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9" r:id="rId2"/>
    <p:sldId id="280" r:id="rId3"/>
    <p:sldId id="281" r:id="rId4"/>
    <p:sldId id="282" r:id="rId5"/>
    <p:sldId id="283" r:id="rId6"/>
    <p:sldId id="284" r:id="rId7"/>
    <p:sldId id="285" r:id="rId8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8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7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5126C-A453-A142-870D-8687B33CE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973A5-39D8-E340-A33E-D44B42E813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64A149-8E31-9747-80CD-62CBB5C84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4/12/20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7B799-4561-B548-9AC8-FCA0339AE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12299-004E-BC42-9EE1-C0D0281E0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87999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04BE7-0FD4-E044-B344-09E74C223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1EBF04-D2A8-1547-AC54-1C809BFDDB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95D72-EFCF-3D43-A255-956715F8E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4/12/20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EE5-FD88-8146-BB14-C329B5CF5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D985B-1C5C-604A-A3D4-B913D8500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2587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67071F-7C3F-3C43-B6C0-A9E6ADE75E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33CEFA-5859-3543-AA2D-38398D47F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8DB49-A9E6-EA4C-9846-D8A2ECEC4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4/12/20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CD0EA-D29D-9245-A8FE-A1447D839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30ABD-53FA-8A42-AFFA-8921DAA30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11216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13F52-2772-1C4B-B537-B8890454D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854A2-3E1E-2049-B952-8F3015A76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F338A-6175-564F-BC07-5E927773F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4/12/20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6D70F-ACF1-9A44-BFE3-69BA0C216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7D2BB-167E-CD4B-A317-5B3A224E7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149575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114CB-F562-134D-9768-76E7BBC5B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01D2D8-4B4F-EB48-8263-E75446AB5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7DC9E-C771-3644-B5F9-A974EACED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4/12/20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016B9-071C-474C-A5FD-F147421BA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32FACE-9056-DC47-9FD8-7D4AED0E1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443641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CF78D-5299-254F-A06A-0ADD80D5F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8C179-55FB-0843-9222-C7E4ED20A8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AD42CB-63B2-6C45-87E3-CB0274AE57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310A19-74FC-7B40-9769-64B0A1466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4/12/20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CF8C7C-3746-9145-A2F2-A9461308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E90580-ECEB-DE49-91D7-0D92FDAB2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107876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CD63C-8075-FB44-9328-96890E164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A806C9-2611-B048-A0E4-0C3953EAD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150441-FECE-4C4D-A43F-E37973CB4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0E8421-6BC2-5E41-B35A-F617EC8104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317022-CA6C-E443-9B40-21939531EF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A005C-D8B8-0646-AAD5-A9045CA16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4/12/20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FB2B2A-076A-4F46-90DF-96E3C660E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34AAA1-3FA3-E745-82EB-47E9DB74F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21939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8C879-BE1F-B447-A444-88FBD3B14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05D0C4-C57B-A541-9583-D77160AE4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4/12/20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2429D4-31B9-7F41-A2DB-4F7FAAF1A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730DC7-420F-8442-B162-771F97637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10555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A92617-E038-BA49-A8EF-65E62AE3D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4/12/20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C1EA86-D825-9F4B-8BD6-413E9565C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E3906C-C917-1E41-9541-B20BD1320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568842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968E3-6675-1D42-ABFF-AFB2D99F9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914E1-8D51-CF44-9018-B3D2A677B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E1E897-A8B0-8445-815E-972547D15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9D2E7C-75E5-AE4F-84B5-F50C0E436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4/12/20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AE20B4-6F87-DD43-95A9-696D24F5F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F795FC-8E74-1348-A30D-4BCA3AB80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103669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DF662-2A69-7445-AFBA-2DC4DA07B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FF0094-5086-F041-9172-451F5494E2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7729E0-429E-ED4D-AFD0-0210F16CC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2D531A-5BE6-3B47-86D2-198F95862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4/12/20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DBFB6F-23F7-C14D-994C-7EF58530D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FD68EE-80FC-6A4F-B806-0AF358713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4947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ADF77E-FB40-CE4D-B18D-D96C31004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D5D18B-3DE8-EF4D-B513-8D327B312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7A7AE-7AAB-8F4F-9155-80735A4704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D0CAB-FB73-2448-B4B3-1DEC3BE47AE7}" type="datetimeFigureOut">
              <a:rPr lang="en-GR" smtClean="0"/>
              <a:t>4/12/20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9D21B-D46C-1C4E-A3A9-5224678A5A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8CA03-3D0E-9440-B8EF-0557F61B8F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9894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7CA8A-7EB6-5E4A-B0CC-3FA95B586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1920"/>
            <a:ext cx="11353801" cy="22603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A41A9-5642-9D40-9000-C9FDA9E07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290" y="410966"/>
            <a:ext cx="11897474" cy="6298059"/>
          </a:xfrm>
        </p:spPr>
        <p:txBody>
          <a:bodyPr>
            <a:normAutofit/>
          </a:bodyPr>
          <a:lstStyle/>
          <a:p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ἀρχίζει</a:t>
            </a:r>
            <a:r>
              <a:rPr lang="el-GR" sz="3200" dirty="0"/>
              <a:t> </a:t>
            </a:r>
            <a:r>
              <a:rPr lang="el-GR" sz="3200" dirty="0" err="1"/>
              <a:t>μιὰ</a:t>
            </a:r>
            <a:r>
              <a:rPr lang="el-GR" sz="3200" dirty="0"/>
              <a:t> </a:t>
            </a:r>
            <a:r>
              <a:rPr lang="el-GR" sz="3200" dirty="0" err="1"/>
              <a:t>ἀνακεφαλαίωση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Μαξίμου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ὅσα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προηγουμένως </a:t>
            </a:r>
            <a:r>
              <a:rPr lang="el-GR" sz="3200" dirty="0" err="1"/>
              <a:t>ἐκθέσει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συμβολισμοῦ</a:t>
            </a:r>
            <a:r>
              <a:rPr lang="el-GR" sz="3200" dirty="0"/>
              <a:t> κάθε τμήματος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 (</a:t>
            </a:r>
            <a:r>
              <a:rPr lang="el-GR" sz="3200" dirty="0" err="1"/>
              <a:t>σὲ</a:t>
            </a:r>
            <a:r>
              <a:rPr lang="el-GR" sz="3200" dirty="0"/>
              <a:t> κάποιες </a:t>
            </a:r>
            <a:r>
              <a:rPr lang="el-GR" sz="3200" dirty="0" err="1"/>
              <a:t>ἐκδόσεις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/>
              <a:t>Μυσταγωγίας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ἀνακεφαλαιώσεως</a:t>
            </a:r>
            <a:r>
              <a:rPr lang="el-GR" sz="3200" dirty="0"/>
              <a:t> διακρίνεται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24</a:t>
            </a:r>
            <a:r>
              <a:rPr lang="el-GR" sz="3200" baseline="30000" dirty="0"/>
              <a:t>ο</a:t>
            </a:r>
            <a:r>
              <a:rPr lang="el-GR" sz="3200" dirty="0"/>
              <a:t> κεφάλαιο).</a:t>
            </a:r>
          </a:p>
          <a:p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ἀνακεφαλαίωση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Μάξιμος προτάσσει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«τύπου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εἰκόνας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Θεὸς</a:t>
            </a:r>
            <a:r>
              <a:rPr lang="el-GR" sz="3200" dirty="0"/>
              <a:t> συνδέει μεταξύ τους </a:t>
            </a:r>
            <a:r>
              <a:rPr lang="el-GR" sz="3200" dirty="0" err="1"/>
              <a:t>τὰ</a:t>
            </a:r>
            <a:r>
              <a:rPr lang="el-GR" sz="3200" dirty="0"/>
              <a:t> τμήματα </a:t>
            </a:r>
            <a:r>
              <a:rPr lang="el-GR" sz="3200" dirty="0" err="1"/>
              <a:t>τῆς</a:t>
            </a:r>
            <a:r>
              <a:rPr lang="el-GR" sz="3200" dirty="0"/>
              <a:t> δημιουργίας, </a:t>
            </a:r>
            <a:r>
              <a:rPr lang="el-GR" sz="3200" dirty="0" err="1"/>
              <a:t>ἔτσι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συνδέει μεταξύ τους </a:t>
            </a:r>
            <a:r>
              <a:rPr lang="el-GR" sz="3200" dirty="0" err="1"/>
              <a:t>τὰ</a:t>
            </a:r>
            <a:r>
              <a:rPr lang="el-GR" sz="3200" dirty="0"/>
              <a:t> μέλη της.</a:t>
            </a:r>
          </a:p>
          <a:p>
            <a:r>
              <a:rPr lang="el-GR" sz="3200" dirty="0"/>
              <a:t>Διακρίνοντας </a:t>
            </a:r>
            <a:r>
              <a:rPr lang="el-GR" sz="3200" dirty="0" err="1"/>
              <a:t>τὰ</a:t>
            </a:r>
            <a:r>
              <a:rPr lang="el-GR" sz="3200" dirty="0"/>
              <a:t> μέλη </a:t>
            </a:r>
            <a:r>
              <a:rPr lang="el-GR" sz="3200" dirty="0" err="1"/>
              <a:t>αὐτὰ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τρεῖς</a:t>
            </a:r>
            <a:r>
              <a:rPr lang="el-GR" sz="3200" dirty="0"/>
              <a:t> βαθμούς (</a:t>
            </a:r>
            <a:r>
              <a:rPr lang="el-GR" sz="3200" dirty="0" err="1"/>
              <a:t>τοὺς</a:t>
            </a:r>
            <a:r>
              <a:rPr lang="el-GR" sz="3200" dirty="0"/>
              <a:t> «πιστούς», </a:t>
            </a:r>
            <a:r>
              <a:rPr lang="el-GR" sz="3200" dirty="0" err="1"/>
              <a:t>τοὺς</a:t>
            </a:r>
            <a:r>
              <a:rPr lang="el-GR" sz="3200" dirty="0"/>
              <a:t> «πρακτικούς»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«θεωρητικούς»),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ἀναλύει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ἑνοποιητικὴ</a:t>
            </a:r>
            <a:r>
              <a:rPr lang="el-GR" sz="3200" dirty="0"/>
              <a:t> δραστηριότητα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708604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D52E6-F7BE-9C4F-B0BD-37B99A84B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93" y="123290"/>
            <a:ext cx="11271608" cy="10274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3587B-C847-2049-BC0E-C243B3A36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92" y="339047"/>
            <a:ext cx="11928298" cy="6395662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μετοχὴ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-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Μάξιμο- </a:t>
            </a:r>
            <a:r>
              <a:rPr lang="el-GR" sz="3200" dirty="0" err="1"/>
              <a:t>μιὰ</a:t>
            </a:r>
            <a:r>
              <a:rPr lang="el-GR" sz="3200" dirty="0"/>
              <a:t> πορεία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τελικὴ</a:t>
            </a:r>
            <a:r>
              <a:rPr lang="el-GR" sz="3200" dirty="0"/>
              <a:t> </a:t>
            </a:r>
            <a:r>
              <a:rPr lang="el-GR" sz="3200" dirty="0" err="1"/>
              <a:t>ἑνοποίηση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Θεό. </a:t>
            </a:r>
            <a:r>
              <a:rPr lang="el-GR" sz="3200" dirty="0" err="1"/>
              <a:t>Ἡ</a:t>
            </a:r>
            <a:r>
              <a:rPr lang="el-GR" sz="3200" dirty="0"/>
              <a:t> πορεία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περιλαμβάνει </a:t>
            </a:r>
            <a:r>
              <a:rPr lang="el-GR" sz="3200" dirty="0" err="1"/>
              <a:t>ἁπλῶς</a:t>
            </a:r>
            <a:r>
              <a:rPr lang="el-GR" sz="3200" dirty="0"/>
              <a:t> βαθμίδες,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συναρτᾶται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πνευματικὴ</a:t>
            </a:r>
            <a:r>
              <a:rPr lang="el-GR" sz="3200" dirty="0"/>
              <a:t> κατάσταση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μελῶν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εὐχαριστιακοῦ</a:t>
            </a:r>
            <a:r>
              <a:rPr lang="el-GR" sz="3200" dirty="0"/>
              <a:t> Σώματος, </a:t>
            </a:r>
            <a:r>
              <a:rPr lang="el-GR" sz="3200" dirty="0" err="1"/>
              <a:t>μὲ</a:t>
            </a:r>
            <a:r>
              <a:rPr lang="el-GR" sz="3200" dirty="0"/>
              <a:t> βάση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πραγματοποιεῖται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Ὅλα</a:t>
            </a:r>
            <a:r>
              <a:rPr lang="el-GR" sz="3200" dirty="0"/>
              <a:t> </a:t>
            </a:r>
            <a:r>
              <a:rPr lang="el-GR" sz="3200" dirty="0" err="1"/>
              <a:t>αὐτὰ</a:t>
            </a:r>
            <a:r>
              <a:rPr lang="el-GR" sz="3200" dirty="0"/>
              <a:t> </a:t>
            </a:r>
            <a:r>
              <a:rPr lang="el-GR" sz="3200" dirty="0" err="1"/>
              <a:t>ἐπιτελοῦνται</a:t>
            </a:r>
            <a:r>
              <a:rPr lang="el-GR" sz="3200" dirty="0"/>
              <a:t> </a:t>
            </a:r>
            <a:r>
              <a:rPr lang="el-GR" sz="3200" dirty="0" err="1"/>
              <a:t>ἐπειδὴ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ἐνεργεῖ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«τύπος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νοητοῦ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αἰσθητοῦ</a:t>
            </a:r>
            <a:r>
              <a:rPr lang="el-GR" sz="3200" dirty="0"/>
              <a:t> κόσμου»: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θεωρεῖ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</a:t>
            </a:r>
            <a:r>
              <a:rPr lang="el-GR" sz="3200" dirty="0" err="1"/>
              <a:t>ἱερὸ</a:t>
            </a:r>
            <a:r>
              <a:rPr lang="el-GR" sz="3200" dirty="0"/>
              <a:t> </a:t>
            </a:r>
            <a:r>
              <a:rPr lang="el-GR" sz="3200" dirty="0" err="1"/>
              <a:t>βῆμα</a:t>
            </a:r>
            <a:r>
              <a:rPr lang="el-GR" sz="3200" dirty="0"/>
              <a:t>» </a:t>
            </a:r>
            <a:r>
              <a:rPr lang="el-GR" sz="3200" dirty="0" err="1"/>
              <a:t>ὡς</a:t>
            </a:r>
            <a:r>
              <a:rPr lang="el-GR" sz="3200" dirty="0"/>
              <a:t> «σύμβολο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νοητοῦ</a:t>
            </a:r>
            <a:r>
              <a:rPr lang="el-GR" sz="3200" dirty="0"/>
              <a:t> κόσμου»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«Ναό» </a:t>
            </a:r>
            <a:r>
              <a:rPr lang="el-GR" sz="3200" dirty="0" err="1"/>
              <a:t>ὡς</a:t>
            </a:r>
            <a:r>
              <a:rPr lang="el-GR" sz="3200" dirty="0"/>
              <a:t> «σύμβολο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αἰσθητοῦ</a:t>
            </a:r>
            <a:r>
              <a:rPr lang="el-GR" sz="3200" dirty="0"/>
              <a:t> κόσμου».</a:t>
            </a:r>
          </a:p>
          <a:p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ἀντιστοιχία</a:t>
            </a:r>
            <a:r>
              <a:rPr lang="el-GR" sz="3200" dirty="0"/>
              <a:t> «</a:t>
            </a:r>
            <a:r>
              <a:rPr lang="el-GR" sz="3200" dirty="0" err="1"/>
              <a:t>ἱεροῦ</a:t>
            </a:r>
            <a:r>
              <a:rPr lang="el-GR" sz="3200" dirty="0"/>
              <a:t> βήματος»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ναοῦ</a:t>
            </a:r>
            <a:r>
              <a:rPr lang="el-GR" sz="3200" dirty="0"/>
              <a:t>» </a:t>
            </a:r>
            <a:r>
              <a:rPr lang="el-GR" sz="3200" dirty="0" err="1"/>
              <a:t>ἀντιπαραβάλλεται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ἀντιστοιχία</a:t>
            </a:r>
            <a:r>
              <a:rPr lang="el-GR" sz="3200" dirty="0"/>
              <a:t> «</a:t>
            </a:r>
            <a:r>
              <a:rPr lang="el-GR" sz="3200" dirty="0" err="1"/>
              <a:t>ψυχῆς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«σώματος»: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«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ἱερὸ</a:t>
            </a:r>
            <a:r>
              <a:rPr lang="el-GR" sz="3200" dirty="0"/>
              <a:t> </a:t>
            </a:r>
            <a:r>
              <a:rPr lang="el-GR" sz="3200" dirty="0" err="1"/>
              <a:t>βῆμα</a:t>
            </a:r>
            <a:r>
              <a:rPr lang="el-GR" sz="3200" dirty="0"/>
              <a:t> </a:t>
            </a:r>
            <a:r>
              <a:rPr lang="el-GR" sz="3200" dirty="0" err="1"/>
              <a:t>μιμεῖται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ψυχὴ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ναὸ</a:t>
            </a:r>
            <a:r>
              <a:rPr lang="el-GR" sz="3200" dirty="0"/>
              <a:t> προβάλλει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».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462582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39D37-FE61-4B4B-B7C2-4AEC27077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19" y="102742"/>
            <a:ext cx="11281881" cy="17466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7E0EB-6787-C547-BEA3-21CFE3447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19" y="380144"/>
            <a:ext cx="11969393" cy="6375114"/>
          </a:xfrm>
        </p:spPr>
        <p:txBody>
          <a:bodyPr>
            <a:normAutofit/>
          </a:bodyPr>
          <a:lstStyle/>
          <a:p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ἀρχίζει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ἀνακεφαλαίωση</a:t>
            </a:r>
            <a:r>
              <a:rPr lang="el-GR" sz="3200" dirty="0"/>
              <a:t> </a:t>
            </a:r>
            <a:r>
              <a:rPr lang="el-GR" sz="3200" dirty="0" err="1"/>
              <a:t>ὅλων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προηγούμενων </a:t>
            </a:r>
            <a:r>
              <a:rPr lang="el-GR" sz="3200" dirty="0" err="1"/>
              <a:t>ἐσχατολογικῶν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πνευματικῶν</a:t>
            </a:r>
            <a:r>
              <a:rPr lang="el-GR" sz="3200" dirty="0"/>
              <a:t> </a:t>
            </a:r>
            <a:r>
              <a:rPr lang="el-GR" sz="3200" dirty="0" err="1"/>
              <a:t>ἐξηγήσεων</a:t>
            </a:r>
            <a:r>
              <a:rPr lang="el-GR" sz="3200" dirty="0"/>
              <a:t>, ξεκινώντας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«πρώτη </a:t>
            </a:r>
            <a:r>
              <a:rPr lang="el-GR" sz="3200" dirty="0" err="1"/>
              <a:t>εἴσοδο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ἁγίας</a:t>
            </a:r>
            <a:r>
              <a:rPr lang="el-GR" sz="3200" dirty="0"/>
              <a:t> συνάξεως»,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θεωρεῖ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«σημαίνουσα </a:t>
            </a:r>
            <a:r>
              <a:rPr lang="el-GR" sz="3200" dirty="0" err="1"/>
              <a:t>τὴν</a:t>
            </a:r>
            <a:r>
              <a:rPr lang="el-GR" sz="3200" dirty="0"/>
              <a:t> πρώτη παρουσία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ἀναγνώσματα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ἀκολουθοῦν</a:t>
            </a:r>
            <a:r>
              <a:rPr lang="el-GR" sz="3200" dirty="0"/>
              <a:t> φανερώνουν «</a:t>
            </a:r>
            <a:r>
              <a:rPr lang="el-GR" sz="3200" dirty="0" err="1"/>
              <a:t>τὰ</a:t>
            </a:r>
            <a:r>
              <a:rPr lang="el-GR" sz="3200" dirty="0"/>
              <a:t> θελήματα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βουλὲς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, </a:t>
            </a:r>
            <a:r>
              <a:rPr lang="el-GR" sz="3200" dirty="0" err="1"/>
              <a:t>ποὺ</a:t>
            </a:r>
            <a:r>
              <a:rPr lang="el-GR" sz="3200" dirty="0"/>
              <a:t> 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αὐτὰ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ἀνάγκη</a:t>
            </a:r>
            <a:r>
              <a:rPr lang="el-GR" sz="3200" dirty="0"/>
              <a:t> </a:t>
            </a:r>
            <a:r>
              <a:rPr lang="el-GR" sz="3200" dirty="0" err="1"/>
              <a:t>ὅλοι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παιδαγωγοῦνται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ζοῦν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παλαιοδιαθηκικὰ</a:t>
            </a:r>
            <a:r>
              <a:rPr lang="el-GR" sz="3200" dirty="0"/>
              <a:t> </a:t>
            </a:r>
            <a:r>
              <a:rPr lang="el-GR" sz="3200" dirty="0" err="1"/>
              <a:t>ἀναγνώσματα</a:t>
            </a:r>
            <a:r>
              <a:rPr lang="el-GR" sz="3200" dirty="0"/>
              <a:t> </a:t>
            </a:r>
            <a:r>
              <a:rPr lang="el-GR" sz="3200" dirty="0" err="1"/>
              <a:t>ἀκολουθοῦν</a:t>
            </a:r>
            <a:r>
              <a:rPr lang="el-GR" sz="3200" dirty="0"/>
              <a:t> «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θεῖες</a:t>
            </a:r>
            <a:r>
              <a:rPr lang="el-GR" sz="3200" dirty="0"/>
              <a:t> μελωδίες»,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(σύμφωνα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Μάξιμο) δηλώνουν «</a:t>
            </a:r>
            <a:r>
              <a:rPr lang="el-GR" sz="3200" dirty="0" err="1"/>
              <a:t>τὴ</a:t>
            </a:r>
            <a:r>
              <a:rPr lang="el-GR" sz="3200" dirty="0"/>
              <a:t> θεία </a:t>
            </a:r>
            <a:r>
              <a:rPr lang="el-GR" sz="3200" dirty="0" err="1"/>
              <a:t>ἡδονὴ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εὐχαρίστηση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δημιουργεῖται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ψυχὲς</a:t>
            </a:r>
            <a:r>
              <a:rPr lang="el-GR" sz="3200" dirty="0"/>
              <a:t> </a:t>
            </a:r>
            <a:r>
              <a:rPr lang="el-GR" sz="3200" dirty="0" err="1"/>
              <a:t>ὅλων</a:t>
            </a:r>
            <a:r>
              <a:rPr lang="el-GR" sz="3200" dirty="0"/>
              <a:t> </a:t>
            </a:r>
            <a:r>
              <a:rPr lang="el-GR" sz="3200" dirty="0" err="1"/>
              <a:t>ἐκείνων</a:t>
            </a:r>
            <a:r>
              <a:rPr lang="el-GR" sz="3200" dirty="0"/>
              <a:t>...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ὁποῖοι</a:t>
            </a:r>
            <a:r>
              <a:rPr lang="el-GR" sz="3200" dirty="0"/>
              <a:t> ρίχνονται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νεανικὴ</a:t>
            </a:r>
            <a:r>
              <a:rPr lang="el-GR" sz="3200" dirty="0"/>
              <a:t> </a:t>
            </a:r>
            <a:r>
              <a:rPr lang="el-GR" sz="3200" dirty="0" err="1"/>
              <a:t>ὁρμὴ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ἄκαμπτη</a:t>
            </a:r>
            <a:r>
              <a:rPr lang="el-GR" sz="3200" dirty="0"/>
              <a:t> </a:t>
            </a:r>
            <a:r>
              <a:rPr lang="el-GR" sz="3200" dirty="0" err="1"/>
              <a:t>ἐπιδίωξη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θείων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ἄφθαρτων</a:t>
            </a:r>
            <a:r>
              <a:rPr lang="el-GR" sz="3200" dirty="0"/>
              <a:t> </a:t>
            </a:r>
            <a:r>
              <a:rPr lang="el-GR" sz="3200" dirty="0" err="1"/>
              <a:t>ἀγαθῶν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πρόκειται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ἔλθουν</a:t>
            </a:r>
            <a:r>
              <a:rPr lang="el-GR" sz="3200" dirty="0"/>
              <a:t>».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874862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497CB-F15C-0547-82C3-7839FFAD6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19" y="71920"/>
            <a:ext cx="11281882" cy="10274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9D2BE-5621-D347-961A-9DF43D17F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19" y="297950"/>
            <a:ext cx="11979667" cy="6488129"/>
          </a:xfrm>
        </p:spPr>
        <p:txBody>
          <a:bodyPr>
            <a:noAutofit/>
          </a:bodyPr>
          <a:lstStyle/>
          <a:p>
            <a:r>
              <a:rPr lang="el-GR" sz="3200" dirty="0"/>
              <a:t>Μέσα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πνευματικὸ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πλαίσιο προετοιμάζεται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ἀνάγνωση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ἱεροῦ</a:t>
            </a:r>
            <a:r>
              <a:rPr lang="el-GR" sz="3200" dirty="0"/>
              <a:t> </a:t>
            </a:r>
            <a:r>
              <a:rPr lang="el-GR" sz="3200" dirty="0" err="1"/>
              <a:t>εὐαγγελίου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συμβολίζει «</a:t>
            </a:r>
            <a:r>
              <a:rPr lang="el-GR" sz="3200" dirty="0" err="1"/>
              <a:t>τὴ</a:t>
            </a:r>
            <a:r>
              <a:rPr lang="el-GR" sz="3200" dirty="0"/>
              <a:t> συντέλεια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ζωῆς</a:t>
            </a:r>
            <a:r>
              <a:rPr lang="el-GR" sz="3200" dirty="0"/>
              <a:t> </a:t>
            </a:r>
            <a:r>
              <a:rPr lang="el-GR" sz="3200" dirty="0" err="1"/>
              <a:t>αὐτῆς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εἰδικὰ</a:t>
            </a:r>
            <a:r>
              <a:rPr lang="el-GR" sz="3200" dirty="0"/>
              <a:t> φανερώνει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ὁλοκληρωτικὸ</a:t>
            </a:r>
            <a:r>
              <a:rPr lang="el-GR" sz="3200" dirty="0"/>
              <a:t> </a:t>
            </a:r>
            <a:r>
              <a:rPr lang="el-GR" sz="3200" dirty="0" err="1"/>
              <a:t>ἀφανισμὸ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παλαιᾶς</a:t>
            </a:r>
            <a:r>
              <a:rPr lang="el-GR" sz="3200" dirty="0"/>
              <a:t> πλάνης </a:t>
            </a:r>
            <a:r>
              <a:rPr lang="el-GR" sz="3200" dirty="0" err="1"/>
              <a:t>ὅσων</a:t>
            </a:r>
            <a:r>
              <a:rPr lang="el-GR" sz="3200" dirty="0"/>
              <a:t> </a:t>
            </a:r>
            <a:r>
              <a:rPr lang="el-GR" sz="3200" dirty="0" err="1"/>
              <a:t>ἐπέστρεψαν</a:t>
            </a:r>
            <a:r>
              <a:rPr lang="el-GR" sz="3200" dirty="0"/>
              <a:t> (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), </a:t>
            </a:r>
            <a:r>
              <a:rPr lang="el-GR" sz="3200" dirty="0" err="1"/>
              <a:t>τὴ</a:t>
            </a:r>
            <a:r>
              <a:rPr lang="el-GR" sz="3200" dirty="0"/>
              <a:t> νέκρωση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συντέλεια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σαρκικοῦ</a:t>
            </a:r>
            <a:r>
              <a:rPr lang="el-GR" sz="3200" dirty="0"/>
              <a:t> φρονήματος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πρακτικῶν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συγκέντρωση </a:t>
            </a:r>
            <a:r>
              <a:rPr lang="el-GR" sz="3200" dirty="0" err="1"/>
              <a:t>τῶν</a:t>
            </a:r>
            <a:r>
              <a:rPr lang="el-GR" sz="3200" dirty="0"/>
              <a:t> διαφόρων λόγων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κοινὸ</a:t>
            </a:r>
            <a:r>
              <a:rPr lang="el-GR" sz="3200" dirty="0"/>
              <a:t> λόγο </a:t>
            </a:r>
            <a:r>
              <a:rPr lang="el-GR" sz="3200" dirty="0" err="1"/>
              <a:t>ὅλων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θεωρητικῶν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τμημάτων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εὐαγγελικὸ</a:t>
            </a:r>
            <a:r>
              <a:rPr lang="el-GR" sz="3200" dirty="0"/>
              <a:t> </a:t>
            </a:r>
            <a:r>
              <a:rPr lang="el-GR" sz="3200" dirty="0" err="1"/>
              <a:t>ἀνάγνωσμα</a:t>
            </a:r>
            <a:r>
              <a:rPr lang="el-GR" sz="3200" dirty="0"/>
              <a:t> </a:t>
            </a:r>
            <a:r>
              <a:rPr lang="el-GR" sz="3200" dirty="0" err="1"/>
              <a:t>ἀποκαλύπτει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ἐσχατολογικὸ</a:t>
            </a:r>
            <a:r>
              <a:rPr lang="el-GR" sz="3200" dirty="0"/>
              <a:t> χαρακτήρα,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</a:t>
            </a:r>
            <a:r>
              <a:rPr lang="el-GR" sz="3200" dirty="0" err="1"/>
              <a:t>κυριαρχεῖ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Μαξίμου. </a:t>
            </a:r>
          </a:p>
          <a:p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ἐσχατολογικὴ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τμημάτων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εὐαγγελικὸ</a:t>
            </a:r>
            <a:r>
              <a:rPr lang="el-GR" sz="3200" dirty="0"/>
              <a:t> </a:t>
            </a:r>
            <a:r>
              <a:rPr lang="el-GR" sz="3200" dirty="0" err="1"/>
              <a:t>ἀνάγνωσμα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Μάξιμος προβάλλει </a:t>
            </a:r>
            <a:r>
              <a:rPr lang="el-GR" sz="3200" dirty="0" err="1"/>
              <a:t>τὴ</a:t>
            </a:r>
            <a:r>
              <a:rPr lang="el-GR" sz="3200" dirty="0"/>
              <a:t> Θ. Λειτουργία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μόνο </a:t>
            </a:r>
            <a:r>
              <a:rPr lang="el-GR" sz="3200" dirty="0" err="1"/>
              <a:t>τοῦ</a:t>
            </a:r>
            <a:r>
              <a:rPr lang="el-GR" sz="3200" dirty="0"/>
              <a:t> παρελθόντος (</a:t>
            </a:r>
            <a:r>
              <a:rPr lang="el-GR" sz="3200" dirty="0" err="1"/>
              <a:t>τῆς</a:t>
            </a:r>
            <a:r>
              <a:rPr lang="el-GR" sz="3200" dirty="0"/>
              <a:t> πρώτης παρουσίας </a:t>
            </a:r>
            <a:r>
              <a:rPr lang="el-GR" sz="3200" dirty="0" err="1"/>
              <a:t>τοῦ</a:t>
            </a:r>
            <a:r>
              <a:rPr lang="el-GR" sz="3200" dirty="0"/>
              <a:t> Κυρίου),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μέλλοντος (</a:t>
            </a:r>
            <a:r>
              <a:rPr lang="el-GR" sz="3200" dirty="0" err="1"/>
              <a:t>τῆς</a:t>
            </a:r>
            <a:r>
              <a:rPr lang="el-GR" sz="3200" dirty="0"/>
              <a:t> Δευτέρας Παρουσίας).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430057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3EA6D-51B2-5E4D-A092-A439FD191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67" y="0"/>
            <a:ext cx="11261332" cy="18493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6B3FD-F82E-F74E-A442-5A09E9208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7" y="267128"/>
            <a:ext cx="12007066" cy="6431623"/>
          </a:xfrm>
        </p:spPr>
        <p:txBody>
          <a:bodyPr>
            <a:normAutofit/>
          </a:bodyPr>
          <a:lstStyle/>
          <a:p>
            <a:r>
              <a:rPr lang="el-GR" sz="3200" dirty="0" err="1"/>
              <a:t>Ὅλα</a:t>
            </a:r>
            <a:r>
              <a:rPr lang="el-GR" sz="3200" dirty="0"/>
              <a:t> </a:t>
            </a:r>
            <a:r>
              <a:rPr lang="el-GR" sz="3200" dirty="0" err="1"/>
              <a:t>ὅσα</a:t>
            </a:r>
            <a:r>
              <a:rPr lang="el-GR" sz="3200" dirty="0"/>
              <a:t> </a:t>
            </a:r>
            <a:r>
              <a:rPr lang="el-GR" sz="3200" dirty="0" err="1"/>
              <a:t>ἀκολουθοῦν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Θ. Λειτουργία (κλείσιμο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θυρῶν</a:t>
            </a:r>
            <a:r>
              <a:rPr lang="el-GR" sz="3200" dirty="0"/>
              <a:t>, «</a:t>
            </a:r>
            <a:r>
              <a:rPr lang="el-GR" sz="3200" dirty="0" err="1"/>
              <a:t>εἴσοδος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ἁγίων</a:t>
            </a:r>
            <a:r>
              <a:rPr lang="el-GR" sz="3200" dirty="0"/>
              <a:t> μυστηρίων», «</a:t>
            </a:r>
            <a:r>
              <a:rPr lang="el-GR" sz="3200" dirty="0" err="1"/>
              <a:t>θεῖος</a:t>
            </a:r>
            <a:r>
              <a:rPr lang="el-GR" sz="3200" dirty="0"/>
              <a:t> </a:t>
            </a:r>
            <a:r>
              <a:rPr lang="el-GR" sz="3200" dirty="0" err="1"/>
              <a:t>ἀσπασμός</a:t>
            </a:r>
            <a:r>
              <a:rPr lang="el-GR" sz="3200" dirty="0"/>
              <a:t>», </a:t>
            </a:r>
            <a:r>
              <a:rPr lang="el-GR" sz="3200" dirty="0" err="1"/>
              <a:t>ἀπαγγελία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συμβόλου </a:t>
            </a:r>
            <a:r>
              <a:rPr lang="el-GR" sz="3200" dirty="0" err="1"/>
              <a:t>τῆς</a:t>
            </a:r>
            <a:r>
              <a:rPr lang="el-GR" sz="3200" dirty="0"/>
              <a:t> πίστεως) «συμβολίζουν </a:t>
            </a:r>
            <a:r>
              <a:rPr lang="el-GR" sz="3200" dirty="0" err="1"/>
              <a:t>γενικὰ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παροδικότητα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αἰσθητῶν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φανέρωση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νοητῶν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Μαξίμου προεκτείνει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θεολογικὴ</a:t>
            </a:r>
            <a:r>
              <a:rPr lang="el-GR" sz="3200" dirty="0"/>
              <a:t> θεώρηση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μιᾶς</a:t>
            </a:r>
            <a:r>
              <a:rPr lang="el-GR" sz="3200" dirty="0"/>
              <a:t> </a:t>
            </a:r>
            <a:r>
              <a:rPr lang="el-GR" sz="3200" dirty="0" err="1"/>
              <a:t>ἀπεικονίσεως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πνευματικῆς</a:t>
            </a:r>
            <a:r>
              <a:rPr lang="el-GR" sz="3200" dirty="0"/>
              <a:t> πορείας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μελῶν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εὐχαριστιακοῦ</a:t>
            </a:r>
            <a:r>
              <a:rPr lang="el-GR" sz="3200" dirty="0"/>
              <a:t> Σώματος, </a:t>
            </a:r>
            <a:r>
              <a:rPr lang="el-GR" sz="3200" dirty="0" err="1"/>
              <a:t>ἀναλόγως</a:t>
            </a:r>
            <a:r>
              <a:rPr lang="el-GR" sz="3200" dirty="0"/>
              <a:t> (πάντοτε)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πνευματικὸ</a:t>
            </a:r>
            <a:r>
              <a:rPr lang="el-GR" sz="3200" dirty="0"/>
              <a:t> </a:t>
            </a:r>
            <a:r>
              <a:rPr lang="el-GR" sz="3200" dirty="0" err="1"/>
              <a:t>ὑπόβαθρο</a:t>
            </a:r>
            <a:r>
              <a:rPr lang="el-GR" sz="3200" dirty="0"/>
              <a:t> </a:t>
            </a:r>
            <a:r>
              <a:rPr lang="el-GR" sz="3200" dirty="0" err="1"/>
              <a:t>ἑκάστου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μέλη.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Ἀμιγῶς</a:t>
            </a:r>
            <a:r>
              <a:rPr lang="el-GR" sz="3200" dirty="0"/>
              <a:t> </a:t>
            </a:r>
            <a:r>
              <a:rPr lang="el-GR" sz="3200" dirty="0" err="1"/>
              <a:t>ἐσχατολογικὴ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Μαξίμου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Τρισαγίου</a:t>
            </a:r>
            <a:r>
              <a:rPr lang="el-GR" sz="3200" dirty="0"/>
              <a:t> </a:t>
            </a:r>
            <a:r>
              <a:rPr lang="el-GR" sz="3200" dirty="0" err="1"/>
              <a:t>ὕμνου</a:t>
            </a:r>
            <a:r>
              <a:rPr lang="el-GR" sz="3200" dirty="0"/>
              <a:t>» (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ἐπινίκιου</a:t>
            </a:r>
            <a:r>
              <a:rPr lang="el-GR" sz="3200" dirty="0"/>
              <a:t> </a:t>
            </a:r>
            <a:r>
              <a:rPr lang="el-GR" sz="3200" dirty="0" err="1"/>
              <a:t>ὕμνου</a:t>
            </a:r>
            <a:r>
              <a:rPr lang="el-GR" sz="3200" dirty="0"/>
              <a:t>),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</a:t>
            </a:r>
            <a:r>
              <a:rPr lang="el-GR" sz="3200" dirty="0" err="1"/>
              <a:t>ἀκολουθεῖ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ἀπαγγελία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Συμβόλου </a:t>
            </a:r>
            <a:r>
              <a:rPr lang="el-GR" sz="3200" dirty="0" err="1"/>
              <a:t>τῆς</a:t>
            </a:r>
            <a:r>
              <a:rPr lang="el-GR" sz="3200" dirty="0"/>
              <a:t> Πίστεως.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773412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18519-894C-9248-9478-74862E087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93" y="71920"/>
            <a:ext cx="11271608" cy="11301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AC942-8951-654A-922E-109A6C961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93" y="277402"/>
            <a:ext cx="12000215" cy="6390526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ψαλμώδηση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ἐπινίκιου</a:t>
            </a:r>
            <a:r>
              <a:rPr lang="el-GR" sz="3200" dirty="0"/>
              <a:t> </a:t>
            </a:r>
            <a:r>
              <a:rPr lang="el-GR" sz="3200" dirty="0" err="1"/>
              <a:t>ὕμνου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ἀποτελεῖ</a:t>
            </a:r>
            <a:r>
              <a:rPr lang="el-GR" sz="3200" dirty="0"/>
              <a:t> (σύμφωνα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Μαξίμου) προεικόνιση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ἀφθαρτοποιήσεως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σωμάτων μας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Δευτέρα Παρουσία </a:t>
            </a:r>
            <a:r>
              <a:rPr lang="el-GR" sz="3200" dirty="0" err="1"/>
              <a:t>τοῦ</a:t>
            </a:r>
            <a:r>
              <a:rPr lang="el-GR" sz="3200" dirty="0"/>
              <a:t> Κυρίου,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ἀφθαρτοποίηση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ἄρει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βασικὴ</a:t>
            </a:r>
            <a:r>
              <a:rPr lang="el-GR" sz="3200" dirty="0"/>
              <a:t> </a:t>
            </a:r>
            <a:r>
              <a:rPr lang="el-GR" sz="3200" dirty="0" err="1"/>
              <a:t>διαφορὰ</a:t>
            </a:r>
            <a:r>
              <a:rPr lang="el-GR" sz="3200" dirty="0"/>
              <a:t> </a:t>
            </a:r>
            <a:r>
              <a:rPr lang="el-GR" sz="3200" dirty="0" err="1"/>
              <a:t>ἀνθρώπων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ἀγγέλων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ἐξαγγελία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μελλοντικῆς</a:t>
            </a:r>
            <a:r>
              <a:rPr lang="el-GR" sz="3200" dirty="0"/>
              <a:t> </a:t>
            </a:r>
            <a:r>
              <a:rPr lang="el-GR" sz="3200" dirty="0" err="1"/>
              <a:t>ἰσότητας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ἀγγέλους</a:t>
            </a:r>
            <a:r>
              <a:rPr lang="el-GR" sz="3200" dirty="0"/>
              <a:t> </a:t>
            </a:r>
            <a:r>
              <a:rPr lang="el-GR" sz="3200" dirty="0" err="1"/>
              <a:t>ἐπιμερίζεται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Μάξιμο </a:t>
            </a:r>
            <a:r>
              <a:rPr lang="el-GR" sz="3200" dirty="0" err="1"/>
              <a:t>σὲ</a:t>
            </a:r>
            <a:r>
              <a:rPr lang="el-GR" sz="3200" dirty="0"/>
              <a:t> κάθε μία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τρεῖς</a:t>
            </a:r>
            <a:r>
              <a:rPr lang="el-GR" sz="3200" dirty="0"/>
              <a:t> κατηγορίες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μελῶν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εὐχαριστιακοῦ</a:t>
            </a:r>
            <a:r>
              <a:rPr lang="el-GR" sz="3200" dirty="0"/>
              <a:t> Σώματος.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285519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1C9DA-1985-8E48-B82A-8B06DD95D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42" y="92468"/>
            <a:ext cx="11251058" cy="12329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FF6F4-7FA4-2040-9DF8-164AA66AD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42" y="349320"/>
            <a:ext cx="11948844" cy="6328881"/>
          </a:xfrm>
        </p:spPr>
        <p:txBody>
          <a:bodyPr>
            <a:normAutofit/>
          </a:bodyPr>
          <a:lstStyle/>
          <a:p>
            <a:r>
              <a:rPr lang="el-GR" sz="3200" dirty="0" err="1"/>
              <a:t>Ὁλοκληρώνοντας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ἑρμηνευτικὴ</a:t>
            </a:r>
            <a:r>
              <a:rPr lang="el-GR" sz="3200" dirty="0"/>
              <a:t> προσέγγιση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/>
              <a:t>Μυσταγωγίας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τμήματα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Λειτουργίας, διαπιστώνουμε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Μάξιμος </a:t>
            </a:r>
            <a:r>
              <a:rPr lang="el-GR" sz="3200" dirty="0" err="1"/>
              <a:t>κατακλείει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ἐσχατολογικὴ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της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ἐπισημάνσεις</a:t>
            </a:r>
            <a:r>
              <a:rPr lang="el-GR" sz="3200" dirty="0"/>
              <a:t> του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συμβολισμοῦ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Κυριακῆς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,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Εἷς</a:t>
            </a:r>
            <a:r>
              <a:rPr lang="el-GR" sz="3200" dirty="0"/>
              <a:t> </a:t>
            </a:r>
            <a:r>
              <a:rPr lang="el-GR" sz="3200" dirty="0" err="1"/>
              <a:t>ἅγιος</a:t>
            </a:r>
            <a:r>
              <a:rPr lang="el-GR" sz="3200" dirty="0"/>
              <a:t>...»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Μεταλήψεως: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τελευταῖες</a:t>
            </a:r>
            <a:r>
              <a:rPr lang="el-GR" sz="3200" dirty="0"/>
              <a:t> </a:t>
            </a:r>
            <a:r>
              <a:rPr lang="el-GR" sz="3200" dirty="0" err="1"/>
              <a:t>αὐτὲς</a:t>
            </a:r>
            <a:r>
              <a:rPr lang="el-GR" sz="3200" dirty="0"/>
              <a:t> </a:t>
            </a:r>
            <a:r>
              <a:rPr lang="el-GR" sz="3200" dirty="0" err="1"/>
              <a:t>τελετουργικὲς</a:t>
            </a:r>
            <a:r>
              <a:rPr lang="el-GR" sz="3200" dirty="0"/>
              <a:t> πράξεις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δηλώνουν (</a:t>
            </a:r>
            <a:r>
              <a:rPr lang="el-GR" sz="3200" dirty="0" err="1"/>
              <a:t>καὶ</a:t>
            </a:r>
            <a:r>
              <a:rPr lang="el-GR" sz="3200" dirty="0"/>
              <a:t>, συγχρόνως, προεικονίζουν) «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υἱοθεσία</a:t>
            </a:r>
            <a:r>
              <a:rPr lang="el-GR" sz="3200" dirty="0"/>
              <a:t>-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καλωσύνη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ἁπλωθεῖ</a:t>
            </a:r>
            <a:r>
              <a:rPr lang="el-GR" sz="3200" dirty="0"/>
              <a:t> </a:t>
            </a:r>
            <a:r>
              <a:rPr lang="el-GR" sz="3200" dirty="0" err="1"/>
              <a:t>ἔπειτα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ὅλα</a:t>
            </a:r>
            <a:r>
              <a:rPr lang="el-GR" sz="3200" dirty="0"/>
              <a:t> </a:t>
            </a:r>
            <a:r>
              <a:rPr lang="el-GR" sz="3200" dirty="0" err="1"/>
              <a:t>αὐτὰ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ὅλους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ἀξίους</a:t>
            </a:r>
            <a:r>
              <a:rPr lang="el-GR" sz="3200" dirty="0"/>
              <a:t>-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ἕνωση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συνάφεια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Θεό, </a:t>
            </a:r>
            <a:r>
              <a:rPr lang="el-GR" sz="3200" dirty="0" err="1"/>
              <a:t>καθὼς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θεϊκὴ</a:t>
            </a:r>
            <a:r>
              <a:rPr lang="el-GR" sz="3200" dirty="0"/>
              <a:t> </a:t>
            </a:r>
            <a:r>
              <a:rPr lang="el-GR" sz="3200" dirty="0" err="1"/>
              <a:t>ὁμοιότητα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θέωση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ἀνθρώπου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Ἔτσι</a:t>
            </a:r>
            <a:r>
              <a:rPr lang="el-GR" sz="3200" dirty="0"/>
              <a:t>,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Θ. Λειτουργία κορυφώνεται </a:t>
            </a:r>
            <a:r>
              <a:rPr lang="el-GR" sz="3200" dirty="0" err="1"/>
              <a:t>ἡ</a:t>
            </a:r>
            <a:r>
              <a:rPr lang="el-GR" sz="3200" dirty="0"/>
              <a:t> κατάδειξη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ἐλέους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ἄνθρωπο</a:t>
            </a:r>
            <a:r>
              <a:rPr lang="el-GR" sz="3200" dirty="0"/>
              <a:t>,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Θεὸς</a:t>
            </a:r>
            <a:r>
              <a:rPr lang="el-GR" sz="3200" dirty="0"/>
              <a:t> </a:t>
            </a:r>
            <a:r>
              <a:rPr lang="el-GR" sz="3200" dirty="0" err="1"/>
              <a:t>σταδιακῶς</a:t>
            </a:r>
            <a:r>
              <a:rPr lang="el-GR" sz="3200" dirty="0"/>
              <a:t> </a:t>
            </a:r>
            <a:r>
              <a:rPr lang="el-GR" sz="3200" dirty="0" err="1"/>
              <a:t>ἀνάγει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πλήρη </a:t>
            </a:r>
            <a:r>
              <a:rPr lang="el-GR" sz="3200" dirty="0" err="1"/>
              <a:t>ἑνότητα</a:t>
            </a:r>
            <a:r>
              <a:rPr lang="el-GR" sz="3200" dirty="0"/>
              <a:t> </a:t>
            </a:r>
            <a:r>
              <a:rPr lang="el-GR" sz="3200" dirty="0" err="1"/>
              <a:t>μαζύ</a:t>
            </a:r>
            <a:r>
              <a:rPr lang="el-GR" sz="3200" dirty="0"/>
              <a:t> Του.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9510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799</Words>
  <Application>Microsoft Macintosh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Ἡ σχέση τῆς καταγραφῆς τῶν τμημάτων τῆς Θ. Λειτουργίας ἀπὸ τὸ Μάξιμο μὲ τὶς ἀντίστοιχες εὐχὲς τῶν Λειτουργιῶν Μ. Βασιλείου καὶ Ἰωάννου Χρυσοστόμου </dc:title>
  <dc:creator>Georgios Filias</dc:creator>
  <cp:lastModifiedBy>Georgios Filias</cp:lastModifiedBy>
  <cp:revision>147</cp:revision>
  <dcterms:created xsi:type="dcterms:W3CDTF">2020-11-05T10:45:47Z</dcterms:created>
  <dcterms:modified xsi:type="dcterms:W3CDTF">2020-12-04T06:41:39Z</dcterms:modified>
</cp:coreProperties>
</file>