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1" r:id="rId3"/>
    <p:sldId id="257" r:id="rId4"/>
    <p:sldId id="258" r:id="rId5"/>
    <p:sldId id="259" r:id="rId6"/>
    <p:sldId id="262" r:id="rId7"/>
    <p:sldId id="263" r:id="rId8"/>
    <p:sldId id="268" r:id="rId9"/>
    <p:sldId id="264" r:id="rId10"/>
    <p:sldId id="265"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1"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3AE90-CAB9-4D86-BAC9-D93D118BD924}" type="doc">
      <dgm:prSet loTypeId="urn:microsoft.com/office/officeart/2011/layout/HexagonRadial" loCatId="cycle" qsTypeId="urn:microsoft.com/office/officeart/2005/8/quickstyle/3d2" qsCatId="3D" csTypeId="urn:microsoft.com/office/officeart/2005/8/colors/colorful3" csCatId="colorful" phldr="1"/>
      <dgm:spPr/>
      <dgm:t>
        <a:bodyPr/>
        <a:lstStyle/>
        <a:p>
          <a:endParaRPr lang="en-US"/>
        </a:p>
      </dgm:t>
    </dgm:pt>
    <dgm:pt modelId="{D17BD26E-40A0-45AD-97C9-38AC3531235F}">
      <dgm:prSet phldrT="[Text]"/>
      <dgm:spPr/>
      <dgm:t>
        <a:bodyPr/>
        <a:lstStyle/>
        <a:p>
          <a:r>
            <a:rPr lang="en-US" dirty="0"/>
            <a:t>Forced begging</a:t>
          </a:r>
        </a:p>
      </dgm:t>
    </dgm:pt>
    <dgm:pt modelId="{A608E2EA-2A45-43C4-9E20-42EB699A7FD8}" type="parTrans" cxnId="{DDB018C1-5AA2-4230-9D4E-81D48707A9EF}">
      <dgm:prSet/>
      <dgm:spPr/>
      <dgm:t>
        <a:bodyPr/>
        <a:lstStyle/>
        <a:p>
          <a:endParaRPr lang="en-US"/>
        </a:p>
      </dgm:t>
    </dgm:pt>
    <dgm:pt modelId="{3BAA5C8D-B8E7-47F5-971B-584793422506}" type="sibTrans" cxnId="{DDB018C1-5AA2-4230-9D4E-81D48707A9EF}">
      <dgm:prSet/>
      <dgm:spPr/>
      <dgm:t>
        <a:bodyPr/>
        <a:lstStyle/>
        <a:p>
          <a:endParaRPr lang="en-US"/>
        </a:p>
      </dgm:t>
    </dgm:pt>
    <dgm:pt modelId="{6485A61F-F051-438F-A4BA-6BD4D0DEBE82}">
      <dgm:prSet phldrT="[Text]"/>
      <dgm:spPr/>
      <dgm:t>
        <a:bodyPr/>
        <a:lstStyle/>
        <a:p>
          <a:r>
            <a:rPr lang="en-US" dirty="0"/>
            <a:t>Forced marriage</a:t>
          </a:r>
        </a:p>
      </dgm:t>
    </dgm:pt>
    <dgm:pt modelId="{2EF383C1-A505-4EF0-859B-DAE432E671E5}" type="parTrans" cxnId="{C1622BE9-2313-40DA-AC02-9C31C0566595}">
      <dgm:prSet/>
      <dgm:spPr/>
      <dgm:t>
        <a:bodyPr/>
        <a:lstStyle/>
        <a:p>
          <a:endParaRPr lang="en-US"/>
        </a:p>
      </dgm:t>
    </dgm:pt>
    <dgm:pt modelId="{8DB95274-EA3D-411A-A174-1C47A7D95864}" type="sibTrans" cxnId="{C1622BE9-2313-40DA-AC02-9C31C0566595}">
      <dgm:prSet/>
      <dgm:spPr/>
      <dgm:t>
        <a:bodyPr/>
        <a:lstStyle/>
        <a:p>
          <a:endParaRPr lang="en-US"/>
        </a:p>
      </dgm:t>
    </dgm:pt>
    <dgm:pt modelId="{91C93A43-44FC-478F-8EF7-C9E86B8FCB5E}">
      <dgm:prSet phldrT="[Text]"/>
      <dgm:spPr/>
      <dgm:t>
        <a:bodyPr/>
        <a:lstStyle/>
        <a:p>
          <a:r>
            <a:rPr lang="en-US" dirty="0"/>
            <a:t>Selling children</a:t>
          </a:r>
        </a:p>
      </dgm:t>
    </dgm:pt>
    <dgm:pt modelId="{70320349-B6BA-4333-B8F9-8CF0730C1620}" type="parTrans" cxnId="{407FAE9C-7ACA-4BB2-AE31-D332881C1C36}">
      <dgm:prSet/>
      <dgm:spPr/>
      <dgm:t>
        <a:bodyPr/>
        <a:lstStyle/>
        <a:p>
          <a:endParaRPr lang="en-US"/>
        </a:p>
      </dgm:t>
    </dgm:pt>
    <dgm:pt modelId="{CCEFEAF8-43F8-4980-B2CC-83C6A029761E}" type="sibTrans" cxnId="{407FAE9C-7ACA-4BB2-AE31-D332881C1C36}">
      <dgm:prSet/>
      <dgm:spPr/>
      <dgm:t>
        <a:bodyPr/>
        <a:lstStyle/>
        <a:p>
          <a:endParaRPr lang="en-US"/>
        </a:p>
      </dgm:t>
    </dgm:pt>
    <dgm:pt modelId="{D7945A2B-67FB-4A45-97DD-FC260FDAE952}">
      <dgm:prSet phldrT="[Text]"/>
      <dgm:spPr/>
      <dgm:t>
        <a:bodyPr/>
        <a:lstStyle/>
        <a:p>
          <a:r>
            <a:rPr lang="en-US" dirty="0"/>
            <a:t>Removal of organs</a:t>
          </a:r>
        </a:p>
      </dgm:t>
    </dgm:pt>
    <dgm:pt modelId="{F2FB55A8-06D0-4ED6-B6D2-E671094EB4A3}" type="parTrans" cxnId="{41EB3B0C-A56D-4F57-87F1-8A9BDE5A5394}">
      <dgm:prSet/>
      <dgm:spPr/>
      <dgm:t>
        <a:bodyPr/>
        <a:lstStyle/>
        <a:p>
          <a:endParaRPr lang="en-US"/>
        </a:p>
      </dgm:t>
    </dgm:pt>
    <dgm:pt modelId="{7F6FFC98-8EF5-4779-B82B-AD458BAF796D}" type="sibTrans" cxnId="{41EB3B0C-A56D-4F57-87F1-8A9BDE5A5394}">
      <dgm:prSet/>
      <dgm:spPr/>
      <dgm:t>
        <a:bodyPr/>
        <a:lstStyle/>
        <a:p>
          <a:endParaRPr lang="en-US"/>
        </a:p>
      </dgm:t>
    </dgm:pt>
    <dgm:pt modelId="{E2CCCDF1-6C18-43D1-910B-16C3EEBD624C}">
      <dgm:prSet phldrT="[Text]"/>
      <dgm:spPr/>
      <dgm:t>
        <a:bodyPr/>
        <a:lstStyle/>
        <a:p>
          <a:r>
            <a:rPr lang="en-US" dirty="0"/>
            <a:t>Forced </a:t>
          </a:r>
          <a:r>
            <a:rPr lang="en-US" dirty="0" err="1"/>
            <a:t>labour</a:t>
          </a:r>
          <a:endParaRPr lang="en-US" dirty="0"/>
        </a:p>
      </dgm:t>
    </dgm:pt>
    <dgm:pt modelId="{C5DDC57A-48E0-43D6-B286-A0EDBB886032}" type="parTrans" cxnId="{6E1C432F-E16B-4276-BDDA-6625943B961D}">
      <dgm:prSet/>
      <dgm:spPr/>
      <dgm:t>
        <a:bodyPr/>
        <a:lstStyle/>
        <a:p>
          <a:endParaRPr lang="en-US"/>
        </a:p>
      </dgm:t>
    </dgm:pt>
    <dgm:pt modelId="{2BE7019A-C5A4-49B4-B81E-0CFD18D06838}" type="sibTrans" cxnId="{6E1C432F-E16B-4276-BDDA-6625943B961D}">
      <dgm:prSet/>
      <dgm:spPr/>
      <dgm:t>
        <a:bodyPr/>
        <a:lstStyle/>
        <a:p>
          <a:endParaRPr lang="en-US"/>
        </a:p>
      </dgm:t>
    </dgm:pt>
    <dgm:pt modelId="{284F611C-1986-40DF-9539-D468C33A1181}">
      <dgm:prSet phldrT="[Text]"/>
      <dgm:spPr/>
      <dgm:t>
        <a:bodyPr/>
        <a:lstStyle/>
        <a:p>
          <a:r>
            <a:rPr lang="en-US" dirty="0"/>
            <a:t>Sexual exploitation</a:t>
          </a:r>
        </a:p>
      </dgm:t>
    </dgm:pt>
    <dgm:pt modelId="{0960B07D-4A16-47DF-A7E9-54D4CC508635}" type="sibTrans" cxnId="{7D3A13B3-FE11-4757-9E9F-653E7636EDC4}">
      <dgm:prSet/>
      <dgm:spPr/>
      <dgm:t>
        <a:bodyPr/>
        <a:lstStyle/>
        <a:p>
          <a:endParaRPr lang="en-US"/>
        </a:p>
      </dgm:t>
    </dgm:pt>
    <dgm:pt modelId="{19421230-DC7C-434B-AF1F-101AE3258658}" type="parTrans" cxnId="{7D3A13B3-FE11-4757-9E9F-653E7636EDC4}">
      <dgm:prSet/>
      <dgm:spPr/>
      <dgm:t>
        <a:bodyPr/>
        <a:lstStyle/>
        <a:p>
          <a:endParaRPr lang="en-US"/>
        </a:p>
      </dgm:t>
    </dgm:pt>
    <dgm:pt modelId="{F5C34BB5-9595-4C6B-8716-3D7905C62A50}">
      <dgm:prSet phldrT="[Text]"/>
      <dgm:spPr/>
      <dgm:t>
        <a:bodyPr/>
        <a:lstStyle/>
        <a:p>
          <a:r>
            <a:rPr lang="en-US" dirty="0"/>
            <a:t>Child soldiers</a:t>
          </a:r>
        </a:p>
      </dgm:t>
    </dgm:pt>
    <dgm:pt modelId="{1099A424-4ADD-4E61-8112-ED429A15B51B}" type="parTrans" cxnId="{7CBA5B83-D5D0-4C9C-8AD0-19FCB79CDC32}">
      <dgm:prSet/>
      <dgm:spPr/>
      <dgm:t>
        <a:bodyPr/>
        <a:lstStyle/>
        <a:p>
          <a:endParaRPr lang="en-US"/>
        </a:p>
      </dgm:t>
    </dgm:pt>
    <dgm:pt modelId="{D5347350-B408-4C41-B2B9-E3A372E1D32A}" type="sibTrans" cxnId="{7CBA5B83-D5D0-4C9C-8AD0-19FCB79CDC32}">
      <dgm:prSet/>
      <dgm:spPr/>
      <dgm:t>
        <a:bodyPr/>
        <a:lstStyle/>
        <a:p>
          <a:endParaRPr lang="en-US"/>
        </a:p>
      </dgm:t>
    </dgm:pt>
    <dgm:pt modelId="{73F5424B-968D-4061-AA3A-930AFA59A307}" type="pres">
      <dgm:prSet presAssocID="{C773AE90-CAB9-4D86-BAC9-D93D118BD924}" presName="Name0" presStyleCnt="0">
        <dgm:presLayoutVars>
          <dgm:chMax val="1"/>
          <dgm:chPref val="1"/>
          <dgm:dir/>
          <dgm:animOne val="branch"/>
          <dgm:animLvl val="lvl"/>
        </dgm:presLayoutVars>
      </dgm:prSet>
      <dgm:spPr/>
    </dgm:pt>
    <dgm:pt modelId="{FACD7DCB-C634-4564-BE1F-BBECF525E669}" type="pres">
      <dgm:prSet presAssocID="{284F611C-1986-40DF-9539-D468C33A1181}" presName="Parent" presStyleLbl="node0" presStyleIdx="0" presStyleCnt="1">
        <dgm:presLayoutVars>
          <dgm:chMax val="6"/>
          <dgm:chPref val="6"/>
        </dgm:presLayoutVars>
      </dgm:prSet>
      <dgm:spPr/>
    </dgm:pt>
    <dgm:pt modelId="{30B3DFB0-9E2E-477B-9BCB-2605A52C6AAD}" type="pres">
      <dgm:prSet presAssocID="{D17BD26E-40A0-45AD-97C9-38AC3531235F}" presName="Accent1" presStyleCnt="0"/>
      <dgm:spPr/>
    </dgm:pt>
    <dgm:pt modelId="{F555BBAF-2584-43CB-B3CC-0C5650D8082A}" type="pres">
      <dgm:prSet presAssocID="{D17BD26E-40A0-45AD-97C9-38AC3531235F}" presName="Accent" presStyleLbl="bgShp" presStyleIdx="0" presStyleCnt="6"/>
      <dgm:spPr/>
    </dgm:pt>
    <dgm:pt modelId="{51C39192-650A-4875-A190-4FEA331945A7}" type="pres">
      <dgm:prSet presAssocID="{D17BD26E-40A0-45AD-97C9-38AC3531235F}" presName="Child1" presStyleLbl="node1" presStyleIdx="0" presStyleCnt="6">
        <dgm:presLayoutVars>
          <dgm:chMax val="0"/>
          <dgm:chPref val="0"/>
          <dgm:bulletEnabled val="1"/>
        </dgm:presLayoutVars>
      </dgm:prSet>
      <dgm:spPr/>
    </dgm:pt>
    <dgm:pt modelId="{0B991539-0372-4927-9629-2B83AB1E3428}" type="pres">
      <dgm:prSet presAssocID="{6485A61F-F051-438F-A4BA-6BD4D0DEBE82}" presName="Accent2" presStyleCnt="0"/>
      <dgm:spPr/>
    </dgm:pt>
    <dgm:pt modelId="{7E5B66E7-7303-448A-BA06-721AFD08B12F}" type="pres">
      <dgm:prSet presAssocID="{6485A61F-F051-438F-A4BA-6BD4D0DEBE82}" presName="Accent" presStyleLbl="bgShp" presStyleIdx="1" presStyleCnt="6"/>
      <dgm:spPr/>
    </dgm:pt>
    <dgm:pt modelId="{3FD19967-5234-4B2F-8656-AF9A47792035}" type="pres">
      <dgm:prSet presAssocID="{6485A61F-F051-438F-A4BA-6BD4D0DEBE82}" presName="Child2" presStyleLbl="node1" presStyleIdx="1" presStyleCnt="6">
        <dgm:presLayoutVars>
          <dgm:chMax val="0"/>
          <dgm:chPref val="0"/>
          <dgm:bulletEnabled val="1"/>
        </dgm:presLayoutVars>
      </dgm:prSet>
      <dgm:spPr/>
    </dgm:pt>
    <dgm:pt modelId="{9552D439-19A8-48F7-89A6-C3B0A5049659}" type="pres">
      <dgm:prSet presAssocID="{91C93A43-44FC-478F-8EF7-C9E86B8FCB5E}" presName="Accent3" presStyleCnt="0"/>
      <dgm:spPr/>
    </dgm:pt>
    <dgm:pt modelId="{2789B588-DBB5-4362-941D-7E9575569501}" type="pres">
      <dgm:prSet presAssocID="{91C93A43-44FC-478F-8EF7-C9E86B8FCB5E}" presName="Accent" presStyleLbl="bgShp" presStyleIdx="2" presStyleCnt="6"/>
      <dgm:spPr/>
    </dgm:pt>
    <dgm:pt modelId="{820D036B-104D-4E1B-84A2-45BD7097B802}" type="pres">
      <dgm:prSet presAssocID="{91C93A43-44FC-478F-8EF7-C9E86B8FCB5E}" presName="Child3" presStyleLbl="node1" presStyleIdx="2" presStyleCnt="6">
        <dgm:presLayoutVars>
          <dgm:chMax val="0"/>
          <dgm:chPref val="0"/>
          <dgm:bulletEnabled val="1"/>
        </dgm:presLayoutVars>
      </dgm:prSet>
      <dgm:spPr/>
    </dgm:pt>
    <dgm:pt modelId="{E612BB65-CA28-4992-AD1C-090CDE5DBC84}" type="pres">
      <dgm:prSet presAssocID="{D7945A2B-67FB-4A45-97DD-FC260FDAE952}" presName="Accent4" presStyleCnt="0"/>
      <dgm:spPr/>
    </dgm:pt>
    <dgm:pt modelId="{C9F33381-DE7C-4912-9282-9A6F1081A86F}" type="pres">
      <dgm:prSet presAssocID="{D7945A2B-67FB-4A45-97DD-FC260FDAE952}" presName="Accent" presStyleLbl="bgShp" presStyleIdx="3" presStyleCnt="6"/>
      <dgm:spPr/>
    </dgm:pt>
    <dgm:pt modelId="{1DBDE3FA-D577-4A8D-8973-46882BFE0969}" type="pres">
      <dgm:prSet presAssocID="{D7945A2B-67FB-4A45-97DD-FC260FDAE952}" presName="Child4" presStyleLbl="node1" presStyleIdx="3" presStyleCnt="6">
        <dgm:presLayoutVars>
          <dgm:chMax val="0"/>
          <dgm:chPref val="0"/>
          <dgm:bulletEnabled val="1"/>
        </dgm:presLayoutVars>
      </dgm:prSet>
      <dgm:spPr/>
    </dgm:pt>
    <dgm:pt modelId="{707FCF10-E6F9-4EE7-9E3A-CB30D6456B06}" type="pres">
      <dgm:prSet presAssocID="{E2CCCDF1-6C18-43D1-910B-16C3EEBD624C}" presName="Accent5" presStyleCnt="0"/>
      <dgm:spPr/>
    </dgm:pt>
    <dgm:pt modelId="{622F3BAC-BD1D-42D5-934B-64198125FECF}" type="pres">
      <dgm:prSet presAssocID="{E2CCCDF1-6C18-43D1-910B-16C3EEBD624C}" presName="Accent" presStyleLbl="bgShp" presStyleIdx="4" presStyleCnt="6"/>
      <dgm:spPr/>
    </dgm:pt>
    <dgm:pt modelId="{33AA95FC-ECE0-4A3E-9A75-7FAAE8F875E8}" type="pres">
      <dgm:prSet presAssocID="{E2CCCDF1-6C18-43D1-910B-16C3EEBD624C}" presName="Child5" presStyleLbl="node1" presStyleIdx="4" presStyleCnt="6">
        <dgm:presLayoutVars>
          <dgm:chMax val="0"/>
          <dgm:chPref val="0"/>
          <dgm:bulletEnabled val="1"/>
        </dgm:presLayoutVars>
      </dgm:prSet>
      <dgm:spPr/>
    </dgm:pt>
    <dgm:pt modelId="{ACC91621-FF4E-4BA9-B0B7-82DA27F4C09B}" type="pres">
      <dgm:prSet presAssocID="{F5C34BB5-9595-4C6B-8716-3D7905C62A50}" presName="Accent6" presStyleCnt="0"/>
      <dgm:spPr/>
    </dgm:pt>
    <dgm:pt modelId="{BA3F8FB1-222E-4567-8BFB-EC511E370444}" type="pres">
      <dgm:prSet presAssocID="{F5C34BB5-9595-4C6B-8716-3D7905C62A50}" presName="Accent" presStyleLbl="bgShp" presStyleIdx="5" presStyleCnt="6"/>
      <dgm:spPr/>
    </dgm:pt>
    <dgm:pt modelId="{F0ED3DEE-8C91-4563-962C-4C7B8369A8C7}" type="pres">
      <dgm:prSet presAssocID="{F5C34BB5-9595-4C6B-8716-3D7905C62A50}" presName="Child6" presStyleLbl="node1" presStyleIdx="5" presStyleCnt="6">
        <dgm:presLayoutVars>
          <dgm:chMax val="0"/>
          <dgm:chPref val="0"/>
          <dgm:bulletEnabled val="1"/>
        </dgm:presLayoutVars>
      </dgm:prSet>
      <dgm:spPr/>
    </dgm:pt>
  </dgm:ptLst>
  <dgm:cxnLst>
    <dgm:cxn modelId="{41EB3B0C-A56D-4F57-87F1-8A9BDE5A5394}" srcId="{284F611C-1986-40DF-9539-D468C33A1181}" destId="{D7945A2B-67FB-4A45-97DD-FC260FDAE952}" srcOrd="3" destOrd="0" parTransId="{F2FB55A8-06D0-4ED6-B6D2-E671094EB4A3}" sibTransId="{7F6FFC98-8EF5-4779-B82B-AD458BAF796D}"/>
    <dgm:cxn modelId="{3570F118-C70F-45AF-918B-EB1F8DB2D716}" type="presOf" srcId="{284F611C-1986-40DF-9539-D468C33A1181}" destId="{FACD7DCB-C634-4564-BE1F-BBECF525E669}" srcOrd="0" destOrd="0" presId="urn:microsoft.com/office/officeart/2011/layout/HexagonRadial"/>
    <dgm:cxn modelId="{6E1C432F-E16B-4276-BDDA-6625943B961D}" srcId="{284F611C-1986-40DF-9539-D468C33A1181}" destId="{E2CCCDF1-6C18-43D1-910B-16C3EEBD624C}" srcOrd="4" destOrd="0" parTransId="{C5DDC57A-48E0-43D6-B286-A0EDBB886032}" sibTransId="{2BE7019A-C5A4-49B4-B81E-0CFD18D06838}"/>
    <dgm:cxn modelId="{9200AD70-B208-40D7-A62D-602127610D90}" type="presOf" srcId="{F5C34BB5-9595-4C6B-8716-3D7905C62A50}" destId="{F0ED3DEE-8C91-4563-962C-4C7B8369A8C7}" srcOrd="0" destOrd="0" presId="urn:microsoft.com/office/officeart/2011/layout/HexagonRadial"/>
    <dgm:cxn modelId="{39931B55-B3EC-487B-AEAC-E5697F47A60A}" type="presOf" srcId="{C773AE90-CAB9-4D86-BAC9-D93D118BD924}" destId="{73F5424B-968D-4061-AA3A-930AFA59A307}" srcOrd="0" destOrd="0" presId="urn:microsoft.com/office/officeart/2011/layout/HexagonRadial"/>
    <dgm:cxn modelId="{7CBA5B83-D5D0-4C9C-8AD0-19FCB79CDC32}" srcId="{284F611C-1986-40DF-9539-D468C33A1181}" destId="{F5C34BB5-9595-4C6B-8716-3D7905C62A50}" srcOrd="5" destOrd="0" parTransId="{1099A424-4ADD-4E61-8112-ED429A15B51B}" sibTransId="{D5347350-B408-4C41-B2B9-E3A372E1D32A}"/>
    <dgm:cxn modelId="{2C17C791-C410-4F33-A3D4-89D260B3E982}" type="presOf" srcId="{91C93A43-44FC-478F-8EF7-C9E86B8FCB5E}" destId="{820D036B-104D-4E1B-84A2-45BD7097B802}" srcOrd="0" destOrd="0" presId="urn:microsoft.com/office/officeart/2011/layout/HexagonRadial"/>
    <dgm:cxn modelId="{407FAE9C-7ACA-4BB2-AE31-D332881C1C36}" srcId="{284F611C-1986-40DF-9539-D468C33A1181}" destId="{91C93A43-44FC-478F-8EF7-C9E86B8FCB5E}" srcOrd="2" destOrd="0" parTransId="{70320349-B6BA-4333-B8F9-8CF0730C1620}" sibTransId="{CCEFEAF8-43F8-4980-B2CC-83C6A029761E}"/>
    <dgm:cxn modelId="{7D3A13B3-FE11-4757-9E9F-653E7636EDC4}" srcId="{C773AE90-CAB9-4D86-BAC9-D93D118BD924}" destId="{284F611C-1986-40DF-9539-D468C33A1181}" srcOrd="0" destOrd="0" parTransId="{19421230-DC7C-434B-AF1F-101AE3258658}" sibTransId="{0960B07D-4A16-47DF-A7E9-54D4CC508635}"/>
    <dgm:cxn modelId="{C5B9E0B4-C5EA-4DF4-919A-AE7014CDD47D}" type="presOf" srcId="{E2CCCDF1-6C18-43D1-910B-16C3EEBD624C}" destId="{33AA95FC-ECE0-4A3E-9A75-7FAAE8F875E8}" srcOrd="0" destOrd="0" presId="urn:microsoft.com/office/officeart/2011/layout/HexagonRadial"/>
    <dgm:cxn modelId="{DDB018C1-5AA2-4230-9D4E-81D48707A9EF}" srcId="{284F611C-1986-40DF-9539-D468C33A1181}" destId="{D17BD26E-40A0-45AD-97C9-38AC3531235F}" srcOrd="0" destOrd="0" parTransId="{A608E2EA-2A45-43C4-9E20-42EB699A7FD8}" sibTransId="{3BAA5C8D-B8E7-47F5-971B-584793422506}"/>
    <dgm:cxn modelId="{AF014ED0-8E86-4616-BF48-31E5D0DDB10A}" type="presOf" srcId="{D7945A2B-67FB-4A45-97DD-FC260FDAE952}" destId="{1DBDE3FA-D577-4A8D-8973-46882BFE0969}" srcOrd="0" destOrd="0" presId="urn:microsoft.com/office/officeart/2011/layout/HexagonRadial"/>
    <dgm:cxn modelId="{10667DDD-9979-46A1-93D8-C5EFFBC838C3}" type="presOf" srcId="{D17BD26E-40A0-45AD-97C9-38AC3531235F}" destId="{51C39192-650A-4875-A190-4FEA331945A7}" srcOrd="0" destOrd="0" presId="urn:microsoft.com/office/officeart/2011/layout/HexagonRadial"/>
    <dgm:cxn modelId="{C1622BE9-2313-40DA-AC02-9C31C0566595}" srcId="{284F611C-1986-40DF-9539-D468C33A1181}" destId="{6485A61F-F051-438F-A4BA-6BD4D0DEBE82}" srcOrd="1" destOrd="0" parTransId="{2EF383C1-A505-4EF0-859B-DAE432E671E5}" sibTransId="{8DB95274-EA3D-411A-A174-1C47A7D95864}"/>
    <dgm:cxn modelId="{E0B5E8FD-3488-4171-B321-EDB38F0E0718}" type="presOf" srcId="{6485A61F-F051-438F-A4BA-6BD4D0DEBE82}" destId="{3FD19967-5234-4B2F-8656-AF9A47792035}" srcOrd="0" destOrd="0" presId="urn:microsoft.com/office/officeart/2011/layout/HexagonRadial"/>
    <dgm:cxn modelId="{15D9BF07-5A09-48A2-86EB-5F337C6504B1}" type="presParOf" srcId="{73F5424B-968D-4061-AA3A-930AFA59A307}" destId="{FACD7DCB-C634-4564-BE1F-BBECF525E669}" srcOrd="0" destOrd="0" presId="urn:microsoft.com/office/officeart/2011/layout/HexagonRadial"/>
    <dgm:cxn modelId="{BF16E63A-E155-464C-82F3-F259BDF98B4A}" type="presParOf" srcId="{73F5424B-968D-4061-AA3A-930AFA59A307}" destId="{30B3DFB0-9E2E-477B-9BCB-2605A52C6AAD}" srcOrd="1" destOrd="0" presId="urn:microsoft.com/office/officeart/2011/layout/HexagonRadial"/>
    <dgm:cxn modelId="{A9557BC6-D43F-4215-B62D-C81C57228A62}" type="presParOf" srcId="{30B3DFB0-9E2E-477B-9BCB-2605A52C6AAD}" destId="{F555BBAF-2584-43CB-B3CC-0C5650D8082A}" srcOrd="0" destOrd="0" presId="urn:microsoft.com/office/officeart/2011/layout/HexagonRadial"/>
    <dgm:cxn modelId="{A4BC2F00-85B4-42CF-8567-28A8A5BAF581}" type="presParOf" srcId="{73F5424B-968D-4061-AA3A-930AFA59A307}" destId="{51C39192-650A-4875-A190-4FEA331945A7}" srcOrd="2" destOrd="0" presId="urn:microsoft.com/office/officeart/2011/layout/HexagonRadial"/>
    <dgm:cxn modelId="{B1130E58-3157-4D06-81ED-6414E8D5377D}" type="presParOf" srcId="{73F5424B-968D-4061-AA3A-930AFA59A307}" destId="{0B991539-0372-4927-9629-2B83AB1E3428}" srcOrd="3" destOrd="0" presId="urn:microsoft.com/office/officeart/2011/layout/HexagonRadial"/>
    <dgm:cxn modelId="{A10EC030-76C6-4B61-8BFD-3F639056DB25}" type="presParOf" srcId="{0B991539-0372-4927-9629-2B83AB1E3428}" destId="{7E5B66E7-7303-448A-BA06-721AFD08B12F}" srcOrd="0" destOrd="0" presId="urn:microsoft.com/office/officeart/2011/layout/HexagonRadial"/>
    <dgm:cxn modelId="{E8BBF14A-D704-4662-B01A-85F2537D1910}" type="presParOf" srcId="{73F5424B-968D-4061-AA3A-930AFA59A307}" destId="{3FD19967-5234-4B2F-8656-AF9A47792035}" srcOrd="4" destOrd="0" presId="urn:microsoft.com/office/officeart/2011/layout/HexagonRadial"/>
    <dgm:cxn modelId="{8732B964-DE4C-4C1E-A312-64FB2B5F4EC3}" type="presParOf" srcId="{73F5424B-968D-4061-AA3A-930AFA59A307}" destId="{9552D439-19A8-48F7-89A6-C3B0A5049659}" srcOrd="5" destOrd="0" presId="urn:microsoft.com/office/officeart/2011/layout/HexagonRadial"/>
    <dgm:cxn modelId="{959FD3AA-15F2-4A17-8CEA-5729CF61A2D0}" type="presParOf" srcId="{9552D439-19A8-48F7-89A6-C3B0A5049659}" destId="{2789B588-DBB5-4362-941D-7E9575569501}" srcOrd="0" destOrd="0" presId="urn:microsoft.com/office/officeart/2011/layout/HexagonRadial"/>
    <dgm:cxn modelId="{66A815EA-52AA-40BB-BF77-84266F8DB986}" type="presParOf" srcId="{73F5424B-968D-4061-AA3A-930AFA59A307}" destId="{820D036B-104D-4E1B-84A2-45BD7097B802}" srcOrd="6" destOrd="0" presId="urn:microsoft.com/office/officeart/2011/layout/HexagonRadial"/>
    <dgm:cxn modelId="{FC18CD3B-C51D-40C7-961C-6E8A80EC9AD8}" type="presParOf" srcId="{73F5424B-968D-4061-AA3A-930AFA59A307}" destId="{E612BB65-CA28-4992-AD1C-090CDE5DBC84}" srcOrd="7" destOrd="0" presId="urn:microsoft.com/office/officeart/2011/layout/HexagonRadial"/>
    <dgm:cxn modelId="{41B19C41-FE55-4152-9005-0C9F31224E27}" type="presParOf" srcId="{E612BB65-CA28-4992-AD1C-090CDE5DBC84}" destId="{C9F33381-DE7C-4912-9282-9A6F1081A86F}" srcOrd="0" destOrd="0" presId="urn:microsoft.com/office/officeart/2011/layout/HexagonRadial"/>
    <dgm:cxn modelId="{91A4C5A4-DA73-44DC-934D-CD48F4A2F195}" type="presParOf" srcId="{73F5424B-968D-4061-AA3A-930AFA59A307}" destId="{1DBDE3FA-D577-4A8D-8973-46882BFE0969}" srcOrd="8" destOrd="0" presId="urn:microsoft.com/office/officeart/2011/layout/HexagonRadial"/>
    <dgm:cxn modelId="{72D00A5F-C800-4129-84EC-62182175E709}" type="presParOf" srcId="{73F5424B-968D-4061-AA3A-930AFA59A307}" destId="{707FCF10-E6F9-4EE7-9E3A-CB30D6456B06}" srcOrd="9" destOrd="0" presId="urn:microsoft.com/office/officeart/2011/layout/HexagonRadial"/>
    <dgm:cxn modelId="{9490E432-0C3D-4FA1-8A46-1D5E4302ADD0}" type="presParOf" srcId="{707FCF10-E6F9-4EE7-9E3A-CB30D6456B06}" destId="{622F3BAC-BD1D-42D5-934B-64198125FECF}" srcOrd="0" destOrd="0" presId="urn:microsoft.com/office/officeart/2011/layout/HexagonRadial"/>
    <dgm:cxn modelId="{7CA455E5-A870-4020-BC4F-8EB9085674E8}" type="presParOf" srcId="{73F5424B-968D-4061-AA3A-930AFA59A307}" destId="{33AA95FC-ECE0-4A3E-9A75-7FAAE8F875E8}" srcOrd="10" destOrd="0" presId="urn:microsoft.com/office/officeart/2011/layout/HexagonRadial"/>
    <dgm:cxn modelId="{ABFC699C-DCD5-4626-99E0-6D1D08FEBB49}" type="presParOf" srcId="{73F5424B-968D-4061-AA3A-930AFA59A307}" destId="{ACC91621-FF4E-4BA9-B0B7-82DA27F4C09B}" srcOrd="11" destOrd="0" presId="urn:microsoft.com/office/officeart/2011/layout/HexagonRadial"/>
    <dgm:cxn modelId="{22980CDE-A9DF-4E50-828F-94CDAAD5FBBF}" type="presParOf" srcId="{ACC91621-FF4E-4BA9-B0B7-82DA27F4C09B}" destId="{BA3F8FB1-222E-4567-8BFB-EC511E370444}" srcOrd="0" destOrd="0" presId="urn:microsoft.com/office/officeart/2011/layout/HexagonRadial"/>
    <dgm:cxn modelId="{654B5787-BF39-448D-86C8-3F9ADC8C453E}" type="presParOf" srcId="{73F5424B-968D-4061-AA3A-930AFA59A307}" destId="{F0ED3DEE-8C91-4563-962C-4C7B8369A8C7}" srcOrd="12" destOrd="0" presId="urn:microsoft.com/office/officeart/2011/layout/HexagonRadial"/>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9DC6E1-41C5-415F-A449-AFC25BF374CA}"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6E93F36A-2764-4927-992C-FB2870F23625}">
      <dgm:prSet/>
      <dgm:spPr/>
      <dgm:t>
        <a:bodyPr/>
        <a:lstStyle/>
        <a:p>
          <a:r>
            <a:rPr lang="el-GR"/>
            <a:t>Στις μέρες μας υπάρχουν περισσότεροι άνθρωποι που ζουν σε συνθήκες σκλαβιάς από οποιαδήποτε άλλη φορά στην ιστορία.</a:t>
          </a:r>
          <a:endParaRPr lang="en-US"/>
        </a:p>
      </dgm:t>
    </dgm:pt>
    <dgm:pt modelId="{94731CF2-A336-467F-915C-EA6BC227E6B6}" type="parTrans" cxnId="{C152ADD1-4C62-4009-938A-C945978D9372}">
      <dgm:prSet/>
      <dgm:spPr/>
      <dgm:t>
        <a:bodyPr/>
        <a:lstStyle/>
        <a:p>
          <a:endParaRPr lang="en-US"/>
        </a:p>
      </dgm:t>
    </dgm:pt>
    <dgm:pt modelId="{5B9FAF8D-414E-4E2C-B8C9-BACC91979BAE}" type="sibTrans" cxnId="{C152ADD1-4C62-4009-938A-C945978D9372}">
      <dgm:prSet/>
      <dgm:spPr/>
      <dgm:t>
        <a:bodyPr/>
        <a:lstStyle/>
        <a:p>
          <a:endParaRPr lang="en-US"/>
        </a:p>
      </dgm:t>
    </dgm:pt>
    <dgm:pt modelId="{2045E5D6-4F61-497B-9459-05FD60E7A859}">
      <dgm:prSet/>
      <dgm:spPr/>
      <dgm:t>
        <a:bodyPr/>
        <a:lstStyle/>
        <a:p>
          <a:r>
            <a:rPr lang="el-GR"/>
            <a:t>Βιομηχανία 150 δισεκατομμυρίων δολαρίων.</a:t>
          </a:r>
          <a:endParaRPr lang="en-US"/>
        </a:p>
      </dgm:t>
    </dgm:pt>
    <dgm:pt modelId="{B4769375-184B-44AF-8AF6-57BF98116CD9}" type="parTrans" cxnId="{BE8ADD13-745F-4C3D-AA61-C67FB913FF04}">
      <dgm:prSet/>
      <dgm:spPr/>
      <dgm:t>
        <a:bodyPr/>
        <a:lstStyle/>
        <a:p>
          <a:endParaRPr lang="en-US"/>
        </a:p>
      </dgm:t>
    </dgm:pt>
    <dgm:pt modelId="{527D39B9-7B3F-43E8-BA3F-604A3A285792}" type="sibTrans" cxnId="{BE8ADD13-745F-4C3D-AA61-C67FB913FF04}">
      <dgm:prSet/>
      <dgm:spPr/>
      <dgm:t>
        <a:bodyPr/>
        <a:lstStyle/>
        <a:p>
          <a:endParaRPr lang="en-US"/>
        </a:p>
      </dgm:t>
    </dgm:pt>
    <dgm:pt modelId="{166C62D8-AB79-47EB-BC14-DBA864410F2F}">
      <dgm:prSet/>
      <dgm:spPr/>
      <dgm:t>
        <a:bodyPr/>
        <a:lstStyle/>
        <a:p>
          <a:r>
            <a:rPr lang="el-GR"/>
            <a:t>40,3 εκατομμύρια άνθρωποι ζουν σε συνθήκες σκλαβιάς.</a:t>
          </a:r>
          <a:endParaRPr lang="en-US"/>
        </a:p>
      </dgm:t>
    </dgm:pt>
    <dgm:pt modelId="{7AAD7AAB-144E-477F-BD76-5334D6271ADC}" type="parTrans" cxnId="{D17DDF8D-D8F0-45D1-9969-100AE20332D2}">
      <dgm:prSet/>
      <dgm:spPr/>
      <dgm:t>
        <a:bodyPr/>
        <a:lstStyle/>
        <a:p>
          <a:endParaRPr lang="en-US"/>
        </a:p>
      </dgm:t>
    </dgm:pt>
    <dgm:pt modelId="{536568CD-A9B8-4FBB-BC9E-41BC80DB834A}" type="sibTrans" cxnId="{D17DDF8D-D8F0-45D1-9969-100AE20332D2}">
      <dgm:prSet/>
      <dgm:spPr/>
      <dgm:t>
        <a:bodyPr/>
        <a:lstStyle/>
        <a:p>
          <a:endParaRPr lang="en-US"/>
        </a:p>
      </dgm:t>
    </dgm:pt>
    <dgm:pt modelId="{EDD5AE2D-ACF7-4324-9D0B-4F687B8F9E75}">
      <dgm:prSet/>
      <dgm:spPr/>
      <dgm:t>
        <a:bodyPr/>
        <a:lstStyle/>
        <a:p>
          <a:r>
            <a:rPr lang="en-US" i="0"/>
            <a:t>71% </a:t>
          </a:r>
          <a:r>
            <a:rPr lang="el-GR" i="0"/>
            <a:t>Γυναίκες </a:t>
          </a:r>
          <a:r>
            <a:rPr lang="en-US" i="0"/>
            <a:t>29% </a:t>
          </a:r>
          <a:r>
            <a:rPr lang="el-GR" i="0"/>
            <a:t>Άντρες </a:t>
          </a:r>
          <a:r>
            <a:rPr lang="en-US" i="0"/>
            <a:t>25% </a:t>
          </a:r>
          <a:r>
            <a:rPr lang="el-GR" i="0"/>
            <a:t>Παιδιά</a:t>
          </a:r>
          <a:endParaRPr lang="en-US"/>
        </a:p>
      </dgm:t>
    </dgm:pt>
    <dgm:pt modelId="{9BFF6013-4E2F-4716-A081-F5DCB4ECDA1C}" type="parTrans" cxnId="{C88953CB-FBE0-4123-9F65-A29950E91C32}">
      <dgm:prSet/>
      <dgm:spPr/>
      <dgm:t>
        <a:bodyPr/>
        <a:lstStyle/>
        <a:p>
          <a:endParaRPr lang="en-US"/>
        </a:p>
      </dgm:t>
    </dgm:pt>
    <dgm:pt modelId="{99300B4F-E801-4D41-A537-56C5E92966F2}" type="sibTrans" cxnId="{C88953CB-FBE0-4123-9F65-A29950E91C32}">
      <dgm:prSet/>
      <dgm:spPr/>
      <dgm:t>
        <a:bodyPr/>
        <a:lstStyle/>
        <a:p>
          <a:endParaRPr lang="en-US"/>
        </a:p>
      </dgm:t>
    </dgm:pt>
    <dgm:pt modelId="{D3AE9199-097F-4386-9C5F-4C544DE54563}">
      <dgm:prSet/>
      <dgm:spPr/>
      <dgm:t>
        <a:bodyPr/>
        <a:lstStyle/>
        <a:p>
          <a:r>
            <a:rPr lang="el-GR" i="0"/>
            <a:t>Η δουλεία συμβαίνει σε κάθε χώρα, σε όλα τα μήκη και πλάτη του πλανήτη.</a:t>
          </a:r>
          <a:endParaRPr lang="en-US"/>
        </a:p>
      </dgm:t>
    </dgm:pt>
    <dgm:pt modelId="{ED9236A0-07C2-4EF7-944A-64399DAA5041}" type="parTrans" cxnId="{CDBFBECD-CBB4-4701-B6B5-5F41270CACD0}">
      <dgm:prSet/>
      <dgm:spPr/>
      <dgm:t>
        <a:bodyPr/>
        <a:lstStyle/>
        <a:p>
          <a:endParaRPr lang="en-US"/>
        </a:p>
      </dgm:t>
    </dgm:pt>
    <dgm:pt modelId="{9B13B28E-DF41-4BAA-AB5B-F0A32FD38211}" type="sibTrans" cxnId="{CDBFBECD-CBB4-4701-B6B5-5F41270CACD0}">
      <dgm:prSet/>
      <dgm:spPr/>
      <dgm:t>
        <a:bodyPr/>
        <a:lstStyle/>
        <a:p>
          <a:endParaRPr lang="en-US"/>
        </a:p>
      </dgm:t>
    </dgm:pt>
    <dgm:pt modelId="{157C4690-9905-49F0-9461-DD9358C53D72}">
      <dgm:prSet/>
      <dgm:spPr/>
      <dgm:t>
        <a:bodyPr/>
        <a:lstStyle/>
        <a:p>
          <a:r>
            <a:rPr lang="el-GR" i="0"/>
            <a:t>5.4 στους 1.000 ανθρώπους είναι σκλαβωμένοι στον κόσμο.</a:t>
          </a:r>
          <a:endParaRPr lang="en-US"/>
        </a:p>
      </dgm:t>
    </dgm:pt>
    <dgm:pt modelId="{77CF4256-8F8F-4BBF-BB4C-3DCDA8724105}" type="parTrans" cxnId="{C779CC85-F394-4BCC-8F75-F4FAFD379E28}">
      <dgm:prSet/>
      <dgm:spPr/>
      <dgm:t>
        <a:bodyPr/>
        <a:lstStyle/>
        <a:p>
          <a:endParaRPr lang="en-US"/>
        </a:p>
      </dgm:t>
    </dgm:pt>
    <dgm:pt modelId="{99B4CAE6-70AC-47D0-896F-D6151401BC32}" type="sibTrans" cxnId="{C779CC85-F394-4BCC-8F75-F4FAFD379E28}">
      <dgm:prSet/>
      <dgm:spPr/>
      <dgm:t>
        <a:bodyPr/>
        <a:lstStyle/>
        <a:p>
          <a:endParaRPr lang="en-US"/>
        </a:p>
      </dgm:t>
    </dgm:pt>
    <dgm:pt modelId="{9C5A694D-DAD0-40F4-8983-65336124E24E}" type="pres">
      <dgm:prSet presAssocID="{1B9DC6E1-41C5-415F-A449-AFC25BF374CA}" presName="diagram" presStyleCnt="0">
        <dgm:presLayoutVars>
          <dgm:dir/>
          <dgm:resizeHandles val="exact"/>
        </dgm:presLayoutVars>
      </dgm:prSet>
      <dgm:spPr/>
    </dgm:pt>
    <dgm:pt modelId="{714FE086-855C-4D58-8FB0-4039D3066CF4}" type="pres">
      <dgm:prSet presAssocID="{6E93F36A-2764-4927-992C-FB2870F23625}" presName="node" presStyleLbl="node1" presStyleIdx="0" presStyleCnt="6">
        <dgm:presLayoutVars>
          <dgm:bulletEnabled val="1"/>
        </dgm:presLayoutVars>
      </dgm:prSet>
      <dgm:spPr/>
    </dgm:pt>
    <dgm:pt modelId="{7BEC7938-BDAD-4377-A031-3DE372D1A59F}" type="pres">
      <dgm:prSet presAssocID="{5B9FAF8D-414E-4E2C-B8C9-BACC91979BAE}" presName="sibTrans" presStyleCnt="0"/>
      <dgm:spPr/>
    </dgm:pt>
    <dgm:pt modelId="{5DA81E98-A3CD-4BB4-A62A-5E057BF6DCAF}" type="pres">
      <dgm:prSet presAssocID="{2045E5D6-4F61-497B-9459-05FD60E7A859}" presName="node" presStyleLbl="node1" presStyleIdx="1" presStyleCnt="6">
        <dgm:presLayoutVars>
          <dgm:bulletEnabled val="1"/>
        </dgm:presLayoutVars>
      </dgm:prSet>
      <dgm:spPr/>
    </dgm:pt>
    <dgm:pt modelId="{EFB4BAD9-EB26-483E-8B72-6E4A32C6A54D}" type="pres">
      <dgm:prSet presAssocID="{527D39B9-7B3F-43E8-BA3F-604A3A285792}" presName="sibTrans" presStyleCnt="0"/>
      <dgm:spPr/>
    </dgm:pt>
    <dgm:pt modelId="{A204E07E-7FEE-4670-B8E7-BFA39AF0DC0B}" type="pres">
      <dgm:prSet presAssocID="{166C62D8-AB79-47EB-BC14-DBA864410F2F}" presName="node" presStyleLbl="node1" presStyleIdx="2" presStyleCnt="6">
        <dgm:presLayoutVars>
          <dgm:bulletEnabled val="1"/>
        </dgm:presLayoutVars>
      </dgm:prSet>
      <dgm:spPr/>
    </dgm:pt>
    <dgm:pt modelId="{22A9F7AB-CC74-4119-BD11-4514E4ABD2FF}" type="pres">
      <dgm:prSet presAssocID="{536568CD-A9B8-4FBB-BC9E-41BC80DB834A}" presName="sibTrans" presStyleCnt="0"/>
      <dgm:spPr/>
    </dgm:pt>
    <dgm:pt modelId="{CE0393B9-47A0-440C-BD09-CE8C31BFF8C9}" type="pres">
      <dgm:prSet presAssocID="{EDD5AE2D-ACF7-4324-9D0B-4F687B8F9E75}" presName="node" presStyleLbl="node1" presStyleIdx="3" presStyleCnt="6">
        <dgm:presLayoutVars>
          <dgm:bulletEnabled val="1"/>
        </dgm:presLayoutVars>
      </dgm:prSet>
      <dgm:spPr/>
    </dgm:pt>
    <dgm:pt modelId="{1AD47B13-5510-479C-BA18-D41E5951C669}" type="pres">
      <dgm:prSet presAssocID="{99300B4F-E801-4D41-A537-56C5E92966F2}" presName="sibTrans" presStyleCnt="0"/>
      <dgm:spPr/>
    </dgm:pt>
    <dgm:pt modelId="{55B61F68-FC0B-484C-8D0D-C58041431ECD}" type="pres">
      <dgm:prSet presAssocID="{D3AE9199-097F-4386-9C5F-4C544DE54563}" presName="node" presStyleLbl="node1" presStyleIdx="4" presStyleCnt="6">
        <dgm:presLayoutVars>
          <dgm:bulletEnabled val="1"/>
        </dgm:presLayoutVars>
      </dgm:prSet>
      <dgm:spPr/>
    </dgm:pt>
    <dgm:pt modelId="{6CEAD7AC-EBFF-4A39-A254-2EDC0F5E057C}" type="pres">
      <dgm:prSet presAssocID="{9B13B28E-DF41-4BAA-AB5B-F0A32FD38211}" presName="sibTrans" presStyleCnt="0"/>
      <dgm:spPr/>
    </dgm:pt>
    <dgm:pt modelId="{265F89C2-2C41-456E-80A0-027525C0E76F}" type="pres">
      <dgm:prSet presAssocID="{157C4690-9905-49F0-9461-DD9358C53D72}" presName="node" presStyleLbl="node1" presStyleIdx="5" presStyleCnt="6">
        <dgm:presLayoutVars>
          <dgm:bulletEnabled val="1"/>
        </dgm:presLayoutVars>
      </dgm:prSet>
      <dgm:spPr/>
    </dgm:pt>
  </dgm:ptLst>
  <dgm:cxnLst>
    <dgm:cxn modelId="{43736312-6577-471E-8591-2EA1C69EDADB}" type="presOf" srcId="{D3AE9199-097F-4386-9C5F-4C544DE54563}" destId="{55B61F68-FC0B-484C-8D0D-C58041431ECD}" srcOrd="0" destOrd="0" presId="urn:microsoft.com/office/officeart/2005/8/layout/default"/>
    <dgm:cxn modelId="{BE8ADD13-745F-4C3D-AA61-C67FB913FF04}" srcId="{1B9DC6E1-41C5-415F-A449-AFC25BF374CA}" destId="{2045E5D6-4F61-497B-9459-05FD60E7A859}" srcOrd="1" destOrd="0" parTransId="{B4769375-184B-44AF-8AF6-57BF98116CD9}" sibTransId="{527D39B9-7B3F-43E8-BA3F-604A3A285792}"/>
    <dgm:cxn modelId="{ADA2171C-8C52-4914-8BB6-AD230EB54977}" type="presOf" srcId="{166C62D8-AB79-47EB-BC14-DBA864410F2F}" destId="{A204E07E-7FEE-4670-B8E7-BFA39AF0DC0B}" srcOrd="0" destOrd="0" presId="urn:microsoft.com/office/officeart/2005/8/layout/default"/>
    <dgm:cxn modelId="{2A1D072C-02EB-4942-ADA9-6F1F87953765}" type="presOf" srcId="{1B9DC6E1-41C5-415F-A449-AFC25BF374CA}" destId="{9C5A694D-DAD0-40F4-8983-65336124E24E}" srcOrd="0" destOrd="0" presId="urn:microsoft.com/office/officeart/2005/8/layout/default"/>
    <dgm:cxn modelId="{FD861063-4948-46D0-AB24-EA75AFA3EB26}" type="presOf" srcId="{2045E5D6-4F61-497B-9459-05FD60E7A859}" destId="{5DA81E98-A3CD-4BB4-A62A-5E057BF6DCAF}" srcOrd="0" destOrd="0" presId="urn:microsoft.com/office/officeart/2005/8/layout/default"/>
    <dgm:cxn modelId="{63B8EB72-A9F2-4F0B-9C30-5859922445F3}" type="presOf" srcId="{157C4690-9905-49F0-9461-DD9358C53D72}" destId="{265F89C2-2C41-456E-80A0-027525C0E76F}" srcOrd="0" destOrd="0" presId="urn:microsoft.com/office/officeart/2005/8/layout/default"/>
    <dgm:cxn modelId="{C779CC85-F394-4BCC-8F75-F4FAFD379E28}" srcId="{1B9DC6E1-41C5-415F-A449-AFC25BF374CA}" destId="{157C4690-9905-49F0-9461-DD9358C53D72}" srcOrd="5" destOrd="0" parTransId="{77CF4256-8F8F-4BBF-BB4C-3DCDA8724105}" sibTransId="{99B4CAE6-70AC-47D0-896F-D6151401BC32}"/>
    <dgm:cxn modelId="{D143BB89-EEB4-48F3-8DEB-5090F1EE0849}" type="presOf" srcId="{6E93F36A-2764-4927-992C-FB2870F23625}" destId="{714FE086-855C-4D58-8FB0-4039D3066CF4}" srcOrd="0" destOrd="0" presId="urn:microsoft.com/office/officeart/2005/8/layout/default"/>
    <dgm:cxn modelId="{D17DDF8D-D8F0-45D1-9969-100AE20332D2}" srcId="{1B9DC6E1-41C5-415F-A449-AFC25BF374CA}" destId="{166C62D8-AB79-47EB-BC14-DBA864410F2F}" srcOrd="2" destOrd="0" parTransId="{7AAD7AAB-144E-477F-BD76-5334D6271ADC}" sibTransId="{536568CD-A9B8-4FBB-BC9E-41BC80DB834A}"/>
    <dgm:cxn modelId="{C88953CB-FBE0-4123-9F65-A29950E91C32}" srcId="{1B9DC6E1-41C5-415F-A449-AFC25BF374CA}" destId="{EDD5AE2D-ACF7-4324-9D0B-4F687B8F9E75}" srcOrd="3" destOrd="0" parTransId="{9BFF6013-4E2F-4716-A081-F5DCB4ECDA1C}" sibTransId="{99300B4F-E801-4D41-A537-56C5E92966F2}"/>
    <dgm:cxn modelId="{CDBFBECD-CBB4-4701-B6B5-5F41270CACD0}" srcId="{1B9DC6E1-41C5-415F-A449-AFC25BF374CA}" destId="{D3AE9199-097F-4386-9C5F-4C544DE54563}" srcOrd="4" destOrd="0" parTransId="{ED9236A0-07C2-4EF7-944A-64399DAA5041}" sibTransId="{9B13B28E-DF41-4BAA-AB5B-F0A32FD38211}"/>
    <dgm:cxn modelId="{C152ADD1-4C62-4009-938A-C945978D9372}" srcId="{1B9DC6E1-41C5-415F-A449-AFC25BF374CA}" destId="{6E93F36A-2764-4927-992C-FB2870F23625}" srcOrd="0" destOrd="0" parTransId="{94731CF2-A336-467F-915C-EA6BC227E6B6}" sibTransId="{5B9FAF8D-414E-4E2C-B8C9-BACC91979BAE}"/>
    <dgm:cxn modelId="{32733CD7-41F9-49D3-9D73-93B914BB0547}" type="presOf" srcId="{EDD5AE2D-ACF7-4324-9D0B-4F687B8F9E75}" destId="{CE0393B9-47A0-440C-BD09-CE8C31BFF8C9}" srcOrd="0" destOrd="0" presId="urn:microsoft.com/office/officeart/2005/8/layout/default"/>
    <dgm:cxn modelId="{BBBCF746-08E6-48F1-89D0-90A7CE766D4E}" type="presParOf" srcId="{9C5A694D-DAD0-40F4-8983-65336124E24E}" destId="{714FE086-855C-4D58-8FB0-4039D3066CF4}" srcOrd="0" destOrd="0" presId="urn:microsoft.com/office/officeart/2005/8/layout/default"/>
    <dgm:cxn modelId="{F883BE24-1DBE-4E92-B986-B9D338F87E03}" type="presParOf" srcId="{9C5A694D-DAD0-40F4-8983-65336124E24E}" destId="{7BEC7938-BDAD-4377-A031-3DE372D1A59F}" srcOrd="1" destOrd="0" presId="urn:microsoft.com/office/officeart/2005/8/layout/default"/>
    <dgm:cxn modelId="{2AD04808-AFC4-4828-91CF-55CD4F5F8D3E}" type="presParOf" srcId="{9C5A694D-DAD0-40F4-8983-65336124E24E}" destId="{5DA81E98-A3CD-4BB4-A62A-5E057BF6DCAF}" srcOrd="2" destOrd="0" presId="urn:microsoft.com/office/officeart/2005/8/layout/default"/>
    <dgm:cxn modelId="{C1293237-DC6C-490A-AC16-DC828B104CDE}" type="presParOf" srcId="{9C5A694D-DAD0-40F4-8983-65336124E24E}" destId="{EFB4BAD9-EB26-483E-8B72-6E4A32C6A54D}" srcOrd="3" destOrd="0" presId="urn:microsoft.com/office/officeart/2005/8/layout/default"/>
    <dgm:cxn modelId="{9095782E-4F16-431B-B078-81F767915435}" type="presParOf" srcId="{9C5A694D-DAD0-40F4-8983-65336124E24E}" destId="{A204E07E-7FEE-4670-B8E7-BFA39AF0DC0B}" srcOrd="4" destOrd="0" presId="urn:microsoft.com/office/officeart/2005/8/layout/default"/>
    <dgm:cxn modelId="{5C5C6DF0-5213-46D9-A5AF-E502A209A31F}" type="presParOf" srcId="{9C5A694D-DAD0-40F4-8983-65336124E24E}" destId="{22A9F7AB-CC74-4119-BD11-4514E4ABD2FF}" srcOrd="5" destOrd="0" presId="urn:microsoft.com/office/officeart/2005/8/layout/default"/>
    <dgm:cxn modelId="{45B1FF53-3E35-4200-8351-EEB79358BC3B}" type="presParOf" srcId="{9C5A694D-DAD0-40F4-8983-65336124E24E}" destId="{CE0393B9-47A0-440C-BD09-CE8C31BFF8C9}" srcOrd="6" destOrd="0" presId="urn:microsoft.com/office/officeart/2005/8/layout/default"/>
    <dgm:cxn modelId="{C102658C-B1B7-4B29-94E7-AECD7DE5013F}" type="presParOf" srcId="{9C5A694D-DAD0-40F4-8983-65336124E24E}" destId="{1AD47B13-5510-479C-BA18-D41E5951C669}" srcOrd="7" destOrd="0" presId="urn:microsoft.com/office/officeart/2005/8/layout/default"/>
    <dgm:cxn modelId="{578C21A5-044E-43C3-9E88-2E767DE70772}" type="presParOf" srcId="{9C5A694D-DAD0-40F4-8983-65336124E24E}" destId="{55B61F68-FC0B-484C-8D0D-C58041431ECD}" srcOrd="8" destOrd="0" presId="urn:microsoft.com/office/officeart/2005/8/layout/default"/>
    <dgm:cxn modelId="{6A5BE001-E350-4283-BA83-0AA944E086DD}" type="presParOf" srcId="{9C5A694D-DAD0-40F4-8983-65336124E24E}" destId="{6CEAD7AC-EBFF-4A39-A254-2EDC0F5E057C}" srcOrd="9" destOrd="0" presId="urn:microsoft.com/office/officeart/2005/8/layout/default"/>
    <dgm:cxn modelId="{122DBFCC-61A3-4E2F-9677-927B88E728C8}" type="presParOf" srcId="{9C5A694D-DAD0-40F4-8983-65336124E24E}" destId="{265F89C2-2C41-456E-80A0-027525C0E76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D7DCB-C634-4564-BE1F-BBECF525E669}">
      <dsp:nvSpPr>
        <dsp:cNvPr id="0" name=""/>
        <dsp:cNvSpPr/>
      </dsp:nvSpPr>
      <dsp:spPr>
        <a:xfrm>
          <a:off x="3186674" y="1460075"/>
          <a:ext cx="1855819" cy="1605359"/>
        </a:xfrm>
        <a:prstGeom prst="hexagon">
          <a:avLst>
            <a:gd name="adj" fmla="val 28570"/>
            <a:gd name="vf" fmla="val 11547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Sexual exploitation</a:t>
          </a:r>
        </a:p>
      </dsp:txBody>
      <dsp:txXfrm>
        <a:off x="3494209" y="1726106"/>
        <a:ext cx="1240749" cy="1073297"/>
      </dsp:txXfrm>
    </dsp:sp>
    <dsp:sp modelId="{7E5B66E7-7303-448A-BA06-721AFD08B12F}">
      <dsp:nvSpPr>
        <dsp:cNvPr id="0" name=""/>
        <dsp:cNvSpPr/>
      </dsp:nvSpPr>
      <dsp:spPr>
        <a:xfrm>
          <a:off x="4348774" y="692019"/>
          <a:ext cx="700195" cy="603310"/>
        </a:xfrm>
        <a:prstGeom prst="hexagon">
          <a:avLst>
            <a:gd name="adj" fmla="val 28900"/>
            <a:gd name="vf" fmla="val 115470"/>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51C39192-650A-4875-A190-4FEA331945A7}">
      <dsp:nvSpPr>
        <dsp:cNvPr id="0" name=""/>
        <dsp:cNvSpPr/>
      </dsp:nvSpPr>
      <dsp:spPr>
        <a:xfrm>
          <a:off x="3357622" y="0"/>
          <a:ext cx="1520831" cy="1315697"/>
        </a:xfrm>
        <a:prstGeom prst="hexagon">
          <a:avLst>
            <a:gd name="adj" fmla="val 28570"/>
            <a:gd name="vf" fmla="val 11547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Forced begging</a:t>
          </a:r>
        </a:p>
      </dsp:txBody>
      <dsp:txXfrm>
        <a:off x="3609656" y="218039"/>
        <a:ext cx="1016763" cy="879619"/>
      </dsp:txXfrm>
    </dsp:sp>
    <dsp:sp modelId="{2789B588-DBB5-4362-941D-7E9575569501}">
      <dsp:nvSpPr>
        <dsp:cNvPr id="0" name=""/>
        <dsp:cNvSpPr/>
      </dsp:nvSpPr>
      <dsp:spPr>
        <a:xfrm>
          <a:off x="5165956" y="1819889"/>
          <a:ext cx="700195" cy="603310"/>
        </a:xfrm>
        <a:prstGeom prst="hexagon">
          <a:avLst>
            <a:gd name="adj" fmla="val 28900"/>
            <a:gd name="vf" fmla="val 115470"/>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3FD19967-5234-4B2F-8656-AF9A47792035}">
      <dsp:nvSpPr>
        <dsp:cNvPr id="0" name=""/>
        <dsp:cNvSpPr/>
      </dsp:nvSpPr>
      <dsp:spPr>
        <a:xfrm>
          <a:off x="4752400" y="809242"/>
          <a:ext cx="1520831" cy="1315697"/>
        </a:xfrm>
        <a:prstGeom prst="hexagon">
          <a:avLst>
            <a:gd name="adj" fmla="val 28570"/>
            <a:gd name="vf" fmla="val 115470"/>
          </a:avLst>
        </a:prstGeom>
        <a:gradFill rotWithShape="0">
          <a:gsLst>
            <a:gs pos="0">
              <a:schemeClr val="accent3">
                <a:hueOff val="-968541"/>
                <a:satOff val="-4732"/>
                <a:lumOff val="1765"/>
                <a:alphaOff val="0"/>
                <a:tint val="94000"/>
                <a:satMod val="103000"/>
                <a:lumMod val="102000"/>
              </a:schemeClr>
            </a:gs>
            <a:gs pos="50000">
              <a:schemeClr val="accent3">
                <a:hueOff val="-968541"/>
                <a:satOff val="-4732"/>
                <a:lumOff val="1765"/>
                <a:alphaOff val="0"/>
                <a:shade val="100000"/>
                <a:satMod val="110000"/>
                <a:lumMod val="100000"/>
              </a:schemeClr>
            </a:gs>
            <a:gs pos="100000">
              <a:schemeClr val="accent3">
                <a:hueOff val="-968541"/>
                <a:satOff val="-4732"/>
                <a:lumOff val="1765"/>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Forced marriage</a:t>
          </a:r>
        </a:p>
      </dsp:txBody>
      <dsp:txXfrm>
        <a:off x="5004434" y="1027281"/>
        <a:ext cx="1016763" cy="879619"/>
      </dsp:txXfrm>
    </dsp:sp>
    <dsp:sp modelId="{C9F33381-DE7C-4912-9282-9A6F1081A86F}">
      <dsp:nvSpPr>
        <dsp:cNvPr id="0" name=""/>
        <dsp:cNvSpPr/>
      </dsp:nvSpPr>
      <dsp:spPr>
        <a:xfrm>
          <a:off x="4598288" y="3093043"/>
          <a:ext cx="700195" cy="603310"/>
        </a:xfrm>
        <a:prstGeom prst="hexagon">
          <a:avLst>
            <a:gd name="adj" fmla="val 28900"/>
            <a:gd name="vf" fmla="val 115470"/>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20D036B-104D-4E1B-84A2-45BD7097B802}">
      <dsp:nvSpPr>
        <dsp:cNvPr id="0" name=""/>
        <dsp:cNvSpPr/>
      </dsp:nvSpPr>
      <dsp:spPr>
        <a:xfrm>
          <a:off x="4752400" y="2400118"/>
          <a:ext cx="1520831" cy="1315697"/>
        </a:xfrm>
        <a:prstGeom prst="hexagon">
          <a:avLst>
            <a:gd name="adj" fmla="val 28570"/>
            <a:gd name="vf" fmla="val 115470"/>
          </a:avLst>
        </a:prstGeom>
        <a:gradFill rotWithShape="0">
          <a:gsLst>
            <a:gs pos="0">
              <a:schemeClr val="accent3">
                <a:hueOff val="-1937082"/>
                <a:satOff val="-9464"/>
                <a:lumOff val="3529"/>
                <a:alphaOff val="0"/>
                <a:tint val="94000"/>
                <a:satMod val="103000"/>
                <a:lumMod val="102000"/>
              </a:schemeClr>
            </a:gs>
            <a:gs pos="50000">
              <a:schemeClr val="accent3">
                <a:hueOff val="-1937082"/>
                <a:satOff val="-9464"/>
                <a:lumOff val="3529"/>
                <a:alphaOff val="0"/>
                <a:shade val="100000"/>
                <a:satMod val="110000"/>
                <a:lumMod val="100000"/>
              </a:schemeClr>
            </a:gs>
            <a:gs pos="100000">
              <a:schemeClr val="accent3">
                <a:hueOff val="-1937082"/>
                <a:satOff val="-9464"/>
                <a:lumOff val="3529"/>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Selling children</a:t>
          </a:r>
        </a:p>
      </dsp:txBody>
      <dsp:txXfrm>
        <a:off x="5004434" y="2618157"/>
        <a:ext cx="1016763" cy="879619"/>
      </dsp:txXfrm>
    </dsp:sp>
    <dsp:sp modelId="{622F3BAC-BD1D-42D5-934B-64198125FECF}">
      <dsp:nvSpPr>
        <dsp:cNvPr id="0" name=""/>
        <dsp:cNvSpPr/>
      </dsp:nvSpPr>
      <dsp:spPr>
        <a:xfrm>
          <a:off x="3190127" y="3225201"/>
          <a:ext cx="700195" cy="603310"/>
        </a:xfrm>
        <a:prstGeom prst="hexagon">
          <a:avLst>
            <a:gd name="adj" fmla="val 28900"/>
            <a:gd name="vf" fmla="val 115470"/>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DBDE3FA-D577-4A8D-8973-46882BFE0969}">
      <dsp:nvSpPr>
        <dsp:cNvPr id="0" name=""/>
        <dsp:cNvSpPr/>
      </dsp:nvSpPr>
      <dsp:spPr>
        <a:xfrm>
          <a:off x="3357622" y="3210265"/>
          <a:ext cx="1520831" cy="1315697"/>
        </a:xfrm>
        <a:prstGeom prst="hexagon">
          <a:avLst>
            <a:gd name="adj" fmla="val 28570"/>
            <a:gd name="vf" fmla="val 115470"/>
          </a:avLst>
        </a:prstGeom>
        <a:gradFill rotWithShape="0">
          <a:gsLst>
            <a:gs pos="0">
              <a:schemeClr val="accent3">
                <a:hueOff val="-2905623"/>
                <a:satOff val="-14197"/>
                <a:lumOff val="5294"/>
                <a:alphaOff val="0"/>
                <a:tint val="94000"/>
                <a:satMod val="103000"/>
                <a:lumMod val="102000"/>
              </a:schemeClr>
            </a:gs>
            <a:gs pos="50000">
              <a:schemeClr val="accent3">
                <a:hueOff val="-2905623"/>
                <a:satOff val="-14197"/>
                <a:lumOff val="5294"/>
                <a:alphaOff val="0"/>
                <a:shade val="100000"/>
                <a:satMod val="110000"/>
                <a:lumMod val="100000"/>
              </a:schemeClr>
            </a:gs>
            <a:gs pos="100000">
              <a:schemeClr val="accent3">
                <a:hueOff val="-2905623"/>
                <a:satOff val="-14197"/>
                <a:lumOff val="5294"/>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Removal of organs</a:t>
          </a:r>
        </a:p>
      </dsp:txBody>
      <dsp:txXfrm>
        <a:off x="3609656" y="3428304"/>
        <a:ext cx="1016763" cy="879619"/>
      </dsp:txXfrm>
    </dsp:sp>
    <dsp:sp modelId="{BA3F8FB1-222E-4567-8BFB-EC511E370444}">
      <dsp:nvSpPr>
        <dsp:cNvPr id="0" name=""/>
        <dsp:cNvSpPr/>
      </dsp:nvSpPr>
      <dsp:spPr>
        <a:xfrm>
          <a:off x="2359563" y="2097783"/>
          <a:ext cx="700195" cy="603310"/>
        </a:xfrm>
        <a:prstGeom prst="hexagon">
          <a:avLst>
            <a:gd name="adj" fmla="val 28900"/>
            <a:gd name="vf" fmla="val 115470"/>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33AA95FC-ECE0-4A3E-9A75-7FAAE8F875E8}">
      <dsp:nvSpPr>
        <dsp:cNvPr id="0" name=""/>
        <dsp:cNvSpPr/>
      </dsp:nvSpPr>
      <dsp:spPr>
        <a:xfrm>
          <a:off x="1956368" y="2401023"/>
          <a:ext cx="1520831" cy="1315697"/>
        </a:xfrm>
        <a:prstGeom prst="hexagon">
          <a:avLst>
            <a:gd name="adj" fmla="val 28570"/>
            <a:gd name="vf" fmla="val 115470"/>
          </a:avLst>
        </a:prstGeom>
        <a:gradFill rotWithShape="0">
          <a:gsLst>
            <a:gs pos="0">
              <a:schemeClr val="accent3">
                <a:hueOff val="-3874164"/>
                <a:satOff val="-18929"/>
                <a:lumOff val="7058"/>
                <a:alphaOff val="0"/>
                <a:tint val="94000"/>
                <a:satMod val="103000"/>
                <a:lumMod val="102000"/>
              </a:schemeClr>
            </a:gs>
            <a:gs pos="50000">
              <a:schemeClr val="accent3">
                <a:hueOff val="-3874164"/>
                <a:satOff val="-18929"/>
                <a:lumOff val="7058"/>
                <a:alphaOff val="0"/>
                <a:shade val="100000"/>
                <a:satMod val="110000"/>
                <a:lumMod val="100000"/>
              </a:schemeClr>
            </a:gs>
            <a:gs pos="100000">
              <a:schemeClr val="accent3">
                <a:hueOff val="-3874164"/>
                <a:satOff val="-18929"/>
                <a:lumOff val="7058"/>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Forced </a:t>
          </a:r>
          <a:r>
            <a:rPr lang="en-US" sz="1900" kern="1200" dirty="0" err="1"/>
            <a:t>labour</a:t>
          </a:r>
          <a:endParaRPr lang="en-US" sz="1900" kern="1200" dirty="0"/>
        </a:p>
      </dsp:txBody>
      <dsp:txXfrm>
        <a:off x="2208402" y="2619062"/>
        <a:ext cx="1016763" cy="879619"/>
      </dsp:txXfrm>
    </dsp:sp>
    <dsp:sp modelId="{F0ED3DEE-8C91-4563-962C-4C7B8369A8C7}">
      <dsp:nvSpPr>
        <dsp:cNvPr id="0" name=""/>
        <dsp:cNvSpPr/>
      </dsp:nvSpPr>
      <dsp:spPr>
        <a:xfrm>
          <a:off x="1956368" y="807431"/>
          <a:ext cx="1520831" cy="1315697"/>
        </a:xfrm>
        <a:prstGeom prst="hexagon">
          <a:avLst>
            <a:gd name="adj" fmla="val 28570"/>
            <a:gd name="vf" fmla="val 115470"/>
          </a:avLst>
        </a:prstGeom>
        <a:gradFill rotWithShape="0">
          <a:gsLst>
            <a:gs pos="0">
              <a:schemeClr val="accent3">
                <a:hueOff val="-4842705"/>
                <a:satOff val="-23661"/>
                <a:lumOff val="8823"/>
                <a:alphaOff val="0"/>
                <a:tint val="94000"/>
                <a:satMod val="103000"/>
                <a:lumMod val="102000"/>
              </a:schemeClr>
            </a:gs>
            <a:gs pos="50000">
              <a:schemeClr val="accent3">
                <a:hueOff val="-4842705"/>
                <a:satOff val="-23661"/>
                <a:lumOff val="8823"/>
                <a:alphaOff val="0"/>
                <a:shade val="100000"/>
                <a:satMod val="110000"/>
                <a:lumMod val="100000"/>
              </a:schemeClr>
            </a:gs>
            <a:gs pos="100000">
              <a:schemeClr val="accent3">
                <a:hueOff val="-4842705"/>
                <a:satOff val="-23661"/>
                <a:lumOff val="8823"/>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Child soldiers</a:t>
          </a:r>
        </a:p>
      </dsp:txBody>
      <dsp:txXfrm>
        <a:off x="2208402" y="1025470"/>
        <a:ext cx="1016763" cy="879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FE086-855C-4D58-8FB0-4039D3066CF4}">
      <dsp:nvSpPr>
        <dsp:cNvPr id="0" name=""/>
        <dsp:cNvSpPr/>
      </dsp:nvSpPr>
      <dsp:spPr>
        <a:xfrm>
          <a:off x="668000" y="805"/>
          <a:ext cx="2763453" cy="1658071"/>
        </a:xfrm>
        <a:prstGeom prst="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Στις μέρες μας υπάρχουν περισσότεροι άνθρωποι που ζουν σε συνθήκες σκλαβιάς από οποιαδήποτε άλλη φορά στην ιστορία.</a:t>
          </a:r>
          <a:endParaRPr lang="en-US" sz="1800" kern="1200"/>
        </a:p>
      </dsp:txBody>
      <dsp:txXfrm>
        <a:off x="668000" y="805"/>
        <a:ext cx="2763453" cy="1658071"/>
      </dsp:txXfrm>
    </dsp:sp>
    <dsp:sp modelId="{5DA81E98-A3CD-4BB4-A62A-5E057BF6DCAF}">
      <dsp:nvSpPr>
        <dsp:cNvPr id="0" name=""/>
        <dsp:cNvSpPr/>
      </dsp:nvSpPr>
      <dsp:spPr>
        <a:xfrm>
          <a:off x="3707798" y="805"/>
          <a:ext cx="2763453" cy="1658071"/>
        </a:xfrm>
        <a:prstGeom prst="rect">
          <a:avLst/>
        </a:prstGeom>
        <a:solidFill>
          <a:schemeClr val="accent5">
            <a:hueOff val="3822936"/>
            <a:satOff val="-8167"/>
            <a:lumOff val="-341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Βιομηχανία 150 δισεκατομμυρίων δολαρίων.</a:t>
          </a:r>
          <a:endParaRPr lang="en-US" sz="1800" kern="1200"/>
        </a:p>
      </dsp:txBody>
      <dsp:txXfrm>
        <a:off x="3707798" y="805"/>
        <a:ext cx="2763453" cy="1658071"/>
      </dsp:txXfrm>
    </dsp:sp>
    <dsp:sp modelId="{A204E07E-7FEE-4670-B8E7-BFA39AF0DC0B}">
      <dsp:nvSpPr>
        <dsp:cNvPr id="0" name=""/>
        <dsp:cNvSpPr/>
      </dsp:nvSpPr>
      <dsp:spPr>
        <a:xfrm>
          <a:off x="6747596" y="805"/>
          <a:ext cx="2763453" cy="1658071"/>
        </a:xfrm>
        <a:prstGeom prst="rect">
          <a:avLst/>
        </a:prstGeom>
        <a:solidFill>
          <a:schemeClr val="accent5">
            <a:hueOff val="7645872"/>
            <a:satOff val="-16335"/>
            <a:lumOff val="-682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40,3 εκατομμύρια άνθρωποι ζουν σε συνθήκες σκλαβιάς.</a:t>
          </a:r>
          <a:endParaRPr lang="en-US" sz="1800" kern="1200"/>
        </a:p>
      </dsp:txBody>
      <dsp:txXfrm>
        <a:off x="6747596" y="805"/>
        <a:ext cx="2763453" cy="1658071"/>
      </dsp:txXfrm>
    </dsp:sp>
    <dsp:sp modelId="{CE0393B9-47A0-440C-BD09-CE8C31BFF8C9}">
      <dsp:nvSpPr>
        <dsp:cNvPr id="0" name=""/>
        <dsp:cNvSpPr/>
      </dsp:nvSpPr>
      <dsp:spPr>
        <a:xfrm>
          <a:off x="668000" y="1935222"/>
          <a:ext cx="2763453" cy="1658071"/>
        </a:xfrm>
        <a:prstGeom prst="rect">
          <a:avLst/>
        </a:prstGeom>
        <a:solidFill>
          <a:schemeClr val="accent5">
            <a:hueOff val="11468808"/>
            <a:satOff val="-24502"/>
            <a:lumOff val="-10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i="0" kern="1200"/>
            <a:t>71% </a:t>
          </a:r>
          <a:r>
            <a:rPr lang="el-GR" sz="1800" i="0" kern="1200"/>
            <a:t>Γυναίκες </a:t>
          </a:r>
          <a:r>
            <a:rPr lang="en-US" sz="1800" i="0" kern="1200"/>
            <a:t>29% </a:t>
          </a:r>
          <a:r>
            <a:rPr lang="el-GR" sz="1800" i="0" kern="1200"/>
            <a:t>Άντρες </a:t>
          </a:r>
          <a:r>
            <a:rPr lang="en-US" sz="1800" i="0" kern="1200"/>
            <a:t>25% </a:t>
          </a:r>
          <a:r>
            <a:rPr lang="el-GR" sz="1800" i="0" kern="1200"/>
            <a:t>Παιδιά</a:t>
          </a:r>
          <a:endParaRPr lang="en-US" sz="1800" kern="1200"/>
        </a:p>
      </dsp:txBody>
      <dsp:txXfrm>
        <a:off x="668000" y="1935222"/>
        <a:ext cx="2763453" cy="1658071"/>
      </dsp:txXfrm>
    </dsp:sp>
    <dsp:sp modelId="{55B61F68-FC0B-484C-8D0D-C58041431ECD}">
      <dsp:nvSpPr>
        <dsp:cNvPr id="0" name=""/>
        <dsp:cNvSpPr/>
      </dsp:nvSpPr>
      <dsp:spPr>
        <a:xfrm>
          <a:off x="3707798" y="1935222"/>
          <a:ext cx="2763453" cy="1658071"/>
        </a:xfrm>
        <a:prstGeom prst="rect">
          <a:avLst/>
        </a:prstGeom>
        <a:solidFill>
          <a:schemeClr val="accent5">
            <a:hueOff val="15291745"/>
            <a:satOff val="-32670"/>
            <a:lumOff val="-1364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i="0" kern="1200"/>
            <a:t>Η δουλεία συμβαίνει σε κάθε χώρα, σε όλα τα μήκη και πλάτη του πλανήτη.</a:t>
          </a:r>
          <a:endParaRPr lang="en-US" sz="1800" kern="1200"/>
        </a:p>
      </dsp:txBody>
      <dsp:txXfrm>
        <a:off x="3707798" y="1935222"/>
        <a:ext cx="2763453" cy="1658071"/>
      </dsp:txXfrm>
    </dsp:sp>
    <dsp:sp modelId="{265F89C2-2C41-456E-80A0-027525C0E76F}">
      <dsp:nvSpPr>
        <dsp:cNvPr id="0" name=""/>
        <dsp:cNvSpPr/>
      </dsp:nvSpPr>
      <dsp:spPr>
        <a:xfrm>
          <a:off x="6747596" y="1935222"/>
          <a:ext cx="2763453" cy="1658071"/>
        </a:xfrm>
        <a:prstGeom prst="rect">
          <a:avLst/>
        </a:prstGeom>
        <a:solidFill>
          <a:schemeClr val="accent5">
            <a:hueOff val="19114680"/>
            <a:satOff val="-40837"/>
            <a:lumOff val="-1705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i="0" kern="1200"/>
            <a:t>5.4 στους 1.000 ανθρώπους είναι σκλαβωμένοι στον κόσμο.</a:t>
          </a:r>
          <a:endParaRPr lang="en-US" sz="1800" kern="1200"/>
        </a:p>
      </dsp:txBody>
      <dsp:txXfrm>
        <a:off x="6747596" y="1935222"/>
        <a:ext cx="2763453" cy="165807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576B41C-84C6-46FA-A592-353946A03371}" type="datetimeFigureOut">
              <a:rPr lang="el-GR" smtClean="0"/>
              <a:t>11/Απρ/2021</a:t>
            </a:fld>
            <a:endParaRPr lang="el-G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B9253FD-48EB-445E-AAB7-793E9907E32E}" type="slidenum">
              <a:rPr lang="el-GR" smtClean="0"/>
              <a:t>‹#›</a:t>
            </a:fld>
            <a:endParaRPr lang="el-G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476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576B41C-84C6-46FA-A592-353946A03371}" type="datetimeFigureOut">
              <a:rPr lang="el-GR" smtClean="0"/>
              <a:t>11/Απρ/2021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354573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576B41C-84C6-46FA-A592-353946A03371}" type="datetimeFigureOut">
              <a:rPr lang="el-GR" smtClean="0"/>
              <a:t>11/Απρ/2021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214728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576B41C-84C6-46FA-A592-353946A03371}" type="datetimeFigureOut">
              <a:rPr lang="el-GR" smtClean="0"/>
              <a:t>11/Απρ/2021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54784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576B41C-84C6-46FA-A592-353946A03371}" type="datetimeFigureOut">
              <a:rPr lang="el-GR" smtClean="0"/>
              <a:t>11/Απρ/2021</a:t>
            </a:fld>
            <a:endParaRPr lang="el-G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B9253FD-48EB-445E-AAB7-793E9907E32E}" type="slidenum">
              <a:rPr lang="el-GR" smtClean="0"/>
              <a:t>‹#›</a:t>
            </a:fld>
            <a:endParaRPr lang="el-G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350172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576B41C-84C6-46FA-A592-353946A03371}" type="datetimeFigureOut">
              <a:rPr lang="el-GR" smtClean="0"/>
              <a:t>11/Απρ/2021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242619641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576B41C-84C6-46FA-A592-353946A03371}" type="datetimeFigureOut">
              <a:rPr lang="el-GR" smtClean="0"/>
              <a:t>11/Απρ/2021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6512186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576B41C-84C6-46FA-A592-353946A03371}" type="datetimeFigureOut">
              <a:rPr lang="el-GR" smtClean="0"/>
              <a:t>11/Απρ/2021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297369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6B41C-84C6-46FA-A592-353946A03371}" type="datetimeFigureOut">
              <a:rPr lang="el-GR" smtClean="0"/>
              <a:t>11/Απρ/2021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415417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B576B41C-84C6-46FA-A592-353946A03371}" type="datetimeFigureOut">
              <a:rPr lang="el-GR" smtClean="0"/>
              <a:t>11/Απρ/2021</a:t>
            </a:fld>
            <a:endParaRPr lang="el-GR"/>
          </a:p>
        </p:txBody>
      </p:sp>
      <p:sp>
        <p:nvSpPr>
          <p:cNvPr id="6" name="Footer Placeholder 5"/>
          <p:cNvSpPr>
            <a:spLocks noGrp="1"/>
          </p:cNvSpPr>
          <p:nvPr>
            <p:ph type="ftr" sz="quarter" idx="11"/>
          </p:nvPr>
        </p:nvSpPr>
        <p:spPr>
          <a:xfrm>
            <a:off x="2103620" y="6375679"/>
            <a:ext cx="3482179" cy="345796"/>
          </a:xfrm>
        </p:spPr>
        <p:txBody>
          <a:bodyPr/>
          <a:lstStyle/>
          <a:p>
            <a:endParaRPr lang="el-GR"/>
          </a:p>
        </p:txBody>
      </p:sp>
      <p:sp>
        <p:nvSpPr>
          <p:cNvPr id="7" name="Slide Number Placeholder 6"/>
          <p:cNvSpPr>
            <a:spLocks noGrp="1"/>
          </p:cNvSpPr>
          <p:nvPr>
            <p:ph type="sldNum" sz="quarter" idx="12"/>
          </p:nvPr>
        </p:nvSpPr>
        <p:spPr>
          <a:xfrm>
            <a:off x="5691014" y="6375679"/>
            <a:ext cx="1232456" cy="345796"/>
          </a:xfrm>
        </p:spPr>
        <p:txBody>
          <a:bodyPr/>
          <a:lstStyle/>
          <a:p>
            <a:fld id="{7B9253FD-48EB-445E-AAB7-793E9907E32E}" type="slidenum">
              <a:rPr lang="el-GR" smtClean="0"/>
              <a:t>‹#›</a:t>
            </a:fld>
            <a:endParaRPr lang="el-G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354374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B576B41C-84C6-46FA-A592-353946A03371}" type="datetimeFigureOut">
              <a:rPr lang="el-GR" smtClean="0"/>
              <a:t>11/Απρ/2021</a:t>
            </a:fld>
            <a:endParaRPr lang="el-GR"/>
          </a:p>
        </p:txBody>
      </p:sp>
      <p:sp>
        <p:nvSpPr>
          <p:cNvPr id="6" name="Footer Placeholder 5"/>
          <p:cNvSpPr>
            <a:spLocks noGrp="1"/>
          </p:cNvSpPr>
          <p:nvPr>
            <p:ph type="ftr" sz="quarter" idx="11"/>
          </p:nvPr>
        </p:nvSpPr>
        <p:spPr>
          <a:xfrm>
            <a:off x="2103621" y="6375679"/>
            <a:ext cx="3482178" cy="345796"/>
          </a:xfrm>
        </p:spPr>
        <p:txBody>
          <a:bodyPr/>
          <a:lstStyle/>
          <a:p>
            <a:endParaRPr lang="el-GR"/>
          </a:p>
        </p:txBody>
      </p:sp>
      <p:sp>
        <p:nvSpPr>
          <p:cNvPr id="7" name="Slide Number Placeholder 6"/>
          <p:cNvSpPr>
            <a:spLocks noGrp="1"/>
          </p:cNvSpPr>
          <p:nvPr>
            <p:ph type="sldNum" sz="quarter" idx="12"/>
          </p:nvPr>
        </p:nvSpPr>
        <p:spPr>
          <a:xfrm>
            <a:off x="5687568" y="6375679"/>
            <a:ext cx="1234440" cy="345796"/>
          </a:xfrm>
        </p:spPr>
        <p:txBody>
          <a:bodyPr/>
          <a:lstStyle/>
          <a:p>
            <a:fld id="{7B9253FD-48EB-445E-AAB7-793E9907E32E}" type="slidenum">
              <a:rPr lang="el-GR" smtClean="0"/>
              <a:t>‹#›</a:t>
            </a:fld>
            <a:endParaRPr lang="el-GR"/>
          </a:p>
        </p:txBody>
      </p:sp>
    </p:spTree>
    <p:extLst>
      <p:ext uri="{BB962C8B-B14F-4D97-AF65-F5344CB8AC3E}">
        <p14:creationId xmlns:p14="http://schemas.microsoft.com/office/powerpoint/2010/main" val="6801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0E0ECC0-63B8-436D-944E-FF3E75839AED}" type="datetimeFigureOut">
              <a:rPr lang="en-US" smtClean="0"/>
              <a:pPr/>
              <a:t>4/11/2021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FE2485E-5569-4119-81DB-2AAB97EAE78C}"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376259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6EF8832-935B-4210-9B83-18BE36528404}"/>
              </a:ext>
            </a:extLst>
          </p:cNvPr>
          <p:cNvSpPr>
            <a:spLocks noGrp="1"/>
          </p:cNvSpPr>
          <p:nvPr>
            <p:ph type="ctrTitle"/>
          </p:nvPr>
        </p:nvSpPr>
        <p:spPr>
          <a:xfrm>
            <a:off x="1580257" y="864911"/>
            <a:ext cx="9031484" cy="3467282"/>
          </a:xfrm>
        </p:spPr>
        <p:txBody>
          <a:bodyPr anchor="b">
            <a:normAutofit/>
          </a:bodyPr>
          <a:lstStyle/>
          <a:p>
            <a:r>
              <a:rPr lang="el-GR" sz="5600" b="1" dirty="0">
                <a:effectLst/>
                <a:latin typeface="Arial" panose="020B0604020202020204" pitchFamily="34" charset="0"/>
                <a:ea typeface="Calibri" panose="020F0502020204030204" pitchFamily="34" charset="0"/>
                <a:cs typeface="Arial" panose="020B0604020202020204" pitchFamily="34" charset="0"/>
              </a:rPr>
              <a:t>«Trafficking: Ηθικά και Κοινωνικά Ζητήματα».</a:t>
            </a:r>
            <a:endParaRPr lang="el-GR" sz="5600" dirty="0">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Υπότιτλος 2">
            <a:extLst>
              <a:ext uri="{FF2B5EF4-FFF2-40B4-BE49-F238E27FC236}">
                <a16:creationId xmlns:a16="http://schemas.microsoft.com/office/drawing/2014/main" id="{83F14310-6291-4014-9BB5-04600E675648}"/>
              </a:ext>
            </a:extLst>
          </p:cNvPr>
          <p:cNvSpPr>
            <a:spLocks noGrp="1"/>
          </p:cNvSpPr>
          <p:nvPr>
            <p:ph type="subTitle" idx="1"/>
          </p:nvPr>
        </p:nvSpPr>
        <p:spPr>
          <a:xfrm>
            <a:off x="2073314" y="5070706"/>
            <a:ext cx="8045373" cy="1648146"/>
          </a:xfrm>
        </p:spPr>
        <p:txBody>
          <a:bodyPr anchor="ctr">
            <a:normAutofit/>
          </a:bodyPr>
          <a:lstStyle/>
          <a:p>
            <a:pPr>
              <a:lnSpc>
                <a:spcPct val="90000"/>
              </a:lnSpc>
            </a:pPr>
            <a:r>
              <a:rPr lang="el-GR" sz="1100" dirty="0">
                <a:solidFill>
                  <a:srgbClr val="2A1A00"/>
                </a:solidFill>
                <a:effectLst/>
                <a:latin typeface="Arial" panose="020B0604020202020204" pitchFamily="34" charset="0"/>
                <a:ea typeface="Calibri" panose="020F0502020204030204" pitchFamily="34" charset="0"/>
                <a:cs typeface="Arial" panose="020B0604020202020204" pitchFamily="34" charset="0"/>
              </a:rPr>
              <a:t>Δ΄ Εξ</a:t>
            </a:r>
            <a:r>
              <a:rPr lang="el-GR" sz="1100" dirty="0">
                <a:solidFill>
                  <a:srgbClr val="2A1A00"/>
                </a:solidFill>
                <a:latin typeface="Arial" panose="020B0604020202020204" pitchFamily="34" charset="0"/>
                <a:ea typeface="Calibri" panose="020F0502020204030204" pitchFamily="34" charset="0"/>
                <a:cs typeface="Arial" panose="020B0604020202020204" pitchFamily="34" charset="0"/>
              </a:rPr>
              <a:t>άμηνο</a:t>
            </a:r>
            <a:r>
              <a:rPr lang="en-US" sz="1100" dirty="0">
                <a:solidFill>
                  <a:srgbClr val="2A1A00"/>
                </a:solidFill>
                <a:latin typeface="Arial" panose="020B0604020202020204" pitchFamily="34" charset="0"/>
                <a:ea typeface="Calibri" panose="020F0502020204030204" pitchFamily="34" charset="0"/>
                <a:cs typeface="Arial" panose="020B0604020202020204" pitchFamily="34" charset="0"/>
              </a:rPr>
              <a:t>:</a:t>
            </a:r>
            <a:r>
              <a:rPr lang="el-GR" sz="1100" dirty="0">
                <a:solidFill>
                  <a:srgbClr val="2A1A00"/>
                </a:solidFill>
                <a:effectLst/>
                <a:latin typeface="Arial" panose="020B0604020202020204" pitchFamily="34" charset="0"/>
                <a:ea typeface="Calibri" panose="020F0502020204030204" pitchFamily="34" charset="0"/>
                <a:cs typeface="Arial" panose="020B0604020202020204" pitchFamily="34" charset="0"/>
              </a:rPr>
              <a:t> «Κοινωνική Ηθική» </a:t>
            </a:r>
          </a:p>
          <a:p>
            <a:pPr>
              <a:lnSpc>
                <a:spcPct val="90000"/>
              </a:lnSpc>
              <a:spcAft>
                <a:spcPts val="800"/>
              </a:spcAft>
            </a:pPr>
            <a:r>
              <a:rPr lang="el-GR" sz="1100" i="1" dirty="0">
                <a:solidFill>
                  <a:srgbClr val="2A1A00"/>
                </a:solidFill>
                <a:effectLst/>
                <a:latin typeface="Arial" panose="020B0604020202020204" pitchFamily="34" charset="0"/>
                <a:ea typeface="Calibri" panose="020F0502020204030204" pitchFamily="34" charset="0"/>
                <a:cs typeface="Arial" panose="020B0604020202020204" pitchFamily="34" charset="0"/>
              </a:rPr>
              <a:t>Διδάσκων</a:t>
            </a:r>
            <a:r>
              <a:rPr lang="en-US" sz="1100" i="1" dirty="0">
                <a:solidFill>
                  <a:srgbClr val="2A1A00"/>
                </a:solidFill>
                <a:effectLst/>
                <a:latin typeface="Arial" panose="020B0604020202020204" pitchFamily="34" charset="0"/>
                <a:ea typeface="Calibri" panose="020F0502020204030204" pitchFamily="34" charset="0"/>
                <a:cs typeface="Arial" panose="020B0604020202020204" pitchFamily="34" charset="0"/>
              </a:rPr>
              <a:t>: </a:t>
            </a:r>
            <a:r>
              <a:rPr lang="el-GR" sz="1100" i="1" dirty="0">
                <a:solidFill>
                  <a:srgbClr val="2A1A00"/>
                </a:solidFill>
                <a:effectLst/>
                <a:latin typeface="Arial" panose="020B0604020202020204" pitchFamily="34" charset="0"/>
                <a:ea typeface="Calibri" panose="020F0502020204030204" pitchFamily="34" charset="0"/>
                <a:cs typeface="Arial" panose="020B0604020202020204" pitchFamily="34" charset="0"/>
              </a:rPr>
              <a:t>Καθηγητής Βασίλειος </a:t>
            </a:r>
            <a:r>
              <a:rPr lang="el-GR" sz="1100" i="1" dirty="0" err="1">
                <a:solidFill>
                  <a:srgbClr val="2A1A00"/>
                </a:solidFill>
                <a:effectLst/>
                <a:latin typeface="Arial" panose="020B0604020202020204" pitchFamily="34" charset="0"/>
                <a:ea typeface="Calibri" panose="020F0502020204030204" pitchFamily="34" charset="0"/>
                <a:cs typeface="Arial" panose="020B0604020202020204" pitchFamily="34" charset="0"/>
              </a:rPr>
              <a:t>Φανάρας</a:t>
            </a:r>
            <a:endParaRPr lang="en-US" sz="1100" i="1" dirty="0">
              <a:solidFill>
                <a:srgbClr val="2A1A00"/>
              </a:solidFill>
              <a:effectLst/>
              <a:latin typeface="Arial" panose="020B0604020202020204" pitchFamily="34" charset="0"/>
              <a:ea typeface="Calibri" panose="020F0502020204030204" pitchFamily="34" charset="0"/>
              <a:cs typeface="Arial" panose="020B0604020202020204" pitchFamily="34" charset="0"/>
            </a:endParaRPr>
          </a:p>
          <a:p>
            <a:pPr>
              <a:lnSpc>
                <a:spcPct val="90000"/>
              </a:lnSpc>
              <a:spcAft>
                <a:spcPts val="800"/>
              </a:spcAft>
            </a:pPr>
            <a:r>
              <a:rPr lang="el-GR" sz="1100" i="1" dirty="0">
                <a:solidFill>
                  <a:srgbClr val="2A1A00"/>
                </a:solidFill>
                <a:latin typeface="Arial" panose="020B0604020202020204" pitchFamily="34" charset="0"/>
                <a:cs typeface="Arial" panose="020B0604020202020204" pitchFamily="34" charset="0"/>
              </a:rPr>
              <a:t>Εισηγήτρια</a:t>
            </a:r>
            <a:r>
              <a:rPr lang="en-US" sz="1100" i="1" dirty="0">
                <a:solidFill>
                  <a:srgbClr val="2A1A00"/>
                </a:solidFill>
                <a:latin typeface="Arial" panose="020B0604020202020204" pitchFamily="34" charset="0"/>
                <a:cs typeface="Arial" panose="020B0604020202020204" pitchFamily="34" charset="0"/>
              </a:rPr>
              <a:t>:</a:t>
            </a:r>
            <a:r>
              <a:rPr lang="el-GR" sz="1100" i="1" dirty="0">
                <a:solidFill>
                  <a:srgbClr val="2A1A00"/>
                </a:solidFill>
                <a:latin typeface="Arial" panose="020B0604020202020204" pitchFamily="34" charset="0"/>
                <a:cs typeface="Arial" panose="020B0604020202020204" pitchFamily="34" charset="0"/>
              </a:rPr>
              <a:t> Αντωνία Ποθουλάκη, Επίκουρη Καθηγήτρια Εφαρμοσμένης Ηθικής Φιλοσοφίας </a:t>
            </a:r>
            <a:r>
              <a:rPr lang="en-US" sz="1100" i="1" dirty="0">
                <a:solidFill>
                  <a:srgbClr val="2A1A00"/>
                </a:solidFill>
                <a:latin typeface="Arial" panose="020B0604020202020204" pitchFamily="34" charset="0"/>
                <a:cs typeface="Arial" panose="020B0604020202020204" pitchFamily="34" charset="0"/>
              </a:rPr>
              <a:t>Webster Vienna University</a:t>
            </a:r>
            <a:endParaRPr lang="el-GR" sz="1100" i="1" dirty="0">
              <a:solidFill>
                <a:srgbClr val="2A1A00"/>
              </a:solidFill>
              <a:latin typeface="Arial" panose="020B0604020202020204" pitchFamily="34" charset="0"/>
              <a:cs typeface="Arial" panose="020B0604020202020204" pitchFamily="34" charset="0"/>
            </a:endParaRPr>
          </a:p>
          <a:p>
            <a:pPr>
              <a:lnSpc>
                <a:spcPct val="90000"/>
              </a:lnSpc>
              <a:spcAft>
                <a:spcPts val="800"/>
              </a:spcAft>
            </a:pPr>
            <a:endParaRPr lang="el-GR" sz="500" dirty="0">
              <a:solidFill>
                <a:srgbClr val="2A1A00"/>
              </a:solidFill>
            </a:endParaRPr>
          </a:p>
        </p:txBody>
      </p:sp>
    </p:spTree>
    <p:extLst>
      <p:ext uri="{BB962C8B-B14F-4D97-AF65-F5344CB8AC3E}">
        <p14:creationId xmlns:p14="http://schemas.microsoft.com/office/powerpoint/2010/main" val="202832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2D2320E-E1D1-434B-A39B-CBC8B2F4C4DD}"/>
              </a:ext>
            </a:extLst>
          </p:cNvPr>
          <p:cNvSpPr>
            <a:spLocks noGrp="1"/>
          </p:cNvSpPr>
          <p:nvPr>
            <p:ph type="title"/>
          </p:nvPr>
        </p:nvSpPr>
        <p:spPr>
          <a:xfrm>
            <a:off x="2895600" y="382385"/>
            <a:ext cx="8534399" cy="1413758"/>
          </a:xfrm>
        </p:spPr>
        <p:txBody>
          <a:bodyPr anchor="b">
            <a:normAutofit/>
          </a:bodyPr>
          <a:lstStyle/>
          <a:p>
            <a:pPr algn="ctr"/>
            <a:r>
              <a:rPr lang="el-GR" sz="4400"/>
              <a:t>Κοινωνία και </a:t>
            </a:r>
            <a:r>
              <a:rPr lang="en-US" sz="4400"/>
              <a:t>Trafficking</a:t>
            </a:r>
            <a:endParaRPr lang="el-GR" sz="4400"/>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6"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Θέση περιεχομένου 2">
            <a:extLst>
              <a:ext uri="{FF2B5EF4-FFF2-40B4-BE49-F238E27FC236}">
                <a16:creationId xmlns:a16="http://schemas.microsoft.com/office/drawing/2014/main" id="{6A43D8D9-5BEB-470E-9D08-6E984EF0E992}"/>
              </a:ext>
            </a:extLst>
          </p:cNvPr>
          <p:cNvSpPr>
            <a:spLocks noGrp="1"/>
          </p:cNvSpPr>
          <p:nvPr>
            <p:ph idx="1"/>
          </p:nvPr>
        </p:nvSpPr>
        <p:spPr>
          <a:xfrm>
            <a:off x="2895600" y="2178528"/>
            <a:ext cx="8534400" cy="3701065"/>
          </a:xfrm>
        </p:spPr>
        <p:txBody>
          <a:bodyPr>
            <a:normAutofit/>
          </a:bodyPr>
          <a:lstStyle/>
          <a:p>
            <a:pPr>
              <a:lnSpc>
                <a:spcPct val="100000"/>
              </a:lnSpc>
            </a:pPr>
            <a:r>
              <a:rPr lang="el-GR" sz="1400" b="1" dirty="0">
                <a:solidFill>
                  <a:srgbClr val="C00000"/>
                </a:solidFill>
                <a:effectLst/>
                <a:latin typeface="Times New Roman" panose="02020603050405020304" pitchFamily="18" charset="0"/>
                <a:ea typeface="Calibri" panose="020F0502020204030204" pitchFamily="34" charset="0"/>
              </a:rPr>
              <a:t>Στενή σχέση ανάμεσα στον πολιτισμό του περιβάλλοντος και στην τεχνική του εγκλήματος.</a:t>
            </a:r>
          </a:p>
          <a:p>
            <a:pPr>
              <a:lnSpc>
                <a:spcPct val="100000"/>
              </a:lnSpc>
            </a:pPr>
            <a:r>
              <a:rPr lang="el-GR" sz="1400" b="1" dirty="0">
                <a:solidFill>
                  <a:srgbClr val="C00000"/>
                </a:solidFill>
                <a:latin typeface="Times New Roman" panose="02020603050405020304" pitchFamily="18" charset="0"/>
              </a:rPr>
              <a:t>Βία εντός κανόνων και Βία εκτός κανόνων.</a:t>
            </a:r>
          </a:p>
          <a:p>
            <a:pPr>
              <a:lnSpc>
                <a:spcPct val="100000"/>
              </a:lnSpc>
            </a:pPr>
            <a:r>
              <a:rPr lang="el-GR" sz="1400" b="1" dirty="0">
                <a:solidFill>
                  <a:srgbClr val="C00000"/>
                </a:solidFill>
              </a:rPr>
              <a:t>Βία νόμιμη- Βία παράνομη.</a:t>
            </a:r>
          </a:p>
          <a:p>
            <a:pPr>
              <a:lnSpc>
                <a:spcPct val="100000"/>
              </a:lnSpc>
            </a:pPr>
            <a:r>
              <a:rPr lang="el-GR" sz="1400" dirty="0">
                <a:effectLst/>
                <a:latin typeface="Times New Roman" panose="02020603050405020304" pitchFamily="18" charset="0"/>
                <a:ea typeface="Calibri" panose="020F0502020204030204" pitchFamily="34" charset="0"/>
                <a:cs typeface="Calibri" panose="020F0502020204030204" pitchFamily="34" charset="0"/>
              </a:rPr>
              <a:t>Τί εξυπηρετεί στην ομοιόσταση της κοινωνίας η εγκληματικότητα, ως εκδήλωση της βίας στις πολιτισμένες κοινωνίες, η οποία ξεφεύγει πέρα των πλαισίων των κανόνων;</a:t>
            </a:r>
          </a:p>
          <a:p>
            <a:pPr>
              <a:lnSpc>
                <a:spcPct val="100000"/>
              </a:lnSpc>
            </a:pPr>
            <a:r>
              <a:rPr lang="el-GR" sz="1400" dirty="0">
                <a:effectLst/>
                <a:latin typeface="Calibri" panose="020F0502020204030204" pitchFamily="34" charset="0"/>
                <a:ea typeface="Calibri" panose="020F0502020204030204" pitchFamily="34" charset="0"/>
                <a:cs typeface="Calibri" panose="020F0502020204030204" pitchFamily="34" charset="0"/>
              </a:rPr>
              <a:t>Τί είδους άτομα είναι σωματέμποροι και οι συνεργοί τους</a:t>
            </a:r>
            <a:r>
              <a:rPr lang="en-US" sz="1400" dirty="0">
                <a:latin typeface="Calibri" panose="020F0502020204030204" pitchFamily="34" charset="0"/>
                <a:ea typeface="Calibri" panose="020F0502020204030204" pitchFamily="34" charset="0"/>
                <a:cs typeface="Calibri" panose="020F0502020204030204" pitchFamily="34" charset="0"/>
              </a:rPr>
              <a:t>;</a:t>
            </a:r>
          </a:p>
          <a:p>
            <a:pPr>
              <a:lnSpc>
                <a:spcPct val="100000"/>
              </a:lnSpc>
            </a:pPr>
            <a:r>
              <a:rPr lang="el-GR" sz="1400" dirty="0">
                <a:latin typeface="Calibri" panose="020F0502020204030204" pitchFamily="34" charset="0"/>
                <a:ea typeface="Calibri" panose="020F0502020204030204" pitchFamily="34" charset="0"/>
                <a:cs typeface="Calibri" panose="020F0502020204030204" pitchFamily="34" charset="0"/>
              </a:rPr>
              <a:t>Ποια τα ψυχολογικά κίνητρα των δραστών</a:t>
            </a:r>
            <a:r>
              <a:rPr lang="en-US" sz="1400" dirty="0">
                <a:latin typeface="Calibri" panose="020F0502020204030204" pitchFamily="34" charset="0"/>
                <a:ea typeface="Calibri" panose="020F0502020204030204" pitchFamily="34" charset="0"/>
                <a:cs typeface="Calibri" panose="020F0502020204030204" pitchFamily="34" charset="0"/>
              </a:rPr>
              <a:t>;</a:t>
            </a:r>
          </a:p>
          <a:p>
            <a:pPr>
              <a:lnSpc>
                <a:spcPct val="100000"/>
              </a:lnSpc>
            </a:pPr>
            <a:r>
              <a:rPr lang="el-GR" sz="1400" dirty="0">
                <a:effectLst/>
                <a:latin typeface="Calibri" panose="020F0502020204030204" pitchFamily="34" charset="0"/>
                <a:ea typeface="Calibri" panose="020F0502020204030204" pitchFamily="34" charset="0"/>
                <a:cs typeface="Calibri" panose="020F0502020204030204" pitchFamily="34" charset="0"/>
              </a:rPr>
              <a:t>Η σχέση του θύματος με τη θρησκεία</a:t>
            </a:r>
            <a:r>
              <a:rPr lang="en-US" sz="1400" dirty="0">
                <a:latin typeface="Calibri" panose="020F0502020204030204" pitchFamily="34" charset="0"/>
                <a:ea typeface="Calibri" panose="020F0502020204030204" pitchFamily="34" charset="0"/>
                <a:cs typeface="Calibri" panose="020F0502020204030204" pitchFamily="34" charset="0"/>
              </a:rPr>
              <a:t>;</a:t>
            </a:r>
          </a:p>
          <a:p>
            <a:pPr>
              <a:lnSpc>
                <a:spcPct val="100000"/>
              </a:lnSpc>
            </a:pPr>
            <a:r>
              <a:rPr lang="el-GR" sz="1400" dirty="0">
                <a:effectLst/>
                <a:latin typeface="Times New Roman" panose="02020603050405020304" pitchFamily="18" charset="0"/>
                <a:ea typeface="Calibri" panose="020F0502020204030204" pitchFamily="34" charset="0"/>
              </a:rPr>
              <a:t>Μπορεί η κοινωνία να αντιδράσει στη βία και το έγκλημα;</a:t>
            </a:r>
            <a:endParaRPr lang="en-US" sz="1400" dirty="0">
              <a:effectLst/>
              <a:latin typeface="Times New Roman" panose="02020603050405020304" pitchFamily="18" charset="0"/>
              <a:ea typeface="Calibri" panose="020F0502020204030204" pitchFamily="34" charset="0"/>
            </a:endParaRPr>
          </a:p>
          <a:p>
            <a:pPr>
              <a:lnSpc>
                <a:spcPct val="100000"/>
              </a:lnSpc>
            </a:pPr>
            <a:r>
              <a:rPr lang="el-GR" sz="1400" dirty="0">
                <a:effectLst/>
                <a:latin typeface="Times New Roman" panose="02020603050405020304" pitchFamily="18" charset="0"/>
                <a:ea typeface="Calibri" panose="020F0502020204030204" pitchFamily="34" charset="0"/>
                <a:cs typeface="Calibri" panose="020F0502020204030204" pitchFamily="34" charset="0"/>
              </a:rPr>
              <a:t>Πώς αξιολογείται ο Πολιτισμός, όταν κορίτσια και γυναίκες πωλούνται εν γνώσει τους ή εν αγνοία τους, εκατομμύρια εκ των οποίων έχουν εξαπατηθεί, απαχθεί, </a:t>
            </a:r>
            <a:r>
              <a:rPr lang="el-GR" sz="1400" dirty="0" err="1">
                <a:effectLst/>
                <a:latin typeface="Times New Roman" panose="02020603050405020304" pitchFamily="18" charset="0"/>
                <a:ea typeface="Calibri" panose="020F0502020204030204" pitchFamily="34" charset="0"/>
                <a:cs typeface="Calibri" panose="020F0502020204030204" pitchFamily="34" charset="0"/>
              </a:rPr>
              <a:t>αποπλανηθεί</a:t>
            </a:r>
            <a:r>
              <a:rPr lang="el-GR" sz="1400" dirty="0">
                <a:effectLst/>
                <a:latin typeface="Times New Roman" panose="02020603050405020304" pitchFamily="18" charset="0"/>
                <a:ea typeface="Calibri" panose="020F0502020204030204" pitchFamily="34" charset="0"/>
                <a:cs typeface="Calibri" panose="020F0502020204030204" pitchFamily="34" charset="0"/>
              </a:rPr>
              <a:t> και πωληθεί από τα δίκτυα των σωματεμπόρων του οργανωμένου εγκλήματος, προκειμένου να εκπορνευτούν σε όλα τα μήκη και πλάτη της γης;</a:t>
            </a:r>
            <a:endParaRPr lang="el-GR" sz="1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endParaRPr lang="en-US" sz="1400" dirty="0">
              <a:effectLst/>
              <a:latin typeface="Times New Roman" panose="02020603050405020304" pitchFamily="18" charset="0"/>
              <a:ea typeface="Calibri" panose="020F0502020204030204" pitchFamily="34" charset="0"/>
            </a:endParaRPr>
          </a:p>
          <a:p>
            <a:pPr>
              <a:lnSpc>
                <a:spcPct val="100000"/>
              </a:lnSpc>
            </a:pPr>
            <a:endParaRPr lang="el-GR" sz="1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endParaRPr lang="el-GR" sz="1400" dirty="0"/>
          </a:p>
        </p:txBody>
      </p:sp>
    </p:spTree>
    <p:extLst>
      <p:ext uri="{BB962C8B-B14F-4D97-AF65-F5344CB8AC3E}">
        <p14:creationId xmlns:p14="http://schemas.microsoft.com/office/powerpoint/2010/main" val="15161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8F1390-D5DD-4C83-BA9C-F361A33FC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C26729-DDBB-4A09-8789-01DEDF5BB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5913" y="-188080"/>
            <a:ext cx="1900163"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F77F6B7B-3285-48F2-A6ED-C41EF70C9AC7}"/>
              </a:ext>
            </a:extLst>
          </p:cNvPr>
          <p:cNvSpPr>
            <a:spLocks noGrp="1"/>
          </p:cNvSpPr>
          <p:nvPr>
            <p:ph type="title"/>
          </p:nvPr>
        </p:nvSpPr>
        <p:spPr>
          <a:xfrm>
            <a:off x="761996" y="5279571"/>
            <a:ext cx="10668004" cy="947272"/>
          </a:xfrm>
        </p:spPr>
        <p:txBody>
          <a:bodyPr anchor="ctr">
            <a:normAutofit/>
          </a:bodyPr>
          <a:lstStyle/>
          <a:p>
            <a:pPr algn="ctr"/>
            <a:r>
              <a:rPr lang="en-US" sz="3100" dirty="0">
                <a:latin typeface="PFDiplomat-Regular"/>
              </a:rPr>
              <a:t>H</a:t>
            </a:r>
            <a:r>
              <a:rPr lang="el-GR" sz="3100" b="0" i="0" u="none" strike="noStrike" baseline="0" dirty="0" err="1">
                <a:latin typeface="PFDiplomat-Regular"/>
              </a:rPr>
              <a:t>θική</a:t>
            </a:r>
            <a:r>
              <a:rPr lang="el-GR" sz="3100" b="0" i="0" u="none" strike="noStrike" baseline="0" dirty="0">
                <a:latin typeface="PFDiplomat-Regular"/>
              </a:rPr>
              <a:t> Αρχή: </a:t>
            </a:r>
            <a:br>
              <a:rPr lang="el-GR" sz="3100" b="0" i="0" u="none" strike="noStrike" baseline="0" dirty="0">
                <a:latin typeface="PFDiplomat-Regular"/>
              </a:rPr>
            </a:br>
            <a:r>
              <a:rPr lang="el-GR" sz="3100" b="0" i="0" u="none" strike="noStrike" baseline="0" dirty="0">
                <a:latin typeface="PFDiplomat-Regular"/>
              </a:rPr>
              <a:t>≪κανένας δεν είναι νησί≫</a:t>
            </a:r>
            <a:endParaRPr lang="el-GR" sz="3100" dirty="0"/>
          </a:p>
        </p:txBody>
      </p:sp>
      <p:sp>
        <p:nvSpPr>
          <p:cNvPr id="3" name="Θέση περιεχομένου 2">
            <a:extLst>
              <a:ext uri="{FF2B5EF4-FFF2-40B4-BE49-F238E27FC236}">
                <a16:creationId xmlns:a16="http://schemas.microsoft.com/office/drawing/2014/main" id="{A30F9FEC-DF54-4274-803B-6398A18E6870}"/>
              </a:ext>
            </a:extLst>
          </p:cNvPr>
          <p:cNvSpPr>
            <a:spLocks noGrp="1"/>
          </p:cNvSpPr>
          <p:nvPr>
            <p:ph idx="1"/>
          </p:nvPr>
        </p:nvSpPr>
        <p:spPr>
          <a:xfrm>
            <a:off x="761996" y="643466"/>
            <a:ext cx="10327536" cy="3683215"/>
          </a:xfrm>
        </p:spPr>
        <p:txBody>
          <a:bodyPr anchor="ctr">
            <a:normAutofit/>
          </a:bodyPr>
          <a:lstStyle/>
          <a:p>
            <a:pPr marL="0" indent="0" algn="ctr">
              <a:buNone/>
            </a:pPr>
            <a:r>
              <a:rPr lang="el-GR" b="0" i="1" u="none" strike="noStrike" baseline="0" dirty="0">
                <a:solidFill>
                  <a:schemeClr val="tx2"/>
                </a:solidFill>
                <a:latin typeface="PFDiplomat-Regular"/>
              </a:rPr>
              <a:t>≪Κανένας άνθρωπος δεν είναι νησί, πλήρες και αυτάρκες. Κάθε άνθρωπος είναι ένα τμήμα της ηπείρου, ένα κομμάτι της στεριάς. Αν ένας σβώλος χώμα παρασυρθεί από τη θάλασσα, η Ευρώπη μικραίνει, σα να είχε καταβυθιστεί ένα ακρωτήρι, σα να χανόταν το αρχοντικό των φίλων σου ή το δικό σου. Ο θάνατος κάθε ανθρώπου με ελαττώνει, γιατί ανήκω στην ανθρωπότητα. Και γι’ αυτό μη στέλνεις να ρωτήσεις για ποιον χτυπάει η καμπάνα – χτυπάει για σένα≫.</a:t>
            </a:r>
          </a:p>
          <a:p>
            <a:pPr marL="0" indent="0" algn="ctr">
              <a:buNone/>
            </a:pPr>
            <a:endParaRPr lang="el-GR" b="0" i="1" u="none" strike="noStrike" baseline="0" dirty="0">
              <a:solidFill>
                <a:schemeClr val="tx2"/>
              </a:solidFill>
              <a:latin typeface="PFDiplomat-Regular"/>
            </a:endParaRPr>
          </a:p>
          <a:p>
            <a:pPr marL="0" indent="0" algn="ctr">
              <a:buNone/>
            </a:pPr>
            <a:r>
              <a:rPr kumimoji="0" lang="el-GR" b="0" i="0" u="none" strike="noStrike" kern="1200" cap="none" spc="0" normalizeH="0" baseline="0" noProof="0" dirty="0">
                <a:ln>
                  <a:noFill/>
                </a:ln>
                <a:solidFill>
                  <a:schemeClr val="tx2"/>
                </a:solidFill>
                <a:effectLst/>
                <a:uLnTx/>
                <a:uFillTx/>
                <a:latin typeface="PFDiplomat-Regular"/>
                <a:ea typeface="+mn-ea"/>
                <a:cs typeface="+mn-cs"/>
              </a:rPr>
              <a:t>-Τζον </a:t>
            </a:r>
            <a:r>
              <a:rPr kumimoji="0" lang="el-GR" b="0" i="0" u="none" strike="noStrike" kern="1200" cap="none" spc="0" normalizeH="0" baseline="0" noProof="0" dirty="0" err="1">
                <a:ln>
                  <a:noFill/>
                </a:ln>
                <a:solidFill>
                  <a:schemeClr val="tx2"/>
                </a:solidFill>
                <a:effectLst/>
                <a:uLnTx/>
                <a:uFillTx/>
                <a:latin typeface="PFDiplomat-Regular"/>
                <a:ea typeface="+mn-ea"/>
                <a:cs typeface="+mn-cs"/>
              </a:rPr>
              <a:t>Νταν</a:t>
            </a:r>
            <a:r>
              <a:rPr lang="el-GR" dirty="0">
                <a:solidFill>
                  <a:schemeClr val="tx2"/>
                </a:solidFill>
                <a:latin typeface="PFDiplomat-Regular"/>
              </a:rPr>
              <a:t>, </a:t>
            </a:r>
            <a:r>
              <a:rPr lang="el-GR" b="0" i="0" u="none" strike="noStrike" baseline="0" dirty="0">
                <a:solidFill>
                  <a:schemeClr val="tx2"/>
                </a:solidFill>
                <a:latin typeface="PFDiplomat-Regular"/>
              </a:rPr>
              <a:t>Άγγλος ποιητής και ιερωμένος (1624)</a:t>
            </a:r>
            <a:endParaRPr lang="el-GR" i="1" dirty="0">
              <a:solidFill>
                <a:schemeClr val="tx2"/>
              </a:solidFill>
            </a:endParaRPr>
          </a:p>
        </p:txBody>
      </p:sp>
    </p:spTree>
    <p:extLst>
      <p:ext uri="{BB962C8B-B14F-4D97-AF65-F5344CB8AC3E}">
        <p14:creationId xmlns:p14="http://schemas.microsoft.com/office/powerpoint/2010/main" val="183663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74CD5F8-27E6-455E-A68F-2D2194515958}"/>
              </a:ext>
            </a:extLst>
          </p:cNvPr>
          <p:cNvSpPr>
            <a:spLocks noGrp="1"/>
          </p:cNvSpPr>
          <p:nvPr>
            <p:ph type="title"/>
          </p:nvPr>
        </p:nvSpPr>
        <p:spPr>
          <a:xfrm>
            <a:off x="1251678" y="949642"/>
            <a:ext cx="4882422" cy="1492132"/>
          </a:xfrm>
        </p:spPr>
        <p:txBody>
          <a:bodyPr>
            <a:normAutofit/>
          </a:bodyPr>
          <a:lstStyle/>
          <a:p>
            <a:r>
              <a:rPr lang="el-GR" b="1"/>
              <a:t>Σας Ευχαριστώ!!</a:t>
            </a:r>
          </a:p>
        </p:txBody>
      </p:sp>
      <p:sp>
        <p:nvSpPr>
          <p:cNvPr id="16" name="Rectangle 15">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Content Placeholder 8">
            <a:extLst>
              <a:ext uri="{FF2B5EF4-FFF2-40B4-BE49-F238E27FC236}">
                <a16:creationId xmlns:a16="http://schemas.microsoft.com/office/drawing/2014/main" id="{C0741006-3FE4-4FA9-9A6C-215B98E0CCC5}"/>
              </a:ext>
            </a:extLst>
          </p:cNvPr>
          <p:cNvSpPr>
            <a:spLocks noGrp="1"/>
          </p:cNvSpPr>
          <p:nvPr>
            <p:ph idx="1"/>
          </p:nvPr>
        </p:nvSpPr>
        <p:spPr>
          <a:xfrm>
            <a:off x="1251678" y="2667000"/>
            <a:ext cx="4964065" cy="3212592"/>
          </a:xfrm>
        </p:spPr>
        <p:txBody>
          <a:bodyPr>
            <a:normAutofit/>
          </a:bodyPr>
          <a:lstStyle/>
          <a:p>
            <a:pPr marL="0" indent="0" algn="ctr">
              <a:buNone/>
            </a:pPr>
            <a:r>
              <a:rPr lang="el-GR" i="1" dirty="0">
                <a:solidFill>
                  <a:schemeClr val="tx1">
                    <a:lumMod val="85000"/>
                    <a:lumOff val="15000"/>
                  </a:schemeClr>
                </a:solidFill>
              </a:rPr>
              <a:t>«Όλοι εμείς οι άνθρωποι, αν θέλουμε να λεγόμαστε έτσι, οφείλουμε να γνωρίζουμε ότι</a:t>
            </a:r>
            <a:r>
              <a:rPr lang="en-US" i="1" dirty="0">
                <a:solidFill>
                  <a:schemeClr val="tx1">
                    <a:lumMod val="85000"/>
                    <a:lumOff val="15000"/>
                  </a:schemeClr>
                </a:solidFill>
                <a:latin typeface="Abadi" panose="020B0604020202020204" pitchFamily="34" charset="0"/>
              </a:rPr>
              <a:t>: </a:t>
            </a:r>
            <a:endParaRPr lang="el-GR" i="1" dirty="0">
              <a:solidFill>
                <a:schemeClr val="tx1">
                  <a:lumMod val="85000"/>
                  <a:lumOff val="15000"/>
                </a:schemeClr>
              </a:solidFill>
            </a:endParaRPr>
          </a:p>
          <a:p>
            <a:pPr marL="0" indent="0" algn="ctr">
              <a:buNone/>
            </a:pPr>
            <a:r>
              <a:rPr lang="el-GR" b="1" i="1" dirty="0">
                <a:solidFill>
                  <a:schemeClr val="tx1">
                    <a:lumMod val="85000"/>
                    <a:lumOff val="15000"/>
                  </a:schemeClr>
                </a:solidFill>
              </a:rPr>
              <a:t>ο βασανισμός</a:t>
            </a:r>
            <a:r>
              <a:rPr lang="el-GR" i="1" dirty="0">
                <a:solidFill>
                  <a:schemeClr val="tx1">
                    <a:lumMod val="85000"/>
                    <a:lumOff val="15000"/>
                  </a:schemeClr>
                </a:solidFill>
              </a:rPr>
              <a:t>, </a:t>
            </a:r>
            <a:r>
              <a:rPr lang="el-GR" b="1" i="1" dirty="0">
                <a:solidFill>
                  <a:schemeClr val="tx1">
                    <a:lumMod val="85000"/>
                    <a:lumOff val="15000"/>
                  </a:schemeClr>
                </a:solidFill>
              </a:rPr>
              <a:t>η ταπείνωση </a:t>
            </a:r>
            <a:r>
              <a:rPr lang="el-GR" i="1" dirty="0">
                <a:solidFill>
                  <a:schemeClr val="tx1">
                    <a:lumMod val="85000"/>
                    <a:lumOff val="15000"/>
                  </a:schemeClr>
                </a:solidFill>
              </a:rPr>
              <a:t>και </a:t>
            </a:r>
            <a:r>
              <a:rPr lang="el-GR" b="1" i="1" dirty="0">
                <a:solidFill>
                  <a:schemeClr val="tx1">
                    <a:lumMod val="85000"/>
                    <a:lumOff val="15000"/>
                  </a:schemeClr>
                </a:solidFill>
              </a:rPr>
              <a:t>η εξαθλίωση </a:t>
            </a:r>
            <a:r>
              <a:rPr lang="el-GR" i="1" dirty="0">
                <a:solidFill>
                  <a:schemeClr val="tx1">
                    <a:lumMod val="85000"/>
                    <a:lumOff val="15000"/>
                  </a:schemeClr>
                </a:solidFill>
              </a:rPr>
              <a:t>κάθε ανθρώπου, μας αφορούν όλους, ακριβώς επειδή ανήκουμε στην ανθρωπότητα.»</a:t>
            </a:r>
          </a:p>
          <a:p>
            <a:pPr marL="0" indent="0" algn="ctr">
              <a:buNone/>
            </a:pPr>
            <a:r>
              <a:rPr lang="el-GR" i="1" dirty="0">
                <a:solidFill>
                  <a:schemeClr val="tx1">
                    <a:lumMod val="85000"/>
                    <a:lumOff val="15000"/>
                  </a:schemeClr>
                </a:solidFill>
              </a:rPr>
              <a:t>Α.Π</a:t>
            </a:r>
          </a:p>
          <a:p>
            <a:pPr marL="0" indent="0">
              <a:buNone/>
            </a:pPr>
            <a:endParaRPr lang="el-GR" dirty="0">
              <a:solidFill>
                <a:schemeClr val="tx1">
                  <a:lumMod val="85000"/>
                  <a:lumOff val="15000"/>
                </a:schemeClr>
              </a:solidFill>
            </a:endParaRPr>
          </a:p>
          <a:p>
            <a:pPr marL="0" indent="0">
              <a:buNone/>
            </a:pPr>
            <a:endParaRPr lang="el-GR" dirty="0">
              <a:solidFill>
                <a:schemeClr val="tx1">
                  <a:lumMod val="85000"/>
                  <a:lumOff val="15000"/>
                </a:schemeClr>
              </a:solidFill>
            </a:endParaRPr>
          </a:p>
          <a:p>
            <a:pPr marL="0" indent="0">
              <a:buNone/>
            </a:pPr>
            <a:endParaRPr lang="en-US" dirty="0">
              <a:solidFill>
                <a:schemeClr val="tx1">
                  <a:lumMod val="85000"/>
                  <a:lumOff val="15000"/>
                </a:schemeClr>
              </a:solidFill>
            </a:endParaRPr>
          </a:p>
        </p:txBody>
      </p:sp>
      <p:sp>
        <p:nvSpPr>
          <p:cNvPr id="18"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355EF848-1CEB-4925-A22E-265A185D7125}"/>
              </a:ext>
            </a:extLst>
          </p:cNvPr>
          <p:cNvPicPr>
            <a:picLocks noChangeAspect="1"/>
          </p:cNvPicPr>
          <p:nvPr/>
        </p:nvPicPr>
        <p:blipFill rotWithShape="1">
          <a:blip r:embed="rId2">
            <a:extLst>
              <a:ext uri="{28A0092B-C50C-407E-A947-70E740481C1C}">
                <a14:useLocalDpi xmlns:a14="http://schemas.microsoft.com/office/drawing/2010/main" val="0"/>
              </a:ext>
            </a:extLst>
          </a:blip>
          <a:srcRect l="6948" r="1" b="1"/>
          <a:stretch/>
        </p:blipFill>
        <p:spPr>
          <a:xfrm>
            <a:off x="7102314" y="1310326"/>
            <a:ext cx="3710229" cy="3780148"/>
          </a:xfrm>
          <a:prstGeom prst="rect">
            <a:avLst/>
          </a:prstGeom>
        </p:spPr>
      </p:pic>
    </p:spTree>
    <p:extLst>
      <p:ext uri="{BB962C8B-B14F-4D97-AF65-F5344CB8AC3E}">
        <p14:creationId xmlns:p14="http://schemas.microsoft.com/office/powerpoint/2010/main" val="165786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sz="2800" b="1" dirty="0">
                <a:solidFill>
                  <a:srgbClr val="C00000"/>
                </a:solidFill>
                <a:effectLst>
                  <a:outerShdw blurRad="38100" dist="38100" dir="2700000" algn="tl">
                    <a:srgbClr val="000000">
                      <a:alpha val="43137"/>
                    </a:srgbClr>
                  </a:outerShdw>
                </a:effectLst>
              </a:rPr>
              <a:t>Trafficking</a:t>
            </a:r>
            <a:br>
              <a:rPr lang="en-US" sz="2800" b="1" dirty="0">
                <a:solidFill>
                  <a:srgbClr val="C00000"/>
                </a:solidFill>
                <a:effectLst>
                  <a:outerShdw blurRad="38100" dist="38100" dir="2700000" algn="tl">
                    <a:srgbClr val="000000">
                      <a:alpha val="43137"/>
                    </a:srgbClr>
                  </a:outerShdw>
                </a:effectLst>
              </a:rPr>
            </a:br>
            <a:r>
              <a:rPr lang="en-US" sz="2800" b="1" dirty="0">
                <a:solidFill>
                  <a:srgbClr val="C00000"/>
                </a:solidFill>
                <a:effectLst>
                  <a:outerShdw blurRad="38100" dist="38100" dir="2700000" algn="tl">
                    <a:srgbClr val="000000">
                      <a:alpha val="43137"/>
                    </a:srgbClr>
                  </a:outerShdw>
                </a:effectLst>
              </a:rPr>
              <a:t>People are  trafficked for many exploitative purposes</a:t>
            </a:r>
          </a:p>
        </p:txBody>
      </p:sp>
      <p:graphicFrame>
        <p:nvGraphicFramePr>
          <p:cNvPr id="6" name="Content Placeholder 5"/>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393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6">
                                            <p:graphicEl>
                                              <a:dgm id="{FACD7DCB-C634-4564-BE1F-BBECF525E669}"/>
                                            </p:graphicEl>
                                          </p:spTgt>
                                        </p:tgtEl>
                                        <p:attrNameLst>
                                          <p:attrName>style.color</p:attrName>
                                        </p:attrNameLst>
                                      </p:cBhvr>
                                      <p:by>
                                        <p:hsl h="0" s="-12549" l="-25098"/>
                                      </p:by>
                                    </p:animClr>
                                    <p:animClr clrSpc="hsl" dir="cw">
                                      <p:cBhvr>
                                        <p:cTn id="11" dur="500" fill="hold"/>
                                        <p:tgtEl>
                                          <p:spTgt spid="6">
                                            <p:graphicEl>
                                              <a:dgm id="{FACD7DCB-C634-4564-BE1F-BBECF525E669}"/>
                                            </p:graphicEl>
                                          </p:spTgt>
                                        </p:tgtEl>
                                        <p:attrNameLst>
                                          <p:attrName>fillcolor</p:attrName>
                                        </p:attrNameLst>
                                      </p:cBhvr>
                                      <p:by>
                                        <p:hsl h="0" s="-12549" l="-25098"/>
                                      </p:by>
                                    </p:animClr>
                                    <p:animClr clrSpc="hsl" dir="cw">
                                      <p:cBhvr>
                                        <p:cTn id="12" dur="500" fill="hold"/>
                                        <p:tgtEl>
                                          <p:spTgt spid="6">
                                            <p:graphicEl>
                                              <a:dgm id="{FACD7DCB-C634-4564-BE1F-BBECF525E669}"/>
                                            </p:graphicEl>
                                          </p:spTgt>
                                        </p:tgtEl>
                                        <p:attrNameLst>
                                          <p:attrName>stroke.color</p:attrName>
                                        </p:attrNameLst>
                                      </p:cBhvr>
                                      <p:by>
                                        <p:hsl h="0" s="-12549" l="-25098"/>
                                      </p:by>
                                    </p:animClr>
                                    <p:set>
                                      <p:cBhvr>
                                        <p:cTn id="13" dur="500" fill="hold"/>
                                        <p:tgtEl>
                                          <p:spTgt spid="6">
                                            <p:graphicEl>
                                              <a:dgm id="{FACD7DCB-C634-4564-BE1F-BBECF525E669}"/>
                                            </p:graphicEl>
                                          </p:spTgt>
                                        </p:tgtEl>
                                        <p:attrNameLst>
                                          <p:attrName>fill.type</p:attrName>
                                        </p:attrNameLst>
                                      </p:cBhvr>
                                      <p:to>
                                        <p:strVal val="solid"/>
                                      </p:to>
                                    </p:set>
                                  </p:childTnLst>
                                </p:cTn>
                              </p:par>
                              <p:par>
                                <p:cTn id="14" presetID="24" presetClass="emph" presetSubtype="0" fill="hold" grpId="0" nodeType="withEffect">
                                  <p:stCondLst>
                                    <p:cond delay="0"/>
                                  </p:stCondLst>
                                  <p:childTnLst>
                                    <p:animClr clrSpc="hsl" dir="cw">
                                      <p:cBhvr override="childStyle">
                                        <p:cTn id="15" dur="500" fill="hold"/>
                                        <p:tgtEl>
                                          <p:spTgt spid="6">
                                            <p:graphicEl>
                                              <a:dgm id="{F555BBAF-2584-43CB-B3CC-0C5650D8082A}"/>
                                            </p:graphicEl>
                                          </p:spTgt>
                                        </p:tgtEl>
                                        <p:attrNameLst>
                                          <p:attrName>style.color</p:attrName>
                                        </p:attrNameLst>
                                      </p:cBhvr>
                                      <p:by>
                                        <p:hsl h="0" s="-12549" l="-25098"/>
                                      </p:by>
                                    </p:animClr>
                                    <p:animClr clrSpc="hsl" dir="cw">
                                      <p:cBhvr>
                                        <p:cTn id="16" dur="500" fill="hold"/>
                                        <p:tgtEl>
                                          <p:spTgt spid="6">
                                            <p:graphicEl>
                                              <a:dgm id="{F555BBAF-2584-43CB-B3CC-0C5650D8082A}"/>
                                            </p:graphicEl>
                                          </p:spTgt>
                                        </p:tgtEl>
                                        <p:attrNameLst>
                                          <p:attrName>fillcolor</p:attrName>
                                        </p:attrNameLst>
                                      </p:cBhvr>
                                      <p:by>
                                        <p:hsl h="0" s="-12549" l="-25098"/>
                                      </p:by>
                                    </p:animClr>
                                    <p:animClr clrSpc="hsl" dir="cw">
                                      <p:cBhvr>
                                        <p:cTn id="17" dur="500" fill="hold"/>
                                        <p:tgtEl>
                                          <p:spTgt spid="6">
                                            <p:graphicEl>
                                              <a:dgm id="{F555BBAF-2584-43CB-B3CC-0C5650D8082A}"/>
                                            </p:graphicEl>
                                          </p:spTgt>
                                        </p:tgtEl>
                                        <p:attrNameLst>
                                          <p:attrName>stroke.color</p:attrName>
                                        </p:attrNameLst>
                                      </p:cBhvr>
                                      <p:by>
                                        <p:hsl h="0" s="-12549" l="-25098"/>
                                      </p:by>
                                    </p:animClr>
                                    <p:set>
                                      <p:cBhvr>
                                        <p:cTn id="18" dur="500" fill="hold"/>
                                        <p:tgtEl>
                                          <p:spTgt spid="6">
                                            <p:graphicEl>
                                              <a:dgm id="{F555BBAF-2584-43CB-B3CC-0C5650D8082A}"/>
                                            </p:graphicEl>
                                          </p:spTgt>
                                        </p:tgtEl>
                                        <p:attrNameLst>
                                          <p:attrName>fill.type</p:attrName>
                                        </p:attrNameLst>
                                      </p:cBhvr>
                                      <p:to>
                                        <p:strVal val="solid"/>
                                      </p:to>
                                    </p:set>
                                  </p:childTnLst>
                                </p:cTn>
                              </p:par>
                              <p:par>
                                <p:cTn id="19" presetID="24" presetClass="emph" presetSubtype="0" fill="hold" grpId="0" nodeType="withEffect">
                                  <p:stCondLst>
                                    <p:cond delay="0"/>
                                  </p:stCondLst>
                                  <p:childTnLst>
                                    <p:animClr clrSpc="hsl" dir="cw">
                                      <p:cBhvr override="childStyle">
                                        <p:cTn id="20" dur="500" fill="hold"/>
                                        <p:tgtEl>
                                          <p:spTgt spid="6">
                                            <p:graphicEl>
                                              <a:dgm id="{51C39192-650A-4875-A190-4FEA331945A7}"/>
                                            </p:graphicEl>
                                          </p:spTgt>
                                        </p:tgtEl>
                                        <p:attrNameLst>
                                          <p:attrName>style.color</p:attrName>
                                        </p:attrNameLst>
                                      </p:cBhvr>
                                      <p:by>
                                        <p:hsl h="0" s="-12549" l="-25098"/>
                                      </p:by>
                                    </p:animClr>
                                    <p:animClr clrSpc="hsl" dir="cw">
                                      <p:cBhvr>
                                        <p:cTn id="21" dur="500" fill="hold"/>
                                        <p:tgtEl>
                                          <p:spTgt spid="6">
                                            <p:graphicEl>
                                              <a:dgm id="{51C39192-650A-4875-A190-4FEA331945A7}"/>
                                            </p:graphicEl>
                                          </p:spTgt>
                                        </p:tgtEl>
                                        <p:attrNameLst>
                                          <p:attrName>fillcolor</p:attrName>
                                        </p:attrNameLst>
                                      </p:cBhvr>
                                      <p:by>
                                        <p:hsl h="0" s="-12549" l="-25098"/>
                                      </p:by>
                                    </p:animClr>
                                    <p:animClr clrSpc="hsl" dir="cw">
                                      <p:cBhvr>
                                        <p:cTn id="22" dur="500" fill="hold"/>
                                        <p:tgtEl>
                                          <p:spTgt spid="6">
                                            <p:graphicEl>
                                              <a:dgm id="{51C39192-650A-4875-A190-4FEA331945A7}"/>
                                            </p:graphicEl>
                                          </p:spTgt>
                                        </p:tgtEl>
                                        <p:attrNameLst>
                                          <p:attrName>stroke.color</p:attrName>
                                        </p:attrNameLst>
                                      </p:cBhvr>
                                      <p:by>
                                        <p:hsl h="0" s="-12549" l="-25098"/>
                                      </p:by>
                                    </p:animClr>
                                    <p:set>
                                      <p:cBhvr>
                                        <p:cTn id="23" dur="500" fill="hold"/>
                                        <p:tgtEl>
                                          <p:spTgt spid="6">
                                            <p:graphicEl>
                                              <a:dgm id="{51C39192-650A-4875-A190-4FEA331945A7}"/>
                                            </p:graphicEl>
                                          </p:spTgt>
                                        </p:tgtEl>
                                        <p:attrNameLst>
                                          <p:attrName>fill.type</p:attrName>
                                        </p:attrNameLst>
                                      </p:cBhvr>
                                      <p:to>
                                        <p:strVal val="solid"/>
                                      </p:to>
                                    </p:set>
                                  </p:childTnLst>
                                </p:cTn>
                              </p:par>
                              <p:par>
                                <p:cTn id="24" presetID="24" presetClass="emph" presetSubtype="0" fill="hold" grpId="0" nodeType="withEffect">
                                  <p:stCondLst>
                                    <p:cond delay="0"/>
                                  </p:stCondLst>
                                  <p:childTnLst>
                                    <p:animClr clrSpc="hsl" dir="cw">
                                      <p:cBhvr override="childStyle">
                                        <p:cTn id="25" dur="500" fill="hold"/>
                                        <p:tgtEl>
                                          <p:spTgt spid="6">
                                            <p:graphicEl>
                                              <a:dgm id="{7E5B66E7-7303-448A-BA06-721AFD08B12F}"/>
                                            </p:graphicEl>
                                          </p:spTgt>
                                        </p:tgtEl>
                                        <p:attrNameLst>
                                          <p:attrName>style.color</p:attrName>
                                        </p:attrNameLst>
                                      </p:cBhvr>
                                      <p:by>
                                        <p:hsl h="0" s="-12549" l="-25098"/>
                                      </p:by>
                                    </p:animClr>
                                    <p:animClr clrSpc="hsl" dir="cw">
                                      <p:cBhvr>
                                        <p:cTn id="26" dur="500" fill="hold"/>
                                        <p:tgtEl>
                                          <p:spTgt spid="6">
                                            <p:graphicEl>
                                              <a:dgm id="{7E5B66E7-7303-448A-BA06-721AFD08B12F}"/>
                                            </p:graphicEl>
                                          </p:spTgt>
                                        </p:tgtEl>
                                        <p:attrNameLst>
                                          <p:attrName>fillcolor</p:attrName>
                                        </p:attrNameLst>
                                      </p:cBhvr>
                                      <p:by>
                                        <p:hsl h="0" s="-12549" l="-25098"/>
                                      </p:by>
                                    </p:animClr>
                                    <p:animClr clrSpc="hsl" dir="cw">
                                      <p:cBhvr>
                                        <p:cTn id="27" dur="500" fill="hold"/>
                                        <p:tgtEl>
                                          <p:spTgt spid="6">
                                            <p:graphicEl>
                                              <a:dgm id="{7E5B66E7-7303-448A-BA06-721AFD08B12F}"/>
                                            </p:graphicEl>
                                          </p:spTgt>
                                        </p:tgtEl>
                                        <p:attrNameLst>
                                          <p:attrName>stroke.color</p:attrName>
                                        </p:attrNameLst>
                                      </p:cBhvr>
                                      <p:by>
                                        <p:hsl h="0" s="-12549" l="-25098"/>
                                      </p:by>
                                    </p:animClr>
                                    <p:set>
                                      <p:cBhvr>
                                        <p:cTn id="28" dur="500" fill="hold"/>
                                        <p:tgtEl>
                                          <p:spTgt spid="6">
                                            <p:graphicEl>
                                              <a:dgm id="{7E5B66E7-7303-448A-BA06-721AFD08B12F}"/>
                                            </p:graphicEl>
                                          </p:spTgt>
                                        </p:tgtEl>
                                        <p:attrNameLst>
                                          <p:attrName>fill.type</p:attrName>
                                        </p:attrNameLst>
                                      </p:cBhvr>
                                      <p:to>
                                        <p:strVal val="solid"/>
                                      </p:to>
                                    </p:set>
                                  </p:childTnLst>
                                </p:cTn>
                              </p:par>
                              <p:par>
                                <p:cTn id="29" presetID="24" presetClass="emph" presetSubtype="0" fill="hold" grpId="0" nodeType="withEffect">
                                  <p:stCondLst>
                                    <p:cond delay="0"/>
                                  </p:stCondLst>
                                  <p:childTnLst>
                                    <p:animClr clrSpc="hsl" dir="cw">
                                      <p:cBhvr override="childStyle">
                                        <p:cTn id="30" dur="500" fill="hold"/>
                                        <p:tgtEl>
                                          <p:spTgt spid="6">
                                            <p:graphicEl>
                                              <a:dgm id="{3FD19967-5234-4B2F-8656-AF9A47792035}"/>
                                            </p:graphicEl>
                                          </p:spTgt>
                                        </p:tgtEl>
                                        <p:attrNameLst>
                                          <p:attrName>style.color</p:attrName>
                                        </p:attrNameLst>
                                      </p:cBhvr>
                                      <p:by>
                                        <p:hsl h="0" s="-12549" l="-25098"/>
                                      </p:by>
                                    </p:animClr>
                                    <p:animClr clrSpc="hsl" dir="cw">
                                      <p:cBhvr>
                                        <p:cTn id="31" dur="500" fill="hold"/>
                                        <p:tgtEl>
                                          <p:spTgt spid="6">
                                            <p:graphicEl>
                                              <a:dgm id="{3FD19967-5234-4B2F-8656-AF9A47792035}"/>
                                            </p:graphicEl>
                                          </p:spTgt>
                                        </p:tgtEl>
                                        <p:attrNameLst>
                                          <p:attrName>fillcolor</p:attrName>
                                        </p:attrNameLst>
                                      </p:cBhvr>
                                      <p:by>
                                        <p:hsl h="0" s="-12549" l="-25098"/>
                                      </p:by>
                                    </p:animClr>
                                    <p:animClr clrSpc="hsl" dir="cw">
                                      <p:cBhvr>
                                        <p:cTn id="32" dur="500" fill="hold"/>
                                        <p:tgtEl>
                                          <p:spTgt spid="6">
                                            <p:graphicEl>
                                              <a:dgm id="{3FD19967-5234-4B2F-8656-AF9A47792035}"/>
                                            </p:graphicEl>
                                          </p:spTgt>
                                        </p:tgtEl>
                                        <p:attrNameLst>
                                          <p:attrName>stroke.color</p:attrName>
                                        </p:attrNameLst>
                                      </p:cBhvr>
                                      <p:by>
                                        <p:hsl h="0" s="-12549" l="-25098"/>
                                      </p:by>
                                    </p:animClr>
                                    <p:set>
                                      <p:cBhvr>
                                        <p:cTn id="33" dur="500" fill="hold"/>
                                        <p:tgtEl>
                                          <p:spTgt spid="6">
                                            <p:graphicEl>
                                              <a:dgm id="{3FD19967-5234-4B2F-8656-AF9A47792035}"/>
                                            </p:graphicEl>
                                          </p:spTgt>
                                        </p:tgtEl>
                                        <p:attrNameLst>
                                          <p:attrName>fill.type</p:attrName>
                                        </p:attrNameLst>
                                      </p:cBhvr>
                                      <p:to>
                                        <p:strVal val="solid"/>
                                      </p:to>
                                    </p:set>
                                  </p:childTnLst>
                                </p:cTn>
                              </p:par>
                              <p:par>
                                <p:cTn id="34" presetID="24" presetClass="emph" presetSubtype="0" fill="hold" grpId="0" nodeType="withEffect">
                                  <p:stCondLst>
                                    <p:cond delay="0"/>
                                  </p:stCondLst>
                                  <p:childTnLst>
                                    <p:animClr clrSpc="hsl" dir="cw">
                                      <p:cBhvr override="childStyle">
                                        <p:cTn id="35" dur="500" fill="hold"/>
                                        <p:tgtEl>
                                          <p:spTgt spid="6">
                                            <p:graphicEl>
                                              <a:dgm id="{2789B588-DBB5-4362-941D-7E9575569501}"/>
                                            </p:graphicEl>
                                          </p:spTgt>
                                        </p:tgtEl>
                                        <p:attrNameLst>
                                          <p:attrName>style.color</p:attrName>
                                        </p:attrNameLst>
                                      </p:cBhvr>
                                      <p:by>
                                        <p:hsl h="0" s="-12549" l="-25098"/>
                                      </p:by>
                                    </p:animClr>
                                    <p:animClr clrSpc="hsl" dir="cw">
                                      <p:cBhvr>
                                        <p:cTn id="36" dur="500" fill="hold"/>
                                        <p:tgtEl>
                                          <p:spTgt spid="6">
                                            <p:graphicEl>
                                              <a:dgm id="{2789B588-DBB5-4362-941D-7E9575569501}"/>
                                            </p:graphicEl>
                                          </p:spTgt>
                                        </p:tgtEl>
                                        <p:attrNameLst>
                                          <p:attrName>fillcolor</p:attrName>
                                        </p:attrNameLst>
                                      </p:cBhvr>
                                      <p:by>
                                        <p:hsl h="0" s="-12549" l="-25098"/>
                                      </p:by>
                                    </p:animClr>
                                    <p:animClr clrSpc="hsl" dir="cw">
                                      <p:cBhvr>
                                        <p:cTn id="37" dur="500" fill="hold"/>
                                        <p:tgtEl>
                                          <p:spTgt spid="6">
                                            <p:graphicEl>
                                              <a:dgm id="{2789B588-DBB5-4362-941D-7E9575569501}"/>
                                            </p:graphicEl>
                                          </p:spTgt>
                                        </p:tgtEl>
                                        <p:attrNameLst>
                                          <p:attrName>stroke.color</p:attrName>
                                        </p:attrNameLst>
                                      </p:cBhvr>
                                      <p:by>
                                        <p:hsl h="0" s="-12549" l="-25098"/>
                                      </p:by>
                                    </p:animClr>
                                    <p:set>
                                      <p:cBhvr>
                                        <p:cTn id="38" dur="500" fill="hold"/>
                                        <p:tgtEl>
                                          <p:spTgt spid="6">
                                            <p:graphicEl>
                                              <a:dgm id="{2789B588-DBB5-4362-941D-7E9575569501}"/>
                                            </p:graphicEl>
                                          </p:spTgt>
                                        </p:tgtEl>
                                        <p:attrNameLst>
                                          <p:attrName>fill.type</p:attrName>
                                        </p:attrNameLst>
                                      </p:cBhvr>
                                      <p:to>
                                        <p:strVal val="solid"/>
                                      </p:to>
                                    </p:set>
                                  </p:childTnLst>
                                </p:cTn>
                              </p:par>
                              <p:par>
                                <p:cTn id="39" presetID="24" presetClass="emph" presetSubtype="0" fill="hold" grpId="0" nodeType="withEffect">
                                  <p:stCondLst>
                                    <p:cond delay="0"/>
                                  </p:stCondLst>
                                  <p:childTnLst>
                                    <p:animClr clrSpc="hsl" dir="cw">
                                      <p:cBhvr override="childStyle">
                                        <p:cTn id="40" dur="500" fill="hold"/>
                                        <p:tgtEl>
                                          <p:spTgt spid="6">
                                            <p:graphicEl>
                                              <a:dgm id="{820D036B-104D-4E1B-84A2-45BD7097B802}"/>
                                            </p:graphicEl>
                                          </p:spTgt>
                                        </p:tgtEl>
                                        <p:attrNameLst>
                                          <p:attrName>style.color</p:attrName>
                                        </p:attrNameLst>
                                      </p:cBhvr>
                                      <p:by>
                                        <p:hsl h="0" s="-12549" l="-25098"/>
                                      </p:by>
                                    </p:animClr>
                                    <p:animClr clrSpc="hsl" dir="cw">
                                      <p:cBhvr>
                                        <p:cTn id="41" dur="500" fill="hold"/>
                                        <p:tgtEl>
                                          <p:spTgt spid="6">
                                            <p:graphicEl>
                                              <a:dgm id="{820D036B-104D-4E1B-84A2-45BD7097B802}"/>
                                            </p:graphicEl>
                                          </p:spTgt>
                                        </p:tgtEl>
                                        <p:attrNameLst>
                                          <p:attrName>fillcolor</p:attrName>
                                        </p:attrNameLst>
                                      </p:cBhvr>
                                      <p:by>
                                        <p:hsl h="0" s="-12549" l="-25098"/>
                                      </p:by>
                                    </p:animClr>
                                    <p:animClr clrSpc="hsl" dir="cw">
                                      <p:cBhvr>
                                        <p:cTn id="42" dur="500" fill="hold"/>
                                        <p:tgtEl>
                                          <p:spTgt spid="6">
                                            <p:graphicEl>
                                              <a:dgm id="{820D036B-104D-4E1B-84A2-45BD7097B802}"/>
                                            </p:graphicEl>
                                          </p:spTgt>
                                        </p:tgtEl>
                                        <p:attrNameLst>
                                          <p:attrName>stroke.color</p:attrName>
                                        </p:attrNameLst>
                                      </p:cBhvr>
                                      <p:by>
                                        <p:hsl h="0" s="-12549" l="-25098"/>
                                      </p:by>
                                    </p:animClr>
                                    <p:set>
                                      <p:cBhvr>
                                        <p:cTn id="43" dur="500" fill="hold"/>
                                        <p:tgtEl>
                                          <p:spTgt spid="6">
                                            <p:graphicEl>
                                              <a:dgm id="{820D036B-104D-4E1B-84A2-45BD7097B802}"/>
                                            </p:graphicEl>
                                          </p:spTgt>
                                        </p:tgtEl>
                                        <p:attrNameLst>
                                          <p:attrName>fill.type</p:attrName>
                                        </p:attrNameLst>
                                      </p:cBhvr>
                                      <p:to>
                                        <p:strVal val="solid"/>
                                      </p:to>
                                    </p:set>
                                  </p:childTnLst>
                                </p:cTn>
                              </p:par>
                              <p:par>
                                <p:cTn id="44" presetID="24" presetClass="emph" presetSubtype="0" fill="hold" grpId="0" nodeType="withEffect">
                                  <p:stCondLst>
                                    <p:cond delay="0"/>
                                  </p:stCondLst>
                                  <p:childTnLst>
                                    <p:animClr clrSpc="hsl" dir="cw">
                                      <p:cBhvr override="childStyle">
                                        <p:cTn id="45" dur="500" fill="hold"/>
                                        <p:tgtEl>
                                          <p:spTgt spid="6">
                                            <p:graphicEl>
                                              <a:dgm id="{C9F33381-DE7C-4912-9282-9A6F1081A86F}"/>
                                            </p:graphicEl>
                                          </p:spTgt>
                                        </p:tgtEl>
                                        <p:attrNameLst>
                                          <p:attrName>style.color</p:attrName>
                                        </p:attrNameLst>
                                      </p:cBhvr>
                                      <p:by>
                                        <p:hsl h="0" s="-12549" l="-25098"/>
                                      </p:by>
                                    </p:animClr>
                                    <p:animClr clrSpc="hsl" dir="cw">
                                      <p:cBhvr>
                                        <p:cTn id="46" dur="500" fill="hold"/>
                                        <p:tgtEl>
                                          <p:spTgt spid="6">
                                            <p:graphicEl>
                                              <a:dgm id="{C9F33381-DE7C-4912-9282-9A6F1081A86F}"/>
                                            </p:graphicEl>
                                          </p:spTgt>
                                        </p:tgtEl>
                                        <p:attrNameLst>
                                          <p:attrName>fillcolor</p:attrName>
                                        </p:attrNameLst>
                                      </p:cBhvr>
                                      <p:by>
                                        <p:hsl h="0" s="-12549" l="-25098"/>
                                      </p:by>
                                    </p:animClr>
                                    <p:animClr clrSpc="hsl" dir="cw">
                                      <p:cBhvr>
                                        <p:cTn id="47" dur="500" fill="hold"/>
                                        <p:tgtEl>
                                          <p:spTgt spid="6">
                                            <p:graphicEl>
                                              <a:dgm id="{C9F33381-DE7C-4912-9282-9A6F1081A86F}"/>
                                            </p:graphicEl>
                                          </p:spTgt>
                                        </p:tgtEl>
                                        <p:attrNameLst>
                                          <p:attrName>stroke.color</p:attrName>
                                        </p:attrNameLst>
                                      </p:cBhvr>
                                      <p:by>
                                        <p:hsl h="0" s="-12549" l="-25098"/>
                                      </p:by>
                                    </p:animClr>
                                    <p:set>
                                      <p:cBhvr>
                                        <p:cTn id="48" dur="500" fill="hold"/>
                                        <p:tgtEl>
                                          <p:spTgt spid="6">
                                            <p:graphicEl>
                                              <a:dgm id="{C9F33381-DE7C-4912-9282-9A6F1081A86F}"/>
                                            </p:graphicEl>
                                          </p:spTgt>
                                        </p:tgtEl>
                                        <p:attrNameLst>
                                          <p:attrName>fill.type</p:attrName>
                                        </p:attrNameLst>
                                      </p:cBhvr>
                                      <p:to>
                                        <p:strVal val="solid"/>
                                      </p:to>
                                    </p:set>
                                  </p:childTnLst>
                                </p:cTn>
                              </p:par>
                              <p:par>
                                <p:cTn id="49" presetID="24" presetClass="emph" presetSubtype="0" fill="hold" grpId="0" nodeType="withEffect">
                                  <p:stCondLst>
                                    <p:cond delay="0"/>
                                  </p:stCondLst>
                                  <p:childTnLst>
                                    <p:animClr clrSpc="hsl" dir="cw">
                                      <p:cBhvr override="childStyle">
                                        <p:cTn id="50" dur="500" fill="hold"/>
                                        <p:tgtEl>
                                          <p:spTgt spid="6">
                                            <p:graphicEl>
                                              <a:dgm id="{1DBDE3FA-D577-4A8D-8973-46882BFE0969}"/>
                                            </p:graphicEl>
                                          </p:spTgt>
                                        </p:tgtEl>
                                        <p:attrNameLst>
                                          <p:attrName>style.color</p:attrName>
                                        </p:attrNameLst>
                                      </p:cBhvr>
                                      <p:by>
                                        <p:hsl h="0" s="-12549" l="-25098"/>
                                      </p:by>
                                    </p:animClr>
                                    <p:animClr clrSpc="hsl" dir="cw">
                                      <p:cBhvr>
                                        <p:cTn id="51" dur="500" fill="hold"/>
                                        <p:tgtEl>
                                          <p:spTgt spid="6">
                                            <p:graphicEl>
                                              <a:dgm id="{1DBDE3FA-D577-4A8D-8973-46882BFE0969}"/>
                                            </p:graphicEl>
                                          </p:spTgt>
                                        </p:tgtEl>
                                        <p:attrNameLst>
                                          <p:attrName>fillcolor</p:attrName>
                                        </p:attrNameLst>
                                      </p:cBhvr>
                                      <p:by>
                                        <p:hsl h="0" s="-12549" l="-25098"/>
                                      </p:by>
                                    </p:animClr>
                                    <p:animClr clrSpc="hsl" dir="cw">
                                      <p:cBhvr>
                                        <p:cTn id="52" dur="500" fill="hold"/>
                                        <p:tgtEl>
                                          <p:spTgt spid="6">
                                            <p:graphicEl>
                                              <a:dgm id="{1DBDE3FA-D577-4A8D-8973-46882BFE0969}"/>
                                            </p:graphicEl>
                                          </p:spTgt>
                                        </p:tgtEl>
                                        <p:attrNameLst>
                                          <p:attrName>stroke.color</p:attrName>
                                        </p:attrNameLst>
                                      </p:cBhvr>
                                      <p:by>
                                        <p:hsl h="0" s="-12549" l="-25098"/>
                                      </p:by>
                                    </p:animClr>
                                    <p:set>
                                      <p:cBhvr>
                                        <p:cTn id="53" dur="500" fill="hold"/>
                                        <p:tgtEl>
                                          <p:spTgt spid="6">
                                            <p:graphicEl>
                                              <a:dgm id="{1DBDE3FA-D577-4A8D-8973-46882BFE0969}"/>
                                            </p:graphicEl>
                                          </p:spTgt>
                                        </p:tgtEl>
                                        <p:attrNameLst>
                                          <p:attrName>fill.type</p:attrName>
                                        </p:attrNameLst>
                                      </p:cBhvr>
                                      <p:to>
                                        <p:strVal val="solid"/>
                                      </p:to>
                                    </p:set>
                                  </p:childTnLst>
                                </p:cTn>
                              </p:par>
                              <p:par>
                                <p:cTn id="54" presetID="24" presetClass="emph" presetSubtype="0" fill="hold" grpId="0" nodeType="withEffect">
                                  <p:stCondLst>
                                    <p:cond delay="0"/>
                                  </p:stCondLst>
                                  <p:childTnLst>
                                    <p:animClr clrSpc="hsl" dir="cw">
                                      <p:cBhvr override="childStyle">
                                        <p:cTn id="55" dur="500" fill="hold"/>
                                        <p:tgtEl>
                                          <p:spTgt spid="6">
                                            <p:graphicEl>
                                              <a:dgm id="{622F3BAC-BD1D-42D5-934B-64198125FECF}"/>
                                            </p:graphicEl>
                                          </p:spTgt>
                                        </p:tgtEl>
                                        <p:attrNameLst>
                                          <p:attrName>style.color</p:attrName>
                                        </p:attrNameLst>
                                      </p:cBhvr>
                                      <p:by>
                                        <p:hsl h="0" s="-12549" l="-25098"/>
                                      </p:by>
                                    </p:animClr>
                                    <p:animClr clrSpc="hsl" dir="cw">
                                      <p:cBhvr>
                                        <p:cTn id="56" dur="500" fill="hold"/>
                                        <p:tgtEl>
                                          <p:spTgt spid="6">
                                            <p:graphicEl>
                                              <a:dgm id="{622F3BAC-BD1D-42D5-934B-64198125FECF}"/>
                                            </p:graphicEl>
                                          </p:spTgt>
                                        </p:tgtEl>
                                        <p:attrNameLst>
                                          <p:attrName>fillcolor</p:attrName>
                                        </p:attrNameLst>
                                      </p:cBhvr>
                                      <p:by>
                                        <p:hsl h="0" s="-12549" l="-25098"/>
                                      </p:by>
                                    </p:animClr>
                                    <p:animClr clrSpc="hsl" dir="cw">
                                      <p:cBhvr>
                                        <p:cTn id="57" dur="500" fill="hold"/>
                                        <p:tgtEl>
                                          <p:spTgt spid="6">
                                            <p:graphicEl>
                                              <a:dgm id="{622F3BAC-BD1D-42D5-934B-64198125FECF}"/>
                                            </p:graphicEl>
                                          </p:spTgt>
                                        </p:tgtEl>
                                        <p:attrNameLst>
                                          <p:attrName>stroke.color</p:attrName>
                                        </p:attrNameLst>
                                      </p:cBhvr>
                                      <p:by>
                                        <p:hsl h="0" s="-12549" l="-25098"/>
                                      </p:by>
                                    </p:animClr>
                                    <p:set>
                                      <p:cBhvr>
                                        <p:cTn id="58" dur="500" fill="hold"/>
                                        <p:tgtEl>
                                          <p:spTgt spid="6">
                                            <p:graphicEl>
                                              <a:dgm id="{622F3BAC-BD1D-42D5-934B-64198125FECF}"/>
                                            </p:graphicEl>
                                          </p:spTgt>
                                        </p:tgtEl>
                                        <p:attrNameLst>
                                          <p:attrName>fill.type</p:attrName>
                                        </p:attrNameLst>
                                      </p:cBhvr>
                                      <p:to>
                                        <p:strVal val="solid"/>
                                      </p:to>
                                    </p:set>
                                  </p:childTnLst>
                                </p:cTn>
                              </p:par>
                              <p:par>
                                <p:cTn id="59" presetID="24" presetClass="emph" presetSubtype="0" fill="hold" grpId="0" nodeType="withEffect">
                                  <p:stCondLst>
                                    <p:cond delay="0"/>
                                  </p:stCondLst>
                                  <p:childTnLst>
                                    <p:animClr clrSpc="hsl" dir="cw">
                                      <p:cBhvr override="childStyle">
                                        <p:cTn id="60" dur="500" fill="hold"/>
                                        <p:tgtEl>
                                          <p:spTgt spid="6">
                                            <p:graphicEl>
                                              <a:dgm id="{33AA95FC-ECE0-4A3E-9A75-7FAAE8F875E8}"/>
                                            </p:graphicEl>
                                          </p:spTgt>
                                        </p:tgtEl>
                                        <p:attrNameLst>
                                          <p:attrName>style.color</p:attrName>
                                        </p:attrNameLst>
                                      </p:cBhvr>
                                      <p:by>
                                        <p:hsl h="0" s="-12549" l="-25098"/>
                                      </p:by>
                                    </p:animClr>
                                    <p:animClr clrSpc="hsl" dir="cw">
                                      <p:cBhvr>
                                        <p:cTn id="61" dur="500" fill="hold"/>
                                        <p:tgtEl>
                                          <p:spTgt spid="6">
                                            <p:graphicEl>
                                              <a:dgm id="{33AA95FC-ECE0-4A3E-9A75-7FAAE8F875E8}"/>
                                            </p:graphicEl>
                                          </p:spTgt>
                                        </p:tgtEl>
                                        <p:attrNameLst>
                                          <p:attrName>fillcolor</p:attrName>
                                        </p:attrNameLst>
                                      </p:cBhvr>
                                      <p:by>
                                        <p:hsl h="0" s="-12549" l="-25098"/>
                                      </p:by>
                                    </p:animClr>
                                    <p:animClr clrSpc="hsl" dir="cw">
                                      <p:cBhvr>
                                        <p:cTn id="62" dur="500" fill="hold"/>
                                        <p:tgtEl>
                                          <p:spTgt spid="6">
                                            <p:graphicEl>
                                              <a:dgm id="{33AA95FC-ECE0-4A3E-9A75-7FAAE8F875E8}"/>
                                            </p:graphicEl>
                                          </p:spTgt>
                                        </p:tgtEl>
                                        <p:attrNameLst>
                                          <p:attrName>stroke.color</p:attrName>
                                        </p:attrNameLst>
                                      </p:cBhvr>
                                      <p:by>
                                        <p:hsl h="0" s="-12549" l="-25098"/>
                                      </p:by>
                                    </p:animClr>
                                    <p:set>
                                      <p:cBhvr>
                                        <p:cTn id="63" dur="500" fill="hold"/>
                                        <p:tgtEl>
                                          <p:spTgt spid="6">
                                            <p:graphicEl>
                                              <a:dgm id="{33AA95FC-ECE0-4A3E-9A75-7FAAE8F875E8}"/>
                                            </p:graphicEl>
                                          </p:spTgt>
                                        </p:tgtEl>
                                        <p:attrNameLst>
                                          <p:attrName>fill.type</p:attrName>
                                        </p:attrNameLst>
                                      </p:cBhvr>
                                      <p:to>
                                        <p:strVal val="solid"/>
                                      </p:to>
                                    </p:set>
                                  </p:childTnLst>
                                </p:cTn>
                              </p:par>
                              <p:par>
                                <p:cTn id="64" presetID="24" presetClass="emph" presetSubtype="0" fill="hold" grpId="0" nodeType="withEffect">
                                  <p:stCondLst>
                                    <p:cond delay="0"/>
                                  </p:stCondLst>
                                  <p:childTnLst>
                                    <p:animClr clrSpc="hsl" dir="cw">
                                      <p:cBhvr override="childStyle">
                                        <p:cTn id="65" dur="500" fill="hold"/>
                                        <p:tgtEl>
                                          <p:spTgt spid="6">
                                            <p:graphicEl>
                                              <a:dgm id="{BA3F8FB1-222E-4567-8BFB-EC511E370444}"/>
                                            </p:graphicEl>
                                          </p:spTgt>
                                        </p:tgtEl>
                                        <p:attrNameLst>
                                          <p:attrName>style.color</p:attrName>
                                        </p:attrNameLst>
                                      </p:cBhvr>
                                      <p:by>
                                        <p:hsl h="0" s="-12549" l="-25098"/>
                                      </p:by>
                                    </p:animClr>
                                    <p:animClr clrSpc="hsl" dir="cw">
                                      <p:cBhvr>
                                        <p:cTn id="66" dur="500" fill="hold"/>
                                        <p:tgtEl>
                                          <p:spTgt spid="6">
                                            <p:graphicEl>
                                              <a:dgm id="{BA3F8FB1-222E-4567-8BFB-EC511E370444}"/>
                                            </p:graphicEl>
                                          </p:spTgt>
                                        </p:tgtEl>
                                        <p:attrNameLst>
                                          <p:attrName>fillcolor</p:attrName>
                                        </p:attrNameLst>
                                      </p:cBhvr>
                                      <p:by>
                                        <p:hsl h="0" s="-12549" l="-25098"/>
                                      </p:by>
                                    </p:animClr>
                                    <p:animClr clrSpc="hsl" dir="cw">
                                      <p:cBhvr>
                                        <p:cTn id="67" dur="500" fill="hold"/>
                                        <p:tgtEl>
                                          <p:spTgt spid="6">
                                            <p:graphicEl>
                                              <a:dgm id="{BA3F8FB1-222E-4567-8BFB-EC511E370444}"/>
                                            </p:graphicEl>
                                          </p:spTgt>
                                        </p:tgtEl>
                                        <p:attrNameLst>
                                          <p:attrName>stroke.color</p:attrName>
                                        </p:attrNameLst>
                                      </p:cBhvr>
                                      <p:by>
                                        <p:hsl h="0" s="-12549" l="-25098"/>
                                      </p:by>
                                    </p:animClr>
                                    <p:set>
                                      <p:cBhvr>
                                        <p:cTn id="68" dur="500" fill="hold"/>
                                        <p:tgtEl>
                                          <p:spTgt spid="6">
                                            <p:graphicEl>
                                              <a:dgm id="{BA3F8FB1-222E-4567-8BFB-EC511E370444}"/>
                                            </p:graphicEl>
                                          </p:spTgt>
                                        </p:tgtEl>
                                        <p:attrNameLst>
                                          <p:attrName>fill.type</p:attrName>
                                        </p:attrNameLst>
                                      </p:cBhvr>
                                      <p:to>
                                        <p:strVal val="solid"/>
                                      </p:to>
                                    </p:set>
                                  </p:childTnLst>
                                </p:cTn>
                              </p:par>
                              <p:par>
                                <p:cTn id="69" presetID="24" presetClass="emph" presetSubtype="0" fill="hold" grpId="0" nodeType="withEffect">
                                  <p:stCondLst>
                                    <p:cond delay="0"/>
                                  </p:stCondLst>
                                  <p:childTnLst>
                                    <p:animClr clrSpc="hsl" dir="cw">
                                      <p:cBhvr override="childStyle">
                                        <p:cTn id="70" dur="500" fill="hold"/>
                                        <p:tgtEl>
                                          <p:spTgt spid="6">
                                            <p:graphicEl>
                                              <a:dgm id="{F0ED3DEE-8C91-4563-962C-4C7B8369A8C7}"/>
                                            </p:graphicEl>
                                          </p:spTgt>
                                        </p:tgtEl>
                                        <p:attrNameLst>
                                          <p:attrName>style.color</p:attrName>
                                        </p:attrNameLst>
                                      </p:cBhvr>
                                      <p:by>
                                        <p:hsl h="0" s="-12549" l="-25098"/>
                                      </p:by>
                                    </p:animClr>
                                    <p:animClr clrSpc="hsl" dir="cw">
                                      <p:cBhvr>
                                        <p:cTn id="71" dur="500" fill="hold"/>
                                        <p:tgtEl>
                                          <p:spTgt spid="6">
                                            <p:graphicEl>
                                              <a:dgm id="{F0ED3DEE-8C91-4563-962C-4C7B8369A8C7}"/>
                                            </p:graphicEl>
                                          </p:spTgt>
                                        </p:tgtEl>
                                        <p:attrNameLst>
                                          <p:attrName>fillcolor</p:attrName>
                                        </p:attrNameLst>
                                      </p:cBhvr>
                                      <p:by>
                                        <p:hsl h="0" s="-12549" l="-25098"/>
                                      </p:by>
                                    </p:animClr>
                                    <p:animClr clrSpc="hsl" dir="cw">
                                      <p:cBhvr>
                                        <p:cTn id="72" dur="500" fill="hold"/>
                                        <p:tgtEl>
                                          <p:spTgt spid="6">
                                            <p:graphicEl>
                                              <a:dgm id="{F0ED3DEE-8C91-4563-962C-4C7B8369A8C7}"/>
                                            </p:graphicEl>
                                          </p:spTgt>
                                        </p:tgtEl>
                                        <p:attrNameLst>
                                          <p:attrName>stroke.color</p:attrName>
                                        </p:attrNameLst>
                                      </p:cBhvr>
                                      <p:by>
                                        <p:hsl h="0" s="-12549" l="-25098"/>
                                      </p:by>
                                    </p:animClr>
                                    <p:set>
                                      <p:cBhvr>
                                        <p:cTn id="73" dur="500" fill="hold"/>
                                        <p:tgtEl>
                                          <p:spTgt spid="6">
                                            <p:graphicEl>
                                              <a:dgm id="{F0ED3DEE-8C91-4563-962C-4C7B8369A8C7}"/>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Sub>
          <a:bldDgm/>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7C95DAB-CF25-4A57-A424-10EA854F0E3F}"/>
              </a:ext>
            </a:extLst>
          </p:cNvPr>
          <p:cNvSpPr>
            <a:spLocks noGrp="1"/>
          </p:cNvSpPr>
          <p:nvPr>
            <p:ph type="title"/>
          </p:nvPr>
        </p:nvSpPr>
        <p:spPr>
          <a:xfrm>
            <a:off x="761996" y="382385"/>
            <a:ext cx="10668004" cy="1113295"/>
          </a:xfrm>
        </p:spPr>
        <p:txBody>
          <a:bodyPr anchor="b">
            <a:normAutofit/>
          </a:bodyPr>
          <a:lstStyle/>
          <a:p>
            <a:pPr algn="ctr"/>
            <a:r>
              <a:rPr lang="en-US"/>
              <a:t>Human Trafficking</a:t>
            </a:r>
            <a:endParaRPr lang="el-GR"/>
          </a:p>
        </p:txBody>
      </p:sp>
      <p:sp>
        <p:nvSpPr>
          <p:cNvPr id="3" name="Θέση περιεχομένου 2">
            <a:extLst>
              <a:ext uri="{FF2B5EF4-FFF2-40B4-BE49-F238E27FC236}">
                <a16:creationId xmlns:a16="http://schemas.microsoft.com/office/drawing/2014/main" id="{0AF8F81F-95C0-482E-A4AC-312FADE443CA}"/>
              </a:ext>
            </a:extLst>
          </p:cNvPr>
          <p:cNvSpPr>
            <a:spLocks noGrp="1"/>
          </p:cNvSpPr>
          <p:nvPr>
            <p:ph idx="1"/>
          </p:nvPr>
        </p:nvSpPr>
        <p:spPr>
          <a:xfrm>
            <a:off x="761996" y="1785257"/>
            <a:ext cx="10668004" cy="3440539"/>
          </a:xfrm>
        </p:spPr>
        <p:txBody>
          <a:bodyPr>
            <a:normAutofit/>
          </a:bodyPr>
          <a:lstStyle/>
          <a:p>
            <a:pPr>
              <a:lnSpc>
                <a:spcPct val="100000"/>
              </a:lnSpc>
            </a:pPr>
            <a:r>
              <a:rPr lang="el-GR" sz="2400"/>
              <a:t>Ορισμός</a:t>
            </a:r>
            <a:r>
              <a:rPr lang="en-US" sz="2400"/>
              <a:t>: </a:t>
            </a:r>
            <a:r>
              <a:rPr lang="el-GR" sz="2400"/>
              <a:t>Είναι το παράνομο εμπόριο ανθρώπων. Είναι η στρατολόγηση, ο έλεγχος και η χρήση ανθρώπων για το σώμα τους και για την εργασία τους.</a:t>
            </a:r>
          </a:p>
          <a:p>
            <a:pPr>
              <a:lnSpc>
                <a:spcPct val="100000"/>
              </a:lnSpc>
            </a:pPr>
            <a:r>
              <a:rPr lang="el-GR" sz="2400"/>
              <a:t>Πώς συμβαίνει</a:t>
            </a:r>
            <a:r>
              <a:rPr lang="en-US" sz="2400"/>
              <a:t>: </a:t>
            </a:r>
            <a:r>
              <a:rPr lang="el-GR" sz="2400"/>
              <a:t>Τον 21ο αιώνα μέσω της βίας, της απάτης και του εξαναγκασμού,</a:t>
            </a:r>
            <a:r>
              <a:rPr lang="en-US" sz="2400"/>
              <a:t> </a:t>
            </a:r>
            <a:r>
              <a:rPr lang="el-GR" sz="2400"/>
              <a:t>άνθρωποι σε όλον τον κόσμο αγοράζονται και πωλούνται παρά τη θέλησή τους</a:t>
            </a:r>
            <a:r>
              <a:rPr lang="en-US" sz="2400"/>
              <a:t>.</a:t>
            </a:r>
          </a:p>
          <a:p>
            <a:pPr>
              <a:lnSpc>
                <a:spcPct val="100000"/>
              </a:lnSpc>
            </a:pPr>
            <a:r>
              <a:rPr lang="el-GR" sz="2400"/>
              <a:t>Ένα γεγονός/μια πραγματικότητα: Η δουλεία είναι βία. Είτε πρόκειται για σωματική, λεκτική ή και σεξουαλική κακοποίηση.</a:t>
            </a:r>
          </a:p>
          <a:p>
            <a:pPr>
              <a:lnSpc>
                <a:spcPct val="100000"/>
              </a:lnSpc>
            </a:pPr>
            <a:r>
              <a:rPr lang="el-GR" sz="2400"/>
              <a:t>Σήμερα</a:t>
            </a:r>
            <a:r>
              <a:rPr lang="en-US" sz="2400"/>
              <a:t>: H</a:t>
            </a:r>
            <a:r>
              <a:rPr lang="el-GR" sz="2400"/>
              <a:t> δουλεία είναι πιο ασταμάτητη από κάθε άλλη εποχή.</a:t>
            </a:r>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1926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096450-A8B4-4350-AC16-E12DB4CECB16}"/>
              </a:ext>
            </a:extLst>
          </p:cNvPr>
          <p:cNvSpPr>
            <a:spLocks noGrp="1"/>
          </p:cNvSpPr>
          <p:nvPr>
            <p:ph type="title"/>
          </p:nvPr>
        </p:nvSpPr>
        <p:spPr/>
        <p:txBody>
          <a:bodyPr anchor="ctr">
            <a:normAutofit/>
          </a:bodyPr>
          <a:lstStyle/>
          <a:p>
            <a:r>
              <a:rPr lang="el-GR"/>
              <a:t>Στατιστικά στοιχεία</a:t>
            </a:r>
            <a:endParaRPr lang="el-GR" dirty="0"/>
          </a:p>
        </p:txBody>
      </p:sp>
      <p:graphicFrame>
        <p:nvGraphicFramePr>
          <p:cNvPr id="7" name="Θέση περιεχομένου 2">
            <a:extLst>
              <a:ext uri="{FF2B5EF4-FFF2-40B4-BE49-F238E27FC236}">
                <a16:creationId xmlns:a16="http://schemas.microsoft.com/office/drawing/2014/main" id="{53CBEFF8-E841-4656-8B13-0BF6FF1843E1}"/>
              </a:ext>
            </a:extLst>
          </p:cNvPr>
          <p:cNvGraphicFramePr>
            <a:graphicFrameLocks noGrp="1"/>
          </p:cNvGraphicFramePr>
          <p:nvPr>
            <p:ph idx="1"/>
            <p:extLst>
              <p:ext uri="{D42A27DB-BD31-4B8C-83A1-F6EECF244321}">
                <p14:modId xmlns:p14="http://schemas.microsoft.com/office/powerpoint/2010/main" val="986671393"/>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06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8F1390-D5DD-4C83-BA9C-F361A33FC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C26729-DDBB-4A09-8789-01DEDF5BB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5913" y="-188080"/>
            <a:ext cx="1900163"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CC066BFC-FF75-4DB8-B989-453ADB9035BA}"/>
              </a:ext>
            </a:extLst>
          </p:cNvPr>
          <p:cNvSpPr>
            <a:spLocks noGrp="1"/>
          </p:cNvSpPr>
          <p:nvPr>
            <p:ph type="title"/>
          </p:nvPr>
        </p:nvSpPr>
        <p:spPr>
          <a:xfrm>
            <a:off x="761996" y="5279571"/>
            <a:ext cx="10668004" cy="947272"/>
          </a:xfrm>
        </p:spPr>
        <p:txBody>
          <a:bodyPr anchor="ctr">
            <a:normAutofit/>
          </a:bodyPr>
          <a:lstStyle/>
          <a:p>
            <a:pPr algn="ctr"/>
            <a:r>
              <a:rPr kumimoji="0" lang="el-GR" sz="3100" b="0" i="0" u="none" strike="noStrike" kern="1200" cap="none" spc="0" normalizeH="0" baseline="0" noProof="0" dirty="0">
                <a:ln>
                  <a:noFill/>
                </a:ln>
                <a:effectLst/>
                <a:uLnTx/>
                <a:uFillTx/>
                <a:latin typeface="Calibri Light" panose="020F0302020204030204"/>
                <a:ea typeface="+mj-ea"/>
                <a:cs typeface="+mj-cs"/>
              </a:rPr>
              <a:t>Ο κύκλος του </a:t>
            </a:r>
            <a:r>
              <a:rPr kumimoji="0" lang="en-US" sz="3100" b="0" i="0" u="none" strike="noStrike" kern="1200" cap="none" spc="0" normalizeH="0" baseline="0" noProof="0" dirty="0">
                <a:ln>
                  <a:noFill/>
                </a:ln>
                <a:effectLst/>
                <a:uLnTx/>
                <a:uFillTx/>
                <a:latin typeface="Calibri Light" panose="020F0302020204030204"/>
                <a:ea typeface="+mj-ea"/>
                <a:cs typeface="+mj-cs"/>
              </a:rPr>
              <a:t>Trafficking</a:t>
            </a:r>
            <a:br>
              <a:rPr kumimoji="0" lang="en-US" sz="3100" b="0" i="0" u="none" strike="noStrike" kern="1200" cap="none" spc="0" normalizeH="0" baseline="0" noProof="0" dirty="0">
                <a:ln>
                  <a:noFill/>
                </a:ln>
                <a:effectLst/>
                <a:uLnTx/>
                <a:uFillTx/>
                <a:latin typeface="Calibri Light" panose="020F0302020204030204"/>
                <a:ea typeface="+mj-ea"/>
                <a:cs typeface="+mj-cs"/>
              </a:rPr>
            </a:br>
            <a:r>
              <a:rPr kumimoji="0" lang="el-GR" sz="3100" b="0" i="0" u="none" strike="noStrike" kern="1200" cap="none" spc="0" normalizeH="0" baseline="0" noProof="0" dirty="0">
                <a:ln>
                  <a:noFill/>
                </a:ln>
                <a:effectLst/>
                <a:uLnTx/>
                <a:uFillTx/>
                <a:latin typeface="Calibri Light" panose="020F0302020204030204"/>
                <a:ea typeface="+mj-ea"/>
                <a:cs typeface="+mj-cs"/>
              </a:rPr>
              <a:t>Ευπάθεια- Εκμετάλλευση- </a:t>
            </a:r>
            <a:r>
              <a:rPr kumimoji="0" lang="el-GR" sz="3100" b="0" i="0" u="none" strike="noStrike" kern="1200" cap="none" spc="0" normalizeH="0" baseline="0" noProof="0" dirty="0" err="1">
                <a:ln>
                  <a:noFill/>
                </a:ln>
                <a:effectLst/>
                <a:uLnTx/>
                <a:uFillTx/>
                <a:latin typeface="Calibri Light" panose="020F0302020204030204"/>
                <a:ea typeface="+mj-ea"/>
                <a:cs typeface="+mj-cs"/>
              </a:rPr>
              <a:t>Επανα-θυματοποίηση</a:t>
            </a:r>
            <a:endParaRPr lang="el-GR" sz="3100" dirty="0"/>
          </a:p>
        </p:txBody>
      </p:sp>
      <p:sp>
        <p:nvSpPr>
          <p:cNvPr id="3" name="Θέση περιεχομένου 2">
            <a:extLst>
              <a:ext uri="{FF2B5EF4-FFF2-40B4-BE49-F238E27FC236}">
                <a16:creationId xmlns:a16="http://schemas.microsoft.com/office/drawing/2014/main" id="{8C9F03B7-FEB0-4E25-A634-1F564ACE7C15}"/>
              </a:ext>
            </a:extLst>
          </p:cNvPr>
          <p:cNvSpPr>
            <a:spLocks noGrp="1"/>
          </p:cNvSpPr>
          <p:nvPr>
            <p:ph idx="1"/>
          </p:nvPr>
        </p:nvSpPr>
        <p:spPr>
          <a:xfrm>
            <a:off x="761996" y="631158"/>
            <a:ext cx="8011343" cy="3695524"/>
          </a:xfrm>
        </p:spPr>
        <p:txBody>
          <a:bodyPr anchor="ctr">
            <a:normAutofit/>
          </a:bodyPr>
          <a:lstStyle/>
          <a:p>
            <a:pPr>
              <a:lnSpc>
                <a:spcPct val="100000"/>
              </a:lnSpc>
            </a:pPr>
            <a:r>
              <a:rPr lang="el-GR" sz="1700" dirty="0">
                <a:solidFill>
                  <a:schemeClr val="tx2"/>
                </a:solidFill>
              </a:rPr>
              <a:t>Η εμπορία ανθρώπων είναι κρυφή, ταχέως αναπτυσσόμενη και πολύπλοκη – δημιουργώντας</a:t>
            </a:r>
            <a:r>
              <a:rPr lang="en-US" sz="1700" dirty="0">
                <a:solidFill>
                  <a:schemeClr val="tx2"/>
                </a:solidFill>
              </a:rPr>
              <a:t> </a:t>
            </a:r>
            <a:r>
              <a:rPr lang="el-GR" sz="1700" dirty="0">
                <a:solidFill>
                  <a:schemeClr val="tx2"/>
                </a:solidFill>
              </a:rPr>
              <a:t>κέρδη δισεκατομμυρίων κάθε χρόνο μέσω της εκμετάλλευσης εκατομμυρίων ανθρώπων.</a:t>
            </a:r>
          </a:p>
          <a:p>
            <a:pPr marL="514350" indent="-514350">
              <a:lnSpc>
                <a:spcPct val="100000"/>
              </a:lnSpc>
              <a:buAutoNum type="arabicParenR"/>
            </a:pPr>
            <a:r>
              <a:rPr lang="el-GR" sz="1700" dirty="0">
                <a:solidFill>
                  <a:schemeClr val="tx2"/>
                </a:solidFill>
              </a:rPr>
              <a:t>Ευπάθεια</a:t>
            </a:r>
            <a:r>
              <a:rPr lang="en-US" sz="1700" dirty="0">
                <a:solidFill>
                  <a:schemeClr val="tx2"/>
                </a:solidFill>
              </a:rPr>
              <a:t>: </a:t>
            </a:r>
            <a:r>
              <a:rPr lang="el-GR" sz="1700" dirty="0">
                <a:solidFill>
                  <a:schemeClr val="tx2"/>
                </a:solidFill>
              </a:rPr>
              <a:t>αστάθεια, βία και κακοποίηση, κακή εκπαίδευση, κατάχρηση ουσιών, φτώχεια, έλλειψη στέγης, ανεργία, απομόνωση.</a:t>
            </a:r>
          </a:p>
          <a:p>
            <a:pPr marL="514350" indent="-514350">
              <a:lnSpc>
                <a:spcPct val="100000"/>
              </a:lnSpc>
              <a:buAutoNum type="arabicParenR"/>
            </a:pPr>
            <a:r>
              <a:rPr lang="el-GR" sz="1700" dirty="0">
                <a:solidFill>
                  <a:schemeClr val="tx2"/>
                </a:solidFill>
              </a:rPr>
              <a:t>Εκμετάλλευση</a:t>
            </a:r>
            <a:r>
              <a:rPr lang="en-US" sz="1700" dirty="0">
                <a:solidFill>
                  <a:schemeClr val="tx2"/>
                </a:solidFill>
              </a:rPr>
              <a:t>: </a:t>
            </a:r>
            <a:r>
              <a:rPr lang="el-GR" sz="1700" dirty="0">
                <a:solidFill>
                  <a:schemeClr val="tx2"/>
                </a:solidFill>
              </a:rPr>
              <a:t>εξαναγκασμός, εξαπάτηση, υπόκειται σε κατάχρηση εξουσίας. Αυτό μπορεί να μοιάζει με ψευδείς ευκαιρίες εργασίας, μέθοδος εραστή, ή να πωλείται από μέλος της οικογένειας σε εργασία ή σεξουαλική διακίνηση.</a:t>
            </a:r>
          </a:p>
          <a:p>
            <a:pPr marL="514350" indent="-514350">
              <a:lnSpc>
                <a:spcPct val="100000"/>
              </a:lnSpc>
              <a:buAutoNum type="arabicParenR"/>
            </a:pPr>
            <a:r>
              <a:rPr lang="el-GR" sz="1700" dirty="0" err="1">
                <a:solidFill>
                  <a:schemeClr val="tx2"/>
                </a:solidFill>
              </a:rPr>
              <a:t>Επανα-θυματοποίηση</a:t>
            </a:r>
            <a:r>
              <a:rPr lang="el-GR" sz="1700" dirty="0">
                <a:solidFill>
                  <a:schemeClr val="tx2"/>
                </a:solidFill>
              </a:rPr>
              <a:t> (</a:t>
            </a:r>
            <a:r>
              <a:rPr lang="en-US" sz="1700" dirty="0">
                <a:solidFill>
                  <a:schemeClr val="tx2"/>
                </a:solidFill>
              </a:rPr>
              <a:t>Re-Victimization</a:t>
            </a:r>
            <a:r>
              <a:rPr lang="el-GR" sz="1700" dirty="0">
                <a:solidFill>
                  <a:schemeClr val="tx2"/>
                </a:solidFill>
              </a:rPr>
              <a:t>)</a:t>
            </a:r>
            <a:r>
              <a:rPr lang="en-US" sz="1700" dirty="0">
                <a:solidFill>
                  <a:schemeClr val="tx2"/>
                </a:solidFill>
              </a:rPr>
              <a:t>: </a:t>
            </a:r>
            <a:r>
              <a:rPr lang="el-GR" sz="1700" dirty="0">
                <a:solidFill>
                  <a:schemeClr val="tx2"/>
                </a:solidFill>
              </a:rPr>
              <a:t>Όταν ένας επιζών βγαίνει από μια κατάσταση παράνομης διακίνησης, το τραύμα που προκύπτει σε συνδυασμό με τους αρχικούς ανεπίλυτους παράγοντες κινδύνου διαιωνίζει την πιθανότητα εκ νέου εκμετάλλευσης και ο κύκλος της εμπορίας συνεχίζεται.</a:t>
            </a:r>
          </a:p>
          <a:p>
            <a:pPr marL="514350" indent="-514350">
              <a:lnSpc>
                <a:spcPct val="100000"/>
              </a:lnSpc>
              <a:buAutoNum type="arabicParenR"/>
            </a:pPr>
            <a:endParaRPr lang="el-GR" sz="1700" dirty="0">
              <a:solidFill>
                <a:schemeClr val="tx2"/>
              </a:solidFill>
            </a:endParaRPr>
          </a:p>
          <a:p>
            <a:pPr marL="0" indent="0">
              <a:lnSpc>
                <a:spcPct val="100000"/>
              </a:lnSpc>
              <a:buNone/>
            </a:pPr>
            <a:endParaRPr lang="el-GR" sz="1700" dirty="0">
              <a:solidFill>
                <a:schemeClr val="tx2"/>
              </a:solidFill>
            </a:endParaRPr>
          </a:p>
        </p:txBody>
      </p:sp>
    </p:spTree>
    <p:extLst>
      <p:ext uri="{BB962C8B-B14F-4D97-AF65-F5344CB8AC3E}">
        <p14:creationId xmlns:p14="http://schemas.microsoft.com/office/powerpoint/2010/main" val="374699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9F63DAC-F80B-4641-BD5D-ADFF6C297A72}"/>
              </a:ext>
            </a:extLst>
          </p:cNvPr>
          <p:cNvSpPr>
            <a:spLocks noGrp="1"/>
          </p:cNvSpPr>
          <p:nvPr>
            <p:ph type="title"/>
          </p:nvPr>
        </p:nvSpPr>
        <p:spPr>
          <a:xfrm>
            <a:off x="1251677" y="1078378"/>
            <a:ext cx="2917551" cy="4701244"/>
          </a:xfrm>
        </p:spPr>
        <p:txBody>
          <a:bodyPr anchor="ctr">
            <a:normAutofit/>
          </a:bodyPr>
          <a:lstStyle/>
          <a:p>
            <a:r>
              <a:rPr lang="el-GR" sz="3600"/>
              <a:t>Ηθική αξιολόγηση του </a:t>
            </a:r>
            <a:r>
              <a:rPr lang="en-US" sz="3600"/>
              <a:t>Trafficking</a:t>
            </a:r>
            <a:endParaRPr lang="el-GR" sz="3600"/>
          </a:p>
        </p:txBody>
      </p:sp>
      <p:sp>
        <p:nvSpPr>
          <p:cNvPr id="1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Θέση περιεχομένου 2">
            <a:extLst>
              <a:ext uri="{FF2B5EF4-FFF2-40B4-BE49-F238E27FC236}">
                <a16:creationId xmlns:a16="http://schemas.microsoft.com/office/drawing/2014/main" id="{86892B3E-DB5F-49DA-99CA-13D231973C74}"/>
              </a:ext>
            </a:extLst>
          </p:cNvPr>
          <p:cNvSpPr>
            <a:spLocks noGrp="1"/>
          </p:cNvSpPr>
          <p:nvPr>
            <p:ph idx="1"/>
          </p:nvPr>
        </p:nvSpPr>
        <p:spPr>
          <a:xfrm>
            <a:off x="5167062" y="1078378"/>
            <a:ext cx="6262938" cy="4701244"/>
          </a:xfrm>
        </p:spPr>
        <p:txBody>
          <a:bodyPr anchor="ctr">
            <a:normAutofit/>
          </a:bodyPr>
          <a:lstStyle/>
          <a:p>
            <a:r>
              <a:rPr lang="el-GR"/>
              <a:t>Μεταφορά ανθρώπων από τη μια χώρα στην άλλη.</a:t>
            </a:r>
            <a:endParaRPr lang="en-US"/>
          </a:p>
          <a:p>
            <a:r>
              <a:rPr lang="el-GR"/>
              <a:t>«Ηθική» ή «ανήθικη» πράξη, «καλό» ή «κακό» άτομο.</a:t>
            </a:r>
            <a:endParaRPr lang="en-US"/>
          </a:p>
          <a:p>
            <a:r>
              <a:rPr lang="el-GR"/>
              <a:t>Οι μορφές εμπορίου</a:t>
            </a:r>
            <a:r>
              <a:rPr lang="en-US"/>
              <a:t> </a:t>
            </a:r>
            <a:r>
              <a:rPr lang="el-GR"/>
              <a:t>στοχεύουν στην οικονομική, κοινωνική ή και σεξουαλική εκμετάλλευση κοριτσιών, αγοριών, γυναικών και αντρών.</a:t>
            </a:r>
            <a:endParaRPr lang="en-US"/>
          </a:p>
          <a:p>
            <a:r>
              <a:rPr lang="el-GR"/>
              <a:t> Σεξουαλικό </a:t>
            </a:r>
            <a:r>
              <a:rPr lang="en-US"/>
              <a:t>trafficking: </a:t>
            </a:r>
            <a:r>
              <a:rPr lang="el-GR"/>
              <a:t>πορνεία, πορνογραφία</a:t>
            </a:r>
            <a:r>
              <a:rPr lang="en-US"/>
              <a:t>, </a:t>
            </a:r>
            <a:r>
              <a:rPr lang="el-GR"/>
              <a:t>σεξουαλικός τουρισμός.</a:t>
            </a:r>
          </a:p>
          <a:p>
            <a:r>
              <a:rPr lang="el-GR"/>
              <a:t>Ψυχολογικό προφίλ των θυμάτων, των δραστών και των πελατών που εμπλέκονται στην εμπορία.</a:t>
            </a:r>
          </a:p>
          <a:p>
            <a:r>
              <a:rPr lang="en-US"/>
              <a:t>Happy trafficking</a:t>
            </a:r>
            <a:r>
              <a:rPr lang="el-GR"/>
              <a:t> - ψυχολογική βία.</a:t>
            </a:r>
            <a:endParaRPr lang="en-US"/>
          </a:p>
          <a:p>
            <a:r>
              <a:rPr lang="el-GR"/>
              <a:t>Στερεοτυπικές αντιλήψεις, έθιμα, άγραφοι νόμοι, κοινωνία, θρησκεία.</a:t>
            </a:r>
            <a:endParaRPr lang="en-US"/>
          </a:p>
          <a:p>
            <a:pPr marL="0" indent="0">
              <a:buNone/>
            </a:pPr>
            <a:endParaRPr lang="el-GR" dirty="0"/>
          </a:p>
        </p:txBody>
      </p:sp>
    </p:spTree>
    <p:extLst>
      <p:ext uri="{BB962C8B-B14F-4D97-AF65-F5344CB8AC3E}">
        <p14:creationId xmlns:p14="http://schemas.microsoft.com/office/powerpoint/2010/main" val="228405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548E6A2-6230-4EFB-B95C-F291A4576C79}"/>
              </a:ext>
            </a:extLst>
          </p:cNvPr>
          <p:cNvSpPr>
            <a:spLocks noGrp="1"/>
          </p:cNvSpPr>
          <p:nvPr>
            <p:ph type="title"/>
          </p:nvPr>
        </p:nvSpPr>
        <p:spPr>
          <a:xfrm>
            <a:off x="965201" y="1354945"/>
            <a:ext cx="2059048" cy="4148110"/>
          </a:xfrm>
        </p:spPr>
        <p:txBody>
          <a:bodyPr anchor="ctr">
            <a:normAutofit/>
          </a:bodyPr>
          <a:lstStyle/>
          <a:p>
            <a:r>
              <a:rPr lang="el-GR" sz="2200">
                <a:solidFill>
                  <a:srgbClr val="2A1A00"/>
                </a:solidFill>
              </a:rPr>
              <a:t>Περίπτωση σεξουαλικού </a:t>
            </a:r>
            <a:r>
              <a:rPr lang="en-US" sz="2200">
                <a:solidFill>
                  <a:srgbClr val="2A1A00"/>
                </a:solidFill>
              </a:rPr>
              <a:t>trafficking </a:t>
            </a:r>
            <a:endParaRPr lang="el-GR" sz="2200">
              <a:solidFill>
                <a:srgbClr val="2A1A00"/>
              </a:solidFill>
            </a:endParaRPr>
          </a:p>
        </p:txBody>
      </p:sp>
      <p:sp>
        <p:nvSpPr>
          <p:cNvPr id="12" name="Rectangle 11">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Θέση περιεχομένου 2">
            <a:extLst>
              <a:ext uri="{FF2B5EF4-FFF2-40B4-BE49-F238E27FC236}">
                <a16:creationId xmlns:a16="http://schemas.microsoft.com/office/drawing/2014/main" id="{75F193E0-36B5-4CB7-929F-523CF6739EB4}"/>
              </a:ext>
            </a:extLst>
          </p:cNvPr>
          <p:cNvSpPr>
            <a:spLocks noGrp="1"/>
          </p:cNvSpPr>
          <p:nvPr>
            <p:ph idx="1"/>
          </p:nvPr>
        </p:nvSpPr>
        <p:spPr>
          <a:xfrm>
            <a:off x="3828580" y="129210"/>
            <a:ext cx="7601419" cy="6619460"/>
          </a:xfrm>
        </p:spPr>
        <p:txBody>
          <a:bodyPr anchor="ctr">
            <a:normAutofit/>
          </a:bodyPr>
          <a:lstStyle/>
          <a:p>
            <a:pPr>
              <a:lnSpc>
                <a:spcPct val="100000"/>
              </a:lnSpc>
            </a:pPr>
            <a:r>
              <a:rPr kumimoji="0" lang="el-GR" sz="1800" b="1" i="0" u="none" strike="noStrike" kern="1200" cap="none" spc="0" normalizeH="0" baseline="0" noProof="0" dirty="0">
                <a:ln>
                  <a:noFill/>
                </a:ln>
                <a:effectLst/>
                <a:uLnTx/>
                <a:uFillTx/>
                <a:latin typeface="Calibri"/>
                <a:ea typeface="+mj-ea"/>
                <a:cs typeface="+mj-cs"/>
              </a:rPr>
              <a:t>Εμπόριο Λευκής Σαρκός </a:t>
            </a:r>
            <a:r>
              <a:rPr kumimoji="0" lang="el-GR" sz="1800" b="1" i="0" u="none" strike="noStrike" kern="1200" cap="none" spc="0" normalizeH="0" baseline="0" noProof="0" dirty="0">
                <a:ln>
                  <a:noFill/>
                </a:ln>
                <a:effectLst/>
                <a:uLnTx/>
                <a:uFillTx/>
                <a:latin typeface="Times New Roman"/>
                <a:ea typeface="Calibri"/>
                <a:cs typeface="+mj-cs"/>
              </a:rPr>
              <a:t>με σκοπό την οικονομική, κοινωνική και σεξουαλική εκμετάλλευση.</a:t>
            </a:r>
            <a:endParaRPr lang="en-US" sz="1800" b="1" dirty="0">
              <a:latin typeface="Times New Roman"/>
              <a:ea typeface="Calibri"/>
              <a:cs typeface="+mj-cs"/>
            </a:endParaRPr>
          </a:p>
          <a:p>
            <a:pPr>
              <a:lnSpc>
                <a:spcPct val="100000"/>
              </a:lnSpc>
            </a:pPr>
            <a:r>
              <a:rPr kumimoji="0" lang="el-GR" sz="1800" b="0" i="0" u="none" strike="noStrike" kern="1200" cap="none" spc="0" normalizeH="0" baseline="0" noProof="0" dirty="0">
                <a:ln>
                  <a:noFill/>
                </a:ln>
                <a:effectLst/>
                <a:uLnTx/>
                <a:uFillTx/>
                <a:latin typeface="Calibri"/>
                <a:ea typeface="+mn-ea"/>
                <a:cs typeface="+mn-cs"/>
              </a:rPr>
              <a:t>Μια σύγχρονη μορφή δουλείας, που περιλαμβάνει την πάσης φύσης εκμετάλλευση και εμπορευματοποίηση του ανθρώπινου- γυναικείου σώματος, αποτελώντας έτσι μία από τις πιο προσοδοφόρες επιχειρήσεις στον κόσμο, μετά το εμπόριο όπλων και ναρκωτικών. </a:t>
            </a:r>
            <a:endParaRPr kumimoji="0" lang="en-US" sz="1800" b="0" i="0" u="none" strike="noStrike" kern="1200" cap="none" spc="0" normalizeH="0" baseline="0" noProof="0" dirty="0">
              <a:ln>
                <a:noFill/>
              </a:ln>
              <a:effectLst/>
              <a:uLnTx/>
              <a:uFillTx/>
              <a:latin typeface="Calibri"/>
              <a:ea typeface="+mn-ea"/>
              <a:cs typeface="+mn-cs"/>
            </a:endParaRPr>
          </a:p>
          <a:p>
            <a:pPr marL="0" indent="0">
              <a:lnSpc>
                <a:spcPct val="100000"/>
              </a:lnSpc>
              <a:buNone/>
            </a:pPr>
            <a:endParaRPr kumimoji="0" lang="en-US" sz="1800" b="0" i="0" u="none" strike="noStrike" kern="1200" cap="none" spc="0" normalizeH="0" baseline="0" noProof="0" dirty="0">
              <a:ln>
                <a:noFill/>
              </a:ln>
              <a:effectLst/>
              <a:uLnTx/>
              <a:uFillTx/>
              <a:latin typeface="Calibri"/>
              <a:ea typeface="+mn-ea"/>
              <a:cs typeface="+mn-cs"/>
            </a:endParaRPr>
          </a:p>
          <a:p>
            <a:pPr>
              <a:lnSpc>
                <a:spcPct val="100000"/>
              </a:lnSpc>
            </a:pPr>
            <a:r>
              <a:rPr kumimoji="0" lang="el-GR" sz="1800" b="1" i="0" u="none" strike="noStrike" kern="1200" cap="none" spc="0" normalizeH="0" baseline="0" noProof="0" dirty="0">
                <a:ln>
                  <a:noFill/>
                </a:ln>
                <a:effectLst/>
                <a:uLnTx/>
                <a:uFillTx/>
                <a:latin typeface="Calibri"/>
                <a:ea typeface="+mj-ea"/>
                <a:cs typeface="+mj-cs"/>
              </a:rPr>
              <a:t>Η </a:t>
            </a:r>
            <a:r>
              <a:rPr kumimoji="0" lang="el-GR" sz="1800" b="1" i="0" u="none" strike="noStrike" kern="1200" cap="none" spc="0" normalizeH="0" baseline="0" noProof="0" dirty="0" err="1">
                <a:ln>
                  <a:noFill/>
                </a:ln>
                <a:effectLst/>
                <a:uLnTx/>
                <a:uFillTx/>
                <a:latin typeface="Calibri"/>
                <a:ea typeface="+mj-ea"/>
                <a:cs typeface="+mj-cs"/>
              </a:rPr>
              <a:t>Mary</a:t>
            </a:r>
            <a:r>
              <a:rPr kumimoji="0" lang="el-GR" sz="1800" b="1" i="0" u="none" strike="noStrike" kern="1200" cap="none" spc="0" normalizeH="0" baseline="0" noProof="0" dirty="0">
                <a:ln>
                  <a:noFill/>
                </a:ln>
                <a:effectLst/>
                <a:uLnTx/>
                <a:uFillTx/>
                <a:latin typeface="Calibri"/>
                <a:ea typeface="+mj-ea"/>
                <a:cs typeface="+mj-cs"/>
              </a:rPr>
              <a:t> κατάγεται από την Νιγηρία</a:t>
            </a:r>
            <a:r>
              <a:rPr kumimoji="0" lang="en-US" sz="1800" b="1" i="0" u="none" strike="noStrike" kern="1200" cap="none" spc="0" normalizeH="0" baseline="0" noProof="0" dirty="0">
                <a:ln>
                  <a:noFill/>
                </a:ln>
                <a:effectLst/>
                <a:uLnTx/>
                <a:uFillTx/>
                <a:latin typeface="Calibri"/>
                <a:ea typeface="+mj-ea"/>
                <a:cs typeface="+mj-cs"/>
              </a:rPr>
              <a:t>: </a:t>
            </a:r>
            <a:r>
              <a:rPr kumimoji="0" lang="el-GR" sz="1800" b="0" i="0" u="none" strike="noStrike" kern="1200" cap="none" spc="0" normalizeH="0" baseline="0" noProof="0" dirty="0">
                <a:ln>
                  <a:noFill/>
                </a:ln>
                <a:effectLst/>
                <a:uLnTx/>
                <a:uFillTx/>
                <a:latin typeface="Calibri"/>
                <a:ea typeface="+mn-ea"/>
                <a:cs typeface="+mn-cs"/>
              </a:rPr>
              <a:t>Η οδύσσειά της ξεκίνησε κάπου στις αρχές του 20</a:t>
            </a:r>
            <a:r>
              <a:rPr kumimoji="0" lang="en-US" sz="1800" b="0" i="0" u="none" strike="noStrike" kern="1200" cap="none" spc="0" normalizeH="0" baseline="0" noProof="0" dirty="0">
                <a:ln>
                  <a:noFill/>
                </a:ln>
                <a:effectLst/>
                <a:uLnTx/>
                <a:uFillTx/>
                <a:latin typeface="Calibri"/>
                <a:ea typeface="+mn-ea"/>
                <a:cs typeface="+mn-cs"/>
              </a:rPr>
              <a:t>20</a:t>
            </a:r>
            <a:r>
              <a:rPr kumimoji="0" lang="el-GR" sz="1800" b="0" i="0" u="none" strike="noStrike" kern="1200" cap="none" spc="0" normalizeH="0" baseline="0" noProof="0" dirty="0">
                <a:ln>
                  <a:noFill/>
                </a:ln>
                <a:effectLst/>
                <a:uLnTx/>
                <a:uFillTx/>
                <a:latin typeface="Calibri"/>
                <a:ea typeface="+mn-ea"/>
                <a:cs typeface="+mn-cs"/>
              </a:rPr>
              <a:t>, με το που δέχτηκε την πρόταση από τον διακινητή της, ο οποίος ήταν από το άμεσο φιλικό- οικογενειακό περιβάλλον της. Της υποσχέθηκε, ότι στην Ελλάδα θα έχει καλή εργασιακή θέση με δελεαστικές οικονομικές απολαβές, στέγη και καλό εργασιακό περιβάλλον για να ζει. </a:t>
            </a:r>
            <a:r>
              <a:rPr lang="el-GR" sz="1800" b="0" i="0" u="none" strike="noStrike" baseline="0" dirty="0">
                <a:latin typeface="PFDiplomat-Regular"/>
              </a:rPr>
              <a:t>Πριν την προσεγγίσει</a:t>
            </a:r>
            <a:r>
              <a:rPr lang="en-US" sz="1800" b="0" i="0" u="none" strike="noStrike" baseline="0" dirty="0">
                <a:latin typeface="PFDiplomat-Regular"/>
              </a:rPr>
              <a:t> </a:t>
            </a:r>
            <a:r>
              <a:rPr lang="el-GR" sz="1800" b="0" i="0" u="none" strike="noStrike" baseline="0" dirty="0">
                <a:latin typeface="PFDiplomat-Regular"/>
              </a:rPr>
              <a:t>ο ομοεθνής της, γνώριζε την ευάλωτη κοινωνική θέση της </a:t>
            </a:r>
            <a:r>
              <a:rPr lang="en-US" sz="1800" b="0" i="0" u="none" strike="noStrike" baseline="0" dirty="0">
                <a:latin typeface="PFDiplomat-Regular"/>
              </a:rPr>
              <a:t>Mary </a:t>
            </a:r>
            <a:r>
              <a:rPr lang="el-GR" sz="1800" b="0" i="0" u="none" strike="noStrike" baseline="0" dirty="0">
                <a:latin typeface="PFDiplomat-Regular"/>
              </a:rPr>
              <a:t>και τη δεινή οικονομική της κατάσταση. Ύστερα από μια τόσο</a:t>
            </a:r>
            <a:r>
              <a:rPr lang="en-US" sz="1800" b="0" i="0" u="none" strike="noStrike" baseline="0" dirty="0">
                <a:latin typeface="PFDiplomat-Regular"/>
              </a:rPr>
              <a:t> </a:t>
            </a:r>
            <a:r>
              <a:rPr lang="el-GR" sz="1800" b="0" i="0" u="none" strike="noStrike" baseline="0" dirty="0">
                <a:latin typeface="PFDiplomat-Regular"/>
              </a:rPr>
              <a:t>δελεαστική πρόταση, η κοπέλα δέχτηκε αμέσως, μη γνωρίζοντας</a:t>
            </a:r>
            <a:r>
              <a:rPr lang="en-US" sz="1800" b="0" i="0" u="none" strike="noStrike" baseline="0" dirty="0">
                <a:latin typeface="PFDiplomat-Regular"/>
              </a:rPr>
              <a:t> </a:t>
            </a:r>
            <a:r>
              <a:rPr lang="el-GR" sz="1800" b="0" i="0" u="none" strike="noStrike" baseline="0" dirty="0">
                <a:latin typeface="PFDiplomat-Regular"/>
              </a:rPr>
              <a:t>φυσικά το τι θα επακολουθήσει.</a:t>
            </a:r>
            <a:r>
              <a:rPr lang="en-US" sz="1800" b="0" i="0" u="none" strike="noStrike" baseline="0" dirty="0">
                <a:latin typeface="PFDiplomat-Regular"/>
              </a:rPr>
              <a:t> </a:t>
            </a:r>
            <a:r>
              <a:rPr lang="el-GR" sz="1800" b="0" i="0" u="none" strike="noStrike" baseline="0" dirty="0">
                <a:latin typeface="PFDiplomat-Regular"/>
              </a:rPr>
              <a:t>Ο διακινητής-ομοεθνής της, εκμεταλλευόμενος τα θρησκευτικά πιστεύω της, της όρισε ως προϋπόθεση για τη μεταφορά</a:t>
            </a:r>
            <a:r>
              <a:rPr lang="en-US" sz="1800" b="0" i="0" u="none" strike="noStrike" baseline="0" dirty="0">
                <a:latin typeface="PFDiplomat-Regular"/>
              </a:rPr>
              <a:t> </a:t>
            </a:r>
            <a:r>
              <a:rPr lang="el-GR" sz="1800" b="0" i="0" u="none" strike="noStrike" baseline="0" dirty="0">
                <a:latin typeface="PFDiplomat-Regular"/>
              </a:rPr>
              <a:t>της να επισκεφθούν τον μάγο της φυλής, ώστε να τη ≪δέσει≫ με μάγια ≪Βουντού≫, όπου και την όρκισε να μη ≪σπάσει≫ τη συμφωνία τους. Η </a:t>
            </a:r>
            <a:r>
              <a:rPr lang="en-US" sz="1800" b="0" i="0" u="none" strike="noStrike" baseline="0" dirty="0">
                <a:latin typeface="PFDiplomat-Regular"/>
              </a:rPr>
              <a:t>Mary</a:t>
            </a:r>
            <a:r>
              <a:rPr lang="el-GR" sz="1800" b="0" i="0" u="none" strike="noStrike" baseline="0" dirty="0">
                <a:latin typeface="PFDiplomat-Regular"/>
              </a:rPr>
              <a:t> δέχτηκε να ορκιστεί στον μάγο της φυλής, εφόσον γι’ αυτήν ήταν κάτι</a:t>
            </a:r>
            <a:r>
              <a:rPr lang="en-US" sz="1800" b="0" i="0" u="none" strike="noStrike" baseline="0" dirty="0">
                <a:latin typeface="PFDiplomat-Regular"/>
              </a:rPr>
              <a:t> </a:t>
            </a:r>
            <a:r>
              <a:rPr lang="el-GR" sz="1800" b="0" i="0" u="none" strike="noStrike" baseline="0" dirty="0">
                <a:latin typeface="PFDiplomat-Regular"/>
              </a:rPr>
              <a:t>απόλυτα φυσιολογικό.</a:t>
            </a:r>
            <a:endParaRPr kumimoji="0" lang="en-US" sz="1800" b="0" i="0" u="none" strike="noStrike" kern="1200" cap="none" spc="0" normalizeH="0" baseline="0" noProof="0" dirty="0">
              <a:ln>
                <a:noFill/>
              </a:ln>
              <a:effectLst/>
              <a:uLnTx/>
              <a:uFillTx/>
              <a:latin typeface="Calibri"/>
              <a:ea typeface="+mn-ea"/>
              <a:cs typeface="+mn-cs"/>
            </a:endParaRPr>
          </a:p>
          <a:p>
            <a:pPr>
              <a:lnSpc>
                <a:spcPct val="100000"/>
              </a:lnSpc>
            </a:pPr>
            <a:endParaRPr kumimoji="0" lang="en-US" sz="1400" b="0" i="0" u="none" strike="noStrike" kern="1200" cap="none" spc="0" normalizeH="0" baseline="0" noProof="0" dirty="0">
              <a:ln>
                <a:noFill/>
              </a:ln>
              <a:effectLst/>
              <a:uLnTx/>
              <a:uFillTx/>
              <a:latin typeface="Calibri"/>
              <a:ea typeface="+mn-ea"/>
              <a:cs typeface="+mn-cs"/>
            </a:endParaRPr>
          </a:p>
          <a:p>
            <a:pPr marL="0" indent="0">
              <a:lnSpc>
                <a:spcPct val="100000"/>
              </a:lnSpc>
              <a:buNone/>
            </a:pPr>
            <a:endParaRPr lang="el-GR" sz="1400" dirty="0"/>
          </a:p>
        </p:txBody>
      </p:sp>
    </p:spTree>
    <p:extLst>
      <p:ext uri="{BB962C8B-B14F-4D97-AF65-F5344CB8AC3E}">
        <p14:creationId xmlns:p14="http://schemas.microsoft.com/office/powerpoint/2010/main" val="237999057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36636E-77BC-469A-96AF-FFD1C81AABAE}"/>
              </a:ext>
            </a:extLst>
          </p:cNvPr>
          <p:cNvSpPr>
            <a:spLocks noGrp="1"/>
          </p:cNvSpPr>
          <p:nvPr>
            <p:ph type="title"/>
          </p:nvPr>
        </p:nvSpPr>
        <p:spPr>
          <a:xfrm>
            <a:off x="1251678" y="382385"/>
            <a:ext cx="10178322" cy="890234"/>
          </a:xfrm>
        </p:spPr>
        <p:txBody>
          <a:bodyPr>
            <a:normAutofit/>
          </a:bodyPr>
          <a:lstStyle/>
          <a:p>
            <a:pPr algn="ctr"/>
            <a:r>
              <a:rPr lang="el-GR" sz="1800" b="1" dirty="0">
                <a:solidFill>
                  <a:srgbClr val="C00000"/>
                </a:solidFill>
                <a:effectLst/>
                <a:latin typeface="Times New Roman" panose="02020603050405020304" pitchFamily="18" charset="0"/>
                <a:ea typeface="Calibri" panose="020F0502020204030204" pitchFamily="34" charset="0"/>
              </a:rPr>
              <a:t> Πώς μπορεί ένας άνθρωπος να εκμεταλλεύεται με τόσο βάναυσο τρόπο έναν άλλον άνθρωπο; </a:t>
            </a:r>
            <a:endParaRPr lang="el-GR" sz="1400" b="1" dirty="0">
              <a:solidFill>
                <a:srgbClr val="C00000"/>
              </a:solidFill>
            </a:endParaRPr>
          </a:p>
        </p:txBody>
      </p:sp>
      <p:sp>
        <p:nvSpPr>
          <p:cNvPr id="3" name="Θέση περιεχομένου 2">
            <a:extLst>
              <a:ext uri="{FF2B5EF4-FFF2-40B4-BE49-F238E27FC236}">
                <a16:creationId xmlns:a16="http://schemas.microsoft.com/office/drawing/2014/main" id="{BC954ED4-4D2B-42DC-A1CD-704E04DDDEF6}"/>
              </a:ext>
            </a:extLst>
          </p:cNvPr>
          <p:cNvSpPr>
            <a:spLocks noGrp="1"/>
          </p:cNvSpPr>
          <p:nvPr>
            <p:ph idx="1"/>
          </p:nvPr>
        </p:nvSpPr>
        <p:spPr>
          <a:xfrm>
            <a:off x="1251678" y="1451729"/>
            <a:ext cx="10178322" cy="4427864"/>
          </a:xfrm>
        </p:spPr>
        <p:txBody>
          <a:bodyPr>
            <a:normAutofit/>
          </a:bodyPr>
          <a:lstStyle/>
          <a:p>
            <a:pPr marL="0" indent="0">
              <a:buNone/>
            </a:pPr>
            <a:r>
              <a:rPr lang="el-GR" dirty="0">
                <a:solidFill>
                  <a:srgbClr val="C00000"/>
                </a:solidFill>
              </a:rPr>
              <a:t>Τί συνέβη στη </a:t>
            </a:r>
            <a:r>
              <a:rPr lang="en-US" dirty="0">
                <a:solidFill>
                  <a:srgbClr val="C00000"/>
                </a:solidFill>
              </a:rPr>
              <a:t>Mary</a:t>
            </a:r>
            <a:r>
              <a:rPr lang="el-GR" dirty="0">
                <a:solidFill>
                  <a:srgbClr val="C00000"/>
                </a:solidFill>
              </a:rPr>
              <a:t> όταν έφθασε στην Ελλάδα….</a:t>
            </a:r>
          </a:p>
          <a:p>
            <a:pPr marL="0" indent="0" algn="l">
              <a:buNone/>
            </a:pPr>
            <a:r>
              <a:rPr lang="el-GR" dirty="0">
                <a:latin typeface="PFDiplomat-Regular"/>
              </a:rPr>
              <a:t>«</a:t>
            </a:r>
            <a:r>
              <a:rPr lang="el-GR" sz="2000" b="0" i="1" u="none" strike="noStrike" baseline="0" dirty="0">
                <a:latin typeface="PFDiplomat-Italic"/>
              </a:rPr>
              <a:t>Αρχικά σοκαρίστηκα και αντέδρασα έντονα. Οι δράστες της ΕΟ μου άσκησαν έντονη σωματική βία με δυνατά χτυπήματα σε όλο μου το κορμί. Επειδή δεν συνεργαζόμουν, μία εκ των δραστών (Ρουμάνα υπήκοος) φόρεσε ένα προφυλακτικό στο χέρι της και με βίασε παρά φύση, προκειμένου να κάμψει κάθε αντίδρασή μου. Αυτό συνέβη αρκετές φορές και μου τόνιζε διαρκώς ότι με προετοιμάζει για να εκπορνεύομαι στον οίκο ανοχής και να ικανοποιώ τις ιδιαίτερες προτιμήσεις των πελατών. Ένα άλλο μέλος της ΕΟ (Ρουμάνος υπήκοος), καθ’ υπόδειξη της Ρουμάνας, με βίαζε παρά φύσει επανειλημμένα. Όλη αυτή η συμπεριφορά έκαμψε κάθε μου αντίδραση. Με έκανε να καταρρεύσω ψυχολογικά. Δεν ήξερα αν έξω είναι μέρα ή νύχτα. Εξαναγκάστηκα να κάνω ό,τι μου ζητούσαν και να εργαστώ στον οίκο ανοχής….»</a:t>
            </a:r>
            <a:endParaRPr lang="el-GR" dirty="0"/>
          </a:p>
        </p:txBody>
      </p:sp>
    </p:spTree>
    <p:extLst>
      <p:ext uri="{BB962C8B-B14F-4D97-AF65-F5344CB8AC3E}">
        <p14:creationId xmlns:p14="http://schemas.microsoft.com/office/powerpoint/2010/main" val="349810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8F1390-D5DD-4C83-BA9C-F361A33FC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C26729-DDBB-4A09-8789-01DEDF5BB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5913" y="-188080"/>
            <a:ext cx="1900163"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id="{4B53EFC5-FC68-4E5D-A6E1-59B11EE9F382}"/>
              </a:ext>
            </a:extLst>
          </p:cNvPr>
          <p:cNvSpPr>
            <a:spLocks noGrp="1"/>
          </p:cNvSpPr>
          <p:nvPr>
            <p:ph type="title"/>
          </p:nvPr>
        </p:nvSpPr>
        <p:spPr>
          <a:xfrm>
            <a:off x="761996" y="5279571"/>
            <a:ext cx="10668004" cy="947272"/>
          </a:xfrm>
        </p:spPr>
        <p:txBody>
          <a:bodyPr anchor="ctr">
            <a:normAutofit/>
          </a:bodyPr>
          <a:lstStyle/>
          <a:p>
            <a:r>
              <a:rPr lang="el-GR" sz="3600"/>
              <a:t>Ηθική ή ανήθικη πράξη</a:t>
            </a:r>
            <a:r>
              <a:rPr lang="en-US" sz="3600"/>
              <a:t>;</a:t>
            </a:r>
            <a:endParaRPr lang="el-GR" sz="3600"/>
          </a:p>
        </p:txBody>
      </p:sp>
      <p:sp>
        <p:nvSpPr>
          <p:cNvPr id="7" name="Θέση περιεχομένου 2">
            <a:extLst>
              <a:ext uri="{FF2B5EF4-FFF2-40B4-BE49-F238E27FC236}">
                <a16:creationId xmlns:a16="http://schemas.microsoft.com/office/drawing/2014/main" id="{4A316961-6A27-48BC-82EB-111892B6695D}"/>
              </a:ext>
            </a:extLst>
          </p:cNvPr>
          <p:cNvSpPr>
            <a:spLocks noGrp="1"/>
          </p:cNvSpPr>
          <p:nvPr>
            <p:ph idx="1"/>
          </p:nvPr>
        </p:nvSpPr>
        <p:spPr>
          <a:xfrm>
            <a:off x="761996" y="643466"/>
            <a:ext cx="8011343" cy="3683215"/>
          </a:xfrm>
        </p:spPr>
        <p:txBody>
          <a:bodyPr anchor="ctr">
            <a:normAutofit/>
          </a:bodyPr>
          <a:lstStyle/>
          <a:p>
            <a:pPr>
              <a:lnSpc>
                <a:spcPct val="100000"/>
              </a:lnSpc>
            </a:pPr>
            <a:r>
              <a:rPr lang="el-GR" sz="1600">
                <a:solidFill>
                  <a:schemeClr val="tx2"/>
                </a:solidFill>
                <a:effectLst/>
                <a:latin typeface="Times New Roman" panose="02020603050405020304" pitchFamily="18" charset="0"/>
                <a:ea typeface="Calibri" panose="020F0502020204030204" pitchFamily="34" charset="0"/>
              </a:rPr>
              <a:t>Η παράνομη πορνεία διαφέρει</a:t>
            </a:r>
            <a:r>
              <a:rPr lang="en-US" sz="1600">
                <a:solidFill>
                  <a:schemeClr val="tx2"/>
                </a:solidFill>
                <a:effectLst/>
                <a:latin typeface="Times New Roman" panose="02020603050405020304" pitchFamily="18" charset="0"/>
                <a:ea typeface="Calibri" panose="020F0502020204030204" pitchFamily="34" charset="0"/>
              </a:rPr>
              <a:t>- </a:t>
            </a:r>
            <a:r>
              <a:rPr lang="el-GR" sz="1600">
                <a:solidFill>
                  <a:schemeClr val="tx2"/>
                </a:solidFill>
                <a:effectLst/>
                <a:latin typeface="Times New Roman" panose="02020603050405020304" pitchFamily="18" charset="0"/>
                <a:ea typeface="Calibri" panose="020F0502020204030204" pitchFamily="34" charset="0"/>
              </a:rPr>
              <a:t>ηθελημένη</a:t>
            </a:r>
            <a:endParaRPr lang="en-US" sz="1600">
              <a:solidFill>
                <a:schemeClr val="tx2"/>
              </a:solidFill>
              <a:effectLst/>
              <a:latin typeface="Times New Roman" panose="02020603050405020304" pitchFamily="18" charset="0"/>
              <a:ea typeface="Calibri" panose="020F0502020204030204" pitchFamily="34" charset="0"/>
            </a:endParaRPr>
          </a:p>
          <a:p>
            <a:pPr>
              <a:lnSpc>
                <a:spcPct val="100000"/>
              </a:lnSpc>
            </a:pPr>
            <a:r>
              <a:rPr lang="el-GR" sz="1600">
                <a:solidFill>
                  <a:schemeClr val="tx2"/>
                </a:solidFill>
                <a:effectLst/>
                <a:latin typeface="Times New Roman" panose="02020603050405020304" pitchFamily="18" charset="0"/>
                <a:ea typeface="Calibri" panose="020F0502020204030204" pitchFamily="34" charset="0"/>
              </a:rPr>
              <a:t>μια γυναίκα μπορεί να διαθέσει το σώμα της ή να το εκμεταλλευτεί, όπως αυτή επιθυμεί. </a:t>
            </a:r>
            <a:endParaRPr lang="en-US" sz="1600">
              <a:solidFill>
                <a:schemeClr val="tx2"/>
              </a:solidFill>
              <a:effectLst/>
              <a:latin typeface="Times New Roman" panose="02020603050405020304" pitchFamily="18" charset="0"/>
              <a:ea typeface="Calibri" panose="020F0502020204030204" pitchFamily="34" charset="0"/>
            </a:endParaRPr>
          </a:p>
          <a:p>
            <a:pPr>
              <a:lnSpc>
                <a:spcPct val="100000"/>
              </a:lnSpc>
            </a:pPr>
            <a:r>
              <a:rPr lang="el-GR" sz="1600">
                <a:solidFill>
                  <a:schemeClr val="tx2"/>
                </a:solidFill>
                <a:effectLst/>
                <a:latin typeface="Times New Roman" panose="02020603050405020304" pitchFamily="18" charset="0"/>
                <a:ea typeface="Calibri" panose="020F0502020204030204" pitchFamily="34" charset="0"/>
              </a:rPr>
              <a:t>καταπατούνται τα ανθρώπινα δικαιώματα και κάθε σεβασμός προς την ανθρώπινη αξιοπρέπεια, δηλαδή την ειδοποιό μας διαφορά απ’ τα άλλα ζώα. </a:t>
            </a:r>
            <a:endParaRPr lang="en-US" sz="1600">
              <a:solidFill>
                <a:schemeClr val="tx2"/>
              </a:solidFill>
              <a:effectLst/>
              <a:latin typeface="Times New Roman" panose="02020603050405020304" pitchFamily="18" charset="0"/>
              <a:ea typeface="Calibri" panose="020F0502020204030204" pitchFamily="34" charset="0"/>
            </a:endParaRPr>
          </a:p>
          <a:p>
            <a:pPr>
              <a:lnSpc>
                <a:spcPct val="100000"/>
              </a:lnSpc>
            </a:pPr>
            <a:r>
              <a:rPr lang="el-GR" sz="1600">
                <a:solidFill>
                  <a:schemeClr val="tx2"/>
                </a:solidFill>
                <a:effectLst/>
                <a:latin typeface="Times New Roman" panose="02020603050405020304" pitchFamily="18" charset="0"/>
                <a:ea typeface="Calibri" panose="020F0502020204030204" pitchFamily="34" charset="0"/>
              </a:rPr>
              <a:t>η εξαναγκαστική πορνεία θεωρείται ηθικώς μη αποδεκτή πράξη. Τόσο η ηθική θεωρία του εγωισμού όσο και η δεοντολογική ηθική, καταλήγουν αβίαστα στο συμπέρασμα ότι η σωματεμπορία θεωρείται ηθικώς μη αποδεκτή. Εν αντιθέσει, με τις συνεπειοκρατικές και τις δεοντολογικές θεωρίες, οι οποίες δίνουν έμφαση στο ερώτημα «πώς πρέπει να ενεργήσω», η ηθική θεωρία της αρετής ασχολείται με το βασικό ερώτημα «τι είδους πρόσωπο πρέπει να είμαι για να θεωρούμαι ηθικός».</a:t>
            </a:r>
            <a:endParaRPr lang="en-US" sz="1600">
              <a:solidFill>
                <a:schemeClr val="tx2"/>
              </a:solidFill>
              <a:effectLst/>
              <a:latin typeface="Times New Roman" panose="02020603050405020304" pitchFamily="18" charset="0"/>
              <a:ea typeface="Calibri" panose="020F0502020204030204" pitchFamily="34" charset="0"/>
            </a:endParaRPr>
          </a:p>
          <a:p>
            <a:pPr>
              <a:lnSpc>
                <a:spcPct val="100000"/>
              </a:lnSpc>
            </a:pPr>
            <a:r>
              <a:rPr lang="el-GR" sz="1600">
                <a:solidFill>
                  <a:schemeClr val="tx2"/>
                </a:solidFill>
                <a:effectLst/>
                <a:latin typeface="Times New Roman" panose="02020603050405020304" pitchFamily="18" charset="0"/>
                <a:ea typeface="Calibri" panose="020F0502020204030204" pitchFamily="34" charset="0"/>
              </a:rPr>
              <a:t>ο χαρακτήρας του ανθρώπου δεν περιλαμβάνει μόνο τις γενετικές καταβολές αλλά ως επί των πλείστων διαμορφώνεται και από τους περιβαλλοντικούς παράγοντες, όπως την οικογένεια, το σχολείο, την θρησκεία και την κοινωνία. </a:t>
            </a:r>
            <a:endParaRPr lang="el-GR" sz="1600">
              <a:solidFill>
                <a:schemeClr val="tx2"/>
              </a:solidFill>
            </a:endParaRPr>
          </a:p>
        </p:txBody>
      </p:sp>
    </p:spTree>
    <p:extLst>
      <p:ext uri="{BB962C8B-B14F-4D97-AF65-F5344CB8AC3E}">
        <p14:creationId xmlns:p14="http://schemas.microsoft.com/office/powerpoint/2010/main" val="2227390630"/>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Κάρτα</Template>
  <TotalTime>169</TotalTime>
  <Words>1295</Words>
  <Application>Microsoft Office PowerPoint</Application>
  <PresentationFormat>Ευρεία οθόνη</PresentationFormat>
  <Paragraphs>71</Paragraphs>
  <Slides>12</Slides>
  <Notes>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12</vt:i4>
      </vt:variant>
    </vt:vector>
  </HeadingPairs>
  <TitlesOfParts>
    <vt:vector size="23" baseType="lpstr">
      <vt:lpstr>Abadi</vt:lpstr>
      <vt:lpstr>Arial</vt:lpstr>
      <vt:lpstr>Calibri</vt:lpstr>
      <vt:lpstr>Calibri Light</vt:lpstr>
      <vt:lpstr>Corbel</vt:lpstr>
      <vt:lpstr>Gill Sans MT</vt:lpstr>
      <vt:lpstr>Impact</vt:lpstr>
      <vt:lpstr>PFDiplomat-Italic</vt:lpstr>
      <vt:lpstr>PFDiplomat-Regular</vt:lpstr>
      <vt:lpstr>Times New Roman</vt:lpstr>
      <vt:lpstr>Κάρτα</vt:lpstr>
      <vt:lpstr>«Trafficking: Ηθικά και Κοινωνικά Ζητήματα».</vt:lpstr>
      <vt:lpstr>Trafficking People are  trafficked for many exploitative purposes</vt:lpstr>
      <vt:lpstr>Human Trafficking</vt:lpstr>
      <vt:lpstr>Στατιστικά στοιχεία</vt:lpstr>
      <vt:lpstr>Ο κύκλος του Trafficking Ευπάθεια- Εκμετάλλευση- Επανα-θυματοποίηση</vt:lpstr>
      <vt:lpstr>Ηθική αξιολόγηση του Trafficking</vt:lpstr>
      <vt:lpstr>Περίπτωση σεξουαλικού trafficking </vt:lpstr>
      <vt:lpstr> Πώς μπορεί ένας άνθρωπος να εκμεταλλεύεται με τόσο βάναυσο τρόπο έναν άλλον άνθρωπο; </vt:lpstr>
      <vt:lpstr>Ηθική ή ανήθικη πράξη;</vt:lpstr>
      <vt:lpstr>Κοινωνία και Trafficking</vt:lpstr>
      <vt:lpstr>Hθική Αρχή:  ≪κανένας δεν είναι νησί≫</vt:lpstr>
      <vt:lpstr>Σας Ευχαριστώ!!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«Trafficking: Ηθικά και Κοινωνικά Ζητήματα».</dc:title>
  <dc:creator>Antonia Pothoulaki</dc:creator>
  <cp:lastModifiedBy>Antonia Pothoulaki</cp:lastModifiedBy>
  <cp:revision>66</cp:revision>
  <dcterms:created xsi:type="dcterms:W3CDTF">2021-04-11T17:53:14Z</dcterms:created>
  <dcterms:modified xsi:type="dcterms:W3CDTF">2021-04-11T20:57:24Z</dcterms:modified>
</cp:coreProperties>
</file>