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1" r:id="rId3"/>
    <p:sldId id="257" r:id="rId4"/>
    <p:sldId id="258" r:id="rId5"/>
    <p:sldId id="259" r:id="rId6"/>
    <p:sldId id="262" r:id="rId7"/>
    <p:sldId id="263" r:id="rId8"/>
    <p:sldId id="268" r:id="rId9"/>
    <p:sldId id="264" r:id="rId10"/>
    <p:sldId id="265" r:id="rId11"/>
    <p:sldId id="266"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1"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73AE90-CAB9-4D86-BAC9-D93D118BD924}" type="doc">
      <dgm:prSet loTypeId="urn:microsoft.com/office/officeart/2011/layout/HexagonRadial" loCatId="cycle" qsTypeId="urn:microsoft.com/office/officeart/2005/8/quickstyle/3d2" qsCatId="3D" csTypeId="urn:microsoft.com/office/officeart/2005/8/colors/colorful3" csCatId="colorful" phldr="1"/>
      <dgm:spPr/>
      <dgm:t>
        <a:bodyPr/>
        <a:lstStyle/>
        <a:p>
          <a:endParaRPr lang="en-US"/>
        </a:p>
      </dgm:t>
    </dgm:pt>
    <dgm:pt modelId="{D17BD26E-40A0-45AD-97C9-38AC3531235F}">
      <dgm:prSet phldrT="[Text]"/>
      <dgm:spPr/>
      <dgm:t>
        <a:bodyPr/>
        <a:lstStyle/>
        <a:p>
          <a:r>
            <a:rPr lang="en-US" dirty="0"/>
            <a:t>Forced begging</a:t>
          </a:r>
        </a:p>
      </dgm:t>
    </dgm:pt>
    <dgm:pt modelId="{A608E2EA-2A45-43C4-9E20-42EB699A7FD8}" type="parTrans" cxnId="{DDB018C1-5AA2-4230-9D4E-81D48707A9EF}">
      <dgm:prSet/>
      <dgm:spPr/>
      <dgm:t>
        <a:bodyPr/>
        <a:lstStyle/>
        <a:p>
          <a:endParaRPr lang="en-US"/>
        </a:p>
      </dgm:t>
    </dgm:pt>
    <dgm:pt modelId="{3BAA5C8D-B8E7-47F5-971B-584793422506}" type="sibTrans" cxnId="{DDB018C1-5AA2-4230-9D4E-81D48707A9EF}">
      <dgm:prSet/>
      <dgm:spPr/>
      <dgm:t>
        <a:bodyPr/>
        <a:lstStyle/>
        <a:p>
          <a:endParaRPr lang="en-US"/>
        </a:p>
      </dgm:t>
    </dgm:pt>
    <dgm:pt modelId="{6485A61F-F051-438F-A4BA-6BD4D0DEBE82}">
      <dgm:prSet phldrT="[Text]"/>
      <dgm:spPr/>
      <dgm:t>
        <a:bodyPr/>
        <a:lstStyle/>
        <a:p>
          <a:r>
            <a:rPr lang="en-US" dirty="0"/>
            <a:t>Forced marriage</a:t>
          </a:r>
        </a:p>
      </dgm:t>
    </dgm:pt>
    <dgm:pt modelId="{2EF383C1-A505-4EF0-859B-DAE432E671E5}" type="parTrans" cxnId="{C1622BE9-2313-40DA-AC02-9C31C0566595}">
      <dgm:prSet/>
      <dgm:spPr/>
      <dgm:t>
        <a:bodyPr/>
        <a:lstStyle/>
        <a:p>
          <a:endParaRPr lang="en-US"/>
        </a:p>
      </dgm:t>
    </dgm:pt>
    <dgm:pt modelId="{8DB95274-EA3D-411A-A174-1C47A7D95864}" type="sibTrans" cxnId="{C1622BE9-2313-40DA-AC02-9C31C0566595}">
      <dgm:prSet/>
      <dgm:spPr/>
      <dgm:t>
        <a:bodyPr/>
        <a:lstStyle/>
        <a:p>
          <a:endParaRPr lang="en-US"/>
        </a:p>
      </dgm:t>
    </dgm:pt>
    <dgm:pt modelId="{91C93A43-44FC-478F-8EF7-C9E86B8FCB5E}">
      <dgm:prSet phldrT="[Text]"/>
      <dgm:spPr/>
      <dgm:t>
        <a:bodyPr/>
        <a:lstStyle/>
        <a:p>
          <a:r>
            <a:rPr lang="en-US" dirty="0"/>
            <a:t>Selling children</a:t>
          </a:r>
        </a:p>
      </dgm:t>
    </dgm:pt>
    <dgm:pt modelId="{70320349-B6BA-4333-B8F9-8CF0730C1620}" type="parTrans" cxnId="{407FAE9C-7ACA-4BB2-AE31-D332881C1C36}">
      <dgm:prSet/>
      <dgm:spPr/>
      <dgm:t>
        <a:bodyPr/>
        <a:lstStyle/>
        <a:p>
          <a:endParaRPr lang="en-US"/>
        </a:p>
      </dgm:t>
    </dgm:pt>
    <dgm:pt modelId="{CCEFEAF8-43F8-4980-B2CC-83C6A029761E}" type="sibTrans" cxnId="{407FAE9C-7ACA-4BB2-AE31-D332881C1C36}">
      <dgm:prSet/>
      <dgm:spPr/>
      <dgm:t>
        <a:bodyPr/>
        <a:lstStyle/>
        <a:p>
          <a:endParaRPr lang="en-US"/>
        </a:p>
      </dgm:t>
    </dgm:pt>
    <dgm:pt modelId="{D7945A2B-67FB-4A45-97DD-FC260FDAE952}">
      <dgm:prSet phldrT="[Text]"/>
      <dgm:spPr/>
      <dgm:t>
        <a:bodyPr/>
        <a:lstStyle/>
        <a:p>
          <a:r>
            <a:rPr lang="en-US" dirty="0"/>
            <a:t>Removal of organs</a:t>
          </a:r>
        </a:p>
      </dgm:t>
    </dgm:pt>
    <dgm:pt modelId="{F2FB55A8-06D0-4ED6-B6D2-E671094EB4A3}" type="parTrans" cxnId="{41EB3B0C-A56D-4F57-87F1-8A9BDE5A5394}">
      <dgm:prSet/>
      <dgm:spPr/>
      <dgm:t>
        <a:bodyPr/>
        <a:lstStyle/>
        <a:p>
          <a:endParaRPr lang="en-US"/>
        </a:p>
      </dgm:t>
    </dgm:pt>
    <dgm:pt modelId="{7F6FFC98-8EF5-4779-B82B-AD458BAF796D}" type="sibTrans" cxnId="{41EB3B0C-A56D-4F57-87F1-8A9BDE5A5394}">
      <dgm:prSet/>
      <dgm:spPr/>
      <dgm:t>
        <a:bodyPr/>
        <a:lstStyle/>
        <a:p>
          <a:endParaRPr lang="en-US"/>
        </a:p>
      </dgm:t>
    </dgm:pt>
    <dgm:pt modelId="{E2CCCDF1-6C18-43D1-910B-16C3EEBD624C}">
      <dgm:prSet phldrT="[Text]"/>
      <dgm:spPr/>
      <dgm:t>
        <a:bodyPr/>
        <a:lstStyle/>
        <a:p>
          <a:r>
            <a:rPr lang="en-US" dirty="0"/>
            <a:t>Forced </a:t>
          </a:r>
          <a:r>
            <a:rPr lang="en-US" dirty="0" err="1"/>
            <a:t>labour</a:t>
          </a:r>
          <a:endParaRPr lang="en-US" dirty="0"/>
        </a:p>
      </dgm:t>
    </dgm:pt>
    <dgm:pt modelId="{C5DDC57A-48E0-43D6-B286-A0EDBB886032}" type="parTrans" cxnId="{6E1C432F-E16B-4276-BDDA-6625943B961D}">
      <dgm:prSet/>
      <dgm:spPr/>
      <dgm:t>
        <a:bodyPr/>
        <a:lstStyle/>
        <a:p>
          <a:endParaRPr lang="en-US"/>
        </a:p>
      </dgm:t>
    </dgm:pt>
    <dgm:pt modelId="{2BE7019A-C5A4-49B4-B81E-0CFD18D06838}" type="sibTrans" cxnId="{6E1C432F-E16B-4276-BDDA-6625943B961D}">
      <dgm:prSet/>
      <dgm:spPr/>
      <dgm:t>
        <a:bodyPr/>
        <a:lstStyle/>
        <a:p>
          <a:endParaRPr lang="en-US"/>
        </a:p>
      </dgm:t>
    </dgm:pt>
    <dgm:pt modelId="{284F611C-1986-40DF-9539-D468C33A1181}">
      <dgm:prSet phldrT="[Text]"/>
      <dgm:spPr/>
      <dgm:t>
        <a:bodyPr/>
        <a:lstStyle/>
        <a:p>
          <a:r>
            <a:rPr lang="en-US" dirty="0"/>
            <a:t>Sexual exploitation</a:t>
          </a:r>
        </a:p>
      </dgm:t>
    </dgm:pt>
    <dgm:pt modelId="{0960B07D-4A16-47DF-A7E9-54D4CC508635}" type="sibTrans" cxnId="{7D3A13B3-FE11-4757-9E9F-653E7636EDC4}">
      <dgm:prSet/>
      <dgm:spPr/>
      <dgm:t>
        <a:bodyPr/>
        <a:lstStyle/>
        <a:p>
          <a:endParaRPr lang="en-US"/>
        </a:p>
      </dgm:t>
    </dgm:pt>
    <dgm:pt modelId="{19421230-DC7C-434B-AF1F-101AE3258658}" type="parTrans" cxnId="{7D3A13B3-FE11-4757-9E9F-653E7636EDC4}">
      <dgm:prSet/>
      <dgm:spPr/>
      <dgm:t>
        <a:bodyPr/>
        <a:lstStyle/>
        <a:p>
          <a:endParaRPr lang="en-US"/>
        </a:p>
      </dgm:t>
    </dgm:pt>
    <dgm:pt modelId="{F5C34BB5-9595-4C6B-8716-3D7905C62A50}">
      <dgm:prSet phldrT="[Text]"/>
      <dgm:spPr/>
      <dgm:t>
        <a:bodyPr/>
        <a:lstStyle/>
        <a:p>
          <a:r>
            <a:rPr lang="en-US" dirty="0"/>
            <a:t>Child soldiers</a:t>
          </a:r>
        </a:p>
      </dgm:t>
    </dgm:pt>
    <dgm:pt modelId="{1099A424-4ADD-4E61-8112-ED429A15B51B}" type="parTrans" cxnId="{7CBA5B83-D5D0-4C9C-8AD0-19FCB79CDC32}">
      <dgm:prSet/>
      <dgm:spPr/>
      <dgm:t>
        <a:bodyPr/>
        <a:lstStyle/>
        <a:p>
          <a:endParaRPr lang="en-US"/>
        </a:p>
      </dgm:t>
    </dgm:pt>
    <dgm:pt modelId="{D5347350-B408-4C41-B2B9-E3A372E1D32A}" type="sibTrans" cxnId="{7CBA5B83-D5D0-4C9C-8AD0-19FCB79CDC32}">
      <dgm:prSet/>
      <dgm:spPr/>
      <dgm:t>
        <a:bodyPr/>
        <a:lstStyle/>
        <a:p>
          <a:endParaRPr lang="en-US"/>
        </a:p>
      </dgm:t>
    </dgm:pt>
    <dgm:pt modelId="{73F5424B-968D-4061-AA3A-930AFA59A307}" type="pres">
      <dgm:prSet presAssocID="{C773AE90-CAB9-4D86-BAC9-D93D118BD924}" presName="Name0" presStyleCnt="0">
        <dgm:presLayoutVars>
          <dgm:chMax val="1"/>
          <dgm:chPref val="1"/>
          <dgm:dir/>
          <dgm:animOne val="branch"/>
          <dgm:animLvl val="lvl"/>
        </dgm:presLayoutVars>
      </dgm:prSet>
      <dgm:spPr/>
    </dgm:pt>
    <dgm:pt modelId="{FACD7DCB-C634-4564-BE1F-BBECF525E669}" type="pres">
      <dgm:prSet presAssocID="{284F611C-1986-40DF-9539-D468C33A1181}" presName="Parent" presStyleLbl="node0" presStyleIdx="0" presStyleCnt="1">
        <dgm:presLayoutVars>
          <dgm:chMax val="6"/>
          <dgm:chPref val="6"/>
        </dgm:presLayoutVars>
      </dgm:prSet>
      <dgm:spPr/>
    </dgm:pt>
    <dgm:pt modelId="{30B3DFB0-9E2E-477B-9BCB-2605A52C6AAD}" type="pres">
      <dgm:prSet presAssocID="{D17BD26E-40A0-45AD-97C9-38AC3531235F}" presName="Accent1" presStyleCnt="0"/>
      <dgm:spPr/>
    </dgm:pt>
    <dgm:pt modelId="{F555BBAF-2584-43CB-B3CC-0C5650D8082A}" type="pres">
      <dgm:prSet presAssocID="{D17BD26E-40A0-45AD-97C9-38AC3531235F}" presName="Accent" presStyleLbl="bgShp" presStyleIdx="0" presStyleCnt="6"/>
      <dgm:spPr/>
    </dgm:pt>
    <dgm:pt modelId="{51C39192-650A-4875-A190-4FEA331945A7}" type="pres">
      <dgm:prSet presAssocID="{D17BD26E-40A0-45AD-97C9-38AC3531235F}" presName="Child1" presStyleLbl="node1" presStyleIdx="0" presStyleCnt="6">
        <dgm:presLayoutVars>
          <dgm:chMax val="0"/>
          <dgm:chPref val="0"/>
          <dgm:bulletEnabled val="1"/>
        </dgm:presLayoutVars>
      </dgm:prSet>
      <dgm:spPr/>
    </dgm:pt>
    <dgm:pt modelId="{0B991539-0372-4927-9629-2B83AB1E3428}" type="pres">
      <dgm:prSet presAssocID="{6485A61F-F051-438F-A4BA-6BD4D0DEBE82}" presName="Accent2" presStyleCnt="0"/>
      <dgm:spPr/>
    </dgm:pt>
    <dgm:pt modelId="{7E5B66E7-7303-448A-BA06-721AFD08B12F}" type="pres">
      <dgm:prSet presAssocID="{6485A61F-F051-438F-A4BA-6BD4D0DEBE82}" presName="Accent" presStyleLbl="bgShp" presStyleIdx="1" presStyleCnt="6"/>
      <dgm:spPr/>
    </dgm:pt>
    <dgm:pt modelId="{3FD19967-5234-4B2F-8656-AF9A47792035}" type="pres">
      <dgm:prSet presAssocID="{6485A61F-F051-438F-A4BA-6BD4D0DEBE82}" presName="Child2" presStyleLbl="node1" presStyleIdx="1" presStyleCnt="6">
        <dgm:presLayoutVars>
          <dgm:chMax val="0"/>
          <dgm:chPref val="0"/>
          <dgm:bulletEnabled val="1"/>
        </dgm:presLayoutVars>
      </dgm:prSet>
      <dgm:spPr/>
    </dgm:pt>
    <dgm:pt modelId="{9552D439-19A8-48F7-89A6-C3B0A5049659}" type="pres">
      <dgm:prSet presAssocID="{91C93A43-44FC-478F-8EF7-C9E86B8FCB5E}" presName="Accent3" presStyleCnt="0"/>
      <dgm:spPr/>
    </dgm:pt>
    <dgm:pt modelId="{2789B588-DBB5-4362-941D-7E9575569501}" type="pres">
      <dgm:prSet presAssocID="{91C93A43-44FC-478F-8EF7-C9E86B8FCB5E}" presName="Accent" presStyleLbl="bgShp" presStyleIdx="2" presStyleCnt="6"/>
      <dgm:spPr/>
    </dgm:pt>
    <dgm:pt modelId="{820D036B-104D-4E1B-84A2-45BD7097B802}" type="pres">
      <dgm:prSet presAssocID="{91C93A43-44FC-478F-8EF7-C9E86B8FCB5E}" presName="Child3" presStyleLbl="node1" presStyleIdx="2" presStyleCnt="6">
        <dgm:presLayoutVars>
          <dgm:chMax val="0"/>
          <dgm:chPref val="0"/>
          <dgm:bulletEnabled val="1"/>
        </dgm:presLayoutVars>
      </dgm:prSet>
      <dgm:spPr/>
    </dgm:pt>
    <dgm:pt modelId="{E612BB65-CA28-4992-AD1C-090CDE5DBC84}" type="pres">
      <dgm:prSet presAssocID="{D7945A2B-67FB-4A45-97DD-FC260FDAE952}" presName="Accent4" presStyleCnt="0"/>
      <dgm:spPr/>
    </dgm:pt>
    <dgm:pt modelId="{C9F33381-DE7C-4912-9282-9A6F1081A86F}" type="pres">
      <dgm:prSet presAssocID="{D7945A2B-67FB-4A45-97DD-FC260FDAE952}" presName="Accent" presStyleLbl="bgShp" presStyleIdx="3" presStyleCnt="6"/>
      <dgm:spPr/>
    </dgm:pt>
    <dgm:pt modelId="{1DBDE3FA-D577-4A8D-8973-46882BFE0969}" type="pres">
      <dgm:prSet presAssocID="{D7945A2B-67FB-4A45-97DD-FC260FDAE952}" presName="Child4" presStyleLbl="node1" presStyleIdx="3" presStyleCnt="6">
        <dgm:presLayoutVars>
          <dgm:chMax val="0"/>
          <dgm:chPref val="0"/>
          <dgm:bulletEnabled val="1"/>
        </dgm:presLayoutVars>
      </dgm:prSet>
      <dgm:spPr/>
    </dgm:pt>
    <dgm:pt modelId="{707FCF10-E6F9-4EE7-9E3A-CB30D6456B06}" type="pres">
      <dgm:prSet presAssocID="{E2CCCDF1-6C18-43D1-910B-16C3EEBD624C}" presName="Accent5" presStyleCnt="0"/>
      <dgm:spPr/>
    </dgm:pt>
    <dgm:pt modelId="{622F3BAC-BD1D-42D5-934B-64198125FECF}" type="pres">
      <dgm:prSet presAssocID="{E2CCCDF1-6C18-43D1-910B-16C3EEBD624C}" presName="Accent" presStyleLbl="bgShp" presStyleIdx="4" presStyleCnt="6"/>
      <dgm:spPr/>
    </dgm:pt>
    <dgm:pt modelId="{33AA95FC-ECE0-4A3E-9A75-7FAAE8F875E8}" type="pres">
      <dgm:prSet presAssocID="{E2CCCDF1-6C18-43D1-910B-16C3EEBD624C}" presName="Child5" presStyleLbl="node1" presStyleIdx="4" presStyleCnt="6">
        <dgm:presLayoutVars>
          <dgm:chMax val="0"/>
          <dgm:chPref val="0"/>
          <dgm:bulletEnabled val="1"/>
        </dgm:presLayoutVars>
      </dgm:prSet>
      <dgm:spPr/>
    </dgm:pt>
    <dgm:pt modelId="{ACC91621-FF4E-4BA9-B0B7-82DA27F4C09B}" type="pres">
      <dgm:prSet presAssocID="{F5C34BB5-9595-4C6B-8716-3D7905C62A50}" presName="Accent6" presStyleCnt="0"/>
      <dgm:spPr/>
    </dgm:pt>
    <dgm:pt modelId="{BA3F8FB1-222E-4567-8BFB-EC511E370444}" type="pres">
      <dgm:prSet presAssocID="{F5C34BB5-9595-4C6B-8716-3D7905C62A50}" presName="Accent" presStyleLbl="bgShp" presStyleIdx="5" presStyleCnt="6"/>
      <dgm:spPr/>
    </dgm:pt>
    <dgm:pt modelId="{F0ED3DEE-8C91-4563-962C-4C7B8369A8C7}" type="pres">
      <dgm:prSet presAssocID="{F5C34BB5-9595-4C6B-8716-3D7905C62A50}" presName="Child6" presStyleLbl="node1" presStyleIdx="5" presStyleCnt="6">
        <dgm:presLayoutVars>
          <dgm:chMax val="0"/>
          <dgm:chPref val="0"/>
          <dgm:bulletEnabled val="1"/>
        </dgm:presLayoutVars>
      </dgm:prSet>
      <dgm:spPr/>
    </dgm:pt>
  </dgm:ptLst>
  <dgm:cxnLst>
    <dgm:cxn modelId="{41EB3B0C-A56D-4F57-87F1-8A9BDE5A5394}" srcId="{284F611C-1986-40DF-9539-D468C33A1181}" destId="{D7945A2B-67FB-4A45-97DD-FC260FDAE952}" srcOrd="3" destOrd="0" parTransId="{F2FB55A8-06D0-4ED6-B6D2-E671094EB4A3}" sibTransId="{7F6FFC98-8EF5-4779-B82B-AD458BAF796D}"/>
    <dgm:cxn modelId="{3570F118-C70F-45AF-918B-EB1F8DB2D716}" type="presOf" srcId="{284F611C-1986-40DF-9539-D468C33A1181}" destId="{FACD7DCB-C634-4564-BE1F-BBECF525E669}" srcOrd="0" destOrd="0" presId="urn:microsoft.com/office/officeart/2011/layout/HexagonRadial"/>
    <dgm:cxn modelId="{6E1C432F-E16B-4276-BDDA-6625943B961D}" srcId="{284F611C-1986-40DF-9539-D468C33A1181}" destId="{E2CCCDF1-6C18-43D1-910B-16C3EEBD624C}" srcOrd="4" destOrd="0" parTransId="{C5DDC57A-48E0-43D6-B286-A0EDBB886032}" sibTransId="{2BE7019A-C5A4-49B4-B81E-0CFD18D06838}"/>
    <dgm:cxn modelId="{9200AD70-B208-40D7-A62D-602127610D90}" type="presOf" srcId="{F5C34BB5-9595-4C6B-8716-3D7905C62A50}" destId="{F0ED3DEE-8C91-4563-962C-4C7B8369A8C7}" srcOrd="0" destOrd="0" presId="urn:microsoft.com/office/officeart/2011/layout/HexagonRadial"/>
    <dgm:cxn modelId="{39931B55-B3EC-487B-AEAC-E5697F47A60A}" type="presOf" srcId="{C773AE90-CAB9-4D86-BAC9-D93D118BD924}" destId="{73F5424B-968D-4061-AA3A-930AFA59A307}" srcOrd="0" destOrd="0" presId="urn:microsoft.com/office/officeart/2011/layout/HexagonRadial"/>
    <dgm:cxn modelId="{7CBA5B83-D5D0-4C9C-8AD0-19FCB79CDC32}" srcId="{284F611C-1986-40DF-9539-D468C33A1181}" destId="{F5C34BB5-9595-4C6B-8716-3D7905C62A50}" srcOrd="5" destOrd="0" parTransId="{1099A424-4ADD-4E61-8112-ED429A15B51B}" sibTransId="{D5347350-B408-4C41-B2B9-E3A372E1D32A}"/>
    <dgm:cxn modelId="{2C17C791-C410-4F33-A3D4-89D260B3E982}" type="presOf" srcId="{91C93A43-44FC-478F-8EF7-C9E86B8FCB5E}" destId="{820D036B-104D-4E1B-84A2-45BD7097B802}" srcOrd="0" destOrd="0" presId="urn:microsoft.com/office/officeart/2011/layout/HexagonRadial"/>
    <dgm:cxn modelId="{407FAE9C-7ACA-4BB2-AE31-D332881C1C36}" srcId="{284F611C-1986-40DF-9539-D468C33A1181}" destId="{91C93A43-44FC-478F-8EF7-C9E86B8FCB5E}" srcOrd="2" destOrd="0" parTransId="{70320349-B6BA-4333-B8F9-8CF0730C1620}" sibTransId="{CCEFEAF8-43F8-4980-B2CC-83C6A029761E}"/>
    <dgm:cxn modelId="{7D3A13B3-FE11-4757-9E9F-653E7636EDC4}" srcId="{C773AE90-CAB9-4D86-BAC9-D93D118BD924}" destId="{284F611C-1986-40DF-9539-D468C33A1181}" srcOrd="0" destOrd="0" parTransId="{19421230-DC7C-434B-AF1F-101AE3258658}" sibTransId="{0960B07D-4A16-47DF-A7E9-54D4CC508635}"/>
    <dgm:cxn modelId="{C5B9E0B4-C5EA-4DF4-919A-AE7014CDD47D}" type="presOf" srcId="{E2CCCDF1-6C18-43D1-910B-16C3EEBD624C}" destId="{33AA95FC-ECE0-4A3E-9A75-7FAAE8F875E8}" srcOrd="0" destOrd="0" presId="urn:microsoft.com/office/officeart/2011/layout/HexagonRadial"/>
    <dgm:cxn modelId="{DDB018C1-5AA2-4230-9D4E-81D48707A9EF}" srcId="{284F611C-1986-40DF-9539-D468C33A1181}" destId="{D17BD26E-40A0-45AD-97C9-38AC3531235F}" srcOrd="0" destOrd="0" parTransId="{A608E2EA-2A45-43C4-9E20-42EB699A7FD8}" sibTransId="{3BAA5C8D-B8E7-47F5-971B-584793422506}"/>
    <dgm:cxn modelId="{AF014ED0-8E86-4616-BF48-31E5D0DDB10A}" type="presOf" srcId="{D7945A2B-67FB-4A45-97DD-FC260FDAE952}" destId="{1DBDE3FA-D577-4A8D-8973-46882BFE0969}" srcOrd="0" destOrd="0" presId="urn:microsoft.com/office/officeart/2011/layout/HexagonRadial"/>
    <dgm:cxn modelId="{10667DDD-9979-46A1-93D8-C5EFFBC838C3}" type="presOf" srcId="{D17BD26E-40A0-45AD-97C9-38AC3531235F}" destId="{51C39192-650A-4875-A190-4FEA331945A7}" srcOrd="0" destOrd="0" presId="urn:microsoft.com/office/officeart/2011/layout/HexagonRadial"/>
    <dgm:cxn modelId="{C1622BE9-2313-40DA-AC02-9C31C0566595}" srcId="{284F611C-1986-40DF-9539-D468C33A1181}" destId="{6485A61F-F051-438F-A4BA-6BD4D0DEBE82}" srcOrd="1" destOrd="0" parTransId="{2EF383C1-A505-4EF0-859B-DAE432E671E5}" sibTransId="{8DB95274-EA3D-411A-A174-1C47A7D95864}"/>
    <dgm:cxn modelId="{E0B5E8FD-3488-4171-B321-EDB38F0E0718}" type="presOf" srcId="{6485A61F-F051-438F-A4BA-6BD4D0DEBE82}" destId="{3FD19967-5234-4B2F-8656-AF9A47792035}" srcOrd="0" destOrd="0" presId="urn:microsoft.com/office/officeart/2011/layout/HexagonRadial"/>
    <dgm:cxn modelId="{15D9BF07-5A09-48A2-86EB-5F337C6504B1}" type="presParOf" srcId="{73F5424B-968D-4061-AA3A-930AFA59A307}" destId="{FACD7DCB-C634-4564-BE1F-BBECF525E669}" srcOrd="0" destOrd="0" presId="urn:microsoft.com/office/officeart/2011/layout/HexagonRadial"/>
    <dgm:cxn modelId="{BF16E63A-E155-464C-82F3-F259BDF98B4A}" type="presParOf" srcId="{73F5424B-968D-4061-AA3A-930AFA59A307}" destId="{30B3DFB0-9E2E-477B-9BCB-2605A52C6AAD}" srcOrd="1" destOrd="0" presId="urn:microsoft.com/office/officeart/2011/layout/HexagonRadial"/>
    <dgm:cxn modelId="{A9557BC6-D43F-4215-B62D-C81C57228A62}" type="presParOf" srcId="{30B3DFB0-9E2E-477B-9BCB-2605A52C6AAD}" destId="{F555BBAF-2584-43CB-B3CC-0C5650D8082A}" srcOrd="0" destOrd="0" presId="urn:microsoft.com/office/officeart/2011/layout/HexagonRadial"/>
    <dgm:cxn modelId="{A4BC2F00-85B4-42CF-8567-28A8A5BAF581}" type="presParOf" srcId="{73F5424B-968D-4061-AA3A-930AFA59A307}" destId="{51C39192-650A-4875-A190-4FEA331945A7}" srcOrd="2" destOrd="0" presId="urn:microsoft.com/office/officeart/2011/layout/HexagonRadial"/>
    <dgm:cxn modelId="{B1130E58-3157-4D06-81ED-6414E8D5377D}" type="presParOf" srcId="{73F5424B-968D-4061-AA3A-930AFA59A307}" destId="{0B991539-0372-4927-9629-2B83AB1E3428}" srcOrd="3" destOrd="0" presId="urn:microsoft.com/office/officeart/2011/layout/HexagonRadial"/>
    <dgm:cxn modelId="{A10EC030-76C6-4B61-8BFD-3F639056DB25}" type="presParOf" srcId="{0B991539-0372-4927-9629-2B83AB1E3428}" destId="{7E5B66E7-7303-448A-BA06-721AFD08B12F}" srcOrd="0" destOrd="0" presId="urn:microsoft.com/office/officeart/2011/layout/HexagonRadial"/>
    <dgm:cxn modelId="{E8BBF14A-D704-4662-B01A-85F2537D1910}" type="presParOf" srcId="{73F5424B-968D-4061-AA3A-930AFA59A307}" destId="{3FD19967-5234-4B2F-8656-AF9A47792035}" srcOrd="4" destOrd="0" presId="urn:microsoft.com/office/officeart/2011/layout/HexagonRadial"/>
    <dgm:cxn modelId="{8732B964-DE4C-4C1E-A312-64FB2B5F4EC3}" type="presParOf" srcId="{73F5424B-968D-4061-AA3A-930AFA59A307}" destId="{9552D439-19A8-48F7-89A6-C3B0A5049659}" srcOrd="5" destOrd="0" presId="urn:microsoft.com/office/officeart/2011/layout/HexagonRadial"/>
    <dgm:cxn modelId="{959FD3AA-15F2-4A17-8CEA-5729CF61A2D0}" type="presParOf" srcId="{9552D439-19A8-48F7-89A6-C3B0A5049659}" destId="{2789B588-DBB5-4362-941D-7E9575569501}" srcOrd="0" destOrd="0" presId="urn:microsoft.com/office/officeart/2011/layout/HexagonRadial"/>
    <dgm:cxn modelId="{66A815EA-52AA-40BB-BF77-84266F8DB986}" type="presParOf" srcId="{73F5424B-968D-4061-AA3A-930AFA59A307}" destId="{820D036B-104D-4E1B-84A2-45BD7097B802}" srcOrd="6" destOrd="0" presId="urn:microsoft.com/office/officeart/2011/layout/HexagonRadial"/>
    <dgm:cxn modelId="{FC18CD3B-C51D-40C7-961C-6E8A80EC9AD8}" type="presParOf" srcId="{73F5424B-968D-4061-AA3A-930AFA59A307}" destId="{E612BB65-CA28-4992-AD1C-090CDE5DBC84}" srcOrd="7" destOrd="0" presId="urn:microsoft.com/office/officeart/2011/layout/HexagonRadial"/>
    <dgm:cxn modelId="{41B19C41-FE55-4152-9005-0C9F31224E27}" type="presParOf" srcId="{E612BB65-CA28-4992-AD1C-090CDE5DBC84}" destId="{C9F33381-DE7C-4912-9282-9A6F1081A86F}" srcOrd="0" destOrd="0" presId="urn:microsoft.com/office/officeart/2011/layout/HexagonRadial"/>
    <dgm:cxn modelId="{91A4C5A4-DA73-44DC-934D-CD48F4A2F195}" type="presParOf" srcId="{73F5424B-968D-4061-AA3A-930AFA59A307}" destId="{1DBDE3FA-D577-4A8D-8973-46882BFE0969}" srcOrd="8" destOrd="0" presId="urn:microsoft.com/office/officeart/2011/layout/HexagonRadial"/>
    <dgm:cxn modelId="{72D00A5F-C800-4129-84EC-62182175E709}" type="presParOf" srcId="{73F5424B-968D-4061-AA3A-930AFA59A307}" destId="{707FCF10-E6F9-4EE7-9E3A-CB30D6456B06}" srcOrd="9" destOrd="0" presId="urn:microsoft.com/office/officeart/2011/layout/HexagonRadial"/>
    <dgm:cxn modelId="{9490E432-0C3D-4FA1-8A46-1D5E4302ADD0}" type="presParOf" srcId="{707FCF10-E6F9-4EE7-9E3A-CB30D6456B06}" destId="{622F3BAC-BD1D-42D5-934B-64198125FECF}" srcOrd="0" destOrd="0" presId="urn:microsoft.com/office/officeart/2011/layout/HexagonRadial"/>
    <dgm:cxn modelId="{7CA455E5-A870-4020-BC4F-8EB9085674E8}" type="presParOf" srcId="{73F5424B-968D-4061-AA3A-930AFA59A307}" destId="{33AA95FC-ECE0-4A3E-9A75-7FAAE8F875E8}" srcOrd="10" destOrd="0" presId="urn:microsoft.com/office/officeart/2011/layout/HexagonRadial"/>
    <dgm:cxn modelId="{ABFC699C-DCD5-4626-99E0-6D1D08FEBB49}" type="presParOf" srcId="{73F5424B-968D-4061-AA3A-930AFA59A307}" destId="{ACC91621-FF4E-4BA9-B0B7-82DA27F4C09B}" srcOrd="11" destOrd="0" presId="urn:microsoft.com/office/officeart/2011/layout/HexagonRadial"/>
    <dgm:cxn modelId="{22980CDE-A9DF-4E50-828F-94CDAAD5FBBF}" type="presParOf" srcId="{ACC91621-FF4E-4BA9-B0B7-82DA27F4C09B}" destId="{BA3F8FB1-222E-4567-8BFB-EC511E370444}" srcOrd="0" destOrd="0" presId="urn:microsoft.com/office/officeart/2011/layout/HexagonRadial"/>
    <dgm:cxn modelId="{654B5787-BF39-448D-86C8-3F9ADC8C453E}" type="presParOf" srcId="{73F5424B-968D-4061-AA3A-930AFA59A307}" destId="{F0ED3DEE-8C91-4563-962C-4C7B8369A8C7}" srcOrd="12" destOrd="0" presId="urn:microsoft.com/office/officeart/2011/layout/HexagonRadial"/>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9DC6E1-41C5-415F-A449-AFC25BF374CA}"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6E93F36A-2764-4927-992C-FB2870F23625}">
      <dgm:prSet/>
      <dgm:spPr/>
      <dgm:t>
        <a:bodyPr/>
        <a:lstStyle/>
        <a:p>
          <a:r>
            <a:rPr lang="el-GR"/>
            <a:t>Στις μέρες μας υπάρχουν περισσότεροι άνθρωποι που ζουν σε συνθήκες σκλαβιάς από οποιαδήποτε άλλη φορά στην ιστορία.</a:t>
          </a:r>
          <a:endParaRPr lang="en-US"/>
        </a:p>
      </dgm:t>
    </dgm:pt>
    <dgm:pt modelId="{94731CF2-A336-467F-915C-EA6BC227E6B6}" type="parTrans" cxnId="{C152ADD1-4C62-4009-938A-C945978D9372}">
      <dgm:prSet/>
      <dgm:spPr/>
      <dgm:t>
        <a:bodyPr/>
        <a:lstStyle/>
        <a:p>
          <a:endParaRPr lang="en-US"/>
        </a:p>
      </dgm:t>
    </dgm:pt>
    <dgm:pt modelId="{5B9FAF8D-414E-4E2C-B8C9-BACC91979BAE}" type="sibTrans" cxnId="{C152ADD1-4C62-4009-938A-C945978D9372}">
      <dgm:prSet/>
      <dgm:spPr/>
      <dgm:t>
        <a:bodyPr/>
        <a:lstStyle/>
        <a:p>
          <a:endParaRPr lang="en-US"/>
        </a:p>
      </dgm:t>
    </dgm:pt>
    <dgm:pt modelId="{2045E5D6-4F61-497B-9459-05FD60E7A859}">
      <dgm:prSet/>
      <dgm:spPr/>
      <dgm:t>
        <a:bodyPr/>
        <a:lstStyle/>
        <a:p>
          <a:r>
            <a:rPr lang="el-GR"/>
            <a:t>Βιομηχανία 150 δισεκατομμυρίων δολαρίων.</a:t>
          </a:r>
          <a:endParaRPr lang="en-US"/>
        </a:p>
      </dgm:t>
    </dgm:pt>
    <dgm:pt modelId="{B4769375-184B-44AF-8AF6-57BF98116CD9}" type="parTrans" cxnId="{BE8ADD13-745F-4C3D-AA61-C67FB913FF04}">
      <dgm:prSet/>
      <dgm:spPr/>
      <dgm:t>
        <a:bodyPr/>
        <a:lstStyle/>
        <a:p>
          <a:endParaRPr lang="en-US"/>
        </a:p>
      </dgm:t>
    </dgm:pt>
    <dgm:pt modelId="{527D39B9-7B3F-43E8-BA3F-604A3A285792}" type="sibTrans" cxnId="{BE8ADD13-745F-4C3D-AA61-C67FB913FF04}">
      <dgm:prSet/>
      <dgm:spPr/>
      <dgm:t>
        <a:bodyPr/>
        <a:lstStyle/>
        <a:p>
          <a:endParaRPr lang="en-US"/>
        </a:p>
      </dgm:t>
    </dgm:pt>
    <dgm:pt modelId="{166C62D8-AB79-47EB-BC14-DBA864410F2F}">
      <dgm:prSet/>
      <dgm:spPr/>
      <dgm:t>
        <a:bodyPr/>
        <a:lstStyle/>
        <a:p>
          <a:r>
            <a:rPr lang="el-GR"/>
            <a:t>40,3 εκατομμύρια άνθρωποι ζουν σε συνθήκες σκλαβιάς.</a:t>
          </a:r>
          <a:endParaRPr lang="en-US"/>
        </a:p>
      </dgm:t>
    </dgm:pt>
    <dgm:pt modelId="{7AAD7AAB-144E-477F-BD76-5334D6271ADC}" type="parTrans" cxnId="{D17DDF8D-D8F0-45D1-9969-100AE20332D2}">
      <dgm:prSet/>
      <dgm:spPr/>
      <dgm:t>
        <a:bodyPr/>
        <a:lstStyle/>
        <a:p>
          <a:endParaRPr lang="en-US"/>
        </a:p>
      </dgm:t>
    </dgm:pt>
    <dgm:pt modelId="{536568CD-A9B8-4FBB-BC9E-41BC80DB834A}" type="sibTrans" cxnId="{D17DDF8D-D8F0-45D1-9969-100AE20332D2}">
      <dgm:prSet/>
      <dgm:spPr/>
      <dgm:t>
        <a:bodyPr/>
        <a:lstStyle/>
        <a:p>
          <a:endParaRPr lang="en-US"/>
        </a:p>
      </dgm:t>
    </dgm:pt>
    <dgm:pt modelId="{EDD5AE2D-ACF7-4324-9D0B-4F687B8F9E75}">
      <dgm:prSet/>
      <dgm:spPr/>
      <dgm:t>
        <a:bodyPr/>
        <a:lstStyle/>
        <a:p>
          <a:r>
            <a:rPr lang="en-US" i="0"/>
            <a:t>71% </a:t>
          </a:r>
          <a:r>
            <a:rPr lang="el-GR" i="0"/>
            <a:t>Γυναίκες </a:t>
          </a:r>
          <a:r>
            <a:rPr lang="en-US" i="0"/>
            <a:t>29% </a:t>
          </a:r>
          <a:r>
            <a:rPr lang="el-GR" i="0"/>
            <a:t>Άντρες </a:t>
          </a:r>
          <a:r>
            <a:rPr lang="en-US" i="0"/>
            <a:t>25% </a:t>
          </a:r>
          <a:r>
            <a:rPr lang="el-GR" i="0"/>
            <a:t>Παιδιά</a:t>
          </a:r>
          <a:endParaRPr lang="en-US"/>
        </a:p>
      </dgm:t>
    </dgm:pt>
    <dgm:pt modelId="{9BFF6013-4E2F-4716-A081-F5DCB4ECDA1C}" type="parTrans" cxnId="{C88953CB-FBE0-4123-9F65-A29950E91C32}">
      <dgm:prSet/>
      <dgm:spPr/>
      <dgm:t>
        <a:bodyPr/>
        <a:lstStyle/>
        <a:p>
          <a:endParaRPr lang="en-US"/>
        </a:p>
      </dgm:t>
    </dgm:pt>
    <dgm:pt modelId="{99300B4F-E801-4D41-A537-56C5E92966F2}" type="sibTrans" cxnId="{C88953CB-FBE0-4123-9F65-A29950E91C32}">
      <dgm:prSet/>
      <dgm:spPr/>
      <dgm:t>
        <a:bodyPr/>
        <a:lstStyle/>
        <a:p>
          <a:endParaRPr lang="en-US"/>
        </a:p>
      </dgm:t>
    </dgm:pt>
    <dgm:pt modelId="{D3AE9199-097F-4386-9C5F-4C544DE54563}">
      <dgm:prSet/>
      <dgm:spPr/>
      <dgm:t>
        <a:bodyPr/>
        <a:lstStyle/>
        <a:p>
          <a:r>
            <a:rPr lang="el-GR" i="0"/>
            <a:t>Η δουλεία συμβαίνει σε κάθε χώρα, σε όλα τα μήκη και πλάτη του πλανήτη.</a:t>
          </a:r>
          <a:endParaRPr lang="en-US"/>
        </a:p>
      </dgm:t>
    </dgm:pt>
    <dgm:pt modelId="{ED9236A0-07C2-4EF7-944A-64399DAA5041}" type="parTrans" cxnId="{CDBFBECD-CBB4-4701-B6B5-5F41270CACD0}">
      <dgm:prSet/>
      <dgm:spPr/>
      <dgm:t>
        <a:bodyPr/>
        <a:lstStyle/>
        <a:p>
          <a:endParaRPr lang="en-US"/>
        </a:p>
      </dgm:t>
    </dgm:pt>
    <dgm:pt modelId="{9B13B28E-DF41-4BAA-AB5B-F0A32FD38211}" type="sibTrans" cxnId="{CDBFBECD-CBB4-4701-B6B5-5F41270CACD0}">
      <dgm:prSet/>
      <dgm:spPr/>
      <dgm:t>
        <a:bodyPr/>
        <a:lstStyle/>
        <a:p>
          <a:endParaRPr lang="en-US"/>
        </a:p>
      </dgm:t>
    </dgm:pt>
    <dgm:pt modelId="{157C4690-9905-49F0-9461-DD9358C53D72}">
      <dgm:prSet/>
      <dgm:spPr/>
      <dgm:t>
        <a:bodyPr/>
        <a:lstStyle/>
        <a:p>
          <a:r>
            <a:rPr lang="el-GR" i="0"/>
            <a:t>5.4 στους 1.000 ανθρώπους είναι σκλαβωμένοι στον κόσμο.</a:t>
          </a:r>
          <a:endParaRPr lang="en-US"/>
        </a:p>
      </dgm:t>
    </dgm:pt>
    <dgm:pt modelId="{77CF4256-8F8F-4BBF-BB4C-3DCDA8724105}" type="parTrans" cxnId="{C779CC85-F394-4BCC-8F75-F4FAFD379E28}">
      <dgm:prSet/>
      <dgm:spPr/>
      <dgm:t>
        <a:bodyPr/>
        <a:lstStyle/>
        <a:p>
          <a:endParaRPr lang="en-US"/>
        </a:p>
      </dgm:t>
    </dgm:pt>
    <dgm:pt modelId="{99B4CAE6-70AC-47D0-896F-D6151401BC32}" type="sibTrans" cxnId="{C779CC85-F394-4BCC-8F75-F4FAFD379E28}">
      <dgm:prSet/>
      <dgm:spPr/>
      <dgm:t>
        <a:bodyPr/>
        <a:lstStyle/>
        <a:p>
          <a:endParaRPr lang="en-US"/>
        </a:p>
      </dgm:t>
    </dgm:pt>
    <dgm:pt modelId="{9C5A694D-DAD0-40F4-8983-65336124E24E}" type="pres">
      <dgm:prSet presAssocID="{1B9DC6E1-41C5-415F-A449-AFC25BF374CA}" presName="diagram" presStyleCnt="0">
        <dgm:presLayoutVars>
          <dgm:dir/>
          <dgm:resizeHandles val="exact"/>
        </dgm:presLayoutVars>
      </dgm:prSet>
      <dgm:spPr/>
    </dgm:pt>
    <dgm:pt modelId="{714FE086-855C-4D58-8FB0-4039D3066CF4}" type="pres">
      <dgm:prSet presAssocID="{6E93F36A-2764-4927-992C-FB2870F23625}" presName="node" presStyleLbl="node1" presStyleIdx="0" presStyleCnt="6">
        <dgm:presLayoutVars>
          <dgm:bulletEnabled val="1"/>
        </dgm:presLayoutVars>
      </dgm:prSet>
      <dgm:spPr/>
    </dgm:pt>
    <dgm:pt modelId="{7BEC7938-BDAD-4377-A031-3DE372D1A59F}" type="pres">
      <dgm:prSet presAssocID="{5B9FAF8D-414E-4E2C-B8C9-BACC91979BAE}" presName="sibTrans" presStyleCnt="0"/>
      <dgm:spPr/>
    </dgm:pt>
    <dgm:pt modelId="{5DA81E98-A3CD-4BB4-A62A-5E057BF6DCAF}" type="pres">
      <dgm:prSet presAssocID="{2045E5D6-4F61-497B-9459-05FD60E7A859}" presName="node" presStyleLbl="node1" presStyleIdx="1" presStyleCnt="6">
        <dgm:presLayoutVars>
          <dgm:bulletEnabled val="1"/>
        </dgm:presLayoutVars>
      </dgm:prSet>
      <dgm:spPr/>
    </dgm:pt>
    <dgm:pt modelId="{EFB4BAD9-EB26-483E-8B72-6E4A32C6A54D}" type="pres">
      <dgm:prSet presAssocID="{527D39B9-7B3F-43E8-BA3F-604A3A285792}" presName="sibTrans" presStyleCnt="0"/>
      <dgm:spPr/>
    </dgm:pt>
    <dgm:pt modelId="{A204E07E-7FEE-4670-B8E7-BFA39AF0DC0B}" type="pres">
      <dgm:prSet presAssocID="{166C62D8-AB79-47EB-BC14-DBA864410F2F}" presName="node" presStyleLbl="node1" presStyleIdx="2" presStyleCnt="6">
        <dgm:presLayoutVars>
          <dgm:bulletEnabled val="1"/>
        </dgm:presLayoutVars>
      </dgm:prSet>
      <dgm:spPr/>
    </dgm:pt>
    <dgm:pt modelId="{22A9F7AB-CC74-4119-BD11-4514E4ABD2FF}" type="pres">
      <dgm:prSet presAssocID="{536568CD-A9B8-4FBB-BC9E-41BC80DB834A}" presName="sibTrans" presStyleCnt="0"/>
      <dgm:spPr/>
    </dgm:pt>
    <dgm:pt modelId="{CE0393B9-47A0-440C-BD09-CE8C31BFF8C9}" type="pres">
      <dgm:prSet presAssocID="{EDD5AE2D-ACF7-4324-9D0B-4F687B8F9E75}" presName="node" presStyleLbl="node1" presStyleIdx="3" presStyleCnt="6">
        <dgm:presLayoutVars>
          <dgm:bulletEnabled val="1"/>
        </dgm:presLayoutVars>
      </dgm:prSet>
      <dgm:spPr/>
    </dgm:pt>
    <dgm:pt modelId="{1AD47B13-5510-479C-BA18-D41E5951C669}" type="pres">
      <dgm:prSet presAssocID="{99300B4F-E801-4D41-A537-56C5E92966F2}" presName="sibTrans" presStyleCnt="0"/>
      <dgm:spPr/>
    </dgm:pt>
    <dgm:pt modelId="{55B61F68-FC0B-484C-8D0D-C58041431ECD}" type="pres">
      <dgm:prSet presAssocID="{D3AE9199-097F-4386-9C5F-4C544DE54563}" presName="node" presStyleLbl="node1" presStyleIdx="4" presStyleCnt="6">
        <dgm:presLayoutVars>
          <dgm:bulletEnabled val="1"/>
        </dgm:presLayoutVars>
      </dgm:prSet>
      <dgm:spPr/>
    </dgm:pt>
    <dgm:pt modelId="{6CEAD7AC-EBFF-4A39-A254-2EDC0F5E057C}" type="pres">
      <dgm:prSet presAssocID="{9B13B28E-DF41-4BAA-AB5B-F0A32FD38211}" presName="sibTrans" presStyleCnt="0"/>
      <dgm:spPr/>
    </dgm:pt>
    <dgm:pt modelId="{265F89C2-2C41-456E-80A0-027525C0E76F}" type="pres">
      <dgm:prSet presAssocID="{157C4690-9905-49F0-9461-DD9358C53D72}" presName="node" presStyleLbl="node1" presStyleIdx="5" presStyleCnt="6">
        <dgm:presLayoutVars>
          <dgm:bulletEnabled val="1"/>
        </dgm:presLayoutVars>
      </dgm:prSet>
      <dgm:spPr/>
    </dgm:pt>
  </dgm:ptLst>
  <dgm:cxnLst>
    <dgm:cxn modelId="{43736312-6577-471E-8591-2EA1C69EDADB}" type="presOf" srcId="{D3AE9199-097F-4386-9C5F-4C544DE54563}" destId="{55B61F68-FC0B-484C-8D0D-C58041431ECD}" srcOrd="0" destOrd="0" presId="urn:microsoft.com/office/officeart/2005/8/layout/default"/>
    <dgm:cxn modelId="{BE8ADD13-745F-4C3D-AA61-C67FB913FF04}" srcId="{1B9DC6E1-41C5-415F-A449-AFC25BF374CA}" destId="{2045E5D6-4F61-497B-9459-05FD60E7A859}" srcOrd="1" destOrd="0" parTransId="{B4769375-184B-44AF-8AF6-57BF98116CD9}" sibTransId="{527D39B9-7B3F-43E8-BA3F-604A3A285792}"/>
    <dgm:cxn modelId="{ADA2171C-8C52-4914-8BB6-AD230EB54977}" type="presOf" srcId="{166C62D8-AB79-47EB-BC14-DBA864410F2F}" destId="{A204E07E-7FEE-4670-B8E7-BFA39AF0DC0B}" srcOrd="0" destOrd="0" presId="urn:microsoft.com/office/officeart/2005/8/layout/default"/>
    <dgm:cxn modelId="{2A1D072C-02EB-4942-ADA9-6F1F87953765}" type="presOf" srcId="{1B9DC6E1-41C5-415F-A449-AFC25BF374CA}" destId="{9C5A694D-DAD0-40F4-8983-65336124E24E}" srcOrd="0" destOrd="0" presId="urn:microsoft.com/office/officeart/2005/8/layout/default"/>
    <dgm:cxn modelId="{FD861063-4948-46D0-AB24-EA75AFA3EB26}" type="presOf" srcId="{2045E5D6-4F61-497B-9459-05FD60E7A859}" destId="{5DA81E98-A3CD-4BB4-A62A-5E057BF6DCAF}" srcOrd="0" destOrd="0" presId="urn:microsoft.com/office/officeart/2005/8/layout/default"/>
    <dgm:cxn modelId="{63B8EB72-A9F2-4F0B-9C30-5859922445F3}" type="presOf" srcId="{157C4690-9905-49F0-9461-DD9358C53D72}" destId="{265F89C2-2C41-456E-80A0-027525C0E76F}" srcOrd="0" destOrd="0" presId="urn:microsoft.com/office/officeart/2005/8/layout/default"/>
    <dgm:cxn modelId="{C779CC85-F394-4BCC-8F75-F4FAFD379E28}" srcId="{1B9DC6E1-41C5-415F-A449-AFC25BF374CA}" destId="{157C4690-9905-49F0-9461-DD9358C53D72}" srcOrd="5" destOrd="0" parTransId="{77CF4256-8F8F-4BBF-BB4C-3DCDA8724105}" sibTransId="{99B4CAE6-70AC-47D0-896F-D6151401BC32}"/>
    <dgm:cxn modelId="{D143BB89-EEB4-48F3-8DEB-5090F1EE0849}" type="presOf" srcId="{6E93F36A-2764-4927-992C-FB2870F23625}" destId="{714FE086-855C-4D58-8FB0-4039D3066CF4}" srcOrd="0" destOrd="0" presId="urn:microsoft.com/office/officeart/2005/8/layout/default"/>
    <dgm:cxn modelId="{D17DDF8D-D8F0-45D1-9969-100AE20332D2}" srcId="{1B9DC6E1-41C5-415F-A449-AFC25BF374CA}" destId="{166C62D8-AB79-47EB-BC14-DBA864410F2F}" srcOrd="2" destOrd="0" parTransId="{7AAD7AAB-144E-477F-BD76-5334D6271ADC}" sibTransId="{536568CD-A9B8-4FBB-BC9E-41BC80DB834A}"/>
    <dgm:cxn modelId="{C88953CB-FBE0-4123-9F65-A29950E91C32}" srcId="{1B9DC6E1-41C5-415F-A449-AFC25BF374CA}" destId="{EDD5AE2D-ACF7-4324-9D0B-4F687B8F9E75}" srcOrd="3" destOrd="0" parTransId="{9BFF6013-4E2F-4716-A081-F5DCB4ECDA1C}" sibTransId="{99300B4F-E801-4D41-A537-56C5E92966F2}"/>
    <dgm:cxn modelId="{CDBFBECD-CBB4-4701-B6B5-5F41270CACD0}" srcId="{1B9DC6E1-41C5-415F-A449-AFC25BF374CA}" destId="{D3AE9199-097F-4386-9C5F-4C544DE54563}" srcOrd="4" destOrd="0" parTransId="{ED9236A0-07C2-4EF7-944A-64399DAA5041}" sibTransId="{9B13B28E-DF41-4BAA-AB5B-F0A32FD38211}"/>
    <dgm:cxn modelId="{C152ADD1-4C62-4009-938A-C945978D9372}" srcId="{1B9DC6E1-41C5-415F-A449-AFC25BF374CA}" destId="{6E93F36A-2764-4927-992C-FB2870F23625}" srcOrd="0" destOrd="0" parTransId="{94731CF2-A336-467F-915C-EA6BC227E6B6}" sibTransId="{5B9FAF8D-414E-4E2C-B8C9-BACC91979BAE}"/>
    <dgm:cxn modelId="{32733CD7-41F9-49D3-9D73-93B914BB0547}" type="presOf" srcId="{EDD5AE2D-ACF7-4324-9D0B-4F687B8F9E75}" destId="{CE0393B9-47A0-440C-BD09-CE8C31BFF8C9}" srcOrd="0" destOrd="0" presId="urn:microsoft.com/office/officeart/2005/8/layout/default"/>
    <dgm:cxn modelId="{BBBCF746-08E6-48F1-89D0-90A7CE766D4E}" type="presParOf" srcId="{9C5A694D-DAD0-40F4-8983-65336124E24E}" destId="{714FE086-855C-4D58-8FB0-4039D3066CF4}" srcOrd="0" destOrd="0" presId="urn:microsoft.com/office/officeart/2005/8/layout/default"/>
    <dgm:cxn modelId="{F883BE24-1DBE-4E92-B986-B9D338F87E03}" type="presParOf" srcId="{9C5A694D-DAD0-40F4-8983-65336124E24E}" destId="{7BEC7938-BDAD-4377-A031-3DE372D1A59F}" srcOrd="1" destOrd="0" presId="urn:microsoft.com/office/officeart/2005/8/layout/default"/>
    <dgm:cxn modelId="{2AD04808-AFC4-4828-91CF-55CD4F5F8D3E}" type="presParOf" srcId="{9C5A694D-DAD0-40F4-8983-65336124E24E}" destId="{5DA81E98-A3CD-4BB4-A62A-5E057BF6DCAF}" srcOrd="2" destOrd="0" presId="urn:microsoft.com/office/officeart/2005/8/layout/default"/>
    <dgm:cxn modelId="{C1293237-DC6C-490A-AC16-DC828B104CDE}" type="presParOf" srcId="{9C5A694D-DAD0-40F4-8983-65336124E24E}" destId="{EFB4BAD9-EB26-483E-8B72-6E4A32C6A54D}" srcOrd="3" destOrd="0" presId="urn:microsoft.com/office/officeart/2005/8/layout/default"/>
    <dgm:cxn modelId="{9095782E-4F16-431B-B078-81F767915435}" type="presParOf" srcId="{9C5A694D-DAD0-40F4-8983-65336124E24E}" destId="{A204E07E-7FEE-4670-B8E7-BFA39AF0DC0B}" srcOrd="4" destOrd="0" presId="urn:microsoft.com/office/officeart/2005/8/layout/default"/>
    <dgm:cxn modelId="{5C5C6DF0-5213-46D9-A5AF-E502A209A31F}" type="presParOf" srcId="{9C5A694D-DAD0-40F4-8983-65336124E24E}" destId="{22A9F7AB-CC74-4119-BD11-4514E4ABD2FF}" srcOrd="5" destOrd="0" presId="urn:microsoft.com/office/officeart/2005/8/layout/default"/>
    <dgm:cxn modelId="{45B1FF53-3E35-4200-8351-EEB79358BC3B}" type="presParOf" srcId="{9C5A694D-DAD0-40F4-8983-65336124E24E}" destId="{CE0393B9-47A0-440C-BD09-CE8C31BFF8C9}" srcOrd="6" destOrd="0" presId="urn:microsoft.com/office/officeart/2005/8/layout/default"/>
    <dgm:cxn modelId="{C102658C-B1B7-4B29-94E7-AECD7DE5013F}" type="presParOf" srcId="{9C5A694D-DAD0-40F4-8983-65336124E24E}" destId="{1AD47B13-5510-479C-BA18-D41E5951C669}" srcOrd="7" destOrd="0" presId="urn:microsoft.com/office/officeart/2005/8/layout/default"/>
    <dgm:cxn modelId="{578C21A5-044E-43C3-9E88-2E767DE70772}" type="presParOf" srcId="{9C5A694D-DAD0-40F4-8983-65336124E24E}" destId="{55B61F68-FC0B-484C-8D0D-C58041431ECD}" srcOrd="8" destOrd="0" presId="urn:microsoft.com/office/officeart/2005/8/layout/default"/>
    <dgm:cxn modelId="{6A5BE001-E350-4283-BA83-0AA944E086DD}" type="presParOf" srcId="{9C5A694D-DAD0-40F4-8983-65336124E24E}" destId="{6CEAD7AC-EBFF-4A39-A254-2EDC0F5E057C}" srcOrd="9" destOrd="0" presId="urn:microsoft.com/office/officeart/2005/8/layout/default"/>
    <dgm:cxn modelId="{122DBFCC-61A3-4E2F-9677-927B88E728C8}" type="presParOf" srcId="{9C5A694D-DAD0-40F4-8983-65336124E24E}" destId="{265F89C2-2C41-456E-80A0-027525C0E76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D7DCB-C634-4564-BE1F-BBECF525E669}">
      <dsp:nvSpPr>
        <dsp:cNvPr id="0" name=""/>
        <dsp:cNvSpPr/>
      </dsp:nvSpPr>
      <dsp:spPr>
        <a:xfrm>
          <a:off x="3186674" y="1460075"/>
          <a:ext cx="1855819" cy="1605359"/>
        </a:xfrm>
        <a:prstGeom prst="hexagon">
          <a:avLst>
            <a:gd name="adj" fmla="val 28570"/>
            <a:gd name="vf" fmla="val 115470"/>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Sexual exploitation</a:t>
          </a:r>
        </a:p>
      </dsp:txBody>
      <dsp:txXfrm>
        <a:off x="3494209" y="1726106"/>
        <a:ext cx="1240749" cy="1073297"/>
      </dsp:txXfrm>
    </dsp:sp>
    <dsp:sp modelId="{7E5B66E7-7303-448A-BA06-721AFD08B12F}">
      <dsp:nvSpPr>
        <dsp:cNvPr id="0" name=""/>
        <dsp:cNvSpPr/>
      </dsp:nvSpPr>
      <dsp:spPr>
        <a:xfrm>
          <a:off x="4348774" y="692019"/>
          <a:ext cx="700195" cy="603310"/>
        </a:xfrm>
        <a:prstGeom prst="hexagon">
          <a:avLst>
            <a:gd name="adj" fmla="val 28900"/>
            <a:gd name="vf" fmla="val 115470"/>
          </a:avLst>
        </a:prstGeom>
        <a:gradFill rotWithShape="0">
          <a:gsLst>
            <a:gs pos="0">
              <a:schemeClr val="accent3">
                <a:tint val="40000"/>
                <a:hueOff val="0"/>
                <a:satOff val="0"/>
                <a:lumOff val="0"/>
                <a:alphaOff val="0"/>
                <a:tint val="94000"/>
                <a:satMod val="103000"/>
                <a:lumMod val="102000"/>
              </a:schemeClr>
            </a:gs>
            <a:gs pos="50000">
              <a:schemeClr val="accent3">
                <a:tint val="40000"/>
                <a:hueOff val="0"/>
                <a:satOff val="0"/>
                <a:lumOff val="0"/>
                <a:alphaOff val="0"/>
                <a:shade val="100000"/>
                <a:satMod val="110000"/>
                <a:lumMod val="100000"/>
              </a:schemeClr>
            </a:gs>
            <a:gs pos="100000">
              <a:schemeClr val="accent3">
                <a:tint val="40000"/>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51C39192-650A-4875-A190-4FEA331945A7}">
      <dsp:nvSpPr>
        <dsp:cNvPr id="0" name=""/>
        <dsp:cNvSpPr/>
      </dsp:nvSpPr>
      <dsp:spPr>
        <a:xfrm>
          <a:off x="3357622" y="0"/>
          <a:ext cx="1520831" cy="1315697"/>
        </a:xfrm>
        <a:prstGeom prst="hexagon">
          <a:avLst>
            <a:gd name="adj" fmla="val 28570"/>
            <a:gd name="vf" fmla="val 11547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Forced begging</a:t>
          </a:r>
        </a:p>
      </dsp:txBody>
      <dsp:txXfrm>
        <a:off x="3609656" y="218039"/>
        <a:ext cx="1016763" cy="879619"/>
      </dsp:txXfrm>
    </dsp:sp>
    <dsp:sp modelId="{2789B588-DBB5-4362-941D-7E9575569501}">
      <dsp:nvSpPr>
        <dsp:cNvPr id="0" name=""/>
        <dsp:cNvSpPr/>
      </dsp:nvSpPr>
      <dsp:spPr>
        <a:xfrm>
          <a:off x="5165956" y="1819889"/>
          <a:ext cx="700195" cy="603310"/>
        </a:xfrm>
        <a:prstGeom prst="hexagon">
          <a:avLst>
            <a:gd name="adj" fmla="val 28900"/>
            <a:gd name="vf" fmla="val 115470"/>
          </a:avLst>
        </a:prstGeom>
        <a:gradFill rotWithShape="0">
          <a:gsLst>
            <a:gs pos="0">
              <a:schemeClr val="accent3">
                <a:tint val="40000"/>
                <a:hueOff val="0"/>
                <a:satOff val="0"/>
                <a:lumOff val="0"/>
                <a:alphaOff val="0"/>
                <a:tint val="94000"/>
                <a:satMod val="103000"/>
                <a:lumMod val="102000"/>
              </a:schemeClr>
            </a:gs>
            <a:gs pos="50000">
              <a:schemeClr val="accent3">
                <a:tint val="40000"/>
                <a:hueOff val="0"/>
                <a:satOff val="0"/>
                <a:lumOff val="0"/>
                <a:alphaOff val="0"/>
                <a:shade val="100000"/>
                <a:satMod val="110000"/>
                <a:lumMod val="100000"/>
              </a:schemeClr>
            </a:gs>
            <a:gs pos="100000">
              <a:schemeClr val="accent3">
                <a:tint val="40000"/>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3FD19967-5234-4B2F-8656-AF9A47792035}">
      <dsp:nvSpPr>
        <dsp:cNvPr id="0" name=""/>
        <dsp:cNvSpPr/>
      </dsp:nvSpPr>
      <dsp:spPr>
        <a:xfrm>
          <a:off x="4752400" y="809242"/>
          <a:ext cx="1520831" cy="1315697"/>
        </a:xfrm>
        <a:prstGeom prst="hexagon">
          <a:avLst>
            <a:gd name="adj" fmla="val 28570"/>
            <a:gd name="vf" fmla="val 115470"/>
          </a:avLst>
        </a:prstGeom>
        <a:gradFill rotWithShape="0">
          <a:gsLst>
            <a:gs pos="0">
              <a:schemeClr val="accent3">
                <a:hueOff val="-968541"/>
                <a:satOff val="-4732"/>
                <a:lumOff val="1765"/>
                <a:alphaOff val="0"/>
                <a:tint val="94000"/>
                <a:satMod val="103000"/>
                <a:lumMod val="102000"/>
              </a:schemeClr>
            </a:gs>
            <a:gs pos="50000">
              <a:schemeClr val="accent3">
                <a:hueOff val="-968541"/>
                <a:satOff val="-4732"/>
                <a:lumOff val="1765"/>
                <a:alphaOff val="0"/>
                <a:shade val="100000"/>
                <a:satMod val="110000"/>
                <a:lumMod val="100000"/>
              </a:schemeClr>
            </a:gs>
            <a:gs pos="100000">
              <a:schemeClr val="accent3">
                <a:hueOff val="-968541"/>
                <a:satOff val="-4732"/>
                <a:lumOff val="1765"/>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Forced marriage</a:t>
          </a:r>
        </a:p>
      </dsp:txBody>
      <dsp:txXfrm>
        <a:off x="5004434" y="1027281"/>
        <a:ext cx="1016763" cy="879619"/>
      </dsp:txXfrm>
    </dsp:sp>
    <dsp:sp modelId="{C9F33381-DE7C-4912-9282-9A6F1081A86F}">
      <dsp:nvSpPr>
        <dsp:cNvPr id="0" name=""/>
        <dsp:cNvSpPr/>
      </dsp:nvSpPr>
      <dsp:spPr>
        <a:xfrm>
          <a:off x="4598288" y="3093043"/>
          <a:ext cx="700195" cy="603310"/>
        </a:xfrm>
        <a:prstGeom prst="hexagon">
          <a:avLst>
            <a:gd name="adj" fmla="val 28900"/>
            <a:gd name="vf" fmla="val 115470"/>
          </a:avLst>
        </a:prstGeom>
        <a:gradFill rotWithShape="0">
          <a:gsLst>
            <a:gs pos="0">
              <a:schemeClr val="accent3">
                <a:tint val="40000"/>
                <a:hueOff val="0"/>
                <a:satOff val="0"/>
                <a:lumOff val="0"/>
                <a:alphaOff val="0"/>
                <a:tint val="94000"/>
                <a:satMod val="103000"/>
                <a:lumMod val="102000"/>
              </a:schemeClr>
            </a:gs>
            <a:gs pos="50000">
              <a:schemeClr val="accent3">
                <a:tint val="40000"/>
                <a:hueOff val="0"/>
                <a:satOff val="0"/>
                <a:lumOff val="0"/>
                <a:alphaOff val="0"/>
                <a:shade val="100000"/>
                <a:satMod val="110000"/>
                <a:lumMod val="100000"/>
              </a:schemeClr>
            </a:gs>
            <a:gs pos="100000">
              <a:schemeClr val="accent3">
                <a:tint val="40000"/>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820D036B-104D-4E1B-84A2-45BD7097B802}">
      <dsp:nvSpPr>
        <dsp:cNvPr id="0" name=""/>
        <dsp:cNvSpPr/>
      </dsp:nvSpPr>
      <dsp:spPr>
        <a:xfrm>
          <a:off x="4752400" y="2400118"/>
          <a:ext cx="1520831" cy="1315697"/>
        </a:xfrm>
        <a:prstGeom prst="hexagon">
          <a:avLst>
            <a:gd name="adj" fmla="val 28570"/>
            <a:gd name="vf" fmla="val 115470"/>
          </a:avLst>
        </a:prstGeom>
        <a:gradFill rotWithShape="0">
          <a:gsLst>
            <a:gs pos="0">
              <a:schemeClr val="accent3">
                <a:hueOff val="-1937082"/>
                <a:satOff val="-9464"/>
                <a:lumOff val="3529"/>
                <a:alphaOff val="0"/>
                <a:tint val="94000"/>
                <a:satMod val="103000"/>
                <a:lumMod val="102000"/>
              </a:schemeClr>
            </a:gs>
            <a:gs pos="50000">
              <a:schemeClr val="accent3">
                <a:hueOff val="-1937082"/>
                <a:satOff val="-9464"/>
                <a:lumOff val="3529"/>
                <a:alphaOff val="0"/>
                <a:shade val="100000"/>
                <a:satMod val="110000"/>
                <a:lumMod val="100000"/>
              </a:schemeClr>
            </a:gs>
            <a:gs pos="100000">
              <a:schemeClr val="accent3">
                <a:hueOff val="-1937082"/>
                <a:satOff val="-9464"/>
                <a:lumOff val="3529"/>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Selling children</a:t>
          </a:r>
        </a:p>
      </dsp:txBody>
      <dsp:txXfrm>
        <a:off x="5004434" y="2618157"/>
        <a:ext cx="1016763" cy="879619"/>
      </dsp:txXfrm>
    </dsp:sp>
    <dsp:sp modelId="{622F3BAC-BD1D-42D5-934B-64198125FECF}">
      <dsp:nvSpPr>
        <dsp:cNvPr id="0" name=""/>
        <dsp:cNvSpPr/>
      </dsp:nvSpPr>
      <dsp:spPr>
        <a:xfrm>
          <a:off x="3190127" y="3225201"/>
          <a:ext cx="700195" cy="603310"/>
        </a:xfrm>
        <a:prstGeom prst="hexagon">
          <a:avLst>
            <a:gd name="adj" fmla="val 28900"/>
            <a:gd name="vf" fmla="val 115470"/>
          </a:avLst>
        </a:prstGeom>
        <a:gradFill rotWithShape="0">
          <a:gsLst>
            <a:gs pos="0">
              <a:schemeClr val="accent3">
                <a:tint val="40000"/>
                <a:hueOff val="0"/>
                <a:satOff val="0"/>
                <a:lumOff val="0"/>
                <a:alphaOff val="0"/>
                <a:tint val="94000"/>
                <a:satMod val="103000"/>
                <a:lumMod val="102000"/>
              </a:schemeClr>
            </a:gs>
            <a:gs pos="50000">
              <a:schemeClr val="accent3">
                <a:tint val="40000"/>
                <a:hueOff val="0"/>
                <a:satOff val="0"/>
                <a:lumOff val="0"/>
                <a:alphaOff val="0"/>
                <a:shade val="100000"/>
                <a:satMod val="110000"/>
                <a:lumMod val="100000"/>
              </a:schemeClr>
            </a:gs>
            <a:gs pos="100000">
              <a:schemeClr val="accent3">
                <a:tint val="40000"/>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1DBDE3FA-D577-4A8D-8973-46882BFE0969}">
      <dsp:nvSpPr>
        <dsp:cNvPr id="0" name=""/>
        <dsp:cNvSpPr/>
      </dsp:nvSpPr>
      <dsp:spPr>
        <a:xfrm>
          <a:off x="3357622" y="3210265"/>
          <a:ext cx="1520831" cy="1315697"/>
        </a:xfrm>
        <a:prstGeom prst="hexagon">
          <a:avLst>
            <a:gd name="adj" fmla="val 28570"/>
            <a:gd name="vf" fmla="val 115470"/>
          </a:avLst>
        </a:prstGeom>
        <a:gradFill rotWithShape="0">
          <a:gsLst>
            <a:gs pos="0">
              <a:schemeClr val="accent3">
                <a:hueOff val="-2905623"/>
                <a:satOff val="-14197"/>
                <a:lumOff val="5294"/>
                <a:alphaOff val="0"/>
                <a:tint val="94000"/>
                <a:satMod val="103000"/>
                <a:lumMod val="102000"/>
              </a:schemeClr>
            </a:gs>
            <a:gs pos="50000">
              <a:schemeClr val="accent3">
                <a:hueOff val="-2905623"/>
                <a:satOff val="-14197"/>
                <a:lumOff val="5294"/>
                <a:alphaOff val="0"/>
                <a:shade val="100000"/>
                <a:satMod val="110000"/>
                <a:lumMod val="100000"/>
              </a:schemeClr>
            </a:gs>
            <a:gs pos="100000">
              <a:schemeClr val="accent3">
                <a:hueOff val="-2905623"/>
                <a:satOff val="-14197"/>
                <a:lumOff val="5294"/>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Removal of organs</a:t>
          </a:r>
        </a:p>
      </dsp:txBody>
      <dsp:txXfrm>
        <a:off x="3609656" y="3428304"/>
        <a:ext cx="1016763" cy="879619"/>
      </dsp:txXfrm>
    </dsp:sp>
    <dsp:sp modelId="{BA3F8FB1-222E-4567-8BFB-EC511E370444}">
      <dsp:nvSpPr>
        <dsp:cNvPr id="0" name=""/>
        <dsp:cNvSpPr/>
      </dsp:nvSpPr>
      <dsp:spPr>
        <a:xfrm>
          <a:off x="2359563" y="2097783"/>
          <a:ext cx="700195" cy="603310"/>
        </a:xfrm>
        <a:prstGeom prst="hexagon">
          <a:avLst>
            <a:gd name="adj" fmla="val 28900"/>
            <a:gd name="vf" fmla="val 115470"/>
          </a:avLst>
        </a:prstGeom>
        <a:gradFill rotWithShape="0">
          <a:gsLst>
            <a:gs pos="0">
              <a:schemeClr val="accent3">
                <a:tint val="40000"/>
                <a:hueOff val="0"/>
                <a:satOff val="0"/>
                <a:lumOff val="0"/>
                <a:alphaOff val="0"/>
                <a:tint val="94000"/>
                <a:satMod val="103000"/>
                <a:lumMod val="102000"/>
              </a:schemeClr>
            </a:gs>
            <a:gs pos="50000">
              <a:schemeClr val="accent3">
                <a:tint val="40000"/>
                <a:hueOff val="0"/>
                <a:satOff val="0"/>
                <a:lumOff val="0"/>
                <a:alphaOff val="0"/>
                <a:shade val="100000"/>
                <a:satMod val="110000"/>
                <a:lumMod val="100000"/>
              </a:schemeClr>
            </a:gs>
            <a:gs pos="100000">
              <a:schemeClr val="accent3">
                <a:tint val="40000"/>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33AA95FC-ECE0-4A3E-9A75-7FAAE8F875E8}">
      <dsp:nvSpPr>
        <dsp:cNvPr id="0" name=""/>
        <dsp:cNvSpPr/>
      </dsp:nvSpPr>
      <dsp:spPr>
        <a:xfrm>
          <a:off x="1956368" y="2401023"/>
          <a:ext cx="1520831" cy="1315697"/>
        </a:xfrm>
        <a:prstGeom prst="hexagon">
          <a:avLst>
            <a:gd name="adj" fmla="val 28570"/>
            <a:gd name="vf" fmla="val 115470"/>
          </a:avLst>
        </a:prstGeom>
        <a:gradFill rotWithShape="0">
          <a:gsLst>
            <a:gs pos="0">
              <a:schemeClr val="accent3">
                <a:hueOff val="-3874164"/>
                <a:satOff val="-18929"/>
                <a:lumOff val="7058"/>
                <a:alphaOff val="0"/>
                <a:tint val="94000"/>
                <a:satMod val="103000"/>
                <a:lumMod val="102000"/>
              </a:schemeClr>
            </a:gs>
            <a:gs pos="50000">
              <a:schemeClr val="accent3">
                <a:hueOff val="-3874164"/>
                <a:satOff val="-18929"/>
                <a:lumOff val="7058"/>
                <a:alphaOff val="0"/>
                <a:shade val="100000"/>
                <a:satMod val="110000"/>
                <a:lumMod val="100000"/>
              </a:schemeClr>
            </a:gs>
            <a:gs pos="100000">
              <a:schemeClr val="accent3">
                <a:hueOff val="-3874164"/>
                <a:satOff val="-18929"/>
                <a:lumOff val="7058"/>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Forced </a:t>
          </a:r>
          <a:r>
            <a:rPr lang="en-US" sz="1900" kern="1200" dirty="0" err="1"/>
            <a:t>labour</a:t>
          </a:r>
          <a:endParaRPr lang="en-US" sz="1900" kern="1200" dirty="0"/>
        </a:p>
      </dsp:txBody>
      <dsp:txXfrm>
        <a:off x="2208402" y="2619062"/>
        <a:ext cx="1016763" cy="879619"/>
      </dsp:txXfrm>
    </dsp:sp>
    <dsp:sp modelId="{F0ED3DEE-8C91-4563-962C-4C7B8369A8C7}">
      <dsp:nvSpPr>
        <dsp:cNvPr id="0" name=""/>
        <dsp:cNvSpPr/>
      </dsp:nvSpPr>
      <dsp:spPr>
        <a:xfrm>
          <a:off x="1956368" y="807431"/>
          <a:ext cx="1520831" cy="1315697"/>
        </a:xfrm>
        <a:prstGeom prst="hexagon">
          <a:avLst>
            <a:gd name="adj" fmla="val 28570"/>
            <a:gd name="vf" fmla="val 115470"/>
          </a:avLst>
        </a:prstGeom>
        <a:gradFill rotWithShape="0">
          <a:gsLst>
            <a:gs pos="0">
              <a:schemeClr val="accent3">
                <a:hueOff val="-4842705"/>
                <a:satOff val="-23661"/>
                <a:lumOff val="8823"/>
                <a:alphaOff val="0"/>
                <a:tint val="94000"/>
                <a:satMod val="103000"/>
                <a:lumMod val="102000"/>
              </a:schemeClr>
            </a:gs>
            <a:gs pos="50000">
              <a:schemeClr val="accent3">
                <a:hueOff val="-4842705"/>
                <a:satOff val="-23661"/>
                <a:lumOff val="8823"/>
                <a:alphaOff val="0"/>
                <a:shade val="100000"/>
                <a:satMod val="110000"/>
                <a:lumMod val="100000"/>
              </a:schemeClr>
            </a:gs>
            <a:gs pos="100000">
              <a:schemeClr val="accent3">
                <a:hueOff val="-4842705"/>
                <a:satOff val="-23661"/>
                <a:lumOff val="8823"/>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Child soldiers</a:t>
          </a:r>
        </a:p>
      </dsp:txBody>
      <dsp:txXfrm>
        <a:off x="2208402" y="1025470"/>
        <a:ext cx="1016763" cy="879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FE086-855C-4D58-8FB0-4039D3066CF4}">
      <dsp:nvSpPr>
        <dsp:cNvPr id="0" name=""/>
        <dsp:cNvSpPr/>
      </dsp:nvSpPr>
      <dsp:spPr>
        <a:xfrm>
          <a:off x="668000" y="805"/>
          <a:ext cx="2763453" cy="1658071"/>
        </a:xfrm>
        <a:prstGeom prst="rect">
          <a:avLst/>
        </a:prstGeom>
        <a:solidFill>
          <a:schemeClr val="accent5">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Στις μέρες μας υπάρχουν περισσότεροι άνθρωποι που ζουν σε συνθήκες σκλαβιάς από οποιαδήποτε άλλη φορά στην ιστορία.</a:t>
          </a:r>
          <a:endParaRPr lang="en-US" sz="1800" kern="1200"/>
        </a:p>
      </dsp:txBody>
      <dsp:txXfrm>
        <a:off x="668000" y="805"/>
        <a:ext cx="2763453" cy="1658071"/>
      </dsp:txXfrm>
    </dsp:sp>
    <dsp:sp modelId="{5DA81E98-A3CD-4BB4-A62A-5E057BF6DCAF}">
      <dsp:nvSpPr>
        <dsp:cNvPr id="0" name=""/>
        <dsp:cNvSpPr/>
      </dsp:nvSpPr>
      <dsp:spPr>
        <a:xfrm>
          <a:off x="3707798" y="805"/>
          <a:ext cx="2763453" cy="1658071"/>
        </a:xfrm>
        <a:prstGeom prst="rect">
          <a:avLst/>
        </a:prstGeom>
        <a:solidFill>
          <a:schemeClr val="accent5">
            <a:hueOff val="3822936"/>
            <a:satOff val="-8167"/>
            <a:lumOff val="-3412"/>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Βιομηχανία 150 δισεκατομμυρίων δολαρίων.</a:t>
          </a:r>
          <a:endParaRPr lang="en-US" sz="1800" kern="1200"/>
        </a:p>
      </dsp:txBody>
      <dsp:txXfrm>
        <a:off x="3707798" y="805"/>
        <a:ext cx="2763453" cy="1658071"/>
      </dsp:txXfrm>
    </dsp:sp>
    <dsp:sp modelId="{A204E07E-7FEE-4670-B8E7-BFA39AF0DC0B}">
      <dsp:nvSpPr>
        <dsp:cNvPr id="0" name=""/>
        <dsp:cNvSpPr/>
      </dsp:nvSpPr>
      <dsp:spPr>
        <a:xfrm>
          <a:off x="6747596" y="805"/>
          <a:ext cx="2763453" cy="1658071"/>
        </a:xfrm>
        <a:prstGeom prst="rect">
          <a:avLst/>
        </a:prstGeom>
        <a:solidFill>
          <a:schemeClr val="accent5">
            <a:hueOff val="7645872"/>
            <a:satOff val="-16335"/>
            <a:lumOff val="-682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a:t>40,3 εκατομμύρια άνθρωποι ζουν σε συνθήκες σκλαβιάς.</a:t>
          </a:r>
          <a:endParaRPr lang="en-US" sz="1800" kern="1200"/>
        </a:p>
      </dsp:txBody>
      <dsp:txXfrm>
        <a:off x="6747596" y="805"/>
        <a:ext cx="2763453" cy="1658071"/>
      </dsp:txXfrm>
    </dsp:sp>
    <dsp:sp modelId="{CE0393B9-47A0-440C-BD09-CE8C31BFF8C9}">
      <dsp:nvSpPr>
        <dsp:cNvPr id="0" name=""/>
        <dsp:cNvSpPr/>
      </dsp:nvSpPr>
      <dsp:spPr>
        <a:xfrm>
          <a:off x="668000" y="1935222"/>
          <a:ext cx="2763453" cy="1658071"/>
        </a:xfrm>
        <a:prstGeom prst="rect">
          <a:avLst/>
        </a:prstGeom>
        <a:solidFill>
          <a:schemeClr val="accent5">
            <a:hueOff val="11468808"/>
            <a:satOff val="-24502"/>
            <a:lumOff val="-10235"/>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i="0" kern="1200"/>
            <a:t>71% </a:t>
          </a:r>
          <a:r>
            <a:rPr lang="el-GR" sz="1800" i="0" kern="1200"/>
            <a:t>Γυναίκες </a:t>
          </a:r>
          <a:r>
            <a:rPr lang="en-US" sz="1800" i="0" kern="1200"/>
            <a:t>29% </a:t>
          </a:r>
          <a:r>
            <a:rPr lang="el-GR" sz="1800" i="0" kern="1200"/>
            <a:t>Άντρες </a:t>
          </a:r>
          <a:r>
            <a:rPr lang="en-US" sz="1800" i="0" kern="1200"/>
            <a:t>25% </a:t>
          </a:r>
          <a:r>
            <a:rPr lang="el-GR" sz="1800" i="0" kern="1200"/>
            <a:t>Παιδιά</a:t>
          </a:r>
          <a:endParaRPr lang="en-US" sz="1800" kern="1200"/>
        </a:p>
      </dsp:txBody>
      <dsp:txXfrm>
        <a:off x="668000" y="1935222"/>
        <a:ext cx="2763453" cy="1658071"/>
      </dsp:txXfrm>
    </dsp:sp>
    <dsp:sp modelId="{55B61F68-FC0B-484C-8D0D-C58041431ECD}">
      <dsp:nvSpPr>
        <dsp:cNvPr id="0" name=""/>
        <dsp:cNvSpPr/>
      </dsp:nvSpPr>
      <dsp:spPr>
        <a:xfrm>
          <a:off x="3707798" y="1935222"/>
          <a:ext cx="2763453" cy="1658071"/>
        </a:xfrm>
        <a:prstGeom prst="rect">
          <a:avLst/>
        </a:prstGeom>
        <a:solidFill>
          <a:schemeClr val="accent5">
            <a:hueOff val="15291745"/>
            <a:satOff val="-32670"/>
            <a:lumOff val="-13647"/>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i="0" kern="1200"/>
            <a:t>Η δουλεία συμβαίνει σε κάθε χώρα, σε όλα τα μήκη και πλάτη του πλανήτη.</a:t>
          </a:r>
          <a:endParaRPr lang="en-US" sz="1800" kern="1200"/>
        </a:p>
      </dsp:txBody>
      <dsp:txXfrm>
        <a:off x="3707798" y="1935222"/>
        <a:ext cx="2763453" cy="1658071"/>
      </dsp:txXfrm>
    </dsp:sp>
    <dsp:sp modelId="{265F89C2-2C41-456E-80A0-027525C0E76F}">
      <dsp:nvSpPr>
        <dsp:cNvPr id="0" name=""/>
        <dsp:cNvSpPr/>
      </dsp:nvSpPr>
      <dsp:spPr>
        <a:xfrm>
          <a:off x="6747596" y="1935222"/>
          <a:ext cx="2763453" cy="1658071"/>
        </a:xfrm>
        <a:prstGeom prst="rect">
          <a:avLst/>
        </a:prstGeom>
        <a:solidFill>
          <a:schemeClr val="accent5">
            <a:hueOff val="19114680"/>
            <a:satOff val="-40837"/>
            <a:lumOff val="-1705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i="0" kern="1200"/>
            <a:t>5.4 στους 1.000 ανθρώπους είναι σκλαβωμένοι στον κόσμο.</a:t>
          </a:r>
          <a:endParaRPr lang="en-US" sz="1800" kern="1200"/>
        </a:p>
      </dsp:txBody>
      <dsp:txXfrm>
        <a:off x="6747596" y="1935222"/>
        <a:ext cx="2763453" cy="1658071"/>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576B41C-84C6-46FA-A592-353946A03371}" type="datetimeFigureOut">
              <a:rPr lang="el-GR" smtClean="0"/>
              <a:t>11/Απρ/2021</a:t>
            </a:fld>
            <a:endParaRPr lang="el-G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l-G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B9253FD-48EB-445E-AAB7-793E9907E32E}" type="slidenum">
              <a:rPr lang="el-GR" smtClean="0"/>
              <a:t>‹#›</a:t>
            </a:fld>
            <a:endParaRPr lang="el-G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476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576B41C-84C6-46FA-A592-353946A03371}" type="datetimeFigureOut">
              <a:rPr lang="el-GR" smtClean="0"/>
              <a:t>11/Απρ/2021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3545734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576B41C-84C6-46FA-A592-353946A03371}" type="datetimeFigureOut">
              <a:rPr lang="el-GR" smtClean="0"/>
              <a:t>11/Απρ/2021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2147287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576B41C-84C6-46FA-A592-353946A03371}" type="datetimeFigureOut">
              <a:rPr lang="el-GR" smtClean="0"/>
              <a:t>11/Απρ/2021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547843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576B41C-84C6-46FA-A592-353946A03371}" type="datetimeFigureOut">
              <a:rPr lang="el-GR" smtClean="0"/>
              <a:t>11/Απρ/2021</a:t>
            </a:fld>
            <a:endParaRPr lang="el-G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B9253FD-48EB-445E-AAB7-793E9907E32E}" type="slidenum">
              <a:rPr lang="el-GR" smtClean="0"/>
              <a:t>‹#›</a:t>
            </a:fld>
            <a:endParaRPr lang="el-G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350172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576B41C-84C6-46FA-A592-353946A03371}" type="datetimeFigureOut">
              <a:rPr lang="el-GR" smtClean="0"/>
              <a:t>11/Απρ/2021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242619641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57300"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33864" y="2909102"/>
            <a:ext cx="480060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576B41C-84C6-46FA-A592-353946A03371}" type="datetimeFigureOut">
              <a:rPr lang="el-GR" smtClean="0"/>
              <a:t>11/Απρ/2021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6512186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576B41C-84C6-46FA-A592-353946A03371}" type="datetimeFigureOut">
              <a:rPr lang="el-GR" smtClean="0"/>
              <a:t>11/Απρ/2021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2973699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6B41C-84C6-46FA-A592-353946A03371}" type="datetimeFigureOut">
              <a:rPr lang="el-GR" smtClean="0"/>
              <a:t>11/Απρ/2021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4154176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051" y="6375679"/>
            <a:ext cx="1233355" cy="348462"/>
          </a:xfrm>
        </p:spPr>
        <p:txBody>
          <a:bodyPr/>
          <a:lstStyle/>
          <a:p>
            <a:fld id="{B576B41C-84C6-46FA-A592-353946A03371}" type="datetimeFigureOut">
              <a:rPr lang="el-GR" smtClean="0"/>
              <a:t>11/Απρ/2021</a:t>
            </a:fld>
            <a:endParaRPr lang="el-GR"/>
          </a:p>
        </p:txBody>
      </p:sp>
      <p:sp>
        <p:nvSpPr>
          <p:cNvPr id="6" name="Footer Placeholder 5"/>
          <p:cNvSpPr>
            <a:spLocks noGrp="1"/>
          </p:cNvSpPr>
          <p:nvPr>
            <p:ph type="ftr" sz="quarter" idx="11"/>
          </p:nvPr>
        </p:nvSpPr>
        <p:spPr>
          <a:xfrm>
            <a:off x="2103620" y="6375679"/>
            <a:ext cx="3482179" cy="345796"/>
          </a:xfrm>
        </p:spPr>
        <p:txBody>
          <a:bodyPr/>
          <a:lstStyle/>
          <a:p>
            <a:endParaRPr lang="el-GR"/>
          </a:p>
        </p:txBody>
      </p:sp>
      <p:sp>
        <p:nvSpPr>
          <p:cNvPr id="7" name="Slide Number Placeholder 6"/>
          <p:cNvSpPr>
            <a:spLocks noGrp="1"/>
          </p:cNvSpPr>
          <p:nvPr>
            <p:ph type="sldNum" sz="quarter" idx="12"/>
          </p:nvPr>
        </p:nvSpPr>
        <p:spPr>
          <a:xfrm>
            <a:off x="5691014" y="6375679"/>
            <a:ext cx="1232456" cy="345796"/>
          </a:xfrm>
        </p:spPr>
        <p:txBody>
          <a:bodyPr/>
          <a:lstStyle/>
          <a:p>
            <a:fld id="{7B9253FD-48EB-445E-AAB7-793E9907E32E}" type="slidenum">
              <a:rPr lang="el-GR" smtClean="0"/>
              <a:t>‹#›</a:t>
            </a:fld>
            <a:endParaRPr lang="el-G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33543746"/>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765950" y="6375679"/>
            <a:ext cx="1232456" cy="348462"/>
          </a:xfrm>
        </p:spPr>
        <p:txBody>
          <a:bodyPr/>
          <a:lstStyle/>
          <a:p>
            <a:fld id="{B576B41C-84C6-46FA-A592-353946A03371}" type="datetimeFigureOut">
              <a:rPr lang="el-GR" smtClean="0"/>
              <a:t>11/Απρ/2021</a:t>
            </a:fld>
            <a:endParaRPr lang="el-GR"/>
          </a:p>
        </p:txBody>
      </p:sp>
      <p:sp>
        <p:nvSpPr>
          <p:cNvPr id="6" name="Footer Placeholder 5"/>
          <p:cNvSpPr>
            <a:spLocks noGrp="1"/>
          </p:cNvSpPr>
          <p:nvPr>
            <p:ph type="ftr" sz="quarter" idx="11"/>
          </p:nvPr>
        </p:nvSpPr>
        <p:spPr>
          <a:xfrm>
            <a:off x="2103621" y="6375679"/>
            <a:ext cx="3482178" cy="345796"/>
          </a:xfrm>
        </p:spPr>
        <p:txBody>
          <a:bodyPr/>
          <a:lstStyle/>
          <a:p>
            <a:endParaRPr lang="el-GR"/>
          </a:p>
        </p:txBody>
      </p:sp>
      <p:sp>
        <p:nvSpPr>
          <p:cNvPr id="7" name="Slide Number Placeholder 6"/>
          <p:cNvSpPr>
            <a:spLocks noGrp="1"/>
          </p:cNvSpPr>
          <p:nvPr>
            <p:ph type="sldNum" sz="quarter" idx="12"/>
          </p:nvPr>
        </p:nvSpPr>
        <p:spPr>
          <a:xfrm>
            <a:off x="5687568" y="6375679"/>
            <a:ext cx="1234440" cy="345796"/>
          </a:xfrm>
        </p:spPr>
        <p:txBody>
          <a:bodyPr/>
          <a:lstStyle/>
          <a:p>
            <a:fld id="{7B9253FD-48EB-445E-AAB7-793E9907E32E}" type="slidenum">
              <a:rPr lang="el-GR" smtClean="0"/>
              <a:t>‹#›</a:t>
            </a:fld>
            <a:endParaRPr lang="el-GR"/>
          </a:p>
        </p:txBody>
      </p:sp>
    </p:spTree>
    <p:extLst>
      <p:ext uri="{BB962C8B-B14F-4D97-AF65-F5344CB8AC3E}">
        <p14:creationId xmlns:p14="http://schemas.microsoft.com/office/powerpoint/2010/main" val="6801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0E0ECC0-63B8-436D-944E-FF3E75839AED}" type="datetimeFigureOut">
              <a:rPr lang="en-US" smtClean="0"/>
              <a:pPr/>
              <a:t>4/11/2021</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FE2485E-5569-4119-81DB-2AAB97EAE78C}" type="slidenum">
              <a:rPr lang="en-US" smtClean="0"/>
              <a:pPr/>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5376259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4FFECA-0832-4FE3-B587-054A0F2D80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6EF8832-935B-4210-9B83-18BE36528404}"/>
              </a:ext>
            </a:extLst>
          </p:cNvPr>
          <p:cNvSpPr>
            <a:spLocks noGrp="1"/>
          </p:cNvSpPr>
          <p:nvPr>
            <p:ph type="ctrTitle"/>
          </p:nvPr>
        </p:nvSpPr>
        <p:spPr>
          <a:xfrm>
            <a:off x="1580257" y="864911"/>
            <a:ext cx="9031484" cy="3467282"/>
          </a:xfrm>
        </p:spPr>
        <p:txBody>
          <a:bodyPr anchor="b">
            <a:normAutofit/>
          </a:bodyPr>
          <a:lstStyle/>
          <a:p>
            <a:r>
              <a:rPr lang="el-GR" sz="5600" b="1" dirty="0">
                <a:effectLst/>
                <a:latin typeface="Arial" panose="020B0604020202020204" pitchFamily="34" charset="0"/>
                <a:ea typeface="Calibri" panose="020F0502020204030204" pitchFamily="34" charset="0"/>
                <a:cs typeface="Arial" panose="020B0604020202020204" pitchFamily="34" charset="0"/>
              </a:rPr>
              <a:t>«Trafficking: Ηθικά και Κοινωνικά Ζητήματα».</a:t>
            </a:r>
            <a:endParaRPr lang="el-GR" sz="5600" dirty="0">
              <a:latin typeface="Arial" panose="020B0604020202020204" pitchFamily="34" charset="0"/>
              <a:cs typeface="Arial" panose="020B0604020202020204" pitchFamily="34" charset="0"/>
            </a:endParaRPr>
          </a:p>
        </p:txBody>
      </p:sp>
      <p:sp>
        <p:nvSpPr>
          <p:cNvPr id="10" name="Freeform: Shape 9">
            <a:extLst>
              <a:ext uri="{FF2B5EF4-FFF2-40B4-BE49-F238E27FC236}">
                <a16:creationId xmlns:a16="http://schemas.microsoft.com/office/drawing/2014/main" id="{C65858E6-5C0F-4AAE-A1AC-29BA07FFEE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070707"/>
            <a:ext cx="12192000" cy="1787292"/>
          </a:xfrm>
          <a:custGeom>
            <a:avLst/>
            <a:gdLst>
              <a:gd name="connsiteX0" fmla="*/ 619389 w 12192000"/>
              <a:gd name="connsiteY0" fmla="*/ 0 h 1787292"/>
              <a:gd name="connsiteX1" fmla="*/ 687652 w 12192000"/>
              <a:gd name="connsiteY1" fmla="*/ 3175 h 1787292"/>
              <a:gd name="connsiteX2" fmla="*/ 747977 w 12192000"/>
              <a:gd name="connsiteY2" fmla="*/ 9525 h 1787292"/>
              <a:gd name="connsiteX3" fmla="*/ 800364 w 12192000"/>
              <a:gd name="connsiteY3" fmla="*/ 20637 h 1787292"/>
              <a:gd name="connsiteX4" fmla="*/ 846402 w 12192000"/>
              <a:gd name="connsiteY4" fmla="*/ 36512 h 1787292"/>
              <a:gd name="connsiteX5" fmla="*/ 887677 w 12192000"/>
              <a:gd name="connsiteY5" fmla="*/ 52387 h 1787292"/>
              <a:gd name="connsiteX6" fmla="*/ 924189 w 12192000"/>
              <a:gd name="connsiteY6" fmla="*/ 68262 h 1787292"/>
              <a:gd name="connsiteX7" fmla="*/ 962289 w 12192000"/>
              <a:gd name="connsiteY7" fmla="*/ 87312 h 1787292"/>
              <a:gd name="connsiteX8" fmla="*/ 1000389 w 12192000"/>
              <a:gd name="connsiteY8" fmla="*/ 106362 h 1787292"/>
              <a:gd name="connsiteX9" fmla="*/ 1036902 w 12192000"/>
              <a:gd name="connsiteY9" fmla="*/ 125412 h 1787292"/>
              <a:gd name="connsiteX10" fmla="*/ 1078177 w 12192000"/>
              <a:gd name="connsiteY10" fmla="*/ 141287 h 1787292"/>
              <a:gd name="connsiteX11" fmla="*/ 1124214 w 12192000"/>
              <a:gd name="connsiteY11" fmla="*/ 155575 h 1787292"/>
              <a:gd name="connsiteX12" fmla="*/ 1176602 w 12192000"/>
              <a:gd name="connsiteY12" fmla="*/ 166687 h 1787292"/>
              <a:gd name="connsiteX13" fmla="*/ 1236927 w 12192000"/>
              <a:gd name="connsiteY13" fmla="*/ 174625 h 1787292"/>
              <a:gd name="connsiteX14" fmla="*/ 1305189 w 12192000"/>
              <a:gd name="connsiteY14" fmla="*/ 176212 h 1787292"/>
              <a:gd name="connsiteX15" fmla="*/ 1373452 w 12192000"/>
              <a:gd name="connsiteY15" fmla="*/ 174625 h 1787292"/>
              <a:gd name="connsiteX16" fmla="*/ 1433777 w 12192000"/>
              <a:gd name="connsiteY16" fmla="*/ 166687 h 1787292"/>
              <a:gd name="connsiteX17" fmla="*/ 1486164 w 12192000"/>
              <a:gd name="connsiteY17" fmla="*/ 155575 h 1787292"/>
              <a:gd name="connsiteX18" fmla="*/ 1532202 w 12192000"/>
              <a:gd name="connsiteY18" fmla="*/ 141287 h 1787292"/>
              <a:gd name="connsiteX19" fmla="*/ 1573477 w 12192000"/>
              <a:gd name="connsiteY19" fmla="*/ 125412 h 1787292"/>
              <a:gd name="connsiteX20" fmla="*/ 1609989 w 12192000"/>
              <a:gd name="connsiteY20" fmla="*/ 106362 h 1787292"/>
              <a:gd name="connsiteX21" fmla="*/ 1648089 w 12192000"/>
              <a:gd name="connsiteY21" fmla="*/ 87312 h 1787292"/>
              <a:gd name="connsiteX22" fmla="*/ 1686189 w 12192000"/>
              <a:gd name="connsiteY22" fmla="*/ 68262 h 1787292"/>
              <a:gd name="connsiteX23" fmla="*/ 1722702 w 12192000"/>
              <a:gd name="connsiteY23" fmla="*/ 52387 h 1787292"/>
              <a:gd name="connsiteX24" fmla="*/ 1763977 w 12192000"/>
              <a:gd name="connsiteY24" fmla="*/ 36512 h 1787292"/>
              <a:gd name="connsiteX25" fmla="*/ 1810014 w 12192000"/>
              <a:gd name="connsiteY25" fmla="*/ 20637 h 1787292"/>
              <a:gd name="connsiteX26" fmla="*/ 1862402 w 12192000"/>
              <a:gd name="connsiteY26" fmla="*/ 9525 h 1787292"/>
              <a:gd name="connsiteX27" fmla="*/ 1922727 w 12192000"/>
              <a:gd name="connsiteY27" fmla="*/ 3175 h 1787292"/>
              <a:gd name="connsiteX28" fmla="*/ 1990989 w 12192000"/>
              <a:gd name="connsiteY28" fmla="*/ 0 h 1787292"/>
              <a:gd name="connsiteX29" fmla="*/ 2059252 w 12192000"/>
              <a:gd name="connsiteY29" fmla="*/ 3175 h 1787292"/>
              <a:gd name="connsiteX30" fmla="*/ 2119577 w 12192000"/>
              <a:gd name="connsiteY30" fmla="*/ 9525 h 1787292"/>
              <a:gd name="connsiteX31" fmla="*/ 2171964 w 12192000"/>
              <a:gd name="connsiteY31" fmla="*/ 20637 h 1787292"/>
              <a:gd name="connsiteX32" fmla="*/ 2218002 w 12192000"/>
              <a:gd name="connsiteY32" fmla="*/ 36512 h 1787292"/>
              <a:gd name="connsiteX33" fmla="*/ 2259277 w 12192000"/>
              <a:gd name="connsiteY33" fmla="*/ 52387 h 1787292"/>
              <a:gd name="connsiteX34" fmla="*/ 2295789 w 12192000"/>
              <a:gd name="connsiteY34" fmla="*/ 68262 h 1787292"/>
              <a:gd name="connsiteX35" fmla="*/ 2333889 w 12192000"/>
              <a:gd name="connsiteY35" fmla="*/ 87312 h 1787292"/>
              <a:gd name="connsiteX36" fmla="*/ 2371989 w 12192000"/>
              <a:gd name="connsiteY36" fmla="*/ 106362 h 1787292"/>
              <a:gd name="connsiteX37" fmla="*/ 2408502 w 12192000"/>
              <a:gd name="connsiteY37" fmla="*/ 125412 h 1787292"/>
              <a:gd name="connsiteX38" fmla="*/ 2449777 w 12192000"/>
              <a:gd name="connsiteY38" fmla="*/ 141287 h 1787292"/>
              <a:gd name="connsiteX39" fmla="*/ 2495814 w 12192000"/>
              <a:gd name="connsiteY39" fmla="*/ 155575 h 1787292"/>
              <a:gd name="connsiteX40" fmla="*/ 2548202 w 12192000"/>
              <a:gd name="connsiteY40" fmla="*/ 166687 h 1787292"/>
              <a:gd name="connsiteX41" fmla="*/ 2608527 w 12192000"/>
              <a:gd name="connsiteY41" fmla="*/ 174625 h 1787292"/>
              <a:gd name="connsiteX42" fmla="*/ 2676789 w 12192000"/>
              <a:gd name="connsiteY42" fmla="*/ 176212 h 1787292"/>
              <a:gd name="connsiteX43" fmla="*/ 2745052 w 12192000"/>
              <a:gd name="connsiteY43" fmla="*/ 174625 h 1787292"/>
              <a:gd name="connsiteX44" fmla="*/ 2805377 w 12192000"/>
              <a:gd name="connsiteY44" fmla="*/ 166687 h 1787292"/>
              <a:gd name="connsiteX45" fmla="*/ 2857764 w 12192000"/>
              <a:gd name="connsiteY45" fmla="*/ 155575 h 1787292"/>
              <a:gd name="connsiteX46" fmla="*/ 2903802 w 12192000"/>
              <a:gd name="connsiteY46" fmla="*/ 141287 h 1787292"/>
              <a:gd name="connsiteX47" fmla="*/ 2945077 w 12192000"/>
              <a:gd name="connsiteY47" fmla="*/ 125412 h 1787292"/>
              <a:gd name="connsiteX48" fmla="*/ 2981589 w 12192000"/>
              <a:gd name="connsiteY48" fmla="*/ 106362 h 1787292"/>
              <a:gd name="connsiteX49" fmla="*/ 3019689 w 12192000"/>
              <a:gd name="connsiteY49" fmla="*/ 87312 h 1787292"/>
              <a:gd name="connsiteX50" fmla="*/ 3057789 w 12192000"/>
              <a:gd name="connsiteY50" fmla="*/ 68262 h 1787292"/>
              <a:gd name="connsiteX51" fmla="*/ 3094302 w 12192000"/>
              <a:gd name="connsiteY51" fmla="*/ 52387 h 1787292"/>
              <a:gd name="connsiteX52" fmla="*/ 3135577 w 12192000"/>
              <a:gd name="connsiteY52" fmla="*/ 36512 h 1787292"/>
              <a:gd name="connsiteX53" fmla="*/ 3181614 w 12192000"/>
              <a:gd name="connsiteY53" fmla="*/ 20637 h 1787292"/>
              <a:gd name="connsiteX54" fmla="*/ 3234002 w 12192000"/>
              <a:gd name="connsiteY54" fmla="*/ 9525 h 1787292"/>
              <a:gd name="connsiteX55" fmla="*/ 3294327 w 12192000"/>
              <a:gd name="connsiteY55" fmla="*/ 3175 h 1787292"/>
              <a:gd name="connsiteX56" fmla="*/ 3361002 w 12192000"/>
              <a:gd name="connsiteY56" fmla="*/ 0 h 1787292"/>
              <a:gd name="connsiteX57" fmla="*/ 3430852 w 12192000"/>
              <a:gd name="connsiteY57" fmla="*/ 3175 h 1787292"/>
              <a:gd name="connsiteX58" fmla="*/ 3491177 w 12192000"/>
              <a:gd name="connsiteY58" fmla="*/ 9525 h 1787292"/>
              <a:gd name="connsiteX59" fmla="*/ 3543564 w 12192000"/>
              <a:gd name="connsiteY59" fmla="*/ 20637 h 1787292"/>
              <a:gd name="connsiteX60" fmla="*/ 3589602 w 12192000"/>
              <a:gd name="connsiteY60" fmla="*/ 36512 h 1787292"/>
              <a:gd name="connsiteX61" fmla="*/ 3630877 w 12192000"/>
              <a:gd name="connsiteY61" fmla="*/ 52387 h 1787292"/>
              <a:gd name="connsiteX62" fmla="*/ 3667389 w 12192000"/>
              <a:gd name="connsiteY62" fmla="*/ 68262 h 1787292"/>
              <a:gd name="connsiteX63" fmla="*/ 3705489 w 12192000"/>
              <a:gd name="connsiteY63" fmla="*/ 87312 h 1787292"/>
              <a:gd name="connsiteX64" fmla="*/ 3743589 w 12192000"/>
              <a:gd name="connsiteY64" fmla="*/ 106362 h 1787292"/>
              <a:gd name="connsiteX65" fmla="*/ 3780102 w 12192000"/>
              <a:gd name="connsiteY65" fmla="*/ 125412 h 1787292"/>
              <a:gd name="connsiteX66" fmla="*/ 3821377 w 12192000"/>
              <a:gd name="connsiteY66" fmla="*/ 141287 h 1787292"/>
              <a:gd name="connsiteX67" fmla="*/ 3867414 w 12192000"/>
              <a:gd name="connsiteY67" fmla="*/ 155575 h 1787292"/>
              <a:gd name="connsiteX68" fmla="*/ 3919802 w 12192000"/>
              <a:gd name="connsiteY68" fmla="*/ 166687 h 1787292"/>
              <a:gd name="connsiteX69" fmla="*/ 3980127 w 12192000"/>
              <a:gd name="connsiteY69" fmla="*/ 174625 h 1787292"/>
              <a:gd name="connsiteX70" fmla="*/ 4048389 w 12192000"/>
              <a:gd name="connsiteY70" fmla="*/ 176212 h 1787292"/>
              <a:gd name="connsiteX71" fmla="*/ 4116652 w 12192000"/>
              <a:gd name="connsiteY71" fmla="*/ 174625 h 1787292"/>
              <a:gd name="connsiteX72" fmla="*/ 4176977 w 12192000"/>
              <a:gd name="connsiteY72" fmla="*/ 166687 h 1787292"/>
              <a:gd name="connsiteX73" fmla="*/ 4229364 w 12192000"/>
              <a:gd name="connsiteY73" fmla="*/ 155575 h 1787292"/>
              <a:gd name="connsiteX74" fmla="*/ 4275402 w 12192000"/>
              <a:gd name="connsiteY74" fmla="*/ 141287 h 1787292"/>
              <a:gd name="connsiteX75" fmla="*/ 4316677 w 12192000"/>
              <a:gd name="connsiteY75" fmla="*/ 125412 h 1787292"/>
              <a:gd name="connsiteX76" fmla="*/ 4353189 w 12192000"/>
              <a:gd name="connsiteY76" fmla="*/ 106362 h 1787292"/>
              <a:gd name="connsiteX77" fmla="*/ 4429389 w 12192000"/>
              <a:gd name="connsiteY77" fmla="*/ 68262 h 1787292"/>
              <a:gd name="connsiteX78" fmla="*/ 4465902 w 12192000"/>
              <a:gd name="connsiteY78" fmla="*/ 52387 h 1787292"/>
              <a:gd name="connsiteX79" fmla="*/ 4507177 w 12192000"/>
              <a:gd name="connsiteY79" fmla="*/ 36512 h 1787292"/>
              <a:gd name="connsiteX80" fmla="*/ 4553214 w 12192000"/>
              <a:gd name="connsiteY80" fmla="*/ 20637 h 1787292"/>
              <a:gd name="connsiteX81" fmla="*/ 4605602 w 12192000"/>
              <a:gd name="connsiteY81" fmla="*/ 9525 h 1787292"/>
              <a:gd name="connsiteX82" fmla="*/ 4665928 w 12192000"/>
              <a:gd name="connsiteY82" fmla="*/ 3175 h 1787292"/>
              <a:gd name="connsiteX83" fmla="*/ 4734189 w 12192000"/>
              <a:gd name="connsiteY83" fmla="*/ 0 h 1787292"/>
              <a:gd name="connsiteX84" fmla="*/ 4802453 w 12192000"/>
              <a:gd name="connsiteY84" fmla="*/ 3175 h 1787292"/>
              <a:gd name="connsiteX85" fmla="*/ 4862777 w 12192000"/>
              <a:gd name="connsiteY85" fmla="*/ 9525 h 1787292"/>
              <a:gd name="connsiteX86" fmla="*/ 4915165 w 12192000"/>
              <a:gd name="connsiteY86" fmla="*/ 20637 h 1787292"/>
              <a:gd name="connsiteX87" fmla="*/ 4961201 w 12192000"/>
              <a:gd name="connsiteY87" fmla="*/ 36512 h 1787292"/>
              <a:gd name="connsiteX88" fmla="*/ 5002476 w 12192000"/>
              <a:gd name="connsiteY88" fmla="*/ 52387 h 1787292"/>
              <a:gd name="connsiteX89" fmla="*/ 5038989 w 12192000"/>
              <a:gd name="connsiteY89" fmla="*/ 68262 h 1787292"/>
              <a:gd name="connsiteX90" fmla="*/ 5077089 w 12192000"/>
              <a:gd name="connsiteY90" fmla="*/ 87312 h 1787292"/>
              <a:gd name="connsiteX91" fmla="*/ 5115189 w 12192000"/>
              <a:gd name="connsiteY91" fmla="*/ 106362 h 1787292"/>
              <a:gd name="connsiteX92" fmla="*/ 5151701 w 12192000"/>
              <a:gd name="connsiteY92" fmla="*/ 125412 h 1787292"/>
              <a:gd name="connsiteX93" fmla="*/ 5192976 w 12192000"/>
              <a:gd name="connsiteY93" fmla="*/ 141287 h 1787292"/>
              <a:gd name="connsiteX94" fmla="*/ 5239014 w 12192000"/>
              <a:gd name="connsiteY94" fmla="*/ 155575 h 1787292"/>
              <a:gd name="connsiteX95" fmla="*/ 5291401 w 12192000"/>
              <a:gd name="connsiteY95" fmla="*/ 166687 h 1787292"/>
              <a:gd name="connsiteX96" fmla="*/ 5351727 w 12192000"/>
              <a:gd name="connsiteY96" fmla="*/ 174625 h 1787292"/>
              <a:gd name="connsiteX97" fmla="*/ 5410199 w 12192000"/>
              <a:gd name="connsiteY97" fmla="*/ 175985 h 1787292"/>
              <a:gd name="connsiteX98" fmla="*/ 5468671 w 12192000"/>
              <a:gd name="connsiteY98" fmla="*/ 174625 h 1787292"/>
              <a:gd name="connsiteX99" fmla="*/ 5528996 w 12192000"/>
              <a:gd name="connsiteY99" fmla="*/ 166687 h 1787292"/>
              <a:gd name="connsiteX100" fmla="*/ 5581383 w 12192000"/>
              <a:gd name="connsiteY100" fmla="*/ 155575 h 1787292"/>
              <a:gd name="connsiteX101" fmla="*/ 5627421 w 12192000"/>
              <a:gd name="connsiteY101" fmla="*/ 141287 h 1787292"/>
              <a:gd name="connsiteX102" fmla="*/ 5668696 w 12192000"/>
              <a:gd name="connsiteY102" fmla="*/ 125412 h 1787292"/>
              <a:gd name="connsiteX103" fmla="*/ 5705209 w 12192000"/>
              <a:gd name="connsiteY103" fmla="*/ 106362 h 1787292"/>
              <a:gd name="connsiteX104" fmla="*/ 5743308 w 12192000"/>
              <a:gd name="connsiteY104" fmla="*/ 87312 h 1787292"/>
              <a:gd name="connsiteX105" fmla="*/ 5781408 w 12192000"/>
              <a:gd name="connsiteY105" fmla="*/ 68262 h 1787292"/>
              <a:gd name="connsiteX106" fmla="*/ 5817921 w 12192000"/>
              <a:gd name="connsiteY106" fmla="*/ 52387 h 1787292"/>
              <a:gd name="connsiteX107" fmla="*/ 5859196 w 12192000"/>
              <a:gd name="connsiteY107" fmla="*/ 36512 h 1787292"/>
              <a:gd name="connsiteX108" fmla="*/ 5905234 w 12192000"/>
              <a:gd name="connsiteY108" fmla="*/ 20637 h 1787292"/>
              <a:gd name="connsiteX109" fmla="*/ 5957621 w 12192000"/>
              <a:gd name="connsiteY109" fmla="*/ 9525 h 1787292"/>
              <a:gd name="connsiteX110" fmla="*/ 6017947 w 12192000"/>
              <a:gd name="connsiteY110" fmla="*/ 3175 h 1787292"/>
              <a:gd name="connsiteX111" fmla="*/ 6086208 w 12192000"/>
              <a:gd name="connsiteY111" fmla="*/ 0 h 1787292"/>
              <a:gd name="connsiteX112" fmla="*/ 6095999 w 12192000"/>
              <a:gd name="connsiteY112" fmla="*/ 455 h 1787292"/>
              <a:gd name="connsiteX113" fmla="*/ 6105789 w 12192000"/>
              <a:gd name="connsiteY113" fmla="*/ 0 h 1787292"/>
              <a:gd name="connsiteX114" fmla="*/ 6174052 w 12192000"/>
              <a:gd name="connsiteY114" fmla="*/ 3175 h 1787292"/>
              <a:gd name="connsiteX115" fmla="*/ 6234377 w 12192000"/>
              <a:gd name="connsiteY115" fmla="*/ 9525 h 1787292"/>
              <a:gd name="connsiteX116" fmla="*/ 6286764 w 12192000"/>
              <a:gd name="connsiteY116" fmla="*/ 20637 h 1787292"/>
              <a:gd name="connsiteX117" fmla="*/ 6332802 w 12192000"/>
              <a:gd name="connsiteY117" fmla="*/ 36512 h 1787292"/>
              <a:gd name="connsiteX118" fmla="*/ 6374077 w 12192000"/>
              <a:gd name="connsiteY118" fmla="*/ 52387 h 1787292"/>
              <a:gd name="connsiteX119" fmla="*/ 6410589 w 12192000"/>
              <a:gd name="connsiteY119" fmla="*/ 68262 h 1787292"/>
              <a:gd name="connsiteX120" fmla="*/ 6448689 w 12192000"/>
              <a:gd name="connsiteY120" fmla="*/ 87312 h 1787292"/>
              <a:gd name="connsiteX121" fmla="*/ 6486789 w 12192000"/>
              <a:gd name="connsiteY121" fmla="*/ 106362 h 1787292"/>
              <a:gd name="connsiteX122" fmla="*/ 6523302 w 12192000"/>
              <a:gd name="connsiteY122" fmla="*/ 125412 h 1787292"/>
              <a:gd name="connsiteX123" fmla="*/ 6564577 w 12192000"/>
              <a:gd name="connsiteY123" fmla="*/ 141287 h 1787292"/>
              <a:gd name="connsiteX124" fmla="*/ 6610614 w 12192000"/>
              <a:gd name="connsiteY124" fmla="*/ 155575 h 1787292"/>
              <a:gd name="connsiteX125" fmla="*/ 6663002 w 12192000"/>
              <a:gd name="connsiteY125" fmla="*/ 166687 h 1787292"/>
              <a:gd name="connsiteX126" fmla="*/ 6723327 w 12192000"/>
              <a:gd name="connsiteY126" fmla="*/ 174625 h 1787292"/>
              <a:gd name="connsiteX127" fmla="*/ 6781799 w 12192000"/>
              <a:gd name="connsiteY127" fmla="*/ 175985 h 1787292"/>
              <a:gd name="connsiteX128" fmla="*/ 6840271 w 12192000"/>
              <a:gd name="connsiteY128" fmla="*/ 174625 h 1787292"/>
              <a:gd name="connsiteX129" fmla="*/ 6900596 w 12192000"/>
              <a:gd name="connsiteY129" fmla="*/ 166687 h 1787292"/>
              <a:gd name="connsiteX130" fmla="*/ 6952983 w 12192000"/>
              <a:gd name="connsiteY130" fmla="*/ 155575 h 1787292"/>
              <a:gd name="connsiteX131" fmla="*/ 6999021 w 12192000"/>
              <a:gd name="connsiteY131" fmla="*/ 141287 h 1787292"/>
              <a:gd name="connsiteX132" fmla="*/ 7040296 w 12192000"/>
              <a:gd name="connsiteY132" fmla="*/ 125412 h 1787292"/>
              <a:gd name="connsiteX133" fmla="*/ 7076808 w 12192000"/>
              <a:gd name="connsiteY133" fmla="*/ 106362 h 1787292"/>
              <a:gd name="connsiteX134" fmla="*/ 7114908 w 12192000"/>
              <a:gd name="connsiteY134" fmla="*/ 87312 h 1787292"/>
              <a:gd name="connsiteX135" fmla="*/ 7153008 w 12192000"/>
              <a:gd name="connsiteY135" fmla="*/ 68262 h 1787292"/>
              <a:gd name="connsiteX136" fmla="*/ 7189521 w 12192000"/>
              <a:gd name="connsiteY136" fmla="*/ 52387 h 1787292"/>
              <a:gd name="connsiteX137" fmla="*/ 7230796 w 12192000"/>
              <a:gd name="connsiteY137" fmla="*/ 36512 h 1787292"/>
              <a:gd name="connsiteX138" fmla="*/ 7276833 w 12192000"/>
              <a:gd name="connsiteY138" fmla="*/ 20637 h 1787292"/>
              <a:gd name="connsiteX139" fmla="*/ 7329221 w 12192000"/>
              <a:gd name="connsiteY139" fmla="*/ 9525 h 1787292"/>
              <a:gd name="connsiteX140" fmla="*/ 7389546 w 12192000"/>
              <a:gd name="connsiteY140" fmla="*/ 3175 h 1787292"/>
              <a:gd name="connsiteX141" fmla="*/ 7457808 w 12192000"/>
              <a:gd name="connsiteY141" fmla="*/ 0 h 1787292"/>
              <a:gd name="connsiteX142" fmla="*/ 7526071 w 12192000"/>
              <a:gd name="connsiteY142" fmla="*/ 3175 h 1787292"/>
              <a:gd name="connsiteX143" fmla="*/ 7586396 w 12192000"/>
              <a:gd name="connsiteY143" fmla="*/ 9525 h 1787292"/>
              <a:gd name="connsiteX144" fmla="*/ 7638783 w 12192000"/>
              <a:gd name="connsiteY144" fmla="*/ 20637 h 1787292"/>
              <a:gd name="connsiteX145" fmla="*/ 7684821 w 12192000"/>
              <a:gd name="connsiteY145" fmla="*/ 36512 h 1787292"/>
              <a:gd name="connsiteX146" fmla="*/ 7726096 w 12192000"/>
              <a:gd name="connsiteY146" fmla="*/ 52387 h 1787292"/>
              <a:gd name="connsiteX147" fmla="*/ 7762608 w 12192000"/>
              <a:gd name="connsiteY147" fmla="*/ 68262 h 1787292"/>
              <a:gd name="connsiteX148" fmla="*/ 7800708 w 12192000"/>
              <a:gd name="connsiteY148" fmla="*/ 87312 h 1787292"/>
              <a:gd name="connsiteX149" fmla="*/ 7838808 w 12192000"/>
              <a:gd name="connsiteY149" fmla="*/ 106362 h 1787292"/>
              <a:gd name="connsiteX150" fmla="*/ 7875321 w 12192000"/>
              <a:gd name="connsiteY150" fmla="*/ 125412 h 1787292"/>
              <a:gd name="connsiteX151" fmla="*/ 7916596 w 12192000"/>
              <a:gd name="connsiteY151" fmla="*/ 141287 h 1787292"/>
              <a:gd name="connsiteX152" fmla="*/ 7962633 w 12192000"/>
              <a:gd name="connsiteY152" fmla="*/ 155575 h 1787292"/>
              <a:gd name="connsiteX153" fmla="*/ 8015021 w 12192000"/>
              <a:gd name="connsiteY153" fmla="*/ 166687 h 1787292"/>
              <a:gd name="connsiteX154" fmla="*/ 8075346 w 12192000"/>
              <a:gd name="connsiteY154" fmla="*/ 174625 h 1787292"/>
              <a:gd name="connsiteX155" fmla="*/ 8143608 w 12192000"/>
              <a:gd name="connsiteY155" fmla="*/ 176212 h 1787292"/>
              <a:gd name="connsiteX156" fmla="*/ 8211871 w 12192000"/>
              <a:gd name="connsiteY156" fmla="*/ 174625 h 1787292"/>
              <a:gd name="connsiteX157" fmla="*/ 8272196 w 12192000"/>
              <a:gd name="connsiteY157" fmla="*/ 166687 h 1787292"/>
              <a:gd name="connsiteX158" fmla="*/ 8324583 w 12192000"/>
              <a:gd name="connsiteY158" fmla="*/ 155575 h 1787292"/>
              <a:gd name="connsiteX159" fmla="*/ 8370621 w 12192000"/>
              <a:gd name="connsiteY159" fmla="*/ 141287 h 1787292"/>
              <a:gd name="connsiteX160" fmla="*/ 8411896 w 12192000"/>
              <a:gd name="connsiteY160" fmla="*/ 125412 h 1787292"/>
              <a:gd name="connsiteX161" fmla="*/ 8448408 w 12192000"/>
              <a:gd name="connsiteY161" fmla="*/ 106362 h 1787292"/>
              <a:gd name="connsiteX162" fmla="*/ 8486508 w 12192000"/>
              <a:gd name="connsiteY162" fmla="*/ 87312 h 1787292"/>
              <a:gd name="connsiteX163" fmla="*/ 8524608 w 12192000"/>
              <a:gd name="connsiteY163" fmla="*/ 68262 h 1787292"/>
              <a:gd name="connsiteX164" fmla="*/ 8561120 w 12192000"/>
              <a:gd name="connsiteY164" fmla="*/ 52387 h 1787292"/>
              <a:gd name="connsiteX165" fmla="*/ 8602396 w 12192000"/>
              <a:gd name="connsiteY165" fmla="*/ 36512 h 1787292"/>
              <a:gd name="connsiteX166" fmla="*/ 8648432 w 12192000"/>
              <a:gd name="connsiteY166" fmla="*/ 20637 h 1787292"/>
              <a:gd name="connsiteX167" fmla="*/ 8700820 w 12192000"/>
              <a:gd name="connsiteY167" fmla="*/ 9525 h 1787292"/>
              <a:gd name="connsiteX168" fmla="*/ 8761146 w 12192000"/>
              <a:gd name="connsiteY168" fmla="*/ 3175 h 1787292"/>
              <a:gd name="connsiteX169" fmla="*/ 8827820 w 12192000"/>
              <a:gd name="connsiteY169" fmla="*/ 0 h 1787292"/>
              <a:gd name="connsiteX170" fmla="*/ 8897670 w 12192000"/>
              <a:gd name="connsiteY170" fmla="*/ 3175 h 1787292"/>
              <a:gd name="connsiteX171" fmla="*/ 8957996 w 12192000"/>
              <a:gd name="connsiteY171" fmla="*/ 9525 h 1787292"/>
              <a:gd name="connsiteX172" fmla="*/ 9010382 w 12192000"/>
              <a:gd name="connsiteY172" fmla="*/ 20637 h 1787292"/>
              <a:gd name="connsiteX173" fmla="*/ 9056420 w 12192000"/>
              <a:gd name="connsiteY173" fmla="*/ 36512 h 1787292"/>
              <a:gd name="connsiteX174" fmla="*/ 9097696 w 12192000"/>
              <a:gd name="connsiteY174" fmla="*/ 52387 h 1787292"/>
              <a:gd name="connsiteX175" fmla="*/ 9134208 w 12192000"/>
              <a:gd name="connsiteY175" fmla="*/ 68262 h 1787292"/>
              <a:gd name="connsiteX176" fmla="*/ 9172308 w 12192000"/>
              <a:gd name="connsiteY176" fmla="*/ 87312 h 1787292"/>
              <a:gd name="connsiteX177" fmla="*/ 9210408 w 12192000"/>
              <a:gd name="connsiteY177" fmla="*/ 106362 h 1787292"/>
              <a:gd name="connsiteX178" fmla="*/ 9246920 w 12192000"/>
              <a:gd name="connsiteY178" fmla="*/ 125412 h 1787292"/>
              <a:gd name="connsiteX179" fmla="*/ 9288196 w 12192000"/>
              <a:gd name="connsiteY179" fmla="*/ 141287 h 1787292"/>
              <a:gd name="connsiteX180" fmla="*/ 9334232 w 12192000"/>
              <a:gd name="connsiteY180" fmla="*/ 155575 h 1787292"/>
              <a:gd name="connsiteX181" fmla="*/ 9386620 w 12192000"/>
              <a:gd name="connsiteY181" fmla="*/ 166687 h 1787292"/>
              <a:gd name="connsiteX182" fmla="*/ 9446946 w 12192000"/>
              <a:gd name="connsiteY182" fmla="*/ 174625 h 1787292"/>
              <a:gd name="connsiteX183" fmla="*/ 9515208 w 12192000"/>
              <a:gd name="connsiteY183" fmla="*/ 176212 h 1787292"/>
              <a:gd name="connsiteX184" fmla="*/ 9583470 w 12192000"/>
              <a:gd name="connsiteY184" fmla="*/ 174625 h 1787292"/>
              <a:gd name="connsiteX185" fmla="*/ 9643796 w 12192000"/>
              <a:gd name="connsiteY185" fmla="*/ 166687 h 1787292"/>
              <a:gd name="connsiteX186" fmla="*/ 9696182 w 12192000"/>
              <a:gd name="connsiteY186" fmla="*/ 155575 h 1787292"/>
              <a:gd name="connsiteX187" fmla="*/ 9742220 w 12192000"/>
              <a:gd name="connsiteY187" fmla="*/ 141287 h 1787292"/>
              <a:gd name="connsiteX188" fmla="*/ 9783496 w 12192000"/>
              <a:gd name="connsiteY188" fmla="*/ 125412 h 1787292"/>
              <a:gd name="connsiteX189" fmla="*/ 9820008 w 12192000"/>
              <a:gd name="connsiteY189" fmla="*/ 106362 h 1787292"/>
              <a:gd name="connsiteX190" fmla="*/ 9896208 w 12192000"/>
              <a:gd name="connsiteY190" fmla="*/ 68262 h 1787292"/>
              <a:gd name="connsiteX191" fmla="*/ 9932720 w 12192000"/>
              <a:gd name="connsiteY191" fmla="*/ 52387 h 1787292"/>
              <a:gd name="connsiteX192" fmla="*/ 9973996 w 12192000"/>
              <a:gd name="connsiteY192" fmla="*/ 36512 h 1787292"/>
              <a:gd name="connsiteX193" fmla="*/ 10020032 w 12192000"/>
              <a:gd name="connsiteY193" fmla="*/ 20637 h 1787292"/>
              <a:gd name="connsiteX194" fmla="*/ 10072420 w 12192000"/>
              <a:gd name="connsiteY194" fmla="*/ 9525 h 1787292"/>
              <a:gd name="connsiteX195" fmla="*/ 10132746 w 12192000"/>
              <a:gd name="connsiteY195" fmla="*/ 3175 h 1787292"/>
              <a:gd name="connsiteX196" fmla="*/ 10201008 w 12192000"/>
              <a:gd name="connsiteY196" fmla="*/ 0 h 1787292"/>
              <a:gd name="connsiteX197" fmla="*/ 10269270 w 12192000"/>
              <a:gd name="connsiteY197" fmla="*/ 3175 h 1787292"/>
              <a:gd name="connsiteX198" fmla="*/ 10329596 w 12192000"/>
              <a:gd name="connsiteY198" fmla="*/ 9525 h 1787292"/>
              <a:gd name="connsiteX199" fmla="*/ 10381982 w 12192000"/>
              <a:gd name="connsiteY199" fmla="*/ 20637 h 1787292"/>
              <a:gd name="connsiteX200" fmla="*/ 10428020 w 12192000"/>
              <a:gd name="connsiteY200" fmla="*/ 36512 h 1787292"/>
              <a:gd name="connsiteX201" fmla="*/ 10469296 w 12192000"/>
              <a:gd name="connsiteY201" fmla="*/ 52387 h 1787292"/>
              <a:gd name="connsiteX202" fmla="*/ 10505808 w 12192000"/>
              <a:gd name="connsiteY202" fmla="*/ 68262 h 1787292"/>
              <a:gd name="connsiteX203" fmla="*/ 10543908 w 12192000"/>
              <a:gd name="connsiteY203" fmla="*/ 87312 h 1787292"/>
              <a:gd name="connsiteX204" fmla="*/ 10582008 w 12192000"/>
              <a:gd name="connsiteY204" fmla="*/ 106362 h 1787292"/>
              <a:gd name="connsiteX205" fmla="*/ 10618520 w 12192000"/>
              <a:gd name="connsiteY205" fmla="*/ 125412 h 1787292"/>
              <a:gd name="connsiteX206" fmla="*/ 10659796 w 12192000"/>
              <a:gd name="connsiteY206" fmla="*/ 141287 h 1787292"/>
              <a:gd name="connsiteX207" fmla="*/ 10705832 w 12192000"/>
              <a:gd name="connsiteY207" fmla="*/ 155575 h 1787292"/>
              <a:gd name="connsiteX208" fmla="*/ 10758220 w 12192000"/>
              <a:gd name="connsiteY208" fmla="*/ 166687 h 1787292"/>
              <a:gd name="connsiteX209" fmla="*/ 10818546 w 12192000"/>
              <a:gd name="connsiteY209" fmla="*/ 174625 h 1787292"/>
              <a:gd name="connsiteX210" fmla="*/ 10886808 w 12192000"/>
              <a:gd name="connsiteY210" fmla="*/ 176212 h 1787292"/>
              <a:gd name="connsiteX211" fmla="*/ 10955070 w 12192000"/>
              <a:gd name="connsiteY211" fmla="*/ 174625 h 1787292"/>
              <a:gd name="connsiteX212" fmla="*/ 11015396 w 12192000"/>
              <a:gd name="connsiteY212" fmla="*/ 166687 h 1787292"/>
              <a:gd name="connsiteX213" fmla="*/ 11067782 w 12192000"/>
              <a:gd name="connsiteY213" fmla="*/ 155575 h 1787292"/>
              <a:gd name="connsiteX214" fmla="*/ 11113820 w 12192000"/>
              <a:gd name="connsiteY214" fmla="*/ 141287 h 1787292"/>
              <a:gd name="connsiteX215" fmla="*/ 11155096 w 12192000"/>
              <a:gd name="connsiteY215" fmla="*/ 125412 h 1787292"/>
              <a:gd name="connsiteX216" fmla="*/ 11191608 w 12192000"/>
              <a:gd name="connsiteY216" fmla="*/ 106362 h 1787292"/>
              <a:gd name="connsiteX217" fmla="*/ 11229708 w 12192000"/>
              <a:gd name="connsiteY217" fmla="*/ 87312 h 1787292"/>
              <a:gd name="connsiteX218" fmla="*/ 11267808 w 12192000"/>
              <a:gd name="connsiteY218" fmla="*/ 68262 h 1787292"/>
              <a:gd name="connsiteX219" fmla="*/ 11304320 w 12192000"/>
              <a:gd name="connsiteY219" fmla="*/ 52387 h 1787292"/>
              <a:gd name="connsiteX220" fmla="*/ 11345596 w 12192000"/>
              <a:gd name="connsiteY220" fmla="*/ 36512 h 1787292"/>
              <a:gd name="connsiteX221" fmla="*/ 11391632 w 12192000"/>
              <a:gd name="connsiteY221" fmla="*/ 20637 h 1787292"/>
              <a:gd name="connsiteX222" fmla="*/ 11444020 w 12192000"/>
              <a:gd name="connsiteY222" fmla="*/ 9525 h 1787292"/>
              <a:gd name="connsiteX223" fmla="*/ 11504346 w 12192000"/>
              <a:gd name="connsiteY223" fmla="*/ 3175 h 1787292"/>
              <a:gd name="connsiteX224" fmla="*/ 11572608 w 12192000"/>
              <a:gd name="connsiteY224" fmla="*/ 0 h 1787292"/>
              <a:gd name="connsiteX225" fmla="*/ 11640870 w 12192000"/>
              <a:gd name="connsiteY225" fmla="*/ 3175 h 1787292"/>
              <a:gd name="connsiteX226" fmla="*/ 11701196 w 12192000"/>
              <a:gd name="connsiteY226" fmla="*/ 9525 h 1787292"/>
              <a:gd name="connsiteX227" fmla="*/ 11753582 w 12192000"/>
              <a:gd name="connsiteY227" fmla="*/ 20637 h 1787292"/>
              <a:gd name="connsiteX228" fmla="*/ 11799620 w 12192000"/>
              <a:gd name="connsiteY228" fmla="*/ 36512 h 1787292"/>
              <a:gd name="connsiteX229" fmla="*/ 11840896 w 12192000"/>
              <a:gd name="connsiteY229" fmla="*/ 52387 h 1787292"/>
              <a:gd name="connsiteX230" fmla="*/ 11877408 w 12192000"/>
              <a:gd name="connsiteY230" fmla="*/ 68262 h 1787292"/>
              <a:gd name="connsiteX231" fmla="*/ 11915508 w 12192000"/>
              <a:gd name="connsiteY231" fmla="*/ 87312 h 1787292"/>
              <a:gd name="connsiteX232" fmla="*/ 11953608 w 12192000"/>
              <a:gd name="connsiteY232" fmla="*/ 106362 h 1787292"/>
              <a:gd name="connsiteX233" fmla="*/ 11990120 w 12192000"/>
              <a:gd name="connsiteY233" fmla="*/ 125412 h 1787292"/>
              <a:gd name="connsiteX234" fmla="*/ 12031396 w 12192000"/>
              <a:gd name="connsiteY234" fmla="*/ 141287 h 1787292"/>
              <a:gd name="connsiteX235" fmla="*/ 12077432 w 12192000"/>
              <a:gd name="connsiteY235" fmla="*/ 155575 h 1787292"/>
              <a:gd name="connsiteX236" fmla="*/ 12129820 w 12192000"/>
              <a:gd name="connsiteY236" fmla="*/ 166688 h 1787292"/>
              <a:gd name="connsiteX237" fmla="*/ 12190146 w 12192000"/>
              <a:gd name="connsiteY237" fmla="*/ 174625 h 1787292"/>
              <a:gd name="connsiteX238" fmla="*/ 12192000 w 12192000"/>
              <a:gd name="connsiteY238" fmla="*/ 174668 h 1787292"/>
              <a:gd name="connsiteX239" fmla="*/ 12192000 w 12192000"/>
              <a:gd name="connsiteY239" fmla="*/ 885826 h 1787292"/>
              <a:gd name="connsiteX240" fmla="*/ 12192000 w 12192000"/>
              <a:gd name="connsiteY240" fmla="*/ 1787292 h 1787292"/>
              <a:gd name="connsiteX241" fmla="*/ 0 w 12192000"/>
              <a:gd name="connsiteY241" fmla="*/ 1787292 h 1787292"/>
              <a:gd name="connsiteX242" fmla="*/ 0 w 12192000"/>
              <a:gd name="connsiteY242" fmla="*/ 885826 h 1787292"/>
              <a:gd name="connsiteX243" fmla="*/ 0 w 12192000"/>
              <a:gd name="connsiteY243" fmla="*/ 174668 h 1787292"/>
              <a:gd name="connsiteX244" fmla="*/ 1852 w 12192000"/>
              <a:gd name="connsiteY244" fmla="*/ 174625 h 1787292"/>
              <a:gd name="connsiteX245" fmla="*/ 62177 w 12192000"/>
              <a:gd name="connsiteY245" fmla="*/ 166687 h 1787292"/>
              <a:gd name="connsiteX246" fmla="*/ 114564 w 12192000"/>
              <a:gd name="connsiteY246" fmla="*/ 155575 h 1787292"/>
              <a:gd name="connsiteX247" fmla="*/ 160602 w 12192000"/>
              <a:gd name="connsiteY247" fmla="*/ 141287 h 1787292"/>
              <a:gd name="connsiteX248" fmla="*/ 201877 w 12192000"/>
              <a:gd name="connsiteY248" fmla="*/ 125412 h 1787292"/>
              <a:gd name="connsiteX249" fmla="*/ 238389 w 12192000"/>
              <a:gd name="connsiteY249" fmla="*/ 106362 h 1787292"/>
              <a:gd name="connsiteX250" fmla="*/ 276489 w 12192000"/>
              <a:gd name="connsiteY250" fmla="*/ 87312 h 1787292"/>
              <a:gd name="connsiteX251" fmla="*/ 314589 w 12192000"/>
              <a:gd name="connsiteY251" fmla="*/ 68262 h 1787292"/>
              <a:gd name="connsiteX252" fmla="*/ 351102 w 12192000"/>
              <a:gd name="connsiteY252" fmla="*/ 52387 h 1787292"/>
              <a:gd name="connsiteX253" fmla="*/ 392377 w 12192000"/>
              <a:gd name="connsiteY253" fmla="*/ 36512 h 1787292"/>
              <a:gd name="connsiteX254" fmla="*/ 438414 w 12192000"/>
              <a:gd name="connsiteY254" fmla="*/ 20637 h 1787292"/>
              <a:gd name="connsiteX255" fmla="*/ 490802 w 12192000"/>
              <a:gd name="connsiteY255" fmla="*/ 9525 h 1787292"/>
              <a:gd name="connsiteX256" fmla="*/ 551127 w 12192000"/>
              <a:gd name="connsiteY256" fmla="*/ 3175 h 1787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Lst>
            <a:rect l="l" t="t" r="r" b="b"/>
            <a:pathLst>
              <a:path w="12192000" h="1787292">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4" y="20637"/>
                </a:lnTo>
                <a:lnTo>
                  <a:pt x="4605602" y="9525"/>
                </a:lnTo>
                <a:lnTo>
                  <a:pt x="4665928" y="3175"/>
                </a:lnTo>
                <a:lnTo>
                  <a:pt x="4734189" y="0"/>
                </a:lnTo>
                <a:lnTo>
                  <a:pt x="4802453" y="3175"/>
                </a:lnTo>
                <a:lnTo>
                  <a:pt x="4862777" y="9525"/>
                </a:lnTo>
                <a:lnTo>
                  <a:pt x="4915165" y="20637"/>
                </a:lnTo>
                <a:lnTo>
                  <a:pt x="4961201" y="36512"/>
                </a:lnTo>
                <a:lnTo>
                  <a:pt x="5002476" y="52387"/>
                </a:lnTo>
                <a:lnTo>
                  <a:pt x="5038989" y="68262"/>
                </a:lnTo>
                <a:lnTo>
                  <a:pt x="5077089" y="87312"/>
                </a:lnTo>
                <a:lnTo>
                  <a:pt x="5115189" y="106362"/>
                </a:lnTo>
                <a:lnTo>
                  <a:pt x="5151701" y="125412"/>
                </a:lnTo>
                <a:lnTo>
                  <a:pt x="5192976"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09" y="106362"/>
                </a:lnTo>
                <a:lnTo>
                  <a:pt x="5743308" y="87312"/>
                </a:lnTo>
                <a:lnTo>
                  <a:pt x="5781408" y="68262"/>
                </a:lnTo>
                <a:lnTo>
                  <a:pt x="5817921" y="52387"/>
                </a:lnTo>
                <a:lnTo>
                  <a:pt x="5859196" y="36512"/>
                </a:lnTo>
                <a:lnTo>
                  <a:pt x="5905234" y="20637"/>
                </a:lnTo>
                <a:lnTo>
                  <a:pt x="5957621" y="9525"/>
                </a:lnTo>
                <a:lnTo>
                  <a:pt x="6017947" y="3175"/>
                </a:lnTo>
                <a:lnTo>
                  <a:pt x="6086208"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2000" y="174668"/>
                </a:lnTo>
                <a:lnTo>
                  <a:pt x="12192000" y="885826"/>
                </a:lnTo>
                <a:lnTo>
                  <a:pt x="12192000" y="1787292"/>
                </a:lnTo>
                <a:lnTo>
                  <a:pt x="0" y="1787292"/>
                </a:lnTo>
                <a:lnTo>
                  <a:pt x="0" y="885826"/>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Υπότιτλος 2">
            <a:extLst>
              <a:ext uri="{FF2B5EF4-FFF2-40B4-BE49-F238E27FC236}">
                <a16:creationId xmlns:a16="http://schemas.microsoft.com/office/drawing/2014/main" id="{83F14310-6291-4014-9BB5-04600E675648}"/>
              </a:ext>
            </a:extLst>
          </p:cNvPr>
          <p:cNvSpPr>
            <a:spLocks noGrp="1"/>
          </p:cNvSpPr>
          <p:nvPr>
            <p:ph type="subTitle" idx="1"/>
          </p:nvPr>
        </p:nvSpPr>
        <p:spPr>
          <a:xfrm>
            <a:off x="2073314" y="5070706"/>
            <a:ext cx="8045373" cy="1648146"/>
          </a:xfrm>
        </p:spPr>
        <p:txBody>
          <a:bodyPr anchor="ctr">
            <a:normAutofit/>
          </a:bodyPr>
          <a:lstStyle/>
          <a:p>
            <a:pPr>
              <a:lnSpc>
                <a:spcPct val="90000"/>
              </a:lnSpc>
            </a:pPr>
            <a:r>
              <a:rPr lang="el-GR" sz="1100" dirty="0">
                <a:solidFill>
                  <a:srgbClr val="2A1A00"/>
                </a:solidFill>
                <a:effectLst/>
                <a:latin typeface="Arial" panose="020B0604020202020204" pitchFamily="34" charset="0"/>
                <a:ea typeface="Calibri" panose="020F0502020204030204" pitchFamily="34" charset="0"/>
                <a:cs typeface="Arial" panose="020B0604020202020204" pitchFamily="34" charset="0"/>
              </a:rPr>
              <a:t>Δ΄ Εξ</a:t>
            </a:r>
            <a:r>
              <a:rPr lang="el-GR" sz="1100" dirty="0">
                <a:solidFill>
                  <a:srgbClr val="2A1A00"/>
                </a:solidFill>
                <a:latin typeface="Arial" panose="020B0604020202020204" pitchFamily="34" charset="0"/>
                <a:ea typeface="Calibri" panose="020F0502020204030204" pitchFamily="34" charset="0"/>
                <a:cs typeface="Arial" panose="020B0604020202020204" pitchFamily="34" charset="0"/>
              </a:rPr>
              <a:t>άμηνο</a:t>
            </a:r>
            <a:r>
              <a:rPr lang="en-US" sz="1100" dirty="0">
                <a:solidFill>
                  <a:srgbClr val="2A1A00"/>
                </a:solidFill>
                <a:latin typeface="Arial" panose="020B0604020202020204" pitchFamily="34" charset="0"/>
                <a:ea typeface="Calibri" panose="020F0502020204030204" pitchFamily="34" charset="0"/>
                <a:cs typeface="Arial" panose="020B0604020202020204" pitchFamily="34" charset="0"/>
              </a:rPr>
              <a:t>:</a:t>
            </a:r>
            <a:r>
              <a:rPr lang="el-GR" sz="1100" dirty="0">
                <a:solidFill>
                  <a:srgbClr val="2A1A00"/>
                </a:solidFill>
                <a:effectLst/>
                <a:latin typeface="Arial" panose="020B0604020202020204" pitchFamily="34" charset="0"/>
                <a:ea typeface="Calibri" panose="020F0502020204030204" pitchFamily="34" charset="0"/>
                <a:cs typeface="Arial" panose="020B0604020202020204" pitchFamily="34" charset="0"/>
              </a:rPr>
              <a:t> «Κοινωνική Ηθική» </a:t>
            </a:r>
          </a:p>
          <a:p>
            <a:pPr>
              <a:lnSpc>
                <a:spcPct val="90000"/>
              </a:lnSpc>
              <a:spcAft>
                <a:spcPts val="800"/>
              </a:spcAft>
            </a:pPr>
            <a:r>
              <a:rPr lang="el-GR" sz="1100" i="1" dirty="0">
                <a:solidFill>
                  <a:srgbClr val="2A1A00"/>
                </a:solidFill>
                <a:effectLst/>
                <a:latin typeface="Arial" panose="020B0604020202020204" pitchFamily="34" charset="0"/>
                <a:ea typeface="Calibri" panose="020F0502020204030204" pitchFamily="34" charset="0"/>
                <a:cs typeface="Arial" panose="020B0604020202020204" pitchFamily="34" charset="0"/>
              </a:rPr>
              <a:t>Διδάσκων</a:t>
            </a:r>
            <a:r>
              <a:rPr lang="en-US" sz="1100" i="1" dirty="0">
                <a:solidFill>
                  <a:srgbClr val="2A1A00"/>
                </a:solidFill>
                <a:effectLst/>
                <a:latin typeface="Arial" panose="020B0604020202020204" pitchFamily="34" charset="0"/>
                <a:ea typeface="Calibri" panose="020F0502020204030204" pitchFamily="34" charset="0"/>
                <a:cs typeface="Arial" panose="020B0604020202020204" pitchFamily="34" charset="0"/>
              </a:rPr>
              <a:t>: </a:t>
            </a:r>
            <a:r>
              <a:rPr lang="el-GR" sz="1100" i="1" dirty="0">
                <a:solidFill>
                  <a:srgbClr val="2A1A00"/>
                </a:solidFill>
                <a:effectLst/>
                <a:latin typeface="Arial" panose="020B0604020202020204" pitchFamily="34" charset="0"/>
                <a:ea typeface="Calibri" panose="020F0502020204030204" pitchFamily="34" charset="0"/>
                <a:cs typeface="Arial" panose="020B0604020202020204" pitchFamily="34" charset="0"/>
              </a:rPr>
              <a:t>Καθηγητής Βασίλειος </a:t>
            </a:r>
            <a:r>
              <a:rPr lang="el-GR" sz="1100" i="1" dirty="0" err="1">
                <a:solidFill>
                  <a:srgbClr val="2A1A00"/>
                </a:solidFill>
                <a:effectLst/>
                <a:latin typeface="Arial" panose="020B0604020202020204" pitchFamily="34" charset="0"/>
                <a:ea typeface="Calibri" panose="020F0502020204030204" pitchFamily="34" charset="0"/>
                <a:cs typeface="Arial" panose="020B0604020202020204" pitchFamily="34" charset="0"/>
              </a:rPr>
              <a:t>Φανάρας</a:t>
            </a:r>
            <a:endParaRPr lang="en-US" sz="1100" i="1" dirty="0">
              <a:solidFill>
                <a:srgbClr val="2A1A00"/>
              </a:solidFill>
              <a:effectLst/>
              <a:latin typeface="Arial" panose="020B0604020202020204" pitchFamily="34" charset="0"/>
              <a:ea typeface="Calibri" panose="020F0502020204030204" pitchFamily="34" charset="0"/>
              <a:cs typeface="Arial" panose="020B0604020202020204" pitchFamily="34" charset="0"/>
            </a:endParaRPr>
          </a:p>
          <a:p>
            <a:pPr>
              <a:lnSpc>
                <a:spcPct val="90000"/>
              </a:lnSpc>
              <a:spcAft>
                <a:spcPts val="800"/>
              </a:spcAft>
            </a:pPr>
            <a:r>
              <a:rPr lang="el-GR" sz="1100" i="1" dirty="0">
                <a:solidFill>
                  <a:srgbClr val="2A1A00"/>
                </a:solidFill>
                <a:latin typeface="Arial" panose="020B0604020202020204" pitchFamily="34" charset="0"/>
                <a:cs typeface="Arial" panose="020B0604020202020204" pitchFamily="34" charset="0"/>
              </a:rPr>
              <a:t>Εισηγήτρια</a:t>
            </a:r>
            <a:r>
              <a:rPr lang="en-US" sz="1100" i="1" dirty="0">
                <a:solidFill>
                  <a:srgbClr val="2A1A00"/>
                </a:solidFill>
                <a:latin typeface="Arial" panose="020B0604020202020204" pitchFamily="34" charset="0"/>
                <a:cs typeface="Arial" panose="020B0604020202020204" pitchFamily="34" charset="0"/>
              </a:rPr>
              <a:t>:</a:t>
            </a:r>
            <a:r>
              <a:rPr lang="el-GR" sz="1100" i="1" dirty="0">
                <a:solidFill>
                  <a:srgbClr val="2A1A00"/>
                </a:solidFill>
                <a:latin typeface="Arial" panose="020B0604020202020204" pitchFamily="34" charset="0"/>
                <a:cs typeface="Arial" panose="020B0604020202020204" pitchFamily="34" charset="0"/>
              </a:rPr>
              <a:t> Αντωνία Ποθουλάκη, Επίκουρη Καθηγήτρια Εφαρμοσμένης Ηθικής Φιλοσοφίας </a:t>
            </a:r>
            <a:r>
              <a:rPr lang="en-US" sz="1100" i="1" dirty="0">
                <a:solidFill>
                  <a:srgbClr val="2A1A00"/>
                </a:solidFill>
                <a:latin typeface="Arial" panose="020B0604020202020204" pitchFamily="34" charset="0"/>
                <a:cs typeface="Arial" panose="020B0604020202020204" pitchFamily="34" charset="0"/>
              </a:rPr>
              <a:t>Webster Vienna University</a:t>
            </a:r>
            <a:endParaRPr lang="el-GR" sz="1100" i="1" dirty="0">
              <a:solidFill>
                <a:srgbClr val="2A1A00"/>
              </a:solidFill>
              <a:latin typeface="Arial" panose="020B0604020202020204" pitchFamily="34" charset="0"/>
              <a:cs typeface="Arial" panose="020B0604020202020204" pitchFamily="34" charset="0"/>
            </a:endParaRPr>
          </a:p>
          <a:p>
            <a:pPr>
              <a:lnSpc>
                <a:spcPct val="90000"/>
              </a:lnSpc>
              <a:spcAft>
                <a:spcPts val="800"/>
              </a:spcAft>
            </a:pPr>
            <a:endParaRPr lang="el-GR" sz="500" dirty="0">
              <a:solidFill>
                <a:srgbClr val="2A1A00"/>
              </a:solidFill>
            </a:endParaRPr>
          </a:p>
        </p:txBody>
      </p:sp>
    </p:spTree>
    <p:extLst>
      <p:ext uri="{BB962C8B-B14F-4D97-AF65-F5344CB8AC3E}">
        <p14:creationId xmlns:p14="http://schemas.microsoft.com/office/powerpoint/2010/main" val="2028326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2D2320E-E1D1-434B-A39B-CBC8B2F4C4DD}"/>
              </a:ext>
            </a:extLst>
          </p:cNvPr>
          <p:cNvSpPr>
            <a:spLocks noGrp="1"/>
          </p:cNvSpPr>
          <p:nvPr>
            <p:ph type="title"/>
          </p:nvPr>
        </p:nvSpPr>
        <p:spPr>
          <a:xfrm>
            <a:off x="2895600" y="382385"/>
            <a:ext cx="8534399" cy="1413758"/>
          </a:xfrm>
        </p:spPr>
        <p:txBody>
          <a:bodyPr anchor="b">
            <a:normAutofit/>
          </a:bodyPr>
          <a:lstStyle/>
          <a:p>
            <a:pPr algn="ctr"/>
            <a:r>
              <a:rPr lang="el-GR" sz="4400"/>
              <a:t>Κοινωνία και </a:t>
            </a:r>
            <a:r>
              <a:rPr lang="en-US" sz="4400"/>
              <a:t>Trafficking</a:t>
            </a:r>
            <a:endParaRPr lang="el-GR" sz="4400"/>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6"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a:extLst>
              <a:ext uri="{FF2B5EF4-FFF2-40B4-BE49-F238E27FC236}">
                <a16:creationId xmlns:a16="http://schemas.microsoft.com/office/drawing/2014/main" id="{6A43D8D9-5BEB-470E-9D08-6E984EF0E992}"/>
              </a:ext>
            </a:extLst>
          </p:cNvPr>
          <p:cNvSpPr>
            <a:spLocks noGrp="1"/>
          </p:cNvSpPr>
          <p:nvPr>
            <p:ph idx="1"/>
          </p:nvPr>
        </p:nvSpPr>
        <p:spPr>
          <a:xfrm>
            <a:off x="2895600" y="2178528"/>
            <a:ext cx="8534400" cy="3701065"/>
          </a:xfrm>
        </p:spPr>
        <p:txBody>
          <a:bodyPr>
            <a:normAutofit/>
          </a:bodyPr>
          <a:lstStyle/>
          <a:p>
            <a:pPr>
              <a:lnSpc>
                <a:spcPct val="100000"/>
              </a:lnSpc>
            </a:pPr>
            <a:r>
              <a:rPr lang="el-GR" sz="1400" b="1" dirty="0">
                <a:solidFill>
                  <a:srgbClr val="C00000"/>
                </a:solidFill>
                <a:effectLst/>
                <a:latin typeface="Times New Roman" panose="02020603050405020304" pitchFamily="18" charset="0"/>
                <a:ea typeface="Calibri" panose="020F0502020204030204" pitchFamily="34" charset="0"/>
              </a:rPr>
              <a:t>Στενή σχέση ανάμεσα στον πολιτισμό του περιβάλλοντος και στην τεχνική του εγκλήματος.</a:t>
            </a:r>
          </a:p>
          <a:p>
            <a:pPr>
              <a:lnSpc>
                <a:spcPct val="100000"/>
              </a:lnSpc>
            </a:pPr>
            <a:r>
              <a:rPr lang="el-GR" sz="1400" b="1" dirty="0">
                <a:solidFill>
                  <a:srgbClr val="C00000"/>
                </a:solidFill>
                <a:latin typeface="Times New Roman" panose="02020603050405020304" pitchFamily="18" charset="0"/>
              </a:rPr>
              <a:t>Βία εντός κανόνων και Βία εκτός κανόνων.</a:t>
            </a:r>
          </a:p>
          <a:p>
            <a:pPr>
              <a:lnSpc>
                <a:spcPct val="100000"/>
              </a:lnSpc>
            </a:pPr>
            <a:r>
              <a:rPr lang="el-GR" sz="1400" b="1" dirty="0">
                <a:solidFill>
                  <a:srgbClr val="C00000"/>
                </a:solidFill>
              </a:rPr>
              <a:t>Βία νόμιμη- Βία παράνομη.</a:t>
            </a:r>
          </a:p>
          <a:p>
            <a:pPr>
              <a:lnSpc>
                <a:spcPct val="100000"/>
              </a:lnSpc>
            </a:pPr>
            <a:r>
              <a:rPr lang="el-GR" sz="1400" dirty="0">
                <a:effectLst/>
                <a:latin typeface="Times New Roman" panose="02020603050405020304" pitchFamily="18" charset="0"/>
                <a:ea typeface="Calibri" panose="020F0502020204030204" pitchFamily="34" charset="0"/>
                <a:cs typeface="Calibri" panose="020F0502020204030204" pitchFamily="34" charset="0"/>
              </a:rPr>
              <a:t>Τί εξυπηρετεί στην ομοιόσταση της κοινωνίας η εγκληματικότητα, ως εκδήλωση της βίας στις πολιτισμένες κοινωνίες, η οποία ξεφεύγει πέρα των πλαισίων των κανόνων;</a:t>
            </a:r>
          </a:p>
          <a:p>
            <a:pPr>
              <a:lnSpc>
                <a:spcPct val="100000"/>
              </a:lnSpc>
            </a:pPr>
            <a:r>
              <a:rPr lang="el-GR" sz="1400" dirty="0">
                <a:effectLst/>
                <a:latin typeface="Calibri" panose="020F0502020204030204" pitchFamily="34" charset="0"/>
                <a:ea typeface="Calibri" panose="020F0502020204030204" pitchFamily="34" charset="0"/>
                <a:cs typeface="Calibri" panose="020F0502020204030204" pitchFamily="34" charset="0"/>
              </a:rPr>
              <a:t>Τί είδους άτομα είναι σωματέμποροι και οι συνεργοί τους</a:t>
            </a:r>
            <a:r>
              <a:rPr lang="en-US" sz="1400" dirty="0">
                <a:latin typeface="Calibri" panose="020F0502020204030204" pitchFamily="34" charset="0"/>
                <a:ea typeface="Calibri" panose="020F0502020204030204" pitchFamily="34" charset="0"/>
                <a:cs typeface="Calibri" panose="020F0502020204030204" pitchFamily="34" charset="0"/>
              </a:rPr>
              <a:t>;</a:t>
            </a:r>
          </a:p>
          <a:p>
            <a:pPr>
              <a:lnSpc>
                <a:spcPct val="100000"/>
              </a:lnSpc>
            </a:pPr>
            <a:r>
              <a:rPr lang="el-GR" sz="1400" dirty="0">
                <a:latin typeface="Calibri" panose="020F0502020204030204" pitchFamily="34" charset="0"/>
                <a:ea typeface="Calibri" panose="020F0502020204030204" pitchFamily="34" charset="0"/>
                <a:cs typeface="Calibri" panose="020F0502020204030204" pitchFamily="34" charset="0"/>
              </a:rPr>
              <a:t>Ποια τα ψυχολογικά κίνητρα των δραστών</a:t>
            </a:r>
            <a:r>
              <a:rPr lang="en-US" sz="1400" dirty="0">
                <a:latin typeface="Calibri" panose="020F0502020204030204" pitchFamily="34" charset="0"/>
                <a:ea typeface="Calibri" panose="020F0502020204030204" pitchFamily="34" charset="0"/>
                <a:cs typeface="Calibri" panose="020F0502020204030204" pitchFamily="34" charset="0"/>
              </a:rPr>
              <a:t>;</a:t>
            </a:r>
          </a:p>
          <a:p>
            <a:pPr>
              <a:lnSpc>
                <a:spcPct val="100000"/>
              </a:lnSpc>
            </a:pPr>
            <a:r>
              <a:rPr lang="el-GR" sz="1400" dirty="0">
                <a:effectLst/>
                <a:latin typeface="Calibri" panose="020F0502020204030204" pitchFamily="34" charset="0"/>
                <a:ea typeface="Calibri" panose="020F0502020204030204" pitchFamily="34" charset="0"/>
                <a:cs typeface="Calibri" panose="020F0502020204030204" pitchFamily="34" charset="0"/>
              </a:rPr>
              <a:t>Η σχέση του θύματος με τη θρησκεία</a:t>
            </a:r>
            <a:r>
              <a:rPr lang="en-US" sz="1400" dirty="0">
                <a:latin typeface="Calibri" panose="020F0502020204030204" pitchFamily="34" charset="0"/>
                <a:ea typeface="Calibri" panose="020F0502020204030204" pitchFamily="34" charset="0"/>
                <a:cs typeface="Calibri" panose="020F0502020204030204" pitchFamily="34" charset="0"/>
              </a:rPr>
              <a:t>;</a:t>
            </a:r>
          </a:p>
          <a:p>
            <a:pPr>
              <a:lnSpc>
                <a:spcPct val="100000"/>
              </a:lnSpc>
            </a:pPr>
            <a:r>
              <a:rPr lang="el-GR" sz="1400" dirty="0">
                <a:effectLst/>
                <a:latin typeface="Times New Roman" panose="02020603050405020304" pitchFamily="18" charset="0"/>
                <a:ea typeface="Calibri" panose="020F0502020204030204" pitchFamily="34" charset="0"/>
              </a:rPr>
              <a:t>Μπορεί η κοινωνία να αντιδράσει στη βία και το έγκλημα;</a:t>
            </a:r>
            <a:endParaRPr lang="en-US" sz="1400" dirty="0">
              <a:effectLst/>
              <a:latin typeface="Times New Roman" panose="02020603050405020304" pitchFamily="18" charset="0"/>
              <a:ea typeface="Calibri" panose="020F0502020204030204" pitchFamily="34" charset="0"/>
            </a:endParaRPr>
          </a:p>
          <a:p>
            <a:pPr>
              <a:lnSpc>
                <a:spcPct val="100000"/>
              </a:lnSpc>
            </a:pPr>
            <a:r>
              <a:rPr lang="el-GR" sz="1400" dirty="0">
                <a:effectLst/>
                <a:latin typeface="Times New Roman" panose="02020603050405020304" pitchFamily="18" charset="0"/>
                <a:ea typeface="Calibri" panose="020F0502020204030204" pitchFamily="34" charset="0"/>
                <a:cs typeface="Calibri" panose="020F0502020204030204" pitchFamily="34" charset="0"/>
              </a:rPr>
              <a:t>Πώς αξιολογείται ο Πολιτισμός, όταν κορίτσια και γυναίκες πωλούνται εν γνώσει τους ή εν αγνοία τους, εκατομμύρια εκ των οποίων έχουν εξαπατηθεί, απαχθεί, </a:t>
            </a:r>
            <a:r>
              <a:rPr lang="el-GR" sz="1400" dirty="0" err="1">
                <a:effectLst/>
                <a:latin typeface="Times New Roman" panose="02020603050405020304" pitchFamily="18" charset="0"/>
                <a:ea typeface="Calibri" panose="020F0502020204030204" pitchFamily="34" charset="0"/>
                <a:cs typeface="Calibri" panose="020F0502020204030204" pitchFamily="34" charset="0"/>
              </a:rPr>
              <a:t>αποπλανηθεί</a:t>
            </a:r>
            <a:r>
              <a:rPr lang="el-GR" sz="1400" dirty="0">
                <a:effectLst/>
                <a:latin typeface="Times New Roman" panose="02020603050405020304" pitchFamily="18" charset="0"/>
                <a:ea typeface="Calibri" panose="020F0502020204030204" pitchFamily="34" charset="0"/>
                <a:cs typeface="Calibri" panose="020F0502020204030204" pitchFamily="34" charset="0"/>
              </a:rPr>
              <a:t> και πωληθεί από τα δίκτυα των σωματεμπόρων του οργανωμένου εγκλήματος, προκειμένου να εκπορνευτούν σε όλα τα μήκη και πλάτη της γης;</a:t>
            </a:r>
            <a:endParaRPr lang="el-GR" sz="14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endParaRPr lang="en-US" sz="1400" dirty="0">
              <a:effectLst/>
              <a:latin typeface="Times New Roman" panose="02020603050405020304" pitchFamily="18" charset="0"/>
              <a:ea typeface="Calibri" panose="020F0502020204030204" pitchFamily="34" charset="0"/>
            </a:endParaRPr>
          </a:p>
          <a:p>
            <a:pPr>
              <a:lnSpc>
                <a:spcPct val="100000"/>
              </a:lnSpc>
            </a:pPr>
            <a:endParaRPr lang="el-GR" sz="14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endParaRPr lang="el-GR" sz="1400" dirty="0"/>
          </a:p>
        </p:txBody>
      </p:sp>
    </p:spTree>
    <p:extLst>
      <p:ext uri="{BB962C8B-B14F-4D97-AF65-F5344CB8AC3E}">
        <p14:creationId xmlns:p14="http://schemas.microsoft.com/office/powerpoint/2010/main" val="151611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8F1390-D5DD-4C83-BA9C-F361A33FC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C26729-DDBB-4A09-8789-01DEDF5BB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145913" y="-188080"/>
            <a:ext cx="1900163"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F77F6B7B-3285-48F2-A6ED-C41EF70C9AC7}"/>
              </a:ext>
            </a:extLst>
          </p:cNvPr>
          <p:cNvSpPr>
            <a:spLocks noGrp="1"/>
          </p:cNvSpPr>
          <p:nvPr>
            <p:ph type="title"/>
          </p:nvPr>
        </p:nvSpPr>
        <p:spPr>
          <a:xfrm>
            <a:off x="761996" y="5279571"/>
            <a:ext cx="10668004" cy="947272"/>
          </a:xfrm>
        </p:spPr>
        <p:txBody>
          <a:bodyPr anchor="ctr">
            <a:normAutofit/>
          </a:bodyPr>
          <a:lstStyle/>
          <a:p>
            <a:pPr algn="ctr"/>
            <a:r>
              <a:rPr lang="en-US" sz="3100" dirty="0">
                <a:latin typeface="PFDiplomat-Regular"/>
              </a:rPr>
              <a:t>H</a:t>
            </a:r>
            <a:r>
              <a:rPr lang="el-GR" sz="3100" b="0" i="0" u="none" strike="noStrike" baseline="0" dirty="0" err="1">
                <a:latin typeface="PFDiplomat-Regular"/>
              </a:rPr>
              <a:t>θική</a:t>
            </a:r>
            <a:r>
              <a:rPr lang="el-GR" sz="3100" b="0" i="0" u="none" strike="noStrike" baseline="0" dirty="0">
                <a:latin typeface="PFDiplomat-Regular"/>
              </a:rPr>
              <a:t> Αρχή: </a:t>
            </a:r>
            <a:br>
              <a:rPr lang="el-GR" sz="3100" b="0" i="0" u="none" strike="noStrike" baseline="0" dirty="0">
                <a:latin typeface="PFDiplomat-Regular"/>
              </a:rPr>
            </a:br>
            <a:r>
              <a:rPr lang="el-GR" sz="3100" b="0" i="0" u="none" strike="noStrike" baseline="0" dirty="0">
                <a:latin typeface="PFDiplomat-Regular"/>
              </a:rPr>
              <a:t>≪κανένας δεν είναι νησί≫</a:t>
            </a:r>
            <a:endParaRPr lang="el-GR" sz="3100" dirty="0"/>
          </a:p>
        </p:txBody>
      </p:sp>
      <p:sp>
        <p:nvSpPr>
          <p:cNvPr id="3" name="Θέση περιεχομένου 2">
            <a:extLst>
              <a:ext uri="{FF2B5EF4-FFF2-40B4-BE49-F238E27FC236}">
                <a16:creationId xmlns:a16="http://schemas.microsoft.com/office/drawing/2014/main" id="{A30F9FEC-DF54-4274-803B-6398A18E6870}"/>
              </a:ext>
            </a:extLst>
          </p:cNvPr>
          <p:cNvSpPr>
            <a:spLocks noGrp="1"/>
          </p:cNvSpPr>
          <p:nvPr>
            <p:ph idx="1"/>
          </p:nvPr>
        </p:nvSpPr>
        <p:spPr>
          <a:xfrm>
            <a:off x="761996" y="643466"/>
            <a:ext cx="10327536" cy="3683215"/>
          </a:xfrm>
        </p:spPr>
        <p:txBody>
          <a:bodyPr anchor="ctr">
            <a:normAutofit/>
          </a:bodyPr>
          <a:lstStyle/>
          <a:p>
            <a:pPr marL="0" indent="0" algn="ctr">
              <a:buNone/>
            </a:pPr>
            <a:r>
              <a:rPr lang="el-GR" b="0" i="1" u="none" strike="noStrike" baseline="0" dirty="0">
                <a:solidFill>
                  <a:schemeClr val="tx2"/>
                </a:solidFill>
                <a:latin typeface="PFDiplomat-Regular"/>
              </a:rPr>
              <a:t>≪Κανένας άνθρωπος δεν είναι νησί, πλήρες και αυτάρκες. Κάθε άνθρωπος είναι ένα τμήμα της ηπείρου, ένα κομμάτι της στεριάς. Αν ένας σβώλος χώμα παρασυρθεί από τη θάλασσα, η Ευρώπη μικραίνει, σα να είχε καταβυθιστεί ένα ακρωτήρι, σα να χανόταν το αρχοντικό των φίλων σου ή το δικό σου. Ο θάνατος κάθε ανθρώπου με ελαττώνει, γιατί ανήκω στην ανθρωπότητα. Και γι’ αυτό μη στέλνεις να ρωτήσεις για ποιον χτυπάει η καμπάνα – χτυπάει για σένα≫.</a:t>
            </a:r>
          </a:p>
          <a:p>
            <a:pPr marL="0" indent="0" algn="ctr">
              <a:buNone/>
            </a:pPr>
            <a:endParaRPr lang="el-GR" b="0" i="1" u="none" strike="noStrike" baseline="0" dirty="0">
              <a:solidFill>
                <a:schemeClr val="tx2"/>
              </a:solidFill>
              <a:latin typeface="PFDiplomat-Regular"/>
            </a:endParaRPr>
          </a:p>
          <a:p>
            <a:pPr marL="0" indent="0" algn="ctr">
              <a:buNone/>
            </a:pPr>
            <a:r>
              <a:rPr kumimoji="0" lang="el-GR" b="0" i="0" u="none" strike="noStrike" kern="1200" cap="none" spc="0" normalizeH="0" baseline="0" noProof="0" dirty="0">
                <a:ln>
                  <a:noFill/>
                </a:ln>
                <a:solidFill>
                  <a:schemeClr val="tx2"/>
                </a:solidFill>
                <a:effectLst/>
                <a:uLnTx/>
                <a:uFillTx/>
                <a:latin typeface="PFDiplomat-Regular"/>
                <a:ea typeface="+mn-ea"/>
                <a:cs typeface="+mn-cs"/>
              </a:rPr>
              <a:t>-Τζον </a:t>
            </a:r>
            <a:r>
              <a:rPr kumimoji="0" lang="el-GR" b="0" i="0" u="none" strike="noStrike" kern="1200" cap="none" spc="0" normalizeH="0" baseline="0" noProof="0" dirty="0" err="1">
                <a:ln>
                  <a:noFill/>
                </a:ln>
                <a:solidFill>
                  <a:schemeClr val="tx2"/>
                </a:solidFill>
                <a:effectLst/>
                <a:uLnTx/>
                <a:uFillTx/>
                <a:latin typeface="PFDiplomat-Regular"/>
                <a:ea typeface="+mn-ea"/>
                <a:cs typeface="+mn-cs"/>
              </a:rPr>
              <a:t>Νταν</a:t>
            </a:r>
            <a:r>
              <a:rPr lang="el-GR" dirty="0">
                <a:solidFill>
                  <a:schemeClr val="tx2"/>
                </a:solidFill>
                <a:latin typeface="PFDiplomat-Regular"/>
              </a:rPr>
              <a:t>, </a:t>
            </a:r>
            <a:r>
              <a:rPr lang="el-GR" b="0" i="0" u="none" strike="noStrike" baseline="0" dirty="0">
                <a:solidFill>
                  <a:schemeClr val="tx2"/>
                </a:solidFill>
                <a:latin typeface="PFDiplomat-Regular"/>
              </a:rPr>
              <a:t>Άγγλος ποιητής και ιερωμένος (1624)</a:t>
            </a:r>
            <a:endParaRPr lang="el-GR" i="1" dirty="0">
              <a:solidFill>
                <a:schemeClr val="tx2"/>
              </a:solidFill>
            </a:endParaRPr>
          </a:p>
        </p:txBody>
      </p:sp>
    </p:spTree>
    <p:extLst>
      <p:ext uri="{BB962C8B-B14F-4D97-AF65-F5344CB8AC3E}">
        <p14:creationId xmlns:p14="http://schemas.microsoft.com/office/powerpoint/2010/main" val="1836635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3B3D315-2706-4149-873C-331EDFAFE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74CD5F8-27E6-455E-A68F-2D2194515958}"/>
              </a:ext>
            </a:extLst>
          </p:cNvPr>
          <p:cNvSpPr>
            <a:spLocks noGrp="1"/>
          </p:cNvSpPr>
          <p:nvPr>
            <p:ph type="title"/>
          </p:nvPr>
        </p:nvSpPr>
        <p:spPr>
          <a:xfrm>
            <a:off x="1251678" y="949642"/>
            <a:ext cx="4882422" cy="1492132"/>
          </a:xfrm>
        </p:spPr>
        <p:txBody>
          <a:bodyPr>
            <a:normAutofit/>
          </a:bodyPr>
          <a:lstStyle/>
          <a:p>
            <a:r>
              <a:rPr lang="el-GR" b="1"/>
              <a:t>Σας Ευχαριστώ!!</a:t>
            </a:r>
          </a:p>
        </p:txBody>
      </p:sp>
      <p:sp>
        <p:nvSpPr>
          <p:cNvPr id="16" name="Rectangle 15">
            <a:extLst>
              <a:ext uri="{FF2B5EF4-FFF2-40B4-BE49-F238E27FC236}">
                <a16:creationId xmlns:a16="http://schemas.microsoft.com/office/drawing/2014/main" id="{8D04E398-086D-467C-B390-9F9079FA7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Content Placeholder 8">
            <a:extLst>
              <a:ext uri="{FF2B5EF4-FFF2-40B4-BE49-F238E27FC236}">
                <a16:creationId xmlns:a16="http://schemas.microsoft.com/office/drawing/2014/main" id="{C0741006-3FE4-4FA9-9A6C-215B98E0CCC5}"/>
              </a:ext>
            </a:extLst>
          </p:cNvPr>
          <p:cNvSpPr>
            <a:spLocks noGrp="1"/>
          </p:cNvSpPr>
          <p:nvPr>
            <p:ph idx="1"/>
          </p:nvPr>
        </p:nvSpPr>
        <p:spPr>
          <a:xfrm>
            <a:off x="1251678" y="2667000"/>
            <a:ext cx="4964065" cy="3212592"/>
          </a:xfrm>
        </p:spPr>
        <p:txBody>
          <a:bodyPr>
            <a:normAutofit/>
          </a:bodyPr>
          <a:lstStyle/>
          <a:p>
            <a:pPr marL="0" indent="0" algn="ctr">
              <a:buNone/>
            </a:pPr>
            <a:r>
              <a:rPr lang="el-GR" i="1" dirty="0">
                <a:solidFill>
                  <a:schemeClr val="tx1">
                    <a:lumMod val="85000"/>
                    <a:lumOff val="15000"/>
                  </a:schemeClr>
                </a:solidFill>
              </a:rPr>
              <a:t>«Όλοι εμείς οι άνθρωποι, αν θέλουμε να λεγόμαστε έτσι, οφείλουμε να γνωρίζουμε ότι</a:t>
            </a:r>
            <a:r>
              <a:rPr lang="en-US" i="1" dirty="0">
                <a:solidFill>
                  <a:schemeClr val="tx1">
                    <a:lumMod val="85000"/>
                    <a:lumOff val="15000"/>
                  </a:schemeClr>
                </a:solidFill>
                <a:latin typeface="Abadi" panose="020B0604020202020204" pitchFamily="34" charset="0"/>
              </a:rPr>
              <a:t>: </a:t>
            </a:r>
            <a:endParaRPr lang="el-GR" i="1" dirty="0">
              <a:solidFill>
                <a:schemeClr val="tx1">
                  <a:lumMod val="85000"/>
                  <a:lumOff val="15000"/>
                </a:schemeClr>
              </a:solidFill>
            </a:endParaRPr>
          </a:p>
          <a:p>
            <a:pPr marL="0" indent="0" algn="ctr">
              <a:buNone/>
            </a:pPr>
            <a:r>
              <a:rPr lang="el-GR" b="1" i="1" dirty="0">
                <a:solidFill>
                  <a:schemeClr val="tx1">
                    <a:lumMod val="85000"/>
                    <a:lumOff val="15000"/>
                  </a:schemeClr>
                </a:solidFill>
              </a:rPr>
              <a:t>ο βασανισμός</a:t>
            </a:r>
            <a:r>
              <a:rPr lang="el-GR" i="1" dirty="0">
                <a:solidFill>
                  <a:schemeClr val="tx1">
                    <a:lumMod val="85000"/>
                    <a:lumOff val="15000"/>
                  </a:schemeClr>
                </a:solidFill>
              </a:rPr>
              <a:t>, </a:t>
            </a:r>
            <a:r>
              <a:rPr lang="el-GR" b="1" i="1" dirty="0">
                <a:solidFill>
                  <a:schemeClr val="tx1">
                    <a:lumMod val="85000"/>
                    <a:lumOff val="15000"/>
                  </a:schemeClr>
                </a:solidFill>
              </a:rPr>
              <a:t>η ταπείνωση </a:t>
            </a:r>
            <a:r>
              <a:rPr lang="el-GR" i="1" dirty="0">
                <a:solidFill>
                  <a:schemeClr val="tx1">
                    <a:lumMod val="85000"/>
                    <a:lumOff val="15000"/>
                  </a:schemeClr>
                </a:solidFill>
              </a:rPr>
              <a:t>και </a:t>
            </a:r>
            <a:r>
              <a:rPr lang="el-GR" b="1" i="1" dirty="0">
                <a:solidFill>
                  <a:schemeClr val="tx1">
                    <a:lumMod val="85000"/>
                    <a:lumOff val="15000"/>
                  </a:schemeClr>
                </a:solidFill>
              </a:rPr>
              <a:t>η εξαθλίωση </a:t>
            </a:r>
            <a:r>
              <a:rPr lang="el-GR" i="1" dirty="0">
                <a:solidFill>
                  <a:schemeClr val="tx1">
                    <a:lumMod val="85000"/>
                    <a:lumOff val="15000"/>
                  </a:schemeClr>
                </a:solidFill>
              </a:rPr>
              <a:t>κάθε ανθρώπου, μας αφορούν όλους, ακριβώς επειδή ανήκουμε στην ανθρωπότητα.»</a:t>
            </a:r>
          </a:p>
          <a:p>
            <a:pPr marL="0" indent="0" algn="ctr">
              <a:buNone/>
            </a:pPr>
            <a:r>
              <a:rPr lang="el-GR" i="1" dirty="0">
                <a:solidFill>
                  <a:schemeClr val="tx1">
                    <a:lumMod val="85000"/>
                    <a:lumOff val="15000"/>
                  </a:schemeClr>
                </a:solidFill>
              </a:rPr>
              <a:t>Α.Π</a:t>
            </a:r>
          </a:p>
          <a:p>
            <a:pPr marL="0" indent="0">
              <a:buNone/>
            </a:pPr>
            <a:endParaRPr lang="el-GR" dirty="0">
              <a:solidFill>
                <a:schemeClr val="tx1">
                  <a:lumMod val="85000"/>
                  <a:lumOff val="15000"/>
                </a:schemeClr>
              </a:solidFill>
            </a:endParaRPr>
          </a:p>
          <a:p>
            <a:pPr marL="0" indent="0">
              <a:buNone/>
            </a:pPr>
            <a:endParaRPr lang="el-GR" dirty="0">
              <a:solidFill>
                <a:schemeClr val="tx1">
                  <a:lumMod val="85000"/>
                  <a:lumOff val="15000"/>
                </a:schemeClr>
              </a:solidFill>
            </a:endParaRPr>
          </a:p>
          <a:p>
            <a:pPr marL="0" indent="0">
              <a:buNone/>
            </a:pPr>
            <a:endParaRPr lang="en-US" dirty="0">
              <a:solidFill>
                <a:schemeClr val="tx1">
                  <a:lumMod val="85000"/>
                  <a:lumOff val="15000"/>
                </a:schemeClr>
              </a:solidFill>
            </a:endParaRPr>
          </a:p>
        </p:txBody>
      </p:sp>
      <p:sp>
        <p:nvSpPr>
          <p:cNvPr id="18" name="Freeform 6">
            <a:extLst>
              <a:ext uri="{FF2B5EF4-FFF2-40B4-BE49-F238E27FC236}">
                <a16:creationId xmlns:a16="http://schemas.microsoft.com/office/drawing/2014/main" id="{20E344BB-E23E-4198-B2C7-8E752C6A9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90140"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pic>
        <p:nvPicPr>
          <p:cNvPr id="5" name="Θέση περιεχομένου 4" descr="Εικόνα που περιέχει κείμενο&#10;&#10;Περιγραφή που δημιουργήθηκε αυτόματα">
            <a:extLst>
              <a:ext uri="{FF2B5EF4-FFF2-40B4-BE49-F238E27FC236}">
                <a16:creationId xmlns:a16="http://schemas.microsoft.com/office/drawing/2014/main" id="{355EF848-1CEB-4925-A22E-265A185D7125}"/>
              </a:ext>
            </a:extLst>
          </p:cNvPr>
          <p:cNvPicPr>
            <a:picLocks noChangeAspect="1"/>
          </p:cNvPicPr>
          <p:nvPr/>
        </p:nvPicPr>
        <p:blipFill rotWithShape="1">
          <a:blip r:embed="rId2">
            <a:extLst>
              <a:ext uri="{28A0092B-C50C-407E-A947-70E740481C1C}">
                <a14:useLocalDpi xmlns:a14="http://schemas.microsoft.com/office/drawing/2010/main" val="0"/>
              </a:ext>
            </a:extLst>
          </a:blip>
          <a:srcRect l="6948" r="1" b="1"/>
          <a:stretch/>
        </p:blipFill>
        <p:spPr>
          <a:xfrm>
            <a:off x="7102314" y="1310326"/>
            <a:ext cx="3710229" cy="3780148"/>
          </a:xfrm>
          <a:prstGeom prst="rect">
            <a:avLst/>
          </a:prstGeom>
        </p:spPr>
      </p:pic>
    </p:spTree>
    <p:extLst>
      <p:ext uri="{BB962C8B-B14F-4D97-AF65-F5344CB8AC3E}">
        <p14:creationId xmlns:p14="http://schemas.microsoft.com/office/powerpoint/2010/main" val="165786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sz="2800" b="1" dirty="0">
                <a:solidFill>
                  <a:srgbClr val="C00000"/>
                </a:solidFill>
                <a:effectLst>
                  <a:outerShdw blurRad="38100" dist="38100" dir="2700000" algn="tl">
                    <a:srgbClr val="000000">
                      <a:alpha val="43137"/>
                    </a:srgbClr>
                  </a:outerShdw>
                </a:effectLst>
              </a:rPr>
              <a:t>Trafficking</a:t>
            </a:r>
            <a:br>
              <a:rPr lang="en-US" sz="2800" b="1" dirty="0">
                <a:solidFill>
                  <a:srgbClr val="C00000"/>
                </a:solidFill>
                <a:effectLst>
                  <a:outerShdw blurRad="38100" dist="38100" dir="2700000" algn="tl">
                    <a:srgbClr val="000000">
                      <a:alpha val="43137"/>
                    </a:srgbClr>
                  </a:outerShdw>
                </a:effectLst>
              </a:rPr>
            </a:br>
            <a:r>
              <a:rPr lang="en-US" sz="2800" b="1" dirty="0">
                <a:solidFill>
                  <a:srgbClr val="C00000"/>
                </a:solidFill>
                <a:effectLst>
                  <a:outerShdw blurRad="38100" dist="38100" dir="2700000" algn="tl">
                    <a:srgbClr val="000000">
                      <a:alpha val="43137"/>
                    </a:srgbClr>
                  </a:outerShdw>
                </a:effectLst>
              </a:rPr>
              <a:t>People are  trafficked for many exploitative purposes</a:t>
            </a:r>
          </a:p>
        </p:txBody>
      </p:sp>
      <p:graphicFrame>
        <p:nvGraphicFramePr>
          <p:cNvPr id="6" name="Content Placeholder 5"/>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393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24" presetClass="emph" presetSubtype="0" fill="hold" grpId="0" nodeType="clickEffect">
                                  <p:stCondLst>
                                    <p:cond delay="0"/>
                                  </p:stCondLst>
                                  <p:childTnLst>
                                    <p:animClr clrSpc="hsl" dir="cw">
                                      <p:cBhvr override="childStyle">
                                        <p:cTn id="10" dur="500" fill="hold"/>
                                        <p:tgtEl>
                                          <p:spTgt spid="6">
                                            <p:graphicEl>
                                              <a:dgm id="{FACD7DCB-C634-4564-BE1F-BBECF525E669}"/>
                                            </p:graphicEl>
                                          </p:spTgt>
                                        </p:tgtEl>
                                        <p:attrNameLst>
                                          <p:attrName>style.color</p:attrName>
                                        </p:attrNameLst>
                                      </p:cBhvr>
                                      <p:by>
                                        <p:hsl h="0" s="-12549" l="-25098"/>
                                      </p:by>
                                    </p:animClr>
                                    <p:animClr clrSpc="hsl" dir="cw">
                                      <p:cBhvr>
                                        <p:cTn id="11" dur="500" fill="hold"/>
                                        <p:tgtEl>
                                          <p:spTgt spid="6">
                                            <p:graphicEl>
                                              <a:dgm id="{FACD7DCB-C634-4564-BE1F-BBECF525E669}"/>
                                            </p:graphicEl>
                                          </p:spTgt>
                                        </p:tgtEl>
                                        <p:attrNameLst>
                                          <p:attrName>fillcolor</p:attrName>
                                        </p:attrNameLst>
                                      </p:cBhvr>
                                      <p:by>
                                        <p:hsl h="0" s="-12549" l="-25098"/>
                                      </p:by>
                                    </p:animClr>
                                    <p:animClr clrSpc="hsl" dir="cw">
                                      <p:cBhvr>
                                        <p:cTn id="12" dur="500" fill="hold"/>
                                        <p:tgtEl>
                                          <p:spTgt spid="6">
                                            <p:graphicEl>
                                              <a:dgm id="{FACD7DCB-C634-4564-BE1F-BBECF525E669}"/>
                                            </p:graphicEl>
                                          </p:spTgt>
                                        </p:tgtEl>
                                        <p:attrNameLst>
                                          <p:attrName>stroke.color</p:attrName>
                                        </p:attrNameLst>
                                      </p:cBhvr>
                                      <p:by>
                                        <p:hsl h="0" s="-12549" l="-25098"/>
                                      </p:by>
                                    </p:animClr>
                                    <p:set>
                                      <p:cBhvr>
                                        <p:cTn id="13" dur="500" fill="hold"/>
                                        <p:tgtEl>
                                          <p:spTgt spid="6">
                                            <p:graphicEl>
                                              <a:dgm id="{FACD7DCB-C634-4564-BE1F-BBECF525E669}"/>
                                            </p:graphicEl>
                                          </p:spTgt>
                                        </p:tgtEl>
                                        <p:attrNameLst>
                                          <p:attrName>fill.type</p:attrName>
                                        </p:attrNameLst>
                                      </p:cBhvr>
                                      <p:to>
                                        <p:strVal val="solid"/>
                                      </p:to>
                                    </p:set>
                                  </p:childTnLst>
                                </p:cTn>
                              </p:par>
                              <p:par>
                                <p:cTn id="14" presetID="24" presetClass="emph" presetSubtype="0" fill="hold" grpId="0" nodeType="withEffect">
                                  <p:stCondLst>
                                    <p:cond delay="0"/>
                                  </p:stCondLst>
                                  <p:childTnLst>
                                    <p:animClr clrSpc="hsl" dir="cw">
                                      <p:cBhvr override="childStyle">
                                        <p:cTn id="15" dur="500" fill="hold"/>
                                        <p:tgtEl>
                                          <p:spTgt spid="6">
                                            <p:graphicEl>
                                              <a:dgm id="{F555BBAF-2584-43CB-B3CC-0C5650D8082A}"/>
                                            </p:graphicEl>
                                          </p:spTgt>
                                        </p:tgtEl>
                                        <p:attrNameLst>
                                          <p:attrName>style.color</p:attrName>
                                        </p:attrNameLst>
                                      </p:cBhvr>
                                      <p:by>
                                        <p:hsl h="0" s="-12549" l="-25098"/>
                                      </p:by>
                                    </p:animClr>
                                    <p:animClr clrSpc="hsl" dir="cw">
                                      <p:cBhvr>
                                        <p:cTn id="16" dur="500" fill="hold"/>
                                        <p:tgtEl>
                                          <p:spTgt spid="6">
                                            <p:graphicEl>
                                              <a:dgm id="{F555BBAF-2584-43CB-B3CC-0C5650D8082A}"/>
                                            </p:graphicEl>
                                          </p:spTgt>
                                        </p:tgtEl>
                                        <p:attrNameLst>
                                          <p:attrName>fillcolor</p:attrName>
                                        </p:attrNameLst>
                                      </p:cBhvr>
                                      <p:by>
                                        <p:hsl h="0" s="-12549" l="-25098"/>
                                      </p:by>
                                    </p:animClr>
                                    <p:animClr clrSpc="hsl" dir="cw">
                                      <p:cBhvr>
                                        <p:cTn id="17" dur="500" fill="hold"/>
                                        <p:tgtEl>
                                          <p:spTgt spid="6">
                                            <p:graphicEl>
                                              <a:dgm id="{F555BBAF-2584-43CB-B3CC-0C5650D8082A}"/>
                                            </p:graphicEl>
                                          </p:spTgt>
                                        </p:tgtEl>
                                        <p:attrNameLst>
                                          <p:attrName>stroke.color</p:attrName>
                                        </p:attrNameLst>
                                      </p:cBhvr>
                                      <p:by>
                                        <p:hsl h="0" s="-12549" l="-25098"/>
                                      </p:by>
                                    </p:animClr>
                                    <p:set>
                                      <p:cBhvr>
                                        <p:cTn id="18" dur="500" fill="hold"/>
                                        <p:tgtEl>
                                          <p:spTgt spid="6">
                                            <p:graphicEl>
                                              <a:dgm id="{F555BBAF-2584-43CB-B3CC-0C5650D8082A}"/>
                                            </p:graphicEl>
                                          </p:spTgt>
                                        </p:tgtEl>
                                        <p:attrNameLst>
                                          <p:attrName>fill.type</p:attrName>
                                        </p:attrNameLst>
                                      </p:cBhvr>
                                      <p:to>
                                        <p:strVal val="solid"/>
                                      </p:to>
                                    </p:set>
                                  </p:childTnLst>
                                </p:cTn>
                              </p:par>
                              <p:par>
                                <p:cTn id="19" presetID="24" presetClass="emph" presetSubtype="0" fill="hold" grpId="0" nodeType="withEffect">
                                  <p:stCondLst>
                                    <p:cond delay="0"/>
                                  </p:stCondLst>
                                  <p:childTnLst>
                                    <p:animClr clrSpc="hsl" dir="cw">
                                      <p:cBhvr override="childStyle">
                                        <p:cTn id="20" dur="500" fill="hold"/>
                                        <p:tgtEl>
                                          <p:spTgt spid="6">
                                            <p:graphicEl>
                                              <a:dgm id="{51C39192-650A-4875-A190-4FEA331945A7}"/>
                                            </p:graphicEl>
                                          </p:spTgt>
                                        </p:tgtEl>
                                        <p:attrNameLst>
                                          <p:attrName>style.color</p:attrName>
                                        </p:attrNameLst>
                                      </p:cBhvr>
                                      <p:by>
                                        <p:hsl h="0" s="-12549" l="-25098"/>
                                      </p:by>
                                    </p:animClr>
                                    <p:animClr clrSpc="hsl" dir="cw">
                                      <p:cBhvr>
                                        <p:cTn id="21" dur="500" fill="hold"/>
                                        <p:tgtEl>
                                          <p:spTgt spid="6">
                                            <p:graphicEl>
                                              <a:dgm id="{51C39192-650A-4875-A190-4FEA331945A7}"/>
                                            </p:graphicEl>
                                          </p:spTgt>
                                        </p:tgtEl>
                                        <p:attrNameLst>
                                          <p:attrName>fillcolor</p:attrName>
                                        </p:attrNameLst>
                                      </p:cBhvr>
                                      <p:by>
                                        <p:hsl h="0" s="-12549" l="-25098"/>
                                      </p:by>
                                    </p:animClr>
                                    <p:animClr clrSpc="hsl" dir="cw">
                                      <p:cBhvr>
                                        <p:cTn id="22" dur="500" fill="hold"/>
                                        <p:tgtEl>
                                          <p:spTgt spid="6">
                                            <p:graphicEl>
                                              <a:dgm id="{51C39192-650A-4875-A190-4FEA331945A7}"/>
                                            </p:graphicEl>
                                          </p:spTgt>
                                        </p:tgtEl>
                                        <p:attrNameLst>
                                          <p:attrName>stroke.color</p:attrName>
                                        </p:attrNameLst>
                                      </p:cBhvr>
                                      <p:by>
                                        <p:hsl h="0" s="-12549" l="-25098"/>
                                      </p:by>
                                    </p:animClr>
                                    <p:set>
                                      <p:cBhvr>
                                        <p:cTn id="23" dur="500" fill="hold"/>
                                        <p:tgtEl>
                                          <p:spTgt spid="6">
                                            <p:graphicEl>
                                              <a:dgm id="{51C39192-650A-4875-A190-4FEA331945A7}"/>
                                            </p:graphicEl>
                                          </p:spTgt>
                                        </p:tgtEl>
                                        <p:attrNameLst>
                                          <p:attrName>fill.type</p:attrName>
                                        </p:attrNameLst>
                                      </p:cBhvr>
                                      <p:to>
                                        <p:strVal val="solid"/>
                                      </p:to>
                                    </p:set>
                                  </p:childTnLst>
                                </p:cTn>
                              </p:par>
                              <p:par>
                                <p:cTn id="24" presetID="24" presetClass="emph" presetSubtype="0" fill="hold" grpId="0" nodeType="withEffect">
                                  <p:stCondLst>
                                    <p:cond delay="0"/>
                                  </p:stCondLst>
                                  <p:childTnLst>
                                    <p:animClr clrSpc="hsl" dir="cw">
                                      <p:cBhvr override="childStyle">
                                        <p:cTn id="25" dur="500" fill="hold"/>
                                        <p:tgtEl>
                                          <p:spTgt spid="6">
                                            <p:graphicEl>
                                              <a:dgm id="{7E5B66E7-7303-448A-BA06-721AFD08B12F}"/>
                                            </p:graphicEl>
                                          </p:spTgt>
                                        </p:tgtEl>
                                        <p:attrNameLst>
                                          <p:attrName>style.color</p:attrName>
                                        </p:attrNameLst>
                                      </p:cBhvr>
                                      <p:by>
                                        <p:hsl h="0" s="-12549" l="-25098"/>
                                      </p:by>
                                    </p:animClr>
                                    <p:animClr clrSpc="hsl" dir="cw">
                                      <p:cBhvr>
                                        <p:cTn id="26" dur="500" fill="hold"/>
                                        <p:tgtEl>
                                          <p:spTgt spid="6">
                                            <p:graphicEl>
                                              <a:dgm id="{7E5B66E7-7303-448A-BA06-721AFD08B12F}"/>
                                            </p:graphicEl>
                                          </p:spTgt>
                                        </p:tgtEl>
                                        <p:attrNameLst>
                                          <p:attrName>fillcolor</p:attrName>
                                        </p:attrNameLst>
                                      </p:cBhvr>
                                      <p:by>
                                        <p:hsl h="0" s="-12549" l="-25098"/>
                                      </p:by>
                                    </p:animClr>
                                    <p:animClr clrSpc="hsl" dir="cw">
                                      <p:cBhvr>
                                        <p:cTn id="27" dur="500" fill="hold"/>
                                        <p:tgtEl>
                                          <p:spTgt spid="6">
                                            <p:graphicEl>
                                              <a:dgm id="{7E5B66E7-7303-448A-BA06-721AFD08B12F}"/>
                                            </p:graphicEl>
                                          </p:spTgt>
                                        </p:tgtEl>
                                        <p:attrNameLst>
                                          <p:attrName>stroke.color</p:attrName>
                                        </p:attrNameLst>
                                      </p:cBhvr>
                                      <p:by>
                                        <p:hsl h="0" s="-12549" l="-25098"/>
                                      </p:by>
                                    </p:animClr>
                                    <p:set>
                                      <p:cBhvr>
                                        <p:cTn id="28" dur="500" fill="hold"/>
                                        <p:tgtEl>
                                          <p:spTgt spid="6">
                                            <p:graphicEl>
                                              <a:dgm id="{7E5B66E7-7303-448A-BA06-721AFD08B12F}"/>
                                            </p:graphicEl>
                                          </p:spTgt>
                                        </p:tgtEl>
                                        <p:attrNameLst>
                                          <p:attrName>fill.type</p:attrName>
                                        </p:attrNameLst>
                                      </p:cBhvr>
                                      <p:to>
                                        <p:strVal val="solid"/>
                                      </p:to>
                                    </p:set>
                                  </p:childTnLst>
                                </p:cTn>
                              </p:par>
                              <p:par>
                                <p:cTn id="29" presetID="24" presetClass="emph" presetSubtype="0" fill="hold" grpId="0" nodeType="withEffect">
                                  <p:stCondLst>
                                    <p:cond delay="0"/>
                                  </p:stCondLst>
                                  <p:childTnLst>
                                    <p:animClr clrSpc="hsl" dir="cw">
                                      <p:cBhvr override="childStyle">
                                        <p:cTn id="30" dur="500" fill="hold"/>
                                        <p:tgtEl>
                                          <p:spTgt spid="6">
                                            <p:graphicEl>
                                              <a:dgm id="{3FD19967-5234-4B2F-8656-AF9A47792035}"/>
                                            </p:graphicEl>
                                          </p:spTgt>
                                        </p:tgtEl>
                                        <p:attrNameLst>
                                          <p:attrName>style.color</p:attrName>
                                        </p:attrNameLst>
                                      </p:cBhvr>
                                      <p:by>
                                        <p:hsl h="0" s="-12549" l="-25098"/>
                                      </p:by>
                                    </p:animClr>
                                    <p:animClr clrSpc="hsl" dir="cw">
                                      <p:cBhvr>
                                        <p:cTn id="31" dur="500" fill="hold"/>
                                        <p:tgtEl>
                                          <p:spTgt spid="6">
                                            <p:graphicEl>
                                              <a:dgm id="{3FD19967-5234-4B2F-8656-AF9A47792035}"/>
                                            </p:graphicEl>
                                          </p:spTgt>
                                        </p:tgtEl>
                                        <p:attrNameLst>
                                          <p:attrName>fillcolor</p:attrName>
                                        </p:attrNameLst>
                                      </p:cBhvr>
                                      <p:by>
                                        <p:hsl h="0" s="-12549" l="-25098"/>
                                      </p:by>
                                    </p:animClr>
                                    <p:animClr clrSpc="hsl" dir="cw">
                                      <p:cBhvr>
                                        <p:cTn id="32" dur="500" fill="hold"/>
                                        <p:tgtEl>
                                          <p:spTgt spid="6">
                                            <p:graphicEl>
                                              <a:dgm id="{3FD19967-5234-4B2F-8656-AF9A47792035}"/>
                                            </p:graphicEl>
                                          </p:spTgt>
                                        </p:tgtEl>
                                        <p:attrNameLst>
                                          <p:attrName>stroke.color</p:attrName>
                                        </p:attrNameLst>
                                      </p:cBhvr>
                                      <p:by>
                                        <p:hsl h="0" s="-12549" l="-25098"/>
                                      </p:by>
                                    </p:animClr>
                                    <p:set>
                                      <p:cBhvr>
                                        <p:cTn id="33" dur="500" fill="hold"/>
                                        <p:tgtEl>
                                          <p:spTgt spid="6">
                                            <p:graphicEl>
                                              <a:dgm id="{3FD19967-5234-4B2F-8656-AF9A47792035}"/>
                                            </p:graphicEl>
                                          </p:spTgt>
                                        </p:tgtEl>
                                        <p:attrNameLst>
                                          <p:attrName>fill.type</p:attrName>
                                        </p:attrNameLst>
                                      </p:cBhvr>
                                      <p:to>
                                        <p:strVal val="solid"/>
                                      </p:to>
                                    </p:set>
                                  </p:childTnLst>
                                </p:cTn>
                              </p:par>
                              <p:par>
                                <p:cTn id="34" presetID="24" presetClass="emph" presetSubtype="0" fill="hold" grpId="0" nodeType="withEffect">
                                  <p:stCondLst>
                                    <p:cond delay="0"/>
                                  </p:stCondLst>
                                  <p:childTnLst>
                                    <p:animClr clrSpc="hsl" dir="cw">
                                      <p:cBhvr override="childStyle">
                                        <p:cTn id="35" dur="500" fill="hold"/>
                                        <p:tgtEl>
                                          <p:spTgt spid="6">
                                            <p:graphicEl>
                                              <a:dgm id="{2789B588-DBB5-4362-941D-7E9575569501}"/>
                                            </p:graphicEl>
                                          </p:spTgt>
                                        </p:tgtEl>
                                        <p:attrNameLst>
                                          <p:attrName>style.color</p:attrName>
                                        </p:attrNameLst>
                                      </p:cBhvr>
                                      <p:by>
                                        <p:hsl h="0" s="-12549" l="-25098"/>
                                      </p:by>
                                    </p:animClr>
                                    <p:animClr clrSpc="hsl" dir="cw">
                                      <p:cBhvr>
                                        <p:cTn id="36" dur="500" fill="hold"/>
                                        <p:tgtEl>
                                          <p:spTgt spid="6">
                                            <p:graphicEl>
                                              <a:dgm id="{2789B588-DBB5-4362-941D-7E9575569501}"/>
                                            </p:graphicEl>
                                          </p:spTgt>
                                        </p:tgtEl>
                                        <p:attrNameLst>
                                          <p:attrName>fillcolor</p:attrName>
                                        </p:attrNameLst>
                                      </p:cBhvr>
                                      <p:by>
                                        <p:hsl h="0" s="-12549" l="-25098"/>
                                      </p:by>
                                    </p:animClr>
                                    <p:animClr clrSpc="hsl" dir="cw">
                                      <p:cBhvr>
                                        <p:cTn id="37" dur="500" fill="hold"/>
                                        <p:tgtEl>
                                          <p:spTgt spid="6">
                                            <p:graphicEl>
                                              <a:dgm id="{2789B588-DBB5-4362-941D-7E9575569501}"/>
                                            </p:graphicEl>
                                          </p:spTgt>
                                        </p:tgtEl>
                                        <p:attrNameLst>
                                          <p:attrName>stroke.color</p:attrName>
                                        </p:attrNameLst>
                                      </p:cBhvr>
                                      <p:by>
                                        <p:hsl h="0" s="-12549" l="-25098"/>
                                      </p:by>
                                    </p:animClr>
                                    <p:set>
                                      <p:cBhvr>
                                        <p:cTn id="38" dur="500" fill="hold"/>
                                        <p:tgtEl>
                                          <p:spTgt spid="6">
                                            <p:graphicEl>
                                              <a:dgm id="{2789B588-DBB5-4362-941D-7E9575569501}"/>
                                            </p:graphicEl>
                                          </p:spTgt>
                                        </p:tgtEl>
                                        <p:attrNameLst>
                                          <p:attrName>fill.type</p:attrName>
                                        </p:attrNameLst>
                                      </p:cBhvr>
                                      <p:to>
                                        <p:strVal val="solid"/>
                                      </p:to>
                                    </p:set>
                                  </p:childTnLst>
                                </p:cTn>
                              </p:par>
                              <p:par>
                                <p:cTn id="39" presetID="24" presetClass="emph" presetSubtype="0" fill="hold" grpId="0" nodeType="withEffect">
                                  <p:stCondLst>
                                    <p:cond delay="0"/>
                                  </p:stCondLst>
                                  <p:childTnLst>
                                    <p:animClr clrSpc="hsl" dir="cw">
                                      <p:cBhvr override="childStyle">
                                        <p:cTn id="40" dur="500" fill="hold"/>
                                        <p:tgtEl>
                                          <p:spTgt spid="6">
                                            <p:graphicEl>
                                              <a:dgm id="{820D036B-104D-4E1B-84A2-45BD7097B802}"/>
                                            </p:graphicEl>
                                          </p:spTgt>
                                        </p:tgtEl>
                                        <p:attrNameLst>
                                          <p:attrName>style.color</p:attrName>
                                        </p:attrNameLst>
                                      </p:cBhvr>
                                      <p:by>
                                        <p:hsl h="0" s="-12549" l="-25098"/>
                                      </p:by>
                                    </p:animClr>
                                    <p:animClr clrSpc="hsl" dir="cw">
                                      <p:cBhvr>
                                        <p:cTn id="41" dur="500" fill="hold"/>
                                        <p:tgtEl>
                                          <p:spTgt spid="6">
                                            <p:graphicEl>
                                              <a:dgm id="{820D036B-104D-4E1B-84A2-45BD7097B802}"/>
                                            </p:graphicEl>
                                          </p:spTgt>
                                        </p:tgtEl>
                                        <p:attrNameLst>
                                          <p:attrName>fillcolor</p:attrName>
                                        </p:attrNameLst>
                                      </p:cBhvr>
                                      <p:by>
                                        <p:hsl h="0" s="-12549" l="-25098"/>
                                      </p:by>
                                    </p:animClr>
                                    <p:animClr clrSpc="hsl" dir="cw">
                                      <p:cBhvr>
                                        <p:cTn id="42" dur="500" fill="hold"/>
                                        <p:tgtEl>
                                          <p:spTgt spid="6">
                                            <p:graphicEl>
                                              <a:dgm id="{820D036B-104D-4E1B-84A2-45BD7097B802}"/>
                                            </p:graphicEl>
                                          </p:spTgt>
                                        </p:tgtEl>
                                        <p:attrNameLst>
                                          <p:attrName>stroke.color</p:attrName>
                                        </p:attrNameLst>
                                      </p:cBhvr>
                                      <p:by>
                                        <p:hsl h="0" s="-12549" l="-25098"/>
                                      </p:by>
                                    </p:animClr>
                                    <p:set>
                                      <p:cBhvr>
                                        <p:cTn id="43" dur="500" fill="hold"/>
                                        <p:tgtEl>
                                          <p:spTgt spid="6">
                                            <p:graphicEl>
                                              <a:dgm id="{820D036B-104D-4E1B-84A2-45BD7097B802}"/>
                                            </p:graphicEl>
                                          </p:spTgt>
                                        </p:tgtEl>
                                        <p:attrNameLst>
                                          <p:attrName>fill.type</p:attrName>
                                        </p:attrNameLst>
                                      </p:cBhvr>
                                      <p:to>
                                        <p:strVal val="solid"/>
                                      </p:to>
                                    </p:set>
                                  </p:childTnLst>
                                </p:cTn>
                              </p:par>
                              <p:par>
                                <p:cTn id="44" presetID="24" presetClass="emph" presetSubtype="0" fill="hold" grpId="0" nodeType="withEffect">
                                  <p:stCondLst>
                                    <p:cond delay="0"/>
                                  </p:stCondLst>
                                  <p:childTnLst>
                                    <p:animClr clrSpc="hsl" dir="cw">
                                      <p:cBhvr override="childStyle">
                                        <p:cTn id="45" dur="500" fill="hold"/>
                                        <p:tgtEl>
                                          <p:spTgt spid="6">
                                            <p:graphicEl>
                                              <a:dgm id="{C9F33381-DE7C-4912-9282-9A6F1081A86F}"/>
                                            </p:graphicEl>
                                          </p:spTgt>
                                        </p:tgtEl>
                                        <p:attrNameLst>
                                          <p:attrName>style.color</p:attrName>
                                        </p:attrNameLst>
                                      </p:cBhvr>
                                      <p:by>
                                        <p:hsl h="0" s="-12549" l="-25098"/>
                                      </p:by>
                                    </p:animClr>
                                    <p:animClr clrSpc="hsl" dir="cw">
                                      <p:cBhvr>
                                        <p:cTn id="46" dur="500" fill="hold"/>
                                        <p:tgtEl>
                                          <p:spTgt spid="6">
                                            <p:graphicEl>
                                              <a:dgm id="{C9F33381-DE7C-4912-9282-9A6F1081A86F}"/>
                                            </p:graphicEl>
                                          </p:spTgt>
                                        </p:tgtEl>
                                        <p:attrNameLst>
                                          <p:attrName>fillcolor</p:attrName>
                                        </p:attrNameLst>
                                      </p:cBhvr>
                                      <p:by>
                                        <p:hsl h="0" s="-12549" l="-25098"/>
                                      </p:by>
                                    </p:animClr>
                                    <p:animClr clrSpc="hsl" dir="cw">
                                      <p:cBhvr>
                                        <p:cTn id="47" dur="500" fill="hold"/>
                                        <p:tgtEl>
                                          <p:spTgt spid="6">
                                            <p:graphicEl>
                                              <a:dgm id="{C9F33381-DE7C-4912-9282-9A6F1081A86F}"/>
                                            </p:graphicEl>
                                          </p:spTgt>
                                        </p:tgtEl>
                                        <p:attrNameLst>
                                          <p:attrName>stroke.color</p:attrName>
                                        </p:attrNameLst>
                                      </p:cBhvr>
                                      <p:by>
                                        <p:hsl h="0" s="-12549" l="-25098"/>
                                      </p:by>
                                    </p:animClr>
                                    <p:set>
                                      <p:cBhvr>
                                        <p:cTn id="48" dur="500" fill="hold"/>
                                        <p:tgtEl>
                                          <p:spTgt spid="6">
                                            <p:graphicEl>
                                              <a:dgm id="{C9F33381-DE7C-4912-9282-9A6F1081A86F}"/>
                                            </p:graphicEl>
                                          </p:spTgt>
                                        </p:tgtEl>
                                        <p:attrNameLst>
                                          <p:attrName>fill.type</p:attrName>
                                        </p:attrNameLst>
                                      </p:cBhvr>
                                      <p:to>
                                        <p:strVal val="solid"/>
                                      </p:to>
                                    </p:set>
                                  </p:childTnLst>
                                </p:cTn>
                              </p:par>
                              <p:par>
                                <p:cTn id="49" presetID="24" presetClass="emph" presetSubtype="0" fill="hold" grpId="0" nodeType="withEffect">
                                  <p:stCondLst>
                                    <p:cond delay="0"/>
                                  </p:stCondLst>
                                  <p:childTnLst>
                                    <p:animClr clrSpc="hsl" dir="cw">
                                      <p:cBhvr override="childStyle">
                                        <p:cTn id="50" dur="500" fill="hold"/>
                                        <p:tgtEl>
                                          <p:spTgt spid="6">
                                            <p:graphicEl>
                                              <a:dgm id="{1DBDE3FA-D577-4A8D-8973-46882BFE0969}"/>
                                            </p:graphicEl>
                                          </p:spTgt>
                                        </p:tgtEl>
                                        <p:attrNameLst>
                                          <p:attrName>style.color</p:attrName>
                                        </p:attrNameLst>
                                      </p:cBhvr>
                                      <p:by>
                                        <p:hsl h="0" s="-12549" l="-25098"/>
                                      </p:by>
                                    </p:animClr>
                                    <p:animClr clrSpc="hsl" dir="cw">
                                      <p:cBhvr>
                                        <p:cTn id="51" dur="500" fill="hold"/>
                                        <p:tgtEl>
                                          <p:spTgt spid="6">
                                            <p:graphicEl>
                                              <a:dgm id="{1DBDE3FA-D577-4A8D-8973-46882BFE0969}"/>
                                            </p:graphicEl>
                                          </p:spTgt>
                                        </p:tgtEl>
                                        <p:attrNameLst>
                                          <p:attrName>fillcolor</p:attrName>
                                        </p:attrNameLst>
                                      </p:cBhvr>
                                      <p:by>
                                        <p:hsl h="0" s="-12549" l="-25098"/>
                                      </p:by>
                                    </p:animClr>
                                    <p:animClr clrSpc="hsl" dir="cw">
                                      <p:cBhvr>
                                        <p:cTn id="52" dur="500" fill="hold"/>
                                        <p:tgtEl>
                                          <p:spTgt spid="6">
                                            <p:graphicEl>
                                              <a:dgm id="{1DBDE3FA-D577-4A8D-8973-46882BFE0969}"/>
                                            </p:graphicEl>
                                          </p:spTgt>
                                        </p:tgtEl>
                                        <p:attrNameLst>
                                          <p:attrName>stroke.color</p:attrName>
                                        </p:attrNameLst>
                                      </p:cBhvr>
                                      <p:by>
                                        <p:hsl h="0" s="-12549" l="-25098"/>
                                      </p:by>
                                    </p:animClr>
                                    <p:set>
                                      <p:cBhvr>
                                        <p:cTn id="53" dur="500" fill="hold"/>
                                        <p:tgtEl>
                                          <p:spTgt spid="6">
                                            <p:graphicEl>
                                              <a:dgm id="{1DBDE3FA-D577-4A8D-8973-46882BFE0969}"/>
                                            </p:graphicEl>
                                          </p:spTgt>
                                        </p:tgtEl>
                                        <p:attrNameLst>
                                          <p:attrName>fill.type</p:attrName>
                                        </p:attrNameLst>
                                      </p:cBhvr>
                                      <p:to>
                                        <p:strVal val="solid"/>
                                      </p:to>
                                    </p:set>
                                  </p:childTnLst>
                                </p:cTn>
                              </p:par>
                              <p:par>
                                <p:cTn id="54" presetID="24" presetClass="emph" presetSubtype="0" fill="hold" grpId="0" nodeType="withEffect">
                                  <p:stCondLst>
                                    <p:cond delay="0"/>
                                  </p:stCondLst>
                                  <p:childTnLst>
                                    <p:animClr clrSpc="hsl" dir="cw">
                                      <p:cBhvr override="childStyle">
                                        <p:cTn id="55" dur="500" fill="hold"/>
                                        <p:tgtEl>
                                          <p:spTgt spid="6">
                                            <p:graphicEl>
                                              <a:dgm id="{622F3BAC-BD1D-42D5-934B-64198125FECF}"/>
                                            </p:graphicEl>
                                          </p:spTgt>
                                        </p:tgtEl>
                                        <p:attrNameLst>
                                          <p:attrName>style.color</p:attrName>
                                        </p:attrNameLst>
                                      </p:cBhvr>
                                      <p:by>
                                        <p:hsl h="0" s="-12549" l="-25098"/>
                                      </p:by>
                                    </p:animClr>
                                    <p:animClr clrSpc="hsl" dir="cw">
                                      <p:cBhvr>
                                        <p:cTn id="56" dur="500" fill="hold"/>
                                        <p:tgtEl>
                                          <p:spTgt spid="6">
                                            <p:graphicEl>
                                              <a:dgm id="{622F3BAC-BD1D-42D5-934B-64198125FECF}"/>
                                            </p:graphicEl>
                                          </p:spTgt>
                                        </p:tgtEl>
                                        <p:attrNameLst>
                                          <p:attrName>fillcolor</p:attrName>
                                        </p:attrNameLst>
                                      </p:cBhvr>
                                      <p:by>
                                        <p:hsl h="0" s="-12549" l="-25098"/>
                                      </p:by>
                                    </p:animClr>
                                    <p:animClr clrSpc="hsl" dir="cw">
                                      <p:cBhvr>
                                        <p:cTn id="57" dur="500" fill="hold"/>
                                        <p:tgtEl>
                                          <p:spTgt spid="6">
                                            <p:graphicEl>
                                              <a:dgm id="{622F3BAC-BD1D-42D5-934B-64198125FECF}"/>
                                            </p:graphicEl>
                                          </p:spTgt>
                                        </p:tgtEl>
                                        <p:attrNameLst>
                                          <p:attrName>stroke.color</p:attrName>
                                        </p:attrNameLst>
                                      </p:cBhvr>
                                      <p:by>
                                        <p:hsl h="0" s="-12549" l="-25098"/>
                                      </p:by>
                                    </p:animClr>
                                    <p:set>
                                      <p:cBhvr>
                                        <p:cTn id="58" dur="500" fill="hold"/>
                                        <p:tgtEl>
                                          <p:spTgt spid="6">
                                            <p:graphicEl>
                                              <a:dgm id="{622F3BAC-BD1D-42D5-934B-64198125FECF}"/>
                                            </p:graphicEl>
                                          </p:spTgt>
                                        </p:tgtEl>
                                        <p:attrNameLst>
                                          <p:attrName>fill.type</p:attrName>
                                        </p:attrNameLst>
                                      </p:cBhvr>
                                      <p:to>
                                        <p:strVal val="solid"/>
                                      </p:to>
                                    </p:set>
                                  </p:childTnLst>
                                </p:cTn>
                              </p:par>
                              <p:par>
                                <p:cTn id="59" presetID="24" presetClass="emph" presetSubtype="0" fill="hold" grpId="0" nodeType="withEffect">
                                  <p:stCondLst>
                                    <p:cond delay="0"/>
                                  </p:stCondLst>
                                  <p:childTnLst>
                                    <p:animClr clrSpc="hsl" dir="cw">
                                      <p:cBhvr override="childStyle">
                                        <p:cTn id="60" dur="500" fill="hold"/>
                                        <p:tgtEl>
                                          <p:spTgt spid="6">
                                            <p:graphicEl>
                                              <a:dgm id="{33AA95FC-ECE0-4A3E-9A75-7FAAE8F875E8}"/>
                                            </p:graphicEl>
                                          </p:spTgt>
                                        </p:tgtEl>
                                        <p:attrNameLst>
                                          <p:attrName>style.color</p:attrName>
                                        </p:attrNameLst>
                                      </p:cBhvr>
                                      <p:by>
                                        <p:hsl h="0" s="-12549" l="-25098"/>
                                      </p:by>
                                    </p:animClr>
                                    <p:animClr clrSpc="hsl" dir="cw">
                                      <p:cBhvr>
                                        <p:cTn id="61" dur="500" fill="hold"/>
                                        <p:tgtEl>
                                          <p:spTgt spid="6">
                                            <p:graphicEl>
                                              <a:dgm id="{33AA95FC-ECE0-4A3E-9A75-7FAAE8F875E8}"/>
                                            </p:graphicEl>
                                          </p:spTgt>
                                        </p:tgtEl>
                                        <p:attrNameLst>
                                          <p:attrName>fillcolor</p:attrName>
                                        </p:attrNameLst>
                                      </p:cBhvr>
                                      <p:by>
                                        <p:hsl h="0" s="-12549" l="-25098"/>
                                      </p:by>
                                    </p:animClr>
                                    <p:animClr clrSpc="hsl" dir="cw">
                                      <p:cBhvr>
                                        <p:cTn id="62" dur="500" fill="hold"/>
                                        <p:tgtEl>
                                          <p:spTgt spid="6">
                                            <p:graphicEl>
                                              <a:dgm id="{33AA95FC-ECE0-4A3E-9A75-7FAAE8F875E8}"/>
                                            </p:graphicEl>
                                          </p:spTgt>
                                        </p:tgtEl>
                                        <p:attrNameLst>
                                          <p:attrName>stroke.color</p:attrName>
                                        </p:attrNameLst>
                                      </p:cBhvr>
                                      <p:by>
                                        <p:hsl h="0" s="-12549" l="-25098"/>
                                      </p:by>
                                    </p:animClr>
                                    <p:set>
                                      <p:cBhvr>
                                        <p:cTn id="63" dur="500" fill="hold"/>
                                        <p:tgtEl>
                                          <p:spTgt spid="6">
                                            <p:graphicEl>
                                              <a:dgm id="{33AA95FC-ECE0-4A3E-9A75-7FAAE8F875E8}"/>
                                            </p:graphicEl>
                                          </p:spTgt>
                                        </p:tgtEl>
                                        <p:attrNameLst>
                                          <p:attrName>fill.type</p:attrName>
                                        </p:attrNameLst>
                                      </p:cBhvr>
                                      <p:to>
                                        <p:strVal val="solid"/>
                                      </p:to>
                                    </p:set>
                                  </p:childTnLst>
                                </p:cTn>
                              </p:par>
                              <p:par>
                                <p:cTn id="64" presetID="24" presetClass="emph" presetSubtype="0" fill="hold" grpId="0" nodeType="withEffect">
                                  <p:stCondLst>
                                    <p:cond delay="0"/>
                                  </p:stCondLst>
                                  <p:childTnLst>
                                    <p:animClr clrSpc="hsl" dir="cw">
                                      <p:cBhvr override="childStyle">
                                        <p:cTn id="65" dur="500" fill="hold"/>
                                        <p:tgtEl>
                                          <p:spTgt spid="6">
                                            <p:graphicEl>
                                              <a:dgm id="{BA3F8FB1-222E-4567-8BFB-EC511E370444}"/>
                                            </p:graphicEl>
                                          </p:spTgt>
                                        </p:tgtEl>
                                        <p:attrNameLst>
                                          <p:attrName>style.color</p:attrName>
                                        </p:attrNameLst>
                                      </p:cBhvr>
                                      <p:by>
                                        <p:hsl h="0" s="-12549" l="-25098"/>
                                      </p:by>
                                    </p:animClr>
                                    <p:animClr clrSpc="hsl" dir="cw">
                                      <p:cBhvr>
                                        <p:cTn id="66" dur="500" fill="hold"/>
                                        <p:tgtEl>
                                          <p:spTgt spid="6">
                                            <p:graphicEl>
                                              <a:dgm id="{BA3F8FB1-222E-4567-8BFB-EC511E370444}"/>
                                            </p:graphicEl>
                                          </p:spTgt>
                                        </p:tgtEl>
                                        <p:attrNameLst>
                                          <p:attrName>fillcolor</p:attrName>
                                        </p:attrNameLst>
                                      </p:cBhvr>
                                      <p:by>
                                        <p:hsl h="0" s="-12549" l="-25098"/>
                                      </p:by>
                                    </p:animClr>
                                    <p:animClr clrSpc="hsl" dir="cw">
                                      <p:cBhvr>
                                        <p:cTn id="67" dur="500" fill="hold"/>
                                        <p:tgtEl>
                                          <p:spTgt spid="6">
                                            <p:graphicEl>
                                              <a:dgm id="{BA3F8FB1-222E-4567-8BFB-EC511E370444}"/>
                                            </p:graphicEl>
                                          </p:spTgt>
                                        </p:tgtEl>
                                        <p:attrNameLst>
                                          <p:attrName>stroke.color</p:attrName>
                                        </p:attrNameLst>
                                      </p:cBhvr>
                                      <p:by>
                                        <p:hsl h="0" s="-12549" l="-25098"/>
                                      </p:by>
                                    </p:animClr>
                                    <p:set>
                                      <p:cBhvr>
                                        <p:cTn id="68" dur="500" fill="hold"/>
                                        <p:tgtEl>
                                          <p:spTgt spid="6">
                                            <p:graphicEl>
                                              <a:dgm id="{BA3F8FB1-222E-4567-8BFB-EC511E370444}"/>
                                            </p:graphicEl>
                                          </p:spTgt>
                                        </p:tgtEl>
                                        <p:attrNameLst>
                                          <p:attrName>fill.type</p:attrName>
                                        </p:attrNameLst>
                                      </p:cBhvr>
                                      <p:to>
                                        <p:strVal val="solid"/>
                                      </p:to>
                                    </p:set>
                                  </p:childTnLst>
                                </p:cTn>
                              </p:par>
                              <p:par>
                                <p:cTn id="69" presetID="24" presetClass="emph" presetSubtype="0" fill="hold" grpId="0" nodeType="withEffect">
                                  <p:stCondLst>
                                    <p:cond delay="0"/>
                                  </p:stCondLst>
                                  <p:childTnLst>
                                    <p:animClr clrSpc="hsl" dir="cw">
                                      <p:cBhvr override="childStyle">
                                        <p:cTn id="70" dur="500" fill="hold"/>
                                        <p:tgtEl>
                                          <p:spTgt spid="6">
                                            <p:graphicEl>
                                              <a:dgm id="{F0ED3DEE-8C91-4563-962C-4C7B8369A8C7}"/>
                                            </p:graphicEl>
                                          </p:spTgt>
                                        </p:tgtEl>
                                        <p:attrNameLst>
                                          <p:attrName>style.color</p:attrName>
                                        </p:attrNameLst>
                                      </p:cBhvr>
                                      <p:by>
                                        <p:hsl h="0" s="-12549" l="-25098"/>
                                      </p:by>
                                    </p:animClr>
                                    <p:animClr clrSpc="hsl" dir="cw">
                                      <p:cBhvr>
                                        <p:cTn id="71" dur="500" fill="hold"/>
                                        <p:tgtEl>
                                          <p:spTgt spid="6">
                                            <p:graphicEl>
                                              <a:dgm id="{F0ED3DEE-8C91-4563-962C-4C7B8369A8C7}"/>
                                            </p:graphicEl>
                                          </p:spTgt>
                                        </p:tgtEl>
                                        <p:attrNameLst>
                                          <p:attrName>fillcolor</p:attrName>
                                        </p:attrNameLst>
                                      </p:cBhvr>
                                      <p:by>
                                        <p:hsl h="0" s="-12549" l="-25098"/>
                                      </p:by>
                                    </p:animClr>
                                    <p:animClr clrSpc="hsl" dir="cw">
                                      <p:cBhvr>
                                        <p:cTn id="72" dur="500" fill="hold"/>
                                        <p:tgtEl>
                                          <p:spTgt spid="6">
                                            <p:graphicEl>
                                              <a:dgm id="{F0ED3DEE-8C91-4563-962C-4C7B8369A8C7}"/>
                                            </p:graphicEl>
                                          </p:spTgt>
                                        </p:tgtEl>
                                        <p:attrNameLst>
                                          <p:attrName>stroke.color</p:attrName>
                                        </p:attrNameLst>
                                      </p:cBhvr>
                                      <p:by>
                                        <p:hsl h="0" s="-12549" l="-25098"/>
                                      </p:by>
                                    </p:animClr>
                                    <p:set>
                                      <p:cBhvr>
                                        <p:cTn id="73" dur="500" fill="hold"/>
                                        <p:tgtEl>
                                          <p:spTgt spid="6">
                                            <p:graphicEl>
                                              <a:dgm id="{F0ED3DEE-8C91-4563-962C-4C7B8369A8C7}"/>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6" grpId="0">
        <p:bldSub>
          <a:bldDgm/>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7C95DAB-CF25-4A57-A424-10EA854F0E3F}"/>
              </a:ext>
            </a:extLst>
          </p:cNvPr>
          <p:cNvSpPr>
            <a:spLocks noGrp="1"/>
          </p:cNvSpPr>
          <p:nvPr>
            <p:ph type="title"/>
          </p:nvPr>
        </p:nvSpPr>
        <p:spPr>
          <a:xfrm>
            <a:off x="761996" y="382385"/>
            <a:ext cx="10668004" cy="1113295"/>
          </a:xfrm>
        </p:spPr>
        <p:txBody>
          <a:bodyPr anchor="b">
            <a:normAutofit/>
          </a:bodyPr>
          <a:lstStyle/>
          <a:p>
            <a:pPr algn="ctr"/>
            <a:r>
              <a:rPr lang="en-US"/>
              <a:t>Human Trafficking</a:t>
            </a:r>
            <a:endParaRPr lang="el-GR"/>
          </a:p>
        </p:txBody>
      </p:sp>
      <p:sp>
        <p:nvSpPr>
          <p:cNvPr id="3" name="Θέση περιεχομένου 2">
            <a:extLst>
              <a:ext uri="{FF2B5EF4-FFF2-40B4-BE49-F238E27FC236}">
                <a16:creationId xmlns:a16="http://schemas.microsoft.com/office/drawing/2014/main" id="{0AF8F81F-95C0-482E-A4AC-312FADE443CA}"/>
              </a:ext>
            </a:extLst>
          </p:cNvPr>
          <p:cNvSpPr>
            <a:spLocks noGrp="1"/>
          </p:cNvSpPr>
          <p:nvPr>
            <p:ph idx="1"/>
          </p:nvPr>
        </p:nvSpPr>
        <p:spPr>
          <a:xfrm>
            <a:off x="761996" y="1785257"/>
            <a:ext cx="10668004" cy="3440539"/>
          </a:xfrm>
        </p:spPr>
        <p:txBody>
          <a:bodyPr>
            <a:normAutofit/>
          </a:bodyPr>
          <a:lstStyle/>
          <a:p>
            <a:pPr>
              <a:lnSpc>
                <a:spcPct val="100000"/>
              </a:lnSpc>
            </a:pPr>
            <a:r>
              <a:rPr lang="el-GR" sz="2400"/>
              <a:t>Ορισμός</a:t>
            </a:r>
            <a:r>
              <a:rPr lang="en-US" sz="2400"/>
              <a:t>: </a:t>
            </a:r>
            <a:r>
              <a:rPr lang="el-GR" sz="2400"/>
              <a:t>Είναι το παράνομο εμπόριο ανθρώπων. Είναι η στρατολόγηση, ο έλεγχος και η χρήση ανθρώπων για το σώμα τους και για την εργασία τους.</a:t>
            </a:r>
          </a:p>
          <a:p>
            <a:pPr>
              <a:lnSpc>
                <a:spcPct val="100000"/>
              </a:lnSpc>
            </a:pPr>
            <a:r>
              <a:rPr lang="el-GR" sz="2400"/>
              <a:t>Πώς συμβαίνει</a:t>
            </a:r>
            <a:r>
              <a:rPr lang="en-US" sz="2400"/>
              <a:t>: </a:t>
            </a:r>
            <a:r>
              <a:rPr lang="el-GR" sz="2400"/>
              <a:t>Τον 21ο αιώνα μέσω της βίας, της απάτης και του εξαναγκασμού,</a:t>
            </a:r>
            <a:r>
              <a:rPr lang="en-US" sz="2400"/>
              <a:t> </a:t>
            </a:r>
            <a:r>
              <a:rPr lang="el-GR" sz="2400"/>
              <a:t>άνθρωποι σε όλον τον κόσμο αγοράζονται και πωλούνται παρά τη θέλησή τους</a:t>
            </a:r>
            <a:r>
              <a:rPr lang="en-US" sz="2400"/>
              <a:t>.</a:t>
            </a:r>
          </a:p>
          <a:p>
            <a:pPr>
              <a:lnSpc>
                <a:spcPct val="100000"/>
              </a:lnSpc>
            </a:pPr>
            <a:r>
              <a:rPr lang="el-GR" sz="2400"/>
              <a:t>Ένα γεγονός/μια πραγματικότητα: Η δουλεία είναι βία. Είτε πρόκειται για σωματική, λεκτική ή και σεξουαλική κακοποίηση.</a:t>
            </a:r>
          </a:p>
          <a:p>
            <a:pPr>
              <a:lnSpc>
                <a:spcPct val="100000"/>
              </a:lnSpc>
            </a:pPr>
            <a:r>
              <a:rPr lang="el-GR" sz="2400"/>
              <a:t>Σήμερα</a:t>
            </a:r>
            <a:r>
              <a:rPr lang="en-US" sz="2400"/>
              <a:t>: H</a:t>
            </a:r>
            <a:r>
              <a:rPr lang="el-GR" sz="2400"/>
              <a:t> δουλεία είναι πιο ασταμάτητη από κάθε άλλη εποχή.</a:t>
            </a:r>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06736"/>
            <a:ext cx="12191998"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19260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096450-A8B4-4350-AC16-E12DB4CECB16}"/>
              </a:ext>
            </a:extLst>
          </p:cNvPr>
          <p:cNvSpPr>
            <a:spLocks noGrp="1"/>
          </p:cNvSpPr>
          <p:nvPr>
            <p:ph type="title"/>
          </p:nvPr>
        </p:nvSpPr>
        <p:spPr/>
        <p:txBody>
          <a:bodyPr anchor="ctr">
            <a:normAutofit/>
          </a:bodyPr>
          <a:lstStyle/>
          <a:p>
            <a:r>
              <a:rPr lang="el-GR"/>
              <a:t>Στατιστικά στοιχεία</a:t>
            </a:r>
            <a:endParaRPr lang="el-GR" dirty="0"/>
          </a:p>
        </p:txBody>
      </p:sp>
      <p:graphicFrame>
        <p:nvGraphicFramePr>
          <p:cNvPr id="7" name="Θέση περιεχομένου 2">
            <a:extLst>
              <a:ext uri="{FF2B5EF4-FFF2-40B4-BE49-F238E27FC236}">
                <a16:creationId xmlns:a16="http://schemas.microsoft.com/office/drawing/2014/main" id="{53CBEFF8-E841-4656-8B13-0BF6FF1843E1}"/>
              </a:ext>
            </a:extLst>
          </p:cNvPr>
          <p:cNvGraphicFramePr>
            <a:graphicFrameLocks noGrp="1"/>
          </p:cNvGraphicFramePr>
          <p:nvPr>
            <p:ph idx="1"/>
            <p:extLst>
              <p:ext uri="{D42A27DB-BD31-4B8C-83A1-F6EECF244321}">
                <p14:modId xmlns:p14="http://schemas.microsoft.com/office/powerpoint/2010/main" val="986671393"/>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06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8F1390-D5DD-4C83-BA9C-F361A33FC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C26729-DDBB-4A09-8789-01DEDF5BB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145913" y="-188080"/>
            <a:ext cx="1900163"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CC066BFC-FF75-4DB8-B989-453ADB9035BA}"/>
              </a:ext>
            </a:extLst>
          </p:cNvPr>
          <p:cNvSpPr>
            <a:spLocks noGrp="1"/>
          </p:cNvSpPr>
          <p:nvPr>
            <p:ph type="title"/>
          </p:nvPr>
        </p:nvSpPr>
        <p:spPr>
          <a:xfrm>
            <a:off x="761996" y="5279571"/>
            <a:ext cx="10668004" cy="947272"/>
          </a:xfrm>
        </p:spPr>
        <p:txBody>
          <a:bodyPr anchor="ctr">
            <a:normAutofit/>
          </a:bodyPr>
          <a:lstStyle/>
          <a:p>
            <a:pPr algn="ctr"/>
            <a:r>
              <a:rPr kumimoji="0" lang="el-GR" sz="3100" b="0" i="0" u="none" strike="noStrike" kern="1200" cap="none" spc="0" normalizeH="0" baseline="0" noProof="0" dirty="0">
                <a:ln>
                  <a:noFill/>
                </a:ln>
                <a:effectLst/>
                <a:uLnTx/>
                <a:uFillTx/>
                <a:latin typeface="Calibri Light" panose="020F0302020204030204"/>
                <a:ea typeface="+mj-ea"/>
                <a:cs typeface="+mj-cs"/>
              </a:rPr>
              <a:t>Ο κύκλος του </a:t>
            </a:r>
            <a:r>
              <a:rPr kumimoji="0" lang="en-US" sz="3100" b="0" i="0" u="none" strike="noStrike" kern="1200" cap="none" spc="0" normalizeH="0" baseline="0" noProof="0" dirty="0">
                <a:ln>
                  <a:noFill/>
                </a:ln>
                <a:effectLst/>
                <a:uLnTx/>
                <a:uFillTx/>
                <a:latin typeface="Calibri Light" panose="020F0302020204030204"/>
                <a:ea typeface="+mj-ea"/>
                <a:cs typeface="+mj-cs"/>
              </a:rPr>
              <a:t>Trafficking</a:t>
            </a:r>
            <a:br>
              <a:rPr kumimoji="0" lang="en-US" sz="3100" b="0" i="0" u="none" strike="noStrike" kern="1200" cap="none" spc="0" normalizeH="0" baseline="0" noProof="0" dirty="0">
                <a:ln>
                  <a:noFill/>
                </a:ln>
                <a:effectLst/>
                <a:uLnTx/>
                <a:uFillTx/>
                <a:latin typeface="Calibri Light" panose="020F0302020204030204"/>
                <a:ea typeface="+mj-ea"/>
                <a:cs typeface="+mj-cs"/>
              </a:rPr>
            </a:br>
            <a:r>
              <a:rPr kumimoji="0" lang="el-GR" sz="3100" b="0" i="0" u="none" strike="noStrike" kern="1200" cap="none" spc="0" normalizeH="0" baseline="0" noProof="0" dirty="0">
                <a:ln>
                  <a:noFill/>
                </a:ln>
                <a:effectLst/>
                <a:uLnTx/>
                <a:uFillTx/>
                <a:latin typeface="Calibri Light" panose="020F0302020204030204"/>
                <a:ea typeface="+mj-ea"/>
                <a:cs typeface="+mj-cs"/>
              </a:rPr>
              <a:t>Ευπάθεια- Εκμετάλλευση- </a:t>
            </a:r>
            <a:r>
              <a:rPr kumimoji="0" lang="el-GR" sz="3100" b="0" i="0" u="none" strike="noStrike" kern="1200" cap="none" spc="0" normalizeH="0" baseline="0" noProof="0" dirty="0" err="1">
                <a:ln>
                  <a:noFill/>
                </a:ln>
                <a:effectLst/>
                <a:uLnTx/>
                <a:uFillTx/>
                <a:latin typeface="Calibri Light" panose="020F0302020204030204"/>
                <a:ea typeface="+mj-ea"/>
                <a:cs typeface="+mj-cs"/>
              </a:rPr>
              <a:t>Επανα-θυματοποίηση</a:t>
            </a:r>
            <a:endParaRPr lang="el-GR" sz="3100" dirty="0"/>
          </a:p>
        </p:txBody>
      </p:sp>
      <p:sp>
        <p:nvSpPr>
          <p:cNvPr id="3" name="Θέση περιεχομένου 2">
            <a:extLst>
              <a:ext uri="{FF2B5EF4-FFF2-40B4-BE49-F238E27FC236}">
                <a16:creationId xmlns:a16="http://schemas.microsoft.com/office/drawing/2014/main" id="{8C9F03B7-FEB0-4E25-A634-1F564ACE7C15}"/>
              </a:ext>
            </a:extLst>
          </p:cNvPr>
          <p:cNvSpPr>
            <a:spLocks noGrp="1"/>
          </p:cNvSpPr>
          <p:nvPr>
            <p:ph idx="1"/>
          </p:nvPr>
        </p:nvSpPr>
        <p:spPr>
          <a:xfrm>
            <a:off x="761996" y="631158"/>
            <a:ext cx="8011343" cy="3695524"/>
          </a:xfrm>
        </p:spPr>
        <p:txBody>
          <a:bodyPr anchor="ctr">
            <a:normAutofit/>
          </a:bodyPr>
          <a:lstStyle/>
          <a:p>
            <a:pPr>
              <a:lnSpc>
                <a:spcPct val="100000"/>
              </a:lnSpc>
            </a:pPr>
            <a:r>
              <a:rPr lang="el-GR" sz="1700" dirty="0">
                <a:solidFill>
                  <a:schemeClr val="tx2"/>
                </a:solidFill>
              </a:rPr>
              <a:t>Η εμπορία ανθρώπων είναι κρυφή, ταχέως αναπτυσσόμενη και πολύπλοκη – δημιουργώντας</a:t>
            </a:r>
            <a:r>
              <a:rPr lang="en-US" sz="1700" dirty="0">
                <a:solidFill>
                  <a:schemeClr val="tx2"/>
                </a:solidFill>
              </a:rPr>
              <a:t> </a:t>
            </a:r>
            <a:r>
              <a:rPr lang="el-GR" sz="1700" dirty="0">
                <a:solidFill>
                  <a:schemeClr val="tx2"/>
                </a:solidFill>
              </a:rPr>
              <a:t>κέρδη δισεκατομμυρίων κάθε χρόνο μέσω της εκμετάλλευσης εκατομμυρίων ανθρώπων.</a:t>
            </a:r>
          </a:p>
          <a:p>
            <a:pPr marL="514350" indent="-514350">
              <a:lnSpc>
                <a:spcPct val="100000"/>
              </a:lnSpc>
              <a:buAutoNum type="arabicParenR"/>
            </a:pPr>
            <a:r>
              <a:rPr lang="el-GR" sz="1700" dirty="0">
                <a:solidFill>
                  <a:schemeClr val="tx2"/>
                </a:solidFill>
              </a:rPr>
              <a:t>Ευπάθεια</a:t>
            </a:r>
            <a:r>
              <a:rPr lang="en-US" sz="1700" dirty="0">
                <a:solidFill>
                  <a:schemeClr val="tx2"/>
                </a:solidFill>
              </a:rPr>
              <a:t>: </a:t>
            </a:r>
            <a:r>
              <a:rPr lang="el-GR" sz="1700" dirty="0">
                <a:solidFill>
                  <a:schemeClr val="tx2"/>
                </a:solidFill>
              </a:rPr>
              <a:t>αστάθεια, βία και κακοποίηση, κακή εκπαίδευση, κατάχρηση ουσιών, φτώχεια, έλλειψη στέγης, ανεργία, απομόνωση.</a:t>
            </a:r>
          </a:p>
          <a:p>
            <a:pPr marL="514350" indent="-514350">
              <a:lnSpc>
                <a:spcPct val="100000"/>
              </a:lnSpc>
              <a:buAutoNum type="arabicParenR"/>
            </a:pPr>
            <a:r>
              <a:rPr lang="el-GR" sz="1700" dirty="0">
                <a:solidFill>
                  <a:schemeClr val="tx2"/>
                </a:solidFill>
              </a:rPr>
              <a:t>Εκμετάλλευση</a:t>
            </a:r>
            <a:r>
              <a:rPr lang="en-US" sz="1700" dirty="0">
                <a:solidFill>
                  <a:schemeClr val="tx2"/>
                </a:solidFill>
              </a:rPr>
              <a:t>: </a:t>
            </a:r>
            <a:r>
              <a:rPr lang="el-GR" sz="1700" dirty="0">
                <a:solidFill>
                  <a:schemeClr val="tx2"/>
                </a:solidFill>
              </a:rPr>
              <a:t>εξαναγκασμός, εξαπάτηση, υπόκειται σε κατάχρηση εξουσίας. Αυτό μπορεί να μοιάζει με ψευδείς ευκαιρίες εργασίας, μέθοδος εραστή, ή να πωλείται από μέλος της οικογένειας σε εργασία ή σεξουαλική διακίνηση.</a:t>
            </a:r>
          </a:p>
          <a:p>
            <a:pPr marL="514350" indent="-514350">
              <a:lnSpc>
                <a:spcPct val="100000"/>
              </a:lnSpc>
              <a:buAutoNum type="arabicParenR"/>
            </a:pPr>
            <a:r>
              <a:rPr lang="el-GR" sz="1700" dirty="0" err="1">
                <a:solidFill>
                  <a:schemeClr val="tx2"/>
                </a:solidFill>
              </a:rPr>
              <a:t>Επανα-θυματοποίηση</a:t>
            </a:r>
            <a:r>
              <a:rPr lang="el-GR" sz="1700" dirty="0">
                <a:solidFill>
                  <a:schemeClr val="tx2"/>
                </a:solidFill>
              </a:rPr>
              <a:t> (</a:t>
            </a:r>
            <a:r>
              <a:rPr lang="en-US" sz="1700" dirty="0">
                <a:solidFill>
                  <a:schemeClr val="tx2"/>
                </a:solidFill>
              </a:rPr>
              <a:t>Re-Victimization</a:t>
            </a:r>
            <a:r>
              <a:rPr lang="el-GR" sz="1700" dirty="0">
                <a:solidFill>
                  <a:schemeClr val="tx2"/>
                </a:solidFill>
              </a:rPr>
              <a:t>)</a:t>
            </a:r>
            <a:r>
              <a:rPr lang="en-US" sz="1700" dirty="0">
                <a:solidFill>
                  <a:schemeClr val="tx2"/>
                </a:solidFill>
              </a:rPr>
              <a:t>: </a:t>
            </a:r>
            <a:r>
              <a:rPr lang="el-GR" sz="1700" dirty="0">
                <a:solidFill>
                  <a:schemeClr val="tx2"/>
                </a:solidFill>
              </a:rPr>
              <a:t>Όταν ένας επιζών βγαίνει από μια κατάσταση παράνομης διακίνησης, το τραύμα που προκύπτει σε συνδυασμό με τους αρχικούς ανεπίλυτους παράγοντες κινδύνου διαιωνίζει την πιθανότητα εκ νέου εκμετάλλευσης και ο κύκλος της εμπορίας συνεχίζεται.</a:t>
            </a:r>
          </a:p>
          <a:p>
            <a:pPr marL="514350" indent="-514350">
              <a:lnSpc>
                <a:spcPct val="100000"/>
              </a:lnSpc>
              <a:buAutoNum type="arabicParenR"/>
            </a:pPr>
            <a:endParaRPr lang="el-GR" sz="1700" dirty="0">
              <a:solidFill>
                <a:schemeClr val="tx2"/>
              </a:solidFill>
            </a:endParaRPr>
          </a:p>
          <a:p>
            <a:pPr marL="0" indent="0">
              <a:lnSpc>
                <a:spcPct val="100000"/>
              </a:lnSpc>
              <a:buNone/>
            </a:pPr>
            <a:endParaRPr lang="el-GR" sz="1700" dirty="0">
              <a:solidFill>
                <a:schemeClr val="tx2"/>
              </a:solidFill>
            </a:endParaRPr>
          </a:p>
        </p:txBody>
      </p:sp>
    </p:spTree>
    <p:extLst>
      <p:ext uri="{BB962C8B-B14F-4D97-AF65-F5344CB8AC3E}">
        <p14:creationId xmlns:p14="http://schemas.microsoft.com/office/powerpoint/2010/main" val="3746991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8AD482-27A4-454E-8A3A-84F73CBDA7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22422E2-F15A-43AE-98F1-7210710B0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034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9F63DAC-F80B-4641-BD5D-ADFF6C297A72}"/>
              </a:ext>
            </a:extLst>
          </p:cNvPr>
          <p:cNvSpPr>
            <a:spLocks noGrp="1"/>
          </p:cNvSpPr>
          <p:nvPr>
            <p:ph type="title"/>
          </p:nvPr>
        </p:nvSpPr>
        <p:spPr>
          <a:xfrm>
            <a:off x="1251677" y="1078378"/>
            <a:ext cx="2917551" cy="4701244"/>
          </a:xfrm>
        </p:spPr>
        <p:txBody>
          <a:bodyPr anchor="ctr">
            <a:normAutofit/>
          </a:bodyPr>
          <a:lstStyle/>
          <a:p>
            <a:r>
              <a:rPr lang="el-GR" sz="3600"/>
              <a:t>Ηθική αξιολόγηση του </a:t>
            </a:r>
            <a:r>
              <a:rPr lang="en-US" sz="3600"/>
              <a:t>Trafficking</a:t>
            </a:r>
            <a:endParaRPr lang="el-GR" sz="3600"/>
          </a:p>
        </p:txBody>
      </p:sp>
      <p:sp>
        <p:nvSpPr>
          <p:cNvPr id="12" name="Freeform 6">
            <a:extLst>
              <a:ext uri="{FF2B5EF4-FFF2-40B4-BE49-F238E27FC236}">
                <a16:creationId xmlns:a16="http://schemas.microsoft.com/office/drawing/2014/main" id="{BDC8164B-5FC0-4CBD-B7AE-0CB8780FF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75000"/>
              <a:alpha val="70000"/>
            </a:schemeClr>
          </a:solidFill>
          <a:ln w="0">
            <a:noFill/>
            <a:prstDash val="solid"/>
            <a:round/>
            <a:headEnd/>
            <a:tailEnd/>
          </a:ln>
        </p:spPr>
      </p:sp>
      <p:sp>
        <p:nvSpPr>
          <p:cNvPr id="3" name="Θέση περιεχομένου 2">
            <a:extLst>
              <a:ext uri="{FF2B5EF4-FFF2-40B4-BE49-F238E27FC236}">
                <a16:creationId xmlns:a16="http://schemas.microsoft.com/office/drawing/2014/main" id="{86892B3E-DB5F-49DA-99CA-13D231973C74}"/>
              </a:ext>
            </a:extLst>
          </p:cNvPr>
          <p:cNvSpPr>
            <a:spLocks noGrp="1"/>
          </p:cNvSpPr>
          <p:nvPr>
            <p:ph idx="1"/>
          </p:nvPr>
        </p:nvSpPr>
        <p:spPr>
          <a:xfrm>
            <a:off x="5167062" y="1078378"/>
            <a:ext cx="6262938" cy="4701244"/>
          </a:xfrm>
        </p:spPr>
        <p:txBody>
          <a:bodyPr anchor="ctr">
            <a:normAutofit/>
          </a:bodyPr>
          <a:lstStyle/>
          <a:p>
            <a:r>
              <a:rPr lang="el-GR"/>
              <a:t>Μεταφορά ανθρώπων από τη μια χώρα στην άλλη.</a:t>
            </a:r>
            <a:endParaRPr lang="en-US"/>
          </a:p>
          <a:p>
            <a:r>
              <a:rPr lang="el-GR"/>
              <a:t>«Ηθική» ή «ανήθικη» πράξη, «καλό» ή «κακό» άτομο.</a:t>
            </a:r>
            <a:endParaRPr lang="en-US"/>
          </a:p>
          <a:p>
            <a:r>
              <a:rPr lang="el-GR"/>
              <a:t>Οι μορφές εμπορίου</a:t>
            </a:r>
            <a:r>
              <a:rPr lang="en-US"/>
              <a:t> </a:t>
            </a:r>
            <a:r>
              <a:rPr lang="el-GR"/>
              <a:t>στοχεύουν στην οικονομική, κοινωνική ή και σεξουαλική εκμετάλλευση κοριτσιών, αγοριών, γυναικών και αντρών.</a:t>
            </a:r>
            <a:endParaRPr lang="en-US"/>
          </a:p>
          <a:p>
            <a:r>
              <a:rPr lang="el-GR"/>
              <a:t> Σεξουαλικό </a:t>
            </a:r>
            <a:r>
              <a:rPr lang="en-US"/>
              <a:t>trafficking: </a:t>
            </a:r>
            <a:r>
              <a:rPr lang="el-GR"/>
              <a:t>πορνεία, πορνογραφία</a:t>
            </a:r>
            <a:r>
              <a:rPr lang="en-US"/>
              <a:t>, </a:t>
            </a:r>
            <a:r>
              <a:rPr lang="el-GR"/>
              <a:t>σεξουαλικός τουρισμός.</a:t>
            </a:r>
          </a:p>
          <a:p>
            <a:r>
              <a:rPr lang="el-GR"/>
              <a:t>Ψυχολογικό προφίλ των θυμάτων, των δραστών και των πελατών που εμπλέκονται στην εμπορία.</a:t>
            </a:r>
          </a:p>
          <a:p>
            <a:r>
              <a:rPr lang="en-US"/>
              <a:t>Happy trafficking</a:t>
            </a:r>
            <a:r>
              <a:rPr lang="el-GR"/>
              <a:t> - ψυχολογική βία.</a:t>
            </a:r>
            <a:endParaRPr lang="en-US"/>
          </a:p>
          <a:p>
            <a:r>
              <a:rPr lang="el-GR"/>
              <a:t>Στερεοτυπικές αντιλήψεις, έθιμα, άγραφοι νόμοι, κοινωνία, θρησκεία.</a:t>
            </a:r>
            <a:endParaRPr lang="en-US"/>
          </a:p>
          <a:p>
            <a:pPr marL="0" indent="0">
              <a:buNone/>
            </a:pPr>
            <a:endParaRPr lang="el-GR" dirty="0"/>
          </a:p>
        </p:txBody>
      </p:sp>
    </p:spTree>
    <p:extLst>
      <p:ext uri="{BB962C8B-B14F-4D97-AF65-F5344CB8AC3E}">
        <p14:creationId xmlns:p14="http://schemas.microsoft.com/office/powerpoint/2010/main" val="228405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CFC012A5-170D-4B0F-A916-A8EE2C6CE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37F40654-5E8C-468A-9596-50927AF1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34598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548E6A2-6230-4EFB-B95C-F291A4576C79}"/>
              </a:ext>
            </a:extLst>
          </p:cNvPr>
          <p:cNvSpPr>
            <a:spLocks noGrp="1"/>
          </p:cNvSpPr>
          <p:nvPr>
            <p:ph type="title"/>
          </p:nvPr>
        </p:nvSpPr>
        <p:spPr>
          <a:xfrm>
            <a:off x="965201" y="1354945"/>
            <a:ext cx="2059048" cy="4148110"/>
          </a:xfrm>
        </p:spPr>
        <p:txBody>
          <a:bodyPr anchor="ctr">
            <a:normAutofit/>
          </a:bodyPr>
          <a:lstStyle/>
          <a:p>
            <a:r>
              <a:rPr lang="el-GR" sz="2200">
                <a:solidFill>
                  <a:srgbClr val="2A1A00"/>
                </a:solidFill>
              </a:rPr>
              <a:t>Περίπτωση σεξουαλικού </a:t>
            </a:r>
            <a:r>
              <a:rPr lang="en-US" sz="2200">
                <a:solidFill>
                  <a:srgbClr val="2A1A00"/>
                </a:solidFill>
              </a:rPr>
              <a:t>trafficking </a:t>
            </a:r>
            <a:endParaRPr lang="el-GR" sz="2200">
              <a:solidFill>
                <a:srgbClr val="2A1A00"/>
              </a:solidFill>
            </a:endParaRPr>
          </a:p>
        </p:txBody>
      </p:sp>
      <p:sp>
        <p:nvSpPr>
          <p:cNvPr id="12" name="Rectangle 11">
            <a:extLst>
              <a:ext uri="{FF2B5EF4-FFF2-40B4-BE49-F238E27FC236}">
                <a16:creationId xmlns:a16="http://schemas.microsoft.com/office/drawing/2014/main" id="{50B1BD4A-8DE6-4266-9C27-59260F938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3467" cy="6858000"/>
          </a:xfrm>
          <a:prstGeom prst="rect">
            <a:avLst/>
          </a:prstGeom>
          <a:solidFill>
            <a:schemeClr val="accent1">
              <a:lumMod val="75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3" name="Θέση περιεχομένου 2">
            <a:extLst>
              <a:ext uri="{FF2B5EF4-FFF2-40B4-BE49-F238E27FC236}">
                <a16:creationId xmlns:a16="http://schemas.microsoft.com/office/drawing/2014/main" id="{75F193E0-36B5-4CB7-929F-523CF6739EB4}"/>
              </a:ext>
            </a:extLst>
          </p:cNvPr>
          <p:cNvSpPr>
            <a:spLocks noGrp="1"/>
          </p:cNvSpPr>
          <p:nvPr>
            <p:ph idx="1"/>
          </p:nvPr>
        </p:nvSpPr>
        <p:spPr>
          <a:xfrm>
            <a:off x="3828580" y="129210"/>
            <a:ext cx="7601419" cy="6619460"/>
          </a:xfrm>
        </p:spPr>
        <p:txBody>
          <a:bodyPr anchor="ctr">
            <a:normAutofit/>
          </a:bodyPr>
          <a:lstStyle/>
          <a:p>
            <a:pPr>
              <a:lnSpc>
                <a:spcPct val="100000"/>
              </a:lnSpc>
            </a:pPr>
            <a:r>
              <a:rPr kumimoji="0" lang="el-GR" sz="1800" b="1" i="0" u="none" strike="noStrike" kern="1200" cap="none" spc="0" normalizeH="0" baseline="0" noProof="0" dirty="0">
                <a:ln>
                  <a:noFill/>
                </a:ln>
                <a:effectLst/>
                <a:uLnTx/>
                <a:uFillTx/>
                <a:latin typeface="Calibri"/>
                <a:ea typeface="+mj-ea"/>
                <a:cs typeface="+mj-cs"/>
              </a:rPr>
              <a:t>Εμπόριο Λευκής Σαρκός </a:t>
            </a:r>
            <a:r>
              <a:rPr kumimoji="0" lang="el-GR" sz="1800" b="1" i="0" u="none" strike="noStrike" kern="1200" cap="none" spc="0" normalizeH="0" baseline="0" noProof="0" dirty="0">
                <a:ln>
                  <a:noFill/>
                </a:ln>
                <a:effectLst/>
                <a:uLnTx/>
                <a:uFillTx/>
                <a:latin typeface="Times New Roman"/>
                <a:ea typeface="Calibri"/>
                <a:cs typeface="+mj-cs"/>
              </a:rPr>
              <a:t>με σκοπό την οικονομική, κοινωνική και σεξουαλική εκμετάλλευση.</a:t>
            </a:r>
            <a:endParaRPr lang="en-US" sz="1800" b="1" dirty="0">
              <a:latin typeface="Times New Roman"/>
              <a:ea typeface="Calibri"/>
              <a:cs typeface="+mj-cs"/>
            </a:endParaRPr>
          </a:p>
          <a:p>
            <a:pPr>
              <a:lnSpc>
                <a:spcPct val="100000"/>
              </a:lnSpc>
            </a:pPr>
            <a:r>
              <a:rPr kumimoji="0" lang="el-GR" sz="1800" b="0" i="0" u="none" strike="noStrike" kern="1200" cap="none" spc="0" normalizeH="0" baseline="0" noProof="0" dirty="0">
                <a:ln>
                  <a:noFill/>
                </a:ln>
                <a:effectLst/>
                <a:uLnTx/>
                <a:uFillTx/>
                <a:latin typeface="Calibri"/>
                <a:ea typeface="+mn-ea"/>
                <a:cs typeface="+mn-cs"/>
              </a:rPr>
              <a:t>Μια σύγχρονη μορφή δουλείας, που περιλαμβάνει την πάσης φύσης εκμετάλλευση και εμπορευματοποίηση του ανθρώπινου- γυναικείου σώματος, αποτελώντας έτσι μία από τις πιο προσοδοφόρες επιχειρήσεις στον κόσμο, μετά το εμπόριο όπλων και ναρκωτικών. </a:t>
            </a:r>
            <a:endParaRPr kumimoji="0" lang="en-US" sz="1800" b="0" i="0" u="none" strike="noStrike" kern="1200" cap="none" spc="0" normalizeH="0" baseline="0" noProof="0" dirty="0">
              <a:ln>
                <a:noFill/>
              </a:ln>
              <a:effectLst/>
              <a:uLnTx/>
              <a:uFillTx/>
              <a:latin typeface="Calibri"/>
              <a:ea typeface="+mn-ea"/>
              <a:cs typeface="+mn-cs"/>
            </a:endParaRPr>
          </a:p>
          <a:p>
            <a:pPr marL="0" indent="0">
              <a:lnSpc>
                <a:spcPct val="100000"/>
              </a:lnSpc>
              <a:buNone/>
            </a:pPr>
            <a:endParaRPr kumimoji="0" lang="en-US" sz="1800" b="0" i="0" u="none" strike="noStrike" kern="1200" cap="none" spc="0" normalizeH="0" baseline="0" noProof="0" dirty="0">
              <a:ln>
                <a:noFill/>
              </a:ln>
              <a:effectLst/>
              <a:uLnTx/>
              <a:uFillTx/>
              <a:latin typeface="Calibri"/>
              <a:ea typeface="+mn-ea"/>
              <a:cs typeface="+mn-cs"/>
            </a:endParaRPr>
          </a:p>
          <a:p>
            <a:pPr>
              <a:lnSpc>
                <a:spcPct val="100000"/>
              </a:lnSpc>
            </a:pPr>
            <a:r>
              <a:rPr kumimoji="0" lang="el-GR" sz="1800" b="1" i="0" u="none" strike="noStrike" kern="1200" cap="none" spc="0" normalizeH="0" baseline="0" noProof="0" dirty="0">
                <a:ln>
                  <a:noFill/>
                </a:ln>
                <a:effectLst/>
                <a:uLnTx/>
                <a:uFillTx/>
                <a:latin typeface="Calibri"/>
                <a:ea typeface="+mj-ea"/>
                <a:cs typeface="+mj-cs"/>
              </a:rPr>
              <a:t>Η </a:t>
            </a:r>
            <a:r>
              <a:rPr kumimoji="0" lang="el-GR" sz="1800" b="1" i="0" u="none" strike="noStrike" kern="1200" cap="none" spc="0" normalizeH="0" baseline="0" noProof="0" dirty="0" err="1">
                <a:ln>
                  <a:noFill/>
                </a:ln>
                <a:effectLst/>
                <a:uLnTx/>
                <a:uFillTx/>
                <a:latin typeface="Calibri"/>
                <a:ea typeface="+mj-ea"/>
                <a:cs typeface="+mj-cs"/>
              </a:rPr>
              <a:t>Mary</a:t>
            </a:r>
            <a:r>
              <a:rPr kumimoji="0" lang="el-GR" sz="1800" b="1" i="0" u="none" strike="noStrike" kern="1200" cap="none" spc="0" normalizeH="0" baseline="0" noProof="0" dirty="0">
                <a:ln>
                  <a:noFill/>
                </a:ln>
                <a:effectLst/>
                <a:uLnTx/>
                <a:uFillTx/>
                <a:latin typeface="Calibri"/>
                <a:ea typeface="+mj-ea"/>
                <a:cs typeface="+mj-cs"/>
              </a:rPr>
              <a:t> κατάγεται από την Νιγηρία</a:t>
            </a:r>
            <a:r>
              <a:rPr kumimoji="0" lang="en-US" sz="1800" b="1" i="0" u="none" strike="noStrike" kern="1200" cap="none" spc="0" normalizeH="0" baseline="0" noProof="0" dirty="0">
                <a:ln>
                  <a:noFill/>
                </a:ln>
                <a:effectLst/>
                <a:uLnTx/>
                <a:uFillTx/>
                <a:latin typeface="Calibri"/>
                <a:ea typeface="+mj-ea"/>
                <a:cs typeface="+mj-cs"/>
              </a:rPr>
              <a:t>: </a:t>
            </a:r>
            <a:r>
              <a:rPr kumimoji="0" lang="el-GR" sz="1800" b="0" i="0" u="none" strike="noStrike" kern="1200" cap="none" spc="0" normalizeH="0" baseline="0" noProof="0" dirty="0">
                <a:ln>
                  <a:noFill/>
                </a:ln>
                <a:effectLst/>
                <a:uLnTx/>
                <a:uFillTx/>
                <a:latin typeface="Calibri"/>
                <a:ea typeface="+mn-ea"/>
                <a:cs typeface="+mn-cs"/>
              </a:rPr>
              <a:t>Η οδύσσειά της ξεκίνησε κάπου στις αρχές του 20</a:t>
            </a:r>
            <a:r>
              <a:rPr kumimoji="0" lang="en-US" sz="1800" b="0" i="0" u="none" strike="noStrike" kern="1200" cap="none" spc="0" normalizeH="0" baseline="0" noProof="0" dirty="0">
                <a:ln>
                  <a:noFill/>
                </a:ln>
                <a:effectLst/>
                <a:uLnTx/>
                <a:uFillTx/>
                <a:latin typeface="Calibri"/>
                <a:ea typeface="+mn-ea"/>
                <a:cs typeface="+mn-cs"/>
              </a:rPr>
              <a:t>20</a:t>
            </a:r>
            <a:r>
              <a:rPr kumimoji="0" lang="el-GR" sz="1800" b="0" i="0" u="none" strike="noStrike" kern="1200" cap="none" spc="0" normalizeH="0" baseline="0" noProof="0" dirty="0">
                <a:ln>
                  <a:noFill/>
                </a:ln>
                <a:effectLst/>
                <a:uLnTx/>
                <a:uFillTx/>
                <a:latin typeface="Calibri"/>
                <a:ea typeface="+mn-ea"/>
                <a:cs typeface="+mn-cs"/>
              </a:rPr>
              <a:t>, με το που δέχτηκε την πρόταση από τον διακινητή της, ο οποίος ήταν από το άμεσο φιλικό- οικογενειακό περιβάλλον της. Της υποσχέθηκε, ότι στην Ελλάδα θα έχει καλή εργασιακή θέση με δελεαστικές οικονομικές απολαβές, στέγη και καλό εργασιακό περιβάλλον για να ζει. </a:t>
            </a:r>
            <a:r>
              <a:rPr lang="el-GR" sz="1800" b="0" i="0" u="none" strike="noStrike" baseline="0" dirty="0">
                <a:latin typeface="PFDiplomat-Regular"/>
              </a:rPr>
              <a:t>Πριν την προσεγγίσει</a:t>
            </a:r>
            <a:r>
              <a:rPr lang="en-US" sz="1800" b="0" i="0" u="none" strike="noStrike" baseline="0" dirty="0">
                <a:latin typeface="PFDiplomat-Regular"/>
              </a:rPr>
              <a:t> </a:t>
            </a:r>
            <a:r>
              <a:rPr lang="el-GR" sz="1800" b="0" i="0" u="none" strike="noStrike" baseline="0" dirty="0">
                <a:latin typeface="PFDiplomat-Regular"/>
              </a:rPr>
              <a:t>ο ομοεθνής της, γνώριζε την ευάλωτη κοινωνική θέση της </a:t>
            </a:r>
            <a:r>
              <a:rPr lang="en-US" sz="1800" b="0" i="0" u="none" strike="noStrike" baseline="0" dirty="0">
                <a:latin typeface="PFDiplomat-Regular"/>
              </a:rPr>
              <a:t>Mary </a:t>
            </a:r>
            <a:r>
              <a:rPr lang="el-GR" sz="1800" b="0" i="0" u="none" strike="noStrike" baseline="0" dirty="0">
                <a:latin typeface="PFDiplomat-Regular"/>
              </a:rPr>
              <a:t>και τη δεινή οικονομική της κατάσταση. Ύστερα από μια τόσο</a:t>
            </a:r>
            <a:r>
              <a:rPr lang="en-US" sz="1800" b="0" i="0" u="none" strike="noStrike" baseline="0" dirty="0">
                <a:latin typeface="PFDiplomat-Regular"/>
              </a:rPr>
              <a:t> </a:t>
            </a:r>
            <a:r>
              <a:rPr lang="el-GR" sz="1800" b="0" i="0" u="none" strike="noStrike" baseline="0" dirty="0">
                <a:latin typeface="PFDiplomat-Regular"/>
              </a:rPr>
              <a:t>δελεαστική πρόταση, η κοπέλα δέχτηκε αμέσως, μη γνωρίζοντας</a:t>
            </a:r>
            <a:r>
              <a:rPr lang="en-US" sz="1800" b="0" i="0" u="none" strike="noStrike" baseline="0" dirty="0">
                <a:latin typeface="PFDiplomat-Regular"/>
              </a:rPr>
              <a:t> </a:t>
            </a:r>
            <a:r>
              <a:rPr lang="el-GR" sz="1800" b="0" i="0" u="none" strike="noStrike" baseline="0" dirty="0">
                <a:latin typeface="PFDiplomat-Regular"/>
              </a:rPr>
              <a:t>φυσικά το τι θα επακολουθήσει.</a:t>
            </a:r>
            <a:r>
              <a:rPr lang="en-US" sz="1800" b="0" i="0" u="none" strike="noStrike" baseline="0" dirty="0">
                <a:latin typeface="PFDiplomat-Regular"/>
              </a:rPr>
              <a:t> </a:t>
            </a:r>
            <a:r>
              <a:rPr lang="el-GR" sz="1800" b="0" i="0" u="none" strike="noStrike" baseline="0" dirty="0">
                <a:latin typeface="PFDiplomat-Regular"/>
              </a:rPr>
              <a:t>Ο διακινητής-ομοεθνής της, εκμεταλλευόμενος τα θρησκευτικά πιστεύω της, της όρισε ως προϋπόθεση για τη μεταφορά</a:t>
            </a:r>
            <a:r>
              <a:rPr lang="en-US" sz="1800" b="0" i="0" u="none" strike="noStrike" baseline="0" dirty="0">
                <a:latin typeface="PFDiplomat-Regular"/>
              </a:rPr>
              <a:t> </a:t>
            </a:r>
            <a:r>
              <a:rPr lang="el-GR" sz="1800" b="0" i="0" u="none" strike="noStrike" baseline="0" dirty="0">
                <a:latin typeface="PFDiplomat-Regular"/>
              </a:rPr>
              <a:t>της να επισκεφθούν τον μάγο της φυλής, ώστε να τη ≪δέσει≫ με μάγια ≪Βουντού≫, όπου και την όρκισε να μη ≪σπάσει≫ τη συμφωνία τους. Η </a:t>
            </a:r>
            <a:r>
              <a:rPr lang="en-US" sz="1800" b="0" i="0" u="none" strike="noStrike" baseline="0" dirty="0">
                <a:latin typeface="PFDiplomat-Regular"/>
              </a:rPr>
              <a:t>Mary</a:t>
            </a:r>
            <a:r>
              <a:rPr lang="el-GR" sz="1800" b="0" i="0" u="none" strike="noStrike" baseline="0" dirty="0">
                <a:latin typeface="PFDiplomat-Regular"/>
              </a:rPr>
              <a:t> δέχτηκε να ορκιστεί στον μάγο της φυλής, εφόσον γι’ αυτήν ήταν κάτι</a:t>
            </a:r>
            <a:r>
              <a:rPr lang="en-US" sz="1800" b="0" i="0" u="none" strike="noStrike" baseline="0" dirty="0">
                <a:latin typeface="PFDiplomat-Regular"/>
              </a:rPr>
              <a:t> </a:t>
            </a:r>
            <a:r>
              <a:rPr lang="el-GR" sz="1800" b="0" i="0" u="none" strike="noStrike" baseline="0" dirty="0">
                <a:latin typeface="PFDiplomat-Regular"/>
              </a:rPr>
              <a:t>απόλυτα φυσιολογικό.</a:t>
            </a:r>
            <a:endParaRPr kumimoji="0" lang="en-US" sz="1800" b="0" i="0" u="none" strike="noStrike" kern="1200" cap="none" spc="0" normalizeH="0" baseline="0" noProof="0" dirty="0">
              <a:ln>
                <a:noFill/>
              </a:ln>
              <a:effectLst/>
              <a:uLnTx/>
              <a:uFillTx/>
              <a:latin typeface="Calibri"/>
              <a:ea typeface="+mn-ea"/>
              <a:cs typeface="+mn-cs"/>
            </a:endParaRPr>
          </a:p>
          <a:p>
            <a:pPr>
              <a:lnSpc>
                <a:spcPct val="100000"/>
              </a:lnSpc>
            </a:pPr>
            <a:endParaRPr kumimoji="0" lang="en-US" sz="1400" b="0" i="0" u="none" strike="noStrike" kern="1200" cap="none" spc="0" normalizeH="0" baseline="0" noProof="0" dirty="0">
              <a:ln>
                <a:noFill/>
              </a:ln>
              <a:effectLst/>
              <a:uLnTx/>
              <a:uFillTx/>
              <a:latin typeface="Calibri"/>
              <a:ea typeface="+mn-ea"/>
              <a:cs typeface="+mn-cs"/>
            </a:endParaRPr>
          </a:p>
          <a:p>
            <a:pPr marL="0" indent="0">
              <a:lnSpc>
                <a:spcPct val="100000"/>
              </a:lnSpc>
              <a:buNone/>
            </a:pPr>
            <a:endParaRPr lang="el-GR" sz="1400" dirty="0"/>
          </a:p>
        </p:txBody>
      </p:sp>
    </p:spTree>
    <p:extLst>
      <p:ext uri="{BB962C8B-B14F-4D97-AF65-F5344CB8AC3E}">
        <p14:creationId xmlns:p14="http://schemas.microsoft.com/office/powerpoint/2010/main" val="237999057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36636E-77BC-469A-96AF-FFD1C81AABAE}"/>
              </a:ext>
            </a:extLst>
          </p:cNvPr>
          <p:cNvSpPr>
            <a:spLocks noGrp="1"/>
          </p:cNvSpPr>
          <p:nvPr>
            <p:ph type="title"/>
          </p:nvPr>
        </p:nvSpPr>
        <p:spPr>
          <a:xfrm>
            <a:off x="1251678" y="382385"/>
            <a:ext cx="10178322" cy="890234"/>
          </a:xfrm>
        </p:spPr>
        <p:txBody>
          <a:bodyPr>
            <a:normAutofit/>
          </a:bodyPr>
          <a:lstStyle/>
          <a:p>
            <a:pPr algn="ctr"/>
            <a:r>
              <a:rPr lang="el-GR" sz="1800" b="1" dirty="0">
                <a:solidFill>
                  <a:srgbClr val="C00000"/>
                </a:solidFill>
                <a:effectLst/>
                <a:latin typeface="Times New Roman" panose="02020603050405020304" pitchFamily="18" charset="0"/>
                <a:ea typeface="Calibri" panose="020F0502020204030204" pitchFamily="34" charset="0"/>
              </a:rPr>
              <a:t> Πώς μπορεί ένας άνθρωπος να εκμεταλλεύεται με τόσο βάναυσο τρόπο έναν άλλον άνθρωπο; </a:t>
            </a:r>
            <a:endParaRPr lang="el-GR" sz="1400" b="1" dirty="0">
              <a:solidFill>
                <a:srgbClr val="C00000"/>
              </a:solidFill>
            </a:endParaRPr>
          </a:p>
        </p:txBody>
      </p:sp>
      <p:sp>
        <p:nvSpPr>
          <p:cNvPr id="3" name="Θέση περιεχομένου 2">
            <a:extLst>
              <a:ext uri="{FF2B5EF4-FFF2-40B4-BE49-F238E27FC236}">
                <a16:creationId xmlns:a16="http://schemas.microsoft.com/office/drawing/2014/main" id="{BC954ED4-4D2B-42DC-A1CD-704E04DDDEF6}"/>
              </a:ext>
            </a:extLst>
          </p:cNvPr>
          <p:cNvSpPr>
            <a:spLocks noGrp="1"/>
          </p:cNvSpPr>
          <p:nvPr>
            <p:ph idx="1"/>
          </p:nvPr>
        </p:nvSpPr>
        <p:spPr>
          <a:xfrm>
            <a:off x="1251678" y="1451729"/>
            <a:ext cx="10178322" cy="4427864"/>
          </a:xfrm>
        </p:spPr>
        <p:txBody>
          <a:bodyPr>
            <a:normAutofit/>
          </a:bodyPr>
          <a:lstStyle/>
          <a:p>
            <a:pPr marL="0" indent="0">
              <a:buNone/>
            </a:pPr>
            <a:r>
              <a:rPr lang="el-GR" dirty="0">
                <a:solidFill>
                  <a:srgbClr val="C00000"/>
                </a:solidFill>
              </a:rPr>
              <a:t>Τί συνέβη στη </a:t>
            </a:r>
            <a:r>
              <a:rPr lang="en-US" dirty="0">
                <a:solidFill>
                  <a:srgbClr val="C00000"/>
                </a:solidFill>
              </a:rPr>
              <a:t>Mary</a:t>
            </a:r>
            <a:r>
              <a:rPr lang="el-GR" dirty="0">
                <a:solidFill>
                  <a:srgbClr val="C00000"/>
                </a:solidFill>
              </a:rPr>
              <a:t> όταν έφθασε στην Ελλάδα….</a:t>
            </a:r>
          </a:p>
          <a:p>
            <a:pPr marL="0" indent="0" algn="l">
              <a:buNone/>
            </a:pPr>
            <a:r>
              <a:rPr lang="el-GR" dirty="0">
                <a:latin typeface="PFDiplomat-Regular"/>
              </a:rPr>
              <a:t>«</a:t>
            </a:r>
            <a:r>
              <a:rPr lang="el-GR" sz="2000" b="0" i="1" u="none" strike="noStrike" baseline="0" dirty="0">
                <a:latin typeface="PFDiplomat-Italic"/>
              </a:rPr>
              <a:t>Αρχικά σοκαρίστηκα και αντέδρασα έντονα. Οι δράστες της ΕΟ μου άσκησαν έντονη σωματική βία με δυνατά χτυπήματα σε όλο μου το κορμί. Επειδή δεν συνεργαζόμουν, μία εκ των δραστών (Ρουμάνα υπήκοος) φόρεσε ένα προφυλακτικό στο χέρι της και με βίασε παρά φύση, προκειμένου να κάμψει κάθε αντίδρασή μου. Αυτό συνέβη αρκετές φορές και μου τόνιζε διαρκώς ότι με προετοιμάζει για να εκπορνεύομαι στον οίκο ανοχής και να ικανοποιώ τις ιδιαίτερες προτιμήσεις των πελατών. Ένα άλλο μέλος της ΕΟ (Ρουμάνος υπήκοος), καθ’ υπόδειξη της Ρουμάνας, με βίαζε παρά φύσει επανειλημμένα. Όλη αυτή η συμπεριφορά έκαμψε κάθε μου αντίδραση. Με έκανε να καταρρεύσω ψυχολογικά. Δεν ήξερα αν έξω είναι μέρα ή νύχτα. Εξαναγκάστηκα να κάνω ό,τι μου ζητούσαν και να εργαστώ στον οίκο ανοχής….»</a:t>
            </a:r>
            <a:endParaRPr lang="el-GR" dirty="0"/>
          </a:p>
        </p:txBody>
      </p:sp>
    </p:spTree>
    <p:extLst>
      <p:ext uri="{BB962C8B-B14F-4D97-AF65-F5344CB8AC3E}">
        <p14:creationId xmlns:p14="http://schemas.microsoft.com/office/powerpoint/2010/main" val="3498106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8F1390-D5DD-4C83-BA9C-F361A33FC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C26729-DDBB-4A09-8789-01DEDF5BB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145913" y="-188080"/>
            <a:ext cx="1900163"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4B53EFC5-FC68-4E5D-A6E1-59B11EE9F382}"/>
              </a:ext>
            </a:extLst>
          </p:cNvPr>
          <p:cNvSpPr>
            <a:spLocks noGrp="1"/>
          </p:cNvSpPr>
          <p:nvPr>
            <p:ph type="title"/>
          </p:nvPr>
        </p:nvSpPr>
        <p:spPr>
          <a:xfrm>
            <a:off x="761996" y="5279571"/>
            <a:ext cx="10668004" cy="947272"/>
          </a:xfrm>
        </p:spPr>
        <p:txBody>
          <a:bodyPr anchor="ctr">
            <a:normAutofit/>
          </a:bodyPr>
          <a:lstStyle/>
          <a:p>
            <a:r>
              <a:rPr lang="el-GR" sz="3600"/>
              <a:t>Ηθική ή ανήθικη πράξη</a:t>
            </a:r>
            <a:r>
              <a:rPr lang="en-US" sz="3600"/>
              <a:t>;</a:t>
            </a:r>
            <a:endParaRPr lang="el-GR" sz="3600"/>
          </a:p>
        </p:txBody>
      </p:sp>
      <p:sp>
        <p:nvSpPr>
          <p:cNvPr id="7" name="Θέση περιεχομένου 2">
            <a:extLst>
              <a:ext uri="{FF2B5EF4-FFF2-40B4-BE49-F238E27FC236}">
                <a16:creationId xmlns:a16="http://schemas.microsoft.com/office/drawing/2014/main" id="{4A316961-6A27-48BC-82EB-111892B6695D}"/>
              </a:ext>
            </a:extLst>
          </p:cNvPr>
          <p:cNvSpPr>
            <a:spLocks noGrp="1"/>
          </p:cNvSpPr>
          <p:nvPr>
            <p:ph idx="1"/>
          </p:nvPr>
        </p:nvSpPr>
        <p:spPr>
          <a:xfrm>
            <a:off x="761996" y="643466"/>
            <a:ext cx="8011343" cy="3683215"/>
          </a:xfrm>
        </p:spPr>
        <p:txBody>
          <a:bodyPr anchor="ctr">
            <a:normAutofit/>
          </a:bodyPr>
          <a:lstStyle/>
          <a:p>
            <a:pPr>
              <a:lnSpc>
                <a:spcPct val="100000"/>
              </a:lnSpc>
            </a:pPr>
            <a:r>
              <a:rPr lang="el-GR" sz="1600">
                <a:solidFill>
                  <a:schemeClr val="tx2"/>
                </a:solidFill>
                <a:effectLst/>
                <a:latin typeface="Times New Roman" panose="02020603050405020304" pitchFamily="18" charset="0"/>
                <a:ea typeface="Calibri" panose="020F0502020204030204" pitchFamily="34" charset="0"/>
              </a:rPr>
              <a:t>Η παράνομη πορνεία διαφέρει</a:t>
            </a:r>
            <a:r>
              <a:rPr lang="en-US" sz="1600">
                <a:solidFill>
                  <a:schemeClr val="tx2"/>
                </a:solidFill>
                <a:effectLst/>
                <a:latin typeface="Times New Roman" panose="02020603050405020304" pitchFamily="18" charset="0"/>
                <a:ea typeface="Calibri" panose="020F0502020204030204" pitchFamily="34" charset="0"/>
              </a:rPr>
              <a:t>- </a:t>
            </a:r>
            <a:r>
              <a:rPr lang="el-GR" sz="1600">
                <a:solidFill>
                  <a:schemeClr val="tx2"/>
                </a:solidFill>
                <a:effectLst/>
                <a:latin typeface="Times New Roman" panose="02020603050405020304" pitchFamily="18" charset="0"/>
                <a:ea typeface="Calibri" panose="020F0502020204030204" pitchFamily="34" charset="0"/>
              </a:rPr>
              <a:t>ηθελημένη</a:t>
            </a:r>
            <a:endParaRPr lang="en-US" sz="1600">
              <a:solidFill>
                <a:schemeClr val="tx2"/>
              </a:solidFill>
              <a:effectLst/>
              <a:latin typeface="Times New Roman" panose="02020603050405020304" pitchFamily="18" charset="0"/>
              <a:ea typeface="Calibri" panose="020F0502020204030204" pitchFamily="34" charset="0"/>
            </a:endParaRPr>
          </a:p>
          <a:p>
            <a:pPr>
              <a:lnSpc>
                <a:spcPct val="100000"/>
              </a:lnSpc>
            </a:pPr>
            <a:r>
              <a:rPr lang="el-GR" sz="1600">
                <a:solidFill>
                  <a:schemeClr val="tx2"/>
                </a:solidFill>
                <a:effectLst/>
                <a:latin typeface="Times New Roman" panose="02020603050405020304" pitchFamily="18" charset="0"/>
                <a:ea typeface="Calibri" panose="020F0502020204030204" pitchFamily="34" charset="0"/>
              </a:rPr>
              <a:t>μια γυναίκα μπορεί να διαθέσει το σώμα της ή να το εκμεταλλευτεί, όπως αυτή επιθυμεί. </a:t>
            </a:r>
            <a:endParaRPr lang="en-US" sz="1600">
              <a:solidFill>
                <a:schemeClr val="tx2"/>
              </a:solidFill>
              <a:effectLst/>
              <a:latin typeface="Times New Roman" panose="02020603050405020304" pitchFamily="18" charset="0"/>
              <a:ea typeface="Calibri" panose="020F0502020204030204" pitchFamily="34" charset="0"/>
            </a:endParaRPr>
          </a:p>
          <a:p>
            <a:pPr>
              <a:lnSpc>
                <a:spcPct val="100000"/>
              </a:lnSpc>
            </a:pPr>
            <a:r>
              <a:rPr lang="el-GR" sz="1600">
                <a:solidFill>
                  <a:schemeClr val="tx2"/>
                </a:solidFill>
                <a:effectLst/>
                <a:latin typeface="Times New Roman" panose="02020603050405020304" pitchFamily="18" charset="0"/>
                <a:ea typeface="Calibri" panose="020F0502020204030204" pitchFamily="34" charset="0"/>
              </a:rPr>
              <a:t>καταπατούνται τα ανθρώπινα δικαιώματα και κάθε σεβασμός προς την ανθρώπινη αξιοπρέπεια, δηλαδή την ειδοποιό μας διαφορά απ’ τα άλλα ζώα. </a:t>
            </a:r>
            <a:endParaRPr lang="en-US" sz="1600">
              <a:solidFill>
                <a:schemeClr val="tx2"/>
              </a:solidFill>
              <a:effectLst/>
              <a:latin typeface="Times New Roman" panose="02020603050405020304" pitchFamily="18" charset="0"/>
              <a:ea typeface="Calibri" panose="020F0502020204030204" pitchFamily="34" charset="0"/>
            </a:endParaRPr>
          </a:p>
          <a:p>
            <a:pPr>
              <a:lnSpc>
                <a:spcPct val="100000"/>
              </a:lnSpc>
            </a:pPr>
            <a:r>
              <a:rPr lang="el-GR" sz="1600">
                <a:solidFill>
                  <a:schemeClr val="tx2"/>
                </a:solidFill>
                <a:effectLst/>
                <a:latin typeface="Times New Roman" panose="02020603050405020304" pitchFamily="18" charset="0"/>
                <a:ea typeface="Calibri" panose="020F0502020204030204" pitchFamily="34" charset="0"/>
              </a:rPr>
              <a:t>η εξαναγκαστική πορνεία θεωρείται ηθικώς μη αποδεκτή πράξη. Τόσο η ηθική θεωρία του εγωισμού όσο και η δεοντολογική ηθική, καταλήγουν αβίαστα στο συμπέρασμα ότι η σωματεμπορία θεωρείται ηθικώς μη αποδεκτή. Εν αντιθέσει, με τις συνεπειοκρατικές και τις δεοντολογικές θεωρίες, οι οποίες δίνουν έμφαση στο ερώτημα «πώς πρέπει να ενεργήσω», η ηθική θεωρία της αρετής ασχολείται με το βασικό ερώτημα «τι είδους πρόσωπο πρέπει να είμαι για να θεωρούμαι ηθικός».</a:t>
            </a:r>
            <a:endParaRPr lang="en-US" sz="1600">
              <a:solidFill>
                <a:schemeClr val="tx2"/>
              </a:solidFill>
              <a:effectLst/>
              <a:latin typeface="Times New Roman" panose="02020603050405020304" pitchFamily="18" charset="0"/>
              <a:ea typeface="Calibri" panose="020F0502020204030204" pitchFamily="34" charset="0"/>
            </a:endParaRPr>
          </a:p>
          <a:p>
            <a:pPr>
              <a:lnSpc>
                <a:spcPct val="100000"/>
              </a:lnSpc>
            </a:pPr>
            <a:r>
              <a:rPr lang="el-GR" sz="1600">
                <a:solidFill>
                  <a:schemeClr val="tx2"/>
                </a:solidFill>
                <a:effectLst/>
                <a:latin typeface="Times New Roman" panose="02020603050405020304" pitchFamily="18" charset="0"/>
                <a:ea typeface="Calibri" panose="020F0502020204030204" pitchFamily="34" charset="0"/>
              </a:rPr>
              <a:t>ο χαρακτήρας του ανθρώπου δεν περιλαμβάνει μόνο τις γενετικές καταβολές αλλά ως επί των πλείστων διαμορφώνεται και από τους περιβαλλοντικούς παράγοντες, όπως την οικογένεια, το σχολείο, την θρησκεία και την κοινωνία. </a:t>
            </a:r>
            <a:endParaRPr lang="el-GR" sz="1600">
              <a:solidFill>
                <a:schemeClr val="tx2"/>
              </a:solidFill>
            </a:endParaRPr>
          </a:p>
        </p:txBody>
      </p:sp>
    </p:spTree>
    <p:extLst>
      <p:ext uri="{BB962C8B-B14F-4D97-AF65-F5344CB8AC3E}">
        <p14:creationId xmlns:p14="http://schemas.microsoft.com/office/powerpoint/2010/main" val="2227390630"/>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Κάρτα</Template>
  <TotalTime>169</TotalTime>
  <Words>1295</Words>
  <Application>Microsoft Office PowerPoint</Application>
  <PresentationFormat>Ευρεία οθόνη</PresentationFormat>
  <Paragraphs>71</Paragraphs>
  <Slides>12</Slides>
  <Notes>0</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12</vt:i4>
      </vt:variant>
    </vt:vector>
  </HeadingPairs>
  <TitlesOfParts>
    <vt:vector size="23" baseType="lpstr">
      <vt:lpstr>Abadi</vt:lpstr>
      <vt:lpstr>Arial</vt:lpstr>
      <vt:lpstr>Calibri</vt:lpstr>
      <vt:lpstr>Calibri Light</vt:lpstr>
      <vt:lpstr>Corbel</vt:lpstr>
      <vt:lpstr>Gill Sans MT</vt:lpstr>
      <vt:lpstr>Impact</vt:lpstr>
      <vt:lpstr>PFDiplomat-Italic</vt:lpstr>
      <vt:lpstr>PFDiplomat-Regular</vt:lpstr>
      <vt:lpstr>Times New Roman</vt:lpstr>
      <vt:lpstr>Κάρτα</vt:lpstr>
      <vt:lpstr>«Trafficking: Ηθικά και Κοινωνικά Ζητήματα».</vt:lpstr>
      <vt:lpstr>Trafficking People are  trafficked for many exploitative purposes</vt:lpstr>
      <vt:lpstr>Human Trafficking</vt:lpstr>
      <vt:lpstr>Στατιστικά στοιχεία</vt:lpstr>
      <vt:lpstr>Ο κύκλος του Trafficking Ευπάθεια- Εκμετάλλευση- Επανα-θυματοποίηση</vt:lpstr>
      <vt:lpstr>Ηθική αξιολόγηση του Trafficking</vt:lpstr>
      <vt:lpstr>Περίπτωση σεξουαλικού trafficking </vt:lpstr>
      <vt:lpstr> Πώς μπορεί ένας άνθρωπος να εκμεταλλεύεται με τόσο βάναυσο τρόπο έναν άλλον άνθρωπο; </vt:lpstr>
      <vt:lpstr>Ηθική ή ανήθικη πράξη;</vt:lpstr>
      <vt:lpstr>Κοινωνία και Trafficking</vt:lpstr>
      <vt:lpstr>Hθική Αρχή:  ≪κανένας δεν είναι νησί≫</vt:lpstr>
      <vt:lpstr>Σας Ευχαριστώ!!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«Trafficking: Ηθικά και Κοινωνικά Ζητήματα».</dc:title>
  <dc:creator>Antonia Pothoulaki</dc:creator>
  <cp:lastModifiedBy>Antonia Pothoulaki</cp:lastModifiedBy>
  <cp:revision>66</cp:revision>
  <dcterms:created xsi:type="dcterms:W3CDTF">2021-04-11T17:53:14Z</dcterms:created>
  <dcterms:modified xsi:type="dcterms:W3CDTF">2021-04-11T20:57:24Z</dcterms:modified>
</cp:coreProperties>
</file>