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bookmarkIdSeed="2">
  <p:sldMasterIdLst>
    <p:sldMasterId id="2147483648" r:id="rId1"/>
  </p:sldMasterIdLst>
  <p:notesMasterIdLst>
    <p:notesMasterId r:id="rId111"/>
  </p:notesMasterIdLst>
  <p:sldIdLst>
    <p:sldId id="256" r:id="rId2"/>
    <p:sldId id="269" r:id="rId3"/>
    <p:sldId id="270" r:id="rId4"/>
    <p:sldId id="308" r:id="rId5"/>
    <p:sldId id="271" r:id="rId6"/>
    <p:sldId id="272" r:id="rId7"/>
    <p:sldId id="273" r:id="rId8"/>
    <p:sldId id="275" r:id="rId9"/>
    <p:sldId id="274" r:id="rId10"/>
    <p:sldId id="277" r:id="rId11"/>
    <p:sldId id="266" r:id="rId12"/>
    <p:sldId id="267" r:id="rId13"/>
    <p:sldId id="340" r:id="rId14"/>
    <p:sldId id="341" r:id="rId15"/>
    <p:sldId id="278" r:id="rId16"/>
    <p:sldId id="279" r:id="rId17"/>
    <p:sldId id="280" r:id="rId18"/>
    <p:sldId id="281" r:id="rId19"/>
    <p:sldId id="268" r:id="rId20"/>
    <p:sldId id="265" r:id="rId21"/>
    <p:sldId id="283" r:id="rId22"/>
    <p:sldId id="282" r:id="rId23"/>
    <p:sldId id="284" r:id="rId24"/>
    <p:sldId id="285" r:id="rId25"/>
    <p:sldId id="286" r:id="rId26"/>
    <p:sldId id="416" r:id="rId27"/>
    <p:sldId id="287" r:id="rId28"/>
    <p:sldId id="288" r:id="rId29"/>
    <p:sldId id="415" r:id="rId30"/>
    <p:sldId id="289" r:id="rId31"/>
    <p:sldId id="290" r:id="rId32"/>
    <p:sldId id="417" r:id="rId33"/>
    <p:sldId id="304" r:id="rId34"/>
    <p:sldId id="305" r:id="rId35"/>
    <p:sldId id="306" r:id="rId36"/>
    <p:sldId id="291" r:id="rId37"/>
    <p:sldId id="418" r:id="rId38"/>
    <p:sldId id="419" r:id="rId39"/>
    <p:sldId id="420" r:id="rId40"/>
    <p:sldId id="292" r:id="rId41"/>
    <p:sldId id="307" r:id="rId42"/>
    <p:sldId id="421" r:id="rId43"/>
    <p:sldId id="422" r:id="rId44"/>
    <p:sldId id="423" r:id="rId45"/>
    <p:sldId id="258" r:id="rId46"/>
    <p:sldId id="294" r:id="rId47"/>
    <p:sldId id="257" r:id="rId48"/>
    <p:sldId id="262" r:id="rId49"/>
    <p:sldId id="301" r:id="rId50"/>
    <p:sldId id="300" r:id="rId51"/>
    <p:sldId id="295" r:id="rId52"/>
    <p:sldId id="303" r:id="rId53"/>
    <p:sldId id="296" r:id="rId54"/>
    <p:sldId id="297" r:id="rId55"/>
    <p:sldId id="298" r:id="rId56"/>
    <p:sldId id="299" r:id="rId57"/>
    <p:sldId id="343" r:id="rId58"/>
    <p:sldId id="336" r:id="rId59"/>
    <p:sldId id="338" r:id="rId60"/>
    <p:sldId id="339" r:id="rId61"/>
    <p:sldId id="310" r:id="rId62"/>
    <p:sldId id="263" r:id="rId63"/>
    <p:sldId id="264" r:id="rId64"/>
    <p:sldId id="259" r:id="rId65"/>
    <p:sldId id="260" r:id="rId66"/>
    <p:sldId id="261" r:id="rId67"/>
    <p:sldId id="311" r:id="rId68"/>
    <p:sldId id="424" r:id="rId69"/>
    <p:sldId id="312" r:id="rId70"/>
    <p:sldId id="313" r:id="rId71"/>
    <p:sldId id="314" r:id="rId72"/>
    <p:sldId id="315" r:id="rId73"/>
    <p:sldId id="316" r:id="rId74"/>
    <p:sldId id="317" r:id="rId75"/>
    <p:sldId id="318" r:id="rId76"/>
    <p:sldId id="319" r:id="rId77"/>
    <p:sldId id="320" r:id="rId78"/>
    <p:sldId id="321" r:id="rId79"/>
    <p:sldId id="322" r:id="rId80"/>
    <p:sldId id="323" r:id="rId81"/>
    <p:sldId id="324" r:id="rId82"/>
    <p:sldId id="325" r:id="rId83"/>
    <p:sldId id="326" r:id="rId84"/>
    <p:sldId id="327" r:id="rId85"/>
    <p:sldId id="328" r:id="rId86"/>
    <p:sldId id="329" r:id="rId87"/>
    <p:sldId id="330" r:id="rId88"/>
    <p:sldId id="331" r:id="rId89"/>
    <p:sldId id="332" r:id="rId90"/>
    <p:sldId id="333" r:id="rId91"/>
    <p:sldId id="334" r:id="rId92"/>
    <p:sldId id="335" r:id="rId93"/>
    <p:sldId id="425" r:id="rId94"/>
    <p:sldId id="426" r:id="rId95"/>
    <p:sldId id="427" r:id="rId96"/>
    <p:sldId id="428" r:id="rId97"/>
    <p:sldId id="429" r:id="rId98"/>
    <p:sldId id="430" r:id="rId99"/>
    <p:sldId id="431" r:id="rId100"/>
    <p:sldId id="432" r:id="rId101"/>
    <p:sldId id="433" r:id="rId102"/>
    <p:sldId id="414" r:id="rId103"/>
    <p:sldId id="434" r:id="rId104"/>
    <p:sldId id="435" r:id="rId105"/>
    <p:sldId id="436" r:id="rId106"/>
    <p:sldId id="437" r:id="rId107"/>
    <p:sldId id="438" r:id="rId108"/>
    <p:sldId id="439" r:id="rId109"/>
    <p:sldId id="440" r:id="rId110"/>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4" d="100"/>
          <a:sy n="64" d="100"/>
        </p:scale>
        <p:origin x="1340" y="3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9562B1-E235-423E-8CCA-D127D0B55445}" type="datetimeFigureOut">
              <a:rPr lang="el-GR" smtClean="0"/>
              <a:pPr/>
              <a:t>29/10/2023</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CF6910-906C-4A86-B9BC-2C582C82061A}" type="slidenum">
              <a:rPr lang="el-GR" smtClean="0"/>
              <a:pPr/>
              <a:t>‹#›</a:t>
            </a:fld>
            <a:endParaRPr lang="el-GR"/>
          </a:p>
        </p:txBody>
      </p:sp>
    </p:spTree>
    <p:extLst>
      <p:ext uri="{BB962C8B-B14F-4D97-AF65-F5344CB8AC3E}">
        <p14:creationId xmlns:p14="http://schemas.microsoft.com/office/powerpoint/2010/main" val="3824041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1 - Θέση εικόνας διαφάνειας"/>
          <p:cNvSpPr>
            <a:spLocks noGrp="1" noRot="1" noChangeAspect="1" noTextEdit="1"/>
          </p:cNvSpPr>
          <p:nvPr>
            <p:ph type="sldImg"/>
          </p:nvPr>
        </p:nvSpPr>
        <p:spPr bwMode="auto">
          <a:noFill/>
          <a:ln>
            <a:solidFill>
              <a:srgbClr val="000000"/>
            </a:solidFill>
            <a:miter lim="800000"/>
          </a:ln>
        </p:spPr>
      </p:sp>
      <p:sp>
        <p:nvSpPr>
          <p:cNvPr id="47107" name="2 - Θέση σημειώσεων"/>
          <p:cNvSpPr>
            <a:spLocks noGrp="1"/>
          </p:cNvSpPr>
          <p:nvPr>
            <p:ph type="body" idx="1"/>
          </p:nvPr>
        </p:nvSpPr>
        <p:spPr bwMode="auto">
          <a:noFill/>
        </p:spPr>
        <p:txBody>
          <a:bodyPr wrap="square" numCol="1" anchor="t" anchorCtr="0" compatLnSpc="1"/>
          <a:lstStyle/>
          <a:p>
            <a:pPr eaLnBrk="1" hangingPunct="1">
              <a:spcBef>
                <a:spcPct val="0"/>
              </a:spcBef>
            </a:pPr>
            <a:endParaRPr lang="el-GR">
              <a:latin typeface="Arial" panose="020B0604020202020204" pitchFamily="34" charset="0"/>
            </a:endParaRPr>
          </a:p>
        </p:txBody>
      </p:sp>
      <p:sp>
        <p:nvSpPr>
          <p:cNvPr id="47108" name="3 - Θέση κεφαλίδας"/>
          <p:cNvSpPr>
            <a:spLocks noGrp="1"/>
          </p:cNvSpPr>
          <p:nvPr>
            <p:ph type="hdr" sz="quarter"/>
          </p:nvPr>
        </p:nvSpPr>
        <p:spPr bwMode="auto">
          <a:ln>
            <a:miter lim="800000"/>
          </a:ln>
        </p:spPr>
        <p:txBody>
          <a:bodyPr wrap="square" numCol="1" anchor="t" anchorCtr="0" compatLnSpc="1"/>
          <a:lstStyle/>
          <a:p>
            <a:pPr fontAlgn="base">
              <a:spcBef>
                <a:spcPct val="0"/>
              </a:spcBef>
              <a:spcAft>
                <a:spcPct val="0"/>
              </a:spcAft>
              <a:defRPr/>
            </a:pPr>
            <a:r>
              <a:rPr lang="en-US">
                <a:latin typeface="Arial" panose="020B0604020202020204" pitchFamily="34" charset="0"/>
              </a:rPr>
              <a:t>Mark: Jesus, the Servant of God</a:t>
            </a:r>
          </a:p>
        </p:txBody>
      </p:sp>
      <p:sp>
        <p:nvSpPr>
          <p:cNvPr id="47109" name="4 - Θέση υποσέλιδου"/>
          <p:cNvSpPr>
            <a:spLocks noGrp="1"/>
          </p:cNvSpPr>
          <p:nvPr>
            <p:ph type="ftr" sz="quarter" idx="4"/>
          </p:nvPr>
        </p:nvSpPr>
        <p:spPr bwMode="auto">
          <a:ln>
            <a:miter lim="800000"/>
          </a:ln>
        </p:spPr>
        <p:txBody>
          <a:bodyPr wrap="square" numCol="1" anchorCtr="0" compatLnSpc="1"/>
          <a:lstStyle/>
          <a:p>
            <a:pPr fontAlgn="base">
              <a:spcBef>
                <a:spcPct val="0"/>
              </a:spcBef>
              <a:spcAft>
                <a:spcPct val="0"/>
              </a:spcAft>
              <a:defRPr/>
            </a:pPr>
            <a:r>
              <a:rPr lang="en-US">
                <a:latin typeface="Arial" panose="020B0604020202020204" pitchFamily="34" charset="0"/>
              </a:rPr>
              <a:t>Stan Crowley</a:t>
            </a:r>
          </a:p>
        </p:txBody>
      </p:sp>
      <p:sp>
        <p:nvSpPr>
          <p:cNvPr id="47110" name="5 - Θέση ημερομηνίας"/>
          <p:cNvSpPr>
            <a:spLocks noGrp="1"/>
          </p:cNvSpPr>
          <p:nvPr>
            <p:ph type="dt" sz="quarter" idx="1"/>
          </p:nvPr>
        </p:nvSpPr>
        <p:spPr bwMode="auto">
          <a:ln>
            <a:miter lim="800000"/>
          </a:ln>
        </p:spPr>
        <p:txBody>
          <a:bodyPr wrap="square" numCol="1" anchor="t" anchorCtr="0" compatLnSpc="1"/>
          <a:lstStyle/>
          <a:p>
            <a:pPr fontAlgn="base">
              <a:spcBef>
                <a:spcPct val="0"/>
              </a:spcBef>
              <a:spcAft>
                <a:spcPct val="0"/>
              </a:spcAft>
              <a:defRPr/>
            </a:pPr>
            <a:fld id="{6303B9ED-0FB8-4E1F-9BC9-47332B62D05A}" type="datetime1">
              <a:rPr lang="en-US" smtClean="0">
                <a:latin typeface="Arial" panose="020B0604020202020204" pitchFamily="34" charset="0"/>
              </a:rPr>
              <a:pPr fontAlgn="base">
                <a:spcBef>
                  <a:spcPct val="0"/>
                </a:spcBef>
                <a:spcAft>
                  <a:spcPct val="0"/>
                </a:spcAft>
                <a:defRPr/>
              </a:pPr>
              <a:t>10/29/2023</a:t>
            </a:fld>
            <a:endParaRPr lang="en-US">
              <a:latin typeface="Arial" panose="020B0604020202020204" pitchFamily="34" charset="0"/>
            </a:endParaRPr>
          </a:p>
        </p:txBody>
      </p:sp>
    </p:spTree>
    <p:extLst>
      <p:ext uri="{BB962C8B-B14F-4D97-AF65-F5344CB8AC3E}">
        <p14:creationId xmlns:p14="http://schemas.microsoft.com/office/powerpoint/2010/main" val="1201305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bwMode="auto">
          <a:ln>
            <a:miter lim="800000"/>
          </a:ln>
        </p:spPr>
        <p:txBody>
          <a:bodyPr wrap="square" numCol="1" anchor="t" anchorCtr="0" compatLnSpc="1"/>
          <a:lstStyle/>
          <a:p>
            <a:pPr fontAlgn="base">
              <a:spcBef>
                <a:spcPct val="0"/>
              </a:spcBef>
              <a:spcAft>
                <a:spcPct val="0"/>
              </a:spcAft>
              <a:defRPr/>
            </a:pPr>
            <a:r>
              <a:rPr lang="en-US">
                <a:latin typeface="Arial" panose="020B0604020202020204" pitchFamily="34" charset="0"/>
              </a:rPr>
              <a:t>Mark: Jesus, the Servant of God</a:t>
            </a:r>
          </a:p>
        </p:txBody>
      </p:sp>
      <p:sp>
        <p:nvSpPr>
          <p:cNvPr id="83971" name="Rectangle 6"/>
          <p:cNvSpPr>
            <a:spLocks noGrp="1" noChangeArrowheads="1"/>
          </p:cNvSpPr>
          <p:nvPr>
            <p:ph type="ftr" sz="quarter" idx="4"/>
          </p:nvPr>
        </p:nvSpPr>
        <p:spPr bwMode="auto">
          <a:ln>
            <a:miter lim="800000"/>
          </a:ln>
        </p:spPr>
        <p:txBody>
          <a:bodyPr wrap="square" numCol="1" anchorCtr="0" compatLnSpc="1"/>
          <a:lstStyle/>
          <a:p>
            <a:pPr fontAlgn="base">
              <a:spcBef>
                <a:spcPct val="0"/>
              </a:spcBef>
              <a:spcAft>
                <a:spcPct val="0"/>
              </a:spcAft>
              <a:defRPr/>
            </a:pPr>
            <a:r>
              <a:rPr lang="en-US">
                <a:latin typeface="Arial" panose="020B0604020202020204" pitchFamily="34" charset="0"/>
              </a:rPr>
              <a:t>Stan Crowley</a:t>
            </a:r>
          </a:p>
        </p:txBody>
      </p:sp>
      <p:sp>
        <p:nvSpPr>
          <p:cNvPr id="83972" name="Rectangle 9"/>
          <p:cNvSpPr>
            <a:spLocks noGrp="1" noChangeArrowheads="1"/>
          </p:cNvSpPr>
          <p:nvPr>
            <p:ph type="dt" sz="quarter" idx="1"/>
          </p:nvPr>
        </p:nvSpPr>
        <p:spPr bwMode="auto">
          <a:ln>
            <a:miter lim="800000"/>
          </a:ln>
        </p:spPr>
        <p:txBody>
          <a:bodyPr wrap="square" numCol="1" anchor="t" anchorCtr="0" compatLnSpc="1"/>
          <a:lstStyle/>
          <a:p>
            <a:pPr fontAlgn="base">
              <a:spcBef>
                <a:spcPct val="0"/>
              </a:spcBef>
              <a:spcAft>
                <a:spcPct val="0"/>
              </a:spcAft>
              <a:defRPr/>
            </a:pPr>
            <a:fld id="{A47EDFE3-2457-457D-A57C-D30CB42AFD86}" type="datetime1">
              <a:rPr lang="en-US" smtClean="0">
                <a:latin typeface="Arial" panose="020B0604020202020204" pitchFamily="34" charset="0"/>
              </a:rPr>
              <a:pPr fontAlgn="base">
                <a:spcBef>
                  <a:spcPct val="0"/>
                </a:spcBef>
                <a:spcAft>
                  <a:spcPct val="0"/>
                </a:spcAft>
                <a:defRPr/>
              </a:pPr>
              <a:t>10/29/2023</a:t>
            </a:fld>
            <a:endParaRPr lang="en-US">
              <a:latin typeface="Arial" panose="020B0604020202020204" pitchFamily="34" charset="0"/>
            </a:endParaRPr>
          </a:p>
        </p:txBody>
      </p:sp>
      <p:sp>
        <p:nvSpPr>
          <p:cNvPr id="89093" name="Rectangle 2"/>
          <p:cNvSpPr>
            <a:spLocks noGrp="1" noRot="1" noChangeAspect="1" noChangeArrowheads="1" noTextEdit="1"/>
          </p:cNvSpPr>
          <p:nvPr>
            <p:ph type="sldImg"/>
          </p:nvPr>
        </p:nvSpPr>
        <p:spPr bwMode="auto">
          <a:noFill/>
          <a:ln>
            <a:solidFill>
              <a:srgbClr val="000000"/>
            </a:solidFill>
            <a:miter lim="800000"/>
          </a:ln>
        </p:spPr>
      </p:sp>
      <p:sp>
        <p:nvSpPr>
          <p:cNvPr id="89094" name="Rectangle 3"/>
          <p:cNvSpPr>
            <a:spLocks noGrp="1" noChangeArrowheads="1"/>
          </p:cNvSpPr>
          <p:nvPr>
            <p:ph type="body" idx="1"/>
          </p:nvPr>
        </p:nvSpPr>
        <p:spPr bwMode="auto">
          <a:noFill/>
        </p:spPr>
        <p:txBody>
          <a:bodyPr wrap="square" numCol="1" anchor="t" anchorCtr="0" compatLnSpc="1"/>
          <a:lstStyle/>
          <a:p>
            <a:pPr eaLnBrk="1" hangingPunct="1">
              <a:spcBef>
                <a:spcPct val="0"/>
              </a:spcBef>
            </a:pPr>
            <a:r>
              <a:rPr lang="de-DE">
                <a:latin typeface="Arial" panose="020B0604020202020204" pitchFamily="34" charset="0"/>
              </a:rPr>
              <a:t>Grafik: http://de.wikipedia.org/wiki/Datei:Meister_des_Book_of_Lindisfarne_001.jpg 4.11.2009</a:t>
            </a:r>
          </a:p>
        </p:txBody>
      </p:sp>
    </p:spTree>
    <p:extLst>
      <p:ext uri="{BB962C8B-B14F-4D97-AF65-F5344CB8AC3E}">
        <p14:creationId xmlns:p14="http://schemas.microsoft.com/office/powerpoint/2010/main" val="1425417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bg>
      <p:bgRef idx="1003">
        <a:schemeClr val="bg1"/>
      </p:bgRef>
    </p:bg>
    <p:spTree>
      <p:nvGrpSpPr>
        <p:cNvPr id="1" name=""/>
        <p:cNvGrpSpPr/>
        <p:nvPr/>
      </p:nvGrpSpPr>
      <p:grpSpPr>
        <a:xfrm>
          <a:off x="0" y="0"/>
          <a:ext cx="0" cy="0"/>
          <a:chOff x="0" y="0"/>
          <a:chExt cx="0" cy="0"/>
        </a:xfrm>
      </p:grpSpPr>
      <p:sp>
        <p:nvSpPr>
          <p:cNvPr id="12" name="11 - Ορθογώνιο"/>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12 - Στρογγυλεμένο ορθογώνιο"/>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8 - Υπότιτλος"/>
          <p:cNvSpPr>
            <a:spLocks noGrp="1"/>
          </p:cNvSpPr>
          <p:nvPr>
            <p:ph type="subTitle" idx="1" hasCustomPrompt="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a:t>Κάντε κλικ για να επεξεργαστείτε τον υπότιτλο του υποδείγματος</a:t>
            </a:r>
            <a:endParaRPr kumimoji="0" lang="en-US"/>
          </a:p>
        </p:txBody>
      </p:sp>
      <p:sp>
        <p:nvSpPr>
          <p:cNvPr id="28" name="27 - Θέση ημερομηνίας"/>
          <p:cNvSpPr>
            <a:spLocks noGrp="1"/>
          </p:cNvSpPr>
          <p:nvPr>
            <p:ph type="dt" sz="half" idx="10"/>
          </p:nvPr>
        </p:nvSpPr>
        <p:spPr/>
        <p:txBody>
          <a:bodyPr/>
          <a:lstStyle/>
          <a:p>
            <a:fld id="{51E3E6EF-104B-4713-BFC5-789FF8E6931F}" type="datetimeFigureOut">
              <a:rPr lang="el-GR" smtClean="0"/>
              <a:pPr/>
              <a:t>29/10/2023</a:t>
            </a:fld>
            <a:endParaRPr lang="el-GR"/>
          </a:p>
        </p:txBody>
      </p:sp>
      <p:sp>
        <p:nvSpPr>
          <p:cNvPr id="17" name="16 - Θέση υποσέλιδου"/>
          <p:cNvSpPr>
            <a:spLocks noGrp="1"/>
          </p:cNvSpPr>
          <p:nvPr>
            <p:ph type="ftr" sz="quarter" idx="11"/>
          </p:nvPr>
        </p:nvSpPr>
        <p:spPr/>
        <p:txBody>
          <a:bodyPr/>
          <a:lstStyle/>
          <a:p>
            <a:endParaRPr lang="el-GR"/>
          </a:p>
        </p:txBody>
      </p:sp>
      <p:sp>
        <p:nvSpPr>
          <p:cNvPr id="29" name="28 - Θέση αριθμού διαφάνειας"/>
          <p:cNvSpPr>
            <a:spLocks noGrp="1"/>
          </p:cNvSpPr>
          <p:nvPr>
            <p:ph type="sldNum" sz="quarter" idx="12"/>
          </p:nvPr>
        </p:nvSpPr>
        <p:spPr/>
        <p:txBody>
          <a:bodyPr lIns="0" tIns="0" rIns="0" bIns="0">
            <a:noAutofit/>
          </a:bodyPr>
          <a:lstStyle>
            <a:lvl1pPr>
              <a:defRPr sz="1400">
                <a:solidFill>
                  <a:srgbClr val="FFFFFF"/>
                </a:solidFill>
              </a:defRPr>
            </a:lvl1pPr>
          </a:lstStyle>
          <a:p>
            <a:fld id="{1D1903F3-E828-4292-A073-702D73584004}" type="slidenum">
              <a:rPr lang="el-GR" smtClean="0"/>
              <a:pPr/>
              <a:t>‹#›</a:t>
            </a:fld>
            <a:endParaRPr lang="el-GR"/>
          </a:p>
        </p:txBody>
      </p:sp>
      <p:sp>
        <p:nvSpPr>
          <p:cNvPr id="7" name="6 - Ορθογώνιο"/>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 Ορθογώνιο"/>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 Ορθογώνιο"/>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 Τίτλος"/>
          <p:cNvSpPr>
            <a:spLocks noGrp="1"/>
          </p:cNvSpPr>
          <p:nvPr>
            <p:ph type="ctrTitle" hasCustomPrompt="1"/>
          </p:nvPr>
        </p:nvSpPr>
        <p:spPr>
          <a:xfrm>
            <a:off x="457200" y="1505930"/>
            <a:ext cx="8229600" cy="1470025"/>
          </a:xfrm>
        </p:spPr>
        <p:txBody>
          <a:bodyPr anchor="ctr"/>
          <a:lstStyle>
            <a:lvl1pPr algn="ctr">
              <a:defRPr lang="en-US" dirty="0">
                <a:solidFill>
                  <a:srgbClr val="FFFFFF"/>
                </a:solidFill>
              </a:defRPr>
            </a:lvl1pPr>
          </a:lstStyle>
          <a:p>
            <a:r>
              <a:rPr kumimoji="0" lang="el-GR"/>
              <a:t>Kλικ για επεξεργασία του τίτλου</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p:txBody>
          <a:bodyPr/>
          <a:lstStyle/>
          <a:p>
            <a:r>
              <a:rPr kumimoji="0" lang="el-GR"/>
              <a:t>Kλικ για επεξεργασία του τίτλου</a:t>
            </a:r>
            <a:endParaRPr kumimoji="0" lang="en-US"/>
          </a:p>
        </p:txBody>
      </p:sp>
      <p:sp>
        <p:nvSpPr>
          <p:cNvPr id="3" name="2 - Θέση κατακόρυφου κειμένου"/>
          <p:cNvSpPr>
            <a:spLocks noGrp="1"/>
          </p:cNvSpPr>
          <p:nvPr>
            <p:ph type="body" orient="vert" idx="1" hasCustomPrompt="1"/>
          </p:nvPr>
        </p:nvSpPr>
        <p:spPr/>
        <p:txBody>
          <a:bodyPr vert="eaVert"/>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4" name="3 - Θέση ημερομηνίας"/>
          <p:cNvSpPr>
            <a:spLocks noGrp="1"/>
          </p:cNvSpPr>
          <p:nvPr>
            <p:ph type="dt" sz="half" idx="10"/>
          </p:nvPr>
        </p:nvSpPr>
        <p:spPr/>
        <p:txBody>
          <a:bodyPr/>
          <a:lstStyle/>
          <a:p>
            <a:fld id="{51E3E6EF-104B-4713-BFC5-789FF8E6931F}" type="datetimeFigureOut">
              <a:rPr lang="el-GR" smtClean="0"/>
              <a:pPr/>
              <a:t>29/10/2023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1D1903F3-E828-4292-A073-702D73584004}"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hasCustomPrompt="1"/>
          </p:nvPr>
        </p:nvSpPr>
        <p:spPr>
          <a:xfrm>
            <a:off x="6629400" y="274641"/>
            <a:ext cx="2011680" cy="5851525"/>
          </a:xfrm>
        </p:spPr>
        <p:txBody>
          <a:bodyPr vert="eaVert"/>
          <a:lstStyle/>
          <a:p>
            <a:r>
              <a:rPr kumimoji="0" lang="el-GR"/>
              <a:t>Kλικ για επεξεργασία του τίτλου</a:t>
            </a:r>
            <a:endParaRPr kumimoji="0" lang="en-US"/>
          </a:p>
        </p:txBody>
      </p:sp>
      <p:sp>
        <p:nvSpPr>
          <p:cNvPr id="3" name="2 - Θέση κατακόρυφου κειμένου"/>
          <p:cNvSpPr>
            <a:spLocks noGrp="1"/>
          </p:cNvSpPr>
          <p:nvPr>
            <p:ph type="body" orient="vert" idx="1" hasCustomPrompt="1"/>
          </p:nvPr>
        </p:nvSpPr>
        <p:spPr>
          <a:xfrm>
            <a:off x="914400" y="274640"/>
            <a:ext cx="5562600" cy="5851525"/>
          </a:xfrm>
        </p:spPr>
        <p:txBody>
          <a:bodyPr vert="eaVert"/>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4" name="3 - Θέση ημερομηνίας"/>
          <p:cNvSpPr>
            <a:spLocks noGrp="1"/>
          </p:cNvSpPr>
          <p:nvPr>
            <p:ph type="dt" sz="half" idx="10"/>
          </p:nvPr>
        </p:nvSpPr>
        <p:spPr/>
        <p:txBody>
          <a:bodyPr/>
          <a:lstStyle/>
          <a:p>
            <a:fld id="{51E3E6EF-104B-4713-BFC5-789FF8E6931F}" type="datetimeFigureOut">
              <a:rPr lang="el-GR" smtClean="0"/>
              <a:pPr/>
              <a:t>29/10/2023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1D1903F3-E828-4292-A073-702D73584004}"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p:txBody>
          <a:bodyPr/>
          <a:lstStyle/>
          <a:p>
            <a:r>
              <a:rPr kumimoji="0" lang="el-GR"/>
              <a:t>Kλικ για επεξεργασία του τίτλου</a:t>
            </a:r>
            <a:endParaRPr kumimoji="0" lang="en-US"/>
          </a:p>
        </p:txBody>
      </p:sp>
      <p:sp>
        <p:nvSpPr>
          <p:cNvPr id="4" name="3 - Θέση ημερομηνίας"/>
          <p:cNvSpPr>
            <a:spLocks noGrp="1"/>
          </p:cNvSpPr>
          <p:nvPr>
            <p:ph type="dt" sz="half" idx="10"/>
          </p:nvPr>
        </p:nvSpPr>
        <p:spPr/>
        <p:txBody>
          <a:bodyPr/>
          <a:lstStyle/>
          <a:p>
            <a:fld id="{51E3E6EF-104B-4713-BFC5-789FF8E6931F}" type="datetimeFigureOut">
              <a:rPr lang="el-GR" smtClean="0"/>
              <a:pPr/>
              <a:t>29/10/2023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1D1903F3-E828-4292-A073-702D73584004}" type="slidenum">
              <a:rPr lang="el-GR" smtClean="0"/>
              <a:pPr/>
              <a:t>‹#›</a:t>
            </a:fld>
            <a:endParaRPr lang="el-GR"/>
          </a:p>
        </p:txBody>
      </p:sp>
      <p:sp>
        <p:nvSpPr>
          <p:cNvPr id="8" name="7 - Θέση περιεχομένου"/>
          <p:cNvSpPr>
            <a:spLocks noGrp="1"/>
          </p:cNvSpPr>
          <p:nvPr>
            <p:ph sz="quarter" idx="1" hasCustomPrompt="1"/>
          </p:nvPr>
        </p:nvSpPr>
        <p:spPr>
          <a:xfrm>
            <a:off x="914400" y="1447800"/>
            <a:ext cx="7772400" cy="4572000"/>
          </a:xfrm>
        </p:spPr>
        <p:txBody>
          <a:bodyPr vert="horz"/>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Ref idx="1003">
        <a:schemeClr val="bg1"/>
      </p:bgRef>
    </p:bg>
    <p:spTree>
      <p:nvGrpSpPr>
        <p:cNvPr id="1" name=""/>
        <p:cNvGrpSpPr/>
        <p:nvPr/>
      </p:nvGrpSpPr>
      <p:grpSpPr>
        <a:xfrm>
          <a:off x="0" y="0"/>
          <a:ext cx="0" cy="0"/>
          <a:chOff x="0" y="0"/>
          <a:chExt cx="0" cy="0"/>
        </a:xfrm>
      </p:grpSpPr>
      <p:sp>
        <p:nvSpPr>
          <p:cNvPr id="11" name="10 - Ορθογώνιο"/>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9 - Στρογγυλεμένο ορθογώνιο"/>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1 - Τίτλος"/>
          <p:cNvSpPr>
            <a:spLocks noGrp="1"/>
          </p:cNvSpPr>
          <p:nvPr>
            <p:ph type="title" hasCustomPrompt="1"/>
          </p:nvPr>
        </p:nvSpPr>
        <p:spPr>
          <a:xfrm>
            <a:off x="722313" y="952500"/>
            <a:ext cx="7772400" cy="1362075"/>
          </a:xfrm>
        </p:spPr>
        <p:txBody>
          <a:bodyPr anchor="b" anchorCtr="0"/>
          <a:lstStyle>
            <a:lvl1pPr algn="l">
              <a:buNone/>
              <a:defRPr sz="4000" b="0" cap="none"/>
            </a:lvl1pPr>
          </a:lstStyle>
          <a:p>
            <a:r>
              <a:rPr kumimoji="0" lang="el-GR"/>
              <a:t>Kλικ για επεξεργασία του τίτλου</a:t>
            </a:r>
            <a:endParaRPr kumimoji="0" lang="en-US"/>
          </a:p>
        </p:txBody>
      </p:sp>
      <p:sp>
        <p:nvSpPr>
          <p:cNvPr id="3" name="2 - Θέση κειμένου"/>
          <p:cNvSpPr>
            <a:spLocks noGrp="1"/>
          </p:cNvSpPr>
          <p:nvPr>
            <p:ph type="body" idx="1" hasCustomPrompt="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51E3E6EF-104B-4713-BFC5-789FF8E6931F}" type="datetimeFigureOut">
              <a:rPr lang="el-GR" smtClean="0"/>
              <a:pPr/>
              <a:t>29/10/2023</a:t>
            </a:fld>
            <a:endParaRPr lang="el-GR"/>
          </a:p>
        </p:txBody>
      </p:sp>
      <p:sp>
        <p:nvSpPr>
          <p:cNvPr id="5" name="4 - Θέση υποσέλιδου"/>
          <p:cNvSpPr>
            <a:spLocks noGrp="1"/>
          </p:cNvSpPr>
          <p:nvPr>
            <p:ph type="ftr" sz="quarter" idx="11"/>
          </p:nvPr>
        </p:nvSpPr>
        <p:spPr>
          <a:xfrm>
            <a:off x="800100" y="6172200"/>
            <a:ext cx="4000500" cy="457200"/>
          </a:xfrm>
        </p:spPr>
        <p:txBody>
          <a:bodyPr/>
          <a:lstStyle/>
          <a:p>
            <a:endParaRPr lang="el-GR"/>
          </a:p>
        </p:txBody>
      </p:sp>
      <p:sp>
        <p:nvSpPr>
          <p:cNvPr id="7" name="6 - Ορθογώνιο"/>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 Ορθογώνιο"/>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 Ορθογώνιο"/>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5 - Θέση αριθμού διαφάνειας"/>
          <p:cNvSpPr>
            <a:spLocks noGrp="1"/>
          </p:cNvSpPr>
          <p:nvPr>
            <p:ph type="sldNum" sz="quarter" idx="12"/>
          </p:nvPr>
        </p:nvSpPr>
        <p:spPr>
          <a:xfrm>
            <a:off x="146304" y="6208776"/>
            <a:ext cx="457200" cy="457200"/>
          </a:xfrm>
        </p:spPr>
        <p:txBody>
          <a:bodyPr/>
          <a:lstStyle/>
          <a:p>
            <a:fld id="{1D1903F3-E828-4292-A073-702D73584004}" type="slidenum">
              <a:rPr lang="el-GR" smtClean="0"/>
              <a:pPr/>
              <a:t>‹#›</a:t>
            </a:fld>
            <a:endParaRPr lang="el-G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p:txBody>
          <a:bodyPr/>
          <a:lstStyle/>
          <a:p>
            <a:r>
              <a:rPr kumimoji="0" lang="el-GR"/>
              <a:t>Kλικ για επεξεργασία του τίτλου</a:t>
            </a:r>
            <a:endParaRPr kumimoji="0" lang="en-US"/>
          </a:p>
        </p:txBody>
      </p:sp>
      <p:sp>
        <p:nvSpPr>
          <p:cNvPr id="5" name="4 - Θέση ημερομηνίας"/>
          <p:cNvSpPr>
            <a:spLocks noGrp="1"/>
          </p:cNvSpPr>
          <p:nvPr>
            <p:ph type="dt" sz="half" idx="10"/>
          </p:nvPr>
        </p:nvSpPr>
        <p:spPr/>
        <p:txBody>
          <a:bodyPr/>
          <a:lstStyle/>
          <a:p>
            <a:fld id="{51E3E6EF-104B-4713-BFC5-789FF8E6931F}" type="datetimeFigureOut">
              <a:rPr lang="el-GR" smtClean="0"/>
              <a:pPr/>
              <a:t>29/10/2023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1D1903F3-E828-4292-A073-702D73584004}" type="slidenum">
              <a:rPr lang="el-GR" smtClean="0"/>
              <a:pPr/>
              <a:t>‹#›</a:t>
            </a:fld>
            <a:endParaRPr lang="el-GR"/>
          </a:p>
        </p:txBody>
      </p:sp>
      <p:sp>
        <p:nvSpPr>
          <p:cNvPr id="9" name="8 - Θέση περιεχομένου"/>
          <p:cNvSpPr>
            <a:spLocks noGrp="1"/>
          </p:cNvSpPr>
          <p:nvPr>
            <p:ph sz="quarter" idx="1" hasCustomPrompt="1"/>
          </p:nvPr>
        </p:nvSpPr>
        <p:spPr>
          <a:xfrm>
            <a:off x="914400" y="1447800"/>
            <a:ext cx="3749040" cy="4572000"/>
          </a:xfrm>
        </p:spPr>
        <p:txBody>
          <a:bodyPr vert="horz"/>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11" name="10 - Θέση περιεχομένου"/>
          <p:cNvSpPr>
            <a:spLocks noGrp="1"/>
          </p:cNvSpPr>
          <p:nvPr>
            <p:ph sz="quarter" idx="2" hasCustomPrompt="1"/>
          </p:nvPr>
        </p:nvSpPr>
        <p:spPr>
          <a:xfrm>
            <a:off x="4933950" y="1447800"/>
            <a:ext cx="3749040" cy="4572000"/>
          </a:xfrm>
        </p:spPr>
        <p:txBody>
          <a:bodyPr vert="horz"/>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a:xfrm>
            <a:off x="914400" y="273050"/>
            <a:ext cx="7772400" cy="1143000"/>
          </a:xfrm>
        </p:spPr>
        <p:txBody>
          <a:bodyPr anchor="b" anchorCtr="0"/>
          <a:lstStyle>
            <a:lvl1pPr>
              <a:defRPr/>
            </a:lvl1pPr>
          </a:lstStyle>
          <a:p>
            <a:r>
              <a:rPr kumimoji="0" lang="el-GR"/>
              <a:t>Kλικ για επεξεργασία του τίτλου</a:t>
            </a:r>
            <a:endParaRPr kumimoji="0" lang="en-US"/>
          </a:p>
        </p:txBody>
      </p:sp>
      <p:sp>
        <p:nvSpPr>
          <p:cNvPr id="3" name="2 - Θέση κειμένου"/>
          <p:cNvSpPr>
            <a:spLocks noGrp="1"/>
          </p:cNvSpPr>
          <p:nvPr>
            <p:ph type="body" idx="1" hasCustomPrompt="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l-GR"/>
              <a:t>Kλικ για επεξεργασία των στυλ του υποδείγματος</a:t>
            </a:r>
          </a:p>
        </p:txBody>
      </p:sp>
      <p:sp>
        <p:nvSpPr>
          <p:cNvPr id="4" name="3 - Θέση κειμένου"/>
          <p:cNvSpPr>
            <a:spLocks noGrp="1"/>
          </p:cNvSpPr>
          <p:nvPr>
            <p:ph type="body" sz="half" idx="3" hasCustomPrompt="1"/>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l-GR"/>
              <a:t>Kλικ για επεξεργασία των στυλ του υποδείγματος</a:t>
            </a:r>
          </a:p>
        </p:txBody>
      </p:sp>
      <p:sp>
        <p:nvSpPr>
          <p:cNvPr id="7" name="6 - Θέση ημερομηνίας"/>
          <p:cNvSpPr>
            <a:spLocks noGrp="1"/>
          </p:cNvSpPr>
          <p:nvPr>
            <p:ph type="dt" sz="half" idx="10"/>
          </p:nvPr>
        </p:nvSpPr>
        <p:spPr/>
        <p:txBody>
          <a:bodyPr/>
          <a:lstStyle/>
          <a:p>
            <a:fld id="{51E3E6EF-104B-4713-BFC5-789FF8E6931F}" type="datetimeFigureOut">
              <a:rPr lang="el-GR" smtClean="0"/>
              <a:pPr/>
              <a:t>29/10/2023</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1D1903F3-E828-4292-A073-702D73584004}" type="slidenum">
              <a:rPr lang="el-GR" smtClean="0"/>
              <a:pPr/>
              <a:t>‹#›</a:t>
            </a:fld>
            <a:endParaRPr lang="el-GR"/>
          </a:p>
        </p:txBody>
      </p:sp>
      <p:sp>
        <p:nvSpPr>
          <p:cNvPr id="11" name="10 - Θέση περιεχομένου"/>
          <p:cNvSpPr>
            <a:spLocks noGrp="1"/>
          </p:cNvSpPr>
          <p:nvPr>
            <p:ph sz="half" idx="2" hasCustomPrompt="1"/>
          </p:nvPr>
        </p:nvSpPr>
        <p:spPr>
          <a:xfrm>
            <a:off x="914400" y="2247900"/>
            <a:ext cx="3733800" cy="3886200"/>
          </a:xfrm>
        </p:spPr>
        <p:txBody>
          <a:bodyPr vert="horz"/>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13" name="12 - Θέση περιεχομένου"/>
          <p:cNvSpPr>
            <a:spLocks noGrp="1"/>
          </p:cNvSpPr>
          <p:nvPr>
            <p:ph sz="half" idx="4" hasCustomPrompt="1"/>
          </p:nvPr>
        </p:nvSpPr>
        <p:spPr>
          <a:xfrm>
            <a:off x="4953000" y="2247900"/>
            <a:ext cx="3733800" cy="3886200"/>
          </a:xfrm>
        </p:spPr>
        <p:txBody>
          <a:bodyPr vert="horz"/>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p:txBody>
          <a:bodyPr/>
          <a:lstStyle/>
          <a:p>
            <a:r>
              <a:rPr kumimoji="0" lang="el-GR"/>
              <a:t>Kλικ για επεξεργασία του τίτλου</a:t>
            </a:r>
            <a:endParaRPr kumimoji="0" lang="en-US"/>
          </a:p>
        </p:txBody>
      </p:sp>
      <p:sp>
        <p:nvSpPr>
          <p:cNvPr id="3" name="2 - Θέση ημερομηνίας"/>
          <p:cNvSpPr>
            <a:spLocks noGrp="1"/>
          </p:cNvSpPr>
          <p:nvPr>
            <p:ph type="dt" sz="half" idx="10"/>
          </p:nvPr>
        </p:nvSpPr>
        <p:spPr/>
        <p:txBody>
          <a:bodyPr/>
          <a:lstStyle/>
          <a:p>
            <a:fld id="{51E3E6EF-104B-4713-BFC5-789FF8E6931F}" type="datetimeFigureOut">
              <a:rPr lang="el-GR" smtClean="0"/>
              <a:pPr/>
              <a:t>29/10/2023</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1D1903F3-E828-4292-A073-702D73584004}"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51E3E6EF-104B-4713-BFC5-789FF8E6931F}" type="datetimeFigureOut">
              <a:rPr lang="el-GR" smtClean="0"/>
              <a:pPr/>
              <a:t>29/10/2023</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1D1903F3-E828-4292-A073-702D73584004}"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8" name="7 - Ορθογώνιο"/>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8 - Στρογγυλεμένο ορθογώνιο"/>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1 - Τίτλος"/>
          <p:cNvSpPr>
            <a:spLocks noGrp="1"/>
          </p:cNvSpPr>
          <p:nvPr>
            <p:ph type="title" hasCustomPrompt="1"/>
          </p:nvPr>
        </p:nvSpPr>
        <p:spPr>
          <a:xfrm>
            <a:off x="914400" y="273050"/>
            <a:ext cx="7772400" cy="1143000"/>
          </a:xfrm>
        </p:spPr>
        <p:txBody>
          <a:bodyPr anchor="b" anchorCtr="0"/>
          <a:lstStyle>
            <a:lvl1pPr algn="l">
              <a:buNone/>
              <a:defRPr sz="4000" b="0"/>
            </a:lvl1pPr>
          </a:lstStyle>
          <a:p>
            <a:r>
              <a:rPr kumimoji="0" lang="el-GR"/>
              <a:t>Kλικ για επεξεργασία του τίτλου</a:t>
            </a:r>
            <a:endParaRPr kumimoji="0" lang="en-US"/>
          </a:p>
        </p:txBody>
      </p:sp>
      <p:sp>
        <p:nvSpPr>
          <p:cNvPr id="3" name="2 - Θέση κειμένου"/>
          <p:cNvSpPr>
            <a:spLocks noGrp="1"/>
          </p:cNvSpPr>
          <p:nvPr>
            <p:ph type="body" idx="2" hasCustomPrompt="1"/>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51E3E6EF-104B-4713-BFC5-789FF8E6931F}" type="datetimeFigureOut">
              <a:rPr lang="el-GR" smtClean="0"/>
              <a:pPr/>
              <a:t>29/10/2023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1D1903F3-E828-4292-A073-702D73584004}" type="slidenum">
              <a:rPr lang="el-GR" smtClean="0"/>
              <a:pPr/>
              <a:t>‹#›</a:t>
            </a:fld>
            <a:endParaRPr lang="el-GR"/>
          </a:p>
        </p:txBody>
      </p:sp>
      <p:sp>
        <p:nvSpPr>
          <p:cNvPr id="11" name="10 - Θέση περιεχομένου"/>
          <p:cNvSpPr>
            <a:spLocks noGrp="1"/>
          </p:cNvSpPr>
          <p:nvPr>
            <p:ph sz="quarter" idx="1" hasCustomPrompt="1"/>
          </p:nvPr>
        </p:nvSpPr>
        <p:spPr>
          <a:xfrm>
            <a:off x="2971800" y="1600200"/>
            <a:ext cx="5715000" cy="4495800"/>
          </a:xfrm>
        </p:spPr>
        <p:txBody>
          <a:bodyPr vert="horz"/>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a:xfrm>
            <a:off x="914400" y="4900550"/>
            <a:ext cx="7315200" cy="522288"/>
          </a:xfrm>
        </p:spPr>
        <p:txBody>
          <a:bodyPr anchor="ctr">
            <a:noAutofit/>
          </a:bodyPr>
          <a:lstStyle>
            <a:lvl1pPr algn="l">
              <a:buNone/>
              <a:defRPr sz="2800" b="0"/>
            </a:lvl1pPr>
          </a:lstStyle>
          <a:p>
            <a:r>
              <a:rPr kumimoji="0" lang="el-GR"/>
              <a:t>Kλικ για επεξεργασία του τίτλου</a:t>
            </a:r>
            <a:endParaRPr kumimoji="0" lang="en-US"/>
          </a:p>
        </p:txBody>
      </p:sp>
      <p:sp>
        <p:nvSpPr>
          <p:cNvPr id="4" name="3 - Θέση κειμένου"/>
          <p:cNvSpPr>
            <a:spLocks noGrp="1"/>
          </p:cNvSpPr>
          <p:nvPr>
            <p:ph type="body" sz="half" idx="2" hasCustomPrompt="1"/>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51E3E6EF-104B-4713-BFC5-789FF8E6931F}" type="datetimeFigureOut">
              <a:rPr lang="el-GR" smtClean="0"/>
              <a:pPr/>
              <a:t>29/10/2023</a:t>
            </a:fld>
            <a:endParaRPr lang="el-GR"/>
          </a:p>
        </p:txBody>
      </p:sp>
      <p:sp>
        <p:nvSpPr>
          <p:cNvPr id="6" name="5 - Θέση υποσέλιδου"/>
          <p:cNvSpPr>
            <a:spLocks noGrp="1"/>
          </p:cNvSpPr>
          <p:nvPr>
            <p:ph type="ftr" sz="quarter" idx="11"/>
          </p:nvPr>
        </p:nvSpPr>
        <p:spPr>
          <a:xfrm>
            <a:off x="914400" y="6172200"/>
            <a:ext cx="3886200" cy="457200"/>
          </a:xfrm>
        </p:spPr>
        <p:txBody>
          <a:bodyPr/>
          <a:lstStyle/>
          <a:p>
            <a:endParaRPr lang="el-GR"/>
          </a:p>
        </p:txBody>
      </p:sp>
      <p:sp>
        <p:nvSpPr>
          <p:cNvPr id="7" name="6 - Θέση αριθμού διαφάνειας"/>
          <p:cNvSpPr>
            <a:spLocks noGrp="1"/>
          </p:cNvSpPr>
          <p:nvPr>
            <p:ph type="sldNum" sz="quarter" idx="12"/>
          </p:nvPr>
        </p:nvSpPr>
        <p:spPr>
          <a:xfrm>
            <a:off x="146304" y="6208776"/>
            <a:ext cx="457200" cy="457200"/>
          </a:xfrm>
        </p:spPr>
        <p:txBody>
          <a:bodyPr/>
          <a:lstStyle/>
          <a:p>
            <a:fld id="{1D1903F3-E828-4292-A073-702D73584004}" type="slidenum">
              <a:rPr lang="el-GR" smtClean="0"/>
              <a:pPr/>
              <a:t>‹#›</a:t>
            </a:fld>
            <a:endParaRPr lang="el-GR"/>
          </a:p>
        </p:txBody>
      </p:sp>
      <p:sp>
        <p:nvSpPr>
          <p:cNvPr id="11" name="10 - Ορθογώνιο"/>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 Ορθογώνιο"/>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 Ορθογώνιο"/>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2 - Θέση εικόνας"/>
          <p:cNvSpPr>
            <a:spLocks noGrp="1"/>
          </p:cNvSpPr>
          <p:nvPr>
            <p:ph type="pic" idx="1" hasCustomPrompt="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l-GR"/>
              <a:t>Κάντε κλικ στο εικονίδιο για να προσθέσετε μια εικόνα</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8 - Ορθογώνιο"/>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7 - Στρογγυλεμένο ορθογώνιο"/>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21 - Θέση τίτλου"/>
          <p:cNvSpPr>
            <a:spLocks noGrp="1"/>
          </p:cNvSpPr>
          <p:nvPr>
            <p:ph type="title"/>
          </p:nvPr>
        </p:nvSpPr>
        <p:spPr>
          <a:xfrm>
            <a:off x="914400" y="274638"/>
            <a:ext cx="7772400" cy="1143000"/>
          </a:xfrm>
          <a:prstGeom prst="rect">
            <a:avLst/>
          </a:prstGeom>
        </p:spPr>
        <p:txBody>
          <a:bodyPr bIns="91440" anchor="b" anchorCtr="0">
            <a:normAutofit/>
          </a:bodyPr>
          <a:lstStyle/>
          <a:p>
            <a:r>
              <a:rPr kumimoji="0" lang="el-GR"/>
              <a:t>Kλικ για επεξεργασία του τίτλου</a:t>
            </a:r>
            <a:endParaRPr kumimoji="0" lang="en-US"/>
          </a:p>
        </p:txBody>
      </p:sp>
      <p:sp>
        <p:nvSpPr>
          <p:cNvPr id="13" name="12 - Θέση κειμένου"/>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l-GR"/>
              <a:t>Kλικ για επεξεργασία των στυλ του υποδείγματος</a:t>
            </a:r>
          </a:p>
          <a:p>
            <a:pPr lvl="1" eaLnBrk="1" latinLnBrk="0" hangingPunct="1"/>
            <a:r>
              <a:rPr kumimoji="0" lang="el-GR"/>
              <a:t>Δεύτερου επιπέδου</a:t>
            </a:r>
          </a:p>
          <a:p>
            <a:pPr lvl="2" eaLnBrk="1" latinLnBrk="0" hangingPunct="1"/>
            <a:r>
              <a:rPr kumimoji="0" lang="el-GR"/>
              <a:t>Τρίτου επιπέδου</a:t>
            </a:r>
          </a:p>
          <a:p>
            <a:pPr lvl="3" eaLnBrk="1" latinLnBrk="0" hangingPunct="1"/>
            <a:r>
              <a:rPr kumimoji="0" lang="el-GR"/>
              <a:t>Τέταρτου επιπέδου</a:t>
            </a:r>
          </a:p>
          <a:p>
            <a:pPr lvl="4" eaLnBrk="1" latinLnBrk="0" hangingPunct="1"/>
            <a:r>
              <a:rPr kumimoji="0" lang="el-GR"/>
              <a:t>Πέμπτου επιπέδου</a:t>
            </a:r>
            <a:endParaRPr kumimoji="0" lang="en-US"/>
          </a:p>
        </p:txBody>
      </p:sp>
      <p:sp>
        <p:nvSpPr>
          <p:cNvPr id="14" name="13 - Θέση ημερομηνίας"/>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51E3E6EF-104B-4713-BFC5-789FF8E6931F}" type="datetimeFigureOut">
              <a:rPr lang="el-GR" smtClean="0"/>
              <a:pPr/>
              <a:t>29/10/2023</a:t>
            </a:fld>
            <a:endParaRPr lang="el-GR"/>
          </a:p>
        </p:txBody>
      </p:sp>
      <p:sp>
        <p:nvSpPr>
          <p:cNvPr id="3" name="2 - Θέση υποσέλιδου"/>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l-GR"/>
          </a:p>
        </p:txBody>
      </p:sp>
      <p:sp>
        <p:nvSpPr>
          <p:cNvPr id="23" name="22 - Θέση αριθμού διαφάνειας"/>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1D1903F3-E828-4292-A073-702D73584004}"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panose="05020102010507070707"/>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panose="05020102010507070707"/>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panose="05020102010507070707"/>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panose="05020102010507070707"/>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2" Type="http://schemas.openxmlformats.org/officeDocument/2006/relationships/hyperlink" Target="https://www.willy-fries.ch/das-grosse-gastmahl/" TargetMode="Externa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hyperlink" Target="http://en.wikipedia.org/wiki/Landeskriminalamt" TargetMode="External"/><Relationship Id="rId2" Type="http://schemas.openxmlformats.org/officeDocument/2006/relationships/hyperlink" Target="http://en.wikipedia.org/wiki/Facial_composite" TargetMode="External"/><Relationship Id="rId1" Type="http://schemas.openxmlformats.org/officeDocument/2006/relationships/slideLayout" Target="../slideLayouts/slideLayout9.xml"/><Relationship Id="rId5" Type="http://schemas.openxmlformats.org/officeDocument/2006/relationships/image" Target="../media/image27.png"/><Relationship Id="rId4" Type="http://schemas.openxmlformats.org/officeDocument/2006/relationships/image" Target="../media/image2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commons.wikimedia.org/wiki/Michelangelo_Merisi_da_Caravaggio" TargetMode="Externa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Υπότιτλος"/>
          <p:cNvSpPr>
            <a:spLocks noGrp="1"/>
          </p:cNvSpPr>
          <p:nvPr>
            <p:ph type="subTitle" idx="1"/>
          </p:nvPr>
        </p:nvSpPr>
        <p:spPr/>
        <p:txBody>
          <a:bodyPr>
            <a:normAutofit fontScale="92500" lnSpcReduction="10000"/>
          </a:bodyPr>
          <a:lstStyle/>
          <a:p>
            <a:r>
              <a:rPr lang="el-GR" b="1" dirty="0"/>
              <a:t>Αγία Γραφή και Ευχαριστία</a:t>
            </a:r>
          </a:p>
          <a:p>
            <a:pPr>
              <a:lnSpc>
                <a:spcPct val="150000"/>
              </a:lnSpc>
              <a:spcBef>
                <a:spcPts val="0"/>
              </a:spcBef>
              <a:defRPr/>
            </a:pPr>
            <a:r>
              <a:rPr lang="el-GR" sz="2800" b="1" dirty="0">
                <a:solidFill>
                  <a:schemeClr val="accent2">
                    <a:lumMod val="50000"/>
                  </a:schemeClr>
                </a:solidFill>
              </a:rPr>
              <a:t>ΣΩΤΗΡΙΟΣ Σ. ΔΕΣΠΟΤΗΣ</a:t>
            </a:r>
          </a:p>
          <a:p>
            <a:pPr>
              <a:lnSpc>
                <a:spcPct val="150000"/>
              </a:lnSpc>
              <a:spcBef>
                <a:spcPts val="0"/>
              </a:spcBef>
              <a:defRPr/>
            </a:pPr>
            <a:r>
              <a:rPr lang="el-GR" sz="2800" b="1" dirty="0">
                <a:solidFill>
                  <a:schemeClr val="accent2">
                    <a:lumMod val="50000"/>
                  </a:schemeClr>
                </a:solidFill>
              </a:rPr>
              <a:t>ΚΑΘΗΓΗΤΗΣ ΠΑΝΕΠΙΣΤΗΜΙΟΥ ΑΘΗΝΩΝ</a:t>
            </a:r>
          </a:p>
          <a:p>
            <a:endParaRPr lang="el-GR" dirty="0"/>
          </a:p>
        </p:txBody>
      </p:sp>
      <p:sp>
        <p:nvSpPr>
          <p:cNvPr id="2" name="1 - Τίτλος"/>
          <p:cNvSpPr>
            <a:spLocks noGrp="1"/>
          </p:cNvSpPr>
          <p:nvPr>
            <p:ph type="ctrTitle"/>
          </p:nvPr>
        </p:nvSpPr>
        <p:spPr>
          <a:xfrm>
            <a:off x="395536" y="1052736"/>
            <a:ext cx="8291264" cy="1923219"/>
          </a:xfrm>
        </p:spPr>
        <p:txBody>
          <a:bodyPr>
            <a:normAutofit fontScale="90000"/>
          </a:bodyPr>
          <a:lstStyle/>
          <a:p>
            <a:r>
              <a:rPr lang="el-GR" b="1" dirty="0"/>
              <a:t>Έναρξη – περιεχόμενο και στόχοι Εισαγωγή στο Πρόγραμμα</a:t>
            </a:r>
            <a:br>
              <a:rPr lang="el-GR" dirty="0"/>
            </a:br>
            <a:br>
              <a:rPr lang="el-GR" dirty="0"/>
            </a:br>
            <a:endParaRPr lang="el-GR" dirty="0"/>
          </a:p>
        </p:txBody>
      </p:sp>
      <p:sp>
        <p:nvSpPr>
          <p:cNvPr id="1025" name="Rectangle 1"/>
          <p:cNvSpPr>
            <a:spLocks noChangeArrowheads="1"/>
          </p:cNvSpPr>
          <p:nvPr/>
        </p:nvSpPr>
        <p:spPr bwMode="auto">
          <a:xfrm>
            <a:off x="0" y="0"/>
            <a:ext cx="9144000" cy="457200"/>
          </a:xfrm>
          <a:prstGeom prst="rect">
            <a:avLst/>
          </a:prstGeom>
          <a:noFill/>
          <a:ln w="9525">
            <a:noFill/>
            <a:miter lim="800000"/>
          </a:ln>
          <a:effectLst/>
        </p:spPr>
        <p:txBody>
          <a:bodyPr vert="horz" wrap="none" lIns="91440" tIns="304704" rIns="91440" bIns="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l-GR"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br>
              <a:rPr lang="el-GR" dirty="0"/>
            </a:br>
            <a:endParaRPr lang="el-GR" dirty="0"/>
          </a:p>
        </p:txBody>
      </p:sp>
      <p:sp>
        <p:nvSpPr>
          <p:cNvPr id="4" name="3 - Θέση κειμένου"/>
          <p:cNvSpPr>
            <a:spLocks noGrp="1"/>
          </p:cNvSpPr>
          <p:nvPr>
            <p:ph type="body" sz="half" idx="2"/>
          </p:nvPr>
        </p:nvSpPr>
        <p:spPr/>
        <p:txBody>
          <a:bodyPr/>
          <a:lstStyle/>
          <a:p>
            <a:r>
              <a:rPr lang="el-GR" dirty="0"/>
              <a:t>1. «Γένεση και Παλιγγενεσία («Αποκάλυψη»)»:</a:t>
            </a:r>
            <a:br>
              <a:rPr lang="el-GR" dirty="0"/>
            </a:br>
            <a:r>
              <a:rPr lang="el-GR" dirty="0"/>
              <a:t>Τα Μυστήρια της Αρχής και του Τέλους</a:t>
            </a:r>
          </a:p>
        </p:txBody>
      </p:sp>
      <p:pic>
        <p:nvPicPr>
          <p:cNvPr id="5" name="4 - Θέση εικόνας" descr="Chrysanthemum.jpg"/>
          <p:cNvPicPr>
            <a:picLocks noGrp="1" noChangeAspect="1"/>
          </p:cNvPicPr>
          <p:nvPr>
            <p:ph type="pic" idx="1"/>
          </p:nvPr>
        </p:nvPicPr>
        <p:blipFill>
          <a:blip r:embed="rId2" cstate="print"/>
          <a:srcRect t="16067" b="16067"/>
          <a:stretch>
            <a:fillRect/>
          </a:stretch>
        </p:blipFill>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Το Κατά Μάρκον και η Μεταφορά Β΄ </a:t>
            </a:r>
          </a:p>
        </p:txBody>
      </p:sp>
      <p:sp>
        <p:nvSpPr>
          <p:cNvPr id="3" name="Θέση περιεχομένου 2"/>
          <p:cNvSpPr>
            <a:spLocks noGrp="1"/>
          </p:cNvSpPr>
          <p:nvPr>
            <p:ph sz="quarter" idx="1"/>
          </p:nvPr>
        </p:nvSpPr>
        <p:spPr/>
        <p:txBody>
          <a:bodyPr>
            <a:normAutofit fontScale="55000" lnSpcReduction="20000"/>
          </a:bodyPr>
          <a:lstStyle/>
          <a:p>
            <a:pPr algn="just"/>
            <a:r>
              <a:rPr lang="el-GR" dirty="0"/>
              <a:t>Οι παραβολές προϋποθέτουν έναν κόσμο ξένο προς το σημερινό ακροατή</a:t>
            </a:r>
          </a:p>
          <a:p>
            <a:pPr lvl="0" algn="just"/>
            <a:r>
              <a:rPr lang="el-GR" dirty="0"/>
              <a:t>Ως παραβολές για τον σημερινό άνθρωπο θα μπορούσαν να χρησιμοποιηθούν Εικόνες της της Τέχνης ή / και της Διαφήμισης (πχ. το γνωστό προϊόν που </a:t>
            </a:r>
            <a:r>
              <a:rPr lang="el-GR" dirty="0" err="1"/>
              <a:t>επαγγέλεται</a:t>
            </a:r>
            <a:r>
              <a:rPr lang="el-GR" dirty="0"/>
              <a:t> ότι «</a:t>
            </a:r>
            <a:r>
              <a:rPr lang="el-GR" dirty="0" err="1"/>
              <a:t>ξεδιψἀ</a:t>
            </a:r>
            <a:r>
              <a:rPr lang="el-GR" dirty="0"/>
              <a:t>» ενώ περισσότερη δίψα και εξάρτηση προκαλεί θα μπορούσε να αξιοποιηθεί σε </a:t>
            </a:r>
            <a:r>
              <a:rPr lang="el-GR" dirty="0" err="1"/>
              <a:t>διάδραση</a:t>
            </a:r>
            <a:r>
              <a:rPr lang="el-GR" dirty="0"/>
              <a:t> με το φρέαρ της Σαμάρειας στο </a:t>
            </a:r>
            <a:r>
              <a:rPr lang="el-GR" dirty="0" err="1"/>
              <a:t>Ιω</a:t>
            </a:r>
            <a:r>
              <a:rPr lang="el-GR" dirty="0"/>
              <a:t>. 4). Τα βήματα που πραγματοποιούμε για να αξιοποιήσουμε τέτοιες Παραστάσεις είναι τα εξής  </a:t>
            </a:r>
          </a:p>
          <a:p>
            <a:pPr marL="0" indent="0" algn="just">
              <a:buNone/>
            </a:pPr>
            <a:r>
              <a:rPr lang="el-GR" b="1" i="1" dirty="0"/>
              <a:t>(α)</a:t>
            </a:r>
            <a:r>
              <a:rPr lang="el-GR" dirty="0"/>
              <a:t>  Αναρωτιέμαι: Τι βλέπω ακριβώς και πώς το περιγράφω. </a:t>
            </a:r>
          </a:p>
          <a:p>
            <a:pPr marL="0" indent="0" algn="just">
              <a:buNone/>
            </a:pPr>
            <a:r>
              <a:rPr lang="el-GR" b="1" i="1" dirty="0"/>
              <a:t>(β)</a:t>
            </a:r>
            <a:r>
              <a:rPr lang="el-GR" dirty="0"/>
              <a:t> Τι αντιδράσεις (αναμνήσεις, συναισθήματα, σκέψεις) μου προκαλεί αυθόρμητα το «κοίταγμα». Διαφοροποιούνται από τις αντιδράσεις των «άλλων»; </a:t>
            </a:r>
            <a:r>
              <a:rPr lang="el-GR" b="1" i="1" dirty="0"/>
              <a:t> </a:t>
            </a:r>
            <a:endParaRPr lang="el-GR" dirty="0"/>
          </a:p>
          <a:p>
            <a:pPr marL="0" indent="0" algn="just">
              <a:buNone/>
            </a:pPr>
            <a:r>
              <a:rPr lang="el-GR" b="1" i="1" dirty="0"/>
              <a:t>(γ)</a:t>
            </a:r>
            <a:r>
              <a:rPr lang="el-GR" dirty="0"/>
              <a:t> Πού (σε ποιο στοιχείο της περικοπής) εστιάζει ο φακός του καλλιτέχνη και πώς απεικονίζονται  τα άλλα στοιχεία της περικοπής; Τι προβάλλει στο προσκήνιο και τι στο «υπόβαθρο»; Τι προσθέτει ο καλλιτέχνης στην περικοπή μέσω του έργου του και γιατί; Σημειώστε ότι στις Βίβλους του Μεσαίωνα οι σκηνές των περικοπών πρόβαλλαν η μία μετά την άλλη όπως στα Κόμικς. </a:t>
            </a:r>
          </a:p>
          <a:p>
            <a:pPr marL="0" indent="0" algn="just">
              <a:buNone/>
            </a:pPr>
            <a:r>
              <a:rPr lang="el-GR" b="1" i="1" dirty="0"/>
              <a:t>(δ)</a:t>
            </a:r>
            <a:r>
              <a:rPr lang="el-GR" dirty="0"/>
              <a:t> «Ενσωματώνομαι» και Εγώ στην Εικόνα με τους συμμετέχοντες </a:t>
            </a:r>
            <a:r>
              <a:rPr lang="el-GR" dirty="0" err="1"/>
              <a:t>συμΜαθητές</a:t>
            </a:r>
            <a:r>
              <a:rPr lang="el-GR" dirty="0"/>
              <a:t>. Και οι καλλιτέχνες του Μεσαίωνα ζωγράφιζαν είτε τους χορηγούς είτε τους εαυτούς με τον χαρακτήρα ενός δευτεραγωνιστή συνήθως. Μπορούμε να οικειοποιηθούμε  τις στάσεις του σώματος των φιγούρων του καλλιτέχνη, και να </a:t>
            </a:r>
            <a:r>
              <a:rPr lang="el-GR" dirty="0" err="1"/>
              <a:t>συνΑισθανθούμε</a:t>
            </a:r>
            <a:r>
              <a:rPr lang="el-GR" dirty="0"/>
              <a:t> τον κόσμο τους. Άλλη επιλογή είναι να ανακαλύψουμε τον δικό μας «χώρο» στον Πίνακα ή τη δική μας Οδό (που πρέπει να διανύσουμε για να ενσωματωθούμε στον Πίνακα) και ίσως να το «σημειώσουμε» με έναν μαρκαδόρο. Π.χ. Με ποιον ταυτίζεσαι στον Πίνακα του Μεγάλου Δείπνου; </a:t>
            </a:r>
            <a:r>
              <a:rPr lang="el-GR" u="sng" dirty="0">
                <a:hlinkClick r:id="rId2"/>
              </a:rPr>
              <a:t>https://www.willy-fries.ch/das-grosse-gastmahl/</a:t>
            </a:r>
            <a:r>
              <a:rPr lang="el-GR" dirty="0"/>
              <a:t> </a:t>
            </a:r>
          </a:p>
          <a:p>
            <a:endParaRPr lang="el-GR" dirty="0"/>
          </a:p>
        </p:txBody>
      </p:sp>
    </p:spTree>
    <p:extLst>
      <p:ext uri="{BB962C8B-B14F-4D97-AF65-F5344CB8AC3E}">
        <p14:creationId xmlns:p14="http://schemas.microsoft.com/office/powerpoint/2010/main" val="187655389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800" dirty="0"/>
              <a:t>ΠΡΑΚΤΙΚΟΣ ΟΔΗΓΟΣ ΓΙΑ ΤΟΝ ΤΡΟΠΟ  ΜΕΤΑΛΗΨΗΣ ΤΩΝ ΓΡΑΦΩΝ ΚΑΙ ΤΗ ΜΕΤΑΔΟΣΗ ΤΟΥ ΜΗΝΥΜΑΤΟΣ</a:t>
            </a:r>
          </a:p>
        </p:txBody>
      </p:sp>
      <p:sp>
        <p:nvSpPr>
          <p:cNvPr id="3" name="Θέση περιεχομένου 2"/>
          <p:cNvSpPr>
            <a:spLocks noGrp="1"/>
          </p:cNvSpPr>
          <p:nvPr>
            <p:ph sz="quarter" idx="1"/>
          </p:nvPr>
        </p:nvSpPr>
        <p:spPr/>
        <p:txBody>
          <a:bodyPr>
            <a:normAutofit fontScale="62500" lnSpcReduction="20000"/>
          </a:bodyPr>
          <a:lstStyle/>
          <a:p>
            <a:pPr algn="just"/>
            <a:r>
              <a:rPr lang="el-GR" dirty="0"/>
              <a:t>έστω και μια χρονιά θα μπορούσε κάποιος να ασχοληθεί  </a:t>
            </a:r>
          </a:p>
          <a:p>
            <a:pPr marL="0" indent="0" algn="just">
              <a:buNone/>
            </a:pPr>
            <a:r>
              <a:rPr lang="el-GR" b="1" dirty="0"/>
              <a:t>(α)</a:t>
            </a:r>
            <a:r>
              <a:rPr lang="el-GR" dirty="0"/>
              <a:t> με ένα από τα 27 βιβλία της Καινής Διαθήκης. </a:t>
            </a:r>
          </a:p>
          <a:p>
            <a:pPr marL="0" indent="0" algn="just">
              <a:buNone/>
            </a:pPr>
            <a:r>
              <a:rPr lang="el-GR" b="1" dirty="0"/>
              <a:t>(β)</a:t>
            </a:r>
            <a:r>
              <a:rPr lang="el-GR" dirty="0"/>
              <a:t> Σε προεφηβικές ηλικίες ιδιαίτερα ελκυστικά είναι τα γυναικεία και αντρικά μοντέλα της Βίβλου. Όπως ήδη αναφέρθηκε, σε σχέση με κάποιους μεταγενέστερους Βίους των Αγίων, έχουν το πλεονέκτημα ότι είναι «γήινα» και δεν ενεργούν ως υπεράνθρωποι. Βιώνουν συνεχόμενες πτώσεις (όπως ο Δαυίδ και ο Πέτρος) και αναστάσεις. </a:t>
            </a:r>
          </a:p>
          <a:p>
            <a:pPr marL="0" indent="0" algn="just">
              <a:buNone/>
            </a:pPr>
            <a:r>
              <a:rPr lang="el-GR" b="1" dirty="0"/>
              <a:t>(γ)</a:t>
            </a:r>
            <a:r>
              <a:rPr lang="el-GR" dirty="0"/>
              <a:t> Άλλη επιλογή που έχει είναι κάθε έτος να αναδειχθεί και ένα μοτίβο όπως της εξόδου, της διαθήκης (= «συμβολαίου»), της εκλογής </a:t>
            </a:r>
            <a:r>
              <a:rPr lang="el-GR" dirty="0" err="1"/>
              <a:t>κ.ο.κ.</a:t>
            </a:r>
            <a:r>
              <a:rPr lang="el-GR" dirty="0"/>
              <a:t> που γοητεύουν («εξιτάρουν») πιο πολύ την εφηβική ηλικία, η οποία βιώνει παρόμοιες εμπειρίες</a:t>
            </a:r>
            <a:r>
              <a:rPr lang="el-GR" b="1" dirty="0"/>
              <a:t>. </a:t>
            </a:r>
            <a:r>
              <a:rPr lang="el-GR" dirty="0"/>
              <a:t>Σε κάθε περίπτωση η θεματολογία θα πρέπει </a:t>
            </a:r>
          </a:p>
          <a:p>
            <a:pPr marL="0" indent="0" algn="just">
              <a:buNone/>
            </a:pPr>
            <a:r>
              <a:rPr lang="el-GR" dirty="0"/>
              <a:t>-(α) να ανταποκρίνεται στην αντίληψη που διαμορφώνει για τον Θεό, τον άνθρωπο και τον κόσμο ο άνθρωπος διαχρονικά στη συγκεκριμένη ηλικία του (βάσει των δεδομένων της εξελικτικής ψυχολογίας) και </a:t>
            </a:r>
          </a:p>
          <a:p>
            <a:pPr marL="0" indent="0" algn="just">
              <a:buNone/>
            </a:pPr>
            <a:r>
              <a:rPr lang="el-GR" dirty="0"/>
              <a:t>-(β) να απαντά σε προβλήματα της </a:t>
            </a:r>
            <a:r>
              <a:rPr lang="el-GR" dirty="0" err="1"/>
              <a:t>μετανεωτερικότητας</a:t>
            </a:r>
            <a:r>
              <a:rPr lang="el-GR" dirty="0"/>
              <a:t>, όπως αυτή βιώνεται συγκεκριμένα στον ελλαδικό χώρο. Ο στόχος για τον εμψυχωτή (όπως ονομάζεται πλέον ο δάσκαλος) είναι τελικά να κινητοποιήσει και το μυαλό και την καρδιά και τα χέρια (= ενέργεια) του εφήβου </a:t>
            </a:r>
            <a:r>
              <a:rPr lang="el-GR" b="1" dirty="0"/>
              <a:t>και </a:t>
            </a:r>
            <a:r>
              <a:rPr lang="el-GR" dirty="0"/>
              <a:t>της </a:t>
            </a:r>
            <a:r>
              <a:rPr lang="el-GR" dirty="0" err="1"/>
              <a:t>έφηβης</a:t>
            </a:r>
            <a:r>
              <a:rPr lang="el-GR" dirty="0"/>
              <a:t> (η οποία εισέρχεται στο στάδιο ωρίμανσης νωρίτερα από το αρσενικό φύλο) και μάλιστα όχι ατομικά αλλά </a:t>
            </a:r>
            <a:r>
              <a:rPr lang="el-GR" dirty="0" err="1"/>
              <a:t>ομαδοσυνεργητικά</a:t>
            </a:r>
            <a:r>
              <a:rPr lang="el-GR" dirty="0"/>
              <a:t>.</a:t>
            </a:r>
          </a:p>
          <a:p>
            <a:endParaRPr lang="el-GR" dirty="0"/>
          </a:p>
        </p:txBody>
      </p:sp>
    </p:spTree>
    <p:extLst>
      <p:ext uri="{BB962C8B-B14F-4D97-AF65-F5344CB8AC3E}">
        <p14:creationId xmlns:p14="http://schemas.microsoft.com/office/powerpoint/2010/main" val="200451359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a:t>Προετοιμασία: </a:t>
            </a:r>
            <a:endParaRPr lang="el-GR" dirty="0"/>
          </a:p>
        </p:txBody>
      </p:sp>
      <p:sp>
        <p:nvSpPr>
          <p:cNvPr id="3" name="2 - Θέση περιεχομένου"/>
          <p:cNvSpPr>
            <a:spLocks noGrp="1"/>
          </p:cNvSpPr>
          <p:nvPr>
            <p:ph sz="quarter" idx="1"/>
          </p:nvPr>
        </p:nvSpPr>
        <p:spPr/>
        <p:txBody>
          <a:bodyPr>
            <a:normAutofit/>
          </a:bodyPr>
          <a:lstStyle/>
          <a:p>
            <a:pPr>
              <a:buNone/>
            </a:pPr>
            <a:r>
              <a:rPr lang="el-GR" b="1" dirty="0"/>
              <a:t>Α. «Ενεργητική ακρόαση» στο σπίτι μπροστά στον Η/Υ</a:t>
            </a:r>
          </a:p>
          <a:p>
            <a:pPr>
              <a:buNone/>
            </a:pPr>
            <a:r>
              <a:rPr lang="el-GR" b="1" dirty="0"/>
              <a:t>Β. Καθ’ </a:t>
            </a:r>
            <a:r>
              <a:rPr lang="el-GR" b="1" dirty="0" err="1"/>
              <a:t>οδόν</a:t>
            </a:r>
            <a:r>
              <a:rPr lang="el-GR" b="1" dirty="0"/>
              <a:t>,</a:t>
            </a:r>
            <a:r>
              <a:rPr lang="el-GR" dirty="0"/>
              <a:t> όταν πλέον δεν είμαστε εγκλωβισμένοι σε έναν κλειστό χώρο, έχοντας την ησυχία - σχόλη, καλόν είναι </a:t>
            </a:r>
            <a:r>
              <a:rPr lang="el-GR" b="1" i="1" dirty="0"/>
              <a:t>ακούγοντας τα κείμενα</a:t>
            </a:r>
            <a:endParaRPr lang="el-GR" dirty="0"/>
          </a:p>
          <a:p>
            <a:pPr>
              <a:buNone/>
            </a:pPr>
            <a:r>
              <a:rPr lang="el-GR" b="1" i="1" dirty="0"/>
              <a:t>Γ. Στην </a:t>
            </a:r>
            <a:r>
              <a:rPr lang="en-US" b="1" i="1" dirty="0"/>
              <a:t>a</a:t>
            </a:r>
            <a:r>
              <a:rPr lang="el-GR" b="1" i="1" dirty="0" err="1"/>
              <a:t>ίθουσα</a:t>
            </a:r>
            <a:r>
              <a:rPr lang="el-GR" b="1" i="1" dirty="0"/>
              <a:t>: Προτάσεις / Επιλογές  για πρόκληση «</a:t>
            </a:r>
            <a:r>
              <a:rPr lang="el-GR" b="1" i="1" dirty="0" err="1"/>
              <a:t>εκΠλήξεων</a:t>
            </a:r>
            <a:r>
              <a:rPr lang="el-GR" b="1" i="1" dirty="0"/>
              <a:t>» και δράσης (Δημιουργική αγία Γραφή)</a:t>
            </a:r>
          </a:p>
          <a:p>
            <a:pPr>
              <a:buNone/>
            </a:pPr>
            <a:endParaRPr lang="el-GR" b="1" dirty="0"/>
          </a:p>
          <a:p>
            <a:endParaRPr lang="el-GR"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1800" dirty="0"/>
              <a:t>ΤΟ ΚΕΙΜΕΝΟ ΩΣ ΑΦΗΓΗΜΑ Α΄</a:t>
            </a:r>
          </a:p>
        </p:txBody>
      </p:sp>
      <p:sp>
        <p:nvSpPr>
          <p:cNvPr id="3" name="Θέση περιεχομένου 2"/>
          <p:cNvSpPr>
            <a:spLocks noGrp="1"/>
          </p:cNvSpPr>
          <p:nvPr>
            <p:ph sz="quarter" idx="1"/>
          </p:nvPr>
        </p:nvSpPr>
        <p:spPr/>
        <p:txBody>
          <a:bodyPr>
            <a:normAutofit fontScale="47500" lnSpcReduction="20000"/>
          </a:bodyPr>
          <a:lstStyle/>
          <a:p>
            <a:pPr algn="just"/>
            <a:r>
              <a:rPr lang="el-GR" dirty="0"/>
              <a:t>Λαμβάνουμε το βιβλικό κείμενο που θα παρουσιάσουμε από τη βάση των πληροφοριών  της Αποστολικής Διακονίας (Παλαιά και Καινή Διαθήκη) και δημιουργούμε ένα δικό μας αρχείο για επεξεργασία. Δεν περιοριζόμαστε μόνο σε μια συγκεκριμένη περικοπή, αλλά πάντα επιχειρούμε να διακρίνουμε εάν αυτή ξεκινά ήδη με το «προηγούμενο κεφάλαιο» και καταλήγει με το επόμενο. Δεν διαβάζουμε το κείμενο από το σχολικό εγχειρίδιο ή το </a:t>
            </a:r>
            <a:r>
              <a:rPr lang="el-GR" dirty="0" err="1"/>
              <a:t>Εκλογάδιο</a:t>
            </a:r>
            <a:r>
              <a:rPr lang="el-GR" dirty="0"/>
              <a:t> που χρησιμοποιείται στη Σύναξη παραθέτοντας </a:t>
            </a:r>
            <a:r>
              <a:rPr lang="el-GR" dirty="0" err="1"/>
              <a:t>συρραμμένες</a:t>
            </a:r>
            <a:r>
              <a:rPr lang="el-GR" dirty="0"/>
              <a:t> τις «προβλεπόμενες» για λειτουργική χρήση περικοπές. Όπως επισημάναμε ήδη στο πρώτο βήμα προετοιμασίας, συμ</a:t>
            </a:r>
            <a:r>
              <a:rPr lang="el-GR" b="1" i="1" dirty="0"/>
              <a:t>βουλευόμαστε </a:t>
            </a:r>
            <a:r>
              <a:rPr lang="el-GR" dirty="0"/>
              <a:t>ολόκληρη τη συνάφεια του συγκεκριμένου βιβλίου, καθώς είναι «αιρετική» η τακτική να κατοχυρώνονται προσωπικές απόψεις, απομονώνοντας χωρία ή περικοπές από το οργανικό Σώμα της (Γραφής) η οποία συνιστά ένα ψηφιδωτό, ένα υφαντό (=  </a:t>
            </a:r>
            <a:r>
              <a:rPr lang="el-GR" dirty="0" err="1"/>
              <a:t>text</a:t>
            </a:r>
            <a:r>
              <a:rPr lang="el-GR" dirty="0"/>
              <a:t>)</a:t>
            </a:r>
          </a:p>
          <a:p>
            <a:pPr algn="just"/>
            <a:r>
              <a:rPr lang="el-GR" cap="all" dirty="0"/>
              <a:t>η</a:t>
            </a:r>
            <a:r>
              <a:rPr lang="el-GR" dirty="0"/>
              <a:t> πρώτη πράξη για να κτίσουμε κάτι καινούργιο – όμορφο είναι η «αποδόμηση». Έτσι διαγράφουμε </a:t>
            </a:r>
            <a:r>
              <a:rPr lang="el-GR" b="1" dirty="0"/>
              <a:t>α)</a:t>
            </a:r>
            <a:r>
              <a:rPr lang="el-GR" dirty="0"/>
              <a:t> την αρίθμηση των κεφαλαίων και των στίχων και </a:t>
            </a:r>
            <a:r>
              <a:rPr lang="el-GR" b="1" dirty="0"/>
              <a:t>β) </a:t>
            </a:r>
            <a:r>
              <a:rPr lang="el-GR" dirty="0"/>
              <a:t>τους τίτλους. Όλα αυτά τοποθετήθηκαν εκ των υστέρων «πριν από εμάς για εμάς». Μετατρέπουμε τη μάζα του κειμένου σε </a:t>
            </a:r>
            <a:r>
              <a:rPr lang="el-GR" b="1" dirty="0"/>
              <a:t>ποίημα (όπως περίπου άλλωστε σήμερα είναι και τα </a:t>
            </a:r>
            <a:r>
              <a:rPr lang="en-US" b="1" dirty="0"/>
              <a:t>SMS</a:t>
            </a:r>
            <a:r>
              <a:rPr lang="el-GR" b="1" dirty="0"/>
              <a:t>) </a:t>
            </a:r>
            <a:r>
              <a:rPr lang="el-GR" dirty="0"/>
              <a:t>προκειμένου αυτό (το προ-κείμενο) να αναπνεύσει και να μας συν-ομιλήσει: Το καταγράφουμε αφήνοντας αριστερά και δεξιά κενά για να τοποθετήσουμε «σημεία </a:t>
            </a:r>
            <a:r>
              <a:rPr lang="el-GR" dirty="0" err="1"/>
              <a:t>αντι</a:t>
            </a:r>
            <a:r>
              <a:rPr lang="el-GR" dirty="0"/>
              <a:t>-στίξης», όπως ερωτηματικό (;) εκεί που μας δημιουργείται η «μητέρα» του έρωτα - η γόνιμη απορία, θαυμαστικό όπου προκαλείται έκπληξη και βελάκι </a:t>
            </a:r>
            <a:r>
              <a:rPr lang="el-GR" dirty="0">
                <a:sym typeface="Wingdings" panose="05000000000000000000" pitchFamily="2" charset="2"/>
              </a:rPr>
              <a:t></a:t>
            </a:r>
            <a:r>
              <a:rPr lang="el-GR" dirty="0"/>
              <a:t> όπου κάτι μας κεντρίζει ιδίως στις «δύσκολες περικοπές» (όπου π.χ. ξεσπά η οργή του Θεού). Κεντράρουμε </a:t>
            </a:r>
            <a:r>
              <a:rPr lang="el-GR" b="1" dirty="0"/>
              <a:t>στη μέση</a:t>
            </a:r>
            <a:r>
              <a:rPr lang="el-GR" dirty="0"/>
              <a:t> τα διαλογικά μέρη του κειμένου, αφού ο σ. προτίμησε άμεσο λόγο για να εντάξει στη </a:t>
            </a:r>
            <a:r>
              <a:rPr lang="el-GR" dirty="0" err="1"/>
              <a:t>συναναζήτηση</a:t>
            </a:r>
            <a:r>
              <a:rPr lang="el-GR" dirty="0"/>
              <a:t> και εμάς τους ακροατές του. Μάλιστα στα αρχαία χειρόγραφα ειδικότερα τα λόγια του Κυρίου Ιησού γράφονταν με πορφύρα. Άλλωστε η Αγία Γραφή σε αντίθεση προς τον μονόλογο του Θεού στο Κοράνι είναι γεμάτο διαλόγους συγκλονιστικούς, ήδη αμέσως μετά την «πτώση» Άρα χρειάζονται «αποδόμηση», όπως και οι τίτλοι των περικοπών που έχουν πλέον καθιερωθεί. Έτσι η πιο διάσημη Παραβολή του </a:t>
            </a:r>
            <a:r>
              <a:rPr lang="el-GR" i="1" dirty="0"/>
              <a:t>Κατά </a:t>
            </a:r>
            <a:r>
              <a:rPr lang="el-GR" i="1" dirty="0" err="1"/>
              <a:t>Λουκάν</a:t>
            </a:r>
            <a:r>
              <a:rPr lang="el-GR" dirty="0"/>
              <a:t>, η οποία ίσως κακώς ονομάζεται «του Ασώτου» (κεφ. 15), αποτελεί την κορύφωση μιας τριλογίας που ασχολείται με το(ν) «χαμένο» και τη χαρά της ανακάλυψής του. η Παραβολή του «Καλού Σαμαρείτη», όπου αντί της θρησκείας-θυσίας </a:t>
            </a:r>
            <a:r>
              <a:rPr lang="el-GR" dirty="0" err="1"/>
              <a:t>εξαίρεται</a:t>
            </a:r>
            <a:r>
              <a:rPr lang="el-GR" dirty="0"/>
              <a:t> η ενέργεια και η δράση για χάρη του «άλλου», συνδυάζεται με την ιστορία όπου πρωταγωνιστούν γυναίκες, η Μάρθα και η Μαρία και επαινείται η δυνατότητα σχόλης, σχολής και ακοής του ίδιου του Ιησού. Μια </a:t>
            </a:r>
            <a:r>
              <a:rPr lang="el-GR" i="1" dirty="0"/>
              <a:t>Γραφή </a:t>
            </a:r>
            <a:r>
              <a:rPr lang="el-GR" dirty="0"/>
              <a:t>με Εισαγωγές στα μεμονωμένα βιβλία μας βοηθά στο να κοινωνήσουμε καλύτερα το πνεύμα τού συγγραφέα και του βιβλίου (ή των βιβλίων) του.</a:t>
            </a:r>
          </a:p>
          <a:p>
            <a:pPr algn="just"/>
            <a:endParaRPr lang="el-GR" dirty="0"/>
          </a:p>
        </p:txBody>
      </p:sp>
    </p:spTree>
    <p:extLst>
      <p:ext uri="{BB962C8B-B14F-4D97-AF65-F5344CB8AC3E}">
        <p14:creationId xmlns:p14="http://schemas.microsoft.com/office/powerpoint/2010/main" val="239187978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ΤΟ ΚΕΙΜΕΝΟ ΩΣ ΑΦΗΓΗΜΑ Β΄</a:t>
            </a:r>
          </a:p>
        </p:txBody>
      </p:sp>
      <p:sp>
        <p:nvSpPr>
          <p:cNvPr id="3" name="Θέση περιεχομένου 2"/>
          <p:cNvSpPr>
            <a:spLocks noGrp="1"/>
          </p:cNvSpPr>
          <p:nvPr>
            <p:ph sz="quarter" idx="1"/>
          </p:nvPr>
        </p:nvSpPr>
        <p:spPr/>
        <p:txBody>
          <a:bodyPr>
            <a:normAutofit fontScale="32500" lnSpcReduction="20000"/>
          </a:bodyPr>
          <a:lstStyle/>
          <a:p>
            <a:pPr algn="just"/>
            <a:r>
              <a:rPr lang="el-GR" dirty="0"/>
              <a:t>Σε μια </a:t>
            </a:r>
            <a:r>
              <a:rPr lang="el-GR" i="1" dirty="0"/>
              <a:t>δεύτερη σελίδα</a:t>
            </a:r>
            <a:r>
              <a:rPr lang="el-GR" dirty="0"/>
              <a:t> αποδίδουμε την ιστορία στα νέα ελληνικά, δηλαδή το μεταγράφουμε στη γλώσσα μας, τη «διάλεκτο» της εποχής μας, </a:t>
            </a:r>
            <a:r>
              <a:rPr lang="el-GR" dirty="0" err="1"/>
              <a:t>συμβουλευόμενοι</a:t>
            </a:r>
            <a:r>
              <a:rPr lang="el-GR" dirty="0"/>
              <a:t> το Λεξικό, τον «αχώριστο φίλο» εκείνου που λαχταρά να γνωρίσει πραγματικά και ουσιαστικά τον κόσμο («αρχή σοφίας ονομάτων επίσκεψις»). Δευτερευόντως λαμβάνουμε υπόψη μας άλλες μεταφράσεις. Μπορούμε να μεταγράψουμε το κείμενο με διαφορετικούς τρόπους, κάνοντας είτε </a:t>
            </a:r>
            <a:r>
              <a:rPr lang="el-GR" b="1" dirty="0"/>
              <a:t>α)</a:t>
            </a:r>
            <a:r>
              <a:rPr lang="el-GR" dirty="0"/>
              <a:t> πιστή απόδοση του κειμένου είτε</a:t>
            </a:r>
            <a:r>
              <a:rPr lang="el-GR" b="1" dirty="0"/>
              <a:t> β)</a:t>
            </a:r>
            <a:r>
              <a:rPr lang="el-GR" dirty="0"/>
              <a:t> μια δυναμική – «ελεύθερη» μετάφραση.</a:t>
            </a:r>
          </a:p>
          <a:p>
            <a:pPr algn="just"/>
            <a:r>
              <a:rPr lang="el-GR" dirty="0"/>
              <a:t>Σε μια τρίτη σελίδα επιλέγω τις σωστές εικόνες που θα συνοδεύουν το κείμενό μας που στόχο έχει να συναρπάσει τα παιδιά. Τα είδη των εικόνων μπορεί να είναι τρία: α) </a:t>
            </a:r>
            <a:r>
              <a:rPr lang="el-GR" b="1" dirty="0"/>
              <a:t>απεικονίσεις των περιστατικών</a:t>
            </a:r>
            <a:r>
              <a:rPr lang="el-GR" dirty="0"/>
              <a:t> μέσω κόμικς ή άλλων ζωγραφιών / σκίτσων (όπως οι Βίβλοι που κυκλοφορούν στο ελληνικό εμπόριο)</a:t>
            </a:r>
            <a:r>
              <a:rPr lang="el-GR" baseline="30000" dirty="0"/>
              <a:t>.</a:t>
            </a:r>
            <a:r>
              <a:rPr lang="el-GR" dirty="0"/>
              <a:t> β) «</a:t>
            </a:r>
            <a:r>
              <a:rPr lang="el-GR" b="1" dirty="0"/>
              <a:t>αντικειμενικές» εικόνες</a:t>
            </a:r>
            <a:r>
              <a:rPr lang="el-GR" dirty="0"/>
              <a:t> της Παλαιστίνης (π.χ. της Ιεριχούς ή των Σοδόμων και Γομόρρων) όπου δηλαδή εξελίσσονται τα περιστατικά</a:t>
            </a:r>
            <a:r>
              <a:rPr lang="el-GR" baseline="30000" dirty="0"/>
              <a:t>.</a:t>
            </a:r>
            <a:r>
              <a:rPr lang="el-GR" dirty="0"/>
              <a:t> γ) </a:t>
            </a:r>
            <a:r>
              <a:rPr lang="el-GR" b="1" dirty="0"/>
              <a:t>ερμηνευτικές – «μεταφορικές» (αφηρημένες) εικόνες</a:t>
            </a:r>
            <a:r>
              <a:rPr lang="el-GR" dirty="0"/>
              <a:t> τις οποίες λαμβάνουμε από την  Τέχνη, την διαφήμιση κ.λπ. Μέσω της αναζήτησης σε αντίστοιχες διαδικτυακές μηχανές μπορούμε να ανακαλύψουμε και η μουσική εμπνευσμένη από τις βιβλικές ιστορίες.</a:t>
            </a:r>
          </a:p>
          <a:p>
            <a:pPr algn="just"/>
            <a:r>
              <a:rPr lang="el-GR" dirty="0" err="1"/>
              <a:t>Ανα«</a:t>
            </a:r>
            <a:r>
              <a:rPr lang="el-GR" b="1" dirty="0" err="1"/>
              <a:t>Γιγνώσκουμε</a:t>
            </a:r>
            <a:r>
              <a:rPr lang="el-GR" dirty="0"/>
              <a:t>» το Κείμενο αρκετές φορές και μάλιστα κάποιες φορές </a:t>
            </a:r>
            <a:r>
              <a:rPr lang="el-GR" b="1" dirty="0"/>
              <a:t>δυνατά </a:t>
            </a:r>
            <a:r>
              <a:rPr lang="el-GR" dirty="0"/>
              <a:t>ώστε να νιώσουμε και εμείς το απ</a:t>
            </a:r>
            <a:r>
              <a:rPr lang="el-GR" i="1" dirty="0"/>
              <a:t>ήχημά </a:t>
            </a:r>
            <a:r>
              <a:rPr lang="el-GR" dirty="0"/>
              <a:t>τους (</a:t>
            </a:r>
            <a:r>
              <a:rPr lang="el-GR" dirty="0" err="1"/>
              <a:t>Echo</a:t>
            </a:r>
            <a:r>
              <a:rPr lang="el-GR" dirty="0"/>
              <a:t>) στους πρώτους ακροατές, οι οποίοι αν και ανήκαν στους «ταπεινούς και </a:t>
            </a:r>
            <a:r>
              <a:rPr lang="el-GR" dirty="0" err="1"/>
              <a:t>καταφρονεμένους</a:t>
            </a:r>
            <a:r>
              <a:rPr lang="el-GR" dirty="0"/>
              <a:t>» της </a:t>
            </a:r>
            <a:r>
              <a:rPr lang="el-GR" dirty="0" err="1"/>
              <a:t>παγκοσμιοποιημένης</a:t>
            </a:r>
            <a:r>
              <a:rPr lang="el-GR" dirty="0"/>
              <a:t> Pax Romana που εξέπεμπαν </a:t>
            </a:r>
            <a:r>
              <a:rPr lang="el-GR" b="1" dirty="0"/>
              <a:t>SOS</a:t>
            </a:r>
            <a:r>
              <a:rPr lang="el-GR" dirty="0"/>
              <a:t> (= </a:t>
            </a:r>
            <a:r>
              <a:rPr lang="el-GR" dirty="0" err="1"/>
              <a:t>Save</a:t>
            </a:r>
            <a:r>
              <a:rPr lang="el-GR" dirty="0"/>
              <a:t> </a:t>
            </a:r>
            <a:r>
              <a:rPr lang="el-GR" dirty="0" err="1"/>
              <a:t>our</a:t>
            </a:r>
            <a:r>
              <a:rPr lang="el-GR" dirty="0"/>
              <a:t> </a:t>
            </a:r>
            <a:r>
              <a:rPr lang="el-GR" dirty="0" err="1"/>
              <a:t>Souls</a:t>
            </a:r>
            <a:r>
              <a:rPr lang="el-GR" dirty="0"/>
              <a:t>), συνειδητοποίησαν την ολοκλήρωση - σωτηρία (&lt;</a:t>
            </a:r>
            <a:r>
              <a:rPr lang="el-GR" dirty="0" err="1"/>
              <a:t>σάω</a:t>
            </a:r>
            <a:r>
              <a:rPr lang="el-GR" dirty="0"/>
              <a:t> = γίνομαι σώος) που προσφέρει ο Χριστιανισμός σε όλη την ύπαρξη (ψυχή </a:t>
            </a:r>
            <a:r>
              <a:rPr lang="el-GR" b="1" dirty="0"/>
              <a:t>και κορμί</a:t>
            </a:r>
            <a:r>
              <a:rPr lang="el-GR" dirty="0"/>
              <a:t>). </a:t>
            </a:r>
            <a:r>
              <a:rPr lang="el-GR" dirty="0" err="1"/>
              <a:t>Σημειωτέον</a:t>
            </a:r>
            <a:r>
              <a:rPr lang="el-GR" dirty="0"/>
              <a:t> ότι αλλιώς αντιδρά ο άνθρωπος όταν διαβάζει οπτικά και μοναχικά ένα κείμενο, έχοντας τη δυνατότητα ήδη από την αρχή να ανατρέξει στον επίλογο (το φινάλε), και αλλιώς όταν «συλλαμβάνει» - κατ</a:t>
            </a:r>
            <a:r>
              <a:rPr lang="el-GR" b="1" i="1" dirty="0"/>
              <a:t>ηχείται</a:t>
            </a:r>
            <a:r>
              <a:rPr lang="el-GR" dirty="0"/>
              <a:t> τη ροή του με το πιο αρχέγονο ίσως αισθητήριο (την ακοή) </a:t>
            </a:r>
            <a:r>
              <a:rPr lang="el-GR" dirty="0" err="1"/>
              <a:t>παρ</a:t>
            </a:r>
            <a:r>
              <a:rPr lang="el-GR" dirty="0"/>
              <a:t>-</a:t>
            </a:r>
            <a:r>
              <a:rPr lang="el-GR" b="1" i="1" dirty="0"/>
              <a:t>ακολουθώντας</a:t>
            </a:r>
            <a:r>
              <a:rPr lang="el-GR" dirty="0"/>
              <a:t> έναν «</a:t>
            </a:r>
            <a:r>
              <a:rPr lang="el-GR" i="1" dirty="0"/>
              <a:t>Λέκτορα»</a:t>
            </a:r>
            <a:r>
              <a:rPr lang="el-GR" dirty="0"/>
              <a:t>. Ο αναγνώστης, αφού έχει πρώτα ο ίδιος συγ</a:t>
            </a:r>
            <a:r>
              <a:rPr lang="el-GR" b="1" i="1" dirty="0"/>
              <a:t>κλονιστεί</a:t>
            </a:r>
            <a:r>
              <a:rPr lang="el-GR" dirty="0"/>
              <a:t> από το μήνυμα του Κειμένου, έχει τη δυνατότητα με τη φωνή αλλά και τη γλώσσα του σώματος να </a:t>
            </a:r>
            <a:r>
              <a:rPr lang="el-GR" b="1" i="1" dirty="0"/>
              <a:t>πληρο</a:t>
            </a:r>
            <a:r>
              <a:rPr lang="el-GR" i="1" dirty="0"/>
              <a:t>φορήσει</a:t>
            </a:r>
            <a:r>
              <a:rPr lang="el-GR" dirty="0"/>
              <a:t> (= γεμίσει την ύπαρξη και όχι να </a:t>
            </a:r>
            <a:r>
              <a:rPr lang="el-GR" dirty="0" err="1"/>
              <a:t>παρέξει</a:t>
            </a:r>
            <a:r>
              <a:rPr lang="el-GR" dirty="0"/>
              <a:t> απλώς </a:t>
            </a:r>
            <a:r>
              <a:rPr lang="el-GR" i="1" dirty="0"/>
              <a:t>Ειδήσεις</a:t>
            </a:r>
            <a:r>
              <a:rPr lang="el-GR" dirty="0"/>
              <a:t>) προσφέροντας στην </a:t>
            </a:r>
            <a:r>
              <a:rPr lang="el-GR" dirty="0" err="1"/>
              <a:t>πεινώσα</a:t>
            </a:r>
            <a:r>
              <a:rPr lang="el-GR" dirty="0"/>
              <a:t> και διψώσα ύπαρξη τη </a:t>
            </a:r>
            <a:r>
              <a:rPr lang="el-GR" i="1" dirty="0"/>
              <a:t>θεία Κοινωνία του Λόγου</a:t>
            </a:r>
            <a:r>
              <a:rPr lang="el-GR" dirty="0"/>
              <a:t>. </a:t>
            </a:r>
          </a:p>
          <a:p>
            <a:pPr algn="just"/>
            <a:r>
              <a:rPr lang="el-GR" dirty="0"/>
              <a:t>Ταυτόχρονα επιχειρούμε με τα εσωτερικά μάτια της καρδιάς και της φαντασίας να «αναβιώσουμε» εντός μας τις εικόνες τού κειμένου. Έτσι το κείμενο αρχίζει να δια</a:t>
            </a:r>
            <a:r>
              <a:rPr lang="el-GR" i="1" dirty="0"/>
              <a:t>λέγεται </a:t>
            </a:r>
            <a:r>
              <a:rPr lang="el-GR" dirty="0"/>
              <a:t>/ συ</a:t>
            </a:r>
            <a:r>
              <a:rPr lang="el-GR" i="1" dirty="0"/>
              <a:t>ζητά</a:t>
            </a:r>
            <a:r>
              <a:rPr lang="el-GR" dirty="0"/>
              <a:t> μαζί μας αναφορικά με την Α</a:t>
            </a:r>
            <a:r>
              <a:rPr lang="el-GR" i="1" dirty="0"/>
              <a:t>λήθεια, τη Δικαιοσύνη και την Ομορφιά</a:t>
            </a:r>
            <a:r>
              <a:rPr lang="el-GR" dirty="0"/>
              <a:t> (που σύμφωνα με τον Ντοστογιέφσκι θα σώσει τον κόσμο) και εμείς κυριολεκτικά αφομοιώνουμε το μήνυμα της ζωής και της ελπίδας που εκπέμπει </a:t>
            </a:r>
            <a:r>
              <a:rPr lang="el-GR" i="1" dirty="0"/>
              <a:t>απο</a:t>
            </a:r>
            <a:r>
              <a:rPr lang="el-GR" b="1" i="1" dirty="0"/>
              <a:t>στηθίζοντάς το </a:t>
            </a:r>
            <a:r>
              <a:rPr lang="el-GR" dirty="0"/>
              <a:t>(= κάνουμε κομμάτι της καρδιάς/του εσώτατου είναι μας </a:t>
            </a:r>
            <a:r>
              <a:rPr lang="el-GR" dirty="0" err="1"/>
              <a:t>πρβλ</a:t>
            </a:r>
            <a:r>
              <a:rPr lang="el-GR" dirty="0"/>
              <a:t>. </a:t>
            </a:r>
            <a:r>
              <a:rPr lang="el-GR" i="1" dirty="0" err="1"/>
              <a:t>learning</a:t>
            </a:r>
            <a:r>
              <a:rPr lang="el-GR" i="1" dirty="0"/>
              <a:t> </a:t>
            </a:r>
            <a:r>
              <a:rPr lang="el-GR" b="1" i="1" dirty="0" err="1"/>
              <a:t>by</a:t>
            </a:r>
            <a:r>
              <a:rPr lang="el-GR" b="1" i="1" dirty="0"/>
              <a:t> </a:t>
            </a:r>
            <a:r>
              <a:rPr lang="el-GR" b="1" i="1" dirty="0" err="1"/>
              <a:t>heart</a:t>
            </a:r>
            <a:r>
              <a:rPr lang="el-GR" dirty="0"/>
              <a:t>). Είναι αξιοπρόσεκτο ότι στη σύγχρονη ερμηνευτική, ο εξηγητής δεν λειτουργεί πλέον σαν τη μαία που καλείται να εξαγάγει ένα </a:t>
            </a:r>
            <a:r>
              <a:rPr lang="el-GR" dirty="0" err="1"/>
              <a:t>προϋπάρχον</a:t>
            </a:r>
            <a:r>
              <a:rPr lang="el-GR" dirty="0"/>
              <a:t> - </a:t>
            </a:r>
            <a:r>
              <a:rPr lang="el-GR" i="1" dirty="0" err="1"/>
              <a:t>προκάτ</a:t>
            </a:r>
            <a:r>
              <a:rPr lang="el-GR" dirty="0"/>
              <a:t> μήνυμα αλλά σαν μια μάνα που γονιμοποιεί το ανάγνωσμα και το μήνυμα, όπως ακριβώς συνέβαινε και συμβαίνει με τους Πατέρες.</a:t>
            </a:r>
          </a:p>
          <a:p>
            <a:pPr algn="just"/>
            <a:r>
              <a:rPr lang="el-GR" b="1" dirty="0"/>
              <a:t>Καθ’ οδόν,</a:t>
            </a:r>
            <a:r>
              <a:rPr lang="el-GR" dirty="0"/>
              <a:t> όταν πλέον δεν είμαστε εγκλωβισμένοι σε έναν κλειστό χώρο, έχοντας την ησυχία - σχόλη, καλόν είναι </a:t>
            </a:r>
            <a:r>
              <a:rPr lang="el-GR" b="1" i="1" dirty="0"/>
              <a:t>ακούγοντας τα κείμενα</a:t>
            </a:r>
            <a:r>
              <a:rPr lang="el-GR" dirty="0"/>
              <a:t> (τα οποία μέσω μια εφαρμογής [</a:t>
            </a:r>
            <a:r>
              <a:rPr lang="el-GR" dirty="0" err="1"/>
              <a:t>Αρρ</a:t>
            </a:r>
            <a:r>
              <a:rPr lang="el-GR" dirty="0"/>
              <a:t>] έχουμε κατεβάσει στο κινητό μας ακόμη και σε αγγλική εκδοχή [</a:t>
            </a:r>
            <a:r>
              <a:rPr lang="en-US" dirty="0"/>
              <a:t>Version</a:t>
            </a:r>
            <a:r>
              <a:rPr lang="el-GR" dirty="0"/>
              <a:t>]) να δημιουργούμε «οπτικά» βίντεο (όπως άλλωστε έκαναν οι πρώτοι ακροατές αφού και διαχρονικά ισχύει το «άκου να δεις»). Δεν είναι απαραίτητο να «σκαλώνουμε» σε όσα δεν καταλαβαίνουμε αλλά συνεχίζουμε την ακρόαση. Η δημιουργία «βίντεο» μας βοηθάει να διακρίνουμε σε ποια </a:t>
            </a:r>
            <a:r>
              <a:rPr lang="el-GR" b="1" dirty="0"/>
              <a:t>σύμβολα</a:t>
            </a:r>
            <a:r>
              <a:rPr lang="el-GR" dirty="0"/>
              <a:t> ο συγγραφέας χτίζει την ιστορία. </a:t>
            </a:r>
          </a:p>
          <a:p>
            <a:pPr algn="just"/>
            <a:r>
              <a:rPr lang="el-GR" dirty="0"/>
              <a:t>Τελικά αναρωτιόμαστε (α) ποιες επόψεις, ερωτήσεις, διατυπώσεις, θέματα του κειμένου είναι σημαντικά για μας και τα παιδιά στα οποία θα απευθυνθούμε. (β) Προβληματιζόμαστε για το πώς θα «σερβίρουμε» το </a:t>
            </a:r>
            <a:r>
              <a:rPr lang="el-GR" cap="all" dirty="0"/>
              <a:t>κ</a:t>
            </a:r>
            <a:r>
              <a:rPr lang="el-GR" dirty="0"/>
              <a:t>είμενο (στην αρχή ή μετά από μια εισαγωγή ή άλλη </a:t>
            </a:r>
            <a:r>
              <a:rPr lang="el-GR" dirty="0" err="1"/>
              <a:t>αφόρμηση</a:t>
            </a:r>
            <a:r>
              <a:rPr lang="el-GR" dirty="0"/>
              <a:t> οπτική ή ακουστική), πώς αυτό θα ακουσθεί και θα εισακουσθεί έτσι ώστε μέσω της </a:t>
            </a:r>
            <a:r>
              <a:rPr lang="el-GR" b="1" dirty="0" err="1"/>
              <a:t>διαδραστικότητας</a:t>
            </a:r>
            <a:r>
              <a:rPr lang="el-GR" dirty="0"/>
              <a:t> (</a:t>
            </a:r>
            <a:r>
              <a:rPr lang="el-GR" dirty="0" err="1"/>
              <a:t>interaction</a:t>
            </a:r>
            <a:r>
              <a:rPr lang="el-GR" dirty="0"/>
              <a:t>) ευαγγελικού κειμένου και παιδιών να προκληθεί μετά</a:t>
            </a:r>
            <a:r>
              <a:rPr lang="el-GR" b="1" i="1" dirty="0"/>
              <a:t>νοια – </a:t>
            </a:r>
            <a:r>
              <a:rPr lang="el-GR" dirty="0" err="1"/>
              <a:t>μετα</a:t>
            </a:r>
            <a:r>
              <a:rPr lang="el-GR" b="1" i="1" dirty="0" err="1"/>
              <a:t>Στροφή</a:t>
            </a:r>
            <a:r>
              <a:rPr lang="el-GR" b="1" i="1" dirty="0"/>
              <a:t> </a:t>
            </a:r>
            <a:r>
              <a:rPr lang="el-GR" dirty="0"/>
              <a:t>(η οποία θα μπορούσε στα νέα Ελληνικά να μεταφραστεί με το επιτακτικό κέλευσμα «</a:t>
            </a:r>
            <a:r>
              <a:rPr lang="el-GR" cap="all" dirty="0"/>
              <a:t>μ</a:t>
            </a:r>
            <a:r>
              <a:rPr lang="el-GR" dirty="0"/>
              <a:t>εταβολή!») και το πρώτο να μεταγγίσει ελπίδα και νόημα στους απαιτητικούς ακροατές.</a:t>
            </a:r>
          </a:p>
        </p:txBody>
      </p:sp>
    </p:spTree>
    <p:extLst>
      <p:ext uri="{BB962C8B-B14F-4D97-AF65-F5344CB8AC3E}">
        <p14:creationId xmlns:p14="http://schemas.microsoft.com/office/powerpoint/2010/main" val="25026059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000" dirty="0"/>
              <a:t>ΤΟ ΚΕΙΜΕΝΟ ΩΣ ΑΦΗΓΗΜΑ Γ΄ (</a:t>
            </a:r>
            <a:r>
              <a:rPr lang="el-GR" sz="2000" b="1" dirty="0"/>
              <a:t>Στην αίθουσα: Προτάσεις / Επιλογές για πρόκληση «</a:t>
            </a:r>
            <a:r>
              <a:rPr lang="el-GR" sz="2000" b="1" dirty="0" err="1"/>
              <a:t>εκΠλήξεων</a:t>
            </a:r>
            <a:r>
              <a:rPr lang="el-GR" sz="2000" b="1" dirty="0"/>
              <a:t>» και δράσης (Δημιουργική αγία Γραφή)</a:t>
            </a:r>
            <a:endParaRPr lang="el-GR" sz="2000" dirty="0"/>
          </a:p>
        </p:txBody>
      </p:sp>
      <p:pic>
        <p:nvPicPr>
          <p:cNvPr id="4" name="Θέση περιεχομένου 3"/>
          <p:cNvPicPr>
            <a:picLocks noGrp="1"/>
          </p:cNvPicPr>
          <p:nvPr>
            <p:ph sz="quarter" idx="1"/>
          </p:nvPr>
        </p:nvPicPr>
        <p:blipFill>
          <a:blip r:embed="rId2" cstate="print"/>
          <a:srcRect/>
          <a:stretch>
            <a:fillRect/>
          </a:stretch>
        </p:blipFill>
        <p:spPr bwMode="auto">
          <a:xfrm>
            <a:off x="2819400" y="2333625"/>
            <a:ext cx="3962400" cy="2800350"/>
          </a:xfrm>
          <a:prstGeom prst="rect">
            <a:avLst/>
          </a:prstGeom>
          <a:noFill/>
          <a:ln w="9525">
            <a:noFill/>
            <a:miter lim="800000"/>
            <a:headEnd/>
            <a:tailEnd/>
          </a:ln>
        </p:spPr>
      </p:pic>
    </p:spTree>
    <p:extLst>
      <p:ext uri="{BB962C8B-B14F-4D97-AF65-F5344CB8AC3E}">
        <p14:creationId xmlns:p14="http://schemas.microsoft.com/office/powerpoint/2010/main" val="71373390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t>Παρουσίαση του Κειμένου</a:t>
            </a:r>
            <a:endParaRPr lang="el-GR" dirty="0"/>
          </a:p>
        </p:txBody>
      </p:sp>
      <p:sp>
        <p:nvSpPr>
          <p:cNvPr id="3" name="Θέση περιεχομένου 2"/>
          <p:cNvSpPr>
            <a:spLocks noGrp="1"/>
          </p:cNvSpPr>
          <p:nvPr>
            <p:ph sz="quarter" idx="1"/>
          </p:nvPr>
        </p:nvSpPr>
        <p:spPr/>
        <p:txBody>
          <a:bodyPr>
            <a:normAutofit fontScale="92500" lnSpcReduction="20000"/>
          </a:bodyPr>
          <a:lstStyle/>
          <a:p>
            <a:pPr algn="just"/>
            <a:r>
              <a:rPr lang="el-GR" b="1" dirty="0"/>
              <a:t>Από τις παρακάτω τεχνικές επιλέγουμε εμείς αυτές που προσιδιάζουν στο κείμενο, στα παιδιά αλλά και σ’ εμάς τους ίδιους.</a:t>
            </a:r>
          </a:p>
          <a:p>
            <a:pPr algn="just"/>
            <a:r>
              <a:rPr lang="el-GR" dirty="0" err="1"/>
              <a:t>Αφορμώμαστε</a:t>
            </a:r>
            <a:r>
              <a:rPr lang="el-GR" dirty="0"/>
              <a:t> από μία σκηνή του τώρα / σήμερα που θα λειτουργήσει </a:t>
            </a:r>
            <a:r>
              <a:rPr lang="el-GR" dirty="0" err="1"/>
              <a:t>ανα-τρεπτικά</a:t>
            </a:r>
            <a:r>
              <a:rPr lang="el-GR" dirty="0"/>
              <a:t>.</a:t>
            </a:r>
          </a:p>
          <a:p>
            <a:pPr algn="just"/>
            <a:r>
              <a:rPr lang="el-GR" cap="all" dirty="0"/>
              <a:t>μ</a:t>
            </a:r>
            <a:r>
              <a:rPr lang="el-GR" dirty="0"/>
              <a:t>έσω ενός υπολογιστή μπορούμε να εισαγάγουμε το Μάθημα με εφέ που προκαλούν εκ</a:t>
            </a:r>
            <a:r>
              <a:rPr lang="el-GR" i="1" dirty="0"/>
              <a:t>πλήξεις</a:t>
            </a:r>
            <a:r>
              <a:rPr lang="el-GR" dirty="0"/>
              <a:t> ή / και απορίες.</a:t>
            </a:r>
          </a:p>
          <a:p>
            <a:pPr algn="just"/>
            <a:r>
              <a:rPr lang="el-GR" dirty="0"/>
              <a:t>Πρόληψη μιας σημαντικής εμπειρίας πού ζουν οι πρωταγωνιστές. Στην περίπτωση της θεραπείας του τυφλού ή και της ανωτέρω εμπειρίας του Ιωνάς, θα μπορούσαν οι μαθητές να «κλείσουν» τα μάτια με φουλάρια.</a:t>
            </a:r>
          </a:p>
        </p:txBody>
      </p:sp>
    </p:spTree>
    <p:extLst>
      <p:ext uri="{BB962C8B-B14F-4D97-AF65-F5344CB8AC3E}">
        <p14:creationId xmlns:p14="http://schemas.microsoft.com/office/powerpoint/2010/main" val="16913378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 </a:t>
            </a:r>
            <a:br>
              <a:rPr lang="el-GR" dirty="0"/>
            </a:br>
            <a:r>
              <a:rPr lang="el-GR" b="1" dirty="0"/>
              <a:t>Επιλογές για την αφήγηση (</a:t>
            </a:r>
            <a:r>
              <a:rPr lang="en-US" b="1" dirty="0"/>
              <a:t>Recital</a:t>
            </a:r>
            <a:r>
              <a:rPr lang="el-GR" b="1" dirty="0"/>
              <a:t>) Α΄</a:t>
            </a:r>
            <a:endParaRPr lang="el-GR" dirty="0"/>
          </a:p>
        </p:txBody>
      </p:sp>
      <p:sp>
        <p:nvSpPr>
          <p:cNvPr id="3" name="Θέση περιεχομένου 2"/>
          <p:cNvSpPr>
            <a:spLocks noGrp="1"/>
          </p:cNvSpPr>
          <p:nvPr>
            <p:ph sz="quarter" idx="1"/>
          </p:nvPr>
        </p:nvSpPr>
        <p:spPr/>
        <p:txBody>
          <a:bodyPr>
            <a:normAutofit fontScale="47500" lnSpcReduction="20000"/>
          </a:bodyPr>
          <a:lstStyle/>
          <a:p>
            <a:pPr algn="just"/>
            <a:r>
              <a:rPr lang="el-GR" dirty="0"/>
              <a:t>1.	Αφηγούμαστε την Περικοπή τονίζοντας τις εμφάσεις (</a:t>
            </a:r>
            <a:r>
              <a:rPr lang="el-GR" dirty="0" err="1"/>
              <a:t>points</a:t>
            </a:r>
            <a:r>
              <a:rPr lang="el-GR" dirty="0"/>
              <a:t>), χρησιμοποιώντας ιστορικό ενεστώτα (και όχι αόριστο που δίνει την αίσθηση του «μια φορά και έναν καιρό») και αντικαθιστώντας κάποτε κάποιες φράσεις ώστε να προκαλέσουμε κατάπληξη-σοκ στον ακροατή (έτσι αντί Σαμαρείτης χρησιμοποιούμε τον όρο Τούρκος/Πακιστανός) ή και περιγράφοντας κάποιες άλλες. Κατά την ανάγνωση μπορούμε να επιστρατεύσουμε και τη «γλώσσα του σώματος» (κίνηση χεριών </a:t>
            </a:r>
            <a:r>
              <a:rPr lang="el-GR" dirty="0" err="1"/>
              <a:t>κ.ο.κ.</a:t>
            </a:r>
            <a:r>
              <a:rPr lang="el-GR" dirty="0"/>
              <a:t>) ή να χρησιμοποιήσουμε την προοδευτική αποκάλυψη σχετικών εικόνων ή σκίτσων.</a:t>
            </a:r>
          </a:p>
          <a:p>
            <a:pPr algn="just"/>
            <a:r>
              <a:rPr lang="el-GR" dirty="0"/>
              <a:t>2. Διαβάζουν τα ίδια τα παιδιά σιωπηρά το προσαρμοσμένο κείμενο. συμπληρώνουν </a:t>
            </a:r>
            <a:r>
              <a:rPr lang="el-GR" dirty="0" err="1"/>
              <a:t>τά</a:t>
            </a:r>
            <a:r>
              <a:rPr lang="el-GR" dirty="0"/>
              <a:t> κενά επιλέγοντας από 4 επιλογές (</a:t>
            </a:r>
            <a:r>
              <a:rPr lang="en-US" dirty="0"/>
              <a:t>multiple choices</a:t>
            </a:r>
            <a:r>
              <a:rPr lang="el-GR" dirty="0"/>
              <a:t>) υπογραμμίζοντας (με </a:t>
            </a:r>
            <a:r>
              <a:rPr lang="el-GR" dirty="0" err="1"/>
              <a:t>φωσφοριζέ</a:t>
            </a:r>
            <a:r>
              <a:rPr lang="el-GR" dirty="0"/>
              <a:t> στυλό) και βάζοντας τα δικά τους θαυμαστικά, ερωτηματικά </a:t>
            </a:r>
            <a:r>
              <a:rPr lang="el-GR" dirty="0" err="1"/>
              <a:t>κ.ο.κ.</a:t>
            </a:r>
            <a:r>
              <a:rPr lang="el-GR" dirty="0"/>
              <a:t> Συμβουλεύονται δύο διαφορετικές αποδόσεις στη νέα Ελληνική που έχουμε φωτοτυπήσει έτσι ώστε να είναι ευανάγνωστα τα γράμματα και (εάν είναι δυνατόν) να είναι εμφανείς και οι ενότητες. </a:t>
            </a:r>
          </a:p>
          <a:p>
            <a:pPr algn="just"/>
            <a:r>
              <a:rPr lang="el-GR" dirty="0"/>
              <a:t>3. </a:t>
            </a:r>
            <a:r>
              <a:rPr lang="el-GR" cap="all" dirty="0"/>
              <a:t>α</a:t>
            </a:r>
            <a:r>
              <a:rPr lang="el-GR" dirty="0"/>
              <a:t>ναγιγνώσκουν το κείμενο είτε ένας είτε όλοι μαζί, είτε διαδοχικά ανά πρόταση, είτε από μία μετάφραση είτε από διαφορετικές, είτε επαναλαμβάνοντας την ίδια πρόταση αλλάζοντας όμως κάθε φορά τον τονισμό/την έμφαση, είτε επιλέγοντας τα ίδια το απήχημα - την </a:t>
            </a:r>
            <a:r>
              <a:rPr lang="el-GR" b="1" i="1" dirty="0"/>
              <a:t>ηχώ</a:t>
            </a:r>
            <a:r>
              <a:rPr lang="el-GR" dirty="0"/>
              <a:t> του Κειμένου δηλ. εκείνη τη φράση που τον προκάλεσε ιδιαιτέρως. </a:t>
            </a:r>
          </a:p>
          <a:p>
            <a:pPr algn="just"/>
            <a:r>
              <a:rPr lang="el-GR" dirty="0"/>
              <a:t>4. Δημιουργούμε τα λεγόμενα νησιά ανάμεσα στις λέξεις. Μένουν μόνον οι λέξεις εκείνες που του έκαναν εντύπωση. Έτσι κατασκευάζεται η «μαύρη θάλασσα με τις λευκές νησίδες» - τα λόγια που του έκαναν εντύπωση.</a:t>
            </a:r>
          </a:p>
          <a:p>
            <a:pPr lvl="0" algn="just"/>
            <a:r>
              <a:rPr lang="el-GR" dirty="0"/>
              <a:t>5. Δραματοποιούμε το κείμενο: «</a:t>
            </a:r>
            <a:r>
              <a:rPr lang="el-GR" b="1" i="1" dirty="0"/>
              <a:t>ανεβάζουμε</a:t>
            </a:r>
            <a:r>
              <a:rPr lang="el-GR" dirty="0"/>
              <a:t> το κείμενο σε σκηνή» αναθέτοντας ρόλους σε διάφορους μαθητές (</a:t>
            </a:r>
            <a:r>
              <a:rPr lang="el-GR" dirty="0" err="1"/>
              <a:t>Βιβλόδραμα</a:t>
            </a:r>
            <a:r>
              <a:rPr lang="el-GR" dirty="0"/>
              <a:t>). </a:t>
            </a:r>
          </a:p>
          <a:p>
            <a:pPr lvl="0" algn="just"/>
            <a:r>
              <a:rPr lang="el-GR" dirty="0"/>
              <a:t>6. Ζωγραφίζουν όλοι μαζί ή σκιτσάρουν τη σκηνή που τους εντυπώθηκε με φιγούρες και χρώματα που αποτυπώνουν τον απόηχο που έχει το κείμενο στον ψυχισμό τους. Άλλη εναλλακτική λύση είναι να αναθέσουμε σε διαφορετικές ομάδες να ιχνογραφήσουν διαφορετικές σκηνές και μετά να δημιουργήσουμε ένα κολλάζ ή μωσαϊκό. </a:t>
            </a:r>
          </a:p>
          <a:p>
            <a:pPr lvl="0" algn="just"/>
            <a:r>
              <a:rPr lang="el-GR" dirty="0"/>
              <a:t>7. Επιλέγουν ένα μουσικό κομμάτι ή συνθέτουν εκείνοι (εάν υπάρχει αυτό το χάρισμα) μια μουσική που να αποτυπώνει τα συναισθήματα που τους γέννησε η περικοπή. Υπάρχει επίσης η δυνατότητα διασκευής ενός υπάρχοντος ποιήματος ή άσματος.</a:t>
            </a:r>
          </a:p>
        </p:txBody>
      </p:sp>
    </p:spTree>
    <p:extLst>
      <p:ext uri="{BB962C8B-B14F-4D97-AF65-F5344CB8AC3E}">
        <p14:creationId xmlns:p14="http://schemas.microsoft.com/office/powerpoint/2010/main" val="120365096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 </a:t>
            </a:r>
            <a:br>
              <a:rPr lang="el-GR" dirty="0"/>
            </a:br>
            <a:r>
              <a:rPr lang="el-GR" b="1" dirty="0"/>
              <a:t>Επιλογές για την αφήγηση (</a:t>
            </a:r>
            <a:r>
              <a:rPr lang="en-US" b="1" dirty="0"/>
              <a:t>Recital</a:t>
            </a:r>
            <a:r>
              <a:rPr lang="el-GR" b="1" dirty="0"/>
              <a:t>) Β΄</a:t>
            </a:r>
            <a:endParaRPr lang="el-GR" dirty="0"/>
          </a:p>
        </p:txBody>
      </p:sp>
      <p:sp>
        <p:nvSpPr>
          <p:cNvPr id="3" name="Θέση περιεχομένου 2"/>
          <p:cNvSpPr>
            <a:spLocks noGrp="1"/>
          </p:cNvSpPr>
          <p:nvPr>
            <p:ph sz="quarter" idx="1"/>
          </p:nvPr>
        </p:nvSpPr>
        <p:spPr/>
        <p:txBody>
          <a:bodyPr>
            <a:normAutofit fontScale="77500" lnSpcReduction="20000"/>
          </a:bodyPr>
          <a:lstStyle/>
          <a:p>
            <a:pPr algn="just"/>
            <a:r>
              <a:rPr lang="el-GR" dirty="0"/>
              <a:t>8. Άσκηση των συντακτών (</a:t>
            </a:r>
            <a:r>
              <a:rPr lang="en-US" dirty="0"/>
              <a:t>Redaction</a:t>
            </a:r>
            <a:r>
              <a:rPr lang="en-US" b="1" dirty="0"/>
              <a:t> </a:t>
            </a:r>
            <a:r>
              <a:rPr lang="el-GR" dirty="0"/>
              <a:t>: Δίνουν τους </a:t>
            </a:r>
            <a:r>
              <a:rPr lang="el-GR" b="1" dirty="0"/>
              <a:t>δικούς τους τίτλους</a:t>
            </a:r>
            <a:r>
              <a:rPr lang="el-GR" dirty="0"/>
              <a:t> στην περικοπή πέραν του συμβατικού (όχι Παραβολή </a:t>
            </a:r>
            <a:r>
              <a:rPr lang="el-GR" i="1" dirty="0"/>
              <a:t>ασώτου υιού</a:t>
            </a:r>
            <a:r>
              <a:rPr lang="el-GR" dirty="0"/>
              <a:t>, αλλά της </a:t>
            </a:r>
            <a:r>
              <a:rPr lang="el-GR" i="1" dirty="0"/>
              <a:t>αγάπης του Πατέρα</a:t>
            </a:r>
            <a:r>
              <a:rPr lang="el-GR" dirty="0"/>
              <a:t> ή της </a:t>
            </a:r>
            <a:r>
              <a:rPr lang="el-GR" i="1" dirty="0" err="1"/>
              <a:t>στενοκαρδίας</a:t>
            </a:r>
            <a:r>
              <a:rPr lang="el-GR" i="1" dirty="0"/>
              <a:t> του καλού/ευσεβούς Παιδιού</a:t>
            </a:r>
            <a:r>
              <a:rPr lang="el-GR" dirty="0"/>
              <a:t>). Αναδεικνύουμε στο τέλος την πλέον εύστοχες επιγραφές, όπως κάνει η </a:t>
            </a:r>
            <a:r>
              <a:rPr lang="el-GR" dirty="0" err="1"/>
              <a:t>redaction</a:t>
            </a:r>
            <a:r>
              <a:rPr lang="el-GR" dirty="0"/>
              <a:t> κάθε εφημερίδας. Το ίδιο μπορεί να συμβεί και με τους τίτλους των επιμέρους ενοτήτων.</a:t>
            </a:r>
          </a:p>
          <a:p>
            <a:pPr algn="just"/>
            <a:r>
              <a:rPr lang="el-GR" dirty="0"/>
              <a:t>9. Ξαναγράφουν την περικοπή επιλέγοντας ένα </a:t>
            </a:r>
            <a:r>
              <a:rPr lang="el-GR" b="1" dirty="0"/>
              <a:t>διαφορετικό σενάριο</a:t>
            </a:r>
            <a:r>
              <a:rPr lang="el-GR" dirty="0"/>
              <a:t> που εκφράζει εκείνα (Στην </a:t>
            </a:r>
            <a:r>
              <a:rPr lang="el-GR" i="1" dirty="0"/>
              <a:t>Παραβολή του Σαμαρείτη </a:t>
            </a:r>
            <a:r>
              <a:rPr lang="el-GR" dirty="0"/>
              <a:t>ο ιερέας βοηθά για παράδειγμα τον ημιθανή πάσχοντα του AIDS ή ο Σαμαρείτης αντιδρά κάπως διαφορετικά). Γι’ αυτό το σκοπό μπορούμε να διαβάσουμε και πάλι το κείμενο αποσιωπώντας τον επίλογό του, και ο κάθε μαθητής να συμπληρώσει το δικό του φινάλε. </a:t>
            </a:r>
          </a:p>
          <a:p>
            <a:pPr algn="just"/>
            <a:r>
              <a:rPr lang="el-GR" dirty="0"/>
              <a:t>10. Μπορούν επίσης να καλλιγραφήσουν λέξεις-κλειδιά του κειμένου και της ζωής τους, τις οποίες έχουμε εμείς επισημάνει πλαισιώνοντάς τις με ένα τετράγωνο. </a:t>
            </a:r>
          </a:p>
          <a:p>
            <a:pPr algn="just"/>
            <a:endParaRPr lang="el-GR" dirty="0"/>
          </a:p>
          <a:p>
            <a:endParaRPr lang="el-GR" dirty="0"/>
          </a:p>
        </p:txBody>
      </p:sp>
    </p:spTree>
    <p:extLst>
      <p:ext uri="{BB962C8B-B14F-4D97-AF65-F5344CB8AC3E}">
        <p14:creationId xmlns:p14="http://schemas.microsoft.com/office/powerpoint/2010/main" val="8660817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ΣΥΜΠΕΡΑΣΜΑ</a:t>
            </a:r>
          </a:p>
        </p:txBody>
      </p:sp>
      <p:sp>
        <p:nvSpPr>
          <p:cNvPr id="3" name="Θέση περιεχομένου 2"/>
          <p:cNvSpPr>
            <a:spLocks noGrp="1"/>
          </p:cNvSpPr>
          <p:nvPr>
            <p:ph sz="quarter" idx="1"/>
          </p:nvPr>
        </p:nvSpPr>
        <p:spPr/>
        <p:txBody>
          <a:bodyPr>
            <a:normAutofit fontScale="77500" lnSpcReduction="20000"/>
          </a:bodyPr>
          <a:lstStyle/>
          <a:p>
            <a:pPr algn="just"/>
            <a:r>
              <a:rPr lang="el-GR" dirty="0"/>
              <a:t>Είναι προφανές ότι από μόνες τους οι παραπάνω συμβουλές αλλά και η δική μας πρωτοβουλία δεν μπορούν να γονιμοποιήσουν και να </a:t>
            </a:r>
            <a:r>
              <a:rPr lang="el-GR" dirty="0" err="1"/>
              <a:t>επικαιροποιήσουν</a:t>
            </a:r>
            <a:r>
              <a:rPr lang="el-GR" dirty="0"/>
              <a:t> το ευαγγέλιο χωρίς τη διαρκή προσευχή μας χάριν και των παιδιών. Είναι εντυπωσιακό ότι οι καλύτεροι ερμηνευτές της Α.Γ. στην Εκκλησία που απέφυγαν τις μονομέρειες στις οποίες περιέπεσε ο χαλκέντερος Ωριγένης είναι εκείνοι που συνδύασαν την ερμηνεία της Γραφής με τη διακονία στο Θυσιαστήριο αλλά και την καθημερινή υπηρεσία του «άλλου» (π.χ. ο Ιωάννης ο Χρυσόστομος) μέσω της προσφοράς «τράπεζας» στον μετανάστη, τον «ακάθαρτο». Έτσι μόνον η Φωνή </a:t>
            </a:r>
            <a:r>
              <a:rPr lang="el-GR" dirty="0" err="1"/>
              <a:t>βοώντος</a:t>
            </a:r>
            <a:r>
              <a:rPr lang="el-GR" dirty="0"/>
              <a:t> εν τη </a:t>
            </a:r>
            <a:r>
              <a:rPr lang="el-GR" dirty="0" err="1"/>
              <a:t>ερήμω</a:t>
            </a:r>
            <a:r>
              <a:rPr lang="el-GR" dirty="0"/>
              <a:t> θα συναντά καθημερινά τον Λόγο και θα μεταγγίζει λόγο ύπαρξης στη νέα γενιά: Και τώρα λέει ο Κύριος, ο δημιουργός σου, ο πλάστης σου «Μη φοβάσαι. Σου’ </a:t>
            </a:r>
            <a:r>
              <a:rPr lang="el-GR" dirty="0" err="1"/>
              <a:t>δωσα</a:t>
            </a:r>
            <a:r>
              <a:rPr lang="el-GR" dirty="0"/>
              <a:t> το Όνομά μου. Δικός μου είσαι.[...] Είσαι πολύτιμος στα μάτια μου, έχεις για μένα αξία και σ’ αγαπώ» (</a:t>
            </a:r>
            <a:r>
              <a:rPr lang="el-GR" dirty="0" err="1"/>
              <a:t>Ησ</a:t>
            </a:r>
            <a:r>
              <a:rPr lang="el-GR" dirty="0"/>
              <a:t>. 43, 1-4).</a:t>
            </a:r>
          </a:p>
          <a:p>
            <a:endParaRPr lang="el-GR" dirty="0"/>
          </a:p>
        </p:txBody>
      </p:sp>
    </p:spTree>
    <p:extLst>
      <p:ext uri="{BB962C8B-B14F-4D97-AF65-F5344CB8AC3E}">
        <p14:creationId xmlns:p14="http://schemas.microsoft.com/office/powerpoint/2010/main" val="38484445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br>
              <a:rPr lang="el-GR" dirty="0"/>
            </a:br>
            <a:br>
              <a:rPr lang="el-GR" dirty="0"/>
            </a:br>
            <a:r>
              <a:rPr lang="el-GR" dirty="0"/>
              <a:t>Τέσσερα βασικά υπαρξιακά αινίγματα :</a:t>
            </a:r>
            <a:br>
              <a:rPr lang="el-GR" dirty="0"/>
            </a:br>
            <a:endParaRPr lang="el-GR" dirty="0"/>
          </a:p>
        </p:txBody>
      </p:sp>
      <p:sp>
        <p:nvSpPr>
          <p:cNvPr id="3" name="2 - Θέση περιεχομένου"/>
          <p:cNvSpPr>
            <a:spLocks noGrp="1"/>
          </p:cNvSpPr>
          <p:nvPr>
            <p:ph sz="quarter" idx="1"/>
          </p:nvPr>
        </p:nvSpPr>
        <p:spPr/>
        <p:txBody>
          <a:bodyPr>
            <a:normAutofit fontScale="62500" lnSpcReduction="20000"/>
          </a:bodyPr>
          <a:lstStyle/>
          <a:p>
            <a:pPr algn="just"/>
            <a:r>
              <a:rPr lang="el-GR" dirty="0"/>
              <a:t>α) Το θεμελιώδες ερώτημα για την εν γένει αρχή: </a:t>
            </a:r>
            <a:r>
              <a:rPr lang="el-GR" b="1" dirty="0"/>
              <a:t>Γιατί υφίσταται το </a:t>
            </a:r>
            <a:r>
              <a:rPr lang="el-GR" b="1" cap="all" dirty="0"/>
              <a:t>σ</a:t>
            </a:r>
            <a:r>
              <a:rPr lang="el-GR" b="1" dirty="0"/>
              <a:t>ύμπαν και δεν υπάρχει το Τίποτε; </a:t>
            </a:r>
            <a:r>
              <a:rPr lang="el-GR" dirty="0"/>
              <a:t>Πρόκειται για το ερώτημα αναφορικά με </a:t>
            </a:r>
            <a:r>
              <a:rPr lang="el-GR" b="1" dirty="0"/>
              <a:t>το </a:t>
            </a:r>
            <a:r>
              <a:rPr lang="el-GR" b="1" i="1" cap="all" dirty="0"/>
              <a:t>ε</a:t>
            </a:r>
            <a:r>
              <a:rPr lang="el-GR" b="1" i="1" dirty="0"/>
              <a:t>ίναι</a:t>
            </a:r>
            <a:r>
              <a:rPr lang="el-GR" dirty="0"/>
              <a:t> του </a:t>
            </a:r>
            <a:r>
              <a:rPr lang="el-GR" cap="all" dirty="0"/>
              <a:t>σ</a:t>
            </a:r>
            <a:r>
              <a:rPr lang="el-GR" dirty="0"/>
              <a:t>ύμπαντος γενικώς. Αυτή η αναζήτηση είναι το ίδιο αγωνιώδης με εκείνη περί της θεοδικίας, με την αιτία δηλ. της ύπαρξης στον κόσμο του κακού, και του αρχέγονου φόβου ενώπιον του τρίπτυχου «πόνος- ενοχή – θάνατος».</a:t>
            </a:r>
          </a:p>
          <a:p>
            <a:pPr algn="just"/>
            <a:endParaRPr lang="el-GR" dirty="0"/>
          </a:p>
          <a:p>
            <a:pPr algn="just"/>
            <a:r>
              <a:rPr lang="el-GR" dirty="0"/>
              <a:t>β) Το θεμελιώδες ερώτημα γ</a:t>
            </a:r>
            <a:r>
              <a:rPr lang="el-GR" b="1" dirty="0"/>
              <a:t>ιατί το </a:t>
            </a:r>
            <a:r>
              <a:rPr lang="el-GR" b="1" cap="all" dirty="0"/>
              <a:t>σ</a:t>
            </a:r>
            <a:r>
              <a:rPr lang="el-GR" b="1" dirty="0"/>
              <a:t>ύμπαν είναι «έτσι όπως είναι»;</a:t>
            </a:r>
            <a:r>
              <a:rPr lang="el-GR" dirty="0"/>
              <a:t> Γιατί έχει δηλ. ακριβώς αυτές τις ιδιότητες, οι οποίες είναι τόσο αποφασιστικής σημασίας για να εξασφαλιστεί η ανθρώπινη επιβίωση και η ζωή; Πρόκειται για το πρόβλημα</a:t>
            </a:r>
            <a:r>
              <a:rPr lang="el-GR" b="1" dirty="0"/>
              <a:t> του τρόπου και της μορφής υπάρξεως</a:t>
            </a:r>
            <a:r>
              <a:rPr lang="el-GR" dirty="0"/>
              <a:t> (</a:t>
            </a:r>
            <a:r>
              <a:rPr lang="en-US" dirty="0"/>
              <a:t>So</a:t>
            </a:r>
            <a:r>
              <a:rPr lang="el-GR" dirty="0"/>
              <a:t>-</a:t>
            </a:r>
            <a:r>
              <a:rPr lang="en-US" dirty="0" err="1"/>
              <a:t>Sein</a:t>
            </a:r>
            <a:r>
              <a:rPr lang="el-GR" dirty="0"/>
              <a:t> = ούτως είναι) του </a:t>
            </a:r>
            <a:r>
              <a:rPr lang="el-GR" cap="all" dirty="0"/>
              <a:t>σ</a:t>
            </a:r>
            <a:r>
              <a:rPr lang="el-GR" dirty="0"/>
              <a:t>ύμπαντος. Αφορά στην προέλευση και το νόημα του Κόσμου ως κοσμικού </a:t>
            </a:r>
            <a:r>
              <a:rPr lang="el-GR" dirty="0" err="1"/>
              <a:t>συνΌλου</a:t>
            </a:r>
            <a:r>
              <a:rPr lang="el-GR" dirty="0"/>
              <a:t> και της πραγματικότητας εν γένει. Ανέκαθεν το συγκεκριμένο ερώτημα συνδυαζόταν με την υποψία εάν υπάρχουν πτυχές της πραγματικότητας που θα μπορούσαν να θεωρηθούν ακάθαρτες – «βρώμικες», δαιμονικές. </a:t>
            </a:r>
          </a:p>
          <a:p>
            <a:pPr algn="just">
              <a:buNone/>
            </a:pPr>
            <a:r>
              <a:rPr lang="el-GR" dirty="0"/>
              <a:t> </a:t>
            </a:r>
          </a:p>
          <a:p>
            <a:pPr algn="just"/>
            <a:r>
              <a:rPr lang="el-GR" dirty="0"/>
              <a:t>γ) </a:t>
            </a:r>
            <a:r>
              <a:rPr lang="el-GR" b="1" dirty="0"/>
              <a:t>Τι είναι το Όλον</a:t>
            </a:r>
            <a:r>
              <a:rPr lang="el-GR" dirty="0"/>
              <a:t>, η </a:t>
            </a:r>
            <a:r>
              <a:rPr lang="el-GR" dirty="0" err="1"/>
              <a:t>σύνολη</a:t>
            </a:r>
            <a:r>
              <a:rPr lang="el-GR" dirty="0"/>
              <a:t> πραγματικότητα; Είναι μόνον η «φύση» ή επίσης και το «πνεύμα»; Μπορούμε άραγε να αντιληφθούμε περισσότερα από ένα Σύμπαντα; Μπορεί η Φυσική να «συλλάβει» και το πνεύμα; Τι είναι εν γένει η πραγματικότητα; Εμείς πώς λειτουργούμε ως «μόρια» αυτού του </a:t>
            </a:r>
            <a:r>
              <a:rPr lang="el-GR" dirty="0" err="1"/>
              <a:t>συνΌλου</a:t>
            </a:r>
            <a:r>
              <a:rPr lang="el-GR" dirty="0"/>
              <a:t>; Τελικά, αν υπάρχει ένα </a:t>
            </a:r>
            <a:r>
              <a:rPr lang="el-GR" dirty="0" err="1"/>
              <a:t>χωροχρονικό</a:t>
            </a:r>
            <a:r>
              <a:rPr lang="el-GR" dirty="0"/>
              <a:t> συνεχές, υπάρχουν συμπαντικές αξίες και ισχύει η επίγνωση ότι κάθε δράση προκαλεί αντίδραση;</a:t>
            </a:r>
          </a:p>
          <a:p>
            <a:endParaRPr lang="el-G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Τέσσερα βασικά υπαρξιακά αινίγματα</a:t>
            </a:r>
          </a:p>
        </p:txBody>
      </p:sp>
      <p:sp>
        <p:nvSpPr>
          <p:cNvPr id="3" name="2 - Θέση περιεχομένου"/>
          <p:cNvSpPr>
            <a:spLocks noGrp="1"/>
          </p:cNvSpPr>
          <p:nvPr>
            <p:ph sz="quarter" idx="1"/>
          </p:nvPr>
        </p:nvSpPr>
        <p:spPr/>
        <p:txBody>
          <a:bodyPr>
            <a:normAutofit fontScale="77500" lnSpcReduction="20000"/>
          </a:bodyPr>
          <a:lstStyle/>
          <a:p>
            <a:pPr algn="just"/>
            <a:r>
              <a:rPr lang="el-GR" dirty="0"/>
              <a:t>δ) Τελικά </a:t>
            </a:r>
            <a:r>
              <a:rPr lang="el-GR" b="1" dirty="0"/>
              <a:t>τι είναι ο άνθρωπος ως </a:t>
            </a:r>
            <a:r>
              <a:rPr lang="el-GR" b="1" i="1" dirty="0" err="1"/>
              <a:t>υπο</a:t>
            </a:r>
            <a:r>
              <a:rPr lang="el-GR" b="1" dirty="0" err="1"/>
              <a:t>Κείμενο</a:t>
            </a:r>
            <a:r>
              <a:rPr lang="el-GR" dirty="0"/>
              <a:t>; Είναι σώμα </a:t>
            </a:r>
            <a:r>
              <a:rPr lang="el-GR" b="1" i="1" dirty="0"/>
              <a:t>και</a:t>
            </a:r>
            <a:r>
              <a:rPr lang="el-GR" dirty="0"/>
              <a:t> ψυχή; Υπάρχει δηλ. κάποια άυλη οντότητα εντός του, φυλακισμένη; Και το σώμα, το οποίο σήμερα έχει «ανακαλυφθεί», καθώς διαπιστώνεται ότι η </a:t>
            </a:r>
            <a:r>
              <a:rPr lang="el-GR" dirty="0" err="1"/>
              <a:t>βιολογικότητά</a:t>
            </a:r>
            <a:r>
              <a:rPr lang="el-GR" dirty="0"/>
              <a:t> μας «σκέπτεται», τι ρόλο διαδραματίζει στην ύπαρξη; </a:t>
            </a:r>
          </a:p>
          <a:p>
            <a:pPr algn="just"/>
            <a:r>
              <a:rPr lang="el-GR" dirty="0"/>
              <a:t>Τι συνεπάγεται το γεγονός ότι κάθε βροτός είναι κατασκευασμένος </a:t>
            </a:r>
            <a:r>
              <a:rPr lang="el-GR" i="1" dirty="0"/>
              <a:t>σύμφωνα με την Εικόνα του Θεού</a:t>
            </a:r>
            <a:r>
              <a:rPr lang="el-GR" dirty="0"/>
              <a:t>, (μια «</a:t>
            </a:r>
            <a:r>
              <a:rPr lang="el-GR" dirty="0" err="1"/>
              <a:t>σέλφι</a:t>
            </a:r>
            <a:r>
              <a:rPr lang="el-GR" dirty="0"/>
              <a:t>» του ίδιου του Χριστού  = της κατεξοχήν </a:t>
            </a:r>
            <a:r>
              <a:rPr lang="el-GR" i="1" dirty="0"/>
              <a:t>Εικόνας</a:t>
            </a:r>
            <a:r>
              <a:rPr lang="el-GR" dirty="0"/>
              <a:t>); Περιορίζεται αυτή η εικόνα μόνο στο </a:t>
            </a:r>
            <a:r>
              <a:rPr lang="el-GR" dirty="0" err="1"/>
              <a:t>αυτεξούσιον</a:t>
            </a:r>
            <a:r>
              <a:rPr lang="el-GR" dirty="0"/>
              <a:t> και άλλες πνευματικές ιδιότητες του έσω ανθρώπου; Ή εμπερικλείει </a:t>
            </a:r>
            <a:r>
              <a:rPr lang="el-GR" b="1" i="1" dirty="0"/>
              <a:t>και το κορμί</a:t>
            </a:r>
            <a:r>
              <a:rPr lang="el-GR" dirty="0"/>
              <a:t>, τον όλον άνθρωπο, και μάλιστα όχι στην </a:t>
            </a:r>
            <a:r>
              <a:rPr lang="el-GR" dirty="0" err="1"/>
              <a:t>αυτοναφορικότητά</a:t>
            </a:r>
            <a:r>
              <a:rPr lang="el-GR" dirty="0"/>
              <a:t> του, αλλά στη ζώσα σχέση του και με τον «άλλον» και δη «τον πλησίον» του; Μπορεί άραγε ο άνθρωπος να μην υπακούει αέναα στο βίο του στους «προγραμματισμούς» του </a:t>
            </a:r>
            <a:r>
              <a:rPr lang="en-US" dirty="0"/>
              <a:t>DNA</a:t>
            </a:r>
            <a:r>
              <a:rPr lang="el-GR" dirty="0"/>
              <a:t> και τις προσλαμβάνουσες της παιδικής ηλικίας του, ή ξεκινά τη ζωή όντας φορέας ενός προπατορικού ή μάλλον </a:t>
            </a:r>
            <a:r>
              <a:rPr lang="el-GR" dirty="0" err="1"/>
              <a:t>προμητορικού</a:t>
            </a:r>
            <a:r>
              <a:rPr lang="el-GR" dirty="0"/>
              <a:t> αμαρτήματος, για το οποίο δεν είναι υπεύθυνος; </a:t>
            </a:r>
          </a:p>
          <a:p>
            <a:endParaRPr lang="el-G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Απαντήσεις</a:t>
            </a:r>
          </a:p>
        </p:txBody>
      </p:sp>
      <p:sp>
        <p:nvSpPr>
          <p:cNvPr id="3" name="2 - Θέση περιεχομένου"/>
          <p:cNvSpPr>
            <a:spLocks noGrp="1"/>
          </p:cNvSpPr>
          <p:nvPr>
            <p:ph sz="quarter" idx="1"/>
          </p:nvPr>
        </p:nvSpPr>
        <p:spPr/>
        <p:txBody>
          <a:bodyPr>
            <a:normAutofit fontScale="55000" lnSpcReduction="20000"/>
          </a:bodyPr>
          <a:lstStyle/>
          <a:p>
            <a:pPr algn="just"/>
            <a:r>
              <a:rPr lang="el-GR" dirty="0"/>
              <a:t>α) Η Βίβλος δεν μας περιγράφει το </a:t>
            </a:r>
            <a:r>
              <a:rPr lang="el-GR" b="1" dirty="0"/>
              <a:t>πώς </a:t>
            </a:r>
            <a:r>
              <a:rPr lang="el-GR" dirty="0"/>
              <a:t>έγινε ο Κόσμος, αλλά </a:t>
            </a:r>
            <a:r>
              <a:rPr lang="el-GR" b="1" dirty="0"/>
              <a:t>Ποιος </a:t>
            </a:r>
            <a:r>
              <a:rPr lang="el-GR" dirty="0"/>
              <a:t>και </a:t>
            </a:r>
            <a:r>
              <a:rPr lang="el-GR" b="1" dirty="0"/>
              <a:t>Γιατί </a:t>
            </a:r>
            <a:r>
              <a:rPr lang="el-GR" dirty="0"/>
              <a:t>τον κατασκεύασε και </a:t>
            </a:r>
            <a:r>
              <a:rPr lang="el-GR" b="1" dirty="0"/>
              <a:t>ποια είναι η ευθύνη του ανθρώπου</a:t>
            </a:r>
            <a:r>
              <a:rPr lang="el-GR" dirty="0"/>
              <a:t>. Γι’ αυτό επιλέγει να αρχίσει με </a:t>
            </a:r>
            <a:r>
              <a:rPr lang="el-GR" b="1" i="1" dirty="0"/>
              <a:t>δύο </a:t>
            </a:r>
            <a:r>
              <a:rPr lang="el-GR" dirty="0"/>
              <a:t>αφηγήσεις περί Δημιουργίας (όχι πανομοιότυπες αν και τελικά η πρώτη, που «βλέπει» το παν από την οπτική του ουρανού, μάλλον γράφτηκε ως «υπόμνημα» - σχόλιο της δεύτερης, που είναι και αρχαιότερη και εστιάζει στη γη και τον άνθρωπο).</a:t>
            </a:r>
          </a:p>
          <a:p>
            <a:pPr algn="just"/>
            <a:r>
              <a:rPr lang="el-GR" dirty="0"/>
              <a:t>β) Η Α.Γ. στην Αρχή και το Τέλος (Γένεση 1-11 + Αποκάλυψη) δεν «μεταδίδει» ρεπορτάζ! Γι’ αυτό χρησιμοποιούμε τον όρο «</a:t>
            </a:r>
            <a:r>
              <a:rPr lang="el-GR" dirty="0" err="1"/>
              <a:t>ΠρωτοΙστορία</a:t>
            </a:r>
            <a:r>
              <a:rPr lang="el-GR" dirty="0"/>
              <a:t>. Χρησιμοποιεί γλώσσα ποιητική - συμβολική. Μύθος δεν είναι το «Παραμύθι»! Δεν αυτό που έγινε κάποτε («μια φορά κι έναν καιρό»), αλλά αυτό που απλώς πραγματοποιείται συνέχεια με όλους και στα βάθη μας! Οι αφηγήσεις της Δημιουργίας είναι κατ’ ουσία ποιητικά κείμενα, τα οποία μας αφηγούνται πώς πραγματικά πρέπει να είναι τούτος ο κόσμος, τούτος ο άνθρωπος και πώς συμπεριφέρεται. Έτσι οι βιβλικές αφηγήσεις αποτελούν την καλύτερη «απάντηση» στο φόβο και την αγωνία που γεννούν κοσμικές εμπειρίες καταστροφής. </a:t>
            </a:r>
          </a:p>
          <a:p>
            <a:pPr algn="just"/>
            <a:r>
              <a:rPr lang="el-GR" dirty="0"/>
              <a:t>γ) Το </a:t>
            </a:r>
            <a:r>
              <a:rPr lang="el-GR" dirty="0" err="1"/>
              <a:t>ΚοσμοΕίδωλο</a:t>
            </a:r>
            <a:r>
              <a:rPr lang="el-GR" dirty="0"/>
              <a:t> («Σύμπαν») της Βίβλου είναι αυτό που διαμορφώνει μέχρι σήμερα η ματιά ενός απλού ανθρώπου. Ήδη δημιουργεί ένα τρόμο καθώς περιβάλλεται από ύδατα, έτοιμα να προκαλέσουν και πάλι χάος (Κατακλυσμό!)</a:t>
            </a:r>
          </a:p>
          <a:p>
            <a:pPr algn="just"/>
            <a:r>
              <a:rPr lang="el-GR" dirty="0"/>
              <a:t>δ) Στη Βίβλο πρώτα βιώνεται ο Κύριος ως Θεός Εξόδου – λυτρωτής των σκλάβων και μετά ως Θεός Δημιουργός. Άλλωστε ουσιαστικά η Βίβλος όπως και η θεολογία της Δημιουργίας συγκροτούνται όταν ο λαός βιώνει την Κρίση της βαβυλώνιας αιχμαλωσίας. Ειδικότερα η αφήγηση της Κοσμογονίας λειτουργεί θεραπευτικά, όπως στην περίπτωση του «αλλοδαπού» Ιώβ.</a:t>
            </a:r>
          </a:p>
          <a:p>
            <a:endParaRPr lang="el-G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pPr algn="ctr"/>
            <a:r>
              <a:rPr lang="el-GR"/>
              <a:t>Βίβλος και Ποίηση (εικαστική Δημιουργία)</a:t>
            </a:r>
          </a:p>
        </p:txBody>
      </p:sp>
      <p:sp>
        <p:nvSpPr>
          <p:cNvPr id="3" name="2 - Θέση περιεχομένου"/>
          <p:cNvSpPr>
            <a:spLocks noGrp="1"/>
          </p:cNvSpPr>
          <p:nvPr>
            <p:ph sz="quarter" idx="1"/>
          </p:nvPr>
        </p:nvSpPr>
        <p:spPr/>
        <p:txBody>
          <a:bodyPr>
            <a:normAutofit lnSpcReduction="10000"/>
          </a:bodyPr>
          <a:lstStyle/>
          <a:p>
            <a:pPr algn="just"/>
            <a:r>
              <a:rPr lang="el-GR" b="1" dirty="0"/>
              <a:t>“Η Αγία Γραφή δεν περιγράφει </a:t>
            </a:r>
            <a:r>
              <a:rPr lang="el-GR" b="1" dirty="0" err="1"/>
              <a:t>φυσικοεπιστημονικά</a:t>
            </a:r>
            <a:r>
              <a:rPr lang="el-GR" b="1" dirty="0"/>
              <a:t> γεγονότα</a:t>
            </a:r>
            <a:r>
              <a:rPr lang="el-GR" dirty="0"/>
              <a:t>, αλλά καταδεικνύει τη σημασία τους για την παρούσα ανθρώπινη ζωή και ενέργεια. Τα δυο επίπεδα γλωσσικής εκφράσεως και σκέψεως πρέπει να χωρίζονται σαφώς. Πρέπει να αποφεύγονται οι μοιραίες παρεξηγήσεις του παρελθόντος και από τις δύο πλευρές, και από την Επιστήμη και τη Θεολογία. </a:t>
            </a:r>
            <a:r>
              <a:rPr lang="el-GR" b="1" dirty="0"/>
              <a:t>Η επιστημονική και η θρησκευτική γλωσσική έκφραση είναι τόσον λίγο συγκρίσιμες, όσον η επιστημονική και η ποιητική” (Χ. Κίνγκ)</a:t>
            </a:r>
            <a:endParaRPr lang="el-G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23528" y="138041"/>
            <a:ext cx="8435280" cy="1949078"/>
          </a:xfrm>
        </p:spPr>
        <p:txBody>
          <a:bodyPr>
            <a:normAutofit fontScale="90000"/>
          </a:bodyPr>
          <a:lstStyle/>
          <a:p>
            <a:br>
              <a:rPr lang="el-GR" b="1" dirty="0"/>
            </a:br>
            <a:br>
              <a:rPr lang="el-GR" b="1" dirty="0"/>
            </a:br>
            <a:br>
              <a:rPr lang="el-GR" b="1" dirty="0"/>
            </a:br>
            <a:br>
              <a:rPr lang="el-GR" b="1" dirty="0"/>
            </a:br>
            <a:br>
              <a:rPr lang="el-GR" b="1" dirty="0"/>
            </a:br>
            <a:br>
              <a:rPr lang="el-GR" b="1" dirty="0"/>
            </a:br>
            <a:br>
              <a:rPr lang="en-US" b="1" dirty="0"/>
            </a:br>
            <a:br>
              <a:rPr lang="en-US" b="1" dirty="0"/>
            </a:br>
            <a:r>
              <a:rPr lang="el-GR" sz="2700" b="1" dirty="0"/>
              <a:t>Β. Βασικές Αλήθειες για τη βιβλική αφήγηση της Δημιουργίας</a:t>
            </a:r>
            <a:br>
              <a:rPr lang="el-GR" sz="2700" b="1" dirty="0"/>
            </a:br>
            <a:r>
              <a:rPr lang="el-GR" sz="2700" b="1" dirty="0"/>
              <a:t> </a:t>
            </a:r>
            <a:br>
              <a:rPr lang="el-GR" sz="2700" b="1" dirty="0"/>
            </a:br>
            <a:r>
              <a:rPr lang="el-GR" sz="2700" b="1" dirty="0"/>
              <a:t>Η πρώτη αφήγηση</a:t>
            </a:r>
            <a:r>
              <a:rPr lang="el-GR" sz="2700" dirty="0"/>
              <a:t> </a:t>
            </a:r>
            <a:r>
              <a:rPr lang="el-GR" sz="2700" b="1" dirty="0"/>
              <a:t>(</a:t>
            </a:r>
            <a:r>
              <a:rPr lang="el-GR" sz="2700" b="1" i="1" dirty="0" err="1"/>
              <a:t>Γένεσις</a:t>
            </a:r>
            <a:r>
              <a:rPr lang="el-GR" sz="2700" b="1" i="1" dirty="0"/>
              <a:t> </a:t>
            </a:r>
            <a:r>
              <a:rPr lang="el-GR" sz="2700" b="1" dirty="0"/>
              <a:t>1, 1 - 2, 4)</a:t>
            </a:r>
            <a:r>
              <a:rPr lang="el-GR" sz="2700" dirty="0"/>
              <a:t> </a:t>
            </a:r>
            <a:br>
              <a:rPr lang="el-GR" b="1" dirty="0"/>
            </a:br>
            <a:endParaRPr lang="el-GR" dirty="0"/>
          </a:p>
        </p:txBody>
      </p:sp>
      <p:sp>
        <p:nvSpPr>
          <p:cNvPr id="3" name="2 - Θέση περιεχομένου"/>
          <p:cNvSpPr>
            <a:spLocks noGrp="1"/>
          </p:cNvSpPr>
          <p:nvPr>
            <p:ph sz="quarter" idx="1"/>
          </p:nvPr>
        </p:nvSpPr>
        <p:spPr>
          <a:xfrm>
            <a:off x="1043305" y="2061210"/>
            <a:ext cx="7772400" cy="4572000"/>
          </a:xfrm>
        </p:spPr>
        <p:txBody>
          <a:bodyPr>
            <a:normAutofit fontScale="70000" lnSpcReduction="20000"/>
          </a:bodyPr>
          <a:lstStyle/>
          <a:p>
            <a:pPr algn="just"/>
            <a:r>
              <a:rPr lang="el-GR" dirty="0"/>
              <a:t>Είναι η νεότερη, καθώς αποδίδεται σε κύκλους ιερατικούς (ιερατικός Κώδικας), οι οποίοι θέλησαν με αυτόν τον τρόπο από το 520 π.Χ. και μετά, να δώσουν απάντηση στο </a:t>
            </a:r>
            <a:r>
              <a:rPr lang="el-GR" i="1" dirty="0"/>
              <a:t>βαθύ τραύμα,</a:t>
            </a:r>
            <a:r>
              <a:rPr lang="el-GR" dirty="0"/>
              <a:t> που προκάλεσε η αιχμαλωσία του εκλεκτού λαού στα στρατόπεδα συγκέντρωσης επί «των ποταμών Βαβυλώνας». Αυτή συνοδεύτηκε με την πυρπόληση της Αγίας Πόλης και του Ναού στο </a:t>
            </a:r>
            <a:r>
              <a:rPr lang="el-GR" dirty="0" err="1"/>
              <a:t>άγιον</a:t>
            </a:r>
            <a:r>
              <a:rPr lang="el-GR" dirty="0"/>
              <a:t> Όρος, ο οποίος μέχρι τότε θεωρούνταν απόρθητος, καθώς σε αυτόν κατοικούσε η «Υπέρμαχος Στρατηγός» (η </a:t>
            </a:r>
            <a:r>
              <a:rPr lang="el-GR" dirty="0" err="1"/>
              <a:t>Σεκινά</a:t>
            </a:r>
            <a:r>
              <a:rPr lang="el-GR" dirty="0"/>
              <a:t> – η Δόξα του Κυρίου). </a:t>
            </a:r>
          </a:p>
          <a:p>
            <a:pPr algn="just"/>
            <a:r>
              <a:rPr lang="el-GR" dirty="0"/>
              <a:t>Τελικά είναι αληθινός ο Θεός των ηττημένων, ο Κύριος του Ισραήλ; Πού κατοικεί μετά την καταστροφή της «Κιβωτού» του; Αξίζει η πίστη - αφοσίωση σε αυτόν και τις εντολές Του, όταν εμείς ο «εκλεκτός λαός» βιώνουμε τέτοια βαθιά κρίση, έχοντας γίνει το «όνειδος» της Οικουμένης; Πώς διαλεγόμαστε με τους μύθους των «ισχυρών» (των Βαβυλωνίων), που μας έχουν καθυποτάξει; Για τους ιερατικούς κύκλους ακόμη και μέσα στο Χάος υπάρχει «τάξη» - σχέδιο ενός Θεού προσωπικού, ο οποίος πλέον αναγνωρίζεται ως Θεός όλων των λαών, </a:t>
            </a:r>
            <a:r>
              <a:rPr lang="el-GR" dirty="0" err="1"/>
              <a:t>γι΄αυτό</a:t>
            </a:r>
            <a:r>
              <a:rPr lang="el-GR" dirty="0"/>
              <a:t> και Εκείνος δεν διστάζει να χρησιμοποιήσει ως Χριστό του έναν Πέρση, τον Κύρο.</a:t>
            </a:r>
          </a:p>
          <a:p>
            <a:endParaRPr lang="el-G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a:t>Η δεύτερη αφήγηση (</a:t>
            </a:r>
            <a:r>
              <a:rPr lang="el-GR" b="1" dirty="0" err="1"/>
              <a:t>Γένεσις</a:t>
            </a:r>
            <a:r>
              <a:rPr lang="el-GR" b="1" dirty="0"/>
              <a:t> 2, 4β - 3, 24)</a:t>
            </a:r>
            <a:r>
              <a:rPr lang="el-GR" dirty="0"/>
              <a:t> </a:t>
            </a:r>
          </a:p>
        </p:txBody>
      </p:sp>
      <p:sp>
        <p:nvSpPr>
          <p:cNvPr id="3" name="2 - Θέση περιεχομένου"/>
          <p:cNvSpPr>
            <a:spLocks noGrp="1"/>
          </p:cNvSpPr>
          <p:nvPr>
            <p:ph sz="quarter" idx="1"/>
          </p:nvPr>
        </p:nvSpPr>
        <p:spPr/>
        <p:txBody>
          <a:bodyPr>
            <a:normAutofit fontScale="85000" lnSpcReduction="10000"/>
          </a:bodyPr>
          <a:lstStyle/>
          <a:p>
            <a:pPr algn="just"/>
            <a:r>
              <a:rPr lang="el-GR" dirty="0"/>
              <a:t>Καταγράφηκε μάλλον τον 9</a:t>
            </a:r>
            <a:r>
              <a:rPr lang="el-GR" baseline="30000" dirty="0"/>
              <a:t>ο</a:t>
            </a:r>
            <a:r>
              <a:rPr lang="el-GR" dirty="0"/>
              <a:t> – 8</a:t>
            </a:r>
            <a:r>
              <a:rPr lang="el-GR" baseline="30000" dirty="0"/>
              <a:t>ο</a:t>
            </a:r>
            <a:r>
              <a:rPr lang="el-GR" dirty="0"/>
              <a:t> αι. </a:t>
            </a:r>
            <a:r>
              <a:rPr lang="el-GR" dirty="0" err="1"/>
              <a:t>π.Χ.</a:t>
            </a:r>
            <a:r>
              <a:rPr lang="el-GR" dirty="0"/>
              <a:t> από τον επονομαζόμενο ως </a:t>
            </a:r>
            <a:r>
              <a:rPr lang="el-GR" dirty="0" err="1"/>
              <a:t>Γιαχβιστή</a:t>
            </a:r>
            <a:r>
              <a:rPr lang="el-GR" dirty="0"/>
              <a:t> ίσως και στην αυλή του Σολομώντα, σε καιρούς δηλ. μάλλον δόξας. Τότε, όμως, ο απλός λαός διαπίστωνε ότι ο θεσμός της κληρονομικής βασιλείας, τον οποίο (θεσμό) </a:t>
            </a:r>
            <a:r>
              <a:rPr lang="el-GR" b="1" i="1" dirty="0"/>
              <a:t>ο ίδιος</a:t>
            </a:r>
            <a:r>
              <a:rPr lang="el-GR" dirty="0"/>
              <a:t> επέλεξε, αντιδρώντας στην επιλογή του Θεού Του να τους κυβερνά μέσω χαρισματικών ηγετών (των Κριτών), δεν </a:t>
            </a:r>
            <a:r>
              <a:rPr lang="el-GR" b="1" i="1" dirty="0"/>
              <a:t>βιάζει</a:t>
            </a:r>
            <a:r>
              <a:rPr lang="el-GR" dirty="0"/>
              <a:t> απλώς την Κτίση, αλλά και την ανθρώπινη φύση, η οποία μετά την πτώση της ή μάλλον </a:t>
            </a:r>
            <a:r>
              <a:rPr lang="el-GR" b="1" dirty="0"/>
              <a:t>μετά τις πτώσεις</a:t>
            </a:r>
            <a:r>
              <a:rPr lang="el-GR" dirty="0"/>
              <a:t> της (αφού δεν πρόκειται μόνον για τη βρώση του καρπού αλλά και την μετατόπιση της ευθύνης στον άλλον) αναπτύσσει τάσεις εξουσιαστικές - καταδυναστευτικές, οι οποίες είναι έκδηλες και </a:t>
            </a:r>
            <a:r>
              <a:rPr lang="el-GR" b="1" i="1" dirty="0"/>
              <a:t>μεταξύ των δύο φύλων</a:t>
            </a:r>
            <a:r>
              <a:rPr lang="el-GR" dirty="0"/>
              <a:t> αλλά και των φυλών - λαών, οι οποίοι στο τέλος διαχέονται στην Οικουμένη. </a:t>
            </a:r>
          </a:p>
          <a:p>
            <a:endParaRPr lang="el-G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Μερικές σημαντικές σημειώσεις:</a:t>
            </a:r>
          </a:p>
        </p:txBody>
      </p:sp>
      <p:sp>
        <p:nvSpPr>
          <p:cNvPr id="3" name="2 - Θέση περιεχομένου"/>
          <p:cNvSpPr>
            <a:spLocks noGrp="1"/>
          </p:cNvSpPr>
          <p:nvPr>
            <p:ph sz="quarter" idx="1"/>
          </p:nvPr>
        </p:nvSpPr>
        <p:spPr/>
        <p:txBody>
          <a:bodyPr>
            <a:normAutofit lnSpcReduction="10000"/>
          </a:bodyPr>
          <a:lstStyle/>
          <a:p>
            <a:pPr algn="just"/>
            <a:r>
              <a:rPr lang="el-GR" dirty="0"/>
              <a:t>Στη Βίβλο ο Κύριος του Ισραήλ</a:t>
            </a:r>
            <a:r>
              <a:rPr lang="el-GR" b="1" i="1" dirty="0"/>
              <a:t> πρώτα </a:t>
            </a:r>
            <a:r>
              <a:rPr lang="el-GR" dirty="0"/>
              <a:t>βιώνεται ως </a:t>
            </a:r>
            <a:r>
              <a:rPr lang="el-GR" b="1" i="1" dirty="0"/>
              <a:t>Θεός Εξόδου</a:t>
            </a:r>
            <a:r>
              <a:rPr lang="el-GR" dirty="0"/>
              <a:t> – λυτρωτής των σκλάβων </a:t>
            </a:r>
            <a:r>
              <a:rPr lang="el-GR" b="1" dirty="0"/>
              <a:t>και μετά ως </a:t>
            </a:r>
            <a:r>
              <a:rPr lang="el-GR" b="1" i="1" dirty="0"/>
              <a:t>Θεός Δημιουργός</a:t>
            </a:r>
            <a:r>
              <a:rPr lang="el-GR" dirty="0"/>
              <a:t>.</a:t>
            </a:r>
          </a:p>
          <a:p>
            <a:pPr algn="just"/>
            <a:r>
              <a:rPr lang="el-GR" dirty="0"/>
              <a:t>Τα </a:t>
            </a:r>
            <a:r>
              <a:rPr lang="el-GR" i="1" dirty="0"/>
              <a:t>τρία πρώτα κεφάλαια της Γενέσεως</a:t>
            </a:r>
            <a:r>
              <a:rPr lang="el-GR" dirty="0"/>
              <a:t> δεν πρέπει να μελετώνται απομονωμένα καταρχήν από τα υπόλοιπα (11 πρώτα) κεφάλαια της </a:t>
            </a:r>
            <a:r>
              <a:rPr lang="el-GR" dirty="0" err="1"/>
              <a:t>Πρωτοϊστορίας</a:t>
            </a:r>
            <a:r>
              <a:rPr lang="el-GR" dirty="0"/>
              <a:t>,</a:t>
            </a:r>
          </a:p>
          <a:p>
            <a:pPr algn="just"/>
            <a:r>
              <a:rPr lang="el-GR" dirty="0"/>
              <a:t>Τα </a:t>
            </a:r>
            <a:r>
              <a:rPr lang="el-GR" dirty="0" err="1"/>
              <a:t>Γέν</a:t>
            </a:r>
            <a:r>
              <a:rPr lang="el-GR" dirty="0"/>
              <a:t>. 1-3 αξίζει να μελετηθούν σε συνάρτηση με άλλα ωραιότατα Κείμενα της Π.Δ., τα οποία αναφέρονται στην Δημιουργία και καταγράφονται στους Προφήτες και τους Ψαλμούς</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914400" y="5157725"/>
            <a:ext cx="7315200" cy="522288"/>
          </a:xfrm>
        </p:spPr>
        <p:txBody>
          <a:bodyPr/>
          <a:lstStyle/>
          <a:p>
            <a:r>
              <a:rPr lang="el-GR">
                <a:sym typeface="+mn-ea"/>
              </a:rPr>
              <a:t>ΒΑΒΥΛΩΝΙΑΚΟΣ ΜΥΘΟΣ ΔΗΜΙΟΥΡΓΙΑΣ</a:t>
            </a:r>
            <a:br>
              <a:rPr lang="el-GR"/>
            </a:br>
            <a:endParaRPr lang="el-GR"/>
          </a:p>
        </p:txBody>
      </p:sp>
      <p:sp>
        <p:nvSpPr>
          <p:cNvPr id="3" name="2 - Θέση κειμένου"/>
          <p:cNvSpPr>
            <a:spLocks noGrp="1"/>
          </p:cNvSpPr>
          <p:nvPr>
            <p:ph type="body" sz="half" idx="2"/>
          </p:nvPr>
        </p:nvSpPr>
        <p:spPr/>
        <p:txBody>
          <a:bodyPr/>
          <a:lstStyle/>
          <a:p>
            <a:r>
              <a:rPr lang="el-GR"/>
              <a:t>Μαρδούκ και Τιαμάτ</a:t>
            </a:r>
          </a:p>
        </p:txBody>
      </p:sp>
      <p:pic>
        <p:nvPicPr>
          <p:cNvPr id="5" name="4 - Θέση εικόνας" descr="https://ecp.yusercontent.com/mail?url=https%3A%2F%2Fnews.israelstudycenter.com%2Fuploads%2F1541263457.jpg&amp;t=1541397114&amp;ymreqid=bf242295-5322-31e0-1c0e-a9000101a400&amp;sig=q0TRQxtZvmrKSeZu6_fcZw--~C"/>
          <p:cNvPicPr>
            <a:picLocks noGrp="1"/>
          </p:cNvPicPr>
          <p:nvPr>
            <p:ph type="pic" idx="1"/>
          </p:nvPr>
        </p:nvPicPr>
        <p:blipFill>
          <a:blip r:embed="rId2" cstate="print"/>
          <a:srcRect t="1524" b="1524"/>
          <a:stretch>
            <a:fillRect/>
          </a:stretch>
        </p:blipFill>
        <p:spPr bwMode="auto">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dirty="0"/>
              <a:t>Γένεση και Μύθοι περί Δημιουργίας</a:t>
            </a:r>
          </a:p>
        </p:txBody>
      </p:sp>
      <p:sp>
        <p:nvSpPr>
          <p:cNvPr id="3" name="2 - Θέση περιεχομένου"/>
          <p:cNvSpPr>
            <a:spLocks noGrp="1"/>
          </p:cNvSpPr>
          <p:nvPr>
            <p:ph sz="quarter" idx="1"/>
          </p:nvPr>
        </p:nvSpPr>
        <p:spPr/>
        <p:txBody>
          <a:bodyPr>
            <a:normAutofit fontScale="62500" lnSpcReduction="20000"/>
          </a:bodyPr>
          <a:lstStyle/>
          <a:p>
            <a:pPr algn="just">
              <a:buNone/>
            </a:pPr>
            <a:r>
              <a:rPr lang="el-GR" dirty="0"/>
              <a:t>Συγκρίνοντας τη </a:t>
            </a:r>
            <a:r>
              <a:rPr lang="el-GR" i="1" dirty="0"/>
              <a:t>Γένεση </a:t>
            </a:r>
            <a:r>
              <a:rPr lang="el-GR" dirty="0"/>
              <a:t>με τους άλλους μύθους περί της Δημιουργίας των όμορων μεγάλων πολιτισμών, διαπιστώνουμε ότι σε αυτή διακηρύσσονται τα εξής:</a:t>
            </a:r>
          </a:p>
          <a:p>
            <a:pPr algn="just">
              <a:buNone/>
            </a:pPr>
            <a:r>
              <a:rPr lang="el-GR" dirty="0"/>
              <a:t> </a:t>
            </a:r>
          </a:p>
          <a:p>
            <a:pPr algn="just"/>
            <a:r>
              <a:rPr lang="el-GR" b="1" dirty="0"/>
              <a:t>- Η υπερβατικότητα του Θεού.</a:t>
            </a:r>
            <a:r>
              <a:rPr lang="el-GR" dirty="0"/>
              <a:t> Αυτός, που είναι επέκεινα του Κόσμου, τον δημιουργεί μόνον διά του λόγου Του και ένεκα της άφατης αγάπης Του. Τα άστρα, περιλαμβανομένων του </a:t>
            </a:r>
            <a:r>
              <a:rPr lang="el-GR" dirty="0" err="1"/>
              <a:t>λατρευομένου</a:t>
            </a:r>
            <a:r>
              <a:rPr lang="el-GR" dirty="0"/>
              <a:t> από πολλούς ήλιο, της σελήνης και του εωσφόρου (= αυγερινού), δεν αποτελούν «θεούς» (</a:t>
            </a:r>
            <a:r>
              <a:rPr lang="el-GR" dirty="0" err="1"/>
              <a:t>πρβλ</a:t>
            </a:r>
            <a:r>
              <a:rPr lang="el-GR" dirty="0"/>
              <a:t>. τον «ανίκητο Ήλιο» - </a:t>
            </a:r>
            <a:r>
              <a:rPr lang="en-US" dirty="0"/>
              <a:t>sol </a:t>
            </a:r>
            <a:r>
              <a:rPr lang="en-US" dirty="0" err="1"/>
              <a:t>invictus</a:t>
            </a:r>
            <a:r>
              <a:rPr lang="el-GR" dirty="0"/>
              <a:t>), αλλά είναι λαμπτήρες κτιστοί του ουρανού.</a:t>
            </a:r>
          </a:p>
          <a:p>
            <a:pPr algn="just"/>
            <a:endParaRPr lang="el-GR" dirty="0"/>
          </a:p>
          <a:p>
            <a:pPr algn="just"/>
            <a:r>
              <a:rPr lang="el-GR" b="1" dirty="0"/>
              <a:t>− Η τάξη και η ενότητα της Δημιουργίας:</a:t>
            </a:r>
            <a:r>
              <a:rPr lang="el-GR" dirty="0"/>
              <a:t> από το χάος προκύπτει ένα καλά ρυθμισμένο, δομημένο, αρμονικό σύνολο με πολυάριθμες αλληλεπιδράσεις και αλληλεξαρτήσεις.</a:t>
            </a:r>
          </a:p>
          <a:p>
            <a:pPr algn="just"/>
            <a:endParaRPr lang="el-GR" dirty="0"/>
          </a:p>
          <a:p>
            <a:pPr algn="just"/>
            <a:r>
              <a:rPr lang="el-GR" dirty="0"/>
              <a:t>− </a:t>
            </a:r>
            <a:r>
              <a:rPr lang="el-GR" b="1" dirty="0"/>
              <a:t>Η αξία του ανθρώπου:</a:t>
            </a:r>
            <a:r>
              <a:rPr lang="el-GR" dirty="0"/>
              <a:t> Ο άνθρωπος δεν πλάσθηκε ως σκλάβος των θεών για να απολαμβάνουν εκείνοι τη Νιρβάνα (= μη Εργασία), αλλά ως άνδρας και γυναίκα, </a:t>
            </a:r>
            <a:r>
              <a:rPr lang="el-GR" dirty="0" err="1"/>
              <a:t>κατ΄</a:t>
            </a:r>
            <a:r>
              <a:rPr lang="el-GR" dirty="0"/>
              <a:t> εικόνα και ομοίωμα του τριαδικού Θεού. Δεν είναι ούτε απλός χαλίφης (=εκπρόσωπος, διάδοχος). Έτσι τίθεται υπεράνω της λοιπής Δημιουργίας ως διαχειριστής και </a:t>
            </a:r>
            <a:r>
              <a:rPr lang="el-GR" i="1" dirty="0"/>
              <a:t>κηδεμόνας </a:t>
            </a:r>
            <a:r>
              <a:rPr lang="el-GR" dirty="0"/>
              <a:t>της και όχι ως τύραννος και εκμεταλλευτής.</a:t>
            </a:r>
          </a:p>
          <a:p>
            <a:endParaRPr lang="el-G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ctr"/>
            <a:r>
              <a:rPr lang="el-GR" b="1" dirty="0"/>
              <a:t>Περιεχόμενα Προγράμματος</a:t>
            </a:r>
          </a:p>
        </p:txBody>
      </p:sp>
      <p:sp>
        <p:nvSpPr>
          <p:cNvPr id="3" name="2 - Θέση περιεχομένου"/>
          <p:cNvSpPr>
            <a:spLocks noGrp="1"/>
          </p:cNvSpPr>
          <p:nvPr>
            <p:ph sz="quarter" idx="1"/>
          </p:nvPr>
        </p:nvSpPr>
        <p:spPr/>
        <p:txBody>
          <a:bodyPr>
            <a:normAutofit fontScale="92500" lnSpcReduction="20000"/>
          </a:bodyPr>
          <a:lstStyle/>
          <a:p>
            <a:pPr lvl="0" algn="just"/>
            <a:r>
              <a:rPr lang="el-GR" b="1" dirty="0"/>
              <a:t>Αγία  Γραφή και Ευχαριστία</a:t>
            </a:r>
            <a:endParaRPr lang="el-GR" dirty="0"/>
          </a:p>
          <a:p>
            <a:pPr lvl="0" algn="just"/>
            <a:r>
              <a:rPr lang="el-GR" b="1" dirty="0"/>
              <a:t>«Γένεση και Παλιγγενεσία («Αποκάλυψη»)»: Τα Μυστήρια της Αρχής και του Τέλους </a:t>
            </a:r>
            <a:endParaRPr lang="el-GR" dirty="0"/>
          </a:p>
          <a:p>
            <a:pPr lvl="0" algn="just"/>
            <a:r>
              <a:rPr lang="el-GR" b="1" dirty="0"/>
              <a:t>Βιώνοντας τα βιβλικά «μοτίβα του Θανάτου και της Ζωής»: «(Προς)Κλήση - Έξοδος – Διαθήκη / </a:t>
            </a:r>
            <a:r>
              <a:rPr lang="el-GR" b="1" dirty="0" err="1"/>
              <a:t>Νομοδοσία</a:t>
            </a:r>
            <a:r>
              <a:rPr lang="el-GR" b="1" dirty="0"/>
              <a:t> – Γη της Επαγγελίας – Λύτρωση»</a:t>
            </a:r>
            <a:endParaRPr lang="el-GR" dirty="0"/>
          </a:p>
          <a:p>
            <a:pPr lvl="0" algn="just"/>
            <a:r>
              <a:rPr lang="el-GR" b="1" dirty="0"/>
              <a:t>Βιβλικά «Μοντέλα»: Ιωνάς – Ρουθ</a:t>
            </a:r>
            <a:endParaRPr lang="el-GR" dirty="0"/>
          </a:p>
          <a:p>
            <a:pPr lvl="0" algn="just"/>
            <a:r>
              <a:rPr lang="el-GR" b="1" dirty="0"/>
              <a:t>Η «παγκόσμια Γλώσσα των Συμβόλων» και η Αγία Γραφή</a:t>
            </a:r>
            <a:endParaRPr lang="el-GR" dirty="0"/>
          </a:p>
          <a:p>
            <a:pPr lvl="0" algn="just"/>
            <a:r>
              <a:rPr lang="el-GR" b="1" dirty="0"/>
              <a:t>Αποκωδικοποιώντας το Μήνυμα ενός Γράμματος του απ. Παύλου: (Σταυρός, Ανάσταση, Δικαίωση).</a:t>
            </a:r>
            <a:endParaRPr lang="el-GR" dirty="0"/>
          </a:p>
          <a:p>
            <a:pPr lvl="0" algn="just"/>
            <a:r>
              <a:rPr lang="el-GR" b="1" dirty="0"/>
              <a:t>Ανακεφαλαίωση</a:t>
            </a:r>
            <a:r>
              <a:rPr lang="en-US" b="1" dirty="0"/>
              <a:t>: </a:t>
            </a:r>
            <a:r>
              <a:rPr lang="el-GR" b="1" dirty="0"/>
              <a:t> Η «μετάληψη» των Γραφών από την Τέχνη και το Κήρυγμα στη Σύγχρονη Ενορία</a:t>
            </a:r>
            <a:endParaRPr lang="el-GR" dirty="0"/>
          </a:p>
          <a:p>
            <a:endParaRPr lang="el-G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a:t>Συμπέρασμα: </a:t>
            </a:r>
            <a:endParaRPr lang="el-GR" dirty="0"/>
          </a:p>
        </p:txBody>
      </p:sp>
      <p:sp>
        <p:nvSpPr>
          <p:cNvPr id="3" name="2 - Θέση περιεχομένου"/>
          <p:cNvSpPr>
            <a:spLocks noGrp="1"/>
          </p:cNvSpPr>
          <p:nvPr>
            <p:ph sz="quarter" idx="1"/>
          </p:nvPr>
        </p:nvSpPr>
        <p:spPr/>
        <p:txBody>
          <a:bodyPr>
            <a:normAutofit fontScale="85000" lnSpcReduction="20000"/>
          </a:bodyPr>
          <a:lstStyle/>
          <a:p>
            <a:pPr algn="just"/>
            <a:r>
              <a:rPr lang="el-GR" dirty="0"/>
              <a:t>Αντίθετα προς</a:t>
            </a:r>
            <a:r>
              <a:rPr lang="el-GR" cap="all" dirty="0"/>
              <a:t> </a:t>
            </a:r>
            <a:r>
              <a:rPr lang="el-GR" dirty="0"/>
              <a:t>τους μύθους της Ανατολής ο βιβλικός συγγραφέας</a:t>
            </a:r>
            <a:r>
              <a:rPr lang="el-GR" cap="all" dirty="0"/>
              <a:t> </a:t>
            </a:r>
            <a:r>
              <a:rPr lang="el-GR" dirty="0"/>
              <a:t>θεωρεί ότι τα δεινά του ανθρώπου δεν αποτελούν συνέπεια κάποιας μάχης των θεών ούτε επιπτώσεις της διαπάλης μεταξύ Καλού και Κακού, αλλά ανάγονται στην ελεύθερη επιλογή του ίδιου του πλάσματος. Ο </a:t>
            </a:r>
            <a:r>
              <a:rPr lang="el-GR" cap="all" dirty="0"/>
              <a:t>θ</a:t>
            </a:r>
            <a:r>
              <a:rPr lang="el-GR" dirty="0"/>
              <a:t>εός, παρά τις παραμορφώσεις, που προκαλεί η ανθρώπινη αμαρτία στην</a:t>
            </a:r>
            <a:r>
              <a:rPr lang="el-GR" i="1" dirty="0"/>
              <a:t> τάξη</a:t>
            </a:r>
            <a:r>
              <a:rPr lang="el-GR" dirty="0"/>
              <a:t> της δημιουργίας, συνεχώς επιδεικνύει έλεος και δεν εξουθενώνει τελειωτικά το πλάσμα του. </a:t>
            </a:r>
            <a:r>
              <a:rPr lang="el-GR" cap="all" dirty="0"/>
              <a:t>μ</a:t>
            </a:r>
            <a:r>
              <a:rPr lang="el-GR" dirty="0"/>
              <a:t>ετά το τέλος του Κατακλυσμού ακούγονται τα παραμυθητικά λόγια: </a:t>
            </a:r>
            <a:r>
              <a:rPr lang="el-GR" i="1" dirty="0"/>
              <a:t>Δε θα καταραστώ πια τη γη εξαιτίας του ανθρώπου, γιατί η σκέψη του είναι πονηρή από τη νεότητά του. Δε θα καταστρέψω πια καμιά ζωή, όπως έκανα τώρα. Στο εξής όσο υπάρχει η γη, δε θα πάψουν να υπάρχουν σπορά και θερισμός, κρύο και ζέστη, καλοκαίρι και χειμώνας, ημέρα και νύκτα </a:t>
            </a:r>
            <a:r>
              <a:rPr lang="el-GR" dirty="0"/>
              <a:t> (Γεν. 8, 21).  </a:t>
            </a:r>
          </a:p>
          <a:p>
            <a:endParaRPr lang="el-G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a:t>2. Βιώνοντας τα βιβλικά «μοτίβα του Θανάτου και της Ζωής»</a:t>
            </a:r>
            <a:endParaRPr lang="el-GR" dirty="0"/>
          </a:p>
        </p:txBody>
      </p:sp>
      <p:pic>
        <p:nvPicPr>
          <p:cNvPr id="4" name="3 - Θέση περιεχομένου" descr="Desert.jpg"/>
          <p:cNvPicPr>
            <a:picLocks noGrp="1" noChangeAspect="1"/>
          </p:cNvPicPr>
          <p:nvPr>
            <p:ph sz="quarter" idx="1"/>
          </p:nvPr>
        </p:nvPicPr>
        <p:blipFill>
          <a:blip r:embed="rId2" cstate="print"/>
          <a:stretch>
            <a:fillRect/>
          </a:stretch>
        </p:blipFill>
        <p:spPr>
          <a:xfrm>
            <a:off x="1752600" y="1447800"/>
            <a:ext cx="6096000" cy="4572000"/>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pPr algn="just"/>
            <a:r>
              <a:rPr lang="el-GR" sz="2400" b="1" dirty="0"/>
              <a:t>«(</a:t>
            </a:r>
            <a:r>
              <a:rPr lang="el-GR" sz="2400" b="1" dirty="0" err="1"/>
              <a:t>Προσ</a:t>
            </a:r>
            <a:r>
              <a:rPr lang="el-GR" sz="2400" b="1" dirty="0"/>
              <a:t>)Κλήση - Έξοδος – Διαθήκη / «Νόμος» – Γη της Επαγγελίας – Λύτρωση»</a:t>
            </a:r>
            <a:br>
              <a:rPr lang="el-GR" sz="2400" b="1" dirty="0"/>
            </a:br>
            <a:endParaRPr lang="el-GR" sz="2400" dirty="0"/>
          </a:p>
        </p:txBody>
      </p:sp>
      <p:sp>
        <p:nvSpPr>
          <p:cNvPr id="3" name="2 - Θέση περιεχομένου"/>
          <p:cNvSpPr>
            <a:spLocks noGrp="1"/>
          </p:cNvSpPr>
          <p:nvPr>
            <p:ph sz="quarter" idx="1"/>
          </p:nvPr>
        </p:nvSpPr>
        <p:spPr/>
        <p:txBody>
          <a:bodyPr>
            <a:normAutofit fontScale="70000" lnSpcReduction="20000"/>
          </a:bodyPr>
          <a:lstStyle/>
          <a:p>
            <a:pPr algn="just">
              <a:buNone/>
            </a:pPr>
            <a:r>
              <a:rPr lang="el-GR" dirty="0"/>
              <a:t>-Το κατεξοχήν μοτίβο, που ως κόκκινη κλωστή διαπερνά το σύνολο των βιβλίων της Αγίας Γραφής, είναι το </a:t>
            </a:r>
            <a:r>
              <a:rPr lang="el-GR" b="1" dirty="0"/>
              <a:t>Ταξίδι – η Πορεία – η Διάβαση / Υπέρβαση</a:t>
            </a:r>
            <a:r>
              <a:rPr lang="el-GR" dirty="0"/>
              <a:t>. </a:t>
            </a:r>
          </a:p>
          <a:p>
            <a:pPr algn="just">
              <a:buNone/>
            </a:pPr>
            <a:r>
              <a:rPr lang="el-GR" dirty="0"/>
              <a:t>-Είναι γνωστό το </a:t>
            </a:r>
            <a:r>
              <a:rPr lang="el-GR" b="1" dirty="0"/>
              <a:t>ταξίδι του Οδυσσέα</a:t>
            </a:r>
            <a:r>
              <a:rPr lang="el-GR" dirty="0"/>
              <a:t> στο ομώνυμο δημοφιλές έπος, όπου κυριαρχεί ο νόστος (= νοσταλγία επιστροφής στις «ρίζες»). Ο ήρωας αρνείται ακόμη και την αθανασία, προκειμένου να επιστρέψει στην «Ιθάκη» του, στην αγκαλιά της Πηνελόπης. Ουσιαστικά ολόκληρη η Βίβλος ξεκινά με το ταξίδι του Αβραάμ, ο οποίος στρέφει τα νώτα στους αστέρες (</a:t>
            </a:r>
            <a:r>
              <a:rPr lang="el-GR" dirty="0" err="1"/>
              <a:t>super</a:t>
            </a:r>
            <a:r>
              <a:rPr lang="el-GR" dirty="0"/>
              <a:t> </a:t>
            </a:r>
            <a:r>
              <a:rPr lang="el-GR" dirty="0" err="1"/>
              <a:t>stars</a:t>
            </a:r>
            <a:r>
              <a:rPr lang="el-GR" dirty="0"/>
              <a:t>) της πατρικής εστίας. </a:t>
            </a:r>
            <a:r>
              <a:rPr lang="el-GR" i="1" dirty="0"/>
              <a:t>Μαζί </a:t>
            </a:r>
            <a:r>
              <a:rPr lang="el-GR" dirty="0"/>
              <a:t>με τη </a:t>
            </a:r>
            <a:r>
              <a:rPr lang="el-GR" dirty="0" err="1"/>
              <a:t>Σάρρα</a:t>
            </a:r>
            <a:r>
              <a:rPr lang="el-GR" dirty="0"/>
              <a:t> του, ανοίγεται στο «άγνωστο», το «ξένο», με όπλο την πίστη – αφοσίωση σε έναν προσωπικό Θεό των Πατέρων και Μητέρων. </a:t>
            </a:r>
          </a:p>
          <a:p>
            <a:pPr algn="just">
              <a:buNone/>
            </a:pPr>
            <a:r>
              <a:rPr lang="el-GR" b="1" dirty="0"/>
              <a:t>-Έξοδο </a:t>
            </a:r>
            <a:r>
              <a:rPr lang="el-GR" dirty="0"/>
              <a:t>πραγματοποιούν και οι λοιποί Πατριάρχες, ένεκα και των εντάσεων στις οικογενειακές τους σχέσεις. Ως κατεξοχήν </a:t>
            </a:r>
            <a:r>
              <a:rPr lang="el-GR" b="1" dirty="0"/>
              <a:t>Έξοδος</a:t>
            </a:r>
            <a:r>
              <a:rPr lang="el-GR" dirty="0"/>
              <a:t> θεωρείται αυτή του λαού μέσω της </a:t>
            </a:r>
            <a:r>
              <a:rPr lang="el-GR" i="1" dirty="0"/>
              <a:t>Ερυθράς </a:t>
            </a:r>
            <a:r>
              <a:rPr lang="el-GR" dirty="0"/>
              <a:t>Θάλασσας από την χώρα της τυραννίας, την Αίγυπτο που ταυτόχρονα ήταν και κέντρο ευζωίας</a:t>
            </a:r>
          </a:p>
          <a:p>
            <a:pPr algn="just">
              <a:buNone/>
            </a:pPr>
            <a:r>
              <a:rPr lang="el-GR" dirty="0"/>
              <a:t>-Πρόκειται για την </a:t>
            </a:r>
            <a:r>
              <a:rPr lang="el-GR" b="1" dirty="0"/>
              <a:t>έξοδο από καθιερωμένους </a:t>
            </a:r>
            <a:r>
              <a:rPr lang="el-GR" b="1" dirty="0" err="1"/>
              <a:t>ειδωλοποιημένους</a:t>
            </a:r>
            <a:r>
              <a:rPr lang="el-GR" b="1" dirty="0"/>
              <a:t> θεσμούς</a:t>
            </a:r>
            <a:r>
              <a:rPr lang="el-GR" dirty="0"/>
              <a:t>, τον μη ετεροπροσδιορισμό της ταυτότητας του προσώπου από τα δεδομένα - κεκτημένα του παρελθόντος, όπως επί αιώνες ήταν το γένος - η ευγένεια, ο οίκος, η ιδιοκτησία – «γη».</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33656" y="404664"/>
            <a:ext cx="8075240" cy="1301006"/>
          </a:xfrm>
        </p:spPr>
        <p:txBody>
          <a:bodyPr>
            <a:normAutofit fontScale="90000"/>
          </a:bodyPr>
          <a:lstStyle/>
          <a:p>
            <a:br>
              <a:rPr lang="el-GR" b="1" dirty="0"/>
            </a:br>
            <a:br>
              <a:rPr lang="el-GR" b="1" dirty="0"/>
            </a:br>
            <a:br>
              <a:rPr lang="el-GR" b="1" dirty="0"/>
            </a:br>
            <a:br>
              <a:rPr lang="el-GR" b="1" dirty="0"/>
            </a:br>
            <a:r>
              <a:rPr lang="el-GR" sz="3100" b="1" dirty="0"/>
              <a:t>Η «αμαρτία» αποδίδεται στα εβραϊκά με τους εξής όρους : </a:t>
            </a:r>
            <a:br>
              <a:rPr lang="el-GR" dirty="0"/>
            </a:br>
            <a:endParaRPr lang="el-GR" dirty="0"/>
          </a:p>
        </p:txBody>
      </p:sp>
      <p:sp>
        <p:nvSpPr>
          <p:cNvPr id="3" name="2 - Θέση περιεχομένου"/>
          <p:cNvSpPr>
            <a:spLocks noGrp="1"/>
          </p:cNvSpPr>
          <p:nvPr>
            <p:ph sz="quarter" idx="1"/>
          </p:nvPr>
        </p:nvSpPr>
        <p:spPr/>
        <p:txBody>
          <a:bodyPr>
            <a:normAutofit lnSpcReduction="10000"/>
          </a:bodyPr>
          <a:lstStyle/>
          <a:p>
            <a:pPr lvl="0" algn="just"/>
            <a:r>
              <a:rPr lang="el-GR" b="1" dirty="0"/>
              <a:t>Αποτυχία</a:t>
            </a:r>
            <a:r>
              <a:rPr lang="el-GR" dirty="0"/>
              <a:t> (</a:t>
            </a:r>
            <a:r>
              <a:rPr lang="en-US" dirty="0" err="1"/>
              <a:t>chata</a:t>
            </a:r>
            <a:r>
              <a:rPr lang="el-GR" dirty="0"/>
              <a:t> – </a:t>
            </a:r>
            <a:r>
              <a:rPr lang="en-US" dirty="0" err="1"/>
              <a:t>chet</a:t>
            </a:r>
            <a:r>
              <a:rPr lang="el-GR" dirty="0"/>
              <a:t>) να φτάσεις στον Στόχο της Ζωής και να συνδεθείς με τη Γεννήτρια της ουσιαστικής Χαράς και Ενέργειας (</a:t>
            </a:r>
            <a:r>
              <a:rPr lang="el-GR" dirty="0" err="1"/>
              <a:t>πρβλ</a:t>
            </a:r>
            <a:r>
              <a:rPr lang="el-GR" dirty="0"/>
              <a:t>. «εντελέχεια»).</a:t>
            </a:r>
          </a:p>
          <a:p>
            <a:pPr lvl="0" algn="just"/>
            <a:r>
              <a:rPr lang="el-GR" b="1" dirty="0" err="1"/>
              <a:t>ΔιαΣτροφή</a:t>
            </a:r>
            <a:r>
              <a:rPr lang="el-GR" dirty="0"/>
              <a:t> - Στρέβλωση (</a:t>
            </a:r>
            <a:r>
              <a:rPr lang="en-US" dirty="0" err="1"/>
              <a:t>awon</a:t>
            </a:r>
            <a:r>
              <a:rPr lang="el-GR" dirty="0"/>
              <a:t>), όπως συμβαίνει στα κλαδιά του δέντρου, τα οποία έτσι χάνουν τη δυνατότητα τροφοδοσίας και καταντούν «καύσιμη ύλη».</a:t>
            </a:r>
          </a:p>
          <a:p>
            <a:pPr lvl="0" algn="just"/>
            <a:r>
              <a:rPr lang="el-GR" b="1" dirty="0" err="1"/>
              <a:t>ΑποΞένωση</a:t>
            </a:r>
            <a:r>
              <a:rPr lang="el-GR" b="1" dirty="0"/>
              <a:t> </a:t>
            </a:r>
            <a:r>
              <a:rPr lang="el-GR" dirty="0"/>
              <a:t>(</a:t>
            </a:r>
            <a:r>
              <a:rPr lang="en-US" dirty="0"/>
              <a:t>peach</a:t>
            </a:r>
            <a:r>
              <a:rPr lang="el-GR" dirty="0"/>
              <a:t>)</a:t>
            </a:r>
            <a:r>
              <a:rPr lang="el-GR" b="1" dirty="0"/>
              <a:t>: </a:t>
            </a:r>
            <a:r>
              <a:rPr lang="el-GR" dirty="0"/>
              <a:t>Κάθετη και Οριζόντια (από τον Θεό Πατέρα, από τον εαυτό, τον άλλον, το Σύμπαν). Απόσχιση – Καταπάτηση ενός γάμου, μιας συμφωνίας.</a:t>
            </a:r>
          </a:p>
          <a:p>
            <a:endParaRPr lang="el-G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a:t>Αμαρτία</a:t>
            </a:r>
            <a:r>
              <a:rPr lang="en-US" b="1" dirty="0"/>
              <a:t> = </a:t>
            </a:r>
            <a:r>
              <a:rPr lang="el-GR" b="1" dirty="0"/>
              <a:t>Βάρος</a:t>
            </a:r>
            <a:endParaRPr lang="el-GR" dirty="0"/>
          </a:p>
        </p:txBody>
      </p:sp>
      <p:pic>
        <p:nvPicPr>
          <p:cNvPr id="4" name="3 - Θέση περιεχομένου" descr="https://weekly.israelbiblecenter.com/wp-content/uploads/sites/3/2018/07/shutterstock_613401872-150x150.jpg"/>
          <p:cNvPicPr>
            <a:picLocks noGrp="1"/>
          </p:cNvPicPr>
          <p:nvPr>
            <p:ph sz="quarter" idx="1"/>
          </p:nvPr>
        </p:nvPicPr>
        <p:blipFill>
          <a:blip r:embed="rId2" cstate="print"/>
          <a:srcRect/>
          <a:stretch>
            <a:fillRect/>
          </a:stretch>
        </p:blipFill>
        <p:spPr bwMode="auto">
          <a:xfrm>
            <a:off x="4644008" y="3645024"/>
            <a:ext cx="2664296" cy="2088232"/>
          </a:xfrm>
          <a:prstGeom prst="rect">
            <a:avLst/>
          </a:prstGeom>
          <a:noFill/>
          <a:ln w="9525">
            <a:noFill/>
            <a:miter lim="800000"/>
            <a:headEnd/>
            <a:tailEnd/>
          </a:ln>
        </p:spPr>
      </p:pic>
      <p:pic>
        <p:nvPicPr>
          <p:cNvPr id="5" name="4 - Εικόνα"/>
          <p:cNvPicPr/>
          <p:nvPr/>
        </p:nvPicPr>
        <p:blipFill>
          <a:blip r:embed="rId3" cstate="print"/>
          <a:srcRect/>
          <a:stretch>
            <a:fillRect/>
          </a:stretch>
        </p:blipFill>
        <p:spPr bwMode="auto">
          <a:xfrm>
            <a:off x="1259632" y="1916832"/>
            <a:ext cx="1840418" cy="4248472"/>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pPr algn="ctr"/>
            <a:r>
              <a:rPr lang="el-GR" dirty="0"/>
              <a:t>Ανατομία της Αμαρτίας: </a:t>
            </a:r>
            <a:r>
              <a:rPr lang="el-GR" b="1" dirty="0"/>
              <a:t>«Και </a:t>
            </a:r>
            <a:r>
              <a:rPr lang="el-GR" b="1" dirty="0" err="1"/>
              <a:t>έσεσθε</a:t>
            </a:r>
            <a:r>
              <a:rPr lang="el-GR" b="1" dirty="0"/>
              <a:t> ως Θεοί»</a:t>
            </a:r>
            <a:endParaRPr lang="el-GR" dirty="0"/>
          </a:p>
        </p:txBody>
      </p:sp>
      <p:pic>
        <p:nvPicPr>
          <p:cNvPr id="4" name="3 - Θέση περιεχομένου"/>
          <p:cNvPicPr>
            <a:picLocks noGrp="1"/>
          </p:cNvPicPr>
          <p:nvPr>
            <p:ph sz="quarter" idx="1"/>
          </p:nvPr>
        </p:nvPicPr>
        <p:blipFill>
          <a:blip r:embed="rId2" cstate="print"/>
          <a:srcRect/>
          <a:stretch>
            <a:fillRect/>
          </a:stretch>
        </p:blipFill>
        <p:spPr bwMode="auto">
          <a:xfrm>
            <a:off x="683568" y="1484784"/>
            <a:ext cx="4450709" cy="4572000"/>
          </a:xfrm>
          <a:prstGeom prst="rect">
            <a:avLst/>
          </a:prstGeom>
          <a:noFill/>
          <a:ln w="9525">
            <a:noFill/>
            <a:miter lim="800000"/>
            <a:headEnd/>
            <a:tailEnd/>
          </a:ln>
        </p:spPr>
      </p:pic>
      <p:pic>
        <p:nvPicPr>
          <p:cNvPr id="5" name="4 - Εικόνα" descr="apple 6 color logo"/>
          <p:cNvPicPr/>
          <p:nvPr/>
        </p:nvPicPr>
        <p:blipFill>
          <a:blip r:embed="rId3" cstate="print"/>
          <a:srcRect/>
          <a:stretch>
            <a:fillRect/>
          </a:stretch>
        </p:blipFill>
        <p:spPr bwMode="auto">
          <a:xfrm>
            <a:off x="5220072" y="2132856"/>
            <a:ext cx="3739487" cy="2592379"/>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ΕΝΟΧΗ-ΠΤΩΣΗ</a:t>
            </a:r>
          </a:p>
        </p:txBody>
      </p:sp>
      <p:sp>
        <p:nvSpPr>
          <p:cNvPr id="3" name="Θέση περιεχομένου 2"/>
          <p:cNvSpPr>
            <a:spLocks noGrp="1"/>
          </p:cNvSpPr>
          <p:nvPr>
            <p:ph sz="quarter" idx="1"/>
          </p:nvPr>
        </p:nvSpPr>
        <p:spPr/>
        <p:txBody>
          <a:bodyPr/>
          <a:lstStyle/>
          <a:p>
            <a:r>
              <a:rPr lang="el-GR" dirty="0"/>
              <a:t>Διάβολος</a:t>
            </a:r>
          </a:p>
          <a:p>
            <a:r>
              <a:rPr lang="el-GR" dirty="0"/>
              <a:t>Αμαρτία (αποτυχία, διαστροφή, αποξένωση και βάρος)και Νόμος (το καλό και το κακό)</a:t>
            </a:r>
          </a:p>
          <a:p>
            <a:r>
              <a:rPr lang="el-GR" dirty="0"/>
              <a:t>Προπατορικό αμάρτημα (Γένεση και αποχωρισμός του ανθρώπου από τον Θεό)</a:t>
            </a:r>
          </a:p>
          <a:p>
            <a:r>
              <a:rPr lang="el-GR" dirty="0"/>
              <a:t>Άνδρας και γυναίκα</a:t>
            </a:r>
          </a:p>
          <a:p>
            <a:r>
              <a:rPr lang="el-GR" dirty="0"/>
              <a:t>Η σημασία της ιστορίας του αδελφοκτόνου Κάιν και του </a:t>
            </a:r>
            <a:r>
              <a:rPr lang="el-GR" dirty="0" err="1"/>
              <a:t>Αβέλ</a:t>
            </a:r>
            <a:endParaRPr lang="el-GR" dirty="0"/>
          </a:p>
          <a:p>
            <a:pPr marL="0" indent="0">
              <a:buNone/>
            </a:pPr>
            <a:endParaRPr lang="el-GR" dirty="0"/>
          </a:p>
          <a:p>
            <a:endParaRPr lang="el-GR" dirty="0"/>
          </a:p>
        </p:txBody>
      </p:sp>
    </p:spTree>
    <p:extLst>
      <p:ext uri="{BB962C8B-B14F-4D97-AF65-F5344CB8AC3E}">
        <p14:creationId xmlns:p14="http://schemas.microsoft.com/office/powerpoint/2010/main" val="29563667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Οι Πτώσεις</a:t>
            </a:r>
          </a:p>
        </p:txBody>
      </p:sp>
      <p:sp>
        <p:nvSpPr>
          <p:cNvPr id="3" name="2 - Θέση περιεχομένου"/>
          <p:cNvSpPr>
            <a:spLocks noGrp="1"/>
          </p:cNvSpPr>
          <p:nvPr>
            <p:ph sz="quarter" idx="1"/>
          </p:nvPr>
        </p:nvSpPr>
        <p:spPr/>
        <p:txBody>
          <a:bodyPr>
            <a:normAutofit fontScale="67500" lnSpcReduction="20000"/>
          </a:bodyPr>
          <a:lstStyle/>
          <a:p>
            <a:pPr algn="just"/>
            <a:r>
              <a:rPr lang="el-GR" dirty="0"/>
              <a:t>Η Βασική αιτία της πτώσης </a:t>
            </a:r>
            <a:r>
              <a:rPr lang="el-GR" cap="all" dirty="0"/>
              <a:t>δεν </a:t>
            </a:r>
            <a:r>
              <a:rPr lang="el-GR" dirty="0"/>
              <a:t>είναι η επανάσταση για «Λευτεριά» - Αυτονομία. Είναι η δημιουργία Φόβου - πανικού απέναντι σε έναν Θεό, ο οποίος «ζωγραφίζεται» με εξαιρετική </a:t>
            </a:r>
            <a:r>
              <a:rPr lang="el-GR" i="1" dirty="0"/>
              <a:t>πανουργία</a:t>
            </a:r>
            <a:r>
              <a:rPr lang="el-GR" dirty="0"/>
              <a:t> ως «μπαμπούλας» (</a:t>
            </a:r>
            <a:r>
              <a:rPr lang="el-GR" dirty="0" err="1"/>
              <a:t>Big</a:t>
            </a:r>
            <a:r>
              <a:rPr lang="el-GR" dirty="0"/>
              <a:t> </a:t>
            </a:r>
            <a:r>
              <a:rPr lang="el-GR" dirty="0" err="1"/>
              <a:t>Brother</a:t>
            </a:r>
            <a:r>
              <a:rPr lang="el-GR" dirty="0"/>
              <a:t>) αντί για </a:t>
            </a:r>
            <a:r>
              <a:rPr lang="el-GR" dirty="0" err="1"/>
              <a:t>Αββά</a:t>
            </a:r>
            <a:r>
              <a:rPr lang="el-GR" dirty="0"/>
              <a:t> - «μπαμπάς» (</a:t>
            </a:r>
            <a:r>
              <a:rPr lang="en-US" dirty="0"/>
              <a:t>Big Father</a:t>
            </a:r>
            <a:r>
              <a:rPr lang="el-GR" dirty="0"/>
              <a:t>) από τον «τετράποδο» </a:t>
            </a:r>
            <a:r>
              <a:rPr lang="el-GR" dirty="0" err="1"/>
              <a:t>όφι</a:t>
            </a:r>
            <a:r>
              <a:rPr lang="el-GR" dirty="0"/>
              <a:t> (σύμβολο των τελετουργικών γονιμότητας αν και παραμένει στη Βίβλο δημιούργημα του Θεού [!] που ελέγχει απόλυτα το κακό). </a:t>
            </a:r>
          </a:p>
          <a:p>
            <a:pPr algn="just"/>
            <a:r>
              <a:rPr lang="el-GR" dirty="0"/>
              <a:t>Η τελική αιτία της Πτώσης είναι η μη ανάληψη της προσωπικής ευθύνης για το Κακό, που υπάρχει στον Κόσμο, η αναζήτηση συνεχώς αποδιοπομπαίων τράγων και η ψευδαίσθηση ότι μέσω υποκατάστατων (όπως το “ έξυπνο κινητό” αποκτάμε παντογνωσία και επιΚοινωνία.</a:t>
            </a:r>
          </a:p>
          <a:p>
            <a:pPr algn="just"/>
            <a:r>
              <a:rPr lang="el-GR" dirty="0"/>
              <a:t>Η σωτηρία εντοπίζεται στην ΣυγΧωρητικότητα του Άλλου, στην Ευχαριστία και την ευγνωμοσύνη προς τον τριαδικό συντροφικό Θεό και η μαρτυρία αυτής της εμπειρίας στον Κόσμο μέσω της διακονίας (της επίδειξης των τραυμάτων μας, όπως έκανε και ο Κύριος Ιησούς στον δύσπιστο Θωμά στο Ευαγγέλιο του Εσπερινού της Αγάπης, που διαβάζεται σε όλες τις γλώσσες).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971600" y="620688"/>
            <a:ext cx="7772400" cy="1143000"/>
          </a:xfrm>
        </p:spPr>
        <p:txBody>
          <a:bodyPr>
            <a:normAutofit fontScale="90000"/>
          </a:bodyPr>
          <a:lstStyle/>
          <a:p>
            <a:r>
              <a:rPr lang="el-GR" sz="2700" b="1" dirty="0"/>
              <a:t>Η εκλογή στην Παλαιά και στην Καινή Διαθήκη (</a:t>
            </a:r>
            <a:r>
              <a:rPr lang="el-GR" sz="2700" b="1" dirty="0" err="1"/>
              <a:t>Ρωμ</a:t>
            </a:r>
            <a:r>
              <a:rPr lang="el-GR" sz="2700" b="1" dirty="0"/>
              <a:t>  9, 10-16)</a:t>
            </a:r>
            <a:br>
              <a:rPr lang="el-GR" dirty="0"/>
            </a:br>
            <a:endParaRPr lang="el-GR" dirty="0"/>
          </a:p>
        </p:txBody>
      </p:sp>
      <p:sp>
        <p:nvSpPr>
          <p:cNvPr id="3" name="2 - Θέση περιεχομένου"/>
          <p:cNvSpPr>
            <a:spLocks noGrp="1"/>
          </p:cNvSpPr>
          <p:nvPr>
            <p:ph sz="quarter" idx="1"/>
          </p:nvPr>
        </p:nvSpPr>
        <p:spPr/>
        <p:txBody>
          <a:bodyPr>
            <a:normAutofit fontScale="70000" lnSpcReduction="20000"/>
          </a:bodyPr>
          <a:lstStyle/>
          <a:p>
            <a:pPr algn="just"/>
            <a:r>
              <a:rPr lang="el-GR" b="1" i="1" dirty="0"/>
              <a:t>(α)</a:t>
            </a:r>
            <a:r>
              <a:rPr lang="el-GR" dirty="0"/>
              <a:t> Ο Θεός της Βίβλου, όταν ενεργεί σε τούτον τον κόσμο, το πράττει </a:t>
            </a:r>
            <a:r>
              <a:rPr lang="el-GR" b="1" i="1" dirty="0"/>
              <a:t>μαζί με</a:t>
            </a:r>
            <a:r>
              <a:rPr lang="el-GR" dirty="0"/>
              <a:t> τον άνθρωπο και όχι </a:t>
            </a:r>
            <a:r>
              <a:rPr lang="el-GR" i="1" dirty="0"/>
              <a:t>χωρίς τη συνεργασία </a:t>
            </a:r>
            <a:r>
              <a:rPr lang="el-GR" dirty="0"/>
              <a:t>του. </a:t>
            </a:r>
          </a:p>
          <a:p>
            <a:pPr algn="just"/>
            <a:r>
              <a:rPr lang="el-GR" b="1" i="1" dirty="0"/>
              <a:t>(β)</a:t>
            </a:r>
            <a:r>
              <a:rPr lang="el-GR" dirty="0"/>
              <a:t>  Ο άνθρωπος, που επιλέγει ο Θεός, δεν είναι τέλειος – </a:t>
            </a:r>
            <a:r>
              <a:rPr lang="el-GR" dirty="0" err="1"/>
              <a:t>υπερήρωας</a:t>
            </a:r>
            <a:r>
              <a:rPr lang="el-GR" dirty="0"/>
              <a:t>. Ο Αβραάμ από φόβο δύο φορές δηλώνει στον βασιλιά (12, 10-20 και 20, 1-18) ότι η </a:t>
            </a:r>
            <a:r>
              <a:rPr lang="el-GR" dirty="0" err="1"/>
              <a:t>Σάρρα</a:t>
            </a:r>
            <a:r>
              <a:rPr lang="el-GR" dirty="0"/>
              <a:t> είναι αδελφή και όχι γυναίκα του. Πονηρός θα αποδειχθεί και ο Ιακώβ, όπως και ο Πέτρος προδότης. Δεν είναι η τελειότητα κριτήριο επιλογής αλλά η πνευματική ευαισθησία εκείνου που προσκαλείται και το αντίστοιχο αισθητήριο, το πόσο ανοικτός είναι για να «βάλει» τον Θεό στη ζωή - δράση του. </a:t>
            </a:r>
          </a:p>
          <a:p>
            <a:pPr algn="just"/>
            <a:r>
              <a:rPr lang="el-GR" b="1" dirty="0"/>
              <a:t>(γ) </a:t>
            </a:r>
            <a:r>
              <a:rPr lang="el-GR" dirty="0"/>
              <a:t>Η </a:t>
            </a:r>
            <a:r>
              <a:rPr lang="el-GR" b="1" dirty="0"/>
              <a:t>εκλογή ενός λαού</a:t>
            </a:r>
            <a:r>
              <a:rPr lang="el-GR" dirty="0"/>
              <a:t> δεν οφείλεται σύμφωνα με το </a:t>
            </a:r>
            <a:r>
              <a:rPr lang="el-GR" dirty="0" err="1"/>
              <a:t>Δτ</a:t>
            </a:r>
            <a:r>
              <a:rPr lang="el-GR" dirty="0"/>
              <a:t>. 7, 6 κε. στο γεγονός ότι αυτός είναι καλύτερος από τα άλλα έθνη, αλλά αποκλειστικά και μόνον στην αγάπη του Θεού. Το ότι οι εκλεκτοί κάποτε αναγκάζονται να εγκαταλείψουν το περιβάλλον τους, αυτό δεν γίνεται επειδή κάποιοι θεωρούνται ακάθαρτοι, αλλά επειδή ο «εκλεκτός» δεν είναι ακόμη τόσο δυνατός ώστε να μην παρασυρθεί από το «ρεύμα». </a:t>
            </a:r>
          </a:p>
          <a:p>
            <a:pPr algn="just"/>
            <a:r>
              <a:rPr lang="el-GR" dirty="0"/>
              <a:t>(δ) </a:t>
            </a:r>
            <a:r>
              <a:rPr lang="el-GR" b="1" dirty="0"/>
              <a:t>Η εκλογή γίνεται </a:t>
            </a:r>
            <a:r>
              <a:rPr lang="el-GR" b="1" i="1" dirty="0"/>
              <a:t>από</a:t>
            </a:r>
            <a:r>
              <a:rPr lang="el-GR" b="1" dirty="0"/>
              <a:t> τη «μάζα» και τον κόσμο αλλά </a:t>
            </a:r>
            <a:r>
              <a:rPr lang="el-GR" b="1" i="1" dirty="0"/>
              <a:t>για χάρη</a:t>
            </a:r>
            <a:r>
              <a:rPr lang="el-GR" b="1" dirty="0"/>
              <a:t> του κόσμου. Η ευλογία </a:t>
            </a:r>
            <a:r>
              <a:rPr lang="el-GR" dirty="0"/>
              <a:t>μας παρέχεται για να γίνουμε ευλογία για τους «άλλους». Καθείς έχει λάβει ικανότητες και χαρίσματα για να τα προσφέρει στο κοινό καλό.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ΟΙΚΟΛΟΓΙΑ ΚΑΙ ΑΠΟΚΑΛΥΨΗ</a:t>
            </a:r>
          </a:p>
        </p:txBody>
      </p:sp>
      <p:sp>
        <p:nvSpPr>
          <p:cNvPr id="3" name="Θέση περιεχομένου 2"/>
          <p:cNvSpPr>
            <a:spLocks noGrp="1"/>
          </p:cNvSpPr>
          <p:nvPr>
            <p:ph sz="quarter" idx="1"/>
          </p:nvPr>
        </p:nvSpPr>
        <p:spPr/>
        <p:txBody>
          <a:bodyPr/>
          <a:lstStyle/>
          <a:p>
            <a:r>
              <a:rPr lang="el-GR" dirty="0"/>
              <a:t>Η σπουδαιότητα του βιβλίου της Αποκαλύψεως</a:t>
            </a:r>
          </a:p>
          <a:p>
            <a:r>
              <a:rPr lang="el-GR" dirty="0"/>
              <a:t>Το </a:t>
            </a:r>
            <a:r>
              <a:rPr lang="el-GR" dirty="0" err="1"/>
              <a:t>αρνίο</a:t>
            </a:r>
            <a:r>
              <a:rPr lang="el-GR" dirty="0"/>
              <a:t>, η κτίση, ο Δράκων και τα έσχατα</a:t>
            </a:r>
          </a:p>
          <a:p>
            <a:r>
              <a:rPr lang="el-GR" dirty="0"/>
              <a:t>Οι αλληγορίες του βιβλίου (οι πολλές </a:t>
            </a:r>
            <a:r>
              <a:rPr lang="el-GR" dirty="0" err="1"/>
              <a:t>εφτάδες</a:t>
            </a:r>
            <a:r>
              <a:rPr lang="el-GR" dirty="0"/>
              <a:t>, Βαβυλώνα κλπ.)</a:t>
            </a:r>
          </a:p>
          <a:p>
            <a:r>
              <a:rPr lang="el-GR" dirty="0"/>
              <a:t>Η σύνδεση του βιβλίου με την Π.Δ και την απόκρυφη γραμματεία</a:t>
            </a:r>
          </a:p>
          <a:p>
            <a:r>
              <a:rPr lang="el-GR" dirty="0"/>
              <a:t>Η Αποκάλυψη ως πηγή έμπνευσης στην λατρεία και την τέχνη</a:t>
            </a:r>
          </a:p>
        </p:txBody>
      </p:sp>
    </p:spTree>
    <p:extLst>
      <p:ext uri="{BB962C8B-B14F-4D97-AF65-F5344CB8AC3E}">
        <p14:creationId xmlns:p14="http://schemas.microsoft.com/office/powerpoint/2010/main" val="2367748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Δύο απόψεις περί της Βίβλου: </a:t>
            </a:r>
          </a:p>
        </p:txBody>
      </p:sp>
      <p:sp>
        <p:nvSpPr>
          <p:cNvPr id="3" name="2 - Θέση περιεχομένου"/>
          <p:cNvSpPr>
            <a:spLocks noGrp="1"/>
          </p:cNvSpPr>
          <p:nvPr>
            <p:ph sz="quarter" idx="1"/>
          </p:nvPr>
        </p:nvSpPr>
        <p:spPr/>
        <p:txBody>
          <a:bodyPr>
            <a:normAutofit/>
          </a:bodyPr>
          <a:lstStyle/>
          <a:p>
            <a:pPr algn="just"/>
            <a:r>
              <a:rPr lang="el-GR" dirty="0"/>
              <a:t>Η πρώτη άποψη ισχυρίζεται ότι υιοθετεί μόνον την Α.Γ. και απορρίπτει την Εκκλησία, τα δόγματα και τους κανόνες της. </a:t>
            </a:r>
            <a:endParaRPr lang="en-US" dirty="0"/>
          </a:p>
          <a:p>
            <a:pPr algn="just"/>
            <a:r>
              <a:rPr lang="en-US" dirty="0"/>
              <a:t>H</a:t>
            </a:r>
            <a:r>
              <a:rPr lang="el-GR" dirty="0"/>
              <a:t> άλλη θεωρεί ότι </a:t>
            </a:r>
            <a:r>
              <a:rPr lang="el-GR" b="1" i="1" cap="all" dirty="0"/>
              <a:t>ο</a:t>
            </a:r>
            <a:r>
              <a:rPr lang="el-GR" b="1" i="1" dirty="0"/>
              <a:t>ρθόδοξος</a:t>
            </a:r>
            <a:r>
              <a:rPr lang="el-GR" i="1" dirty="0"/>
              <a:t> </a:t>
            </a:r>
            <a:r>
              <a:rPr lang="el-GR" dirty="0"/>
              <a:t>είναι αυτός που </a:t>
            </a:r>
            <a:r>
              <a:rPr lang="el-GR" b="1" i="1" dirty="0"/>
              <a:t>δοξολογεί ορθά τον Θεό</a:t>
            </a:r>
            <a:r>
              <a:rPr lang="el-GR" dirty="0"/>
              <a:t>, συμμετέχοντας στην πλούσια λειτουργική, ευχαριστιακή, ζωή της Εκκλησίας χωρίς να επιστρατεύει τη λογική στο να απαντήσει σε ερμηνευτικά ερωτήματα της Γραφής, αφού αυτά τα έλυσαν ήδη οι Πατέρες. Έτσι πολλές φορές όταν αρχίσει κάποιος να ερευνά την Α.Γ. θεωρείται ότι </a:t>
            </a:r>
            <a:r>
              <a:rPr lang="el-GR" i="1" dirty="0" err="1"/>
              <a:t>προτεσταντίζει.</a:t>
            </a:r>
            <a:endParaRPr lang="el-G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b="1" dirty="0"/>
              <a:t>3. Βιβλικά «Μοντέλα»: </a:t>
            </a:r>
            <a:br>
              <a:rPr lang="el-GR" b="1" dirty="0"/>
            </a:br>
            <a:endParaRPr lang="el-GR" dirty="0"/>
          </a:p>
        </p:txBody>
      </p:sp>
      <p:sp>
        <p:nvSpPr>
          <p:cNvPr id="3" name="2 - Θέση κειμένου"/>
          <p:cNvSpPr>
            <a:spLocks noGrp="1"/>
          </p:cNvSpPr>
          <p:nvPr>
            <p:ph type="body" idx="1"/>
          </p:nvPr>
        </p:nvSpPr>
        <p:spPr/>
        <p:txBody>
          <a:bodyPr/>
          <a:lstStyle/>
          <a:p>
            <a:r>
              <a:rPr lang="el-GR" b="1" dirty="0"/>
              <a:t>Ιωνάς– Ρουθ</a:t>
            </a:r>
            <a:endParaRPr lang="el-GR" dirty="0"/>
          </a:p>
        </p:txBody>
      </p:sp>
      <p:pic>
        <p:nvPicPr>
          <p:cNvPr id="4" name="3 - Εικόνα" descr="http://www.texte.ie/barry/images/Michelangelo_jonah.jpg"/>
          <p:cNvPicPr/>
          <p:nvPr/>
        </p:nvPicPr>
        <p:blipFill>
          <a:blip r:embed="rId2" cstate="print"/>
          <a:srcRect/>
          <a:stretch>
            <a:fillRect/>
          </a:stretch>
        </p:blipFill>
        <p:spPr bwMode="auto">
          <a:xfrm>
            <a:off x="2915816" y="3140968"/>
            <a:ext cx="3429000" cy="340995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a:t>ΜΠΟΡΩ ΝΑ ΓΙΝΩ ΑΓΙΟΣ</a:t>
            </a:r>
            <a:endParaRPr lang="el-GR" dirty="0"/>
          </a:p>
        </p:txBody>
      </p:sp>
      <p:sp>
        <p:nvSpPr>
          <p:cNvPr id="3" name="2 - Θέση περιεχομένου"/>
          <p:cNvSpPr>
            <a:spLocks noGrp="1"/>
          </p:cNvSpPr>
          <p:nvPr>
            <p:ph sz="quarter" idx="1"/>
          </p:nvPr>
        </p:nvSpPr>
        <p:spPr/>
        <p:txBody>
          <a:bodyPr>
            <a:normAutofit fontScale="62500" lnSpcReduction="20000"/>
          </a:bodyPr>
          <a:lstStyle/>
          <a:p>
            <a:pPr algn="just"/>
            <a:r>
              <a:rPr lang="el-GR" b="1" dirty="0"/>
              <a:t>Πρώτον</a:t>
            </a:r>
            <a:r>
              <a:rPr lang="el-GR" b="1" baseline="30000" dirty="0"/>
              <a:t>.</a:t>
            </a:r>
            <a:r>
              <a:rPr lang="el-GR" dirty="0"/>
              <a:t> οι άγιοι δεν ήταν ούτε είναι υπεράνθρωποι. Αντίθετα έγιναν άγιοι ακριβώς επειδή έγιναν αυθεντικοί άνθρωποι. Γι’ αυτό και είναι απολύτως απαραίτητο να εισέλθουν από τις «εικόνες» τους στη ζωή μας.</a:t>
            </a:r>
          </a:p>
          <a:p>
            <a:pPr algn="just"/>
            <a:r>
              <a:rPr lang="el-GR" b="1" dirty="0"/>
              <a:t>Δεύτερον</a:t>
            </a:r>
            <a:r>
              <a:rPr lang="el-GR" b="1" baseline="30000" dirty="0"/>
              <a:t>.</a:t>
            </a:r>
            <a:r>
              <a:rPr lang="el-GR" dirty="0"/>
              <a:t> οι άγιοι δεν ήταν ούτε είναι αναμάρτητοι. Υπήρξαν αμαρτωλοί (και μάλιστα πολλές φορές μεγάλοι) αλλά αμαρτωλοί μετανοημένοι. Πέσανε κι αυτοί στο χαντάκι της αμαρτίας. </a:t>
            </a:r>
            <a:r>
              <a:rPr lang="el-GR" cap="all" dirty="0"/>
              <a:t>σ</a:t>
            </a:r>
            <a:r>
              <a:rPr lang="el-GR" dirty="0"/>
              <a:t>υνειδητοποιούσαν όμως τις πτώσεις τους και </a:t>
            </a:r>
            <a:r>
              <a:rPr lang="el-GR" i="1" dirty="0"/>
              <a:t>αναστήθηκαν</a:t>
            </a:r>
            <a:r>
              <a:rPr lang="el-GR" dirty="0"/>
              <a:t>. Κατάλαβαν ότι η αμαρτία, η απομάκρυνση από τη γεννήτρια της ζωής, τον Θεό, τελικά δεν είναι </a:t>
            </a:r>
            <a:r>
              <a:rPr lang="el-GR" i="1" dirty="0"/>
              <a:t>γλυκιά</a:t>
            </a:r>
            <a:r>
              <a:rPr lang="el-GR" dirty="0"/>
              <a:t> αλλά θάνατος. Χαρακτηριστικό των αγίων εκτός από τη συνεχή πορεία και τις νεκραναστάσεις είναι η Χαρά, το χαμόγελο το χιούμορ (και ποτέ η μιζέρια). Δίπλα τους αισθάνεσαι πραγματικά αυθεντικός μακριά από όποια «κλωνοποίηση».</a:t>
            </a:r>
          </a:p>
          <a:p>
            <a:pPr algn="just"/>
            <a:r>
              <a:rPr lang="el-GR" b="1" dirty="0"/>
              <a:t>Τρίτον</a:t>
            </a:r>
            <a:r>
              <a:rPr lang="el-GR" b="1" baseline="30000" dirty="0"/>
              <a:t>.</a:t>
            </a:r>
            <a:r>
              <a:rPr lang="el-GR" dirty="0"/>
              <a:t> Άγιοι υπάρχουν και σήμερα. Είναι ακριβώς οι άνθρωποι που δεν συμβιβάζονται με τον κόσμο, αγωνιζόμενοι καθημερινά όχι ενάντια στους «άλλους» αλλά όπως και η </a:t>
            </a:r>
            <a:r>
              <a:rPr lang="el-GR" dirty="0" err="1"/>
              <a:t>αγ</a:t>
            </a:r>
            <a:r>
              <a:rPr lang="el-GR" dirty="0"/>
              <a:t>. Μαρίνα απέναντι στο διάβολο, στον κόσμο και τον ίδιο τους τον εαυτό. </a:t>
            </a:r>
          </a:p>
          <a:p>
            <a:pPr algn="just"/>
            <a:r>
              <a:rPr lang="el-GR" b="1" dirty="0"/>
              <a:t>Τέταρτον.</a:t>
            </a:r>
            <a:r>
              <a:rPr lang="el-GR" dirty="0"/>
              <a:t> Οι άγιοι είναι οι αληθινά επιτυχημένοι της ζωής. Αυτό μπορεί κανείς πολύ απλά να το διαπιστώσει κοιτώντας τη μορφή και το βλέμμα του αγίου και αναλογιζόμενος πόσοι αστέρες της πολιτικής, του θεάτρου, των τεχνών απολαμβάνουν την τιμή που απολαμβάνει μέχρι σήμερα η αγία Μαρίνα, ένα κατά </a:t>
            </a:r>
            <a:r>
              <a:rPr lang="el-GR" dirty="0" err="1"/>
              <a:t>κόσμον</a:t>
            </a:r>
            <a:r>
              <a:rPr lang="el-GR" dirty="0"/>
              <a:t> απλό κορίτσι, που είχε όμως το θάρρος να συντρίψει τα είδωλά του.</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ΜΠΟΡΩ ΝΑ ΓΙΝΩ ΑΓΙΟΣ - ΕΚΛΟΓΗ</a:t>
            </a:r>
          </a:p>
        </p:txBody>
      </p:sp>
      <p:sp>
        <p:nvSpPr>
          <p:cNvPr id="3" name="Θέση περιεχομένου 2"/>
          <p:cNvSpPr>
            <a:spLocks noGrp="1"/>
          </p:cNvSpPr>
          <p:nvPr>
            <p:ph sz="quarter" idx="1"/>
          </p:nvPr>
        </p:nvSpPr>
        <p:spPr/>
        <p:txBody>
          <a:bodyPr>
            <a:normAutofit/>
          </a:bodyPr>
          <a:lstStyle/>
          <a:p>
            <a:r>
              <a:rPr lang="el-GR" dirty="0"/>
              <a:t>Ο Άγιος στη Βίβλο</a:t>
            </a:r>
          </a:p>
          <a:p>
            <a:r>
              <a:rPr lang="el-GR" dirty="0"/>
              <a:t>Η Αιώνια ζωή στη Βίβλο</a:t>
            </a:r>
          </a:p>
          <a:p>
            <a:r>
              <a:rPr lang="el-GR" dirty="0"/>
              <a:t>Η εκλογή και η ευλογία στην Παλαιά και την Καινή Διαθήκη  </a:t>
            </a:r>
          </a:p>
          <a:p>
            <a:r>
              <a:rPr lang="el-GR" dirty="0"/>
              <a:t>Η έννοια της ευλογίας στη Βίβλο</a:t>
            </a:r>
          </a:p>
        </p:txBody>
      </p:sp>
    </p:spTree>
    <p:extLst>
      <p:ext uri="{BB962C8B-B14F-4D97-AF65-F5344CB8AC3E}">
        <p14:creationId xmlns:p14="http://schemas.microsoft.com/office/powerpoint/2010/main" val="42448913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 Τίτλος"/>
          <p:cNvSpPr txBox="1"/>
          <p:nvPr/>
        </p:nvSpPr>
        <p:spPr>
          <a:xfrm>
            <a:off x="539552" y="1628800"/>
            <a:ext cx="7772400" cy="1944687"/>
          </a:xfrm>
          <a:prstGeom prst="rect">
            <a:avLst/>
          </a:prstGeom>
        </p:spPr>
        <p:style>
          <a:lnRef idx="2">
            <a:schemeClr val="accent2"/>
          </a:lnRef>
          <a:fillRef idx="1">
            <a:schemeClr val="lt1"/>
          </a:fillRef>
          <a:effectRef idx="0">
            <a:schemeClr val="accent2"/>
          </a:effectRef>
          <a:fontRef idx="minor">
            <a:schemeClr val="dk1"/>
          </a:fontRef>
        </p:style>
        <p:txBody>
          <a:bodyPr>
            <a:normAutofit/>
          </a:bodyPr>
          <a:lstStyle/>
          <a:p>
            <a:pPr algn="ctr" fontAlgn="auto">
              <a:spcBef>
                <a:spcPts val="0"/>
              </a:spcBef>
              <a:spcAft>
                <a:spcPts val="0"/>
              </a:spcAft>
              <a:defRPr/>
            </a:pPr>
            <a:r>
              <a:rPr lang="el-GR" sz="4800" b="1" dirty="0">
                <a:solidFill>
                  <a:schemeClr val="tx2"/>
                </a:solidFill>
                <a:latin typeface="Palatino Linotype" panose="02040502050505030304" pitchFamily="18" charset="0"/>
                <a:ea typeface="+mj-ea"/>
                <a:cs typeface="+mj-cs"/>
              </a:rPr>
              <a:t>Τι είναι Προφήτης;</a:t>
            </a:r>
          </a:p>
          <a:p>
            <a:pPr algn="ctr" fontAlgn="auto">
              <a:spcBef>
                <a:spcPts val="0"/>
              </a:spcBef>
              <a:spcAft>
                <a:spcPts val="0"/>
              </a:spcAft>
              <a:defRPr/>
            </a:pPr>
            <a:endParaRPr lang="el-GR" sz="4800" b="1" dirty="0">
              <a:solidFill>
                <a:schemeClr val="tx2"/>
              </a:solidFill>
              <a:latin typeface="Palatino Linotype" panose="02040502050505030304" pitchFamily="18" charset="0"/>
              <a:ea typeface="+mj-ea"/>
              <a:cs typeface="+mj-cs"/>
            </a:endParaRPr>
          </a:p>
          <a:p>
            <a:pPr algn="ctr" fontAlgn="auto">
              <a:spcBef>
                <a:spcPts val="0"/>
              </a:spcBef>
              <a:spcAft>
                <a:spcPts val="0"/>
              </a:spcAft>
              <a:defRPr/>
            </a:pPr>
            <a:endParaRPr lang="el-GR" sz="4800" b="1" dirty="0">
              <a:solidFill>
                <a:schemeClr val="tx2"/>
              </a:solidFill>
              <a:latin typeface="Palatino Linotype" panose="02040502050505030304" pitchFamily="18" charset="0"/>
              <a:ea typeface="+mj-ea"/>
              <a:cs typeface="+mj-cs"/>
            </a:endParaRPr>
          </a:p>
          <a:p>
            <a:pPr algn="ctr" fontAlgn="auto">
              <a:spcBef>
                <a:spcPts val="0"/>
              </a:spcBef>
              <a:spcAft>
                <a:spcPts val="0"/>
              </a:spcAft>
              <a:defRPr/>
            </a:pPr>
            <a:endParaRPr lang="el-GR" sz="4800" b="1" dirty="0">
              <a:solidFill>
                <a:schemeClr val="tx2"/>
              </a:solidFill>
              <a:latin typeface="Palatino Linotype" panose="02040502050505030304" pitchFamily="18" charset="0"/>
              <a:ea typeface="+mj-ea"/>
              <a:cs typeface="+mj-cs"/>
            </a:endParaRPr>
          </a:p>
        </p:txBody>
      </p:sp>
      <p:sp>
        <p:nvSpPr>
          <p:cNvPr id="7" name="6 - TextBox"/>
          <p:cNvSpPr txBox="1"/>
          <p:nvPr/>
        </p:nvSpPr>
        <p:spPr>
          <a:xfrm>
            <a:off x="2955628" y="692150"/>
            <a:ext cx="3232744" cy="1107996"/>
          </a:xfrm>
          <a:prstGeom prst="rect">
            <a:avLst/>
          </a:prstGeom>
          <a:noFill/>
        </p:spPr>
        <p:txBody>
          <a:bodyPr wrap="none">
            <a:spAutoFit/>
          </a:bodyPr>
          <a:lstStyle/>
          <a:p>
            <a:pPr algn="ctr" fontAlgn="auto">
              <a:lnSpc>
                <a:spcPct val="150000"/>
              </a:lnSpc>
              <a:spcBef>
                <a:spcPts val="0"/>
              </a:spcBef>
              <a:spcAft>
                <a:spcPts val="0"/>
              </a:spcAft>
              <a:defRPr/>
            </a:pPr>
            <a:r>
              <a:rPr lang="el-GR" sz="2000" b="1" dirty="0">
                <a:solidFill>
                  <a:schemeClr val="accent2">
                    <a:lumMod val="50000"/>
                  </a:schemeClr>
                </a:solidFill>
                <a:latin typeface="+mn-lt"/>
                <a:cs typeface="+mn-cs"/>
              </a:rPr>
              <a:t> </a:t>
            </a:r>
          </a:p>
          <a:p>
            <a:pPr algn="ctr" fontAlgn="auto">
              <a:spcBef>
                <a:spcPts val="0"/>
              </a:spcBef>
              <a:spcAft>
                <a:spcPts val="0"/>
              </a:spcAft>
              <a:defRPr/>
            </a:pPr>
            <a:endParaRPr lang="el-GR" b="1" dirty="0">
              <a:solidFill>
                <a:schemeClr val="bg1"/>
              </a:solidFill>
              <a:latin typeface="+mn-lt"/>
              <a:cs typeface="+mn-cs"/>
            </a:endParaRPr>
          </a:p>
          <a:p>
            <a:pPr algn="just" fontAlgn="auto">
              <a:spcBef>
                <a:spcPts val="0"/>
              </a:spcBef>
              <a:spcAft>
                <a:spcPts val="0"/>
              </a:spcAft>
              <a:defRPr/>
            </a:pPr>
            <a:endParaRPr lang="el-GR" dirty="0">
              <a:latin typeface="+mn-lt"/>
              <a:cs typeface="+mn-cs"/>
            </a:endParaRPr>
          </a:p>
        </p:txBody>
      </p:sp>
      <p:pic>
        <p:nvPicPr>
          <p:cNvPr id="2052" name="Picture 2"/>
          <p:cNvPicPr>
            <a:picLocks noChangeAspect="1" noChangeArrowheads="1"/>
          </p:cNvPicPr>
          <p:nvPr/>
        </p:nvPicPr>
        <p:blipFill>
          <a:blip r:embed="rId3" cstate="print"/>
          <a:srcRect/>
          <a:stretch>
            <a:fillRect/>
          </a:stretch>
        </p:blipFill>
        <p:spPr bwMode="auto">
          <a:xfrm>
            <a:off x="2459038" y="3213100"/>
            <a:ext cx="3857625" cy="3408363"/>
          </a:xfrm>
          <a:prstGeom prst="rect">
            <a:avLst/>
          </a:prstGeom>
          <a:noFill/>
          <a:ln w="9525">
            <a:noFill/>
            <a:miter lim="800000"/>
            <a:headEnd/>
            <a:tailEnd/>
          </a:ln>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noChangeArrowheads="1"/>
          </p:cNvPicPr>
          <p:nvPr/>
        </p:nvPicPr>
        <p:blipFill>
          <a:blip r:embed="rId2" cstate="print"/>
          <a:srcRect/>
          <a:stretch>
            <a:fillRect/>
          </a:stretch>
        </p:blipFill>
        <p:spPr bwMode="auto">
          <a:xfrm>
            <a:off x="2195513" y="0"/>
            <a:ext cx="4878387" cy="2598738"/>
          </a:xfrm>
          <a:prstGeom prst="rect">
            <a:avLst/>
          </a:prstGeom>
          <a:noFill/>
          <a:ln w="9525">
            <a:noFill/>
            <a:miter lim="800000"/>
            <a:headEnd/>
            <a:tailEnd/>
          </a:ln>
        </p:spPr>
      </p:pic>
      <p:sp>
        <p:nvSpPr>
          <p:cNvPr id="6" name="5 - TextBox"/>
          <p:cNvSpPr txBox="1"/>
          <p:nvPr/>
        </p:nvSpPr>
        <p:spPr>
          <a:xfrm>
            <a:off x="395288" y="2420938"/>
            <a:ext cx="8207375" cy="5354637"/>
          </a:xfrm>
          <a:prstGeom prst="rect">
            <a:avLst/>
          </a:prstGeom>
          <a:noFill/>
        </p:spPr>
        <p:txBody>
          <a:bodyPr>
            <a:spAutoFit/>
          </a:bodyPr>
          <a:lstStyle/>
          <a:p>
            <a:pPr algn="just" fontAlgn="auto">
              <a:spcBef>
                <a:spcPts val="0"/>
              </a:spcBef>
              <a:spcAft>
                <a:spcPts val="0"/>
              </a:spcAft>
              <a:defRPr/>
            </a:pPr>
            <a:r>
              <a:rPr lang="el-GR" sz="2000" b="1" dirty="0">
                <a:latin typeface="+mn-lt"/>
                <a:cs typeface="+mn-cs"/>
              </a:rPr>
              <a:t>Τι είναι άραγε </a:t>
            </a:r>
            <a:r>
              <a:rPr lang="el-GR" sz="2000" b="1" i="1" dirty="0">
                <a:latin typeface="+mn-lt"/>
                <a:cs typeface="+mn-cs"/>
              </a:rPr>
              <a:t>Προφήτης/Προφήτισσα</a:t>
            </a:r>
            <a:r>
              <a:rPr lang="el-GR" sz="2000" b="1" dirty="0">
                <a:latin typeface="+mn-lt"/>
                <a:cs typeface="+mn-cs"/>
              </a:rPr>
              <a:t>;</a:t>
            </a:r>
            <a:endParaRPr lang="el-GR" dirty="0">
              <a:latin typeface="+mn-lt"/>
              <a:cs typeface="+mn-cs"/>
            </a:endParaRPr>
          </a:p>
          <a:p>
            <a:pPr marL="342900" indent="-342900" algn="just" fontAlgn="auto">
              <a:spcBef>
                <a:spcPts val="0"/>
              </a:spcBef>
              <a:spcAft>
                <a:spcPts val="0"/>
              </a:spcAft>
              <a:buFontTx/>
              <a:buAutoNum type="arabicPeriod"/>
              <a:defRPr/>
            </a:pPr>
            <a:r>
              <a:rPr lang="el-GR" sz="2000" b="1" dirty="0">
                <a:latin typeface="+mn-lt"/>
                <a:cs typeface="+mn-cs"/>
              </a:rPr>
              <a:t>Αυτός που δίνει χρησμούς για το μέλλον; Ο «διορατικός» με την έννοια του μέντιουμ; </a:t>
            </a:r>
          </a:p>
          <a:p>
            <a:pPr marL="342900" indent="-342900" algn="just" fontAlgn="auto">
              <a:spcBef>
                <a:spcPts val="0"/>
              </a:spcBef>
              <a:spcAft>
                <a:spcPts val="0"/>
              </a:spcAft>
              <a:buFontTx/>
              <a:buAutoNum type="arabicPeriod"/>
              <a:defRPr/>
            </a:pPr>
            <a:r>
              <a:rPr lang="el-GR" sz="2000" b="1" dirty="0">
                <a:latin typeface="+mn-lt"/>
                <a:cs typeface="+mn-cs"/>
              </a:rPr>
              <a:t>Αυτός που διαθέτει «</a:t>
            </a:r>
            <a:r>
              <a:rPr lang="el-GR" sz="2000" b="1" dirty="0" err="1">
                <a:latin typeface="+mn-lt"/>
                <a:cs typeface="+mn-cs"/>
              </a:rPr>
              <a:t>τηλε</a:t>
            </a:r>
            <a:r>
              <a:rPr lang="el-GR" sz="2000" b="1" dirty="0">
                <a:latin typeface="+mn-lt"/>
                <a:cs typeface="+mn-cs"/>
              </a:rPr>
              <a:t>-Όραση» διεισδύοντας στα βάθη των αιώνων ή στα βάθη της ύπαρξης και της Ιστορίας;</a:t>
            </a:r>
          </a:p>
          <a:p>
            <a:pPr marL="342900" indent="-342900" algn="just" fontAlgn="auto">
              <a:spcBef>
                <a:spcPts val="0"/>
              </a:spcBef>
              <a:spcAft>
                <a:spcPts val="0"/>
              </a:spcAft>
              <a:buFontTx/>
              <a:buAutoNum type="arabicPeriod"/>
              <a:defRPr/>
            </a:pPr>
            <a:r>
              <a:rPr lang="el-GR" sz="2000" b="1" dirty="0">
                <a:latin typeface="+mn-lt"/>
                <a:cs typeface="+mn-cs"/>
              </a:rPr>
              <a:t> Μπορείς να είσαι/γίνεις «προφήτης και μετά </a:t>
            </a:r>
            <a:r>
              <a:rPr lang="el-GR" sz="2000" b="1" dirty="0" err="1">
                <a:latin typeface="+mn-lt"/>
                <a:cs typeface="+mn-cs"/>
              </a:rPr>
              <a:t>Χριστόν</a:t>
            </a:r>
            <a:r>
              <a:rPr lang="el-GR" sz="2000" b="1" dirty="0">
                <a:latin typeface="+mn-lt"/>
                <a:cs typeface="+mn-cs"/>
              </a:rPr>
              <a:t>» όπως σήμερα ειρωνικά ακούγεται ;</a:t>
            </a:r>
          </a:p>
          <a:p>
            <a:pPr marL="342900" indent="-342900" algn="just" fontAlgn="auto">
              <a:spcBef>
                <a:spcPts val="0"/>
              </a:spcBef>
              <a:spcAft>
                <a:spcPts val="0"/>
              </a:spcAft>
              <a:defRPr/>
            </a:pPr>
            <a:r>
              <a:rPr lang="el-GR" sz="1600" b="1" dirty="0">
                <a:latin typeface="+mn-lt"/>
                <a:cs typeface="+mn-cs"/>
              </a:rPr>
              <a:t>Ετυμολογικά το </a:t>
            </a:r>
            <a:r>
              <a:rPr lang="el-GR" sz="1600" b="1" i="1" dirty="0">
                <a:solidFill>
                  <a:srgbClr val="C00000"/>
                </a:solidFill>
                <a:latin typeface="+mn-lt"/>
                <a:cs typeface="+mn-cs"/>
              </a:rPr>
              <a:t>προ</a:t>
            </a:r>
            <a:r>
              <a:rPr lang="el-GR" sz="1600" b="1" dirty="0">
                <a:latin typeface="+mn-lt"/>
                <a:cs typeface="+mn-cs"/>
              </a:rPr>
              <a:t>-</a:t>
            </a:r>
            <a:r>
              <a:rPr lang="el-GR" sz="1600" b="1" dirty="0" err="1">
                <a:latin typeface="+mn-lt"/>
                <a:cs typeface="+mn-cs"/>
              </a:rPr>
              <a:t>φήτης </a:t>
            </a:r>
            <a:r>
              <a:rPr lang="el-GR" sz="1600" b="1" dirty="0">
                <a:latin typeface="+mn-lt"/>
                <a:cs typeface="+mn-cs"/>
              </a:rPr>
              <a:t>(&lt; </a:t>
            </a:r>
            <a:r>
              <a:rPr lang="el-GR" sz="1600" b="1" dirty="0" err="1">
                <a:latin typeface="+mn-lt"/>
                <a:cs typeface="+mn-cs"/>
              </a:rPr>
              <a:t>φημί</a:t>
            </a:r>
            <a:r>
              <a:rPr lang="el-GR" sz="1600" b="1" dirty="0">
                <a:latin typeface="+mn-lt"/>
                <a:cs typeface="+mn-cs"/>
              </a:rPr>
              <a:t>), που απαντά από τον 5</a:t>
            </a:r>
            <a:r>
              <a:rPr lang="el-GR" sz="1600" b="1" baseline="30000" dirty="0">
                <a:latin typeface="+mn-lt"/>
                <a:cs typeface="+mn-cs"/>
              </a:rPr>
              <a:t>ο</a:t>
            </a:r>
            <a:r>
              <a:rPr lang="el-GR" sz="1600" b="1" dirty="0">
                <a:latin typeface="+mn-lt"/>
                <a:cs typeface="+mn-cs"/>
              </a:rPr>
              <a:t> αι. </a:t>
            </a:r>
            <a:r>
              <a:rPr lang="el-GR" sz="1600" b="1" dirty="0" err="1">
                <a:latin typeface="+mn-lt"/>
                <a:cs typeface="+mn-cs"/>
              </a:rPr>
              <a:t>π.Χ.</a:t>
            </a:r>
            <a:r>
              <a:rPr lang="el-GR" sz="1600" b="1" dirty="0">
                <a:latin typeface="+mn-lt"/>
                <a:cs typeface="+mn-cs"/>
              </a:rPr>
              <a:t>, σημαίνει αυτόν που </a:t>
            </a:r>
            <a:r>
              <a:rPr lang="el-GR" sz="1600" b="1" dirty="0">
                <a:solidFill>
                  <a:srgbClr val="C00000"/>
                </a:solidFill>
                <a:latin typeface="+mn-lt"/>
                <a:cs typeface="+mn-cs"/>
              </a:rPr>
              <a:t>δημόσια </a:t>
            </a:r>
            <a:r>
              <a:rPr lang="el-GR" sz="1600" b="1" dirty="0">
                <a:latin typeface="+mn-lt"/>
                <a:cs typeface="+mn-cs"/>
              </a:rPr>
              <a:t>εξαγγέλλει, γνωστοποιεί, κηρύττει (Πλάτων. </a:t>
            </a:r>
            <a:r>
              <a:rPr lang="el-GR" sz="1600" b="1" i="1" dirty="0">
                <a:latin typeface="+mn-lt"/>
                <a:cs typeface="+mn-cs"/>
              </a:rPr>
              <a:t>Νόμοι</a:t>
            </a:r>
            <a:r>
              <a:rPr lang="el-GR" sz="1600" b="1" dirty="0">
                <a:latin typeface="+mn-lt"/>
                <a:cs typeface="+mn-cs"/>
              </a:rPr>
              <a:t> 9.871) αλλά και αυτόν που </a:t>
            </a:r>
            <a:r>
              <a:rPr lang="el-GR" sz="1600" b="1" dirty="0" err="1">
                <a:latin typeface="+mn-lt"/>
                <a:cs typeface="+mn-cs"/>
              </a:rPr>
              <a:t>προαγορεύει</a:t>
            </a:r>
            <a:r>
              <a:rPr lang="el-GR" sz="1600" b="1" dirty="0">
                <a:latin typeface="+mn-lt"/>
                <a:cs typeface="+mn-cs"/>
              </a:rPr>
              <a:t>, προορά τα μέλλοντα (Ξενοφών, </a:t>
            </a:r>
            <a:r>
              <a:rPr lang="el-GR" sz="1600" b="1" i="1" dirty="0" err="1">
                <a:latin typeface="+mn-lt"/>
                <a:cs typeface="+mn-cs"/>
              </a:rPr>
              <a:t>Συμπόσιον</a:t>
            </a:r>
            <a:r>
              <a:rPr lang="el-GR" sz="1600" b="1" dirty="0">
                <a:latin typeface="+mn-lt"/>
                <a:cs typeface="+mn-cs"/>
              </a:rPr>
              <a:t> 4.5) κάτι όμως που αποτελούσε κατεξοχήν χαρακτηριστικό του μάντη. </a:t>
            </a:r>
            <a:r>
              <a:rPr lang="el-GR" sz="1600" b="1" dirty="0" err="1">
                <a:latin typeface="+mn-lt"/>
                <a:cs typeface="+mn-cs"/>
              </a:rPr>
              <a:t>Υποφήτες</a:t>
            </a:r>
            <a:r>
              <a:rPr lang="el-GR" sz="1600" b="1" dirty="0">
                <a:latin typeface="+mn-lt"/>
                <a:cs typeface="+mn-cs"/>
              </a:rPr>
              <a:t> απαντούν στο μαντείο της Δωδώνης από το θρόισμα των φύλλων ως ερμηνευτές των αποκαλυπτικών σημείων και </a:t>
            </a:r>
            <a:r>
              <a:rPr lang="el-GR" sz="1600" b="1" dirty="0" err="1">
                <a:latin typeface="+mn-lt"/>
                <a:cs typeface="+mn-cs"/>
              </a:rPr>
              <a:t>εξαγγελλείς</a:t>
            </a:r>
            <a:r>
              <a:rPr lang="el-GR" sz="1600" b="1" dirty="0">
                <a:latin typeface="+mn-lt"/>
                <a:cs typeface="+mn-cs"/>
              </a:rPr>
              <a:t> τους θεϊκού θελήματος. Η Πυθία των Δελφών επίσης ονομάζεται </a:t>
            </a:r>
            <a:r>
              <a:rPr lang="el-GR" sz="1600" b="1" i="1" dirty="0" err="1">
                <a:latin typeface="+mn-lt"/>
                <a:cs typeface="+mn-cs"/>
              </a:rPr>
              <a:t>προφῆτις</a:t>
            </a:r>
            <a:r>
              <a:rPr lang="el-GR" sz="1600" b="1" i="1" dirty="0">
                <a:latin typeface="+mn-lt"/>
                <a:cs typeface="+mn-cs"/>
              </a:rPr>
              <a:t> Φοίβου</a:t>
            </a:r>
            <a:r>
              <a:rPr lang="el-GR" sz="1600" b="1" dirty="0">
                <a:latin typeface="+mn-lt"/>
                <a:cs typeface="+mn-cs"/>
              </a:rPr>
              <a:t>. Στα εβραϊκά ο </a:t>
            </a:r>
            <a:r>
              <a:rPr lang="el-GR" sz="1600" b="1" i="1" dirty="0" err="1">
                <a:latin typeface="+mn-lt"/>
                <a:cs typeface="+mn-cs"/>
              </a:rPr>
              <a:t>ναβί</a:t>
            </a:r>
            <a:r>
              <a:rPr lang="el-GR" sz="1600" b="1" dirty="0">
                <a:latin typeface="+mn-lt"/>
                <a:cs typeface="+mn-cs"/>
              </a:rPr>
              <a:t> (συνδέεται με το ρήμα </a:t>
            </a:r>
            <a:r>
              <a:rPr lang="el-GR" sz="1600" b="1" dirty="0" err="1">
                <a:latin typeface="+mn-lt"/>
                <a:cs typeface="+mn-cs"/>
              </a:rPr>
              <a:t>ναβού</a:t>
            </a:r>
            <a:r>
              <a:rPr lang="el-GR" sz="1600" b="1" dirty="0">
                <a:latin typeface="+mn-lt"/>
                <a:cs typeface="+mn-cs"/>
              </a:rPr>
              <a:t> = καλώ, εξαγγέλλω) είναι αυτός που έχει κληθεί αλλά και αυτός που εξαγγέλλει .</a:t>
            </a:r>
          </a:p>
          <a:p>
            <a:pPr marL="342900" indent="-342900" algn="just" fontAlgn="auto">
              <a:spcBef>
                <a:spcPts val="0"/>
              </a:spcBef>
              <a:spcAft>
                <a:spcPts val="0"/>
              </a:spcAft>
              <a:defRPr/>
            </a:pPr>
            <a:endParaRPr lang="el-GR" sz="2000" b="1" dirty="0">
              <a:latin typeface="+mn-lt"/>
              <a:cs typeface="+mn-cs"/>
            </a:endParaRPr>
          </a:p>
          <a:p>
            <a:pPr marL="342900" indent="-342900" algn="just" fontAlgn="auto">
              <a:spcBef>
                <a:spcPts val="0"/>
              </a:spcBef>
              <a:spcAft>
                <a:spcPts val="0"/>
              </a:spcAft>
              <a:defRPr/>
            </a:pPr>
            <a:endParaRPr lang="el-GR" dirty="0">
              <a:latin typeface="+mn-lt"/>
              <a:cs typeface="+mn-cs"/>
            </a:endParaRPr>
          </a:p>
          <a:p>
            <a:pPr marL="342900" indent="-342900" algn="just" fontAlgn="auto">
              <a:spcBef>
                <a:spcPts val="0"/>
              </a:spcBef>
              <a:spcAft>
                <a:spcPts val="0"/>
              </a:spcAft>
              <a:defRPr/>
            </a:pPr>
            <a:endParaRPr lang="el-GR" dirty="0">
              <a:latin typeface="+mn-lt"/>
              <a:cs typeface="+mn-cs"/>
            </a:endParaRPr>
          </a:p>
          <a:p>
            <a:pPr marL="342900" indent="-342900" fontAlgn="auto">
              <a:spcBef>
                <a:spcPts val="0"/>
              </a:spcBef>
              <a:spcAft>
                <a:spcPts val="0"/>
              </a:spcAft>
              <a:defRPr/>
            </a:pPr>
            <a:endParaRPr lang="el-GR" dirty="0">
              <a:latin typeface="+mn-lt"/>
              <a:cs typeface="+mn-c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284663" y="4292600"/>
            <a:ext cx="4630737" cy="1728788"/>
          </a:xfrm>
        </p:spPr>
        <p:txBody>
          <a:bodyPr>
            <a:normAutofit fontScale="90000"/>
          </a:bodyPr>
          <a:lstStyle/>
          <a:p>
            <a:pPr algn="ctr" eaLnBrk="1" hangingPunct="1"/>
            <a:br>
              <a:rPr lang="el-GR"/>
            </a:br>
            <a:br>
              <a:rPr lang="el-GR"/>
            </a:br>
            <a:br>
              <a:rPr lang="el-GR"/>
            </a:br>
            <a:endParaRPr lang="el-GR"/>
          </a:p>
        </p:txBody>
      </p:sp>
      <p:sp>
        <p:nvSpPr>
          <p:cNvPr id="3" name="2 - Θέση κειμένου"/>
          <p:cNvSpPr>
            <a:spLocks noGrp="1"/>
          </p:cNvSpPr>
          <p:nvPr>
            <p:ph type="body" idx="2"/>
          </p:nvPr>
        </p:nvSpPr>
        <p:spPr>
          <a:xfrm>
            <a:off x="0" y="620713"/>
            <a:ext cx="5795963" cy="6337300"/>
          </a:xfrm>
        </p:spPr>
        <p:txBody>
          <a:bodyPr rtlCol="0">
            <a:normAutofit/>
          </a:bodyPr>
          <a:lstStyle/>
          <a:p>
            <a:pPr algn="just" eaLnBrk="1" fontAlgn="auto" hangingPunct="1">
              <a:spcAft>
                <a:spcPts val="0"/>
              </a:spcAft>
              <a:buFont typeface="Wingdings 2" panose="05020102010507070707"/>
              <a:buNone/>
              <a:defRPr/>
            </a:pPr>
            <a:endParaRPr lang="el-GR" dirty="0"/>
          </a:p>
          <a:p>
            <a:pPr marL="342900" indent="-342900" algn="just" eaLnBrk="1" fontAlgn="auto" hangingPunct="1">
              <a:spcBef>
                <a:spcPts val="0"/>
              </a:spcBef>
              <a:spcAft>
                <a:spcPts val="0"/>
              </a:spcAft>
              <a:defRPr/>
            </a:pPr>
            <a:r>
              <a:rPr lang="el-GR" sz="2000" dirty="0"/>
              <a:t>Προφήτης είναι εκείνος που παλεύει να καθιερώσει την πρώτη εντολή του Δεκαλόγου: τη μοναδική λατρεία του </a:t>
            </a:r>
            <a:r>
              <a:rPr lang="el-GR" sz="2000" dirty="0" err="1"/>
              <a:t>Γιαχβέ</a:t>
            </a:r>
            <a:r>
              <a:rPr lang="el-GR" sz="2000" dirty="0"/>
              <a:t> και όχι των ειδώλων.</a:t>
            </a:r>
          </a:p>
          <a:p>
            <a:pPr marL="342900" indent="-342900" algn="just" eaLnBrk="1" fontAlgn="auto" hangingPunct="1">
              <a:spcBef>
                <a:spcPts val="0"/>
              </a:spcBef>
              <a:spcAft>
                <a:spcPts val="0"/>
              </a:spcAft>
              <a:defRPr/>
            </a:pPr>
            <a:r>
              <a:rPr lang="el-GR" sz="2000" dirty="0"/>
              <a:t>Προφητεία είναι η </a:t>
            </a:r>
            <a:r>
              <a:rPr lang="el-GR" sz="2000" dirty="0" err="1"/>
              <a:t>επικαιροποίηση</a:t>
            </a:r>
            <a:r>
              <a:rPr lang="el-GR" sz="2000" dirty="0"/>
              <a:t> της </a:t>
            </a:r>
            <a:r>
              <a:rPr lang="el-GR" sz="2000" dirty="0" err="1"/>
              <a:t>Τορά</a:t>
            </a:r>
            <a:r>
              <a:rPr lang="el-GR" sz="2000" dirty="0"/>
              <a:t>. Οι προφήτες λαμβάνουν το χάρισμα από τον Θεό να ερμηνεύουν το θέλημα του Θεού με αυθεντία σε μια συγκεκριμένη κατάσταση. Σε αυτό το πλαίσιο ανήκουν και οι προρρήσεις σχετικά με το μέλλον</a:t>
            </a:r>
          </a:p>
          <a:p>
            <a:pPr marL="342900" indent="-342900" algn="just" eaLnBrk="1" fontAlgn="auto" hangingPunct="1">
              <a:spcBef>
                <a:spcPts val="0"/>
              </a:spcBef>
              <a:spcAft>
                <a:spcPts val="0"/>
              </a:spcAft>
              <a:defRPr/>
            </a:pPr>
            <a:r>
              <a:rPr lang="el-GR" sz="2000" dirty="0"/>
              <a:t>Προφήτης είναι ο </a:t>
            </a:r>
            <a:r>
              <a:rPr lang="el-GR" sz="2000" b="1" i="1" dirty="0"/>
              <a:t>καθολικώς διαμαρτυρόμενος ορθόδοξος</a:t>
            </a:r>
            <a:r>
              <a:rPr lang="el-GR" sz="2000" dirty="0"/>
              <a:t>. Είναι αυτός που ραπίζει την εξουσία πολιτική και θρησκευτική όταν η πρώτη χρησιμοποιεί τη δεύτερη για να αποκοιμίσει τις μάζες και η δεύτερη χρησιμοποιεί τη συνεχώς ανακυκλούμενη λατρεία για να ικανοποιήσει μεταφυσικές ανάγκες. Ταυτόχρονα παρακαλεί/ παρηγορεί όσους βρίσκονται κάτω από αυτόν</a:t>
            </a:r>
            <a:endParaRPr lang="el-GR" sz="1900" dirty="0"/>
          </a:p>
          <a:p>
            <a:pPr eaLnBrk="1" fontAlgn="auto" hangingPunct="1">
              <a:spcAft>
                <a:spcPts val="0"/>
              </a:spcAft>
              <a:buFont typeface="Wingdings 2" panose="05020102010507070707"/>
              <a:buNone/>
              <a:defRPr/>
            </a:pPr>
            <a:endParaRPr lang="el-GR" dirty="0"/>
          </a:p>
        </p:txBody>
      </p:sp>
      <p:pic>
        <p:nvPicPr>
          <p:cNvPr id="3074" name="Picture 2"/>
          <p:cNvPicPr>
            <a:picLocks noGrp="1" noChangeAspect="1" noChangeArrowheads="1"/>
          </p:cNvPicPr>
          <p:nvPr>
            <p:ph sz="half" idx="1"/>
          </p:nvPr>
        </p:nvPicPr>
        <p:blipFill>
          <a:blip r:embed="rId2" cstate="print"/>
          <a:srcRect/>
          <a:stretch>
            <a:fillRect/>
          </a:stretch>
        </p:blipFill>
        <p:spPr>
          <a:xfrm>
            <a:off x="5867400" y="333375"/>
            <a:ext cx="3027363" cy="2373313"/>
          </a:xfrm>
        </p:spPr>
      </p:pic>
      <p:sp>
        <p:nvSpPr>
          <p:cNvPr id="5" name="4 - TextBox"/>
          <p:cNvSpPr txBox="1">
            <a:spLocks noChangeArrowheads="1"/>
          </p:cNvSpPr>
          <p:nvPr/>
        </p:nvSpPr>
        <p:spPr bwMode="auto">
          <a:xfrm>
            <a:off x="250825" y="260350"/>
            <a:ext cx="5113338" cy="400050"/>
          </a:xfrm>
          <a:prstGeom prst="rect">
            <a:avLst/>
          </a:prstGeom>
          <a:noFill/>
          <a:ln w="9525">
            <a:noFill/>
            <a:miter lim="800000"/>
          </a:ln>
        </p:spPr>
        <p:txBody>
          <a:bodyPr>
            <a:spAutoFit/>
          </a:bodyPr>
          <a:lstStyle/>
          <a:p>
            <a:r>
              <a:rPr lang="el-GR" sz="2000" b="1">
                <a:solidFill>
                  <a:srgbClr val="C00000"/>
                </a:solidFill>
                <a:latin typeface="Franklin Gothic Book" panose="020B0503020102020204" charset="0"/>
              </a:rPr>
              <a:t>ΙΙ. ΤΙ ΣΗΜΑΙΝΕΙ </a:t>
            </a:r>
            <a:r>
              <a:rPr lang="el-GR" sz="2000" b="1" i="1">
                <a:solidFill>
                  <a:srgbClr val="C00000"/>
                </a:solidFill>
                <a:latin typeface="Franklin Gothic Book" panose="020B0503020102020204" charset="0"/>
              </a:rPr>
              <a:t>ΠΡΟΦΗΤΗΣ/ ΠΡΟΦΗΤΙΣΣΑ</a:t>
            </a:r>
            <a:r>
              <a:rPr lang="el-GR" sz="2000" b="1">
                <a:solidFill>
                  <a:srgbClr val="C00000"/>
                </a:solidFill>
                <a:latin typeface="Franklin Gothic Book" panose="020B0503020102020204" charset="0"/>
              </a:rPr>
              <a:t>;</a:t>
            </a:r>
            <a:endParaRPr lang="el-GR" sz="2000" b="1" i="1">
              <a:solidFill>
                <a:srgbClr val="C00000"/>
              </a:solidFill>
              <a:latin typeface="Franklin Gothic Book" panose="020B050302010202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blinds(horizontal)">
                                      <p:cBhvr>
                                        <p:cTn id="13" dur="500"/>
                                        <p:tgtEl>
                                          <p:spTgt spid="3074"/>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ox(i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ΤΟ ΒΙΒΛΙΟ ΤΗΣ ΡΟΥΘ</a:t>
            </a:r>
          </a:p>
        </p:txBody>
      </p:sp>
      <p:sp>
        <p:nvSpPr>
          <p:cNvPr id="3" name="2 - Θέση περιεχομένου"/>
          <p:cNvSpPr>
            <a:spLocks noGrp="1"/>
          </p:cNvSpPr>
          <p:nvPr>
            <p:ph sz="quarter" idx="1"/>
          </p:nvPr>
        </p:nvSpPr>
        <p:spPr/>
        <p:txBody>
          <a:bodyPr>
            <a:normAutofit fontScale="85000" lnSpcReduction="20000"/>
          </a:bodyPr>
          <a:lstStyle/>
          <a:p>
            <a:pPr algn="just"/>
            <a:r>
              <a:rPr lang="el-GR" dirty="0"/>
              <a:t>Στη συνέχεια θα εστιάσουμε το ενδιαφέρον μας σε ένα μάλλον άγνωστο βιβλίο της Α.Γ., εξαιρετικά ενδιαφέρον, διότι μετά τις μάχες της Εξόδου και των Κριτών, μας αναμεταδίδει μια πολύ διδακτική Ιστορία, η οποία μάλιστα εκτυλίσσεται στα χώματα, όπου κατόπιν  θα γεννηθεί ο Ναζωραίος Ιησούς. Συνειδητοποιεί ο αναγνώστης πόσα σημαντικό είναι για να μεταδώσει την αλήθεια μιας αφήγησης να δώσει σημασία </a:t>
            </a:r>
          </a:p>
          <a:p>
            <a:pPr marL="0" indent="0" algn="just">
              <a:buNone/>
            </a:pPr>
            <a:r>
              <a:rPr lang="el-GR" dirty="0"/>
              <a:t>(α) στην πλοκή και την περιπέτεια, </a:t>
            </a:r>
          </a:p>
          <a:p>
            <a:pPr marL="0" indent="0" algn="just">
              <a:buNone/>
            </a:pPr>
            <a:r>
              <a:rPr lang="el-GR" dirty="0"/>
              <a:t>(β) την αρχιτεκτονική, </a:t>
            </a:r>
          </a:p>
          <a:p>
            <a:pPr marL="0" indent="0" algn="just">
              <a:buNone/>
            </a:pPr>
            <a:r>
              <a:rPr lang="el-GR" dirty="0"/>
              <a:t>(γ) τη σημασία των ονομάτων και των αριθμών, </a:t>
            </a:r>
          </a:p>
          <a:p>
            <a:pPr marL="0" indent="0" algn="just">
              <a:buNone/>
            </a:pPr>
            <a:r>
              <a:rPr lang="el-GR" dirty="0"/>
              <a:t>(δ) στο πώς γεφυρώνεται το χάσμα μεταξύ του χρόνου που εκτυλίσσονται τα γεγονότα και πότε καταγράφονται, </a:t>
            </a:r>
          </a:p>
          <a:p>
            <a:pPr marL="0" indent="0" algn="just">
              <a:buNone/>
            </a:pPr>
            <a:r>
              <a:rPr lang="el-GR" dirty="0"/>
              <a:t>(ε) στο πώς «διορθώνονται» παρεξηγήσεις που προκύπτουν από άλλα βιβλία της Α.Γ. </a:t>
            </a:r>
          </a:p>
          <a:p>
            <a:endParaRPr lang="el-G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ΤΟ ΒΙΒΛΙΟ ΤΗΣ ΡΟΥΘ</a:t>
            </a:r>
          </a:p>
        </p:txBody>
      </p:sp>
      <p:sp>
        <p:nvSpPr>
          <p:cNvPr id="3" name="Θέση περιεχομένου 2"/>
          <p:cNvSpPr>
            <a:spLocks noGrp="1"/>
          </p:cNvSpPr>
          <p:nvPr>
            <p:ph sz="quarter" idx="1"/>
          </p:nvPr>
        </p:nvSpPr>
        <p:spPr/>
        <p:txBody>
          <a:bodyPr>
            <a:normAutofit fontScale="92500" lnSpcReduction="20000"/>
          </a:bodyPr>
          <a:lstStyle/>
          <a:p>
            <a:pPr algn="just"/>
            <a:r>
              <a:rPr lang="el-GR" dirty="0"/>
              <a:t>Οι πρωταγωνιστές του βιβλίου (Ρουθ, </a:t>
            </a:r>
            <a:r>
              <a:rPr lang="el-GR" dirty="0" err="1"/>
              <a:t>Ορφά</a:t>
            </a:r>
            <a:r>
              <a:rPr lang="el-GR" dirty="0"/>
              <a:t>, </a:t>
            </a:r>
            <a:r>
              <a:rPr lang="el-GR" dirty="0" err="1"/>
              <a:t>Ναομί</a:t>
            </a:r>
            <a:r>
              <a:rPr lang="el-GR" dirty="0"/>
              <a:t>, </a:t>
            </a:r>
            <a:r>
              <a:rPr lang="el-GR" dirty="0" err="1"/>
              <a:t>Ελιμέλεχ</a:t>
            </a:r>
            <a:r>
              <a:rPr lang="el-GR" dirty="0"/>
              <a:t>, </a:t>
            </a:r>
            <a:r>
              <a:rPr lang="el-GR" dirty="0" err="1"/>
              <a:t>Βοόζ</a:t>
            </a:r>
            <a:r>
              <a:rPr lang="el-GR" dirty="0"/>
              <a:t>, </a:t>
            </a:r>
            <a:r>
              <a:rPr lang="el-GR" dirty="0" err="1"/>
              <a:t>Οβαδίας</a:t>
            </a:r>
            <a:r>
              <a:rPr lang="el-GR" dirty="0"/>
              <a:t>). </a:t>
            </a:r>
          </a:p>
          <a:p>
            <a:pPr algn="just"/>
            <a:r>
              <a:rPr lang="el-GR" dirty="0"/>
              <a:t>Η σχέση της ιστορίας της Ρουθ με την ιστορία του Χριστού</a:t>
            </a:r>
          </a:p>
          <a:p>
            <a:pPr algn="just"/>
            <a:r>
              <a:rPr lang="el-GR" dirty="0"/>
              <a:t>Η αρχιτεκτονική του Βιβλίου (Το βιβλίο της Ρουθ θεωρείται αριστούργημα της εβραϊκής αφήγησης. Τα τέσσερα κεφάλαια είναι δομημένα σαν τέσσερεις παράλληλα εκτυλισσόμενες πράξεις)</a:t>
            </a:r>
          </a:p>
          <a:p>
            <a:pPr algn="just"/>
            <a:r>
              <a:rPr lang="el-GR" dirty="0"/>
              <a:t>Η σημασία των Ονομάτων (Τίποτε δεν εγκαταλείπεται στην τύχη στο Βιβλίο της Ρουθ και γενικότερα στα βιβλία της Α.Γ., και ιδίως τα ονόματα και οι αριθμοί. Εκφράζουν εν συντομία τι συμβαίνει στην αφήγηση με ένα πρόσωπο, σε ένα συγκεκριμένο μέρος κατά τη διάρκεια της αφήγησης)</a:t>
            </a:r>
          </a:p>
          <a:p>
            <a:endParaRPr lang="el-GR" dirty="0"/>
          </a:p>
        </p:txBody>
      </p:sp>
    </p:spTree>
    <p:extLst>
      <p:ext uri="{BB962C8B-B14F-4D97-AF65-F5344CB8AC3E}">
        <p14:creationId xmlns:p14="http://schemas.microsoft.com/office/powerpoint/2010/main" val="39139854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ΤΟ ΒΙΒΛΙΟ ΤΗΣ ΡΟΥΘ</a:t>
            </a:r>
          </a:p>
        </p:txBody>
      </p:sp>
      <p:sp>
        <p:nvSpPr>
          <p:cNvPr id="3" name="Θέση περιεχομένου 2"/>
          <p:cNvSpPr>
            <a:spLocks noGrp="1"/>
          </p:cNvSpPr>
          <p:nvPr>
            <p:ph sz="quarter" idx="1"/>
          </p:nvPr>
        </p:nvSpPr>
        <p:spPr/>
        <p:txBody>
          <a:bodyPr>
            <a:normAutofit fontScale="85000" lnSpcReduction="20000"/>
          </a:bodyPr>
          <a:lstStyle/>
          <a:p>
            <a:pPr lvl="1" algn="just"/>
            <a:r>
              <a:rPr lang="el-GR" dirty="0"/>
              <a:t>ΣΥΜΠΕΡΑΣΜΑΤΑ</a:t>
            </a:r>
            <a:r>
              <a:rPr lang="en-US" dirty="0"/>
              <a:t>:</a:t>
            </a:r>
            <a:endParaRPr lang="el-GR" dirty="0"/>
          </a:p>
          <a:p>
            <a:pPr marL="320040" lvl="1" indent="0" algn="just">
              <a:buNone/>
            </a:pPr>
            <a:r>
              <a:rPr lang="el-GR" dirty="0"/>
              <a:t>Επί τη βάσει των ανωτέρω, ο αναγνώστης συνειδητοποιεί ότι το Βιβλίο της Ρουθ δεν αποτελεί μια εποικοδομητική ιστορία, που μας αναπαριστά στην ύπαιθρο και την αγροτική ζωή, αλλά μπορεί να κατανοηθεί ως </a:t>
            </a:r>
            <a:r>
              <a:rPr lang="el-GR" dirty="0" err="1"/>
              <a:t>Μιδράς</a:t>
            </a:r>
            <a:r>
              <a:rPr lang="el-GR" dirty="0"/>
              <a:t> (= σχόλιο) στον ίδιο τον Νόμο / την </a:t>
            </a:r>
            <a:r>
              <a:rPr lang="el-GR" dirty="0" err="1"/>
              <a:t>Τορά</a:t>
            </a:r>
            <a:r>
              <a:rPr lang="el-GR" dirty="0"/>
              <a:t>, η οποία (</a:t>
            </a:r>
            <a:r>
              <a:rPr lang="el-GR" dirty="0" err="1"/>
              <a:t>Τορά</a:t>
            </a:r>
            <a:r>
              <a:rPr lang="el-GR" dirty="0"/>
              <a:t>) με τη Ρουθ ερμηνεύεται εκ νέου και </a:t>
            </a:r>
            <a:r>
              <a:rPr lang="el-GR" dirty="0" err="1"/>
              <a:t>επικαιροποιείται</a:t>
            </a:r>
            <a:r>
              <a:rPr lang="el-GR" dirty="0"/>
              <a:t>. Το βιβλίο της Ρουθ  «υπομνηματίζει» κυρίως τις οικογενειακές ιστορίες του πρώτου βιβλίου της Πεντατεύχου και συνθέτει τη δική του νέα - εναλλακτική «ιστορία της Γενέσεως». Ταυτόχρονα, η Ρουθ παρέχει απαντήσεις σε νομικά ζητήματα, τα οποία, όπως διαπιστώθηκε, ήταν αμφιλεγόμενα κατά την πρώιμη </a:t>
            </a:r>
            <a:r>
              <a:rPr lang="el-GR" dirty="0" err="1"/>
              <a:t>μεταιχμαλωσιακή</a:t>
            </a:r>
            <a:r>
              <a:rPr lang="el-GR" dirty="0"/>
              <a:t> περίοδο (όπως η συναναστροφή με αλλοδαπούς, οι μικτοί γάμοι, το δικαίωμα κληρονομιάς από χήρες, το δίκαιο των φτωχών, η υποχρέωση για γάμο </a:t>
            </a:r>
            <a:r>
              <a:rPr lang="el-GR" dirty="0" err="1"/>
              <a:t>λευιρατικό</a:t>
            </a:r>
            <a:r>
              <a:rPr lang="el-GR" dirty="0"/>
              <a:t>). Επιπλέον το βιβλίο της Ρουθ συνιστά μια απάντηση προς τα βιβλία Έσδρα / </a:t>
            </a:r>
            <a:r>
              <a:rPr lang="el-GR" dirty="0" err="1"/>
              <a:t>Νεεμία</a:t>
            </a:r>
            <a:r>
              <a:rPr lang="el-GR" dirty="0"/>
              <a:t> (όπου απαγορεύονται οι μικτοί - διεθνικοί γάμοι).</a:t>
            </a:r>
          </a:p>
        </p:txBody>
      </p:sp>
    </p:spTree>
    <p:extLst>
      <p:ext uri="{BB962C8B-B14F-4D97-AF65-F5344CB8AC3E}">
        <p14:creationId xmlns:p14="http://schemas.microsoft.com/office/powerpoint/2010/main" val="12035363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ΤΟ ΒΙΒΛΙΟ ΤΗΣ ΡΟΥΘ ΚΑΙ Η ΣΥΓΧΡΟΝΗ ΕΠΟΧΗ</a:t>
            </a:r>
          </a:p>
        </p:txBody>
      </p:sp>
      <p:sp>
        <p:nvSpPr>
          <p:cNvPr id="3" name="Θέση περιεχομένου 2"/>
          <p:cNvSpPr>
            <a:spLocks noGrp="1"/>
          </p:cNvSpPr>
          <p:nvPr>
            <p:ph sz="quarter" idx="1"/>
          </p:nvPr>
        </p:nvSpPr>
        <p:spPr/>
        <p:txBody>
          <a:bodyPr/>
          <a:lstStyle/>
          <a:p>
            <a:r>
              <a:rPr lang="el-GR" dirty="0"/>
              <a:t>Θέση της Γυναίκας</a:t>
            </a:r>
          </a:p>
          <a:p>
            <a:r>
              <a:rPr lang="el-GR" dirty="0"/>
              <a:t>Ρουθ και οι οικονομικοί μετανάστες</a:t>
            </a:r>
          </a:p>
          <a:p>
            <a:r>
              <a:rPr lang="el-GR" dirty="0"/>
              <a:t>Αποδοχή αλλοδαπών</a:t>
            </a:r>
          </a:p>
          <a:p>
            <a:r>
              <a:rPr lang="el-GR" dirty="0"/>
              <a:t>Η σχέση του βιβλίο της Ρουθ και το ευαγγέλιο του Ματθαίου</a:t>
            </a:r>
          </a:p>
          <a:p>
            <a:endParaRPr lang="el-GR" dirty="0"/>
          </a:p>
        </p:txBody>
      </p:sp>
    </p:spTree>
    <p:extLst>
      <p:ext uri="{BB962C8B-B14F-4D97-AF65-F5344CB8AC3E}">
        <p14:creationId xmlns:p14="http://schemas.microsoft.com/office/powerpoint/2010/main" val="369055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a:spLocks noChangeArrowheads="1"/>
          </p:cNvSpPr>
          <p:nvPr/>
        </p:nvSpPr>
        <p:spPr bwMode="auto">
          <a:xfrm>
            <a:off x="539750" y="3429000"/>
            <a:ext cx="8135938" cy="3322955"/>
          </a:xfrm>
          <a:prstGeom prst="rect">
            <a:avLst/>
          </a:prstGeom>
          <a:noFill/>
          <a:ln w="9525">
            <a:noFill/>
            <a:miter lim="800000"/>
          </a:ln>
        </p:spPr>
        <p:txBody>
          <a:bodyPr>
            <a:spAutoFit/>
          </a:bodyPr>
          <a:lstStyle/>
          <a:p>
            <a:pPr algn="ctr"/>
            <a:r>
              <a:rPr lang="el-GR" sz="2000" b="1" dirty="0">
                <a:latin typeface="Calibri" panose="020F0502020204030204" pitchFamily="34" charset="0"/>
              </a:rPr>
              <a:t>ΠΑΡΑΔΟΞΟ – Το Πρόβλημα της ερμηνείας</a:t>
            </a:r>
          </a:p>
          <a:p>
            <a:pPr algn="just"/>
            <a:r>
              <a:rPr lang="el-GR" dirty="0">
                <a:latin typeface="Calibri" panose="020F0502020204030204" pitchFamily="34" charset="0"/>
              </a:rPr>
              <a:t>Η Βίβλος, όταν είναι κλειστή μας ενώνει, ενώ όταν την ανοίγουμε μας …. Διαιρεί;</a:t>
            </a:r>
          </a:p>
          <a:p>
            <a:pPr algn="just"/>
            <a:endParaRPr lang="el-GR" dirty="0">
              <a:latin typeface="Calibri" panose="020F0502020204030204" pitchFamily="34" charset="0"/>
            </a:endParaRPr>
          </a:p>
          <a:p>
            <a:pPr algn="just"/>
            <a:r>
              <a:rPr lang="el-GR" dirty="0">
                <a:latin typeface="Calibri" panose="020F0502020204030204" pitchFamily="34" charset="0"/>
              </a:rPr>
              <a:t>Γιατί άραγε; </a:t>
            </a:r>
          </a:p>
          <a:p>
            <a:pPr algn="just"/>
            <a:r>
              <a:rPr lang="el-GR" dirty="0"/>
              <a:t>Λουκάς 10, 26: ὁ </a:t>
            </a:r>
            <a:r>
              <a:rPr lang="el-GR" dirty="0" err="1"/>
              <a:t>δὲ</a:t>
            </a:r>
            <a:r>
              <a:rPr lang="el-GR" dirty="0"/>
              <a:t> </a:t>
            </a:r>
            <a:r>
              <a:rPr lang="el-GR" dirty="0" err="1"/>
              <a:t>εἶπεν</a:t>
            </a:r>
            <a:r>
              <a:rPr lang="el-GR" dirty="0"/>
              <a:t> </a:t>
            </a:r>
            <a:r>
              <a:rPr lang="el-GR" dirty="0" err="1"/>
              <a:t>πρὸς</a:t>
            </a:r>
            <a:r>
              <a:rPr lang="el-GR" dirty="0"/>
              <a:t> </a:t>
            </a:r>
            <a:r>
              <a:rPr lang="el-GR" dirty="0" err="1"/>
              <a:t>αὐτόν</a:t>
            </a:r>
            <a:r>
              <a:rPr lang="el-GR" dirty="0"/>
              <a:t>· </a:t>
            </a:r>
            <a:r>
              <a:rPr lang="el-GR" dirty="0" err="1"/>
              <a:t>ἐν</a:t>
            </a:r>
            <a:r>
              <a:rPr lang="el-GR" dirty="0"/>
              <a:t> </a:t>
            </a:r>
            <a:r>
              <a:rPr lang="el-GR" dirty="0" err="1"/>
              <a:t>τῷ</a:t>
            </a:r>
            <a:r>
              <a:rPr lang="el-GR" dirty="0"/>
              <a:t> </a:t>
            </a:r>
            <a:r>
              <a:rPr lang="el-GR" dirty="0" err="1"/>
              <a:t>Νόμῳ</a:t>
            </a:r>
            <a:r>
              <a:rPr lang="el-GR" dirty="0"/>
              <a:t> (α) </a:t>
            </a:r>
            <a:r>
              <a:rPr lang="el-GR" b="1" i="1" dirty="0" err="1"/>
              <a:t>τί</a:t>
            </a:r>
            <a:r>
              <a:rPr lang="el-GR" b="1" i="1" dirty="0"/>
              <a:t> </a:t>
            </a:r>
            <a:r>
              <a:rPr lang="el-GR" b="1" i="1" dirty="0" err="1"/>
              <a:t>γέγραπται</a:t>
            </a:r>
            <a:r>
              <a:rPr lang="el-GR" dirty="0"/>
              <a:t>; </a:t>
            </a:r>
          </a:p>
          <a:p>
            <a:pPr algn="just"/>
            <a:r>
              <a:rPr lang="el-GR" dirty="0"/>
              <a:t>(β) </a:t>
            </a:r>
            <a:r>
              <a:rPr lang="el-GR" i="1" dirty="0" err="1"/>
              <a:t>Πῶς</a:t>
            </a:r>
            <a:r>
              <a:rPr lang="el-GR" i="1" dirty="0"/>
              <a:t> </a:t>
            </a:r>
            <a:r>
              <a:rPr lang="el-GR" i="1" dirty="0" err="1"/>
              <a:t>ἀναγινώσκεις</a:t>
            </a:r>
            <a:r>
              <a:rPr lang="el-GR" i="1" dirty="0"/>
              <a:t>; </a:t>
            </a:r>
          </a:p>
          <a:p>
            <a:pPr algn="just"/>
            <a:r>
              <a:rPr lang="el-GR" dirty="0"/>
              <a:t>Πράξεις 8, 30: </a:t>
            </a:r>
            <a:r>
              <a:rPr lang="el-GR" dirty="0" err="1"/>
              <a:t>ἆρά</a:t>
            </a:r>
            <a:r>
              <a:rPr lang="el-GR" dirty="0"/>
              <a:t> </a:t>
            </a:r>
            <a:r>
              <a:rPr lang="el-GR" dirty="0" err="1"/>
              <a:t>γε</a:t>
            </a:r>
            <a:r>
              <a:rPr lang="el-GR" dirty="0"/>
              <a:t> </a:t>
            </a:r>
            <a:r>
              <a:rPr lang="el-GR" dirty="0" err="1"/>
              <a:t>γινώσκεις</a:t>
            </a:r>
            <a:r>
              <a:rPr lang="el-GR" dirty="0"/>
              <a:t> ἃ </a:t>
            </a:r>
            <a:r>
              <a:rPr lang="el-GR" dirty="0" err="1"/>
              <a:t>ἀναγινώσκεις</a:t>
            </a:r>
            <a:r>
              <a:rPr lang="el-GR" dirty="0"/>
              <a:t>; </a:t>
            </a:r>
          </a:p>
          <a:p>
            <a:pPr algn="just"/>
            <a:endParaRPr lang="el-GR" i="1" dirty="0">
              <a:latin typeface="Calibri" panose="020F0502020204030204" pitchFamily="34" charset="0"/>
            </a:endParaRPr>
          </a:p>
          <a:p>
            <a:pPr algn="just"/>
            <a:r>
              <a:rPr lang="el-GR" i="1" dirty="0">
                <a:latin typeface="Calibri" panose="020F0502020204030204" pitchFamily="34" charset="0"/>
              </a:rPr>
              <a:t>Το θέμα είναι πώς ερμηνεύεις τα πρόσωπα, τα γεγονότα, και τα σύμβολα της Γραφής στη ζωή σου, ώστε αυτή να αποκτήσει πραγματικό νόημα.</a:t>
            </a:r>
          </a:p>
          <a:p>
            <a:pPr algn="just"/>
            <a:endParaRPr lang="el-GR" sz="1400" dirty="0">
              <a:latin typeface="Calibri" panose="020F0502020204030204" pitchFamily="34" charset="0"/>
            </a:endParaRPr>
          </a:p>
          <a:p>
            <a:pPr algn="just"/>
            <a:endParaRPr lang="el-GR" sz="1400" b="1" i="1" dirty="0">
              <a:latin typeface="Palatino Linotype" panose="02040502050505030304" pitchFamily="18" charset="0"/>
            </a:endParaRPr>
          </a:p>
        </p:txBody>
      </p:sp>
      <p:pic>
        <p:nvPicPr>
          <p:cNvPr id="39939" name="Picture 2"/>
          <p:cNvPicPr>
            <a:picLocks noChangeAspect="1" noChangeArrowheads="1"/>
          </p:cNvPicPr>
          <p:nvPr/>
        </p:nvPicPr>
        <p:blipFill>
          <a:blip r:embed="rId2" cstate="print"/>
          <a:srcRect/>
          <a:stretch>
            <a:fillRect/>
          </a:stretch>
        </p:blipFill>
        <p:spPr bwMode="auto">
          <a:xfrm>
            <a:off x="1835150" y="298450"/>
            <a:ext cx="5257800" cy="28813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2800" dirty="0"/>
              <a:t>Ο Ιωνάς: ένας Προφήτης που το όνομα σημαίνει την “Περιστερά”, κι όμως με πολλές μεταπτώσεις</a:t>
            </a:r>
          </a:p>
        </p:txBody>
      </p:sp>
      <p:pic>
        <p:nvPicPr>
          <p:cNvPr id="4" name="3 - Θέση περιεχομένου"/>
          <p:cNvPicPr>
            <a:picLocks noGrp="1"/>
          </p:cNvPicPr>
          <p:nvPr>
            <p:ph sz="quarter" idx="1"/>
          </p:nvPr>
        </p:nvPicPr>
        <p:blipFill>
          <a:blip r:embed="rId2" cstate="print"/>
          <a:srcRect/>
          <a:stretch>
            <a:fillRect/>
          </a:stretch>
        </p:blipFill>
        <p:spPr bwMode="auto">
          <a:xfrm>
            <a:off x="611560" y="1628800"/>
            <a:ext cx="4634080" cy="4572000"/>
          </a:xfrm>
          <a:prstGeom prst="rect">
            <a:avLst/>
          </a:prstGeom>
          <a:noFill/>
          <a:ln w="9525">
            <a:noFill/>
            <a:miter lim="800000"/>
            <a:headEnd/>
            <a:tailEnd/>
          </a:ln>
        </p:spPr>
      </p:pic>
      <p:pic>
        <p:nvPicPr>
          <p:cNvPr id="5" name="4 - Εικόνα"/>
          <p:cNvPicPr/>
          <p:nvPr/>
        </p:nvPicPr>
        <p:blipFill>
          <a:blip r:embed="rId3" cstate="print"/>
          <a:srcRect/>
          <a:stretch>
            <a:fillRect/>
          </a:stretch>
        </p:blipFill>
        <p:spPr bwMode="auto">
          <a:xfrm>
            <a:off x="5940152" y="4581128"/>
            <a:ext cx="2533650" cy="1438275"/>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ακολουθώντας τα ίχνη του Ιωνά </a:t>
            </a:r>
          </a:p>
        </p:txBody>
      </p:sp>
      <p:pic>
        <p:nvPicPr>
          <p:cNvPr id="4" name="3 - Θέση περιεχομένου"/>
          <p:cNvPicPr>
            <a:picLocks noGrp="1"/>
          </p:cNvPicPr>
          <p:nvPr>
            <p:ph sz="quarter" idx="1"/>
          </p:nvPr>
        </p:nvPicPr>
        <p:blipFill>
          <a:blip r:embed="rId2" cstate="print"/>
          <a:srcRect/>
          <a:stretch>
            <a:fillRect/>
          </a:stretch>
        </p:blipFill>
        <p:spPr bwMode="auto">
          <a:xfrm>
            <a:off x="3105139" y="1447800"/>
            <a:ext cx="3390922" cy="4572000"/>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Ιωνάς</a:t>
            </a:r>
          </a:p>
        </p:txBody>
      </p:sp>
      <p:sp>
        <p:nvSpPr>
          <p:cNvPr id="3" name="Θέση περιεχομένου 2"/>
          <p:cNvSpPr>
            <a:spLocks noGrp="1"/>
          </p:cNvSpPr>
          <p:nvPr>
            <p:ph sz="quarter" idx="1"/>
          </p:nvPr>
        </p:nvSpPr>
        <p:spPr/>
        <p:txBody>
          <a:bodyPr>
            <a:normAutofit fontScale="62500" lnSpcReduction="20000"/>
          </a:bodyPr>
          <a:lstStyle/>
          <a:p>
            <a:pPr algn="just"/>
            <a:r>
              <a:rPr lang="el-GR" dirty="0"/>
              <a:t>Προφήτης (το βιβλίο γράφτηκε μετά την εξορία)</a:t>
            </a:r>
          </a:p>
          <a:p>
            <a:pPr algn="just"/>
            <a:r>
              <a:rPr lang="el-GR" dirty="0"/>
              <a:t>Ιωνάς=περιστέρι-σύμβολο ειρήνης</a:t>
            </a:r>
          </a:p>
          <a:p>
            <a:pPr algn="just"/>
            <a:r>
              <a:rPr lang="el-GR" dirty="0"/>
              <a:t>Έλεος του Θεού για όλους τους ανθρώπους (και για τα ζώα)</a:t>
            </a:r>
          </a:p>
          <a:p>
            <a:pPr algn="just"/>
            <a:r>
              <a:rPr lang="el-GR" dirty="0"/>
              <a:t>Περιεχόμενο και δομή του βιβλίου του Ιωνά</a:t>
            </a:r>
          </a:p>
          <a:p>
            <a:pPr algn="just"/>
            <a:r>
              <a:rPr lang="el-GR" dirty="0"/>
              <a:t>Α) η συνηθισμένη επικεφαλίδα λείπει στην αρχή του βιβλίου. Εξάγεται το συμπέρασμα ότι η πρόσκληση για την έξοδο από τον ναρκισσιστικό εαυτό μπορεί να βιωθεί ανά πάσα στιγμή και οπουδήποτε</a:t>
            </a:r>
          </a:p>
          <a:p>
            <a:pPr algn="just"/>
            <a:r>
              <a:rPr lang="el-GR" dirty="0"/>
              <a:t>Β) Το σενάριο του Ιωνά εκτυλίσσεται μέσα από δύο διαφορετικές αντιδράσεις του πρωταγωνιστή και δημιουργεί πολύπλοκες σχέσεις αντίθεσης και παραλληλισμού μεταξύ των διαδικασιών, οι οποίες εκτυλίσσονται σε εντελώς διαφορετικά επίπεδα του κειμένου (</a:t>
            </a:r>
            <a:r>
              <a:rPr lang="el-GR" dirty="0" err="1"/>
              <a:t>πρβλ</a:t>
            </a:r>
            <a:r>
              <a:rPr lang="el-GR" dirty="0"/>
              <a:t>. την χαρακτηριστική λέξη - κλειδί «μεγάλο κακό»). Και τα δύο κύρια μέρη μπορούν να υποδιαιρεθούν σε σκηνές με παράλληλα μοτίβα. Και τα δύο μέρη ξεκινούν με τον Ιωνά και τον Θεό (1,1-3 και 3, l-3a). Στη συνέχεια, οι επόμενες σκηνές διαδραματίζονται μεταξύ του Ιωνά και των άλλων χαρακτήρων της αφήγησης</a:t>
            </a:r>
          </a:p>
          <a:p>
            <a:pPr algn="just"/>
            <a:r>
              <a:rPr lang="el-GR" dirty="0"/>
              <a:t>Γ) Και η ιδέα της κατακλείδας του βιβλίου με μια ερώτηση και ένα ανοιχτό τέλος επίσης αποκαλύπτει σαφώς ότι η ιστορία θέλει να εμπλέξει τον αναγνώστη του.</a:t>
            </a:r>
          </a:p>
          <a:p>
            <a:pPr algn="just"/>
            <a:endParaRPr lang="el-GR" dirty="0"/>
          </a:p>
        </p:txBody>
      </p:sp>
    </p:spTree>
    <p:extLst>
      <p:ext uri="{BB962C8B-B14F-4D97-AF65-F5344CB8AC3E}">
        <p14:creationId xmlns:p14="http://schemas.microsoft.com/office/powerpoint/2010/main" val="19286231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Ιωνάς και μεταμοντέρνα εποχή Α΄</a:t>
            </a:r>
          </a:p>
        </p:txBody>
      </p:sp>
      <p:sp>
        <p:nvSpPr>
          <p:cNvPr id="3" name="Θέση περιεχομένου 2"/>
          <p:cNvSpPr>
            <a:spLocks noGrp="1"/>
          </p:cNvSpPr>
          <p:nvPr>
            <p:ph sz="quarter" idx="1"/>
          </p:nvPr>
        </p:nvSpPr>
        <p:spPr/>
        <p:txBody>
          <a:bodyPr>
            <a:normAutofit lnSpcReduction="10000"/>
          </a:bodyPr>
          <a:lstStyle/>
          <a:p>
            <a:r>
              <a:rPr lang="el-GR" dirty="0"/>
              <a:t>Κανείς δεν είναι αμετάκλητα αλυσοδεμένος στις ρίζες του, στο παρελθόν, στο κακό. Υπάρχει πάντα η δυνατότητα σωτηρίας. Αλλά πώς είναι δυνατή η μετάνοια και η σωτηρία; Πιστεύοντας, παραδιδόμενος με εμπιστοσύνη και ποτέ παραιτούμενος από την δράση και την ελπίδα: Τότε οι άνθρωποι της </a:t>
            </a:r>
            <a:r>
              <a:rPr lang="el-GR" dirty="0" err="1"/>
              <a:t>Νινευί</a:t>
            </a:r>
            <a:r>
              <a:rPr lang="el-GR" dirty="0"/>
              <a:t> πίστεψαν / εμπιστεύτηκαν τον Θεό (3,5). Η πίστη είναι ένα διαλογικό γεγονός</a:t>
            </a:r>
          </a:p>
          <a:p>
            <a:r>
              <a:rPr lang="el-GR" dirty="0"/>
              <a:t>Μπορείς να αλλάξεις !</a:t>
            </a:r>
          </a:p>
          <a:p>
            <a:r>
              <a:rPr lang="el-GR" dirty="0"/>
              <a:t>Το Σύμπαν συμμετέχει στη σωτηρία</a:t>
            </a:r>
          </a:p>
          <a:p>
            <a:r>
              <a:rPr lang="el-GR" dirty="0"/>
              <a:t>Η αγάπη ζητά ανάληψη ευθύνης</a:t>
            </a:r>
          </a:p>
          <a:p>
            <a:endParaRPr lang="el-GR" dirty="0"/>
          </a:p>
        </p:txBody>
      </p:sp>
    </p:spTree>
    <p:extLst>
      <p:ext uri="{BB962C8B-B14F-4D97-AF65-F5344CB8AC3E}">
        <p14:creationId xmlns:p14="http://schemas.microsoft.com/office/powerpoint/2010/main" val="34105400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Ιωνάς και μεταμοντέρνα εποχή Β΄</a:t>
            </a:r>
          </a:p>
        </p:txBody>
      </p:sp>
      <p:sp>
        <p:nvSpPr>
          <p:cNvPr id="3" name="Θέση περιεχομένου 2"/>
          <p:cNvSpPr>
            <a:spLocks noGrp="1"/>
          </p:cNvSpPr>
          <p:nvPr>
            <p:ph sz="quarter" idx="1"/>
          </p:nvPr>
        </p:nvSpPr>
        <p:spPr/>
        <p:txBody>
          <a:bodyPr>
            <a:normAutofit fontScale="47500" lnSpcReduction="20000"/>
          </a:bodyPr>
          <a:lstStyle/>
          <a:p>
            <a:pPr algn="just"/>
            <a:r>
              <a:rPr lang="el-GR" dirty="0"/>
              <a:t>(α) Ενώ τα άλλα προφητικά βιβλία της Π.Δ. είναι γεμάτα κηρύγματα, ο Ιωνάς διακρίνεται από δράση πολύ ελκυστική για μαθητές και εφήβους. Αυτή η δράση αγκαλιάζει ολόκληρη την Οικουμένη: πρώτα ο πρωταγωνιστής «βλέπει» προς δυσμάς (</a:t>
            </a:r>
            <a:r>
              <a:rPr lang="el-GR" dirty="0" err="1"/>
              <a:t>Θαρσείς</a:t>
            </a:r>
            <a:r>
              <a:rPr lang="el-GR" dirty="0"/>
              <a:t> - Γιβραλτάρ). Μετά, ωστόσο, ο πρωταγωνιστής βρίσκεται στα βάθη (την άβυσσο) της Μεσογείου για να οδηγηθεί τελικά στην Ανατολή, την θεωρούμενη πάντα ως κάτι το εξωτικό αλλά και επικίνδυνο. Η αποστολή του είναι να προειδοποιήσει για τον κίνδυνο καταστροφής.</a:t>
            </a:r>
          </a:p>
          <a:p>
            <a:pPr algn="just"/>
            <a:endParaRPr lang="el-GR" dirty="0"/>
          </a:p>
          <a:p>
            <a:pPr algn="just"/>
            <a:r>
              <a:rPr lang="el-GR" dirty="0"/>
              <a:t> (β) Εκπρόσωποι ζώων και φυτών (σκουλήκι, κήτος, </a:t>
            </a:r>
            <a:r>
              <a:rPr lang="el-GR" dirty="0" err="1"/>
              <a:t>ρετσινολαδιά</a:t>
            </a:r>
            <a:r>
              <a:rPr lang="el-GR" dirty="0"/>
              <a:t> και καλύβα) συμμετέχουν επίσης ενεργά στην αφήγηση. </a:t>
            </a:r>
            <a:r>
              <a:rPr lang="el-GR" dirty="0" err="1"/>
              <a:t>Υπακούουν</a:t>
            </a:r>
            <a:r>
              <a:rPr lang="el-GR" dirty="0"/>
              <a:t> στη βούληση του δημιουργού τους, αλλά ταυτόχρονα δείχνουν αλληλεγγύη στον τραγικό </a:t>
            </a:r>
            <a:r>
              <a:rPr lang="el-GR" dirty="0" err="1"/>
              <a:t>Homo</a:t>
            </a:r>
            <a:r>
              <a:rPr lang="el-GR" dirty="0"/>
              <a:t> </a:t>
            </a:r>
            <a:r>
              <a:rPr lang="el-GR" dirty="0" err="1"/>
              <a:t>sapiens</a:t>
            </a:r>
            <a:r>
              <a:rPr lang="el-GR" dirty="0"/>
              <a:t>, ώστε αυτός να μπορεί να επιβιώσει και να ξεπεράσει τα αδιέξοδα. Όλο το βιβλίο έχει έναν φιλικό προς το περιβάλλον και κατεξοχήν ο  επίλογος. Ο Θεός ρωτάει τον ακροατή: Αλλά δεν πρέπει να λυπάμαι για τη Νινευή, τη μεγάλη πόλη στην οποία ζουν περισσότεροι από </a:t>
            </a:r>
            <a:r>
              <a:rPr lang="el-GR" dirty="0" err="1"/>
              <a:t>εκατόν</a:t>
            </a:r>
            <a:r>
              <a:rPr lang="el-GR" dirty="0"/>
              <a:t> είκοσι χιλιάδες άνθρωποι, που δεν μπορούν καν να διακρίνουν μεταξύ δεξιά και αριστερά - και επίσης τόσα πολλά βοοειδή; (4, 11).</a:t>
            </a:r>
          </a:p>
          <a:p>
            <a:pPr algn="just"/>
            <a:endParaRPr lang="el-GR" dirty="0"/>
          </a:p>
          <a:p>
            <a:pPr algn="just"/>
            <a:r>
              <a:rPr lang="el-GR" dirty="0"/>
              <a:t> (γ) Η αφήγηση είναι επίσης μοναδική λόγω της δραματικής υφής του βιβλίου. Τα συγκρουόμενα συναισθήματα εναλλάσσονται με ταχύτητα. Π.χ. στο κεφάλαιο 1: Ο Ιωνάς κοιμάται στο πλοίο και λίγα δευτερόλεπτα αργότερα, με τη δική του συγκατάθεση, ρίχνεται στα κύματα της θάλασσας. Στην αρχή ανακοινώνεται η καταστροφή, αλλά στο τέλος ο κόσμος σώζεται! </a:t>
            </a:r>
          </a:p>
          <a:p>
            <a:pPr algn="just"/>
            <a:r>
              <a:rPr lang="el-GR" dirty="0"/>
              <a:t>Εξωτερικές και εσωτερικές πραγματικότητες (αρχετυπικές εικόνες)</a:t>
            </a:r>
            <a:r>
              <a:rPr lang="en-US" dirty="0"/>
              <a:t>:</a:t>
            </a:r>
            <a:endParaRPr lang="el-GR" dirty="0"/>
          </a:p>
          <a:p>
            <a:pPr marL="0" indent="0" algn="just">
              <a:buNone/>
            </a:pPr>
            <a:r>
              <a:rPr lang="el-GR" dirty="0"/>
              <a:t>Οι «πράξεις της (</a:t>
            </a:r>
            <a:r>
              <a:rPr lang="el-GR" dirty="0" err="1"/>
              <a:t>ανα</a:t>
            </a:r>
            <a:r>
              <a:rPr lang="el-GR" dirty="0"/>
              <a:t>)δημιουργίας» παρουσιάζονται στο βιβλίο του Ιωνά με αρχετυπικές εικόνες· εμφανίζονται απειλητικά οι δυνάμεις του χάους, οι καταιγίδες, τα κύματα της θάλασσας (2, 4), η αρχέγονη παλίρροια (2, 6), τα κλείθρα της γης (2, 7) – όπως και οι αντίθετες εικόνες του αρμονικού κόσμου της δημιουργίας. Ο Ιωνάς βυθίζεται στη «νύχτα της κρίσης», στην άβυσσο του φόβου του θανάτου. Το θαλάσσιο τέρας (του ασυνείδητου;) έρχεται για να καταβροχθίσει τον Ιωνά.  Εγκλωβισμένος και αβοήθητος στον «προσωπικό Άδη» (2.2), δεν έχει πλέον </a:t>
            </a:r>
            <a:r>
              <a:rPr lang="el-GR" dirty="0" err="1"/>
              <a:t>καμμία</a:t>
            </a:r>
            <a:r>
              <a:rPr lang="el-GR" dirty="0"/>
              <a:t> πιθανότητα να ξεφύγει από την αλήθεια. Εκεί (στην άβυσσο), βιώνοντας τον «πνιγμό της ψυχής» (Ισαάκ ο Σύρος), ο Ιωνάς δεν απελπίζεται αλλά αγωνίζεται να αρθρώσει κραυγή, ανακαλώντας και το παρελθόν (2.2-10: Προσευχή / κλήση  από τα βάθη). Ο τάφος γίνεται η μήτρα μιας νέας γέννησης. Αυτό είναι το «σημάδι του Ιωνά», το οποίο αναφέρεται εμφατικά από τον ίδιο τον Ιησού Χριστό  στο Ευαγγέλιο Κατά </a:t>
            </a:r>
            <a:r>
              <a:rPr lang="el-GR" dirty="0" err="1"/>
              <a:t>Ματθαίον</a:t>
            </a:r>
            <a:r>
              <a:rPr lang="el-GR" dirty="0"/>
              <a:t> και Κατά </a:t>
            </a:r>
            <a:r>
              <a:rPr lang="el-GR" dirty="0" err="1"/>
              <a:t>Λουκάν</a:t>
            </a:r>
            <a:r>
              <a:rPr lang="el-GR" dirty="0"/>
              <a:t> (11, 29).</a:t>
            </a:r>
          </a:p>
        </p:txBody>
      </p:sp>
    </p:spTree>
    <p:extLst>
      <p:ext uri="{BB962C8B-B14F-4D97-AF65-F5344CB8AC3E}">
        <p14:creationId xmlns:p14="http://schemas.microsoft.com/office/powerpoint/2010/main" val="14650573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4. Η «παγκόσμια Γλώσσα των Συμβόλων» και η Αγία Γραφή</a:t>
            </a:r>
          </a:p>
        </p:txBody>
      </p:sp>
      <p:pic>
        <p:nvPicPr>
          <p:cNvPr id="4" name="3 - Θέση περιεχομένου" descr="Apple iPhone X 64GB (Space Grey)"/>
          <p:cNvPicPr>
            <a:picLocks noGrp="1"/>
          </p:cNvPicPr>
          <p:nvPr>
            <p:ph sz="quarter" idx="1"/>
          </p:nvPr>
        </p:nvPicPr>
        <p:blipFill>
          <a:blip r:embed="rId2" cstate="print"/>
          <a:stretch>
            <a:fillRect/>
          </a:stretch>
        </p:blipFill>
        <p:spPr bwMode="auto">
          <a:xfrm>
            <a:off x="2895600" y="1828800"/>
            <a:ext cx="3810000" cy="3810000"/>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Κατηγορίες Συμβόλων</a:t>
            </a:r>
          </a:p>
        </p:txBody>
      </p:sp>
      <p:sp>
        <p:nvSpPr>
          <p:cNvPr id="3" name="2 - Θέση περιεχομένου"/>
          <p:cNvSpPr>
            <a:spLocks noGrp="1"/>
          </p:cNvSpPr>
          <p:nvPr>
            <p:ph sz="quarter" idx="1"/>
          </p:nvPr>
        </p:nvSpPr>
        <p:spPr/>
        <p:txBody>
          <a:bodyPr>
            <a:normAutofit fontScale="62500" lnSpcReduction="20000"/>
          </a:bodyPr>
          <a:lstStyle/>
          <a:p>
            <a:pPr marL="0" indent="0" algn="just">
              <a:buNone/>
            </a:pPr>
            <a:endParaRPr lang="el-GR" dirty="0"/>
          </a:p>
          <a:p>
            <a:pPr algn="just"/>
            <a:r>
              <a:rPr lang="el-GR" dirty="0"/>
              <a:t>Σύμβολα που έχουν ληφθεί από τα </a:t>
            </a:r>
            <a:r>
              <a:rPr lang="el-GR" b="1" dirty="0"/>
              <a:t>φαινόμενα της φύσης</a:t>
            </a:r>
            <a:r>
              <a:rPr lang="el-GR" dirty="0"/>
              <a:t>, όπως το «φως», το «σκοτάδι», «αστέρι», η «έρημος» (= το </a:t>
            </a:r>
            <a:r>
              <a:rPr lang="el-GR" dirty="0" err="1"/>
              <a:t>κατοικητήριο</a:t>
            </a:r>
            <a:r>
              <a:rPr lang="el-GR" dirty="0"/>
              <a:t> των δαιμόνων και το «φροντιστήριο της Πίστης»).</a:t>
            </a:r>
          </a:p>
          <a:p>
            <a:pPr algn="just"/>
            <a:endParaRPr lang="el-GR" dirty="0"/>
          </a:p>
          <a:p>
            <a:pPr algn="just"/>
            <a:r>
              <a:rPr lang="el-GR" dirty="0"/>
              <a:t>Σύμβολα που λαμβάνονται </a:t>
            </a:r>
            <a:r>
              <a:rPr lang="el-GR" b="1" dirty="0"/>
              <a:t>από το ανθρώπινο σώμα </a:t>
            </a:r>
            <a:r>
              <a:rPr lang="el-GR" dirty="0"/>
              <a:t>και τη συμπεριφορά. όπως "πόδι", "χέρι", "μάτι", "αυτί", "στόμα", "πλάτη", "πρόσωπο", "καρδιά".</a:t>
            </a:r>
          </a:p>
          <a:p>
            <a:pPr algn="just"/>
            <a:endParaRPr lang="el-GR" dirty="0"/>
          </a:p>
          <a:p>
            <a:pPr algn="just"/>
            <a:r>
              <a:rPr lang="el-GR" dirty="0"/>
              <a:t>Σύμβολα που προέρχονται </a:t>
            </a:r>
            <a:r>
              <a:rPr lang="el-GR" b="1" dirty="0"/>
              <a:t>από την φύση</a:t>
            </a:r>
            <a:r>
              <a:rPr lang="el-GR" dirty="0"/>
              <a:t> και «καλλιεργούνται» από τον άνθρωπο, όπως το «αμπέλι», το «μονοπάτι» και η «φωτιά».</a:t>
            </a:r>
          </a:p>
          <a:p>
            <a:pPr algn="just"/>
            <a:endParaRPr lang="el-GR" dirty="0"/>
          </a:p>
          <a:p>
            <a:pPr algn="just"/>
            <a:r>
              <a:rPr lang="el-GR" dirty="0"/>
              <a:t>Σύμβολα που προέρχονται </a:t>
            </a:r>
            <a:r>
              <a:rPr lang="el-GR" b="1" dirty="0"/>
              <a:t>από το πεδίο του ανθρώπινου πολιτισμού, </a:t>
            </a:r>
            <a:r>
              <a:rPr lang="el-GR" dirty="0"/>
              <a:t>όπως «σπίτι», «κήπος», «φόρεμα» και «πλοίο».</a:t>
            </a:r>
            <a:endParaRPr lang="en-US" dirty="0"/>
          </a:p>
          <a:p>
            <a:pPr algn="just"/>
            <a:r>
              <a:rPr lang="el-GR" dirty="0"/>
              <a:t>Επιπλέον, υπάρχουν σύμβολα που δεν μπορούν να βρεθούν στην Α.Γ.  επειδή δεν υπήρχαν στη βιβλική εποχή, όπως το "</a:t>
            </a:r>
            <a:r>
              <a:rPr lang="de-DE" dirty="0" err="1"/>
              <a:t>www</a:t>
            </a:r>
            <a:r>
              <a:rPr lang="el-GR" dirty="0"/>
              <a:t>", ή δεν είχαν ακόμη αυτό το συμβολικό νόημα, όπως το "ποδόσφαιρο" ως ένα σύνθετο σύστημα αθλητισμού με χαρακτηριστικά «λατρείας».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ctr"/>
            <a:r>
              <a:rPr lang="el-GR" dirty="0"/>
              <a:t>Ρόλος Συμβόλων</a:t>
            </a:r>
          </a:p>
        </p:txBody>
      </p:sp>
      <p:sp>
        <p:nvSpPr>
          <p:cNvPr id="3" name="2 - Θέση περιεχομένου"/>
          <p:cNvSpPr>
            <a:spLocks noGrp="1"/>
          </p:cNvSpPr>
          <p:nvPr>
            <p:ph sz="quarter" idx="1"/>
          </p:nvPr>
        </p:nvSpPr>
        <p:spPr/>
        <p:txBody>
          <a:bodyPr>
            <a:normAutofit fontScale="62500" lnSpcReduction="20000"/>
          </a:bodyPr>
          <a:lstStyle/>
          <a:p>
            <a:pPr algn="just"/>
            <a:r>
              <a:rPr lang="el-GR" dirty="0"/>
              <a:t>1. Ο χαρακτήρας </a:t>
            </a:r>
            <a:r>
              <a:rPr lang="el-GR" b="1" dirty="0"/>
              <a:t>της αναφοράς / </a:t>
            </a:r>
            <a:r>
              <a:rPr lang="el-GR" b="1" i="1" dirty="0"/>
              <a:t>αναπαράστασης</a:t>
            </a:r>
            <a:r>
              <a:rPr lang="el-GR" b="1" dirty="0"/>
              <a:t> και της διαμεσολάβησης</a:t>
            </a:r>
            <a:r>
              <a:rPr lang="el-GR" dirty="0"/>
              <a:t>: τα σύμβολα αναφέρονται σε μια έννοια που υπερβαίνει το αντικείμενο. Ο όρος </a:t>
            </a:r>
            <a:r>
              <a:rPr lang="el-GR" i="1" dirty="0"/>
              <a:t>σύμβολο</a:t>
            </a:r>
            <a:r>
              <a:rPr lang="el-GR" dirty="0"/>
              <a:t> παράγεται από την ενέργεια δύο φίλων να σπάσουν ένα κεραμικό, ώστε όταν και πάλι συναντηθούν (σμίξουν) η </a:t>
            </a:r>
            <a:r>
              <a:rPr lang="el-GR" dirty="0" err="1"/>
              <a:t>συμ+βολή</a:t>
            </a:r>
            <a:r>
              <a:rPr lang="el-GR" dirty="0"/>
              <a:t> των δύο αποσπασθέντων μερών να ανακαλέσει τη </a:t>
            </a:r>
            <a:r>
              <a:rPr lang="el-GR" i="1" dirty="0"/>
              <a:t>φιλία </a:t>
            </a:r>
            <a:r>
              <a:rPr lang="el-GR" dirty="0"/>
              <a:t>τους.</a:t>
            </a:r>
          </a:p>
          <a:p>
            <a:pPr algn="just"/>
            <a:r>
              <a:rPr lang="el-GR" dirty="0"/>
              <a:t>2. Η </a:t>
            </a:r>
            <a:r>
              <a:rPr lang="el-GR" b="1" dirty="0"/>
              <a:t>ιστορική και κοινωνική ενσωμάτωση</a:t>
            </a:r>
            <a:r>
              <a:rPr lang="el-GR" dirty="0"/>
              <a:t>: Το σύμβολο ΙΧΘΥΣ κατανοείται εσωτερικά στη χριστιανική κοινότητα και χρησιμεύει ως μυστικό σήμα αναγνώρισης όσων ανήκουν στο ίδιο Σώμα.</a:t>
            </a:r>
          </a:p>
          <a:p>
            <a:pPr algn="just"/>
            <a:r>
              <a:rPr lang="el-GR" dirty="0"/>
              <a:t>3. </a:t>
            </a:r>
            <a:r>
              <a:rPr lang="el-GR" b="1" dirty="0"/>
              <a:t>Κατανόηση και ανάμνηση</a:t>
            </a:r>
            <a:r>
              <a:rPr lang="el-GR" dirty="0"/>
              <a:t>: Τα σύμβολα επιτρέπουν την κοινή κατανόηση μέσω κατεξοχήν της ανάμνησης (π.χ. ο σταυρός στην τάξη, μεταξύ άλλων, </a:t>
            </a:r>
            <a:r>
              <a:rPr lang="el-GR" dirty="0" err="1"/>
              <a:t>ενΘυμίζει</a:t>
            </a:r>
            <a:r>
              <a:rPr lang="el-GR" dirty="0"/>
              <a:t> τον επώδυνο θάνατο και την ανάσταση του Ιησού Χριστού για να σωθεί ο Κόσμος).</a:t>
            </a:r>
          </a:p>
          <a:p>
            <a:pPr algn="just"/>
            <a:r>
              <a:rPr lang="el-GR" dirty="0"/>
              <a:t>4. Η ανακάλυψη </a:t>
            </a:r>
            <a:r>
              <a:rPr lang="el-GR" b="1" dirty="0"/>
              <a:t>βαθύτερων διαστάσεων</a:t>
            </a:r>
            <a:r>
              <a:rPr lang="el-GR" dirty="0"/>
              <a:t> της ίδιας της πραγματικότητας που μας περιβάλλει.</a:t>
            </a:r>
          </a:p>
          <a:p>
            <a:pPr algn="just"/>
            <a:r>
              <a:rPr lang="el-GR" dirty="0"/>
              <a:t>6. Η </a:t>
            </a:r>
            <a:r>
              <a:rPr lang="el-GR" b="1" dirty="0"/>
              <a:t>αμφισημία</a:t>
            </a:r>
            <a:r>
              <a:rPr lang="el-GR" dirty="0"/>
              <a:t> (π.χ. ο Σταυρός ήταν από την αρχαιότητα σύμβολο μητρικής αγάπης – τρυφερότητας, αλλά εξελίχθηκε σε σύμβολο επικυριαρχίας [</a:t>
            </a:r>
            <a:r>
              <a:rPr lang="el-GR" dirty="0" err="1"/>
              <a:t>πρβλ</a:t>
            </a:r>
            <a:r>
              <a:rPr lang="el-GR" dirty="0"/>
              <a:t>. </a:t>
            </a:r>
            <a:r>
              <a:rPr lang="el-GR" dirty="0" err="1"/>
              <a:t>σβάστιγκα</a:t>
            </a:r>
            <a:r>
              <a:rPr lang="el-GR" dirty="0"/>
              <a:t>]).</a:t>
            </a:r>
          </a:p>
          <a:p>
            <a:pPr algn="just"/>
            <a:r>
              <a:rPr lang="el-GR" dirty="0"/>
              <a:t>7. Η αναφορά στο μέλλον – τα τελικά Έσχατα. Γενικότερα το σύμβολο επιτρέπει «σε αυτό που δεν είναι παρόν να είναι παρόν».</a:t>
            </a:r>
          </a:p>
          <a:p>
            <a:endParaRPr lang="el-G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α. ΤΟ ΟΡΟΣ ΩΣ ΣΥΜΒΟΛΟ ΤΟΥ ΚΑΤΑΜΑΤΘΑΙΟΝ (Μτ.)</a:t>
            </a:r>
          </a:p>
        </p:txBody>
      </p:sp>
      <p:sp>
        <p:nvSpPr>
          <p:cNvPr id="3" name="2 - Θέση περιεχομένου"/>
          <p:cNvSpPr>
            <a:spLocks noGrp="1"/>
          </p:cNvSpPr>
          <p:nvPr>
            <p:ph sz="quarter" idx="1"/>
          </p:nvPr>
        </p:nvSpPr>
        <p:spPr/>
        <p:txBody>
          <a:bodyPr>
            <a:normAutofit/>
          </a:bodyPr>
          <a:lstStyle/>
          <a:p>
            <a:pPr>
              <a:buNone/>
            </a:pPr>
            <a:endParaRPr lang="el-GR" dirty="0"/>
          </a:p>
          <a:p>
            <a:pPr>
              <a:buNone/>
            </a:pPr>
            <a:endParaRPr lang="el-GR" dirty="0"/>
          </a:p>
        </p:txBody>
      </p:sp>
      <p:pic>
        <p:nvPicPr>
          <p:cNvPr id="4" name="3 - Θέση περιεχομένου" descr="Lighthouse.jpg"/>
          <p:cNvPicPr>
            <a:picLocks noChangeAspect="1"/>
          </p:cNvPicPr>
          <p:nvPr/>
        </p:nvPicPr>
        <p:blipFill>
          <a:blip r:embed="rId2" cstate="print"/>
          <a:stretch>
            <a:fillRect/>
          </a:stretch>
        </p:blipFill>
        <p:spPr>
          <a:xfrm>
            <a:off x="1752600" y="1447800"/>
            <a:ext cx="6096000" cy="457200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αριθμού διαφάνειας"/>
          <p:cNvSpPr>
            <a:spLocks noGrp="1"/>
          </p:cNvSpPr>
          <p:nvPr>
            <p:ph type="sldNum" sz="quarter" idx="12"/>
          </p:nvPr>
        </p:nvSpPr>
        <p:spPr/>
        <p:txBody>
          <a:bodyPr/>
          <a:lstStyle/>
          <a:p>
            <a:fld id="{E505313D-9C7F-4706-B6B1-B048A8B60C4D}" type="slidenum">
              <a:rPr lang="el-GR" smtClean="0"/>
              <a:pPr/>
              <a:t>49</a:t>
            </a:fld>
            <a:endParaRPr lang="el-GR" dirty="0"/>
          </a:p>
        </p:txBody>
      </p:sp>
      <p:pic>
        <p:nvPicPr>
          <p:cNvPr id="1026" name="Picture 2" descr="C:\Users\Δημήτριος\Desktop\amatej_e.jpg"/>
          <p:cNvPicPr>
            <a:picLocks noChangeAspect="1" noChangeArrowheads="1"/>
          </p:cNvPicPr>
          <p:nvPr/>
        </p:nvPicPr>
        <p:blipFill>
          <a:blip r:embed="rId2" cstate="print"/>
          <a:srcRect/>
          <a:stretch>
            <a:fillRect/>
          </a:stretch>
        </p:blipFill>
        <p:spPr bwMode="auto">
          <a:xfrm>
            <a:off x="0" y="1"/>
            <a:ext cx="9144000" cy="6857999"/>
          </a:xfrm>
          <a:prstGeom prst="rect">
            <a:avLst/>
          </a:prstGeom>
          <a:noFill/>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b="1" dirty="0"/>
              <a:t>1. Λόγος του Θεού και Αγία Γραφή:</a:t>
            </a:r>
            <a:r>
              <a:rPr lang="el-GR" dirty="0"/>
              <a:t> </a:t>
            </a:r>
          </a:p>
        </p:txBody>
      </p:sp>
      <p:sp>
        <p:nvSpPr>
          <p:cNvPr id="3" name="2 - Θέση περιεχομένου"/>
          <p:cNvSpPr>
            <a:spLocks noGrp="1"/>
          </p:cNvSpPr>
          <p:nvPr>
            <p:ph sz="quarter" idx="1"/>
          </p:nvPr>
        </p:nvSpPr>
        <p:spPr/>
        <p:txBody>
          <a:bodyPr>
            <a:normAutofit fontScale="60000" lnSpcReduction="20000"/>
          </a:bodyPr>
          <a:lstStyle/>
          <a:p>
            <a:pPr algn="just"/>
            <a:r>
              <a:rPr lang="el-GR" dirty="0"/>
              <a:t>Η Αγία Γραφή δεν είναι ο Λόγος του Θεού (όπως διδαχθήκαμε στα Κατηχητικά), αλλά λ</a:t>
            </a:r>
            <a:r>
              <a:rPr lang="el-GR" b="1" dirty="0"/>
              <a:t>όγος περί</a:t>
            </a:r>
            <a:r>
              <a:rPr lang="el-GR" dirty="0"/>
              <a:t> του Λόγου, ο οποίος έλαβε </a:t>
            </a:r>
            <a:r>
              <a:rPr lang="el-GR" b="1" dirty="0"/>
              <a:t>τη σάρκα της εποχής Του</a:t>
            </a:r>
            <a:r>
              <a:rPr lang="el-GR" dirty="0"/>
              <a:t> με όλα τα αδιάβλητα πάθη της χωρίς την αμαρτία. Αυτός, ευρισκόμενος συνεχώς στην αγκαλιά - τον «κόλπο» </a:t>
            </a:r>
            <a:r>
              <a:rPr lang="el-GR" cap="all" dirty="0"/>
              <a:t>τ</a:t>
            </a:r>
            <a:r>
              <a:rPr lang="el-GR" dirty="0"/>
              <a:t>ου, </a:t>
            </a:r>
            <a:r>
              <a:rPr lang="el-GR" b="1" dirty="0"/>
              <a:t>εξήγησε</a:t>
            </a:r>
            <a:r>
              <a:rPr lang="el-GR" dirty="0"/>
              <a:t> (= </a:t>
            </a:r>
            <a:r>
              <a:rPr lang="el-GR" b="1" dirty="0"/>
              <a:t>απο</a:t>
            </a:r>
            <a:r>
              <a:rPr lang="el-GR" dirty="0"/>
              <a:t>κάλυψε </a:t>
            </a:r>
            <a:r>
              <a:rPr lang="el-GR" dirty="0" err="1"/>
              <a:t>Ιω</a:t>
            </a:r>
            <a:r>
              <a:rPr lang="el-GR" dirty="0"/>
              <a:t>. 1, 18) τον Θεό και τον αποκάλυψε κατεξοχήν ως </a:t>
            </a:r>
            <a:r>
              <a:rPr lang="el-GR" b="1" dirty="0"/>
              <a:t>Πατέρα</a:t>
            </a:r>
            <a:r>
              <a:rPr lang="el-GR" dirty="0"/>
              <a:t> </a:t>
            </a:r>
            <a:r>
              <a:rPr lang="el-GR" b="1" dirty="0"/>
              <a:t>/ </a:t>
            </a:r>
            <a:r>
              <a:rPr lang="el-GR" b="1" dirty="0" err="1"/>
              <a:t>Αββά</a:t>
            </a:r>
            <a:r>
              <a:rPr lang="el-GR" b="1" dirty="0"/>
              <a:t> (</a:t>
            </a:r>
            <a:r>
              <a:rPr lang="el-GR" b="1" dirty="0" err="1"/>
              <a:t>πρβλ</a:t>
            </a:r>
            <a:r>
              <a:rPr lang="el-GR" b="1" dirty="0"/>
              <a:t>. «Μπαμπάς»). </a:t>
            </a:r>
          </a:p>
          <a:p>
            <a:pPr algn="just"/>
            <a:r>
              <a:rPr lang="el-GR" dirty="0"/>
              <a:t>Σε κάθε περίπτωση για τη συνάντηση του Λόγου ισχύει το «</a:t>
            </a:r>
            <a:r>
              <a:rPr lang="el-GR" dirty="0" err="1"/>
              <a:t>Ἔρχου</a:t>
            </a:r>
            <a:r>
              <a:rPr lang="el-GR" dirty="0"/>
              <a:t> και </a:t>
            </a:r>
            <a:r>
              <a:rPr lang="el-GR" dirty="0" err="1"/>
              <a:t>ἴδε</a:t>
            </a:r>
            <a:r>
              <a:rPr lang="el-GR" dirty="0"/>
              <a:t>» του Φιλίππου προς τον Ναθαναήλ (</a:t>
            </a:r>
            <a:r>
              <a:rPr lang="el-GR" dirty="0" err="1"/>
              <a:t>Ιω</a:t>
            </a:r>
            <a:r>
              <a:rPr lang="el-GR" dirty="0"/>
              <a:t>. 1, 46) και όχι το «Λάβε και ανάγνωσε», που άκουσε ο ιερός Αυγουστίνος, παρότι δεν μπορούμε να αποκλείσουμε μεθόδους του πώς ενεργεί η Χάρη του Θεού.</a:t>
            </a:r>
            <a:r>
              <a:rPr lang="el-GR" baseline="30000" dirty="0"/>
              <a:t> </a:t>
            </a:r>
            <a:r>
              <a:rPr lang="el-GR" dirty="0"/>
              <a:t> </a:t>
            </a:r>
            <a:r>
              <a:rPr lang="el-GR" cap="all" dirty="0"/>
              <a:t>α</a:t>
            </a:r>
            <a:r>
              <a:rPr lang="el-GR" dirty="0"/>
              <a:t>πό τον ίδιο τον Κύριο, ο οποίος δεν άφησε ούτε κείμενα ούτε ιερά λείψανα, η Καινή Διαθήκη (Κ.Δ.) δεν ταυτίζεται με </a:t>
            </a:r>
            <a:r>
              <a:rPr lang="el-GR" b="1" dirty="0"/>
              <a:t>μία ιερή Βίβλο</a:t>
            </a:r>
            <a:r>
              <a:rPr lang="el-GR" dirty="0"/>
              <a:t> με πολλά βιβλία, αλλά με την Ευχαριστία ως ζωντανή αναβίωση (= ζώσα </a:t>
            </a:r>
            <a:r>
              <a:rPr lang="el-GR" b="1" i="1" dirty="0"/>
              <a:t>ανά</a:t>
            </a:r>
            <a:r>
              <a:rPr lang="el-GR" dirty="0"/>
              <a:t>μνηση + </a:t>
            </a:r>
            <a:r>
              <a:rPr lang="el-GR" b="1" i="1" dirty="0"/>
              <a:t>εν</a:t>
            </a:r>
            <a:r>
              <a:rPr lang="el-GR" dirty="0"/>
              <a:t>θύμηση) του αίματος (= της σταυρικής θυσίας) του μονογενούς Θεού. </a:t>
            </a:r>
          </a:p>
          <a:p>
            <a:pPr algn="just"/>
            <a:r>
              <a:rPr lang="el-GR" dirty="0"/>
              <a:t>Αυτή η Διαθήκη σύμφωνα με τον Ιερεμία (31, 31 Ο’) συνεπάγεται την εγγραφή της όχι σε πλάκες ή τόμους, αλλά στις καρδιές όσων ανθρώπων βιώνουν </a:t>
            </a:r>
            <a:r>
              <a:rPr lang="el-GR" b="1" dirty="0"/>
              <a:t>μετα</a:t>
            </a:r>
            <a:r>
              <a:rPr lang="el-GR" dirty="0"/>
              <a:t>στροφή ή «επιστροφή» (όπως ονομάζεται η </a:t>
            </a:r>
            <a:r>
              <a:rPr lang="el-GR" i="1" dirty="0"/>
              <a:t>μετάνοια </a:t>
            </a:r>
            <a:r>
              <a:rPr lang="el-GR" dirty="0"/>
              <a:t>βιβλικά). Με τη σειρά της η </a:t>
            </a:r>
            <a:r>
              <a:rPr lang="el-GR" cap="all" dirty="0"/>
              <a:t>κ</a:t>
            </a:r>
            <a:r>
              <a:rPr lang="el-GR" dirty="0"/>
              <a:t>αινή Διαθήκη προϋποθέτει τη Λειτουργία </a:t>
            </a:r>
            <a:r>
              <a:rPr lang="el-GR" b="1" dirty="0"/>
              <a:t>πριν </a:t>
            </a:r>
            <a:r>
              <a:rPr lang="el-GR" dirty="0"/>
              <a:t>και </a:t>
            </a:r>
            <a:r>
              <a:rPr lang="el-GR" b="1" dirty="0"/>
              <a:t>μετά</a:t>
            </a:r>
            <a:r>
              <a:rPr lang="el-GR" dirty="0"/>
              <a:t> τη Λειτουργία, τη </a:t>
            </a:r>
            <a:r>
              <a:rPr lang="el-GR" dirty="0" err="1"/>
              <a:t>συγΧώρεση</a:t>
            </a:r>
            <a:r>
              <a:rPr lang="el-GR" dirty="0"/>
              <a:t> / τον νιπτήρα των ποδών του «άλλου» και εν συνεχεία τη μαρτυρία – το μαρτύριο  για να σωθεί ο Κόσμος. </a:t>
            </a:r>
          </a:p>
          <a:p>
            <a:endParaRPr lang="el-GR"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 Στρογγυλεμένο ορθογώνιο"/>
          <p:cNvSpPr/>
          <p:nvPr/>
        </p:nvSpPr>
        <p:spPr>
          <a:xfrm>
            <a:off x="395536" y="1628800"/>
            <a:ext cx="8280920" cy="1940957"/>
          </a:xfrm>
          <a:prstGeom prst="roundRect">
            <a:avLst/>
          </a:prstGeom>
          <a:solidFill>
            <a:schemeClr val="accent2">
              <a:lumMod val="60000"/>
              <a:lumOff val="40000"/>
            </a:schemeClr>
          </a:solidFill>
          <a:ln>
            <a:solidFill>
              <a:srgbClr val="000000"/>
            </a:solidFill>
          </a:ln>
        </p:spPr>
        <p:txBody>
          <a:bodyPr wrap="square">
            <a:spAutoFit/>
          </a:bodyPr>
          <a:lstStyle/>
          <a:p>
            <a:pPr>
              <a:lnSpc>
                <a:spcPct val="150000"/>
              </a:lnSpc>
            </a:pPr>
            <a:r>
              <a:rPr lang="el-GR" dirty="0">
                <a:latin typeface="Palatino Linotype" panose="02040502050505030304" pitchFamily="18" charset="0"/>
              </a:rPr>
              <a:t>Στον </a:t>
            </a:r>
            <a:r>
              <a:rPr lang="el-GR" dirty="0" err="1">
                <a:latin typeface="Palatino Linotype" panose="02040502050505030304" pitchFamily="18" charset="0"/>
              </a:rPr>
              <a:t>Μτ</a:t>
            </a:r>
            <a:r>
              <a:rPr lang="el-GR" dirty="0">
                <a:latin typeface="Palatino Linotype" panose="02040502050505030304" pitchFamily="18" charset="0"/>
              </a:rPr>
              <a:t> το βασικό θεολογικό σύμβολο είναι το γνωστό </a:t>
            </a:r>
            <a:r>
              <a:rPr lang="en-US" dirty="0">
                <a:latin typeface="Palatino Linotype" panose="02040502050505030304" pitchFamily="18" charset="0"/>
              </a:rPr>
              <a:t>axis mundi </a:t>
            </a:r>
            <a:r>
              <a:rPr lang="el-GR" b="1" dirty="0">
                <a:latin typeface="Palatino Linotype" panose="02040502050505030304" pitchFamily="18" charset="0"/>
              </a:rPr>
              <a:t>όρος</a:t>
            </a:r>
            <a:r>
              <a:rPr lang="el-GR" dirty="0">
                <a:latin typeface="Palatino Linotype" panose="02040502050505030304" pitchFamily="18" charset="0"/>
              </a:rPr>
              <a:t>, το οποίο χρησιμοποιείται για να εκφράσει την εναλλαγή του ύψους και του βάθους που μπορεί να φθάσει ο άνθρωπος και ταυτόχρονα ο Θεός από την αγωνία να σώσει το πλάσμα Του. </a:t>
            </a:r>
          </a:p>
        </p:txBody>
      </p:sp>
      <p:sp>
        <p:nvSpPr>
          <p:cNvPr id="9" name="8 - Στρογγυλεμένο ορθογώνιο"/>
          <p:cNvSpPr/>
          <p:nvPr/>
        </p:nvSpPr>
        <p:spPr>
          <a:xfrm>
            <a:off x="395536" y="3740839"/>
            <a:ext cx="8280920" cy="1940957"/>
          </a:xfrm>
          <a:prstGeom prst="roundRect">
            <a:avLst/>
          </a:prstGeom>
          <a:solidFill>
            <a:schemeClr val="accent4">
              <a:lumMod val="40000"/>
              <a:lumOff val="60000"/>
            </a:schemeClr>
          </a:solidFill>
          <a:ln>
            <a:solidFill>
              <a:srgbClr val="000000"/>
            </a:solidFill>
          </a:ln>
        </p:spPr>
        <p:txBody>
          <a:bodyPr wrap="square">
            <a:spAutoFit/>
          </a:bodyPr>
          <a:lstStyle/>
          <a:p>
            <a:pPr algn="just">
              <a:lnSpc>
                <a:spcPct val="150000"/>
              </a:lnSpc>
            </a:pPr>
            <a:r>
              <a:rPr lang="el-GR" dirty="0">
                <a:latin typeface="Palatino Linotype" panose="02040502050505030304" pitchFamily="18" charset="0"/>
              </a:rPr>
              <a:t>Ο Ματθαίος χρησιμοποιώντας, αυτό το σύμβολο καταφέρνει να μετατρέψει ένα ευαγγέλιο που στηρίζεται σε πέντε μακροσκελείς ομιλίες (οι οποίες σε άλλη περίπτωση θα κούραζαν τον ακροατή) σε μια μοναδική εμπειρία "οπτικοακουστικής" </a:t>
            </a:r>
            <a:r>
              <a:rPr lang="el-GR" dirty="0" err="1">
                <a:latin typeface="Palatino Linotype" panose="02040502050505030304" pitchFamily="18" charset="0"/>
              </a:rPr>
              <a:t>θεο</a:t>
            </a:r>
            <a:r>
              <a:rPr lang="el-GR" dirty="0">
                <a:latin typeface="Palatino Linotype" panose="02040502050505030304" pitchFamily="18" charset="0"/>
              </a:rPr>
              <a:t>-</a:t>
            </a:r>
            <a:r>
              <a:rPr lang="el-GR" dirty="0" err="1">
                <a:latin typeface="Palatino Linotype" panose="02040502050505030304" pitchFamily="18" charset="0"/>
              </a:rPr>
              <a:t>φάνειας</a:t>
            </a:r>
            <a:r>
              <a:rPr lang="el-GR" dirty="0">
                <a:latin typeface="Palatino Linotype" panose="02040502050505030304" pitchFamily="18" charset="0"/>
              </a:rPr>
              <a:t>.</a:t>
            </a:r>
          </a:p>
        </p:txBody>
      </p:sp>
      <p:sp>
        <p:nvSpPr>
          <p:cNvPr id="10" name="9 - Θέση αριθμού διαφάνειας"/>
          <p:cNvSpPr>
            <a:spLocks noGrp="1"/>
          </p:cNvSpPr>
          <p:nvPr>
            <p:ph type="sldNum" sz="quarter" idx="12"/>
          </p:nvPr>
        </p:nvSpPr>
        <p:spPr/>
        <p:txBody>
          <a:bodyPr/>
          <a:lstStyle/>
          <a:p>
            <a:fld id="{E505313D-9C7F-4706-B6B1-B048A8B60C4D}" type="slidenum">
              <a:rPr lang="el-GR" smtClean="0"/>
              <a:pPr/>
              <a:t>50</a:t>
            </a:fld>
            <a:endParaRPr lang="el-GR"/>
          </a:p>
        </p:txBody>
      </p:sp>
      <p:sp>
        <p:nvSpPr>
          <p:cNvPr id="12" name="11 - TextBox"/>
          <p:cNvSpPr txBox="1"/>
          <p:nvPr/>
        </p:nvSpPr>
        <p:spPr>
          <a:xfrm>
            <a:off x="323528" y="898094"/>
            <a:ext cx="5040560" cy="442674"/>
          </a:xfrm>
          <a:prstGeom prst="roundRect">
            <a:avLst/>
          </a:prstGeom>
          <a:solidFill>
            <a:schemeClr val="accent2"/>
          </a:solidFill>
          <a:ln>
            <a:solidFill>
              <a:schemeClr val="tx1"/>
            </a:solidFill>
          </a:ln>
        </p:spPr>
        <p:txBody>
          <a:bodyPr wrap="square" rtlCol="0">
            <a:spAutoFit/>
          </a:bodyPr>
          <a:lstStyle/>
          <a:p>
            <a:r>
              <a:rPr lang="el-GR" sz="2000" b="1" dirty="0">
                <a:latin typeface="Palatino Linotype" panose="02040502050505030304" pitchFamily="18" charset="0"/>
              </a:rPr>
              <a:t>Ε. ΣΥΜΒΟΛΑ ΤΟΥ ΕΥΑΓΓΕΛΙΟΥ</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11560" y="0"/>
            <a:ext cx="8075240" cy="1417638"/>
          </a:xfrm>
        </p:spPr>
        <p:txBody>
          <a:bodyPr>
            <a:normAutofit fontScale="90000"/>
          </a:bodyPr>
          <a:lstStyle/>
          <a:p>
            <a:r>
              <a:rPr lang="el-GR" sz="3600" b="1" cap="small" dirty="0">
                <a:effectLst>
                  <a:outerShdw blurRad="50800" dist="38100" algn="tr" rotWithShape="0">
                    <a:prstClr val="black">
                      <a:alpha val="40000"/>
                    </a:prstClr>
                  </a:outerShdw>
                </a:effectLst>
              </a:rPr>
              <a:t>β.  η </a:t>
            </a:r>
            <a:r>
              <a:rPr lang="el-GR" sz="3600" b="1" cap="small" dirty="0" err="1">
                <a:effectLst>
                  <a:outerShdw blurRad="50800" dist="38100" algn="tr" rotWithShape="0">
                    <a:prstClr val="black">
                      <a:alpha val="40000"/>
                    </a:prstClr>
                  </a:outerShdw>
                </a:effectLst>
              </a:rPr>
              <a:t>οδοσ</a:t>
            </a:r>
            <a:r>
              <a:rPr lang="el-GR" sz="3600" b="1" cap="small" dirty="0">
                <a:effectLst>
                  <a:outerShdw blurRad="50800" dist="38100" algn="tr" rotWithShape="0">
                    <a:prstClr val="black">
                      <a:alpha val="40000"/>
                    </a:prstClr>
                  </a:outerShdw>
                </a:effectLst>
              </a:rPr>
              <a:t> </a:t>
            </a:r>
            <a:r>
              <a:rPr lang="el-GR" sz="3600" b="1" cap="small" dirty="0" err="1">
                <a:effectLst>
                  <a:outerShdw blurRad="50800" dist="38100" algn="tr" rotWithShape="0">
                    <a:prstClr val="black">
                      <a:alpha val="40000"/>
                    </a:prstClr>
                  </a:outerShdw>
                </a:effectLst>
              </a:rPr>
              <a:t>ωσ</a:t>
            </a:r>
            <a:r>
              <a:rPr lang="el-GR" sz="3600" b="1" cap="small" dirty="0">
                <a:effectLst>
                  <a:outerShdw blurRad="50800" dist="38100" algn="tr" rotWithShape="0">
                    <a:prstClr val="black">
                      <a:alpha val="40000"/>
                    </a:prstClr>
                  </a:outerShdw>
                </a:effectLst>
              </a:rPr>
              <a:t> </a:t>
            </a:r>
            <a:r>
              <a:rPr lang="el-GR" sz="3600" b="1" cap="small" dirty="0" err="1">
                <a:effectLst>
                  <a:outerShdw blurRad="50800" dist="38100" algn="tr" rotWithShape="0">
                    <a:prstClr val="black">
                      <a:alpha val="40000"/>
                    </a:prstClr>
                  </a:outerShdw>
                </a:effectLst>
              </a:rPr>
              <a:t>συμβολο</a:t>
            </a:r>
            <a:r>
              <a:rPr lang="el-GR" sz="3600" b="1" cap="small" dirty="0">
                <a:effectLst>
                  <a:outerShdw blurRad="50800" dist="38100" algn="tr" rotWithShape="0">
                    <a:prstClr val="black">
                      <a:alpha val="40000"/>
                    </a:prstClr>
                  </a:outerShdw>
                </a:effectLst>
              </a:rPr>
              <a:t> του κατά </a:t>
            </a:r>
            <a:r>
              <a:rPr lang="el-GR" sz="3600" b="1" cap="small" dirty="0" err="1">
                <a:effectLst>
                  <a:outerShdw blurRad="50800" dist="38100" algn="tr" rotWithShape="0">
                    <a:prstClr val="black">
                      <a:alpha val="40000"/>
                    </a:prstClr>
                  </a:outerShdw>
                </a:effectLst>
              </a:rPr>
              <a:t>λουκαν</a:t>
            </a:r>
            <a:r>
              <a:rPr lang="el-GR" sz="3600" b="1" cap="small" dirty="0">
                <a:effectLst>
                  <a:outerShdw blurRad="50800" dist="38100" algn="tr" rotWithShape="0">
                    <a:prstClr val="black">
                      <a:alpha val="40000"/>
                    </a:prstClr>
                  </a:outerShdw>
                </a:effectLst>
              </a:rPr>
              <a:t> </a:t>
            </a:r>
            <a:r>
              <a:rPr lang="el-GR" sz="3600" b="1" cap="small" dirty="0" err="1">
                <a:effectLst>
                  <a:outerShdw blurRad="50800" dist="38100" algn="tr" rotWithShape="0">
                    <a:prstClr val="black">
                      <a:alpha val="40000"/>
                    </a:prstClr>
                  </a:outerShdw>
                </a:effectLst>
              </a:rPr>
              <a:t>ευαγγελιου</a:t>
            </a:r>
            <a:br>
              <a:rPr lang="el-GR" b="1" cap="small" dirty="0">
                <a:effectLst>
                  <a:outerShdw blurRad="50800" dist="38100" algn="tr" rotWithShape="0">
                    <a:prstClr val="black">
                      <a:alpha val="40000"/>
                    </a:prstClr>
                  </a:outerShdw>
                </a:effectLst>
              </a:rPr>
            </a:br>
            <a:endParaRPr lang="el-GR" dirty="0"/>
          </a:p>
        </p:txBody>
      </p:sp>
      <p:pic>
        <p:nvPicPr>
          <p:cNvPr id="9" name="Picture 2" descr="C:\Users\Δημήτριος\Pictures\Dm.Alexpls-db\F4.Ορθοδοξία\orthc-db\orthc03-εικόνες\Αταξινόμητη Συλλογή\7.ΑΠΟΣΤΟΛΟΙ-ΕΥΑΓΓΕΛΙΣΤΑΙ\2.ΠΡΑΞΕΩΝ\loykas26_e.jpg"/>
          <p:cNvPicPr>
            <a:picLocks noGrp="1" noChangeAspect="1" noChangeArrowheads="1"/>
          </p:cNvPicPr>
          <p:nvPr>
            <p:ph sz="quarter" idx="1"/>
          </p:nvPr>
        </p:nvPicPr>
        <p:blipFill>
          <a:blip r:embed="rId2" cstate="print"/>
          <a:srcRect/>
          <a:stretch>
            <a:fillRect/>
          </a:stretch>
        </p:blipFill>
        <p:spPr bwMode="auto">
          <a:xfrm>
            <a:off x="3091458" y="1447800"/>
            <a:ext cx="3418284" cy="4572000"/>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323528" y="898094"/>
            <a:ext cx="5040560" cy="442674"/>
          </a:xfrm>
          <a:prstGeom prst="roundRect">
            <a:avLst/>
          </a:prstGeom>
          <a:solidFill>
            <a:schemeClr val="accent2"/>
          </a:solidFill>
          <a:ln>
            <a:solidFill>
              <a:schemeClr val="tx1"/>
            </a:solidFill>
          </a:ln>
        </p:spPr>
        <p:txBody>
          <a:bodyPr wrap="square" rtlCol="0">
            <a:spAutoFit/>
          </a:bodyPr>
          <a:lstStyle/>
          <a:p>
            <a:r>
              <a:rPr lang="el-GR" sz="2000" b="1" dirty="0">
                <a:latin typeface="Palatino Linotype" panose="02040502050505030304" pitchFamily="18" charset="0"/>
              </a:rPr>
              <a:t>ΣΤ. ΣΥΜΒΟΛΑ ΤΟΥ ΕΥΑΓΓΕΛΙΟΥ</a:t>
            </a:r>
          </a:p>
        </p:txBody>
      </p:sp>
      <p:sp>
        <p:nvSpPr>
          <p:cNvPr id="3" name="2 - Θέση αριθμού διαφάνειας"/>
          <p:cNvSpPr>
            <a:spLocks noGrp="1"/>
          </p:cNvSpPr>
          <p:nvPr>
            <p:ph type="sldNum" sz="quarter" idx="12"/>
          </p:nvPr>
        </p:nvSpPr>
        <p:spPr/>
        <p:txBody>
          <a:bodyPr/>
          <a:lstStyle/>
          <a:p>
            <a:fld id="{C253011D-87D8-44AE-B137-F1558B2A836E}" type="slidenum">
              <a:rPr lang="el-GR" smtClean="0"/>
              <a:pPr/>
              <a:t>52</a:t>
            </a:fld>
            <a:endParaRPr lang="el-GR"/>
          </a:p>
        </p:txBody>
      </p:sp>
      <p:sp>
        <p:nvSpPr>
          <p:cNvPr id="4" name="3 - Στρογγυλεμένο ορθογώνιο"/>
          <p:cNvSpPr/>
          <p:nvPr/>
        </p:nvSpPr>
        <p:spPr>
          <a:xfrm>
            <a:off x="395536" y="1700808"/>
            <a:ext cx="8136904" cy="1940957"/>
          </a:xfrm>
          <a:prstGeom prst="roundRect">
            <a:avLst/>
          </a:prstGeom>
          <a:solidFill>
            <a:schemeClr val="accent2">
              <a:lumMod val="60000"/>
              <a:lumOff val="40000"/>
            </a:schemeClr>
          </a:solidFill>
          <a:ln>
            <a:solidFill>
              <a:schemeClr val="tx1"/>
            </a:solidFill>
          </a:ln>
        </p:spPr>
        <p:txBody>
          <a:bodyPr wrap="square">
            <a:spAutoFit/>
          </a:bodyPr>
          <a:lstStyle/>
          <a:p>
            <a:pPr algn="just">
              <a:lnSpc>
                <a:spcPct val="150000"/>
              </a:lnSpc>
            </a:pPr>
            <a:r>
              <a:rPr lang="el-GR" b="1" dirty="0">
                <a:latin typeface="Palatino Linotype" panose="02040502050505030304" pitchFamily="18" charset="0"/>
              </a:rPr>
              <a:t>Στον Λουκά κυρίαρχη θέση κατέχει το σύμβολο της Οδού και της συνεχούς πορείας του Ιησού από τη Γαλιλαία στα Ιεροσόλυμα και το σταυρό και κατόπιν στις </a:t>
            </a:r>
            <a:r>
              <a:rPr lang="el-GR" b="1" dirty="0" err="1">
                <a:latin typeface="Palatino Linotype" panose="02040502050505030304" pitchFamily="18" charset="0"/>
              </a:rPr>
              <a:t>Πρ</a:t>
            </a:r>
            <a:r>
              <a:rPr lang="el-GR" b="1" dirty="0">
                <a:latin typeface="Palatino Linotype" panose="02040502050505030304" pitchFamily="18" charset="0"/>
              </a:rPr>
              <a:t>. της Εκκλησίας από τα Ιεροσόλυμα στη Σαμάρεια, στη Ρώμη και τελικά στα πέρατα της Οικουμένης. </a:t>
            </a:r>
          </a:p>
        </p:txBody>
      </p:sp>
      <p:sp>
        <p:nvSpPr>
          <p:cNvPr id="5" name="4 - Στρογγυλεμένο ορθογώνιο"/>
          <p:cNvSpPr/>
          <p:nvPr/>
        </p:nvSpPr>
        <p:spPr>
          <a:xfrm>
            <a:off x="467544" y="3861048"/>
            <a:ext cx="8064896" cy="1021556"/>
          </a:xfrm>
          <a:prstGeom prst="roundRect">
            <a:avLst/>
          </a:prstGeom>
          <a:solidFill>
            <a:schemeClr val="accent4">
              <a:lumMod val="40000"/>
              <a:lumOff val="60000"/>
            </a:schemeClr>
          </a:solidFill>
          <a:ln>
            <a:solidFill>
              <a:schemeClr val="tx1"/>
            </a:solidFill>
          </a:ln>
        </p:spPr>
        <p:txBody>
          <a:bodyPr wrap="square">
            <a:spAutoFit/>
          </a:bodyPr>
          <a:lstStyle/>
          <a:p>
            <a:pPr>
              <a:lnSpc>
                <a:spcPct val="150000"/>
              </a:lnSpc>
            </a:pPr>
            <a:r>
              <a:rPr lang="el-GR" dirty="0">
                <a:latin typeface="Palatino Linotype" panose="02040502050505030304" pitchFamily="18" charset="0"/>
              </a:rPr>
              <a:t>Η ίδια </a:t>
            </a:r>
            <a:r>
              <a:rPr lang="el-GR" b="1" dirty="0">
                <a:latin typeface="Palatino Linotype" panose="02040502050505030304" pitchFamily="18" charset="0"/>
              </a:rPr>
              <a:t>η πίστη </a:t>
            </a:r>
            <a:r>
              <a:rPr lang="el-GR" dirty="0">
                <a:latin typeface="Palatino Linotype" panose="02040502050505030304" pitchFamily="18" charset="0"/>
              </a:rPr>
              <a:t>παρουσιάζεται στα έργα του </a:t>
            </a:r>
            <a:r>
              <a:rPr lang="el-GR" dirty="0" err="1">
                <a:latin typeface="Palatino Linotype" panose="02040502050505030304" pitchFamily="18" charset="0"/>
              </a:rPr>
              <a:t>Λκ</a:t>
            </a:r>
            <a:r>
              <a:rPr lang="el-GR" dirty="0">
                <a:latin typeface="Palatino Linotype" panose="02040502050505030304" pitchFamily="18" charset="0"/>
              </a:rPr>
              <a:t> ως </a:t>
            </a:r>
            <a:r>
              <a:rPr lang="el-GR" i="1" dirty="0">
                <a:latin typeface="Palatino Linotype" panose="02040502050505030304" pitchFamily="18" charset="0"/>
              </a:rPr>
              <a:t>η οδός του Κυρίου</a:t>
            </a:r>
            <a:r>
              <a:rPr lang="el-GR" dirty="0">
                <a:latin typeface="Palatino Linotype" panose="02040502050505030304" pitchFamily="18" charset="0"/>
              </a:rPr>
              <a:t> (18, 25) και οι χριστιανοί ως </a:t>
            </a:r>
            <a:r>
              <a:rPr lang="el-GR" i="1" dirty="0">
                <a:latin typeface="Palatino Linotype" panose="02040502050505030304" pitchFamily="18" charset="0"/>
              </a:rPr>
              <a:t>οι της οδού</a:t>
            </a:r>
            <a:r>
              <a:rPr lang="el-GR" dirty="0">
                <a:latin typeface="Palatino Linotype" panose="02040502050505030304" pitchFamily="18" charset="0"/>
              </a:rPr>
              <a:t> (</a:t>
            </a:r>
            <a:r>
              <a:rPr lang="el-GR" dirty="0" err="1">
                <a:latin typeface="Palatino Linotype" panose="02040502050505030304" pitchFamily="18" charset="0"/>
              </a:rPr>
              <a:t>Πρ</a:t>
            </a:r>
            <a:r>
              <a:rPr lang="el-GR" dirty="0">
                <a:latin typeface="Palatino Linotype" panose="02040502050505030304" pitchFamily="18" charset="0"/>
              </a:rPr>
              <a:t>. 9, 2).</a:t>
            </a:r>
          </a:p>
        </p:txBody>
      </p:sp>
      <p:sp>
        <p:nvSpPr>
          <p:cNvPr id="6" name="5 - Στρογγυλεμένο ορθογώνιο"/>
          <p:cNvSpPr/>
          <p:nvPr/>
        </p:nvSpPr>
        <p:spPr>
          <a:xfrm>
            <a:off x="467544" y="5085184"/>
            <a:ext cx="8064896" cy="1434365"/>
          </a:xfrm>
          <a:prstGeom prst="roundRect">
            <a:avLst/>
          </a:prstGeom>
          <a:solidFill>
            <a:schemeClr val="tx2">
              <a:alpha val="21000"/>
            </a:schemeClr>
          </a:solidFill>
          <a:ln>
            <a:solidFill>
              <a:schemeClr val="tx1"/>
            </a:solidFill>
          </a:ln>
        </p:spPr>
        <p:txBody>
          <a:bodyPr wrap="square">
            <a:spAutoFit/>
          </a:bodyPr>
          <a:lstStyle/>
          <a:p>
            <a:pPr algn="just">
              <a:lnSpc>
                <a:spcPct val="150000"/>
              </a:lnSpc>
            </a:pPr>
            <a:r>
              <a:rPr lang="el-GR" dirty="0">
                <a:latin typeface="Palatino Linotype" panose="02040502050505030304" pitchFamily="18" charset="0"/>
              </a:rPr>
              <a:t>Στο πρώτο μέρος του Οδοιπορικού του Ιησού προς το Πάθος συμβολικό ρόλο διαδραματίζει το </a:t>
            </a:r>
            <a:r>
              <a:rPr lang="el-GR" b="1" dirty="0">
                <a:latin typeface="Palatino Linotype" panose="02040502050505030304" pitchFamily="18" charset="0"/>
              </a:rPr>
              <a:t>πυρ</a:t>
            </a:r>
            <a:r>
              <a:rPr lang="el-GR" dirty="0">
                <a:latin typeface="Palatino Linotype" panose="02040502050505030304" pitchFamily="18" charset="0"/>
              </a:rPr>
              <a:t>.</a:t>
            </a:r>
            <a:r>
              <a:rPr lang="el-GR" cap="all" dirty="0">
                <a:latin typeface="Palatino Linotype" panose="02040502050505030304" pitchFamily="18" charset="0"/>
              </a:rPr>
              <a:t> σ</a:t>
            </a:r>
            <a:r>
              <a:rPr lang="el-GR" dirty="0">
                <a:latin typeface="Palatino Linotype" panose="02040502050505030304" pitchFamily="18" charset="0"/>
              </a:rPr>
              <a:t>ημαντικό είναι στο </a:t>
            </a:r>
            <a:r>
              <a:rPr lang="el-GR" dirty="0" err="1">
                <a:latin typeface="Palatino Linotype" panose="02040502050505030304" pitchFamily="18" charset="0"/>
              </a:rPr>
              <a:t>Λκ</a:t>
            </a:r>
            <a:r>
              <a:rPr lang="el-GR" dirty="0">
                <a:latin typeface="Palatino Linotype" panose="02040502050505030304" pitchFamily="18" charset="0"/>
              </a:rPr>
              <a:t>. το μοτίβο </a:t>
            </a:r>
            <a:r>
              <a:rPr lang="el-GR" b="1" dirty="0">
                <a:latin typeface="Palatino Linotype" panose="02040502050505030304" pitchFamily="18" charset="0"/>
              </a:rPr>
              <a:t>της διάνοιξης των πνευματικών οφθαλμών.</a:t>
            </a:r>
            <a:r>
              <a:rPr lang="el-GR" dirty="0">
                <a:latin typeface="Palatino Linotype" panose="02040502050505030304" pitchFamily="18" charset="0"/>
              </a:rPr>
              <a:t> </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23528" y="260648"/>
            <a:ext cx="8363272" cy="1584176"/>
          </a:xfrm>
        </p:spPr>
        <p:txBody>
          <a:bodyPr>
            <a:normAutofit fontScale="90000"/>
          </a:bodyPr>
          <a:lstStyle/>
          <a:p>
            <a:br>
              <a:rPr lang="el-GR" b="1" i="1" dirty="0"/>
            </a:br>
            <a:r>
              <a:rPr lang="el-GR" b="1" i="1" dirty="0"/>
              <a:t>γ</a:t>
            </a:r>
            <a:r>
              <a:rPr lang="el-GR" b="1" cap="small" dirty="0">
                <a:effectLst>
                  <a:outerShdw blurRad="50800" dist="38100" algn="tr" rotWithShape="0">
                    <a:prstClr val="black">
                      <a:alpha val="40000"/>
                    </a:prstClr>
                  </a:outerShdw>
                </a:effectLst>
              </a:rPr>
              <a:t>. Οι </a:t>
            </a:r>
            <a:r>
              <a:rPr lang="el-GR" b="1" cap="small" dirty="0" err="1">
                <a:effectLst>
                  <a:outerShdw blurRad="50800" dist="38100" algn="tr" rotWithShape="0">
                    <a:prstClr val="black">
                      <a:alpha val="40000"/>
                    </a:prstClr>
                  </a:outerShdw>
                </a:effectLst>
              </a:rPr>
              <a:t>τέσσερεισ</a:t>
            </a:r>
            <a:r>
              <a:rPr lang="el-GR" b="1" cap="small" dirty="0">
                <a:effectLst>
                  <a:outerShdw blurRad="50800" dist="38100" algn="tr" rotWithShape="0">
                    <a:prstClr val="black">
                      <a:alpha val="40000"/>
                    </a:prstClr>
                  </a:outerShdw>
                </a:effectLst>
              </a:rPr>
              <a:t> μεγάλες εικόνες του Κατά Ιωάννη </a:t>
            </a:r>
            <a:r>
              <a:rPr lang="el-GR" b="1" i="1" dirty="0"/>
              <a:t> Το ύδωρ  και ο Άρτος</a:t>
            </a:r>
            <a:br>
              <a:rPr lang="el-GR" dirty="0"/>
            </a:br>
            <a:endParaRPr lang="el-GR" dirty="0"/>
          </a:p>
        </p:txBody>
      </p:sp>
      <p:pic>
        <p:nvPicPr>
          <p:cNvPr id="4" name="6 - Θέση περιεχομένου" descr="Jellyfish.jpg"/>
          <p:cNvPicPr>
            <a:picLocks noGrp="1" noChangeAspect="1"/>
          </p:cNvPicPr>
          <p:nvPr>
            <p:ph sz="quarter" idx="1"/>
          </p:nvPr>
        </p:nvPicPr>
        <p:blipFill>
          <a:blip r:embed="rId2" cstate="print"/>
          <a:stretch>
            <a:fillRect/>
          </a:stretch>
        </p:blipFill>
        <p:spPr>
          <a:xfrm>
            <a:off x="1752600" y="1447800"/>
            <a:ext cx="6096000" cy="4572000"/>
          </a:xfr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0" y="0"/>
            <a:ext cx="3017838" cy="9525"/>
          </a:xfrm>
          <a:prstGeom prst="rect">
            <a:avLst/>
          </a:prstGeom>
          <a:solidFill>
            <a:srgbClr val="000000"/>
          </a:solidFill>
          <a:ln w="9525">
            <a:solidFill>
              <a:schemeClr val="tx1"/>
            </a:solidFill>
            <a:miter lim="800000"/>
          </a:ln>
        </p:spPr>
        <p:txBody>
          <a:bodyPr wrap="none" anchor="ctr">
            <a:spAutoFit/>
          </a:bodyPr>
          <a:lstStyle/>
          <a:p>
            <a:pPr algn="just"/>
            <a:endParaRPr lang="el-GR">
              <a:latin typeface="Franklin Gothic Book" panose="020B0503020102020204" charset="0"/>
            </a:endParaRPr>
          </a:p>
        </p:txBody>
      </p:sp>
      <p:sp>
        <p:nvSpPr>
          <p:cNvPr id="53251" name="Rectangle 5"/>
          <p:cNvSpPr>
            <a:spLocks noChangeArrowheads="1"/>
          </p:cNvSpPr>
          <p:nvPr/>
        </p:nvSpPr>
        <p:spPr bwMode="auto">
          <a:xfrm>
            <a:off x="0" y="0"/>
            <a:ext cx="3017838" cy="9525"/>
          </a:xfrm>
          <a:prstGeom prst="rect">
            <a:avLst/>
          </a:prstGeom>
          <a:solidFill>
            <a:srgbClr val="000000"/>
          </a:solidFill>
          <a:ln w="9525">
            <a:solidFill>
              <a:schemeClr val="tx1"/>
            </a:solidFill>
            <a:miter lim="800000"/>
          </a:ln>
        </p:spPr>
        <p:txBody>
          <a:bodyPr wrap="none" anchor="ctr">
            <a:spAutoFit/>
          </a:bodyPr>
          <a:lstStyle/>
          <a:p>
            <a:pPr algn="just"/>
            <a:endParaRPr lang="el-GR">
              <a:latin typeface="Franklin Gothic Book" panose="020B0503020102020204" charset="0"/>
            </a:endParaRPr>
          </a:p>
        </p:txBody>
      </p:sp>
      <p:sp>
        <p:nvSpPr>
          <p:cNvPr id="29701" name="16 - TextBox"/>
          <p:cNvSpPr>
            <a:spLocks noChangeArrowheads="1"/>
          </p:cNvSpPr>
          <p:nvPr/>
        </p:nvSpPr>
        <p:spPr bwMode="auto">
          <a:xfrm>
            <a:off x="250825" y="2636838"/>
            <a:ext cx="8569325" cy="5549900"/>
          </a:xfrm>
          <a:prstGeom prst="roundRect">
            <a:avLst>
              <a:gd name="adj" fmla="val 16667"/>
            </a:avLst>
          </a:prstGeom>
          <a:noFill/>
          <a:ln w="9525">
            <a:solidFill>
              <a:schemeClr val="tx2"/>
            </a:solidFill>
            <a:round/>
          </a:ln>
        </p:spPr>
        <p:txBody>
          <a:bodyPr>
            <a:spAutoFit/>
          </a:bodyPr>
          <a:lstStyle/>
          <a:p>
            <a:pPr marL="342900" indent="-342900" algn="just" fontAlgn="auto">
              <a:spcBef>
                <a:spcPts val="0"/>
              </a:spcBef>
              <a:spcAft>
                <a:spcPts val="0"/>
              </a:spcAft>
              <a:buFontTx/>
              <a:buAutoNum type="arabicPeriod"/>
              <a:defRPr/>
            </a:pPr>
            <a:endParaRPr lang="el-GR" sz="1600" dirty="0">
              <a:latin typeface="+mn-lt"/>
              <a:cs typeface="+mn-cs"/>
            </a:endParaRPr>
          </a:p>
          <a:p>
            <a:pPr marL="342900" indent="-342900" algn="just" fontAlgn="auto">
              <a:spcBef>
                <a:spcPts val="0"/>
              </a:spcBef>
              <a:spcAft>
                <a:spcPts val="0"/>
              </a:spcAft>
              <a:buFontTx/>
              <a:buAutoNum type="arabicPeriod"/>
              <a:defRPr/>
            </a:pPr>
            <a:r>
              <a:rPr lang="el-GR" sz="1600" dirty="0">
                <a:latin typeface="+mn-lt"/>
                <a:cs typeface="+mn-cs"/>
              </a:rPr>
              <a:t>Ο άρτος είναι καρπός της γης και της ανθρώπινης εργασίας. Η ίδια η γη, όμως, δεν καρποφορεί όταν δεν δεχτεί άνωθεν τον ήλιο και τη βροχή. Αυτή η συνέργεια των κοσμικών δυνάμεων που δε βρίσκεται υπό τον έλεγχό μας, αντιστέκεται στον πειρασμό της αλαζονείας να </a:t>
            </a:r>
            <a:r>
              <a:rPr lang="el-GR" sz="1600" dirty="0" err="1">
                <a:latin typeface="+mn-lt"/>
                <a:cs typeface="+mn-cs"/>
              </a:rPr>
              <a:t>παρέξουμε</a:t>
            </a:r>
            <a:r>
              <a:rPr lang="el-GR" sz="1600" dirty="0">
                <a:latin typeface="+mn-lt"/>
                <a:cs typeface="+mn-cs"/>
              </a:rPr>
              <a:t> ζωή σε εμάς τους ίδιους </a:t>
            </a:r>
            <a:r>
              <a:rPr lang="el-GR" sz="1600" dirty="0" err="1">
                <a:latin typeface="+mn-lt"/>
                <a:cs typeface="+mn-cs"/>
              </a:rPr>
              <a:t>διαμέσω</a:t>
            </a:r>
            <a:r>
              <a:rPr lang="el-GR" sz="1600" dirty="0">
                <a:latin typeface="+mn-lt"/>
                <a:cs typeface="+mn-cs"/>
              </a:rPr>
              <a:t> μόνον των ατομικών ικανοτήτων μας. </a:t>
            </a:r>
            <a:r>
              <a:rPr lang="el-GR" sz="1600" cap="all" dirty="0">
                <a:latin typeface="+mn-lt"/>
                <a:cs typeface="+mn-cs"/>
              </a:rPr>
              <a:t>α</a:t>
            </a:r>
            <a:r>
              <a:rPr lang="el-GR" sz="1600" dirty="0">
                <a:latin typeface="+mn-lt"/>
                <a:cs typeface="+mn-cs"/>
              </a:rPr>
              <a:t>υτή η αλαζονεία κάνει τον άνθρωπο βίαιο και ψυχρό. Εν τέλει καταστρέφει και τη γη. Το θέμα </a:t>
            </a:r>
            <a:r>
              <a:rPr lang="el-GR" sz="1600" i="1" dirty="0">
                <a:latin typeface="+mn-lt"/>
                <a:cs typeface="+mn-cs"/>
              </a:rPr>
              <a:t>ψωμί </a:t>
            </a:r>
            <a:r>
              <a:rPr lang="el-GR" sz="1600" dirty="0">
                <a:latin typeface="+mn-lt"/>
                <a:cs typeface="+mn-cs"/>
              </a:rPr>
              <a:t>καταλαμβάνει ένα σημαντικό μέρος στο κήρυγμα του </a:t>
            </a:r>
            <a:r>
              <a:rPr lang="el-GR" sz="1600" cap="all" dirty="0" err="1">
                <a:latin typeface="+mn-lt"/>
                <a:cs typeface="+mn-cs"/>
              </a:rPr>
              <a:t>ι</a:t>
            </a:r>
            <a:r>
              <a:rPr lang="el-GR" sz="1600" dirty="0" err="1">
                <a:latin typeface="+mn-lt"/>
                <a:cs typeface="+mn-cs"/>
              </a:rPr>
              <a:t>ησού</a:t>
            </a:r>
            <a:r>
              <a:rPr lang="el-GR" sz="1600" dirty="0">
                <a:latin typeface="+mn-lt"/>
                <a:cs typeface="+mn-cs"/>
              </a:rPr>
              <a:t>: από τον πειρασμό στην έρημο μέχρι των πολλαπλασιασμό των άρτων και το Μυστικό Δείπνο.</a:t>
            </a:r>
          </a:p>
          <a:p>
            <a:pPr marL="342900" indent="-342900" algn="just" fontAlgn="auto">
              <a:spcBef>
                <a:spcPts val="0"/>
              </a:spcBef>
              <a:spcAft>
                <a:spcPts val="0"/>
              </a:spcAft>
              <a:buFontTx/>
              <a:buAutoNum type="arabicPeriod"/>
              <a:defRPr/>
            </a:pPr>
            <a:r>
              <a:rPr lang="el-GR" sz="1600" dirty="0">
                <a:latin typeface="+mn-lt"/>
                <a:cs typeface="+mn-cs"/>
              </a:rPr>
              <a:t>Η παράκληση για ψωμί μόνο για σήμερα ξυπνά την ανάμνηση της 40ετούς περιπλάνησης του Ισραήλ στην έρημο όπου ζούσε από το μάννα, από το ψωμί που έστελνε από τον ουρανό ο Θεός </a:t>
            </a:r>
            <a:r>
              <a:rPr lang="el-GR" sz="1600" b="1" i="1" dirty="0" err="1">
                <a:latin typeface="+mn-lt"/>
                <a:cs typeface="+mn-cs"/>
              </a:rPr>
              <a:t>τὸ</a:t>
            </a:r>
            <a:r>
              <a:rPr lang="el-GR" sz="1600" b="1" i="1" dirty="0">
                <a:latin typeface="+mn-lt"/>
                <a:cs typeface="+mn-cs"/>
              </a:rPr>
              <a:t> καθ’ </a:t>
            </a:r>
            <a:r>
              <a:rPr lang="el-GR" sz="1600" b="1" i="1" dirty="0" err="1">
                <a:latin typeface="+mn-lt"/>
                <a:cs typeface="+mn-cs"/>
              </a:rPr>
              <a:t>ἡμέραν</a:t>
            </a:r>
            <a:r>
              <a:rPr lang="el-GR" sz="1600" b="1" i="1" dirty="0">
                <a:latin typeface="+mn-lt"/>
                <a:cs typeface="+mn-cs"/>
              </a:rPr>
              <a:t> </a:t>
            </a:r>
            <a:r>
              <a:rPr lang="el-GR" sz="1600" b="1" i="1" dirty="0" err="1">
                <a:latin typeface="+mn-lt"/>
                <a:cs typeface="+mn-cs"/>
              </a:rPr>
              <a:t>εἰς</a:t>
            </a:r>
            <a:r>
              <a:rPr lang="el-GR" sz="1600" b="1" i="1" dirty="0">
                <a:latin typeface="+mn-lt"/>
                <a:cs typeface="+mn-cs"/>
              </a:rPr>
              <a:t> </a:t>
            </a:r>
            <a:r>
              <a:rPr lang="el-GR" sz="1600" b="1" i="1" dirty="0" err="1">
                <a:latin typeface="+mn-lt"/>
                <a:cs typeface="+mn-cs"/>
              </a:rPr>
              <a:t>ἡμέραν</a:t>
            </a:r>
            <a:r>
              <a:rPr lang="el-GR" sz="1600" dirty="0">
                <a:latin typeface="+mn-lt"/>
                <a:cs typeface="+mn-cs"/>
              </a:rPr>
              <a:t> Εξ. 16, 4). Σε καθένα επιτρεπόταν να μαζέψει τόσο όσο ήταν απαραίτητο για εκείνη την ημέρα. Πρόκειται για μια κοινότητα που όλοι μοιράζονται το ίδιο. Μόνον την έκτη μέρα (την </a:t>
            </a:r>
            <a:r>
              <a:rPr lang="el-GR" sz="1600" i="1" dirty="0">
                <a:latin typeface="+mn-lt"/>
                <a:cs typeface="+mn-cs"/>
              </a:rPr>
              <a:t>Παρασκευή</a:t>
            </a:r>
            <a:r>
              <a:rPr lang="el-GR" sz="1600" dirty="0">
                <a:latin typeface="+mn-lt"/>
                <a:cs typeface="+mn-cs"/>
              </a:rPr>
              <a:t>) επιτρεπόταν η συλλογή για δύο μέρες για να τηρηθεί η εντολή του Σαββάτου (Εξ.16,16-22).</a:t>
            </a:r>
          </a:p>
          <a:p>
            <a:pPr algn="just" fontAlgn="auto">
              <a:spcBef>
                <a:spcPts val="0"/>
              </a:spcBef>
              <a:spcAft>
                <a:spcPts val="0"/>
              </a:spcAft>
              <a:defRPr/>
            </a:pPr>
            <a:endParaRPr lang="el-GR" sz="1600" dirty="0">
              <a:latin typeface="+mn-lt"/>
              <a:cs typeface="+mn-cs"/>
            </a:endParaRPr>
          </a:p>
          <a:p>
            <a:pPr algn="just" fontAlgn="auto">
              <a:spcBef>
                <a:spcPts val="0"/>
              </a:spcBef>
              <a:spcAft>
                <a:spcPts val="0"/>
              </a:spcAft>
              <a:defRPr/>
            </a:pPr>
            <a:endParaRPr lang="el-GR" sz="1600" dirty="0">
              <a:latin typeface="+mn-lt"/>
              <a:cs typeface="+mn-cs"/>
            </a:endParaRPr>
          </a:p>
          <a:p>
            <a:pPr algn="just" fontAlgn="auto">
              <a:spcBef>
                <a:spcPts val="0"/>
              </a:spcBef>
              <a:spcAft>
                <a:spcPts val="0"/>
              </a:spcAft>
              <a:defRPr/>
            </a:pPr>
            <a:endParaRPr lang="el-GR" sz="1600" i="1" dirty="0">
              <a:latin typeface="Palatino Linotype" panose="02040502050505030304" pitchFamily="18" charset="0"/>
              <a:cs typeface="+mn-cs"/>
            </a:endParaRPr>
          </a:p>
          <a:p>
            <a:pPr algn="just" fontAlgn="auto">
              <a:spcBef>
                <a:spcPts val="0"/>
              </a:spcBef>
              <a:spcAft>
                <a:spcPts val="0"/>
              </a:spcAft>
              <a:defRPr/>
            </a:pPr>
            <a:endParaRPr lang="el-GR" sz="1600" i="1" dirty="0">
              <a:latin typeface="Palatino Linotype" panose="02040502050505030304" pitchFamily="18" charset="0"/>
              <a:cs typeface="+mn-cs"/>
            </a:endParaRPr>
          </a:p>
          <a:p>
            <a:pPr algn="r" fontAlgn="auto">
              <a:spcBef>
                <a:spcPts val="0"/>
              </a:spcBef>
              <a:spcAft>
                <a:spcPts val="0"/>
              </a:spcAft>
              <a:defRPr/>
            </a:pPr>
            <a:endParaRPr lang="el-GR" sz="1600" dirty="0">
              <a:latin typeface="Palatino Linotype" panose="02040502050505030304" pitchFamily="18" charset="0"/>
              <a:cs typeface="+mn-cs"/>
            </a:endParaRPr>
          </a:p>
        </p:txBody>
      </p:sp>
      <p:pic>
        <p:nvPicPr>
          <p:cNvPr id="5122" name="Picture 2"/>
          <p:cNvPicPr>
            <a:picLocks noChangeAspect="1" noChangeArrowheads="1"/>
          </p:cNvPicPr>
          <p:nvPr/>
        </p:nvPicPr>
        <p:blipFill>
          <a:blip r:embed="rId3" cstate="print"/>
          <a:srcRect/>
          <a:stretch>
            <a:fillRect/>
          </a:stretch>
        </p:blipFill>
        <p:spPr bwMode="auto">
          <a:xfrm>
            <a:off x="1042988" y="188913"/>
            <a:ext cx="7489825" cy="239871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linds(horizontal)">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9701"/>
                                        </p:tgtEl>
                                        <p:attrNameLst>
                                          <p:attrName>style.visibility</p:attrName>
                                        </p:attrNameLst>
                                      </p:cBhvr>
                                      <p:to>
                                        <p:strVal val="visible"/>
                                      </p:to>
                                    </p:set>
                                    <p:animEffect transition="in" filter="box(in)">
                                      <p:cBhvr>
                                        <p:cTn id="12" dur="500"/>
                                        <p:tgtEl>
                                          <p:spTgt spid="29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srcRect/>
          <a:stretch>
            <a:fillRect/>
          </a:stretch>
        </p:blipFill>
        <p:spPr bwMode="auto">
          <a:xfrm>
            <a:off x="539750" y="692150"/>
            <a:ext cx="3417888" cy="2305050"/>
          </a:xfrm>
          <a:prstGeom prst="rect">
            <a:avLst/>
          </a:prstGeom>
          <a:noFill/>
          <a:ln w="9525">
            <a:noFill/>
            <a:miter lim="800000"/>
            <a:headEnd/>
            <a:tailEnd/>
          </a:ln>
        </p:spPr>
      </p:pic>
      <p:sp>
        <p:nvSpPr>
          <p:cNvPr id="54275" name="2 - Ορθογώνιο"/>
          <p:cNvSpPr>
            <a:spLocks noChangeArrowheads="1"/>
          </p:cNvSpPr>
          <p:nvPr/>
        </p:nvSpPr>
        <p:spPr bwMode="auto">
          <a:xfrm>
            <a:off x="539750" y="3141663"/>
            <a:ext cx="7488238" cy="2862262"/>
          </a:xfrm>
          <a:prstGeom prst="rect">
            <a:avLst/>
          </a:prstGeom>
          <a:noFill/>
          <a:ln w="9525">
            <a:noFill/>
            <a:miter lim="800000"/>
          </a:ln>
        </p:spPr>
        <p:txBody>
          <a:bodyPr>
            <a:spAutoFit/>
          </a:bodyPr>
          <a:lstStyle/>
          <a:p>
            <a:pPr algn="just"/>
            <a:r>
              <a:rPr lang="el-GR"/>
              <a:t>Το ψωμί που μοίραζε ο Ιησούς όταν καθόταν στο τραπέζι με τις τελώνες και αμαρτωλούς ήταν καθημερινό ψωμί και κάτι περισσότερο: άρτος ζωής. Κάθε γεύμα των μαθητών μαζί Του ήταν συνηθισμένο φαγητό και κάτι περισσότερο: γεύμα σωτηρίας, μεσσιανικό γεύμα, πρόγευση και αρραβώνας (= εγγύηση, προκαταβολή) του γεύματος της βασιλείας, γιατί αυτός ήταν ο οικοδεσπότης. Παρακαλεί συνεπώς ο Ιησούς στο κοινό χαρακτήρα της καθημερινότητας να ενεργοποιηθούν οι δυνάμεις και τα δώρα του ερχόμενου κόσμου. Εξόχως χαρακτηριστικός είναι ο τρόπος της αναγωγής από τη χορηγία άρτου στον ευχαριστιακό άρτο στο Ιωάννη 6.</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539750" y="3429000"/>
            <a:ext cx="7632700" cy="3508375"/>
          </a:xfrm>
          <a:prstGeom prst="rect">
            <a:avLst/>
          </a:prstGeom>
        </p:spPr>
        <p:txBody>
          <a:bodyPr>
            <a:spAutoFit/>
          </a:bodyPr>
          <a:lstStyle/>
          <a:p>
            <a:pPr algn="just" fontAlgn="auto">
              <a:spcBef>
                <a:spcPts val="0"/>
              </a:spcBef>
              <a:spcAft>
                <a:spcPts val="0"/>
              </a:spcAft>
              <a:defRPr/>
            </a:pPr>
            <a:r>
              <a:rPr lang="el-GR" b="1" i="1" dirty="0">
                <a:latin typeface="+mn-lt"/>
                <a:cs typeface="+mn-cs"/>
              </a:rPr>
              <a:t>Παρακαλούμε για τον </a:t>
            </a:r>
            <a:r>
              <a:rPr lang="el-GR" b="1" i="1" dirty="0" err="1">
                <a:latin typeface="+mn-lt"/>
                <a:cs typeface="+mn-cs"/>
              </a:rPr>
              <a:t>ἄρτον</a:t>
            </a:r>
            <a:r>
              <a:rPr lang="el-GR" b="1" i="1" dirty="0">
                <a:latin typeface="+mn-lt"/>
                <a:cs typeface="+mn-cs"/>
              </a:rPr>
              <a:t> </a:t>
            </a:r>
            <a:r>
              <a:rPr lang="el-GR" b="1" i="1" u="sng" dirty="0" err="1">
                <a:latin typeface="+mn-lt"/>
                <a:cs typeface="+mn-cs"/>
              </a:rPr>
              <a:t>ἡμῶν</a:t>
            </a:r>
            <a:r>
              <a:rPr lang="el-GR" b="1" i="1" u="sng" dirty="0">
                <a:latin typeface="+mn-lt"/>
                <a:cs typeface="+mn-cs"/>
              </a:rPr>
              <a:t>/ΨΩΜΊ ΟΛΩΝ ΜΑΣ</a:t>
            </a:r>
            <a:r>
              <a:rPr lang="el-GR" dirty="0">
                <a:latin typeface="+mn-lt"/>
                <a:cs typeface="+mn-cs"/>
              </a:rPr>
              <a:t>. εντός της κοινότητας των μαθητών, της κοινότητας των παιδιών του Θεού που εγκαταλείπουν τα πάντα για να ακολουθήσουν τον Κύριο, για να αφεθούν με ριζοσπαστικό τρόπο στο Θεό και στην καλοσύνη Του, η οποία και μας τροφοδοτεί.. Άρα δεν επιτρέπεται σε κανέναν να σκέφτεται μόνον τον εαυτό του. Όποιος έχει ψωμί σε αφθονία προσκαλείται σε μοίρασμα. Ο </a:t>
            </a:r>
            <a:r>
              <a:rPr lang="el-GR" dirty="0" err="1">
                <a:latin typeface="+mn-lt"/>
                <a:cs typeface="+mn-cs"/>
              </a:rPr>
              <a:t>άγ</a:t>
            </a:r>
            <a:r>
              <a:rPr lang="el-GR" dirty="0">
                <a:latin typeface="+mn-lt"/>
                <a:cs typeface="+mn-cs"/>
              </a:rPr>
              <a:t>. Ιωάννης ο Χρυσόστομος κατά την ερμηνεία στο Α’ </a:t>
            </a:r>
            <a:r>
              <a:rPr lang="el-GR" dirty="0" err="1">
                <a:latin typeface="+mn-lt"/>
                <a:cs typeface="+mn-cs"/>
              </a:rPr>
              <a:t>Κορ</a:t>
            </a:r>
            <a:r>
              <a:rPr lang="el-GR" dirty="0">
                <a:latin typeface="+mn-lt"/>
                <a:cs typeface="+mn-cs"/>
              </a:rPr>
              <a:t>. και των σκανδάλων που αντιμετώπιζαν οι χριστιανοί της Κορίνθου υπογραμμίζει ότι κάθε μπουκιά ψωμιού με κάποιο τρόπο είναι μπουκιά που ανήκει σε όλους. Είναι το ψωμί του κόσμου. </a:t>
            </a:r>
            <a:r>
              <a:rPr lang="el-GR" i="1" cap="all" dirty="0" err="1">
                <a:latin typeface="+mn-lt"/>
                <a:cs typeface="+mn-cs"/>
              </a:rPr>
              <a:t>δ</a:t>
            </a:r>
            <a:r>
              <a:rPr lang="el-GR" i="1" dirty="0" err="1">
                <a:latin typeface="+mn-lt"/>
                <a:cs typeface="+mn-cs"/>
              </a:rPr>
              <a:t>ότε</a:t>
            </a:r>
            <a:r>
              <a:rPr lang="el-GR" i="1" dirty="0">
                <a:latin typeface="+mn-lt"/>
                <a:cs typeface="+mn-cs"/>
              </a:rPr>
              <a:t> </a:t>
            </a:r>
            <a:r>
              <a:rPr lang="el-GR" i="1" dirty="0" err="1">
                <a:latin typeface="+mn-lt"/>
                <a:cs typeface="+mn-cs"/>
              </a:rPr>
              <a:t>αὐτοῖς</a:t>
            </a:r>
            <a:r>
              <a:rPr lang="el-GR" i="1" dirty="0">
                <a:latin typeface="+mn-lt"/>
                <a:cs typeface="+mn-cs"/>
              </a:rPr>
              <a:t> </a:t>
            </a:r>
            <a:r>
              <a:rPr lang="el-GR" b="1" i="1" dirty="0" err="1">
                <a:latin typeface="+mn-lt"/>
                <a:cs typeface="+mn-cs"/>
              </a:rPr>
              <a:t>ὑμεῖς</a:t>
            </a:r>
            <a:r>
              <a:rPr lang="el-GR" i="1" dirty="0">
                <a:latin typeface="+mn-lt"/>
                <a:cs typeface="+mn-cs"/>
              </a:rPr>
              <a:t> </a:t>
            </a:r>
            <a:r>
              <a:rPr lang="el-GR" i="1" dirty="0" err="1">
                <a:latin typeface="+mn-lt"/>
                <a:cs typeface="+mn-cs"/>
              </a:rPr>
              <a:t>φαγεῖν</a:t>
            </a:r>
            <a:r>
              <a:rPr lang="el-GR" dirty="0">
                <a:latin typeface="+mn-lt"/>
                <a:cs typeface="+mn-cs"/>
              </a:rPr>
              <a:t> (</a:t>
            </a:r>
            <a:r>
              <a:rPr lang="el-GR" dirty="0" err="1">
                <a:latin typeface="+mn-lt"/>
                <a:cs typeface="+mn-cs"/>
              </a:rPr>
              <a:t>Μκ</a:t>
            </a:r>
            <a:r>
              <a:rPr lang="el-GR" dirty="0">
                <a:latin typeface="+mn-lt"/>
                <a:cs typeface="+mn-cs"/>
              </a:rPr>
              <a:t>. 6, 37). </a:t>
            </a:r>
          </a:p>
          <a:p>
            <a:pPr algn="just" fontAlgn="auto">
              <a:spcBef>
                <a:spcPts val="0"/>
              </a:spcBef>
              <a:spcAft>
                <a:spcPts val="0"/>
              </a:spcAft>
              <a:defRPr/>
            </a:pPr>
            <a:endParaRPr lang="el-GR" sz="1400" b="1" i="1" dirty="0">
              <a:latin typeface="Palatino Linotype" panose="02040502050505030304" pitchFamily="18" charset="0"/>
              <a:cs typeface="+mn-cs"/>
            </a:endParaRPr>
          </a:p>
          <a:p>
            <a:pPr algn="just" fontAlgn="auto">
              <a:spcBef>
                <a:spcPts val="0"/>
              </a:spcBef>
              <a:spcAft>
                <a:spcPts val="0"/>
              </a:spcAft>
              <a:defRPr/>
            </a:pPr>
            <a:r>
              <a:rPr lang="el-GR" sz="1400" b="1" i="1" dirty="0">
                <a:latin typeface="Palatino Linotype" panose="02040502050505030304" pitchFamily="18" charset="0"/>
                <a:cs typeface="+mn-cs"/>
              </a:rPr>
              <a:t>Με ποιο σκεπτικό άνθρωποι εξασφαλισμένοι ζητάμε το ψωμί της ημέρας; Μήπως στο όνομα των πεινασμένων;</a:t>
            </a:r>
            <a:r>
              <a:rPr lang="el-GR" sz="1400" dirty="0">
                <a:latin typeface="+mn-lt"/>
                <a:cs typeface="+mn-cs"/>
              </a:rPr>
              <a:t> </a:t>
            </a:r>
          </a:p>
        </p:txBody>
      </p:sp>
      <p:pic>
        <p:nvPicPr>
          <p:cNvPr id="1026" name="Picture 2"/>
          <p:cNvPicPr>
            <a:picLocks noChangeAspect="1" noChangeArrowheads="1"/>
          </p:cNvPicPr>
          <p:nvPr/>
        </p:nvPicPr>
        <p:blipFill>
          <a:blip r:embed="rId2" cstate="print"/>
          <a:srcRect/>
          <a:stretch>
            <a:fillRect/>
          </a:stretch>
        </p:blipFill>
        <p:spPr bwMode="auto">
          <a:xfrm>
            <a:off x="2124075" y="260350"/>
            <a:ext cx="4176713" cy="31321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heckerboard(across)">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algn="ctr"/>
            <a:r>
              <a:rPr lang="el-GR" b="1" dirty="0"/>
              <a:t>5. ΡΗΤΟΡΙΚΗ ΚΑΙ ΠΑΥΛΟΣ</a:t>
            </a:r>
            <a:endParaRPr lang="el-GR" dirty="0"/>
          </a:p>
        </p:txBody>
      </p:sp>
      <p:pic>
        <p:nvPicPr>
          <p:cNvPr id="4" name="3 - Θέση περιεχομένου" descr="Desert.jpg"/>
          <p:cNvPicPr>
            <a:picLocks noGrp="1" noChangeAspect="1"/>
          </p:cNvPicPr>
          <p:nvPr>
            <p:ph sz="quarter" idx="1"/>
          </p:nvPr>
        </p:nvPicPr>
        <p:blipFill>
          <a:blip r:embed="rId2" cstate="print"/>
          <a:stretch>
            <a:fillRect/>
          </a:stretch>
        </p:blipFill>
        <p:spPr>
          <a:xfrm>
            <a:off x="1752600" y="1447800"/>
            <a:ext cx="6096000" cy="4572000"/>
          </a:xfr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1 - Τίτλος"/>
          <p:cNvSpPr>
            <a:spLocks noGrp="1"/>
          </p:cNvSpPr>
          <p:nvPr>
            <p:ph type="title"/>
          </p:nvPr>
        </p:nvSpPr>
        <p:spPr>
          <a:xfrm>
            <a:off x="323850" y="5229225"/>
            <a:ext cx="4464050" cy="1368425"/>
          </a:xfrm>
        </p:spPr>
        <p:txBody>
          <a:bodyPr/>
          <a:lstStyle/>
          <a:p>
            <a:pPr eaLnBrk="1" hangingPunct="1"/>
            <a:r>
              <a:rPr lang="el-GR"/>
              <a:t>ΠΑΥΛΟΣ</a:t>
            </a:r>
            <a:br>
              <a:rPr lang="el-GR"/>
            </a:br>
            <a:r>
              <a:rPr lang="el-GR" sz="1400" i="1"/>
              <a:t>Η ΑΡΧΑΙΟΤΕΡΗ ΑΠΕΙΚΟΝΙΣΗ ΤΟΥ </a:t>
            </a:r>
            <a:br>
              <a:rPr lang="el-GR" sz="1400" i="1"/>
            </a:br>
            <a:r>
              <a:rPr lang="el-GR" sz="1400" i="1"/>
              <a:t>ΑΝΑΚΑΛΥΦΘΗΚΕ ΤΟ 2009</a:t>
            </a:r>
            <a:br>
              <a:rPr lang="el-GR"/>
            </a:br>
            <a:endParaRPr lang="el-GR"/>
          </a:p>
        </p:txBody>
      </p:sp>
      <p:pic>
        <p:nvPicPr>
          <p:cNvPr id="40963" name="Picture 2"/>
          <p:cNvPicPr>
            <a:picLocks noGrp="1" noChangeAspect="1" noChangeArrowheads="1"/>
          </p:cNvPicPr>
          <p:nvPr>
            <p:ph type="pic" idx="1"/>
          </p:nvPr>
        </p:nvPicPr>
        <p:blipFill>
          <a:blip r:embed="rId2" cstate="print"/>
          <a:srcRect t="15485" b="15485"/>
          <a:stretch>
            <a:fillRect/>
          </a:stretch>
        </p:blipFill>
        <p:spPr>
          <a:xfrm>
            <a:off x="755650" y="908050"/>
            <a:ext cx="4992688" cy="3744913"/>
          </a:xfrm>
        </p:spPr>
      </p:pic>
      <p:sp>
        <p:nvSpPr>
          <p:cNvPr id="40964" name="3 - Θέση κειμένου"/>
          <p:cNvSpPr>
            <a:spLocks noGrp="1"/>
          </p:cNvSpPr>
          <p:nvPr>
            <p:ph type="body" sz="half" idx="2"/>
          </p:nvPr>
        </p:nvSpPr>
        <p:spPr>
          <a:xfrm>
            <a:off x="5795963" y="404813"/>
            <a:ext cx="2882900" cy="5386387"/>
          </a:xfrm>
        </p:spPr>
        <p:txBody>
          <a:bodyPr/>
          <a:lstStyle/>
          <a:p>
            <a:pPr eaLnBrk="1" hangingPunct="1">
              <a:spcBef>
                <a:spcPct val="0"/>
              </a:spcBef>
            </a:pPr>
            <a:r>
              <a:rPr lang="el-GR"/>
              <a:t> </a:t>
            </a:r>
          </a:p>
          <a:p>
            <a:pPr algn="just" eaLnBrk="1" hangingPunct="1">
              <a:spcBef>
                <a:spcPct val="0"/>
              </a:spcBef>
            </a:pPr>
            <a:r>
              <a:rPr lang="el-GR" sz="1600"/>
              <a:t>Στις κατακόμβες της Αγίας Θέκλας, κοντά στη Βασιλική του απ. Παύλου, εντοπίστηκαν οι τοιχογραφίες τεσσάρων αποστόλων: του Πέτρου, του Ιωάννη, του Ανδρέα και του Παύλου. Όλες χρονολογούνται στον 4ο αι. μ.Χ. και θεωρούνται οι αρχαιότερες απεικονίσεις των τεσσάρων αυτών κορυφαίων μαθητών του Ιησού που μόνοι άκουσαν τη Μικρή Αποκάλυψη στο όρος των Ελαιών (Μκ. 13).</a:t>
            </a:r>
          </a:p>
          <a:p>
            <a:pPr eaLnBrk="1" hangingPunct="1">
              <a:spcBef>
                <a:spcPct val="0"/>
              </a:spcBef>
            </a:pPr>
            <a:endParaRPr lang="el-GR"/>
          </a:p>
        </p:txBody>
      </p:sp>
      <p:sp>
        <p:nvSpPr>
          <p:cNvPr id="44037" name="4 - Θέση αριθμού διαφάνειας"/>
          <p:cNvSpPr>
            <a:spLocks noGrp="1"/>
          </p:cNvSpPr>
          <p:nvPr>
            <p:ph type="sldNum" sz="quarter" idx="12"/>
          </p:nvPr>
        </p:nvSpPr>
        <p:spPr bwMode="auto">
          <a:ln>
            <a:miter lim="800000"/>
          </a:ln>
        </p:spPr>
        <p:txBody>
          <a:bodyPr wrap="square" numCol="1" anchorCtr="0" compatLnSpc="1"/>
          <a:lstStyle/>
          <a:p>
            <a:pPr>
              <a:defRPr/>
            </a:pPr>
            <a:fld id="{D59B9A7B-2FFD-4F9D-8403-38E0C9E711BB}" type="slidenum">
              <a:rPr lang="fr-FR">
                <a:latin typeface="Arial" panose="020B0604020202020204" pitchFamily="34" charset="0"/>
              </a:rPr>
              <a:pPr>
                <a:defRPr/>
              </a:pPr>
              <a:t>58</a:t>
            </a:fld>
            <a:endParaRPr lang="fr-FR">
              <a:latin typeface="Arial" panose="020B0604020202020204" pitchFamily="34" charset="0"/>
            </a:endParaRP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1 - Τίτλος"/>
          <p:cNvSpPr>
            <a:spLocks noGrp="1"/>
          </p:cNvSpPr>
          <p:nvPr>
            <p:ph type="title"/>
          </p:nvPr>
        </p:nvSpPr>
        <p:spPr/>
        <p:txBody>
          <a:bodyPr/>
          <a:lstStyle/>
          <a:p>
            <a:pPr eaLnBrk="1" hangingPunct="1"/>
            <a:r>
              <a:rPr lang="el-GR"/>
              <a:t>Πιθανό προφίλ Παύλου</a:t>
            </a:r>
          </a:p>
        </p:txBody>
      </p:sp>
      <p:sp>
        <p:nvSpPr>
          <p:cNvPr id="43012" name="3 - Θέση κειμένου"/>
          <p:cNvSpPr>
            <a:spLocks noGrp="1"/>
          </p:cNvSpPr>
          <p:nvPr>
            <p:ph type="body" sz="half" idx="2"/>
          </p:nvPr>
        </p:nvSpPr>
        <p:spPr>
          <a:xfrm>
            <a:off x="6154738" y="849313"/>
            <a:ext cx="2590800" cy="2516187"/>
          </a:xfrm>
        </p:spPr>
        <p:txBody>
          <a:bodyPr/>
          <a:lstStyle/>
          <a:p>
            <a:pPr algn="just" eaLnBrk="1" hangingPunct="1">
              <a:spcBef>
                <a:spcPct val="0"/>
              </a:spcBef>
            </a:pPr>
            <a:r>
              <a:rPr lang="en-US" b="1"/>
              <a:t>English:</a:t>
            </a:r>
            <a:r>
              <a:rPr lang="en-US"/>
              <a:t> </a:t>
            </a:r>
            <a:r>
              <a:rPr lang="en-US">
                <a:hlinkClick r:id="rId2" tooltip="en:Facial composite"/>
              </a:rPr>
              <a:t>Facial composite</a:t>
            </a:r>
            <a:r>
              <a:rPr lang="en-US"/>
              <a:t> of Saint Paul (* 7-10; † 64-67); created by experts of the </a:t>
            </a:r>
            <a:r>
              <a:rPr lang="en-US">
                <a:hlinkClick r:id="rId3" tooltip="en:Landeskriminalamt"/>
              </a:rPr>
              <a:t>Landeskriminalamt</a:t>
            </a:r>
            <a:r>
              <a:rPr lang="en-US"/>
              <a:t> of North Rhine-Westphalia using historical sources, proposed by Düsseldorf historian Michael Hesemann</a:t>
            </a:r>
            <a:endParaRPr lang="el-GR"/>
          </a:p>
          <a:p>
            <a:pPr algn="just" eaLnBrk="1" hangingPunct="1">
              <a:spcBef>
                <a:spcPct val="0"/>
              </a:spcBef>
            </a:pPr>
            <a:endParaRPr lang="el-GR"/>
          </a:p>
          <a:p>
            <a:pPr algn="just" eaLnBrk="1" hangingPunct="1">
              <a:spcBef>
                <a:spcPct val="0"/>
              </a:spcBef>
            </a:pPr>
            <a:endParaRPr lang="el-GR"/>
          </a:p>
          <a:p>
            <a:pPr algn="just" eaLnBrk="1" hangingPunct="1">
              <a:spcBef>
                <a:spcPct val="0"/>
              </a:spcBef>
            </a:pPr>
            <a:endParaRPr lang="el-GR"/>
          </a:p>
          <a:p>
            <a:pPr algn="just" eaLnBrk="1" hangingPunct="1">
              <a:spcBef>
                <a:spcPct val="0"/>
              </a:spcBef>
            </a:pPr>
            <a:endParaRPr lang="el-GR"/>
          </a:p>
        </p:txBody>
      </p:sp>
      <p:sp>
        <p:nvSpPr>
          <p:cNvPr id="46087" name="4 - Θέση αριθμού διαφάνειας"/>
          <p:cNvSpPr>
            <a:spLocks noGrp="1"/>
          </p:cNvSpPr>
          <p:nvPr>
            <p:ph type="sldNum" sz="quarter" idx="12"/>
          </p:nvPr>
        </p:nvSpPr>
        <p:spPr bwMode="auto">
          <a:ln>
            <a:miter lim="800000"/>
          </a:ln>
        </p:spPr>
        <p:txBody>
          <a:bodyPr wrap="square" numCol="1" anchorCtr="0" compatLnSpc="1"/>
          <a:lstStyle/>
          <a:p>
            <a:pPr>
              <a:defRPr/>
            </a:pPr>
            <a:fld id="{F7A8DC8B-9E2D-4F0E-BF0D-60FA1CA8851C}" type="slidenum">
              <a:rPr lang="fr-FR">
                <a:latin typeface="Arial" panose="020B0604020202020204" pitchFamily="34" charset="0"/>
              </a:rPr>
              <a:pPr>
                <a:defRPr/>
              </a:pPr>
              <a:t>59</a:t>
            </a:fld>
            <a:endParaRPr lang="fr-FR">
              <a:latin typeface="Arial" panose="020B0604020202020204" pitchFamily="34" charset="0"/>
            </a:endParaRPr>
          </a:p>
        </p:txBody>
      </p:sp>
      <p:pic>
        <p:nvPicPr>
          <p:cNvPr id="43014" name="Picture 2" descr="C:\Users\ΣΩΤΗΡΗΣ\Desktop\PaulusTarsus_LKANRW.jpg"/>
          <p:cNvPicPr>
            <a:picLocks noChangeAspect="1" noChangeArrowheads="1"/>
          </p:cNvPicPr>
          <p:nvPr/>
        </p:nvPicPr>
        <p:blipFill>
          <a:blip r:embed="rId4" cstate="print"/>
          <a:srcRect/>
          <a:stretch>
            <a:fillRect/>
          </a:stretch>
        </p:blipFill>
        <p:spPr bwMode="auto">
          <a:xfrm>
            <a:off x="44450" y="393700"/>
            <a:ext cx="5461000" cy="6180138"/>
          </a:xfrm>
          <a:prstGeom prst="rect">
            <a:avLst/>
          </a:prstGeom>
          <a:noFill/>
          <a:ln w="9525">
            <a:noFill/>
            <a:miter lim="800000"/>
            <a:headEnd/>
            <a:tailEnd/>
          </a:ln>
        </p:spPr>
      </p:pic>
      <p:pic>
        <p:nvPicPr>
          <p:cNvPr id="7" name="Picture 6"/>
          <p:cNvPicPr>
            <a:picLocks noChangeAspect="1" noChangeArrowheads="1"/>
          </p:cNvPicPr>
          <p:nvPr/>
        </p:nvPicPr>
        <p:blipFill>
          <a:blip r:embed="rId5" cstate="print"/>
          <a:srcRect/>
          <a:stretch>
            <a:fillRect/>
          </a:stretch>
        </p:blipFill>
        <p:spPr bwMode="auto">
          <a:xfrm>
            <a:off x="6748880" y="2947971"/>
            <a:ext cx="809625" cy="885825"/>
          </a:xfrm>
          <a:prstGeom prst="rect">
            <a:avLst/>
          </a:prstGeom>
          <a:noFill/>
          <a:ln w="12700" cap="flat" cmpd="sng">
            <a:noFill/>
            <a:prstDash val="solid"/>
            <a:miter lim="800000"/>
            <a:headEnd type="none" w="sm" len="sm"/>
            <a:tailEnd type="none" w="sm" len="sm"/>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a:t>2. Ευχαριστία και Βίβλος:</a:t>
            </a:r>
            <a:r>
              <a:rPr lang="el-GR" dirty="0"/>
              <a:t> </a:t>
            </a:r>
          </a:p>
        </p:txBody>
      </p:sp>
      <p:sp>
        <p:nvSpPr>
          <p:cNvPr id="3" name="2 - Θέση περιεχομένου"/>
          <p:cNvSpPr>
            <a:spLocks noGrp="1"/>
          </p:cNvSpPr>
          <p:nvPr>
            <p:ph sz="quarter" idx="1"/>
          </p:nvPr>
        </p:nvSpPr>
        <p:spPr/>
        <p:txBody>
          <a:bodyPr>
            <a:normAutofit fontScale="72500" lnSpcReduction="20000"/>
          </a:bodyPr>
          <a:lstStyle/>
          <a:p>
            <a:pPr algn="just"/>
            <a:r>
              <a:rPr lang="el-GR" dirty="0"/>
              <a:t>Επειδή στην Ορθοδοξία εσχάτως δόθηκε μεγάλη έμφαση στην ευχαριστιακή θεολογία χωρίς αντίστοιχο τονισμό της αξίας του Βαπτίσματος, πρέπει να τονιστούν τα εξής για τον συγκεκριμένο ερμηνευτικό «κύκλο»: Βεβαίως η Εκκλησία έζησε με την Ευχαριστία </a:t>
            </a:r>
            <a:r>
              <a:rPr lang="el-GR" i="1" dirty="0"/>
              <a:t>και χωρίς την Κ.Δ., </a:t>
            </a:r>
            <a:r>
              <a:rPr lang="el-GR" b="1" dirty="0"/>
              <a:t>αλλά ποτέ δεν έζησε χωρίς τις Γραφές, και μάλιστα την Παλαιά </a:t>
            </a:r>
            <a:r>
              <a:rPr lang="el-GR" i="1" dirty="0"/>
              <a:t>ή Πρώτη</a:t>
            </a:r>
            <a:r>
              <a:rPr lang="el-GR" b="1" dirty="0"/>
              <a:t> Διαθήκη</a:t>
            </a:r>
            <a:r>
              <a:rPr lang="el-GR" dirty="0"/>
              <a:t> (η οποία σήμερα ελάχιστα διαβάζεται και κηρύττεται) και ιδίως τους Προφήτες. Μέχρι σήμερα καθημερινές ακολουθίες (Απόδειπνο, Ώρες) σφίζουν από την ικεσία, την ευχαριστία και τη διαμαρτυρία των Ψαλμών και δεν περιέχουν Καινή Διαθήκη.</a:t>
            </a:r>
          </a:p>
          <a:p>
            <a:pPr algn="just"/>
            <a:r>
              <a:rPr lang="el-GR" dirty="0"/>
              <a:t>Χωρίς την ακρόαση των Γραφών / Ευαγγελίων, πολύ εύκολα η </a:t>
            </a:r>
            <a:r>
              <a:rPr lang="el-GR" b="1" dirty="0"/>
              <a:t>Ευχαριστία</a:t>
            </a:r>
            <a:r>
              <a:rPr lang="el-GR" dirty="0"/>
              <a:t> μετατρέπεται σε </a:t>
            </a:r>
            <a:r>
              <a:rPr lang="el-GR" b="1" dirty="0"/>
              <a:t>«μαγική» τελετή</a:t>
            </a:r>
            <a:r>
              <a:rPr lang="el-GR" dirty="0"/>
              <a:t>. Η ενεργητική ακρόαση των Γραφών (&lt; Σοφία Ορθοί! </a:t>
            </a:r>
            <a:r>
              <a:rPr lang="el-GR" dirty="0" err="1"/>
              <a:t>Εἰρήνη</a:t>
            </a:r>
            <a:r>
              <a:rPr lang="el-GR" dirty="0"/>
              <a:t> </a:t>
            </a:r>
            <a:r>
              <a:rPr lang="el-GR" dirty="0" err="1"/>
              <a:t>πᾶσι</a:t>
            </a:r>
            <a:r>
              <a:rPr lang="el-GR" dirty="0"/>
              <a:t> – </a:t>
            </a:r>
            <a:r>
              <a:rPr lang="el-GR" dirty="0" err="1"/>
              <a:t>Σαλόμ</a:t>
            </a:r>
            <a:r>
              <a:rPr lang="el-GR" dirty="0"/>
              <a:t>) διδάσκει την Εκκλησία, εκτός των άλλων, </a:t>
            </a:r>
            <a:r>
              <a:rPr lang="el-GR" b="1" dirty="0"/>
              <a:t>τον διάλογο</a:t>
            </a:r>
            <a:r>
              <a:rPr lang="el-GR" dirty="0"/>
              <a:t> με </a:t>
            </a:r>
            <a:r>
              <a:rPr lang="el-GR" i="1" dirty="0"/>
              <a:t>κάθε</a:t>
            </a:r>
            <a:r>
              <a:rPr lang="el-GR" dirty="0"/>
              <a:t> άνθρωπο και την </a:t>
            </a:r>
            <a:r>
              <a:rPr lang="el-GR" b="1" dirty="0"/>
              <a:t>ποικιλία – ποικιλομορφία </a:t>
            </a:r>
            <a:r>
              <a:rPr lang="el-GR" dirty="0"/>
              <a:t>στην ενότητα της πίστεως</a:t>
            </a:r>
            <a:r>
              <a:rPr lang="el-GR" b="1" dirty="0"/>
              <a:t> </a:t>
            </a:r>
            <a:r>
              <a:rPr lang="el-GR" dirty="0"/>
              <a:t>(π.χ. δύο Πάτερ Ημών, τέσσερα Ευαγγέλια). Έτσι διακρίνονται οι τοπικές παραδόσεις (τις οποίες πάντα σεβάστηκε ο αυθεντικός Χριστιανισμός ήδη με τον Παύλο και τα τέσσερα Ευαγγέλια) από την ιερήΠαράδοση, η οποία είναι μια ζωντανή εμπειρία μέσω του Παρακλήτου.</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1 - Τίτλος"/>
          <p:cNvSpPr>
            <a:spLocks noGrp="1"/>
          </p:cNvSpPr>
          <p:nvPr>
            <p:ph type="title"/>
          </p:nvPr>
        </p:nvSpPr>
        <p:spPr>
          <a:xfrm>
            <a:off x="741363" y="528638"/>
            <a:ext cx="7929562" cy="542925"/>
          </a:xfrm>
        </p:spPr>
        <p:txBody>
          <a:bodyPr rtlCol="0">
            <a:normAutofit fontScale="90000"/>
          </a:bodyPr>
          <a:lstStyle/>
          <a:p>
            <a:pPr eaLnBrk="1" fontAlgn="auto" hangingPunct="1">
              <a:spcAft>
                <a:spcPts val="0"/>
              </a:spcAft>
              <a:defRPr/>
            </a:pPr>
            <a:r>
              <a:rPr lang="el-GR">
                <a:solidFill>
                  <a:srgbClr val="C00000"/>
                </a:solidFill>
              </a:rPr>
              <a:t>ΠΑΡΟΥΣΙΑΣΤΙΚΟ ΠΑΥΛΟΥ</a:t>
            </a:r>
          </a:p>
        </p:txBody>
      </p:sp>
      <p:sp>
        <p:nvSpPr>
          <p:cNvPr id="47107" name="2 - Θέση περιεχομένου"/>
          <p:cNvSpPr>
            <a:spLocks noGrp="1"/>
          </p:cNvSpPr>
          <p:nvPr>
            <p:ph sz="half" idx="1"/>
          </p:nvPr>
        </p:nvSpPr>
        <p:spPr>
          <a:xfrm>
            <a:off x="377825" y="1103313"/>
            <a:ext cx="4022725" cy="4883150"/>
          </a:xfrm>
        </p:spPr>
        <p:txBody>
          <a:bodyPr rtlCol="0">
            <a:normAutofit fontScale="92500" lnSpcReduction="20000"/>
          </a:bodyPr>
          <a:lstStyle/>
          <a:p>
            <a:pPr algn="just" eaLnBrk="1" fontAlgn="auto" hangingPunct="1">
              <a:spcAft>
                <a:spcPts val="0"/>
              </a:spcAft>
              <a:defRPr/>
            </a:pPr>
            <a:r>
              <a:rPr lang="el-GR" sz="1400" i="1" dirty="0"/>
              <a:t>Ο </a:t>
            </a:r>
            <a:r>
              <a:rPr lang="el-GR" sz="1400" i="1" dirty="0" err="1"/>
              <a:t>Λουκᾶς</a:t>
            </a:r>
            <a:r>
              <a:rPr lang="el-GR" sz="1400" i="1" dirty="0"/>
              <a:t> </a:t>
            </a:r>
            <a:r>
              <a:rPr lang="el-GR" sz="1400" i="1" dirty="0" err="1"/>
              <a:t>διηγεῖται</a:t>
            </a:r>
            <a:r>
              <a:rPr lang="el-GR" sz="1400" i="1" dirty="0"/>
              <a:t> ότι </a:t>
            </a:r>
            <a:r>
              <a:rPr lang="el-GR" sz="1400" i="1" dirty="0" err="1"/>
              <a:t>στὰ</a:t>
            </a:r>
            <a:r>
              <a:rPr lang="el-GR" sz="1400" i="1" dirty="0"/>
              <a:t> </a:t>
            </a:r>
            <a:r>
              <a:rPr lang="el-GR" sz="1400" i="1" dirty="0" err="1"/>
              <a:t>Λύστρα</a:t>
            </a:r>
            <a:r>
              <a:rPr lang="el-GR" sz="1400" i="1" dirty="0"/>
              <a:t> </a:t>
            </a:r>
            <a:r>
              <a:rPr lang="el-GR" sz="1400" i="1" dirty="0" err="1"/>
              <a:t>τῆς</a:t>
            </a:r>
            <a:r>
              <a:rPr lang="el-GR" sz="1400" i="1" dirty="0"/>
              <a:t> Μ. </a:t>
            </a:r>
            <a:r>
              <a:rPr lang="el-GR" sz="1400" i="1" dirty="0" err="1"/>
              <a:t>᾿Ασίας</a:t>
            </a:r>
            <a:r>
              <a:rPr lang="el-GR" sz="1400" i="1" dirty="0"/>
              <a:t>, </a:t>
            </a:r>
            <a:r>
              <a:rPr lang="el-GR" sz="1400" i="1" dirty="0" err="1"/>
              <a:t>ὅταν</a:t>
            </a:r>
            <a:r>
              <a:rPr lang="el-GR" sz="1400" i="1" dirty="0"/>
              <a:t> </a:t>
            </a:r>
            <a:r>
              <a:rPr lang="el-GR" sz="1400" i="1" dirty="0" err="1"/>
              <a:t>οἱ</a:t>
            </a:r>
            <a:r>
              <a:rPr lang="el-GR" sz="1400" i="1" dirty="0"/>
              <a:t> </a:t>
            </a:r>
            <a:r>
              <a:rPr lang="el-GR" sz="1400" i="1" dirty="0" err="1"/>
              <a:t>ἀπόστολοι</a:t>
            </a:r>
            <a:r>
              <a:rPr lang="el-GR" sz="1400" i="1" dirty="0"/>
              <a:t> </a:t>
            </a:r>
            <a:r>
              <a:rPr lang="el-GR" sz="1400" i="1" dirty="0" err="1"/>
              <a:t>Βαρνάβας</a:t>
            </a:r>
            <a:r>
              <a:rPr lang="el-GR" sz="1400" i="1" dirty="0"/>
              <a:t> </a:t>
            </a:r>
            <a:r>
              <a:rPr lang="el-GR" sz="1400" i="1" dirty="0" err="1"/>
              <a:t>καὶ</a:t>
            </a:r>
            <a:r>
              <a:rPr lang="el-GR" sz="1400" i="1" dirty="0"/>
              <a:t> </a:t>
            </a:r>
            <a:r>
              <a:rPr lang="el-GR" sz="1400" i="1" dirty="0" err="1"/>
              <a:t>Παῦλος</a:t>
            </a:r>
            <a:r>
              <a:rPr lang="el-GR" sz="1400" i="1" dirty="0"/>
              <a:t> </a:t>
            </a:r>
            <a:r>
              <a:rPr lang="el-GR" sz="1400" i="1" dirty="0" err="1"/>
              <a:t>θεράπευσαν</a:t>
            </a:r>
            <a:r>
              <a:rPr lang="el-GR" sz="1400" i="1" dirty="0"/>
              <a:t> </a:t>
            </a:r>
            <a:r>
              <a:rPr lang="el-GR" sz="1400" i="1" dirty="0" err="1"/>
              <a:t>ἕναν</a:t>
            </a:r>
            <a:r>
              <a:rPr lang="el-GR" sz="1400" i="1" dirty="0"/>
              <a:t> </a:t>
            </a:r>
            <a:r>
              <a:rPr lang="el-GR" sz="1400" i="1" dirty="0" err="1"/>
              <a:t>ἐκ</a:t>
            </a:r>
            <a:r>
              <a:rPr lang="el-GR" sz="1400" i="1" dirty="0"/>
              <a:t> </a:t>
            </a:r>
            <a:r>
              <a:rPr lang="el-GR" sz="1400" i="1" dirty="0" err="1"/>
              <a:t>γενετῆς</a:t>
            </a:r>
            <a:r>
              <a:rPr lang="el-GR" sz="1400" i="1" dirty="0"/>
              <a:t> </a:t>
            </a:r>
            <a:r>
              <a:rPr lang="el-GR" sz="1400" i="1" dirty="0" err="1"/>
              <a:t>κουτσό</a:t>
            </a:r>
            <a:r>
              <a:rPr lang="el-GR" sz="1400" i="1" dirty="0"/>
              <a:t>, </a:t>
            </a:r>
            <a:r>
              <a:rPr lang="el-GR" sz="1400" i="1" dirty="0" err="1"/>
              <a:t>οἱ</a:t>
            </a:r>
            <a:r>
              <a:rPr lang="el-GR" sz="1400" i="1" dirty="0"/>
              <a:t> </a:t>
            </a:r>
            <a:r>
              <a:rPr lang="el-GR" sz="1400" i="1" dirty="0" err="1"/>
              <a:t>εἰδωλολάτρες</a:t>
            </a:r>
            <a:r>
              <a:rPr lang="el-GR" sz="1400" i="1" dirty="0"/>
              <a:t> </a:t>
            </a:r>
            <a:r>
              <a:rPr lang="el-GR" sz="1400" i="1" dirty="0" err="1"/>
              <a:t>κάτοικοι</a:t>
            </a:r>
            <a:r>
              <a:rPr lang="el-GR" sz="1400" i="1" dirty="0"/>
              <a:t> </a:t>
            </a:r>
            <a:r>
              <a:rPr lang="el-GR" sz="1400" i="1" dirty="0" err="1"/>
              <a:t>τοὺς</a:t>
            </a:r>
            <a:r>
              <a:rPr lang="el-GR" sz="1400" i="1" dirty="0"/>
              <a:t> </a:t>
            </a:r>
            <a:r>
              <a:rPr lang="el-GR" sz="1400" i="1" dirty="0" err="1"/>
              <a:t>πέρασαν</a:t>
            </a:r>
            <a:r>
              <a:rPr lang="el-GR" sz="1400" i="1" dirty="0"/>
              <a:t> </a:t>
            </a:r>
            <a:r>
              <a:rPr lang="el-GR" sz="1400" i="1" dirty="0" err="1"/>
              <a:t>γιὰ</a:t>
            </a:r>
            <a:r>
              <a:rPr lang="el-GR" sz="1400" i="1" dirty="0"/>
              <a:t> </a:t>
            </a:r>
            <a:r>
              <a:rPr lang="el-GR" sz="1400" i="1" dirty="0" err="1"/>
              <a:t>θεούς</a:t>
            </a:r>
            <a:r>
              <a:rPr lang="el-GR" sz="1400" i="1" dirty="0"/>
              <a:t>, κι </a:t>
            </a:r>
            <a:r>
              <a:rPr lang="el-GR" sz="1400" i="1" dirty="0" err="1"/>
              <a:t>ἔλεγαν</a:t>
            </a:r>
            <a:r>
              <a:rPr lang="el-GR" sz="1400" i="1" dirty="0"/>
              <a:t> </a:t>
            </a:r>
            <a:r>
              <a:rPr lang="el-GR" sz="1400" i="1" dirty="0" err="1"/>
              <a:t>τὸν</a:t>
            </a:r>
            <a:r>
              <a:rPr lang="el-GR" sz="1400" i="1" dirty="0"/>
              <a:t> </a:t>
            </a:r>
            <a:r>
              <a:rPr lang="el-GR" sz="1400" i="1" dirty="0" err="1"/>
              <a:t>μὲν</a:t>
            </a:r>
            <a:r>
              <a:rPr lang="el-GR" sz="1400" i="1" dirty="0"/>
              <a:t> </a:t>
            </a:r>
            <a:r>
              <a:rPr lang="el-GR" sz="1400" b="1" i="1" dirty="0" err="1"/>
              <a:t>Βαρνάβαν</a:t>
            </a:r>
            <a:r>
              <a:rPr lang="el-GR" sz="1400" b="1" i="1" dirty="0"/>
              <a:t> </a:t>
            </a:r>
            <a:r>
              <a:rPr lang="el-GR" sz="1400" b="1" i="1" dirty="0" err="1"/>
              <a:t>Δία</a:t>
            </a:r>
            <a:r>
              <a:rPr lang="el-GR" sz="1400" b="1" i="1" dirty="0"/>
              <a:t>, </a:t>
            </a:r>
            <a:r>
              <a:rPr lang="el-GR" sz="1400" b="1" i="1" dirty="0" err="1"/>
              <a:t>τὸν</a:t>
            </a:r>
            <a:r>
              <a:rPr lang="el-GR" sz="1400" b="1" i="1" dirty="0"/>
              <a:t> </a:t>
            </a:r>
            <a:r>
              <a:rPr lang="el-GR" sz="1400" b="1" i="1" dirty="0" err="1"/>
              <a:t>δὲ</a:t>
            </a:r>
            <a:r>
              <a:rPr lang="el-GR" sz="1400" b="1" i="1" dirty="0"/>
              <a:t> </a:t>
            </a:r>
            <a:r>
              <a:rPr lang="el-GR" sz="1400" b="1" i="1" dirty="0" err="1">
                <a:solidFill>
                  <a:srgbClr val="C00000"/>
                </a:solidFill>
              </a:rPr>
              <a:t>Παῦλον</a:t>
            </a:r>
            <a:r>
              <a:rPr lang="el-GR" sz="1400" b="1" i="1" dirty="0">
                <a:solidFill>
                  <a:srgbClr val="C00000"/>
                </a:solidFill>
              </a:rPr>
              <a:t> </a:t>
            </a:r>
            <a:r>
              <a:rPr lang="el-GR" sz="1400" b="1" i="1" dirty="0" err="1">
                <a:solidFill>
                  <a:srgbClr val="C00000"/>
                </a:solidFill>
              </a:rPr>
              <a:t>῾Ερμῆν</a:t>
            </a:r>
            <a:r>
              <a:rPr lang="el-GR" sz="1400" i="1" dirty="0">
                <a:solidFill>
                  <a:srgbClr val="C00000"/>
                </a:solidFill>
              </a:rPr>
              <a:t>, </a:t>
            </a:r>
            <a:r>
              <a:rPr lang="el-GR" sz="1400" i="1" dirty="0" err="1"/>
              <a:t>ἐπειδὴ</a:t>
            </a:r>
            <a:r>
              <a:rPr lang="el-GR" sz="1400" i="1" dirty="0"/>
              <a:t> </a:t>
            </a:r>
            <a:r>
              <a:rPr lang="el-GR" sz="1400" i="1" dirty="0" err="1"/>
              <a:t>αὐτὸς</a:t>
            </a:r>
            <a:r>
              <a:rPr lang="el-GR" sz="1400" i="1" dirty="0"/>
              <a:t> </a:t>
            </a:r>
            <a:r>
              <a:rPr lang="el-GR" sz="1400" i="1" dirty="0" err="1"/>
              <a:t>ἦν</a:t>
            </a:r>
            <a:r>
              <a:rPr lang="el-GR" sz="1400" i="1" dirty="0"/>
              <a:t> ὁ </a:t>
            </a:r>
            <a:r>
              <a:rPr lang="el-GR" sz="1400" i="1" dirty="0" err="1"/>
              <a:t>ἡγούμενος</a:t>
            </a:r>
            <a:r>
              <a:rPr lang="el-GR" sz="1400" i="1" dirty="0"/>
              <a:t> </a:t>
            </a:r>
            <a:r>
              <a:rPr lang="el-GR" sz="1400" i="1" dirty="0" err="1"/>
              <a:t>τοῦ</a:t>
            </a:r>
            <a:r>
              <a:rPr lang="el-GR" sz="1400" i="1" dirty="0"/>
              <a:t> </a:t>
            </a:r>
            <a:r>
              <a:rPr lang="el-GR" sz="1400" i="1" dirty="0" err="1"/>
              <a:t>λόγου</a:t>
            </a:r>
            <a:r>
              <a:rPr lang="el-GR" sz="1400" i="1" dirty="0"/>
              <a:t> (</a:t>
            </a:r>
            <a:r>
              <a:rPr lang="el-GR" sz="1400" i="1" dirty="0" err="1"/>
              <a:t>Πρ</a:t>
            </a:r>
            <a:r>
              <a:rPr lang="el-GR" sz="1400" i="1" dirty="0"/>
              <a:t>. 14, 11‒12). </a:t>
            </a:r>
            <a:r>
              <a:rPr lang="el-GR" sz="1400" dirty="0"/>
              <a:t>Προφανώς ο Κύπριος </a:t>
            </a:r>
            <a:r>
              <a:rPr lang="el-GR" sz="1400" dirty="0" err="1"/>
              <a:t>Βαρνάβας</a:t>
            </a:r>
            <a:r>
              <a:rPr lang="el-GR" sz="1400" dirty="0"/>
              <a:t> ήταν </a:t>
            </a:r>
            <a:r>
              <a:rPr lang="el-GR" sz="1400" dirty="0" err="1"/>
              <a:t>ηλικωμένος</a:t>
            </a:r>
            <a:r>
              <a:rPr lang="el-GR" sz="1400" dirty="0"/>
              <a:t> και ολιγομίλητος σαν τον Δία ενώ ο Παύλος </a:t>
            </a:r>
            <a:r>
              <a:rPr lang="el-GR" sz="1400" dirty="0" err="1"/>
              <a:t>νέος</a:t>
            </a:r>
            <a:r>
              <a:rPr lang="el-GR" sz="1400" dirty="0"/>
              <a:t> </a:t>
            </a:r>
            <a:r>
              <a:rPr lang="el-GR" sz="1400" dirty="0" err="1"/>
              <a:t>καὶ</a:t>
            </a:r>
            <a:r>
              <a:rPr lang="el-GR" sz="1400" dirty="0"/>
              <a:t> </a:t>
            </a:r>
            <a:r>
              <a:rPr lang="el-GR" sz="1400" dirty="0" err="1"/>
              <a:t>ὁμιλητικός</a:t>
            </a:r>
            <a:r>
              <a:rPr lang="el-GR" sz="1400" dirty="0"/>
              <a:t>, όπως ο Ερμής.</a:t>
            </a:r>
          </a:p>
          <a:p>
            <a:pPr algn="just" eaLnBrk="1" fontAlgn="auto" hangingPunct="1">
              <a:spcAft>
                <a:spcPts val="0"/>
              </a:spcAft>
              <a:defRPr/>
            </a:pPr>
            <a:r>
              <a:rPr lang="el-GR" sz="1400" dirty="0"/>
              <a:t>Στην Επίλογο της </a:t>
            </a:r>
            <a:r>
              <a:rPr lang="el-GR" sz="1400" i="1" dirty="0"/>
              <a:t>Προς </a:t>
            </a:r>
            <a:r>
              <a:rPr lang="el-GR" sz="1400" i="1" dirty="0" err="1"/>
              <a:t>Γαλάτας</a:t>
            </a:r>
            <a:r>
              <a:rPr lang="el-GR" sz="1400" i="1" dirty="0"/>
              <a:t> </a:t>
            </a:r>
            <a:r>
              <a:rPr lang="el-GR" sz="1400" dirty="0"/>
              <a:t>(6, 17) ο Π. δεν φέρει απλώς αλλά </a:t>
            </a:r>
            <a:r>
              <a:rPr lang="el-GR" sz="1400" b="1" dirty="0"/>
              <a:t>βαστάζει</a:t>
            </a:r>
            <a:r>
              <a:rPr lang="el-GR" sz="1400" dirty="0"/>
              <a:t> ως «παράσημα» ανδρείας τα </a:t>
            </a:r>
            <a:r>
              <a:rPr lang="el-GR" sz="1400" b="1" dirty="0"/>
              <a:t>στίγματα</a:t>
            </a:r>
            <a:r>
              <a:rPr lang="el-GR" sz="1400" dirty="0"/>
              <a:t> (&lt; </a:t>
            </a:r>
            <a:r>
              <a:rPr lang="en-US" sz="1400" dirty="0" err="1"/>
              <a:t>stig</a:t>
            </a:r>
            <a:r>
              <a:rPr lang="en-US" sz="1400" dirty="0"/>
              <a:t> </a:t>
            </a:r>
            <a:r>
              <a:rPr lang="el-GR" sz="1400" dirty="0"/>
              <a:t>«χαράσσω, σκαλίζω») του Κυρίου πιθανότατα από το λιθοβολισμό που είχε υποστεί χάριν του κηρύγματος ακριβώς στα </a:t>
            </a:r>
            <a:r>
              <a:rPr lang="el-GR" sz="1400" dirty="0" err="1"/>
              <a:t>Λύστρα</a:t>
            </a:r>
            <a:r>
              <a:rPr lang="el-GR" sz="1400" dirty="0"/>
              <a:t>. Γι’ αυτό και «απαιτεί» σεβασμό, αφού αυτά αποδεικνύουν ότι είναι γνήσιος απόστολος </a:t>
            </a:r>
            <a:r>
              <a:rPr lang="el-GR" sz="1400" b="1" i="1" dirty="0" err="1"/>
              <a:t>οὐκ</a:t>
            </a:r>
            <a:r>
              <a:rPr lang="el-GR" sz="1400" b="1" i="1" dirty="0"/>
              <a:t> </a:t>
            </a:r>
            <a:r>
              <a:rPr lang="el-GR" sz="1400" b="1" i="1" dirty="0" err="1"/>
              <a:t>ἀπ᾽</a:t>
            </a:r>
            <a:r>
              <a:rPr lang="el-GR" sz="1400" b="1" i="1" dirty="0"/>
              <a:t> </a:t>
            </a:r>
            <a:r>
              <a:rPr lang="el-GR" sz="1400" b="1" i="1" dirty="0" err="1"/>
              <a:t>ἀνθρώπων</a:t>
            </a:r>
            <a:r>
              <a:rPr lang="el-GR" sz="1400" b="1" i="1" dirty="0"/>
              <a:t> </a:t>
            </a:r>
            <a:r>
              <a:rPr lang="el-GR" sz="1400" b="1" i="1" dirty="0" err="1"/>
              <a:t>οὐδὲ</a:t>
            </a:r>
            <a:r>
              <a:rPr lang="el-GR" sz="1400" b="1" i="1" dirty="0"/>
              <a:t> </a:t>
            </a:r>
            <a:r>
              <a:rPr lang="el-GR" sz="1400" b="1" i="1" dirty="0" err="1"/>
              <a:t>δι᾽</a:t>
            </a:r>
            <a:r>
              <a:rPr lang="el-GR" sz="1400" b="1" i="1" dirty="0"/>
              <a:t> </a:t>
            </a:r>
            <a:r>
              <a:rPr lang="el-GR" sz="1400" b="1" i="1" dirty="0" err="1"/>
              <a:t>ἀνθρώπου</a:t>
            </a:r>
            <a:r>
              <a:rPr lang="el-GR" sz="1400" b="1" i="1" dirty="0"/>
              <a:t> </a:t>
            </a:r>
            <a:r>
              <a:rPr lang="el-GR" sz="1400" b="1" i="1" dirty="0" err="1"/>
              <a:t>ἀλλὰ</a:t>
            </a:r>
            <a:r>
              <a:rPr lang="el-GR" sz="1400" b="1" i="1" dirty="0"/>
              <a:t> </a:t>
            </a:r>
            <a:r>
              <a:rPr lang="el-GR" sz="1400" b="1" i="1" dirty="0" err="1"/>
              <a:t>διὰ</a:t>
            </a:r>
            <a:r>
              <a:rPr lang="el-GR" sz="1400" b="1" i="1" dirty="0"/>
              <a:t> </a:t>
            </a:r>
            <a:r>
              <a:rPr lang="el-GR" sz="1400" b="1" i="1" dirty="0" err="1"/>
              <a:t>Ἰησοῦ</a:t>
            </a:r>
            <a:r>
              <a:rPr lang="el-GR" sz="1400" b="1" i="1" dirty="0"/>
              <a:t> </a:t>
            </a:r>
            <a:r>
              <a:rPr lang="el-GR" sz="1400" b="1" i="1" dirty="0" err="1"/>
              <a:t>Χριστοῦ</a:t>
            </a:r>
            <a:r>
              <a:rPr lang="el-GR" sz="1400" b="1" i="1" dirty="0"/>
              <a:t> </a:t>
            </a:r>
            <a:r>
              <a:rPr lang="el-GR" sz="1400" b="1" i="1" dirty="0" err="1"/>
              <a:t>καὶ</a:t>
            </a:r>
            <a:r>
              <a:rPr lang="el-GR" sz="1400" b="1" i="1" dirty="0"/>
              <a:t> </a:t>
            </a:r>
            <a:r>
              <a:rPr lang="el-GR" sz="1400" b="1" i="1" dirty="0" err="1"/>
              <a:t>Θεοῦ</a:t>
            </a:r>
            <a:r>
              <a:rPr lang="el-GR" sz="1400" b="1" i="1" dirty="0"/>
              <a:t> </a:t>
            </a:r>
            <a:r>
              <a:rPr lang="el-GR" sz="1400" b="1" i="1" dirty="0" err="1"/>
              <a:t>Πατρὸς</a:t>
            </a:r>
            <a:r>
              <a:rPr lang="el-GR" sz="1400" b="1" i="1" dirty="0"/>
              <a:t> </a:t>
            </a:r>
            <a:r>
              <a:rPr lang="el-GR" sz="1400" b="1" i="1" dirty="0" err="1"/>
              <a:t>τοῦ</a:t>
            </a:r>
            <a:r>
              <a:rPr lang="el-GR" sz="1400" b="1" i="1" dirty="0"/>
              <a:t> </a:t>
            </a:r>
            <a:r>
              <a:rPr lang="el-GR" sz="1400" b="1" i="1" dirty="0" err="1"/>
              <a:t>ἐγείραντος</a:t>
            </a:r>
            <a:r>
              <a:rPr lang="el-GR" sz="1400" b="1" i="1" dirty="0"/>
              <a:t> </a:t>
            </a:r>
            <a:r>
              <a:rPr lang="el-GR" sz="1400" b="1" i="1" dirty="0" err="1"/>
              <a:t>αὐτὸν</a:t>
            </a:r>
            <a:r>
              <a:rPr lang="el-GR" sz="1400" b="1" i="1" dirty="0"/>
              <a:t> </a:t>
            </a:r>
            <a:r>
              <a:rPr lang="el-GR" sz="1400" b="1" i="1" dirty="0" err="1"/>
              <a:t>ἐκ</a:t>
            </a:r>
            <a:r>
              <a:rPr lang="el-GR" sz="1400" b="1" i="1" dirty="0"/>
              <a:t> </a:t>
            </a:r>
            <a:r>
              <a:rPr lang="el-GR" sz="1400" b="1" i="1" dirty="0" err="1"/>
              <a:t>νεκρῶν</a:t>
            </a:r>
            <a:r>
              <a:rPr lang="el-GR" sz="1400" dirty="0"/>
              <a:t> </a:t>
            </a:r>
            <a:r>
              <a:rPr lang="en-US" sz="1400" dirty="0"/>
              <a:t>(</a:t>
            </a:r>
            <a:r>
              <a:rPr lang="el-GR" sz="1400" dirty="0" err="1"/>
              <a:t>Γαλ</a:t>
            </a:r>
            <a:r>
              <a:rPr lang="el-GR" sz="1400" dirty="0"/>
              <a:t>.</a:t>
            </a:r>
            <a:r>
              <a:rPr lang="en-US" sz="1400" dirty="0"/>
              <a:t> 1</a:t>
            </a:r>
            <a:r>
              <a:rPr lang="el-GR" sz="1400" dirty="0"/>
              <a:t>, </a:t>
            </a:r>
            <a:r>
              <a:rPr lang="en-US" sz="1400" dirty="0"/>
              <a:t>1)</a:t>
            </a:r>
            <a:r>
              <a:rPr lang="el-GR" sz="1400" dirty="0"/>
              <a:t>!</a:t>
            </a:r>
          </a:p>
          <a:p>
            <a:pPr algn="just" eaLnBrk="1" fontAlgn="auto" hangingPunct="1">
              <a:spcAft>
                <a:spcPts val="0"/>
              </a:spcAft>
              <a:defRPr/>
            </a:pPr>
            <a:r>
              <a:rPr lang="el-GR" sz="1500" dirty="0"/>
              <a:t>Πιθανότατα δεν ταυτίζεται με τους </a:t>
            </a:r>
            <a:r>
              <a:rPr lang="el-GR" sz="1500" i="1" dirty="0" err="1"/>
              <a:t>εβδελυγμένους</a:t>
            </a:r>
            <a:r>
              <a:rPr lang="el-GR" sz="1500" i="1" dirty="0"/>
              <a:t> </a:t>
            </a:r>
            <a:r>
              <a:rPr lang="el-GR" sz="1500" i="1" dirty="0" err="1"/>
              <a:t>μαστιγίας</a:t>
            </a:r>
            <a:r>
              <a:rPr lang="el-GR" sz="1500" i="1" dirty="0"/>
              <a:t> </a:t>
            </a:r>
            <a:r>
              <a:rPr lang="el-GR" sz="1500" dirty="0"/>
              <a:t>και </a:t>
            </a:r>
            <a:r>
              <a:rPr lang="el-GR" sz="1500" i="1" dirty="0" err="1"/>
              <a:t>στιγματίας</a:t>
            </a:r>
            <a:r>
              <a:rPr lang="el-GR" sz="1500" i="1" dirty="0"/>
              <a:t> δούλους (Φίλων </a:t>
            </a:r>
            <a:r>
              <a:rPr lang="el-GR" sz="1500" i="1" dirty="0" err="1"/>
              <a:t>Νόμ</a:t>
            </a:r>
            <a:r>
              <a:rPr lang="el-GR" sz="1500" i="1" dirty="0"/>
              <a:t>. Ι 58) </a:t>
            </a:r>
            <a:r>
              <a:rPr lang="el-GR" sz="1500" dirty="0"/>
              <a:t>αλλά ανακαλεί τα τατουάζ που περιέφεραν τιμητικά λάτρεις- δούλοι θεοτήτων, όπως ο Διόνυσος (</a:t>
            </a:r>
            <a:r>
              <a:rPr lang="el-GR" sz="1500" i="1" dirty="0"/>
              <a:t>παράσημο-ΚΙΣΣΌΦΥΛΟ</a:t>
            </a:r>
            <a:r>
              <a:rPr lang="el-GR" sz="1500" dirty="0"/>
              <a:t> Γ’ Μακ. 2, 27-9) και η Κυβέλη. Φυσικά δεν εννοεί κάποιο </a:t>
            </a:r>
            <a:r>
              <a:rPr lang="el-GR" sz="1500" i="1" dirty="0"/>
              <a:t>χάραγμα</a:t>
            </a:r>
            <a:r>
              <a:rPr lang="el-GR" sz="1500" dirty="0"/>
              <a:t> με το όνομα ή το σύμβολο του Εσταυρωμένου</a:t>
            </a:r>
          </a:p>
        </p:txBody>
      </p:sp>
      <p:sp>
        <p:nvSpPr>
          <p:cNvPr id="47108" name="3 - Θέση περιεχομένου"/>
          <p:cNvSpPr>
            <a:spLocks noGrp="1"/>
          </p:cNvSpPr>
          <p:nvPr>
            <p:ph sz="half" idx="2"/>
          </p:nvPr>
        </p:nvSpPr>
        <p:spPr>
          <a:xfrm>
            <a:off x="4679950" y="957263"/>
            <a:ext cx="4038600" cy="4525962"/>
          </a:xfrm>
        </p:spPr>
        <p:txBody>
          <a:bodyPr rtlCol="0">
            <a:normAutofit fontScale="92500" lnSpcReduction="20000"/>
          </a:bodyPr>
          <a:lstStyle/>
          <a:p>
            <a:pPr marL="87630" indent="22225" algn="just" eaLnBrk="1" fontAlgn="auto" hangingPunct="1">
              <a:spcAft>
                <a:spcPts val="0"/>
              </a:spcAft>
              <a:buFont typeface="Georgia" panose="02040502050405020303" pitchFamily="18" charset="0"/>
              <a:buNone/>
              <a:defRPr/>
            </a:pPr>
            <a:r>
              <a:rPr lang="el-GR" sz="1400" dirty="0"/>
              <a:t>Προηγουμένως  σημειώνει ότι </a:t>
            </a:r>
            <a:r>
              <a:rPr lang="el-GR" sz="1400" dirty="0" err="1"/>
              <a:t>ενώπιόν</a:t>
            </a:r>
            <a:r>
              <a:rPr lang="el-GR" sz="1400" dirty="0"/>
              <a:t> τους </a:t>
            </a:r>
            <a:r>
              <a:rPr lang="el-GR" sz="1400" b="1" dirty="0"/>
              <a:t>προεγράφη ο Χριστός Εσταυρωμένος</a:t>
            </a:r>
            <a:r>
              <a:rPr lang="el-GR" sz="1400" dirty="0"/>
              <a:t> ίσως και διά του παρουσιαστικού αλλά και της στάσης ζωής του Π., αφού αισθανόταν ότι δε ζει πλέον εκείνος αλλά ο Χριστός που τον αγάπησε και παρεδόθη για αυτόν. Οι αντίπαλοί του ως σημείο τους είχαν </a:t>
            </a:r>
            <a:r>
              <a:rPr lang="el-GR" sz="1400" b="1" dirty="0"/>
              <a:t>την περιτομή </a:t>
            </a:r>
            <a:r>
              <a:rPr lang="en-US" sz="1400" b="1" dirty="0"/>
              <a:t> </a:t>
            </a:r>
            <a:r>
              <a:rPr lang="el-GR" sz="1400" dirty="0"/>
              <a:t>επειδή θέλουν </a:t>
            </a:r>
            <a:r>
              <a:rPr lang="el-GR" sz="1400" b="1" i="1" dirty="0" err="1"/>
              <a:t>εὐπροσωπῆσαι</a:t>
            </a:r>
            <a:r>
              <a:rPr lang="el-GR" sz="1400" dirty="0"/>
              <a:t> </a:t>
            </a:r>
            <a:r>
              <a:rPr lang="el-GR" sz="1400" dirty="0" err="1"/>
              <a:t>ἐν</a:t>
            </a:r>
            <a:r>
              <a:rPr lang="el-GR" sz="1400" dirty="0"/>
              <a:t> </a:t>
            </a:r>
            <a:r>
              <a:rPr lang="el-GR" sz="1400" dirty="0" err="1"/>
              <a:t>σαρκί</a:t>
            </a:r>
            <a:r>
              <a:rPr lang="el-GR" sz="1400" dirty="0"/>
              <a:t>, </a:t>
            </a:r>
            <a:r>
              <a:rPr lang="en-US" sz="1400" dirty="0"/>
              <a:t>(</a:t>
            </a:r>
            <a:r>
              <a:rPr lang="el-GR" sz="1400" i="1" dirty="0"/>
              <a:t>να αρέσουν στους ανθρώπους επιδεικνύοντας κατόρθωμα στη σάρκα</a:t>
            </a:r>
            <a:r>
              <a:rPr lang="el-GR" sz="1400" dirty="0"/>
              <a:t> </a:t>
            </a:r>
            <a:r>
              <a:rPr lang="en-US" sz="1400" dirty="0"/>
              <a:t>6</a:t>
            </a:r>
            <a:r>
              <a:rPr lang="el-GR" sz="1400" dirty="0"/>
              <a:t>, </a:t>
            </a:r>
            <a:r>
              <a:rPr lang="en-US" sz="1400" dirty="0"/>
              <a:t>12)</a:t>
            </a:r>
            <a:r>
              <a:rPr lang="el-GR" sz="1400" dirty="0"/>
              <a:t>.</a:t>
            </a:r>
          </a:p>
          <a:p>
            <a:pPr marL="87630" indent="22225" algn="just" eaLnBrk="1" fontAlgn="auto" hangingPunct="1">
              <a:spcAft>
                <a:spcPts val="0"/>
              </a:spcAft>
              <a:buFont typeface="Georgia" panose="02040502050405020303" pitchFamily="18" charset="0"/>
              <a:buNone/>
              <a:defRPr/>
            </a:pPr>
            <a:endParaRPr lang="el-GR" sz="1400" dirty="0"/>
          </a:p>
          <a:p>
            <a:pPr marL="87630" indent="22225" algn="just" eaLnBrk="1" fontAlgn="auto" hangingPunct="1">
              <a:spcAft>
                <a:spcPts val="0"/>
              </a:spcAft>
              <a:buFont typeface="Georgia" panose="02040502050405020303" pitchFamily="18" charset="0"/>
              <a:buNone/>
              <a:defRPr/>
            </a:pPr>
            <a:r>
              <a:rPr lang="el-GR" sz="1400" dirty="0"/>
              <a:t>Στο </a:t>
            </a:r>
            <a:r>
              <a:rPr lang="el-GR" sz="1400" dirty="0" err="1"/>
              <a:t>Γαλ</a:t>
            </a:r>
            <a:r>
              <a:rPr lang="el-GR" sz="1400" dirty="0"/>
              <a:t>. 4, 13-16 οι παραλήπτες προθυμοποιήθηκαν ακόμη και τα μάτια τους να του προσφέρουν, που συνιστούν το πολυτιμότερο όργανο του ανθρώπου. Μάλλον πρόκειται για μεταφορά:</a:t>
            </a:r>
            <a:r>
              <a:rPr lang="el-GR" sz="1400" i="1" baseline="30000" dirty="0"/>
              <a:t> </a:t>
            </a:r>
            <a:r>
              <a:rPr lang="el-GR" sz="1400" i="1" dirty="0" err="1"/>
              <a:t>οἴδατε</a:t>
            </a:r>
            <a:r>
              <a:rPr lang="el-GR" sz="1400" i="1" dirty="0"/>
              <a:t> </a:t>
            </a:r>
            <a:r>
              <a:rPr lang="el-GR" sz="1400" i="1" dirty="0" err="1"/>
              <a:t>δὲ</a:t>
            </a:r>
            <a:r>
              <a:rPr lang="el-GR" sz="1400" i="1" dirty="0"/>
              <a:t> </a:t>
            </a:r>
            <a:r>
              <a:rPr lang="el-GR" sz="1400" i="1" dirty="0" err="1"/>
              <a:t>ὅτι</a:t>
            </a:r>
            <a:r>
              <a:rPr lang="el-GR" sz="1400" i="1" dirty="0"/>
              <a:t> </a:t>
            </a:r>
            <a:r>
              <a:rPr lang="el-GR" sz="1400" i="1" dirty="0" err="1"/>
              <a:t>δι᾽</a:t>
            </a:r>
            <a:r>
              <a:rPr lang="el-GR" sz="1400" i="1" dirty="0"/>
              <a:t> </a:t>
            </a:r>
            <a:r>
              <a:rPr lang="el-GR" sz="1400" b="1" i="1" dirty="0" err="1"/>
              <a:t>ἀσθένειαν</a:t>
            </a:r>
            <a:r>
              <a:rPr lang="el-GR" sz="1400" b="1" i="1" dirty="0"/>
              <a:t> </a:t>
            </a:r>
            <a:r>
              <a:rPr lang="el-GR" sz="1400" b="1" i="1" dirty="0" err="1"/>
              <a:t>τῆς</a:t>
            </a:r>
            <a:r>
              <a:rPr lang="el-GR" sz="1400" b="1" i="1" dirty="0"/>
              <a:t> </a:t>
            </a:r>
            <a:r>
              <a:rPr lang="el-GR" sz="1400" b="1" i="1" dirty="0" err="1"/>
              <a:t>σαρκὸς</a:t>
            </a:r>
            <a:r>
              <a:rPr lang="el-GR" sz="1400" b="1" i="1" dirty="0"/>
              <a:t> </a:t>
            </a:r>
            <a:r>
              <a:rPr lang="el-GR" sz="1400" i="1" dirty="0" err="1"/>
              <a:t>εὐηγγελισάμην</a:t>
            </a:r>
            <a:r>
              <a:rPr lang="el-GR" sz="1400" i="1" dirty="0"/>
              <a:t> </a:t>
            </a:r>
            <a:r>
              <a:rPr lang="el-GR" sz="1400" i="1" dirty="0" err="1"/>
              <a:t>ὑμῖν</a:t>
            </a:r>
            <a:r>
              <a:rPr lang="el-GR" sz="1400" i="1" dirty="0"/>
              <a:t> </a:t>
            </a:r>
            <a:r>
              <a:rPr lang="el-GR" sz="1400" i="1" dirty="0" err="1"/>
              <a:t>τὸ</a:t>
            </a:r>
            <a:r>
              <a:rPr lang="el-GR" sz="1400" i="1" dirty="0"/>
              <a:t> </a:t>
            </a:r>
            <a:r>
              <a:rPr lang="el-GR" sz="1400" i="1" dirty="0" err="1"/>
              <a:t>πρότερον</a:t>
            </a:r>
            <a:r>
              <a:rPr lang="el-GR" sz="1400" i="1" dirty="0"/>
              <a:t>, </a:t>
            </a:r>
            <a:r>
              <a:rPr lang="el-GR" sz="1400" i="1" dirty="0" err="1"/>
              <a:t>καὶ</a:t>
            </a:r>
            <a:r>
              <a:rPr lang="el-GR" sz="1400" i="1" dirty="0"/>
              <a:t> </a:t>
            </a:r>
            <a:r>
              <a:rPr lang="el-GR" sz="1400" i="1" dirty="0" err="1"/>
              <a:t>τὸν</a:t>
            </a:r>
            <a:r>
              <a:rPr lang="el-GR" sz="1400" i="1" dirty="0"/>
              <a:t> </a:t>
            </a:r>
            <a:r>
              <a:rPr lang="el-GR" sz="1400" b="1" i="1" dirty="0" err="1"/>
              <a:t>πειρασμὸν</a:t>
            </a:r>
            <a:r>
              <a:rPr lang="el-GR" sz="1400" b="1" i="1" dirty="0"/>
              <a:t> </a:t>
            </a:r>
            <a:r>
              <a:rPr lang="el-GR" sz="1400" b="1" i="1" dirty="0" err="1"/>
              <a:t>ὑμῶν</a:t>
            </a:r>
            <a:r>
              <a:rPr lang="el-GR" sz="1400" b="1" i="1" dirty="0"/>
              <a:t> </a:t>
            </a:r>
            <a:r>
              <a:rPr lang="el-GR" sz="1400" b="1" i="1" dirty="0" err="1"/>
              <a:t>ἐν</a:t>
            </a:r>
            <a:r>
              <a:rPr lang="el-GR" sz="1400" b="1" i="1" dirty="0"/>
              <a:t> </a:t>
            </a:r>
            <a:r>
              <a:rPr lang="el-GR" sz="1400" b="1" i="1" dirty="0" err="1"/>
              <a:t>τῇ</a:t>
            </a:r>
            <a:r>
              <a:rPr lang="el-GR" sz="1400" b="1" i="1" dirty="0"/>
              <a:t> </a:t>
            </a:r>
            <a:r>
              <a:rPr lang="el-GR" sz="1400" b="1" i="1" dirty="0" err="1"/>
              <a:t>σαρκί</a:t>
            </a:r>
            <a:r>
              <a:rPr lang="el-GR" sz="1400" b="1" i="1" dirty="0"/>
              <a:t> μου </a:t>
            </a:r>
            <a:r>
              <a:rPr lang="el-GR" sz="1400" i="1" dirty="0" err="1"/>
              <a:t>οὐκ</a:t>
            </a:r>
            <a:r>
              <a:rPr lang="el-GR" sz="1400" i="1" dirty="0"/>
              <a:t> </a:t>
            </a:r>
            <a:r>
              <a:rPr lang="el-GR" sz="1400" i="1" dirty="0" err="1"/>
              <a:t>ἐξουθενήσατε</a:t>
            </a:r>
            <a:r>
              <a:rPr lang="el-GR" sz="1400" i="1" dirty="0"/>
              <a:t> </a:t>
            </a:r>
            <a:r>
              <a:rPr lang="el-GR" sz="1400" i="1" dirty="0" err="1"/>
              <a:t>οὐδὲ</a:t>
            </a:r>
            <a:r>
              <a:rPr lang="el-GR" sz="1400" i="1" dirty="0"/>
              <a:t> </a:t>
            </a:r>
            <a:r>
              <a:rPr lang="el-GR" sz="1400" i="1" dirty="0" err="1"/>
              <a:t>ἐξεπτύσατε</a:t>
            </a:r>
            <a:r>
              <a:rPr lang="en-US" sz="1400" i="1" dirty="0"/>
              <a:t>, </a:t>
            </a:r>
            <a:r>
              <a:rPr lang="el-GR" sz="1400" i="1" dirty="0" err="1"/>
              <a:t>ἀλλὰ</a:t>
            </a:r>
            <a:r>
              <a:rPr lang="el-GR" sz="1400" i="1" dirty="0"/>
              <a:t> </a:t>
            </a:r>
            <a:r>
              <a:rPr lang="el-GR" sz="1400" i="1" dirty="0" err="1"/>
              <a:t>ὡς</a:t>
            </a:r>
            <a:r>
              <a:rPr lang="el-GR" sz="1400" i="1" dirty="0"/>
              <a:t> </a:t>
            </a:r>
            <a:r>
              <a:rPr lang="el-GR" sz="1400" i="1" dirty="0" err="1"/>
              <a:t>ἄγγελον</a:t>
            </a:r>
            <a:r>
              <a:rPr lang="el-GR" sz="1400" i="1" dirty="0"/>
              <a:t> </a:t>
            </a:r>
            <a:r>
              <a:rPr lang="el-GR" sz="1400" i="1" dirty="0" err="1"/>
              <a:t>θεοῦ</a:t>
            </a:r>
            <a:r>
              <a:rPr lang="el-GR" sz="1400" i="1" dirty="0"/>
              <a:t> </a:t>
            </a:r>
            <a:r>
              <a:rPr lang="el-GR" sz="1400" i="1" dirty="0" err="1"/>
              <a:t>ἐδέξασθέ</a:t>
            </a:r>
            <a:r>
              <a:rPr lang="el-GR" sz="1400" i="1" dirty="0"/>
              <a:t> με</a:t>
            </a:r>
            <a:r>
              <a:rPr lang="en-US" sz="1400" i="1" dirty="0"/>
              <a:t>, </a:t>
            </a:r>
            <a:r>
              <a:rPr lang="el-GR" sz="1400" i="1" dirty="0" err="1"/>
              <a:t>ὡς</a:t>
            </a:r>
            <a:r>
              <a:rPr lang="el-GR" sz="1400" i="1" dirty="0"/>
              <a:t> </a:t>
            </a:r>
            <a:r>
              <a:rPr lang="el-GR" sz="1400" i="1" dirty="0" err="1"/>
              <a:t>Χριστὸν</a:t>
            </a:r>
            <a:r>
              <a:rPr lang="el-GR" sz="1400" i="1" dirty="0"/>
              <a:t> </a:t>
            </a:r>
            <a:r>
              <a:rPr lang="el-GR" sz="1400" i="1" dirty="0" err="1"/>
              <a:t>Ἰησοῦν</a:t>
            </a:r>
            <a:r>
              <a:rPr lang="en-US" sz="1400" i="1" dirty="0"/>
              <a:t>. </a:t>
            </a:r>
            <a:r>
              <a:rPr lang="en-US" sz="1400" i="1" baseline="30000" dirty="0"/>
              <a:t>15 </a:t>
            </a:r>
            <a:r>
              <a:rPr lang="el-GR" sz="1400" i="1" dirty="0" err="1"/>
              <a:t>ποῦ</a:t>
            </a:r>
            <a:r>
              <a:rPr lang="el-GR" sz="1400" i="1" dirty="0"/>
              <a:t> </a:t>
            </a:r>
            <a:r>
              <a:rPr lang="el-GR" sz="1400" i="1" dirty="0" err="1"/>
              <a:t>οὖν</a:t>
            </a:r>
            <a:r>
              <a:rPr lang="el-GR" sz="1400" i="1" dirty="0"/>
              <a:t> ὁ </a:t>
            </a:r>
            <a:r>
              <a:rPr lang="el-GR" sz="1400" i="1" dirty="0" err="1"/>
              <a:t>μακαρισμὸς</a:t>
            </a:r>
            <a:r>
              <a:rPr lang="el-GR" sz="1400" i="1" dirty="0"/>
              <a:t> </a:t>
            </a:r>
            <a:r>
              <a:rPr lang="el-GR" sz="1400" i="1" dirty="0" err="1"/>
              <a:t>ὑμῶν</a:t>
            </a:r>
            <a:r>
              <a:rPr lang="en-US" sz="1400" i="1" dirty="0"/>
              <a:t>; </a:t>
            </a:r>
            <a:r>
              <a:rPr lang="el-GR" sz="1400" b="1" i="1" dirty="0" err="1"/>
              <a:t>μαρτυρῶ</a:t>
            </a:r>
            <a:r>
              <a:rPr lang="el-GR" sz="1400" b="1" i="1" dirty="0"/>
              <a:t> </a:t>
            </a:r>
            <a:r>
              <a:rPr lang="el-GR" sz="1400" b="1" i="1" dirty="0" err="1"/>
              <a:t>γὰρ</a:t>
            </a:r>
            <a:r>
              <a:rPr lang="el-GR" sz="1400" b="1" i="1" dirty="0"/>
              <a:t> </a:t>
            </a:r>
            <a:r>
              <a:rPr lang="el-GR" sz="1400" b="1" i="1" dirty="0" err="1"/>
              <a:t>ὑμῖν</a:t>
            </a:r>
            <a:r>
              <a:rPr lang="el-GR" sz="1400" b="1" i="1" dirty="0"/>
              <a:t> </a:t>
            </a:r>
            <a:r>
              <a:rPr lang="el-GR" sz="1400" b="1" i="1" dirty="0" err="1"/>
              <a:t>ὅτι</a:t>
            </a:r>
            <a:r>
              <a:rPr lang="el-GR" sz="1400" b="1" i="1" dirty="0"/>
              <a:t> </a:t>
            </a:r>
            <a:r>
              <a:rPr lang="el-GR" sz="1400" b="1" i="1" dirty="0" err="1"/>
              <a:t>εἰ</a:t>
            </a:r>
            <a:r>
              <a:rPr lang="el-GR" sz="1400" b="1" i="1" dirty="0"/>
              <a:t> </a:t>
            </a:r>
            <a:r>
              <a:rPr lang="el-GR" sz="1400" b="1" i="1" dirty="0" err="1"/>
              <a:t>δυνατὸν</a:t>
            </a:r>
            <a:r>
              <a:rPr lang="el-GR" sz="1400" b="1" i="1" dirty="0"/>
              <a:t> </a:t>
            </a:r>
            <a:r>
              <a:rPr lang="el-GR" sz="1400" b="1" i="1" dirty="0" err="1"/>
              <a:t>τοὺς</a:t>
            </a:r>
            <a:r>
              <a:rPr lang="el-GR" sz="1400" b="1" i="1" dirty="0"/>
              <a:t> </a:t>
            </a:r>
            <a:r>
              <a:rPr lang="el-GR" sz="1400" b="1" i="1" dirty="0" err="1"/>
              <a:t>ὀφθαλμοὺς</a:t>
            </a:r>
            <a:r>
              <a:rPr lang="el-GR" sz="1400" b="1" i="1" dirty="0"/>
              <a:t> </a:t>
            </a:r>
            <a:r>
              <a:rPr lang="el-GR" sz="1400" b="1" i="1" dirty="0" err="1"/>
              <a:t>ὑμῶν</a:t>
            </a:r>
            <a:r>
              <a:rPr lang="el-GR" sz="1400" b="1" i="1" dirty="0"/>
              <a:t> </a:t>
            </a:r>
            <a:r>
              <a:rPr lang="el-GR" sz="1400" b="1" i="1" dirty="0" err="1"/>
              <a:t>ἐξορύξαντες</a:t>
            </a:r>
            <a:r>
              <a:rPr lang="el-GR" sz="1400" b="1" i="1" dirty="0"/>
              <a:t> </a:t>
            </a:r>
            <a:r>
              <a:rPr lang="el-GR" sz="1400" b="1" i="1" dirty="0" err="1"/>
              <a:t>ἐδώκατέ</a:t>
            </a:r>
            <a:r>
              <a:rPr lang="el-GR" sz="1400" b="1" i="1" dirty="0"/>
              <a:t> </a:t>
            </a:r>
            <a:r>
              <a:rPr lang="el-GR" sz="1400" b="1" i="1" dirty="0" err="1"/>
              <a:t>μοι</a:t>
            </a:r>
            <a:r>
              <a:rPr lang="en-US" sz="1400" b="1" i="1" dirty="0"/>
              <a:t>.</a:t>
            </a:r>
            <a:r>
              <a:rPr lang="el-GR" sz="1400" b="1" i="1" dirty="0"/>
              <a:t> </a:t>
            </a:r>
            <a:r>
              <a:rPr lang="en-US" sz="1400" i="1" baseline="30000" dirty="0"/>
              <a:t>16</a:t>
            </a:r>
            <a:r>
              <a:rPr lang="el-GR" sz="1400" i="1" dirty="0" err="1"/>
              <a:t>ὥστε</a:t>
            </a:r>
            <a:r>
              <a:rPr lang="el-GR" sz="1400" i="1" dirty="0"/>
              <a:t> </a:t>
            </a:r>
            <a:r>
              <a:rPr lang="el-GR" sz="1400" i="1" dirty="0" err="1"/>
              <a:t>ἐχθρὸς</a:t>
            </a:r>
            <a:r>
              <a:rPr lang="el-GR" sz="1400" i="1" dirty="0"/>
              <a:t> </a:t>
            </a:r>
            <a:r>
              <a:rPr lang="el-GR" sz="1400" i="1" dirty="0" err="1"/>
              <a:t>ὑμῶν</a:t>
            </a:r>
            <a:r>
              <a:rPr lang="el-GR" sz="1400" i="1" dirty="0"/>
              <a:t> </a:t>
            </a:r>
            <a:r>
              <a:rPr lang="el-GR" sz="1400" i="1" dirty="0" err="1"/>
              <a:t>γέγονα</a:t>
            </a:r>
            <a:r>
              <a:rPr lang="el-GR" sz="1400" i="1" dirty="0"/>
              <a:t> </a:t>
            </a:r>
            <a:r>
              <a:rPr lang="el-GR" sz="1400" i="1" dirty="0" err="1"/>
              <a:t>ἀληθεύων</a:t>
            </a:r>
            <a:r>
              <a:rPr lang="el-GR" sz="1400" i="1" dirty="0"/>
              <a:t> </a:t>
            </a:r>
            <a:r>
              <a:rPr lang="el-GR" sz="1400" i="1" dirty="0" err="1"/>
              <a:t>ὑμῖν</a:t>
            </a:r>
            <a:r>
              <a:rPr lang="en-US" sz="1400" i="1" dirty="0"/>
              <a:t>; </a:t>
            </a:r>
            <a:endParaRPr lang="el-GR" sz="1400" dirty="0"/>
          </a:p>
          <a:p>
            <a:pPr marL="87630" indent="22225" algn="just" eaLnBrk="1" fontAlgn="auto" hangingPunct="1">
              <a:spcAft>
                <a:spcPts val="0"/>
              </a:spcAft>
              <a:buFont typeface="Georgia" panose="02040502050405020303" pitchFamily="18" charset="0"/>
              <a:buNone/>
              <a:defRPr/>
            </a:pPr>
            <a:endParaRPr lang="el-GR" sz="1400" dirty="0"/>
          </a:p>
        </p:txBody>
      </p:sp>
      <p:sp>
        <p:nvSpPr>
          <p:cNvPr id="47109" name="4 - Θέση αριθμού διαφάνειας"/>
          <p:cNvSpPr>
            <a:spLocks noGrp="1"/>
          </p:cNvSpPr>
          <p:nvPr>
            <p:ph type="sldNum" sz="quarter" idx="12"/>
          </p:nvPr>
        </p:nvSpPr>
        <p:spPr bwMode="auto">
          <a:ln>
            <a:miter lim="800000"/>
          </a:ln>
        </p:spPr>
        <p:txBody>
          <a:bodyPr wrap="square" numCol="1" anchorCtr="0" compatLnSpc="1"/>
          <a:lstStyle/>
          <a:p>
            <a:pPr>
              <a:defRPr/>
            </a:pPr>
            <a:fld id="{873BD1B5-5B20-4FDA-B65B-526D328F025A}" type="slidenum">
              <a:rPr lang="fr-FR">
                <a:latin typeface="Arial" panose="020B0604020202020204" pitchFamily="34" charset="0"/>
              </a:rPr>
              <a:pPr>
                <a:defRPr/>
              </a:pPr>
              <a:t>60</a:t>
            </a:fld>
            <a:endParaRPr lang="fr-FR">
              <a:latin typeface="Arial" panose="020B0604020202020204" pitchFamily="34" charset="0"/>
            </a:endParaRP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1 - Τίτλος"/>
          <p:cNvSpPr>
            <a:spLocks noGrp="1"/>
          </p:cNvSpPr>
          <p:nvPr>
            <p:ph type="title"/>
          </p:nvPr>
        </p:nvSpPr>
        <p:spPr>
          <a:xfrm>
            <a:off x="5775325" y="568325"/>
            <a:ext cx="2960688" cy="220663"/>
          </a:xfrm>
        </p:spPr>
        <p:txBody>
          <a:bodyPr rtlCol="0">
            <a:noAutofit/>
          </a:bodyPr>
          <a:lstStyle/>
          <a:p>
            <a:pPr eaLnBrk="1" fontAlgn="auto" hangingPunct="1">
              <a:spcAft>
                <a:spcPts val="0"/>
              </a:spcAft>
              <a:defRPr/>
            </a:pPr>
            <a:r>
              <a:rPr lang="el-GR" sz="1600" dirty="0"/>
              <a:t>Ο ΠΑΥΛΟΣ ΖΗΛΩΤΗΣ</a:t>
            </a:r>
          </a:p>
        </p:txBody>
      </p:sp>
      <p:sp>
        <p:nvSpPr>
          <p:cNvPr id="12291" name="2 - Θέση κειμένου"/>
          <p:cNvSpPr>
            <a:spLocks noGrp="1"/>
          </p:cNvSpPr>
          <p:nvPr>
            <p:ph type="body" idx="2"/>
          </p:nvPr>
        </p:nvSpPr>
        <p:spPr>
          <a:xfrm>
            <a:off x="5140325" y="673100"/>
            <a:ext cx="3663950" cy="5668963"/>
          </a:xfrm>
        </p:spPr>
        <p:txBody>
          <a:bodyPr rtlCol="0">
            <a:normAutofit fontScale="85000" lnSpcReduction="20000"/>
          </a:bodyPr>
          <a:lstStyle/>
          <a:p>
            <a:pPr marL="8255" algn="just" eaLnBrk="1" fontAlgn="auto" hangingPunct="1">
              <a:spcAft>
                <a:spcPts val="0"/>
              </a:spcAft>
              <a:defRPr/>
            </a:pPr>
            <a:endParaRPr lang="el-GR" dirty="0">
              <a:latin typeface="Palatino Linotype" panose="02040502050505030304" pitchFamily="18" charset="0"/>
            </a:endParaRPr>
          </a:p>
          <a:p>
            <a:pPr marL="8255" algn="just" eaLnBrk="1" fontAlgn="auto" hangingPunct="1">
              <a:spcAft>
                <a:spcPts val="0"/>
              </a:spcAft>
              <a:defRPr/>
            </a:pPr>
            <a:r>
              <a:rPr lang="el-GR" dirty="0">
                <a:latin typeface="Palatino Linotype" panose="02040502050505030304" pitchFamily="18" charset="0"/>
              </a:rPr>
              <a:t>Στο </a:t>
            </a:r>
            <a:r>
              <a:rPr lang="el-GR" dirty="0" err="1">
                <a:latin typeface="Palatino Linotype" panose="02040502050505030304" pitchFamily="18" charset="0"/>
              </a:rPr>
              <a:t>Πρ</a:t>
            </a:r>
            <a:r>
              <a:rPr lang="el-GR" dirty="0">
                <a:latin typeface="Palatino Linotype" panose="02040502050505030304" pitchFamily="18" charset="0"/>
              </a:rPr>
              <a:t>. 22, 3 παραδίδεται ότι </a:t>
            </a:r>
            <a:r>
              <a:rPr lang="el-GR" i="1" dirty="0"/>
              <a:t>ο </a:t>
            </a:r>
            <a:r>
              <a:rPr lang="el-GR" i="1" dirty="0" err="1"/>
              <a:t>νομοδιδάσκαλος</a:t>
            </a:r>
            <a:r>
              <a:rPr lang="el-GR" i="1" dirty="0"/>
              <a:t> </a:t>
            </a:r>
            <a:r>
              <a:rPr lang="el-GR" i="1" dirty="0" err="1"/>
              <a:t>τίμιος</a:t>
            </a:r>
            <a:r>
              <a:rPr lang="el-GR" i="1" dirty="0"/>
              <a:t> </a:t>
            </a:r>
            <a:r>
              <a:rPr lang="el-GR" i="1" dirty="0" err="1"/>
              <a:t>παντὶ</a:t>
            </a:r>
            <a:r>
              <a:rPr lang="el-GR" i="1" dirty="0"/>
              <a:t> </a:t>
            </a:r>
            <a:r>
              <a:rPr lang="el-GR" i="1" dirty="0" err="1"/>
              <a:t>τῷ</a:t>
            </a:r>
            <a:r>
              <a:rPr lang="el-GR" i="1" dirty="0"/>
              <a:t> </a:t>
            </a:r>
            <a:r>
              <a:rPr lang="el-GR" i="1" dirty="0" err="1"/>
              <a:t>λαῷ</a:t>
            </a:r>
            <a:r>
              <a:rPr lang="el-GR" i="1" dirty="0"/>
              <a:t> </a:t>
            </a:r>
            <a:r>
              <a:rPr lang="en-US" dirty="0"/>
              <a:t>(5</a:t>
            </a:r>
            <a:r>
              <a:rPr lang="el-GR" dirty="0"/>
              <a:t>, </a:t>
            </a:r>
            <a:r>
              <a:rPr lang="en-US" dirty="0"/>
              <a:t>34)</a:t>
            </a:r>
            <a:r>
              <a:rPr lang="el-GR" dirty="0"/>
              <a:t> </a:t>
            </a:r>
            <a:r>
              <a:rPr lang="el-GR" dirty="0" err="1"/>
              <a:t>Γαμαλιήλ</a:t>
            </a:r>
            <a:r>
              <a:rPr lang="el-GR" dirty="0"/>
              <a:t> ήταν τροφός του Παύλου (καθώς συγγενής μάλλον αποκλείεται αφού ο Γ. ήταν </a:t>
            </a:r>
            <a:r>
              <a:rPr lang="el-GR" dirty="0" err="1"/>
              <a:t>δαβιδίδης</a:t>
            </a:r>
            <a:r>
              <a:rPr lang="el-GR" dirty="0"/>
              <a:t>):</a:t>
            </a:r>
            <a:r>
              <a:rPr lang="el-GR" baseline="30000" dirty="0"/>
              <a:t> </a:t>
            </a:r>
            <a:r>
              <a:rPr lang="el-GR" i="1" dirty="0" err="1"/>
              <a:t>ἐγώ</a:t>
            </a:r>
            <a:r>
              <a:rPr lang="el-GR" i="1" dirty="0"/>
              <a:t> </a:t>
            </a:r>
            <a:r>
              <a:rPr lang="el-GR" i="1" dirty="0" err="1"/>
              <a:t>εἰμι</a:t>
            </a:r>
            <a:r>
              <a:rPr lang="el-GR" i="1" dirty="0"/>
              <a:t> </a:t>
            </a:r>
            <a:r>
              <a:rPr lang="el-GR" i="1" dirty="0" err="1"/>
              <a:t>ἀνὴρ</a:t>
            </a:r>
            <a:r>
              <a:rPr lang="el-GR" i="1" dirty="0"/>
              <a:t> </a:t>
            </a:r>
            <a:r>
              <a:rPr lang="el-GR" i="1" dirty="0" err="1"/>
              <a:t>Ἰουδαῖος</a:t>
            </a:r>
            <a:r>
              <a:rPr lang="el-GR" i="1" dirty="0"/>
              <a:t>, </a:t>
            </a:r>
            <a:r>
              <a:rPr lang="el-GR" i="1" dirty="0" err="1"/>
              <a:t>γεγεννημένος</a:t>
            </a:r>
            <a:r>
              <a:rPr lang="el-GR" i="1" dirty="0"/>
              <a:t> </a:t>
            </a:r>
            <a:r>
              <a:rPr lang="el-GR" i="1" dirty="0" err="1"/>
              <a:t>ἐν</a:t>
            </a:r>
            <a:r>
              <a:rPr lang="el-GR" i="1" dirty="0"/>
              <a:t> </a:t>
            </a:r>
            <a:r>
              <a:rPr lang="el-GR" i="1" dirty="0" err="1"/>
              <a:t>Ταρσῷ</a:t>
            </a:r>
            <a:r>
              <a:rPr lang="el-GR" i="1" dirty="0"/>
              <a:t> </a:t>
            </a:r>
            <a:r>
              <a:rPr lang="el-GR" i="1" dirty="0" err="1"/>
              <a:t>τῆς</a:t>
            </a:r>
            <a:r>
              <a:rPr lang="el-GR" i="1" dirty="0"/>
              <a:t> </a:t>
            </a:r>
            <a:r>
              <a:rPr lang="el-GR" i="1" dirty="0" err="1"/>
              <a:t>Κιλικίας</a:t>
            </a:r>
            <a:r>
              <a:rPr lang="el-GR" i="1" dirty="0"/>
              <a:t>, / </a:t>
            </a:r>
            <a:r>
              <a:rPr lang="el-GR" b="1" i="1" dirty="0" err="1"/>
              <a:t>ἀνατεθραμμένος</a:t>
            </a:r>
            <a:r>
              <a:rPr lang="el-GR" b="1" i="1" dirty="0"/>
              <a:t> </a:t>
            </a:r>
            <a:r>
              <a:rPr lang="el-GR" b="1" i="1" dirty="0" err="1"/>
              <a:t>δὲ</a:t>
            </a:r>
            <a:r>
              <a:rPr lang="el-GR" b="1" i="1" dirty="0"/>
              <a:t> </a:t>
            </a:r>
            <a:r>
              <a:rPr lang="el-GR" b="1" i="1" dirty="0" err="1"/>
              <a:t>ἐν</a:t>
            </a:r>
            <a:r>
              <a:rPr lang="el-GR" b="1" i="1" dirty="0"/>
              <a:t> </a:t>
            </a:r>
            <a:r>
              <a:rPr lang="el-GR" b="1" i="1" dirty="0" err="1"/>
              <a:t>τῇ</a:t>
            </a:r>
            <a:r>
              <a:rPr lang="el-GR" b="1" i="1" dirty="0"/>
              <a:t> </a:t>
            </a:r>
            <a:r>
              <a:rPr lang="el-GR" b="1" i="1" dirty="0" err="1"/>
              <a:t>πόλει</a:t>
            </a:r>
            <a:r>
              <a:rPr lang="el-GR" b="1" i="1" dirty="0"/>
              <a:t> </a:t>
            </a:r>
            <a:r>
              <a:rPr lang="el-GR" b="1" i="1" dirty="0" err="1"/>
              <a:t>ταύτῃ</a:t>
            </a:r>
            <a:r>
              <a:rPr lang="el-GR" b="1" i="1" dirty="0"/>
              <a:t> </a:t>
            </a:r>
            <a:r>
              <a:rPr lang="el-GR" b="1" i="1" dirty="0" err="1"/>
              <a:t>παρὰ</a:t>
            </a:r>
            <a:r>
              <a:rPr lang="el-GR" b="1" i="1" dirty="0"/>
              <a:t> </a:t>
            </a:r>
            <a:r>
              <a:rPr lang="el-GR" b="1" i="1" dirty="0" err="1"/>
              <a:t>τοὺς</a:t>
            </a:r>
            <a:r>
              <a:rPr lang="el-GR" b="1" i="1" dirty="0"/>
              <a:t> </a:t>
            </a:r>
            <a:r>
              <a:rPr lang="el-GR" b="1" i="1" dirty="0" err="1"/>
              <a:t>πόδας</a:t>
            </a:r>
            <a:r>
              <a:rPr lang="el-GR" b="1" i="1" dirty="0"/>
              <a:t> </a:t>
            </a:r>
            <a:r>
              <a:rPr lang="el-GR" b="1" i="1" dirty="0" err="1"/>
              <a:t>Γαμαλιὴλ</a:t>
            </a:r>
            <a:r>
              <a:rPr lang="el-GR" i="1" dirty="0"/>
              <a:t>/ </a:t>
            </a:r>
            <a:r>
              <a:rPr lang="el-GR" i="1" dirty="0" err="1"/>
              <a:t>πεπαιδευμένος</a:t>
            </a:r>
            <a:r>
              <a:rPr lang="el-GR" i="1" dirty="0"/>
              <a:t> </a:t>
            </a:r>
            <a:r>
              <a:rPr lang="el-GR" i="1" dirty="0" err="1"/>
              <a:t>κατὰ</a:t>
            </a:r>
            <a:r>
              <a:rPr lang="el-GR" i="1" dirty="0"/>
              <a:t> </a:t>
            </a:r>
            <a:r>
              <a:rPr lang="el-GR" i="1" dirty="0" err="1"/>
              <a:t>ἀκρίβειαν</a:t>
            </a:r>
            <a:r>
              <a:rPr lang="el-GR" i="1" dirty="0"/>
              <a:t> </a:t>
            </a:r>
            <a:r>
              <a:rPr lang="el-GR" i="1" dirty="0" err="1"/>
              <a:t>τοῦ</a:t>
            </a:r>
            <a:r>
              <a:rPr lang="el-GR" i="1" dirty="0"/>
              <a:t> </a:t>
            </a:r>
            <a:r>
              <a:rPr lang="el-GR" i="1" dirty="0" err="1"/>
              <a:t>πατρῴου</a:t>
            </a:r>
            <a:r>
              <a:rPr lang="el-GR" i="1" dirty="0"/>
              <a:t> </a:t>
            </a:r>
            <a:r>
              <a:rPr lang="el-GR" i="1" dirty="0" err="1"/>
              <a:t>Νόμου</a:t>
            </a:r>
            <a:r>
              <a:rPr lang="el-GR" i="1" dirty="0"/>
              <a:t>, </a:t>
            </a:r>
            <a:r>
              <a:rPr lang="el-GR" i="1" dirty="0" err="1"/>
              <a:t>ζηλωτὴς</a:t>
            </a:r>
            <a:r>
              <a:rPr lang="el-GR" i="1" dirty="0"/>
              <a:t> </a:t>
            </a:r>
            <a:r>
              <a:rPr lang="el-GR" i="1" dirty="0" err="1"/>
              <a:t>ὑπάρχων</a:t>
            </a:r>
            <a:r>
              <a:rPr lang="el-GR" i="1" dirty="0"/>
              <a:t> </a:t>
            </a:r>
            <a:r>
              <a:rPr lang="el-GR" i="1" dirty="0" err="1"/>
              <a:t>τοῦ</a:t>
            </a:r>
            <a:r>
              <a:rPr lang="el-GR" i="1" dirty="0"/>
              <a:t> </a:t>
            </a:r>
            <a:r>
              <a:rPr lang="el-GR" i="1" dirty="0" err="1"/>
              <a:t>Θεοῦ</a:t>
            </a:r>
            <a:r>
              <a:rPr lang="el-GR" i="1" dirty="0"/>
              <a:t> </a:t>
            </a:r>
            <a:r>
              <a:rPr lang="el-GR" i="1" dirty="0" err="1"/>
              <a:t>καθὼς</a:t>
            </a:r>
            <a:r>
              <a:rPr lang="el-GR" i="1" dirty="0"/>
              <a:t> </a:t>
            </a:r>
            <a:r>
              <a:rPr lang="el-GR" i="1" dirty="0" err="1"/>
              <a:t>πάντες</a:t>
            </a:r>
            <a:r>
              <a:rPr lang="el-GR" i="1" dirty="0"/>
              <a:t> </a:t>
            </a:r>
            <a:r>
              <a:rPr lang="el-GR" i="1" dirty="0" err="1"/>
              <a:t>ὑμεῖς</a:t>
            </a:r>
            <a:r>
              <a:rPr lang="el-GR" i="1" dirty="0"/>
              <a:t> </a:t>
            </a:r>
            <a:r>
              <a:rPr lang="el-GR" i="1" dirty="0" err="1"/>
              <a:t>ἐστε</a:t>
            </a:r>
            <a:r>
              <a:rPr lang="el-GR" i="1" dirty="0"/>
              <a:t> </a:t>
            </a:r>
            <a:r>
              <a:rPr lang="el-GR" i="1" dirty="0" err="1"/>
              <a:t>σήμερον</a:t>
            </a:r>
            <a:r>
              <a:rPr lang="el-GR" dirty="0"/>
              <a:t>. </a:t>
            </a:r>
          </a:p>
          <a:p>
            <a:pPr marL="8255" algn="just" eaLnBrk="1" fontAlgn="auto" hangingPunct="1">
              <a:spcAft>
                <a:spcPts val="0"/>
              </a:spcAft>
              <a:defRPr/>
            </a:pPr>
            <a:r>
              <a:rPr lang="el-GR" dirty="0"/>
              <a:t>Παρότι ανήκε στη μετριοπαθή σχολή του </a:t>
            </a:r>
            <a:r>
              <a:rPr lang="el-GR" dirty="0" err="1"/>
              <a:t>Χιλέλ</a:t>
            </a:r>
            <a:r>
              <a:rPr lang="el-GR" dirty="0"/>
              <a:t>, κατόπιν ως ραβίνος επέδειξε σκληροπυρηνική συμπεριφορά που θεωρούνταν χαρακτηριστική της Σχολής του παλαιστίνιου </a:t>
            </a:r>
            <a:r>
              <a:rPr lang="el-GR" dirty="0" err="1"/>
              <a:t>Σαμμάι</a:t>
            </a:r>
            <a:r>
              <a:rPr lang="el-GR" dirty="0"/>
              <a:t>, μιμούμενος τους ζηλωτές </a:t>
            </a:r>
            <a:r>
              <a:rPr lang="el-GR" dirty="0" err="1"/>
              <a:t>Φινεές</a:t>
            </a:r>
            <a:r>
              <a:rPr lang="el-GR" dirty="0"/>
              <a:t> και Ηλία αλλά και τους Μακκαβαίους οι οποίοι φόνευαν όσους ομοεθνείς τους πρόδιδαν τα πάτρια. Σύμφωνα με τον Λουκά, </a:t>
            </a:r>
            <a:r>
              <a:rPr lang="el-GR" i="1" dirty="0" err="1"/>
              <a:t>ἐμπνέων</a:t>
            </a:r>
            <a:r>
              <a:rPr lang="el-GR" i="1" dirty="0"/>
              <a:t> </a:t>
            </a:r>
            <a:r>
              <a:rPr lang="el-GR" i="1" dirty="0" err="1"/>
              <a:t>ἀπειλῆς</a:t>
            </a:r>
            <a:r>
              <a:rPr lang="el-GR" i="1" dirty="0"/>
              <a:t> </a:t>
            </a:r>
            <a:r>
              <a:rPr lang="el-GR" i="1" dirty="0" err="1"/>
              <a:t>καὶ</a:t>
            </a:r>
            <a:r>
              <a:rPr lang="el-GR" i="1" dirty="0"/>
              <a:t> </a:t>
            </a:r>
            <a:r>
              <a:rPr lang="el-GR" i="1" dirty="0" err="1"/>
              <a:t>φόνου</a:t>
            </a:r>
            <a:r>
              <a:rPr lang="el-GR" i="1" dirty="0"/>
              <a:t> </a:t>
            </a:r>
            <a:r>
              <a:rPr lang="el-GR" i="1" dirty="0" err="1"/>
              <a:t>εἰς</a:t>
            </a:r>
            <a:r>
              <a:rPr lang="el-GR" i="1" dirty="0"/>
              <a:t> </a:t>
            </a:r>
            <a:r>
              <a:rPr lang="el-GR" i="1" dirty="0" err="1"/>
              <a:t>τοὺς</a:t>
            </a:r>
            <a:r>
              <a:rPr lang="el-GR" i="1" dirty="0"/>
              <a:t> </a:t>
            </a:r>
            <a:r>
              <a:rPr lang="el-GR" i="1" dirty="0" err="1"/>
              <a:t>μαθητὰς</a:t>
            </a:r>
            <a:r>
              <a:rPr lang="el-GR" i="1" dirty="0"/>
              <a:t> </a:t>
            </a:r>
            <a:r>
              <a:rPr lang="el-GR" i="1" dirty="0" err="1"/>
              <a:t>τοῦ</a:t>
            </a:r>
            <a:r>
              <a:rPr lang="el-GR" i="1" dirty="0"/>
              <a:t> </a:t>
            </a:r>
            <a:r>
              <a:rPr lang="el-GR" i="1" dirty="0" err="1"/>
              <a:t>Κυρίου</a:t>
            </a:r>
            <a:r>
              <a:rPr lang="el-GR" dirty="0"/>
              <a:t> (</a:t>
            </a:r>
            <a:r>
              <a:rPr lang="el-GR" dirty="0" err="1"/>
              <a:t>Πρ</a:t>
            </a:r>
            <a:r>
              <a:rPr lang="el-GR" dirty="0"/>
              <a:t>.</a:t>
            </a:r>
            <a:r>
              <a:rPr lang="en-US" dirty="0"/>
              <a:t> </a:t>
            </a:r>
            <a:r>
              <a:rPr lang="el-GR" dirty="0"/>
              <a:t>9, 1), </a:t>
            </a:r>
            <a:r>
              <a:rPr lang="el-GR" dirty="0" err="1"/>
              <a:t>επέδραμε</a:t>
            </a:r>
            <a:r>
              <a:rPr lang="el-GR" dirty="0"/>
              <a:t> στη Δαμασκό κατόπιν αδείας του Αρχιερέα (μάλλον του Καϊάφα που πρωταγωνίστησε και στο Πάθος του Ιησού). Ο ίδιος ο Π. χρησιμοποιεί το ρήμα </a:t>
            </a:r>
            <a:r>
              <a:rPr lang="el-GR" b="1" i="1" dirty="0" err="1"/>
              <a:t>πορθῶ</a:t>
            </a:r>
            <a:r>
              <a:rPr lang="el-GR" dirty="0"/>
              <a:t> (= προκαλώ σοβαρό-θανάσιμο κακό </a:t>
            </a:r>
            <a:r>
              <a:rPr lang="el-GR" dirty="0" err="1"/>
              <a:t>Γαλ</a:t>
            </a:r>
            <a:r>
              <a:rPr lang="el-GR" dirty="0"/>
              <a:t>. 1, 13. 23))</a:t>
            </a:r>
            <a:endParaRPr lang="el-GR" dirty="0">
              <a:latin typeface="Palatino Linotype" panose="02040502050505030304" pitchFamily="18" charset="0"/>
            </a:endParaRPr>
          </a:p>
          <a:p>
            <a:pPr marL="8255" eaLnBrk="1" fontAlgn="auto" hangingPunct="1">
              <a:spcAft>
                <a:spcPts val="0"/>
              </a:spcAft>
              <a:defRPr/>
            </a:pPr>
            <a:endParaRPr lang="el-GR" dirty="0"/>
          </a:p>
        </p:txBody>
      </p:sp>
      <p:pic>
        <p:nvPicPr>
          <p:cNvPr id="9220" name="Picture 2"/>
          <p:cNvPicPr>
            <a:picLocks noGrp="1" noChangeAspect="1" noChangeArrowheads="1"/>
          </p:cNvPicPr>
          <p:nvPr>
            <p:ph sz="half" idx="1"/>
          </p:nvPr>
        </p:nvPicPr>
        <p:blipFill>
          <a:blip r:embed="rId2" cstate="print"/>
          <a:srcRect/>
          <a:stretch>
            <a:fillRect/>
          </a:stretch>
        </p:blipFill>
        <p:spPr>
          <a:xfrm>
            <a:off x="1008063" y="754063"/>
            <a:ext cx="3795712" cy="5329237"/>
          </a:xfrm>
        </p:spPr>
      </p:pic>
      <p:sp>
        <p:nvSpPr>
          <p:cNvPr id="12293" name="4 - Θέση αριθμού διαφάνειας"/>
          <p:cNvSpPr>
            <a:spLocks noGrp="1"/>
          </p:cNvSpPr>
          <p:nvPr>
            <p:ph type="sldNum" sz="quarter" idx="12"/>
          </p:nvPr>
        </p:nvSpPr>
        <p:spPr bwMode="auto">
          <a:ln>
            <a:miter lim="800000"/>
          </a:ln>
        </p:spPr>
        <p:txBody>
          <a:bodyPr wrap="square" numCol="1" anchorCtr="0" compatLnSpc="1"/>
          <a:lstStyle/>
          <a:p>
            <a:pPr>
              <a:defRPr/>
            </a:pPr>
            <a:fld id="{492D1FE8-9859-4B27-83BC-F1F9446CF06F}" type="slidenum">
              <a:rPr lang="fr-FR">
                <a:latin typeface="Arial" panose="020B0604020202020204" pitchFamily="34" charset="0"/>
              </a:rPr>
              <a:pPr>
                <a:defRPr/>
              </a:pPr>
              <a:t>61</a:t>
            </a:fld>
            <a:endParaRPr lang="fr-FR">
              <a:latin typeface="Arial" panose="020B0604020202020204" pitchFamily="34" charset="0"/>
            </a:endParaRP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Πώς συντάσσουμε μια Ομιλία</a:t>
            </a:r>
          </a:p>
        </p:txBody>
      </p:sp>
      <p:sp>
        <p:nvSpPr>
          <p:cNvPr id="3" name="2 - Θέση περιεχομένου"/>
          <p:cNvSpPr>
            <a:spLocks noGrp="1"/>
          </p:cNvSpPr>
          <p:nvPr>
            <p:ph sz="quarter" idx="1"/>
          </p:nvPr>
        </p:nvSpPr>
        <p:spPr/>
        <p:txBody>
          <a:bodyPr>
            <a:normAutofit fontScale="92500"/>
          </a:bodyPr>
          <a:lstStyle/>
          <a:p>
            <a:pPr>
              <a:buNone/>
            </a:pPr>
            <a:r>
              <a:rPr lang="el-GR" dirty="0"/>
              <a:t> </a:t>
            </a:r>
          </a:p>
          <a:p>
            <a:r>
              <a:rPr lang="el-GR" dirty="0"/>
              <a:t>(1)</a:t>
            </a:r>
            <a:r>
              <a:rPr lang="el-GR" i="1" dirty="0"/>
              <a:t> </a:t>
            </a:r>
            <a:r>
              <a:rPr lang="el-GR" i="1" dirty="0" err="1"/>
              <a:t>εύρεσις</a:t>
            </a:r>
            <a:r>
              <a:rPr lang="el-GR" i="1" dirty="0"/>
              <a:t> των επιχειρημάτων </a:t>
            </a:r>
            <a:r>
              <a:rPr lang="el-GR" dirty="0"/>
              <a:t>– </a:t>
            </a:r>
            <a:r>
              <a:rPr lang="de-DE" i="1" dirty="0" err="1"/>
              <a:t>inventio</a:t>
            </a:r>
            <a:endParaRPr lang="el-GR" dirty="0"/>
          </a:p>
          <a:p>
            <a:r>
              <a:rPr lang="el-GR" dirty="0"/>
              <a:t>(2)</a:t>
            </a:r>
            <a:r>
              <a:rPr lang="el-GR" i="1" dirty="0"/>
              <a:t> τάξις </a:t>
            </a:r>
            <a:r>
              <a:rPr lang="el-GR" dirty="0"/>
              <a:t>(</a:t>
            </a:r>
            <a:r>
              <a:rPr lang="el-GR" dirty="0" err="1"/>
              <a:t>ταξινόμησις</a:t>
            </a:r>
            <a:r>
              <a:rPr lang="el-GR" dirty="0"/>
              <a:t>)</a:t>
            </a:r>
            <a:r>
              <a:rPr lang="el-GR" i="1" dirty="0"/>
              <a:t> –</a:t>
            </a:r>
            <a:r>
              <a:rPr lang="el-GR" dirty="0"/>
              <a:t> </a:t>
            </a:r>
            <a:r>
              <a:rPr lang="de-DE" i="1" dirty="0" err="1"/>
              <a:t>dispositio</a:t>
            </a:r>
            <a:r>
              <a:rPr lang="el-GR" i="1" dirty="0"/>
              <a:t>  </a:t>
            </a:r>
            <a:endParaRPr lang="el-GR" dirty="0"/>
          </a:p>
          <a:p>
            <a:r>
              <a:rPr lang="el-GR" dirty="0"/>
              <a:t>(3) </a:t>
            </a:r>
            <a:r>
              <a:rPr lang="el-GR" i="1" dirty="0"/>
              <a:t>λέξις / </a:t>
            </a:r>
            <a:r>
              <a:rPr lang="el-GR" i="1" dirty="0" err="1"/>
              <a:t>φρασίς</a:t>
            </a:r>
            <a:r>
              <a:rPr lang="el-GR" dirty="0"/>
              <a:t> </a:t>
            </a:r>
            <a:r>
              <a:rPr lang="el-GR" i="1" dirty="0"/>
              <a:t>–</a:t>
            </a:r>
            <a:r>
              <a:rPr lang="el-GR" dirty="0"/>
              <a:t> </a:t>
            </a:r>
            <a:r>
              <a:rPr lang="de-DE" i="1" dirty="0" err="1"/>
              <a:t>elocutio</a:t>
            </a:r>
            <a:r>
              <a:rPr lang="de-DE" i="1" dirty="0"/>
              <a:t> </a:t>
            </a:r>
            <a:r>
              <a:rPr lang="el-GR" dirty="0"/>
              <a:t>(η </a:t>
            </a:r>
            <a:r>
              <a:rPr lang="el-GR" dirty="0" err="1"/>
              <a:t>παρουσίασις</a:t>
            </a:r>
            <a:r>
              <a:rPr lang="el-GR" dirty="0"/>
              <a:t>, το ύφος, η επένδυση με λέξεις </a:t>
            </a:r>
            <a:r>
              <a:rPr lang="el-GR" i="1" dirty="0"/>
              <a:t>κατάλληλες</a:t>
            </a:r>
            <a:r>
              <a:rPr lang="el-GR" dirty="0"/>
              <a:t>)</a:t>
            </a:r>
          </a:p>
          <a:p>
            <a:r>
              <a:rPr lang="el-GR" dirty="0"/>
              <a:t>(4) </a:t>
            </a:r>
            <a:r>
              <a:rPr lang="el-GR" dirty="0" err="1"/>
              <a:t>απομνημόνευσις</a:t>
            </a:r>
            <a:r>
              <a:rPr lang="el-GR" i="1" dirty="0"/>
              <a:t> (</a:t>
            </a:r>
            <a:r>
              <a:rPr lang="de-DE" i="1" dirty="0" err="1"/>
              <a:t>memoria</a:t>
            </a:r>
            <a:r>
              <a:rPr lang="el-GR" dirty="0"/>
              <a:t>) μέσω συγκεκριμένων τεχνικών</a:t>
            </a:r>
          </a:p>
          <a:p>
            <a:r>
              <a:rPr lang="el-GR" dirty="0"/>
              <a:t>(5) </a:t>
            </a:r>
            <a:r>
              <a:rPr lang="el-GR" dirty="0" err="1"/>
              <a:t>εκφώνησις</a:t>
            </a:r>
            <a:r>
              <a:rPr lang="el-GR" dirty="0"/>
              <a:t> Ομιλίας</a:t>
            </a:r>
            <a:r>
              <a:rPr lang="el-GR" i="1" dirty="0"/>
              <a:t> (</a:t>
            </a:r>
            <a:r>
              <a:rPr lang="en-US" i="1" dirty="0" err="1"/>
              <a:t>actio</a:t>
            </a:r>
            <a:r>
              <a:rPr lang="en-US" i="1" dirty="0"/>
              <a:t> </a:t>
            </a:r>
            <a:r>
              <a:rPr lang="el-GR" dirty="0"/>
              <a:t>- </a:t>
            </a:r>
            <a:r>
              <a:rPr lang="en-US" i="1" dirty="0" err="1"/>
              <a:t>pronuntiatio</a:t>
            </a:r>
            <a:r>
              <a:rPr lang="el-GR" dirty="0"/>
              <a:t>) μέσω και της υποκρίσεως (του ρυθμού και της αρμονίας του λόγου, της αυξομειώσεως της έντασης και της «ταχύτητας», της γλώσσας του σώματος και δη των ματιών). </a:t>
            </a:r>
          </a:p>
          <a:p>
            <a:endParaRPr lang="el-GR"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Είδη Ομιλιών</a:t>
            </a:r>
            <a:r>
              <a:rPr lang="en-US" dirty="0"/>
              <a:t> (</a:t>
            </a:r>
            <a:r>
              <a:rPr lang="el-GR" dirty="0"/>
              <a:t>Αριστοτέλης)</a:t>
            </a:r>
          </a:p>
        </p:txBody>
      </p:sp>
      <p:pic>
        <p:nvPicPr>
          <p:cNvPr id="4" name="3 - Θέση περιεχομένου"/>
          <p:cNvPicPr>
            <a:picLocks noGrp="1"/>
          </p:cNvPicPr>
          <p:nvPr>
            <p:ph sz="quarter" idx="1"/>
          </p:nvPr>
        </p:nvPicPr>
        <p:blipFill>
          <a:blip r:embed="rId2" cstate="print"/>
          <a:srcRect l="56468" t="38709" r="14640" b="25610"/>
          <a:stretch>
            <a:fillRect/>
          </a:stretch>
        </p:blipFill>
        <p:spPr bwMode="auto">
          <a:xfrm>
            <a:off x="539552" y="1628800"/>
            <a:ext cx="7848871" cy="4001661"/>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Τα μέρη μίας ομιλίας</a:t>
            </a:r>
          </a:p>
        </p:txBody>
      </p:sp>
      <p:sp>
        <p:nvSpPr>
          <p:cNvPr id="3" name="2 - Θέση περιεχομένου"/>
          <p:cNvSpPr>
            <a:spLocks noGrp="1"/>
          </p:cNvSpPr>
          <p:nvPr>
            <p:ph sz="quarter" idx="1"/>
          </p:nvPr>
        </p:nvSpPr>
        <p:spPr/>
        <p:txBody>
          <a:bodyPr>
            <a:normAutofit fontScale="85000" lnSpcReduction="20000"/>
          </a:bodyPr>
          <a:lstStyle/>
          <a:p>
            <a:r>
              <a:rPr lang="el-GR" dirty="0"/>
              <a:t>Επί τη βάσει αυτής της διαίρεσης, τα μέρη της Ομιλίας (</a:t>
            </a:r>
            <a:r>
              <a:rPr lang="de-DE" dirty="0" err="1"/>
              <a:t>partes</a:t>
            </a:r>
            <a:r>
              <a:rPr lang="de-DE" dirty="0"/>
              <a:t> </a:t>
            </a:r>
            <a:r>
              <a:rPr lang="de-DE" dirty="0" err="1"/>
              <a:t>orationis</a:t>
            </a:r>
            <a:r>
              <a:rPr lang="el-GR" dirty="0"/>
              <a:t>) διαμορφώνονται ως εξής:</a:t>
            </a:r>
          </a:p>
          <a:p>
            <a:r>
              <a:rPr lang="el-GR" dirty="0"/>
              <a:t>(1) </a:t>
            </a:r>
            <a:r>
              <a:rPr lang="el-GR" dirty="0" err="1"/>
              <a:t>Πρό</a:t>
            </a:r>
            <a:r>
              <a:rPr lang="el-GR" dirty="0"/>
              <a:t>-</a:t>
            </a:r>
            <a:r>
              <a:rPr lang="el-GR" dirty="0" err="1"/>
              <a:t>λογος</a:t>
            </a:r>
            <a:r>
              <a:rPr lang="el-GR" dirty="0"/>
              <a:t>, Προοίμιο (</a:t>
            </a:r>
            <a:r>
              <a:rPr lang="de-DE" i="1" dirty="0" err="1"/>
              <a:t>exordium</a:t>
            </a:r>
            <a:r>
              <a:rPr lang="el-GR" i="1" dirty="0"/>
              <a:t>-</a:t>
            </a:r>
            <a:r>
              <a:rPr lang="en-US" i="1" dirty="0"/>
              <a:t>initio</a:t>
            </a:r>
            <a:r>
              <a:rPr lang="el-GR" i="1" dirty="0"/>
              <a:t>)</a:t>
            </a:r>
            <a:endParaRPr lang="el-GR" dirty="0"/>
          </a:p>
          <a:p>
            <a:r>
              <a:rPr lang="el-GR" dirty="0"/>
              <a:t>(2) Αφήγηση-διατύπωση του θέματος (</a:t>
            </a:r>
            <a:r>
              <a:rPr lang="de-DE" i="1" dirty="0" err="1"/>
              <a:t>narratio</a:t>
            </a:r>
            <a:r>
              <a:rPr lang="el-GR" i="1" dirty="0"/>
              <a:t>)</a:t>
            </a:r>
            <a:endParaRPr lang="el-GR" dirty="0"/>
          </a:p>
          <a:p>
            <a:r>
              <a:rPr lang="en-US" dirty="0" err="1"/>
              <a:t>i</a:t>
            </a:r>
            <a:r>
              <a:rPr lang="el-GR" dirty="0"/>
              <a:t>. </a:t>
            </a:r>
            <a:r>
              <a:rPr lang="el-GR" dirty="0" err="1"/>
              <a:t>Πρόθεσις</a:t>
            </a:r>
            <a:r>
              <a:rPr lang="el-GR" dirty="0"/>
              <a:t> (</a:t>
            </a:r>
            <a:r>
              <a:rPr lang="en-US" dirty="0" err="1"/>
              <a:t>Propositio</a:t>
            </a:r>
            <a:r>
              <a:rPr lang="el-GR" dirty="0"/>
              <a:t>)</a:t>
            </a:r>
          </a:p>
          <a:p>
            <a:r>
              <a:rPr lang="en-US" dirty="0"/>
              <a:t>ii</a:t>
            </a:r>
            <a:r>
              <a:rPr lang="el-GR" dirty="0"/>
              <a:t>. Παρουσίαση της δόμησης (</a:t>
            </a:r>
            <a:r>
              <a:rPr lang="en-US" dirty="0" err="1"/>
              <a:t>Divisio</a:t>
            </a:r>
            <a:r>
              <a:rPr lang="el-GR" dirty="0"/>
              <a:t>, </a:t>
            </a:r>
            <a:r>
              <a:rPr lang="en-US" dirty="0" err="1"/>
              <a:t>partitio</a:t>
            </a:r>
            <a:r>
              <a:rPr lang="el-GR" dirty="0"/>
              <a:t>) </a:t>
            </a:r>
          </a:p>
          <a:p>
            <a:r>
              <a:rPr lang="el-GR" dirty="0"/>
              <a:t> (3) </a:t>
            </a:r>
            <a:r>
              <a:rPr lang="el-GR" dirty="0" err="1"/>
              <a:t>Πίστις</a:t>
            </a:r>
            <a:r>
              <a:rPr lang="el-GR" dirty="0"/>
              <a:t>-επιχειρηματολογία</a:t>
            </a:r>
            <a:r>
              <a:rPr lang="el-GR" i="1" dirty="0"/>
              <a:t> (</a:t>
            </a:r>
            <a:r>
              <a:rPr lang="en-US" i="1" dirty="0" err="1"/>
              <a:t>argumentatio</a:t>
            </a:r>
            <a:r>
              <a:rPr lang="el-GR" dirty="0"/>
              <a:t>)</a:t>
            </a:r>
          </a:p>
          <a:p>
            <a:r>
              <a:rPr lang="el-GR" dirty="0"/>
              <a:t>	</a:t>
            </a:r>
            <a:r>
              <a:rPr lang="en-US" dirty="0" err="1"/>
              <a:t>i</a:t>
            </a:r>
            <a:r>
              <a:rPr lang="el-GR" dirty="0"/>
              <a:t>. Υπεράσπιση των επιχειρημάτων (</a:t>
            </a:r>
            <a:r>
              <a:rPr lang="en-US" dirty="0" err="1"/>
              <a:t>probatio</a:t>
            </a:r>
            <a:r>
              <a:rPr lang="el-GR" dirty="0"/>
              <a:t>, </a:t>
            </a:r>
            <a:r>
              <a:rPr lang="en-US" dirty="0" err="1"/>
              <a:t>confirmatio</a:t>
            </a:r>
            <a:r>
              <a:rPr lang="el-GR" dirty="0"/>
              <a:t>)</a:t>
            </a:r>
          </a:p>
          <a:p>
            <a:r>
              <a:rPr lang="el-GR" dirty="0"/>
              <a:t>	</a:t>
            </a:r>
            <a:r>
              <a:rPr lang="en-US" dirty="0"/>
              <a:t>ii</a:t>
            </a:r>
            <a:r>
              <a:rPr lang="el-GR" dirty="0"/>
              <a:t>. Αντίκρουση των κατηγοριών (</a:t>
            </a:r>
            <a:r>
              <a:rPr lang="en-US" dirty="0" err="1"/>
              <a:t>confutatio</a:t>
            </a:r>
            <a:r>
              <a:rPr lang="el-GR" dirty="0"/>
              <a:t>, </a:t>
            </a:r>
            <a:r>
              <a:rPr lang="en-US" dirty="0" err="1"/>
              <a:t>refutatio</a:t>
            </a:r>
            <a:r>
              <a:rPr lang="el-GR" dirty="0"/>
              <a:t>)</a:t>
            </a:r>
          </a:p>
          <a:p>
            <a:r>
              <a:rPr lang="en-US" dirty="0"/>
              <a:t>(4) </a:t>
            </a:r>
            <a:r>
              <a:rPr lang="el-GR" cap="all" dirty="0"/>
              <a:t>ε</a:t>
            </a:r>
            <a:r>
              <a:rPr lang="el-GR" dirty="0"/>
              <a:t>πίμετρο</a:t>
            </a:r>
            <a:r>
              <a:rPr lang="en-US" dirty="0"/>
              <a:t> (</a:t>
            </a:r>
            <a:r>
              <a:rPr lang="en-US" dirty="0" err="1"/>
              <a:t>digressio-excessus</a:t>
            </a:r>
            <a:r>
              <a:rPr lang="en-GB" dirty="0"/>
              <a:t>)</a:t>
            </a:r>
            <a:endParaRPr lang="el-GR" dirty="0"/>
          </a:p>
          <a:p>
            <a:r>
              <a:rPr lang="en-US" dirty="0"/>
              <a:t>(5)</a:t>
            </a:r>
            <a:r>
              <a:rPr lang="en-US" i="1" dirty="0"/>
              <a:t> </a:t>
            </a:r>
            <a:r>
              <a:rPr lang="el-GR" dirty="0"/>
              <a:t>Επίλογος</a:t>
            </a:r>
            <a:r>
              <a:rPr lang="en-US" i="1" dirty="0"/>
              <a:t> (</a:t>
            </a:r>
            <a:r>
              <a:rPr lang="en-US" i="1" dirty="0" err="1"/>
              <a:t>peroratio-conclusio</a:t>
            </a:r>
            <a:r>
              <a:rPr lang="en-US" dirty="0"/>
              <a:t>).</a:t>
            </a:r>
            <a:endParaRPr lang="el-GR" dirty="0"/>
          </a:p>
          <a:p>
            <a:r>
              <a:rPr lang="el-GR" dirty="0"/>
              <a:t>Η κατάτμηση στις δύο υποενότητες αφορά κατεξοχήν στον δικανικό λόγο.</a:t>
            </a:r>
          </a:p>
          <a:p>
            <a:endParaRPr lang="el-GR"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Η δομή της επιστολής</a:t>
            </a:r>
          </a:p>
        </p:txBody>
      </p:sp>
      <p:sp>
        <p:nvSpPr>
          <p:cNvPr id="3" name="2 - Θέση περιεχομένου"/>
          <p:cNvSpPr>
            <a:spLocks noGrp="1"/>
          </p:cNvSpPr>
          <p:nvPr>
            <p:ph sz="quarter" idx="1"/>
          </p:nvPr>
        </p:nvSpPr>
        <p:spPr/>
        <p:txBody>
          <a:bodyPr>
            <a:normAutofit fontScale="70000" lnSpcReduction="20000"/>
          </a:bodyPr>
          <a:lstStyle/>
          <a:p>
            <a:pPr algn="just"/>
            <a:r>
              <a:rPr lang="el-GR" dirty="0"/>
              <a:t>Τα γράμματα του αρχαίου ελληνιστικού κόσμου χωρίζονταν σε τρία μέρη: </a:t>
            </a:r>
          </a:p>
          <a:p>
            <a:pPr algn="just"/>
            <a:r>
              <a:rPr lang="el-GR" b="1" dirty="0"/>
              <a:t>1.Εισαγωγή</a:t>
            </a:r>
            <a:r>
              <a:rPr lang="el-GR" dirty="0"/>
              <a:t>: </a:t>
            </a:r>
          </a:p>
          <a:p>
            <a:pPr algn="just"/>
            <a:r>
              <a:rPr lang="el-GR" dirty="0"/>
              <a:t> (</a:t>
            </a:r>
            <a:r>
              <a:rPr lang="el-GR" b="1" dirty="0"/>
              <a:t>α)</a:t>
            </a:r>
            <a:r>
              <a:rPr lang="el-GR" dirty="0"/>
              <a:t> </a:t>
            </a:r>
            <a:r>
              <a:rPr lang="el-GR" b="1" dirty="0"/>
              <a:t>Χαιρετισμός (</a:t>
            </a:r>
            <a:r>
              <a:rPr lang="en-US" b="1" dirty="0" err="1"/>
              <a:t>Praescript</a:t>
            </a:r>
            <a:r>
              <a:rPr lang="el-GR" b="1" dirty="0"/>
              <a:t>), </a:t>
            </a:r>
            <a:r>
              <a:rPr lang="el-GR" dirty="0"/>
              <a:t>όπου δηλωνόταν το όνομα του αποστολέα, αυτό του παραλήπτη σε δοτ. (με τα συνοδευτικά </a:t>
            </a:r>
            <a:r>
              <a:rPr lang="el-GR" i="1" dirty="0"/>
              <a:t>φίλτατος, </a:t>
            </a:r>
            <a:r>
              <a:rPr lang="el-GR" i="1" dirty="0" err="1"/>
              <a:t>τιμιώτατος</a:t>
            </a:r>
            <a:r>
              <a:rPr lang="el-GR" i="1" dirty="0"/>
              <a:t>, γλυκύτατος</a:t>
            </a:r>
            <a:r>
              <a:rPr lang="el-GR" dirty="0"/>
              <a:t>) και το </a:t>
            </a:r>
            <a:r>
              <a:rPr lang="el-GR" i="1" dirty="0" err="1"/>
              <a:t>χαίρειν</a:t>
            </a:r>
            <a:r>
              <a:rPr lang="el-GR" dirty="0"/>
              <a:t>. Π.χ. </a:t>
            </a:r>
            <a:r>
              <a:rPr lang="el-GR" i="1" dirty="0"/>
              <a:t>Απίων (</a:t>
            </a:r>
            <a:r>
              <a:rPr lang="en-US" i="1" dirty="0" err="1"/>
              <a:t>Superscriptio</a:t>
            </a:r>
            <a:r>
              <a:rPr lang="el-GR" i="1" dirty="0"/>
              <a:t>) </a:t>
            </a:r>
            <a:r>
              <a:rPr lang="el-GR" i="1" dirty="0" err="1"/>
              <a:t>Ἐπιμάχῳ</a:t>
            </a:r>
            <a:r>
              <a:rPr lang="el-GR" i="1" dirty="0"/>
              <a:t> </a:t>
            </a:r>
            <a:r>
              <a:rPr lang="el-GR" i="1" dirty="0" err="1"/>
              <a:t>τῷ</a:t>
            </a:r>
            <a:r>
              <a:rPr lang="el-GR" i="1" dirty="0"/>
              <a:t> </a:t>
            </a:r>
            <a:r>
              <a:rPr lang="el-GR" i="1" dirty="0" err="1"/>
              <a:t>πατρί</a:t>
            </a:r>
            <a:r>
              <a:rPr lang="el-GR" i="1" dirty="0"/>
              <a:t> </a:t>
            </a:r>
            <a:r>
              <a:rPr lang="el-GR" i="1" dirty="0" err="1"/>
              <a:t>καὶ</a:t>
            </a:r>
            <a:r>
              <a:rPr lang="el-GR" i="1" dirty="0"/>
              <a:t> </a:t>
            </a:r>
            <a:r>
              <a:rPr lang="el-GR" i="1" dirty="0" err="1"/>
              <a:t>κυρίῳ</a:t>
            </a:r>
            <a:r>
              <a:rPr lang="el-GR" i="1" dirty="0"/>
              <a:t> (</a:t>
            </a:r>
            <a:r>
              <a:rPr lang="en-US" i="1" dirty="0" err="1"/>
              <a:t>Adscriptio</a:t>
            </a:r>
            <a:r>
              <a:rPr lang="el-GR" i="1" dirty="0"/>
              <a:t>) </a:t>
            </a:r>
            <a:r>
              <a:rPr lang="el-GR" i="1" dirty="0" err="1"/>
              <a:t>πλεῖσται</a:t>
            </a:r>
            <a:r>
              <a:rPr lang="el-GR" i="1" dirty="0"/>
              <a:t> </a:t>
            </a:r>
            <a:r>
              <a:rPr lang="el-GR" i="1" dirty="0" err="1"/>
              <a:t>χαίρειν</a:t>
            </a:r>
            <a:r>
              <a:rPr lang="el-GR" i="1" dirty="0"/>
              <a:t> (</a:t>
            </a:r>
            <a:r>
              <a:rPr lang="en-US" i="1" dirty="0" err="1"/>
              <a:t>salutatio</a:t>
            </a:r>
            <a:r>
              <a:rPr lang="el-GR" i="1" dirty="0"/>
              <a:t>). </a:t>
            </a:r>
            <a:endParaRPr lang="el-GR" dirty="0"/>
          </a:p>
          <a:p>
            <a:pPr algn="just"/>
            <a:r>
              <a:rPr lang="el-GR" b="1" dirty="0"/>
              <a:t> (β)</a:t>
            </a:r>
            <a:r>
              <a:rPr lang="el-GR" dirty="0"/>
              <a:t> </a:t>
            </a:r>
            <a:r>
              <a:rPr lang="el-GR" b="1" dirty="0"/>
              <a:t>Προοίμιο </a:t>
            </a:r>
            <a:r>
              <a:rPr lang="el-GR" dirty="0"/>
              <a:t>(</a:t>
            </a:r>
            <a:r>
              <a:rPr lang="el-GR" cap="all" dirty="0" err="1"/>
              <a:t>p</a:t>
            </a:r>
            <a:r>
              <a:rPr lang="el-GR" dirty="0" err="1"/>
              <a:t>r</a:t>
            </a:r>
            <a:r>
              <a:rPr lang="en-US" dirty="0"/>
              <a:t>o</a:t>
            </a:r>
            <a:r>
              <a:rPr lang="el-GR" dirty="0"/>
              <a:t>ö</a:t>
            </a:r>
            <a:r>
              <a:rPr lang="en-US" dirty="0" err="1"/>
              <a:t>mium</a:t>
            </a:r>
            <a:r>
              <a:rPr lang="el-GR" dirty="0"/>
              <a:t>): Ευχή για υγεία προς τον παραλήπτη (</a:t>
            </a:r>
            <a:r>
              <a:rPr lang="en-US" dirty="0"/>
              <a:t>formula </a:t>
            </a:r>
            <a:r>
              <a:rPr lang="en-US" dirty="0" err="1"/>
              <a:t>valetudinis</a:t>
            </a:r>
            <a:r>
              <a:rPr lang="el-GR" dirty="0"/>
              <a:t>) με παράλληλη διαβεβαίωση της ευρωστίας ή μη του αποστολέα. Π.χ. </a:t>
            </a:r>
            <a:r>
              <a:rPr lang="el-GR" i="1" dirty="0" err="1"/>
              <a:t>Πρὸ</a:t>
            </a:r>
            <a:r>
              <a:rPr lang="el-GR" i="1" dirty="0"/>
              <a:t> </a:t>
            </a:r>
            <a:r>
              <a:rPr lang="el-GR" i="1" dirty="0" err="1"/>
              <a:t>πάντων</a:t>
            </a:r>
            <a:r>
              <a:rPr lang="el-GR" i="1" dirty="0"/>
              <a:t> </a:t>
            </a:r>
            <a:r>
              <a:rPr lang="el-GR" i="1" dirty="0" err="1"/>
              <a:t>εὔχομαι</a:t>
            </a:r>
            <a:r>
              <a:rPr lang="el-GR" i="1" dirty="0"/>
              <a:t> </a:t>
            </a:r>
            <a:r>
              <a:rPr lang="el-GR" i="1" dirty="0" err="1"/>
              <a:t>σοὶ</a:t>
            </a:r>
            <a:r>
              <a:rPr lang="el-GR" i="1" dirty="0"/>
              <a:t> </a:t>
            </a:r>
            <a:r>
              <a:rPr lang="el-GR" i="1" dirty="0" err="1"/>
              <a:t>ὑγιαινειν</a:t>
            </a:r>
            <a:r>
              <a:rPr lang="el-GR" i="1" dirty="0"/>
              <a:t> </a:t>
            </a:r>
            <a:r>
              <a:rPr lang="el-GR" i="1" dirty="0" err="1"/>
              <a:t>καὶ</a:t>
            </a:r>
            <a:r>
              <a:rPr lang="el-GR" i="1" dirty="0"/>
              <a:t> </a:t>
            </a:r>
            <a:r>
              <a:rPr lang="el-GR" i="1" dirty="0" err="1"/>
              <a:t>διὰ</a:t>
            </a:r>
            <a:r>
              <a:rPr lang="el-GR" i="1" dirty="0"/>
              <a:t> </a:t>
            </a:r>
            <a:r>
              <a:rPr lang="el-GR" i="1" dirty="0" err="1"/>
              <a:t>παντὸς</a:t>
            </a:r>
            <a:r>
              <a:rPr lang="el-GR" i="1" dirty="0"/>
              <a:t> </a:t>
            </a:r>
            <a:r>
              <a:rPr lang="el-GR" i="1" dirty="0" err="1"/>
              <a:t>ἐρωμένον</a:t>
            </a:r>
            <a:r>
              <a:rPr lang="el-GR" i="1" dirty="0"/>
              <a:t> </a:t>
            </a:r>
            <a:r>
              <a:rPr lang="el-GR" i="1" dirty="0" err="1"/>
              <a:t>εὐτυχεῖν</a:t>
            </a:r>
            <a:r>
              <a:rPr lang="el-GR" i="1" dirty="0"/>
              <a:t> </a:t>
            </a:r>
            <a:r>
              <a:rPr lang="el-GR" i="1" dirty="0" err="1"/>
              <a:t>μετὰ</a:t>
            </a:r>
            <a:r>
              <a:rPr lang="el-GR" i="1" dirty="0"/>
              <a:t> </a:t>
            </a:r>
            <a:r>
              <a:rPr lang="el-GR" i="1" dirty="0" err="1"/>
              <a:t>τῆς</a:t>
            </a:r>
            <a:r>
              <a:rPr lang="el-GR" i="1" dirty="0"/>
              <a:t> </a:t>
            </a:r>
            <a:r>
              <a:rPr lang="el-GR" i="1" dirty="0" err="1"/>
              <a:t>ἀδελφῆς</a:t>
            </a:r>
            <a:r>
              <a:rPr lang="el-GR" i="1" dirty="0"/>
              <a:t> μου </a:t>
            </a:r>
            <a:r>
              <a:rPr lang="el-GR" i="1" dirty="0" err="1"/>
              <a:t>καὶ</a:t>
            </a:r>
            <a:r>
              <a:rPr lang="el-GR" i="1" dirty="0"/>
              <a:t> </a:t>
            </a:r>
            <a:r>
              <a:rPr lang="el-GR" i="1" dirty="0" err="1"/>
              <a:t>θυγατρὸς</a:t>
            </a:r>
            <a:r>
              <a:rPr lang="el-GR" i="1" dirty="0"/>
              <a:t> </a:t>
            </a:r>
            <a:r>
              <a:rPr lang="el-GR" i="1" dirty="0" err="1"/>
              <a:t>αὐτῆς</a:t>
            </a:r>
            <a:r>
              <a:rPr lang="el-GR" i="1" dirty="0"/>
              <a:t> </a:t>
            </a:r>
            <a:r>
              <a:rPr lang="el-GR" i="1" dirty="0" err="1"/>
              <a:t>καὶ</a:t>
            </a:r>
            <a:r>
              <a:rPr lang="el-GR" i="1" dirty="0"/>
              <a:t> </a:t>
            </a:r>
            <a:r>
              <a:rPr lang="el-GR" i="1" dirty="0" err="1"/>
              <a:t>τοῦ</a:t>
            </a:r>
            <a:r>
              <a:rPr lang="el-GR" i="1" dirty="0"/>
              <a:t> </a:t>
            </a:r>
            <a:r>
              <a:rPr lang="el-GR" i="1" dirty="0" err="1"/>
              <a:t>ἀδελφοῦ</a:t>
            </a:r>
            <a:r>
              <a:rPr lang="el-GR" i="1" dirty="0"/>
              <a:t> μου. </a:t>
            </a:r>
            <a:r>
              <a:rPr lang="el-GR" dirty="0"/>
              <a:t>Πολλές φορές προστίθεται η επισήμανση του γράφοντος ότι αυτός ποιεί καθημερινά </a:t>
            </a:r>
            <a:r>
              <a:rPr lang="el-GR" b="1" i="1" dirty="0"/>
              <a:t>προσκύνημα</a:t>
            </a:r>
            <a:r>
              <a:rPr lang="el-GR" dirty="0"/>
              <a:t> (ικεσία) γι’ αυτόν προς κάποια θεότητα και ότι ενθυμείται τον παραλήπτη. </a:t>
            </a:r>
          </a:p>
          <a:p>
            <a:pPr algn="just"/>
            <a:r>
              <a:rPr lang="el-GR" dirty="0"/>
              <a:t>Ο Πλάτων χρησιμοποιεί το </a:t>
            </a:r>
            <a:r>
              <a:rPr lang="el-GR" i="1" dirty="0"/>
              <a:t>ευ </a:t>
            </a:r>
            <a:r>
              <a:rPr lang="el-GR" i="1" dirty="0" err="1"/>
              <a:t>πράττειν</a:t>
            </a:r>
            <a:r>
              <a:rPr lang="el-GR" i="1" dirty="0"/>
              <a:t> </a:t>
            </a:r>
            <a:r>
              <a:rPr lang="el-GR" dirty="0"/>
              <a:t>και ο Επίκουρος το </a:t>
            </a:r>
            <a:r>
              <a:rPr lang="el-GR" i="1" dirty="0"/>
              <a:t>ευ </a:t>
            </a:r>
            <a:r>
              <a:rPr lang="el-GR" i="1" dirty="0" err="1"/>
              <a:t>διάγειν</a:t>
            </a:r>
            <a:r>
              <a:rPr lang="el-GR" dirty="0"/>
              <a:t>.</a:t>
            </a:r>
          </a:p>
          <a:p>
            <a:endParaRPr lang="el-GR"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sz="quarter" idx="1"/>
          </p:nvPr>
        </p:nvSpPr>
        <p:spPr/>
        <p:txBody>
          <a:bodyPr>
            <a:normAutofit fontScale="92500" lnSpcReduction="20000"/>
          </a:bodyPr>
          <a:lstStyle/>
          <a:p>
            <a:pPr algn="just"/>
            <a:r>
              <a:rPr lang="el-GR" b="1" dirty="0"/>
              <a:t>2. Το κυρίως Θέμα (</a:t>
            </a:r>
            <a:r>
              <a:rPr lang="en-US" b="1" dirty="0"/>
              <a:t>Corpus</a:t>
            </a:r>
            <a:r>
              <a:rPr lang="el-GR" b="1" dirty="0"/>
              <a:t>)</a:t>
            </a:r>
            <a:r>
              <a:rPr lang="el-GR" b="1" baseline="30000" dirty="0"/>
              <a:t>.</a:t>
            </a:r>
            <a:r>
              <a:rPr lang="el-GR" dirty="0"/>
              <a:t> Πολλές φορές το μέρος αυτό άρχιζε με μια </a:t>
            </a:r>
            <a:r>
              <a:rPr lang="el-GR" cap="all" dirty="0"/>
              <a:t>ε</a:t>
            </a:r>
            <a:r>
              <a:rPr lang="el-GR" dirty="0"/>
              <a:t>υχαριστία προς το Θεό με τις φράσεις ‘</a:t>
            </a:r>
            <a:r>
              <a:rPr lang="el-GR" dirty="0" err="1"/>
              <a:t>εὐχαριστῶ</a:t>
            </a:r>
            <a:r>
              <a:rPr lang="el-GR" dirty="0"/>
              <a:t>’ ή ‘χάριν </a:t>
            </a:r>
            <a:r>
              <a:rPr lang="el-GR" dirty="0" err="1"/>
              <a:t>ἒχω</a:t>
            </a:r>
            <a:r>
              <a:rPr lang="el-GR" dirty="0"/>
              <a:t>’. Π.χ. </a:t>
            </a:r>
            <a:r>
              <a:rPr lang="el-GR" i="1" dirty="0" err="1"/>
              <a:t>Εὐχαριστῶ</a:t>
            </a:r>
            <a:r>
              <a:rPr lang="el-GR" i="1" dirty="0"/>
              <a:t> </a:t>
            </a:r>
            <a:r>
              <a:rPr lang="el-GR" i="1" dirty="0" err="1"/>
              <a:t>τῷ</a:t>
            </a:r>
            <a:r>
              <a:rPr lang="el-GR" i="1" dirty="0"/>
              <a:t> </a:t>
            </a:r>
            <a:r>
              <a:rPr lang="el-GR" i="1" dirty="0" err="1"/>
              <a:t>κυρίῳ</a:t>
            </a:r>
            <a:r>
              <a:rPr lang="el-GR" i="1" dirty="0"/>
              <a:t> μου </a:t>
            </a:r>
            <a:r>
              <a:rPr lang="el-GR" i="1" dirty="0" err="1"/>
              <a:t>Σεράπιδι</a:t>
            </a:r>
            <a:r>
              <a:rPr lang="el-GR" i="1" dirty="0"/>
              <a:t>, </a:t>
            </a:r>
            <a:r>
              <a:rPr lang="el-GR" i="1" dirty="0" err="1"/>
              <a:t>ὅτι</a:t>
            </a:r>
            <a:r>
              <a:rPr lang="el-GR" i="1" dirty="0"/>
              <a:t> μου </a:t>
            </a:r>
            <a:r>
              <a:rPr lang="el-GR" i="1" dirty="0" err="1"/>
              <a:t>κινδυνεύσαντος</a:t>
            </a:r>
            <a:r>
              <a:rPr lang="el-GR" i="1" dirty="0"/>
              <a:t> </a:t>
            </a:r>
            <a:r>
              <a:rPr lang="el-GR" i="1" dirty="0" err="1"/>
              <a:t>εἰς</a:t>
            </a:r>
            <a:r>
              <a:rPr lang="el-GR" i="1" dirty="0"/>
              <a:t> </a:t>
            </a:r>
            <a:r>
              <a:rPr lang="el-GR" i="1" dirty="0" err="1"/>
              <a:t>θάλασσαν</a:t>
            </a:r>
            <a:r>
              <a:rPr lang="el-GR" i="1" dirty="0"/>
              <a:t> </a:t>
            </a:r>
            <a:r>
              <a:rPr lang="el-GR" i="1" dirty="0" err="1"/>
              <a:t>ἔσωσεν</a:t>
            </a:r>
            <a:r>
              <a:rPr lang="el-GR" i="1" dirty="0"/>
              <a:t> </a:t>
            </a:r>
            <a:r>
              <a:rPr lang="el-GR" i="1" dirty="0" err="1"/>
              <a:t>εὐθέως</a:t>
            </a:r>
            <a:r>
              <a:rPr lang="el-GR" i="1" dirty="0"/>
              <a:t>.</a:t>
            </a:r>
            <a:r>
              <a:rPr lang="el-GR" dirty="0"/>
              <a:t> Ακολουθούσε η επισήμανση της αφορμής συγγραφής της επιστολής και η </a:t>
            </a:r>
            <a:r>
              <a:rPr lang="el-GR" i="1" dirty="0"/>
              <a:t>αποκάλυψη</a:t>
            </a:r>
            <a:r>
              <a:rPr lang="el-GR" dirty="0"/>
              <a:t> του θέματος (</a:t>
            </a:r>
            <a:r>
              <a:rPr lang="en-US" dirty="0"/>
              <a:t>disclosure</a:t>
            </a:r>
            <a:r>
              <a:rPr lang="el-GR" dirty="0"/>
              <a:t>-</a:t>
            </a:r>
            <a:r>
              <a:rPr lang="en-US" dirty="0" err="1"/>
              <a:t>Formel</a:t>
            </a:r>
            <a:r>
              <a:rPr lang="el-GR" dirty="0"/>
              <a:t>).</a:t>
            </a:r>
          </a:p>
          <a:p>
            <a:pPr algn="just"/>
            <a:r>
              <a:rPr lang="el-GR" b="1" dirty="0"/>
              <a:t>3.</a:t>
            </a:r>
            <a:r>
              <a:rPr lang="el-GR" dirty="0"/>
              <a:t> </a:t>
            </a:r>
            <a:r>
              <a:rPr lang="el-GR" b="1" dirty="0"/>
              <a:t>Επίλογος:</a:t>
            </a:r>
            <a:endParaRPr lang="el-GR" dirty="0"/>
          </a:p>
          <a:p>
            <a:pPr algn="just"/>
            <a:r>
              <a:rPr lang="el-GR" b="1" dirty="0"/>
              <a:t> (α)</a:t>
            </a:r>
            <a:r>
              <a:rPr lang="el-GR" dirty="0"/>
              <a:t> </a:t>
            </a:r>
            <a:r>
              <a:rPr lang="el-GR" cap="all" dirty="0"/>
              <a:t>τ</a:t>
            </a:r>
            <a:r>
              <a:rPr lang="el-GR" dirty="0"/>
              <a:t>ελικές παραινέσεις, μνεία του τρόπου συγγραφής της επιστολής και διατύπωση της επιθυμίας επίσκεψης. </a:t>
            </a:r>
          </a:p>
          <a:p>
            <a:pPr algn="just"/>
            <a:r>
              <a:rPr lang="el-GR" b="1" dirty="0"/>
              <a:t>(β)</a:t>
            </a:r>
            <a:r>
              <a:rPr lang="el-GR" dirty="0"/>
              <a:t> </a:t>
            </a:r>
            <a:r>
              <a:rPr lang="el-GR" cap="all" dirty="0"/>
              <a:t>α</a:t>
            </a:r>
            <a:r>
              <a:rPr lang="el-GR" dirty="0"/>
              <a:t>σπασμοί,</a:t>
            </a:r>
            <a:r>
              <a:rPr lang="el-GR" baseline="30000" dirty="0"/>
              <a:t> </a:t>
            </a:r>
            <a:r>
              <a:rPr lang="el-GR" dirty="0"/>
              <a:t>η ευχή </a:t>
            </a:r>
            <a:r>
              <a:rPr lang="el-GR" i="1" dirty="0" err="1"/>
              <a:t>Ἐρρῶσθαι</a:t>
            </a:r>
            <a:r>
              <a:rPr lang="el-GR" i="1" dirty="0"/>
              <a:t> </a:t>
            </a:r>
            <a:r>
              <a:rPr lang="el-GR" i="1" dirty="0" err="1"/>
              <a:t>σὲ</a:t>
            </a:r>
            <a:r>
              <a:rPr lang="el-GR" i="1" dirty="0"/>
              <a:t> </a:t>
            </a:r>
            <a:r>
              <a:rPr lang="el-GR" i="1" dirty="0" err="1"/>
              <a:t>εὔχομαι</a:t>
            </a:r>
            <a:r>
              <a:rPr lang="el-GR" i="1" dirty="0"/>
              <a:t> / </a:t>
            </a:r>
            <a:r>
              <a:rPr lang="el-GR" i="1" dirty="0" err="1"/>
              <a:t>εὐτύχει</a:t>
            </a:r>
            <a:r>
              <a:rPr lang="el-GR" dirty="0"/>
              <a:t> (</a:t>
            </a:r>
            <a:r>
              <a:rPr lang="el-GR" dirty="0" err="1"/>
              <a:t>πρβλ</a:t>
            </a:r>
            <a:r>
              <a:rPr lang="el-GR" dirty="0"/>
              <a:t>. </a:t>
            </a:r>
            <a:r>
              <a:rPr lang="el-GR" dirty="0" err="1"/>
              <a:t>Πρ</a:t>
            </a:r>
            <a:r>
              <a:rPr lang="el-GR" dirty="0"/>
              <a:t>. 15, 29</a:t>
            </a:r>
            <a:r>
              <a:rPr lang="el-GR" baseline="30000" dirty="0"/>
              <a:t>.</a:t>
            </a:r>
            <a:r>
              <a:rPr lang="el-GR" dirty="0"/>
              <a:t>23, 26</a:t>
            </a:r>
            <a:r>
              <a:rPr lang="el-GR" baseline="30000" dirty="0"/>
              <a:t>. </a:t>
            </a:r>
            <a:r>
              <a:rPr lang="el-GR" dirty="0" err="1"/>
              <a:t>Ιακ</a:t>
            </a:r>
            <a:r>
              <a:rPr lang="el-GR" dirty="0"/>
              <a:t>. 1, 1) και ημερομηνία. Ο ασπασμός γραφόταν πολλές φορές από τον ίδιο τον αποστολέα σαν υπογραφή. </a:t>
            </a:r>
          </a:p>
          <a:p>
            <a:endParaRPr lang="el-GR"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1 - Τίτλος"/>
          <p:cNvSpPr>
            <a:spLocks noGrp="1"/>
          </p:cNvSpPr>
          <p:nvPr>
            <p:ph type="title"/>
          </p:nvPr>
        </p:nvSpPr>
        <p:spPr>
          <a:xfrm rot="10800000" flipH="1" flipV="1">
            <a:off x="971550" y="5516563"/>
            <a:ext cx="3529013" cy="865187"/>
          </a:xfrm>
        </p:spPr>
        <p:txBody>
          <a:bodyPr>
            <a:normAutofit fontScale="90000"/>
          </a:bodyPr>
          <a:lstStyle/>
          <a:p>
            <a:pPr eaLnBrk="1" hangingPunct="1"/>
            <a:r>
              <a:rPr lang="de-DE" sz="900">
                <a:hlinkClick r:id="rId2" tooltip="Michelangelo Merisi da Caravaggio"/>
              </a:rPr>
              <a:t>Michel</a:t>
            </a:r>
            <a:r>
              <a:rPr lang="el-GR" sz="900">
                <a:hlinkClick r:id="rId2" tooltip="Michelangelo Merisi da Caravaggio"/>
              </a:rPr>
              <a:t> </a:t>
            </a:r>
            <a:r>
              <a:rPr lang="de-DE" sz="900">
                <a:hlinkClick r:id="rId2" tooltip="Michelangelo Merisi da Caravaggio"/>
              </a:rPr>
              <a:t>angelo Merisi da Caravaggio</a:t>
            </a:r>
            <a:r>
              <a:rPr lang="de-DE" sz="900"/>
              <a:t>: Cerasi-Kapelle, </a:t>
            </a:r>
            <a:br>
              <a:rPr lang="de-DE"/>
            </a:br>
            <a:endParaRPr lang="el-GR"/>
          </a:p>
        </p:txBody>
      </p:sp>
      <p:sp>
        <p:nvSpPr>
          <p:cNvPr id="3" name="2 - Θέση κειμένου"/>
          <p:cNvSpPr>
            <a:spLocks noGrp="1"/>
          </p:cNvSpPr>
          <p:nvPr>
            <p:ph type="body" idx="2"/>
          </p:nvPr>
        </p:nvSpPr>
        <p:spPr>
          <a:xfrm>
            <a:off x="5535613" y="374650"/>
            <a:ext cx="3384550" cy="5513388"/>
          </a:xfrm>
        </p:spPr>
        <p:txBody>
          <a:bodyPr rtlCol="0">
            <a:normAutofit fontScale="92500"/>
          </a:bodyPr>
          <a:lstStyle/>
          <a:p>
            <a:pPr marL="87630" indent="22225" algn="just" eaLnBrk="1" fontAlgn="auto" hangingPunct="1">
              <a:lnSpc>
                <a:spcPct val="150000"/>
              </a:lnSpc>
              <a:spcAft>
                <a:spcPts val="0"/>
              </a:spcAft>
              <a:defRPr/>
            </a:pPr>
            <a:endParaRPr lang="el-GR" sz="1100" dirty="0"/>
          </a:p>
          <a:p>
            <a:pPr marL="87630" indent="22225" algn="just" eaLnBrk="1" fontAlgn="auto" hangingPunct="1">
              <a:lnSpc>
                <a:spcPct val="150000"/>
              </a:lnSpc>
              <a:spcAft>
                <a:spcPts val="0"/>
              </a:spcAft>
              <a:defRPr/>
            </a:pPr>
            <a:r>
              <a:rPr lang="el-GR" sz="1100" dirty="0"/>
              <a:t>Στην περίπτωση του Αποστόλου των Εθνών η συγκλονιστική αναγέννησή του πραγματοποιήθηκε στην «ώριμη» ηλικία των 30-40 (ίσως 33) ετών μέσω του γνωστού κυρίως από τις </a:t>
            </a:r>
            <a:r>
              <a:rPr lang="el-GR" sz="1100" i="1" dirty="0"/>
              <a:t>Πράξεις</a:t>
            </a:r>
            <a:r>
              <a:rPr lang="el-GR" sz="1100" dirty="0"/>
              <a:t> Οράματος στις πύλες της Δαμασκού μάλλον τ</a:t>
            </a:r>
            <a:r>
              <a:rPr lang="en-US" sz="1100" dirty="0"/>
              <a:t>o</a:t>
            </a:r>
            <a:r>
              <a:rPr lang="el-GR" sz="1100" dirty="0"/>
              <a:t> 32 μ.</a:t>
            </a:r>
            <a:r>
              <a:rPr lang="en-US" sz="1100" dirty="0"/>
              <a:t>X</a:t>
            </a:r>
            <a:r>
              <a:rPr lang="el-GR" sz="1100" dirty="0"/>
              <a:t>. επί της Παραθαλάσσιας </a:t>
            </a:r>
            <a:r>
              <a:rPr lang="en-US" sz="1100" dirty="0"/>
              <a:t>O</a:t>
            </a:r>
            <a:r>
              <a:rPr lang="el-GR" sz="1100" dirty="0" err="1"/>
              <a:t>δού</a:t>
            </a:r>
            <a:r>
              <a:rPr lang="el-GR" sz="1100" dirty="0"/>
              <a:t> (</a:t>
            </a:r>
            <a:r>
              <a:rPr lang="en-US" sz="1100" dirty="0"/>
              <a:t>Via Maris</a:t>
            </a:r>
            <a:r>
              <a:rPr lang="el-GR" sz="1100" dirty="0"/>
              <a:t>). </a:t>
            </a:r>
          </a:p>
          <a:p>
            <a:pPr marL="87630" indent="22225" algn="just" eaLnBrk="1" fontAlgn="auto" hangingPunct="1">
              <a:lnSpc>
                <a:spcPct val="150000"/>
              </a:lnSpc>
              <a:spcAft>
                <a:spcPts val="0"/>
              </a:spcAft>
              <a:defRPr/>
            </a:pPr>
            <a:r>
              <a:rPr lang="el-GR" sz="1200" dirty="0"/>
              <a:t>Τη στιγμή που εισερχόταν επικεφαλής «αποσπάσματος» έχοντας την έγκριση του </a:t>
            </a:r>
            <a:r>
              <a:rPr lang="el-GR" sz="1200" b="1" dirty="0"/>
              <a:t>Αρχιερέα Καϊάφα </a:t>
            </a:r>
            <a:r>
              <a:rPr lang="el-GR" sz="1200" dirty="0"/>
              <a:t>προκειμένου να </a:t>
            </a:r>
            <a:r>
              <a:rPr lang="el-GR" sz="1200" i="1" dirty="0"/>
              <a:t>εκπορθήσει</a:t>
            </a:r>
            <a:r>
              <a:rPr lang="el-GR" sz="1200" dirty="0"/>
              <a:t> μια Εκκλησία που βρισκόταν αρκετά χιλιόμετρα μακριά από την έδρα του (240 </a:t>
            </a:r>
            <a:r>
              <a:rPr lang="el-GR" sz="1200" dirty="0" err="1"/>
              <a:t>χλμ</a:t>
            </a:r>
            <a:r>
              <a:rPr lang="el-GR" sz="1200" dirty="0"/>
              <a:t>. από την Ιερουσαλήμ, 80 </a:t>
            </a:r>
            <a:r>
              <a:rPr lang="el-GR" sz="1200" dirty="0" err="1"/>
              <a:t>χλμ</a:t>
            </a:r>
            <a:r>
              <a:rPr lang="el-GR" sz="1200" dirty="0"/>
              <a:t>. από την Καπερναούμ και ενώ ο Π. κατηφόριζε από υψίπεδα του Γκολάν και το «ιερό όρος» </a:t>
            </a:r>
            <a:r>
              <a:rPr lang="el-GR" sz="1200" dirty="0" err="1"/>
              <a:t>Ερμών</a:t>
            </a:r>
            <a:r>
              <a:rPr lang="el-GR" sz="1200" dirty="0"/>
              <a:t>, όπου ίσως πραγματοποιήθηκε η Μεταμόρφωση) </a:t>
            </a:r>
            <a:r>
              <a:rPr lang="el-GR" sz="1200" i="1" dirty="0" err="1"/>
              <a:t>ἐξαίφνης</a:t>
            </a:r>
            <a:r>
              <a:rPr lang="el-GR" sz="1200" i="1" dirty="0"/>
              <a:t> τε </a:t>
            </a:r>
            <a:r>
              <a:rPr lang="el-GR" sz="1200" i="1" dirty="0" err="1"/>
              <a:t>αὐτόν</a:t>
            </a:r>
            <a:r>
              <a:rPr lang="el-GR" sz="1200" i="1" dirty="0"/>
              <a:t> </a:t>
            </a:r>
            <a:r>
              <a:rPr lang="el-GR" sz="1200" i="1" dirty="0" err="1"/>
              <a:t>περιήστραψεν</a:t>
            </a:r>
            <a:r>
              <a:rPr lang="el-GR" sz="1200" i="1" dirty="0"/>
              <a:t> </a:t>
            </a:r>
            <a:r>
              <a:rPr lang="el-GR" sz="1200" i="1" dirty="0" err="1"/>
              <a:t>φῶς</a:t>
            </a:r>
            <a:r>
              <a:rPr lang="el-GR" sz="1200" i="1" dirty="0"/>
              <a:t> </a:t>
            </a:r>
            <a:r>
              <a:rPr lang="el-GR" sz="1200" i="1" dirty="0" err="1"/>
              <a:t>ἐκ</a:t>
            </a:r>
            <a:r>
              <a:rPr lang="el-GR" sz="1200" i="1" dirty="0"/>
              <a:t> </a:t>
            </a:r>
            <a:r>
              <a:rPr lang="el-GR" sz="1200" i="1" dirty="0" err="1"/>
              <a:t>τοῦ</a:t>
            </a:r>
            <a:r>
              <a:rPr lang="el-GR" sz="1200" i="1" dirty="0"/>
              <a:t> </a:t>
            </a:r>
            <a:r>
              <a:rPr lang="el-GR" sz="1200" i="1" dirty="0" err="1"/>
              <a:t>οὐρανοῦ</a:t>
            </a:r>
            <a:r>
              <a:rPr lang="el-GR" sz="1200" i="1" dirty="0"/>
              <a:t> </a:t>
            </a:r>
            <a:r>
              <a:rPr lang="el-GR" sz="1200" i="1" dirty="0" err="1"/>
              <a:t>καί</a:t>
            </a:r>
            <a:r>
              <a:rPr lang="el-GR" sz="1200" i="1" dirty="0"/>
              <a:t> </a:t>
            </a:r>
            <a:r>
              <a:rPr lang="el-GR" sz="1200" i="1" dirty="0" err="1"/>
              <a:t>πεσών</a:t>
            </a:r>
            <a:r>
              <a:rPr lang="el-GR" sz="1200" i="1" dirty="0"/>
              <a:t> </a:t>
            </a:r>
            <a:r>
              <a:rPr lang="el-GR" sz="1200" i="1" dirty="0" err="1"/>
              <a:t>ἐπί</a:t>
            </a:r>
            <a:r>
              <a:rPr lang="el-GR" sz="1200" i="1" dirty="0"/>
              <a:t> </a:t>
            </a:r>
            <a:r>
              <a:rPr lang="el-GR" sz="1200" i="1" dirty="0" err="1"/>
              <a:t>τήν</a:t>
            </a:r>
            <a:r>
              <a:rPr lang="el-GR" sz="1200" i="1" dirty="0"/>
              <a:t> </a:t>
            </a:r>
            <a:r>
              <a:rPr lang="el-GR" sz="1200" i="1" dirty="0" err="1"/>
              <a:t>γῆν</a:t>
            </a:r>
            <a:r>
              <a:rPr lang="el-GR" sz="1200" i="1" dirty="0"/>
              <a:t> </a:t>
            </a:r>
            <a:r>
              <a:rPr lang="el-GR" sz="1200" i="1" dirty="0" err="1"/>
              <a:t>ἢκουσεν</a:t>
            </a:r>
            <a:r>
              <a:rPr lang="el-GR" sz="1200" i="1" dirty="0"/>
              <a:t> </a:t>
            </a:r>
            <a:r>
              <a:rPr lang="el-GR" sz="1200" i="1" dirty="0" err="1"/>
              <a:t>φωνήν</a:t>
            </a:r>
            <a:r>
              <a:rPr lang="el-GR" sz="1200" i="1" dirty="0"/>
              <a:t> </a:t>
            </a:r>
            <a:r>
              <a:rPr lang="el-GR" sz="1200" i="1" dirty="0" err="1"/>
              <a:t>λέγουσαν</a:t>
            </a:r>
            <a:r>
              <a:rPr lang="el-GR" sz="1200" i="1" dirty="0"/>
              <a:t> </a:t>
            </a:r>
            <a:r>
              <a:rPr lang="el-GR" sz="1200" i="1" dirty="0" err="1"/>
              <a:t>αὐτῷ</a:t>
            </a:r>
            <a:r>
              <a:rPr lang="el-GR" sz="1200" i="1" baseline="30000" dirty="0"/>
              <a:t>.</a:t>
            </a:r>
            <a:r>
              <a:rPr lang="el-GR" sz="1200" i="1" dirty="0"/>
              <a:t> </a:t>
            </a:r>
            <a:r>
              <a:rPr lang="el-GR" sz="1200" b="1" i="1" dirty="0" err="1"/>
              <a:t>Σαούλ</a:t>
            </a:r>
            <a:r>
              <a:rPr lang="el-GR" sz="1200" b="1" i="1" dirty="0"/>
              <a:t>, </a:t>
            </a:r>
            <a:r>
              <a:rPr lang="el-GR" sz="1200" b="1" i="1" dirty="0" err="1"/>
              <a:t>Σαούλ</a:t>
            </a:r>
            <a:r>
              <a:rPr lang="el-GR" sz="1200" b="1" i="1" dirty="0"/>
              <a:t> </a:t>
            </a:r>
            <a:r>
              <a:rPr lang="el-GR" sz="1200" b="1" i="1" dirty="0" err="1"/>
              <a:t>τί</a:t>
            </a:r>
            <a:r>
              <a:rPr lang="el-GR" sz="1200" b="1" i="1" dirty="0"/>
              <a:t> Με </a:t>
            </a:r>
            <a:r>
              <a:rPr lang="el-GR" sz="1200" b="1" i="1" dirty="0" err="1"/>
              <a:t>διώκεις</a:t>
            </a:r>
            <a:r>
              <a:rPr lang="el-GR" sz="1200" b="1" i="1" dirty="0"/>
              <a:t>; </a:t>
            </a:r>
            <a:r>
              <a:rPr lang="el-GR" sz="1200" dirty="0"/>
              <a:t>(</a:t>
            </a:r>
            <a:r>
              <a:rPr lang="el-GR" sz="1200" dirty="0" err="1"/>
              <a:t>Πρ</a:t>
            </a:r>
            <a:r>
              <a:rPr lang="el-GR" sz="1200" dirty="0"/>
              <a:t>. 9, 1-19</a:t>
            </a:r>
            <a:r>
              <a:rPr lang="el-GR" sz="1200" baseline="30000" dirty="0"/>
              <a:t>.</a:t>
            </a:r>
            <a:r>
              <a:rPr lang="el-GR" sz="1200" dirty="0"/>
              <a:t> </a:t>
            </a:r>
            <a:r>
              <a:rPr lang="el-GR" sz="1200" dirty="0" err="1"/>
              <a:t>πρβλ</a:t>
            </a:r>
            <a:r>
              <a:rPr lang="el-GR" sz="1200" dirty="0"/>
              <a:t>. </a:t>
            </a:r>
            <a:r>
              <a:rPr lang="el-GR" sz="1200" dirty="0" err="1"/>
              <a:t>Έξ</a:t>
            </a:r>
            <a:r>
              <a:rPr lang="el-GR" sz="1200" dirty="0"/>
              <a:t>. 3 </a:t>
            </a:r>
            <a:r>
              <a:rPr lang="el-GR" sz="1200" i="1" dirty="0"/>
              <a:t>αποκάλυψη Μωυσή</a:t>
            </a:r>
            <a:r>
              <a:rPr lang="el-GR" sz="1200" baseline="30000" dirty="0"/>
              <a:t>.</a:t>
            </a:r>
            <a:r>
              <a:rPr lang="el-GR" sz="1200" dirty="0"/>
              <a:t> Δ’ </a:t>
            </a:r>
            <a:r>
              <a:rPr lang="el-GR" sz="1200" dirty="0" err="1"/>
              <a:t>Βασ</a:t>
            </a:r>
            <a:r>
              <a:rPr lang="el-GR" sz="1200" dirty="0"/>
              <a:t>. 5, 14 </a:t>
            </a:r>
            <a:r>
              <a:rPr lang="el-GR" sz="1200" i="1" dirty="0"/>
              <a:t>μεταστροφή </a:t>
            </a:r>
            <a:r>
              <a:rPr lang="el-GR" sz="1200" i="1" dirty="0" err="1"/>
              <a:t>Ναιμάν</a:t>
            </a:r>
            <a:r>
              <a:rPr lang="el-GR" sz="1200" i="1" dirty="0"/>
              <a:t> Σύρου</a:t>
            </a:r>
            <a:r>
              <a:rPr lang="el-GR" sz="1200" dirty="0"/>
              <a:t>).</a:t>
            </a:r>
            <a:r>
              <a:rPr lang="el-GR" dirty="0"/>
              <a:t> </a:t>
            </a:r>
          </a:p>
          <a:p>
            <a:pPr eaLnBrk="1" fontAlgn="auto" hangingPunct="1">
              <a:spcAft>
                <a:spcPts val="0"/>
              </a:spcAft>
              <a:defRPr/>
            </a:pPr>
            <a:endParaRPr lang="el-GR" dirty="0"/>
          </a:p>
        </p:txBody>
      </p:sp>
      <p:pic>
        <p:nvPicPr>
          <p:cNvPr id="13316" name="Picture 2"/>
          <p:cNvPicPr>
            <a:picLocks noGrp="1" noChangeAspect="1" noChangeArrowheads="1"/>
          </p:cNvPicPr>
          <p:nvPr>
            <p:ph sz="half" idx="1"/>
          </p:nvPr>
        </p:nvPicPr>
        <p:blipFill>
          <a:blip r:embed="rId3" cstate="print"/>
          <a:srcRect/>
          <a:stretch>
            <a:fillRect/>
          </a:stretch>
        </p:blipFill>
        <p:spPr>
          <a:xfrm>
            <a:off x="1135063" y="549275"/>
            <a:ext cx="3697287" cy="4895850"/>
          </a:xfrm>
        </p:spPr>
      </p:pic>
      <p:sp>
        <p:nvSpPr>
          <p:cNvPr id="16389" name="4 - Θέση αριθμού διαφάνειας"/>
          <p:cNvSpPr>
            <a:spLocks noGrp="1"/>
          </p:cNvSpPr>
          <p:nvPr>
            <p:ph type="sldNum" sz="quarter" idx="12"/>
          </p:nvPr>
        </p:nvSpPr>
        <p:spPr bwMode="auto">
          <a:ln>
            <a:miter lim="800000"/>
          </a:ln>
        </p:spPr>
        <p:txBody>
          <a:bodyPr wrap="square" numCol="1" anchorCtr="0" compatLnSpc="1"/>
          <a:lstStyle/>
          <a:p>
            <a:pPr>
              <a:defRPr/>
            </a:pPr>
            <a:fld id="{18E76A2F-1BCF-42EA-9632-ECB69AF45B62}" type="slidenum">
              <a:rPr lang="fr-FR">
                <a:latin typeface="Arial" panose="020B0604020202020204" pitchFamily="34" charset="0"/>
              </a:rPr>
              <a:pPr>
                <a:defRPr/>
              </a:pPr>
              <a:t>67</a:t>
            </a:fld>
            <a:endParaRPr lang="fr-FR">
              <a:latin typeface="Arial" panose="020B0604020202020204" pitchFamily="34" charset="0"/>
            </a:endParaRPr>
          </a:p>
        </p:txBody>
      </p:sp>
    </p:spTree>
  </p:cSld>
  <p:clrMapOvr>
    <a:masterClrMapping/>
  </p:clrMapOvr>
  <p:transition spd="slow">
    <p:cove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Το παύλειο </a:t>
            </a:r>
            <a:r>
              <a:rPr lang="en-US" dirty="0"/>
              <a:t>Corpus</a:t>
            </a:r>
            <a:endParaRPr lang="el-GR" dirty="0"/>
          </a:p>
        </p:txBody>
      </p:sp>
      <p:sp>
        <p:nvSpPr>
          <p:cNvPr id="4" name="Θέση περιεχομένου 3"/>
          <p:cNvSpPr>
            <a:spLocks noGrp="1"/>
          </p:cNvSpPr>
          <p:nvPr>
            <p:ph sz="quarter" idx="1"/>
          </p:nvPr>
        </p:nvSpPr>
        <p:spPr>
          <a:xfrm>
            <a:off x="1043608" y="1600200"/>
            <a:ext cx="7643192" cy="4495800"/>
          </a:xfrm>
        </p:spPr>
        <p:txBody>
          <a:bodyPr>
            <a:normAutofit fontScale="70000" lnSpcReduction="20000"/>
          </a:bodyPr>
          <a:lstStyle/>
          <a:p>
            <a:pPr algn="just"/>
            <a:r>
              <a:rPr lang="el-GR" dirty="0"/>
              <a:t>Ως ομολογούμενες γνήσια </a:t>
            </a:r>
            <a:r>
              <a:rPr lang="el-GR" dirty="0" err="1"/>
              <a:t>παύλειες</a:t>
            </a:r>
            <a:r>
              <a:rPr lang="el-GR" dirty="0"/>
              <a:t> θεωρούνται από το σύνολο των ερμηνευτών οι εξής επτά: </a:t>
            </a:r>
            <a:r>
              <a:rPr lang="el-GR" dirty="0" err="1"/>
              <a:t>Γαλ</a:t>
            </a:r>
            <a:r>
              <a:rPr lang="el-GR" dirty="0"/>
              <a:t>, Α’ </a:t>
            </a:r>
            <a:r>
              <a:rPr lang="el-GR" dirty="0" err="1"/>
              <a:t>Θεσ</a:t>
            </a:r>
            <a:r>
              <a:rPr lang="el-GR" dirty="0"/>
              <a:t>, Α’/Β’ </a:t>
            </a:r>
            <a:r>
              <a:rPr lang="el-GR" dirty="0" err="1"/>
              <a:t>Κορ</a:t>
            </a:r>
            <a:r>
              <a:rPr lang="el-GR" dirty="0"/>
              <a:t>, </a:t>
            </a:r>
            <a:r>
              <a:rPr lang="el-GR" dirty="0" err="1"/>
              <a:t>Ρωμ</a:t>
            </a:r>
            <a:r>
              <a:rPr lang="el-GR" dirty="0"/>
              <a:t>, </a:t>
            </a:r>
            <a:r>
              <a:rPr lang="el-GR" dirty="0" err="1"/>
              <a:t>Φιλήμ</a:t>
            </a:r>
            <a:r>
              <a:rPr lang="el-GR" dirty="0"/>
              <a:t>. </a:t>
            </a:r>
            <a:r>
              <a:rPr lang="el-GR" dirty="0" err="1"/>
              <a:t>Φιλ</a:t>
            </a:r>
            <a:r>
              <a:rPr lang="el-GR" dirty="0"/>
              <a:t>,, </a:t>
            </a:r>
            <a:endParaRPr lang="en-US" dirty="0"/>
          </a:p>
          <a:p>
            <a:pPr algn="just"/>
            <a:r>
              <a:rPr lang="el-GR" dirty="0"/>
              <a:t>ως αμφισβητούμενες ή </a:t>
            </a:r>
            <a:r>
              <a:rPr lang="el-GR" dirty="0" err="1"/>
              <a:t>δευτεροπαύλειες</a:t>
            </a:r>
            <a:r>
              <a:rPr lang="el-GR" dirty="0"/>
              <a:t> οι Β’ </a:t>
            </a:r>
            <a:r>
              <a:rPr lang="el-GR" dirty="0" err="1"/>
              <a:t>Θεσ</a:t>
            </a:r>
            <a:r>
              <a:rPr lang="el-GR" dirty="0"/>
              <a:t>, Κολ, </a:t>
            </a:r>
            <a:r>
              <a:rPr lang="el-GR" dirty="0" err="1"/>
              <a:t>Εφ</a:t>
            </a:r>
            <a:r>
              <a:rPr lang="el-GR" dirty="0"/>
              <a:t>. και </a:t>
            </a:r>
            <a:endParaRPr lang="en-US" dirty="0"/>
          </a:p>
          <a:p>
            <a:pPr algn="just"/>
            <a:r>
              <a:rPr lang="el-GR" dirty="0"/>
              <a:t>ως ψευδεπίγραφες οι </a:t>
            </a:r>
            <a:r>
              <a:rPr lang="el-GR" dirty="0" err="1"/>
              <a:t>Τιτ</a:t>
            </a:r>
            <a:r>
              <a:rPr lang="el-GR" dirty="0"/>
              <a:t> και Α’/Β’ Τιμ. </a:t>
            </a:r>
            <a:endParaRPr lang="en-US" dirty="0"/>
          </a:p>
          <a:p>
            <a:pPr algn="just"/>
            <a:r>
              <a:rPr lang="el-GR" dirty="0"/>
              <a:t>Η Εβρ., η οποία δεν περιλαμβάνει επιστολική εισαγωγή, μάλλον είναι (όπως και η Α’ και Β’ Πετρ., η Ιούδα και η </a:t>
            </a:r>
            <a:r>
              <a:rPr lang="el-GR" dirty="0" err="1"/>
              <a:t>Ιακ</a:t>
            </a:r>
            <a:r>
              <a:rPr lang="el-GR" dirty="0"/>
              <a:t>.) Ομιλία με επιστολική μορφή. </a:t>
            </a:r>
            <a:endParaRPr lang="en-US" dirty="0"/>
          </a:p>
          <a:p>
            <a:pPr algn="just"/>
            <a:r>
              <a:rPr lang="el-GR" dirty="0"/>
              <a:t>Η διάταξη των επιστολών στον Κανόνα έγινε α/ ανάλογα με το εάν απευθύνονταν σε Εκκλησίες ή άτομα και β/ ανάλογα με την έκτασή τους. Η Εβρ. ακολουθεί συνήθως την ομάδα των 13 επιστολών και σε σπάνιες περιπτώσεις εντάσσεται μέσα σε αυτές. Οι κώδικες Σιναϊτικός και </a:t>
            </a:r>
            <a:r>
              <a:rPr lang="el-GR" dirty="0" err="1"/>
              <a:t>Βατικανός</a:t>
            </a:r>
            <a:r>
              <a:rPr lang="el-GR" dirty="0"/>
              <a:t> παραθέτουν την Εβρ. πριν τις Ποιμαντικές. </a:t>
            </a:r>
            <a:r>
              <a:rPr lang="el-GR" dirty="0" err="1"/>
              <a:t>Σημειωτέον</a:t>
            </a:r>
            <a:r>
              <a:rPr lang="el-GR" dirty="0"/>
              <a:t> ότι στους αρχαίους κώδικες οι Καθολικές προηγούνται των </a:t>
            </a:r>
            <a:r>
              <a:rPr lang="el-GR" dirty="0" err="1"/>
              <a:t>παύλειων</a:t>
            </a:r>
            <a:r>
              <a:rPr lang="el-GR" dirty="0"/>
              <a:t> επιστολών.</a:t>
            </a:r>
            <a:endParaRPr lang="en-US" dirty="0"/>
          </a:p>
          <a:p>
            <a:pPr algn="just"/>
            <a:r>
              <a:rPr lang="el-GR" dirty="0"/>
              <a:t>Το κυρίως Σώμα των επιστολών χωρίζεται συνήθως στο δογματικό και ηθικό μέρος. Η παρουσία του Ι. Χριστού στον καινό άνθρωπο είναι πραγματική, ποτέ όμως στατική, αλλά πάντοτε δυναμική. Ισχύει και εδώ η διαλεκτική οριστικής και προστακτικής (Π. Ανδριόπουλος). </a:t>
            </a:r>
          </a:p>
        </p:txBody>
      </p:sp>
    </p:spTree>
    <p:extLst>
      <p:ext uri="{BB962C8B-B14F-4D97-AF65-F5344CB8AC3E}">
        <p14:creationId xmlns:p14="http://schemas.microsoft.com/office/powerpoint/2010/main" val="6683595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 Τίτλος"/>
          <p:cNvSpPr>
            <a:spLocks noGrp="1"/>
          </p:cNvSpPr>
          <p:nvPr>
            <p:ph type="title"/>
          </p:nvPr>
        </p:nvSpPr>
        <p:spPr>
          <a:xfrm>
            <a:off x="630238" y="307975"/>
            <a:ext cx="8072437" cy="1047750"/>
          </a:xfrm>
        </p:spPr>
        <p:txBody>
          <a:bodyPr/>
          <a:lstStyle/>
          <a:p>
            <a:pPr eaLnBrk="1" hangingPunct="1"/>
            <a:r>
              <a:rPr lang="el-GR">
                <a:solidFill>
                  <a:srgbClr val="C00000"/>
                </a:solidFill>
              </a:rPr>
              <a:t>ΑΝΑΓΕΝΝΗΣΗ ΠΑΥΛΟΥ</a:t>
            </a:r>
            <a:endParaRPr lang="el-GR"/>
          </a:p>
        </p:txBody>
      </p:sp>
      <p:sp>
        <p:nvSpPr>
          <p:cNvPr id="17411" name="2 - Θέση περιεχομένου"/>
          <p:cNvSpPr>
            <a:spLocks noGrp="1"/>
          </p:cNvSpPr>
          <p:nvPr>
            <p:ph idx="1"/>
          </p:nvPr>
        </p:nvSpPr>
        <p:spPr>
          <a:xfrm>
            <a:off x="536575" y="1019175"/>
            <a:ext cx="8229600" cy="4986338"/>
          </a:xfrm>
        </p:spPr>
        <p:txBody>
          <a:bodyPr rtlCol="0">
            <a:normAutofit fontScale="92500" lnSpcReduction="10000"/>
          </a:bodyPr>
          <a:lstStyle/>
          <a:p>
            <a:pPr algn="just" eaLnBrk="1" fontAlgn="auto" hangingPunct="1">
              <a:spcAft>
                <a:spcPts val="0"/>
              </a:spcAft>
              <a:defRPr/>
            </a:pPr>
            <a:endParaRPr lang="el-GR" sz="1600" dirty="0"/>
          </a:p>
          <a:p>
            <a:pPr algn="just" eaLnBrk="1" fontAlgn="auto" hangingPunct="1">
              <a:spcAft>
                <a:spcPts val="0"/>
              </a:spcAft>
              <a:defRPr/>
            </a:pPr>
            <a:r>
              <a:rPr lang="el-GR" sz="1600" dirty="0"/>
              <a:t>Σύμφωνα επίσης με τον Λουκά (ο οποίος στις </a:t>
            </a:r>
            <a:r>
              <a:rPr lang="el-GR" sz="1600" dirty="0" err="1"/>
              <a:t>Πρ</a:t>
            </a:r>
            <a:r>
              <a:rPr lang="el-GR" sz="1600" dirty="0"/>
              <a:t>. τρεις φορές μνημονεύει το γεγονός [!] με παραλλαγές: 22, 6-11</a:t>
            </a:r>
            <a:r>
              <a:rPr lang="el-GR" sz="1600" baseline="30000" dirty="0"/>
              <a:t>.</a:t>
            </a:r>
            <a:r>
              <a:rPr lang="el-GR" sz="1600" dirty="0"/>
              <a:t> 26, 12-18</a:t>
            </a:r>
            <a:r>
              <a:rPr lang="el-GR" sz="1600" baseline="30000" dirty="0"/>
              <a:t>.</a:t>
            </a:r>
            <a:r>
              <a:rPr lang="el-GR" sz="1600" dirty="0"/>
              <a:t> </a:t>
            </a:r>
            <a:r>
              <a:rPr lang="el-GR" sz="1600" dirty="0" err="1"/>
              <a:t>πρβλ</a:t>
            </a:r>
            <a:r>
              <a:rPr lang="el-GR" sz="1600" dirty="0"/>
              <a:t>. </a:t>
            </a:r>
            <a:r>
              <a:rPr lang="el-GR" sz="1600" dirty="0" err="1"/>
              <a:t>Γαλ</a:t>
            </a:r>
            <a:r>
              <a:rPr lang="el-GR" sz="1600" dirty="0"/>
              <a:t>. 1, 12. 15-16</a:t>
            </a:r>
            <a:r>
              <a:rPr lang="el-GR" sz="1600" baseline="30000" dirty="0"/>
              <a:t>.</a:t>
            </a:r>
            <a:r>
              <a:rPr lang="el-GR" sz="1600" dirty="0"/>
              <a:t>Α’ </a:t>
            </a:r>
            <a:r>
              <a:rPr lang="el-GR" sz="1600" dirty="0" err="1"/>
              <a:t>Κορ</a:t>
            </a:r>
            <a:r>
              <a:rPr lang="el-GR" sz="1600" dirty="0"/>
              <a:t>. 9, 1</a:t>
            </a:r>
            <a:r>
              <a:rPr lang="el-GR" sz="1600" baseline="30000" dirty="0"/>
              <a:t>.</a:t>
            </a:r>
            <a:r>
              <a:rPr lang="el-GR" sz="1600" dirty="0"/>
              <a:t> 15, 8), η οπτασία και εν συνεχεία το ακρόαμα συνδυάστηκαν με τριήμερη τύφλωση-παραμονή στον προσωπικό </a:t>
            </a:r>
            <a:r>
              <a:rPr lang="el-GR" sz="1600" dirty="0" err="1"/>
              <a:t>Άδη</a:t>
            </a:r>
            <a:r>
              <a:rPr lang="el-GR" sz="1600" dirty="0"/>
              <a:t>, την κάθοδο του Αγ. Πνεύματος και τη Βάπτιση-φωτισμό από το υποψήφιο θύμα του, τον </a:t>
            </a:r>
            <a:r>
              <a:rPr lang="el-GR" sz="1600" dirty="0" err="1"/>
              <a:t>Ανανία</a:t>
            </a:r>
            <a:r>
              <a:rPr lang="el-GR" sz="1600" dirty="0"/>
              <a:t>, στο σπίτι του Ιούδα επί της Ευθείας Οδού (</a:t>
            </a:r>
            <a:r>
              <a:rPr lang="en-US" sz="1600" dirty="0"/>
              <a:t>Via Recta</a:t>
            </a:r>
            <a:r>
              <a:rPr lang="el-GR" sz="1600" dirty="0"/>
              <a:t> μήκους 1,3 </a:t>
            </a:r>
            <a:r>
              <a:rPr lang="el-GR" sz="1600" dirty="0" err="1"/>
              <a:t>χλμ</a:t>
            </a:r>
            <a:r>
              <a:rPr lang="el-GR" sz="1600" dirty="0"/>
              <a:t>.) που διασχίζει εγκάρσια τη Δαμασκό (</a:t>
            </a:r>
            <a:r>
              <a:rPr lang="el-GR" sz="1600" dirty="0" err="1"/>
              <a:t>Πρ</a:t>
            </a:r>
            <a:r>
              <a:rPr lang="el-GR" sz="1600" dirty="0"/>
              <a:t>. 9, 17-19).</a:t>
            </a:r>
          </a:p>
          <a:p>
            <a:pPr algn="just" eaLnBrk="1" fontAlgn="auto" hangingPunct="1">
              <a:spcAft>
                <a:spcPts val="0"/>
              </a:spcAft>
              <a:defRPr/>
            </a:pPr>
            <a:r>
              <a:rPr lang="el-GR" sz="1600" dirty="0"/>
              <a:t>Σύμφωνα με τους εγκωμιαστικούς λόγους του Ι. Χρυσοστόμου που αγάπησε ιδιαίτερα τον Παύλο (όχι φυσικά μόνον διότι τους συνέδεε η Αντιόχεια ως αφετηρία δράσης αλλά προφανώς και ο ζήλος για ευαγγελισμό), το εντυπωσιακό στην περίπτωση της μεταστροφής του Π. είναι ότι ο Ιησούς συλλαμβάνει τον εχθρό του ενώ αυτός κυριολεκτικά </a:t>
            </a:r>
            <a:r>
              <a:rPr lang="el-GR" sz="1600" b="1" dirty="0"/>
              <a:t>μαίνεται </a:t>
            </a:r>
            <a:r>
              <a:rPr lang="el-GR" sz="1600" dirty="0"/>
              <a:t>εναντίον της Εκκλησίας και άρα (σύμφωνα με το ακρόαμα) εναντίον Αυτού του ίδιου: παραβιάζει το οικογενειακό άσυλο, συλλαμβάνει άνδρες </a:t>
            </a:r>
            <a:r>
              <a:rPr lang="el-GR" sz="1600" b="1" dirty="0"/>
              <a:t>και γυναίκες</a:t>
            </a:r>
            <a:r>
              <a:rPr lang="el-GR" sz="1600" dirty="0"/>
              <a:t> και μάλιστα σε </a:t>
            </a:r>
            <a:r>
              <a:rPr lang="el-GR" sz="1600" b="1" dirty="0"/>
              <a:t>ξένη</a:t>
            </a:r>
            <a:r>
              <a:rPr lang="el-GR" sz="1600" dirty="0"/>
              <a:t> επικράτεια (αυτή του Αρέθα του Δ’ 30-40μ.Χ.). </a:t>
            </a:r>
          </a:p>
          <a:p>
            <a:pPr algn="just" eaLnBrk="1" fontAlgn="auto" hangingPunct="1">
              <a:spcAft>
                <a:spcPts val="0"/>
              </a:spcAft>
              <a:defRPr/>
            </a:pPr>
            <a:r>
              <a:rPr lang="el-GR" sz="1600" dirty="0"/>
              <a:t>Έτσι αποδεικνύεται (α) η ικανότητα του ιατρού αλλά και το γεγονός ότι τα θαύματα μετά την Ανάσταση είναι μεγαλύτερα εκείνων προ αυτής. (β) Ιδίως το συγκεκριμένο θαύμα είναι ανώτερο και της θεραπείας ασθενών διά της σκιάς ή των ρούχων των </a:t>
            </a:r>
            <a:r>
              <a:rPr lang="el-GR" sz="1600" dirty="0" err="1"/>
              <a:t>Πρωτοκορυφαίων</a:t>
            </a:r>
            <a:r>
              <a:rPr lang="el-GR" sz="1600" dirty="0"/>
              <a:t>, διότι αφορά </a:t>
            </a:r>
            <a:r>
              <a:rPr lang="el-GR" sz="1600" b="1" dirty="0"/>
              <a:t>στη θέληση του ανθρώπου </a:t>
            </a:r>
            <a:r>
              <a:rPr lang="el-GR" sz="1600" dirty="0"/>
              <a:t>που δεν «μπορεί» ούτε ο Θεός να αλλάξει, σεβόμενος την ελευθερία. (γ) Ταυτόχρονα μαρτυρείται το γεγονός της Ανάστασης: κανείς μπορεί να αμφισβητήσει τη μαρτυρία του Πέτρου διότι εκείνος χρημάτισε </a:t>
            </a:r>
            <a:r>
              <a:rPr lang="el-GR" sz="1600" dirty="0" err="1"/>
              <a:t>συνόμιλος</a:t>
            </a:r>
            <a:r>
              <a:rPr lang="el-GR" sz="1600" dirty="0"/>
              <a:t> του ιστορικού Ιησού. Αυτή όμως του </a:t>
            </a:r>
            <a:r>
              <a:rPr lang="el-GR" sz="1600" dirty="0" err="1"/>
              <a:t>Σαύλου</a:t>
            </a:r>
            <a:r>
              <a:rPr lang="el-GR" sz="1600" dirty="0"/>
              <a:t> δεν δύναται διότι ο δεύτερος ήταν παθιασμένος διώκτης. </a:t>
            </a:r>
          </a:p>
          <a:p>
            <a:pPr algn="just" eaLnBrk="1" fontAlgn="auto" hangingPunct="1">
              <a:spcAft>
                <a:spcPts val="0"/>
              </a:spcAft>
              <a:defRPr/>
            </a:pPr>
            <a:endParaRPr lang="el-GR" sz="1800" dirty="0"/>
          </a:p>
        </p:txBody>
      </p:sp>
      <p:sp>
        <p:nvSpPr>
          <p:cNvPr id="17412" name="3 - Θέση αριθμού διαφάνειας"/>
          <p:cNvSpPr>
            <a:spLocks noGrp="1"/>
          </p:cNvSpPr>
          <p:nvPr>
            <p:ph type="sldNum" sz="quarter" idx="12"/>
          </p:nvPr>
        </p:nvSpPr>
        <p:spPr bwMode="auto">
          <a:ln>
            <a:miter lim="800000"/>
          </a:ln>
        </p:spPr>
        <p:txBody>
          <a:bodyPr wrap="square" numCol="1" anchorCtr="0" compatLnSpc="1"/>
          <a:lstStyle/>
          <a:p>
            <a:pPr>
              <a:defRPr/>
            </a:pPr>
            <a:fld id="{85869668-9780-4924-92AB-37F18958532E}" type="slidenum">
              <a:rPr lang="fr-FR">
                <a:latin typeface="Arial" panose="020B0604020202020204" pitchFamily="34" charset="0"/>
              </a:rPr>
              <a:pPr>
                <a:defRPr/>
              </a:pPr>
              <a:t>69</a:t>
            </a:fld>
            <a:endParaRPr lang="fr-FR">
              <a:latin typeface="Arial" panose="020B0604020202020204" pitchFamily="34" charset="0"/>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pPr algn="just"/>
            <a:r>
              <a:rPr lang="el-GR" b="1" dirty="0"/>
              <a:t>3. Εξήγηση και Ερμηνεία (= Κατανόηση)</a:t>
            </a:r>
            <a:r>
              <a:rPr lang="el-GR" dirty="0"/>
              <a:t>. </a:t>
            </a:r>
          </a:p>
        </p:txBody>
      </p:sp>
      <p:sp>
        <p:nvSpPr>
          <p:cNvPr id="3" name="2 - Θέση περιεχομένου"/>
          <p:cNvSpPr>
            <a:spLocks noGrp="1"/>
          </p:cNvSpPr>
          <p:nvPr>
            <p:ph sz="quarter" idx="1"/>
          </p:nvPr>
        </p:nvSpPr>
        <p:spPr/>
        <p:txBody>
          <a:bodyPr>
            <a:normAutofit/>
          </a:bodyPr>
          <a:lstStyle/>
          <a:p>
            <a:pPr algn="just"/>
            <a:r>
              <a:rPr lang="el-GR" dirty="0"/>
              <a:t>Βεβαίως και χωρίς τη λειτουργική εμπειρία, η </a:t>
            </a:r>
            <a:r>
              <a:rPr lang="el-GR" b="1" i="1" dirty="0"/>
              <a:t>Εξήγηση</a:t>
            </a:r>
            <a:r>
              <a:rPr lang="el-GR" b="1" dirty="0"/>
              <a:t> </a:t>
            </a:r>
            <a:r>
              <a:rPr lang="el-GR" dirty="0"/>
              <a:t>μέσω της ακρόασης και της μελέτης των βιβλικών κειμένων παραμορφώνεται σε </a:t>
            </a:r>
            <a:r>
              <a:rPr lang="el-GR" b="1" i="1" dirty="0"/>
              <a:t>εισήγηση - προβολή</a:t>
            </a:r>
            <a:r>
              <a:rPr lang="el-GR" b="1" dirty="0"/>
              <a:t> </a:t>
            </a:r>
            <a:r>
              <a:rPr lang="el-GR" dirty="0"/>
              <a:t>δικών μας «μερικών» εποχιακών απόψεων. Το αποτέλεσμα είναι όχι απλώς να μην ανακαλύψουμε τον αυθεντικό Κύριο Ιησού, αλλά να τον πλάθουμε κατ’ εικόνα και καθ’ ομοίωση δική μας, δηλ. να δημιουργήσουμε πάνω Του </a:t>
            </a:r>
            <a:r>
              <a:rPr lang="el-GR" b="1" dirty="0"/>
              <a:t>ένα δικό μας καθρέφτη.</a:t>
            </a:r>
            <a:endParaRPr lang="el-GR"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1 - Τίτλος"/>
          <p:cNvSpPr>
            <a:spLocks noGrp="1"/>
          </p:cNvSpPr>
          <p:nvPr>
            <p:ph type="title"/>
          </p:nvPr>
        </p:nvSpPr>
        <p:spPr>
          <a:xfrm>
            <a:off x="504825" y="228600"/>
            <a:ext cx="8229600" cy="1066800"/>
          </a:xfrm>
        </p:spPr>
        <p:txBody>
          <a:bodyPr/>
          <a:lstStyle/>
          <a:p>
            <a:pPr eaLnBrk="1" hangingPunct="1"/>
            <a:r>
              <a:rPr lang="el-GR">
                <a:solidFill>
                  <a:srgbClr val="C00000"/>
                </a:solidFill>
              </a:rPr>
              <a:t>ΑΝΑΓΕΝΝΗΣΗ ΠΑΥΛΟΥ</a:t>
            </a:r>
            <a:endParaRPr lang="el-GR"/>
          </a:p>
        </p:txBody>
      </p:sp>
      <p:sp>
        <p:nvSpPr>
          <p:cNvPr id="18435" name="2 - Θέση περιεχομένου"/>
          <p:cNvSpPr>
            <a:spLocks noGrp="1"/>
          </p:cNvSpPr>
          <p:nvPr>
            <p:ph idx="1"/>
          </p:nvPr>
        </p:nvSpPr>
        <p:spPr>
          <a:xfrm>
            <a:off x="395288" y="1268413"/>
            <a:ext cx="8229600" cy="5019675"/>
          </a:xfrm>
        </p:spPr>
        <p:txBody>
          <a:bodyPr rtlCol="0">
            <a:normAutofit/>
          </a:bodyPr>
          <a:lstStyle/>
          <a:p>
            <a:pPr algn="just" eaLnBrk="1" fontAlgn="auto" hangingPunct="1">
              <a:spcAft>
                <a:spcPts val="0"/>
              </a:spcAft>
              <a:defRPr/>
            </a:pPr>
            <a:r>
              <a:rPr lang="el-GR" sz="1600" dirty="0"/>
              <a:t>Η Χάρις του Θεού επισκέφθηκε τον Π. διότι ο Θεός ερευνά </a:t>
            </a:r>
            <a:r>
              <a:rPr lang="el-GR" sz="1600" b="1" dirty="0"/>
              <a:t>τα κίνητρα των πράξεων</a:t>
            </a:r>
            <a:r>
              <a:rPr lang="el-GR" sz="1600" dirty="0"/>
              <a:t> και στην περίπτωση του </a:t>
            </a:r>
            <a:r>
              <a:rPr lang="el-GR" sz="1600" dirty="0" err="1"/>
              <a:t>Σαύλου</a:t>
            </a:r>
            <a:r>
              <a:rPr lang="el-GR" sz="1600" dirty="0"/>
              <a:t> η μέχρι θανάτου καταδίωξη και εκρίζωση του νέου Κινήματος είχε ως </a:t>
            </a:r>
            <a:r>
              <a:rPr lang="el-GR" sz="1600" dirty="0" err="1"/>
              <a:t>αφόρμηση</a:t>
            </a:r>
            <a:r>
              <a:rPr lang="el-GR" sz="1600" dirty="0"/>
              <a:t> </a:t>
            </a:r>
            <a:r>
              <a:rPr lang="el-GR" sz="1600" b="1" dirty="0"/>
              <a:t>τον ζήλο </a:t>
            </a:r>
            <a:r>
              <a:rPr lang="el-GR" sz="1600" dirty="0"/>
              <a:t>(δηλ. τον έρωτα προς τον Θεό και τα πάτρια), έστω και χωρίς </a:t>
            </a:r>
            <a:r>
              <a:rPr lang="el-GR" sz="1600" dirty="0" err="1"/>
              <a:t>επίΓνωση</a:t>
            </a:r>
            <a:r>
              <a:rPr lang="el-GR" sz="1600" dirty="0"/>
              <a:t>, και όχι τη φιλοδοξία (όπως στην περίπτωση των Αρχιερέων): </a:t>
            </a:r>
            <a:r>
              <a:rPr lang="el-GR" sz="1600" i="1" dirty="0"/>
              <a:t>Αν άρεσα στους ανθρώπους</a:t>
            </a:r>
            <a:r>
              <a:rPr lang="el-GR" sz="1600" dirty="0"/>
              <a:t>, τονίζει, </a:t>
            </a:r>
            <a:r>
              <a:rPr lang="el-GR" sz="1600" i="1" dirty="0"/>
              <a:t>δούλος του Χριστού δεν θα ήμουν </a:t>
            </a:r>
            <a:r>
              <a:rPr lang="el-GR" sz="1600" dirty="0"/>
              <a:t> (</a:t>
            </a:r>
            <a:r>
              <a:rPr lang="el-GR" sz="1600" dirty="0" err="1"/>
              <a:t>Γαλ</a:t>
            </a:r>
            <a:r>
              <a:rPr lang="el-GR" sz="1600" dirty="0"/>
              <a:t>. 1, 10). Όποιος πραγματικά πεινά και διψά για δικαιοσύνη θα </a:t>
            </a:r>
            <a:r>
              <a:rPr lang="el-GR" sz="1600" dirty="0" err="1"/>
              <a:t>χορτασθεί</a:t>
            </a:r>
            <a:r>
              <a:rPr lang="el-GR" sz="1600" dirty="0"/>
              <a:t> (</a:t>
            </a:r>
            <a:r>
              <a:rPr lang="el-GR" sz="1600" dirty="0" err="1"/>
              <a:t>Μτ</a:t>
            </a:r>
            <a:r>
              <a:rPr lang="el-GR" sz="1600" dirty="0"/>
              <a:t>. 5, 6).</a:t>
            </a:r>
            <a:r>
              <a:rPr lang="el-GR" sz="1600" b="1" dirty="0"/>
              <a:t> </a:t>
            </a:r>
            <a:endParaRPr lang="el-GR" sz="1600" dirty="0"/>
          </a:p>
          <a:p>
            <a:pPr algn="just" eaLnBrk="1" fontAlgn="auto" hangingPunct="1">
              <a:spcAft>
                <a:spcPts val="0"/>
              </a:spcAft>
              <a:defRPr/>
            </a:pPr>
            <a:r>
              <a:rPr lang="el-GR" sz="1600" dirty="0"/>
              <a:t>Η μεταστροφή αποδεικνύει τη δυναμική της προσευχής του Διακόνου Στεφάνου για τον διώκτη του: </a:t>
            </a:r>
            <a:r>
              <a:rPr lang="el-GR" sz="1600" i="1" dirty="0"/>
              <a:t>Σίγησε η φωνή του Στεφάνου αλλά ήχησε η σάλπιγγα του θύτη του, του Παύλου</a:t>
            </a:r>
            <a:r>
              <a:rPr lang="el-GR" sz="1600" dirty="0"/>
              <a:t>. Ο ιερός Αυγουστίνος είπε </a:t>
            </a:r>
            <a:r>
              <a:rPr lang="el-GR" sz="1600" b="1" dirty="0"/>
              <a:t>ότι ο Παύλος φύλαγε τα ιμάτια εκείνων που λιθοβολούσαν τον Στέφανο για να λιθοβολεί εκείνος με τα χέρια όλων. </a:t>
            </a:r>
            <a:r>
              <a:rPr lang="el-GR" sz="1600" dirty="0"/>
              <a:t>Γι αυτό κι η προσευχή του </a:t>
            </a:r>
            <a:r>
              <a:rPr lang="el-GR" sz="1600" dirty="0" err="1"/>
              <a:t>λιθοβολούμενου</a:t>
            </a:r>
            <a:r>
              <a:rPr lang="el-GR" sz="1600" dirty="0"/>
              <a:t> ταίριαζε πιο πολύ σε αυτόν από όλους. </a:t>
            </a:r>
            <a:r>
              <a:rPr lang="el-GR" sz="1600" b="1" dirty="0"/>
              <a:t>Χωρίς την προσευχή του Στεφάνου, η Εκκλησία δε θα είχε τον Παύλο. </a:t>
            </a:r>
            <a:r>
              <a:rPr lang="el-GR" sz="1600" dirty="0"/>
              <a:t>Η Αλήθεια δεν μπορεί να πεθάνει, γιατί πίσω της κρύβεται ο </a:t>
            </a:r>
            <a:r>
              <a:rPr lang="el-GR" sz="1600" cap="all" dirty="0"/>
              <a:t>θ</a:t>
            </a:r>
            <a:r>
              <a:rPr lang="el-GR" sz="1600" dirty="0"/>
              <a:t>εός. Ποιος θα μπορούσε να το φαντασθεί, όταν λιθοβολούσαν τον Στέφανο, ότι μέσα σε ένα χρόνο ο φονιάς του θα ερχόταν να πάρει τη θέση του; </a:t>
            </a:r>
          </a:p>
          <a:p>
            <a:pPr algn="just" eaLnBrk="1" fontAlgn="auto" hangingPunct="1">
              <a:spcAft>
                <a:spcPts val="0"/>
              </a:spcAft>
              <a:defRPr/>
            </a:pPr>
            <a:r>
              <a:rPr lang="el-GR" sz="1800" dirty="0"/>
              <a:t> Έτσι ο Π. έγινε πραγματικά  εραστής του Χριστού και συνειδητοποίησε πράγματα για Αυτόν που οι άλλοι μαθητές δεν κατανόησαν στις απόλυτες διαστάσεις τους παρότι ακολούθησαν τον ιστορικό Ιησού. Αυτή η </a:t>
            </a:r>
            <a:r>
              <a:rPr lang="el-GR" sz="1800" dirty="0" err="1"/>
              <a:t>επίΓνωση</a:t>
            </a:r>
            <a:r>
              <a:rPr lang="el-GR" sz="1800" dirty="0"/>
              <a:t>, που απουσίαζε πριν, προφανώς καλλιεργήθηκε τα χρόνια της σιωπής.</a:t>
            </a:r>
          </a:p>
          <a:p>
            <a:pPr eaLnBrk="1" fontAlgn="auto" hangingPunct="1">
              <a:spcAft>
                <a:spcPts val="0"/>
              </a:spcAft>
              <a:defRPr/>
            </a:pPr>
            <a:endParaRPr lang="el-GR" dirty="0"/>
          </a:p>
        </p:txBody>
      </p:sp>
      <p:sp>
        <p:nvSpPr>
          <p:cNvPr id="18436" name="3 - Θέση αριθμού διαφάνειας"/>
          <p:cNvSpPr>
            <a:spLocks noGrp="1"/>
          </p:cNvSpPr>
          <p:nvPr>
            <p:ph type="sldNum" sz="quarter" idx="12"/>
          </p:nvPr>
        </p:nvSpPr>
        <p:spPr bwMode="auto">
          <a:ln>
            <a:miter lim="800000"/>
          </a:ln>
        </p:spPr>
        <p:txBody>
          <a:bodyPr wrap="square" numCol="1" anchorCtr="0" compatLnSpc="1"/>
          <a:lstStyle/>
          <a:p>
            <a:pPr>
              <a:defRPr/>
            </a:pPr>
            <a:fld id="{9791A6DA-2E3C-43CB-875B-3C4540C176E2}" type="slidenum">
              <a:rPr lang="fr-FR">
                <a:latin typeface="Arial" panose="020B0604020202020204" pitchFamily="34" charset="0"/>
              </a:rPr>
              <a:pPr>
                <a:defRPr/>
              </a:pPr>
              <a:t>70</a:t>
            </a:fld>
            <a:endParaRPr lang="fr-FR">
              <a:latin typeface="Arial" panose="020B0604020202020204" pitchFamily="34" charset="0"/>
            </a:endParaRP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1 - Τίτλος"/>
          <p:cNvSpPr>
            <a:spLocks noGrp="1"/>
          </p:cNvSpPr>
          <p:nvPr>
            <p:ph type="title"/>
          </p:nvPr>
        </p:nvSpPr>
        <p:spPr>
          <a:xfrm>
            <a:off x="457200" y="196850"/>
            <a:ext cx="8229600" cy="1066800"/>
          </a:xfrm>
        </p:spPr>
        <p:txBody>
          <a:bodyPr/>
          <a:lstStyle/>
          <a:p>
            <a:pPr eaLnBrk="1" hangingPunct="1"/>
            <a:r>
              <a:rPr lang="el-GR" sz="3200">
                <a:solidFill>
                  <a:srgbClr val="C00000"/>
                </a:solidFill>
              </a:rPr>
              <a:t>Η ΗΣΥΧΑΣΤΙΚΗ ΠΕΡΙΟΔΟΣ ΤΟΥ ΠΑΥΛΟΥ</a:t>
            </a:r>
          </a:p>
        </p:txBody>
      </p:sp>
      <p:sp>
        <p:nvSpPr>
          <p:cNvPr id="3" name="2 - Θέση περιεχομένου"/>
          <p:cNvSpPr>
            <a:spLocks noGrp="1"/>
          </p:cNvSpPr>
          <p:nvPr>
            <p:ph idx="1"/>
          </p:nvPr>
        </p:nvSpPr>
        <p:spPr>
          <a:xfrm>
            <a:off x="323850" y="923925"/>
            <a:ext cx="8267700" cy="5097463"/>
          </a:xfrm>
        </p:spPr>
        <p:txBody>
          <a:bodyPr rtlCol="0">
            <a:normAutofit fontScale="85000" lnSpcReduction="20000"/>
          </a:bodyPr>
          <a:lstStyle/>
          <a:p>
            <a:pPr algn="just" eaLnBrk="1" fontAlgn="auto" hangingPunct="1">
              <a:spcAft>
                <a:spcPts val="0"/>
              </a:spcAft>
              <a:defRPr/>
            </a:pPr>
            <a:endParaRPr lang="el-GR" sz="1600" dirty="0"/>
          </a:p>
          <a:p>
            <a:pPr algn="just" eaLnBrk="1" fontAlgn="auto" hangingPunct="1">
              <a:spcAft>
                <a:spcPts val="0"/>
              </a:spcAft>
              <a:defRPr/>
            </a:pPr>
            <a:r>
              <a:rPr lang="el-GR" sz="1900" dirty="0"/>
              <a:t>Όπως ο Ιησούς πέρασε 30 χρόνια σιωπής στην άσημη κώμη της Ναζαρέτ και σαράντα μέρες στην έρημο του Ιορδάνη μετά τη βάπτισή Του στον Ιορδάνη, έτσι και ο Π. που ήταν γόνος πόλης και μάλιστα διάσημης  μετά την τριήμερη κατάβασή του στον προσωπικό </a:t>
            </a:r>
            <a:r>
              <a:rPr lang="el-GR" sz="1900" dirty="0" err="1"/>
              <a:t>Άδη</a:t>
            </a:r>
            <a:r>
              <a:rPr lang="el-GR" sz="1900" dirty="0"/>
              <a:t> στη Δαμασκό και παρότι άμεσα μετά τη συγκεκριμένη εμπειρία διακήρυξε στη Συναγωγή ότι ο Ιησούς είναι ο Υιός του Θεού (</a:t>
            </a:r>
            <a:r>
              <a:rPr lang="el-GR" sz="1900" dirty="0" err="1"/>
              <a:t>Πρ</a:t>
            </a:r>
            <a:r>
              <a:rPr lang="el-GR" sz="1900" dirty="0"/>
              <a:t>. 9, 20), αποσύρθηκε πιθανότατα στην πρωτεύουσα της </a:t>
            </a:r>
            <a:r>
              <a:rPr lang="el-GR" sz="1900" dirty="0" err="1"/>
              <a:t>Ναβαταίας</a:t>
            </a:r>
            <a:r>
              <a:rPr lang="el-GR" sz="1900" dirty="0"/>
              <a:t> </a:t>
            </a:r>
            <a:r>
              <a:rPr lang="el-GR" sz="1900" b="1" dirty="0">
                <a:solidFill>
                  <a:srgbClr val="C00000"/>
                </a:solidFill>
              </a:rPr>
              <a:t>Πέτρα </a:t>
            </a:r>
            <a:r>
              <a:rPr lang="el-GR" sz="1900" dirty="0"/>
              <a:t>(</a:t>
            </a:r>
            <a:r>
              <a:rPr lang="el-GR" sz="1900" dirty="0" err="1"/>
              <a:t>Πετραία</a:t>
            </a:r>
            <a:r>
              <a:rPr lang="el-GR" sz="1900" dirty="0"/>
              <a:t> Αραβία). </a:t>
            </a:r>
          </a:p>
          <a:p>
            <a:pPr algn="just" eaLnBrk="1" fontAlgn="auto" hangingPunct="1">
              <a:spcAft>
                <a:spcPts val="0"/>
              </a:spcAft>
              <a:defRPr/>
            </a:pPr>
            <a:r>
              <a:rPr lang="el-GR" sz="1900" dirty="0"/>
              <a:t>Κατόπιν επέστρεψε στην Κιλικία, όπου είχε περάσει τα δεκατέσσερα πρώτα κρίσιμα χρόνια της ζωής του, αφού πρώτα ανέβηκε στην Ιερουσαλήμ </a:t>
            </a:r>
            <a:r>
              <a:rPr lang="el-GR" sz="1900" i="1" dirty="0" err="1"/>
              <a:t>ἱστορῆσαι</a:t>
            </a:r>
            <a:r>
              <a:rPr lang="el-GR" sz="1900" i="1" dirty="0"/>
              <a:t> </a:t>
            </a:r>
            <a:r>
              <a:rPr lang="el-GR" sz="1900" i="1" dirty="0" err="1"/>
              <a:t>Κηφᾶν</a:t>
            </a:r>
            <a:r>
              <a:rPr lang="el-GR" sz="1900" i="1" dirty="0"/>
              <a:t> </a:t>
            </a:r>
            <a:r>
              <a:rPr lang="el-GR" sz="1900" i="1" dirty="0" err="1"/>
              <a:t>καὶ</a:t>
            </a:r>
            <a:r>
              <a:rPr lang="el-GR" sz="1900" i="1" dirty="0"/>
              <a:t> </a:t>
            </a:r>
            <a:r>
              <a:rPr lang="el-GR" sz="1900" i="1" dirty="0" err="1"/>
              <a:t>ἐπέμεινε</a:t>
            </a:r>
            <a:r>
              <a:rPr lang="el-GR" sz="1900" i="1" dirty="0"/>
              <a:t> </a:t>
            </a:r>
            <a:r>
              <a:rPr lang="el-GR" sz="1900" i="1" dirty="0" err="1"/>
              <a:t>πρὸς</a:t>
            </a:r>
            <a:r>
              <a:rPr lang="el-GR" sz="1900" i="1" dirty="0"/>
              <a:t> </a:t>
            </a:r>
            <a:r>
              <a:rPr lang="el-GR" sz="1900" i="1" dirty="0" err="1"/>
              <a:t>αὐτὸν</a:t>
            </a:r>
            <a:r>
              <a:rPr lang="el-GR" sz="1900" i="1" dirty="0"/>
              <a:t> </a:t>
            </a:r>
            <a:r>
              <a:rPr lang="el-GR" sz="1900" i="1" dirty="0" err="1"/>
              <a:t>ἡμέρας</a:t>
            </a:r>
            <a:r>
              <a:rPr lang="el-GR" sz="1900" i="1" dirty="0"/>
              <a:t> </a:t>
            </a:r>
            <a:r>
              <a:rPr lang="el-GR" sz="1900" i="1" dirty="0" err="1"/>
              <a:t>δεκαπέντε</a:t>
            </a:r>
            <a:r>
              <a:rPr lang="el-GR" sz="1900" i="1" dirty="0"/>
              <a:t> </a:t>
            </a:r>
            <a:r>
              <a:rPr lang="el-GR" sz="1900" dirty="0"/>
              <a:t>(1, 18). Τότε γνώρισε και τον Ιάκωβο τον </a:t>
            </a:r>
            <a:r>
              <a:rPr lang="el-GR" sz="1900" dirty="0" err="1"/>
              <a:t>Αδελφόθεο</a:t>
            </a:r>
            <a:r>
              <a:rPr lang="el-GR" sz="1900" dirty="0"/>
              <a:t> ή </a:t>
            </a:r>
            <a:r>
              <a:rPr lang="el-GR" sz="1900" i="1" dirty="0"/>
              <a:t>Δίκαιο</a:t>
            </a:r>
            <a:r>
              <a:rPr lang="el-GR" sz="1900" dirty="0"/>
              <a:t> (κατά τον </a:t>
            </a:r>
            <a:r>
              <a:rPr lang="el-GR" sz="1900" dirty="0" err="1"/>
              <a:t>Ιώσηπο</a:t>
            </a:r>
            <a:r>
              <a:rPr lang="el-GR" sz="1900" dirty="0"/>
              <a:t> </a:t>
            </a:r>
            <a:r>
              <a:rPr lang="el-GR" sz="1900" i="1" dirty="0"/>
              <a:t>Αρχ. </a:t>
            </a:r>
            <a:r>
              <a:rPr lang="el-GR" sz="1900" dirty="0"/>
              <a:t>20. 199-203. </a:t>
            </a:r>
            <a:r>
              <a:rPr lang="el-GR" sz="1900" dirty="0" err="1"/>
              <a:t>Ευσ</a:t>
            </a:r>
            <a:r>
              <a:rPr lang="el-GR" sz="1900" dirty="0"/>
              <a:t>., </a:t>
            </a:r>
            <a:r>
              <a:rPr lang="el-GR" sz="1900" i="1" dirty="0"/>
              <a:t>Ε.Ι.</a:t>
            </a:r>
            <a:r>
              <a:rPr lang="el-GR" sz="1900" dirty="0"/>
              <a:t> [</a:t>
            </a:r>
            <a:r>
              <a:rPr lang="el-GR" sz="1900" dirty="0" err="1"/>
              <a:t>Ηγίσιππος</a:t>
            </a:r>
            <a:r>
              <a:rPr lang="el-GR" sz="1900" dirty="0"/>
              <a:t>] 2.23.10-18). </a:t>
            </a:r>
            <a:r>
              <a:rPr lang="el-GR" sz="1900" cap="all" dirty="0"/>
              <a:t>μ</a:t>
            </a:r>
            <a:r>
              <a:rPr lang="el-GR" sz="1900" dirty="0"/>
              <a:t>έχρι την πρόσκληση από τον Βαρνάβα να δραστηριοποιηθεί στην Ιεραποστολή (11, 25) μεσολάβησε ίσως και μια δεκαετία </a:t>
            </a:r>
            <a:r>
              <a:rPr lang="el-GR" sz="1900" b="1" dirty="0"/>
              <a:t>σιωπής και νίψης</a:t>
            </a:r>
            <a:r>
              <a:rPr lang="el-GR" sz="1900" dirty="0"/>
              <a:t>. Οι άγνωστες για μας εμπειρίες που έζησε στην πατρίδα του πρέπει να ήταν καθοριστικές όχι τόσο διότι τότε ίσως ο Π. </a:t>
            </a:r>
            <a:r>
              <a:rPr lang="el-GR" sz="1900" dirty="0" err="1"/>
              <a:t>ἀνέβη</a:t>
            </a:r>
            <a:r>
              <a:rPr lang="el-GR" sz="1900" dirty="0"/>
              <a:t> </a:t>
            </a:r>
            <a:r>
              <a:rPr lang="el-GR" sz="1900" i="1" dirty="0" err="1"/>
              <a:t>ἕως</a:t>
            </a:r>
            <a:r>
              <a:rPr lang="el-GR" sz="1900" i="1" dirty="0"/>
              <a:t> </a:t>
            </a:r>
            <a:r>
              <a:rPr lang="el-GR" sz="1900" i="1" dirty="0" err="1"/>
              <a:t>τρίτου</a:t>
            </a:r>
            <a:r>
              <a:rPr lang="el-GR" sz="1900" i="1" dirty="0"/>
              <a:t> </a:t>
            </a:r>
            <a:r>
              <a:rPr lang="el-GR" sz="1900" i="1" dirty="0" err="1"/>
              <a:t>οὐρανοῦ</a:t>
            </a:r>
            <a:r>
              <a:rPr lang="el-GR" sz="1900" i="1" dirty="0"/>
              <a:t> </a:t>
            </a:r>
            <a:r>
              <a:rPr lang="el-GR" sz="1900" i="1" dirty="0" err="1"/>
              <a:t>καὶ</a:t>
            </a:r>
            <a:r>
              <a:rPr lang="el-GR" sz="1900" i="1" dirty="0"/>
              <a:t> </a:t>
            </a:r>
            <a:r>
              <a:rPr lang="el-GR" sz="1900" i="1" dirty="0" err="1"/>
              <a:t>ἡρπάγη</a:t>
            </a:r>
            <a:r>
              <a:rPr lang="el-GR" sz="1900" i="1" dirty="0"/>
              <a:t> </a:t>
            </a:r>
            <a:r>
              <a:rPr lang="el-GR" sz="1900" i="1" dirty="0" err="1"/>
              <a:t>εἰς</a:t>
            </a:r>
            <a:r>
              <a:rPr lang="el-GR" sz="1900" i="1" dirty="0"/>
              <a:t> </a:t>
            </a:r>
            <a:r>
              <a:rPr lang="el-GR" sz="1900" i="1" dirty="0" err="1"/>
              <a:t>τὸν</a:t>
            </a:r>
            <a:r>
              <a:rPr lang="el-GR" sz="1900" i="1" dirty="0"/>
              <a:t> </a:t>
            </a:r>
            <a:r>
              <a:rPr lang="el-GR" sz="1900" i="1" dirty="0" err="1"/>
              <a:t>παράδεισον</a:t>
            </a:r>
            <a:r>
              <a:rPr lang="el-GR" sz="1900" i="1" dirty="0"/>
              <a:t> </a:t>
            </a:r>
            <a:r>
              <a:rPr lang="el-GR" sz="1900" i="1" dirty="0" err="1"/>
              <a:t>καὶ</a:t>
            </a:r>
            <a:r>
              <a:rPr lang="el-GR" sz="1900" i="1" dirty="0"/>
              <a:t> </a:t>
            </a:r>
            <a:r>
              <a:rPr lang="el-GR" sz="1900" i="1" dirty="0" err="1"/>
              <a:t>ἤκουσεν</a:t>
            </a:r>
            <a:r>
              <a:rPr lang="el-GR" sz="1900" i="1" dirty="0"/>
              <a:t> </a:t>
            </a:r>
            <a:r>
              <a:rPr lang="el-GR" sz="1900" b="1" i="1" dirty="0" err="1"/>
              <a:t>ἄρρητα</a:t>
            </a:r>
            <a:r>
              <a:rPr lang="el-GR" sz="1900" b="1" i="1" dirty="0"/>
              <a:t> </a:t>
            </a:r>
            <a:r>
              <a:rPr lang="el-GR" sz="1900" b="1" i="1" dirty="0" err="1"/>
              <a:t>ῥήματα</a:t>
            </a:r>
            <a:r>
              <a:rPr lang="el-GR" sz="1900" i="1" dirty="0"/>
              <a:t> ἃ </a:t>
            </a:r>
            <a:r>
              <a:rPr lang="el-GR" sz="1900" i="1" dirty="0" err="1"/>
              <a:t>οὐκ</a:t>
            </a:r>
            <a:r>
              <a:rPr lang="el-GR" sz="1900" i="1" dirty="0"/>
              <a:t> </a:t>
            </a:r>
            <a:r>
              <a:rPr lang="el-GR" sz="1900" i="1" dirty="0" err="1"/>
              <a:t>ἐξὸν</a:t>
            </a:r>
            <a:r>
              <a:rPr lang="el-GR" sz="1900" i="1" dirty="0"/>
              <a:t> </a:t>
            </a:r>
            <a:r>
              <a:rPr lang="el-GR" sz="1900" i="1" dirty="0" err="1"/>
              <a:t>ἀνθρώπῳ</a:t>
            </a:r>
            <a:r>
              <a:rPr lang="el-GR" sz="1900" i="1" dirty="0"/>
              <a:t> </a:t>
            </a:r>
            <a:r>
              <a:rPr lang="el-GR" sz="1900" i="1" dirty="0" err="1"/>
              <a:t>λαλῆσαι</a:t>
            </a:r>
            <a:r>
              <a:rPr lang="el-GR" sz="1900" dirty="0"/>
              <a:t> (Β’ </a:t>
            </a:r>
            <a:r>
              <a:rPr lang="el-GR" sz="1900" dirty="0" err="1"/>
              <a:t>Κορ</a:t>
            </a:r>
            <a:r>
              <a:rPr lang="el-GR" sz="1900" dirty="0"/>
              <a:t>. 12, 4) αλλά διότι αυτήν την περίοδο διαμόρφωσε τη θεολογία και συνειδητοποίησε ότι ο Θεός τον είχε προορίσει όπως και τον προφήτη του Πάθους Ιερεμία αλλά και τον πάσχοντα Δούλο του </a:t>
            </a:r>
            <a:r>
              <a:rPr lang="el-GR" sz="1900" dirty="0" err="1"/>
              <a:t>Ησ</a:t>
            </a:r>
            <a:r>
              <a:rPr lang="el-GR" sz="1900" dirty="0"/>
              <a:t>. 49 να ευαγγελιστεί στα έθνη την ελπίδα. </a:t>
            </a:r>
          </a:p>
          <a:p>
            <a:pPr algn="just" eaLnBrk="1" fontAlgn="auto" hangingPunct="1">
              <a:spcAft>
                <a:spcPts val="0"/>
              </a:spcAft>
              <a:defRPr/>
            </a:pPr>
            <a:r>
              <a:rPr lang="el-GR" sz="1900" dirty="0"/>
              <a:t>Άλλωστε για τον Π. το κατεξοχήν μυστήριο-αποκάλυψη εκτός από το Σταυρό, είναι η εκλογή-η σωτηρία των Ελλήνων-εθνικών από το έλεος του Θεού χωρίς όμως τελικά να απορρίπτεται και ο λαός του Ισραήλ. Διάβασε τα </a:t>
            </a:r>
            <a:r>
              <a:rPr lang="el-GR" sz="1900" dirty="0" err="1"/>
              <a:t>Ρωμ</a:t>
            </a:r>
            <a:r>
              <a:rPr lang="el-GR" sz="1900" dirty="0"/>
              <a:t>. 9-11 που καταλήγουν με τον ύμνο:  </a:t>
            </a:r>
            <a:r>
              <a:rPr lang="en-US" sz="1900" dirty="0"/>
              <a:t> </a:t>
            </a:r>
            <a:r>
              <a:rPr lang="el-GR" sz="1900" i="1" dirty="0"/>
              <a:t>Ὦ </a:t>
            </a:r>
            <a:r>
              <a:rPr lang="el-GR" sz="1900" i="1" dirty="0" err="1"/>
              <a:t>βάθος</a:t>
            </a:r>
            <a:r>
              <a:rPr lang="el-GR" sz="1900" i="1" dirty="0"/>
              <a:t> </a:t>
            </a:r>
            <a:r>
              <a:rPr lang="el-GR" sz="1900" i="1" dirty="0" err="1"/>
              <a:t>πλούτου</a:t>
            </a:r>
            <a:r>
              <a:rPr lang="el-GR" sz="1900" i="1" dirty="0"/>
              <a:t> </a:t>
            </a:r>
            <a:r>
              <a:rPr lang="el-GR" sz="1900" i="1" dirty="0" err="1"/>
              <a:t>καὶ</a:t>
            </a:r>
            <a:r>
              <a:rPr lang="el-GR" sz="1900" i="1" dirty="0"/>
              <a:t> </a:t>
            </a:r>
            <a:r>
              <a:rPr lang="el-GR" sz="1900" i="1" dirty="0" err="1"/>
              <a:t>σοφίας</a:t>
            </a:r>
            <a:r>
              <a:rPr lang="el-GR" sz="1900" i="1" dirty="0"/>
              <a:t> </a:t>
            </a:r>
            <a:r>
              <a:rPr lang="el-GR" sz="1900" i="1" dirty="0" err="1"/>
              <a:t>καὶ</a:t>
            </a:r>
            <a:r>
              <a:rPr lang="el-GR" sz="1900" i="1" dirty="0"/>
              <a:t> </a:t>
            </a:r>
            <a:r>
              <a:rPr lang="el-GR" sz="1900" i="1" dirty="0" err="1"/>
              <a:t>γνώσεως</a:t>
            </a:r>
            <a:r>
              <a:rPr lang="el-GR" sz="1900" i="1" dirty="0"/>
              <a:t> </a:t>
            </a:r>
            <a:r>
              <a:rPr lang="el-GR" sz="1900" i="1" dirty="0" err="1"/>
              <a:t>Θεοῦ</a:t>
            </a:r>
            <a:r>
              <a:rPr lang="el-GR" sz="1900" i="1" dirty="0"/>
              <a:t>· </a:t>
            </a:r>
            <a:r>
              <a:rPr lang="el-GR" sz="1900" i="1" dirty="0" err="1"/>
              <a:t>ὡς</a:t>
            </a:r>
            <a:r>
              <a:rPr lang="el-GR" sz="1900" i="1" dirty="0"/>
              <a:t> </a:t>
            </a:r>
            <a:r>
              <a:rPr lang="el-GR" sz="1900" i="1" dirty="0" err="1"/>
              <a:t>ἀνεξερεύνητα</a:t>
            </a:r>
            <a:r>
              <a:rPr lang="el-GR" sz="1900" i="1" dirty="0"/>
              <a:t> </a:t>
            </a:r>
            <a:r>
              <a:rPr lang="el-GR" sz="1900" i="1" dirty="0" err="1"/>
              <a:t>τὰ</a:t>
            </a:r>
            <a:r>
              <a:rPr lang="el-GR" sz="1900" i="1" dirty="0"/>
              <a:t> </a:t>
            </a:r>
            <a:r>
              <a:rPr lang="el-GR" sz="1900" i="1" dirty="0" err="1"/>
              <a:t>κρίματα</a:t>
            </a:r>
            <a:r>
              <a:rPr lang="el-GR" sz="1900" i="1" dirty="0"/>
              <a:t> </a:t>
            </a:r>
            <a:r>
              <a:rPr lang="el-GR" sz="1900" i="1" dirty="0" err="1"/>
              <a:t>αὐτοῦ</a:t>
            </a:r>
            <a:r>
              <a:rPr lang="el-GR" sz="1900" i="1" dirty="0"/>
              <a:t> </a:t>
            </a:r>
            <a:r>
              <a:rPr lang="el-GR" sz="1900" i="1" dirty="0" err="1"/>
              <a:t>καὶ</a:t>
            </a:r>
            <a:r>
              <a:rPr lang="el-GR" sz="1900" i="1" dirty="0"/>
              <a:t> </a:t>
            </a:r>
            <a:r>
              <a:rPr lang="el-GR" sz="1900" i="1" dirty="0" err="1"/>
              <a:t>ἀνεξιχνίαστοι</a:t>
            </a:r>
            <a:r>
              <a:rPr lang="el-GR" sz="1900" i="1" dirty="0"/>
              <a:t> </a:t>
            </a:r>
            <a:r>
              <a:rPr lang="el-GR" sz="1900" i="1" dirty="0" err="1"/>
              <a:t>αἱ</a:t>
            </a:r>
            <a:r>
              <a:rPr lang="el-GR" sz="1900" i="1" dirty="0"/>
              <a:t> </a:t>
            </a:r>
            <a:r>
              <a:rPr lang="el-GR" sz="1900" i="1" dirty="0" err="1"/>
              <a:t>ὁδοὶ</a:t>
            </a:r>
            <a:r>
              <a:rPr lang="el-GR" sz="1900" i="1" dirty="0"/>
              <a:t> </a:t>
            </a:r>
            <a:r>
              <a:rPr lang="el-GR" sz="1900" i="1" dirty="0" err="1"/>
              <a:t>αὐτοῦ</a:t>
            </a:r>
            <a:r>
              <a:rPr lang="el-GR" sz="1900" dirty="0"/>
              <a:t> </a:t>
            </a:r>
            <a:r>
              <a:rPr lang="en-US" sz="1900" dirty="0"/>
              <a:t>(11</a:t>
            </a:r>
            <a:r>
              <a:rPr lang="el-GR" sz="1900" dirty="0"/>
              <a:t>, </a:t>
            </a:r>
            <a:r>
              <a:rPr lang="en-US" sz="1900" dirty="0"/>
              <a:t>33)</a:t>
            </a:r>
            <a:r>
              <a:rPr lang="el-GR" sz="1900" dirty="0"/>
              <a:t>! </a:t>
            </a:r>
          </a:p>
          <a:p>
            <a:pPr marL="0" indent="0" algn="just" eaLnBrk="1" fontAlgn="auto" hangingPunct="1">
              <a:spcAft>
                <a:spcPts val="0"/>
              </a:spcAft>
              <a:buNone/>
              <a:defRPr/>
            </a:pPr>
            <a:endParaRPr lang="el-GR" sz="1600" dirty="0"/>
          </a:p>
        </p:txBody>
      </p:sp>
      <p:sp>
        <p:nvSpPr>
          <p:cNvPr id="19460" name="3 - Θέση αριθμού διαφάνειας"/>
          <p:cNvSpPr>
            <a:spLocks noGrp="1"/>
          </p:cNvSpPr>
          <p:nvPr>
            <p:ph type="sldNum" sz="quarter" idx="12"/>
          </p:nvPr>
        </p:nvSpPr>
        <p:spPr bwMode="auto">
          <a:ln>
            <a:miter lim="800000"/>
          </a:ln>
        </p:spPr>
        <p:txBody>
          <a:bodyPr wrap="square" numCol="1" anchorCtr="0" compatLnSpc="1"/>
          <a:lstStyle/>
          <a:p>
            <a:pPr>
              <a:defRPr/>
            </a:pPr>
            <a:fld id="{D8588A70-AB23-4296-B088-FE5037F9B18B}" type="slidenum">
              <a:rPr lang="fr-FR">
                <a:latin typeface="Arial" panose="020B0604020202020204" pitchFamily="34" charset="0"/>
              </a:rPr>
              <a:pPr>
                <a:defRPr/>
              </a:pPr>
              <a:t>71</a:t>
            </a:fld>
            <a:endParaRPr lang="fr-FR">
              <a:latin typeface="Arial" panose="020B0604020202020204" pitchFamily="34" charset="0"/>
            </a:endParaRP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1 - Τίτλος"/>
          <p:cNvSpPr>
            <a:spLocks noGrp="1"/>
          </p:cNvSpPr>
          <p:nvPr>
            <p:ph type="title"/>
          </p:nvPr>
        </p:nvSpPr>
        <p:spPr>
          <a:xfrm>
            <a:off x="1252538" y="430213"/>
            <a:ext cx="7454900" cy="763587"/>
          </a:xfrm>
        </p:spPr>
        <p:txBody>
          <a:bodyPr rtlCol="0">
            <a:normAutofit fontScale="90000"/>
          </a:bodyPr>
          <a:lstStyle/>
          <a:p>
            <a:pPr algn="r" eaLnBrk="1" fontAlgn="auto" hangingPunct="1">
              <a:spcAft>
                <a:spcPts val="0"/>
              </a:spcAft>
              <a:defRPr/>
            </a:pPr>
            <a:r>
              <a:rPr lang="el-GR" sz="2800" b="1">
                <a:solidFill>
                  <a:srgbClr val="C00000"/>
                </a:solidFill>
              </a:rPr>
              <a:t>τὰ ἀρχαῖα παρῆλθεν, ἰδοὺ γέγονεν καινά</a:t>
            </a:r>
            <a:br>
              <a:rPr lang="el-GR" sz="2800">
                <a:solidFill>
                  <a:srgbClr val="C00000"/>
                </a:solidFill>
              </a:rPr>
            </a:br>
            <a:r>
              <a:rPr lang="en-US" sz="2000"/>
              <a:t>(</a:t>
            </a:r>
            <a:r>
              <a:rPr lang="el-GR" sz="2000"/>
              <a:t>Β΄Κορ.</a:t>
            </a:r>
            <a:r>
              <a:rPr lang="en-US" sz="2000"/>
              <a:t> 5</a:t>
            </a:r>
            <a:r>
              <a:rPr lang="el-GR" sz="2000"/>
              <a:t>, </a:t>
            </a:r>
            <a:r>
              <a:rPr lang="en-US" sz="2000"/>
              <a:t>17 )</a:t>
            </a:r>
            <a:endParaRPr lang="el-GR" sz="2000"/>
          </a:p>
        </p:txBody>
      </p:sp>
      <p:sp>
        <p:nvSpPr>
          <p:cNvPr id="3" name="2 - Θέση περιεχομένου"/>
          <p:cNvSpPr>
            <a:spLocks noGrp="1"/>
          </p:cNvSpPr>
          <p:nvPr>
            <p:ph idx="1"/>
          </p:nvPr>
        </p:nvSpPr>
        <p:spPr>
          <a:xfrm>
            <a:off x="542925" y="1103313"/>
            <a:ext cx="8229600" cy="4767262"/>
          </a:xfrm>
        </p:spPr>
        <p:txBody>
          <a:bodyPr rtlCol="0">
            <a:normAutofit fontScale="92500" lnSpcReduction="20000"/>
          </a:bodyPr>
          <a:lstStyle/>
          <a:p>
            <a:pPr algn="just" eaLnBrk="1" fontAlgn="auto" hangingPunct="1">
              <a:spcAft>
                <a:spcPts val="0"/>
              </a:spcAft>
              <a:defRPr/>
            </a:pPr>
            <a:r>
              <a:rPr lang="el-GR" sz="1600" dirty="0"/>
              <a:t>Ο ίδιος ο </a:t>
            </a:r>
            <a:r>
              <a:rPr lang="el-GR" sz="1600" dirty="0" err="1"/>
              <a:t>Σαύλος</a:t>
            </a:r>
            <a:r>
              <a:rPr lang="el-GR" sz="1600" dirty="0"/>
              <a:t> απαντώντας σε αυτούς που αμφισβητούσαν έντονα την </a:t>
            </a:r>
            <a:r>
              <a:rPr lang="el-GR" sz="1600" dirty="0" err="1"/>
              <a:t>αποστολικότητά</a:t>
            </a:r>
            <a:r>
              <a:rPr lang="el-GR" sz="1600" dirty="0"/>
              <a:t> του για να </a:t>
            </a:r>
            <a:r>
              <a:rPr lang="el-GR" sz="1600" dirty="0" err="1"/>
              <a:t>αποδομήσουν</a:t>
            </a:r>
            <a:r>
              <a:rPr lang="el-GR" sz="1600" dirty="0"/>
              <a:t> το έργο και το κήρυγμά του σημειώνει ότι </a:t>
            </a:r>
            <a:r>
              <a:rPr lang="el-GR" sz="1600" i="1" dirty="0"/>
              <a:t>ὁ </a:t>
            </a:r>
            <a:r>
              <a:rPr lang="el-GR" sz="1600" i="1" dirty="0" err="1"/>
              <a:t>εἰπών</a:t>
            </a:r>
            <a:r>
              <a:rPr lang="el-GR" sz="1600" i="1" dirty="0"/>
              <a:t> </a:t>
            </a:r>
            <a:r>
              <a:rPr lang="el-GR" sz="1600" i="1" dirty="0" err="1"/>
              <a:t>ἐκ</a:t>
            </a:r>
            <a:r>
              <a:rPr lang="el-GR" sz="1600" i="1" dirty="0"/>
              <a:t> </a:t>
            </a:r>
            <a:r>
              <a:rPr lang="el-GR" sz="1600" i="1" dirty="0" err="1"/>
              <a:t>σκότους</a:t>
            </a:r>
            <a:r>
              <a:rPr lang="el-GR" sz="1600" i="1" dirty="0"/>
              <a:t> </a:t>
            </a:r>
            <a:r>
              <a:rPr lang="el-GR" sz="1600" i="1" dirty="0" err="1"/>
              <a:t>φῶς</a:t>
            </a:r>
            <a:r>
              <a:rPr lang="el-GR" sz="1600" i="1" dirty="0"/>
              <a:t> </a:t>
            </a:r>
            <a:r>
              <a:rPr lang="el-GR" sz="1600" i="1" dirty="0" err="1"/>
              <a:t>λάμψει</a:t>
            </a:r>
            <a:r>
              <a:rPr lang="el-GR" sz="1600" i="1" dirty="0"/>
              <a:t>, </a:t>
            </a:r>
            <a:r>
              <a:rPr lang="el-GR" sz="1600" i="1" dirty="0" err="1"/>
              <a:t>ὃς</a:t>
            </a:r>
            <a:r>
              <a:rPr lang="el-GR" sz="1600" i="1" dirty="0"/>
              <a:t> </a:t>
            </a:r>
            <a:r>
              <a:rPr lang="el-GR" sz="1600" i="1" dirty="0" err="1"/>
              <a:t>ἒλαμψεν</a:t>
            </a:r>
            <a:r>
              <a:rPr lang="el-GR" sz="1600" i="1" dirty="0"/>
              <a:t> </a:t>
            </a:r>
            <a:r>
              <a:rPr lang="el-GR" sz="1600" i="1" dirty="0" err="1"/>
              <a:t>ἐν</a:t>
            </a:r>
            <a:r>
              <a:rPr lang="el-GR" sz="1600" i="1" dirty="0"/>
              <a:t> </a:t>
            </a:r>
            <a:r>
              <a:rPr lang="el-GR" sz="1600" i="1" dirty="0" err="1"/>
              <a:t>ταῖς</a:t>
            </a:r>
            <a:r>
              <a:rPr lang="el-GR" sz="1600" i="1" dirty="0"/>
              <a:t> </a:t>
            </a:r>
            <a:r>
              <a:rPr lang="el-GR" sz="1600" i="1" dirty="0" err="1"/>
              <a:t>καρδίαις</a:t>
            </a:r>
            <a:r>
              <a:rPr lang="el-GR" sz="1600" i="1" dirty="0"/>
              <a:t> </a:t>
            </a:r>
            <a:r>
              <a:rPr lang="el-GR" sz="1600" i="1" dirty="0" err="1"/>
              <a:t>ἡμῶν</a:t>
            </a:r>
            <a:r>
              <a:rPr lang="el-GR" sz="1600" i="1" dirty="0"/>
              <a:t> </a:t>
            </a:r>
            <a:r>
              <a:rPr lang="el-GR" sz="1600" b="1" i="1" dirty="0" err="1"/>
              <a:t>πρός</a:t>
            </a:r>
            <a:r>
              <a:rPr lang="el-GR" sz="1600" b="1" i="1" dirty="0"/>
              <a:t> </a:t>
            </a:r>
            <a:r>
              <a:rPr lang="el-GR" sz="1600" b="1" i="1" dirty="0" err="1"/>
              <a:t>φωτισμόν</a:t>
            </a:r>
            <a:r>
              <a:rPr lang="el-GR" sz="1600" b="1" i="1" dirty="0"/>
              <a:t> </a:t>
            </a:r>
            <a:r>
              <a:rPr lang="el-GR" sz="1600" b="1" i="1" dirty="0" err="1"/>
              <a:t>τῆς</a:t>
            </a:r>
            <a:r>
              <a:rPr lang="el-GR" sz="1600" b="1" i="1" dirty="0"/>
              <a:t> </a:t>
            </a:r>
            <a:r>
              <a:rPr lang="el-GR" sz="1600" b="1" i="1" dirty="0" err="1"/>
              <a:t>γνώσεως</a:t>
            </a:r>
            <a:r>
              <a:rPr lang="el-GR" sz="1600" b="1" i="1" dirty="0"/>
              <a:t> </a:t>
            </a:r>
            <a:r>
              <a:rPr lang="el-GR" sz="1600" b="1" i="1" dirty="0" err="1"/>
              <a:t>τῆς</a:t>
            </a:r>
            <a:r>
              <a:rPr lang="el-GR" sz="1600" b="1" i="1" dirty="0"/>
              <a:t> </a:t>
            </a:r>
            <a:r>
              <a:rPr lang="el-GR" sz="1600" b="1" i="1" dirty="0" err="1"/>
              <a:t>δόξης</a:t>
            </a:r>
            <a:r>
              <a:rPr lang="el-GR" sz="1600" b="1" i="1" dirty="0"/>
              <a:t> </a:t>
            </a:r>
            <a:r>
              <a:rPr lang="el-GR" sz="1600" b="1" i="1" dirty="0" err="1"/>
              <a:t>τοῦ</a:t>
            </a:r>
            <a:r>
              <a:rPr lang="el-GR" sz="1600" b="1" i="1" dirty="0"/>
              <a:t> </a:t>
            </a:r>
            <a:r>
              <a:rPr lang="el-GR" sz="1600" b="1" i="1" dirty="0" err="1"/>
              <a:t>Θεοῦ</a:t>
            </a:r>
            <a:r>
              <a:rPr lang="el-GR" sz="1600" b="1" i="1" dirty="0"/>
              <a:t> </a:t>
            </a:r>
            <a:r>
              <a:rPr lang="el-GR" sz="1600" i="1" dirty="0" err="1"/>
              <a:t>ἐν</a:t>
            </a:r>
            <a:r>
              <a:rPr lang="el-GR" sz="1600" i="1" dirty="0"/>
              <a:t> </a:t>
            </a:r>
            <a:r>
              <a:rPr lang="el-GR" sz="1600" i="1" dirty="0" err="1"/>
              <a:t>Προσώπῳ</a:t>
            </a:r>
            <a:r>
              <a:rPr lang="el-GR" sz="1600" i="1" dirty="0"/>
              <a:t> </a:t>
            </a:r>
            <a:r>
              <a:rPr lang="el-GR" sz="1600" i="1" dirty="0" err="1"/>
              <a:t>Ἰησοῦ</a:t>
            </a:r>
            <a:r>
              <a:rPr lang="el-GR" sz="1600" i="1" dirty="0"/>
              <a:t> </a:t>
            </a:r>
            <a:r>
              <a:rPr lang="el-GR" sz="1600" i="1" dirty="0" err="1"/>
              <a:t>Χριστοῦ</a:t>
            </a:r>
            <a:r>
              <a:rPr lang="el-GR" sz="1600" dirty="0"/>
              <a:t> (= </a:t>
            </a:r>
            <a:r>
              <a:rPr lang="el-GR" sz="1600" i="1" dirty="0"/>
              <a:t>Αυτός που είπε από το σκότος να λάμψει φως, έλαμψε στις καρδιές μας για να φωτισθούμε να γνωρίσουμε τη δόξα του Θεού στο Πρόσωπο του Χριστού</a:t>
            </a:r>
            <a:r>
              <a:rPr lang="el-GR" sz="1600" dirty="0"/>
              <a:t> Β’ </a:t>
            </a:r>
            <a:r>
              <a:rPr lang="el-GR" sz="1600" dirty="0" err="1"/>
              <a:t>Κορ</a:t>
            </a:r>
            <a:r>
              <a:rPr lang="el-GR" sz="1600" dirty="0"/>
              <a:t>. 4, 6). Συνεπώς δεν βίωσε το γεγονός της </a:t>
            </a:r>
            <a:r>
              <a:rPr lang="el-GR" sz="1600" i="1" dirty="0" err="1"/>
              <a:t>ἀποκάλυψης</a:t>
            </a:r>
            <a:r>
              <a:rPr lang="el-GR" sz="1600" i="1" dirty="0"/>
              <a:t> </a:t>
            </a:r>
            <a:r>
              <a:rPr lang="el-GR" sz="1600" i="1" dirty="0" err="1"/>
              <a:t>Ἰησοῦ</a:t>
            </a:r>
            <a:r>
              <a:rPr lang="el-GR" sz="1600" i="1" dirty="0"/>
              <a:t> </a:t>
            </a:r>
            <a:r>
              <a:rPr lang="el-GR" sz="1600" i="1" dirty="0" err="1"/>
              <a:t>Χριστοῦ</a:t>
            </a:r>
            <a:r>
              <a:rPr lang="el-GR" sz="1600" dirty="0"/>
              <a:t> (</a:t>
            </a:r>
            <a:r>
              <a:rPr lang="el-GR" sz="1600" dirty="0" err="1"/>
              <a:t>Γαλ</a:t>
            </a:r>
            <a:r>
              <a:rPr lang="el-GR" sz="1600" dirty="0"/>
              <a:t>. 1, 12-17) και της οικειοποίησής του από το Πρόσωπο που μέχρι τότε με σφοδρότητα δίωκε ως μία απλή μεταστροφή/ μετάνοια/αλλαγή φιλοσοφίας ζωής (Διογένης Λαέρτιος 4.16</a:t>
            </a:r>
            <a:r>
              <a:rPr lang="el-GR" sz="1600" baseline="30000" dirty="0"/>
              <a:t>.</a:t>
            </a:r>
            <a:r>
              <a:rPr lang="el-GR" sz="1600" dirty="0"/>
              <a:t> Λουκιανός </a:t>
            </a:r>
            <a:r>
              <a:rPr lang="el-GR" sz="1600" i="1" dirty="0" err="1"/>
              <a:t>Νιγρίνου</a:t>
            </a:r>
            <a:r>
              <a:rPr lang="el-GR" sz="1600" i="1" dirty="0"/>
              <a:t> Φιλοσοφία</a:t>
            </a:r>
            <a:r>
              <a:rPr lang="el-GR" sz="1600" dirty="0"/>
              <a:t>) αλλά ως </a:t>
            </a:r>
            <a:r>
              <a:rPr lang="el-GR" sz="1600" b="1" cap="all" dirty="0" err="1"/>
              <a:t>κοΣμογονΙα</a:t>
            </a:r>
            <a:r>
              <a:rPr lang="el-GR" sz="1600" b="1" cap="all" dirty="0"/>
              <a:t> - </a:t>
            </a:r>
            <a:r>
              <a:rPr lang="el-GR" sz="1600" b="1" cap="all" dirty="0" err="1"/>
              <a:t>εξοδο</a:t>
            </a:r>
            <a:r>
              <a:rPr lang="el-GR" sz="1600" b="1" cap="all" dirty="0"/>
              <a:t> </a:t>
            </a:r>
            <a:r>
              <a:rPr lang="el-GR" sz="1600" dirty="0"/>
              <a:t>από τον χώρο όπου κυριαρχεί το σκότος και η απουσία ελπίδας στο φως που μεταγγίζει η ένδυση του Εσταυρωμένου αλλά και Αναστημένου και ο οντολογικός εγκεντρισμός στο Σώμα του Νέου Αδάμ, του Νέου Ανθρώπου. Ο καινούργιος αιώνας που ανέμενε μελλοντικά ο Ιουδαϊσμός έχει ήδη ξεκινήσει με την έλευση στη Γη του Υιού του Θεού όταν ήλθε το ΠΛΗΡΩΜΑ ΤΟΥ ΧΡΟΝΟΥ και την Υιοθεσία  αυτών που πριν ήταν σκλάβοι (</a:t>
            </a:r>
            <a:r>
              <a:rPr lang="el-GR" sz="1600" dirty="0" err="1"/>
              <a:t>Γαλ</a:t>
            </a:r>
            <a:r>
              <a:rPr lang="el-GR" sz="1600" dirty="0"/>
              <a:t>. 4, 4). Η αιωνιότητα τέμνει το παρόν, το οποίο είναι προσανατολισμένο προς τα τελικά Έσχατα που οσονούπω ανατέλλουν: </a:t>
            </a:r>
            <a:r>
              <a:rPr lang="el-GR" sz="1600" i="1" dirty="0" err="1"/>
              <a:t>ἰδοὺ</a:t>
            </a:r>
            <a:r>
              <a:rPr lang="el-GR" sz="1600" i="1" dirty="0"/>
              <a:t> </a:t>
            </a:r>
            <a:r>
              <a:rPr lang="el-GR" sz="1600" b="1" i="1" dirty="0" err="1"/>
              <a:t>νῦν</a:t>
            </a:r>
            <a:r>
              <a:rPr lang="el-GR" sz="1600" i="1" dirty="0"/>
              <a:t> </a:t>
            </a:r>
            <a:r>
              <a:rPr lang="el-GR" sz="1600" i="1" cap="all" dirty="0" err="1"/>
              <a:t>κ</a:t>
            </a:r>
            <a:r>
              <a:rPr lang="el-GR" sz="1600" i="1" dirty="0" err="1"/>
              <a:t>αιρὸς</a:t>
            </a:r>
            <a:r>
              <a:rPr lang="el-GR" sz="1600" i="1" dirty="0"/>
              <a:t> </a:t>
            </a:r>
            <a:r>
              <a:rPr lang="el-GR" sz="1600" i="1" dirty="0" err="1"/>
              <a:t>εὐπρόσδεκτος</a:t>
            </a:r>
            <a:r>
              <a:rPr lang="el-GR" sz="1600" i="1" dirty="0"/>
              <a:t>, </a:t>
            </a:r>
            <a:r>
              <a:rPr lang="el-GR" sz="1600" i="1" dirty="0" err="1"/>
              <a:t>ἰδοὺ</a:t>
            </a:r>
            <a:r>
              <a:rPr lang="el-GR" sz="1600" i="1" dirty="0"/>
              <a:t> </a:t>
            </a:r>
            <a:r>
              <a:rPr lang="el-GR" sz="1600" b="1" i="1" dirty="0" err="1"/>
              <a:t>νῦν</a:t>
            </a:r>
            <a:r>
              <a:rPr lang="el-GR" sz="1600" b="1" i="1" dirty="0"/>
              <a:t> </a:t>
            </a:r>
            <a:r>
              <a:rPr lang="el-GR" sz="1600" i="1" dirty="0" err="1"/>
              <a:t>ἡμέρα</a:t>
            </a:r>
            <a:r>
              <a:rPr lang="el-GR" sz="1600" i="1" dirty="0"/>
              <a:t> </a:t>
            </a:r>
            <a:r>
              <a:rPr lang="el-GR" sz="1600" i="1" dirty="0" err="1"/>
              <a:t>σωτηρίας</a:t>
            </a:r>
            <a:r>
              <a:rPr lang="el-GR" sz="1600" i="1" dirty="0"/>
              <a:t>!</a:t>
            </a:r>
            <a:r>
              <a:rPr lang="el-GR" sz="1600" dirty="0"/>
              <a:t> (Β’ </a:t>
            </a:r>
            <a:r>
              <a:rPr lang="el-GR" sz="1600" dirty="0" err="1"/>
              <a:t>Κορ</a:t>
            </a:r>
            <a:r>
              <a:rPr lang="el-GR" sz="1600" dirty="0"/>
              <a:t>. 6, 2).</a:t>
            </a:r>
          </a:p>
          <a:p>
            <a:pPr algn="just" eaLnBrk="1" fontAlgn="auto" hangingPunct="1">
              <a:spcAft>
                <a:spcPts val="0"/>
              </a:spcAft>
              <a:defRPr/>
            </a:pPr>
            <a:endParaRPr lang="el-GR" sz="1600" dirty="0"/>
          </a:p>
          <a:p>
            <a:pPr algn="just" eaLnBrk="1" fontAlgn="auto" hangingPunct="1">
              <a:spcAft>
                <a:spcPts val="0"/>
              </a:spcAft>
              <a:defRPr/>
            </a:pPr>
            <a:r>
              <a:rPr lang="el-GR" sz="1600" dirty="0"/>
              <a:t>Το συμπέρασμα που εξάγεται είναι: </a:t>
            </a:r>
            <a:r>
              <a:rPr lang="el-GR" sz="1600" i="1" baseline="30000" dirty="0"/>
              <a:t>16</a:t>
            </a:r>
            <a:r>
              <a:rPr lang="el-GR" sz="1600" i="1" dirty="0"/>
              <a:t>Ὥστε </a:t>
            </a:r>
            <a:r>
              <a:rPr lang="el-GR" sz="1600" i="1" dirty="0" err="1"/>
              <a:t>ἡμεῖς</a:t>
            </a:r>
            <a:r>
              <a:rPr lang="el-GR" sz="1600" i="1" dirty="0"/>
              <a:t> </a:t>
            </a:r>
            <a:r>
              <a:rPr lang="el-GR" sz="1600" i="1" dirty="0" err="1"/>
              <a:t>ἀπὸ</a:t>
            </a:r>
            <a:r>
              <a:rPr lang="el-GR" sz="1600" i="1" dirty="0"/>
              <a:t> </a:t>
            </a:r>
            <a:r>
              <a:rPr lang="el-GR" sz="1600" i="1" dirty="0" err="1"/>
              <a:t>τοῦ</a:t>
            </a:r>
            <a:r>
              <a:rPr lang="el-GR" sz="1600" i="1" dirty="0"/>
              <a:t> </a:t>
            </a:r>
            <a:r>
              <a:rPr lang="el-GR" sz="1600" i="1" dirty="0" err="1"/>
              <a:t>νῦν</a:t>
            </a:r>
            <a:r>
              <a:rPr lang="el-GR" sz="1600" i="1" dirty="0"/>
              <a:t> </a:t>
            </a:r>
            <a:r>
              <a:rPr lang="el-GR" sz="1600" i="1" dirty="0" err="1"/>
              <a:t>οὐδένα</a:t>
            </a:r>
            <a:r>
              <a:rPr lang="el-GR" sz="1600" i="1" dirty="0"/>
              <a:t> </a:t>
            </a:r>
            <a:r>
              <a:rPr lang="el-GR" sz="1600" i="1" dirty="0" err="1"/>
              <a:t>οἴδαμεν</a:t>
            </a:r>
            <a:r>
              <a:rPr lang="el-GR" sz="1600" i="1" dirty="0"/>
              <a:t> </a:t>
            </a:r>
            <a:r>
              <a:rPr lang="el-GR" sz="1600" i="1" dirty="0" err="1"/>
              <a:t>κατὰ</a:t>
            </a:r>
            <a:r>
              <a:rPr lang="el-GR" sz="1600" i="1" dirty="0"/>
              <a:t> </a:t>
            </a:r>
            <a:r>
              <a:rPr lang="el-GR" sz="1600" i="1" dirty="0" err="1"/>
              <a:t>σάρκα</a:t>
            </a:r>
            <a:r>
              <a:rPr lang="el-GR" sz="1600" i="1" dirty="0"/>
              <a:t>· </a:t>
            </a:r>
            <a:r>
              <a:rPr lang="el-GR" sz="1600" i="1" dirty="0" err="1"/>
              <a:t>εἰ</a:t>
            </a:r>
            <a:r>
              <a:rPr lang="el-GR" sz="1600" i="1" dirty="0"/>
              <a:t> </a:t>
            </a:r>
            <a:r>
              <a:rPr lang="el-GR" sz="1600" i="1" dirty="0" err="1"/>
              <a:t>καὶ</a:t>
            </a:r>
            <a:r>
              <a:rPr lang="el-GR" sz="1600" i="1" dirty="0"/>
              <a:t> </a:t>
            </a:r>
            <a:r>
              <a:rPr lang="el-GR" sz="1600" i="1" dirty="0" err="1"/>
              <a:t>ἐγνώκαμεν</a:t>
            </a:r>
            <a:r>
              <a:rPr lang="el-GR" sz="1600" i="1" dirty="0"/>
              <a:t> </a:t>
            </a:r>
            <a:r>
              <a:rPr lang="el-GR" sz="1600" i="1" dirty="0" err="1"/>
              <a:t>κατὰ</a:t>
            </a:r>
            <a:r>
              <a:rPr lang="el-GR" sz="1600" i="1" dirty="0"/>
              <a:t> </a:t>
            </a:r>
            <a:r>
              <a:rPr lang="el-GR" sz="1600" i="1" dirty="0" err="1"/>
              <a:t>σάρκα</a:t>
            </a:r>
            <a:r>
              <a:rPr lang="el-GR" sz="1600" i="1" dirty="0"/>
              <a:t> </a:t>
            </a:r>
            <a:r>
              <a:rPr lang="el-GR" sz="1600" i="1" dirty="0" err="1"/>
              <a:t>Χριστόν</a:t>
            </a:r>
            <a:r>
              <a:rPr lang="el-GR" sz="1600" i="1" dirty="0"/>
              <a:t>, </a:t>
            </a:r>
            <a:r>
              <a:rPr lang="el-GR" sz="1600" i="1" dirty="0" err="1"/>
              <a:t>ἀλλὰ</a:t>
            </a:r>
            <a:r>
              <a:rPr lang="el-GR" sz="1600" i="1" dirty="0"/>
              <a:t> </a:t>
            </a:r>
            <a:r>
              <a:rPr lang="el-GR" sz="1600" i="1" dirty="0" err="1"/>
              <a:t>νῦν</a:t>
            </a:r>
            <a:r>
              <a:rPr lang="el-GR" sz="1600" i="1" dirty="0"/>
              <a:t> </a:t>
            </a:r>
            <a:r>
              <a:rPr lang="el-GR" sz="1600" i="1" dirty="0" err="1"/>
              <a:t>οὐκέτι</a:t>
            </a:r>
            <a:r>
              <a:rPr lang="el-GR" sz="1600" i="1" dirty="0"/>
              <a:t> γινώσκομεν.</a:t>
            </a:r>
            <a:r>
              <a:rPr lang="el-GR" sz="1600" i="1" baseline="30000" dirty="0"/>
              <a:t>17 </a:t>
            </a:r>
            <a:r>
              <a:rPr lang="el-GR" sz="1600" i="1" dirty="0" err="1"/>
              <a:t>ὥστε</a:t>
            </a:r>
            <a:r>
              <a:rPr lang="el-GR" sz="1600" i="1" dirty="0"/>
              <a:t> </a:t>
            </a:r>
            <a:r>
              <a:rPr lang="el-GR" sz="1600" b="1" i="1" dirty="0" err="1"/>
              <a:t>εἴ</a:t>
            </a:r>
            <a:r>
              <a:rPr lang="el-GR" sz="1600" b="1" i="1" dirty="0"/>
              <a:t> τις </a:t>
            </a:r>
            <a:r>
              <a:rPr lang="el-GR" sz="1600" b="1" i="1" dirty="0" err="1"/>
              <a:t>ἐν</a:t>
            </a:r>
            <a:r>
              <a:rPr lang="el-GR" sz="1600" b="1" i="1" dirty="0"/>
              <a:t> </a:t>
            </a:r>
            <a:r>
              <a:rPr lang="el-GR" sz="1600" b="1" i="1" dirty="0" err="1"/>
              <a:t>Χριστῷ</a:t>
            </a:r>
            <a:r>
              <a:rPr lang="el-GR" sz="1600" b="1" i="1" dirty="0"/>
              <a:t>, </a:t>
            </a:r>
            <a:r>
              <a:rPr lang="el-GR" sz="1600" b="1" i="1" dirty="0" err="1"/>
              <a:t>καινὴ</a:t>
            </a:r>
            <a:r>
              <a:rPr lang="el-GR" sz="1600" b="1" i="1" dirty="0"/>
              <a:t> </a:t>
            </a:r>
            <a:r>
              <a:rPr lang="el-GR" sz="1600" b="1" i="1" dirty="0" err="1"/>
              <a:t>κτίσις</a:t>
            </a:r>
            <a:r>
              <a:rPr lang="el-GR" sz="1600" i="1" dirty="0"/>
              <a:t>· </a:t>
            </a:r>
            <a:r>
              <a:rPr lang="el-GR" sz="1600" i="1" dirty="0" err="1"/>
              <a:t>τὰ</a:t>
            </a:r>
            <a:r>
              <a:rPr lang="el-GR" sz="1600" i="1" dirty="0"/>
              <a:t> </a:t>
            </a:r>
            <a:r>
              <a:rPr lang="el-GR" sz="1600" i="1" dirty="0" err="1"/>
              <a:t>ἀρχαῖα</a:t>
            </a:r>
            <a:r>
              <a:rPr lang="el-GR" sz="1600" i="1" dirty="0"/>
              <a:t> </a:t>
            </a:r>
            <a:r>
              <a:rPr lang="el-GR" sz="1600" i="1" dirty="0" err="1"/>
              <a:t>παρῆλθεν</a:t>
            </a:r>
            <a:r>
              <a:rPr lang="el-GR" sz="1600" i="1" dirty="0"/>
              <a:t>, </a:t>
            </a:r>
            <a:r>
              <a:rPr lang="el-GR" sz="1600" b="1" i="1" dirty="0" err="1"/>
              <a:t>ἰδοὺ</a:t>
            </a:r>
            <a:r>
              <a:rPr lang="el-GR" sz="1600" b="1" i="1" dirty="0"/>
              <a:t> </a:t>
            </a:r>
            <a:r>
              <a:rPr lang="el-GR" sz="1600" b="1" i="1" dirty="0" err="1"/>
              <a:t>γέγονεν</a:t>
            </a:r>
            <a:r>
              <a:rPr lang="el-GR" sz="1600" b="1" i="1" dirty="0"/>
              <a:t> </a:t>
            </a:r>
            <a:r>
              <a:rPr lang="el-GR" sz="1600" b="1" i="1" dirty="0" err="1"/>
              <a:t>καινά</a:t>
            </a:r>
            <a:r>
              <a:rPr lang="el-GR" sz="1600" i="1" dirty="0"/>
              <a:t>· </a:t>
            </a:r>
            <a:r>
              <a:rPr lang="el-GR" sz="1600" i="1" baseline="30000" dirty="0"/>
              <a:t>18 </a:t>
            </a:r>
            <a:r>
              <a:rPr lang="el-GR" sz="1600" i="1" dirty="0" err="1"/>
              <a:t>τὰ</a:t>
            </a:r>
            <a:r>
              <a:rPr lang="el-GR" sz="1600" i="1" dirty="0"/>
              <a:t> </a:t>
            </a:r>
            <a:r>
              <a:rPr lang="el-GR" sz="1600" i="1" dirty="0" err="1"/>
              <a:t>δὲ</a:t>
            </a:r>
            <a:r>
              <a:rPr lang="el-GR" sz="1600" i="1" dirty="0"/>
              <a:t> </a:t>
            </a:r>
            <a:r>
              <a:rPr lang="el-GR" sz="1600" i="1" dirty="0" err="1"/>
              <a:t>πάντα</a:t>
            </a:r>
            <a:r>
              <a:rPr lang="el-GR" sz="1600" i="1" dirty="0"/>
              <a:t> </a:t>
            </a:r>
            <a:r>
              <a:rPr lang="el-GR" sz="1600" i="1" dirty="0" err="1"/>
              <a:t>ἐκ</a:t>
            </a:r>
            <a:r>
              <a:rPr lang="el-GR" sz="1600" i="1" dirty="0"/>
              <a:t> </a:t>
            </a:r>
            <a:r>
              <a:rPr lang="el-GR" sz="1600" i="1" dirty="0" err="1"/>
              <a:t>τοῦ</a:t>
            </a:r>
            <a:r>
              <a:rPr lang="el-GR" sz="1600" i="1" dirty="0"/>
              <a:t> </a:t>
            </a:r>
            <a:r>
              <a:rPr lang="el-GR" sz="1600" i="1" cap="all" dirty="0" err="1"/>
              <a:t>θ</a:t>
            </a:r>
            <a:r>
              <a:rPr lang="el-GR" sz="1600" i="1" dirty="0" err="1"/>
              <a:t>εοῦ</a:t>
            </a:r>
            <a:r>
              <a:rPr lang="el-GR" sz="1600" i="1" dirty="0"/>
              <a:t> </a:t>
            </a:r>
            <a:r>
              <a:rPr lang="el-GR" sz="1600" i="1" dirty="0" err="1"/>
              <a:t>τοῦ</a:t>
            </a:r>
            <a:r>
              <a:rPr lang="el-GR" sz="1600" i="1" dirty="0"/>
              <a:t> </a:t>
            </a:r>
            <a:r>
              <a:rPr lang="el-GR" sz="1600" i="1" dirty="0" err="1"/>
              <a:t>καταλλάξαντος</a:t>
            </a:r>
            <a:r>
              <a:rPr lang="el-GR" sz="1600" i="1" dirty="0"/>
              <a:t> </a:t>
            </a:r>
            <a:r>
              <a:rPr lang="el-GR" sz="1600" i="1" dirty="0" err="1"/>
              <a:t>ἡμᾶς</a:t>
            </a:r>
            <a:r>
              <a:rPr lang="el-GR" sz="1600" i="1" dirty="0"/>
              <a:t> </a:t>
            </a:r>
            <a:r>
              <a:rPr lang="el-GR" sz="1600" i="1" dirty="0" err="1"/>
              <a:t>ἑαυτῷ</a:t>
            </a:r>
            <a:r>
              <a:rPr lang="el-GR" sz="1600" i="1" dirty="0"/>
              <a:t> </a:t>
            </a:r>
            <a:r>
              <a:rPr lang="el-GR" sz="1600" i="1" dirty="0" err="1"/>
              <a:t>διὰ</a:t>
            </a:r>
            <a:r>
              <a:rPr lang="el-GR" sz="1600" i="1" dirty="0"/>
              <a:t> </a:t>
            </a:r>
            <a:r>
              <a:rPr lang="el-GR" sz="1600" i="1" dirty="0" err="1"/>
              <a:t>Χριστοῦ</a:t>
            </a:r>
            <a:r>
              <a:rPr lang="el-GR" sz="1600" i="1" dirty="0"/>
              <a:t> </a:t>
            </a:r>
            <a:r>
              <a:rPr lang="el-GR" sz="1600" i="1" dirty="0" err="1"/>
              <a:t>καὶ</a:t>
            </a:r>
            <a:r>
              <a:rPr lang="el-GR" sz="1600" i="1" dirty="0"/>
              <a:t> </a:t>
            </a:r>
            <a:r>
              <a:rPr lang="el-GR" sz="1600" i="1" dirty="0" err="1"/>
              <a:t>δόντος</a:t>
            </a:r>
            <a:r>
              <a:rPr lang="el-GR" sz="1600" i="1" dirty="0"/>
              <a:t> </a:t>
            </a:r>
            <a:r>
              <a:rPr lang="el-GR" sz="1600" i="1" dirty="0" err="1"/>
              <a:t>ἡμῖν</a:t>
            </a:r>
            <a:r>
              <a:rPr lang="el-GR" sz="1600" i="1" dirty="0"/>
              <a:t> </a:t>
            </a:r>
            <a:r>
              <a:rPr lang="el-GR" sz="1600" i="1" dirty="0" err="1"/>
              <a:t>τὴν</a:t>
            </a:r>
            <a:r>
              <a:rPr lang="el-GR" sz="1600" i="1" dirty="0"/>
              <a:t> </a:t>
            </a:r>
            <a:r>
              <a:rPr lang="el-GR" sz="1600" i="1" dirty="0" err="1"/>
              <a:t>διακονίαν</a:t>
            </a:r>
            <a:r>
              <a:rPr lang="el-GR" sz="1600" i="1" dirty="0"/>
              <a:t> </a:t>
            </a:r>
            <a:r>
              <a:rPr lang="el-GR" sz="1600" i="1" dirty="0" err="1"/>
              <a:t>τῆς</a:t>
            </a:r>
            <a:r>
              <a:rPr lang="el-GR" sz="1600" i="1" dirty="0"/>
              <a:t> </a:t>
            </a:r>
            <a:r>
              <a:rPr lang="el-GR" sz="1600" i="1" dirty="0" err="1"/>
              <a:t>καταλλαγῆς</a:t>
            </a:r>
            <a:r>
              <a:rPr lang="el-GR" sz="1600" i="1" dirty="0"/>
              <a:t> (</a:t>
            </a:r>
            <a:r>
              <a:rPr lang="el-GR" sz="1600" dirty="0"/>
              <a:t>5, 16-18). Έτσι ο Π. δεν αντιλαμβάνεται τη μεταστροφή του ως αλλαγή θρησκείας αλλά ως αλλαγή ζωής, συν-ύπαρξης.</a:t>
            </a:r>
          </a:p>
          <a:p>
            <a:pPr algn="just" eaLnBrk="1" fontAlgn="auto" hangingPunct="1">
              <a:spcAft>
                <a:spcPts val="0"/>
              </a:spcAft>
              <a:defRPr/>
            </a:pPr>
            <a:endParaRPr lang="el-GR" sz="1400" dirty="0"/>
          </a:p>
          <a:p>
            <a:pPr algn="just" eaLnBrk="1" fontAlgn="auto" hangingPunct="1">
              <a:spcAft>
                <a:spcPts val="0"/>
              </a:spcAft>
              <a:defRPr/>
            </a:pPr>
            <a:endParaRPr lang="el-GR" sz="1400" dirty="0"/>
          </a:p>
          <a:p>
            <a:pPr algn="just" eaLnBrk="1" fontAlgn="auto" hangingPunct="1">
              <a:spcAft>
                <a:spcPts val="0"/>
              </a:spcAft>
              <a:defRPr/>
            </a:pPr>
            <a:endParaRPr lang="en-US" sz="1400" dirty="0"/>
          </a:p>
          <a:p>
            <a:pPr algn="just" eaLnBrk="1" fontAlgn="auto" hangingPunct="1">
              <a:spcAft>
                <a:spcPts val="0"/>
              </a:spcAft>
              <a:defRPr/>
            </a:pPr>
            <a:endParaRPr lang="el-GR" sz="1400" dirty="0"/>
          </a:p>
        </p:txBody>
      </p:sp>
      <p:sp>
        <p:nvSpPr>
          <p:cNvPr id="20484" name="3 - Θέση αριθμού διαφάνειας"/>
          <p:cNvSpPr>
            <a:spLocks noGrp="1"/>
          </p:cNvSpPr>
          <p:nvPr>
            <p:ph type="sldNum" sz="quarter" idx="12"/>
          </p:nvPr>
        </p:nvSpPr>
        <p:spPr bwMode="auto">
          <a:ln>
            <a:miter lim="800000"/>
          </a:ln>
        </p:spPr>
        <p:txBody>
          <a:bodyPr wrap="square" numCol="1" anchorCtr="0" compatLnSpc="1"/>
          <a:lstStyle/>
          <a:p>
            <a:pPr>
              <a:defRPr/>
            </a:pPr>
            <a:fld id="{A18CD281-7C0B-45BF-AF49-83FA98445C73}" type="slidenum">
              <a:rPr lang="fr-FR">
                <a:latin typeface="Arial" panose="020B0604020202020204" pitchFamily="34" charset="0"/>
              </a:rPr>
              <a:pPr>
                <a:defRPr/>
              </a:pPr>
              <a:t>72</a:t>
            </a:fld>
            <a:endParaRPr lang="fr-FR">
              <a:latin typeface="Arial" panose="020B0604020202020204" pitchFamily="34" charset="0"/>
            </a:endParaRP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 Τίτλος"/>
          <p:cNvSpPr>
            <a:spLocks noGrp="1"/>
          </p:cNvSpPr>
          <p:nvPr>
            <p:ph type="title"/>
          </p:nvPr>
        </p:nvSpPr>
        <p:spPr>
          <a:xfrm>
            <a:off x="1001713" y="546100"/>
            <a:ext cx="7723187" cy="531813"/>
          </a:xfrm>
        </p:spPr>
        <p:txBody>
          <a:bodyPr rtlCol="0">
            <a:normAutofit fontScale="90000"/>
          </a:bodyPr>
          <a:lstStyle/>
          <a:p>
            <a:pPr eaLnBrk="1" fontAlgn="auto" hangingPunct="1">
              <a:spcAft>
                <a:spcPts val="0"/>
              </a:spcAft>
              <a:defRPr/>
            </a:pPr>
            <a:r>
              <a:rPr lang="el-GR">
                <a:solidFill>
                  <a:srgbClr val="C00000"/>
                </a:solidFill>
              </a:rPr>
              <a:t>Η ΑΓΑΠΗ ΤΟΥ ΧΡΙΣΤΟΥ</a:t>
            </a:r>
          </a:p>
        </p:txBody>
      </p:sp>
      <p:sp>
        <p:nvSpPr>
          <p:cNvPr id="3" name="2 - Θέση περιεχομένου"/>
          <p:cNvSpPr>
            <a:spLocks noGrp="1"/>
          </p:cNvSpPr>
          <p:nvPr>
            <p:ph idx="1"/>
          </p:nvPr>
        </p:nvSpPr>
        <p:spPr>
          <a:xfrm>
            <a:off x="323850" y="1123950"/>
            <a:ext cx="8420100" cy="4968875"/>
          </a:xfrm>
        </p:spPr>
        <p:txBody>
          <a:bodyPr rtlCol="0">
            <a:normAutofit fontScale="92500" lnSpcReduction="10000"/>
          </a:bodyPr>
          <a:lstStyle/>
          <a:p>
            <a:pPr algn="just" eaLnBrk="1" fontAlgn="auto" hangingPunct="1">
              <a:spcAft>
                <a:spcPts val="0"/>
              </a:spcAft>
              <a:defRPr/>
            </a:pPr>
            <a:r>
              <a:rPr lang="el-GR" sz="1400" dirty="0"/>
              <a:t>Το γεγονός ότι ο Κύριος μετά την Ανάστασή Του πήγε να βρει τους μαθητές Του, αυτό μπορούσε ο Παύλος να το περιμένει. Αλλά το ότι φανερώθηκε σε </a:t>
            </a:r>
            <a:r>
              <a:rPr lang="el-GR" sz="1400" b="1" dirty="0"/>
              <a:t>αυτόν, </a:t>
            </a:r>
            <a:r>
              <a:rPr lang="el-GR" sz="1400" dirty="0"/>
              <a:t>στο </a:t>
            </a:r>
            <a:r>
              <a:rPr lang="el-GR" sz="1400" cap="all" dirty="0"/>
              <a:t>εκτρωμα</a:t>
            </a:r>
            <a:r>
              <a:rPr lang="el-GR" sz="1400" dirty="0">
                <a:latin typeface="Palatino Linotype" panose="02040502050505030304" pitchFamily="18" charset="0"/>
              </a:rPr>
              <a:t> (Α’ </a:t>
            </a:r>
            <a:r>
              <a:rPr lang="el-GR" sz="1400" dirty="0" err="1">
                <a:latin typeface="Palatino Linotype" panose="02040502050505030304" pitchFamily="18" charset="0"/>
              </a:rPr>
              <a:t>Κορ</a:t>
            </a:r>
            <a:r>
              <a:rPr lang="el-GR" sz="1400" dirty="0">
                <a:latin typeface="Palatino Linotype" panose="02040502050505030304" pitchFamily="18" charset="0"/>
              </a:rPr>
              <a:t>. 15, 8 = </a:t>
            </a:r>
            <a:r>
              <a:rPr lang="el-GR" sz="1400" dirty="0">
                <a:solidFill>
                  <a:srgbClr val="000099"/>
                </a:solidFill>
                <a:latin typeface="Palatino Linotype" panose="02040502050505030304" pitchFamily="18" charset="0"/>
              </a:rPr>
              <a:t>παραμορφωμένο προϊόν έκτρωσης το θύμα της εκτρώσεως, το άωρο έμβρυο που το απορρίχνουν ή πέφτει από βλάβη υγείας</a:t>
            </a:r>
            <a:r>
              <a:rPr lang="el-GR" sz="1400" dirty="0">
                <a:latin typeface="Palatino Linotype" panose="02040502050505030304" pitchFamily="18" charset="0"/>
              </a:rPr>
              <a:t>)</a:t>
            </a:r>
            <a:r>
              <a:rPr lang="el-GR" sz="1400" dirty="0"/>
              <a:t>, στον πιο άσπονδο εχθρό του, και ιδιαιτέρως το ότι ο </a:t>
            </a:r>
            <a:r>
              <a:rPr lang="el-GR" sz="1400" cap="all" dirty="0"/>
              <a:t>θ</a:t>
            </a:r>
            <a:r>
              <a:rPr lang="el-GR" sz="1400" dirty="0"/>
              <a:t>εός από την κοιλιά της μητέρας του και όλα του τα χρόνια τον περιέβαλλε με το στοργικό βλέμμα Του, αυτή η </a:t>
            </a:r>
            <a:r>
              <a:rPr lang="el-GR" sz="1400" b="1" dirty="0"/>
              <a:t>αγάπη του Χριστού, </a:t>
            </a:r>
            <a:r>
              <a:rPr lang="el-GR" sz="1400" dirty="0"/>
              <a:t>που πρώτος τον αγάπησε και θυσιάσθηκε γι' αυτόν, ήταν κάτι αληθινά συντριπτικό. Αυτή η αγάπη αποτελεί τον πυρήνα και τον πολικό αστέρα του κηρύγματός του: </a:t>
            </a:r>
            <a:r>
              <a:rPr lang="el-GR" sz="1400" i="1" dirty="0" err="1"/>
              <a:t>Τίς</a:t>
            </a:r>
            <a:r>
              <a:rPr lang="el-GR" sz="1400" i="1" dirty="0"/>
              <a:t> </a:t>
            </a:r>
            <a:r>
              <a:rPr lang="el-GR" sz="1400" i="1" dirty="0" err="1"/>
              <a:t>ἡμᾶς</a:t>
            </a:r>
            <a:r>
              <a:rPr lang="el-GR" sz="1400" i="1" dirty="0"/>
              <a:t> </a:t>
            </a:r>
            <a:r>
              <a:rPr lang="el-GR" sz="1400" i="1" dirty="0" err="1"/>
              <a:t>χωρίσει</a:t>
            </a:r>
            <a:r>
              <a:rPr lang="el-GR" sz="1400" i="1" dirty="0"/>
              <a:t> </a:t>
            </a:r>
            <a:r>
              <a:rPr lang="el-GR" sz="1400" i="1" dirty="0" err="1"/>
              <a:t>ἀπὸ</a:t>
            </a:r>
            <a:r>
              <a:rPr lang="el-GR" sz="1400" i="1" dirty="0"/>
              <a:t> </a:t>
            </a:r>
            <a:r>
              <a:rPr lang="el-GR" sz="1400" i="1" dirty="0" err="1"/>
              <a:t>τῆς</a:t>
            </a:r>
            <a:r>
              <a:rPr lang="el-GR" sz="1400" i="1" dirty="0"/>
              <a:t> </a:t>
            </a:r>
            <a:r>
              <a:rPr lang="el-GR" sz="1400" i="1" dirty="0" err="1"/>
              <a:t>ἀγάπης</a:t>
            </a:r>
            <a:r>
              <a:rPr lang="el-GR" sz="1400" i="1" dirty="0"/>
              <a:t> </a:t>
            </a:r>
            <a:r>
              <a:rPr lang="el-GR" sz="1400" i="1" dirty="0" err="1"/>
              <a:t>τοῦ</a:t>
            </a:r>
            <a:r>
              <a:rPr lang="el-GR" sz="1400" i="1" dirty="0"/>
              <a:t> </a:t>
            </a:r>
            <a:r>
              <a:rPr lang="el-GR" sz="1400" i="1" dirty="0" err="1"/>
              <a:t>Χριστοῦ</a:t>
            </a:r>
            <a:r>
              <a:rPr lang="el-GR" sz="1400" i="1" dirty="0"/>
              <a:t>; </a:t>
            </a:r>
            <a:r>
              <a:rPr lang="el-GR" sz="1400" i="1" dirty="0" err="1"/>
              <a:t>θλῖψις</a:t>
            </a:r>
            <a:r>
              <a:rPr lang="el-GR" sz="1400" i="1" dirty="0"/>
              <a:t> ἢ </a:t>
            </a:r>
            <a:r>
              <a:rPr lang="el-GR" sz="1400" i="1" dirty="0" err="1"/>
              <a:t>στενοχωρία</a:t>
            </a:r>
            <a:r>
              <a:rPr lang="el-GR" sz="1400" i="1" dirty="0"/>
              <a:t> ἢ </a:t>
            </a:r>
            <a:r>
              <a:rPr lang="el-GR" sz="1400" i="1" dirty="0" err="1"/>
              <a:t>διωγμὸς</a:t>
            </a:r>
            <a:r>
              <a:rPr lang="el-GR" sz="1400" i="1" dirty="0"/>
              <a:t> ἢ </a:t>
            </a:r>
            <a:r>
              <a:rPr lang="el-GR" sz="1400" i="1" dirty="0" err="1"/>
              <a:t>λιμὸς</a:t>
            </a:r>
            <a:r>
              <a:rPr lang="el-GR" sz="1400" i="1" dirty="0"/>
              <a:t> ἢ </a:t>
            </a:r>
            <a:r>
              <a:rPr lang="el-GR" sz="1400" i="1" dirty="0" err="1"/>
              <a:t>γυμνότης</a:t>
            </a:r>
            <a:r>
              <a:rPr lang="el-GR" sz="1400" i="1" dirty="0"/>
              <a:t> ἢ </a:t>
            </a:r>
            <a:r>
              <a:rPr lang="el-GR" sz="1400" i="1" dirty="0" err="1"/>
              <a:t>κίνδυνος</a:t>
            </a:r>
            <a:r>
              <a:rPr lang="el-GR" sz="1400" i="1" dirty="0"/>
              <a:t> ἢ </a:t>
            </a:r>
            <a:r>
              <a:rPr lang="el-GR" sz="1400" i="1" dirty="0" err="1"/>
              <a:t>μάχαιρα</a:t>
            </a:r>
            <a:r>
              <a:rPr lang="el-GR" sz="1400" i="1" dirty="0"/>
              <a:t>; </a:t>
            </a:r>
            <a:r>
              <a:rPr lang="el-GR" sz="1400" i="1" dirty="0" err="1"/>
              <a:t>πέπεισμαι</a:t>
            </a:r>
            <a:r>
              <a:rPr lang="el-GR" sz="1400" i="1" dirty="0"/>
              <a:t> </a:t>
            </a:r>
            <a:r>
              <a:rPr lang="el-GR" sz="1400" i="1" dirty="0" err="1"/>
              <a:t>γὰρ</a:t>
            </a:r>
            <a:r>
              <a:rPr lang="el-GR" sz="1400" i="1" dirty="0"/>
              <a:t> </a:t>
            </a:r>
            <a:r>
              <a:rPr lang="el-GR" sz="1400" i="1" dirty="0" err="1"/>
              <a:t>ὅτι</a:t>
            </a:r>
            <a:r>
              <a:rPr lang="el-GR" sz="1400" i="1" dirty="0"/>
              <a:t> </a:t>
            </a:r>
            <a:r>
              <a:rPr lang="el-GR" sz="1400" i="1" dirty="0" err="1"/>
              <a:t>οὔτε</a:t>
            </a:r>
            <a:r>
              <a:rPr lang="el-GR" sz="1400" i="1" dirty="0"/>
              <a:t> </a:t>
            </a:r>
            <a:r>
              <a:rPr lang="el-GR" sz="1400" i="1" dirty="0" err="1"/>
              <a:t>θάνατος</a:t>
            </a:r>
            <a:r>
              <a:rPr lang="el-GR" sz="1400" i="1" dirty="0"/>
              <a:t> </a:t>
            </a:r>
            <a:r>
              <a:rPr lang="el-GR" sz="1400" i="1" dirty="0" err="1"/>
              <a:t>οὔτε</a:t>
            </a:r>
            <a:r>
              <a:rPr lang="el-GR" sz="1400" i="1" dirty="0"/>
              <a:t> </a:t>
            </a:r>
            <a:r>
              <a:rPr lang="el-GR" sz="1400" i="1" dirty="0" err="1"/>
              <a:t>ζωὴ</a:t>
            </a:r>
            <a:r>
              <a:rPr lang="el-GR" sz="1400" i="1" dirty="0"/>
              <a:t> </a:t>
            </a:r>
            <a:r>
              <a:rPr lang="el-GR" sz="1400" b="1" i="1" dirty="0" err="1"/>
              <a:t>οὔτε</a:t>
            </a:r>
            <a:r>
              <a:rPr lang="el-GR" sz="1400" b="1" i="1" dirty="0"/>
              <a:t> </a:t>
            </a:r>
            <a:r>
              <a:rPr lang="el-GR" sz="1400" b="1" i="1" dirty="0" err="1"/>
              <a:t>ἄγγελοι</a:t>
            </a:r>
            <a:r>
              <a:rPr lang="el-GR" sz="1400" b="1" i="1" dirty="0"/>
              <a:t> </a:t>
            </a:r>
            <a:r>
              <a:rPr lang="el-GR" sz="1400" b="1" i="1" dirty="0" err="1"/>
              <a:t>οὔτε</a:t>
            </a:r>
            <a:r>
              <a:rPr lang="el-GR" sz="1400" b="1" i="1" dirty="0"/>
              <a:t> </a:t>
            </a:r>
            <a:r>
              <a:rPr lang="el-GR" sz="1400" b="1" i="1" dirty="0" err="1"/>
              <a:t>ἀρχαὶ</a:t>
            </a:r>
            <a:r>
              <a:rPr lang="el-GR" sz="1400" b="1" i="1" dirty="0"/>
              <a:t> </a:t>
            </a:r>
            <a:r>
              <a:rPr lang="el-GR" sz="1400" i="1" dirty="0" err="1"/>
              <a:t>οὔτε</a:t>
            </a:r>
            <a:r>
              <a:rPr lang="el-GR" sz="1400" i="1" dirty="0"/>
              <a:t> </a:t>
            </a:r>
            <a:r>
              <a:rPr lang="el-GR" sz="1400" i="1" dirty="0" err="1"/>
              <a:t>ἐνεστῶτα</a:t>
            </a:r>
            <a:r>
              <a:rPr lang="el-GR" sz="1400" i="1" dirty="0"/>
              <a:t> </a:t>
            </a:r>
            <a:r>
              <a:rPr lang="el-GR" sz="1400" i="1" dirty="0" err="1"/>
              <a:t>οὔτε</a:t>
            </a:r>
            <a:r>
              <a:rPr lang="el-GR" sz="1400" i="1" dirty="0"/>
              <a:t> </a:t>
            </a:r>
            <a:r>
              <a:rPr lang="el-GR" sz="1400" i="1" dirty="0" err="1"/>
              <a:t>μέλλοντα</a:t>
            </a:r>
            <a:r>
              <a:rPr lang="el-GR" sz="1400" i="1" dirty="0"/>
              <a:t> </a:t>
            </a:r>
            <a:r>
              <a:rPr lang="el-GR" sz="1400" i="1" dirty="0" err="1"/>
              <a:t>οὔτε</a:t>
            </a:r>
            <a:r>
              <a:rPr lang="el-GR" sz="1400" i="1" dirty="0"/>
              <a:t> </a:t>
            </a:r>
            <a:r>
              <a:rPr lang="el-GR" sz="1400" i="1" dirty="0" err="1"/>
              <a:t>δυνάμεις</a:t>
            </a:r>
            <a:r>
              <a:rPr lang="el-GR" sz="1400" i="1" dirty="0"/>
              <a:t> </a:t>
            </a:r>
            <a:r>
              <a:rPr lang="el-GR" sz="1400" i="1" dirty="0" err="1"/>
              <a:t>οὔτε</a:t>
            </a:r>
            <a:r>
              <a:rPr lang="el-GR" sz="1400" i="1" dirty="0"/>
              <a:t> </a:t>
            </a:r>
            <a:r>
              <a:rPr lang="el-GR" sz="1400" i="1" dirty="0" err="1"/>
              <a:t>ὕψωμα</a:t>
            </a:r>
            <a:r>
              <a:rPr lang="el-GR" sz="1400" i="1" dirty="0"/>
              <a:t> </a:t>
            </a:r>
            <a:r>
              <a:rPr lang="el-GR" sz="1400" i="1" dirty="0" err="1"/>
              <a:t>οὔτε</a:t>
            </a:r>
            <a:r>
              <a:rPr lang="el-GR" sz="1400" i="1" dirty="0"/>
              <a:t> </a:t>
            </a:r>
            <a:r>
              <a:rPr lang="el-GR" sz="1400" i="1" dirty="0" err="1"/>
              <a:t>βάθος</a:t>
            </a:r>
            <a:r>
              <a:rPr lang="el-GR" sz="1400" i="1" dirty="0"/>
              <a:t> </a:t>
            </a:r>
            <a:r>
              <a:rPr lang="el-GR" sz="1400" i="1" dirty="0" err="1"/>
              <a:t>οὔτε</a:t>
            </a:r>
            <a:r>
              <a:rPr lang="el-GR" sz="1400" i="1" dirty="0"/>
              <a:t> τις </a:t>
            </a:r>
            <a:r>
              <a:rPr lang="el-GR" sz="1400" i="1" dirty="0" err="1"/>
              <a:t>κτίσις</a:t>
            </a:r>
            <a:r>
              <a:rPr lang="el-GR" sz="1400" i="1" dirty="0"/>
              <a:t> </a:t>
            </a:r>
            <a:r>
              <a:rPr lang="el-GR" sz="1400" i="1" dirty="0" err="1"/>
              <a:t>ἑτέρα</a:t>
            </a:r>
            <a:r>
              <a:rPr lang="el-GR" sz="1400" i="1" dirty="0"/>
              <a:t> </a:t>
            </a:r>
            <a:r>
              <a:rPr lang="el-GR" sz="1400" i="1" dirty="0" err="1"/>
              <a:t>δυνήσεται</a:t>
            </a:r>
            <a:r>
              <a:rPr lang="el-GR" sz="1400" i="1" dirty="0"/>
              <a:t> </a:t>
            </a:r>
            <a:r>
              <a:rPr lang="el-GR" sz="1400" i="1" dirty="0" err="1"/>
              <a:t>ἡμᾶς</a:t>
            </a:r>
            <a:r>
              <a:rPr lang="el-GR" sz="1400" i="1" dirty="0"/>
              <a:t> </a:t>
            </a:r>
            <a:r>
              <a:rPr lang="el-GR" sz="1400" i="1" dirty="0" err="1"/>
              <a:t>χωρίσαι</a:t>
            </a:r>
            <a:r>
              <a:rPr lang="el-GR" sz="1400" i="1" dirty="0"/>
              <a:t> </a:t>
            </a:r>
            <a:r>
              <a:rPr lang="el-GR" sz="1400" i="1" dirty="0" err="1"/>
              <a:t>ἀπὸ</a:t>
            </a:r>
            <a:r>
              <a:rPr lang="el-GR" sz="1400" i="1" dirty="0"/>
              <a:t> </a:t>
            </a:r>
            <a:r>
              <a:rPr lang="el-GR" sz="1400" i="1" dirty="0" err="1"/>
              <a:t>τῆς</a:t>
            </a:r>
            <a:r>
              <a:rPr lang="el-GR" sz="1400" i="1" dirty="0"/>
              <a:t> </a:t>
            </a:r>
            <a:r>
              <a:rPr lang="el-GR" sz="1400" i="1" dirty="0" err="1"/>
              <a:t>ἀγάπης</a:t>
            </a:r>
            <a:r>
              <a:rPr lang="el-GR" sz="1400" i="1" dirty="0"/>
              <a:t> </a:t>
            </a:r>
            <a:r>
              <a:rPr lang="el-GR" sz="1400" i="1" dirty="0" err="1"/>
              <a:t>τοῦ</a:t>
            </a:r>
            <a:r>
              <a:rPr lang="el-GR" sz="1400" i="1" dirty="0"/>
              <a:t> </a:t>
            </a:r>
            <a:r>
              <a:rPr lang="el-GR" sz="1400" i="1" dirty="0" err="1"/>
              <a:t>Θεοῦ</a:t>
            </a:r>
            <a:r>
              <a:rPr lang="el-GR" sz="1400" i="1" dirty="0"/>
              <a:t> </a:t>
            </a:r>
            <a:r>
              <a:rPr lang="el-GR" sz="1400" i="1" dirty="0" err="1"/>
              <a:t>τῆς</a:t>
            </a:r>
            <a:r>
              <a:rPr lang="el-GR" sz="1400" i="1" dirty="0"/>
              <a:t> </a:t>
            </a:r>
            <a:r>
              <a:rPr lang="el-GR" sz="1400" i="1" dirty="0" err="1"/>
              <a:t>ἐν</a:t>
            </a:r>
            <a:r>
              <a:rPr lang="el-GR" sz="1400" i="1" dirty="0"/>
              <a:t> </a:t>
            </a:r>
            <a:r>
              <a:rPr lang="el-GR" sz="1400" i="1" dirty="0" err="1"/>
              <a:t>Χριστῷ</a:t>
            </a:r>
            <a:r>
              <a:rPr lang="el-GR" sz="1400" i="1" dirty="0"/>
              <a:t> </a:t>
            </a:r>
            <a:r>
              <a:rPr lang="el-GR" sz="1400" i="1" dirty="0" err="1"/>
              <a:t>Ἰησοῦ</a:t>
            </a:r>
            <a:r>
              <a:rPr lang="el-GR" sz="1400" i="1" dirty="0"/>
              <a:t> </a:t>
            </a:r>
            <a:r>
              <a:rPr lang="en-US" sz="1400" dirty="0"/>
              <a:t>(</a:t>
            </a:r>
            <a:r>
              <a:rPr lang="el-GR" sz="1400" dirty="0" err="1"/>
              <a:t>Ρωμ</a:t>
            </a:r>
            <a:r>
              <a:rPr lang="el-GR" sz="1400" dirty="0"/>
              <a:t>.</a:t>
            </a:r>
            <a:r>
              <a:rPr lang="en-US" sz="1400" dirty="0"/>
              <a:t> 8</a:t>
            </a:r>
            <a:r>
              <a:rPr lang="el-GR" sz="1400" dirty="0"/>
              <a:t>, </a:t>
            </a:r>
            <a:r>
              <a:rPr lang="en-US" sz="1400" dirty="0"/>
              <a:t>3</a:t>
            </a:r>
            <a:r>
              <a:rPr lang="el-GR" sz="1400" dirty="0"/>
              <a:t>5</a:t>
            </a:r>
            <a:r>
              <a:rPr lang="en-US" sz="1400" dirty="0"/>
              <a:t>-39</a:t>
            </a:r>
            <a:r>
              <a:rPr lang="el-GR" sz="1400" dirty="0"/>
              <a:t>).</a:t>
            </a:r>
            <a:r>
              <a:rPr lang="el-GR" sz="1400" i="1" dirty="0"/>
              <a:t> </a:t>
            </a:r>
            <a:r>
              <a:rPr lang="el-GR" sz="1400" b="1" i="1" dirty="0"/>
              <a:t>Χωρίς τον Χριστό δεν ευχόταν να βρεθεί ούτε ανάμεσα στις κυριότητες, ούτε στις αρχές, ούτε στις εξουσίες. […] γιατί μία ήταν η κόλαση γι’ αυτόν να στερηθεί αυτή την αγάπη. Αυτό ήταν για τον Παύλο </a:t>
            </a:r>
            <a:r>
              <a:rPr lang="el-GR" sz="1400" b="1" i="1" dirty="0" err="1"/>
              <a:t>γέεννα</a:t>
            </a:r>
            <a:r>
              <a:rPr lang="el-GR" sz="1400" b="1" i="1" dirty="0"/>
              <a:t>, αυτό τιμωρία, αυτό αμέτρητα κακά (Ι. Χρυσόστομος).</a:t>
            </a:r>
          </a:p>
          <a:p>
            <a:pPr algn="just" eaLnBrk="1" fontAlgn="auto" hangingPunct="1">
              <a:spcAft>
                <a:spcPts val="0"/>
              </a:spcAft>
              <a:defRPr/>
            </a:pPr>
            <a:endParaRPr lang="el-GR" sz="1400" i="1" dirty="0"/>
          </a:p>
          <a:p>
            <a:pPr algn="just" eaLnBrk="1" fontAlgn="auto" hangingPunct="1">
              <a:spcAft>
                <a:spcPts val="0"/>
              </a:spcAft>
              <a:defRPr/>
            </a:pPr>
            <a:r>
              <a:rPr lang="el-GR" sz="1400" dirty="0"/>
              <a:t>Ο ΧΡΙΣΤΟΣ ΕΓΙΝΕ </a:t>
            </a:r>
            <a:r>
              <a:rPr lang="el-GR" sz="1400" b="1" dirty="0"/>
              <a:t>ΚΑΤΑΡΑ-ΑΜΑΡΤΙΑ</a:t>
            </a:r>
            <a:r>
              <a:rPr lang="el-GR" sz="1400" dirty="0"/>
              <a:t> ΓΙΑ ΝΑ ΜΑΣ ΕΞΑΓΟΡΑΣΕΙ ΑΠΌ ΤΗΝ ΚΑΤΑΡΑ ΤΟΥ ΝΟΜΟΥ: (α) </a:t>
            </a:r>
            <a:r>
              <a:rPr lang="el-GR" sz="1400" dirty="0">
                <a:solidFill>
                  <a:srgbClr val="C00000"/>
                </a:solidFill>
              </a:rPr>
              <a:t>η Αγάπη </a:t>
            </a:r>
            <a:r>
              <a:rPr lang="el-GR" sz="1400" dirty="0"/>
              <a:t>του Θεού φανερώθηκε σε </a:t>
            </a:r>
            <a:r>
              <a:rPr lang="el-GR" sz="1400" dirty="0" err="1"/>
              <a:t>ό,τι</a:t>
            </a:r>
            <a:r>
              <a:rPr lang="el-GR" sz="1400" dirty="0"/>
              <a:t> πιο αισχρό και εξευτελιστικό υπήρχε στην εποχή του</a:t>
            </a:r>
            <a:r>
              <a:rPr lang="el-GR" sz="1400" baseline="30000" dirty="0"/>
              <a:t>.</a:t>
            </a:r>
            <a:r>
              <a:rPr lang="el-GR" sz="1400" dirty="0"/>
              <a:t> τον Σταυρό του Χριστού, ένα θάνατο </a:t>
            </a:r>
            <a:r>
              <a:rPr lang="el-GR" sz="1400" b="1" dirty="0"/>
              <a:t>καταραμένο </a:t>
            </a:r>
            <a:r>
              <a:rPr lang="el-GR" sz="1400" dirty="0"/>
              <a:t>για τους Εβραίους και </a:t>
            </a:r>
            <a:r>
              <a:rPr lang="el-GR" sz="1400" b="1" dirty="0"/>
              <a:t>απαίσιο </a:t>
            </a:r>
            <a:r>
              <a:rPr lang="el-GR" sz="1400" dirty="0"/>
              <a:t>για τους Έλληνες. Δια του Σταυρού τελικά γνωρίζεται και το μέγεθος της αμαρτίας αλλά και το μέγεθος της φιλανθρωπίας: </a:t>
            </a:r>
            <a:r>
              <a:rPr lang="el-GR" sz="1400" b="1" i="1" dirty="0"/>
              <a:t>Όπου </a:t>
            </a:r>
            <a:r>
              <a:rPr lang="el-GR" sz="1400" b="1" i="1" dirty="0" err="1"/>
              <a:t>ταπεινότης</a:t>
            </a:r>
            <a:r>
              <a:rPr lang="el-GR" sz="1400" b="1" i="1" dirty="0"/>
              <a:t> </a:t>
            </a:r>
            <a:r>
              <a:rPr lang="el-GR" sz="1400" b="1" i="1" dirty="0" err="1"/>
              <a:t>εφάνη</a:t>
            </a:r>
            <a:r>
              <a:rPr lang="el-GR" sz="1400" b="1" i="1" dirty="0"/>
              <a:t> </a:t>
            </a:r>
            <a:r>
              <a:rPr lang="el-GR" sz="1400" b="1" i="1" dirty="0" err="1"/>
              <a:t>μεγαλειότης</a:t>
            </a:r>
            <a:r>
              <a:rPr lang="el-GR" sz="1400" b="1" i="1" dirty="0"/>
              <a:t>. Όπου αδυναμία εκεί η δύναμις. Όπου θάνατος ζωή</a:t>
            </a:r>
            <a:r>
              <a:rPr lang="el-GR" sz="1400" b="1" dirty="0"/>
              <a:t>.  Ο Ιησούς,</a:t>
            </a:r>
            <a:r>
              <a:rPr lang="el-GR" sz="1400" dirty="0"/>
              <a:t> ο οποίος ως Εσταυρωμένος (</a:t>
            </a:r>
            <a:r>
              <a:rPr lang="el-GR" sz="1400" dirty="0" err="1"/>
              <a:t>Γαλ</a:t>
            </a:r>
            <a:r>
              <a:rPr lang="el-GR" sz="1400" dirty="0"/>
              <a:t>. 3, 13. </a:t>
            </a:r>
            <a:r>
              <a:rPr lang="el-GR" sz="1400" dirty="0" err="1"/>
              <a:t>Δτ</a:t>
            </a:r>
            <a:r>
              <a:rPr lang="el-GR" sz="1400" dirty="0"/>
              <a:t>. 21, 23:</a:t>
            </a:r>
            <a:r>
              <a:rPr lang="el-GR" sz="1400" i="1" dirty="0"/>
              <a:t> </a:t>
            </a:r>
            <a:r>
              <a:rPr lang="el-GR" sz="1400" i="1" dirty="0" err="1"/>
              <a:t>Killelath</a:t>
            </a:r>
            <a:r>
              <a:rPr lang="el-GR" sz="1400" i="1" dirty="0"/>
              <a:t> </a:t>
            </a:r>
            <a:r>
              <a:rPr lang="el-GR" sz="1400" i="1" dirty="0" err="1"/>
              <a:t>HaSchem</a:t>
            </a:r>
            <a:r>
              <a:rPr lang="el-GR" sz="1400" i="1" dirty="0"/>
              <a:t> </a:t>
            </a:r>
            <a:r>
              <a:rPr lang="el-GR" sz="1400" i="1" dirty="0" err="1"/>
              <a:t>Talui</a:t>
            </a:r>
            <a:r>
              <a:rPr lang="el-GR" sz="1400" i="1" dirty="0"/>
              <a:t> = είναι ύβρις του Θεού κάθε κρεμασμένος αφού κάθε άνθρωπος είναι εικόνα Του</a:t>
            </a:r>
            <a:r>
              <a:rPr lang="el-GR" sz="1400" dirty="0"/>
              <a:t>) θεωρούνταν από τον ίδιο τον Παύλο </a:t>
            </a:r>
            <a:r>
              <a:rPr lang="el-GR" sz="1400" dirty="0" err="1"/>
              <a:t>εβδελυγμένο</a:t>
            </a:r>
            <a:r>
              <a:rPr lang="el-GR" sz="1400" dirty="0"/>
              <a:t> μίασμα (</a:t>
            </a:r>
            <a:r>
              <a:rPr lang="el-GR" sz="1400" dirty="0" err="1"/>
              <a:t>πρβλ</a:t>
            </a:r>
            <a:r>
              <a:rPr lang="el-GR" sz="1400" dirty="0"/>
              <a:t>. «τελευταίο Πειρασμό»: </a:t>
            </a:r>
            <a:r>
              <a:rPr lang="el-GR" sz="1400" i="1" dirty="0" err="1"/>
              <a:t>εἰ</a:t>
            </a:r>
            <a:r>
              <a:rPr lang="el-GR" sz="1400" i="1" dirty="0"/>
              <a:t> </a:t>
            </a:r>
            <a:r>
              <a:rPr lang="el-GR" sz="1400" i="1" dirty="0" err="1"/>
              <a:t>Υἱὸς</a:t>
            </a:r>
            <a:r>
              <a:rPr lang="el-GR" sz="1400" i="1" dirty="0"/>
              <a:t> </a:t>
            </a:r>
            <a:r>
              <a:rPr lang="el-GR" sz="1400" i="1" dirty="0" err="1"/>
              <a:t>εἶ</a:t>
            </a:r>
            <a:r>
              <a:rPr lang="el-GR" sz="1400" i="1" dirty="0"/>
              <a:t> </a:t>
            </a:r>
            <a:r>
              <a:rPr lang="el-GR" sz="1400" i="1" dirty="0" err="1"/>
              <a:t>τοῦ</a:t>
            </a:r>
            <a:r>
              <a:rPr lang="el-GR" sz="1400" i="1" dirty="0"/>
              <a:t> </a:t>
            </a:r>
            <a:r>
              <a:rPr lang="el-GR" sz="1400" i="1" dirty="0" err="1"/>
              <a:t>Θεοῦ</a:t>
            </a:r>
            <a:r>
              <a:rPr lang="el-GR" sz="1400" i="1" dirty="0"/>
              <a:t>, [</a:t>
            </a:r>
            <a:r>
              <a:rPr lang="el-GR" sz="1400" i="1" dirty="0" err="1"/>
              <a:t>καὶ</a:t>
            </a:r>
            <a:r>
              <a:rPr lang="el-GR" sz="1400" i="1" dirty="0"/>
              <a:t>] </a:t>
            </a:r>
            <a:r>
              <a:rPr lang="el-GR" sz="1400" i="1" dirty="0" err="1"/>
              <a:t>κατάβηθι</a:t>
            </a:r>
            <a:r>
              <a:rPr lang="el-GR" sz="1400" i="1" dirty="0"/>
              <a:t> </a:t>
            </a:r>
            <a:r>
              <a:rPr lang="el-GR" sz="1400" i="1" dirty="0" err="1"/>
              <a:t>ἀπὸ</a:t>
            </a:r>
            <a:r>
              <a:rPr lang="el-GR" sz="1400" i="1" dirty="0"/>
              <a:t> </a:t>
            </a:r>
            <a:r>
              <a:rPr lang="el-GR" sz="1400" i="1" dirty="0" err="1"/>
              <a:t>τοῦ</a:t>
            </a:r>
            <a:r>
              <a:rPr lang="el-GR" sz="1400" i="1" dirty="0"/>
              <a:t> </a:t>
            </a:r>
            <a:r>
              <a:rPr lang="el-GR" sz="1400" i="1" dirty="0" err="1"/>
              <a:t>Σταυροῦ</a:t>
            </a:r>
            <a:r>
              <a:rPr lang="el-GR" sz="1400" i="1" dirty="0"/>
              <a:t> </a:t>
            </a:r>
            <a:r>
              <a:rPr lang="en-US" sz="1400" dirty="0"/>
              <a:t>M</a:t>
            </a:r>
            <a:r>
              <a:rPr lang="el-GR" sz="1400" dirty="0"/>
              <a:t>τ.</a:t>
            </a:r>
            <a:r>
              <a:rPr lang="en-US" sz="1400" dirty="0"/>
              <a:t> 27</a:t>
            </a:r>
            <a:r>
              <a:rPr lang="el-GR" sz="1400" dirty="0"/>
              <a:t>, </a:t>
            </a:r>
            <a:r>
              <a:rPr lang="en-US" sz="1400" dirty="0"/>
              <a:t>40)</a:t>
            </a:r>
            <a:r>
              <a:rPr lang="el-GR" sz="1400" dirty="0"/>
              <a:t>, τελικά είναι ο αναμενόμενος Μεσσίας του Ισραήλ και όχι κάποιος «μαρμαρωμένος βασιλιάς» που θα προσφέρει δόξα, ηδονή και ευμάρεια σε ένα «εκλεκτό έθνος». Μέχρι σήμερα ο άνθρωπος έχει αν επιλέξει δύο </a:t>
            </a:r>
            <a:r>
              <a:rPr lang="el-GR" sz="1400" dirty="0" err="1"/>
              <a:t>πόλους:ή</a:t>
            </a:r>
            <a:r>
              <a:rPr lang="el-GR" sz="1400" dirty="0"/>
              <a:t> τον Υπεράνθρωπο που ενσαρκώνει την αγάπη για δύναμη και κυριαρχία ή τον Θεάνθρωπο που εικονίζει τη δύναμη της αγάπης να νικά ακόμη και τον θάνατο.</a:t>
            </a:r>
            <a:endParaRPr lang="el-GR" sz="1400" dirty="0">
              <a:solidFill>
                <a:srgbClr val="C00000"/>
              </a:solidFill>
            </a:endParaRPr>
          </a:p>
          <a:p>
            <a:pPr algn="just" eaLnBrk="1" fontAlgn="auto" hangingPunct="1">
              <a:spcAft>
                <a:spcPts val="0"/>
              </a:spcAft>
              <a:defRPr/>
            </a:pPr>
            <a:endParaRPr lang="el-GR" sz="1400" dirty="0"/>
          </a:p>
          <a:p>
            <a:pPr algn="just" eaLnBrk="1" fontAlgn="auto" hangingPunct="1">
              <a:spcAft>
                <a:spcPts val="0"/>
              </a:spcAft>
              <a:defRPr/>
            </a:pPr>
            <a:endParaRPr lang="el-GR" sz="1400" dirty="0"/>
          </a:p>
          <a:p>
            <a:pPr algn="just" eaLnBrk="1" fontAlgn="auto" hangingPunct="1">
              <a:spcAft>
                <a:spcPts val="0"/>
              </a:spcAft>
              <a:defRPr/>
            </a:pPr>
            <a:endParaRPr lang="el-GR" sz="1400" dirty="0"/>
          </a:p>
          <a:p>
            <a:pPr algn="just" eaLnBrk="1" fontAlgn="auto" hangingPunct="1">
              <a:spcAft>
                <a:spcPts val="0"/>
              </a:spcAft>
              <a:defRPr/>
            </a:pPr>
            <a:endParaRPr lang="el-GR" sz="1400" i="1" dirty="0"/>
          </a:p>
          <a:p>
            <a:pPr algn="just" eaLnBrk="1" fontAlgn="auto" hangingPunct="1">
              <a:spcAft>
                <a:spcPts val="0"/>
              </a:spcAft>
              <a:defRPr/>
            </a:pPr>
            <a:endParaRPr lang="el-GR" sz="1400" dirty="0"/>
          </a:p>
          <a:p>
            <a:pPr eaLnBrk="1" fontAlgn="auto" hangingPunct="1">
              <a:spcAft>
                <a:spcPts val="0"/>
              </a:spcAft>
              <a:defRPr/>
            </a:pPr>
            <a:endParaRPr lang="el-GR" dirty="0"/>
          </a:p>
        </p:txBody>
      </p:sp>
      <p:sp>
        <p:nvSpPr>
          <p:cNvPr id="21508" name="3 - Θέση αριθμού διαφάνειας"/>
          <p:cNvSpPr>
            <a:spLocks noGrp="1"/>
          </p:cNvSpPr>
          <p:nvPr>
            <p:ph type="sldNum" sz="quarter" idx="12"/>
          </p:nvPr>
        </p:nvSpPr>
        <p:spPr bwMode="auto">
          <a:ln>
            <a:miter lim="800000"/>
          </a:ln>
        </p:spPr>
        <p:txBody>
          <a:bodyPr wrap="square" numCol="1" anchorCtr="0" compatLnSpc="1"/>
          <a:lstStyle/>
          <a:p>
            <a:pPr>
              <a:defRPr/>
            </a:pPr>
            <a:fld id="{A447CA0B-2D90-48AD-AF59-F686BF267A94}" type="slidenum">
              <a:rPr lang="fr-FR">
                <a:latin typeface="Arial" panose="020B0604020202020204" pitchFamily="34" charset="0"/>
              </a:rPr>
              <a:pPr>
                <a:defRPr/>
              </a:pPr>
              <a:t>73</a:t>
            </a:fld>
            <a:endParaRPr lang="fr-FR">
              <a:latin typeface="Arial" panose="020B0604020202020204" pitchFamily="34" charset="0"/>
            </a:endParaRP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 Τίτλος"/>
          <p:cNvSpPr>
            <a:spLocks noGrp="1"/>
          </p:cNvSpPr>
          <p:nvPr>
            <p:ph type="title"/>
          </p:nvPr>
        </p:nvSpPr>
        <p:spPr>
          <a:xfrm>
            <a:off x="4927600" y="490538"/>
            <a:ext cx="3779838" cy="452437"/>
          </a:xfrm>
        </p:spPr>
        <p:txBody>
          <a:bodyPr>
            <a:normAutofit fontScale="90000"/>
          </a:bodyPr>
          <a:lstStyle/>
          <a:p>
            <a:pPr algn="ctr" eaLnBrk="1" hangingPunct="1"/>
            <a:r>
              <a:rPr lang="el-GR">
                <a:solidFill>
                  <a:srgbClr val="C00000"/>
                </a:solidFill>
              </a:rPr>
              <a:t>ΑΝΑΣΤΑΣΗ</a:t>
            </a:r>
          </a:p>
        </p:txBody>
      </p:sp>
      <p:sp>
        <p:nvSpPr>
          <p:cNvPr id="19459" name="2 - Θέση κειμένου"/>
          <p:cNvSpPr>
            <a:spLocks noGrp="1"/>
          </p:cNvSpPr>
          <p:nvPr>
            <p:ph type="body" idx="2"/>
          </p:nvPr>
        </p:nvSpPr>
        <p:spPr>
          <a:xfrm>
            <a:off x="4668838" y="769938"/>
            <a:ext cx="4078287" cy="5743575"/>
          </a:xfrm>
        </p:spPr>
        <p:txBody>
          <a:bodyPr>
            <a:normAutofit lnSpcReduction="10000"/>
          </a:bodyPr>
          <a:lstStyle/>
          <a:p>
            <a:pPr marL="8255" algn="just" eaLnBrk="1" hangingPunct="1"/>
            <a:endParaRPr lang="el-GR" sz="1200"/>
          </a:p>
          <a:p>
            <a:pPr marL="8255" algn="just" eaLnBrk="1" hangingPunct="1"/>
            <a:r>
              <a:rPr lang="el-GR" sz="1200"/>
              <a:t>Αυτός, το σπέρμα του Αβραάμ, ως ο Νέος Αδάμ, ο νέος (θε)Άνθρωπος, νίκησε τη φθορά και τον θάνατο, την κληρονομιά της παλιάς ανθρωπότητας που αξιοποιούσε ο διάβολος σαν κεντρί για να δηλητηριάζει ακόμη και τα θετικά και αναστήθηκε διά του Πνεύματος γινόμενος </a:t>
            </a:r>
            <a:r>
              <a:rPr lang="el-GR" sz="1200" b="1"/>
              <a:t>ἀπαρχὴ τῶν κεκοιμημένων </a:t>
            </a:r>
            <a:r>
              <a:rPr lang="el-GR" sz="1200"/>
              <a:t>(Α’ Κορ.</a:t>
            </a:r>
            <a:r>
              <a:rPr lang="en-US" sz="1200"/>
              <a:t> 15</a:t>
            </a:r>
            <a:r>
              <a:rPr lang="el-GR" sz="1200"/>
              <a:t>, </a:t>
            </a:r>
            <a:r>
              <a:rPr lang="en-US" sz="1200"/>
              <a:t>20)</a:t>
            </a:r>
            <a:r>
              <a:rPr lang="el-GR" sz="1200"/>
              <a:t> μιας καινούργιας Ανθρωπότητας και Κτίσης που δεν υπακούει στις φυσικές αναγκαιότητες και διακρίσεις και θα τελειωθεί με την έλευσή του </a:t>
            </a:r>
            <a:r>
              <a:rPr lang="el-GR" sz="1200" b="1"/>
              <a:t>ως Κριτή και Κυρίου της Ιστορίας και του Κόσμου</a:t>
            </a:r>
            <a:r>
              <a:rPr lang="el-GR" sz="1200"/>
              <a:t>. Μόνον ως δώρο πλέον μπορεί να κοινωνήσει/μεταλάβει την ζωή και την κοινωνία του πνεύματος.</a:t>
            </a:r>
          </a:p>
          <a:p>
            <a:pPr marL="8255" algn="just" eaLnBrk="1" hangingPunct="1"/>
            <a:r>
              <a:rPr lang="el-GR">
                <a:solidFill>
                  <a:srgbClr val="000099"/>
                </a:solidFill>
              </a:rPr>
              <a:t>Ο ΠΑΥΛΟΣ ΑΠΟΤΥΠΩΝΕΙ ΤΗΝ ΚΑΙΝΟΥΡΓΙΑ ΚΑΤΑΣΤΑΣΗ ΜΕ ΔΙΑΦΟΡΕΣ ΕΙΚΟΝΕΣ: </a:t>
            </a:r>
            <a:r>
              <a:rPr lang="el-GR" sz="1100"/>
              <a:t>(1) ΚΑΤΑΛΛΑΓΗ = αρχ. η συμφιλίωση αρχικά δύο εχθρικών πόλεων (2) </a:t>
            </a:r>
            <a:r>
              <a:rPr lang="el-GR" sz="1100" b="1"/>
              <a:t>ΛΥΤΡΩΣΗ</a:t>
            </a:r>
            <a:r>
              <a:rPr lang="el-GR" sz="1100"/>
              <a:t> = η διά καταβολής λύτρων απελευθέρωση από κάποιον αφέντη ενώπιον κάποιας θεότητας. (3) ΕΞΑΓΟΡΑΖΩ = από τη δουλεία  (4) Εξ-ΙΛΑΣΜΟΣ = συμφιλίωση με τον Θεό μέσω του ραντισμού με αίμα. Ρωμ. 3, 25: </a:t>
            </a:r>
            <a:r>
              <a:rPr lang="el-GR" sz="1100" b="1" i="1"/>
              <a:t>Ο Θεός προέθετο δημόσια τον Ιησού ως ἱλαστήριον.</a:t>
            </a:r>
            <a:r>
              <a:rPr lang="el-GR" sz="1100"/>
              <a:t> Ο όρος κατανοήθηκε από τους Πατέρες ως εξιλαστήρια θυσία/εξιλαστήριο θύμα που θυσιάζεται χάριν της απολύτρωσης του λαού Του, όπως οι Μακκαβαίοι παίδες (Δ’ Μακ. 17, 21 κε.). Ίσως ανακαλείται η «θυσία»-Ακεντά υπό του Αβραάμ του Ισαάκ στο όρος του Ναού Μορία, η οποία σύμφωνα με τους Ιουδαίους είχε εξιλαστήριο χαρακτήρα για τις ανομίες του έθνους. Ταυτόχρονα όμως ίσως ο Ιησούς ταυτίζεται με την Καπορέθ /το Ιλαστήριον (πρβλ. Εβρ. 9, 5) το χώρο της θεϊκής παρουσίας στο Ναό (Έξ. 25, 22. Λευ. 16, 2. 13).  (5) </a:t>
            </a:r>
            <a:r>
              <a:rPr lang="el-GR" sz="1100" b="1"/>
              <a:t>ΑΡΡΑΒΩΝ= </a:t>
            </a:r>
            <a:r>
              <a:rPr lang="el-GR" sz="1100"/>
              <a:t>η χρηματική εγγύηση, ενέχυρο  που δεσμεύει τον δότη ότι θα τηρήσει τις υποχρεώσεις  του.</a:t>
            </a:r>
          </a:p>
          <a:p>
            <a:pPr marL="8255" algn="just" eaLnBrk="1" hangingPunct="1"/>
            <a:endParaRPr lang="el-GR"/>
          </a:p>
          <a:p>
            <a:pPr marL="8255" algn="just" eaLnBrk="1" hangingPunct="1"/>
            <a:endParaRPr lang="el-GR"/>
          </a:p>
          <a:p>
            <a:pPr marL="8255" eaLnBrk="1" hangingPunct="1"/>
            <a:endParaRPr lang="el-GR"/>
          </a:p>
        </p:txBody>
      </p:sp>
      <p:sp>
        <p:nvSpPr>
          <p:cNvPr id="22532" name="4 - Θέση αριθμού διαφάνειας"/>
          <p:cNvSpPr>
            <a:spLocks noGrp="1"/>
          </p:cNvSpPr>
          <p:nvPr>
            <p:ph type="sldNum" sz="quarter" idx="12"/>
          </p:nvPr>
        </p:nvSpPr>
        <p:spPr bwMode="auto">
          <a:ln>
            <a:miter lim="800000"/>
          </a:ln>
        </p:spPr>
        <p:txBody>
          <a:bodyPr wrap="square" numCol="1" anchorCtr="0" compatLnSpc="1"/>
          <a:lstStyle/>
          <a:p>
            <a:pPr>
              <a:defRPr/>
            </a:pPr>
            <a:fld id="{19960105-EE91-44F0-9741-6D5A0172DFCE}" type="slidenum">
              <a:rPr lang="fr-FR">
                <a:latin typeface="Arial" panose="020B0604020202020204" pitchFamily="34" charset="0"/>
              </a:rPr>
              <a:pPr>
                <a:defRPr/>
              </a:pPr>
              <a:t>74</a:t>
            </a:fld>
            <a:endParaRPr lang="fr-FR">
              <a:latin typeface="Arial" panose="020B0604020202020204" pitchFamily="34" charset="0"/>
            </a:endParaRPr>
          </a:p>
        </p:txBody>
      </p:sp>
      <p:pic>
        <p:nvPicPr>
          <p:cNvPr id="19461" name="Picture 2"/>
          <p:cNvPicPr>
            <a:picLocks noGrp="1" noChangeAspect="1" noChangeArrowheads="1"/>
          </p:cNvPicPr>
          <p:nvPr>
            <p:ph sz="half" idx="1"/>
          </p:nvPr>
        </p:nvPicPr>
        <p:blipFill>
          <a:blip r:embed="rId2" cstate="print"/>
          <a:srcRect/>
          <a:stretch>
            <a:fillRect/>
          </a:stretch>
        </p:blipFill>
        <p:spPr>
          <a:xfrm>
            <a:off x="207963" y="779463"/>
            <a:ext cx="4335462" cy="5187950"/>
          </a:xfrm>
        </p:spPr>
      </p:pic>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2 - Θέση περιεχομένου"/>
          <p:cNvSpPr>
            <a:spLocks noGrp="1"/>
          </p:cNvSpPr>
          <p:nvPr>
            <p:ph idx="1"/>
          </p:nvPr>
        </p:nvSpPr>
        <p:spPr>
          <a:xfrm>
            <a:off x="395288" y="1089025"/>
            <a:ext cx="8585200" cy="5532438"/>
          </a:xfrm>
          <a:ln>
            <a:solidFill>
              <a:schemeClr val="accent1"/>
            </a:solidFill>
          </a:ln>
        </p:spPr>
        <p:txBody>
          <a:bodyPr/>
          <a:lstStyle/>
          <a:p>
            <a:pPr algn="just" eaLnBrk="1" hangingPunct="1"/>
            <a:endParaRPr lang="el-GR" sz="1400" b="1"/>
          </a:p>
          <a:p>
            <a:pPr algn="just" eaLnBrk="1" hangingPunct="1"/>
            <a:r>
              <a:rPr lang="el-GR" sz="1400" b="1"/>
              <a:t>Άρα η Ζωή εν Χριστώ </a:t>
            </a:r>
            <a:r>
              <a:rPr lang="el-GR" sz="1400"/>
              <a:t>(που αργότερα ονομάστηκε Χριστιανισμὸς σε αντιθετικό παραλληλισμό προς τον Ιουδαϊσμό) </a:t>
            </a:r>
            <a:r>
              <a:rPr lang="el-GR" sz="1400" b="1"/>
              <a:t>δὲν εἶναι αἵρεσι ἢ βελτίωσι τοῦ ἰουδαϊσμοῦ, ὅπως νόμιζαν ἀρχικὰ οἱ ἄλλοι ἀπόστολοι, ἀλλὰ μιὰ νέα πίστι καὶ διαθήκη με οικουμενική προοπτική</a:t>
            </a:r>
            <a:r>
              <a:rPr lang="el-GR" sz="1400"/>
              <a:t>. Δεν είναι καν μια θρησκεία που λειτουργεί ως όπιο ενώπιον της τραγικότητας του θανάτου. Άλλωστε δεν είναι τυχαίο ότι οι πρώτοι Χριστιανοί χαρακτηρίζονταν άθεοι (Μαρτύριο Πολυκάρπου)! Το ανήκουστα καινούργιο είναι η καινούργια ζωή, η καινούργια δημιουργία η οποία βιώνεται ΕΝ ΧΡΙΣΤΩ που μαζί με τον όρο ΧΑΡΙΣ συνιστούν </a:t>
            </a:r>
            <a:r>
              <a:rPr lang="el-GR" sz="1400" b="1"/>
              <a:t>τα δύο νεύρα της Θεολογίας του Παύλου</a:t>
            </a:r>
            <a:r>
              <a:rPr lang="el-GR" sz="1400"/>
              <a:t>. </a:t>
            </a:r>
          </a:p>
          <a:p>
            <a:pPr algn="just" eaLnBrk="1" hangingPunct="1"/>
            <a:r>
              <a:rPr lang="el-GR" sz="1400"/>
              <a:t>Ο Παύλος αισθάνθηκε με τη βάπτισή του να πεθαίνει ο παλιός του εαυτός και να ενδύεται κατάσαρκα το Χριστό </a:t>
            </a:r>
            <a:r>
              <a:rPr lang="el-GR" sz="1400" b="1"/>
              <a:t>σαν ρούχο, </a:t>
            </a:r>
            <a:r>
              <a:rPr lang="el-GR" sz="1400"/>
              <a:t>όχι όμως σαν τον </a:t>
            </a:r>
            <a:r>
              <a:rPr lang="el-GR" sz="1400" b="1"/>
              <a:t>ηθοποιό </a:t>
            </a:r>
            <a:r>
              <a:rPr lang="el-GR" sz="1400"/>
              <a:t>που δεν έχει ταυτισθεί με το πρόσωπο που παριστάνει, αλλά σαν </a:t>
            </a:r>
            <a:r>
              <a:rPr lang="el-GR" sz="1400" b="1"/>
              <a:t>τον ιερέα </a:t>
            </a:r>
            <a:r>
              <a:rPr lang="el-GR" sz="1400"/>
              <a:t>εμπρός στο θυσιαστήριο, που μέσω αυτού μιλά και ενεργεί ο Χριστός. </a:t>
            </a:r>
            <a:r>
              <a:rPr lang="el-GR" sz="1400" b="1"/>
              <a:t>Βίωσε το γεγονός ότι μέσω της μοναδικής Βάπτισης και της Ευχαριστίας στο πλαίσιο του Οίκου (της Οικογένειας) έγινε μέλος ενός Σώματος όπου ενεργεί ένα διαφορετικό Πνεύμα, το Άγιο, της ελευθερίας </a:t>
            </a:r>
            <a:r>
              <a:rPr lang="el-GR" sz="1400"/>
              <a:t>από</a:t>
            </a:r>
            <a:r>
              <a:rPr lang="el-GR" sz="1400" b="1"/>
              <a:t> </a:t>
            </a:r>
            <a:r>
              <a:rPr lang="el-GR" sz="1400"/>
              <a:t>κάθε είδους «φυσικές» διακρίσεις που εδράζονται στη διαφορετικότητα του φύλου, της φυλής και της καταγωγής και εκπληρώνονται οι επαγγελίες προς τον Αβραάμ. Όλοι πλέον είμαστε υιοθετημένα Παιδιά του Θεού και αδελφοί του Χριστού.</a:t>
            </a:r>
            <a:endParaRPr lang="el-GR" sz="1400" i="1"/>
          </a:p>
          <a:p>
            <a:pPr algn="just" eaLnBrk="1" hangingPunct="1"/>
            <a:r>
              <a:rPr lang="el-GR" sz="1400"/>
              <a:t>Το γεγονός ότι όλοι σε αυτό το Σώμα όλοι είμαστε </a:t>
            </a:r>
            <a:r>
              <a:rPr lang="el-GR" sz="1400" b="1">
                <a:solidFill>
                  <a:srgbClr val="C00000"/>
                </a:solidFill>
              </a:rPr>
              <a:t>ΈΝΑΣ</a:t>
            </a:r>
            <a:r>
              <a:rPr lang="el-GR" sz="1400" b="1"/>
              <a:t> (και όχι ΈΝΑ κόμμα) </a:t>
            </a:r>
            <a:r>
              <a:rPr lang="el-GR" sz="1400"/>
              <a:t>δεν είναι απλώς μια εικόνα αλλά εκφράζει την οντολογική και ολιστική συνάφεια μαζί Του και ταυτόχρονα αποτυπώνει το γεγονός της ποικιλομορφίας των χαρισμάτων εν τη ενότητι αφού κάθε μέλος επιτελεί διαφορετική λειτουργία. Η διατύπωση μάλιστα στο Α’ Κορ. 6 (όπου αποτρέπεται η πορνεία) και η επιχειρηματολογία επί τη βάσει του Γέν. 2 παραπέμπει στο γεγονός ότι η σχέση εκάστου πιστού με τον Ιησού είναι γαμήλια: Σημειωτέον ότι ο γάμος προϋπόθετε την εξαγορά της συζύγου από την αιχμαλωσία ή την πατρική στέγη με κατάθεση εκ μέρους του συζύγου της προίκας/του μοχάρ. Πρόκειται για την πολύ παραστατική εικόνα του Ιεζεκιήλ (κεφ. 16) την οποία «υπομνηματίζει» με πολύ ζωντανά χρώματα και ο Χρυσόστομος. </a:t>
            </a:r>
          </a:p>
          <a:p>
            <a:pPr algn="just" eaLnBrk="1" hangingPunct="1"/>
            <a:endParaRPr lang="el-GR" sz="1400"/>
          </a:p>
          <a:p>
            <a:pPr algn="just" eaLnBrk="1" hangingPunct="1"/>
            <a:endParaRPr lang="el-GR" sz="1600"/>
          </a:p>
          <a:p>
            <a:pPr algn="just" eaLnBrk="1" hangingPunct="1"/>
            <a:endParaRPr lang="el-GR" sz="1400"/>
          </a:p>
          <a:p>
            <a:pPr algn="just" eaLnBrk="1" hangingPunct="1"/>
            <a:endParaRPr lang="el-GR" sz="1400"/>
          </a:p>
          <a:p>
            <a:pPr algn="just" eaLnBrk="1" hangingPunct="1"/>
            <a:endParaRPr lang="el-GR" sz="1400"/>
          </a:p>
        </p:txBody>
      </p:sp>
      <p:sp>
        <p:nvSpPr>
          <p:cNvPr id="23555" name="1 - Τίτλος"/>
          <p:cNvSpPr>
            <a:spLocks noGrp="1"/>
          </p:cNvSpPr>
          <p:nvPr>
            <p:ph type="title"/>
          </p:nvPr>
        </p:nvSpPr>
        <p:spPr>
          <a:xfrm>
            <a:off x="1476375" y="469900"/>
            <a:ext cx="7267575" cy="511175"/>
          </a:xfrm>
        </p:spPr>
        <p:txBody>
          <a:bodyPr rtlCol="0">
            <a:normAutofit fontScale="90000"/>
          </a:bodyPr>
          <a:lstStyle/>
          <a:p>
            <a:pPr eaLnBrk="1" fontAlgn="auto" hangingPunct="1">
              <a:spcAft>
                <a:spcPts val="0"/>
              </a:spcAft>
              <a:defRPr/>
            </a:pPr>
            <a:r>
              <a:rPr lang="el-GR" dirty="0">
                <a:solidFill>
                  <a:srgbClr val="C00000"/>
                </a:solidFill>
              </a:rPr>
              <a:t>Ζωή «εν Χριστώ»</a:t>
            </a:r>
            <a:endParaRPr lang="el-GR" sz="3600" dirty="0">
              <a:solidFill>
                <a:srgbClr val="C00000"/>
              </a:solidFill>
            </a:endParaRPr>
          </a:p>
        </p:txBody>
      </p:sp>
      <p:sp>
        <p:nvSpPr>
          <p:cNvPr id="23556" name="3 - Θέση αριθμού διαφάνειας"/>
          <p:cNvSpPr>
            <a:spLocks noGrp="1"/>
          </p:cNvSpPr>
          <p:nvPr>
            <p:ph type="sldNum" sz="quarter" idx="12"/>
          </p:nvPr>
        </p:nvSpPr>
        <p:spPr bwMode="auto">
          <a:ln>
            <a:miter lim="800000"/>
          </a:ln>
        </p:spPr>
        <p:txBody>
          <a:bodyPr wrap="square" numCol="1" anchorCtr="0" compatLnSpc="1"/>
          <a:lstStyle/>
          <a:p>
            <a:pPr>
              <a:defRPr/>
            </a:pPr>
            <a:fld id="{160F6A9D-AF24-4E35-8F91-CAFE749FB924}" type="slidenum">
              <a:rPr lang="fr-FR">
                <a:latin typeface="Arial" panose="020B0604020202020204" pitchFamily="34" charset="0"/>
              </a:rPr>
              <a:pPr>
                <a:defRPr/>
              </a:pPr>
              <a:t>75</a:t>
            </a:fld>
            <a:endParaRPr lang="fr-FR">
              <a:latin typeface="Arial" panose="020B0604020202020204" pitchFamily="34" charset="0"/>
            </a:endParaRP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 - Τίτλος"/>
          <p:cNvSpPr>
            <a:spLocks noGrp="1"/>
          </p:cNvSpPr>
          <p:nvPr>
            <p:ph type="title"/>
          </p:nvPr>
        </p:nvSpPr>
        <p:spPr>
          <a:xfrm>
            <a:off x="1473200" y="614363"/>
            <a:ext cx="7261225" cy="415925"/>
          </a:xfrm>
        </p:spPr>
        <p:txBody>
          <a:bodyPr rtlCol="0">
            <a:normAutofit fontScale="90000"/>
          </a:bodyPr>
          <a:lstStyle/>
          <a:p>
            <a:pPr eaLnBrk="1" fontAlgn="auto" hangingPunct="1">
              <a:spcAft>
                <a:spcPts val="0"/>
              </a:spcAft>
              <a:defRPr/>
            </a:pPr>
            <a:r>
              <a:rPr lang="el-GR" sz="2800">
                <a:solidFill>
                  <a:srgbClr val="C00000"/>
                </a:solidFill>
              </a:rPr>
              <a:t>ΠΡΟΣΩΠΑ ΚΑΙ ΙΔΕΕΣ-ΙΔΕΟΛΟΓΙΕΣ</a:t>
            </a:r>
          </a:p>
        </p:txBody>
      </p:sp>
      <p:sp>
        <p:nvSpPr>
          <p:cNvPr id="21507" name="2 - Θέση περιεχομένου"/>
          <p:cNvSpPr>
            <a:spLocks noGrp="1"/>
          </p:cNvSpPr>
          <p:nvPr>
            <p:ph idx="1"/>
          </p:nvPr>
        </p:nvSpPr>
        <p:spPr>
          <a:xfrm>
            <a:off x="201613" y="1027113"/>
            <a:ext cx="8816975" cy="4797425"/>
          </a:xfrm>
        </p:spPr>
        <p:txBody>
          <a:bodyPr/>
          <a:lstStyle/>
          <a:p>
            <a:pPr algn="just" eaLnBrk="1" hangingPunct="1">
              <a:buFont typeface="Arial" panose="020B0604020202020204" pitchFamily="34" charset="0"/>
              <a:buNone/>
            </a:pPr>
            <a:r>
              <a:rPr lang="el-GR" sz="1600" dirty="0"/>
              <a:t>Η επανειλημμένη χρήση του πολυσήμαντου </a:t>
            </a:r>
            <a:r>
              <a:rPr lang="el-GR" sz="1600" i="1" dirty="0" err="1"/>
              <a:t>ἐν</a:t>
            </a:r>
            <a:r>
              <a:rPr lang="el-GR" sz="1600" i="1" dirty="0"/>
              <a:t> </a:t>
            </a:r>
            <a:r>
              <a:rPr lang="el-GR" sz="1600" i="1" dirty="0" err="1"/>
              <a:t>Χριστῷ</a:t>
            </a:r>
            <a:r>
              <a:rPr lang="el-GR" sz="1600" i="1" dirty="0"/>
              <a:t> </a:t>
            </a:r>
            <a:r>
              <a:rPr lang="el-GR" sz="1600" dirty="0"/>
              <a:t>στις επιστολές του ίσως βρίσκεται και σε αντίθεση προς το </a:t>
            </a:r>
            <a:r>
              <a:rPr lang="el-GR" sz="1600" b="1" i="1" dirty="0"/>
              <a:t>κατά </a:t>
            </a:r>
            <a:r>
              <a:rPr lang="el-GR" sz="1600" b="1" i="1" dirty="0" err="1"/>
              <a:t>λόγον</a:t>
            </a:r>
            <a:r>
              <a:rPr lang="el-GR" sz="1600" b="1" i="1" dirty="0"/>
              <a:t> ζην</a:t>
            </a:r>
            <a:r>
              <a:rPr lang="el-GR" sz="1600" dirty="0"/>
              <a:t> των Στωικών και συνιστά </a:t>
            </a:r>
            <a:r>
              <a:rPr lang="el-GR" sz="1600" b="1" dirty="0"/>
              <a:t>το νεύρο </a:t>
            </a:r>
            <a:r>
              <a:rPr lang="el-GR" sz="1600" dirty="0"/>
              <a:t>της ηθικής του</a:t>
            </a:r>
            <a:r>
              <a:rPr lang="el-GR" sz="1600" b="1" dirty="0"/>
              <a:t>.</a:t>
            </a:r>
            <a:r>
              <a:rPr lang="el-GR" sz="1600" dirty="0"/>
              <a:t> Ο λόγος για τους </a:t>
            </a:r>
            <a:r>
              <a:rPr lang="el-GR" sz="1600" dirty="0" err="1"/>
              <a:t>Στοικούς</a:t>
            </a:r>
            <a:r>
              <a:rPr lang="el-GR" sz="1600" dirty="0"/>
              <a:t> ήταν ένα θείο πύρινο απρόσωπο πνεύμα που διαπνέει και συνέχει τα πάντα. Επιπλέον ο Ιησούς δεν αποτελεί ένα ιδεατό ηθικό πρότυπο προς μίμηση το οποίο βρίσκεται εκτός από μας και απέναντί μας (όπως συνέβαινε με τον </a:t>
            </a:r>
            <a:r>
              <a:rPr lang="el-GR" sz="1600" i="1" dirty="0"/>
              <a:t>σοφό</a:t>
            </a:r>
            <a:r>
              <a:rPr lang="el-GR" sz="1600" dirty="0"/>
              <a:t> των Στωικών που τον χαρακτηρίζει </a:t>
            </a:r>
            <a:r>
              <a:rPr lang="el-GR" sz="1600" i="1" dirty="0"/>
              <a:t>η απάθεια και η αλαζονεία</a:t>
            </a:r>
            <a:r>
              <a:rPr lang="el-GR" sz="1600" dirty="0"/>
              <a:t>), </a:t>
            </a:r>
            <a:r>
              <a:rPr lang="el-GR" sz="1600" i="1" dirty="0"/>
              <a:t>αλλ’ αποτελεί πηγή δυνάμεως και ζωής ερχόμενος «</a:t>
            </a:r>
            <a:r>
              <a:rPr lang="el-GR" sz="1600" i="1" dirty="0" err="1"/>
              <a:t>ἐν</a:t>
            </a:r>
            <a:r>
              <a:rPr lang="el-GR" sz="1600" i="1" dirty="0"/>
              <a:t> </a:t>
            </a:r>
            <a:r>
              <a:rPr lang="el-GR" sz="1600" i="1" dirty="0" err="1"/>
              <a:t>ἡμῑν</a:t>
            </a:r>
            <a:r>
              <a:rPr lang="el-GR" sz="1600" i="1" dirty="0"/>
              <a:t>» (</a:t>
            </a:r>
            <a:r>
              <a:rPr lang="el-GR" sz="1600" i="1" dirty="0" err="1"/>
              <a:t>Γαλ</a:t>
            </a:r>
            <a:r>
              <a:rPr lang="el-GR" sz="1600" i="1" dirty="0"/>
              <a:t>. 2, 20) όχι συμβολικώς αλλά </a:t>
            </a:r>
            <a:r>
              <a:rPr lang="el-GR" sz="1600" i="1" dirty="0" err="1"/>
              <a:t>πραγματικώς</a:t>
            </a:r>
            <a:r>
              <a:rPr lang="el-GR" sz="1600" i="1" dirty="0"/>
              <a:t> και </a:t>
            </a:r>
            <a:r>
              <a:rPr lang="el-GR" sz="1600" i="1" dirty="0" err="1"/>
              <a:t>ανακαινίζων</a:t>
            </a:r>
            <a:r>
              <a:rPr lang="el-GR" sz="1600" i="1" dirty="0"/>
              <a:t> εμάς διά θυσίας της ζωής αυτού και της μεταδόσεως σε μας του Σώματος και του Αίματος Αυτού.</a:t>
            </a:r>
          </a:p>
          <a:p>
            <a:pPr algn="just" eaLnBrk="1" hangingPunct="1">
              <a:buFont typeface="Arial" panose="020B0604020202020204" pitchFamily="34" charset="0"/>
              <a:buNone/>
            </a:pPr>
            <a:r>
              <a:rPr lang="el-GR" sz="1600" dirty="0"/>
              <a:t> </a:t>
            </a:r>
          </a:p>
          <a:p>
            <a:pPr algn="just" eaLnBrk="1" hangingPunct="1"/>
            <a:r>
              <a:rPr lang="el-GR" sz="1600" dirty="0"/>
              <a:t>Ο Σωκράτης και οι Στωικοί διακήρυτταν ότι η σωστή ηθική συμπεριφορά προέρχεται από </a:t>
            </a:r>
            <a:r>
              <a:rPr lang="el-GR" sz="1600" b="1" dirty="0"/>
              <a:t>την πλήρη γνώση του εαυτού μας </a:t>
            </a:r>
            <a:r>
              <a:rPr lang="el-GR" sz="1600" dirty="0"/>
              <a:t>κατεξοχήν </a:t>
            </a:r>
            <a:r>
              <a:rPr lang="el-GR" sz="1600" b="1" dirty="0"/>
              <a:t>μέσω της λογικής, της νόησης</a:t>
            </a:r>
            <a:r>
              <a:rPr lang="el-GR" sz="1600" i="1" dirty="0"/>
              <a:t>. </a:t>
            </a:r>
            <a:r>
              <a:rPr lang="el-GR" sz="1600" dirty="0"/>
              <a:t>Ο Παύλος, όπως αποδεικνύεται από το </a:t>
            </a:r>
            <a:r>
              <a:rPr lang="el-GR" sz="1600" dirty="0" err="1"/>
              <a:t>Ρωμ</a:t>
            </a:r>
            <a:r>
              <a:rPr lang="el-GR" sz="1600" dirty="0"/>
              <a:t>. 7-8, εντοπίζει το δράμα της </a:t>
            </a:r>
            <a:r>
              <a:rPr lang="el-GR" sz="1600" dirty="0" err="1"/>
              <a:t>μεταπτωτικής</a:t>
            </a:r>
            <a:r>
              <a:rPr lang="el-GR" sz="1600" dirty="0"/>
              <a:t> «σαρκικής» ανθρώπινης ύπαρξης όχι στο ότι αγνοεί αλλά στο ότι (παρότι αναγνωρίζει την ύπαρξη της φωνής της συνείδησης </a:t>
            </a:r>
            <a:r>
              <a:rPr lang="el-GR" sz="1600" dirty="0" err="1"/>
              <a:t>Ρωμ</a:t>
            </a:r>
            <a:r>
              <a:rPr lang="el-GR" sz="1600" dirty="0"/>
              <a:t>. 2, 14-15) </a:t>
            </a:r>
            <a:r>
              <a:rPr lang="el-GR" sz="1600" b="1" dirty="0">
                <a:solidFill>
                  <a:srgbClr val="C00000"/>
                </a:solidFill>
              </a:rPr>
              <a:t>δεν μπορεί </a:t>
            </a:r>
            <a:r>
              <a:rPr lang="el-GR" sz="1600" dirty="0"/>
              <a:t>να πράξει το αγαθό. Γι’ αυτό και το Εγώ είναι διχασμένο: </a:t>
            </a:r>
            <a:r>
              <a:rPr lang="el-GR" sz="1600" i="1" dirty="0" err="1"/>
              <a:t>οὐ</a:t>
            </a:r>
            <a:r>
              <a:rPr lang="el-GR" sz="1600" i="1" dirty="0"/>
              <a:t> </a:t>
            </a:r>
            <a:r>
              <a:rPr lang="el-GR" sz="1600" i="1" dirty="0" err="1"/>
              <a:t>γὰρ</a:t>
            </a:r>
            <a:r>
              <a:rPr lang="el-GR" sz="1600" i="1" dirty="0"/>
              <a:t> ὃ </a:t>
            </a:r>
            <a:r>
              <a:rPr lang="el-GR" sz="1600" i="1" dirty="0" err="1"/>
              <a:t>θέλει</a:t>
            </a:r>
            <a:r>
              <a:rPr lang="el-GR" sz="1600" i="1" dirty="0"/>
              <a:t> </a:t>
            </a:r>
            <a:r>
              <a:rPr lang="el-GR" sz="1600" i="1" dirty="0" err="1"/>
              <a:t>ποιεῖ</a:t>
            </a:r>
            <a:r>
              <a:rPr lang="el-GR" sz="1600" i="1" dirty="0"/>
              <a:t> </a:t>
            </a:r>
            <a:r>
              <a:rPr lang="el-GR" sz="1600" i="1" dirty="0" err="1"/>
              <a:t>ἀγαθόν</a:t>
            </a:r>
            <a:r>
              <a:rPr lang="el-GR" sz="1600" i="1" dirty="0"/>
              <a:t>, </a:t>
            </a:r>
            <a:r>
              <a:rPr lang="el-GR" sz="1600" i="1" dirty="0" err="1"/>
              <a:t>ἀλλὰ</a:t>
            </a:r>
            <a:r>
              <a:rPr lang="el-GR" sz="1600" i="1" dirty="0"/>
              <a:t> ὃ </a:t>
            </a:r>
            <a:r>
              <a:rPr lang="el-GR" sz="1600" i="1" dirty="0" err="1"/>
              <a:t>οὐ</a:t>
            </a:r>
            <a:r>
              <a:rPr lang="el-GR" sz="1600" i="1" dirty="0"/>
              <a:t> </a:t>
            </a:r>
            <a:r>
              <a:rPr lang="el-GR" sz="1600" i="1" dirty="0" err="1"/>
              <a:t>θέλει</a:t>
            </a:r>
            <a:r>
              <a:rPr lang="el-GR" sz="1600" i="1" dirty="0"/>
              <a:t> </a:t>
            </a:r>
            <a:r>
              <a:rPr lang="el-GR" sz="1600" i="1" dirty="0" err="1"/>
              <a:t>κακὸν</a:t>
            </a:r>
            <a:r>
              <a:rPr lang="el-GR" sz="1600" i="1" dirty="0"/>
              <a:t> </a:t>
            </a:r>
            <a:r>
              <a:rPr lang="el-GR" sz="1600" i="1" dirty="0" err="1"/>
              <a:t>τοῦτο</a:t>
            </a:r>
            <a:r>
              <a:rPr lang="el-GR" sz="1600" i="1" dirty="0"/>
              <a:t> </a:t>
            </a:r>
            <a:r>
              <a:rPr lang="el-GR" sz="1600" i="1" dirty="0" err="1"/>
              <a:t>πράσσει</a:t>
            </a:r>
            <a:r>
              <a:rPr lang="el-GR" sz="1600" dirty="0"/>
              <a:t> (</a:t>
            </a:r>
            <a:r>
              <a:rPr lang="el-GR" sz="1600" dirty="0" err="1"/>
              <a:t>Ρωμ</a:t>
            </a:r>
            <a:r>
              <a:rPr lang="el-GR" sz="1600" dirty="0"/>
              <a:t>. 7, 19). Η λύση σε αυτή την τραγωδία βρίσκεται στο </a:t>
            </a:r>
            <a:r>
              <a:rPr lang="el-GR" sz="1600" b="1" dirty="0" err="1"/>
              <a:t>Άγ</a:t>
            </a:r>
            <a:r>
              <a:rPr lang="el-GR" sz="1600" b="1" dirty="0"/>
              <a:t>. Πνεύμα</a:t>
            </a:r>
            <a:r>
              <a:rPr lang="el-GR" sz="1600" dirty="0"/>
              <a:t>. </a:t>
            </a:r>
          </a:p>
          <a:p>
            <a:pPr algn="just" eaLnBrk="1" hangingPunct="1">
              <a:buFont typeface="Georgia" panose="02040502050405020303" pitchFamily="18" charset="0"/>
              <a:buNone/>
            </a:pPr>
            <a:endParaRPr lang="el-GR" sz="1600" dirty="0"/>
          </a:p>
          <a:p>
            <a:pPr algn="just" eaLnBrk="1" hangingPunct="1">
              <a:buFont typeface="Georgia" panose="02040502050405020303" pitchFamily="18" charset="0"/>
              <a:buNone/>
            </a:pPr>
            <a:endParaRPr lang="el-GR" sz="1600" dirty="0"/>
          </a:p>
          <a:p>
            <a:pPr algn="just" eaLnBrk="1" hangingPunct="1"/>
            <a:endParaRPr lang="el-GR" sz="1600" dirty="0"/>
          </a:p>
          <a:p>
            <a:pPr algn="just" eaLnBrk="1" hangingPunct="1"/>
            <a:endParaRPr lang="el-GR" sz="1600" dirty="0"/>
          </a:p>
          <a:p>
            <a:pPr algn="just" eaLnBrk="1" hangingPunct="1"/>
            <a:endParaRPr lang="el-GR" sz="1800" dirty="0"/>
          </a:p>
          <a:p>
            <a:pPr algn="just" eaLnBrk="1" hangingPunct="1"/>
            <a:endParaRPr lang="el-GR" sz="1800" i="1" dirty="0"/>
          </a:p>
          <a:p>
            <a:pPr algn="just" eaLnBrk="1" hangingPunct="1"/>
            <a:endParaRPr lang="el-GR" sz="1800" dirty="0"/>
          </a:p>
        </p:txBody>
      </p:sp>
      <p:sp>
        <p:nvSpPr>
          <p:cNvPr id="24580" name="3 - Θέση αριθμού διαφάνειας"/>
          <p:cNvSpPr>
            <a:spLocks noGrp="1"/>
          </p:cNvSpPr>
          <p:nvPr>
            <p:ph type="sldNum" sz="quarter" idx="12"/>
          </p:nvPr>
        </p:nvSpPr>
        <p:spPr bwMode="auto">
          <a:ln>
            <a:miter lim="800000"/>
          </a:ln>
        </p:spPr>
        <p:txBody>
          <a:bodyPr wrap="square" numCol="1" anchorCtr="0" compatLnSpc="1"/>
          <a:lstStyle/>
          <a:p>
            <a:pPr>
              <a:defRPr/>
            </a:pPr>
            <a:fld id="{A1715A30-5DED-4621-B91A-F68FFD21BBE5}" type="slidenum">
              <a:rPr lang="fr-FR">
                <a:latin typeface="Arial" panose="020B0604020202020204" pitchFamily="34" charset="0"/>
              </a:rPr>
              <a:pPr>
                <a:defRPr/>
              </a:pPr>
              <a:t>76</a:t>
            </a:fld>
            <a:endParaRPr lang="fr-FR">
              <a:latin typeface="Arial" panose="020B0604020202020204" pitchFamily="34" charset="0"/>
            </a:endParaRP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 Τίτλος"/>
          <p:cNvSpPr>
            <a:spLocks noGrp="1"/>
          </p:cNvSpPr>
          <p:nvPr>
            <p:ph type="title"/>
          </p:nvPr>
        </p:nvSpPr>
        <p:spPr>
          <a:xfrm>
            <a:off x="1357313" y="603250"/>
            <a:ext cx="7426325" cy="417513"/>
          </a:xfrm>
        </p:spPr>
        <p:txBody>
          <a:bodyPr rtlCol="0">
            <a:normAutofit fontScale="90000"/>
          </a:bodyPr>
          <a:lstStyle/>
          <a:p>
            <a:pPr eaLnBrk="1" fontAlgn="auto" hangingPunct="1">
              <a:spcAft>
                <a:spcPts val="0"/>
              </a:spcAft>
              <a:defRPr/>
            </a:pPr>
            <a:r>
              <a:rPr lang="el-GR">
                <a:solidFill>
                  <a:srgbClr val="C00000"/>
                </a:solidFill>
              </a:rPr>
              <a:t>ΧΑΡΙΣ ΚΑΙ ΕΙΡΗΝΗ</a:t>
            </a:r>
          </a:p>
        </p:txBody>
      </p:sp>
      <p:sp>
        <p:nvSpPr>
          <p:cNvPr id="3" name="2 - Θέση περιεχομένου"/>
          <p:cNvSpPr>
            <a:spLocks noGrp="1"/>
          </p:cNvSpPr>
          <p:nvPr>
            <p:ph idx="1"/>
          </p:nvPr>
        </p:nvSpPr>
        <p:spPr>
          <a:xfrm>
            <a:off x="323850" y="1341438"/>
            <a:ext cx="8374063" cy="4967287"/>
          </a:xfrm>
        </p:spPr>
        <p:txBody>
          <a:bodyPr rtlCol="0">
            <a:normAutofit fontScale="92500" lnSpcReduction="20000"/>
          </a:bodyPr>
          <a:lstStyle/>
          <a:p>
            <a:pPr algn="just" eaLnBrk="1" fontAlgn="auto" hangingPunct="1">
              <a:spcAft>
                <a:spcPts val="0"/>
              </a:spcAft>
              <a:defRPr/>
            </a:pPr>
            <a:r>
              <a:rPr lang="el-GR" sz="1600" dirty="0"/>
              <a:t>Εν Χριστώ βιώνεται η Χάρη (ως άφεση, χαρά και χάρη με την ελληνική έννοια του όρου) και η Ειρήνη. Ο Θεός εκλέγει έναν εχθρό, δίνει χάρη σε έναν κατάδικο. Η λύτρωση και η σωτηρία δεν εξαρτάται πλέον από τη φυλετική καταγωγή, την κληρονομιά και τη συγγένεια αίματος, ούτε από την εκπλήρωση ορισμένων νομικών επιταγών (Ιουδαϊσμός). Επίσης δεν αποτελούν επίτευγμα της καλλιέργειας των έμφυτων σωματικών και νοητικών ικανοτήτων του ανθρώπου (Ελληνισμός).</a:t>
            </a:r>
            <a:r>
              <a:rPr lang="el-GR" sz="1600" i="1" dirty="0"/>
              <a:t> </a:t>
            </a:r>
            <a:endParaRPr lang="el-GR" sz="1600" dirty="0"/>
          </a:p>
          <a:p>
            <a:pPr algn="just" eaLnBrk="1" fontAlgn="auto" hangingPunct="1">
              <a:spcAft>
                <a:spcPts val="0"/>
              </a:spcAft>
              <a:defRPr/>
            </a:pPr>
            <a:r>
              <a:rPr lang="el-GR" sz="1600" dirty="0"/>
              <a:t>Όλες οι </a:t>
            </a:r>
            <a:r>
              <a:rPr lang="el-GR" sz="1600" dirty="0" err="1"/>
              <a:t>παύλειες</a:t>
            </a:r>
            <a:r>
              <a:rPr lang="el-GR" sz="1600" dirty="0"/>
              <a:t> Επιστολές δεν ξεκινούν με τον ιουδαϊκό χαιρετισμό </a:t>
            </a:r>
            <a:r>
              <a:rPr lang="el-GR" sz="1600" i="1" dirty="0"/>
              <a:t>Ειρήνη και έλεος (</a:t>
            </a:r>
            <a:r>
              <a:rPr lang="el-GR" sz="1600" i="1" dirty="0" err="1"/>
              <a:t>Γαλ</a:t>
            </a:r>
            <a:r>
              <a:rPr lang="el-GR" sz="1600" i="1" dirty="0"/>
              <a:t>. 6, 16) ούτε με τον ελληνικό </a:t>
            </a:r>
            <a:r>
              <a:rPr lang="el-GR" sz="1600" b="1" i="1" dirty="0" err="1"/>
              <a:t>χαίρειν</a:t>
            </a:r>
            <a:r>
              <a:rPr lang="el-GR" sz="1600" b="1" i="1" dirty="0"/>
              <a:t> </a:t>
            </a:r>
            <a:r>
              <a:rPr lang="el-GR" sz="1600" dirty="0"/>
              <a:t>(</a:t>
            </a:r>
            <a:r>
              <a:rPr lang="el-GR" sz="1600" dirty="0" err="1"/>
              <a:t>Ιακ</a:t>
            </a:r>
            <a:r>
              <a:rPr lang="el-GR" sz="1600" dirty="0"/>
              <a:t>. 1, 1) και </a:t>
            </a:r>
            <a:r>
              <a:rPr lang="el-GR" sz="1600" i="1" dirty="0" err="1"/>
              <a:t>υγιαίνειν</a:t>
            </a:r>
            <a:r>
              <a:rPr lang="el-GR" sz="1600" i="1" dirty="0"/>
              <a:t> </a:t>
            </a:r>
            <a:r>
              <a:rPr lang="el-GR" sz="1600" dirty="0"/>
              <a:t>(Γ’ </a:t>
            </a:r>
            <a:r>
              <a:rPr lang="el-GR" sz="1600" dirty="0" err="1"/>
              <a:t>Ιω</a:t>
            </a:r>
            <a:r>
              <a:rPr lang="el-GR" sz="1600" dirty="0"/>
              <a:t>.) </a:t>
            </a:r>
            <a:r>
              <a:rPr lang="el-GR" sz="1600" i="1" dirty="0"/>
              <a:t> αλλά με </a:t>
            </a:r>
            <a:r>
              <a:rPr lang="el-GR" sz="1600" dirty="0"/>
              <a:t>τη λειτουργική Ευλογία </a:t>
            </a:r>
            <a:r>
              <a:rPr lang="el-GR" sz="1600" b="1" i="1" dirty="0">
                <a:solidFill>
                  <a:srgbClr val="C00000"/>
                </a:solidFill>
              </a:rPr>
              <a:t>Χάρις και Ειρήνη</a:t>
            </a:r>
            <a:r>
              <a:rPr lang="el-GR" sz="1600" dirty="0">
                <a:solidFill>
                  <a:srgbClr val="C00000"/>
                </a:solidFill>
              </a:rPr>
              <a:t>, </a:t>
            </a:r>
            <a:r>
              <a:rPr lang="el-GR" sz="1600" dirty="0"/>
              <a:t>καθώς η </a:t>
            </a:r>
            <a:r>
              <a:rPr lang="el-GR" sz="1600" b="1" dirty="0"/>
              <a:t>Ειρήνη-</a:t>
            </a:r>
            <a:r>
              <a:rPr lang="el-GR" sz="1600" b="1" dirty="0" err="1"/>
              <a:t>Σαλόμ</a:t>
            </a:r>
            <a:r>
              <a:rPr lang="el-GR" sz="1600" dirty="0" err="1"/>
              <a:t> </a:t>
            </a:r>
            <a:r>
              <a:rPr lang="el-GR" sz="1600" dirty="0"/>
              <a:t>(= αρμονία με τον Θεό, τον κόσμο και τον εαυτό) της ανθρώπινης ύπαρξης πηγάζει </a:t>
            </a:r>
            <a:r>
              <a:rPr lang="el-GR" sz="1600" b="1" dirty="0"/>
              <a:t>από τη Χάρη-τη Δωρεά προς τον αμαρτωλό </a:t>
            </a:r>
            <a:r>
              <a:rPr lang="el-GR" sz="1600" dirty="0"/>
              <a:t>και αυτή εδράζεται (α) στην αγάπη του Θεού ο οποίος αποκτά τέτοια οικειότητα ώστε πλέον αποκαλείται διά του Αγ. Πνεύματος </a:t>
            </a:r>
            <a:r>
              <a:rPr lang="el-GR" sz="1600" b="1" dirty="0"/>
              <a:t>Πατέρας-</a:t>
            </a:r>
            <a:r>
              <a:rPr lang="el-GR" sz="1600" b="1" dirty="0" err="1"/>
              <a:t>Αββά</a:t>
            </a:r>
            <a:r>
              <a:rPr lang="el-GR" sz="1600" dirty="0" err="1"/>
              <a:t> </a:t>
            </a:r>
            <a:r>
              <a:rPr lang="el-GR" sz="1600" dirty="0"/>
              <a:t>και (β) σ</a:t>
            </a:r>
            <a:r>
              <a:rPr lang="el-GR" sz="1600" b="1" dirty="0"/>
              <a:t>τον Ιησού </a:t>
            </a:r>
            <a:r>
              <a:rPr lang="el-GR" sz="1600" dirty="0"/>
              <a:t>τον αναστημένο από τους νεκρούς που είναι ο αληθινός </a:t>
            </a:r>
            <a:r>
              <a:rPr lang="el-GR" sz="1600" b="1" dirty="0"/>
              <a:t>Κύριος</a:t>
            </a:r>
            <a:r>
              <a:rPr lang="el-GR" sz="1600" dirty="0"/>
              <a:t>-Πλανητάρχης του Κόσμου και της Ιστορίας που γίνεται φορέας μιας εντελώς διαφορετικής </a:t>
            </a:r>
            <a:r>
              <a:rPr lang="en-US" sz="1600" dirty="0" err="1"/>
              <a:t>Pax</a:t>
            </a:r>
            <a:r>
              <a:rPr lang="el-GR" sz="1600" dirty="0"/>
              <a:t> από την κοσμική κατά συνθήκη Ειρήνη. Και στον Επίλογο των Επιστολών αντί της ευχής </a:t>
            </a:r>
            <a:r>
              <a:rPr lang="el-GR" sz="1600" i="1" dirty="0" err="1"/>
              <a:t>ἔρρωσο</a:t>
            </a:r>
            <a:r>
              <a:rPr lang="el-GR" sz="1600" i="1" dirty="0"/>
              <a:t>/</a:t>
            </a:r>
            <a:r>
              <a:rPr lang="el-GR" sz="1600" i="1" dirty="0" err="1"/>
              <a:t>ἐρρῶσθαι</a:t>
            </a:r>
            <a:r>
              <a:rPr lang="el-GR" sz="1600" i="1" dirty="0"/>
              <a:t> σε </a:t>
            </a:r>
            <a:r>
              <a:rPr lang="el-GR" sz="1600" i="1" dirty="0" err="1"/>
              <a:t>εὔχομαι</a:t>
            </a:r>
            <a:r>
              <a:rPr lang="el-GR" sz="1600" i="1" dirty="0"/>
              <a:t>/</a:t>
            </a:r>
            <a:r>
              <a:rPr lang="el-GR" sz="1600" i="1" dirty="0" err="1"/>
              <a:t>εὐτύχει</a:t>
            </a:r>
            <a:r>
              <a:rPr lang="el-GR" sz="1600" dirty="0"/>
              <a:t>, πάλι ο Παύλος προσθέτει με το ίδιο το χέρι την Ευλογία </a:t>
            </a:r>
            <a:r>
              <a:rPr lang="el-GR" sz="1600" i="1" dirty="0"/>
              <a:t>Ἡ </a:t>
            </a:r>
            <a:r>
              <a:rPr lang="el-GR" sz="1600" i="1" dirty="0" err="1"/>
              <a:t>Χάρις</a:t>
            </a:r>
            <a:r>
              <a:rPr lang="el-GR" sz="1600" i="1" dirty="0"/>
              <a:t> </a:t>
            </a:r>
            <a:r>
              <a:rPr lang="el-GR" sz="1600" i="1" dirty="0" err="1"/>
              <a:t>τοῦ</a:t>
            </a:r>
            <a:r>
              <a:rPr lang="el-GR" sz="1600" i="1" dirty="0"/>
              <a:t> </a:t>
            </a:r>
            <a:r>
              <a:rPr lang="el-GR" sz="1600" i="1" dirty="0" err="1"/>
              <a:t>Κυρίου</a:t>
            </a:r>
            <a:r>
              <a:rPr lang="el-GR" sz="1600" i="1" dirty="0"/>
              <a:t> </a:t>
            </a:r>
            <a:r>
              <a:rPr lang="el-GR" sz="1600" i="1" dirty="0" err="1"/>
              <a:t>ἡμῶν</a:t>
            </a:r>
            <a:r>
              <a:rPr lang="el-GR" sz="1600" i="1" dirty="0"/>
              <a:t> </a:t>
            </a:r>
            <a:r>
              <a:rPr lang="el-GR" sz="1600" i="1" dirty="0" err="1"/>
              <a:t>Ἰησοῦ</a:t>
            </a:r>
            <a:r>
              <a:rPr lang="el-GR" sz="1600" i="1" dirty="0"/>
              <a:t> </a:t>
            </a:r>
            <a:r>
              <a:rPr lang="el-GR" sz="1600" i="1" dirty="0" err="1"/>
              <a:t>Χριστοῦ</a:t>
            </a:r>
            <a:r>
              <a:rPr lang="el-GR" sz="1600" i="1" dirty="0"/>
              <a:t> </a:t>
            </a:r>
            <a:r>
              <a:rPr lang="el-GR" sz="1600" i="1" dirty="0" err="1"/>
              <a:t>μετὰ</a:t>
            </a:r>
            <a:r>
              <a:rPr lang="el-GR" sz="1600" i="1" dirty="0"/>
              <a:t> </a:t>
            </a:r>
            <a:r>
              <a:rPr lang="el-GR" sz="1600" i="1" dirty="0" err="1"/>
              <a:t>πάντων</a:t>
            </a:r>
            <a:r>
              <a:rPr lang="el-GR" sz="1600" i="1" dirty="0"/>
              <a:t> </a:t>
            </a:r>
            <a:r>
              <a:rPr lang="el-GR" sz="1600" i="1" dirty="0" err="1"/>
              <a:t>ὑμῶν</a:t>
            </a:r>
            <a:r>
              <a:rPr lang="el-GR" sz="1600" dirty="0"/>
              <a:t> (</a:t>
            </a:r>
            <a:r>
              <a:rPr lang="el-GR" sz="1600" i="1" dirty="0" err="1"/>
              <a:t>μετὰ</a:t>
            </a:r>
            <a:r>
              <a:rPr lang="el-GR" sz="1600" i="1" dirty="0"/>
              <a:t> </a:t>
            </a:r>
            <a:r>
              <a:rPr lang="el-GR" sz="1600" i="1" dirty="0" err="1"/>
              <a:t>τοῦ</a:t>
            </a:r>
            <a:r>
              <a:rPr lang="el-GR" sz="1600" i="1" dirty="0"/>
              <a:t> πνεύματος </a:t>
            </a:r>
            <a:r>
              <a:rPr lang="el-GR" sz="1600" i="1" dirty="0" err="1"/>
              <a:t>ἡμῶν</a:t>
            </a:r>
            <a:r>
              <a:rPr lang="el-GR" sz="1600" dirty="0"/>
              <a:t> </a:t>
            </a:r>
            <a:r>
              <a:rPr lang="el-GR" sz="1600" dirty="0" err="1"/>
              <a:t>Γαλ</a:t>
            </a:r>
            <a:r>
              <a:rPr lang="el-GR" sz="1600" dirty="0"/>
              <a:t>. 6, 18. </a:t>
            </a:r>
            <a:r>
              <a:rPr lang="el-GR" sz="1600" dirty="0" err="1"/>
              <a:t>Φιλ</a:t>
            </a:r>
            <a:r>
              <a:rPr lang="el-GR" sz="1600" dirty="0"/>
              <a:t>. 4, 23. </a:t>
            </a:r>
            <a:r>
              <a:rPr lang="el-GR" sz="1600" dirty="0" err="1"/>
              <a:t>Φιλήμ</a:t>
            </a:r>
            <a:r>
              <a:rPr lang="el-GR" sz="1600" dirty="0"/>
              <a:t>. 25 </a:t>
            </a:r>
            <a:r>
              <a:rPr lang="el-GR" sz="1600" dirty="0" err="1"/>
              <a:t>πρβλ</a:t>
            </a:r>
            <a:r>
              <a:rPr lang="el-GR" sz="1600" dirty="0"/>
              <a:t>. </a:t>
            </a:r>
            <a:r>
              <a:rPr lang="el-GR" sz="1600" dirty="0" err="1"/>
              <a:t>Αποκ</a:t>
            </a:r>
            <a:r>
              <a:rPr lang="el-GR" sz="1600" dirty="0"/>
              <a:t>. 22, 21). Στον όρο</a:t>
            </a:r>
            <a:r>
              <a:rPr lang="el-GR" sz="1600" i="1" dirty="0"/>
              <a:t> Χάρις </a:t>
            </a:r>
            <a:r>
              <a:rPr lang="el-GR" sz="1600" dirty="0"/>
              <a:t>συμπυκνώνονται και η Χαρά και η Αλήθεια που γεύεται κανείς εν Χριστώ, οπότε και η πρώτη του «απάντηση» είναι η Ευ-</a:t>
            </a:r>
            <a:r>
              <a:rPr lang="el-GR" sz="1600" dirty="0" err="1"/>
              <a:t>Χαριστία </a:t>
            </a:r>
            <a:r>
              <a:rPr lang="el-GR" sz="1600" dirty="0"/>
              <a:t>που αποτελεί κατεξοχήν χαρακτηριστικό της χριστιανικής Σύναξης.</a:t>
            </a:r>
          </a:p>
          <a:p>
            <a:pPr algn="just" eaLnBrk="1" fontAlgn="auto" hangingPunct="1">
              <a:spcAft>
                <a:spcPts val="0"/>
              </a:spcAft>
              <a:defRPr/>
            </a:pPr>
            <a:r>
              <a:rPr lang="el-GR" sz="1600" dirty="0"/>
              <a:t>Η Αγάπη του Θεού προσφέρεται </a:t>
            </a:r>
            <a:r>
              <a:rPr lang="el-GR" sz="1600" b="1" dirty="0">
                <a:solidFill>
                  <a:srgbClr val="C00000"/>
                </a:solidFill>
              </a:rPr>
              <a:t>ΔΩΡΕΑΝ</a:t>
            </a:r>
            <a:r>
              <a:rPr lang="el-GR" sz="1600" dirty="0"/>
              <a:t> σε όλους αφού </a:t>
            </a:r>
            <a:r>
              <a:rPr lang="el-GR" sz="1600" b="1" dirty="0"/>
              <a:t>όλοι</a:t>
            </a:r>
            <a:r>
              <a:rPr lang="el-GR" sz="1600" dirty="0"/>
              <a:t> αμάρτησαν (</a:t>
            </a:r>
            <a:r>
              <a:rPr lang="el-GR" sz="1600" dirty="0" err="1"/>
              <a:t>Ρωμ</a:t>
            </a:r>
            <a:r>
              <a:rPr lang="el-GR" sz="1600" dirty="0"/>
              <a:t>. 3, 24). Γι’ αυτό και Ο Παύλος αγωνίστηκε με πάθος ενάντια στην υποχρεωτική «</a:t>
            </a:r>
            <a:r>
              <a:rPr lang="el-GR" sz="1600" dirty="0" err="1"/>
              <a:t>ιουδαιοποίηση</a:t>
            </a:r>
            <a:r>
              <a:rPr lang="el-GR" sz="1600" dirty="0"/>
              <a:t>» των Εθνών μέσω της περιτομής και της υιοθέτησης «καθαρών» τροφών. Ο ίδιος κατανόησε ότι είναι προορισμένος να ευαγγελιστεί στα έθνη το μήνυμα της ελπίδας (λειτουργός).</a:t>
            </a:r>
          </a:p>
        </p:txBody>
      </p:sp>
      <p:sp>
        <p:nvSpPr>
          <p:cNvPr id="25604" name="3 - Θέση αριθμού διαφάνειας"/>
          <p:cNvSpPr>
            <a:spLocks noGrp="1"/>
          </p:cNvSpPr>
          <p:nvPr>
            <p:ph type="sldNum" sz="quarter" idx="12"/>
          </p:nvPr>
        </p:nvSpPr>
        <p:spPr bwMode="auto">
          <a:ln>
            <a:miter lim="800000"/>
          </a:ln>
        </p:spPr>
        <p:txBody>
          <a:bodyPr wrap="square" numCol="1" anchorCtr="0" compatLnSpc="1"/>
          <a:lstStyle/>
          <a:p>
            <a:pPr>
              <a:defRPr/>
            </a:pPr>
            <a:fld id="{BC495B86-C5D2-47CA-9592-40BED1317981}" type="slidenum">
              <a:rPr lang="fr-FR">
                <a:latin typeface="Arial" panose="020B0604020202020204" pitchFamily="34" charset="0"/>
              </a:rPr>
              <a:pPr>
                <a:defRPr/>
              </a:pPr>
              <a:t>77</a:t>
            </a:fld>
            <a:endParaRPr lang="fr-FR">
              <a:latin typeface="Arial" panose="020B0604020202020204" pitchFamily="34" charset="0"/>
            </a:endParaRP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 Τίτλος"/>
          <p:cNvSpPr>
            <a:spLocks noGrp="1"/>
          </p:cNvSpPr>
          <p:nvPr>
            <p:ph type="title"/>
          </p:nvPr>
        </p:nvSpPr>
        <p:spPr>
          <a:xfrm>
            <a:off x="1116013" y="260350"/>
            <a:ext cx="7464425" cy="473075"/>
          </a:xfrm>
        </p:spPr>
        <p:txBody>
          <a:bodyPr rtlCol="0">
            <a:normAutofit fontScale="90000"/>
          </a:bodyPr>
          <a:lstStyle/>
          <a:p>
            <a:pPr eaLnBrk="1" fontAlgn="auto" hangingPunct="1">
              <a:spcAft>
                <a:spcPts val="0"/>
              </a:spcAft>
              <a:defRPr/>
            </a:pPr>
            <a:r>
              <a:rPr lang="el-GR" dirty="0">
                <a:solidFill>
                  <a:srgbClr val="C00000"/>
                </a:solidFill>
              </a:rPr>
              <a:t>Ο ΠΑΥΛΟΣ «ΧΡΙΣΤΟΣ»</a:t>
            </a:r>
          </a:p>
        </p:txBody>
      </p:sp>
      <p:sp>
        <p:nvSpPr>
          <p:cNvPr id="25603" name="2 - Θέση περιεχομένου"/>
          <p:cNvSpPr>
            <a:spLocks noGrp="1"/>
          </p:cNvSpPr>
          <p:nvPr>
            <p:ph idx="1"/>
          </p:nvPr>
        </p:nvSpPr>
        <p:spPr>
          <a:xfrm>
            <a:off x="279400" y="1154113"/>
            <a:ext cx="8455025" cy="4986337"/>
          </a:xfrm>
        </p:spPr>
        <p:txBody>
          <a:bodyPr rtlCol="0">
            <a:normAutofit fontScale="85000" lnSpcReduction="20000"/>
          </a:bodyPr>
          <a:lstStyle/>
          <a:p>
            <a:pPr algn="just" eaLnBrk="1" fontAlgn="auto" hangingPunct="1">
              <a:spcAft>
                <a:spcPts val="0"/>
              </a:spcAft>
              <a:defRPr/>
            </a:pPr>
            <a:r>
              <a:rPr lang="el-GR" sz="1600" dirty="0"/>
              <a:t>Αυτή η αγάπη (α) </a:t>
            </a:r>
            <a:r>
              <a:rPr lang="el-GR" sz="1600" b="1" dirty="0"/>
              <a:t>μεταστοιχειώνει</a:t>
            </a:r>
            <a:r>
              <a:rPr lang="el-GR" sz="1600" dirty="0"/>
              <a:t> τον </a:t>
            </a:r>
            <a:r>
              <a:rPr lang="el-GR" sz="1600" dirty="0" err="1"/>
              <a:t>φιλούντα</a:t>
            </a:r>
            <a:r>
              <a:rPr lang="el-GR" sz="1600" dirty="0"/>
              <a:t> στον </a:t>
            </a:r>
            <a:r>
              <a:rPr lang="el-GR" sz="1600" dirty="0" err="1"/>
              <a:t>φιλούμενον</a:t>
            </a:r>
            <a:r>
              <a:rPr lang="el-GR" sz="1600" dirty="0"/>
              <a:t>. (β) Έργο του θείου έρωτα επίσης είναι η </a:t>
            </a:r>
            <a:r>
              <a:rPr lang="el-GR" sz="1600" b="1" dirty="0"/>
              <a:t>αμοιβαιότητα</a:t>
            </a:r>
            <a:r>
              <a:rPr lang="el-GR" sz="1600" dirty="0"/>
              <a:t>, (γ) η  </a:t>
            </a:r>
            <a:r>
              <a:rPr lang="el-GR" sz="1600" b="1" dirty="0"/>
              <a:t>έκσταση </a:t>
            </a:r>
            <a:r>
              <a:rPr lang="el-GR" sz="1600" dirty="0"/>
              <a:t>αλλά και το</a:t>
            </a:r>
            <a:r>
              <a:rPr lang="el-GR" sz="1600" b="1" dirty="0"/>
              <a:t> </a:t>
            </a:r>
            <a:r>
              <a:rPr lang="el-GR" sz="1600" dirty="0"/>
              <a:t>και (δ) να εντυπώνει τον </a:t>
            </a:r>
            <a:r>
              <a:rPr lang="el-GR" sz="1600" dirty="0" err="1"/>
              <a:t>φιλούμενο</a:t>
            </a:r>
            <a:r>
              <a:rPr lang="el-GR" sz="1600" dirty="0"/>
              <a:t> σε όλα τα </a:t>
            </a:r>
            <a:r>
              <a:rPr lang="el-GR" sz="1600" dirty="0" err="1"/>
              <a:t>ορώμενα</a:t>
            </a:r>
            <a:r>
              <a:rPr lang="el-GR" sz="1600" dirty="0"/>
              <a:t> </a:t>
            </a:r>
            <a:r>
              <a:rPr lang="el-GR" sz="1600" i="1" dirty="0"/>
              <a:t>(Αγ. Νικόδημος παραπέμποντας στον Αυγουστίνο + «Διονύσιος Αρεοπαγίτης» </a:t>
            </a:r>
            <a:r>
              <a:rPr lang="el-GR" sz="1600" i="1" dirty="0" err="1"/>
              <a:t>πρβλ</a:t>
            </a:r>
            <a:r>
              <a:rPr lang="el-GR" sz="1600" i="1" dirty="0"/>
              <a:t>. Ιγνάτιος </a:t>
            </a:r>
            <a:r>
              <a:rPr lang="el-GR" sz="1600" i="1" dirty="0" err="1"/>
              <a:t>Ρωμ</a:t>
            </a:r>
            <a:r>
              <a:rPr lang="el-GR" sz="1600" i="1" dirty="0"/>
              <a:t>. 7: ὁ </a:t>
            </a:r>
            <a:r>
              <a:rPr lang="el-GR" sz="1600" i="1" dirty="0" err="1"/>
              <a:t>ἐμὸς</a:t>
            </a:r>
            <a:r>
              <a:rPr lang="el-GR" sz="1600" i="1" dirty="0"/>
              <a:t> </a:t>
            </a:r>
            <a:r>
              <a:rPr lang="el-GR" sz="1600" i="1" dirty="0" err="1"/>
              <a:t>ἔρως</a:t>
            </a:r>
            <a:r>
              <a:rPr lang="el-GR" sz="1600" i="1" dirty="0"/>
              <a:t> </a:t>
            </a:r>
            <a:r>
              <a:rPr lang="el-GR" sz="1600" i="1" dirty="0" err="1"/>
              <a:t>ἐσταύρωται</a:t>
            </a:r>
            <a:r>
              <a:rPr lang="el-GR" sz="1600" i="1" dirty="0"/>
              <a:t>) </a:t>
            </a:r>
          </a:p>
          <a:p>
            <a:pPr lvl="1" algn="just" eaLnBrk="1" fontAlgn="auto" hangingPunct="1">
              <a:spcAft>
                <a:spcPts val="0"/>
              </a:spcAft>
              <a:defRPr/>
            </a:pPr>
            <a:r>
              <a:rPr lang="el-GR" sz="1600" i="1" dirty="0" err="1">
                <a:solidFill>
                  <a:srgbClr val="000099"/>
                </a:solidFill>
              </a:rPr>
              <a:t>Γαλ</a:t>
            </a:r>
            <a:r>
              <a:rPr lang="el-GR" sz="1600" i="1" dirty="0">
                <a:solidFill>
                  <a:srgbClr val="000099"/>
                </a:solidFill>
              </a:rPr>
              <a:t>. 2, 19κε.: </a:t>
            </a:r>
            <a:r>
              <a:rPr lang="el-GR" sz="1600" i="1" dirty="0" err="1">
                <a:solidFill>
                  <a:srgbClr val="000099"/>
                </a:solidFill>
              </a:rPr>
              <a:t>Ἐγὼ</a:t>
            </a:r>
            <a:r>
              <a:rPr lang="el-GR" sz="1600" i="1" dirty="0">
                <a:solidFill>
                  <a:srgbClr val="000099"/>
                </a:solidFill>
              </a:rPr>
              <a:t> </a:t>
            </a:r>
            <a:r>
              <a:rPr lang="el-GR" sz="1600" i="1" dirty="0" err="1">
                <a:solidFill>
                  <a:srgbClr val="000099"/>
                </a:solidFill>
              </a:rPr>
              <a:t>γὰρ</a:t>
            </a:r>
            <a:r>
              <a:rPr lang="el-GR" sz="1600" i="1" dirty="0">
                <a:solidFill>
                  <a:srgbClr val="000099"/>
                </a:solidFill>
              </a:rPr>
              <a:t> </a:t>
            </a:r>
            <a:r>
              <a:rPr lang="el-GR" sz="1600" i="1" dirty="0" err="1">
                <a:solidFill>
                  <a:srgbClr val="000099"/>
                </a:solidFill>
              </a:rPr>
              <a:t>διὰ</a:t>
            </a:r>
            <a:r>
              <a:rPr lang="el-GR" sz="1600" i="1" dirty="0">
                <a:solidFill>
                  <a:srgbClr val="000099"/>
                </a:solidFill>
              </a:rPr>
              <a:t> </a:t>
            </a:r>
            <a:r>
              <a:rPr lang="el-GR" sz="1600" i="1" dirty="0" err="1">
                <a:solidFill>
                  <a:srgbClr val="000099"/>
                </a:solidFill>
              </a:rPr>
              <a:t>Νόμου</a:t>
            </a:r>
            <a:r>
              <a:rPr lang="el-GR" sz="1600" i="1" dirty="0">
                <a:solidFill>
                  <a:srgbClr val="000099"/>
                </a:solidFill>
              </a:rPr>
              <a:t> </a:t>
            </a:r>
            <a:r>
              <a:rPr lang="el-GR" sz="1600" i="1" dirty="0" err="1">
                <a:solidFill>
                  <a:srgbClr val="000099"/>
                </a:solidFill>
              </a:rPr>
              <a:t>νόμῳ</a:t>
            </a:r>
            <a:r>
              <a:rPr lang="el-GR" sz="1600" i="1" dirty="0">
                <a:solidFill>
                  <a:srgbClr val="000099"/>
                </a:solidFill>
              </a:rPr>
              <a:t> </a:t>
            </a:r>
            <a:r>
              <a:rPr lang="el-GR" sz="1600" i="1" dirty="0" err="1">
                <a:solidFill>
                  <a:srgbClr val="000099"/>
                </a:solidFill>
              </a:rPr>
              <a:t>ἀπέθανον</a:t>
            </a:r>
            <a:r>
              <a:rPr lang="el-GR" sz="1600" i="1" dirty="0">
                <a:solidFill>
                  <a:srgbClr val="000099"/>
                </a:solidFill>
              </a:rPr>
              <a:t>, </a:t>
            </a:r>
            <a:r>
              <a:rPr lang="el-GR" sz="1600" i="1" dirty="0" err="1">
                <a:solidFill>
                  <a:srgbClr val="000099"/>
                </a:solidFill>
              </a:rPr>
              <a:t>ἵνα</a:t>
            </a:r>
            <a:r>
              <a:rPr lang="el-GR" sz="1600" i="1" dirty="0">
                <a:solidFill>
                  <a:srgbClr val="000099"/>
                </a:solidFill>
              </a:rPr>
              <a:t> </a:t>
            </a:r>
            <a:r>
              <a:rPr lang="el-GR" sz="1600" i="1" dirty="0" err="1">
                <a:solidFill>
                  <a:srgbClr val="000099"/>
                </a:solidFill>
              </a:rPr>
              <a:t>Θεῷ</a:t>
            </a:r>
            <a:r>
              <a:rPr lang="el-GR" sz="1600" i="1" dirty="0">
                <a:solidFill>
                  <a:srgbClr val="000099"/>
                </a:solidFill>
              </a:rPr>
              <a:t> </a:t>
            </a:r>
            <a:r>
              <a:rPr lang="el-GR" sz="1600" i="1" dirty="0" err="1">
                <a:solidFill>
                  <a:srgbClr val="000099"/>
                </a:solidFill>
              </a:rPr>
              <a:t>ζήσω</a:t>
            </a:r>
            <a:r>
              <a:rPr lang="el-GR" sz="1600" i="1" dirty="0">
                <a:solidFill>
                  <a:srgbClr val="000099"/>
                </a:solidFill>
              </a:rPr>
              <a:t>. </a:t>
            </a:r>
            <a:r>
              <a:rPr lang="el-GR" sz="1600" i="1" dirty="0" err="1">
                <a:solidFill>
                  <a:srgbClr val="000099"/>
                </a:solidFill>
              </a:rPr>
              <a:t>Χριστῷ</a:t>
            </a:r>
            <a:r>
              <a:rPr lang="el-GR" sz="1600" i="1" dirty="0">
                <a:solidFill>
                  <a:srgbClr val="000099"/>
                </a:solidFill>
              </a:rPr>
              <a:t> </a:t>
            </a:r>
            <a:r>
              <a:rPr lang="el-GR" sz="1600" i="1" dirty="0" err="1">
                <a:solidFill>
                  <a:srgbClr val="000099"/>
                </a:solidFill>
              </a:rPr>
              <a:t>συνεσταύρωμαι</a:t>
            </a:r>
            <a:r>
              <a:rPr lang="el-GR" sz="1600" i="1" dirty="0">
                <a:solidFill>
                  <a:srgbClr val="000099"/>
                </a:solidFill>
              </a:rPr>
              <a:t>! </a:t>
            </a:r>
            <a:r>
              <a:rPr lang="el-GR" sz="1600" b="1" i="1" dirty="0">
                <a:solidFill>
                  <a:srgbClr val="000099"/>
                </a:solidFill>
              </a:rPr>
              <a:t>Ζ</a:t>
            </a:r>
            <a:r>
              <a:rPr lang="el-GR" sz="1600" b="1" i="1" cap="all" dirty="0">
                <a:solidFill>
                  <a:srgbClr val="000099"/>
                </a:solidFill>
              </a:rPr>
              <a:t>ω </a:t>
            </a:r>
            <a:r>
              <a:rPr lang="el-GR" sz="1600" b="1" i="1" dirty="0" err="1">
                <a:solidFill>
                  <a:srgbClr val="000099"/>
                </a:solidFill>
              </a:rPr>
              <a:t>δὲ</a:t>
            </a:r>
            <a:r>
              <a:rPr lang="el-GR" sz="1600" b="1" i="1" dirty="0">
                <a:solidFill>
                  <a:srgbClr val="000099"/>
                </a:solidFill>
              </a:rPr>
              <a:t> </a:t>
            </a:r>
            <a:r>
              <a:rPr lang="el-GR" sz="1600" b="1" i="1" dirty="0" err="1">
                <a:solidFill>
                  <a:srgbClr val="000099"/>
                </a:solidFill>
              </a:rPr>
              <a:t>οὐκέτι</a:t>
            </a:r>
            <a:r>
              <a:rPr lang="el-GR" sz="1600" b="1" i="1" dirty="0">
                <a:solidFill>
                  <a:srgbClr val="000099"/>
                </a:solidFill>
              </a:rPr>
              <a:t> </a:t>
            </a:r>
            <a:r>
              <a:rPr lang="el-GR" sz="1600" b="1" i="1" dirty="0" err="1">
                <a:solidFill>
                  <a:srgbClr val="000099"/>
                </a:solidFill>
              </a:rPr>
              <a:t>ἐγώ</a:t>
            </a:r>
            <a:r>
              <a:rPr lang="el-GR" sz="1600" b="1" i="1" dirty="0">
                <a:solidFill>
                  <a:srgbClr val="000099"/>
                </a:solidFill>
              </a:rPr>
              <a:t>, </a:t>
            </a:r>
            <a:r>
              <a:rPr lang="el-GR" sz="1600" b="1" i="1" dirty="0" err="1">
                <a:solidFill>
                  <a:srgbClr val="000099"/>
                </a:solidFill>
              </a:rPr>
              <a:t>ζῇ</a:t>
            </a:r>
            <a:r>
              <a:rPr lang="el-GR" sz="1600" b="1" i="1" dirty="0">
                <a:solidFill>
                  <a:srgbClr val="000099"/>
                </a:solidFill>
              </a:rPr>
              <a:t> </a:t>
            </a:r>
            <a:r>
              <a:rPr lang="el-GR" sz="1600" b="1" i="1" dirty="0" err="1">
                <a:solidFill>
                  <a:srgbClr val="000099"/>
                </a:solidFill>
              </a:rPr>
              <a:t>δὲ</a:t>
            </a:r>
            <a:r>
              <a:rPr lang="el-GR" sz="1600" b="1" i="1" dirty="0">
                <a:solidFill>
                  <a:srgbClr val="000099"/>
                </a:solidFill>
              </a:rPr>
              <a:t> </a:t>
            </a:r>
            <a:r>
              <a:rPr lang="el-GR" sz="1600" b="1" i="1" dirty="0" err="1">
                <a:solidFill>
                  <a:srgbClr val="000099"/>
                </a:solidFill>
              </a:rPr>
              <a:t>ἐν</a:t>
            </a:r>
            <a:r>
              <a:rPr lang="el-GR" sz="1600" b="1" i="1" dirty="0">
                <a:solidFill>
                  <a:srgbClr val="000099"/>
                </a:solidFill>
              </a:rPr>
              <a:t> </a:t>
            </a:r>
            <a:r>
              <a:rPr lang="el-GR" sz="1600" b="1" i="1" dirty="0" err="1">
                <a:solidFill>
                  <a:srgbClr val="000099"/>
                </a:solidFill>
              </a:rPr>
              <a:t>ἐμοὶ</a:t>
            </a:r>
            <a:r>
              <a:rPr lang="el-GR" sz="1600" b="1" i="1" dirty="0">
                <a:solidFill>
                  <a:srgbClr val="000099"/>
                </a:solidFill>
              </a:rPr>
              <a:t> </a:t>
            </a:r>
            <a:r>
              <a:rPr lang="el-GR" sz="1600" b="1" i="1" dirty="0" err="1">
                <a:solidFill>
                  <a:srgbClr val="000099"/>
                </a:solidFill>
              </a:rPr>
              <a:t>Χριστός</a:t>
            </a:r>
            <a:r>
              <a:rPr lang="el-GR" sz="1600" b="1" i="1" dirty="0">
                <a:solidFill>
                  <a:srgbClr val="000099"/>
                </a:solidFill>
              </a:rPr>
              <a:t>·</a:t>
            </a:r>
            <a:r>
              <a:rPr lang="el-GR" sz="1600" i="1" dirty="0">
                <a:solidFill>
                  <a:srgbClr val="000099"/>
                </a:solidFill>
              </a:rPr>
              <a:t> ὃ </a:t>
            </a:r>
            <a:r>
              <a:rPr lang="el-GR" sz="1600" i="1" dirty="0" err="1">
                <a:solidFill>
                  <a:srgbClr val="000099"/>
                </a:solidFill>
              </a:rPr>
              <a:t>δὲ</a:t>
            </a:r>
            <a:r>
              <a:rPr lang="el-GR" sz="1600" i="1" dirty="0">
                <a:solidFill>
                  <a:srgbClr val="000099"/>
                </a:solidFill>
              </a:rPr>
              <a:t> </a:t>
            </a:r>
            <a:r>
              <a:rPr lang="el-GR" sz="1600" i="1" dirty="0" err="1">
                <a:solidFill>
                  <a:srgbClr val="000099"/>
                </a:solidFill>
              </a:rPr>
              <a:t>νῦν</a:t>
            </a:r>
            <a:r>
              <a:rPr lang="el-GR" sz="1600" i="1" dirty="0">
                <a:solidFill>
                  <a:srgbClr val="000099"/>
                </a:solidFill>
              </a:rPr>
              <a:t> </a:t>
            </a:r>
            <a:r>
              <a:rPr lang="el-GR" sz="1600" i="1" dirty="0" err="1">
                <a:solidFill>
                  <a:srgbClr val="000099"/>
                </a:solidFill>
              </a:rPr>
              <a:t>ζῶ</a:t>
            </a:r>
            <a:r>
              <a:rPr lang="el-GR" sz="1600" i="1" dirty="0">
                <a:solidFill>
                  <a:srgbClr val="000099"/>
                </a:solidFill>
              </a:rPr>
              <a:t> </a:t>
            </a:r>
            <a:r>
              <a:rPr lang="el-GR" sz="1600" i="1" dirty="0" err="1">
                <a:solidFill>
                  <a:srgbClr val="000099"/>
                </a:solidFill>
              </a:rPr>
              <a:t>ἐν</a:t>
            </a:r>
            <a:r>
              <a:rPr lang="el-GR" sz="1600" i="1" dirty="0">
                <a:solidFill>
                  <a:srgbClr val="000099"/>
                </a:solidFill>
              </a:rPr>
              <a:t> </a:t>
            </a:r>
            <a:r>
              <a:rPr lang="el-GR" sz="1600" i="1" dirty="0" err="1">
                <a:solidFill>
                  <a:srgbClr val="000099"/>
                </a:solidFill>
              </a:rPr>
              <a:t>σαρκί</a:t>
            </a:r>
            <a:r>
              <a:rPr lang="el-GR" sz="1600" i="1" dirty="0">
                <a:solidFill>
                  <a:srgbClr val="000099"/>
                </a:solidFill>
              </a:rPr>
              <a:t>, </a:t>
            </a:r>
            <a:r>
              <a:rPr lang="el-GR" sz="1600" i="1" dirty="0" err="1">
                <a:solidFill>
                  <a:srgbClr val="000099"/>
                </a:solidFill>
              </a:rPr>
              <a:t>ἐν</a:t>
            </a:r>
            <a:r>
              <a:rPr lang="el-GR" sz="1600" i="1" dirty="0">
                <a:solidFill>
                  <a:srgbClr val="000099"/>
                </a:solidFill>
              </a:rPr>
              <a:t> </a:t>
            </a:r>
            <a:r>
              <a:rPr lang="el-GR" sz="1600" i="1" dirty="0" err="1">
                <a:solidFill>
                  <a:srgbClr val="000099"/>
                </a:solidFill>
              </a:rPr>
              <a:t>πίστει</a:t>
            </a:r>
            <a:r>
              <a:rPr lang="el-GR" sz="1600" i="1" dirty="0">
                <a:solidFill>
                  <a:srgbClr val="000099"/>
                </a:solidFill>
              </a:rPr>
              <a:t> </a:t>
            </a:r>
            <a:r>
              <a:rPr lang="el-GR" sz="1600" i="1" dirty="0" err="1">
                <a:solidFill>
                  <a:srgbClr val="000099"/>
                </a:solidFill>
              </a:rPr>
              <a:t>ζῶ</a:t>
            </a:r>
            <a:r>
              <a:rPr lang="el-GR" sz="1600" i="1" dirty="0">
                <a:solidFill>
                  <a:srgbClr val="000099"/>
                </a:solidFill>
              </a:rPr>
              <a:t> </a:t>
            </a:r>
            <a:r>
              <a:rPr lang="el-GR" sz="1600" i="1" dirty="0" err="1">
                <a:solidFill>
                  <a:srgbClr val="000099"/>
                </a:solidFill>
              </a:rPr>
              <a:t>τῇ</a:t>
            </a:r>
            <a:r>
              <a:rPr lang="el-GR" sz="1600" i="1" dirty="0">
                <a:solidFill>
                  <a:srgbClr val="000099"/>
                </a:solidFill>
              </a:rPr>
              <a:t> </a:t>
            </a:r>
            <a:r>
              <a:rPr lang="el-GR" sz="1600" i="1" dirty="0" err="1">
                <a:solidFill>
                  <a:srgbClr val="000099"/>
                </a:solidFill>
              </a:rPr>
              <a:t>τοῦ</a:t>
            </a:r>
            <a:r>
              <a:rPr lang="el-GR" sz="1600" i="1" dirty="0">
                <a:solidFill>
                  <a:srgbClr val="000099"/>
                </a:solidFill>
              </a:rPr>
              <a:t> </a:t>
            </a:r>
            <a:r>
              <a:rPr lang="el-GR" sz="1600" i="1" dirty="0" err="1">
                <a:solidFill>
                  <a:srgbClr val="000099"/>
                </a:solidFill>
              </a:rPr>
              <a:t>Υἱοῦ</a:t>
            </a:r>
            <a:r>
              <a:rPr lang="el-GR" sz="1600" i="1" dirty="0">
                <a:solidFill>
                  <a:srgbClr val="000099"/>
                </a:solidFill>
              </a:rPr>
              <a:t> </a:t>
            </a:r>
            <a:r>
              <a:rPr lang="el-GR" sz="1600" i="1" dirty="0" err="1">
                <a:solidFill>
                  <a:srgbClr val="000099"/>
                </a:solidFill>
              </a:rPr>
              <a:t>τοῦ</a:t>
            </a:r>
            <a:r>
              <a:rPr lang="el-GR" sz="1600" i="1" dirty="0">
                <a:solidFill>
                  <a:srgbClr val="000099"/>
                </a:solidFill>
              </a:rPr>
              <a:t> </a:t>
            </a:r>
            <a:r>
              <a:rPr lang="el-GR" sz="1600" i="1" dirty="0" err="1">
                <a:solidFill>
                  <a:srgbClr val="000099"/>
                </a:solidFill>
              </a:rPr>
              <a:t>Θεοῦ</a:t>
            </a:r>
            <a:r>
              <a:rPr lang="el-GR" sz="1600" i="1" dirty="0">
                <a:solidFill>
                  <a:srgbClr val="000099"/>
                </a:solidFill>
              </a:rPr>
              <a:t> </a:t>
            </a:r>
            <a:r>
              <a:rPr lang="el-GR" sz="1600" i="1" dirty="0" err="1">
                <a:solidFill>
                  <a:srgbClr val="000099"/>
                </a:solidFill>
              </a:rPr>
              <a:t>τοῦ</a:t>
            </a:r>
            <a:r>
              <a:rPr lang="el-GR" sz="1600" i="1" dirty="0">
                <a:solidFill>
                  <a:srgbClr val="000099"/>
                </a:solidFill>
              </a:rPr>
              <a:t> </a:t>
            </a:r>
            <a:r>
              <a:rPr lang="el-GR" sz="1600" i="1" dirty="0" err="1">
                <a:solidFill>
                  <a:srgbClr val="000099"/>
                </a:solidFill>
              </a:rPr>
              <a:t>ἀγαπήσαντός</a:t>
            </a:r>
            <a:r>
              <a:rPr lang="el-GR" sz="1600" i="1" dirty="0">
                <a:solidFill>
                  <a:srgbClr val="000099"/>
                </a:solidFill>
              </a:rPr>
              <a:t> με </a:t>
            </a:r>
            <a:r>
              <a:rPr lang="el-GR" sz="1600" i="1" dirty="0" err="1">
                <a:solidFill>
                  <a:srgbClr val="000099"/>
                </a:solidFill>
              </a:rPr>
              <a:t>καὶ</a:t>
            </a:r>
            <a:r>
              <a:rPr lang="el-GR" sz="1600" i="1" dirty="0">
                <a:solidFill>
                  <a:srgbClr val="000099"/>
                </a:solidFill>
              </a:rPr>
              <a:t> </a:t>
            </a:r>
            <a:r>
              <a:rPr lang="el-GR" sz="1600" i="1" dirty="0" err="1">
                <a:solidFill>
                  <a:srgbClr val="000099"/>
                </a:solidFill>
              </a:rPr>
              <a:t>παραδόντος</a:t>
            </a:r>
            <a:r>
              <a:rPr lang="el-GR" sz="1600" i="1" dirty="0">
                <a:solidFill>
                  <a:srgbClr val="000099"/>
                </a:solidFill>
              </a:rPr>
              <a:t> </a:t>
            </a:r>
            <a:r>
              <a:rPr lang="el-GR" sz="1600" i="1" dirty="0" err="1">
                <a:solidFill>
                  <a:srgbClr val="000099"/>
                </a:solidFill>
              </a:rPr>
              <a:t>ἑαυτὸν</a:t>
            </a:r>
            <a:r>
              <a:rPr lang="el-GR" sz="1600" i="1" dirty="0">
                <a:solidFill>
                  <a:srgbClr val="000099"/>
                </a:solidFill>
              </a:rPr>
              <a:t> </a:t>
            </a:r>
            <a:r>
              <a:rPr lang="el-GR" sz="1600" i="1" dirty="0" err="1">
                <a:solidFill>
                  <a:srgbClr val="000099"/>
                </a:solidFill>
              </a:rPr>
              <a:t>ὑπὲρ</a:t>
            </a:r>
            <a:r>
              <a:rPr lang="el-GR" sz="1600" i="1" dirty="0">
                <a:solidFill>
                  <a:srgbClr val="000099"/>
                </a:solidFill>
              </a:rPr>
              <a:t> </a:t>
            </a:r>
            <a:r>
              <a:rPr lang="el-GR" sz="1600" i="1" dirty="0" err="1">
                <a:solidFill>
                  <a:srgbClr val="000099"/>
                </a:solidFill>
              </a:rPr>
              <a:t>ἐμοῦ</a:t>
            </a:r>
            <a:r>
              <a:rPr lang="el-GR" sz="1600" i="1" dirty="0">
                <a:solidFill>
                  <a:srgbClr val="000099"/>
                </a:solidFill>
              </a:rPr>
              <a:t>. </a:t>
            </a:r>
            <a:r>
              <a:rPr lang="el-GR" sz="1600" i="1" dirty="0" err="1">
                <a:solidFill>
                  <a:srgbClr val="000099"/>
                </a:solidFill>
              </a:rPr>
              <a:t>Οὐκ</a:t>
            </a:r>
            <a:r>
              <a:rPr lang="el-GR" sz="1600" i="1" dirty="0">
                <a:solidFill>
                  <a:srgbClr val="000099"/>
                </a:solidFill>
              </a:rPr>
              <a:t> </a:t>
            </a:r>
            <a:r>
              <a:rPr lang="el-GR" sz="1600" i="1" dirty="0" err="1">
                <a:solidFill>
                  <a:srgbClr val="000099"/>
                </a:solidFill>
              </a:rPr>
              <a:t>ἀθετῶ</a:t>
            </a:r>
            <a:r>
              <a:rPr lang="el-GR" sz="1600" i="1" dirty="0">
                <a:solidFill>
                  <a:srgbClr val="000099"/>
                </a:solidFill>
              </a:rPr>
              <a:t> </a:t>
            </a:r>
            <a:r>
              <a:rPr lang="el-GR" sz="1600" i="1" dirty="0" err="1">
                <a:solidFill>
                  <a:srgbClr val="000099"/>
                </a:solidFill>
              </a:rPr>
              <a:t>τὴν</a:t>
            </a:r>
            <a:r>
              <a:rPr lang="el-GR" sz="1600" i="1" dirty="0">
                <a:solidFill>
                  <a:srgbClr val="000099"/>
                </a:solidFill>
              </a:rPr>
              <a:t> </a:t>
            </a:r>
            <a:r>
              <a:rPr lang="el-GR" sz="1600" i="1" dirty="0" err="1">
                <a:solidFill>
                  <a:srgbClr val="000099"/>
                </a:solidFill>
              </a:rPr>
              <a:t>Χάριν</a:t>
            </a:r>
            <a:r>
              <a:rPr lang="el-GR" sz="1600" i="1" dirty="0">
                <a:solidFill>
                  <a:srgbClr val="000099"/>
                </a:solidFill>
              </a:rPr>
              <a:t> </a:t>
            </a:r>
            <a:r>
              <a:rPr lang="el-GR" sz="1600" i="1" dirty="0" err="1">
                <a:solidFill>
                  <a:srgbClr val="000099"/>
                </a:solidFill>
              </a:rPr>
              <a:t>τοῦ</a:t>
            </a:r>
            <a:r>
              <a:rPr lang="el-GR" sz="1600" i="1" dirty="0">
                <a:solidFill>
                  <a:srgbClr val="000099"/>
                </a:solidFill>
              </a:rPr>
              <a:t> </a:t>
            </a:r>
            <a:r>
              <a:rPr lang="el-GR" sz="1600" i="1" dirty="0" err="1">
                <a:solidFill>
                  <a:srgbClr val="000099"/>
                </a:solidFill>
              </a:rPr>
              <a:t>Θεοῦ</a:t>
            </a:r>
            <a:r>
              <a:rPr lang="el-GR" sz="1600" i="1" dirty="0">
                <a:solidFill>
                  <a:srgbClr val="000099"/>
                </a:solidFill>
              </a:rPr>
              <a:t>· </a:t>
            </a:r>
            <a:r>
              <a:rPr lang="el-GR" sz="1600" i="1" dirty="0" err="1">
                <a:solidFill>
                  <a:srgbClr val="000099"/>
                </a:solidFill>
              </a:rPr>
              <a:t>εἰ</a:t>
            </a:r>
            <a:r>
              <a:rPr lang="el-GR" sz="1600" i="1" dirty="0">
                <a:solidFill>
                  <a:srgbClr val="000099"/>
                </a:solidFill>
              </a:rPr>
              <a:t> </a:t>
            </a:r>
            <a:r>
              <a:rPr lang="el-GR" sz="1600" i="1" dirty="0" err="1">
                <a:solidFill>
                  <a:srgbClr val="000099"/>
                </a:solidFill>
              </a:rPr>
              <a:t>γὰρ</a:t>
            </a:r>
            <a:r>
              <a:rPr lang="el-GR" sz="1600" i="1" dirty="0">
                <a:solidFill>
                  <a:srgbClr val="000099"/>
                </a:solidFill>
              </a:rPr>
              <a:t> </a:t>
            </a:r>
            <a:r>
              <a:rPr lang="el-GR" sz="1600" i="1" dirty="0" err="1">
                <a:solidFill>
                  <a:srgbClr val="000099"/>
                </a:solidFill>
              </a:rPr>
              <a:t>διὰ</a:t>
            </a:r>
            <a:r>
              <a:rPr lang="el-GR" sz="1600" i="1" dirty="0">
                <a:solidFill>
                  <a:srgbClr val="000099"/>
                </a:solidFill>
              </a:rPr>
              <a:t> </a:t>
            </a:r>
            <a:r>
              <a:rPr lang="el-GR" sz="1600" i="1" dirty="0" err="1">
                <a:solidFill>
                  <a:srgbClr val="000099"/>
                </a:solidFill>
              </a:rPr>
              <a:t>Νόμου</a:t>
            </a:r>
            <a:r>
              <a:rPr lang="el-GR" sz="1600" i="1" dirty="0">
                <a:solidFill>
                  <a:srgbClr val="000099"/>
                </a:solidFill>
              </a:rPr>
              <a:t> </a:t>
            </a:r>
            <a:r>
              <a:rPr lang="el-GR" sz="1600" i="1" dirty="0" err="1">
                <a:solidFill>
                  <a:srgbClr val="000099"/>
                </a:solidFill>
              </a:rPr>
              <a:t>δικαιοσύνη</a:t>
            </a:r>
            <a:r>
              <a:rPr lang="el-GR" sz="1600" i="1" dirty="0">
                <a:solidFill>
                  <a:srgbClr val="000099"/>
                </a:solidFill>
              </a:rPr>
              <a:t>, </a:t>
            </a:r>
            <a:r>
              <a:rPr lang="el-GR" sz="1600" i="1" dirty="0" err="1">
                <a:solidFill>
                  <a:srgbClr val="000099"/>
                </a:solidFill>
              </a:rPr>
              <a:t>ἄρα</a:t>
            </a:r>
            <a:r>
              <a:rPr lang="el-GR" sz="1600" i="1" dirty="0">
                <a:solidFill>
                  <a:srgbClr val="000099"/>
                </a:solidFill>
              </a:rPr>
              <a:t> </a:t>
            </a:r>
            <a:r>
              <a:rPr lang="el-GR" sz="1600" i="1" dirty="0" err="1">
                <a:solidFill>
                  <a:srgbClr val="000099"/>
                </a:solidFill>
              </a:rPr>
              <a:t>Χριστὸς</a:t>
            </a:r>
            <a:r>
              <a:rPr lang="el-GR" sz="1600" i="1" dirty="0">
                <a:solidFill>
                  <a:srgbClr val="000099"/>
                </a:solidFill>
              </a:rPr>
              <a:t> </a:t>
            </a:r>
            <a:r>
              <a:rPr lang="el-GR" sz="1600" i="1" dirty="0" err="1">
                <a:solidFill>
                  <a:srgbClr val="000099"/>
                </a:solidFill>
              </a:rPr>
              <a:t>δωρεὰν</a:t>
            </a:r>
            <a:r>
              <a:rPr lang="el-GR" sz="1600" i="1" dirty="0">
                <a:solidFill>
                  <a:srgbClr val="000099"/>
                </a:solidFill>
              </a:rPr>
              <a:t> </a:t>
            </a:r>
            <a:r>
              <a:rPr lang="el-GR" sz="1600" i="1" dirty="0" err="1">
                <a:solidFill>
                  <a:srgbClr val="000099"/>
                </a:solidFill>
              </a:rPr>
              <a:t>ἀπέθανεν</a:t>
            </a:r>
            <a:r>
              <a:rPr lang="el-GR" sz="1600" i="1" dirty="0">
                <a:solidFill>
                  <a:srgbClr val="000099"/>
                </a:solidFill>
              </a:rPr>
              <a:t> </a:t>
            </a:r>
          </a:p>
          <a:p>
            <a:pPr lvl="1" algn="just" eaLnBrk="1" fontAlgn="auto" hangingPunct="1">
              <a:spcAft>
                <a:spcPts val="0"/>
              </a:spcAft>
              <a:defRPr/>
            </a:pPr>
            <a:r>
              <a:rPr lang="el-GR" sz="1600" dirty="0" err="1">
                <a:solidFill>
                  <a:srgbClr val="000099"/>
                </a:solidFill>
              </a:rPr>
              <a:t>Φιλ</a:t>
            </a:r>
            <a:r>
              <a:rPr lang="el-GR" sz="1600" dirty="0">
                <a:solidFill>
                  <a:srgbClr val="000099"/>
                </a:solidFill>
              </a:rPr>
              <a:t>.</a:t>
            </a:r>
            <a:r>
              <a:rPr lang="en-US" sz="1600" dirty="0">
                <a:solidFill>
                  <a:srgbClr val="000099"/>
                </a:solidFill>
              </a:rPr>
              <a:t> 1</a:t>
            </a:r>
            <a:r>
              <a:rPr lang="el-GR" sz="1600" dirty="0">
                <a:solidFill>
                  <a:srgbClr val="000099"/>
                </a:solidFill>
              </a:rPr>
              <a:t>, </a:t>
            </a:r>
            <a:r>
              <a:rPr lang="en-US" sz="1600" dirty="0">
                <a:solidFill>
                  <a:srgbClr val="000099"/>
                </a:solidFill>
              </a:rPr>
              <a:t>21</a:t>
            </a:r>
            <a:r>
              <a:rPr lang="el-GR" sz="1600" dirty="0">
                <a:solidFill>
                  <a:srgbClr val="000099"/>
                </a:solidFill>
              </a:rPr>
              <a:t>: </a:t>
            </a:r>
            <a:r>
              <a:rPr lang="el-GR" sz="1600" i="1" dirty="0" err="1">
                <a:solidFill>
                  <a:srgbClr val="000099"/>
                </a:solidFill>
              </a:rPr>
              <a:t>Ἐμοὶ</a:t>
            </a:r>
            <a:r>
              <a:rPr lang="el-GR" sz="1600" i="1" dirty="0">
                <a:solidFill>
                  <a:srgbClr val="000099"/>
                </a:solidFill>
              </a:rPr>
              <a:t> </a:t>
            </a:r>
            <a:r>
              <a:rPr lang="el-GR" sz="1600" i="1" dirty="0" err="1">
                <a:solidFill>
                  <a:srgbClr val="000099"/>
                </a:solidFill>
              </a:rPr>
              <a:t>γὰρ</a:t>
            </a:r>
            <a:r>
              <a:rPr lang="el-GR" sz="1600" i="1" dirty="0">
                <a:solidFill>
                  <a:srgbClr val="000099"/>
                </a:solidFill>
              </a:rPr>
              <a:t> </a:t>
            </a:r>
            <a:r>
              <a:rPr lang="el-GR" sz="1600" b="1" i="1" dirty="0" err="1">
                <a:solidFill>
                  <a:srgbClr val="000099"/>
                </a:solidFill>
              </a:rPr>
              <a:t>τὸ</a:t>
            </a:r>
            <a:r>
              <a:rPr lang="el-GR" sz="1600" b="1" i="1" dirty="0">
                <a:solidFill>
                  <a:srgbClr val="000099"/>
                </a:solidFill>
              </a:rPr>
              <a:t> </a:t>
            </a:r>
            <a:r>
              <a:rPr lang="el-GR" sz="1600" b="1" i="1" dirty="0" err="1">
                <a:solidFill>
                  <a:srgbClr val="000099"/>
                </a:solidFill>
              </a:rPr>
              <a:t>ζῆν</a:t>
            </a:r>
            <a:r>
              <a:rPr lang="el-GR" sz="1600" b="1" i="1" dirty="0">
                <a:solidFill>
                  <a:srgbClr val="000099"/>
                </a:solidFill>
              </a:rPr>
              <a:t> </a:t>
            </a:r>
            <a:r>
              <a:rPr lang="el-GR" sz="1600" b="1" i="1" dirty="0" err="1">
                <a:solidFill>
                  <a:srgbClr val="000099"/>
                </a:solidFill>
              </a:rPr>
              <a:t>Χριστὸς</a:t>
            </a:r>
            <a:r>
              <a:rPr lang="el-GR" sz="1600" b="1" i="1" dirty="0">
                <a:solidFill>
                  <a:srgbClr val="000099"/>
                </a:solidFill>
              </a:rPr>
              <a:t> </a:t>
            </a:r>
            <a:r>
              <a:rPr lang="el-GR" sz="1600" i="1" dirty="0" err="1">
                <a:solidFill>
                  <a:srgbClr val="000099"/>
                </a:solidFill>
              </a:rPr>
              <a:t>καὶ</a:t>
            </a:r>
            <a:r>
              <a:rPr lang="el-GR" sz="1600" i="1" dirty="0">
                <a:solidFill>
                  <a:srgbClr val="000099"/>
                </a:solidFill>
              </a:rPr>
              <a:t> </a:t>
            </a:r>
            <a:r>
              <a:rPr lang="el-GR" sz="1600" i="1" dirty="0" err="1">
                <a:solidFill>
                  <a:srgbClr val="000099"/>
                </a:solidFill>
              </a:rPr>
              <a:t>τὸ</a:t>
            </a:r>
            <a:r>
              <a:rPr lang="el-GR" sz="1600" i="1" dirty="0">
                <a:solidFill>
                  <a:srgbClr val="000099"/>
                </a:solidFill>
              </a:rPr>
              <a:t> </a:t>
            </a:r>
            <a:r>
              <a:rPr lang="el-GR" sz="1600" i="1" dirty="0" err="1">
                <a:solidFill>
                  <a:srgbClr val="000099"/>
                </a:solidFill>
              </a:rPr>
              <a:t>ἀποθανεῖν</a:t>
            </a:r>
            <a:r>
              <a:rPr lang="el-GR" sz="1600" i="1" dirty="0">
                <a:solidFill>
                  <a:srgbClr val="000099"/>
                </a:solidFill>
              </a:rPr>
              <a:t> </a:t>
            </a:r>
            <a:r>
              <a:rPr lang="el-GR" sz="1600" i="1" dirty="0" err="1">
                <a:solidFill>
                  <a:srgbClr val="000099"/>
                </a:solidFill>
              </a:rPr>
              <a:t>κέρδος</a:t>
            </a:r>
            <a:r>
              <a:rPr lang="el-GR" sz="1600" dirty="0">
                <a:solidFill>
                  <a:srgbClr val="000099"/>
                </a:solidFill>
              </a:rPr>
              <a:t>. </a:t>
            </a:r>
          </a:p>
          <a:p>
            <a:pPr lvl="1" algn="just" eaLnBrk="1" fontAlgn="auto" hangingPunct="1">
              <a:spcAft>
                <a:spcPts val="0"/>
              </a:spcAft>
              <a:defRPr/>
            </a:pPr>
            <a:r>
              <a:rPr lang="el-GR" sz="1600" dirty="0">
                <a:solidFill>
                  <a:srgbClr val="000099"/>
                </a:solidFill>
              </a:rPr>
              <a:t>Κ</a:t>
            </a:r>
            <a:r>
              <a:rPr lang="en-US" sz="1600" dirty="0">
                <a:solidFill>
                  <a:srgbClr val="000099"/>
                </a:solidFill>
              </a:rPr>
              <a:t>o</a:t>
            </a:r>
            <a:r>
              <a:rPr lang="el-GR" sz="1600" dirty="0">
                <a:solidFill>
                  <a:srgbClr val="000099"/>
                </a:solidFill>
              </a:rPr>
              <a:t>λ</a:t>
            </a:r>
            <a:r>
              <a:rPr lang="en-US" sz="1600" dirty="0">
                <a:solidFill>
                  <a:srgbClr val="000099"/>
                </a:solidFill>
              </a:rPr>
              <a:t> 3</a:t>
            </a:r>
            <a:r>
              <a:rPr lang="el-GR" sz="1600" dirty="0">
                <a:solidFill>
                  <a:srgbClr val="000099"/>
                </a:solidFill>
              </a:rPr>
              <a:t>, </a:t>
            </a:r>
            <a:r>
              <a:rPr lang="en-US" sz="1600" dirty="0">
                <a:solidFill>
                  <a:srgbClr val="000099"/>
                </a:solidFill>
              </a:rPr>
              <a:t>2-</a:t>
            </a:r>
            <a:r>
              <a:rPr lang="el-GR" sz="1600" dirty="0">
                <a:solidFill>
                  <a:srgbClr val="000099"/>
                </a:solidFill>
              </a:rPr>
              <a:t>3:</a:t>
            </a:r>
            <a:r>
              <a:rPr lang="el-GR" sz="1600" i="1" dirty="0">
                <a:solidFill>
                  <a:srgbClr val="000099"/>
                </a:solidFill>
              </a:rPr>
              <a:t>τὰ </a:t>
            </a:r>
            <a:r>
              <a:rPr lang="el-GR" sz="1600" i="1" dirty="0" err="1">
                <a:solidFill>
                  <a:srgbClr val="000099"/>
                </a:solidFill>
              </a:rPr>
              <a:t>ἄνω</a:t>
            </a:r>
            <a:r>
              <a:rPr lang="el-GR" sz="1600" i="1" dirty="0">
                <a:solidFill>
                  <a:srgbClr val="000099"/>
                </a:solidFill>
              </a:rPr>
              <a:t> </a:t>
            </a:r>
            <a:r>
              <a:rPr lang="el-GR" sz="1600" i="1" dirty="0" err="1">
                <a:solidFill>
                  <a:srgbClr val="000099"/>
                </a:solidFill>
              </a:rPr>
              <a:t>φρονεῖτε</a:t>
            </a:r>
            <a:r>
              <a:rPr lang="el-GR" sz="1600" i="1" dirty="0">
                <a:solidFill>
                  <a:srgbClr val="000099"/>
                </a:solidFill>
              </a:rPr>
              <a:t>, </a:t>
            </a:r>
            <a:r>
              <a:rPr lang="el-GR" sz="1600" i="1" dirty="0" err="1">
                <a:solidFill>
                  <a:srgbClr val="000099"/>
                </a:solidFill>
              </a:rPr>
              <a:t>μὴ</a:t>
            </a:r>
            <a:r>
              <a:rPr lang="el-GR" sz="1600" i="1" dirty="0">
                <a:solidFill>
                  <a:srgbClr val="000099"/>
                </a:solidFill>
              </a:rPr>
              <a:t> </a:t>
            </a:r>
            <a:r>
              <a:rPr lang="el-GR" sz="1600" i="1" dirty="0" err="1">
                <a:solidFill>
                  <a:srgbClr val="000099"/>
                </a:solidFill>
              </a:rPr>
              <a:t>τὰ</a:t>
            </a:r>
            <a:r>
              <a:rPr lang="el-GR" sz="1600" i="1" dirty="0">
                <a:solidFill>
                  <a:srgbClr val="000099"/>
                </a:solidFill>
              </a:rPr>
              <a:t> </a:t>
            </a:r>
            <a:r>
              <a:rPr lang="el-GR" sz="1600" i="1" dirty="0" err="1">
                <a:solidFill>
                  <a:srgbClr val="000099"/>
                </a:solidFill>
              </a:rPr>
              <a:t>ἐπὶ</a:t>
            </a:r>
            <a:r>
              <a:rPr lang="el-GR" sz="1600" i="1" dirty="0">
                <a:solidFill>
                  <a:srgbClr val="000099"/>
                </a:solidFill>
              </a:rPr>
              <a:t> </a:t>
            </a:r>
            <a:r>
              <a:rPr lang="el-GR" sz="1600" i="1" dirty="0" err="1">
                <a:solidFill>
                  <a:srgbClr val="000099"/>
                </a:solidFill>
              </a:rPr>
              <a:t>τῆς</a:t>
            </a:r>
            <a:r>
              <a:rPr lang="el-GR" sz="1600" i="1" dirty="0">
                <a:solidFill>
                  <a:srgbClr val="000099"/>
                </a:solidFill>
              </a:rPr>
              <a:t> </a:t>
            </a:r>
            <a:r>
              <a:rPr lang="el-GR" sz="1600" i="1" dirty="0" err="1">
                <a:solidFill>
                  <a:srgbClr val="000099"/>
                </a:solidFill>
              </a:rPr>
              <a:t>γῆς</a:t>
            </a:r>
            <a:r>
              <a:rPr lang="el-GR" sz="1600" i="1" dirty="0">
                <a:solidFill>
                  <a:srgbClr val="000099"/>
                </a:solidFill>
              </a:rPr>
              <a:t>. </a:t>
            </a:r>
            <a:r>
              <a:rPr lang="el-GR" sz="1600" i="1" dirty="0" err="1">
                <a:solidFill>
                  <a:srgbClr val="000099"/>
                </a:solidFill>
              </a:rPr>
              <a:t>ἀπεθάνετε</a:t>
            </a:r>
            <a:r>
              <a:rPr lang="el-GR" sz="1600" i="1" dirty="0">
                <a:solidFill>
                  <a:srgbClr val="000099"/>
                </a:solidFill>
              </a:rPr>
              <a:t> </a:t>
            </a:r>
            <a:r>
              <a:rPr lang="el-GR" sz="1600" i="1" dirty="0" err="1">
                <a:solidFill>
                  <a:srgbClr val="000099"/>
                </a:solidFill>
              </a:rPr>
              <a:t>γὰρ</a:t>
            </a:r>
            <a:r>
              <a:rPr lang="el-GR" sz="1600" i="1" dirty="0">
                <a:solidFill>
                  <a:srgbClr val="000099"/>
                </a:solidFill>
              </a:rPr>
              <a:t> </a:t>
            </a:r>
            <a:r>
              <a:rPr lang="el-GR" sz="1600" b="1" i="1" dirty="0" err="1">
                <a:solidFill>
                  <a:srgbClr val="000099"/>
                </a:solidFill>
              </a:rPr>
              <a:t>καὶ</a:t>
            </a:r>
            <a:r>
              <a:rPr lang="el-GR" sz="1600" b="1" i="1" dirty="0">
                <a:solidFill>
                  <a:srgbClr val="000099"/>
                </a:solidFill>
              </a:rPr>
              <a:t> ἡ </a:t>
            </a:r>
            <a:r>
              <a:rPr lang="el-GR" sz="1600" b="1" i="1" dirty="0" err="1">
                <a:solidFill>
                  <a:srgbClr val="000099"/>
                </a:solidFill>
              </a:rPr>
              <a:t>ζωὴ</a:t>
            </a:r>
            <a:r>
              <a:rPr lang="el-GR" sz="1600" b="1" i="1" dirty="0">
                <a:solidFill>
                  <a:srgbClr val="000099"/>
                </a:solidFill>
              </a:rPr>
              <a:t> </a:t>
            </a:r>
            <a:r>
              <a:rPr lang="el-GR" sz="1600" b="1" i="1" dirty="0" err="1">
                <a:solidFill>
                  <a:srgbClr val="000099"/>
                </a:solidFill>
              </a:rPr>
              <a:t>ὑμῶν</a:t>
            </a:r>
            <a:r>
              <a:rPr lang="el-GR" sz="1600" b="1" i="1" dirty="0">
                <a:solidFill>
                  <a:srgbClr val="000099"/>
                </a:solidFill>
              </a:rPr>
              <a:t> </a:t>
            </a:r>
            <a:r>
              <a:rPr lang="el-GR" sz="1600" b="1" i="1" dirty="0" err="1">
                <a:solidFill>
                  <a:srgbClr val="000099"/>
                </a:solidFill>
              </a:rPr>
              <a:t>κέκρυπται</a:t>
            </a:r>
            <a:r>
              <a:rPr lang="el-GR" sz="1600" b="1" i="1" dirty="0">
                <a:solidFill>
                  <a:srgbClr val="000099"/>
                </a:solidFill>
              </a:rPr>
              <a:t> </a:t>
            </a:r>
            <a:r>
              <a:rPr lang="el-GR" sz="1600" b="1" i="1" dirty="0" err="1">
                <a:solidFill>
                  <a:srgbClr val="000099"/>
                </a:solidFill>
              </a:rPr>
              <a:t>σὺν</a:t>
            </a:r>
            <a:r>
              <a:rPr lang="el-GR" sz="1600" b="1" i="1" dirty="0">
                <a:solidFill>
                  <a:srgbClr val="000099"/>
                </a:solidFill>
              </a:rPr>
              <a:t> </a:t>
            </a:r>
            <a:r>
              <a:rPr lang="el-GR" sz="1600" b="1" i="1" dirty="0" err="1">
                <a:solidFill>
                  <a:srgbClr val="000099"/>
                </a:solidFill>
              </a:rPr>
              <a:t>τῷ</a:t>
            </a:r>
            <a:r>
              <a:rPr lang="el-GR" sz="1600" b="1" i="1" dirty="0">
                <a:solidFill>
                  <a:srgbClr val="000099"/>
                </a:solidFill>
              </a:rPr>
              <a:t> </a:t>
            </a:r>
            <a:r>
              <a:rPr lang="el-GR" sz="1600" b="1" i="1" dirty="0" err="1">
                <a:solidFill>
                  <a:srgbClr val="000099"/>
                </a:solidFill>
              </a:rPr>
              <a:t>Χριστῷ</a:t>
            </a:r>
            <a:r>
              <a:rPr lang="el-GR" sz="1600" b="1" i="1" dirty="0">
                <a:solidFill>
                  <a:srgbClr val="000099"/>
                </a:solidFill>
              </a:rPr>
              <a:t> </a:t>
            </a:r>
            <a:r>
              <a:rPr lang="el-GR" sz="1600" i="1" dirty="0" err="1">
                <a:solidFill>
                  <a:srgbClr val="000099"/>
                </a:solidFill>
              </a:rPr>
              <a:t>ἐν</a:t>
            </a:r>
            <a:r>
              <a:rPr lang="el-GR" sz="1600" i="1" dirty="0">
                <a:solidFill>
                  <a:srgbClr val="000099"/>
                </a:solidFill>
              </a:rPr>
              <a:t> </a:t>
            </a:r>
            <a:r>
              <a:rPr lang="el-GR" sz="1600" i="1" dirty="0" err="1">
                <a:solidFill>
                  <a:srgbClr val="000099"/>
                </a:solidFill>
              </a:rPr>
              <a:t>τῷ</a:t>
            </a:r>
            <a:r>
              <a:rPr lang="el-GR" sz="1600" i="1" dirty="0">
                <a:solidFill>
                  <a:srgbClr val="000099"/>
                </a:solidFill>
              </a:rPr>
              <a:t> </a:t>
            </a:r>
            <a:r>
              <a:rPr lang="el-GR" sz="1600" i="1" dirty="0" err="1">
                <a:solidFill>
                  <a:srgbClr val="000099"/>
                </a:solidFill>
              </a:rPr>
              <a:t>Θεῷ</a:t>
            </a:r>
            <a:r>
              <a:rPr lang="el-GR" sz="1600" dirty="0">
                <a:solidFill>
                  <a:srgbClr val="000099"/>
                </a:solidFill>
              </a:rPr>
              <a:t>.</a:t>
            </a:r>
            <a:r>
              <a:rPr lang="el-GR" sz="1600" i="1" dirty="0">
                <a:solidFill>
                  <a:srgbClr val="000099"/>
                </a:solidFill>
              </a:rPr>
              <a:t> </a:t>
            </a:r>
          </a:p>
          <a:p>
            <a:pPr algn="just" eaLnBrk="1" fontAlgn="auto" hangingPunct="1">
              <a:spcAft>
                <a:spcPts val="0"/>
              </a:spcAft>
              <a:defRPr/>
            </a:pPr>
            <a:r>
              <a:rPr lang="el-GR" sz="1600" dirty="0"/>
              <a:t>Το χαρακτηριστικό αυτού που αληθινά </a:t>
            </a:r>
            <a:r>
              <a:rPr lang="el-GR" sz="1600" dirty="0" err="1"/>
              <a:t>φιλεί</a:t>
            </a:r>
            <a:r>
              <a:rPr lang="el-GR" sz="1600" dirty="0"/>
              <a:t> τον Χριστό είναι το Πάθος χάριν του «άλλου». Γι’ αυτό και στα ανωτέρω προσθέτει: </a:t>
            </a:r>
            <a:r>
              <a:rPr lang="el-GR" sz="1600" i="1" dirty="0" err="1"/>
              <a:t>πάντοτε</a:t>
            </a:r>
            <a:r>
              <a:rPr lang="el-GR" sz="1600" i="1" dirty="0"/>
              <a:t> </a:t>
            </a:r>
            <a:r>
              <a:rPr lang="el-GR" sz="1600" b="1" i="1" dirty="0" err="1"/>
              <a:t>τὴν</a:t>
            </a:r>
            <a:r>
              <a:rPr lang="el-GR" sz="1600" b="1" i="1" dirty="0"/>
              <a:t> </a:t>
            </a:r>
            <a:r>
              <a:rPr lang="el-GR" sz="1600" b="1" i="1" dirty="0" err="1"/>
              <a:t>νέκρωσιν</a:t>
            </a:r>
            <a:r>
              <a:rPr lang="el-GR" sz="1600" b="1" i="1" dirty="0"/>
              <a:t> </a:t>
            </a:r>
            <a:r>
              <a:rPr lang="el-GR" sz="1600" b="1" i="1" dirty="0" err="1"/>
              <a:t>τοῦ</a:t>
            </a:r>
            <a:r>
              <a:rPr lang="el-GR" sz="1600" b="1" i="1" dirty="0"/>
              <a:t> </a:t>
            </a:r>
            <a:r>
              <a:rPr lang="el-GR" sz="1600" b="1" i="1" dirty="0" err="1"/>
              <a:t>Ἰησοῦ</a:t>
            </a:r>
            <a:r>
              <a:rPr lang="el-GR" sz="1600" b="1" i="1" dirty="0"/>
              <a:t> </a:t>
            </a:r>
            <a:r>
              <a:rPr lang="el-GR" sz="1600" i="1" dirty="0" err="1"/>
              <a:t>ἐν</a:t>
            </a:r>
            <a:r>
              <a:rPr lang="el-GR" sz="1600" i="1" dirty="0"/>
              <a:t> </a:t>
            </a:r>
            <a:r>
              <a:rPr lang="el-GR" sz="1600" i="1" dirty="0" err="1"/>
              <a:t>τῷ</a:t>
            </a:r>
            <a:r>
              <a:rPr lang="el-GR" sz="1600" i="1" dirty="0"/>
              <a:t> </a:t>
            </a:r>
            <a:r>
              <a:rPr lang="el-GR" sz="1600" i="1" dirty="0" err="1"/>
              <a:t>σώματι</a:t>
            </a:r>
            <a:r>
              <a:rPr lang="el-GR" sz="1600" i="1" dirty="0"/>
              <a:t> </a:t>
            </a:r>
            <a:r>
              <a:rPr lang="el-GR" sz="1600" i="1" dirty="0" err="1"/>
              <a:t>περιφέροντες</a:t>
            </a:r>
            <a:r>
              <a:rPr lang="el-GR" sz="1600" i="1" dirty="0"/>
              <a:t>, </a:t>
            </a:r>
            <a:r>
              <a:rPr lang="el-GR" sz="1600" i="1" dirty="0" err="1"/>
              <a:t>ἵνα</a:t>
            </a:r>
            <a:r>
              <a:rPr lang="el-GR" sz="1600" i="1" dirty="0"/>
              <a:t> </a:t>
            </a:r>
            <a:r>
              <a:rPr lang="el-GR" sz="1600" i="1" dirty="0" err="1"/>
              <a:t>καὶ</a:t>
            </a:r>
            <a:r>
              <a:rPr lang="el-GR" sz="1600" i="1" dirty="0"/>
              <a:t> ἡ </a:t>
            </a:r>
            <a:r>
              <a:rPr lang="el-GR" sz="1600" i="1" dirty="0" err="1"/>
              <a:t>ζωὴ</a:t>
            </a:r>
            <a:r>
              <a:rPr lang="el-GR" sz="1600" i="1" dirty="0"/>
              <a:t> </a:t>
            </a:r>
            <a:r>
              <a:rPr lang="el-GR" sz="1600" i="1" dirty="0" err="1"/>
              <a:t>τοῦ</a:t>
            </a:r>
            <a:r>
              <a:rPr lang="el-GR" sz="1600" i="1" dirty="0"/>
              <a:t> </a:t>
            </a:r>
            <a:r>
              <a:rPr lang="el-GR" sz="1600" i="1" dirty="0" err="1"/>
              <a:t>Ἰησοῦ</a:t>
            </a:r>
            <a:r>
              <a:rPr lang="el-GR" sz="1600" i="1" dirty="0"/>
              <a:t> </a:t>
            </a:r>
            <a:r>
              <a:rPr lang="el-GR" sz="1600" i="1" dirty="0" err="1"/>
              <a:t>ἐν</a:t>
            </a:r>
            <a:r>
              <a:rPr lang="el-GR" sz="1600" i="1" dirty="0"/>
              <a:t> </a:t>
            </a:r>
            <a:r>
              <a:rPr lang="el-GR" sz="1600" i="1" dirty="0" err="1"/>
              <a:t>τῷ</a:t>
            </a:r>
            <a:r>
              <a:rPr lang="el-GR" sz="1600" i="1" dirty="0"/>
              <a:t> </a:t>
            </a:r>
            <a:r>
              <a:rPr lang="el-GR" sz="1600" i="1" dirty="0" err="1"/>
              <a:t>σώματι</a:t>
            </a:r>
            <a:r>
              <a:rPr lang="el-GR" sz="1600" i="1" dirty="0"/>
              <a:t> </a:t>
            </a:r>
            <a:r>
              <a:rPr lang="el-GR" sz="1600" i="1" dirty="0" err="1"/>
              <a:t>ἡμῶν</a:t>
            </a:r>
            <a:r>
              <a:rPr lang="el-GR" sz="1600" i="1" dirty="0"/>
              <a:t> </a:t>
            </a:r>
            <a:r>
              <a:rPr lang="el-GR" sz="1600" i="1" dirty="0" err="1"/>
              <a:t>φανερωθῇ</a:t>
            </a:r>
            <a:r>
              <a:rPr lang="el-GR" sz="1600" i="1" dirty="0"/>
              <a:t>. </a:t>
            </a:r>
            <a:r>
              <a:rPr lang="el-GR" sz="1600" i="1" dirty="0" err="1"/>
              <a:t>ἀεὶ</a:t>
            </a:r>
            <a:r>
              <a:rPr lang="el-GR" sz="1600" i="1" dirty="0"/>
              <a:t> </a:t>
            </a:r>
            <a:r>
              <a:rPr lang="el-GR" sz="1600" i="1" dirty="0" err="1"/>
              <a:t>γὰρ</a:t>
            </a:r>
            <a:r>
              <a:rPr lang="el-GR" sz="1600" i="1" dirty="0"/>
              <a:t> </a:t>
            </a:r>
            <a:r>
              <a:rPr lang="el-GR" sz="1600" i="1" dirty="0" err="1"/>
              <a:t>ἡμεῖς</a:t>
            </a:r>
            <a:r>
              <a:rPr lang="el-GR" sz="1600" i="1" dirty="0"/>
              <a:t> </a:t>
            </a:r>
            <a:r>
              <a:rPr lang="el-GR" sz="1600" i="1" dirty="0" err="1"/>
              <a:t>οἱ</a:t>
            </a:r>
            <a:r>
              <a:rPr lang="el-GR" sz="1600" i="1" dirty="0"/>
              <a:t> </a:t>
            </a:r>
            <a:r>
              <a:rPr lang="el-GR" sz="1600" i="1" dirty="0" err="1"/>
              <a:t>ζῶντες</a:t>
            </a:r>
            <a:r>
              <a:rPr lang="el-GR" sz="1600" i="1" dirty="0"/>
              <a:t> </a:t>
            </a:r>
            <a:r>
              <a:rPr lang="el-GR" sz="1600" i="1" dirty="0" err="1"/>
              <a:t>εἰς</a:t>
            </a:r>
            <a:r>
              <a:rPr lang="el-GR" sz="1600" i="1" dirty="0"/>
              <a:t> </a:t>
            </a:r>
            <a:r>
              <a:rPr lang="el-GR" sz="1600" i="1" dirty="0" err="1"/>
              <a:t>θάνατον</a:t>
            </a:r>
            <a:r>
              <a:rPr lang="el-GR" sz="1600" i="1" dirty="0"/>
              <a:t> </a:t>
            </a:r>
            <a:r>
              <a:rPr lang="el-GR" sz="1600" i="1" dirty="0" err="1"/>
              <a:t>παραδιδόμεθα</a:t>
            </a:r>
            <a:r>
              <a:rPr lang="el-GR" sz="1600" i="1" dirty="0"/>
              <a:t> </a:t>
            </a:r>
            <a:r>
              <a:rPr lang="el-GR" sz="1600" i="1" dirty="0" err="1"/>
              <a:t>διὰ</a:t>
            </a:r>
            <a:r>
              <a:rPr lang="el-GR" sz="1600" i="1" dirty="0"/>
              <a:t> </a:t>
            </a:r>
            <a:r>
              <a:rPr lang="el-GR" sz="1600" i="1" dirty="0" err="1"/>
              <a:t>Ἰησοῦν</a:t>
            </a:r>
            <a:r>
              <a:rPr lang="el-GR" sz="1600" i="1" dirty="0"/>
              <a:t>, </a:t>
            </a:r>
            <a:r>
              <a:rPr lang="el-GR" sz="1600" i="1" dirty="0" err="1"/>
              <a:t>ἵνα</a:t>
            </a:r>
            <a:r>
              <a:rPr lang="el-GR" sz="1600" i="1" dirty="0"/>
              <a:t> </a:t>
            </a:r>
            <a:r>
              <a:rPr lang="el-GR" sz="1600" i="1" dirty="0" err="1"/>
              <a:t>καὶ</a:t>
            </a:r>
            <a:r>
              <a:rPr lang="el-GR" sz="1600" i="1" dirty="0"/>
              <a:t> ἡ </a:t>
            </a:r>
            <a:r>
              <a:rPr lang="el-GR" sz="1600" i="1" dirty="0" err="1"/>
              <a:t>ζωὴ</a:t>
            </a:r>
            <a:r>
              <a:rPr lang="el-GR" sz="1600" i="1" dirty="0"/>
              <a:t> </a:t>
            </a:r>
            <a:r>
              <a:rPr lang="el-GR" sz="1600" i="1" dirty="0" err="1"/>
              <a:t>τοῦ</a:t>
            </a:r>
            <a:r>
              <a:rPr lang="el-GR" sz="1600" i="1" dirty="0"/>
              <a:t> </a:t>
            </a:r>
            <a:r>
              <a:rPr lang="el-GR" sz="1600" i="1" dirty="0" err="1"/>
              <a:t>Ἰησοῦ</a:t>
            </a:r>
            <a:r>
              <a:rPr lang="el-GR" sz="1600" i="1" dirty="0"/>
              <a:t> </a:t>
            </a:r>
            <a:r>
              <a:rPr lang="el-GR" sz="1600" i="1" dirty="0" err="1"/>
              <a:t>φανερωθῇ</a:t>
            </a:r>
            <a:r>
              <a:rPr lang="el-GR" sz="1600" i="1" dirty="0"/>
              <a:t> </a:t>
            </a:r>
            <a:r>
              <a:rPr lang="el-GR" sz="1600" i="1" dirty="0" err="1"/>
              <a:t>ἐν</a:t>
            </a:r>
            <a:r>
              <a:rPr lang="el-GR" sz="1600" i="1" dirty="0"/>
              <a:t> </a:t>
            </a:r>
            <a:r>
              <a:rPr lang="el-GR" sz="1600" i="1" dirty="0" err="1"/>
              <a:t>τῇ</a:t>
            </a:r>
            <a:r>
              <a:rPr lang="el-GR" sz="1600" i="1" dirty="0"/>
              <a:t> </a:t>
            </a:r>
            <a:r>
              <a:rPr lang="el-GR" sz="1600" i="1" dirty="0" err="1"/>
              <a:t>θνητῇ</a:t>
            </a:r>
            <a:r>
              <a:rPr lang="el-GR" sz="1600" i="1" dirty="0"/>
              <a:t> </a:t>
            </a:r>
            <a:r>
              <a:rPr lang="el-GR" sz="1600" i="1" dirty="0" err="1"/>
              <a:t>σαρκὶ</a:t>
            </a:r>
            <a:r>
              <a:rPr lang="el-GR" sz="1600" i="1" dirty="0"/>
              <a:t> </a:t>
            </a:r>
            <a:r>
              <a:rPr lang="el-GR" sz="1600" i="1" dirty="0" err="1"/>
              <a:t>ἡμῶν</a:t>
            </a:r>
            <a:r>
              <a:rPr lang="el-GR" sz="1600" i="1" dirty="0"/>
              <a:t> </a:t>
            </a:r>
            <a:r>
              <a:rPr lang="el-GR" sz="1600" dirty="0"/>
              <a:t>(Β’ </a:t>
            </a:r>
            <a:r>
              <a:rPr lang="el-GR" sz="1600" dirty="0" err="1"/>
              <a:t>Κορ</a:t>
            </a:r>
            <a:r>
              <a:rPr lang="el-GR" sz="1600" dirty="0"/>
              <a:t>. 4, 10-11). </a:t>
            </a:r>
          </a:p>
          <a:p>
            <a:pPr algn="just" eaLnBrk="1" fontAlgn="auto" hangingPunct="1">
              <a:spcAft>
                <a:spcPts val="0"/>
              </a:spcAft>
              <a:defRPr/>
            </a:pPr>
            <a:r>
              <a:rPr lang="el-GR" sz="1600" dirty="0"/>
              <a:t> Στην Κολ. 1, 24 σημειώνεται το παράδοξο: </a:t>
            </a:r>
            <a:r>
              <a:rPr lang="el-GR" sz="1600" i="1" dirty="0" err="1"/>
              <a:t>Νῦν</a:t>
            </a:r>
            <a:r>
              <a:rPr lang="el-GR" sz="1600" i="1" dirty="0"/>
              <a:t> </a:t>
            </a:r>
            <a:r>
              <a:rPr lang="el-GR" sz="1600" i="1" dirty="0" err="1"/>
              <a:t>χαίρω</a:t>
            </a:r>
            <a:r>
              <a:rPr lang="el-GR" sz="1600" i="1" dirty="0"/>
              <a:t> </a:t>
            </a:r>
            <a:r>
              <a:rPr lang="el-GR" sz="1600" i="1" dirty="0" err="1"/>
              <a:t>ἐν</a:t>
            </a:r>
            <a:r>
              <a:rPr lang="el-GR" sz="1600" i="1" dirty="0"/>
              <a:t> </a:t>
            </a:r>
            <a:r>
              <a:rPr lang="el-GR" sz="1600" i="1" dirty="0" err="1"/>
              <a:t>τοῖς</a:t>
            </a:r>
            <a:r>
              <a:rPr lang="el-GR" sz="1600" i="1" dirty="0"/>
              <a:t> </a:t>
            </a:r>
            <a:r>
              <a:rPr lang="el-GR" sz="1600" i="1" dirty="0" err="1"/>
              <a:t>παθήμασιν</a:t>
            </a:r>
            <a:r>
              <a:rPr lang="el-GR" sz="1600" i="1" dirty="0"/>
              <a:t> </a:t>
            </a:r>
            <a:r>
              <a:rPr lang="el-GR" sz="1600" i="1" dirty="0" err="1"/>
              <a:t>ὑπὲρ</a:t>
            </a:r>
            <a:r>
              <a:rPr lang="el-GR" sz="1600" i="1" dirty="0"/>
              <a:t> </a:t>
            </a:r>
            <a:r>
              <a:rPr lang="el-GR" sz="1600" i="1" dirty="0" err="1"/>
              <a:t>ὑμῶν</a:t>
            </a:r>
            <a:r>
              <a:rPr lang="el-GR" sz="1600" i="1" dirty="0"/>
              <a:t> </a:t>
            </a:r>
            <a:r>
              <a:rPr lang="el-GR" sz="1600" i="1" dirty="0" err="1"/>
              <a:t>καὶ</a:t>
            </a:r>
            <a:r>
              <a:rPr lang="el-GR" sz="1600" i="1" dirty="0"/>
              <a:t> </a:t>
            </a:r>
            <a:r>
              <a:rPr lang="el-GR" sz="1600" i="1" dirty="0" err="1"/>
              <a:t>ἀνταναπληρῶ</a:t>
            </a:r>
            <a:r>
              <a:rPr lang="el-GR" sz="1600" i="1" dirty="0"/>
              <a:t> </a:t>
            </a:r>
            <a:r>
              <a:rPr lang="el-GR" sz="1600" b="1" i="1" dirty="0" err="1"/>
              <a:t>τὰ</a:t>
            </a:r>
            <a:r>
              <a:rPr lang="el-GR" sz="1600" b="1" i="1" dirty="0"/>
              <a:t> </a:t>
            </a:r>
            <a:r>
              <a:rPr lang="el-GR" sz="1600" b="1" i="1" dirty="0" err="1"/>
              <a:t>ὑστερήματα</a:t>
            </a:r>
            <a:r>
              <a:rPr lang="el-GR" sz="1600" b="1" i="1" dirty="0"/>
              <a:t> </a:t>
            </a:r>
            <a:r>
              <a:rPr lang="el-GR" sz="1600" b="1" i="1" dirty="0" err="1"/>
              <a:t>τῶν</a:t>
            </a:r>
            <a:r>
              <a:rPr lang="el-GR" sz="1600" b="1" i="1" dirty="0"/>
              <a:t> </a:t>
            </a:r>
            <a:r>
              <a:rPr lang="el-GR" sz="1600" b="1" i="1" dirty="0" err="1"/>
              <a:t>θλίψεων</a:t>
            </a:r>
            <a:r>
              <a:rPr lang="el-GR" sz="1600" b="1" i="1" dirty="0"/>
              <a:t> </a:t>
            </a:r>
            <a:r>
              <a:rPr lang="el-GR" sz="1600" b="1" i="1" dirty="0" err="1"/>
              <a:t>τοῦ</a:t>
            </a:r>
            <a:r>
              <a:rPr lang="el-GR" sz="1600" b="1" i="1" dirty="0"/>
              <a:t> </a:t>
            </a:r>
            <a:r>
              <a:rPr lang="el-GR" sz="1600" b="1" i="1" dirty="0" err="1"/>
              <a:t>Χριστοῦ</a:t>
            </a:r>
            <a:r>
              <a:rPr lang="el-GR" sz="1600" b="1" i="1" dirty="0"/>
              <a:t> </a:t>
            </a:r>
            <a:r>
              <a:rPr lang="el-GR" sz="1600" i="1" dirty="0" err="1"/>
              <a:t>ἐν</a:t>
            </a:r>
            <a:r>
              <a:rPr lang="el-GR" sz="1600" i="1" dirty="0"/>
              <a:t> </a:t>
            </a:r>
            <a:r>
              <a:rPr lang="el-GR" sz="1600" i="1" dirty="0" err="1"/>
              <a:t>τῇ</a:t>
            </a:r>
            <a:r>
              <a:rPr lang="el-GR" sz="1600" i="1" dirty="0"/>
              <a:t> </a:t>
            </a:r>
            <a:r>
              <a:rPr lang="el-GR" sz="1600" i="1" dirty="0" err="1"/>
              <a:t>σαρκί</a:t>
            </a:r>
            <a:r>
              <a:rPr lang="el-GR" sz="1600" i="1" dirty="0"/>
              <a:t> μου </a:t>
            </a:r>
            <a:r>
              <a:rPr lang="el-GR" sz="1600" i="1" dirty="0" err="1"/>
              <a:t>ὑπὲρ</a:t>
            </a:r>
            <a:r>
              <a:rPr lang="el-GR" sz="1600" i="1" dirty="0"/>
              <a:t> </a:t>
            </a:r>
            <a:r>
              <a:rPr lang="el-GR" sz="1600" i="1" dirty="0" err="1"/>
              <a:t>τοῦ</a:t>
            </a:r>
            <a:r>
              <a:rPr lang="el-GR" sz="1600" i="1" dirty="0"/>
              <a:t> </a:t>
            </a:r>
            <a:r>
              <a:rPr lang="el-GR" sz="1600" i="1" dirty="0" err="1"/>
              <a:t>Σώματος</a:t>
            </a:r>
            <a:r>
              <a:rPr lang="el-GR" sz="1600" i="1" dirty="0"/>
              <a:t> </a:t>
            </a:r>
            <a:r>
              <a:rPr lang="el-GR" sz="1600" i="1" dirty="0" err="1"/>
              <a:t>αὐτοῦ</a:t>
            </a:r>
            <a:r>
              <a:rPr lang="el-GR" sz="1600" i="1" dirty="0"/>
              <a:t>, ὅ </a:t>
            </a:r>
            <a:r>
              <a:rPr lang="el-GR" sz="1600" i="1" dirty="0" err="1"/>
              <a:t>ἐστιν</a:t>
            </a:r>
            <a:r>
              <a:rPr lang="el-GR" sz="1600" i="1" dirty="0"/>
              <a:t> ἡ </a:t>
            </a:r>
            <a:r>
              <a:rPr lang="el-GR" sz="1600" i="1" dirty="0" err="1"/>
              <a:t>ἐκκλησία</a:t>
            </a:r>
            <a:r>
              <a:rPr lang="el-GR" sz="1600" i="1" dirty="0"/>
              <a:t>. </a:t>
            </a:r>
            <a:r>
              <a:rPr lang="el-GR" sz="1600" dirty="0"/>
              <a:t>Οι σημασίες αυτού του χωρίου μπορεί αν είναι οι εξής: α) </a:t>
            </a:r>
            <a:r>
              <a:rPr lang="el-GR" sz="1600" dirty="0" err="1"/>
              <a:t>Ανταναπληρώνει</a:t>
            </a:r>
            <a:r>
              <a:rPr lang="el-GR" sz="1600" dirty="0"/>
              <a:t> τις θλίψεις, τις οποίες δεν πρόλαβε να υποστεί ο Ιησούς. ‘Η Δευτέρα Παρουσία του Χριστού τότε μόνο θα γίνει, όταν τα Παθήματα του Χριστού έχουν συμπληρωθεί μέχρι το τελευταίο τους υπόλειμμα’. Αυτή, όμως, η άποψη περιορίζει το πλήρες απολυτρωτικό έργο του Κυρίου. β) Οι θλίψεις των πιστών είναι θλίψεις του Ιησού, κάτι όμως που δε συμβιβάζεται με την ένδοξη κατάσταση στην οποία βρίσκεται ο Κύριος. Οι θλίψεις του Ιησού αποτελούν </a:t>
            </a:r>
            <a:r>
              <a:rPr lang="el-GR" sz="1600" u="sng" dirty="0"/>
              <a:t>τύπο</a:t>
            </a:r>
            <a:r>
              <a:rPr lang="el-GR" sz="1600" dirty="0"/>
              <a:t> των θλίψεων του Παύλου και των πιστών, που πρέπει να ακολουθήσουν τα ίχνη του. γ) Θέλει ο Π. να τονίσει ότι οι θλίψεις του </a:t>
            </a:r>
            <a:r>
              <a:rPr lang="el-GR" sz="1600" u="sng" dirty="0"/>
              <a:t>υστερούν αισθητώς</a:t>
            </a:r>
            <a:r>
              <a:rPr lang="el-GR" sz="1600" dirty="0"/>
              <a:t> έναντι αυτών του Κυρίου ή να τονίσει ότι με όσα πάσχει στη σάρκα του συντελεί να συμπληρώνονται όσα υπολείπονται μετά τις θλίψεις του Ιησού να υποφέρουμε και εμείς χάριν του Σώματός του που είναι η Εκκλησία;</a:t>
            </a:r>
          </a:p>
          <a:p>
            <a:pPr algn="just" eaLnBrk="1" fontAlgn="auto" hangingPunct="1">
              <a:spcAft>
                <a:spcPts val="0"/>
              </a:spcAft>
              <a:defRPr/>
            </a:pPr>
            <a:endParaRPr lang="el-GR" sz="1600" dirty="0"/>
          </a:p>
          <a:p>
            <a:pPr algn="just" eaLnBrk="1" fontAlgn="auto" hangingPunct="1">
              <a:spcAft>
                <a:spcPts val="0"/>
              </a:spcAft>
              <a:defRPr/>
            </a:pPr>
            <a:endParaRPr lang="el-GR" sz="1050" dirty="0"/>
          </a:p>
          <a:p>
            <a:pPr algn="just" eaLnBrk="1" fontAlgn="auto" hangingPunct="1">
              <a:spcAft>
                <a:spcPts val="0"/>
              </a:spcAft>
              <a:defRPr/>
            </a:pPr>
            <a:endParaRPr lang="el-GR" sz="1700" dirty="0"/>
          </a:p>
          <a:p>
            <a:pPr algn="just" eaLnBrk="1" fontAlgn="auto" hangingPunct="1">
              <a:spcAft>
                <a:spcPts val="0"/>
              </a:spcAft>
              <a:defRPr/>
            </a:pPr>
            <a:endParaRPr lang="el-GR" sz="1700" dirty="0"/>
          </a:p>
        </p:txBody>
      </p:sp>
      <p:sp>
        <p:nvSpPr>
          <p:cNvPr id="26628" name="3 - Θέση αριθμού διαφάνειας"/>
          <p:cNvSpPr>
            <a:spLocks noGrp="1"/>
          </p:cNvSpPr>
          <p:nvPr>
            <p:ph type="sldNum" sz="quarter" idx="12"/>
          </p:nvPr>
        </p:nvSpPr>
        <p:spPr bwMode="auto">
          <a:ln>
            <a:miter lim="800000"/>
          </a:ln>
        </p:spPr>
        <p:txBody>
          <a:bodyPr wrap="square" numCol="1" anchorCtr="0" compatLnSpc="1"/>
          <a:lstStyle/>
          <a:p>
            <a:pPr>
              <a:defRPr/>
            </a:pPr>
            <a:fld id="{2798F4E7-5BA6-4566-AB1C-60F19545F12F}" type="slidenum">
              <a:rPr lang="fr-FR">
                <a:latin typeface="Arial" panose="020B0604020202020204" pitchFamily="34" charset="0"/>
              </a:rPr>
              <a:pPr>
                <a:defRPr/>
              </a:pPr>
              <a:t>78</a:t>
            </a:fld>
            <a:endParaRPr lang="fr-FR">
              <a:latin typeface="Arial" panose="020B0604020202020204" pitchFamily="34" charset="0"/>
            </a:endParaRP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049338" y="439738"/>
            <a:ext cx="7300912" cy="744537"/>
          </a:xfrm>
        </p:spPr>
        <p:txBody>
          <a:bodyPr rtlCol="0">
            <a:normAutofit fontScale="90000"/>
          </a:bodyPr>
          <a:lstStyle/>
          <a:p>
            <a:pPr eaLnBrk="1" fontAlgn="auto" hangingPunct="1">
              <a:spcAft>
                <a:spcPts val="0"/>
              </a:spcAft>
              <a:defRPr/>
            </a:pPr>
            <a:r>
              <a:rPr lang="el-GR" dirty="0"/>
              <a:t>ΤΟ «ΦΙΛΟΤΙΜΟ» ΤΟΥ ΠΑΥΛΟΥ</a:t>
            </a:r>
          </a:p>
        </p:txBody>
      </p:sp>
      <p:sp>
        <p:nvSpPr>
          <p:cNvPr id="3" name="2 - Θέση περιεχομένου"/>
          <p:cNvSpPr>
            <a:spLocks noGrp="1"/>
          </p:cNvSpPr>
          <p:nvPr>
            <p:ph idx="1"/>
          </p:nvPr>
        </p:nvSpPr>
        <p:spPr>
          <a:xfrm>
            <a:off x="369888" y="1247775"/>
            <a:ext cx="8572500" cy="4691063"/>
          </a:xfrm>
        </p:spPr>
        <p:txBody>
          <a:bodyPr rtlCol="0">
            <a:normAutofit fontScale="92500" lnSpcReduction="10000"/>
          </a:bodyPr>
          <a:lstStyle/>
          <a:p>
            <a:pPr algn="just" eaLnBrk="1" fontAlgn="auto" hangingPunct="1">
              <a:spcAft>
                <a:spcPts val="0"/>
              </a:spcAft>
              <a:defRPr/>
            </a:pPr>
            <a:r>
              <a:rPr lang="el-GR" sz="1400" b="1" dirty="0"/>
              <a:t>Αυτή η Αγάπη προς τον Χριστό μεταστοιχειώνεται σε αγάπη προς όλους: </a:t>
            </a:r>
            <a:r>
              <a:rPr lang="el-GR" sz="1400" i="1" dirty="0" err="1"/>
              <a:t>τίς</a:t>
            </a:r>
            <a:r>
              <a:rPr lang="el-GR" sz="1400" i="1" dirty="0"/>
              <a:t> </a:t>
            </a:r>
            <a:r>
              <a:rPr lang="el-GR" sz="1400" i="1" dirty="0" err="1"/>
              <a:t>ἀσθενεῖ</a:t>
            </a:r>
            <a:r>
              <a:rPr lang="el-GR" sz="1400" i="1" dirty="0"/>
              <a:t> </a:t>
            </a:r>
            <a:r>
              <a:rPr lang="el-GR" sz="1400" i="1" dirty="0" err="1"/>
              <a:t>καὶ</a:t>
            </a:r>
            <a:r>
              <a:rPr lang="el-GR" sz="1400" i="1" dirty="0"/>
              <a:t> </a:t>
            </a:r>
            <a:r>
              <a:rPr lang="el-GR" sz="1400" i="1" dirty="0" err="1"/>
              <a:t>οὐκ</a:t>
            </a:r>
            <a:r>
              <a:rPr lang="el-GR" sz="1400" i="1" dirty="0"/>
              <a:t> </a:t>
            </a:r>
            <a:r>
              <a:rPr lang="el-GR" sz="1400" i="1" dirty="0" err="1"/>
              <a:t>ἀσθενῶ</a:t>
            </a:r>
            <a:r>
              <a:rPr lang="el-GR" sz="1400" i="1" dirty="0"/>
              <a:t>; </a:t>
            </a:r>
            <a:r>
              <a:rPr lang="el-GR" sz="1400" i="1" dirty="0" err="1"/>
              <a:t>τίς</a:t>
            </a:r>
            <a:r>
              <a:rPr lang="el-GR" sz="1400" i="1" dirty="0"/>
              <a:t> </a:t>
            </a:r>
            <a:r>
              <a:rPr lang="el-GR" sz="1400" i="1" dirty="0" err="1"/>
              <a:t>σκανδαλίζεται</a:t>
            </a:r>
            <a:r>
              <a:rPr lang="el-GR" sz="1400" i="1" dirty="0"/>
              <a:t> </a:t>
            </a:r>
            <a:r>
              <a:rPr lang="el-GR" sz="1400" i="1" dirty="0" err="1"/>
              <a:t>καὶ</a:t>
            </a:r>
            <a:r>
              <a:rPr lang="el-GR" sz="1400" i="1" dirty="0"/>
              <a:t> </a:t>
            </a:r>
            <a:r>
              <a:rPr lang="el-GR" sz="1400" i="1" dirty="0" err="1"/>
              <a:t>οὐκ</a:t>
            </a:r>
            <a:r>
              <a:rPr lang="el-GR" sz="1400" i="1" dirty="0"/>
              <a:t> </a:t>
            </a:r>
            <a:r>
              <a:rPr lang="el-GR" sz="1400" i="1" dirty="0" err="1"/>
              <a:t>ἐγὼ</a:t>
            </a:r>
            <a:r>
              <a:rPr lang="el-GR" sz="1400" i="1" dirty="0"/>
              <a:t> </a:t>
            </a:r>
            <a:r>
              <a:rPr lang="el-GR" sz="1400" i="1" dirty="0" err="1"/>
              <a:t>πυροῦμαι</a:t>
            </a:r>
            <a:r>
              <a:rPr lang="el-GR" sz="1400" i="1" dirty="0"/>
              <a:t>; </a:t>
            </a:r>
            <a:r>
              <a:rPr lang="en-US" sz="1400" dirty="0"/>
              <a:t>(</a:t>
            </a:r>
            <a:r>
              <a:rPr lang="el-GR" sz="1400" dirty="0"/>
              <a:t>Β </a:t>
            </a:r>
            <a:r>
              <a:rPr lang="el-GR" sz="1400" dirty="0" err="1"/>
              <a:t>Κορ</a:t>
            </a:r>
            <a:r>
              <a:rPr lang="el-GR" sz="1400" dirty="0"/>
              <a:t>. </a:t>
            </a:r>
            <a:r>
              <a:rPr lang="en-US" sz="1400" dirty="0"/>
              <a:t>11</a:t>
            </a:r>
            <a:r>
              <a:rPr lang="el-GR" sz="1400" dirty="0"/>
              <a:t>, </a:t>
            </a:r>
            <a:r>
              <a:rPr lang="en-US" sz="1400" dirty="0"/>
              <a:t>29-3</a:t>
            </a:r>
            <a:r>
              <a:rPr lang="el-GR" sz="1400" dirty="0"/>
              <a:t>0</a:t>
            </a:r>
            <a:r>
              <a:rPr lang="en-US" sz="1400" dirty="0"/>
              <a:t>)</a:t>
            </a:r>
            <a:r>
              <a:rPr lang="el-GR" sz="1400" dirty="0"/>
              <a:t>.</a:t>
            </a:r>
            <a:r>
              <a:rPr lang="el-GR" sz="1400" b="1" dirty="0"/>
              <a:t> </a:t>
            </a:r>
            <a:r>
              <a:rPr lang="el-GR" sz="1400" dirty="0"/>
              <a:t>Προσεύχεται αδιαλείπτως υπέρ των παραληπτών, </a:t>
            </a:r>
            <a:r>
              <a:rPr lang="el-GR" sz="1400" b="1" dirty="0"/>
              <a:t>έχοντας ωδίνες τοκετού για να μορφωθεί-μορφοποιηθεί ο Χριστός στον καθένα, μεριμνά για τον «υλικό εφοδιασμό (</a:t>
            </a:r>
            <a:r>
              <a:rPr lang="el-GR" sz="1400" i="1" dirty="0" err="1"/>
              <a:t>Ζηνᾶν</a:t>
            </a:r>
            <a:r>
              <a:rPr lang="el-GR" sz="1400" i="1" dirty="0"/>
              <a:t> </a:t>
            </a:r>
            <a:r>
              <a:rPr lang="el-GR" sz="1400" i="1" dirty="0" err="1"/>
              <a:t>τὸν</a:t>
            </a:r>
            <a:r>
              <a:rPr lang="el-GR" sz="1400" i="1" dirty="0"/>
              <a:t> </a:t>
            </a:r>
            <a:r>
              <a:rPr lang="el-GR" sz="1400" i="1" dirty="0" err="1"/>
              <a:t>νομικὸν</a:t>
            </a:r>
            <a:r>
              <a:rPr lang="el-GR" sz="1400" i="1" dirty="0"/>
              <a:t> </a:t>
            </a:r>
            <a:r>
              <a:rPr lang="el-GR" sz="1400" i="1" dirty="0" err="1"/>
              <a:t>καὶ</a:t>
            </a:r>
            <a:r>
              <a:rPr lang="el-GR" sz="1400" i="1" dirty="0"/>
              <a:t> </a:t>
            </a:r>
            <a:r>
              <a:rPr lang="el-GR" sz="1400" i="1" dirty="0" err="1"/>
              <a:t>Ἀπολλῶν</a:t>
            </a:r>
            <a:r>
              <a:rPr lang="el-GR" sz="1400" i="1" dirty="0"/>
              <a:t> </a:t>
            </a:r>
            <a:r>
              <a:rPr lang="el-GR" sz="1400" b="1" i="1" dirty="0" err="1"/>
              <a:t>σπουδαίως</a:t>
            </a:r>
            <a:r>
              <a:rPr lang="el-GR" sz="1400" b="1" i="1" dirty="0"/>
              <a:t> </a:t>
            </a:r>
            <a:r>
              <a:rPr lang="el-GR" sz="1400" b="1" i="1" dirty="0" err="1"/>
              <a:t>πρόπεμψον</a:t>
            </a:r>
            <a:r>
              <a:rPr lang="el-GR" sz="1400" i="1" dirty="0"/>
              <a:t>, </a:t>
            </a:r>
            <a:r>
              <a:rPr lang="el-GR" sz="1400" i="1" dirty="0" err="1"/>
              <a:t>ἵνα</a:t>
            </a:r>
            <a:r>
              <a:rPr lang="el-GR" sz="1400" i="1" dirty="0"/>
              <a:t> </a:t>
            </a:r>
            <a:r>
              <a:rPr lang="el-GR" sz="1400" i="1" dirty="0" err="1"/>
              <a:t>μηδὲν</a:t>
            </a:r>
            <a:r>
              <a:rPr lang="el-GR" sz="1400" i="1" dirty="0"/>
              <a:t> </a:t>
            </a:r>
            <a:r>
              <a:rPr lang="el-GR" sz="1400" i="1" dirty="0" err="1"/>
              <a:t>αὐτοῖς</a:t>
            </a:r>
            <a:r>
              <a:rPr lang="el-GR" sz="1400" i="1" dirty="0"/>
              <a:t> </a:t>
            </a:r>
            <a:r>
              <a:rPr lang="el-GR" sz="1400" i="1" dirty="0" err="1"/>
              <a:t>λείπῃ</a:t>
            </a:r>
            <a:r>
              <a:rPr lang="el-GR" sz="1400" dirty="0"/>
              <a:t> </a:t>
            </a:r>
            <a:r>
              <a:rPr lang="en-US" sz="1400" dirty="0"/>
              <a:t>T</a:t>
            </a:r>
            <a:r>
              <a:rPr lang="el-GR" sz="1400" dirty="0"/>
              <a:t>ιτ.</a:t>
            </a:r>
            <a:r>
              <a:rPr lang="en-US" sz="1400" dirty="0"/>
              <a:t> 3</a:t>
            </a:r>
            <a:r>
              <a:rPr lang="el-GR" sz="1400" dirty="0"/>
              <a:t>, </a:t>
            </a:r>
            <a:r>
              <a:rPr lang="en-US" sz="1400" dirty="0"/>
              <a:t>13</a:t>
            </a:r>
            <a:r>
              <a:rPr lang="el-GR" sz="1400" dirty="0"/>
              <a:t>)  ή την υποδοχή της </a:t>
            </a:r>
            <a:r>
              <a:rPr lang="el-GR" sz="1400" dirty="0" err="1"/>
              <a:t>Φοίβης</a:t>
            </a:r>
            <a:r>
              <a:rPr lang="el-GR" sz="1400" dirty="0"/>
              <a:t> (</a:t>
            </a:r>
            <a:r>
              <a:rPr lang="el-GR" sz="1400" i="1" dirty="0" err="1"/>
              <a:t>τὴν</a:t>
            </a:r>
            <a:r>
              <a:rPr lang="el-GR" sz="1400" i="1" dirty="0"/>
              <a:t> </a:t>
            </a:r>
            <a:r>
              <a:rPr lang="el-GR" sz="1400" i="1" dirty="0" err="1"/>
              <a:t>ἀδελφὴν</a:t>
            </a:r>
            <a:r>
              <a:rPr lang="el-GR" sz="1400" i="1" dirty="0"/>
              <a:t> </a:t>
            </a:r>
            <a:r>
              <a:rPr lang="el-GR" sz="1400" i="1" dirty="0" err="1"/>
              <a:t>ἡμῶν</a:t>
            </a:r>
            <a:r>
              <a:rPr lang="el-GR" sz="1400" i="1" dirty="0"/>
              <a:t>, </a:t>
            </a:r>
            <a:r>
              <a:rPr lang="el-GR" sz="1400" i="1" dirty="0" err="1"/>
              <a:t>οὖσαν</a:t>
            </a:r>
            <a:r>
              <a:rPr lang="el-GR" sz="1400" i="1" dirty="0"/>
              <a:t> [</a:t>
            </a:r>
            <a:r>
              <a:rPr lang="el-GR" sz="1400" i="1" dirty="0" err="1"/>
              <a:t>καὶ</a:t>
            </a:r>
            <a:r>
              <a:rPr lang="el-GR" sz="1400" i="1" dirty="0"/>
              <a:t>] </a:t>
            </a:r>
            <a:r>
              <a:rPr lang="el-GR" sz="1400" i="1" dirty="0" err="1"/>
              <a:t>διάκονον</a:t>
            </a:r>
            <a:r>
              <a:rPr lang="el-GR" sz="1400" i="1" dirty="0"/>
              <a:t> </a:t>
            </a:r>
            <a:r>
              <a:rPr lang="el-GR" sz="1400" i="1" dirty="0" err="1"/>
              <a:t>τῆς</a:t>
            </a:r>
            <a:r>
              <a:rPr lang="el-GR" sz="1400" i="1" dirty="0"/>
              <a:t> </a:t>
            </a:r>
            <a:r>
              <a:rPr lang="el-GR" sz="1400" i="1" dirty="0" err="1"/>
              <a:t>ἐκκλησίας</a:t>
            </a:r>
            <a:r>
              <a:rPr lang="el-GR" sz="1400" i="1" dirty="0"/>
              <a:t> </a:t>
            </a:r>
            <a:r>
              <a:rPr lang="el-GR" sz="1400" i="1" dirty="0" err="1"/>
              <a:t>τῆς</a:t>
            </a:r>
            <a:r>
              <a:rPr lang="el-GR" sz="1400" i="1" dirty="0"/>
              <a:t> </a:t>
            </a:r>
            <a:r>
              <a:rPr lang="el-GR" sz="1400" i="1" dirty="0" err="1"/>
              <a:t>ἐν</a:t>
            </a:r>
            <a:r>
              <a:rPr lang="el-GR" sz="1400" i="1" dirty="0"/>
              <a:t> </a:t>
            </a:r>
            <a:r>
              <a:rPr lang="el-GR" sz="1400" i="1" dirty="0" err="1"/>
              <a:t>Κεγχρεαῖς</a:t>
            </a:r>
            <a:r>
              <a:rPr lang="el-GR" sz="1400" i="1" dirty="0"/>
              <a:t>, </a:t>
            </a:r>
            <a:r>
              <a:rPr lang="el-GR" sz="1400" i="1" dirty="0" err="1"/>
              <a:t>ἵνα</a:t>
            </a:r>
            <a:r>
              <a:rPr lang="el-GR" sz="1400" i="1" dirty="0"/>
              <a:t> </a:t>
            </a:r>
            <a:r>
              <a:rPr lang="el-GR" sz="1400" i="1" dirty="0" err="1"/>
              <a:t>αὐτὴν</a:t>
            </a:r>
            <a:r>
              <a:rPr lang="el-GR" sz="1400" i="1" dirty="0"/>
              <a:t> </a:t>
            </a:r>
            <a:r>
              <a:rPr lang="el-GR" sz="1400" i="1" dirty="0" err="1"/>
              <a:t>προσδέξησθε</a:t>
            </a:r>
            <a:r>
              <a:rPr lang="el-GR" sz="1400" i="1" dirty="0"/>
              <a:t> </a:t>
            </a:r>
            <a:r>
              <a:rPr lang="el-GR" sz="1400" i="1" dirty="0" err="1"/>
              <a:t>ἐν</a:t>
            </a:r>
            <a:r>
              <a:rPr lang="el-GR" sz="1400" i="1" dirty="0"/>
              <a:t> </a:t>
            </a:r>
            <a:r>
              <a:rPr lang="el-GR" sz="1400" i="1" dirty="0" err="1"/>
              <a:t>Κυρίῳ</a:t>
            </a:r>
            <a:r>
              <a:rPr lang="el-GR" sz="1400" i="1" dirty="0"/>
              <a:t> </a:t>
            </a:r>
            <a:r>
              <a:rPr lang="el-GR" sz="1400" i="1" dirty="0" err="1"/>
              <a:t>ἀξίως</a:t>
            </a:r>
            <a:r>
              <a:rPr lang="el-GR" sz="1400" i="1" dirty="0"/>
              <a:t> </a:t>
            </a:r>
            <a:r>
              <a:rPr lang="el-GR" sz="1400" i="1" dirty="0" err="1"/>
              <a:t>τῶν</a:t>
            </a:r>
            <a:r>
              <a:rPr lang="el-GR" sz="1400" i="1" dirty="0"/>
              <a:t> </a:t>
            </a:r>
            <a:r>
              <a:rPr lang="el-GR" sz="1400" i="1" dirty="0" err="1"/>
              <a:t>ἁγίων</a:t>
            </a:r>
            <a:r>
              <a:rPr lang="el-GR" sz="1400" i="1" dirty="0"/>
              <a:t> </a:t>
            </a:r>
            <a:r>
              <a:rPr lang="el-GR" sz="1400" i="1" dirty="0" err="1"/>
              <a:t>καὶ</a:t>
            </a:r>
            <a:r>
              <a:rPr lang="el-GR" sz="1400" i="1" dirty="0"/>
              <a:t> </a:t>
            </a:r>
            <a:r>
              <a:rPr lang="el-GR" sz="1400" i="1" dirty="0" err="1"/>
              <a:t>παραστῆτε</a:t>
            </a:r>
            <a:r>
              <a:rPr lang="el-GR" sz="1400" i="1" dirty="0"/>
              <a:t> </a:t>
            </a:r>
            <a:r>
              <a:rPr lang="el-GR" sz="1400" i="1" dirty="0" err="1"/>
              <a:t>αὐτῇ</a:t>
            </a:r>
            <a:r>
              <a:rPr lang="el-GR" sz="1400" i="1" dirty="0"/>
              <a:t> </a:t>
            </a:r>
            <a:r>
              <a:rPr lang="el-GR" sz="1400" i="1" dirty="0" err="1"/>
              <a:t>ἐν</a:t>
            </a:r>
            <a:r>
              <a:rPr lang="el-GR" sz="1400" i="1" dirty="0"/>
              <a:t> ᾧ </a:t>
            </a:r>
            <a:r>
              <a:rPr lang="el-GR" sz="1400" i="1" dirty="0" err="1"/>
              <a:t>ἂν</a:t>
            </a:r>
            <a:r>
              <a:rPr lang="el-GR" sz="1400" i="1" dirty="0"/>
              <a:t> </a:t>
            </a:r>
            <a:r>
              <a:rPr lang="el-GR" sz="1400" i="1" dirty="0" err="1"/>
              <a:t>ὑμῶν</a:t>
            </a:r>
            <a:r>
              <a:rPr lang="el-GR" sz="1400" i="1" dirty="0"/>
              <a:t> </a:t>
            </a:r>
            <a:r>
              <a:rPr lang="el-GR" sz="1400" i="1" dirty="0" err="1"/>
              <a:t>χρῄζῃ</a:t>
            </a:r>
            <a:r>
              <a:rPr lang="el-GR" sz="1400" i="1" dirty="0"/>
              <a:t> </a:t>
            </a:r>
            <a:r>
              <a:rPr lang="el-GR" sz="1400" i="1" dirty="0" err="1"/>
              <a:t>πράγματι</a:t>
            </a:r>
            <a:r>
              <a:rPr lang="el-GR" sz="1400" i="1" dirty="0"/>
              <a:t>· </a:t>
            </a:r>
            <a:r>
              <a:rPr lang="el-GR" sz="1400" i="1" dirty="0" err="1"/>
              <a:t>καὶ</a:t>
            </a:r>
            <a:r>
              <a:rPr lang="el-GR" sz="1400" i="1" dirty="0"/>
              <a:t> </a:t>
            </a:r>
            <a:r>
              <a:rPr lang="el-GR" sz="1400" i="1" dirty="0" err="1"/>
              <a:t>γὰρ</a:t>
            </a:r>
            <a:r>
              <a:rPr lang="el-GR" sz="1400" i="1" dirty="0"/>
              <a:t> </a:t>
            </a:r>
            <a:r>
              <a:rPr lang="el-GR" sz="1400" i="1" dirty="0" err="1"/>
              <a:t>αὐτὴ</a:t>
            </a:r>
            <a:r>
              <a:rPr lang="el-GR" sz="1400" i="1" dirty="0"/>
              <a:t> </a:t>
            </a:r>
            <a:r>
              <a:rPr lang="el-GR" sz="1400" i="1" dirty="0" err="1"/>
              <a:t>προστάτις</a:t>
            </a:r>
            <a:r>
              <a:rPr lang="el-GR" sz="1400" i="1" dirty="0"/>
              <a:t> </a:t>
            </a:r>
            <a:r>
              <a:rPr lang="el-GR" sz="1400" i="1" dirty="0" err="1"/>
              <a:t>πολλῶν</a:t>
            </a:r>
            <a:r>
              <a:rPr lang="el-GR" sz="1400" i="1" dirty="0"/>
              <a:t> </a:t>
            </a:r>
            <a:r>
              <a:rPr lang="el-GR" sz="1400" i="1" dirty="0" err="1"/>
              <a:t>ἐγενήθη</a:t>
            </a:r>
            <a:r>
              <a:rPr lang="el-GR" sz="1400" i="1" dirty="0"/>
              <a:t> </a:t>
            </a:r>
            <a:r>
              <a:rPr lang="el-GR" sz="1400" i="1" dirty="0" err="1"/>
              <a:t>καὶ</a:t>
            </a:r>
            <a:r>
              <a:rPr lang="el-GR" sz="1400" i="1" dirty="0"/>
              <a:t> </a:t>
            </a:r>
            <a:r>
              <a:rPr lang="el-GR" sz="1400" i="1" dirty="0" err="1"/>
              <a:t>ἐμοῦ</a:t>
            </a:r>
            <a:r>
              <a:rPr lang="el-GR" sz="1400" i="1" dirty="0"/>
              <a:t> </a:t>
            </a:r>
            <a:r>
              <a:rPr lang="el-GR" sz="1400" i="1" dirty="0" err="1"/>
              <a:t>αὐτοῦ</a:t>
            </a:r>
            <a:r>
              <a:rPr lang="el-GR" sz="1400" dirty="0"/>
              <a:t> </a:t>
            </a:r>
            <a:r>
              <a:rPr lang="el-GR" sz="1400" dirty="0" err="1"/>
              <a:t>Ρωμ</a:t>
            </a:r>
            <a:r>
              <a:rPr lang="el-GR" sz="1400" dirty="0"/>
              <a:t>.</a:t>
            </a:r>
            <a:r>
              <a:rPr lang="en-US" sz="1400" dirty="0"/>
              <a:t> 16</a:t>
            </a:r>
            <a:r>
              <a:rPr lang="el-GR" sz="1400" dirty="0"/>
              <a:t>, </a:t>
            </a:r>
            <a:r>
              <a:rPr lang="en-US" sz="1400" dirty="0"/>
              <a:t>1-2)</a:t>
            </a:r>
            <a:r>
              <a:rPr lang="el-GR" sz="1400" b="1" dirty="0"/>
              <a:t>. Στην ίδια επιστολή εξαρτά τη μετάβασή του στην  Ισπανία από τα αν δει έστω και για λίγο και χορτάσει με την παρουσία των Ρωμαίων χριστιανών:</a:t>
            </a:r>
            <a:r>
              <a:rPr lang="el-GR" sz="1400" i="1" dirty="0"/>
              <a:t> </a:t>
            </a:r>
            <a:r>
              <a:rPr lang="el-GR" sz="1400" i="1" dirty="0" err="1"/>
              <a:t>ὡς</a:t>
            </a:r>
            <a:r>
              <a:rPr lang="el-GR" sz="1400" i="1" dirty="0"/>
              <a:t> </a:t>
            </a:r>
            <a:r>
              <a:rPr lang="el-GR" sz="1400" i="1" dirty="0" err="1"/>
              <a:t>ἂν</a:t>
            </a:r>
            <a:r>
              <a:rPr lang="el-GR" sz="1400" i="1" dirty="0"/>
              <a:t> </a:t>
            </a:r>
            <a:r>
              <a:rPr lang="el-GR" sz="1400" i="1" dirty="0" err="1"/>
              <a:t>πορεύωμαι</a:t>
            </a:r>
            <a:r>
              <a:rPr lang="el-GR" sz="1400" i="1" dirty="0"/>
              <a:t> </a:t>
            </a:r>
            <a:r>
              <a:rPr lang="el-GR" sz="1400" i="1" dirty="0" err="1"/>
              <a:t>εἰς</a:t>
            </a:r>
            <a:r>
              <a:rPr lang="el-GR" sz="1400" i="1" dirty="0"/>
              <a:t> </a:t>
            </a:r>
            <a:r>
              <a:rPr lang="el-GR" sz="1400" i="1" dirty="0" err="1"/>
              <a:t>τὴν</a:t>
            </a:r>
            <a:r>
              <a:rPr lang="el-GR" sz="1400" i="1" dirty="0"/>
              <a:t> </a:t>
            </a:r>
            <a:r>
              <a:rPr lang="el-GR" sz="1400" i="1" dirty="0" err="1"/>
              <a:t>Σπανίαν</a:t>
            </a:r>
            <a:r>
              <a:rPr lang="el-GR" sz="1400" i="1" dirty="0"/>
              <a:t>· </a:t>
            </a:r>
            <a:r>
              <a:rPr lang="el-GR" sz="1400" i="1" dirty="0" err="1"/>
              <a:t>ἐλπίζω</a:t>
            </a:r>
            <a:r>
              <a:rPr lang="el-GR" sz="1400" i="1" dirty="0"/>
              <a:t> </a:t>
            </a:r>
            <a:r>
              <a:rPr lang="el-GR" sz="1400" i="1" dirty="0" err="1"/>
              <a:t>γὰρ</a:t>
            </a:r>
            <a:r>
              <a:rPr lang="el-GR" sz="1400" i="1" dirty="0"/>
              <a:t> </a:t>
            </a:r>
            <a:r>
              <a:rPr lang="el-GR" sz="1400" i="1" dirty="0" err="1"/>
              <a:t>διαπορευόμενος</a:t>
            </a:r>
            <a:r>
              <a:rPr lang="el-GR" sz="1400" i="1" dirty="0"/>
              <a:t> </a:t>
            </a:r>
            <a:r>
              <a:rPr lang="el-GR" sz="1400" i="1" dirty="0" err="1"/>
              <a:t>θεάσασθαι</a:t>
            </a:r>
            <a:r>
              <a:rPr lang="el-GR" sz="1400" i="1" dirty="0"/>
              <a:t> </a:t>
            </a:r>
            <a:r>
              <a:rPr lang="el-GR" sz="1400" i="1" dirty="0" err="1"/>
              <a:t>ὑμᾶς</a:t>
            </a:r>
            <a:r>
              <a:rPr lang="el-GR" sz="1400" i="1" dirty="0"/>
              <a:t> </a:t>
            </a:r>
            <a:r>
              <a:rPr lang="el-GR" sz="1400" i="1" dirty="0" err="1"/>
              <a:t>καὶ</a:t>
            </a:r>
            <a:r>
              <a:rPr lang="el-GR" sz="1400" i="1" dirty="0"/>
              <a:t> </a:t>
            </a:r>
            <a:r>
              <a:rPr lang="el-GR" sz="1400" i="1" dirty="0" err="1"/>
              <a:t>ὑφ᾽</a:t>
            </a:r>
            <a:r>
              <a:rPr lang="el-GR" sz="1400" i="1" dirty="0"/>
              <a:t> </a:t>
            </a:r>
            <a:r>
              <a:rPr lang="el-GR" sz="1400" i="1" dirty="0" err="1"/>
              <a:t>ὑμῶν</a:t>
            </a:r>
            <a:r>
              <a:rPr lang="el-GR" sz="1400" i="1" dirty="0"/>
              <a:t> </a:t>
            </a:r>
            <a:r>
              <a:rPr lang="el-GR" sz="1400" i="1" dirty="0" err="1"/>
              <a:t>προπεμφθῆναι</a:t>
            </a:r>
            <a:r>
              <a:rPr lang="el-GR" sz="1400" i="1" dirty="0"/>
              <a:t> </a:t>
            </a:r>
            <a:r>
              <a:rPr lang="el-GR" sz="1400" i="1" dirty="0" err="1"/>
              <a:t>ἐκεῖ</a:t>
            </a:r>
            <a:r>
              <a:rPr lang="el-GR" sz="1400" i="1" dirty="0"/>
              <a:t> </a:t>
            </a:r>
            <a:r>
              <a:rPr lang="el-GR" sz="1400" i="1" dirty="0" err="1"/>
              <a:t>ἐὰν</a:t>
            </a:r>
            <a:r>
              <a:rPr lang="el-GR" sz="1400" i="1" dirty="0"/>
              <a:t> </a:t>
            </a:r>
            <a:r>
              <a:rPr lang="el-GR" sz="1400" i="1" dirty="0" err="1"/>
              <a:t>ὑμῶν</a:t>
            </a:r>
            <a:r>
              <a:rPr lang="el-GR" sz="1400" i="1" dirty="0"/>
              <a:t> </a:t>
            </a:r>
            <a:r>
              <a:rPr lang="el-GR" sz="1400" i="1" dirty="0" err="1"/>
              <a:t>πρῶτον</a:t>
            </a:r>
            <a:r>
              <a:rPr lang="el-GR" sz="1400" i="1" dirty="0"/>
              <a:t> </a:t>
            </a:r>
            <a:r>
              <a:rPr lang="el-GR" sz="1400" i="1" dirty="0" err="1"/>
              <a:t>ἀπὸ</a:t>
            </a:r>
            <a:r>
              <a:rPr lang="el-GR" sz="1400" i="1" dirty="0"/>
              <a:t> </a:t>
            </a:r>
            <a:r>
              <a:rPr lang="el-GR" sz="1400" i="1" dirty="0" err="1"/>
              <a:t>μέρους</a:t>
            </a:r>
            <a:r>
              <a:rPr lang="el-GR" sz="1400" i="1" dirty="0"/>
              <a:t> </a:t>
            </a:r>
            <a:r>
              <a:rPr lang="el-GR" sz="1400" i="1" dirty="0" err="1"/>
              <a:t>ἐμπλησθῶ</a:t>
            </a:r>
            <a:r>
              <a:rPr lang="el-GR" sz="1400" i="1" dirty="0"/>
              <a:t>.</a:t>
            </a:r>
            <a:r>
              <a:rPr lang="en-US" sz="1400" i="1" dirty="0"/>
              <a:t> (</a:t>
            </a:r>
            <a:r>
              <a:rPr lang="el-GR" sz="1400" i="1" dirty="0" err="1"/>
              <a:t>Ρωμ</a:t>
            </a:r>
            <a:r>
              <a:rPr lang="el-GR" sz="1400" i="1" dirty="0"/>
              <a:t>. </a:t>
            </a:r>
            <a:r>
              <a:rPr lang="en-US" sz="1400" i="1" dirty="0"/>
              <a:t> 15</a:t>
            </a:r>
            <a:r>
              <a:rPr lang="el-GR" sz="1400" i="1" dirty="0"/>
              <a:t>, </a:t>
            </a:r>
            <a:r>
              <a:rPr lang="en-US" sz="1400" i="1" dirty="0"/>
              <a:t>24</a:t>
            </a:r>
            <a:r>
              <a:rPr lang="el-GR" sz="1400" i="1" dirty="0"/>
              <a:t> πρβ. </a:t>
            </a:r>
            <a:r>
              <a:rPr lang="el-GR" sz="1400" i="1" dirty="0" err="1"/>
              <a:t>Α’Θεσ</a:t>
            </a:r>
            <a:r>
              <a:rPr lang="el-GR" sz="1400" i="1" dirty="0"/>
              <a:t>. 3, 10. </a:t>
            </a:r>
            <a:r>
              <a:rPr lang="el-GR" sz="1400" i="1" dirty="0" err="1"/>
              <a:t>Φιλ</a:t>
            </a:r>
            <a:r>
              <a:rPr lang="el-GR" sz="1400" i="1" dirty="0"/>
              <a:t>. 1, 27. </a:t>
            </a:r>
            <a:r>
              <a:rPr lang="el-GR" sz="1400" i="1" dirty="0" err="1"/>
              <a:t>Φιλήμ</a:t>
            </a:r>
            <a:r>
              <a:rPr lang="el-GR" sz="1400" i="1" dirty="0"/>
              <a:t>. 22. Β΄ Τιμ. 1, 4</a:t>
            </a:r>
            <a:r>
              <a:rPr lang="en-US" sz="1400" i="1" dirty="0"/>
              <a:t>)</a:t>
            </a:r>
            <a:r>
              <a:rPr lang="el-GR" sz="1400" i="1" dirty="0"/>
              <a:t>. </a:t>
            </a:r>
            <a:r>
              <a:rPr lang="el-GR" sz="1400" dirty="0"/>
              <a:t>Αμέσως μετά μνημονεύει  τον έρανο-τη λογία που διενεργεί χάριν των φτωχών αγίων της Ιερουσαλήμ. Συντάσσει ο ίδιος επιστολή (την Προς Φιλήμονα) χάριν του δραπέτη Ονήσιμου. Ακόμη κι όταν αφορίζει τον αιμομίκτη στο </a:t>
            </a:r>
            <a:r>
              <a:rPr lang="el-GR" sz="1400" dirty="0" err="1"/>
              <a:t>Α’Κορ</a:t>
            </a:r>
            <a:r>
              <a:rPr lang="el-GR" sz="1400" dirty="0"/>
              <a:t>. 5 αυτό το κάνει για να σωθεί στο εσχατολογικό Δικαστήριο. Στη Β’ </a:t>
            </a:r>
            <a:r>
              <a:rPr lang="el-GR" sz="1400" dirty="0" err="1"/>
              <a:t>Κορ</a:t>
            </a:r>
            <a:r>
              <a:rPr lang="el-GR" sz="1400" dirty="0"/>
              <a:t>. (2, 6 κε.) προτείνει την «επιστροφή» του και σημειώνει: </a:t>
            </a:r>
            <a:r>
              <a:rPr lang="el-GR" sz="1400" i="1" dirty="0" err="1"/>
              <a:t>ἱκανὸν</a:t>
            </a:r>
            <a:r>
              <a:rPr lang="el-GR" sz="1400" i="1" dirty="0"/>
              <a:t> </a:t>
            </a:r>
            <a:r>
              <a:rPr lang="el-GR" sz="1400" i="1" dirty="0" err="1"/>
              <a:t>τῷ</a:t>
            </a:r>
            <a:r>
              <a:rPr lang="el-GR" sz="1400" i="1" dirty="0"/>
              <a:t> </a:t>
            </a:r>
            <a:r>
              <a:rPr lang="el-GR" sz="1400" i="1" dirty="0" err="1"/>
              <a:t>τοιούτῳ</a:t>
            </a:r>
            <a:r>
              <a:rPr lang="el-GR" sz="1400" i="1" dirty="0"/>
              <a:t> ἡ </a:t>
            </a:r>
            <a:r>
              <a:rPr lang="el-GR" sz="1400" i="1" dirty="0" err="1"/>
              <a:t>ἐπιτιμία</a:t>
            </a:r>
            <a:r>
              <a:rPr lang="el-GR" sz="1400" i="1" dirty="0"/>
              <a:t> </a:t>
            </a:r>
            <a:r>
              <a:rPr lang="el-GR" sz="1400" i="1" dirty="0" err="1"/>
              <a:t>αὕτη</a:t>
            </a:r>
            <a:r>
              <a:rPr lang="el-GR" sz="1400" i="1" dirty="0"/>
              <a:t> ἡ </a:t>
            </a:r>
            <a:r>
              <a:rPr lang="el-GR" sz="1400" i="1" dirty="0" err="1"/>
              <a:t>ὑπὸ</a:t>
            </a:r>
            <a:r>
              <a:rPr lang="el-GR" sz="1400" i="1" dirty="0"/>
              <a:t> </a:t>
            </a:r>
            <a:r>
              <a:rPr lang="el-GR" sz="1400" i="1" dirty="0" err="1"/>
              <a:t>τῶν</a:t>
            </a:r>
            <a:r>
              <a:rPr lang="el-GR" sz="1400" i="1" dirty="0"/>
              <a:t> </a:t>
            </a:r>
            <a:r>
              <a:rPr lang="el-GR" sz="1400" i="1" dirty="0" err="1"/>
              <a:t>πλειόνων</a:t>
            </a:r>
            <a:r>
              <a:rPr lang="el-GR" sz="1400" i="1" dirty="0"/>
              <a:t>, </a:t>
            </a:r>
            <a:r>
              <a:rPr lang="el-GR" sz="1400" i="1" dirty="0" err="1"/>
              <a:t>ὥστε</a:t>
            </a:r>
            <a:r>
              <a:rPr lang="el-GR" sz="1400" i="1" dirty="0"/>
              <a:t> </a:t>
            </a:r>
            <a:r>
              <a:rPr lang="el-GR" sz="1400" i="1" dirty="0" err="1"/>
              <a:t>τοὐναντίον</a:t>
            </a:r>
            <a:r>
              <a:rPr lang="el-GR" sz="1400" i="1" dirty="0"/>
              <a:t> </a:t>
            </a:r>
            <a:r>
              <a:rPr lang="el-GR" sz="1400" i="1" dirty="0" err="1"/>
              <a:t>μᾶλλον</a:t>
            </a:r>
            <a:r>
              <a:rPr lang="el-GR" sz="1400" i="1" dirty="0"/>
              <a:t> </a:t>
            </a:r>
            <a:r>
              <a:rPr lang="el-GR" sz="1400" i="1" dirty="0" err="1"/>
              <a:t>ὑμᾶς</a:t>
            </a:r>
            <a:r>
              <a:rPr lang="el-GR" sz="1400" i="1" dirty="0"/>
              <a:t> </a:t>
            </a:r>
            <a:r>
              <a:rPr lang="el-GR" sz="1400" i="1" dirty="0" err="1"/>
              <a:t>χαρίσασθαι</a:t>
            </a:r>
            <a:r>
              <a:rPr lang="el-GR" sz="1400" i="1" dirty="0"/>
              <a:t> </a:t>
            </a:r>
            <a:r>
              <a:rPr lang="el-GR" sz="1400" i="1" dirty="0" err="1"/>
              <a:t>καὶ</a:t>
            </a:r>
            <a:r>
              <a:rPr lang="el-GR" sz="1400" i="1" dirty="0"/>
              <a:t> </a:t>
            </a:r>
            <a:r>
              <a:rPr lang="el-GR" sz="1400" i="1" dirty="0" err="1"/>
              <a:t>παρακαλέσαι</a:t>
            </a:r>
            <a:r>
              <a:rPr lang="el-GR" sz="1400" i="1" dirty="0"/>
              <a:t>, </a:t>
            </a:r>
            <a:r>
              <a:rPr lang="el-GR" sz="1400" b="1" i="1" dirty="0" err="1"/>
              <a:t>μή</a:t>
            </a:r>
            <a:r>
              <a:rPr lang="el-GR" sz="1400" b="1" i="1" dirty="0"/>
              <a:t> πως </a:t>
            </a:r>
            <a:r>
              <a:rPr lang="el-GR" sz="1400" b="1" i="1" dirty="0" err="1"/>
              <a:t>τῇ</a:t>
            </a:r>
            <a:r>
              <a:rPr lang="el-GR" sz="1400" b="1" i="1" dirty="0"/>
              <a:t> </a:t>
            </a:r>
            <a:r>
              <a:rPr lang="el-GR" sz="1400" b="1" i="1" dirty="0" err="1"/>
              <a:t>περισσοτέρᾳ</a:t>
            </a:r>
            <a:r>
              <a:rPr lang="el-GR" sz="1400" b="1" i="1" dirty="0"/>
              <a:t> </a:t>
            </a:r>
            <a:r>
              <a:rPr lang="el-GR" sz="1400" b="1" i="1" dirty="0" err="1"/>
              <a:t>λύπῃ</a:t>
            </a:r>
            <a:r>
              <a:rPr lang="el-GR" sz="1400" b="1" i="1" dirty="0"/>
              <a:t> </a:t>
            </a:r>
            <a:r>
              <a:rPr lang="el-GR" sz="1400" b="1" i="1" dirty="0" err="1"/>
              <a:t>καταποθῇ</a:t>
            </a:r>
            <a:r>
              <a:rPr lang="el-GR" sz="1400" b="1" i="1" dirty="0"/>
              <a:t> ὁ </a:t>
            </a:r>
            <a:r>
              <a:rPr lang="el-GR" sz="1400" b="1" i="1" dirty="0" err="1"/>
              <a:t>τοιοῦτος</a:t>
            </a:r>
            <a:r>
              <a:rPr lang="el-GR" sz="1400" i="1" dirty="0"/>
              <a:t>. </a:t>
            </a:r>
            <a:r>
              <a:rPr lang="el-GR" sz="1400" i="1" dirty="0" err="1"/>
              <a:t>διὸ</a:t>
            </a:r>
            <a:r>
              <a:rPr lang="el-GR" sz="1400" i="1" dirty="0"/>
              <a:t> </a:t>
            </a:r>
            <a:r>
              <a:rPr lang="el-GR" sz="1400" i="1" dirty="0" err="1"/>
              <a:t>παρακαλῶ</a:t>
            </a:r>
            <a:r>
              <a:rPr lang="el-GR" sz="1400" i="1" dirty="0"/>
              <a:t> </a:t>
            </a:r>
            <a:r>
              <a:rPr lang="el-GR" sz="1400" i="1" dirty="0" err="1"/>
              <a:t>ὑμᾶς</a:t>
            </a:r>
            <a:r>
              <a:rPr lang="el-GR" sz="1400" i="1" dirty="0"/>
              <a:t> </a:t>
            </a:r>
            <a:r>
              <a:rPr lang="el-GR" sz="1400" i="1" dirty="0" err="1"/>
              <a:t>κυρῶσαι</a:t>
            </a:r>
            <a:r>
              <a:rPr lang="el-GR" sz="1400" i="1" dirty="0"/>
              <a:t> </a:t>
            </a:r>
            <a:r>
              <a:rPr lang="el-GR" sz="1400" i="1" dirty="0" err="1"/>
              <a:t>εἰς</a:t>
            </a:r>
            <a:r>
              <a:rPr lang="el-GR" sz="1400" i="1" dirty="0"/>
              <a:t> </a:t>
            </a:r>
            <a:r>
              <a:rPr lang="el-GR" sz="1400" i="1" dirty="0" err="1"/>
              <a:t>αὐτὸν</a:t>
            </a:r>
            <a:r>
              <a:rPr lang="el-GR" sz="1400" i="1" dirty="0"/>
              <a:t> </a:t>
            </a:r>
            <a:r>
              <a:rPr lang="el-GR" sz="1400" i="1" dirty="0" err="1"/>
              <a:t>ἀγάπην</a:t>
            </a:r>
            <a:r>
              <a:rPr lang="el-GR" sz="1400" dirty="0"/>
              <a:t>· </a:t>
            </a:r>
            <a:r>
              <a:rPr lang="el-GR" sz="1400" i="1" dirty="0"/>
              <a:t>ᾧ </a:t>
            </a:r>
            <a:r>
              <a:rPr lang="el-GR" sz="1400" i="1" dirty="0" err="1"/>
              <a:t>δέ</a:t>
            </a:r>
            <a:r>
              <a:rPr lang="el-GR" sz="1400" i="1" dirty="0"/>
              <a:t> τι </a:t>
            </a:r>
            <a:r>
              <a:rPr lang="el-GR" sz="1400" i="1" dirty="0" err="1"/>
              <a:t>χαρίζεσθε</a:t>
            </a:r>
            <a:r>
              <a:rPr lang="el-GR" sz="1400" i="1" dirty="0"/>
              <a:t>, </a:t>
            </a:r>
            <a:r>
              <a:rPr lang="el-GR" sz="1400" i="1" dirty="0" err="1"/>
              <a:t>κἀγώ</a:t>
            </a:r>
            <a:r>
              <a:rPr lang="el-GR" sz="1400" i="1" dirty="0"/>
              <a:t>· </a:t>
            </a:r>
            <a:r>
              <a:rPr lang="el-GR" sz="1400" i="1" dirty="0" err="1"/>
              <a:t>καὶ</a:t>
            </a:r>
            <a:r>
              <a:rPr lang="el-GR" sz="1400" i="1" dirty="0"/>
              <a:t> </a:t>
            </a:r>
            <a:r>
              <a:rPr lang="el-GR" sz="1400" i="1" dirty="0" err="1"/>
              <a:t>γὰρ</a:t>
            </a:r>
            <a:r>
              <a:rPr lang="el-GR" sz="1400" i="1" dirty="0"/>
              <a:t> </a:t>
            </a:r>
            <a:r>
              <a:rPr lang="el-GR" sz="1400" i="1" dirty="0" err="1"/>
              <a:t>ἐγὼ</a:t>
            </a:r>
            <a:r>
              <a:rPr lang="el-GR" sz="1400" i="1" dirty="0"/>
              <a:t> ὃ </a:t>
            </a:r>
            <a:r>
              <a:rPr lang="el-GR" sz="1400" i="1" dirty="0" err="1"/>
              <a:t>κεχάρισμαι</a:t>
            </a:r>
            <a:r>
              <a:rPr lang="el-GR" sz="1400" i="1" dirty="0"/>
              <a:t>, </a:t>
            </a:r>
            <a:r>
              <a:rPr lang="el-GR" sz="1400" i="1" dirty="0" err="1"/>
              <a:t>εἴ</a:t>
            </a:r>
            <a:r>
              <a:rPr lang="el-GR" sz="1400" i="1" dirty="0"/>
              <a:t> τι </a:t>
            </a:r>
            <a:r>
              <a:rPr lang="el-GR" sz="1400" i="1" dirty="0" err="1"/>
              <a:t>κεχάρισμαι</a:t>
            </a:r>
            <a:r>
              <a:rPr lang="el-GR" sz="1400" i="1" dirty="0"/>
              <a:t>, </a:t>
            </a:r>
            <a:r>
              <a:rPr lang="el-GR" sz="1400" i="1" dirty="0" err="1"/>
              <a:t>δι᾽</a:t>
            </a:r>
            <a:r>
              <a:rPr lang="el-GR" sz="1400" i="1" dirty="0"/>
              <a:t> </a:t>
            </a:r>
            <a:r>
              <a:rPr lang="el-GR" sz="1400" i="1" dirty="0" err="1"/>
              <a:t>ὑμᾶς</a:t>
            </a:r>
            <a:r>
              <a:rPr lang="el-GR" sz="1400" i="1" dirty="0"/>
              <a:t> </a:t>
            </a:r>
            <a:r>
              <a:rPr lang="el-GR" sz="1400" i="1" dirty="0" err="1"/>
              <a:t>ἐν</a:t>
            </a:r>
            <a:r>
              <a:rPr lang="el-GR" sz="1400" i="1" dirty="0"/>
              <a:t> </a:t>
            </a:r>
            <a:r>
              <a:rPr lang="el-GR" sz="1400" i="1" dirty="0" err="1"/>
              <a:t>προσώπῳ</a:t>
            </a:r>
            <a:r>
              <a:rPr lang="el-GR" sz="1400" i="1" dirty="0"/>
              <a:t> </a:t>
            </a:r>
            <a:r>
              <a:rPr lang="el-GR" sz="1400" i="1" dirty="0" err="1"/>
              <a:t>Χριστοῦ</a:t>
            </a:r>
            <a:r>
              <a:rPr lang="en-US" sz="1400" i="1" baseline="30000" dirty="0"/>
              <a:t>11 </a:t>
            </a:r>
            <a:r>
              <a:rPr lang="el-GR" sz="1400" i="1" dirty="0"/>
              <a:t> </a:t>
            </a:r>
            <a:r>
              <a:rPr lang="el-GR" sz="1400" i="1" dirty="0" err="1"/>
              <a:t>ἵνα</a:t>
            </a:r>
            <a:r>
              <a:rPr lang="el-GR" sz="1400" i="1" dirty="0"/>
              <a:t> </a:t>
            </a:r>
            <a:r>
              <a:rPr lang="el-GR" sz="1400" i="1" dirty="0" err="1"/>
              <a:t>μὴ</a:t>
            </a:r>
            <a:r>
              <a:rPr lang="el-GR" sz="1400" i="1" dirty="0"/>
              <a:t> </a:t>
            </a:r>
            <a:r>
              <a:rPr lang="el-GR" sz="1400" i="1" dirty="0" err="1"/>
              <a:t>πλεονεκτηθῶμεν</a:t>
            </a:r>
            <a:r>
              <a:rPr lang="el-GR" sz="1400" i="1" dirty="0"/>
              <a:t> </a:t>
            </a:r>
            <a:r>
              <a:rPr lang="el-GR" sz="1400" i="1" dirty="0" err="1"/>
              <a:t>ὑπὸ</a:t>
            </a:r>
            <a:r>
              <a:rPr lang="el-GR" sz="1400" i="1" dirty="0"/>
              <a:t> </a:t>
            </a:r>
            <a:r>
              <a:rPr lang="el-GR" sz="1400" i="1" dirty="0" err="1"/>
              <a:t>τοῦ</a:t>
            </a:r>
            <a:r>
              <a:rPr lang="el-GR" sz="1400" i="1" dirty="0"/>
              <a:t> </a:t>
            </a:r>
            <a:r>
              <a:rPr lang="el-GR" sz="1400" i="1" dirty="0" err="1"/>
              <a:t>σατανᾶ</a:t>
            </a:r>
            <a:r>
              <a:rPr lang="el-GR" sz="1400" i="1" dirty="0"/>
              <a:t>· </a:t>
            </a:r>
            <a:r>
              <a:rPr lang="el-GR" sz="1400" i="1" dirty="0" err="1"/>
              <a:t>οὐ</a:t>
            </a:r>
            <a:r>
              <a:rPr lang="el-GR" sz="1400" i="1" dirty="0"/>
              <a:t> </a:t>
            </a:r>
            <a:r>
              <a:rPr lang="el-GR" sz="1400" i="1" dirty="0" err="1"/>
              <a:t>γὰρ</a:t>
            </a:r>
            <a:r>
              <a:rPr lang="el-GR" sz="1400" i="1" dirty="0"/>
              <a:t> </a:t>
            </a:r>
            <a:r>
              <a:rPr lang="el-GR" sz="1400" i="1" dirty="0" err="1"/>
              <a:t>αὐτοῦ</a:t>
            </a:r>
            <a:r>
              <a:rPr lang="el-GR" sz="1400" i="1" dirty="0"/>
              <a:t> </a:t>
            </a:r>
            <a:r>
              <a:rPr lang="el-GR" sz="1400" i="1" dirty="0" err="1"/>
              <a:t>τὰ</a:t>
            </a:r>
            <a:r>
              <a:rPr lang="el-GR" sz="1400" i="1" dirty="0"/>
              <a:t> </a:t>
            </a:r>
            <a:r>
              <a:rPr lang="el-GR" sz="1400" i="1" dirty="0" err="1"/>
              <a:t>νοήματα</a:t>
            </a:r>
            <a:r>
              <a:rPr lang="el-GR" sz="1400" i="1" dirty="0"/>
              <a:t> </a:t>
            </a:r>
            <a:r>
              <a:rPr lang="el-GR" sz="1400" i="1" dirty="0" err="1"/>
              <a:t>ἀγνοοῦμε</a:t>
            </a:r>
            <a:r>
              <a:rPr lang="el-GR" sz="1400" dirty="0" err="1"/>
              <a:t>ν</a:t>
            </a:r>
            <a:r>
              <a:rPr lang="el-GR" sz="1400" dirty="0"/>
              <a:t>.</a:t>
            </a:r>
          </a:p>
          <a:p>
            <a:pPr algn="just" eaLnBrk="1" fontAlgn="auto" hangingPunct="1">
              <a:spcAft>
                <a:spcPts val="0"/>
              </a:spcAft>
              <a:defRPr/>
            </a:pPr>
            <a:r>
              <a:rPr lang="el-GR" sz="1400" dirty="0"/>
              <a:t>Όπως σημείωνε και ο οικουμενικός Γέρων του 20</a:t>
            </a:r>
            <a:r>
              <a:rPr lang="el-GR" sz="1400" baseline="30000" dirty="0"/>
              <a:t>ου</a:t>
            </a:r>
            <a:r>
              <a:rPr lang="el-GR" sz="1400" dirty="0"/>
              <a:t> αι., ο Σωφρόνιος του Έσσεξ το ιδεώδες πλέον </a:t>
            </a:r>
            <a:r>
              <a:rPr lang="el-GR" sz="1400" i="1" dirty="0"/>
              <a:t>εν Χριστώ</a:t>
            </a:r>
            <a:r>
              <a:rPr lang="el-GR" sz="1400" dirty="0"/>
              <a:t> δεν είναι η ανέλιξη, αλλά η ταπείνωση έως εσχάτων, αφού ο Ι. Χριστός βρίσκεται στο βάθος της αντεστραμμένης πυραμίδας συμπάσχοντας και αίροντας  την αμαρτία του κόσμου. Ο ίδιος τονίζει ότι όταν ο άνθρωπος συμπάσχει με τον Ιησού στη Γεθσημανή, η καρδιά του </a:t>
            </a:r>
            <a:r>
              <a:rPr lang="el-GR" sz="1400" dirty="0" err="1"/>
              <a:t>πλατύνεται</a:t>
            </a:r>
            <a:r>
              <a:rPr lang="el-GR" sz="1400" dirty="0"/>
              <a:t> (</a:t>
            </a:r>
            <a:r>
              <a:rPr lang="el-GR" sz="1400" dirty="0" err="1"/>
              <a:t>πρβλ</a:t>
            </a:r>
            <a:r>
              <a:rPr lang="el-GR" sz="1400" dirty="0"/>
              <a:t>. Ψ. 4, 2: </a:t>
            </a:r>
            <a:r>
              <a:rPr lang="el-GR" sz="1400" i="1" dirty="0" err="1"/>
              <a:t>ἐν</a:t>
            </a:r>
            <a:r>
              <a:rPr lang="el-GR" sz="1400" i="1" dirty="0"/>
              <a:t> θλίψει </a:t>
            </a:r>
            <a:r>
              <a:rPr lang="el-GR" sz="1400" i="1" dirty="0" err="1"/>
              <a:t>ἐπλάτυνάς</a:t>
            </a:r>
            <a:r>
              <a:rPr lang="el-GR" sz="1400" i="1" dirty="0"/>
              <a:t> με</a:t>
            </a:r>
            <a:r>
              <a:rPr lang="el-GR" sz="1400" dirty="0"/>
              <a:t>) και αισθάνεται ως κύτταρο του Αδάμ μέτοχος του πάθους και της αγωνίας ολόκληρης της ανθρωπότητας ιδιαιτέρως αυτής που </a:t>
            </a:r>
            <a:r>
              <a:rPr lang="el-GR" sz="1400" dirty="0" err="1"/>
              <a:t>οδυνάται</a:t>
            </a:r>
            <a:r>
              <a:rPr lang="el-GR" sz="1400" dirty="0"/>
              <a:t> και ζει μακριά από τον Ιησού. </a:t>
            </a:r>
          </a:p>
          <a:p>
            <a:pPr algn="just" eaLnBrk="1" fontAlgn="auto" hangingPunct="1">
              <a:spcAft>
                <a:spcPts val="0"/>
              </a:spcAft>
              <a:defRPr/>
            </a:pPr>
            <a:endParaRPr lang="el-GR" sz="1400" dirty="0"/>
          </a:p>
        </p:txBody>
      </p:sp>
      <p:sp>
        <p:nvSpPr>
          <p:cNvPr id="4" name="3 - Θέση αριθμού διαφάνειας"/>
          <p:cNvSpPr>
            <a:spLocks noGrp="1"/>
          </p:cNvSpPr>
          <p:nvPr>
            <p:ph type="sldNum" sz="quarter" idx="12"/>
          </p:nvPr>
        </p:nvSpPr>
        <p:spPr/>
        <p:txBody>
          <a:bodyPr/>
          <a:lstStyle/>
          <a:p>
            <a:pPr>
              <a:defRPr/>
            </a:pPr>
            <a:fld id="{F4A69E59-337E-4C23-BB51-3C6F101A64EF}" type="slidenum">
              <a:rPr lang="fr-FR"/>
              <a:pPr>
                <a:defRPr/>
              </a:pPr>
              <a:t>79</a:t>
            </a:fld>
            <a:endParaRPr lang="fr-F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Βίβλος και Βιβλία</a:t>
            </a:r>
          </a:p>
        </p:txBody>
      </p:sp>
      <p:sp>
        <p:nvSpPr>
          <p:cNvPr id="3" name="2 - Θέση περιεχομένου"/>
          <p:cNvSpPr>
            <a:spLocks noGrp="1"/>
          </p:cNvSpPr>
          <p:nvPr>
            <p:ph sz="quarter" idx="1"/>
          </p:nvPr>
        </p:nvSpPr>
        <p:spPr/>
        <p:txBody>
          <a:bodyPr>
            <a:normAutofit fontScale="77500" lnSpcReduction="20000"/>
          </a:bodyPr>
          <a:lstStyle/>
          <a:p>
            <a:pPr algn="just"/>
            <a:r>
              <a:rPr lang="el-GR" dirty="0"/>
              <a:t>Η ίδια η Αγία Γραφή δεν είναι ένα πακέτο 76 ή 79 βιβλίων (χωρισμένο σε δύο ενότητες), που προϋπήρχε της Δημιουργίας και απεστάλη μέσω «αγγέλου» </a:t>
            </a:r>
            <a:r>
              <a:rPr lang="en-US" dirty="0"/>
              <a:t>courier</a:t>
            </a:r>
            <a:r>
              <a:rPr lang="el-GR" dirty="0"/>
              <a:t> στη γη. Είναι μάλλον ένα δέντρο με πολυποίκιλα κλαδιά, το οποίο ρίζωσε </a:t>
            </a:r>
            <a:r>
              <a:rPr lang="el-GR" b="1" dirty="0"/>
              <a:t>στο πεδίο και κατεξοχήν στην «έρημο» της κοινοβιακής ζώσας εμπειρίας ενός Θεού προσωπικού</a:t>
            </a:r>
            <a:r>
              <a:rPr lang="el-GR" dirty="0"/>
              <a:t>. Αυτός, ως ο Ων, δεν «κατοικεί» σ’ ένα επέκεινα ως εγγυητής της τάξεως, αλλά διαρκώς </a:t>
            </a:r>
          </a:p>
          <a:p>
            <a:pPr marL="0" indent="0" algn="just">
              <a:buNone/>
            </a:pPr>
            <a:r>
              <a:rPr lang="el-GR" dirty="0"/>
              <a:t>(α) ζει – </a:t>
            </a:r>
            <a:r>
              <a:rPr lang="el-GR" b="1" dirty="0"/>
              <a:t>συν</a:t>
            </a:r>
            <a:r>
              <a:rPr lang="el-GR" dirty="0"/>
              <a:t>υπάρχει κατεξοχήν με τους ταπεινούς, περιθωριακούς και καταφρονεμένους σκλάβους, </a:t>
            </a:r>
          </a:p>
          <a:p>
            <a:pPr marL="0" indent="0" algn="just">
              <a:buNone/>
            </a:pPr>
            <a:r>
              <a:rPr lang="el-GR" dirty="0"/>
              <a:t>(β) διαλέγεται / συνομιλεί, </a:t>
            </a:r>
          </a:p>
          <a:p>
            <a:pPr marL="0" indent="0" algn="just">
              <a:buNone/>
            </a:pPr>
            <a:r>
              <a:rPr lang="el-GR" dirty="0"/>
              <a:t>(γ) και </a:t>
            </a:r>
            <a:r>
              <a:rPr lang="el-GR" i="1" dirty="0"/>
              <a:t>συμ</a:t>
            </a:r>
            <a:r>
              <a:rPr lang="el-GR" dirty="0"/>
              <a:t>πορεύεται προς μια Γη της επαγγελίας </a:t>
            </a:r>
            <a:r>
              <a:rPr lang="el-GR" b="1" dirty="0"/>
              <a:t>πάντα </a:t>
            </a:r>
            <a:r>
              <a:rPr lang="el-GR" dirty="0"/>
              <a:t>μέσω μιας «ερήμου». Ας μην λησμονείται, επίσης, ότι τα πλέον θεολογικά κείμενα της Βίβλου (όπως αυτά που αναφέρονται στη Δημιουργία και Χριστολογία) είναι </a:t>
            </a:r>
            <a:r>
              <a:rPr lang="el-GR" b="1" dirty="0"/>
              <a:t>ποίηση. </a:t>
            </a:r>
            <a:r>
              <a:rPr lang="x-none" dirty="0"/>
              <a:t>Η εικόνα προέρχεται από τον </a:t>
            </a:r>
            <a:r>
              <a:rPr lang="de-DE" dirty="0"/>
              <a:t>G</a:t>
            </a:r>
            <a:r>
              <a:rPr lang="x-none" dirty="0"/>
              <a:t>. </a:t>
            </a:r>
            <a:r>
              <a:rPr lang="de-DE" dirty="0" err="1"/>
              <a:t>Lohfink</a:t>
            </a:r>
            <a:r>
              <a:rPr lang="x-none" dirty="0"/>
              <a:t>, </a:t>
            </a:r>
            <a:r>
              <a:rPr lang="de-DE" i="1" dirty="0"/>
              <a:t>Bibel Ja</a:t>
            </a:r>
            <a:r>
              <a:rPr lang="x-none" i="1" dirty="0"/>
              <a:t> – </a:t>
            </a:r>
            <a:r>
              <a:rPr lang="de-DE" i="1" dirty="0"/>
              <a:t>Kirche Nein</a:t>
            </a:r>
            <a:r>
              <a:rPr lang="x-none" i="1" dirty="0"/>
              <a:t>. </a:t>
            </a:r>
            <a:r>
              <a:rPr lang="de-DE" i="1" dirty="0"/>
              <a:t>Kriterien richtiger Bibelauslegung</a:t>
            </a:r>
            <a:r>
              <a:rPr lang="de-DE" dirty="0"/>
              <a:t>, </a:t>
            </a:r>
            <a:r>
              <a:rPr lang="de-DE" dirty="0" err="1"/>
              <a:t>Urfeld</a:t>
            </a:r>
            <a:r>
              <a:rPr lang="de-DE" dirty="0"/>
              <a:t> 2004, 17. </a:t>
            </a:r>
            <a:endParaRPr lang="el-GR" dirty="0"/>
          </a:p>
          <a:p>
            <a:endParaRPr lang="el-GR"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1 - Τίτλος"/>
          <p:cNvSpPr>
            <a:spLocks noGrp="1"/>
          </p:cNvSpPr>
          <p:nvPr>
            <p:ph type="title"/>
          </p:nvPr>
        </p:nvSpPr>
        <p:spPr>
          <a:xfrm>
            <a:off x="1096963" y="488950"/>
            <a:ext cx="7618412" cy="579438"/>
          </a:xfrm>
        </p:spPr>
        <p:txBody>
          <a:bodyPr rtlCol="0">
            <a:normAutofit fontScale="90000"/>
          </a:bodyPr>
          <a:lstStyle/>
          <a:p>
            <a:pPr eaLnBrk="1" fontAlgn="auto" hangingPunct="1">
              <a:spcAft>
                <a:spcPts val="0"/>
              </a:spcAft>
              <a:defRPr/>
            </a:pPr>
            <a:r>
              <a:rPr lang="el-GR" dirty="0">
                <a:solidFill>
                  <a:srgbClr val="C00000"/>
                </a:solidFill>
              </a:rPr>
              <a:t>ΠΛΑΤΥΝΣΗ ΚΑΡΔΙΑΣ</a:t>
            </a:r>
          </a:p>
        </p:txBody>
      </p:sp>
      <p:sp>
        <p:nvSpPr>
          <p:cNvPr id="25603" name="2 - Θέση περιεχομένου"/>
          <p:cNvSpPr>
            <a:spLocks noGrp="1"/>
          </p:cNvSpPr>
          <p:nvPr>
            <p:ph idx="1"/>
          </p:nvPr>
        </p:nvSpPr>
        <p:spPr>
          <a:xfrm>
            <a:off x="346075" y="1058863"/>
            <a:ext cx="8378825" cy="5476875"/>
          </a:xfrm>
        </p:spPr>
        <p:txBody>
          <a:bodyPr/>
          <a:lstStyle/>
          <a:p>
            <a:pPr algn="just" eaLnBrk="1" hangingPunct="1"/>
            <a:r>
              <a:rPr lang="el-GR" sz="1400" i="1"/>
              <a:t>Σύμφωνα με τη θεολογία του Γέροντα, παρουσιάζεται όλο το ανθρώπινο είναι δομημένο σαν πυραμίδα, στην οποία παρατηρείται ιεραρχική τάξη, ώστε άλλος είναι ανώτερος και άλλος κατώτερος. Η ιεράρχηση αυτή όπως και κάθε διαίρεση και ανισότητα ανάμεσα στους ανθρώπους είναι συνέπεια της πτώσης των πρωτοπλάστων. Αυτή η διάκριση δεν αναιρεί την ανθρώπινη αξία, αλλά συγκροτεί την κοινωνική αρμονία. Παρατηρώντας τον ψυχο-φυσικό, αλλά και τον πνευματικό κόσμο της ανθρωπότητας μπορεί να διαπιστώσει κάποιος την ύπαρξη της πυραμίδας της ανισότητας. Όσοι βρίσκονται στην κορυφή της πυραμίδας κατεξουσιάζουν και συμπιέζουν όσους βρίσκονται στη βάση της. Από το άλλο μέρος, το ανθρώπινο πνεύμα ποθεί την ισότητα, η οποία είναι έμμονη απαίτηση που πηγάζει από τα βάθη της ανθρώπινης συνείδησης. Αλλά εκεί που υπάρχει ελευθερία δε μπορεί να υπάρξει ισότητα και έτσι αναζητείται λύση αυτού του αδιεξόδου. Ο Χριστός δεν αρνείται το γεγονός της ανισότητας, αλλά ανατρέπει την πυραμίδα. Γίνεται </a:t>
            </a:r>
            <a:r>
              <a:rPr lang="el-GR" sz="1400" b="1" i="1"/>
              <a:t>η κορυφή της ανεστραμμένης πυραμίδας</a:t>
            </a:r>
            <a:r>
              <a:rPr lang="el-GR" sz="1400" i="1"/>
              <a:t> </a:t>
            </a:r>
            <a:r>
              <a:rPr lang="el-GR" sz="1400" b="1" i="1"/>
              <a:t>που επωμίζεται το βάρος όλης της ανθρωπότητας</a:t>
            </a:r>
            <a:r>
              <a:rPr lang="el-GR" sz="1400" i="1"/>
              <a:t> και έτσι εγκαθιστά την έσχατη τελειότητα. Αυτή η θεωρία  στηρίζεται στη διδασκαλία, το Πάθος και την Ανάσταση του Χριστού, ο Οποίος διακήρυσσε για τον εαυτό του ότι «οὐκ ἦλθε διακονηθῆναι ἀλλὰ διακονῆσαι καὶ δοῦναι τὴν ψυχὴν αὐτοῦ λύτρον ἀντὶ πολλῶν» (Μτ. 20, 28)  καλώντας τους μαθητές κοντά Του για να σηκώσει το βάρος αυτής της οδύνης (πρβλ. Μτ. 11,28). […] Οι πνευματικοί ποιμένες καλούνται να μιμηθούν τον Χριστό και τους Αποστόλους και να πορευθούν με πνεύμα διακονίας προς τη βάση της ανεστραμμένης πυραμίδας, εμπνεόμενοι από την κενωτική αγάπη του Χριστού, ώστε να άρουν το βάρος της κακίας και της αμαρτίας όλης της οικουμένης, προσευχόμενοι αδιάλειπτα για την ειρήνη και τη σωτηρία του σύμπαντος κόσμου. Ο πνευματικός, έχοντας πραγματοποιήσει με την προσωπική του μετάνοια την κάθοδο στην κορυφή της ανεστραμμένης πυραμίδας, ενώνεται με το Χριστό και γίνεται κοινωνός της κατάστασής Του.</a:t>
            </a:r>
            <a:r>
              <a:rPr lang="el-GR" sz="1400"/>
              <a:t> Υπό αυτή την έννοια ο Π. όντας </a:t>
            </a:r>
            <a:r>
              <a:rPr lang="el-GR" sz="1400" i="1"/>
              <a:t>δέσμιος Χριστού</a:t>
            </a:r>
            <a:r>
              <a:rPr lang="el-GR" sz="1400"/>
              <a:t> αισθανόταν ιδιαίτερο </a:t>
            </a:r>
            <a:r>
              <a:rPr lang="el-GR" sz="1400" i="1"/>
              <a:t>δεσμό</a:t>
            </a:r>
            <a:r>
              <a:rPr lang="el-GR" sz="1400"/>
              <a:t>-εγγύτητα και με τον Ιησού αλλά και με υπάρξεις ά</a:t>
            </a:r>
            <a:r>
              <a:rPr lang="el-GR" sz="1400" i="1"/>
              <a:t>χριστες</a:t>
            </a:r>
            <a:r>
              <a:rPr lang="el-GR" sz="1400"/>
              <a:t> αλλά και άχρηστες κατά κόσμον. </a:t>
            </a:r>
          </a:p>
        </p:txBody>
      </p:sp>
      <p:sp>
        <p:nvSpPr>
          <p:cNvPr id="27652" name="3 - Θέση αριθμού διαφάνειας"/>
          <p:cNvSpPr>
            <a:spLocks noGrp="1"/>
          </p:cNvSpPr>
          <p:nvPr>
            <p:ph type="sldNum" sz="quarter" idx="12"/>
          </p:nvPr>
        </p:nvSpPr>
        <p:spPr bwMode="auto">
          <a:ln>
            <a:miter lim="800000"/>
          </a:ln>
        </p:spPr>
        <p:txBody>
          <a:bodyPr wrap="square" numCol="1" anchorCtr="0" compatLnSpc="1"/>
          <a:lstStyle/>
          <a:p>
            <a:pPr>
              <a:defRPr/>
            </a:pPr>
            <a:fld id="{FFE493F5-33B3-48F1-8C77-A82CB847D5A9}" type="slidenum">
              <a:rPr lang="fr-FR">
                <a:latin typeface="Arial" panose="020B0604020202020204" pitchFamily="34" charset="0"/>
              </a:rPr>
              <a:pPr>
                <a:defRPr/>
              </a:pPr>
              <a:t>80</a:t>
            </a:fld>
            <a:endParaRPr lang="fr-FR">
              <a:latin typeface="Arial" panose="020B0604020202020204" pitchFamily="34" charset="0"/>
            </a:endParaRP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1 - Τίτλος"/>
          <p:cNvSpPr>
            <a:spLocks noGrp="1"/>
          </p:cNvSpPr>
          <p:nvPr>
            <p:ph type="title"/>
          </p:nvPr>
        </p:nvSpPr>
        <p:spPr>
          <a:xfrm>
            <a:off x="1619250" y="4724400"/>
            <a:ext cx="2952750" cy="720725"/>
          </a:xfrm>
        </p:spPr>
        <p:txBody>
          <a:bodyPr/>
          <a:lstStyle/>
          <a:p>
            <a:pPr eaLnBrk="1" hangingPunct="1"/>
            <a:r>
              <a:rPr lang="el-GR"/>
              <a:t>Ο ΑΣΠΑΣΜΟΣ</a:t>
            </a:r>
          </a:p>
        </p:txBody>
      </p:sp>
      <p:sp>
        <p:nvSpPr>
          <p:cNvPr id="28675" name="3 - Θέση κειμένου"/>
          <p:cNvSpPr>
            <a:spLocks noGrp="1"/>
          </p:cNvSpPr>
          <p:nvPr>
            <p:ph type="body" sz="half" idx="2"/>
          </p:nvPr>
        </p:nvSpPr>
        <p:spPr>
          <a:xfrm>
            <a:off x="6088063" y="587375"/>
            <a:ext cx="2590800" cy="5203825"/>
          </a:xfrm>
        </p:spPr>
        <p:txBody>
          <a:bodyPr rtlCol="0">
            <a:normAutofit fontScale="92500" lnSpcReduction="20000"/>
          </a:bodyPr>
          <a:lstStyle/>
          <a:p>
            <a:pPr algn="just" eaLnBrk="1" fontAlgn="auto" hangingPunct="1">
              <a:spcBef>
                <a:spcPct val="0"/>
              </a:spcBef>
              <a:spcAft>
                <a:spcPts val="0"/>
              </a:spcAft>
              <a:defRPr/>
            </a:pPr>
            <a:r>
              <a:rPr lang="el-GR" sz="1200" dirty="0"/>
              <a:t>Ο Παύλος </a:t>
            </a:r>
            <a:r>
              <a:rPr lang="el-GR" sz="1200" dirty="0" err="1"/>
              <a:t>κατακλείει</a:t>
            </a:r>
            <a:r>
              <a:rPr lang="el-GR" sz="1200" dirty="0"/>
              <a:t> τις επιστολές με ασπασμούς: </a:t>
            </a:r>
            <a:r>
              <a:rPr lang="el-GR" sz="1200" i="1" dirty="0"/>
              <a:t>Ὁ </a:t>
            </a:r>
            <a:r>
              <a:rPr lang="el-GR" sz="1200" i="1" dirty="0" err="1"/>
              <a:t>ἀσπασμὸς</a:t>
            </a:r>
            <a:r>
              <a:rPr lang="el-GR" sz="1200" i="1" dirty="0"/>
              <a:t> </a:t>
            </a:r>
            <a:r>
              <a:rPr lang="el-GR" sz="1200" i="1" dirty="0" err="1"/>
              <a:t>τῇ</a:t>
            </a:r>
            <a:r>
              <a:rPr lang="el-GR" sz="1200" i="1" dirty="0"/>
              <a:t> </a:t>
            </a:r>
            <a:r>
              <a:rPr lang="el-GR" sz="1200" i="1" dirty="0" err="1"/>
              <a:t>ἐμῇ</a:t>
            </a:r>
            <a:r>
              <a:rPr lang="el-GR" sz="1200" i="1" dirty="0"/>
              <a:t> </a:t>
            </a:r>
            <a:r>
              <a:rPr lang="el-GR" sz="1200" i="1" dirty="0" err="1"/>
              <a:t>χειρὶ</a:t>
            </a:r>
            <a:r>
              <a:rPr lang="el-GR" sz="1200" i="1" dirty="0"/>
              <a:t> </a:t>
            </a:r>
            <a:r>
              <a:rPr lang="el-GR" sz="1200" i="1" dirty="0" err="1"/>
              <a:t>Παύλου</a:t>
            </a:r>
            <a:r>
              <a:rPr lang="el-GR" sz="1200" i="1" dirty="0"/>
              <a:t> </a:t>
            </a:r>
            <a:r>
              <a:rPr lang="el-GR" sz="1200" dirty="0"/>
              <a:t>ειδικά στα  Β’ </a:t>
            </a:r>
            <a:r>
              <a:rPr lang="el-GR" sz="1200" dirty="0" err="1"/>
              <a:t>Θεσ</a:t>
            </a:r>
            <a:r>
              <a:rPr lang="el-GR" sz="1200" dirty="0"/>
              <a:t>. 3, 17</a:t>
            </a:r>
            <a:r>
              <a:rPr lang="el-GR" sz="1200" baseline="30000" dirty="0"/>
              <a:t>.</a:t>
            </a:r>
            <a:r>
              <a:rPr lang="el-GR" sz="1200" dirty="0"/>
              <a:t> Α’ </a:t>
            </a:r>
            <a:r>
              <a:rPr lang="el-GR" sz="1200" dirty="0" err="1"/>
              <a:t>Κορ</a:t>
            </a:r>
            <a:r>
              <a:rPr lang="el-GR" sz="1200" dirty="0"/>
              <a:t>. 16, 21</a:t>
            </a:r>
            <a:r>
              <a:rPr lang="el-GR" sz="1200" baseline="30000" dirty="0"/>
              <a:t>.</a:t>
            </a:r>
            <a:r>
              <a:rPr lang="el-GR" sz="1200" dirty="0"/>
              <a:t> Κολ. 4, 18 (</a:t>
            </a:r>
            <a:r>
              <a:rPr lang="el-GR" sz="1200" dirty="0" err="1"/>
              <a:t>πρβλ</a:t>
            </a:r>
            <a:r>
              <a:rPr lang="el-GR" sz="1200" dirty="0"/>
              <a:t>. </a:t>
            </a:r>
            <a:r>
              <a:rPr lang="el-GR" sz="1200" dirty="0" err="1"/>
              <a:t>Γαλ</a:t>
            </a:r>
            <a:r>
              <a:rPr lang="el-GR" sz="1200" dirty="0"/>
              <a:t>. 6, 11: </a:t>
            </a:r>
            <a:r>
              <a:rPr lang="el-GR" sz="1200" i="1" dirty="0" err="1"/>
              <a:t>ἴδετε</a:t>
            </a:r>
            <a:r>
              <a:rPr lang="el-GR" sz="1200" i="1" dirty="0"/>
              <a:t> </a:t>
            </a:r>
            <a:r>
              <a:rPr lang="el-GR" sz="1200" i="1" dirty="0" err="1"/>
              <a:t>πηλίκοις</a:t>
            </a:r>
            <a:r>
              <a:rPr lang="el-GR" sz="1200" i="1" dirty="0"/>
              <a:t> </a:t>
            </a:r>
            <a:r>
              <a:rPr lang="el-GR" sz="1200" i="1" dirty="0" err="1"/>
              <a:t>ὑμῖν</a:t>
            </a:r>
            <a:r>
              <a:rPr lang="el-GR" sz="1200" i="1" dirty="0"/>
              <a:t> </a:t>
            </a:r>
            <a:r>
              <a:rPr lang="el-GR" sz="1200" i="1" dirty="0" err="1"/>
              <a:t>γράμμασιν</a:t>
            </a:r>
            <a:r>
              <a:rPr lang="el-GR" sz="1200" i="1" dirty="0"/>
              <a:t> </a:t>
            </a:r>
            <a:r>
              <a:rPr lang="el-GR" sz="1200" i="1" dirty="0" err="1"/>
              <a:t>ἔγραψα</a:t>
            </a:r>
            <a:r>
              <a:rPr lang="el-GR" sz="1200" i="1" dirty="0"/>
              <a:t> </a:t>
            </a:r>
            <a:r>
              <a:rPr lang="el-GR" sz="1200" i="1" dirty="0" err="1"/>
              <a:t>τῇ</a:t>
            </a:r>
            <a:r>
              <a:rPr lang="el-GR" sz="1200" i="1" dirty="0"/>
              <a:t> </a:t>
            </a:r>
            <a:r>
              <a:rPr lang="el-GR" sz="1200" i="1" dirty="0" err="1"/>
              <a:t>ἐμῇ</a:t>
            </a:r>
            <a:r>
              <a:rPr lang="el-GR" sz="1200" i="1" dirty="0"/>
              <a:t> </a:t>
            </a:r>
            <a:r>
              <a:rPr lang="el-GR" sz="1200" i="1" dirty="0" err="1"/>
              <a:t>χειρί</a:t>
            </a:r>
            <a:r>
              <a:rPr lang="el-GR" sz="1200" dirty="0"/>
              <a:t>) συνδέεται με το γεγονός ότι το αυτόγραφο στο τέλος της επιστολής λειτουργούσε όπως σήμερα η υπογραφή στο τυπωμένο γράμμα ή ως σημείο αυθεντικότητας (Κικέρων, </a:t>
            </a:r>
            <a:r>
              <a:rPr lang="el-GR" sz="1200" i="1" dirty="0" err="1"/>
              <a:t>Epistulae</a:t>
            </a:r>
            <a:r>
              <a:rPr lang="el-GR" sz="1200" i="1" dirty="0"/>
              <a:t> </a:t>
            </a:r>
            <a:r>
              <a:rPr lang="el-GR" sz="1200" i="1" dirty="0" err="1"/>
              <a:t>ad</a:t>
            </a:r>
            <a:r>
              <a:rPr lang="el-GR" sz="1200" i="1" dirty="0"/>
              <a:t> </a:t>
            </a:r>
            <a:r>
              <a:rPr lang="el-GR" sz="1200" i="1" dirty="0" err="1"/>
              <a:t>Atticum</a:t>
            </a:r>
            <a:r>
              <a:rPr lang="el-GR" sz="1200" i="1" dirty="0"/>
              <a:t> </a:t>
            </a:r>
            <a:r>
              <a:rPr lang="el-GR" sz="1200" dirty="0"/>
              <a:t>11) ή για να προσθέσει προσωπικό τόνο ή να υπογραμμίσει τη σπουδαιότητα του περιεχομένου της συγκεκριμένης όλης της επιστολής ή της συγκεκριμένης συνάφειας.</a:t>
            </a:r>
            <a:endParaRPr lang="el-GR" sz="1200" i="1" dirty="0"/>
          </a:p>
          <a:p>
            <a:pPr algn="just" eaLnBrk="1" fontAlgn="auto" hangingPunct="1">
              <a:spcBef>
                <a:spcPct val="0"/>
              </a:spcBef>
              <a:spcAft>
                <a:spcPts val="0"/>
              </a:spcAft>
              <a:defRPr/>
            </a:pPr>
            <a:endParaRPr lang="el-GR" sz="1200" i="1" dirty="0"/>
          </a:p>
          <a:p>
            <a:pPr algn="just" eaLnBrk="1" fontAlgn="auto" hangingPunct="1">
              <a:spcBef>
                <a:spcPct val="0"/>
              </a:spcBef>
              <a:spcAft>
                <a:spcPts val="0"/>
              </a:spcAft>
              <a:defRPr/>
            </a:pPr>
            <a:r>
              <a:rPr lang="el-GR" i="1" dirty="0"/>
              <a:t>Η αναφορά στον Θεό δεν είναι ατομική και μόνον υπόθεση ή θολός μυστικισμός αλλά είναι σχέση αισθητή και ψηλαφητή, εκφραζόμενη και επαληθεύσιμη… Κοινωνία όπου σύμφωνα με τη λειτουργική προτροπή «</a:t>
            </a:r>
            <a:r>
              <a:rPr lang="el-GR" i="1" dirty="0" err="1"/>
              <a:t>ἀλλήλους</a:t>
            </a:r>
            <a:r>
              <a:rPr lang="el-GR" i="1" dirty="0"/>
              <a:t> </a:t>
            </a:r>
            <a:r>
              <a:rPr lang="el-GR" i="1" dirty="0" err="1"/>
              <a:t>ἀπολάβετε</a:t>
            </a:r>
            <a:r>
              <a:rPr lang="el-GR" i="1" dirty="0"/>
              <a:t> </a:t>
            </a:r>
            <a:r>
              <a:rPr lang="el-GR" i="1" dirty="0" err="1"/>
              <a:t>καὶ</a:t>
            </a:r>
            <a:r>
              <a:rPr lang="el-GR" i="1" dirty="0"/>
              <a:t> </a:t>
            </a:r>
            <a:r>
              <a:rPr lang="el-GR" i="1" dirty="0" err="1"/>
              <a:t>ἀλλήλους</a:t>
            </a:r>
            <a:r>
              <a:rPr lang="el-GR" i="1" dirty="0"/>
              <a:t> </a:t>
            </a:r>
            <a:r>
              <a:rPr lang="el-GR" i="1" dirty="0" err="1"/>
              <a:t>ἀσπαζώμεθα</a:t>
            </a:r>
            <a:r>
              <a:rPr lang="el-GR" i="1" dirty="0"/>
              <a:t>» ο πιστός όχι μόνο ανακαλύπτει αλλά και απολαμβάνει όλο τον αδελφό με τη σωματική παρουσία του (</a:t>
            </a:r>
            <a:r>
              <a:rPr lang="el-GR" i="1" dirty="0" err="1"/>
              <a:t>πατ</a:t>
            </a:r>
            <a:r>
              <a:rPr lang="el-GR" i="1" dirty="0"/>
              <a:t>. Ι. </a:t>
            </a:r>
            <a:r>
              <a:rPr lang="el-GR" i="1" dirty="0" err="1"/>
              <a:t>Σκιαδαρέσης</a:t>
            </a:r>
            <a:r>
              <a:rPr lang="el-GR" i="1" dirty="0"/>
              <a:t>). </a:t>
            </a:r>
            <a:endParaRPr lang="el-GR" dirty="0"/>
          </a:p>
          <a:p>
            <a:pPr eaLnBrk="1" fontAlgn="auto" hangingPunct="1">
              <a:spcBef>
                <a:spcPct val="0"/>
              </a:spcBef>
              <a:spcAft>
                <a:spcPts val="0"/>
              </a:spcAft>
              <a:defRPr/>
            </a:pPr>
            <a:endParaRPr lang="el-GR" dirty="0"/>
          </a:p>
        </p:txBody>
      </p:sp>
      <p:sp>
        <p:nvSpPr>
          <p:cNvPr id="28676" name="4 - Θέση αριθμού διαφάνειας"/>
          <p:cNvSpPr>
            <a:spLocks noGrp="1"/>
          </p:cNvSpPr>
          <p:nvPr>
            <p:ph type="sldNum" sz="quarter" idx="12"/>
          </p:nvPr>
        </p:nvSpPr>
        <p:spPr bwMode="auto">
          <a:ln>
            <a:miter lim="800000"/>
          </a:ln>
        </p:spPr>
        <p:txBody>
          <a:bodyPr wrap="square" numCol="1" anchorCtr="0" compatLnSpc="1"/>
          <a:lstStyle/>
          <a:p>
            <a:pPr>
              <a:defRPr/>
            </a:pPr>
            <a:fld id="{5B6B0CEE-D15C-47F6-ADEC-32C19880DCA6}" type="slidenum">
              <a:rPr lang="fr-FR">
                <a:latin typeface="Arial" panose="020B0604020202020204" pitchFamily="34" charset="0"/>
              </a:rPr>
              <a:pPr>
                <a:defRPr/>
              </a:pPr>
              <a:t>81</a:t>
            </a:fld>
            <a:endParaRPr lang="fr-FR">
              <a:latin typeface="Arial" panose="020B0604020202020204" pitchFamily="34" charset="0"/>
            </a:endParaRPr>
          </a:p>
        </p:txBody>
      </p:sp>
      <p:pic>
        <p:nvPicPr>
          <p:cNvPr id="26629" name="Picture 3"/>
          <p:cNvPicPr>
            <a:picLocks noGrp="1" noChangeAspect="1" noChangeArrowheads="1"/>
          </p:cNvPicPr>
          <p:nvPr>
            <p:ph type="pic" idx="1"/>
          </p:nvPr>
        </p:nvPicPr>
        <p:blipFill>
          <a:blip r:embed="rId2" cstate="print"/>
          <a:srcRect l="9494" r="9494"/>
          <a:stretch>
            <a:fillRect/>
          </a:stretch>
        </p:blipFill>
        <p:spPr>
          <a:xfrm>
            <a:off x="179388" y="620713"/>
            <a:ext cx="4992687" cy="3744912"/>
          </a:xfrm>
        </p:spPr>
      </p:pic>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 Τίτλος"/>
          <p:cNvSpPr>
            <a:spLocks noGrp="1"/>
          </p:cNvSpPr>
          <p:nvPr>
            <p:ph type="title"/>
          </p:nvPr>
        </p:nvSpPr>
        <p:spPr>
          <a:xfrm>
            <a:off x="1165225" y="528638"/>
            <a:ext cx="7029450" cy="665162"/>
          </a:xfrm>
          <a:prstGeom prst="roundRect">
            <a:avLst/>
          </a:prstGeom>
          <a:ln>
            <a:solidFill>
              <a:schemeClr val="accent2">
                <a:lumMod val="75000"/>
              </a:schemeClr>
            </a:solidFill>
          </a:ln>
        </p:spPr>
        <p:txBody>
          <a:bodyPr rtlCol="0">
            <a:normAutofit/>
          </a:bodyPr>
          <a:lstStyle/>
          <a:p>
            <a:pPr eaLnBrk="1" fontAlgn="auto" hangingPunct="1">
              <a:spcAft>
                <a:spcPts val="0"/>
              </a:spcAft>
              <a:defRPr/>
            </a:pPr>
            <a:r>
              <a:rPr lang="el-GR" sz="2800" b="1" dirty="0">
                <a:solidFill>
                  <a:srgbClr val="C00000"/>
                </a:solidFill>
                <a:latin typeface="Palatino Linotype" panose="02040502050505030304" pitchFamily="18" charset="0"/>
              </a:rPr>
              <a:t>Η ΣΥΝΕΙΔΗΣΗ ΑΠΟΣΤΟΛΟΥ ΕΘΝΩΝ</a:t>
            </a:r>
          </a:p>
        </p:txBody>
      </p:sp>
      <p:sp>
        <p:nvSpPr>
          <p:cNvPr id="3" name="2 - Θέση περιεχομένου"/>
          <p:cNvSpPr>
            <a:spLocks noGrp="1"/>
          </p:cNvSpPr>
          <p:nvPr>
            <p:ph idx="1"/>
          </p:nvPr>
        </p:nvSpPr>
        <p:spPr>
          <a:xfrm>
            <a:off x="395288" y="1143000"/>
            <a:ext cx="8364537" cy="5310188"/>
          </a:xfrm>
          <a:prstGeom prst="round1Rect">
            <a:avLst/>
          </a:prstGeom>
          <a:ln>
            <a:solidFill>
              <a:schemeClr val="bg2">
                <a:lumMod val="50000"/>
              </a:schemeClr>
            </a:solidFill>
          </a:ln>
        </p:spPr>
        <p:txBody>
          <a:bodyPr rtlCol="0">
            <a:normAutofit fontScale="77500" lnSpcReduction="20000"/>
          </a:bodyPr>
          <a:lstStyle/>
          <a:p>
            <a:pPr algn="just" eaLnBrk="1" fontAlgn="auto" hangingPunct="1">
              <a:lnSpc>
                <a:spcPct val="150000"/>
              </a:lnSpc>
              <a:spcAft>
                <a:spcPts val="0"/>
              </a:spcAft>
              <a:buFont typeface="Arial" panose="020B0604020202020204" pitchFamily="34" charset="0"/>
              <a:buNone/>
              <a:defRPr/>
            </a:pPr>
            <a:r>
              <a:rPr lang="el-GR" sz="1400" dirty="0"/>
              <a:t>Ενώ ως έσχατος επόπτης του </a:t>
            </a:r>
            <a:r>
              <a:rPr lang="el-GR" sz="1400" dirty="0" err="1"/>
              <a:t>Αναστάντα</a:t>
            </a:r>
            <a:r>
              <a:rPr lang="el-GR" sz="1400" dirty="0"/>
              <a:t>, παρομοιάζει τον εαυτό του με </a:t>
            </a:r>
            <a:r>
              <a:rPr lang="el-GR" sz="1400" b="1" dirty="0"/>
              <a:t>έκτρωμα</a:t>
            </a:r>
            <a:r>
              <a:rPr lang="el-GR" sz="1400" dirty="0"/>
              <a:t>, ταυτόχρονα διακηρύσσει ότι κι αυτός όπως ο προφήτης του Πάθους Ιερεμίας αλλά και ο Πάσχων Δούλος από την κοιλιά της μητέρας του ήταν ήδη </a:t>
            </a:r>
            <a:r>
              <a:rPr lang="el-GR" sz="1400" b="1" i="1" dirty="0"/>
              <a:t>αφορισμένος στο Ευαγγέλιο</a:t>
            </a:r>
            <a:r>
              <a:rPr lang="el-GR" sz="1400" dirty="0"/>
              <a:t>, στον ευαγγελισμό δηλ. των εθνών, αυτών που είναι άθεοι και δεν έχουν ελπίδα. Ο ίδιος παρότι δεν ακολούθησε τον ιστορικό Ιησού, τολμά και χαρακτηρίζει τον εαυτό του </a:t>
            </a:r>
            <a:r>
              <a:rPr lang="el-GR" sz="1400" b="1" dirty="0"/>
              <a:t>είτε Απόστολο (αφού είδε τον </a:t>
            </a:r>
            <a:r>
              <a:rPr lang="el-GR" sz="1400" b="1" dirty="0" err="1"/>
              <a:t>Αναστάντα</a:t>
            </a:r>
            <a:r>
              <a:rPr lang="el-GR" sz="1400" b="1" dirty="0"/>
              <a:t> και πάσχει όσο κανείς άλλον γι’ Αυτόν) </a:t>
            </a:r>
            <a:r>
              <a:rPr lang="el-GR" sz="1400" dirty="0"/>
              <a:t>είτε </a:t>
            </a:r>
            <a:r>
              <a:rPr lang="el-GR" sz="1400" b="1" dirty="0"/>
              <a:t>δούλο του Κυρίου</a:t>
            </a:r>
            <a:r>
              <a:rPr lang="el-GR" sz="1600" dirty="0"/>
              <a:t> (με την προφητική συνείδηση της εξαγγελίας του Ευ-</a:t>
            </a:r>
            <a:r>
              <a:rPr lang="el-GR" sz="1600" dirty="0" err="1"/>
              <a:t>αγγελίου)</a:t>
            </a:r>
            <a:r>
              <a:rPr lang="el-GR" sz="1600" dirty="0"/>
              <a:t> ιδίως στα έθνη Στο Β’ </a:t>
            </a:r>
            <a:r>
              <a:rPr lang="el-GR" sz="1600" dirty="0" err="1"/>
              <a:t>Κορ</a:t>
            </a:r>
            <a:r>
              <a:rPr lang="el-GR" sz="1600" dirty="0"/>
              <a:t>. 11, 2 παρουσιάζεται ως </a:t>
            </a:r>
            <a:r>
              <a:rPr lang="el-GR" sz="1600" b="1" dirty="0" err="1"/>
              <a:t>νυμφαγωγός</a:t>
            </a:r>
            <a:r>
              <a:rPr lang="el-GR" sz="1600" dirty="0"/>
              <a:t>, αυτός δηλ. που αρραβώνιασε την Εκκλησία και θα την οδηγήσει σε γάμο: </a:t>
            </a:r>
            <a:r>
              <a:rPr lang="el-GR" sz="1400" b="1" i="1" dirty="0" err="1"/>
              <a:t>ζηλῶ</a:t>
            </a:r>
            <a:r>
              <a:rPr lang="el-GR" sz="1400" b="1" i="1" dirty="0"/>
              <a:t> </a:t>
            </a:r>
            <a:r>
              <a:rPr lang="el-GR" sz="1400" b="1" i="1" dirty="0" err="1"/>
              <a:t>γὰρ</a:t>
            </a:r>
            <a:r>
              <a:rPr lang="el-GR" sz="1400" b="1" i="1" dirty="0"/>
              <a:t> </a:t>
            </a:r>
            <a:r>
              <a:rPr lang="el-GR" sz="1400" b="1" i="1" dirty="0" err="1"/>
              <a:t>ὑμᾶς</a:t>
            </a:r>
            <a:r>
              <a:rPr lang="el-GR" sz="1400" b="1" i="1" dirty="0"/>
              <a:t> </a:t>
            </a:r>
            <a:r>
              <a:rPr lang="el-GR" sz="1400" b="1" i="1" dirty="0" err="1"/>
              <a:t>θεοῦ</a:t>
            </a:r>
            <a:r>
              <a:rPr lang="el-GR" sz="1400" b="1" i="1" dirty="0"/>
              <a:t> </a:t>
            </a:r>
            <a:r>
              <a:rPr lang="el-GR" sz="1400" b="1" i="1" dirty="0" err="1"/>
              <a:t>ζήλῳ</a:t>
            </a:r>
            <a:r>
              <a:rPr lang="el-GR" sz="1400" b="1" i="1" dirty="0"/>
              <a:t>, </a:t>
            </a:r>
            <a:r>
              <a:rPr lang="el-GR" sz="1400" b="1" i="1" dirty="0" err="1"/>
              <a:t>ἡρμοσάμην</a:t>
            </a:r>
            <a:r>
              <a:rPr lang="el-GR" sz="1400" b="1" i="1" dirty="0"/>
              <a:t> </a:t>
            </a:r>
            <a:r>
              <a:rPr lang="el-GR" sz="1400" b="1" i="1" dirty="0" err="1"/>
              <a:t>γὰρ</a:t>
            </a:r>
            <a:r>
              <a:rPr lang="el-GR" sz="1400" b="1" i="1" dirty="0"/>
              <a:t> </a:t>
            </a:r>
            <a:r>
              <a:rPr lang="el-GR" sz="1400" b="1" i="1" dirty="0" err="1"/>
              <a:t>ὑμᾶς</a:t>
            </a:r>
            <a:r>
              <a:rPr lang="el-GR" sz="1400" b="1" i="1" dirty="0"/>
              <a:t> </a:t>
            </a:r>
            <a:r>
              <a:rPr lang="el-GR" sz="1400" b="1" i="1" dirty="0" err="1"/>
              <a:t>ἑνὶ</a:t>
            </a:r>
            <a:r>
              <a:rPr lang="el-GR" sz="1400" b="1" i="1" dirty="0"/>
              <a:t> </a:t>
            </a:r>
            <a:r>
              <a:rPr lang="el-GR" sz="1400" b="1" i="1" dirty="0" err="1"/>
              <a:t>ἀνδρὶ</a:t>
            </a:r>
            <a:r>
              <a:rPr lang="el-GR" sz="1400" b="1" i="1" dirty="0"/>
              <a:t> </a:t>
            </a:r>
            <a:r>
              <a:rPr lang="el-GR" sz="1400" b="1" i="1" dirty="0" err="1"/>
              <a:t>παρθένον</a:t>
            </a:r>
            <a:r>
              <a:rPr lang="el-GR" sz="1400" b="1" i="1" dirty="0"/>
              <a:t> </a:t>
            </a:r>
            <a:r>
              <a:rPr lang="el-GR" sz="1400" b="1" i="1" dirty="0" err="1"/>
              <a:t>ἁγνὴν</a:t>
            </a:r>
            <a:r>
              <a:rPr lang="el-GR" sz="1400" b="1" i="1" dirty="0"/>
              <a:t> </a:t>
            </a:r>
            <a:r>
              <a:rPr lang="el-GR" sz="1400" b="1" i="1" dirty="0" err="1"/>
              <a:t>παραστῆσαι</a:t>
            </a:r>
            <a:r>
              <a:rPr lang="el-GR" sz="1400" b="1" i="1" dirty="0"/>
              <a:t> </a:t>
            </a:r>
            <a:r>
              <a:rPr lang="el-GR" sz="1400" b="1" i="1" dirty="0" err="1"/>
              <a:t>τῷ</a:t>
            </a:r>
            <a:r>
              <a:rPr lang="el-GR" sz="1400" b="1" i="1" dirty="0"/>
              <a:t> </a:t>
            </a:r>
            <a:r>
              <a:rPr lang="el-GR" sz="1400" b="1" i="1" dirty="0" err="1"/>
              <a:t>Χριστῷ</a:t>
            </a:r>
            <a:r>
              <a:rPr lang="el-GR" sz="1400" b="1" i="1" dirty="0"/>
              <a:t>.</a:t>
            </a:r>
            <a:r>
              <a:rPr lang="en-US" sz="1400" b="1" i="1" dirty="0"/>
              <a:t> </a:t>
            </a:r>
            <a:r>
              <a:rPr lang="el-GR" sz="1400" b="1" i="1" dirty="0" err="1"/>
              <a:t>φοβοῦμαι</a:t>
            </a:r>
            <a:r>
              <a:rPr lang="el-GR" sz="1400" b="1" i="1" dirty="0"/>
              <a:t> </a:t>
            </a:r>
            <a:r>
              <a:rPr lang="el-GR" sz="1400" b="1" i="1" dirty="0" err="1"/>
              <a:t>δὲ</a:t>
            </a:r>
            <a:r>
              <a:rPr lang="el-GR" sz="1400" b="1" i="1" dirty="0"/>
              <a:t> </a:t>
            </a:r>
            <a:r>
              <a:rPr lang="el-GR" sz="1400" b="1" i="1" dirty="0" err="1"/>
              <a:t>μή</a:t>
            </a:r>
            <a:r>
              <a:rPr lang="el-GR" sz="1400" b="1" i="1" dirty="0"/>
              <a:t> πως, </a:t>
            </a:r>
            <a:r>
              <a:rPr lang="el-GR" sz="1400" b="1" i="1" dirty="0" err="1"/>
              <a:t>ὡς</a:t>
            </a:r>
            <a:r>
              <a:rPr lang="el-GR" sz="1400" b="1" i="1" dirty="0"/>
              <a:t> ὁ </a:t>
            </a:r>
            <a:r>
              <a:rPr lang="el-GR" sz="1400" b="1" i="1" dirty="0" err="1"/>
              <a:t>ὄφις</a:t>
            </a:r>
            <a:r>
              <a:rPr lang="el-GR" sz="1400" b="1" i="1" dirty="0"/>
              <a:t> </a:t>
            </a:r>
            <a:r>
              <a:rPr lang="el-GR" sz="1400" b="1" i="1" dirty="0" err="1"/>
              <a:t>ἐξηπάτησεν</a:t>
            </a:r>
            <a:r>
              <a:rPr lang="el-GR" sz="1400" b="1" i="1" dirty="0"/>
              <a:t> </a:t>
            </a:r>
            <a:r>
              <a:rPr lang="el-GR" sz="1400" b="1" i="1" dirty="0" err="1"/>
              <a:t>Εὕαν</a:t>
            </a:r>
            <a:r>
              <a:rPr lang="el-GR" sz="1400" b="1" i="1" dirty="0"/>
              <a:t> </a:t>
            </a:r>
            <a:r>
              <a:rPr lang="el-GR" sz="1400" b="1" i="1" dirty="0" err="1"/>
              <a:t>ἐν</a:t>
            </a:r>
            <a:r>
              <a:rPr lang="el-GR" sz="1400" b="1" i="1" dirty="0"/>
              <a:t> </a:t>
            </a:r>
            <a:r>
              <a:rPr lang="el-GR" sz="1400" b="1" i="1" dirty="0" err="1"/>
              <a:t>τῇ</a:t>
            </a:r>
            <a:r>
              <a:rPr lang="el-GR" sz="1400" b="1" i="1" dirty="0"/>
              <a:t> </a:t>
            </a:r>
            <a:r>
              <a:rPr lang="el-GR" sz="1400" b="1" i="1" dirty="0" err="1"/>
              <a:t>πανουργίᾳ</a:t>
            </a:r>
            <a:r>
              <a:rPr lang="el-GR" sz="1400" b="1" i="1" dirty="0"/>
              <a:t> </a:t>
            </a:r>
            <a:r>
              <a:rPr lang="el-GR" sz="1400" b="1" i="1" dirty="0" err="1"/>
              <a:t>αὐτοῦ</a:t>
            </a:r>
            <a:r>
              <a:rPr lang="el-GR" sz="1400" b="1" i="1" dirty="0"/>
              <a:t>, </a:t>
            </a:r>
            <a:r>
              <a:rPr lang="el-GR" sz="1400" b="1" i="1" dirty="0" err="1"/>
              <a:t>φθαρῇ</a:t>
            </a:r>
            <a:r>
              <a:rPr lang="el-GR" sz="1400" b="1" i="1" dirty="0"/>
              <a:t> </a:t>
            </a:r>
            <a:r>
              <a:rPr lang="el-GR" sz="1400" b="1" i="1" dirty="0" err="1"/>
              <a:t>τὰ</a:t>
            </a:r>
            <a:r>
              <a:rPr lang="el-GR" sz="1400" b="1" i="1" dirty="0"/>
              <a:t> </a:t>
            </a:r>
            <a:r>
              <a:rPr lang="el-GR" sz="1400" b="1" i="1" dirty="0" err="1"/>
              <a:t>νοήματα</a:t>
            </a:r>
            <a:r>
              <a:rPr lang="el-GR" sz="1400" b="1" i="1" dirty="0"/>
              <a:t> </a:t>
            </a:r>
            <a:r>
              <a:rPr lang="el-GR" sz="1400" b="1" i="1" dirty="0" err="1"/>
              <a:t>ὑμῶν</a:t>
            </a:r>
            <a:r>
              <a:rPr lang="el-GR" sz="1400" b="1" i="1" dirty="0"/>
              <a:t> </a:t>
            </a:r>
            <a:r>
              <a:rPr lang="el-GR" sz="1400" b="1" i="1" dirty="0" err="1"/>
              <a:t>ἀπὸ</a:t>
            </a:r>
            <a:r>
              <a:rPr lang="el-GR" sz="1400" b="1" i="1" dirty="0"/>
              <a:t> </a:t>
            </a:r>
            <a:r>
              <a:rPr lang="el-GR" sz="1400" b="1" i="1" dirty="0" err="1"/>
              <a:t>τῆς</a:t>
            </a:r>
            <a:r>
              <a:rPr lang="el-GR" sz="1400" b="1" i="1" dirty="0"/>
              <a:t> </a:t>
            </a:r>
            <a:r>
              <a:rPr lang="el-GR" sz="1400" b="1" i="1" dirty="0" err="1"/>
              <a:t>ἁπλότητος</a:t>
            </a:r>
            <a:r>
              <a:rPr lang="el-GR" sz="1400" b="1" i="1" dirty="0"/>
              <a:t> [</a:t>
            </a:r>
            <a:r>
              <a:rPr lang="el-GR" sz="1400" b="1" i="1" dirty="0" err="1"/>
              <a:t>καὶ</a:t>
            </a:r>
            <a:r>
              <a:rPr lang="el-GR" sz="1400" b="1" i="1" dirty="0"/>
              <a:t> </a:t>
            </a:r>
            <a:r>
              <a:rPr lang="el-GR" sz="1400" b="1" i="1" dirty="0" err="1"/>
              <a:t>τῆς</a:t>
            </a:r>
            <a:r>
              <a:rPr lang="el-GR" sz="1400" b="1" i="1" dirty="0"/>
              <a:t> </a:t>
            </a:r>
            <a:r>
              <a:rPr lang="el-GR" sz="1400" b="1" i="1" dirty="0" err="1"/>
              <a:t>ἁγνότητος</a:t>
            </a:r>
            <a:r>
              <a:rPr lang="el-GR" sz="1400" b="1" i="1" dirty="0"/>
              <a:t>] </a:t>
            </a:r>
            <a:r>
              <a:rPr lang="el-GR" sz="1400" b="1" i="1" dirty="0" err="1"/>
              <a:t>τῆς</a:t>
            </a:r>
            <a:r>
              <a:rPr lang="el-GR" sz="1400" b="1" i="1" dirty="0"/>
              <a:t> </a:t>
            </a:r>
            <a:r>
              <a:rPr lang="el-GR" sz="1400" b="1" i="1" dirty="0" err="1"/>
              <a:t>εἰς</a:t>
            </a:r>
            <a:r>
              <a:rPr lang="el-GR" sz="1400" b="1" i="1" dirty="0"/>
              <a:t> </a:t>
            </a:r>
            <a:r>
              <a:rPr lang="el-GR" sz="1400" b="1" i="1" dirty="0" err="1"/>
              <a:t>τὸν</a:t>
            </a:r>
            <a:r>
              <a:rPr lang="el-GR" sz="1400" b="1" i="1" dirty="0"/>
              <a:t> </a:t>
            </a:r>
            <a:r>
              <a:rPr lang="el-GR" sz="1400" b="1" i="1" dirty="0" err="1"/>
              <a:t>Χριστόν</a:t>
            </a:r>
            <a:r>
              <a:rPr lang="el-GR" sz="1400" dirty="0"/>
              <a:t> </a:t>
            </a:r>
            <a:r>
              <a:rPr lang="en-US" sz="1400" dirty="0"/>
              <a:t>(</a:t>
            </a:r>
            <a:r>
              <a:rPr lang="el-GR" sz="1400" dirty="0"/>
              <a:t>= διότι σας αγαπώ με ζηλοτυπία όπως εκείνη με την οποία ο Θεός αγαπά τους ανθρώπους. Σας αγαπώ με τέτοιο πάθος διότι σας αρραβώνιασα με έναν άνδρα, τον Χριστό για να σας παρουσιάσω σε Αυτόν παρθένο αγνή (= καθαρή από κάθε πλάνη και αμαρτία). Φοβούμαι όμως ότι όπως το φίδι εξαπάτησε την Εύα έτσι διαφθαρούν και οι σκέψεις σας και χάσουμε την ειλικρίνεια  προς το Νυμφίο Χριστό.</a:t>
            </a:r>
            <a:endParaRPr lang="el-GR" sz="1600" dirty="0"/>
          </a:p>
          <a:p>
            <a:pPr algn="just" eaLnBrk="1" fontAlgn="auto" hangingPunct="1">
              <a:lnSpc>
                <a:spcPct val="150000"/>
              </a:lnSpc>
              <a:spcAft>
                <a:spcPts val="0"/>
              </a:spcAft>
              <a:defRPr/>
            </a:pPr>
            <a:r>
              <a:rPr lang="el-GR" sz="1400" dirty="0"/>
              <a:t>Στο </a:t>
            </a:r>
            <a:r>
              <a:rPr lang="el-GR" sz="1400" dirty="0" err="1"/>
              <a:t>Ρωμ</a:t>
            </a:r>
            <a:r>
              <a:rPr lang="el-GR" sz="1400" dirty="0"/>
              <a:t>. 15, 15-16 ο Παύλος που λατρεύει τον Θεό</a:t>
            </a:r>
            <a:r>
              <a:rPr lang="el-GR" sz="1400" i="1" dirty="0"/>
              <a:t> </a:t>
            </a:r>
            <a:r>
              <a:rPr lang="el-GR" sz="1400" i="1" dirty="0" err="1"/>
              <a:t>ἐν</a:t>
            </a:r>
            <a:r>
              <a:rPr lang="el-GR" sz="1400" i="1" dirty="0"/>
              <a:t> </a:t>
            </a:r>
            <a:r>
              <a:rPr lang="el-GR" sz="1400" i="1" dirty="0" err="1"/>
              <a:t>τῷ</a:t>
            </a:r>
            <a:r>
              <a:rPr lang="el-GR" sz="1400" i="1" dirty="0"/>
              <a:t> </a:t>
            </a:r>
            <a:r>
              <a:rPr lang="el-GR" sz="1400" i="1" dirty="0" err="1"/>
              <a:t>πνεύματί</a:t>
            </a:r>
            <a:r>
              <a:rPr lang="el-GR" sz="1400" i="1" dirty="0"/>
              <a:t> του</a:t>
            </a:r>
            <a:r>
              <a:rPr lang="el-GR" sz="1400" dirty="0"/>
              <a:t> </a:t>
            </a:r>
            <a:r>
              <a:rPr lang="el-GR" sz="1400" i="1" dirty="0" err="1"/>
              <a:t>ἐν</a:t>
            </a:r>
            <a:r>
              <a:rPr lang="el-GR" sz="1400" i="1" dirty="0"/>
              <a:t> </a:t>
            </a:r>
            <a:r>
              <a:rPr lang="el-GR" sz="1400" i="1" dirty="0" err="1"/>
              <a:t>τῷ</a:t>
            </a:r>
            <a:r>
              <a:rPr lang="el-GR" sz="1400" dirty="0"/>
              <a:t> </a:t>
            </a:r>
            <a:r>
              <a:rPr lang="el-GR" sz="1400" i="1" dirty="0" err="1"/>
              <a:t>εὐαγγελίῳ</a:t>
            </a:r>
            <a:r>
              <a:rPr lang="el-GR" sz="1400" dirty="0"/>
              <a:t> χρησιμοποιεί τον τίτλο </a:t>
            </a:r>
            <a:r>
              <a:rPr lang="el-GR" sz="1400" b="1" i="1" dirty="0"/>
              <a:t>λειτουργός του Θεού</a:t>
            </a:r>
            <a:r>
              <a:rPr lang="el-GR" sz="1400" b="1" dirty="0"/>
              <a:t> </a:t>
            </a:r>
            <a:r>
              <a:rPr lang="el-GR" sz="1400" dirty="0"/>
              <a:t>για να εκφράσει την υψηλή αποστολή του στα έθνη: </a:t>
            </a:r>
            <a:r>
              <a:rPr lang="el-GR" sz="1400" i="1" dirty="0" err="1"/>
              <a:t>τολμηρότερον</a:t>
            </a:r>
            <a:r>
              <a:rPr lang="el-GR" sz="1400" i="1" dirty="0"/>
              <a:t> </a:t>
            </a:r>
            <a:r>
              <a:rPr lang="el-GR" sz="1400" i="1" dirty="0" err="1"/>
              <a:t>δὲ</a:t>
            </a:r>
            <a:r>
              <a:rPr lang="el-GR" sz="1400" i="1" dirty="0"/>
              <a:t> </a:t>
            </a:r>
            <a:r>
              <a:rPr lang="el-GR" sz="1400" i="1" dirty="0" err="1"/>
              <a:t>ἔγραψα</a:t>
            </a:r>
            <a:r>
              <a:rPr lang="el-GR" sz="1400" i="1" dirty="0"/>
              <a:t> </a:t>
            </a:r>
            <a:r>
              <a:rPr lang="el-GR" sz="1400" i="1" dirty="0" err="1"/>
              <a:t>ὑμῖν</a:t>
            </a:r>
            <a:r>
              <a:rPr lang="el-GR" sz="1400" i="1" dirty="0"/>
              <a:t> </a:t>
            </a:r>
            <a:r>
              <a:rPr lang="el-GR" sz="1400" i="1" dirty="0" err="1"/>
              <a:t>ἀπὸ</a:t>
            </a:r>
            <a:r>
              <a:rPr lang="el-GR" sz="1400" i="1" dirty="0"/>
              <a:t> </a:t>
            </a:r>
            <a:r>
              <a:rPr lang="el-GR" sz="1400" i="1" dirty="0" err="1"/>
              <a:t>μέρους</a:t>
            </a:r>
            <a:r>
              <a:rPr lang="el-GR" sz="1400" i="1" dirty="0"/>
              <a:t> </a:t>
            </a:r>
            <a:r>
              <a:rPr lang="el-GR" sz="1400" i="1" dirty="0" err="1"/>
              <a:t>ὡς</a:t>
            </a:r>
            <a:r>
              <a:rPr lang="el-GR" sz="1400" i="1" dirty="0"/>
              <a:t> </a:t>
            </a:r>
            <a:r>
              <a:rPr lang="el-GR" sz="1400" i="1" dirty="0" err="1"/>
              <a:t>ἐπαναμιμνῄσκων</a:t>
            </a:r>
            <a:r>
              <a:rPr lang="el-GR" sz="1400" i="1" dirty="0"/>
              <a:t> </a:t>
            </a:r>
            <a:r>
              <a:rPr lang="el-GR" sz="1400" i="1" dirty="0" err="1"/>
              <a:t>ὑμᾶς</a:t>
            </a:r>
            <a:r>
              <a:rPr lang="el-GR" sz="1400" i="1" dirty="0"/>
              <a:t> </a:t>
            </a:r>
            <a:r>
              <a:rPr lang="el-GR" sz="1400" i="1" dirty="0" err="1"/>
              <a:t>διὰ</a:t>
            </a:r>
            <a:r>
              <a:rPr lang="el-GR" sz="1400" i="1" dirty="0"/>
              <a:t> </a:t>
            </a:r>
            <a:r>
              <a:rPr lang="el-GR" sz="1400" i="1" dirty="0" err="1"/>
              <a:t>τὴν</a:t>
            </a:r>
            <a:r>
              <a:rPr lang="el-GR" sz="1400" i="1" dirty="0"/>
              <a:t> </a:t>
            </a:r>
            <a:r>
              <a:rPr lang="el-GR" sz="1400" i="1" dirty="0" err="1"/>
              <a:t>χάριν</a:t>
            </a:r>
            <a:r>
              <a:rPr lang="el-GR" sz="1400" i="1" dirty="0"/>
              <a:t> </a:t>
            </a:r>
            <a:r>
              <a:rPr lang="el-GR" sz="1400" i="1" dirty="0" err="1"/>
              <a:t>τὴν</a:t>
            </a:r>
            <a:r>
              <a:rPr lang="el-GR" sz="1400" i="1" dirty="0"/>
              <a:t> </a:t>
            </a:r>
            <a:r>
              <a:rPr lang="el-GR" sz="1400" i="1" dirty="0" err="1"/>
              <a:t>δοθεῖσάν</a:t>
            </a:r>
            <a:r>
              <a:rPr lang="el-GR" sz="1400" i="1" dirty="0"/>
              <a:t> </a:t>
            </a:r>
            <a:r>
              <a:rPr lang="el-GR" sz="1400" i="1" dirty="0" err="1"/>
              <a:t>μοι</a:t>
            </a:r>
            <a:r>
              <a:rPr lang="el-GR" sz="1400" i="1" dirty="0"/>
              <a:t> </a:t>
            </a:r>
            <a:r>
              <a:rPr lang="el-GR" sz="1400" i="1" dirty="0" err="1"/>
              <a:t>ὑπὸ</a:t>
            </a:r>
            <a:r>
              <a:rPr lang="el-GR" sz="1400" i="1" dirty="0"/>
              <a:t> </a:t>
            </a:r>
            <a:r>
              <a:rPr lang="el-GR" sz="1400" i="1" dirty="0" err="1"/>
              <a:t>τοῦ</a:t>
            </a:r>
            <a:r>
              <a:rPr lang="el-GR" sz="1400" i="1" dirty="0"/>
              <a:t> </a:t>
            </a:r>
            <a:r>
              <a:rPr lang="el-GR" sz="1400" i="1" cap="all" dirty="0" err="1"/>
              <a:t>θ</a:t>
            </a:r>
            <a:r>
              <a:rPr lang="el-GR" sz="1400" i="1" dirty="0" err="1"/>
              <a:t>εοῦ</a:t>
            </a:r>
            <a:r>
              <a:rPr lang="el-GR" sz="1400" i="1" dirty="0"/>
              <a:t> </a:t>
            </a:r>
            <a:r>
              <a:rPr lang="el-GR" sz="1400" b="1" i="1" dirty="0" err="1"/>
              <a:t>εἰς</a:t>
            </a:r>
            <a:r>
              <a:rPr lang="el-GR" sz="1400" b="1" i="1" dirty="0"/>
              <a:t> </a:t>
            </a:r>
            <a:r>
              <a:rPr lang="el-GR" sz="1400" b="1" i="1" dirty="0" err="1"/>
              <a:t>τὸ</a:t>
            </a:r>
            <a:r>
              <a:rPr lang="el-GR" sz="1400" b="1" i="1" dirty="0"/>
              <a:t> </a:t>
            </a:r>
            <a:r>
              <a:rPr lang="el-GR" sz="1400" b="1" i="1" dirty="0" err="1"/>
              <a:t>εἶναί</a:t>
            </a:r>
            <a:r>
              <a:rPr lang="el-GR" sz="1400" b="1" i="1" dirty="0"/>
              <a:t> με </a:t>
            </a:r>
            <a:r>
              <a:rPr lang="el-GR" sz="1400" b="1" i="1" dirty="0" err="1"/>
              <a:t>λειτουργὸν</a:t>
            </a:r>
            <a:r>
              <a:rPr lang="el-GR" sz="1400" b="1" i="1" dirty="0"/>
              <a:t> </a:t>
            </a:r>
            <a:r>
              <a:rPr lang="el-GR" sz="1400" b="1" i="1" dirty="0" err="1"/>
              <a:t>Χριστοῦ</a:t>
            </a:r>
            <a:r>
              <a:rPr lang="el-GR" sz="1400" b="1" i="1" dirty="0"/>
              <a:t> </a:t>
            </a:r>
            <a:r>
              <a:rPr lang="el-GR" sz="1400" b="1" i="1" dirty="0" err="1"/>
              <a:t>Ἰησοῦ</a:t>
            </a:r>
            <a:r>
              <a:rPr lang="el-GR" sz="1400" b="1" i="1" dirty="0"/>
              <a:t> </a:t>
            </a:r>
            <a:r>
              <a:rPr lang="el-GR" sz="1400" i="1" dirty="0" err="1"/>
              <a:t>εἰς</a:t>
            </a:r>
            <a:r>
              <a:rPr lang="el-GR" sz="1400" i="1" dirty="0"/>
              <a:t> </a:t>
            </a:r>
            <a:r>
              <a:rPr lang="el-GR" sz="1400" i="1" dirty="0" err="1"/>
              <a:t>τὰ</a:t>
            </a:r>
            <a:r>
              <a:rPr lang="el-GR" sz="1400" i="1" dirty="0"/>
              <a:t> </a:t>
            </a:r>
            <a:r>
              <a:rPr lang="el-GR" sz="1400" i="1" dirty="0" err="1"/>
              <a:t>ἔθνη</a:t>
            </a:r>
            <a:r>
              <a:rPr lang="el-GR" sz="1400" i="1" dirty="0"/>
              <a:t>, </a:t>
            </a:r>
            <a:r>
              <a:rPr lang="el-GR" sz="1400" b="1" i="1" dirty="0" err="1"/>
              <a:t>ἱερουργοῦντα</a:t>
            </a:r>
            <a:r>
              <a:rPr lang="el-GR" sz="1400" b="1" i="1" dirty="0"/>
              <a:t> </a:t>
            </a:r>
            <a:r>
              <a:rPr lang="el-GR" sz="1400" b="1" i="1" dirty="0" err="1"/>
              <a:t>τὸ</a:t>
            </a:r>
            <a:r>
              <a:rPr lang="el-GR" sz="1400" b="1" i="1" dirty="0"/>
              <a:t> </a:t>
            </a:r>
            <a:r>
              <a:rPr lang="el-GR" sz="1400" b="1" i="1" dirty="0" err="1"/>
              <a:t>εὐαγγέλιον</a:t>
            </a:r>
            <a:r>
              <a:rPr lang="el-GR" sz="1400" b="1" i="1" dirty="0"/>
              <a:t> </a:t>
            </a:r>
            <a:r>
              <a:rPr lang="el-GR" sz="1400" b="1" i="1" dirty="0" err="1"/>
              <a:t>τοῦ</a:t>
            </a:r>
            <a:r>
              <a:rPr lang="el-GR" sz="1400" b="1" i="1" dirty="0"/>
              <a:t> </a:t>
            </a:r>
            <a:r>
              <a:rPr lang="el-GR" sz="1400" b="1" i="1" cap="all" dirty="0" err="1"/>
              <a:t>θ</a:t>
            </a:r>
            <a:r>
              <a:rPr lang="el-GR" sz="1400" b="1" i="1" dirty="0" err="1"/>
              <a:t>εοῦ</a:t>
            </a:r>
            <a:r>
              <a:rPr lang="el-GR" sz="1400" i="1" dirty="0"/>
              <a:t>, </a:t>
            </a:r>
            <a:r>
              <a:rPr lang="el-GR" sz="1400" i="1" dirty="0" err="1"/>
              <a:t>ἵνα</a:t>
            </a:r>
            <a:r>
              <a:rPr lang="el-GR" sz="1400" i="1" dirty="0"/>
              <a:t> </a:t>
            </a:r>
            <a:r>
              <a:rPr lang="el-GR" sz="1400" i="1" dirty="0" err="1"/>
              <a:t>γένηται</a:t>
            </a:r>
            <a:r>
              <a:rPr lang="el-GR" sz="1400" i="1" dirty="0"/>
              <a:t> ἡ </a:t>
            </a:r>
            <a:r>
              <a:rPr lang="el-GR" sz="1400" i="1" dirty="0" err="1"/>
              <a:t>προσφορὰ</a:t>
            </a:r>
            <a:r>
              <a:rPr lang="el-GR" sz="1400" i="1" dirty="0"/>
              <a:t> </a:t>
            </a:r>
            <a:r>
              <a:rPr lang="el-GR" sz="1400" i="1" dirty="0" err="1"/>
              <a:t>τῶν</a:t>
            </a:r>
            <a:r>
              <a:rPr lang="el-GR" sz="1400" i="1" dirty="0"/>
              <a:t> </a:t>
            </a:r>
            <a:r>
              <a:rPr lang="el-GR" sz="1400" i="1" dirty="0" err="1"/>
              <a:t>ἐθνῶν</a:t>
            </a:r>
            <a:r>
              <a:rPr lang="el-GR" sz="1400" i="1" dirty="0"/>
              <a:t> </a:t>
            </a:r>
            <a:r>
              <a:rPr lang="el-GR" sz="1400" i="1" dirty="0" err="1"/>
              <a:t>εὐπρόσδεκτος</a:t>
            </a:r>
            <a:r>
              <a:rPr lang="el-GR" sz="1400" i="1" dirty="0"/>
              <a:t>, </a:t>
            </a:r>
            <a:r>
              <a:rPr lang="el-GR" sz="1400" i="1" dirty="0" err="1"/>
              <a:t>ἡγιασμένη</a:t>
            </a:r>
            <a:r>
              <a:rPr lang="el-GR" sz="1400" i="1" dirty="0"/>
              <a:t> </a:t>
            </a:r>
            <a:r>
              <a:rPr lang="el-GR" sz="1400" i="1" dirty="0" err="1"/>
              <a:t>ἐν</a:t>
            </a:r>
            <a:r>
              <a:rPr lang="el-GR" sz="1400" i="1" dirty="0"/>
              <a:t> </a:t>
            </a:r>
            <a:r>
              <a:rPr lang="el-GR" sz="1400" i="1" cap="all" dirty="0" err="1"/>
              <a:t>π</a:t>
            </a:r>
            <a:r>
              <a:rPr lang="el-GR" sz="1400" i="1" dirty="0" err="1"/>
              <a:t>νεύματι</a:t>
            </a:r>
            <a:r>
              <a:rPr lang="el-GR" sz="1400" i="1" dirty="0"/>
              <a:t> </a:t>
            </a:r>
            <a:r>
              <a:rPr lang="el-GR" sz="1400" i="1" dirty="0" err="1"/>
              <a:t>ἁγίῳ</a:t>
            </a:r>
            <a:r>
              <a:rPr lang="el-GR" sz="1400" dirty="0"/>
              <a:t>. Εν</a:t>
            </a:r>
            <a:r>
              <a:rPr lang="el-GR" sz="1400" baseline="30000" dirty="0"/>
              <a:t> </a:t>
            </a:r>
            <a:r>
              <a:rPr lang="el-GR" sz="1400" dirty="0"/>
              <a:t>συνεχεία στο 15, 25-28 χρησιμοποιεί και τον όρο </a:t>
            </a:r>
            <a:r>
              <a:rPr lang="el-GR" sz="1400" i="1" dirty="0"/>
              <a:t>διακονία</a:t>
            </a:r>
            <a:r>
              <a:rPr lang="el-GR" sz="1400" dirty="0"/>
              <a:t> και τον όρο </a:t>
            </a:r>
            <a:r>
              <a:rPr lang="el-GR" sz="1400" i="1" dirty="0"/>
              <a:t>λειτουργία</a:t>
            </a:r>
            <a:r>
              <a:rPr lang="el-GR" sz="1400" dirty="0"/>
              <a:t> για να εκφράσει την οικονομική συνδρομή, </a:t>
            </a:r>
            <a:r>
              <a:rPr lang="el-GR" sz="1400" b="1" dirty="0"/>
              <a:t>την εκούσια «φορολογία» </a:t>
            </a:r>
            <a:r>
              <a:rPr lang="el-GR" sz="1400" dirty="0"/>
              <a:t>των εθνών προς την Εκκλησία της Ιερουσαλήμ. </a:t>
            </a:r>
          </a:p>
          <a:p>
            <a:pPr algn="just" eaLnBrk="1" fontAlgn="auto" hangingPunct="1">
              <a:lnSpc>
                <a:spcPct val="150000"/>
              </a:lnSpc>
              <a:spcAft>
                <a:spcPts val="0"/>
              </a:spcAft>
              <a:defRPr/>
            </a:pPr>
            <a:r>
              <a:rPr lang="el-GR" sz="1400" dirty="0"/>
              <a:t>Στα </a:t>
            </a:r>
            <a:r>
              <a:rPr lang="el-GR" sz="1400" dirty="0" err="1"/>
              <a:t>Φιλ</a:t>
            </a:r>
            <a:r>
              <a:rPr lang="el-GR" sz="1400" dirty="0"/>
              <a:t>. 2, 17 Τιμ. 4, 6 χρησιμοποιεί το ρήμα </a:t>
            </a:r>
            <a:r>
              <a:rPr lang="el-GR" sz="1400" b="1" dirty="0" err="1"/>
              <a:t>σπένδομαι</a:t>
            </a:r>
            <a:r>
              <a:rPr lang="el-GR" sz="1400" b="1" dirty="0"/>
              <a:t> = θυσιάζομαι</a:t>
            </a:r>
            <a:r>
              <a:rPr lang="el-GR" sz="1400" dirty="0"/>
              <a:t>. Όταν οι αρχαίοι θυσίαζαν ζώα ή καρπούς έλεγαν θυσιάζω, όταν υγρά (κυρίως κρασί πριν το Συμπόσιο στον αγαθό δαίμονα) έλεγαν </a:t>
            </a:r>
            <a:r>
              <a:rPr lang="el-GR" sz="1400" i="1" dirty="0" err="1"/>
              <a:t>σπένδω</a:t>
            </a:r>
            <a:r>
              <a:rPr lang="el-GR" sz="1400" dirty="0"/>
              <a:t>. Άρα ο Π. χύνει το αίμα του. </a:t>
            </a:r>
            <a:r>
              <a:rPr lang="el-GR" sz="1400" i="1" dirty="0"/>
              <a:t>Παρακαλεί </a:t>
            </a:r>
            <a:r>
              <a:rPr lang="el-GR" sz="1400" dirty="0"/>
              <a:t>μάλιστα στην </a:t>
            </a:r>
            <a:r>
              <a:rPr lang="el-GR" sz="1400" dirty="0" err="1"/>
              <a:t>Ρωμ</a:t>
            </a:r>
            <a:r>
              <a:rPr lang="el-GR" sz="1400" dirty="0"/>
              <a:t>. (12, 1) </a:t>
            </a:r>
            <a:r>
              <a:rPr lang="el-GR" sz="1400" i="1" dirty="0" err="1"/>
              <a:t>διὰ</a:t>
            </a:r>
            <a:r>
              <a:rPr lang="el-GR" sz="1400" i="1" dirty="0"/>
              <a:t> </a:t>
            </a:r>
            <a:r>
              <a:rPr lang="el-GR" sz="1400" i="1" dirty="0" err="1"/>
              <a:t>τῶν</a:t>
            </a:r>
            <a:r>
              <a:rPr lang="el-GR" sz="1400" i="1" dirty="0"/>
              <a:t> </a:t>
            </a:r>
            <a:r>
              <a:rPr lang="el-GR" sz="1400" i="1" dirty="0" err="1"/>
              <a:t>οἰκτιρμῶν</a:t>
            </a:r>
            <a:r>
              <a:rPr lang="el-GR" sz="1400" i="1" dirty="0"/>
              <a:t> </a:t>
            </a:r>
            <a:r>
              <a:rPr lang="el-GR" sz="1400" i="1" dirty="0" err="1"/>
              <a:t>τοῦ</a:t>
            </a:r>
            <a:r>
              <a:rPr lang="el-GR" sz="1400" i="1" dirty="0"/>
              <a:t> </a:t>
            </a:r>
            <a:r>
              <a:rPr lang="el-GR" sz="1400" i="1" dirty="0" err="1"/>
              <a:t>Θεοῦ</a:t>
            </a:r>
            <a:r>
              <a:rPr lang="el-GR" sz="1400" i="1" dirty="0"/>
              <a:t> </a:t>
            </a:r>
            <a:r>
              <a:rPr lang="el-GR" sz="1400" i="1" dirty="0" err="1"/>
              <a:t>παραστῆσαι</a:t>
            </a:r>
            <a:r>
              <a:rPr lang="el-GR" sz="1400" i="1" dirty="0"/>
              <a:t> </a:t>
            </a:r>
            <a:r>
              <a:rPr lang="el-GR" sz="1400" i="1" dirty="0" err="1"/>
              <a:t>τὰ</a:t>
            </a:r>
            <a:r>
              <a:rPr lang="el-GR" sz="1400" i="1" dirty="0"/>
              <a:t> </a:t>
            </a:r>
            <a:r>
              <a:rPr lang="el-GR" sz="1400" i="1" dirty="0" err="1"/>
              <a:t>σώματα</a:t>
            </a:r>
            <a:r>
              <a:rPr lang="el-GR" sz="1400" i="1" dirty="0"/>
              <a:t> </a:t>
            </a:r>
            <a:r>
              <a:rPr lang="el-GR" sz="1400" i="1" dirty="0" err="1"/>
              <a:t>ὑμῶν</a:t>
            </a:r>
            <a:r>
              <a:rPr lang="el-GR" sz="1400" i="1" dirty="0"/>
              <a:t> </a:t>
            </a:r>
            <a:r>
              <a:rPr lang="el-GR" sz="1400" i="1" dirty="0" err="1"/>
              <a:t>θυσίαν</a:t>
            </a:r>
            <a:r>
              <a:rPr lang="el-GR" sz="1400" i="1" dirty="0"/>
              <a:t> </a:t>
            </a:r>
            <a:r>
              <a:rPr lang="el-GR" sz="1400" i="1" dirty="0" err="1"/>
              <a:t>ζῶσαν</a:t>
            </a:r>
            <a:r>
              <a:rPr lang="el-GR" sz="1400" i="1" dirty="0"/>
              <a:t> </a:t>
            </a:r>
            <a:r>
              <a:rPr lang="el-GR" sz="1400" i="1" dirty="0" err="1"/>
              <a:t>ἁγίαν</a:t>
            </a:r>
            <a:r>
              <a:rPr lang="el-GR" sz="1400" i="1" dirty="0"/>
              <a:t> </a:t>
            </a:r>
            <a:r>
              <a:rPr lang="el-GR" sz="1400" i="1" dirty="0" err="1"/>
              <a:t>εὐάρεστον</a:t>
            </a:r>
            <a:r>
              <a:rPr lang="el-GR" sz="1400" i="1" dirty="0"/>
              <a:t> </a:t>
            </a:r>
            <a:r>
              <a:rPr lang="el-GR" sz="1400" i="1" dirty="0" err="1"/>
              <a:t>τῷ</a:t>
            </a:r>
            <a:r>
              <a:rPr lang="el-GR" sz="1400" i="1" dirty="0"/>
              <a:t> </a:t>
            </a:r>
            <a:r>
              <a:rPr lang="el-GR" sz="1400" i="1" dirty="0" err="1"/>
              <a:t>Θεῷ</a:t>
            </a:r>
            <a:r>
              <a:rPr lang="el-GR" sz="1400" i="1" dirty="0"/>
              <a:t>, </a:t>
            </a:r>
            <a:r>
              <a:rPr lang="el-GR" sz="1400" i="1" dirty="0" err="1"/>
              <a:t>τὴν</a:t>
            </a:r>
            <a:r>
              <a:rPr lang="el-GR" sz="1400" i="1" dirty="0"/>
              <a:t> </a:t>
            </a:r>
            <a:r>
              <a:rPr lang="el-GR" sz="1400" i="1" dirty="0" err="1"/>
              <a:t>λογικὴν</a:t>
            </a:r>
            <a:r>
              <a:rPr lang="el-GR" sz="1400" i="1" dirty="0"/>
              <a:t> </a:t>
            </a:r>
            <a:r>
              <a:rPr lang="el-GR" sz="1400" i="1" dirty="0" err="1"/>
              <a:t>λατρείαν</a:t>
            </a:r>
            <a:r>
              <a:rPr lang="el-GR" sz="1400" i="1" dirty="0"/>
              <a:t> </a:t>
            </a:r>
            <a:r>
              <a:rPr lang="el-GR" sz="1400" i="1" dirty="0" err="1"/>
              <a:t>ὑμῶν</a:t>
            </a:r>
            <a:r>
              <a:rPr lang="el-GR" sz="1400" i="1" dirty="0"/>
              <a:t>·</a:t>
            </a:r>
            <a:endParaRPr lang="el-GR" sz="1400" i="1" dirty="0">
              <a:latin typeface="Palatino Linotype" panose="02040502050505030304" pitchFamily="18" charset="0"/>
            </a:endParaRPr>
          </a:p>
          <a:p>
            <a:pPr algn="just" eaLnBrk="1" fontAlgn="auto" hangingPunct="1">
              <a:lnSpc>
                <a:spcPct val="150000"/>
              </a:lnSpc>
              <a:spcAft>
                <a:spcPts val="0"/>
              </a:spcAft>
              <a:defRPr/>
            </a:pPr>
            <a:endParaRPr lang="el-GR" sz="1600" dirty="0">
              <a:latin typeface="Palatino Linotype" panose="02040502050505030304" pitchFamily="18" charset="0"/>
            </a:endParaRPr>
          </a:p>
          <a:p>
            <a:pPr algn="just" eaLnBrk="1" fontAlgn="auto" hangingPunct="1">
              <a:lnSpc>
                <a:spcPct val="150000"/>
              </a:lnSpc>
              <a:spcAft>
                <a:spcPts val="0"/>
              </a:spcAft>
              <a:defRPr/>
            </a:pPr>
            <a:endParaRPr lang="el-GR" sz="1600" dirty="0"/>
          </a:p>
          <a:p>
            <a:pPr algn="just" eaLnBrk="1" fontAlgn="auto" hangingPunct="1">
              <a:lnSpc>
                <a:spcPct val="150000"/>
              </a:lnSpc>
              <a:spcAft>
                <a:spcPts val="0"/>
              </a:spcAft>
              <a:defRPr/>
            </a:pPr>
            <a:endParaRPr lang="el-GR" sz="2000" dirty="0">
              <a:latin typeface="Palatino Linotype" panose="02040502050505030304" pitchFamily="18" charset="0"/>
            </a:endParaRPr>
          </a:p>
          <a:p>
            <a:pPr eaLnBrk="1" fontAlgn="auto" hangingPunct="1">
              <a:spcAft>
                <a:spcPts val="0"/>
              </a:spcAft>
              <a:defRPr/>
            </a:pPr>
            <a:endParaRPr lang="el-GR" dirty="0"/>
          </a:p>
        </p:txBody>
      </p:sp>
      <p:sp>
        <p:nvSpPr>
          <p:cNvPr id="29700" name="4 - Θέση αριθμού διαφάνειας"/>
          <p:cNvSpPr>
            <a:spLocks noGrp="1"/>
          </p:cNvSpPr>
          <p:nvPr>
            <p:ph type="sldNum" sz="quarter" idx="12"/>
          </p:nvPr>
        </p:nvSpPr>
        <p:spPr bwMode="auto">
          <a:ln>
            <a:miter lim="800000"/>
          </a:ln>
        </p:spPr>
        <p:txBody>
          <a:bodyPr wrap="square" numCol="1" anchorCtr="0" compatLnSpc="1"/>
          <a:lstStyle/>
          <a:p>
            <a:pPr>
              <a:defRPr/>
            </a:pPr>
            <a:fld id="{9B65CA0A-F371-4BD5-8CCB-39521E4BF847}" type="slidenum">
              <a:rPr lang="fr-FR">
                <a:latin typeface="Arial" panose="020B0604020202020204" pitchFamily="34" charset="0"/>
              </a:rPr>
              <a:pPr>
                <a:defRPr/>
              </a:pPr>
              <a:t>82</a:t>
            </a:fld>
            <a:endParaRPr lang="fr-FR">
              <a:latin typeface="Arial" panose="020B0604020202020204" pitchFamily="34" charset="0"/>
            </a:endParaRPr>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476375" y="488950"/>
            <a:ext cx="7277100" cy="347663"/>
          </a:xfrm>
        </p:spPr>
        <p:txBody>
          <a:bodyPr rtlCol="0">
            <a:normAutofit fontScale="90000"/>
          </a:bodyPr>
          <a:lstStyle/>
          <a:p>
            <a:pPr eaLnBrk="1" fontAlgn="auto" hangingPunct="1">
              <a:spcAft>
                <a:spcPts val="0"/>
              </a:spcAft>
              <a:defRPr/>
            </a:pPr>
            <a:r>
              <a:rPr lang="el-GR" dirty="0">
                <a:solidFill>
                  <a:srgbClr val="C00000"/>
                </a:solidFill>
              </a:rPr>
              <a:t>ΤΟ ΕΥΑΓΓΕΛΙΟ</a:t>
            </a:r>
          </a:p>
        </p:txBody>
      </p:sp>
      <p:sp>
        <p:nvSpPr>
          <p:cNvPr id="3" name="2 - Θέση περιεχομένου"/>
          <p:cNvSpPr>
            <a:spLocks noGrp="1"/>
          </p:cNvSpPr>
          <p:nvPr>
            <p:ph idx="1"/>
          </p:nvPr>
        </p:nvSpPr>
        <p:spPr>
          <a:xfrm>
            <a:off x="225425" y="930275"/>
            <a:ext cx="8755063" cy="5086350"/>
          </a:xfrm>
        </p:spPr>
        <p:txBody>
          <a:bodyPr rtlCol="0">
            <a:normAutofit lnSpcReduction="10000"/>
          </a:bodyPr>
          <a:lstStyle/>
          <a:p>
            <a:pPr algn="just" eaLnBrk="1" fontAlgn="auto" hangingPunct="1">
              <a:spcAft>
                <a:spcPts val="0"/>
              </a:spcAft>
              <a:defRPr/>
            </a:pPr>
            <a:r>
              <a:rPr lang="el-GR" sz="1600" dirty="0"/>
              <a:t>Ο Π. ως προφήτης-λειτουργός έχει κληθεί όχι να βαπτίζει αλλά να ευαγγελίζεται και με λόγια και με έργα-δυνάμεις  (</a:t>
            </a:r>
            <a:r>
              <a:rPr lang="el-GR" sz="1600" i="1" dirty="0" err="1"/>
              <a:t>ἐὰν</a:t>
            </a:r>
            <a:r>
              <a:rPr lang="el-GR" sz="1600" i="1" dirty="0"/>
              <a:t> </a:t>
            </a:r>
            <a:r>
              <a:rPr lang="el-GR" sz="1600" i="1" dirty="0" err="1"/>
              <a:t>γὰρ</a:t>
            </a:r>
            <a:r>
              <a:rPr lang="el-GR" sz="1600" i="1" dirty="0"/>
              <a:t> </a:t>
            </a:r>
            <a:r>
              <a:rPr lang="el-GR" sz="1600" i="1" dirty="0" err="1"/>
              <a:t>εὐαγγελίζωμαι</a:t>
            </a:r>
            <a:r>
              <a:rPr lang="el-GR" sz="1600" i="1" dirty="0"/>
              <a:t>, </a:t>
            </a:r>
            <a:r>
              <a:rPr lang="el-GR" sz="1600" i="1" dirty="0" err="1"/>
              <a:t>οὐκ</a:t>
            </a:r>
            <a:r>
              <a:rPr lang="el-GR" sz="1600" i="1" dirty="0"/>
              <a:t> </a:t>
            </a:r>
            <a:r>
              <a:rPr lang="el-GR" sz="1600" i="1" dirty="0" err="1"/>
              <a:t>ἔστιν</a:t>
            </a:r>
            <a:r>
              <a:rPr lang="el-GR" sz="1600" i="1" dirty="0"/>
              <a:t> </a:t>
            </a:r>
            <a:r>
              <a:rPr lang="el-GR" sz="1600" i="1" dirty="0" err="1"/>
              <a:t>μοι</a:t>
            </a:r>
            <a:r>
              <a:rPr lang="el-GR" sz="1600" i="1" dirty="0"/>
              <a:t> </a:t>
            </a:r>
            <a:r>
              <a:rPr lang="el-GR" sz="1600" i="1" dirty="0" err="1"/>
              <a:t>καύχημα</a:t>
            </a:r>
            <a:r>
              <a:rPr lang="el-GR" sz="1600" i="1" dirty="0"/>
              <a:t>· </a:t>
            </a:r>
            <a:r>
              <a:rPr lang="el-GR" sz="1600" i="1" dirty="0" err="1"/>
              <a:t>ἀνάγκη</a:t>
            </a:r>
            <a:r>
              <a:rPr lang="el-GR" sz="1600" i="1" dirty="0"/>
              <a:t> </a:t>
            </a:r>
            <a:r>
              <a:rPr lang="el-GR" sz="1600" i="1" dirty="0" err="1"/>
              <a:t>γάρ</a:t>
            </a:r>
            <a:r>
              <a:rPr lang="el-GR" sz="1600" i="1" dirty="0"/>
              <a:t> </a:t>
            </a:r>
            <a:r>
              <a:rPr lang="el-GR" sz="1600" i="1" dirty="0" err="1"/>
              <a:t>μοι</a:t>
            </a:r>
            <a:r>
              <a:rPr lang="el-GR" sz="1600" i="1" dirty="0"/>
              <a:t> </a:t>
            </a:r>
            <a:r>
              <a:rPr lang="el-GR" sz="1600" i="1" dirty="0" err="1"/>
              <a:t>ἐπίκειται</a:t>
            </a:r>
            <a:r>
              <a:rPr lang="el-GR" sz="1600" i="1" dirty="0"/>
              <a:t>· </a:t>
            </a:r>
            <a:r>
              <a:rPr lang="el-GR" sz="1600" i="1" dirty="0" err="1"/>
              <a:t>οὐαὶ</a:t>
            </a:r>
            <a:r>
              <a:rPr lang="el-GR" sz="1600" i="1" dirty="0"/>
              <a:t> </a:t>
            </a:r>
            <a:r>
              <a:rPr lang="el-GR" sz="1600" i="1" dirty="0" err="1"/>
              <a:t>γάρ</a:t>
            </a:r>
            <a:r>
              <a:rPr lang="el-GR" sz="1600" i="1" dirty="0"/>
              <a:t> </a:t>
            </a:r>
            <a:r>
              <a:rPr lang="el-GR" sz="1600" i="1" dirty="0" err="1"/>
              <a:t>μοί</a:t>
            </a:r>
            <a:r>
              <a:rPr lang="el-GR" sz="1600" i="1" dirty="0"/>
              <a:t> </a:t>
            </a:r>
            <a:r>
              <a:rPr lang="el-GR" sz="1600" i="1" dirty="0" err="1"/>
              <a:t>ἐστιν</a:t>
            </a:r>
            <a:r>
              <a:rPr lang="el-GR" sz="1600" i="1" dirty="0"/>
              <a:t> </a:t>
            </a:r>
            <a:r>
              <a:rPr lang="el-GR" sz="1600" i="1" dirty="0" err="1"/>
              <a:t>ἐὰν</a:t>
            </a:r>
            <a:r>
              <a:rPr lang="el-GR" sz="1600" i="1" dirty="0"/>
              <a:t> </a:t>
            </a:r>
            <a:r>
              <a:rPr lang="el-GR" sz="1600" i="1" dirty="0" err="1"/>
              <a:t>μὴ</a:t>
            </a:r>
            <a:r>
              <a:rPr lang="el-GR" sz="1600" i="1" dirty="0"/>
              <a:t> </a:t>
            </a:r>
            <a:r>
              <a:rPr lang="el-GR" sz="1600" i="1" dirty="0" err="1"/>
              <a:t>εὐαγγελίσωμαι</a:t>
            </a:r>
            <a:r>
              <a:rPr lang="el-GR" sz="1600" dirty="0"/>
              <a:t> Α’ </a:t>
            </a:r>
            <a:r>
              <a:rPr lang="el-GR" sz="1600" dirty="0" err="1"/>
              <a:t>Κορ</a:t>
            </a:r>
            <a:r>
              <a:rPr lang="el-GR" sz="1600" dirty="0"/>
              <a:t>. </a:t>
            </a:r>
            <a:r>
              <a:rPr lang="en-US" sz="1600" dirty="0"/>
              <a:t>9</a:t>
            </a:r>
            <a:r>
              <a:rPr lang="el-GR" sz="1600" dirty="0"/>
              <a:t>, </a:t>
            </a:r>
            <a:r>
              <a:rPr lang="en-US" sz="1600" dirty="0"/>
              <a:t>16)</a:t>
            </a:r>
            <a:r>
              <a:rPr lang="el-GR" sz="1600" dirty="0"/>
              <a:t>. Στο </a:t>
            </a:r>
            <a:r>
              <a:rPr lang="el-GR" sz="1600" dirty="0" err="1"/>
              <a:t>Ρωμ</a:t>
            </a:r>
            <a:r>
              <a:rPr lang="el-GR" sz="1600" dirty="0"/>
              <a:t>. 1, 16-17, που ρητορικά επέχει θέση </a:t>
            </a:r>
            <a:r>
              <a:rPr lang="el-GR" sz="1600" i="1" dirty="0"/>
              <a:t>Πρόθεσης, συμπυκνώνεται το μήνυμα ολόκληρης της επιστολής</a:t>
            </a:r>
            <a:r>
              <a:rPr lang="el-GR" sz="1600" dirty="0"/>
              <a:t>:</a:t>
            </a:r>
            <a:r>
              <a:rPr lang="el-GR" sz="1600" i="1" dirty="0"/>
              <a:t> </a:t>
            </a:r>
            <a:endParaRPr lang="el-GR" sz="1600" dirty="0"/>
          </a:p>
          <a:p>
            <a:pPr algn="ctr" eaLnBrk="1" fontAlgn="auto" hangingPunct="1">
              <a:spcAft>
                <a:spcPts val="0"/>
              </a:spcAft>
              <a:defRPr/>
            </a:pPr>
            <a:r>
              <a:rPr lang="el-GR" sz="1600" i="1" dirty="0"/>
              <a:t>16 </a:t>
            </a:r>
            <a:r>
              <a:rPr lang="el-GR" sz="1600" i="1" dirty="0" err="1"/>
              <a:t>Οὐ</a:t>
            </a:r>
            <a:r>
              <a:rPr lang="el-GR" sz="1600" i="1" dirty="0"/>
              <a:t> </a:t>
            </a:r>
            <a:r>
              <a:rPr lang="el-GR" sz="1600" i="1" dirty="0" err="1"/>
              <a:t>γὰρ</a:t>
            </a:r>
            <a:r>
              <a:rPr lang="el-GR" sz="1600" i="1" dirty="0"/>
              <a:t> </a:t>
            </a:r>
            <a:r>
              <a:rPr lang="el-GR" sz="1600" i="1" dirty="0" err="1"/>
              <a:t>ἐπαισχύνομαι</a:t>
            </a:r>
            <a:r>
              <a:rPr lang="el-GR" sz="1600" i="1" dirty="0"/>
              <a:t> </a:t>
            </a:r>
            <a:r>
              <a:rPr lang="el-GR" sz="1600" i="1" dirty="0" err="1"/>
              <a:t>τὸ</a:t>
            </a:r>
            <a:r>
              <a:rPr lang="el-GR" sz="1600" i="1" dirty="0"/>
              <a:t> </a:t>
            </a:r>
            <a:r>
              <a:rPr lang="el-GR" sz="1600" i="1" dirty="0" err="1"/>
              <a:t>Εὐαγγέλιον</a:t>
            </a:r>
            <a:r>
              <a:rPr lang="el-GR" sz="1600" i="1" dirty="0"/>
              <a:t>. </a:t>
            </a:r>
            <a:endParaRPr lang="el-GR" sz="1600" dirty="0"/>
          </a:p>
          <a:p>
            <a:pPr algn="ctr" eaLnBrk="1" fontAlgn="auto" hangingPunct="1">
              <a:spcAft>
                <a:spcPts val="0"/>
              </a:spcAft>
              <a:defRPr/>
            </a:pPr>
            <a:r>
              <a:rPr lang="el-GR" sz="1600" i="1" dirty="0" err="1"/>
              <a:t>Δύναμις</a:t>
            </a:r>
            <a:r>
              <a:rPr lang="el-GR" sz="1600" i="1" dirty="0"/>
              <a:t> </a:t>
            </a:r>
            <a:r>
              <a:rPr lang="el-GR" sz="1600" i="1" dirty="0" err="1"/>
              <a:t>γὰρ</a:t>
            </a:r>
            <a:r>
              <a:rPr lang="el-GR" sz="1600" i="1" dirty="0"/>
              <a:t> </a:t>
            </a:r>
            <a:r>
              <a:rPr lang="el-GR" sz="1600" i="1" cap="all" dirty="0" err="1"/>
              <a:t>θ</a:t>
            </a:r>
            <a:r>
              <a:rPr lang="el-GR" sz="1600" i="1" dirty="0" err="1"/>
              <a:t>εοῦ</a:t>
            </a:r>
            <a:r>
              <a:rPr lang="el-GR" sz="1600" i="1" dirty="0"/>
              <a:t> </a:t>
            </a:r>
            <a:r>
              <a:rPr lang="el-GR" sz="1600" i="1" dirty="0" err="1"/>
              <a:t>ἐστιν</a:t>
            </a:r>
            <a:r>
              <a:rPr lang="el-GR" sz="1600" i="1" dirty="0"/>
              <a:t> </a:t>
            </a:r>
            <a:r>
              <a:rPr lang="el-GR" sz="1600" i="1" dirty="0" err="1"/>
              <a:t>εἰς</a:t>
            </a:r>
            <a:r>
              <a:rPr lang="el-GR" sz="1600" i="1" dirty="0"/>
              <a:t> </a:t>
            </a:r>
            <a:r>
              <a:rPr lang="el-GR" sz="1600" i="1" dirty="0" err="1"/>
              <a:t>σωτηρίαν</a:t>
            </a:r>
            <a:r>
              <a:rPr lang="el-GR" sz="1600" i="1" dirty="0"/>
              <a:t> </a:t>
            </a:r>
            <a:endParaRPr lang="el-GR" sz="1600" dirty="0"/>
          </a:p>
          <a:p>
            <a:pPr algn="ctr" eaLnBrk="1" fontAlgn="auto" hangingPunct="1">
              <a:spcAft>
                <a:spcPts val="0"/>
              </a:spcAft>
              <a:defRPr/>
            </a:pPr>
            <a:r>
              <a:rPr lang="el-GR" sz="1600" i="1" dirty="0" err="1"/>
              <a:t>παντὶ</a:t>
            </a:r>
            <a:r>
              <a:rPr lang="el-GR" sz="1600" i="1" dirty="0"/>
              <a:t> </a:t>
            </a:r>
            <a:r>
              <a:rPr lang="el-GR" sz="1600" i="1" dirty="0" err="1"/>
              <a:t>τῷ</a:t>
            </a:r>
            <a:r>
              <a:rPr lang="el-GR" sz="1600" i="1" dirty="0"/>
              <a:t> </a:t>
            </a:r>
            <a:r>
              <a:rPr lang="el-GR" sz="1600" i="1" dirty="0" err="1"/>
              <a:t>πιστεύοντι</a:t>
            </a:r>
            <a:r>
              <a:rPr lang="el-GR" sz="1600" i="1" dirty="0"/>
              <a:t>, </a:t>
            </a:r>
            <a:r>
              <a:rPr lang="el-GR" sz="1600" i="1" dirty="0" err="1"/>
              <a:t>Ἰουδαίῳ</a:t>
            </a:r>
            <a:r>
              <a:rPr lang="el-GR" sz="1600" i="1" dirty="0"/>
              <a:t> τε </a:t>
            </a:r>
            <a:r>
              <a:rPr lang="el-GR" sz="1600" i="1" dirty="0" err="1"/>
              <a:t>πρῶτον</a:t>
            </a:r>
            <a:r>
              <a:rPr lang="el-GR" sz="1600" i="1" dirty="0"/>
              <a:t> </a:t>
            </a:r>
            <a:r>
              <a:rPr lang="el-GR" sz="1600" i="1" dirty="0" err="1"/>
              <a:t>καὶ</a:t>
            </a:r>
            <a:r>
              <a:rPr lang="el-GR" sz="1600" i="1" dirty="0"/>
              <a:t> </a:t>
            </a:r>
            <a:r>
              <a:rPr lang="el-GR" sz="1600" i="1" dirty="0" err="1"/>
              <a:t>Ἕλληνι</a:t>
            </a:r>
            <a:r>
              <a:rPr lang="el-GR" sz="1600" i="1" dirty="0"/>
              <a:t>. </a:t>
            </a:r>
            <a:endParaRPr lang="el-GR" sz="1600" dirty="0"/>
          </a:p>
          <a:p>
            <a:pPr algn="ctr" eaLnBrk="1" fontAlgn="auto" hangingPunct="1">
              <a:spcAft>
                <a:spcPts val="0"/>
              </a:spcAft>
              <a:defRPr/>
            </a:pPr>
            <a:r>
              <a:rPr lang="el-GR" sz="1600" i="1" baseline="30000" dirty="0"/>
              <a:t>17 </a:t>
            </a:r>
            <a:r>
              <a:rPr lang="el-GR" sz="1600" i="1" cap="all" dirty="0" err="1"/>
              <a:t>δ</a:t>
            </a:r>
            <a:r>
              <a:rPr lang="el-GR" sz="1600" i="1" dirty="0" err="1"/>
              <a:t>ικαιοσύνη</a:t>
            </a:r>
            <a:r>
              <a:rPr lang="el-GR" sz="1600" i="1" dirty="0"/>
              <a:t> </a:t>
            </a:r>
            <a:r>
              <a:rPr lang="el-GR" sz="1600" i="1" dirty="0" err="1"/>
              <a:t>γὰρ</a:t>
            </a:r>
            <a:r>
              <a:rPr lang="el-GR" sz="1600" i="1" dirty="0"/>
              <a:t> </a:t>
            </a:r>
            <a:r>
              <a:rPr lang="el-GR" sz="1600" i="1" cap="all" dirty="0" err="1"/>
              <a:t>θ</a:t>
            </a:r>
            <a:r>
              <a:rPr lang="el-GR" sz="1600" i="1" dirty="0" err="1"/>
              <a:t>εοῦ</a:t>
            </a:r>
            <a:r>
              <a:rPr lang="el-GR" sz="1600" i="1" dirty="0"/>
              <a:t> </a:t>
            </a:r>
            <a:r>
              <a:rPr lang="el-GR" sz="1600" i="1" dirty="0" err="1"/>
              <a:t>ἐν</a:t>
            </a:r>
            <a:r>
              <a:rPr lang="el-GR" sz="1600" i="1" dirty="0"/>
              <a:t> </a:t>
            </a:r>
            <a:r>
              <a:rPr lang="el-GR" sz="1600" i="1" dirty="0" err="1"/>
              <a:t>αὐτῷ</a:t>
            </a:r>
            <a:r>
              <a:rPr lang="el-GR" sz="1600" i="1" dirty="0"/>
              <a:t> </a:t>
            </a:r>
            <a:r>
              <a:rPr lang="el-GR" sz="1600" i="1" dirty="0" err="1"/>
              <a:t>ἀποκαλύπτεται</a:t>
            </a:r>
            <a:r>
              <a:rPr lang="el-GR" sz="1600" i="1" dirty="0"/>
              <a:t> </a:t>
            </a:r>
            <a:r>
              <a:rPr lang="el-GR" sz="1600" b="1" i="1" dirty="0" err="1"/>
              <a:t>ἐκ</a:t>
            </a:r>
            <a:r>
              <a:rPr lang="el-GR" sz="1600" b="1" i="1" dirty="0"/>
              <a:t> </a:t>
            </a:r>
            <a:r>
              <a:rPr lang="el-GR" sz="1600" b="1" i="1" dirty="0" err="1"/>
              <a:t>πίστεως</a:t>
            </a:r>
            <a:r>
              <a:rPr lang="el-GR" sz="1600" b="1" i="1" dirty="0"/>
              <a:t> </a:t>
            </a:r>
            <a:r>
              <a:rPr lang="el-GR" sz="1600" b="1" i="1" dirty="0" err="1"/>
              <a:t>εἰς</a:t>
            </a:r>
            <a:r>
              <a:rPr lang="el-GR" sz="1600" b="1" i="1" dirty="0"/>
              <a:t> </a:t>
            </a:r>
            <a:r>
              <a:rPr lang="el-GR" sz="1600" b="1" i="1" dirty="0" err="1"/>
              <a:t>πίστιν</a:t>
            </a:r>
            <a:r>
              <a:rPr lang="el-GR" sz="1600" b="1" i="1" dirty="0"/>
              <a:t>,</a:t>
            </a:r>
            <a:r>
              <a:rPr lang="el-GR" sz="1600" i="1" dirty="0"/>
              <a:t> </a:t>
            </a:r>
            <a:endParaRPr lang="el-GR" sz="1600" dirty="0"/>
          </a:p>
          <a:p>
            <a:pPr algn="ctr" eaLnBrk="1" fontAlgn="auto" hangingPunct="1">
              <a:spcAft>
                <a:spcPts val="0"/>
              </a:spcAft>
              <a:defRPr/>
            </a:pPr>
            <a:r>
              <a:rPr lang="el-GR" sz="1600" i="1" dirty="0" err="1"/>
              <a:t>καθὼς</a:t>
            </a:r>
            <a:r>
              <a:rPr lang="el-GR" sz="1600" i="1" dirty="0"/>
              <a:t> </a:t>
            </a:r>
            <a:r>
              <a:rPr lang="el-GR" sz="1600" i="1" dirty="0" err="1"/>
              <a:t>γέγραπται</a:t>
            </a:r>
            <a:r>
              <a:rPr lang="el-GR" sz="1600" i="1" dirty="0"/>
              <a:t>· ὁ </a:t>
            </a:r>
            <a:r>
              <a:rPr lang="el-GR" sz="1600" i="1" dirty="0" err="1"/>
              <a:t>δὲ</a:t>
            </a:r>
            <a:r>
              <a:rPr lang="el-GR" sz="1600" i="1" dirty="0"/>
              <a:t> </a:t>
            </a:r>
            <a:r>
              <a:rPr lang="el-GR" sz="1600" i="1" dirty="0" err="1"/>
              <a:t>δίκαιος</a:t>
            </a:r>
            <a:r>
              <a:rPr lang="el-GR" sz="1600" i="1" dirty="0"/>
              <a:t> </a:t>
            </a:r>
            <a:r>
              <a:rPr lang="el-GR" sz="1600" b="1" i="1" dirty="0" err="1"/>
              <a:t>ἐκ</a:t>
            </a:r>
            <a:r>
              <a:rPr lang="el-GR" sz="1600" b="1" i="1" dirty="0"/>
              <a:t> </a:t>
            </a:r>
            <a:r>
              <a:rPr lang="el-GR" sz="1600" b="1" i="1" dirty="0" err="1"/>
              <a:t>πίστεως</a:t>
            </a:r>
            <a:r>
              <a:rPr lang="el-GR" sz="1600" i="1" dirty="0"/>
              <a:t> </a:t>
            </a:r>
            <a:r>
              <a:rPr lang="el-GR" sz="1600" i="1" dirty="0" err="1"/>
              <a:t>ζήσεται</a:t>
            </a:r>
            <a:endParaRPr lang="el-GR" sz="1600" dirty="0"/>
          </a:p>
          <a:p>
            <a:pPr algn="just" eaLnBrk="1" fontAlgn="auto" hangingPunct="1">
              <a:spcAft>
                <a:spcPts val="0"/>
              </a:spcAft>
              <a:defRPr/>
            </a:pPr>
            <a:r>
              <a:rPr lang="el-GR" sz="1600" dirty="0"/>
              <a:t>Σε αντίθεση ίσως και προς τα αυτοκρατορικά ευαγγέλια (που γιόρταζαν τα γενέθλια του Πλανητάρχη ως εισόδου στη χρυσή εποχή) το περιεχόμενο αυτού (του Ευαγγελίου), το Ευαγγέλιο το οποίο προφητεύθηκε στην Π.Δ. και ο Π. ως </a:t>
            </a:r>
            <a:r>
              <a:rPr lang="el-GR" sz="1600" i="1" dirty="0"/>
              <a:t>οφειλέτης</a:t>
            </a:r>
            <a:r>
              <a:rPr lang="el-GR" sz="1600" dirty="0"/>
              <a:t> (προφανώς ένεκα της ιδιαίτερης κλήσης, του αφορισμού και της χάριτος που έχει δεχθεί από τον Θεό </a:t>
            </a:r>
            <a:r>
              <a:rPr lang="el-GR" sz="1600" b="1" dirty="0"/>
              <a:t>του</a:t>
            </a:r>
            <a:r>
              <a:rPr lang="el-GR" sz="1600" dirty="0"/>
              <a:t> [1, 1. 8</a:t>
            </a:r>
            <a:r>
              <a:rPr lang="el-GR" sz="1600" baseline="30000" dirty="0"/>
              <a:t>.</a:t>
            </a:r>
            <a:r>
              <a:rPr lang="el-GR" sz="1600" dirty="0"/>
              <a:t> 15, 15]) απευθύνει σε Έλληνες και βαρβάρους, σε σοφούς και ανόητους, αφορά στον </a:t>
            </a:r>
            <a:r>
              <a:rPr lang="el-GR" sz="1600" b="1" dirty="0"/>
              <a:t>Υιό που είναι Υιός Δαυίδ κατά σάρκα αλλά διά της δύναμης</a:t>
            </a:r>
            <a:r>
              <a:rPr lang="el-GR" sz="1600" dirty="0"/>
              <a:t> που σχετίζεται με το </a:t>
            </a:r>
            <a:r>
              <a:rPr lang="el-GR" sz="1600" b="1" dirty="0"/>
              <a:t>Πνεύμα</a:t>
            </a:r>
            <a:r>
              <a:rPr lang="el-GR" sz="1600" dirty="0"/>
              <a:t> και τη μοναδική ανάσταση εκ </a:t>
            </a:r>
            <a:r>
              <a:rPr lang="el-GR" sz="1600" b="1" dirty="0"/>
              <a:t>των νεκρών</a:t>
            </a:r>
            <a:r>
              <a:rPr lang="el-GR" sz="1600" dirty="0"/>
              <a:t>, </a:t>
            </a:r>
            <a:r>
              <a:rPr lang="el-GR" sz="1600" i="1" dirty="0"/>
              <a:t>ορίστηκε</a:t>
            </a:r>
            <a:r>
              <a:rPr lang="el-GR" sz="1600" dirty="0"/>
              <a:t> (= αναδείχθηκε) </a:t>
            </a:r>
            <a:r>
              <a:rPr lang="el-GR" sz="1600" i="1" dirty="0"/>
              <a:t>Υιός Θεού. </a:t>
            </a:r>
          </a:p>
          <a:p>
            <a:pPr algn="just" eaLnBrk="1" fontAlgn="auto" hangingPunct="1">
              <a:spcAft>
                <a:spcPts val="0"/>
              </a:spcAft>
              <a:defRPr/>
            </a:pPr>
            <a:r>
              <a:rPr lang="el-GR" sz="1600" i="1" dirty="0"/>
              <a:t>Παρότι το Ευαγγέλιο (α) αφορά σε έναν Εσταυρωμένο κάτι που θεωρείται ανοησία από τους Έλληνες και από τους Ιουδαίους </a:t>
            </a:r>
            <a:r>
              <a:rPr lang="el-GR" sz="1600" b="1" i="1" dirty="0"/>
              <a:t>σκάνδαλο</a:t>
            </a:r>
            <a:r>
              <a:rPr lang="el-GR" sz="1600" i="1" dirty="0"/>
              <a:t> (= ξύλινο εξάρτημα παγίδας, ο πάσσαλος για να σκοντάψει ο άλλος και να σπάσει τα μούτρα του), (β) δεν χρησιμοποιεί ρητορικά σχήματα και (γ) κηρύττεται από ιδιώτες (</a:t>
            </a:r>
            <a:r>
              <a:rPr lang="en-US" sz="1600" i="1" dirty="0"/>
              <a:t>&lt; idiot)</a:t>
            </a:r>
            <a:r>
              <a:rPr lang="el-GR" sz="1600" i="1" dirty="0"/>
              <a:t> που χύνουν το αίμα τους αποτελεί ΔΥΝΑΜΗ.</a:t>
            </a:r>
            <a:endParaRPr lang="el-GR" sz="1600" dirty="0"/>
          </a:p>
          <a:p>
            <a:pPr eaLnBrk="1" fontAlgn="auto" hangingPunct="1">
              <a:spcAft>
                <a:spcPts val="0"/>
              </a:spcAft>
              <a:defRPr/>
            </a:pPr>
            <a:endParaRPr lang="el-GR" dirty="0"/>
          </a:p>
        </p:txBody>
      </p:sp>
      <p:sp>
        <p:nvSpPr>
          <p:cNvPr id="30724" name="3 - Θέση αριθμού διαφάνειας"/>
          <p:cNvSpPr>
            <a:spLocks noGrp="1"/>
          </p:cNvSpPr>
          <p:nvPr>
            <p:ph type="sldNum" sz="quarter" idx="12"/>
          </p:nvPr>
        </p:nvSpPr>
        <p:spPr bwMode="auto">
          <a:ln>
            <a:miter lim="800000"/>
          </a:ln>
        </p:spPr>
        <p:txBody>
          <a:bodyPr wrap="square" numCol="1" anchorCtr="0" compatLnSpc="1"/>
          <a:lstStyle/>
          <a:p>
            <a:pPr>
              <a:defRPr/>
            </a:pPr>
            <a:fld id="{98968983-2190-4064-BFD2-4AF4FCD1A3CE}" type="slidenum">
              <a:rPr lang="fr-FR">
                <a:latin typeface="Arial" panose="020B0604020202020204" pitchFamily="34" charset="0"/>
              </a:rPr>
              <a:pPr>
                <a:defRPr/>
              </a:pPr>
              <a:t>83</a:t>
            </a:fld>
            <a:endParaRPr lang="fr-FR">
              <a:latin typeface="Arial" panose="020B0604020202020204" pitchFamily="34" charset="0"/>
            </a:endParaRPr>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1 - Τίτλος"/>
          <p:cNvSpPr>
            <a:spLocks noGrp="1"/>
          </p:cNvSpPr>
          <p:nvPr>
            <p:ph type="title"/>
          </p:nvPr>
        </p:nvSpPr>
        <p:spPr>
          <a:xfrm>
            <a:off x="827088" y="603250"/>
            <a:ext cx="7897812" cy="593725"/>
          </a:xfrm>
        </p:spPr>
        <p:txBody>
          <a:bodyPr rtlCol="0">
            <a:normAutofit fontScale="90000"/>
          </a:bodyPr>
          <a:lstStyle/>
          <a:p>
            <a:pPr eaLnBrk="1" fontAlgn="auto" hangingPunct="1">
              <a:spcAft>
                <a:spcPts val="0"/>
              </a:spcAft>
              <a:defRPr/>
            </a:pPr>
            <a:r>
              <a:rPr lang="el-GR" dirty="0"/>
              <a:t>ΠΙΣΤΗ ΧΡΙΣΤΟΥ</a:t>
            </a:r>
          </a:p>
        </p:txBody>
      </p:sp>
      <p:sp>
        <p:nvSpPr>
          <p:cNvPr id="31747" name="2 - Θέση περιεχομένου"/>
          <p:cNvSpPr>
            <a:spLocks noGrp="1"/>
          </p:cNvSpPr>
          <p:nvPr>
            <p:ph idx="1"/>
          </p:nvPr>
        </p:nvSpPr>
        <p:spPr>
          <a:xfrm>
            <a:off x="395288" y="1268413"/>
            <a:ext cx="8485187" cy="4911725"/>
          </a:xfrm>
        </p:spPr>
        <p:txBody>
          <a:bodyPr rtlCol="0">
            <a:normAutofit lnSpcReduction="10000"/>
          </a:bodyPr>
          <a:lstStyle/>
          <a:p>
            <a:pPr algn="just" eaLnBrk="1" fontAlgn="auto" hangingPunct="1">
              <a:spcAft>
                <a:spcPts val="0"/>
              </a:spcAft>
              <a:buFont typeface="Georgia" panose="02040502050405020303" pitchFamily="18" charset="0"/>
              <a:buNone/>
              <a:defRPr/>
            </a:pPr>
            <a:r>
              <a:rPr lang="el-GR" sz="2000" dirty="0"/>
              <a:t>Η ανταπόκριση στην κλήση μέσω του Ευαγγελίου περιγράφεται ως πίστη, η οποία όμως μπορεί να σημαίνει τρία τινά:</a:t>
            </a:r>
          </a:p>
          <a:p>
            <a:pPr eaLnBrk="1" fontAlgn="auto" hangingPunct="1">
              <a:spcAft>
                <a:spcPts val="0"/>
              </a:spcAft>
              <a:defRPr/>
            </a:pPr>
            <a:r>
              <a:rPr lang="el-GR" sz="2000" dirty="0">
                <a:solidFill>
                  <a:srgbClr val="C00000"/>
                </a:solidFill>
              </a:rPr>
              <a:t>Πίστη Θεού </a:t>
            </a:r>
            <a:r>
              <a:rPr lang="el-GR" sz="2000" dirty="0"/>
              <a:t>= συνέπεια του Θεού στις Επαγγελίες και τις προφητείες Του.</a:t>
            </a:r>
          </a:p>
          <a:p>
            <a:pPr algn="just" eaLnBrk="1" fontAlgn="auto" hangingPunct="1">
              <a:spcAft>
                <a:spcPts val="0"/>
              </a:spcAft>
              <a:defRPr/>
            </a:pPr>
            <a:r>
              <a:rPr lang="el-GR" sz="2000" dirty="0">
                <a:solidFill>
                  <a:srgbClr val="C00000"/>
                </a:solidFill>
              </a:rPr>
              <a:t>Πίστη Χριστού </a:t>
            </a:r>
            <a:r>
              <a:rPr lang="el-GR" sz="2000" dirty="0"/>
              <a:t>είναι και η πίστη προς τον Χριστό αλλά και η πίστη/εμπιστοσύνη του Χριστού (γεν. </a:t>
            </a:r>
            <a:r>
              <a:rPr lang="el-GR" sz="2000" dirty="0" err="1"/>
              <a:t>υποκειμ</a:t>
            </a:r>
            <a:r>
              <a:rPr lang="el-GR" sz="2000" dirty="0"/>
              <a:t>.) προς τον Πατέρα Του ιδιαιτέρως κατά το Πάθος.</a:t>
            </a:r>
          </a:p>
          <a:p>
            <a:pPr algn="just" eaLnBrk="1" fontAlgn="auto" hangingPunct="1">
              <a:spcAft>
                <a:spcPts val="0"/>
              </a:spcAft>
              <a:defRPr/>
            </a:pPr>
            <a:r>
              <a:rPr lang="el-GR" sz="2000" dirty="0">
                <a:solidFill>
                  <a:srgbClr val="C00000"/>
                </a:solidFill>
              </a:rPr>
              <a:t>Πίστη του Ανθρώπου </a:t>
            </a:r>
            <a:r>
              <a:rPr lang="el-GR" sz="2000" dirty="0"/>
              <a:t>προς τον Χριστό, η οποία προϋποθέτει την απιστία του προς τον εαυτό του ως θεό, σχετίζεται με την απόλυτη εμπιστοσύνη προς τον Θεό ως πατέρα που είναι πιστός (= συνεπής) αλλά και προς τον Χριστό που ως Νυμφίος ενώθηκε με την ανθρώπινη ύπαρξη προσωπικά αλλά και εκκλησιαστικά. Και στους παπύρους της εποχής η πίστη μεταξύ δύο πλευρών φανερώνεται με συγκεκριμένες πράξεις. </a:t>
            </a:r>
          </a:p>
          <a:p>
            <a:pPr algn="just" eaLnBrk="1" fontAlgn="auto" hangingPunct="1">
              <a:spcAft>
                <a:spcPts val="0"/>
              </a:spcAft>
              <a:defRPr/>
            </a:pPr>
            <a:r>
              <a:rPr lang="en-US" sz="2000" dirty="0"/>
              <a:t>Fides</a:t>
            </a:r>
            <a:r>
              <a:rPr lang="el-GR" sz="2000" dirty="0"/>
              <a:t> (=πίστη) στα ελληνορωμαϊκά χρόνια  είναι όρος που σημαίνει την αμοιβαία εμπιστοσύνη/πιστότητα που επιδεικνύεται μέσω έργων και  προσδιορίζει τη σχέση μεταξύ ιεραρχικά ανόμοιων πλευρών: πάτρωνα-πελάτη, νικητή-ηττημένου </a:t>
            </a:r>
            <a:r>
              <a:rPr lang="el-GR" sz="2000" dirty="0" err="1"/>
              <a:t>κ.ο.κ</a:t>
            </a:r>
            <a:r>
              <a:rPr lang="el-GR" sz="2000" dirty="0"/>
              <a:t>.</a:t>
            </a:r>
            <a:r>
              <a:rPr lang="el-GR" dirty="0"/>
              <a:t> </a:t>
            </a:r>
          </a:p>
        </p:txBody>
      </p:sp>
      <p:sp>
        <p:nvSpPr>
          <p:cNvPr id="31748" name="3 - Θέση αριθμού διαφάνειας"/>
          <p:cNvSpPr>
            <a:spLocks noGrp="1"/>
          </p:cNvSpPr>
          <p:nvPr>
            <p:ph type="sldNum" sz="quarter" idx="12"/>
          </p:nvPr>
        </p:nvSpPr>
        <p:spPr bwMode="auto">
          <a:ln>
            <a:miter lim="800000"/>
          </a:ln>
        </p:spPr>
        <p:txBody>
          <a:bodyPr wrap="square" numCol="1" anchorCtr="0" compatLnSpc="1"/>
          <a:lstStyle/>
          <a:p>
            <a:pPr>
              <a:defRPr/>
            </a:pPr>
            <a:fld id="{FCCE5C12-A27C-48A9-8EA1-227E95A441DA}" type="slidenum">
              <a:rPr lang="fr-FR">
                <a:latin typeface="Arial" panose="020B0604020202020204" pitchFamily="34" charset="0"/>
              </a:rPr>
              <a:pPr>
                <a:defRPr/>
              </a:pPr>
              <a:t>84</a:t>
            </a:fld>
            <a:endParaRPr lang="fr-FR">
              <a:latin typeface="Arial" panose="020B0604020202020204" pitchFamily="34" charset="0"/>
            </a:endParaRP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 Τίτλος"/>
          <p:cNvSpPr>
            <a:spLocks noGrp="1"/>
          </p:cNvSpPr>
          <p:nvPr>
            <p:ph type="title"/>
          </p:nvPr>
        </p:nvSpPr>
        <p:spPr>
          <a:xfrm>
            <a:off x="625475" y="536575"/>
            <a:ext cx="8061325" cy="425450"/>
          </a:xfrm>
        </p:spPr>
        <p:txBody>
          <a:bodyPr rtlCol="0">
            <a:normAutofit fontScale="90000"/>
          </a:bodyPr>
          <a:lstStyle/>
          <a:p>
            <a:pPr eaLnBrk="1" fontAlgn="auto" hangingPunct="1">
              <a:spcAft>
                <a:spcPts val="0"/>
              </a:spcAft>
              <a:defRPr/>
            </a:pPr>
            <a:r>
              <a:rPr lang="el-GR" dirty="0">
                <a:solidFill>
                  <a:srgbClr val="C00000"/>
                </a:solidFill>
              </a:rPr>
              <a:t>ΔΙΚΑΙΟΣΥΝΗ Α΄</a:t>
            </a:r>
            <a:endParaRPr lang="el-GR" dirty="0"/>
          </a:p>
        </p:txBody>
      </p:sp>
      <p:sp>
        <p:nvSpPr>
          <p:cNvPr id="32771" name="2 - Θέση περιεχομένου"/>
          <p:cNvSpPr>
            <a:spLocks noGrp="1"/>
          </p:cNvSpPr>
          <p:nvPr>
            <p:ph idx="1"/>
          </p:nvPr>
        </p:nvSpPr>
        <p:spPr>
          <a:xfrm>
            <a:off x="457200" y="1027113"/>
            <a:ext cx="8229600" cy="5605462"/>
          </a:xfrm>
        </p:spPr>
        <p:txBody>
          <a:bodyPr rtlCol="0">
            <a:normAutofit fontScale="92500" lnSpcReduction="20000"/>
          </a:bodyPr>
          <a:lstStyle/>
          <a:p>
            <a:pPr algn="just" eaLnBrk="1" fontAlgn="auto" hangingPunct="1">
              <a:spcAft>
                <a:spcPts val="0"/>
              </a:spcAft>
              <a:defRPr/>
            </a:pPr>
            <a:r>
              <a:rPr lang="el-GR" sz="1600" dirty="0"/>
              <a:t>Η </a:t>
            </a:r>
            <a:r>
              <a:rPr lang="he-IL" sz="1600" dirty="0"/>
              <a:t>צְדָקָה </a:t>
            </a:r>
            <a:r>
              <a:rPr lang="el-GR" sz="1600" dirty="0"/>
              <a:t>(</a:t>
            </a:r>
            <a:r>
              <a:rPr lang="en-US" sz="1600" dirty="0" err="1"/>
              <a:t>tsedakah</a:t>
            </a:r>
            <a:r>
              <a:rPr lang="el-GR" sz="1600" dirty="0"/>
              <a:t>= δικαιοσύνη, Ο’) είναι κεντρικός όρος στη ΠΔ καθώς αποτελεί βασική ιδιότητα του </a:t>
            </a:r>
            <a:r>
              <a:rPr lang="el-GR" sz="1600" dirty="0" err="1"/>
              <a:t>Γιαχβέ</a:t>
            </a:r>
            <a:r>
              <a:rPr lang="el-GR" sz="1600" dirty="0"/>
              <a:t> (Β’ Παρ. 12,6. Ψ. 7,9) και δεν θα πρέπει να συγχέεται νοηματικά με την</a:t>
            </a:r>
            <a:r>
              <a:rPr lang="he-IL" sz="1600" dirty="0"/>
              <a:t>מִשְׁפָּט  </a:t>
            </a:r>
            <a:r>
              <a:rPr lang="el-GR" sz="1600" dirty="0"/>
              <a:t>δηλαδή την απόλυτη εφαρμογή του νόμου και την απόδοση αμοιβής ή ποινής σε κάποιον. Η δικαιοσύνη στον Πλάτωνα είναι η δύναμη που εναρμονίζει </a:t>
            </a:r>
            <a:r>
              <a:rPr lang="de-DE" sz="1600" b="1" dirty="0" err="1"/>
              <a:t>τη</a:t>
            </a:r>
            <a:r>
              <a:rPr lang="de-DE" sz="1600" b="1" dirty="0"/>
              <a:t> </a:t>
            </a:r>
            <a:r>
              <a:rPr lang="de-DE" sz="1600" b="1" dirty="0" err="1"/>
              <a:t>φρόνηση</a:t>
            </a:r>
            <a:r>
              <a:rPr lang="de-DE" sz="1600" b="1" dirty="0"/>
              <a:t> - </a:t>
            </a:r>
            <a:r>
              <a:rPr lang="de-DE" sz="1600" b="1" dirty="0" err="1"/>
              <a:t>σοφία</a:t>
            </a:r>
            <a:r>
              <a:rPr lang="de-DE" sz="1600" dirty="0"/>
              <a:t> </a:t>
            </a:r>
            <a:r>
              <a:rPr lang="de-DE" sz="1600" dirty="0" err="1"/>
              <a:t>που</a:t>
            </a:r>
            <a:r>
              <a:rPr lang="de-DE" sz="1600" dirty="0"/>
              <a:t> </a:t>
            </a:r>
            <a:r>
              <a:rPr lang="de-DE" sz="1600" dirty="0" err="1"/>
              <a:t>διέπει</a:t>
            </a:r>
            <a:r>
              <a:rPr lang="de-DE" sz="1600" dirty="0"/>
              <a:t> </a:t>
            </a:r>
            <a:r>
              <a:rPr lang="de-DE" sz="1600" dirty="0" err="1"/>
              <a:t>το</a:t>
            </a:r>
            <a:r>
              <a:rPr lang="de-DE" sz="1600" dirty="0"/>
              <a:t> </a:t>
            </a:r>
            <a:r>
              <a:rPr lang="de-DE" sz="1600" dirty="0" err="1"/>
              <a:t>λογιστικό</a:t>
            </a:r>
            <a:r>
              <a:rPr lang="de-DE" sz="1600" dirty="0"/>
              <a:t> (</a:t>
            </a:r>
            <a:r>
              <a:rPr lang="de-DE" sz="1600" dirty="0" err="1"/>
              <a:t>την</a:t>
            </a:r>
            <a:r>
              <a:rPr lang="de-DE" sz="1600" dirty="0"/>
              <a:t> </a:t>
            </a:r>
            <a:r>
              <a:rPr lang="de-DE" sz="1600" dirty="0" err="1"/>
              <a:t>επίγνωση</a:t>
            </a:r>
            <a:r>
              <a:rPr lang="de-DE" sz="1600" dirty="0"/>
              <a:t> </a:t>
            </a:r>
            <a:r>
              <a:rPr lang="de-DE" sz="1600" dirty="0" err="1"/>
              <a:t>της</a:t>
            </a:r>
            <a:r>
              <a:rPr lang="de-DE" sz="1600" dirty="0"/>
              <a:t> </a:t>
            </a:r>
            <a:r>
              <a:rPr lang="de-DE" sz="1600" dirty="0" err="1"/>
              <a:t>θέσεώς</a:t>
            </a:r>
            <a:r>
              <a:rPr lang="de-DE" sz="1600" dirty="0"/>
              <a:t> </a:t>
            </a:r>
            <a:r>
              <a:rPr lang="de-DE" sz="1600" dirty="0" err="1"/>
              <a:t>του</a:t>
            </a:r>
            <a:r>
              <a:rPr lang="de-DE" sz="1600" dirty="0"/>
              <a:t> </a:t>
            </a:r>
            <a:r>
              <a:rPr lang="de-DE" sz="1600" dirty="0" err="1"/>
              <a:t>ως</a:t>
            </a:r>
            <a:r>
              <a:rPr lang="de-DE" sz="1600" dirty="0"/>
              <a:t> </a:t>
            </a:r>
            <a:r>
              <a:rPr lang="de-DE" sz="1600" dirty="0" err="1"/>
              <a:t>μικρόκοσμου</a:t>
            </a:r>
            <a:r>
              <a:rPr lang="de-DE" sz="1600" dirty="0"/>
              <a:t> </a:t>
            </a:r>
            <a:r>
              <a:rPr lang="de-DE" sz="1600" dirty="0" err="1"/>
              <a:t>μέσα</a:t>
            </a:r>
            <a:r>
              <a:rPr lang="de-DE" sz="1600" dirty="0"/>
              <a:t> </a:t>
            </a:r>
            <a:r>
              <a:rPr lang="de-DE" sz="1600" dirty="0" err="1"/>
              <a:t>στον</a:t>
            </a:r>
            <a:r>
              <a:rPr lang="de-DE" sz="1600" dirty="0"/>
              <a:t> </a:t>
            </a:r>
            <a:r>
              <a:rPr lang="de-DE" sz="1600" dirty="0" err="1"/>
              <a:t>μακρόκοσμο</a:t>
            </a:r>
            <a:r>
              <a:rPr lang="de-DE" sz="1600" dirty="0"/>
              <a:t>, </a:t>
            </a:r>
            <a:r>
              <a:rPr lang="de-DE" sz="1600" dirty="0" err="1"/>
              <a:t>του</a:t>
            </a:r>
            <a:r>
              <a:rPr lang="de-DE" sz="1600" dirty="0"/>
              <a:t> </a:t>
            </a:r>
            <a:r>
              <a:rPr lang="de-DE" sz="1600" i="1" dirty="0" err="1"/>
              <a:t>δέους</a:t>
            </a:r>
            <a:r>
              <a:rPr lang="de-DE" sz="1600" i="1" dirty="0"/>
              <a:t> - </a:t>
            </a:r>
            <a:r>
              <a:rPr lang="de-DE" sz="1600" i="1" dirty="0" err="1"/>
              <a:t>της</a:t>
            </a:r>
            <a:r>
              <a:rPr lang="de-DE" sz="1600" i="1" dirty="0"/>
              <a:t> </a:t>
            </a:r>
            <a:r>
              <a:rPr lang="de-DE" sz="1600" i="1" dirty="0" err="1"/>
              <a:t>ευσέβειας</a:t>
            </a:r>
            <a:r>
              <a:rPr lang="de-DE" sz="1600" dirty="0"/>
              <a:t> </a:t>
            </a:r>
            <a:r>
              <a:rPr lang="de-DE" sz="1600" dirty="0" err="1"/>
              <a:t>έναντι</a:t>
            </a:r>
            <a:r>
              <a:rPr lang="de-DE" sz="1600" dirty="0"/>
              <a:t> </a:t>
            </a:r>
            <a:r>
              <a:rPr lang="de-DE" sz="1600" dirty="0" err="1"/>
              <a:t>του</a:t>
            </a:r>
            <a:r>
              <a:rPr lang="de-DE" sz="1600" dirty="0"/>
              <a:t> </a:t>
            </a:r>
            <a:r>
              <a:rPr lang="de-DE" sz="1600" dirty="0" err="1"/>
              <a:t>Θεού</a:t>
            </a:r>
            <a:r>
              <a:rPr lang="de-DE" sz="1600" dirty="0"/>
              <a:t> </a:t>
            </a:r>
            <a:r>
              <a:rPr lang="de-DE" sz="1600" dirty="0" err="1"/>
              <a:t>και</a:t>
            </a:r>
            <a:r>
              <a:rPr lang="de-DE" sz="1600" dirty="0"/>
              <a:t> </a:t>
            </a:r>
            <a:r>
              <a:rPr lang="de-DE" sz="1600" dirty="0" err="1"/>
              <a:t>της</a:t>
            </a:r>
            <a:r>
              <a:rPr lang="de-DE" sz="1600" dirty="0"/>
              <a:t> </a:t>
            </a:r>
            <a:r>
              <a:rPr lang="de-DE" sz="1600" dirty="0" err="1"/>
              <a:t>αποφυγής</a:t>
            </a:r>
            <a:r>
              <a:rPr lang="de-DE" sz="1600" dirty="0"/>
              <a:t> </a:t>
            </a:r>
            <a:r>
              <a:rPr lang="de-DE" sz="1600" dirty="0" err="1"/>
              <a:t>της</a:t>
            </a:r>
            <a:r>
              <a:rPr lang="de-DE" sz="1600" dirty="0"/>
              <a:t> </a:t>
            </a:r>
            <a:r>
              <a:rPr lang="de-DE" sz="1600" i="1" dirty="0" err="1"/>
              <a:t>ύβρεως</a:t>
            </a:r>
            <a:r>
              <a:rPr lang="de-DE" sz="1600" dirty="0"/>
              <a:t> </a:t>
            </a:r>
            <a:r>
              <a:rPr lang="de-DE" sz="1600" dirty="0" err="1"/>
              <a:t>που</a:t>
            </a:r>
            <a:r>
              <a:rPr lang="de-DE" sz="1600" dirty="0"/>
              <a:t> </a:t>
            </a:r>
            <a:r>
              <a:rPr lang="de-DE" sz="1600" dirty="0" err="1"/>
              <a:t>επισείει</a:t>
            </a:r>
            <a:r>
              <a:rPr lang="de-DE" sz="1600" dirty="0"/>
              <a:t> </a:t>
            </a:r>
            <a:r>
              <a:rPr lang="de-DE" sz="1600" dirty="0" err="1"/>
              <a:t>τη</a:t>
            </a:r>
            <a:r>
              <a:rPr lang="de-DE" sz="1600" dirty="0"/>
              <a:t> </a:t>
            </a:r>
            <a:r>
              <a:rPr lang="de-DE" sz="1600" i="1" dirty="0" err="1"/>
              <a:t>νέμεση</a:t>
            </a:r>
            <a:r>
              <a:rPr lang="de-DE" sz="1600" dirty="0"/>
              <a:t>), </a:t>
            </a:r>
            <a:r>
              <a:rPr lang="de-DE" sz="1600" b="1" dirty="0" err="1"/>
              <a:t>τη</a:t>
            </a:r>
            <a:r>
              <a:rPr lang="de-DE" sz="1600" b="1" dirty="0"/>
              <a:t> </a:t>
            </a:r>
            <a:r>
              <a:rPr lang="de-DE" sz="1600" b="1" dirty="0" err="1"/>
              <a:t>σωφροσύνη</a:t>
            </a:r>
            <a:r>
              <a:rPr lang="de-DE" sz="1600" b="1" dirty="0"/>
              <a:t>,</a:t>
            </a:r>
            <a:r>
              <a:rPr lang="de-DE" sz="1600" dirty="0"/>
              <a:t> </a:t>
            </a:r>
            <a:r>
              <a:rPr lang="de-DE" sz="1600" dirty="0" err="1"/>
              <a:t>που</a:t>
            </a:r>
            <a:r>
              <a:rPr lang="de-DE" sz="1600" dirty="0"/>
              <a:t> </a:t>
            </a:r>
            <a:r>
              <a:rPr lang="de-DE" sz="1600" dirty="0" err="1"/>
              <a:t>χαρακτηρίζει</a:t>
            </a:r>
            <a:r>
              <a:rPr lang="de-DE" sz="1600" dirty="0"/>
              <a:t> </a:t>
            </a:r>
            <a:r>
              <a:rPr lang="de-DE" sz="1600" dirty="0" err="1"/>
              <a:t>το</a:t>
            </a:r>
            <a:r>
              <a:rPr lang="de-DE" sz="1600" dirty="0"/>
              <a:t> </a:t>
            </a:r>
            <a:r>
              <a:rPr lang="de-DE" sz="1600" dirty="0" err="1"/>
              <a:t>θυμοειδές</a:t>
            </a:r>
            <a:r>
              <a:rPr lang="de-DE" sz="1600" dirty="0"/>
              <a:t> (</a:t>
            </a:r>
            <a:r>
              <a:rPr lang="de-DE" sz="1600" dirty="0" err="1"/>
              <a:t>τον</a:t>
            </a:r>
            <a:r>
              <a:rPr lang="de-DE" sz="1600" dirty="0"/>
              <a:t> </a:t>
            </a:r>
            <a:r>
              <a:rPr lang="de-DE" sz="1600" dirty="0" err="1"/>
              <a:t>περιορισμό</a:t>
            </a:r>
            <a:r>
              <a:rPr lang="de-DE" sz="1600" dirty="0"/>
              <a:t> </a:t>
            </a:r>
            <a:r>
              <a:rPr lang="de-DE" sz="1600" dirty="0" err="1"/>
              <a:t>των</a:t>
            </a:r>
            <a:r>
              <a:rPr lang="de-DE" sz="1600" dirty="0"/>
              <a:t> </a:t>
            </a:r>
            <a:r>
              <a:rPr lang="de-DE" sz="1600" dirty="0" err="1"/>
              <a:t>επιθυμιών</a:t>
            </a:r>
            <a:r>
              <a:rPr lang="de-DE" sz="1600" dirty="0"/>
              <a:t> </a:t>
            </a:r>
            <a:r>
              <a:rPr lang="de-DE" sz="1600" dirty="0" err="1"/>
              <a:t>του</a:t>
            </a:r>
            <a:r>
              <a:rPr lang="de-DE" sz="1600" dirty="0"/>
              <a:t> </a:t>
            </a:r>
            <a:r>
              <a:rPr lang="de-DE" sz="1600" dirty="0" err="1"/>
              <a:t>αλόγου</a:t>
            </a:r>
            <a:r>
              <a:rPr lang="de-DE" sz="1600" dirty="0"/>
              <a:t> </a:t>
            </a:r>
            <a:r>
              <a:rPr lang="de-DE" sz="1600" dirty="0" err="1"/>
              <a:t>μέρους</a:t>
            </a:r>
            <a:r>
              <a:rPr lang="de-DE" sz="1600" dirty="0"/>
              <a:t> </a:t>
            </a:r>
            <a:r>
              <a:rPr lang="de-DE" sz="1600" dirty="0" err="1"/>
              <a:t>της</a:t>
            </a:r>
            <a:r>
              <a:rPr lang="de-DE" sz="1600" dirty="0"/>
              <a:t> </a:t>
            </a:r>
            <a:r>
              <a:rPr lang="de-DE" sz="1600" dirty="0" err="1"/>
              <a:t>ψυχής</a:t>
            </a:r>
            <a:r>
              <a:rPr lang="de-DE" sz="1600" dirty="0"/>
              <a:t> </a:t>
            </a:r>
            <a:r>
              <a:rPr lang="de-DE" sz="1600" dirty="0" err="1"/>
              <a:t>στα</a:t>
            </a:r>
            <a:r>
              <a:rPr lang="de-DE" sz="1600" dirty="0"/>
              <a:t> </a:t>
            </a:r>
            <a:r>
              <a:rPr lang="de-DE" sz="1600" dirty="0" err="1"/>
              <a:t>όρια</a:t>
            </a:r>
            <a:r>
              <a:rPr lang="de-DE" sz="1600" dirty="0"/>
              <a:t> </a:t>
            </a:r>
            <a:r>
              <a:rPr lang="de-DE" sz="1600" dirty="0" err="1"/>
              <a:t>του</a:t>
            </a:r>
            <a:r>
              <a:rPr lang="de-DE" sz="1600" dirty="0"/>
              <a:t> </a:t>
            </a:r>
            <a:r>
              <a:rPr lang="de-DE" sz="1600" dirty="0" err="1"/>
              <a:t>μέτρου</a:t>
            </a:r>
            <a:r>
              <a:rPr lang="de-DE" sz="1600" dirty="0"/>
              <a:t> </a:t>
            </a:r>
            <a:r>
              <a:rPr lang="de-DE" sz="1600" dirty="0" err="1"/>
              <a:t>διά</a:t>
            </a:r>
            <a:r>
              <a:rPr lang="de-DE" sz="1600" dirty="0"/>
              <a:t> </a:t>
            </a:r>
            <a:r>
              <a:rPr lang="de-DE" sz="1600" dirty="0" err="1"/>
              <a:t>της</a:t>
            </a:r>
            <a:r>
              <a:rPr lang="de-DE" sz="1600" dirty="0"/>
              <a:t> </a:t>
            </a:r>
            <a:r>
              <a:rPr lang="de-DE" sz="1600" dirty="0" err="1"/>
              <a:t>γυμναστικής</a:t>
            </a:r>
            <a:r>
              <a:rPr lang="de-DE" sz="1600" dirty="0"/>
              <a:t>, </a:t>
            </a:r>
            <a:r>
              <a:rPr lang="de-DE" sz="1600" dirty="0" err="1"/>
              <a:t>της</a:t>
            </a:r>
            <a:r>
              <a:rPr lang="de-DE" sz="1600" dirty="0"/>
              <a:t> </a:t>
            </a:r>
            <a:r>
              <a:rPr lang="de-DE" sz="1600" dirty="0" err="1"/>
              <a:t>λιτότητας</a:t>
            </a:r>
            <a:r>
              <a:rPr lang="de-DE" sz="1600" dirty="0"/>
              <a:t>, </a:t>
            </a:r>
            <a:r>
              <a:rPr lang="de-DE" sz="1600" dirty="0" err="1"/>
              <a:t>της</a:t>
            </a:r>
            <a:r>
              <a:rPr lang="de-DE" sz="1600" dirty="0"/>
              <a:t> </a:t>
            </a:r>
            <a:r>
              <a:rPr lang="de-DE" sz="1600" dirty="0" err="1"/>
              <a:t>εγκράτειας</a:t>
            </a:r>
            <a:r>
              <a:rPr lang="de-DE" sz="1600" dirty="0"/>
              <a:t> </a:t>
            </a:r>
            <a:r>
              <a:rPr lang="de-DE" sz="1600" dirty="0" err="1"/>
              <a:t>και</a:t>
            </a:r>
            <a:r>
              <a:rPr lang="de-DE" sz="1600" dirty="0"/>
              <a:t> </a:t>
            </a:r>
            <a:r>
              <a:rPr lang="de-DE" sz="1600" dirty="0" err="1"/>
              <a:t>της</a:t>
            </a:r>
            <a:r>
              <a:rPr lang="de-DE" sz="1600" dirty="0"/>
              <a:t> </a:t>
            </a:r>
            <a:r>
              <a:rPr lang="de-DE" sz="1600" dirty="0" err="1"/>
              <a:t>διαβίωσης</a:t>
            </a:r>
            <a:r>
              <a:rPr lang="de-DE" sz="1600" dirty="0"/>
              <a:t> </a:t>
            </a:r>
            <a:r>
              <a:rPr lang="de-DE" sz="1600" dirty="0" err="1"/>
              <a:t>στο</a:t>
            </a:r>
            <a:r>
              <a:rPr lang="de-DE" sz="1600" dirty="0"/>
              <a:t> </a:t>
            </a:r>
            <a:r>
              <a:rPr lang="de-DE" sz="1600" dirty="0" err="1"/>
              <a:t>προσήκον</a:t>
            </a:r>
            <a:r>
              <a:rPr lang="de-DE" sz="1600" dirty="0"/>
              <a:t> </a:t>
            </a:r>
            <a:r>
              <a:rPr lang="de-DE" sz="1600" dirty="0" err="1"/>
              <a:t>περιβάλλον</a:t>
            </a:r>
            <a:r>
              <a:rPr lang="de-DE" sz="1600" dirty="0"/>
              <a:t>), </a:t>
            </a:r>
            <a:r>
              <a:rPr lang="de-DE" sz="1600" b="1" dirty="0" err="1"/>
              <a:t>την</a:t>
            </a:r>
            <a:r>
              <a:rPr lang="de-DE" sz="1600" b="1" dirty="0"/>
              <a:t> </a:t>
            </a:r>
            <a:r>
              <a:rPr lang="de-DE" sz="1600" b="1" dirty="0" err="1"/>
              <a:t>ανδρεία</a:t>
            </a:r>
            <a:r>
              <a:rPr lang="de-DE" sz="1600" b="1" dirty="0"/>
              <a:t> </a:t>
            </a:r>
            <a:r>
              <a:rPr lang="de-DE" sz="1600" b="1" dirty="0" err="1"/>
              <a:t>και</a:t>
            </a:r>
            <a:r>
              <a:rPr lang="de-DE" sz="1600" b="1" dirty="0"/>
              <a:t> </a:t>
            </a:r>
            <a:r>
              <a:rPr lang="de-DE" sz="1600" b="1" dirty="0" err="1"/>
              <a:t>την</a:t>
            </a:r>
            <a:r>
              <a:rPr lang="de-DE" sz="1600" b="1" dirty="0"/>
              <a:t> </a:t>
            </a:r>
            <a:r>
              <a:rPr lang="de-DE" sz="1600" b="1" dirty="0" err="1"/>
              <a:t>επιείκεια</a:t>
            </a:r>
            <a:r>
              <a:rPr lang="de-DE" sz="1600" b="1" dirty="0"/>
              <a:t>,</a:t>
            </a:r>
            <a:r>
              <a:rPr lang="de-DE" sz="1600" dirty="0"/>
              <a:t> </a:t>
            </a:r>
            <a:r>
              <a:rPr lang="de-DE" sz="1600" dirty="0" err="1"/>
              <a:t>που</a:t>
            </a:r>
            <a:r>
              <a:rPr lang="de-DE" sz="1600" dirty="0"/>
              <a:t> </a:t>
            </a:r>
            <a:r>
              <a:rPr lang="de-DE" sz="1600" dirty="0" err="1"/>
              <a:t>διέπουν</a:t>
            </a:r>
            <a:r>
              <a:rPr lang="de-DE" sz="1600" dirty="0"/>
              <a:t> </a:t>
            </a:r>
            <a:r>
              <a:rPr lang="de-DE" sz="1600" dirty="0" err="1"/>
              <a:t>το</a:t>
            </a:r>
            <a:r>
              <a:rPr lang="de-DE" sz="1600" dirty="0"/>
              <a:t> </a:t>
            </a:r>
            <a:r>
              <a:rPr lang="de-DE" sz="1600" dirty="0" err="1"/>
              <a:t>επιθυμητικό</a:t>
            </a:r>
            <a:r>
              <a:rPr lang="de-DE" sz="1600" dirty="0"/>
              <a:t> (</a:t>
            </a:r>
            <a:r>
              <a:rPr lang="de-DE" sz="1600" dirty="0" err="1"/>
              <a:t>το</a:t>
            </a:r>
            <a:r>
              <a:rPr lang="de-DE" sz="1600" dirty="0"/>
              <a:t> </a:t>
            </a:r>
            <a:r>
              <a:rPr lang="de-DE" sz="1600" dirty="0" err="1"/>
              <a:t>οποίο</a:t>
            </a:r>
            <a:r>
              <a:rPr lang="de-DE" sz="1600" dirty="0"/>
              <a:t> </a:t>
            </a:r>
            <a:r>
              <a:rPr lang="de-DE" sz="1600" dirty="0" err="1"/>
              <a:t>αντιδιαστελλόταν</a:t>
            </a:r>
            <a:r>
              <a:rPr lang="de-DE" sz="1600" dirty="0"/>
              <a:t> </a:t>
            </a:r>
            <a:r>
              <a:rPr lang="de-DE" sz="1600" dirty="0" err="1"/>
              <a:t>προς</a:t>
            </a:r>
            <a:r>
              <a:rPr lang="de-DE" sz="1600" dirty="0"/>
              <a:t> </a:t>
            </a:r>
            <a:r>
              <a:rPr lang="de-DE" sz="1600" dirty="0" err="1"/>
              <a:t>τη</a:t>
            </a:r>
            <a:r>
              <a:rPr lang="de-DE" sz="1600" dirty="0"/>
              <a:t> </a:t>
            </a:r>
            <a:r>
              <a:rPr lang="de-DE" sz="1600" dirty="0" err="1"/>
              <a:t>θηριωδία</a:t>
            </a:r>
            <a:r>
              <a:rPr lang="de-DE" sz="1600" dirty="0"/>
              <a:t>)</a:t>
            </a:r>
            <a:r>
              <a:rPr lang="el-GR" sz="1600" dirty="0"/>
              <a:t>. </a:t>
            </a:r>
            <a:r>
              <a:rPr lang="el-GR" sz="1600" dirty="0" err="1"/>
              <a:t>Ε</a:t>
            </a:r>
            <a:r>
              <a:rPr lang="de-DE" sz="1600" dirty="0" err="1"/>
              <a:t>ίναι</a:t>
            </a:r>
            <a:r>
              <a:rPr lang="de-DE" sz="1600" dirty="0"/>
              <a:t> η </a:t>
            </a:r>
            <a:r>
              <a:rPr lang="de-DE" sz="1600" dirty="0" err="1"/>
              <a:t>υψίστη</a:t>
            </a:r>
            <a:r>
              <a:rPr lang="de-DE" sz="1600" dirty="0"/>
              <a:t> </a:t>
            </a:r>
            <a:r>
              <a:rPr lang="de-DE" sz="1600" dirty="0" err="1"/>
              <a:t>των</a:t>
            </a:r>
            <a:r>
              <a:rPr lang="de-DE" sz="1600" dirty="0"/>
              <a:t> </a:t>
            </a:r>
            <a:r>
              <a:rPr lang="de-DE" sz="1600" dirty="0" err="1"/>
              <a:t>αρετών</a:t>
            </a:r>
            <a:r>
              <a:rPr lang="de-DE" sz="1600" dirty="0"/>
              <a:t>, </a:t>
            </a:r>
            <a:r>
              <a:rPr lang="de-DE" sz="1600" dirty="0" err="1"/>
              <a:t>αφού</a:t>
            </a:r>
            <a:r>
              <a:rPr lang="de-DE" sz="1600" dirty="0"/>
              <a:t> </a:t>
            </a:r>
            <a:r>
              <a:rPr lang="de-DE" sz="1600" dirty="0" err="1"/>
              <a:t>αποτελεί</a:t>
            </a:r>
            <a:r>
              <a:rPr lang="de-DE" sz="1600" dirty="0"/>
              <a:t> </a:t>
            </a:r>
            <a:r>
              <a:rPr lang="de-DE" sz="1600" dirty="0" err="1"/>
              <a:t>όρο</a:t>
            </a:r>
            <a:r>
              <a:rPr lang="de-DE" sz="1600" dirty="0"/>
              <a:t> </a:t>
            </a:r>
            <a:r>
              <a:rPr lang="de-DE" sz="1600" dirty="0" err="1"/>
              <a:t>σχέσης</a:t>
            </a:r>
            <a:r>
              <a:rPr lang="de-DE" sz="1600" dirty="0"/>
              <a:t> </a:t>
            </a:r>
            <a:r>
              <a:rPr lang="de-DE" sz="1600" dirty="0" err="1"/>
              <a:t>και</a:t>
            </a:r>
            <a:r>
              <a:rPr lang="de-DE" sz="1600" dirty="0"/>
              <a:t> </a:t>
            </a:r>
            <a:r>
              <a:rPr lang="de-DE" sz="1600" dirty="0" err="1"/>
              <a:t>των</a:t>
            </a:r>
            <a:r>
              <a:rPr lang="de-DE" sz="1600" dirty="0"/>
              <a:t> </a:t>
            </a:r>
            <a:r>
              <a:rPr lang="de-DE" sz="1600" dirty="0" err="1"/>
              <a:t>δυνάμεων</a:t>
            </a:r>
            <a:r>
              <a:rPr lang="de-DE" sz="1600" dirty="0"/>
              <a:t> </a:t>
            </a:r>
            <a:r>
              <a:rPr lang="de-DE" sz="1600" dirty="0" err="1"/>
              <a:t>εντός</a:t>
            </a:r>
            <a:r>
              <a:rPr lang="de-DE" sz="1600" dirty="0"/>
              <a:t> </a:t>
            </a:r>
            <a:r>
              <a:rPr lang="de-DE" sz="1600" dirty="0" err="1"/>
              <a:t>του</a:t>
            </a:r>
            <a:r>
              <a:rPr lang="de-DE" sz="1600" dirty="0"/>
              <a:t> </a:t>
            </a:r>
            <a:r>
              <a:rPr lang="de-DE" sz="1600" dirty="0" err="1"/>
              <a:t>μικρόκοσμου</a:t>
            </a:r>
            <a:r>
              <a:rPr lang="de-DE" sz="1600" dirty="0"/>
              <a:t> </a:t>
            </a:r>
            <a:r>
              <a:rPr lang="de-DE" sz="1600" dirty="0" err="1"/>
              <a:t>της</a:t>
            </a:r>
            <a:r>
              <a:rPr lang="de-DE" sz="1600" dirty="0"/>
              <a:t> </a:t>
            </a:r>
            <a:r>
              <a:rPr lang="de-DE" sz="1600" dirty="0" err="1"/>
              <a:t>ψυχής</a:t>
            </a:r>
            <a:r>
              <a:rPr lang="de-DE" sz="1600" dirty="0"/>
              <a:t> </a:t>
            </a:r>
            <a:r>
              <a:rPr lang="de-DE" sz="1600" dirty="0" err="1"/>
              <a:t>αλλά</a:t>
            </a:r>
            <a:r>
              <a:rPr lang="de-DE" sz="1600" dirty="0"/>
              <a:t> </a:t>
            </a:r>
            <a:r>
              <a:rPr lang="de-DE" sz="1600" dirty="0" err="1"/>
              <a:t>και</a:t>
            </a:r>
            <a:r>
              <a:rPr lang="de-DE" sz="1600" dirty="0"/>
              <a:t> </a:t>
            </a:r>
            <a:r>
              <a:rPr lang="de-DE" sz="1600" dirty="0" err="1"/>
              <a:t>των</a:t>
            </a:r>
            <a:r>
              <a:rPr lang="de-DE" sz="1600" dirty="0"/>
              <a:t> </a:t>
            </a:r>
            <a:r>
              <a:rPr lang="de-DE" sz="1600" dirty="0" err="1"/>
              <a:t>στοιχείων</a:t>
            </a:r>
            <a:r>
              <a:rPr lang="de-DE" sz="1600" dirty="0"/>
              <a:t> </a:t>
            </a:r>
            <a:r>
              <a:rPr lang="de-DE" sz="1600" dirty="0" err="1"/>
              <a:t>του</a:t>
            </a:r>
            <a:r>
              <a:rPr lang="de-DE" sz="1600" dirty="0"/>
              <a:t> </a:t>
            </a:r>
            <a:r>
              <a:rPr lang="de-DE" sz="1600" dirty="0" err="1"/>
              <a:t>μακρόκοσμου</a:t>
            </a:r>
            <a:r>
              <a:rPr lang="de-DE" sz="1600" dirty="0"/>
              <a:t>. </a:t>
            </a:r>
            <a:r>
              <a:rPr lang="de-DE" sz="1600" i="1" dirty="0" err="1"/>
              <a:t>Επιτροπεύει</a:t>
            </a:r>
            <a:r>
              <a:rPr lang="de-DE" sz="1600" i="1" dirty="0"/>
              <a:t> </a:t>
            </a:r>
            <a:r>
              <a:rPr lang="de-DE" sz="1600" i="1" dirty="0" err="1"/>
              <a:t>τα</a:t>
            </a:r>
            <a:r>
              <a:rPr lang="de-DE" sz="1600" i="1" dirty="0"/>
              <a:t> </a:t>
            </a:r>
            <a:r>
              <a:rPr lang="de-DE" sz="1600" i="1" dirty="0" err="1"/>
              <a:t>άλλα</a:t>
            </a:r>
            <a:r>
              <a:rPr lang="de-DE" sz="1600" i="1" dirty="0"/>
              <a:t> </a:t>
            </a:r>
            <a:r>
              <a:rPr lang="de-DE" sz="1600" i="1" dirty="0" err="1"/>
              <a:t>πάντα</a:t>
            </a:r>
            <a:r>
              <a:rPr lang="de-DE" sz="1600" i="1" dirty="0"/>
              <a:t> </a:t>
            </a:r>
            <a:r>
              <a:rPr lang="de-DE" sz="1600" i="1" dirty="0" err="1"/>
              <a:t>διαϊόν</a:t>
            </a:r>
            <a:r>
              <a:rPr lang="de-DE" sz="1600" dirty="0"/>
              <a:t> (</a:t>
            </a:r>
            <a:r>
              <a:rPr lang="de-DE" sz="1600" dirty="0" err="1"/>
              <a:t>Πλάτων</a:t>
            </a:r>
            <a:r>
              <a:rPr lang="de-DE" sz="1600" dirty="0"/>
              <a:t>, </a:t>
            </a:r>
            <a:r>
              <a:rPr lang="de-DE" sz="1600" i="1" dirty="0" err="1"/>
              <a:t>Κρατύλος</a:t>
            </a:r>
            <a:r>
              <a:rPr lang="de-DE" sz="1600" dirty="0"/>
              <a:t> 412δ). </a:t>
            </a:r>
            <a:r>
              <a:rPr lang="el-GR" sz="1600" dirty="0"/>
              <a:t> </a:t>
            </a:r>
          </a:p>
          <a:p>
            <a:pPr algn="just" eaLnBrk="1" fontAlgn="auto" hangingPunct="1">
              <a:spcAft>
                <a:spcPts val="0"/>
              </a:spcAft>
              <a:defRPr/>
            </a:pPr>
            <a:r>
              <a:rPr lang="el-GR" sz="1600" dirty="0"/>
              <a:t>Στην Π.Δ. η </a:t>
            </a:r>
            <a:r>
              <a:rPr lang="en-US" sz="1600" dirty="0" err="1"/>
              <a:t>Tsedakah</a:t>
            </a:r>
            <a:r>
              <a:rPr lang="en-US" sz="1600" dirty="0"/>
              <a:t> </a:t>
            </a:r>
            <a:r>
              <a:rPr lang="el-GR" sz="1600" dirty="0"/>
              <a:t>προσδιορίζει την εναρμόνιση ανάμεσα στον Θεό και στον άνθρωπο, η οποία ρυθμίζεται από τη Διαθήκη-</a:t>
            </a:r>
            <a:r>
              <a:rPr lang="el-GR" sz="1600" dirty="0" err="1"/>
              <a:t>Τορά </a:t>
            </a:r>
            <a:r>
              <a:rPr lang="el-GR" sz="1600" dirty="0"/>
              <a:t>(Ψ. 50,6 [49,6]. </a:t>
            </a:r>
            <a:r>
              <a:rPr lang="el-GR" sz="1600" dirty="0" err="1"/>
              <a:t>Ιερ</a:t>
            </a:r>
            <a:r>
              <a:rPr lang="el-GR" sz="1600" dirty="0"/>
              <a:t>. 9,24). Ως “δικαιοσύνη” αποδίδονται επίσης από τους Ο’ όροι όπως οι </a:t>
            </a:r>
            <a:r>
              <a:rPr lang="he-IL" sz="1600" dirty="0"/>
              <a:t>אֱמֶת </a:t>
            </a:r>
            <a:r>
              <a:rPr lang="el-GR" sz="1600" dirty="0"/>
              <a:t> (= αλήθεια), </a:t>
            </a:r>
            <a:r>
              <a:rPr lang="he-IL" sz="1600" dirty="0"/>
              <a:t>חֶסֶד </a:t>
            </a:r>
            <a:r>
              <a:rPr lang="el-GR" sz="1600" dirty="0"/>
              <a:t>(= έλεος), </a:t>
            </a:r>
            <a:r>
              <a:rPr lang="he-IL" sz="1600" dirty="0"/>
              <a:t>טוב </a:t>
            </a:r>
            <a:r>
              <a:rPr lang="el-GR" sz="1600" dirty="0"/>
              <a:t>(= καλοσύνη), οι οποίοι αποδεικνύουν την </a:t>
            </a:r>
            <a:r>
              <a:rPr lang="el-GR" sz="1600" dirty="0" err="1"/>
              <a:t>σωτηριολογική</a:t>
            </a:r>
            <a:r>
              <a:rPr lang="el-GR" sz="1600" dirty="0"/>
              <a:t> διάσταση της “δικαιοσύνης του </a:t>
            </a:r>
            <a:r>
              <a:rPr lang="el-GR" sz="1600" dirty="0" err="1"/>
              <a:t>Γιαχβέ</a:t>
            </a:r>
            <a:r>
              <a:rPr lang="el-GR" sz="1600" dirty="0"/>
              <a:t>”. Σε δεύτερο επίπεδο, αυτή ακριβώς η μορφή δικαιοσύνης θα πρέπει να διέπει και να διαμορφώνει τις σχέσεις μεταξύ των ανθρώπων (</a:t>
            </a:r>
            <a:r>
              <a:rPr lang="el-GR" sz="1600" dirty="0" err="1"/>
              <a:t>Δτ</a:t>
            </a:r>
            <a:r>
              <a:rPr lang="el-GR" sz="1600" dirty="0"/>
              <a:t>. 24,13. </a:t>
            </a:r>
            <a:r>
              <a:rPr lang="el-GR" sz="1600" dirty="0" err="1"/>
              <a:t>Ιερ</a:t>
            </a:r>
            <a:r>
              <a:rPr lang="el-GR" sz="1600" dirty="0"/>
              <a:t>. 22,3). Ο όρος</a:t>
            </a:r>
            <a:r>
              <a:rPr lang="he-IL" sz="1600" dirty="0"/>
              <a:t>צַדִּיק  </a:t>
            </a:r>
            <a:r>
              <a:rPr lang="el-GR" sz="1600" dirty="0"/>
              <a:t>(= δίκαιος) έχει τη σημασία ενός ανθρώπου αθώου και άμεμπτου, από νομικής, ηθικής και θρησκευτικής πλευράς. Ο Νώε, στο Γεν. 6,9 είναι ο πρώτος άνθρωπος ο οποίος χαρακτηρίζεται ως </a:t>
            </a:r>
            <a:r>
              <a:rPr lang="he-IL" sz="1600" dirty="0"/>
              <a:t>צַדִּיק </a:t>
            </a:r>
            <a:r>
              <a:rPr lang="en-US" sz="1600" dirty="0"/>
              <a:t> </a:t>
            </a:r>
            <a:r>
              <a:rPr lang="el-GR" sz="1600" dirty="0"/>
              <a:t>και μάλιστα ως “τέλειος” (Ο’, </a:t>
            </a:r>
            <a:r>
              <a:rPr lang="he-IL" sz="1600" dirty="0"/>
              <a:t>תָּמִים </a:t>
            </a:r>
            <a:r>
              <a:rPr lang="el-GR" sz="1600" dirty="0"/>
              <a:t>Μ’). Στους </a:t>
            </a:r>
            <a:r>
              <a:rPr lang="el-GR" sz="1600" dirty="0" err="1"/>
              <a:t>μεταιχμαλωσιακούς</a:t>
            </a:r>
            <a:r>
              <a:rPr lang="el-GR" sz="1600" dirty="0"/>
              <a:t> χρόνους, η μορφή του “δικαίου” συνδέεται στενά με τον άνθρωπο εκείνο ο οποίος μελετά και εφαρμόζει την </a:t>
            </a:r>
            <a:r>
              <a:rPr lang="el-GR" sz="1600" dirty="0" err="1"/>
              <a:t>Τορά</a:t>
            </a:r>
            <a:r>
              <a:rPr lang="el-GR" sz="1600" dirty="0"/>
              <a:t> αφού αυτή τον καθιστά </a:t>
            </a:r>
            <a:r>
              <a:rPr lang="el-GR" sz="1600" i="1" dirty="0" err="1"/>
              <a:t>ὡς</a:t>
            </a:r>
            <a:r>
              <a:rPr lang="el-GR" sz="1600" i="1" dirty="0"/>
              <a:t> </a:t>
            </a:r>
            <a:r>
              <a:rPr lang="el-GR" sz="1600" i="1" dirty="0" err="1"/>
              <a:t>τὸ</a:t>
            </a:r>
            <a:r>
              <a:rPr lang="el-GR" sz="1600" i="1" dirty="0"/>
              <a:t> </a:t>
            </a:r>
            <a:r>
              <a:rPr lang="el-GR" sz="1600" i="1" dirty="0" err="1"/>
              <a:t>ξύλον</a:t>
            </a:r>
            <a:r>
              <a:rPr lang="el-GR" sz="1600" i="1" dirty="0"/>
              <a:t> </a:t>
            </a:r>
            <a:r>
              <a:rPr lang="el-GR" sz="1600" i="1" dirty="0" err="1"/>
              <a:t>τὸ</a:t>
            </a:r>
            <a:r>
              <a:rPr lang="el-GR" sz="1600" i="1" dirty="0"/>
              <a:t> </a:t>
            </a:r>
            <a:r>
              <a:rPr lang="el-GR" sz="1600" i="1" dirty="0" err="1"/>
              <a:t>πεφυτευμένον</a:t>
            </a:r>
            <a:r>
              <a:rPr lang="el-GR" sz="1600" i="1" dirty="0"/>
              <a:t> </a:t>
            </a:r>
            <a:r>
              <a:rPr lang="el-GR" sz="1600" i="1" dirty="0" err="1"/>
              <a:t>παρὰ</a:t>
            </a:r>
            <a:r>
              <a:rPr lang="el-GR" sz="1600" i="1" dirty="0"/>
              <a:t> </a:t>
            </a:r>
            <a:r>
              <a:rPr lang="el-GR" sz="1600" i="1" dirty="0" err="1"/>
              <a:t>τὰς</a:t>
            </a:r>
            <a:r>
              <a:rPr lang="el-GR" sz="1600" i="1" dirty="0"/>
              <a:t> </a:t>
            </a:r>
            <a:r>
              <a:rPr lang="el-GR" sz="1600" i="1" dirty="0" err="1"/>
              <a:t>διεξόδους</a:t>
            </a:r>
            <a:r>
              <a:rPr lang="el-GR" sz="1600" i="1" dirty="0"/>
              <a:t> </a:t>
            </a:r>
            <a:r>
              <a:rPr lang="el-GR" sz="1600" i="1" dirty="0" err="1"/>
              <a:t>τῶν</a:t>
            </a:r>
            <a:r>
              <a:rPr lang="el-GR" sz="1600" i="1" dirty="0"/>
              <a:t> </a:t>
            </a:r>
            <a:r>
              <a:rPr lang="el-GR" sz="1600" i="1" dirty="0" err="1"/>
              <a:t>ὑδάτων</a:t>
            </a:r>
            <a:r>
              <a:rPr lang="el-GR" sz="1600" i="1" dirty="0"/>
              <a:t> ὃ </a:t>
            </a:r>
            <a:r>
              <a:rPr lang="el-GR" sz="1600" i="1" dirty="0" err="1"/>
              <a:t>τὸν</a:t>
            </a:r>
            <a:r>
              <a:rPr lang="el-GR" sz="1600" i="1" dirty="0"/>
              <a:t> </a:t>
            </a:r>
            <a:r>
              <a:rPr lang="el-GR" sz="1600" i="1" dirty="0" err="1"/>
              <a:t>καρπὸν</a:t>
            </a:r>
            <a:r>
              <a:rPr lang="el-GR" sz="1600" i="1" dirty="0"/>
              <a:t> </a:t>
            </a:r>
            <a:r>
              <a:rPr lang="el-GR" sz="1600" i="1" dirty="0" err="1"/>
              <a:t>αὐτοῦ</a:t>
            </a:r>
            <a:r>
              <a:rPr lang="el-GR" sz="1600" i="1" dirty="0"/>
              <a:t> </a:t>
            </a:r>
            <a:r>
              <a:rPr lang="el-GR" sz="1600" i="1" dirty="0" err="1"/>
              <a:t>δώσει</a:t>
            </a:r>
            <a:r>
              <a:rPr lang="el-GR" sz="1600" i="1" dirty="0"/>
              <a:t> </a:t>
            </a:r>
            <a:r>
              <a:rPr lang="el-GR" sz="1600" i="1" dirty="0" err="1"/>
              <a:t>ἐν</a:t>
            </a:r>
            <a:r>
              <a:rPr lang="el-GR" sz="1600" i="1" dirty="0"/>
              <a:t> </a:t>
            </a:r>
            <a:r>
              <a:rPr lang="el-GR" sz="1600" i="1" dirty="0" err="1"/>
              <a:t>καιρῷ</a:t>
            </a:r>
            <a:r>
              <a:rPr lang="el-GR" sz="1600" i="1" dirty="0"/>
              <a:t> </a:t>
            </a:r>
            <a:r>
              <a:rPr lang="el-GR" sz="1600" i="1" dirty="0" err="1"/>
              <a:t>αὐτοῦ</a:t>
            </a:r>
            <a:r>
              <a:rPr lang="el-GR" sz="1600" i="1" dirty="0"/>
              <a:t> </a:t>
            </a:r>
            <a:r>
              <a:rPr lang="el-GR" sz="1600" i="1" dirty="0" err="1"/>
              <a:t>καὶ</a:t>
            </a:r>
            <a:r>
              <a:rPr lang="el-GR" sz="1600" i="1" dirty="0"/>
              <a:t> </a:t>
            </a:r>
            <a:r>
              <a:rPr lang="el-GR" sz="1600" i="1" dirty="0" err="1"/>
              <a:t>τὸ</a:t>
            </a:r>
            <a:r>
              <a:rPr lang="el-GR" sz="1600" i="1" dirty="0"/>
              <a:t> </a:t>
            </a:r>
            <a:r>
              <a:rPr lang="el-GR" sz="1600" i="1" dirty="0" err="1"/>
              <a:t>φύλλον</a:t>
            </a:r>
            <a:r>
              <a:rPr lang="el-GR" sz="1600" i="1" dirty="0"/>
              <a:t> </a:t>
            </a:r>
            <a:r>
              <a:rPr lang="el-GR" sz="1600" i="1" dirty="0" err="1"/>
              <a:t>αὐτοῦ</a:t>
            </a:r>
            <a:r>
              <a:rPr lang="el-GR" sz="1600" i="1" dirty="0"/>
              <a:t> </a:t>
            </a:r>
            <a:r>
              <a:rPr lang="el-GR" sz="1600" i="1" dirty="0" err="1"/>
              <a:t>οὐκ</a:t>
            </a:r>
            <a:r>
              <a:rPr lang="el-GR" sz="1600" i="1" dirty="0"/>
              <a:t> </a:t>
            </a:r>
            <a:r>
              <a:rPr lang="el-GR" sz="1600" i="1" dirty="0" err="1"/>
              <a:t>ἀπορρυήσεται</a:t>
            </a:r>
            <a:r>
              <a:rPr lang="el-GR" sz="1600" i="1" dirty="0"/>
              <a:t> </a:t>
            </a:r>
            <a:r>
              <a:rPr lang="el-GR" sz="1600" i="1" dirty="0" err="1"/>
              <a:t>καὶ</a:t>
            </a:r>
            <a:r>
              <a:rPr lang="el-GR" sz="1600" i="1" dirty="0"/>
              <a:t> </a:t>
            </a:r>
            <a:r>
              <a:rPr lang="el-GR" sz="1600" i="1" dirty="0" err="1"/>
              <a:t>πάντα</a:t>
            </a:r>
            <a:r>
              <a:rPr lang="el-GR" sz="1600" i="1" dirty="0"/>
              <a:t> </a:t>
            </a:r>
            <a:r>
              <a:rPr lang="el-GR" sz="1600" i="1" dirty="0" err="1"/>
              <a:t>ὅσα</a:t>
            </a:r>
            <a:r>
              <a:rPr lang="el-GR" sz="1600" i="1" dirty="0"/>
              <a:t> </a:t>
            </a:r>
            <a:r>
              <a:rPr lang="el-GR" sz="1600" i="1" dirty="0" err="1"/>
              <a:t>ἂν</a:t>
            </a:r>
            <a:r>
              <a:rPr lang="el-GR" sz="1600" i="1" dirty="0"/>
              <a:t> </a:t>
            </a:r>
            <a:r>
              <a:rPr lang="el-GR" sz="1600" i="1" dirty="0" err="1"/>
              <a:t>ποιῇ</a:t>
            </a:r>
            <a:r>
              <a:rPr lang="el-GR" sz="1600" i="1" dirty="0"/>
              <a:t> </a:t>
            </a:r>
            <a:r>
              <a:rPr lang="el-GR" sz="1600" i="1" dirty="0" err="1"/>
              <a:t>κατευοδωθήσεται</a:t>
            </a:r>
            <a:r>
              <a:rPr lang="el-GR" sz="1600" dirty="0"/>
              <a:t> (Ψ. 1,3). Άρα η Δικαιοσύνη κατεξοχήν συνδέεται με την αγάπη του Θεού ο οποίος σώζει και συνεκδοχικά συνδέεται με την ευδαιμονία.</a:t>
            </a:r>
          </a:p>
          <a:p>
            <a:pPr algn="just" eaLnBrk="1" fontAlgn="auto" hangingPunct="1">
              <a:spcAft>
                <a:spcPts val="0"/>
              </a:spcAft>
              <a:defRPr/>
            </a:pPr>
            <a:r>
              <a:rPr lang="el-GR" sz="1600" dirty="0"/>
              <a:t>Στον Α’ Ενώχ και στο Κουμράν πρωταγωνιστικό ρόλο έχουν ο Γραμματεύς ή </a:t>
            </a:r>
            <a:r>
              <a:rPr lang="el-GR" sz="1600" b="1" dirty="0"/>
              <a:t>Διδάσκαλος Δικαιοσύνης, που μέσω της ερμηνείας του θελήματος του Θεού μεταδίδουν τη </a:t>
            </a:r>
            <a:r>
              <a:rPr lang="el-GR" sz="1600" b="1" dirty="0" err="1"/>
              <a:t>μέθΟΔΟ</a:t>
            </a:r>
            <a:r>
              <a:rPr lang="el-GR" sz="1600" b="1" dirty="0"/>
              <a:t> για να σωθεί και να ευδοκιμήσει ο άνθρωπος, ο «πτωχός». </a:t>
            </a:r>
            <a:endParaRPr lang="el-GR" sz="1600" dirty="0"/>
          </a:p>
          <a:p>
            <a:pPr algn="just" eaLnBrk="1" fontAlgn="auto" hangingPunct="1">
              <a:spcAft>
                <a:spcPts val="0"/>
              </a:spcAft>
              <a:defRPr/>
            </a:pPr>
            <a:endParaRPr lang="el-GR" sz="1800" dirty="0"/>
          </a:p>
          <a:p>
            <a:pPr eaLnBrk="1" fontAlgn="auto" hangingPunct="1">
              <a:spcAft>
                <a:spcPts val="0"/>
              </a:spcAft>
              <a:defRPr/>
            </a:pPr>
            <a:endParaRPr lang="el-GR" dirty="0"/>
          </a:p>
        </p:txBody>
      </p:sp>
      <p:sp>
        <p:nvSpPr>
          <p:cNvPr id="32772" name="3 - Θέση αριθμού διαφάνειας"/>
          <p:cNvSpPr>
            <a:spLocks noGrp="1"/>
          </p:cNvSpPr>
          <p:nvPr>
            <p:ph type="sldNum" sz="quarter" idx="12"/>
          </p:nvPr>
        </p:nvSpPr>
        <p:spPr bwMode="auto">
          <a:ln>
            <a:miter lim="800000"/>
          </a:ln>
        </p:spPr>
        <p:txBody>
          <a:bodyPr wrap="square" numCol="1" anchorCtr="0" compatLnSpc="1"/>
          <a:lstStyle/>
          <a:p>
            <a:pPr>
              <a:defRPr/>
            </a:pPr>
            <a:fld id="{1414E4AB-675C-488B-AB47-6D12A341B1EB}" type="slidenum">
              <a:rPr lang="fr-FR">
                <a:latin typeface="Arial" panose="020B0604020202020204" pitchFamily="34" charset="0"/>
              </a:rPr>
              <a:pPr>
                <a:defRPr/>
              </a:pPr>
              <a:t>85</a:t>
            </a:fld>
            <a:endParaRPr lang="fr-FR">
              <a:latin typeface="Arial" panose="020B0604020202020204" pitchFamily="34" charset="0"/>
            </a:endParaRP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1 - Τίτλος"/>
          <p:cNvSpPr>
            <a:spLocks noGrp="1"/>
          </p:cNvSpPr>
          <p:nvPr>
            <p:ph type="title"/>
          </p:nvPr>
        </p:nvSpPr>
        <p:spPr>
          <a:xfrm>
            <a:off x="741363" y="439738"/>
            <a:ext cx="8032750" cy="676275"/>
          </a:xfrm>
        </p:spPr>
        <p:txBody>
          <a:bodyPr rtlCol="0">
            <a:normAutofit fontScale="90000"/>
          </a:bodyPr>
          <a:lstStyle/>
          <a:p>
            <a:pPr eaLnBrk="1" fontAlgn="auto" hangingPunct="1">
              <a:spcAft>
                <a:spcPts val="0"/>
              </a:spcAft>
              <a:defRPr/>
            </a:pPr>
            <a:r>
              <a:rPr lang="el-GR" dirty="0">
                <a:solidFill>
                  <a:srgbClr val="C00000"/>
                </a:solidFill>
              </a:rPr>
              <a:t>ΔΙΚΑΙΟΣΥΝΗ Β΄</a:t>
            </a:r>
          </a:p>
        </p:txBody>
      </p:sp>
      <p:sp>
        <p:nvSpPr>
          <p:cNvPr id="31747" name="2 - Θέση περιεχομένου"/>
          <p:cNvSpPr>
            <a:spLocks noGrp="1"/>
          </p:cNvSpPr>
          <p:nvPr>
            <p:ph idx="1"/>
          </p:nvPr>
        </p:nvSpPr>
        <p:spPr>
          <a:xfrm>
            <a:off x="423863" y="1125538"/>
            <a:ext cx="8329612" cy="5507037"/>
          </a:xfrm>
        </p:spPr>
        <p:txBody>
          <a:bodyPr/>
          <a:lstStyle/>
          <a:p>
            <a:pPr algn="just" eaLnBrk="1" hangingPunct="1"/>
            <a:r>
              <a:rPr lang="el-GR" sz="1600"/>
              <a:t>Σύμφωνα με τον Π. η δικαιοσύνη, ως αποκατάσταση της ορθής σχέσης μας με τον Θεό και τη Διαθήκη Του και συνεκδοχικά η ευδαιμονία-ευτυχία αλλά και η τελική δικαίωση στο Δικαστήριο, δεν επιτυγχάνεται μέσω της σχολαστικής εφαρμογής του Νόμου, αφού η φύση του παλαιού Αδάμ είναι ασθενής και επίσης αυτός είναι αδύνατον να εφαρμόσει απόλυτα </a:t>
            </a:r>
            <a:r>
              <a:rPr lang="el-GR" sz="1600" b="1"/>
              <a:t>όλες</a:t>
            </a:r>
            <a:r>
              <a:rPr lang="el-GR" sz="1600"/>
              <a:t> τις διατάξεις της Τορά, η οποία ως καλή και αγία ουσιαστικά μας οδηγεί στην επίγνωση της αμαρτίας-της αποτυχίας μας. </a:t>
            </a:r>
            <a:endParaRPr lang="el-GR" sz="1600" b="1"/>
          </a:p>
          <a:p>
            <a:pPr algn="just" eaLnBrk="1" hangingPunct="1"/>
            <a:r>
              <a:rPr lang="el-GR" sz="1600"/>
              <a:t>Ήδη στην Ταρσό πιθανότατα κατά τα χρόνια της εφηβείας παρότι αγωνιζόταν να είναι τέλειος όσον αφορά στη δικαιοσύνη εκ του Νόμου και στο θέμα του ζήλου για την πατρογονική πίστη υπερτερούσε όλων των συμφοιτητών του, συνειδητοποίησε εξ αφορμής της εφαρμογής της εντολής </a:t>
            </a:r>
            <a:r>
              <a:rPr lang="el-GR" sz="1600" b="1" i="1">
                <a:solidFill>
                  <a:srgbClr val="C00000"/>
                </a:solidFill>
              </a:rPr>
              <a:t>Οὺκ επιθυμήσεις</a:t>
            </a:r>
            <a:r>
              <a:rPr lang="el-GR" sz="1600" b="1">
                <a:solidFill>
                  <a:srgbClr val="C00000"/>
                </a:solidFill>
              </a:rPr>
              <a:t> </a:t>
            </a:r>
            <a:r>
              <a:rPr lang="el-GR" sz="1600"/>
              <a:t>τη διάσταση μεταξύ του νόμου του νοός και αυτού της σάρκας (Ρωμ. 7) και ότι τελικά μέσω των διατάξεων του Νόμου (που είναι όντως άγιες) επέρχεται η επίγνωση της αμαρτίας και όχι η λύτρωση από αυτήν. ούτε μόνος του κανείς άνθρωπος μέσω των έργων του δεν είναι δυνατόν να σωθεί. Η σωτηρία και η ειρήνη (η Σαλόμ, η αρμονία της ανθρώπινης ύπαρξης) είναι προϊόν Χάριτος του Θεού, ο οποίος πλέον κατανοείται ως Πατέρας-Αββάς που ελεεί δια του Ιησού Χριστού (που ονομάζεται Κύριος) και ζωοποιεί τα μέλη μέσω της καταπληκτικής ενέργειας του Αγίου Πνεύματος. </a:t>
            </a:r>
          </a:p>
          <a:p>
            <a:pPr algn="just" eaLnBrk="1" hangingPunct="1"/>
            <a:r>
              <a:rPr lang="el-GR" sz="1600"/>
              <a:t>Ταυτόχρονα το πρόσωπο δεν κοινωνεί αυτής της Χάριτος ατομι(στι)κά αλλά ως ζωντανό μέλος της Εκκλησίας, εντός του Σώματος της οποίας καλείται να ενεργοποιήσει το χάρισμά του προκειμένου να οικοδομήσει αυτόν που πλέον είναι </a:t>
            </a:r>
            <a:r>
              <a:rPr lang="el-GR" sz="1600" i="1"/>
              <a:t>αδελφός. </a:t>
            </a:r>
            <a:r>
              <a:rPr lang="el-GR" sz="1600"/>
              <a:t>Ολόκληρος συνεπώς ο Νόμος συμπυκνώνεται στην εντολή της αγάπης.</a:t>
            </a:r>
          </a:p>
        </p:txBody>
      </p:sp>
      <p:sp>
        <p:nvSpPr>
          <p:cNvPr id="34820" name="3 - Θέση αριθμού διαφάνειας"/>
          <p:cNvSpPr>
            <a:spLocks noGrp="1"/>
          </p:cNvSpPr>
          <p:nvPr>
            <p:ph type="sldNum" sz="quarter" idx="12"/>
          </p:nvPr>
        </p:nvSpPr>
        <p:spPr bwMode="auto">
          <a:ln>
            <a:miter lim="800000"/>
          </a:ln>
        </p:spPr>
        <p:txBody>
          <a:bodyPr wrap="square" numCol="1" anchorCtr="0" compatLnSpc="1"/>
          <a:lstStyle/>
          <a:p>
            <a:pPr>
              <a:defRPr/>
            </a:pPr>
            <a:fld id="{3F336B62-D9FE-4B5B-A04D-13DC3656FE72}" type="slidenum">
              <a:rPr lang="fr-FR">
                <a:latin typeface="Arial" panose="020B0604020202020204" pitchFamily="34" charset="0"/>
              </a:rPr>
              <a:pPr>
                <a:defRPr/>
              </a:pPr>
              <a:t>86</a:t>
            </a:fld>
            <a:endParaRPr lang="fr-FR">
              <a:latin typeface="Arial" panose="020B0604020202020204" pitchFamily="34" charset="0"/>
            </a:endParaRP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 Τίτλος"/>
          <p:cNvSpPr>
            <a:spLocks noGrp="1"/>
          </p:cNvSpPr>
          <p:nvPr>
            <p:ph type="title"/>
          </p:nvPr>
        </p:nvSpPr>
        <p:spPr>
          <a:xfrm>
            <a:off x="1116013" y="333375"/>
            <a:ext cx="7194550" cy="627063"/>
          </a:xfrm>
        </p:spPr>
        <p:txBody>
          <a:bodyPr rtlCol="0">
            <a:normAutofit fontScale="90000"/>
          </a:bodyPr>
          <a:lstStyle/>
          <a:p>
            <a:pPr eaLnBrk="1" fontAlgn="auto" hangingPunct="1">
              <a:spcAft>
                <a:spcPts val="0"/>
              </a:spcAft>
              <a:defRPr/>
            </a:pPr>
            <a:r>
              <a:rPr lang="el-GR" dirty="0">
                <a:solidFill>
                  <a:srgbClr val="C00000"/>
                </a:solidFill>
              </a:rPr>
              <a:t>ΝΟΜΟΣ</a:t>
            </a:r>
          </a:p>
        </p:txBody>
      </p:sp>
      <p:sp>
        <p:nvSpPr>
          <p:cNvPr id="33795" name="2 - Θέση περιεχομένου"/>
          <p:cNvSpPr>
            <a:spLocks noGrp="1"/>
          </p:cNvSpPr>
          <p:nvPr>
            <p:ph idx="1"/>
          </p:nvPr>
        </p:nvSpPr>
        <p:spPr>
          <a:xfrm>
            <a:off x="250825" y="908050"/>
            <a:ext cx="8713788" cy="5400675"/>
          </a:xfrm>
        </p:spPr>
        <p:txBody>
          <a:bodyPr rtlCol="0">
            <a:normAutofit fontScale="62500" lnSpcReduction="20000"/>
          </a:bodyPr>
          <a:lstStyle/>
          <a:p>
            <a:pPr algn="just" eaLnBrk="1" fontAlgn="auto" hangingPunct="1">
              <a:spcAft>
                <a:spcPts val="0"/>
              </a:spcAft>
              <a:defRPr/>
            </a:pPr>
            <a:r>
              <a:rPr lang="el-GR" sz="2000" i="1" dirty="0"/>
              <a:t>Η </a:t>
            </a:r>
            <a:r>
              <a:rPr lang="el-GR" sz="2000" i="1" dirty="0" err="1"/>
              <a:t>δικαίωσις</a:t>
            </a:r>
            <a:r>
              <a:rPr lang="el-GR" sz="2000" i="1" dirty="0"/>
              <a:t> αναφέρεται όχι εις την </a:t>
            </a:r>
            <a:r>
              <a:rPr lang="el-GR" sz="2000" i="1" dirty="0" err="1"/>
              <a:t>δικανικήν</a:t>
            </a:r>
            <a:r>
              <a:rPr lang="el-GR" sz="2000" i="1" dirty="0"/>
              <a:t> </a:t>
            </a:r>
            <a:r>
              <a:rPr lang="el-GR" sz="2000" i="1" dirty="0" err="1"/>
              <a:t>πράξιν</a:t>
            </a:r>
            <a:r>
              <a:rPr lang="el-GR" sz="2000" i="1" dirty="0"/>
              <a:t> του Θεού, διά της οποίας ούτος ανακηρύσσει αθώον τον εισέτι </a:t>
            </a:r>
            <a:r>
              <a:rPr lang="el-GR" sz="2000" i="1" dirty="0" err="1"/>
              <a:t>αμαρτωλόν</a:t>
            </a:r>
            <a:r>
              <a:rPr lang="el-GR" sz="2000" i="1" dirty="0"/>
              <a:t> </a:t>
            </a:r>
            <a:r>
              <a:rPr lang="el-GR" sz="2000" i="1" dirty="0" err="1"/>
              <a:t>άνθρωπον</a:t>
            </a:r>
            <a:r>
              <a:rPr lang="el-GR" sz="2000" i="1" dirty="0"/>
              <a:t>, ως φρονούν οι </a:t>
            </a:r>
            <a:r>
              <a:rPr lang="el-GR" sz="2000" i="1" dirty="0" err="1"/>
              <a:t>προτεστάνται</a:t>
            </a:r>
            <a:r>
              <a:rPr lang="el-GR" sz="2000" i="1" dirty="0"/>
              <a:t>, ούτε εις την </a:t>
            </a:r>
            <a:r>
              <a:rPr lang="el-GR" sz="2000" i="1" dirty="0" err="1"/>
              <a:t>μεταβολήν</a:t>
            </a:r>
            <a:r>
              <a:rPr lang="el-GR" sz="2000" i="1" dirty="0"/>
              <a:t> του εις δίκαιον, ως υποστηρίζεται υπό άλλων ερμηνευτών, </a:t>
            </a:r>
            <a:r>
              <a:rPr lang="el-GR" sz="2000" i="1" dirty="0" err="1"/>
              <a:t>αλλ</a:t>
            </a:r>
            <a:r>
              <a:rPr lang="el-GR" sz="2000" i="1" dirty="0"/>
              <a:t>' εις την </a:t>
            </a:r>
            <a:r>
              <a:rPr lang="el-GR" sz="2000" b="1" i="1" dirty="0" err="1"/>
              <a:t>μετάπλασιν</a:t>
            </a:r>
            <a:r>
              <a:rPr lang="el-GR" sz="2000" b="1" i="1" dirty="0"/>
              <a:t> της </a:t>
            </a:r>
            <a:r>
              <a:rPr lang="el-GR" sz="2000" b="1" i="1" dirty="0" err="1"/>
              <a:t>ανθρωπίνης</a:t>
            </a:r>
            <a:r>
              <a:rPr lang="el-GR" sz="2000" b="1" i="1" dirty="0"/>
              <a:t> φύσεως διά του Χριστού, ώστε ο άνθρωπος να έχει την δυνατότητα αγιασμού κατά το παρόν και να προσβλέπει μετά </a:t>
            </a:r>
            <a:r>
              <a:rPr lang="el-GR" sz="2000" b="1" i="1" dirty="0" err="1"/>
              <a:t>βασίμου</a:t>
            </a:r>
            <a:r>
              <a:rPr lang="el-GR" sz="2000" b="1" i="1" dirty="0"/>
              <a:t> ελπίδος εις την κατά την </a:t>
            </a:r>
            <a:r>
              <a:rPr lang="el-GR" sz="2000" b="1" i="1" dirty="0" err="1"/>
              <a:t>εσχάτην</a:t>
            </a:r>
            <a:r>
              <a:rPr lang="el-GR" sz="2000" b="1" i="1" dirty="0"/>
              <a:t> Κρίσιν </a:t>
            </a:r>
            <a:r>
              <a:rPr lang="el-GR" sz="2000" b="1" i="1" dirty="0" err="1"/>
              <a:t>δικαίωσίν</a:t>
            </a:r>
            <a:r>
              <a:rPr lang="el-GR" sz="2000" b="1" i="1" dirty="0"/>
              <a:t> του υπό του Θεού. Δεν πρόκειται περί νομικής αποφάσεως αλλά περί αναπλάσεως του ανθρώπου υπό του Θεού δια της ενανθρωπήσεως του Υιού και εν </a:t>
            </a:r>
            <a:r>
              <a:rPr lang="el-GR" sz="2000" b="1" i="1" dirty="0" err="1"/>
              <a:t>Πνεύματι</a:t>
            </a:r>
            <a:r>
              <a:rPr lang="el-GR" sz="2000" b="1" i="1" dirty="0"/>
              <a:t> συντελεσθείσης και συνεχιζόμενης κατά την </a:t>
            </a:r>
            <a:r>
              <a:rPr lang="el-GR" sz="2000" b="1" i="1" dirty="0" err="1"/>
              <a:t>ένταξιν</a:t>
            </a:r>
            <a:r>
              <a:rPr lang="el-GR" sz="2000" b="1" i="1" dirty="0"/>
              <a:t> ενός εκάστου εις την </a:t>
            </a:r>
            <a:r>
              <a:rPr lang="el-GR" sz="2000" b="1" i="1" dirty="0" err="1"/>
              <a:t>Εκκλησίαν</a:t>
            </a:r>
            <a:r>
              <a:rPr lang="el-GR" sz="2000" b="1" i="1" dirty="0"/>
              <a:t> . </a:t>
            </a:r>
            <a:r>
              <a:rPr lang="el-GR" sz="2000" i="1" dirty="0"/>
              <a:t>Υπό την </a:t>
            </a:r>
            <a:r>
              <a:rPr lang="el-GR" sz="2000" i="1" dirty="0" err="1"/>
              <a:t>έννοιαν</a:t>
            </a:r>
            <a:r>
              <a:rPr lang="el-GR" sz="2000" i="1" dirty="0"/>
              <a:t> δ' αυτήν της μεταπλάσεως του ανθρωπίνου φυράματος υπό του Λόγου η </a:t>
            </a:r>
            <a:r>
              <a:rPr lang="el-GR" sz="2000" i="1" dirty="0" err="1"/>
              <a:t>δι­καίωσις</a:t>
            </a:r>
            <a:r>
              <a:rPr lang="el-GR" sz="2000" i="1" dirty="0"/>
              <a:t> είναι δυνατή μόνον «δια πίστεως Χριστού Ιησού», αδύνατος δε δια των έργων του Νόμου. Είναι </a:t>
            </a:r>
            <a:r>
              <a:rPr lang="el-GR" sz="2000" i="1" dirty="0" err="1"/>
              <a:t>φανερόν</a:t>
            </a:r>
            <a:r>
              <a:rPr lang="el-GR" sz="2000" i="1" dirty="0"/>
              <a:t> ότι η </a:t>
            </a:r>
            <a:r>
              <a:rPr lang="el-GR" sz="2000" i="1" dirty="0" err="1"/>
              <a:t>εκτέλεσις</a:t>
            </a:r>
            <a:r>
              <a:rPr lang="el-GR" sz="2000" i="1" dirty="0"/>
              <a:t> των θείων εντολών, όσον και αν είναι τελεία – ο Παύλος προϋποθέτει άλλωστε ενταύθα την </a:t>
            </a:r>
            <a:r>
              <a:rPr lang="el-GR" sz="2000" i="1" dirty="0" err="1"/>
              <a:t>τελείαν</a:t>
            </a:r>
            <a:r>
              <a:rPr lang="el-GR" sz="2000" i="1" dirty="0"/>
              <a:t> </a:t>
            </a:r>
            <a:r>
              <a:rPr lang="el-GR" sz="2000" i="1" dirty="0" err="1"/>
              <a:t>εφαρμογήν</a:t>
            </a:r>
            <a:r>
              <a:rPr lang="el-GR" sz="2000" i="1" dirty="0"/>
              <a:t> του Νόμου - δεν δύναται ν' αναπλάσει τον </a:t>
            </a:r>
            <a:r>
              <a:rPr lang="el-GR" sz="2000" i="1" dirty="0" err="1"/>
              <a:t>άνθρωπον</a:t>
            </a:r>
            <a:r>
              <a:rPr lang="el-GR" sz="2000" i="1" dirty="0"/>
              <a:t>, διότι παραμένει πάντοτε ο θάνατος </a:t>
            </a:r>
            <a:r>
              <a:rPr lang="el-GR" sz="2000" dirty="0"/>
              <a:t>(</a:t>
            </a:r>
            <a:r>
              <a:rPr lang="el-GR" sz="2000" dirty="0" err="1"/>
              <a:t>Στογιάννος</a:t>
            </a:r>
            <a:r>
              <a:rPr lang="el-GR" sz="2000" dirty="0"/>
              <a:t>).</a:t>
            </a:r>
          </a:p>
          <a:p>
            <a:pPr algn="just" eaLnBrk="1" fontAlgn="auto" hangingPunct="1">
              <a:spcAft>
                <a:spcPts val="0"/>
              </a:spcAft>
              <a:defRPr/>
            </a:pPr>
            <a:endParaRPr lang="el-GR" sz="2000" dirty="0"/>
          </a:p>
          <a:p>
            <a:pPr algn="just" eaLnBrk="1" fontAlgn="auto" hangingPunct="1">
              <a:spcAft>
                <a:spcPts val="0"/>
              </a:spcAft>
              <a:defRPr/>
            </a:pPr>
            <a:r>
              <a:rPr lang="el-GR" sz="2000" dirty="0"/>
              <a:t>Σημειωτέον ότι και ο όρος </a:t>
            </a:r>
            <a:r>
              <a:rPr lang="el-GR" sz="2000" i="1" dirty="0"/>
              <a:t>Νόμος</a:t>
            </a:r>
            <a:r>
              <a:rPr lang="el-GR" sz="2000" dirty="0"/>
              <a:t> μπορεί να σημαίνει την Πεντάτευχο, τη διδασκαλία του Σινά, τον θεϊκό ηθικό νόμο (</a:t>
            </a:r>
            <a:r>
              <a:rPr lang="el-GR" sz="2000" dirty="0" err="1"/>
              <a:t>Tora</a:t>
            </a:r>
            <a:r>
              <a:rPr lang="el-GR" sz="2000" dirty="0"/>
              <a:t> Mi-</a:t>
            </a:r>
            <a:r>
              <a:rPr lang="el-GR" sz="2000" dirty="0" err="1"/>
              <a:t>Snai Ρωμ</a:t>
            </a:r>
            <a:r>
              <a:rPr lang="el-GR" sz="2000" dirty="0"/>
              <a:t>. 7, 12) αλλά και τη </a:t>
            </a:r>
            <a:r>
              <a:rPr lang="el-GR" sz="2000" dirty="0" err="1"/>
              <a:t>Χαλαχά</a:t>
            </a:r>
            <a:r>
              <a:rPr lang="el-GR" sz="2000" dirty="0"/>
              <a:t>, τη ραβινική καζουιστική ηθική που συνιστά το </a:t>
            </a:r>
            <a:r>
              <a:rPr lang="el-GR" sz="2000" i="1" dirty="0"/>
              <a:t>μεσότοιχο του φραγμού </a:t>
            </a:r>
            <a:r>
              <a:rPr lang="el-GR" sz="2000" dirty="0"/>
              <a:t>μεταξύ Ισραήλ και εθνών. Ο όρος </a:t>
            </a:r>
            <a:r>
              <a:rPr lang="el-GR" sz="2000" i="1" dirty="0" err="1"/>
              <a:t>Τορά</a:t>
            </a:r>
            <a:r>
              <a:rPr lang="el-GR" sz="2000" dirty="0"/>
              <a:t> απαντά για πρώτη φορά στο </a:t>
            </a:r>
            <a:r>
              <a:rPr lang="el-GR" sz="2000" dirty="0" err="1"/>
              <a:t>Λευ</a:t>
            </a:r>
            <a:r>
              <a:rPr lang="el-GR" sz="2000" dirty="0"/>
              <a:t>. 6, 7 και στο </a:t>
            </a:r>
            <a:r>
              <a:rPr lang="el-GR" sz="2000" dirty="0" err="1"/>
              <a:t>Δτ</a:t>
            </a:r>
            <a:r>
              <a:rPr lang="el-GR" sz="2000" dirty="0"/>
              <a:t>. 4, 40, όπου συμπυκνώνονται </a:t>
            </a:r>
            <a:r>
              <a:rPr lang="el-GR" sz="2000" i="1" dirty="0" err="1"/>
              <a:t>τὰ</a:t>
            </a:r>
            <a:r>
              <a:rPr lang="el-GR" sz="2000" i="1" dirty="0"/>
              <a:t> </a:t>
            </a:r>
            <a:r>
              <a:rPr lang="el-GR" sz="2000" i="1" dirty="0" err="1"/>
              <a:t>μαρτύρια</a:t>
            </a:r>
            <a:r>
              <a:rPr lang="el-GR" sz="2000" i="1" dirty="0"/>
              <a:t> </a:t>
            </a:r>
            <a:r>
              <a:rPr lang="el-GR" sz="2000" i="1" dirty="0" err="1"/>
              <a:t>καὶ</a:t>
            </a:r>
            <a:r>
              <a:rPr lang="el-GR" sz="2000" i="1" dirty="0"/>
              <a:t> </a:t>
            </a:r>
            <a:r>
              <a:rPr lang="el-GR" sz="2000" i="1" dirty="0" err="1"/>
              <a:t>τὰ</a:t>
            </a:r>
            <a:r>
              <a:rPr lang="el-GR" sz="2000" i="1" dirty="0"/>
              <a:t> </a:t>
            </a:r>
            <a:r>
              <a:rPr lang="el-GR" sz="2000" i="1" dirty="0" err="1"/>
              <a:t>δικαιώματα</a:t>
            </a:r>
            <a:r>
              <a:rPr lang="el-GR" sz="2000" i="1" dirty="0"/>
              <a:t> </a:t>
            </a:r>
            <a:r>
              <a:rPr lang="el-GR" sz="2000" i="1" dirty="0" err="1"/>
              <a:t>καὶ</a:t>
            </a:r>
            <a:r>
              <a:rPr lang="el-GR" sz="2000" i="1" dirty="0"/>
              <a:t> </a:t>
            </a:r>
            <a:r>
              <a:rPr lang="el-GR" sz="2000" i="1" dirty="0" err="1"/>
              <a:t>τὰ</a:t>
            </a:r>
            <a:r>
              <a:rPr lang="el-GR" sz="2000" i="1" dirty="0"/>
              <a:t> </a:t>
            </a:r>
            <a:r>
              <a:rPr lang="el-GR" sz="2000" i="1" dirty="0" err="1"/>
              <a:t>κρίματα</a:t>
            </a:r>
            <a:r>
              <a:rPr lang="el-GR" sz="2000" i="1" dirty="0"/>
              <a:t> </a:t>
            </a:r>
            <a:r>
              <a:rPr lang="el-GR" sz="2000" i="1" dirty="0" err="1"/>
              <a:t>ὅσα</a:t>
            </a:r>
            <a:r>
              <a:rPr lang="el-GR" sz="2000" i="1" dirty="0"/>
              <a:t> </a:t>
            </a:r>
            <a:r>
              <a:rPr lang="el-GR" sz="2000" i="1" dirty="0" err="1"/>
              <a:t>ἐλάλησεν</a:t>
            </a:r>
            <a:r>
              <a:rPr lang="el-GR" sz="2000" i="1" dirty="0"/>
              <a:t> </a:t>
            </a:r>
            <a:r>
              <a:rPr lang="el-GR" sz="2000" i="1" dirty="0" err="1"/>
              <a:t>Μωυσῆς</a:t>
            </a:r>
            <a:r>
              <a:rPr lang="el-GR" sz="2000" i="1" dirty="0"/>
              <a:t> </a:t>
            </a:r>
            <a:r>
              <a:rPr lang="el-GR" sz="2000" i="1" dirty="0" err="1"/>
              <a:t>τοῖς</a:t>
            </a:r>
            <a:r>
              <a:rPr lang="el-GR" sz="2000" i="1" dirty="0"/>
              <a:t> </a:t>
            </a:r>
            <a:r>
              <a:rPr lang="el-GR" sz="2000" i="1" dirty="0" err="1"/>
              <a:t>υἱοῖς</a:t>
            </a:r>
            <a:r>
              <a:rPr lang="el-GR" sz="2000" i="1" dirty="0"/>
              <a:t> </a:t>
            </a:r>
            <a:r>
              <a:rPr lang="el-GR" sz="2000" i="1" dirty="0" err="1"/>
              <a:t>Ισραηλ</a:t>
            </a:r>
            <a:r>
              <a:rPr lang="el-GR" sz="2000" i="1" dirty="0"/>
              <a:t> </a:t>
            </a:r>
            <a:r>
              <a:rPr lang="el-GR" sz="2000" i="1" dirty="0" err="1"/>
              <a:t>ἐν</a:t>
            </a:r>
            <a:r>
              <a:rPr lang="el-GR" sz="2000" i="1" dirty="0"/>
              <a:t> </a:t>
            </a:r>
            <a:r>
              <a:rPr lang="el-GR" sz="2000" i="1" dirty="0" err="1"/>
              <a:t>τῇ</a:t>
            </a:r>
            <a:r>
              <a:rPr lang="el-GR" sz="2000" i="1" dirty="0"/>
              <a:t> </a:t>
            </a:r>
            <a:r>
              <a:rPr lang="el-GR" sz="2000" i="1" dirty="0" err="1"/>
              <a:t>ἐρήμῳ</a:t>
            </a:r>
            <a:r>
              <a:rPr lang="el-GR" sz="2000" i="1" dirty="0"/>
              <a:t> </a:t>
            </a:r>
            <a:r>
              <a:rPr lang="el-GR" sz="2000" i="1" dirty="0" err="1"/>
              <a:t>ἐξελθόντων</a:t>
            </a:r>
            <a:r>
              <a:rPr lang="el-GR" sz="2000" i="1" dirty="0"/>
              <a:t> </a:t>
            </a:r>
            <a:r>
              <a:rPr lang="el-GR" sz="2000" i="1" dirty="0" err="1"/>
              <a:t>αὐτῶν</a:t>
            </a:r>
            <a:r>
              <a:rPr lang="el-GR" sz="2000" i="1" dirty="0"/>
              <a:t> </a:t>
            </a:r>
            <a:r>
              <a:rPr lang="el-GR" sz="2000" i="1" dirty="0" err="1"/>
              <a:t>ἐκ</a:t>
            </a:r>
            <a:r>
              <a:rPr lang="el-GR" sz="2000" i="1" dirty="0"/>
              <a:t> </a:t>
            </a:r>
            <a:r>
              <a:rPr lang="el-GR" sz="2000" i="1" dirty="0" err="1"/>
              <a:t>γῆς</a:t>
            </a:r>
            <a:r>
              <a:rPr lang="el-GR" sz="2000" i="1" dirty="0"/>
              <a:t> </a:t>
            </a:r>
            <a:r>
              <a:rPr lang="el-GR" sz="2000" i="1" dirty="0" err="1"/>
              <a:t>Αἰγύπτου</a:t>
            </a:r>
            <a:r>
              <a:rPr lang="el-GR" sz="2000" i="1" dirty="0"/>
              <a:t>.</a:t>
            </a:r>
            <a:r>
              <a:rPr lang="el-GR" sz="2000" dirty="0"/>
              <a:t> Το ερώτημα είναι εάν τα έργα του νόμου δεν συνεισφέρουν στη δικαίωση του αμαρτωλού ή εάν η επιτέλεση των προδιαγραφών του νόμου αποτελούν προσπάθεια </a:t>
            </a:r>
            <a:r>
              <a:rPr lang="el-GR" sz="2000" dirty="0" err="1"/>
              <a:t>αυτοδικαίωσης</a:t>
            </a:r>
            <a:r>
              <a:rPr lang="el-GR" sz="2000" dirty="0"/>
              <a:t> συνεπώς διάπραξη αμαρτίας.</a:t>
            </a:r>
          </a:p>
          <a:p>
            <a:pPr algn="just" eaLnBrk="1" fontAlgn="auto" hangingPunct="1">
              <a:spcAft>
                <a:spcPts val="0"/>
              </a:spcAft>
              <a:defRPr/>
            </a:pPr>
            <a:endParaRPr lang="el-GR" sz="2000" dirty="0"/>
          </a:p>
          <a:p>
            <a:pPr algn="just" eaLnBrk="1" fontAlgn="auto" hangingPunct="1">
              <a:spcAft>
                <a:spcPts val="0"/>
              </a:spcAft>
              <a:defRPr/>
            </a:pPr>
            <a:r>
              <a:rPr lang="el-GR" sz="2000" dirty="0"/>
              <a:t>Στη σύγχρονη έρευνα δεν υπάρχει σύμπτωση ποια είναι ακριβώς τα </a:t>
            </a:r>
            <a:r>
              <a:rPr lang="el-GR" sz="2000" b="1" i="1" dirty="0"/>
              <a:t>έργα του Νόμου που </a:t>
            </a:r>
            <a:r>
              <a:rPr lang="el-GR" sz="2000" dirty="0"/>
              <a:t>καταδικάζει ο Παύλος. Η άποψη του </a:t>
            </a:r>
            <a:r>
              <a:rPr lang="en-GB" sz="2000" dirty="0"/>
              <a:t>Dunn</a:t>
            </a:r>
            <a:r>
              <a:rPr lang="el-GR" sz="2000" dirty="0"/>
              <a:t> είναι ότι ο Π. με τα </a:t>
            </a:r>
            <a:r>
              <a:rPr lang="el-GR" sz="2000" i="1" dirty="0"/>
              <a:t>έργα του Νόμου</a:t>
            </a:r>
            <a:r>
              <a:rPr lang="el-GR" sz="2000" dirty="0"/>
              <a:t> υπονοεί την περιτομή, το Σάββατο και τα καθαρά/ακάθαρτα φαγητά και σηματοδοτούν τα ορόσημα που διαφοροποιούν τους Ιουδαίους με τα έθνη. αυτό ίσως ισχύει για το </a:t>
            </a:r>
            <a:r>
              <a:rPr lang="el-GR" sz="2000" dirty="0" err="1"/>
              <a:t>Γαλ</a:t>
            </a:r>
            <a:r>
              <a:rPr lang="el-GR" sz="2000" dirty="0"/>
              <a:t>. 2, 16 κε. όχι όμως και για το </a:t>
            </a:r>
            <a:r>
              <a:rPr lang="el-GR" sz="2000" dirty="0" err="1"/>
              <a:t>Ρωμ</a:t>
            </a:r>
            <a:r>
              <a:rPr lang="el-GR" sz="2000" dirty="0"/>
              <a:t>. 3, 20. Ο συγκεκριμένος όρος σύμφωνα με τον M. </a:t>
            </a:r>
            <a:r>
              <a:rPr lang="en-US" sz="2000" dirty="0"/>
              <a:t>Bachmann</a:t>
            </a:r>
            <a:r>
              <a:rPr lang="el-GR" sz="2000" dirty="0"/>
              <a:t> δε συνδέεται με </a:t>
            </a:r>
            <a:r>
              <a:rPr lang="el-GR" sz="2000" dirty="0" err="1"/>
              <a:t>συνΝομες</a:t>
            </a:r>
            <a:r>
              <a:rPr lang="el-GR" sz="2000" dirty="0"/>
              <a:t> ανθρώπινες πράξεις (</a:t>
            </a:r>
            <a:r>
              <a:rPr lang="de-DE" sz="2000" dirty="0"/>
              <a:t>F</a:t>
            </a:r>
            <a:r>
              <a:rPr lang="el-GR" sz="2000" dirty="0"/>
              <a:t>. </a:t>
            </a:r>
            <a:r>
              <a:rPr lang="en-US" sz="2000" dirty="0" err="1"/>
              <a:t>Anemarie</a:t>
            </a:r>
            <a:r>
              <a:rPr lang="el-GR" sz="2000" dirty="0"/>
              <a:t>) αλλά με διατάξεις της </a:t>
            </a:r>
            <a:r>
              <a:rPr lang="el-GR" sz="2000" dirty="0" err="1"/>
              <a:t>Τορά</a:t>
            </a:r>
            <a:r>
              <a:rPr lang="el-GR" sz="2000" dirty="0"/>
              <a:t>, τις </a:t>
            </a:r>
            <a:r>
              <a:rPr lang="el-GR" sz="2000" dirty="0" err="1"/>
              <a:t>Χαλαχότ</a:t>
            </a:r>
            <a:r>
              <a:rPr lang="el-GR" sz="2000" dirty="0"/>
              <a:t>, που πρέπει να μετουσιωθούν σε πράξη για να υπάρξει δικαίωση. Ο </a:t>
            </a:r>
            <a:r>
              <a:rPr lang="en-US" sz="2000" cap="all" dirty="0"/>
              <a:t>k</a:t>
            </a:r>
            <a:r>
              <a:rPr lang="el-GR" sz="2000" dirty="0"/>
              <a:t>. </a:t>
            </a:r>
            <a:r>
              <a:rPr lang="en-US" sz="2000" dirty="0" err="1"/>
              <a:t>Haacker</a:t>
            </a:r>
            <a:r>
              <a:rPr lang="el-GR" sz="2000" dirty="0"/>
              <a:t> τα κατανοεί ως λατρευτικές διατάξεις σε αντίθεση με ηθικές ενέργειες κάτι που δε δικαιώνεται απόλυτα από το 4</a:t>
            </a:r>
            <a:r>
              <a:rPr lang="en-US" sz="2000" dirty="0"/>
              <a:t>QMMT C</a:t>
            </a:r>
            <a:r>
              <a:rPr lang="el-GR" sz="2000" dirty="0"/>
              <a:t> 27-31.</a:t>
            </a:r>
          </a:p>
          <a:p>
            <a:pPr algn="just" eaLnBrk="1" fontAlgn="auto" hangingPunct="1">
              <a:spcAft>
                <a:spcPts val="0"/>
              </a:spcAft>
              <a:defRPr/>
            </a:pPr>
            <a:endParaRPr lang="el-GR" sz="2000" dirty="0"/>
          </a:p>
          <a:p>
            <a:pPr algn="just" eaLnBrk="1" fontAlgn="auto" hangingPunct="1">
              <a:spcAft>
                <a:spcPts val="0"/>
              </a:spcAft>
              <a:defRPr/>
            </a:pPr>
            <a:r>
              <a:rPr lang="el-GR" sz="2000" dirty="0"/>
              <a:t>Στο </a:t>
            </a:r>
            <a:r>
              <a:rPr lang="el-GR" sz="2000" dirty="0" err="1"/>
              <a:t>Ρωμ</a:t>
            </a:r>
            <a:r>
              <a:rPr lang="el-GR" sz="2000" dirty="0"/>
              <a:t>. 10, 4  ο Π. σημειώνει αφοριστικά: </a:t>
            </a:r>
            <a:r>
              <a:rPr lang="el-GR" sz="2000" b="1" i="1" dirty="0" err="1">
                <a:solidFill>
                  <a:srgbClr val="C00000"/>
                </a:solidFill>
              </a:rPr>
              <a:t>Τέλος</a:t>
            </a:r>
            <a:r>
              <a:rPr lang="el-GR" sz="2000" b="1" i="1" dirty="0">
                <a:solidFill>
                  <a:srgbClr val="C00000"/>
                </a:solidFill>
              </a:rPr>
              <a:t> </a:t>
            </a:r>
            <a:r>
              <a:rPr lang="el-GR" sz="2000" b="1" i="1" dirty="0" err="1">
                <a:solidFill>
                  <a:srgbClr val="C00000"/>
                </a:solidFill>
              </a:rPr>
              <a:t>γὰρ</a:t>
            </a:r>
            <a:r>
              <a:rPr lang="el-GR" sz="2000" b="1" i="1" dirty="0">
                <a:solidFill>
                  <a:srgbClr val="C00000"/>
                </a:solidFill>
              </a:rPr>
              <a:t> </a:t>
            </a:r>
            <a:r>
              <a:rPr lang="el-GR" sz="2000" b="1" i="1" dirty="0" err="1">
                <a:solidFill>
                  <a:srgbClr val="C00000"/>
                </a:solidFill>
              </a:rPr>
              <a:t>Νόμου</a:t>
            </a:r>
            <a:r>
              <a:rPr lang="el-GR" sz="2000" b="1" i="1" dirty="0">
                <a:solidFill>
                  <a:srgbClr val="C00000"/>
                </a:solidFill>
              </a:rPr>
              <a:t> </a:t>
            </a:r>
            <a:r>
              <a:rPr lang="el-GR" sz="2000" b="1" i="1" dirty="0" err="1">
                <a:solidFill>
                  <a:srgbClr val="C00000"/>
                </a:solidFill>
              </a:rPr>
              <a:t>Χριστὸς</a:t>
            </a:r>
            <a:r>
              <a:rPr lang="el-GR" sz="2000" b="1" i="1" dirty="0">
                <a:solidFill>
                  <a:srgbClr val="C00000"/>
                </a:solidFill>
              </a:rPr>
              <a:t> </a:t>
            </a:r>
            <a:r>
              <a:rPr lang="el-GR" sz="2000" b="1" i="1" dirty="0" err="1">
                <a:solidFill>
                  <a:srgbClr val="C00000"/>
                </a:solidFill>
              </a:rPr>
              <a:t>εἰς</a:t>
            </a:r>
            <a:r>
              <a:rPr lang="el-GR" sz="2000" b="1" i="1" dirty="0">
                <a:solidFill>
                  <a:srgbClr val="C00000"/>
                </a:solidFill>
              </a:rPr>
              <a:t> </a:t>
            </a:r>
            <a:r>
              <a:rPr lang="el-GR" sz="2000" b="1" i="1" dirty="0" err="1">
                <a:solidFill>
                  <a:srgbClr val="C00000"/>
                </a:solidFill>
              </a:rPr>
              <a:t>δικαιοσύνην</a:t>
            </a:r>
            <a:r>
              <a:rPr lang="el-GR" sz="2000" b="1" i="1" dirty="0">
                <a:solidFill>
                  <a:srgbClr val="C00000"/>
                </a:solidFill>
              </a:rPr>
              <a:t> </a:t>
            </a:r>
            <a:r>
              <a:rPr lang="el-GR" sz="2000" b="1" i="1" dirty="0" err="1">
                <a:solidFill>
                  <a:srgbClr val="C00000"/>
                </a:solidFill>
              </a:rPr>
              <a:t>παντὶ</a:t>
            </a:r>
            <a:r>
              <a:rPr lang="el-GR" sz="2000" b="1" i="1" dirty="0">
                <a:solidFill>
                  <a:srgbClr val="C00000"/>
                </a:solidFill>
              </a:rPr>
              <a:t> </a:t>
            </a:r>
            <a:r>
              <a:rPr lang="el-GR" sz="2000" b="1" i="1" dirty="0" err="1">
                <a:solidFill>
                  <a:srgbClr val="C00000"/>
                </a:solidFill>
              </a:rPr>
              <a:t>τῷ</a:t>
            </a:r>
            <a:r>
              <a:rPr lang="el-GR" sz="2000" b="1" i="1" dirty="0">
                <a:solidFill>
                  <a:srgbClr val="C00000"/>
                </a:solidFill>
              </a:rPr>
              <a:t> </a:t>
            </a:r>
            <a:r>
              <a:rPr lang="el-GR" sz="2000" b="1" i="1" dirty="0" err="1">
                <a:solidFill>
                  <a:srgbClr val="C00000"/>
                </a:solidFill>
              </a:rPr>
              <a:t>πιστεύοντι</a:t>
            </a:r>
            <a:r>
              <a:rPr lang="el-GR" sz="2000" dirty="0"/>
              <a:t>. Το </a:t>
            </a:r>
            <a:r>
              <a:rPr lang="el-GR" sz="2000" i="1" dirty="0"/>
              <a:t>τέλος </a:t>
            </a:r>
            <a:r>
              <a:rPr lang="el-GR" sz="2000" dirty="0"/>
              <a:t>μπορεί να σημαίνει την τελείωση, τον σκοπό, την εκπλήρωση αλλά και το φινάλε.</a:t>
            </a:r>
          </a:p>
          <a:p>
            <a:pPr algn="just" eaLnBrk="1" fontAlgn="auto" hangingPunct="1">
              <a:spcAft>
                <a:spcPts val="0"/>
              </a:spcAft>
              <a:defRPr/>
            </a:pPr>
            <a:endParaRPr lang="el-GR" sz="1600" dirty="0"/>
          </a:p>
          <a:p>
            <a:pPr algn="just" eaLnBrk="1" fontAlgn="auto" hangingPunct="1">
              <a:spcAft>
                <a:spcPts val="0"/>
              </a:spcAft>
              <a:buFont typeface="Arial" panose="020B0604020202020204" pitchFamily="34" charset="0"/>
              <a:buNone/>
              <a:defRPr/>
            </a:pPr>
            <a:endParaRPr lang="el-GR" sz="1600" dirty="0"/>
          </a:p>
          <a:p>
            <a:pPr algn="just" eaLnBrk="1" fontAlgn="auto" hangingPunct="1">
              <a:spcAft>
                <a:spcPts val="0"/>
              </a:spcAft>
              <a:defRPr/>
            </a:pPr>
            <a:endParaRPr lang="el-GR" sz="1600" dirty="0"/>
          </a:p>
          <a:p>
            <a:pPr algn="just" eaLnBrk="1" fontAlgn="auto" hangingPunct="1">
              <a:spcAft>
                <a:spcPts val="0"/>
              </a:spcAft>
              <a:defRPr/>
            </a:pPr>
            <a:endParaRPr lang="el-GR" sz="1400" dirty="0"/>
          </a:p>
          <a:p>
            <a:pPr algn="just" eaLnBrk="1" fontAlgn="auto" hangingPunct="1">
              <a:spcAft>
                <a:spcPts val="0"/>
              </a:spcAft>
              <a:defRPr/>
            </a:pPr>
            <a:endParaRPr lang="el-GR" sz="1400" dirty="0"/>
          </a:p>
          <a:p>
            <a:pPr algn="just" eaLnBrk="1" fontAlgn="auto" hangingPunct="1">
              <a:spcAft>
                <a:spcPts val="0"/>
              </a:spcAft>
              <a:defRPr/>
            </a:pPr>
            <a:endParaRPr lang="el-GR" sz="1800" dirty="0"/>
          </a:p>
          <a:p>
            <a:pPr eaLnBrk="1" fontAlgn="auto" hangingPunct="1">
              <a:spcAft>
                <a:spcPts val="0"/>
              </a:spcAft>
              <a:defRPr/>
            </a:pPr>
            <a:endParaRPr lang="el-GR" dirty="0"/>
          </a:p>
        </p:txBody>
      </p:sp>
      <p:sp>
        <p:nvSpPr>
          <p:cNvPr id="33796" name="3 - Θέση αριθμού διαφάνειας"/>
          <p:cNvSpPr>
            <a:spLocks noGrp="1"/>
          </p:cNvSpPr>
          <p:nvPr>
            <p:ph type="sldNum" sz="quarter" idx="12"/>
          </p:nvPr>
        </p:nvSpPr>
        <p:spPr bwMode="auto">
          <a:ln>
            <a:miter lim="800000"/>
          </a:ln>
        </p:spPr>
        <p:txBody>
          <a:bodyPr wrap="square" numCol="1" anchorCtr="0" compatLnSpc="1"/>
          <a:lstStyle/>
          <a:p>
            <a:pPr>
              <a:defRPr/>
            </a:pPr>
            <a:fld id="{22584611-691D-4DB1-81DB-EF2E89756157}" type="slidenum">
              <a:rPr lang="fr-FR">
                <a:latin typeface="Arial" panose="020B0604020202020204" pitchFamily="34" charset="0"/>
              </a:rPr>
              <a:pPr>
                <a:defRPr/>
              </a:pPr>
              <a:t>87</a:t>
            </a:fld>
            <a:endParaRPr lang="fr-FR">
              <a:latin typeface="Arial" panose="020B0604020202020204" pitchFamily="34" charset="0"/>
            </a:endParaRP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 Τίτλος"/>
          <p:cNvSpPr>
            <a:spLocks noGrp="1"/>
          </p:cNvSpPr>
          <p:nvPr>
            <p:ph type="title"/>
          </p:nvPr>
        </p:nvSpPr>
        <p:spPr/>
        <p:txBody>
          <a:bodyPr/>
          <a:lstStyle/>
          <a:p>
            <a:pPr eaLnBrk="1" hangingPunct="1"/>
            <a:r>
              <a:rPr lang="el-GR" b="1">
                <a:solidFill>
                  <a:srgbClr val="C00000"/>
                </a:solidFill>
              </a:rPr>
              <a:t>ΝΟΜΟΣ ΚΑΙ ΧΡΙΣΤΟΣ</a:t>
            </a:r>
          </a:p>
        </p:txBody>
      </p:sp>
      <p:sp>
        <p:nvSpPr>
          <p:cNvPr id="35843" name="2 - Θέση περιεχομένου"/>
          <p:cNvSpPr>
            <a:spLocks noGrp="1"/>
          </p:cNvSpPr>
          <p:nvPr>
            <p:ph idx="1"/>
          </p:nvPr>
        </p:nvSpPr>
        <p:spPr>
          <a:xfrm>
            <a:off x="468313" y="1125538"/>
            <a:ext cx="8351837" cy="4824412"/>
          </a:xfrm>
        </p:spPr>
        <p:txBody>
          <a:bodyPr rtlCol="0">
            <a:normAutofit fontScale="85000" lnSpcReduction="20000"/>
          </a:bodyPr>
          <a:lstStyle/>
          <a:p>
            <a:pPr algn="just" eaLnBrk="1" fontAlgn="auto" hangingPunct="1">
              <a:spcAft>
                <a:spcPts val="0"/>
              </a:spcAft>
              <a:buFont typeface="Arial" panose="020B0604020202020204" pitchFamily="34" charset="0"/>
              <a:buNone/>
              <a:defRPr/>
            </a:pPr>
            <a:r>
              <a:rPr lang="el-GR" sz="1600" i="1" dirty="0"/>
              <a:t>Σύμφωνα με τον αείμνηστο </a:t>
            </a:r>
            <a:r>
              <a:rPr lang="el-GR" sz="1600" i="1" dirty="0" err="1"/>
              <a:t>Στογιάννο</a:t>
            </a:r>
            <a:r>
              <a:rPr lang="el-GR" sz="1600" i="1" dirty="0"/>
              <a:t>, ο οποίος σχολιάζει το </a:t>
            </a:r>
            <a:r>
              <a:rPr lang="el-GR" sz="1600" i="1" dirty="0" err="1"/>
              <a:t>Γαλ</a:t>
            </a:r>
            <a:r>
              <a:rPr lang="el-GR" sz="1600" i="1" dirty="0"/>
              <a:t>. 2, 15-21, το πρόβλημα Νόμος - Χριστός </a:t>
            </a:r>
            <a:r>
              <a:rPr lang="el-GR" sz="1600" i="1" dirty="0" err="1"/>
              <a:t>καθοράται</a:t>
            </a:r>
            <a:r>
              <a:rPr lang="el-GR" sz="1600" i="1" dirty="0"/>
              <a:t> υπό του Παύλου υπό το φως της χριστιανικής εμπειρίας, δηλ. εκ του τέλους προς την αρχήν και όχι αντιστρόφως. Επειδή δε η </a:t>
            </a:r>
            <a:r>
              <a:rPr lang="el-GR" sz="1600" i="1" dirty="0" err="1"/>
              <a:t>οικείωσις</a:t>
            </a:r>
            <a:r>
              <a:rPr lang="el-GR" sz="1600" i="1" dirty="0"/>
              <a:t> του </a:t>
            </a:r>
            <a:r>
              <a:rPr lang="el-GR" sz="1600" i="1" dirty="0" err="1"/>
              <a:t>σωτηριώδους</a:t>
            </a:r>
            <a:r>
              <a:rPr lang="el-GR" sz="1600" i="1" dirty="0"/>
              <a:t> έργου του Χριστού συντελείται δια της πίστεως, η </a:t>
            </a:r>
            <a:r>
              <a:rPr lang="el-GR" sz="1600" i="1" dirty="0" err="1"/>
              <a:t>αντίθεσις</a:t>
            </a:r>
            <a:r>
              <a:rPr lang="el-GR" sz="1600" i="1" dirty="0"/>
              <a:t> δύναται να </a:t>
            </a:r>
            <a:r>
              <a:rPr lang="el-GR" sz="1600" i="1" dirty="0" err="1"/>
              <a:t>διατυπωθή</a:t>
            </a:r>
            <a:r>
              <a:rPr lang="el-GR" sz="1600" i="1" dirty="0"/>
              <a:t> και ως «έργα νόμου» - «</a:t>
            </a:r>
            <a:r>
              <a:rPr lang="el-GR" sz="1600" i="1" dirty="0" err="1"/>
              <a:t>πίστις</a:t>
            </a:r>
            <a:r>
              <a:rPr lang="el-GR" sz="1600" i="1" dirty="0"/>
              <a:t> Χριστού», χωρίς τούτο να </a:t>
            </a:r>
            <a:r>
              <a:rPr lang="el-GR" sz="1600" i="1" dirty="0" err="1"/>
              <a:t>σημαίνη</a:t>
            </a:r>
            <a:r>
              <a:rPr lang="el-GR" sz="1600" i="1" dirty="0"/>
              <a:t> </a:t>
            </a:r>
            <a:r>
              <a:rPr lang="el-GR" sz="1600" i="1" dirty="0" err="1"/>
              <a:t>ουδ</a:t>
            </a:r>
            <a:r>
              <a:rPr lang="el-GR" sz="1600" i="1" dirty="0"/>
              <a:t>' επ' ελάχιστον </a:t>
            </a:r>
            <a:r>
              <a:rPr lang="el-GR" sz="1600" i="1" dirty="0" err="1"/>
              <a:t>ενασχόλησιν</a:t>
            </a:r>
            <a:r>
              <a:rPr lang="el-GR" sz="1600" i="1" dirty="0"/>
              <a:t> του Αποστόλου περί το </a:t>
            </a:r>
            <a:r>
              <a:rPr lang="el-GR" sz="1600" i="1" dirty="0" err="1"/>
              <a:t>αναφυέν</a:t>
            </a:r>
            <a:r>
              <a:rPr lang="el-GR" sz="1600" i="1" dirty="0"/>
              <a:t> το πρώτον κατά την </a:t>
            </a:r>
            <a:r>
              <a:rPr lang="el-GR" sz="1600" i="1" dirty="0" err="1"/>
              <a:t>Μεταρρύθμισιν</a:t>
            </a:r>
            <a:r>
              <a:rPr lang="el-GR" sz="1600" i="1" dirty="0"/>
              <a:t> </a:t>
            </a:r>
            <a:r>
              <a:rPr lang="el-GR" sz="1600" i="1" dirty="0" err="1"/>
              <a:t>ανθρωπολογικόν</a:t>
            </a:r>
            <a:r>
              <a:rPr lang="el-GR" sz="1600" i="1" dirty="0"/>
              <a:t> κυρίως πρόβλημα, (τη σχέση δηλ. της πίστης με τα έργα που βρισκόταν στο επίκεντρο της διαμάχης Ρωμαιοκαθολικών και Ευαγγελικών). Η </a:t>
            </a:r>
            <a:r>
              <a:rPr lang="el-GR" sz="1600" i="1" dirty="0" err="1"/>
              <a:t>πίστις</a:t>
            </a:r>
            <a:r>
              <a:rPr lang="el-GR" sz="1600" i="1" dirty="0"/>
              <a:t> αποτελεί ενταύθα </a:t>
            </a:r>
            <a:r>
              <a:rPr lang="el-GR" sz="1600" b="1" i="1" dirty="0"/>
              <a:t>τη γνώσιν της εν Χριστώ χάριτος</a:t>
            </a:r>
            <a:r>
              <a:rPr lang="el-GR" sz="1600" i="1" dirty="0"/>
              <a:t>, ως φαίνεται και εκ της παραλληλίας του «ειδότες» προς το «</a:t>
            </a:r>
            <a:r>
              <a:rPr lang="el-GR" sz="1600" i="1" dirty="0" err="1"/>
              <a:t>επιστεύσαμεν</a:t>
            </a:r>
            <a:r>
              <a:rPr lang="el-GR" sz="1600" i="1" dirty="0"/>
              <a:t>». Η «γνώσις» αυτή κυρίως ειπείν δεν είναι αποτέλεσμα μιας </a:t>
            </a:r>
            <a:r>
              <a:rPr lang="el-GR" sz="1600" i="1" dirty="0" err="1"/>
              <a:t>ερεύνης</a:t>
            </a:r>
            <a:r>
              <a:rPr lang="el-GR" sz="1600" i="1" dirty="0"/>
              <a:t> ή μιας μεταφυσικής εξάρσεως ή μιας συναισθηματικής ανατάσεως του ανθρώπου, αλλά το αποτέλεσμα της υπό του Θεού εν Χριστώ «γνώσεως» </a:t>
            </a:r>
            <a:r>
              <a:rPr lang="el-GR" sz="1600" i="1" dirty="0" err="1"/>
              <a:t>τ.έ</a:t>
            </a:r>
            <a:r>
              <a:rPr lang="el-GR" sz="1600" i="1" dirty="0"/>
              <a:t>. μεταπλάσεως της </a:t>
            </a:r>
            <a:r>
              <a:rPr lang="el-GR" sz="1600" i="1" dirty="0" err="1"/>
              <a:t>ανθρωπίνης</a:t>
            </a:r>
            <a:r>
              <a:rPr lang="el-GR" sz="1600" i="1" dirty="0"/>
              <a:t> φύσεως, την οποίαν «γνωρίζει» ο άνθρωπος δια του </a:t>
            </a:r>
            <a:r>
              <a:rPr lang="el-GR" sz="1600" i="1" dirty="0" err="1"/>
              <a:t>οδηγούντος</a:t>
            </a:r>
            <a:r>
              <a:rPr lang="el-GR" sz="1600" i="1" dirty="0"/>
              <a:t> αυτόν παναγίου Πνεύματος. Μετά την </a:t>
            </a:r>
            <a:r>
              <a:rPr lang="el-GR" sz="1600" i="1" dirty="0" err="1"/>
              <a:t>σωτήριον</a:t>
            </a:r>
            <a:r>
              <a:rPr lang="el-GR" sz="1600" i="1" dirty="0"/>
              <a:t> αυτήν «γνώσιν» αντιλαμβάνεται ο πιστός την </a:t>
            </a:r>
            <a:r>
              <a:rPr lang="el-GR" sz="1600" i="1" dirty="0" err="1"/>
              <a:t>ανεπάρκειαν</a:t>
            </a:r>
            <a:r>
              <a:rPr lang="el-GR" sz="1600" i="1" dirty="0"/>
              <a:t> των «έργων του νόμου» να δικαιώσουν αυτόν. Τούτο σημαίνει ότι το «ειδότες» δεν αποτελεί </a:t>
            </a:r>
            <a:r>
              <a:rPr lang="el-GR" sz="1600" i="1" dirty="0" err="1"/>
              <a:t>διαπίστωσιν</a:t>
            </a:r>
            <a:r>
              <a:rPr lang="el-GR" sz="1600" i="1" dirty="0"/>
              <a:t> του Παύλου προ της επιστροφής του αλλά μετά </a:t>
            </a:r>
            <a:r>
              <a:rPr lang="el-GR" sz="1600" i="1" dirty="0" err="1"/>
              <a:t>ταύτην</a:t>
            </a:r>
            <a:r>
              <a:rPr lang="el-GR" sz="1600" i="1" dirty="0"/>
              <a:t>. […] </a:t>
            </a:r>
            <a:r>
              <a:rPr lang="el-GR" sz="1900" b="1" dirty="0"/>
              <a:t>Το όλον πρόβλημα συνίσταται όχι εις την αντίθεσιν έργων και πίστεως, αλλά Νόμου και Χριστού ή προ Χριστού </a:t>
            </a:r>
            <a:r>
              <a:rPr lang="el-GR" sz="1900" b="1" dirty="0" err="1"/>
              <a:t>πεπτωκυίας</a:t>
            </a:r>
            <a:r>
              <a:rPr lang="el-GR" sz="1900" b="1" dirty="0"/>
              <a:t> </a:t>
            </a:r>
            <a:r>
              <a:rPr lang="el-GR" sz="1900" b="1" dirty="0" err="1"/>
              <a:t>ανθρωπότητος</a:t>
            </a:r>
            <a:r>
              <a:rPr lang="el-GR" sz="1900" b="1" dirty="0"/>
              <a:t> και εν Χριστώ νέας δημιουργίας. Άνευ της θεωρήσεως του κειμένου υπό την </a:t>
            </a:r>
            <a:r>
              <a:rPr lang="el-GR" sz="1900" b="1" dirty="0" err="1"/>
              <a:t>προϋπόθεσιν</a:t>
            </a:r>
            <a:r>
              <a:rPr lang="el-GR" sz="1900" b="1" dirty="0"/>
              <a:t> αυτήν, δεν είναι δυνατή η </a:t>
            </a:r>
            <a:r>
              <a:rPr lang="el-GR" sz="1900" b="1" dirty="0" err="1"/>
              <a:t>κατανόησις</a:t>
            </a:r>
            <a:r>
              <a:rPr lang="el-GR" sz="1900" b="1" dirty="0"/>
              <a:t> των υπό του Παύλου λεγομένων, τούτο δε ισχύει ου μόνον δια την </a:t>
            </a:r>
            <a:r>
              <a:rPr lang="el-GR" sz="1900" b="1" dirty="0" err="1"/>
              <a:t>εξετασθείσαν</a:t>
            </a:r>
            <a:r>
              <a:rPr lang="el-GR" sz="1900" b="1" dirty="0"/>
              <a:t>, αλλά και δια τας λοιπός αναφοράς εις τον </a:t>
            </a:r>
            <a:r>
              <a:rPr lang="el-GR" sz="1900" b="1" dirty="0" err="1"/>
              <a:t>Νόμον</a:t>
            </a:r>
            <a:r>
              <a:rPr lang="el-GR" sz="1900" b="1" dirty="0"/>
              <a:t>.</a:t>
            </a:r>
          </a:p>
          <a:p>
            <a:pPr algn="just" eaLnBrk="1" fontAlgn="auto" hangingPunct="1">
              <a:spcAft>
                <a:spcPts val="0"/>
              </a:spcAft>
              <a:buFont typeface="Arial" panose="020B0604020202020204" pitchFamily="34" charset="0"/>
              <a:buNone/>
              <a:defRPr/>
            </a:pPr>
            <a:endParaRPr lang="el-GR" sz="1400" dirty="0"/>
          </a:p>
          <a:p>
            <a:pPr algn="just" eaLnBrk="1" fontAlgn="auto" hangingPunct="1">
              <a:spcAft>
                <a:spcPts val="0"/>
              </a:spcAft>
              <a:buFont typeface="Arial" panose="020B0604020202020204" pitchFamily="34" charset="0"/>
              <a:buNone/>
              <a:defRPr/>
            </a:pPr>
            <a:r>
              <a:rPr lang="el-GR" sz="1600" dirty="0"/>
              <a:t>Η δικαιοσύνη του Θεού που συμπυκνώνεται στη δωρεά Χάριτος, ελευθερίας, ελέους διά του αίματος του Υιού δημιουργεί μια καινούργια σχέση που απαιτεί την ανταπόκριση του ανθρώπου η οποία εκφράζεται κατεξοχήν με την αγάπη κατεξοχήν προς τους ασθενείς αδελφούς. Την καινούργια εμπειρία την εκφράζει ο Παύλος και με το δίπολο ΣΑΡΞ-ΠΝΕΥΜΑ.</a:t>
            </a:r>
          </a:p>
        </p:txBody>
      </p:sp>
      <p:sp>
        <p:nvSpPr>
          <p:cNvPr id="35844" name="3 - Θέση αριθμού διαφάνειας"/>
          <p:cNvSpPr>
            <a:spLocks noGrp="1"/>
          </p:cNvSpPr>
          <p:nvPr>
            <p:ph type="sldNum" sz="quarter" idx="12"/>
          </p:nvPr>
        </p:nvSpPr>
        <p:spPr bwMode="auto">
          <a:ln>
            <a:miter lim="800000"/>
          </a:ln>
        </p:spPr>
        <p:txBody>
          <a:bodyPr wrap="square" numCol="1" anchorCtr="0" compatLnSpc="1"/>
          <a:lstStyle/>
          <a:p>
            <a:pPr>
              <a:defRPr/>
            </a:pPr>
            <a:fld id="{0407806F-997B-4077-88B5-7F54368A73B7}" type="slidenum">
              <a:rPr lang="fr-FR">
                <a:latin typeface="Arial" panose="020B0604020202020204" pitchFamily="34" charset="0"/>
              </a:rPr>
              <a:pPr>
                <a:defRPr/>
              </a:pPr>
              <a:t>88</a:t>
            </a:fld>
            <a:endParaRPr lang="fr-FR">
              <a:latin typeface="Arial" panose="020B0604020202020204" pitchFamily="34" charset="0"/>
            </a:endParaRP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1 - Τίτλος"/>
          <p:cNvSpPr>
            <a:spLocks noGrp="1"/>
          </p:cNvSpPr>
          <p:nvPr>
            <p:ph type="title"/>
          </p:nvPr>
        </p:nvSpPr>
        <p:spPr>
          <a:xfrm>
            <a:off x="644525" y="546100"/>
            <a:ext cx="8051800" cy="868363"/>
          </a:xfrm>
        </p:spPr>
        <p:txBody>
          <a:bodyPr/>
          <a:lstStyle/>
          <a:p>
            <a:pPr eaLnBrk="1" hangingPunct="1"/>
            <a:r>
              <a:rPr lang="el-GR" sz="2000" b="1">
                <a:solidFill>
                  <a:srgbClr val="C00000"/>
                </a:solidFill>
              </a:rPr>
              <a:t>ΣΑΡΞ ΚΑΙ ΠΝΕΥΜΑ: </a:t>
            </a:r>
            <a:br>
              <a:rPr lang="el-GR" sz="2000" b="1">
                <a:solidFill>
                  <a:srgbClr val="C00000"/>
                </a:solidFill>
              </a:rPr>
            </a:br>
            <a:r>
              <a:rPr lang="el-GR" sz="2000" b="1">
                <a:solidFill>
                  <a:srgbClr val="C00000"/>
                </a:solidFill>
              </a:rPr>
              <a:t>Διαφορὰ μεταξὺ </a:t>
            </a:r>
            <a:r>
              <a:rPr lang="el-GR" sz="2000" b="1" i="1">
                <a:solidFill>
                  <a:srgbClr val="C00000"/>
                </a:solidFill>
              </a:rPr>
              <a:t>παλαιοῦ</a:t>
            </a:r>
            <a:r>
              <a:rPr lang="el-GR" sz="2000" b="1">
                <a:solidFill>
                  <a:srgbClr val="C00000"/>
                </a:solidFill>
              </a:rPr>
              <a:t> καὶ </a:t>
            </a:r>
            <a:r>
              <a:rPr lang="el-GR" sz="2000" b="1" i="1">
                <a:solidFill>
                  <a:srgbClr val="C00000"/>
                </a:solidFill>
              </a:rPr>
              <a:t>καινοῦ ἀνθρώπου</a:t>
            </a:r>
            <a:endParaRPr lang="el-GR" sz="2000" b="1">
              <a:solidFill>
                <a:srgbClr val="C00000"/>
              </a:solidFill>
            </a:endParaRPr>
          </a:p>
        </p:txBody>
      </p:sp>
      <p:sp>
        <p:nvSpPr>
          <p:cNvPr id="34819" name="2 - Θέση περιεχομένου"/>
          <p:cNvSpPr>
            <a:spLocks noGrp="1"/>
          </p:cNvSpPr>
          <p:nvPr>
            <p:ph idx="1"/>
          </p:nvPr>
        </p:nvSpPr>
        <p:spPr>
          <a:xfrm>
            <a:off x="476250" y="1335088"/>
            <a:ext cx="8485188" cy="4883150"/>
          </a:xfrm>
        </p:spPr>
        <p:txBody>
          <a:bodyPr/>
          <a:lstStyle/>
          <a:p>
            <a:pPr algn="just" eaLnBrk="1" hangingPunct="1"/>
            <a:r>
              <a:rPr lang="el-GR" sz="1600"/>
              <a:t>Ὁ </a:t>
            </a:r>
            <a:r>
              <a:rPr lang="el-GR" sz="1600" i="1"/>
              <a:t>Απόστολος τῶν Εθνῶν</a:t>
            </a:r>
            <a:r>
              <a:rPr lang="el-GR" sz="1600"/>
              <a:t> συγκρίνει τὴ ζωὴ τοῦ πιστοῦ μὲ τὴ διαγωγὴ ἑνὸς ἀθλητοῦ καὶ τὴ χαρακτηρίζει ὡς πάλη ἐναντίον τῆς «σαρκός». Ο όρος «σάρξ» δὲν ὑποδηλώνει μόνο τὸ ἀνθρώπινο σῶμα ἢ τὸν ὑλικὸ κόσμο καθαυτόν, ἀλλὰ ὁτιδήποτε μέσα μας ἁμαρτωλὸ καὶ ἐνάντιο στὸ Θεό. Τοιουτοτρόπως, δὲν εἶναι μόνο τὸ ἀνθρώπινο σῶμα, ἀλλὰ καὶ ἡ ψυχὴ τῆς πεπτωκυίας ἀνθρωπότητας ἡ ὁποία γίνεται «σαρκικὴ» καὶ ἀποκαλεῖται «σάρξ» ἀπὸ τὸν Απόστολο (Αθ. Δεσπότης). </a:t>
            </a:r>
          </a:p>
          <a:p>
            <a:pPr algn="just" eaLnBrk="1" hangingPunct="1"/>
            <a:r>
              <a:rPr lang="el-GR" sz="1600"/>
              <a:t>Ο χριστιανός είναι ο </a:t>
            </a:r>
            <a:r>
              <a:rPr lang="el-GR" sz="1600" b="1"/>
              <a:t>καινούργιος άνθρωπος, που άλλαξε τον τόπο της διαμονής του</a:t>
            </a:r>
            <a:r>
              <a:rPr lang="el-GR" sz="1600"/>
              <a:t>. </a:t>
            </a:r>
            <a:r>
              <a:rPr lang="el-GR" sz="1600" b="1"/>
              <a:t>Η ένωση με το Χριστό είναι το νεύρο της ηθικής του Παύλου. </a:t>
            </a:r>
            <a:r>
              <a:rPr lang="el-GR" sz="1600"/>
              <a:t>Το ουσιώδες στο Χριστιανισμό δεν είναι ότι αποτελεί καινούργια διδασκαλία, καινούργια ηθική, καινούργια λατρεία. Ο αληθινός Χριστιανισμός τρομάζει τους ανθρώπους και τους ξεσηκώνει από την αμεριμνησία τους και τον τρόπο της ζωής τους. </a:t>
            </a:r>
            <a:r>
              <a:rPr lang="el-GR" sz="1600" b="1"/>
              <a:t>Ο Χριστιανισμός δεν είναι τρόπος σκέψης που δεν σου δημιουργεί υποχρεώσεις, αλλά </a:t>
            </a:r>
            <a:r>
              <a:rPr lang="el-GR" sz="1600" b="1" u="sng"/>
              <a:t>τρόπος ζωής</a:t>
            </a:r>
            <a:r>
              <a:rPr lang="el-GR" sz="1600" b="1"/>
              <a:t>.</a:t>
            </a:r>
            <a:r>
              <a:rPr lang="el-GR" sz="1600" i="1"/>
              <a:t> </a:t>
            </a:r>
          </a:p>
          <a:p>
            <a:pPr algn="just" eaLnBrk="1" hangingPunct="1"/>
            <a:r>
              <a:rPr lang="el-GR" sz="1600" i="1"/>
              <a:t>Ὑμεῖς γὰρ ἐπ᾽ ἐλευθερίᾳ ἐκλήθητε, ἀδελφοί· μόνον μὴ τὴν ἐλευθερίαν εἰς ἀφορμὴν τῇ σαρκί, ἀλλὰ διὰ τῆς ἀγάπης δουλεύετε ἀλλήλοις. ὁ γὰρ πᾶς νόμος ἐν ἑνὶ λόγῳ πεπλήρωται, ἐν τῷ· [Λευ 19,18] ἀγαπήσεις τὸν πλησίον σου ὡς σεαυτόν. εἰ δὲ ἀλλήλους δάκνετε καὶ κατεσθίετε, βλέπετε μὴ ὑπ᾽ ἀλλήλων ἀναλωθῆτε. Λέγω δέ: πνεύματι περιπατεῖτε </a:t>
            </a:r>
            <a:r>
              <a:rPr lang="el-GR" sz="1600" i="1" u="sng"/>
              <a:t>καὶ ἐπιθυμίαν σαρκὸς οὐ μὴ τελέσητε</a:t>
            </a:r>
            <a:r>
              <a:rPr lang="el-GR" sz="1600" b="1" i="1"/>
              <a:t>. ἡ γὰρ σὰρξ ἐπιθυμεῖ κατὰ τοῦ πνεύματος, τὸ δὲ πνεῦμα κατὰ τῆς σαρκός, ταῦτα γὰρ ἀλλήλοις ἀντίκειται, ἵνα μὴ ἃ ἐὰν θέλητε ταῦτα ποιῆτε.</a:t>
            </a:r>
            <a:r>
              <a:rPr lang="el-GR" sz="1600" i="1"/>
              <a:t> εἰ δὲ πνεύματι ἄγεσθε, οὐκ ἐστὲ ὑπὸ νόμον»</a:t>
            </a:r>
            <a:r>
              <a:rPr lang="el-GR" sz="1600"/>
              <a:t> (Γαλ 5,13-18).</a:t>
            </a:r>
          </a:p>
          <a:p>
            <a:pPr algn="just" eaLnBrk="1" hangingPunct="1"/>
            <a:endParaRPr lang="el-GR" sz="1600"/>
          </a:p>
          <a:p>
            <a:pPr algn="just" eaLnBrk="1" hangingPunct="1"/>
            <a:endParaRPr lang="el-GR" sz="1600"/>
          </a:p>
          <a:p>
            <a:pPr eaLnBrk="1" hangingPunct="1"/>
            <a:endParaRPr lang="el-GR"/>
          </a:p>
        </p:txBody>
      </p:sp>
      <p:sp>
        <p:nvSpPr>
          <p:cNvPr id="36868" name="3 - Θέση αριθμού διαφάνειας"/>
          <p:cNvSpPr>
            <a:spLocks noGrp="1"/>
          </p:cNvSpPr>
          <p:nvPr>
            <p:ph type="sldNum" sz="quarter" idx="12"/>
          </p:nvPr>
        </p:nvSpPr>
        <p:spPr bwMode="auto">
          <a:ln>
            <a:miter lim="800000"/>
          </a:ln>
        </p:spPr>
        <p:txBody>
          <a:bodyPr wrap="square" numCol="1" anchorCtr="0" compatLnSpc="1"/>
          <a:lstStyle/>
          <a:p>
            <a:pPr>
              <a:defRPr/>
            </a:pPr>
            <a:fld id="{9D46A100-9CA3-4274-A2E3-AE35218FF6EC}" type="slidenum">
              <a:rPr lang="fr-FR">
                <a:latin typeface="Arial" panose="020B0604020202020204" pitchFamily="34" charset="0"/>
              </a:rPr>
              <a:pPr>
                <a:defRPr/>
              </a:pPr>
              <a:t>89</a:t>
            </a:fld>
            <a:endParaRPr lang="fr-FR">
              <a:latin typeface="Arial" panose="020B0604020202020204" pitchFamily="34" charset="0"/>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043305" y="405130"/>
            <a:ext cx="7341235" cy="935355"/>
          </a:xfrm>
        </p:spPr>
        <p:txBody>
          <a:bodyPr/>
          <a:lstStyle/>
          <a:p>
            <a:r>
              <a:rPr lang="el-GR" b="1" dirty="0"/>
              <a:t>Ο «ερμηνευτικός» χορός</a:t>
            </a:r>
            <a:endParaRPr lang="el-GR" dirty="0"/>
          </a:p>
        </p:txBody>
      </p:sp>
      <p:sp>
        <p:nvSpPr>
          <p:cNvPr id="3" name="2 - Θέση περιεχομένου"/>
          <p:cNvSpPr>
            <a:spLocks noGrp="1"/>
          </p:cNvSpPr>
          <p:nvPr>
            <p:ph sz="quarter" idx="1"/>
          </p:nvPr>
        </p:nvSpPr>
        <p:spPr/>
        <p:txBody>
          <a:bodyPr>
            <a:normAutofit fontScale="30000" lnSpcReduction="20000"/>
          </a:bodyPr>
          <a:lstStyle/>
          <a:p>
            <a:pPr algn="just"/>
            <a:r>
              <a:rPr lang="el-GR" sz="3700" dirty="0"/>
              <a:t>Συνεπώς η ερμηνεία-κατανόηση των Γραφών δεν είναι ένας μονόδρομος </a:t>
            </a:r>
            <a:r>
              <a:rPr lang="el-GR" sz="3700" b="1" i="1" dirty="0"/>
              <a:t>προς </a:t>
            </a:r>
            <a:r>
              <a:rPr lang="el-GR" sz="3700" dirty="0"/>
              <a:t>τα κείμενα, </a:t>
            </a:r>
            <a:r>
              <a:rPr lang="el-GR" sz="3700" b="1" dirty="0"/>
              <a:t>αλλά ένας γόνιμος - μη φαύλος «ερμηνευτικός» κύκλος ή μάλλον πολλοί ομόκεντροι κύκλοι «</a:t>
            </a:r>
            <a:r>
              <a:rPr lang="el-GR" sz="3700" b="1" dirty="0" err="1"/>
              <a:t>αλληλόδρασης</a:t>
            </a:r>
            <a:r>
              <a:rPr lang="el-GR" sz="3700" b="1" dirty="0"/>
              <a:t>», οι οποίοι με κέντρο την Αγία Τράπεζα, το Ποτήριο της ευχαριστίας και τα άγια λείψανα των Μαρτύρων, που είναι θησαυρισμένα εντός της (Αγίας Τράπεζας), μεταβάλλουν  την εμπειρία της συνάντησης με τη Βίβλο, έναν ιδιότυπο “ χορό του Ησαΐα” .</a:t>
            </a:r>
            <a:r>
              <a:rPr lang="el-GR" sz="3700" dirty="0"/>
              <a:t> Ο ένας (κύκλος) είναι η </a:t>
            </a:r>
            <a:r>
              <a:rPr lang="el-GR" sz="3700" i="1" dirty="0"/>
              <a:t>Εκκλησία ως Κοινότητα εν </a:t>
            </a:r>
            <a:r>
              <a:rPr lang="el-GR" sz="3700" i="1" dirty="0" err="1"/>
              <a:t>Εξ</a:t>
            </a:r>
            <a:r>
              <a:rPr lang="el-GR" sz="3700" b="1" i="1" dirty="0" err="1"/>
              <a:t>όδω</a:t>
            </a:r>
            <a:r>
              <a:rPr lang="el-GR" sz="3700" dirty="0"/>
              <a:t> και η </a:t>
            </a:r>
            <a:r>
              <a:rPr lang="el-GR" sz="3700" i="1" dirty="0"/>
              <a:t>Βίβλος</a:t>
            </a:r>
            <a:r>
              <a:rPr lang="el-GR" sz="3700" dirty="0"/>
              <a:t> («Η Γραφή ερμηνεύεται διά της Εκκλησίας»). Ο δεύτερος ειδικότερος είναι η </a:t>
            </a:r>
            <a:r>
              <a:rPr lang="el-GR" sz="3700" i="1" dirty="0"/>
              <a:t>ακρόαση της Βίβλου</a:t>
            </a:r>
            <a:r>
              <a:rPr lang="el-GR" sz="3700" dirty="0"/>
              <a:t> και η «κοινοβιακή» μετοχή, η αληθινή θεία </a:t>
            </a:r>
            <a:r>
              <a:rPr lang="el-GR" sz="3700" b="1" i="1" dirty="0"/>
              <a:t>κοινωνία</a:t>
            </a:r>
            <a:r>
              <a:rPr lang="el-GR" sz="3700" b="1" dirty="0"/>
              <a:t> </a:t>
            </a:r>
            <a:r>
              <a:rPr lang="el-GR" sz="3700" dirty="0"/>
              <a:t>στην Ευχαριστία (και όχι ατομική μετάληψη), εφόσον «η Εκκλησία σημαίνεται εν τοις </a:t>
            </a:r>
            <a:r>
              <a:rPr lang="el-GR" sz="3700" dirty="0" err="1"/>
              <a:t>μυστηρίοις</a:t>
            </a:r>
            <a:r>
              <a:rPr lang="el-GR" sz="3700" dirty="0"/>
              <a:t>» (βλ. σημ. 5). Ο τρίτος (ερμηνευτικός) είναι </a:t>
            </a:r>
            <a:r>
              <a:rPr lang="el-GR" sz="3700" i="1" dirty="0"/>
              <a:t>ο ακροατής-αναγνώστης </a:t>
            </a:r>
            <a:r>
              <a:rPr lang="el-GR" sz="3700" dirty="0"/>
              <a:t>και το </a:t>
            </a:r>
            <a:r>
              <a:rPr lang="el-GR" sz="3700" i="1" dirty="0"/>
              <a:t>Κείμενο</a:t>
            </a:r>
            <a:r>
              <a:rPr lang="el-GR" sz="3700" dirty="0"/>
              <a:t> (αφού πλέον μετά την ανακάλυψης της τυπογραφίας καθένας διαθέτει και ιδιωτικά τη Βίβλο), ενώ και τα κείμενα της Βίβλου βρίσκονται σε </a:t>
            </a:r>
            <a:r>
              <a:rPr lang="el-GR" sz="3700" dirty="0" err="1"/>
              <a:t>διαδραστικότητα</a:t>
            </a:r>
            <a:r>
              <a:rPr lang="el-GR" sz="3700" dirty="0"/>
              <a:t> μεταξύ τους («η Γραφή ερμηνεύεται διά της Γραφής»). Ο ιστορικός πυρήνας, που ενυπάρχει σε όλα τα βιβλικά έργα, δεν μεταδίδεται από τον συγγραφέα εν </a:t>
            </a:r>
            <a:r>
              <a:rPr lang="el-GR" sz="3700" dirty="0" err="1"/>
              <a:t>είδει</a:t>
            </a:r>
            <a:r>
              <a:rPr lang="el-GR" sz="3700" dirty="0"/>
              <a:t> ρεπορτάζ, αλλά για να «ζωγραφίσει» τη δυναμική και λυτρωτική Παρουσία του Θεού στην Ιστορία και να προσδώσει ταυτότητα στην Κοινότητα των αγίων, όσων δηλ. έχουν εκλεγεί </a:t>
            </a:r>
            <a:r>
              <a:rPr lang="el-GR" sz="3700" i="1" dirty="0"/>
              <a:t>από </a:t>
            </a:r>
            <a:r>
              <a:rPr lang="el-GR" sz="3700" dirty="0"/>
              <a:t>τον κόσμο, αλλά </a:t>
            </a:r>
            <a:r>
              <a:rPr lang="el-GR" sz="3700" i="1" dirty="0"/>
              <a:t>χάριν </a:t>
            </a:r>
            <a:r>
              <a:rPr lang="el-GR" sz="3700" dirty="0"/>
              <a:t>του κόσμου. Δεν είναι άλλωστε τυχαίο, ότι το μεγαλύτερο μέρος της βιβλικής </a:t>
            </a:r>
            <a:r>
              <a:rPr lang="el-GR" sz="3700" dirty="0" err="1"/>
              <a:t>παλαιοδιαθηκικής</a:t>
            </a:r>
            <a:r>
              <a:rPr lang="el-GR" sz="3700" dirty="0"/>
              <a:t> γραμματείας διαμορφώνεται κατά και μετά τη Βαβυλώνια αιχμαλωσία, δηλ. στην περίοδο της μεγαλύτερης πολιτικής, κοινωνικής και θρησκευτικής κρίσης του λαού του Θεού.   </a:t>
            </a:r>
          </a:p>
          <a:p>
            <a:pPr algn="just"/>
            <a:r>
              <a:rPr lang="x-none" sz="3700" dirty="0"/>
              <a:t>Σημειωτέον ότι κάθε βιβλικό κείμενο εμπεριέχει την πρόθεση του συγγραφέα (intentio auctoris), του έργου καθεαυτού (</a:t>
            </a:r>
            <a:r>
              <a:rPr lang="en-US" sz="3700" dirty="0" err="1"/>
              <a:t>intentio</a:t>
            </a:r>
            <a:r>
              <a:rPr lang="en-US" sz="3700" dirty="0"/>
              <a:t> </a:t>
            </a:r>
            <a:r>
              <a:rPr lang="en-US" sz="3700" dirty="0" err="1"/>
              <a:t>operis</a:t>
            </a:r>
            <a:r>
              <a:rPr lang="x-none" sz="3700" dirty="0"/>
              <a:t>) και του αναγνώστη/ακροατή του (</a:t>
            </a:r>
            <a:r>
              <a:rPr lang="en-US" sz="3700" dirty="0" err="1"/>
              <a:t>intentio</a:t>
            </a:r>
            <a:r>
              <a:rPr lang="en-US" sz="3700" dirty="0"/>
              <a:t> </a:t>
            </a:r>
            <a:r>
              <a:rPr lang="en-US" sz="3700" dirty="0" err="1"/>
              <a:t>lectoris</a:t>
            </a:r>
            <a:r>
              <a:rPr lang="x-none" sz="3700" dirty="0"/>
              <a:t>). </a:t>
            </a:r>
            <a:r>
              <a:rPr lang="x-none" sz="3700" cap="all" dirty="0"/>
              <a:t>ε</a:t>
            </a:r>
            <a:r>
              <a:rPr lang="x-none" sz="3700" dirty="0"/>
              <a:t>ίναι ταυτόχρονα τρία πράγματα: α) ιστορία (</a:t>
            </a:r>
            <a:r>
              <a:rPr lang="en-US" sz="3700" dirty="0"/>
              <a:t>History</a:t>
            </a:r>
            <a:r>
              <a:rPr lang="x-none" sz="3700" dirty="0"/>
              <a:t>/ </a:t>
            </a:r>
            <a:r>
              <a:rPr lang="en-US" sz="3700" i="1" dirty="0" err="1"/>
              <a:t>Her</a:t>
            </a:r>
            <a:r>
              <a:rPr lang="en-US" sz="3700" dirty="0" err="1"/>
              <a:t>story</a:t>
            </a:r>
            <a:r>
              <a:rPr lang="x-none" sz="3700" dirty="0"/>
              <a:t> [</a:t>
            </a:r>
            <a:r>
              <a:rPr lang="en-US" sz="3700" dirty="0"/>
              <a:t>Document</a:t>
            </a:r>
            <a:r>
              <a:rPr lang="x-none" sz="3700" dirty="0"/>
              <a:t>]), β) φιλολογικό είδος (</a:t>
            </a:r>
            <a:r>
              <a:rPr lang="en-US" sz="3700" dirty="0"/>
              <a:t>Story</a:t>
            </a:r>
            <a:r>
              <a:rPr lang="x-none" sz="3700" dirty="0"/>
              <a:t>) και γ) θεολογική πραγματεία (λόγος περί του Θεού και του ανθρώπου/λαού). Σήμερα στη Φιλολογία γίνεται διάκριση μεταξύ ακροατή-</a:t>
            </a:r>
            <a:r>
              <a:rPr lang="x-none" sz="3700" i="1" dirty="0"/>
              <a:t>παρατηρητή</a:t>
            </a:r>
            <a:r>
              <a:rPr lang="x-none" sz="3700" dirty="0"/>
              <a:t> και ακροατή-</a:t>
            </a:r>
            <a:r>
              <a:rPr lang="x-none" sz="3700" i="1" dirty="0"/>
              <a:t>κοινωνού</a:t>
            </a:r>
            <a:r>
              <a:rPr lang="x-none" sz="3700" dirty="0"/>
              <a:t> μέσω μετοχής στο ποτάμι της παράδοσης, όχι μόνον μέσω του «κοινού νου» ή της απόκτησης «συγγένειας» με τον συγγραφέα αλλά και της μετάληψης του «νου του Χριστού» που επικαλείται ο απόστολος Παύλος.</a:t>
            </a:r>
            <a:endParaRPr lang="el-GR" sz="3700" dirty="0"/>
          </a:p>
          <a:p>
            <a:endParaRPr lang="el-GR"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1 - Τίτλος"/>
          <p:cNvSpPr>
            <a:spLocks noGrp="1"/>
          </p:cNvSpPr>
          <p:nvPr>
            <p:ph type="title"/>
          </p:nvPr>
        </p:nvSpPr>
        <p:spPr>
          <a:xfrm>
            <a:off x="663575" y="565150"/>
            <a:ext cx="8061325" cy="830263"/>
          </a:xfrm>
        </p:spPr>
        <p:txBody>
          <a:bodyPr/>
          <a:lstStyle/>
          <a:p>
            <a:pPr eaLnBrk="1" hangingPunct="1"/>
            <a:r>
              <a:rPr lang="el-GR">
                <a:solidFill>
                  <a:srgbClr val="C00000"/>
                </a:solidFill>
              </a:rPr>
              <a:t>Η ΕΝ ΧΡΙΣΤΩ ΖΩΗ</a:t>
            </a:r>
          </a:p>
        </p:txBody>
      </p:sp>
      <p:sp>
        <p:nvSpPr>
          <p:cNvPr id="3" name="2 - Θέση περιεχομένου"/>
          <p:cNvSpPr>
            <a:spLocks noGrp="1"/>
          </p:cNvSpPr>
          <p:nvPr>
            <p:ph idx="1"/>
          </p:nvPr>
        </p:nvSpPr>
        <p:spPr>
          <a:xfrm>
            <a:off x="327025" y="1231900"/>
            <a:ext cx="8447088" cy="5014913"/>
          </a:xfrm>
        </p:spPr>
        <p:txBody>
          <a:bodyPr rtlCol="0">
            <a:normAutofit/>
          </a:bodyPr>
          <a:lstStyle/>
          <a:p>
            <a:pPr algn="just" eaLnBrk="1" fontAlgn="auto" hangingPunct="1">
              <a:spcAft>
                <a:spcPts val="0"/>
              </a:spcAft>
              <a:defRPr/>
            </a:pPr>
            <a:r>
              <a:rPr lang="el-GR" sz="1400" dirty="0"/>
              <a:t>Η οριστική διάσταση της χάριτος του Θεού συνοδεύεται εν συνεχεία από την προστακτική, όπως παρατηρήθηκε και στο κήρυγμα του Ιησού. Γι’ αυτό και το κυρίως </a:t>
            </a:r>
            <a:r>
              <a:rPr lang="el-GR" sz="1400" cap="all" dirty="0"/>
              <a:t>Σ</a:t>
            </a:r>
            <a:r>
              <a:rPr lang="el-GR" sz="1400" dirty="0"/>
              <a:t>ώμα των επιστολών χωρίζεται συνήθως στο </a:t>
            </a:r>
            <a:r>
              <a:rPr lang="el-GR" sz="1400" b="1" dirty="0"/>
              <a:t>δογματικό</a:t>
            </a:r>
            <a:r>
              <a:rPr lang="el-GR" sz="1400" dirty="0"/>
              <a:t> μέρος (όπου περιγράφεται η </a:t>
            </a:r>
            <a:r>
              <a:rPr lang="el-GR" sz="1400" i="1" dirty="0"/>
              <a:t>δικαιοσύνη</a:t>
            </a:r>
            <a:r>
              <a:rPr lang="el-GR" sz="1400" dirty="0"/>
              <a:t>-δικαίωση που απορρέει από το Σταυρό και την Ανάσταση του Χριστού) και στο</a:t>
            </a:r>
            <a:r>
              <a:rPr lang="el-GR" sz="1400" b="1" dirty="0"/>
              <a:t> ηθικό</a:t>
            </a:r>
            <a:r>
              <a:rPr lang="el-GR" sz="1400" dirty="0"/>
              <a:t>. </a:t>
            </a:r>
            <a:r>
              <a:rPr lang="el-GR" sz="1400" b="1" i="1" dirty="0"/>
              <a:t>Η παρουσία του Ι. Χριστού στον καινό άνθρωπο είναι πραγματική,</a:t>
            </a:r>
            <a:r>
              <a:rPr lang="el-GR" sz="1400" i="1" dirty="0"/>
              <a:t> </a:t>
            </a:r>
            <a:r>
              <a:rPr lang="el-GR" sz="1400" b="1" i="1" dirty="0"/>
              <a:t>ποτέ όμως στατική</a:t>
            </a:r>
            <a:r>
              <a:rPr lang="el-GR" sz="1400" i="1" dirty="0"/>
              <a:t>, αλλά </a:t>
            </a:r>
            <a:r>
              <a:rPr lang="el-GR" sz="1400" b="1" i="1" dirty="0"/>
              <a:t>πάντοτε δυναμική.</a:t>
            </a:r>
            <a:r>
              <a:rPr lang="el-GR" sz="1400" i="1" dirty="0"/>
              <a:t> Χαρίζεται από το Θεό στον άνθρωπο, αλλά και πρέπει να κερδίζεται από αυτόν καθημερινώς. Είναι δωρεά του Θεού αλλά και διαρκής αγώνας </a:t>
            </a:r>
            <a:r>
              <a:rPr lang="el-GR" sz="1400" dirty="0"/>
              <a:t>(Π. Ανδριόπουλος)</a:t>
            </a:r>
          </a:p>
          <a:p>
            <a:pPr algn="just" eaLnBrk="1" fontAlgn="auto" hangingPunct="1">
              <a:spcAft>
                <a:spcPts val="0"/>
              </a:spcAft>
              <a:defRPr/>
            </a:pPr>
            <a:r>
              <a:rPr lang="el-GR" sz="1400" dirty="0"/>
              <a:t>Προφανώς αρκετοί χριστιανοί θεώρησαν ότι η ελευθερία από το Νόμο και η «θεϊκή» υιοθεσία διά της μετοχής στα μυστήρια του Βαπτίσματος και της θείας Ευχαριστίας τους νομιμοποιεί να ζούνε «απελευθερωμένα» από τις καθιερωμένες συμβατότητες (ταμπού). Τα μυστήρια όμως της Εκκλησίας, όπως ιδιαίτερα τονίζεται στο Α’ </a:t>
            </a:r>
            <a:r>
              <a:rPr lang="el-GR" sz="1400" dirty="0" err="1"/>
              <a:t>Κορ</a:t>
            </a:r>
            <a:r>
              <a:rPr lang="el-GR" sz="1400" dirty="0"/>
              <a:t>. 10, δε σώζουν μαγικά (όπως αυτά του ελληνικού περιβάλλοντος) ούτε εξασφαλίζουν την τελική σωτηρία και απολύτρωση, αν δεν «μετουσιώνονται» σε συνεχή ανακαίνιση του νου και πράξεις αγάπης και προς τους αδελφούς αλλά και προς </a:t>
            </a:r>
            <a:r>
              <a:rPr lang="el-GR" sz="1400" dirty="0" err="1"/>
              <a:t>πάντας</a:t>
            </a:r>
            <a:r>
              <a:rPr lang="el-GR" sz="1400" dirty="0"/>
              <a:t>.</a:t>
            </a:r>
          </a:p>
          <a:p>
            <a:pPr algn="just" eaLnBrk="1" fontAlgn="auto" hangingPunct="1">
              <a:spcAft>
                <a:spcPts val="0"/>
              </a:spcAft>
              <a:defRPr/>
            </a:pPr>
            <a:r>
              <a:rPr lang="el-GR" sz="1400" dirty="0"/>
              <a:t>Στην ίδια την </a:t>
            </a:r>
            <a:r>
              <a:rPr lang="el-GR" sz="1400" i="1" cap="all" dirty="0"/>
              <a:t>π</a:t>
            </a:r>
            <a:r>
              <a:rPr lang="el-GR" sz="1400" i="1" dirty="0"/>
              <a:t>ρος </a:t>
            </a:r>
            <a:r>
              <a:rPr lang="el-GR" sz="1400" i="1" dirty="0" err="1"/>
              <a:t>Γαλάτας</a:t>
            </a:r>
            <a:r>
              <a:rPr lang="el-GR" sz="1400" dirty="0"/>
              <a:t>, όπου διακηρύσσεται το </a:t>
            </a:r>
            <a:r>
              <a:rPr lang="el-GR" sz="1400" i="1" dirty="0" err="1"/>
              <a:t>Τῇ</a:t>
            </a:r>
            <a:r>
              <a:rPr lang="el-GR" sz="1400" i="1" dirty="0"/>
              <a:t> </a:t>
            </a:r>
            <a:r>
              <a:rPr lang="el-GR" sz="1400" i="1" dirty="0" err="1"/>
              <a:t>ἐλευθερίᾳ</a:t>
            </a:r>
            <a:r>
              <a:rPr lang="el-GR" sz="1400" i="1" dirty="0"/>
              <a:t> </a:t>
            </a:r>
            <a:r>
              <a:rPr lang="el-GR" sz="1400" i="1" dirty="0" err="1"/>
              <a:t>ἡμᾶς</a:t>
            </a:r>
            <a:r>
              <a:rPr lang="el-GR" sz="1400" i="1" dirty="0"/>
              <a:t> </a:t>
            </a:r>
            <a:r>
              <a:rPr lang="el-GR" sz="1400" i="1" dirty="0" err="1"/>
              <a:t>Χριστὸς</a:t>
            </a:r>
            <a:r>
              <a:rPr lang="el-GR" sz="1400" i="1" dirty="0"/>
              <a:t> </a:t>
            </a:r>
            <a:r>
              <a:rPr lang="el-GR" sz="1400" i="1" dirty="0" err="1"/>
              <a:t>ἠλευθέρωσεν</a:t>
            </a:r>
            <a:r>
              <a:rPr lang="el-GR" sz="1400" i="1" dirty="0"/>
              <a:t>· </a:t>
            </a:r>
            <a:r>
              <a:rPr lang="el-GR" sz="1400" i="1" cap="all" dirty="0" err="1"/>
              <a:t>ς</a:t>
            </a:r>
            <a:r>
              <a:rPr lang="el-GR" sz="1400" i="1" dirty="0" err="1"/>
              <a:t>τήκετε</a:t>
            </a:r>
            <a:r>
              <a:rPr lang="el-GR" sz="1400" i="1" dirty="0"/>
              <a:t> </a:t>
            </a:r>
            <a:r>
              <a:rPr lang="el-GR" sz="1400" i="1" dirty="0" err="1"/>
              <a:t>οὖν</a:t>
            </a:r>
            <a:r>
              <a:rPr lang="el-GR" sz="1400" i="1" dirty="0"/>
              <a:t> </a:t>
            </a:r>
            <a:r>
              <a:rPr lang="el-GR" sz="1400" i="1" dirty="0" err="1"/>
              <a:t>καὶ</a:t>
            </a:r>
            <a:r>
              <a:rPr lang="el-GR" sz="1400" i="1" dirty="0"/>
              <a:t> </a:t>
            </a:r>
            <a:r>
              <a:rPr lang="el-GR" sz="1400" i="1" dirty="0" err="1"/>
              <a:t>μὴ</a:t>
            </a:r>
            <a:r>
              <a:rPr lang="el-GR" sz="1400" i="1" dirty="0"/>
              <a:t> </a:t>
            </a:r>
            <a:r>
              <a:rPr lang="el-GR" sz="1400" i="1" dirty="0" err="1"/>
              <a:t>πάλιν</a:t>
            </a:r>
            <a:r>
              <a:rPr lang="el-GR" sz="1400" i="1" dirty="0"/>
              <a:t> </a:t>
            </a:r>
            <a:r>
              <a:rPr lang="el-GR" sz="1400" i="1" dirty="0" err="1"/>
              <a:t>ζυγῷ</a:t>
            </a:r>
            <a:r>
              <a:rPr lang="el-GR" sz="1400" i="1" dirty="0"/>
              <a:t> </a:t>
            </a:r>
            <a:r>
              <a:rPr lang="el-GR" sz="1400" i="1" dirty="0" err="1"/>
              <a:t>δουλείας</a:t>
            </a:r>
            <a:r>
              <a:rPr lang="el-GR" sz="1400" i="1" dirty="0"/>
              <a:t> </a:t>
            </a:r>
            <a:r>
              <a:rPr lang="el-GR" sz="1400" i="1" dirty="0" err="1"/>
              <a:t>ἐνέχεσθε</a:t>
            </a:r>
            <a:r>
              <a:rPr lang="el-GR" sz="1400" i="1" dirty="0"/>
              <a:t> </a:t>
            </a:r>
            <a:r>
              <a:rPr lang="el-GR" sz="1400" dirty="0"/>
              <a:t>(</a:t>
            </a:r>
            <a:r>
              <a:rPr lang="el-GR" sz="1400" dirty="0" err="1"/>
              <a:t>Γαλ</a:t>
            </a:r>
            <a:r>
              <a:rPr lang="el-GR" sz="1400" dirty="0"/>
              <a:t>. 5, 1), για να δηλωθεί η απαλλαγή από τις τελετουργικές διατάξεις του Μωσαϊκού Νόμου (περιτομή) και τα στοιχεία του κόσμου, σημειώνεται: </a:t>
            </a:r>
            <a:r>
              <a:rPr lang="el-GR" sz="1400" i="1" dirty="0" err="1"/>
              <a:t>ὑμεῖς</a:t>
            </a:r>
            <a:r>
              <a:rPr lang="el-GR" sz="1400" i="1" dirty="0"/>
              <a:t> </a:t>
            </a:r>
            <a:r>
              <a:rPr lang="el-GR" sz="1400" i="1" dirty="0" err="1"/>
              <a:t>γὰρ</a:t>
            </a:r>
            <a:r>
              <a:rPr lang="el-GR" sz="1400" i="1" dirty="0"/>
              <a:t> </a:t>
            </a:r>
            <a:r>
              <a:rPr lang="el-GR" sz="1400" i="1" dirty="0" err="1"/>
              <a:t>ἐπ᾽</a:t>
            </a:r>
            <a:r>
              <a:rPr lang="el-GR" sz="1400" i="1" dirty="0"/>
              <a:t> </a:t>
            </a:r>
            <a:r>
              <a:rPr lang="el-GR" sz="1400" i="1" dirty="0" err="1"/>
              <a:t>ἐλευθερίᾳ</a:t>
            </a:r>
            <a:r>
              <a:rPr lang="el-GR" sz="1400" i="1" dirty="0"/>
              <a:t> </a:t>
            </a:r>
            <a:r>
              <a:rPr lang="el-GR" sz="1400" i="1" dirty="0" err="1"/>
              <a:t>ἐκλήθητε</a:t>
            </a:r>
            <a:r>
              <a:rPr lang="el-GR" sz="1400" i="1" dirty="0"/>
              <a:t>, </a:t>
            </a:r>
            <a:r>
              <a:rPr lang="el-GR" sz="1400" i="1" dirty="0" err="1"/>
              <a:t>ἀδελφοί</a:t>
            </a:r>
            <a:r>
              <a:rPr lang="el-GR" sz="1400" i="1" dirty="0"/>
              <a:t>· </a:t>
            </a:r>
            <a:r>
              <a:rPr lang="el-GR" sz="1400" i="1" dirty="0" err="1"/>
              <a:t>μόνον</a:t>
            </a:r>
            <a:r>
              <a:rPr lang="el-GR" sz="1400" i="1" dirty="0"/>
              <a:t> </a:t>
            </a:r>
            <a:r>
              <a:rPr lang="el-GR" sz="1400" b="1" i="1" dirty="0" err="1"/>
              <a:t>μὴ</a:t>
            </a:r>
            <a:r>
              <a:rPr lang="el-GR" sz="1400" b="1" i="1" dirty="0"/>
              <a:t> </a:t>
            </a:r>
            <a:r>
              <a:rPr lang="el-GR" sz="1400" b="1" i="1" dirty="0" err="1"/>
              <a:t>τὴν</a:t>
            </a:r>
            <a:r>
              <a:rPr lang="el-GR" sz="1400" b="1" i="1" dirty="0"/>
              <a:t> </a:t>
            </a:r>
            <a:r>
              <a:rPr lang="el-GR" sz="1400" b="1" i="1" dirty="0" err="1"/>
              <a:t>ἐλευθερίαν</a:t>
            </a:r>
            <a:r>
              <a:rPr lang="el-GR" sz="1400" b="1" i="1" dirty="0"/>
              <a:t> </a:t>
            </a:r>
            <a:r>
              <a:rPr lang="el-GR" sz="1400" b="1" i="1" dirty="0" err="1"/>
              <a:t>εἰς</a:t>
            </a:r>
            <a:r>
              <a:rPr lang="el-GR" sz="1400" b="1" i="1" dirty="0"/>
              <a:t> </a:t>
            </a:r>
            <a:r>
              <a:rPr lang="el-GR" sz="1400" b="1" i="1" dirty="0" err="1"/>
              <a:t>ἀφορμὴν</a:t>
            </a:r>
            <a:r>
              <a:rPr lang="el-GR" sz="1400" b="1" i="1" dirty="0"/>
              <a:t> </a:t>
            </a:r>
            <a:r>
              <a:rPr lang="el-GR" sz="1400" b="1" i="1" dirty="0" err="1"/>
              <a:t>τῇ</a:t>
            </a:r>
            <a:r>
              <a:rPr lang="el-GR" sz="1400" b="1" i="1" dirty="0"/>
              <a:t> </a:t>
            </a:r>
            <a:r>
              <a:rPr lang="el-GR" sz="1400" b="1" i="1" dirty="0" err="1"/>
              <a:t>σαρκί</a:t>
            </a:r>
            <a:r>
              <a:rPr lang="el-GR" sz="1400" i="1" dirty="0"/>
              <a:t>, </a:t>
            </a:r>
            <a:r>
              <a:rPr lang="el-GR" sz="1400" i="1" dirty="0" err="1"/>
              <a:t>ἀλλὰ</a:t>
            </a:r>
            <a:r>
              <a:rPr lang="el-GR" sz="1400" i="1" dirty="0"/>
              <a:t> </a:t>
            </a:r>
            <a:r>
              <a:rPr lang="el-GR" sz="1400" i="1" dirty="0" err="1"/>
              <a:t>διὰ</a:t>
            </a:r>
            <a:r>
              <a:rPr lang="el-GR" sz="1400" i="1" dirty="0"/>
              <a:t> </a:t>
            </a:r>
            <a:r>
              <a:rPr lang="el-GR" sz="1400" i="1" dirty="0" err="1"/>
              <a:t>τῆς</a:t>
            </a:r>
            <a:r>
              <a:rPr lang="el-GR" sz="1400" i="1" dirty="0"/>
              <a:t> </a:t>
            </a:r>
            <a:r>
              <a:rPr lang="el-GR" sz="1400" i="1" dirty="0" err="1"/>
              <a:t>ἀγάπης</a:t>
            </a:r>
            <a:r>
              <a:rPr lang="el-GR" sz="1400" i="1" dirty="0"/>
              <a:t> </a:t>
            </a:r>
            <a:r>
              <a:rPr lang="el-GR" sz="1400" i="1" dirty="0" err="1"/>
              <a:t>δουλεύετε</a:t>
            </a:r>
            <a:r>
              <a:rPr lang="el-GR" sz="1400" i="1" dirty="0"/>
              <a:t> </a:t>
            </a:r>
            <a:r>
              <a:rPr lang="el-GR" sz="1400" i="1" dirty="0" err="1"/>
              <a:t>ἀλλήλοις</a:t>
            </a:r>
            <a:r>
              <a:rPr lang="el-GR" sz="1400" i="1" dirty="0"/>
              <a:t>. ὁ </a:t>
            </a:r>
            <a:r>
              <a:rPr lang="el-GR" sz="1400" i="1" dirty="0" err="1"/>
              <a:t>γὰρ</a:t>
            </a:r>
            <a:r>
              <a:rPr lang="el-GR" sz="1400" i="1" dirty="0"/>
              <a:t> </a:t>
            </a:r>
            <a:r>
              <a:rPr lang="el-GR" sz="1400" i="1" dirty="0" err="1"/>
              <a:t>πᾶς</a:t>
            </a:r>
            <a:r>
              <a:rPr lang="el-GR" sz="1400" i="1" dirty="0"/>
              <a:t> </a:t>
            </a:r>
            <a:r>
              <a:rPr lang="el-GR" sz="1400" i="1" cap="all" dirty="0" err="1"/>
              <a:t>ν</a:t>
            </a:r>
            <a:r>
              <a:rPr lang="el-GR" sz="1400" i="1" dirty="0" err="1"/>
              <a:t>όμος</a:t>
            </a:r>
            <a:r>
              <a:rPr lang="el-GR" sz="1400" i="1" dirty="0"/>
              <a:t> </a:t>
            </a:r>
            <a:r>
              <a:rPr lang="el-GR" sz="1400" i="1" dirty="0" err="1"/>
              <a:t>ἐν</a:t>
            </a:r>
            <a:r>
              <a:rPr lang="el-GR" sz="1400" i="1" dirty="0"/>
              <a:t> </a:t>
            </a:r>
            <a:r>
              <a:rPr lang="el-GR" sz="1400" i="1" dirty="0" err="1"/>
              <a:t>ἑνὶ</a:t>
            </a:r>
            <a:r>
              <a:rPr lang="el-GR" sz="1400" i="1" dirty="0"/>
              <a:t> </a:t>
            </a:r>
            <a:r>
              <a:rPr lang="el-GR" sz="1400" i="1" dirty="0" err="1"/>
              <a:t>λόγῳ</a:t>
            </a:r>
            <a:r>
              <a:rPr lang="el-GR" sz="1400" i="1" dirty="0"/>
              <a:t> </a:t>
            </a:r>
            <a:r>
              <a:rPr lang="el-GR" sz="1400" i="1" dirty="0" err="1"/>
              <a:t>πεπλήρωται</a:t>
            </a:r>
            <a:r>
              <a:rPr lang="el-GR" sz="1400" i="1" dirty="0"/>
              <a:t>, </a:t>
            </a:r>
            <a:r>
              <a:rPr lang="el-GR" sz="1400" i="1" dirty="0" err="1"/>
              <a:t>ἐν</a:t>
            </a:r>
            <a:r>
              <a:rPr lang="el-GR" sz="1400" i="1" dirty="0"/>
              <a:t> </a:t>
            </a:r>
            <a:r>
              <a:rPr lang="el-GR" sz="1400" i="1" dirty="0" err="1"/>
              <a:t>τῷ</a:t>
            </a:r>
            <a:r>
              <a:rPr lang="el-GR" sz="1400" i="1" dirty="0"/>
              <a:t>· </a:t>
            </a:r>
            <a:r>
              <a:rPr lang="el-GR" sz="1400" i="1" dirty="0" err="1"/>
              <a:t>ἀγαπήσεις</a:t>
            </a:r>
            <a:r>
              <a:rPr lang="el-GR" sz="1400" i="1" dirty="0"/>
              <a:t> </a:t>
            </a:r>
            <a:r>
              <a:rPr lang="el-GR" sz="1400" i="1" dirty="0" err="1"/>
              <a:t>τὸν</a:t>
            </a:r>
            <a:r>
              <a:rPr lang="el-GR" sz="1400" i="1" dirty="0"/>
              <a:t> </a:t>
            </a:r>
            <a:r>
              <a:rPr lang="el-GR" sz="1400" i="1" dirty="0" err="1"/>
              <a:t>πλησίον</a:t>
            </a:r>
            <a:r>
              <a:rPr lang="el-GR" sz="1400" i="1" dirty="0"/>
              <a:t> σου </a:t>
            </a:r>
            <a:r>
              <a:rPr lang="el-GR" sz="1400" i="1" dirty="0" err="1"/>
              <a:t>ὡς</a:t>
            </a:r>
            <a:r>
              <a:rPr lang="el-GR" sz="1400" i="1" dirty="0"/>
              <a:t> </a:t>
            </a:r>
            <a:r>
              <a:rPr lang="el-GR" sz="1400" i="1" dirty="0" err="1"/>
              <a:t>σεαυτόν</a:t>
            </a:r>
            <a:r>
              <a:rPr lang="el-GR" sz="1400" dirty="0"/>
              <a:t> (</a:t>
            </a:r>
            <a:r>
              <a:rPr lang="el-GR" sz="1400" dirty="0" err="1"/>
              <a:t>Γαλ</a:t>
            </a:r>
            <a:r>
              <a:rPr lang="el-GR" sz="1400" dirty="0"/>
              <a:t>. 5, 13-14). </a:t>
            </a:r>
          </a:p>
          <a:p>
            <a:pPr algn="just" eaLnBrk="1" fontAlgn="auto" hangingPunct="1">
              <a:spcAft>
                <a:spcPts val="0"/>
              </a:spcAft>
              <a:defRPr/>
            </a:pPr>
            <a:endParaRPr lang="el-GR" sz="1400" dirty="0"/>
          </a:p>
        </p:txBody>
      </p:sp>
      <p:sp>
        <p:nvSpPr>
          <p:cNvPr id="37892" name="3 - Θέση αριθμού διαφάνειας"/>
          <p:cNvSpPr>
            <a:spLocks noGrp="1"/>
          </p:cNvSpPr>
          <p:nvPr>
            <p:ph type="sldNum" sz="quarter" idx="12"/>
          </p:nvPr>
        </p:nvSpPr>
        <p:spPr bwMode="auto">
          <a:ln>
            <a:miter lim="800000"/>
          </a:ln>
        </p:spPr>
        <p:txBody>
          <a:bodyPr wrap="square" numCol="1" anchorCtr="0" compatLnSpc="1"/>
          <a:lstStyle/>
          <a:p>
            <a:pPr>
              <a:defRPr/>
            </a:pPr>
            <a:fld id="{857DA10E-9661-4FEC-A2D8-B9F1AD80F4AA}" type="slidenum">
              <a:rPr lang="fr-FR">
                <a:latin typeface="Arial" panose="020B0604020202020204" pitchFamily="34" charset="0"/>
              </a:rPr>
              <a:pPr>
                <a:defRPr/>
              </a:pPr>
              <a:t>90</a:t>
            </a:fld>
            <a:endParaRPr lang="fr-FR">
              <a:latin typeface="Arial" panose="020B0604020202020204" pitchFamily="34" charset="0"/>
            </a:endParaRP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1 - Τίτλος"/>
          <p:cNvSpPr>
            <a:spLocks noGrp="1"/>
          </p:cNvSpPr>
          <p:nvPr>
            <p:ph type="title"/>
          </p:nvPr>
        </p:nvSpPr>
        <p:spPr>
          <a:xfrm>
            <a:off x="827088" y="488950"/>
            <a:ext cx="7888287" cy="708025"/>
          </a:xfrm>
        </p:spPr>
        <p:txBody>
          <a:bodyPr rtlCol="0">
            <a:normAutofit fontScale="90000"/>
          </a:bodyPr>
          <a:lstStyle/>
          <a:p>
            <a:pPr eaLnBrk="1" fontAlgn="auto" hangingPunct="1">
              <a:spcAft>
                <a:spcPts val="0"/>
              </a:spcAft>
              <a:defRPr/>
            </a:pPr>
            <a:r>
              <a:rPr lang="el-GR" b="1" dirty="0">
                <a:solidFill>
                  <a:srgbClr val="C00000"/>
                </a:solidFill>
              </a:rPr>
              <a:t>ΕΡΓΑ ΚΑΙ ΚΑΡΠΟΙ</a:t>
            </a:r>
          </a:p>
        </p:txBody>
      </p:sp>
      <p:sp>
        <p:nvSpPr>
          <p:cNvPr id="3" name="2 - Θέση περιεχομένου"/>
          <p:cNvSpPr>
            <a:spLocks noGrp="1"/>
          </p:cNvSpPr>
          <p:nvPr>
            <p:ph idx="1"/>
          </p:nvPr>
        </p:nvSpPr>
        <p:spPr>
          <a:xfrm>
            <a:off x="468313" y="1125538"/>
            <a:ext cx="8532812" cy="4959350"/>
          </a:xfrm>
        </p:spPr>
        <p:txBody>
          <a:bodyPr rtlCol="0">
            <a:normAutofit fontScale="92500" lnSpcReduction="10000"/>
          </a:bodyPr>
          <a:lstStyle/>
          <a:p>
            <a:pPr eaLnBrk="1" fontAlgn="auto" hangingPunct="1">
              <a:spcAft>
                <a:spcPts val="0"/>
              </a:spcAft>
              <a:buFont typeface="Arial" panose="020B0604020202020204" pitchFamily="34" charset="0"/>
              <a:buNone/>
              <a:defRPr/>
            </a:pPr>
            <a:endParaRPr lang="el-GR" sz="1400" cap="all" dirty="0"/>
          </a:p>
          <a:p>
            <a:pPr algn="just" eaLnBrk="1" fontAlgn="auto" hangingPunct="1">
              <a:spcAft>
                <a:spcPts val="0"/>
              </a:spcAft>
              <a:defRPr/>
            </a:pPr>
            <a:r>
              <a:rPr lang="el-GR" sz="1400" dirty="0"/>
              <a:t>Ο Π. είναι προφανές ότι ένεκα της πολεμικής του εναντίον του Νόμου θεωρήθηκε όχι μόνον </a:t>
            </a:r>
            <a:r>
              <a:rPr lang="el-GR" sz="1400" i="1" dirty="0"/>
              <a:t>αποστάτης,</a:t>
            </a:r>
            <a:r>
              <a:rPr lang="el-GR" sz="1400" dirty="0"/>
              <a:t> όπως κατηγορείται στα </a:t>
            </a:r>
            <a:r>
              <a:rPr lang="el-GR" sz="1400" dirty="0" err="1"/>
              <a:t>Ψευδοκλημέντια</a:t>
            </a:r>
            <a:r>
              <a:rPr lang="el-GR" sz="1400" dirty="0"/>
              <a:t>, αλλά και ότι εισάγει την Ανομία, τον ηθικό </a:t>
            </a:r>
            <a:r>
              <a:rPr lang="el-GR" sz="1400" dirty="0" err="1"/>
              <a:t>λιβερτινισμό</a:t>
            </a:r>
            <a:r>
              <a:rPr lang="el-GR" sz="1400" dirty="0"/>
              <a:t>. Ίσως το κήρυγμα του περί ελευθερίας εκ του Νόμου παρεξηγήθηκε και από κάποιους αρχικούς ακροατές του γεγονός που τον οδηγεί και στις ανωτέρω διευκρινίσεις. Είναι χαρακτηριστικός ο τρόπος που ήδη στην Α’ </a:t>
            </a:r>
            <a:r>
              <a:rPr lang="el-GR" sz="1400" dirty="0" err="1"/>
              <a:t>Θεσ</a:t>
            </a:r>
            <a:r>
              <a:rPr lang="el-GR" sz="1400" dirty="0"/>
              <a:t>. καταπολεμά την Πορνεία και την κατάχρηση του σκεύους (= ανθρώπινου σώματος) χωρίς όμως να «ηθικολογεί».</a:t>
            </a:r>
          </a:p>
          <a:p>
            <a:pPr algn="just" eaLnBrk="1" fontAlgn="auto" hangingPunct="1">
              <a:spcAft>
                <a:spcPts val="0"/>
              </a:spcAft>
              <a:defRPr/>
            </a:pPr>
            <a:r>
              <a:rPr lang="el-GR" sz="1400" cap="all" dirty="0"/>
              <a:t>ο</a:t>
            </a:r>
            <a:r>
              <a:rPr lang="el-GR" sz="1400" dirty="0"/>
              <a:t>υδέποτε ο απόστολος διατυπώνει λόγο για </a:t>
            </a:r>
            <a:r>
              <a:rPr lang="el-GR" sz="1400" b="1" i="1" dirty="0"/>
              <a:t>καθήκοντα</a:t>
            </a:r>
            <a:r>
              <a:rPr lang="el-GR" sz="1400" dirty="0"/>
              <a:t> τα οποία οφείλει κάποιος να τηρήσει προκειμένου να ελευθερωθεί όπως πίστευαν οι Στωικοί. ούτε για </a:t>
            </a:r>
            <a:r>
              <a:rPr lang="el-GR" sz="1400" b="1" i="1" dirty="0"/>
              <a:t>αρετές</a:t>
            </a:r>
            <a:r>
              <a:rPr lang="el-GR" sz="1400" dirty="0"/>
              <a:t> που πρέπει να επιδείξει ο άνθρωπος. ο Παύλος στα πονηρά (γεμάτα κατ’ </a:t>
            </a:r>
            <a:r>
              <a:rPr lang="el-GR" sz="1400" dirty="0" err="1"/>
              <a:t>ουσίαν</a:t>
            </a:r>
            <a:r>
              <a:rPr lang="el-GR" sz="1400" dirty="0"/>
              <a:t> πόνο και σκότος) έργα της σαρκός με έμφαση αντιπαραθέτει τους φυσικούς </a:t>
            </a:r>
            <a:r>
              <a:rPr lang="el-GR" sz="1400" b="1" i="1" dirty="0"/>
              <a:t>καρπούς του Πνεύματος </a:t>
            </a:r>
            <a:r>
              <a:rPr lang="el-GR" sz="1400" dirty="0"/>
              <a:t>(</a:t>
            </a:r>
            <a:r>
              <a:rPr lang="el-GR" sz="1400" dirty="0" err="1"/>
              <a:t>Γαλ</a:t>
            </a:r>
            <a:r>
              <a:rPr lang="el-GR" sz="1400" dirty="0"/>
              <a:t>. 5, 19-23)</a:t>
            </a:r>
            <a:r>
              <a:rPr lang="el-GR" sz="1400" b="1" i="1" dirty="0"/>
              <a:t>,</a:t>
            </a:r>
            <a:r>
              <a:rPr lang="el-GR" sz="1400" dirty="0"/>
              <a:t> τους οποίους και αντιδιαστέλλει προς τα πονηρά </a:t>
            </a:r>
            <a:r>
              <a:rPr lang="el-GR" sz="1400" b="1" i="1" dirty="0"/>
              <a:t>έργα της αμαρτίας</a:t>
            </a:r>
            <a:r>
              <a:rPr lang="el-GR" sz="1400" dirty="0"/>
              <a:t> (αφού παρά την εφήμερη ηδονή προκαλούν πόνο-</a:t>
            </a:r>
            <a:r>
              <a:rPr lang="el-GR" sz="1400" i="1" dirty="0"/>
              <a:t>οδύνη</a:t>
            </a:r>
            <a:r>
              <a:rPr lang="el-GR" sz="1400" dirty="0"/>
              <a:t> και οδηγούν στο σκότος). Οι αγαθοεργίες δεν επιβάλλονται έξωθεν, αλλά αποτελούν φυσικούς καρπούς μιας χαριτωμένης από το </a:t>
            </a:r>
            <a:r>
              <a:rPr lang="el-GR" sz="1400" dirty="0" err="1"/>
              <a:t>Άγ</a:t>
            </a:r>
            <a:r>
              <a:rPr lang="el-GR" sz="1400" dirty="0"/>
              <a:t>. Πνεύμα και λυτρωμένης από το φόβο του θανάτου ύπαρξης, η οποία ανακάλυψε την αυθεντική εικόνα της. </a:t>
            </a:r>
            <a:r>
              <a:rPr lang="el-GR" sz="1400" b="1" dirty="0"/>
              <a:t>Η καινούργια ζωή δεν είναι συνεπώς η «κόπια» ενός μοντέλου ούτε συνεπάγεται την «κλωνοποίηση» του ανθρώπου, αλλά η ανακάλυψη της πραγματικής εικόνας εντός του </a:t>
            </a:r>
            <a:r>
              <a:rPr lang="el-GR" sz="1400" dirty="0"/>
              <a:t>(</a:t>
            </a:r>
            <a:r>
              <a:rPr lang="el-GR" sz="1400" dirty="0" err="1"/>
              <a:t>πρβλ</a:t>
            </a:r>
            <a:r>
              <a:rPr lang="el-GR" sz="1400" dirty="0"/>
              <a:t>. Γίνε </a:t>
            </a:r>
            <a:r>
              <a:rPr lang="el-GR" sz="1400" dirty="0" err="1"/>
              <a:t>ό,τι</a:t>
            </a:r>
            <a:r>
              <a:rPr lang="el-GR" sz="1400" dirty="0"/>
              <a:t> είσαι). Δε συνίστανται σε κάποιες πτήσεις σε </a:t>
            </a:r>
            <a:r>
              <a:rPr lang="el-GR" sz="1400" dirty="0" err="1"/>
              <a:t>εξωκόσμιους</a:t>
            </a:r>
            <a:r>
              <a:rPr lang="el-GR" sz="1400" dirty="0"/>
              <a:t> χώρους αλλά είναι </a:t>
            </a:r>
            <a:r>
              <a:rPr lang="el-GR" sz="1400" i="1" dirty="0" err="1"/>
              <a:t>ἀγάπη</a:t>
            </a:r>
            <a:r>
              <a:rPr lang="el-GR" sz="1400" i="1" dirty="0"/>
              <a:t>, </a:t>
            </a:r>
            <a:r>
              <a:rPr lang="el-GR" sz="1400" i="1" dirty="0" err="1"/>
              <a:t>χαρὰ</a:t>
            </a:r>
            <a:r>
              <a:rPr lang="el-GR" sz="1400" i="1" dirty="0"/>
              <a:t>, </a:t>
            </a:r>
            <a:r>
              <a:rPr lang="el-GR" sz="1400" i="1" dirty="0" err="1"/>
              <a:t>εἰρήνη</a:t>
            </a:r>
            <a:r>
              <a:rPr lang="el-GR" sz="1400" i="1" dirty="0"/>
              <a:t>, </a:t>
            </a:r>
            <a:r>
              <a:rPr lang="el-GR" sz="1400" i="1" dirty="0" err="1"/>
              <a:t>μακροθυμία</a:t>
            </a:r>
            <a:r>
              <a:rPr lang="el-GR" sz="1400" i="1" dirty="0"/>
              <a:t>, </a:t>
            </a:r>
            <a:r>
              <a:rPr lang="el-GR" sz="1400" i="1" dirty="0" err="1"/>
              <a:t>χρηστότης</a:t>
            </a:r>
            <a:r>
              <a:rPr lang="el-GR" sz="1400" i="1" dirty="0"/>
              <a:t>, </a:t>
            </a:r>
            <a:r>
              <a:rPr lang="el-GR" sz="1400" i="1" dirty="0" err="1"/>
              <a:t>ἀγαθωσύνη</a:t>
            </a:r>
            <a:r>
              <a:rPr lang="el-GR" sz="1400" i="1" dirty="0"/>
              <a:t>, </a:t>
            </a:r>
            <a:r>
              <a:rPr lang="el-GR" sz="1400" i="1" dirty="0" err="1"/>
              <a:t>πίστις</a:t>
            </a:r>
            <a:r>
              <a:rPr lang="el-GR" sz="1400" i="1" dirty="0"/>
              <a:t>, </a:t>
            </a:r>
            <a:r>
              <a:rPr lang="el-GR" sz="1400" i="1" dirty="0" err="1"/>
              <a:t>πραΰτης</a:t>
            </a:r>
            <a:r>
              <a:rPr lang="el-GR" sz="1400" i="1" dirty="0"/>
              <a:t>, </a:t>
            </a:r>
            <a:r>
              <a:rPr lang="el-GR" sz="1400" i="1" dirty="0" err="1"/>
              <a:t>ἐγκράτεια</a:t>
            </a:r>
            <a:r>
              <a:rPr lang="el-GR" sz="1400" i="1" dirty="0"/>
              <a:t>· </a:t>
            </a:r>
            <a:r>
              <a:rPr lang="el-GR" sz="1400" b="1" i="1" dirty="0" err="1"/>
              <a:t>κατὰ</a:t>
            </a:r>
            <a:r>
              <a:rPr lang="el-GR" sz="1400" b="1" i="1" dirty="0"/>
              <a:t> </a:t>
            </a:r>
            <a:r>
              <a:rPr lang="el-GR" sz="1400" b="1" i="1" dirty="0" err="1"/>
              <a:t>τῶν</a:t>
            </a:r>
            <a:r>
              <a:rPr lang="el-GR" sz="1400" b="1" i="1" dirty="0"/>
              <a:t> </a:t>
            </a:r>
            <a:r>
              <a:rPr lang="el-GR" sz="1400" b="1" i="1" dirty="0" err="1"/>
              <a:t>τοιούτων</a:t>
            </a:r>
            <a:r>
              <a:rPr lang="el-GR" sz="1400" b="1" i="1" dirty="0"/>
              <a:t> </a:t>
            </a:r>
            <a:r>
              <a:rPr lang="el-GR" sz="1400" b="1" i="1" dirty="0" err="1"/>
              <a:t>οὐκ</a:t>
            </a:r>
            <a:r>
              <a:rPr lang="el-GR" sz="1400" b="1" i="1" dirty="0"/>
              <a:t> </a:t>
            </a:r>
            <a:r>
              <a:rPr lang="el-GR" sz="1400" b="1" i="1" dirty="0" err="1"/>
              <a:t>ἔστιν</a:t>
            </a:r>
            <a:r>
              <a:rPr lang="el-GR" sz="1400" b="1" i="1" dirty="0"/>
              <a:t> </a:t>
            </a:r>
            <a:r>
              <a:rPr lang="el-GR" sz="1400" b="1" i="1" cap="all" dirty="0" err="1"/>
              <a:t>ν</a:t>
            </a:r>
            <a:r>
              <a:rPr lang="el-GR" sz="1400" b="1" i="1" dirty="0" err="1"/>
              <a:t>όμος</a:t>
            </a:r>
            <a:r>
              <a:rPr lang="el-GR" sz="1400" b="1" i="1" dirty="0"/>
              <a:t> </a:t>
            </a:r>
            <a:r>
              <a:rPr lang="el-GR" sz="1400" i="1" dirty="0"/>
              <a:t>[= εναντίον αυτών δεν υπάρχει Νόμος !] </a:t>
            </a:r>
            <a:r>
              <a:rPr lang="el-GR" sz="1400" b="1" i="1" dirty="0" err="1"/>
              <a:t>οἱ</a:t>
            </a:r>
            <a:r>
              <a:rPr lang="el-GR" sz="1400" b="1" i="1" dirty="0"/>
              <a:t> </a:t>
            </a:r>
            <a:r>
              <a:rPr lang="el-GR" sz="1400" b="1" i="1" dirty="0" err="1"/>
              <a:t>δὲ</a:t>
            </a:r>
            <a:r>
              <a:rPr lang="el-GR" sz="1400" b="1" i="1" dirty="0"/>
              <a:t> </a:t>
            </a:r>
            <a:r>
              <a:rPr lang="el-GR" sz="1400" b="1" i="1" dirty="0" err="1"/>
              <a:t>τοῦ</a:t>
            </a:r>
            <a:r>
              <a:rPr lang="el-GR" sz="1400" b="1" i="1" dirty="0"/>
              <a:t> </a:t>
            </a:r>
            <a:r>
              <a:rPr lang="el-GR" sz="1400" b="1" i="1" dirty="0" err="1"/>
              <a:t>Χριστοῦ</a:t>
            </a:r>
            <a:r>
              <a:rPr lang="el-GR" sz="1400" b="1" i="1" dirty="0"/>
              <a:t> [</a:t>
            </a:r>
            <a:r>
              <a:rPr lang="el-GR" sz="1400" b="1" i="1" dirty="0" err="1"/>
              <a:t>Ἰησοῦ</a:t>
            </a:r>
            <a:r>
              <a:rPr lang="el-GR" sz="1400" b="1" i="1" dirty="0"/>
              <a:t>] </a:t>
            </a:r>
            <a:r>
              <a:rPr lang="el-GR" sz="1400" b="1" i="1" dirty="0" err="1"/>
              <a:t>τὴν</a:t>
            </a:r>
            <a:r>
              <a:rPr lang="el-GR" sz="1400" b="1" i="1" dirty="0"/>
              <a:t> </a:t>
            </a:r>
            <a:r>
              <a:rPr lang="el-GR" sz="1400" b="1" i="1" dirty="0" err="1"/>
              <a:t>σάρκα</a:t>
            </a:r>
            <a:r>
              <a:rPr lang="el-GR" sz="1400" b="1" i="1" dirty="0"/>
              <a:t> </a:t>
            </a:r>
            <a:r>
              <a:rPr lang="el-GR" sz="1400" b="1" i="1" dirty="0" err="1"/>
              <a:t>ἐσταύρωσαν</a:t>
            </a:r>
            <a:r>
              <a:rPr lang="el-GR" sz="1400" b="1" i="1" dirty="0"/>
              <a:t> </a:t>
            </a:r>
            <a:r>
              <a:rPr lang="el-GR" sz="1400" b="1" i="1" dirty="0" err="1"/>
              <a:t>σὺν</a:t>
            </a:r>
            <a:r>
              <a:rPr lang="el-GR" sz="1400" b="1" i="1" dirty="0"/>
              <a:t> </a:t>
            </a:r>
            <a:r>
              <a:rPr lang="el-GR" sz="1400" b="1" i="1" dirty="0" err="1"/>
              <a:t>τοῖς</a:t>
            </a:r>
            <a:r>
              <a:rPr lang="el-GR" sz="1400" b="1" i="1" dirty="0"/>
              <a:t> </a:t>
            </a:r>
            <a:r>
              <a:rPr lang="el-GR" sz="1400" b="1" i="1" dirty="0" err="1"/>
              <a:t>παθήμασιν</a:t>
            </a:r>
            <a:r>
              <a:rPr lang="el-GR" sz="1400" b="1" i="1" dirty="0"/>
              <a:t> </a:t>
            </a:r>
            <a:r>
              <a:rPr lang="el-GR" sz="1400" b="1" i="1" dirty="0" err="1"/>
              <a:t>καὶ</a:t>
            </a:r>
            <a:r>
              <a:rPr lang="el-GR" sz="1400" b="1" i="1" dirty="0"/>
              <a:t> </a:t>
            </a:r>
            <a:r>
              <a:rPr lang="el-GR" sz="1400" b="1" i="1" dirty="0" err="1"/>
              <a:t>ταῖς</a:t>
            </a:r>
            <a:r>
              <a:rPr lang="el-GR" sz="1400" b="1" i="1" dirty="0"/>
              <a:t> </a:t>
            </a:r>
            <a:r>
              <a:rPr lang="el-GR" sz="1400" b="1" i="1" dirty="0" err="1"/>
              <a:t>ἐπιθυμίαις</a:t>
            </a:r>
            <a:r>
              <a:rPr lang="el-GR" sz="1400" b="1" i="1" dirty="0"/>
              <a:t>. </a:t>
            </a:r>
            <a:r>
              <a:rPr lang="el-GR" sz="1400" i="1" dirty="0" err="1"/>
              <a:t>Εἰ</a:t>
            </a:r>
            <a:r>
              <a:rPr lang="el-GR" sz="1400" i="1" dirty="0"/>
              <a:t> </a:t>
            </a:r>
            <a:r>
              <a:rPr lang="el-GR" sz="1400" i="1" dirty="0" err="1"/>
              <a:t>ζῶμεν</a:t>
            </a:r>
            <a:r>
              <a:rPr lang="el-GR" sz="1400" i="1" dirty="0"/>
              <a:t> </a:t>
            </a:r>
            <a:r>
              <a:rPr lang="el-GR" sz="1400" i="1" cap="all" dirty="0" err="1"/>
              <a:t>π</a:t>
            </a:r>
            <a:r>
              <a:rPr lang="el-GR" sz="1400" i="1" dirty="0" err="1"/>
              <a:t>νεύματι</a:t>
            </a:r>
            <a:r>
              <a:rPr lang="el-GR" sz="1400" i="1" dirty="0"/>
              <a:t>, </a:t>
            </a:r>
            <a:r>
              <a:rPr lang="el-GR" sz="1400" i="1" cap="all" dirty="0" err="1"/>
              <a:t>π</a:t>
            </a:r>
            <a:r>
              <a:rPr lang="el-GR" sz="1400" i="1" dirty="0" err="1"/>
              <a:t>νεύματι</a:t>
            </a:r>
            <a:r>
              <a:rPr lang="el-GR" sz="1400" i="1" dirty="0"/>
              <a:t> </a:t>
            </a:r>
            <a:r>
              <a:rPr lang="el-GR" sz="1400" i="1" dirty="0" err="1"/>
              <a:t>καὶ</a:t>
            </a:r>
            <a:r>
              <a:rPr lang="el-GR" sz="1400" i="1" dirty="0"/>
              <a:t> </a:t>
            </a:r>
            <a:r>
              <a:rPr lang="el-GR" sz="1400" i="1" dirty="0" err="1"/>
              <a:t>στοιχῶμεν</a:t>
            </a:r>
            <a:r>
              <a:rPr lang="el-GR" sz="1400" i="1" dirty="0"/>
              <a:t>. </a:t>
            </a:r>
            <a:r>
              <a:rPr lang="el-GR" sz="1400" i="1" dirty="0" err="1"/>
              <a:t>μὴ</a:t>
            </a:r>
            <a:r>
              <a:rPr lang="el-GR" sz="1400" i="1" dirty="0"/>
              <a:t> </a:t>
            </a:r>
            <a:r>
              <a:rPr lang="el-GR" sz="1400" i="1" dirty="0" err="1"/>
              <a:t>γινώμεθα</a:t>
            </a:r>
            <a:r>
              <a:rPr lang="el-GR" sz="1400" i="1" dirty="0"/>
              <a:t> </a:t>
            </a:r>
            <a:r>
              <a:rPr lang="el-GR" sz="1400" i="1" dirty="0" err="1"/>
              <a:t>κενόδοξοι</a:t>
            </a:r>
            <a:r>
              <a:rPr lang="el-GR" sz="1400" i="1" dirty="0"/>
              <a:t>, </a:t>
            </a:r>
            <a:r>
              <a:rPr lang="el-GR" sz="1400" i="1" dirty="0" err="1"/>
              <a:t>ἀλλήλους</a:t>
            </a:r>
            <a:r>
              <a:rPr lang="el-GR" sz="1400" i="1" dirty="0"/>
              <a:t> </a:t>
            </a:r>
            <a:r>
              <a:rPr lang="el-GR" sz="1400" i="1" dirty="0" err="1"/>
              <a:t>προκαλούμενοι</a:t>
            </a:r>
            <a:r>
              <a:rPr lang="el-GR" sz="1400" i="1" dirty="0"/>
              <a:t>, </a:t>
            </a:r>
            <a:r>
              <a:rPr lang="el-GR" sz="1400" i="1" dirty="0" err="1"/>
              <a:t>ἀλλήλοις</a:t>
            </a:r>
            <a:r>
              <a:rPr lang="el-GR" sz="1400" i="1" dirty="0"/>
              <a:t> </a:t>
            </a:r>
            <a:r>
              <a:rPr lang="el-GR" sz="1400" i="1" dirty="0" err="1"/>
              <a:t>φθονοῦντες</a:t>
            </a:r>
            <a:r>
              <a:rPr lang="el-GR" sz="1400" i="1" dirty="0"/>
              <a:t> </a:t>
            </a:r>
            <a:r>
              <a:rPr lang="el-GR" sz="1400" dirty="0"/>
              <a:t>(</a:t>
            </a:r>
            <a:r>
              <a:rPr lang="el-GR" sz="1400" dirty="0" err="1"/>
              <a:t>Γαλ</a:t>
            </a:r>
            <a:r>
              <a:rPr lang="el-GR" sz="1400" dirty="0"/>
              <a:t>. 5, 22-26). </a:t>
            </a:r>
          </a:p>
          <a:p>
            <a:pPr algn="just" eaLnBrk="1" fontAlgn="auto" hangingPunct="1">
              <a:spcAft>
                <a:spcPts val="0"/>
              </a:spcAft>
              <a:defRPr/>
            </a:pPr>
            <a:r>
              <a:rPr lang="el-GR" sz="1400" dirty="0"/>
              <a:t>Έτσι, συνειδητοποιούμε ότι τελικά στο </a:t>
            </a:r>
            <a:r>
              <a:rPr lang="el-GR" sz="1400" cap="all" dirty="0"/>
              <a:t>χ</a:t>
            </a:r>
            <a:r>
              <a:rPr lang="el-GR" sz="1400" dirty="0"/>
              <a:t>ριστιανισμό δεν υπάρχει διάκριση δόγματος και ήθους, θεωρίας και πράξης, πνευματικής και κοινωνικής διακονίας. Η κοινωνική διακονία αποτελεί καρπό, αποτέλεσμα της πνευματικής ανακαινίσεως και μεταμορφώσεως, η οποία συντελείται κατά τη διάρκεια της κατηχήσεως και της </a:t>
            </a:r>
            <a:r>
              <a:rPr lang="el-GR" sz="1400" cap="all" dirty="0"/>
              <a:t>θ</a:t>
            </a:r>
            <a:r>
              <a:rPr lang="el-GR" sz="1400" dirty="0"/>
              <a:t>είας Ευχαριστίας. Αυτή ως κοινή λατρεία (όχι ατομική προσευχή) αποτελεί το κορυφαίο κοινωνικό γεγονός της Ορθοδοξίας</a:t>
            </a:r>
          </a:p>
        </p:txBody>
      </p:sp>
      <p:sp>
        <p:nvSpPr>
          <p:cNvPr id="38916" name="3 - Θέση αριθμού διαφάνειας"/>
          <p:cNvSpPr>
            <a:spLocks noGrp="1"/>
          </p:cNvSpPr>
          <p:nvPr>
            <p:ph type="sldNum" sz="quarter" idx="12"/>
          </p:nvPr>
        </p:nvSpPr>
        <p:spPr bwMode="auto">
          <a:ln>
            <a:miter lim="800000"/>
          </a:ln>
        </p:spPr>
        <p:txBody>
          <a:bodyPr wrap="square" numCol="1" anchorCtr="0" compatLnSpc="1"/>
          <a:lstStyle/>
          <a:p>
            <a:pPr>
              <a:defRPr/>
            </a:pPr>
            <a:fld id="{E75D2539-68FE-47E4-909B-09DA9344775D}" type="slidenum">
              <a:rPr lang="fr-FR">
                <a:latin typeface="Arial" panose="020B0604020202020204" pitchFamily="34" charset="0"/>
              </a:rPr>
              <a:pPr>
                <a:defRPr/>
              </a:pPr>
              <a:t>91</a:t>
            </a:fld>
            <a:endParaRPr lang="fr-FR">
              <a:latin typeface="Arial" panose="020B0604020202020204" pitchFamily="34" charset="0"/>
            </a:endParaRPr>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 Τίτλος"/>
          <p:cNvSpPr>
            <a:spLocks noGrp="1"/>
          </p:cNvSpPr>
          <p:nvPr>
            <p:ph type="title"/>
          </p:nvPr>
        </p:nvSpPr>
        <p:spPr>
          <a:xfrm>
            <a:off x="549275" y="479425"/>
            <a:ext cx="8243888" cy="733425"/>
          </a:xfrm>
        </p:spPr>
        <p:txBody>
          <a:bodyPr rtlCol="0">
            <a:normAutofit fontScale="90000"/>
          </a:bodyPr>
          <a:lstStyle/>
          <a:p>
            <a:pPr eaLnBrk="1" fontAlgn="auto" hangingPunct="1">
              <a:spcAft>
                <a:spcPts val="0"/>
              </a:spcAft>
              <a:defRPr/>
            </a:pPr>
            <a:r>
              <a:rPr lang="el-GR" dirty="0">
                <a:solidFill>
                  <a:srgbClr val="C00000"/>
                </a:solidFill>
              </a:rPr>
              <a:t>ΕΣΧΑΤΟΛΟΓΙΑ</a:t>
            </a:r>
            <a:r>
              <a:rPr lang="el-GR" dirty="0"/>
              <a:t> </a:t>
            </a:r>
          </a:p>
        </p:txBody>
      </p:sp>
      <p:sp>
        <p:nvSpPr>
          <p:cNvPr id="3" name="2 - Θέση περιεχομένου"/>
          <p:cNvSpPr>
            <a:spLocks noGrp="1"/>
          </p:cNvSpPr>
          <p:nvPr>
            <p:ph idx="1"/>
          </p:nvPr>
        </p:nvSpPr>
        <p:spPr>
          <a:xfrm>
            <a:off x="457200" y="1123950"/>
            <a:ext cx="8229600" cy="4324350"/>
          </a:xfrm>
        </p:spPr>
        <p:txBody>
          <a:bodyPr rtlCol="0">
            <a:normAutofit lnSpcReduction="10000"/>
          </a:bodyPr>
          <a:lstStyle/>
          <a:p>
            <a:pPr algn="just" eaLnBrk="1" fontAlgn="auto" hangingPunct="1">
              <a:spcAft>
                <a:spcPts val="0"/>
              </a:spcAft>
              <a:defRPr/>
            </a:pPr>
            <a:r>
              <a:rPr lang="el-GR" sz="1800" dirty="0"/>
              <a:t>Έτσι, συχνά με το σχήμα </a:t>
            </a:r>
            <a:r>
              <a:rPr lang="el-GR" sz="1800" b="1" dirty="0"/>
              <a:t>τότε/τώρα</a:t>
            </a:r>
            <a:r>
              <a:rPr lang="el-GR" sz="1800" dirty="0"/>
              <a:t> ανακαλείται η «έξοδος» διά του </a:t>
            </a:r>
            <a:r>
              <a:rPr lang="el-GR" sz="1800" cap="all" dirty="0"/>
              <a:t>β</a:t>
            </a:r>
            <a:r>
              <a:rPr lang="el-GR" sz="1800" dirty="0"/>
              <a:t>απτίσματος (</a:t>
            </a:r>
            <a:r>
              <a:rPr lang="en-US" sz="1800" dirty="0" err="1"/>
              <a:t>rediitus</a:t>
            </a:r>
            <a:r>
              <a:rPr lang="en-US" sz="1800" dirty="0"/>
              <a:t> ad </a:t>
            </a:r>
            <a:r>
              <a:rPr lang="en-US" sz="1800" dirty="0" err="1"/>
              <a:t>baptismum</a:t>
            </a:r>
            <a:r>
              <a:rPr lang="el-GR" sz="1800" dirty="0"/>
              <a:t>), η κλήση και η εκλογή, όταν και οι ίδιοι οι άγιοι των Εκκλησιών, οι οποίοι δεν είχαν γεννηθεί αλλά γίνει χριστιανοί, είχαν βιώσει προσωπικά την οντολογική αλλαγή που προσφέρει ο Χριστός και το Πνεύμα. Επίσης, η παραίνεση συνοδεύεται συχνά από την αναγνώριση </a:t>
            </a:r>
            <a:r>
              <a:rPr lang="el-GR" sz="1800" i="1" dirty="0"/>
              <a:t>του εσχατολογικού καιρού και της ώρας</a:t>
            </a:r>
            <a:r>
              <a:rPr lang="el-GR" sz="1800" dirty="0"/>
              <a:t>, που σηματοδοτεί η </a:t>
            </a:r>
            <a:r>
              <a:rPr lang="el-GR" sz="1800" b="1" dirty="0"/>
              <a:t>έλευση της ημέρας του Κυρίου.</a:t>
            </a:r>
          </a:p>
          <a:p>
            <a:pPr algn="just" eaLnBrk="1" fontAlgn="auto" hangingPunct="1">
              <a:spcAft>
                <a:spcPts val="0"/>
              </a:spcAft>
              <a:defRPr/>
            </a:pPr>
            <a:r>
              <a:rPr lang="el-GR" sz="1800" i="1" dirty="0"/>
              <a:t>Η μετά του Θεού </a:t>
            </a:r>
            <a:r>
              <a:rPr lang="el-GR" sz="1800" i="1" dirty="0" err="1"/>
              <a:t>ένωσις</a:t>
            </a:r>
            <a:r>
              <a:rPr lang="el-GR" sz="1800" i="1" dirty="0"/>
              <a:t> δεν βυθίζει τον πιστό σε αδράνεια και απραξία, αλλά κινεί αυτόν σε ζωή και δράση, επαγρύπνηση και ετοιμότητα, διότι τα πάντα είναι «εγγύς». Η ελπίδα της επανόδου του Σωτήρα Χριστού δίνει νόημα στη ζωή των χριστιανών που τον αναμένουν συνεχώς. </a:t>
            </a:r>
            <a:r>
              <a:rPr lang="el-GR" sz="1800" dirty="0"/>
              <a:t>Με την αυτοσυνειδησία </a:t>
            </a:r>
            <a:r>
              <a:rPr lang="el-GR" sz="1800" i="1" dirty="0"/>
              <a:t>ότι το πολίτευμα των χριστιανών </a:t>
            </a:r>
            <a:r>
              <a:rPr lang="el-GR" sz="1800" i="1" dirty="0" err="1"/>
              <a:t>ἐν</a:t>
            </a:r>
            <a:r>
              <a:rPr lang="el-GR" sz="1800" i="1" dirty="0"/>
              <a:t> </a:t>
            </a:r>
            <a:r>
              <a:rPr lang="el-GR" sz="1800" i="1" dirty="0" err="1"/>
              <a:t>οὐρανοῖς</a:t>
            </a:r>
            <a:r>
              <a:rPr lang="el-GR" sz="1800" i="1" dirty="0"/>
              <a:t> </a:t>
            </a:r>
            <a:r>
              <a:rPr lang="el-GR" sz="1800" i="1" dirty="0" err="1"/>
              <a:t>ὑπάρχει</a:t>
            </a:r>
            <a:r>
              <a:rPr lang="el-GR" sz="1800" i="1" dirty="0"/>
              <a:t> </a:t>
            </a:r>
            <a:r>
              <a:rPr lang="el-GR" sz="1800" i="1" dirty="0" err="1"/>
              <a:t>ἐξ</a:t>
            </a:r>
            <a:r>
              <a:rPr lang="el-GR" sz="1800" i="1" dirty="0"/>
              <a:t> </a:t>
            </a:r>
            <a:r>
              <a:rPr lang="el-GR" sz="1800" i="1" dirty="0" err="1"/>
              <a:t>οὗ</a:t>
            </a:r>
            <a:r>
              <a:rPr lang="el-GR" sz="1800" i="1" dirty="0"/>
              <a:t> </a:t>
            </a:r>
            <a:r>
              <a:rPr lang="el-GR" sz="1800" i="1" dirty="0" err="1"/>
              <a:t>καὶ</a:t>
            </a:r>
            <a:r>
              <a:rPr lang="el-GR" sz="1800" i="1" dirty="0"/>
              <a:t> </a:t>
            </a:r>
            <a:r>
              <a:rPr lang="el-GR" sz="1800" i="1" dirty="0" err="1"/>
              <a:t>Σωτῆρα</a:t>
            </a:r>
            <a:r>
              <a:rPr lang="el-GR" sz="1800" i="1" dirty="0"/>
              <a:t> </a:t>
            </a:r>
            <a:r>
              <a:rPr lang="el-GR" sz="1800" i="1" dirty="0" err="1"/>
              <a:t>ἀπεκδεχόμεθα</a:t>
            </a:r>
            <a:r>
              <a:rPr lang="el-GR" sz="1800" i="1" dirty="0"/>
              <a:t> </a:t>
            </a:r>
            <a:r>
              <a:rPr lang="el-GR" sz="1800" i="1" cap="all" dirty="0" err="1"/>
              <a:t>κ</a:t>
            </a:r>
            <a:r>
              <a:rPr lang="el-GR" sz="1800" i="1" dirty="0" err="1"/>
              <a:t>ύριον</a:t>
            </a:r>
            <a:r>
              <a:rPr lang="el-GR" sz="1800" i="1" dirty="0"/>
              <a:t> </a:t>
            </a:r>
            <a:r>
              <a:rPr lang="el-GR" sz="1800" i="1" dirty="0" err="1"/>
              <a:t>Ἰησοῦν</a:t>
            </a:r>
            <a:r>
              <a:rPr lang="el-GR" sz="1800" i="1" dirty="0"/>
              <a:t> </a:t>
            </a:r>
            <a:r>
              <a:rPr lang="el-GR" sz="1800" i="1" dirty="0" err="1"/>
              <a:t>Χριστόν</a:t>
            </a:r>
            <a:r>
              <a:rPr lang="el-GR" sz="1800" i="1" dirty="0"/>
              <a:t> </a:t>
            </a:r>
            <a:r>
              <a:rPr lang="el-GR" sz="1800" dirty="0"/>
              <a:t>(</a:t>
            </a:r>
            <a:r>
              <a:rPr lang="el-GR" sz="1800" dirty="0" err="1"/>
              <a:t>Φιλ</a:t>
            </a:r>
            <a:r>
              <a:rPr lang="el-GR" sz="1800" dirty="0"/>
              <a:t>. 3, 20. </a:t>
            </a:r>
            <a:r>
              <a:rPr lang="el-GR" sz="1800" dirty="0" err="1"/>
              <a:t>πρβλ</a:t>
            </a:r>
            <a:r>
              <a:rPr lang="el-GR" sz="1800" dirty="0"/>
              <a:t>. </a:t>
            </a:r>
            <a:r>
              <a:rPr lang="el-GR" sz="1800" i="1" dirty="0"/>
              <a:t>Προς </a:t>
            </a:r>
            <a:r>
              <a:rPr lang="el-GR" sz="1800" i="1" dirty="0" err="1"/>
              <a:t>Διόγνητον</a:t>
            </a:r>
            <a:r>
              <a:rPr lang="el-GR" sz="1800" dirty="0"/>
              <a:t>) </a:t>
            </a:r>
            <a:r>
              <a:rPr lang="el-GR" sz="1800" dirty="0" err="1"/>
              <a:t>σχετικοποιούν</a:t>
            </a:r>
            <a:r>
              <a:rPr lang="el-GR" sz="1800" dirty="0"/>
              <a:t> τους επίγειους σωτήρες και τα </a:t>
            </a:r>
            <a:r>
              <a:rPr lang="el-GR" sz="1800" dirty="0" err="1"/>
              <a:t>ενδοκοσμικά</a:t>
            </a:r>
            <a:r>
              <a:rPr lang="el-GR" sz="1800" dirty="0"/>
              <a:t> σχήματα, τις ιδεολογίες και δυνάμεις του κόσμου τούτου, αποδεχόμενοι ακόμη και το μαρτύριο για χάρη της αλήθειας</a:t>
            </a:r>
            <a:endParaRPr lang="el-GR" sz="1800" b="1" dirty="0"/>
          </a:p>
          <a:p>
            <a:pPr eaLnBrk="1" fontAlgn="auto" hangingPunct="1">
              <a:spcAft>
                <a:spcPts val="0"/>
              </a:spcAft>
              <a:defRPr/>
            </a:pPr>
            <a:endParaRPr lang="el-GR" sz="2000" dirty="0"/>
          </a:p>
        </p:txBody>
      </p:sp>
      <p:sp>
        <p:nvSpPr>
          <p:cNvPr id="39940" name="3 - Θέση αριθμού διαφάνειας"/>
          <p:cNvSpPr>
            <a:spLocks noGrp="1"/>
          </p:cNvSpPr>
          <p:nvPr>
            <p:ph type="sldNum" sz="quarter" idx="12"/>
          </p:nvPr>
        </p:nvSpPr>
        <p:spPr bwMode="auto">
          <a:ln>
            <a:miter lim="800000"/>
          </a:ln>
        </p:spPr>
        <p:txBody>
          <a:bodyPr wrap="square" numCol="1" anchorCtr="0" compatLnSpc="1"/>
          <a:lstStyle/>
          <a:p>
            <a:pPr>
              <a:defRPr/>
            </a:pPr>
            <a:fld id="{C53413C8-A81B-45E9-9E8D-8A4159C07F82}" type="slidenum">
              <a:rPr lang="fr-FR">
                <a:latin typeface="Arial" panose="020B0604020202020204" pitchFamily="34" charset="0"/>
              </a:rPr>
              <a:pPr>
                <a:defRPr/>
              </a:pPr>
              <a:t>92</a:t>
            </a:fld>
            <a:endParaRPr lang="fr-FR">
              <a:latin typeface="Arial" panose="020B0604020202020204" pitchFamily="34" charset="0"/>
            </a:endParaRPr>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800" dirty="0"/>
              <a:t>ΑΠΟΔΟΜΩΝΤΑΣ ΜΥΘΟΥΣ – Ο ΣΤΑΥΡΙΚΟΣ ΘΑΝΑΤΟΣ ΚΑΙ Η ΑΝΑΣΤΑΣΗ ΤΟΥ ΚΥΡΙΟΥ</a:t>
            </a:r>
            <a:r>
              <a:rPr lang="en-US" sz="2800" dirty="0"/>
              <a:t> A</a:t>
            </a:r>
            <a:r>
              <a:rPr lang="el-GR" sz="2800" dirty="0"/>
              <a:t>΄</a:t>
            </a:r>
          </a:p>
        </p:txBody>
      </p:sp>
      <p:sp>
        <p:nvSpPr>
          <p:cNvPr id="3" name="Θέση περιεχομένου 2"/>
          <p:cNvSpPr>
            <a:spLocks noGrp="1"/>
          </p:cNvSpPr>
          <p:nvPr>
            <p:ph sz="quarter" idx="1"/>
          </p:nvPr>
        </p:nvSpPr>
        <p:spPr/>
        <p:txBody>
          <a:bodyPr>
            <a:normAutofit fontScale="47500" lnSpcReduction="20000"/>
          </a:bodyPr>
          <a:lstStyle/>
          <a:p>
            <a:pPr algn="just"/>
            <a:r>
              <a:rPr lang="el-GR" b="1" dirty="0"/>
              <a:t>Ο Χριστός θυσιάστηκε για να ικανοποιήσει τη θεία δικαιοσύνη? </a:t>
            </a:r>
            <a:r>
              <a:rPr lang="el-GR" dirty="0"/>
              <a:t>Ο Θεός, λογιζόμενος ως προστάτης της έννομης τάξης (</a:t>
            </a:r>
            <a:r>
              <a:rPr lang="el-GR" dirty="0" err="1"/>
              <a:t>αστυφύλαξ</a:t>
            </a:r>
            <a:r>
              <a:rPr lang="el-GR" dirty="0"/>
              <a:t> / σερίφης),  είχε συσσωρεύσει τόση οργή από τις αμαρτίες των ανθρώπων, ώστε χρειαζόταν οπωσδήποτε το αίμα ενός θύματος,  αθώου – άχραντου, άμωμου και εκούσιου, ώστε να κατευναστεί να μας εξιλεώσει. Ο ίδιος ο άνθρωπος επί αιώνες πάλευε με αιματηρές θυσίες ζώων να εξευμενίσει την Ανώτερη Δύναμη, καθώς η αμαρτία, η οποία σήμερα διαφημίζεται ως «απελευθέρωση από ταμπού», δεν είναι παρά μη φόρτιση - αποκοπή από τη γεννήτρια της ζωής (ανταρσία – διαζύγιο). Ζητούσε ένα εκούσιο θύμα να πεθάνει αντιπροσωπευτικά ώστε να αποκτηθεί μια καινούργια ύπαρξη. Επειδή ο αμαρτωλός άνθρωπος δεν μπορεί να κατορθώσει αυτήν την ικανοποίηση, μεσολαβεί για χάρη του ο </a:t>
            </a:r>
            <a:r>
              <a:rPr lang="el-GR" dirty="0" err="1"/>
              <a:t>ενανθρωπήσας</a:t>
            </a:r>
            <a:r>
              <a:rPr lang="el-GR" dirty="0"/>
              <a:t> Υιός του Θεού». Συνεπώς η δικαιοσύνη αποτελεί προϋπόθεση της χάριτος - της δωρεά</a:t>
            </a:r>
          </a:p>
          <a:p>
            <a:pPr algn="just"/>
            <a:r>
              <a:rPr lang="el-GR" b="1" dirty="0"/>
              <a:t>Ο ίδιος ο Κύριος έρχεται να εμπαιχθεί στα χέρια των αμαρτωλών «αυτεπάγγελτος» - εκούσια</a:t>
            </a:r>
            <a:r>
              <a:rPr lang="en-US" dirty="0"/>
              <a:t>: </a:t>
            </a:r>
            <a:r>
              <a:rPr lang="el-GR" dirty="0"/>
              <a:t>Ο Ι. Χριστός δεν άγεται και φέρεται από την Ειμαρμένη – την Τύχη, αλλά εκπληρώνει προφητείες που αποτυπώνουν το Σχέδιο του Θεού.  Και δεν θυσιάζεται υπέρ </a:t>
            </a:r>
            <a:r>
              <a:rPr lang="el-GR" dirty="0" err="1"/>
              <a:t>πατρίδος</a:t>
            </a:r>
            <a:r>
              <a:rPr lang="el-GR" dirty="0"/>
              <a:t> και ιδεολογίας (όπως η Άλκηστη και οι Μακκαβαίοι), αλλά υπόκειται στον πλέον εξευτελιστικό και επώδυνο θαύμα και μάλιστα όχι χάριν των «ημετέρων», αλλά των εχθρών του!</a:t>
            </a:r>
            <a:endParaRPr lang="en-US" dirty="0"/>
          </a:p>
          <a:p>
            <a:pPr marL="0" indent="0" algn="just">
              <a:buNone/>
            </a:pPr>
            <a:endParaRPr lang="en-US" dirty="0"/>
          </a:p>
          <a:p>
            <a:pPr algn="just"/>
            <a:r>
              <a:rPr lang="el-GR" dirty="0"/>
              <a:t>Εν προκειμένω πρέπει να επισημανθεί ότι ο Νυμφίος της Εκκλησίας στη Βίβλο (της) δεν είναι ο «</a:t>
            </a:r>
            <a:r>
              <a:rPr lang="el-GR" dirty="0" err="1"/>
              <a:t>Ελκόμενος</a:t>
            </a:r>
            <a:r>
              <a:rPr lang="el-GR" dirty="0"/>
              <a:t>», ο «πάσχων Θεός» (όπως ίσως εικάζουμε ένεκα της </a:t>
            </a:r>
            <a:r>
              <a:rPr lang="el-GR" dirty="0" err="1"/>
              <a:t>Εικόνος</a:t>
            </a:r>
            <a:r>
              <a:rPr lang="el-GR" dirty="0"/>
              <a:t> που </a:t>
            </a:r>
            <a:r>
              <a:rPr lang="el-GR" dirty="0" err="1"/>
              <a:t>λιτανεύεται</a:t>
            </a:r>
            <a:r>
              <a:rPr lang="el-GR" dirty="0"/>
              <a:t> και προτίθεται στις ακολουθίες του Νυμφίου). Είναι ο Κριτής Κύριος</a:t>
            </a:r>
            <a:r>
              <a:rPr lang="en-US" dirty="0"/>
              <a:t>.</a:t>
            </a:r>
          </a:p>
          <a:p>
            <a:pPr marL="0" indent="0" algn="just">
              <a:buNone/>
            </a:pPr>
            <a:endParaRPr lang="en-US" dirty="0"/>
          </a:p>
          <a:p>
            <a:pPr algn="just"/>
            <a:r>
              <a:rPr lang="el-GR" dirty="0"/>
              <a:t>Ένας επιπλέον μύθος που μας αποκοιμίζει όπως τους μαθητές του Ιησού στη Γεθσημανή (= το ελαιοτριβείο), είναι ότι ο Κύριος είναι ένας ωραίος Ινδογερμανός, ξανθός και γαλανομάτης, ο οποίος είτε ως Κατηχητής διέδιδε κηρύγματα για «αγάπη μόνον» είτε λειτούργησε ως επαναστάτης (Τσε </a:t>
            </a:r>
            <a:r>
              <a:rPr lang="el-GR" dirty="0" err="1"/>
              <a:t>Γκε</a:t>
            </a:r>
            <a:r>
              <a:rPr lang="el-GR" dirty="0"/>
              <a:t> Βάρα). Ο Ιησούς ήταν Εβραίος στην φυλή και κήρυξε κατεξοχήν στη Γαλιλαία των αλλοδαπών απευθυνόμενος κατεξοχήν σε εκείνους τους Ιουδαίους που στέναζαν (είχαν παραλύσει τα γόνατά τους) κάτω από τους φόρους που τους είχαν συσσωρεύσει οι κατακτητές και τις ενοχές που τους είχαν φορτώσει όσοι ερμήνευαν τη Διαθήκη ως Νόμο.</a:t>
            </a:r>
          </a:p>
        </p:txBody>
      </p:sp>
    </p:spTree>
    <p:extLst>
      <p:ext uri="{BB962C8B-B14F-4D97-AF65-F5344CB8AC3E}">
        <p14:creationId xmlns:p14="http://schemas.microsoft.com/office/powerpoint/2010/main" val="44446751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800" dirty="0"/>
              <a:t>ΑΠΟΔΟΜΩΝΤΑΣ ΜΥΘΟΥΣ – Ο ΣΤΑΥΡΙΚΟΣ ΘΑΝΑΤΟΣ ΚΑΙ Η ΑΝΑΣΤΑΣΗ ΤΟΥ ΚΥΡΙΟΥ Β΄</a:t>
            </a:r>
          </a:p>
        </p:txBody>
      </p:sp>
      <p:sp>
        <p:nvSpPr>
          <p:cNvPr id="3" name="Θέση περιεχομένου 2"/>
          <p:cNvSpPr>
            <a:spLocks noGrp="1"/>
          </p:cNvSpPr>
          <p:nvPr>
            <p:ph sz="quarter" idx="1"/>
          </p:nvPr>
        </p:nvSpPr>
        <p:spPr/>
        <p:txBody>
          <a:bodyPr>
            <a:normAutofit fontScale="55000" lnSpcReduction="20000"/>
          </a:bodyPr>
          <a:lstStyle/>
          <a:p>
            <a:pPr algn="just"/>
            <a:r>
              <a:rPr lang="el-GR" dirty="0"/>
              <a:t>Ένας πέμπτος μύθος, που συντηρείται και αναβιώνει επί αιώνες, είναι είτε το κρέμασμα ενός εξωτερικού Ιούδα προκειμένου συνολικά να λειτουργήσει ως αποδιοπομπαίος τράγος μαζί με τους Ιουδαίους – Εβραίους είτε η θεώρηση του Προδότη ως προγραμματισμένου – κουρδισμένου εργαλείου του Θεού. Για τη Βίβλο ο Ιούδας επελέγη από τον Ιησού για τα χαρίσματά του αλλά επέλεξε και ο ίδιος τον Κύριο. Έλαβε την εξουσία να κηρύττει, να κάνει θαύματα ενώ δυσανασχέτησε μαζί με τους άλλους καθ’ οδόν προς το Πάθος για τους θρόνους που ζήτησαν οι γιοι του Ζεβεδαίου. Ο ίδιος ο Χριστός τού έπλυνε τα βρώμικα από την πεζοπορία πόδια και δεν τον τοποθέτησε στην άκρη του τραπεζιού στιγματισμένο, αλλά μάλλον στην πλέον τιμητική θέση, αριστερά, αφού του προσφέρει την ίδια μπουκιά του.</a:t>
            </a:r>
          </a:p>
          <a:p>
            <a:pPr algn="just"/>
            <a:r>
              <a:rPr lang="el-GR" dirty="0"/>
              <a:t>Ένας επιπλέον μύθος που απονευρώνει το ριζοσπαστικό μήνυμα του Χριστιανισμού είναι η ωραιοποίηση του Σταυρού. Έχουμε μεταβάλλει τον Σταυρό σε κόσμημα ή το χειρότερο τον αντιστρέφουμε και τότε ο Σταυρός μεταβάλλεται σε μαχαίρι φονικό με το οποίο κατακρίνεις ανθρώπινες υπάρξεις. Λησμονούμε ότι το ξύλο του Σταυρού ήταν το εργαλείο, πάνω στο οποίο πρώτο </a:t>
            </a:r>
            <a:r>
              <a:rPr lang="el-GR" dirty="0" err="1"/>
              <a:t>παγκοσμιοποιημένο</a:t>
            </a:r>
            <a:r>
              <a:rPr lang="el-GR" dirty="0"/>
              <a:t> πολιτικό σύστημα της Ιστορίας, αυτό της Ρώμης, κάρφωνε και έτσι τιμωρούσε με εντελώς αργό βασανιστικό θάνατο όσους αμφισβητούσαν την ιερότητα του θρησκευτικού και πολιτικού κατεστημένου. Ενώ τους Ρωμαίους τους αποκεφάλιζαν ακαριαία, πάνω στο ύψος 2 μέτρο ξύλο κρεμούσαν γυμνό το θύμα ώστε και μαζί με τον αργό θάνατο τελικά από ασφυξία να υποφέρει και από τη ντροπή – το όνειδος. Ο Χριστός δεν πεθαίνει ατάραχος, πίνοντας όπως ο Σωκράτης ανάμεσα στους φίλους του. Πονά φρικτά και διψά αισθανόμενος την απόλυτη μοναξιά ακόμη και από τον ίδιο τον Πατέρα Του. Σύμφωνα με την Προς Εβραίους ο Χριστός </a:t>
            </a:r>
            <a:r>
              <a:rPr lang="el-GR" dirty="0" err="1"/>
              <a:t>ξανασταυρώνεται</a:t>
            </a:r>
            <a:r>
              <a:rPr lang="el-GR" dirty="0"/>
              <a:t> όχι από τους κακούς Εβραίους αλλά από όσους χριστιανούς τον εξευτελίζουν με την ασυνέπεια και την επιστροφή στα παλιά. </a:t>
            </a:r>
          </a:p>
          <a:p>
            <a:pPr algn="just"/>
            <a:endParaRPr lang="el-GR" dirty="0"/>
          </a:p>
        </p:txBody>
      </p:sp>
    </p:spTree>
    <p:extLst>
      <p:ext uri="{BB962C8B-B14F-4D97-AF65-F5344CB8AC3E}">
        <p14:creationId xmlns:p14="http://schemas.microsoft.com/office/powerpoint/2010/main" val="199994537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400" dirty="0"/>
              <a:t>Η ΜΕΤΑΛΗΨΗ ΤΗΣ ΠΑΛΑΙΑΣ ΔΙΑΘΗΚΗΣ ΣΤΗ ΛΑΤΡΕΙΑ ΤΗΣ ΟΡΘΟΔΟΞΗΣ ΕΚΚΛΗΣΙΑΣ Α΄</a:t>
            </a:r>
          </a:p>
        </p:txBody>
      </p:sp>
      <p:sp>
        <p:nvSpPr>
          <p:cNvPr id="3" name="Θέση περιεχομένου 2"/>
          <p:cNvSpPr>
            <a:spLocks noGrp="1"/>
          </p:cNvSpPr>
          <p:nvPr>
            <p:ph sz="quarter" idx="1"/>
          </p:nvPr>
        </p:nvSpPr>
        <p:spPr/>
        <p:txBody>
          <a:bodyPr>
            <a:normAutofit fontScale="55000" lnSpcReduction="20000"/>
          </a:bodyPr>
          <a:lstStyle/>
          <a:p>
            <a:pPr algn="just"/>
            <a:r>
              <a:rPr lang="el-GR" dirty="0"/>
              <a:t>Από τα 400 και πλέον παραθέματα της Π.Δ. στην Κ.Δ. συμπεραίνουμε ότι στην αρχέγονη χριστιανική Κοινότητα ακούγονται και ερμηνεύονται ιδιαιτέρως οι εξής περικοπές : Ψαλμοί (Ψ. 2.  21. 30. 40. 68, 8-10. 20-22. 109. 117, 15-24. 26-28 [Ο’]) και Προφήτες  (Ησαΐας 2, 2-4. 9, 1-6. 11. 42. 52-53. 61. 65.  Ιερεμίας 38, 31-34 [Ο’]. </a:t>
            </a:r>
            <a:r>
              <a:rPr lang="el-GR" dirty="0" err="1"/>
              <a:t>Ιωήλ</a:t>
            </a:r>
            <a:r>
              <a:rPr lang="el-GR" dirty="0"/>
              <a:t> 3, 1-2. Ζαχαρίας). Επίσης </a:t>
            </a:r>
            <a:r>
              <a:rPr lang="el-GR" dirty="0" err="1"/>
              <a:t>απηχούνται</a:t>
            </a:r>
            <a:r>
              <a:rPr lang="el-GR" dirty="0"/>
              <a:t> οι Παροιμίες (κεφ. 7) και η Σοφία Σολομώντος (2. 5, 1-5)  καθώς ο Ι. Χριστός σε ύμνους κατεξοχήν της Κ.Δ., όπως του Κολ. 2 και Ιω.1, ταυτίζεται με τη Σοφία.</a:t>
            </a:r>
          </a:p>
          <a:p>
            <a:pPr algn="just"/>
            <a:r>
              <a:rPr lang="el-GR" dirty="0"/>
              <a:t>Ήδη από τα </a:t>
            </a:r>
            <a:r>
              <a:rPr lang="el-GR" dirty="0" err="1"/>
              <a:t>καινοδιαθηκικά</a:t>
            </a:r>
            <a:r>
              <a:rPr lang="el-GR" dirty="0"/>
              <a:t> παραθέματα αλλά και από τη χρήση της ΠΔ στις πλέον αρχέγονες ακολουθίες, αποδεικνύεται το γεγονός ότι η χριστιανική κοινότητα εστίαζε σε διαφορετικά βιβλία της Π.Δ. από την Συναγωγή που αρχικά ονομαζόταν Προσευχή. Παρότι είναι βαθιά επηρεασμένη από τη λατρεία της τελευταίας, διαμορφώνει τη δική της ταυτότητα προκρίνοντας τη σύναξη της Κυριακής (αντί του Σαββάτου) και μη εστιάζοντας στην </a:t>
            </a:r>
            <a:r>
              <a:rPr lang="el-GR" dirty="0" err="1"/>
              <a:t>Τορά</a:t>
            </a:r>
            <a:r>
              <a:rPr lang="el-GR" dirty="0"/>
              <a:t> , (εξαίρεση το </a:t>
            </a:r>
            <a:r>
              <a:rPr lang="el-GR" dirty="0" err="1"/>
              <a:t>Δτ</a:t>
            </a:r>
            <a:r>
              <a:rPr lang="el-GR" dirty="0"/>
              <a:t>. 18, 15. 18 και άλλα «μεσσιανικά» χωρία ). Η τελευταία, όπως αποδεικνύουν και τα έργα-υπομνήματα του αλεξανδρινού Φίλωνα (</a:t>
            </a:r>
            <a:r>
              <a:rPr lang="el-GR" dirty="0" err="1"/>
              <a:t>πρβλ</a:t>
            </a:r>
            <a:r>
              <a:rPr lang="el-GR" dirty="0"/>
              <a:t>. Ψ. 1 [!]), συνιστούσε την κοινή συνισταμένη όλων των «αιρέσεων» του Ιουδαϊσμού του 1ου αι. μ. Χ. ενώ απέκτησε αδιαφιλονίκητο κύρος στον ραβινικό Ιουδαϊσμό μετά την άλωση της Ιερουσαλήμ. </a:t>
            </a:r>
          </a:p>
          <a:p>
            <a:pPr algn="just"/>
            <a:r>
              <a:rPr lang="el-GR" dirty="0"/>
              <a:t>Η έμφαση της πρώτης κοινότητας στον </a:t>
            </a:r>
            <a:r>
              <a:rPr lang="el-GR" dirty="0" err="1"/>
              <a:t>Ψαλτήρα</a:t>
            </a:r>
            <a:r>
              <a:rPr lang="el-GR" dirty="0"/>
              <a:t> και στους Προφήτες οφείλεται στην διαφοροποιημένη έναντι της Συναγωγής ερμηνεία της Π.Δ.. από την πρώτη Εκκλησία επί τη βάσει των εξής τριών αρχών: (α1) Η ΠΔ εκπληρώνεται στο πρόσωπο του Ι. Χριστού , όπως αποδεικνύει εμφατικά το Κατά </a:t>
            </a:r>
            <a:r>
              <a:rPr lang="el-GR" dirty="0" err="1"/>
              <a:t>Ματθαίον</a:t>
            </a:r>
            <a:r>
              <a:rPr lang="el-GR" dirty="0"/>
              <a:t> και «μονολεκτικά» ισχυρίζεται ο ίδιος στην προγραμματική ομιλία Του στη Ναζαρέτ στο Κατά </a:t>
            </a:r>
            <a:r>
              <a:rPr lang="el-GR" dirty="0" err="1"/>
              <a:t>Λουκάν</a:t>
            </a:r>
            <a:r>
              <a:rPr lang="el-GR" dirty="0"/>
              <a:t> (4, 18-21 = </a:t>
            </a:r>
            <a:r>
              <a:rPr lang="el-GR" dirty="0" err="1"/>
              <a:t>Ησ</a:t>
            </a:r>
            <a:r>
              <a:rPr lang="el-GR" dirty="0"/>
              <a:t>. 61, 1 [+ 58, 6]). Μάλιστα σε αυτή την περικοπή παρατίθεται η αρχαιότερη περιγραφή της Λειτουργίας της ιουδαϊκής Συναγωγής/ Προσευχής</a:t>
            </a:r>
          </a:p>
        </p:txBody>
      </p:sp>
    </p:spTree>
    <p:extLst>
      <p:ext uri="{BB962C8B-B14F-4D97-AF65-F5344CB8AC3E}">
        <p14:creationId xmlns:p14="http://schemas.microsoft.com/office/powerpoint/2010/main" val="12184778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l-GR" sz="2400" dirty="0"/>
              <a:t>Η ΜΕΤΑΛΗΨΗ ΤΗΣ ΠΑΛΑΙΑΣ ΔΙΑΘΗΚΗΣ ΣΤΗ ΛΑΤΡΕΙΑ ΤΗΣ ΟΡΘΟΔΟΞΗΣ ΕΚΚΛΗΣΙΑΣ Β΄</a:t>
            </a:r>
          </a:p>
        </p:txBody>
      </p:sp>
      <p:sp>
        <p:nvSpPr>
          <p:cNvPr id="3" name="Θέση περιεχομένου 2"/>
          <p:cNvSpPr>
            <a:spLocks noGrp="1"/>
          </p:cNvSpPr>
          <p:nvPr>
            <p:ph sz="quarter" idx="1"/>
          </p:nvPr>
        </p:nvSpPr>
        <p:spPr/>
        <p:txBody>
          <a:bodyPr>
            <a:normAutofit fontScale="40000" lnSpcReduction="20000"/>
          </a:bodyPr>
          <a:lstStyle/>
          <a:p>
            <a:pPr algn="just"/>
            <a:r>
              <a:rPr lang="el-GR" dirty="0"/>
              <a:t>Η πιο δημοφιλής στην ορθόδοξη λατρεία συλλογή της </a:t>
            </a:r>
            <a:r>
              <a:rPr lang="el-GR" dirty="0" err="1"/>
              <a:t>Τανάχ</a:t>
            </a:r>
            <a:r>
              <a:rPr lang="el-GR" dirty="0"/>
              <a:t> είναι οι Ψαλμοί. Αυτοί συντρόφευσαν και τον Ι. Χριστό κατεξοχήν τη </a:t>
            </a:r>
            <a:r>
              <a:rPr lang="el-GR" dirty="0" err="1"/>
              <a:t>Μεγ</a:t>
            </a:r>
            <a:r>
              <a:rPr lang="el-GR" dirty="0"/>
              <a:t>. Εβδομάδα και ιδιαιτέρως  κατά τις δραματικές στιγμές που πέρασε πάνω στο Σταυρό (</a:t>
            </a:r>
            <a:r>
              <a:rPr lang="el-GR" dirty="0" err="1"/>
              <a:t>Μκ</a:t>
            </a:r>
            <a:r>
              <a:rPr lang="el-GR" dirty="0"/>
              <a:t>. 14, 26=112-117. 135 [Ψαλμοί Αλληλούια-</a:t>
            </a:r>
            <a:r>
              <a:rPr lang="el-GR" dirty="0" err="1"/>
              <a:t>Χαλλέλ</a:t>
            </a:r>
            <a:r>
              <a:rPr lang="el-GR" dirty="0"/>
              <a:t>]. Ψ. 21. 30, 6. [68, 22]. 109. 117 Ο’). Είναι αξιοσημείωτο ότι το συγκεκριμένο βιβλίο, που αναγιγνώσκεται ολόκληρο (α) κατά την κοίμηση του ορθοδόξου αλλά και </a:t>
            </a:r>
          </a:p>
          <a:p>
            <a:pPr algn="just"/>
            <a:r>
              <a:rPr lang="el-GR" dirty="0"/>
              <a:t>(β) σε εβδομάδες του εκκλησιαστικού έτους, είναι αυτό το οποίο κατά την οθωμανική κυριαρχία μαζί με την Αποκάλυψη του Ιωάννη μεταφρασμένα στη νέα ελληνική πρόσφεραν εξαιρετική παρηγοριά. Αυτό συνέβη διότι πρόσφερε παρηγοριά στον ορθόδοξο ο οποίος με την άλωση της δικής του Πόλεως υπέστη τραύμα αντίστοιχο εκείνου που προκλήθηκε στους Ιουδαίους με την πυρπόληση της Ιερουσαλήμ και του Ναού (όπου εγκιβωτιζόταν η «υπέρμαχος στρατηγός») από τους Βαβυλωνίους το 587 π.Χ. Ενώ η </a:t>
            </a:r>
            <a:r>
              <a:rPr lang="el-GR" dirty="0" err="1"/>
              <a:t>Αποκ</a:t>
            </a:r>
            <a:r>
              <a:rPr lang="el-GR" dirty="0"/>
              <a:t>. εξακολουθεί να μην αναγιγνώσκεται, οι Ψαλμοί παραμένουν το δημοφιλέστερο τμήμα της Π.Δ. Ίσως είναι και το βιβλίο με τις περισσότερες αποδόσεις στη νέα Ελληνική.</a:t>
            </a:r>
          </a:p>
          <a:p>
            <a:pPr algn="just"/>
            <a:r>
              <a:rPr lang="el-GR" b="1" dirty="0"/>
              <a:t>Εκτός των Ψαλμών, δημοφιλείς στην ορθόδοξη Εκκλησία είναι και οι  Ωδές , οι οποίες </a:t>
            </a:r>
          </a:p>
          <a:p>
            <a:pPr algn="just"/>
            <a:r>
              <a:rPr lang="el-GR" dirty="0"/>
              <a:t>(α) προέρχονται από όλα σχεδόν τα «μέρη» της Π.Δ. </a:t>
            </a:r>
          </a:p>
          <a:p>
            <a:pPr algn="just"/>
            <a:r>
              <a:rPr lang="el-GR" dirty="0"/>
              <a:t>(β) Ανήκουν (κάποιες από αυτές όπως ο Ύμνος της Δεββώρας </a:t>
            </a:r>
            <a:r>
              <a:rPr lang="el-GR" dirty="0" err="1"/>
              <a:t>Κρ</a:t>
            </a:r>
            <a:r>
              <a:rPr lang="el-GR" dirty="0"/>
              <a:t>. 5) στα αρχαιότερα στρώματα της Π.Δ.,</a:t>
            </a:r>
          </a:p>
          <a:p>
            <a:pPr algn="just"/>
            <a:r>
              <a:rPr lang="el-GR" dirty="0"/>
              <a:t>(γ) εναλλάσσουν χαρά με πόνο (όπως συμβαίνει με τις δύο Ωδές του </a:t>
            </a:r>
            <a:r>
              <a:rPr lang="el-GR" dirty="0" err="1"/>
              <a:t>Μωυσέως</a:t>
            </a:r>
            <a:r>
              <a:rPr lang="el-GR" dirty="0"/>
              <a:t> </a:t>
            </a:r>
            <a:r>
              <a:rPr lang="el-GR" dirty="0" err="1"/>
              <a:t>Έξ</a:t>
            </a:r>
            <a:r>
              <a:rPr lang="el-GR" dirty="0"/>
              <a:t>. 15 και </a:t>
            </a:r>
            <a:r>
              <a:rPr lang="el-GR" dirty="0" err="1"/>
              <a:t>Δτ</a:t>
            </a:r>
            <a:r>
              <a:rPr lang="el-GR" dirty="0"/>
              <a:t>. 3) που συνδυάζονται ήδη μοναδικά μεταξύ τους και με άλλα ψαλμικά κείμενα στο </a:t>
            </a:r>
            <a:r>
              <a:rPr lang="el-GR" dirty="0" err="1"/>
              <a:t>Αποκ</a:t>
            </a:r>
            <a:r>
              <a:rPr lang="el-GR" dirty="0"/>
              <a:t>. 15 (ἡ </a:t>
            </a:r>
            <a:r>
              <a:rPr lang="el-GR" dirty="0" err="1"/>
              <a:t>ᾠδὴ</a:t>
            </a:r>
            <a:r>
              <a:rPr lang="el-GR" dirty="0"/>
              <a:t> </a:t>
            </a:r>
            <a:r>
              <a:rPr lang="el-GR" dirty="0" err="1"/>
              <a:t>Μωϋσέως</a:t>
            </a:r>
            <a:r>
              <a:rPr lang="el-GR" dirty="0"/>
              <a:t> </a:t>
            </a:r>
            <a:r>
              <a:rPr lang="el-GR" dirty="0" err="1"/>
              <a:t>τοῦ</a:t>
            </a:r>
            <a:r>
              <a:rPr lang="el-GR" dirty="0"/>
              <a:t> </a:t>
            </a:r>
            <a:r>
              <a:rPr lang="el-GR" dirty="0" err="1"/>
              <a:t>δούλου</a:t>
            </a:r>
            <a:r>
              <a:rPr lang="el-GR" dirty="0"/>
              <a:t> </a:t>
            </a:r>
            <a:r>
              <a:rPr lang="el-GR" dirty="0" err="1"/>
              <a:t>τοῦ</a:t>
            </a:r>
            <a:r>
              <a:rPr lang="el-GR" dirty="0"/>
              <a:t> </a:t>
            </a:r>
            <a:r>
              <a:rPr lang="el-GR" dirty="0" err="1"/>
              <a:t>Θεοῦ</a:t>
            </a:r>
            <a:r>
              <a:rPr lang="el-GR" dirty="0"/>
              <a:t> </a:t>
            </a:r>
            <a:r>
              <a:rPr lang="el-GR" dirty="0" err="1"/>
              <a:t>καὶ</a:t>
            </a:r>
            <a:r>
              <a:rPr lang="el-GR" dirty="0"/>
              <a:t> ἡ </a:t>
            </a:r>
            <a:r>
              <a:rPr lang="el-GR" dirty="0" err="1"/>
              <a:t>ᾠδὴ</a:t>
            </a:r>
            <a:r>
              <a:rPr lang="el-GR" dirty="0"/>
              <a:t> </a:t>
            </a:r>
            <a:r>
              <a:rPr lang="el-GR" dirty="0" err="1"/>
              <a:t>τοῦ</a:t>
            </a:r>
            <a:r>
              <a:rPr lang="el-GR" dirty="0"/>
              <a:t> </a:t>
            </a:r>
            <a:r>
              <a:rPr lang="el-GR" dirty="0" err="1"/>
              <a:t>Ἀρνίου</a:t>
            </a:r>
            <a:r>
              <a:rPr lang="el-GR" dirty="0"/>
              <a:t>), </a:t>
            </a:r>
          </a:p>
          <a:p>
            <a:pPr algn="just"/>
            <a:r>
              <a:rPr lang="el-GR" dirty="0"/>
              <a:t>(δ) φανερώνουν με μοναδικό τρόπο σε συνδυασμό με τα αντίστοιχα κείμενα του Λουκά την </a:t>
            </a:r>
            <a:r>
              <a:rPr lang="el-GR" dirty="0" err="1"/>
              <a:t>διαδραστικότητα</a:t>
            </a:r>
            <a:r>
              <a:rPr lang="el-GR" dirty="0"/>
              <a:t> Π.Δ. και Κ.Δ.</a:t>
            </a:r>
          </a:p>
          <a:p>
            <a:pPr algn="just"/>
            <a:r>
              <a:rPr lang="el-GR" dirty="0"/>
              <a:t>Αντίθετα προς τους Ψαλμούς, αρκετά βιβλία της Π.Δ. δεν αναγιγνώσκονται καθόλου. Ο Σ.Ε. </a:t>
            </a:r>
            <a:r>
              <a:rPr lang="el-GR" dirty="0" err="1"/>
              <a:t>Καλαντζάκης</a:t>
            </a:r>
            <a:r>
              <a:rPr lang="el-GR" dirty="0"/>
              <a:t> , σημειώνει ότι για διάφορους λόγους δεν χρησιμοποιούνται αναγνώσματα από τα «Ιστορικά» βιβλία της Π. Διαθήκης Ρουθ, Α'-Β’ Βασιλειών, Α'-Β’ </a:t>
            </a:r>
            <a:r>
              <a:rPr lang="el-GR" dirty="0" err="1"/>
              <a:t>Παραλειπομένων</a:t>
            </a:r>
            <a:r>
              <a:rPr lang="el-GR" dirty="0"/>
              <a:t>, Β’ Έσδρας, </a:t>
            </a:r>
            <a:r>
              <a:rPr lang="el-GR" dirty="0" err="1"/>
              <a:t>Νεεμίας</a:t>
            </a:r>
            <a:r>
              <a:rPr lang="el-GR" dirty="0"/>
              <a:t>, </a:t>
            </a:r>
            <a:r>
              <a:rPr lang="el-GR" dirty="0" err="1"/>
              <a:t>Τωβίτ</a:t>
            </a:r>
            <a:r>
              <a:rPr lang="el-GR" dirty="0"/>
              <a:t>, Α’, Β’, Γ’ Μακκαβαίων, από τα «Ποιητικά-Διδακτικά» </a:t>
            </a:r>
            <a:r>
              <a:rPr lang="el-GR" dirty="0" err="1"/>
              <a:t>Εκκλղσιaστής</a:t>
            </a:r>
            <a:r>
              <a:rPr lang="el-GR" dirty="0"/>
              <a:t>, Άσμα Ασμάτων και τα «Προφητικά» </a:t>
            </a:r>
            <a:r>
              <a:rPr lang="el-GR" dirty="0" err="1"/>
              <a:t>Αμώς</a:t>
            </a:r>
            <a:r>
              <a:rPr lang="el-GR" dirty="0"/>
              <a:t>, </a:t>
            </a:r>
            <a:r>
              <a:rPr lang="el-GR" dirty="0" err="1"/>
              <a:t>Ωσղέ</a:t>
            </a:r>
            <a:r>
              <a:rPr lang="el-GR" dirty="0"/>
              <a:t>, </a:t>
            </a:r>
            <a:r>
              <a:rPr lang="el-GR" dirty="0" err="1"/>
              <a:t>Οβδιού</a:t>
            </a:r>
            <a:r>
              <a:rPr lang="el-GR" dirty="0"/>
              <a:t>, </a:t>
            </a:r>
            <a:r>
              <a:rPr lang="el-GR" dirty="0" err="1"/>
              <a:t>Ναούμ</a:t>
            </a:r>
            <a:r>
              <a:rPr lang="el-GR" dirty="0"/>
              <a:t>, </a:t>
            </a:r>
            <a:r>
              <a:rPr lang="el-GR" dirty="0" err="1"/>
              <a:t>Αγγαίος</a:t>
            </a:r>
            <a:r>
              <a:rPr lang="el-GR" dirty="0"/>
              <a:t>, Θρήνοι </a:t>
            </a:r>
            <a:r>
              <a:rPr lang="el-GR" dirty="0" err="1"/>
              <a:t>Ιε¬ρεμίου</a:t>
            </a:r>
            <a:r>
              <a:rPr lang="el-GR" dirty="0"/>
              <a:t>, Επιστολή Ιερεμίου.</a:t>
            </a:r>
          </a:p>
          <a:p>
            <a:pPr algn="just"/>
            <a:r>
              <a:rPr lang="el-GR" dirty="0"/>
              <a:t>Μεταξύ των δημοφιλών Ψαλμών και των άγνωστων βιβλίων της Π.Δ., όσον αφορά στην </a:t>
            </a:r>
            <a:r>
              <a:rPr lang="el-GR" dirty="0" err="1"/>
              <a:t>αναγνωρισιμότητα</a:t>
            </a:r>
            <a:r>
              <a:rPr lang="el-GR" dirty="0"/>
              <a:t> στην ορθόδοξη λατρεία τοποθετούνται οι Προφήτες. Αποδεικνύεται στην λειτουργική έρευνα  ότι για πολλούς αιώνες οι Προφήτες διαβάζονταν πριν τον Απόστολο και το Ευαγγέλιο. Δεν γνωρίζουμε εάν υπήρχε η διάκριση που υπάρχει σήμερα τα </a:t>
            </a:r>
            <a:r>
              <a:rPr lang="el-GR" dirty="0" err="1"/>
              <a:t>παλαιοδιαθηκικά</a:t>
            </a:r>
            <a:r>
              <a:rPr lang="el-GR" dirty="0"/>
              <a:t> αναγνώσματα να διαβάζονται «χύμα» ενώ τα </a:t>
            </a:r>
            <a:r>
              <a:rPr lang="el-GR" dirty="0" err="1"/>
              <a:t>καινοδιαθηκικά</a:t>
            </a:r>
            <a:r>
              <a:rPr lang="el-GR" dirty="0"/>
              <a:t> εμμελώς όπως ανακοίνωνε και ο κήρυκας στο θέατρο τα διατάγματα (</a:t>
            </a:r>
            <a:r>
              <a:rPr lang="el-GR" dirty="0" err="1"/>
              <a:t>edicta</a:t>
            </a:r>
            <a:r>
              <a:rPr lang="el-GR" dirty="0"/>
              <a:t>) του αυτοκράτορα . Σε κάθε περίπτωση οι πιστοί </a:t>
            </a:r>
            <a:r>
              <a:rPr lang="el-GR" dirty="0" err="1"/>
              <a:t>ακροώνταν</a:t>
            </a:r>
            <a:r>
              <a:rPr lang="el-GR" dirty="0"/>
              <a:t> τους Προφήτες αλλά και κήρυγμα επ’ αυτών (όπως οι λόγοι που εκφώνησε ο Ι. Χρυσόστομος). </a:t>
            </a:r>
          </a:p>
        </p:txBody>
      </p:sp>
    </p:spTree>
    <p:extLst>
      <p:ext uri="{BB962C8B-B14F-4D97-AF65-F5344CB8AC3E}">
        <p14:creationId xmlns:p14="http://schemas.microsoft.com/office/powerpoint/2010/main" val="3016216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400" dirty="0"/>
              <a:t>Η ΜΕΤΑΛΗΨΗ ΤΗΣ ΠΑΛΑΙΑΣ ΔΙΑΘΗΚΗΣ ΣΤΗ ΛΑΤΡΕΙΑ ΤΗΣ ΟΡΘΟΔΟΞΗΣ ΕΚΚΛΗΣΙΑΣ Γ΄</a:t>
            </a:r>
          </a:p>
        </p:txBody>
      </p:sp>
      <p:sp>
        <p:nvSpPr>
          <p:cNvPr id="3" name="Θέση περιεχομένου 2"/>
          <p:cNvSpPr>
            <a:spLocks noGrp="1"/>
          </p:cNvSpPr>
          <p:nvPr>
            <p:ph sz="quarter" idx="1"/>
          </p:nvPr>
        </p:nvSpPr>
        <p:spPr/>
        <p:txBody>
          <a:bodyPr>
            <a:normAutofit fontScale="55000" lnSpcReduction="20000"/>
          </a:bodyPr>
          <a:lstStyle/>
          <a:p>
            <a:pPr algn="just"/>
            <a:r>
              <a:rPr lang="el-GR" dirty="0"/>
              <a:t>Η άγνοια των Προφητών, οι οποίοι έδωσαν ιδιαίτερη έμφαση στη δεύτερη πλάκα της Διαθήκης, έχει τις εξής αρνητικές συνέπειες : </a:t>
            </a:r>
          </a:p>
          <a:p>
            <a:pPr algn="just"/>
            <a:r>
              <a:rPr lang="el-GR" dirty="0"/>
              <a:t>α) σε μια εποχή κρίσεως το μήνυμα εναντίον της αδικίας και της παραμέλησης των αδύνατων κοινωνικά ομάδων που αντιθέτως χαίρουν της προστασίας του Κυρίου, θα λειτουργούσε αφυπνιστικά για τους πιστούς όπως και </a:t>
            </a:r>
          </a:p>
          <a:p>
            <a:pPr algn="just"/>
            <a:r>
              <a:rPr lang="el-GR" dirty="0"/>
              <a:t>β) η κριτική τους εναντίον μιας λατρείας που ενίοτε προσφέρεται στον Θεό με την αρχέγονη μαγική-μηχανιστική αντίληψη του δούναι και του λαβείν. Ο ίδιος ο Ι. Χριστός, ο οποίος και τελικά υποκατέστησε τη θυσία, κατά την (επονομαζόμενη) κάθαρση του Ιερού παρέπεμψε κατεξοχήν στον προφήτη του πάθους Ιερεμία (</a:t>
            </a:r>
            <a:r>
              <a:rPr lang="el-GR" dirty="0" err="1"/>
              <a:t>Μκ</a:t>
            </a:r>
            <a:r>
              <a:rPr lang="el-GR" dirty="0"/>
              <a:t>. 11, 17= </a:t>
            </a:r>
            <a:r>
              <a:rPr lang="el-GR" dirty="0" err="1"/>
              <a:t>Ησ</a:t>
            </a:r>
            <a:r>
              <a:rPr lang="el-GR" dirty="0"/>
              <a:t>. 56, 7. </a:t>
            </a:r>
            <a:r>
              <a:rPr lang="el-GR" dirty="0" err="1"/>
              <a:t>Ιερ</a:t>
            </a:r>
            <a:r>
              <a:rPr lang="el-GR" dirty="0"/>
              <a:t>. 7, 11). </a:t>
            </a:r>
          </a:p>
          <a:p>
            <a:pPr algn="just"/>
            <a:r>
              <a:rPr lang="el-GR" dirty="0"/>
              <a:t>γ) Η άγνοια των προφητών, οι οποίοι και συνιστούν ένα μοναδικό παγκοσμίως φαινόμενο της ιστορίας του Ισραήλ , οδηγεί σε παρερμηνεία συγγενών </a:t>
            </a:r>
            <a:r>
              <a:rPr lang="el-GR" dirty="0" err="1"/>
              <a:t>καινοδιαθηκικών</a:t>
            </a:r>
            <a:r>
              <a:rPr lang="el-GR" dirty="0"/>
              <a:t> κειμένων όπως η Αποκάλυψη και σε παρεξήγηση εν γένει των μετά </a:t>
            </a:r>
            <a:r>
              <a:rPr lang="el-GR" dirty="0" err="1"/>
              <a:t>Χριστόν</a:t>
            </a:r>
            <a:r>
              <a:rPr lang="el-GR" dirty="0"/>
              <a:t> διορατικών προφητών της Εκκλησίας. Άλλωστε γενικότερα η «γλώσσα» της Κ.Δ. αλλά και της λατρείας είναι δυσερμήνευτη χωρίς την άριστη εξοικείωση με τη γλώσσα αλλά και τη «θεολογία των Ο’»  μεταφραστών της Π.Δ.. Ας μην λησμονείται ότι όταν ο Ι. Χριστός και οι συγγραφείς της Κ.Δ. μνημονεύουν έναν στίχο, ουσιαστικά παραπέμπουν σε ολόκληρη της συνάφεια αυτού. Κλασικό παράδειγμα η κραυγή του Εσταυρωμένου Θεέ μου, Θεέ μου … η οποία ανακαλεί στον εγκρατή των γραφών ολόκληρο τον Ψ. 21 (Ο’) ο οποίος και καταλήγει με τον θρίαμβο του δικαίου. </a:t>
            </a:r>
          </a:p>
          <a:p>
            <a:pPr algn="just"/>
            <a:r>
              <a:rPr lang="el-GR" dirty="0"/>
              <a:t>δ) Ήδη επισημάνθηκε κατά τη Μεγάλη Εβδομάδα, κατά την οποία σε ετήσια βάση ο πιστός αλλά και ο μέσος Έλλην αφουγκράζεται ίσως περισσότερο από ποτέ την Π.Δ., ακούγονται ύμνοι, οι οποίοι χρησιμοποιώντας την ποιητική άδεια, στρέφονται με πάθος εναντίον των Ιουδαίων και του Ιούδα.</a:t>
            </a:r>
          </a:p>
        </p:txBody>
      </p:sp>
    </p:spTree>
    <p:extLst>
      <p:ext uri="{BB962C8B-B14F-4D97-AF65-F5344CB8AC3E}">
        <p14:creationId xmlns:p14="http://schemas.microsoft.com/office/powerpoint/2010/main" val="43332492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b="1" dirty="0"/>
              <a:t>ΠΑΡΑΒΟΛΗ ΚΑΙ ΤΕΧΝΗ</a:t>
            </a:r>
            <a:br>
              <a:rPr lang="el-GR" b="1" dirty="0"/>
            </a:br>
            <a:endParaRPr lang="el-GR" dirty="0"/>
          </a:p>
        </p:txBody>
      </p:sp>
      <p:sp>
        <p:nvSpPr>
          <p:cNvPr id="3" name="Θέση περιεχομένου 2"/>
          <p:cNvSpPr>
            <a:spLocks noGrp="1"/>
          </p:cNvSpPr>
          <p:nvPr>
            <p:ph sz="quarter" idx="1"/>
          </p:nvPr>
        </p:nvSpPr>
        <p:spPr/>
        <p:txBody>
          <a:bodyPr>
            <a:normAutofit fontScale="77500" lnSpcReduction="20000"/>
          </a:bodyPr>
          <a:lstStyle/>
          <a:p>
            <a:r>
              <a:rPr lang="el-GR" dirty="0"/>
              <a:t>Τι είναι παραβολή</a:t>
            </a:r>
            <a:r>
              <a:rPr lang="en-US" dirty="0"/>
              <a:t>;</a:t>
            </a:r>
          </a:p>
          <a:p>
            <a:pPr algn="just"/>
            <a:r>
              <a:rPr lang="el-GR" dirty="0" err="1"/>
              <a:t>Εικον</a:t>
            </a:r>
            <a:r>
              <a:rPr lang="el-GR" dirty="0"/>
              <a:t>(</a:t>
            </a:r>
            <a:r>
              <a:rPr lang="el-GR" dirty="0" err="1"/>
              <a:t>ολογ</a:t>
            </a:r>
            <a:r>
              <a:rPr lang="el-GR" dirty="0"/>
              <a:t>)</a:t>
            </a:r>
            <a:r>
              <a:rPr lang="el-GR" dirty="0" err="1"/>
              <a:t>ικές</a:t>
            </a:r>
            <a:r>
              <a:rPr lang="el-GR" dirty="0"/>
              <a:t> διηγήσεις</a:t>
            </a:r>
            <a:r>
              <a:rPr lang="en-US" dirty="0"/>
              <a:t> (</a:t>
            </a:r>
            <a:r>
              <a:rPr lang="el-GR" dirty="0"/>
              <a:t>πολυάριθμες πάνω από 100). Πρόκειται για μια ανεκτίμητη </a:t>
            </a:r>
            <a:r>
              <a:rPr lang="el-GR" i="1" dirty="0"/>
              <a:t>γκαλερί εικόνων</a:t>
            </a:r>
            <a:r>
              <a:rPr lang="el-GR" dirty="0"/>
              <a:t> που αποσκοπούν στο να ζωγραφίσουν/να αποτυπώσουν ηχητικά και οπτικά στην καρδιά, σχεδόν αποκλειστικά ένα και μόνον θέμα που ακόμη και σήμερα μετά από τόσους αιώνες χριστιανισμού δεν μπορεί εύκολα να «μεταφραστεί» στη νεοελληνική: Παρουσιάζουν τη δυναμική </a:t>
            </a:r>
            <a:r>
              <a:rPr lang="el-GR" dirty="0" err="1"/>
              <a:t>πρό</a:t>
            </a:r>
            <a:r>
              <a:rPr lang="el-GR" dirty="0"/>
              <a:t>(σ)</a:t>
            </a:r>
            <a:r>
              <a:rPr lang="el-GR" dirty="0" err="1"/>
              <a:t>κληση</a:t>
            </a:r>
            <a:r>
              <a:rPr lang="el-GR" dirty="0"/>
              <a:t> της </a:t>
            </a:r>
            <a:r>
              <a:rPr lang="el-GR" i="1" dirty="0"/>
              <a:t>Βασιλείας</a:t>
            </a:r>
            <a:r>
              <a:rPr lang="el-GR" dirty="0"/>
              <a:t> η οποία </a:t>
            </a:r>
            <a:r>
              <a:rPr lang="el-GR" i="1" dirty="0"/>
              <a:t>ήδη</a:t>
            </a:r>
            <a:r>
              <a:rPr lang="el-GR" dirty="0"/>
              <a:t> ανέτειλε μέσα από τη δική Του παρουσία </a:t>
            </a:r>
            <a:r>
              <a:rPr lang="el-GR" i="1" dirty="0"/>
              <a:t>εδώ και τώρα</a:t>
            </a:r>
            <a:r>
              <a:rPr lang="el-GR" dirty="0"/>
              <a:t>!</a:t>
            </a:r>
            <a:r>
              <a:rPr lang="el-GR" i="1" dirty="0"/>
              <a:t> </a:t>
            </a:r>
          </a:p>
          <a:p>
            <a:pPr algn="just"/>
            <a:r>
              <a:rPr lang="el-GR" dirty="0"/>
              <a:t>Τόσο η </a:t>
            </a:r>
            <a:r>
              <a:rPr lang="el-GR" dirty="0" err="1"/>
              <a:t>μεταφορικότητα</a:t>
            </a:r>
            <a:r>
              <a:rPr lang="el-GR" dirty="0"/>
              <a:t> των παραβολών όσο και η σημειολογία των θαυμάτων του επιβεβαιώνουν ότι η ζωή και η δράση του Ιησού βρίσκουν το καλύτερο υπόμνημα/ερμηνεία στις Παραβολές Του και οι Παραβολές Του υπομνηματίζονται/ ερμηνεύονται κατά τον καλύτερο τρόπο με τη ζωή και το έργο Του, αφού ο ίδιος ο Ιησούς ο ίδιος υπήρξε για τον κόσμο η κατεξοχήν Παραβολή του Θεού</a:t>
            </a:r>
          </a:p>
          <a:p>
            <a:endParaRPr lang="el-GR" dirty="0"/>
          </a:p>
        </p:txBody>
      </p:sp>
    </p:spTree>
    <p:extLst>
      <p:ext uri="{BB962C8B-B14F-4D97-AF65-F5344CB8AC3E}">
        <p14:creationId xmlns:p14="http://schemas.microsoft.com/office/powerpoint/2010/main" val="159623135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t>Το Κατά Μάρκον και η Μεταφορά Α΄ </a:t>
            </a:r>
          </a:p>
        </p:txBody>
      </p:sp>
      <p:sp>
        <p:nvSpPr>
          <p:cNvPr id="3" name="Θέση περιεχομένου 2"/>
          <p:cNvSpPr>
            <a:spLocks noGrp="1"/>
          </p:cNvSpPr>
          <p:nvPr>
            <p:ph sz="quarter" idx="1"/>
          </p:nvPr>
        </p:nvSpPr>
        <p:spPr/>
        <p:txBody>
          <a:bodyPr>
            <a:normAutofit fontScale="70000" lnSpcReduction="20000"/>
          </a:bodyPr>
          <a:lstStyle/>
          <a:p>
            <a:pPr algn="just"/>
            <a:r>
              <a:rPr lang="el-GR" dirty="0"/>
              <a:t>Ολόκληρο το αρχαιότερο Ευαγγέλιο Ιησού Χριστού Υιού του Θεού (Κατά Μάρκον) πλαισιώνεται από τους οριακούς για την ανθρώπινη ύπαρξη χώρους της ερήμου και του τάφου . Αυτοί θεωρούνταν κατοικίες ακάθαρτων όντων: του διαβόλου και των νεκρών.</a:t>
            </a:r>
          </a:p>
          <a:p>
            <a:pPr algn="just"/>
            <a:r>
              <a:rPr lang="el-GR" dirty="0"/>
              <a:t>Ο Μεσσίας, μετά την εμπειρία του στην έρημο αγόμενος από το Πνεύμα του Θεού, άσκησε κριτική με τον εξουσιαστικό λόγο Του και με τις δυνάμεις (τα θαύματά) Του </a:t>
            </a:r>
          </a:p>
          <a:p>
            <a:pPr marL="0" indent="0" algn="just">
              <a:buNone/>
            </a:pPr>
            <a:r>
              <a:rPr lang="el-GR" dirty="0"/>
              <a:t>(α) στις διατάξεις του Ιερατείου περί καθαρότητας (1, 43), </a:t>
            </a:r>
          </a:p>
          <a:p>
            <a:pPr marL="0" indent="0" algn="just">
              <a:buNone/>
            </a:pPr>
            <a:r>
              <a:rPr lang="el-GR" dirty="0"/>
              <a:t>(β) σε εκείνες των Γραμματέων σχετικά με την οφειλή και την άφεση (2, 10) και </a:t>
            </a:r>
          </a:p>
          <a:p>
            <a:pPr marL="0" indent="0" algn="just">
              <a:buNone/>
            </a:pPr>
            <a:r>
              <a:rPr lang="el-GR" dirty="0"/>
              <a:t>(γ) στην ερμηνεία του Σαββάτου από τους Φαρισαίους (2, 28). Κατηγορείται, όμως, ειδικά στο τέλος αυτής της ενότητας ότι ενεργεί με την εξουσία του άρχοντα των δαιμονίων Βεελζεβούλ.</a:t>
            </a:r>
          </a:p>
          <a:p>
            <a:pPr algn="just"/>
            <a:r>
              <a:rPr lang="el-GR" dirty="0"/>
              <a:t>οι Ευαγγελιστές δεν παραθέτουν συνήθως μία παραβολή, αλλά είναι συνθέτες </a:t>
            </a:r>
            <a:r>
              <a:rPr lang="el-GR" b="1" dirty="0"/>
              <a:t>μιας «ομάδας - Συμφωνίας παραβολών»</a:t>
            </a:r>
            <a:r>
              <a:rPr lang="el-GR" dirty="0"/>
              <a:t>, που φωτίζουν το ίδιο «αντικείμενο» με διαφορετικό τρόπο. </a:t>
            </a:r>
          </a:p>
        </p:txBody>
      </p:sp>
    </p:spTree>
    <p:extLst>
      <p:ext uri="{BB962C8B-B14F-4D97-AF65-F5344CB8AC3E}">
        <p14:creationId xmlns:p14="http://schemas.microsoft.com/office/powerpoint/2010/main" val="257633228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Δικαιοσύνη">
  <a:themeElements>
    <a:clrScheme name="Δικαιοσύνη">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Δικαιοσύνη">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Δικαιοσύνη">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Equity</Template>
  <TotalTime>193</TotalTime>
  <Words>22005</Words>
  <Application>Microsoft Office PowerPoint</Application>
  <PresentationFormat>Προβολή στην οθόνη (4:3)</PresentationFormat>
  <Paragraphs>545</Paragraphs>
  <Slides>109</Slides>
  <Notes>2</Notes>
  <HiddenSlides>0</HiddenSlides>
  <MMClips>0</MMClips>
  <ScaleCrop>false</ScaleCrop>
  <HeadingPairs>
    <vt:vector size="6" baseType="variant">
      <vt:variant>
        <vt:lpstr>Γραμματοσειρές που χρησιμοποιούνται</vt:lpstr>
      </vt:variant>
      <vt:variant>
        <vt:i4>8</vt:i4>
      </vt:variant>
      <vt:variant>
        <vt:lpstr>Θέμα</vt:lpstr>
      </vt:variant>
      <vt:variant>
        <vt:i4>1</vt:i4>
      </vt:variant>
      <vt:variant>
        <vt:lpstr>Τίτλοι διαφανειών</vt:lpstr>
      </vt:variant>
      <vt:variant>
        <vt:i4>109</vt:i4>
      </vt:variant>
    </vt:vector>
  </HeadingPairs>
  <TitlesOfParts>
    <vt:vector size="118" baseType="lpstr">
      <vt:lpstr>Arial</vt:lpstr>
      <vt:lpstr>Calibri</vt:lpstr>
      <vt:lpstr>Cambria</vt:lpstr>
      <vt:lpstr>Franklin Gothic Book</vt:lpstr>
      <vt:lpstr>Georgia</vt:lpstr>
      <vt:lpstr>Palatino Linotype</vt:lpstr>
      <vt:lpstr>Perpetua</vt:lpstr>
      <vt:lpstr>Wingdings 2</vt:lpstr>
      <vt:lpstr>Δικαιοσύνη</vt:lpstr>
      <vt:lpstr>Έναρξη – περιεχόμενο και στόχοι Εισαγωγή στο Πρόγραμμα  </vt:lpstr>
      <vt:lpstr>Περιεχόμενα Προγράμματος</vt:lpstr>
      <vt:lpstr>Δύο απόψεις περί της Βίβλου: </vt:lpstr>
      <vt:lpstr>Παρουσίαση του PowerPoint</vt:lpstr>
      <vt:lpstr>1. Λόγος του Θεού και Αγία Γραφή: </vt:lpstr>
      <vt:lpstr>2. Ευχαριστία και Βίβλος: </vt:lpstr>
      <vt:lpstr>3. Εξήγηση και Ερμηνεία (= Κατανόηση). </vt:lpstr>
      <vt:lpstr>Βίβλος και Βιβλία</vt:lpstr>
      <vt:lpstr>Ο «ερμηνευτικός» χορός</vt:lpstr>
      <vt:lpstr> </vt:lpstr>
      <vt:lpstr>  Τέσσερα βασικά υπαρξιακά αινίγματα : </vt:lpstr>
      <vt:lpstr>Τέσσερα βασικά υπαρξιακά αινίγματα</vt:lpstr>
      <vt:lpstr>Απαντήσεις</vt:lpstr>
      <vt:lpstr>Βίβλος και Ποίηση (εικαστική Δημιουργία)</vt:lpstr>
      <vt:lpstr>        Β. Βασικές Αλήθειες για τη βιβλική αφήγηση της Δημιουργίας   Η πρώτη αφήγηση (Γένεσις 1, 1 - 2, 4)  </vt:lpstr>
      <vt:lpstr>Η δεύτερη αφήγηση (Γένεσις 2, 4β - 3, 24) </vt:lpstr>
      <vt:lpstr>Μερικές σημαντικές σημειώσεις:</vt:lpstr>
      <vt:lpstr>ΒΑΒΥΛΩΝΙΑΚΟΣ ΜΥΘΟΣ ΔΗΜΙΟΥΡΓΙΑΣ </vt:lpstr>
      <vt:lpstr>Γένεση και Μύθοι περί Δημιουργίας</vt:lpstr>
      <vt:lpstr>Συμπέρασμα: </vt:lpstr>
      <vt:lpstr>2. Βιώνοντας τα βιβλικά «μοτίβα του Θανάτου και της Ζωής»</vt:lpstr>
      <vt:lpstr>«(Προσ)Κλήση - Έξοδος – Διαθήκη / «Νόμος» – Γη της Επαγγελίας – Λύτρωση» </vt:lpstr>
      <vt:lpstr>    Η «αμαρτία» αποδίδεται στα εβραϊκά με τους εξής όρους :  </vt:lpstr>
      <vt:lpstr>Αμαρτία = Βάρος</vt:lpstr>
      <vt:lpstr>Ανατομία της Αμαρτίας: «Και έσεσθε ως Θεοί»</vt:lpstr>
      <vt:lpstr>ΕΝΟΧΗ-ΠΤΩΣΗ</vt:lpstr>
      <vt:lpstr>Οι Πτώσεις</vt:lpstr>
      <vt:lpstr>Η εκλογή στην Παλαιά και στην Καινή Διαθήκη (Ρωμ  9, 10-16) </vt:lpstr>
      <vt:lpstr>ΟΙΚΟΛΟΓΙΑ ΚΑΙ ΑΠΟΚΑΛΥΨΗ</vt:lpstr>
      <vt:lpstr>3. Βιβλικά «Μοντέλα»:  </vt:lpstr>
      <vt:lpstr>ΜΠΟΡΩ ΝΑ ΓΙΝΩ ΑΓΙΟΣ</vt:lpstr>
      <vt:lpstr>ΜΠΟΡΩ ΝΑ ΓΙΝΩ ΑΓΙΟΣ - ΕΚΛΟΓΗ</vt:lpstr>
      <vt:lpstr>Παρουσίαση του PowerPoint</vt:lpstr>
      <vt:lpstr>Παρουσίαση του PowerPoint</vt:lpstr>
      <vt:lpstr>   </vt:lpstr>
      <vt:lpstr>ΤΟ ΒΙΒΛΙΟ ΤΗΣ ΡΟΥΘ</vt:lpstr>
      <vt:lpstr>ΤΟ ΒΙΒΛΙΟ ΤΗΣ ΡΟΥΘ</vt:lpstr>
      <vt:lpstr>ΤΟ ΒΙΒΛΙΟ ΤΗΣ ΡΟΥΘ</vt:lpstr>
      <vt:lpstr>ΤΟ ΒΙΒΛΙΟ ΤΗΣ ΡΟΥΘ ΚΑΙ Η ΣΥΓΧΡΟΝΗ ΕΠΟΧΗ</vt:lpstr>
      <vt:lpstr>Ο Ιωνάς: ένας Προφήτης που το όνομα σημαίνει την “Περιστερά”, κι όμως με πολλές μεταπτώσεις</vt:lpstr>
      <vt:lpstr>ακολουθώντας τα ίχνη του Ιωνά </vt:lpstr>
      <vt:lpstr>Ιωνάς</vt:lpstr>
      <vt:lpstr>Ιωνάς και μεταμοντέρνα εποχή Α΄</vt:lpstr>
      <vt:lpstr>Ιωνάς και μεταμοντέρνα εποχή Β΄</vt:lpstr>
      <vt:lpstr>4. Η «παγκόσμια Γλώσσα των Συμβόλων» και η Αγία Γραφή</vt:lpstr>
      <vt:lpstr>Κατηγορίες Συμβόλων</vt:lpstr>
      <vt:lpstr>Ρόλος Συμβόλων</vt:lpstr>
      <vt:lpstr>α. ΤΟ ΟΡΟΣ ΩΣ ΣΥΜΒΟΛΟ ΤΟΥ ΚΑΤΑΜΑΤΘΑΙΟΝ (Μτ.)</vt:lpstr>
      <vt:lpstr>Παρουσίαση του PowerPoint</vt:lpstr>
      <vt:lpstr>Παρουσίαση του PowerPoint</vt:lpstr>
      <vt:lpstr>β.  η οδοσ ωσ συμβολο του κατά λουκαν ευαγγελιου </vt:lpstr>
      <vt:lpstr>Παρουσίαση του PowerPoint</vt:lpstr>
      <vt:lpstr> γ. Οι τέσσερεισ μεγάλες εικόνες του Κατά Ιωάννη  Το ύδωρ  και ο Άρτος </vt:lpstr>
      <vt:lpstr>Παρουσίαση του PowerPoint</vt:lpstr>
      <vt:lpstr>Παρουσίαση του PowerPoint</vt:lpstr>
      <vt:lpstr>Παρουσίαση του PowerPoint</vt:lpstr>
      <vt:lpstr>5. ΡΗΤΟΡΙΚΗ ΚΑΙ ΠΑΥΛΟΣ</vt:lpstr>
      <vt:lpstr>ΠΑΥΛΟΣ Η ΑΡΧΑΙΟΤΕΡΗ ΑΠΕΙΚΟΝΙΣΗ ΤΟΥ  ΑΝΑΚΑΛΥΦΘΗΚΕ ΤΟ 2009 </vt:lpstr>
      <vt:lpstr>Πιθανό προφίλ Παύλου</vt:lpstr>
      <vt:lpstr>ΠΑΡΟΥΣΙΑΣΤΙΚΟ ΠΑΥΛΟΥ</vt:lpstr>
      <vt:lpstr>Ο ΠΑΥΛΟΣ ΖΗΛΩΤΗΣ</vt:lpstr>
      <vt:lpstr>Πώς συντάσσουμε μια Ομιλία</vt:lpstr>
      <vt:lpstr>Είδη Ομιλιών (Αριστοτέλης)</vt:lpstr>
      <vt:lpstr>Τα μέρη μίας ομιλίας</vt:lpstr>
      <vt:lpstr>Η δομή της επιστολής</vt:lpstr>
      <vt:lpstr>Παρουσίαση του PowerPoint</vt:lpstr>
      <vt:lpstr>Michel angelo Merisi da Caravaggio: Cerasi-Kapelle,  </vt:lpstr>
      <vt:lpstr>Το παύλειο Corpus</vt:lpstr>
      <vt:lpstr>ΑΝΑΓΕΝΝΗΣΗ ΠΑΥΛΟΥ</vt:lpstr>
      <vt:lpstr>ΑΝΑΓΕΝΝΗΣΗ ΠΑΥΛΟΥ</vt:lpstr>
      <vt:lpstr>Η ΗΣΥΧΑΣΤΙΚΗ ΠΕΡΙΟΔΟΣ ΤΟΥ ΠΑΥΛΟΥ</vt:lpstr>
      <vt:lpstr>τὰ ἀρχαῖα παρῆλθεν, ἰδοὺ γέγονεν καινά (Β΄Κορ. 5, 17 )</vt:lpstr>
      <vt:lpstr>Η ΑΓΑΠΗ ΤΟΥ ΧΡΙΣΤΟΥ</vt:lpstr>
      <vt:lpstr>ΑΝΑΣΤΑΣΗ</vt:lpstr>
      <vt:lpstr>Ζωή «εν Χριστώ»</vt:lpstr>
      <vt:lpstr>ΠΡΟΣΩΠΑ ΚΑΙ ΙΔΕΕΣ-ΙΔΕΟΛΟΓΙΕΣ</vt:lpstr>
      <vt:lpstr>ΧΑΡΙΣ ΚΑΙ ΕΙΡΗΝΗ</vt:lpstr>
      <vt:lpstr>Ο ΠΑΥΛΟΣ «ΧΡΙΣΤΟΣ»</vt:lpstr>
      <vt:lpstr>ΤΟ «ΦΙΛΟΤΙΜΟ» ΤΟΥ ΠΑΥΛΟΥ</vt:lpstr>
      <vt:lpstr>ΠΛΑΤΥΝΣΗ ΚΑΡΔΙΑΣ</vt:lpstr>
      <vt:lpstr>Ο ΑΣΠΑΣΜΟΣ</vt:lpstr>
      <vt:lpstr>Η ΣΥΝΕΙΔΗΣΗ ΑΠΟΣΤΟΛΟΥ ΕΘΝΩΝ</vt:lpstr>
      <vt:lpstr>ΤΟ ΕΥΑΓΓΕΛΙΟ</vt:lpstr>
      <vt:lpstr>ΠΙΣΤΗ ΧΡΙΣΤΟΥ</vt:lpstr>
      <vt:lpstr>ΔΙΚΑΙΟΣΥΝΗ Α΄</vt:lpstr>
      <vt:lpstr>ΔΙΚΑΙΟΣΥΝΗ Β΄</vt:lpstr>
      <vt:lpstr>ΝΟΜΟΣ</vt:lpstr>
      <vt:lpstr>ΝΟΜΟΣ ΚΑΙ ΧΡΙΣΤΟΣ</vt:lpstr>
      <vt:lpstr>ΣΑΡΞ ΚΑΙ ΠΝΕΥΜΑ:  Διαφορὰ μεταξὺ παλαιοῦ καὶ καινοῦ ἀνθρώπου</vt:lpstr>
      <vt:lpstr>Η ΕΝ ΧΡΙΣΤΩ ΖΩΗ</vt:lpstr>
      <vt:lpstr>ΕΡΓΑ ΚΑΙ ΚΑΡΠΟΙ</vt:lpstr>
      <vt:lpstr>ΕΣΧΑΤΟΛΟΓΙΑ </vt:lpstr>
      <vt:lpstr>ΑΠΟΔΟΜΩΝΤΑΣ ΜΥΘΟΥΣ – Ο ΣΤΑΥΡΙΚΟΣ ΘΑΝΑΤΟΣ ΚΑΙ Η ΑΝΑΣΤΑΣΗ ΤΟΥ ΚΥΡΙΟΥ A΄</vt:lpstr>
      <vt:lpstr>ΑΠΟΔΟΜΩΝΤΑΣ ΜΥΘΟΥΣ – Ο ΣΤΑΥΡΙΚΟΣ ΘΑΝΑΤΟΣ ΚΑΙ Η ΑΝΑΣΤΑΣΗ ΤΟΥ ΚΥΡΙΟΥ Β΄</vt:lpstr>
      <vt:lpstr>Η ΜΕΤΑΛΗΨΗ ΤΗΣ ΠΑΛΑΙΑΣ ΔΙΑΘΗΚΗΣ ΣΤΗ ΛΑΤΡΕΙΑ ΤΗΣ ΟΡΘΟΔΟΞΗΣ ΕΚΚΛΗΣΙΑΣ Α΄</vt:lpstr>
      <vt:lpstr>Η ΜΕΤΑΛΗΨΗ ΤΗΣ ΠΑΛΑΙΑΣ ΔΙΑΘΗΚΗΣ ΣΤΗ ΛΑΤΡΕΙΑ ΤΗΣ ΟΡΘΟΔΟΞΗΣ ΕΚΚΛΗΣΙΑΣ Β΄</vt:lpstr>
      <vt:lpstr>Η ΜΕΤΑΛΗΨΗ ΤΗΣ ΠΑΛΑΙΑΣ ΔΙΑΘΗΚΗΣ ΣΤΗ ΛΑΤΡΕΙΑ ΤΗΣ ΟΡΘΟΔΟΞΗΣ ΕΚΚΛΗΣΙΑΣ Γ΄</vt:lpstr>
      <vt:lpstr>ΠΑΡΑΒΟΛΗ ΚΑΙ ΤΕΧΝΗ </vt:lpstr>
      <vt:lpstr>Το Κατά Μάρκον και η Μεταφορά Α΄ </vt:lpstr>
      <vt:lpstr>Το Κατά Μάρκον και η Μεταφορά Β΄ </vt:lpstr>
      <vt:lpstr>ΠΡΑΚΤΙΚΟΣ ΟΔΗΓΟΣ ΓΙΑ ΤΟΝ ΤΡΟΠΟ  ΜΕΤΑΛΗΨΗΣ ΤΩΝ ΓΡΑΦΩΝ ΚΑΙ ΤΗ ΜΕΤΑΔΟΣΗ ΤΟΥ ΜΗΝΥΜΑΤΟΣ</vt:lpstr>
      <vt:lpstr>Προετοιμασία: </vt:lpstr>
      <vt:lpstr>ΤΟ ΚΕΙΜΕΝΟ ΩΣ ΑΦΗΓΗΜΑ Α΄</vt:lpstr>
      <vt:lpstr>ΤΟ ΚΕΙΜΕΝΟ ΩΣ ΑΦΗΓΗΜΑ Β΄</vt:lpstr>
      <vt:lpstr>ΤΟ ΚΕΙΜΕΝΟ ΩΣ ΑΦΗΓΗΜΑ Γ΄ (Στην αίθουσα: Προτάσεις / Επιλογές για πρόκληση «εκΠλήξεων» και δράσης (Δημιουργική αγία Γραφή)</vt:lpstr>
      <vt:lpstr>Παρουσίαση του Κειμένου</vt:lpstr>
      <vt:lpstr>  Επιλογές για την αφήγηση (Recital) Α΄</vt:lpstr>
      <vt:lpstr>  Επιλογές για την αφήγηση (Recital) Β΄</vt:lpstr>
      <vt:lpstr>ΣΥΜΠΕΡΑΣΜΑ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ΣΩΤΗΡΗΣ</dc:creator>
  <cp:lastModifiedBy>Sotirios Despotis</cp:lastModifiedBy>
  <cp:revision>33</cp:revision>
  <dcterms:created xsi:type="dcterms:W3CDTF">2021-04-09T07:42:00Z</dcterms:created>
  <dcterms:modified xsi:type="dcterms:W3CDTF">2023-10-29T09:56:47Z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1033-11.2.0.10176</vt:lpwstr>
  </property>
</Properties>
</file>