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335" r:id="rId4"/>
    <p:sldId id="420" r:id="rId5"/>
    <p:sldId id="339" r:id="rId6"/>
    <p:sldId id="336" r:id="rId7"/>
    <p:sldId id="421" r:id="rId8"/>
    <p:sldId id="337" r:id="rId9"/>
    <p:sldId id="419" r:id="rId10"/>
    <p:sldId id="338" r:id="rId11"/>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963" autoAdjust="0"/>
    <p:restoredTop sz="94660"/>
  </p:normalViewPr>
  <p:slideViewPr>
    <p:cSldViewPr>
      <p:cViewPr varScale="1">
        <p:scale>
          <a:sx n="120" d="100"/>
          <a:sy n="120" d="100"/>
        </p:scale>
        <p:origin x="187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8F5A5-2064-475C-B5E4-7CECF0E81622}" type="datetimeFigureOut">
              <a:rPr lang="de-AT" smtClean="0"/>
              <a:t>02.02.2024</a:t>
            </a:fld>
            <a:endParaRPr lang="de-AT"/>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3BEEF0-DB93-4CBD-9476-C227A26D8366}" type="slidenum">
              <a:rPr lang="de-AT" smtClean="0"/>
              <a:t>‹Nr.›</a:t>
            </a:fld>
            <a:endParaRPr lang="de-AT"/>
          </a:p>
        </p:txBody>
      </p:sp>
    </p:spTree>
    <p:extLst>
      <p:ext uri="{BB962C8B-B14F-4D97-AF65-F5344CB8AC3E}">
        <p14:creationId xmlns:p14="http://schemas.microsoft.com/office/powerpoint/2010/main" val="286340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7556" indent="-287522" eaLnBrk="0" hangingPunct="0">
              <a:defRPr>
                <a:solidFill>
                  <a:schemeClr val="tx1"/>
                </a:solidFill>
                <a:latin typeface="Arial" charset="0"/>
              </a:defRPr>
            </a:lvl2pPr>
            <a:lvl3pPr marL="1150087" indent="-230017" eaLnBrk="0" hangingPunct="0">
              <a:defRPr>
                <a:solidFill>
                  <a:schemeClr val="tx1"/>
                </a:solidFill>
                <a:latin typeface="Arial" charset="0"/>
              </a:defRPr>
            </a:lvl3pPr>
            <a:lvl4pPr marL="1610121" indent="-230017" eaLnBrk="0" hangingPunct="0">
              <a:defRPr>
                <a:solidFill>
                  <a:schemeClr val="tx1"/>
                </a:solidFill>
                <a:latin typeface="Arial" charset="0"/>
              </a:defRPr>
            </a:lvl4pPr>
            <a:lvl5pPr marL="2070156" indent="-230017" eaLnBrk="0" hangingPunct="0">
              <a:defRPr>
                <a:solidFill>
                  <a:schemeClr val="tx1"/>
                </a:solidFill>
                <a:latin typeface="Arial" charset="0"/>
              </a:defRPr>
            </a:lvl5pPr>
            <a:lvl6pPr marL="2530191" indent="-230017" eaLnBrk="0" fontAlgn="base" hangingPunct="0">
              <a:spcBef>
                <a:spcPct val="0"/>
              </a:spcBef>
              <a:spcAft>
                <a:spcPct val="0"/>
              </a:spcAft>
              <a:defRPr>
                <a:solidFill>
                  <a:schemeClr val="tx1"/>
                </a:solidFill>
                <a:latin typeface="Arial" charset="0"/>
              </a:defRPr>
            </a:lvl6pPr>
            <a:lvl7pPr marL="2990225" indent="-230017" eaLnBrk="0" fontAlgn="base" hangingPunct="0">
              <a:spcBef>
                <a:spcPct val="0"/>
              </a:spcBef>
              <a:spcAft>
                <a:spcPct val="0"/>
              </a:spcAft>
              <a:defRPr>
                <a:solidFill>
                  <a:schemeClr val="tx1"/>
                </a:solidFill>
                <a:latin typeface="Arial" charset="0"/>
              </a:defRPr>
            </a:lvl7pPr>
            <a:lvl8pPr marL="3450260" indent="-230017" eaLnBrk="0" fontAlgn="base" hangingPunct="0">
              <a:spcBef>
                <a:spcPct val="0"/>
              </a:spcBef>
              <a:spcAft>
                <a:spcPct val="0"/>
              </a:spcAft>
              <a:defRPr>
                <a:solidFill>
                  <a:schemeClr val="tx1"/>
                </a:solidFill>
                <a:latin typeface="Arial" charset="0"/>
              </a:defRPr>
            </a:lvl8pPr>
            <a:lvl9pPr marL="3910294" indent="-230017"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B37E651-0767-4633-A15A-EDC55C16292D}" type="slidenum">
              <a:rPr kumimoji="0" lang="de-DE" altLang="de-DE"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de-DE" dirty="0"/>
              <a:t>.</a:t>
            </a:r>
          </a:p>
        </p:txBody>
      </p:sp>
    </p:spTree>
    <p:extLst>
      <p:ext uri="{BB962C8B-B14F-4D97-AF65-F5344CB8AC3E}">
        <p14:creationId xmlns:p14="http://schemas.microsoft.com/office/powerpoint/2010/main" val="13358647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lvl1pPr>
              <a:defRPr/>
            </a:lvl1pPr>
          </a:lstStyle>
          <a:p>
            <a:pPr>
              <a:defRPr/>
            </a:pPr>
            <a:fld id="{DB4CEEE6-7414-481F-A667-B4F9EE776742}" type="datetimeFigureOut">
              <a:rPr lang="de-AT"/>
              <a:pPr>
                <a:defRPr/>
              </a:pPr>
              <a:t>02.02.2024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AA0BC2F7-8E4A-4200-88F6-F8B8F180D1D3}" type="slidenum">
              <a:rPr lang="de-AT"/>
              <a:pPr>
                <a:defRPr/>
              </a:pPr>
              <a:t>‹Nr.›</a:t>
            </a:fld>
            <a:endParaRPr lang="de-AT"/>
          </a:p>
        </p:txBody>
      </p:sp>
    </p:spTree>
    <p:extLst>
      <p:ext uri="{BB962C8B-B14F-4D97-AF65-F5344CB8AC3E}">
        <p14:creationId xmlns:p14="http://schemas.microsoft.com/office/powerpoint/2010/main" val="361482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E8618569-7E20-4F38-8F0A-44EB6FCECF85}" type="datetimeFigureOut">
              <a:rPr lang="de-AT"/>
              <a:pPr>
                <a:defRPr/>
              </a:pPr>
              <a:t>02.02.2024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4305A7A3-87D5-4968-A697-28A1E07302E2}" type="slidenum">
              <a:rPr lang="de-AT"/>
              <a:pPr>
                <a:defRPr/>
              </a:pPr>
              <a:t>‹Nr.›</a:t>
            </a:fld>
            <a:endParaRPr lang="de-AT"/>
          </a:p>
        </p:txBody>
      </p:sp>
    </p:spTree>
    <p:extLst>
      <p:ext uri="{BB962C8B-B14F-4D97-AF65-F5344CB8AC3E}">
        <p14:creationId xmlns:p14="http://schemas.microsoft.com/office/powerpoint/2010/main" val="198555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C562A2B4-5525-43C3-BA56-AA8B1C402639}" type="datetimeFigureOut">
              <a:rPr lang="de-AT"/>
              <a:pPr>
                <a:defRPr/>
              </a:pPr>
              <a:t>02.02.2024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874F86EC-2571-466A-83BA-6B2EFBF76498}" type="slidenum">
              <a:rPr lang="de-AT"/>
              <a:pPr>
                <a:defRPr/>
              </a:pPr>
              <a:t>‹Nr.›</a:t>
            </a:fld>
            <a:endParaRPr lang="de-AT"/>
          </a:p>
        </p:txBody>
      </p:sp>
    </p:spTree>
    <p:extLst>
      <p:ext uri="{BB962C8B-B14F-4D97-AF65-F5344CB8AC3E}">
        <p14:creationId xmlns:p14="http://schemas.microsoft.com/office/powerpoint/2010/main" val="3534563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dirty="0"/>
              <a:t>Formatvorlage des Untertitelmasters durch Klicken bearbeiten</a:t>
            </a:r>
            <a:endParaRPr lang="de-AT" dirty="0"/>
          </a:p>
        </p:txBody>
      </p:sp>
      <p:sp>
        <p:nvSpPr>
          <p:cNvPr id="4" name="Rectangle 4"/>
          <p:cNvSpPr>
            <a:spLocks noGrp="1" noChangeArrowheads="1"/>
          </p:cNvSpPr>
          <p:nvPr>
            <p:ph type="dt" sz="half" idx="10"/>
          </p:nvPr>
        </p:nvSpPr>
        <p:spPr/>
        <p:txBody>
          <a:bodyPr/>
          <a:lstStyle>
            <a:lvl1pPr>
              <a:defRPr/>
            </a:lvl1pPr>
          </a:lstStyle>
          <a:p>
            <a:pPr>
              <a:defRPr/>
            </a:pPr>
            <a:fld id="{2CA79EEA-D6E8-42EB-9A89-DB24C622D2B4}" type="datetime1">
              <a:rPr lang="de-DE"/>
              <a:pPr>
                <a:defRPr/>
              </a:pPr>
              <a:t>02.02.2024</a:t>
            </a:fld>
            <a:br>
              <a:rPr lang="de-DE" dirty="0"/>
            </a:br>
            <a:endParaRPr lang="de-DE" dirty="0"/>
          </a:p>
        </p:txBody>
      </p:sp>
      <p:sp>
        <p:nvSpPr>
          <p:cNvPr id="5" name="Rectangle 5"/>
          <p:cNvSpPr>
            <a:spLocks noGrp="1" noChangeArrowheads="1"/>
          </p:cNvSpPr>
          <p:nvPr>
            <p:ph type="ftr" sz="quarter" idx="11"/>
          </p:nvPr>
        </p:nvSpPr>
        <p:spPr/>
        <p:txBody>
          <a:bodyPr/>
          <a:lstStyle>
            <a:lvl1pPr>
              <a:defRPr/>
            </a:lvl1pPr>
          </a:lstStyle>
          <a:p>
            <a:pPr>
              <a:defRPr/>
            </a:pPr>
            <a:r>
              <a:rPr lang="de-DE"/>
              <a:t>Karl H. Sager</a:t>
            </a:r>
          </a:p>
        </p:txBody>
      </p:sp>
      <p:sp>
        <p:nvSpPr>
          <p:cNvPr id="6" name="Rectangle 6"/>
          <p:cNvSpPr>
            <a:spLocks noGrp="1" noChangeArrowheads="1"/>
          </p:cNvSpPr>
          <p:nvPr>
            <p:ph type="sldNum" sz="quarter" idx="12"/>
          </p:nvPr>
        </p:nvSpPr>
        <p:spPr/>
        <p:txBody>
          <a:bodyPr/>
          <a:lstStyle>
            <a:lvl1pPr>
              <a:defRPr/>
            </a:lvl1pPr>
          </a:lstStyle>
          <a:p>
            <a:pPr>
              <a:defRPr/>
            </a:pPr>
            <a:fld id="{2B798F29-9814-486E-90AF-73B060445382}" type="slidenum">
              <a:rPr lang="de-DE"/>
              <a:pPr>
                <a:defRPr/>
              </a:pPr>
              <a:t>‹Nr.›</a:t>
            </a:fld>
            <a:endParaRPr lang="de-DE"/>
          </a:p>
        </p:txBody>
      </p:sp>
    </p:spTree>
    <p:extLst>
      <p:ext uri="{BB962C8B-B14F-4D97-AF65-F5344CB8AC3E}">
        <p14:creationId xmlns:p14="http://schemas.microsoft.com/office/powerpoint/2010/main" val="1741779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fld id="{4B5A1F12-2CCD-4B3C-AE23-B3C9B0895F4D}" type="datetime1">
              <a:rPr lang="de-DE"/>
              <a:pPr>
                <a:defRPr/>
              </a:pPr>
              <a:t>02.02.2024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6" name="Rectangle 6"/>
          <p:cNvSpPr>
            <a:spLocks noGrp="1" noChangeArrowheads="1"/>
          </p:cNvSpPr>
          <p:nvPr>
            <p:ph type="sldNum" sz="quarter" idx="12"/>
          </p:nvPr>
        </p:nvSpPr>
        <p:spPr>
          <a:ln/>
        </p:spPr>
        <p:txBody>
          <a:bodyPr/>
          <a:lstStyle>
            <a:lvl1pPr>
              <a:defRPr/>
            </a:lvl1pPr>
          </a:lstStyle>
          <a:p>
            <a:pPr>
              <a:defRPr/>
            </a:pPr>
            <a:fld id="{C06B666B-DE17-4D48-9A77-3AC4A1AF325E}" type="slidenum">
              <a:rPr lang="de-DE"/>
              <a:pPr>
                <a:defRPr/>
              </a:pPr>
              <a:t>‹Nr.›</a:t>
            </a:fld>
            <a:endParaRPr lang="de-DE"/>
          </a:p>
        </p:txBody>
      </p:sp>
    </p:spTree>
    <p:extLst>
      <p:ext uri="{BB962C8B-B14F-4D97-AF65-F5344CB8AC3E}">
        <p14:creationId xmlns:p14="http://schemas.microsoft.com/office/powerpoint/2010/main" val="639434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fld id="{370A5924-89FD-40BC-9285-1B5C6B189F14}" type="datetime1">
              <a:rPr lang="de-DE"/>
              <a:pPr>
                <a:defRPr/>
              </a:pPr>
              <a:t>02.02.2024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6" name="Rectangle 6"/>
          <p:cNvSpPr>
            <a:spLocks noGrp="1" noChangeArrowheads="1"/>
          </p:cNvSpPr>
          <p:nvPr>
            <p:ph type="sldNum" sz="quarter" idx="12"/>
          </p:nvPr>
        </p:nvSpPr>
        <p:spPr>
          <a:ln/>
        </p:spPr>
        <p:txBody>
          <a:bodyPr/>
          <a:lstStyle>
            <a:lvl1pPr>
              <a:defRPr/>
            </a:lvl1pPr>
          </a:lstStyle>
          <a:p>
            <a:pPr>
              <a:defRPr/>
            </a:pPr>
            <a:fld id="{F3C905E4-599A-47F5-A59B-B3516E1AF02E}" type="slidenum">
              <a:rPr lang="de-DE"/>
              <a:pPr>
                <a:defRPr/>
              </a:pPr>
              <a:t>‹Nr.›</a:t>
            </a:fld>
            <a:endParaRPr lang="de-DE"/>
          </a:p>
        </p:txBody>
      </p:sp>
    </p:spTree>
    <p:extLst>
      <p:ext uri="{BB962C8B-B14F-4D97-AF65-F5344CB8AC3E}">
        <p14:creationId xmlns:p14="http://schemas.microsoft.com/office/powerpoint/2010/main" val="193381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Rectangle 4"/>
          <p:cNvSpPr>
            <a:spLocks noGrp="1" noChangeArrowheads="1"/>
          </p:cNvSpPr>
          <p:nvPr>
            <p:ph type="dt" sz="half" idx="10"/>
          </p:nvPr>
        </p:nvSpPr>
        <p:spPr>
          <a:ln/>
        </p:spPr>
        <p:txBody>
          <a:bodyPr/>
          <a:lstStyle>
            <a:lvl1pPr>
              <a:defRPr/>
            </a:lvl1pPr>
          </a:lstStyle>
          <a:p>
            <a:pPr>
              <a:defRPr/>
            </a:pPr>
            <a:fld id="{BDDC6256-E26B-4E5A-9CC6-C13918F5F77B}" type="datetime1">
              <a:rPr lang="de-DE"/>
              <a:pPr>
                <a:defRPr/>
              </a:pPr>
              <a:t>02.02.2024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7" name="Rectangle 6"/>
          <p:cNvSpPr>
            <a:spLocks noGrp="1" noChangeArrowheads="1"/>
          </p:cNvSpPr>
          <p:nvPr>
            <p:ph type="sldNum" sz="quarter" idx="12"/>
          </p:nvPr>
        </p:nvSpPr>
        <p:spPr>
          <a:ln/>
        </p:spPr>
        <p:txBody>
          <a:bodyPr/>
          <a:lstStyle>
            <a:lvl1pPr>
              <a:defRPr/>
            </a:lvl1pPr>
          </a:lstStyle>
          <a:p>
            <a:pPr>
              <a:defRPr/>
            </a:pPr>
            <a:fld id="{F51C2FC7-995F-4B49-84B4-2AA7D9C8C0B0}" type="slidenum">
              <a:rPr lang="de-DE"/>
              <a:pPr>
                <a:defRPr/>
              </a:pPr>
              <a:t>‹Nr.›</a:t>
            </a:fld>
            <a:endParaRPr lang="de-DE"/>
          </a:p>
        </p:txBody>
      </p:sp>
    </p:spTree>
    <p:extLst>
      <p:ext uri="{BB962C8B-B14F-4D97-AF65-F5344CB8AC3E}">
        <p14:creationId xmlns:p14="http://schemas.microsoft.com/office/powerpoint/2010/main" val="1422918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Rectangle 4"/>
          <p:cNvSpPr>
            <a:spLocks noGrp="1" noChangeArrowheads="1"/>
          </p:cNvSpPr>
          <p:nvPr>
            <p:ph type="dt" sz="half" idx="10"/>
          </p:nvPr>
        </p:nvSpPr>
        <p:spPr>
          <a:ln/>
        </p:spPr>
        <p:txBody>
          <a:bodyPr/>
          <a:lstStyle>
            <a:lvl1pPr>
              <a:defRPr/>
            </a:lvl1pPr>
          </a:lstStyle>
          <a:p>
            <a:pPr>
              <a:defRPr/>
            </a:pPr>
            <a:fld id="{7F72D589-3F5D-48D8-917F-003C8E8E5066}" type="datetime1">
              <a:rPr lang="de-DE"/>
              <a:pPr>
                <a:defRPr/>
              </a:pPr>
              <a:t>02.02.2024</a:t>
            </a:fld>
            <a:endParaRPr lang="de-DE"/>
          </a:p>
        </p:txBody>
      </p:sp>
      <p:sp>
        <p:nvSpPr>
          <p:cNvPr id="8"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9" name="Rectangle 6"/>
          <p:cNvSpPr>
            <a:spLocks noGrp="1" noChangeArrowheads="1"/>
          </p:cNvSpPr>
          <p:nvPr>
            <p:ph type="sldNum" sz="quarter" idx="12"/>
          </p:nvPr>
        </p:nvSpPr>
        <p:spPr>
          <a:ln/>
        </p:spPr>
        <p:txBody>
          <a:bodyPr/>
          <a:lstStyle>
            <a:lvl1pPr>
              <a:defRPr/>
            </a:lvl1pPr>
          </a:lstStyle>
          <a:p>
            <a:pPr>
              <a:defRPr/>
            </a:pPr>
            <a:fld id="{ED093E73-83A1-4989-A984-5D6BD41F85E1}" type="slidenum">
              <a:rPr lang="de-DE"/>
              <a:pPr>
                <a:defRPr/>
              </a:pPr>
              <a:t>‹Nr.›</a:t>
            </a:fld>
            <a:endParaRPr lang="de-DE"/>
          </a:p>
        </p:txBody>
      </p:sp>
    </p:spTree>
    <p:extLst>
      <p:ext uri="{BB962C8B-B14F-4D97-AF65-F5344CB8AC3E}">
        <p14:creationId xmlns:p14="http://schemas.microsoft.com/office/powerpoint/2010/main" val="31306645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Rectangle 4"/>
          <p:cNvSpPr>
            <a:spLocks noGrp="1" noChangeArrowheads="1"/>
          </p:cNvSpPr>
          <p:nvPr>
            <p:ph type="dt" sz="half" idx="10"/>
          </p:nvPr>
        </p:nvSpPr>
        <p:spPr>
          <a:ln/>
        </p:spPr>
        <p:txBody>
          <a:bodyPr/>
          <a:lstStyle>
            <a:lvl1pPr>
              <a:defRPr/>
            </a:lvl1pPr>
          </a:lstStyle>
          <a:p>
            <a:pPr>
              <a:defRPr/>
            </a:pPr>
            <a:fld id="{A70FE339-50A6-4A62-B8FA-35DF52264EA8}" type="datetime1">
              <a:rPr lang="de-DE"/>
              <a:pPr>
                <a:defRPr/>
              </a:pPr>
              <a:t>02.02.2024</a:t>
            </a:fld>
            <a:endParaRPr lang="de-DE"/>
          </a:p>
        </p:txBody>
      </p:sp>
      <p:sp>
        <p:nvSpPr>
          <p:cNvPr id="4"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5" name="Rectangle 6"/>
          <p:cNvSpPr>
            <a:spLocks noGrp="1" noChangeArrowheads="1"/>
          </p:cNvSpPr>
          <p:nvPr>
            <p:ph type="sldNum" sz="quarter" idx="12"/>
          </p:nvPr>
        </p:nvSpPr>
        <p:spPr>
          <a:ln/>
        </p:spPr>
        <p:txBody>
          <a:bodyPr/>
          <a:lstStyle>
            <a:lvl1pPr>
              <a:defRPr/>
            </a:lvl1pPr>
          </a:lstStyle>
          <a:p>
            <a:pPr>
              <a:defRPr/>
            </a:pPr>
            <a:fld id="{B168DC9B-26E3-46DC-80D9-0B4EB8134E3A}" type="slidenum">
              <a:rPr lang="de-DE"/>
              <a:pPr>
                <a:defRPr/>
              </a:pPr>
              <a:t>‹Nr.›</a:t>
            </a:fld>
            <a:endParaRPr lang="de-DE"/>
          </a:p>
        </p:txBody>
      </p:sp>
    </p:spTree>
    <p:extLst>
      <p:ext uri="{BB962C8B-B14F-4D97-AF65-F5344CB8AC3E}">
        <p14:creationId xmlns:p14="http://schemas.microsoft.com/office/powerpoint/2010/main" val="1956342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623C109-F817-4C77-94DD-933B20958A57}" type="datetime1">
              <a:rPr lang="de-DE"/>
              <a:pPr>
                <a:defRPr/>
              </a:pPr>
              <a:t>02.02.2024</a:t>
            </a:fld>
            <a:endParaRPr lang="de-DE"/>
          </a:p>
        </p:txBody>
      </p:sp>
      <p:sp>
        <p:nvSpPr>
          <p:cNvPr id="3"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4" name="Rectangle 6"/>
          <p:cNvSpPr>
            <a:spLocks noGrp="1" noChangeArrowheads="1"/>
          </p:cNvSpPr>
          <p:nvPr>
            <p:ph type="sldNum" sz="quarter" idx="12"/>
          </p:nvPr>
        </p:nvSpPr>
        <p:spPr>
          <a:ln/>
        </p:spPr>
        <p:txBody>
          <a:bodyPr/>
          <a:lstStyle>
            <a:lvl1pPr>
              <a:defRPr/>
            </a:lvl1pPr>
          </a:lstStyle>
          <a:p>
            <a:pPr>
              <a:defRPr/>
            </a:pPr>
            <a:fld id="{B7A919D5-FE3A-4D22-B370-6F0843767D2A}" type="slidenum">
              <a:rPr lang="de-DE"/>
              <a:pPr>
                <a:defRPr/>
              </a:pPr>
              <a:t>‹Nr.›</a:t>
            </a:fld>
            <a:endParaRPr lang="de-DE"/>
          </a:p>
        </p:txBody>
      </p:sp>
    </p:spTree>
    <p:extLst>
      <p:ext uri="{BB962C8B-B14F-4D97-AF65-F5344CB8AC3E}">
        <p14:creationId xmlns:p14="http://schemas.microsoft.com/office/powerpoint/2010/main" val="15212602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E4F9061D-B511-44EA-A0B9-A83683AE050C}" type="datetime1">
              <a:rPr lang="de-DE"/>
              <a:pPr>
                <a:defRPr/>
              </a:pPr>
              <a:t>02.02.2024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7" name="Rectangle 6"/>
          <p:cNvSpPr>
            <a:spLocks noGrp="1" noChangeArrowheads="1"/>
          </p:cNvSpPr>
          <p:nvPr>
            <p:ph type="sldNum" sz="quarter" idx="12"/>
          </p:nvPr>
        </p:nvSpPr>
        <p:spPr>
          <a:ln/>
        </p:spPr>
        <p:txBody>
          <a:bodyPr/>
          <a:lstStyle>
            <a:lvl1pPr>
              <a:defRPr/>
            </a:lvl1pPr>
          </a:lstStyle>
          <a:p>
            <a:pPr>
              <a:defRPr/>
            </a:pPr>
            <a:fld id="{C57497D1-1B18-4066-8388-8A4054679FCF}" type="slidenum">
              <a:rPr lang="de-DE"/>
              <a:pPr>
                <a:defRPr/>
              </a:pPr>
              <a:t>‹Nr.›</a:t>
            </a:fld>
            <a:endParaRPr lang="de-DE"/>
          </a:p>
        </p:txBody>
      </p:sp>
    </p:spTree>
    <p:extLst>
      <p:ext uri="{BB962C8B-B14F-4D97-AF65-F5344CB8AC3E}">
        <p14:creationId xmlns:p14="http://schemas.microsoft.com/office/powerpoint/2010/main" val="1718051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0A51ACE9-DBEC-4C78-A581-9FB23BCCE35D}" type="datetimeFigureOut">
              <a:rPr lang="de-AT"/>
              <a:pPr>
                <a:defRPr/>
              </a:pPr>
              <a:t>02.02.2024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42C60277-D0BF-441E-8EA5-B279F8ABA34F}" type="slidenum">
              <a:rPr lang="de-AT"/>
              <a:pPr>
                <a:defRPr/>
              </a:pPr>
              <a:t>‹Nr.›</a:t>
            </a:fld>
            <a:endParaRPr lang="de-AT"/>
          </a:p>
        </p:txBody>
      </p:sp>
    </p:spTree>
    <p:extLst>
      <p:ext uri="{BB962C8B-B14F-4D97-AF65-F5344CB8AC3E}">
        <p14:creationId xmlns:p14="http://schemas.microsoft.com/office/powerpoint/2010/main" val="3875734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fld id="{3E823334-D71B-4302-B50D-0F449BCDEDF2}" type="datetime1">
              <a:rPr lang="de-DE"/>
              <a:pPr>
                <a:defRPr/>
              </a:pPr>
              <a:t>02.02.2024</a:t>
            </a:fld>
            <a:endParaRPr lang="de-DE"/>
          </a:p>
        </p:txBody>
      </p:sp>
      <p:sp>
        <p:nvSpPr>
          <p:cNvPr id="6"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7" name="Rectangle 6"/>
          <p:cNvSpPr>
            <a:spLocks noGrp="1" noChangeArrowheads="1"/>
          </p:cNvSpPr>
          <p:nvPr>
            <p:ph type="sldNum" sz="quarter" idx="12"/>
          </p:nvPr>
        </p:nvSpPr>
        <p:spPr>
          <a:ln/>
        </p:spPr>
        <p:txBody>
          <a:bodyPr/>
          <a:lstStyle>
            <a:lvl1pPr>
              <a:defRPr/>
            </a:lvl1pPr>
          </a:lstStyle>
          <a:p>
            <a:pPr>
              <a:defRPr/>
            </a:pPr>
            <a:fld id="{69F87734-19C3-4FF8-B959-21A66A88B629}" type="slidenum">
              <a:rPr lang="de-DE"/>
              <a:pPr>
                <a:defRPr/>
              </a:pPr>
              <a:t>‹Nr.›</a:t>
            </a:fld>
            <a:endParaRPr lang="de-DE"/>
          </a:p>
        </p:txBody>
      </p:sp>
    </p:spTree>
    <p:extLst>
      <p:ext uri="{BB962C8B-B14F-4D97-AF65-F5344CB8AC3E}">
        <p14:creationId xmlns:p14="http://schemas.microsoft.com/office/powerpoint/2010/main" val="2543399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fld id="{DD6237F8-A648-47B0-B61B-83043AF78336}" type="datetime1">
              <a:rPr lang="de-DE"/>
              <a:pPr>
                <a:defRPr/>
              </a:pPr>
              <a:t>02.02.2024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6" name="Rectangle 6"/>
          <p:cNvSpPr>
            <a:spLocks noGrp="1" noChangeArrowheads="1"/>
          </p:cNvSpPr>
          <p:nvPr>
            <p:ph type="sldNum" sz="quarter" idx="12"/>
          </p:nvPr>
        </p:nvSpPr>
        <p:spPr>
          <a:ln/>
        </p:spPr>
        <p:txBody>
          <a:bodyPr/>
          <a:lstStyle>
            <a:lvl1pPr>
              <a:defRPr/>
            </a:lvl1pPr>
          </a:lstStyle>
          <a:p>
            <a:pPr>
              <a:defRPr/>
            </a:pPr>
            <a:fld id="{7BFE0D75-1367-4DAE-B5DE-DDE85E509EB5}" type="slidenum">
              <a:rPr lang="de-DE"/>
              <a:pPr>
                <a:defRPr/>
              </a:pPr>
              <a:t>‹Nr.›</a:t>
            </a:fld>
            <a:endParaRPr lang="de-DE"/>
          </a:p>
        </p:txBody>
      </p:sp>
    </p:spTree>
    <p:extLst>
      <p:ext uri="{BB962C8B-B14F-4D97-AF65-F5344CB8AC3E}">
        <p14:creationId xmlns:p14="http://schemas.microsoft.com/office/powerpoint/2010/main" val="42566322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Rectangle 4"/>
          <p:cNvSpPr>
            <a:spLocks noGrp="1" noChangeArrowheads="1"/>
          </p:cNvSpPr>
          <p:nvPr>
            <p:ph type="dt" sz="half" idx="10"/>
          </p:nvPr>
        </p:nvSpPr>
        <p:spPr>
          <a:ln/>
        </p:spPr>
        <p:txBody>
          <a:bodyPr/>
          <a:lstStyle>
            <a:lvl1pPr>
              <a:defRPr/>
            </a:lvl1pPr>
          </a:lstStyle>
          <a:p>
            <a:pPr>
              <a:defRPr/>
            </a:pPr>
            <a:fld id="{0C1AD25B-56EA-4ED4-A226-8893BF214F83}" type="datetime1">
              <a:rPr lang="de-DE"/>
              <a:pPr>
                <a:defRPr/>
              </a:pPr>
              <a:t>02.02.2024</a:t>
            </a:fld>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Karl H. Sager</a:t>
            </a:r>
          </a:p>
        </p:txBody>
      </p:sp>
      <p:sp>
        <p:nvSpPr>
          <p:cNvPr id="6" name="Rectangle 6"/>
          <p:cNvSpPr>
            <a:spLocks noGrp="1" noChangeArrowheads="1"/>
          </p:cNvSpPr>
          <p:nvPr>
            <p:ph type="sldNum" sz="quarter" idx="12"/>
          </p:nvPr>
        </p:nvSpPr>
        <p:spPr>
          <a:ln/>
        </p:spPr>
        <p:txBody>
          <a:bodyPr/>
          <a:lstStyle>
            <a:lvl1pPr>
              <a:defRPr/>
            </a:lvl1pPr>
          </a:lstStyle>
          <a:p>
            <a:pPr>
              <a:defRPr/>
            </a:pPr>
            <a:fld id="{ABF908CE-03A3-46DF-8E99-3C72F9B7818D}" type="slidenum">
              <a:rPr lang="de-DE"/>
              <a:pPr>
                <a:defRPr/>
              </a:pPr>
              <a:t>‹Nr.›</a:t>
            </a:fld>
            <a:endParaRPr lang="de-DE"/>
          </a:p>
        </p:txBody>
      </p:sp>
    </p:spTree>
    <p:extLst>
      <p:ext uri="{BB962C8B-B14F-4D97-AF65-F5344CB8AC3E}">
        <p14:creationId xmlns:p14="http://schemas.microsoft.com/office/powerpoint/2010/main" val="1413653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pPr>
              <a:defRPr/>
            </a:pPr>
            <a:fld id="{BFEFFF57-022D-4E0C-A452-8526A7D5AFDA}" type="datetimeFigureOut">
              <a:rPr lang="de-AT"/>
              <a:pPr>
                <a:defRPr/>
              </a:pPr>
              <a:t>02.02.2024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6276092C-7910-4906-BECA-6CCC0FC7B53D}" type="slidenum">
              <a:rPr lang="de-AT"/>
              <a:pPr>
                <a:defRPr/>
              </a:pPr>
              <a:t>‹Nr.›</a:t>
            </a:fld>
            <a:endParaRPr lang="de-AT"/>
          </a:p>
        </p:txBody>
      </p:sp>
    </p:spTree>
    <p:extLst>
      <p:ext uri="{BB962C8B-B14F-4D97-AF65-F5344CB8AC3E}">
        <p14:creationId xmlns:p14="http://schemas.microsoft.com/office/powerpoint/2010/main" val="2117251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p:cNvSpPr>
            <a:spLocks noGrp="1"/>
          </p:cNvSpPr>
          <p:nvPr>
            <p:ph type="dt" sz="half" idx="10"/>
          </p:nvPr>
        </p:nvSpPr>
        <p:spPr/>
        <p:txBody>
          <a:bodyPr/>
          <a:lstStyle>
            <a:lvl1pPr>
              <a:defRPr/>
            </a:lvl1pPr>
          </a:lstStyle>
          <a:p>
            <a:pPr>
              <a:defRPr/>
            </a:pPr>
            <a:fld id="{4E817CF4-933B-479D-A82E-E8704892CBB7}" type="datetimeFigureOut">
              <a:rPr lang="de-AT"/>
              <a:pPr>
                <a:defRPr/>
              </a:pPr>
              <a:t>02.02.2024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97550AFA-2BE7-4779-BA34-A7F3F3BCCAD6}" type="slidenum">
              <a:rPr lang="de-AT"/>
              <a:pPr>
                <a:defRPr/>
              </a:pPr>
              <a:t>‹Nr.›</a:t>
            </a:fld>
            <a:endParaRPr lang="de-AT"/>
          </a:p>
        </p:txBody>
      </p:sp>
    </p:spTree>
    <p:extLst>
      <p:ext uri="{BB962C8B-B14F-4D97-AF65-F5344CB8AC3E}">
        <p14:creationId xmlns:p14="http://schemas.microsoft.com/office/powerpoint/2010/main" val="422532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p:cNvSpPr>
            <a:spLocks noGrp="1"/>
          </p:cNvSpPr>
          <p:nvPr>
            <p:ph type="dt" sz="half" idx="10"/>
          </p:nvPr>
        </p:nvSpPr>
        <p:spPr/>
        <p:txBody>
          <a:bodyPr/>
          <a:lstStyle>
            <a:lvl1pPr>
              <a:defRPr/>
            </a:lvl1pPr>
          </a:lstStyle>
          <a:p>
            <a:pPr>
              <a:defRPr/>
            </a:pPr>
            <a:fld id="{C3EFF954-D9AE-499F-96C2-26BAFB6C260B}" type="datetimeFigureOut">
              <a:rPr lang="de-AT"/>
              <a:pPr>
                <a:defRPr/>
              </a:pPr>
              <a:t>02.02.2024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0F090415-9C27-4835-9417-ED4DF18A3D16}" type="slidenum">
              <a:rPr lang="de-AT"/>
              <a:pPr>
                <a:defRPr/>
              </a:pPr>
              <a:t>‹Nr.›</a:t>
            </a:fld>
            <a:endParaRPr lang="de-AT"/>
          </a:p>
        </p:txBody>
      </p:sp>
    </p:spTree>
    <p:extLst>
      <p:ext uri="{BB962C8B-B14F-4D97-AF65-F5344CB8AC3E}">
        <p14:creationId xmlns:p14="http://schemas.microsoft.com/office/powerpoint/2010/main" val="247306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3"/>
          <p:cNvSpPr>
            <a:spLocks noGrp="1"/>
          </p:cNvSpPr>
          <p:nvPr>
            <p:ph type="dt" sz="half" idx="10"/>
          </p:nvPr>
        </p:nvSpPr>
        <p:spPr/>
        <p:txBody>
          <a:bodyPr/>
          <a:lstStyle>
            <a:lvl1pPr>
              <a:defRPr/>
            </a:lvl1pPr>
          </a:lstStyle>
          <a:p>
            <a:pPr>
              <a:defRPr/>
            </a:pPr>
            <a:fld id="{06913639-8339-4FA9-88C8-E9A6141428E3}" type="datetimeFigureOut">
              <a:rPr lang="de-AT"/>
              <a:pPr>
                <a:defRPr/>
              </a:pPr>
              <a:t>02.02.2024</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D33A3008-C8CD-4484-BC35-32094E01F1EE}" type="slidenum">
              <a:rPr lang="de-AT"/>
              <a:pPr>
                <a:defRPr/>
              </a:pPr>
              <a:t>‹Nr.›</a:t>
            </a:fld>
            <a:endParaRPr lang="de-AT"/>
          </a:p>
        </p:txBody>
      </p:sp>
    </p:spTree>
    <p:extLst>
      <p:ext uri="{BB962C8B-B14F-4D97-AF65-F5344CB8AC3E}">
        <p14:creationId xmlns:p14="http://schemas.microsoft.com/office/powerpoint/2010/main" val="336357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94EA60F9-79D1-4E1D-AABD-DF34C2C81B34}" type="datetimeFigureOut">
              <a:rPr lang="de-AT"/>
              <a:pPr>
                <a:defRPr/>
              </a:pPr>
              <a:t>02.02.2024</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F92007E2-756A-48F5-9B55-1BCC1B371F9F}" type="slidenum">
              <a:rPr lang="de-AT"/>
              <a:pPr>
                <a:defRPr/>
              </a:pPr>
              <a:t>‹Nr.›</a:t>
            </a:fld>
            <a:endParaRPr lang="de-AT"/>
          </a:p>
        </p:txBody>
      </p:sp>
    </p:spTree>
    <p:extLst>
      <p:ext uri="{BB962C8B-B14F-4D97-AF65-F5344CB8AC3E}">
        <p14:creationId xmlns:p14="http://schemas.microsoft.com/office/powerpoint/2010/main" val="2903715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CB809B78-A049-490B-BDE9-369F7777C9AD}" type="datetimeFigureOut">
              <a:rPr lang="de-AT"/>
              <a:pPr>
                <a:defRPr/>
              </a:pPr>
              <a:t>02.02.2024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996AD8C5-1434-478B-B972-FA691E75859B}" type="slidenum">
              <a:rPr lang="de-AT"/>
              <a:pPr>
                <a:defRPr/>
              </a:pPr>
              <a:t>‹Nr.›</a:t>
            </a:fld>
            <a:endParaRPr lang="de-AT"/>
          </a:p>
        </p:txBody>
      </p:sp>
    </p:spTree>
    <p:extLst>
      <p:ext uri="{BB962C8B-B14F-4D97-AF65-F5344CB8AC3E}">
        <p14:creationId xmlns:p14="http://schemas.microsoft.com/office/powerpoint/2010/main" val="343160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3"/>
          <p:cNvSpPr>
            <a:spLocks noGrp="1"/>
          </p:cNvSpPr>
          <p:nvPr>
            <p:ph type="dt" sz="half" idx="10"/>
          </p:nvPr>
        </p:nvSpPr>
        <p:spPr/>
        <p:txBody>
          <a:bodyPr/>
          <a:lstStyle>
            <a:lvl1pPr>
              <a:defRPr/>
            </a:lvl1pPr>
          </a:lstStyle>
          <a:p>
            <a:pPr>
              <a:defRPr/>
            </a:pPr>
            <a:fld id="{B4BDF3B2-4B8C-4A2C-9282-194BAF67C95E}" type="datetimeFigureOut">
              <a:rPr lang="de-AT"/>
              <a:pPr>
                <a:defRPr/>
              </a:pPr>
              <a:t>02.02.2024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0A3DFA34-880D-4796-B408-390C7DC8FF31}" type="slidenum">
              <a:rPr lang="de-AT"/>
              <a:pPr>
                <a:defRPr/>
              </a:pPr>
              <a:t>‹Nr.›</a:t>
            </a:fld>
            <a:endParaRPr lang="de-AT"/>
          </a:p>
        </p:txBody>
      </p:sp>
    </p:spTree>
    <p:extLst>
      <p:ext uri="{BB962C8B-B14F-4D97-AF65-F5344CB8AC3E}">
        <p14:creationId xmlns:p14="http://schemas.microsoft.com/office/powerpoint/2010/main" val="14694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endParaRPr lang="de-AT" altLang="de-DE"/>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endParaRPr lang="de-AT" alt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83F507D-80B8-4451-926E-100359D2C2F8}" type="datetimeFigureOut">
              <a:rPr lang="de-AT"/>
              <a:pPr>
                <a:defRPr/>
              </a:pPr>
              <a:t>02.02.2024</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EF4AF90-3D3D-45E7-B2DC-B2CF0F560D89}" type="slidenum">
              <a:rPr lang="de-AT"/>
              <a:pPr>
                <a:defRPr/>
              </a:pPr>
              <a:t>‹Nr.›</a:t>
            </a:fld>
            <a:endParaRPr lang="de-A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9000"/>
            <a:lum/>
          </a:blip>
          <a:srcRect/>
          <a:stretch>
            <a:fillRect t="-7000" b="-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dirty="0"/>
              <a:t>Textmasterformate durch Klicken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fld id="{B83A3C57-9118-4E9D-B8F5-3EB0B0219BB1}" type="datetime1">
              <a:rPr lang="de-DE"/>
              <a:pPr>
                <a:defRPr/>
              </a:pPr>
              <a:t>02.02.2024</a:t>
            </a:fld>
            <a:endParaRPr lang="de-DE"/>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de-DE"/>
              <a:t>Karl H. Sager</a:t>
            </a:r>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2FD2B46-1EAF-408E-9261-6A4AEDEA4DCD}" type="slidenum">
              <a:rPr lang="de-DE"/>
              <a:pPr>
                <a:defRPr/>
              </a:pPr>
              <a:t>‹Nr.›</a:t>
            </a:fld>
            <a:endParaRPr lang="de-DE"/>
          </a:p>
        </p:txBody>
      </p:sp>
    </p:spTree>
    <p:extLst>
      <p:ext uri="{BB962C8B-B14F-4D97-AF65-F5344CB8AC3E}">
        <p14:creationId xmlns:p14="http://schemas.microsoft.com/office/powerpoint/2010/main" val="1360397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noGrp="1"/>
          </p:cNvSpPr>
          <p:nvPr>
            <p:ph type="ctrTitle"/>
          </p:nvPr>
        </p:nvSpPr>
        <p:spPr>
          <a:xfrm>
            <a:off x="540543" y="2392743"/>
            <a:ext cx="8603457" cy="1488826"/>
          </a:xfrm>
        </p:spPr>
        <p:txBody>
          <a:bodyPr/>
          <a:lstStyle/>
          <a:p>
            <a:pPr algn="l" eaLnBrk="1" hangingPunct="1"/>
            <a:r>
              <a:rPr lang="de-DE" sz="800" b="1" dirty="0"/>
              <a:t>                                                                                                                                                                                                                                                                                                                                         </a:t>
            </a:r>
            <a:r>
              <a:rPr lang="de-DE" sz="600" b="1" dirty="0" err="1"/>
              <a:t>Photo</a:t>
            </a:r>
            <a:r>
              <a:rPr lang="de-DE" sz="600" b="1" dirty="0"/>
              <a:t> © </a:t>
            </a:r>
            <a:r>
              <a:rPr lang="de-DE" sz="600" b="1" dirty="0" err="1"/>
              <a:t>Universiteit</a:t>
            </a:r>
            <a:r>
              <a:rPr lang="de-DE" sz="600" b="1" dirty="0"/>
              <a:t> Leiden</a:t>
            </a:r>
            <a:br>
              <a:rPr lang="de-DE" sz="3600" b="1" dirty="0"/>
            </a:br>
            <a:r>
              <a:rPr lang="en-US" sz="3600" b="1" dirty="0"/>
              <a:t>Bizarre, but fascinating: What can We Do against Conspiracy theories?</a:t>
            </a:r>
            <a:br>
              <a:rPr lang="en-US" sz="3600" b="1" dirty="0"/>
            </a:br>
            <a:r>
              <a:rPr lang="en-US" sz="3600" b="1" dirty="0"/>
              <a:t> 							</a:t>
            </a:r>
            <a:r>
              <a:rPr lang="de-DE" altLang="de-DE" sz="1000" b="1" dirty="0"/>
              <a:t>NKU Athens, March 2024</a:t>
            </a:r>
            <a:endParaRPr lang="de-AT" altLang="de-DE" sz="1000" b="1" dirty="0"/>
          </a:p>
        </p:txBody>
      </p:sp>
      <p:sp>
        <p:nvSpPr>
          <p:cNvPr id="2051" name="Untertitel 2"/>
          <p:cNvSpPr>
            <a:spLocks noGrp="1"/>
          </p:cNvSpPr>
          <p:nvPr>
            <p:ph type="subTitle" idx="1"/>
          </p:nvPr>
        </p:nvSpPr>
        <p:spPr>
          <a:xfrm>
            <a:off x="540543" y="4293096"/>
            <a:ext cx="3167707" cy="1727349"/>
          </a:xfrm>
        </p:spPr>
        <p:txBody>
          <a:bodyPr/>
          <a:lstStyle/>
          <a:p>
            <a:pPr algn="l" eaLnBrk="1" hangingPunct="1">
              <a:lnSpc>
                <a:spcPct val="80000"/>
              </a:lnSpc>
            </a:pPr>
            <a:r>
              <a:rPr lang="de-AT" altLang="de-DE" sz="2000" b="1" dirty="0">
                <a:solidFill>
                  <a:schemeClr val="tx1"/>
                </a:solidFill>
              </a:rPr>
              <a:t>Winfried Löffler </a:t>
            </a:r>
            <a:endParaRPr lang="de-AT" altLang="de-DE" sz="2000" dirty="0">
              <a:solidFill>
                <a:schemeClr val="tx1"/>
              </a:solidFill>
            </a:endParaRPr>
          </a:p>
          <a:p>
            <a:pPr algn="l" eaLnBrk="1" hangingPunct="1">
              <a:lnSpc>
                <a:spcPct val="80000"/>
              </a:lnSpc>
            </a:pPr>
            <a:r>
              <a:rPr lang="de-AT" altLang="de-DE" sz="1400" dirty="0">
                <a:solidFill>
                  <a:schemeClr val="tx1"/>
                </a:solidFill>
              </a:rPr>
              <a:t>Associate Professor</a:t>
            </a:r>
          </a:p>
          <a:p>
            <a:pPr algn="l" eaLnBrk="1" hangingPunct="1">
              <a:lnSpc>
                <a:spcPct val="80000"/>
              </a:lnSpc>
            </a:pPr>
            <a:r>
              <a:rPr lang="de-AT" altLang="de-DE" sz="1400" dirty="0">
                <a:solidFill>
                  <a:schemeClr val="tx1"/>
                </a:solidFill>
              </a:rPr>
              <a:t>University of Innsbruck</a:t>
            </a:r>
          </a:p>
          <a:p>
            <a:pPr algn="l" eaLnBrk="1" hangingPunct="1">
              <a:lnSpc>
                <a:spcPct val="80000"/>
              </a:lnSpc>
            </a:pPr>
            <a:r>
              <a:rPr lang="de-AT" altLang="de-DE" sz="1400" dirty="0">
                <a:solidFill>
                  <a:schemeClr val="tx1"/>
                </a:solidFill>
              </a:rPr>
              <a:t>Department of Christian Philosophy</a:t>
            </a:r>
          </a:p>
          <a:p>
            <a:pPr algn="l" eaLnBrk="1" hangingPunct="1">
              <a:lnSpc>
                <a:spcPct val="80000"/>
              </a:lnSpc>
            </a:pPr>
            <a:r>
              <a:rPr lang="de-AT" altLang="de-DE" sz="1400" dirty="0">
                <a:solidFill>
                  <a:schemeClr val="tx1"/>
                </a:solidFill>
              </a:rPr>
              <a:t>Karl-Rahner-Platz 1</a:t>
            </a:r>
          </a:p>
          <a:p>
            <a:pPr algn="l" eaLnBrk="1" hangingPunct="1">
              <a:lnSpc>
                <a:spcPct val="80000"/>
              </a:lnSpc>
            </a:pPr>
            <a:r>
              <a:rPr lang="de-AT" altLang="de-DE" sz="1400" dirty="0">
                <a:solidFill>
                  <a:schemeClr val="tx1"/>
                </a:solidFill>
              </a:rPr>
              <a:t>6020 Innsbruck, Austria</a:t>
            </a:r>
          </a:p>
          <a:p>
            <a:pPr algn="l" eaLnBrk="1" hangingPunct="1">
              <a:lnSpc>
                <a:spcPct val="80000"/>
              </a:lnSpc>
            </a:pPr>
            <a:r>
              <a:rPr lang="de-AT" altLang="de-DE" sz="1400" dirty="0">
                <a:solidFill>
                  <a:schemeClr val="tx1"/>
                </a:solidFill>
              </a:rPr>
              <a:t>winfried.loeffler@uibk.ac.at</a:t>
            </a:r>
          </a:p>
          <a:p>
            <a:pPr algn="l" eaLnBrk="1" hangingPunct="1">
              <a:lnSpc>
                <a:spcPct val="80000"/>
              </a:lnSpc>
            </a:pPr>
            <a:r>
              <a:rPr lang="de-AT" altLang="de-DE" sz="1400" dirty="0">
                <a:solidFill>
                  <a:schemeClr val="tx1"/>
                </a:solidFill>
              </a:rPr>
              <a:t>www.uibk.ac.at/philtheol/loeffler</a:t>
            </a:r>
          </a:p>
        </p:txBody>
      </p:sp>
      <p:sp>
        <p:nvSpPr>
          <p:cNvPr id="2052" name="AutoShape 5" descr="https://www2.uibk.ac.at/stylesheets/15/images/logo-uibk-255x65px.pn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AT" altLang="de-DE" sz="1800">
              <a:latin typeface="Arial" charset="0"/>
            </a:endParaRPr>
          </a:p>
        </p:txBody>
      </p:sp>
      <p:sp>
        <p:nvSpPr>
          <p:cNvPr id="2054" name="AutoShape 10" descr="https://www2.uibk.ac.at/stylesheets/15/images/logo-uibk-255x65px.png"/>
          <p:cNvSpPr>
            <a:spLocks noChangeAspect="1" noChangeArrowheads="1"/>
          </p:cNvSpPr>
          <p:nvPr/>
        </p:nvSpPr>
        <p:spPr bwMode="auto">
          <a:xfrm>
            <a:off x="144463"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de-AT" altLang="de-DE" sz="1800">
              <a:latin typeface="Arial" charset="0"/>
            </a:endParaRPr>
          </a:p>
        </p:txBody>
      </p:sp>
      <p:pic>
        <p:nvPicPr>
          <p:cNvPr id="2055" name="Picture 11" descr="logo-uibk-255x65px"/>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333375"/>
            <a:ext cx="2428875"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feld 1"/>
          <p:cNvSpPr txBox="1"/>
          <p:nvPr/>
        </p:nvSpPr>
        <p:spPr>
          <a:xfrm>
            <a:off x="3635896" y="3787164"/>
            <a:ext cx="5184576" cy="2431435"/>
          </a:xfrm>
          <a:prstGeom prst="rect">
            <a:avLst/>
          </a:prstGeom>
          <a:noFill/>
        </p:spPr>
        <p:txBody>
          <a:bodyPr wrap="square">
            <a:spAutoFit/>
          </a:bodyPr>
          <a:lstStyle/>
          <a:p>
            <a:pPr>
              <a:defRPr/>
            </a:pPr>
            <a:endParaRPr lang="en-AU" sz="1600" dirty="0">
              <a:latin typeface="+mj-lt"/>
              <a:ea typeface="+mj-ea"/>
              <a:cs typeface="+mj-cs"/>
            </a:endParaRPr>
          </a:p>
          <a:p>
            <a:pPr>
              <a:defRPr/>
            </a:pPr>
            <a:endParaRPr lang="de-AT" sz="1600" dirty="0">
              <a:latin typeface="+mj-lt"/>
              <a:ea typeface="+mj-ea"/>
              <a:cs typeface="+mj-cs"/>
            </a:endParaRPr>
          </a:p>
          <a:p>
            <a:pPr marL="457200" indent="-457200">
              <a:buFontTx/>
              <a:buAutoNum type="arabicPeriod"/>
              <a:defRPr/>
            </a:pPr>
            <a:endParaRPr lang="en-AU" sz="2000" b="1" dirty="0">
              <a:latin typeface="+mj-lt"/>
              <a:ea typeface="+mj-ea"/>
              <a:cs typeface="+mj-cs"/>
            </a:endParaRPr>
          </a:p>
          <a:p>
            <a:pPr marL="457200" indent="-457200">
              <a:buFontTx/>
              <a:buAutoNum type="arabicPeriod"/>
              <a:defRPr/>
            </a:pPr>
            <a:r>
              <a:rPr lang="en-US" sz="2000" b="1" dirty="0">
                <a:latin typeface="+mj-lt"/>
                <a:ea typeface="+mj-ea"/>
                <a:cs typeface="+mj-cs"/>
              </a:rPr>
              <a:t>The definition problem: What should count as a Conspiracy Theory [CT]?</a:t>
            </a:r>
          </a:p>
          <a:p>
            <a:pPr marL="457200" indent="-457200">
              <a:buFontTx/>
              <a:buAutoNum type="arabicPeriod"/>
              <a:defRPr/>
            </a:pPr>
            <a:r>
              <a:rPr lang="en-AU" sz="2000" b="1" dirty="0">
                <a:latin typeface="+mj-lt"/>
                <a:ea typeface="+mj-ea"/>
                <a:cs typeface="+mj-cs"/>
              </a:rPr>
              <a:t>Theoretical Arguments Against CT’s</a:t>
            </a:r>
          </a:p>
          <a:p>
            <a:pPr marL="457200" indent="-457200">
              <a:buFontTx/>
              <a:buAutoNum type="arabicPeriod"/>
              <a:defRPr/>
            </a:pPr>
            <a:r>
              <a:rPr lang="en-US" sz="2000" b="1" dirty="0">
                <a:latin typeface="+mj-lt"/>
                <a:ea typeface="+mj-ea"/>
                <a:cs typeface="+mj-cs"/>
              </a:rPr>
              <a:t>Quality Criteria of Theories: a Comparison</a:t>
            </a:r>
          </a:p>
          <a:p>
            <a:pPr marL="457200" indent="-457200">
              <a:buFontTx/>
              <a:buAutoNum type="arabicPeriod"/>
              <a:defRPr/>
            </a:pPr>
            <a:r>
              <a:rPr lang="en-US" sz="2000" b="1" dirty="0">
                <a:latin typeface="+mj-lt"/>
                <a:ea typeface="+mj-ea"/>
                <a:cs typeface="+mj-cs"/>
              </a:rPr>
              <a:t>Practical guidelines for talking with CT-</a:t>
            </a:r>
            <a:r>
              <a:rPr lang="en-US" sz="2000" b="1" dirty="0" err="1">
                <a:latin typeface="+mj-lt"/>
                <a:ea typeface="+mj-ea"/>
                <a:cs typeface="+mj-cs"/>
              </a:rPr>
              <a:t>ists</a:t>
            </a:r>
            <a:r>
              <a:rPr lang="en-US" sz="2000" b="1" dirty="0">
                <a:latin typeface="+mj-lt"/>
                <a:ea typeface="+mj-ea"/>
                <a:cs typeface="+mj-cs"/>
              </a:rPr>
              <a:t> </a:t>
            </a:r>
            <a:endParaRPr lang="en-AU" sz="2000" b="1" dirty="0">
              <a:latin typeface="+mj-lt"/>
              <a:ea typeface="+mj-ea"/>
              <a:cs typeface="+mj-cs"/>
            </a:endParaRPr>
          </a:p>
        </p:txBody>
      </p:sp>
      <p:pic>
        <p:nvPicPr>
          <p:cNvPr id="5" name="Grafik 4">
            <a:extLst>
              <a:ext uri="{FF2B5EF4-FFF2-40B4-BE49-F238E27FC236}">
                <a16:creationId xmlns:a16="http://schemas.microsoft.com/office/drawing/2014/main" id="{F09C0709-254E-4AD4-BE16-52FB532C0164}"/>
              </a:ext>
            </a:extLst>
          </p:cNvPr>
          <p:cNvPicPr>
            <a:picLocks noChangeAspect="1"/>
          </p:cNvPicPr>
          <p:nvPr/>
        </p:nvPicPr>
        <p:blipFill>
          <a:blip r:embed="rId3"/>
          <a:stretch>
            <a:fillRect/>
          </a:stretch>
        </p:blipFill>
        <p:spPr>
          <a:xfrm>
            <a:off x="3959737" y="1"/>
            <a:ext cx="5184263" cy="1886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251520" y="188640"/>
            <a:ext cx="8244916" cy="6309420"/>
          </a:xfrm>
          <a:prstGeom prst="rect">
            <a:avLst/>
          </a:prstGeom>
          <a:noFill/>
        </p:spPr>
        <p:txBody>
          <a:bodyPr wrap="square" rtlCol="0">
            <a:spAutoFit/>
          </a:bodyPr>
          <a:lstStyle/>
          <a:p>
            <a:endParaRPr lang="en-CA" sz="2000" b="1" dirty="0">
              <a:latin typeface="+mn-lt"/>
            </a:endParaRPr>
          </a:p>
          <a:p>
            <a:endParaRPr lang="en-CA" sz="2000" b="1" dirty="0">
              <a:latin typeface="+mn-lt"/>
            </a:endParaRPr>
          </a:p>
          <a:p>
            <a:endParaRPr lang="en-CA" sz="2000" b="1" dirty="0">
              <a:latin typeface="+mn-lt"/>
            </a:endParaRPr>
          </a:p>
          <a:p>
            <a:r>
              <a:rPr lang="en-CA" sz="2000" b="1" dirty="0">
                <a:latin typeface="+mn-lt"/>
              </a:rPr>
              <a:t>1. The definition problem: What should count as a CT?</a:t>
            </a:r>
          </a:p>
          <a:p>
            <a:endParaRPr lang="en-CA" i="1" dirty="0">
              <a:latin typeface="+mn-lt"/>
            </a:endParaRPr>
          </a:p>
          <a:p>
            <a:endParaRPr lang="en-CA" i="1" dirty="0">
              <a:latin typeface="+mn-lt"/>
            </a:endParaRPr>
          </a:p>
          <a:p>
            <a:r>
              <a:rPr lang="en-CA" b="1" dirty="0">
                <a:latin typeface="+mn-lt"/>
              </a:rPr>
              <a:t>Examples: </a:t>
            </a:r>
            <a:r>
              <a:rPr lang="en-CA" dirty="0">
                <a:latin typeface="+mn-lt"/>
              </a:rPr>
              <a:t>“Plandemics”, “The Great Reset”, “the Great Population Exchange”,</a:t>
            </a:r>
          </a:p>
          <a:p>
            <a:r>
              <a:rPr lang="en-CA" dirty="0" err="1">
                <a:latin typeface="+mn-lt"/>
              </a:rPr>
              <a:t>QAnon</a:t>
            </a:r>
            <a:r>
              <a:rPr lang="en-CA" dirty="0">
                <a:latin typeface="+mn-lt"/>
              </a:rPr>
              <a:t>, “</a:t>
            </a:r>
            <a:r>
              <a:rPr lang="en-CA" dirty="0" err="1">
                <a:latin typeface="+mn-lt"/>
              </a:rPr>
              <a:t>Pizzagate</a:t>
            </a:r>
            <a:r>
              <a:rPr lang="en-CA" dirty="0">
                <a:latin typeface="+mn-lt"/>
              </a:rPr>
              <a:t>”, “The Ukraine war was begun by the NATO”, </a:t>
            </a:r>
            <a:br>
              <a:rPr lang="en-CA" dirty="0">
                <a:latin typeface="+mn-lt"/>
              </a:rPr>
            </a:br>
            <a:r>
              <a:rPr lang="en-CA" dirty="0">
                <a:latin typeface="+mn-lt"/>
              </a:rPr>
              <a:t>“the high number of vaccination damages is systematically concealed”, </a:t>
            </a:r>
            <a:br>
              <a:rPr lang="en-CA" dirty="0">
                <a:latin typeface="+mn-lt"/>
              </a:rPr>
            </a:br>
            <a:r>
              <a:rPr lang="en-CA" dirty="0">
                <a:latin typeface="+mn-lt"/>
              </a:rPr>
              <a:t>“chemtrails poison us systematically or modify our genome”, “Reptiloids </a:t>
            </a:r>
            <a:br>
              <a:rPr lang="en-CA" dirty="0">
                <a:latin typeface="+mn-lt"/>
              </a:rPr>
            </a:br>
            <a:r>
              <a:rPr lang="en-CA" dirty="0">
                <a:latin typeface="+mn-lt"/>
              </a:rPr>
              <a:t>appear as politicians”, “Bill Gates is the hidden Satan”…  </a:t>
            </a:r>
          </a:p>
          <a:p>
            <a:endParaRPr lang="en-CA" dirty="0">
              <a:latin typeface="+mn-lt"/>
            </a:endParaRPr>
          </a:p>
          <a:p>
            <a:r>
              <a:rPr lang="en-CA" b="1" dirty="0">
                <a:latin typeface="+mn-lt"/>
              </a:rPr>
              <a:t>The usefulness of the term “CT” is controversial: </a:t>
            </a:r>
            <a:br>
              <a:rPr lang="en-CA" b="1" dirty="0">
                <a:latin typeface="+mn-lt"/>
              </a:rPr>
            </a:br>
            <a:endParaRPr lang="en-CA" b="1" dirty="0">
              <a:latin typeface="+mn-lt"/>
            </a:endParaRPr>
          </a:p>
          <a:p>
            <a:pPr marL="342900" indent="-342900">
              <a:buAutoNum type="arabicParenBoth"/>
            </a:pPr>
            <a:r>
              <a:rPr lang="en-CA" dirty="0">
                <a:latin typeface="+mn-lt"/>
              </a:rPr>
              <a:t>For many ears, “CT” is a sort of invective / curse word. (</a:t>
            </a:r>
            <a:r>
              <a:rPr lang="en-CA" i="1" dirty="0">
                <a:latin typeface="+mn-lt"/>
              </a:rPr>
              <a:t>too good a word</a:t>
            </a:r>
            <a:r>
              <a:rPr lang="en-CA" dirty="0">
                <a:latin typeface="+mn-lt"/>
              </a:rPr>
              <a:t>?)</a:t>
            </a:r>
          </a:p>
          <a:p>
            <a:pPr marL="342900" indent="-342900">
              <a:buAutoNum type="arabicParenBoth"/>
            </a:pPr>
            <a:r>
              <a:rPr lang="en-CA" dirty="0">
                <a:latin typeface="+mn-lt"/>
              </a:rPr>
              <a:t>Are CT’s really “theories”? Does this bestow them too much of “scientific dignity”? </a:t>
            </a:r>
            <a:br>
              <a:rPr lang="en-CA" dirty="0">
                <a:latin typeface="+mn-lt"/>
              </a:rPr>
            </a:br>
            <a:r>
              <a:rPr lang="en-CA" dirty="0">
                <a:latin typeface="+mn-lt"/>
              </a:rPr>
              <a:t>(CT’s typically </a:t>
            </a:r>
            <a:r>
              <a:rPr lang="en-CA" i="1" dirty="0">
                <a:latin typeface="+mn-lt"/>
              </a:rPr>
              <a:t>infringe</a:t>
            </a:r>
            <a:r>
              <a:rPr lang="en-CA" dirty="0">
                <a:latin typeface="+mn-lt"/>
              </a:rPr>
              <a:t> the quality criteria of scientific theories!) (</a:t>
            </a:r>
            <a:r>
              <a:rPr lang="en-CA" i="1" dirty="0">
                <a:latin typeface="+mn-lt"/>
              </a:rPr>
              <a:t>too bad a word</a:t>
            </a:r>
            <a:r>
              <a:rPr lang="en-CA" dirty="0">
                <a:latin typeface="+mn-lt"/>
              </a:rPr>
              <a:t>?)</a:t>
            </a:r>
          </a:p>
          <a:p>
            <a:endParaRPr lang="en-CA" dirty="0">
              <a:latin typeface="+mn-lt"/>
            </a:endParaRPr>
          </a:p>
          <a:p>
            <a:r>
              <a:rPr lang="en-CA" b="1" dirty="0">
                <a:latin typeface="+mn-lt"/>
              </a:rPr>
              <a:t>Terminological alternatives: </a:t>
            </a:r>
            <a:r>
              <a:rPr lang="en-CA" dirty="0">
                <a:latin typeface="+mn-lt"/>
              </a:rPr>
              <a:t>“Conspiracy thinking” / “Conspiracy ideology” / “Conspiracy believers” / ???            </a:t>
            </a:r>
          </a:p>
          <a:p>
            <a:endParaRPr lang="en-CA" i="1" dirty="0">
              <a:latin typeface="+mn-lt"/>
            </a:endParaRPr>
          </a:p>
          <a:p>
            <a:r>
              <a:rPr lang="en-CA" b="1" dirty="0">
                <a:latin typeface="+mn-lt"/>
              </a:rPr>
              <a:t>For simplicity, I will simply use “CT” (but I connect no claims with that!).</a:t>
            </a:r>
            <a:endParaRPr lang="en-CA"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048500" y="0"/>
            <a:ext cx="2095500" cy="1181100"/>
          </a:xfrm>
          <a:prstGeom prst="rect">
            <a:avLst/>
          </a:prstGeom>
        </p:spPr>
      </p:pic>
      <p:pic>
        <p:nvPicPr>
          <p:cNvPr id="3" name="Grafik 2">
            <a:extLst>
              <a:ext uri="{FF2B5EF4-FFF2-40B4-BE49-F238E27FC236}">
                <a16:creationId xmlns:a16="http://schemas.microsoft.com/office/drawing/2014/main" id="{CA6BFC9B-304D-4835-9B0C-A6F2820438E5}"/>
              </a:ext>
            </a:extLst>
          </p:cNvPr>
          <p:cNvPicPr>
            <a:picLocks noChangeAspect="1"/>
          </p:cNvPicPr>
          <p:nvPr/>
        </p:nvPicPr>
        <p:blipFill>
          <a:blip r:embed="rId3"/>
          <a:stretch>
            <a:fillRect/>
          </a:stretch>
        </p:blipFill>
        <p:spPr>
          <a:xfrm>
            <a:off x="7631832" y="1159153"/>
            <a:ext cx="1512168" cy="1512168"/>
          </a:xfrm>
          <a:prstGeom prst="rect">
            <a:avLst/>
          </a:prstGeom>
        </p:spPr>
      </p:pic>
    </p:spTree>
    <p:extLst>
      <p:ext uri="{BB962C8B-B14F-4D97-AF65-F5344CB8AC3E}">
        <p14:creationId xmlns:p14="http://schemas.microsoft.com/office/powerpoint/2010/main" val="196349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251520" y="116632"/>
            <a:ext cx="8244916" cy="6771084"/>
          </a:xfrm>
          <a:prstGeom prst="rect">
            <a:avLst/>
          </a:prstGeom>
          <a:noFill/>
        </p:spPr>
        <p:txBody>
          <a:bodyPr wrap="square" rtlCol="0">
            <a:spAutoFit/>
          </a:bodyPr>
          <a:lstStyle/>
          <a:p>
            <a:endParaRPr lang="en-CA" b="1" dirty="0">
              <a:latin typeface="+mn-lt"/>
            </a:endParaRPr>
          </a:p>
          <a:p>
            <a:r>
              <a:rPr lang="en-CA" sz="2000" b="1" dirty="0">
                <a:latin typeface="+mn-lt"/>
              </a:rPr>
              <a:t>1. The definition problem: What should count as a CT?</a:t>
            </a:r>
          </a:p>
          <a:p>
            <a:endParaRPr lang="en-CA" dirty="0">
              <a:latin typeface="+mn-lt"/>
            </a:endParaRPr>
          </a:p>
          <a:p>
            <a:r>
              <a:rPr lang="en-CA" dirty="0">
                <a:latin typeface="+mn-lt"/>
              </a:rPr>
              <a:t>[…] </a:t>
            </a:r>
          </a:p>
          <a:p>
            <a:endParaRPr lang="en-CA" dirty="0">
              <a:latin typeface="+mn-lt"/>
            </a:endParaRPr>
          </a:p>
          <a:p>
            <a:endParaRPr lang="en-CA" dirty="0">
              <a:latin typeface="+mn-lt"/>
            </a:endParaRPr>
          </a:p>
          <a:p>
            <a:r>
              <a:rPr lang="en-CA" b="1" dirty="0">
                <a:latin typeface="+mn-lt"/>
              </a:rPr>
              <a:t>A proposal for distinctions: Different scopes of CTs: </a:t>
            </a:r>
            <a:r>
              <a:rPr lang="en-CA" dirty="0">
                <a:latin typeface="+mn-lt"/>
              </a:rPr>
              <a:t>	</a:t>
            </a:r>
            <a:br>
              <a:rPr lang="en-CA" dirty="0">
                <a:latin typeface="+mn-lt"/>
              </a:rPr>
            </a:br>
            <a:endParaRPr lang="en-CA" dirty="0">
              <a:latin typeface="+mn-lt"/>
            </a:endParaRPr>
          </a:p>
          <a:p>
            <a:r>
              <a:rPr lang="en-CA" dirty="0">
                <a:latin typeface="+mn-lt"/>
              </a:rPr>
              <a:t>- </a:t>
            </a:r>
            <a:r>
              <a:rPr lang="en-CA" b="1" dirty="0">
                <a:latin typeface="+mn-lt"/>
              </a:rPr>
              <a:t>Event</a:t>
            </a:r>
            <a:r>
              <a:rPr lang="en-CA" dirty="0">
                <a:latin typeface="+mn-lt"/>
              </a:rPr>
              <a:t> CTs (“the moon-landing was fake”, “9/11 was orchestrated </a:t>
            </a:r>
            <a:br>
              <a:rPr lang="en-CA" dirty="0">
                <a:latin typeface="+mn-lt"/>
              </a:rPr>
            </a:br>
            <a:r>
              <a:rPr lang="en-CA" dirty="0">
                <a:latin typeface="+mn-lt"/>
              </a:rPr>
              <a:t>  by the US government”, “Obama was not born on US soil”, etc. …)</a:t>
            </a:r>
            <a:br>
              <a:rPr lang="en-CA" dirty="0">
                <a:latin typeface="+mn-lt"/>
              </a:rPr>
            </a:br>
            <a:endParaRPr lang="en-CA" dirty="0">
              <a:latin typeface="+mn-lt"/>
            </a:endParaRPr>
          </a:p>
          <a:p>
            <a:r>
              <a:rPr lang="en-CA" dirty="0">
                <a:latin typeface="+mn-lt"/>
              </a:rPr>
              <a:t>- </a:t>
            </a:r>
            <a:r>
              <a:rPr lang="en-CA" b="1" dirty="0">
                <a:latin typeface="+mn-lt"/>
              </a:rPr>
              <a:t>mid-scale</a:t>
            </a:r>
            <a:r>
              <a:rPr lang="en-CA" dirty="0">
                <a:latin typeface="+mn-lt"/>
              </a:rPr>
              <a:t> CTs: “Chemtrails”, “the pharma industry pays governments</a:t>
            </a:r>
            <a:br>
              <a:rPr lang="en-CA" dirty="0">
                <a:latin typeface="+mn-lt"/>
              </a:rPr>
            </a:br>
            <a:r>
              <a:rPr lang="en-CA" dirty="0">
                <a:latin typeface="+mn-lt"/>
              </a:rPr>
              <a:t>  to keep upright the Corona fiction, to save their vaccine business” </a:t>
            </a:r>
            <a:br>
              <a:rPr lang="en-CA" dirty="0">
                <a:latin typeface="+mn-lt"/>
              </a:rPr>
            </a:br>
            <a:endParaRPr lang="en-CA" dirty="0">
              <a:latin typeface="+mn-lt"/>
            </a:endParaRPr>
          </a:p>
          <a:p>
            <a:r>
              <a:rPr lang="en-CA" dirty="0">
                <a:latin typeface="+mn-lt"/>
              </a:rPr>
              <a:t>- </a:t>
            </a:r>
            <a:r>
              <a:rPr lang="en-CA" b="1" dirty="0">
                <a:latin typeface="+mn-lt"/>
              </a:rPr>
              <a:t>global </a:t>
            </a:r>
            <a:r>
              <a:rPr lang="en-CA" dirty="0">
                <a:latin typeface="+mn-lt"/>
              </a:rPr>
              <a:t>CTs: The “Great Reset”, “Jewish circles steer the world”,</a:t>
            </a:r>
            <a:br>
              <a:rPr lang="en-CA" dirty="0">
                <a:latin typeface="+mn-lt"/>
              </a:rPr>
            </a:br>
            <a:r>
              <a:rPr lang="en-CA" dirty="0">
                <a:latin typeface="+mn-lt"/>
              </a:rPr>
              <a:t>  “New World Order” (High finance &amp; illuminati/freemasons, </a:t>
            </a:r>
            <a:br>
              <a:rPr lang="en-CA" dirty="0">
                <a:latin typeface="+mn-lt"/>
              </a:rPr>
            </a:br>
            <a:r>
              <a:rPr lang="en-CA" dirty="0">
                <a:latin typeface="+mn-lt"/>
              </a:rPr>
              <a:t>  GATT, NAFTA, UN; “globalists” versus “localists”, national sovereignty), …</a:t>
            </a:r>
          </a:p>
          <a:p>
            <a:endParaRPr lang="en-CA" dirty="0">
              <a:latin typeface="+mn-lt"/>
            </a:endParaRPr>
          </a:p>
          <a:p>
            <a:endParaRPr lang="en-CA" dirty="0">
              <a:latin typeface="+mn-lt"/>
            </a:endParaRPr>
          </a:p>
          <a:p>
            <a:r>
              <a:rPr lang="en-CA" b="1" dirty="0">
                <a:latin typeface="+mn-lt"/>
              </a:rPr>
              <a:t>Attention:</a:t>
            </a:r>
            <a:r>
              <a:rPr lang="en-CA" dirty="0">
                <a:latin typeface="+mn-lt"/>
              </a:rPr>
              <a:t> surely not every form of corruption, bribery, fraud, illegal agreement, government scandal is also a “conspiracy”! </a:t>
            </a:r>
          </a:p>
          <a:p>
            <a:r>
              <a:rPr lang="en-CA" dirty="0">
                <a:latin typeface="+mn-lt"/>
              </a:rPr>
              <a:t> </a:t>
            </a:r>
          </a:p>
          <a:p>
            <a:endParaRPr lang="en-CA" dirty="0">
              <a:latin typeface="+mn-lt"/>
            </a:endParaRPr>
          </a:p>
          <a:p>
            <a:pPr marL="342900" indent="-342900">
              <a:buFont typeface="+mj-lt"/>
              <a:buAutoNum type="alphaLcPeriod" startAt="2"/>
            </a:pPr>
            <a:endParaRPr lang="en-CA"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048500" y="0"/>
            <a:ext cx="2095500" cy="1181100"/>
          </a:xfrm>
          <a:prstGeom prst="rect">
            <a:avLst/>
          </a:prstGeom>
        </p:spPr>
      </p:pic>
      <p:pic>
        <p:nvPicPr>
          <p:cNvPr id="3" name="Grafik 2">
            <a:extLst>
              <a:ext uri="{FF2B5EF4-FFF2-40B4-BE49-F238E27FC236}">
                <a16:creationId xmlns:a16="http://schemas.microsoft.com/office/drawing/2014/main" id="{CA6BFC9B-304D-4835-9B0C-A6F2820438E5}"/>
              </a:ext>
            </a:extLst>
          </p:cNvPr>
          <p:cNvPicPr>
            <a:picLocks noChangeAspect="1"/>
          </p:cNvPicPr>
          <p:nvPr/>
        </p:nvPicPr>
        <p:blipFill>
          <a:blip r:embed="rId3"/>
          <a:stretch>
            <a:fillRect/>
          </a:stretch>
        </p:blipFill>
        <p:spPr>
          <a:xfrm>
            <a:off x="7631832" y="1181100"/>
            <a:ext cx="1512168" cy="1512168"/>
          </a:xfrm>
          <a:prstGeom prst="rect">
            <a:avLst/>
          </a:prstGeom>
        </p:spPr>
      </p:pic>
    </p:spTree>
    <p:extLst>
      <p:ext uri="{BB962C8B-B14F-4D97-AF65-F5344CB8AC3E}">
        <p14:creationId xmlns:p14="http://schemas.microsoft.com/office/powerpoint/2010/main" val="944164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395536" y="38625"/>
            <a:ext cx="8568952" cy="6678751"/>
          </a:xfrm>
          <a:prstGeom prst="rect">
            <a:avLst/>
          </a:prstGeom>
          <a:noFill/>
        </p:spPr>
        <p:txBody>
          <a:bodyPr wrap="square" rtlCol="0">
            <a:spAutoFit/>
          </a:bodyPr>
          <a:lstStyle/>
          <a:p>
            <a:r>
              <a:rPr lang="en-CA" sz="2000" dirty="0">
                <a:latin typeface="+mn-lt"/>
              </a:rPr>
              <a:t> </a:t>
            </a:r>
          </a:p>
          <a:p>
            <a:endParaRPr lang="en-CA" sz="2000" b="1" dirty="0">
              <a:latin typeface="+mn-lt"/>
            </a:endParaRPr>
          </a:p>
          <a:p>
            <a:r>
              <a:rPr lang="en-CA" sz="2000" b="1" dirty="0">
                <a:latin typeface="+mn-lt"/>
              </a:rPr>
              <a:t>Example of an implausible definition</a:t>
            </a:r>
            <a:r>
              <a:rPr lang="en-CA" sz="2000" b="1" baseline="30000" dirty="0">
                <a:latin typeface="+mn-lt"/>
              </a:rPr>
              <a:t>1</a:t>
            </a:r>
            <a:r>
              <a:rPr lang="en-CA" sz="2000" dirty="0">
                <a:latin typeface="+mn-lt"/>
              </a:rPr>
              <a:t>:  </a:t>
            </a:r>
          </a:p>
          <a:p>
            <a:r>
              <a:rPr lang="en-CA" sz="2000" dirty="0">
                <a:latin typeface="+mn-lt"/>
              </a:rPr>
              <a:t> </a:t>
            </a:r>
          </a:p>
          <a:p>
            <a:r>
              <a:rPr lang="en-CA" sz="2000" dirty="0">
                <a:latin typeface="+mn-lt"/>
              </a:rPr>
              <a:t>“CT = a theory that says that (1) There is some secretly operating group that seeks control/destruction of institutions/states/the world. (2) Nothing is as it seems. (3) Everything hangs together. (4) Nothing happens just by chance / accident.”</a:t>
            </a:r>
          </a:p>
          <a:p>
            <a:endParaRPr lang="en-CA" sz="2000" dirty="0">
              <a:latin typeface="+mn-lt"/>
            </a:endParaRPr>
          </a:p>
          <a:p>
            <a:r>
              <a:rPr lang="en-CA" sz="2000" b="1" dirty="0">
                <a:latin typeface="+mn-lt"/>
              </a:rPr>
              <a:t>Comments: </a:t>
            </a:r>
            <a:r>
              <a:rPr lang="en-CA" sz="2000" dirty="0">
                <a:latin typeface="+mn-lt"/>
              </a:rPr>
              <a:t>A rather implausible definition! Clauses (2), (3), (4) are imprecise and (taken literally) probably exaggerated. (“Everything…”, “nothing…”)</a:t>
            </a:r>
          </a:p>
          <a:p>
            <a:endParaRPr lang="en-CA" sz="2000" dirty="0">
              <a:latin typeface="+mn-lt"/>
            </a:endParaRPr>
          </a:p>
          <a:p>
            <a:r>
              <a:rPr lang="en-CA" sz="2000" dirty="0">
                <a:latin typeface="+mn-lt"/>
              </a:rPr>
              <a:t>This definition seems to think of </a:t>
            </a:r>
            <a:r>
              <a:rPr lang="en-CA" sz="2000" i="1" dirty="0">
                <a:latin typeface="+mn-lt"/>
              </a:rPr>
              <a:t>large-scale</a:t>
            </a:r>
            <a:r>
              <a:rPr lang="en-CA" sz="2000" dirty="0">
                <a:latin typeface="+mn-lt"/>
              </a:rPr>
              <a:t>/</a:t>
            </a:r>
            <a:r>
              <a:rPr lang="en-CA" sz="2000" i="1" dirty="0">
                <a:latin typeface="+mn-lt"/>
              </a:rPr>
              <a:t>global</a:t>
            </a:r>
            <a:r>
              <a:rPr lang="en-CA" sz="2000" dirty="0">
                <a:latin typeface="+mn-lt"/>
              </a:rPr>
              <a:t> CTs only. (For event/mid-scale CTs, clauses (2-4) must be constrained/restricted: (2) </a:t>
            </a:r>
            <a:r>
              <a:rPr lang="en-US" sz="2000" dirty="0">
                <a:latin typeface="+mn-lt"/>
              </a:rPr>
              <a:t>Nothing </a:t>
            </a:r>
            <a:r>
              <a:rPr lang="en-US" sz="2000" dirty="0">
                <a:solidFill>
                  <a:srgbClr val="0070C0"/>
                </a:solidFill>
                <a:latin typeface="+mn-lt"/>
              </a:rPr>
              <a:t>that concerns event/institution </a:t>
            </a:r>
            <a:r>
              <a:rPr lang="en-US" sz="2000" i="1" dirty="0">
                <a:solidFill>
                  <a:srgbClr val="0070C0"/>
                </a:solidFill>
                <a:latin typeface="+mn-lt"/>
              </a:rPr>
              <a:t>x</a:t>
            </a:r>
            <a:r>
              <a:rPr lang="en-US" sz="2000" dirty="0">
                <a:solidFill>
                  <a:srgbClr val="0070C0"/>
                </a:solidFill>
                <a:latin typeface="+mn-lt"/>
              </a:rPr>
              <a:t> </a:t>
            </a:r>
            <a:r>
              <a:rPr lang="en-US" sz="2000" dirty="0">
                <a:latin typeface="+mn-lt"/>
              </a:rPr>
              <a:t>is as it seems. (3) Everything </a:t>
            </a:r>
            <a:r>
              <a:rPr lang="en-US" sz="2000" dirty="0">
                <a:solidFill>
                  <a:srgbClr val="0070C0"/>
                </a:solidFill>
                <a:latin typeface="Calibri"/>
              </a:rPr>
              <a:t>that concerns </a:t>
            </a:r>
            <a:r>
              <a:rPr lang="en-US" sz="2000" i="1" dirty="0">
                <a:solidFill>
                  <a:srgbClr val="0070C0"/>
                </a:solidFill>
                <a:latin typeface="Calibri"/>
              </a:rPr>
              <a:t>x</a:t>
            </a:r>
            <a:r>
              <a:rPr lang="en-US" sz="2000" dirty="0">
                <a:solidFill>
                  <a:srgbClr val="0070C0"/>
                </a:solidFill>
                <a:latin typeface="Calibri"/>
              </a:rPr>
              <a:t> </a:t>
            </a:r>
            <a:r>
              <a:rPr lang="en-US" sz="2000" dirty="0">
                <a:latin typeface="+mn-lt"/>
              </a:rPr>
              <a:t>hangs together. (4) Nothing </a:t>
            </a:r>
            <a:r>
              <a:rPr lang="en-US" sz="2000" dirty="0">
                <a:solidFill>
                  <a:srgbClr val="0070C0"/>
                </a:solidFill>
                <a:latin typeface="Calibri"/>
              </a:rPr>
              <a:t>that concerns </a:t>
            </a:r>
            <a:r>
              <a:rPr lang="en-US" sz="2000" i="1" dirty="0">
                <a:solidFill>
                  <a:srgbClr val="0070C0"/>
                </a:solidFill>
                <a:latin typeface="Calibri"/>
              </a:rPr>
              <a:t>x</a:t>
            </a:r>
            <a:r>
              <a:rPr lang="en-US" sz="2000" dirty="0">
                <a:solidFill>
                  <a:srgbClr val="0070C0"/>
                </a:solidFill>
                <a:latin typeface="Calibri"/>
              </a:rPr>
              <a:t> </a:t>
            </a:r>
            <a:r>
              <a:rPr lang="en-US" sz="2000" dirty="0">
                <a:latin typeface="+mn-lt"/>
              </a:rPr>
              <a:t>happens just by chance / accident.”</a:t>
            </a:r>
            <a:endParaRPr lang="en-CA" sz="2000" dirty="0">
              <a:latin typeface="+mn-lt"/>
            </a:endParaRPr>
          </a:p>
          <a:p>
            <a:endParaRPr lang="en-CA" sz="2000" dirty="0">
              <a:latin typeface="+mn-lt"/>
            </a:endParaRPr>
          </a:p>
          <a:p>
            <a:r>
              <a:rPr lang="en-CA" sz="2000" b="1" dirty="0">
                <a:latin typeface="+mn-lt"/>
              </a:rPr>
              <a:t>Question: </a:t>
            </a:r>
            <a:r>
              <a:rPr lang="en-CA" sz="2000" dirty="0">
                <a:latin typeface="+mn-lt"/>
              </a:rPr>
              <a:t>Should </a:t>
            </a:r>
            <a:r>
              <a:rPr lang="en-CA" sz="2000" i="1" dirty="0">
                <a:latin typeface="+mn-lt"/>
              </a:rPr>
              <a:t>event</a:t>
            </a:r>
            <a:r>
              <a:rPr lang="en-CA" sz="2000" dirty="0">
                <a:latin typeface="+mn-lt"/>
              </a:rPr>
              <a:t> CT’s really be called “CT”? (moon landing, Obama’s birth in Africa?) Not every plan to hide/conceal something is already a “conspiracy”! </a:t>
            </a:r>
          </a:p>
          <a:p>
            <a:endParaRPr lang="en-CA" sz="2000" dirty="0">
              <a:latin typeface="+mn-lt"/>
            </a:endParaRPr>
          </a:p>
          <a:p>
            <a:r>
              <a:rPr lang="de-AT" sz="1400" baseline="30000" dirty="0">
                <a:latin typeface="+mn-lt"/>
              </a:rPr>
              <a:t>1</a:t>
            </a:r>
            <a:r>
              <a:rPr lang="de-AT" sz="1400" dirty="0">
                <a:latin typeface="+mn-lt"/>
              </a:rPr>
              <a:t> Michael </a:t>
            </a:r>
            <a:r>
              <a:rPr lang="de-AT" sz="1400" dirty="0" err="1">
                <a:latin typeface="+mn-lt"/>
              </a:rPr>
              <a:t>Barkun</a:t>
            </a:r>
            <a:r>
              <a:rPr lang="de-AT" sz="1400" dirty="0">
                <a:latin typeface="+mn-lt"/>
              </a:rPr>
              <a:t>, </a:t>
            </a:r>
            <a:r>
              <a:rPr lang="de-AT" sz="1400" i="1" dirty="0">
                <a:latin typeface="+mn-lt"/>
              </a:rPr>
              <a:t>A Culture of </a:t>
            </a:r>
            <a:r>
              <a:rPr lang="de-AT" sz="1400" i="1" dirty="0" err="1">
                <a:latin typeface="+mn-lt"/>
              </a:rPr>
              <a:t>Conspiracy</a:t>
            </a:r>
            <a:r>
              <a:rPr lang="de-AT" sz="1400" i="1" dirty="0">
                <a:latin typeface="+mn-lt"/>
              </a:rPr>
              <a:t> </a:t>
            </a:r>
            <a:r>
              <a:rPr lang="de-AT" sz="1400" dirty="0">
                <a:latin typeface="+mn-lt"/>
              </a:rPr>
              <a:t>(2013) / Michael Butter, </a:t>
            </a:r>
            <a:r>
              <a:rPr lang="de-AT" sz="1400" i="1" dirty="0">
                <a:latin typeface="+mn-lt"/>
              </a:rPr>
              <a:t>»Nichts ist, wie es scheint.« Über Verschwörungstheorien</a:t>
            </a:r>
            <a:r>
              <a:rPr lang="de-AT" sz="1400" dirty="0">
                <a:latin typeface="+mn-lt"/>
              </a:rPr>
              <a:t> (</a:t>
            </a:r>
            <a:r>
              <a:rPr lang="de-AT" sz="1400" baseline="30000" dirty="0">
                <a:latin typeface="+mn-lt"/>
              </a:rPr>
              <a:t>5</a:t>
            </a:r>
            <a:r>
              <a:rPr lang="de-AT" sz="1400" dirty="0">
                <a:latin typeface="+mn-lt"/>
              </a:rPr>
              <a:t>2021).</a:t>
            </a:r>
            <a:endParaRPr lang="en-CA" sz="1400"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048500" y="0"/>
            <a:ext cx="2095500" cy="1181100"/>
          </a:xfrm>
          <a:prstGeom prst="rect">
            <a:avLst/>
          </a:prstGeom>
        </p:spPr>
      </p:pic>
    </p:spTree>
    <p:extLst>
      <p:ext uri="{BB962C8B-B14F-4D97-AF65-F5344CB8AC3E}">
        <p14:creationId xmlns:p14="http://schemas.microsoft.com/office/powerpoint/2010/main" val="4114225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179512" y="120402"/>
            <a:ext cx="8496944" cy="6340197"/>
          </a:xfrm>
          <a:prstGeom prst="rect">
            <a:avLst/>
          </a:prstGeom>
          <a:noFill/>
        </p:spPr>
        <p:txBody>
          <a:bodyPr wrap="square" rtlCol="0">
            <a:spAutoFit/>
          </a:bodyPr>
          <a:lstStyle/>
          <a:p>
            <a:r>
              <a:rPr lang="en-CA" sz="2000" b="1" dirty="0">
                <a:latin typeface="+mn-lt"/>
              </a:rPr>
              <a:t>A better definition: Via a flexible phenomenological list of features  </a:t>
            </a:r>
            <a:br>
              <a:rPr lang="en-CA" sz="2000" b="1" dirty="0">
                <a:latin typeface="+mn-lt"/>
              </a:rPr>
            </a:br>
            <a:r>
              <a:rPr lang="en-CA" sz="1400" dirty="0">
                <a:latin typeface="+mn-lt"/>
              </a:rPr>
              <a:t>(partly along: Harder, </a:t>
            </a:r>
            <a:r>
              <a:rPr lang="en-CA" sz="1400" i="1" dirty="0" err="1">
                <a:latin typeface="+mn-lt"/>
              </a:rPr>
              <a:t>Verschwörungstheorien</a:t>
            </a:r>
            <a:r>
              <a:rPr lang="en-CA" sz="1400" dirty="0">
                <a:latin typeface="+mn-lt"/>
              </a:rPr>
              <a:t> </a:t>
            </a:r>
            <a:r>
              <a:rPr lang="en-CA" sz="1400" baseline="30000" dirty="0">
                <a:latin typeface="+mn-lt"/>
              </a:rPr>
              <a:t>2</a:t>
            </a:r>
            <a:r>
              <a:rPr lang="en-CA" sz="1400" dirty="0">
                <a:latin typeface="+mn-lt"/>
              </a:rPr>
              <a:t>2020, 14ff, simplified and modified) </a:t>
            </a:r>
          </a:p>
          <a:p>
            <a:endParaRPr lang="en-CA" dirty="0">
              <a:latin typeface="+mn-lt"/>
            </a:endParaRPr>
          </a:p>
          <a:p>
            <a:r>
              <a:rPr lang="en-CA" b="1" dirty="0">
                <a:latin typeface="+mn-lt"/>
              </a:rPr>
              <a:t>A construction of ideas/claims is </a:t>
            </a:r>
            <a:r>
              <a:rPr lang="en-CA" b="1" u="sng" dirty="0">
                <a:latin typeface="+mn-lt"/>
              </a:rPr>
              <a:t>the more </a:t>
            </a:r>
            <a:r>
              <a:rPr lang="en-CA" b="1" dirty="0">
                <a:latin typeface="+mn-lt"/>
              </a:rPr>
              <a:t>a CT, </a:t>
            </a:r>
            <a:r>
              <a:rPr lang="en-CA" b="1" u="sng" dirty="0">
                <a:latin typeface="+mn-lt"/>
              </a:rPr>
              <a:t>the more </a:t>
            </a:r>
            <a:r>
              <a:rPr lang="en-CA" b="1" dirty="0">
                <a:latin typeface="+mn-lt"/>
              </a:rPr>
              <a:t>it fulfils most of the following claims / features </a:t>
            </a:r>
            <a:r>
              <a:rPr lang="en-CA" dirty="0">
                <a:latin typeface="+mn-lt"/>
              </a:rPr>
              <a:t>(i.e., “CT” comes in degrees, it is not a Y/N quality)  </a:t>
            </a:r>
          </a:p>
          <a:p>
            <a:endParaRPr lang="en-CA" b="1" dirty="0">
              <a:latin typeface="+mn-lt"/>
            </a:endParaRPr>
          </a:p>
          <a:p>
            <a:pPr marL="457200" indent="-457200">
              <a:buFont typeface="+mj-lt"/>
              <a:buAutoNum type="arabicPeriod"/>
            </a:pPr>
            <a:r>
              <a:rPr lang="en-CA" sz="2000" dirty="0">
                <a:latin typeface="+mn-lt"/>
              </a:rPr>
              <a:t>An Elite with power deceives the public about its illegitimate intentions (By the way: typically, the </a:t>
            </a:r>
            <a:r>
              <a:rPr lang="en-CA" sz="2000" i="1" dirty="0">
                <a:latin typeface="+mn-lt"/>
              </a:rPr>
              <a:t>exact</a:t>
            </a:r>
            <a:r>
              <a:rPr lang="en-CA" sz="2000" dirty="0">
                <a:latin typeface="+mn-lt"/>
              </a:rPr>
              <a:t> identity of the conspirators is not laid open.)</a:t>
            </a:r>
          </a:p>
          <a:p>
            <a:pPr marL="457200" indent="-457200">
              <a:buFont typeface="+mj-lt"/>
              <a:buAutoNum type="arabicPeriod"/>
            </a:pPr>
            <a:endParaRPr lang="en-CA" sz="2000" dirty="0">
              <a:latin typeface="+mn-lt"/>
            </a:endParaRPr>
          </a:p>
          <a:p>
            <a:pPr marL="457200" indent="-457200">
              <a:buFont typeface="+mj-lt"/>
              <a:buAutoNum type="arabicPeriod"/>
            </a:pPr>
            <a:r>
              <a:rPr lang="en-CA" sz="2000" dirty="0">
                <a:latin typeface="+mn-lt"/>
              </a:rPr>
              <a:t>A small minority understands what’s going on and warns others</a:t>
            </a:r>
          </a:p>
          <a:p>
            <a:pPr marL="457200" indent="-457200">
              <a:buFont typeface="+mj-lt"/>
              <a:buAutoNum type="arabicPeriod"/>
            </a:pPr>
            <a:endParaRPr lang="en-CA" sz="2000" dirty="0">
              <a:latin typeface="+mn-lt"/>
            </a:endParaRPr>
          </a:p>
          <a:p>
            <a:pPr marL="457200" indent="-457200">
              <a:buFont typeface="+mj-lt"/>
              <a:buAutoNum type="arabicPeriod"/>
            </a:pPr>
            <a:r>
              <a:rPr lang="en-CA" sz="2000" dirty="0">
                <a:latin typeface="+mn-lt"/>
              </a:rPr>
              <a:t>Repetition of the ever same “critical questions”, ignoring of counter-arguments, repeated use of long-rejected “facts”</a:t>
            </a:r>
          </a:p>
          <a:p>
            <a:pPr marL="457200" indent="-457200">
              <a:buFont typeface="+mj-lt"/>
              <a:buAutoNum type="arabicPeriod"/>
            </a:pPr>
            <a:endParaRPr lang="en-CA" sz="2000" dirty="0">
              <a:latin typeface="+mn-lt"/>
            </a:endParaRPr>
          </a:p>
          <a:p>
            <a:pPr marL="457200" indent="-457200">
              <a:buFont typeface="+mj-lt"/>
              <a:buAutoNum type="arabicPeriod"/>
            </a:pPr>
            <a:r>
              <a:rPr lang="en-CA" sz="2000" i="1" dirty="0">
                <a:latin typeface="+mn-lt"/>
              </a:rPr>
              <a:t>Monocausal</a:t>
            </a:r>
            <a:r>
              <a:rPr lang="en-CA" sz="2000" dirty="0">
                <a:latin typeface="+mn-lt"/>
              </a:rPr>
              <a:t> explanations, but the </a:t>
            </a:r>
            <a:r>
              <a:rPr lang="en-CA" sz="2000" i="1" dirty="0">
                <a:latin typeface="+mn-lt"/>
              </a:rPr>
              <a:t>ways/chains </a:t>
            </a:r>
            <a:r>
              <a:rPr lang="en-CA" sz="2000" dirty="0">
                <a:latin typeface="+mn-lt"/>
              </a:rPr>
              <a:t>of explanation are complicated and with a lot of additional assumptions </a:t>
            </a:r>
          </a:p>
          <a:p>
            <a:pPr marL="457200" indent="-457200">
              <a:buFont typeface="+mj-lt"/>
              <a:buAutoNum type="arabicPeriod"/>
            </a:pPr>
            <a:endParaRPr lang="en-CA" sz="2000" dirty="0">
              <a:latin typeface="+mn-lt"/>
            </a:endParaRPr>
          </a:p>
          <a:p>
            <a:pPr marL="457200" indent="-457200">
              <a:buFont typeface="+mj-lt"/>
              <a:buAutoNum type="arabicPeriod"/>
            </a:pPr>
            <a:r>
              <a:rPr lang="en-CA" sz="2000" dirty="0">
                <a:latin typeface="+mn-lt"/>
              </a:rPr>
              <a:t>Dualism: the good / the bad;  “we, the people” / “the system”</a:t>
            </a:r>
          </a:p>
          <a:p>
            <a:pPr marL="457200" indent="-457200">
              <a:buFont typeface="+mj-lt"/>
              <a:buAutoNum type="arabicPeriod"/>
            </a:pPr>
            <a:endParaRPr lang="en-CA" sz="2000" dirty="0">
              <a:latin typeface="+mn-lt"/>
            </a:endParaRPr>
          </a:p>
          <a:p>
            <a:pPr marL="457200" indent="-457200">
              <a:buFont typeface="+mj-lt"/>
              <a:buAutoNum type="arabicPeriod"/>
            </a:pPr>
            <a:r>
              <a:rPr lang="en-CA" sz="2000" dirty="0">
                <a:latin typeface="+mn-lt"/>
              </a:rPr>
              <a:t>Denouncing of opponents, explaining their views by the theory (as “main-stream media”, “system scientists”, “lying press”, “illegitimate government”)</a:t>
            </a:r>
            <a:endParaRPr lang="en-CA"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531754" y="0"/>
            <a:ext cx="1612245" cy="908720"/>
          </a:xfrm>
          <a:prstGeom prst="rect">
            <a:avLst/>
          </a:prstGeom>
        </p:spPr>
      </p:pic>
      <p:sp>
        <p:nvSpPr>
          <p:cNvPr id="3" name="Rechteck 2">
            <a:extLst>
              <a:ext uri="{FF2B5EF4-FFF2-40B4-BE49-F238E27FC236}">
                <a16:creationId xmlns:a16="http://schemas.microsoft.com/office/drawing/2014/main" id="{C403FB2A-D9B5-413E-81E8-42510B174B05}"/>
              </a:ext>
            </a:extLst>
          </p:cNvPr>
          <p:cNvSpPr/>
          <p:nvPr/>
        </p:nvSpPr>
        <p:spPr>
          <a:xfrm>
            <a:off x="179512" y="908720"/>
            <a:ext cx="8496944" cy="5688632"/>
          </a:xfrm>
          <a:prstGeom prst="rect">
            <a:avLst/>
          </a:prstGeom>
          <a:solidFill>
            <a:schemeClr val="accent1">
              <a:alpha val="2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022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143508" y="29695"/>
            <a:ext cx="8856984" cy="7663636"/>
          </a:xfrm>
          <a:prstGeom prst="rect">
            <a:avLst/>
          </a:prstGeom>
          <a:noFill/>
        </p:spPr>
        <p:txBody>
          <a:bodyPr wrap="square" rtlCol="0">
            <a:spAutoFit/>
          </a:bodyPr>
          <a:lstStyle/>
          <a:p>
            <a:r>
              <a:rPr lang="en-CA" sz="2000" b="1" dirty="0">
                <a:latin typeface="+mn-lt"/>
              </a:rPr>
              <a:t>2. Theoretical arguments against Conspiracy Theories</a:t>
            </a:r>
            <a:r>
              <a:rPr lang="en-CA" sz="1400" dirty="0">
                <a:latin typeface="+mn-lt"/>
              </a:rPr>
              <a:t> </a:t>
            </a:r>
          </a:p>
          <a:p>
            <a:endParaRPr lang="en-CA" b="1" dirty="0">
              <a:latin typeface="+mn-lt"/>
            </a:endParaRP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In a big conspiracy, a great number of people must be involved and informed at least a bit. This would make us </a:t>
            </a:r>
            <a:r>
              <a:rPr lang="en-CA" sz="2000" b="1" dirty="0">
                <a:latin typeface="+mn-lt"/>
              </a:rPr>
              <a:t>expect that someone defects and “blows the whistle”</a:t>
            </a:r>
            <a:r>
              <a:rPr lang="en-CA" sz="2000" dirty="0">
                <a:latin typeface="+mn-lt"/>
              </a:rPr>
              <a:t> (someone who feels unjustly rewarded, not respected enough etc.) (Niccolò Machiavelli, </a:t>
            </a:r>
            <a:r>
              <a:rPr lang="en-CA" sz="2000" i="1" dirty="0" err="1">
                <a:latin typeface="+mn-lt"/>
              </a:rPr>
              <a:t>Discorsi</a:t>
            </a:r>
            <a:r>
              <a:rPr lang="en-CA" sz="2000" dirty="0">
                <a:latin typeface="+mn-lt"/>
              </a:rPr>
              <a:t> saw that: not more than 3 or 4 conspirators!)</a:t>
            </a:r>
            <a:br>
              <a:rPr lang="en-CA" sz="2000" dirty="0">
                <a:latin typeface="+mn-lt"/>
              </a:rPr>
            </a:br>
            <a:endParaRPr lang="en-CA" sz="2000" dirty="0">
              <a:latin typeface="+mn-lt"/>
            </a:endParaRPr>
          </a:p>
          <a:p>
            <a:pPr marL="285750" indent="-285750">
              <a:buFont typeface="Arial" panose="020B0604020202020204" pitchFamily="34" charset="0"/>
              <a:buChar char="•"/>
            </a:pPr>
            <a:r>
              <a:rPr lang="en-CA" sz="2000" dirty="0">
                <a:latin typeface="+mn-lt"/>
              </a:rPr>
              <a:t>Realizing a large-scale conspiracy would require the </a:t>
            </a:r>
            <a:r>
              <a:rPr lang="en-CA" sz="2000" b="1" dirty="0">
                <a:latin typeface="+mn-lt"/>
              </a:rPr>
              <a:t>unification of many individual interests </a:t>
            </a:r>
            <a:r>
              <a:rPr lang="en-CA" sz="2000" dirty="0">
                <a:latin typeface="+mn-lt"/>
              </a:rPr>
              <a:t>over longer time. This is implausible in modern, highly individualist societies.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CTs assume the </a:t>
            </a:r>
            <a:r>
              <a:rPr lang="en-CA" sz="2000" b="1" dirty="0">
                <a:latin typeface="+mn-lt"/>
              </a:rPr>
              <a:t>large-scale steerability of (complex, global) societal / economic processes.</a:t>
            </a:r>
            <a:r>
              <a:rPr lang="en-CA" sz="2000" dirty="0">
                <a:latin typeface="+mn-lt"/>
              </a:rPr>
              <a:t> Perhaps possible in the long past, </a:t>
            </a:r>
            <a:r>
              <a:rPr lang="en-CA" sz="2000" b="1" dirty="0">
                <a:latin typeface="+mn-lt"/>
              </a:rPr>
              <a:t>implausible for modern societies! </a:t>
            </a:r>
            <a:br>
              <a:rPr lang="en-CA" sz="2000" b="1" dirty="0">
                <a:latin typeface="+mn-lt"/>
              </a:rPr>
            </a:br>
            <a:r>
              <a:rPr lang="en-CA" sz="2000" dirty="0">
                <a:latin typeface="+mn-lt"/>
              </a:rPr>
              <a:t>Karl Popper, </a:t>
            </a:r>
            <a:r>
              <a:rPr lang="en-CA" sz="2000" i="1" dirty="0">
                <a:latin typeface="+mn-lt"/>
              </a:rPr>
              <a:t>The Open Society</a:t>
            </a:r>
            <a:r>
              <a:rPr lang="en-CA" sz="2000" dirty="0">
                <a:latin typeface="+mn-lt"/>
              </a:rPr>
              <a:t>: complexities of the “situation logic”, lots of contingencies, all results are never plannable. (Examples: Decades-long attempts of European traffic regulations, migration/asylum management, climate</a:t>
            </a:r>
          </a:p>
          <a:p>
            <a:pPr marL="285750" indent="-285750">
              <a:buFont typeface="Arial" panose="020B0604020202020204" pitchFamily="34" charset="0"/>
              <a:buChar char="•"/>
            </a:pPr>
            <a:r>
              <a:rPr lang="en-CA" sz="2000" dirty="0">
                <a:latin typeface="+mn-lt"/>
              </a:rPr>
              <a:t>[…]</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endParaRPr lang="en-CA" dirty="0">
              <a:latin typeface="+mn-lt"/>
            </a:endParaRPr>
          </a:p>
          <a:p>
            <a:endParaRPr lang="en-CA" dirty="0">
              <a:latin typeface="+mn-lt"/>
            </a:endParaRPr>
          </a:p>
          <a:p>
            <a:pPr marL="342900" indent="-342900">
              <a:buFont typeface="+mj-lt"/>
              <a:buAutoNum type="alphaLcPeriod" startAt="2"/>
            </a:pPr>
            <a:endParaRPr lang="en-CA"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048500" y="0"/>
            <a:ext cx="2095500" cy="1181100"/>
          </a:xfrm>
          <a:prstGeom prst="rect">
            <a:avLst/>
          </a:prstGeom>
        </p:spPr>
      </p:pic>
    </p:spTree>
    <p:extLst>
      <p:ext uri="{BB962C8B-B14F-4D97-AF65-F5344CB8AC3E}">
        <p14:creationId xmlns:p14="http://schemas.microsoft.com/office/powerpoint/2010/main" val="240146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323528" y="1181100"/>
            <a:ext cx="8325911" cy="6124754"/>
          </a:xfrm>
          <a:prstGeom prst="rect">
            <a:avLst/>
          </a:prstGeom>
          <a:noFill/>
        </p:spPr>
        <p:txBody>
          <a:bodyPr wrap="square" rtlCol="0">
            <a:spAutoFit/>
          </a:bodyPr>
          <a:lstStyle/>
          <a:p>
            <a:r>
              <a:rPr lang="en-CA" sz="2000" b="1" dirty="0">
                <a:latin typeface="+mn-lt"/>
              </a:rPr>
              <a:t>2. Theoretical arguments against Conspiracy Theories (continued)</a:t>
            </a:r>
            <a:r>
              <a:rPr lang="en-CA" sz="1400" dirty="0">
                <a:latin typeface="+mn-lt"/>
              </a:rPr>
              <a:t> </a:t>
            </a:r>
          </a:p>
          <a:p>
            <a:endParaRPr lang="en-CA" b="1" dirty="0">
              <a:latin typeface="+mn-lt"/>
            </a:endParaRPr>
          </a:p>
          <a:p>
            <a:pPr marL="285750" indent="-285750">
              <a:buFont typeface="Arial" panose="020B0604020202020204" pitchFamily="34" charset="0"/>
              <a:buChar char="•"/>
            </a:pPr>
            <a:r>
              <a:rPr lang="en-CA" sz="2000" dirty="0">
                <a:latin typeface="+mn-lt"/>
              </a:rPr>
              <a:t>[…]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CTs are implausible because of the </a:t>
            </a:r>
            <a:r>
              <a:rPr lang="en-CA" sz="2000" b="1" dirty="0">
                <a:latin typeface="+mn-lt"/>
              </a:rPr>
              <a:t>“principle of shrinking probabilities”: </a:t>
            </a:r>
            <a:r>
              <a:rPr lang="en-CA" sz="2000" dirty="0">
                <a:latin typeface="+mn-lt"/>
              </a:rPr>
              <a:t>they consist of a lot of massive and astonishing claims. Logically, this means that they are huge conjunctions of claims, which must all be true. But with every new independent claim, the conjunction gets more improbable.</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b="1" dirty="0">
                <a:latin typeface="+mn-lt"/>
              </a:rPr>
              <a:t>Contradiction in itself (1): </a:t>
            </a:r>
            <a:r>
              <a:rPr lang="en-CA" sz="2000" dirty="0">
                <a:latin typeface="+mn-lt"/>
              </a:rPr>
              <a:t>If it’s indeed so secret, why and how does an increasing minority know anyway?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b="1" dirty="0">
                <a:latin typeface="+mn-lt"/>
              </a:rPr>
              <a:t>Contradiction in itself (2): </a:t>
            </a:r>
            <a:r>
              <a:rPr lang="en-CA" sz="2000" dirty="0">
                <a:latin typeface="+mn-lt"/>
              </a:rPr>
              <a:t>If it’s indeed so secret, isn’t it improbable that just you of all people know, or your friend?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b="1" dirty="0">
                <a:latin typeface="+mn-lt"/>
              </a:rPr>
              <a:t>Contradiction in itself (3):</a:t>
            </a:r>
            <a:r>
              <a:rPr lang="en-CA" sz="2000" dirty="0">
                <a:latin typeface="+mn-lt"/>
              </a:rPr>
              <a:t> If it’s indeed so effective, why is just the basis of the conspiracy known, but the center of the conspiracy remains unknown?</a:t>
            </a:r>
          </a:p>
          <a:p>
            <a:pPr marL="285750" indent="-285750">
              <a:buFont typeface="Arial" panose="020B0604020202020204" pitchFamily="34" charset="0"/>
              <a:buChar char="•"/>
            </a:pPr>
            <a:endParaRPr lang="en-CA" dirty="0">
              <a:latin typeface="+mn-lt"/>
            </a:endParaRPr>
          </a:p>
          <a:p>
            <a:endParaRPr lang="en-CA" dirty="0">
              <a:latin typeface="+mn-lt"/>
            </a:endParaRPr>
          </a:p>
          <a:p>
            <a:pPr marL="342900" indent="-342900">
              <a:buFont typeface="+mj-lt"/>
              <a:buAutoNum type="alphaLcPeriod" startAt="2"/>
            </a:pPr>
            <a:endParaRPr lang="en-CA"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048500" y="0"/>
            <a:ext cx="2095500" cy="1181100"/>
          </a:xfrm>
          <a:prstGeom prst="rect">
            <a:avLst/>
          </a:prstGeom>
        </p:spPr>
      </p:pic>
    </p:spTree>
    <p:extLst>
      <p:ext uri="{BB962C8B-B14F-4D97-AF65-F5344CB8AC3E}">
        <p14:creationId xmlns:p14="http://schemas.microsoft.com/office/powerpoint/2010/main" val="2278277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7" name="Rectangle 2"/>
          <p:cNvSpPr>
            <a:spLocks noGrp="1" noChangeArrowheads="1"/>
          </p:cNvSpPr>
          <p:nvPr>
            <p:ph type="ctrTitle"/>
          </p:nvPr>
        </p:nvSpPr>
        <p:spPr>
          <a:xfrm>
            <a:off x="107504" y="22555"/>
            <a:ext cx="9073008" cy="742149"/>
          </a:xfrm>
        </p:spPr>
        <p:txBody>
          <a:bodyPr/>
          <a:lstStyle/>
          <a:p>
            <a:pPr lvl="0" algn="l" eaLnBrk="1" hangingPunct="1"/>
            <a:r>
              <a:rPr lang="de-DE" sz="2000" b="1" dirty="0">
                <a:solidFill>
                  <a:schemeClr val="tx1"/>
                </a:solidFill>
                <a:latin typeface="Calibri" panose="020F0502020204030204" pitchFamily="34" charset="0"/>
                <a:cs typeface="Calibri" panose="020F0502020204030204" pitchFamily="34" charset="0"/>
              </a:rPr>
              <a:t>3. Quality </a:t>
            </a:r>
            <a:r>
              <a:rPr lang="en-US" sz="2000" b="1" dirty="0">
                <a:solidFill>
                  <a:schemeClr val="tx1"/>
                </a:solidFill>
                <a:latin typeface="Calibri" panose="020F0502020204030204" pitchFamily="34" charset="0"/>
                <a:cs typeface="Calibri" panose="020F0502020204030204" pitchFamily="34" charset="0"/>
              </a:rPr>
              <a:t>criteria of theories: a comparison </a:t>
            </a:r>
            <a:r>
              <a:rPr lang="en-US" sz="1200" dirty="0">
                <a:solidFill>
                  <a:schemeClr val="tx1"/>
                </a:solidFill>
                <a:latin typeface="Calibri" panose="020F0502020204030204" pitchFamily="34" charset="0"/>
                <a:cs typeface="Calibri" panose="020F0502020204030204" pitchFamily="34" charset="0"/>
              </a:rPr>
              <a:t>(from: K.H. Sager, Lecture </a:t>
            </a:r>
            <a:r>
              <a:rPr lang="en-US" sz="1200" i="1" dirty="0">
                <a:solidFill>
                  <a:schemeClr val="tx1"/>
                </a:solidFill>
                <a:latin typeface="Calibri" panose="020F0502020204030204" pitchFamily="34" charset="0"/>
                <a:cs typeface="Calibri" panose="020F0502020204030204" pitchFamily="34" charset="0"/>
              </a:rPr>
              <a:t>Special Epistemology </a:t>
            </a:r>
            <a:r>
              <a:rPr lang="en-US" sz="1200" dirty="0">
                <a:solidFill>
                  <a:schemeClr val="tx1"/>
                </a:solidFill>
                <a:latin typeface="Calibri" panose="020F0502020204030204" pitchFamily="34" charset="0"/>
                <a:cs typeface="Calibri" panose="020F0502020204030204" pitchFamily="34" charset="0"/>
              </a:rPr>
              <a:t>summer term 2022) </a:t>
            </a:r>
          </a:p>
        </p:txBody>
      </p:sp>
      <p:graphicFrame>
        <p:nvGraphicFramePr>
          <p:cNvPr id="2" name="Tabelle 1"/>
          <p:cNvGraphicFramePr>
            <a:graphicFrameLocks noGrp="1"/>
          </p:cNvGraphicFramePr>
          <p:nvPr>
            <p:extLst>
              <p:ext uri="{D42A27DB-BD31-4B8C-83A1-F6EECF244321}">
                <p14:modId xmlns:p14="http://schemas.microsoft.com/office/powerpoint/2010/main" val="1542033142"/>
              </p:ext>
            </p:extLst>
          </p:nvPr>
        </p:nvGraphicFramePr>
        <p:xfrm>
          <a:off x="130465" y="879136"/>
          <a:ext cx="9038242" cy="5909719"/>
        </p:xfrm>
        <a:graphic>
          <a:graphicData uri="http://schemas.openxmlformats.org/drawingml/2006/table">
            <a:tbl>
              <a:tblPr firstRow="1" bandRow="1">
                <a:tableStyleId>{5C22544A-7EE6-4342-B048-85BDC9FD1C3A}</a:tableStyleId>
              </a:tblPr>
              <a:tblGrid>
                <a:gridCol w="2053466">
                  <a:extLst>
                    <a:ext uri="{9D8B030D-6E8A-4147-A177-3AD203B41FA5}">
                      <a16:colId xmlns:a16="http://schemas.microsoft.com/office/drawing/2014/main" val="2831707979"/>
                    </a:ext>
                  </a:extLst>
                </a:gridCol>
                <a:gridCol w="3168352">
                  <a:extLst>
                    <a:ext uri="{9D8B030D-6E8A-4147-A177-3AD203B41FA5}">
                      <a16:colId xmlns:a16="http://schemas.microsoft.com/office/drawing/2014/main" val="1102014347"/>
                    </a:ext>
                  </a:extLst>
                </a:gridCol>
                <a:gridCol w="3816424">
                  <a:extLst>
                    <a:ext uri="{9D8B030D-6E8A-4147-A177-3AD203B41FA5}">
                      <a16:colId xmlns:a16="http://schemas.microsoft.com/office/drawing/2014/main" val="4179976703"/>
                    </a:ext>
                  </a:extLst>
                </a:gridCol>
              </a:tblGrid>
              <a:tr h="451947">
                <a:tc>
                  <a:txBody>
                    <a:bodyPr/>
                    <a:lstStyle/>
                    <a:p>
                      <a:r>
                        <a:rPr lang="en-US" sz="1800" noProof="0" dirty="0">
                          <a:solidFill>
                            <a:schemeClr val="tx1"/>
                          </a:solidFill>
                          <a:latin typeface="Calibri" panose="020F0502020204030204" pitchFamily="34" charset="0"/>
                          <a:cs typeface="Calibri" panose="020F0502020204030204" pitchFamily="34" charset="0"/>
                        </a:rPr>
                        <a:t>Criterion</a:t>
                      </a:r>
                    </a:p>
                  </a:txBody>
                  <a:tcPr/>
                </a:tc>
                <a:tc>
                  <a:txBody>
                    <a:bodyPr/>
                    <a:lstStyle/>
                    <a:p>
                      <a:r>
                        <a:rPr lang="de-AT" sz="1800" dirty="0">
                          <a:solidFill>
                            <a:schemeClr val="tx1"/>
                          </a:solidFill>
                          <a:latin typeface="Calibri" panose="020F0502020204030204" pitchFamily="34" charset="0"/>
                          <a:cs typeface="Calibri" panose="020F0502020204030204" pitchFamily="34" charset="0"/>
                        </a:rPr>
                        <a:t>Scientific </a:t>
                      </a:r>
                      <a:r>
                        <a:rPr lang="de-AT" sz="1800" dirty="0" err="1">
                          <a:solidFill>
                            <a:schemeClr val="tx1"/>
                          </a:solidFill>
                          <a:latin typeface="Calibri" panose="020F0502020204030204" pitchFamily="34" charset="0"/>
                          <a:cs typeface="Calibri" panose="020F0502020204030204" pitchFamily="34" charset="0"/>
                        </a:rPr>
                        <a:t>Theories</a:t>
                      </a:r>
                      <a:endParaRPr lang="de-AT" sz="1800" dirty="0">
                        <a:solidFill>
                          <a:schemeClr val="tx1"/>
                        </a:solidFill>
                        <a:latin typeface="Calibri" panose="020F0502020204030204" pitchFamily="34" charset="0"/>
                        <a:cs typeface="Calibri" panose="020F0502020204030204" pitchFamily="34" charset="0"/>
                      </a:endParaRPr>
                    </a:p>
                  </a:txBody>
                  <a:tcPr/>
                </a:tc>
                <a:tc>
                  <a:txBody>
                    <a:bodyPr/>
                    <a:lstStyle/>
                    <a:p>
                      <a:r>
                        <a:rPr lang="en-US" sz="1800" noProof="0" dirty="0">
                          <a:solidFill>
                            <a:schemeClr val="tx1"/>
                          </a:solidFill>
                          <a:latin typeface="Calibri" panose="020F0502020204030204" pitchFamily="34" charset="0"/>
                          <a:cs typeface="Calibri" panose="020F0502020204030204" pitchFamily="34" charset="0"/>
                        </a:rPr>
                        <a:t>Conspiracy Theories</a:t>
                      </a:r>
                    </a:p>
                  </a:txBody>
                  <a:tcPr/>
                </a:tc>
                <a:extLst>
                  <a:ext uri="{0D108BD9-81ED-4DB2-BD59-A6C34878D82A}">
                    <a16:rowId xmlns:a16="http://schemas.microsoft.com/office/drawing/2014/main" val="2664324363"/>
                  </a:ext>
                </a:extLst>
              </a:tr>
              <a:tr h="557195">
                <a:tc>
                  <a:txBody>
                    <a:bodyPr/>
                    <a:lstStyle/>
                    <a:p>
                      <a:r>
                        <a:rPr lang="en-US" sz="1800" b="1" noProof="0" dirty="0">
                          <a:latin typeface="Calibri" panose="020F0502020204030204" pitchFamily="34" charset="0"/>
                          <a:cs typeface="Calibri" panose="020F0502020204030204" pitchFamily="34" charset="0"/>
                        </a:rPr>
                        <a:t>Truth</a:t>
                      </a:r>
                    </a:p>
                  </a:txBody>
                  <a:tcPr/>
                </a:tc>
                <a:tc>
                  <a:txBody>
                    <a:bodyPr/>
                    <a:lstStyle/>
                    <a:p>
                      <a:r>
                        <a:rPr lang="en-US" sz="1800" noProof="0" dirty="0">
                          <a:latin typeface="Calibri" panose="020F0502020204030204" pitchFamily="34" charset="0"/>
                          <a:cs typeface="Calibri" panose="020F0502020204030204" pitchFamily="34" charset="0"/>
                        </a:rPr>
                        <a:t>Direction of Fit</a:t>
                      </a:r>
                      <a:r>
                        <a:rPr lang="en-US" sz="1800" baseline="0" noProof="0" dirty="0">
                          <a:latin typeface="Calibri" panose="020F0502020204030204" pitchFamily="34" charset="0"/>
                          <a:cs typeface="Calibri" panose="020F0502020204030204" pitchFamily="34" charset="0"/>
                        </a:rPr>
                        <a:t>: </a:t>
                      </a:r>
                      <a:br>
                        <a:rPr lang="en-US" sz="1800" baseline="0" noProof="0" dirty="0">
                          <a:latin typeface="Calibri" panose="020F0502020204030204" pitchFamily="34" charset="0"/>
                          <a:cs typeface="Calibri" panose="020F0502020204030204" pitchFamily="34" charset="0"/>
                        </a:rPr>
                      </a:br>
                      <a:r>
                        <a:rPr lang="en-US" sz="1800" baseline="0" noProof="0" dirty="0">
                          <a:latin typeface="Calibri" panose="020F0502020204030204" pitchFamily="34" charset="0"/>
                          <a:cs typeface="Calibri" panose="020F0502020204030204" pitchFamily="34" charset="0"/>
                        </a:rPr>
                        <a:t>Theory </a:t>
                      </a:r>
                      <a:r>
                        <a:rPr lang="en-US" sz="1800" baseline="0" noProof="0" dirty="0">
                          <a:latin typeface="Calibri" panose="020F0502020204030204" pitchFamily="34" charset="0"/>
                          <a:cs typeface="Calibri" panose="020F0502020204030204" pitchFamily="34" charset="0"/>
                          <a:sym typeface="Wingdings" panose="05000000000000000000" pitchFamily="2" charset="2"/>
                        </a:rPr>
                        <a:t> Reality</a:t>
                      </a:r>
                      <a:endParaRPr lang="en-US" sz="1800" noProof="0" dirty="0">
                        <a:latin typeface="Calibri" panose="020F0502020204030204" pitchFamily="34" charset="0"/>
                        <a:cs typeface="Calibri" panose="020F0502020204030204" pitchFamily="34" charset="0"/>
                      </a:endParaRPr>
                    </a:p>
                  </a:txBody>
                  <a:tcPr/>
                </a:tc>
                <a:tc>
                  <a:txBody>
                    <a:bodyPr/>
                    <a:lstStyle/>
                    <a:p>
                      <a:r>
                        <a:rPr lang="en-US" sz="1800" noProof="0">
                          <a:latin typeface="Calibri" panose="020F0502020204030204" pitchFamily="34" charset="0"/>
                          <a:cs typeface="Calibri" panose="020F0502020204030204" pitchFamily="34" charset="0"/>
                        </a:rPr>
                        <a:t>Direction of Fit:</a:t>
                      </a:r>
                      <a:br>
                        <a:rPr lang="en-US" sz="1800" noProof="0">
                          <a:latin typeface="Calibri" panose="020F0502020204030204" pitchFamily="34" charset="0"/>
                          <a:cs typeface="Calibri" panose="020F0502020204030204" pitchFamily="34" charset="0"/>
                        </a:rPr>
                      </a:br>
                      <a:r>
                        <a:rPr lang="en-US" sz="1800" noProof="0">
                          <a:latin typeface="Calibri" panose="020F0502020204030204" pitchFamily="34" charset="0"/>
                          <a:cs typeface="Calibri" panose="020F0502020204030204" pitchFamily="34" charset="0"/>
                        </a:rPr>
                        <a:t>Reality </a:t>
                      </a:r>
                      <a:r>
                        <a:rPr lang="en-US" sz="1800" noProof="0">
                          <a:latin typeface="Calibri" panose="020F0502020204030204" pitchFamily="34" charset="0"/>
                          <a:cs typeface="Calibri" panose="020F0502020204030204" pitchFamily="34" charset="0"/>
                          <a:sym typeface="Wingdings" panose="05000000000000000000" pitchFamily="2" charset="2"/>
                        </a:rPr>
                        <a:t> Theory</a:t>
                      </a:r>
                      <a:endParaRPr lang="en-US" sz="1800" noProof="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1366167"/>
                  </a:ext>
                </a:extLst>
              </a:tr>
              <a:tr h="557195">
                <a:tc>
                  <a:txBody>
                    <a:bodyPr/>
                    <a:lstStyle/>
                    <a:p>
                      <a:r>
                        <a:rPr lang="en-US" sz="1800" b="1" noProof="0" dirty="0">
                          <a:latin typeface="Calibri" panose="020F0502020204030204" pitchFamily="34" charset="0"/>
                          <a:cs typeface="Calibri" panose="020F0502020204030204" pitchFamily="34" charset="0"/>
                        </a:rPr>
                        <a:t>Simplicity</a:t>
                      </a:r>
                    </a:p>
                  </a:txBody>
                  <a:tcPr/>
                </a:tc>
                <a:tc>
                  <a:txBody>
                    <a:bodyPr/>
                    <a:lstStyle/>
                    <a:p>
                      <a:r>
                        <a:rPr lang="en-US" sz="1800" noProof="0" dirty="0">
                          <a:latin typeface="Calibri" panose="020F0502020204030204" pitchFamily="34" charset="0"/>
                          <a:cs typeface="Calibri" panose="020F0502020204030204" pitchFamily="34" charset="0"/>
                        </a:rPr>
                        <a:t>Ideal of parsimonious theory</a:t>
                      </a:r>
                    </a:p>
                  </a:txBody>
                  <a:tcPr/>
                </a:tc>
                <a:tc>
                  <a:txBody>
                    <a:bodyPr/>
                    <a:lstStyle/>
                    <a:p>
                      <a:r>
                        <a:rPr lang="en-US" sz="1800" noProof="0" dirty="0">
                          <a:latin typeface="Calibri" panose="020F0502020204030204" pitchFamily="34" charset="0"/>
                          <a:cs typeface="Calibri" panose="020F0502020204030204" pitchFamily="34" charset="0"/>
                        </a:rPr>
                        <a:t>Tendency to increasing complexity</a:t>
                      </a:r>
                      <a:r>
                        <a:rPr lang="en-US" sz="1800" baseline="0" noProof="0" dirty="0">
                          <a:latin typeface="Calibri" panose="020F0502020204030204" pitchFamily="34" charset="0"/>
                          <a:cs typeface="Calibri" panose="020F0502020204030204" pitchFamily="34" charset="0"/>
                        </a:rPr>
                        <a:t> </a:t>
                      </a:r>
                    </a:p>
                    <a:p>
                      <a:r>
                        <a:rPr lang="en-US" sz="1800" baseline="0" noProof="0" dirty="0">
                          <a:latin typeface="Calibri" panose="020F0502020204030204" pitchFamily="34" charset="0"/>
                          <a:cs typeface="Calibri" panose="020F0502020204030204" pitchFamily="34" charset="0"/>
                        </a:rPr>
                        <a:t>via Ad-hoc-assumptions</a:t>
                      </a:r>
                      <a:endParaRPr lang="en-US" sz="18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19681973"/>
                  </a:ext>
                </a:extLst>
              </a:tr>
              <a:tr h="705781">
                <a:tc>
                  <a:txBody>
                    <a:bodyPr/>
                    <a:lstStyle/>
                    <a:p>
                      <a:r>
                        <a:rPr lang="en-US" sz="1800" b="1" noProof="0" dirty="0">
                          <a:latin typeface="Calibri" panose="020F0502020204030204" pitchFamily="34" charset="0"/>
                          <a:cs typeface="Calibri" panose="020F0502020204030204" pitchFamily="34" charset="0"/>
                        </a:rPr>
                        <a:t>Scope and explanatory power</a:t>
                      </a:r>
                    </a:p>
                  </a:txBody>
                  <a:tcPr/>
                </a:tc>
                <a:tc>
                  <a:txBody>
                    <a:bodyPr/>
                    <a:lstStyle/>
                    <a:p>
                      <a:r>
                        <a:rPr lang="en-US" sz="1800" noProof="0" dirty="0">
                          <a:latin typeface="Calibri" panose="020F0502020204030204" pitchFamily="34" charset="0"/>
                          <a:cs typeface="Calibri" panose="020F0502020204030204" pitchFamily="34" charset="0"/>
                        </a:rPr>
                        <a:t>Is limited by the theory</a:t>
                      </a:r>
                    </a:p>
                  </a:txBody>
                  <a:tcPr/>
                </a:tc>
                <a:tc>
                  <a:txBody>
                    <a:bodyPr/>
                    <a:lstStyle/>
                    <a:p>
                      <a:r>
                        <a:rPr lang="en-US" sz="1800" noProof="0" dirty="0">
                          <a:latin typeface="Calibri" panose="020F0502020204030204" pitchFamily="34" charset="0"/>
                          <a:cs typeface="Calibri" panose="020F0502020204030204" pitchFamily="34" charset="0"/>
                        </a:rPr>
                        <a:t>“overwhelming” </a:t>
                      </a:r>
                    </a:p>
                  </a:txBody>
                  <a:tcPr/>
                </a:tc>
                <a:extLst>
                  <a:ext uri="{0D108BD9-81ED-4DB2-BD59-A6C34878D82A}">
                    <a16:rowId xmlns:a16="http://schemas.microsoft.com/office/drawing/2014/main" val="3737566548"/>
                  </a:ext>
                </a:extLst>
              </a:tr>
              <a:tr h="451947">
                <a:tc>
                  <a:txBody>
                    <a:bodyPr/>
                    <a:lstStyle/>
                    <a:p>
                      <a:r>
                        <a:rPr lang="en-US" sz="1800" b="1" noProof="0" dirty="0">
                          <a:latin typeface="Calibri" panose="020F0502020204030204" pitchFamily="34" charset="0"/>
                          <a:cs typeface="Calibri" panose="020F0502020204030204" pitchFamily="34" charset="0"/>
                        </a:rPr>
                        <a:t>Methodology</a:t>
                      </a:r>
                    </a:p>
                  </a:txBody>
                  <a:tcPr/>
                </a:tc>
                <a:tc>
                  <a:txBody>
                    <a:bodyPr/>
                    <a:lstStyle/>
                    <a:p>
                      <a:r>
                        <a:rPr lang="en-US" sz="1800" noProof="0">
                          <a:latin typeface="Calibri" panose="020F0502020204030204" pitchFamily="34" charset="0"/>
                          <a:cs typeface="Calibri" panose="020F0502020204030204" pitchFamily="34" charset="0"/>
                        </a:rPr>
                        <a:t>Scientific methods, public standards </a:t>
                      </a:r>
                    </a:p>
                  </a:txBody>
                  <a:tcPr/>
                </a:tc>
                <a:tc>
                  <a:txBody>
                    <a:bodyPr/>
                    <a:lstStyle/>
                    <a:p>
                      <a:r>
                        <a:rPr lang="en-US" sz="1800" noProof="0" dirty="0">
                          <a:latin typeface="Calibri" panose="020F0502020204030204" pitchFamily="34" charset="0"/>
                          <a:cs typeface="Calibri" panose="020F0502020204030204" pitchFamily="34" charset="0"/>
                        </a:rPr>
                        <a:t>no</a:t>
                      </a:r>
                      <a:r>
                        <a:rPr lang="en-US" sz="1800" baseline="0" noProof="0" dirty="0">
                          <a:latin typeface="Calibri" panose="020F0502020204030204" pitchFamily="34" charset="0"/>
                          <a:cs typeface="Calibri" panose="020F0502020204030204" pitchFamily="34" charset="0"/>
                        </a:rPr>
                        <a:t> standards</a:t>
                      </a:r>
                      <a:endParaRPr lang="en-US" sz="18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539388992"/>
                  </a:ext>
                </a:extLst>
              </a:tr>
              <a:tr h="557195">
                <a:tc>
                  <a:txBody>
                    <a:bodyPr/>
                    <a:lstStyle/>
                    <a:p>
                      <a:r>
                        <a:rPr lang="en-US" sz="1800" b="1" noProof="0" dirty="0">
                          <a:latin typeface="Calibri" panose="020F0502020204030204" pitchFamily="34" charset="0"/>
                          <a:cs typeface="Calibri" panose="020F0502020204030204" pitchFamily="34" charset="0"/>
                        </a:rPr>
                        <a:t>Consistency and Coherence</a:t>
                      </a:r>
                    </a:p>
                  </a:txBody>
                  <a:tcPr/>
                </a:tc>
                <a:tc>
                  <a:txBody>
                    <a:bodyPr/>
                    <a:lstStyle/>
                    <a:p>
                      <a:r>
                        <a:rPr lang="en-US" sz="1800" noProof="0" dirty="0">
                          <a:latin typeface="Calibri" panose="020F0502020204030204" pitchFamily="34" charset="0"/>
                          <a:cs typeface="Calibri" panose="020F0502020204030204" pitchFamily="34" charset="0"/>
                        </a:rPr>
                        <a:t>with adjacent theories and background knowledge, an important desideratum</a:t>
                      </a:r>
                    </a:p>
                  </a:txBody>
                  <a:tcPr/>
                </a:tc>
                <a:tc>
                  <a:txBody>
                    <a:bodyPr/>
                    <a:lstStyle/>
                    <a:p>
                      <a:r>
                        <a:rPr lang="en-US" sz="1800" noProof="0" dirty="0">
                          <a:latin typeface="Calibri" panose="020F0502020204030204" pitchFamily="34" charset="0"/>
                          <a:cs typeface="Calibri" panose="020F0502020204030204" pitchFamily="34" charset="0"/>
                        </a:rPr>
                        <a:t>No important role, </a:t>
                      </a:r>
                    </a:p>
                    <a:p>
                      <a:r>
                        <a:rPr lang="en-US" sz="1800" noProof="0" dirty="0">
                          <a:latin typeface="Calibri" panose="020F0502020204030204" pitchFamily="34" charset="0"/>
                          <a:cs typeface="Calibri" panose="020F0502020204030204" pitchFamily="34" charset="0"/>
                        </a:rPr>
                        <a:t>no big desideratum</a:t>
                      </a:r>
                    </a:p>
                  </a:txBody>
                  <a:tcPr/>
                </a:tc>
                <a:extLst>
                  <a:ext uri="{0D108BD9-81ED-4DB2-BD59-A6C34878D82A}">
                    <a16:rowId xmlns:a16="http://schemas.microsoft.com/office/drawing/2014/main" val="1942004387"/>
                  </a:ext>
                </a:extLst>
              </a:tr>
              <a:tr h="780073">
                <a:tc>
                  <a:txBody>
                    <a:bodyPr/>
                    <a:lstStyle/>
                    <a:p>
                      <a:r>
                        <a:rPr lang="en-US" sz="1800" b="1" noProof="0" dirty="0">
                          <a:latin typeface="Calibri" panose="020F0502020204030204" pitchFamily="34" charset="0"/>
                          <a:cs typeface="Calibri" panose="020F0502020204030204" pitchFamily="34" charset="0"/>
                        </a:rPr>
                        <a:t>Corroboration / Refutation</a:t>
                      </a:r>
                    </a:p>
                  </a:txBody>
                  <a:tcPr/>
                </a:tc>
                <a:tc>
                  <a:txBody>
                    <a:bodyPr/>
                    <a:lstStyle/>
                    <a:p>
                      <a:r>
                        <a:rPr lang="en-US" sz="1800" i="1" noProof="0" dirty="0">
                          <a:latin typeface="Calibri" panose="020F0502020204030204" pitchFamily="34" charset="0"/>
                          <a:cs typeface="Calibri" panose="020F0502020204030204" pitchFamily="34" charset="0"/>
                        </a:rPr>
                        <a:t>Empirical</a:t>
                      </a:r>
                      <a:r>
                        <a:rPr lang="en-US" sz="1800" noProof="0" dirty="0">
                          <a:latin typeface="Calibri" panose="020F0502020204030204" pitchFamily="34" charset="0"/>
                          <a:cs typeface="Calibri" panose="020F0502020204030204" pitchFamily="34" charset="0"/>
                        </a:rPr>
                        <a:t> evidence</a:t>
                      </a:r>
                    </a:p>
                  </a:txBody>
                  <a:tcPr/>
                </a:tc>
                <a:tc>
                  <a:txBody>
                    <a:bodyPr/>
                    <a:lstStyle/>
                    <a:p>
                      <a:r>
                        <a:rPr lang="en-US" sz="1800" i="1" noProof="0" dirty="0">
                          <a:latin typeface="Calibri" panose="020F0502020204030204" pitchFamily="34" charset="0"/>
                          <a:cs typeface="Calibri" panose="020F0502020204030204" pitchFamily="34" charset="0"/>
                        </a:rPr>
                        <a:t>Any </a:t>
                      </a:r>
                      <a:r>
                        <a:rPr lang="en-US" sz="1800" noProof="0" dirty="0">
                          <a:latin typeface="Calibri" panose="020F0502020204030204" pitchFamily="34" charset="0"/>
                          <a:cs typeface="Calibri" panose="020F0502020204030204" pitchFamily="34" charset="0"/>
                        </a:rPr>
                        <a:t>new empirical evidence “con-firms” the CT, partly by ad-hoc-Hypo-theses, elastic interpretation of reality</a:t>
                      </a:r>
                      <a:r>
                        <a:rPr lang="en-US" sz="1800" baseline="0" noProof="0" dirty="0">
                          <a:latin typeface="Calibri" panose="020F0502020204030204" pitchFamily="34" charset="0"/>
                          <a:cs typeface="Calibri" panose="020F0502020204030204" pitchFamily="34" charset="0"/>
                        </a:rPr>
                        <a:t> </a:t>
                      </a:r>
                      <a:endParaRPr lang="en-US" sz="1800" noProof="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455897093"/>
                  </a:ext>
                </a:extLst>
              </a:tr>
              <a:tr h="1002951">
                <a:tc>
                  <a:txBody>
                    <a:bodyPr/>
                    <a:lstStyle/>
                    <a:p>
                      <a:r>
                        <a:rPr lang="en-US" sz="1800" b="1" noProof="0" dirty="0">
                          <a:latin typeface="Calibri" panose="020F0502020204030204" pitchFamily="34" charset="0"/>
                          <a:cs typeface="Calibri" panose="020F0502020204030204" pitchFamily="34" charset="0"/>
                        </a:rPr>
                        <a:t>Usual Checking Strategy</a:t>
                      </a:r>
                    </a:p>
                  </a:txBody>
                  <a:tcPr/>
                </a:tc>
                <a:tc>
                  <a:txBody>
                    <a:bodyPr/>
                    <a:lstStyle/>
                    <a:p>
                      <a:r>
                        <a:rPr lang="en-US" sz="1800" noProof="0" dirty="0">
                          <a:latin typeface="Calibri" panose="020F0502020204030204" pitchFamily="34" charset="0"/>
                          <a:cs typeface="Calibri" panose="020F0502020204030204" pitchFamily="34" charset="0"/>
                        </a:rPr>
                        <a:t>Attempts of </a:t>
                      </a:r>
                      <a:r>
                        <a:rPr lang="en-US" sz="1800" i="1" noProof="0" dirty="0">
                          <a:latin typeface="Calibri" panose="020F0502020204030204" pitchFamily="34" charset="0"/>
                          <a:cs typeface="Calibri" panose="020F0502020204030204" pitchFamily="34" charset="0"/>
                        </a:rPr>
                        <a:t>falsification</a:t>
                      </a:r>
                    </a:p>
                  </a:txBody>
                  <a:tcPr/>
                </a:tc>
                <a:tc>
                  <a:txBody>
                    <a:bodyPr/>
                    <a:lstStyle/>
                    <a:p>
                      <a:r>
                        <a:rPr lang="en-US" sz="1800" noProof="0" dirty="0">
                          <a:latin typeface="Calibri" panose="020F0502020204030204" pitchFamily="34" charset="0"/>
                          <a:cs typeface="Calibri" panose="020F0502020204030204" pitchFamily="34" charset="0"/>
                        </a:rPr>
                        <a:t>Attempts of </a:t>
                      </a:r>
                      <a:r>
                        <a:rPr lang="en-US" sz="1800" i="1" noProof="0" dirty="0">
                          <a:latin typeface="Calibri" panose="020F0502020204030204" pitchFamily="34" charset="0"/>
                          <a:cs typeface="Calibri" panose="020F0502020204030204" pitchFamily="34" charset="0"/>
                        </a:rPr>
                        <a:t>verification/confirmation  </a:t>
                      </a:r>
                      <a:r>
                        <a:rPr lang="en-US" sz="1800" noProof="0" dirty="0">
                          <a:latin typeface="Calibri" panose="020F0502020204030204" pitchFamily="34" charset="0"/>
                          <a:cs typeface="Calibri" panose="020F0502020204030204" pitchFamily="34" charset="0"/>
                        </a:rPr>
                        <a:t>(boosted by confirmation bias, homo-</a:t>
                      </a:r>
                      <a:r>
                        <a:rPr lang="en-US" sz="1800" noProof="0" dirty="0" err="1">
                          <a:latin typeface="Calibri" panose="020F0502020204030204" pitchFamily="34" charset="0"/>
                          <a:cs typeface="Calibri" panose="020F0502020204030204" pitchFamily="34" charset="0"/>
                        </a:rPr>
                        <a:t>geneous</a:t>
                      </a:r>
                      <a:r>
                        <a:rPr lang="en-US" sz="1800" noProof="0" dirty="0">
                          <a:latin typeface="Calibri" panose="020F0502020204030204" pitchFamily="34" charset="0"/>
                          <a:cs typeface="Calibri" panose="020F0502020204030204" pitchFamily="34" charset="0"/>
                        </a:rPr>
                        <a:t> groups, familiarity bias etc.)</a:t>
                      </a:r>
                    </a:p>
                  </a:txBody>
                  <a:tcPr/>
                </a:tc>
                <a:extLst>
                  <a:ext uri="{0D108BD9-81ED-4DB2-BD59-A6C34878D82A}">
                    <a16:rowId xmlns:a16="http://schemas.microsoft.com/office/drawing/2014/main" val="1005686214"/>
                  </a:ext>
                </a:extLst>
              </a:tr>
            </a:tbl>
          </a:graphicData>
        </a:graphic>
      </p:graphicFrame>
    </p:spTree>
    <p:extLst>
      <p:ext uri="{BB962C8B-B14F-4D97-AF65-F5344CB8AC3E}">
        <p14:creationId xmlns:p14="http://schemas.microsoft.com/office/powerpoint/2010/main" val="28305587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31BECDC-44DE-4510-8805-12FD15BD6569}"/>
              </a:ext>
            </a:extLst>
          </p:cNvPr>
          <p:cNvSpPr txBox="1"/>
          <p:nvPr/>
        </p:nvSpPr>
        <p:spPr>
          <a:xfrm>
            <a:off x="179512" y="217964"/>
            <a:ext cx="8640960" cy="6494085"/>
          </a:xfrm>
          <a:prstGeom prst="rect">
            <a:avLst/>
          </a:prstGeom>
          <a:noFill/>
        </p:spPr>
        <p:txBody>
          <a:bodyPr wrap="square" rtlCol="0">
            <a:spAutoFit/>
          </a:bodyPr>
          <a:lstStyle/>
          <a:p>
            <a:endParaRPr lang="en-CA" b="1" dirty="0">
              <a:latin typeface="+mn-lt"/>
            </a:endParaRPr>
          </a:p>
          <a:p>
            <a:r>
              <a:rPr lang="en-CA" sz="2000" b="1" dirty="0">
                <a:latin typeface="+mn-lt"/>
              </a:rPr>
              <a:t>4. Practical guidelines for talking with CT-</a:t>
            </a:r>
            <a:r>
              <a:rPr lang="en-CA" sz="2000" b="1" dirty="0" err="1">
                <a:latin typeface="+mn-lt"/>
              </a:rPr>
              <a:t>ists</a:t>
            </a:r>
            <a:r>
              <a:rPr lang="en-CA" sz="1400" dirty="0">
                <a:latin typeface="+mn-lt"/>
              </a:rPr>
              <a:t> </a:t>
            </a:r>
          </a:p>
          <a:p>
            <a:endParaRPr lang="en-CA" b="1" dirty="0">
              <a:latin typeface="+mn-lt"/>
            </a:endParaRPr>
          </a:p>
          <a:p>
            <a:pPr marL="285750" indent="-285750">
              <a:buFont typeface="Arial" panose="020B0604020202020204" pitchFamily="34" charset="0"/>
              <a:buChar char="•"/>
            </a:pPr>
            <a:r>
              <a:rPr lang="en-CA" sz="2000" b="1" dirty="0">
                <a:latin typeface="+mn-lt"/>
              </a:rPr>
              <a:t>Arguments</a:t>
            </a:r>
            <a:r>
              <a:rPr lang="en-CA" sz="2000" dirty="0">
                <a:latin typeface="+mn-lt"/>
              </a:rPr>
              <a:t> alone will not do. Rather practical </a:t>
            </a:r>
            <a:r>
              <a:rPr lang="en-CA" sz="2000" b="1" dirty="0">
                <a:latin typeface="+mn-lt"/>
              </a:rPr>
              <a:t>experiences; feelings </a:t>
            </a:r>
            <a:r>
              <a:rPr lang="en-CA" sz="2000" dirty="0">
                <a:latin typeface="+mn-lt"/>
              </a:rPr>
              <a:t>of doubt.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More a matter of </a:t>
            </a:r>
            <a:r>
              <a:rPr lang="en-CA" sz="2000" b="1" dirty="0">
                <a:latin typeface="+mn-lt"/>
              </a:rPr>
              <a:t>psychology</a:t>
            </a:r>
            <a:r>
              <a:rPr lang="en-CA" sz="2000" dirty="0">
                <a:latin typeface="+mn-lt"/>
              </a:rPr>
              <a:t> than of science! (Direct Arguments may harden.)</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Be polite and patient, avoid the negatively-connotated term “CT”. </a:t>
            </a:r>
            <a:r>
              <a:rPr lang="en-CA" sz="2000" b="1" dirty="0">
                <a:latin typeface="+mn-lt"/>
              </a:rPr>
              <a:t>Don’t foster </a:t>
            </a:r>
            <a:r>
              <a:rPr lang="en-CA" sz="2000" b="1">
                <a:latin typeface="+mn-lt"/>
              </a:rPr>
              <a:t>“encapsulation</a:t>
            </a:r>
            <a:r>
              <a:rPr lang="en-CA" sz="2000" b="1" dirty="0">
                <a:latin typeface="+mn-lt"/>
              </a:rPr>
              <a:t>”</a:t>
            </a:r>
            <a:r>
              <a:rPr lang="en-CA" sz="2000" dirty="0">
                <a:latin typeface="+mn-lt"/>
              </a:rPr>
              <a:t> of your opponent by emotional attacks.</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Try to </a:t>
            </a:r>
            <a:r>
              <a:rPr lang="en-CA" sz="2000" b="1" dirty="0">
                <a:latin typeface="+mn-lt"/>
              </a:rPr>
              <a:t>keep upright a bridge</a:t>
            </a:r>
            <a:r>
              <a:rPr lang="en-CA" sz="2000" dirty="0">
                <a:latin typeface="+mn-lt"/>
              </a:rPr>
              <a:t>, if this is important for you. (“We disagree here, but I appreciate our friendship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b="1" dirty="0">
                <a:latin typeface="+mn-lt"/>
              </a:rPr>
              <a:t>Ask more than you claim </a:t>
            </a:r>
            <a:r>
              <a:rPr lang="en-CA" sz="2000" dirty="0">
                <a:latin typeface="+mn-lt"/>
              </a:rPr>
              <a:t>(“Why do you believe that? Who exactly says this? Why do you think s/he is so competent? Would you believe him/her in other important matters?”) etc. – let your opponent discover the weak points. </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With some people, discussion is useless, waste of time. (Consider that </a:t>
            </a:r>
            <a:r>
              <a:rPr lang="en-CA" sz="2000" b="1" dirty="0">
                <a:latin typeface="+mn-lt"/>
              </a:rPr>
              <a:t>truth is not the only motivation</a:t>
            </a:r>
            <a:r>
              <a:rPr lang="en-CA" sz="2000" dirty="0">
                <a:latin typeface="+mn-lt"/>
              </a:rPr>
              <a:t> for CT, it is also about identity, getting attention etc.)</a:t>
            </a:r>
          </a:p>
          <a:p>
            <a:pPr marL="285750" indent="-285750">
              <a:buFont typeface="Arial" panose="020B0604020202020204" pitchFamily="34" charset="0"/>
              <a:buChar char="•"/>
            </a:pPr>
            <a:endParaRPr lang="en-CA" sz="2000" dirty="0">
              <a:latin typeface="+mn-lt"/>
            </a:endParaRPr>
          </a:p>
          <a:p>
            <a:pPr marL="285750" indent="-285750">
              <a:buFont typeface="Arial" panose="020B0604020202020204" pitchFamily="34" charset="0"/>
              <a:buChar char="•"/>
            </a:pPr>
            <a:r>
              <a:rPr lang="en-CA" sz="2000" dirty="0">
                <a:latin typeface="+mn-lt"/>
              </a:rPr>
              <a:t>See numerous </a:t>
            </a:r>
            <a:r>
              <a:rPr lang="en-CA" sz="2000" b="1" dirty="0">
                <a:latin typeface="+mn-lt"/>
              </a:rPr>
              <a:t>practical guides </a:t>
            </a:r>
            <a:r>
              <a:rPr lang="en-CA" sz="2000" dirty="0">
                <a:latin typeface="+mn-lt"/>
              </a:rPr>
              <a:t>on the www!</a:t>
            </a:r>
            <a:endParaRPr lang="en-CA" dirty="0">
              <a:latin typeface="+mn-lt"/>
            </a:endParaRPr>
          </a:p>
        </p:txBody>
      </p:sp>
      <p:pic>
        <p:nvPicPr>
          <p:cNvPr id="2" name="Grafik 1">
            <a:extLst>
              <a:ext uri="{FF2B5EF4-FFF2-40B4-BE49-F238E27FC236}">
                <a16:creationId xmlns:a16="http://schemas.microsoft.com/office/drawing/2014/main" id="{B180E14D-09AC-4AC2-95A1-74D61840FC5E}"/>
              </a:ext>
            </a:extLst>
          </p:cNvPr>
          <p:cNvPicPr>
            <a:picLocks noChangeAspect="1"/>
          </p:cNvPicPr>
          <p:nvPr/>
        </p:nvPicPr>
        <p:blipFill>
          <a:blip r:embed="rId2"/>
          <a:stretch>
            <a:fillRect/>
          </a:stretch>
        </p:blipFill>
        <p:spPr>
          <a:xfrm>
            <a:off x="7531754" y="0"/>
            <a:ext cx="1612245" cy="908720"/>
          </a:xfrm>
          <a:prstGeom prst="rect">
            <a:avLst/>
          </a:prstGeom>
        </p:spPr>
      </p:pic>
    </p:spTree>
    <p:extLst>
      <p:ext uri="{BB962C8B-B14F-4D97-AF65-F5344CB8AC3E}">
        <p14:creationId xmlns:p14="http://schemas.microsoft.com/office/powerpoint/2010/main" val="39506296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alpha val="21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1513</Words>
  <Application>Microsoft Office PowerPoint</Application>
  <PresentationFormat>Bildschirmpräsentation (4:3)</PresentationFormat>
  <Paragraphs>144</Paragraphs>
  <Slides>9</Slides>
  <Notes>1</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9</vt:i4>
      </vt:variant>
    </vt:vector>
  </HeadingPairs>
  <TitlesOfParts>
    <vt:vector size="14" baseType="lpstr">
      <vt:lpstr>Arial</vt:lpstr>
      <vt:lpstr>Calibri</vt:lpstr>
      <vt:lpstr>Wingdings</vt:lpstr>
      <vt:lpstr>Larissa</vt:lpstr>
      <vt:lpstr>Standarddesign</vt:lpstr>
      <vt:lpstr>                                                                                                                                                                                                                                                                                                                                         Photo © Universiteit Leiden Bizarre, but fascinating: What can We Do against Conspiracy theories?         NKU Athens, March 2024</vt:lpstr>
      <vt:lpstr>PowerPoint-Präsentation</vt:lpstr>
      <vt:lpstr>PowerPoint-Präsentation</vt:lpstr>
      <vt:lpstr>PowerPoint-Präsentation</vt:lpstr>
      <vt:lpstr>PowerPoint-Präsentation</vt:lpstr>
      <vt:lpstr>PowerPoint-Präsentation</vt:lpstr>
      <vt:lpstr>PowerPoint-Präsentation</vt:lpstr>
      <vt:lpstr>3. Quality criteria of theories: a comparison (from: K.H. Sager, Lecture Special Epistemology summer term 2022) </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Gibt es „Ausnahmen,  die die Regel bestätigen“?  Anmerkungen zu einem dreifachen Explikationsproblem                                                                                        Universität Greifswald, 6.10.2018</dc:title>
  <dc:creator>Windows-Benutzer</dc:creator>
  <cp:lastModifiedBy>Winfried Löffler</cp:lastModifiedBy>
  <cp:revision>355</cp:revision>
  <cp:lastPrinted>2020-01-03T06:14:23Z</cp:lastPrinted>
  <dcterms:created xsi:type="dcterms:W3CDTF">2018-09-26T14:03:59Z</dcterms:created>
  <dcterms:modified xsi:type="dcterms:W3CDTF">2024-02-05T16:44:00Z</dcterms:modified>
</cp:coreProperties>
</file>