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8" r:id="rId3"/>
    <p:sldId id="303" r:id="rId4"/>
    <p:sldId id="320" r:id="rId5"/>
    <p:sldId id="326" r:id="rId6"/>
    <p:sldId id="325" r:id="rId7"/>
    <p:sldId id="324" r:id="rId8"/>
    <p:sldId id="339" r:id="rId9"/>
    <p:sldId id="327" r:id="rId10"/>
    <p:sldId id="328" r:id="rId11"/>
    <p:sldId id="330" r:id="rId12"/>
    <p:sldId id="329" r:id="rId13"/>
    <p:sldId id="331" r:id="rId14"/>
    <p:sldId id="332" r:id="rId15"/>
    <p:sldId id="333" r:id="rId16"/>
    <p:sldId id="334" r:id="rId1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94660"/>
  </p:normalViewPr>
  <p:slideViewPr>
    <p:cSldViewPr>
      <p:cViewPr varScale="1">
        <p:scale>
          <a:sx n="75" d="100"/>
          <a:sy n="75" d="100"/>
        </p:scale>
        <p:origin x="205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DB4CEEE6-7414-481F-A667-B4F9EE776742}" type="datetimeFigureOut">
              <a:rPr lang="de-AT"/>
              <a:pPr>
                <a:defRPr/>
              </a:pPr>
              <a:t>05.03.2024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AA0BC2F7-8E4A-4200-88F6-F8B8F180D1D3}" type="slidenum">
              <a:rPr lang="de-AT"/>
              <a:pPr>
                <a:defRPr/>
              </a:pPr>
              <a:t>‹Nr.›</a:t>
            </a:fld>
            <a:endParaRPr lang="de-AT"/>
          </a:p>
        </p:txBody>
      </p:sp>
    </p:spTree>
    <p:extLst>
      <p:ext uri="{BB962C8B-B14F-4D97-AF65-F5344CB8AC3E}">
        <p14:creationId xmlns:p14="http://schemas.microsoft.com/office/powerpoint/2010/main" val="36148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E8618569-7E20-4F38-8F0A-44EB6FCECF85}" type="datetimeFigureOut">
              <a:rPr lang="de-AT"/>
              <a:pPr>
                <a:defRPr/>
              </a:pPr>
              <a:t>05.03.2024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4305A7A3-87D5-4968-A697-28A1E07302E2}" type="slidenum">
              <a:rPr lang="de-AT"/>
              <a:pPr>
                <a:defRPr/>
              </a:pPr>
              <a:t>‹Nr.›</a:t>
            </a:fld>
            <a:endParaRPr lang="de-AT"/>
          </a:p>
        </p:txBody>
      </p:sp>
    </p:spTree>
    <p:extLst>
      <p:ext uri="{BB962C8B-B14F-4D97-AF65-F5344CB8AC3E}">
        <p14:creationId xmlns:p14="http://schemas.microsoft.com/office/powerpoint/2010/main" val="19855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C562A2B4-5525-43C3-BA56-AA8B1C402639}" type="datetimeFigureOut">
              <a:rPr lang="de-AT"/>
              <a:pPr>
                <a:defRPr/>
              </a:pPr>
              <a:t>05.03.2024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74F86EC-2571-466A-83BA-6B2EFBF76498}" type="slidenum">
              <a:rPr lang="de-AT"/>
              <a:pPr>
                <a:defRPr/>
              </a:pPr>
              <a:t>‹Nr.›</a:t>
            </a:fld>
            <a:endParaRPr lang="de-AT"/>
          </a:p>
        </p:txBody>
      </p:sp>
    </p:spTree>
    <p:extLst>
      <p:ext uri="{BB962C8B-B14F-4D97-AF65-F5344CB8AC3E}">
        <p14:creationId xmlns:p14="http://schemas.microsoft.com/office/powerpoint/2010/main" val="353456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0A51ACE9-DBEC-4C78-A581-9FB23BCCE35D}" type="datetimeFigureOut">
              <a:rPr lang="de-AT"/>
              <a:pPr>
                <a:defRPr/>
              </a:pPr>
              <a:t>05.03.2024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42C60277-D0BF-441E-8EA5-B279F8ABA34F}" type="slidenum">
              <a:rPr lang="de-AT"/>
              <a:pPr>
                <a:defRPr/>
              </a:pPr>
              <a:t>‹Nr.›</a:t>
            </a:fld>
            <a:endParaRPr lang="de-AT"/>
          </a:p>
        </p:txBody>
      </p:sp>
    </p:spTree>
    <p:extLst>
      <p:ext uri="{BB962C8B-B14F-4D97-AF65-F5344CB8AC3E}">
        <p14:creationId xmlns:p14="http://schemas.microsoft.com/office/powerpoint/2010/main" val="387573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BFEFFF57-022D-4E0C-A452-8526A7D5AFDA}" type="datetimeFigureOut">
              <a:rPr lang="de-AT"/>
              <a:pPr>
                <a:defRPr/>
              </a:pPr>
              <a:t>05.03.2024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6276092C-7910-4906-BECA-6CCC0FC7B53D}" type="slidenum">
              <a:rPr lang="de-AT"/>
              <a:pPr>
                <a:defRPr/>
              </a:pPr>
              <a:t>‹Nr.›</a:t>
            </a:fld>
            <a:endParaRPr lang="de-AT"/>
          </a:p>
        </p:txBody>
      </p:sp>
    </p:spTree>
    <p:extLst>
      <p:ext uri="{BB962C8B-B14F-4D97-AF65-F5344CB8AC3E}">
        <p14:creationId xmlns:p14="http://schemas.microsoft.com/office/powerpoint/2010/main" val="211725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p:cNvSpPr>
            <a:spLocks noGrp="1"/>
          </p:cNvSpPr>
          <p:nvPr>
            <p:ph type="dt" sz="half" idx="10"/>
          </p:nvPr>
        </p:nvSpPr>
        <p:spPr/>
        <p:txBody>
          <a:bodyPr/>
          <a:lstStyle>
            <a:lvl1pPr>
              <a:defRPr/>
            </a:lvl1pPr>
          </a:lstStyle>
          <a:p>
            <a:pPr>
              <a:defRPr/>
            </a:pPr>
            <a:fld id="{4E817CF4-933B-479D-A82E-E8704892CBB7}" type="datetimeFigureOut">
              <a:rPr lang="de-AT"/>
              <a:pPr>
                <a:defRPr/>
              </a:pPr>
              <a:t>05.03.2024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97550AFA-2BE7-4779-BA34-A7F3F3BCCAD6}" type="slidenum">
              <a:rPr lang="de-AT"/>
              <a:pPr>
                <a:defRPr/>
              </a:pPr>
              <a:t>‹Nr.›</a:t>
            </a:fld>
            <a:endParaRPr lang="de-AT"/>
          </a:p>
        </p:txBody>
      </p:sp>
    </p:spTree>
    <p:extLst>
      <p:ext uri="{BB962C8B-B14F-4D97-AF65-F5344CB8AC3E}">
        <p14:creationId xmlns:p14="http://schemas.microsoft.com/office/powerpoint/2010/main" val="422532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p:cNvSpPr>
            <a:spLocks noGrp="1"/>
          </p:cNvSpPr>
          <p:nvPr>
            <p:ph type="dt" sz="half" idx="10"/>
          </p:nvPr>
        </p:nvSpPr>
        <p:spPr/>
        <p:txBody>
          <a:bodyPr/>
          <a:lstStyle>
            <a:lvl1pPr>
              <a:defRPr/>
            </a:lvl1pPr>
          </a:lstStyle>
          <a:p>
            <a:pPr>
              <a:defRPr/>
            </a:pPr>
            <a:fld id="{C3EFF954-D9AE-499F-96C2-26BAFB6C260B}" type="datetimeFigureOut">
              <a:rPr lang="de-AT"/>
              <a:pPr>
                <a:defRPr/>
              </a:pPr>
              <a:t>05.03.2024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0F090415-9C27-4835-9417-ED4DF18A3D16}" type="slidenum">
              <a:rPr lang="de-AT"/>
              <a:pPr>
                <a:defRPr/>
              </a:pPr>
              <a:t>‹Nr.›</a:t>
            </a:fld>
            <a:endParaRPr lang="de-AT"/>
          </a:p>
        </p:txBody>
      </p:sp>
    </p:spTree>
    <p:extLst>
      <p:ext uri="{BB962C8B-B14F-4D97-AF65-F5344CB8AC3E}">
        <p14:creationId xmlns:p14="http://schemas.microsoft.com/office/powerpoint/2010/main" val="24730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06913639-8339-4FA9-88C8-E9A6141428E3}" type="datetimeFigureOut">
              <a:rPr lang="de-AT"/>
              <a:pPr>
                <a:defRPr/>
              </a:pPr>
              <a:t>05.03.2024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D33A3008-C8CD-4484-BC35-32094E01F1EE}" type="slidenum">
              <a:rPr lang="de-AT"/>
              <a:pPr>
                <a:defRPr/>
              </a:pPr>
              <a:t>‹Nr.›</a:t>
            </a:fld>
            <a:endParaRPr lang="de-AT"/>
          </a:p>
        </p:txBody>
      </p:sp>
    </p:spTree>
    <p:extLst>
      <p:ext uri="{BB962C8B-B14F-4D97-AF65-F5344CB8AC3E}">
        <p14:creationId xmlns:p14="http://schemas.microsoft.com/office/powerpoint/2010/main" val="336357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4EA60F9-79D1-4E1D-AABD-DF34C2C81B34}" type="datetimeFigureOut">
              <a:rPr lang="de-AT"/>
              <a:pPr>
                <a:defRPr/>
              </a:pPr>
              <a:t>05.03.2024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F92007E2-756A-48F5-9B55-1BCC1B371F9F}" type="slidenum">
              <a:rPr lang="de-AT"/>
              <a:pPr>
                <a:defRPr/>
              </a:pPr>
              <a:t>‹Nr.›</a:t>
            </a:fld>
            <a:endParaRPr lang="de-AT"/>
          </a:p>
        </p:txBody>
      </p:sp>
    </p:spTree>
    <p:extLst>
      <p:ext uri="{BB962C8B-B14F-4D97-AF65-F5344CB8AC3E}">
        <p14:creationId xmlns:p14="http://schemas.microsoft.com/office/powerpoint/2010/main" val="290371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CB809B78-A049-490B-BDE9-369F7777C9AD}" type="datetimeFigureOut">
              <a:rPr lang="de-AT"/>
              <a:pPr>
                <a:defRPr/>
              </a:pPr>
              <a:t>05.03.2024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996AD8C5-1434-478B-B972-FA691E75859B}" type="slidenum">
              <a:rPr lang="de-AT"/>
              <a:pPr>
                <a:defRPr/>
              </a:pPr>
              <a:t>‹Nr.›</a:t>
            </a:fld>
            <a:endParaRPr lang="de-AT"/>
          </a:p>
        </p:txBody>
      </p:sp>
    </p:spTree>
    <p:extLst>
      <p:ext uri="{BB962C8B-B14F-4D97-AF65-F5344CB8AC3E}">
        <p14:creationId xmlns:p14="http://schemas.microsoft.com/office/powerpoint/2010/main" val="343160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B4BDF3B2-4B8C-4A2C-9282-194BAF67C95E}" type="datetimeFigureOut">
              <a:rPr lang="de-AT"/>
              <a:pPr>
                <a:defRPr/>
              </a:pPr>
              <a:t>05.03.2024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0A3DFA34-880D-4796-B408-390C7DC8FF31}" type="slidenum">
              <a:rPr lang="de-AT"/>
              <a:pPr>
                <a:defRPr/>
              </a:pPr>
              <a:t>‹Nr.›</a:t>
            </a:fld>
            <a:endParaRPr lang="de-AT"/>
          </a:p>
        </p:txBody>
      </p:sp>
    </p:spTree>
    <p:extLst>
      <p:ext uri="{BB962C8B-B14F-4D97-AF65-F5344CB8AC3E}">
        <p14:creationId xmlns:p14="http://schemas.microsoft.com/office/powerpoint/2010/main" val="14694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AT" alt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AT" alt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3F507D-80B8-4451-926E-100359D2C2F8}" type="datetimeFigureOut">
              <a:rPr lang="de-AT"/>
              <a:pPr>
                <a:defRPr/>
              </a:pPr>
              <a:t>05.03.2024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F4AF90-3D3D-45E7-B2DC-B2CF0F560D8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540543" y="1355726"/>
            <a:ext cx="8603457" cy="1488826"/>
          </a:xfrm>
        </p:spPr>
        <p:txBody>
          <a:bodyPr/>
          <a:lstStyle/>
          <a:p>
            <a:pPr algn="l" eaLnBrk="1" hangingPunct="1"/>
            <a:br>
              <a:rPr lang="de-DE" sz="3600" b="1" dirty="0"/>
            </a:br>
            <a:r>
              <a:rPr lang="de-DE" sz="3600" b="1" dirty="0"/>
              <a:t>The Epistemology </a:t>
            </a:r>
            <a:r>
              <a:rPr lang="de-DE" sz="3600" b="1" dirty="0" err="1"/>
              <a:t>of</a:t>
            </a:r>
            <a:r>
              <a:rPr lang="de-DE" sz="3600" b="1" dirty="0"/>
              <a:t> </a:t>
            </a:r>
            <a:r>
              <a:rPr lang="en-AU" sz="3600" b="1" dirty="0"/>
              <a:t>Fake News                                     </a:t>
            </a:r>
            <a:r>
              <a:rPr lang="de-DE" sz="1000" b="1" dirty="0"/>
              <a:t>NKU Athens, 5 March 2024</a:t>
            </a:r>
            <a:endParaRPr lang="de-AT" altLang="de-DE" sz="1000" b="1" dirty="0"/>
          </a:p>
        </p:txBody>
      </p:sp>
      <p:sp>
        <p:nvSpPr>
          <p:cNvPr id="2051" name="Untertitel 2"/>
          <p:cNvSpPr>
            <a:spLocks noGrp="1"/>
          </p:cNvSpPr>
          <p:nvPr>
            <p:ph type="subTitle" idx="1"/>
          </p:nvPr>
        </p:nvSpPr>
        <p:spPr>
          <a:xfrm>
            <a:off x="684213" y="4581128"/>
            <a:ext cx="3167707" cy="1727349"/>
          </a:xfrm>
        </p:spPr>
        <p:txBody>
          <a:bodyPr/>
          <a:lstStyle/>
          <a:p>
            <a:pPr algn="l" eaLnBrk="1" hangingPunct="1">
              <a:lnSpc>
                <a:spcPct val="80000"/>
              </a:lnSpc>
            </a:pPr>
            <a:r>
              <a:rPr lang="de-AT" altLang="de-DE" sz="2000" b="1" dirty="0">
                <a:solidFill>
                  <a:schemeClr val="tx1"/>
                </a:solidFill>
              </a:rPr>
              <a:t>Winfried Löffler </a:t>
            </a:r>
            <a:endParaRPr lang="de-AT" altLang="de-DE" sz="2000" dirty="0">
              <a:solidFill>
                <a:schemeClr val="tx1"/>
              </a:solidFill>
            </a:endParaRPr>
          </a:p>
          <a:p>
            <a:pPr algn="l" eaLnBrk="1" hangingPunct="1">
              <a:lnSpc>
                <a:spcPct val="80000"/>
              </a:lnSpc>
            </a:pPr>
            <a:r>
              <a:rPr lang="de-AT" altLang="de-DE" sz="1400" dirty="0">
                <a:solidFill>
                  <a:schemeClr val="tx1"/>
                </a:solidFill>
              </a:rPr>
              <a:t>University </a:t>
            </a:r>
            <a:r>
              <a:rPr lang="de-AT" altLang="de-DE" sz="1400" dirty="0" err="1">
                <a:solidFill>
                  <a:schemeClr val="tx1"/>
                </a:solidFill>
              </a:rPr>
              <a:t>of</a:t>
            </a:r>
            <a:r>
              <a:rPr lang="de-AT" altLang="de-DE" sz="1400" dirty="0">
                <a:solidFill>
                  <a:schemeClr val="tx1"/>
                </a:solidFill>
              </a:rPr>
              <a:t> Innsbruck</a:t>
            </a:r>
          </a:p>
          <a:p>
            <a:pPr algn="l" eaLnBrk="1" hangingPunct="1">
              <a:lnSpc>
                <a:spcPct val="80000"/>
              </a:lnSpc>
            </a:pPr>
            <a:r>
              <a:rPr lang="de-AT" altLang="de-DE" sz="1400" dirty="0">
                <a:solidFill>
                  <a:schemeClr val="tx1"/>
                </a:solidFill>
              </a:rPr>
              <a:t>Karl-Rahner-Platz 1</a:t>
            </a:r>
          </a:p>
          <a:p>
            <a:pPr algn="l" eaLnBrk="1" hangingPunct="1">
              <a:lnSpc>
                <a:spcPct val="80000"/>
              </a:lnSpc>
            </a:pPr>
            <a:r>
              <a:rPr lang="de-AT" altLang="de-DE" sz="1400" dirty="0">
                <a:solidFill>
                  <a:schemeClr val="tx1"/>
                </a:solidFill>
              </a:rPr>
              <a:t>6020 Innsbruck, Austria</a:t>
            </a:r>
          </a:p>
          <a:p>
            <a:pPr algn="l" eaLnBrk="1" hangingPunct="1">
              <a:lnSpc>
                <a:spcPct val="80000"/>
              </a:lnSpc>
            </a:pPr>
            <a:r>
              <a:rPr lang="de-AT" altLang="de-DE" sz="1400" dirty="0">
                <a:solidFill>
                  <a:schemeClr val="tx1"/>
                </a:solidFill>
              </a:rPr>
              <a:t>winfried.loeffler@uibk.ac.at</a:t>
            </a:r>
          </a:p>
          <a:p>
            <a:pPr algn="l" eaLnBrk="1" hangingPunct="1">
              <a:lnSpc>
                <a:spcPct val="80000"/>
              </a:lnSpc>
            </a:pPr>
            <a:r>
              <a:rPr lang="de-AT" altLang="de-DE" sz="1400" dirty="0">
                <a:solidFill>
                  <a:schemeClr val="tx1"/>
                </a:solidFill>
              </a:rPr>
              <a:t>www.uibk.ac.at/philtheol/loeffler</a:t>
            </a:r>
          </a:p>
        </p:txBody>
      </p:sp>
      <p:sp>
        <p:nvSpPr>
          <p:cNvPr id="2052" name="AutoShape 5" descr="https://www2.uibk.ac.at/stylesheets/15/images/logo-uibk-255x65px.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AT" altLang="de-DE" sz="1800">
              <a:latin typeface="Arial" charset="0"/>
            </a:endParaRPr>
          </a:p>
        </p:txBody>
      </p:sp>
      <p:sp>
        <p:nvSpPr>
          <p:cNvPr id="2054" name="AutoShape 10" descr="https://www2.uibk.ac.at/stylesheets/15/images/logo-uibk-255x65px.png"/>
          <p:cNvSpPr>
            <a:spLocks noChangeAspect="1" noChangeArrowheads="1"/>
          </p:cNvSpPr>
          <p:nvPr/>
        </p:nvSpPr>
        <p:spPr bwMode="auto">
          <a:xfrm>
            <a:off x="1444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AT" altLang="de-DE" sz="1800">
              <a:latin typeface="Arial" charset="0"/>
            </a:endParaRPr>
          </a:p>
        </p:txBody>
      </p:sp>
      <p:pic>
        <p:nvPicPr>
          <p:cNvPr id="2055" name="Picture 11" descr="logo-uibk-255x65p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333375"/>
            <a:ext cx="24288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707904" y="2825282"/>
            <a:ext cx="5089341" cy="3477875"/>
          </a:xfrm>
          <a:prstGeom prst="rect">
            <a:avLst/>
          </a:prstGeom>
          <a:noFill/>
        </p:spPr>
        <p:txBody>
          <a:bodyPr wrap="square">
            <a:spAutoFit/>
          </a:bodyPr>
          <a:lstStyle/>
          <a:p>
            <a:pPr>
              <a:defRPr/>
            </a:pPr>
            <a:br>
              <a:rPr lang="de-AT" sz="2000" b="1" dirty="0">
                <a:latin typeface="+mj-lt"/>
                <a:ea typeface="+mj-ea"/>
                <a:cs typeface="+mj-cs"/>
              </a:rPr>
            </a:br>
            <a:endParaRPr lang="de-AT" sz="2000" b="1" dirty="0">
              <a:latin typeface="+mj-lt"/>
              <a:ea typeface="+mj-ea"/>
              <a:cs typeface="+mj-cs"/>
            </a:endParaRPr>
          </a:p>
          <a:p>
            <a:pPr marL="457200" indent="-457200">
              <a:buFontTx/>
              <a:buAutoNum type="arabicPeriod"/>
              <a:defRPr/>
            </a:pPr>
            <a:r>
              <a:rPr lang="en-AU" sz="2000" b="1" dirty="0">
                <a:latin typeface="+mj-lt"/>
                <a:ea typeface="+mj-ea"/>
                <a:cs typeface="+mj-cs"/>
              </a:rPr>
              <a:t>A short look at “Social Epistemology”</a:t>
            </a:r>
          </a:p>
          <a:p>
            <a:pPr marL="457200" indent="-457200">
              <a:buFontTx/>
              <a:buAutoNum type="arabicPeriod"/>
              <a:defRPr/>
            </a:pPr>
            <a:r>
              <a:rPr lang="en-AU" sz="2000" b="1" dirty="0">
                <a:latin typeface="+mj-lt"/>
                <a:ea typeface="+mj-ea"/>
                <a:cs typeface="+mj-cs"/>
              </a:rPr>
              <a:t>“Fake News”</a:t>
            </a:r>
          </a:p>
          <a:p>
            <a:pPr marL="457200" indent="-457200">
              <a:buFontTx/>
              <a:buAutoNum type="arabicPeriod"/>
              <a:defRPr/>
            </a:pPr>
            <a:r>
              <a:rPr lang="en-AU" sz="2000" b="1" dirty="0">
                <a:latin typeface="+mj-lt"/>
                <a:ea typeface="+mj-ea"/>
                <a:cs typeface="+mj-cs"/>
              </a:rPr>
              <a:t>Changes in the media world</a:t>
            </a:r>
          </a:p>
          <a:p>
            <a:pPr marL="457200" indent="-457200">
              <a:buFontTx/>
              <a:buAutoNum type="arabicPeriod"/>
              <a:defRPr/>
            </a:pPr>
            <a:r>
              <a:rPr lang="en-US" sz="2000" b="1" dirty="0">
                <a:latin typeface="+mj-lt"/>
                <a:ea typeface="+mj-ea"/>
                <a:cs typeface="+mj-cs"/>
              </a:rPr>
              <a:t>Producing Fake News as business model: the </a:t>
            </a:r>
            <a:r>
              <a:rPr lang="en-US" sz="2000" b="1" i="1" dirty="0">
                <a:latin typeface="+mj-lt"/>
                <a:ea typeface="+mj-ea"/>
                <a:cs typeface="+mj-cs"/>
              </a:rPr>
              <a:t>supply</a:t>
            </a:r>
            <a:r>
              <a:rPr lang="en-US" sz="2000" b="1" dirty="0">
                <a:latin typeface="+mj-lt"/>
                <a:ea typeface="+mj-ea"/>
                <a:cs typeface="+mj-cs"/>
              </a:rPr>
              <a:t> side of Fake News </a:t>
            </a:r>
          </a:p>
          <a:p>
            <a:pPr marL="457200" indent="-457200">
              <a:buFontTx/>
              <a:buAutoNum type="arabicPeriod"/>
              <a:defRPr/>
            </a:pPr>
            <a:r>
              <a:rPr lang="en-US" sz="2000" b="1" dirty="0">
                <a:latin typeface="+mj-lt"/>
                <a:ea typeface="+mj-ea"/>
                <a:cs typeface="+mj-cs"/>
              </a:rPr>
              <a:t>The </a:t>
            </a:r>
            <a:r>
              <a:rPr lang="en-US" sz="2000" b="1" i="1" dirty="0">
                <a:latin typeface="+mj-lt"/>
                <a:ea typeface="+mj-ea"/>
                <a:cs typeface="+mj-cs"/>
              </a:rPr>
              <a:t>demand</a:t>
            </a:r>
            <a:r>
              <a:rPr lang="en-US" sz="2000" b="1" dirty="0">
                <a:latin typeface="+mj-lt"/>
                <a:ea typeface="+mj-ea"/>
                <a:cs typeface="+mj-cs"/>
              </a:rPr>
              <a:t> side of Fake News: Why people believe in them</a:t>
            </a:r>
          </a:p>
          <a:p>
            <a:pPr marL="457200" indent="-457200">
              <a:buFontTx/>
              <a:buAutoNum type="arabicPeriod"/>
              <a:defRPr/>
            </a:pPr>
            <a:r>
              <a:rPr lang="en-US" sz="2000" b="1" dirty="0">
                <a:latin typeface="+mj-lt"/>
                <a:ea typeface="+mj-ea"/>
                <a:cs typeface="+mj-cs"/>
              </a:rPr>
              <a:t>What can we do?</a:t>
            </a:r>
          </a:p>
          <a:p>
            <a:pPr marL="457200" indent="-457200">
              <a:buFontTx/>
              <a:buAutoNum type="arabicPeriod"/>
              <a:defRPr/>
            </a:pPr>
            <a:endParaRPr lang="en-US" sz="2000" b="1" dirty="0">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9893180-512F-410D-9421-A5C626A76104}"/>
              </a:ext>
            </a:extLst>
          </p:cNvPr>
          <p:cNvPicPr>
            <a:picLocks noChangeAspect="1"/>
          </p:cNvPicPr>
          <p:nvPr/>
        </p:nvPicPr>
        <p:blipFill>
          <a:blip r:embed="rId2"/>
          <a:stretch>
            <a:fillRect/>
          </a:stretch>
        </p:blipFill>
        <p:spPr>
          <a:xfrm rot="10800000">
            <a:off x="2363754" y="705178"/>
            <a:ext cx="3727773" cy="2795830"/>
          </a:xfrm>
          <a:prstGeom prst="rect">
            <a:avLst/>
          </a:prstGeom>
        </p:spPr>
      </p:pic>
      <p:sp>
        <p:nvSpPr>
          <p:cNvPr id="2" name="Rechteck 1">
            <a:extLst>
              <a:ext uri="{FF2B5EF4-FFF2-40B4-BE49-F238E27FC236}">
                <a16:creationId xmlns:a16="http://schemas.microsoft.com/office/drawing/2014/main" id="{E07D3276-B9CA-4AC8-85F6-D4E79FE1EF61}"/>
              </a:ext>
            </a:extLst>
          </p:cNvPr>
          <p:cNvSpPr/>
          <p:nvPr/>
        </p:nvSpPr>
        <p:spPr>
          <a:xfrm>
            <a:off x="323528" y="305068"/>
            <a:ext cx="8712968" cy="3170099"/>
          </a:xfrm>
          <a:prstGeom prst="rect">
            <a:avLst/>
          </a:prstGeom>
        </p:spPr>
        <p:txBody>
          <a:bodyPr wrap="square">
            <a:spAutoFit/>
          </a:bodyPr>
          <a:lstStyle/>
          <a:p>
            <a:pPr>
              <a:defRPr/>
            </a:pPr>
            <a:r>
              <a:rPr lang="en-AU" sz="2000" b="1" dirty="0">
                <a:latin typeface="+mn-lt"/>
              </a:rPr>
              <a:t>Media strategies that will (not) work </a:t>
            </a:r>
            <a:r>
              <a:rPr lang="en-AU" sz="2000" dirty="0">
                <a:latin typeface="+mn-lt"/>
              </a:rPr>
              <a:t>(economic survival only in the grey areas):</a:t>
            </a:r>
          </a:p>
          <a:p>
            <a:pPr>
              <a:defRPr/>
            </a:pPr>
            <a:endParaRPr lang="en-AU" sz="2000" dirty="0">
              <a:latin typeface="+mn-lt"/>
            </a:endParaRPr>
          </a:p>
          <a:p>
            <a:pPr>
              <a:defRPr/>
            </a:pPr>
            <a:endParaRPr lang="en-AU" sz="2000" dirty="0">
              <a:latin typeface="+mn-lt"/>
            </a:endParaRPr>
          </a:p>
          <a:p>
            <a:pPr>
              <a:defRPr/>
            </a:pPr>
            <a:r>
              <a:rPr lang="en-AU" sz="2000" dirty="0">
                <a:latin typeface="+mn-lt"/>
              </a:rPr>
              <a:t>Reuters, Assoc. Press</a:t>
            </a:r>
          </a:p>
          <a:p>
            <a:pPr>
              <a:defRPr/>
            </a:pPr>
            <a:endParaRPr lang="en-AU" sz="2000" dirty="0">
              <a:latin typeface="+mn-lt"/>
            </a:endParaRPr>
          </a:p>
          <a:p>
            <a:pPr>
              <a:defRPr/>
            </a:pPr>
            <a:r>
              <a:rPr lang="en-AU" sz="2000" dirty="0">
                <a:latin typeface="+mn-lt"/>
              </a:rPr>
              <a:t>New York Times, CNN					Wall Street Journal </a:t>
            </a:r>
          </a:p>
          <a:p>
            <a:pPr>
              <a:defRPr/>
            </a:pPr>
            <a:endParaRPr lang="en-AU" sz="2000" dirty="0">
              <a:latin typeface="+mn-lt"/>
            </a:endParaRPr>
          </a:p>
          <a:p>
            <a:pPr>
              <a:defRPr/>
            </a:pPr>
            <a:r>
              <a:rPr lang="en-AU" sz="2000" dirty="0">
                <a:latin typeface="+mn-lt"/>
              </a:rPr>
              <a:t>							Fox News</a:t>
            </a:r>
          </a:p>
          <a:p>
            <a:pPr>
              <a:defRPr/>
            </a:pPr>
            <a:endParaRPr lang="en-AU" sz="2000" dirty="0">
              <a:latin typeface="+mn-lt"/>
            </a:endParaRPr>
          </a:p>
          <a:p>
            <a:pPr algn="r">
              <a:defRPr/>
            </a:pPr>
            <a:r>
              <a:rPr lang="en-AU" sz="2000" dirty="0">
                <a:latin typeface="+mn-lt"/>
              </a:rPr>
              <a:t>(McBrayer 35) </a:t>
            </a:r>
          </a:p>
        </p:txBody>
      </p:sp>
      <p:sp>
        <p:nvSpPr>
          <p:cNvPr id="5" name="Textfeld 4">
            <a:extLst>
              <a:ext uri="{FF2B5EF4-FFF2-40B4-BE49-F238E27FC236}">
                <a16:creationId xmlns:a16="http://schemas.microsoft.com/office/drawing/2014/main" id="{B31BECDC-44DE-4510-8805-12FD15BD6569}"/>
              </a:ext>
            </a:extLst>
          </p:cNvPr>
          <p:cNvSpPr txBox="1"/>
          <p:nvPr/>
        </p:nvSpPr>
        <p:spPr>
          <a:xfrm>
            <a:off x="274612" y="3645024"/>
            <a:ext cx="8869388"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The few news agencies (</a:t>
            </a:r>
            <a:r>
              <a:rPr lang="en-US" i="1" dirty="0">
                <a:latin typeface="+mn-lt"/>
              </a:rPr>
              <a:t>Reuters, Associated Press </a:t>
            </a:r>
            <a:r>
              <a:rPr lang="en-US" dirty="0">
                <a:latin typeface="+mn-lt"/>
              </a:rPr>
              <a:t>etc.) are on the top of the pyramid – they must sell their news to both, left-wing and right-wing media.</a:t>
            </a:r>
          </a:p>
          <a:p>
            <a:pPr marL="285750" indent="-285750">
              <a:buFont typeface="Arial" panose="020B0604020202020204" pitchFamily="34" charset="0"/>
              <a:buChar char="•"/>
            </a:pPr>
            <a:r>
              <a:rPr lang="en-AU" dirty="0">
                <a:latin typeface="+mn-lt"/>
              </a:rPr>
              <a:t>There is a market for mainline facts, presented in a reliable way, perhaps with a little political “colouring”: </a:t>
            </a:r>
            <a:r>
              <a:rPr lang="en-AU" i="1" dirty="0">
                <a:latin typeface="+mn-lt"/>
              </a:rPr>
              <a:t>The New York Times</a:t>
            </a:r>
            <a:r>
              <a:rPr lang="en-AU" dirty="0">
                <a:latin typeface="+mn-lt"/>
              </a:rPr>
              <a:t>, </a:t>
            </a:r>
            <a:r>
              <a:rPr lang="en-AU" i="1" dirty="0">
                <a:latin typeface="+mn-lt"/>
              </a:rPr>
              <a:t>CNN</a:t>
            </a:r>
            <a:r>
              <a:rPr lang="en-AU" dirty="0">
                <a:latin typeface="+mn-lt"/>
              </a:rPr>
              <a:t>, </a:t>
            </a:r>
            <a:r>
              <a:rPr lang="en-AU" i="1" dirty="0">
                <a:latin typeface="+mn-lt"/>
              </a:rPr>
              <a:t>The Wall Street Journal </a:t>
            </a:r>
            <a:r>
              <a:rPr lang="en-AU" dirty="0">
                <a:latin typeface="+mn-lt"/>
              </a:rPr>
              <a:t>etc.</a:t>
            </a:r>
          </a:p>
          <a:p>
            <a:pPr marL="285750" indent="-285750">
              <a:buFont typeface="Arial" panose="020B0604020202020204" pitchFamily="34" charset="0"/>
              <a:buChar char="•"/>
            </a:pPr>
            <a:r>
              <a:rPr lang="en-AU" b="1" dirty="0">
                <a:latin typeface="+mn-lt"/>
              </a:rPr>
              <a:t>There is a market for less reliable news which, however, certain groups </a:t>
            </a:r>
            <a:r>
              <a:rPr lang="en-AU" b="1" i="1" dirty="0">
                <a:latin typeface="+mn-lt"/>
              </a:rPr>
              <a:t>like to hear/read</a:t>
            </a:r>
            <a:r>
              <a:rPr lang="en-AU" b="1" dirty="0">
                <a:latin typeface="+mn-lt"/>
              </a:rPr>
              <a:t>.</a:t>
            </a:r>
          </a:p>
          <a:p>
            <a:pPr marL="285750" indent="-285750">
              <a:buFont typeface="Arial" panose="020B0604020202020204" pitchFamily="34" charset="0"/>
              <a:buChar char="•"/>
            </a:pPr>
            <a:r>
              <a:rPr lang="en-AU" dirty="0">
                <a:latin typeface="+mn-lt"/>
              </a:rPr>
              <a:t>There is </a:t>
            </a:r>
            <a:r>
              <a:rPr lang="en-AU" i="1" dirty="0">
                <a:latin typeface="+mn-lt"/>
              </a:rPr>
              <a:t>no</a:t>
            </a:r>
            <a:r>
              <a:rPr lang="en-AU" dirty="0">
                <a:latin typeface="+mn-lt"/>
              </a:rPr>
              <a:t> market for low accuracy news without partisanship.</a:t>
            </a:r>
          </a:p>
          <a:p>
            <a:pPr marL="285750" indent="-285750">
              <a:buFont typeface="Arial" panose="020B0604020202020204" pitchFamily="34" charset="0"/>
              <a:buChar char="•"/>
            </a:pPr>
            <a:r>
              <a:rPr lang="en-AU" b="1" dirty="0">
                <a:latin typeface="+mn-lt"/>
              </a:rPr>
              <a:t>There is </a:t>
            </a:r>
            <a:r>
              <a:rPr lang="en-AU" b="1" i="1" dirty="0">
                <a:latin typeface="+mn-lt"/>
              </a:rPr>
              <a:t>no</a:t>
            </a:r>
            <a:r>
              <a:rPr lang="en-AU" b="1" dirty="0">
                <a:latin typeface="+mn-lt"/>
              </a:rPr>
              <a:t> market for high accuracy news with partisanship </a:t>
            </a:r>
            <a:r>
              <a:rPr lang="en-AU" dirty="0">
                <a:latin typeface="+mn-lt"/>
              </a:rPr>
              <a:t>(example: </a:t>
            </a:r>
            <a:r>
              <a:rPr lang="en-AU" i="1" dirty="0">
                <a:latin typeface="+mn-lt"/>
              </a:rPr>
              <a:t>The Weekly Standard, </a:t>
            </a:r>
            <a:r>
              <a:rPr lang="en-AU" dirty="0">
                <a:latin typeface="+mn-lt"/>
              </a:rPr>
              <a:t>reliable, clearly conservative, but not pro-Trump, had to close in 2018…) </a:t>
            </a:r>
          </a:p>
          <a:p>
            <a:pPr marL="285750" indent="-285750">
              <a:buFont typeface="Arial" panose="020B0604020202020204" pitchFamily="34" charset="0"/>
              <a:buChar char="•"/>
            </a:pPr>
            <a:r>
              <a:rPr lang="en-AU" b="1" dirty="0">
                <a:latin typeface="+mn-lt"/>
              </a:rPr>
              <a:t>The less truthful a news source is, the more partisan it must be to survive.</a:t>
            </a:r>
          </a:p>
          <a:p>
            <a:pPr marL="285750" indent="-285750">
              <a:buFont typeface="Arial" panose="020B0604020202020204" pitchFamily="34" charset="0"/>
              <a:buChar char="•"/>
            </a:pPr>
            <a:r>
              <a:rPr lang="en-AU" b="1" dirty="0">
                <a:latin typeface="+mn-lt"/>
              </a:rPr>
              <a:t>The more partisan a news source is, the less truthful it will be</a:t>
            </a:r>
            <a:r>
              <a:rPr lang="en-AU" dirty="0">
                <a:latin typeface="+mn-lt"/>
              </a:rPr>
              <a:t>, since it must adjust to its partisan audience. ---             </a:t>
            </a:r>
            <a:r>
              <a:rPr lang="en-AU" i="1" dirty="0">
                <a:latin typeface="+mn-lt"/>
              </a:rPr>
              <a:t>And the journalists?? </a:t>
            </a:r>
            <a:r>
              <a:rPr lang="en-AU" dirty="0">
                <a:latin typeface="+mn-lt"/>
              </a:rPr>
              <a:t>They tend to obey to these incentives....</a:t>
            </a:r>
          </a:p>
        </p:txBody>
      </p:sp>
      <p:cxnSp>
        <p:nvCxnSpPr>
          <p:cNvPr id="6" name="Gerade Verbindung mit Pfeil 5">
            <a:extLst>
              <a:ext uri="{FF2B5EF4-FFF2-40B4-BE49-F238E27FC236}">
                <a16:creationId xmlns:a16="http://schemas.microsoft.com/office/drawing/2014/main" id="{AEFEB895-1710-4368-954B-8A510BB37860}"/>
              </a:ext>
            </a:extLst>
          </p:cNvPr>
          <p:cNvCxnSpPr>
            <a:cxnSpLocks/>
          </p:cNvCxnSpPr>
          <p:nvPr/>
        </p:nvCxnSpPr>
        <p:spPr>
          <a:xfrm>
            <a:off x="2555776" y="1412776"/>
            <a:ext cx="1944216" cy="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6066968F-B11D-408B-99D1-695AA5482E81}"/>
              </a:ext>
            </a:extLst>
          </p:cNvPr>
          <p:cNvCxnSpPr>
            <a:cxnSpLocks/>
          </p:cNvCxnSpPr>
          <p:nvPr/>
        </p:nvCxnSpPr>
        <p:spPr>
          <a:xfrm flipV="1">
            <a:off x="2699792" y="1700808"/>
            <a:ext cx="1584176" cy="2880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3A2E5679-4C3E-4CFA-BE5F-4A1B221085B1}"/>
              </a:ext>
            </a:extLst>
          </p:cNvPr>
          <p:cNvCxnSpPr>
            <a:cxnSpLocks/>
          </p:cNvCxnSpPr>
          <p:nvPr/>
        </p:nvCxnSpPr>
        <p:spPr>
          <a:xfrm flipH="1" flipV="1">
            <a:off x="4572000" y="1700808"/>
            <a:ext cx="2160240" cy="2880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338392A-EE62-4E02-8DAC-4F3E92F60BE6}"/>
              </a:ext>
            </a:extLst>
          </p:cNvPr>
          <p:cNvCxnSpPr/>
          <p:nvPr/>
        </p:nvCxnSpPr>
        <p:spPr>
          <a:xfrm flipH="1" flipV="1">
            <a:off x="4932040" y="2204864"/>
            <a:ext cx="1800200" cy="43204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86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323528" y="305068"/>
            <a:ext cx="8101408" cy="400110"/>
          </a:xfrm>
          <a:prstGeom prst="rect">
            <a:avLst/>
          </a:prstGeom>
        </p:spPr>
        <p:txBody>
          <a:bodyPr wrap="square">
            <a:spAutoFit/>
          </a:bodyPr>
          <a:lstStyle/>
          <a:p>
            <a:pPr>
              <a:defRPr/>
            </a:pPr>
            <a:r>
              <a:rPr lang="en-AU" sz="2000" b="1" dirty="0">
                <a:latin typeface="+mn-lt"/>
              </a:rPr>
              <a:t>5. The </a:t>
            </a:r>
            <a:r>
              <a:rPr lang="en-AU" sz="2000" b="1" i="1" dirty="0">
                <a:latin typeface="+mn-lt"/>
              </a:rPr>
              <a:t>demand</a:t>
            </a:r>
            <a:r>
              <a:rPr lang="en-AU" sz="2000" b="1" dirty="0">
                <a:latin typeface="+mn-lt"/>
              </a:rPr>
              <a:t> side of Fake News: Why people believe in them</a:t>
            </a:r>
          </a:p>
        </p:txBody>
      </p:sp>
      <p:sp>
        <p:nvSpPr>
          <p:cNvPr id="5" name="Textfeld 4">
            <a:extLst>
              <a:ext uri="{FF2B5EF4-FFF2-40B4-BE49-F238E27FC236}">
                <a16:creationId xmlns:a16="http://schemas.microsoft.com/office/drawing/2014/main" id="{B31BECDC-44DE-4510-8805-12FD15BD6569}"/>
              </a:ext>
            </a:extLst>
          </p:cNvPr>
          <p:cNvSpPr txBox="1"/>
          <p:nvPr/>
        </p:nvSpPr>
        <p:spPr>
          <a:xfrm>
            <a:off x="323528" y="836712"/>
            <a:ext cx="8197525" cy="5909310"/>
          </a:xfrm>
          <a:prstGeom prst="rect">
            <a:avLst/>
          </a:prstGeom>
          <a:noFill/>
        </p:spPr>
        <p:txBody>
          <a:bodyPr wrap="square" rtlCol="0">
            <a:spAutoFit/>
          </a:bodyPr>
          <a:lstStyle/>
          <a:p>
            <a:r>
              <a:rPr lang="en-CA" b="1" dirty="0">
                <a:latin typeface="+mn-lt"/>
              </a:rPr>
              <a:t>Summary so far: </a:t>
            </a:r>
            <a:r>
              <a:rPr lang="en-CA" dirty="0">
                <a:latin typeface="+mn-lt"/>
              </a:rPr>
              <a:t>there is an economic incentive structure to produce, distribute and redistribute Fake News, and technology and deregulation make it easier.</a:t>
            </a:r>
          </a:p>
          <a:p>
            <a:r>
              <a:rPr lang="en-CA" b="1" dirty="0">
                <a:latin typeface="+mn-lt"/>
              </a:rPr>
              <a:t>But now let’s ask: why do so many people believe in them so easily? </a:t>
            </a:r>
          </a:p>
          <a:p>
            <a:endParaRPr lang="en-CA" dirty="0">
              <a:latin typeface="+mn-lt"/>
            </a:endParaRPr>
          </a:p>
          <a:p>
            <a:pPr marL="285750" indent="-285750">
              <a:buFont typeface="Wingdings" panose="05000000000000000000" pitchFamily="2" charset="2"/>
              <a:buChar char="ð"/>
            </a:pPr>
            <a:r>
              <a:rPr lang="en-CA" dirty="0">
                <a:latin typeface="+mn-lt"/>
              </a:rPr>
              <a:t>A look into </a:t>
            </a:r>
            <a:r>
              <a:rPr lang="en-CA" b="1" dirty="0">
                <a:latin typeface="+mn-lt"/>
              </a:rPr>
              <a:t>social psychology </a:t>
            </a:r>
            <a:r>
              <a:rPr lang="en-CA" dirty="0">
                <a:latin typeface="+mn-lt"/>
              </a:rPr>
              <a:t>and its frontier areas to epistemology.</a:t>
            </a:r>
          </a:p>
          <a:p>
            <a:endParaRPr lang="en-CA" b="1" dirty="0">
              <a:latin typeface="+mn-lt"/>
            </a:endParaRPr>
          </a:p>
          <a:p>
            <a:pPr marL="342900" indent="-342900">
              <a:buAutoNum type="alphaLcPeriod"/>
            </a:pPr>
            <a:r>
              <a:rPr lang="en-CA" b="1" dirty="0">
                <a:latin typeface="+mn-lt"/>
              </a:rPr>
              <a:t>Incentives of news consumption; error costs and benefits  </a:t>
            </a:r>
          </a:p>
          <a:p>
            <a:pPr marL="342900" indent="-342900">
              <a:buAutoNum type="alphaLcPeriod"/>
            </a:pPr>
            <a:endParaRPr lang="en-CA" b="1" dirty="0">
              <a:latin typeface="+mn-lt"/>
            </a:endParaRPr>
          </a:p>
          <a:p>
            <a:r>
              <a:rPr lang="en-CA" dirty="0">
                <a:latin typeface="+mn-lt"/>
              </a:rPr>
              <a:t>Information/news is “consumed” like other intakes (no purely “rationalist” approach!). And truth is </a:t>
            </a:r>
            <a:r>
              <a:rPr lang="en-CA" i="1" dirty="0">
                <a:latin typeface="+mn-lt"/>
              </a:rPr>
              <a:t>not</a:t>
            </a:r>
            <a:r>
              <a:rPr lang="en-CA" dirty="0">
                <a:latin typeface="+mn-lt"/>
              </a:rPr>
              <a:t> the </a:t>
            </a:r>
            <a:r>
              <a:rPr lang="en-CA" i="1" dirty="0">
                <a:latin typeface="+mn-lt"/>
              </a:rPr>
              <a:t>only</a:t>
            </a:r>
            <a:r>
              <a:rPr lang="en-CA" dirty="0">
                <a:latin typeface="+mn-lt"/>
              </a:rPr>
              <a:t> incentive which guides this consumption. </a:t>
            </a:r>
          </a:p>
          <a:p>
            <a:endParaRPr lang="en-CA" b="1" dirty="0">
              <a:latin typeface="+mn-lt"/>
            </a:endParaRPr>
          </a:p>
          <a:p>
            <a:r>
              <a:rPr lang="en-CA" b="1" dirty="0">
                <a:latin typeface="+mn-lt"/>
              </a:rPr>
              <a:t>Cognition follows two (!) incentives: 	</a:t>
            </a:r>
            <a:r>
              <a:rPr lang="en-CA" dirty="0">
                <a:latin typeface="+mn-lt"/>
              </a:rPr>
              <a:t>- truth</a:t>
            </a:r>
          </a:p>
          <a:p>
            <a:r>
              <a:rPr lang="en-CA" dirty="0">
                <a:latin typeface="+mn-lt"/>
              </a:rPr>
              <a:t> 				- “costs” and “benefits”  </a:t>
            </a:r>
          </a:p>
          <a:p>
            <a:endParaRPr lang="en-CA" dirty="0">
              <a:latin typeface="+mn-lt"/>
            </a:endParaRPr>
          </a:p>
          <a:p>
            <a:r>
              <a:rPr lang="en-CA" b="1" dirty="0">
                <a:latin typeface="+mn-lt"/>
              </a:rPr>
              <a:t>In many cases, truth is not so important, and the “direct error costs” are minimal. </a:t>
            </a:r>
            <a:r>
              <a:rPr lang="en-CA" dirty="0">
                <a:latin typeface="+mn-lt"/>
              </a:rPr>
              <a:t>E.g., it does </a:t>
            </a:r>
            <a:r>
              <a:rPr lang="en-CA" i="1" dirty="0">
                <a:latin typeface="+mn-lt"/>
              </a:rPr>
              <a:t>not directly </a:t>
            </a:r>
            <a:r>
              <a:rPr lang="en-CA" dirty="0">
                <a:latin typeface="+mn-lt"/>
              </a:rPr>
              <a:t>damage </a:t>
            </a:r>
            <a:r>
              <a:rPr lang="en-CA" i="1" dirty="0">
                <a:latin typeface="+mn-lt"/>
              </a:rPr>
              <a:t>me personally</a:t>
            </a:r>
            <a:r>
              <a:rPr lang="en-CA" dirty="0">
                <a:latin typeface="+mn-lt"/>
              </a:rPr>
              <a:t> if I deny climate change, have terribly wrong ideas about the causes of the Ukraine war, or believe in a world conspiracy. </a:t>
            </a:r>
            <a:br>
              <a:rPr lang="en-CA" dirty="0">
                <a:latin typeface="+mn-lt"/>
              </a:rPr>
            </a:br>
            <a:r>
              <a:rPr lang="en-CA" dirty="0">
                <a:latin typeface="+mn-lt"/>
              </a:rPr>
              <a:t>(Compare: Correct information about bus departures has high direct error costs.)</a:t>
            </a:r>
          </a:p>
          <a:p>
            <a:endParaRPr lang="en-CA" dirty="0">
              <a:latin typeface="+mn-lt"/>
            </a:endParaRPr>
          </a:p>
          <a:p>
            <a:r>
              <a:rPr lang="en-CA" b="1" dirty="0">
                <a:latin typeface="+mn-lt"/>
              </a:rPr>
              <a:t>What we saw so far: </a:t>
            </a:r>
            <a:r>
              <a:rPr lang="en-CA" dirty="0">
                <a:latin typeface="+mn-lt"/>
              </a:rPr>
              <a:t>We are not so much out for truth as we believe. </a:t>
            </a:r>
          </a:p>
          <a:p>
            <a:r>
              <a:rPr lang="en-CA" b="1" dirty="0">
                <a:latin typeface="+mn-lt"/>
              </a:rPr>
              <a:t>But it is even worse: </a:t>
            </a:r>
            <a:r>
              <a:rPr lang="en-CA" dirty="0">
                <a:latin typeface="+mn-lt"/>
              </a:rPr>
              <a:t>There are even strong </a:t>
            </a:r>
            <a:r>
              <a:rPr lang="en-CA" i="1" dirty="0">
                <a:latin typeface="+mn-lt"/>
              </a:rPr>
              <a:t>non</a:t>
            </a:r>
            <a:r>
              <a:rPr lang="en-CA" dirty="0">
                <a:latin typeface="+mn-lt"/>
              </a:rPr>
              <a:t>-truth-related incentives to believe.</a:t>
            </a:r>
          </a:p>
        </p:txBody>
      </p:sp>
      <p:sp>
        <p:nvSpPr>
          <p:cNvPr id="3" name="Rechteck 2">
            <a:extLst>
              <a:ext uri="{FF2B5EF4-FFF2-40B4-BE49-F238E27FC236}">
                <a16:creationId xmlns:a16="http://schemas.microsoft.com/office/drawing/2014/main" id="{7CF63116-694E-48FB-BBD6-0F6686A0E8BE}"/>
              </a:ext>
            </a:extLst>
          </p:cNvPr>
          <p:cNvSpPr/>
          <p:nvPr/>
        </p:nvSpPr>
        <p:spPr>
          <a:xfrm>
            <a:off x="323528" y="3861048"/>
            <a:ext cx="7128792" cy="648072"/>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78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323528" y="476672"/>
            <a:ext cx="8640960" cy="6186309"/>
          </a:xfrm>
          <a:prstGeom prst="rect">
            <a:avLst/>
          </a:prstGeom>
          <a:noFill/>
        </p:spPr>
        <p:txBody>
          <a:bodyPr wrap="square" rtlCol="0">
            <a:spAutoFit/>
          </a:bodyPr>
          <a:lstStyle/>
          <a:p>
            <a:r>
              <a:rPr lang="en-CA" b="1" dirty="0">
                <a:latin typeface="+mn-lt"/>
              </a:rPr>
              <a:t>Big and little questions:  “Little”: </a:t>
            </a:r>
            <a:r>
              <a:rPr lang="en-CA" dirty="0">
                <a:latin typeface="+mn-lt"/>
              </a:rPr>
              <a:t>Problems which we oversee, and have competence </a:t>
            </a:r>
            <a:br>
              <a:rPr lang="en-CA" dirty="0">
                <a:latin typeface="+mn-lt"/>
              </a:rPr>
            </a:br>
            <a:r>
              <a:rPr lang="en-CA" dirty="0">
                <a:latin typeface="+mn-lt"/>
              </a:rPr>
              <a:t>and a chance to solve ourselves. </a:t>
            </a:r>
            <a:r>
              <a:rPr lang="en-CA" b="1" dirty="0">
                <a:latin typeface="+mn-lt"/>
              </a:rPr>
              <a:t>“Big”: </a:t>
            </a:r>
            <a:r>
              <a:rPr lang="en-CA" dirty="0">
                <a:latin typeface="+mn-lt"/>
              </a:rPr>
              <a:t>Problems which we don’t oversee, beyond our own competence. </a:t>
            </a:r>
            <a:r>
              <a:rPr lang="en-CA" b="1" dirty="0">
                <a:latin typeface="+mn-lt"/>
              </a:rPr>
              <a:t>Crucial:</a:t>
            </a:r>
            <a:r>
              <a:rPr lang="en-CA" dirty="0">
                <a:latin typeface="+mn-lt"/>
              </a:rPr>
              <a:t> </a:t>
            </a:r>
            <a:r>
              <a:rPr lang="en-CA" b="1" dirty="0">
                <a:latin typeface="+mn-lt"/>
              </a:rPr>
              <a:t>In many cases, </a:t>
            </a:r>
            <a:r>
              <a:rPr lang="en-CA" b="1" u="sng" dirty="0">
                <a:latin typeface="+mn-lt"/>
              </a:rPr>
              <a:t>big</a:t>
            </a:r>
            <a:r>
              <a:rPr lang="en-CA" b="1" dirty="0">
                <a:latin typeface="+mn-lt"/>
              </a:rPr>
              <a:t> questions have </a:t>
            </a:r>
            <a:r>
              <a:rPr lang="en-CA" b="1" u="sng" dirty="0">
                <a:latin typeface="+mn-lt"/>
              </a:rPr>
              <a:t>low</a:t>
            </a:r>
            <a:r>
              <a:rPr lang="en-CA" b="1" dirty="0">
                <a:latin typeface="+mn-lt"/>
              </a:rPr>
              <a:t> error costs.</a:t>
            </a:r>
          </a:p>
          <a:p>
            <a:r>
              <a:rPr lang="en-CA" dirty="0">
                <a:latin typeface="+mn-lt"/>
              </a:rPr>
              <a:t>But: Tendency to have opinions also in </a:t>
            </a:r>
            <a:r>
              <a:rPr lang="en-CA" b="1" dirty="0">
                <a:latin typeface="+mn-lt"/>
              </a:rPr>
              <a:t>“big” questions… = the main field of fake news!</a:t>
            </a:r>
          </a:p>
          <a:p>
            <a:r>
              <a:rPr lang="en-CA" dirty="0">
                <a:latin typeface="+mn-lt"/>
              </a:rPr>
              <a:t>(</a:t>
            </a:r>
            <a:r>
              <a:rPr lang="en-CA" b="1" dirty="0">
                <a:latin typeface="+mn-lt"/>
              </a:rPr>
              <a:t>No </a:t>
            </a:r>
            <a:r>
              <a:rPr lang="en-CA" dirty="0">
                <a:latin typeface="+mn-lt"/>
              </a:rPr>
              <a:t>fake news in weather forecasts, football results, road closing announcements, etc.) </a:t>
            </a:r>
          </a:p>
          <a:p>
            <a:endParaRPr lang="en-CA" b="1" dirty="0">
              <a:latin typeface="+mn-lt"/>
            </a:endParaRPr>
          </a:p>
          <a:p>
            <a:r>
              <a:rPr lang="en-CA" b="1" dirty="0">
                <a:latin typeface="+mn-lt"/>
              </a:rPr>
              <a:t>“Tribal cognition”, </a:t>
            </a:r>
            <a:r>
              <a:rPr lang="en-CA" dirty="0">
                <a:latin typeface="+mn-lt"/>
              </a:rPr>
              <a:t>pressure to conformity, belonging to a community, team mentality: we strive for opinions as “identity markers”. Powerful especially in “big problems”, in areas </a:t>
            </a:r>
            <a:br>
              <a:rPr lang="en-CA" dirty="0">
                <a:latin typeface="+mn-lt"/>
              </a:rPr>
            </a:br>
            <a:r>
              <a:rPr lang="en-CA" dirty="0">
                <a:latin typeface="+mn-lt"/>
              </a:rPr>
              <a:t>“at the edge” without clear empirical control, rational structure, accessible evidence. </a:t>
            </a:r>
            <a:br>
              <a:rPr lang="en-CA" dirty="0">
                <a:latin typeface="+mn-lt"/>
              </a:rPr>
            </a:br>
            <a:r>
              <a:rPr lang="en-CA" b="1" dirty="0">
                <a:latin typeface="+mn-lt"/>
                <a:sym typeface="Symbol" panose="05050102010706020507" pitchFamily="18" charset="2"/>
              </a:rPr>
              <a:t> </a:t>
            </a:r>
            <a:r>
              <a:rPr lang="en-CA" b="1" dirty="0">
                <a:latin typeface="+mn-lt"/>
              </a:rPr>
              <a:t> The primary incentives are: Harmony, identity, loyalty, reduction of “cognitive dissonance”, “complexity reduction”. (And not: truth…)</a:t>
            </a:r>
          </a:p>
          <a:p>
            <a:endParaRPr lang="en-CA" dirty="0">
              <a:latin typeface="+mn-lt"/>
            </a:endParaRPr>
          </a:p>
          <a:p>
            <a:r>
              <a:rPr lang="en-CA" b="1" dirty="0">
                <a:latin typeface="+mn-lt"/>
              </a:rPr>
              <a:t>Think of the costs &amp; benefits! No direct costs of an error, but high </a:t>
            </a:r>
          </a:p>
          <a:p>
            <a:r>
              <a:rPr lang="en-CA" b="1" dirty="0">
                <a:latin typeface="+mn-lt"/>
              </a:rPr>
              <a:t>personal benefit in terms of harmony, social integration, identity etc.</a:t>
            </a:r>
          </a:p>
          <a:p>
            <a:endParaRPr lang="en-CA" dirty="0">
              <a:latin typeface="+mn-lt"/>
            </a:endParaRPr>
          </a:p>
          <a:p>
            <a:r>
              <a:rPr lang="en-CA" b="1" dirty="0">
                <a:latin typeface="+mn-lt"/>
              </a:rPr>
              <a:t>Consequence:</a:t>
            </a:r>
            <a:r>
              <a:rPr lang="en-CA" dirty="0">
                <a:latin typeface="+mn-lt"/>
              </a:rPr>
              <a:t> </a:t>
            </a:r>
            <a:r>
              <a:rPr lang="en-CA" b="1" dirty="0">
                <a:latin typeface="+mn-lt"/>
              </a:rPr>
              <a:t>Low-accuracy, but high-interest news “sells”!</a:t>
            </a:r>
          </a:p>
          <a:p>
            <a:endParaRPr lang="en-CA" dirty="0">
              <a:latin typeface="+mn-lt"/>
              <a:sym typeface="Symbol" panose="05050102010706020507" pitchFamily="18" charset="2"/>
            </a:endParaRPr>
          </a:p>
          <a:p>
            <a:r>
              <a:rPr lang="en-CA" dirty="0">
                <a:latin typeface="+mn-lt"/>
                <a:sym typeface="Symbol" panose="05050102010706020507" pitchFamily="18" charset="2"/>
              </a:rPr>
              <a:t> Outrage / scandalization journalism sells</a:t>
            </a:r>
          </a:p>
          <a:p>
            <a:pPr marL="285750" indent="-285750">
              <a:buFont typeface="Symbol" panose="05050102010706020507" pitchFamily="18" charset="2"/>
              <a:buChar char="Þ"/>
            </a:pPr>
            <a:r>
              <a:rPr lang="en-CA" dirty="0">
                <a:latin typeface="+mn-lt"/>
                <a:sym typeface="Symbol" panose="05050102010706020507" pitchFamily="18" charset="2"/>
              </a:rPr>
              <a:t>In low-quality media, “fiction” sometimes overrules “fact”, to fit audience interests</a:t>
            </a:r>
          </a:p>
          <a:p>
            <a:pPr marL="285750" indent="-285750">
              <a:buFont typeface="Symbol" panose="05050102010706020507" pitchFamily="18" charset="2"/>
              <a:buChar char="Þ"/>
            </a:pPr>
            <a:r>
              <a:rPr lang="en-CA" dirty="0">
                <a:latin typeface="+mn-lt"/>
                <a:sym typeface="Symbol" panose="05050102010706020507" pitchFamily="18" charset="2"/>
              </a:rPr>
              <a:t>But even high-quality media can indirectly be affected: In order to be quick (“Breaking  News”!), the risk of insufficient investigation is taken, </a:t>
            </a:r>
            <a:r>
              <a:rPr lang="en-CA" dirty="0">
                <a:latin typeface="+mn-lt"/>
                <a:sym typeface="Wingdings" panose="05000000000000000000" pitchFamily="2" charset="2"/>
              </a:rPr>
              <a:t> </a:t>
            </a:r>
            <a:r>
              <a:rPr lang="en-CA" dirty="0">
                <a:latin typeface="+mn-lt"/>
                <a:sym typeface="Symbol" panose="05050102010706020507" pitchFamily="18" charset="2"/>
              </a:rPr>
              <a:t>unintended fake news!  </a:t>
            </a:r>
            <a:endParaRPr lang="en-CA" dirty="0">
              <a:latin typeface="+mn-lt"/>
            </a:endParaRPr>
          </a:p>
          <a:p>
            <a:endParaRPr lang="en-CA" dirty="0">
              <a:latin typeface="+mn-lt"/>
            </a:endParaRPr>
          </a:p>
        </p:txBody>
      </p:sp>
      <p:pic>
        <p:nvPicPr>
          <p:cNvPr id="3" name="Grafik 2">
            <a:extLst>
              <a:ext uri="{FF2B5EF4-FFF2-40B4-BE49-F238E27FC236}">
                <a16:creationId xmlns:a16="http://schemas.microsoft.com/office/drawing/2014/main" id="{85070436-4F50-45B3-98F0-BCE3CBC5C9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03395" y="3429000"/>
            <a:ext cx="2140605" cy="1368152"/>
          </a:xfrm>
          <a:prstGeom prst="rect">
            <a:avLst/>
          </a:prstGeom>
        </p:spPr>
      </p:pic>
    </p:spTree>
    <p:extLst>
      <p:ext uri="{BB962C8B-B14F-4D97-AF65-F5344CB8AC3E}">
        <p14:creationId xmlns:p14="http://schemas.microsoft.com/office/powerpoint/2010/main" val="402271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323528" y="260648"/>
            <a:ext cx="8352928" cy="6740307"/>
          </a:xfrm>
          <a:prstGeom prst="rect">
            <a:avLst/>
          </a:prstGeom>
          <a:noFill/>
        </p:spPr>
        <p:txBody>
          <a:bodyPr wrap="square" rtlCol="0">
            <a:spAutoFit/>
          </a:bodyPr>
          <a:lstStyle/>
          <a:p>
            <a:r>
              <a:rPr lang="en-CA" b="1" dirty="0">
                <a:latin typeface="+mn-lt"/>
              </a:rPr>
              <a:t>b. Cognitive biases</a:t>
            </a:r>
            <a:endParaRPr lang="en-CA" dirty="0">
              <a:latin typeface="+mn-lt"/>
            </a:endParaRPr>
          </a:p>
          <a:p>
            <a:endParaRPr lang="en-CA" dirty="0">
              <a:latin typeface="+mn-lt"/>
            </a:endParaRPr>
          </a:p>
          <a:p>
            <a:r>
              <a:rPr lang="en-CA" dirty="0">
                <a:latin typeface="+mn-lt"/>
              </a:rPr>
              <a:t>= “built-in”, “hardwired” tendencies of mistaken belief formation. Only s</a:t>
            </a:r>
            <a:r>
              <a:rPr lang="en-CA" i="1" dirty="0">
                <a:latin typeface="+mn-lt"/>
              </a:rPr>
              <a:t>ome</a:t>
            </a:r>
            <a:r>
              <a:rPr lang="en-CA" dirty="0">
                <a:latin typeface="+mn-lt"/>
              </a:rPr>
              <a:t> examples. </a:t>
            </a:r>
          </a:p>
          <a:p>
            <a:endParaRPr lang="en-CA" dirty="0">
              <a:latin typeface="+mn-lt"/>
            </a:endParaRPr>
          </a:p>
          <a:p>
            <a:pPr marL="285750" indent="-285750">
              <a:buFont typeface="Arial" panose="020B0604020202020204" pitchFamily="34" charset="0"/>
              <a:buChar char="•"/>
            </a:pPr>
            <a:r>
              <a:rPr lang="en-CA" dirty="0">
                <a:latin typeface="+mn-lt"/>
              </a:rPr>
              <a:t>We know already one of them: The </a:t>
            </a:r>
            <a:r>
              <a:rPr lang="en-CA" b="1" dirty="0">
                <a:latin typeface="+mn-lt"/>
              </a:rPr>
              <a:t>tendency to answer “big questions” </a:t>
            </a:r>
            <a:r>
              <a:rPr lang="en-CA" dirty="0">
                <a:latin typeface="+mn-lt"/>
              </a:rPr>
              <a:t>beyond own competence. (And most of media coverage refers to “big questions”.)</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“Archaic” forms of thinking </a:t>
            </a:r>
            <a:r>
              <a:rPr lang="en-CA" dirty="0">
                <a:latin typeface="+mn-lt"/>
              </a:rPr>
              <a:t>(probably with an evolutionary backing): </a:t>
            </a:r>
            <a:br>
              <a:rPr lang="en-CA" dirty="0">
                <a:latin typeface="+mn-lt"/>
              </a:rPr>
            </a:br>
            <a:r>
              <a:rPr lang="en-CA" dirty="0">
                <a:latin typeface="+mn-lt"/>
              </a:rPr>
              <a:t>- “fast thinking” versus “slow thinking”, </a:t>
            </a:r>
            <a:br>
              <a:rPr lang="en-CA" dirty="0">
                <a:latin typeface="+mn-lt"/>
              </a:rPr>
            </a:br>
            <a:r>
              <a:rPr lang="en-CA" dirty="0">
                <a:latin typeface="+mn-lt"/>
              </a:rPr>
              <a:t>- “felt truths” / an “air of truthiness”, “intestinal reasoning”, </a:t>
            </a:r>
            <a:br>
              <a:rPr lang="en-CA" dirty="0">
                <a:latin typeface="+mn-lt"/>
              </a:rPr>
            </a:br>
            <a:r>
              <a:rPr lang="en-CA" dirty="0">
                <a:latin typeface="+mn-lt"/>
              </a:rPr>
              <a:t>- believing and re-telling what others told us, </a:t>
            </a:r>
            <a:br>
              <a:rPr lang="en-CA" dirty="0">
                <a:latin typeface="+mn-lt"/>
              </a:rPr>
            </a:br>
            <a:r>
              <a:rPr lang="en-CA" dirty="0">
                <a:latin typeface="+mn-lt"/>
              </a:rPr>
              <a:t>- identifying actors/culprits behind complex happenings (“it’s </a:t>
            </a:r>
            <a:r>
              <a:rPr lang="en-CA" i="1" dirty="0">
                <a:latin typeface="+mn-lt"/>
              </a:rPr>
              <a:t>his</a:t>
            </a:r>
            <a:r>
              <a:rPr lang="en-CA" dirty="0">
                <a:latin typeface="+mn-lt"/>
              </a:rPr>
              <a:t> fault!!!”)</a:t>
            </a:r>
            <a:br>
              <a:rPr lang="en-CA" dirty="0">
                <a:latin typeface="+mn-lt"/>
              </a:rPr>
            </a:b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Short-cut thinking, logical mistakes:</a:t>
            </a:r>
            <a:r>
              <a:rPr lang="en-CA" dirty="0">
                <a:latin typeface="+mn-lt"/>
              </a:rPr>
              <a:t> E.g. you have a cold, after a few days, at the climax of your pain you consult the doctor, he prescribes an antibiotic, it’s getting better – “the antibiotic helped”; (if </a:t>
            </a:r>
            <a:r>
              <a:rPr lang="en-CA" i="1" dirty="0">
                <a:latin typeface="+mn-lt"/>
              </a:rPr>
              <a:t>p</a:t>
            </a:r>
            <a:r>
              <a:rPr lang="en-CA" dirty="0">
                <a:latin typeface="+mn-lt"/>
              </a:rPr>
              <a:t>, then </a:t>
            </a:r>
            <a:r>
              <a:rPr lang="en-CA" i="1" dirty="0">
                <a:latin typeface="+mn-lt"/>
              </a:rPr>
              <a:t>q;</a:t>
            </a:r>
            <a:r>
              <a:rPr lang="en-CA" dirty="0">
                <a:latin typeface="+mn-lt"/>
              </a:rPr>
              <a:t> now </a:t>
            </a:r>
            <a:r>
              <a:rPr lang="en-CA" i="1" dirty="0">
                <a:latin typeface="+mn-lt"/>
              </a:rPr>
              <a:t>q;</a:t>
            </a:r>
            <a:r>
              <a:rPr lang="en-CA" dirty="0">
                <a:latin typeface="+mn-lt"/>
              </a:rPr>
              <a:t> hence </a:t>
            </a:r>
            <a:r>
              <a:rPr lang="en-CA" i="1" dirty="0">
                <a:latin typeface="+mn-lt"/>
              </a:rPr>
              <a:t>p</a:t>
            </a:r>
            <a:r>
              <a:rPr lang="en-CA" dirty="0">
                <a:latin typeface="+mn-lt"/>
              </a:rPr>
              <a:t>); </a:t>
            </a:r>
            <a:br>
              <a:rPr lang="en-CA" dirty="0">
                <a:latin typeface="+mn-lt"/>
              </a:rPr>
            </a:br>
            <a:r>
              <a:rPr lang="en-CA" dirty="0">
                <a:latin typeface="+mn-lt"/>
              </a:rPr>
              <a:t>the “</a:t>
            </a:r>
            <a:r>
              <a:rPr lang="en-CA" i="1" dirty="0">
                <a:latin typeface="+mn-lt"/>
              </a:rPr>
              <a:t>Sports Illustrated cover </a:t>
            </a:r>
            <a:r>
              <a:rPr lang="en-CA" dirty="0">
                <a:latin typeface="+mn-lt"/>
              </a:rPr>
              <a:t>jinx”:  After appearing on the SI cover, </a:t>
            </a:r>
            <a:br>
              <a:rPr lang="en-CA" dirty="0">
                <a:latin typeface="+mn-lt"/>
              </a:rPr>
            </a:br>
            <a:r>
              <a:rPr lang="en-CA" dirty="0">
                <a:latin typeface="+mn-lt"/>
              </a:rPr>
              <a:t>your career goes down…</a:t>
            </a:r>
            <a:br>
              <a:rPr lang="en-CA" dirty="0">
                <a:latin typeface="+mn-lt"/>
              </a:rPr>
            </a:br>
            <a:endParaRPr lang="en-CA" dirty="0">
              <a:latin typeface="+mn-lt"/>
            </a:endParaRPr>
          </a:p>
          <a:p>
            <a:pPr marL="285750" indent="-285750">
              <a:buFont typeface="Arial" panose="020B0604020202020204" pitchFamily="34" charset="0"/>
              <a:buChar char="•"/>
            </a:pPr>
            <a:r>
              <a:rPr lang="en-CA" dirty="0">
                <a:latin typeface="+mn-lt"/>
              </a:rPr>
              <a:t>One special case: </a:t>
            </a:r>
            <a:r>
              <a:rPr lang="en-CA" b="1" dirty="0">
                <a:latin typeface="+mn-lt"/>
              </a:rPr>
              <a:t>concluding from singular cases to the totality: </a:t>
            </a:r>
            <a:r>
              <a:rPr lang="en-CA" dirty="0">
                <a:latin typeface="+mn-lt"/>
              </a:rPr>
              <a:t>“Smoking can’t be that dangerous, my uncle got 90 with 20 cigarettes a day.” “My grandma easily survived Corona at 89”; “But Peter died at 41, and he had no overweight”.             […] </a:t>
            </a:r>
          </a:p>
          <a:p>
            <a:pPr marL="285750" indent="-285750">
              <a:buFont typeface="Arial" panose="020B0604020202020204" pitchFamily="34" charset="0"/>
              <a:buChar char="•"/>
            </a:pPr>
            <a:endParaRPr lang="en-CA" dirty="0">
              <a:latin typeface="+mn-lt"/>
            </a:endParaRPr>
          </a:p>
        </p:txBody>
      </p:sp>
      <p:pic>
        <p:nvPicPr>
          <p:cNvPr id="6" name="Grafik 5">
            <a:extLst>
              <a:ext uri="{FF2B5EF4-FFF2-40B4-BE49-F238E27FC236}">
                <a16:creationId xmlns:a16="http://schemas.microsoft.com/office/drawing/2014/main" id="{E4D024E5-FEFF-42B9-BA8E-09303B73CE87}"/>
              </a:ext>
            </a:extLst>
          </p:cNvPr>
          <p:cNvPicPr>
            <a:picLocks noChangeAspect="1"/>
          </p:cNvPicPr>
          <p:nvPr/>
        </p:nvPicPr>
        <p:blipFill rotWithShape="1">
          <a:blip r:embed="rId2"/>
          <a:srcRect r="8227"/>
          <a:stretch/>
        </p:blipFill>
        <p:spPr>
          <a:xfrm>
            <a:off x="6948264" y="4725144"/>
            <a:ext cx="2195735" cy="1052736"/>
          </a:xfrm>
          <a:prstGeom prst="rect">
            <a:avLst/>
          </a:prstGeom>
        </p:spPr>
      </p:pic>
      <p:pic>
        <p:nvPicPr>
          <p:cNvPr id="2" name="Grafik 1">
            <a:extLst>
              <a:ext uri="{FF2B5EF4-FFF2-40B4-BE49-F238E27FC236}">
                <a16:creationId xmlns:a16="http://schemas.microsoft.com/office/drawing/2014/main" id="{F8BD79F1-41E9-42F4-84E2-1A24F3E4F5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05786" y="1988840"/>
            <a:ext cx="1338213" cy="2060848"/>
          </a:xfrm>
          <a:prstGeom prst="rect">
            <a:avLst/>
          </a:prstGeom>
        </p:spPr>
      </p:pic>
    </p:spTree>
    <p:extLst>
      <p:ext uri="{BB962C8B-B14F-4D97-AF65-F5344CB8AC3E}">
        <p14:creationId xmlns:p14="http://schemas.microsoft.com/office/powerpoint/2010/main" val="366021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323528" y="260648"/>
            <a:ext cx="8496944" cy="6463308"/>
          </a:xfrm>
          <a:prstGeom prst="rect">
            <a:avLst/>
          </a:prstGeom>
          <a:noFill/>
        </p:spPr>
        <p:txBody>
          <a:bodyPr wrap="square" rtlCol="0">
            <a:spAutoFit/>
          </a:bodyPr>
          <a:lstStyle/>
          <a:p>
            <a:r>
              <a:rPr lang="en-CA" dirty="0">
                <a:latin typeface="+mn-lt"/>
              </a:rPr>
              <a:t>[…]</a:t>
            </a:r>
          </a:p>
          <a:p>
            <a:endParaRPr lang="en-CA" dirty="0">
              <a:latin typeface="+mn-lt"/>
            </a:endParaRPr>
          </a:p>
          <a:p>
            <a:pPr marL="285750" indent="-285750">
              <a:buFont typeface="Arial" panose="020B0604020202020204" pitchFamily="34" charset="0"/>
              <a:buChar char="•"/>
            </a:pPr>
            <a:r>
              <a:rPr lang="en-CA" b="1" dirty="0">
                <a:latin typeface="+mn-lt"/>
              </a:rPr>
              <a:t>Self-overestimation of competence:</a:t>
            </a:r>
            <a:r>
              <a:rPr lang="en-CA" dirty="0">
                <a:latin typeface="+mn-lt"/>
              </a:rPr>
              <a:t> 90% of professors believe to be above average…</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Confirmation bias </a:t>
            </a:r>
            <a:r>
              <a:rPr lang="en-CA" dirty="0">
                <a:latin typeface="+mn-lt"/>
              </a:rPr>
              <a:t>(we see what we want, what fits to our theories, we over-weigh fitting evidence). We prefer information </a:t>
            </a:r>
            <a:r>
              <a:rPr lang="en-CA" i="1" dirty="0">
                <a:latin typeface="+mn-lt"/>
              </a:rPr>
              <a:t>confirming </a:t>
            </a:r>
            <a:r>
              <a:rPr lang="en-CA" dirty="0">
                <a:latin typeface="+mn-lt"/>
              </a:rPr>
              <a:t>our assumptions. E.g. family names of persons influence police officers suspicions, “racial profiling” etc.</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Myside bias: </a:t>
            </a:r>
            <a:r>
              <a:rPr lang="en-CA" dirty="0">
                <a:latin typeface="+mn-lt"/>
              </a:rPr>
              <a:t>We under-weigh unfitting evidence. E.g. When the topic is controversial, we tend to reject logically correct arguments with “unfavourable” conclusion.</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Anchoring effects / errors: </a:t>
            </a:r>
            <a:r>
              <a:rPr lang="en-CA" dirty="0">
                <a:latin typeface="+mn-lt"/>
              </a:rPr>
              <a:t>the first information guides your perception for long.</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Availability heuristics: </a:t>
            </a:r>
            <a:r>
              <a:rPr lang="en-CA" dirty="0">
                <a:latin typeface="+mn-lt"/>
              </a:rPr>
              <a:t>Where examples are easily available, claims are more credible. </a:t>
            </a:r>
            <a:r>
              <a:rPr lang="en-CA" dirty="0">
                <a:latin typeface="+mn-lt"/>
                <a:sym typeface="Wingdings" panose="05000000000000000000" pitchFamily="2" charset="2"/>
              </a:rPr>
              <a:t></a:t>
            </a:r>
            <a:r>
              <a:rPr lang="en-CA" dirty="0">
                <a:latin typeface="+mn-lt"/>
              </a:rPr>
              <a:t> Social media redistribute countless drastic examples, authentic or faked.  </a:t>
            </a:r>
            <a:br>
              <a:rPr lang="en-CA" dirty="0">
                <a:latin typeface="+mn-lt"/>
              </a:rPr>
            </a:br>
            <a:endParaRPr lang="en-CA" dirty="0">
              <a:latin typeface="+mn-lt"/>
            </a:endParaRPr>
          </a:p>
          <a:p>
            <a:pPr marL="285750" indent="-285750">
              <a:buFont typeface="Arial" panose="020B0604020202020204" pitchFamily="34" charset="0"/>
              <a:buChar char="•"/>
            </a:pPr>
            <a:r>
              <a:rPr lang="en-CA" b="1" dirty="0">
                <a:latin typeface="+mn-lt"/>
              </a:rPr>
              <a:t>Familiarity heuristics: </a:t>
            </a:r>
            <a:r>
              <a:rPr lang="en-CA" dirty="0">
                <a:latin typeface="+mn-lt"/>
              </a:rPr>
              <a:t>What you have heard/read often, is familiar and more credible; can solidify into a narrative. “A lie told once remains a lie, but told a thousand times it becomes the truth.” (Joseph Goebbels) – Continued exposure to “opinion bubbles”, “echo chambers” etc. strengthens your beliefs. </a:t>
            </a:r>
          </a:p>
          <a:p>
            <a:r>
              <a:rPr lang="en-CA" dirty="0">
                <a:latin typeface="+mn-lt"/>
              </a:rPr>
              <a:t> </a:t>
            </a:r>
          </a:p>
          <a:p>
            <a:r>
              <a:rPr lang="en-CA" dirty="0">
                <a:latin typeface="+mn-lt"/>
              </a:rPr>
              <a:t>[</a:t>
            </a:r>
            <a:r>
              <a:rPr lang="en-CA" b="1" dirty="0">
                <a:latin typeface="+mn-lt"/>
              </a:rPr>
              <a:t>Science-related populism </a:t>
            </a:r>
            <a:r>
              <a:rPr lang="en-CA" dirty="0">
                <a:latin typeface="+mn-lt"/>
              </a:rPr>
              <a:t>(“common sense gets it better than the so-called experts”) rests on all these cognitive biases!] </a:t>
            </a:r>
          </a:p>
        </p:txBody>
      </p:sp>
    </p:spTree>
    <p:extLst>
      <p:ext uri="{BB962C8B-B14F-4D97-AF65-F5344CB8AC3E}">
        <p14:creationId xmlns:p14="http://schemas.microsoft.com/office/powerpoint/2010/main" val="174711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179512" y="188640"/>
            <a:ext cx="8640960" cy="7294305"/>
          </a:xfrm>
          <a:prstGeom prst="rect">
            <a:avLst/>
          </a:prstGeom>
          <a:noFill/>
        </p:spPr>
        <p:txBody>
          <a:bodyPr wrap="square" rtlCol="0">
            <a:spAutoFit/>
          </a:bodyPr>
          <a:lstStyle/>
          <a:p>
            <a:r>
              <a:rPr lang="en-CA" b="1" dirty="0">
                <a:latin typeface="+mn-lt"/>
              </a:rPr>
              <a:t>6. What can we do? </a:t>
            </a:r>
            <a:r>
              <a:rPr lang="en-CA" dirty="0">
                <a:latin typeface="+mn-lt"/>
              </a:rPr>
              <a:t>(McBrayer, 154ff)</a:t>
            </a:r>
          </a:p>
          <a:p>
            <a:endParaRPr lang="en-CA" b="1" dirty="0">
              <a:latin typeface="+mn-lt"/>
            </a:endParaRPr>
          </a:p>
          <a:p>
            <a:pPr marL="342900" indent="-342900">
              <a:buAutoNum type="alphaLcPeriod"/>
            </a:pPr>
            <a:r>
              <a:rPr lang="en-CA" b="1" dirty="0">
                <a:latin typeface="+mn-lt"/>
              </a:rPr>
              <a:t>Individually: cultivate your media behavior! </a:t>
            </a:r>
          </a:p>
          <a:p>
            <a:pPr marL="342900" indent="-342900">
              <a:buAutoNum type="alphaLcPeriod"/>
            </a:pPr>
            <a:endParaRPr lang="en-CA" b="1" dirty="0">
              <a:latin typeface="+mn-lt"/>
            </a:endParaRPr>
          </a:p>
          <a:p>
            <a:pPr marL="342900" indent="-342900">
              <a:buFont typeface="Arial" panose="020B0604020202020204" pitchFamily="34" charset="0"/>
              <a:buChar char="•"/>
            </a:pPr>
            <a:r>
              <a:rPr lang="en-CA" dirty="0">
                <a:latin typeface="+mn-lt"/>
              </a:rPr>
              <a:t>Limit your exposure to bad sources (remember the familiarity bias!); i.e.</a:t>
            </a:r>
          </a:p>
          <a:p>
            <a:pPr marL="342900" indent="-342900">
              <a:buFont typeface="Arial" panose="020B0604020202020204" pitchFamily="34" charset="0"/>
              <a:buChar char="•"/>
            </a:pPr>
            <a:r>
              <a:rPr lang="en-CA" dirty="0">
                <a:latin typeface="+mn-lt"/>
              </a:rPr>
              <a:t>Read </a:t>
            </a:r>
            <a:r>
              <a:rPr lang="en-CA" i="1" dirty="0">
                <a:latin typeface="+mn-lt"/>
              </a:rPr>
              <a:t>widely</a:t>
            </a:r>
            <a:r>
              <a:rPr lang="en-CA" dirty="0">
                <a:latin typeface="+mn-lt"/>
              </a:rPr>
              <a:t>! Read </a:t>
            </a:r>
            <a:r>
              <a:rPr lang="en-CA" i="1" dirty="0">
                <a:latin typeface="+mn-lt"/>
              </a:rPr>
              <a:t>quality</a:t>
            </a:r>
            <a:r>
              <a:rPr lang="en-CA" dirty="0">
                <a:latin typeface="+mn-lt"/>
              </a:rPr>
              <a:t>!</a:t>
            </a:r>
          </a:p>
          <a:p>
            <a:pPr marL="342900" indent="-342900">
              <a:buFont typeface="Arial" panose="020B0604020202020204" pitchFamily="34" charset="0"/>
              <a:buChar char="•"/>
            </a:pPr>
            <a:r>
              <a:rPr lang="en-CA" dirty="0">
                <a:latin typeface="+mn-lt"/>
              </a:rPr>
              <a:t>Observe yourself: are you emotionally involved? If so, be especially careful!</a:t>
            </a:r>
          </a:p>
          <a:p>
            <a:pPr marL="342900" indent="-342900">
              <a:buFont typeface="Arial" panose="020B0604020202020204" pitchFamily="34" charset="0"/>
              <a:buChar char="•"/>
            </a:pPr>
            <a:r>
              <a:rPr lang="en-CA" i="1" dirty="0">
                <a:latin typeface="+mn-lt"/>
              </a:rPr>
              <a:t>Ask: Cui bono? </a:t>
            </a:r>
            <a:r>
              <a:rPr lang="en-CA" dirty="0">
                <a:latin typeface="+mn-lt"/>
              </a:rPr>
              <a:t>Who might profit if you read that, and agree to this news? In whose interests might the news be? Is it </a:t>
            </a:r>
            <a:r>
              <a:rPr lang="en-CA" i="1" dirty="0">
                <a:latin typeface="+mn-lt"/>
              </a:rPr>
              <a:t>editorial</a:t>
            </a:r>
            <a:r>
              <a:rPr lang="en-CA" dirty="0">
                <a:latin typeface="+mn-lt"/>
              </a:rPr>
              <a:t> content or </a:t>
            </a:r>
            <a:r>
              <a:rPr lang="en-CA" i="1" dirty="0">
                <a:latin typeface="+mn-lt"/>
              </a:rPr>
              <a:t>sponsored</a:t>
            </a:r>
            <a:r>
              <a:rPr lang="en-CA" dirty="0">
                <a:latin typeface="+mn-lt"/>
              </a:rPr>
              <a:t> content? Do the “experts” look radical, black-and-white style, exaggerating, bellicose? </a:t>
            </a:r>
          </a:p>
          <a:p>
            <a:pPr marL="342900" indent="-342900">
              <a:buFont typeface="Arial" panose="020B0604020202020204" pitchFamily="34" charset="0"/>
              <a:buChar char="•"/>
            </a:pPr>
            <a:r>
              <a:rPr lang="en-CA" dirty="0">
                <a:latin typeface="+mn-lt"/>
              </a:rPr>
              <a:t>Is it a big or a little question? If it is “big” and if there are no good experts or no clear “bridges” to other reliable bases of information (science, authorities…): forget it!</a:t>
            </a:r>
          </a:p>
          <a:p>
            <a:pPr marL="342900" indent="-342900">
              <a:buFont typeface="Arial" panose="020B0604020202020204" pitchFamily="34" charset="0"/>
              <a:buChar char="•"/>
            </a:pPr>
            <a:r>
              <a:rPr lang="en-CA" dirty="0">
                <a:latin typeface="+mn-lt"/>
              </a:rPr>
              <a:t>Are there clear indications of the mistake-tendencies discussed above?</a:t>
            </a:r>
          </a:p>
          <a:p>
            <a:pPr marL="342900" indent="-342900">
              <a:buFont typeface="Arial" panose="020B0604020202020204" pitchFamily="34" charset="0"/>
              <a:buChar char="•"/>
            </a:pPr>
            <a:r>
              <a:rPr lang="en-CA" dirty="0">
                <a:latin typeface="+mn-lt"/>
              </a:rPr>
              <a:t>Fact-check it, as good as you can: </a:t>
            </a:r>
          </a:p>
          <a:p>
            <a:pPr marL="800100" lvl="1" indent="-342900">
              <a:buFont typeface="Arial" panose="020B0604020202020204" pitchFamily="34" charset="0"/>
              <a:buChar char="•"/>
            </a:pPr>
            <a:r>
              <a:rPr lang="en-CA" dirty="0">
                <a:latin typeface="+mn-lt"/>
              </a:rPr>
              <a:t>Check the URL (… .com.co etc. are suspicious!</a:t>
            </a:r>
          </a:p>
          <a:p>
            <a:pPr marL="800100" lvl="1" indent="-342900">
              <a:buFont typeface="Arial" panose="020B0604020202020204" pitchFamily="34" charset="0"/>
              <a:buChar char="•"/>
            </a:pPr>
            <a:r>
              <a:rPr lang="en-CA" dirty="0">
                <a:latin typeface="+mn-lt"/>
              </a:rPr>
              <a:t>google “suspicious passages” of the text in “…” (to see where it was copied from)</a:t>
            </a:r>
          </a:p>
          <a:p>
            <a:pPr marL="800100" lvl="1" indent="-342900">
              <a:buFont typeface="Arial" panose="020B0604020202020204" pitchFamily="34" charset="0"/>
              <a:buChar char="•"/>
            </a:pPr>
            <a:r>
              <a:rPr lang="en-CA" dirty="0">
                <a:latin typeface="+mn-lt"/>
              </a:rPr>
              <a:t>Use neutral search strategies: “corona vaccination” instead of “vaccine deaths”</a:t>
            </a:r>
          </a:p>
          <a:p>
            <a:pPr marL="800100" lvl="1" indent="-342900">
              <a:buFont typeface="Arial" panose="020B0604020202020204" pitchFamily="34" charset="0"/>
              <a:buChar char="•"/>
            </a:pPr>
            <a:r>
              <a:rPr lang="en-CA" dirty="0">
                <a:latin typeface="+mn-lt"/>
              </a:rPr>
              <a:t>Do not only read the top findings in your google searches</a:t>
            </a:r>
          </a:p>
          <a:p>
            <a:pPr marL="800100" lvl="1" indent="-342900">
              <a:buFont typeface="Arial" panose="020B0604020202020204" pitchFamily="34" charset="0"/>
              <a:buChar char="•"/>
            </a:pPr>
            <a:r>
              <a:rPr lang="en-CA" dirty="0">
                <a:latin typeface="+mn-lt"/>
              </a:rPr>
              <a:t>Read laterally, try to find serious “other sides”</a:t>
            </a:r>
          </a:p>
          <a:p>
            <a:pPr marL="800100" lvl="1" indent="-342900">
              <a:buFont typeface="Arial" panose="020B0604020202020204" pitchFamily="34" charset="0"/>
              <a:buChar char="•"/>
            </a:pPr>
            <a:r>
              <a:rPr lang="en-CA" dirty="0">
                <a:latin typeface="+mn-lt"/>
              </a:rPr>
              <a:t>Use professional “Fact-checking” sites </a:t>
            </a:r>
          </a:p>
          <a:p>
            <a:pPr marL="285750" indent="-285750">
              <a:buFont typeface="Arial" panose="020B0604020202020204" pitchFamily="34" charset="0"/>
              <a:buChar char="•"/>
            </a:pPr>
            <a:r>
              <a:rPr lang="en-CA" dirty="0">
                <a:latin typeface="+mn-lt"/>
              </a:rPr>
              <a:t>Breath, read and think once again – before sharing, re-posting, commenting etc.</a:t>
            </a:r>
          </a:p>
          <a:p>
            <a:pPr marL="285750" indent="-285750">
              <a:buFont typeface="Arial" panose="020B0604020202020204" pitchFamily="34" charset="0"/>
              <a:buChar char="•"/>
            </a:pPr>
            <a:r>
              <a:rPr lang="en-CA" dirty="0">
                <a:latin typeface="+mn-lt"/>
              </a:rPr>
              <a:t>If you have energy: Oppose in a polite way, to prevent that others believe in fake news.</a:t>
            </a:r>
          </a:p>
          <a:p>
            <a:pPr marL="285750" indent="-285750">
              <a:buFont typeface="Arial" panose="020B0604020202020204" pitchFamily="34" charset="0"/>
              <a:buChar char="•"/>
            </a:pPr>
            <a:r>
              <a:rPr lang="en-CA" dirty="0">
                <a:latin typeface="+mn-lt"/>
              </a:rPr>
              <a:t>Don’t support bad sources by reading and rewarding them, clicking their commercials.</a:t>
            </a:r>
          </a:p>
          <a:p>
            <a:pPr marL="342900" indent="-342900">
              <a:buFont typeface="Arial" panose="020B0604020202020204" pitchFamily="34" charset="0"/>
              <a:buChar char="•"/>
            </a:pPr>
            <a:endParaRPr lang="en-CA" dirty="0">
              <a:latin typeface="+mn-lt"/>
            </a:endParaRPr>
          </a:p>
          <a:p>
            <a:r>
              <a:rPr lang="en-CA" dirty="0">
                <a:latin typeface="+mn-lt"/>
              </a:rPr>
              <a:t> </a:t>
            </a:r>
          </a:p>
        </p:txBody>
      </p:sp>
    </p:spTree>
    <p:extLst>
      <p:ext uri="{BB962C8B-B14F-4D97-AF65-F5344CB8AC3E}">
        <p14:creationId xmlns:p14="http://schemas.microsoft.com/office/powerpoint/2010/main" val="26045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179512" y="44624"/>
            <a:ext cx="8496944" cy="6463308"/>
          </a:xfrm>
          <a:prstGeom prst="rect">
            <a:avLst/>
          </a:prstGeom>
          <a:noFill/>
        </p:spPr>
        <p:txBody>
          <a:bodyPr wrap="square" rtlCol="0">
            <a:spAutoFit/>
          </a:bodyPr>
          <a:lstStyle/>
          <a:p>
            <a:endParaRPr lang="en-CA" b="1" dirty="0">
              <a:latin typeface="+mn-lt"/>
            </a:endParaRPr>
          </a:p>
          <a:p>
            <a:pPr marL="342900" indent="-342900">
              <a:buFont typeface="+mj-lt"/>
              <a:buAutoNum type="alphaLcPeriod" startAt="2"/>
            </a:pPr>
            <a:r>
              <a:rPr lang="en-CA" b="1">
                <a:latin typeface="+mn-lt"/>
              </a:rPr>
              <a:t>Politically </a:t>
            </a:r>
            <a:endParaRPr lang="en-CA" b="1" dirty="0">
              <a:latin typeface="+mn-lt"/>
            </a:endParaRPr>
          </a:p>
          <a:p>
            <a:pPr marL="342900" indent="-342900">
              <a:buAutoNum type="alphaLcPeriod" startAt="2"/>
            </a:pPr>
            <a:endParaRPr lang="en-CA" b="1" dirty="0">
              <a:latin typeface="+mn-lt"/>
            </a:endParaRPr>
          </a:p>
          <a:p>
            <a:pPr marL="342900" indent="-342900">
              <a:buFont typeface="Arial" panose="020B0604020202020204" pitchFamily="34" charset="0"/>
              <a:buChar char="•"/>
            </a:pPr>
            <a:r>
              <a:rPr lang="en-CA" dirty="0">
                <a:latin typeface="+mn-lt"/>
              </a:rPr>
              <a:t>Some companies (Facebook, Youtube etc.) flag or even ban problematic content. Problem of course: censorship, free speech; proportionality</a:t>
            </a:r>
            <a:br>
              <a:rPr lang="en-CA" dirty="0">
                <a:latin typeface="+mn-lt"/>
              </a:rPr>
            </a:br>
            <a:endParaRPr lang="en-CA" dirty="0">
              <a:latin typeface="+mn-lt"/>
            </a:endParaRPr>
          </a:p>
          <a:p>
            <a:pPr marL="342900" indent="-342900">
              <a:buFont typeface="Arial" panose="020B0604020202020204" pitchFamily="34" charset="0"/>
              <a:buChar char="•"/>
            </a:pPr>
            <a:r>
              <a:rPr lang="en-CA" dirty="0">
                <a:latin typeface="+mn-lt"/>
              </a:rPr>
              <a:t>(Perhaps): Tools of credibility ranking [could partly be done by algorithms, according to words (“really”, “very”, …) and by patters of redistribution in the www]</a:t>
            </a:r>
          </a:p>
          <a:p>
            <a:pPr marL="342900" indent="-342900">
              <a:buFont typeface="Arial" panose="020B0604020202020204" pitchFamily="34" charset="0"/>
              <a:buChar char="•"/>
            </a:pPr>
            <a:endParaRPr lang="en-CA" dirty="0">
              <a:latin typeface="+mn-lt"/>
            </a:endParaRPr>
          </a:p>
          <a:p>
            <a:pPr marL="342900" indent="-342900">
              <a:buFont typeface="Arial" panose="020B0604020202020204" pitchFamily="34" charset="0"/>
              <a:buChar char="•"/>
            </a:pPr>
            <a:r>
              <a:rPr lang="en-CA" dirty="0">
                <a:latin typeface="+mn-lt"/>
              </a:rPr>
              <a:t>(Keep upright) public subsidy of high-quality journalism   </a:t>
            </a:r>
          </a:p>
          <a:p>
            <a:pPr marL="342900" indent="-342900">
              <a:buFont typeface="Arial" panose="020B0604020202020204" pitchFamily="34" charset="0"/>
              <a:buChar char="•"/>
            </a:pPr>
            <a:endParaRPr lang="en-CA" dirty="0">
              <a:latin typeface="+mn-lt"/>
            </a:endParaRPr>
          </a:p>
          <a:p>
            <a:pPr marL="342900" indent="-342900">
              <a:buFont typeface="Arial" panose="020B0604020202020204" pitchFamily="34" charset="0"/>
              <a:buChar char="•"/>
            </a:pPr>
            <a:r>
              <a:rPr lang="en-CA" dirty="0">
                <a:latin typeface="+mn-lt"/>
              </a:rPr>
              <a:t>Provide serious information from states’ side (very different performance of states)</a:t>
            </a:r>
          </a:p>
          <a:p>
            <a:pPr marL="342900" indent="-342900">
              <a:buFont typeface="Arial" panose="020B0604020202020204" pitchFamily="34" charset="0"/>
              <a:buChar char="•"/>
            </a:pPr>
            <a:endParaRPr lang="en-CA" dirty="0">
              <a:latin typeface="+mn-lt"/>
            </a:endParaRPr>
          </a:p>
          <a:p>
            <a:pPr marL="342900" indent="-342900">
              <a:buFont typeface="Arial" panose="020B0604020202020204" pitchFamily="34" charset="0"/>
              <a:buChar char="•"/>
            </a:pPr>
            <a:r>
              <a:rPr lang="en-CA" dirty="0">
                <a:latin typeface="+mn-lt"/>
              </a:rPr>
              <a:t>News &amp; information education at schools, “digital literacy”</a:t>
            </a:r>
          </a:p>
          <a:p>
            <a:pPr marL="342900" indent="-342900">
              <a:buFont typeface="Arial" panose="020B0604020202020204" pitchFamily="34" charset="0"/>
              <a:buChar char="•"/>
            </a:pPr>
            <a:endParaRPr lang="en-CA" dirty="0">
              <a:latin typeface="+mn-lt"/>
            </a:endParaRPr>
          </a:p>
          <a:p>
            <a:pPr marL="342900" indent="-342900">
              <a:buFont typeface="Arial" panose="020B0604020202020204" pitchFamily="34" charset="0"/>
              <a:buChar char="•"/>
            </a:pPr>
            <a:r>
              <a:rPr lang="en-CA" dirty="0">
                <a:latin typeface="+mn-lt"/>
              </a:rPr>
              <a:t>(Perhaps): Intelligent, soft forms of “censorship”, e.g. German </a:t>
            </a:r>
            <a:r>
              <a:rPr lang="en-CA" i="1" dirty="0" err="1">
                <a:latin typeface="+mn-lt"/>
              </a:rPr>
              <a:t>Netzwerkdurch-setzungsgesetz</a:t>
            </a:r>
            <a:r>
              <a:rPr lang="en-CA" i="1" dirty="0">
                <a:latin typeface="+mn-lt"/>
              </a:rPr>
              <a:t> </a:t>
            </a:r>
            <a:r>
              <a:rPr lang="en-CA" dirty="0">
                <a:latin typeface="+mn-lt"/>
              </a:rPr>
              <a:t>(</a:t>
            </a:r>
            <a:r>
              <a:rPr lang="en-CA" dirty="0" err="1">
                <a:latin typeface="+mn-lt"/>
              </a:rPr>
              <a:t>NetzDG</a:t>
            </a:r>
            <a:r>
              <a:rPr lang="en-CA" dirty="0">
                <a:latin typeface="+mn-lt"/>
              </a:rPr>
              <a:t>, “Network execution act”) 2017: Fines for Hate-speech longer than 24hrs on the web, obligation to lay open data of origin. </a:t>
            </a:r>
            <a:r>
              <a:rPr lang="en-CA" dirty="0">
                <a:latin typeface="+mn-lt"/>
                <a:sym typeface="Wingdings" panose="05000000000000000000" pitchFamily="2" charset="2"/>
              </a:rPr>
              <a:t> </a:t>
            </a:r>
            <a:r>
              <a:rPr lang="en-CA" dirty="0">
                <a:latin typeface="+mn-lt"/>
              </a:rPr>
              <a:t>E.g. 1000 “Content Moderators” at Facebook. </a:t>
            </a:r>
            <a:br>
              <a:rPr lang="en-CA" dirty="0">
                <a:latin typeface="+mn-lt"/>
              </a:rPr>
            </a:br>
            <a:r>
              <a:rPr lang="en-CA" dirty="0">
                <a:latin typeface="+mn-lt"/>
              </a:rPr>
              <a:t>Problem: who draws the line of what is (not) allowed – is that in the end a mere question of power? Problematic content migrates (Telegram etc.), gets clandestine.</a:t>
            </a:r>
          </a:p>
          <a:p>
            <a:pPr marL="342900" indent="-342900">
              <a:buFont typeface="Arial" panose="020B0604020202020204" pitchFamily="34" charset="0"/>
              <a:buChar char="•"/>
            </a:pPr>
            <a:endParaRPr lang="en-CA" dirty="0">
              <a:latin typeface="+mn-lt"/>
            </a:endParaRPr>
          </a:p>
          <a:p>
            <a:r>
              <a:rPr lang="en-CA" dirty="0">
                <a:latin typeface="+mn-lt"/>
              </a:rPr>
              <a:t> </a:t>
            </a:r>
          </a:p>
        </p:txBody>
      </p:sp>
    </p:spTree>
    <p:extLst>
      <p:ext uri="{BB962C8B-B14F-4D97-AF65-F5344CB8AC3E}">
        <p14:creationId xmlns:p14="http://schemas.microsoft.com/office/powerpoint/2010/main" val="359590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3548" y="493615"/>
            <a:ext cx="8136904" cy="5688632"/>
          </a:xfrm>
        </p:spPr>
        <p:txBody>
          <a:bodyPr/>
          <a:lstStyle/>
          <a:p>
            <a:pPr marL="0" indent="0">
              <a:buNone/>
              <a:defRPr/>
            </a:pPr>
            <a:r>
              <a:rPr lang="en-US" sz="2400" b="1" dirty="0"/>
              <a:t>1. A short look at Social Epistemology</a:t>
            </a:r>
            <a:endParaRPr lang="en-US" sz="2400" dirty="0"/>
          </a:p>
          <a:p>
            <a:pPr marL="457200" indent="-457200">
              <a:buFont typeface="Arial" charset="0"/>
              <a:buAutoNum type="arabicPeriod" startAt="5"/>
              <a:defRPr/>
            </a:pPr>
            <a:endParaRPr lang="en-US" sz="2000" b="1" dirty="0"/>
          </a:p>
          <a:p>
            <a:pPr marL="0" indent="0">
              <a:buNone/>
              <a:defRPr/>
            </a:pPr>
            <a:r>
              <a:rPr lang="en-AU" sz="2000" b="1" dirty="0"/>
              <a:t>Epistemology: </a:t>
            </a:r>
            <a:r>
              <a:rPr lang="en-AU" sz="2000" dirty="0"/>
              <a:t>What is “knowledge”, “justified believing”, “experience”, “truth”, “probability”, “appearance”, “illusion”, etc. </a:t>
            </a:r>
          </a:p>
          <a:p>
            <a:pPr marL="0" indent="0">
              <a:buNone/>
              <a:defRPr/>
            </a:pPr>
            <a:endParaRPr lang="en-AU" sz="2000" dirty="0"/>
          </a:p>
          <a:p>
            <a:pPr marL="0" indent="0">
              <a:buNone/>
              <a:defRPr/>
            </a:pPr>
            <a:r>
              <a:rPr lang="en-AU" sz="2000" b="1" dirty="0"/>
              <a:t>Traditional epistemology </a:t>
            </a:r>
            <a:r>
              <a:rPr lang="en-AU" sz="2000" dirty="0"/>
              <a:t>(with few exceptions)</a:t>
            </a:r>
            <a:r>
              <a:rPr lang="en-AU" sz="2000" i="1" dirty="0"/>
              <a:t>: </a:t>
            </a:r>
            <a:r>
              <a:rPr lang="en-AU" sz="2000" dirty="0"/>
              <a:t>atomized, isolated subjects; how do (individual!) subjects get cognition of the world?  </a:t>
            </a:r>
            <a:r>
              <a:rPr lang="en-AU" sz="2000" i="1" dirty="0"/>
              <a:t> </a:t>
            </a:r>
            <a:br>
              <a:rPr lang="en-AU" sz="2000" i="1" dirty="0"/>
            </a:br>
            <a:r>
              <a:rPr lang="en-AU" sz="2000" dirty="0"/>
              <a:t>(Exception: testimony/witness discussed by Locke, Hume, Reid, Bolzano etc.)</a:t>
            </a:r>
          </a:p>
          <a:p>
            <a:pPr marL="457200" indent="-457200">
              <a:buFont typeface="+mj-lt"/>
              <a:buAutoNum type="arabicPeriod"/>
              <a:defRPr/>
            </a:pPr>
            <a:endParaRPr lang="en-AU" sz="2000" dirty="0"/>
          </a:p>
          <a:p>
            <a:pPr marL="0" indent="0">
              <a:buNone/>
              <a:defRPr/>
            </a:pPr>
            <a:r>
              <a:rPr lang="en-AU" sz="2000" b="1" dirty="0"/>
              <a:t>Social Epistemology:</a:t>
            </a:r>
            <a:r>
              <a:rPr lang="en-AU" sz="2000" dirty="0"/>
              <a:t> The cognition of real people is always embedded in the influxes of </a:t>
            </a:r>
            <a:r>
              <a:rPr lang="en-AU" sz="2000" i="1" dirty="0"/>
              <a:t>others</a:t>
            </a:r>
            <a:r>
              <a:rPr lang="en-AU" sz="2000" dirty="0"/>
              <a:t>.    (Triangle:  me – world – others)   </a:t>
            </a:r>
          </a:p>
          <a:p>
            <a:pPr marL="0" indent="0">
              <a:buNone/>
              <a:defRPr/>
            </a:pPr>
            <a:r>
              <a:rPr lang="en-AU" sz="2000" b="1" i="1" dirty="0"/>
              <a:t>Topics of Social Epist.: </a:t>
            </a:r>
            <a:r>
              <a:rPr lang="en-AU" sz="2000" b="1" dirty="0"/>
              <a:t>testimony, contradiction of witnesses, consent and disagreement; “epistemic authorities”, expert knowledge and expert disagreement, “epistemic injustices”, “epistemic minorities”, conspiracy theories, “trust” (in persons and institutions), “resilient beliefs”, etc.  </a:t>
            </a:r>
          </a:p>
          <a:p>
            <a:pPr marL="0" indent="0">
              <a:buNone/>
              <a:defRPr/>
            </a:pPr>
            <a:br>
              <a:rPr lang="de-DE" sz="2000" dirty="0"/>
            </a:br>
            <a:endParaRPr lang="de-DE" sz="2000" dirty="0"/>
          </a:p>
          <a:p>
            <a:pPr marL="0" indent="0">
              <a:buNone/>
              <a:defRPr/>
            </a:pPr>
            <a:endParaRPr lang="de-DE" sz="2000" dirty="0"/>
          </a:p>
          <a:p>
            <a:pPr>
              <a:defRPr/>
            </a:pPr>
            <a:endParaRPr lang="de-AT" sz="2000" dirty="0"/>
          </a:p>
          <a:p>
            <a:pPr indent="-166688">
              <a:defRPr/>
            </a:pPr>
            <a:endParaRPr lang="de-AT" sz="2000" dirty="0"/>
          </a:p>
          <a:p>
            <a:pPr marL="0" indent="0">
              <a:buNone/>
              <a:defRPr/>
            </a:pPr>
            <a:endParaRPr lang="en-US" sz="2000" b="1" dirty="0"/>
          </a:p>
          <a:p>
            <a:pPr marL="0" indent="0">
              <a:buFont typeface="Arial" charset="0"/>
              <a:buNone/>
              <a:defRPr/>
            </a:pPr>
            <a:endParaRPr lang="en-US" sz="2000" dirty="0"/>
          </a:p>
          <a:p>
            <a:pPr marL="0" indent="0">
              <a:buFont typeface="Arial" charset="0"/>
              <a:buNone/>
              <a:defRPr/>
            </a:pPr>
            <a:br>
              <a:rPr lang="en-US" sz="2000" dirty="0"/>
            </a:br>
            <a:r>
              <a:rPr lang="en-US" sz="2000" dirty="0"/>
              <a:t> </a:t>
            </a:r>
          </a:p>
          <a:p>
            <a:pPr>
              <a:defRPr/>
            </a:pPr>
            <a:endParaRPr lang="en-US" sz="2000" dirty="0"/>
          </a:p>
        </p:txBody>
      </p:sp>
      <p:pic>
        <p:nvPicPr>
          <p:cNvPr id="2" name="Grafik 1">
            <a:extLst>
              <a:ext uri="{FF2B5EF4-FFF2-40B4-BE49-F238E27FC236}">
                <a16:creationId xmlns:a16="http://schemas.microsoft.com/office/drawing/2014/main" id="{D5B11047-E537-4B25-BFEE-B98C799397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76256" y="5656096"/>
            <a:ext cx="2267744" cy="1201904"/>
          </a:xfrm>
          <a:prstGeom prst="rect">
            <a:avLst/>
          </a:prstGeom>
        </p:spPr>
      </p:pic>
    </p:spTree>
    <p:extLst>
      <p:ext uri="{BB962C8B-B14F-4D97-AF65-F5344CB8AC3E}">
        <p14:creationId xmlns:p14="http://schemas.microsoft.com/office/powerpoint/2010/main" val="153471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25324" y="548595"/>
            <a:ext cx="8235108" cy="6264696"/>
          </a:xfrm>
        </p:spPr>
        <p:txBody>
          <a:bodyPr/>
          <a:lstStyle/>
          <a:p>
            <a:pPr marL="354013" indent="-354013">
              <a:buFont typeface="+mj-lt"/>
              <a:buAutoNum type="arabicPeriod" startAt="2"/>
              <a:defRPr/>
            </a:pPr>
            <a:r>
              <a:rPr lang="en-AU" sz="2400" b="1" dirty="0">
                <a:latin typeface="+mj-lt"/>
                <a:ea typeface="+mj-ea"/>
                <a:cs typeface="+mj-cs"/>
              </a:rPr>
              <a:t>“Fake News”</a:t>
            </a:r>
          </a:p>
          <a:p>
            <a:pPr marL="0" indent="0">
              <a:buNone/>
              <a:defRPr/>
            </a:pPr>
            <a:endParaRPr lang="en-AU" sz="2000" b="1" dirty="0">
              <a:sym typeface="Webdings" panose="05030102010509060703" pitchFamily="18" charset="2"/>
            </a:endParaRPr>
          </a:p>
          <a:p>
            <a:pPr marL="0" indent="0">
              <a:buNone/>
              <a:defRPr/>
            </a:pPr>
            <a:r>
              <a:rPr lang="en-AU" sz="2000" b="1" dirty="0">
                <a:sym typeface="Webdings" panose="05030102010509060703" pitchFamily="18" charset="2"/>
              </a:rPr>
              <a:t>Phenomena we all know…</a:t>
            </a:r>
          </a:p>
          <a:p>
            <a:pPr>
              <a:defRPr/>
            </a:pPr>
            <a:r>
              <a:rPr lang="en-AU" sz="2000" dirty="0">
                <a:sym typeface="Webdings" panose="05030102010509060703" pitchFamily="18" charset="2"/>
              </a:rPr>
              <a:t>Donald Trump’s lies, lies on Putin’s war, the Corona pandemic, </a:t>
            </a:r>
            <a:r>
              <a:rPr lang="en-AU" sz="2000" dirty="0" err="1">
                <a:sym typeface="Webdings" panose="05030102010509060703" pitchFamily="18" charset="2"/>
              </a:rPr>
              <a:t>QAnon</a:t>
            </a:r>
            <a:r>
              <a:rPr lang="en-AU" sz="2000" dirty="0">
                <a:sym typeface="Webdings" panose="05030102010509060703" pitchFamily="18" charset="2"/>
              </a:rPr>
              <a:t>, … </a:t>
            </a:r>
          </a:p>
          <a:p>
            <a:pPr>
              <a:defRPr/>
            </a:pPr>
            <a:r>
              <a:rPr lang="en-AU" sz="2000" dirty="0">
                <a:sym typeface="Webdings" panose="05030102010509060703" pitchFamily="18" charset="2"/>
              </a:rPr>
              <a:t>Massive disinformation campaigns by some political parties, TV networks, associations, single citizens (“mRNA vaccines change your DNA and make women infertile”, “the US election was stolen”, “anthropogenic climate change is a lie”, etc.) ; uncontrollable flood of wrong information</a:t>
            </a:r>
          </a:p>
          <a:p>
            <a:pPr>
              <a:defRPr/>
            </a:pPr>
            <a:r>
              <a:rPr lang="en-US" sz="2000" dirty="0">
                <a:sym typeface="Webdings" panose="05030102010509060703" pitchFamily="18" charset="2"/>
              </a:rPr>
              <a:t>Science-related populism: “normal people and common sense get it better than the experts”</a:t>
            </a:r>
          </a:p>
          <a:p>
            <a:pPr>
              <a:defRPr/>
            </a:pPr>
            <a:r>
              <a:rPr lang="en-AU" sz="2000" dirty="0">
                <a:sym typeface="Webdings" panose="05030102010509060703" pitchFamily="18" charset="2"/>
              </a:rPr>
              <a:t>Result: some people have increasing mistrust in medicine and science as a whole</a:t>
            </a:r>
          </a:p>
          <a:p>
            <a:pPr>
              <a:defRPr/>
            </a:pPr>
            <a:r>
              <a:rPr lang="en-US" sz="2000" dirty="0">
                <a:sym typeface="Webdings" panose="05030102010509060703" pitchFamily="18" charset="2"/>
              </a:rPr>
              <a:t>Readiness to believe in “felt truths”, without or even against the evidence</a:t>
            </a:r>
          </a:p>
          <a:p>
            <a:pPr>
              <a:defRPr/>
            </a:pPr>
            <a:r>
              <a:rPr lang="en-AU" sz="2000" dirty="0">
                <a:sym typeface="Webdings" panose="05030102010509060703" pitchFamily="18" charset="2"/>
              </a:rPr>
              <a:t>…</a:t>
            </a:r>
          </a:p>
          <a:p>
            <a:pPr marL="0" indent="0">
              <a:buNone/>
              <a:defRPr/>
            </a:pPr>
            <a:r>
              <a:rPr lang="en-AU" sz="2000" b="1" dirty="0">
                <a:sym typeface="Symbol" panose="05050102010706020507" pitchFamily="18" charset="2"/>
              </a:rPr>
              <a:t>Questions:</a:t>
            </a:r>
          </a:p>
          <a:p>
            <a:pPr>
              <a:buFont typeface="Symbol" panose="05050102010706020507" pitchFamily="18" charset="2"/>
              <a:buChar char="Þ"/>
              <a:defRPr/>
            </a:pPr>
            <a:r>
              <a:rPr lang="en-AU" sz="2000" dirty="0">
                <a:sym typeface="Webdings" panose="05030102010509060703" pitchFamily="18" charset="2"/>
              </a:rPr>
              <a:t>Why do people </a:t>
            </a:r>
            <a:r>
              <a:rPr lang="en-AU" sz="2000" b="1" dirty="0">
                <a:sym typeface="Webdings" panose="05030102010509060703" pitchFamily="18" charset="2"/>
              </a:rPr>
              <a:t>believe</a:t>
            </a:r>
            <a:r>
              <a:rPr lang="en-AU" sz="2000" dirty="0">
                <a:sym typeface="Webdings" panose="05030102010509060703" pitchFamily="18" charset="2"/>
              </a:rPr>
              <a:t> Fake News, why do others </a:t>
            </a:r>
            <a:r>
              <a:rPr lang="en-AU" sz="2000" b="1" dirty="0">
                <a:sym typeface="Webdings" panose="05030102010509060703" pitchFamily="18" charset="2"/>
              </a:rPr>
              <a:t>produce </a:t>
            </a:r>
            <a:r>
              <a:rPr lang="en-AU" sz="2000" dirty="0">
                <a:sym typeface="Webdings" panose="05030102010509060703" pitchFamily="18" charset="2"/>
              </a:rPr>
              <a:t>them?</a:t>
            </a:r>
          </a:p>
          <a:p>
            <a:pPr>
              <a:buFont typeface="Symbol" panose="05050102010706020507" pitchFamily="18" charset="2"/>
              <a:buChar char="Þ"/>
              <a:defRPr/>
            </a:pPr>
            <a:r>
              <a:rPr lang="en-US" sz="2000" dirty="0">
                <a:sym typeface="Webdings" panose="05030102010509060703" pitchFamily="18" charset="2"/>
              </a:rPr>
              <a:t>what can we (as critical people) </a:t>
            </a:r>
            <a:r>
              <a:rPr lang="en-US" sz="2000" b="1" dirty="0">
                <a:sym typeface="Webdings" panose="05030102010509060703" pitchFamily="18" charset="2"/>
              </a:rPr>
              <a:t>do</a:t>
            </a:r>
            <a:r>
              <a:rPr lang="en-US" sz="2000" dirty="0">
                <a:sym typeface="Webdings" panose="05030102010509060703" pitchFamily="18" charset="2"/>
              </a:rPr>
              <a:t>?</a:t>
            </a:r>
            <a:r>
              <a:rPr lang="en-AU" sz="2000" dirty="0">
                <a:sym typeface="Webdings" panose="05030102010509060703" pitchFamily="18" charset="2"/>
              </a:rPr>
              <a:t>         … A topic also for epistemology!</a:t>
            </a:r>
          </a:p>
          <a:p>
            <a:pPr>
              <a:buFont typeface="Symbol" panose="05050102010706020507" pitchFamily="18" charset="2"/>
              <a:buChar char="Þ"/>
              <a:defRPr/>
            </a:pPr>
            <a:endParaRPr lang="en-US" sz="2000" dirty="0">
              <a:sym typeface="Webdings" panose="05030102010509060703" pitchFamily="18" charset="2"/>
            </a:endParaRPr>
          </a:p>
          <a:p>
            <a:pPr>
              <a:buFont typeface="Symbol" panose="05050102010706020507" pitchFamily="18" charset="2"/>
              <a:buChar char="Þ"/>
              <a:defRPr/>
            </a:pPr>
            <a:endParaRPr lang="en-AU" sz="2000" dirty="0">
              <a:sym typeface="Webdings" panose="05030102010509060703" pitchFamily="18" charset="2"/>
            </a:endParaRPr>
          </a:p>
          <a:p>
            <a:pPr marL="0" indent="0">
              <a:buNone/>
              <a:defRPr/>
            </a:pPr>
            <a:endParaRPr lang="en-AU" sz="2000" dirty="0">
              <a:sym typeface="Webdings" panose="05030102010509060703" pitchFamily="18" charset="2"/>
            </a:endParaRPr>
          </a:p>
          <a:p>
            <a:pPr marL="0" indent="0">
              <a:buNone/>
              <a:defRPr/>
            </a:pPr>
            <a:r>
              <a:rPr lang="en-AU" sz="2000" dirty="0">
                <a:sym typeface="Webdings" panose="05030102010509060703" pitchFamily="18" charset="2"/>
              </a:rPr>
              <a:t> </a:t>
            </a:r>
          </a:p>
          <a:p>
            <a:pPr marL="0" indent="0">
              <a:buNone/>
              <a:defRPr/>
            </a:pPr>
            <a:r>
              <a:rPr lang="en-AU" sz="2000" b="1" dirty="0">
                <a:sym typeface="Webdings" panose="05030102010509060703" pitchFamily="18" charset="2"/>
              </a:rPr>
              <a:t>    </a:t>
            </a:r>
            <a:br>
              <a:rPr lang="de-DE" sz="2000" dirty="0"/>
            </a:br>
            <a:endParaRPr lang="de-DE" sz="2000" dirty="0"/>
          </a:p>
          <a:p>
            <a:pPr marL="0" indent="0">
              <a:buNone/>
              <a:defRPr/>
            </a:pPr>
            <a:endParaRPr lang="de-DE" sz="2000" dirty="0"/>
          </a:p>
          <a:p>
            <a:pPr>
              <a:defRPr/>
            </a:pPr>
            <a:endParaRPr lang="de-AT" sz="2000" dirty="0"/>
          </a:p>
          <a:p>
            <a:pPr indent="-166688">
              <a:defRPr/>
            </a:pPr>
            <a:endParaRPr lang="de-AT" sz="2000" dirty="0"/>
          </a:p>
          <a:p>
            <a:pPr marL="0" indent="0">
              <a:buNone/>
              <a:defRPr/>
            </a:pPr>
            <a:endParaRPr lang="en-US" sz="2000" b="1" dirty="0"/>
          </a:p>
          <a:p>
            <a:pPr marL="0" indent="0">
              <a:buFont typeface="Arial" charset="0"/>
              <a:buNone/>
              <a:defRPr/>
            </a:pPr>
            <a:endParaRPr lang="en-US" sz="2000" dirty="0"/>
          </a:p>
          <a:p>
            <a:pPr marL="0" indent="0">
              <a:buFont typeface="Arial" charset="0"/>
              <a:buNone/>
              <a:defRPr/>
            </a:pPr>
            <a:br>
              <a:rPr lang="en-US" sz="2000" dirty="0"/>
            </a:br>
            <a:r>
              <a:rPr lang="en-US" sz="2000" dirty="0"/>
              <a:t> </a:t>
            </a:r>
          </a:p>
          <a:p>
            <a:pPr>
              <a:defRPr/>
            </a:pPr>
            <a:endParaRPr lang="en-US" sz="2000" dirty="0"/>
          </a:p>
        </p:txBody>
      </p:sp>
      <p:sp>
        <p:nvSpPr>
          <p:cNvPr id="2" name="Rectangle 1">
            <a:extLst>
              <a:ext uri="{FF2B5EF4-FFF2-40B4-BE49-F238E27FC236}">
                <a16:creationId xmlns:a16="http://schemas.microsoft.com/office/drawing/2014/main" id="{FCF55908-F774-4864-891B-C68BA7B13470}"/>
              </a:ext>
            </a:extLst>
          </p:cNvPr>
          <p:cNvSpPr>
            <a:spLocks noChangeArrowheads="1"/>
          </p:cNvSpPr>
          <p:nvPr/>
        </p:nvSpPr>
        <p:spPr bwMode="auto">
          <a:xfrm>
            <a:off x="0" y="136266"/>
            <a:ext cx="20550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de-DE" sz="600" b="0" i="0" u="none" strike="noStrike" cap="none" normalizeH="0" baseline="0" dirty="0">
                <a:ln>
                  <a:noFill/>
                </a:ln>
                <a:solidFill>
                  <a:schemeClr val="tx1"/>
                </a:solidFill>
                <a:effectLst/>
              </a:rPr>
              <a:t> </a:t>
            </a:r>
            <a:endParaRPr kumimoji="0" lang="hr-HR"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940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611560" y="620688"/>
            <a:ext cx="8424936" cy="5324535"/>
          </a:xfrm>
          <a:prstGeom prst="rect">
            <a:avLst/>
          </a:prstGeom>
        </p:spPr>
        <p:txBody>
          <a:bodyPr wrap="square">
            <a:spAutoFit/>
          </a:bodyPr>
          <a:lstStyle/>
          <a:p>
            <a:pPr>
              <a:defRPr/>
            </a:pPr>
            <a:r>
              <a:rPr lang="en-AU" sz="2000" b="1" dirty="0">
                <a:latin typeface="+mn-lt"/>
              </a:rPr>
              <a:t>But: What </a:t>
            </a:r>
            <a:r>
              <a:rPr lang="en-AU" sz="2000" b="1" i="1" dirty="0">
                <a:latin typeface="+mn-lt"/>
              </a:rPr>
              <a:t>exactly </a:t>
            </a:r>
            <a:r>
              <a:rPr lang="en-AU" sz="2000" b="1" dirty="0">
                <a:latin typeface="+mn-lt"/>
              </a:rPr>
              <a:t>are “Fake News”?   (a surprisingly difficult question!) </a:t>
            </a: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r>
              <a:rPr lang="en-AU" sz="2000" dirty="0">
                <a:latin typeface="+mn-lt"/>
              </a:rPr>
              <a:t>Fake News = </a:t>
            </a:r>
            <a:r>
              <a:rPr lang="en-AU" sz="2000" b="1" dirty="0">
                <a:latin typeface="+mn-lt"/>
              </a:rPr>
              <a:t>News that has two defects:</a:t>
            </a:r>
          </a:p>
          <a:p>
            <a:pPr>
              <a:defRPr/>
            </a:pPr>
            <a:endParaRPr lang="en-AU" sz="2000" dirty="0">
              <a:latin typeface="+mn-lt"/>
            </a:endParaRPr>
          </a:p>
          <a:p>
            <a:pPr>
              <a:defRPr/>
            </a:pPr>
            <a:r>
              <a:rPr lang="en-AU" sz="2000" b="1" dirty="0">
                <a:latin typeface="+mn-lt"/>
              </a:rPr>
              <a:t>Defect of truth: </a:t>
            </a:r>
            <a:r>
              <a:rPr lang="en-AU" sz="2000" dirty="0">
                <a:latin typeface="+mn-lt"/>
              </a:rPr>
              <a:t>false </a:t>
            </a:r>
            <a:r>
              <a:rPr lang="en-AU" sz="2000" b="1" dirty="0">
                <a:latin typeface="+mn-lt"/>
              </a:rPr>
              <a:t>OR</a:t>
            </a:r>
            <a:r>
              <a:rPr lang="en-AU" sz="2000" dirty="0">
                <a:latin typeface="+mn-lt"/>
              </a:rPr>
              <a:t> misleading</a:t>
            </a:r>
          </a:p>
          <a:p>
            <a:pPr>
              <a:defRPr/>
            </a:pPr>
            <a:endParaRPr lang="en-AU" sz="2000" dirty="0">
              <a:latin typeface="+mn-lt"/>
            </a:endParaRPr>
          </a:p>
          <a:p>
            <a:pPr>
              <a:defRPr/>
            </a:pPr>
            <a:r>
              <a:rPr lang="en-AU" sz="2000" b="1" dirty="0">
                <a:latin typeface="+mn-lt"/>
              </a:rPr>
              <a:t>     AND </a:t>
            </a:r>
          </a:p>
          <a:p>
            <a:pPr>
              <a:defRPr/>
            </a:pPr>
            <a:endParaRPr lang="en-AU" sz="2000" dirty="0">
              <a:latin typeface="+mn-lt"/>
            </a:endParaRPr>
          </a:p>
          <a:p>
            <a:pPr>
              <a:defRPr/>
            </a:pPr>
            <a:r>
              <a:rPr lang="en-AU" sz="2000" b="1" dirty="0">
                <a:latin typeface="+mn-lt"/>
              </a:rPr>
              <a:t>Defect of veracity / truthfulness:</a:t>
            </a:r>
            <a:r>
              <a:rPr lang="en-AU" sz="2000" dirty="0">
                <a:latin typeface="+mn-lt"/>
              </a:rPr>
              <a:t> Spreaders want to deceive others</a:t>
            </a:r>
            <a:br>
              <a:rPr lang="en-AU" sz="2000" dirty="0">
                <a:latin typeface="+mn-lt"/>
              </a:rPr>
            </a:br>
            <a:r>
              <a:rPr lang="en-AU" sz="2000" dirty="0">
                <a:latin typeface="+mn-lt"/>
              </a:rPr>
              <a:t>                                                                  </a:t>
            </a:r>
            <a:r>
              <a:rPr lang="en-AU" sz="2000" b="1" dirty="0">
                <a:latin typeface="+mn-lt"/>
              </a:rPr>
              <a:t>OR</a:t>
            </a:r>
            <a:r>
              <a:rPr lang="en-AU" sz="2000" dirty="0">
                <a:latin typeface="+mn-lt"/>
              </a:rPr>
              <a:t> they don’t care about truth</a:t>
            </a:r>
          </a:p>
          <a:p>
            <a:pPr>
              <a:defRPr/>
            </a:pPr>
            <a:endParaRPr lang="en-AU" sz="2000" dirty="0">
              <a:latin typeface="+mn-lt"/>
            </a:endParaRPr>
          </a:p>
          <a:p>
            <a:pPr>
              <a:defRPr/>
            </a:pPr>
            <a:r>
              <a:rPr lang="en-AU" sz="2000" dirty="0">
                <a:latin typeface="+mn-lt"/>
              </a:rPr>
              <a:t>					(</a:t>
            </a:r>
            <a:r>
              <a:rPr lang="en-AU" sz="2000" dirty="0" err="1">
                <a:latin typeface="+mn-lt"/>
              </a:rPr>
              <a:t>Jaster</a:t>
            </a:r>
            <a:r>
              <a:rPr lang="en-AU" sz="2000" dirty="0">
                <a:latin typeface="+mn-lt"/>
              </a:rPr>
              <a:t> / </a:t>
            </a:r>
            <a:r>
              <a:rPr lang="en-AU" sz="2000" dirty="0" err="1">
                <a:latin typeface="+mn-lt"/>
              </a:rPr>
              <a:t>Lanius</a:t>
            </a:r>
            <a:r>
              <a:rPr lang="en-AU" sz="2000" dirty="0">
                <a:latin typeface="+mn-lt"/>
              </a:rPr>
              <a:t> (</a:t>
            </a:r>
            <a:r>
              <a:rPr lang="en-AU" sz="2000" baseline="30000" dirty="0">
                <a:latin typeface="+mn-lt"/>
              </a:rPr>
              <a:t>6</a:t>
            </a:r>
            <a:r>
              <a:rPr lang="en-AU" sz="2000" dirty="0">
                <a:latin typeface="+mn-lt"/>
              </a:rPr>
              <a:t>2021), 31f]</a:t>
            </a:r>
          </a:p>
          <a:p>
            <a:pPr>
              <a:defRPr/>
            </a:pPr>
            <a:endParaRPr lang="en-AU" sz="2000" dirty="0">
              <a:latin typeface="+mn-lt"/>
            </a:endParaRPr>
          </a:p>
          <a:p>
            <a:pPr>
              <a:defRPr/>
            </a:pPr>
            <a:endParaRPr lang="en-AU" sz="2000" dirty="0">
              <a:latin typeface="+mn-lt"/>
            </a:endParaRPr>
          </a:p>
          <a:p>
            <a:pPr>
              <a:defRPr/>
            </a:pPr>
            <a:endParaRPr lang="en-AU" sz="2000" dirty="0">
              <a:latin typeface="+mn-lt"/>
            </a:endParaRPr>
          </a:p>
        </p:txBody>
      </p:sp>
      <p:sp>
        <p:nvSpPr>
          <p:cNvPr id="3" name="Rechteck 2">
            <a:extLst>
              <a:ext uri="{FF2B5EF4-FFF2-40B4-BE49-F238E27FC236}">
                <a16:creationId xmlns:a16="http://schemas.microsoft.com/office/drawing/2014/main" id="{D8FB1CBC-EEB4-438A-8732-6A8705F7F51E}"/>
              </a:ext>
            </a:extLst>
          </p:cNvPr>
          <p:cNvSpPr/>
          <p:nvPr/>
        </p:nvSpPr>
        <p:spPr>
          <a:xfrm>
            <a:off x="611560" y="1628800"/>
            <a:ext cx="7920880" cy="340025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1037462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467544" y="116632"/>
            <a:ext cx="8208912" cy="7171194"/>
          </a:xfrm>
          <a:prstGeom prst="rect">
            <a:avLst/>
          </a:prstGeom>
        </p:spPr>
        <p:txBody>
          <a:bodyPr wrap="square">
            <a:spAutoFit/>
          </a:bodyPr>
          <a:lstStyle/>
          <a:p>
            <a:pPr>
              <a:defRPr/>
            </a:pPr>
            <a:r>
              <a:rPr lang="en-AU" sz="2000" b="1" dirty="0">
                <a:latin typeface="+mn-lt"/>
              </a:rPr>
              <a:t>But: When exactly is news “misleading”? </a:t>
            </a:r>
          </a:p>
          <a:p>
            <a:pPr>
              <a:defRPr/>
            </a:pPr>
            <a:endParaRPr lang="en-AU" sz="2000" dirty="0">
              <a:latin typeface="+mn-lt"/>
            </a:endParaRPr>
          </a:p>
          <a:p>
            <a:pPr marL="342900" indent="-342900">
              <a:buFont typeface="Arial" panose="020B0604020202020204" pitchFamily="34" charset="0"/>
              <a:buChar char="•"/>
              <a:defRPr/>
            </a:pPr>
            <a:r>
              <a:rPr lang="en-AU" sz="2000" dirty="0">
                <a:latin typeface="+mn-lt"/>
              </a:rPr>
              <a:t>Telling “the truth, nothing but the truth and the whole truth” is an impossible ideal for most news-situations. News must mostly be short. </a:t>
            </a:r>
          </a:p>
          <a:p>
            <a:pPr marL="342900" indent="-342900">
              <a:buFont typeface="Arial" panose="020B0604020202020204" pitchFamily="34" charset="0"/>
              <a:buChar char="•"/>
              <a:defRPr/>
            </a:pPr>
            <a:r>
              <a:rPr lang="en-AU" sz="2000" dirty="0">
                <a:latin typeface="+mn-lt"/>
              </a:rPr>
              <a:t>“Adequate” news tell “</a:t>
            </a:r>
            <a:r>
              <a:rPr lang="en-AU" sz="2000" b="1" dirty="0">
                <a:latin typeface="+mn-lt"/>
              </a:rPr>
              <a:t>a segment of the truth which an informed, good-willed, rational observer of the situation would find informative, and which would not invite him to wrong conclusions”</a:t>
            </a:r>
            <a:r>
              <a:rPr lang="en-AU" sz="2000" dirty="0">
                <a:latin typeface="+mn-lt"/>
              </a:rPr>
              <a:t>.</a:t>
            </a:r>
          </a:p>
          <a:p>
            <a:pPr marL="342900" indent="-342900">
              <a:buFont typeface="Arial" panose="020B0604020202020204" pitchFamily="34" charset="0"/>
              <a:buChar char="•"/>
              <a:defRPr/>
            </a:pPr>
            <a:r>
              <a:rPr lang="en-AU" sz="2000" dirty="0">
                <a:latin typeface="+mn-lt"/>
              </a:rPr>
              <a:t>“Misleading news” is news that is </a:t>
            </a:r>
            <a:r>
              <a:rPr lang="en-AU" sz="2000" b="1" dirty="0">
                <a:latin typeface="+mn-lt"/>
              </a:rPr>
              <a:t>not adequate</a:t>
            </a:r>
            <a:r>
              <a:rPr lang="en-AU" sz="2000" dirty="0">
                <a:latin typeface="+mn-lt"/>
              </a:rPr>
              <a:t>.</a:t>
            </a:r>
          </a:p>
          <a:p>
            <a:pPr>
              <a:defRPr/>
            </a:pPr>
            <a:endParaRPr lang="en-AU" sz="2000" b="1" dirty="0">
              <a:latin typeface="+mn-lt"/>
            </a:endParaRPr>
          </a:p>
          <a:p>
            <a:pPr>
              <a:defRPr/>
            </a:pPr>
            <a:r>
              <a:rPr lang="en-AU" sz="2000" b="1" dirty="0">
                <a:latin typeface="+mn-lt"/>
              </a:rPr>
              <a:t>Fake News may have various forms:</a:t>
            </a:r>
          </a:p>
          <a:p>
            <a:pPr>
              <a:defRPr/>
            </a:pPr>
            <a:endParaRPr lang="en-AU" sz="2000" b="1" dirty="0">
              <a:latin typeface="+mn-lt"/>
            </a:endParaRPr>
          </a:p>
          <a:p>
            <a:pPr marL="342900" indent="-342900">
              <a:buFont typeface="Arial" panose="020B0604020202020204" pitchFamily="34" charset="0"/>
              <a:buChar char="•"/>
              <a:defRPr/>
            </a:pPr>
            <a:r>
              <a:rPr lang="en-AU" sz="2000" b="1" dirty="0">
                <a:latin typeface="+mn-lt"/>
              </a:rPr>
              <a:t>Lies</a:t>
            </a:r>
            <a:r>
              <a:rPr lang="en-AU" sz="2000" dirty="0">
                <a:latin typeface="+mn-lt"/>
              </a:rPr>
              <a:t> (claiming </a:t>
            </a:r>
            <a:r>
              <a:rPr lang="en-AU" sz="2000" b="1" dirty="0">
                <a:latin typeface="+mn-lt"/>
              </a:rPr>
              <a:t>facts that don’t obtain</a:t>
            </a:r>
            <a:r>
              <a:rPr lang="en-AU" sz="2000" dirty="0">
                <a:latin typeface="+mn-lt"/>
              </a:rPr>
              <a:t>; “the biggest inauguration ever”), or choosing </a:t>
            </a:r>
            <a:r>
              <a:rPr lang="en-AU" sz="2000" b="1" dirty="0">
                <a:latin typeface="+mn-lt"/>
              </a:rPr>
              <a:t>clearly false descriptions </a:t>
            </a:r>
            <a:r>
              <a:rPr lang="en-AU" sz="2000" dirty="0">
                <a:latin typeface="+mn-lt"/>
              </a:rPr>
              <a:t>of facts (“a recent MIT study found out that anti-vaxxers are better informed” – no, they just deal more with Covid data to underpin their view; “being informed” was not the study topic)</a:t>
            </a:r>
          </a:p>
          <a:p>
            <a:pPr marL="342900" indent="-342900">
              <a:buFont typeface="Arial" panose="020B0604020202020204" pitchFamily="34" charset="0"/>
              <a:buChar char="•"/>
              <a:defRPr/>
            </a:pPr>
            <a:r>
              <a:rPr lang="en-AU" sz="2000" b="1" dirty="0">
                <a:latin typeface="+mn-lt"/>
              </a:rPr>
              <a:t>“Cherry picking”: </a:t>
            </a:r>
            <a:r>
              <a:rPr lang="en-AU" sz="2000" dirty="0">
                <a:latin typeface="+mn-lt"/>
              </a:rPr>
              <a:t>mentioning only </a:t>
            </a:r>
            <a:r>
              <a:rPr lang="en-AU" sz="2000" b="1" dirty="0">
                <a:latin typeface="+mn-lt"/>
              </a:rPr>
              <a:t>partial aspects</a:t>
            </a:r>
            <a:r>
              <a:rPr lang="en-AU" sz="2000" dirty="0">
                <a:latin typeface="+mn-lt"/>
              </a:rPr>
              <a:t>, those which fit to your message (“new medicament proves effective” (= it reduces average hospitalisation from 13 to 12 days…)); citing dramatic singular cases</a:t>
            </a:r>
          </a:p>
          <a:p>
            <a:pPr marL="342900" indent="-342900">
              <a:buFont typeface="Arial" panose="020B0604020202020204" pitchFamily="34" charset="0"/>
              <a:buChar char="•"/>
              <a:defRPr/>
            </a:pPr>
            <a:r>
              <a:rPr lang="en-AU" sz="2000" b="1" dirty="0">
                <a:latin typeface="+mn-lt"/>
              </a:rPr>
              <a:t>“Framing tricks”: </a:t>
            </a:r>
            <a:r>
              <a:rPr lang="en-AU" sz="2000" dirty="0">
                <a:latin typeface="+mn-lt"/>
              </a:rPr>
              <a:t>choosing a </a:t>
            </a:r>
            <a:r>
              <a:rPr lang="en-AU" sz="2000" b="1" dirty="0">
                <a:latin typeface="+mn-lt"/>
              </a:rPr>
              <a:t>tendentious linguistic description </a:t>
            </a:r>
            <a:r>
              <a:rPr lang="en-AU" sz="2000" dirty="0">
                <a:latin typeface="+mn-lt"/>
              </a:rPr>
              <a:t>(“One quarter of the infected are not infectious” – “Three quarters of the infected are infectious”)</a:t>
            </a:r>
          </a:p>
          <a:p>
            <a:pPr marL="342900" indent="-342900">
              <a:buFont typeface="Arial" panose="020B0604020202020204" pitchFamily="34" charset="0"/>
              <a:buChar char="•"/>
              <a:defRPr/>
            </a:pPr>
            <a:endParaRPr lang="en-AU" sz="2000" dirty="0">
              <a:latin typeface="+mn-lt"/>
            </a:endParaRPr>
          </a:p>
          <a:p>
            <a:pPr>
              <a:defRPr/>
            </a:pPr>
            <a:r>
              <a:rPr lang="en-AU" sz="2000" dirty="0">
                <a:latin typeface="+mn-lt"/>
              </a:rPr>
              <a:t>				         </a:t>
            </a:r>
          </a:p>
        </p:txBody>
      </p:sp>
    </p:spTree>
    <p:extLst>
      <p:ext uri="{BB962C8B-B14F-4D97-AF65-F5344CB8AC3E}">
        <p14:creationId xmlns:p14="http://schemas.microsoft.com/office/powerpoint/2010/main" val="1100795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179512" y="116632"/>
            <a:ext cx="8784976" cy="6863417"/>
          </a:xfrm>
          <a:prstGeom prst="rect">
            <a:avLst/>
          </a:prstGeom>
        </p:spPr>
        <p:txBody>
          <a:bodyPr wrap="square">
            <a:spAutoFit/>
          </a:bodyPr>
          <a:lstStyle/>
          <a:p>
            <a:pPr>
              <a:defRPr/>
            </a:pPr>
            <a:r>
              <a:rPr lang="en-AU" sz="2400" b="1" dirty="0">
                <a:latin typeface="+mn-lt"/>
              </a:rPr>
              <a:t>3. Changes in the media world</a:t>
            </a:r>
          </a:p>
          <a:p>
            <a:pPr>
              <a:defRPr/>
            </a:pPr>
            <a:endParaRPr lang="en-AU" sz="2000" dirty="0">
              <a:latin typeface="+mn-lt"/>
            </a:endParaRPr>
          </a:p>
          <a:p>
            <a:pPr>
              <a:defRPr/>
            </a:pPr>
            <a:r>
              <a:rPr lang="en-AU" sz="2000" b="1" dirty="0">
                <a:latin typeface="+mn-lt"/>
              </a:rPr>
              <a:t>Fake News are not a new phenomenon: </a:t>
            </a:r>
          </a:p>
          <a:p>
            <a:pPr marL="342900" indent="-342900">
              <a:buFont typeface="Arial" panose="020B0604020202020204" pitchFamily="34" charset="0"/>
              <a:buChar char="•"/>
              <a:defRPr/>
            </a:pPr>
            <a:r>
              <a:rPr lang="en-AU" sz="2000" dirty="0">
                <a:latin typeface="+mn-lt"/>
              </a:rPr>
              <a:t>“In any war, the first victim is truth.”</a:t>
            </a:r>
          </a:p>
          <a:p>
            <a:pPr marL="342900" indent="-342900">
              <a:buFont typeface="Arial" panose="020B0604020202020204" pitchFamily="34" charset="0"/>
              <a:buChar char="•"/>
              <a:defRPr/>
            </a:pPr>
            <a:r>
              <a:rPr lang="en-AU" sz="2000" dirty="0">
                <a:latin typeface="+mn-lt"/>
              </a:rPr>
              <a:t>Newspapers etc. were mostly opinion-driven, world-view driven, partisan until the 20</a:t>
            </a:r>
            <a:r>
              <a:rPr lang="en-AU" sz="2000" baseline="30000" dirty="0">
                <a:latin typeface="+mn-lt"/>
              </a:rPr>
              <a:t>th</a:t>
            </a:r>
            <a:r>
              <a:rPr lang="en-AU" sz="2000" dirty="0">
                <a:latin typeface="+mn-lt"/>
              </a:rPr>
              <a:t> century</a:t>
            </a:r>
          </a:p>
          <a:p>
            <a:pPr marL="342900" indent="-342900">
              <a:buFont typeface="Arial" panose="020B0604020202020204" pitchFamily="34" charset="0"/>
              <a:buChar char="•"/>
              <a:defRPr/>
            </a:pPr>
            <a:r>
              <a:rPr lang="en-AU" sz="2000" dirty="0">
                <a:latin typeface="+mn-lt"/>
              </a:rPr>
              <a:t>(The ideal of “journalistic objectivity” is a product of the mid 20</a:t>
            </a:r>
            <a:r>
              <a:rPr lang="en-AU" sz="2000" baseline="30000" dirty="0">
                <a:latin typeface="+mn-lt"/>
              </a:rPr>
              <a:t>th</a:t>
            </a:r>
            <a:r>
              <a:rPr lang="en-AU" sz="2000" dirty="0">
                <a:latin typeface="+mn-lt"/>
              </a:rPr>
              <a:t> century, also the development of “journalist ethics”, “media ethics”.)</a:t>
            </a:r>
          </a:p>
          <a:p>
            <a:pPr marL="342900" indent="-342900">
              <a:buFont typeface="Arial" panose="020B0604020202020204" pitchFamily="34" charset="0"/>
              <a:buChar char="•"/>
              <a:defRPr/>
            </a:pPr>
            <a:r>
              <a:rPr lang="en-AU" sz="2000" dirty="0">
                <a:latin typeface="+mn-lt"/>
              </a:rPr>
              <a:t>This partisanship in earlier times was outbalanced by a common life-world, occasions to discuss. No segregated society. </a:t>
            </a:r>
          </a:p>
          <a:p>
            <a:pPr marL="342900" indent="-342900">
              <a:buFont typeface="Arial" panose="020B0604020202020204" pitchFamily="34" charset="0"/>
              <a:buChar char="•"/>
              <a:defRPr/>
            </a:pPr>
            <a:r>
              <a:rPr lang="en-AU" sz="2000" dirty="0">
                <a:latin typeface="+mn-lt"/>
              </a:rPr>
              <a:t>And there were less media available. Number of “world versions” limited. </a:t>
            </a:r>
          </a:p>
          <a:p>
            <a:pPr marL="342900" indent="-342900">
              <a:buFont typeface="Arial" panose="020B0604020202020204" pitchFamily="34" charset="0"/>
              <a:buChar char="•"/>
              <a:defRPr/>
            </a:pPr>
            <a:endParaRPr lang="en-AU" sz="2000" dirty="0">
              <a:latin typeface="+mn-lt"/>
            </a:endParaRPr>
          </a:p>
          <a:p>
            <a:pPr>
              <a:defRPr/>
            </a:pPr>
            <a:r>
              <a:rPr lang="en-AU" sz="2000" b="1" dirty="0">
                <a:latin typeface="+mn-lt"/>
              </a:rPr>
              <a:t>Crucial new developments: </a:t>
            </a:r>
          </a:p>
          <a:p>
            <a:pPr marL="342900" indent="-342900">
              <a:buFont typeface="Arial" panose="020B0604020202020204" pitchFamily="34" charset="0"/>
              <a:buChar char="•"/>
              <a:defRPr/>
            </a:pPr>
            <a:r>
              <a:rPr lang="en-AU" sz="2000" dirty="0">
                <a:latin typeface="+mn-lt"/>
              </a:rPr>
              <a:t>The internet, cable TV, Social Media (Web 2.0)</a:t>
            </a:r>
          </a:p>
          <a:p>
            <a:pPr marL="342900" indent="-342900">
              <a:buFont typeface="Arial" panose="020B0604020202020204" pitchFamily="34" charset="0"/>
              <a:buChar char="•"/>
              <a:defRPr/>
            </a:pPr>
            <a:r>
              <a:rPr lang="en-AU" sz="2000" dirty="0">
                <a:latin typeface="+mn-lt"/>
              </a:rPr>
              <a:t>Producing and spreading news became incredibly </a:t>
            </a:r>
            <a:r>
              <a:rPr lang="en-AU" sz="2000" i="1" dirty="0">
                <a:latin typeface="+mn-lt"/>
              </a:rPr>
              <a:t>cheap</a:t>
            </a:r>
            <a:r>
              <a:rPr lang="en-AU" sz="2000" dirty="0">
                <a:latin typeface="+mn-lt"/>
              </a:rPr>
              <a:t>.</a:t>
            </a:r>
          </a:p>
          <a:p>
            <a:pPr marL="342900" indent="-342900">
              <a:buFont typeface="Arial" panose="020B0604020202020204" pitchFamily="34" charset="0"/>
              <a:buChar char="•"/>
              <a:defRPr/>
            </a:pPr>
            <a:r>
              <a:rPr lang="en-AU" sz="2000" dirty="0">
                <a:latin typeface="+mn-lt"/>
              </a:rPr>
              <a:t>Newsfeeds can be adjusted to the consumer’s interests in new degrees – news distribution follows similar logic to consumer research.</a:t>
            </a:r>
          </a:p>
          <a:p>
            <a:pPr marL="342900" indent="-342900">
              <a:buFont typeface="Arial" panose="020B0604020202020204" pitchFamily="34" charset="0"/>
              <a:buChar char="•"/>
              <a:defRPr/>
            </a:pPr>
            <a:r>
              <a:rPr lang="en-AU" sz="2000" dirty="0">
                <a:latin typeface="+mn-lt"/>
              </a:rPr>
              <a:t>Traditional criterion “we bring what is probably true (perhaps with little bias…)” replaced by “we bring what my audience wants to hear/see/read”. </a:t>
            </a:r>
          </a:p>
          <a:p>
            <a:pPr marL="342900" indent="-342900">
              <a:buFont typeface="Arial" panose="020B0604020202020204" pitchFamily="34" charset="0"/>
              <a:buChar char="•"/>
              <a:defRPr/>
            </a:pPr>
            <a:r>
              <a:rPr lang="en-AU" sz="2000" dirty="0">
                <a:latin typeface="+mn-lt"/>
              </a:rPr>
              <a:t>Broad range of news suppliers: traditional media, bloggers, parties, … </a:t>
            </a:r>
            <a:r>
              <a:rPr lang="en-AU" sz="2000" i="1" dirty="0">
                <a:latin typeface="+mn-lt"/>
              </a:rPr>
              <a:t>anybody</a:t>
            </a:r>
            <a:r>
              <a:rPr lang="en-AU" sz="2000" dirty="0">
                <a:latin typeface="+mn-lt"/>
              </a:rPr>
              <a:t>!</a:t>
            </a:r>
          </a:p>
          <a:p>
            <a:pPr algn="r">
              <a:defRPr/>
            </a:pPr>
            <a:r>
              <a:rPr lang="en-AU" sz="2000" dirty="0">
                <a:latin typeface="+mn-lt"/>
              </a:rPr>
              <a:t>[…]</a:t>
            </a:r>
          </a:p>
          <a:p>
            <a:pPr>
              <a:defRPr/>
            </a:pPr>
            <a:r>
              <a:rPr lang="en-AU" sz="2000" dirty="0">
                <a:latin typeface="+mn-lt"/>
              </a:rPr>
              <a:t>								         </a:t>
            </a:r>
          </a:p>
        </p:txBody>
      </p:sp>
    </p:spTree>
    <p:extLst>
      <p:ext uri="{BB962C8B-B14F-4D97-AF65-F5344CB8AC3E}">
        <p14:creationId xmlns:p14="http://schemas.microsoft.com/office/powerpoint/2010/main" val="7432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179512" y="116632"/>
            <a:ext cx="8568952" cy="5632311"/>
          </a:xfrm>
          <a:prstGeom prst="rect">
            <a:avLst/>
          </a:prstGeom>
        </p:spPr>
        <p:txBody>
          <a:bodyPr wrap="square">
            <a:spAutoFit/>
          </a:bodyPr>
          <a:lstStyle/>
          <a:p>
            <a:pPr>
              <a:defRPr/>
            </a:pPr>
            <a:endParaRPr lang="en-AU" sz="2000" dirty="0">
              <a:latin typeface="+mn-lt"/>
            </a:endParaRPr>
          </a:p>
          <a:p>
            <a:pPr marL="342900" indent="-342900">
              <a:buFont typeface="Arial" panose="020B0604020202020204" pitchFamily="34" charset="0"/>
              <a:buChar char="•"/>
              <a:defRPr/>
            </a:pPr>
            <a:r>
              <a:rPr lang="en-AU" sz="2000" dirty="0">
                <a:latin typeface="+mn-lt"/>
              </a:rPr>
              <a:t>[…] </a:t>
            </a:r>
          </a:p>
          <a:p>
            <a:pPr marL="342900" indent="-342900">
              <a:buFont typeface="Arial" panose="020B0604020202020204" pitchFamily="34" charset="0"/>
              <a:buChar char="•"/>
              <a:defRPr/>
            </a:pPr>
            <a:r>
              <a:rPr lang="en-AU" sz="2000" b="1" dirty="0">
                <a:latin typeface="+mn-lt"/>
              </a:rPr>
              <a:t>Anybody can select </a:t>
            </a:r>
            <a:r>
              <a:rPr lang="en-AU" sz="2000" dirty="0">
                <a:latin typeface="+mn-lt"/>
              </a:rPr>
              <a:t>the news s/he wants, from a vast array of possibilities, at any time. </a:t>
            </a:r>
          </a:p>
          <a:p>
            <a:pPr marL="342900" indent="-342900">
              <a:buFont typeface="Arial" panose="020B0604020202020204" pitchFamily="34" charset="0"/>
              <a:buChar char="•"/>
              <a:defRPr/>
            </a:pPr>
            <a:r>
              <a:rPr lang="en-AU" sz="2000" dirty="0">
                <a:latin typeface="+mn-lt"/>
              </a:rPr>
              <a:t>Not only that: “</a:t>
            </a:r>
            <a:r>
              <a:rPr lang="en-AU" sz="2000" b="1" dirty="0">
                <a:latin typeface="+mn-lt"/>
              </a:rPr>
              <a:t>Micro-targeting” by algorithms of youtube, Facebook etc.: </a:t>
            </a:r>
            <a:r>
              <a:rPr lang="en-AU" sz="2000" dirty="0">
                <a:latin typeface="+mn-lt"/>
              </a:rPr>
              <a:t>the citizen gets his individually adjusted news according to the (huge!) data stored about him at news suppliers: search keywords, living-place, reading-times, accounts &amp; memberships, postings, friendships, …  </a:t>
            </a:r>
          </a:p>
          <a:p>
            <a:pPr marL="342900" indent="-342900">
              <a:buFont typeface="Arial" panose="020B0604020202020204" pitchFamily="34" charset="0"/>
              <a:buChar char="•"/>
              <a:defRPr/>
            </a:pPr>
            <a:r>
              <a:rPr lang="en-AU" sz="2000" b="1" dirty="0">
                <a:latin typeface="+mn-lt"/>
              </a:rPr>
              <a:t>Reinforcement effects by the search-proposals </a:t>
            </a:r>
            <a:r>
              <a:rPr lang="en-AU" sz="2000" dirty="0">
                <a:latin typeface="+mn-lt"/>
              </a:rPr>
              <a:t>of youtube, Facebook etc. – </a:t>
            </a:r>
            <a:r>
              <a:rPr lang="en-AU" sz="2000" i="1" dirty="0">
                <a:latin typeface="+mn-lt"/>
              </a:rPr>
              <a:t>try it yourself! </a:t>
            </a:r>
            <a:br>
              <a:rPr lang="en-AU" sz="2000" i="1" dirty="0">
                <a:latin typeface="+mn-lt"/>
              </a:rPr>
            </a:br>
            <a:r>
              <a:rPr lang="en-AU" sz="2000" i="1" dirty="0">
                <a:latin typeface="+mn-lt"/>
              </a:rPr>
              <a:t>(</a:t>
            </a:r>
            <a:r>
              <a:rPr lang="en-AU" sz="2000" dirty="0">
                <a:latin typeface="+mn-lt"/>
              </a:rPr>
              <a:t>Type in a controversial topic, follow a first link to “one side”, the proposals in the menu on the right will bring you deeper and deeper into an “opinion bubble”. (And every click can bring some people money! Commercials!)) </a:t>
            </a:r>
            <a:br>
              <a:rPr lang="en-AU" sz="2000" dirty="0">
                <a:latin typeface="+mn-lt"/>
              </a:rPr>
            </a:br>
            <a:r>
              <a:rPr lang="en-AU" sz="2000" dirty="0">
                <a:latin typeface="+mn-lt"/>
              </a:rPr>
              <a:t>Youtube, Facebook etc. could easily adjust these criteria. </a:t>
            </a:r>
            <a:br>
              <a:rPr lang="en-AU" sz="2000" dirty="0">
                <a:latin typeface="+mn-lt"/>
              </a:rPr>
            </a:br>
            <a:endParaRPr lang="en-AU" sz="2000" dirty="0">
              <a:latin typeface="+mn-lt"/>
            </a:endParaRPr>
          </a:p>
          <a:p>
            <a:pPr marL="342900" indent="-342900">
              <a:buFont typeface="Arial" panose="020B0604020202020204" pitchFamily="34" charset="0"/>
              <a:buChar char="•"/>
              <a:defRPr/>
            </a:pPr>
            <a:r>
              <a:rPr lang="en-AU" sz="2000" dirty="0">
                <a:latin typeface="+mn-lt"/>
              </a:rPr>
              <a:t>Impossibility to block problematic content. (Telegram etc.)                       […]</a:t>
            </a:r>
          </a:p>
          <a:p>
            <a:pPr marL="342900" indent="-342900">
              <a:buFont typeface="Arial" panose="020B0604020202020204" pitchFamily="34" charset="0"/>
              <a:buChar char="•"/>
              <a:defRPr/>
            </a:pPr>
            <a:endParaRPr lang="en-AU" sz="2000" dirty="0">
              <a:latin typeface="+mn-lt"/>
            </a:endParaRPr>
          </a:p>
          <a:p>
            <a:pPr>
              <a:defRPr/>
            </a:pPr>
            <a:r>
              <a:rPr lang="en-AU" sz="2000" dirty="0">
                <a:latin typeface="+mn-lt"/>
              </a:rPr>
              <a:t>								         </a:t>
            </a:r>
          </a:p>
        </p:txBody>
      </p:sp>
    </p:spTree>
    <p:extLst>
      <p:ext uri="{BB962C8B-B14F-4D97-AF65-F5344CB8AC3E}">
        <p14:creationId xmlns:p14="http://schemas.microsoft.com/office/powerpoint/2010/main" val="220352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179512" y="116632"/>
            <a:ext cx="8568952" cy="6863417"/>
          </a:xfrm>
          <a:prstGeom prst="rect">
            <a:avLst/>
          </a:prstGeom>
        </p:spPr>
        <p:txBody>
          <a:bodyPr wrap="square">
            <a:spAutoFit/>
          </a:bodyPr>
          <a:lstStyle/>
          <a:p>
            <a:pPr>
              <a:defRPr/>
            </a:pPr>
            <a:endParaRPr lang="en-AU" sz="2000" dirty="0">
              <a:latin typeface="+mn-lt"/>
            </a:endParaRPr>
          </a:p>
          <a:p>
            <a:pPr marL="342900" indent="-342900">
              <a:buFont typeface="Arial" panose="020B0604020202020204" pitchFamily="34" charset="0"/>
              <a:buChar char="•"/>
              <a:defRPr/>
            </a:pPr>
            <a:r>
              <a:rPr lang="en-AU" sz="2000" dirty="0">
                <a:latin typeface="+mn-lt"/>
              </a:rPr>
              <a:t>[…] </a:t>
            </a:r>
          </a:p>
          <a:p>
            <a:pPr marL="342900" indent="-342900">
              <a:buFont typeface="Arial" panose="020B0604020202020204" pitchFamily="34" charset="0"/>
              <a:buChar char="•"/>
              <a:defRPr/>
            </a:pPr>
            <a:endParaRPr lang="en-AU" sz="2000" dirty="0">
              <a:latin typeface="+mn-lt"/>
            </a:endParaRPr>
          </a:p>
          <a:p>
            <a:pPr marL="342900" indent="-342900">
              <a:buFont typeface="Arial" panose="020B0604020202020204" pitchFamily="34" charset="0"/>
              <a:buChar char="•"/>
              <a:defRPr/>
            </a:pPr>
            <a:r>
              <a:rPr lang="en-AU" sz="2000" dirty="0">
                <a:latin typeface="+mn-lt"/>
              </a:rPr>
              <a:t>The economic side of internet surfing: </a:t>
            </a:r>
            <a:r>
              <a:rPr lang="en-AU" sz="2000" b="1" dirty="0">
                <a:latin typeface="+mn-lt"/>
              </a:rPr>
              <a:t>“Click-baiting”: </a:t>
            </a:r>
            <a:br>
              <a:rPr lang="en-AU" sz="2000" b="1" dirty="0">
                <a:latin typeface="+mn-lt"/>
              </a:rPr>
            </a:br>
            <a:r>
              <a:rPr lang="en-AU" sz="2000" dirty="0">
                <a:latin typeface="+mn-lt"/>
              </a:rPr>
              <a:t>Combination with commercials; </a:t>
            </a:r>
          </a:p>
          <a:p>
            <a:pPr marL="342900" indent="-342900">
              <a:buFont typeface="Arial" panose="020B0604020202020204" pitchFamily="34" charset="0"/>
              <a:buChar char="•"/>
              <a:defRPr/>
            </a:pPr>
            <a:r>
              <a:rPr lang="en-AU" sz="2000" b="1" dirty="0">
                <a:latin typeface="+mn-lt"/>
              </a:rPr>
              <a:t>Re-distribution of “news” as a business-model: </a:t>
            </a:r>
            <a:br>
              <a:rPr lang="en-AU" sz="2000" b="1" dirty="0">
                <a:latin typeface="+mn-lt"/>
              </a:rPr>
            </a:br>
            <a:r>
              <a:rPr lang="en-AU" sz="2000" dirty="0">
                <a:latin typeface="+mn-lt"/>
              </a:rPr>
              <a:t>new production of similar websites, with similar content, </a:t>
            </a:r>
            <a:br>
              <a:rPr lang="en-AU" sz="2000" dirty="0">
                <a:latin typeface="+mn-lt"/>
              </a:rPr>
            </a:br>
            <a:r>
              <a:rPr lang="en-AU" sz="2000" dirty="0">
                <a:latin typeface="+mn-lt"/>
              </a:rPr>
              <a:t>almost all Fake News, and full of commercials. </a:t>
            </a:r>
            <a:br>
              <a:rPr lang="en-AU" sz="2000" dirty="0">
                <a:latin typeface="+mn-lt"/>
              </a:rPr>
            </a:br>
            <a:r>
              <a:rPr lang="en-AU" sz="2000" i="1" dirty="0">
                <a:latin typeface="+mn-lt"/>
              </a:rPr>
              <a:t>Every click counts &amp; is rewarded!</a:t>
            </a:r>
          </a:p>
          <a:p>
            <a:pPr marL="342900" indent="-342900">
              <a:buFont typeface="Arial" panose="020B0604020202020204" pitchFamily="34" charset="0"/>
              <a:buChar char="•"/>
              <a:defRPr/>
            </a:pPr>
            <a:endParaRPr lang="en-AU" sz="2000" dirty="0">
              <a:latin typeface="+mn-lt"/>
            </a:endParaRPr>
          </a:p>
          <a:p>
            <a:pPr marL="342900" indent="-342900">
              <a:buFont typeface="Arial" panose="020B0604020202020204" pitchFamily="34" charset="0"/>
              <a:buChar char="•"/>
              <a:defRPr/>
            </a:pPr>
            <a:r>
              <a:rPr lang="en-AU" sz="2000" b="1" dirty="0">
                <a:latin typeface="+mn-lt"/>
              </a:rPr>
              <a:t>Spectacular Fake News earn a lot of clicks! </a:t>
            </a:r>
          </a:p>
          <a:p>
            <a:pPr marL="342900" indent="-342900">
              <a:buFont typeface="Arial" panose="020B0604020202020204" pitchFamily="34" charset="0"/>
              <a:buChar char="•"/>
              <a:defRPr/>
            </a:pPr>
            <a:endParaRPr lang="en-AU" sz="2000" dirty="0">
              <a:latin typeface="+mn-lt"/>
            </a:endParaRPr>
          </a:p>
          <a:p>
            <a:pPr marL="342900" indent="-342900">
              <a:buFont typeface="Arial" panose="020B0604020202020204" pitchFamily="34" charset="0"/>
              <a:buChar char="•"/>
              <a:defRPr/>
            </a:pPr>
            <a:r>
              <a:rPr lang="en-AU" sz="2000" dirty="0">
                <a:latin typeface="+mn-lt"/>
                <a:sym typeface="Wingdings" panose="05000000000000000000" pitchFamily="2" charset="2"/>
              </a:rPr>
              <a:t> Example: </a:t>
            </a:r>
            <a:r>
              <a:rPr lang="en-AU" sz="2000" dirty="0">
                <a:latin typeface="+mn-lt"/>
              </a:rPr>
              <a:t>The young people of Veles North Macedonia and the US Election 2016, production of 100s of similar incendiary pro-Trump-/anti-Democrats Websites, by “copy &amp; paste”, for money. </a:t>
            </a:r>
            <a:br>
              <a:rPr lang="en-AU" sz="2000" dirty="0">
                <a:latin typeface="+mn-lt"/>
              </a:rPr>
            </a:br>
            <a:br>
              <a:rPr lang="en-AU" sz="2000" dirty="0">
                <a:latin typeface="+mn-lt"/>
              </a:rPr>
            </a:br>
            <a:endParaRPr lang="en-AU" sz="2000" dirty="0">
              <a:latin typeface="+mn-lt"/>
            </a:endParaRPr>
          </a:p>
          <a:p>
            <a:pPr marL="342900" indent="-342900">
              <a:buFont typeface="Arial" panose="020B0604020202020204" pitchFamily="34" charset="0"/>
              <a:buChar char="•"/>
              <a:defRPr/>
            </a:pPr>
            <a:r>
              <a:rPr lang="en-AU" sz="2000" dirty="0">
                <a:latin typeface="+mn-lt"/>
              </a:rPr>
              <a:t>(see, e.g., Hughes/Waismel-Manor 2020, </a:t>
            </a:r>
            <a:br>
              <a:rPr lang="en-AU" sz="2000" dirty="0">
                <a:latin typeface="+mn-lt"/>
              </a:rPr>
            </a:br>
            <a:r>
              <a:rPr lang="en-US" sz="2000" i="1" dirty="0">
                <a:latin typeface="+mn-lt"/>
              </a:rPr>
              <a:t>The Macedonian Fake News Industry and the </a:t>
            </a:r>
            <a:br>
              <a:rPr lang="en-US" sz="2000" i="1" dirty="0">
                <a:latin typeface="+mn-lt"/>
              </a:rPr>
            </a:br>
            <a:r>
              <a:rPr lang="en-US" sz="2000" i="1" dirty="0">
                <a:latin typeface="+mn-lt"/>
              </a:rPr>
              <a:t>2016 US Election</a:t>
            </a:r>
            <a:r>
              <a:rPr lang="en-US" sz="2000" dirty="0">
                <a:latin typeface="+mn-lt"/>
              </a:rPr>
              <a:t>, </a:t>
            </a:r>
            <a:r>
              <a:rPr lang="en-AU" sz="2000" dirty="0">
                <a:latin typeface="+mn-lt"/>
              </a:rPr>
              <a:t>free on the www)</a:t>
            </a:r>
          </a:p>
          <a:p>
            <a:pPr marL="342900" indent="-342900">
              <a:buFont typeface="Arial" panose="020B0604020202020204" pitchFamily="34" charset="0"/>
              <a:buChar char="•"/>
              <a:defRPr/>
            </a:pPr>
            <a:endParaRPr lang="en-AU" sz="2000" dirty="0">
              <a:latin typeface="+mn-lt"/>
            </a:endParaRPr>
          </a:p>
          <a:p>
            <a:pPr>
              <a:defRPr/>
            </a:pPr>
            <a:r>
              <a:rPr lang="en-AU" sz="2000" dirty="0">
                <a:latin typeface="+mn-lt"/>
              </a:rPr>
              <a:t>								         </a:t>
            </a:r>
          </a:p>
        </p:txBody>
      </p:sp>
      <p:pic>
        <p:nvPicPr>
          <p:cNvPr id="3" name="Grafik 2">
            <a:extLst>
              <a:ext uri="{FF2B5EF4-FFF2-40B4-BE49-F238E27FC236}">
                <a16:creationId xmlns:a16="http://schemas.microsoft.com/office/drawing/2014/main" id="{2EC9243E-CC42-4AC7-871E-F25B9AF652AB}"/>
              </a:ext>
            </a:extLst>
          </p:cNvPr>
          <p:cNvPicPr>
            <a:picLocks noChangeAspect="1"/>
          </p:cNvPicPr>
          <p:nvPr/>
        </p:nvPicPr>
        <p:blipFill>
          <a:blip r:embed="rId2"/>
          <a:stretch>
            <a:fillRect/>
          </a:stretch>
        </p:blipFill>
        <p:spPr>
          <a:xfrm>
            <a:off x="5940152" y="4678067"/>
            <a:ext cx="3275856" cy="2179933"/>
          </a:xfrm>
          <a:prstGeom prst="rect">
            <a:avLst/>
          </a:prstGeom>
        </p:spPr>
      </p:pic>
      <p:pic>
        <p:nvPicPr>
          <p:cNvPr id="4" name="Grafik 3">
            <a:extLst>
              <a:ext uri="{FF2B5EF4-FFF2-40B4-BE49-F238E27FC236}">
                <a16:creationId xmlns:a16="http://schemas.microsoft.com/office/drawing/2014/main" id="{42421C0C-E50E-112E-985A-12953CDA716C}"/>
              </a:ext>
            </a:extLst>
          </p:cNvPr>
          <p:cNvPicPr>
            <a:picLocks noChangeAspect="1"/>
          </p:cNvPicPr>
          <p:nvPr/>
        </p:nvPicPr>
        <p:blipFill rotWithShape="1">
          <a:blip r:embed="rId3"/>
          <a:srcRect t="6970" b="8682"/>
          <a:stretch/>
        </p:blipFill>
        <p:spPr>
          <a:xfrm>
            <a:off x="6802681" y="4958"/>
            <a:ext cx="2378316" cy="3568058"/>
          </a:xfrm>
          <a:prstGeom prst="rect">
            <a:avLst/>
          </a:prstGeom>
        </p:spPr>
      </p:pic>
    </p:spTree>
    <p:extLst>
      <p:ext uri="{BB962C8B-B14F-4D97-AF65-F5344CB8AC3E}">
        <p14:creationId xmlns:p14="http://schemas.microsoft.com/office/powerpoint/2010/main" val="349798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07D3276-B9CA-4AC8-85F6-D4E79FE1EF61}"/>
              </a:ext>
            </a:extLst>
          </p:cNvPr>
          <p:cNvSpPr/>
          <p:nvPr/>
        </p:nvSpPr>
        <p:spPr>
          <a:xfrm>
            <a:off x="179512" y="151179"/>
            <a:ext cx="8424936" cy="6555641"/>
          </a:xfrm>
          <a:prstGeom prst="rect">
            <a:avLst/>
          </a:prstGeom>
        </p:spPr>
        <p:txBody>
          <a:bodyPr wrap="square">
            <a:spAutoFit/>
          </a:bodyPr>
          <a:lstStyle/>
          <a:p>
            <a:pPr>
              <a:defRPr/>
            </a:pPr>
            <a:r>
              <a:rPr lang="en-AU" sz="2000" b="1" dirty="0">
                <a:latin typeface="+mn-lt"/>
              </a:rPr>
              <a:t>4. Producing Fake News as business model: the </a:t>
            </a:r>
            <a:r>
              <a:rPr lang="en-AU" sz="2000" b="1" i="1" dirty="0">
                <a:latin typeface="+mn-lt"/>
              </a:rPr>
              <a:t>supply</a:t>
            </a:r>
            <a:r>
              <a:rPr lang="en-AU" sz="2000" b="1" dirty="0">
                <a:latin typeface="+mn-lt"/>
              </a:rPr>
              <a:t> side of Fake News</a:t>
            </a:r>
          </a:p>
          <a:p>
            <a:pPr>
              <a:defRPr/>
            </a:pPr>
            <a:endParaRPr lang="en-AU" sz="2000" b="1" dirty="0">
              <a:latin typeface="+mn-lt"/>
            </a:endParaRPr>
          </a:p>
          <a:p>
            <a:pPr>
              <a:defRPr/>
            </a:pPr>
            <a:r>
              <a:rPr lang="en-AU" sz="2000" b="1" dirty="0">
                <a:latin typeface="+mn-lt"/>
              </a:rPr>
              <a:t>Why does the production of Fake News work at all? </a:t>
            </a:r>
            <a:r>
              <a:rPr lang="en-AU" sz="2000" dirty="0">
                <a:latin typeface="+mn-lt"/>
              </a:rPr>
              <a:t>(What did the youngsters of Veles live from?)</a:t>
            </a:r>
          </a:p>
          <a:p>
            <a:pPr>
              <a:defRPr/>
            </a:pPr>
            <a:r>
              <a:rPr lang="en-AU" sz="2000" dirty="0">
                <a:latin typeface="+mn-lt"/>
              </a:rPr>
              <a:t>The media terrain, sorted along two criteria (McBrayer, </a:t>
            </a:r>
            <a:r>
              <a:rPr lang="en-AU" sz="2000" i="1" dirty="0">
                <a:latin typeface="+mn-lt"/>
              </a:rPr>
              <a:t>Beyond Fake News</a:t>
            </a:r>
            <a:r>
              <a:rPr lang="en-AU" sz="2000" dirty="0">
                <a:latin typeface="+mn-lt"/>
              </a:rPr>
              <a:t>, 33; for American circumstances, but adjustable to other countries):</a:t>
            </a: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endParaRPr lang="en-AU" sz="2000" dirty="0">
              <a:latin typeface="+mn-lt"/>
            </a:endParaRPr>
          </a:p>
          <a:p>
            <a:pPr>
              <a:defRPr/>
            </a:pPr>
            <a:r>
              <a:rPr lang="en-AU" sz="2000" dirty="0">
                <a:latin typeface="+mn-lt"/>
              </a:rPr>
              <a:t>Main goal of media, if they want to survive: </a:t>
            </a:r>
            <a:r>
              <a:rPr lang="en-AU" sz="2000" b="1" dirty="0">
                <a:latin typeface="+mn-lt"/>
              </a:rPr>
              <a:t>maximizing profit </a:t>
            </a:r>
            <a:r>
              <a:rPr lang="en-AU" sz="2000" dirty="0">
                <a:latin typeface="+mn-lt"/>
              </a:rPr>
              <a:t>in this landscape (by fees &amp; ads). </a:t>
            </a:r>
            <a:r>
              <a:rPr lang="en-AU" sz="2000" dirty="0">
                <a:latin typeface="+mn-lt"/>
                <a:sym typeface="Wingdings" panose="05000000000000000000" pitchFamily="2" charset="2"/>
              </a:rPr>
              <a:t> </a:t>
            </a:r>
            <a:r>
              <a:rPr lang="en-AU" sz="2000" i="1" dirty="0">
                <a:latin typeface="+mn-lt"/>
              </a:rPr>
              <a:t>What to do? For what type of news could there be market?</a:t>
            </a:r>
          </a:p>
        </p:txBody>
      </p:sp>
      <p:pic>
        <p:nvPicPr>
          <p:cNvPr id="3" name="Grafik 2">
            <a:extLst>
              <a:ext uri="{FF2B5EF4-FFF2-40B4-BE49-F238E27FC236}">
                <a16:creationId xmlns:a16="http://schemas.microsoft.com/office/drawing/2014/main" id="{2829B767-632C-4949-A70A-808BDAFBADEE}"/>
              </a:ext>
            </a:extLst>
          </p:cNvPr>
          <p:cNvPicPr>
            <a:picLocks noChangeAspect="1"/>
          </p:cNvPicPr>
          <p:nvPr/>
        </p:nvPicPr>
        <p:blipFill rotWithShape="1">
          <a:blip r:embed="rId2"/>
          <a:srcRect t="6423" b="3982"/>
          <a:stretch/>
        </p:blipFill>
        <p:spPr>
          <a:xfrm rot="10800000">
            <a:off x="1835696" y="2179320"/>
            <a:ext cx="5503188" cy="3697952"/>
          </a:xfrm>
          <a:prstGeom prst="rect">
            <a:avLst/>
          </a:prstGeom>
        </p:spPr>
      </p:pic>
    </p:spTree>
    <p:extLst>
      <p:ext uri="{BB962C8B-B14F-4D97-AF65-F5344CB8AC3E}">
        <p14:creationId xmlns:p14="http://schemas.microsoft.com/office/powerpoint/2010/main" val="266402274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2997</Words>
  <Application>Microsoft Office PowerPoint</Application>
  <PresentationFormat>Bildschirmpräsentation (4:3)</PresentationFormat>
  <Paragraphs>238</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Symbol</vt:lpstr>
      <vt:lpstr>Webdings</vt:lpstr>
      <vt:lpstr>Wingdings</vt:lpstr>
      <vt:lpstr>Larissa</vt:lpstr>
      <vt:lpstr> The Epistemology of Fake News                                     NKU Athens, 5 March 2024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Epistemology of Fake News</dc:title>
  <dc:creator>Windows-Benutzer</dc:creator>
  <cp:lastModifiedBy>Winfried Löffler</cp:lastModifiedBy>
  <cp:revision>310</cp:revision>
  <cp:lastPrinted>2020-01-03T06:14:23Z</cp:lastPrinted>
  <dcterms:created xsi:type="dcterms:W3CDTF">2018-09-26T14:03:59Z</dcterms:created>
  <dcterms:modified xsi:type="dcterms:W3CDTF">2024-03-05T06:25:01Z</dcterms:modified>
</cp:coreProperties>
</file>