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2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96D65F4F-4B07-4CA2-A868-BA1654A9E226}" type="datetimeFigureOut">
              <a:rPr lang="el-GR" smtClean="0"/>
              <a:t>20/6/2019</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9A0E4DE3-7456-4F72-8938-95071A0C220D}"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96D65F4F-4B07-4CA2-A868-BA1654A9E226}" type="datetimeFigureOut">
              <a:rPr lang="el-GR" smtClean="0"/>
              <a:t>20/6/2019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9A0E4DE3-7456-4F72-8938-95071A0C220D}"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96D65F4F-4B07-4CA2-A868-BA1654A9E226}" type="datetimeFigureOut">
              <a:rPr lang="el-GR" smtClean="0"/>
              <a:t>20/6/2019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9A0E4DE3-7456-4F72-8938-95071A0C220D}"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96D65F4F-4B07-4CA2-A868-BA1654A9E226}" type="datetimeFigureOut">
              <a:rPr lang="el-GR" smtClean="0"/>
              <a:t>20/6/2019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9A0E4DE3-7456-4F72-8938-95071A0C220D}" type="slidenum">
              <a:rPr lang="el-GR" smtClean="0"/>
              <a:t>‹#›</a:t>
            </a:fld>
            <a:endParaRPr lang="el-G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96D65F4F-4B07-4CA2-A868-BA1654A9E226}" type="datetimeFigureOut">
              <a:rPr lang="el-GR" smtClean="0"/>
              <a:t>20/6/2019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9A0E4DE3-7456-4F72-8938-95071A0C220D}" type="slidenum">
              <a:rPr lang="el-GR" smtClean="0"/>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96D65F4F-4B07-4CA2-A868-BA1654A9E226}" type="datetimeFigureOut">
              <a:rPr lang="el-GR" smtClean="0"/>
              <a:t>20/6/2019</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9A0E4DE3-7456-4F72-8938-95071A0C220D}" type="slidenum">
              <a:rPr lang="el-GR" smtClean="0"/>
              <a:t>‹#›</a:t>
            </a:fld>
            <a:endParaRPr lang="el-G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96D65F4F-4B07-4CA2-A868-BA1654A9E226}" type="datetimeFigureOut">
              <a:rPr lang="el-GR" smtClean="0"/>
              <a:t>20/6/2019</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9A0E4DE3-7456-4F72-8938-95071A0C220D}"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96D65F4F-4B07-4CA2-A868-BA1654A9E226}" type="datetimeFigureOut">
              <a:rPr lang="el-GR" smtClean="0"/>
              <a:t>20/6/2019</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9A0E4DE3-7456-4F72-8938-95071A0C220D}" type="slidenum">
              <a:rPr lang="el-GR" smtClean="0"/>
              <a:t>‹#›</a:t>
            </a:fld>
            <a:endParaRPr lang="el-G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96D65F4F-4B07-4CA2-A868-BA1654A9E226}" type="datetimeFigureOut">
              <a:rPr lang="el-GR" smtClean="0"/>
              <a:t>20/6/2019</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9A0E4DE3-7456-4F72-8938-95071A0C220D}"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96D65F4F-4B07-4CA2-A868-BA1654A9E226}" type="datetimeFigureOut">
              <a:rPr lang="el-GR" smtClean="0"/>
              <a:t>20/6/2019</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9A0E4DE3-7456-4F72-8938-95071A0C220D}"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96D65F4F-4B07-4CA2-A868-BA1654A9E226}" type="datetimeFigureOut">
              <a:rPr lang="el-GR" smtClean="0"/>
              <a:t>20/6/2019</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9A0E4DE3-7456-4F72-8938-95071A0C220D}" type="slidenum">
              <a:rPr lang="el-GR" smtClean="0"/>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6D65F4F-4B07-4CA2-A868-BA1654A9E226}" type="datetimeFigureOut">
              <a:rPr lang="el-GR" smtClean="0"/>
              <a:t>20/6/2019</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A0E4DE3-7456-4F72-8938-95071A0C220D}"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bibleinterp.com/articles/2018/07/toc428017.shtml"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Judas_Maccabeus" TargetMode="External"/><Relationship Id="rId3" Type="http://schemas.openxmlformats.org/officeDocument/2006/relationships/hyperlink" Target="https://en.wikipedia.org/wiki/Codex_Sinaiticus" TargetMode="External"/><Relationship Id="rId7" Type="http://schemas.openxmlformats.org/officeDocument/2006/relationships/hyperlink" Target="https://en.wikipedia.org/wiki/1_Maccabees" TargetMode="External"/><Relationship Id="rId2" Type="http://schemas.openxmlformats.org/officeDocument/2006/relationships/hyperlink" Target="https://en.wikipedia.org/wiki/Uncial" TargetMode="External"/><Relationship Id="rId1" Type="http://schemas.openxmlformats.org/officeDocument/2006/relationships/slideLayout" Target="../slideLayouts/slideLayout5.xml"/><Relationship Id="rId6" Type="http://schemas.openxmlformats.org/officeDocument/2006/relationships/hyperlink" Target="https://en.wikipedia.org/wiki/Greek_language" TargetMode="External"/><Relationship Id="rId5" Type="http://schemas.openxmlformats.org/officeDocument/2006/relationships/hyperlink" Target="https://en.wikipedia.org/wiki/Hebrew_language" TargetMode="External"/><Relationship Id="rId4" Type="http://schemas.openxmlformats.org/officeDocument/2006/relationships/hyperlink" Target="https://en.wikipedia.org/wiki/Minuscule_cursive" TargetMode="External"/><Relationship Id="rId9" Type="http://schemas.openxmlformats.org/officeDocument/2006/relationships/hyperlink" Target="https://en.wikipedia.org/wiki/Greek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de.bab.la/woerterbuch/franzoesisch-deutsch/ouvertur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bibelwissenschaft.de/bibeltext/Lk%2016,1-9/bibel/text/lesen/ch/e5385d21f4fbda614175fab759bde690/" TargetMode="External"/><Relationship Id="rId2" Type="http://schemas.openxmlformats.org/officeDocument/2006/relationships/hyperlink" Target="https://www.bibelwissenschaft.de/bibeltext/Lk%2015,4/bibel/text/lesen/ch/1c31f468224a14d3cb72da2d8405a431/" TargetMode="External"/><Relationship Id="rId1" Type="http://schemas.openxmlformats.org/officeDocument/2006/relationships/slideLayout" Target="../slideLayouts/slideLayout2.xml"/><Relationship Id="rId4" Type="http://schemas.openxmlformats.org/officeDocument/2006/relationships/hyperlink" Target="https://www.bibelwissenschaft.de/bibeltext/Mt%204,3-9/bibel/text/lesen/ch/72c87052fc7773ca7a4e5d36fa8d6dee/"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de-DE" dirty="0" smtClean="0"/>
              <a:t>UNTERWEGS </a:t>
            </a:r>
            <a:r>
              <a:rPr lang="de-DE" dirty="0" smtClean="0"/>
              <a:t>ZUM EMMAUS (</a:t>
            </a:r>
            <a:r>
              <a:rPr lang="de-DE" dirty="0" err="1" smtClean="0"/>
              <a:t>Lk</a:t>
            </a:r>
            <a:r>
              <a:rPr lang="de-DE" dirty="0" smtClean="0"/>
              <a:t> 24, 13-32)</a:t>
            </a:r>
            <a:r>
              <a:rPr lang="el-GR" dirty="0" smtClean="0"/>
              <a:t/>
            </a:r>
            <a:br>
              <a:rPr lang="el-GR" dirty="0" smtClean="0"/>
            </a:br>
            <a:r>
              <a:rPr lang="el-GR" dirty="0" smtClean="0"/>
              <a:t/>
            </a:r>
            <a:br>
              <a:rPr lang="el-GR" dirty="0" smtClean="0"/>
            </a:br>
            <a:endParaRPr lang="el-GR" dirty="0"/>
          </a:p>
        </p:txBody>
      </p:sp>
      <p:sp>
        <p:nvSpPr>
          <p:cNvPr id="3" name="2 - Υπότιτλος"/>
          <p:cNvSpPr>
            <a:spLocks noGrp="1"/>
          </p:cNvSpPr>
          <p:nvPr>
            <p:ph type="subTitle" idx="1"/>
          </p:nvPr>
        </p:nvSpPr>
        <p:spPr/>
        <p:txBody>
          <a:bodyPr/>
          <a:lstStyle/>
          <a:p>
            <a:r>
              <a:rPr lang="en-US" dirty="0" smtClean="0"/>
              <a:t>S. </a:t>
            </a:r>
            <a:r>
              <a:rPr lang="en-US" dirty="0" err="1" smtClean="0"/>
              <a:t>Despotis</a:t>
            </a:r>
            <a:r>
              <a:rPr lang="en-US" dirty="0" smtClean="0"/>
              <a:t>, </a:t>
            </a:r>
            <a:r>
              <a:rPr lang="en-US" dirty="0" err="1" smtClean="0"/>
              <a:t>Athen</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7500" lnSpcReduction="20000"/>
          </a:bodyPr>
          <a:lstStyle/>
          <a:p>
            <a:pPr algn="just"/>
            <a:r>
              <a:rPr lang="de-DE" dirty="0" smtClean="0"/>
              <a:t>enthält </a:t>
            </a:r>
            <a:r>
              <a:rPr lang="de-DE" b="1" dirty="0"/>
              <a:t>die größte Zahl von Gleichnissen</a:t>
            </a:r>
            <a:r>
              <a:rPr lang="de-DE" dirty="0"/>
              <a:t>. </a:t>
            </a:r>
            <a:r>
              <a:rPr lang="de-DE" i="1" dirty="0"/>
              <a:t>„Der barmherzige Samariter" (</a:t>
            </a:r>
            <a:r>
              <a:rPr lang="de-DE" i="1" dirty="0" err="1"/>
              <a:t>Lk</a:t>
            </a:r>
            <a:r>
              <a:rPr lang="de-DE" i="1" dirty="0"/>
              <a:t> 10,30-35) oder „der verlorene Sohn" (</a:t>
            </a:r>
            <a:r>
              <a:rPr lang="de-DE" i="1" dirty="0" err="1"/>
              <a:t>Lk</a:t>
            </a:r>
            <a:r>
              <a:rPr lang="de-DE" i="1" dirty="0"/>
              <a:t> 15,11-32) haben sich </a:t>
            </a:r>
            <a:r>
              <a:rPr lang="de-DE" b="1" i="1" dirty="0"/>
              <a:t>im kulturellen Gedächtnis des Abendlandes </a:t>
            </a:r>
            <a:r>
              <a:rPr lang="de-DE" i="1" dirty="0"/>
              <a:t>eingenistet und es sich gemütlich gemacht. Sie werden als Kürzel der Kultur gebraucht und </a:t>
            </a:r>
            <a:r>
              <a:rPr lang="de-DE" i="1" dirty="0" smtClean="0"/>
              <a:t>missbraucht</a:t>
            </a:r>
            <a:r>
              <a:rPr lang="de-DE" i="1" dirty="0"/>
              <a:t>, auch wenn die Texte, denen sie entstammen, kaum gelesen werden</a:t>
            </a:r>
            <a:r>
              <a:rPr lang="de-DE" dirty="0"/>
              <a:t>.</a:t>
            </a:r>
            <a:r>
              <a:rPr lang="de-DE" baseline="30000" dirty="0"/>
              <a:t>1  </a:t>
            </a:r>
            <a:endParaRPr lang="de-DE" baseline="30000" dirty="0" smtClean="0"/>
          </a:p>
          <a:p>
            <a:pPr algn="just"/>
            <a:r>
              <a:rPr lang="de-DE" i="1" dirty="0" smtClean="0"/>
              <a:t>Für </a:t>
            </a:r>
            <a:r>
              <a:rPr lang="de-DE" i="1" dirty="0"/>
              <a:t>kirchlich sozialisierte Kinder und Jugendliche sind auch noch das „verlorene Schaf" (Q/</a:t>
            </a:r>
            <a:r>
              <a:rPr lang="de-DE" i="1" dirty="0" err="1"/>
              <a:t>Lk</a:t>
            </a:r>
            <a:r>
              <a:rPr lang="de-DE" i="1" dirty="0"/>
              <a:t> 15,1-7), der „Sämann" (</a:t>
            </a:r>
            <a:r>
              <a:rPr lang="de-DE" i="1" dirty="0" err="1"/>
              <a:t>Mk</a:t>
            </a:r>
            <a:r>
              <a:rPr lang="de-DE" i="1" dirty="0"/>
              <a:t> 4,1-20) oder vielleicht sogar „die Arbeiter im Weinberg" (</a:t>
            </a:r>
            <a:r>
              <a:rPr lang="de-DE" i="1" dirty="0" err="1"/>
              <a:t>Mt</a:t>
            </a:r>
            <a:r>
              <a:rPr lang="de-DE" i="1" dirty="0"/>
              <a:t> 20,1-15) bekannt. Allzu bekannt, vielleicht. Denn die </a:t>
            </a:r>
            <a:r>
              <a:rPr lang="de-DE" i="1" dirty="0" err="1"/>
              <a:t>chiffrenartige</a:t>
            </a:r>
            <a:r>
              <a:rPr lang="de-DE" i="1" dirty="0"/>
              <a:t> Verfestigung einer spezifischen Botschaft war gerade nicht die </a:t>
            </a:r>
            <a:r>
              <a:rPr lang="de-DE" i="1" dirty="0" smtClean="0"/>
              <a:t>ursprüngliche </a:t>
            </a:r>
            <a:r>
              <a:rPr lang="de-DE" i="1" dirty="0"/>
              <a:t>Intention dieser Texte. </a:t>
            </a:r>
            <a:r>
              <a:rPr lang="de-DE" dirty="0" smtClean="0"/>
              <a:t>Zimmermann</a:t>
            </a:r>
            <a:endParaRPr lang="el-GR" dirty="0"/>
          </a:p>
          <a:p>
            <a:endParaRPr lang="el-GR" dirty="0"/>
          </a:p>
        </p:txBody>
      </p:sp>
      <p:sp>
        <p:nvSpPr>
          <p:cNvPr id="2" name="1 - Τίτλος"/>
          <p:cNvSpPr>
            <a:spLocks noGrp="1"/>
          </p:cNvSpPr>
          <p:nvPr>
            <p:ph type="title"/>
          </p:nvPr>
        </p:nvSpPr>
        <p:spPr/>
        <p:txBody>
          <a:bodyPr/>
          <a:lstStyle/>
          <a:p>
            <a:pPr algn="ctr"/>
            <a:r>
              <a:rPr lang="de-DE" b="1" dirty="0" smtClean="0"/>
              <a:t>Das Lukasevangelium</a:t>
            </a:r>
            <a:r>
              <a:rPr lang="de-DE" dirty="0" smtClean="0"/>
              <a:t> </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de-DE" dirty="0" smtClean="0"/>
              <a:t>Lukas als ….. </a:t>
            </a:r>
            <a:r>
              <a:rPr lang="el-GR" dirty="0" smtClean="0"/>
              <a:t/>
            </a:r>
            <a:br>
              <a:rPr lang="el-GR" dirty="0" smtClean="0"/>
            </a:br>
            <a:endParaRPr lang="el-GR" dirty="0"/>
          </a:p>
        </p:txBody>
      </p:sp>
      <p:sp>
        <p:nvSpPr>
          <p:cNvPr id="3" name="2 - Θέση κειμένου"/>
          <p:cNvSpPr>
            <a:spLocks noGrp="1"/>
          </p:cNvSpPr>
          <p:nvPr>
            <p:ph type="body" idx="1"/>
          </p:nvPr>
        </p:nvSpPr>
        <p:spPr/>
        <p:txBody>
          <a:bodyPr/>
          <a:lstStyle/>
          <a:p>
            <a:r>
              <a:rPr lang="de-DE" dirty="0" smtClean="0"/>
              <a:t>Geschichtsschreiber</a:t>
            </a:r>
            <a:endParaRPr lang="el-GR" dirty="0"/>
          </a:p>
        </p:txBody>
      </p:sp>
      <p:sp>
        <p:nvSpPr>
          <p:cNvPr id="4" name="3 - Θέση κειμένου"/>
          <p:cNvSpPr>
            <a:spLocks noGrp="1"/>
          </p:cNvSpPr>
          <p:nvPr>
            <p:ph type="body" sz="half" idx="3"/>
          </p:nvPr>
        </p:nvSpPr>
        <p:spPr/>
        <p:txBody>
          <a:bodyPr/>
          <a:lstStyle/>
          <a:p>
            <a:r>
              <a:rPr lang="de-DE" dirty="0" smtClean="0"/>
              <a:t>Arzt</a:t>
            </a:r>
            <a:endParaRPr lang="el-GR" dirty="0"/>
          </a:p>
        </p:txBody>
      </p:sp>
      <p:sp>
        <p:nvSpPr>
          <p:cNvPr id="5" name="4 - Θέση περιεχομένου"/>
          <p:cNvSpPr>
            <a:spLocks noGrp="1"/>
          </p:cNvSpPr>
          <p:nvPr>
            <p:ph sz="quarter" idx="2"/>
          </p:nvPr>
        </p:nvSpPr>
        <p:spPr>
          <a:xfrm>
            <a:off x="179512" y="692696"/>
            <a:ext cx="4536504" cy="4693361"/>
          </a:xfrm>
        </p:spPr>
        <p:txBody>
          <a:bodyPr>
            <a:normAutofit fontScale="55000" lnSpcReduction="20000"/>
          </a:bodyPr>
          <a:lstStyle/>
          <a:p>
            <a:pPr algn="just"/>
            <a:endParaRPr lang="de-DE" dirty="0" smtClean="0"/>
          </a:p>
          <a:p>
            <a:pPr algn="just"/>
            <a:r>
              <a:rPr lang="de-DE" sz="2500" dirty="0" smtClean="0"/>
              <a:t>C. Goddard schrieb einmal, dass </a:t>
            </a:r>
            <a:r>
              <a:rPr lang="de-DE" sz="2500" b="1" dirty="0" smtClean="0"/>
              <a:t>„das Schicksal der Welt weniger von den verlorenen und gewonnenen Schlachten bestimmt wird als von den Geschichten, die sie liebt und an die sie glaubt“. </a:t>
            </a:r>
            <a:r>
              <a:rPr lang="de-DE" sz="2500" dirty="0" smtClean="0"/>
              <a:t>Tatsächlich haben Geschichten den Glauben von Individuen und Gemeinschaften seit Beginn der Zivilisation geprägt. Sie haben die Menschen entweder zum Handeln bewegt oder daran gehindert und damit die Wahrnehmung der Geschichte der Menschen maßgeblich mitgeprägt. Geschichten haben manchmal dazu gedient, die Verbindungen zwischen Gemeinschaften zu festigen, oder sie wurden dazu benutzt, ideologische Anreize gegen sie zu setzen. </a:t>
            </a:r>
            <a:r>
              <a:rPr lang="de-DE" u="sng" dirty="0" smtClean="0">
                <a:hlinkClick r:id="rId2"/>
              </a:rPr>
              <a:t>https://www.bibleinterp.com/articles/2018/07/toc428017.shtml</a:t>
            </a:r>
            <a:endParaRPr lang="de-DE" u="sng" dirty="0" smtClean="0"/>
          </a:p>
          <a:p>
            <a:pPr algn="just"/>
            <a:endParaRPr lang="de-DE" u="sng" dirty="0" smtClean="0"/>
          </a:p>
          <a:p>
            <a:pPr algn="just"/>
            <a:r>
              <a:rPr lang="de-DE" b="1" dirty="0" err="1" smtClean="0"/>
              <a:t>Ricœur</a:t>
            </a:r>
            <a:r>
              <a:rPr lang="de-DE" b="1" dirty="0" smtClean="0"/>
              <a:t> beschreibt das Leben eines Menschen als „Gewebe erzählter Geschichten“, die identitätsstiftende Bedeutung haben (</a:t>
            </a:r>
            <a:r>
              <a:rPr lang="de-DE" b="1" dirty="0" err="1" smtClean="0"/>
              <a:t>Ricœur</a:t>
            </a:r>
            <a:r>
              <a:rPr lang="de-DE" b="1" dirty="0" smtClean="0"/>
              <a:t>, 1991, 396). </a:t>
            </a:r>
            <a:r>
              <a:rPr lang="de-DE" dirty="0" smtClean="0"/>
              <a:t>Dies sind neben selbst erlebten Geschichten auch Erzählungen, die unser Welt- und Menschenbild konturieren. </a:t>
            </a:r>
            <a:endParaRPr lang="el-GR" dirty="0" smtClean="0"/>
          </a:p>
          <a:p>
            <a:pPr algn="just"/>
            <a:endParaRPr lang="el-GR" dirty="0"/>
          </a:p>
        </p:txBody>
      </p:sp>
      <p:sp>
        <p:nvSpPr>
          <p:cNvPr id="6" name="5 - Θέση περιεχομένου"/>
          <p:cNvSpPr>
            <a:spLocks noGrp="1"/>
          </p:cNvSpPr>
          <p:nvPr>
            <p:ph sz="quarter" idx="4"/>
          </p:nvPr>
        </p:nvSpPr>
        <p:spPr>
          <a:xfrm>
            <a:off x="4645025" y="908720"/>
            <a:ext cx="4103439" cy="4477337"/>
          </a:xfrm>
        </p:spPr>
        <p:txBody>
          <a:bodyPr>
            <a:normAutofit fontScale="40000" lnSpcReduction="20000"/>
          </a:bodyPr>
          <a:lstStyle/>
          <a:p>
            <a:pPr lvl="0" algn="just"/>
            <a:r>
              <a:rPr lang="de-DE" sz="4300" dirty="0" smtClean="0"/>
              <a:t>Interaktivität zwischen Krankenhaus und Theater (Katharsis) (vgl. </a:t>
            </a:r>
            <a:r>
              <a:rPr lang="de-DE" sz="4300" dirty="0" err="1" smtClean="0"/>
              <a:t>Sacred</a:t>
            </a:r>
            <a:r>
              <a:rPr lang="de-DE" sz="4300" dirty="0" smtClean="0"/>
              <a:t> Tales Aristides)</a:t>
            </a:r>
            <a:endParaRPr lang="el-GR" sz="4300" dirty="0" smtClean="0"/>
          </a:p>
          <a:p>
            <a:pPr algn="just"/>
            <a:endParaRPr lang="de-DE" sz="4300" dirty="0" smtClean="0"/>
          </a:p>
          <a:p>
            <a:pPr algn="just"/>
            <a:r>
              <a:rPr lang="de-DE" sz="4300" dirty="0" smtClean="0"/>
              <a:t>Interaktive   </a:t>
            </a:r>
            <a:r>
              <a:rPr lang="de-DE" sz="4300" b="1" dirty="0" smtClean="0"/>
              <a:t>Dramatische Erzählungen</a:t>
            </a:r>
            <a:r>
              <a:rPr lang="de-DE" sz="4300" dirty="0" smtClean="0"/>
              <a:t> in denen eine metaphorische Spannung durch die jeweiligen Figurenkonstellation und szenische Abfolge erzeugt wird.</a:t>
            </a:r>
          </a:p>
          <a:p>
            <a:pPr lvl="0" algn="just">
              <a:buNone/>
            </a:pPr>
            <a:r>
              <a:rPr lang="de-DE" sz="4300" dirty="0" smtClean="0"/>
              <a:t> </a:t>
            </a:r>
            <a:endParaRPr lang="el-GR" sz="4300" dirty="0" smtClean="0"/>
          </a:p>
          <a:p>
            <a:pPr lvl="0" algn="just"/>
            <a:r>
              <a:rPr lang="de-DE" sz="4300" dirty="0" smtClean="0"/>
              <a:t>Die Hörer wird in einer metaphorischen </a:t>
            </a:r>
            <a:r>
              <a:rPr lang="de-DE" sz="4300" smtClean="0"/>
              <a:t>Prozess entwickelt. </a:t>
            </a:r>
            <a:r>
              <a:rPr lang="de-DE" sz="4300" dirty="0" smtClean="0"/>
              <a:t>Die Geschichte der Wirklichen mit der Geschichte des Möglichen  (rhetorisch argumentativ wie auch  poetisch – performativ).</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20000"/>
          </a:bodyPr>
          <a:lstStyle/>
          <a:p>
            <a:pPr>
              <a:buNone/>
            </a:pPr>
            <a:r>
              <a:rPr lang="de-DE" dirty="0"/>
              <a:t> </a:t>
            </a:r>
            <a:endParaRPr lang="el-GR" dirty="0"/>
          </a:p>
          <a:p>
            <a:pPr algn="just">
              <a:buNone/>
            </a:pPr>
            <a:r>
              <a:rPr lang="de-DE" b="1" dirty="0"/>
              <a:t>A </a:t>
            </a:r>
            <a:r>
              <a:rPr lang="de-DE" b="1" dirty="0" smtClean="0"/>
              <a:t>12,13-21 </a:t>
            </a:r>
            <a:r>
              <a:rPr lang="de-DE" b="1" i="1" u="sng" dirty="0"/>
              <a:t>Negatives Gleichnis</a:t>
            </a:r>
            <a:r>
              <a:rPr lang="de-DE" b="1" dirty="0"/>
              <a:t>: </a:t>
            </a:r>
            <a:r>
              <a:rPr lang="de-DE" b="1" dirty="0" smtClean="0"/>
              <a:t>egoistischer </a:t>
            </a:r>
            <a:r>
              <a:rPr lang="de-DE" b="1" dirty="0"/>
              <a:t>Gebrauch der Güter [ Das Gleichnis von reichen Mann – Du Narr!)</a:t>
            </a:r>
            <a:endParaRPr lang="el-GR" dirty="0"/>
          </a:p>
          <a:p>
            <a:pPr lvl="1" algn="just">
              <a:buNone/>
            </a:pPr>
            <a:r>
              <a:rPr lang="de-DE" sz="2600" b="1" dirty="0"/>
              <a:t>B 12,33-34 </a:t>
            </a:r>
            <a:r>
              <a:rPr lang="de-DE" sz="2600" b="1" i="1" dirty="0"/>
              <a:t>Positives Gebot</a:t>
            </a:r>
            <a:r>
              <a:rPr lang="de-DE" sz="2600" b="1" dirty="0"/>
              <a:t>: Loslösung von den Gütern im Blick auf das ewige </a:t>
            </a:r>
            <a:r>
              <a:rPr lang="de-DE" sz="2600" b="1" dirty="0" smtClean="0"/>
              <a:t>Heil</a:t>
            </a:r>
            <a:endParaRPr lang="en-US" sz="2600" dirty="0" smtClean="0"/>
          </a:p>
          <a:p>
            <a:pPr lvl="1" algn="just">
              <a:buNone/>
            </a:pPr>
            <a:r>
              <a:rPr lang="en-US" sz="2600" b="1" dirty="0"/>
              <a:t>	</a:t>
            </a:r>
            <a:r>
              <a:rPr lang="de-DE" sz="2600" b="1" u="sng" dirty="0" smtClean="0">
                <a:latin typeface="Aharoni" pitchFamily="2" charset="-79"/>
                <a:cs typeface="Aharoni" pitchFamily="2" charset="-79"/>
              </a:rPr>
              <a:t>C </a:t>
            </a:r>
            <a:r>
              <a:rPr lang="de-DE" sz="4300" b="1" u="sng" dirty="0">
                <a:latin typeface="Aharoni" pitchFamily="2" charset="-79"/>
                <a:cs typeface="Aharoni" pitchFamily="2" charset="-79"/>
              </a:rPr>
              <a:t>16,1-8</a:t>
            </a:r>
            <a:r>
              <a:rPr lang="de-DE" sz="2600" b="1" u="sng" dirty="0">
                <a:latin typeface="Aharoni" pitchFamily="2" charset="-79"/>
                <a:cs typeface="Aharoni" pitchFamily="2" charset="-79"/>
              </a:rPr>
              <a:t> Gleichnis: Freigebiger Gebrauch der Güter zum </a:t>
            </a:r>
            <a:r>
              <a:rPr lang="de-DE" sz="2600" b="1" u="sng" dirty="0" smtClean="0">
                <a:latin typeface="Aharoni" pitchFamily="2" charset="-79"/>
                <a:cs typeface="Aharoni" pitchFamily="2" charset="-79"/>
              </a:rPr>
              <a:t>Heil</a:t>
            </a:r>
          </a:p>
          <a:p>
            <a:pPr lvl="1" algn="just">
              <a:buNone/>
            </a:pPr>
            <a:endParaRPr lang="el-GR" sz="2600" u="sng" dirty="0">
              <a:cs typeface="Aharoni" pitchFamily="2" charset="-79"/>
            </a:endParaRPr>
          </a:p>
          <a:p>
            <a:pPr algn="just">
              <a:buNone/>
            </a:pPr>
            <a:r>
              <a:rPr lang="de-DE" b="1" dirty="0" smtClean="0"/>
              <a:t>	B</a:t>
            </a:r>
            <a:r>
              <a:rPr lang="de-DE" b="1" dirty="0"/>
              <a:t>' 16,9 </a:t>
            </a:r>
            <a:r>
              <a:rPr lang="de-DE" sz="2800" b="1" i="1" dirty="0" smtClean="0"/>
              <a:t>Positives Gebot </a:t>
            </a:r>
            <a:r>
              <a:rPr lang="de-DE" b="1" dirty="0" smtClean="0"/>
              <a:t>: </a:t>
            </a:r>
            <a:r>
              <a:rPr lang="de-DE" b="1" dirty="0"/>
              <a:t>Loslösung vom Mammon</a:t>
            </a:r>
            <a:endParaRPr lang="el-GR" dirty="0"/>
          </a:p>
          <a:p>
            <a:pPr>
              <a:buNone/>
            </a:pPr>
            <a:r>
              <a:rPr lang="de-DE" b="1" dirty="0"/>
              <a:t>A' 16,19-31 Dramatisches Gleichnis: </a:t>
            </a:r>
            <a:r>
              <a:rPr lang="de-DE" b="1" dirty="0" smtClean="0"/>
              <a:t>egoistischer </a:t>
            </a:r>
            <a:r>
              <a:rPr lang="de-DE" b="1" dirty="0"/>
              <a:t>Gebrauch der Güter, ewige </a:t>
            </a:r>
            <a:r>
              <a:rPr lang="de-DE" b="1" dirty="0" smtClean="0"/>
              <a:t>Verdammnis</a:t>
            </a:r>
            <a:endParaRPr lang="el-GR" dirty="0"/>
          </a:p>
          <a:p>
            <a:pPr>
              <a:buNone/>
            </a:pPr>
            <a:endParaRPr lang="el-GR" dirty="0"/>
          </a:p>
          <a:p>
            <a:endParaRPr lang="el-GR" dirty="0"/>
          </a:p>
        </p:txBody>
      </p:sp>
      <p:sp>
        <p:nvSpPr>
          <p:cNvPr id="2" name="1 - Τίτλος"/>
          <p:cNvSpPr>
            <a:spLocks noGrp="1"/>
          </p:cNvSpPr>
          <p:nvPr>
            <p:ph type="title"/>
          </p:nvPr>
        </p:nvSpPr>
        <p:spPr/>
        <p:txBody>
          <a:bodyPr>
            <a:normAutofit fontScale="90000"/>
          </a:bodyPr>
          <a:lstStyle/>
          <a:p>
            <a:pPr algn="ctr"/>
            <a:r>
              <a:rPr lang="en-US" dirty="0" err="1" smtClean="0"/>
              <a:t>Lk</a:t>
            </a:r>
            <a:r>
              <a:rPr lang="en-US" dirty="0" smtClean="0"/>
              <a:t> 12 + 16</a:t>
            </a:r>
            <a:br>
              <a:rPr lang="en-US" dirty="0" smtClean="0"/>
            </a:br>
            <a:r>
              <a:rPr lang="de-DE" dirty="0" smtClean="0"/>
              <a:t> </a:t>
            </a:r>
            <a:r>
              <a:rPr lang="de-DE" sz="1600" dirty="0" smtClean="0"/>
              <a:t>Rene Krueger, Mit Anderen Augen. Gott oder Mammon? Wirtschaftstexte im Lukasevangelium. </a:t>
            </a:r>
            <a:r>
              <a:rPr lang="de-DE" sz="1600" i="1" dirty="0" err="1" smtClean="0"/>
              <a:t>BiKi</a:t>
            </a:r>
            <a:r>
              <a:rPr lang="de-DE" sz="1600" i="1" dirty="0" smtClean="0"/>
              <a:t> </a:t>
            </a:r>
            <a:r>
              <a:rPr lang="de-DE" sz="1600" dirty="0" smtClean="0"/>
              <a:t>62 (2007) 22-29</a:t>
            </a:r>
            <a:r>
              <a:rPr lang="el-GR" sz="1600" dirty="0" smtClean="0"/>
              <a:t/>
            </a:r>
            <a:br>
              <a:rPr lang="el-GR" sz="1600" dirty="0" smtClean="0"/>
            </a:br>
            <a:endParaRPr lang="el-GR"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Lukas II</a:t>
            </a:r>
            <a:endParaRPr lang="el-GR" dirty="0"/>
          </a:p>
        </p:txBody>
      </p:sp>
      <p:sp>
        <p:nvSpPr>
          <p:cNvPr id="3" name="2 - Θέση κειμένου"/>
          <p:cNvSpPr>
            <a:spLocks noGrp="1"/>
          </p:cNvSpPr>
          <p:nvPr>
            <p:ph type="body" idx="1"/>
          </p:nvPr>
        </p:nvSpPr>
        <p:spPr/>
        <p:txBody>
          <a:bodyPr>
            <a:normAutofit lnSpcReduction="10000"/>
          </a:bodyPr>
          <a:lstStyle/>
          <a:p>
            <a:r>
              <a:rPr lang="de-DE" dirty="0" err="1"/>
              <a:t>Lk</a:t>
            </a:r>
            <a:r>
              <a:rPr lang="de-DE" dirty="0"/>
              <a:t> 16,1-9: Der kluge Haushalter</a:t>
            </a:r>
            <a:r>
              <a:rPr lang="el-GR" dirty="0"/>
              <a:t> </a:t>
            </a:r>
            <a:endParaRPr lang="el-GR" dirty="0" smtClean="0"/>
          </a:p>
          <a:p>
            <a:endParaRPr lang="el-GR" dirty="0"/>
          </a:p>
        </p:txBody>
      </p:sp>
      <p:sp>
        <p:nvSpPr>
          <p:cNvPr id="5" name="4 - Θέση κειμένου"/>
          <p:cNvSpPr>
            <a:spLocks noGrp="1"/>
          </p:cNvSpPr>
          <p:nvPr>
            <p:ph type="body" sz="half" idx="3"/>
          </p:nvPr>
        </p:nvSpPr>
        <p:spPr/>
        <p:txBody>
          <a:bodyPr/>
          <a:lstStyle/>
          <a:p>
            <a:r>
              <a:rPr lang="de-DE" dirty="0" err="1"/>
              <a:t>Lk</a:t>
            </a:r>
            <a:r>
              <a:rPr lang="de-DE" dirty="0"/>
              <a:t> </a:t>
            </a:r>
            <a:r>
              <a:rPr lang="en-US" dirty="0"/>
              <a:t> 1</a:t>
            </a:r>
            <a:r>
              <a:rPr lang="el-GR" dirty="0"/>
              <a:t>6,19-31: </a:t>
            </a:r>
            <a:r>
              <a:rPr lang="de-DE" dirty="0"/>
              <a:t>Der Reiche</a:t>
            </a:r>
            <a:r>
              <a:rPr lang="el-GR" dirty="0"/>
              <a:t> </a:t>
            </a:r>
            <a:endParaRPr lang="el-GR" dirty="0" smtClean="0"/>
          </a:p>
          <a:p>
            <a:endParaRPr lang="el-GR" dirty="0"/>
          </a:p>
        </p:txBody>
      </p:sp>
      <p:sp>
        <p:nvSpPr>
          <p:cNvPr id="4" name="3 - Θέση περιεχομένου"/>
          <p:cNvSpPr>
            <a:spLocks noGrp="1"/>
          </p:cNvSpPr>
          <p:nvPr>
            <p:ph sz="quarter" idx="2"/>
          </p:nvPr>
        </p:nvSpPr>
        <p:spPr/>
        <p:txBody>
          <a:bodyPr>
            <a:normAutofit fontScale="77500" lnSpcReduction="20000"/>
          </a:bodyPr>
          <a:lstStyle/>
          <a:p>
            <a:r>
              <a:rPr lang="de-DE" dirty="0" smtClean="0"/>
              <a:t>Hat </a:t>
            </a:r>
            <a:r>
              <a:rPr lang="de-DE" dirty="0"/>
              <a:t>einen schlechten Ruf, keine Freunde </a:t>
            </a:r>
            <a:endParaRPr lang="el-GR" dirty="0"/>
          </a:p>
          <a:p>
            <a:r>
              <a:rPr lang="de-DE" dirty="0"/>
              <a:t>Dann guter Ruf, gewonnene Freunde </a:t>
            </a:r>
            <a:endParaRPr lang="el-GR" dirty="0"/>
          </a:p>
          <a:p>
            <a:r>
              <a:rPr lang="de-DE" dirty="0"/>
              <a:t>Nutzt die Gelegenheit zum Wohle der anderen </a:t>
            </a:r>
            <a:endParaRPr lang="el-GR" dirty="0"/>
          </a:p>
          <a:p>
            <a:r>
              <a:rPr lang="de-DE" dirty="0"/>
              <a:t>Intelligente Verwen­dung der Güter</a:t>
            </a:r>
            <a:r>
              <a:rPr lang="el-GR" dirty="0"/>
              <a:t> </a:t>
            </a:r>
          </a:p>
          <a:p>
            <a:r>
              <a:rPr lang="de-DE" dirty="0"/>
              <a:t>Beglückt Schuldner</a:t>
            </a:r>
            <a:r>
              <a:rPr lang="el-GR" dirty="0"/>
              <a:t> </a:t>
            </a:r>
          </a:p>
          <a:p>
            <a:r>
              <a:rPr lang="de-DE" dirty="0"/>
              <a:t>Tut was, um aufge­nommen zu werden </a:t>
            </a:r>
            <a:endParaRPr lang="el-GR" dirty="0"/>
          </a:p>
          <a:p>
            <a:r>
              <a:rPr lang="de-DE" dirty="0"/>
              <a:t>Befolgt das Gesetz: nicht wuchern </a:t>
            </a:r>
            <a:endParaRPr lang="el-GR" dirty="0"/>
          </a:p>
          <a:p>
            <a:r>
              <a:rPr lang="de-DE" dirty="0"/>
              <a:t>Handelt noch zur rechten Zeit </a:t>
            </a:r>
            <a:endParaRPr lang="el-GR" dirty="0"/>
          </a:p>
          <a:p>
            <a:endParaRPr lang="el-GR" dirty="0"/>
          </a:p>
        </p:txBody>
      </p:sp>
      <p:sp>
        <p:nvSpPr>
          <p:cNvPr id="6" name="5 - Θέση περιεχομένου"/>
          <p:cNvSpPr>
            <a:spLocks noGrp="1"/>
          </p:cNvSpPr>
          <p:nvPr>
            <p:ph sz="quarter" idx="4"/>
          </p:nvPr>
        </p:nvSpPr>
        <p:spPr/>
        <p:txBody>
          <a:bodyPr>
            <a:normAutofit fontScale="85000" lnSpcReduction="20000"/>
          </a:bodyPr>
          <a:lstStyle/>
          <a:p>
            <a:r>
              <a:rPr lang="de-DE" dirty="0" smtClean="0"/>
              <a:t>Guter </a:t>
            </a:r>
            <a:r>
              <a:rPr lang="de-DE" dirty="0"/>
              <a:t>Ruf, viele Freunde (Feste) </a:t>
            </a:r>
            <a:endParaRPr lang="el-GR" dirty="0"/>
          </a:p>
          <a:p>
            <a:r>
              <a:rPr lang="de-DE" dirty="0"/>
              <a:t>Dann schlechter Ruf, keine Freunde </a:t>
            </a:r>
            <a:endParaRPr lang="el-GR" dirty="0"/>
          </a:p>
          <a:p>
            <a:r>
              <a:rPr lang="de-DE" dirty="0"/>
              <a:t>Nutzt alle Möglich­keiten nur für sich selbst </a:t>
            </a:r>
            <a:endParaRPr lang="el-GR" dirty="0"/>
          </a:p>
          <a:p>
            <a:r>
              <a:rPr lang="de-DE" dirty="0"/>
              <a:t>Schlechte Verwen­dung der Güter</a:t>
            </a:r>
            <a:r>
              <a:rPr lang="el-GR" dirty="0"/>
              <a:t> </a:t>
            </a:r>
          </a:p>
          <a:p>
            <a:r>
              <a:rPr lang="de-DE" dirty="0"/>
              <a:t>Lazarus vegetiert und stirbt in totaler Armut </a:t>
            </a:r>
            <a:endParaRPr lang="el-GR" dirty="0"/>
          </a:p>
          <a:p>
            <a:r>
              <a:rPr lang="de-DE" dirty="0"/>
              <a:t>Kommt in die ewige Verdammnis </a:t>
            </a:r>
            <a:endParaRPr lang="el-GR" dirty="0"/>
          </a:p>
          <a:p>
            <a:r>
              <a:rPr lang="de-DE" dirty="0"/>
              <a:t>Hört nicht auf Gesetz und Propheten </a:t>
            </a:r>
            <a:endParaRPr lang="el-GR" dirty="0"/>
          </a:p>
          <a:p>
            <a:r>
              <a:rPr lang="de-DE" dirty="0"/>
              <a:t>Zu spät</a:t>
            </a:r>
            <a:r>
              <a:rPr lang="el-GR" dirty="0"/>
              <a:t> </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sz="5400" dirty="0" err="1" smtClean="0"/>
              <a:t>Lk</a:t>
            </a:r>
            <a:r>
              <a:rPr lang="de-DE" sz="5400" dirty="0" smtClean="0"/>
              <a:t> 16,1-9 </a:t>
            </a:r>
            <a:r>
              <a:rPr lang="el-GR" dirty="0" smtClean="0"/>
              <a:t/>
            </a:r>
            <a:br>
              <a:rPr lang="el-GR" dirty="0" smtClean="0"/>
            </a:br>
            <a:endParaRPr lang="el-GR" dirty="0"/>
          </a:p>
        </p:txBody>
      </p:sp>
      <p:sp>
        <p:nvSpPr>
          <p:cNvPr id="4" name="3 - Θέση κειμένου"/>
          <p:cNvSpPr>
            <a:spLocks noGrp="1"/>
          </p:cNvSpPr>
          <p:nvPr>
            <p:ph type="body" idx="2"/>
          </p:nvPr>
        </p:nvSpPr>
        <p:spPr/>
        <p:txBody>
          <a:bodyPr>
            <a:normAutofit fontScale="25000" lnSpcReduction="20000"/>
          </a:bodyPr>
          <a:lstStyle/>
          <a:p>
            <a:endParaRPr lang="de-DE" dirty="0" smtClean="0"/>
          </a:p>
          <a:p>
            <a:endParaRPr lang="de-DE" dirty="0"/>
          </a:p>
          <a:p>
            <a:endParaRPr lang="de-DE" dirty="0" smtClean="0"/>
          </a:p>
          <a:p>
            <a:endParaRPr lang="de-DE" dirty="0"/>
          </a:p>
          <a:p>
            <a:endParaRPr lang="de-DE" dirty="0" smtClean="0"/>
          </a:p>
          <a:p>
            <a:r>
              <a:rPr lang="de-DE" sz="3600" dirty="0" smtClean="0"/>
              <a:t>Der kluge Haushalter - Manager</a:t>
            </a:r>
          </a:p>
          <a:p>
            <a:pPr algn="r"/>
            <a:r>
              <a:rPr lang="de-DE" sz="3600" dirty="0" smtClean="0"/>
              <a:t>Oder </a:t>
            </a:r>
          </a:p>
          <a:p>
            <a:pPr algn="r"/>
            <a:r>
              <a:rPr lang="de-DE" sz="3600" dirty="0" smtClean="0"/>
              <a:t>Haushalter </a:t>
            </a:r>
            <a:r>
              <a:rPr lang="de-DE" sz="3600" dirty="0"/>
              <a:t>der Ungerechtigkeit", </a:t>
            </a:r>
            <a:r>
              <a:rPr lang="el-GR" sz="3600" dirty="0" smtClean="0"/>
              <a:t> </a:t>
            </a:r>
            <a:endParaRPr lang="el-GR" sz="3600" dirty="0"/>
          </a:p>
        </p:txBody>
      </p:sp>
      <p:sp>
        <p:nvSpPr>
          <p:cNvPr id="3" name="2 - Θέση περιεχομένου"/>
          <p:cNvSpPr>
            <a:spLocks noGrp="1"/>
          </p:cNvSpPr>
          <p:nvPr>
            <p:ph sz="half" idx="1"/>
          </p:nvPr>
        </p:nvSpPr>
        <p:spPr/>
        <p:txBody>
          <a:bodyPr>
            <a:normAutofit fontScale="92500" lnSpcReduction="20000"/>
          </a:bodyPr>
          <a:lstStyle/>
          <a:p>
            <a:pPr>
              <a:buNone/>
            </a:pPr>
            <a:r>
              <a:rPr lang="de-DE" dirty="0"/>
              <a:t> </a:t>
            </a:r>
            <a:endParaRPr lang="el-GR" dirty="0"/>
          </a:p>
          <a:p>
            <a:pPr lvl="0" algn="just"/>
            <a:r>
              <a:rPr lang="de-DE" dirty="0"/>
              <a:t>Um was geht es beim Teilerlass der Schulden? </a:t>
            </a:r>
            <a:endParaRPr lang="el-GR" dirty="0"/>
          </a:p>
          <a:p>
            <a:pPr lvl="0" algn="just"/>
            <a:r>
              <a:rPr lang="de-DE" dirty="0"/>
              <a:t>Wer ist der „Herr" in V. 8? </a:t>
            </a:r>
            <a:endParaRPr lang="el-GR" dirty="0"/>
          </a:p>
          <a:p>
            <a:pPr lvl="0" algn="just"/>
            <a:r>
              <a:rPr lang="de-DE" dirty="0"/>
              <a:t>Wo hört das </a:t>
            </a:r>
            <a:r>
              <a:rPr lang="de-DE" dirty="0" smtClean="0"/>
              <a:t>Gleichnis </a:t>
            </a:r>
            <a:r>
              <a:rPr lang="de-DE" dirty="0"/>
              <a:t>auf, wo fängt die Interpretation (von Jesus, von der mündlichen Überlieferung, von Lukas)  an: V. 7, 8a, 8b, 8-9? </a:t>
            </a:r>
            <a:endParaRPr lang="el-GR" dirty="0"/>
          </a:p>
          <a:p>
            <a:pPr lvl="0" algn="just"/>
            <a:r>
              <a:rPr lang="de-DE" dirty="0"/>
              <a:t>Wie kann Jesus ein betrü­gerisches Handeln loben?</a:t>
            </a:r>
            <a:endParaRPr lang="el-GR" dirty="0"/>
          </a:p>
          <a:p>
            <a:pPr algn="just"/>
            <a:r>
              <a:rPr lang="de-DE" dirty="0"/>
              <a:t> </a:t>
            </a:r>
            <a:endParaRPr lang="el-GR" dirty="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980728"/>
            <a:ext cx="8291264" cy="5026563"/>
          </a:xfrm>
        </p:spPr>
        <p:txBody>
          <a:bodyPr>
            <a:normAutofit fontScale="70000" lnSpcReduction="20000"/>
          </a:bodyPr>
          <a:lstStyle/>
          <a:p>
            <a:pPr lvl="0"/>
            <a:endParaRPr lang="de-DE" i="1" dirty="0" smtClean="0"/>
          </a:p>
          <a:p>
            <a:pPr lvl="0"/>
            <a:endParaRPr lang="de-DE" i="1" dirty="0" smtClean="0"/>
          </a:p>
          <a:p>
            <a:pPr lvl="0" algn="just"/>
            <a:r>
              <a:rPr lang="de-DE" i="1" dirty="0" smtClean="0"/>
              <a:t>Auftragserscheinungen</a:t>
            </a:r>
            <a:r>
              <a:rPr lang="de-DE" i="1" dirty="0" smtClean="0"/>
              <a:t>, </a:t>
            </a:r>
            <a:r>
              <a:rPr lang="de-DE" dirty="0" smtClean="0"/>
              <a:t>in denen </a:t>
            </a:r>
            <a:r>
              <a:rPr lang="de-DE" b="1" dirty="0" smtClean="0"/>
              <a:t>Jesus in erkennbarer Gestalt </a:t>
            </a:r>
            <a:r>
              <a:rPr lang="de-DE" dirty="0" smtClean="0"/>
              <a:t>erscheint und </a:t>
            </a:r>
            <a:r>
              <a:rPr lang="de-DE" dirty="0" smtClean="0"/>
              <a:t>deren </a:t>
            </a:r>
            <a:r>
              <a:rPr lang="de-DE" dirty="0" smtClean="0"/>
              <a:t>Pointe das Auftragswort bildet (</a:t>
            </a:r>
            <a:r>
              <a:rPr lang="de-DE" dirty="0" err="1" smtClean="0"/>
              <a:t>Mt</a:t>
            </a:r>
            <a:r>
              <a:rPr lang="de-DE" dirty="0" smtClean="0"/>
              <a:t> 28,16-20; </a:t>
            </a:r>
            <a:r>
              <a:rPr lang="de-DE" dirty="0" err="1" smtClean="0"/>
              <a:t>Lk</a:t>
            </a:r>
            <a:r>
              <a:rPr lang="de-DE" dirty="0" smtClean="0"/>
              <a:t> 24,36-49; </a:t>
            </a:r>
            <a:r>
              <a:rPr lang="de-DE" dirty="0" err="1" smtClean="0"/>
              <a:t>Joh</a:t>
            </a:r>
            <a:r>
              <a:rPr lang="de-DE" dirty="0" smtClean="0"/>
              <a:t> 20,19-23. 24-29). In zwei Fällen, </a:t>
            </a:r>
            <a:r>
              <a:rPr lang="de-DE" b="1" dirty="0" smtClean="0"/>
              <a:t>tritt das Motiv des Zweifels</a:t>
            </a:r>
            <a:r>
              <a:rPr lang="de-DE" dirty="0" smtClean="0"/>
              <a:t> zusammen mit dem der </a:t>
            </a:r>
            <a:r>
              <a:rPr lang="de-DE" b="1" i="1" dirty="0" smtClean="0"/>
              <a:t>Bestätigung der Identität Jesu</a:t>
            </a:r>
            <a:r>
              <a:rPr lang="de-DE" dirty="0" smtClean="0"/>
              <a:t> auf.</a:t>
            </a:r>
            <a:endParaRPr lang="el-GR" dirty="0" smtClean="0"/>
          </a:p>
          <a:p>
            <a:pPr lvl="0" algn="just"/>
            <a:r>
              <a:rPr lang="de-DE" i="1" dirty="0" err="1" smtClean="0"/>
              <a:t>Rekognitions</a:t>
            </a:r>
            <a:r>
              <a:rPr lang="de-DE" i="1" dirty="0" smtClean="0"/>
              <a:t> [</a:t>
            </a:r>
            <a:r>
              <a:rPr lang="el-GR" i="1" dirty="0" err="1" smtClean="0"/>
              <a:t>ἀναγνώρισις</a:t>
            </a:r>
            <a:r>
              <a:rPr lang="de-DE" i="1" dirty="0" smtClean="0"/>
              <a:t>] - Erscheinungen, </a:t>
            </a:r>
            <a:r>
              <a:rPr lang="de-DE" dirty="0" smtClean="0"/>
              <a:t>in denen Jesus in unbekannter Gestalt erscheint und sein </a:t>
            </a:r>
            <a:r>
              <a:rPr lang="de-DE" dirty="0" err="1" smtClean="0"/>
              <a:t>Erkanntwerden</a:t>
            </a:r>
            <a:r>
              <a:rPr lang="de-DE" dirty="0" smtClean="0"/>
              <a:t> Pointe der Erzählung ist (</a:t>
            </a:r>
            <a:r>
              <a:rPr lang="de-DE" dirty="0" err="1" smtClean="0"/>
              <a:t>Lk</a:t>
            </a:r>
            <a:r>
              <a:rPr lang="de-DE" dirty="0" smtClean="0"/>
              <a:t> 24,13-31; </a:t>
            </a:r>
            <a:r>
              <a:rPr lang="de-DE" dirty="0" err="1" smtClean="0"/>
              <a:t>Joh</a:t>
            </a:r>
            <a:r>
              <a:rPr lang="de-DE" dirty="0" smtClean="0"/>
              <a:t> 20,11-18; </a:t>
            </a:r>
            <a:r>
              <a:rPr lang="de-DE" dirty="0" err="1" smtClean="0"/>
              <a:t>Joh</a:t>
            </a:r>
            <a:r>
              <a:rPr lang="de-DE" dirty="0" smtClean="0"/>
              <a:t> 21,1-14). In beiden Fällen handelt es sich um ein von Jesus arrangiertes Treffen, der nach seiner Auferstehung noch die Wunden der Kreuzigung trägt und in seiner Kirche weiterhin gegenwärtig ist. </a:t>
            </a:r>
            <a:endParaRPr lang="de-DE" dirty="0" smtClean="0"/>
          </a:p>
          <a:p>
            <a:pPr lvl="0" algn="just">
              <a:buNone/>
            </a:pPr>
            <a:endParaRPr lang="de-DE" dirty="0" smtClean="0"/>
          </a:p>
          <a:p>
            <a:pPr lvl="0" algn="just">
              <a:buNone/>
            </a:pPr>
            <a:r>
              <a:rPr lang="de-DE" dirty="0" smtClean="0"/>
              <a:t>Sowohl </a:t>
            </a:r>
            <a:r>
              <a:rPr lang="de-DE" dirty="0" smtClean="0"/>
              <a:t>(a) die </a:t>
            </a:r>
            <a:r>
              <a:rPr lang="de-DE" dirty="0" err="1" smtClean="0"/>
              <a:t>Emmausgeschichte</a:t>
            </a:r>
            <a:r>
              <a:rPr lang="de-DE" dirty="0" smtClean="0"/>
              <a:t> (ein Bericht, der nur bei Lukas zu finden ist), als (b) auch seine Erscheinung vor Maria Magdalena als Gärtner als auch (c) seine </a:t>
            </a:r>
            <a:r>
              <a:rPr lang="de-DE" dirty="0" err="1" smtClean="0"/>
              <a:t>Erscheinigung</a:t>
            </a:r>
            <a:r>
              <a:rPr lang="de-DE" dirty="0" smtClean="0"/>
              <a:t> am See von </a:t>
            </a:r>
            <a:r>
              <a:rPr lang="de-DE" dirty="0" err="1" smtClean="0"/>
              <a:t>Tiberias</a:t>
            </a:r>
            <a:r>
              <a:rPr lang="de-DE" dirty="0" smtClean="0"/>
              <a:t> gehören zur zweiten Kategorie. </a:t>
            </a:r>
            <a:endParaRPr lang="el-GR" dirty="0" smtClean="0"/>
          </a:p>
          <a:p>
            <a:pPr algn="just"/>
            <a:endParaRPr lang="el-GR" dirty="0"/>
          </a:p>
        </p:txBody>
      </p:sp>
      <p:sp>
        <p:nvSpPr>
          <p:cNvPr id="2" name="1 - Τίτλος"/>
          <p:cNvSpPr>
            <a:spLocks noGrp="1"/>
          </p:cNvSpPr>
          <p:nvPr>
            <p:ph type="title"/>
          </p:nvPr>
        </p:nvSpPr>
        <p:spPr/>
        <p:txBody>
          <a:bodyPr>
            <a:normAutofit fontScale="90000"/>
          </a:bodyPr>
          <a:lstStyle/>
          <a:p>
            <a:pPr algn="ctr"/>
            <a:r>
              <a:rPr lang="de-DE" dirty="0" smtClean="0"/>
              <a:t>D</a:t>
            </a:r>
            <a:r>
              <a:rPr lang="de-DE" dirty="0" smtClean="0"/>
              <a:t>ie </a:t>
            </a:r>
            <a:r>
              <a:rPr lang="de-DE" dirty="0" smtClean="0"/>
              <a:t>Erscheinungen des auferstandenen Jesus </a:t>
            </a:r>
            <a:r>
              <a:rPr lang="en-US" dirty="0" smtClean="0"/>
              <a:t/>
            </a:r>
            <a:br>
              <a:rPr lang="en-US" dirty="0" smtClean="0"/>
            </a:b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62500" lnSpcReduction="20000"/>
          </a:bodyPr>
          <a:lstStyle/>
          <a:p>
            <a:r>
              <a:rPr lang="de-DE" dirty="0" smtClean="0"/>
              <a:t>A. </a:t>
            </a:r>
            <a:r>
              <a:rPr lang="de-DE" dirty="0" smtClean="0"/>
              <a:t>11 km «abwärts</a:t>
            </a:r>
            <a:r>
              <a:rPr lang="de-DE" dirty="0" smtClean="0"/>
              <a:t>»</a:t>
            </a:r>
            <a:r>
              <a:rPr lang="el-GR" dirty="0" smtClean="0"/>
              <a:t> (2 </a:t>
            </a:r>
            <a:r>
              <a:rPr lang="en-US" dirty="0" smtClean="0"/>
              <a:t>Std</a:t>
            </a:r>
            <a:r>
              <a:rPr lang="el-GR" dirty="0" smtClean="0"/>
              <a:t>. </a:t>
            </a:r>
            <a:r>
              <a:rPr lang="en-US" dirty="0" err="1" smtClean="0"/>
              <a:t>Wandern</a:t>
            </a:r>
            <a:r>
              <a:rPr lang="de-DE" dirty="0" smtClean="0"/>
              <a:t> </a:t>
            </a:r>
            <a:r>
              <a:rPr lang="de-DE" dirty="0" smtClean="0"/>
              <a:t>- Reise von Metropolie </a:t>
            </a:r>
            <a:r>
              <a:rPr lang="de-DE" dirty="0" smtClean="0"/>
              <a:t>* </a:t>
            </a:r>
            <a:r>
              <a:rPr lang="de-DE" dirty="0" smtClean="0"/>
              <a:t>Jerusalem nach Emmaus (= Warme </a:t>
            </a:r>
            <a:r>
              <a:rPr lang="de-DE" dirty="0" smtClean="0"/>
              <a:t>Quellen 13)</a:t>
            </a:r>
            <a:endParaRPr lang="el-GR" dirty="0" smtClean="0"/>
          </a:p>
          <a:p>
            <a:pPr lvl="1"/>
            <a:endParaRPr lang="de-DE" sz="2600" dirty="0" smtClean="0"/>
          </a:p>
          <a:p>
            <a:pPr lvl="1"/>
            <a:r>
              <a:rPr lang="de-DE" sz="2600" dirty="0" smtClean="0"/>
              <a:t>b</a:t>
            </a:r>
            <a:r>
              <a:rPr lang="de-DE" sz="2600" dirty="0" smtClean="0"/>
              <a:t>. Debatte über „den leeren Grab“ (14)</a:t>
            </a:r>
            <a:endParaRPr lang="el-GR" sz="2600" dirty="0" smtClean="0"/>
          </a:p>
          <a:p>
            <a:pPr lvl="2"/>
            <a:r>
              <a:rPr lang="de-DE" sz="2600" dirty="0" smtClean="0"/>
              <a:t>c. </a:t>
            </a:r>
            <a:r>
              <a:rPr lang="de-DE" sz="2600" b="1" dirty="0" smtClean="0"/>
              <a:t>Jesus schließt zu ihnen auf </a:t>
            </a:r>
            <a:r>
              <a:rPr lang="de-DE" sz="2600" dirty="0" smtClean="0"/>
              <a:t> (</a:t>
            </a:r>
            <a:r>
              <a:rPr lang="de-DE" sz="2600" dirty="0" smtClean="0"/>
              <a:t>15-16: GOETTLICHE  </a:t>
            </a:r>
            <a:r>
              <a:rPr lang="de-DE" sz="2600" dirty="0" err="1" smtClean="0"/>
              <a:t>Sygkatabasis</a:t>
            </a:r>
            <a:r>
              <a:rPr lang="de-DE" sz="2600" dirty="0" smtClean="0"/>
              <a:t> = Zusammen </a:t>
            </a:r>
            <a:r>
              <a:rPr lang="de-DE" sz="2600" dirty="0" smtClean="0"/>
              <a:t>Hinabgehen </a:t>
            </a:r>
            <a:r>
              <a:rPr lang="de-DE" sz="2600" dirty="0" smtClean="0"/>
              <a:t>)</a:t>
            </a:r>
            <a:endParaRPr lang="el-GR" sz="2600" dirty="0" smtClean="0"/>
          </a:p>
          <a:p>
            <a:pPr lvl="3"/>
            <a:r>
              <a:rPr lang="de-DE" sz="2600" dirty="0" smtClean="0"/>
              <a:t>d. Jünger erklären ihre Enttäuschung (17-24</a:t>
            </a:r>
            <a:r>
              <a:rPr lang="de-DE" sz="2600" dirty="0" smtClean="0"/>
              <a:t>)</a:t>
            </a:r>
          </a:p>
          <a:p>
            <a:pPr lvl="3"/>
            <a:endParaRPr lang="el-GR" sz="2600" dirty="0" smtClean="0"/>
          </a:p>
          <a:p>
            <a:pPr lvl="4"/>
            <a:r>
              <a:rPr lang="de-DE" sz="2600" b="1" dirty="0" smtClean="0"/>
              <a:t>e. Jesus </a:t>
            </a:r>
            <a:r>
              <a:rPr lang="de-DE" sz="2600" dirty="0" smtClean="0"/>
              <a:t>erklärt </a:t>
            </a:r>
            <a:r>
              <a:rPr lang="de-DE" sz="2600" b="1" dirty="0" smtClean="0"/>
              <a:t>das MUSS der Kreuzigung und der Verherrlichung des Messias (25-27</a:t>
            </a:r>
            <a:r>
              <a:rPr lang="de-DE" sz="2600" b="1" dirty="0" smtClean="0"/>
              <a:t>)</a:t>
            </a:r>
          </a:p>
          <a:p>
            <a:pPr lvl="4"/>
            <a:endParaRPr lang="el-GR" sz="2600" dirty="0" smtClean="0"/>
          </a:p>
          <a:p>
            <a:pPr lvl="3"/>
            <a:r>
              <a:rPr lang="de-DE" sz="2600" dirty="0" smtClean="0"/>
              <a:t>d. </a:t>
            </a:r>
            <a:r>
              <a:rPr lang="de-DE" sz="2600" dirty="0" err="1" smtClean="0"/>
              <a:t>Christophanie</a:t>
            </a:r>
            <a:r>
              <a:rPr lang="de-DE" sz="2600" dirty="0" smtClean="0"/>
              <a:t> beim Brotbrechen (28-30)</a:t>
            </a:r>
            <a:endParaRPr lang="el-GR" sz="2600" dirty="0" smtClean="0"/>
          </a:p>
          <a:p>
            <a:pPr lvl="2"/>
            <a:r>
              <a:rPr lang="de-DE" sz="2600" dirty="0" smtClean="0"/>
              <a:t>c. Jesus verschwindet sich (31</a:t>
            </a:r>
            <a:r>
              <a:rPr lang="de-DE" sz="2600" dirty="0" smtClean="0"/>
              <a:t>)</a:t>
            </a:r>
          </a:p>
          <a:p>
            <a:pPr lvl="2"/>
            <a:endParaRPr lang="el-GR" dirty="0" smtClean="0"/>
          </a:p>
          <a:p>
            <a:pPr lvl="1"/>
            <a:r>
              <a:rPr lang="de-DE" dirty="0" smtClean="0"/>
              <a:t>b</a:t>
            </a:r>
            <a:r>
              <a:rPr lang="de-DE" dirty="0" smtClean="0"/>
              <a:t>. Er- </a:t>
            </a:r>
            <a:r>
              <a:rPr lang="de-DE" dirty="0" err="1" smtClean="0"/>
              <a:t>Innerung</a:t>
            </a:r>
            <a:r>
              <a:rPr lang="de-DE" dirty="0" smtClean="0"/>
              <a:t> des Brennens des Herzens von den Jüngern anlässlich von der </a:t>
            </a:r>
            <a:r>
              <a:rPr lang="de-DE" dirty="0" err="1" smtClean="0"/>
              <a:t>Hermeneia</a:t>
            </a:r>
            <a:r>
              <a:rPr lang="de-DE" dirty="0" smtClean="0"/>
              <a:t> von Schriften (</a:t>
            </a:r>
            <a:r>
              <a:rPr lang="de-DE" dirty="0" smtClean="0"/>
              <a:t>32)</a:t>
            </a:r>
            <a:endParaRPr lang="en-US" dirty="0" smtClean="0"/>
          </a:p>
          <a:p>
            <a:pPr lvl="1">
              <a:buNone/>
            </a:pPr>
            <a:endParaRPr lang="en-US" dirty="0" smtClean="0"/>
          </a:p>
          <a:p>
            <a:pPr lvl="1">
              <a:buNone/>
            </a:pPr>
            <a:r>
              <a:rPr lang="de-DE" dirty="0" smtClean="0"/>
              <a:t>a</a:t>
            </a:r>
            <a:r>
              <a:rPr lang="de-DE" dirty="0" smtClean="0"/>
              <a:t>. Die "Auferstehung" der Jünger und die Verkündigung der Auferstehung – Zeugnis / </a:t>
            </a:r>
            <a:r>
              <a:rPr lang="de-DE" dirty="0" err="1" smtClean="0"/>
              <a:t>Martyria</a:t>
            </a:r>
            <a:r>
              <a:rPr lang="de-DE" dirty="0" smtClean="0"/>
              <a:t> der guten Nachricht (33-35)</a:t>
            </a:r>
            <a:endParaRPr lang="el-GR" dirty="0" smtClean="0"/>
          </a:p>
          <a:p>
            <a:pPr algn="just"/>
            <a:endParaRPr lang="el-GR" dirty="0"/>
          </a:p>
        </p:txBody>
      </p:sp>
      <p:sp>
        <p:nvSpPr>
          <p:cNvPr id="2" name="1 - Τίτλος"/>
          <p:cNvSpPr>
            <a:spLocks noGrp="1"/>
          </p:cNvSpPr>
          <p:nvPr>
            <p:ph type="title"/>
          </p:nvPr>
        </p:nvSpPr>
        <p:spPr/>
        <p:txBody>
          <a:bodyPr>
            <a:normAutofit fontScale="90000"/>
          </a:bodyPr>
          <a:lstStyle/>
          <a:p>
            <a:r>
              <a:rPr lang="de-DE" dirty="0" smtClean="0"/>
              <a:t>Die Emmaus-Erzählung besteht aus folgenden Komponenten </a:t>
            </a:r>
            <a:r>
              <a:rPr lang="de-DE" b="1" dirty="0" smtClean="0"/>
              <a:t>….</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dirty="0" err="1" smtClean="0"/>
              <a:t>Emmaoi</a:t>
            </a:r>
            <a:r>
              <a:rPr lang="en-US" dirty="0" smtClean="0"/>
              <a:t> – </a:t>
            </a:r>
            <a:r>
              <a:rPr lang="en-US" dirty="0" err="1" smtClean="0"/>
              <a:t>Nikopolis</a:t>
            </a:r>
            <a:r>
              <a:rPr lang="en-US" dirty="0" smtClean="0"/>
              <a:t> ?</a:t>
            </a:r>
            <a:endParaRPr lang="el-GR" dirty="0"/>
          </a:p>
        </p:txBody>
      </p:sp>
      <p:sp>
        <p:nvSpPr>
          <p:cNvPr id="3" name="2 - Θέση κειμένου"/>
          <p:cNvSpPr>
            <a:spLocks noGrp="1"/>
          </p:cNvSpPr>
          <p:nvPr>
            <p:ph type="body" idx="1"/>
          </p:nvPr>
        </p:nvSpPr>
        <p:spPr/>
        <p:txBody>
          <a:bodyPr>
            <a:normAutofit fontScale="62500" lnSpcReduction="20000"/>
          </a:bodyPr>
          <a:lstStyle/>
          <a:p>
            <a:r>
              <a:rPr lang="el-GR" dirty="0" smtClean="0"/>
              <a:t> </a:t>
            </a:r>
            <a:endParaRPr lang="en-US" dirty="0" smtClean="0"/>
          </a:p>
          <a:p>
            <a:r>
              <a:rPr lang="en-US" dirty="0" smtClean="0"/>
              <a:t>https://en.wikipedia.org/wiki/Emmaus_Nicopolis</a:t>
            </a:r>
            <a:endParaRPr lang="el-GR" dirty="0"/>
          </a:p>
        </p:txBody>
      </p:sp>
      <p:sp>
        <p:nvSpPr>
          <p:cNvPr id="4" name="3 - Θέση κειμένου"/>
          <p:cNvSpPr>
            <a:spLocks noGrp="1"/>
          </p:cNvSpPr>
          <p:nvPr>
            <p:ph type="body" sz="half" idx="3"/>
          </p:nvPr>
        </p:nvSpPr>
        <p:spPr/>
        <p:txBody>
          <a:bodyPr>
            <a:normAutofit fontScale="32500" lnSpcReduction="20000"/>
          </a:bodyPr>
          <a:lstStyle/>
          <a:p>
            <a:r>
              <a:rPr lang="en-US" dirty="0" err="1" smtClean="0"/>
              <a:t>ost</a:t>
            </a:r>
            <a:r>
              <a:rPr lang="en-US" dirty="0" smtClean="0"/>
              <a:t> manuscripts of the Gospel of Luke which came down to us indicate the distance of 60 stadia (c. 11 km) between Jerusalem and Emmaus. However, there are several manuscripts which state the distance as 160 stadia (31 km). These include the </a:t>
            </a:r>
            <a:r>
              <a:rPr lang="en-US" dirty="0" smtClean="0">
                <a:hlinkClick r:id="rId2" tooltip="Uncial"/>
              </a:rPr>
              <a:t>uncial</a:t>
            </a:r>
            <a:r>
              <a:rPr lang="en-US" dirty="0" smtClean="0"/>
              <a:t> manuscripts </a:t>
            </a:r>
            <a:r>
              <a:rPr lang="he-IL" dirty="0" smtClean="0"/>
              <a:t>א (</a:t>
            </a:r>
            <a:r>
              <a:rPr lang="en-US" dirty="0" smtClean="0">
                <a:hlinkClick r:id="rId3" tooltip="Codex Sinaiticus"/>
              </a:rPr>
              <a:t>Codex </a:t>
            </a:r>
            <a:r>
              <a:rPr lang="en-US" dirty="0" err="1" smtClean="0">
                <a:hlinkClick r:id="rId3" tooltip="Codex Sinaiticus"/>
              </a:rPr>
              <a:t>Sinaiticus</a:t>
            </a:r>
            <a:r>
              <a:rPr lang="en-US" dirty="0" smtClean="0"/>
              <a:t>), </a:t>
            </a:r>
            <a:r>
              <a:rPr lang="el-GR" dirty="0" smtClean="0"/>
              <a:t>Θ, Ν, Κ, Π, 079 </a:t>
            </a:r>
            <a:r>
              <a:rPr lang="en-US" dirty="0" smtClean="0"/>
              <a:t>and cursive (</a:t>
            </a:r>
            <a:r>
              <a:rPr lang="en-US" dirty="0" smtClean="0">
                <a:hlinkClick r:id="rId4" tooltip="Minuscule cursive"/>
              </a:rPr>
              <a:t>minuscule</a:t>
            </a:r>
            <a:r>
              <a:rPr lang="en-US" dirty="0" smtClean="0"/>
              <a:t>) manuscripts 158, 175, 223, 237, 420, as well as ancient </a:t>
            </a:r>
            <a:r>
              <a:rPr lang="en-US" dirty="0" err="1" smtClean="0"/>
              <a:t>lectionnaries</a:t>
            </a:r>
            <a:endParaRPr lang="el-GR" dirty="0"/>
          </a:p>
        </p:txBody>
      </p:sp>
      <p:sp>
        <p:nvSpPr>
          <p:cNvPr id="5" name="4 - Θέση περιεχομένου"/>
          <p:cNvSpPr>
            <a:spLocks noGrp="1"/>
          </p:cNvSpPr>
          <p:nvPr>
            <p:ph sz="quarter" idx="2"/>
          </p:nvPr>
        </p:nvSpPr>
        <p:spPr>
          <a:xfrm>
            <a:off x="467544" y="1124744"/>
            <a:ext cx="4176464" cy="4261313"/>
          </a:xfrm>
        </p:spPr>
        <p:txBody>
          <a:bodyPr>
            <a:normAutofit fontScale="92500" lnSpcReduction="10000"/>
          </a:bodyPr>
          <a:lstStyle/>
          <a:p>
            <a:pPr algn="just">
              <a:buNone/>
            </a:pPr>
            <a:r>
              <a:rPr lang="de-DE" dirty="0" smtClean="0"/>
              <a:t>.</a:t>
            </a:r>
            <a:r>
              <a:rPr lang="en-US" dirty="0" smtClean="0"/>
              <a:t> Emmaus may derive from the Hebrew </a:t>
            </a:r>
            <a:r>
              <a:rPr lang="en-US" i="1" dirty="0" err="1" smtClean="0"/>
              <a:t>ḥammaṭ</a:t>
            </a:r>
            <a:r>
              <a:rPr lang="en-US" dirty="0" smtClean="0"/>
              <a:t> (</a:t>
            </a:r>
            <a:r>
              <a:rPr lang="en-US" dirty="0" smtClean="0">
                <a:hlinkClick r:id="rId5" tooltip="Hebrew language"/>
              </a:rPr>
              <a:t>Hebrew</a:t>
            </a:r>
            <a:r>
              <a:rPr lang="en-US" dirty="0" smtClean="0"/>
              <a:t>: </a:t>
            </a:r>
            <a:r>
              <a:rPr lang="he-IL" dirty="0" smtClean="0"/>
              <a:t>חמת‎) </a:t>
            </a:r>
            <a:r>
              <a:rPr lang="en-US" dirty="0" smtClean="0"/>
              <a:t>meaning "hot spring</a:t>
            </a:r>
            <a:r>
              <a:rPr lang="en-US" dirty="0" smtClean="0"/>
              <a:t>",</a:t>
            </a:r>
            <a:r>
              <a:rPr lang="en-US" baseline="30000" dirty="0" smtClean="0"/>
              <a:t> </a:t>
            </a:r>
            <a:r>
              <a:rPr lang="en-US" dirty="0" smtClean="0"/>
              <a:t>and </a:t>
            </a:r>
            <a:r>
              <a:rPr lang="en-US" dirty="0" smtClean="0"/>
              <a:t>is generally referred to in Hebrew sources as </a:t>
            </a:r>
            <a:r>
              <a:rPr lang="en-US" i="1" dirty="0" err="1" smtClean="0"/>
              <a:t>Ḥamtah</a:t>
            </a:r>
            <a:r>
              <a:rPr lang="en-US" dirty="0" smtClean="0"/>
              <a:t> or </a:t>
            </a:r>
            <a:r>
              <a:rPr lang="en-US" i="1" dirty="0" err="1" smtClean="0"/>
              <a:t>Ḥamtān</a:t>
            </a:r>
            <a:r>
              <a:rPr lang="en-US" dirty="0" smtClean="0"/>
              <a:t>.</a:t>
            </a:r>
            <a:r>
              <a:rPr lang="en-US" baseline="30000" dirty="0" smtClean="0"/>
              <a:t> </a:t>
            </a:r>
            <a:r>
              <a:rPr lang="en-US" dirty="0" smtClean="0"/>
              <a:t>A </a:t>
            </a:r>
            <a:r>
              <a:rPr lang="en-US" dirty="0" smtClean="0"/>
              <a:t>spring of Emmaus (</a:t>
            </a:r>
            <a:r>
              <a:rPr lang="en-US" dirty="0" smtClean="0">
                <a:hlinkClick r:id="rId6" tooltip="Greek language"/>
              </a:rPr>
              <a:t>Greek</a:t>
            </a:r>
            <a:r>
              <a:rPr lang="en-US" dirty="0" smtClean="0"/>
              <a:t>: </a:t>
            </a:r>
            <a:r>
              <a:rPr lang="el-GR" dirty="0" err="1" smtClean="0"/>
              <a:t>Ἐμμαοῦς</a:t>
            </a:r>
            <a:r>
              <a:rPr lang="el-GR" dirty="0" smtClean="0"/>
              <a:t> πηγή), </a:t>
            </a:r>
            <a:r>
              <a:rPr lang="en-US" dirty="0" smtClean="0"/>
              <a:t>or alternatively a 'spring of salvation' (</a:t>
            </a:r>
            <a:r>
              <a:rPr lang="en-US" dirty="0" smtClean="0">
                <a:hlinkClick r:id="rId6" tooltip="Greek language"/>
              </a:rPr>
              <a:t>Greek</a:t>
            </a:r>
            <a:r>
              <a:rPr lang="en-US" dirty="0" smtClean="0"/>
              <a:t>: </a:t>
            </a:r>
            <a:r>
              <a:rPr lang="el-GR" dirty="0" smtClean="0"/>
              <a:t>πηγή σωτήριος) </a:t>
            </a:r>
            <a:r>
              <a:rPr lang="en-US" dirty="0" smtClean="0"/>
              <a:t>is attested in Greek sources</a:t>
            </a:r>
            <a:r>
              <a:rPr lang="en-US" dirty="0" smtClean="0"/>
              <a:t>.</a:t>
            </a:r>
            <a:endParaRPr lang="de-DE" dirty="0" smtClean="0"/>
          </a:p>
        </p:txBody>
      </p:sp>
      <p:sp>
        <p:nvSpPr>
          <p:cNvPr id="6" name="5 - Θέση περιεχομένου"/>
          <p:cNvSpPr>
            <a:spLocks noGrp="1"/>
          </p:cNvSpPr>
          <p:nvPr>
            <p:ph sz="quarter" idx="4"/>
          </p:nvPr>
        </p:nvSpPr>
        <p:spPr>
          <a:xfrm>
            <a:off x="4644009" y="1196752"/>
            <a:ext cx="4042792" cy="4189305"/>
          </a:xfrm>
        </p:spPr>
        <p:txBody>
          <a:bodyPr>
            <a:normAutofit fontScale="85000" lnSpcReduction="10000"/>
          </a:bodyPr>
          <a:lstStyle/>
          <a:p>
            <a:pPr algn="just"/>
            <a:r>
              <a:rPr lang="en-US" dirty="0" smtClean="0"/>
              <a:t>Due to its strategic position, Emmaus played an important administrative, military and economic role in history. The first mention of Emmaus occurs in the </a:t>
            </a:r>
            <a:r>
              <a:rPr lang="en-US" dirty="0" smtClean="0">
                <a:hlinkClick r:id="rId7" tooltip="1 Maccabees"/>
              </a:rPr>
              <a:t>1st book of </a:t>
            </a:r>
            <a:r>
              <a:rPr lang="en-US" dirty="0" err="1" smtClean="0">
                <a:hlinkClick r:id="rId7" tooltip="1 Maccabees"/>
              </a:rPr>
              <a:t>Maccabees</a:t>
            </a:r>
            <a:r>
              <a:rPr lang="en-US" dirty="0" smtClean="0"/>
              <a:t>, chapters 3-4, in the context of </a:t>
            </a:r>
            <a:r>
              <a:rPr lang="en-US" dirty="0" smtClean="0">
                <a:hlinkClick r:id="rId8" tooltip="Judas Maccabeus"/>
              </a:rPr>
              <a:t>Judas the </a:t>
            </a:r>
            <a:r>
              <a:rPr lang="en-US" dirty="0" err="1" smtClean="0">
                <a:hlinkClick r:id="rId8" tooltip="Judas Maccabeus"/>
              </a:rPr>
              <a:t>Maccabee</a:t>
            </a:r>
            <a:r>
              <a:rPr lang="en-US" dirty="0" err="1" smtClean="0"/>
              <a:t>’s</a:t>
            </a:r>
            <a:r>
              <a:rPr lang="en-US" dirty="0" smtClean="0"/>
              <a:t> wars against the </a:t>
            </a:r>
            <a:r>
              <a:rPr lang="en-US" dirty="0" smtClean="0">
                <a:hlinkClick r:id="rId9" tooltip="Greeks"/>
              </a:rPr>
              <a:t>Greeks</a:t>
            </a:r>
            <a:r>
              <a:rPr lang="en-US" dirty="0" smtClean="0"/>
              <a:t> (2nd century BCE). The first battles of the </a:t>
            </a:r>
            <a:r>
              <a:rPr lang="en-US" dirty="0" err="1" smtClean="0"/>
              <a:t>Hasmoneans</a:t>
            </a:r>
            <a:r>
              <a:rPr lang="en-US" dirty="0" smtClean="0"/>
              <a:t> are traditionally believed occurred in this area</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endParaRPr lang="en-US" dirty="0" smtClean="0"/>
          </a:p>
          <a:p>
            <a:endParaRPr lang="en-US" smtClean="0"/>
          </a:p>
          <a:p>
            <a:r>
              <a:rPr lang="en-US" smtClean="0"/>
              <a:t>1</a:t>
            </a:r>
            <a:r>
              <a:rPr lang="en-US" dirty="0" smtClean="0"/>
              <a:t>. 24, 1-12</a:t>
            </a:r>
            <a:r>
              <a:rPr lang="el-GR" dirty="0" smtClean="0"/>
              <a:t>:</a:t>
            </a:r>
            <a:r>
              <a:rPr lang="en-US" dirty="0" smtClean="0"/>
              <a:t> Das </a:t>
            </a:r>
            <a:r>
              <a:rPr lang="en-US" dirty="0" err="1" smtClean="0"/>
              <a:t>leere</a:t>
            </a:r>
            <a:r>
              <a:rPr lang="en-US" dirty="0" smtClean="0"/>
              <a:t> Grab</a:t>
            </a:r>
          </a:p>
          <a:p>
            <a:r>
              <a:rPr lang="en-US" dirty="0" smtClean="0"/>
              <a:t>2. 24, 13-35</a:t>
            </a:r>
            <a:r>
              <a:rPr lang="el-GR" dirty="0" smtClean="0"/>
              <a:t>:</a:t>
            </a:r>
            <a:r>
              <a:rPr lang="en-US" dirty="0" smtClean="0"/>
              <a:t> Die </a:t>
            </a:r>
            <a:r>
              <a:rPr lang="en-US" dirty="0" err="1" smtClean="0"/>
              <a:t>Emmausjuenger</a:t>
            </a:r>
            <a:r>
              <a:rPr lang="en-US" dirty="0" smtClean="0"/>
              <a:t> </a:t>
            </a:r>
            <a:r>
              <a:rPr lang="en-US" dirty="0" err="1" smtClean="0"/>
              <a:t>begegnen</a:t>
            </a:r>
            <a:r>
              <a:rPr lang="en-US" dirty="0" smtClean="0"/>
              <a:t> </a:t>
            </a:r>
            <a:r>
              <a:rPr lang="en-US" dirty="0" err="1" smtClean="0"/>
              <a:t>dem</a:t>
            </a:r>
            <a:r>
              <a:rPr lang="en-US" dirty="0" smtClean="0"/>
              <a:t> </a:t>
            </a:r>
            <a:r>
              <a:rPr lang="en-US" dirty="0" err="1" smtClean="0"/>
              <a:t>Auferstandenen</a:t>
            </a:r>
            <a:endParaRPr lang="en-US" dirty="0" smtClean="0"/>
          </a:p>
          <a:p>
            <a:r>
              <a:rPr lang="en-US" dirty="0" smtClean="0"/>
              <a:t>3. </a:t>
            </a:r>
            <a:r>
              <a:rPr lang="el-GR" dirty="0" smtClean="0"/>
              <a:t>24, 36-52 (53) </a:t>
            </a:r>
            <a:r>
              <a:rPr lang="en-US" dirty="0" smtClean="0"/>
              <a:t>Jesus </a:t>
            </a:r>
            <a:r>
              <a:rPr lang="en-US" dirty="0" err="1" smtClean="0"/>
              <a:t>erscheint</a:t>
            </a:r>
            <a:r>
              <a:rPr lang="en-US" dirty="0" smtClean="0"/>
              <a:t> </a:t>
            </a:r>
            <a:r>
              <a:rPr lang="en-US" dirty="0" err="1" smtClean="0"/>
              <a:t>allen</a:t>
            </a:r>
            <a:r>
              <a:rPr lang="en-US" dirty="0" smtClean="0"/>
              <a:t> </a:t>
            </a:r>
            <a:r>
              <a:rPr lang="en-US" dirty="0" err="1" smtClean="0"/>
              <a:t>JuengerInnen</a:t>
            </a:r>
            <a:r>
              <a:rPr lang="en-US" dirty="0" smtClean="0"/>
              <a:t> in Jerusalem</a:t>
            </a:r>
            <a:endParaRPr lang="el-GR" dirty="0"/>
          </a:p>
        </p:txBody>
      </p:sp>
      <p:sp>
        <p:nvSpPr>
          <p:cNvPr id="2" name="1 - Τίτλος"/>
          <p:cNvSpPr>
            <a:spLocks noGrp="1"/>
          </p:cNvSpPr>
          <p:nvPr>
            <p:ph type="title"/>
          </p:nvPr>
        </p:nvSpPr>
        <p:spPr/>
        <p:txBody>
          <a:bodyPr>
            <a:normAutofit/>
          </a:bodyPr>
          <a:lstStyle/>
          <a:p>
            <a:pPr algn="ctr"/>
            <a:r>
              <a:rPr lang="en-US" dirty="0" err="1" smtClean="0"/>
              <a:t>Der</a:t>
            </a:r>
            <a:r>
              <a:rPr lang="en-US" dirty="0" smtClean="0"/>
              <a:t> </a:t>
            </a:r>
            <a:r>
              <a:rPr lang="en-US" dirty="0" err="1" smtClean="0"/>
              <a:t>Erste</a:t>
            </a:r>
            <a:r>
              <a:rPr lang="en-US" dirty="0" smtClean="0"/>
              <a:t> Tag </a:t>
            </a:r>
            <a:r>
              <a:rPr lang="en-US" dirty="0" err="1" smtClean="0"/>
              <a:t>als</a:t>
            </a:r>
            <a:r>
              <a:rPr lang="en-US" dirty="0" smtClean="0"/>
              <a:t> </a:t>
            </a:r>
            <a:r>
              <a:rPr lang="en-US" dirty="0" err="1" smtClean="0"/>
              <a:t>Wochenende</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1268760"/>
            <a:ext cx="8219256" cy="4857403"/>
          </a:xfrm>
        </p:spPr>
        <p:txBody>
          <a:bodyPr>
            <a:normAutofit fontScale="85000" lnSpcReduction="20000"/>
          </a:bodyPr>
          <a:lstStyle/>
          <a:p>
            <a:pPr lvl="0" algn="just"/>
            <a:endParaRPr lang="de-DE" dirty="0" smtClean="0"/>
          </a:p>
          <a:p>
            <a:pPr lvl="0" algn="just"/>
            <a:r>
              <a:rPr lang="de-DE" dirty="0"/>
              <a:t>S</a:t>
            </a:r>
            <a:r>
              <a:rPr lang="de-DE" dirty="0" smtClean="0"/>
              <a:t>chon </a:t>
            </a:r>
            <a:r>
              <a:rPr lang="de-DE" dirty="0"/>
              <a:t>die beiden kleinen Wörtchen </a:t>
            </a:r>
            <a:r>
              <a:rPr lang="de-DE" b="1" dirty="0"/>
              <a:t>„so" </a:t>
            </a:r>
            <a:r>
              <a:rPr lang="de-DE" dirty="0"/>
              <a:t>und </a:t>
            </a:r>
            <a:r>
              <a:rPr lang="de-DE" b="1" dirty="0"/>
              <a:t>„wie", </a:t>
            </a:r>
            <a:r>
              <a:rPr lang="de-DE" dirty="0"/>
              <a:t>wie sie in einigen Gleichnissen zu finden sind (z. B. </a:t>
            </a:r>
            <a:r>
              <a:rPr lang="de-DE" dirty="0" err="1"/>
              <a:t>Mk</a:t>
            </a:r>
            <a:r>
              <a:rPr lang="de-DE" dirty="0"/>
              <a:t> 4,26 vgl. </a:t>
            </a:r>
            <a:r>
              <a:rPr lang="de-DE" b="1" i="1" dirty="0"/>
              <a:t>es war einmal</a:t>
            </a:r>
            <a:r>
              <a:rPr lang="de-DE" dirty="0"/>
              <a:t>), dass es sich um ein „Gleichnis" handelt. </a:t>
            </a:r>
            <a:r>
              <a:rPr lang="de-DE" dirty="0" err="1" smtClean="0"/>
              <a:t>LeserInnen</a:t>
            </a:r>
            <a:r>
              <a:rPr lang="de-DE" dirty="0" smtClean="0"/>
              <a:t> wissen </a:t>
            </a:r>
            <a:r>
              <a:rPr lang="de-DE" dirty="0"/>
              <a:t>also von Anfang an, dass sie eine gewisse </a:t>
            </a:r>
            <a:r>
              <a:rPr lang="de-DE" dirty="0" smtClean="0"/>
              <a:t>Übertragungsleistung </a:t>
            </a:r>
            <a:r>
              <a:rPr lang="de-DE" dirty="0"/>
              <a:t>erbringen müssen, wenn sie den Text angemessen verstehen </a:t>
            </a:r>
            <a:r>
              <a:rPr lang="de-DE" dirty="0" smtClean="0"/>
              <a:t>wollen</a:t>
            </a:r>
          </a:p>
          <a:p>
            <a:pPr lvl="0" algn="just"/>
            <a:r>
              <a:rPr lang="de-DE" b="1" dirty="0" smtClean="0"/>
              <a:t>Rhetorische Fragen </a:t>
            </a:r>
            <a:r>
              <a:rPr lang="de-DE" dirty="0" smtClean="0"/>
              <a:t>beim </a:t>
            </a:r>
            <a:r>
              <a:rPr lang="de-DE" dirty="0" err="1" smtClean="0"/>
              <a:t>Lk</a:t>
            </a:r>
            <a:r>
              <a:rPr lang="de-DE" dirty="0" smtClean="0"/>
              <a:t>: </a:t>
            </a:r>
            <a:r>
              <a:rPr lang="de-DE" b="1" dirty="0"/>
              <a:t>„Welche Frau, die zehn Drachmen hat und eine davon verliert</a:t>
            </a:r>
            <a:r>
              <a:rPr lang="de-DE" dirty="0"/>
              <a:t> ..." (</a:t>
            </a:r>
            <a:r>
              <a:rPr lang="de-DE" dirty="0" err="1"/>
              <a:t>Lk</a:t>
            </a:r>
            <a:r>
              <a:rPr lang="de-DE" dirty="0"/>
              <a:t> 15,8) oder: </a:t>
            </a:r>
            <a:r>
              <a:rPr lang="de-DE" b="1" dirty="0"/>
              <a:t>„</a:t>
            </a:r>
            <a:r>
              <a:rPr lang="de-DE" b="1" dirty="0" smtClean="0"/>
              <a:t>Welcher </a:t>
            </a:r>
            <a:r>
              <a:rPr lang="de-DE" b="1" dirty="0"/>
              <a:t>Mensch unter euch, der hundert Schafe hat und eines davon verliert </a:t>
            </a:r>
            <a:r>
              <a:rPr lang="de-DE" b="1" dirty="0" smtClean="0"/>
              <a:t>... </a:t>
            </a:r>
            <a:r>
              <a:rPr lang="de-DE" dirty="0"/>
              <a:t>(</a:t>
            </a:r>
            <a:r>
              <a:rPr lang="de-DE" dirty="0" err="1"/>
              <a:t>Lk</a:t>
            </a:r>
            <a:r>
              <a:rPr lang="de-DE" dirty="0"/>
              <a:t> 15,4). </a:t>
            </a:r>
            <a:endParaRPr lang="de-DE" dirty="0" smtClean="0"/>
          </a:p>
          <a:p>
            <a:pPr lvl="0" algn="just"/>
            <a:r>
              <a:rPr lang="de-DE" dirty="0" smtClean="0"/>
              <a:t>Wer </a:t>
            </a:r>
            <a:r>
              <a:rPr lang="de-DE" dirty="0"/>
              <a:t>so angesprochen wird, nimmt </a:t>
            </a:r>
            <a:r>
              <a:rPr lang="de-DE" dirty="0" smtClean="0"/>
              <a:t>unwillkürlich </a:t>
            </a:r>
            <a:r>
              <a:rPr lang="de-DE" dirty="0"/>
              <a:t>Stellung und fragt sich, wie er oder sie in einer solchen Situation handeln würde. </a:t>
            </a:r>
            <a:endParaRPr lang="el-GR" dirty="0"/>
          </a:p>
          <a:p>
            <a:endParaRPr lang="el-GR" dirty="0"/>
          </a:p>
        </p:txBody>
      </p:sp>
      <p:sp>
        <p:nvSpPr>
          <p:cNvPr id="2" name="1 - Τίτλος"/>
          <p:cNvSpPr>
            <a:spLocks noGrp="1"/>
          </p:cNvSpPr>
          <p:nvPr>
            <p:ph type="title"/>
          </p:nvPr>
        </p:nvSpPr>
        <p:spPr/>
        <p:txBody>
          <a:bodyPr/>
          <a:lstStyle/>
          <a:p>
            <a:r>
              <a:rPr lang="en-US" dirty="0" err="1">
                <a:hlinkClick r:id="rId2"/>
              </a:rPr>
              <a:t>O</a:t>
            </a:r>
            <a:r>
              <a:rPr lang="en-US" dirty="0" err="1" smtClean="0">
                <a:hlinkClick r:id="rId2"/>
              </a:rPr>
              <a:t>uverture</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1124744"/>
            <a:ext cx="8291264" cy="4882547"/>
          </a:xfrm>
        </p:spPr>
        <p:txBody>
          <a:bodyPr>
            <a:normAutofit fontScale="70000" lnSpcReduction="20000"/>
          </a:bodyPr>
          <a:lstStyle/>
          <a:p>
            <a:pPr lvl="0" algn="just"/>
            <a:r>
              <a:rPr lang="de-DE" i="1" dirty="0" smtClean="0"/>
              <a:t>Anspruchsvoll</a:t>
            </a:r>
            <a:r>
              <a:rPr lang="de-DE" i="1" dirty="0"/>
              <a:t>, </a:t>
            </a:r>
            <a:r>
              <a:rPr lang="de-DE" b="1" i="1" dirty="0"/>
              <a:t>aber stark in ihrer </a:t>
            </a:r>
            <a:r>
              <a:rPr lang="de-DE" b="1" i="1" dirty="0" smtClean="0"/>
              <a:t>Wirkung </a:t>
            </a:r>
            <a:r>
              <a:rPr lang="de-DE" b="1" i="1" dirty="0"/>
              <a:t>sind offene Schlüsse</a:t>
            </a:r>
            <a:r>
              <a:rPr lang="de-DE" i="1" dirty="0"/>
              <a:t>, wie zum Beispiel im Gleichnis vom „verlorenen Sohn" oder „barmherzigen Vater" (</a:t>
            </a:r>
            <a:r>
              <a:rPr lang="de-DE" i="1" dirty="0" err="1"/>
              <a:t>Lk</a:t>
            </a:r>
            <a:r>
              <a:rPr lang="de-DE" i="1" dirty="0"/>
              <a:t> 15,11-32). Hier wird nicht erzählt, wie sich der ältere Bruder am Schluss entschieden hat und ob er der Einladung des Vaters zum Fest gefolgt ist. </a:t>
            </a:r>
            <a:endParaRPr lang="de-DE" i="1" dirty="0" smtClean="0"/>
          </a:p>
          <a:p>
            <a:pPr lvl="0" algn="just"/>
            <a:r>
              <a:rPr lang="de-DE" i="1" dirty="0" smtClean="0"/>
              <a:t>Ähnlich </a:t>
            </a:r>
            <a:r>
              <a:rPr lang="de-DE" i="1" dirty="0"/>
              <a:t>im Gleichnis von den Arbeitern im Weinberg (</a:t>
            </a:r>
            <a:r>
              <a:rPr lang="de-DE" i="1" dirty="0" err="1"/>
              <a:t>Mt</a:t>
            </a:r>
            <a:r>
              <a:rPr lang="de-DE" i="1" dirty="0"/>
              <a:t> 20,1-16). Auch hier bleibt die Antwort derer offen, die den ganzen Tag ge­arbeitet hatten und am Ende den gleichen Lohn erhielten wie die Kurzarbeiter. </a:t>
            </a:r>
            <a:r>
              <a:rPr lang="de-DE" i="1" dirty="0" smtClean="0"/>
              <a:t>Leserinnen </a:t>
            </a:r>
            <a:r>
              <a:rPr lang="de-DE" i="1" dirty="0"/>
              <a:t>und Hörer können und sollen mit und </a:t>
            </a:r>
            <a:r>
              <a:rPr lang="de-DE" b="1" i="1" dirty="0"/>
              <a:t>in ihrem Leben eine eigene Antwort finden</a:t>
            </a:r>
            <a:r>
              <a:rPr lang="de-DE" b="1" dirty="0"/>
              <a:t>.</a:t>
            </a:r>
            <a:endParaRPr lang="el-GR" b="1" dirty="0"/>
          </a:p>
          <a:p>
            <a:pPr algn="just">
              <a:buNone/>
            </a:pPr>
            <a:r>
              <a:rPr lang="de-DE" dirty="0"/>
              <a:t> </a:t>
            </a:r>
            <a:endParaRPr lang="el-GR" dirty="0"/>
          </a:p>
          <a:p>
            <a:pPr lvl="0" algn="just"/>
            <a:r>
              <a:rPr lang="de-DE" b="1" dirty="0"/>
              <a:t>Manche schockieren mit ihrem </a:t>
            </a:r>
            <a:r>
              <a:rPr lang="de-DE" b="1" dirty="0" smtClean="0"/>
              <a:t>Epiloge</a:t>
            </a:r>
            <a:r>
              <a:rPr lang="de-DE" dirty="0" smtClean="0"/>
              <a:t>: Lobt der Herr einen Betrüger? Soll der Herr seinen Knecht „entzweihauen und ihn seinen Anteil mit den Heuchlern geben“? (Mt. 24, 51) </a:t>
            </a:r>
          </a:p>
          <a:p>
            <a:pPr lvl="0" algn="just">
              <a:buNone/>
            </a:pPr>
            <a:endParaRPr lang="de-DE" dirty="0" smtClean="0"/>
          </a:p>
          <a:p>
            <a:pPr lvl="0" algn="just">
              <a:buNone/>
            </a:pPr>
            <a:r>
              <a:rPr lang="de-DE" dirty="0" smtClean="0"/>
              <a:t>Gleichnisse </a:t>
            </a:r>
            <a:r>
              <a:rPr lang="de-DE" dirty="0"/>
              <a:t>sind auch nicht einfach </a:t>
            </a:r>
            <a:r>
              <a:rPr lang="de-DE" dirty="0" smtClean="0"/>
              <a:t>abgeschlossen</a:t>
            </a:r>
            <a:r>
              <a:rPr lang="de-DE" dirty="0"/>
              <a:t>. Sie erfordern geradezu eine </a:t>
            </a:r>
            <a:r>
              <a:rPr lang="de-DE" dirty="0" smtClean="0"/>
              <a:t>Fortsetzung </a:t>
            </a:r>
            <a:r>
              <a:rPr lang="de-DE" dirty="0"/>
              <a:t>im Leben derer, die sie hören und lesen - so wie auch das „Reich Gottes" Raum im Leben von Frauen und Männern und Kindern sucht.</a:t>
            </a:r>
            <a:endParaRPr lang="el-GR" dirty="0"/>
          </a:p>
          <a:p>
            <a:endParaRPr lang="el-GR" dirty="0"/>
          </a:p>
          <a:p>
            <a:endParaRPr lang="el-GR" dirty="0"/>
          </a:p>
        </p:txBody>
      </p:sp>
      <p:sp>
        <p:nvSpPr>
          <p:cNvPr id="2" name="1 - Τίτλος"/>
          <p:cNvSpPr>
            <a:spLocks noGrp="1"/>
          </p:cNvSpPr>
          <p:nvPr>
            <p:ph type="title"/>
          </p:nvPr>
        </p:nvSpPr>
        <p:spPr/>
        <p:txBody>
          <a:bodyPr/>
          <a:lstStyle/>
          <a:p>
            <a:r>
              <a:rPr lang="en-US" dirty="0" smtClean="0"/>
              <a:t>Finale </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1268760"/>
            <a:ext cx="8219256" cy="4857403"/>
          </a:xfrm>
        </p:spPr>
        <p:txBody>
          <a:bodyPr>
            <a:normAutofit fontScale="92500"/>
          </a:bodyPr>
          <a:lstStyle/>
          <a:p>
            <a:pPr lvl="0" algn="just"/>
            <a:r>
              <a:rPr lang="de-DE" b="1" dirty="0" smtClean="0"/>
              <a:t>Faktisch handelt es sich um kleine Geschichten </a:t>
            </a:r>
            <a:r>
              <a:rPr lang="de-DE" dirty="0" smtClean="0"/>
              <a:t>(Rätseltexten?)</a:t>
            </a:r>
            <a:r>
              <a:rPr lang="de-DE" b="1" dirty="0" smtClean="0"/>
              <a:t>mit alltäglichen, manchmal </a:t>
            </a:r>
            <a:r>
              <a:rPr lang="de-DE" b="1" u="sng" dirty="0" smtClean="0"/>
              <a:t>auch ungewöhnlichen</a:t>
            </a:r>
            <a:r>
              <a:rPr lang="de-DE" b="1" dirty="0" smtClean="0"/>
              <a:t> Handlungsabläufen</a:t>
            </a:r>
            <a:r>
              <a:rPr lang="de-DE" dirty="0" smtClean="0"/>
              <a:t>.</a:t>
            </a:r>
            <a:r>
              <a:rPr lang="de-DE" b="1" dirty="0" smtClean="0"/>
              <a:t> </a:t>
            </a:r>
            <a:r>
              <a:rPr lang="de-DE" dirty="0" smtClean="0"/>
              <a:t>Bisweilen </a:t>
            </a:r>
            <a:r>
              <a:rPr lang="de-DE" b="1" i="1" dirty="0" smtClean="0"/>
              <a:t>zielen sie auf das Einverständnis der Zuhörer (</a:t>
            </a:r>
            <a:r>
              <a:rPr lang="de-DE" b="1" i="1" u="sng" dirty="0" err="1" smtClean="0">
                <a:hlinkClick r:id="rId2"/>
              </a:rPr>
              <a:t>Lk</a:t>
            </a:r>
            <a:r>
              <a:rPr lang="de-DE" b="1" i="1" u="sng" dirty="0" smtClean="0">
                <a:hlinkClick r:id="rId2"/>
              </a:rPr>
              <a:t> 15,4</a:t>
            </a:r>
            <a:r>
              <a:rPr lang="de-DE" b="1" i="1" dirty="0" smtClean="0"/>
              <a:t>),</a:t>
            </a:r>
            <a:r>
              <a:rPr lang="de-DE" dirty="0" smtClean="0"/>
              <a:t> manchmal provozieren sie mit außergewöhnlichen Wendungen (vgl. </a:t>
            </a:r>
            <a:r>
              <a:rPr lang="de-DE" u="sng" dirty="0" err="1" smtClean="0">
                <a:hlinkClick r:id="rId3"/>
              </a:rPr>
              <a:t>Lk</a:t>
            </a:r>
            <a:r>
              <a:rPr lang="de-DE" u="sng" dirty="0" smtClean="0">
                <a:hlinkClick r:id="rId3"/>
              </a:rPr>
              <a:t> 16,1-9</a:t>
            </a:r>
            <a:r>
              <a:rPr lang="de-DE" dirty="0" smtClean="0"/>
              <a:t>). </a:t>
            </a:r>
          </a:p>
          <a:p>
            <a:pPr lvl="0" algn="just"/>
            <a:r>
              <a:rPr lang="de-DE" dirty="0" smtClean="0"/>
              <a:t>Und </a:t>
            </a:r>
            <a:r>
              <a:rPr lang="de-DE" dirty="0"/>
              <a:t>auch alltägliche Geschichten </a:t>
            </a:r>
            <a:r>
              <a:rPr lang="de-DE" b="1" i="1" u="sng" dirty="0"/>
              <a:t>enthalten auffällige Einzelheiten</a:t>
            </a:r>
            <a:r>
              <a:rPr lang="de-DE" dirty="0"/>
              <a:t> (z.B. übernatürlich große Ernte in </a:t>
            </a:r>
            <a:r>
              <a:rPr lang="de-DE" u="sng" dirty="0" err="1">
                <a:hlinkClick r:id="rId4"/>
              </a:rPr>
              <a:t>Mt</a:t>
            </a:r>
            <a:r>
              <a:rPr lang="de-DE" u="sng" dirty="0">
                <a:hlinkClick r:id="rId4"/>
              </a:rPr>
              <a:t> </a:t>
            </a:r>
            <a:r>
              <a:rPr lang="de-DE" u="sng" dirty="0" smtClean="0">
                <a:hlinkClick r:id="rId4"/>
              </a:rPr>
              <a:t>4,3-9</a:t>
            </a:r>
            <a:r>
              <a:rPr lang="de-DE" u="sng" dirty="0" smtClean="0"/>
              <a:t>)</a:t>
            </a:r>
            <a:r>
              <a:rPr lang="de-DE" dirty="0" smtClean="0"/>
              <a:t> </a:t>
            </a:r>
          </a:p>
          <a:p>
            <a:pPr lvl="0" algn="just"/>
            <a:r>
              <a:rPr lang="de-DE" dirty="0" smtClean="0"/>
              <a:t>Ungehöriger </a:t>
            </a:r>
            <a:r>
              <a:rPr lang="de-DE" dirty="0"/>
              <a:t>nächtlicher Umgang mit Damen </a:t>
            </a:r>
            <a:r>
              <a:rPr lang="de-DE" dirty="0" err="1"/>
              <a:t>Mt</a:t>
            </a:r>
            <a:r>
              <a:rPr lang="de-DE" dirty="0"/>
              <a:t> 25, 1-11 [HUMOR]). </a:t>
            </a:r>
            <a:endParaRPr lang="el-GR" dirty="0"/>
          </a:p>
          <a:p>
            <a:endParaRPr lang="el-GR" dirty="0"/>
          </a:p>
        </p:txBody>
      </p:sp>
      <p:sp>
        <p:nvSpPr>
          <p:cNvPr id="2" name="1 - Τίτλος"/>
          <p:cNvSpPr>
            <a:spLocks noGrp="1"/>
          </p:cNvSpPr>
          <p:nvPr>
            <p:ph type="title"/>
          </p:nvPr>
        </p:nvSpPr>
        <p:spPr/>
        <p:txBody>
          <a:bodyPr/>
          <a:lstStyle/>
          <a:p>
            <a:r>
              <a:rPr lang="de-DE" dirty="0" smtClean="0"/>
              <a:t>Erzählebene - Plot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lvl="0" algn="just"/>
            <a:r>
              <a:rPr lang="de-DE" dirty="0"/>
              <a:t>Welche Zeit- und Raumangaben werden gemacht? </a:t>
            </a:r>
            <a:endParaRPr lang="el-GR" dirty="0"/>
          </a:p>
          <a:p>
            <a:pPr lvl="0" algn="just"/>
            <a:r>
              <a:rPr lang="de-DE" dirty="0"/>
              <a:t>Welche Personen oder Gegenstände kommen innerhalb der Parabel vor, und wie werden sie zueinander in Beziehung gesetzt …? </a:t>
            </a:r>
            <a:endParaRPr lang="el-GR" dirty="0"/>
          </a:p>
          <a:p>
            <a:pPr lvl="0" algn="just"/>
            <a:r>
              <a:rPr lang="de-DE" dirty="0"/>
              <a:t>Wie gestaltet sich der Handlungsverlauf …? </a:t>
            </a:r>
            <a:endParaRPr lang="el-GR" dirty="0"/>
          </a:p>
          <a:p>
            <a:pPr lvl="0" algn="just"/>
            <a:r>
              <a:rPr lang="de-DE" dirty="0"/>
              <a:t>Worin besteht die (Mini-)Sequenz der Handlung oder Zustandsveränderung?“ (Zimmermann, 2007, 35). </a:t>
            </a:r>
            <a:endParaRPr lang="el-GR" dirty="0"/>
          </a:p>
          <a:p>
            <a:endParaRPr lang="el-GR" dirty="0"/>
          </a:p>
        </p:txBody>
      </p:sp>
      <p:sp>
        <p:nvSpPr>
          <p:cNvPr id="2" name="1 - Τίτλος"/>
          <p:cNvSpPr>
            <a:spLocks noGrp="1"/>
          </p:cNvSpPr>
          <p:nvPr>
            <p:ph type="title"/>
          </p:nvPr>
        </p:nvSpPr>
        <p:spPr/>
        <p:txBody>
          <a:bodyPr/>
          <a:lstStyle/>
          <a:p>
            <a:r>
              <a:rPr lang="en-US" dirty="0" err="1" smtClean="0"/>
              <a:t>Fragen</a:t>
            </a:r>
            <a:r>
              <a:rPr lang="en-US" dirty="0" smtClean="0"/>
              <a:t> </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732</TotalTime>
  <Words>1331</Words>
  <Application>Microsoft Office PowerPoint</Application>
  <PresentationFormat>Προβολή στην οθόνη (4:3)</PresentationFormat>
  <Paragraphs>114</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Συγκέντρωση</vt:lpstr>
      <vt:lpstr>UNTERWEGS ZUM EMMAUS (Lk 24, 13-32)  </vt:lpstr>
      <vt:lpstr>Die Erscheinungen des auferstandenen Jesus  </vt:lpstr>
      <vt:lpstr>Die Emmaus-Erzählung besteht aus folgenden Komponenten ….</vt:lpstr>
      <vt:lpstr>Emmaoi – Nikopolis ?</vt:lpstr>
      <vt:lpstr>Der Erste Tag als Wochenende</vt:lpstr>
      <vt:lpstr>Ouverture</vt:lpstr>
      <vt:lpstr>Finale </vt:lpstr>
      <vt:lpstr>Erzählebene - Plot </vt:lpstr>
      <vt:lpstr>Fragen </vt:lpstr>
      <vt:lpstr>Das Lukasevangelium </vt:lpstr>
      <vt:lpstr>Lukas als …..  </vt:lpstr>
      <vt:lpstr>Lk 12 + 16  Rene Krueger, Mit Anderen Augen. Gott oder Mammon? Wirtschaftstexte im Lukasevangelium. BiKi 62 (2007) 22-29 </vt:lpstr>
      <vt:lpstr>Lukas II</vt:lpstr>
      <vt:lpstr>Lk 16,1-9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UNTERWEGS ZUM EMMAUS (Lk 24, 13-32)</dc:title>
  <dc:creator>ΣΩΤΗΡΗΣ</dc:creator>
  <cp:lastModifiedBy>ΣΩΤΗΡΗΣ</cp:lastModifiedBy>
  <cp:revision>60</cp:revision>
  <dcterms:created xsi:type="dcterms:W3CDTF">2019-06-20T06:53:57Z</dcterms:created>
  <dcterms:modified xsi:type="dcterms:W3CDTF">2019-06-20T19:06:55Z</dcterms:modified>
</cp:coreProperties>
</file>