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1"/>
  </p:notesMasterIdLst>
  <p:sldIdLst>
    <p:sldId id="257" r:id="rId2"/>
    <p:sldId id="282" r:id="rId3"/>
    <p:sldId id="299" r:id="rId4"/>
    <p:sldId id="283" r:id="rId5"/>
    <p:sldId id="284" r:id="rId6"/>
    <p:sldId id="258" r:id="rId7"/>
    <p:sldId id="259" r:id="rId8"/>
    <p:sldId id="261" r:id="rId9"/>
    <p:sldId id="263" r:id="rId10"/>
    <p:sldId id="262" r:id="rId11"/>
    <p:sldId id="264" r:id="rId12"/>
    <p:sldId id="265" r:id="rId13"/>
    <p:sldId id="266" r:id="rId14"/>
    <p:sldId id="268" r:id="rId15"/>
    <p:sldId id="271" r:id="rId16"/>
    <p:sldId id="277" r:id="rId17"/>
    <p:sldId id="272" r:id="rId18"/>
    <p:sldId id="278" r:id="rId19"/>
    <p:sldId id="279" r:id="rId20"/>
    <p:sldId id="280" r:id="rId21"/>
    <p:sldId id="296" r:id="rId22"/>
    <p:sldId id="297" r:id="rId23"/>
    <p:sldId id="298" r:id="rId24"/>
    <p:sldId id="281" r:id="rId25"/>
    <p:sldId id="295" r:id="rId26"/>
    <p:sldId id="260" r:id="rId27"/>
    <p:sldId id="267" r:id="rId28"/>
    <p:sldId id="285" r:id="rId29"/>
    <p:sldId id="286" r:id="rId30"/>
    <p:sldId id="287" r:id="rId31"/>
    <p:sldId id="300" r:id="rId32"/>
    <p:sldId id="288" r:id="rId33"/>
    <p:sldId id="292" r:id="rId34"/>
    <p:sldId id="301" r:id="rId35"/>
    <p:sldId id="302" r:id="rId36"/>
    <p:sldId id="289" r:id="rId37"/>
    <p:sldId id="291" r:id="rId38"/>
    <p:sldId id="290" r:id="rId39"/>
    <p:sldId id="269" r:id="rId4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54" d="100"/>
          <a:sy n="154" d="100"/>
        </p:scale>
        <p:origin x="-300"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AF1959-93C8-48D6-AF58-CDBB7AFA26B7}" type="datetimeFigureOut">
              <a:rPr lang="el-GR" smtClean="0"/>
              <a:pPr/>
              <a:t>9/5/2020</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E85719-43F1-457B-88F9-2709BD36295A}"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C5E85719-43F1-457B-88F9-2709BD36295A}" type="slidenum">
              <a:rPr lang="el-GR" smtClean="0"/>
              <a:pPr/>
              <a:t>5</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3" name="22 - Ορθογώνιο"/>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23 - Ορθογώνιο"/>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24 - Ορθογώνιο"/>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25 - Ορθογώνιο"/>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 Ορθογώνιο"/>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29 - Στρογγυλεμένο ορθογώνιο"/>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30 - Στρογγυλεμένο ορθογώνιο"/>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 Ορθογώνιο"/>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Ορθογώνιο"/>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 Ορθογώνιο"/>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Τίτλος"/>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a:xfrm>
            <a:off x="6705600" y="4206240"/>
            <a:ext cx="960120" cy="457200"/>
          </a:xfrm>
        </p:spPr>
        <p:txBody>
          <a:bodyPr/>
          <a:lstStyle/>
          <a:p>
            <a:fld id="{2B80D3A8-9677-4E67-A454-09D41D725B8A}" type="datetimeFigureOut">
              <a:rPr lang="el-GR" smtClean="0"/>
              <a:pPr/>
              <a:t>9/5/2020</a:t>
            </a:fld>
            <a:endParaRPr lang="el-GR"/>
          </a:p>
        </p:txBody>
      </p:sp>
      <p:sp>
        <p:nvSpPr>
          <p:cNvPr id="17" name="16 - Θέση υποσέλιδου"/>
          <p:cNvSpPr>
            <a:spLocks noGrp="1"/>
          </p:cNvSpPr>
          <p:nvPr>
            <p:ph type="ftr" sz="quarter" idx="11"/>
          </p:nvPr>
        </p:nvSpPr>
        <p:spPr>
          <a:xfrm>
            <a:off x="5410200" y="4205288"/>
            <a:ext cx="1295400" cy="457200"/>
          </a:xfrm>
        </p:spPr>
        <p:txBody>
          <a:bodyPr/>
          <a:lstStyle/>
          <a:p>
            <a:endParaRPr lang="el-GR"/>
          </a:p>
        </p:txBody>
      </p:sp>
      <p:sp>
        <p:nvSpPr>
          <p:cNvPr id="29" name="28 - Θέση αριθμού διαφάνειας"/>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6A580858-A6BC-438F-A4AF-EB7AE6E6D439}" type="slidenum">
              <a:rPr lang="el-GR" smtClean="0"/>
              <a:pPr/>
              <a:t>‹#›</a:t>
            </a:fld>
            <a:endParaRPr lang="el-G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B80D3A8-9677-4E67-A454-09D41D725B8A}" type="datetimeFigureOut">
              <a:rPr lang="el-GR" smtClean="0"/>
              <a:pPr/>
              <a:t>9/5/2020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A580858-A6BC-438F-A4AF-EB7AE6E6D439}" type="slidenum">
              <a:rPr lang="el-GR" smtClean="0"/>
              <a:pPr/>
              <a:t>‹#›</a:t>
            </a:fld>
            <a:endParaRPr lang="el-G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781800" y="1143000"/>
            <a:ext cx="1905000" cy="5486400"/>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1143000"/>
            <a:ext cx="6248400" cy="5486400"/>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B80D3A8-9677-4E67-A454-09D41D725B8A}" type="datetimeFigureOut">
              <a:rPr lang="el-GR" smtClean="0"/>
              <a:pPr/>
              <a:t>9/5/2020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A580858-A6BC-438F-A4AF-EB7AE6E6D439}" type="slidenum">
              <a:rPr lang="el-GR" smtClean="0"/>
              <a:pPr/>
              <a:t>‹#›</a:t>
            </a:fld>
            <a:endParaRPr lang="el-G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B80D3A8-9677-4E67-A454-09D41D725B8A}" type="datetimeFigureOut">
              <a:rPr lang="el-GR" smtClean="0"/>
              <a:pPr/>
              <a:t>9/5/2020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A580858-A6BC-438F-A4AF-EB7AE6E6D439}" type="slidenum">
              <a:rPr lang="el-GR" smtClean="0"/>
              <a:pPr/>
              <a:t>‹#›</a:t>
            </a:fld>
            <a:endParaRPr lang="el-G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2B80D3A8-9677-4E67-A454-09D41D725B8A}" type="datetimeFigureOut">
              <a:rPr lang="el-GR" smtClean="0"/>
              <a:pPr/>
              <a:t>9/5/2020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A580858-A6BC-438F-A4AF-EB7AE6E6D439}" type="slidenum">
              <a:rPr lang="el-GR" smtClean="0"/>
              <a:pPr/>
              <a:t>‹#›</a:t>
            </a:fld>
            <a:endParaRPr lang="el-G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2B80D3A8-9677-4E67-A454-09D41D725B8A}" type="datetimeFigureOut">
              <a:rPr lang="el-GR" smtClean="0"/>
              <a:pPr/>
              <a:t>9/5/2020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6A580858-A6BC-438F-A4AF-EB7AE6E6D439}" type="slidenum">
              <a:rPr lang="el-GR" smtClean="0"/>
              <a:pPr/>
              <a:t>‹#›</a:t>
            </a:fld>
            <a:endParaRPr lang="el-G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381000" y="1143000"/>
            <a:ext cx="8382000" cy="1069848"/>
          </a:xfrm>
        </p:spPr>
        <p:txBody>
          <a:bodyPr anchor="ctr"/>
          <a:lstStyle>
            <a:lvl1pPr>
              <a:defRPr sz="4000" b="0" i="0" cap="none"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6" name="25 - Θέση ημερομηνίας"/>
          <p:cNvSpPr>
            <a:spLocks noGrp="1"/>
          </p:cNvSpPr>
          <p:nvPr>
            <p:ph type="dt" sz="half" idx="10"/>
          </p:nvPr>
        </p:nvSpPr>
        <p:spPr/>
        <p:txBody>
          <a:bodyPr rtlCol="0"/>
          <a:lstStyle/>
          <a:p>
            <a:fld id="{2B80D3A8-9677-4E67-A454-09D41D725B8A}" type="datetimeFigureOut">
              <a:rPr lang="el-GR" smtClean="0"/>
              <a:pPr/>
              <a:t>9/5/2020</a:t>
            </a:fld>
            <a:endParaRPr lang="el-GR"/>
          </a:p>
        </p:txBody>
      </p:sp>
      <p:sp>
        <p:nvSpPr>
          <p:cNvPr id="27" name="26 - Θέση αριθμού διαφάνειας"/>
          <p:cNvSpPr>
            <a:spLocks noGrp="1"/>
          </p:cNvSpPr>
          <p:nvPr>
            <p:ph type="sldNum" sz="quarter" idx="11"/>
          </p:nvPr>
        </p:nvSpPr>
        <p:spPr/>
        <p:txBody>
          <a:bodyPr rtlCol="0"/>
          <a:lstStyle/>
          <a:p>
            <a:fld id="{6A580858-A6BC-438F-A4AF-EB7AE6E6D439}" type="slidenum">
              <a:rPr lang="el-GR" smtClean="0"/>
              <a:pPr/>
              <a:t>‹#›</a:t>
            </a:fld>
            <a:endParaRPr lang="el-GR"/>
          </a:p>
        </p:txBody>
      </p:sp>
      <p:sp>
        <p:nvSpPr>
          <p:cNvPr id="28" name="27 - Θέση υποσέλιδου"/>
          <p:cNvSpPr>
            <a:spLocks noGrp="1"/>
          </p:cNvSpPr>
          <p:nvPr>
            <p:ph type="ftr" sz="quarter" idx="12"/>
          </p:nvPr>
        </p:nvSpPr>
        <p:spPr/>
        <p:txBody>
          <a:bodyPr rtlCol="0"/>
          <a:lstStyle/>
          <a:p>
            <a:endParaRPr lang="el-G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a:xfrm>
            <a:off x="6583680" y="612648"/>
            <a:ext cx="957264" cy="457200"/>
          </a:xfrm>
        </p:spPr>
        <p:txBody>
          <a:bodyPr/>
          <a:lstStyle/>
          <a:p>
            <a:fld id="{2B80D3A8-9677-4E67-A454-09D41D725B8A}" type="datetimeFigureOut">
              <a:rPr lang="el-GR" smtClean="0"/>
              <a:pPr/>
              <a:t>9/5/2020</a:t>
            </a:fld>
            <a:endParaRPr lang="el-GR"/>
          </a:p>
        </p:txBody>
      </p:sp>
      <p:sp>
        <p:nvSpPr>
          <p:cNvPr id="4" name="3 - Θέση υποσέλιδου"/>
          <p:cNvSpPr>
            <a:spLocks noGrp="1"/>
          </p:cNvSpPr>
          <p:nvPr>
            <p:ph type="ftr" sz="quarter" idx="11"/>
          </p:nvPr>
        </p:nvSpPr>
        <p:spPr>
          <a:xfrm>
            <a:off x="5257800" y="612648"/>
            <a:ext cx="1325880" cy="457200"/>
          </a:xfrm>
        </p:spPr>
        <p:txBody>
          <a:bodyPr/>
          <a:lstStyle/>
          <a:p>
            <a:endParaRPr lang="el-GR"/>
          </a:p>
        </p:txBody>
      </p:sp>
      <p:sp>
        <p:nvSpPr>
          <p:cNvPr id="5" name="4 - Θέση αριθμού διαφάνειας"/>
          <p:cNvSpPr>
            <a:spLocks noGrp="1"/>
          </p:cNvSpPr>
          <p:nvPr>
            <p:ph type="sldNum" sz="quarter" idx="12"/>
          </p:nvPr>
        </p:nvSpPr>
        <p:spPr>
          <a:xfrm>
            <a:off x="8174736" y="2272"/>
            <a:ext cx="762000" cy="365760"/>
          </a:xfrm>
        </p:spPr>
        <p:txBody>
          <a:bodyPr/>
          <a:lstStyle/>
          <a:p>
            <a:fld id="{6A580858-A6BC-438F-A4AF-EB7AE6E6D439}" type="slidenum">
              <a:rPr lang="el-GR" smtClean="0"/>
              <a:pPr/>
              <a:t>‹#›</a:t>
            </a:fld>
            <a:endParaRPr lang="el-G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B80D3A8-9677-4E67-A454-09D41D725B8A}" type="datetimeFigureOut">
              <a:rPr lang="el-GR" smtClean="0"/>
              <a:pPr/>
              <a:t>9/5/2020</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6A580858-A6BC-438F-A4AF-EB7AE6E6D439}" type="slidenum">
              <a:rPr lang="el-GR" smtClean="0"/>
              <a:pPr/>
              <a:t>‹#›</a:t>
            </a:fld>
            <a:endParaRPr lang="el-G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353496" y="1101970"/>
            <a:ext cx="3383280" cy="877824"/>
          </a:xfrm>
        </p:spPr>
        <p:txBody>
          <a:bodyPr anchor="b"/>
          <a:lstStyle>
            <a:lvl1pPr algn="l">
              <a:buNone/>
              <a:defRPr sz="1800" b="1"/>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2B80D3A8-9677-4E67-A454-09D41D725B8A}" type="datetimeFigureOut">
              <a:rPr lang="el-GR" smtClean="0"/>
              <a:pPr/>
              <a:t>9/5/2020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6A580858-A6BC-438F-A4AF-EB7AE6E6D439}" type="slidenum">
              <a:rPr lang="el-GR" smtClean="0"/>
              <a:pPr/>
              <a:t>‹#›</a:t>
            </a:fld>
            <a:endParaRPr lang="el-G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2B80D3A8-9677-4E67-A454-09D41D725B8A}" type="datetimeFigureOut">
              <a:rPr lang="el-GR" smtClean="0"/>
              <a:pPr/>
              <a:t>9/5/2020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6A580858-A6BC-438F-A4AF-EB7AE6E6D439}" type="slidenum">
              <a:rPr lang="el-GR" smtClean="0"/>
              <a:pPr/>
              <a:t>‹#›</a:t>
            </a:fld>
            <a:endParaRPr lang="el-G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 Ορθογώνιο"/>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 Ορθογώνιο"/>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29 - Ορθογώνιο"/>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30 - Ορθογώνιο"/>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 Ορθογώνιο"/>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32 - Στρογγυλεμένο ορθογώνιο"/>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33 - Στρογγυλεμένο ορθογώνιο"/>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34 - Ορθογώνιο"/>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35 - Ορθογώνιο"/>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36 - Ορθογώνιο"/>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37 - Ορθογώνιο"/>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38 - Ορθογώνιο"/>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39 - Ορθογώνιο"/>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 Θέση τίτλου"/>
          <p:cNvSpPr>
            <a:spLocks noGrp="1"/>
          </p:cNvSpPr>
          <p:nvPr>
            <p:ph type="title"/>
          </p:nvPr>
        </p:nvSpPr>
        <p:spPr>
          <a:xfrm>
            <a:off x="457200" y="1143000"/>
            <a:ext cx="8229600" cy="1066800"/>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2B80D3A8-9677-4E67-A454-09D41D725B8A}" type="datetimeFigureOut">
              <a:rPr lang="el-GR" smtClean="0"/>
              <a:pPr/>
              <a:t>9/5/2020</a:t>
            </a:fld>
            <a:endParaRPr lang="el-GR"/>
          </a:p>
        </p:txBody>
      </p:sp>
      <p:sp>
        <p:nvSpPr>
          <p:cNvPr id="3" name="2 - Θέση υποσέλιδου"/>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l-GR"/>
          </a:p>
        </p:txBody>
      </p:sp>
      <p:sp>
        <p:nvSpPr>
          <p:cNvPr id="23" name="22 - Θέση αριθμού διαφάνειας"/>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6A580858-A6BC-438F-A4AF-EB7AE6E6D439}"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opencourses.auth.gr/courses/OCRS461/"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hyperlink" Target="https://www.bibleinterp.com/articles/2018/07/toc428017.shtml" TargetMode="Externa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hyperlink" Target="https://el.wikipedia.org/wiki/1965" TargetMode="External"/><Relationship Id="rId4" Type="http://schemas.openxmlformats.org/officeDocument/2006/relationships/hyperlink" Target="https://el.wikipedia.org/wiki/1875"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normAutofit fontScale="90000"/>
          </a:bodyPr>
          <a:lstStyle/>
          <a:p>
            <a:r>
              <a:rPr lang="el-GR" dirty="0" smtClean="0"/>
              <a:t>Η ΜΕΤΑΛΗΨΗ ΤΟΥ ΒΙΒΛΙΚΟΥ ΚΕΙΜΕΝΟΥ</a:t>
            </a:r>
            <a:br>
              <a:rPr lang="el-GR" dirty="0" smtClean="0"/>
            </a:br>
            <a:r>
              <a:rPr lang="el-GR" dirty="0" smtClean="0"/>
              <a:t/>
            </a:r>
            <a:br>
              <a:rPr lang="el-GR" dirty="0" smtClean="0"/>
            </a:br>
            <a:endParaRPr lang="el-GR" dirty="0"/>
          </a:p>
        </p:txBody>
      </p:sp>
      <p:sp>
        <p:nvSpPr>
          <p:cNvPr id="3" name="2 - Υπότιτλος"/>
          <p:cNvSpPr>
            <a:spLocks noGrp="1"/>
          </p:cNvSpPr>
          <p:nvPr>
            <p:ph type="subTitle" idx="1"/>
          </p:nvPr>
        </p:nvSpPr>
        <p:spPr>
          <a:xfrm>
            <a:off x="457200" y="3899938"/>
            <a:ext cx="8075240" cy="2553398"/>
          </a:xfrm>
        </p:spPr>
        <p:txBody>
          <a:bodyPr>
            <a:normAutofit fontScale="92500" lnSpcReduction="10000"/>
          </a:bodyPr>
          <a:lstStyle/>
          <a:p>
            <a:r>
              <a:rPr lang="el-GR" dirty="0" smtClean="0"/>
              <a:t>Σ. Σ. ΔΕΣΠΟΤΗΣ</a:t>
            </a:r>
          </a:p>
          <a:p>
            <a:r>
              <a:rPr lang="el-GR" dirty="0" smtClean="0"/>
              <a:t>ΚΥΠΡΟΣ 2020</a:t>
            </a:r>
          </a:p>
          <a:p>
            <a:endParaRPr lang="el-GR" dirty="0" smtClean="0"/>
          </a:p>
          <a:p>
            <a:r>
              <a:rPr lang="el-GR" dirty="0" smtClean="0"/>
              <a:t>Διασκευή Παρουσιάσεων: </a:t>
            </a:r>
            <a:r>
              <a:rPr lang="el-GR" dirty="0" err="1" smtClean="0"/>
              <a:t>Αικ</a:t>
            </a:r>
            <a:r>
              <a:rPr lang="el-GR" dirty="0" smtClean="0"/>
              <a:t>. </a:t>
            </a:r>
            <a:r>
              <a:rPr lang="el-GR" dirty="0" err="1" smtClean="0"/>
              <a:t>Τσαλαμπούνη</a:t>
            </a:r>
            <a:r>
              <a:rPr lang="el-GR" dirty="0" smtClean="0"/>
              <a:t> </a:t>
            </a:r>
            <a:r>
              <a:rPr lang="el-GR" b="1" dirty="0" smtClean="0">
                <a:hlinkClick r:id="rId2"/>
              </a:rPr>
              <a:t>Η πρόσληψη της Καινής Διαθήκης στη λογοτεχνία και την τέχνη</a:t>
            </a:r>
            <a:endParaRPr lang="el-GR" b="1" dirty="0" smtClean="0"/>
          </a:p>
          <a:p>
            <a:r>
              <a:rPr lang="en-US" b="1" dirty="0" smtClean="0"/>
              <a:t>https://opencourses.auth.gr/modules/document/index.php?course=OCRS461&amp;openDir=/560a41fbN6Rg</a:t>
            </a:r>
            <a:endParaRPr lang="el-GR" b="1" dirty="0" smtClean="0"/>
          </a:p>
          <a:p>
            <a:endParaRPr lang="el-GR"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764704"/>
            <a:ext cx="8229600" cy="1066800"/>
          </a:xfrm>
        </p:spPr>
        <p:txBody>
          <a:bodyPr>
            <a:normAutofit fontScale="90000"/>
          </a:bodyPr>
          <a:lstStyle/>
          <a:p>
            <a:r>
              <a:rPr lang="el-GR" b="1" dirty="0"/>
              <a:t>Αισθητική της πρόσληψης / αναγνωστική θεωρία </a:t>
            </a:r>
            <a:endParaRPr lang="el-GR" dirty="0"/>
          </a:p>
        </p:txBody>
      </p:sp>
      <p:sp>
        <p:nvSpPr>
          <p:cNvPr id="3" name="2 - Θέση περιεχομένου"/>
          <p:cNvSpPr>
            <a:spLocks noGrp="1"/>
          </p:cNvSpPr>
          <p:nvPr>
            <p:ph idx="1"/>
          </p:nvPr>
        </p:nvSpPr>
        <p:spPr>
          <a:xfrm>
            <a:off x="467544" y="2132856"/>
            <a:ext cx="8219256" cy="4857403"/>
          </a:xfrm>
        </p:spPr>
        <p:txBody>
          <a:bodyPr>
            <a:normAutofit fontScale="77500" lnSpcReduction="20000"/>
          </a:bodyPr>
          <a:lstStyle/>
          <a:p>
            <a:pPr lvl="0" algn="just">
              <a:buNone/>
            </a:pPr>
            <a:endParaRPr lang="de-DE" dirty="0" smtClean="0"/>
          </a:p>
          <a:p>
            <a:pPr algn="just"/>
            <a:r>
              <a:rPr lang="el-GR" dirty="0" smtClean="0"/>
              <a:t>Θεωρίες της λογοτεχνίας </a:t>
            </a:r>
            <a:r>
              <a:rPr lang="el-GR" dirty="0"/>
              <a:t>από </a:t>
            </a:r>
            <a:r>
              <a:rPr lang="el-GR" dirty="0" smtClean="0"/>
              <a:t>την </a:t>
            </a:r>
            <a:r>
              <a:rPr lang="el-GR" dirty="0"/>
              <a:t>πλευρά του </a:t>
            </a:r>
            <a:r>
              <a:rPr lang="el-GR" dirty="0" smtClean="0"/>
              <a:t>αναγνώστη </a:t>
            </a:r>
            <a:endParaRPr lang="el-GR" dirty="0"/>
          </a:p>
          <a:p>
            <a:pPr algn="just"/>
            <a:r>
              <a:rPr lang="el-GR" dirty="0"/>
              <a:t>•Η λογοτεχνία </a:t>
            </a:r>
            <a:r>
              <a:rPr lang="el-GR" dirty="0" smtClean="0"/>
              <a:t>ως διαλεκτική διαδικασία παραγωγής </a:t>
            </a:r>
            <a:r>
              <a:rPr lang="el-GR" dirty="0"/>
              <a:t>και </a:t>
            </a:r>
            <a:r>
              <a:rPr lang="el-GR" dirty="0" smtClean="0"/>
              <a:t>πρόσληψης </a:t>
            </a:r>
            <a:endParaRPr lang="el-GR" dirty="0"/>
          </a:p>
          <a:p>
            <a:pPr algn="just"/>
            <a:r>
              <a:rPr lang="el-GR" dirty="0"/>
              <a:t>•Το </a:t>
            </a:r>
            <a:r>
              <a:rPr lang="el-GR" dirty="0" smtClean="0"/>
              <a:t>προσλαμβάνον </a:t>
            </a:r>
            <a:r>
              <a:rPr lang="el-GR" dirty="0"/>
              <a:t>υποκείμενο </a:t>
            </a:r>
            <a:r>
              <a:rPr lang="el-GR" dirty="0" smtClean="0"/>
              <a:t>τίθεται στο </a:t>
            </a:r>
            <a:r>
              <a:rPr lang="el-GR" dirty="0"/>
              <a:t>επίκεντρο </a:t>
            </a:r>
          </a:p>
          <a:p>
            <a:pPr algn="just"/>
            <a:r>
              <a:rPr lang="el-GR" dirty="0" smtClean="0"/>
              <a:t>•Αισθητική διάσταση: ήδη </a:t>
            </a:r>
            <a:r>
              <a:rPr lang="el-GR" dirty="0"/>
              <a:t>κατά </a:t>
            </a:r>
            <a:r>
              <a:rPr lang="el-GR" dirty="0" smtClean="0"/>
              <a:t>την πρώτη ανάγνωση </a:t>
            </a:r>
            <a:r>
              <a:rPr lang="el-GR" dirty="0"/>
              <a:t>ο </a:t>
            </a:r>
            <a:r>
              <a:rPr lang="el-GR" dirty="0" smtClean="0"/>
              <a:t>αναγνώστης πιστοποιεί την αισθητική </a:t>
            </a:r>
            <a:r>
              <a:rPr lang="el-GR" dirty="0"/>
              <a:t>του αξία </a:t>
            </a:r>
            <a:r>
              <a:rPr lang="el-GR" dirty="0" smtClean="0"/>
              <a:t>συγκρίνοντας </a:t>
            </a:r>
            <a:r>
              <a:rPr lang="el-GR" dirty="0"/>
              <a:t>το με άλλα </a:t>
            </a:r>
            <a:r>
              <a:rPr lang="el-GR" dirty="0" smtClean="0"/>
              <a:t>διαβάσματα </a:t>
            </a:r>
            <a:r>
              <a:rPr lang="el-GR" dirty="0"/>
              <a:t>του </a:t>
            </a:r>
          </a:p>
          <a:p>
            <a:pPr algn="just"/>
            <a:r>
              <a:rPr lang="el-GR" dirty="0" smtClean="0"/>
              <a:t>•Ιστορική διάσταση: </a:t>
            </a:r>
            <a:r>
              <a:rPr lang="el-GR" dirty="0"/>
              <a:t>η</a:t>
            </a:r>
            <a:r>
              <a:rPr lang="el-GR" dirty="0" smtClean="0"/>
              <a:t> ερμηνεία </a:t>
            </a:r>
            <a:r>
              <a:rPr lang="el-GR" dirty="0"/>
              <a:t>του </a:t>
            </a:r>
            <a:r>
              <a:rPr lang="el-GR" dirty="0" smtClean="0"/>
              <a:t>πρώτου αναγνώστη </a:t>
            </a:r>
            <a:r>
              <a:rPr lang="el-GR" dirty="0"/>
              <a:t>μπορεί να </a:t>
            </a:r>
            <a:r>
              <a:rPr lang="el-GR" dirty="0" smtClean="0"/>
              <a:t>εμπλουτιστεί </a:t>
            </a:r>
            <a:r>
              <a:rPr lang="el-GR" dirty="0"/>
              <a:t>από γενιά </a:t>
            </a:r>
            <a:r>
              <a:rPr lang="el-GR" dirty="0" smtClean="0"/>
              <a:t>σε </a:t>
            </a:r>
            <a:r>
              <a:rPr lang="el-GR" dirty="0"/>
              <a:t>γενιά </a:t>
            </a:r>
            <a:r>
              <a:rPr lang="el-GR" dirty="0" smtClean="0"/>
              <a:t>(αλυσίδα διαδοχικών προσλήψεων) </a:t>
            </a:r>
            <a:endParaRPr lang="el-GR" dirty="0"/>
          </a:p>
          <a:p>
            <a:pPr algn="just"/>
            <a:r>
              <a:rPr lang="el-GR" dirty="0"/>
              <a:t>•Η </a:t>
            </a:r>
            <a:r>
              <a:rPr lang="el-GR" dirty="0" smtClean="0"/>
              <a:t>παράδοση επανεξετάζεται συνεχώς </a:t>
            </a:r>
            <a:r>
              <a:rPr lang="el-GR" dirty="0"/>
              <a:t>υπό το </a:t>
            </a:r>
            <a:r>
              <a:rPr lang="el-GR" dirty="0" smtClean="0"/>
              <a:t>φως της πρόσληψης </a:t>
            </a:r>
            <a:r>
              <a:rPr lang="el-GR" dirty="0"/>
              <a:t>των </a:t>
            </a:r>
            <a:r>
              <a:rPr lang="el-GR" dirty="0" smtClean="0"/>
              <a:t>έργων </a:t>
            </a:r>
            <a:r>
              <a:rPr lang="el-GR" dirty="0"/>
              <a:t>κάτω από </a:t>
            </a:r>
            <a:r>
              <a:rPr lang="el-GR" dirty="0" smtClean="0"/>
              <a:t>συγκεκριμένες ιστορικές συνθήκες </a:t>
            </a:r>
            <a:endParaRPr lang="el-GR" dirty="0"/>
          </a:p>
          <a:p>
            <a:pPr algn="just"/>
            <a:r>
              <a:rPr lang="el-GR" dirty="0"/>
              <a:t>•Ο </a:t>
            </a:r>
            <a:r>
              <a:rPr lang="el-GR" dirty="0" smtClean="0"/>
              <a:t>διαμεσολαβητικός χαρακτήρας της λογοτεχνίας μεταξύ παρελθόντος </a:t>
            </a:r>
            <a:r>
              <a:rPr lang="el-GR" dirty="0"/>
              <a:t>και </a:t>
            </a:r>
            <a:r>
              <a:rPr lang="el-GR" dirty="0" smtClean="0"/>
              <a:t>παρόντος </a:t>
            </a:r>
            <a:endParaRPr lang="el-GR" dirty="0"/>
          </a:p>
          <a:p>
            <a:endParaRPr lang="el-GR" dirty="0"/>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11560" y="692696"/>
            <a:ext cx="8229600" cy="1066800"/>
          </a:xfrm>
        </p:spPr>
        <p:txBody>
          <a:bodyPr>
            <a:normAutofit fontScale="90000"/>
          </a:bodyPr>
          <a:lstStyle/>
          <a:p>
            <a:r>
              <a:rPr lang="en-US" b="1" dirty="0"/>
              <a:t>Wolfgang </a:t>
            </a:r>
            <a:r>
              <a:rPr lang="en-US" b="1" dirty="0" err="1"/>
              <a:t>Iser</a:t>
            </a:r>
            <a:r>
              <a:rPr lang="en-US" b="1" dirty="0"/>
              <a:t>: </a:t>
            </a:r>
            <a:r>
              <a:rPr lang="el-GR" b="1" dirty="0" smtClean="0"/>
              <a:t>αναγνωστική ανταπόκριση</a:t>
            </a:r>
            <a:endParaRPr lang="el-GR" dirty="0"/>
          </a:p>
        </p:txBody>
      </p:sp>
      <p:sp>
        <p:nvSpPr>
          <p:cNvPr id="3" name="2 - Θέση περιεχομένου"/>
          <p:cNvSpPr>
            <a:spLocks noGrp="1"/>
          </p:cNvSpPr>
          <p:nvPr>
            <p:ph idx="1"/>
          </p:nvPr>
        </p:nvSpPr>
        <p:spPr>
          <a:xfrm>
            <a:off x="683568" y="1556792"/>
            <a:ext cx="8003232" cy="4569371"/>
          </a:xfrm>
        </p:spPr>
        <p:txBody>
          <a:bodyPr>
            <a:normAutofit fontScale="70000" lnSpcReduction="20000"/>
          </a:bodyPr>
          <a:lstStyle/>
          <a:p>
            <a:pPr>
              <a:buNone/>
            </a:pPr>
            <a:endParaRPr lang="el-GR" dirty="0"/>
          </a:p>
          <a:p>
            <a:pPr algn="just"/>
            <a:r>
              <a:rPr lang="el-GR" b="1" dirty="0" smtClean="0"/>
              <a:t>Μικρόκοσμος της ανταπόκρισης</a:t>
            </a:r>
            <a:r>
              <a:rPr lang="el-GR" dirty="0" smtClean="0"/>
              <a:t>. Η ουσία του Κειμένου βρίσκεται στο Γίγνεσθαι !!!</a:t>
            </a:r>
          </a:p>
          <a:p>
            <a:pPr algn="just"/>
            <a:r>
              <a:rPr lang="el-GR" b="1" i="1" dirty="0" smtClean="0"/>
              <a:t>Πώς </a:t>
            </a:r>
            <a:r>
              <a:rPr lang="el-GR" b="1" i="1" dirty="0"/>
              <a:t>και κάτω από </a:t>
            </a:r>
            <a:r>
              <a:rPr lang="el-GR" b="1" i="1" dirty="0" smtClean="0"/>
              <a:t>ποιες συνθήκες </a:t>
            </a:r>
            <a:r>
              <a:rPr lang="el-GR" b="1" i="1" dirty="0"/>
              <a:t>έ</a:t>
            </a:r>
            <a:r>
              <a:rPr lang="el-GR" b="1" i="1" dirty="0" smtClean="0"/>
              <a:t>να κείμενο </a:t>
            </a:r>
            <a:r>
              <a:rPr lang="el-GR" dirty="0" smtClean="0"/>
              <a:t>που δεν είναι «σταθερό» </a:t>
            </a:r>
            <a:r>
              <a:rPr lang="el-GR" dirty="0"/>
              <a:t>αποκτά </a:t>
            </a:r>
            <a:r>
              <a:rPr lang="el-GR" dirty="0" smtClean="0"/>
              <a:t>ζωή - νόημα από και για </a:t>
            </a:r>
            <a:r>
              <a:rPr lang="el-GR" dirty="0"/>
              <a:t>τον </a:t>
            </a:r>
            <a:r>
              <a:rPr lang="el-GR" dirty="0" smtClean="0"/>
              <a:t>αναγνώστη; </a:t>
            </a:r>
            <a:endParaRPr lang="el-GR" dirty="0"/>
          </a:p>
          <a:p>
            <a:pPr algn="just"/>
            <a:r>
              <a:rPr lang="el-GR" dirty="0" smtClean="0"/>
              <a:t>Το </a:t>
            </a:r>
            <a:r>
              <a:rPr lang="el-GR" dirty="0"/>
              <a:t>λογοτεχνικό </a:t>
            </a:r>
            <a:r>
              <a:rPr lang="el-GR" dirty="0" smtClean="0"/>
              <a:t>έργο + Νόημα: συνδυασμός </a:t>
            </a:r>
            <a:r>
              <a:rPr lang="el-GR" dirty="0"/>
              <a:t>/ </a:t>
            </a:r>
            <a:r>
              <a:rPr lang="el-GR" dirty="0" smtClean="0"/>
              <a:t>συγχώνευση </a:t>
            </a:r>
            <a:r>
              <a:rPr lang="el-GR" dirty="0"/>
              <a:t>του </a:t>
            </a:r>
            <a:r>
              <a:rPr lang="el-GR" dirty="0" smtClean="0"/>
              <a:t>κειμένου (δομή) </a:t>
            </a:r>
            <a:r>
              <a:rPr lang="el-GR" dirty="0"/>
              <a:t>και </a:t>
            </a:r>
            <a:r>
              <a:rPr lang="el-GR" dirty="0" smtClean="0"/>
              <a:t>της υποκειμενικότητας </a:t>
            </a:r>
            <a:r>
              <a:rPr lang="el-GR" dirty="0"/>
              <a:t>του </a:t>
            </a:r>
            <a:r>
              <a:rPr lang="el-GR" dirty="0" smtClean="0"/>
              <a:t>αναγνώστη </a:t>
            </a:r>
            <a:endParaRPr lang="el-GR" dirty="0"/>
          </a:p>
          <a:p>
            <a:pPr algn="just"/>
            <a:r>
              <a:rPr lang="el-GR" dirty="0" smtClean="0"/>
              <a:t>Ο </a:t>
            </a:r>
            <a:r>
              <a:rPr lang="el-GR" b="1" dirty="0" smtClean="0"/>
              <a:t>υπονοούμενος αναγνώστης </a:t>
            </a:r>
            <a:r>
              <a:rPr lang="el-GR" dirty="0" smtClean="0"/>
              <a:t>(υπερβατικό μοντέλο): </a:t>
            </a:r>
            <a:r>
              <a:rPr lang="el-GR" dirty="0"/>
              <a:t>ο </a:t>
            </a:r>
            <a:r>
              <a:rPr lang="el-GR" dirty="0" smtClean="0"/>
              <a:t>αναγνώστης </a:t>
            </a:r>
            <a:r>
              <a:rPr lang="el-GR" dirty="0"/>
              <a:t>που </a:t>
            </a:r>
            <a:r>
              <a:rPr lang="el-GR" dirty="0" smtClean="0"/>
              <a:t>συγκεντρώνει όλες τις αναγκαίες προϋποθέσεις προκειμένου ένα </a:t>
            </a:r>
            <a:r>
              <a:rPr lang="el-GR" dirty="0"/>
              <a:t>λογοτεχνικό </a:t>
            </a:r>
            <a:r>
              <a:rPr lang="el-GR" dirty="0" smtClean="0"/>
              <a:t>έργο </a:t>
            </a:r>
            <a:r>
              <a:rPr lang="el-GR" dirty="0"/>
              <a:t>να </a:t>
            </a:r>
            <a:r>
              <a:rPr lang="el-GR" dirty="0" smtClean="0"/>
              <a:t>προκαλέσει εντύπωση </a:t>
            </a:r>
            <a:endParaRPr lang="el-GR" dirty="0"/>
          </a:p>
          <a:p>
            <a:pPr algn="just"/>
            <a:r>
              <a:rPr lang="el-GR" dirty="0" smtClean="0"/>
              <a:t>Διαφορετικός </a:t>
            </a:r>
            <a:r>
              <a:rPr lang="el-GR" dirty="0"/>
              <a:t>από τον </a:t>
            </a:r>
            <a:r>
              <a:rPr lang="el-GR" b="1" dirty="0"/>
              <a:t>πραγματικό</a:t>
            </a:r>
            <a:r>
              <a:rPr lang="el-GR" dirty="0"/>
              <a:t> </a:t>
            </a:r>
            <a:r>
              <a:rPr lang="el-GR" dirty="0" smtClean="0"/>
              <a:t>αναγνώστη </a:t>
            </a:r>
            <a:endParaRPr lang="el-GR" dirty="0"/>
          </a:p>
          <a:p>
            <a:pPr algn="just"/>
            <a:r>
              <a:rPr lang="el-GR" dirty="0" smtClean="0"/>
              <a:t>Η ίδια </a:t>
            </a:r>
            <a:r>
              <a:rPr lang="el-GR" b="1" dirty="0" smtClean="0"/>
              <a:t>η δομή </a:t>
            </a:r>
            <a:r>
              <a:rPr lang="el-GR" b="1" dirty="0"/>
              <a:t>του </a:t>
            </a:r>
            <a:r>
              <a:rPr lang="el-GR" b="1" dirty="0" smtClean="0"/>
              <a:t>κειμένου (!!!) </a:t>
            </a:r>
            <a:r>
              <a:rPr lang="el-GR" dirty="0" err="1"/>
              <a:t>προοικονομεί</a:t>
            </a:r>
            <a:r>
              <a:rPr lang="el-GR" dirty="0"/>
              <a:t> </a:t>
            </a:r>
            <a:r>
              <a:rPr lang="el-GR" dirty="0" smtClean="0"/>
              <a:t>την παρουσία </a:t>
            </a:r>
            <a:r>
              <a:rPr lang="el-GR" dirty="0"/>
              <a:t>του </a:t>
            </a:r>
            <a:r>
              <a:rPr lang="el-GR" dirty="0" smtClean="0"/>
              <a:t>υπονοούμενου αναγνώστη </a:t>
            </a:r>
          </a:p>
          <a:p>
            <a:pPr algn="just"/>
            <a:r>
              <a:rPr lang="el-GR" dirty="0" smtClean="0"/>
              <a:t>Βίβλος -  ????</a:t>
            </a:r>
            <a:endParaRPr lang="el-GR" dirty="0"/>
          </a:p>
          <a:p>
            <a:endParaRPr lang="el-GR" dirty="0"/>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548680"/>
            <a:ext cx="8229600" cy="1066800"/>
          </a:xfrm>
        </p:spPr>
        <p:txBody>
          <a:bodyPr>
            <a:normAutofit/>
          </a:bodyPr>
          <a:lstStyle/>
          <a:p>
            <a:r>
              <a:rPr lang="el-GR" b="1" dirty="0" smtClean="0"/>
              <a:t>Η διαδικασία της ανάγνωσης</a:t>
            </a:r>
            <a:endParaRPr lang="el-GR" dirty="0"/>
          </a:p>
        </p:txBody>
      </p:sp>
      <p:sp>
        <p:nvSpPr>
          <p:cNvPr id="3" name="2 - Θέση περιεχομένου"/>
          <p:cNvSpPr>
            <a:spLocks noGrp="1"/>
          </p:cNvSpPr>
          <p:nvPr>
            <p:ph idx="1"/>
          </p:nvPr>
        </p:nvSpPr>
        <p:spPr>
          <a:xfrm>
            <a:off x="395536" y="1484784"/>
            <a:ext cx="8291264" cy="4713387"/>
          </a:xfrm>
        </p:spPr>
        <p:txBody>
          <a:bodyPr>
            <a:normAutofit fontScale="85000" lnSpcReduction="20000"/>
          </a:bodyPr>
          <a:lstStyle/>
          <a:p>
            <a:pPr algn="just"/>
            <a:r>
              <a:rPr lang="el-GR" dirty="0"/>
              <a:t>Κατά </a:t>
            </a:r>
            <a:r>
              <a:rPr lang="el-GR" dirty="0" smtClean="0"/>
              <a:t>την ανάγνωση </a:t>
            </a:r>
            <a:r>
              <a:rPr lang="el-GR" dirty="0"/>
              <a:t>ο </a:t>
            </a:r>
            <a:r>
              <a:rPr lang="el-GR" dirty="0" smtClean="0"/>
              <a:t>αναγνώστης </a:t>
            </a:r>
            <a:r>
              <a:rPr lang="el-GR" dirty="0"/>
              <a:t>αξιολογεί τα γεγονότα </a:t>
            </a:r>
            <a:r>
              <a:rPr lang="el-GR" dirty="0" smtClean="0"/>
              <a:t>με σχέση με τις προσδοκίες </a:t>
            </a:r>
            <a:r>
              <a:rPr lang="el-GR" dirty="0"/>
              <a:t>για το </a:t>
            </a:r>
            <a:r>
              <a:rPr lang="el-GR" dirty="0" smtClean="0"/>
              <a:t>μέλλον </a:t>
            </a:r>
            <a:r>
              <a:rPr lang="el-GR" dirty="0"/>
              <a:t>και </a:t>
            </a:r>
            <a:r>
              <a:rPr lang="el-GR" dirty="0" smtClean="0"/>
              <a:t>σε </a:t>
            </a:r>
            <a:r>
              <a:rPr lang="el-GR" dirty="0"/>
              <a:t>σ</a:t>
            </a:r>
            <a:r>
              <a:rPr lang="el-GR" dirty="0" smtClean="0"/>
              <a:t>ύγκριση </a:t>
            </a:r>
            <a:r>
              <a:rPr lang="el-GR" dirty="0"/>
              <a:t>με το </a:t>
            </a:r>
            <a:r>
              <a:rPr lang="el-GR" dirty="0" smtClean="0"/>
              <a:t>υπόβαθρο </a:t>
            </a:r>
            <a:r>
              <a:rPr lang="el-GR" dirty="0"/>
              <a:t>του </a:t>
            </a:r>
            <a:r>
              <a:rPr lang="el-GR" dirty="0" smtClean="0"/>
              <a:t>παρελθόντος </a:t>
            </a:r>
            <a:endParaRPr lang="el-GR" dirty="0"/>
          </a:p>
          <a:p>
            <a:pPr algn="just"/>
            <a:r>
              <a:rPr lang="el-GR" dirty="0"/>
              <a:t>•Μια </a:t>
            </a:r>
            <a:r>
              <a:rPr lang="el-GR" dirty="0" smtClean="0"/>
              <a:t>απροσδόκητη </a:t>
            </a:r>
            <a:r>
              <a:rPr lang="el-GR" dirty="0" err="1" smtClean="0"/>
              <a:t>κειμενική</a:t>
            </a:r>
            <a:r>
              <a:rPr lang="el-GR" dirty="0" smtClean="0"/>
              <a:t> κατάσταση </a:t>
            </a:r>
            <a:r>
              <a:rPr lang="el-GR" dirty="0"/>
              <a:t>-&gt; </a:t>
            </a:r>
            <a:r>
              <a:rPr lang="el-GR" dirty="0" smtClean="0"/>
              <a:t>νέα σημασία στα ήδη </a:t>
            </a:r>
            <a:r>
              <a:rPr lang="el-GR" dirty="0" err="1" smtClean="0"/>
              <a:t>διαδραματισθέντα</a:t>
            </a:r>
            <a:r>
              <a:rPr lang="el-GR" dirty="0" smtClean="0"/>
              <a:t> </a:t>
            </a:r>
            <a:endParaRPr lang="el-GR" dirty="0"/>
          </a:p>
          <a:p>
            <a:pPr algn="just"/>
            <a:r>
              <a:rPr lang="el-GR" dirty="0"/>
              <a:t>•Ο </a:t>
            </a:r>
            <a:r>
              <a:rPr lang="el-GR" dirty="0" smtClean="0"/>
              <a:t>αναγνώστης </a:t>
            </a:r>
            <a:r>
              <a:rPr lang="el-GR" b="1" dirty="0" smtClean="0"/>
              <a:t>ταξιδεύει στο </a:t>
            </a:r>
            <a:r>
              <a:rPr lang="el-GR" b="1" dirty="0"/>
              <a:t>κείμενο </a:t>
            </a:r>
            <a:r>
              <a:rPr lang="el-GR" dirty="0" smtClean="0"/>
              <a:t>αναζητώντας τις αλληλοσυνδεόμενες προοπτικές </a:t>
            </a:r>
            <a:r>
              <a:rPr lang="el-GR" dirty="0"/>
              <a:t>του </a:t>
            </a:r>
          </a:p>
          <a:p>
            <a:pPr algn="just"/>
            <a:r>
              <a:rPr lang="el-GR" dirty="0"/>
              <a:t>•Οι </a:t>
            </a:r>
            <a:r>
              <a:rPr lang="el-GR" i="1" dirty="0" smtClean="0"/>
              <a:t>συσχετισμοί </a:t>
            </a:r>
            <a:r>
              <a:rPr lang="el-GR" dirty="0" smtClean="0"/>
              <a:t>οδηγούν στην </a:t>
            </a:r>
            <a:r>
              <a:rPr lang="el-GR" b="1" dirty="0" smtClean="0"/>
              <a:t>παραγωγή </a:t>
            </a:r>
            <a:r>
              <a:rPr lang="el-GR" b="1" dirty="0"/>
              <a:t>του </a:t>
            </a:r>
            <a:r>
              <a:rPr lang="el-GR" b="1" dirty="0" smtClean="0"/>
              <a:t>νοήματος </a:t>
            </a:r>
            <a:endParaRPr lang="el-GR" b="1" dirty="0"/>
          </a:p>
          <a:p>
            <a:pPr algn="just"/>
            <a:r>
              <a:rPr lang="el-GR" dirty="0"/>
              <a:t>•Η </a:t>
            </a:r>
            <a:r>
              <a:rPr lang="el-GR" i="1" dirty="0" smtClean="0"/>
              <a:t>παραγωγή </a:t>
            </a:r>
            <a:r>
              <a:rPr lang="el-GR" i="1" dirty="0"/>
              <a:t>εικόνων – </a:t>
            </a:r>
            <a:r>
              <a:rPr lang="el-GR" i="1" dirty="0" smtClean="0"/>
              <a:t>σύλληψη εννοιών </a:t>
            </a:r>
            <a:r>
              <a:rPr lang="el-GR" dirty="0"/>
              <a:t>-&gt; </a:t>
            </a:r>
            <a:r>
              <a:rPr lang="el-GR" b="1" dirty="0" smtClean="0"/>
              <a:t>παραγωγή νοήματος</a:t>
            </a:r>
          </a:p>
          <a:p>
            <a:pPr algn="just">
              <a:buNone/>
            </a:pPr>
            <a:r>
              <a:rPr lang="el-GR" b="1" dirty="0" smtClean="0"/>
              <a:t> </a:t>
            </a:r>
            <a:endParaRPr lang="el-GR" b="1" dirty="0"/>
          </a:p>
          <a:p>
            <a:pPr algn="just"/>
            <a:r>
              <a:rPr lang="el-GR" dirty="0"/>
              <a:t>•</a:t>
            </a:r>
            <a:r>
              <a:rPr lang="el-GR" i="1" dirty="0"/>
              <a:t>Το </a:t>
            </a:r>
            <a:r>
              <a:rPr lang="el-GR" i="1" dirty="0" smtClean="0"/>
              <a:t>νόημα </a:t>
            </a:r>
            <a:r>
              <a:rPr lang="el-GR" i="1" dirty="0"/>
              <a:t>δεν είναι </a:t>
            </a:r>
            <a:r>
              <a:rPr lang="el-GR" i="1" dirty="0" smtClean="0"/>
              <a:t>ποτέ ακριβώς </a:t>
            </a:r>
            <a:r>
              <a:rPr lang="el-GR" i="1" dirty="0"/>
              <a:t>το </a:t>
            </a:r>
            <a:r>
              <a:rPr lang="el-GR" i="1" dirty="0" smtClean="0"/>
              <a:t>ίδιο, όπως και το Κείμενο: Τι υπάρχει σταθερό?? </a:t>
            </a:r>
            <a:endParaRPr lang="el-GR" i="1" dirty="0"/>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a:t>Η </a:t>
            </a:r>
            <a:r>
              <a:rPr lang="el-GR" b="1" dirty="0" smtClean="0"/>
              <a:t>εξαφάνιση </a:t>
            </a:r>
            <a:r>
              <a:rPr lang="el-GR" b="1" dirty="0"/>
              <a:t>του </a:t>
            </a:r>
            <a:r>
              <a:rPr lang="el-GR" b="1" dirty="0" smtClean="0"/>
              <a:t>κειμένου </a:t>
            </a:r>
            <a:r>
              <a:rPr lang="el-GR" b="1" dirty="0"/>
              <a:t>: S. </a:t>
            </a:r>
            <a:r>
              <a:rPr lang="el-GR" b="1" dirty="0" err="1"/>
              <a:t>Fish</a:t>
            </a:r>
            <a:r>
              <a:rPr lang="el-GR" b="1" dirty="0"/>
              <a:t> </a:t>
            </a:r>
            <a:endParaRPr lang="el-GR" dirty="0"/>
          </a:p>
        </p:txBody>
      </p:sp>
      <p:sp>
        <p:nvSpPr>
          <p:cNvPr id="3" name="2 - Θέση περιεχομένου"/>
          <p:cNvSpPr>
            <a:spLocks noGrp="1"/>
          </p:cNvSpPr>
          <p:nvPr>
            <p:ph idx="1"/>
          </p:nvPr>
        </p:nvSpPr>
        <p:spPr/>
        <p:txBody>
          <a:bodyPr>
            <a:normAutofit fontScale="92500" lnSpcReduction="20000"/>
          </a:bodyPr>
          <a:lstStyle/>
          <a:p>
            <a:pPr algn="just"/>
            <a:r>
              <a:rPr lang="en-US" dirty="0"/>
              <a:t>Stanley Fish, </a:t>
            </a:r>
            <a:r>
              <a:rPr lang="en-US" i="1" dirty="0"/>
              <a:t>Is There a Text in This Class? The Authority of Interpretive Communities, 1980 </a:t>
            </a:r>
          </a:p>
          <a:p>
            <a:pPr algn="just"/>
            <a:r>
              <a:rPr lang="el-GR" dirty="0"/>
              <a:t>•Το </a:t>
            </a:r>
            <a:r>
              <a:rPr lang="el-GR" dirty="0" smtClean="0"/>
              <a:t>βάρος της ερμηνείας στον αναγνώστη </a:t>
            </a:r>
            <a:endParaRPr lang="el-GR" dirty="0"/>
          </a:p>
          <a:p>
            <a:pPr algn="just"/>
            <a:r>
              <a:rPr lang="el-GR" dirty="0"/>
              <a:t>•Δεν υπάρχουν </a:t>
            </a:r>
            <a:r>
              <a:rPr lang="el-GR" dirty="0" err="1" smtClean="0"/>
              <a:t>διυποκειμενικές</a:t>
            </a:r>
            <a:r>
              <a:rPr lang="el-GR" dirty="0" smtClean="0"/>
              <a:t> δομές </a:t>
            </a:r>
            <a:r>
              <a:rPr lang="el-GR" dirty="0"/>
              <a:t>– μόνο </a:t>
            </a:r>
            <a:r>
              <a:rPr lang="el-GR" dirty="0" smtClean="0"/>
              <a:t>συμβάσεις στις οποίες έχει συμφωνήσει η ερμηνευτική κοινότητα </a:t>
            </a:r>
            <a:endParaRPr lang="el-GR" dirty="0"/>
          </a:p>
          <a:p>
            <a:pPr algn="just"/>
            <a:r>
              <a:rPr lang="el-GR" dirty="0"/>
              <a:t>•Τα πάντα </a:t>
            </a:r>
            <a:r>
              <a:rPr lang="el-GR" dirty="0" smtClean="0"/>
              <a:t>στην ερμηνεία εξαρτώνται </a:t>
            </a:r>
            <a:r>
              <a:rPr lang="el-GR" dirty="0"/>
              <a:t>από το τι </a:t>
            </a:r>
            <a:r>
              <a:rPr lang="el-GR" dirty="0" smtClean="0"/>
              <a:t>φέρνει </a:t>
            </a:r>
            <a:r>
              <a:rPr lang="el-GR" dirty="0"/>
              <a:t>ο </a:t>
            </a:r>
            <a:r>
              <a:rPr lang="el-GR" dirty="0" smtClean="0"/>
              <a:t>αναγνώστης στο </a:t>
            </a:r>
            <a:r>
              <a:rPr lang="el-GR" dirty="0"/>
              <a:t>κείμενο </a:t>
            </a:r>
          </a:p>
          <a:p>
            <a:pPr algn="just"/>
            <a:r>
              <a:rPr lang="el-GR" dirty="0" smtClean="0"/>
              <a:t>•Όμως μήπως αυτές </a:t>
            </a:r>
            <a:r>
              <a:rPr lang="el-GR" dirty="0"/>
              <a:t>οι </a:t>
            </a:r>
            <a:r>
              <a:rPr lang="el-GR" dirty="0" smtClean="0"/>
              <a:t>συμβάσεις </a:t>
            </a:r>
            <a:r>
              <a:rPr lang="el-GR" dirty="0"/>
              <a:t>είναι </a:t>
            </a:r>
            <a:r>
              <a:rPr lang="el-GR" dirty="0" smtClean="0"/>
              <a:t>ένα ακόμη κατασκεύασμα; </a:t>
            </a:r>
            <a:endParaRPr lang="el-GR" dirty="0"/>
          </a:p>
          <a:p>
            <a:pPr algn="just"/>
            <a:r>
              <a:rPr lang="el-GR" dirty="0"/>
              <a:t>•</a:t>
            </a:r>
            <a:r>
              <a:rPr lang="el-GR" dirty="0" smtClean="0"/>
              <a:t>Κι αυτό που ελέγχει τις συμβάσεις μας μήπως είναι τελικά σταθερό; </a:t>
            </a:r>
            <a:endParaRPr lang="el-GR" dirty="0"/>
          </a:p>
          <a:p>
            <a:endParaRPr lang="el-GR" dirty="0"/>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t/>
            </a:r>
            <a:br>
              <a:rPr lang="el-GR" b="1" dirty="0" smtClean="0"/>
            </a:br>
            <a:r>
              <a:rPr lang="el-GR" b="1" dirty="0"/>
              <a:t/>
            </a:r>
            <a:br>
              <a:rPr lang="el-GR" b="1" dirty="0"/>
            </a:br>
            <a:r>
              <a:rPr lang="el-GR" b="1" dirty="0"/>
              <a:t> Μοντέλα πρόσληψης </a:t>
            </a:r>
            <a:r>
              <a:rPr lang="el-GR" b="1" dirty="0" smtClean="0"/>
              <a:t/>
            </a:r>
            <a:br>
              <a:rPr lang="el-GR" b="1" dirty="0" smtClean="0"/>
            </a:br>
            <a:r>
              <a:rPr lang="en-US" dirty="0" smtClean="0"/>
              <a:t/>
            </a:r>
            <a:br>
              <a:rPr lang="en-US" dirty="0" smtClean="0"/>
            </a:br>
            <a:r>
              <a:rPr lang="el-GR" sz="1600" dirty="0" smtClean="0"/>
              <a:t/>
            </a:r>
            <a:br>
              <a:rPr lang="el-GR" sz="1600" dirty="0" smtClean="0"/>
            </a:br>
            <a:endParaRPr lang="el-GR" sz="1600" dirty="0"/>
          </a:p>
        </p:txBody>
      </p:sp>
      <p:sp>
        <p:nvSpPr>
          <p:cNvPr id="3" name="2 - Θέση περιεχομένου"/>
          <p:cNvSpPr>
            <a:spLocks noGrp="1"/>
          </p:cNvSpPr>
          <p:nvPr>
            <p:ph idx="1"/>
          </p:nvPr>
        </p:nvSpPr>
        <p:spPr/>
        <p:txBody>
          <a:bodyPr>
            <a:normAutofit fontScale="92500" lnSpcReduction="20000"/>
          </a:bodyPr>
          <a:lstStyle/>
          <a:p>
            <a:pPr>
              <a:buNone/>
            </a:pPr>
            <a:endParaRPr lang="el-GR" dirty="0"/>
          </a:p>
          <a:p>
            <a:pPr>
              <a:buNone/>
            </a:pPr>
            <a:r>
              <a:rPr lang="el-GR" dirty="0" smtClean="0"/>
              <a:t>* «</a:t>
            </a:r>
            <a:r>
              <a:rPr lang="el-GR" dirty="0"/>
              <a:t>Κυριαρχική ανάγνωση»: ο αναγνώστης αποδέχεται τον κώδικα του κειμένου και τον αναπαράγει </a:t>
            </a:r>
          </a:p>
          <a:p>
            <a:pPr>
              <a:buNone/>
            </a:pPr>
            <a:r>
              <a:rPr lang="el-GR" dirty="0"/>
              <a:t>•«Διαπραγματεύσιμη ανάγνωση»: ο αναγνώστης δέχεται τον κώδικα του κειμένου εν μέρει, κάποιες φορές όμως αντιστέκεται και τον διαμορφώνει με τέτοιον τρόπο ώστε να ταιριάζει στις δικές τους εμπειρίες </a:t>
            </a:r>
          </a:p>
          <a:p>
            <a:pPr>
              <a:buNone/>
            </a:pPr>
            <a:r>
              <a:rPr lang="el-GR" dirty="0"/>
              <a:t>•«Ανάγνωση της αντίστασης»: ο αναγνώστης αντιστέκεται στον κώδικα νοήματος του κειμένου, τον απορρίπτει και προτείνει έναν νέο εναλλακτικό </a:t>
            </a:r>
          </a:p>
          <a:p>
            <a:pPr>
              <a:buNone/>
            </a:pPr>
            <a:r>
              <a:rPr lang="el-GR" dirty="0" smtClean="0"/>
              <a:t> </a:t>
            </a:r>
            <a:endParaRPr lang="el-GR" dirty="0"/>
          </a:p>
          <a:p>
            <a:endParaRPr lang="el-GR" dirty="0"/>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t/>
            </a:r>
            <a:br>
              <a:rPr lang="el-GR" b="1" dirty="0" smtClean="0"/>
            </a:br>
            <a:r>
              <a:rPr lang="el-GR" b="1" dirty="0"/>
              <a:t/>
            </a:r>
            <a:br>
              <a:rPr lang="el-GR" b="1" dirty="0"/>
            </a:br>
            <a:r>
              <a:rPr lang="el-GR" b="1" dirty="0"/>
              <a:t> Το συνεχές της θεωρίας της πρόσληψης </a:t>
            </a:r>
            <a:r>
              <a:rPr lang="el-GR" b="1" dirty="0" smtClean="0"/>
              <a:t/>
            </a:r>
            <a:br>
              <a:rPr lang="el-GR" b="1" dirty="0" smtClean="0"/>
            </a:br>
            <a:r>
              <a:rPr lang="en-US" dirty="0" smtClean="0"/>
              <a:t/>
            </a:r>
            <a:br>
              <a:rPr lang="en-US" dirty="0" smtClean="0"/>
            </a:br>
            <a:r>
              <a:rPr lang="el-GR" sz="1600" dirty="0" smtClean="0"/>
              <a:t/>
            </a:r>
            <a:br>
              <a:rPr lang="el-GR" sz="1600" dirty="0" smtClean="0"/>
            </a:br>
            <a:endParaRPr lang="el-GR" sz="1600" dirty="0"/>
          </a:p>
        </p:txBody>
      </p:sp>
      <p:sp>
        <p:nvSpPr>
          <p:cNvPr id="3" name="2 - Θέση περιεχομένου"/>
          <p:cNvSpPr>
            <a:spLocks noGrp="1"/>
          </p:cNvSpPr>
          <p:nvPr>
            <p:ph idx="1"/>
          </p:nvPr>
        </p:nvSpPr>
        <p:spPr/>
        <p:txBody>
          <a:bodyPr>
            <a:normAutofit fontScale="77500" lnSpcReduction="20000"/>
          </a:bodyPr>
          <a:lstStyle/>
          <a:p>
            <a:pPr>
              <a:buNone/>
            </a:pPr>
            <a:r>
              <a:rPr lang="de-DE" dirty="0"/>
              <a:t> </a:t>
            </a:r>
            <a:endParaRPr lang="el-GR" dirty="0"/>
          </a:p>
          <a:p>
            <a:endParaRPr lang="el-GR" dirty="0"/>
          </a:p>
          <a:p>
            <a:r>
              <a:rPr lang="el-GR" dirty="0" smtClean="0"/>
              <a:t>Ψυχολογικές / υποκειμενικές προσεγγίσεις: προσωπικές κι ιδιαίτερες εμπειρίες ανάγνωσης μεμονωμένων - μέσων αναγνωστών (</a:t>
            </a:r>
            <a:r>
              <a:rPr lang="en-US" dirty="0" smtClean="0"/>
              <a:t>Norma</a:t>
            </a:r>
            <a:r>
              <a:rPr lang="el-GR" dirty="0" smtClean="0"/>
              <a:t> </a:t>
            </a:r>
            <a:r>
              <a:rPr lang="en-US" dirty="0" smtClean="0"/>
              <a:t>Holland,</a:t>
            </a:r>
            <a:r>
              <a:rPr lang="el-GR" dirty="0" smtClean="0"/>
              <a:t> </a:t>
            </a:r>
            <a:r>
              <a:rPr lang="en-US" dirty="0" smtClean="0"/>
              <a:t>David</a:t>
            </a:r>
            <a:r>
              <a:rPr lang="el-GR" dirty="0" smtClean="0"/>
              <a:t> </a:t>
            </a:r>
            <a:r>
              <a:rPr lang="en-US" dirty="0" err="1" smtClean="0"/>
              <a:t>Bleich</a:t>
            </a:r>
            <a:r>
              <a:rPr lang="en-US" dirty="0"/>
              <a:t>)</a:t>
            </a:r>
          </a:p>
          <a:p>
            <a:r>
              <a:rPr lang="el-GR" dirty="0"/>
              <a:t>•</a:t>
            </a:r>
            <a:r>
              <a:rPr lang="el-GR" dirty="0" smtClean="0"/>
              <a:t>Αμφίδρομες / φαινομενολογικές προσεγγίσεις. Ισορροπία μεταξύ του ρόλου του κειμένου και του ρόλου του αναγνώστη(</a:t>
            </a:r>
            <a:r>
              <a:rPr lang="en-US" dirty="0" smtClean="0"/>
              <a:t>Wolfgang</a:t>
            </a:r>
            <a:r>
              <a:rPr lang="el-GR" dirty="0" smtClean="0"/>
              <a:t> </a:t>
            </a:r>
            <a:r>
              <a:rPr lang="en-US" dirty="0" err="1" smtClean="0"/>
              <a:t>Iser</a:t>
            </a:r>
            <a:r>
              <a:rPr lang="en-US" dirty="0" smtClean="0"/>
              <a:t>,</a:t>
            </a:r>
            <a:r>
              <a:rPr lang="el-GR" dirty="0" smtClean="0"/>
              <a:t> </a:t>
            </a:r>
            <a:r>
              <a:rPr lang="en-US" dirty="0" smtClean="0"/>
              <a:t>Wayne</a:t>
            </a:r>
            <a:r>
              <a:rPr lang="el-GR" dirty="0" smtClean="0"/>
              <a:t> </a:t>
            </a:r>
            <a:r>
              <a:rPr lang="en-US" dirty="0" smtClean="0"/>
              <a:t>Booth</a:t>
            </a:r>
            <a:r>
              <a:rPr lang="en-US" dirty="0"/>
              <a:t>)</a:t>
            </a:r>
          </a:p>
          <a:p>
            <a:r>
              <a:rPr lang="el-GR" dirty="0"/>
              <a:t>•</a:t>
            </a:r>
            <a:r>
              <a:rPr lang="el-GR" dirty="0" smtClean="0"/>
              <a:t>Κοινωνικές / στρουκτουραλιστικές αναγνώσεις .Έμφαση στην κοινωνική θέση των αναγνωστών και των συμβάσεων στην ερμηνευτική κοινότητα που ανήκουν (</a:t>
            </a:r>
            <a:r>
              <a:rPr lang="en-US" dirty="0" smtClean="0"/>
              <a:t>Stanley</a:t>
            </a:r>
            <a:r>
              <a:rPr lang="el-GR" dirty="0" smtClean="0"/>
              <a:t> </a:t>
            </a:r>
            <a:r>
              <a:rPr lang="en-US" dirty="0" smtClean="0"/>
              <a:t>Fish,</a:t>
            </a:r>
            <a:r>
              <a:rPr lang="el-GR" dirty="0" smtClean="0"/>
              <a:t> </a:t>
            </a:r>
            <a:r>
              <a:rPr lang="en-US" dirty="0" smtClean="0"/>
              <a:t>Seymour</a:t>
            </a:r>
            <a:r>
              <a:rPr lang="el-GR" dirty="0" smtClean="0"/>
              <a:t> </a:t>
            </a:r>
            <a:r>
              <a:rPr lang="en-US" dirty="0" smtClean="0"/>
              <a:t>Chatman,</a:t>
            </a:r>
            <a:r>
              <a:rPr lang="el-GR" dirty="0" smtClean="0"/>
              <a:t> </a:t>
            </a:r>
            <a:r>
              <a:rPr lang="en-US" dirty="0" smtClean="0"/>
              <a:t>Hans</a:t>
            </a:r>
            <a:r>
              <a:rPr lang="el-GR" dirty="0" smtClean="0"/>
              <a:t> </a:t>
            </a:r>
            <a:r>
              <a:rPr lang="en-US" dirty="0" smtClean="0"/>
              <a:t>Robert</a:t>
            </a:r>
            <a:r>
              <a:rPr lang="el-GR" dirty="0" smtClean="0"/>
              <a:t> </a:t>
            </a:r>
            <a:r>
              <a:rPr lang="en-US" dirty="0" err="1" smtClean="0"/>
              <a:t>Jauss</a:t>
            </a:r>
            <a:r>
              <a:rPr lang="en-US" dirty="0"/>
              <a:t>)</a:t>
            </a:r>
          </a:p>
          <a:p>
            <a:endParaRPr lang="el-GR" dirty="0"/>
          </a:p>
          <a:p>
            <a:pPr>
              <a:buNone/>
            </a:pPr>
            <a:r>
              <a:rPr lang="el-GR" dirty="0" smtClean="0"/>
              <a:t> </a:t>
            </a:r>
            <a:endParaRPr lang="el-GR" dirty="0"/>
          </a:p>
          <a:p>
            <a:endParaRPr lang="el-GR" dirty="0"/>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t/>
            </a:r>
            <a:br>
              <a:rPr lang="el-GR" b="1" dirty="0" smtClean="0"/>
            </a:br>
            <a:r>
              <a:rPr lang="el-GR" b="1" dirty="0"/>
              <a:t/>
            </a:r>
            <a:br>
              <a:rPr lang="el-GR" b="1" dirty="0"/>
            </a:br>
            <a:r>
              <a:rPr lang="el-GR" b="1" dirty="0" smtClean="0"/>
              <a:t>Πρόσληψη, ανταπόκριση, επίδραση</a:t>
            </a:r>
            <a:br>
              <a:rPr lang="el-GR" b="1" dirty="0" smtClean="0"/>
            </a:br>
            <a:r>
              <a:rPr lang="en-US" dirty="0" smtClean="0"/>
              <a:t/>
            </a:r>
            <a:br>
              <a:rPr lang="en-US" dirty="0" smtClean="0"/>
            </a:br>
            <a:r>
              <a:rPr lang="el-GR" sz="1600" dirty="0" smtClean="0"/>
              <a:t/>
            </a:r>
            <a:br>
              <a:rPr lang="el-GR" sz="1600" dirty="0" smtClean="0"/>
            </a:br>
            <a:endParaRPr lang="el-GR" sz="1600" dirty="0"/>
          </a:p>
        </p:txBody>
      </p:sp>
      <p:sp>
        <p:nvSpPr>
          <p:cNvPr id="3" name="2 - Θέση περιεχομένου"/>
          <p:cNvSpPr>
            <a:spLocks noGrp="1"/>
          </p:cNvSpPr>
          <p:nvPr>
            <p:ph idx="1"/>
          </p:nvPr>
        </p:nvSpPr>
        <p:spPr/>
        <p:txBody>
          <a:bodyPr>
            <a:normAutofit fontScale="85000" lnSpcReduction="10000"/>
          </a:bodyPr>
          <a:lstStyle/>
          <a:p>
            <a:pPr>
              <a:buNone/>
            </a:pPr>
            <a:r>
              <a:rPr lang="de-DE" dirty="0"/>
              <a:t> </a:t>
            </a:r>
            <a:endParaRPr lang="el-GR" dirty="0"/>
          </a:p>
          <a:p>
            <a:endParaRPr lang="el-GR" dirty="0"/>
          </a:p>
          <a:p>
            <a:r>
              <a:rPr lang="el-GR" dirty="0"/>
              <a:t>Πρόσληψη: η πραγμάτωση του κειμένου από τον αναγνώστη</a:t>
            </a:r>
          </a:p>
          <a:p>
            <a:r>
              <a:rPr lang="el-GR" dirty="0"/>
              <a:t>•Ανταπόκριση: αυτό που προκαλεί η δομή του κειμένου κατά τη διαδικασία της </a:t>
            </a:r>
            <a:r>
              <a:rPr lang="el-GR" dirty="0" smtClean="0"/>
              <a:t>ανάγνωσης</a:t>
            </a:r>
          </a:p>
          <a:p>
            <a:endParaRPr lang="el-GR" dirty="0"/>
          </a:p>
          <a:p>
            <a:pPr>
              <a:buNone/>
            </a:pPr>
            <a:r>
              <a:rPr lang="el-GR" dirty="0" smtClean="0"/>
              <a:t>	•</a:t>
            </a:r>
            <a:r>
              <a:rPr lang="el-GR" dirty="0"/>
              <a:t>Η πρόσληψη  μπορεί να αναφέρεται στην εντύπωση / επίδραση που προκαλεί ένα κείμενο στον αναγνώστη</a:t>
            </a:r>
          </a:p>
          <a:p>
            <a:pPr>
              <a:buNone/>
            </a:pPr>
            <a:r>
              <a:rPr lang="el-GR" dirty="0" smtClean="0"/>
              <a:t>	•</a:t>
            </a:r>
            <a:r>
              <a:rPr lang="el-GR" dirty="0"/>
              <a:t>Η πρόσληψη μπορεί να αναφέρεται στην απάντηση / αντίδραση του αναγνώστη προς το κείμενο</a:t>
            </a:r>
          </a:p>
          <a:p>
            <a:pPr>
              <a:buNone/>
            </a:pPr>
            <a:r>
              <a:rPr lang="el-GR" dirty="0" smtClean="0"/>
              <a:t> </a:t>
            </a:r>
            <a:endParaRPr lang="el-GR" dirty="0"/>
          </a:p>
          <a:p>
            <a:endParaRPr lang="el-GR" dirty="0"/>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t/>
            </a:r>
            <a:br>
              <a:rPr lang="el-GR" b="1" dirty="0" smtClean="0"/>
            </a:br>
            <a:r>
              <a:rPr lang="el-GR" b="1" dirty="0"/>
              <a:t/>
            </a:r>
            <a:br>
              <a:rPr lang="el-GR" b="1" dirty="0"/>
            </a:br>
            <a:r>
              <a:rPr lang="en-US" b="1" dirty="0"/>
              <a:t> T</a:t>
            </a:r>
            <a:r>
              <a:rPr lang="el-GR" b="1" dirty="0"/>
              <a:t>α τρία βασικά ερωτήματα </a:t>
            </a:r>
            <a:r>
              <a:rPr lang="el-GR" b="1" dirty="0" smtClean="0"/>
              <a:t/>
            </a:r>
            <a:br>
              <a:rPr lang="el-GR" b="1" dirty="0" smtClean="0"/>
            </a:br>
            <a:r>
              <a:rPr lang="en-US" dirty="0" smtClean="0"/>
              <a:t/>
            </a:r>
            <a:br>
              <a:rPr lang="en-US" dirty="0" smtClean="0"/>
            </a:br>
            <a:r>
              <a:rPr lang="el-GR" sz="1600" dirty="0" smtClean="0"/>
              <a:t/>
            </a:r>
            <a:br>
              <a:rPr lang="el-GR" sz="1600" dirty="0" smtClean="0"/>
            </a:br>
            <a:endParaRPr lang="el-GR" sz="1600" dirty="0"/>
          </a:p>
        </p:txBody>
      </p:sp>
      <p:sp>
        <p:nvSpPr>
          <p:cNvPr id="3" name="2 - Θέση περιεχομένου"/>
          <p:cNvSpPr>
            <a:spLocks noGrp="1"/>
          </p:cNvSpPr>
          <p:nvPr>
            <p:ph idx="1"/>
          </p:nvPr>
        </p:nvSpPr>
        <p:spPr/>
        <p:txBody>
          <a:bodyPr>
            <a:normAutofit/>
          </a:bodyPr>
          <a:lstStyle/>
          <a:p>
            <a:pPr>
              <a:buNone/>
            </a:pPr>
            <a:r>
              <a:rPr lang="de-DE" dirty="0"/>
              <a:t> </a:t>
            </a:r>
            <a:endParaRPr lang="el-GR" dirty="0"/>
          </a:p>
          <a:p>
            <a:pPr>
              <a:buNone/>
            </a:pPr>
            <a:r>
              <a:rPr lang="el-GR" dirty="0" smtClean="0"/>
              <a:t>(1) Η ανάγνωση είναι προσωπική ή κοινωνική εμπειρία</a:t>
            </a:r>
            <a:r>
              <a:rPr lang="el-GR" dirty="0"/>
              <a:t>;</a:t>
            </a:r>
          </a:p>
          <a:p>
            <a:pPr>
              <a:buNone/>
            </a:pPr>
            <a:r>
              <a:rPr lang="el-GR" dirty="0" smtClean="0"/>
              <a:t>(2) Τι κυριαρχεί στην εμπειρία της ανάγνωσης: το κείμενο ή ο αναγνώστης</a:t>
            </a:r>
            <a:r>
              <a:rPr lang="el-GR" dirty="0"/>
              <a:t>;</a:t>
            </a:r>
          </a:p>
          <a:p>
            <a:pPr>
              <a:buNone/>
            </a:pPr>
            <a:r>
              <a:rPr lang="el-GR" dirty="0" smtClean="0"/>
              <a:t>(3) Ποιος είναι ο αναγνώστης: ο έμπειρος ή ο απλός αναγνώστης</a:t>
            </a:r>
            <a:r>
              <a:rPr lang="el-GR" dirty="0"/>
              <a:t>;</a:t>
            </a:r>
          </a:p>
          <a:p>
            <a:pPr>
              <a:buNone/>
            </a:pPr>
            <a:r>
              <a:rPr lang="el-GR" dirty="0" smtClean="0"/>
              <a:t> </a:t>
            </a:r>
            <a:endParaRPr lang="el-GR" dirty="0"/>
          </a:p>
          <a:p>
            <a:endParaRPr lang="el-GR" dirty="0"/>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t/>
            </a:r>
            <a:br>
              <a:rPr lang="el-GR" b="1" dirty="0" smtClean="0"/>
            </a:br>
            <a:r>
              <a:rPr lang="el-GR" b="1" dirty="0"/>
              <a:t/>
            </a:r>
            <a:br>
              <a:rPr lang="el-GR" b="1" dirty="0"/>
            </a:br>
            <a:r>
              <a:rPr lang="el-GR" b="1" dirty="0"/>
              <a:t> Μία πρόταση συνάντησης 2/2 </a:t>
            </a:r>
            <a:r>
              <a:rPr lang="el-GR" b="1" dirty="0" smtClean="0"/>
              <a:t/>
            </a:r>
            <a:br>
              <a:rPr lang="el-GR" b="1" dirty="0" smtClean="0"/>
            </a:br>
            <a:r>
              <a:rPr lang="en-US" dirty="0" smtClean="0"/>
              <a:t/>
            </a:r>
            <a:br>
              <a:rPr lang="en-US" dirty="0" smtClean="0"/>
            </a:br>
            <a:r>
              <a:rPr lang="el-GR" sz="1600" dirty="0" smtClean="0"/>
              <a:t/>
            </a:r>
            <a:br>
              <a:rPr lang="el-GR" sz="1600" dirty="0" smtClean="0"/>
            </a:br>
            <a:endParaRPr lang="el-GR" sz="1600" dirty="0"/>
          </a:p>
        </p:txBody>
      </p:sp>
      <p:sp>
        <p:nvSpPr>
          <p:cNvPr id="3" name="2 - Θέση περιεχομένου"/>
          <p:cNvSpPr>
            <a:spLocks noGrp="1"/>
          </p:cNvSpPr>
          <p:nvPr>
            <p:ph idx="1"/>
          </p:nvPr>
        </p:nvSpPr>
        <p:spPr/>
        <p:txBody>
          <a:bodyPr>
            <a:normAutofit fontScale="85000" lnSpcReduction="20000"/>
          </a:bodyPr>
          <a:lstStyle/>
          <a:p>
            <a:pPr>
              <a:buNone/>
            </a:pPr>
            <a:r>
              <a:rPr lang="de-DE" dirty="0"/>
              <a:t> </a:t>
            </a:r>
            <a:endParaRPr lang="el-GR" dirty="0"/>
          </a:p>
          <a:p>
            <a:pPr>
              <a:buNone/>
            </a:pPr>
            <a:r>
              <a:rPr lang="en-US" dirty="0" smtClean="0"/>
              <a:t>G</a:t>
            </a:r>
            <a:r>
              <a:rPr lang="en-US" dirty="0"/>
              <a:t>. </a:t>
            </a:r>
            <a:r>
              <a:rPr lang="en-US" dirty="0" err="1"/>
              <a:t>Aicheleet</a:t>
            </a:r>
            <a:r>
              <a:rPr lang="en-US" dirty="0"/>
              <a:t> al., “An Elephant in the Room: Historical-Critical and Postmodern Interpretations of the Bible,” </a:t>
            </a:r>
            <a:r>
              <a:rPr lang="en-US" i="1" dirty="0"/>
              <a:t>JBL 128/2 (2009): </a:t>
            </a:r>
            <a:r>
              <a:rPr lang="en-US" i="1" dirty="0" smtClean="0"/>
              <a:t>383-404</a:t>
            </a:r>
            <a:endParaRPr lang="el-GR" i="1" dirty="0" smtClean="0"/>
          </a:p>
          <a:p>
            <a:pPr>
              <a:buNone/>
            </a:pPr>
            <a:endParaRPr lang="en-US" i="1" dirty="0"/>
          </a:p>
          <a:p>
            <a:r>
              <a:rPr lang="el-GR" dirty="0"/>
              <a:t>•Σημεία συνεργασίας: </a:t>
            </a:r>
          </a:p>
          <a:p>
            <a:r>
              <a:rPr lang="el-GR" dirty="0"/>
              <a:t>•Η ιστορία του κειμένου</a:t>
            </a:r>
          </a:p>
          <a:p>
            <a:r>
              <a:rPr lang="el-GR" dirty="0"/>
              <a:t>•Διακειμενικότητα </a:t>
            </a:r>
          </a:p>
          <a:p>
            <a:r>
              <a:rPr lang="el-GR" dirty="0"/>
              <a:t>•Ιδεολογία και μετάφραση</a:t>
            </a:r>
          </a:p>
          <a:p>
            <a:r>
              <a:rPr lang="el-GR" dirty="0"/>
              <a:t>•Ο συγγραφέας κι οι προθέσεις του</a:t>
            </a:r>
          </a:p>
          <a:p>
            <a:r>
              <a:rPr lang="el-GR" dirty="0"/>
              <a:t>•Η σημασία του κανόνα</a:t>
            </a:r>
          </a:p>
          <a:p>
            <a:pPr>
              <a:buNone/>
            </a:pPr>
            <a:r>
              <a:rPr lang="el-GR" dirty="0" smtClean="0"/>
              <a:t> </a:t>
            </a:r>
            <a:endParaRPr lang="el-GR" dirty="0"/>
          </a:p>
          <a:p>
            <a:endParaRPr lang="el-GR" dirty="0"/>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9552" y="620688"/>
            <a:ext cx="8229600" cy="1066800"/>
          </a:xfrm>
        </p:spPr>
        <p:txBody>
          <a:bodyPr>
            <a:normAutofit fontScale="90000"/>
          </a:bodyPr>
          <a:lstStyle/>
          <a:p>
            <a:pPr algn="ctr"/>
            <a:r>
              <a:rPr lang="el-GR" b="1" dirty="0" smtClean="0"/>
              <a:t/>
            </a:r>
            <a:br>
              <a:rPr lang="el-GR" b="1" dirty="0" smtClean="0"/>
            </a:br>
            <a:r>
              <a:rPr lang="el-GR" b="1" dirty="0"/>
              <a:t/>
            </a:r>
            <a:br>
              <a:rPr lang="el-GR" b="1" dirty="0"/>
            </a:br>
            <a:r>
              <a:rPr lang="el-GR" b="1" dirty="0" smtClean="0"/>
              <a:t>Ακροάματα + Μετάληψη 1</a:t>
            </a:r>
            <a:br>
              <a:rPr lang="el-GR" b="1" dirty="0" smtClean="0"/>
            </a:br>
            <a:r>
              <a:rPr lang="en-US" dirty="0" smtClean="0"/>
              <a:t/>
            </a:r>
            <a:br>
              <a:rPr lang="en-US" dirty="0" smtClean="0"/>
            </a:br>
            <a:r>
              <a:rPr lang="el-GR" sz="1600" dirty="0" smtClean="0"/>
              <a:t/>
            </a:r>
            <a:br>
              <a:rPr lang="el-GR" sz="1600" dirty="0" smtClean="0"/>
            </a:br>
            <a:endParaRPr lang="el-GR" sz="1600" dirty="0"/>
          </a:p>
        </p:txBody>
      </p:sp>
      <p:sp>
        <p:nvSpPr>
          <p:cNvPr id="3" name="2 - Θέση περιεχομένου"/>
          <p:cNvSpPr>
            <a:spLocks noGrp="1"/>
          </p:cNvSpPr>
          <p:nvPr>
            <p:ph idx="1"/>
          </p:nvPr>
        </p:nvSpPr>
        <p:spPr>
          <a:xfrm>
            <a:off x="0" y="1556792"/>
            <a:ext cx="8686800" cy="5017744"/>
          </a:xfrm>
        </p:spPr>
        <p:txBody>
          <a:bodyPr>
            <a:normAutofit fontScale="85000" lnSpcReduction="20000"/>
          </a:bodyPr>
          <a:lstStyle/>
          <a:p>
            <a:pPr>
              <a:buNone/>
            </a:pPr>
            <a:r>
              <a:rPr lang="de-DE" dirty="0"/>
              <a:t> </a:t>
            </a:r>
            <a:endParaRPr lang="el-GR" dirty="0"/>
          </a:p>
          <a:p>
            <a:endParaRPr lang="el-GR" dirty="0"/>
          </a:p>
          <a:p>
            <a:pPr algn="just"/>
            <a:r>
              <a:rPr lang="el-GR" dirty="0" smtClean="0"/>
              <a:t>Θα ήταν ορθότερο, όμως, εάν, αντί να γίνεται λόγος μόνο για </a:t>
            </a:r>
            <a:r>
              <a:rPr lang="el-GR" b="1" i="1" dirty="0" smtClean="0"/>
              <a:t>ανάγνωση </a:t>
            </a:r>
            <a:r>
              <a:rPr lang="el-GR" dirty="0" smtClean="0"/>
              <a:t>των κειμένων, δινόταν έμφαση στην </a:t>
            </a:r>
            <a:r>
              <a:rPr lang="el-GR" b="1" i="1" dirty="0" smtClean="0"/>
              <a:t>ακρόαση </a:t>
            </a:r>
            <a:r>
              <a:rPr lang="el-GR" dirty="0" smtClean="0"/>
              <a:t>αυτών. </a:t>
            </a:r>
          </a:p>
          <a:p>
            <a:pPr algn="just"/>
            <a:endParaRPr lang="el-GR" dirty="0" smtClean="0"/>
          </a:p>
          <a:p>
            <a:pPr algn="just"/>
            <a:r>
              <a:rPr lang="el-GR" dirty="0" smtClean="0"/>
              <a:t>Ο </a:t>
            </a:r>
            <a:r>
              <a:rPr lang="de-DE" dirty="0" smtClean="0"/>
              <a:t>Michael von Albrecht</a:t>
            </a:r>
            <a:r>
              <a:rPr lang="el-GR" dirty="0" smtClean="0"/>
              <a:t>, </a:t>
            </a:r>
            <a:r>
              <a:rPr lang="el-GR" i="1" dirty="0" smtClean="0"/>
              <a:t>Ιστορία της Ρωμαϊκής Λογοτεχνίας</a:t>
            </a:r>
            <a:r>
              <a:rPr lang="el-GR" dirty="0" smtClean="0"/>
              <a:t> Β΄ 2014 σημειώνει τα εξής: </a:t>
            </a:r>
            <a:r>
              <a:rPr lang="el-GR" i="1" dirty="0" smtClean="0"/>
              <a:t>Ο αναγνώστης δεν πρέπει να  αντιμετωπίζει απλώς και μόνον ως παρατηρητής το κείμενο, αλλά χρησιμοποιώντας την ακοή του εμπλέκεται σε μια διαδικασία επικοινωνίας με το κείμενο και έτσι εκτίθεται στην άμεση </a:t>
            </a:r>
            <a:r>
              <a:rPr lang="el-GR" i="1" dirty="0" err="1" smtClean="0"/>
              <a:t>επιδρασή</a:t>
            </a:r>
            <a:r>
              <a:rPr lang="el-GR" i="1" dirty="0" smtClean="0"/>
              <a:t> του. Επομένως το βιβλίο έχει διαφορετική λειτουργία απ’ </a:t>
            </a:r>
            <a:r>
              <a:rPr lang="el-GR" i="1" dirty="0" err="1" smtClean="0"/>
              <a:t>ό,τι</a:t>
            </a:r>
            <a:r>
              <a:rPr lang="el-GR" i="1" dirty="0" smtClean="0"/>
              <a:t> σήμερα: δεν ταυτίζεται με το κείμενο αλλά μόνο ένα βοηθητικό μέσο προκειμένου να πάρει το κείμενο σάρκα και οστά κατά την απαγγελία</a:t>
            </a:r>
            <a:r>
              <a:rPr lang="el-GR" dirty="0" smtClean="0"/>
              <a:t>.</a:t>
            </a:r>
          </a:p>
          <a:p>
            <a:endParaRPr lang="el-GR" dirty="0"/>
          </a:p>
          <a:p>
            <a:endParaRPr lang="el-GR" dirty="0"/>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t/>
            </a:r>
            <a:br>
              <a:rPr lang="el-GR" b="1" dirty="0" smtClean="0"/>
            </a:br>
            <a:r>
              <a:rPr lang="el-GR" b="1" dirty="0"/>
              <a:t/>
            </a:r>
            <a:br>
              <a:rPr lang="el-GR" b="1" dirty="0"/>
            </a:br>
            <a:r>
              <a:rPr lang="el-GR" b="1" dirty="0"/>
              <a:t> Η </a:t>
            </a:r>
            <a:r>
              <a:rPr lang="el-GR" b="1" dirty="0" err="1" smtClean="0"/>
              <a:t>ιστορικοκριτική</a:t>
            </a:r>
            <a:r>
              <a:rPr lang="el-GR" b="1" dirty="0" smtClean="0"/>
              <a:t> μέθοδος </a:t>
            </a:r>
            <a:br>
              <a:rPr lang="el-GR" b="1" dirty="0" smtClean="0"/>
            </a:br>
            <a:r>
              <a:rPr lang="en-US" dirty="0" smtClean="0"/>
              <a:t/>
            </a:r>
            <a:br>
              <a:rPr lang="en-US" dirty="0" smtClean="0"/>
            </a:br>
            <a:r>
              <a:rPr lang="el-GR" sz="1600" dirty="0" smtClean="0"/>
              <a:t/>
            </a:r>
            <a:br>
              <a:rPr lang="el-GR" sz="1600" dirty="0" smtClean="0"/>
            </a:br>
            <a:endParaRPr lang="el-GR" sz="1600" dirty="0"/>
          </a:p>
        </p:txBody>
      </p:sp>
      <p:sp>
        <p:nvSpPr>
          <p:cNvPr id="3" name="2 - Θέση περιεχομένου"/>
          <p:cNvSpPr>
            <a:spLocks noGrp="1"/>
          </p:cNvSpPr>
          <p:nvPr>
            <p:ph idx="1"/>
          </p:nvPr>
        </p:nvSpPr>
        <p:spPr/>
        <p:txBody>
          <a:bodyPr>
            <a:normAutofit lnSpcReduction="10000"/>
          </a:bodyPr>
          <a:lstStyle/>
          <a:p>
            <a:pPr algn="just">
              <a:buNone/>
            </a:pPr>
            <a:r>
              <a:rPr lang="de-DE" dirty="0"/>
              <a:t> </a:t>
            </a:r>
            <a:r>
              <a:rPr lang="el-GR" dirty="0" smtClean="0"/>
              <a:t>*Η προσπάθεια ερμηνείας των βιβλικών κειμένων μέσα στο αρχικό </a:t>
            </a:r>
            <a:r>
              <a:rPr lang="el-GR" b="1" dirty="0" smtClean="0"/>
              <a:t>ιστορικό τους πλαίσιο</a:t>
            </a:r>
            <a:r>
              <a:rPr lang="el-GR" dirty="0" smtClean="0"/>
              <a:t>. Η </a:t>
            </a:r>
            <a:r>
              <a:rPr lang="el-GR" dirty="0" err="1" smtClean="0"/>
              <a:t>ιστορικοκριτική</a:t>
            </a:r>
            <a:r>
              <a:rPr lang="el-GR" dirty="0" smtClean="0"/>
              <a:t> μέθοδος διερευνά το πώς ένα κείμενο δημιουργήθηκε και ποιες ήταν οι προθέσεις και το μήνυμα του συγγραφέα του, ποιοι ήταν </a:t>
            </a:r>
            <a:r>
              <a:rPr lang="el-GR" b="1" dirty="0" smtClean="0"/>
              <a:t>οι πρώτοι αναγνώστες του </a:t>
            </a:r>
            <a:r>
              <a:rPr lang="el-GR" dirty="0" smtClean="0"/>
              <a:t>και  ποιες ήταν </a:t>
            </a:r>
            <a:r>
              <a:rPr lang="el-GR" b="1" dirty="0" smtClean="0"/>
              <a:t>οι συνθήκες δημιουργίας </a:t>
            </a:r>
            <a:r>
              <a:rPr lang="el-GR" dirty="0" smtClean="0"/>
              <a:t>και </a:t>
            </a:r>
            <a:r>
              <a:rPr lang="el-GR" b="1" dirty="0" smtClean="0"/>
              <a:t>πρώτης ανάγνωσής </a:t>
            </a:r>
            <a:r>
              <a:rPr lang="el-GR" dirty="0" smtClean="0"/>
              <a:t>του.</a:t>
            </a:r>
          </a:p>
          <a:p>
            <a:pPr>
              <a:buNone/>
            </a:pPr>
            <a:endParaRPr lang="el-GR" dirty="0"/>
          </a:p>
          <a:p>
            <a:pPr>
              <a:buNone/>
            </a:pPr>
            <a:r>
              <a:rPr lang="el-GR" dirty="0" smtClean="0"/>
              <a:t> </a:t>
            </a:r>
            <a:endParaRPr lang="el-GR" dirty="0"/>
          </a:p>
          <a:p>
            <a:endParaRPr lang="el-GR" dirty="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lang="el-GR" b="1" dirty="0" smtClean="0"/>
              <a:t/>
            </a:r>
            <a:br>
              <a:rPr lang="el-GR" b="1" dirty="0" smtClean="0"/>
            </a:br>
            <a:r>
              <a:rPr lang="el-GR" b="1" dirty="0"/>
              <a:t/>
            </a:r>
            <a:br>
              <a:rPr lang="el-GR" b="1" dirty="0"/>
            </a:br>
            <a:r>
              <a:rPr lang="el-GR" b="1" dirty="0" smtClean="0"/>
              <a:t>Ακροάματα + Μετάληψη 2</a:t>
            </a:r>
            <a:br>
              <a:rPr lang="el-GR" b="1" dirty="0" smtClean="0"/>
            </a:br>
            <a:r>
              <a:rPr lang="el-GR" b="1" dirty="0" smtClean="0"/>
              <a:t/>
            </a:r>
            <a:br>
              <a:rPr lang="el-GR" b="1" dirty="0" smtClean="0"/>
            </a:br>
            <a:r>
              <a:rPr lang="en-US" dirty="0" smtClean="0"/>
              <a:t/>
            </a:r>
            <a:br>
              <a:rPr lang="en-US" dirty="0" smtClean="0"/>
            </a:br>
            <a:r>
              <a:rPr lang="el-GR" sz="1600" dirty="0" smtClean="0"/>
              <a:t/>
            </a:r>
            <a:br>
              <a:rPr lang="el-GR" sz="1600" dirty="0" smtClean="0"/>
            </a:br>
            <a:endParaRPr lang="el-GR" sz="1600" dirty="0"/>
          </a:p>
        </p:txBody>
      </p:sp>
      <p:sp>
        <p:nvSpPr>
          <p:cNvPr id="3" name="2 - Θέση περιεχομένου"/>
          <p:cNvSpPr>
            <a:spLocks noGrp="1"/>
          </p:cNvSpPr>
          <p:nvPr>
            <p:ph idx="1"/>
          </p:nvPr>
        </p:nvSpPr>
        <p:spPr>
          <a:xfrm>
            <a:off x="539552" y="1916832"/>
            <a:ext cx="8229600" cy="4325112"/>
          </a:xfrm>
        </p:spPr>
        <p:txBody>
          <a:bodyPr>
            <a:normAutofit/>
          </a:bodyPr>
          <a:lstStyle/>
          <a:p>
            <a:pPr>
              <a:buNone/>
            </a:pPr>
            <a:endParaRPr lang="el-GR" dirty="0"/>
          </a:p>
          <a:p>
            <a:pPr algn="just"/>
            <a:r>
              <a:rPr lang="el-GR" dirty="0" smtClean="0"/>
              <a:t>Πραγματικά τα Ευαγγέλια γράφτηκαν για να ακουσθούν ΩΣ ΕΝΙΑΙΑ ΣΥΝΟΛΑ κατά τη διάρκεια της λατρευτικής Σύναξης την Κυριακή ημέρα μέσα σε ένα κλίμα εσχατολογικού ενθουσιασμού, ενεργούς ανάμνησης των έργων της θείας Οικονομίας και αναμονής του Ιησού.</a:t>
            </a:r>
          </a:p>
          <a:p>
            <a:pPr algn="just"/>
            <a:r>
              <a:rPr lang="el-GR" dirty="0" smtClean="0"/>
              <a:t>Καύση  και Κατάνυξη: </a:t>
            </a:r>
          </a:p>
          <a:p>
            <a:pPr algn="just"/>
            <a:endParaRPr lang="el-GR" dirty="0"/>
          </a:p>
          <a:p>
            <a:endParaRPr lang="el-GR" dirty="0"/>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lang="el-GR" b="1" dirty="0" smtClean="0"/>
              <a:t/>
            </a:r>
            <a:br>
              <a:rPr lang="el-GR" b="1" dirty="0" smtClean="0"/>
            </a:br>
            <a:r>
              <a:rPr lang="el-GR" b="1" dirty="0"/>
              <a:t/>
            </a:r>
            <a:br>
              <a:rPr lang="el-GR" b="1" dirty="0"/>
            </a:br>
            <a:r>
              <a:rPr lang="el-GR" b="1" dirty="0" smtClean="0"/>
              <a:t>Ακροάματα + Μετάληψη 2</a:t>
            </a:r>
            <a:br>
              <a:rPr lang="el-GR" b="1" dirty="0" smtClean="0"/>
            </a:br>
            <a:r>
              <a:rPr lang="el-GR" b="1" dirty="0" smtClean="0"/>
              <a:t/>
            </a:r>
            <a:br>
              <a:rPr lang="el-GR" b="1" dirty="0" smtClean="0"/>
            </a:br>
            <a:r>
              <a:rPr lang="en-US" dirty="0" smtClean="0"/>
              <a:t/>
            </a:r>
            <a:br>
              <a:rPr lang="en-US" dirty="0" smtClean="0"/>
            </a:br>
            <a:r>
              <a:rPr lang="el-GR" sz="1600" dirty="0" smtClean="0"/>
              <a:t/>
            </a:r>
            <a:br>
              <a:rPr lang="el-GR" sz="1600" dirty="0" smtClean="0"/>
            </a:br>
            <a:endParaRPr lang="el-GR" sz="1600" dirty="0"/>
          </a:p>
        </p:txBody>
      </p:sp>
      <p:sp>
        <p:nvSpPr>
          <p:cNvPr id="3" name="2 - Θέση περιεχομένου"/>
          <p:cNvSpPr>
            <a:spLocks noGrp="1"/>
          </p:cNvSpPr>
          <p:nvPr>
            <p:ph idx="1"/>
          </p:nvPr>
        </p:nvSpPr>
        <p:spPr>
          <a:xfrm>
            <a:off x="539552" y="1916832"/>
            <a:ext cx="8229600" cy="4325112"/>
          </a:xfrm>
        </p:spPr>
        <p:txBody>
          <a:bodyPr>
            <a:normAutofit/>
          </a:bodyPr>
          <a:lstStyle/>
          <a:p>
            <a:pPr>
              <a:buNone/>
            </a:pPr>
            <a:endParaRPr lang="el-GR" dirty="0"/>
          </a:p>
          <a:p>
            <a:pPr algn="just"/>
            <a:r>
              <a:rPr lang="el-GR" dirty="0" smtClean="0"/>
              <a:t>Πραγματικά τα Ευαγγέλια γράφτηκαν για να ακουσθούν ΩΣ ΕΝΙΑΙΑ ΣΥΝΟΛΑ κατά τη διάρκεια της λατρευτικής Σύναξης την Κυριακή ημέρα μέσα σε ένα κλίμα εσχατολογικού ενθουσιασμού, ενεργούς ανάμνησης των έργων της θείας Οικονομίας και αναμονής του Ιησού.</a:t>
            </a:r>
          </a:p>
          <a:p>
            <a:pPr algn="just"/>
            <a:r>
              <a:rPr lang="el-GR" dirty="0" smtClean="0"/>
              <a:t>Καύση  και Κατάνυξη: </a:t>
            </a:r>
          </a:p>
          <a:p>
            <a:pPr algn="just"/>
            <a:endParaRPr lang="el-GR" dirty="0"/>
          </a:p>
          <a:p>
            <a:endParaRPr lang="el-GR" dirty="0"/>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lang="el-GR" b="1" dirty="0" smtClean="0"/>
              <a:t/>
            </a:r>
            <a:br>
              <a:rPr lang="el-GR" b="1" dirty="0" smtClean="0"/>
            </a:br>
            <a:r>
              <a:rPr lang="el-GR" b="1" dirty="0"/>
              <a:t/>
            </a:r>
            <a:br>
              <a:rPr lang="el-GR" b="1" dirty="0"/>
            </a:br>
            <a:r>
              <a:rPr lang="el-GR" b="1" dirty="0" smtClean="0"/>
              <a:t>Ακροάματα + Μετάληψη 2</a:t>
            </a:r>
            <a:br>
              <a:rPr lang="el-GR" b="1" dirty="0" smtClean="0"/>
            </a:br>
            <a:r>
              <a:rPr lang="el-GR" b="1" dirty="0" smtClean="0"/>
              <a:t/>
            </a:r>
            <a:br>
              <a:rPr lang="el-GR" b="1" dirty="0" smtClean="0"/>
            </a:br>
            <a:r>
              <a:rPr lang="en-US" dirty="0" smtClean="0"/>
              <a:t/>
            </a:r>
            <a:br>
              <a:rPr lang="en-US" dirty="0" smtClean="0"/>
            </a:br>
            <a:r>
              <a:rPr lang="el-GR" sz="1600" dirty="0" smtClean="0"/>
              <a:t/>
            </a:r>
            <a:br>
              <a:rPr lang="el-GR" sz="1600" dirty="0" smtClean="0"/>
            </a:br>
            <a:endParaRPr lang="el-GR" sz="1600" dirty="0"/>
          </a:p>
        </p:txBody>
      </p:sp>
      <p:sp>
        <p:nvSpPr>
          <p:cNvPr id="3" name="2 - Θέση περιεχομένου"/>
          <p:cNvSpPr>
            <a:spLocks noGrp="1"/>
          </p:cNvSpPr>
          <p:nvPr>
            <p:ph idx="1"/>
          </p:nvPr>
        </p:nvSpPr>
        <p:spPr>
          <a:xfrm>
            <a:off x="539552" y="1916832"/>
            <a:ext cx="8229600" cy="4325112"/>
          </a:xfrm>
        </p:spPr>
        <p:txBody>
          <a:bodyPr>
            <a:normAutofit/>
          </a:bodyPr>
          <a:lstStyle/>
          <a:p>
            <a:pPr>
              <a:buNone/>
            </a:pPr>
            <a:endParaRPr lang="el-GR" dirty="0"/>
          </a:p>
          <a:p>
            <a:pPr algn="just"/>
            <a:r>
              <a:rPr lang="el-GR" dirty="0" smtClean="0"/>
              <a:t>Βυζαντινή Μουσική </a:t>
            </a:r>
            <a:r>
              <a:rPr lang="el-GR" dirty="0" err="1" smtClean="0"/>
              <a:t>Πάρτα</a:t>
            </a:r>
            <a:r>
              <a:rPr lang="el-GR" dirty="0" smtClean="0"/>
              <a:t> </a:t>
            </a:r>
          </a:p>
          <a:p>
            <a:pPr algn="just"/>
            <a:r>
              <a:rPr lang="el-GR" dirty="0" err="1" smtClean="0"/>
              <a:t>Πρό</a:t>
            </a:r>
            <a:r>
              <a:rPr lang="el-GR" dirty="0" smtClean="0"/>
              <a:t>(σ)</a:t>
            </a:r>
            <a:r>
              <a:rPr lang="el-GR" dirty="0" err="1" smtClean="0"/>
              <a:t>Κληση</a:t>
            </a:r>
            <a:r>
              <a:rPr lang="el-GR" dirty="0" smtClean="0"/>
              <a:t> Γάμου</a:t>
            </a:r>
            <a:endParaRPr lang="el-GR" dirty="0"/>
          </a:p>
          <a:p>
            <a:endParaRPr lang="el-GR" dirty="0"/>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lang="el-GR" b="1" dirty="0" smtClean="0"/>
              <a:t/>
            </a:r>
            <a:br>
              <a:rPr lang="el-GR" b="1" dirty="0" smtClean="0"/>
            </a:br>
            <a:r>
              <a:rPr lang="el-GR" b="1" dirty="0"/>
              <a:t/>
            </a:r>
            <a:br>
              <a:rPr lang="el-GR" b="1" dirty="0"/>
            </a:br>
            <a:r>
              <a:rPr lang="el-GR" b="1" dirty="0" smtClean="0"/>
              <a:t>Ακροάματα + Μετάληψη 2</a:t>
            </a:r>
            <a:br>
              <a:rPr lang="el-GR" b="1" dirty="0" smtClean="0"/>
            </a:br>
            <a:r>
              <a:rPr lang="el-GR" b="1" dirty="0" smtClean="0"/>
              <a:t/>
            </a:r>
            <a:br>
              <a:rPr lang="el-GR" b="1" dirty="0" smtClean="0"/>
            </a:br>
            <a:r>
              <a:rPr lang="en-US" dirty="0" smtClean="0"/>
              <a:t/>
            </a:r>
            <a:br>
              <a:rPr lang="en-US" dirty="0" smtClean="0"/>
            </a:br>
            <a:r>
              <a:rPr lang="el-GR" sz="1600" dirty="0" smtClean="0"/>
              <a:t/>
            </a:r>
            <a:br>
              <a:rPr lang="el-GR" sz="1600" dirty="0" smtClean="0"/>
            </a:br>
            <a:endParaRPr lang="el-GR" sz="1600" dirty="0"/>
          </a:p>
        </p:txBody>
      </p:sp>
      <p:sp>
        <p:nvSpPr>
          <p:cNvPr id="3" name="2 - Θέση περιεχομένου"/>
          <p:cNvSpPr>
            <a:spLocks noGrp="1"/>
          </p:cNvSpPr>
          <p:nvPr>
            <p:ph idx="1"/>
          </p:nvPr>
        </p:nvSpPr>
        <p:spPr>
          <a:xfrm>
            <a:off x="539552" y="1916832"/>
            <a:ext cx="8229600" cy="4325112"/>
          </a:xfrm>
        </p:spPr>
        <p:txBody>
          <a:bodyPr>
            <a:normAutofit/>
          </a:bodyPr>
          <a:lstStyle/>
          <a:p>
            <a:pPr>
              <a:buNone/>
            </a:pPr>
            <a:endParaRPr lang="el-GR" dirty="0"/>
          </a:p>
          <a:p>
            <a:pPr algn="just">
              <a:buNone/>
            </a:pPr>
            <a:endParaRPr lang="el-GR" dirty="0"/>
          </a:p>
          <a:p>
            <a:endParaRPr lang="el-GR" dirty="0"/>
          </a:p>
        </p:txBody>
      </p:sp>
      <p:pic>
        <p:nvPicPr>
          <p:cNvPr id="4" name="3 - Εικόνα"/>
          <p:cNvPicPr/>
          <p:nvPr/>
        </p:nvPicPr>
        <p:blipFill>
          <a:blip r:embed="rId2" cstate="print"/>
          <a:srcRect/>
          <a:stretch>
            <a:fillRect/>
          </a:stretch>
        </p:blipFill>
        <p:spPr bwMode="auto">
          <a:xfrm>
            <a:off x="1403648" y="2132856"/>
            <a:ext cx="6480720" cy="4012867"/>
          </a:xfrm>
          <a:prstGeom prst="rect">
            <a:avLst/>
          </a:prstGeom>
          <a:noFill/>
          <a:ln w="9525">
            <a:noFill/>
            <a:miter lim="800000"/>
            <a:headEnd/>
            <a:tailEnd/>
          </a:ln>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t/>
            </a:r>
            <a:br>
              <a:rPr lang="el-GR" b="1" dirty="0" smtClean="0"/>
            </a:br>
            <a:r>
              <a:rPr lang="el-GR" b="1" dirty="0"/>
              <a:t/>
            </a:r>
            <a:br>
              <a:rPr lang="el-GR" b="1" dirty="0"/>
            </a:br>
            <a:r>
              <a:rPr lang="el-GR" b="1" dirty="0" smtClean="0"/>
              <a:t>Παράδειγμα: Η ΜΕΤΑΜΟΡΦΩΣΗ</a:t>
            </a:r>
            <a:br>
              <a:rPr lang="el-GR" b="1" dirty="0" smtClean="0"/>
            </a:br>
            <a:r>
              <a:rPr lang="en-US" dirty="0" smtClean="0"/>
              <a:t/>
            </a:r>
            <a:br>
              <a:rPr lang="en-US" dirty="0" smtClean="0"/>
            </a:br>
            <a:r>
              <a:rPr lang="el-GR" sz="1600" dirty="0" smtClean="0"/>
              <a:t/>
            </a:r>
            <a:br>
              <a:rPr lang="el-GR" sz="1600" dirty="0" smtClean="0"/>
            </a:br>
            <a:endParaRPr lang="el-GR" sz="1600" dirty="0"/>
          </a:p>
        </p:txBody>
      </p:sp>
      <p:sp>
        <p:nvSpPr>
          <p:cNvPr id="3" name="2 - Θέση περιεχομένου"/>
          <p:cNvSpPr>
            <a:spLocks noGrp="1"/>
          </p:cNvSpPr>
          <p:nvPr>
            <p:ph idx="1"/>
          </p:nvPr>
        </p:nvSpPr>
        <p:spPr/>
        <p:txBody>
          <a:bodyPr>
            <a:normAutofit fontScale="85000" lnSpcReduction="20000"/>
          </a:bodyPr>
          <a:lstStyle/>
          <a:p>
            <a:pPr>
              <a:buNone/>
            </a:pPr>
            <a:r>
              <a:rPr lang="de-DE" dirty="0"/>
              <a:t> </a:t>
            </a:r>
            <a:endParaRPr lang="el-GR" dirty="0"/>
          </a:p>
          <a:p>
            <a:pPr>
              <a:buNone/>
            </a:pPr>
            <a:r>
              <a:rPr lang="el-GR" dirty="0" smtClean="0"/>
              <a:t>Η κυκλική δομή της περικοπής 9, 1-29 έχει ως εξής:</a:t>
            </a:r>
          </a:p>
          <a:p>
            <a:r>
              <a:rPr lang="el-GR" dirty="0" smtClean="0"/>
              <a:t>α. Εισαγωγή στ. 1-2α</a:t>
            </a:r>
          </a:p>
          <a:p>
            <a:r>
              <a:rPr lang="el-GR" dirty="0" smtClean="0"/>
              <a:t>	β. Μεταμόρφωση στ. 2β-3 </a:t>
            </a:r>
          </a:p>
          <a:p>
            <a:r>
              <a:rPr lang="el-GR" dirty="0" smtClean="0"/>
              <a:t>		γ. Ηλίας και Μωυσής στ. 4</a:t>
            </a:r>
          </a:p>
          <a:p>
            <a:r>
              <a:rPr lang="el-GR" dirty="0" smtClean="0"/>
              <a:t>δ. Η αντίδραση του Πέτρου στ. 5-6</a:t>
            </a:r>
          </a:p>
          <a:p>
            <a:r>
              <a:rPr lang="el-GR" dirty="0" smtClean="0"/>
              <a:t>				</a:t>
            </a:r>
            <a:r>
              <a:rPr lang="el-GR" b="1" dirty="0" smtClean="0"/>
              <a:t>ε. </a:t>
            </a:r>
            <a:r>
              <a:rPr lang="el-GR" b="1" cap="all" dirty="0" smtClean="0"/>
              <a:t>θ</a:t>
            </a:r>
            <a:r>
              <a:rPr lang="el-GR" b="1" dirty="0" smtClean="0"/>
              <a:t>εϊκή παρουσία και φωνή στ. 7</a:t>
            </a:r>
            <a:endParaRPr lang="el-GR" dirty="0" smtClean="0"/>
          </a:p>
          <a:p>
            <a:r>
              <a:rPr lang="el-GR" dirty="0" smtClean="0"/>
              <a:t>	  δ’. </a:t>
            </a:r>
            <a:r>
              <a:rPr lang="el-GR" cap="all" dirty="0" smtClean="0"/>
              <a:t>α</a:t>
            </a:r>
            <a:r>
              <a:rPr lang="el-GR" dirty="0" smtClean="0"/>
              <a:t>ντίδραση των μαθητών στ. 8-9</a:t>
            </a:r>
          </a:p>
          <a:p>
            <a:r>
              <a:rPr lang="el-GR" dirty="0" smtClean="0"/>
              <a:t>			γ’ . Επανερχόμενος Ηλίας στ. 11-13</a:t>
            </a:r>
          </a:p>
          <a:p>
            <a:r>
              <a:rPr lang="el-GR" dirty="0" smtClean="0"/>
              <a:t>β’ . O παραμορφωμένος νέος στ. 14-27</a:t>
            </a:r>
          </a:p>
          <a:p>
            <a:r>
              <a:rPr lang="el-GR" dirty="0" smtClean="0"/>
              <a:t>α’. </a:t>
            </a:r>
            <a:r>
              <a:rPr lang="el-GR" dirty="0" err="1" smtClean="0"/>
              <a:t>Eπίλογος</a:t>
            </a:r>
            <a:r>
              <a:rPr lang="el-GR" dirty="0" smtClean="0"/>
              <a:t> στ. 28-29</a:t>
            </a:r>
          </a:p>
          <a:p>
            <a:endParaRPr lang="el-GR" dirty="0"/>
          </a:p>
          <a:p>
            <a:endParaRPr lang="el-GR" dirty="0"/>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692696"/>
            <a:ext cx="8229600" cy="1066800"/>
          </a:xfrm>
        </p:spPr>
        <p:txBody>
          <a:bodyPr>
            <a:normAutofit fontScale="90000"/>
          </a:bodyPr>
          <a:lstStyle/>
          <a:p>
            <a:pPr algn="ctr"/>
            <a:r>
              <a:rPr lang="el-GR" b="1" dirty="0" smtClean="0"/>
              <a:t/>
            </a:r>
            <a:br>
              <a:rPr lang="el-GR" b="1" dirty="0" smtClean="0"/>
            </a:br>
            <a:r>
              <a:rPr lang="el-GR" b="1" dirty="0"/>
              <a:t/>
            </a:r>
            <a:br>
              <a:rPr lang="el-GR" b="1" dirty="0"/>
            </a:br>
            <a:r>
              <a:rPr lang="el-GR" b="1" dirty="0" smtClean="0"/>
              <a:t> Παράδειγμα: Η ΜΕΤΑΜΟΡΦΩΣΗ  2</a:t>
            </a:r>
            <a:br>
              <a:rPr lang="el-GR" b="1" dirty="0" smtClean="0"/>
            </a:br>
            <a:r>
              <a:rPr lang="el-GR" b="1" dirty="0" smtClean="0"/>
              <a:t/>
            </a:r>
            <a:br>
              <a:rPr lang="el-GR" b="1" dirty="0" smtClean="0"/>
            </a:br>
            <a:r>
              <a:rPr lang="en-US" dirty="0" smtClean="0"/>
              <a:t/>
            </a:r>
            <a:br>
              <a:rPr lang="en-US" dirty="0" smtClean="0"/>
            </a:br>
            <a:r>
              <a:rPr lang="el-GR" sz="1600" dirty="0" smtClean="0"/>
              <a:t/>
            </a:r>
            <a:br>
              <a:rPr lang="el-GR" sz="1600" dirty="0" smtClean="0"/>
            </a:br>
            <a:endParaRPr lang="el-GR" sz="1600" dirty="0"/>
          </a:p>
        </p:txBody>
      </p:sp>
      <p:sp>
        <p:nvSpPr>
          <p:cNvPr id="3" name="2 - Θέση περιεχομένου"/>
          <p:cNvSpPr>
            <a:spLocks noGrp="1"/>
          </p:cNvSpPr>
          <p:nvPr>
            <p:ph idx="1"/>
          </p:nvPr>
        </p:nvSpPr>
        <p:spPr>
          <a:xfrm>
            <a:off x="251520" y="1412776"/>
            <a:ext cx="8517632" cy="5040560"/>
          </a:xfrm>
        </p:spPr>
        <p:txBody>
          <a:bodyPr>
            <a:normAutofit fontScale="70000" lnSpcReduction="20000"/>
          </a:bodyPr>
          <a:lstStyle/>
          <a:p>
            <a:pPr>
              <a:buNone/>
            </a:pPr>
            <a:endParaRPr lang="el-GR" dirty="0"/>
          </a:p>
          <a:p>
            <a:r>
              <a:rPr lang="el-GR" dirty="0" smtClean="0"/>
              <a:t> (</a:t>
            </a:r>
            <a:r>
              <a:rPr lang="el-GR" dirty="0" err="1" smtClean="0"/>
              <a:t>Καὶ</a:t>
            </a:r>
            <a:r>
              <a:rPr lang="el-GR" dirty="0" smtClean="0"/>
              <a:t> </a:t>
            </a:r>
            <a:r>
              <a:rPr lang="el-GR" dirty="0" err="1" smtClean="0"/>
              <a:t>μετὰ</a:t>
            </a:r>
            <a:r>
              <a:rPr lang="el-GR" dirty="0" smtClean="0"/>
              <a:t> </a:t>
            </a:r>
            <a:r>
              <a:rPr lang="el-GR" dirty="0" err="1" smtClean="0"/>
              <a:t>ἡμέρας</a:t>
            </a:r>
            <a:r>
              <a:rPr lang="el-GR" dirty="0" smtClean="0"/>
              <a:t> </a:t>
            </a:r>
            <a:r>
              <a:rPr lang="el-GR" dirty="0" err="1" smtClean="0"/>
              <a:t>ἓξ</a:t>
            </a:r>
            <a:r>
              <a:rPr lang="el-GR" dirty="0" smtClean="0"/>
              <a:t>) </a:t>
            </a:r>
            <a:r>
              <a:rPr lang="el-GR" dirty="0" err="1" smtClean="0"/>
              <a:t>παραλαμβάνει</a:t>
            </a:r>
            <a:r>
              <a:rPr lang="el-GR" dirty="0" smtClean="0"/>
              <a:t> ὁ </a:t>
            </a:r>
            <a:r>
              <a:rPr lang="el-GR" dirty="0" err="1" smtClean="0"/>
              <a:t>Ἰησοῦς</a:t>
            </a:r>
            <a:endParaRPr lang="el-GR" dirty="0" smtClean="0"/>
          </a:p>
          <a:p>
            <a:r>
              <a:rPr lang="el-GR" dirty="0" err="1" smtClean="0"/>
              <a:t>τὸν</a:t>
            </a:r>
            <a:r>
              <a:rPr lang="el-GR" dirty="0" smtClean="0"/>
              <a:t> </a:t>
            </a:r>
            <a:r>
              <a:rPr lang="el-GR" i="1" dirty="0" err="1" smtClean="0"/>
              <a:t>Πέτρον</a:t>
            </a:r>
            <a:r>
              <a:rPr lang="el-GR" i="1" dirty="0" smtClean="0"/>
              <a:t> </a:t>
            </a:r>
            <a:r>
              <a:rPr lang="el-GR" i="1" dirty="0" err="1" smtClean="0"/>
              <a:t>καὶ</a:t>
            </a:r>
            <a:r>
              <a:rPr lang="el-GR" i="1" dirty="0" smtClean="0"/>
              <a:t> </a:t>
            </a:r>
            <a:r>
              <a:rPr lang="el-GR" i="1" dirty="0" err="1" smtClean="0"/>
              <a:t>τὸν</a:t>
            </a:r>
            <a:r>
              <a:rPr lang="el-GR" i="1" dirty="0" smtClean="0"/>
              <a:t> </a:t>
            </a:r>
            <a:r>
              <a:rPr lang="el-GR" i="1" dirty="0" err="1" smtClean="0"/>
              <a:t>Ἰάκωβον</a:t>
            </a:r>
            <a:r>
              <a:rPr lang="el-GR" i="1" dirty="0" smtClean="0"/>
              <a:t> </a:t>
            </a:r>
            <a:r>
              <a:rPr lang="el-GR" i="1" dirty="0" err="1" smtClean="0"/>
              <a:t>καὶ</a:t>
            </a:r>
            <a:r>
              <a:rPr lang="el-GR" i="1" dirty="0" smtClean="0"/>
              <a:t> </a:t>
            </a:r>
            <a:r>
              <a:rPr lang="el-GR" i="1" dirty="0" err="1" smtClean="0"/>
              <a:t>τὸν</a:t>
            </a:r>
            <a:r>
              <a:rPr lang="el-GR" i="1" dirty="0" smtClean="0"/>
              <a:t> </a:t>
            </a:r>
            <a:r>
              <a:rPr lang="el-GR" i="1" dirty="0" err="1" smtClean="0"/>
              <a:t>Ἰωάννην</a:t>
            </a:r>
            <a:r>
              <a:rPr lang="el-GR" dirty="0" err="1" smtClean="0"/>
              <a:t>͵</a:t>
            </a:r>
            <a:endParaRPr lang="el-GR" dirty="0" smtClean="0"/>
          </a:p>
          <a:p>
            <a:r>
              <a:rPr lang="el-GR" dirty="0" smtClean="0"/>
              <a:t>(</a:t>
            </a:r>
            <a:r>
              <a:rPr lang="el-GR" dirty="0" err="1" smtClean="0"/>
              <a:t>καὶ</a:t>
            </a:r>
            <a:r>
              <a:rPr lang="el-GR" dirty="0" smtClean="0"/>
              <a:t>) </a:t>
            </a:r>
            <a:r>
              <a:rPr lang="el-GR" dirty="0" err="1" smtClean="0"/>
              <a:t>ἀναφέρει</a:t>
            </a:r>
            <a:r>
              <a:rPr lang="el-GR" dirty="0" smtClean="0"/>
              <a:t> </a:t>
            </a:r>
            <a:r>
              <a:rPr lang="el-GR" dirty="0" err="1" smtClean="0"/>
              <a:t>αὐτοὺς</a:t>
            </a:r>
            <a:r>
              <a:rPr lang="el-GR" dirty="0" smtClean="0"/>
              <a:t> </a:t>
            </a:r>
            <a:r>
              <a:rPr lang="el-GR" dirty="0" err="1" smtClean="0"/>
              <a:t>εἰς</a:t>
            </a:r>
            <a:r>
              <a:rPr lang="el-GR" dirty="0" smtClean="0"/>
              <a:t> </a:t>
            </a:r>
            <a:r>
              <a:rPr lang="el-GR" dirty="0" err="1" smtClean="0"/>
              <a:t>ὄρος</a:t>
            </a:r>
            <a:r>
              <a:rPr lang="el-GR" dirty="0" smtClean="0"/>
              <a:t> </a:t>
            </a:r>
            <a:r>
              <a:rPr lang="el-GR" dirty="0" err="1" smtClean="0"/>
              <a:t>ὑψηλὸν</a:t>
            </a:r>
            <a:r>
              <a:rPr lang="el-GR" dirty="0" smtClean="0"/>
              <a:t> (</a:t>
            </a:r>
            <a:r>
              <a:rPr lang="el-GR" dirty="0" err="1" smtClean="0"/>
              <a:t>κατ΄</a:t>
            </a:r>
            <a:r>
              <a:rPr lang="el-GR" dirty="0" smtClean="0"/>
              <a:t> </a:t>
            </a:r>
            <a:r>
              <a:rPr lang="el-GR" dirty="0" err="1" smtClean="0"/>
              <a:t>ἰδίαν</a:t>
            </a:r>
            <a:r>
              <a:rPr lang="el-GR" dirty="0" smtClean="0"/>
              <a:t> </a:t>
            </a:r>
            <a:r>
              <a:rPr lang="el-GR" dirty="0" err="1" smtClean="0"/>
              <a:t>μόνους</a:t>
            </a:r>
            <a:r>
              <a:rPr lang="el-GR" dirty="0" smtClean="0"/>
              <a:t>).</a:t>
            </a:r>
          </a:p>
          <a:p>
            <a:r>
              <a:rPr lang="el-GR" cap="all" dirty="0" err="1" smtClean="0"/>
              <a:t>κ</a:t>
            </a:r>
            <a:r>
              <a:rPr lang="el-GR" dirty="0" err="1" smtClean="0"/>
              <a:t>αὶ</a:t>
            </a:r>
            <a:r>
              <a:rPr lang="el-GR" dirty="0" smtClean="0"/>
              <a:t> </a:t>
            </a:r>
            <a:r>
              <a:rPr lang="el-GR" dirty="0" err="1" smtClean="0"/>
              <a:t>μετεμορφώθη</a:t>
            </a:r>
            <a:r>
              <a:rPr lang="el-GR" dirty="0" smtClean="0"/>
              <a:t> (</a:t>
            </a:r>
            <a:r>
              <a:rPr lang="el-GR" dirty="0" err="1" smtClean="0"/>
              <a:t>ἔμπροσθεν</a:t>
            </a:r>
            <a:r>
              <a:rPr lang="el-GR" dirty="0" smtClean="0"/>
              <a:t> </a:t>
            </a:r>
            <a:r>
              <a:rPr lang="el-GR" dirty="0" err="1" smtClean="0"/>
              <a:t>αὐτῶν</a:t>
            </a:r>
            <a:r>
              <a:rPr lang="el-GR" dirty="0" smtClean="0"/>
              <a:t>)͵</a:t>
            </a:r>
          </a:p>
          <a:p>
            <a:r>
              <a:rPr lang="x-none" smtClean="0"/>
              <a:t>καὶ τὰ ἱμάτια αὐτοῦ ἐγένετο στίλβοντα λευκὰ (λίαν)</a:t>
            </a:r>
            <a:endParaRPr lang="el-GR" dirty="0" smtClean="0"/>
          </a:p>
          <a:p>
            <a:r>
              <a:rPr lang="el-GR" dirty="0" err="1" smtClean="0"/>
              <a:t>οἷα</a:t>
            </a:r>
            <a:r>
              <a:rPr lang="el-GR" dirty="0" smtClean="0"/>
              <a:t> </a:t>
            </a:r>
            <a:r>
              <a:rPr lang="el-GR" dirty="0" err="1" smtClean="0"/>
              <a:t>γναφεὺς</a:t>
            </a:r>
            <a:r>
              <a:rPr lang="el-GR" dirty="0" smtClean="0"/>
              <a:t> </a:t>
            </a:r>
            <a:r>
              <a:rPr lang="el-GR" dirty="0" err="1" smtClean="0"/>
              <a:t>ἐπὶ</a:t>
            </a:r>
            <a:r>
              <a:rPr lang="el-GR" dirty="0" smtClean="0"/>
              <a:t> </a:t>
            </a:r>
            <a:r>
              <a:rPr lang="el-GR" dirty="0" err="1" smtClean="0"/>
              <a:t>τῆς</a:t>
            </a:r>
            <a:r>
              <a:rPr lang="el-GR" dirty="0" smtClean="0"/>
              <a:t> </a:t>
            </a:r>
            <a:r>
              <a:rPr lang="el-GR" dirty="0" err="1" smtClean="0"/>
              <a:t>γῆς</a:t>
            </a:r>
            <a:r>
              <a:rPr lang="el-GR" dirty="0" smtClean="0"/>
              <a:t> </a:t>
            </a:r>
            <a:r>
              <a:rPr lang="el-GR" dirty="0" err="1" smtClean="0"/>
              <a:t>οὐ</a:t>
            </a:r>
            <a:r>
              <a:rPr lang="el-GR" dirty="0" smtClean="0"/>
              <a:t> </a:t>
            </a:r>
            <a:r>
              <a:rPr lang="el-GR" dirty="0" err="1" smtClean="0"/>
              <a:t>δύναται</a:t>
            </a:r>
            <a:r>
              <a:rPr lang="el-GR" dirty="0" smtClean="0"/>
              <a:t> </a:t>
            </a:r>
            <a:r>
              <a:rPr lang="el-GR" dirty="0" err="1" smtClean="0"/>
              <a:t>οὕτως</a:t>
            </a:r>
            <a:r>
              <a:rPr lang="el-GR" dirty="0" smtClean="0"/>
              <a:t> </a:t>
            </a:r>
            <a:r>
              <a:rPr lang="el-GR" dirty="0" err="1" smtClean="0"/>
              <a:t>λευκᾶναι</a:t>
            </a:r>
            <a:r>
              <a:rPr lang="el-GR" dirty="0" smtClean="0"/>
              <a:t>.</a:t>
            </a:r>
          </a:p>
          <a:p>
            <a:r>
              <a:rPr lang="el-GR" dirty="0" err="1" smtClean="0"/>
              <a:t>καὶ</a:t>
            </a:r>
            <a:r>
              <a:rPr lang="el-GR" dirty="0" smtClean="0"/>
              <a:t> </a:t>
            </a:r>
            <a:r>
              <a:rPr lang="el-GR" dirty="0" err="1" smtClean="0"/>
              <a:t>ὤφθη</a:t>
            </a:r>
            <a:r>
              <a:rPr lang="el-GR" dirty="0" smtClean="0"/>
              <a:t> </a:t>
            </a:r>
            <a:r>
              <a:rPr lang="el-GR" dirty="0" err="1" smtClean="0"/>
              <a:t>αὐτοῖς</a:t>
            </a:r>
            <a:r>
              <a:rPr lang="el-GR" dirty="0" smtClean="0"/>
              <a:t> </a:t>
            </a:r>
            <a:r>
              <a:rPr lang="el-GR" i="1" dirty="0" err="1" smtClean="0"/>
              <a:t>Ἠλίας</a:t>
            </a:r>
            <a:r>
              <a:rPr lang="el-GR" i="1" dirty="0" smtClean="0"/>
              <a:t> </a:t>
            </a:r>
            <a:r>
              <a:rPr lang="el-GR" i="1" dirty="0" err="1" smtClean="0"/>
              <a:t>σὺν</a:t>
            </a:r>
            <a:r>
              <a:rPr lang="el-GR" i="1" dirty="0" smtClean="0"/>
              <a:t> </a:t>
            </a:r>
            <a:r>
              <a:rPr lang="el-GR" i="1" dirty="0" err="1" smtClean="0"/>
              <a:t>Μωϋσεῖ</a:t>
            </a:r>
            <a:r>
              <a:rPr lang="el-GR" dirty="0" err="1" smtClean="0"/>
              <a:t>͵</a:t>
            </a:r>
            <a:endParaRPr lang="el-GR" dirty="0" smtClean="0"/>
          </a:p>
          <a:p>
            <a:r>
              <a:rPr lang="el-GR" dirty="0" err="1" smtClean="0"/>
              <a:t>καὶ</a:t>
            </a:r>
            <a:r>
              <a:rPr lang="el-GR" dirty="0" smtClean="0"/>
              <a:t> </a:t>
            </a:r>
            <a:r>
              <a:rPr lang="el-GR" dirty="0" err="1" smtClean="0"/>
              <a:t>ἦσαν</a:t>
            </a:r>
            <a:r>
              <a:rPr lang="el-GR" dirty="0" smtClean="0"/>
              <a:t> </a:t>
            </a:r>
            <a:r>
              <a:rPr lang="el-GR" dirty="0" err="1" smtClean="0"/>
              <a:t>συλλαλοῦντες</a:t>
            </a:r>
            <a:r>
              <a:rPr lang="el-GR" dirty="0" smtClean="0"/>
              <a:t> </a:t>
            </a:r>
            <a:r>
              <a:rPr lang="el-GR" dirty="0" err="1" smtClean="0"/>
              <a:t>τῷ</a:t>
            </a:r>
            <a:r>
              <a:rPr lang="el-GR" dirty="0" smtClean="0"/>
              <a:t> </a:t>
            </a:r>
            <a:r>
              <a:rPr lang="el-GR" dirty="0" err="1" smtClean="0"/>
              <a:t>Ἰησοῦ</a:t>
            </a:r>
            <a:r>
              <a:rPr lang="el-GR" dirty="0" smtClean="0"/>
              <a:t>.</a:t>
            </a:r>
          </a:p>
          <a:p>
            <a:r>
              <a:rPr lang="x-none" smtClean="0"/>
              <a:t> </a:t>
            </a:r>
            <a:endParaRPr lang="el-GR" dirty="0" smtClean="0"/>
          </a:p>
          <a:p>
            <a:r>
              <a:rPr lang="el-GR" dirty="0" err="1" smtClean="0"/>
              <a:t>καὶ</a:t>
            </a:r>
            <a:r>
              <a:rPr lang="el-GR" dirty="0" smtClean="0"/>
              <a:t> </a:t>
            </a:r>
            <a:r>
              <a:rPr lang="el-GR" dirty="0" err="1" smtClean="0"/>
              <a:t>ἀποκριθεὶς</a:t>
            </a:r>
            <a:r>
              <a:rPr lang="el-GR" dirty="0" smtClean="0"/>
              <a:t> ὁ </a:t>
            </a:r>
            <a:r>
              <a:rPr lang="el-GR" dirty="0" err="1" smtClean="0"/>
              <a:t>Πέτρος</a:t>
            </a:r>
            <a:r>
              <a:rPr lang="el-GR" dirty="0" smtClean="0"/>
              <a:t> </a:t>
            </a:r>
            <a:r>
              <a:rPr lang="el-GR" dirty="0" err="1" smtClean="0"/>
              <a:t>λέγει</a:t>
            </a:r>
            <a:r>
              <a:rPr lang="el-GR" dirty="0" smtClean="0"/>
              <a:t> </a:t>
            </a:r>
            <a:r>
              <a:rPr lang="el-GR" dirty="0" err="1" smtClean="0"/>
              <a:t>τῷ</a:t>
            </a:r>
            <a:r>
              <a:rPr lang="el-GR" dirty="0" smtClean="0"/>
              <a:t> </a:t>
            </a:r>
            <a:r>
              <a:rPr lang="el-GR" dirty="0" err="1" smtClean="0"/>
              <a:t>Ἰησοῦ͵</a:t>
            </a:r>
            <a:endParaRPr lang="el-GR" dirty="0" smtClean="0"/>
          </a:p>
          <a:p>
            <a:pPr algn="ctr"/>
            <a:r>
              <a:rPr lang="el-GR" b="1" dirty="0" err="1" smtClean="0"/>
              <a:t>Ραββί͵</a:t>
            </a:r>
            <a:r>
              <a:rPr lang="el-GR" b="1" dirty="0" smtClean="0"/>
              <a:t> </a:t>
            </a:r>
            <a:r>
              <a:rPr lang="el-GR" b="1" dirty="0" err="1" smtClean="0"/>
              <a:t>καλόν</a:t>
            </a:r>
            <a:r>
              <a:rPr lang="el-GR" b="1" dirty="0" smtClean="0"/>
              <a:t> </a:t>
            </a:r>
            <a:r>
              <a:rPr lang="el-GR" b="1" dirty="0" err="1" smtClean="0"/>
              <a:t>ἐστιν</a:t>
            </a:r>
            <a:r>
              <a:rPr lang="el-GR" b="1" dirty="0" smtClean="0"/>
              <a:t> </a:t>
            </a:r>
            <a:r>
              <a:rPr lang="el-GR" b="1" dirty="0" err="1" smtClean="0"/>
              <a:t>ἡμᾶς</a:t>
            </a:r>
            <a:r>
              <a:rPr lang="el-GR" b="1" dirty="0" smtClean="0"/>
              <a:t> </a:t>
            </a:r>
            <a:r>
              <a:rPr lang="el-GR" b="1" dirty="0" err="1" smtClean="0"/>
              <a:t>ὧδε</a:t>
            </a:r>
            <a:r>
              <a:rPr lang="el-GR" b="1" dirty="0" smtClean="0"/>
              <a:t> </a:t>
            </a:r>
            <a:r>
              <a:rPr lang="el-GR" b="1" dirty="0" err="1" smtClean="0"/>
              <a:t>εἶναι͵</a:t>
            </a:r>
            <a:endParaRPr lang="el-GR" dirty="0" smtClean="0"/>
          </a:p>
          <a:p>
            <a:pPr algn="ctr"/>
            <a:r>
              <a:rPr lang="el-GR" b="1" dirty="0" err="1" smtClean="0"/>
              <a:t>καὶ</a:t>
            </a:r>
            <a:r>
              <a:rPr lang="el-GR" b="1" dirty="0" smtClean="0"/>
              <a:t> </a:t>
            </a:r>
            <a:r>
              <a:rPr lang="el-GR" b="1" dirty="0" err="1" smtClean="0"/>
              <a:t>ποιήσωμεν</a:t>
            </a:r>
            <a:r>
              <a:rPr lang="el-GR" b="1" dirty="0" smtClean="0"/>
              <a:t> </a:t>
            </a:r>
            <a:r>
              <a:rPr lang="el-GR" b="1" dirty="0" err="1" smtClean="0"/>
              <a:t>τρεῖς</a:t>
            </a:r>
            <a:r>
              <a:rPr lang="el-GR" b="1" dirty="0" smtClean="0"/>
              <a:t> </a:t>
            </a:r>
            <a:r>
              <a:rPr lang="el-GR" b="1" dirty="0" err="1" smtClean="0"/>
              <a:t>σκηνάς͵</a:t>
            </a:r>
            <a:endParaRPr lang="el-GR" dirty="0" smtClean="0"/>
          </a:p>
          <a:p>
            <a:pPr algn="ctr"/>
            <a:r>
              <a:rPr lang="el-GR" b="1" dirty="0" err="1" smtClean="0"/>
              <a:t>σοὶ</a:t>
            </a:r>
            <a:r>
              <a:rPr lang="el-GR" b="1" dirty="0" smtClean="0"/>
              <a:t> </a:t>
            </a:r>
            <a:r>
              <a:rPr lang="el-GR" b="1" dirty="0" err="1" smtClean="0"/>
              <a:t>μίαν</a:t>
            </a:r>
            <a:r>
              <a:rPr lang="el-GR" b="1" dirty="0" smtClean="0"/>
              <a:t> </a:t>
            </a:r>
            <a:r>
              <a:rPr lang="el-GR" b="1" dirty="0" err="1" smtClean="0"/>
              <a:t>καὶ</a:t>
            </a:r>
            <a:r>
              <a:rPr lang="el-GR" b="1" dirty="0" smtClean="0"/>
              <a:t> </a:t>
            </a:r>
            <a:r>
              <a:rPr lang="el-GR" b="1" dirty="0" err="1" smtClean="0"/>
              <a:t>Μωϋσεῖ</a:t>
            </a:r>
            <a:r>
              <a:rPr lang="el-GR" b="1" dirty="0" smtClean="0"/>
              <a:t> </a:t>
            </a:r>
            <a:r>
              <a:rPr lang="el-GR" b="1" dirty="0" err="1" smtClean="0"/>
              <a:t>μίαν</a:t>
            </a:r>
            <a:r>
              <a:rPr lang="el-GR" b="1" dirty="0" smtClean="0"/>
              <a:t> </a:t>
            </a:r>
            <a:r>
              <a:rPr lang="el-GR" b="1" dirty="0" err="1" smtClean="0"/>
              <a:t>καὶ</a:t>
            </a:r>
            <a:r>
              <a:rPr lang="el-GR" b="1" dirty="0" smtClean="0"/>
              <a:t> </a:t>
            </a:r>
            <a:r>
              <a:rPr lang="el-GR" b="1" dirty="0" err="1" smtClean="0"/>
              <a:t>Ἠλίᾳ</a:t>
            </a:r>
            <a:r>
              <a:rPr lang="el-GR" b="1" dirty="0" smtClean="0"/>
              <a:t> </a:t>
            </a:r>
            <a:r>
              <a:rPr lang="el-GR" b="1" dirty="0" err="1" smtClean="0"/>
              <a:t>μίαν</a:t>
            </a:r>
            <a:r>
              <a:rPr lang="el-GR" b="1" dirty="0" smtClean="0"/>
              <a:t>.</a:t>
            </a:r>
            <a:endParaRPr lang="el-GR" dirty="0" smtClean="0"/>
          </a:p>
          <a:p>
            <a:r>
              <a:rPr lang="el-GR" dirty="0" err="1" smtClean="0"/>
              <a:t>οὐ</a:t>
            </a:r>
            <a:r>
              <a:rPr lang="el-GR" dirty="0" smtClean="0"/>
              <a:t> </a:t>
            </a:r>
            <a:r>
              <a:rPr lang="el-GR" dirty="0" err="1" smtClean="0"/>
              <a:t>γὰρ</a:t>
            </a:r>
            <a:r>
              <a:rPr lang="el-GR" dirty="0" smtClean="0"/>
              <a:t> </a:t>
            </a:r>
            <a:r>
              <a:rPr lang="el-GR" dirty="0" err="1" smtClean="0"/>
              <a:t>ᾔδει</a:t>
            </a:r>
            <a:r>
              <a:rPr lang="el-GR" dirty="0" smtClean="0"/>
              <a:t> </a:t>
            </a:r>
            <a:r>
              <a:rPr lang="el-GR" dirty="0" err="1" smtClean="0"/>
              <a:t>τί</a:t>
            </a:r>
            <a:r>
              <a:rPr lang="el-GR" dirty="0" smtClean="0"/>
              <a:t> </a:t>
            </a:r>
            <a:r>
              <a:rPr lang="el-GR" dirty="0" err="1" smtClean="0"/>
              <a:t>ἀποκριθῇ͵</a:t>
            </a:r>
            <a:r>
              <a:rPr lang="el-GR" dirty="0" smtClean="0"/>
              <a:t> </a:t>
            </a:r>
            <a:r>
              <a:rPr lang="el-GR" dirty="0" err="1" smtClean="0"/>
              <a:t>ἔκφοβοι</a:t>
            </a:r>
            <a:r>
              <a:rPr lang="el-GR" dirty="0" smtClean="0"/>
              <a:t> </a:t>
            </a:r>
            <a:r>
              <a:rPr lang="el-GR" dirty="0" err="1" smtClean="0"/>
              <a:t>γὰρ</a:t>
            </a:r>
            <a:r>
              <a:rPr lang="el-GR" dirty="0" smtClean="0"/>
              <a:t> </a:t>
            </a:r>
            <a:r>
              <a:rPr lang="el-GR" dirty="0" err="1" smtClean="0"/>
              <a:t>ἐγένοντο</a:t>
            </a:r>
            <a:r>
              <a:rPr lang="el-GR" dirty="0" smtClean="0"/>
              <a:t>.</a:t>
            </a:r>
          </a:p>
          <a:p>
            <a:r>
              <a:rPr lang="el-GR" dirty="0" smtClean="0"/>
              <a:t> </a:t>
            </a:r>
          </a:p>
          <a:p>
            <a:r>
              <a:rPr lang="el-GR" dirty="0" err="1" smtClean="0"/>
              <a:t>καὶ</a:t>
            </a:r>
            <a:r>
              <a:rPr lang="el-GR" dirty="0" smtClean="0"/>
              <a:t> </a:t>
            </a:r>
            <a:r>
              <a:rPr lang="el-GR" dirty="0" err="1" smtClean="0"/>
              <a:t>ἐγένετο</a:t>
            </a:r>
            <a:r>
              <a:rPr lang="el-GR" dirty="0" smtClean="0"/>
              <a:t> </a:t>
            </a:r>
            <a:r>
              <a:rPr lang="el-GR" dirty="0" err="1" smtClean="0"/>
              <a:t>νεφέλη</a:t>
            </a:r>
            <a:r>
              <a:rPr lang="el-GR" dirty="0" smtClean="0"/>
              <a:t> </a:t>
            </a:r>
            <a:r>
              <a:rPr lang="el-GR" dirty="0" err="1" smtClean="0"/>
              <a:t>ἐπισκιάζουσα</a:t>
            </a:r>
            <a:r>
              <a:rPr lang="el-GR" dirty="0" smtClean="0"/>
              <a:t> </a:t>
            </a:r>
            <a:r>
              <a:rPr lang="el-GR" dirty="0" err="1" smtClean="0"/>
              <a:t>αὐτοῖς͵</a:t>
            </a:r>
            <a:endParaRPr lang="el-GR" dirty="0" smtClean="0"/>
          </a:p>
          <a:p>
            <a:pPr algn="just"/>
            <a:endParaRPr lang="el-GR" dirty="0"/>
          </a:p>
          <a:p>
            <a:endParaRPr lang="el-GR" dirty="0"/>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620688"/>
            <a:ext cx="8382000" cy="1069848"/>
          </a:xfrm>
        </p:spPr>
        <p:txBody>
          <a:bodyPr/>
          <a:lstStyle/>
          <a:p>
            <a:pPr algn="ctr"/>
            <a:r>
              <a:rPr lang="el-GR" dirty="0" smtClean="0"/>
              <a:t>Κείμενα Ακροάματα</a:t>
            </a:r>
            <a:endParaRPr lang="el-GR" dirty="0"/>
          </a:p>
        </p:txBody>
      </p:sp>
      <p:sp>
        <p:nvSpPr>
          <p:cNvPr id="5" name="4 - Θέση περιεχομένου"/>
          <p:cNvSpPr>
            <a:spLocks noGrp="1"/>
          </p:cNvSpPr>
          <p:nvPr>
            <p:ph sz="quarter" idx="2"/>
          </p:nvPr>
        </p:nvSpPr>
        <p:spPr>
          <a:xfrm>
            <a:off x="1619672" y="1988840"/>
            <a:ext cx="4176464" cy="4261313"/>
          </a:xfrm>
        </p:spPr>
        <p:txBody>
          <a:bodyPr>
            <a:normAutofit/>
          </a:bodyPr>
          <a:lstStyle/>
          <a:p>
            <a:pPr algn="just">
              <a:buNone/>
            </a:pPr>
            <a:r>
              <a:rPr lang="el-GR" dirty="0"/>
              <a:t>*</a:t>
            </a:r>
            <a:r>
              <a:rPr lang="en-US" dirty="0" smtClean="0"/>
              <a:t> </a:t>
            </a:r>
            <a:r>
              <a:rPr lang="el-GR" dirty="0" err="1" smtClean="0"/>
              <a:t>Προφορικότητα</a:t>
            </a:r>
            <a:endParaRPr lang="el-GR" dirty="0" smtClean="0"/>
          </a:p>
          <a:p>
            <a:pPr algn="just">
              <a:buNone/>
            </a:pPr>
            <a:r>
              <a:rPr lang="el-GR" dirty="0" smtClean="0"/>
              <a:t>* Αφήγηση</a:t>
            </a:r>
            <a:endParaRPr lang="de-DE" dirty="0" smtClean="0"/>
          </a:p>
        </p:txBody>
      </p:sp>
      <p:sp>
        <p:nvSpPr>
          <p:cNvPr id="6" name="5 - Θέση περιεχομένου"/>
          <p:cNvSpPr>
            <a:spLocks noGrp="1"/>
          </p:cNvSpPr>
          <p:nvPr>
            <p:ph sz="quarter" idx="4"/>
          </p:nvPr>
        </p:nvSpPr>
        <p:spPr>
          <a:xfrm>
            <a:off x="4644008" y="1484784"/>
            <a:ext cx="4042792" cy="4189305"/>
          </a:xfrm>
        </p:spPr>
        <p:txBody>
          <a:bodyPr>
            <a:normAutofit/>
          </a:bodyPr>
          <a:lstStyle/>
          <a:p>
            <a:pPr algn="just"/>
            <a:r>
              <a:rPr lang="el-GR" dirty="0" smtClean="0"/>
              <a:t>Μνήμη</a:t>
            </a:r>
            <a:endParaRPr lang="el-GR" dirty="0"/>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259632" y="5733256"/>
            <a:ext cx="7445896" cy="651556"/>
          </a:xfrm>
        </p:spPr>
        <p:txBody>
          <a:bodyPr>
            <a:normAutofit fontScale="90000"/>
          </a:bodyPr>
          <a:lstStyle/>
          <a:p>
            <a:pPr algn="ctr"/>
            <a:r>
              <a:rPr lang="de-DE" dirty="0" smtClean="0"/>
              <a:t>Lukas als ….. </a:t>
            </a:r>
            <a:r>
              <a:rPr lang="el-GR" dirty="0" smtClean="0"/>
              <a:t/>
            </a:r>
            <a:br>
              <a:rPr lang="el-GR" dirty="0" smtClean="0"/>
            </a:br>
            <a:endParaRPr lang="el-GR" dirty="0"/>
          </a:p>
        </p:txBody>
      </p:sp>
      <p:sp>
        <p:nvSpPr>
          <p:cNvPr id="3" name="2 - Θέση κειμένου"/>
          <p:cNvSpPr>
            <a:spLocks noGrp="1"/>
          </p:cNvSpPr>
          <p:nvPr>
            <p:ph type="body" idx="1"/>
          </p:nvPr>
        </p:nvSpPr>
        <p:spPr>
          <a:xfrm>
            <a:off x="323528" y="980728"/>
            <a:ext cx="4041648" cy="457200"/>
          </a:xfrm>
        </p:spPr>
        <p:txBody>
          <a:bodyPr/>
          <a:lstStyle/>
          <a:p>
            <a:r>
              <a:rPr lang="de-DE" dirty="0" smtClean="0"/>
              <a:t>Geschichtsschreiber</a:t>
            </a:r>
            <a:endParaRPr lang="el-GR" dirty="0"/>
          </a:p>
        </p:txBody>
      </p:sp>
      <p:sp>
        <p:nvSpPr>
          <p:cNvPr id="4" name="3 - Θέση κειμένου"/>
          <p:cNvSpPr>
            <a:spLocks noGrp="1"/>
          </p:cNvSpPr>
          <p:nvPr>
            <p:ph type="body" sz="half" idx="3"/>
          </p:nvPr>
        </p:nvSpPr>
        <p:spPr>
          <a:xfrm>
            <a:off x="4788024" y="908720"/>
            <a:ext cx="4041775" cy="457200"/>
          </a:xfrm>
        </p:spPr>
        <p:txBody>
          <a:bodyPr/>
          <a:lstStyle/>
          <a:p>
            <a:r>
              <a:rPr lang="de-DE" dirty="0" smtClean="0"/>
              <a:t>Arzt</a:t>
            </a:r>
            <a:endParaRPr lang="el-GR" dirty="0"/>
          </a:p>
        </p:txBody>
      </p:sp>
      <p:sp>
        <p:nvSpPr>
          <p:cNvPr id="5" name="4 - Θέση περιεχομένου"/>
          <p:cNvSpPr>
            <a:spLocks noGrp="1"/>
          </p:cNvSpPr>
          <p:nvPr>
            <p:ph sz="quarter" idx="2"/>
          </p:nvPr>
        </p:nvSpPr>
        <p:spPr>
          <a:xfrm>
            <a:off x="107504" y="1772816"/>
            <a:ext cx="4536504" cy="4693361"/>
          </a:xfrm>
        </p:spPr>
        <p:txBody>
          <a:bodyPr>
            <a:normAutofit fontScale="55000" lnSpcReduction="20000"/>
          </a:bodyPr>
          <a:lstStyle/>
          <a:p>
            <a:pPr algn="just"/>
            <a:endParaRPr lang="de-DE" dirty="0" smtClean="0"/>
          </a:p>
          <a:p>
            <a:pPr algn="just"/>
            <a:r>
              <a:rPr lang="de-DE" sz="2500" dirty="0" smtClean="0"/>
              <a:t>C. Goddard schrieb einmal, dass </a:t>
            </a:r>
            <a:r>
              <a:rPr lang="de-DE" sz="2500" b="1" dirty="0" smtClean="0"/>
              <a:t>„das Schicksal der Welt weniger von den verlorenen und gewonnenen Schlachten bestimmt wird als von den Geschichten, die sie liebt und an die sie glaubt“. </a:t>
            </a:r>
            <a:r>
              <a:rPr lang="de-DE" sz="2500" dirty="0" smtClean="0"/>
              <a:t>Tatsächlich haben Geschichten den Glauben von Individuen und Gemeinschaften seit Beginn der Zivilisation geprägt. Sie haben die Menschen entweder zum Handeln bewegt oder daran gehindert und damit die Wahrnehmung der Geschichte der Menschen maßgeblich mitgeprägt. Geschichten haben manchmal dazu gedient, die Verbindungen zwischen Gemeinschaften zu festigen, oder sie wurden dazu benutzt, ideologische Anreize gegen sie zu setzen. </a:t>
            </a:r>
            <a:r>
              <a:rPr lang="de-DE" u="sng" dirty="0" smtClean="0">
                <a:hlinkClick r:id="rId2"/>
              </a:rPr>
              <a:t>https://www.bibleinterp.com/articles/2018/07/toc428017.shtml</a:t>
            </a:r>
            <a:endParaRPr lang="de-DE" u="sng" dirty="0" smtClean="0"/>
          </a:p>
          <a:p>
            <a:pPr algn="just"/>
            <a:endParaRPr lang="de-DE" u="sng" dirty="0" smtClean="0"/>
          </a:p>
          <a:p>
            <a:pPr algn="just"/>
            <a:r>
              <a:rPr lang="de-DE" b="1" dirty="0" err="1" smtClean="0"/>
              <a:t>Ricœur</a:t>
            </a:r>
            <a:r>
              <a:rPr lang="de-DE" b="1" dirty="0" smtClean="0"/>
              <a:t> beschreibt das Leben eines Menschen als „Gewebe erzählter Geschichten“, die identitätsstiftende Bedeutung haben (</a:t>
            </a:r>
            <a:r>
              <a:rPr lang="de-DE" b="1" dirty="0" err="1" smtClean="0"/>
              <a:t>Ricœur</a:t>
            </a:r>
            <a:r>
              <a:rPr lang="de-DE" b="1" dirty="0" smtClean="0"/>
              <a:t>, 1991, 396). </a:t>
            </a:r>
            <a:r>
              <a:rPr lang="de-DE" dirty="0" smtClean="0"/>
              <a:t>Dies sind neben selbst erlebten Geschichten auch Erzählungen, die unser Welt- und Menschenbild konturieren. </a:t>
            </a:r>
            <a:endParaRPr lang="el-GR" dirty="0" smtClean="0"/>
          </a:p>
          <a:p>
            <a:pPr algn="just"/>
            <a:endParaRPr lang="el-GR" dirty="0"/>
          </a:p>
        </p:txBody>
      </p:sp>
      <p:sp>
        <p:nvSpPr>
          <p:cNvPr id="6" name="5 - Θέση περιεχομένου"/>
          <p:cNvSpPr>
            <a:spLocks noGrp="1"/>
          </p:cNvSpPr>
          <p:nvPr>
            <p:ph sz="quarter" idx="4"/>
          </p:nvPr>
        </p:nvSpPr>
        <p:spPr>
          <a:xfrm>
            <a:off x="5040561" y="1988840"/>
            <a:ext cx="4103439" cy="4477337"/>
          </a:xfrm>
        </p:spPr>
        <p:txBody>
          <a:bodyPr>
            <a:normAutofit fontScale="40000" lnSpcReduction="20000"/>
          </a:bodyPr>
          <a:lstStyle/>
          <a:p>
            <a:pPr lvl="0" algn="just"/>
            <a:r>
              <a:rPr lang="de-DE" sz="4300" dirty="0" smtClean="0"/>
              <a:t>Interaktivität zwischen Krankenhaus und Theater (Katharsis) (vgl. </a:t>
            </a:r>
            <a:r>
              <a:rPr lang="de-DE" sz="4300" dirty="0" err="1" smtClean="0"/>
              <a:t>Sacred</a:t>
            </a:r>
            <a:r>
              <a:rPr lang="de-DE" sz="4300" dirty="0" smtClean="0"/>
              <a:t> Tales Aristides)</a:t>
            </a:r>
            <a:endParaRPr lang="el-GR" sz="4300" dirty="0" smtClean="0"/>
          </a:p>
          <a:p>
            <a:pPr algn="just"/>
            <a:endParaRPr lang="de-DE" sz="4300" dirty="0" smtClean="0"/>
          </a:p>
          <a:p>
            <a:pPr algn="just"/>
            <a:r>
              <a:rPr lang="de-DE" sz="4300" dirty="0" smtClean="0"/>
              <a:t>Interaktive   </a:t>
            </a:r>
            <a:r>
              <a:rPr lang="de-DE" sz="4300" b="1" dirty="0" smtClean="0"/>
              <a:t>Dramatische Erzählungen</a:t>
            </a:r>
            <a:r>
              <a:rPr lang="de-DE" sz="4300" dirty="0" smtClean="0"/>
              <a:t> in denen eine metaphorische Spannung durch die jeweiligen Figurenkonstellation und szenische Abfolge erzeugt wird.</a:t>
            </a:r>
          </a:p>
          <a:p>
            <a:pPr lvl="0" algn="just">
              <a:buNone/>
            </a:pPr>
            <a:r>
              <a:rPr lang="de-DE" sz="4300" dirty="0" smtClean="0"/>
              <a:t> </a:t>
            </a:r>
            <a:endParaRPr lang="el-GR" sz="4300" dirty="0" smtClean="0"/>
          </a:p>
          <a:p>
            <a:pPr lvl="0" algn="just"/>
            <a:r>
              <a:rPr lang="de-DE" sz="4300" dirty="0" smtClean="0"/>
              <a:t>Die Hörer wird in einer metaphorischen Prozess entwickelt. Die Geschichte der Wirklichen mit der Geschichte des Möglichen  (rhetorisch argumentativ wie auch  poetisch – performativ).</a:t>
            </a:r>
            <a:endParaRPr lang="el-GR" dirty="0"/>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 Τίτλος"/>
          <p:cNvSpPr>
            <a:spLocks noGrp="1"/>
          </p:cNvSpPr>
          <p:nvPr>
            <p:ph type="title"/>
          </p:nvPr>
        </p:nvSpPr>
        <p:spPr/>
        <p:txBody>
          <a:bodyPr/>
          <a:lstStyle/>
          <a:p>
            <a:endParaRPr lang="el-GR"/>
          </a:p>
        </p:txBody>
      </p:sp>
      <p:pic>
        <p:nvPicPr>
          <p:cNvPr id="5" name="4 - Θέση εικόνας" descr="staur1"/>
          <p:cNvPicPr>
            <a:picLocks noGrp="1"/>
          </p:cNvPicPr>
          <p:nvPr>
            <p:ph type="pic" idx="1"/>
          </p:nvPr>
        </p:nvPicPr>
        <p:blipFill>
          <a:blip r:embed="rId2" cstate="print"/>
          <a:srcRect l="2434" r="717"/>
          <a:stretch>
            <a:fillRect/>
          </a:stretch>
        </p:blipFill>
        <p:spPr>
          <a:xfrm>
            <a:off x="2051720" y="476672"/>
            <a:ext cx="6120680" cy="4572000"/>
          </a:xfrm>
        </p:spPr>
      </p:pic>
      <p:sp>
        <p:nvSpPr>
          <p:cNvPr id="4" name="3 - Θέση κειμένου"/>
          <p:cNvSpPr>
            <a:spLocks noGrp="1"/>
          </p:cNvSpPr>
          <p:nvPr>
            <p:ph type="body" sz="half" idx="2"/>
          </p:nvPr>
        </p:nvSpPr>
        <p:spPr>
          <a:xfrm>
            <a:off x="1835696" y="5599755"/>
            <a:ext cx="6264696" cy="925589"/>
          </a:xfrm>
        </p:spPr>
        <p:txBody>
          <a:bodyPr>
            <a:normAutofit/>
          </a:bodyPr>
          <a:lstStyle/>
          <a:p>
            <a:r>
              <a:rPr lang="el-GR" dirty="0" smtClean="0"/>
              <a:t> Λατινικός Σταυρός σε κόκκινο χρώμα πάνω από θήραμα από τη </a:t>
            </a:r>
            <a:r>
              <a:rPr lang="el-GR" dirty="0" err="1" smtClean="0"/>
              <a:t>νοτιοϊσπανική</a:t>
            </a:r>
            <a:r>
              <a:rPr lang="el-GR" dirty="0" smtClean="0"/>
              <a:t> σπηλιά </a:t>
            </a:r>
            <a:r>
              <a:rPr lang="el-GR" dirty="0" err="1" smtClean="0"/>
              <a:t>Πηλέτα</a:t>
            </a:r>
            <a:r>
              <a:rPr lang="el-GR" dirty="0" smtClean="0"/>
              <a:t> (Όψιμη Παλαιολιθική Περίοδος 40.000-12.000 </a:t>
            </a:r>
            <a:r>
              <a:rPr lang="el-GR" dirty="0" err="1" smtClean="0"/>
              <a:t>π.Χ.</a:t>
            </a:r>
            <a:r>
              <a:rPr lang="el-GR" dirty="0" smtClean="0"/>
              <a:t>)</a:t>
            </a:r>
          </a:p>
          <a:p>
            <a:endParaRPr lang="el-GR" dirty="0"/>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 Θέση εικόνας" descr="staur4"/>
          <p:cNvPicPr>
            <a:picLocks noGrp="1"/>
          </p:cNvPicPr>
          <p:nvPr>
            <p:ph type="pic" idx="1"/>
          </p:nvPr>
        </p:nvPicPr>
        <p:blipFill>
          <a:blip r:embed="rId2" cstate="print"/>
          <a:srcRect t="2051" b="-408"/>
          <a:stretch>
            <a:fillRect/>
          </a:stretch>
        </p:blipFill>
        <p:spPr>
          <a:xfrm>
            <a:off x="403671" y="620688"/>
            <a:ext cx="4572000" cy="5760640"/>
          </a:xfrm>
        </p:spPr>
      </p:pic>
      <p:sp>
        <p:nvSpPr>
          <p:cNvPr id="4" name="3 - Θέση κειμένου"/>
          <p:cNvSpPr>
            <a:spLocks noGrp="1"/>
          </p:cNvSpPr>
          <p:nvPr>
            <p:ph type="body" sz="half" idx="2"/>
          </p:nvPr>
        </p:nvSpPr>
        <p:spPr/>
        <p:txBody>
          <a:bodyPr/>
          <a:lstStyle/>
          <a:p>
            <a:r>
              <a:rPr lang="el-GR" smtClean="0"/>
              <a:t>‘Μητρικός’ Σταυρός ως περιδέραιο (Κύπρος 3000π.Χ.)</a:t>
            </a:r>
          </a:p>
          <a:p>
            <a:endParaRPr lang="el-GR" dirty="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Ασθενή Σημεία</a:t>
            </a:r>
            <a:endParaRPr lang="el-GR" dirty="0"/>
          </a:p>
        </p:txBody>
      </p:sp>
      <p:sp>
        <p:nvSpPr>
          <p:cNvPr id="3" name="2 - Θέση περιεχομένου"/>
          <p:cNvSpPr>
            <a:spLocks noGrp="1"/>
          </p:cNvSpPr>
          <p:nvPr>
            <p:ph idx="1"/>
          </p:nvPr>
        </p:nvSpPr>
        <p:spPr/>
        <p:txBody>
          <a:bodyPr/>
          <a:lstStyle/>
          <a:p>
            <a:r>
              <a:rPr lang="el-GR" dirty="0" smtClean="0"/>
              <a:t>1. Το φαινόμενο της «πεταλούδας» («του βατράχου»)</a:t>
            </a:r>
          </a:p>
          <a:p>
            <a:r>
              <a:rPr lang="el-GR" dirty="0" smtClean="0"/>
              <a:t>Το «δέντρο» και όχι το Δάσος</a:t>
            </a:r>
          </a:p>
          <a:p>
            <a:r>
              <a:rPr lang="el-GR" dirty="0" smtClean="0"/>
              <a:t>Στο βάθος του Πηγαδιού τελικά </a:t>
            </a:r>
            <a:r>
              <a:rPr lang="el-GR" dirty="0" err="1" smtClean="0"/>
              <a:t>αντικρύζουμε</a:t>
            </a:r>
            <a:r>
              <a:rPr lang="el-GR" dirty="0" smtClean="0"/>
              <a:t> τον «καθρέφτη» μας! </a:t>
            </a:r>
            <a:endParaRPr lang="el-GR" dirty="0"/>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κειμένου"/>
          <p:cNvSpPr>
            <a:spLocks noGrp="1"/>
          </p:cNvSpPr>
          <p:nvPr>
            <p:ph type="body" sz="half" idx="2"/>
          </p:nvPr>
        </p:nvSpPr>
        <p:spPr>
          <a:xfrm>
            <a:off x="5868144" y="1916832"/>
            <a:ext cx="2662808" cy="3312368"/>
          </a:xfrm>
        </p:spPr>
        <p:txBody>
          <a:bodyPr/>
          <a:lstStyle/>
          <a:p>
            <a:pPr algn="just"/>
            <a:r>
              <a:rPr lang="el-GR" dirty="0" smtClean="0"/>
              <a:t>Το 1968 ανακαλύφθηκαν σε σαρκοφάγο (</a:t>
            </a:r>
            <a:r>
              <a:rPr lang="en-US" dirty="0" err="1" smtClean="0"/>
              <a:t>Ossuar</a:t>
            </a:r>
            <a:r>
              <a:rPr lang="el-GR" dirty="0" smtClean="0"/>
              <a:t>) στο </a:t>
            </a:r>
            <a:r>
              <a:rPr lang="el-GR" dirty="0" err="1" smtClean="0"/>
              <a:t>Giy'at</a:t>
            </a:r>
            <a:r>
              <a:rPr lang="el-GR" dirty="0" smtClean="0"/>
              <a:t> </a:t>
            </a:r>
            <a:r>
              <a:rPr lang="el-GR" dirty="0" err="1" smtClean="0"/>
              <a:t>ha</a:t>
            </a:r>
            <a:r>
              <a:rPr lang="el-GR" dirty="0" smtClean="0"/>
              <a:t>-</a:t>
            </a:r>
            <a:r>
              <a:rPr lang="el-GR" dirty="0" err="1" smtClean="0"/>
              <a:t>Mivtar</a:t>
            </a:r>
            <a:r>
              <a:rPr lang="el-GR" dirty="0" smtClean="0"/>
              <a:t> της Ιερουσαλήμ τα υπολείμματα ενός 25-30χρονου εσταυρωμένου από το πρώτο ήμισυ του 1</a:t>
            </a:r>
            <a:r>
              <a:rPr lang="el-GR" baseline="30000" dirty="0" smtClean="0"/>
              <a:t>ου</a:t>
            </a:r>
            <a:r>
              <a:rPr lang="el-GR" dirty="0" smtClean="0"/>
              <a:t> αι. μ. Χ. Το όνομά του ήταν </a:t>
            </a:r>
            <a:r>
              <a:rPr lang="en-US" dirty="0" err="1" smtClean="0"/>
              <a:t>Jehochanon</a:t>
            </a:r>
            <a:r>
              <a:rPr lang="el-GR" dirty="0" smtClean="0"/>
              <a:t>. Στην παραπάνω απεικόνιση διακρίνεται το μήκους 11 εκατ. καρφί να έχει διαπεράσει το πόδι του</a:t>
            </a:r>
          </a:p>
          <a:p>
            <a:endParaRPr lang="el-GR" dirty="0"/>
          </a:p>
        </p:txBody>
      </p:sp>
      <p:pic>
        <p:nvPicPr>
          <p:cNvPr id="5" name="4 - Θέση εικόνας" descr="staur5"/>
          <p:cNvPicPr>
            <a:picLocks noGrp="1"/>
          </p:cNvPicPr>
          <p:nvPr>
            <p:ph type="pic" idx="1"/>
          </p:nvPr>
        </p:nvPicPr>
        <p:blipFill>
          <a:blip r:embed="rId2" cstate="print"/>
          <a:srcRect l="7910" r="7910"/>
          <a:stretch>
            <a:fillRect/>
          </a:stretch>
        </p:blipFill>
        <p:spPr bwMode="auto">
          <a:prstGeom prst="rect">
            <a:avLst/>
          </a:prstGeom>
          <a:noFill/>
          <a:ln w="9525">
            <a:noFill/>
            <a:miter lim="800000"/>
            <a:headEnd/>
            <a:tailEnd/>
          </a:ln>
        </p:spPr>
      </p:pic>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 Τίτλος"/>
          <p:cNvSpPr>
            <a:spLocks noGrp="1"/>
          </p:cNvSpPr>
          <p:nvPr>
            <p:ph type="title"/>
          </p:nvPr>
        </p:nvSpPr>
        <p:spPr/>
        <p:txBody>
          <a:bodyPr/>
          <a:lstStyle/>
          <a:p>
            <a:endParaRPr lang="el-GR"/>
          </a:p>
        </p:txBody>
      </p:sp>
      <p:pic>
        <p:nvPicPr>
          <p:cNvPr id="1026" name="Picture 2"/>
          <p:cNvPicPr>
            <a:picLocks noChangeAspect="1" noChangeArrowheads="1"/>
          </p:cNvPicPr>
          <p:nvPr/>
        </p:nvPicPr>
        <p:blipFill>
          <a:blip r:embed="rId2" cstate="print"/>
          <a:srcRect/>
          <a:stretch>
            <a:fillRect/>
          </a:stretch>
        </p:blipFill>
        <p:spPr bwMode="auto">
          <a:xfrm>
            <a:off x="2847974" y="538163"/>
            <a:ext cx="4604346" cy="5968356"/>
          </a:xfrm>
          <a:prstGeom prst="rect">
            <a:avLst/>
          </a:prstGeom>
          <a:noFill/>
          <a:ln w="9525">
            <a:noFill/>
            <a:miter lim="800000"/>
            <a:headEnd/>
            <a:tailEnd/>
          </a:ln>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κειμένου"/>
          <p:cNvSpPr>
            <a:spLocks noGrp="1"/>
          </p:cNvSpPr>
          <p:nvPr>
            <p:ph type="body" sz="half" idx="2"/>
          </p:nvPr>
        </p:nvSpPr>
        <p:spPr>
          <a:xfrm>
            <a:off x="5364088" y="1124744"/>
            <a:ext cx="3315155" cy="4666053"/>
          </a:xfrm>
        </p:spPr>
        <p:txBody>
          <a:bodyPr>
            <a:normAutofit/>
          </a:bodyPr>
          <a:lstStyle/>
          <a:p>
            <a:pPr algn="just"/>
            <a:r>
              <a:rPr lang="el-GR" dirty="0" smtClean="0"/>
              <a:t>Τη λατρεία του εσταυρωμένου Ναζωραίου εκφράζει ένα γελοιογραφικό </a:t>
            </a:r>
            <a:r>
              <a:rPr lang="el-GR" dirty="0" err="1" smtClean="0"/>
              <a:t>ακιδογράφημα</a:t>
            </a:r>
            <a:r>
              <a:rPr lang="el-GR" dirty="0" smtClean="0"/>
              <a:t> (</a:t>
            </a:r>
            <a:r>
              <a:rPr lang="en-US" dirty="0" err="1" smtClean="0"/>
              <a:t>grafiti</a:t>
            </a:r>
            <a:r>
              <a:rPr lang="el-GR" dirty="0" smtClean="0"/>
              <a:t>) που αναπαριστά τον Ιησού ως εσταυρωμένο </a:t>
            </a:r>
            <a:r>
              <a:rPr lang="el-GR" dirty="0" err="1" smtClean="0"/>
              <a:t>ιπποκέφαλο</a:t>
            </a:r>
            <a:r>
              <a:rPr lang="el-GR" dirty="0" smtClean="0"/>
              <a:t> και τη σημείωση ‘ΑΛΕΞΑΜΕΝΟΣ ΣΕΒΕΤΕ ΘΕΟΝ’. Βρέθηκε στα ανάκτορα του Παλατίνου λόφου της Ρώμης σε κτήριο στρατωνισμού της ανακτορικής φρουράς και χρονολογείται μετά το 200μ.Χ. Ο πιστός χριστιανός αναπαρίσταται ακριβώς με τη στάση που χαιρετούσε κάποιος στην αρχαιότητα ένα είδωλο. Το </a:t>
            </a:r>
            <a:r>
              <a:rPr lang="el-GR" b="1" dirty="0" smtClean="0"/>
              <a:t>Υ</a:t>
            </a:r>
            <a:r>
              <a:rPr lang="el-GR" dirty="0" smtClean="0"/>
              <a:t> στην κορυφή σημαίνει είτε τη φράση ΥΨΙΣΤΕ ή τις δύο οδούς (</a:t>
            </a:r>
            <a:r>
              <a:rPr lang="el-GR" dirty="0" err="1" smtClean="0"/>
              <a:t>Μτ</a:t>
            </a:r>
            <a:r>
              <a:rPr lang="el-GR" dirty="0" smtClean="0"/>
              <a:t>. 7, 13-14</a:t>
            </a:r>
            <a:r>
              <a:rPr lang="el-GR" baseline="30000" dirty="0" smtClean="0"/>
              <a:t>. </a:t>
            </a:r>
            <a:r>
              <a:rPr lang="el-GR" dirty="0" smtClean="0"/>
              <a:t>Διδαχή) της Αρετής και της Κακίας, που παραπέμπει στο γνωστό </a:t>
            </a:r>
            <a:r>
              <a:rPr lang="el-GR" dirty="0" err="1" smtClean="0"/>
              <a:t>νεοπυθαγόρειο</a:t>
            </a:r>
            <a:r>
              <a:rPr lang="el-GR" dirty="0" smtClean="0"/>
              <a:t> μύθο του </a:t>
            </a:r>
            <a:r>
              <a:rPr lang="el-GR" dirty="0" err="1" smtClean="0"/>
              <a:t>Πρόδικου</a:t>
            </a:r>
            <a:r>
              <a:rPr lang="el-GR" dirty="0" smtClean="0"/>
              <a:t> σχετικά με τον έφηβο Ηρακλή. Αν η εσταυρωμένη μορφή είναι όνος (το κατεξοχήν σύμβολο του </a:t>
            </a:r>
            <a:r>
              <a:rPr lang="el-GR" dirty="0" err="1" smtClean="0"/>
              <a:t>Άττιδος</a:t>
            </a:r>
            <a:r>
              <a:rPr lang="el-GR" dirty="0" smtClean="0"/>
              <a:t> και του Διονύσου), τότε έχουμε μια μαρτυρία της αντιστοίχησης εκ μέρους των εθνικών της λατρείας του Ιησού με άλλες λατρείες γονιμότητας</a:t>
            </a:r>
            <a:endParaRPr lang="el-GR" dirty="0"/>
          </a:p>
        </p:txBody>
      </p:sp>
      <p:pic>
        <p:nvPicPr>
          <p:cNvPr id="2050" name="Picture 2" descr="Αποτέλεσμα εικόνας για The Cross Palatino Rome ΑΛΕΞΑΝΔΡΟΣ ΣΕΒΕΤΕ"/>
          <p:cNvPicPr>
            <a:picLocks noChangeAspect="1" noChangeArrowheads="1"/>
          </p:cNvPicPr>
          <p:nvPr/>
        </p:nvPicPr>
        <p:blipFill>
          <a:blip r:embed="rId2" cstate="print"/>
          <a:srcRect/>
          <a:stretch>
            <a:fillRect/>
          </a:stretch>
        </p:blipFill>
        <p:spPr bwMode="auto">
          <a:xfrm>
            <a:off x="467544" y="669035"/>
            <a:ext cx="4464496" cy="5123543"/>
          </a:xfrm>
          <a:prstGeom prst="rect">
            <a:avLst/>
          </a:prstGeom>
          <a:noFill/>
        </p:spPr>
      </p:pic>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5" name="4 - Θέση εικόνας"/>
          <p:cNvPicPr>
            <a:picLocks noGrp="1"/>
          </p:cNvPicPr>
          <p:nvPr>
            <p:ph type="pic" idx="1"/>
          </p:nvPr>
        </p:nvPicPr>
        <p:blipFill>
          <a:blip r:embed="rId2" cstate="print"/>
          <a:srcRect l="13254" t="11311" r="24353"/>
          <a:stretch>
            <a:fillRect/>
          </a:stretch>
        </p:blipFill>
        <p:spPr bwMode="auto">
          <a:xfrm>
            <a:off x="1835696" y="1052736"/>
            <a:ext cx="5256584" cy="5081464"/>
          </a:xfrm>
          <a:prstGeom prst="rect">
            <a:avLst/>
          </a:prstGeom>
          <a:noFill/>
          <a:ln>
            <a:noFill/>
          </a:ln>
        </p:spPr>
      </p:pic>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24 - Τίτλος"/>
          <p:cNvSpPr>
            <a:spLocks noGrp="1"/>
          </p:cNvSpPr>
          <p:nvPr>
            <p:ph type="title"/>
          </p:nvPr>
        </p:nvSpPr>
        <p:spPr/>
        <p:txBody>
          <a:bodyPr/>
          <a:lstStyle/>
          <a:p>
            <a:endParaRPr lang="el-GR"/>
          </a:p>
        </p:txBody>
      </p:sp>
      <p:pic>
        <p:nvPicPr>
          <p:cNvPr id="5" name="4 - Θέση εικόνας"/>
          <p:cNvPicPr>
            <a:picLocks noGrp="1"/>
          </p:cNvPicPr>
          <p:nvPr>
            <p:ph type="pic" idx="1"/>
          </p:nvPr>
        </p:nvPicPr>
        <p:blipFill>
          <a:blip r:embed="rId2" cstate="print"/>
          <a:srcRect l="9267" r="22917"/>
          <a:stretch>
            <a:fillRect/>
          </a:stretch>
        </p:blipFill>
        <p:spPr>
          <a:xfrm>
            <a:off x="827584" y="692696"/>
            <a:ext cx="6948264" cy="5292080"/>
          </a:xfrm>
        </p:spPr>
      </p:pic>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5" name="4 - Θέση εικόνας"/>
          <p:cNvPicPr>
            <a:picLocks noGrp="1"/>
          </p:cNvPicPr>
          <p:nvPr>
            <p:ph type="pic" idx="1"/>
          </p:nvPr>
        </p:nvPicPr>
        <p:blipFill>
          <a:blip r:embed="rId2" cstate="print"/>
          <a:srcRect l="11827" t="11025" r="27603"/>
          <a:stretch>
            <a:fillRect/>
          </a:stretch>
        </p:blipFill>
        <p:spPr bwMode="auto">
          <a:xfrm>
            <a:off x="1115616" y="1628800"/>
            <a:ext cx="6984776" cy="4032448"/>
          </a:xfrm>
          <a:prstGeom prst="rect">
            <a:avLst/>
          </a:prstGeom>
          <a:noFill/>
          <a:ln w="9525">
            <a:noFill/>
            <a:miter lim="800000"/>
            <a:headEnd/>
            <a:tailEnd/>
          </a:ln>
        </p:spPr>
      </p:pic>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κειμένου"/>
          <p:cNvSpPr>
            <a:spLocks noGrp="1"/>
          </p:cNvSpPr>
          <p:nvPr>
            <p:ph type="body" sz="half" idx="2"/>
          </p:nvPr>
        </p:nvSpPr>
        <p:spPr/>
        <p:txBody>
          <a:bodyPr/>
          <a:lstStyle/>
          <a:p>
            <a:r>
              <a:rPr lang="el-GR" b="1" dirty="0" smtClean="0"/>
              <a:t>Η λευκή σταύρωση1/2</a:t>
            </a:r>
            <a:endParaRPr lang="el-GR" dirty="0"/>
          </a:p>
        </p:txBody>
      </p:sp>
      <p:sp>
        <p:nvSpPr>
          <p:cNvPr id="1026" name="AutoShape 2" descr="Αποτέλεσμα εικόνας για http:// www.wikiart.org/en/marc chagall/white crucifixion 1938"/>
          <p:cNvSpPr>
            <a:spLocks noGrp="1" noChangeAspect="1" noChangeArrowheads="1"/>
          </p:cNvSpPr>
          <p:nvPr>
            <p:ph type="pic" idx="1"/>
          </p:nvPr>
        </p:nvSpPr>
        <p:spPr bwMode="auto">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1028" name="Picture 4" descr="Αποτέλεσμα εικόνας για http:// www.wikiart.org/en/marc chagall/white crucifixion 1938&quot;"/>
          <p:cNvPicPr>
            <a:picLocks noChangeAspect="1" noChangeArrowheads="1"/>
          </p:cNvPicPr>
          <p:nvPr/>
        </p:nvPicPr>
        <p:blipFill>
          <a:blip r:embed="rId2" cstate="print"/>
          <a:srcRect/>
          <a:stretch>
            <a:fillRect/>
          </a:stretch>
        </p:blipFill>
        <p:spPr bwMode="auto">
          <a:xfrm>
            <a:off x="179512" y="548680"/>
            <a:ext cx="4914900" cy="5715000"/>
          </a:xfrm>
          <a:prstGeom prst="rect">
            <a:avLst/>
          </a:prstGeom>
          <a:noFill/>
        </p:spPr>
      </p:pic>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4" name="3 - Θέση κειμένου"/>
          <p:cNvSpPr>
            <a:spLocks noGrp="1"/>
          </p:cNvSpPr>
          <p:nvPr>
            <p:ph type="body" sz="half" idx="2"/>
          </p:nvPr>
        </p:nvSpPr>
        <p:spPr/>
        <p:txBody>
          <a:bodyPr/>
          <a:lstStyle/>
          <a:p>
            <a:endParaRPr lang="el-GR"/>
          </a:p>
        </p:txBody>
      </p:sp>
      <p:pic>
        <p:nvPicPr>
          <p:cNvPr id="44034" name="Picture 2"/>
          <p:cNvPicPr>
            <a:picLocks noGrp="1" noChangeAspect="1" noChangeArrowheads="1"/>
          </p:cNvPicPr>
          <p:nvPr>
            <p:ph type="pic" idx="1"/>
          </p:nvPr>
        </p:nvPicPr>
        <p:blipFill>
          <a:blip r:embed="rId2" cstate="print"/>
          <a:srcRect t="11890" b="11890"/>
          <a:stretch>
            <a:fillRect/>
          </a:stretch>
        </p:blipFill>
        <p:spPr bwMode="auto">
          <a:prstGeom prst="rect">
            <a:avLst/>
          </a:prstGeom>
          <a:noFill/>
          <a:ln w="9525">
            <a:noFill/>
            <a:miter lim="800000"/>
            <a:headEnd/>
            <a:tailEnd/>
          </a:ln>
        </p:spPr>
      </p:pic>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4" name="3 - Θέση κειμένου"/>
          <p:cNvSpPr>
            <a:spLocks noGrp="1"/>
          </p:cNvSpPr>
          <p:nvPr>
            <p:ph type="body" sz="half" idx="2"/>
          </p:nvPr>
        </p:nvSpPr>
        <p:spPr/>
        <p:txBody>
          <a:bodyPr/>
          <a:lstStyle/>
          <a:p>
            <a:endParaRPr lang="el-GR"/>
          </a:p>
        </p:txBody>
      </p:sp>
      <p:pic>
        <p:nvPicPr>
          <p:cNvPr id="43010" name="Picture 2" descr="Αποτέλεσμα εικόνας για http:// www.wikiart.org/en/marc chagall/white crucifixion 1938&quot;"/>
          <p:cNvPicPr>
            <a:picLocks noGrp="1" noChangeAspect="1" noChangeArrowheads="1"/>
          </p:cNvPicPr>
          <p:nvPr>
            <p:ph type="pic" idx="1"/>
          </p:nvPr>
        </p:nvPicPr>
        <p:blipFill>
          <a:blip r:embed="rId2" cstate="print"/>
          <a:srcRect l="8506" r="8506"/>
          <a:stretch>
            <a:fillRect/>
          </a:stretch>
        </p:blipFill>
        <p:spPr bwMode="auto">
          <a:prstGeom prst="rect">
            <a:avLst/>
          </a:prstGeom>
          <a:noFill/>
        </p:spPr>
      </p:pic>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620688"/>
            <a:ext cx="8382000" cy="1069848"/>
          </a:xfrm>
        </p:spPr>
        <p:txBody>
          <a:bodyPr/>
          <a:lstStyle/>
          <a:p>
            <a:r>
              <a:rPr lang="en-US" dirty="0" smtClean="0"/>
              <a:t>Lukas II</a:t>
            </a:r>
            <a:endParaRPr lang="el-GR" dirty="0"/>
          </a:p>
        </p:txBody>
      </p:sp>
      <p:sp>
        <p:nvSpPr>
          <p:cNvPr id="3" name="2 - Θέση κειμένου"/>
          <p:cNvSpPr>
            <a:spLocks noGrp="1"/>
          </p:cNvSpPr>
          <p:nvPr>
            <p:ph type="body" idx="1"/>
          </p:nvPr>
        </p:nvSpPr>
        <p:spPr>
          <a:xfrm>
            <a:off x="323528" y="1844824"/>
            <a:ext cx="4041648" cy="457200"/>
          </a:xfrm>
        </p:spPr>
        <p:txBody>
          <a:bodyPr>
            <a:normAutofit fontScale="92500"/>
          </a:bodyPr>
          <a:lstStyle/>
          <a:p>
            <a:r>
              <a:rPr lang="de-DE" dirty="0" err="1"/>
              <a:t>Lk</a:t>
            </a:r>
            <a:r>
              <a:rPr lang="de-DE" dirty="0"/>
              <a:t> 16,1-9: Der kluge Haushalter</a:t>
            </a:r>
            <a:r>
              <a:rPr lang="el-GR" dirty="0"/>
              <a:t> </a:t>
            </a:r>
            <a:endParaRPr lang="el-GR" dirty="0" smtClean="0"/>
          </a:p>
          <a:p>
            <a:endParaRPr lang="el-GR" dirty="0"/>
          </a:p>
        </p:txBody>
      </p:sp>
      <p:sp>
        <p:nvSpPr>
          <p:cNvPr id="5" name="4 - Θέση κειμένου"/>
          <p:cNvSpPr>
            <a:spLocks noGrp="1"/>
          </p:cNvSpPr>
          <p:nvPr>
            <p:ph type="body" sz="half" idx="3"/>
          </p:nvPr>
        </p:nvSpPr>
        <p:spPr>
          <a:xfrm>
            <a:off x="4860032" y="1772816"/>
            <a:ext cx="4041775" cy="457200"/>
          </a:xfrm>
        </p:spPr>
        <p:txBody>
          <a:bodyPr/>
          <a:lstStyle/>
          <a:p>
            <a:r>
              <a:rPr lang="de-DE" dirty="0" err="1"/>
              <a:t>Lk</a:t>
            </a:r>
            <a:r>
              <a:rPr lang="de-DE" dirty="0"/>
              <a:t> </a:t>
            </a:r>
            <a:r>
              <a:rPr lang="en-US" dirty="0"/>
              <a:t> 1</a:t>
            </a:r>
            <a:r>
              <a:rPr lang="el-GR" dirty="0"/>
              <a:t>6,19-31: </a:t>
            </a:r>
            <a:r>
              <a:rPr lang="de-DE" dirty="0"/>
              <a:t>Der Reiche</a:t>
            </a:r>
            <a:r>
              <a:rPr lang="el-GR" dirty="0"/>
              <a:t> </a:t>
            </a:r>
            <a:endParaRPr lang="el-GR" dirty="0" smtClean="0"/>
          </a:p>
          <a:p>
            <a:endParaRPr lang="el-GR" dirty="0"/>
          </a:p>
        </p:txBody>
      </p:sp>
      <p:sp>
        <p:nvSpPr>
          <p:cNvPr id="4" name="3 - Θέση περιεχομένου"/>
          <p:cNvSpPr>
            <a:spLocks noGrp="1"/>
          </p:cNvSpPr>
          <p:nvPr>
            <p:ph sz="quarter" idx="2"/>
          </p:nvPr>
        </p:nvSpPr>
        <p:spPr/>
        <p:txBody>
          <a:bodyPr>
            <a:normAutofit fontScale="92500" lnSpcReduction="20000"/>
          </a:bodyPr>
          <a:lstStyle/>
          <a:p>
            <a:r>
              <a:rPr lang="de-DE" dirty="0" smtClean="0"/>
              <a:t>Hat </a:t>
            </a:r>
            <a:r>
              <a:rPr lang="de-DE" dirty="0"/>
              <a:t>einen schlechten Ruf, keine Freunde </a:t>
            </a:r>
            <a:endParaRPr lang="el-GR" dirty="0"/>
          </a:p>
          <a:p>
            <a:r>
              <a:rPr lang="de-DE" dirty="0"/>
              <a:t>Dann guter Ruf, gewonnene Freunde </a:t>
            </a:r>
            <a:endParaRPr lang="el-GR" dirty="0"/>
          </a:p>
          <a:p>
            <a:r>
              <a:rPr lang="de-DE" dirty="0"/>
              <a:t>Nutzt die Gelegenheit zum Wohle der anderen </a:t>
            </a:r>
            <a:endParaRPr lang="el-GR" dirty="0"/>
          </a:p>
          <a:p>
            <a:r>
              <a:rPr lang="de-DE" dirty="0"/>
              <a:t>Intelligente Verwen­dung der Güter</a:t>
            </a:r>
            <a:r>
              <a:rPr lang="el-GR" dirty="0"/>
              <a:t> </a:t>
            </a:r>
          </a:p>
          <a:p>
            <a:r>
              <a:rPr lang="de-DE" dirty="0"/>
              <a:t>Beglückt Schuldner</a:t>
            </a:r>
            <a:r>
              <a:rPr lang="el-GR" dirty="0"/>
              <a:t> </a:t>
            </a:r>
          </a:p>
          <a:p>
            <a:r>
              <a:rPr lang="de-DE" dirty="0"/>
              <a:t>Tut was, um aufge­nommen zu werden </a:t>
            </a:r>
            <a:endParaRPr lang="el-GR" dirty="0"/>
          </a:p>
          <a:p>
            <a:r>
              <a:rPr lang="de-DE" dirty="0"/>
              <a:t>Befolgt das Gesetz: nicht wuchern </a:t>
            </a:r>
            <a:endParaRPr lang="el-GR" dirty="0"/>
          </a:p>
          <a:p>
            <a:r>
              <a:rPr lang="de-DE" dirty="0"/>
              <a:t>Handelt noch zur rechten Zeit </a:t>
            </a:r>
            <a:endParaRPr lang="el-GR" dirty="0"/>
          </a:p>
          <a:p>
            <a:endParaRPr lang="el-GR" dirty="0"/>
          </a:p>
        </p:txBody>
      </p:sp>
      <p:sp>
        <p:nvSpPr>
          <p:cNvPr id="6" name="5 - Θέση περιεχομένου"/>
          <p:cNvSpPr>
            <a:spLocks noGrp="1"/>
          </p:cNvSpPr>
          <p:nvPr>
            <p:ph sz="quarter" idx="4"/>
          </p:nvPr>
        </p:nvSpPr>
        <p:spPr/>
        <p:txBody>
          <a:bodyPr>
            <a:normAutofit fontScale="92500" lnSpcReduction="20000"/>
          </a:bodyPr>
          <a:lstStyle/>
          <a:p>
            <a:r>
              <a:rPr lang="de-DE" dirty="0" smtClean="0"/>
              <a:t>Guter </a:t>
            </a:r>
            <a:r>
              <a:rPr lang="de-DE" dirty="0"/>
              <a:t>Ruf, viele Freunde (Feste) </a:t>
            </a:r>
            <a:endParaRPr lang="el-GR" dirty="0"/>
          </a:p>
          <a:p>
            <a:r>
              <a:rPr lang="de-DE" dirty="0"/>
              <a:t>Dann schlechter Ruf, keine Freunde </a:t>
            </a:r>
            <a:endParaRPr lang="el-GR" dirty="0"/>
          </a:p>
          <a:p>
            <a:r>
              <a:rPr lang="de-DE" dirty="0"/>
              <a:t>Nutzt alle Möglich­keiten nur für sich selbst </a:t>
            </a:r>
            <a:endParaRPr lang="el-GR" dirty="0"/>
          </a:p>
          <a:p>
            <a:r>
              <a:rPr lang="de-DE" dirty="0"/>
              <a:t>Schlechte Verwen­dung der Güter</a:t>
            </a:r>
            <a:r>
              <a:rPr lang="el-GR" dirty="0"/>
              <a:t> </a:t>
            </a:r>
          </a:p>
          <a:p>
            <a:r>
              <a:rPr lang="de-DE" dirty="0"/>
              <a:t>Lazarus vegetiert und stirbt in totaler Armut </a:t>
            </a:r>
            <a:endParaRPr lang="el-GR" dirty="0"/>
          </a:p>
          <a:p>
            <a:r>
              <a:rPr lang="de-DE" dirty="0"/>
              <a:t>Kommt in die ewige Verdammnis </a:t>
            </a:r>
            <a:endParaRPr lang="el-GR" dirty="0"/>
          </a:p>
          <a:p>
            <a:r>
              <a:rPr lang="de-DE" dirty="0"/>
              <a:t>Hört nicht auf Gesetz und Propheten </a:t>
            </a:r>
            <a:endParaRPr lang="el-GR" dirty="0"/>
          </a:p>
          <a:p>
            <a:r>
              <a:rPr lang="de-DE" dirty="0"/>
              <a:t>Zu spät</a:t>
            </a:r>
            <a:r>
              <a:rPr lang="el-GR" dirty="0"/>
              <a:t> </a:t>
            </a:r>
          </a:p>
          <a:p>
            <a:endParaRPr lang="el-GR" dirty="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827584" y="764704"/>
            <a:ext cx="6995120" cy="418058"/>
          </a:xfrm>
        </p:spPr>
        <p:txBody>
          <a:bodyPr>
            <a:normAutofit fontScale="90000"/>
          </a:bodyPr>
          <a:lstStyle/>
          <a:p>
            <a:r>
              <a:rPr lang="el-GR" b="1" dirty="0" smtClean="0"/>
              <a:t/>
            </a:r>
            <a:br>
              <a:rPr lang="el-GR" b="1" dirty="0" smtClean="0"/>
            </a:br>
            <a:r>
              <a:rPr lang="el-GR" b="1" dirty="0" smtClean="0"/>
              <a:t/>
            </a:r>
            <a:br>
              <a:rPr lang="el-GR" b="1" dirty="0" smtClean="0"/>
            </a:br>
            <a:r>
              <a:rPr lang="el-GR" b="1" dirty="0" smtClean="0"/>
              <a:t>Προβλήματα</a:t>
            </a:r>
            <a:r>
              <a:rPr lang="en-US" b="1" dirty="0" smtClean="0"/>
              <a:t> </a:t>
            </a:r>
            <a:r>
              <a:rPr lang="el-GR" dirty="0" err="1" smtClean="0"/>
              <a:t>Ιστορικοκριτική</a:t>
            </a:r>
            <a:r>
              <a:rPr lang="el-GR" dirty="0" smtClean="0"/>
              <a:t> μέθοδος </a:t>
            </a:r>
            <a:r>
              <a:rPr lang="el-GR" b="1" dirty="0" smtClean="0"/>
              <a:t/>
            </a:r>
            <a:br>
              <a:rPr lang="el-GR" b="1" dirty="0" smtClean="0"/>
            </a:br>
            <a:r>
              <a:rPr lang="en-US" dirty="0" smtClean="0"/>
              <a:t/>
            </a:r>
            <a:br>
              <a:rPr lang="en-US" dirty="0" smtClean="0"/>
            </a:br>
            <a:r>
              <a:rPr lang="el-GR" sz="1600" dirty="0" smtClean="0"/>
              <a:t/>
            </a:r>
            <a:br>
              <a:rPr lang="el-GR" sz="1600" dirty="0" smtClean="0"/>
            </a:br>
            <a:endParaRPr lang="el-GR" sz="1600" dirty="0"/>
          </a:p>
        </p:txBody>
      </p:sp>
      <p:sp>
        <p:nvSpPr>
          <p:cNvPr id="3" name="2 - Θέση περιεχομένου"/>
          <p:cNvSpPr>
            <a:spLocks noGrp="1"/>
          </p:cNvSpPr>
          <p:nvPr>
            <p:ph idx="1"/>
          </p:nvPr>
        </p:nvSpPr>
        <p:spPr>
          <a:xfrm>
            <a:off x="395536" y="1268760"/>
            <a:ext cx="8291264" cy="5217443"/>
          </a:xfrm>
        </p:spPr>
        <p:txBody>
          <a:bodyPr>
            <a:normAutofit fontScale="32500" lnSpcReduction="20000"/>
          </a:bodyPr>
          <a:lstStyle/>
          <a:p>
            <a:pPr algn="ctr">
              <a:buNone/>
            </a:pPr>
            <a:r>
              <a:rPr lang="de-DE" sz="9000" dirty="0"/>
              <a:t> </a:t>
            </a:r>
            <a:endParaRPr lang="el-GR" sz="9000" dirty="0"/>
          </a:p>
          <a:p>
            <a:pPr algn="just">
              <a:buNone/>
            </a:pPr>
            <a:endParaRPr lang="el-GR" dirty="0" smtClean="0"/>
          </a:p>
          <a:p>
            <a:pPr algn="just">
              <a:buNone/>
            </a:pPr>
            <a:r>
              <a:rPr lang="el-GR" sz="6200" dirty="0" smtClean="0"/>
              <a:t>–</a:t>
            </a:r>
            <a:r>
              <a:rPr lang="el-GR" sz="6200" b="1" dirty="0"/>
              <a:t>Αντικειμενικότητα: </a:t>
            </a:r>
            <a:r>
              <a:rPr lang="el-GR" sz="6200" dirty="0"/>
              <a:t>ο ερμηνευτής προσπαθεί να ανιχνεύσει το νόημα του κειμένου και δεν προβάλλει σε αυτό δικές του απόψεις</a:t>
            </a:r>
          </a:p>
          <a:p>
            <a:pPr>
              <a:buNone/>
            </a:pPr>
            <a:endParaRPr lang="el-GR" sz="6200" dirty="0" smtClean="0"/>
          </a:p>
          <a:p>
            <a:pPr algn="just">
              <a:buNone/>
            </a:pPr>
            <a:r>
              <a:rPr lang="el-GR" sz="6200" dirty="0" smtClean="0"/>
              <a:t>•</a:t>
            </a:r>
            <a:r>
              <a:rPr lang="el-GR" sz="6200" dirty="0"/>
              <a:t>Είναι όμως αυτό πραγματικά εφικτό</a:t>
            </a:r>
            <a:r>
              <a:rPr lang="el-GR" sz="6200" dirty="0" smtClean="0"/>
              <a:t>;  Είναι η Ιστορία </a:t>
            </a:r>
            <a:r>
              <a:rPr lang="el-GR" sz="6200" b="1" dirty="0" smtClean="0"/>
              <a:t>μια Αποθήκη </a:t>
            </a:r>
            <a:r>
              <a:rPr lang="el-GR" sz="6200" dirty="0" smtClean="0"/>
              <a:t>με γεγονότα μετρήσιμα, ανιχνεύσιμα; Ή  η Ιστορία είναι ιστορία </a:t>
            </a:r>
            <a:r>
              <a:rPr lang="el-GR" sz="6200" b="1" i="1" dirty="0" smtClean="0"/>
              <a:t>και αφήγηση</a:t>
            </a:r>
            <a:r>
              <a:rPr lang="el-GR" sz="6200" dirty="0" smtClean="0"/>
              <a:t>, ένα γεγονός, μια κατασκευή;</a:t>
            </a:r>
            <a:endParaRPr lang="el-GR" sz="6200" dirty="0"/>
          </a:p>
          <a:p>
            <a:pPr algn="just">
              <a:buNone/>
            </a:pPr>
            <a:endParaRPr lang="el-GR" sz="6200" dirty="0" smtClean="0"/>
          </a:p>
          <a:p>
            <a:pPr algn="just">
              <a:buNone/>
            </a:pPr>
            <a:r>
              <a:rPr lang="el-GR" sz="6200" dirty="0" smtClean="0"/>
              <a:t>•</a:t>
            </a:r>
            <a:r>
              <a:rPr lang="el-GR" sz="6200" dirty="0"/>
              <a:t>Μπορεί ο ερμηνευτής να διαβάσει το κείμενο απαλλαγμένος από τις δικές του προϋποθέσεις</a:t>
            </a:r>
            <a:r>
              <a:rPr lang="el-GR" sz="6200" dirty="0" smtClean="0"/>
              <a:t>;</a:t>
            </a:r>
          </a:p>
          <a:p>
            <a:pPr>
              <a:buNone/>
            </a:pPr>
            <a:endParaRPr lang="el-GR" sz="6200" dirty="0" smtClean="0"/>
          </a:p>
          <a:p>
            <a:pPr>
              <a:buNone/>
            </a:pPr>
            <a:r>
              <a:rPr lang="el-GR" sz="6200" dirty="0" smtClean="0"/>
              <a:t>•</a:t>
            </a:r>
            <a:r>
              <a:rPr lang="el-GR" sz="6200" dirty="0"/>
              <a:t>Η σχετικότητα της </a:t>
            </a:r>
            <a:r>
              <a:rPr lang="el-GR" sz="6200" b="1" dirty="0"/>
              <a:t>ανθρώπινης υποκειμενικότητας </a:t>
            </a:r>
            <a:r>
              <a:rPr lang="el-GR" sz="6200" b="1" dirty="0" smtClean="0"/>
              <a:t> </a:t>
            </a:r>
            <a:r>
              <a:rPr lang="el-GR" sz="6200" dirty="0" smtClean="0"/>
              <a:t>επιτρέπει </a:t>
            </a:r>
            <a:r>
              <a:rPr lang="el-GR" sz="6200" dirty="0"/>
              <a:t>να εγκαταλείψουμε κάθε προσπάθεια για αυτήν</a:t>
            </a:r>
            <a:r>
              <a:rPr lang="el-GR" sz="6200" dirty="0" smtClean="0"/>
              <a:t>;</a:t>
            </a:r>
          </a:p>
          <a:p>
            <a:pPr>
              <a:buNone/>
            </a:pPr>
            <a:endParaRPr lang="el-GR" sz="6200" dirty="0"/>
          </a:p>
          <a:p>
            <a:r>
              <a:rPr lang="el-GR" sz="6200" dirty="0" smtClean="0"/>
              <a:t>•</a:t>
            </a:r>
            <a:r>
              <a:rPr lang="el-GR" sz="6200" dirty="0"/>
              <a:t>Αδυνατεί να εντοπίσει τις τάσεις και την ιδεολογία του </a:t>
            </a:r>
            <a:r>
              <a:rPr lang="el-GR" sz="6200" dirty="0" smtClean="0"/>
              <a:t>κειμένου (Γυναίκα;)</a:t>
            </a:r>
            <a:endParaRPr lang="el-GR" sz="6200" dirty="0"/>
          </a:p>
          <a:p>
            <a:r>
              <a:rPr lang="el-GR" sz="6200" dirty="0"/>
              <a:t>•Δεν ενδιαφέρεται για την τελική μορφή του </a:t>
            </a:r>
            <a:r>
              <a:rPr lang="el-GR" sz="6200" dirty="0" smtClean="0"/>
              <a:t>κειμένου (δέντρα κι όχι δάσος) Δε συζητά τη θεολογία του κειμένου (Βάτραχος)</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64088" y="7749480"/>
            <a:ext cx="3383280" cy="877824"/>
          </a:xfrm>
        </p:spPr>
        <p:txBody>
          <a:bodyPr>
            <a:normAutofit/>
          </a:bodyPr>
          <a:lstStyle/>
          <a:p>
            <a:r>
              <a:rPr lang="el-GR" dirty="0" smtClean="0"/>
              <a:t/>
            </a:r>
            <a:br>
              <a:rPr lang="el-GR" dirty="0" smtClean="0"/>
            </a:br>
            <a:endParaRPr lang="el-GR" dirty="0"/>
          </a:p>
        </p:txBody>
      </p:sp>
      <p:sp>
        <p:nvSpPr>
          <p:cNvPr id="4" name="3 - Θέση κειμένου"/>
          <p:cNvSpPr>
            <a:spLocks noGrp="1"/>
          </p:cNvSpPr>
          <p:nvPr>
            <p:ph type="body" idx="2"/>
          </p:nvPr>
        </p:nvSpPr>
        <p:spPr>
          <a:xfrm>
            <a:off x="827584" y="1268760"/>
            <a:ext cx="4176464" cy="4617720"/>
          </a:xfrm>
        </p:spPr>
        <p:txBody>
          <a:bodyPr>
            <a:normAutofit fontScale="77500" lnSpcReduction="20000"/>
          </a:bodyPr>
          <a:lstStyle/>
          <a:p>
            <a:endParaRPr lang="de-DE" dirty="0" smtClean="0"/>
          </a:p>
          <a:p>
            <a:endParaRPr lang="de-DE" dirty="0"/>
          </a:p>
          <a:p>
            <a:pPr algn="ctr"/>
            <a:r>
              <a:rPr lang="el-GR" sz="3600" dirty="0" smtClean="0"/>
              <a:t>Ο ΙΗΣΟΥΣ </a:t>
            </a:r>
          </a:p>
          <a:p>
            <a:pPr algn="ctr"/>
            <a:r>
              <a:rPr lang="el-GR" sz="3600" dirty="0" smtClean="0"/>
              <a:t>της Ιστορίας</a:t>
            </a:r>
          </a:p>
          <a:p>
            <a:endParaRPr lang="el-GR" sz="3600" dirty="0" smtClean="0"/>
          </a:p>
          <a:p>
            <a:endParaRPr lang="el-GR" sz="3600" dirty="0" smtClean="0"/>
          </a:p>
          <a:p>
            <a:endParaRPr lang="el-GR" sz="3600" dirty="0" smtClean="0"/>
          </a:p>
          <a:p>
            <a:pPr algn="ctr"/>
            <a:r>
              <a:rPr lang="el-GR" sz="3600" dirty="0" smtClean="0"/>
              <a:t>Ο ΙΗΣΟΥΣ της</a:t>
            </a:r>
          </a:p>
          <a:p>
            <a:pPr algn="ctr"/>
            <a:r>
              <a:rPr lang="el-GR" sz="3600" dirty="0" smtClean="0"/>
              <a:t>Ανάμνησης</a:t>
            </a:r>
          </a:p>
          <a:p>
            <a:endParaRPr lang="el-GR" sz="3600" dirty="0" smtClean="0"/>
          </a:p>
          <a:p>
            <a:pPr>
              <a:buFont typeface="Arial" charset="0"/>
              <a:buChar char="•"/>
            </a:pPr>
            <a:r>
              <a:rPr lang="el-GR" sz="3600" dirty="0" err="1" smtClean="0"/>
              <a:t>Εν+θύμησης</a:t>
            </a:r>
            <a:endParaRPr lang="el-GR" sz="3600" dirty="0" smtClean="0"/>
          </a:p>
          <a:p>
            <a:pPr>
              <a:buFont typeface="Arial" charset="0"/>
              <a:buChar char="•"/>
            </a:pPr>
            <a:r>
              <a:rPr lang="el-GR" sz="3600" dirty="0" smtClean="0"/>
              <a:t>(</a:t>
            </a:r>
            <a:r>
              <a:rPr lang="el-GR" sz="3600" dirty="0" err="1" smtClean="0"/>
              <a:t>Προφορικότητα</a:t>
            </a:r>
            <a:r>
              <a:rPr lang="el-GR" sz="3600" dirty="0" smtClean="0"/>
              <a:t> + Αφήγηση + Μνήμη)</a:t>
            </a:r>
          </a:p>
          <a:p>
            <a:endParaRPr lang="el-GR" sz="3600" dirty="0" smtClean="0"/>
          </a:p>
        </p:txBody>
      </p:sp>
      <p:sp>
        <p:nvSpPr>
          <p:cNvPr id="3" name="2 - Θέση περιεχομένου"/>
          <p:cNvSpPr>
            <a:spLocks noGrp="1"/>
          </p:cNvSpPr>
          <p:nvPr>
            <p:ph sz="half" idx="1"/>
          </p:nvPr>
        </p:nvSpPr>
        <p:spPr>
          <a:xfrm>
            <a:off x="7956376" y="8613576"/>
            <a:ext cx="1717976" cy="2179752"/>
          </a:xfrm>
        </p:spPr>
        <p:txBody>
          <a:bodyPr>
            <a:normAutofit/>
          </a:bodyPr>
          <a:lstStyle/>
          <a:p>
            <a:pPr>
              <a:buNone/>
            </a:pPr>
            <a:r>
              <a:rPr lang="de-DE" dirty="0"/>
              <a:t> </a:t>
            </a:r>
            <a:endParaRPr lang="el-GR" dirty="0"/>
          </a:p>
          <a:p>
            <a:pPr lvl="0" algn="just">
              <a:buNone/>
            </a:pPr>
            <a:r>
              <a:rPr lang="de-DE" dirty="0" smtClean="0"/>
              <a:t> </a:t>
            </a:r>
            <a:r>
              <a:rPr lang="de-DE" dirty="0"/>
              <a:t> </a:t>
            </a:r>
            <a:endParaRPr lang="el-GR" dirty="0"/>
          </a:p>
          <a:p>
            <a:endParaRPr lang="el-GR" dirty="0"/>
          </a:p>
        </p:txBody>
      </p:sp>
      <p:pic>
        <p:nvPicPr>
          <p:cNvPr id="30722" name="Picture 2" descr="Bundesarchiv Bild 183-D0116-0041-019, Albert Schweitzer.jpg"/>
          <p:cNvPicPr>
            <a:picLocks noChangeAspect="1" noChangeArrowheads="1"/>
          </p:cNvPicPr>
          <p:nvPr/>
        </p:nvPicPr>
        <p:blipFill>
          <a:blip r:embed="rId3" cstate="print"/>
          <a:srcRect/>
          <a:stretch>
            <a:fillRect/>
          </a:stretch>
        </p:blipFill>
        <p:spPr bwMode="auto">
          <a:xfrm>
            <a:off x="5364088" y="692696"/>
            <a:ext cx="3189362" cy="4738263"/>
          </a:xfrm>
          <a:prstGeom prst="rect">
            <a:avLst/>
          </a:prstGeom>
          <a:noFill/>
        </p:spPr>
      </p:pic>
      <p:sp>
        <p:nvSpPr>
          <p:cNvPr id="7" name="6 - Βέλος προς τα κάτω"/>
          <p:cNvSpPr/>
          <p:nvPr/>
        </p:nvSpPr>
        <p:spPr>
          <a:xfrm>
            <a:off x="2555776" y="2780928"/>
            <a:ext cx="216024"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7 - TextBox"/>
          <p:cNvSpPr txBox="1"/>
          <p:nvPr/>
        </p:nvSpPr>
        <p:spPr>
          <a:xfrm>
            <a:off x="4860032" y="5733256"/>
            <a:ext cx="3888432" cy="369332"/>
          </a:xfrm>
          <a:prstGeom prst="rect">
            <a:avLst/>
          </a:prstGeom>
          <a:noFill/>
        </p:spPr>
        <p:txBody>
          <a:bodyPr wrap="square" rtlCol="0">
            <a:spAutoFit/>
          </a:bodyPr>
          <a:lstStyle/>
          <a:p>
            <a:r>
              <a:rPr lang="el-GR" b="1" dirty="0" smtClean="0"/>
              <a:t>Αλβέρτος  </a:t>
            </a:r>
            <a:r>
              <a:rPr lang="el-GR" b="1" dirty="0" err="1" smtClean="0"/>
              <a:t>Σβάιτσερ</a:t>
            </a:r>
            <a:r>
              <a:rPr lang="el-GR" dirty="0" smtClean="0"/>
              <a:t> (</a:t>
            </a:r>
            <a:r>
              <a:rPr lang="el-GR" dirty="0" smtClean="0">
                <a:hlinkClick r:id="rId4" tooltip="1875"/>
              </a:rPr>
              <a:t>1875</a:t>
            </a:r>
            <a:r>
              <a:rPr lang="el-GR" dirty="0" smtClean="0"/>
              <a:t> –</a:t>
            </a:r>
            <a:r>
              <a:rPr lang="el-GR" dirty="0" smtClean="0">
                <a:hlinkClick r:id="rId5"/>
              </a:rPr>
              <a:t>1965</a:t>
            </a:r>
            <a:r>
              <a:rPr lang="el-GR" dirty="0" smtClean="0"/>
              <a:t> </a:t>
            </a:r>
            <a:endParaRPr lang="el-GR" dirty="0"/>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t>Τι είναι η θεωρία της πρόσληψης</a:t>
            </a:r>
            <a:r>
              <a:rPr lang="en-US" b="1" dirty="0" smtClean="0"/>
              <a:t> </a:t>
            </a:r>
            <a:r>
              <a:rPr lang="el-GR" dirty="0" smtClean="0"/>
              <a:t/>
            </a:r>
            <a:br>
              <a:rPr lang="el-GR" dirty="0" smtClean="0"/>
            </a:br>
            <a:r>
              <a:rPr lang="en-US" dirty="0" smtClean="0"/>
              <a:t/>
            </a:r>
            <a:br>
              <a:rPr lang="en-US" dirty="0" smtClean="0"/>
            </a:br>
            <a:endParaRPr lang="el-GR" dirty="0"/>
          </a:p>
        </p:txBody>
      </p:sp>
      <p:sp>
        <p:nvSpPr>
          <p:cNvPr id="3" name="2 - Θέση περιεχομένου"/>
          <p:cNvSpPr>
            <a:spLocks noGrp="1"/>
          </p:cNvSpPr>
          <p:nvPr>
            <p:ph idx="1"/>
          </p:nvPr>
        </p:nvSpPr>
        <p:spPr>
          <a:xfrm>
            <a:off x="395536" y="980728"/>
            <a:ext cx="8291264" cy="5026563"/>
          </a:xfrm>
        </p:spPr>
        <p:txBody>
          <a:bodyPr>
            <a:normAutofit fontScale="47500" lnSpcReduction="20000"/>
          </a:bodyPr>
          <a:lstStyle/>
          <a:p>
            <a:pPr lvl="0"/>
            <a:endParaRPr lang="de-DE" i="1" dirty="0" smtClean="0"/>
          </a:p>
          <a:p>
            <a:pPr algn="just"/>
            <a:endParaRPr lang="en-US" dirty="0" smtClean="0"/>
          </a:p>
          <a:p>
            <a:pPr algn="just"/>
            <a:endParaRPr lang="en-US" dirty="0" smtClean="0"/>
          </a:p>
          <a:p>
            <a:pPr algn="just"/>
            <a:r>
              <a:rPr lang="el-GR" dirty="0" smtClean="0"/>
              <a:t>Η</a:t>
            </a:r>
            <a:r>
              <a:rPr lang="en-US" dirty="0" smtClean="0"/>
              <a:t> </a:t>
            </a:r>
            <a:r>
              <a:rPr lang="el-GR" dirty="0" smtClean="0"/>
              <a:t>θεωρία</a:t>
            </a:r>
            <a:r>
              <a:rPr lang="en-US" dirty="0" smtClean="0"/>
              <a:t> </a:t>
            </a:r>
            <a:r>
              <a:rPr lang="el-GR" dirty="0" smtClean="0"/>
              <a:t>της</a:t>
            </a:r>
            <a:r>
              <a:rPr lang="en-US" dirty="0" smtClean="0"/>
              <a:t> </a:t>
            </a:r>
            <a:r>
              <a:rPr lang="el-GR" dirty="0" smtClean="0"/>
              <a:t>πρόσληψης</a:t>
            </a:r>
            <a:r>
              <a:rPr lang="en-US" dirty="0" smtClean="0"/>
              <a:t> </a:t>
            </a:r>
            <a:r>
              <a:rPr lang="el-GR" dirty="0" smtClean="0"/>
              <a:t>είναι</a:t>
            </a:r>
            <a:r>
              <a:rPr lang="en-US" dirty="0" smtClean="0"/>
              <a:t> </a:t>
            </a:r>
            <a:r>
              <a:rPr lang="el-GR" dirty="0" smtClean="0"/>
              <a:t>η</a:t>
            </a:r>
            <a:r>
              <a:rPr lang="en-US" dirty="0" smtClean="0"/>
              <a:t> </a:t>
            </a:r>
            <a:r>
              <a:rPr lang="el-GR" dirty="0" smtClean="0"/>
              <a:t>κριτική</a:t>
            </a:r>
            <a:r>
              <a:rPr lang="en-US" dirty="0" smtClean="0"/>
              <a:t> </a:t>
            </a:r>
            <a:r>
              <a:rPr lang="el-GR" dirty="0" smtClean="0"/>
              <a:t>λογοτεχνική</a:t>
            </a:r>
            <a:r>
              <a:rPr lang="en-US" dirty="0" smtClean="0"/>
              <a:t> </a:t>
            </a:r>
            <a:r>
              <a:rPr lang="el-GR" dirty="0" smtClean="0"/>
              <a:t>θεωρία,</a:t>
            </a:r>
            <a:r>
              <a:rPr lang="en-US" dirty="0" smtClean="0"/>
              <a:t> </a:t>
            </a:r>
            <a:r>
              <a:rPr lang="el-GR" dirty="0" smtClean="0"/>
              <a:t>η</a:t>
            </a:r>
            <a:r>
              <a:rPr lang="en-US" dirty="0" smtClean="0"/>
              <a:t> </a:t>
            </a:r>
            <a:r>
              <a:rPr lang="el-GR" dirty="0" smtClean="0"/>
              <a:t>οποία</a:t>
            </a:r>
            <a:r>
              <a:rPr lang="en-US" dirty="0" smtClean="0"/>
              <a:t> </a:t>
            </a:r>
            <a:r>
              <a:rPr lang="el-GR" dirty="0" smtClean="0"/>
              <a:t>αναπτύχθηκε</a:t>
            </a:r>
            <a:r>
              <a:rPr lang="en-US" dirty="0" smtClean="0"/>
              <a:t> </a:t>
            </a:r>
            <a:r>
              <a:rPr lang="el-GR" dirty="0" smtClean="0"/>
              <a:t>από</a:t>
            </a:r>
            <a:r>
              <a:rPr lang="en-US" dirty="0" smtClean="0"/>
              <a:t> </a:t>
            </a:r>
            <a:r>
              <a:rPr lang="el-GR" dirty="0" smtClean="0"/>
              <a:t>τη</a:t>
            </a:r>
            <a:r>
              <a:rPr lang="en-US" dirty="0" smtClean="0"/>
              <a:t> </a:t>
            </a:r>
            <a:r>
              <a:rPr lang="el-GR" dirty="0" smtClean="0"/>
              <a:t>δεκαετία</a:t>
            </a:r>
            <a:r>
              <a:rPr lang="en-US" dirty="0" smtClean="0"/>
              <a:t> </a:t>
            </a:r>
            <a:r>
              <a:rPr lang="el-GR" dirty="0" smtClean="0"/>
              <a:t>του</a:t>
            </a:r>
            <a:r>
              <a:rPr lang="en-US" dirty="0" smtClean="0"/>
              <a:t> </a:t>
            </a:r>
            <a:r>
              <a:rPr lang="el-GR" dirty="0" smtClean="0"/>
              <a:t>1960</a:t>
            </a:r>
            <a:r>
              <a:rPr lang="en-US" dirty="0" smtClean="0"/>
              <a:t> </a:t>
            </a:r>
            <a:r>
              <a:rPr lang="el-GR" dirty="0" smtClean="0"/>
              <a:t>κι</a:t>
            </a:r>
            <a:r>
              <a:rPr lang="en-US" dirty="0" smtClean="0"/>
              <a:t> </a:t>
            </a:r>
            <a:r>
              <a:rPr lang="el-GR" dirty="0" smtClean="0"/>
              <a:t>εξής και η οποία μεταθέτει το ενδιαφέρον από τον συγγραφέα και το</a:t>
            </a:r>
            <a:r>
              <a:rPr lang="en-US" dirty="0" smtClean="0"/>
              <a:t> </a:t>
            </a:r>
            <a:r>
              <a:rPr lang="el-GR" dirty="0" smtClean="0"/>
              <a:t>κείμενο στον αναγνώστη</a:t>
            </a:r>
            <a:r>
              <a:rPr lang="el-GR" dirty="0"/>
              <a:t>.</a:t>
            </a:r>
          </a:p>
          <a:p>
            <a:pPr algn="just"/>
            <a:r>
              <a:rPr lang="el-GR" dirty="0" smtClean="0"/>
              <a:t>Είναι</a:t>
            </a:r>
            <a:r>
              <a:rPr lang="en-US" dirty="0" smtClean="0"/>
              <a:t> </a:t>
            </a:r>
            <a:r>
              <a:rPr lang="el-GR" dirty="0" smtClean="0"/>
              <a:t>επομένως</a:t>
            </a:r>
            <a:r>
              <a:rPr lang="en-US" dirty="0" smtClean="0"/>
              <a:t> </a:t>
            </a:r>
            <a:r>
              <a:rPr lang="el-GR" dirty="0" smtClean="0"/>
              <a:t>μία</a:t>
            </a:r>
            <a:r>
              <a:rPr lang="en-US" dirty="0" smtClean="0"/>
              <a:t> </a:t>
            </a:r>
            <a:r>
              <a:rPr lang="el-GR" dirty="0" smtClean="0"/>
              <a:t>παραλλαγή</a:t>
            </a:r>
            <a:r>
              <a:rPr lang="en-US" dirty="0" smtClean="0"/>
              <a:t> </a:t>
            </a:r>
            <a:r>
              <a:rPr lang="el-GR" dirty="0" smtClean="0"/>
              <a:t>της</a:t>
            </a:r>
            <a:r>
              <a:rPr lang="en-US" dirty="0" smtClean="0"/>
              <a:t> </a:t>
            </a:r>
            <a:r>
              <a:rPr lang="el-GR" dirty="0" smtClean="0"/>
              <a:t>θεωρίας</a:t>
            </a:r>
            <a:r>
              <a:rPr lang="en-US" dirty="0" smtClean="0"/>
              <a:t> </a:t>
            </a:r>
            <a:r>
              <a:rPr lang="el-GR" dirty="0" smtClean="0"/>
              <a:t>της</a:t>
            </a:r>
            <a:r>
              <a:rPr lang="en-US" dirty="0" smtClean="0"/>
              <a:t> </a:t>
            </a:r>
            <a:r>
              <a:rPr lang="el-GR" dirty="0" smtClean="0"/>
              <a:t>ανταπόκρισης</a:t>
            </a:r>
            <a:r>
              <a:rPr lang="en-US" dirty="0" smtClean="0"/>
              <a:t> </a:t>
            </a:r>
            <a:r>
              <a:rPr lang="el-GR" dirty="0" smtClean="0"/>
              <a:t>του</a:t>
            </a:r>
            <a:r>
              <a:rPr lang="en-US" dirty="0"/>
              <a:t> </a:t>
            </a:r>
            <a:r>
              <a:rPr lang="el-GR" dirty="0" smtClean="0"/>
              <a:t>αναγνώστη(</a:t>
            </a:r>
            <a:r>
              <a:rPr lang="en-US" dirty="0" smtClean="0"/>
              <a:t>reader’s</a:t>
            </a:r>
            <a:r>
              <a:rPr lang="el-GR" dirty="0" smtClean="0"/>
              <a:t> </a:t>
            </a:r>
            <a:r>
              <a:rPr lang="en-US" dirty="0" smtClean="0"/>
              <a:t>response).</a:t>
            </a:r>
            <a:endParaRPr lang="el-GR" dirty="0" smtClean="0"/>
          </a:p>
          <a:p>
            <a:endParaRPr lang="el-GR" dirty="0"/>
          </a:p>
          <a:p>
            <a:pPr algn="ctr">
              <a:buNone/>
            </a:pPr>
            <a:r>
              <a:rPr lang="el-GR" sz="3800" dirty="0"/>
              <a:t>Αμφισβήτηση της </a:t>
            </a:r>
            <a:r>
              <a:rPr lang="el-GR" sz="3800" b="1" dirty="0"/>
              <a:t>αυτοδυναμίας </a:t>
            </a:r>
            <a:r>
              <a:rPr lang="el-GR" sz="3800" b="1" dirty="0" smtClean="0"/>
              <a:t>του συγγραφέα και του κειμένου </a:t>
            </a:r>
          </a:p>
          <a:p>
            <a:pPr>
              <a:buNone/>
            </a:pPr>
            <a:endParaRPr lang="el-GR" sz="4200" dirty="0"/>
          </a:p>
          <a:p>
            <a:pPr algn="just">
              <a:buNone/>
            </a:pPr>
            <a:r>
              <a:rPr lang="el-GR" sz="4200" dirty="0"/>
              <a:t>•Η βαρύτητα για την παραγωγή νοήματος μεταφέρεται στον </a:t>
            </a:r>
            <a:r>
              <a:rPr lang="el-GR" sz="4200" b="1" dirty="0"/>
              <a:t>αναγνώστη</a:t>
            </a:r>
            <a:r>
              <a:rPr lang="el-GR" sz="4200" dirty="0"/>
              <a:t> (περισσότερο ή λιγότερο ιστορικά οριζόμενο</a:t>
            </a:r>
            <a:r>
              <a:rPr lang="el-GR" sz="4200" dirty="0" smtClean="0"/>
              <a:t>)</a:t>
            </a:r>
            <a:endParaRPr lang="el-GR" sz="4200" dirty="0"/>
          </a:p>
          <a:p>
            <a:pPr algn="just">
              <a:buNone/>
            </a:pPr>
            <a:r>
              <a:rPr lang="el-GR" sz="4200" dirty="0"/>
              <a:t>•Σημασία έχει το πώς ένα κείμενο προσλαμβάνεται ανάλογα με τον </a:t>
            </a:r>
            <a:r>
              <a:rPr lang="el-GR" sz="4200" b="1" dirty="0"/>
              <a:t>ορίζοντα των προσδοκιών </a:t>
            </a:r>
            <a:r>
              <a:rPr lang="el-GR" sz="4200" dirty="0"/>
              <a:t>του αναγνώστη. Ο δικός του ορίζοντας συναντά τον ορίζοντα του κειμένου</a:t>
            </a:r>
          </a:p>
          <a:p>
            <a:pPr algn="just">
              <a:buNone/>
            </a:pPr>
            <a:r>
              <a:rPr lang="el-GR" sz="4200" dirty="0"/>
              <a:t>•Η έννοια του ορίζοντα: το σύνολο </a:t>
            </a:r>
            <a:r>
              <a:rPr lang="el-GR" sz="4200" b="1" dirty="0"/>
              <a:t>των πολιτιστικών κανόνων, υποθέσεων, κριτηρίων που διαμορφώνουν τον τρόπο με τον οποίο οι αναγνώστες αντιλαμβάνονται ένα </a:t>
            </a:r>
            <a:r>
              <a:rPr lang="el-GR" sz="4200" b="1" dirty="0" smtClean="0"/>
              <a:t>κείμενο</a:t>
            </a:r>
            <a:endParaRPr lang="el-GR" sz="4200" b="1" dirty="0"/>
          </a:p>
          <a:p>
            <a:pPr algn="just">
              <a:buNone/>
            </a:pPr>
            <a:r>
              <a:rPr lang="el-GR" sz="4200" dirty="0"/>
              <a:t>•Τρεις βασικοί στόχοι: </a:t>
            </a:r>
            <a:r>
              <a:rPr lang="el-GR" sz="4200" dirty="0" smtClean="0"/>
              <a:t>(α) κατανόηση</a:t>
            </a:r>
            <a:r>
              <a:rPr lang="el-GR" sz="4200" dirty="0"/>
              <a:t>, </a:t>
            </a:r>
            <a:r>
              <a:rPr lang="el-GR" sz="4200" dirty="0" smtClean="0"/>
              <a:t>(β) εξήγηση</a:t>
            </a:r>
            <a:r>
              <a:rPr lang="el-GR" sz="4200" dirty="0"/>
              <a:t>, </a:t>
            </a:r>
            <a:r>
              <a:rPr lang="el-GR" sz="4200" dirty="0" smtClean="0"/>
              <a:t>(γ) εφαρμογή</a:t>
            </a:r>
          </a:p>
          <a:p>
            <a:pPr>
              <a:buNone/>
            </a:pPr>
            <a:endParaRPr lang="el-GR" sz="3800" dirty="0"/>
          </a:p>
          <a:p>
            <a:pPr>
              <a:buNone/>
            </a:pPr>
            <a:r>
              <a:rPr lang="el-GR" sz="3800" dirty="0"/>
              <a:t>•Πολυσημία και </a:t>
            </a:r>
            <a:r>
              <a:rPr lang="el-GR" sz="3800" dirty="0" err="1" smtClean="0"/>
              <a:t>ανοικτότητα</a:t>
            </a:r>
            <a:r>
              <a:rPr lang="en-US" sz="3800" dirty="0" smtClean="0"/>
              <a:t> </a:t>
            </a:r>
            <a:r>
              <a:rPr lang="el-GR" sz="3800" dirty="0" smtClean="0"/>
              <a:t>του κειμένου</a:t>
            </a:r>
            <a:endParaRPr lang="el-GR" sz="3800" dirty="0"/>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692696"/>
            <a:ext cx="8229600" cy="1066800"/>
          </a:xfrm>
        </p:spPr>
        <p:txBody>
          <a:bodyPr>
            <a:normAutofit fontScale="90000"/>
          </a:bodyPr>
          <a:lstStyle/>
          <a:p>
            <a:r>
              <a:rPr lang="en-US" b="1" dirty="0"/>
              <a:t>Hans Georg </a:t>
            </a:r>
            <a:r>
              <a:rPr lang="en-US" b="1" dirty="0" err="1" smtClean="0"/>
              <a:t>Gadamer</a:t>
            </a:r>
            <a:r>
              <a:rPr lang="el-GR" b="1" dirty="0" smtClean="0"/>
              <a:t> </a:t>
            </a:r>
            <a:br>
              <a:rPr lang="el-GR" b="1" dirty="0" smtClean="0"/>
            </a:br>
            <a:r>
              <a:rPr lang="el-GR" b="1" dirty="0"/>
              <a:t>Ιστορία της επίδρασης </a:t>
            </a:r>
            <a:r>
              <a:rPr lang="el-GR" sz="2200" b="1" dirty="0"/>
              <a:t>(</a:t>
            </a:r>
            <a:r>
              <a:rPr lang="en-US" sz="2200" b="1" dirty="0" err="1"/>
              <a:t>Wirkungsgeschichte</a:t>
            </a:r>
            <a:r>
              <a:rPr lang="en-US" sz="2200" b="1" dirty="0"/>
              <a:t>)</a:t>
            </a:r>
            <a:endParaRPr lang="el-GR" sz="2200" dirty="0"/>
          </a:p>
        </p:txBody>
      </p:sp>
      <p:sp>
        <p:nvSpPr>
          <p:cNvPr id="3" name="2 - Θέση περιεχομένου"/>
          <p:cNvSpPr>
            <a:spLocks noGrp="1"/>
          </p:cNvSpPr>
          <p:nvPr>
            <p:ph idx="1"/>
          </p:nvPr>
        </p:nvSpPr>
        <p:spPr/>
        <p:txBody>
          <a:bodyPr>
            <a:normAutofit fontScale="77500" lnSpcReduction="20000"/>
          </a:bodyPr>
          <a:lstStyle/>
          <a:p>
            <a:pPr algn="just">
              <a:buNone/>
            </a:pPr>
            <a:r>
              <a:rPr lang="de-DE" dirty="0" smtClean="0"/>
              <a:t>A. </a:t>
            </a:r>
            <a:r>
              <a:rPr lang="el-GR" dirty="0" smtClean="0"/>
              <a:t>Αμφισβήτηση </a:t>
            </a:r>
            <a:r>
              <a:rPr lang="el-GR" dirty="0"/>
              <a:t>της </a:t>
            </a:r>
            <a:r>
              <a:rPr lang="el-GR" b="1" dirty="0"/>
              <a:t>σχέσης της μεθόδου με την αλήθεια</a:t>
            </a:r>
          </a:p>
          <a:p>
            <a:pPr algn="just">
              <a:buNone/>
            </a:pPr>
            <a:r>
              <a:rPr lang="el-GR" dirty="0" smtClean="0"/>
              <a:t>	2.Η </a:t>
            </a:r>
            <a:r>
              <a:rPr lang="el-GR" dirty="0"/>
              <a:t>ερμηνευτική ως </a:t>
            </a:r>
            <a:r>
              <a:rPr lang="el-GR" b="1" i="1" dirty="0"/>
              <a:t>εμπειρία</a:t>
            </a:r>
            <a:r>
              <a:rPr lang="el-GR" dirty="0"/>
              <a:t> κι όχι ως μία μέθοδος κατά το πρότυπο της μεθοδολογίας των θετικών επιστημών</a:t>
            </a:r>
          </a:p>
          <a:p>
            <a:pPr algn="just">
              <a:buNone/>
            </a:pPr>
            <a:r>
              <a:rPr lang="el-GR" dirty="0" smtClean="0"/>
              <a:t>	3.Η </a:t>
            </a:r>
            <a:r>
              <a:rPr lang="el-GR" dirty="0"/>
              <a:t>ερμηνεία ως </a:t>
            </a:r>
            <a:r>
              <a:rPr lang="el-GR" b="1" i="1" dirty="0"/>
              <a:t>προκατάληψη</a:t>
            </a:r>
            <a:r>
              <a:rPr lang="el-GR" b="1" dirty="0"/>
              <a:t>:</a:t>
            </a:r>
            <a:r>
              <a:rPr lang="el-GR" dirty="0"/>
              <a:t> ο αναγνώστης συναντά το κείμενο κουβαλώντας τις δικές του προκαταλήψεις (τον δικό του ορίζοντα)</a:t>
            </a:r>
          </a:p>
          <a:p>
            <a:pPr algn="just">
              <a:buNone/>
            </a:pPr>
            <a:r>
              <a:rPr lang="el-GR" dirty="0" smtClean="0"/>
              <a:t>	4.Κατανόηση </a:t>
            </a:r>
            <a:r>
              <a:rPr lang="el-GR" dirty="0"/>
              <a:t>/ ερμηνεία: η </a:t>
            </a:r>
            <a:r>
              <a:rPr lang="el-GR" b="1" i="1" dirty="0"/>
              <a:t>συνάντηση/σύντηξη του ορίζοντα </a:t>
            </a:r>
            <a:r>
              <a:rPr lang="el-GR" i="1" dirty="0"/>
              <a:t>του κειμένου </a:t>
            </a:r>
            <a:r>
              <a:rPr lang="el-GR" dirty="0"/>
              <a:t>με τον ορίζοντα του </a:t>
            </a:r>
            <a:r>
              <a:rPr lang="el-GR" dirty="0" smtClean="0"/>
              <a:t>αναγνώστη</a:t>
            </a:r>
            <a:r>
              <a:rPr lang="en-US" dirty="0" smtClean="0"/>
              <a:t> </a:t>
            </a:r>
            <a:r>
              <a:rPr lang="el-GR" dirty="0" smtClean="0"/>
              <a:t>(</a:t>
            </a:r>
            <a:r>
              <a:rPr lang="el-GR" dirty="0" err="1"/>
              <a:t>Horizontverschmelzung</a:t>
            </a:r>
            <a:r>
              <a:rPr lang="el-GR" dirty="0"/>
              <a:t>)</a:t>
            </a:r>
          </a:p>
          <a:p>
            <a:pPr lvl="1" algn="just">
              <a:buNone/>
            </a:pPr>
            <a:r>
              <a:rPr lang="el-GR" dirty="0"/>
              <a:t>5.Κατανόηση: προσαρμογή του νοήματος του κειμένου στο παρόν του </a:t>
            </a:r>
            <a:r>
              <a:rPr lang="el-GR" dirty="0" smtClean="0"/>
              <a:t>αναγνώστη</a:t>
            </a:r>
          </a:p>
          <a:p>
            <a:pPr algn="just"/>
            <a:endParaRPr lang="el-GR" dirty="0"/>
          </a:p>
          <a:p>
            <a:pPr algn="just"/>
            <a:r>
              <a:rPr lang="el-GR" dirty="0" smtClean="0"/>
              <a:t>Διαμορφώνει τον τρόπο που κατανοούμε σήμερα το κείμενο-&gt; η ερμηνευτική παράδοσή του επιδρά κάθε φορά που διαβάζουμε το κείμενο</a:t>
            </a:r>
            <a:endParaRPr lang="el-GR" dirty="0"/>
          </a:p>
          <a:p>
            <a:pPr lvl="1">
              <a:buNone/>
            </a:pPr>
            <a:endParaRPr lang="el-GR" dirty="0"/>
          </a:p>
          <a:p>
            <a:endParaRPr lang="el-GR" dirty="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a:t>Hans Robert </a:t>
            </a:r>
            <a:r>
              <a:rPr lang="en-US" b="1" dirty="0" err="1"/>
              <a:t>Jauss</a:t>
            </a:r>
            <a:r>
              <a:rPr lang="en-US" b="1" dirty="0"/>
              <a:t> </a:t>
            </a:r>
            <a:r>
              <a:rPr lang="el-GR" b="1" dirty="0" smtClean="0"/>
              <a:t/>
            </a:r>
            <a:br>
              <a:rPr lang="el-GR" b="1" dirty="0" smtClean="0"/>
            </a:br>
            <a:r>
              <a:rPr lang="el-GR" b="1" dirty="0"/>
              <a:t>Ιστορία της πρόσληψης (</a:t>
            </a:r>
            <a:r>
              <a:rPr lang="en-US" b="1" dirty="0" err="1"/>
              <a:t>Rezeptionsgeschichte</a:t>
            </a:r>
            <a:r>
              <a:rPr lang="en-US" b="1" dirty="0"/>
              <a:t>)</a:t>
            </a:r>
            <a:endParaRPr lang="el-GR" dirty="0"/>
          </a:p>
        </p:txBody>
      </p:sp>
      <p:sp>
        <p:nvSpPr>
          <p:cNvPr id="3" name="2 - Θέση περιεχομένου"/>
          <p:cNvSpPr>
            <a:spLocks noGrp="1"/>
          </p:cNvSpPr>
          <p:nvPr>
            <p:ph idx="1"/>
          </p:nvPr>
        </p:nvSpPr>
        <p:spPr/>
        <p:txBody>
          <a:bodyPr>
            <a:normAutofit/>
          </a:bodyPr>
          <a:lstStyle/>
          <a:p>
            <a:pPr>
              <a:buNone/>
            </a:pPr>
            <a:endParaRPr lang="en-US" dirty="0" smtClean="0"/>
          </a:p>
          <a:p>
            <a:pPr algn="just"/>
            <a:r>
              <a:rPr lang="el-GR" dirty="0" smtClean="0"/>
              <a:t>Εγκατάλειψη της γερμανικής ιδεαλιστικής θεώρησης της ιστορίας (η ιστορία </a:t>
            </a:r>
            <a:r>
              <a:rPr lang="el-GR" dirty="0"/>
              <a:t>βαίνει </a:t>
            </a:r>
            <a:r>
              <a:rPr lang="el-GR" dirty="0" smtClean="0"/>
              <a:t>σε έναν σκοπό ή καθοδηγείται </a:t>
            </a:r>
            <a:r>
              <a:rPr lang="el-GR" dirty="0"/>
              <a:t>από κάποια </a:t>
            </a:r>
            <a:r>
              <a:rPr lang="el-GR" dirty="0" smtClean="0"/>
              <a:t>ηθική αρχή </a:t>
            </a:r>
            <a:r>
              <a:rPr lang="el-GR" dirty="0"/>
              <a:t>– </a:t>
            </a:r>
            <a:r>
              <a:rPr lang="el-GR" dirty="0" smtClean="0"/>
              <a:t>«αντικειμενικότητα» </a:t>
            </a:r>
            <a:r>
              <a:rPr lang="el-GR" dirty="0"/>
              <a:t>- </a:t>
            </a:r>
            <a:r>
              <a:rPr lang="el-GR" dirty="0" smtClean="0"/>
              <a:t>η αφήγηση </a:t>
            </a:r>
            <a:r>
              <a:rPr lang="el-GR" dirty="0"/>
              <a:t>των γεγονότων </a:t>
            </a:r>
            <a:r>
              <a:rPr lang="el-GR" dirty="0" smtClean="0"/>
              <a:t>ξεκινώντας </a:t>
            </a:r>
            <a:r>
              <a:rPr lang="el-GR" dirty="0"/>
              <a:t>από το </a:t>
            </a:r>
            <a:r>
              <a:rPr lang="el-GR" dirty="0" smtClean="0"/>
              <a:t>τέλος της ιστορίας) </a:t>
            </a:r>
          </a:p>
          <a:p>
            <a:endParaRPr lang="el-GR" dirty="0"/>
          </a:p>
          <a:p>
            <a:r>
              <a:rPr lang="el-GR" dirty="0" err="1"/>
              <a:t>To</a:t>
            </a:r>
            <a:r>
              <a:rPr lang="el-GR" dirty="0"/>
              <a:t> σημείο αναφοράς είναι τώρα ο αναγνώστης</a:t>
            </a:r>
          </a:p>
          <a:p>
            <a:pPr algn="just"/>
            <a:endParaRPr lang="el-GR" dirty="0" smtClean="0"/>
          </a:p>
          <a:p>
            <a:pPr algn="just"/>
            <a:endParaRPr lang="el-GR" dirty="0" smtClean="0"/>
          </a:p>
          <a:p>
            <a:pPr algn="just"/>
            <a:endParaRPr lang="el-GR" dirty="0" smtClean="0"/>
          </a:p>
          <a:p>
            <a:endParaRPr lang="el-GR" dirty="0"/>
          </a:p>
          <a:p>
            <a:endParaRPr lang="en-US" dirty="0" smtClean="0"/>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899592" y="692696"/>
            <a:ext cx="7787208" cy="1080120"/>
          </a:xfrm>
        </p:spPr>
        <p:txBody>
          <a:bodyPr>
            <a:normAutofit fontScale="90000"/>
          </a:bodyPr>
          <a:lstStyle/>
          <a:p>
            <a:r>
              <a:rPr lang="el-GR" b="1" dirty="0"/>
              <a:t>Η </a:t>
            </a:r>
            <a:r>
              <a:rPr lang="el-GR" b="1" dirty="0" smtClean="0"/>
              <a:t>αισθητική τριάδα </a:t>
            </a:r>
            <a:r>
              <a:rPr lang="el-GR" b="1" dirty="0"/>
              <a:t>του </a:t>
            </a:r>
            <a:r>
              <a:rPr lang="el-GR" b="1" dirty="0" err="1" smtClean="0"/>
              <a:t>Jauss</a:t>
            </a:r>
            <a:r>
              <a:rPr lang="el-GR" b="1" dirty="0" smtClean="0"/>
              <a:t/>
            </a:r>
            <a:br>
              <a:rPr lang="el-GR" b="1" dirty="0" smtClean="0"/>
            </a:br>
            <a:r>
              <a:rPr lang="el-GR" b="1" dirty="0"/>
              <a:t>Αισθητική της πρόσληψης / αναγνωστική θεωρία </a:t>
            </a:r>
            <a:r>
              <a:rPr lang="el-GR" b="1" dirty="0" smtClean="0"/>
              <a:t> </a:t>
            </a:r>
            <a:endParaRPr lang="el-GR" dirty="0"/>
          </a:p>
        </p:txBody>
      </p:sp>
      <p:sp>
        <p:nvSpPr>
          <p:cNvPr id="3" name="2 - Θέση περιεχομένου"/>
          <p:cNvSpPr>
            <a:spLocks noGrp="1"/>
          </p:cNvSpPr>
          <p:nvPr>
            <p:ph idx="1"/>
          </p:nvPr>
        </p:nvSpPr>
        <p:spPr>
          <a:xfrm>
            <a:off x="467544" y="1628800"/>
            <a:ext cx="8291264" cy="4882547"/>
          </a:xfrm>
        </p:spPr>
        <p:txBody>
          <a:bodyPr>
            <a:normAutofit fontScale="62500" lnSpcReduction="20000"/>
          </a:bodyPr>
          <a:lstStyle/>
          <a:p>
            <a:endParaRPr lang="el-GR" dirty="0"/>
          </a:p>
          <a:p>
            <a:pPr>
              <a:buNone/>
            </a:pPr>
            <a:endParaRPr lang="el-GR" dirty="0" smtClean="0"/>
          </a:p>
          <a:p>
            <a:pPr>
              <a:buNone/>
            </a:pPr>
            <a:endParaRPr lang="el-GR" dirty="0"/>
          </a:p>
          <a:p>
            <a:pPr>
              <a:buNone/>
            </a:pPr>
            <a:r>
              <a:rPr lang="el-GR" dirty="0" smtClean="0"/>
              <a:t>•</a:t>
            </a:r>
            <a:r>
              <a:rPr lang="el-GR" sz="3300" dirty="0" smtClean="0"/>
              <a:t>Παραγωγική αισθητική </a:t>
            </a:r>
            <a:r>
              <a:rPr lang="el-GR" sz="3300" dirty="0"/>
              <a:t>εμπειρία: </a:t>
            </a:r>
            <a:r>
              <a:rPr lang="el-GR" sz="3300" b="1" dirty="0"/>
              <a:t>«</a:t>
            </a:r>
            <a:r>
              <a:rPr lang="el-GR" sz="3300" b="1" dirty="0" smtClean="0"/>
              <a:t>ποίηση» </a:t>
            </a:r>
            <a:endParaRPr lang="el-GR" sz="3300" b="1" dirty="0"/>
          </a:p>
          <a:p>
            <a:pPr algn="r">
              <a:buNone/>
            </a:pPr>
            <a:r>
              <a:rPr lang="el-GR" sz="3300" i="1" dirty="0" smtClean="0"/>
              <a:t>Η απόλαυση </a:t>
            </a:r>
            <a:r>
              <a:rPr lang="el-GR" sz="3300" i="1" dirty="0"/>
              <a:t>από </a:t>
            </a:r>
            <a:r>
              <a:rPr lang="el-GR" sz="3300" i="1" dirty="0" smtClean="0"/>
              <a:t>την αξιοποίηση </a:t>
            </a:r>
            <a:r>
              <a:rPr lang="el-GR" sz="3300" i="1" dirty="0"/>
              <a:t>των </a:t>
            </a:r>
            <a:r>
              <a:rPr lang="el-GR" sz="3300" i="1" dirty="0" smtClean="0"/>
              <a:t>δημιουργικών μας ικανοτήτων </a:t>
            </a:r>
            <a:endParaRPr lang="el-GR" sz="3300" i="1" dirty="0"/>
          </a:p>
          <a:p>
            <a:pPr>
              <a:buNone/>
            </a:pPr>
            <a:endParaRPr lang="el-GR" sz="3300" dirty="0" smtClean="0"/>
          </a:p>
          <a:p>
            <a:pPr>
              <a:buNone/>
            </a:pPr>
            <a:r>
              <a:rPr lang="el-GR" sz="3300" dirty="0" smtClean="0"/>
              <a:t>•</a:t>
            </a:r>
            <a:r>
              <a:rPr lang="el-GR" sz="3300" dirty="0"/>
              <a:t>Η </a:t>
            </a:r>
            <a:r>
              <a:rPr lang="el-GR" sz="3300" dirty="0" smtClean="0"/>
              <a:t>πρόσληψη ως αισθητική </a:t>
            </a:r>
            <a:r>
              <a:rPr lang="el-GR" sz="3300" dirty="0"/>
              <a:t>εμπειρία: </a:t>
            </a:r>
            <a:r>
              <a:rPr lang="el-GR" sz="3300" b="1" dirty="0"/>
              <a:t>«</a:t>
            </a:r>
            <a:r>
              <a:rPr lang="el-GR" sz="3300" b="1" dirty="0" smtClean="0"/>
              <a:t>αίσθηση» </a:t>
            </a:r>
          </a:p>
          <a:p>
            <a:pPr>
              <a:buNone/>
            </a:pPr>
            <a:endParaRPr lang="el-GR" sz="3300" b="1" dirty="0"/>
          </a:p>
          <a:p>
            <a:pPr algn="just">
              <a:buNone/>
            </a:pPr>
            <a:r>
              <a:rPr lang="el-GR" sz="3300" dirty="0"/>
              <a:t>•Η </a:t>
            </a:r>
            <a:r>
              <a:rPr lang="el-GR" sz="3300" dirty="0" smtClean="0"/>
              <a:t>επικοινωνιακή αισθητική </a:t>
            </a:r>
            <a:r>
              <a:rPr lang="el-GR" sz="3300" dirty="0"/>
              <a:t>εμπειρία: </a:t>
            </a:r>
            <a:r>
              <a:rPr lang="el-GR" sz="3300" b="1" dirty="0"/>
              <a:t>«</a:t>
            </a:r>
            <a:r>
              <a:rPr lang="el-GR" sz="3300" b="1" dirty="0" smtClean="0"/>
              <a:t>κάθαρση»  </a:t>
            </a:r>
            <a:r>
              <a:rPr lang="el-GR" sz="3300" dirty="0" smtClean="0"/>
              <a:t>(ταύτιση με ήρωα)</a:t>
            </a:r>
            <a:endParaRPr lang="el-GR" sz="3300" dirty="0"/>
          </a:p>
          <a:p>
            <a:pPr algn="ctr">
              <a:buNone/>
            </a:pPr>
            <a:r>
              <a:rPr lang="el-GR" i="1" dirty="0" smtClean="0"/>
              <a:t>•Συμμετοχική </a:t>
            </a:r>
            <a:endParaRPr lang="el-GR" i="1" dirty="0"/>
          </a:p>
          <a:p>
            <a:pPr algn="ctr">
              <a:buNone/>
            </a:pPr>
            <a:r>
              <a:rPr lang="el-GR" i="1" dirty="0"/>
              <a:t>•</a:t>
            </a:r>
            <a:r>
              <a:rPr lang="el-GR" i="1" dirty="0" err="1" smtClean="0"/>
              <a:t>Αγιαστική</a:t>
            </a:r>
            <a:r>
              <a:rPr lang="el-GR" i="1" dirty="0" smtClean="0"/>
              <a:t> (θαυμασμό)</a:t>
            </a:r>
            <a:endParaRPr lang="el-GR" i="1" dirty="0"/>
          </a:p>
          <a:p>
            <a:pPr algn="ctr"/>
            <a:r>
              <a:rPr lang="el-GR" i="1" dirty="0" smtClean="0"/>
              <a:t>Συμπαθητική (έλεος, συμπόνια)</a:t>
            </a:r>
            <a:endParaRPr lang="el-GR" i="1" dirty="0"/>
          </a:p>
          <a:p>
            <a:pPr algn="ctr">
              <a:buNone/>
            </a:pPr>
            <a:r>
              <a:rPr lang="el-GR" i="1" dirty="0"/>
              <a:t>•</a:t>
            </a:r>
            <a:r>
              <a:rPr lang="el-GR" i="1" dirty="0" err="1" smtClean="0"/>
              <a:t>Καθαρσιακή</a:t>
            </a:r>
            <a:r>
              <a:rPr lang="el-GR" i="1" dirty="0" smtClean="0"/>
              <a:t> (εσωτερική απελευθέρωση μέσω κωμικού ή αναστάτωση)</a:t>
            </a:r>
            <a:endParaRPr lang="el-GR" i="1" dirty="0"/>
          </a:p>
          <a:p>
            <a:pPr algn="ctr">
              <a:buNone/>
            </a:pPr>
            <a:r>
              <a:rPr lang="el-GR" i="1" dirty="0"/>
              <a:t>•</a:t>
            </a:r>
            <a:r>
              <a:rPr lang="el-GR" i="1" dirty="0" smtClean="0"/>
              <a:t>Ειρωνική (αποξένωση / απομάκρυνση από τα πρόσωπα)</a:t>
            </a:r>
            <a:endParaRPr lang="el-GR" i="1" dirty="0"/>
          </a:p>
          <a:p>
            <a:endParaRPr lang="el-GR" dirty="0"/>
          </a:p>
        </p:txBody>
      </p:sp>
    </p:spTree>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στικό">
  <a:themeElements>
    <a:clrScheme name="Αστικό">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Αστικό">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Αστικό">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1549</TotalTime>
  <Words>1533</Words>
  <Application>Microsoft Office PowerPoint</Application>
  <PresentationFormat>Προβολή στην οθόνη (4:3)</PresentationFormat>
  <Paragraphs>253</Paragraphs>
  <Slides>39</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39</vt:i4>
      </vt:variant>
    </vt:vector>
  </HeadingPairs>
  <TitlesOfParts>
    <vt:vector size="40" baseType="lpstr">
      <vt:lpstr>Αστικό</vt:lpstr>
      <vt:lpstr>Η ΜΕΤΑΛΗΨΗ ΤΟΥ ΒΙΒΛΙΚΟΥ ΚΕΙΜΕΝΟΥ  </vt:lpstr>
      <vt:lpstr>   Η ιστορικοκριτική μέθοδος    </vt:lpstr>
      <vt:lpstr>Ασθενή Σημεία</vt:lpstr>
      <vt:lpstr>  Προβλήματα Ιστορικοκριτική μέθοδος    </vt:lpstr>
      <vt:lpstr> </vt:lpstr>
      <vt:lpstr>Τι είναι η θεωρία της πρόσληψης   </vt:lpstr>
      <vt:lpstr>Hans Georg Gadamer  Ιστορία της επίδρασης (Wirkungsgeschichte)</vt:lpstr>
      <vt:lpstr>Hans Robert Jauss  Ιστορία της πρόσληψης (Rezeptionsgeschichte)</vt:lpstr>
      <vt:lpstr>Η αισθητική τριάδα του Jauss Αισθητική της πρόσληψης / αναγνωστική θεωρία  </vt:lpstr>
      <vt:lpstr>Αισθητική της πρόσληψης / αναγνωστική θεωρία </vt:lpstr>
      <vt:lpstr>Wolfgang Iser: αναγνωστική ανταπόκριση</vt:lpstr>
      <vt:lpstr>Η διαδικασία της ανάγνωσης</vt:lpstr>
      <vt:lpstr>Η εξαφάνιση του κειμένου : S. Fish </vt:lpstr>
      <vt:lpstr>   Μοντέλα πρόσληψης    </vt:lpstr>
      <vt:lpstr>   Το συνεχές της θεωρίας της πρόσληψης    </vt:lpstr>
      <vt:lpstr>  Πρόσληψη, ανταπόκριση, επίδραση   </vt:lpstr>
      <vt:lpstr>   Tα τρία βασικά ερωτήματα    </vt:lpstr>
      <vt:lpstr>   Μία πρόταση συνάντησης 2/2    </vt:lpstr>
      <vt:lpstr>  Ακροάματα + Μετάληψη 1   </vt:lpstr>
      <vt:lpstr>  Ακροάματα + Μετάληψη 2    </vt:lpstr>
      <vt:lpstr>  Ακροάματα + Μετάληψη 2    </vt:lpstr>
      <vt:lpstr>  Ακροάματα + Μετάληψη 2    </vt:lpstr>
      <vt:lpstr>  Ακροάματα + Μετάληψη 2    </vt:lpstr>
      <vt:lpstr>  Παράδειγμα: Η ΜΕΤΑΜΟΡΦΩΣΗ   </vt:lpstr>
      <vt:lpstr>   Παράδειγμα: Η ΜΕΤΑΜΟΡΦΩΣΗ  2    </vt:lpstr>
      <vt:lpstr>Κείμενα Ακροάματα</vt:lpstr>
      <vt:lpstr>Lukas als …..  </vt:lpstr>
      <vt:lpstr>Διαφάνεια 28</vt:lpstr>
      <vt:lpstr>Διαφάνεια 29</vt:lpstr>
      <vt:lpstr>Διαφάνεια 30</vt:lpstr>
      <vt:lpstr>Διαφάνεια 31</vt:lpstr>
      <vt:lpstr>Διαφάνεια 32</vt:lpstr>
      <vt:lpstr>Διαφάνεια 33</vt:lpstr>
      <vt:lpstr>Διαφάνεια 34</vt:lpstr>
      <vt:lpstr>Διαφάνεια 35</vt:lpstr>
      <vt:lpstr>Διαφάνεια 36</vt:lpstr>
      <vt:lpstr>Διαφάνεια 37</vt:lpstr>
      <vt:lpstr>Διαφάνεια 38</vt:lpstr>
      <vt:lpstr>Lukas II</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ΣΩΤΗΡΗΣ</dc:creator>
  <cp:lastModifiedBy>ΣΩΤΗΡΗΣ</cp:lastModifiedBy>
  <cp:revision>8</cp:revision>
  <dcterms:created xsi:type="dcterms:W3CDTF">2020-01-10T07:43:12Z</dcterms:created>
  <dcterms:modified xsi:type="dcterms:W3CDTF">2020-05-09T06:47:06Z</dcterms:modified>
</cp:coreProperties>
</file>