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0"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5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95271" y="1122361"/>
            <a:ext cx="9001463" cy="2387598"/>
          </a:xfrm>
        </p:spPr>
        <p:txBody>
          <a:bodyPr anchor="b"/>
          <a:lstStyle>
            <a:lvl1pPr>
              <a:defRPr sz="4800"/>
            </a:lvl1pPr>
          </a:lstStyle>
          <a:p>
            <a:pPr lvl="0"/>
            <a:r>
              <a:rPr lang="el-GR"/>
              <a:t>Στυλ κύριου τίτλου</a:t>
            </a:r>
            <a:endParaRPr lang="en-US"/>
          </a:p>
        </p:txBody>
      </p:sp>
      <p:sp>
        <p:nvSpPr>
          <p:cNvPr id="3" name="Subtitle 2"/>
          <p:cNvSpPr txBox="1">
            <a:spLocks noGrp="1"/>
          </p:cNvSpPr>
          <p:nvPr>
            <p:ph type="subTitle" idx="1"/>
          </p:nvPr>
        </p:nvSpPr>
        <p:spPr>
          <a:xfrm>
            <a:off x="1595271" y="3602041"/>
            <a:ext cx="9001463" cy="1655758"/>
          </a:xfrm>
        </p:spPr>
        <p:txBody>
          <a:bodyPr anchorCtr="1"/>
          <a:lstStyle>
            <a:lvl1pPr marL="0" indent="0" algn="ctr">
              <a:buNone/>
              <a:defRPr sz="2400"/>
            </a:lvl1pPr>
          </a:lstStyle>
          <a:p>
            <a:pPr lvl="0"/>
            <a:r>
              <a:rPr lang="el-GR"/>
              <a:t>Στυλ κύριου υπότιτλου</a:t>
            </a:r>
            <a:endParaRPr lang="en-US"/>
          </a:p>
        </p:txBody>
      </p:sp>
      <p:sp>
        <p:nvSpPr>
          <p:cNvPr id="4" name="Date Placeholder 3"/>
          <p:cNvSpPr txBox="1">
            <a:spLocks noGrp="1"/>
          </p:cNvSpPr>
          <p:nvPr>
            <p:ph type="dt" sz="half" idx="7"/>
          </p:nvPr>
        </p:nvSpPr>
        <p:spPr/>
        <p:txBody>
          <a:bodyPr/>
          <a:lstStyle>
            <a:lvl1pPr>
              <a:defRPr/>
            </a:lvl1pPr>
          </a:lstStyle>
          <a:p>
            <a:pPr lvl="0"/>
            <a:fld id="{7984224F-48A5-4DB0-90B0-12C96F272566}" type="datetime1">
              <a:rPr lang="en-US"/>
              <a:pPr lvl="0"/>
              <a:t>4/16/2020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4D83F813-ED1A-4035-9844-4FA824D9F26E}" type="slidenum">
              <a:rPr/>
              <a:pPr lvl="0"/>
              <a:t>‹#›</a:t>
            </a:fld>
            <a:endParaRPr lang="en-US"/>
          </a:p>
        </p:txBody>
      </p:sp>
    </p:spTree>
    <p:extLst>
      <p:ext uri="{BB962C8B-B14F-4D97-AF65-F5344CB8AC3E}">
        <p14:creationId xmlns:p14="http://schemas.microsoft.com/office/powerpoint/2010/main" xmlns="" val="17337893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913805" y="4289368"/>
            <a:ext cx="10367567" cy="819357"/>
          </a:xfrm>
        </p:spPr>
        <p:txBody>
          <a:bodyPr anchor="b"/>
          <a:lstStyle>
            <a:lvl1pPr>
              <a:defRPr sz="2800"/>
            </a:lvl1pPr>
          </a:lstStyle>
          <a:p>
            <a:pPr lvl="0"/>
            <a:r>
              <a:rPr lang="el-GR"/>
              <a:t>Στυλ κύριου τίτλου</a:t>
            </a:r>
            <a:endParaRPr lang="en-US"/>
          </a:p>
        </p:txBody>
      </p:sp>
      <p:sp>
        <p:nvSpPr>
          <p:cNvPr id="3" name="Picture Placeholder 2"/>
          <p:cNvSpPr txBox="1">
            <a:spLocks noGrp="1"/>
          </p:cNvSpPr>
          <p:nvPr>
            <p:ph type="pic" idx="4294967295"/>
          </p:nvPr>
        </p:nvSpPr>
        <p:spPr>
          <a:xfrm>
            <a:off x="913805" y="621316"/>
            <a:ext cx="10367567" cy="3379732"/>
          </a:xfrm>
          <a:ln w="190496" cap="sq">
            <a:solidFill>
              <a:srgbClr val="FFFFFF"/>
            </a:solidFill>
            <a:prstDash val="solid"/>
            <a:miter/>
          </a:ln>
          <a:effectLst>
            <a:outerShdw dist="18004" dir="5400000" algn="tl">
              <a:srgbClr val="000000">
                <a:alpha val="40000"/>
              </a:srgbClr>
            </a:outerShdw>
          </a:effectLst>
        </p:spPr>
        <p:txBody>
          <a:bodyPr anchorCtr="1"/>
          <a:lstStyle>
            <a:lvl1pPr marL="0" indent="0" algn="ctr">
              <a:buNone/>
              <a:defRPr sz="3200"/>
            </a:lvl1pPr>
          </a:lstStyle>
          <a:p>
            <a:pPr lvl="0"/>
            <a:r>
              <a:rPr lang="el-GR"/>
              <a:t>Κάντε κλικ στο εικονίδιο για να προσθέσετε εικόνα</a:t>
            </a:r>
            <a:endParaRPr lang="en-US"/>
          </a:p>
        </p:txBody>
      </p:sp>
      <p:sp>
        <p:nvSpPr>
          <p:cNvPr id="4" name="Text Placeholder 3"/>
          <p:cNvSpPr txBox="1">
            <a:spLocks noGrp="1"/>
          </p:cNvSpPr>
          <p:nvPr>
            <p:ph type="body" idx="4294967295"/>
          </p:nvPr>
        </p:nvSpPr>
        <p:spPr>
          <a:xfrm>
            <a:off x="913796" y="5108725"/>
            <a:ext cx="10365995" cy="682471"/>
          </a:xfrm>
        </p:spPr>
        <p:txBody>
          <a:bodyPr anchorCtr="1"/>
          <a:lstStyle>
            <a:lvl1pPr marL="0" indent="0" algn="ctr">
              <a:buNone/>
              <a:defRPr sz="1800"/>
            </a:lvl1pPr>
          </a:lstStyle>
          <a:p>
            <a:pPr lvl="0"/>
            <a:r>
              <a:rPr lang="el-GR"/>
              <a:t>Στυλ υποδείγματος κειμένου</a:t>
            </a:r>
          </a:p>
        </p:txBody>
      </p:sp>
      <p:sp>
        <p:nvSpPr>
          <p:cNvPr id="5" name="Date Placeholder 4"/>
          <p:cNvSpPr txBox="1">
            <a:spLocks noGrp="1"/>
          </p:cNvSpPr>
          <p:nvPr>
            <p:ph type="dt" sz="half" idx="7"/>
          </p:nvPr>
        </p:nvSpPr>
        <p:spPr/>
        <p:txBody>
          <a:bodyPr/>
          <a:lstStyle>
            <a:lvl1pPr>
              <a:defRPr/>
            </a:lvl1pPr>
          </a:lstStyle>
          <a:p>
            <a:pPr lvl="0"/>
            <a:fld id="{65477938-B969-4219-8EC7-25CFF802F56A}" type="datetime1">
              <a:rPr lang="en-US"/>
              <a:pPr lvl="0"/>
              <a:t>4/16/2020</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97468E9C-5C41-42F5-BFFB-F808CB53F536}" type="slidenum">
              <a:rPr/>
              <a:pPr lvl="0"/>
              <a:t>‹#›</a:t>
            </a:fld>
            <a:endParaRPr lang="en-US"/>
          </a:p>
        </p:txBody>
      </p:sp>
    </p:spTree>
    <p:extLst>
      <p:ext uri="{BB962C8B-B14F-4D97-AF65-F5344CB8AC3E}">
        <p14:creationId xmlns:p14="http://schemas.microsoft.com/office/powerpoint/2010/main" xmlns="" val="12566882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913796" y="609603"/>
            <a:ext cx="10353760" cy="3424857"/>
          </a:xfrm>
        </p:spPr>
        <p:txBody>
          <a:bodyPr/>
          <a:lstStyle>
            <a:lvl1pPr>
              <a:defRPr sz="3200"/>
            </a:lvl1pPr>
          </a:lstStyle>
          <a:p>
            <a:pPr lvl="0"/>
            <a:r>
              <a:rPr lang="el-GR"/>
              <a:t>Στυλ κύριου τίτλου</a:t>
            </a:r>
            <a:endParaRPr lang="en-US"/>
          </a:p>
        </p:txBody>
      </p:sp>
      <p:sp>
        <p:nvSpPr>
          <p:cNvPr id="3" name="Text Placeholder 3"/>
          <p:cNvSpPr txBox="1">
            <a:spLocks noGrp="1"/>
          </p:cNvSpPr>
          <p:nvPr>
            <p:ph type="body" idx="4294967295"/>
          </p:nvPr>
        </p:nvSpPr>
        <p:spPr>
          <a:xfrm>
            <a:off x="913796" y="4204822"/>
            <a:ext cx="10353760" cy="1592189"/>
          </a:xfrm>
        </p:spPr>
        <p:txBody>
          <a:bodyPr anchor="ctr" anchorCtr="1"/>
          <a:lstStyle>
            <a:lvl1pPr marL="0" indent="0" algn="ctr">
              <a:buNone/>
              <a:defRPr sz="1600"/>
            </a:lvl1pPr>
          </a:lstStyle>
          <a:p>
            <a:pPr lvl="0"/>
            <a:r>
              <a:rPr lang="el-GR"/>
              <a:t>Στυλ υποδείγματος κειμένου</a:t>
            </a:r>
          </a:p>
        </p:txBody>
      </p:sp>
      <p:sp>
        <p:nvSpPr>
          <p:cNvPr id="4" name="Date Placeholder 4"/>
          <p:cNvSpPr txBox="1">
            <a:spLocks noGrp="1"/>
          </p:cNvSpPr>
          <p:nvPr>
            <p:ph type="dt" sz="half" idx="7"/>
          </p:nvPr>
        </p:nvSpPr>
        <p:spPr/>
        <p:txBody>
          <a:bodyPr/>
          <a:lstStyle>
            <a:lvl1pPr>
              <a:defRPr/>
            </a:lvl1pPr>
          </a:lstStyle>
          <a:p>
            <a:pPr lvl="0"/>
            <a:fld id="{854FA15F-2F9E-42CC-9F1F-8CF85C191517}" type="datetime1">
              <a:rPr lang="en-US"/>
              <a:pPr lvl="0"/>
              <a:t>4/16/2020</a:t>
            </a:fld>
            <a:endParaRPr lang="en-US"/>
          </a:p>
        </p:txBody>
      </p:sp>
      <p:sp>
        <p:nvSpPr>
          <p:cNvPr id="5" name="Footer Placeholder 5"/>
          <p:cNvSpPr txBox="1">
            <a:spLocks noGrp="1"/>
          </p:cNvSpPr>
          <p:nvPr>
            <p:ph type="ftr" sz="quarter" idx="9"/>
          </p:nvPr>
        </p:nvSpPr>
        <p:spPr/>
        <p:txBody>
          <a:bodyPr/>
          <a:lstStyle>
            <a:lvl1pPr>
              <a:defRPr/>
            </a:lvl1pPr>
          </a:lstStyle>
          <a:p>
            <a:pPr lvl="0"/>
            <a:endParaRPr lang="en-US"/>
          </a:p>
        </p:txBody>
      </p:sp>
      <p:sp>
        <p:nvSpPr>
          <p:cNvPr id="6" name="Slide Number Placeholder 6"/>
          <p:cNvSpPr txBox="1">
            <a:spLocks noGrp="1"/>
          </p:cNvSpPr>
          <p:nvPr>
            <p:ph type="sldNum" sz="quarter" idx="8"/>
          </p:nvPr>
        </p:nvSpPr>
        <p:spPr/>
        <p:txBody>
          <a:bodyPr/>
          <a:lstStyle>
            <a:lvl1pPr>
              <a:defRPr/>
            </a:lvl1pPr>
          </a:lstStyle>
          <a:p>
            <a:pPr lvl="0"/>
            <a:fld id="{238E07C4-FDF7-4B11-A434-D4410E6E1DA9}" type="slidenum">
              <a:rPr/>
              <a:pPr lvl="0"/>
              <a:t>‹#›</a:t>
            </a:fld>
            <a:endParaRPr lang="en-US"/>
          </a:p>
        </p:txBody>
      </p:sp>
    </p:spTree>
    <p:extLst>
      <p:ext uri="{BB962C8B-B14F-4D97-AF65-F5344CB8AC3E}">
        <p14:creationId xmlns:p14="http://schemas.microsoft.com/office/powerpoint/2010/main" xmlns="" val="18553721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1446215" y="609603"/>
            <a:ext cx="9302748" cy="2992904"/>
          </a:xfrm>
        </p:spPr>
        <p:txBody>
          <a:bodyPr/>
          <a:lstStyle>
            <a:lvl1pPr>
              <a:defRPr sz="3200"/>
            </a:lvl1pPr>
          </a:lstStyle>
          <a:p>
            <a:pPr lvl="0"/>
            <a:r>
              <a:rPr lang="el-GR"/>
              <a:t>Στυλ κύριου τίτλου</a:t>
            </a:r>
            <a:endParaRPr lang="en-US"/>
          </a:p>
        </p:txBody>
      </p:sp>
      <p:sp>
        <p:nvSpPr>
          <p:cNvPr id="3" name="Text Placeholder 3"/>
          <p:cNvSpPr txBox="1">
            <a:spLocks noGrp="1"/>
          </p:cNvSpPr>
          <p:nvPr>
            <p:ph type="body" idx="4294967295"/>
          </p:nvPr>
        </p:nvSpPr>
        <p:spPr>
          <a:xfrm>
            <a:off x="1720644" y="3610032"/>
            <a:ext cx="8752298" cy="426814"/>
          </a:xfrm>
        </p:spPr>
        <p:txBody>
          <a:bodyPr/>
          <a:lstStyle>
            <a:lvl1pPr marL="0" indent="0" algn="r">
              <a:buNone/>
              <a:defRPr sz="1400"/>
            </a:lvl1pPr>
          </a:lstStyle>
          <a:p>
            <a:pPr lvl="0"/>
            <a:r>
              <a:rPr lang="el-GR"/>
              <a:t>Στυλ υποδείγματος κειμένου</a:t>
            </a:r>
          </a:p>
        </p:txBody>
      </p:sp>
      <p:sp>
        <p:nvSpPr>
          <p:cNvPr id="4" name="Text Placeholder 3"/>
          <p:cNvSpPr txBox="1">
            <a:spLocks noGrp="1"/>
          </p:cNvSpPr>
          <p:nvPr>
            <p:ph type="body" idx="4294967295"/>
          </p:nvPr>
        </p:nvSpPr>
        <p:spPr>
          <a:xfrm>
            <a:off x="913796" y="4204822"/>
            <a:ext cx="10353760" cy="1586383"/>
          </a:xfrm>
        </p:spPr>
        <p:txBody>
          <a:bodyPr anchor="ctr" anchorCtr="1"/>
          <a:lstStyle>
            <a:lvl1pPr marL="0" indent="0" algn="ctr">
              <a:buNone/>
              <a:defRPr sz="1600"/>
            </a:lvl1pPr>
          </a:lstStyle>
          <a:p>
            <a:pPr lvl="0"/>
            <a:r>
              <a:rPr lang="el-GR"/>
              <a:t>Στυλ υποδείγματος κειμένου</a:t>
            </a:r>
          </a:p>
        </p:txBody>
      </p:sp>
      <p:sp>
        <p:nvSpPr>
          <p:cNvPr id="5" name="Date Placeholder 4"/>
          <p:cNvSpPr txBox="1">
            <a:spLocks noGrp="1"/>
          </p:cNvSpPr>
          <p:nvPr>
            <p:ph type="dt" sz="half" idx="7"/>
          </p:nvPr>
        </p:nvSpPr>
        <p:spPr/>
        <p:txBody>
          <a:bodyPr/>
          <a:lstStyle>
            <a:lvl1pPr>
              <a:defRPr/>
            </a:lvl1pPr>
          </a:lstStyle>
          <a:p>
            <a:pPr lvl="0"/>
            <a:fld id="{3D4CA84B-E67E-4FE4-90E4-07F3710619BB}" type="datetime1">
              <a:rPr lang="en-US"/>
              <a:pPr lvl="0"/>
              <a:t>4/16/2020</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EFC1947F-AD00-4D40-9D1E-4F440B3B36B2}" type="slidenum">
              <a:rPr/>
              <a:pPr lvl="0"/>
              <a:t>‹#›</a:t>
            </a:fld>
            <a:endParaRPr lang="en-US"/>
          </a:p>
        </p:txBody>
      </p:sp>
      <p:sp>
        <p:nvSpPr>
          <p:cNvPr id="8" name="TextBox 10"/>
          <p:cNvSpPr txBox="1"/>
          <p:nvPr/>
        </p:nvSpPr>
        <p:spPr>
          <a:xfrm>
            <a:off x="836611" y="735241"/>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Rockwell"/>
              </a:rPr>
              <a:t>“</a:t>
            </a:r>
          </a:p>
        </p:txBody>
      </p:sp>
      <p:sp>
        <p:nvSpPr>
          <p:cNvPr id="9" name="TextBox 12"/>
          <p:cNvSpPr txBox="1"/>
          <p:nvPr/>
        </p:nvSpPr>
        <p:spPr>
          <a:xfrm>
            <a:off x="10657953" y="297209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Rockwell"/>
              </a:rPr>
              <a:t>”</a:t>
            </a:r>
          </a:p>
        </p:txBody>
      </p:sp>
    </p:spTree>
    <p:extLst>
      <p:ext uri="{BB962C8B-B14F-4D97-AF65-F5344CB8AC3E}">
        <p14:creationId xmlns:p14="http://schemas.microsoft.com/office/powerpoint/2010/main" xmlns="" val="24448517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txBox="1">
            <a:spLocks noGrp="1"/>
          </p:cNvSpPr>
          <p:nvPr>
            <p:ph type="title"/>
          </p:nvPr>
        </p:nvSpPr>
        <p:spPr>
          <a:xfrm>
            <a:off x="913805" y="2126940"/>
            <a:ext cx="10355323" cy="2511838"/>
          </a:xfrm>
        </p:spPr>
        <p:txBody>
          <a:bodyPr anchor="b"/>
          <a:lstStyle>
            <a:lvl1pPr>
              <a:defRPr sz="3200"/>
            </a:lvl1pPr>
          </a:lstStyle>
          <a:p>
            <a:pPr lvl="0"/>
            <a:r>
              <a:rPr lang="el-GR"/>
              <a:t>Στυλ κύριου τίτλου</a:t>
            </a:r>
            <a:endParaRPr lang="en-US"/>
          </a:p>
        </p:txBody>
      </p:sp>
      <p:sp>
        <p:nvSpPr>
          <p:cNvPr id="3" name="Text Placeholder 3"/>
          <p:cNvSpPr txBox="1">
            <a:spLocks noGrp="1"/>
          </p:cNvSpPr>
          <p:nvPr>
            <p:ph type="body" idx="4294967295"/>
          </p:nvPr>
        </p:nvSpPr>
        <p:spPr>
          <a:xfrm>
            <a:off x="913796" y="4650556"/>
            <a:ext cx="10353760" cy="1140640"/>
          </a:xfrm>
        </p:spPr>
        <p:txBody>
          <a:bodyPr anchorCtr="1"/>
          <a:lstStyle>
            <a:lvl1pPr marL="0" indent="0" algn="ctr">
              <a:buNone/>
              <a:defRPr sz="1600"/>
            </a:lvl1pPr>
          </a:lstStyle>
          <a:p>
            <a:pPr lvl="0"/>
            <a:r>
              <a:rPr lang="el-GR"/>
              <a:t>Στυλ υποδείγματος κειμένου</a:t>
            </a:r>
          </a:p>
        </p:txBody>
      </p:sp>
      <p:sp>
        <p:nvSpPr>
          <p:cNvPr id="4" name="Date Placeholder 4"/>
          <p:cNvSpPr txBox="1">
            <a:spLocks noGrp="1"/>
          </p:cNvSpPr>
          <p:nvPr>
            <p:ph type="dt" sz="half" idx="7"/>
          </p:nvPr>
        </p:nvSpPr>
        <p:spPr/>
        <p:txBody>
          <a:bodyPr/>
          <a:lstStyle>
            <a:lvl1pPr>
              <a:defRPr/>
            </a:lvl1pPr>
          </a:lstStyle>
          <a:p>
            <a:pPr lvl="0"/>
            <a:fld id="{479F60A5-4179-4F95-BAD2-CA239BC5EBB6}" type="datetime1">
              <a:rPr lang="en-US"/>
              <a:pPr lvl="0"/>
              <a:t>4/16/2020</a:t>
            </a:fld>
            <a:endParaRPr lang="en-US"/>
          </a:p>
        </p:txBody>
      </p:sp>
      <p:sp>
        <p:nvSpPr>
          <p:cNvPr id="5" name="Footer Placeholder 5"/>
          <p:cNvSpPr txBox="1">
            <a:spLocks noGrp="1"/>
          </p:cNvSpPr>
          <p:nvPr>
            <p:ph type="ftr" sz="quarter" idx="9"/>
          </p:nvPr>
        </p:nvSpPr>
        <p:spPr/>
        <p:txBody>
          <a:bodyPr/>
          <a:lstStyle>
            <a:lvl1pPr>
              <a:defRPr/>
            </a:lvl1pPr>
          </a:lstStyle>
          <a:p>
            <a:pPr lvl="0"/>
            <a:endParaRPr lang="en-US"/>
          </a:p>
        </p:txBody>
      </p:sp>
      <p:sp>
        <p:nvSpPr>
          <p:cNvPr id="6" name="Slide Number Placeholder 6"/>
          <p:cNvSpPr txBox="1">
            <a:spLocks noGrp="1"/>
          </p:cNvSpPr>
          <p:nvPr>
            <p:ph type="sldNum" sz="quarter" idx="8"/>
          </p:nvPr>
        </p:nvSpPr>
        <p:spPr/>
        <p:txBody>
          <a:bodyPr/>
          <a:lstStyle>
            <a:lvl1pPr>
              <a:defRPr/>
            </a:lvl1pPr>
          </a:lstStyle>
          <a:p>
            <a:pPr lvl="0"/>
            <a:fld id="{E43C41BC-9F2E-41BF-85D2-DABA2CAD13A1}" type="slidenum">
              <a:rPr/>
              <a:pPr lvl="0"/>
              <a:t>‹#›</a:t>
            </a:fld>
            <a:endParaRPr lang="en-US"/>
          </a:p>
        </p:txBody>
      </p:sp>
    </p:spTree>
    <p:extLst>
      <p:ext uri="{BB962C8B-B14F-4D97-AF65-F5344CB8AC3E}">
        <p14:creationId xmlns:p14="http://schemas.microsoft.com/office/powerpoint/2010/main" xmlns="" val="28929329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txBox="1">
            <a:spLocks noGrp="1"/>
          </p:cNvSpPr>
          <p:nvPr>
            <p:ph type="title"/>
          </p:nvPr>
        </p:nvSpPr>
        <p:spPr>
          <a:xfrm>
            <a:off x="913796" y="609603"/>
            <a:ext cx="10353760" cy="1325559"/>
          </a:xfrm>
        </p:spPr>
        <p:txBody>
          <a:bodyPr/>
          <a:lstStyle>
            <a:lvl1pPr>
              <a:defRPr/>
            </a:lvl1pPr>
          </a:lstStyle>
          <a:p>
            <a:pPr lvl="0"/>
            <a:r>
              <a:rPr lang="el-GR"/>
              <a:t>Στυλ κύριου τίτλου</a:t>
            </a:r>
            <a:endParaRPr lang="en-US"/>
          </a:p>
        </p:txBody>
      </p:sp>
      <p:sp>
        <p:nvSpPr>
          <p:cNvPr id="3" name="Text Placeholder 2"/>
          <p:cNvSpPr txBox="1">
            <a:spLocks noGrp="1"/>
          </p:cNvSpPr>
          <p:nvPr>
            <p:ph type="body" idx="4294967295"/>
          </p:nvPr>
        </p:nvSpPr>
        <p:spPr>
          <a:xfrm>
            <a:off x="913796" y="2088315"/>
            <a:ext cx="3298954" cy="823307"/>
          </a:xfrm>
        </p:spPr>
        <p:txBody>
          <a:bodyPr anchor="b" anchorCtr="1">
            <a:noAutofit/>
          </a:bodyPr>
          <a:lstStyle>
            <a:lvl1pPr marL="0" indent="0" algn="ctr">
              <a:lnSpc>
                <a:spcPct val="100000"/>
              </a:lnSpc>
              <a:buNone/>
              <a:defRPr sz="2400"/>
            </a:lvl1pPr>
          </a:lstStyle>
          <a:p>
            <a:pPr lvl="0"/>
            <a:r>
              <a:rPr lang="el-GR"/>
              <a:t>Στυλ υποδείγματος κειμένου</a:t>
            </a:r>
          </a:p>
        </p:txBody>
      </p:sp>
      <p:sp>
        <p:nvSpPr>
          <p:cNvPr id="4" name="Text Placeholder 3"/>
          <p:cNvSpPr txBox="1">
            <a:spLocks noGrp="1"/>
          </p:cNvSpPr>
          <p:nvPr>
            <p:ph type="body" idx="4294967295"/>
          </p:nvPr>
        </p:nvSpPr>
        <p:spPr>
          <a:xfrm>
            <a:off x="913796" y="2911623"/>
            <a:ext cx="3298954" cy="2879573"/>
          </a:xfrm>
        </p:spPr>
        <p:txBody>
          <a:bodyPr anchorCtr="1"/>
          <a:lstStyle>
            <a:lvl1pPr marL="0" indent="0" algn="ctr">
              <a:buNone/>
              <a:defRPr sz="1400"/>
            </a:lvl1pPr>
          </a:lstStyle>
          <a:p>
            <a:pPr lvl="0"/>
            <a:r>
              <a:rPr lang="el-GR"/>
              <a:t>Στυλ υποδείγματος κειμένου</a:t>
            </a:r>
          </a:p>
        </p:txBody>
      </p:sp>
      <p:sp>
        <p:nvSpPr>
          <p:cNvPr id="5" name="Text Placeholder 4"/>
          <p:cNvSpPr txBox="1">
            <a:spLocks noGrp="1"/>
          </p:cNvSpPr>
          <p:nvPr>
            <p:ph type="body" idx="4294967295"/>
          </p:nvPr>
        </p:nvSpPr>
        <p:spPr>
          <a:xfrm>
            <a:off x="4444880" y="2088315"/>
            <a:ext cx="3298560" cy="823307"/>
          </a:xfrm>
        </p:spPr>
        <p:txBody>
          <a:bodyPr anchor="b" anchorCtr="1">
            <a:noAutofit/>
          </a:bodyPr>
          <a:lstStyle>
            <a:lvl1pPr marL="0" indent="0" algn="ctr">
              <a:lnSpc>
                <a:spcPct val="100000"/>
              </a:lnSpc>
              <a:buNone/>
              <a:defRPr sz="2400"/>
            </a:lvl1pPr>
          </a:lstStyle>
          <a:p>
            <a:pPr lvl="0"/>
            <a:r>
              <a:rPr lang="el-GR"/>
              <a:t>Στυλ υποδείγματος κειμένου</a:t>
            </a:r>
          </a:p>
        </p:txBody>
      </p:sp>
      <p:sp>
        <p:nvSpPr>
          <p:cNvPr id="6" name="Text Placeholder 3"/>
          <p:cNvSpPr txBox="1">
            <a:spLocks noGrp="1"/>
          </p:cNvSpPr>
          <p:nvPr>
            <p:ph type="body" idx="4294967295"/>
          </p:nvPr>
        </p:nvSpPr>
        <p:spPr>
          <a:xfrm>
            <a:off x="4444880" y="2911623"/>
            <a:ext cx="3299822" cy="2879573"/>
          </a:xfrm>
        </p:spPr>
        <p:txBody>
          <a:bodyPr anchorCtr="1"/>
          <a:lstStyle>
            <a:lvl1pPr marL="0" indent="0" algn="ctr">
              <a:buNone/>
              <a:defRPr sz="1400"/>
            </a:lvl1pPr>
          </a:lstStyle>
          <a:p>
            <a:pPr lvl="0"/>
            <a:r>
              <a:rPr lang="el-GR"/>
              <a:t>Στυλ υποδείγματος κειμένου</a:t>
            </a:r>
          </a:p>
        </p:txBody>
      </p:sp>
      <p:sp>
        <p:nvSpPr>
          <p:cNvPr id="7" name="Text Placeholder 4"/>
          <p:cNvSpPr txBox="1">
            <a:spLocks noGrp="1"/>
          </p:cNvSpPr>
          <p:nvPr>
            <p:ph type="body" idx="4294967295"/>
          </p:nvPr>
        </p:nvSpPr>
        <p:spPr>
          <a:xfrm>
            <a:off x="7973293" y="2088315"/>
            <a:ext cx="3291209" cy="823307"/>
          </a:xfrm>
        </p:spPr>
        <p:txBody>
          <a:bodyPr anchor="b" anchorCtr="1">
            <a:noAutofit/>
          </a:bodyPr>
          <a:lstStyle>
            <a:lvl1pPr marL="0" indent="0" algn="ctr">
              <a:lnSpc>
                <a:spcPct val="100000"/>
              </a:lnSpc>
              <a:buNone/>
              <a:defRPr sz="2400"/>
            </a:lvl1pPr>
          </a:lstStyle>
          <a:p>
            <a:pPr lvl="0"/>
            <a:r>
              <a:rPr lang="el-GR"/>
              <a:t>Στυλ υποδείγματος κειμένου</a:t>
            </a:r>
          </a:p>
        </p:txBody>
      </p:sp>
      <p:sp>
        <p:nvSpPr>
          <p:cNvPr id="8" name="Text Placeholder 3"/>
          <p:cNvSpPr txBox="1">
            <a:spLocks noGrp="1"/>
          </p:cNvSpPr>
          <p:nvPr>
            <p:ph type="body" idx="4294967295"/>
          </p:nvPr>
        </p:nvSpPr>
        <p:spPr>
          <a:xfrm>
            <a:off x="7976347" y="2911623"/>
            <a:ext cx="3291209" cy="2879573"/>
          </a:xfrm>
        </p:spPr>
        <p:txBody>
          <a:bodyPr anchorCtr="1"/>
          <a:lstStyle>
            <a:lvl1pPr marL="0" indent="0" algn="ctr">
              <a:buNone/>
              <a:defRPr sz="1400"/>
            </a:lvl1pPr>
          </a:lstStyle>
          <a:p>
            <a:pPr lvl="0"/>
            <a:r>
              <a:rPr lang="el-GR"/>
              <a:t>Στυλ υποδείγματος κειμένου</a:t>
            </a:r>
          </a:p>
        </p:txBody>
      </p:sp>
      <p:sp>
        <p:nvSpPr>
          <p:cNvPr id="9" name="Date Placeholder 2"/>
          <p:cNvSpPr txBox="1">
            <a:spLocks noGrp="1"/>
          </p:cNvSpPr>
          <p:nvPr>
            <p:ph type="dt" sz="half" idx="7"/>
          </p:nvPr>
        </p:nvSpPr>
        <p:spPr/>
        <p:txBody>
          <a:bodyPr/>
          <a:lstStyle>
            <a:lvl1pPr>
              <a:defRPr/>
            </a:lvl1pPr>
          </a:lstStyle>
          <a:p>
            <a:pPr lvl="0"/>
            <a:fld id="{49EF9F1F-3E58-4283-9C46-A89E9B07D8D1}" type="datetime1">
              <a:rPr lang="en-US"/>
              <a:pPr lvl="0"/>
              <a:t>4/16/2020</a:t>
            </a:fld>
            <a:endParaRPr lang="en-US"/>
          </a:p>
        </p:txBody>
      </p:sp>
      <p:sp>
        <p:nvSpPr>
          <p:cNvPr id="10" name="Footer Placeholder 3"/>
          <p:cNvSpPr txBox="1">
            <a:spLocks noGrp="1"/>
          </p:cNvSpPr>
          <p:nvPr>
            <p:ph type="ftr" sz="quarter" idx="9"/>
          </p:nvPr>
        </p:nvSpPr>
        <p:spPr/>
        <p:txBody>
          <a:bodyPr/>
          <a:lstStyle>
            <a:lvl1pPr>
              <a:defRPr/>
            </a:lvl1pPr>
          </a:lstStyle>
          <a:p>
            <a:pPr lvl="0"/>
            <a:endParaRPr lang="en-US"/>
          </a:p>
        </p:txBody>
      </p:sp>
      <p:sp>
        <p:nvSpPr>
          <p:cNvPr id="11" name="Slide Number Placeholder 4"/>
          <p:cNvSpPr txBox="1">
            <a:spLocks noGrp="1"/>
          </p:cNvSpPr>
          <p:nvPr>
            <p:ph type="sldNum" sz="quarter" idx="8"/>
          </p:nvPr>
        </p:nvSpPr>
        <p:spPr/>
        <p:txBody>
          <a:bodyPr/>
          <a:lstStyle>
            <a:lvl1pPr>
              <a:defRPr/>
            </a:lvl1pPr>
          </a:lstStyle>
          <a:p>
            <a:pPr lvl="0"/>
            <a:fld id="{3F771CE2-E969-48F0-AECC-91E442B2472D}" type="slidenum">
              <a:rPr/>
              <a:pPr lvl="0"/>
              <a:t>‹#›</a:t>
            </a:fld>
            <a:endParaRPr lang="en-US"/>
          </a:p>
        </p:txBody>
      </p:sp>
    </p:spTree>
    <p:extLst>
      <p:ext uri="{BB962C8B-B14F-4D97-AF65-F5344CB8AC3E}">
        <p14:creationId xmlns:p14="http://schemas.microsoft.com/office/powerpoint/2010/main" xmlns="" val="23364563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txBox="1">
            <a:spLocks noGrp="1"/>
          </p:cNvSpPr>
          <p:nvPr>
            <p:ph type="title"/>
          </p:nvPr>
        </p:nvSpPr>
        <p:spPr>
          <a:xfrm>
            <a:off x="913796" y="609603"/>
            <a:ext cx="10353760" cy="1325559"/>
          </a:xfrm>
        </p:spPr>
        <p:txBody>
          <a:bodyPr/>
          <a:lstStyle>
            <a:lvl1pPr>
              <a:defRPr/>
            </a:lvl1pPr>
          </a:lstStyle>
          <a:p>
            <a:pPr lvl="0"/>
            <a:r>
              <a:rPr lang="el-GR"/>
              <a:t>Στυλ κύριου τίτλου</a:t>
            </a:r>
            <a:endParaRPr lang="en-US"/>
          </a:p>
        </p:txBody>
      </p:sp>
      <p:sp>
        <p:nvSpPr>
          <p:cNvPr id="3" name="Text Placeholder 2"/>
          <p:cNvSpPr txBox="1">
            <a:spLocks noGrp="1"/>
          </p:cNvSpPr>
          <p:nvPr>
            <p:ph type="body" idx="4294967295"/>
          </p:nvPr>
        </p:nvSpPr>
        <p:spPr>
          <a:xfrm>
            <a:off x="913796" y="4195898"/>
            <a:ext cx="3298954" cy="576264"/>
          </a:xfrm>
        </p:spPr>
        <p:txBody>
          <a:bodyPr anchor="b" anchorCtr="1">
            <a:noAutofit/>
          </a:bodyPr>
          <a:lstStyle>
            <a:lvl1pPr marL="0" indent="0" algn="ctr">
              <a:lnSpc>
                <a:spcPct val="100000"/>
              </a:lnSpc>
              <a:buNone/>
              <a:defRPr/>
            </a:lvl1pPr>
          </a:lstStyle>
          <a:p>
            <a:pPr lvl="0"/>
            <a:r>
              <a:rPr lang="el-GR"/>
              <a:t>Στυλ υποδείγματος κειμένου</a:t>
            </a:r>
          </a:p>
        </p:txBody>
      </p:sp>
      <p:sp>
        <p:nvSpPr>
          <p:cNvPr id="4" name="Picture Placeholder 2"/>
          <p:cNvSpPr txBox="1">
            <a:spLocks noGrp="1"/>
          </p:cNvSpPr>
          <p:nvPr>
            <p:ph type="pic" idx="4294967295"/>
          </p:nvPr>
        </p:nvSpPr>
        <p:spPr>
          <a:xfrm>
            <a:off x="1092022" y="2298984"/>
            <a:ext cx="2940052" cy="1524003"/>
          </a:xfrm>
          <a:ln w="146047" cap="sq">
            <a:solidFill>
              <a:srgbClr val="FFFFFF"/>
            </a:solidFill>
            <a:prstDash val="solid"/>
            <a:miter/>
          </a:ln>
          <a:effectLst>
            <a:outerShdw dist="18004" dir="5400000" algn="tl">
              <a:srgbClr val="000000">
                <a:alpha val="40000"/>
              </a:srgbClr>
            </a:outerShdw>
          </a:effectLst>
        </p:spPr>
        <p:txBody>
          <a:bodyPr anchorCtr="1"/>
          <a:lstStyle>
            <a:lvl1pPr marL="0" indent="0" algn="ctr">
              <a:buNone/>
              <a:defRPr sz="1600"/>
            </a:lvl1pPr>
          </a:lstStyle>
          <a:p>
            <a:pPr lvl="0"/>
            <a:r>
              <a:rPr lang="el-GR"/>
              <a:t>Κάντε κλικ στο εικονίδιο για να προσθέσετε εικόνα</a:t>
            </a:r>
            <a:endParaRPr lang="en-US"/>
          </a:p>
        </p:txBody>
      </p:sp>
      <p:sp>
        <p:nvSpPr>
          <p:cNvPr id="5" name="Text Placeholder 3"/>
          <p:cNvSpPr txBox="1">
            <a:spLocks noGrp="1"/>
          </p:cNvSpPr>
          <p:nvPr>
            <p:ph type="body" idx="4294967295"/>
          </p:nvPr>
        </p:nvSpPr>
        <p:spPr>
          <a:xfrm>
            <a:off x="913796" y="4772162"/>
            <a:ext cx="3298954" cy="1019034"/>
          </a:xfrm>
        </p:spPr>
        <p:txBody>
          <a:bodyPr anchorCtr="1"/>
          <a:lstStyle>
            <a:lvl1pPr marL="0" indent="0" algn="ctr">
              <a:buNone/>
              <a:defRPr sz="1400"/>
            </a:lvl1pPr>
          </a:lstStyle>
          <a:p>
            <a:pPr lvl="0"/>
            <a:r>
              <a:rPr lang="el-GR"/>
              <a:t>Στυλ υποδείγματος κειμένου</a:t>
            </a:r>
          </a:p>
        </p:txBody>
      </p:sp>
      <p:sp>
        <p:nvSpPr>
          <p:cNvPr id="6" name="Text Placeholder 4"/>
          <p:cNvSpPr txBox="1">
            <a:spLocks noGrp="1"/>
          </p:cNvSpPr>
          <p:nvPr>
            <p:ph type="body" idx="4294967295"/>
          </p:nvPr>
        </p:nvSpPr>
        <p:spPr>
          <a:xfrm>
            <a:off x="4442703" y="4195898"/>
            <a:ext cx="3298981" cy="576264"/>
          </a:xfrm>
        </p:spPr>
        <p:txBody>
          <a:bodyPr anchor="b" anchorCtr="1">
            <a:noAutofit/>
          </a:bodyPr>
          <a:lstStyle>
            <a:lvl1pPr marL="0" indent="0" algn="ctr">
              <a:lnSpc>
                <a:spcPct val="100000"/>
              </a:lnSpc>
              <a:buNone/>
              <a:defRPr/>
            </a:lvl1pPr>
          </a:lstStyle>
          <a:p>
            <a:pPr lvl="0"/>
            <a:r>
              <a:rPr lang="el-GR"/>
              <a:t>Στυλ υποδείγματος κειμένου</a:t>
            </a:r>
          </a:p>
        </p:txBody>
      </p:sp>
      <p:sp>
        <p:nvSpPr>
          <p:cNvPr id="7" name="Picture Placeholder 2"/>
          <p:cNvSpPr txBox="1">
            <a:spLocks noGrp="1"/>
          </p:cNvSpPr>
          <p:nvPr>
            <p:ph type="pic" idx="4294967295"/>
          </p:nvPr>
        </p:nvSpPr>
        <p:spPr>
          <a:xfrm>
            <a:off x="4568991" y="2298984"/>
            <a:ext cx="2930523" cy="1524003"/>
          </a:xfrm>
          <a:ln w="146047" cap="sq">
            <a:solidFill>
              <a:srgbClr val="FFFFFF"/>
            </a:solidFill>
            <a:prstDash val="solid"/>
            <a:miter/>
          </a:ln>
          <a:effectLst>
            <a:outerShdw dist="18004" dir="5400000" algn="tl">
              <a:srgbClr val="000000">
                <a:alpha val="40000"/>
              </a:srgbClr>
            </a:outerShdw>
          </a:effectLst>
        </p:spPr>
        <p:txBody>
          <a:bodyPr anchorCtr="1"/>
          <a:lstStyle>
            <a:lvl1pPr marL="0" indent="0" algn="ctr">
              <a:buNone/>
              <a:defRPr sz="1600"/>
            </a:lvl1pPr>
          </a:lstStyle>
          <a:p>
            <a:pPr lvl="0"/>
            <a:r>
              <a:rPr lang="el-GR"/>
              <a:t>Κάντε κλικ στο εικονίδιο για να προσθέσετε εικόνα</a:t>
            </a:r>
            <a:endParaRPr lang="en-US"/>
          </a:p>
        </p:txBody>
      </p:sp>
      <p:sp>
        <p:nvSpPr>
          <p:cNvPr id="8" name="Text Placeholder 3"/>
          <p:cNvSpPr txBox="1">
            <a:spLocks noGrp="1"/>
          </p:cNvSpPr>
          <p:nvPr>
            <p:ph type="body" idx="4294967295"/>
          </p:nvPr>
        </p:nvSpPr>
        <p:spPr>
          <a:xfrm>
            <a:off x="4441350" y="4772162"/>
            <a:ext cx="3300334" cy="1019034"/>
          </a:xfrm>
        </p:spPr>
        <p:txBody>
          <a:bodyPr anchorCtr="1"/>
          <a:lstStyle>
            <a:lvl1pPr marL="0" indent="0" algn="ctr">
              <a:buNone/>
              <a:defRPr sz="1400"/>
            </a:lvl1pPr>
          </a:lstStyle>
          <a:p>
            <a:pPr lvl="0"/>
            <a:r>
              <a:rPr lang="el-GR"/>
              <a:t>Στυλ υποδείγματος κειμένου</a:t>
            </a:r>
          </a:p>
        </p:txBody>
      </p:sp>
      <p:sp>
        <p:nvSpPr>
          <p:cNvPr id="9" name="Text Placeholder 4"/>
          <p:cNvSpPr txBox="1">
            <a:spLocks noGrp="1"/>
          </p:cNvSpPr>
          <p:nvPr>
            <p:ph type="body" idx="4294967295"/>
          </p:nvPr>
        </p:nvSpPr>
        <p:spPr>
          <a:xfrm>
            <a:off x="7973421" y="4195898"/>
            <a:ext cx="3289901" cy="576264"/>
          </a:xfrm>
        </p:spPr>
        <p:txBody>
          <a:bodyPr anchor="b" anchorCtr="1">
            <a:noAutofit/>
          </a:bodyPr>
          <a:lstStyle>
            <a:lvl1pPr marL="0" indent="0" algn="ctr">
              <a:lnSpc>
                <a:spcPct val="100000"/>
              </a:lnSpc>
              <a:buNone/>
              <a:defRPr/>
            </a:lvl1pPr>
          </a:lstStyle>
          <a:p>
            <a:pPr lvl="0"/>
            <a:r>
              <a:rPr lang="el-GR"/>
              <a:t>Στυλ υποδείγματος κειμένου</a:t>
            </a:r>
          </a:p>
        </p:txBody>
      </p:sp>
      <p:sp>
        <p:nvSpPr>
          <p:cNvPr id="10" name="Picture Placeholder 2"/>
          <p:cNvSpPr txBox="1">
            <a:spLocks noGrp="1"/>
          </p:cNvSpPr>
          <p:nvPr>
            <p:ph type="pic" idx="4294967295"/>
          </p:nvPr>
        </p:nvSpPr>
        <p:spPr>
          <a:xfrm>
            <a:off x="8152799" y="2298984"/>
            <a:ext cx="2932115" cy="1524003"/>
          </a:xfrm>
          <a:ln w="146047" cap="sq">
            <a:solidFill>
              <a:srgbClr val="FFFFFF"/>
            </a:solidFill>
            <a:prstDash val="solid"/>
            <a:miter/>
          </a:ln>
          <a:effectLst>
            <a:outerShdw dist="18004" dir="5400000" algn="tl">
              <a:srgbClr val="000000">
                <a:alpha val="40000"/>
              </a:srgbClr>
            </a:outerShdw>
          </a:effectLst>
        </p:spPr>
        <p:txBody>
          <a:bodyPr anchorCtr="1"/>
          <a:lstStyle>
            <a:lvl1pPr marL="0" indent="0" algn="ctr">
              <a:buNone/>
              <a:defRPr sz="1600"/>
            </a:lvl1pPr>
          </a:lstStyle>
          <a:p>
            <a:pPr lvl="0"/>
            <a:r>
              <a:rPr lang="el-GR"/>
              <a:t>Κάντε κλικ στο εικονίδιο για να προσθέσετε εικόνα</a:t>
            </a:r>
            <a:endParaRPr lang="en-US"/>
          </a:p>
        </p:txBody>
      </p:sp>
      <p:sp>
        <p:nvSpPr>
          <p:cNvPr id="11" name="Text Placeholder 3"/>
          <p:cNvSpPr txBox="1">
            <a:spLocks noGrp="1"/>
          </p:cNvSpPr>
          <p:nvPr>
            <p:ph type="body" idx="4294967295"/>
          </p:nvPr>
        </p:nvSpPr>
        <p:spPr>
          <a:xfrm>
            <a:off x="7973293" y="4772162"/>
            <a:ext cx="3294254" cy="1019034"/>
          </a:xfrm>
        </p:spPr>
        <p:txBody>
          <a:bodyPr anchorCtr="1"/>
          <a:lstStyle>
            <a:lvl1pPr marL="0" indent="0" algn="ctr">
              <a:buNone/>
              <a:defRPr sz="1400"/>
            </a:lvl1pPr>
          </a:lstStyle>
          <a:p>
            <a:pPr lvl="0"/>
            <a:r>
              <a:rPr lang="el-GR"/>
              <a:t>Στυλ υποδείγματος κειμένου</a:t>
            </a:r>
          </a:p>
        </p:txBody>
      </p:sp>
      <p:sp>
        <p:nvSpPr>
          <p:cNvPr id="12" name="Date Placeholder 2"/>
          <p:cNvSpPr txBox="1">
            <a:spLocks noGrp="1"/>
          </p:cNvSpPr>
          <p:nvPr>
            <p:ph type="dt" sz="half" idx="7"/>
          </p:nvPr>
        </p:nvSpPr>
        <p:spPr/>
        <p:txBody>
          <a:bodyPr/>
          <a:lstStyle>
            <a:lvl1pPr>
              <a:defRPr/>
            </a:lvl1pPr>
          </a:lstStyle>
          <a:p>
            <a:pPr lvl="0"/>
            <a:fld id="{1C02EC54-477D-4C07-A0F1-EFEB418918F2}" type="datetime1">
              <a:rPr lang="en-US"/>
              <a:pPr lvl="0"/>
              <a:t>4/16/2020</a:t>
            </a:fld>
            <a:endParaRPr lang="en-US"/>
          </a:p>
        </p:txBody>
      </p:sp>
      <p:sp>
        <p:nvSpPr>
          <p:cNvPr id="13" name="Footer Placeholder 3"/>
          <p:cNvSpPr txBox="1">
            <a:spLocks noGrp="1"/>
          </p:cNvSpPr>
          <p:nvPr>
            <p:ph type="ftr" sz="quarter" idx="9"/>
          </p:nvPr>
        </p:nvSpPr>
        <p:spPr/>
        <p:txBody>
          <a:bodyPr/>
          <a:lstStyle>
            <a:lvl1pPr>
              <a:defRPr/>
            </a:lvl1pPr>
          </a:lstStyle>
          <a:p>
            <a:pPr lvl="0"/>
            <a:endParaRPr lang="en-US"/>
          </a:p>
        </p:txBody>
      </p:sp>
      <p:sp>
        <p:nvSpPr>
          <p:cNvPr id="14" name="Slide Number Placeholder 4"/>
          <p:cNvSpPr txBox="1">
            <a:spLocks noGrp="1"/>
          </p:cNvSpPr>
          <p:nvPr>
            <p:ph type="sldNum" sz="quarter" idx="8"/>
          </p:nvPr>
        </p:nvSpPr>
        <p:spPr/>
        <p:txBody>
          <a:bodyPr/>
          <a:lstStyle>
            <a:lvl1pPr>
              <a:defRPr/>
            </a:lvl1pPr>
          </a:lstStyle>
          <a:p>
            <a:pPr lvl="0"/>
            <a:fld id="{0B6C4C63-784C-406D-996B-8010585DE7D9}" type="slidenum">
              <a:rPr/>
              <a:pPr lvl="0"/>
              <a:t>‹#›</a:t>
            </a:fld>
            <a:endParaRPr lang="en-US"/>
          </a:p>
        </p:txBody>
      </p:sp>
    </p:spTree>
    <p:extLst>
      <p:ext uri="{BB962C8B-B14F-4D97-AF65-F5344CB8AC3E}">
        <p14:creationId xmlns:p14="http://schemas.microsoft.com/office/powerpoint/2010/main" xmlns="" val="13097216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txBox="1">
            <a:spLocks noGrp="1"/>
          </p:cNvSpPr>
          <p:nvPr>
            <p:ph type="dt" sz="half" idx="7"/>
          </p:nvPr>
        </p:nvSpPr>
        <p:spPr/>
        <p:txBody>
          <a:bodyPr/>
          <a:lstStyle>
            <a:lvl1pPr>
              <a:defRPr/>
            </a:lvl1pPr>
          </a:lstStyle>
          <a:p>
            <a:pPr lvl="0"/>
            <a:fld id="{74BA5454-E6E3-4302-BF26-0DCF48B1CDEC}" type="datetime1">
              <a:rPr lang="en-US"/>
              <a:pPr lvl="0"/>
              <a:t>4/16/2020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6635C69B-4175-4D55-957D-C46894421398}" type="slidenum">
              <a:rPr/>
              <a:pPr lvl="0"/>
              <a:t>‹#›</a:t>
            </a:fld>
            <a:endParaRPr lang="en-US"/>
          </a:p>
        </p:txBody>
      </p:sp>
    </p:spTree>
    <p:extLst>
      <p:ext uri="{BB962C8B-B14F-4D97-AF65-F5344CB8AC3E}">
        <p14:creationId xmlns:p14="http://schemas.microsoft.com/office/powerpoint/2010/main" xmlns="" val="39260704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609603"/>
            <a:ext cx="2542653" cy="5181603"/>
          </a:xfrm>
        </p:spPr>
        <p:txBody>
          <a:bodyPr vert="eaVert" anchorCtr="0"/>
          <a:lstStyle>
            <a:lvl1pPr algn="l">
              <a:defRPr/>
            </a:lvl1pPr>
          </a:lstStyle>
          <a:p>
            <a:pPr lvl="0"/>
            <a:r>
              <a:rPr lang="el-GR"/>
              <a:t>Στυλ κύριου τίτλου</a:t>
            </a:r>
            <a:endParaRPr lang="en-US"/>
          </a:p>
        </p:txBody>
      </p:sp>
      <p:sp>
        <p:nvSpPr>
          <p:cNvPr id="3" name="Vertical Text Placeholder 2"/>
          <p:cNvSpPr txBox="1">
            <a:spLocks noGrp="1"/>
          </p:cNvSpPr>
          <p:nvPr>
            <p:ph type="body" orient="vert" idx="1"/>
          </p:nvPr>
        </p:nvSpPr>
        <p:spPr>
          <a:xfrm>
            <a:off x="913796" y="609603"/>
            <a:ext cx="7658703" cy="5181603"/>
          </a:xfrm>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txBox="1">
            <a:spLocks noGrp="1"/>
          </p:cNvSpPr>
          <p:nvPr>
            <p:ph type="dt" sz="half" idx="7"/>
          </p:nvPr>
        </p:nvSpPr>
        <p:spPr/>
        <p:txBody>
          <a:bodyPr/>
          <a:lstStyle>
            <a:lvl1pPr>
              <a:defRPr/>
            </a:lvl1pPr>
          </a:lstStyle>
          <a:p>
            <a:pPr lvl="0"/>
            <a:fld id="{FFC8E1B7-2D48-4234-81BF-EDB9963450D1}" type="datetime1">
              <a:rPr lang="en-US"/>
              <a:pPr lvl="0"/>
              <a:t>4/16/2020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A22F3B98-C87B-4421-B30A-154AB521F118}" type="slidenum">
              <a:rPr/>
              <a:pPr lvl="0"/>
              <a:t>‹#›</a:t>
            </a:fld>
            <a:endParaRPr lang="en-US"/>
          </a:p>
        </p:txBody>
      </p:sp>
    </p:spTree>
    <p:extLst>
      <p:ext uri="{BB962C8B-B14F-4D97-AF65-F5344CB8AC3E}">
        <p14:creationId xmlns:p14="http://schemas.microsoft.com/office/powerpoint/2010/main" xmlns="" val="35694351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txBox="1">
            <a:spLocks noGrp="1"/>
          </p:cNvSpPr>
          <p:nvPr>
            <p:ph type="dt" sz="half" idx="7"/>
          </p:nvPr>
        </p:nvSpPr>
        <p:spPr/>
        <p:txBody>
          <a:bodyPr/>
          <a:lstStyle>
            <a:lvl1pPr>
              <a:defRPr/>
            </a:lvl1pPr>
          </a:lstStyle>
          <a:p>
            <a:pPr lvl="0"/>
            <a:fld id="{69C4913C-3B19-4112-89BC-CB82BAB2F831}" type="datetime1">
              <a:rPr lang="en-US"/>
              <a:pPr lvl="0"/>
              <a:t>4/16/2020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2C866CDA-6BA7-4DD6-9F59-4ABC4FE608E3}" type="slidenum">
              <a:rPr/>
              <a:pPr lvl="0"/>
              <a:t>‹#›</a:t>
            </a:fld>
            <a:endParaRPr lang="en-US"/>
          </a:p>
        </p:txBody>
      </p:sp>
    </p:spTree>
    <p:extLst>
      <p:ext uri="{BB962C8B-B14F-4D97-AF65-F5344CB8AC3E}">
        <p14:creationId xmlns:p14="http://schemas.microsoft.com/office/powerpoint/2010/main" xmlns="" val="184832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txBox="1">
            <a:spLocks noGrp="1"/>
          </p:cNvSpPr>
          <p:nvPr>
            <p:ph type="title"/>
          </p:nvPr>
        </p:nvSpPr>
        <p:spPr>
          <a:xfrm>
            <a:off x="1229246" y="657225"/>
            <a:ext cx="9733513" cy="2852735"/>
          </a:xfrm>
        </p:spPr>
        <p:txBody>
          <a:bodyPr anchor="b"/>
          <a:lstStyle>
            <a:lvl1pPr>
              <a:defRPr/>
            </a:lvl1pPr>
          </a:lstStyle>
          <a:p>
            <a:pPr lvl="0"/>
            <a:r>
              <a:rPr lang="el-GR"/>
              <a:t>Στυλ κύριου τίτλου</a:t>
            </a:r>
            <a:endParaRPr lang="en-US"/>
          </a:p>
        </p:txBody>
      </p:sp>
      <p:sp>
        <p:nvSpPr>
          <p:cNvPr id="3" name="Text Placeholder 2"/>
          <p:cNvSpPr txBox="1">
            <a:spLocks noGrp="1"/>
          </p:cNvSpPr>
          <p:nvPr>
            <p:ph type="body" idx="1"/>
          </p:nvPr>
        </p:nvSpPr>
        <p:spPr>
          <a:xfrm>
            <a:off x="1229246" y="3602041"/>
            <a:ext cx="9733513" cy="1500182"/>
          </a:xfrm>
        </p:spPr>
        <p:txBody>
          <a:bodyPr anchorCtr="1"/>
          <a:lstStyle>
            <a:lvl1pPr marL="0" indent="0" algn="ctr">
              <a:buNone/>
              <a:defRPr sz="2400"/>
            </a:lvl1pPr>
          </a:lstStyle>
          <a:p>
            <a:pPr lvl="0"/>
            <a:r>
              <a:rPr lang="el-GR"/>
              <a:t>Στυλ υποδείγματος κειμένου</a:t>
            </a:r>
          </a:p>
        </p:txBody>
      </p:sp>
      <p:sp>
        <p:nvSpPr>
          <p:cNvPr id="4" name="Date Placeholder 3"/>
          <p:cNvSpPr txBox="1">
            <a:spLocks noGrp="1"/>
          </p:cNvSpPr>
          <p:nvPr>
            <p:ph type="dt" sz="half" idx="7"/>
          </p:nvPr>
        </p:nvSpPr>
        <p:spPr/>
        <p:txBody>
          <a:bodyPr/>
          <a:lstStyle>
            <a:lvl1pPr>
              <a:defRPr/>
            </a:lvl1pPr>
          </a:lstStyle>
          <a:p>
            <a:pPr lvl="0"/>
            <a:fld id="{B347DEC5-945A-4AA6-818D-FD0551C87BCC}" type="datetime1">
              <a:rPr lang="en-US"/>
              <a:pPr lvl="0"/>
              <a:t>4/16/2020</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6AF2450F-8905-4484-9763-1CDA064438C6}" type="slidenum">
              <a:rPr/>
              <a:pPr lvl="0"/>
              <a:t>‹#›</a:t>
            </a:fld>
            <a:endParaRPr lang="en-US"/>
          </a:p>
        </p:txBody>
      </p:sp>
    </p:spTree>
    <p:extLst>
      <p:ext uri="{BB962C8B-B14F-4D97-AF65-F5344CB8AC3E}">
        <p14:creationId xmlns:p14="http://schemas.microsoft.com/office/powerpoint/2010/main" xmlns="" val="16081193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endParaRPr lang="en-US"/>
          </a:p>
        </p:txBody>
      </p:sp>
      <p:sp>
        <p:nvSpPr>
          <p:cNvPr id="3" name="Content Placeholder 2"/>
          <p:cNvSpPr txBox="1">
            <a:spLocks noGrp="1"/>
          </p:cNvSpPr>
          <p:nvPr>
            <p:ph idx="1"/>
          </p:nvPr>
        </p:nvSpPr>
        <p:spPr>
          <a:xfrm>
            <a:off x="913796" y="2088315"/>
            <a:ext cx="5106000" cy="3702881"/>
          </a:xfrm>
        </p:spPr>
        <p:txBody>
          <a:bodyPr/>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p:cNvSpPr txBox="1">
            <a:spLocks noGrp="1"/>
          </p:cNvSpPr>
          <p:nvPr>
            <p:ph idx="2"/>
          </p:nvPr>
        </p:nvSpPr>
        <p:spPr>
          <a:xfrm>
            <a:off x="6173407" y="2088315"/>
            <a:ext cx="5094149" cy="3702881"/>
          </a:xfrm>
        </p:spPr>
        <p:txBody>
          <a:bodyPr/>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Date Placeholder 4"/>
          <p:cNvSpPr txBox="1">
            <a:spLocks noGrp="1"/>
          </p:cNvSpPr>
          <p:nvPr>
            <p:ph type="dt" sz="half" idx="7"/>
          </p:nvPr>
        </p:nvSpPr>
        <p:spPr/>
        <p:txBody>
          <a:bodyPr/>
          <a:lstStyle>
            <a:lvl1pPr>
              <a:defRPr/>
            </a:lvl1pPr>
          </a:lstStyle>
          <a:p>
            <a:pPr lvl="0"/>
            <a:fld id="{2F1FE094-DFA1-4E7B-BD24-E49457CA8EF0}" type="datetime1">
              <a:rPr lang="en-US"/>
              <a:pPr lvl="0"/>
              <a:t>4/16/2020</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D5BAFB31-057D-4429-9205-535C1F135AA1}" type="slidenum">
              <a:rPr/>
              <a:pPr lvl="0"/>
              <a:t>‹#›</a:t>
            </a:fld>
            <a:endParaRPr lang="en-US"/>
          </a:p>
        </p:txBody>
      </p:sp>
    </p:spTree>
    <p:extLst>
      <p:ext uri="{BB962C8B-B14F-4D97-AF65-F5344CB8AC3E}">
        <p14:creationId xmlns:p14="http://schemas.microsoft.com/office/powerpoint/2010/main" xmlns="" val="29727031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txBox="1">
            <a:spLocks noGrp="1"/>
          </p:cNvSpPr>
          <p:nvPr>
            <p:ph type="title"/>
          </p:nvPr>
        </p:nvSpPr>
        <p:spPr>
          <a:xfrm>
            <a:off x="913796" y="609603"/>
            <a:ext cx="10353760" cy="1325559"/>
          </a:xfrm>
        </p:spPr>
        <p:txBody>
          <a:bodyPr/>
          <a:lstStyle>
            <a:lvl1pPr>
              <a:defRPr/>
            </a:lvl1pPr>
          </a:lstStyle>
          <a:p>
            <a:pPr lvl="0"/>
            <a:r>
              <a:rPr lang="el-GR"/>
              <a:t>Στυλ κύριου τίτλου</a:t>
            </a:r>
            <a:endParaRPr lang="en-US"/>
          </a:p>
        </p:txBody>
      </p:sp>
      <p:sp>
        <p:nvSpPr>
          <p:cNvPr id="3" name="Text Placeholder 2"/>
          <p:cNvSpPr txBox="1">
            <a:spLocks noGrp="1"/>
          </p:cNvSpPr>
          <p:nvPr>
            <p:ph type="body" idx="1"/>
          </p:nvPr>
        </p:nvSpPr>
        <p:spPr>
          <a:xfrm>
            <a:off x="1141802" y="2088315"/>
            <a:ext cx="4879201" cy="823910"/>
          </a:xfrm>
        </p:spPr>
        <p:txBody>
          <a:bodyPr anchor="b"/>
          <a:lstStyle>
            <a:lvl1pPr marL="0" indent="0">
              <a:lnSpc>
                <a:spcPct val="100000"/>
              </a:lnSpc>
              <a:buNone/>
              <a:defRPr sz="2400" b="1"/>
            </a:lvl1pPr>
          </a:lstStyle>
          <a:p>
            <a:pPr lvl="0"/>
            <a:r>
              <a:rPr lang="el-GR"/>
              <a:t>Στυλ υποδείγματος κειμένου</a:t>
            </a:r>
          </a:p>
        </p:txBody>
      </p:sp>
      <p:sp>
        <p:nvSpPr>
          <p:cNvPr id="4" name="Content Placeholder 3"/>
          <p:cNvSpPr txBox="1">
            <a:spLocks noGrp="1"/>
          </p:cNvSpPr>
          <p:nvPr>
            <p:ph idx="2"/>
          </p:nvPr>
        </p:nvSpPr>
        <p:spPr>
          <a:xfrm>
            <a:off x="913796" y="2912235"/>
            <a:ext cx="5107207" cy="2878970"/>
          </a:xfrm>
        </p:spPr>
        <p:txBody>
          <a:bodyPr/>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Text Placeholder 4"/>
          <p:cNvSpPr txBox="1">
            <a:spLocks noGrp="1"/>
          </p:cNvSpPr>
          <p:nvPr>
            <p:ph type="body" idx="3"/>
          </p:nvPr>
        </p:nvSpPr>
        <p:spPr>
          <a:xfrm>
            <a:off x="6402007" y="2088315"/>
            <a:ext cx="4865549" cy="823910"/>
          </a:xfrm>
        </p:spPr>
        <p:txBody>
          <a:bodyPr anchor="b"/>
          <a:lstStyle>
            <a:lvl1pPr marL="0" indent="0">
              <a:lnSpc>
                <a:spcPct val="100000"/>
              </a:lnSpc>
              <a:buNone/>
              <a:defRPr sz="2400" b="1"/>
            </a:lvl1pPr>
          </a:lstStyle>
          <a:p>
            <a:pPr lvl="0"/>
            <a:r>
              <a:rPr lang="el-GR"/>
              <a:t>Στυλ υποδείγματος κειμένου</a:t>
            </a:r>
          </a:p>
        </p:txBody>
      </p:sp>
      <p:sp>
        <p:nvSpPr>
          <p:cNvPr id="6" name="Content Placeholder 5"/>
          <p:cNvSpPr txBox="1">
            <a:spLocks noGrp="1"/>
          </p:cNvSpPr>
          <p:nvPr>
            <p:ph idx="4"/>
          </p:nvPr>
        </p:nvSpPr>
        <p:spPr>
          <a:xfrm>
            <a:off x="6172200" y="2912235"/>
            <a:ext cx="5095356" cy="2878970"/>
          </a:xfrm>
        </p:spPr>
        <p:txBody>
          <a:bodyPr/>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txBox="1">
            <a:spLocks noGrp="1"/>
          </p:cNvSpPr>
          <p:nvPr>
            <p:ph type="dt" sz="half" idx="7"/>
          </p:nvPr>
        </p:nvSpPr>
        <p:spPr/>
        <p:txBody>
          <a:bodyPr/>
          <a:lstStyle>
            <a:lvl1pPr>
              <a:defRPr/>
            </a:lvl1pPr>
          </a:lstStyle>
          <a:p>
            <a:pPr lvl="0"/>
            <a:fld id="{901ED2D8-95C7-4F3C-A636-E3709AAFF60F}" type="datetime1">
              <a:rPr lang="en-US"/>
              <a:pPr lvl="0"/>
              <a:t>4/16/2020</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FF065671-BDD6-4346-813A-267E4763C77F}" type="slidenum">
              <a:rPr/>
              <a:pPr lvl="0"/>
              <a:t>‹#›</a:t>
            </a:fld>
            <a:endParaRPr lang="en-US"/>
          </a:p>
        </p:txBody>
      </p:sp>
    </p:spTree>
    <p:extLst>
      <p:ext uri="{BB962C8B-B14F-4D97-AF65-F5344CB8AC3E}">
        <p14:creationId xmlns:p14="http://schemas.microsoft.com/office/powerpoint/2010/main" xmlns="" val="7289590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endParaRPr lang="en-US"/>
          </a:p>
        </p:txBody>
      </p:sp>
      <p:sp>
        <p:nvSpPr>
          <p:cNvPr id="3" name="Date Placeholder 2"/>
          <p:cNvSpPr txBox="1">
            <a:spLocks noGrp="1"/>
          </p:cNvSpPr>
          <p:nvPr>
            <p:ph type="dt" sz="half" idx="7"/>
          </p:nvPr>
        </p:nvSpPr>
        <p:spPr/>
        <p:txBody>
          <a:bodyPr/>
          <a:lstStyle>
            <a:lvl1pPr>
              <a:defRPr/>
            </a:lvl1pPr>
          </a:lstStyle>
          <a:p>
            <a:pPr lvl="0"/>
            <a:fld id="{E36D2E06-B6F6-4E85-B3B8-51ECF5A35E6E}" type="datetime1">
              <a:rPr lang="en-US"/>
              <a:pPr lvl="0"/>
              <a:t>4/16/2020</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2250A1C5-BE72-46D6-BD4C-D8045E485BEB}" type="slidenum">
              <a:rPr/>
              <a:pPr lvl="0"/>
              <a:t>‹#›</a:t>
            </a:fld>
            <a:endParaRPr lang="en-US"/>
          </a:p>
        </p:txBody>
      </p:sp>
    </p:spTree>
    <p:extLst>
      <p:ext uri="{BB962C8B-B14F-4D97-AF65-F5344CB8AC3E}">
        <p14:creationId xmlns:p14="http://schemas.microsoft.com/office/powerpoint/2010/main" xmlns="" val="14887684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1C26AED7-0D72-4EF8-9BC5-D9DAFA1920F5}" type="datetime1">
              <a:rPr lang="en-US"/>
              <a:pPr lvl="0"/>
              <a:t>4/16/2020</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AFDF7759-BD77-4F27-AE72-EF73FB319834}" type="slidenum">
              <a:rPr/>
              <a:pPr lvl="0"/>
              <a:t>‹#›</a:t>
            </a:fld>
            <a:endParaRPr lang="en-US"/>
          </a:p>
        </p:txBody>
      </p:sp>
    </p:spTree>
    <p:extLst>
      <p:ext uri="{BB962C8B-B14F-4D97-AF65-F5344CB8AC3E}">
        <p14:creationId xmlns:p14="http://schemas.microsoft.com/office/powerpoint/2010/main" xmlns="" val="25963447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917225" y="609603"/>
            <a:ext cx="3932240" cy="2362196"/>
          </a:xfrm>
        </p:spPr>
        <p:txBody>
          <a:bodyPr anchor="b"/>
          <a:lstStyle>
            <a:lvl1pPr>
              <a:defRPr sz="2800"/>
            </a:lvl1pPr>
          </a:lstStyle>
          <a:p>
            <a:pPr lvl="0"/>
            <a:r>
              <a:rPr lang="el-GR"/>
              <a:t>Στυλ κύριου τίτλου</a:t>
            </a:r>
            <a:endParaRPr lang="en-US"/>
          </a:p>
        </p:txBody>
      </p:sp>
      <p:sp>
        <p:nvSpPr>
          <p:cNvPr id="3" name="Content Placeholder 2"/>
          <p:cNvSpPr txBox="1">
            <a:spLocks noGrp="1"/>
          </p:cNvSpPr>
          <p:nvPr>
            <p:ph idx="1"/>
          </p:nvPr>
        </p:nvSpPr>
        <p:spPr>
          <a:xfrm>
            <a:off x="5078065" y="609603"/>
            <a:ext cx="6189491" cy="5181603"/>
          </a:xfrm>
        </p:spPr>
        <p:txBody>
          <a:bodyPr anchor="ctr"/>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Text Placeholder 3"/>
          <p:cNvSpPr txBox="1">
            <a:spLocks noGrp="1"/>
          </p:cNvSpPr>
          <p:nvPr>
            <p:ph type="body" idx="2"/>
          </p:nvPr>
        </p:nvSpPr>
        <p:spPr>
          <a:xfrm>
            <a:off x="917225" y="2971800"/>
            <a:ext cx="3932240" cy="2819396"/>
          </a:xfrm>
        </p:spPr>
        <p:txBody>
          <a:bodyPr anchorCtr="1"/>
          <a:lstStyle>
            <a:lvl1pPr marL="0" indent="0" algn="ctr">
              <a:buNone/>
              <a:defRPr sz="1600"/>
            </a:lvl1pPr>
          </a:lstStyle>
          <a:p>
            <a:pPr lvl="0"/>
            <a:r>
              <a:rPr lang="el-GR"/>
              <a:t>Στυλ υποδείγματος κειμένου</a:t>
            </a:r>
          </a:p>
        </p:txBody>
      </p:sp>
      <p:sp>
        <p:nvSpPr>
          <p:cNvPr id="5" name="Date Placeholder 4"/>
          <p:cNvSpPr txBox="1">
            <a:spLocks noGrp="1"/>
          </p:cNvSpPr>
          <p:nvPr>
            <p:ph type="dt" sz="half" idx="7"/>
          </p:nvPr>
        </p:nvSpPr>
        <p:spPr/>
        <p:txBody>
          <a:bodyPr/>
          <a:lstStyle>
            <a:lvl1pPr>
              <a:defRPr/>
            </a:lvl1pPr>
          </a:lstStyle>
          <a:p>
            <a:pPr lvl="0"/>
            <a:fld id="{1519F1A2-26D2-4746-83F4-50A714A7140E}" type="datetime1">
              <a:rPr lang="en-US"/>
              <a:pPr lvl="0"/>
              <a:t>4/16/2020</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A3C2BC13-3F4C-4C09-A2D4-7B6EEF8A3C9F}" type="slidenum">
              <a:rPr/>
              <a:pPr lvl="0"/>
              <a:t>‹#›</a:t>
            </a:fld>
            <a:endParaRPr lang="en-US"/>
          </a:p>
        </p:txBody>
      </p:sp>
    </p:spTree>
    <p:extLst>
      <p:ext uri="{BB962C8B-B14F-4D97-AF65-F5344CB8AC3E}">
        <p14:creationId xmlns:p14="http://schemas.microsoft.com/office/powerpoint/2010/main" xmlns="" val="39340947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917225" y="609603"/>
            <a:ext cx="5929774" cy="2362196"/>
          </a:xfrm>
        </p:spPr>
        <p:txBody>
          <a:bodyPr anchor="b"/>
          <a:lstStyle>
            <a:lvl1pPr>
              <a:defRPr sz="3200"/>
            </a:lvl1pPr>
          </a:lstStyle>
          <a:p>
            <a:pPr lvl="0"/>
            <a:r>
              <a:rPr lang="el-GR"/>
              <a:t>Στυλ κύριου τίτλου</a:t>
            </a:r>
            <a:endParaRPr lang="en-US"/>
          </a:p>
        </p:txBody>
      </p:sp>
      <p:sp>
        <p:nvSpPr>
          <p:cNvPr id="3" name="Picture Placeholder 2"/>
          <p:cNvSpPr txBox="1">
            <a:spLocks noGrp="1"/>
          </p:cNvSpPr>
          <p:nvPr>
            <p:ph type="pic" idx="1"/>
          </p:nvPr>
        </p:nvSpPr>
        <p:spPr>
          <a:xfrm>
            <a:off x="7424799" y="758878"/>
            <a:ext cx="3255355" cy="4883042"/>
          </a:xfrm>
          <a:ln w="190496" cap="sq">
            <a:solidFill>
              <a:srgbClr val="FFFFFF"/>
            </a:solidFill>
            <a:prstDash val="solid"/>
            <a:miter/>
          </a:ln>
          <a:effectLst>
            <a:outerShdw dist="18004" dir="5400000" algn="tl">
              <a:srgbClr val="000000">
                <a:alpha val="40000"/>
              </a:srgbClr>
            </a:outerShdw>
          </a:effectLst>
        </p:spPr>
        <p:txBody>
          <a:bodyPr anchorCtr="1"/>
          <a:lstStyle>
            <a:lvl1pPr marL="0" indent="0" algn="ctr">
              <a:buNone/>
              <a:defRPr sz="3200"/>
            </a:lvl1pPr>
          </a:lstStyle>
          <a:p>
            <a:pPr lvl="0"/>
            <a:r>
              <a:rPr lang="el-GR"/>
              <a:t>Κάντε κλικ στο εικονίδιο για να προσθέσετε εικόνα</a:t>
            </a:r>
            <a:endParaRPr lang="en-US"/>
          </a:p>
        </p:txBody>
      </p:sp>
      <p:sp>
        <p:nvSpPr>
          <p:cNvPr id="4" name="Text Placeholder 3"/>
          <p:cNvSpPr txBox="1">
            <a:spLocks noGrp="1"/>
          </p:cNvSpPr>
          <p:nvPr>
            <p:ph type="body" idx="2"/>
          </p:nvPr>
        </p:nvSpPr>
        <p:spPr>
          <a:xfrm>
            <a:off x="913796" y="2971800"/>
            <a:ext cx="5934949" cy="2819396"/>
          </a:xfrm>
        </p:spPr>
        <p:txBody>
          <a:bodyPr anchorCtr="1"/>
          <a:lstStyle>
            <a:lvl1pPr marL="0" indent="0" algn="ctr">
              <a:buNone/>
              <a:defRPr sz="1800"/>
            </a:lvl1pPr>
          </a:lstStyle>
          <a:p>
            <a:pPr lvl="0"/>
            <a:r>
              <a:rPr lang="el-GR"/>
              <a:t>Στυλ υποδείγματος κειμένου</a:t>
            </a:r>
          </a:p>
        </p:txBody>
      </p:sp>
      <p:sp>
        <p:nvSpPr>
          <p:cNvPr id="5" name="Date Placeholder 4"/>
          <p:cNvSpPr txBox="1">
            <a:spLocks noGrp="1"/>
          </p:cNvSpPr>
          <p:nvPr>
            <p:ph type="dt" sz="half" idx="7"/>
          </p:nvPr>
        </p:nvSpPr>
        <p:spPr/>
        <p:txBody>
          <a:bodyPr/>
          <a:lstStyle>
            <a:lvl1pPr>
              <a:defRPr/>
            </a:lvl1pPr>
          </a:lstStyle>
          <a:p>
            <a:pPr lvl="0"/>
            <a:fld id="{1F0CD970-DA9C-4859-A599-AABB82D3DE81}" type="datetime1">
              <a:rPr lang="en-US"/>
              <a:pPr lvl="0"/>
              <a:t>4/16/2020</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1A863044-1C3F-491A-815D-F4FA59459DDA}" type="slidenum">
              <a:rPr/>
              <a:pPr lvl="0"/>
              <a:t>‹#›</a:t>
            </a:fld>
            <a:endParaRPr lang="en-US"/>
          </a:p>
        </p:txBody>
      </p:sp>
    </p:spTree>
    <p:extLst>
      <p:ext uri="{BB962C8B-B14F-4D97-AF65-F5344CB8AC3E}">
        <p14:creationId xmlns:p14="http://schemas.microsoft.com/office/powerpoint/2010/main" xmlns="" val="36361615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913796" y="609603"/>
            <a:ext cx="10353760" cy="1326318"/>
          </a:xfrm>
          <a:prstGeom prst="rect">
            <a:avLst/>
          </a:prstGeom>
          <a:noFill/>
          <a:ln>
            <a:noFill/>
          </a:ln>
        </p:spPr>
        <p:txBody>
          <a:bodyPr vert="horz" wrap="square" lIns="91440" tIns="45720" rIns="91440" bIns="45720" anchor="ctr" anchorCtr="1" compatLnSpc="1">
            <a:normAutofit/>
          </a:bodyPr>
          <a:lstStyle/>
          <a:p>
            <a:pPr lvl="0"/>
            <a:r>
              <a:rPr lang="el-GR"/>
              <a:t>Στυλ κύριου τίτλου</a:t>
            </a:r>
            <a:endParaRPr lang="en-US"/>
          </a:p>
        </p:txBody>
      </p:sp>
      <p:sp>
        <p:nvSpPr>
          <p:cNvPr id="3" name="Text Placeholder 2"/>
          <p:cNvSpPr txBox="1">
            <a:spLocks noGrp="1"/>
          </p:cNvSpPr>
          <p:nvPr>
            <p:ph type="body" idx="1"/>
          </p:nvPr>
        </p:nvSpPr>
        <p:spPr>
          <a:xfrm>
            <a:off x="913796" y="2096060"/>
            <a:ext cx="10353760" cy="3695136"/>
          </a:xfrm>
          <a:prstGeom prst="rect">
            <a:avLst/>
          </a:prstGeom>
          <a:noFill/>
          <a:ln>
            <a:noFill/>
          </a:ln>
        </p:spPr>
        <p:txBody>
          <a:bodyPr vert="horz" wrap="square" lIns="91440" tIns="45720" rIns="91440" bIns="45720" anchor="t" anchorCtr="0" compatLnSpc="1">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txBox="1">
            <a:spLocks noGrp="1"/>
          </p:cNvSpPr>
          <p:nvPr>
            <p:ph type="dt" sz="half" idx="2"/>
          </p:nvPr>
        </p:nvSpPr>
        <p:spPr>
          <a:xfrm>
            <a:off x="7678738" y="5883277"/>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FFFFFF"/>
                </a:solidFill>
                <a:uFillTx/>
                <a:latin typeface="Rockwell"/>
              </a:defRPr>
            </a:lvl1pPr>
          </a:lstStyle>
          <a:p>
            <a:pPr lvl="0"/>
            <a:fld id="{AA4286BA-35A1-4392-9264-EC6A37830E5B}" type="datetime1">
              <a:rPr lang="en-US"/>
              <a:pPr lvl="0"/>
              <a:t>4/16/2020</a:t>
            </a:fld>
            <a:endParaRPr lang="en-US"/>
          </a:p>
        </p:txBody>
      </p:sp>
      <p:sp>
        <p:nvSpPr>
          <p:cNvPr id="5" name="Footer Placeholder 4"/>
          <p:cNvSpPr txBox="1">
            <a:spLocks noGrp="1"/>
          </p:cNvSpPr>
          <p:nvPr>
            <p:ph type="ftr" sz="quarter" idx="3"/>
          </p:nvPr>
        </p:nvSpPr>
        <p:spPr>
          <a:xfrm>
            <a:off x="913796" y="5883277"/>
            <a:ext cx="6672861"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FFFFFF"/>
                </a:solidFill>
                <a:uFillTx/>
                <a:latin typeface="Rockwell"/>
              </a:defRPr>
            </a:lvl1pPr>
          </a:lstStyle>
          <a:p>
            <a:pPr lvl="0"/>
            <a:endParaRPr lang="en-US"/>
          </a:p>
        </p:txBody>
      </p:sp>
      <p:sp>
        <p:nvSpPr>
          <p:cNvPr id="6" name="Slide Number Placeholder 5"/>
          <p:cNvSpPr txBox="1">
            <a:spLocks noGrp="1"/>
          </p:cNvSpPr>
          <p:nvPr>
            <p:ph type="sldNum" sz="quarter" idx="4"/>
          </p:nvPr>
        </p:nvSpPr>
        <p:spPr>
          <a:xfrm>
            <a:off x="10514008" y="5883277"/>
            <a:ext cx="753547"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FFFFFF"/>
                </a:solidFill>
                <a:uFillTx/>
                <a:latin typeface="Rockwell"/>
              </a:defRPr>
            </a:lvl1pPr>
          </a:lstStyle>
          <a:p>
            <a:pPr lvl="0"/>
            <a:fld id="{7F985838-84E8-4759-BA58-2DF9332FEB16}"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marL="0" marR="0" lvl="0" indent="0" algn="ctr" defTabSz="914400" rtl="0" fontAlgn="auto" hangingPunct="1">
        <a:lnSpc>
          <a:spcPct val="90000"/>
        </a:lnSpc>
        <a:spcBef>
          <a:spcPts val="0"/>
        </a:spcBef>
        <a:spcAft>
          <a:spcPts val="0"/>
        </a:spcAft>
        <a:buNone/>
        <a:tabLst/>
        <a:defRPr lang="el-GR" sz="3400" b="1" i="0" u="none" strike="noStrike" kern="1200" cap="all" spc="0" baseline="0">
          <a:solidFill>
            <a:srgbClr val="FFFFFF"/>
          </a:solidFill>
          <a:effectLst>
            <a:outerShdw dist="63494" dir="2700000">
              <a:srgbClr val="000000"/>
            </a:outerShdw>
          </a:effectLst>
          <a:uFillTx/>
          <a:latin typeface="Bookman Old Style"/>
        </a:defRPr>
      </a:lvl1pPr>
    </p:titleStyle>
    <p:bodyStyle>
      <a:lvl1pPr marL="228600" marR="0" lvl="0" indent="-228600" algn="l" defTabSz="914400" rtl="0" fontAlgn="auto" hangingPunct="1">
        <a:lnSpc>
          <a:spcPct val="120000"/>
        </a:lnSpc>
        <a:spcBef>
          <a:spcPts val="1000"/>
        </a:spcBef>
        <a:spcAft>
          <a:spcPts val="0"/>
        </a:spcAft>
        <a:buSzPct val="100000"/>
        <a:buFont typeface="Arial" pitchFamily="34"/>
        <a:buChar char="•"/>
        <a:tabLst/>
        <a:defRPr lang="el-GR" sz="2000" b="0" i="0" u="none" strike="noStrike" kern="1200" cap="none" spc="0" baseline="0">
          <a:solidFill>
            <a:srgbClr val="FFFFFF"/>
          </a:solidFill>
          <a:effectLst>
            <a:outerShdw dist="38096" dir="2700000">
              <a:srgbClr val="000000"/>
            </a:outerShdw>
          </a:effectLst>
          <a:uFillTx/>
          <a:latin typeface="Rockwell"/>
        </a:defRPr>
      </a:lvl1pPr>
      <a:lvl2pPr marL="685800" marR="0" lvl="1" indent="-228600" algn="l" defTabSz="914400" rtl="0" fontAlgn="auto" hangingPunct="1">
        <a:lnSpc>
          <a:spcPct val="120000"/>
        </a:lnSpc>
        <a:spcBef>
          <a:spcPts val="500"/>
        </a:spcBef>
        <a:spcAft>
          <a:spcPts val="0"/>
        </a:spcAft>
        <a:buSzPct val="100000"/>
        <a:buFont typeface="Arial" pitchFamily="34"/>
        <a:buChar char="•"/>
        <a:tabLst/>
        <a:defRPr lang="el-GR" sz="1800" b="0" i="0" u="none" strike="noStrike" kern="1200" cap="none" spc="0" baseline="0">
          <a:solidFill>
            <a:srgbClr val="FFFFFF"/>
          </a:solidFill>
          <a:effectLst>
            <a:outerShdw dist="38096" dir="2700000">
              <a:srgbClr val="000000"/>
            </a:outerShdw>
          </a:effectLst>
          <a:uFillTx/>
          <a:latin typeface="Rockwell"/>
        </a:defRPr>
      </a:lvl2pPr>
      <a:lvl3pPr marL="1143000" marR="0" lvl="2" indent="-228600" algn="l" defTabSz="914400" rtl="0" fontAlgn="auto" hangingPunct="1">
        <a:lnSpc>
          <a:spcPct val="120000"/>
        </a:lnSpc>
        <a:spcBef>
          <a:spcPts val="500"/>
        </a:spcBef>
        <a:spcAft>
          <a:spcPts val="0"/>
        </a:spcAft>
        <a:buSzPct val="100000"/>
        <a:buFont typeface="Arial" pitchFamily="34"/>
        <a:buChar char="•"/>
        <a:tabLst/>
        <a:defRPr lang="el-GR" sz="1600" b="0" i="0" u="none" strike="noStrike" kern="1200" cap="none" spc="0" baseline="0">
          <a:solidFill>
            <a:srgbClr val="FFFFFF"/>
          </a:solidFill>
          <a:effectLst>
            <a:outerShdw dist="38096" dir="2700000">
              <a:srgbClr val="000000"/>
            </a:outerShdw>
          </a:effectLst>
          <a:uFillTx/>
          <a:latin typeface="Rockwell"/>
        </a:defRPr>
      </a:lvl3pPr>
      <a:lvl4pPr marL="1600200" marR="0" lvl="3" indent="-228600" algn="l" defTabSz="914400" rtl="0" fontAlgn="auto" hangingPunct="1">
        <a:lnSpc>
          <a:spcPct val="120000"/>
        </a:lnSpc>
        <a:spcBef>
          <a:spcPts val="500"/>
        </a:spcBef>
        <a:spcAft>
          <a:spcPts val="0"/>
        </a:spcAft>
        <a:buSzPct val="100000"/>
        <a:buFont typeface="Arial" pitchFamily="34"/>
        <a:buChar char="•"/>
        <a:tabLst/>
        <a:defRPr lang="el-GR" sz="1400" b="0" i="0" u="none" strike="noStrike" kern="1200" cap="none" spc="0" baseline="0">
          <a:solidFill>
            <a:srgbClr val="FFFFFF"/>
          </a:solidFill>
          <a:effectLst>
            <a:outerShdw dist="38096" dir="2700000">
              <a:srgbClr val="000000"/>
            </a:outerShdw>
          </a:effectLst>
          <a:uFillTx/>
          <a:latin typeface="Rockwell"/>
        </a:defRPr>
      </a:lvl4pPr>
      <a:lvl5pPr marL="2057400" marR="0" lvl="4" indent="-228600" algn="l" defTabSz="914400" rtl="0" fontAlgn="auto" hangingPunct="1">
        <a:lnSpc>
          <a:spcPct val="120000"/>
        </a:lnSpc>
        <a:spcBef>
          <a:spcPts val="500"/>
        </a:spcBef>
        <a:spcAft>
          <a:spcPts val="0"/>
        </a:spcAft>
        <a:buSzPct val="100000"/>
        <a:buFont typeface="Arial" pitchFamily="34"/>
        <a:buChar char="•"/>
        <a:tabLst/>
        <a:defRPr lang="el-GR" sz="1200" b="0" i="0" u="none" strike="noStrike" kern="1200" cap="none" spc="0" baseline="0">
          <a:solidFill>
            <a:srgbClr val="FFFFFF"/>
          </a:solidFill>
          <a:effectLst>
            <a:outerShdw dist="38096" dir="2700000">
              <a:srgbClr val="000000"/>
            </a:outerShdw>
          </a:effectLst>
          <a:uFillTx/>
          <a:latin typeface="Rockwel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Τίτλος 1"/>
          <p:cNvSpPr txBox="1">
            <a:spLocks noGrp="1"/>
          </p:cNvSpPr>
          <p:nvPr>
            <p:ph type="ctrTitle"/>
          </p:nvPr>
        </p:nvSpPr>
        <p:spPr/>
        <p:txBody>
          <a:bodyPr/>
          <a:lstStyle/>
          <a:p>
            <a:pPr lvl="0"/>
            <a:r>
              <a:rPr lang="el-GR"/>
              <a:t>ΟΡΘΟΔΟΞΙΑ ΚΑΙ ΠΟΛΙΤΙΣΜΟΣ</a:t>
            </a:r>
          </a:p>
        </p:txBody>
      </p:sp>
      <p:sp>
        <p:nvSpPr>
          <p:cNvPr id="3" name="Υπότιτλος 2"/>
          <p:cNvSpPr txBox="1">
            <a:spLocks noGrp="1"/>
          </p:cNvSpPr>
          <p:nvPr>
            <p:ph type="subTitle" idx="1"/>
          </p:nvPr>
        </p:nvSpPr>
        <p:spPr/>
        <p:txBody>
          <a:bodyPr/>
          <a:lstStyle/>
          <a:p>
            <a:pPr lvl="0"/>
            <a:r>
              <a:rPr lang="el-GR"/>
              <a:t>Του καθηγητού Κοινωνικής Θεολογίας Σ. Δεσπότη</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2800" i="1"/>
              <a:t>ΠΑΤΕΡΙΚΕΣ ΑΠΟΨΕΙΣ </a:t>
            </a:r>
            <a:br>
              <a:rPr lang="el-GR" sz="2800" i="1"/>
            </a:br>
            <a:r>
              <a:rPr lang="el-GR" sz="2800" i="1"/>
              <a:t>ΠΕΡΙ ΤΗΣ ΕΛΛΗΝΙΚΗΣ ΦΙΛΟΣΟΦΙΑΣ</a:t>
            </a:r>
            <a:br>
              <a:rPr lang="el-GR" sz="2800" i="1"/>
            </a:br>
            <a:endParaRPr lang="el-GR" sz="2800"/>
          </a:p>
        </p:txBody>
      </p:sp>
      <p:sp>
        <p:nvSpPr>
          <p:cNvPr id="3" name="Θέση περιεχομένου 2"/>
          <p:cNvSpPr txBox="1">
            <a:spLocks noGrp="1"/>
          </p:cNvSpPr>
          <p:nvPr>
            <p:ph idx="1"/>
          </p:nvPr>
        </p:nvSpPr>
        <p:spPr/>
        <p:txBody>
          <a:bodyPr/>
          <a:lstStyle/>
          <a:p>
            <a:pPr lvl="0">
              <a:lnSpc>
                <a:spcPct val="110000"/>
              </a:lnSpc>
            </a:pPr>
            <a:r>
              <a:rPr lang="el-GR" sz="1900" b="1"/>
              <a:t>Α. Αποστολικοί Πατέρες</a:t>
            </a:r>
            <a:endParaRPr lang="en-US" sz="1900"/>
          </a:p>
          <a:p>
            <a:pPr lvl="0">
              <a:lnSpc>
                <a:spcPct val="110000"/>
              </a:lnSpc>
            </a:pPr>
            <a:r>
              <a:rPr lang="el-GR" sz="1900" b="1"/>
              <a:t>Ιουστίνος Φιλόσοφος και Μάρτυς</a:t>
            </a:r>
            <a:r>
              <a:rPr lang="en-US" sz="1900" b="1"/>
              <a:t>:</a:t>
            </a:r>
          </a:p>
          <a:p>
            <a:pPr lvl="0">
              <a:lnSpc>
                <a:spcPct val="110000"/>
              </a:lnSpc>
            </a:pPr>
            <a:r>
              <a:rPr lang="el-GR" sz="1900" i="1"/>
              <a:t>Στη δημιουργία και τη διακόσμηση συμφωνούμε με τον Πλάτωνα, στην εκπύρωση των πάντων με τους </a:t>
            </a:r>
            <a:r>
              <a:rPr lang="el-GR" sz="1900" i="1" cap="all"/>
              <a:t>σ</a:t>
            </a:r>
            <a:r>
              <a:rPr lang="el-GR" sz="1900" i="1"/>
              <a:t>τωικούς, το ίδιο με </a:t>
            </a:r>
            <a:r>
              <a:rPr lang="el-GR" sz="1900"/>
              <a:t>την </a:t>
            </a:r>
            <a:r>
              <a:rPr lang="el-GR" sz="1900" i="1"/>
              <a:t>τιμωρία των αδίκων, στην μη προσκύνηση των ειδώλων με τον κωμικό Μένανδρο </a:t>
            </a:r>
            <a:r>
              <a:rPr lang="el-GR" sz="1900"/>
              <a:t>(Απολ. Α, 20</a:t>
            </a:r>
            <a:r>
              <a:rPr lang="en-US" sz="1900"/>
              <a:t>).</a:t>
            </a:r>
          </a:p>
          <a:p>
            <a:pPr lvl="0">
              <a:lnSpc>
                <a:spcPct val="110000"/>
              </a:lnSpc>
            </a:pPr>
            <a:r>
              <a:rPr lang="el-GR" sz="1900" i="1" cap="all"/>
              <a:t>ο</a:t>
            </a:r>
            <a:r>
              <a:rPr lang="el-GR" sz="1900" i="1"/>
              <a:t>ι προηγουμένως ζήσαντες σύμφωνα με </a:t>
            </a:r>
            <a:r>
              <a:rPr lang="el-GR" sz="1900" b="1" i="1"/>
              <a:t>τον Λόγο είναι Χριστιανοί ακόμα κι αν θεωρήθηκαν άθεοι, </a:t>
            </a:r>
            <a:r>
              <a:rPr lang="el-GR" sz="1900" b="1"/>
              <a:t>όπως στους Έλληνες ο Σωκράτης κι ο Ηράκλειτος κι οι όμοιοι με αυτούς στους βαρβάρους οι Αβραάμ, Ανανίας. Οι προηγουμένως ζήσαντες άνευ Λόγου ήσαν άχρηστοι, εχθροί του Χριστού και φονείς των ζώντων μετά Λόγου, οι δε ζήσαντες και ζώντες μετά Λόγου είναι Χ., άφοβοι κι ατάραχοι </a:t>
            </a:r>
            <a:r>
              <a:rPr lang="el-GR" sz="1900"/>
              <a:t>(ό.π. 46)</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2800" i="1"/>
              <a:t>ΠΑΤΕΡΙΚΕΣ ΑΠΟΨΕΙΣ </a:t>
            </a:r>
            <a:br>
              <a:rPr lang="el-GR" sz="2800" i="1"/>
            </a:br>
            <a:r>
              <a:rPr lang="el-GR" sz="2800" i="1"/>
              <a:t>ΠΕΡΙ ΤΗΣ ΕΛΛΗΝΙΚΗΣ ΦΙΛΟΣΟΦΙΑΣ</a:t>
            </a:r>
            <a:br>
              <a:rPr lang="el-GR" sz="2800" i="1"/>
            </a:br>
            <a:endParaRPr lang="el-GR" sz="2800"/>
          </a:p>
        </p:txBody>
      </p:sp>
      <p:sp>
        <p:nvSpPr>
          <p:cNvPr id="3" name="Θέση περιεχομένου 2"/>
          <p:cNvSpPr txBox="1">
            <a:spLocks noGrp="1"/>
          </p:cNvSpPr>
          <p:nvPr>
            <p:ph idx="1"/>
          </p:nvPr>
        </p:nvSpPr>
        <p:spPr/>
        <p:txBody>
          <a:bodyPr/>
          <a:lstStyle/>
          <a:p>
            <a:pPr lvl="0">
              <a:lnSpc>
                <a:spcPct val="100000"/>
              </a:lnSpc>
            </a:pPr>
            <a:r>
              <a:rPr lang="el-GR" sz="1700" b="1"/>
              <a:t>Τατιανός:</a:t>
            </a:r>
            <a:r>
              <a:rPr lang="el-GR" sz="1700"/>
              <a:t> Αφού ο ίδιος Λόγος ήρθε σε μας από τον ουρανό, νομίζω ότι δε χρειάζεται να τρέχουμε σε ανθρώπινη διδασκαλία</a:t>
            </a:r>
            <a:r>
              <a:rPr lang="en-US" sz="1700"/>
              <a:t>.</a:t>
            </a:r>
          </a:p>
          <a:p>
            <a:pPr lvl="0">
              <a:lnSpc>
                <a:spcPct val="100000"/>
              </a:lnSpc>
            </a:pPr>
            <a:r>
              <a:rPr lang="el-GR" sz="1700" b="1"/>
              <a:t>Κλήμης Αλεξανδρεύς:</a:t>
            </a:r>
            <a:r>
              <a:rPr lang="el-GR" sz="1700" i="1" cap="all"/>
              <a:t> </a:t>
            </a:r>
            <a:r>
              <a:rPr lang="el-GR" sz="1700"/>
              <a:t>Πολύ σωστά ο αιγύπτιος ιερέας, όπως αναφέρει ο Πλάτων, είπε το: </a:t>
            </a:r>
            <a:r>
              <a:rPr lang="el-GR" sz="1700" i="1"/>
              <a:t>Σόλων, Σόλων εσείς οι Έλληνες είστε πάντα παιδιά. Δεν έχετε στις ψυχές σας μια οποιασδήποτε γνώμη από παλαιό λόγο. Δεν είναι γέροντας κανείς από τους Έλληνες.</a:t>
            </a:r>
            <a:endParaRPr lang="en-US" sz="1700" i="1"/>
          </a:p>
          <a:p>
            <a:pPr lvl="0">
              <a:lnSpc>
                <a:spcPct val="100000"/>
              </a:lnSpc>
            </a:pPr>
            <a:r>
              <a:rPr lang="el-GR" sz="1700" b="1"/>
              <a:t>Όπως λοιπόν ο εραστής του κυνηγιού, αφού έψαξε και βρήκε τα ίχνη κι ερεύνησε και άφησε σκυλιά, συλλαμβάνει το θήραμα, έτσι κι η αλήθεια φανερώνεται αν την αναζητήσει κανείς με γλυκύτητα και αποκτάται με κόπο.. </a:t>
            </a:r>
            <a:endParaRPr lang="el-GR" sz="1700"/>
          </a:p>
          <a:p>
            <a:pPr lvl="0">
              <a:lnSpc>
                <a:spcPct val="100000"/>
              </a:lnSpc>
            </a:pPr>
            <a:r>
              <a:rPr lang="el-GR" sz="1700"/>
              <a:t>Τον Επιμενίδη θεωρεί Έλληνα προφήτη και τον αναφέρει ο απ. Παύλος.. Βλέπεις ότι και στους Έλληνες προφήτες παρέχει μέρος της αλήθειας; Προς τους Κορινθίους μιλώντας για την ανάσταση των νεκρών, χρησιμοποίησε τον τραγικό ιαμβικό στίχο, λέγοντας 'ποιο το όφελός μου αν οι νεκροί δεν αναστηθούν;  (ό.π. 79).  Η  ελληνική  φ.  κατά περίπτωση συλλαμβάνει την αλήθεια αμυδρά κι όχι ολόκληρη..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i="1"/>
              <a:t>ΠΑΤΕΡΙΚΕΣ ΑΠΟΨΕΙΣ </a:t>
            </a:r>
            <a:br>
              <a:rPr lang="el-GR" i="1"/>
            </a:br>
            <a:r>
              <a:rPr lang="el-GR" i="1"/>
              <a:t>ΠΕΡΙ ΤΗΣ ΕΛΛΗΝΙΚΗΣ ΦΙΛΟΣΟΦΙΑΣ</a:t>
            </a:r>
            <a:endParaRPr lang="el-GR"/>
          </a:p>
        </p:txBody>
      </p:sp>
      <p:sp>
        <p:nvSpPr>
          <p:cNvPr id="3" name="Θέση περιεχομένου 2"/>
          <p:cNvSpPr txBox="1">
            <a:spLocks noGrp="1"/>
          </p:cNvSpPr>
          <p:nvPr>
            <p:ph idx="1"/>
          </p:nvPr>
        </p:nvSpPr>
        <p:spPr/>
        <p:txBody>
          <a:bodyPr/>
          <a:lstStyle/>
          <a:p>
            <a:pPr lvl="0">
              <a:lnSpc>
                <a:spcPct val="110000"/>
              </a:lnSpc>
            </a:pPr>
            <a:r>
              <a:rPr lang="el-GR" sz="1700"/>
              <a:t>Β. Μ. Αθανάσιος-Καππαδόκες </a:t>
            </a:r>
            <a:endParaRPr lang="en-US" sz="1700"/>
          </a:p>
          <a:p>
            <a:pPr marL="0" lvl="0" indent="0">
              <a:lnSpc>
                <a:spcPct val="110000"/>
              </a:lnSpc>
              <a:buNone/>
            </a:pPr>
            <a:r>
              <a:rPr lang="el-GR" sz="1700"/>
              <a:t>Ενώ έγραψαν τόσα πολλά οι σοφοί των Ελλήνων, δεν μπόρεσαν να πείσουν έστω και λίγους από κείνους, που ήσαν πολύ κοντά περί αθανασίας και του ενάρετου βίου.</a:t>
            </a:r>
            <a:endParaRPr lang="en-US" sz="1700"/>
          </a:p>
          <a:p>
            <a:pPr marL="0" lvl="0" indent="0">
              <a:lnSpc>
                <a:spcPct val="110000"/>
              </a:lnSpc>
              <a:buNone/>
            </a:pPr>
            <a:r>
              <a:rPr lang="el-GR" sz="1700"/>
              <a:t>Ιουλιανός</a:t>
            </a:r>
            <a:r>
              <a:rPr lang="en-US" sz="1700"/>
              <a:t>:</a:t>
            </a:r>
            <a:r>
              <a:rPr lang="el-GR" sz="1700"/>
              <a:t>Κατέστησε δε προϊσταμένη τη φιλοσοφία την κυρίαρχη των παθών και προσχώρησε στο καλό με τρόπο αποφασιστικό και αποκόπηκε από την ύλη προτού αποχωρισθεί από αυτή.. Απαξίωσε ακόμη και να σκεφθεί ποια από τις δύο φιλοσοφίες να προτιμήσει περισσότερο, την ξένη που παίζει με τις σκιές της αλήθειας έχουσα ως κάλυμμα ή πρόσχημα την φιλοσοφία ή την δική μας, που είναι ταπεινή στην εμφάνιση, υψηλή στο περιεχόμενο της και οδηγεί προς τον Θεό..</a:t>
            </a:r>
          </a:p>
          <a:p>
            <a:pPr marL="0" lvl="0" indent="0">
              <a:lnSpc>
                <a:spcPct val="110000"/>
              </a:lnSpc>
              <a:buNone/>
            </a:pPr>
            <a:r>
              <a:rPr lang="el-GR" sz="1700"/>
              <a:t>Βασίλειος</a:t>
            </a:r>
            <a:r>
              <a:rPr lang="en-US" sz="1700"/>
              <a:t>:</a:t>
            </a:r>
            <a:r>
              <a:rPr lang="el-GR" sz="1700"/>
              <a:t> </a:t>
            </a:r>
            <a:r>
              <a:rPr lang="el-GR" sz="1700" b="1"/>
              <a:t>Φιλοσοφία είναι η σπουδή και η απόσπαση από τον κόσμο, η συνένωση με τον Θεό ανταλλάσσουσα τα κάτω με τα άνω και κατακτώσα με τα άστατα και ρέοντα τα σταθερά και μόνιμα. </a:t>
            </a:r>
            <a:r>
              <a:rPr lang="el-GR" sz="1700"/>
              <a:t>(Στον Μεγ.Βασ., 151).</a:t>
            </a:r>
          </a:p>
          <a:p>
            <a:pPr marL="0" lvl="0" indent="0">
              <a:lnSpc>
                <a:spcPct val="110000"/>
              </a:lnSpc>
              <a:buNone/>
            </a:pPr>
            <a:endParaRPr lang="en-US" sz="170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2800" cap="none"/>
              <a:t>Ο σεβ. Ναυπάκτου Ιερόθεος εντοπίζει τη συνάντηση ελληνισμού και χριστιανισμού σε δύο συγκεκριμένα σημεία.</a:t>
            </a:r>
          </a:p>
        </p:txBody>
      </p:sp>
      <p:sp>
        <p:nvSpPr>
          <p:cNvPr id="3" name="Θέση περιεχομένου 2"/>
          <p:cNvSpPr txBox="1">
            <a:spLocks noGrp="1"/>
          </p:cNvSpPr>
          <p:nvPr>
            <p:ph idx="1"/>
          </p:nvPr>
        </p:nvSpPr>
        <p:spPr/>
        <p:txBody>
          <a:bodyPr/>
          <a:lstStyle/>
          <a:p>
            <a:pPr lvl="0"/>
            <a:r>
              <a:rPr lang="en-US"/>
              <a:t>i. </a:t>
            </a:r>
            <a:r>
              <a:rPr lang="el-GR"/>
              <a:t>Ορολογία</a:t>
            </a:r>
          </a:p>
          <a:p>
            <a:pPr marL="0" lvl="0" indent="0">
              <a:buNone/>
            </a:pPr>
            <a:r>
              <a:rPr lang="el-GR"/>
              <a:t>Οι αρχαίοι αποστολικοί Πατέρες ομιλούσαν για τον Θεό μέσα από την αποκαλυπτική τους εμπειρία, έχοντας όμως εβραϊκή σκέψη.</a:t>
            </a:r>
          </a:p>
          <a:p>
            <a:pPr lvl="0"/>
            <a:r>
              <a:rPr lang="en-US" b="1"/>
              <a:t>ii</a:t>
            </a:r>
            <a:r>
              <a:rPr lang="el-GR" b="1"/>
              <a:t>. Απάντηση στα υπαρξιακά, οντολογικά και κοσμολογικά ερωτήματα</a:t>
            </a:r>
          </a:p>
          <a:p>
            <a:pPr marL="0" lvl="0" indent="0">
              <a:buNone/>
            </a:pPr>
            <a:r>
              <a:rPr lang="el-GR"/>
              <a:t>Η αρχαία ελληνική φιλοσοφία έθετε πολλά ερωτήματα, οντολογικά, κοσμολογικά, κλπ. Η Ιουδαϊκή θεολογία δεν απαντούσε τα οντολογικά και κοσμολογικά αυτά προβλήματα της ελληνικής φιλοσοφίας, γιατί δεν τα αντιμετώπιζε. Δεν την απασχολούσε τί είναι ο κόσμος, αλλά ποιος είναι ο δημιουργός του κόσμου.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ΙΙ. H ΨΑΛΤΙΚΗ ΩΣ ΒΙΟΛΟΓΙΚΗ ΚΑΙ ΕΚΚΛΗΣΙΑΣΤΙΚΗ ΛΕΙΤΟΥΡΓΙΑ</a:t>
            </a:r>
          </a:p>
        </p:txBody>
      </p:sp>
      <p:sp>
        <p:nvSpPr>
          <p:cNvPr id="3" name="Θέση περιεχομένου 2"/>
          <p:cNvSpPr txBox="1">
            <a:spLocks noGrp="1"/>
          </p:cNvSpPr>
          <p:nvPr>
            <p:ph idx="1"/>
          </p:nvPr>
        </p:nvSpPr>
        <p:spPr/>
        <p:txBody>
          <a:bodyPr/>
          <a:lstStyle/>
          <a:p>
            <a:pPr lvl="0">
              <a:lnSpc>
                <a:spcPct val="100000"/>
              </a:lnSpc>
            </a:pPr>
            <a:r>
              <a:rPr lang="el-GR" sz="1600"/>
              <a:t>Το ρήμα ‘ψάλλω’ σήμαινε αρχικά ‘ψαύω’ ‘αγγίζω’, ετυμολογικά συγγενεύει με το ρήμα ‘ψη-λαφάω’ . Κατόπιν έλαβε την έννοια του ‘δονώ τις χορδές’ (ενός πολεμικού τόξου ή ενός μου-σικού οργάνου. Ευρυπ. Βάκχαι 784) και κατόπιν ‘παίζω άμεσα (και όχι με πλήκτρο) κάποιο όργανο’</a:t>
            </a:r>
            <a:r>
              <a:rPr lang="en-US" sz="1600"/>
              <a:t>.</a:t>
            </a:r>
          </a:p>
          <a:p>
            <a:pPr lvl="0">
              <a:lnSpc>
                <a:spcPct val="100000"/>
              </a:lnSpc>
            </a:pPr>
            <a:r>
              <a:rPr lang="el-GR" sz="1600"/>
              <a:t>Ενώ η ψαλμωδία στους αρχαίους αποτελούσε μια υποτιμητική γυναικεία ασχολία, αντίθετα μεγάλη εκτίμηση έχαιρε η υμνωδία. Η ετυμολογία της λ. ‘ύμνος’ δεν έχει εξακριβωθεί. </a:t>
            </a:r>
            <a:endParaRPr lang="en-US" sz="1600"/>
          </a:p>
          <a:p>
            <a:pPr lvl="0">
              <a:lnSpc>
                <a:spcPct val="100000"/>
              </a:lnSpc>
            </a:pPr>
            <a:r>
              <a:rPr lang="el-GR" sz="1600"/>
              <a:t>Στα εβραϊκά η λέξη ψαλμός/mizmor, ο οποίος συναντάται πενήντα φορές στις επιγραφές των ψαλμών σημαίνει τόσο το παίξιμο της κιθάρας, το ίδιο το όργανο (Ψ.70,22) όσο και τον ύμνο που συνοδεύει (Ψ. 146, 1). </a:t>
            </a:r>
            <a:endParaRPr lang="en-US" sz="1600"/>
          </a:p>
          <a:p>
            <a:pPr lvl="0">
              <a:lnSpc>
                <a:spcPct val="100000"/>
              </a:lnSpc>
            </a:pPr>
            <a:r>
              <a:rPr lang="el-GR" sz="1600"/>
              <a:t>Είναι αξιοσημείωτο ότι στην Π.Δ. ως εφευρέτης του ψαλτηρίου και της κιθάρας θεωρείται ο Ιωβάλ, ένας απόγονος του αδελφοκτόνου Κάιν (4, 21). </a:t>
            </a:r>
            <a:endParaRPr lang="en-US" sz="1600"/>
          </a:p>
          <a:p>
            <a:pPr lvl="0">
              <a:lnSpc>
                <a:spcPct val="100000"/>
              </a:lnSpc>
            </a:pPr>
            <a:r>
              <a:rPr lang="el-GR" sz="1600"/>
              <a:t>Γνωρίζει πολύ καλά η Βίβλος ότι η εφεύρεση των μουσικών οργάνων και γενικότερα της πόλης / πολιτισμού αποτελεί πολλές φορές το προϊόν μια προσπάθειας του ανθρώπου να κατασκευάσει έναν τεχνητό Παράδεισο, καταπνίγοντας την αρχέγονη φωνή του Θεού για ένωση μαζί Του.</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ΙΙ. H ΨΑΛΤΙΚΗ ΩΣ ΒΙΟΛΟΓΙΚΗ ΚΑΙ ΕΚΚΛΗΣΙΑΣΤΙΚΗ ΛΕΙΤΟΥΡΓΙΑ</a:t>
            </a:r>
          </a:p>
        </p:txBody>
      </p:sp>
      <p:sp>
        <p:nvSpPr>
          <p:cNvPr id="3" name="Θέση περιεχομένου 2"/>
          <p:cNvSpPr txBox="1">
            <a:spLocks noGrp="1"/>
          </p:cNvSpPr>
          <p:nvPr>
            <p:ph idx="1"/>
          </p:nvPr>
        </p:nvSpPr>
        <p:spPr/>
        <p:txBody>
          <a:bodyPr/>
          <a:lstStyle/>
          <a:p>
            <a:pPr lvl="0"/>
            <a:r>
              <a:rPr lang="el-GR"/>
              <a:t>Ο Μ. Βασίλειος σημειώνει ότι </a:t>
            </a:r>
            <a:r>
              <a:rPr lang="el-GR" b="1" i="1"/>
              <a:t>Ψαλτήρι  είναι  η  κατασκευή  του  σώματος,</a:t>
            </a:r>
            <a:r>
              <a:rPr lang="el-GR" i="1"/>
              <a:t> συναρμοσμένο για να υμνούμε το Θεό. Ψαλμός είναι οι πράξεις, που εκτελούνται από το σώμα και γίνονται για να δοξάσουν τον Θεό, όταν σε αρμονία με το λογικό δεν εκτελούμε τίποτε ανάρμοστο στις κινήσεις</a:t>
            </a:r>
            <a:r>
              <a:rPr lang="en-US" i="1"/>
              <a:t>.</a:t>
            </a:r>
          </a:p>
          <a:p>
            <a:pPr lvl="0"/>
            <a:r>
              <a:rPr lang="el-GR"/>
              <a:t>Ο άγ. Γρηγόριος Νύσσης αναλύει παραστατικότατα την άποψη αυτή του αδερφού του: Η αιτία, για την οποία διαβάζουμε τους Ψαλμούς με ευχαρίστηση είναι ότι ψάλλουμε τις λέξεις μελωδικά... Άκουσα κάποιον από τους σοφούς να αναπτύσσει τον λόγο της ύπαρξης μας, ότι ο άνθρωπος είναι ένας μικρός κόσμος που περικλείει μέσα του όλα όσα περιέχει ο μεγάλος κόσμος.</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Iιι. H εικονα</a:t>
            </a:r>
            <a:br>
              <a:rPr lang="el-GR"/>
            </a:br>
            <a:endParaRPr lang="el-GR"/>
          </a:p>
        </p:txBody>
      </p:sp>
      <p:sp>
        <p:nvSpPr>
          <p:cNvPr id="3" name="Θέση περιεχομένου 2"/>
          <p:cNvSpPr txBox="1">
            <a:spLocks noGrp="1"/>
          </p:cNvSpPr>
          <p:nvPr>
            <p:ph idx="1"/>
          </p:nvPr>
        </p:nvSpPr>
        <p:spPr/>
        <p:txBody>
          <a:bodyPr/>
          <a:lstStyle/>
          <a:p>
            <a:pPr lvl="0">
              <a:lnSpc>
                <a:spcPct val="110000"/>
              </a:lnSpc>
            </a:pPr>
            <a:r>
              <a:rPr lang="el-GR" sz="1900" b="1" u="sng"/>
              <a:t>Α. Ο ορισμός της Εικόνας</a:t>
            </a:r>
          </a:p>
          <a:p>
            <a:pPr lvl="0">
              <a:lnSpc>
                <a:spcPct val="110000"/>
              </a:lnSpc>
            </a:pPr>
            <a:r>
              <a:rPr lang="el-GR" sz="1900" cap="all"/>
              <a:t>Π</a:t>
            </a:r>
            <a:r>
              <a:rPr lang="el-GR" sz="1900"/>
              <a:t>ρώτη καί πρωταρχική εικόνα είναι ο ίδιος </a:t>
            </a:r>
            <a:r>
              <a:rPr lang="el-GR" sz="1900" b="1"/>
              <a:t>ο Χριστός:</a:t>
            </a:r>
            <a:r>
              <a:rPr lang="el-GR" sz="1900"/>
              <a:t> «ος εστίν εικών του Θεού του αοράτου»</a:t>
            </a:r>
            <a:r>
              <a:rPr lang="el-GR" sz="1900" i="1"/>
              <a:t> </a:t>
            </a:r>
            <a:r>
              <a:rPr lang="el-GR" sz="1900"/>
              <a:t>(Κολ. 1, 15). Ο Χριστός είναι «η απαράλλακτος εικών του Πατρός»</a:t>
            </a:r>
            <a:r>
              <a:rPr lang="el-GR" sz="1900" baseline="30000"/>
              <a:t>.</a:t>
            </a:r>
            <a:r>
              <a:rPr lang="el-GR" sz="1900"/>
              <a:t> Ε­κείνος, δια του οποίου έγιναν τα πάντα και χωρίς τον ό­ποιο δεν έγινε τίποτε</a:t>
            </a:r>
            <a:r>
              <a:rPr lang="el-GR" sz="1900" baseline="30000"/>
              <a:t>.</a:t>
            </a:r>
            <a:r>
              <a:rPr lang="el-GR" sz="1900"/>
              <a:t> ο απερίγραπτος Λόγος, που περιεγράφη σαρκούμενος εκ της Θεοτόκου (Ιω. 1, 3).</a:t>
            </a:r>
            <a:endParaRPr lang="en-US" sz="1900"/>
          </a:p>
          <a:p>
            <a:pPr lvl="0">
              <a:lnSpc>
                <a:spcPct val="110000"/>
              </a:lnSpc>
            </a:pPr>
            <a:r>
              <a:rPr lang="el-GR" sz="1900"/>
              <a:t>Η δεύτερη εικόνα, πού συνεορτάζεται την ήμερα αυ­τή, είναι η αμυδρά καί ρυπωθείσα εικόνα του Θεού. Είναι </a:t>
            </a:r>
            <a:r>
              <a:rPr lang="el-GR" sz="1900" b="1"/>
              <a:t>ο άνθρωπος</a:t>
            </a:r>
            <a:r>
              <a:rPr lang="el-GR" sz="1900"/>
              <a:t>, πού αναμορφώθηκε από τον Χριστό κι α­νυψώθηκε στη θεία λαμπρότητα. </a:t>
            </a:r>
            <a:endParaRPr lang="en-US" sz="1900"/>
          </a:p>
          <a:p>
            <a:pPr lvl="0">
              <a:lnSpc>
                <a:spcPct val="110000"/>
              </a:lnSpc>
            </a:pPr>
            <a:r>
              <a:rPr lang="el-GR" sz="1900"/>
              <a:t>Τρίτη εικόνα </a:t>
            </a:r>
            <a:r>
              <a:rPr lang="el-GR" sz="1900" b="1"/>
              <a:t>είναι η υλική</a:t>
            </a:r>
            <a:r>
              <a:rPr lang="el-GR" sz="1900"/>
              <a:t>. Η αναστήλωση των εικόνων, πού γιορτάζεται την Κυριακή της Όρθοδοξίας, είναι πρωτίστως αναστήλωση της </a:t>
            </a:r>
            <a:r>
              <a:rPr lang="el-GR" sz="1900" b="1"/>
              <a:t>εικόνας του Χριστού</a:t>
            </a:r>
            <a:r>
              <a:rPr lang="el-GR" sz="1900"/>
              <a:t>: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Iιι. H εικονα</a:t>
            </a:r>
            <a:br>
              <a:rPr lang="el-GR"/>
            </a:br>
            <a:endParaRPr lang="el-GR"/>
          </a:p>
        </p:txBody>
      </p:sp>
      <p:sp>
        <p:nvSpPr>
          <p:cNvPr id="3" name="Θέση περιεχομένου 2"/>
          <p:cNvSpPr txBox="1">
            <a:spLocks noGrp="1"/>
          </p:cNvSpPr>
          <p:nvPr>
            <p:ph idx="1"/>
          </p:nvPr>
        </p:nvSpPr>
        <p:spPr/>
        <p:txBody>
          <a:bodyPr/>
          <a:lstStyle/>
          <a:p>
            <a:pPr lvl="0">
              <a:lnSpc>
                <a:spcPct val="100000"/>
              </a:lnSpc>
            </a:pPr>
            <a:r>
              <a:rPr lang="el-GR" sz="1400"/>
              <a:t>Β. Προέλευση της Εικόνας</a:t>
            </a:r>
            <a:endParaRPr lang="en-US" sz="1400"/>
          </a:p>
          <a:p>
            <a:pPr lvl="0">
              <a:lnSpc>
                <a:spcPct val="100000"/>
              </a:lnSpc>
            </a:pPr>
            <a:r>
              <a:rPr lang="el-GR" sz="1400"/>
              <a:t>Γ. H Ορθόδοξη αισθητική της Εικόνας</a:t>
            </a:r>
            <a:endParaRPr lang="en-US" sz="1400"/>
          </a:p>
          <a:p>
            <a:pPr lvl="0">
              <a:lnSpc>
                <a:spcPct val="100000"/>
              </a:lnSpc>
            </a:pPr>
            <a:r>
              <a:rPr lang="en-US" sz="1400"/>
              <a:t>i) </a:t>
            </a:r>
            <a:r>
              <a:rPr lang="el-GR" sz="1400"/>
              <a:t>φως</a:t>
            </a:r>
          </a:p>
          <a:p>
            <a:pPr lvl="0">
              <a:lnSpc>
                <a:spcPct val="100000"/>
              </a:lnSpc>
            </a:pPr>
            <a:r>
              <a:rPr lang="en-US" sz="1400"/>
              <a:t>ii)</a:t>
            </a:r>
            <a:r>
              <a:rPr lang="el-GR" sz="1400"/>
              <a:t>χώρος</a:t>
            </a:r>
          </a:p>
          <a:p>
            <a:pPr lvl="0">
              <a:lnSpc>
                <a:spcPct val="100000"/>
              </a:lnSpc>
            </a:pPr>
            <a:r>
              <a:rPr lang="en-US" sz="1400"/>
              <a:t>iii) </a:t>
            </a:r>
            <a:r>
              <a:rPr lang="el-GR" sz="1400"/>
              <a:t>χρόνος</a:t>
            </a:r>
            <a:endParaRPr lang="en-US" sz="1400"/>
          </a:p>
          <a:p>
            <a:pPr marL="0" lvl="0" indent="0">
              <a:lnSpc>
                <a:spcPct val="100000"/>
              </a:lnSpc>
              <a:buNone/>
            </a:pPr>
            <a:r>
              <a:rPr lang="el-GR" sz="1400"/>
              <a:t>Η αγιογραφία δεν είναι απλώς μια θρησκευτική ζωγραφιά. Είναι μια έκφραση της Θείας Οικονομίας, που συνοψίζεται στη διδασκαλία της Ορθόδοξης Εκκλησίας, που λέει: «Ο Θεός έγινε άνθρωπος για να γίνει ο άνθρωπος Θεός κατά χάρη». </a:t>
            </a:r>
            <a:endParaRPr lang="en-US" sz="1400"/>
          </a:p>
          <a:p>
            <a:pPr marL="0" lvl="0" indent="0">
              <a:lnSpc>
                <a:spcPct val="100000"/>
              </a:lnSpc>
              <a:buNone/>
            </a:pPr>
            <a:r>
              <a:rPr lang="el-GR" sz="1400"/>
              <a:t>Δ. Η κατασκευή της εικόνας</a:t>
            </a:r>
            <a:endParaRPr lang="en-US" sz="1400"/>
          </a:p>
          <a:p>
            <a:pPr marL="0" lvl="0" indent="0">
              <a:lnSpc>
                <a:spcPct val="100000"/>
              </a:lnSpc>
              <a:buNone/>
            </a:pPr>
            <a:r>
              <a:rPr lang="en-US" sz="1400"/>
              <a:t>i)</a:t>
            </a:r>
            <a:r>
              <a:rPr lang="el-GR" sz="1400" b="1"/>
              <a:t> Η επιλογή του ξύλου</a:t>
            </a:r>
            <a:endParaRPr lang="el-GR" sz="1400"/>
          </a:p>
          <a:p>
            <a:pPr marL="0" lvl="0" indent="0">
              <a:lnSpc>
                <a:spcPct val="100000"/>
              </a:lnSpc>
              <a:buNone/>
            </a:pPr>
            <a:r>
              <a:rPr lang="en-US" sz="1400"/>
              <a:t>ii)</a:t>
            </a:r>
            <a:r>
              <a:rPr lang="el-GR" sz="1400" b="1"/>
              <a:t> Η προετοιμασία του ξύλου</a:t>
            </a:r>
            <a:endParaRPr lang="el-GR" sz="1400"/>
          </a:p>
          <a:p>
            <a:pPr marL="0" lvl="0" indent="0">
              <a:lnSpc>
                <a:spcPct val="100000"/>
              </a:lnSpc>
              <a:buNone/>
            </a:pPr>
            <a:r>
              <a:rPr lang="en-US" sz="1400" b="1"/>
              <a:t>iii) </a:t>
            </a:r>
            <a:r>
              <a:rPr lang="el-GR" sz="1400" b="1"/>
              <a:t>Η τεχνική της αγιογραφίας</a:t>
            </a:r>
            <a:endParaRPr lang="el-GR" sz="140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Πατερικες αποψεις περι εικόνας</a:t>
            </a:r>
          </a:p>
        </p:txBody>
      </p:sp>
      <p:sp>
        <p:nvSpPr>
          <p:cNvPr id="3" name="Θέση περιεχομένου 2"/>
          <p:cNvSpPr txBox="1">
            <a:spLocks noGrp="1"/>
          </p:cNvSpPr>
          <p:nvPr>
            <p:ph idx="1"/>
          </p:nvPr>
        </p:nvSpPr>
        <p:spPr/>
        <p:txBody>
          <a:bodyPr/>
          <a:lstStyle/>
          <a:p>
            <a:pPr lvl="0">
              <a:lnSpc>
                <a:spcPct val="100000"/>
              </a:lnSpc>
            </a:pPr>
            <a:r>
              <a:rPr lang="el-GR" sz="1400" b="1" u="sng"/>
              <a:t>Ο ανθρωπος ως ΕΙΚΟΝΑ</a:t>
            </a:r>
          </a:p>
          <a:p>
            <a:pPr lvl="0">
              <a:lnSpc>
                <a:spcPct val="100000"/>
              </a:lnSpc>
            </a:pPr>
            <a:r>
              <a:rPr lang="el-GR" sz="1400" b="1"/>
              <a:t>Είναι το ίδιο</a:t>
            </a:r>
            <a:r>
              <a:rPr lang="el-GR" sz="1400"/>
              <a:t> </a:t>
            </a:r>
            <a:r>
              <a:rPr lang="el-GR" sz="1400" b="1"/>
              <a:t>εικόνα κι ομοίωση; </a:t>
            </a:r>
          </a:p>
          <a:p>
            <a:pPr lvl="0">
              <a:lnSpc>
                <a:spcPct val="100000"/>
              </a:lnSpc>
            </a:pPr>
            <a:r>
              <a:rPr lang="el-GR" sz="1400" b="1"/>
              <a:t>ΕΙΚΟΝΑΣ ΠΡΟΣΚΥΝΗΣΗ</a:t>
            </a:r>
          </a:p>
          <a:p>
            <a:pPr marL="0" lvl="0" indent="0">
              <a:lnSpc>
                <a:spcPct val="100000"/>
              </a:lnSpc>
              <a:buNone/>
            </a:pPr>
            <a:r>
              <a:rPr lang="el-GR" sz="1400" b="1" i="1"/>
              <a:t>1</a:t>
            </a:r>
            <a:r>
              <a:rPr lang="el-GR" sz="1400" b="1" i="1" baseline="30000"/>
              <a:t>ο</a:t>
            </a:r>
            <a:r>
              <a:rPr lang="el-GR" sz="1400" b="1" i="1"/>
              <a:t> είδος ε.</a:t>
            </a:r>
            <a:r>
              <a:rPr lang="el-GR" sz="1400" b="1"/>
              <a:t> η φυσική</a:t>
            </a:r>
            <a:endParaRPr lang="el-GR" sz="1400" b="1" baseline="30000"/>
          </a:p>
          <a:p>
            <a:pPr marL="0" lvl="0" indent="0">
              <a:lnSpc>
                <a:spcPct val="100000"/>
              </a:lnSpc>
              <a:buNone/>
            </a:pPr>
            <a:r>
              <a:rPr lang="el-GR" sz="1400" b="1" i="1"/>
              <a:t>2ο είδος ε. ο σχεδιασμός στον Θ. εκείνων που θα γίνουν από αυτόν, η προαιώνια βούλησή του</a:t>
            </a:r>
          </a:p>
          <a:p>
            <a:pPr marL="0" lvl="0" indent="0">
              <a:lnSpc>
                <a:spcPct val="100000"/>
              </a:lnSpc>
              <a:buNone/>
            </a:pPr>
            <a:r>
              <a:rPr lang="el-GR" sz="1400" b="1" i="1"/>
              <a:t>3ο είδος ε. ο κατ' εικόνα </a:t>
            </a:r>
            <a:r>
              <a:rPr lang="el-GR" sz="1400" b="1" i="1" cap="all"/>
              <a:t>θ</a:t>
            </a:r>
            <a:r>
              <a:rPr lang="el-GR" sz="1400" b="1" i="1"/>
              <a:t>. πλασμένος άνθρωπος</a:t>
            </a:r>
            <a:r>
              <a:rPr lang="el-GR" sz="1400"/>
              <a:t>...</a:t>
            </a:r>
          </a:p>
          <a:p>
            <a:pPr marL="0" lvl="0" indent="0">
              <a:lnSpc>
                <a:spcPct val="100000"/>
              </a:lnSpc>
              <a:buNone/>
            </a:pPr>
            <a:r>
              <a:rPr lang="el-GR" sz="1400" b="1" i="1"/>
              <a:t>4ο είδος εικόνας η ζωγραφική</a:t>
            </a:r>
          </a:p>
          <a:p>
            <a:pPr marL="0" lvl="0" indent="0">
              <a:lnSpc>
                <a:spcPct val="100000"/>
              </a:lnSpc>
              <a:buNone/>
            </a:pPr>
            <a:r>
              <a:rPr lang="el-GR" sz="1400" b="1"/>
              <a:t>5ο είδος εκείνο που προεικονίζει </a:t>
            </a:r>
          </a:p>
          <a:p>
            <a:pPr marL="0" lvl="0" indent="0">
              <a:lnSpc>
                <a:spcPct val="100000"/>
              </a:lnSpc>
              <a:buNone/>
            </a:pPr>
            <a:r>
              <a:rPr lang="el-GR" sz="1400" b="1"/>
              <a:t>6ο είδος</a:t>
            </a:r>
            <a:r>
              <a:rPr lang="el-GR" sz="1400"/>
              <a:t> εκείνο που γίνεται με την ανάμνηση γεγονότων ή ενός θαύματος ή μιας αρετής με σκοπό την δόξα και την τιμή και την ανάδειξη εκείνων που αρίστευσαν στην αρετή ή κακία με σκοπό να προβληθεί η κατατρόπωση κι ο εξευτελισμός των κακών ανδρών και να ωφελούνται όσοι τα βλέπουν αργότερα προς μίμηση ή αποφυγή.</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Πατερικες αποψεις περι εικόνας</a:t>
            </a:r>
          </a:p>
        </p:txBody>
      </p:sp>
      <p:sp>
        <p:nvSpPr>
          <p:cNvPr id="3" name="Θέση περιεχομένου 2"/>
          <p:cNvSpPr txBox="1">
            <a:spLocks noGrp="1"/>
          </p:cNvSpPr>
          <p:nvPr>
            <p:ph idx="1"/>
          </p:nvPr>
        </p:nvSpPr>
        <p:spPr/>
        <p:txBody>
          <a:bodyPr/>
          <a:lstStyle/>
          <a:p>
            <a:pPr lvl="0"/>
            <a:r>
              <a:rPr lang="el-GR"/>
              <a:t>Υπάρχουν οι εξής τρόποι προσκύνησης: </a:t>
            </a:r>
            <a:r>
              <a:rPr lang="el-GR" b="1"/>
              <a:t>1</a:t>
            </a:r>
            <a:r>
              <a:rPr lang="el-GR" b="1" baseline="30000"/>
              <a:t>ος</a:t>
            </a:r>
            <a:r>
              <a:rPr lang="el-GR" b="1"/>
              <a:t> τρόπος π(ροσκύνησης)</a:t>
            </a:r>
            <a:r>
              <a:rPr lang="el-GR"/>
              <a:t> </a:t>
            </a:r>
            <a:r>
              <a:rPr lang="el-GR" b="1"/>
              <a:t>ο λατρευτικός </a:t>
            </a:r>
          </a:p>
          <a:p>
            <a:pPr lvl="0"/>
            <a:r>
              <a:rPr lang="el-GR" b="1"/>
              <a:t>2ος ο από θαυμασμό και πόθο</a:t>
            </a:r>
            <a:r>
              <a:rPr lang="el-GR"/>
              <a:t> </a:t>
            </a:r>
          </a:p>
          <a:p>
            <a:pPr lvl="0"/>
            <a:r>
              <a:rPr lang="el-GR" b="1"/>
              <a:t>3ος τρόπος αυτός που γίνεται από</a:t>
            </a:r>
            <a:r>
              <a:rPr lang="el-GR"/>
              <a:t> </a:t>
            </a:r>
            <a:r>
              <a:rPr lang="el-GR" b="1"/>
              <a:t>ευχαριστία </a:t>
            </a:r>
            <a:r>
              <a:rPr lang="el-GR"/>
              <a:t>για τα αγαθά που συμβαίνουν για χάρη μας</a:t>
            </a:r>
          </a:p>
          <a:p>
            <a:pPr lvl="0"/>
            <a:r>
              <a:rPr lang="el-GR" b="1"/>
              <a:t>4</a:t>
            </a:r>
            <a:r>
              <a:rPr lang="el-GR" b="1" baseline="30000"/>
              <a:t>ος</a:t>
            </a:r>
            <a:r>
              <a:rPr lang="el-GR"/>
              <a:t> </a:t>
            </a:r>
            <a:r>
              <a:rPr lang="el-GR" b="1"/>
              <a:t>αυτός που γίνεται από ένδεια και ελπίδα ευεργεσιών </a:t>
            </a:r>
            <a:r>
              <a:rPr lang="el-GR"/>
              <a:t>έχοντας επίγνωση ότι χωρίς αυτόν δε μπορούμε  να  κάνουμε τίποτε  ή  να  αποκτήσουμε  αγαθό  </a:t>
            </a:r>
          </a:p>
          <a:p>
            <a:pPr lvl="0"/>
            <a:r>
              <a:rPr lang="el-GR" b="1"/>
              <a:t>5ος  ο  τρόπος  της  μετάνοιας  κι</a:t>
            </a:r>
            <a:r>
              <a:rPr lang="el-GR"/>
              <a:t> </a:t>
            </a:r>
            <a:r>
              <a:rPr lang="el-GR" b="1"/>
              <a:t>εξομολόγησης. </a:t>
            </a:r>
            <a:endParaRPr lang="el-G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i="1"/>
              <a:t>Ι. ΟΡΘΟΔΟΞΙΑ ΚΑΙ ΠΟΛΙΤΙΣΜΟΣ</a:t>
            </a:r>
            <a:br>
              <a:rPr lang="el-GR" i="1"/>
            </a:br>
            <a:endParaRPr lang="el-GR"/>
          </a:p>
        </p:txBody>
      </p:sp>
      <p:sp>
        <p:nvSpPr>
          <p:cNvPr id="3" name="Θέση περιεχομένου 2"/>
          <p:cNvSpPr txBox="1">
            <a:spLocks noGrp="1"/>
          </p:cNvSpPr>
          <p:nvPr>
            <p:ph idx="1"/>
          </p:nvPr>
        </p:nvSpPr>
        <p:spPr/>
        <p:txBody>
          <a:bodyPr/>
          <a:lstStyle/>
          <a:p>
            <a:pPr lvl="0">
              <a:lnSpc>
                <a:spcPct val="100000"/>
              </a:lnSpc>
            </a:pPr>
            <a:r>
              <a:rPr lang="el-GR" sz="1900" b="1" u="sng"/>
              <a:t>1. Ο όρος </a:t>
            </a:r>
            <a:r>
              <a:rPr lang="el-GR" sz="1900" i="1" u="sng"/>
              <a:t>πολιτισμός</a:t>
            </a:r>
            <a:endParaRPr lang="el-GR" sz="1900" b="1" u="sng"/>
          </a:p>
          <a:p>
            <a:pPr lvl="0">
              <a:lnSpc>
                <a:spcPct val="100000"/>
              </a:lnSpc>
            </a:pPr>
            <a:r>
              <a:rPr lang="el-GR" sz="1900"/>
              <a:t>Πολιτιστικός, </a:t>
            </a:r>
            <a:r>
              <a:rPr lang="el-GR" sz="1900" b="1" i="1"/>
              <a:t>Πολιτισμικός,</a:t>
            </a:r>
            <a:r>
              <a:rPr lang="el-GR" sz="1900" b="1"/>
              <a:t> κουλτούρα</a:t>
            </a:r>
          </a:p>
          <a:p>
            <a:pPr marL="0" lvl="0" indent="0">
              <a:lnSpc>
                <a:spcPct val="100000"/>
              </a:lnSpc>
              <a:buNone/>
            </a:pPr>
            <a:r>
              <a:rPr lang="el-GR" sz="1900"/>
              <a:t>1. Ο πολιτισμός, ο λόγος και η θρησκεία, είναι τα στοιχεία εκείνα τα οποία συνιστούν τη διαφορά του αδαμιαίου Homo Sapiens, του ΑΝ-θρώπου, από όλα τα άλλα έμβια όντα.</a:t>
            </a:r>
          </a:p>
          <a:p>
            <a:pPr marL="0" lvl="0" indent="0">
              <a:lnSpc>
                <a:spcPct val="100000"/>
              </a:lnSpc>
              <a:buNone/>
            </a:pPr>
            <a:r>
              <a:rPr lang="el-GR" sz="1900"/>
              <a:t>2. Ο πολιτισμός δε συνιστά ατομικό επίτευγμα, αλλά προϊόν της κοινωνικής συνύπαρξης των ανθρώπων, οι οποίοι φύσει είναι όντα πολιτικά. </a:t>
            </a:r>
          </a:p>
          <a:p>
            <a:pPr marL="0" lvl="0" indent="0">
              <a:lnSpc>
                <a:spcPct val="100000"/>
              </a:lnSpc>
              <a:buNone/>
            </a:pPr>
            <a:r>
              <a:rPr lang="el-GR" sz="1900"/>
              <a:t>3. Γενεσιουργός αιτία του πολιτισμού δεν είναι μόνον ο έρωτας αλλά και ο θάνατος. </a:t>
            </a:r>
          </a:p>
          <a:p>
            <a:pPr marL="0" lvl="0" indent="0">
              <a:lnSpc>
                <a:spcPct val="100000"/>
              </a:lnSpc>
              <a:buNone/>
            </a:pPr>
            <a:r>
              <a:rPr lang="el-GR" sz="1900"/>
              <a:t>4. Η θρησκεία, όπως αποδεικνύει και η συνάφεια των όρων Cultus-cultura αλλά και το γεγονός ότι Κέντρο/πυρήνας όλων ανεξαιρέτως των αρχαίων οικισμών είναι ο βωμός/Ναός που συνδέεται άρρηκτα με τον πολιτισμό.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b="0"/>
              <a:t>H ΕΙΚΟΝΑ ΤΟΥ ΙΗΣΟΥ ΣΤΟΝ ΚΙΝΗΜΑΤΟΓΡΑΦΟ</a:t>
            </a:r>
            <a:endParaRPr lang="el-GR"/>
          </a:p>
        </p:txBody>
      </p:sp>
      <p:sp>
        <p:nvSpPr>
          <p:cNvPr id="3" name="Θέση περιεχομένου 2"/>
          <p:cNvSpPr txBox="1">
            <a:spLocks noGrp="1"/>
          </p:cNvSpPr>
          <p:nvPr>
            <p:ph idx="1"/>
          </p:nvPr>
        </p:nvSpPr>
        <p:spPr/>
        <p:txBody>
          <a:bodyPr/>
          <a:lstStyle/>
          <a:p>
            <a:pPr lvl="0">
              <a:lnSpc>
                <a:spcPct val="100000"/>
              </a:lnSpc>
            </a:pPr>
            <a:r>
              <a:rPr lang="el-GR" sz="1600"/>
              <a:t>Η απουσία πορτραίτων του Ιησού στην Πρώτη Εκκλησία ίσως οφείλεται σε σκόπιμη αποφυγή ειδωλοποίησης της μορφής Του, αλλά και στο ότι η Εκκλησία έδωσε έμφαση στις ζωντανές, τις έμψυχες εικόνες </a:t>
            </a:r>
            <a:r>
              <a:rPr lang="el-GR" sz="1600" cap="all"/>
              <a:t>τ</a:t>
            </a:r>
            <a:r>
              <a:rPr lang="el-GR" sz="1600"/>
              <a:t>ου, στους </a:t>
            </a:r>
            <a:r>
              <a:rPr lang="el-GR" sz="1600" i="1"/>
              <a:t>αγίους</a:t>
            </a:r>
            <a:r>
              <a:rPr lang="el-GR" sz="1600"/>
              <a:t> των Εκκλησιών</a:t>
            </a:r>
            <a:endParaRPr lang="en-US" sz="1600"/>
          </a:p>
          <a:p>
            <a:pPr lvl="0">
              <a:lnSpc>
                <a:spcPct val="100000"/>
              </a:lnSpc>
            </a:pPr>
            <a:r>
              <a:rPr lang="el-GR" sz="1600"/>
              <a:t>Οι δυσκολίες της κινηματογραφικής «εικονογράφησης» </a:t>
            </a:r>
            <a:endParaRPr lang="en-US" sz="1600"/>
          </a:p>
          <a:p>
            <a:pPr lvl="0">
              <a:lnSpc>
                <a:spcPct val="100000"/>
              </a:lnSpc>
            </a:pPr>
            <a:r>
              <a:rPr lang="el-GR" sz="1600"/>
              <a:t>Δεν έχει γυριστεί ταινία σχετική με τον Ιησού από σκηνοθέτη της Ανατολής</a:t>
            </a:r>
            <a:endParaRPr lang="en-US" sz="1600"/>
          </a:p>
          <a:p>
            <a:pPr lvl="0">
              <a:lnSpc>
                <a:spcPct val="100000"/>
              </a:lnSpc>
            </a:pPr>
            <a:r>
              <a:rPr lang="el-GR" sz="1600"/>
              <a:t>Στη Δύση η ζωή του Χριστού έχει μεταφερθεί στη μεγάλη οθόνη μέχρι σήμερα σχεδόν είκοσι πέντε φορές. </a:t>
            </a:r>
            <a:endParaRPr lang="en-US" sz="1600"/>
          </a:p>
          <a:p>
            <a:pPr lvl="0">
              <a:lnSpc>
                <a:spcPct val="100000"/>
              </a:lnSpc>
            </a:pPr>
            <a:r>
              <a:rPr lang="el-GR" sz="1600"/>
              <a:t>Το όλο εγχείρημα ενέχει όμως τις εξής δυσχέρειες: </a:t>
            </a:r>
            <a:r>
              <a:rPr lang="el-GR" sz="1600" b="1"/>
              <a:t>Πρώτον </a:t>
            </a:r>
            <a:r>
              <a:rPr lang="el-GR" sz="1600"/>
              <a:t>η πλοκή και το τέλος της πορείας του ήρωα (του Ιησού) είναι γνωστά εκ των προτέρων στο θεατή. Αυτό υποχρεώνει τον παραγωγό να ανατρέξει στις πηγές του, να τις αναγνώσει, και να τις προβάλλει από μια καινούργια οπτική γωνία. </a:t>
            </a:r>
            <a:endParaRPr lang="en-US" sz="1600"/>
          </a:p>
          <a:p>
            <a:pPr lvl="0">
              <a:lnSpc>
                <a:spcPct val="100000"/>
              </a:lnSpc>
            </a:pPr>
            <a:r>
              <a:rPr lang="el-GR" sz="1600"/>
              <a:t>Εδώ προκύπτει </a:t>
            </a:r>
            <a:r>
              <a:rPr lang="el-GR" sz="1600" b="1"/>
              <a:t>το δεύτερο πρόβλημα</a:t>
            </a:r>
            <a:r>
              <a:rPr lang="el-GR" sz="1600"/>
              <a:t>: θα επιλέξει ως πηγή του και τα τέσσερα Ευαγγέλια ή μόνον ένα από αυτά ή και άλλα (</a:t>
            </a:r>
            <a:r>
              <a:rPr lang="el-GR" sz="1600" i="1"/>
              <a:t>απόκρυφα</a:t>
            </a:r>
            <a:r>
              <a:rPr lang="el-GR" sz="1600"/>
              <a:t> ή μη) κείμενα; Από τα είκοσι δύο διασημότερα φιλμ, τα οποία έχουν γυριστεί, μόνο τρία ακολούθησαν πιστά ένα συγκεκριμένο Ευαγγέλιο. </a:t>
            </a:r>
            <a:endParaRPr lang="en-US" sz="1600"/>
          </a:p>
          <a:p>
            <a:pPr lvl="0">
              <a:lnSpc>
                <a:spcPct val="100000"/>
              </a:lnSpc>
            </a:pPr>
            <a:endParaRPr lang="el-GR" sz="160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b="0"/>
              <a:t>H ΕΙΚΟΝΑ ΤΟΥ ΙΗΣΟΥ ΣΤΟΝ ΚΙΝΗΜΑΤΟΓΡΑΦΟ</a:t>
            </a:r>
            <a:endParaRPr lang="el-GR"/>
          </a:p>
        </p:txBody>
      </p:sp>
      <p:sp>
        <p:nvSpPr>
          <p:cNvPr id="3" name="Θέση περιεχομένου 2"/>
          <p:cNvSpPr txBox="1">
            <a:spLocks noGrp="1"/>
          </p:cNvSpPr>
          <p:nvPr>
            <p:ph idx="1"/>
          </p:nvPr>
        </p:nvSpPr>
        <p:spPr/>
        <p:txBody>
          <a:bodyPr/>
          <a:lstStyle/>
          <a:p>
            <a:pPr lvl="0">
              <a:lnSpc>
                <a:spcPct val="100000"/>
              </a:lnSpc>
            </a:pPr>
            <a:r>
              <a:rPr lang="el-GR" sz="1300"/>
              <a:t>Γενικότερα θα μπορούσαμε να διαιρέσουμε την ιστορία της κινηματογραφικής απεικόνισης του Ιησού σε δύο μεγάλες χρονικές περιόδους. Η πρώτη καταλαμβάνει την περίοδο από το 1900-1960, οπότε και με αποκορύφωμα τη δεκαετία του ΄50 έχουμε το λεγόμενο </a:t>
            </a:r>
            <a:r>
              <a:rPr lang="el-GR" sz="1300" i="1"/>
              <a:t>βιβλικό έπος</a:t>
            </a:r>
            <a:r>
              <a:rPr lang="el-GR" sz="1300"/>
              <a:t> και η δεύτερη την περίοδο απτο 1960 μέχρι σήμερα.</a:t>
            </a:r>
            <a:endParaRPr lang="en-US" sz="1300"/>
          </a:p>
          <a:p>
            <a:pPr lvl="0">
              <a:lnSpc>
                <a:spcPct val="100000"/>
              </a:lnSpc>
            </a:pPr>
            <a:r>
              <a:rPr lang="el-GR" sz="1300"/>
              <a:t>Στο πρώτο μισό του 20</a:t>
            </a:r>
            <a:r>
              <a:rPr lang="el-GR" sz="1300" baseline="30000"/>
              <a:t>ου</a:t>
            </a:r>
            <a:r>
              <a:rPr lang="el-GR" sz="1300"/>
              <a:t> αι. καταβαλλόταν ιδιαίτερη προσπάθεια να προβληθεί στη μεγάλη οθόνη </a:t>
            </a:r>
            <a:r>
              <a:rPr lang="el-GR" sz="1300" b="1"/>
              <a:t>η θεότητα του Ναζωραίου</a:t>
            </a:r>
            <a:r>
              <a:rPr lang="el-GR" sz="1300"/>
              <a:t>.</a:t>
            </a:r>
            <a:endParaRPr lang="en-US" sz="1300"/>
          </a:p>
          <a:p>
            <a:pPr marL="0" lvl="0" indent="0">
              <a:lnSpc>
                <a:spcPct val="100000"/>
              </a:lnSpc>
              <a:buNone/>
            </a:pPr>
            <a:r>
              <a:rPr lang="el-GR" sz="1300" b="1" u="sng"/>
              <a:t>γ. Οι σημαντικότερες ταινίες</a:t>
            </a:r>
          </a:p>
          <a:p>
            <a:pPr lvl="0">
              <a:lnSpc>
                <a:spcPct val="100000"/>
              </a:lnSpc>
            </a:pPr>
            <a:r>
              <a:rPr lang="el-GR" sz="1300"/>
              <a:t>Ο Βασιλεύς των Βασιλέων του Nicholas Ray (King of Kings, 1961) </a:t>
            </a:r>
            <a:endParaRPr lang="en-US" sz="1300"/>
          </a:p>
          <a:p>
            <a:pPr lvl="0">
              <a:lnSpc>
                <a:spcPct val="100000"/>
              </a:lnSpc>
            </a:pPr>
            <a:r>
              <a:rPr lang="el-GR" sz="1300"/>
              <a:t>Το </a:t>
            </a:r>
            <a:r>
              <a:rPr lang="el-GR" sz="1300" b="1"/>
              <a:t>1965</a:t>
            </a:r>
            <a:r>
              <a:rPr lang="el-GR" sz="1300"/>
              <a:t>, γυρίστηκε στην Ούτα των ΗΠΑ, σε ένα σκηνικό που θυμίζει Φαρ Ουέστ, το </a:t>
            </a:r>
            <a:r>
              <a:rPr lang="en-US" sz="1300" b="1"/>
              <a:t>The Greatest Story Ever Told </a:t>
            </a:r>
          </a:p>
          <a:p>
            <a:pPr lvl="0">
              <a:lnSpc>
                <a:spcPct val="100000"/>
              </a:lnSpc>
            </a:pPr>
            <a:r>
              <a:rPr lang="el-GR" sz="1300" cap="all"/>
              <a:t>τ</a:t>
            </a:r>
            <a:r>
              <a:rPr lang="el-GR" sz="1300"/>
              <a:t>ο </a:t>
            </a:r>
            <a:r>
              <a:rPr lang="el-GR" sz="1300" b="1"/>
              <a:t>1973 </a:t>
            </a:r>
            <a:r>
              <a:rPr lang="el-GR" sz="1300"/>
              <a:t>μέσω</a:t>
            </a:r>
            <a:r>
              <a:rPr lang="el-GR" sz="1300" b="1"/>
              <a:t> </a:t>
            </a:r>
            <a:r>
              <a:rPr lang="el-GR" sz="1300"/>
              <a:t>της</a:t>
            </a:r>
            <a:r>
              <a:rPr lang="el-GR" sz="1300" b="1"/>
              <a:t> </a:t>
            </a:r>
            <a:r>
              <a:rPr lang="en-US" sz="1300" b="1"/>
              <a:t>Jesus Christ Superstar</a:t>
            </a:r>
            <a:r>
              <a:rPr lang="el-GR" sz="1300"/>
              <a:t> εγκαινιάζεται μια καινούργια σελίδα στην ιστορία των φιλμ που σχετίζονται με τον Ιησού, καθώς επιχειρείται η μεταφορά της πορείας Του, και μάλιστα μόνο των τελευταίων επτά ημερών της ζωής Του, στον 20</a:t>
            </a:r>
            <a:r>
              <a:rPr lang="el-GR" sz="1300" baseline="30000"/>
              <a:t>ο</a:t>
            </a:r>
            <a:r>
              <a:rPr lang="el-GR" sz="1300"/>
              <a:t> αι</a:t>
            </a:r>
          </a:p>
          <a:p>
            <a:pPr lvl="0">
              <a:lnSpc>
                <a:spcPct val="100000"/>
              </a:lnSpc>
            </a:pPr>
            <a:endParaRPr lang="en-US" sz="1300"/>
          </a:p>
          <a:p>
            <a:pPr lvl="0">
              <a:lnSpc>
                <a:spcPct val="100000"/>
              </a:lnSpc>
            </a:pPr>
            <a:r>
              <a:rPr lang="el-GR" sz="1300"/>
              <a:t>Τέσσερα χρόνια αργότερα αρχίζει να προβάλλεται την Κυριακή Βαΐων του 1977 η ταινία Jesus of Nazareth συνολικής διάρκειας 6 1/2 ωρών (!), η οποία γυρίστηκε στο Μαρόκο και στην Τυνησία</a:t>
            </a:r>
            <a:r>
              <a:rPr lang="en-US" sz="1300"/>
              <a:t>.</a:t>
            </a:r>
          </a:p>
          <a:p>
            <a:pPr lvl="0">
              <a:lnSpc>
                <a:spcPct val="100000"/>
              </a:lnSpc>
            </a:pPr>
            <a:r>
              <a:rPr lang="el-GR" sz="1300" b="1" i="1" cap="all"/>
              <a:t>ο</a:t>
            </a:r>
            <a:r>
              <a:rPr lang="el-GR" sz="1300" b="1" i="1"/>
              <a:t> </a:t>
            </a:r>
            <a:r>
              <a:rPr lang="el-GR" sz="1300" b="1" i="1" cap="all"/>
              <a:t>τ</a:t>
            </a:r>
            <a:r>
              <a:rPr lang="el-GR" sz="1300" b="1" i="1"/>
              <a:t>ελευταίος Πειρασμός </a:t>
            </a:r>
            <a:r>
              <a:rPr lang="el-GR" sz="1300"/>
              <a:t>του ρωμαιοκαθολικού</a:t>
            </a:r>
            <a:r>
              <a:rPr lang="el-GR" sz="1300" b="1" i="1"/>
              <a:t> Μαρτίνου Σκορτσέζε, </a:t>
            </a:r>
            <a:r>
              <a:rPr lang="el-GR" sz="1300"/>
              <a:t>που προβλήθηκε το 1989</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b="0"/>
              <a:t>The Passion of the Christ</a:t>
            </a:r>
            <a:r>
              <a:rPr lang="el-GR"/>
              <a:t> (Mel Gibson, 2004)</a:t>
            </a:r>
          </a:p>
        </p:txBody>
      </p:sp>
      <p:sp>
        <p:nvSpPr>
          <p:cNvPr id="3" name="Θέση περιεχομένου 2"/>
          <p:cNvSpPr txBox="1">
            <a:spLocks noGrp="1"/>
          </p:cNvSpPr>
          <p:nvPr>
            <p:ph idx="1"/>
          </p:nvPr>
        </p:nvSpPr>
        <p:spPr/>
        <p:txBody>
          <a:bodyPr/>
          <a:lstStyle/>
          <a:p>
            <a:pPr lvl="0"/>
            <a:r>
              <a:rPr lang="el-GR"/>
              <a:t>ο σκηνοθέτης επιλέγει να αναπαραστήσει μόνον τις τελευταίες δώδεκα ώρες της ζωής του </a:t>
            </a:r>
            <a:r>
              <a:rPr lang="el-GR" cap="all"/>
              <a:t>ι</a:t>
            </a:r>
            <a:r>
              <a:rPr lang="el-GR"/>
              <a:t>ησού</a:t>
            </a:r>
            <a:endParaRPr lang="en-US"/>
          </a:p>
          <a:p>
            <a:pPr lvl="0"/>
            <a:r>
              <a:rPr lang="el-GR"/>
              <a:t>κατηγορήθηκε </a:t>
            </a:r>
            <a:r>
              <a:rPr lang="el-GR" b="1"/>
              <a:t>για την ωμή βία</a:t>
            </a:r>
            <a:r>
              <a:rPr lang="el-GR"/>
              <a:t> ΚΑΙ για ότι προκαλεί τον </a:t>
            </a:r>
            <a:r>
              <a:rPr lang="el-GR" b="1"/>
              <a:t>αντισημιτισμό</a:t>
            </a:r>
            <a:endParaRPr lang="el-G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u="sng"/>
              <a:t>ε. </a:t>
            </a:r>
            <a:r>
              <a:rPr lang="el-GR" u="sng" cap="none"/>
              <a:t>Συμπεράσματα</a:t>
            </a:r>
            <a:r>
              <a:rPr lang="el-GR" u="sng"/>
              <a:t/>
            </a:r>
            <a:br>
              <a:rPr lang="el-GR" u="sng"/>
            </a:br>
            <a:endParaRPr lang="el-GR"/>
          </a:p>
        </p:txBody>
      </p:sp>
      <p:sp>
        <p:nvSpPr>
          <p:cNvPr id="3" name="Θέση περιεχομένου 2"/>
          <p:cNvSpPr txBox="1">
            <a:spLocks noGrp="1"/>
          </p:cNvSpPr>
          <p:nvPr>
            <p:ph idx="1"/>
          </p:nvPr>
        </p:nvSpPr>
        <p:spPr/>
        <p:txBody>
          <a:bodyPr/>
          <a:lstStyle/>
          <a:p>
            <a:pPr lvl="0"/>
            <a:r>
              <a:rPr lang="el-GR"/>
              <a:t>Αξιοσημείωτο είναι ότι καμία από αυτές τις ταινίες δε βραβεύτηκε με Όσκαρ, ενώ και οι πρωταγωνιστές όλων αυτών των ταινιών που ανέλαβαν να ενσαρκώσουν τον κατεξοχή αντι-ήρωα της Ιστορίας, μετά το ρόλο του Θεανθρώπου, απέτυχαν να γίνουν star στο χώρο του θεάματος.</a:t>
            </a:r>
          </a:p>
          <a:p>
            <a:pPr lvl="0"/>
            <a:r>
              <a:rPr lang="el-GR"/>
              <a:t>Τελικά </a:t>
            </a:r>
            <a:r>
              <a:rPr lang="el-GR" i="1"/>
              <a:t>τα Πάθη του Ιησού</a:t>
            </a:r>
            <a:r>
              <a:rPr lang="el-GR"/>
              <a:t> υπογραμμίζουν την ανάγκη να βιώσει ο σύγχρονος δυτικός «χριστιανός» την εμπειρία της Ανάστασης και των Εσχάτων και την ευθύνη της Ορθοδοξίας στην ανατολή του 21</a:t>
            </a:r>
            <a:r>
              <a:rPr lang="el-GR" baseline="30000"/>
              <a:t>ου</a:t>
            </a:r>
            <a:r>
              <a:rPr lang="el-GR"/>
              <a:t> αι. να απεμπλακεί από κάθε είδους αιχμαλωσία ή εναγκαλισμό με την εξουσία, έτσι ώστε να συμβάλει με την οικουμενική μαρτυρία της στη σωτηρία του κόσμου.</a:t>
            </a:r>
          </a:p>
          <a:p>
            <a:pPr lvl="0"/>
            <a:endParaRPr lang="el-G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ΔΗΜΟΚΡΑΤΙΑ ΚΑΙ ΥΠΕΡΚΑΤΑΝΑΛΩΤΙΣΜΟΣ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Μόνη ελεύθερη επιλογή είναι η επιλογή της κατανάλωσης, που λειτουργεί ως όπιο, ως υπνωτικό, που εξατμίζει κάθε πνευματικό ενδιαφέρον για το πνευματικό, για το καθαρά ανθρώπινο.</a:t>
            </a:r>
          </a:p>
          <a:p>
            <a:r>
              <a:rPr lang="el-GR" dirty="0">
                <a:effectLst/>
              </a:rPr>
              <a:t>Η επιτυχία της μοντέρνας τυραννίας έγκειται στην δυνατότητά της να </a:t>
            </a:r>
            <a:r>
              <a:rPr lang="el-GR" b="1" dirty="0">
                <a:effectLst/>
              </a:rPr>
              <a:t>υποβάλλει και όχι να επιβάλλει ιδέες. </a:t>
            </a:r>
            <a:endParaRPr lang="el-GR" b="1" dirty="0" smtClean="0">
              <a:effectLst/>
            </a:endParaRPr>
          </a:p>
          <a:p>
            <a:r>
              <a:rPr lang="el-GR" dirty="0">
                <a:effectLst/>
              </a:rPr>
              <a:t>Ο λεγόμενος καταναλωτικός άνθρωπος δεν είναι αυτός που καταναλώνει κάποια αγαθά αλλά αυτός που καταναλώνει το πιο μεγάλο αγαθό, </a:t>
            </a:r>
            <a:r>
              <a:rPr lang="el-GR" b="1" dirty="0">
                <a:effectLst/>
              </a:rPr>
              <a:t>τον εαυτό του</a:t>
            </a:r>
            <a:r>
              <a:rPr lang="el-GR" b="1" dirty="0" smtClean="0">
                <a:effectLst/>
              </a:rPr>
              <a:t>.</a:t>
            </a:r>
          </a:p>
          <a:p>
            <a:r>
              <a:rPr lang="el-GR" dirty="0">
                <a:effectLst/>
              </a:rPr>
              <a:t>Η μηχανή έβγαλε από τον κόπο τον άνθρωπο </a:t>
            </a:r>
            <a:r>
              <a:rPr lang="el-GR" b="1" dirty="0">
                <a:effectLst/>
              </a:rPr>
              <a:t>όχι μόνον να εργάζεται αλλά και να σκέφτεται.</a:t>
            </a:r>
            <a:endParaRPr lang="el-GR" dirty="0">
              <a:effectLst/>
            </a:endParaRPr>
          </a:p>
          <a:p>
            <a:r>
              <a:rPr lang="el-GR" dirty="0">
                <a:effectLst/>
              </a:rPr>
              <a:t>Η τηλεόραση έχει μεταβληθεί σε ένα </a:t>
            </a:r>
            <a:r>
              <a:rPr lang="el-GR" b="1" dirty="0">
                <a:effectLst/>
              </a:rPr>
              <a:t>ηλεκτρονικό δυνάστη. </a:t>
            </a:r>
            <a:endParaRPr lang="el-GR" dirty="0"/>
          </a:p>
        </p:txBody>
      </p:sp>
    </p:spTree>
    <p:extLst>
      <p:ext uri="{BB962C8B-B14F-4D97-AF65-F5344CB8AC3E}">
        <p14:creationId xmlns:p14="http://schemas.microsoft.com/office/powerpoint/2010/main" xmlns="" val="33838361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n-US"/>
              <a:t>Tameio </a:t>
            </a:r>
            <a:r>
              <a:rPr lang="el-GR"/>
              <a:t>φιλοκαλιασ</a:t>
            </a:r>
          </a:p>
        </p:txBody>
      </p:sp>
      <p:sp>
        <p:nvSpPr>
          <p:cNvPr id="3" name="Θέση περιεχομένου 2"/>
          <p:cNvSpPr txBox="1">
            <a:spLocks noGrp="1"/>
          </p:cNvSpPr>
          <p:nvPr>
            <p:ph idx="1"/>
          </p:nvPr>
        </p:nvSpPr>
        <p:spPr/>
        <p:txBody>
          <a:bodyPr/>
          <a:lstStyle/>
          <a:p>
            <a:pPr lvl="0">
              <a:lnSpc>
                <a:spcPct val="100000"/>
              </a:lnSpc>
            </a:pPr>
            <a:r>
              <a:rPr lang="el-GR" sz="1600" b="1"/>
              <a:t>ΑΓΑΠΗ: </a:t>
            </a:r>
            <a:r>
              <a:rPr lang="el-GR" sz="1600"/>
              <a:t>Εκείνος που αγαπά τον εαυτό του δεν μπορεί να αγαπά τον Θεό και το αντίστροφο. (Α΄ Κορ.13)</a:t>
            </a:r>
          </a:p>
          <a:p>
            <a:pPr lvl="0">
              <a:lnSpc>
                <a:spcPct val="100000"/>
              </a:lnSpc>
            </a:pPr>
            <a:r>
              <a:rPr lang="el-GR" sz="1600" b="1" u="sng"/>
              <a:t>ΑΝθΡΩΠΟΠΟΙΟΣ:</a:t>
            </a:r>
            <a:r>
              <a:rPr lang="el-GR" sz="1600" b="1"/>
              <a:t> </a:t>
            </a:r>
            <a:r>
              <a:rPr lang="el-GR" sz="1600"/>
              <a:t>Εκείνος που μπορεί να εξημερώσει τα ήθη των ανθρώπων και να τους κάνει να αγαπήσουν τους λόγους και την παιδεία πρέπει να λέγεται ανθρωποποιός.</a:t>
            </a:r>
          </a:p>
          <a:p>
            <a:pPr lvl="0">
              <a:lnSpc>
                <a:spcPct val="100000"/>
              </a:lnSpc>
            </a:pPr>
            <a:r>
              <a:rPr lang="el-GR" sz="1600" b="1" u="sng"/>
              <a:t>ΑΝΘΡΩΠΟΣ: </a:t>
            </a:r>
            <a:r>
              <a:rPr lang="el-GR" sz="1600" b="1"/>
              <a:t>Ο αληθινά λογικός άνθρωπος μια φροντίδα έχει να υπακούει και να είναι αρεστός στον Θεό ευχαριστώντας Τον για τη μεγάλη κι εξαιρετική πρόνοια Του και κυβέρνηση όλου του κόσμου, όποια κι αν είναι η θέση του στη ζωή. </a:t>
            </a:r>
          </a:p>
          <a:p>
            <a:pPr lvl="0">
              <a:lnSpc>
                <a:spcPct val="100000"/>
              </a:lnSpc>
            </a:pPr>
            <a:r>
              <a:rPr lang="el-GR" sz="1600" b="1" u="sng"/>
              <a:t>ΓΕΝΝΗΣΗ:</a:t>
            </a:r>
            <a:r>
              <a:rPr lang="el-GR" sz="1600" b="1"/>
              <a:t> </a:t>
            </a:r>
            <a:r>
              <a:rPr lang="el-GR" sz="1600"/>
              <a:t>Πιστεύοντας και μετανοώντας θερμά συλλαμβάνουμε στις καρδιές μας τον Λόγο του Θεού, όπως η Παρθένος, με το να διατηρούμε τις ψυχές μας παρθένες και αγνές. </a:t>
            </a:r>
            <a:endParaRPr lang="el-GR" sz="1600" b="1"/>
          </a:p>
          <a:p>
            <a:pPr lvl="0">
              <a:lnSpc>
                <a:spcPct val="100000"/>
              </a:lnSpc>
            </a:pPr>
            <a:r>
              <a:rPr lang="el-GR" sz="1600" b="1"/>
              <a:t>ΧΡΙΣΤΙΑΝΙΣΜΟΣ: </a:t>
            </a:r>
            <a:r>
              <a:rPr lang="el-GR" sz="1600"/>
              <a:t>με την έλευση του Χριστού ήλθε και το κράτος, που ο Μ.Κωνσταντίνος δεν είχε κατορθώσει να επιβάλλει την μοναρχία.</a:t>
            </a:r>
          </a:p>
          <a:p>
            <a:pPr lvl="0">
              <a:lnSpc>
                <a:spcPct val="100000"/>
              </a:lnSpc>
            </a:pPr>
            <a:r>
              <a:rPr lang="el-GR" sz="1600" b="1"/>
              <a:t>ΧΡΙΣΤΙΑΝΟΣ: </a:t>
            </a:r>
            <a:r>
              <a:rPr lang="el-GR" sz="1600"/>
              <a:t>Ακόμα κι αν έχουμε διαδόχους των δασκάλων και γινόμαστε μαθητές τους, όμως επειδή διδασκόμαστε από αυτούς τα διδάγματα του Χριστού, οπωσδήποτε είμαστε κι ονομαζόμαστε χριστιανοί. </a:t>
            </a:r>
          </a:p>
          <a:p>
            <a:pPr lvl="0">
              <a:lnSpc>
                <a:spcPct val="100000"/>
              </a:lnSpc>
            </a:pPr>
            <a:endParaRPr lang="el-GR" sz="160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cap="none"/>
              <a:t>2. Η γένεση του πολιτισμού κατά την Α.Γ.</a:t>
            </a:r>
          </a:p>
        </p:txBody>
      </p:sp>
      <p:sp>
        <p:nvSpPr>
          <p:cNvPr id="3" name="Θέση περιεχομένου 2"/>
          <p:cNvSpPr txBox="1">
            <a:spLocks noGrp="1"/>
          </p:cNvSpPr>
          <p:nvPr>
            <p:ph idx="1"/>
          </p:nvPr>
        </p:nvSpPr>
        <p:spPr/>
        <p:txBody>
          <a:bodyPr/>
          <a:lstStyle/>
          <a:p>
            <a:pPr lvl="0"/>
            <a:r>
              <a:rPr lang="el-GR"/>
              <a:t>Μύθος Προμηθέα, Αθηνά, Ήφαιστος, Δίας…</a:t>
            </a:r>
          </a:p>
          <a:p>
            <a:pPr lvl="0"/>
            <a:r>
              <a:rPr lang="el-GR"/>
              <a:t>Οι άλλοι λαοί δημιούργησαν βασιλείς, θεούς και πνεύματα, οι Έλληνες πλάθουν ανθρώ-πους, θέτοντας ως αρχή και τέλος της «πολιτικής» Παιδείας την απόκτηση αρετής, την ο-ποία και διέκριναν σε τέσσερα είδη: σ</a:t>
            </a:r>
            <a:r>
              <a:rPr lang="el-GR" b="1"/>
              <a:t>την ανδρεία</a:t>
            </a:r>
            <a:r>
              <a:rPr lang="el-GR"/>
              <a:t>, σ</a:t>
            </a:r>
            <a:r>
              <a:rPr lang="el-GR" b="1"/>
              <a:t>τη φρόνηση,</a:t>
            </a:r>
            <a:r>
              <a:rPr lang="el-GR"/>
              <a:t> στ</a:t>
            </a:r>
            <a:r>
              <a:rPr lang="el-GR" b="1"/>
              <a:t>η σωφροσύνη </a:t>
            </a:r>
            <a:r>
              <a:rPr lang="el-GR"/>
              <a:t>και σ</a:t>
            </a:r>
            <a:r>
              <a:rPr lang="el-GR" b="1"/>
              <a:t>τη δικαιοσύνη</a:t>
            </a:r>
            <a:r>
              <a:rPr lang="el-GR"/>
              <a:t>.</a:t>
            </a:r>
          </a:p>
          <a:p>
            <a:pPr lvl="0"/>
            <a:r>
              <a:rPr lang="el-GR"/>
              <a:t>Γένεσις στην Π.Δ.</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u="sng" cap="none"/>
              <a:t>3. Ελληνικός πολιτισμός και χριστιανισμός</a:t>
            </a:r>
            <a:r>
              <a:rPr lang="el-GR" u="sng"/>
              <a:t/>
            </a:r>
            <a:br>
              <a:rPr lang="el-GR" u="sng"/>
            </a:br>
            <a:endParaRPr lang="el-GR"/>
          </a:p>
        </p:txBody>
      </p:sp>
      <p:sp>
        <p:nvSpPr>
          <p:cNvPr id="3" name="Θέση περιεχομένου 2"/>
          <p:cNvSpPr txBox="1">
            <a:spLocks noGrp="1"/>
          </p:cNvSpPr>
          <p:nvPr>
            <p:ph idx="1"/>
          </p:nvPr>
        </p:nvSpPr>
        <p:spPr/>
        <p:txBody>
          <a:bodyPr/>
          <a:lstStyle/>
          <a:p>
            <a:pPr lvl="0">
              <a:lnSpc>
                <a:spcPct val="100000"/>
              </a:lnSpc>
            </a:pPr>
            <a:r>
              <a:rPr lang="el-GR"/>
              <a:t>1. Όταν κάνουμε λόγο για Ελληνισμό δεν εννοούμε κάτι στατικό, ενιαίο, ομογενοποιημένο αλλά κάτι δυναμικό. </a:t>
            </a:r>
          </a:p>
          <a:p>
            <a:pPr lvl="0">
              <a:lnSpc>
                <a:spcPct val="100000"/>
              </a:lnSpc>
            </a:pPr>
            <a:r>
              <a:rPr lang="el-GR"/>
              <a:t>2. Παρ΄όλες τις ζυμώσεις και τις ανακατατάξεις, το διαχρονικό χαρακτηριστικό το οποίο προσέδιδε στον Ελληνισμό μια διαρκή νεότητα είναι η οικουμενικότητα.</a:t>
            </a:r>
          </a:p>
          <a:p>
            <a:pPr lvl="0">
              <a:lnSpc>
                <a:spcPct val="100000"/>
              </a:lnSpc>
            </a:pPr>
            <a:r>
              <a:rPr lang="el-GR"/>
              <a:t>3. Οι πολιτικές αλλαγές στον ίδιο τον ελλαδικό χώρο αλλά και η μετανάστευση σε ξένη γη συνοδεύτηκαν από εξέλιξη αλλά και ποικιλία και στο πεδίο της ελληνικής θρησκείας και στο πεδίο της φιλοσοφικής σκέψης.</a:t>
            </a:r>
          </a:p>
          <a:p>
            <a:pPr lvl="0">
              <a:lnSpc>
                <a:spcPct val="100000"/>
              </a:lnSpc>
            </a:pPr>
            <a:r>
              <a:rPr lang="el-GR" b="1"/>
              <a:t>4.</a:t>
            </a:r>
            <a:r>
              <a:rPr lang="el-GR"/>
              <a:t> Η γνωριμία με τους «βαρβάρους» και το πολιτισμό τους προσέδωσε ένα επιπλέον στοιχείο στην αρχαία ελληνική παράδοση, την οποία μέχρι σήμερα χαρακτηρίζει η ποικιλία.</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u="sng" cap="none"/>
              <a:t>3. Ελληνικός πολιτισμός και χριστιανισμός</a:t>
            </a:r>
            <a:r>
              <a:rPr lang="el-GR" u="sng"/>
              <a:t/>
            </a:r>
            <a:br>
              <a:rPr lang="el-GR" u="sng"/>
            </a:br>
            <a:endParaRPr lang="el-GR"/>
          </a:p>
        </p:txBody>
      </p:sp>
      <p:sp>
        <p:nvSpPr>
          <p:cNvPr id="3" name="Θέση περιεχομένου 2"/>
          <p:cNvSpPr txBox="1">
            <a:spLocks noGrp="1"/>
          </p:cNvSpPr>
          <p:nvPr>
            <p:ph idx="1"/>
          </p:nvPr>
        </p:nvSpPr>
        <p:spPr/>
        <p:txBody>
          <a:bodyPr/>
          <a:lstStyle/>
          <a:p>
            <a:pPr lvl="0">
              <a:lnSpc>
                <a:spcPct val="100000"/>
              </a:lnSpc>
            </a:pPr>
            <a:r>
              <a:rPr lang="el-GR" sz="1600" b="1" u="sng" cap="all"/>
              <a:t>α</a:t>
            </a:r>
            <a:r>
              <a:rPr lang="el-GR" sz="1600" b="1" u="sng"/>
              <a:t>. Η συνάντηση </a:t>
            </a:r>
            <a:r>
              <a:rPr lang="el-GR" sz="1600" b="1" u="sng" cap="all"/>
              <a:t>ε</a:t>
            </a:r>
            <a:r>
              <a:rPr lang="el-GR" sz="1600" b="1" u="sng"/>
              <a:t>λληνισμού και </a:t>
            </a:r>
            <a:r>
              <a:rPr lang="el-GR" sz="1600" b="1" u="sng" cap="all"/>
              <a:t>ι</a:t>
            </a:r>
            <a:r>
              <a:rPr lang="el-GR" sz="1600" b="1" u="sng"/>
              <a:t>ουδαϊσμού</a:t>
            </a:r>
          </a:p>
          <a:p>
            <a:pPr marL="0" lvl="0" indent="0">
              <a:lnSpc>
                <a:spcPct val="100000"/>
              </a:lnSpc>
              <a:buNone/>
            </a:pPr>
            <a:r>
              <a:rPr lang="el-GR" sz="1600" b="1"/>
              <a:t>-   Κατά τήν </a:t>
            </a:r>
            <a:r>
              <a:rPr lang="el-GR" sz="1600" b="1" u="sng"/>
              <a:t>ἑλληνικήν ἀντίληψιν </a:t>
            </a:r>
            <a:r>
              <a:rPr lang="el-GR" sz="1600" b="1"/>
              <a:t>ὁ θεῖος κατ' οὐσίαν κόσμος εἶναι </a:t>
            </a:r>
            <a:r>
              <a:rPr lang="el-GR" sz="1600" b="1" u="sng"/>
              <a:t>ἄφθαρτος καί αἰώνιος</a:t>
            </a:r>
          </a:p>
          <a:p>
            <a:pPr lvl="0">
              <a:lnSpc>
                <a:spcPct val="100000"/>
              </a:lnSpc>
              <a:buChar char="-"/>
            </a:pPr>
            <a:r>
              <a:rPr lang="el-GR" sz="1600" b="1"/>
              <a:t>Κατά τήν </a:t>
            </a:r>
            <a:r>
              <a:rPr lang="el-GR" sz="1600" b="1" u="sng"/>
              <a:t>ἑβραϊκή ἀντίληψη </a:t>
            </a:r>
            <a:r>
              <a:rPr lang="el-GR" sz="1600" b="1"/>
              <a:t>ὁ Κόσμος δημιουργεῖται ὑπό τοῦ Θεοῦ </a:t>
            </a:r>
            <a:r>
              <a:rPr lang="el-GR" sz="1600" b="1" u="sng"/>
              <a:t>ἐκ τοῦ μηδενός</a:t>
            </a:r>
            <a:r>
              <a:rPr lang="el-GR" sz="1600" b="1"/>
              <a:t>. Ἡ μόνη πρωταρχική οὐσία εἶναι ὁ Θεός ἐν ᾧ καί ἀποκλειστικῶς αὓτη παραμένει μηδαμῶς εἰς τήν δημιουργίαν ἐκφεύγουσα ἤ μεταδιδομένη.</a:t>
            </a:r>
          </a:p>
          <a:p>
            <a:pPr lvl="0">
              <a:lnSpc>
                <a:spcPct val="100000"/>
              </a:lnSpc>
              <a:buChar char="-"/>
            </a:pPr>
            <a:r>
              <a:rPr lang="el-GR" sz="1600" b="1"/>
              <a:t>Κατά τήν ἑβραϊκήν ἀντίληψιν ὁ ἄνθρωπος δέν εἶναι μέρος τῆς θείας οὐσίας τοῦ Θεοῦ, ἣτις ἄλλως τε εἶναι ἀμέριστος, ἀλλά δημιούργημα ὀντολογικῶς διάφορον τῆς οὐσίας τοῦ Θεοῦ, ὡς πάντα τά δημιουργήματα. </a:t>
            </a:r>
          </a:p>
          <a:p>
            <a:pPr lvl="0">
              <a:lnSpc>
                <a:spcPct val="100000"/>
              </a:lnSpc>
              <a:buChar char="-"/>
            </a:pPr>
            <a:r>
              <a:rPr lang="el-GR" sz="1600" b="1"/>
              <a:t>Π. Χρήστου, ‘Οι Έλληνες και οι εξελληνισμένοι πολίτες είχαν ένα τριπλό κοινωνικό σύνδεσμο και τις ανάλογες υποχρεώσεις: σύνδεσμο με την οικογένεια, την πόλη και την αυτοκρατορία. Οι Ιουδαίοι είχαν μόνον με την οικογένεια σύνδεσμο και θα μπορούσαν να φτάσουν στην αυτοκρατορία, μόνον αν διέρχονταν από τον θεσμό της πόλεως. </a:t>
            </a:r>
          </a:p>
          <a:p>
            <a:pPr marL="0" lvl="0" indent="0">
              <a:lnSpc>
                <a:spcPct val="100000"/>
              </a:lnSpc>
              <a:buNone/>
            </a:pPr>
            <a:endParaRPr lang="el-GR" sz="1600" b="1"/>
          </a:p>
          <a:p>
            <a:pPr lvl="0">
              <a:lnSpc>
                <a:spcPct val="100000"/>
              </a:lnSpc>
            </a:pPr>
            <a:endParaRPr lang="el-GR" sz="160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u="sng" cap="none"/>
              <a:t>3. Ελληνικός πολιτισμός και χριστιανισμός</a:t>
            </a:r>
            <a:endParaRPr lang="el-GR"/>
          </a:p>
        </p:txBody>
      </p:sp>
      <p:sp>
        <p:nvSpPr>
          <p:cNvPr id="3" name="Θέση περιεχομένου 2"/>
          <p:cNvSpPr txBox="1">
            <a:spLocks noGrp="1"/>
          </p:cNvSpPr>
          <p:nvPr>
            <p:ph idx="1"/>
          </p:nvPr>
        </p:nvSpPr>
        <p:spPr/>
        <p:txBody>
          <a:bodyPr/>
          <a:lstStyle/>
          <a:p>
            <a:pPr marL="0" lvl="0" indent="0">
              <a:buNone/>
            </a:pPr>
            <a:r>
              <a:rPr lang="el-GR"/>
              <a:t>Β. Ο Χριστιανισμός και το ελληνιστικό περιβάλλον</a:t>
            </a:r>
          </a:p>
          <a:p>
            <a:pPr marL="0" lvl="0" indent="0">
              <a:buNone/>
            </a:pPr>
            <a:r>
              <a:rPr lang="el-GR"/>
              <a:t>Ενώ στον αρχαίο Ελληνισμό το ιδανικό είναι το </a:t>
            </a:r>
            <a:r>
              <a:rPr lang="el-GR" u="sng"/>
              <a:t>«άτομο» </a:t>
            </a:r>
            <a:r>
              <a:rPr lang="el-GR"/>
              <a:t>ως εγω-κεντρικότης, στο Χριστια-νισμό το ιδανικό είναι το </a:t>
            </a:r>
            <a:r>
              <a:rPr lang="el-GR" u="sng"/>
              <a:t>«πρόσωπο» </a:t>
            </a:r>
            <a:r>
              <a:rPr lang="el-GR"/>
              <a:t>ως έξοδος εκ του εγώ, όπως δηλώνει και η ελληνική λέξις «πρόσωπο», η οποία, με την πρόθεση «προς», εμπεριέχει την κίνηση σαν δομικό στοιχείο της ανθρώπινης υπάρξεως. Τούτο σημαίνει ότι ό άνθρωπος ως εγώ δεν είναι «ύλη», δηλ. κάτι το στατικό και κλειστό, αλλ' είναι «ενέργεια»,</a:t>
            </a:r>
          </a:p>
          <a:p>
            <a:pPr lvl="0"/>
            <a:endParaRPr lang="el-G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u="sng" cap="none"/>
              <a:t>3. Ελληνικός πολιτισμός και χριστιανισμός</a:t>
            </a:r>
            <a:endParaRPr lang="el-GR"/>
          </a:p>
        </p:txBody>
      </p:sp>
      <p:sp>
        <p:nvSpPr>
          <p:cNvPr id="3" name="Θέση περιεχομένου 2"/>
          <p:cNvSpPr txBox="1">
            <a:spLocks noGrp="1"/>
          </p:cNvSpPr>
          <p:nvPr>
            <p:ph idx="1"/>
          </p:nvPr>
        </p:nvSpPr>
        <p:spPr/>
        <p:txBody>
          <a:bodyPr/>
          <a:lstStyle/>
          <a:p>
            <a:pPr lvl="0"/>
            <a:r>
              <a:rPr lang="el-GR" u="sng"/>
              <a:t>Γ. Ο χριστιανικός πολιτισμός του «Βυζαντίου»</a:t>
            </a:r>
          </a:p>
          <a:p>
            <a:pPr lvl="0"/>
            <a:r>
              <a:rPr lang="el-GR"/>
              <a:t>Ο Μ. Βασίλειος (330-379) σε αντίθεση προς τον Πλάτωνα συστήνει στους νέους τον Όμηρο ως ωφέλιμο ανάγνωσμα, αντιδρώντας στο διάταγμα του Ιουλιανού.</a:t>
            </a:r>
          </a:p>
          <a:p>
            <a:pPr lvl="0"/>
            <a:r>
              <a:rPr lang="el-GR"/>
              <a:t>Ο Γρηγόριος ο Θεολόγος (328-391), ποιητής ο ίδιος 18.000 στίχων γεμάτων λυρισμό σε αρχαιότροπα μέτρα, επίσης στον Επιτάφιο του Μ. Βασιλείου αποδοκιμάζει την ολοκληρωτική καταδίκη της φιλοσοφίας.</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3</a:t>
            </a:r>
            <a:r>
              <a:rPr lang="el-GR" cap="none"/>
              <a:t>. Ελληνικός πολιτισμός και χριστιανισμός</a:t>
            </a:r>
          </a:p>
        </p:txBody>
      </p:sp>
      <p:sp>
        <p:nvSpPr>
          <p:cNvPr id="3" name="Θέση περιεχομένου 2"/>
          <p:cNvSpPr txBox="1">
            <a:spLocks noGrp="1"/>
          </p:cNvSpPr>
          <p:nvPr>
            <p:ph idx="1"/>
          </p:nvPr>
        </p:nvSpPr>
        <p:spPr/>
        <p:txBody>
          <a:bodyPr/>
          <a:lstStyle/>
          <a:p>
            <a:pPr lvl="0"/>
            <a:r>
              <a:rPr lang="el-GR"/>
              <a:t>Δ</a:t>
            </a:r>
            <a:r>
              <a:rPr lang="el-GR" u="sng"/>
              <a:t>. Η Ευρώπη και ο χριστιανικός πολιτισμός τον 21ο αι.</a:t>
            </a:r>
          </a:p>
          <a:p>
            <a:pPr lvl="0"/>
            <a:r>
              <a:rPr lang="el-GR"/>
              <a:t>Ε. Φρόμ : ‘O Ιησούς ήταν ο ήρωας της αγάπης, ένας ήρωας χωρίς εξουσία που δε χρησιμο-ποιούσε βία, που δεν ήθελε να κυβερνάει, που δεν ήθελε να έχει τίποτε.</a:t>
            </a:r>
          </a:p>
          <a:p>
            <a:pPr lvl="0"/>
            <a:r>
              <a:rPr lang="el-GR"/>
              <a:t>Η ευρωπαϊκή και βορειοαμερικανική ιστορία παρά τον προσηλυτισμό και των δυο η-πείρων στην Εκκλησία, είναι μια ιστορία κατακτήσεων, αλαζονείας, απληστίας.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a:t>3</a:t>
            </a:r>
            <a:r>
              <a:rPr lang="el-GR" cap="none"/>
              <a:t>. Ελληνικός πολιτισμός και χριστιανισμός</a:t>
            </a:r>
            <a:endParaRPr lang="el-GR"/>
          </a:p>
        </p:txBody>
      </p:sp>
      <p:sp>
        <p:nvSpPr>
          <p:cNvPr id="3" name="Θέση περιεχομένου 2"/>
          <p:cNvSpPr txBox="1">
            <a:spLocks noGrp="1"/>
          </p:cNvSpPr>
          <p:nvPr>
            <p:ph idx="1"/>
          </p:nvPr>
        </p:nvSpPr>
        <p:spPr/>
        <p:txBody>
          <a:bodyPr/>
          <a:lstStyle/>
          <a:p>
            <a:pPr lvl="0">
              <a:lnSpc>
                <a:spcPct val="100000"/>
              </a:lnSpc>
            </a:pPr>
            <a:r>
              <a:rPr lang="el-GR" sz="1400"/>
              <a:t>Ο νεοελληνικός «πολιτισμός» και η Ορθοδοξία</a:t>
            </a:r>
          </a:p>
          <a:p>
            <a:pPr lvl="0">
              <a:lnSpc>
                <a:spcPct val="100000"/>
              </a:lnSpc>
            </a:pPr>
            <a:r>
              <a:rPr lang="el-GR" sz="1400"/>
              <a:t>Μ. Φαράντος:Η πεποίθησις της σημερινής επιστήμης ότι ο κόσμος είναι ενιαίος και ως ύλη και ως ζωή, και ότι διοικείται υπό των αυτών νόμων, και επί της οποίας πεποιθήσεως στηρίζεται όλη ή ερευνητική της δύναμις, </a:t>
            </a:r>
            <a:r>
              <a:rPr lang="el-GR" sz="1400" u="sng"/>
              <a:t>είναι κατά βάθος χριστιανική </a:t>
            </a:r>
            <a:r>
              <a:rPr lang="el-GR" sz="1400"/>
              <a:t>και πηγάζει εκ της πίστεως ότι ο κόσμος προήλθεν εκ μιας και της αυτής αρχής: του Θεού</a:t>
            </a:r>
          </a:p>
          <a:p>
            <a:pPr lvl="0">
              <a:lnSpc>
                <a:spcPct val="100000"/>
              </a:lnSpc>
            </a:pPr>
            <a:r>
              <a:rPr lang="el-GR" sz="1400"/>
              <a:t>Αλλά και η ενότης της ανθρωπότητας, η πεποίθησις δηλ. ότι όλοι οι άνθρωποι είναι κατ’ ουσίαν ίσοι μεταξύ των, μόνον επί της πίστεως στον ένα Θεό είναι δυνατό να στηριχθεί.</a:t>
            </a:r>
          </a:p>
          <a:p>
            <a:pPr lvl="0">
              <a:lnSpc>
                <a:spcPct val="100000"/>
              </a:lnSpc>
            </a:pPr>
            <a:r>
              <a:rPr lang="el-GR" sz="1400"/>
              <a:t>Η κυριωτέρα όμως ακολουθία της πίστεως στον ένα και μόνο Θεό είναι η αποθεοποίησις του κόσμου.</a:t>
            </a:r>
          </a:p>
          <a:p>
            <a:pPr lvl="0">
              <a:lnSpc>
                <a:spcPct val="100000"/>
              </a:lnSpc>
            </a:pPr>
            <a:r>
              <a:rPr lang="el-GR" sz="1400"/>
              <a:t>Η αποθεοποίησις του κόσμου συνεπάγεται και πολιτικο-κοινωνικές αλλαγές, διότι, ως ελέχθη, απογυμνούνται πάσης θειότητος όλες οι κοσμικές δυνάμεις όχι μόνον οι φυσικές, αλλά και οι πολιτικές, προ παντός δε η κοσμική εξουσία.</a:t>
            </a:r>
          </a:p>
          <a:p>
            <a:pPr lvl="0">
              <a:lnSpc>
                <a:spcPct val="100000"/>
              </a:lnSpc>
            </a:pPr>
            <a:endParaRPr lang="el-GR" sz="1400"/>
          </a:p>
          <a:p>
            <a:pPr lvl="0">
              <a:lnSpc>
                <a:spcPct val="100000"/>
              </a:lnSpc>
            </a:pPr>
            <a:r>
              <a:rPr lang="el-GR" sz="1400"/>
              <a:t>ΜΙΑ ΜΟΝΤΕΡΝΑ ΤΡΑΓΩΔΙΑ Ο ΟΙΔΙΠΟΔΑΣ ΚΑΙ ΟΙ Ε (Ο) ΙΔΗΜΟΝΕΣ</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Damas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TM04033921%5b%5bfn=Δασμασκό%5d%5d</Template>
  <TotalTime>352</TotalTime>
  <Words>3032</Words>
  <Application>Microsoft Office PowerPoint</Application>
  <PresentationFormat>Προσαρμογή</PresentationFormat>
  <Paragraphs>140</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Damask</vt:lpstr>
      <vt:lpstr>ΟΡΘΟΔΟΞΙΑ ΚΑΙ ΠΟΛΙΤΙΣΜΟΣ</vt:lpstr>
      <vt:lpstr>Ι. ΟΡΘΟΔΟΞΙΑ ΚΑΙ ΠΟΛΙΤΙΣΜΟΣ </vt:lpstr>
      <vt:lpstr>2. Η γένεση του πολιτισμού κατά την Α.Γ.</vt:lpstr>
      <vt:lpstr>3. Ελληνικός πολιτισμός και χριστιανισμός </vt:lpstr>
      <vt:lpstr>3. Ελληνικός πολιτισμός και χριστιανισμός </vt:lpstr>
      <vt:lpstr>3. Ελληνικός πολιτισμός και χριστιανισμός</vt:lpstr>
      <vt:lpstr>3. Ελληνικός πολιτισμός και χριστιανισμός</vt:lpstr>
      <vt:lpstr>3. Ελληνικός πολιτισμός και χριστιανισμός</vt:lpstr>
      <vt:lpstr>3. Ελληνικός πολιτισμός και χριστιανισμός</vt:lpstr>
      <vt:lpstr>ΠΑΤΕΡΙΚΕΣ ΑΠΟΨΕΙΣ  ΠΕΡΙ ΤΗΣ ΕΛΛΗΝΙΚΗΣ ΦΙΛΟΣΟΦΙΑΣ </vt:lpstr>
      <vt:lpstr>ΠΑΤΕΡΙΚΕΣ ΑΠΟΨΕΙΣ  ΠΕΡΙ ΤΗΣ ΕΛΛΗΝΙΚΗΣ ΦΙΛΟΣΟΦΙΑΣ </vt:lpstr>
      <vt:lpstr>ΠΑΤΕΡΙΚΕΣ ΑΠΟΨΕΙΣ  ΠΕΡΙ ΤΗΣ ΕΛΛΗΝΙΚΗΣ ΦΙΛΟΣΟΦΙΑΣ</vt:lpstr>
      <vt:lpstr>Ο σεβ. Ναυπάκτου Ιερόθεος εντοπίζει τη συνάντηση ελληνισμού και χριστιανισμού σε δύο συγκεκριμένα σημεία.</vt:lpstr>
      <vt:lpstr>ΙΙ. H ΨΑΛΤΙΚΗ ΩΣ ΒΙΟΛΟΓΙΚΗ ΚΑΙ ΕΚΚΛΗΣΙΑΣΤΙΚΗ ΛΕΙΤΟΥΡΓΙΑ</vt:lpstr>
      <vt:lpstr>ΙΙ. H ΨΑΛΤΙΚΗ ΩΣ ΒΙΟΛΟΓΙΚΗ ΚΑΙ ΕΚΚΛΗΣΙΑΣΤΙΚΗ ΛΕΙΤΟΥΡΓΙΑ</vt:lpstr>
      <vt:lpstr>Iιι. H εικονα </vt:lpstr>
      <vt:lpstr>Iιι. H εικονα </vt:lpstr>
      <vt:lpstr>Πατερικες αποψεις περι εικόνας</vt:lpstr>
      <vt:lpstr>Πατερικες αποψεις περι εικόνας</vt:lpstr>
      <vt:lpstr>H ΕΙΚΟΝΑ ΤΟΥ ΙΗΣΟΥ ΣΤΟΝ ΚΙΝΗΜΑΤΟΓΡΑΦΟ</vt:lpstr>
      <vt:lpstr>H ΕΙΚΟΝΑ ΤΟΥ ΙΗΣΟΥ ΣΤΟΝ ΚΙΝΗΜΑΤΟΓΡΑΦΟ</vt:lpstr>
      <vt:lpstr>The Passion of the Christ (Mel Gibson, 2004)</vt:lpstr>
      <vt:lpstr>ε. Συμπεράσματα </vt:lpstr>
      <vt:lpstr>ΔΗΜΟΚΡΑΤΙΑ ΚΑΙ ΥΠΕΡΚΑΤΑΝΑΛΩΤΙΣΜΟΣ</vt:lpstr>
      <vt:lpstr>Tameio φιλοκαλιασ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ΟΡΘΟΔΟΞΙΑ ΚΑΙ ΠΟΛΙΤΙΣΜΟΣ</dc:title>
  <dc:creator>Loukas Dom</dc:creator>
  <cp:lastModifiedBy>ΣΩΤΗΡΗΣ</cp:lastModifiedBy>
  <cp:revision>25</cp:revision>
  <dcterms:created xsi:type="dcterms:W3CDTF">2020-04-10T02:45:21Z</dcterms:created>
  <dcterms:modified xsi:type="dcterms:W3CDTF">2020-04-16T13:30:45Z</dcterms:modified>
</cp:coreProperties>
</file>