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7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0" r:id="rId20"/>
    <p:sldId id="272" r:id="rId21"/>
    <p:sldId id="273" r:id="rId22"/>
    <p:sldId id="262" r:id="rId23"/>
    <p:sldId id="291" r:id="rId24"/>
    <p:sldId id="285" r:id="rId25"/>
    <p:sldId id="295" r:id="rId26"/>
    <p:sldId id="297" r:id="rId27"/>
    <p:sldId id="292" r:id="rId28"/>
    <p:sldId id="293" r:id="rId29"/>
    <p:sldId id="298" r:id="rId30"/>
    <p:sldId id="299" r:id="rId31"/>
    <p:sldId id="300" r:id="rId32"/>
    <p:sldId id="301" r:id="rId33"/>
    <p:sldId id="296" r:id="rId34"/>
    <p:sldId id="263" r:id="rId35"/>
    <p:sldId id="264" r:id="rId36"/>
    <p:sldId id="309" r:id="rId37"/>
    <p:sldId id="308" r:id="rId38"/>
    <p:sldId id="311" r:id="rId39"/>
    <p:sldId id="310" r:id="rId40"/>
    <p:sldId id="290" r:id="rId41"/>
    <p:sldId id="305" r:id="rId42"/>
    <p:sldId id="302" r:id="rId43"/>
    <p:sldId id="287" r:id="rId44"/>
    <p:sldId id="312" r:id="rId45"/>
    <p:sldId id="303" r:id="rId46"/>
    <p:sldId id="313" r:id="rId47"/>
    <p:sldId id="307" r:id="rId48"/>
    <p:sldId id="314" r:id="rId49"/>
    <p:sldId id="315" r:id="rId50"/>
    <p:sldId id="306" r:id="rId51"/>
    <p:sldId id="316" r:id="rId52"/>
    <p:sldId id="318" r:id="rId53"/>
    <p:sldId id="317" r:id="rId54"/>
    <p:sldId id="319" r:id="rId5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55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756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048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22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9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86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926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55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64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10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60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85DF-0972-4ED8-8382-06CBA9A66F4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ACA-FFBA-4218-9CF5-82A5A50BF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69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5120482"/>
            <a:ext cx="9144000" cy="1655762"/>
          </a:xfrm>
        </p:spPr>
        <p:txBody>
          <a:bodyPr/>
          <a:lstStyle/>
          <a:p>
            <a:endParaRPr lang="el-GR" dirty="0" smtClean="0"/>
          </a:p>
          <a:p>
            <a:r>
              <a:rPr lang="el-GR" b="1" dirty="0" smtClean="0"/>
              <a:t>«Η ΠΟΡΕΙΑ ΠΡΟΣ ΕΜΜΑΟΥΣ»</a:t>
            </a:r>
          </a:p>
          <a:p>
            <a:r>
              <a:rPr lang="el-GR" dirty="0" smtClean="0"/>
              <a:t>Το Ταξίδι ενός Ερευνητή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31800"/>
            <a:ext cx="8382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9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53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ΑΥΤΟΜΑΤΟ ΑΝΟΙΓΜΑ ΣΤΗ </a:t>
            </a:r>
            <a:r>
              <a:rPr lang="en-US" dirty="0" smtClean="0"/>
              <a:t> </a:t>
            </a:r>
            <a:r>
              <a:rPr lang="en-US" b="1" i="1" dirty="0" smtClean="0"/>
              <a:t>Sources </a:t>
            </a:r>
            <a:r>
              <a:rPr lang="en-US" b="1" i="1" dirty="0" err="1" smtClean="0"/>
              <a:t>Chrétiennes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b="1" dirty="0" smtClean="0"/>
              <a:t>(ΑΝΑΖΗΤΗΣΗ ΣΤΗ </a:t>
            </a:r>
            <a:r>
              <a:rPr lang="el-GR" b="1" u="sng" dirty="0" smtClean="0"/>
              <a:t>ΒΙΒΛΙΟΘΗΚΗ</a:t>
            </a:r>
            <a:r>
              <a:rPr lang="el-GR" b="1" dirty="0" smtClean="0"/>
              <a:t> ΤΗΣ ΘΕΟΛΟΓΙΑΣ)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6537"/>
            <a:ext cx="12191999" cy="5561463"/>
          </a:xfrm>
        </p:spPr>
      </p:pic>
    </p:spTree>
    <p:extLst>
      <p:ext uri="{BB962C8B-B14F-4D97-AF65-F5344CB8AC3E}">
        <p14:creationId xmlns:p14="http://schemas.microsoft.com/office/powerpoint/2010/main" xmlns="" val="25102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4149" y="0"/>
            <a:ext cx="10972800" cy="10235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prstClr val="black"/>
                </a:solidFill>
              </a:rPr>
              <a:t/>
            </a:r>
            <a:br>
              <a:rPr lang="el-GR" sz="4000" b="1" dirty="0" smtClean="0">
                <a:solidFill>
                  <a:prstClr val="black"/>
                </a:solidFill>
              </a:rPr>
            </a:br>
            <a:r>
              <a:rPr lang="el-GR" sz="4000" b="1" dirty="0" smtClean="0">
                <a:solidFill>
                  <a:prstClr val="black"/>
                </a:solidFill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</a:rPr>
              <a:t>) </a:t>
            </a:r>
            <a:r>
              <a:rPr lang="en-US" sz="4000" u="sng" dirty="0">
                <a:solidFill>
                  <a:prstClr val="black"/>
                </a:solidFill>
              </a:rPr>
              <a:t>ANAZHTH</a:t>
            </a:r>
            <a:r>
              <a:rPr lang="el-GR" sz="4000" u="sng" dirty="0">
                <a:solidFill>
                  <a:prstClr val="black"/>
                </a:solidFill>
              </a:rPr>
              <a:t>ΣΗ</a:t>
            </a:r>
            <a:r>
              <a:rPr lang="el-GR" sz="4000" dirty="0">
                <a:solidFill>
                  <a:prstClr val="black"/>
                </a:solidFill>
              </a:rPr>
              <a:t> στους </a:t>
            </a:r>
            <a:r>
              <a:rPr lang="el-GR" sz="4000" b="1" u="sng" dirty="0">
                <a:solidFill>
                  <a:prstClr val="black"/>
                </a:solidFill>
              </a:rPr>
              <a:t>ΕΛΛΗΝΕΣ</a:t>
            </a:r>
            <a:r>
              <a:rPr lang="el-GR" sz="4000" b="1" dirty="0">
                <a:solidFill>
                  <a:prstClr val="black"/>
                </a:solidFill>
              </a:rPr>
              <a:t> </a:t>
            </a:r>
            <a:r>
              <a:rPr lang="el-GR" sz="4000" b="1" dirty="0" smtClean="0">
                <a:solidFill>
                  <a:prstClr val="black"/>
                </a:solidFill>
              </a:rPr>
              <a:t>(ΑΝΤΙΟΧΕΙΑ, ΣΥΡΙΑ)</a:t>
            </a:r>
            <a:r>
              <a:rPr lang="el-GR" sz="4000" b="1" dirty="0">
                <a:solidFill>
                  <a:prstClr val="black"/>
                </a:solidFill>
              </a:rPr>
              <a:t/>
            </a:r>
            <a:br>
              <a:rPr lang="el-GR" sz="4000" b="1" dirty="0">
                <a:solidFill>
                  <a:prstClr val="black"/>
                </a:solidFill>
              </a:rPr>
            </a:br>
            <a:endParaRPr lang="el-GR" dirty="0"/>
          </a:p>
        </p:txBody>
      </p:sp>
      <p:pic>
        <p:nvPicPr>
          <p:cNvPr id="5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17709"/>
            <a:ext cx="10515600" cy="4965483"/>
          </a:xfrm>
        </p:spPr>
      </p:pic>
    </p:spTree>
    <p:extLst>
      <p:ext uri="{BB962C8B-B14F-4D97-AF65-F5344CB8AC3E}">
        <p14:creationId xmlns:p14="http://schemas.microsoft.com/office/powerpoint/2010/main" xmlns="" val="6716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46912" y="0"/>
            <a:ext cx="8720921" cy="9962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ΑΠΟΤΕΛΕΣΜΑΤΑ ΑΝΑΖΗΤΗΣΗΣ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2" y="996286"/>
            <a:ext cx="12082818" cy="5861713"/>
          </a:xfrm>
        </p:spPr>
      </p:pic>
    </p:spTree>
    <p:extLst>
      <p:ext uri="{BB962C8B-B14F-4D97-AF65-F5344CB8AC3E}">
        <p14:creationId xmlns:p14="http://schemas.microsoft.com/office/powerpoint/2010/main" xmlns="" val="1876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99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)  </a:t>
            </a:r>
            <a:r>
              <a:rPr lang="en-US" u="sng" dirty="0">
                <a:solidFill>
                  <a:prstClr val="black"/>
                </a:solidFill>
              </a:rPr>
              <a:t>ANAZHTH</a:t>
            </a:r>
            <a:r>
              <a:rPr lang="el-GR" u="sng" dirty="0">
                <a:solidFill>
                  <a:prstClr val="black"/>
                </a:solidFill>
              </a:rPr>
              <a:t>ΣΗ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στους </a:t>
            </a:r>
            <a:r>
              <a:rPr lang="el-GR" b="1" u="sng" dirty="0" smtClean="0">
                <a:solidFill>
                  <a:prstClr val="black"/>
                </a:solidFill>
              </a:rPr>
              <a:t>ΕΛΛΗΝΕΣ</a:t>
            </a:r>
            <a:r>
              <a:rPr lang="el-GR" dirty="0" smtClean="0">
                <a:solidFill>
                  <a:prstClr val="black"/>
                </a:solidFill>
              </a:rPr>
              <a:t> (</a:t>
            </a:r>
            <a:r>
              <a:rPr lang="el-GR" b="1" u="sng" dirty="0" smtClean="0">
                <a:solidFill>
                  <a:prstClr val="black"/>
                </a:solidFill>
              </a:rPr>
              <a:t>ΑΛΕΞΑΝΔΡΕΙΑ</a:t>
            </a:r>
            <a:r>
              <a:rPr lang="el-GR" b="1" dirty="0" smtClean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4646"/>
            <a:ext cx="12192000" cy="5823354"/>
          </a:xfrm>
        </p:spPr>
      </p:pic>
    </p:spTree>
    <p:extLst>
      <p:ext uri="{BB962C8B-B14F-4D97-AF65-F5344CB8AC3E}">
        <p14:creationId xmlns:p14="http://schemas.microsoft.com/office/powerpoint/2010/main" xmlns="" val="37959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 smtClean="0">
                <a:solidFill>
                  <a:prstClr val="black"/>
                </a:solidFill>
              </a:rPr>
              <a:t>ΑΠΟΤΕΛΕΣΜΑΤΑ </a:t>
            </a:r>
            <a:r>
              <a:rPr lang="en-US" b="1" dirty="0" smtClean="0">
                <a:solidFill>
                  <a:prstClr val="black"/>
                </a:solidFill>
              </a:rPr>
              <a:t>ANAZHTH</a:t>
            </a:r>
            <a:r>
              <a:rPr lang="el-GR" b="1" dirty="0" smtClean="0">
                <a:solidFill>
                  <a:prstClr val="black"/>
                </a:solidFill>
              </a:rPr>
              <a:t>ΣΗΣ 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xmlns="" val="23144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sz="4000" b="1" dirty="0" smtClean="0">
                <a:solidFill>
                  <a:prstClr val="black"/>
                </a:solidFill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</a:rPr>
              <a:t>)  </a:t>
            </a:r>
            <a:r>
              <a:rPr lang="en-US" sz="4000" u="sng" dirty="0">
                <a:solidFill>
                  <a:prstClr val="black"/>
                </a:solidFill>
              </a:rPr>
              <a:t>ANAZHTH</a:t>
            </a:r>
            <a:r>
              <a:rPr lang="el-GR" sz="4000" u="sng" dirty="0">
                <a:solidFill>
                  <a:prstClr val="black"/>
                </a:solidFill>
              </a:rPr>
              <a:t>ΣΗ</a:t>
            </a:r>
            <a:r>
              <a:rPr lang="el-GR" sz="4000" dirty="0">
                <a:solidFill>
                  <a:prstClr val="black"/>
                </a:solidFill>
              </a:rPr>
              <a:t> στους </a:t>
            </a:r>
            <a:r>
              <a:rPr lang="el-GR" sz="4000" b="1" u="sng" dirty="0">
                <a:solidFill>
                  <a:prstClr val="black"/>
                </a:solidFill>
              </a:rPr>
              <a:t>ΕΛΛΗΝΕΣ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(</a:t>
            </a:r>
            <a:r>
              <a:rPr lang="el-GR" sz="4000" b="1" u="sng" dirty="0" smtClean="0">
                <a:solidFill>
                  <a:prstClr val="black"/>
                </a:solidFill>
              </a:rPr>
              <a:t>ΚΥΠΡΟΣ, ΠΑΛΑΙΣΤΙΝΗ</a:t>
            </a:r>
            <a:r>
              <a:rPr lang="el-GR" sz="4000" b="1" dirty="0" smtClean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xmlns="" val="3837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98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ΑΠΟΤΕΛΕΣΜΑΤΑ </a:t>
            </a:r>
            <a:r>
              <a:rPr lang="en-US" b="1" dirty="0">
                <a:solidFill>
                  <a:prstClr val="black"/>
                </a:solidFill>
              </a:rPr>
              <a:t>ANAZHTH</a:t>
            </a:r>
            <a:r>
              <a:rPr lang="el-GR" b="1" dirty="0">
                <a:solidFill>
                  <a:prstClr val="black"/>
                </a:solidFill>
              </a:rPr>
              <a:t>ΣΗΣ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9808"/>
            <a:ext cx="12192000" cy="5998191"/>
          </a:xfrm>
        </p:spPr>
      </p:pic>
    </p:spTree>
    <p:extLst>
      <p:ext uri="{BB962C8B-B14F-4D97-AF65-F5344CB8AC3E}">
        <p14:creationId xmlns:p14="http://schemas.microsoft.com/office/powerpoint/2010/main" xmlns="" val="24926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9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4000" b="1" dirty="0">
                <a:solidFill>
                  <a:prstClr val="black"/>
                </a:solidFill>
              </a:rPr>
              <a:t>4</a:t>
            </a:r>
            <a:r>
              <a:rPr lang="en-US" sz="4000" b="1" dirty="0">
                <a:solidFill>
                  <a:prstClr val="black"/>
                </a:solidFill>
              </a:rPr>
              <a:t>)  </a:t>
            </a:r>
            <a:r>
              <a:rPr lang="en-US" sz="4000" u="sng" dirty="0">
                <a:solidFill>
                  <a:prstClr val="black"/>
                </a:solidFill>
              </a:rPr>
              <a:t>ANAZHTH</a:t>
            </a:r>
            <a:r>
              <a:rPr lang="el-GR" sz="4000" u="sng" dirty="0">
                <a:solidFill>
                  <a:prstClr val="black"/>
                </a:solidFill>
              </a:rPr>
              <a:t>ΣΗ</a:t>
            </a:r>
            <a:r>
              <a:rPr lang="el-GR" sz="4000" dirty="0">
                <a:solidFill>
                  <a:prstClr val="black"/>
                </a:solidFill>
              </a:rPr>
              <a:t> στους </a:t>
            </a:r>
            <a:r>
              <a:rPr lang="el-GR" sz="4000" b="1" u="sng" dirty="0" smtClean="0">
                <a:solidFill>
                  <a:prstClr val="black"/>
                </a:solidFill>
              </a:rPr>
              <a:t>ΕΛΛΗΝΟ-ΓΛΩΣΣΟΥΣ ΠΑΤΕΡΕΣ</a:t>
            </a:r>
            <a:r>
              <a:rPr lang="el-GR" sz="4000" dirty="0" smtClean="0">
                <a:solidFill>
                  <a:prstClr val="black"/>
                </a:solidFill>
              </a:rPr>
              <a:t> (</a:t>
            </a:r>
            <a:r>
              <a:rPr lang="el-GR" sz="4000" b="1" u="sng" dirty="0" smtClean="0">
                <a:solidFill>
                  <a:prstClr val="black"/>
                </a:solidFill>
              </a:rPr>
              <a:t>ΔΥΣΗ</a:t>
            </a:r>
            <a:r>
              <a:rPr lang="el-GR" sz="4000" b="1" dirty="0" smtClean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8990"/>
            <a:ext cx="12192000" cy="5889009"/>
          </a:xfrm>
        </p:spPr>
      </p:pic>
    </p:spTree>
    <p:extLst>
      <p:ext uri="{BB962C8B-B14F-4D97-AF65-F5344CB8AC3E}">
        <p14:creationId xmlns:p14="http://schemas.microsoft.com/office/powerpoint/2010/main" xmlns="" val="14457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ΑΠΟΤΕΛΕΣΜΑΤΑ </a:t>
            </a:r>
            <a:r>
              <a:rPr lang="en-US" b="1" dirty="0">
                <a:solidFill>
                  <a:prstClr val="black"/>
                </a:solidFill>
              </a:rPr>
              <a:t>ANAZHTH</a:t>
            </a:r>
            <a:r>
              <a:rPr lang="el-GR" b="1" dirty="0">
                <a:solidFill>
                  <a:prstClr val="black"/>
                </a:solidFill>
              </a:rPr>
              <a:t>ΣΗΣ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xmlns="" val="2287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62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6</a:t>
            </a:r>
            <a:r>
              <a:rPr lang="en-US" b="1" dirty="0" smtClean="0">
                <a:solidFill>
                  <a:prstClr val="black"/>
                </a:solidFill>
              </a:rPr>
              <a:t>)  </a:t>
            </a:r>
            <a:r>
              <a:rPr lang="en-US" u="sng" dirty="0" smtClean="0">
                <a:solidFill>
                  <a:prstClr val="black"/>
                </a:solidFill>
              </a:rPr>
              <a:t>ANAZHTH</a:t>
            </a:r>
            <a:r>
              <a:rPr lang="el-GR" u="sng" dirty="0">
                <a:solidFill>
                  <a:prstClr val="black"/>
                </a:solidFill>
              </a:rPr>
              <a:t>ΣΗ</a:t>
            </a:r>
            <a:r>
              <a:rPr lang="el-GR" dirty="0">
                <a:solidFill>
                  <a:prstClr val="black"/>
                </a:solidFill>
              </a:rPr>
              <a:t> στους </a:t>
            </a:r>
            <a:r>
              <a:rPr lang="el-GR" b="1" u="sng" dirty="0" smtClean="0">
                <a:solidFill>
                  <a:prstClr val="black"/>
                </a:solidFill>
              </a:rPr>
              <a:t>ΛΑΤΙΝΟΥΣ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ΠΑΤΕΡΕΣ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286"/>
            <a:ext cx="12192000" cy="5861713"/>
          </a:xfrm>
        </p:spPr>
      </p:pic>
    </p:spTree>
    <p:extLst>
      <p:ext uri="{BB962C8B-B14F-4D97-AF65-F5344CB8AC3E}">
        <p14:creationId xmlns:p14="http://schemas.microsoft.com/office/powerpoint/2010/main" xmlns="" val="15646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256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ΕΙΣΑΓΩΓΗ</a:t>
            </a:r>
            <a:r>
              <a:rPr lang="el-GR" b="1" dirty="0" smtClean="0"/>
              <a:t>  +  </a:t>
            </a:r>
            <a:r>
              <a:rPr lang="el-GR" b="1" u="sng" dirty="0" smtClean="0"/>
              <a:t>ΣΥΜΠΕΡΑΣΜΑΤΑ</a:t>
            </a:r>
            <a:br>
              <a:rPr lang="el-GR" b="1" u="sng" dirty="0" smtClean="0"/>
            </a:br>
            <a:r>
              <a:rPr lang="el-GR" b="1" dirty="0" smtClean="0"/>
              <a:t> (το 2 «Νεύρα» της εργασίας μας)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ΣΤΗΝ ΕΙΣΑΓΩΓΗ:</a:t>
            </a:r>
          </a:p>
          <a:p>
            <a:pPr marL="0" indent="0">
              <a:buNone/>
            </a:pPr>
            <a:endParaRPr lang="el-GR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Παραθέτουμε </a:t>
            </a:r>
            <a:r>
              <a:rPr lang="el-GR" b="1" u="sng" dirty="0" smtClean="0"/>
              <a:t>το ερώτημα </a:t>
            </a:r>
            <a:r>
              <a:rPr lang="el-GR" u="sng" dirty="0" smtClean="0"/>
              <a:t>το οποίο «γεννά» την απορία</a:t>
            </a:r>
            <a:r>
              <a:rPr lang="el-GR" dirty="0" smtClean="0"/>
              <a:t>, και μας οδήγησε στην πραγμάτευση του </a:t>
            </a:r>
            <a:r>
              <a:rPr lang="el-GR" dirty="0" err="1" smtClean="0"/>
              <a:t>θεματός</a:t>
            </a:r>
            <a:r>
              <a:rPr lang="el-GR" dirty="0" smtClean="0"/>
              <a:t> μας.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Γράφουμε (παρουσιάζουμε) </a:t>
            </a:r>
            <a:r>
              <a:rPr lang="el-GR" b="1" dirty="0" smtClean="0"/>
              <a:t>γι’ αυτούς που έγραψαν πριν από εμάς για εμάς</a:t>
            </a:r>
            <a:r>
              <a:rPr lang="el-GR" dirty="0" smtClean="0"/>
              <a:t>, με αυστηρή χρονολογική σειρά των έργων τους,   για να δούμε πως οι προγενέστεροι έχουν επηρεάσει τους μεταγενεστέρους συγγραφείς.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Σημειώνουμε τη </a:t>
            </a:r>
            <a:r>
              <a:rPr lang="el-GR" b="1" dirty="0" smtClean="0"/>
              <a:t>ΜΕΘΟΔΟ</a:t>
            </a:r>
            <a:r>
              <a:rPr lang="el-GR" dirty="0" smtClean="0"/>
              <a:t>, την οποία ακολουθήσαμε.                                   (π.χ. </a:t>
            </a:r>
            <a:r>
              <a:rPr lang="el-GR" dirty="0" err="1" smtClean="0"/>
              <a:t>ιστορικο</a:t>
            </a:r>
            <a:r>
              <a:rPr lang="el-GR" dirty="0" smtClean="0"/>
              <a:t>-κριτική, συγχρονική, διαχρονική).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4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95534" y="2"/>
            <a:ext cx="12287534" cy="10781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l-GR" b="1" dirty="0" smtClean="0">
                <a:solidFill>
                  <a:prstClr val="black"/>
                </a:solidFill>
              </a:rPr>
              <a:t>7</a:t>
            </a:r>
            <a:r>
              <a:rPr lang="en-US" b="1" dirty="0" smtClean="0">
                <a:solidFill>
                  <a:prstClr val="black"/>
                </a:solidFill>
              </a:rPr>
              <a:t>)  </a:t>
            </a:r>
            <a:r>
              <a:rPr lang="en-US" u="sng" dirty="0">
                <a:solidFill>
                  <a:prstClr val="black"/>
                </a:solidFill>
              </a:rPr>
              <a:t>ANAZHTH</a:t>
            </a:r>
            <a:r>
              <a:rPr lang="el-GR" u="sng" dirty="0">
                <a:solidFill>
                  <a:prstClr val="black"/>
                </a:solidFill>
              </a:rPr>
              <a:t>ΣΗ</a:t>
            </a:r>
            <a:r>
              <a:rPr lang="el-GR" dirty="0">
                <a:solidFill>
                  <a:prstClr val="black"/>
                </a:solidFill>
              </a:rPr>
              <a:t> στους </a:t>
            </a:r>
            <a:r>
              <a:rPr lang="el-GR" b="1" u="sng" dirty="0" smtClean="0">
                <a:solidFill>
                  <a:prstClr val="black"/>
                </a:solidFill>
              </a:rPr>
              <a:t>ΒΟΡΕΙΟ-ΑΦΡΙΚΑΝΟΥΣ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ΠΑΤΕΡΕΣ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8174"/>
            <a:ext cx="12192000" cy="5779826"/>
          </a:xfrm>
        </p:spPr>
      </p:pic>
    </p:spTree>
    <p:extLst>
      <p:ext uri="{BB962C8B-B14F-4D97-AF65-F5344CB8AC3E}">
        <p14:creationId xmlns:p14="http://schemas.microsoft.com/office/powerpoint/2010/main" xmlns="" val="42323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46912" y="0"/>
            <a:ext cx="8720921" cy="9962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ΑΠΟΤΕΛΕΣΜΑΤΑ ΑΝΑΖΗΤΗΣΗΣ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287"/>
            <a:ext cx="12192000" cy="5861713"/>
          </a:xfrm>
        </p:spPr>
      </p:pic>
    </p:spTree>
    <p:extLst>
      <p:ext uri="{BB962C8B-B14F-4D97-AF65-F5344CB8AC3E}">
        <p14:creationId xmlns:p14="http://schemas.microsoft.com/office/powerpoint/2010/main" xmlns="" val="37734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b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ΒΗΜΑ:  </a:t>
            </a:r>
            <a:r>
              <a:rPr lang="el-GR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ΑΝΑΖΗΤΗΣΗ </a:t>
            </a: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TLG </a:t>
            </a:r>
            <a: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ΚΑΛΥΤΕΡΕΣ ΕΚΔΟΣΕΙΣ ΤΩΝ ΚΕΙΜΕΝΩΝ</a:t>
            </a:r>
            <a:b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ΜΠΟΡΕΙΣ ΝΑ ΤΟ ΜΟΡΦΟΠΟΙΗΣΕΙΣ</a:t>
            </a:r>
            <a:b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1"/>
          </a:xfrm>
        </p:spPr>
      </p:pic>
    </p:spTree>
    <p:extLst>
      <p:ext uri="{BB962C8B-B14F-4D97-AF65-F5344CB8AC3E}">
        <p14:creationId xmlns:p14="http://schemas.microsoft.com/office/powerpoint/2010/main" xmlns="" val="4365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322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ANAZHTH</a:t>
            </a:r>
            <a:r>
              <a:rPr lang="el-GR" b="1" dirty="0">
                <a:solidFill>
                  <a:prstClr val="black"/>
                </a:solidFill>
              </a:rPr>
              <a:t>ΣΗ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ΣΤΟ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prstClr val="black"/>
                </a:solidFill>
              </a:rPr>
              <a:t>TLG  </a:t>
            </a:r>
            <a:r>
              <a:rPr lang="en-US" b="1" u="sng" dirty="0" smtClean="0">
                <a:solidFill>
                  <a:prstClr val="black"/>
                </a:solidFill>
              </a:rPr>
              <a:t>CANON</a:t>
            </a:r>
            <a:r>
              <a:rPr lang="el-GR" b="1" dirty="0" smtClean="0">
                <a:solidFill>
                  <a:prstClr val="black"/>
                </a:solidFill>
              </a:rPr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764275"/>
            <a:ext cx="12192000" cy="609372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en-US" b="1" u="sng" dirty="0" smtClean="0">
                <a:solidFill>
                  <a:prstClr val="black"/>
                </a:solidFill>
              </a:rPr>
              <a:t>ALL FIELDS</a:t>
            </a:r>
            <a:r>
              <a:rPr lang="el-GR" b="1" u="sng" dirty="0" smtClean="0">
                <a:solidFill>
                  <a:prstClr val="black"/>
                </a:solidFill>
              </a:rPr>
              <a:t>:</a:t>
            </a:r>
            <a:r>
              <a:rPr lang="el-GR" dirty="0" smtClean="0">
                <a:solidFill>
                  <a:prstClr val="black"/>
                </a:solidFill>
              </a:rPr>
              <a:t>   Αν το επιλέξουμε, μας δίνει μόνο  </a:t>
            </a:r>
            <a:r>
              <a:rPr lang="el-GR" b="1" dirty="0" smtClean="0">
                <a:solidFill>
                  <a:prstClr val="black"/>
                </a:solidFill>
              </a:rPr>
              <a:t>ΣΥΓΓΡΑΦΕΙΣ </a:t>
            </a:r>
            <a:r>
              <a:rPr lang="el-GR" dirty="0" smtClean="0">
                <a:solidFill>
                  <a:prstClr val="black"/>
                </a:solidFill>
              </a:rPr>
              <a:t> &amp;  </a:t>
            </a:r>
            <a:r>
              <a:rPr lang="el-GR" b="1" dirty="0" smtClean="0">
                <a:solidFill>
                  <a:prstClr val="black"/>
                </a:solidFill>
              </a:rPr>
              <a:t>ΕΚΔΟΤΕΣ. </a:t>
            </a:r>
          </a:p>
          <a:p>
            <a:pPr marL="514350" lvl="0" indent="-514350">
              <a:buAutoNum type="arabicPeriod"/>
            </a:pPr>
            <a:endParaRPr lang="el-GR" b="1" u="sng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l-GR" b="1" u="sng" dirty="0" smtClean="0">
                <a:solidFill>
                  <a:prstClr val="black"/>
                </a:solidFill>
              </a:rPr>
              <a:t>Α</a:t>
            </a:r>
            <a:r>
              <a:rPr lang="en-US" b="1" u="sng" dirty="0" smtClean="0">
                <a:solidFill>
                  <a:prstClr val="black"/>
                </a:solidFill>
              </a:rPr>
              <a:t>UTHOR</a:t>
            </a:r>
            <a:r>
              <a:rPr lang="el-GR" b="1" dirty="0" smtClean="0">
                <a:solidFill>
                  <a:prstClr val="black"/>
                </a:solidFill>
              </a:rPr>
              <a:t>: 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l-GR" dirty="0" smtClean="0">
                <a:solidFill>
                  <a:prstClr val="black"/>
                </a:solidFill>
              </a:rPr>
              <a:t>Συγγραφέας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l-GR" b="1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π.χ.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BASILIUS </a:t>
            </a:r>
            <a:r>
              <a:rPr lang="en-US" b="1" dirty="0" err="1" smtClean="0">
                <a:solidFill>
                  <a:prstClr val="black"/>
                </a:solidFill>
              </a:rPr>
              <a:t>Caesariensis</a:t>
            </a:r>
            <a:r>
              <a:rPr lang="en-US" b="1" dirty="0">
                <a:solidFill>
                  <a:prstClr val="black"/>
                </a:solidFill>
              </a:rPr>
              <a:t>, CYRILLUS </a:t>
            </a:r>
            <a:r>
              <a:rPr lang="en-US" b="1" dirty="0" err="1" smtClean="0">
                <a:solidFill>
                  <a:prstClr val="black"/>
                </a:solidFill>
              </a:rPr>
              <a:t>Alexandrinus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)</a:t>
            </a:r>
          </a:p>
          <a:p>
            <a:pPr marL="514350" lvl="0" indent="-514350">
              <a:buAutoNum type="arabicPeriod"/>
            </a:pPr>
            <a:endParaRPr lang="el-GR" b="1" u="sng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b="1" u="sng" dirty="0" smtClean="0">
                <a:solidFill>
                  <a:prstClr val="black"/>
                </a:solidFill>
              </a:rPr>
              <a:t>EDITOR</a:t>
            </a:r>
            <a:r>
              <a:rPr lang="el-GR" b="1" dirty="0" smtClean="0">
                <a:solidFill>
                  <a:prstClr val="black"/>
                </a:solidFill>
              </a:rPr>
              <a:t>:</a:t>
            </a:r>
            <a:r>
              <a:rPr lang="en-US" b="1" dirty="0" smtClean="0">
                <a:solidFill>
                  <a:prstClr val="black"/>
                </a:solidFill>
              </a:rPr>
              <a:t>    </a:t>
            </a:r>
            <a:r>
              <a:rPr lang="el-GR" dirty="0" smtClean="0">
                <a:solidFill>
                  <a:prstClr val="black"/>
                </a:solidFill>
              </a:rPr>
              <a:t>Εκδότης   </a:t>
            </a:r>
            <a:r>
              <a:rPr lang="el-GR" b="1" dirty="0" smtClean="0">
                <a:solidFill>
                  <a:prstClr val="black"/>
                </a:solidFill>
              </a:rPr>
              <a:t>( π.χ</a:t>
            </a:r>
            <a:r>
              <a:rPr lang="el-GR" b="1" dirty="0">
                <a:solidFill>
                  <a:prstClr val="black"/>
                </a:solidFill>
              </a:rPr>
              <a:t>. 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Migne</a:t>
            </a:r>
            <a:r>
              <a:rPr lang="en-US" b="1" dirty="0">
                <a:solidFill>
                  <a:prstClr val="black"/>
                </a:solidFill>
              </a:rPr>
              <a:t>, J.-P</a:t>
            </a:r>
            <a:r>
              <a:rPr lang="en-US" b="1" dirty="0" smtClean="0">
                <a:solidFill>
                  <a:prstClr val="black"/>
                </a:solidFill>
              </a:rPr>
              <a:t>. </a:t>
            </a:r>
            <a:r>
              <a:rPr lang="el-GR" b="1" dirty="0">
                <a:solidFill>
                  <a:prstClr val="black"/>
                </a:solidFill>
              </a:rPr>
              <a:t>). </a:t>
            </a:r>
            <a:endParaRPr lang="el-GR" b="1" u="sng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endParaRPr lang="el-GR" b="1" u="sng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b="1" u="sng" dirty="0" smtClean="0">
                <a:solidFill>
                  <a:prstClr val="black"/>
                </a:solidFill>
              </a:rPr>
              <a:t>WORK TITLE</a:t>
            </a:r>
            <a:r>
              <a:rPr lang="el-GR" b="1" dirty="0" smtClean="0">
                <a:solidFill>
                  <a:prstClr val="black"/>
                </a:solidFill>
              </a:rPr>
              <a:t>: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Τίτλος  έργου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( π.χ.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Commentarii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in </a:t>
            </a:r>
            <a:r>
              <a:rPr lang="en-US" b="1" dirty="0" err="1" smtClean="0">
                <a:solidFill>
                  <a:prstClr val="black"/>
                </a:solidFill>
              </a:rPr>
              <a:t>Lucam</a:t>
            </a:r>
            <a:r>
              <a:rPr lang="el-GR" b="1" dirty="0" smtClean="0">
                <a:solidFill>
                  <a:prstClr val="black"/>
                </a:solidFill>
              </a:rPr>
              <a:t> ).</a:t>
            </a:r>
          </a:p>
          <a:p>
            <a:pPr marL="514350" lvl="0" indent="-514350">
              <a:buAutoNum type="arabicPeriod"/>
            </a:pPr>
            <a:endParaRPr lang="el-GR" b="1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b="1" u="sng" dirty="0" smtClean="0">
                <a:solidFill>
                  <a:prstClr val="black"/>
                </a:solidFill>
              </a:rPr>
              <a:t>PUBLICATION TITLE</a:t>
            </a:r>
            <a:r>
              <a:rPr lang="el-GR" b="1" dirty="0" smtClean="0">
                <a:solidFill>
                  <a:prstClr val="black"/>
                </a:solidFill>
              </a:rPr>
              <a:t>: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Πλήρης τίτλος έκδοσης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π.χ.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Patrologiae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Cursus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Completus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endParaRPr lang="en-US" b="1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b="1" u="sng" dirty="0" smtClean="0">
                <a:solidFill>
                  <a:prstClr val="black"/>
                </a:solidFill>
              </a:rPr>
              <a:t>SERIES</a:t>
            </a:r>
            <a:r>
              <a:rPr lang="el-GR" b="1" dirty="0" smtClean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T</a:t>
            </a:r>
            <a:r>
              <a:rPr lang="el-GR" dirty="0" err="1" smtClean="0">
                <a:solidFill>
                  <a:prstClr val="black"/>
                </a:solidFill>
              </a:rPr>
              <a:t>ίτλος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Σειράς 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( π.χ. </a:t>
            </a:r>
            <a:r>
              <a:rPr lang="en-US" b="1" dirty="0" smtClean="0">
                <a:solidFill>
                  <a:prstClr val="black"/>
                </a:solidFill>
              </a:rPr>
              <a:t> Sources </a:t>
            </a:r>
            <a:r>
              <a:rPr lang="en-US" b="1" dirty="0" err="1" smtClean="0">
                <a:solidFill>
                  <a:prstClr val="black"/>
                </a:solidFill>
              </a:rPr>
              <a:t>chrétiennes</a:t>
            </a:r>
            <a:r>
              <a:rPr lang="el-GR" b="1" dirty="0" smtClean="0">
                <a:solidFill>
                  <a:prstClr val="black"/>
                </a:solidFill>
              </a:rPr>
              <a:t> ).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marL="514350" lvl="0" indent="-514350">
              <a:buAutoNum type="arabicPeriod"/>
            </a:pPr>
            <a:endParaRPr lang="en-US" b="1" dirty="0" smtClean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b="1" u="sng" dirty="0">
                <a:solidFill>
                  <a:prstClr val="black"/>
                </a:solidFill>
              </a:rPr>
              <a:t>PUBLICATION </a:t>
            </a:r>
            <a:r>
              <a:rPr lang="en-US" b="1" u="sng" dirty="0" smtClean="0">
                <a:solidFill>
                  <a:prstClr val="black"/>
                </a:solidFill>
              </a:rPr>
              <a:t>YEAR</a:t>
            </a:r>
            <a:r>
              <a:rPr lang="el-GR" b="1" dirty="0" smtClean="0">
                <a:solidFill>
                  <a:prstClr val="black"/>
                </a:solidFill>
              </a:rPr>
              <a:t>:</a:t>
            </a:r>
            <a:r>
              <a:rPr lang="en-US" b="1" dirty="0" smtClean="0">
                <a:solidFill>
                  <a:prstClr val="black"/>
                </a:solidFill>
              </a:rPr>
              <a:t>   </a:t>
            </a:r>
            <a:r>
              <a:rPr lang="el-GR" dirty="0" smtClean="0">
                <a:solidFill>
                  <a:prstClr val="black"/>
                </a:solidFill>
              </a:rPr>
              <a:t>Χρόνος έκδοσης. </a:t>
            </a:r>
            <a:endParaRPr lang="el-GR" b="1" dirty="0">
              <a:solidFill>
                <a:prstClr val="black"/>
              </a:solidFill>
            </a:endParaRPr>
          </a:p>
          <a:p>
            <a:endParaRPr lang="el-GR" dirty="0" smtClean="0"/>
          </a:p>
          <a:p>
            <a:pPr marL="0" indent="0">
              <a:buNone/>
            </a:pPr>
            <a:r>
              <a:rPr lang="el-GR" b="1" u="sng" dirty="0" smtClean="0"/>
              <a:t>ΠΡΟΣΟΧΗ</a:t>
            </a:r>
            <a:r>
              <a:rPr lang="el-GR" b="1" dirty="0" smtClean="0"/>
              <a:t>: Το ελάχιστο που χρειάζεται να πληκτρολογήσουμε είναι τρεις χαρακτήρες!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8526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91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1) </a:t>
            </a:r>
            <a:r>
              <a:rPr lang="en-US" b="1" dirty="0" smtClean="0">
                <a:latin typeface="+mn-lt"/>
              </a:rPr>
              <a:t>ANAZHTH</a:t>
            </a:r>
            <a:r>
              <a:rPr lang="el-GR" b="1" dirty="0">
                <a:latin typeface="+mn-lt"/>
              </a:rPr>
              <a:t>ΣΗ </a:t>
            </a:r>
            <a:r>
              <a:rPr lang="en-US" b="1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ΣΤΟΝ  </a:t>
            </a:r>
            <a:r>
              <a:rPr lang="el-GR" b="1" u="sng" dirty="0" smtClean="0">
                <a:latin typeface="+mn-lt"/>
              </a:rPr>
              <a:t>ΣΥΓΓΡΑΦΕΑ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>Στην </a:t>
            </a:r>
            <a:r>
              <a:rPr lang="el-GR" dirty="0"/>
              <a:t>έ</a:t>
            </a:r>
            <a:r>
              <a:rPr lang="el-GR" dirty="0" smtClean="0"/>
              <a:t>νδειξη «Βιβλίο» περιέχονται όλα τα έργα του.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9116"/>
            <a:ext cx="12192000" cy="5738884"/>
          </a:xfrm>
        </p:spPr>
      </p:pic>
    </p:spTree>
    <p:extLst>
      <p:ext uri="{BB962C8B-B14F-4D97-AF65-F5344CB8AC3E}">
        <p14:creationId xmlns:p14="http://schemas.microsoft.com/office/powerpoint/2010/main" xmlns="" val="30452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603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+mn-lt"/>
              </a:rPr>
              <a:t>ANAZHTH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ΣΗ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ΣΤΟ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u="sng" dirty="0">
                <a:solidFill>
                  <a:prstClr val="black"/>
                </a:solidFill>
                <a:latin typeface="+mn-lt"/>
              </a:rPr>
              <a:t>TLG  </a:t>
            </a:r>
            <a:r>
              <a:rPr lang="en-US" u="sng" dirty="0" smtClean="0">
                <a:solidFill>
                  <a:prstClr val="black"/>
                </a:solidFill>
                <a:latin typeface="+mn-lt"/>
              </a:rPr>
              <a:t>CANON</a:t>
            </a:r>
            <a:r>
              <a:rPr lang="en-US" b="1" u="sng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b="1" u="sng" dirty="0" smtClean="0">
                <a:solidFill>
                  <a:prstClr val="black"/>
                </a:solidFill>
                <a:latin typeface="+mn-lt"/>
              </a:rPr>
            </a:b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l-GR" b="1" dirty="0" smtClean="0">
                <a:solidFill>
                  <a:prstClr val="black"/>
                </a:solidFill>
              </a:rPr>
              <a:t>ΣΕ ΟΛΑ ΤΑ ΕΡΓΑ ΤΟΥ ΣΥΓΓΡΑΦΕΑ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0310"/>
            <a:ext cx="12192000" cy="5397690"/>
          </a:xfrm>
        </p:spPr>
      </p:pic>
    </p:spTree>
    <p:extLst>
      <p:ext uri="{BB962C8B-B14F-4D97-AF65-F5344CB8AC3E}">
        <p14:creationId xmlns:p14="http://schemas.microsoft.com/office/powerpoint/2010/main" xmlns="" val="33296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40507" y="0"/>
            <a:ext cx="7710986" cy="11600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u="sng" dirty="0" smtClean="0">
                <a:latin typeface="+mn-lt"/>
              </a:rPr>
              <a:t>GO TO SEARCH TEXT</a:t>
            </a:r>
            <a:endParaRPr lang="el-GR" b="1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0060"/>
            <a:ext cx="12192000" cy="5697940"/>
          </a:xfrm>
        </p:spPr>
      </p:pic>
    </p:spTree>
    <p:extLst>
      <p:ext uri="{BB962C8B-B14F-4D97-AF65-F5344CB8AC3E}">
        <p14:creationId xmlns:p14="http://schemas.microsoft.com/office/powerpoint/2010/main" xmlns="" val="42092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464023"/>
            <a:ext cx="12192000" cy="19789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2) </a:t>
            </a:r>
            <a:r>
              <a:rPr lang="en-US" b="1" dirty="0" smtClean="0">
                <a:latin typeface="+mn-lt"/>
              </a:rPr>
              <a:t>ANAZHTH</a:t>
            </a:r>
            <a:r>
              <a:rPr lang="el-GR" b="1" dirty="0">
                <a:latin typeface="+mn-lt"/>
              </a:rPr>
              <a:t>ΣΗ </a:t>
            </a:r>
            <a:r>
              <a:rPr lang="en-US" b="1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ΣΤΟΝ  </a:t>
            </a:r>
            <a:r>
              <a:rPr lang="el-GR" b="1" u="sng" dirty="0" smtClean="0">
                <a:latin typeface="+mn-lt"/>
              </a:rPr>
              <a:t>ΣΥΓΓΡΑΦΕΑ</a:t>
            </a:r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r>
              <a:rPr lang="el-GR" dirty="0" smtClean="0"/>
              <a:t>Στο </a:t>
            </a:r>
            <a:r>
              <a:rPr lang="en-US" i="1" u="sng" dirty="0" smtClean="0"/>
              <a:t>My Search Selection </a:t>
            </a:r>
            <a:r>
              <a:rPr lang="el-GR" dirty="0" smtClean="0"/>
              <a:t>μπορούμε να</a:t>
            </a:r>
            <a:r>
              <a:rPr lang="en-US" dirty="0" smtClean="0"/>
              <a:t> </a:t>
            </a:r>
            <a:r>
              <a:rPr lang="el-GR" dirty="0" smtClean="0"/>
              <a:t>αποθηκεύσουμε την έρευνά μας μέχρι το σημείο που έχουμε φθάσει.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4901"/>
            <a:ext cx="12192000" cy="5343097"/>
          </a:xfrm>
        </p:spPr>
      </p:pic>
    </p:spTree>
    <p:extLst>
      <p:ext uri="{BB962C8B-B14F-4D97-AF65-F5344CB8AC3E}">
        <p14:creationId xmlns:p14="http://schemas.microsoft.com/office/powerpoint/2010/main" xmlns="" val="15136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285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2</a:t>
            </a:r>
            <a:r>
              <a:rPr lang="el-GR" b="1" dirty="0" smtClean="0"/>
              <a:t>) </a:t>
            </a:r>
            <a:r>
              <a:rPr lang="en-US" b="1" dirty="0" smtClean="0">
                <a:latin typeface="+mn-lt"/>
              </a:rPr>
              <a:t>ANAZHTH</a:t>
            </a:r>
            <a:r>
              <a:rPr lang="el-GR" b="1" dirty="0">
                <a:latin typeface="+mn-lt"/>
              </a:rPr>
              <a:t>ΣΗ </a:t>
            </a:r>
            <a:r>
              <a:rPr lang="en-US" b="1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ΣΤΟΝ  </a:t>
            </a:r>
            <a:r>
              <a:rPr lang="el-GR" b="1" u="sng" dirty="0" smtClean="0">
                <a:latin typeface="+mn-lt"/>
              </a:rPr>
              <a:t>ΣΥΓΓΡΑΦΕΑ</a:t>
            </a:r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r>
              <a:rPr lang="el-GR" dirty="0" smtClean="0"/>
              <a:t>Στα </a:t>
            </a:r>
            <a:r>
              <a:rPr lang="en-US" b="1" i="1" dirty="0" smtClean="0"/>
              <a:t>Quick Links</a:t>
            </a:r>
            <a:r>
              <a:rPr lang="en-US" b="1" dirty="0" smtClean="0"/>
              <a:t> </a:t>
            </a:r>
            <a:r>
              <a:rPr lang="el-GR" dirty="0" smtClean="0"/>
              <a:t>μπορούμε να αναζητήσουμε πληροφορίες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u="sng" dirty="0" smtClean="0"/>
              <a:t>Όμως, κάποια από αυτά απαιτούν περαιτέρω εγγραφή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8548"/>
            <a:ext cx="12192000" cy="5329451"/>
          </a:xfrm>
        </p:spPr>
      </p:pic>
    </p:spTree>
    <p:extLst>
      <p:ext uri="{BB962C8B-B14F-4D97-AF65-F5344CB8AC3E}">
        <p14:creationId xmlns:p14="http://schemas.microsoft.com/office/powerpoint/2010/main" xmlns="" val="2275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61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ΑΥΤΟΜΑΤΟ ΑΝΟΙΓΜΑ ΣΤΟ </a:t>
            </a:r>
            <a:r>
              <a:rPr lang="en-US" b="1" u="sng" dirty="0" smtClean="0">
                <a:latin typeface="+mn-lt"/>
              </a:rPr>
              <a:t>WORLDCAT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6161"/>
            <a:ext cx="12191999" cy="6114197"/>
          </a:xfrm>
        </p:spPr>
      </p:pic>
    </p:spTree>
    <p:extLst>
      <p:ext uri="{BB962C8B-B14F-4D97-AF65-F5344CB8AC3E}">
        <p14:creationId xmlns:p14="http://schemas.microsoft.com/office/powerpoint/2010/main" xmlns="" val="19074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91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ΒΙΒΛΙΟΓΡΑΦΙΚΕΣ  ΠΗΓΕΣ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52816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Δ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ιάκριση </a:t>
            </a:r>
            <a:r>
              <a:rPr lang="el-GR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Πηγών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από </a:t>
            </a:r>
            <a:r>
              <a:rPr lang="el-GR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Δευτερεύουσα Βιβλιογραφία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Τους </a:t>
            </a:r>
            <a:r>
              <a:rPr lang="el-GR" b="1" dirty="0">
                <a:solidFill>
                  <a:prstClr val="black"/>
                </a:solidFill>
              </a:rPr>
              <a:t>Πατέρες</a:t>
            </a:r>
            <a:r>
              <a:rPr lang="el-GR" dirty="0">
                <a:solidFill>
                  <a:prstClr val="black"/>
                </a:solidFill>
              </a:rPr>
              <a:t> και τους </a:t>
            </a:r>
            <a:r>
              <a:rPr lang="el-GR" b="1" dirty="0">
                <a:solidFill>
                  <a:prstClr val="black"/>
                </a:solidFill>
              </a:rPr>
              <a:t>Εκκλησιαστικούς Συγγραφείς </a:t>
            </a:r>
            <a:r>
              <a:rPr lang="el-GR" dirty="0">
                <a:solidFill>
                  <a:prstClr val="black"/>
                </a:solidFill>
              </a:rPr>
              <a:t>(</a:t>
            </a:r>
            <a:r>
              <a:rPr lang="el-GR" u="sng" dirty="0">
                <a:solidFill>
                  <a:prstClr val="black"/>
                </a:solidFill>
              </a:rPr>
              <a:t>καθώς ο Ωριγένης δεν είναι Πατήρ</a:t>
            </a:r>
            <a:r>
              <a:rPr lang="el-GR" dirty="0">
                <a:solidFill>
                  <a:prstClr val="black"/>
                </a:solidFill>
              </a:rPr>
              <a:t>) τους βάζουμε ανάμεσα στις Πηγές και την </a:t>
            </a:r>
            <a:r>
              <a:rPr lang="el-GR" dirty="0" smtClean="0">
                <a:solidFill>
                  <a:prstClr val="black"/>
                </a:solidFill>
              </a:rPr>
              <a:t>υπόλοιπη Βιβλιογραφία. </a:t>
            </a:r>
          </a:p>
          <a:p>
            <a:pPr marL="514350" lvl="0" indent="-514350">
              <a:buFont typeface="+mj-lt"/>
              <a:buAutoNum type="arabicPeriod"/>
            </a:pPr>
            <a:endParaRPr lang="el-GR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Μπορούμε να θέσουμε μία ενδιάμεση κατηγορία, υπό τον τίτλο: </a:t>
            </a:r>
            <a:r>
              <a:rPr lang="el-GR" b="1" dirty="0" smtClean="0"/>
              <a:t>ΥΠΟΜΝΗΜΑΤΙΣΜΟΣ. </a:t>
            </a: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l-GR" b="1" u="sng" dirty="0" smtClean="0"/>
              <a:t>ΠΡΟΣΟΧΗ</a:t>
            </a:r>
            <a:r>
              <a:rPr lang="el-GR" b="1" dirty="0" smtClean="0"/>
              <a:t>: ΣΤΗΝ </a:t>
            </a:r>
            <a:r>
              <a:rPr lang="en-US" b="1" i="1" dirty="0" smtClean="0"/>
              <a:t>PG </a:t>
            </a:r>
            <a:r>
              <a:rPr lang="el-GR" b="1" dirty="0" smtClean="0"/>
              <a:t>ΔΕΝ ΕΙΝΑΙ ΟΛΟΙ ΟΙ ΣΥΓΓΡΑΦΕΙΣ, «ΠΑΤΕΡΕΣ»!!!</a:t>
            </a:r>
            <a:endParaRPr lang="el-GR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581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886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4)  </a:t>
            </a:r>
            <a:r>
              <a:rPr lang="el-GR" b="1" dirty="0" smtClean="0">
                <a:latin typeface="+mn-lt"/>
              </a:rPr>
              <a:t>ΑΝΑΖΗΤΗΣΗ ΜΕ </a:t>
            </a:r>
            <a:r>
              <a:rPr lang="el-GR" b="1" u="sng" dirty="0" smtClean="0">
                <a:latin typeface="+mn-lt"/>
              </a:rPr>
              <a:t>ΤΙΤΛΟ ΕΡΓΟΥ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8866"/>
            <a:ext cx="12192000" cy="6039134"/>
          </a:xfrm>
        </p:spPr>
      </p:pic>
    </p:spTree>
    <p:extLst>
      <p:ext uri="{BB962C8B-B14F-4D97-AF65-F5344CB8AC3E}">
        <p14:creationId xmlns:p14="http://schemas.microsoft.com/office/powerpoint/2010/main" xmlns="" val="22050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471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6</a:t>
            </a:r>
            <a:r>
              <a:rPr lang="el-GR" b="1" dirty="0" smtClean="0">
                <a:solidFill>
                  <a:prstClr val="black"/>
                </a:solidFill>
              </a:rPr>
              <a:t>)  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ΑΝΑΖΗΤΗΣΗ 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ME </a:t>
            </a:r>
            <a:r>
              <a:rPr lang="en-US" b="1" u="sng" dirty="0" smtClean="0">
                <a:solidFill>
                  <a:prstClr val="black"/>
                </a:solidFill>
                <a:latin typeface="+mn-lt"/>
              </a:rPr>
              <a:t>ONOMA </a:t>
            </a:r>
            <a:r>
              <a:rPr lang="el-GR" b="1" u="sng" dirty="0" smtClean="0">
                <a:solidFill>
                  <a:prstClr val="black"/>
                </a:solidFill>
                <a:latin typeface="+mn-lt"/>
              </a:rPr>
              <a:t>ΣΕΙΡΑΣ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el-GR" b="1" u="sng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b="1" dirty="0" smtClean="0">
                <a:solidFill>
                  <a:prstClr val="black"/>
                </a:solidFill>
                <a:latin typeface="+mn-lt"/>
              </a:rPr>
            </a:br>
            <a:r>
              <a:rPr lang="el-GR" b="1" dirty="0" smtClean="0">
                <a:solidFill>
                  <a:prstClr val="black"/>
                </a:solidFill>
              </a:rPr>
              <a:t>α)</a:t>
            </a:r>
            <a:r>
              <a:rPr lang="el-GR" dirty="0" smtClean="0">
                <a:solidFill>
                  <a:prstClr val="black"/>
                </a:solidFill>
              </a:rPr>
              <a:t> Βλέπουμε τα αποτελέσματα ως μία </a:t>
            </a:r>
            <a:r>
              <a:rPr lang="el-GR" b="1" u="sng" dirty="0" smtClean="0">
                <a:solidFill>
                  <a:prstClr val="black"/>
                </a:solidFill>
              </a:rPr>
              <a:t>ΛΙΣΤΑ</a:t>
            </a:r>
            <a:r>
              <a:rPr lang="el-GR" b="1" dirty="0" smtClean="0">
                <a:solidFill>
                  <a:prstClr val="black"/>
                </a:solidFill>
              </a:rPr>
              <a:t>.</a:t>
            </a:r>
            <a:r>
              <a:rPr lang="el-GR" dirty="0" smtClean="0">
                <a:solidFill>
                  <a:prstClr val="black"/>
                </a:solidFill>
              </a:rPr>
              <a:t/>
            </a:r>
            <a:br>
              <a:rPr lang="el-GR" dirty="0" smtClean="0">
                <a:solidFill>
                  <a:prstClr val="black"/>
                </a:solidFill>
              </a:rPr>
            </a:br>
            <a:r>
              <a:rPr lang="el-GR" b="1" dirty="0" smtClean="0">
                <a:solidFill>
                  <a:prstClr val="black"/>
                </a:solidFill>
              </a:rPr>
              <a:t>β)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b="1" u="sng" dirty="0" smtClean="0">
                <a:solidFill>
                  <a:prstClr val="black"/>
                </a:solidFill>
              </a:rPr>
              <a:t>Στα αριστερά </a:t>
            </a:r>
            <a:r>
              <a:rPr lang="el-GR" dirty="0" smtClean="0">
                <a:solidFill>
                  <a:prstClr val="black"/>
                </a:solidFill>
              </a:rPr>
              <a:t>υπάρχουν </a:t>
            </a:r>
            <a:r>
              <a:rPr lang="el-GR" b="1" dirty="0" smtClean="0">
                <a:solidFill>
                  <a:prstClr val="black"/>
                </a:solidFill>
              </a:rPr>
              <a:t>«φίλτρα» (κατηγορίες)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br>
              <a:rPr lang="el-GR" dirty="0" smtClean="0">
                <a:solidFill>
                  <a:prstClr val="black"/>
                </a:solidFill>
              </a:rPr>
            </a:br>
            <a:r>
              <a:rPr lang="el-GR" dirty="0" smtClean="0">
                <a:solidFill>
                  <a:prstClr val="black"/>
                </a:solidFill>
              </a:rPr>
              <a:t>γ) </a:t>
            </a:r>
            <a:r>
              <a:rPr lang="el-GR" b="1" u="sng" dirty="0" smtClean="0">
                <a:solidFill>
                  <a:prstClr val="black"/>
                </a:solidFill>
              </a:rPr>
              <a:t>Στα δεξιά </a:t>
            </a:r>
            <a:r>
              <a:rPr lang="el-GR" dirty="0" smtClean="0">
                <a:solidFill>
                  <a:prstClr val="black"/>
                </a:solidFill>
              </a:rPr>
              <a:t>υπάρχουν οι  </a:t>
            </a:r>
            <a:r>
              <a:rPr lang="el-GR" b="1" dirty="0" smtClean="0">
                <a:solidFill>
                  <a:prstClr val="black"/>
                </a:solidFill>
              </a:rPr>
              <a:t>Σύνδεσμοι</a:t>
            </a:r>
            <a:r>
              <a:rPr lang="el-GR" dirty="0" smtClean="0">
                <a:solidFill>
                  <a:prstClr val="black"/>
                </a:solidFill>
              </a:rPr>
              <a:t>  </a:t>
            </a:r>
            <a:r>
              <a:rPr lang="el-GR" b="1" dirty="0" smtClean="0">
                <a:solidFill>
                  <a:prstClr val="black"/>
                </a:solidFill>
              </a:rPr>
              <a:t>&amp;</a:t>
            </a:r>
            <a:r>
              <a:rPr lang="el-GR" dirty="0" smtClean="0">
                <a:solidFill>
                  <a:prstClr val="black"/>
                </a:solidFill>
              </a:rPr>
              <a:t>  τα  </a:t>
            </a:r>
            <a:r>
              <a:rPr lang="el-GR" b="1" dirty="0" smtClean="0">
                <a:solidFill>
                  <a:prstClr val="black"/>
                </a:solidFill>
              </a:rPr>
              <a:t>Παράλληλα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7162"/>
            <a:ext cx="12192000" cy="4810837"/>
          </a:xfrm>
        </p:spPr>
      </p:pic>
    </p:spTree>
    <p:extLst>
      <p:ext uri="{BB962C8B-B14F-4D97-AF65-F5344CB8AC3E}">
        <p14:creationId xmlns:p14="http://schemas.microsoft.com/office/powerpoint/2010/main" xmlns="" val="30823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4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6</a:t>
            </a:r>
            <a:r>
              <a:rPr lang="el-GR" b="1" dirty="0" smtClean="0">
                <a:solidFill>
                  <a:prstClr val="black"/>
                </a:solidFill>
              </a:rPr>
              <a:t>)  ΜΠΟΡΟΥΜΕ ΝΑ ΑΝΑΖΗΤΗΣΟΥΜΕ ΤΑ ΑΠΟΤΕΛΕΣΜΑΤΑ:</a:t>
            </a:r>
            <a:br>
              <a:rPr lang="el-GR" b="1" dirty="0" smtClean="0">
                <a:solidFill>
                  <a:prstClr val="black"/>
                </a:solidFill>
              </a:rPr>
            </a:br>
            <a:r>
              <a:rPr lang="el-GR" sz="4000" b="1" dirty="0" smtClean="0">
                <a:solidFill>
                  <a:prstClr val="black"/>
                </a:solidFill>
              </a:rPr>
              <a:t>α)</a:t>
            </a:r>
            <a:r>
              <a:rPr lang="el-GR" sz="4000" dirty="0" smtClean="0">
                <a:solidFill>
                  <a:prstClr val="black"/>
                </a:solidFill>
              </a:rPr>
              <a:t> Μέσω </a:t>
            </a:r>
            <a:r>
              <a:rPr lang="el-GR" sz="4000" b="1" u="sng" dirty="0" smtClean="0">
                <a:solidFill>
                  <a:prstClr val="black"/>
                </a:solidFill>
              </a:rPr>
              <a:t>ΧΑΡΤΗ</a:t>
            </a:r>
            <a:r>
              <a:rPr lang="el-GR" sz="4000" b="1" dirty="0" smtClean="0">
                <a:solidFill>
                  <a:prstClr val="black"/>
                </a:solidFill>
              </a:rPr>
              <a:t>  ( περιέχει λιγότερους συγγραφείς, επειδή δεν έχει Κ.Δ. και ΕΒΔΟΜΗΚΟΝΤΑ )</a:t>
            </a:r>
            <a:r>
              <a:rPr lang="el-GR" sz="4000" dirty="0" smtClean="0">
                <a:solidFill>
                  <a:prstClr val="black"/>
                </a:solidFill>
              </a:rPr>
              <a:t/>
            </a:r>
            <a:br>
              <a:rPr lang="el-GR" sz="4000" dirty="0" smtClean="0">
                <a:solidFill>
                  <a:prstClr val="black"/>
                </a:solidFill>
              </a:rPr>
            </a:br>
            <a:r>
              <a:rPr lang="el-GR" sz="4000" b="1" dirty="0" smtClean="0">
                <a:solidFill>
                  <a:prstClr val="black"/>
                </a:solidFill>
              </a:rPr>
              <a:t>β)</a:t>
            </a:r>
            <a:r>
              <a:rPr lang="el-GR" sz="4000" dirty="0" smtClean="0">
                <a:solidFill>
                  <a:prstClr val="black"/>
                </a:solidFill>
              </a:rPr>
              <a:t> Μέσω μίας </a:t>
            </a:r>
            <a:r>
              <a:rPr lang="el-GR" sz="4000" b="1" u="sng" dirty="0" smtClean="0">
                <a:solidFill>
                  <a:prstClr val="black"/>
                </a:solidFill>
              </a:rPr>
              <a:t>ΓΡΑΜΜΗΣ ΧΡΟΝΟΥ</a:t>
            </a:r>
            <a:r>
              <a:rPr lang="el-GR" sz="4000" dirty="0" smtClean="0">
                <a:solidFill>
                  <a:prstClr val="black"/>
                </a:solidFill>
              </a:rPr>
              <a:t>  </a:t>
            </a:r>
            <a:r>
              <a:rPr lang="el-GR" sz="4000" b="1" dirty="0" smtClean="0">
                <a:solidFill>
                  <a:prstClr val="black"/>
                </a:solidFill>
              </a:rPr>
              <a:t>( Ανά αιώνα )</a:t>
            </a:r>
            <a:r>
              <a:rPr lang="el-GR" sz="4000" dirty="0" smtClean="0">
                <a:solidFill>
                  <a:prstClr val="black"/>
                </a:solidFill>
              </a:rPr>
              <a:t>.</a:t>
            </a:r>
            <a:endParaRPr lang="el-GR" sz="40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4334"/>
            <a:ext cx="5950424" cy="4933666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424" y="1924333"/>
            <a:ext cx="6241576" cy="48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1"/>
            <a:ext cx="12050972" cy="7915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ANAZHTH</a:t>
            </a:r>
            <a:r>
              <a:rPr lang="el-GR" dirty="0">
                <a:solidFill>
                  <a:prstClr val="black"/>
                </a:solidFill>
              </a:rPr>
              <a:t>ΣΗ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ΣΤΟ </a:t>
            </a:r>
            <a:r>
              <a:rPr lang="en-US" u="sng" dirty="0">
                <a:solidFill>
                  <a:prstClr val="black"/>
                </a:solidFill>
              </a:rPr>
              <a:t>TLG  </a:t>
            </a:r>
            <a:r>
              <a:rPr lang="en-US" u="sng" dirty="0" smtClean="0">
                <a:solidFill>
                  <a:prstClr val="black"/>
                </a:solidFill>
              </a:rPr>
              <a:t>CANON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με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χαρακτηριστικά: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716" y="600502"/>
            <a:ext cx="11846257" cy="6257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r>
              <a:rPr lang="en-US" sz="3000" b="1" u="sng" dirty="0" smtClean="0"/>
              <a:t>DATE</a:t>
            </a:r>
            <a:r>
              <a:rPr lang="el-GR" sz="3000" b="1" dirty="0" smtClean="0"/>
              <a:t>: </a:t>
            </a:r>
            <a:r>
              <a:rPr lang="el-GR" sz="3000" dirty="0" smtClean="0"/>
              <a:t>ο αιώνας που έζησε ο συγγραφέας </a:t>
            </a:r>
            <a:r>
              <a:rPr lang="en-US" sz="3000" dirty="0" smtClean="0"/>
              <a:t> </a:t>
            </a:r>
            <a:r>
              <a:rPr lang="el-GR" sz="3000" b="1" dirty="0" smtClean="0"/>
              <a:t>(</a:t>
            </a:r>
            <a:r>
              <a:rPr lang="en-US" sz="3000" b="1" dirty="0" smtClean="0"/>
              <a:t> </a:t>
            </a:r>
            <a:r>
              <a:rPr lang="el-GR" sz="3000" b="1" dirty="0" smtClean="0"/>
              <a:t>Κυρίως ΜΕΤΑ τον 1ο αι</a:t>
            </a:r>
            <a:r>
              <a:rPr lang="en-US" sz="3000" b="1" dirty="0" smtClean="0"/>
              <a:t>. =</a:t>
            </a:r>
            <a:r>
              <a:rPr lang="el-GR" sz="3000" b="1" dirty="0" smtClean="0"/>
              <a:t> Α.</a:t>
            </a:r>
            <a:r>
              <a:rPr lang="en-US" sz="3000" b="1" dirty="0"/>
              <a:t>D</a:t>
            </a:r>
            <a:r>
              <a:rPr lang="en-US" sz="3000" b="1" dirty="0" smtClean="0"/>
              <a:t>. 1 </a:t>
            </a:r>
            <a:r>
              <a:rPr lang="el-GR" sz="3000" b="1" dirty="0" smtClean="0"/>
              <a:t>)</a:t>
            </a:r>
            <a:r>
              <a:rPr lang="el-GR" sz="3000" dirty="0" smtClean="0"/>
              <a:t>. </a:t>
            </a:r>
          </a:p>
          <a:p>
            <a:endParaRPr lang="el-GR" sz="1900" dirty="0" smtClean="0"/>
          </a:p>
          <a:p>
            <a:r>
              <a:rPr lang="en-US" sz="3000" b="1" u="sng" dirty="0" smtClean="0"/>
              <a:t>GENERIC EPITHET</a:t>
            </a:r>
            <a:r>
              <a:rPr lang="el-GR" sz="3000" b="1" dirty="0"/>
              <a:t>:</a:t>
            </a:r>
            <a:r>
              <a:rPr lang="en-US" sz="3000" b="1" u="sng" dirty="0" smtClean="0"/>
              <a:t> </a:t>
            </a:r>
            <a:r>
              <a:rPr lang="el-GR" sz="3000" dirty="0" smtClean="0"/>
              <a:t>υποδηλώνει το είδος της λογοτεχνικής δραστηριότητας, στην οποία μετέσχε ο συγγραφέας   </a:t>
            </a:r>
            <a:r>
              <a:rPr lang="el-GR" sz="3000" b="1" dirty="0" smtClean="0"/>
              <a:t>(</a:t>
            </a:r>
            <a:r>
              <a:rPr lang="en-US" sz="3000" b="1" dirty="0" smtClean="0"/>
              <a:t> </a:t>
            </a:r>
            <a:r>
              <a:rPr lang="el-GR" sz="3000" b="1" dirty="0" smtClean="0"/>
              <a:t>π.χ. </a:t>
            </a:r>
            <a:r>
              <a:rPr lang="en-US" sz="3000" b="1" dirty="0" err="1" smtClean="0"/>
              <a:t>Caten</a:t>
            </a:r>
            <a:r>
              <a:rPr lang="en-US" sz="3000" b="1" dirty="0" smtClean="0"/>
              <a:t>., Scr. Eccl. , Theol. </a:t>
            </a:r>
            <a:r>
              <a:rPr lang="el-GR" sz="3000" b="1" dirty="0" smtClean="0"/>
              <a:t>). </a:t>
            </a:r>
            <a:endParaRPr lang="el-GR" sz="3000" b="1" u="sng" dirty="0" smtClean="0"/>
          </a:p>
          <a:p>
            <a:endParaRPr lang="el-GR" sz="1900" b="1" u="sng" dirty="0" smtClean="0"/>
          </a:p>
          <a:p>
            <a:pPr lvl="0"/>
            <a:r>
              <a:rPr lang="en-US" sz="3000" b="1" u="sng" dirty="0" smtClean="0">
                <a:solidFill>
                  <a:prstClr val="black"/>
                </a:solidFill>
              </a:rPr>
              <a:t>GEOGRAPHIC EPITHET</a:t>
            </a:r>
            <a:r>
              <a:rPr lang="el-GR" sz="3000" b="1" dirty="0" smtClean="0">
                <a:solidFill>
                  <a:prstClr val="black"/>
                </a:solidFill>
              </a:rPr>
              <a:t>:</a:t>
            </a:r>
            <a:r>
              <a:rPr lang="en-US" sz="3000" b="1" dirty="0" smtClean="0">
                <a:solidFill>
                  <a:prstClr val="black"/>
                </a:solidFill>
              </a:rPr>
              <a:t> </a:t>
            </a:r>
            <a:r>
              <a:rPr lang="el-GR" sz="3000" dirty="0" smtClean="0">
                <a:solidFill>
                  <a:prstClr val="black"/>
                </a:solidFill>
              </a:rPr>
              <a:t>υποδηλώνει το μέρος γέννησης του συγγραφέα, ή της λογοτεχνικής του δραστηριότητας   </a:t>
            </a:r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l-GR" sz="3000" b="1" dirty="0" smtClean="0">
                <a:solidFill>
                  <a:prstClr val="black"/>
                </a:solidFill>
              </a:rPr>
              <a:t>(</a:t>
            </a:r>
            <a:r>
              <a:rPr lang="en-US" sz="3000" b="1" dirty="0" smtClean="0">
                <a:solidFill>
                  <a:prstClr val="black"/>
                </a:solidFill>
              </a:rPr>
              <a:t> </a:t>
            </a:r>
            <a:r>
              <a:rPr lang="el-GR" sz="3000" b="1" dirty="0" smtClean="0">
                <a:solidFill>
                  <a:prstClr val="black"/>
                </a:solidFill>
              </a:rPr>
              <a:t>π.χ</a:t>
            </a:r>
            <a:r>
              <a:rPr lang="el-GR" sz="3000" b="1" dirty="0">
                <a:solidFill>
                  <a:prstClr val="black"/>
                </a:solidFill>
              </a:rPr>
              <a:t>. </a:t>
            </a:r>
            <a:r>
              <a:rPr lang="el-GR" sz="3000" b="1" dirty="0" smtClean="0">
                <a:solidFill>
                  <a:prstClr val="black"/>
                </a:solidFill>
              </a:rPr>
              <a:t>Αλεξανδρινή</a:t>
            </a:r>
            <a:r>
              <a:rPr lang="en-US" sz="3000" b="1" dirty="0" smtClean="0">
                <a:solidFill>
                  <a:prstClr val="black"/>
                </a:solidFill>
              </a:rPr>
              <a:t> = </a:t>
            </a:r>
            <a:r>
              <a:rPr lang="el-GR" sz="3000" b="1" dirty="0" smtClean="0">
                <a:solidFill>
                  <a:prstClr val="black"/>
                </a:solidFill>
              </a:rPr>
              <a:t>Α</a:t>
            </a:r>
            <a:r>
              <a:rPr lang="en-US" sz="3000" b="1" dirty="0" err="1" smtClean="0">
                <a:solidFill>
                  <a:prstClr val="black"/>
                </a:solidFill>
              </a:rPr>
              <a:t>lexandrinus</a:t>
            </a:r>
            <a:r>
              <a:rPr lang="en-US" sz="3000" b="1" dirty="0" smtClean="0">
                <a:solidFill>
                  <a:prstClr val="black"/>
                </a:solidFill>
              </a:rPr>
              <a:t> </a:t>
            </a:r>
            <a:r>
              <a:rPr lang="el-GR" sz="3000" b="1" dirty="0" smtClean="0">
                <a:solidFill>
                  <a:prstClr val="black"/>
                </a:solidFill>
              </a:rPr>
              <a:t>).</a:t>
            </a:r>
          </a:p>
          <a:p>
            <a:endParaRPr lang="el-GR" sz="3000" b="1" dirty="0" smtClean="0">
              <a:solidFill>
                <a:prstClr val="black"/>
              </a:solidFill>
            </a:endParaRPr>
          </a:p>
          <a:p>
            <a:r>
              <a:rPr lang="el-GR" sz="3000" b="1" u="sng" dirty="0" smtClean="0">
                <a:solidFill>
                  <a:prstClr val="black"/>
                </a:solidFill>
              </a:rPr>
              <a:t>ΝΟΝ</a:t>
            </a:r>
            <a:r>
              <a:rPr lang="en-US" sz="3000" b="1" u="sng" dirty="0" smtClean="0">
                <a:solidFill>
                  <a:prstClr val="black"/>
                </a:solidFill>
              </a:rPr>
              <a:t>-STANDARD GENERIC </a:t>
            </a:r>
            <a:r>
              <a:rPr lang="en-US" sz="3000" b="1" u="sng" dirty="0">
                <a:solidFill>
                  <a:prstClr val="black"/>
                </a:solidFill>
              </a:rPr>
              <a:t>EPITHET</a:t>
            </a:r>
            <a:r>
              <a:rPr lang="el-GR" sz="3000" b="1" dirty="0" smtClean="0">
                <a:solidFill>
                  <a:prstClr val="black"/>
                </a:solidFill>
              </a:rPr>
              <a:t>: </a:t>
            </a:r>
            <a:r>
              <a:rPr lang="el-GR" sz="3000" dirty="0" smtClean="0">
                <a:solidFill>
                  <a:prstClr val="black"/>
                </a:solidFill>
              </a:rPr>
              <a:t>συνήθως υποδηλώνει την επαγγελματική ενασχόληση ή άλλο ιδιαίτερο στοιχείο ταυτοποίησης του συγγραφέα.</a:t>
            </a:r>
          </a:p>
          <a:p>
            <a:endParaRPr lang="el-GR" sz="3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3000" b="1" u="sng" dirty="0" smtClean="0">
                <a:solidFill>
                  <a:prstClr val="black"/>
                </a:solidFill>
              </a:rPr>
              <a:t>ΠΡΟΣΟΧΗ</a:t>
            </a:r>
            <a:r>
              <a:rPr lang="el-GR" sz="3000" b="1" dirty="0" smtClean="0">
                <a:solidFill>
                  <a:prstClr val="black"/>
                </a:solidFill>
              </a:rPr>
              <a:t>:  </a:t>
            </a:r>
            <a:r>
              <a:rPr lang="el-GR" sz="3000" dirty="0" smtClean="0">
                <a:solidFill>
                  <a:prstClr val="black"/>
                </a:solidFill>
              </a:rPr>
              <a:t>Τα </a:t>
            </a:r>
            <a:r>
              <a:rPr lang="en-US" sz="3000" b="1" dirty="0" smtClean="0">
                <a:solidFill>
                  <a:prstClr val="black"/>
                </a:solidFill>
              </a:rPr>
              <a:t>Epithets</a:t>
            </a:r>
            <a:r>
              <a:rPr lang="el-GR" sz="3000" dirty="0" smtClean="0">
                <a:solidFill>
                  <a:prstClr val="black"/>
                </a:solidFill>
              </a:rPr>
              <a:t> αποδίδονται στους συγγραφείς. </a:t>
            </a:r>
          </a:p>
          <a:p>
            <a:pPr marL="0" indent="0">
              <a:buNone/>
            </a:pPr>
            <a:r>
              <a:rPr lang="el-GR" sz="3000" b="1" dirty="0">
                <a:solidFill>
                  <a:prstClr val="black"/>
                </a:solidFill>
              </a:rPr>
              <a:t> </a:t>
            </a:r>
            <a:r>
              <a:rPr lang="el-GR" sz="3000" b="1" dirty="0" smtClean="0">
                <a:solidFill>
                  <a:prstClr val="black"/>
                </a:solidFill>
              </a:rPr>
              <a:t>                     </a:t>
            </a:r>
            <a:r>
              <a:rPr lang="el-GR" sz="3000" dirty="0" smtClean="0">
                <a:solidFill>
                  <a:prstClr val="black"/>
                </a:solidFill>
              </a:rPr>
              <a:t>Το </a:t>
            </a:r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Genre</a:t>
            </a:r>
            <a:r>
              <a:rPr lang="el-GR" sz="3000" dirty="0">
                <a:solidFill>
                  <a:prstClr val="black"/>
                </a:solidFill>
              </a:rPr>
              <a:t> </a:t>
            </a:r>
            <a:r>
              <a:rPr lang="el-GR" sz="3000" dirty="0" smtClean="0">
                <a:solidFill>
                  <a:prstClr val="black"/>
                </a:solidFill>
              </a:rPr>
              <a:t>αποδίδεται σε συλλογικά έργα (π.χ. ΚΑΙΝΗ ΔΙΑΘΗΚΗ)</a:t>
            </a:r>
            <a:r>
              <a:rPr lang="en-US" sz="3000" dirty="0" smtClean="0">
                <a:solidFill>
                  <a:prstClr val="black"/>
                </a:solidFill>
              </a:rPr>
              <a:t>. 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xmlns="" val="30555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1378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A)   </a:t>
            </a:r>
            <a:r>
              <a:rPr lang="en-US" sz="4900" b="1" dirty="0" smtClean="0">
                <a:latin typeface="+mn-lt"/>
              </a:rPr>
              <a:t>SEARCH THE TLG CORPUS</a:t>
            </a:r>
            <a:r>
              <a:rPr lang="en-US" sz="4900" b="1" u="sng" dirty="0" smtClean="0"/>
              <a:t/>
            </a:r>
            <a:br>
              <a:rPr lang="en-US" sz="4900" b="1" u="sng" dirty="0" smtClean="0"/>
            </a:br>
            <a:r>
              <a:rPr lang="el-GR" b="1" dirty="0" smtClean="0"/>
              <a:t>Αναζήτηση: 1)</a:t>
            </a:r>
            <a:r>
              <a:rPr lang="el-GR" dirty="0" smtClean="0"/>
              <a:t> με </a:t>
            </a:r>
            <a:r>
              <a:rPr lang="el-GR" u="sng" dirty="0" smtClean="0"/>
              <a:t>λέξεις - κλειδιά</a:t>
            </a:r>
            <a:r>
              <a:rPr lang="en-US" u="sng" dirty="0" smtClean="0"/>
              <a:t> </a:t>
            </a:r>
            <a:r>
              <a:rPr lang="el-GR" u="sng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«ΑΠΛΗ» - </a:t>
            </a:r>
            <a:r>
              <a:rPr lang="en-US" b="1" dirty="0" smtClean="0"/>
              <a:t>SIMPLE)</a:t>
            </a:r>
            <a:br>
              <a:rPr lang="en-US" b="1" dirty="0" smtClean="0"/>
            </a:br>
            <a:r>
              <a:rPr lang="en-US" b="1" dirty="0" smtClean="0"/>
              <a:t>2) </a:t>
            </a:r>
            <a:r>
              <a:rPr lang="el-GR" b="1" dirty="0" smtClean="0"/>
              <a:t>Στο </a:t>
            </a:r>
            <a:r>
              <a:rPr lang="en-US" b="1" dirty="0" smtClean="0"/>
              <a:t>Full Corpus / Author    &amp;    3) Per Word / Per Author 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1379"/>
            <a:ext cx="12192000" cy="5206620"/>
          </a:xfrm>
        </p:spPr>
      </p:pic>
    </p:spTree>
    <p:extLst>
      <p:ext uri="{BB962C8B-B14F-4D97-AF65-F5344CB8AC3E}">
        <p14:creationId xmlns:p14="http://schemas.microsoft.com/office/powerpoint/2010/main" xmlns="" val="5525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3351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sz="4000" b="1" dirty="0" smtClean="0">
                <a:solidFill>
                  <a:prstClr val="black"/>
                </a:solidFill>
                <a:latin typeface="+mn-lt"/>
              </a:rPr>
            </a:b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Αναζήτηση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> με βάση τους </a:t>
            </a: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συγγραφείς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(αριστερά)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latin typeface="+mn-lt"/>
              </a:rPr>
            </a:b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Facets </a:t>
            </a:r>
            <a:r>
              <a:rPr lang="en-US" sz="4000" dirty="0" smtClean="0">
                <a:solidFill>
                  <a:prstClr val="black"/>
                </a:solidFill>
                <a:latin typeface="+mn-lt"/>
              </a:rPr>
              <a:t>or 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Faceted Search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>:  Έρευνα με διάφορα </a:t>
            </a:r>
            <a:r>
              <a:rPr lang="el-GR" sz="4000" b="1" u="sng" dirty="0" smtClean="0">
                <a:solidFill>
                  <a:prstClr val="black"/>
                </a:solidFill>
                <a:latin typeface="+mn-lt"/>
              </a:rPr>
              <a:t>«φίλτρα»</a:t>
            </a:r>
            <a:br>
              <a:rPr lang="el-GR" sz="4000" b="1" u="sng" dirty="0" smtClean="0">
                <a:solidFill>
                  <a:prstClr val="black"/>
                </a:solidFill>
                <a:latin typeface="+mn-lt"/>
              </a:rPr>
            </a:b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Τέσσερις Επιλογές (κατά σειρά):   α) </a:t>
            </a: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Παραπομπή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,                      β) </a:t>
            </a: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Αποθήκευση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,  γ) </a:t>
            </a: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Αποτελέσματα σε </a:t>
            </a:r>
            <a:r>
              <a:rPr lang="en-US" sz="4000" u="sng" dirty="0" smtClean="0">
                <a:solidFill>
                  <a:prstClr val="black"/>
                </a:solidFill>
                <a:latin typeface="+mn-lt"/>
              </a:rPr>
              <a:t>Excel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 δ) </a:t>
            </a:r>
            <a:r>
              <a:rPr lang="el-GR" sz="4000" u="sng" dirty="0" smtClean="0">
                <a:solidFill>
                  <a:prstClr val="black"/>
                </a:solidFill>
                <a:latin typeface="+mn-lt"/>
              </a:rPr>
              <a:t>Εκτύπωση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sz="4000" dirty="0" smtClean="0">
                <a:solidFill>
                  <a:prstClr val="black"/>
                </a:solidFill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3516"/>
            <a:ext cx="12192000" cy="4824483"/>
          </a:xfrm>
        </p:spPr>
      </p:pic>
    </p:spTree>
    <p:extLst>
      <p:ext uri="{BB962C8B-B14F-4D97-AF65-F5344CB8AC3E}">
        <p14:creationId xmlns:p14="http://schemas.microsoft.com/office/powerpoint/2010/main" xmlns="" val="18237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739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u="sng" dirty="0" smtClean="0">
                <a:latin typeface="+mn-lt"/>
              </a:rPr>
              <a:t>ANAZHTH</a:t>
            </a:r>
            <a:r>
              <a:rPr lang="el-GR" u="sng" dirty="0" smtClean="0">
                <a:latin typeface="+mn-lt"/>
              </a:rPr>
              <a:t>ΣΗ ΣΕ ΛΕΞΕΙΣ</a:t>
            </a:r>
            <a:r>
              <a:rPr lang="el-GR" dirty="0" smtClean="0">
                <a:latin typeface="+mn-lt"/>
              </a:rPr>
              <a:t>:</a:t>
            </a:r>
            <a:br>
              <a:rPr lang="el-GR" dirty="0" smtClean="0">
                <a:latin typeface="+mn-lt"/>
              </a:rPr>
            </a:br>
            <a:r>
              <a:rPr lang="el-GR" dirty="0" smtClean="0">
                <a:latin typeface="+mn-lt"/>
              </a:rPr>
              <a:t>με βάση το γραμματικό τους τύπο</a:t>
            </a:r>
            <a:endParaRPr lang="el-GR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0436"/>
            <a:ext cx="12192000" cy="5145205"/>
          </a:xfrm>
        </p:spPr>
      </p:pic>
    </p:spTree>
    <p:extLst>
      <p:ext uri="{BB962C8B-B14F-4D97-AF65-F5344CB8AC3E}">
        <p14:creationId xmlns:p14="http://schemas.microsoft.com/office/powerpoint/2010/main" xmlns="" val="3082541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31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ANAZHTAME</a:t>
            </a:r>
            <a:r>
              <a:rPr lang="en-US" b="1" dirty="0" smtClean="0">
                <a:latin typeface="+mn-lt"/>
              </a:rPr>
              <a:t> E</a:t>
            </a:r>
            <a:r>
              <a:rPr lang="el-GR" b="1" dirty="0" smtClean="0">
                <a:latin typeface="+mn-lt"/>
              </a:rPr>
              <a:t>ΚΦΡΑΣΕΙΣ: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π.χ. «</a:t>
            </a:r>
            <a:r>
              <a:rPr lang="el-GR" b="1" dirty="0" err="1" smtClean="0">
                <a:latin typeface="+mn-lt"/>
              </a:rPr>
              <a:t>οὔτε</a:t>
            </a:r>
            <a:r>
              <a:rPr lang="el-GR" b="1" dirty="0" smtClean="0">
                <a:latin typeface="+mn-lt"/>
              </a:rPr>
              <a:t> </a:t>
            </a:r>
            <a:r>
              <a:rPr lang="el-GR" b="1" dirty="0" err="1" smtClean="0">
                <a:latin typeface="+mn-lt"/>
              </a:rPr>
              <a:t>θεὸς</a:t>
            </a:r>
            <a:r>
              <a:rPr lang="el-GR" b="1" dirty="0" smtClean="0">
                <a:latin typeface="+mn-lt"/>
              </a:rPr>
              <a:t> </a:t>
            </a:r>
            <a:r>
              <a:rPr lang="el-GR" b="1" dirty="0" err="1" smtClean="0">
                <a:latin typeface="+mn-lt"/>
              </a:rPr>
              <a:t>οὔτ</a:t>
            </a:r>
            <a:r>
              <a:rPr lang="el-GR" b="1" dirty="0" smtClean="0">
                <a:latin typeface="+mn-lt"/>
              </a:rPr>
              <a:t>’ </a:t>
            </a:r>
            <a:r>
              <a:rPr lang="el-GR" b="1" dirty="0" err="1" smtClean="0">
                <a:latin typeface="+mn-lt"/>
              </a:rPr>
              <a:t>ἄνθρ</a:t>
            </a:r>
            <a:r>
              <a:rPr lang="el-GR" b="1" dirty="0" err="1">
                <a:latin typeface="+mn-lt"/>
              </a:rPr>
              <a:t>ω</a:t>
            </a:r>
            <a:r>
              <a:rPr lang="el-GR" b="1" dirty="0" err="1" smtClean="0">
                <a:latin typeface="+mn-lt"/>
              </a:rPr>
              <a:t>πος</a:t>
            </a:r>
            <a:r>
              <a:rPr lang="el-GR" b="1" dirty="0" smtClean="0">
                <a:latin typeface="+mn-lt"/>
              </a:rPr>
              <a:t>»</a:t>
            </a:r>
            <a:endParaRPr lang="el-GR" b="1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3139"/>
            <a:ext cx="12192000" cy="5274861"/>
          </a:xfrm>
        </p:spPr>
      </p:pic>
    </p:spTree>
    <p:extLst>
      <p:ext uri="{BB962C8B-B14F-4D97-AF65-F5344CB8AC3E}">
        <p14:creationId xmlns:p14="http://schemas.microsoft.com/office/powerpoint/2010/main" xmlns="" val="2480760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9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ANAZHTH</a:t>
            </a:r>
            <a:r>
              <a:rPr lang="el-GR" b="1" dirty="0" smtClean="0">
                <a:latin typeface="+mn-lt"/>
              </a:rPr>
              <a:t>ΣΗ ΓΙΑ </a:t>
            </a:r>
            <a:r>
              <a:rPr lang="el-GR" b="1" u="sng" dirty="0" smtClean="0">
                <a:latin typeface="+mn-lt"/>
              </a:rPr>
              <a:t>ΛΗΜΜΑ</a:t>
            </a:r>
            <a:r>
              <a:rPr lang="el-GR" b="1" dirty="0" smtClean="0">
                <a:latin typeface="+mn-lt"/>
              </a:rPr>
              <a:t>: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dirty="0" smtClean="0">
                <a:latin typeface="+mn-lt"/>
              </a:rPr>
              <a:t>1) </a:t>
            </a:r>
            <a:r>
              <a:rPr lang="el-GR" u="sng" dirty="0" smtClean="0">
                <a:latin typeface="+mn-lt"/>
              </a:rPr>
              <a:t>Ανά λέξη</a:t>
            </a:r>
            <a:r>
              <a:rPr lang="el-GR" dirty="0" smtClean="0">
                <a:latin typeface="+mn-lt"/>
              </a:rPr>
              <a:t>,  2) </a:t>
            </a:r>
            <a:r>
              <a:rPr lang="el-GR" u="sng" dirty="0" smtClean="0">
                <a:latin typeface="+mn-lt"/>
              </a:rPr>
              <a:t>Ανά συγγραφέα</a:t>
            </a:r>
            <a:r>
              <a:rPr lang="el-GR" dirty="0" smtClean="0">
                <a:latin typeface="+mn-lt"/>
              </a:rPr>
              <a:t>, 3) </a:t>
            </a:r>
            <a:r>
              <a:rPr lang="el-GR" u="sng" dirty="0" smtClean="0">
                <a:latin typeface="+mn-lt"/>
              </a:rPr>
              <a:t>Ανά Γραμματικό τύπο</a:t>
            </a:r>
            <a:endParaRPr lang="el-GR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9493"/>
            <a:ext cx="12192000" cy="5288507"/>
          </a:xfrm>
        </p:spPr>
      </p:pic>
    </p:spTree>
    <p:extLst>
      <p:ext uri="{BB962C8B-B14F-4D97-AF65-F5344CB8AC3E}">
        <p14:creationId xmlns:p14="http://schemas.microsoft.com/office/powerpoint/2010/main" xmlns="" val="88363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9559" y="1"/>
            <a:ext cx="1102739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Στο </a:t>
            </a:r>
            <a:r>
              <a:rPr lang="el-GR" b="1" u="sng" dirty="0" smtClean="0"/>
              <a:t>Τ</a:t>
            </a:r>
            <a:r>
              <a:rPr lang="en-US" b="1" u="sng" dirty="0" err="1" smtClean="0"/>
              <a:t>extual</a:t>
            </a:r>
            <a:r>
              <a:rPr lang="en-US" b="1" u="sng" dirty="0" smtClean="0"/>
              <a:t> Search</a:t>
            </a:r>
            <a:r>
              <a:rPr lang="en-US" dirty="0" smtClean="0"/>
              <a:t>,</a:t>
            </a:r>
            <a:r>
              <a:rPr lang="el-GR" dirty="0" smtClean="0"/>
              <a:t> όταν αναζητάμε π.χ. για το </a:t>
            </a:r>
            <a:r>
              <a:rPr lang="el-GR" b="1" dirty="0" smtClean="0"/>
              <a:t>«λέγω», </a:t>
            </a:r>
            <a:r>
              <a:rPr lang="el-GR" dirty="0" smtClean="0"/>
              <a:t>στα αποτελέσματα περιλαμβάνει και σύνθετες μορφές του, όπως </a:t>
            </a:r>
            <a:r>
              <a:rPr lang="el-GR" b="1" dirty="0" err="1" smtClean="0"/>
              <a:t>ἀντιλέγω</a:t>
            </a:r>
            <a:r>
              <a:rPr lang="el-GR" b="1" dirty="0" smtClean="0"/>
              <a:t>, </a:t>
            </a:r>
            <a:r>
              <a:rPr lang="el-GR" b="1" dirty="0" err="1" smtClean="0"/>
              <a:t>περιλέγω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xmlns="" val="379893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4219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ΒΗΜΑ: </a:t>
            </a:r>
            <a:r>
              <a:rPr lang="en-US" b="1" u="sng" dirty="0" err="1" smtClean="0"/>
              <a:t>BiblIndex</a:t>
            </a:r>
            <a:r>
              <a:rPr lang="en-US" b="1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Index of Biblical Quotations in Early Christian Literature</a:t>
            </a:r>
            <a:br>
              <a:rPr lang="en-US" sz="3600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2196"/>
            <a:ext cx="12192000" cy="5199797"/>
          </a:xfrm>
        </p:spPr>
      </p:pic>
    </p:spTree>
    <p:extLst>
      <p:ext uri="{BB962C8B-B14F-4D97-AF65-F5344CB8AC3E}">
        <p14:creationId xmlns:p14="http://schemas.microsoft.com/office/powerpoint/2010/main" xmlns="" val="422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14302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Α</a:t>
            </a:r>
            <a:r>
              <a:rPr lang="el-GR" b="1" dirty="0" smtClean="0"/>
              <a:t>ναζήτηση</a:t>
            </a:r>
            <a:r>
              <a:rPr lang="el-GR" dirty="0" smtClean="0"/>
              <a:t> με</a:t>
            </a:r>
            <a:r>
              <a:rPr lang="en-US" dirty="0" smtClean="0"/>
              <a:t> </a:t>
            </a:r>
            <a:r>
              <a:rPr lang="el-GR" b="1" u="sng" dirty="0" smtClean="0"/>
              <a:t>ΤΡΕΙΣ</a:t>
            </a:r>
            <a:r>
              <a:rPr lang="el-GR" u="sng" dirty="0" smtClean="0"/>
              <a:t> </a:t>
            </a:r>
            <a:r>
              <a:rPr lang="el-GR" b="1" u="sng" dirty="0" smtClean="0"/>
              <a:t>λέξεις </a:t>
            </a:r>
            <a:r>
              <a:rPr lang="en-US" b="1" u="sng" dirty="0" smtClean="0"/>
              <a:t>-</a:t>
            </a:r>
            <a:r>
              <a:rPr lang="el-GR" b="1" u="sng" dirty="0" smtClean="0"/>
              <a:t> φράσεις</a:t>
            </a:r>
            <a:r>
              <a:rPr lang="en-US" b="1" u="sng" dirty="0" smtClean="0"/>
              <a:t> </a:t>
            </a:r>
            <a:r>
              <a:rPr lang="el-GR" b="1" u="sng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«</a:t>
            </a:r>
            <a:r>
              <a:rPr lang="en-US" b="1" dirty="0" smtClean="0"/>
              <a:t>PROXIMITY</a:t>
            </a:r>
            <a:r>
              <a:rPr lang="el-GR" b="1" dirty="0" smtClean="0"/>
              <a:t>»</a:t>
            </a:r>
            <a:r>
              <a:rPr lang="en-US" b="1" dirty="0" smtClean="0"/>
              <a:t>)</a:t>
            </a:r>
            <a:r>
              <a:rPr lang="el-GR" b="1" dirty="0" smtClean="0"/>
              <a:t>:</a:t>
            </a:r>
            <a:br>
              <a:rPr lang="el-GR" b="1" dirty="0" smtClean="0"/>
            </a:br>
            <a:r>
              <a:rPr lang="el-GR" b="1" dirty="0" smtClean="0"/>
              <a:t>Α) </a:t>
            </a:r>
            <a:r>
              <a:rPr lang="en-US" b="1" u="sng" dirty="0" smtClean="0"/>
              <a:t>Word Index</a:t>
            </a:r>
            <a:r>
              <a:rPr lang="el-GR" b="1" dirty="0" smtClean="0"/>
              <a:t>:  </a:t>
            </a:r>
            <a:r>
              <a:rPr lang="el-GR" dirty="0" smtClean="0"/>
              <a:t>αναζήτηση από ένα ευρετήριο λέξεων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B) </a:t>
            </a:r>
            <a:r>
              <a:rPr lang="en-US" b="1" u="sng" dirty="0" smtClean="0"/>
              <a:t>Lemma</a:t>
            </a:r>
            <a:r>
              <a:rPr lang="el-GR" b="1" dirty="0" smtClean="0"/>
              <a:t>:  </a:t>
            </a:r>
            <a:r>
              <a:rPr lang="el-GR" dirty="0" smtClean="0"/>
              <a:t>αναζήτηση για λήμμα  (στα λεξικά του </a:t>
            </a:r>
            <a:r>
              <a:rPr lang="en-US" dirty="0" smtClean="0"/>
              <a:t>TLG</a:t>
            </a:r>
            <a:r>
              <a:rPr lang="el-GR" dirty="0" smtClean="0"/>
              <a:t> )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l-GR" b="1" dirty="0" smtClean="0"/>
              <a:t>Γ) </a:t>
            </a:r>
            <a:r>
              <a:rPr lang="en-US" b="1" u="sng" dirty="0" smtClean="0"/>
              <a:t>Textual Search</a:t>
            </a:r>
            <a:r>
              <a:rPr lang="el-GR" b="1" dirty="0" smtClean="0"/>
              <a:t>:  </a:t>
            </a:r>
            <a:r>
              <a:rPr lang="el-GR" dirty="0" smtClean="0"/>
              <a:t>αναζήτηση για συγκεκριμένη ακολουθία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5722340" y="3075057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4303"/>
            <a:ext cx="12192000" cy="4443697"/>
          </a:xfrm>
        </p:spPr>
      </p:pic>
    </p:spTree>
    <p:extLst>
      <p:ext uri="{BB962C8B-B14F-4D97-AF65-F5344CB8AC3E}">
        <p14:creationId xmlns:p14="http://schemas.microsoft.com/office/powerpoint/2010/main" xmlns="" val="1314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en-US" sz="3200" b="1" dirty="0" smtClean="0">
                <a:latin typeface="+mn-lt"/>
              </a:rPr>
              <a:t>1) Non-alphabetic characters</a:t>
            </a:r>
            <a:r>
              <a:rPr lang="el-GR" sz="3200" b="1" dirty="0" smtClean="0">
                <a:latin typeface="+mn-lt"/>
              </a:rPr>
              <a:t>:</a:t>
            </a:r>
            <a:r>
              <a:rPr lang="en-US" sz="3200" b="1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που δεν περιέχονται στο </a:t>
            </a:r>
            <a:r>
              <a:rPr lang="en-US" sz="3200" dirty="0" smtClean="0">
                <a:latin typeface="+mn-lt"/>
              </a:rPr>
              <a:t>Unicode</a:t>
            </a:r>
            <a:r>
              <a:rPr lang="el-GR" sz="3200" dirty="0" smtClean="0">
                <a:latin typeface="+mn-lt"/>
              </a:rPr>
              <a:t>.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Diacritics Sensitive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η έρευνα επικεντρώνεται σε </a:t>
            </a:r>
            <a:r>
              <a:rPr lang="el-GR" sz="3200" u="sng" dirty="0" smtClean="0">
                <a:solidFill>
                  <a:prstClr val="black"/>
                </a:solidFill>
                <a:latin typeface="+mn-lt"/>
              </a:rPr>
              <a:t>Ελληνικά διακριτικά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sz="3200" dirty="0" smtClean="0">
                <a:solidFill>
                  <a:prstClr val="black"/>
                </a:solidFill>
                <a:latin typeface="+mn-lt"/>
              </a:rPr>
            </a:b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3) Exact Match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είναι δυνατό στο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200" u="sng" dirty="0" smtClean="0">
                <a:solidFill>
                  <a:prstClr val="black"/>
                </a:solidFill>
                <a:latin typeface="+mn-lt"/>
              </a:rPr>
              <a:t>Work Index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&amp;  </a:t>
            </a:r>
            <a:r>
              <a:rPr lang="en-US" sz="3200" u="sng" dirty="0" smtClean="0">
                <a:solidFill>
                  <a:prstClr val="black"/>
                </a:solidFill>
                <a:latin typeface="+mn-lt"/>
              </a:rPr>
              <a:t>Textual Search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. </a:t>
            </a:r>
            <a:br>
              <a:rPr lang="en-US" sz="3200" dirty="0" smtClean="0">
                <a:solidFill>
                  <a:prstClr val="black"/>
                </a:solidFill>
                <a:latin typeface="+mn-lt"/>
              </a:rPr>
            </a:b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4) Case Sensitive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π.χ. στη λέξη </a:t>
            </a:r>
            <a:r>
              <a:rPr lang="el-GR" sz="3200" b="1" dirty="0" err="1" smtClean="0">
                <a:solidFill>
                  <a:prstClr val="black"/>
                </a:solidFill>
                <a:latin typeface="+mn-lt"/>
              </a:rPr>
              <a:t>ὅμηρος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, ψάχνει και για  </a:t>
            </a:r>
            <a:r>
              <a:rPr lang="el-GR" sz="3200" b="1" dirty="0" err="1" smtClean="0">
                <a:solidFill>
                  <a:prstClr val="black"/>
                </a:solidFill>
                <a:latin typeface="+mn-lt"/>
              </a:rPr>
              <a:t>Ὅμηρος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sz="3200" b="1" dirty="0" smtClean="0">
                <a:solidFill>
                  <a:prstClr val="black"/>
                </a:solidFill>
                <a:latin typeface="+mn-lt"/>
              </a:rPr>
            </a:b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5) Adscript as Subscript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υπολογίζει το ΙΩΤΑ  (Δεν υπάρχει σε εκδόσεις).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l-GR" sz="3200" b="1" dirty="0" smtClean="0">
                <a:solidFill>
                  <a:prstClr val="black"/>
                </a:solidFill>
                <a:latin typeface="+mn-lt"/>
              </a:rPr>
            </a:br>
            <a:r>
              <a:rPr lang="el-GR" sz="3200" b="1" dirty="0">
                <a:solidFill>
                  <a:prstClr val="black"/>
                </a:solidFill>
                <a:latin typeface="+mn-lt"/>
              </a:rPr>
              <a:t>6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) Substring match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u="sng" dirty="0" smtClean="0">
                <a:solidFill>
                  <a:prstClr val="black"/>
                </a:solidFill>
                <a:latin typeface="+mn-lt"/>
              </a:rPr>
              <a:t>αναζήτηση στο ΛΗΜΜΑ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  (για 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σύνθετες μορφές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).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722340" y="3075057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140" y="3429000"/>
            <a:ext cx="15271843" cy="4390269"/>
          </a:xfrm>
        </p:spPr>
      </p:pic>
    </p:spTree>
    <p:extLst>
      <p:ext uri="{BB962C8B-B14F-4D97-AF65-F5344CB8AC3E}">
        <p14:creationId xmlns:p14="http://schemas.microsoft.com/office/powerpoint/2010/main" xmlns="" val="2279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10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+mn-lt"/>
              </a:rPr>
              <a:t>B) </a:t>
            </a:r>
            <a:r>
              <a:rPr lang="en-US" b="1" dirty="0" smtClean="0">
                <a:latin typeface="+mn-lt"/>
              </a:rPr>
              <a:t>ANAZHTH</a:t>
            </a:r>
            <a:r>
              <a:rPr lang="el-GR" b="1" dirty="0" smtClean="0">
                <a:latin typeface="+mn-lt"/>
              </a:rPr>
              <a:t>ΣΗ ΣΤΟ </a:t>
            </a:r>
            <a:r>
              <a:rPr lang="en-US" b="1" u="sng" dirty="0" smtClean="0">
                <a:latin typeface="+mn-lt"/>
              </a:rPr>
              <a:t>BROWSER</a:t>
            </a:r>
            <a:br>
              <a:rPr lang="en-US" b="1" u="sng" dirty="0" smtClean="0">
                <a:latin typeface="+mn-lt"/>
              </a:rPr>
            </a:b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 Πρόγραμμα  Περιήγησης </a:t>
            </a:r>
            <a:r>
              <a:rPr lang="en-US" dirty="0" smtClean="0">
                <a:latin typeface="+mn-lt"/>
              </a:rPr>
              <a:t>)</a:t>
            </a:r>
            <a:endParaRPr lang="el-GR" b="1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1003"/>
            <a:ext cx="12192000" cy="5656996"/>
          </a:xfrm>
        </p:spPr>
      </p:pic>
    </p:spTree>
    <p:extLst>
      <p:ext uri="{BB962C8B-B14F-4D97-AF65-F5344CB8AC3E}">
        <p14:creationId xmlns:p14="http://schemas.microsoft.com/office/powerpoint/2010/main" xmlns="" val="234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285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prstClr val="black"/>
                </a:solidFill>
                <a:latin typeface="+mn-lt"/>
              </a:rPr>
              <a:t>1) 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ANAZHTH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ΣΗ ΣΤΟ </a:t>
            </a:r>
            <a:r>
              <a:rPr lang="en-US" b="1" u="sng" dirty="0">
                <a:solidFill>
                  <a:prstClr val="black"/>
                </a:solidFill>
                <a:latin typeface="+mn-lt"/>
              </a:rPr>
              <a:t>BROWSER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(Morphology / Lexica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)</a:t>
            </a:r>
            <a:br>
              <a:rPr lang="el-GR" b="1" dirty="0" smtClean="0">
                <a:solidFill>
                  <a:prstClr val="black"/>
                </a:solidFill>
                <a:latin typeface="+mn-lt"/>
              </a:rPr>
            </a:br>
            <a:r>
              <a:rPr lang="el-GR" dirty="0" smtClean="0">
                <a:solidFill>
                  <a:prstClr val="black"/>
                </a:solidFill>
                <a:latin typeface="+mn-lt"/>
              </a:rPr>
              <a:t>(Επιλογή λέξεων μέσα στο κείμενο &amp; άνοιγμα λεξικών)</a:t>
            </a:r>
            <a:endParaRPr lang="el-GR" dirty="0">
              <a:latin typeface="+mn-lt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8548"/>
            <a:ext cx="12192000" cy="5329452"/>
          </a:xfrm>
        </p:spPr>
      </p:pic>
    </p:spTree>
    <p:extLst>
      <p:ext uri="{BB962C8B-B14F-4D97-AF65-F5344CB8AC3E}">
        <p14:creationId xmlns:p14="http://schemas.microsoft.com/office/powerpoint/2010/main" xmlns="" val="3648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9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2) </a:t>
            </a:r>
            <a:r>
              <a:rPr lang="en-US" b="1" dirty="0" smtClean="0">
                <a:latin typeface="+mn-lt"/>
              </a:rPr>
              <a:t>Text Structure</a:t>
            </a:r>
            <a:r>
              <a:rPr lang="el-GR" b="1" dirty="0" smtClean="0">
                <a:latin typeface="+mn-lt"/>
              </a:rPr>
              <a:t>: ΚΕΦΑΛΑΙΑ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19116"/>
            <a:ext cx="12192000" cy="5738884"/>
          </a:xfrm>
        </p:spPr>
      </p:pic>
    </p:spTree>
    <p:extLst>
      <p:ext uri="{BB962C8B-B14F-4D97-AF65-F5344CB8AC3E}">
        <p14:creationId xmlns:p14="http://schemas.microsoft.com/office/powerpoint/2010/main" xmlns="" val="282027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421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prstClr val="black"/>
                </a:solidFill>
                <a:latin typeface="+mn-lt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b="1" dirty="0" smtClean="0">
                <a:latin typeface="+mn-lt"/>
              </a:rPr>
              <a:t>ANAZHTH</a:t>
            </a:r>
            <a:r>
              <a:rPr lang="el-GR" b="1" dirty="0" smtClean="0">
                <a:latin typeface="+mn-lt"/>
              </a:rPr>
              <a:t>ΣΗ ΣΤΟ </a:t>
            </a:r>
            <a:r>
              <a:rPr lang="en-US" b="1" u="sng" dirty="0" smtClean="0">
                <a:latin typeface="+mn-lt"/>
              </a:rPr>
              <a:t>BROWSER</a:t>
            </a:r>
            <a:r>
              <a:rPr lang="en-US" b="1" dirty="0" smtClean="0">
                <a:latin typeface="+mn-lt"/>
              </a:rPr>
              <a:t> (N-</a:t>
            </a:r>
            <a:r>
              <a:rPr lang="en-US" b="1" dirty="0" err="1" smtClean="0">
                <a:latin typeface="+mn-lt"/>
              </a:rPr>
              <a:t>Gramms</a:t>
            </a:r>
            <a:r>
              <a:rPr lang="en-US" b="1" dirty="0" smtClean="0">
                <a:latin typeface="+mn-lt"/>
              </a:rPr>
              <a:t>)</a:t>
            </a:r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r>
              <a:rPr lang="el-GR" dirty="0" smtClean="0">
                <a:latin typeface="+mn-lt"/>
              </a:rPr>
              <a:t>Μπορούμε να βρούμε παράλληλα σε λέξεις ή εκφράσεις μέσα στο κείμενό μας</a:t>
            </a:r>
            <a:endParaRPr lang="el-GR" b="1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2198"/>
            <a:ext cx="12192000" cy="5315802"/>
          </a:xfrm>
        </p:spPr>
      </p:pic>
    </p:spTree>
    <p:extLst>
      <p:ext uri="{BB962C8B-B14F-4D97-AF65-F5344CB8AC3E}">
        <p14:creationId xmlns:p14="http://schemas.microsoft.com/office/powerpoint/2010/main" xmlns="" val="3385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>4) </a:t>
            </a:r>
            <a:r>
              <a:rPr lang="en-US" b="1" u="sng" dirty="0" smtClean="0">
                <a:latin typeface="+mn-lt"/>
              </a:rPr>
              <a:t>Statistics</a:t>
            </a:r>
            <a:r>
              <a:rPr lang="en-US" b="1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</a:t>
            </a:r>
            <a:r>
              <a:rPr lang="el-GR" b="1" dirty="0">
                <a:latin typeface="+mn-lt"/>
              </a:rPr>
              <a:t>π</a:t>
            </a:r>
            <a:r>
              <a:rPr lang="el-GR" b="1" dirty="0" smtClean="0">
                <a:latin typeface="+mn-lt"/>
              </a:rPr>
              <a:t>ου παρουσιάζεται μία λέξη μέσα στο έργο &amp; το Τ</a:t>
            </a:r>
            <a:r>
              <a:rPr lang="en-US" b="1" dirty="0" smtClean="0">
                <a:latin typeface="+mn-lt"/>
              </a:rPr>
              <a:t>LG)</a:t>
            </a:r>
            <a:endParaRPr lang="el-GR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5845"/>
            <a:ext cx="12192000" cy="5302155"/>
          </a:xfrm>
        </p:spPr>
      </p:pic>
    </p:spTree>
    <p:extLst>
      <p:ext uri="{BB962C8B-B14F-4D97-AF65-F5344CB8AC3E}">
        <p14:creationId xmlns:p14="http://schemas.microsoft.com/office/powerpoint/2010/main" xmlns="" val="2336885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5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>
                <a:latin typeface="+mn-lt"/>
              </a:rPr>
              <a:t>Γ</a:t>
            </a:r>
            <a:r>
              <a:rPr lang="en-US" b="1" dirty="0" smtClean="0">
                <a:latin typeface="+mn-lt"/>
              </a:rPr>
              <a:t>) </a:t>
            </a:r>
            <a:r>
              <a:rPr lang="en-US" b="1" u="sng" dirty="0" smtClean="0">
                <a:latin typeface="+mn-lt"/>
              </a:rPr>
              <a:t>Parallel Browsing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/>
              <a:t>A</a:t>
            </a:r>
            <a:r>
              <a:rPr lang="el-GR" b="1" dirty="0" err="1" smtClean="0"/>
              <a:t>ναζητούμε</a:t>
            </a:r>
            <a:r>
              <a:rPr lang="el-GR" b="1" dirty="0" smtClean="0"/>
              <a:t> Ομοιότητες - ΠΑΡΑΛΛΗΛΑ σε κείμενα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8550"/>
            <a:ext cx="12192000" cy="5329450"/>
          </a:xfrm>
        </p:spPr>
      </p:pic>
    </p:spTree>
    <p:extLst>
      <p:ext uri="{BB962C8B-B14F-4D97-AF65-F5344CB8AC3E}">
        <p14:creationId xmlns:p14="http://schemas.microsoft.com/office/powerpoint/2010/main" xmlns="" val="3387316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73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prstClr val="black"/>
                </a:solidFill>
                <a:latin typeface="Calibri" panose="020F0502020204030204"/>
              </a:rPr>
              <a:t>Parallel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/>
              </a:rPr>
              <a:t>Browsing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000" dirty="0">
                <a:solidFill>
                  <a:prstClr val="black"/>
                </a:solidFill>
                <a:latin typeface="+mn-lt"/>
              </a:rPr>
              <a:t>A</a:t>
            </a:r>
            <a:r>
              <a:rPr lang="el-GR" sz="4000" dirty="0" err="1" smtClean="0">
                <a:solidFill>
                  <a:prstClr val="black"/>
                </a:solidFill>
                <a:latin typeface="+mn-lt"/>
              </a:rPr>
              <a:t>ναζητούμε</a:t>
            </a:r>
            <a:r>
              <a:rPr lang="en-US" sz="4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>διαφορές 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σε </a:t>
            </a:r>
            <a:r>
              <a:rPr lang="el-GR" sz="4000" dirty="0" smtClean="0">
                <a:solidFill>
                  <a:prstClr val="black"/>
                </a:solidFill>
                <a:latin typeface="+mn-lt"/>
              </a:rPr>
              <a:t>διαφορετικές </a:t>
            </a:r>
            <a:r>
              <a:rPr lang="el-GR" sz="4000" b="1" dirty="0" smtClean="0">
                <a:solidFill>
                  <a:prstClr val="black"/>
                </a:solidFill>
                <a:latin typeface="+mn-lt"/>
              </a:rPr>
              <a:t>ΕΚΔΟΣΕΙΣ 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3014"/>
            <a:ext cx="12192000" cy="5424985"/>
          </a:xfrm>
        </p:spPr>
      </p:pic>
    </p:spTree>
    <p:extLst>
      <p:ext uri="{BB962C8B-B14F-4D97-AF65-F5344CB8AC3E}">
        <p14:creationId xmlns:p14="http://schemas.microsoft.com/office/powerpoint/2010/main" xmlns="" val="2102722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471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ΑΝΑΖΗΤΗΣΗ ΣΤΑ </a:t>
            </a:r>
            <a:r>
              <a:rPr lang="en-US" b="1" dirty="0" smtClean="0">
                <a:latin typeface="+mn-lt"/>
              </a:rPr>
              <a:t>N-GRAMS</a:t>
            </a:r>
            <a:r>
              <a:rPr lang="el-GR" b="1" dirty="0" smtClean="0">
                <a:latin typeface="+mn-lt"/>
              </a:rPr>
              <a:t> (2):</a:t>
            </a:r>
            <a:br>
              <a:rPr lang="el-GR" b="1" dirty="0" smtClean="0">
                <a:latin typeface="+mn-lt"/>
              </a:rPr>
            </a:br>
            <a:r>
              <a:rPr lang="en-US" u="sng" dirty="0" smtClean="0">
                <a:latin typeface="+mn-lt"/>
              </a:rPr>
              <a:t>K</a:t>
            </a:r>
            <a:r>
              <a:rPr lang="el-GR" u="sng" dirty="0" err="1" smtClean="0">
                <a:latin typeface="+mn-lt"/>
              </a:rPr>
              <a:t>είμενο</a:t>
            </a:r>
            <a:r>
              <a:rPr lang="el-GR" u="sng" dirty="0" smtClean="0">
                <a:latin typeface="+mn-lt"/>
              </a:rPr>
              <a:t> Πηγής</a:t>
            </a:r>
            <a:r>
              <a:rPr lang="el-GR" dirty="0" smtClean="0">
                <a:latin typeface="+mn-lt"/>
              </a:rPr>
              <a:t>   </a:t>
            </a:r>
            <a:r>
              <a:rPr lang="el-GR" b="1" dirty="0" smtClean="0">
                <a:latin typeface="+mn-lt"/>
              </a:rPr>
              <a:t>&amp;   </a:t>
            </a:r>
            <a:r>
              <a:rPr lang="el-GR" u="sng" dirty="0" smtClean="0">
                <a:latin typeface="+mn-lt"/>
              </a:rPr>
              <a:t>Κείμενο που στοχεύουμε</a:t>
            </a:r>
            <a:br>
              <a:rPr lang="el-GR" u="sng" dirty="0" smtClean="0">
                <a:latin typeface="+mn-lt"/>
              </a:rPr>
            </a:br>
            <a:r>
              <a:rPr lang="el-GR" dirty="0" err="1" smtClean="0">
                <a:latin typeface="Times New Roman" panose="02020603050405020304" pitchFamily="18" charset="0"/>
              </a:rPr>
              <a:t>Σ</a:t>
            </a:r>
            <a:r>
              <a:rPr lang="el-G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τοχεύουμε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της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Κ.Δ.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προς συγκεκριμένο συγγραφέα (Πατέρα / Εκκλησιαστικό Συγγραφέα)</a:t>
            </a:r>
            <a:b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u="sng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7164"/>
            <a:ext cx="12192000" cy="4810836"/>
          </a:xfrm>
        </p:spPr>
      </p:pic>
    </p:spTree>
    <p:extLst>
      <p:ext uri="{BB962C8B-B14F-4D97-AF65-F5344CB8AC3E}">
        <p14:creationId xmlns:p14="http://schemas.microsoft.com/office/powerpoint/2010/main" xmlns="" val="16433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7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u="sng" dirty="0" smtClean="0"/>
              <a:t>ΠΡΟΣΟΧΗ:</a:t>
            </a:r>
            <a:r>
              <a:rPr lang="el-GR" b="1" dirty="0" smtClean="0"/>
              <a:t>  ΑΝΑΖΗΤΟΥΜΕ</a:t>
            </a:r>
            <a:r>
              <a:rPr lang="el-GR" dirty="0" smtClean="0"/>
              <a:t> ΠΑΤΕΡΕΣ &amp; ΕΚΚΛΗΣΙΑΣΤΙΚΟΥΣ</a:t>
            </a:r>
            <a:br>
              <a:rPr lang="el-GR" dirty="0" smtClean="0"/>
            </a:br>
            <a:r>
              <a:rPr lang="el-GR" dirty="0" smtClean="0"/>
              <a:t>ΣΥΓΓΡΑΦΕΙΣ </a:t>
            </a:r>
            <a:r>
              <a:rPr lang="el-GR" b="1" u="sng" dirty="0" smtClean="0"/>
              <a:t>ΕΡΜΗΝΕΥΤΕΣ</a:t>
            </a:r>
            <a:r>
              <a:rPr lang="el-GR" b="1" dirty="0" smtClean="0"/>
              <a:t> (ΔΕΝ ΕΙΜΑΣΤΕ ΠΑΤΡΟΛΟΓΟΙ)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4775"/>
            <a:ext cx="12192000" cy="4812187"/>
          </a:xfrm>
        </p:spPr>
      </p:pic>
    </p:spTree>
    <p:extLst>
      <p:ext uri="{BB962C8B-B14F-4D97-AF65-F5344CB8AC3E}">
        <p14:creationId xmlns:p14="http://schemas.microsoft.com/office/powerpoint/2010/main" xmlns="" val="14266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21836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SEARCH THE TLG CORPUS</a:t>
            </a:r>
            <a:br>
              <a:rPr lang="en-US" sz="3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Προχωρημένη Αναζήτηση (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Advanced Proximity</a:t>
            </a:r>
            <a:r>
              <a:rPr lang="el-GR" sz="3600" b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l-GR" sz="3600" u="sng" dirty="0" smtClean="0">
                <a:solidFill>
                  <a:prstClr val="black"/>
                </a:solidFill>
                <a:latin typeface="Calibri" panose="020F0502020204030204"/>
              </a:rPr>
              <a:t>Αναζήτηση με βάση συγκεκριμένες γραμματικές κατηγορίες</a:t>
            </a:r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l-GR" sz="36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3642"/>
            <a:ext cx="12191999" cy="4674358"/>
          </a:xfrm>
        </p:spPr>
      </p:pic>
    </p:spTree>
    <p:extLst>
      <p:ext uri="{BB962C8B-B14F-4D97-AF65-F5344CB8AC3E}">
        <p14:creationId xmlns:p14="http://schemas.microsoft.com/office/powerpoint/2010/main" xmlns="" val="1403125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149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PERSEUS DIGITAL LIBRARY</a:t>
            </a:r>
            <a:br>
              <a:rPr lang="en-US" b="1" dirty="0" smtClean="0">
                <a:latin typeface="+mn-lt"/>
              </a:rPr>
            </a:br>
            <a:r>
              <a:rPr lang="el-GR" dirty="0" smtClean="0">
                <a:latin typeface="+mn-lt"/>
              </a:rPr>
              <a:t>ΜΕΤΑΦΡΑΣΕΙΣ ΛΑΤΙΝΙΚΩΝ ΣΤΑ ΑΓΓΛΙΚΑ 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4084"/>
            <a:ext cx="12192000" cy="5233916"/>
          </a:xfrm>
        </p:spPr>
      </p:pic>
    </p:spTree>
    <p:extLst>
      <p:ext uri="{BB962C8B-B14F-4D97-AF65-F5344CB8AC3E}">
        <p14:creationId xmlns:p14="http://schemas.microsoft.com/office/powerpoint/2010/main" xmlns="" val="697801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27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PROQUEST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500" y="1825625"/>
            <a:ext cx="9214999" cy="4875426"/>
          </a:xfrm>
        </p:spPr>
      </p:pic>
    </p:spTree>
    <p:extLst>
      <p:ext uri="{BB962C8B-B14F-4D97-AF65-F5344CB8AC3E}">
        <p14:creationId xmlns:p14="http://schemas.microsoft.com/office/powerpoint/2010/main" xmlns="" val="222737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628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ΜΕΤΑΦΡΑΣΗ ΤΗΣ </a:t>
            </a:r>
            <a:r>
              <a:rPr lang="en-US" b="1" dirty="0" smtClean="0">
                <a:latin typeface="+mn-lt"/>
              </a:rPr>
              <a:t>PESHITTO</a:t>
            </a:r>
            <a:endParaRPr lang="el-GR" b="1" dirty="0">
              <a:latin typeface="+mn-lt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2890"/>
            <a:ext cx="12192000" cy="5575110"/>
          </a:xfrm>
        </p:spPr>
      </p:pic>
    </p:spTree>
    <p:extLst>
      <p:ext uri="{BB962C8B-B14F-4D97-AF65-F5344CB8AC3E}">
        <p14:creationId xmlns:p14="http://schemas.microsoft.com/office/powerpoint/2010/main" xmlns="" val="27740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54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KEIMENO </a:t>
            </a:r>
            <a:r>
              <a:rPr lang="el-GR" b="1" dirty="0" smtClean="0">
                <a:latin typeface="+mn-lt"/>
              </a:rPr>
              <a:t>ΜΕΤΑΦΡΑΣΗΣ</a:t>
            </a:r>
            <a:endParaRPr lang="el-GR" b="1" dirty="0">
              <a:latin typeface="+mn-lt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2544"/>
            <a:ext cx="12192000" cy="5455455"/>
          </a:xfrm>
        </p:spPr>
      </p:pic>
    </p:spTree>
    <p:extLst>
      <p:ext uri="{BB962C8B-B14F-4D97-AF65-F5344CB8AC3E}">
        <p14:creationId xmlns:p14="http://schemas.microsoft.com/office/powerpoint/2010/main" xmlns="" val="428453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1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ANAZHTH</a:t>
            </a:r>
            <a:r>
              <a:rPr lang="el-GR" b="1" u="sng" dirty="0" smtClean="0"/>
              <a:t>ΣΗ ΓΙΑ ΤΗ ΔΙΗΓΗΣΗ ΜΑΣ </a:t>
            </a:r>
            <a:br>
              <a:rPr lang="el-GR" b="1" u="sng" dirty="0" smtClean="0"/>
            </a:br>
            <a:r>
              <a:rPr lang="el-GR" dirty="0" smtClean="0"/>
              <a:t>(</a:t>
            </a:r>
            <a:r>
              <a:rPr lang="el-GR" b="1" dirty="0" smtClean="0"/>
              <a:t>Βιβλίο</a:t>
            </a:r>
            <a:r>
              <a:rPr lang="el-GR" dirty="0" smtClean="0"/>
              <a:t> Α.Γ. – </a:t>
            </a:r>
            <a:r>
              <a:rPr lang="el-GR" b="1" dirty="0" smtClean="0"/>
              <a:t>Κεφάλαιο</a:t>
            </a:r>
            <a:r>
              <a:rPr lang="el-GR" dirty="0" smtClean="0"/>
              <a:t> (από-σε) – </a:t>
            </a:r>
            <a:r>
              <a:rPr lang="el-GR" b="1" dirty="0" smtClean="0"/>
              <a:t>Στίχοι</a:t>
            </a:r>
            <a:r>
              <a:rPr lang="el-GR" dirty="0" smtClean="0"/>
              <a:t> (από-σε)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1128"/>
            <a:ext cx="12192000" cy="5506872"/>
          </a:xfrm>
        </p:spPr>
      </p:pic>
    </p:spTree>
    <p:extLst>
      <p:ext uri="{BB962C8B-B14F-4D97-AF65-F5344CB8AC3E}">
        <p14:creationId xmlns:p14="http://schemas.microsoft.com/office/powerpoint/2010/main" xmlns="" val="2758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2"/>
            <a:ext cx="10762397" cy="154219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1) </a:t>
            </a:r>
            <a:r>
              <a:rPr lang="en-US" u="sng" dirty="0" smtClean="0">
                <a:solidFill>
                  <a:prstClr val="black"/>
                </a:solidFill>
              </a:rPr>
              <a:t>ANAZHTH</a:t>
            </a:r>
            <a:r>
              <a:rPr lang="el-GR" u="sng" dirty="0">
                <a:solidFill>
                  <a:prstClr val="black"/>
                </a:solidFill>
              </a:rPr>
              <a:t>ΣΗ</a:t>
            </a:r>
            <a:r>
              <a:rPr lang="el-GR" dirty="0">
                <a:solidFill>
                  <a:prstClr val="black"/>
                </a:solidFill>
              </a:rPr>
              <a:t> στους </a:t>
            </a:r>
            <a:r>
              <a:rPr lang="el-GR" b="1" u="sng" dirty="0">
                <a:solidFill>
                  <a:prstClr val="black"/>
                </a:solidFill>
              </a:rPr>
              <a:t>ΕΛΛΗΝΕΣ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b="1" dirty="0" smtClean="0">
                <a:solidFill>
                  <a:prstClr val="black"/>
                </a:solidFill>
              </a:rPr>
              <a:t>ΠΑΤΕΡΕΣ (Μ. ΑΣΙΑ)</a:t>
            </a:r>
            <a:br>
              <a:rPr lang="el-GR" b="1" dirty="0" smtClean="0">
                <a:solidFill>
                  <a:prstClr val="black"/>
                </a:solidFill>
              </a:rPr>
            </a:br>
            <a:r>
              <a:rPr lang="el-GR" b="1" dirty="0" smtClean="0">
                <a:solidFill>
                  <a:prstClr val="black"/>
                </a:solidFill>
              </a:rPr>
              <a:t>(ΔΙΟΤΙ: α) Ήξεραν τη Γλώσσα, β) Ζούσαν σε περιοχές που γράφτηκαν τα βιβλία της Κ.Δ.)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2196"/>
            <a:ext cx="12192000" cy="5315803"/>
          </a:xfrm>
        </p:spPr>
      </p:pic>
    </p:spTree>
    <p:extLst>
      <p:ext uri="{BB962C8B-B14F-4D97-AF65-F5344CB8AC3E}">
        <p14:creationId xmlns:p14="http://schemas.microsoft.com/office/powerpoint/2010/main" xmlns="" val="30853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26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el-GR" dirty="0" smtClean="0">
                <a:solidFill>
                  <a:prstClr val="black"/>
                </a:solidFill>
              </a:rPr>
              <a:t>ΠΟΤΕΛΕΣΜΑΤΑ ΑΝΑΖΗΤΗΣΗΣ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4279"/>
            <a:ext cx="12192000" cy="5793721"/>
          </a:xfrm>
        </p:spPr>
      </p:pic>
    </p:spTree>
    <p:extLst>
      <p:ext uri="{BB962C8B-B14F-4D97-AF65-F5344CB8AC3E}">
        <p14:creationId xmlns:p14="http://schemas.microsoft.com/office/powerpoint/2010/main" xmlns="" val="32191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ΑΝΑΖΗΤΗΣΗ ΠΑΤΕΡΙΚΩΝ ΕΡΓΩΝ ΑΝΑ ΧΩΡΙΟ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12192000" cy="5813947"/>
          </a:xfrm>
        </p:spPr>
      </p:pic>
    </p:spTree>
    <p:extLst>
      <p:ext uri="{BB962C8B-B14F-4D97-AF65-F5344CB8AC3E}">
        <p14:creationId xmlns:p14="http://schemas.microsoft.com/office/powerpoint/2010/main" xmlns="" val="8428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627</Words>
  <Application>Microsoft Office PowerPoint</Application>
  <PresentationFormat>Προσαρμογή</PresentationFormat>
  <Paragraphs>99</Paragraphs>
  <Slides>54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Θέμα του Office</vt:lpstr>
      <vt:lpstr>Διαφάνεια 1</vt:lpstr>
      <vt:lpstr>ΕΙΣΑΓΩΓΗ  +  ΣΥΜΠΕΡΑΣΜΑΤΑ  (το 2 «Νεύρα» της εργασίας μας)</vt:lpstr>
      <vt:lpstr>ΒΙΒΛΙΟΓΡΑΦΙΚΕΣ  ΠΗΓΕΣ</vt:lpstr>
      <vt:lpstr> 1ο ΒΗΜΑ: BiblIndex  Index of Biblical Quotations in Early Christian Literature </vt:lpstr>
      <vt:lpstr>ΠΡΟΣΟΧΗ:  ΑΝΑΖΗΤΟΥΜΕ ΠΑΤΕΡΕΣ &amp; ΕΚΚΛΗΣΙΑΣΤΙΚΟΥΣ ΣΥΓΓΡΑΦΕΙΣ ΕΡΜΗΝΕΥΤΕΣ (ΔΕΝ ΕΙΜΑΣΤΕ ΠΑΤΡΟΛΟΓΟΙ)</vt:lpstr>
      <vt:lpstr>ANAZHTHΣΗ ΓΙΑ ΤΗ ΔΙΗΓΗΣΗ ΜΑΣ  (Βιβλίο Α.Γ. – Κεφάλαιο (από-σε) – Στίχοι (από-σε)</vt:lpstr>
      <vt:lpstr>1) ANAZHTHΣΗ στους ΕΛΛΗΝΕΣ ΠΑΤΕΡΕΣ (Μ. ΑΣΙΑ) (ΔΙΟΤΙ: α) Ήξεραν τη Γλώσσα, β) Ζούσαν σε περιοχές που γράφτηκαν τα βιβλία της Κ.Δ.)</vt:lpstr>
      <vt:lpstr>AΠΟΤΕΛΕΣΜΑΤΑ ΑΝΑΖΗΤΗΣΗΣ</vt:lpstr>
      <vt:lpstr>ΑΝΑΖΗΤΗΣΗ ΠΑΤΕΡΙΚΩΝ ΕΡΓΩΝ ΑΝΑ ΧΩΡΙΟ</vt:lpstr>
      <vt:lpstr>ΑΥΤΟΜΑΤΟ ΑΝΟΙΓΜΑ ΣΤΗ  Sources Chrétiennes (ΑΝΑΖΗΤΗΣΗ ΣΤΗ ΒΙΒΛΙΟΘΗΚΗ ΤΗΣ ΘΕΟΛΟΓΙΑΣ)</vt:lpstr>
      <vt:lpstr> 2) ANAZHTHΣΗ στους ΕΛΛΗΝΕΣ (ΑΝΤΙΟΧΕΙΑ, ΣΥΡΙΑ) </vt:lpstr>
      <vt:lpstr>ΑΠΟΤΕΛΕΣΜΑΤΑ ΑΝΑΖΗΤΗΣΗΣ</vt:lpstr>
      <vt:lpstr>3)  ANAZHTHΣΗ στους ΕΛΛΗΝΕΣ (ΑΛΕΞΑΝΔΡΕΙΑ)</vt:lpstr>
      <vt:lpstr>ΑΠΟΤΕΛΕΣΜΑΤΑ ANAZHTHΣΗΣ </vt:lpstr>
      <vt:lpstr>4)  ANAZHTHΣΗ στους ΕΛΛΗΝΕΣ (ΚΥΠΡΟΣ, ΠΑΛΑΙΣΤΙΝΗ)</vt:lpstr>
      <vt:lpstr>ΑΠΟΤΕΛΕΣΜΑΤΑ ANAZHTHΣΗΣ </vt:lpstr>
      <vt:lpstr>4)  ANAZHTHΣΗ στους ΕΛΛΗΝΟ-ΓΛΩΣΣΟΥΣ ΠΑΤΕΡΕΣ (ΔΥΣΗ)</vt:lpstr>
      <vt:lpstr>ΑΠΟΤΕΛΕΣΜΑΤΑ ANAZHTHΣΗΣ </vt:lpstr>
      <vt:lpstr>6)  ANAZHTHΣΗ στους ΛΑΤΙΝΟΥΣ ΠΑΤΕΡΕΣ</vt:lpstr>
      <vt:lpstr>7)  ANAZHTHΣΗ στους ΒΟΡΕΙΟ-ΑΦΡΙΚΑΝΟΥΣ ΠΑΤΕΡΕΣ</vt:lpstr>
      <vt:lpstr>ΑΠΟΤΕΛΕΣΜΑΤΑ ΑΝΑΖΗΤΗΣΗΣ</vt:lpstr>
      <vt:lpstr> 2ο ΒΗΜΑ:  ΑΝΑΖΗΤΗΣΗ ΣΤΟ TLG  Α) OI ΚΑΛΥΤΕΡΕΣ ΕΚΔΟΣΕΙΣ ΤΩΝ ΚΕΙΜΕΝΩΝ Β) ΜΠΟΡΕΙΣ ΝΑ ΤΟ ΜΟΡΦΟΠΟΙΗΣΕΙΣ </vt:lpstr>
      <vt:lpstr>ANAZHTHΣΗ  ΣΤΟ  TLG  CANON:</vt:lpstr>
      <vt:lpstr>1) ANAZHTHΣΗ  ΣΤΟΝ  ΣΥΓΓΡΑΦΕΑ Στην ένδειξη «Βιβλίο» περιέχονται όλα τα έργα του.</vt:lpstr>
      <vt:lpstr>ANAZHTHΣΗ  ΣΤΟ  TLG  CANON (ΣΕ ΟΛΑ ΤΑ ΕΡΓΑ ΤΟΥ ΣΥΓΓΡΑΦΕΑ)</vt:lpstr>
      <vt:lpstr>GO TO SEARCH TEXT</vt:lpstr>
      <vt:lpstr> 2) ANAZHTHΣΗ  ΣΤΟΝ  ΣΥΓΓΡΑΦΕΑ Στο My Search Selection μπορούμε να αποθηκεύσουμε την έρευνά μας μέχρι το σημείο που έχουμε φθάσει.</vt:lpstr>
      <vt:lpstr>2) ANAZHTHΣΗ  ΣΤΟΝ  ΣΥΓΓΡΑΦΕΑ Στα Quick Links μπορούμε να αναζητήσουμε πληροφορίες Όμως, κάποια από αυτά απαιτούν περαιτέρω εγγραφή.</vt:lpstr>
      <vt:lpstr>ΑΥΤΟΜΑΤΟ ΑΝΟΙΓΜΑ ΣΤΟ WORLDCAT</vt:lpstr>
      <vt:lpstr>4)  ΑΝΑΖΗΤΗΣΗ ΜΕ ΤΙΤΛΟ ΕΡΓΟΥ</vt:lpstr>
      <vt:lpstr>6)  ΑΝΑΖΗΤΗΣΗ ME ONOMA ΣΕΙΡΑΣ:  α) Βλέπουμε τα αποτελέσματα ως μία ΛΙΣΤΑ. β) Στα αριστερά υπάρχουν «φίλτρα» (κατηγορίες).  γ) Στα δεξιά υπάρχουν οι  Σύνδεσμοι  &amp;  τα  Παράλληλα. </vt:lpstr>
      <vt:lpstr>6)  ΜΠΟΡΟΥΜΕ ΝΑ ΑΝΑΖΗΤΗΣΟΥΜΕ ΤΑ ΑΠΟΤΕΛΕΣΜΑΤΑ: α) Μέσω ΧΑΡΤΗ  ( περιέχει λιγότερους συγγραφείς, επειδή δεν έχει Κ.Δ. και ΕΒΔΟΜΗΚΟΝΤΑ ) β) Μέσω μίας ΓΡΑΜΜΗΣ ΧΡΟΝΟΥ  ( Ανά αιώνα ).</vt:lpstr>
      <vt:lpstr>ANAZHTHΣΗ  ΣΤΟ TLG  CANON με χαρακτηριστικά: </vt:lpstr>
      <vt:lpstr>A)   SEARCH THE TLG CORPUS Αναζήτηση: 1) με λέξεις - κλειδιά  («ΑΠΛΗ» - SIMPLE) 2) Στο Full Corpus / Author    &amp;    3) Per Word / Per Author </vt:lpstr>
      <vt:lpstr> Αναζήτηση με βάση τους συγγραφείς (αριστερά) Facets or Faceted Search:  Έρευνα με διάφορα «φίλτρα» Τέσσερις Επιλογές (κατά σειρά):   α) Παραπομπή,                      β) Αποθήκευση,  γ) Αποτελέσματα σε Excel,  δ) Εκτύπωση </vt:lpstr>
      <vt:lpstr>ANAZHTHΣΗ ΣΕ ΛΕΞΕΙΣ: με βάση το γραμματικό τους τύπο</vt:lpstr>
      <vt:lpstr>ANAZHTAME EΚΦΡΑΣΕΙΣ:  π.χ. «οὔτε θεὸς οὔτ’ ἄνθρωπος»</vt:lpstr>
      <vt:lpstr>ANAZHTHΣΗ ΓΙΑ ΛΗΜΜΑ: 1) Ανά λέξη,  2) Ανά συγγραφέα, 3) Ανά Γραμματικό τύπο</vt:lpstr>
      <vt:lpstr>Στο Τextual Search, όταν αναζητάμε π.χ. για το «λέγω», στα αποτελέσματα περιλαμβάνει και σύνθετες μορφές του, όπως ἀντιλέγω, περιλέγω</vt:lpstr>
      <vt:lpstr>Αναζήτηση με ΤΡΕΙΣ λέξεις - φράσεις  («PROXIMITY»): Α) Word Index:  αναζήτηση από ένα ευρετήριο λέξεων B) Lemma:  αναζήτηση για λήμμα  (στα λεξικά του TLG ) Γ) Textual Search:  αναζήτηση για συγκεκριμένη ακολουθία</vt:lpstr>
      <vt:lpstr>1) Non-alphabetic characters: που δεν περιέχονται στο Unicode. 2) Diacritics Sensitive: η έρευνα επικεντρώνεται σε Ελληνικά διακριτικά.   3) Exact Match: είναι δυνατό στο  Work Index  &amp;  Textual Search.  4) Case Sensitive: π.χ. στη λέξη ὅμηρος, ψάχνει και για  Ὅμηρος  5) Adscript as Subscript: υπολογίζει το ΙΩΤΑ  (Δεν υπάρχει σε εκδόσεις). 6) Substring match: αναζήτηση στο ΛΗΜΜΑ  (για σύνθετες μορφές). </vt:lpstr>
      <vt:lpstr>B) ANAZHTHΣΗ ΣΤΟ BROWSER ( Πρόγραμμα  Περιήγησης )</vt:lpstr>
      <vt:lpstr>1) ANAZHTHΣΗ ΣΤΟ BROWSER (Morphology / Lexica) (Επιλογή λέξεων μέσα στο κείμενο &amp; άνοιγμα λεξικών)</vt:lpstr>
      <vt:lpstr>2) Text Structure: ΚΕΦΑΛΑΙΑ</vt:lpstr>
      <vt:lpstr>3) ANAZHTHΣΗ ΣΤΟ BROWSER (N-Gramms) Μπορούμε να βρούμε παράλληλα σε λέξεις ή εκφράσεις μέσα στο κείμενό μας</vt:lpstr>
      <vt:lpstr>4) Statistics  (που παρουσιάζεται μία λέξη μέσα στο έργο &amp; το ΤLG)</vt:lpstr>
      <vt:lpstr> Γ) Parallel Browsing Aναζητούμε Ομοιότητες - ΠΑΡΑΛΛΗΛΑ σε κείμενα </vt:lpstr>
      <vt:lpstr>Parallel Browsing Aναζητούμε διαφορές σε διαφορετικές ΕΚΔΟΣΕΙΣ </vt:lpstr>
      <vt:lpstr> ΑΝΑΖΗΤΗΣΗ ΣΤΑ N-GRAMS (2): Kείμενο Πηγής   &amp;   Κείμενο που στοχεύουμε Στοχεύουμε βιβλίο της Κ.Δ. προς συγκεκριμένο συγγραφέα (Πατέρα / Εκκλησιαστικό Συγγραφέα) </vt:lpstr>
      <vt:lpstr>SEARCH THE TLG CORPUS Προχωρημένη Αναζήτηση (Advanced Proximity) Αναζήτηση με βάση συγκεκριμένες γραμματικές κατηγορίες </vt:lpstr>
      <vt:lpstr>PERSEUS DIGITAL LIBRARY ΜΕΤΑΦΡΑΣΕΙΣ ΛΑΤΙΝΙΚΩΝ ΣΤΑ ΑΓΓΛΙΚΑ </vt:lpstr>
      <vt:lpstr>PROQUEST</vt:lpstr>
      <vt:lpstr>ΜΕΤΑΦΡΑΣΗ ΤΗΣ PESHITTO</vt:lpstr>
      <vt:lpstr>KEIMENO ΜΕΤΑΦΡΑΣΗΣ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ΣΩΤΗΡΗΣ</cp:lastModifiedBy>
  <cp:revision>150</cp:revision>
  <dcterms:created xsi:type="dcterms:W3CDTF">2020-04-01T12:26:56Z</dcterms:created>
  <dcterms:modified xsi:type="dcterms:W3CDTF">2020-04-30T08:27:20Z</dcterms:modified>
</cp:coreProperties>
</file>