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302" r:id="rId4"/>
    <p:sldId id="304" r:id="rId5"/>
    <p:sldId id="303" r:id="rId6"/>
    <p:sldId id="305" r:id="rId7"/>
    <p:sldId id="306" r:id="rId8"/>
    <p:sldId id="258" r:id="rId9"/>
    <p:sldId id="259" r:id="rId10"/>
    <p:sldId id="260" r:id="rId11"/>
    <p:sldId id="261" r:id="rId12"/>
    <p:sldId id="266" r:id="rId13"/>
    <p:sldId id="267" r:id="rId14"/>
    <p:sldId id="301" r:id="rId15"/>
    <p:sldId id="262" r:id="rId16"/>
    <p:sldId id="263" r:id="rId17"/>
    <p:sldId id="264" r:id="rId18"/>
    <p:sldId id="265" r:id="rId19"/>
    <p:sldId id="269" r:id="rId20"/>
    <p:sldId id="270" r:id="rId21"/>
    <p:sldId id="271" r:id="rId22"/>
    <p:sldId id="268"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7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14AE538A-6C0F-4922-B118-5EF418E5793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22842A8-1576-4B18-BC6F-BD15AD630618}" type="datetimeFigureOut">
              <a:rPr lang="el-GR" smtClean="0"/>
              <a:pPr/>
              <a:t>7/12/2020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4AE538A-6C0F-4922-B118-5EF418E57932}"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ebooks.edu.gr/ebooks/v/html/8547/2336/Istoria-tis-Archaias-Ellinikis-Grammateias_A-B-G-Gymnasiou_html-apli/index4c_1.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052737"/>
            <a:ext cx="7772400" cy="1872207"/>
          </a:xfrm>
          <a:solidFill>
            <a:schemeClr val="accent6">
              <a:lumMod val="20000"/>
              <a:lumOff val="80000"/>
            </a:schemeClr>
          </a:solidFill>
        </p:spPr>
        <p:txBody>
          <a:bodyPr>
            <a:normAutofit fontScale="90000"/>
          </a:bodyPr>
          <a:lstStyle/>
          <a:p>
            <a:pPr algn="ctr"/>
            <a:r>
              <a:rPr lang="en-US" b="1" dirty="0" smtClean="0">
                <a:latin typeface="Palatino Linotype" pitchFamily="18" charset="0"/>
              </a:rPr>
              <a:t>1</a:t>
            </a:r>
            <a:r>
              <a:rPr lang="el-GR" b="1" baseline="30000" dirty="0" smtClean="0">
                <a:latin typeface="Palatino Linotype" pitchFamily="18" charset="0"/>
              </a:rPr>
              <a:t>η</a:t>
            </a:r>
            <a:r>
              <a:rPr lang="el-GR" b="1" dirty="0" smtClean="0">
                <a:latin typeface="Palatino Linotype" pitchFamily="18" charset="0"/>
              </a:rPr>
              <a:t> ΟΣΣ ΓΙΑ ΤΗ ΘΕΜΑΤΙΚΗ ΕΝΟΤΗΤΑ  ΟΡΘ. 50</a:t>
            </a:r>
            <a:endParaRPr lang="el-GR" b="1" dirty="0">
              <a:latin typeface="Palatino Linotype" pitchFamily="18" charset="0"/>
            </a:endParaRPr>
          </a:p>
        </p:txBody>
      </p:sp>
      <p:sp>
        <p:nvSpPr>
          <p:cNvPr id="3" name="2 - Υπότιτλος"/>
          <p:cNvSpPr>
            <a:spLocks noGrp="1"/>
          </p:cNvSpPr>
          <p:nvPr>
            <p:ph type="subTitle" idx="1"/>
          </p:nvPr>
        </p:nvSpPr>
        <p:spPr>
          <a:xfrm>
            <a:off x="611560" y="3140968"/>
            <a:ext cx="8062912" cy="2448272"/>
          </a:xfrm>
          <a:solidFill>
            <a:schemeClr val="accent6">
              <a:lumMod val="40000"/>
              <a:lumOff val="60000"/>
            </a:schemeClr>
          </a:solidFill>
        </p:spPr>
        <p:txBody>
          <a:bodyPr>
            <a:normAutofit/>
          </a:bodyPr>
          <a:lstStyle/>
          <a:p>
            <a:pPr algn="ctr"/>
            <a:r>
              <a:rPr lang="el-GR" b="1" dirty="0" smtClean="0">
                <a:solidFill>
                  <a:schemeClr val="accent4">
                    <a:lumMod val="75000"/>
                  </a:schemeClr>
                </a:solidFill>
                <a:latin typeface="Palatino Linotype" pitchFamily="18" charset="0"/>
              </a:rPr>
              <a:t>ΜΕΤΑΠΤΥΧΙΑΚΟ ΠΡΟΓΡΑΜΜΑ</a:t>
            </a:r>
          </a:p>
          <a:p>
            <a:pPr algn="ctr"/>
            <a:r>
              <a:rPr lang="el-GR" b="1" dirty="0" smtClean="0">
                <a:solidFill>
                  <a:schemeClr val="accent4">
                    <a:lumMod val="75000"/>
                  </a:schemeClr>
                </a:solidFill>
                <a:latin typeface="Palatino Linotype" pitchFamily="18" charset="0"/>
              </a:rPr>
              <a:t>ΕΑΠ</a:t>
            </a:r>
          </a:p>
          <a:p>
            <a:pPr algn="ctr"/>
            <a:r>
              <a:rPr lang="el-GR" b="1" dirty="0" smtClean="0">
                <a:solidFill>
                  <a:schemeClr val="accent4">
                    <a:lumMod val="75000"/>
                  </a:schemeClr>
                </a:solidFill>
                <a:latin typeface="Palatino Linotype" pitchFamily="18" charset="0"/>
              </a:rPr>
              <a:t>Ορθόδοξη Χριστιανική Θεολογία και Θρησκευτικός Πλουραλισμός</a:t>
            </a:r>
            <a:endParaRPr lang="el-GR" b="1" dirty="0">
              <a:solidFill>
                <a:schemeClr val="accent4">
                  <a:lumMod val="75000"/>
                </a:schemeClr>
              </a:solidFill>
              <a:latin typeface="Palatino Linotyp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83568" y="188640"/>
            <a:ext cx="7653536" cy="966984"/>
          </a:xfrm>
          <a:solidFill>
            <a:schemeClr val="accent6">
              <a:lumMod val="20000"/>
              <a:lumOff val="80000"/>
            </a:schemeClr>
          </a:solidFill>
          <a:ln>
            <a:solidFill>
              <a:schemeClr val="accent6">
                <a:lumMod val="20000"/>
                <a:lumOff val="80000"/>
              </a:schemeClr>
            </a:solidFill>
          </a:ln>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Autofit/>
          </a:bodyPr>
          <a:lstStyle/>
          <a:p>
            <a:r>
              <a:rPr lang="el-GR" sz="1600" b="1" i="1" dirty="0" smtClean="0">
                <a:solidFill>
                  <a:schemeClr val="accent5">
                    <a:lumMod val="50000"/>
                  </a:schemeClr>
                </a:solidFill>
                <a:latin typeface="Palatino Linotype" pitchFamily="18" charset="0"/>
              </a:rPr>
              <a:t>ΙΣΤΟΡΙΑ ΚΑΙ ΧΡΙΣΤΙΑΝΙΣΜΟΣ</a:t>
            </a:r>
          </a:p>
          <a:p>
            <a:pPr algn="just"/>
            <a:r>
              <a:rPr lang="el-GR" sz="1600" b="1" dirty="0" smtClean="0">
                <a:solidFill>
                  <a:schemeClr val="bg1"/>
                </a:solidFill>
                <a:latin typeface="Palatino Linotype" pitchFamily="18" charset="0"/>
                <a:cs typeface="Times New Roman" pitchFamily="18" charset="0"/>
              </a:rPr>
              <a:t>Μια ιστορία του Χριστιανισμού μας φέρνει αναγκαστικά αντιμέτωπους μ' ένα παλιό αλλά κρίσιμο ερώτημα: μπορεί αυτή η ιστορία μέσα από τα κριτήρια που χρησιμοποιεί ο ίδιος ο Χριστιανισμός για τον εαυτό του, να αποτελέσει ένα βασικό πεδίο απολογητικής ή, αντίθετα, καταλήγει να υποδεικνύει την πλήρη ιστορική αποτυχία του; Το ερώτημα γίνεται ακόμη πιο βασανιστικό ανάμεσα στους Χριστιανούς γιατί και σ' αυτούς η </a:t>
            </a:r>
            <a:r>
              <a:rPr lang="el-GR" sz="1600" b="1" dirty="0" err="1" smtClean="0">
                <a:solidFill>
                  <a:schemeClr val="bg1"/>
                </a:solidFill>
                <a:latin typeface="Palatino Linotype" pitchFamily="18" charset="0"/>
                <a:cs typeface="Times New Roman" pitchFamily="18" charset="0"/>
              </a:rPr>
              <a:t>ιστοριογράφηση</a:t>
            </a:r>
            <a:r>
              <a:rPr lang="el-GR" sz="1600" b="1" dirty="0" smtClean="0">
                <a:solidFill>
                  <a:schemeClr val="bg1"/>
                </a:solidFill>
                <a:latin typeface="Palatino Linotype" pitchFamily="18" charset="0"/>
                <a:cs typeface="Times New Roman" pitchFamily="18" charset="0"/>
              </a:rPr>
              <a:t> του Χριστιανισμού εντάχθηκε σε ποικίλες προσπάθειες για επιχειρηματολογία υπέρ μίας ή άλλης θεολογικής άποψης ή υπέρ των ιστορικών δικαίων του ενός ή του άλλου θεσμού.</a:t>
            </a:r>
          </a:p>
          <a:p>
            <a:pPr algn="just"/>
            <a:r>
              <a:rPr lang="el-GR" sz="1600" b="1" dirty="0" smtClean="0">
                <a:solidFill>
                  <a:schemeClr val="bg1"/>
                </a:solidFill>
                <a:latin typeface="Palatino Linotype" pitchFamily="18" charset="0"/>
                <a:cs typeface="Times New Roman" pitchFamily="18" charset="0"/>
              </a:rPr>
              <a:t/>
            </a:r>
            <a:br>
              <a:rPr lang="el-GR" sz="1600" b="1" dirty="0" smtClean="0">
                <a:solidFill>
                  <a:schemeClr val="bg1"/>
                </a:solidFill>
                <a:latin typeface="Palatino Linotype" pitchFamily="18" charset="0"/>
                <a:cs typeface="Times New Roman" pitchFamily="18" charset="0"/>
              </a:rPr>
            </a:br>
            <a:r>
              <a:rPr lang="el-GR" sz="1600" b="1" dirty="0" smtClean="0">
                <a:solidFill>
                  <a:schemeClr val="bg1"/>
                </a:solidFill>
                <a:latin typeface="Palatino Linotype" pitchFamily="18" charset="0"/>
                <a:cs typeface="Times New Roman" pitchFamily="18" charset="0"/>
              </a:rPr>
              <a:t>Εισερχόμενοι στην περιπέτεια μιας ακόμη, έστω και σύντομης, ιστορίας του Χριστιανισμού, ζούμε τη σύνθετη δυσκολία όχι απλά της τεκμηρίωσης των ιστορικών δεδομένων, αλλά και της ερμηνείας τους μέσα από την οπτική γωνία της χριστιανικής θεολογίας και μάλιστα της ορθόδοξης, μιας ερμηνείας που δεν μπορεί παρά να βρίσκεται σε διάλογο με όλα τα ιστοριογραφικά ρεύματα της καθαυτό αλλά και της ύστερης </a:t>
            </a:r>
            <a:r>
              <a:rPr lang="el-GR" sz="1600" b="1" dirty="0" err="1" smtClean="0">
                <a:solidFill>
                  <a:schemeClr val="bg1"/>
                </a:solidFill>
                <a:latin typeface="Palatino Linotype" pitchFamily="18" charset="0"/>
                <a:cs typeface="Times New Roman" pitchFamily="18" charset="0"/>
              </a:rPr>
              <a:t>νεωτερικότητας</a:t>
            </a:r>
            <a:r>
              <a:rPr lang="el-GR" sz="1600" b="1" dirty="0" smtClean="0">
                <a:solidFill>
                  <a:schemeClr val="bg1"/>
                </a:solidFill>
                <a:latin typeface="Palatino Linotype" pitchFamily="18" charset="0"/>
                <a:cs typeface="Times New Roman" pitchFamily="18" charset="0"/>
              </a:rPr>
              <a:t> (κοινωνικές θεωρίες, πολιτιστικές σπουδές κλπ.).</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47500" lnSpcReduction="20000"/>
          </a:bodyPr>
          <a:lstStyle/>
          <a:p>
            <a:endParaRPr lang="el-GR" b="1" i="1" dirty="0" smtClean="0">
              <a:solidFill>
                <a:schemeClr val="accent5">
                  <a:lumMod val="50000"/>
                </a:schemeClr>
              </a:solidFill>
              <a:latin typeface="Palatino Linotype" pitchFamily="18" charset="0"/>
            </a:endParaRPr>
          </a:p>
          <a:p>
            <a:r>
              <a:rPr lang="el-GR" sz="3400" b="1" i="1" dirty="0" smtClean="0">
                <a:solidFill>
                  <a:schemeClr val="accent5">
                    <a:lumMod val="50000"/>
                  </a:schemeClr>
                </a:solidFill>
                <a:latin typeface="Palatino Linotype" pitchFamily="18" charset="0"/>
              </a:rPr>
              <a:t>ΝΕΩΤΕΡΙΚΟΤΗΤΑ ΚΑΙ ΧΡΙΣΤΙΑΝΙΣΜΟΣ</a:t>
            </a:r>
          </a:p>
          <a:p>
            <a:pPr algn="just"/>
            <a:r>
              <a:rPr lang="el-GR" sz="3400" b="1" dirty="0" smtClean="0">
                <a:solidFill>
                  <a:schemeClr val="bg1"/>
                </a:solidFill>
                <a:latin typeface="Palatino Linotype" pitchFamily="18" charset="0"/>
                <a:cs typeface="Times New Roman" pitchFamily="18" charset="0"/>
              </a:rPr>
              <a:t>Η </a:t>
            </a:r>
            <a:r>
              <a:rPr lang="el-GR" sz="3400" b="1" dirty="0" err="1" smtClean="0">
                <a:solidFill>
                  <a:schemeClr val="bg1"/>
                </a:solidFill>
                <a:latin typeface="Palatino Linotype" pitchFamily="18" charset="0"/>
                <a:cs typeface="Times New Roman" pitchFamily="18" charset="0"/>
              </a:rPr>
              <a:t>νεωτερικότητα</a:t>
            </a:r>
            <a:r>
              <a:rPr lang="el-GR" sz="3400" b="1" dirty="0" smtClean="0">
                <a:solidFill>
                  <a:schemeClr val="bg1"/>
                </a:solidFill>
                <a:latin typeface="Palatino Linotype" pitchFamily="18" charset="0"/>
                <a:cs typeface="Times New Roman" pitchFamily="18" charset="0"/>
              </a:rPr>
              <a:t> δεν αποτελεί απλώς μια κοινωνιολογική, φιλοσοφική ή πολιτική έννοια. Δεν χαρακτηρίζει μόνο μια ιστορική περίοδο, αλλά μάλλον έναν ολόκληρο πολιτισμό, έναν τρόπο θέασης και αξιολόγησης του κόσμου. Πρόκειται για τον πολιτισμό που ξεκίνησε αργόσυρτα στους κόλπους της Αναγέννησης, διαμορφώθηκε κυρίως με τον Διαφωτισμό, την αλματώδη πρόοδο των θετικών επιστημών, την βιομηχανική επανάσταση και έλαβε σχεδόν παγκόσμιες διαστάσεις με την τεχνολογική έκρηξη του 20ου αιώνα. Η </a:t>
            </a:r>
            <a:r>
              <a:rPr lang="el-GR" sz="3400" b="1" dirty="0" err="1" smtClean="0">
                <a:solidFill>
                  <a:schemeClr val="bg1"/>
                </a:solidFill>
                <a:latin typeface="Palatino Linotype" pitchFamily="18" charset="0"/>
                <a:cs typeface="Times New Roman" pitchFamily="18" charset="0"/>
              </a:rPr>
              <a:t>νεωτερικότητα</a:t>
            </a:r>
            <a:r>
              <a:rPr lang="el-GR" sz="3400" b="1" dirty="0" smtClean="0">
                <a:solidFill>
                  <a:schemeClr val="bg1"/>
                </a:solidFill>
                <a:latin typeface="Palatino Linotype" pitchFamily="18" charset="0"/>
                <a:cs typeface="Times New Roman" pitchFamily="18" charset="0"/>
              </a:rPr>
              <a:t> ανέτρεψε σταδιακά το αμετάβλητο για αιώνες παραδοσιακό κοσμοείδωλο, αλλά και κάθε μεταφυσική αυθεντία, εγκαινιάζοντας μια νέα κλίμακα αξιών σε όλα τα πεδία του ανθρώπινου βίου.</a:t>
            </a:r>
          </a:p>
          <a:p>
            <a:pPr algn="just"/>
            <a:endParaRPr lang="el-GR" sz="3400" b="1" dirty="0" smtClean="0">
              <a:solidFill>
                <a:schemeClr val="bg1"/>
              </a:solidFill>
              <a:latin typeface="Palatino Linotype" pitchFamily="18" charset="0"/>
              <a:cs typeface="Times New Roman" pitchFamily="18" charset="0"/>
            </a:endParaRPr>
          </a:p>
          <a:p>
            <a:pPr algn="just"/>
            <a:r>
              <a:rPr lang="el-GR" sz="3400" b="1" dirty="0" smtClean="0">
                <a:solidFill>
                  <a:schemeClr val="bg1"/>
                </a:solidFill>
                <a:latin typeface="Palatino Linotype" pitchFamily="18" charset="0"/>
                <a:cs typeface="Times New Roman" pitchFamily="18" charset="0"/>
              </a:rPr>
              <a:t>   Με βασικό εργαλείο τον ορθό λόγο και την χρήση του εμπειρικού παραδείγματος, η </a:t>
            </a:r>
            <a:r>
              <a:rPr lang="el-GR" sz="3400" b="1" dirty="0" err="1" smtClean="0">
                <a:solidFill>
                  <a:schemeClr val="bg1"/>
                </a:solidFill>
                <a:latin typeface="Palatino Linotype" pitchFamily="18" charset="0"/>
                <a:cs typeface="Times New Roman" pitchFamily="18" charset="0"/>
              </a:rPr>
              <a:t>νεωτερικότητα</a:t>
            </a:r>
            <a:r>
              <a:rPr lang="el-GR" sz="3400" b="1" dirty="0" smtClean="0">
                <a:solidFill>
                  <a:schemeClr val="bg1"/>
                </a:solidFill>
                <a:latin typeface="Palatino Linotype" pitchFamily="18" charset="0"/>
                <a:cs typeface="Times New Roman" pitchFamily="18" charset="0"/>
              </a:rPr>
              <a:t> σήμανε μιαν νέα εποχή στη σχέση του ανθρώπου και της φύσης. Η ρήξη προς κάθε μυθική και θρησκευτική </a:t>
            </a:r>
            <a:r>
              <a:rPr lang="el-GR" sz="3400" b="1" dirty="0" err="1" smtClean="0">
                <a:solidFill>
                  <a:schemeClr val="bg1"/>
                </a:solidFill>
                <a:latin typeface="Palatino Linotype" pitchFamily="18" charset="0"/>
                <a:cs typeface="Times New Roman" pitchFamily="18" charset="0"/>
              </a:rPr>
              <a:t>νοηματοδότηση</a:t>
            </a:r>
            <a:r>
              <a:rPr lang="el-GR" sz="3400" b="1" dirty="0" smtClean="0">
                <a:solidFill>
                  <a:schemeClr val="bg1"/>
                </a:solidFill>
                <a:latin typeface="Palatino Linotype" pitchFamily="18" charset="0"/>
                <a:cs typeface="Times New Roman" pitchFamily="18" charset="0"/>
              </a:rPr>
              <a:t> έφερε στο επίκεντρο της </a:t>
            </a:r>
            <a:r>
              <a:rPr lang="el-GR" sz="3400" b="1" dirty="0" err="1" smtClean="0">
                <a:solidFill>
                  <a:schemeClr val="bg1"/>
                </a:solidFill>
                <a:latin typeface="Palatino Linotype" pitchFamily="18" charset="0"/>
                <a:cs typeface="Times New Roman" pitchFamily="18" charset="0"/>
              </a:rPr>
              <a:t>νεωτερικότητας</a:t>
            </a:r>
            <a:r>
              <a:rPr lang="el-GR" sz="3400" b="1" dirty="0" smtClean="0">
                <a:solidFill>
                  <a:schemeClr val="bg1"/>
                </a:solidFill>
                <a:latin typeface="Palatino Linotype" pitchFamily="18" charset="0"/>
                <a:cs typeface="Times New Roman" pitchFamily="18" charset="0"/>
              </a:rPr>
              <a:t> την απόλυτη αξία της επιστημονικής γνώσης και της κυριαρχίας του ανθρώπου πάνω στη φύση. </a:t>
            </a:r>
            <a:endParaRPr lang="el-GR" sz="3400" b="1" i="1" dirty="0">
              <a:solidFill>
                <a:schemeClr val="bg1"/>
              </a:solidFill>
              <a:latin typeface="Palatino Linotyp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2400" b="1" dirty="0" smtClean="0">
                <a:solidFill>
                  <a:schemeClr val="bg1"/>
                </a:solidFill>
                <a:latin typeface="Palatino Linotype" pitchFamily="18" charset="0"/>
                <a:cs typeface="Times New Roman" pitchFamily="18" charset="0"/>
              </a:rPr>
              <a:t>ΤΙ ΕΙΝΑΙ Ο ΕΛΛΗΝΙΣΜΟΣ ΜΕ ΒΑΣΗ ΤΙΣ ΔΙΑΦΟΡΕΣ ΑΠΟΨΕΙΣ </a:t>
            </a:r>
          </a:p>
          <a:p>
            <a:pPr algn="just"/>
            <a:r>
              <a:rPr lang="el-GR" sz="2400" dirty="0" smtClean="0">
                <a:solidFill>
                  <a:schemeClr val="bg1"/>
                </a:solidFill>
                <a:latin typeface="Palatino Linotype" pitchFamily="18" charset="0"/>
              </a:rPr>
              <a:t>Ο Ηρόδοτος (</a:t>
            </a:r>
            <a:r>
              <a:rPr lang="el-GR" sz="2400" dirty="0" err="1" smtClean="0">
                <a:solidFill>
                  <a:schemeClr val="bg1"/>
                </a:solidFill>
                <a:latin typeface="Palatino Linotype" pitchFamily="18" charset="0"/>
              </a:rPr>
              <a:t>περ</a:t>
            </a:r>
            <a:r>
              <a:rPr lang="el-GR" sz="2400" dirty="0" smtClean="0">
                <a:solidFill>
                  <a:schemeClr val="bg1"/>
                </a:solidFill>
                <a:latin typeface="Palatino Linotype" pitchFamily="18" charset="0"/>
              </a:rPr>
              <a:t>. 480-430 </a:t>
            </a:r>
            <a:r>
              <a:rPr lang="el-GR" sz="2400" dirty="0" err="1" smtClean="0">
                <a:solidFill>
                  <a:schemeClr val="bg1"/>
                </a:solidFill>
                <a:latin typeface="Palatino Linotype" pitchFamily="18" charset="0"/>
              </a:rPr>
              <a:t>π.Χ.</a:t>
            </a:r>
            <a:r>
              <a:rPr lang="el-GR" sz="2400" dirty="0" smtClean="0">
                <a:solidFill>
                  <a:schemeClr val="bg1"/>
                </a:solidFill>
                <a:latin typeface="Palatino Linotype" pitchFamily="18" charset="0"/>
              </a:rPr>
              <a:t>) αναφέρει τέσσερα στοιχεία που προβάλλουν ως χαρακτηριστικά της ενότητας των Ελλήνων: α) το αίμα, δηλαδή η κοινή καταγωγή, β) η γλώσσα, γ) η θρησκεία και δ) τα ήθη. Σε τελική ανάλυση ο ελληνισμός είναι κατά τον Ηρόδοτο πρωτίστως και κυρίως ένα γεγονός πολιτιστικό</a:t>
            </a:r>
            <a:r>
              <a:rPr lang="el-GR" sz="2400" u="sng" dirty="0" smtClean="0">
                <a:solidFill>
                  <a:schemeClr val="bg1"/>
                </a:solidFill>
                <a:latin typeface="Palatino Linotype" pitchFamily="18" charset="0"/>
              </a:rPr>
              <a:t>. </a:t>
            </a:r>
          </a:p>
          <a:p>
            <a:pPr algn="just"/>
            <a:r>
              <a:rPr lang="el-GR" sz="2400" dirty="0" smtClean="0">
                <a:solidFill>
                  <a:schemeClr val="bg1"/>
                </a:solidFill>
                <a:latin typeface="Palatino Linotype" pitchFamily="18" charset="0"/>
              </a:rPr>
              <a:t>Από τον 3</a:t>
            </a:r>
            <a:r>
              <a:rPr lang="el-GR" sz="2400" baseline="30000" dirty="0" smtClean="0">
                <a:solidFill>
                  <a:schemeClr val="bg1"/>
                </a:solidFill>
                <a:latin typeface="Palatino Linotype" pitchFamily="18" charset="0"/>
              </a:rPr>
              <a:t>ο</a:t>
            </a:r>
            <a:r>
              <a:rPr lang="el-GR" sz="2400" dirty="0" smtClean="0">
                <a:solidFill>
                  <a:schemeClr val="bg1"/>
                </a:solidFill>
                <a:latin typeface="Palatino Linotype" pitchFamily="18" charset="0"/>
              </a:rPr>
              <a:t> αιώνα </a:t>
            </a:r>
            <a:r>
              <a:rPr lang="el-GR" sz="2400" dirty="0" err="1" smtClean="0">
                <a:solidFill>
                  <a:schemeClr val="bg1"/>
                </a:solidFill>
                <a:latin typeface="Palatino Linotype" pitchFamily="18" charset="0"/>
              </a:rPr>
              <a:t>π.Χ.</a:t>
            </a:r>
            <a:r>
              <a:rPr lang="el-GR" sz="2400" dirty="0" smtClean="0">
                <a:solidFill>
                  <a:schemeClr val="bg1"/>
                </a:solidFill>
                <a:latin typeface="Palatino Linotype" pitchFamily="18" charset="0"/>
              </a:rPr>
              <a:t> </a:t>
            </a:r>
            <a:r>
              <a:rPr lang="el-GR" sz="2400" dirty="0" err="1" smtClean="0">
                <a:solidFill>
                  <a:schemeClr val="bg1"/>
                </a:solidFill>
                <a:latin typeface="Palatino Linotype" pitchFamily="18" charset="0"/>
              </a:rPr>
              <a:t>εως</a:t>
            </a:r>
            <a:r>
              <a:rPr lang="el-GR" sz="2400" dirty="0" smtClean="0">
                <a:solidFill>
                  <a:schemeClr val="bg1"/>
                </a:solidFill>
                <a:latin typeface="Palatino Linotype" pitchFamily="18" charset="0"/>
              </a:rPr>
              <a:t> τον 4</a:t>
            </a:r>
            <a:r>
              <a:rPr lang="el-GR" sz="2400" baseline="30000" dirty="0" smtClean="0">
                <a:solidFill>
                  <a:schemeClr val="bg1"/>
                </a:solidFill>
                <a:latin typeface="Palatino Linotype" pitchFamily="18" charset="0"/>
              </a:rPr>
              <a:t>ο</a:t>
            </a:r>
            <a:r>
              <a:rPr lang="el-GR" sz="2400" dirty="0" smtClean="0">
                <a:solidFill>
                  <a:schemeClr val="bg1"/>
                </a:solidFill>
                <a:latin typeface="Palatino Linotype" pitchFamily="18" charset="0"/>
              </a:rPr>
              <a:t> αιώνα μ.Χ. η έννοια του ελληνισμού δεν αναφερόταν σε μια συγκεκριμένη φυλή, αλλά στην παιδεία και τον πολιτισμό που χαρακτήριζε τη ζωή όλων σχεδόν των λαών της Μεσογείου. Ο ελληνισμός για την εποχή αυτή  είναι τελικά ένας τρόπος ζωής, μια ιδέα πολιτισμού. Όσοι είναι κάτοχοι της ελληνικής παιδείας είναι Έλληνες.</a:t>
            </a:r>
          </a:p>
          <a:p>
            <a:pPr algn="just"/>
            <a:r>
              <a:rPr lang="el-GR" sz="2400" dirty="0" smtClean="0">
                <a:solidFill>
                  <a:schemeClr val="bg1"/>
                </a:solidFill>
                <a:latin typeface="Palatino Linotype" pitchFamily="18" charset="0"/>
              </a:rPr>
              <a:t>            Ο ελληνισμός είναι επίσης μια κοσμοθεωρία, η οποία στηρίζεται στη φύση. Για τον λόγο αυτό ο ελληνισμός είναι πολυθεϊστικός και </a:t>
            </a:r>
            <a:r>
              <a:rPr lang="el-GR" sz="2400" dirty="0" err="1" smtClean="0">
                <a:solidFill>
                  <a:schemeClr val="bg1"/>
                </a:solidFill>
                <a:latin typeface="Palatino Linotype" pitchFamily="18" charset="0"/>
              </a:rPr>
              <a:t>ενδοκοσμικός</a:t>
            </a:r>
            <a:r>
              <a:rPr lang="el-GR" sz="2400" dirty="0" smtClean="0">
                <a:solidFill>
                  <a:schemeClr val="bg1"/>
                </a:solidFill>
                <a:latin typeface="Palatino Linotype" pitchFamily="18" charset="0"/>
              </a:rPr>
              <a:t>. Στον ελληνισμό κοσμογονία και θεογονία ταυτίζονται.</a:t>
            </a:r>
          </a:p>
          <a:p>
            <a:pPr algn="just"/>
            <a:endParaRPr lang="el-GR" sz="2400" b="1" dirty="0" smtClean="0">
              <a:solidFill>
                <a:schemeClr val="bg1"/>
              </a:solidFill>
              <a:latin typeface="Palatino Linotype"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lnSpcReduction="1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2400" b="1" dirty="0" smtClean="0">
                <a:solidFill>
                  <a:schemeClr val="bg1"/>
                </a:solidFill>
                <a:latin typeface="Palatino Linotype" pitchFamily="18" charset="0"/>
                <a:cs typeface="Times New Roman" pitchFamily="18" charset="0"/>
              </a:rPr>
              <a:t>ΧΡΙΣΤΙΑΝΙΣΜΟΣ</a:t>
            </a:r>
          </a:p>
          <a:p>
            <a:pPr algn="just"/>
            <a:r>
              <a:rPr lang="el-GR" sz="2400" b="1" dirty="0" smtClean="0">
                <a:solidFill>
                  <a:schemeClr val="bg1"/>
                </a:solidFill>
                <a:latin typeface="Palatino Linotype" pitchFamily="18" charset="0"/>
                <a:cs typeface="Times New Roman" pitchFamily="18" charset="0"/>
              </a:rPr>
              <a:t>Η έννοια της "αυτάρκειας" στον Χριστιανισμό, όπως και κάθε άλλη αξία, ενέχει </a:t>
            </a:r>
            <a:r>
              <a:rPr lang="el-GR" sz="2400" b="1" dirty="0" err="1" smtClean="0">
                <a:solidFill>
                  <a:schemeClr val="bg1"/>
                </a:solidFill>
                <a:latin typeface="Palatino Linotype" pitchFamily="18" charset="0"/>
                <a:cs typeface="Times New Roman" pitchFamily="18" charset="0"/>
              </a:rPr>
              <a:t>χριστοκεντρική</a:t>
            </a:r>
            <a:r>
              <a:rPr lang="el-GR" sz="2400" b="1" dirty="0" smtClean="0">
                <a:solidFill>
                  <a:schemeClr val="bg1"/>
                </a:solidFill>
                <a:latin typeface="Palatino Linotype" pitchFamily="18" charset="0"/>
                <a:cs typeface="Times New Roman" pitchFamily="18" charset="0"/>
              </a:rPr>
              <a:t> διάσταση και προοπτική. Το Πρότυπο είναι το πρόσωπο του Ιησού Χριστού. Η στωική προσέγγιση του "σοφού" ή και η πλατωνική περί του "φιλοσόφου« στερούνται των ειδικών αναφορών που συναντώνται στον Χριστιανισμό.</a:t>
            </a:r>
          </a:p>
          <a:p>
            <a:pPr algn="just"/>
            <a:endParaRPr lang="el-GR" sz="2400" b="1" dirty="0" smtClean="0">
              <a:solidFill>
                <a:schemeClr val="bg1"/>
              </a:solidFill>
              <a:latin typeface="Palatino Linotype" pitchFamily="18" charset="0"/>
              <a:cs typeface="Times New Roman" pitchFamily="18" charset="0"/>
            </a:endParaRPr>
          </a:p>
          <a:p>
            <a:pPr algn="just"/>
            <a:endParaRPr lang="el-GR" sz="2400" b="1" dirty="0" smtClean="0">
              <a:solidFill>
                <a:schemeClr val="bg1"/>
              </a:solidFill>
              <a:latin typeface="Palatino Linotype"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pPr algn="just"/>
            <a:r>
              <a:rPr lang="el-GR" b="1" dirty="0" smtClean="0">
                <a:solidFill>
                  <a:schemeClr val="accent5"/>
                </a:solidFill>
                <a:latin typeface="Palatino Linotype" pitchFamily="18" charset="0"/>
              </a:rPr>
              <a:t>α. Το επίκεντρο της χριστιανικής διδασκαλίας και πίστης για το Θεό συνοψίζεται στη φράση: «ο ένας ως προς την ουσία ή φύση Θεός είναι Τριαδικός ως προς τις υποστάσεις ή πρόσωπα» (Πατέρας, Υιός και Άγιο Πνεύμα). Το μυστήριο του Τριαδικού Θεού είναι ασύλληπτο από την ανθρώπινη σκέψη. Επομένως, είναι αδύνατο να το διερευνήσουμε λογικά. Η μία και ενιαία φύση του Τριαδικού Θεού είναι άναρχη, αιώνια, άπειρη, άκτιστη και ακατάληπτη. Κάθε πρόσωπο του Τριαδικού Θεού είναι φορέας της θείας ουσίας και συγχρόνως είναι όλος ο Θεός. Η θεία ουσία «κατοικεί», υπάρχει «</a:t>
            </a:r>
            <a:r>
              <a:rPr lang="el-GR" b="1" dirty="0" err="1" smtClean="0">
                <a:solidFill>
                  <a:schemeClr val="accent5"/>
                </a:solidFill>
                <a:latin typeface="Palatino Linotype" pitchFamily="18" charset="0"/>
              </a:rPr>
              <a:t>ασυγχύτως</a:t>
            </a:r>
            <a:r>
              <a:rPr lang="el-GR" b="1" dirty="0" smtClean="0">
                <a:solidFill>
                  <a:schemeClr val="accent5"/>
                </a:solidFill>
                <a:latin typeface="Palatino Linotype" pitchFamily="18" charset="0"/>
              </a:rPr>
              <a:t>, </a:t>
            </a:r>
            <a:r>
              <a:rPr lang="el-GR" b="1" dirty="0" err="1" smtClean="0">
                <a:solidFill>
                  <a:schemeClr val="accent5"/>
                </a:solidFill>
                <a:latin typeface="Palatino Linotype" pitchFamily="18" charset="0"/>
              </a:rPr>
              <a:t>ατρέπτως</a:t>
            </a:r>
            <a:r>
              <a:rPr lang="el-GR" b="1" dirty="0" smtClean="0">
                <a:solidFill>
                  <a:schemeClr val="accent5"/>
                </a:solidFill>
                <a:latin typeface="Palatino Linotype" pitchFamily="18" charset="0"/>
              </a:rPr>
              <a:t> και αδιαιρέτως» ολόκληρη στα τρία πρόσωπα της Αγίας Τριάδας. Οι σχέσεις μεταξύ τους είναι </a:t>
            </a:r>
            <a:r>
              <a:rPr lang="el-GR" b="1" smtClean="0">
                <a:solidFill>
                  <a:schemeClr val="accent5"/>
                </a:solidFill>
                <a:latin typeface="Palatino Linotype" pitchFamily="18" charset="0"/>
              </a:rPr>
              <a:t>σχέσεις ουσιαστικής </a:t>
            </a:r>
            <a:r>
              <a:rPr lang="el-GR" b="1" dirty="0" smtClean="0">
                <a:solidFill>
                  <a:schemeClr val="accent5"/>
                </a:solidFill>
                <a:latin typeface="Palatino Linotype" pitchFamily="18" charset="0"/>
              </a:rPr>
              <a:t>αγάπης και «ομοουσιότητας», που εκφράζονται με τον όρο «</a:t>
            </a:r>
            <a:r>
              <a:rPr lang="el-GR" b="1" dirty="0" err="1" smtClean="0">
                <a:solidFill>
                  <a:schemeClr val="accent5"/>
                </a:solidFill>
                <a:latin typeface="Palatino Linotype" pitchFamily="18" charset="0"/>
              </a:rPr>
              <a:t>αλληλοπεριχώρηση</a:t>
            </a:r>
            <a:r>
              <a:rPr lang="el-GR" b="1" dirty="0" smtClean="0">
                <a:solidFill>
                  <a:schemeClr val="accent5"/>
                </a:solidFill>
                <a:latin typeface="Palatino Linotype" pitchFamily="18" charset="0"/>
              </a:rPr>
              <a:t>»</a:t>
            </a:r>
            <a:endParaRPr lang="el-GR" b="1" i="1" dirty="0" smtClean="0">
              <a:solidFill>
                <a:schemeClr val="accent5"/>
              </a:solidFill>
              <a:latin typeface="Palatino Linotype" pitchFamily="18" charset="0"/>
            </a:endParaRPr>
          </a:p>
          <a:p>
            <a:endParaRPr lang="el-GR" b="1" i="1" dirty="0" smtClean="0">
              <a:solidFill>
                <a:schemeClr val="accent5">
                  <a:lumMod val="50000"/>
                </a:schemeClr>
              </a:solidFill>
              <a:latin typeface="Palatino Linotype" pitchFamily="18" charset="0"/>
            </a:endParaRPr>
          </a:p>
          <a:p>
            <a:pPr algn="just"/>
            <a:endParaRPr lang="el-GR" sz="2400" b="1" dirty="0" smtClean="0">
              <a:solidFill>
                <a:schemeClr val="bg1"/>
              </a:solidFill>
              <a:latin typeface="Palatino Linotype"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b="1" i="1" dirty="0" smtClean="0">
              <a:solidFill>
                <a:schemeClr val="accent5">
                  <a:lumMod val="50000"/>
                </a:schemeClr>
              </a:solidFill>
              <a:latin typeface="Palatino Linotype" pitchFamily="18" charset="0"/>
            </a:endParaRPr>
          </a:p>
          <a:p>
            <a:pPr algn="just"/>
            <a:r>
              <a:rPr lang="el-GR" sz="2600" b="1" i="1" dirty="0" smtClean="0">
                <a:solidFill>
                  <a:schemeClr val="accent5">
                    <a:lumMod val="50000"/>
                  </a:schemeClr>
                </a:solidFill>
                <a:latin typeface="Palatino Linotype" pitchFamily="18" charset="0"/>
              </a:rPr>
              <a:t>Η ΣΥΝΑΝΤΗΣΗ ΤΟΥ ΕΛΛΗΝΙΣΜΟΥ ΜΕ ΤΟΝ ΧΡΙΣΤΙΑΝΙΣΜΟ</a:t>
            </a:r>
          </a:p>
          <a:p>
            <a:pPr algn="just"/>
            <a:r>
              <a:rPr lang="el-GR" sz="3200" b="1" dirty="0" smtClean="0">
                <a:solidFill>
                  <a:schemeClr val="bg1"/>
                </a:solidFill>
                <a:latin typeface="Palatino Linotype" pitchFamily="18" charset="0"/>
                <a:cs typeface="Times New Roman" pitchFamily="18" charset="0"/>
              </a:rPr>
              <a:t>Τα δύο βασικά πνευματικά μεγέθη της ιστορίας της ύστερης ελληνιστικής περιόδου, ο Ελληνισμός και ο Χριστιανισμός, έμελλαν να σφραγίσουν ανεξίτηλα τον 4ο και τον 5ο αι. Η πορεία συναντήσεώς τους και εν τέλει η δυναμική σύνθεσή τους, η οποία είχε ως συνέπεια τη μεταξύ τους αλληλοεπίδραση, υπήρξε δύσκολη, μακρά, επίπονη και πλήρης από διακυβεύοντα που οδηγούσαν –στην περίπτωση π.χ. του Χριστιανισμού-στη γένεση ποικίλων αιρέσεων. Πέρα όμως από τη σύνθεσή τους ο Ελληνισμός και ο Χριστιανισμός, παρουσιάζουν μεταξύ τους και ορισμένες αγεφύρωτες αντιθέσεις</a:t>
            </a:r>
            <a:endParaRPr lang="el-GR" b="1" i="1" dirty="0">
              <a:solidFill>
                <a:schemeClr val="bg1"/>
              </a:solidFill>
              <a:latin typeface="Palatino Linotyp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625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Στην Πατερική Θεολογία του Χριστιανισμού της Ανατολής, η χρήση της ελληνικής σκέψεως αφορά στην χρήση κυρίως της ορολογίας της ελληνικής φιλοσοφίας και των συστημάτων αυτής και λιγότερο στην αποδοχή ή στην απόρριψη της ελληνικής θρησκευτικής σκέψεως. Ο Πατερικός ελληνισμός αποτελεί μία τρόπον τινά </a:t>
            </a:r>
            <a:r>
              <a:rPr lang="el-GR" sz="3200" b="1" dirty="0" err="1" smtClean="0">
                <a:solidFill>
                  <a:schemeClr val="bg1"/>
                </a:solidFill>
                <a:latin typeface="Palatino Linotype" pitchFamily="18" charset="0"/>
                <a:cs typeface="Times New Roman" pitchFamily="18" charset="0"/>
              </a:rPr>
              <a:t>αυτοϋπέρβαση</a:t>
            </a:r>
            <a:r>
              <a:rPr lang="el-GR" sz="3200" b="1" dirty="0" smtClean="0">
                <a:solidFill>
                  <a:schemeClr val="bg1"/>
                </a:solidFill>
                <a:latin typeface="Palatino Linotype" pitchFamily="18" charset="0"/>
                <a:cs typeface="Times New Roman" pitchFamily="18" charset="0"/>
              </a:rPr>
              <a:t> της προχριστιανικής ελληνικής σκέψεως με τη βοήθεια της αποκεκαλυμμένης θείας αλήθειας, όπως θα υποστηριχτεί από πολλούς Πατέρες του 14ου αι. Χρησιμοποίησε ο Χριστιανισμός τις εικόνες και την ορολογία του Ελληνισμού, έτσι ώστε να μπορέσει να απευθύνει λόγο στους ανθρώπους με την πεπερασμένη σκέψη για τον άπειρο Θεό</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Παρόλη την αντίθεση μεταξύ της ελληνικής σκέψεως και της χριστιανικής πίστεως, αυτά τα δύο σημαντικά πνευματικά μεγέθη κατέστη εφικτό να συμφιλιωθούν από τους Πατέρες που ανεφέρθησαν αλλά και από άλλους μεταγενέστερους. Αυτοί ως εξαίρεται θεολόγοι και κάτοχοι των ελληνικών γραμμάτων κατόρθωσαν να συμφιλιώσουν τον Χριστιανισμό με τον Ελληνισμό, χωρίς όμως αλλοιώσεις και παραποιήσεις του περιεχομένου τους. Ήταν εκείνοι που οριοθέτησαν μία διακριτή διαχωριστική γραμμή μεταξύ ελληνικής –παγανιστικής θρησκείας και ελληνικού πνευματικού πολιτισμού. Χρησιμοποίησαν τα ελληνικά συγγράμματα και γενικότερα την πνευματική κληρονομία των αρχαίων Ελλήνων με γόνιμο τρόπο και ιδιαιτέρως προσεκτικό, ώστε να μην υπάρξει η τυχούσα παραμικρή αλλοίωση της χριστιανικής διδασκαλίας και δη της δογματική</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475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Η πορεία συνάντησης χριστιανισμού και ελληνισμού η οποία είχε σαν συνέπεια την αλληλοεπίδραση μεταξύ τους, υπήρξε δύσκολη, μακρά και επίπονη. Ο όρος «</a:t>
            </a:r>
            <a:r>
              <a:rPr lang="el-GR" sz="3200" b="1" dirty="0" err="1" smtClean="0">
                <a:solidFill>
                  <a:schemeClr val="bg1"/>
                </a:solidFill>
                <a:latin typeface="Palatino Linotype" pitchFamily="18" charset="0"/>
                <a:cs typeface="Times New Roman" pitchFamily="18" charset="0"/>
              </a:rPr>
              <a:t>έλλην</a:t>
            </a:r>
            <a:r>
              <a:rPr lang="el-GR" sz="3200" b="1" dirty="0" smtClean="0">
                <a:solidFill>
                  <a:schemeClr val="bg1"/>
                </a:solidFill>
                <a:latin typeface="Palatino Linotype" pitchFamily="18" charset="0"/>
                <a:cs typeface="Times New Roman" pitchFamily="18" charset="0"/>
              </a:rPr>
              <a:t>» ιδιαίτερα στους πρώτους χριστιανικούς συγγραφείς, είχε την έννοια του ειδωλολάτρη. Δεν ήταν λίγες οι συγκρούσεις χριστιανών με την ειδωλολατρία και την εθνική γνώση που κορυφώνονταν σε περιόδους κρίσης με διωγμούς. Επίσης έχουμε και προσωπικές συνειδησιακές περιπέτειες ανθρώπων, όπως ο Ωριγένης ή ο αυτοκράτορας Ιουλιανός που κινούνται συχνά μεταξύ ελληνισμού και χριστιανισμού[5]. Υπήρχαν αρκετά στοιχεία στην κοσμοθεωρία του ελληνισμού και του χριστιανισμού τα οποία δημιουργούσαν αντίθεση μεταξύ των δύο κόσμων, καθιστώντας τη συνάντηση του δύσκολη.</a:t>
            </a:r>
          </a:p>
          <a:p>
            <a:pPr algn="just"/>
            <a:r>
              <a:rPr lang="el-GR" sz="3200" b="1" dirty="0" smtClean="0">
                <a:solidFill>
                  <a:schemeClr val="bg1"/>
                </a:solidFill>
                <a:latin typeface="Palatino Linotype" pitchFamily="18" charset="0"/>
                <a:cs typeface="Times New Roman" pitchFamily="18" charset="0"/>
              </a:rPr>
              <a:t>            Ένα πρώτο στοιχείο του ελληνισμού που έκλεινε το δρόμο συνάντησης με τον χριστιανισμό είναι ο πολυθεϊσμός. Ο ελληνικός πολιτισμός είναι πολυθεϊστικός. Παρ’ όλο που ο ελληνισμός χαρακτηρίζεται από έλλειψη θρησκευτικής </a:t>
            </a:r>
            <a:r>
              <a:rPr lang="el-GR" sz="3200" b="1" dirty="0" err="1" smtClean="0">
                <a:solidFill>
                  <a:schemeClr val="bg1"/>
                </a:solidFill>
                <a:latin typeface="Palatino Linotype" pitchFamily="18" charset="0"/>
                <a:cs typeface="Times New Roman" pitchFamily="18" charset="0"/>
              </a:rPr>
              <a:t>μισσαλοδοξίας</a:t>
            </a:r>
            <a:r>
              <a:rPr lang="el-GR" sz="3200" b="1" dirty="0" smtClean="0">
                <a:solidFill>
                  <a:schemeClr val="bg1"/>
                </a:solidFill>
                <a:latin typeface="Palatino Linotype" pitchFamily="18" charset="0"/>
                <a:cs typeface="Times New Roman" pitchFamily="18" charset="0"/>
              </a:rPr>
              <a:t> και ανεκτικότητα, εν τούτοις το μεγάλο πρόβλημα ήταν ότι ο  χριστιανισμός είναι αυστηρά μονοθεϊστική θρησκεία.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625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  Ένα δεύτερο πρόβλημα ήταν η εμμονή του ελληνισμού στον παρόντα κόσμο και την αξία του. Με άλλα λόγια η επίμονη έμφαση στο «ενθάδε και </a:t>
            </a:r>
            <a:r>
              <a:rPr lang="el-GR" sz="3200" b="1" dirty="0" err="1" smtClean="0">
                <a:solidFill>
                  <a:schemeClr val="bg1"/>
                </a:solidFill>
                <a:latin typeface="Palatino Linotype" pitchFamily="18" charset="0"/>
                <a:cs typeface="Times New Roman" pitchFamily="18" charset="0"/>
              </a:rPr>
              <a:t>νύν</a:t>
            </a:r>
            <a:r>
              <a:rPr lang="el-GR" sz="3200" b="1" dirty="0" smtClean="0">
                <a:solidFill>
                  <a:schemeClr val="bg1"/>
                </a:solidFill>
                <a:latin typeface="Palatino Linotype" pitchFamily="18" charset="0"/>
                <a:cs typeface="Times New Roman" pitchFamily="18" charset="0"/>
              </a:rPr>
              <a:t>» της ζωής. Όταν ο απόστολος Παύλος μίλησε από τους βράχους της Ακροπόλεως για την ανάσταση των νεκρών, οι Έλληνες ακροατές του τον </a:t>
            </a:r>
            <a:r>
              <a:rPr lang="el-GR" sz="3200" b="1" dirty="0" err="1" smtClean="0">
                <a:solidFill>
                  <a:schemeClr val="bg1"/>
                </a:solidFill>
                <a:latin typeface="Palatino Linotype" pitchFamily="18" charset="0"/>
                <a:cs typeface="Times New Roman" pitchFamily="18" charset="0"/>
              </a:rPr>
              <a:t>κοροΐδευαν</a:t>
            </a:r>
            <a:r>
              <a:rPr lang="el-GR" sz="3200" b="1" dirty="0" smtClean="0">
                <a:solidFill>
                  <a:schemeClr val="bg1"/>
                </a:solidFill>
                <a:latin typeface="Palatino Linotype" pitchFamily="18" charset="0"/>
                <a:cs typeface="Times New Roman" pitchFamily="18" charset="0"/>
              </a:rPr>
              <a:t>, δείχνοντας τα οστά των νεκρών στους τάφους. </a:t>
            </a:r>
          </a:p>
          <a:p>
            <a:pPr algn="just"/>
            <a:r>
              <a:rPr lang="el-GR" sz="3200" b="1" dirty="0" smtClean="0">
                <a:solidFill>
                  <a:schemeClr val="bg1"/>
                </a:solidFill>
                <a:latin typeface="Palatino Linotype" pitchFamily="18" charset="0"/>
                <a:cs typeface="Times New Roman" pitchFamily="18" charset="0"/>
              </a:rPr>
              <a:t>Ο χριστιανισμός ως γνωστό, χωρίς να περιφρονεί την παρούσα ζωή και τη σημασία της, τονίζει περισσότερο την αξία της μεταθανάτιας μακαριότητας και πολύ περισσότερο την ανάσταση των νεκρών κατά τη Δευτέρα Παρουσία του Κυρίου. Αυτό άλλωστε αποτελεί θεμελιώδη αλήθεια και θεωρία του χριστιανισμού και αναφέρεται μεταγενέστερα στο Σύμβολο της Πίστεως Νικαίας -Κωνσταντινουπόλεως.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628800"/>
            <a:ext cx="8229600" cy="3672408"/>
          </a:xfrm>
          <a:solidFill>
            <a:schemeClr val="accent6">
              <a:lumMod val="20000"/>
              <a:lumOff val="80000"/>
            </a:schemeClr>
          </a:solidFill>
        </p:spPr>
        <p:txBody>
          <a:bodyPr/>
          <a:lstStyle/>
          <a:p>
            <a:pPr algn="ctr"/>
            <a:r>
              <a:rPr lang="el-GR" sz="6600" b="1" i="1" smtClean="0">
                <a:solidFill>
                  <a:schemeClr val="accent4">
                    <a:lumMod val="50000"/>
                  </a:schemeClr>
                </a:solidFill>
                <a:latin typeface="Palatino Linotype" pitchFamily="18" charset="0"/>
              </a:rPr>
              <a:t>ΚΑΛΩΣΟΡΙΣΑΤΕ</a:t>
            </a:r>
            <a:br>
              <a:rPr lang="el-GR" sz="6600" b="1" i="1" smtClean="0">
                <a:solidFill>
                  <a:schemeClr val="accent4">
                    <a:lumMod val="50000"/>
                  </a:schemeClr>
                </a:solidFill>
                <a:latin typeface="Palatino Linotype" pitchFamily="18" charset="0"/>
              </a:rPr>
            </a:br>
            <a:r>
              <a:rPr lang="el-GR" sz="6600" b="1" i="1" smtClean="0">
                <a:solidFill>
                  <a:schemeClr val="accent4">
                    <a:lumMod val="50000"/>
                  </a:schemeClr>
                </a:solidFill>
                <a:latin typeface="Palatino Linotype" pitchFamily="18" charset="0"/>
              </a:rPr>
              <a:t> </a:t>
            </a:r>
            <a:r>
              <a:rPr lang="el-GR" b="1" smtClean="0">
                <a:latin typeface="Palatino Linotype" pitchFamily="18" charset="0"/>
              </a:rPr>
              <a:t>       </a:t>
            </a:r>
            <a:endParaRPr lang="el-GR" b="1" dirty="0">
              <a:latin typeface="Palatino Linotype" pitchFamily="18" charset="0"/>
            </a:endParaRPr>
          </a:p>
        </p:txBody>
      </p:sp>
      <p:pic>
        <p:nvPicPr>
          <p:cNvPr id="4" name="3 - Θέση περιεχομένου" descr="ΕΑΠ.png"/>
          <p:cNvPicPr>
            <a:picLocks noGrp="1" noChangeAspect="1"/>
          </p:cNvPicPr>
          <p:nvPr>
            <p:ph idx="1"/>
          </p:nvPr>
        </p:nvPicPr>
        <p:blipFill>
          <a:blip r:embed="rId2" cstate="print"/>
          <a:stretch>
            <a:fillRect/>
          </a:stretch>
        </p:blipFill>
        <p:spPr>
          <a:xfrm>
            <a:off x="6084168" y="260648"/>
            <a:ext cx="2628900" cy="1368152"/>
          </a:xfrm>
        </p:spPr>
      </p:pic>
      <p:sp>
        <p:nvSpPr>
          <p:cNvPr id="1026" name="AutoShape 2" descr="ΕΑΠ: Ανακοίνωση για τη διενέργεια των εξετάσεων ακαδημαϊκού έτους 2019 –  2020 | Επιτομή ειδήσ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475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3400" b="1" dirty="0" smtClean="0">
                <a:solidFill>
                  <a:schemeClr val="bg1"/>
                </a:solidFill>
                <a:latin typeface="Palatino Linotype" pitchFamily="18" charset="0"/>
                <a:cs typeface="Times New Roman" pitchFamily="18" charset="0"/>
              </a:rPr>
              <a:t>   Προχωρώντας, συναντάμε ένα ακόμη εμπόδιο που καθιστά τη προσέγγιση ελληνισμού και χριστιανισμού δύσκολη. Ο Χριστιανισμός, έχοντας τις ιστορικές καταβολές του στον Ιουδαϊσμό, έφερε μαζί του μια θεώρηση του κόσμου που επικράτησε να την λέμε βιβλική. Σύμφωνα με τη θεώρηση, αυτή ο κόσμος δεν είναι αυθυπόστατος, ούτε αυτεξήγητος. Για να τον κατανοήσεις και να ζήσης σωστά σ' αυτόν, πρέπει να πας πίσω από αυτόν, να προϋποθέτεις ένα ον εντελώς ελεύθερο από τον κόσμο, τον Θεό, ο οποίος δεν ερμηνεύεται από τον κόσμο, αλλά ερμηνεύει αυτός ως προϋπόθεση τον κόσμο[8]. Ο Θεός λοιπόν στο χριστιανισμό είναι </a:t>
            </a:r>
            <a:r>
              <a:rPr lang="el-GR" sz="3400" b="1" dirty="0" err="1" smtClean="0">
                <a:solidFill>
                  <a:schemeClr val="bg1"/>
                </a:solidFill>
                <a:latin typeface="Palatino Linotype" pitchFamily="18" charset="0"/>
                <a:cs typeface="Times New Roman" pitchFamily="18" charset="0"/>
              </a:rPr>
              <a:t>εξωκοσμικός</a:t>
            </a:r>
            <a:r>
              <a:rPr lang="el-GR" sz="3400" b="1" dirty="0" smtClean="0">
                <a:solidFill>
                  <a:schemeClr val="bg1"/>
                </a:solidFill>
                <a:latin typeface="Palatino Linotype" pitchFamily="18" charset="0"/>
                <a:cs typeface="Times New Roman" pitchFamily="18" charset="0"/>
              </a:rPr>
              <a:t> και υπερβατικός. Βρίσκεται έξω από τον κόσμο και τους νόμους του. Ο κόσμος είναι δημιούργημα της αγαθότητας και της αγάπης του Θεού και δημιουργήθηκε «εκ του </a:t>
            </a:r>
            <a:r>
              <a:rPr lang="el-GR" sz="3400" b="1" dirty="0" err="1" smtClean="0">
                <a:solidFill>
                  <a:schemeClr val="bg1"/>
                </a:solidFill>
                <a:latin typeface="Palatino Linotype" pitchFamily="18" charset="0"/>
                <a:cs typeface="Times New Roman" pitchFamily="18" charset="0"/>
              </a:rPr>
              <a:t>μή</a:t>
            </a:r>
            <a:r>
              <a:rPr lang="el-GR" sz="3400" b="1" dirty="0" smtClean="0">
                <a:solidFill>
                  <a:schemeClr val="bg1"/>
                </a:solidFill>
                <a:latin typeface="Palatino Linotype" pitchFamily="18" charset="0"/>
                <a:cs typeface="Times New Roman" pitchFamily="18" charset="0"/>
              </a:rPr>
              <a:t> όντος».</a:t>
            </a:r>
          </a:p>
          <a:p>
            <a:pPr algn="just"/>
            <a:r>
              <a:rPr lang="el-GR" sz="3400" b="1" dirty="0" smtClean="0">
                <a:solidFill>
                  <a:schemeClr val="bg1"/>
                </a:solidFill>
                <a:latin typeface="Palatino Linotype" pitchFamily="18" charset="0"/>
                <a:cs typeface="Times New Roman" pitchFamily="18" charset="0"/>
              </a:rPr>
              <a:t>            Από την άλλη στον ελληνισμό κοσμογονία και θεογονία ταυτίζονται. Οι θεοί ζουν και </a:t>
            </a:r>
            <a:r>
              <a:rPr lang="el-GR" sz="3400" b="1" dirty="0" err="1" smtClean="0">
                <a:solidFill>
                  <a:schemeClr val="bg1"/>
                </a:solidFill>
                <a:latin typeface="Palatino Linotype" pitchFamily="18" charset="0"/>
                <a:cs typeface="Times New Roman" pitchFamily="18" charset="0"/>
              </a:rPr>
              <a:t>δρούν</a:t>
            </a:r>
            <a:r>
              <a:rPr lang="el-GR" sz="3400" b="1" dirty="0" smtClean="0">
                <a:solidFill>
                  <a:schemeClr val="bg1"/>
                </a:solidFill>
                <a:latin typeface="Palatino Linotype" pitchFamily="18" charset="0"/>
                <a:cs typeface="Times New Roman" pitchFamily="18" charset="0"/>
              </a:rPr>
              <a:t> μέσα στον κόσμο. Άρα εδώ μιλάμε για </a:t>
            </a:r>
            <a:r>
              <a:rPr lang="el-GR" sz="3400" b="1" dirty="0" err="1" smtClean="0">
                <a:solidFill>
                  <a:schemeClr val="bg1"/>
                </a:solidFill>
                <a:latin typeface="Palatino Linotype" pitchFamily="18" charset="0"/>
                <a:cs typeface="Times New Roman" pitchFamily="18" charset="0"/>
              </a:rPr>
              <a:t>ενδοκοσμικότητα</a:t>
            </a:r>
            <a:r>
              <a:rPr lang="el-GR" sz="3400" b="1" dirty="0" smtClean="0">
                <a:solidFill>
                  <a:schemeClr val="bg1"/>
                </a:solidFill>
                <a:latin typeface="Palatino Linotype" pitchFamily="18" charset="0"/>
                <a:cs typeface="Times New Roman" pitchFamily="18" charset="0"/>
              </a:rPr>
              <a:t> των θεών . Ο θεός των Ελλήνων ήταν πάντοτε δεμένος με τον κόσμο. Και όταν ακόμη ο θεός δημιουργεί τον κόσμο από τη θέλησή του, όπως στον "Τίμαιο" του Πλάτωνος, τον δημιουργεί από ύλη πού προϋπάρχει.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625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Η ΣΥΝΑΝΤΗΣΗ ΤΟΥ ΕΛΛΗΝΙΣΜΟΥ ΜΕ ΤΟΝ ΧΡΙΣΤΙΑΝΙΣΜΟ</a:t>
            </a:r>
          </a:p>
          <a:p>
            <a:endParaRPr lang="el-GR" b="1" i="1" dirty="0" smtClean="0">
              <a:solidFill>
                <a:schemeClr val="accent5">
                  <a:lumMod val="50000"/>
                </a:schemeClr>
              </a:solidFill>
              <a:latin typeface="Palatino Linotype" pitchFamily="18" charset="0"/>
            </a:endParaRPr>
          </a:p>
          <a:p>
            <a:pPr algn="just"/>
            <a:r>
              <a:rPr lang="el-GR" sz="3400" b="1" dirty="0" smtClean="0">
                <a:solidFill>
                  <a:schemeClr val="bg1"/>
                </a:solidFill>
                <a:latin typeface="Palatino Linotype" pitchFamily="18" charset="0"/>
                <a:cs typeface="Times New Roman" pitchFamily="18" charset="0"/>
              </a:rPr>
              <a:t>     Θα ήταν ίσως παράλειψη να μην αναφερθούμε εδώ και σε ένα άλλο σημαντικό γεγονός που καθιστούσε ακόμη πιο δύσκολη την προσέγγιση χριστιανισμού και ελληνισμού. Ο ελληνισμός είναι ένας τρόπος ζωής, μια ιδέα πολιτισμού όπως αναφέραμε. Από τον 3ο με 4ο αιώνα όμως, ο ελληνισμός άρχισε να αποκτά εθνική, φυλετική και γεωγραφική έννοια. Από την άλλη ο χριστιανισμός είναι κάτι πέρα από τον </a:t>
            </a:r>
            <a:r>
              <a:rPr lang="el-GR" sz="3400" b="1" dirty="0" err="1" smtClean="0">
                <a:solidFill>
                  <a:schemeClr val="bg1"/>
                </a:solidFill>
                <a:latin typeface="Palatino Linotype" pitchFamily="18" charset="0"/>
                <a:cs typeface="Times New Roman" pitchFamily="18" charset="0"/>
              </a:rPr>
              <a:t>εθνοφυλετισμό</a:t>
            </a:r>
            <a:r>
              <a:rPr lang="el-GR" sz="3400" b="1" dirty="0" smtClean="0">
                <a:solidFill>
                  <a:schemeClr val="bg1"/>
                </a:solidFill>
                <a:latin typeface="Palatino Linotype" pitchFamily="18" charset="0"/>
                <a:cs typeface="Times New Roman" pitchFamily="18" charset="0"/>
              </a:rPr>
              <a:t>. Καταλαβαίνουμε λοιπόν το χάσμα μεταξύ των δύο.</a:t>
            </a:r>
          </a:p>
          <a:p>
            <a:pPr algn="just"/>
            <a:r>
              <a:rPr lang="el-GR" sz="3400" b="1" dirty="0" smtClean="0">
                <a:solidFill>
                  <a:schemeClr val="bg1"/>
                </a:solidFill>
                <a:latin typeface="Palatino Linotype" pitchFamily="18" charset="0"/>
                <a:cs typeface="Times New Roman" pitchFamily="18" charset="0"/>
              </a:rPr>
              <a:t>            Τέλος αξίζει να σημειωθεί ότι την εποχή της συνάντησης ο ελληνισμός βρίσκεται σε γενική παρακμή, ώσπου τελικά η φλόγα του αρχαίου ελληνισμού έσβησε. Ακόμη και ο απόστολος των εθνών Παύλος βρήκε τον ελληνισμό σε θρησκευτική παρακμή.</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endParaRPr lang="el-GR" sz="2900" b="1" i="1" dirty="0" smtClean="0">
              <a:solidFill>
                <a:schemeClr val="accent5">
                  <a:lumMod val="50000"/>
                </a:schemeClr>
              </a:solidFill>
              <a:latin typeface="Palatino Linotype" pitchFamily="18" charset="0"/>
            </a:endParaRPr>
          </a:p>
          <a:p>
            <a:r>
              <a:rPr lang="el-GR" sz="2900" b="1" i="1" dirty="0" smtClean="0">
                <a:solidFill>
                  <a:schemeClr val="accent5">
                    <a:lumMod val="50000"/>
                  </a:schemeClr>
                </a:solidFill>
                <a:latin typeface="Palatino Linotype" pitchFamily="18" charset="0"/>
              </a:rPr>
              <a:t>Η ΑΝΑΠΤΥΞΗ ΤΩΝ ΜΥΣΤΗΡΙΑΚΩΝ ΘΡΗΣΚΕΙΩΝ ΤΟΝ 1</a:t>
            </a:r>
            <a:r>
              <a:rPr lang="el-GR" sz="2900" b="1" i="1" baseline="30000" dirty="0" smtClean="0">
                <a:solidFill>
                  <a:schemeClr val="accent5">
                    <a:lumMod val="50000"/>
                  </a:schemeClr>
                </a:solidFill>
                <a:latin typeface="Palatino Linotype" pitchFamily="18" charset="0"/>
              </a:rPr>
              <a:t>Ο</a:t>
            </a:r>
            <a:r>
              <a:rPr lang="el-GR" sz="2900" b="1" i="1" dirty="0" smtClean="0">
                <a:solidFill>
                  <a:schemeClr val="accent5">
                    <a:lumMod val="50000"/>
                  </a:schemeClr>
                </a:solidFill>
                <a:latin typeface="Palatino Linotype" pitchFamily="18" charset="0"/>
              </a:rPr>
              <a:t> ΑΙΩΝΑ</a:t>
            </a:r>
          </a:p>
          <a:p>
            <a:pPr algn="just"/>
            <a:r>
              <a:rPr lang="el-GR" dirty="0" smtClean="0">
                <a:solidFill>
                  <a:schemeClr val="bg1"/>
                </a:solidFill>
                <a:latin typeface="Palatino Linotype" pitchFamily="18" charset="0"/>
              </a:rPr>
              <a:t>Οι Μυστηριακές Θρησκείες, που ονομάστηκαν έτσι λόγω των μυστικών δρώμενων που συνέβαιναν στους κόλπους τους, ήταν διάσπαρτες στον μεσογειακό χώρο και περιελάμβαναν κυρίως λατρείες της Δήμητρας και του Διόνυσου, των Ελευσίνιων και Ορφικών Μυστηρίων, της Κυβέλης και του </a:t>
            </a:r>
            <a:r>
              <a:rPr lang="el-GR" dirty="0" err="1" smtClean="0">
                <a:solidFill>
                  <a:schemeClr val="bg1"/>
                </a:solidFill>
                <a:latin typeface="Palatino Linotype" pitchFamily="18" charset="0"/>
              </a:rPr>
              <a:t>Άττι</a:t>
            </a:r>
            <a:r>
              <a:rPr lang="el-GR" dirty="0" smtClean="0">
                <a:solidFill>
                  <a:schemeClr val="bg1"/>
                </a:solidFill>
                <a:latin typeface="Palatino Linotype" pitchFamily="18" charset="0"/>
              </a:rPr>
              <a:t>, της Ίσιδας και του </a:t>
            </a:r>
            <a:r>
              <a:rPr lang="el-GR" dirty="0" err="1" smtClean="0">
                <a:solidFill>
                  <a:schemeClr val="bg1"/>
                </a:solidFill>
                <a:latin typeface="Palatino Linotype" pitchFamily="18" charset="0"/>
              </a:rPr>
              <a:t>Όσιρι</a:t>
            </a:r>
            <a:r>
              <a:rPr lang="el-GR" dirty="0" smtClean="0">
                <a:solidFill>
                  <a:schemeClr val="bg1"/>
                </a:solidFill>
                <a:latin typeface="Palatino Linotype" pitchFamily="18" charset="0"/>
              </a:rPr>
              <a:t>, του Άδωνη και του Μίθρα. </a:t>
            </a:r>
          </a:p>
          <a:p>
            <a:pPr algn="just"/>
            <a:r>
              <a:rPr lang="el-GR" dirty="0" smtClean="0">
                <a:solidFill>
                  <a:schemeClr val="bg1"/>
                </a:solidFill>
                <a:latin typeface="Palatino Linotype" pitchFamily="18" charset="0"/>
              </a:rPr>
              <a:t>Απ’ όποιον χώρο και αν προέρχονταν όμως, δηλαδή από τη </a:t>
            </a:r>
            <a:r>
              <a:rPr lang="el-GR" dirty="0" err="1" smtClean="0">
                <a:solidFill>
                  <a:schemeClr val="bg1"/>
                </a:solidFill>
                <a:latin typeface="Palatino Linotype" pitchFamily="18" charset="0"/>
              </a:rPr>
              <a:t>Μικρασία</a:t>
            </a:r>
            <a:r>
              <a:rPr lang="el-GR" dirty="0" smtClean="0">
                <a:solidFill>
                  <a:schemeClr val="bg1"/>
                </a:solidFill>
                <a:latin typeface="Palatino Linotype" pitchFamily="18" charset="0"/>
              </a:rPr>
              <a:t>, την Συρία, την Περσία κ.λπ., είχαν ορισμένα χαρακτηριστικά που δεν θα μπορούσαν να ταιριάξουν με την χριστιανική Εκκλησία, οπότε αδύνατος υπήρξε και η μετάδοση στοιχείων από τις διάφορες ειδωλολατρικές θρησκείες προς τον Χριστιανισμό και την Καινή Διαθήκη. Δηλαδή: Το βασικό μοτίβο στις θρησκείες αυτές ήταν ο μαρασμός και η αναγέννηση της βλάστησης, ανάλογα με τις παρατηρούμενες εποχές. Οι ήρωες-θεοί των διαφόρων αυτών θρησκειών ενσαρκώνουν τη σπορά και τη συγκομιδή, τον θάνατο της φύσης και την “ανάστασή” της κατά το θέρος και τον χειμώνα αντίστοιχα. Δεν είναι υπαρκτά δηλαδή πρόσωπα, αλλά ΣΥΜΒΟΛΙΖΟΥΝ τη φυσική φορά των πραγμάτων και την αλληλουχία των διαφόρων εποχών, την νέκρωση της φύσης και την ανόρθωσή της, διαδοχικά και επαναλαμβανόμενα, όπως παρατηρείται στον γεωργικό και κτηνοτροφικό τομέα.</a:t>
            </a:r>
            <a:endParaRPr lang="el-GR" b="1" i="1" dirty="0" smtClean="0">
              <a:solidFill>
                <a:schemeClr val="bg1"/>
              </a:solidFill>
              <a:latin typeface="Palatino Linotyp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Η ΑΝΑΠΤΥΞΗ ΤΩΝ ΜΥΣΤΗΡΙΑΚΩΝ ΘΡΗΣΚΕΙΩΝ ΤΟΝ 1</a:t>
            </a:r>
            <a:r>
              <a:rPr lang="el-GR" sz="2000" b="1" i="1" baseline="30000" dirty="0" smtClean="0">
                <a:solidFill>
                  <a:schemeClr val="accent5">
                    <a:lumMod val="50000"/>
                  </a:schemeClr>
                </a:solidFill>
                <a:latin typeface="Palatino Linotype" pitchFamily="18" charset="0"/>
              </a:rPr>
              <a:t>Ο</a:t>
            </a:r>
            <a:r>
              <a:rPr lang="el-GR" sz="2000" b="1" i="1" dirty="0" smtClean="0">
                <a:solidFill>
                  <a:schemeClr val="accent5">
                    <a:lumMod val="50000"/>
                  </a:schemeClr>
                </a:solidFill>
                <a:latin typeface="Palatino Linotype" pitchFamily="18" charset="0"/>
              </a:rPr>
              <a:t> ΑΙΩΝΑ</a:t>
            </a:r>
          </a:p>
          <a:p>
            <a:pPr algn="just"/>
            <a:r>
              <a:rPr lang="el-GR" sz="2000" b="1" dirty="0" smtClean="0">
                <a:solidFill>
                  <a:schemeClr val="bg1"/>
                </a:solidFill>
                <a:latin typeface="Palatino Linotype" pitchFamily="18" charset="0"/>
              </a:rPr>
              <a:t>ΚΥΒΕΛΗ Ή ΜΕΓΑΛΗ ΘΕΑ</a:t>
            </a:r>
          </a:p>
          <a:p>
            <a:pPr algn="just"/>
            <a:r>
              <a:rPr lang="el-GR" sz="2000" b="1" i="1" dirty="0" smtClean="0">
                <a:solidFill>
                  <a:schemeClr val="bg1"/>
                </a:solidFill>
                <a:latin typeface="Palatino Linotype" pitchFamily="18" charset="0"/>
              </a:rPr>
              <a:t>Αρχαία Μικρασιατική θεότητα, η Μεγάλη Μητέρα, που λατρευόταν σε πολλά μέρη του αρχαίου κόσμου, ιδιαίτερα δε στη Φρυγία της </a:t>
            </a:r>
            <a:r>
              <a:rPr lang="el-GR" sz="2000" b="1" i="1" dirty="0" err="1" smtClean="0">
                <a:solidFill>
                  <a:schemeClr val="bg1"/>
                </a:solidFill>
                <a:latin typeface="Palatino Linotype" pitchFamily="18" charset="0"/>
              </a:rPr>
              <a:t>Μικράς</a:t>
            </a:r>
            <a:r>
              <a:rPr lang="el-GR" sz="2000" b="1" i="1" dirty="0" smtClean="0">
                <a:solidFill>
                  <a:schemeClr val="bg1"/>
                </a:solidFill>
                <a:latin typeface="Palatino Linotype" pitchFamily="18" charset="0"/>
              </a:rPr>
              <a:t> Ασίας. Σύμφωνα προς μια από τις αρχαίες μυθολογικές παραδόσεις, που τη διασώζει ο Διόδωρος Σικελιώτης, η Κυβέλη ήταν κόρη του </a:t>
            </a:r>
            <a:r>
              <a:rPr lang="el-GR" sz="2000" b="1" i="1" dirty="0" err="1" smtClean="0">
                <a:solidFill>
                  <a:schemeClr val="bg1"/>
                </a:solidFill>
                <a:latin typeface="Palatino Linotype" pitchFamily="18" charset="0"/>
              </a:rPr>
              <a:t>Μύωνος</a:t>
            </a:r>
            <a:r>
              <a:rPr lang="el-GR" sz="2000" b="1" i="1" dirty="0" smtClean="0">
                <a:solidFill>
                  <a:schemeClr val="bg1"/>
                </a:solidFill>
                <a:latin typeface="Palatino Linotype" pitchFamily="18" charset="0"/>
              </a:rPr>
              <a:t>, βασιλιά της Φρυγίας, και της </a:t>
            </a:r>
            <a:r>
              <a:rPr lang="el-GR" sz="2000" b="1" i="1" dirty="0" err="1" smtClean="0">
                <a:solidFill>
                  <a:schemeClr val="bg1"/>
                </a:solidFill>
                <a:latin typeface="Palatino Linotype" pitchFamily="18" charset="0"/>
              </a:rPr>
              <a:t>Δινδυμήνης</a:t>
            </a:r>
            <a:r>
              <a:rPr lang="el-GR" sz="2000" b="1" i="1" dirty="0" smtClean="0">
                <a:solidFill>
                  <a:schemeClr val="bg1"/>
                </a:solidFill>
                <a:latin typeface="Palatino Linotype" pitchFamily="18" charset="0"/>
              </a:rPr>
              <a:t>. Ο πατέρας της, όταν γεννήθηκε, την εγκατέλειψε στο όρος </a:t>
            </a:r>
            <a:r>
              <a:rPr lang="el-GR" sz="2000" b="1" i="1" dirty="0" err="1" smtClean="0">
                <a:solidFill>
                  <a:schemeClr val="bg1"/>
                </a:solidFill>
                <a:latin typeface="Palatino Linotype" pitchFamily="18" charset="0"/>
              </a:rPr>
              <a:t>Κύβελος</a:t>
            </a:r>
            <a:r>
              <a:rPr lang="el-GR" sz="2000" b="1" i="1" dirty="0" smtClean="0">
                <a:solidFill>
                  <a:schemeClr val="bg1"/>
                </a:solidFill>
                <a:latin typeface="Palatino Linotype" pitchFamily="18" charset="0"/>
              </a:rPr>
              <a:t> (από το οποίο πήρε και το όνομά της), όπου αρχικά τη θήλαζαν λεοπαρδάλεις και άλλα άγρια θηρία, αργότερα δε υιοθετήθηκε από ποιμένες.  Όταν μεγάλωσε, αγάπησε τον </a:t>
            </a:r>
            <a:r>
              <a:rPr lang="el-GR" sz="2000" b="1" i="1" dirty="0" err="1" smtClean="0">
                <a:solidFill>
                  <a:schemeClr val="bg1"/>
                </a:solidFill>
                <a:latin typeface="Palatino Linotype" pitchFamily="18" charset="0"/>
              </a:rPr>
              <a:t>Άττη</a:t>
            </a:r>
            <a:r>
              <a:rPr lang="el-GR" sz="2000" b="1" i="1" dirty="0" smtClean="0">
                <a:solidFill>
                  <a:schemeClr val="bg1"/>
                </a:solidFill>
                <a:latin typeface="Palatino Linotype" pitchFamily="18" charset="0"/>
              </a:rPr>
              <a:t>, μόνιμο θεό-σύντροφό της στο εξής, με τον οποίο την συνδέουν πολλοί μύθοι. Ακόλουθοι της Κυβέλης θεωρούνταν οι </a:t>
            </a:r>
            <a:r>
              <a:rPr lang="el-GR" sz="2000" b="1" i="1" dirty="0" err="1" smtClean="0">
                <a:solidFill>
                  <a:schemeClr val="bg1"/>
                </a:solidFill>
                <a:latin typeface="Palatino Linotype" pitchFamily="18" charset="0"/>
              </a:rPr>
              <a:t>Κούρητες</a:t>
            </a:r>
            <a:r>
              <a:rPr lang="el-GR" sz="2000" b="1" i="1" dirty="0" smtClean="0">
                <a:solidFill>
                  <a:schemeClr val="bg1"/>
                </a:solidFill>
                <a:latin typeface="Palatino Linotype" pitchFamily="18" charset="0"/>
              </a:rPr>
              <a:t> ή οι </a:t>
            </a:r>
            <a:r>
              <a:rPr lang="el-GR" sz="2000" b="1" i="1" dirty="0" err="1" smtClean="0">
                <a:solidFill>
                  <a:schemeClr val="bg1"/>
                </a:solidFill>
                <a:latin typeface="Palatino Linotype" pitchFamily="18" charset="0"/>
              </a:rPr>
              <a:t>Κορύβαντες</a:t>
            </a:r>
            <a:r>
              <a:rPr lang="el-GR" sz="2000" b="1" i="1" dirty="0" smtClean="0">
                <a:solidFill>
                  <a:schemeClr val="bg1"/>
                </a:solidFill>
                <a:latin typeface="Palatino Linotype" pitchFamily="18" charset="0"/>
              </a:rPr>
              <a:t> ή και οι Σάτυροι ή και οι Πάνες.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Η ΑΝΑΠΤΥΞΗ ΤΩΝ ΜΥΣΤΗΡΙΑΚΩΝ ΘΡΗΣΚΕΙΩΝ ΤΟΝ 1</a:t>
            </a:r>
            <a:r>
              <a:rPr lang="el-GR" sz="2000" b="1" i="1" baseline="30000" dirty="0" smtClean="0">
                <a:solidFill>
                  <a:schemeClr val="accent5">
                    <a:lumMod val="50000"/>
                  </a:schemeClr>
                </a:solidFill>
                <a:latin typeface="Palatino Linotype" pitchFamily="18" charset="0"/>
              </a:rPr>
              <a:t>Ο</a:t>
            </a:r>
            <a:r>
              <a:rPr lang="el-GR" sz="2000" b="1" i="1" dirty="0" smtClean="0">
                <a:solidFill>
                  <a:schemeClr val="accent5">
                    <a:lumMod val="50000"/>
                  </a:schemeClr>
                </a:solidFill>
                <a:latin typeface="Palatino Linotype" pitchFamily="18" charset="0"/>
              </a:rPr>
              <a:t> ΑΙΩΝΑ</a:t>
            </a:r>
          </a:p>
          <a:p>
            <a:pPr algn="just"/>
            <a:r>
              <a:rPr lang="el-GR" sz="2000" b="1" dirty="0" smtClean="0">
                <a:solidFill>
                  <a:schemeClr val="bg1"/>
                </a:solidFill>
                <a:latin typeface="Palatino Linotype" pitchFamily="18" charset="0"/>
              </a:rPr>
              <a:t>ΙΣΙΣ ΚΑΙ ΟΣΙΡΙΣ</a:t>
            </a:r>
          </a:p>
          <a:p>
            <a:pPr algn="just"/>
            <a:r>
              <a:rPr lang="el-GR" sz="1800" b="1" dirty="0" smtClean="0">
                <a:solidFill>
                  <a:schemeClr val="bg1"/>
                </a:solidFill>
                <a:latin typeface="Palatino Linotype" pitchFamily="18" charset="0"/>
              </a:rPr>
              <a:t>Ο μύθος σχετικά με την ιστορία και ζωή των θεών Ίσιδας και </a:t>
            </a:r>
            <a:r>
              <a:rPr lang="el-GR" sz="1800" b="1" dirty="0" err="1" smtClean="0">
                <a:solidFill>
                  <a:schemeClr val="bg1"/>
                </a:solidFill>
                <a:latin typeface="Palatino Linotype" pitchFamily="18" charset="0"/>
              </a:rPr>
              <a:t>Όσιρη</a:t>
            </a:r>
            <a:r>
              <a:rPr lang="el-GR" sz="1800" b="1" dirty="0" smtClean="0">
                <a:solidFill>
                  <a:schemeClr val="bg1"/>
                </a:solidFill>
                <a:latin typeface="Palatino Linotype" pitchFamily="18" charset="0"/>
              </a:rPr>
              <a:t> είναι γνωστή </a:t>
            </a:r>
            <a:r>
              <a:rPr lang="el-GR" sz="1800" b="1" dirty="0" err="1" smtClean="0">
                <a:solidFill>
                  <a:schemeClr val="bg1"/>
                </a:solidFill>
                <a:latin typeface="Palatino Linotype" pitchFamily="18" charset="0"/>
              </a:rPr>
              <a:t>σ᾿εμάς</a:t>
            </a:r>
            <a:r>
              <a:rPr lang="el-GR" sz="1800" b="1" dirty="0" smtClean="0">
                <a:solidFill>
                  <a:schemeClr val="bg1"/>
                </a:solidFill>
                <a:latin typeface="Palatino Linotype" pitchFamily="18" charset="0"/>
              </a:rPr>
              <a:t> από τον Πλούταρχο . Βέβαια προφανώς μέσω της λαϊκής παράδοσης και της μεταφοράς από γενεά σε γενεά η αναφορά περί της ύπαρξης και των πεπραγμένων των θεοτήτων θα ήταν γνωστή, πλην όμως δεν έφθασε έως τις ημέρες μας ένα γραπτό κείμενο και σαφέστατα ακόμη και αν υπήρχε, αυτό χάθηκε. </a:t>
            </a:r>
          </a:p>
          <a:p>
            <a:pPr algn="just"/>
            <a:r>
              <a:rPr lang="el-GR" sz="1800" b="1" dirty="0" smtClean="0">
                <a:solidFill>
                  <a:schemeClr val="bg1"/>
                </a:solidFill>
                <a:latin typeface="Palatino Linotype" pitchFamily="18" charset="0"/>
              </a:rPr>
              <a:t>Σύμφωνα με την πλοκή και το περιεχόμενο του μύθου, «ο </a:t>
            </a:r>
            <a:r>
              <a:rPr lang="el-GR" sz="1800" b="1" dirty="0" err="1" smtClean="0">
                <a:solidFill>
                  <a:schemeClr val="bg1"/>
                </a:solidFill>
                <a:latin typeface="Palatino Linotype" pitchFamily="18" charset="0"/>
              </a:rPr>
              <a:t>Όσηρις</a:t>
            </a:r>
            <a:r>
              <a:rPr lang="el-GR" sz="1800" b="1" dirty="0" smtClean="0">
                <a:solidFill>
                  <a:schemeClr val="bg1"/>
                </a:solidFill>
                <a:latin typeface="Palatino Linotype" pitchFamily="18" charset="0"/>
              </a:rPr>
              <a:t>, θεός της βλαστήσεως και κυρίαρχος του θανάτου άμα και ο αγαθός βασιλεύς της Αιγύπτου, υιός του θεού της γης </a:t>
            </a:r>
            <a:r>
              <a:rPr lang="el-GR" sz="1800" b="1" dirty="0" err="1" smtClean="0">
                <a:solidFill>
                  <a:schemeClr val="bg1"/>
                </a:solidFill>
                <a:latin typeface="Palatino Linotype" pitchFamily="18" charset="0"/>
              </a:rPr>
              <a:t>Κεβ</a:t>
            </a:r>
            <a:r>
              <a:rPr lang="el-GR" sz="1800" b="1" dirty="0" smtClean="0">
                <a:solidFill>
                  <a:schemeClr val="bg1"/>
                </a:solidFill>
                <a:latin typeface="Palatino Linotype" pitchFamily="18" charset="0"/>
              </a:rPr>
              <a:t> και της θεάς του ουρανού </a:t>
            </a:r>
            <a:r>
              <a:rPr lang="el-GR" sz="1800" b="1" dirty="0" err="1" smtClean="0">
                <a:solidFill>
                  <a:schemeClr val="bg1"/>
                </a:solidFill>
                <a:latin typeface="Palatino Linotype" pitchFamily="18" charset="0"/>
              </a:rPr>
              <a:t>Νουτ</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εφονεύθη</a:t>
            </a:r>
            <a:r>
              <a:rPr lang="el-GR" sz="1800" b="1" dirty="0" smtClean="0">
                <a:solidFill>
                  <a:schemeClr val="bg1"/>
                </a:solidFill>
                <a:latin typeface="Palatino Linotype" pitchFamily="18" charset="0"/>
              </a:rPr>
              <a:t> υπό του κακού αδελφού αυτού </a:t>
            </a:r>
            <a:r>
              <a:rPr lang="el-GR" sz="1800" b="1" dirty="0" err="1" smtClean="0">
                <a:solidFill>
                  <a:schemeClr val="bg1"/>
                </a:solidFill>
                <a:latin typeface="Palatino Linotype" pitchFamily="18" charset="0"/>
              </a:rPr>
              <a:t>Σεθ</a:t>
            </a:r>
            <a:r>
              <a:rPr lang="el-GR" sz="1800" b="1" dirty="0" smtClean="0">
                <a:solidFill>
                  <a:schemeClr val="bg1"/>
                </a:solidFill>
                <a:latin typeface="Palatino Linotype" pitchFamily="18" charset="0"/>
              </a:rPr>
              <a:t>, του γνωστού παρά τοις </a:t>
            </a:r>
            <a:r>
              <a:rPr lang="el-GR" sz="1800" b="1" dirty="0" err="1" smtClean="0">
                <a:solidFill>
                  <a:schemeClr val="bg1"/>
                </a:solidFill>
                <a:latin typeface="Palatino Linotype" pitchFamily="18" charset="0"/>
              </a:rPr>
              <a:t>Έλλησιν</a:t>
            </a:r>
            <a:r>
              <a:rPr lang="el-GR" sz="1800" b="1" dirty="0" smtClean="0">
                <a:solidFill>
                  <a:schemeClr val="bg1"/>
                </a:solidFill>
                <a:latin typeface="Palatino Linotype" pitchFamily="18" charset="0"/>
              </a:rPr>
              <a:t> υπό το όνομα "</a:t>
            </a:r>
            <a:r>
              <a:rPr lang="el-GR" sz="1800" b="1" dirty="0" err="1" smtClean="0">
                <a:solidFill>
                  <a:schemeClr val="bg1"/>
                </a:solidFill>
                <a:latin typeface="Palatino Linotype" pitchFamily="18" charset="0"/>
              </a:rPr>
              <a:t>Τυφών</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δι᾿</a:t>
            </a:r>
            <a:r>
              <a:rPr lang="el-GR" sz="1800" b="1" dirty="0" smtClean="0">
                <a:solidFill>
                  <a:schemeClr val="bg1"/>
                </a:solidFill>
                <a:latin typeface="Palatino Linotype" pitchFamily="18" charset="0"/>
              </a:rPr>
              <a:t> ενός σατανικού επινοήματος. Ετέθη υπό του </a:t>
            </a:r>
            <a:r>
              <a:rPr lang="el-GR" sz="1800" b="1" dirty="0" err="1" smtClean="0">
                <a:solidFill>
                  <a:schemeClr val="bg1"/>
                </a:solidFill>
                <a:latin typeface="Palatino Linotype" pitchFamily="18" charset="0"/>
              </a:rPr>
              <a:t>Σεβεντός</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λάρνακος</a:t>
            </a:r>
            <a:r>
              <a:rPr lang="el-GR" sz="1800" b="1" dirty="0" smtClean="0">
                <a:solidFill>
                  <a:schemeClr val="bg1"/>
                </a:solidFill>
                <a:latin typeface="Palatino Linotype" pitchFamily="18" charset="0"/>
              </a:rPr>
              <a:t>, ένθα </a:t>
            </a:r>
            <a:r>
              <a:rPr lang="el-GR" sz="1800" b="1" dirty="0" err="1" smtClean="0">
                <a:solidFill>
                  <a:schemeClr val="bg1"/>
                </a:solidFill>
                <a:latin typeface="Palatino Linotype" pitchFamily="18" charset="0"/>
              </a:rPr>
              <a:t>εθανατώθη</a:t>
            </a:r>
            <a:r>
              <a:rPr lang="el-GR" sz="1800" b="1" dirty="0" smtClean="0">
                <a:solidFill>
                  <a:schemeClr val="bg1"/>
                </a:solidFill>
                <a:latin typeface="Palatino Linotype" pitchFamily="18" charset="0"/>
              </a:rPr>
              <a:t> και εν συνεχεία </a:t>
            </a:r>
            <a:r>
              <a:rPr lang="el-GR" sz="1800" b="1" dirty="0" err="1" smtClean="0">
                <a:solidFill>
                  <a:schemeClr val="bg1"/>
                </a:solidFill>
                <a:latin typeface="Palatino Linotype" pitchFamily="18" charset="0"/>
              </a:rPr>
              <a:t>ερρίφθη</a:t>
            </a:r>
            <a:r>
              <a:rPr lang="el-GR" sz="1800" b="1" dirty="0" smtClean="0">
                <a:solidFill>
                  <a:schemeClr val="bg1"/>
                </a:solidFill>
                <a:latin typeface="Palatino Linotype" pitchFamily="18" charset="0"/>
              </a:rPr>
              <a:t> εις την θάλασσαν. Η </a:t>
            </a:r>
            <a:r>
              <a:rPr lang="el-GR" sz="1800" b="1" dirty="0" err="1" smtClean="0">
                <a:solidFill>
                  <a:schemeClr val="bg1"/>
                </a:solidFill>
                <a:latin typeface="Palatino Linotype" pitchFamily="18" charset="0"/>
              </a:rPr>
              <a:t>λάρναξ</a:t>
            </a:r>
            <a:r>
              <a:rPr lang="el-GR" sz="1800" b="1" dirty="0" smtClean="0">
                <a:solidFill>
                  <a:schemeClr val="bg1"/>
                </a:solidFill>
                <a:latin typeface="Palatino Linotype" pitchFamily="18" charset="0"/>
              </a:rPr>
              <a:t> μετά του νεκρού </a:t>
            </a:r>
            <a:r>
              <a:rPr lang="el-GR" sz="1800" b="1" dirty="0" err="1" smtClean="0">
                <a:solidFill>
                  <a:schemeClr val="bg1"/>
                </a:solidFill>
                <a:latin typeface="Palatino Linotype" pitchFamily="18" charset="0"/>
              </a:rPr>
              <a:t>εξεβράσθη</a:t>
            </a:r>
            <a:r>
              <a:rPr lang="el-GR" sz="1800" b="1" dirty="0" smtClean="0">
                <a:solidFill>
                  <a:schemeClr val="bg1"/>
                </a:solidFill>
                <a:latin typeface="Palatino Linotype" pitchFamily="18" charset="0"/>
              </a:rPr>
              <a:t> εις την </a:t>
            </a:r>
            <a:r>
              <a:rPr lang="el-GR" sz="1800" b="1" dirty="0" err="1" smtClean="0">
                <a:solidFill>
                  <a:schemeClr val="bg1"/>
                </a:solidFill>
                <a:latin typeface="Palatino Linotype" pitchFamily="18" charset="0"/>
              </a:rPr>
              <a:t>ξηράν</a:t>
            </a:r>
            <a:r>
              <a:rPr lang="el-GR" sz="1800" b="1" dirty="0" smtClean="0">
                <a:solidFill>
                  <a:schemeClr val="bg1"/>
                </a:solidFill>
                <a:latin typeface="Palatino Linotype" pitchFamily="18" charset="0"/>
              </a:rPr>
              <a:t> πλησίον της Βύβλου, ένθα η σημερινή </a:t>
            </a:r>
            <a:r>
              <a:rPr lang="el-GR" sz="1800" b="1" dirty="0" err="1" smtClean="0">
                <a:solidFill>
                  <a:schemeClr val="bg1"/>
                </a:solidFill>
                <a:latin typeface="Palatino Linotype" pitchFamily="18" charset="0"/>
              </a:rPr>
              <a:t>Βηρυττός</a:t>
            </a:r>
            <a:r>
              <a:rPr lang="el-GR" sz="1800" b="1" dirty="0" smtClean="0">
                <a:solidFill>
                  <a:schemeClr val="bg1"/>
                </a:solidFill>
                <a:latin typeface="Palatino Linotype" pitchFamily="18" charset="0"/>
              </a:rPr>
              <a:t>. Η Ίσις, η αδελφή και σύζυγος του </a:t>
            </a:r>
            <a:r>
              <a:rPr lang="el-GR" sz="1800" b="1" dirty="0" err="1" smtClean="0">
                <a:solidFill>
                  <a:schemeClr val="bg1"/>
                </a:solidFill>
                <a:latin typeface="Palatino Linotype" pitchFamily="18" charset="0"/>
              </a:rPr>
              <a:t>Οσίριδος</a:t>
            </a:r>
            <a:r>
              <a:rPr lang="el-GR" sz="1800" b="1" dirty="0" smtClean="0">
                <a:solidFill>
                  <a:schemeClr val="bg1"/>
                </a:solidFill>
                <a:latin typeface="Palatino Linotype" pitchFamily="18" charset="0"/>
              </a:rPr>
              <a:t>, η γεννήσασα εν τω μεταξύ τον </a:t>
            </a:r>
            <a:r>
              <a:rPr lang="el-GR" sz="1800" b="1" dirty="0" err="1" smtClean="0">
                <a:solidFill>
                  <a:schemeClr val="bg1"/>
                </a:solidFill>
                <a:latin typeface="Palatino Linotype" pitchFamily="18" charset="0"/>
              </a:rPr>
              <a:t>Ώρον</a:t>
            </a:r>
            <a:r>
              <a:rPr lang="el-GR" sz="1800" b="1" dirty="0" smtClean="0">
                <a:solidFill>
                  <a:schemeClr val="bg1"/>
                </a:solidFill>
                <a:latin typeface="Palatino Linotype" pitchFamily="18" charset="0"/>
              </a:rPr>
              <a:t> και η διδάξασα τω </a:t>
            </a:r>
            <a:r>
              <a:rPr lang="el-GR" sz="1800" b="1" dirty="0" err="1" smtClean="0">
                <a:solidFill>
                  <a:schemeClr val="bg1"/>
                </a:solidFill>
                <a:latin typeface="Palatino Linotype" pitchFamily="18" charset="0"/>
              </a:rPr>
              <a:t>Οσίριδι</a:t>
            </a:r>
            <a:r>
              <a:rPr lang="el-GR" sz="1800" b="1" dirty="0" smtClean="0">
                <a:solidFill>
                  <a:schemeClr val="bg1"/>
                </a:solidFill>
                <a:latin typeface="Palatino Linotype" pitchFamily="18" charset="0"/>
              </a:rPr>
              <a:t> τα μυστικά της γεωργίας, μετά μακράν και </a:t>
            </a:r>
            <a:r>
              <a:rPr lang="el-GR" sz="1800" b="1" dirty="0" err="1" smtClean="0">
                <a:solidFill>
                  <a:schemeClr val="bg1"/>
                </a:solidFill>
                <a:latin typeface="Palatino Linotype" pitchFamily="18" charset="0"/>
              </a:rPr>
              <a:t>πολύμοχθον</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αναζήτησιν</a:t>
            </a:r>
            <a:r>
              <a:rPr lang="el-GR" sz="1800" b="1" dirty="0" smtClean="0">
                <a:solidFill>
                  <a:schemeClr val="bg1"/>
                </a:solidFill>
                <a:latin typeface="Palatino Linotype" pitchFamily="18" charset="0"/>
              </a:rPr>
              <a:t> του νεκρού </a:t>
            </a:r>
            <a:r>
              <a:rPr lang="el-GR" sz="1800" b="1" dirty="0" err="1" smtClean="0">
                <a:solidFill>
                  <a:schemeClr val="bg1"/>
                </a:solidFill>
                <a:latin typeface="Palatino Linotype" pitchFamily="18" charset="0"/>
              </a:rPr>
              <a:t>Οσίριδος</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ανεύρε</a:t>
            </a:r>
            <a:r>
              <a:rPr lang="el-GR" sz="1800" b="1" dirty="0" smtClean="0">
                <a:solidFill>
                  <a:schemeClr val="bg1"/>
                </a:solidFill>
                <a:latin typeface="Palatino Linotype" pitchFamily="18" charset="0"/>
              </a:rPr>
              <a:t> και </a:t>
            </a:r>
            <a:r>
              <a:rPr lang="el-GR" sz="1800" b="1" dirty="0" err="1" smtClean="0">
                <a:solidFill>
                  <a:schemeClr val="bg1"/>
                </a:solidFill>
                <a:latin typeface="Palatino Linotype" pitchFamily="18" charset="0"/>
              </a:rPr>
              <a:t>απέκρυψεν</a:t>
            </a:r>
            <a:r>
              <a:rPr lang="el-GR" sz="1800" b="1" dirty="0" smtClean="0">
                <a:solidFill>
                  <a:schemeClr val="bg1"/>
                </a:solidFill>
                <a:latin typeface="Palatino Linotype" pitchFamily="18" charset="0"/>
              </a:rPr>
              <a:t> αυτόν, τον οποίον όμως εκ νέου </a:t>
            </a:r>
            <a:r>
              <a:rPr lang="el-GR" sz="1800" b="1" dirty="0" err="1" smtClean="0">
                <a:solidFill>
                  <a:schemeClr val="bg1"/>
                </a:solidFill>
                <a:latin typeface="Palatino Linotype" pitchFamily="18" charset="0"/>
              </a:rPr>
              <a:t>ανεύρεν</a:t>
            </a:r>
            <a:r>
              <a:rPr lang="el-GR" sz="1800" b="1" dirty="0" smtClean="0">
                <a:solidFill>
                  <a:schemeClr val="bg1"/>
                </a:solidFill>
                <a:latin typeface="Palatino Linotype" pitchFamily="18" charset="0"/>
              </a:rPr>
              <a:t> ο </a:t>
            </a:r>
            <a:r>
              <a:rPr lang="el-GR" sz="1800" b="1" dirty="0" err="1" smtClean="0">
                <a:solidFill>
                  <a:schemeClr val="bg1"/>
                </a:solidFill>
                <a:latin typeface="Palatino Linotype" pitchFamily="18" charset="0"/>
              </a:rPr>
              <a:t>Σεθ</a:t>
            </a:r>
            <a:r>
              <a:rPr lang="el-GR" sz="1800" b="1" dirty="0" smtClean="0">
                <a:solidFill>
                  <a:schemeClr val="bg1"/>
                </a:solidFill>
                <a:latin typeface="Palatino Linotype" pitchFamily="18" charset="0"/>
              </a:rPr>
              <a:t> και </a:t>
            </a:r>
            <a:r>
              <a:rPr lang="el-GR" sz="1800" b="1" dirty="0" err="1" smtClean="0">
                <a:solidFill>
                  <a:schemeClr val="bg1"/>
                </a:solidFill>
                <a:latin typeface="Palatino Linotype" pitchFamily="18" charset="0"/>
              </a:rPr>
              <a:t>κατετεμάχισε</a:t>
            </a:r>
            <a:r>
              <a:rPr lang="el-GR" sz="1800" b="1" dirty="0" smtClean="0">
                <a:solidFill>
                  <a:schemeClr val="bg1"/>
                </a:solidFill>
                <a:latin typeface="Palatino Linotype" pitchFamily="18" charset="0"/>
              </a:rPr>
              <a:t> και τα διάφορα τεμάχια </a:t>
            </a:r>
            <a:r>
              <a:rPr lang="el-GR" sz="1800" b="1" dirty="0" err="1" smtClean="0">
                <a:solidFill>
                  <a:schemeClr val="bg1"/>
                </a:solidFill>
                <a:latin typeface="Palatino Linotype" pitchFamily="18" charset="0"/>
              </a:rPr>
              <a:t>διεσκόρπισεν</a:t>
            </a:r>
            <a:r>
              <a:rPr lang="el-GR" sz="1800" b="1" dirty="0" smtClean="0">
                <a:solidFill>
                  <a:schemeClr val="bg1"/>
                </a:solidFill>
                <a:latin typeface="Palatino Linotype" pitchFamily="18" charset="0"/>
              </a:rPr>
              <a:t> ανά την </a:t>
            </a:r>
            <a:r>
              <a:rPr lang="el-GR" sz="1800" b="1" dirty="0" err="1" smtClean="0">
                <a:solidFill>
                  <a:schemeClr val="bg1"/>
                </a:solidFill>
                <a:latin typeface="Palatino Linotype" pitchFamily="18" charset="0"/>
              </a:rPr>
              <a:t>χώραν</a:t>
            </a:r>
            <a:r>
              <a:rPr lang="el-GR" sz="1800" b="1" dirty="0" smtClean="0">
                <a:solidFill>
                  <a:schemeClr val="bg1"/>
                </a:solidFill>
                <a:latin typeface="Palatino Linotype" pitchFamily="18" charset="0"/>
              </a:rPr>
              <a:t>. Αλλά και πάλιν η Ίσις, τη </a:t>
            </a:r>
            <a:r>
              <a:rPr lang="el-GR" sz="1800" b="1" dirty="0" err="1" smtClean="0">
                <a:solidFill>
                  <a:schemeClr val="bg1"/>
                </a:solidFill>
                <a:latin typeface="Palatino Linotype" pitchFamily="18" charset="0"/>
              </a:rPr>
              <a:t>βοηθεία</a:t>
            </a:r>
            <a:r>
              <a:rPr lang="el-GR" sz="1800" b="1" dirty="0" smtClean="0">
                <a:solidFill>
                  <a:schemeClr val="bg1"/>
                </a:solidFill>
                <a:latin typeface="Palatino Linotype" pitchFamily="18" charset="0"/>
              </a:rPr>
              <a:t> του </a:t>
            </a:r>
            <a:r>
              <a:rPr lang="el-GR" sz="1800" b="1" dirty="0" err="1" smtClean="0">
                <a:solidFill>
                  <a:schemeClr val="bg1"/>
                </a:solidFill>
                <a:latin typeface="Palatino Linotype" pitchFamily="18" charset="0"/>
              </a:rPr>
              <a:t>Ανούβιδος</a:t>
            </a:r>
            <a:r>
              <a:rPr lang="el-GR" sz="1800" b="1" dirty="0" smtClean="0">
                <a:solidFill>
                  <a:schemeClr val="bg1"/>
                </a:solidFill>
                <a:latin typeface="Palatino Linotype" pitchFamily="18" charset="0"/>
              </a:rPr>
              <a:t>, θεού των νεκρών και </a:t>
            </a:r>
            <a:r>
              <a:rPr lang="el-GR" sz="1800" b="1" dirty="0" err="1" smtClean="0">
                <a:solidFill>
                  <a:schemeClr val="bg1"/>
                </a:solidFill>
                <a:latin typeface="Palatino Linotype" pitchFamily="18" charset="0"/>
              </a:rPr>
              <a:t>προστάτου</a:t>
            </a:r>
            <a:r>
              <a:rPr lang="el-GR" sz="1800" b="1" dirty="0" smtClean="0">
                <a:solidFill>
                  <a:schemeClr val="bg1"/>
                </a:solidFill>
                <a:latin typeface="Palatino Linotype" pitchFamily="18" charset="0"/>
              </a:rPr>
              <a:t> των νεκροπόλεων, </a:t>
            </a:r>
            <a:r>
              <a:rPr lang="el-GR" sz="1800" b="1" dirty="0" err="1" smtClean="0">
                <a:solidFill>
                  <a:schemeClr val="bg1"/>
                </a:solidFill>
                <a:latin typeface="Palatino Linotype" pitchFamily="18" charset="0"/>
              </a:rPr>
              <a:t>ανευρούσα</a:t>
            </a:r>
            <a:r>
              <a:rPr lang="el-GR" sz="1800" b="1" dirty="0" smtClean="0">
                <a:solidFill>
                  <a:schemeClr val="bg1"/>
                </a:solidFill>
                <a:latin typeface="Palatino Linotype" pitchFamily="18" charset="0"/>
              </a:rPr>
              <a:t> τον </a:t>
            </a:r>
            <a:r>
              <a:rPr lang="el-GR" sz="1800" b="1" dirty="0" err="1" smtClean="0">
                <a:solidFill>
                  <a:schemeClr val="bg1"/>
                </a:solidFill>
                <a:latin typeface="Palatino Linotype" pitchFamily="18" charset="0"/>
              </a:rPr>
              <a:t>νεκρόν</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επεμελήθη</a:t>
            </a:r>
            <a:r>
              <a:rPr lang="el-GR" sz="1800" b="1" dirty="0" smtClean="0">
                <a:solidFill>
                  <a:schemeClr val="bg1"/>
                </a:solidFill>
                <a:latin typeface="Palatino Linotype" pitchFamily="18" charset="0"/>
              </a:rPr>
              <a:t> της ταριχεύσεως αυτού».</a:t>
            </a:r>
            <a:endParaRPr lang="el-GR" sz="2000" b="1" i="1" dirty="0" smtClean="0">
              <a:solidFill>
                <a:schemeClr val="bg1"/>
              </a:solidFill>
              <a:latin typeface="Palatino Linotyp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Η ΑΝΑΠΤΥΞΗ ΤΩΝ ΜΥΣΤΗΡΙΑΚΩΝ ΘΡΗΣΚΕΙΩΝ ΤΟΝ 1</a:t>
            </a:r>
            <a:r>
              <a:rPr lang="el-GR" sz="2000" b="1" i="1" baseline="30000" dirty="0" smtClean="0">
                <a:solidFill>
                  <a:schemeClr val="accent5">
                    <a:lumMod val="50000"/>
                  </a:schemeClr>
                </a:solidFill>
                <a:latin typeface="Palatino Linotype" pitchFamily="18" charset="0"/>
              </a:rPr>
              <a:t>Ο</a:t>
            </a:r>
            <a:r>
              <a:rPr lang="el-GR" sz="2000" b="1" i="1" dirty="0" smtClean="0">
                <a:solidFill>
                  <a:schemeClr val="accent5">
                    <a:lumMod val="50000"/>
                  </a:schemeClr>
                </a:solidFill>
                <a:latin typeface="Palatino Linotype" pitchFamily="18" charset="0"/>
              </a:rPr>
              <a:t> ΑΙΩΝΑ</a:t>
            </a:r>
          </a:p>
          <a:p>
            <a:pPr algn="just"/>
            <a:r>
              <a:rPr lang="el-GR" sz="2000" b="1" dirty="0" smtClean="0">
                <a:solidFill>
                  <a:schemeClr val="bg1"/>
                </a:solidFill>
                <a:latin typeface="Palatino Linotype" pitchFamily="18" charset="0"/>
              </a:rPr>
              <a:t>ΜΙΘΡΑΣ</a:t>
            </a:r>
          </a:p>
          <a:p>
            <a:pPr algn="just"/>
            <a:r>
              <a:rPr lang="el-GR" sz="1800" b="1" dirty="0" smtClean="0">
                <a:solidFill>
                  <a:schemeClr val="bg1"/>
                </a:solidFill>
                <a:latin typeface="Palatino Linotype" pitchFamily="18" charset="0"/>
              </a:rPr>
              <a:t>Ο Μίθρας είναι θεός της Αρχαιότητας </a:t>
            </a:r>
            <a:r>
              <a:rPr lang="el-GR" sz="1800" b="1" dirty="0" err="1" smtClean="0">
                <a:solidFill>
                  <a:schemeClr val="bg1"/>
                </a:solidFill>
                <a:latin typeface="Palatino Linotype" pitchFamily="18" charset="0"/>
              </a:rPr>
              <a:t>ινδοϊρανικής</a:t>
            </a:r>
            <a:r>
              <a:rPr lang="el-GR" sz="1800" b="1" dirty="0" smtClean="0">
                <a:solidFill>
                  <a:schemeClr val="bg1"/>
                </a:solidFill>
                <a:latin typeface="Palatino Linotype" pitchFamily="18" charset="0"/>
              </a:rPr>
              <a:t> καταγωγής, κύρια θεότητα μιας μυστικιστικής λατρείας που άνθησε το 2ο και 3ο αι. μ.Χ. στη Ρωμαϊκή Αυτοκρατορία.</a:t>
            </a:r>
          </a:p>
          <a:p>
            <a:pPr algn="just"/>
            <a:r>
              <a:rPr lang="el-GR" sz="1800" b="1" dirty="0" smtClean="0">
                <a:solidFill>
                  <a:schemeClr val="bg1"/>
                </a:solidFill>
                <a:latin typeface="Palatino Linotype" pitchFamily="18" charset="0"/>
              </a:rPr>
              <a:t> Το όνομα του Ιρανού Μίθρα συνδύαζε πολλές έννοιες (η κατά λέξη ερμηνεία του ονόματός του είναι περιεκτική), όπως η βοσκή κοπαδιών και το φως της αυγής</a:t>
            </a:r>
          </a:p>
          <a:p>
            <a:pPr algn="just"/>
            <a:r>
              <a:rPr lang="el-GR" sz="1800" b="1" dirty="0" smtClean="0">
                <a:solidFill>
                  <a:schemeClr val="bg1"/>
                </a:solidFill>
                <a:latin typeface="Palatino Linotype" pitchFamily="18" charset="0"/>
              </a:rPr>
              <a:t>  Καθώς φαίνεται, αυτές οι πλευρές της φύσης του επέζησαν (ή </a:t>
            </a:r>
            <a:r>
              <a:rPr lang="el-GR" sz="1800" b="1" dirty="0" err="1" smtClean="0">
                <a:solidFill>
                  <a:schemeClr val="bg1"/>
                </a:solidFill>
                <a:latin typeface="Palatino Linotype" pitchFamily="18" charset="0"/>
              </a:rPr>
              <a:t>επαναδημιουργήθηκαν</a:t>
            </a:r>
            <a:r>
              <a:rPr lang="el-GR" sz="1800" b="1" dirty="0" smtClean="0">
                <a:solidFill>
                  <a:schemeClr val="bg1"/>
                </a:solidFill>
                <a:latin typeface="Palatino Linotype" pitchFamily="18" charset="0"/>
              </a:rPr>
              <a:t>) στη δυτική εκδοχή του, αφού ο Ρωμαίος Μίθρας ήταν θεός Ήλιος (“</a:t>
            </a:r>
            <a:r>
              <a:rPr lang="el-GR" sz="1800" b="1" dirty="0" err="1" smtClean="0">
                <a:solidFill>
                  <a:schemeClr val="bg1"/>
                </a:solidFill>
                <a:latin typeface="Palatino Linotype" pitchFamily="18" charset="0"/>
              </a:rPr>
              <a:t>deus</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sol</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invictus</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Mithras</a:t>
            </a:r>
            <a:r>
              <a:rPr lang="el-GR" sz="1800" b="1" dirty="0" smtClean="0">
                <a:solidFill>
                  <a:schemeClr val="bg1"/>
                </a:solidFill>
                <a:latin typeface="Palatino Linotype" pitchFamily="18" charset="0"/>
              </a:rPr>
              <a:t>”), φονιάς ταύρων και κλέφτης κοπαδιών καθώς και σωτήρας των ορκισμένων αδελφών της λατρείας του.  Ο Ζωροάστρης, που έζησε κάπου ανάμεσα στο 1000 με 600 </a:t>
            </a:r>
            <a:r>
              <a:rPr lang="el-GR" sz="1800" b="1" dirty="0" err="1" smtClean="0">
                <a:solidFill>
                  <a:schemeClr val="bg1"/>
                </a:solidFill>
                <a:latin typeface="Palatino Linotype" pitchFamily="18" charset="0"/>
              </a:rPr>
              <a:t>π.Χ.</a:t>
            </a:r>
            <a:r>
              <a:rPr lang="el-GR" sz="1800" b="1" dirty="0" smtClean="0">
                <a:solidFill>
                  <a:schemeClr val="bg1"/>
                </a:solidFill>
                <a:latin typeface="Palatino Linotype" pitchFamily="18" charset="0"/>
              </a:rPr>
              <a:t>, στην προσπάθειά του να εγκαθιδρύσει μία μονοθεϊστική θρησκεία αντιτάχτηκε στη λατρεία του Μίθρα. Ανεξάρτητα από το εάν η διδασκαλία του έγινε αποδεκτή από τους ηγεμόνες της δυναστείας των </a:t>
            </a:r>
            <a:r>
              <a:rPr lang="el-GR" sz="1800" b="1" dirty="0" err="1" smtClean="0">
                <a:solidFill>
                  <a:schemeClr val="bg1"/>
                </a:solidFill>
                <a:latin typeface="Palatino Linotype" pitchFamily="18" charset="0"/>
              </a:rPr>
              <a:t>Αχαιμενιδών</a:t>
            </a:r>
            <a:r>
              <a:rPr lang="el-GR" sz="1800" b="1" dirty="0" smtClean="0">
                <a:solidFill>
                  <a:schemeClr val="bg1"/>
                </a:solidFill>
                <a:latin typeface="Palatino Linotype" pitchFamily="18" charset="0"/>
              </a:rPr>
              <a:t>, όπως ο Δαρείος και ο Ξέρξης, είναι φανερό ότι δεν κατάφερε να καταστείλει πλήρως τα αισθήματα των ανθρώπων για το δημοφιλή Μίθρα. Στις απαρχές της πορείας του, ο ποιητής-προφήτης γνώρισε ισχυρή αντίδραση, η οποία οδήγησε στη δολοφονία του σε ένα ναό. Έτσι, σε μεταγενέστερα κείμενα της </a:t>
            </a:r>
            <a:r>
              <a:rPr lang="el-GR" sz="1800" b="1" dirty="0" err="1" smtClean="0">
                <a:solidFill>
                  <a:schemeClr val="bg1"/>
                </a:solidFill>
                <a:latin typeface="Palatino Linotype" pitchFamily="18" charset="0"/>
              </a:rPr>
              <a:t>Αβέστα</a:t>
            </a:r>
            <a:r>
              <a:rPr lang="el-GR" sz="1800" b="1" dirty="0" smtClean="0">
                <a:solidFill>
                  <a:schemeClr val="bg1"/>
                </a:solidFill>
                <a:latin typeface="Palatino Linotype" pitchFamily="18" charset="0"/>
              </a:rPr>
              <a:t>, η λατρεία του Μίθρα αποκαταστάθηκε με όλες τις τιμές.</a:t>
            </a:r>
          </a:p>
          <a:p>
            <a:pPr algn="just"/>
            <a:r>
              <a:rPr lang="el-GR" sz="1800" b="1" dirty="0" smtClean="0">
                <a:solidFill>
                  <a:schemeClr val="bg1"/>
                </a:solidFill>
                <a:latin typeface="Palatino Linotype" pitchFamily="18" charset="0"/>
              </a:rPr>
              <a:t>Τη σχέση των Ρωμαίων με τη λατρεία του Μίθρα τη γνωρίζουμε κυρίως από τα αρχαιολογικά ευρήματα. Σε σχεδόν 400 ανασκαμμένες θέσεις αποκαλύφθηκαν περίπου 1.000 αναθηματικές επιγραφές, οι οποίες δίνουν μια καλή ιδέα για τη λατρεία και για αυτούς που συμμετείχαν σε αυτήν. Κάπου 1.150 τμήματα γλυπτών (και μερικές τοιχογραφίες) αναδεικνύουν μια εξαιρετικά πλούσια ιερή τέχνη, αν και η εικονογραφία δεν μπορεί ακόμη να ερμηνευτεί πλήρως, εφόσον λείπουν τα επεξηγηματικά ιερά κείμενα. Αντίθετα από την πληθώρα των υλικών ευρημάτων, οι φιλολογικές αναφορές στο Μίθρα και το </a:t>
            </a:r>
            <a:r>
              <a:rPr lang="el-GR" sz="1800" b="1" dirty="0" err="1" smtClean="0">
                <a:solidFill>
                  <a:schemeClr val="bg1"/>
                </a:solidFill>
                <a:latin typeface="Palatino Linotype" pitchFamily="18" charset="0"/>
              </a:rPr>
              <a:t>μιθραϊσμό</a:t>
            </a:r>
            <a:r>
              <a:rPr lang="el-GR" sz="1800" b="1" dirty="0" smtClean="0">
                <a:solidFill>
                  <a:schemeClr val="bg1"/>
                </a:solidFill>
                <a:latin typeface="Palatino Linotype" pitchFamily="18" charset="0"/>
              </a:rPr>
              <a:t> είναι πολύ σπάνιες.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ΠΡΩΤΟΣ ΑΙΩΝΑΣ ΤΟΥ  ΧΡΙΣΤΙΑΝΙΣΜΟΥ</a:t>
            </a:r>
            <a:endParaRPr lang="el-GR" sz="2000" b="1" dirty="0" smtClean="0">
              <a:solidFill>
                <a:schemeClr val="bg1"/>
              </a:solidFill>
              <a:latin typeface="Palatino Linotype" pitchFamily="18" charset="0"/>
            </a:endParaRPr>
          </a:p>
          <a:p>
            <a:pPr algn="just"/>
            <a:r>
              <a:rPr lang="el-GR" sz="1800" b="1" dirty="0" smtClean="0">
                <a:solidFill>
                  <a:schemeClr val="bg1"/>
                </a:solidFill>
                <a:latin typeface="Palatino Linotype" pitchFamily="18" charset="0"/>
              </a:rPr>
              <a:t>Ο πολέμιος του Χριστιανισμού ο Ρουσσώ, αναγκάστηκε να ονομάσει την ιστορία της ιδρύσεως και εξαπλώσεως του Χριστιανισμού ένα «συνεχές θαύμα». Είναι πολύ χαρακτηριστική η ομολογία του: «μετά τον θάνατο του Ιησού Χριστού, γράφει, δώδεκα πτωχοί ψαράδες και αγράμματοι επιχείρησαν να διδάξουν και να επιστρέψουν τον κόσμο. Απλή ήταν η μέθοδός τους.</a:t>
            </a:r>
          </a:p>
          <a:p>
            <a:pPr algn="just"/>
            <a:r>
              <a:rPr lang="el-GR" sz="1800" b="1" dirty="0" smtClean="0">
                <a:solidFill>
                  <a:schemeClr val="bg1"/>
                </a:solidFill>
                <a:latin typeface="Palatino Linotype" pitchFamily="18" charset="0"/>
              </a:rPr>
              <a:t>Κήρυτταν χωρίς τέχνη, αλλά με καρδιά γεμάτη κατάνυξη. Και το καταπληκτικότερο από όλα τα θαύματα... είναι η αγιότητα της ζωής τους. Οι μαθητές ακολούθησαν το παράδειγμά τους και η επιτυχία υπήρξε θαυμαστή...</a:t>
            </a:r>
          </a:p>
          <a:p>
            <a:pPr algn="just"/>
            <a:r>
              <a:rPr lang="el-GR" sz="1800" b="1" dirty="0" smtClean="0">
                <a:solidFill>
                  <a:schemeClr val="bg1"/>
                </a:solidFill>
                <a:latin typeface="Palatino Linotype" pitchFamily="18" charset="0"/>
              </a:rPr>
              <a:t>Οι φιλόσοφοι, οι οποίοι δεν έβρισκαν το συμφέρον τους στην θρησκεία αυτή που δίδασκε την ταπείνωση, ενώθηκαν με τους ιερείς τους. Οι περίγελοι και οι βρισιές έπεφταν από παντού στη νέα αυτή θρησκεία. Ξεσηκώθηκαν οι διωγμοί και οι διώκτες δεν έκαναν τίποτε άλλο από το να επιταχύνουν την εξάπλωση της θρησκείας εκείνης, την οποία ήθελαν να καταπνίξουν. όλοι οι Χριστιανοί έτρεχαν στο μαρτύριο και όλοι ζητούσαν το βάπτισμα. Η ιστορία των πρώτων χρόνων είναι ένα διαρκές θαύμα»</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dirty="0" err="1" smtClean="0">
                <a:solidFill>
                  <a:schemeClr val="bg1"/>
                </a:solidFill>
                <a:latin typeface="Palatino Linotype" pitchFamily="18" charset="0"/>
              </a:rPr>
              <a:t>Tην</a:t>
            </a:r>
            <a:r>
              <a:rPr lang="el-GR" sz="1800" b="1" dirty="0" smtClean="0">
                <a:solidFill>
                  <a:schemeClr val="bg1"/>
                </a:solidFill>
                <a:latin typeface="Palatino Linotype" pitchFamily="18" charset="0"/>
              </a:rPr>
              <a:t> περίοδο της γέννησης του </a:t>
            </a:r>
            <a:r>
              <a:rPr lang="el-GR" sz="1800" b="1" dirty="0" err="1" smtClean="0">
                <a:solidFill>
                  <a:schemeClr val="bg1"/>
                </a:solidFill>
                <a:latin typeface="Palatino Linotype" pitchFamily="18" charset="0"/>
              </a:rPr>
              <a:t>Iησού</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Xριστού</a:t>
            </a:r>
            <a:r>
              <a:rPr lang="el-GR" sz="1800" b="1" dirty="0" smtClean="0">
                <a:solidFill>
                  <a:schemeClr val="bg1"/>
                </a:solidFill>
                <a:latin typeface="Palatino Linotype" pitchFamily="18" charset="0"/>
              </a:rPr>
              <a:t>, τρεις ήταν οι κύριες θρησκευτικές μερίδες στη </a:t>
            </a:r>
            <a:r>
              <a:rPr lang="el-GR" sz="1800" b="1" dirty="0" err="1" smtClean="0">
                <a:solidFill>
                  <a:schemeClr val="bg1"/>
                </a:solidFill>
                <a:latin typeface="Palatino Linotype" pitchFamily="18" charset="0"/>
              </a:rPr>
              <a:t>Iουδαία</a:t>
            </a:r>
            <a:r>
              <a:rPr lang="el-GR" sz="1800" b="1" dirty="0" smtClean="0">
                <a:solidFill>
                  <a:schemeClr val="bg1"/>
                </a:solidFill>
                <a:latin typeface="Palatino Linotype" pitchFamily="18" charset="0"/>
              </a:rPr>
              <a:t>, οι Φαρισαίοι, οι Σαδδουκαίοι και οι </a:t>
            </a:r>
            <a:r>
              <a:rPr lang="el-GR" sz="1800" b="1" dirty="0" err="1" smtClean="0">
                <a:solidFill>
                  <a:schemeClr val="bg1"/>
                </a:solidFill>
                <a:latin typeface="Palatino Linotype" pitchFamily="18" charset="0"/>
              </a:rPr>
              <a:t>Eσσαίοι</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Iώσ</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Iουδ</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Πόλ</a:t>
            </a:r>
            <a:r>
              <a:rPr lang="el-GR" sz="1800" b="1" dirty="0" smtClean="0">
                <a:solidFill>
                  <a:schemeClr val="bg1"/>
                </a:solidFill>
                <a:latin typeface="Palatino Linotype" pitchFamily="18" charset="0"/>
              </a:rPr>
              <a:t>. 2, 8, 119 και </a:t>
            </a:r>
            <a:r>
              <a:rPr lang="el-GR" sz="1800" b="1" dirty="0" err="1" smtClean="0">
                <a:solidFill>
                  <a:schemeClr val="bg1"/>
                </a:solidFill>
                <a:latin typeface="Palatino Linotype" pitchFamily="18" charset="0"/>
              </a:rPr>
              <a:t>Iουδ</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Aρχ</a:t>
            </a:r>
            <a:r>
              <a:rPr lang="el-GR" sz="1800" b="1" dirty="0" smtClean="0">
                <a:solidFill>
                  <a:schemeClr val="bg1"/>
                </a:solidFill>
                <a:latin typeface="Palatino Linotype" pitchFamily="18" charset="0"/>
              </a:rPr>
              <a:t>. 8, V, 9).</a:t>
            </a:r>
          </a:p>
          <a:p>
            <a:pPr algn="just"/>
            <a:endParaRPr lang="el-GR" sz="18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ΦΑΡΙΣΑΙΟΙ</a:t>
            </a:r>
          </a:p>
          <a:p>
            <a:pPr fontAlgn="base"/>
            <a:r>
              <a:rPr lang="el-GR" sz="1800" b="1" i="1" dirty="0" smtClean="0">
                <a:solidFill>
                  <a:schemeClr val="bg1"/>
                </a:solidFill>
                <a:latin typeface="Palatino Linotype" pitchFamily="18" charset="0"/>
              </a:rPr>
              <a:t>Οι Φαρισαίοι</a:t>
            </a:r>
            <a:r>
              <a:rPr lang="el-GR" sz="1800" b="1" dirty="0" smtClean="0">
                <a:solidFill>
                  <a:schemeClr val="bg1"/>
                </a:solidFill>
                <a:latin typeface="Palatino Linotype" pitchFamily="18" charset="0"/>
              </a:rPr>
              <a:t> οφείλουν την ονομασία τους στην εβραϊκή λέξη </a:t>
            </a:r>
            <a:r>
              <a:rPr lang="el-GR" sz="1800" b="1" dirty="0" err="1" smtClean="0">
                <a:solidFill>
                  <a:schemeClr val="bg1"/>
                </a:solidFill>
                <a:latin typeface="Palatino Linotype" pitchFamily="18" charset="0"/>
              </a:rPr>
              <a:t>περουσ</a:t>
            </a:r>
            <a:r>
              <a:rPr lang="el-GR" sz="1800" b="1" dirty="0" smtClean="0">
                <a:solidFill>
                  <a:schemeClr val="bg1"/>
                </a:solidFill>
                <a:latin typeface="Palatino Linotype" pitchFamily="18" charset="0"/>
              </a:rPr>
              <a:t>(χ)</a:t>
            </a:r>
            <a:r>
              <a:rPr lang="el-GR" sz="1800" b="1" dirty="0" err="1" smtClean="0">
                <a:solidFill>
                  <a:schemeClr val="bg1"/>
                </a:solidFill>
                <a:latin typeface="Palatino Linotype" pitchFamily="18" charset="0"/>
              </a:rPr>
              <a:t>είμ</a:t>
            </a:r>
            <a:r>
              <a:rPr lang="el-GR" sz="1800" b="1" dirty="0" smtClean="0">
                <a:solidFill>
                  <a:schemeClr val="bg1"/>
                </a:solidFill>
                <a:latin typeface="Palatino Linotype" pitchFamily="18" charset="0"/>
              </a:rPr>
              <a:t> ή στην </a:t>
            </a:r>
            <a:r>
              <a:rPr lang="el-GR" sz="1800" b="1" dirty="0" err="1" smtClean="0">
                <a:solidFill>
                  <a:schemeClr val="bg1"/>
                </a:solidFill>
                <a:latin typeface="Palatino Linotype" pitchFamily="18" charset="0"/>
              </a:rPr>
              <a:t>αραμαϊκή</a:t>
            </a:r>
            <a:r>
              <a:rPr lang="el-GR" sz="1800" b="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περισιγιά</a:t>
            </a:r>
            <a:r>
              <a:rPr lang="el-GR" sz="1800" b="1" dirty="0" smtClean="0">
                <a:solidFill>
                  <a:schemeClr val="bg1"/>
                </a:solidFill>
                <a:latin typeface="Palatino Linotype" pitchFamily="18" charset="0"/>
              </a:rPr>
              <a:t> ή </a:t>
            </a:r>
            <a:r>
              <a:rPr lang="el-GR" sz="1800" b="1" i="1" dirty="0" err="1" smtClean="0">
                <a:solidFill>
                  <a:schemeClr val="bg1"/>
                </a:solidFill>
                <a:latin typeface="Palatino Linotype" pitchFamily="18" charset="0"/>
              </a:rPr>
              <a:t>περισχαγιά</a:t>
            </a:r>
            <a:r>
              <a:rPr lang="el-GR" sz="1800" b="1" dirty="0" smtClean="0">
                <a:solidFill>
                  <a:schemeClr val="bg1"/>
                </a:solidFill>
                <a:latin typeface="Palatino Linotype" pitchFamily="18" charset="0"/>
              </a:rPr>
              <a:t>, που σημαίνει οι </a:t>
            </a:r>
            <a:r>
              <a:rPr lang="el-GR" sz="1800" b="1" i="1" dirty="0" smtClean="0">
                <a:solidFill>
                  <a:schemeClr val="bg1"/>
                </a:solidFill>
                <a:latin typeface="Palatino Linotype" pitchFamily="18" charset="0"/>
              </a:rPr>
              <a:t>διακεκριμένοι</a:t>
            </a:r>
            <a:r>
              <a:rPr lang="el-GR" sz="1800" b="1" dirty="0" smtClean="0">
                <a:solidFill>
                  <a:schemeClr val="bg1"/>
                </a:solidFill>
                <a:latin typeface="Palatino Linotype" pitchFamily="18" charset="0"/>
              </a:rPr>
              <a:t> ή οι </a:t>
            </a:r>
            <a:r>
              <a:rPr lang="el-GR" sz="1800" b="1" i="1" dirty="0" smtClean="0">
                <a:solidFill>
                  <a:schemeClr val="bg1"/>
                </a:solidFill>
                <a:latin typeface="Palatino Linotype" pitchFamily="18" charset="0"/>
              </a:rPr>
              <a:t>αποχωρισμένοι</a:t>
            </a:r>
            <a:r>
              <a:rPr lang="el-GR" sz="1800" b="1" dirty="0" smtClean="0">
                <a:solidFill>
                  <a:schemeClr val="bg1"/>
                </a:solidFill>
                <a:latin typeface="Palatino Linotype" pitchFamily="18" charset="0"/>
              </a:rPr>
              <a:t>. Τα μέλη αυτής της κάστας ήθελαν να ξεχωρίζουν από τους άλλους, τους πολλούς, που τους θεωρούσαν υποδεέστερούς τους και αμαρτωλούς, επειδή αγνοούσαν τον </a:t>
            </a:r>
            <a:r>
              <a:rPr lang="el-GR" sz="1800" b="1" dirty="0" err="1" smtClean="0">
                <a:solidFill>
                  <a:schemeClr val="bg1"/>
                </a:solidFill>
                <a:latin typeface="Palatino Linotype" pitchFamily="18" charset="0"/>
              </a:rPr>
              <a:t>Nόμο</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Oυσιαστικά</a:t>
            </a:r>
            <a:r>
              <a:rPr lang="el-GR" sz="1800" b="1" dirty="0" smtClean="0">
                <a:solidFill>
                  <a:schemeClr val="bg1"/>
                </a:solidFill>
                <a:latin typeface="Palatino Linotype" pitchFamily="18" charset="0"/>
              </a:rPr>
              <a:t> ενδιαφέρονταν για την περιχάραξη, απομόνωση και διατήρηση της εθνικής εβραϊκής ορθοδοξίας μεταξύ των </a:t>
            </a:r>
            <a:r>
              <a:rPr lang="el-GR" sz="1800" b="1" dirty="0" err="1" smtClean="0">
                <a:solidFill>
                  <a:schemeClr val="bg1"/>
                </a:solidFill>
                <a:latin typeface="Palatino Linotype" pitchFamily="18" charset="0"/>
              </a:rPr>
              <a:t>Iουδαίων</a:t>
            </a:r>
            <a:r>
              <a:rPr lang="el-GR" sz="1800" b="1" dirty="0" smtClean="0">
                <a:solidFill>
                  <a:schemeClr val="bg1"/>
                </a:solidFill>
                <a:latin typeface="Palatino Linotype" pitchFamily="18" charset="0"/>
              </a:rPr>
              <a:t>. Άλλοι πάλι ερευνητές θεωρούν ότι ονομάστηκαν έτσι επειδή δεν πλησίαζαν τους </a:t>
            </a:r>
            <a:r>
              <a:rPr lang="el-GR" sz="1800" b="1" dirty="0" err="1" smtClean="0">
                <a:solidFill>
                  <a:schemeClr val="bg1"/>
                </a:solidFill>
                <a:latin typeface="Palatino Linotype" pitchFamily="18" charset="0"/>
              </a:rPr>
              <a:t>Eθνικούς</a:t>
            </a:r>
            <a:r>
              <a:rPr lang="el-GR" sz="1800" b="1" dirty="0" smtClean="0">
                <a:solidFill>
                  <a:schemeClr val="bg1"/>
                </a:solidFill>
                <a:latin typeface="Palatino Linotype" pitchFamily="18" charset="0"/>
              </a:rPr>
              <a:t> και τους ελευθεριάζοντες </a:t>
            </a:r>
            <a:r>
              <a:rPr lang="el-GR" sz="1800" b="1" dirty="0" err="1" smtClean="0">
                <a:solidFill>
                  <a:schemeClr val="bg1"/>
                </a:solidFill>
                <a:latin typeface="Palatino Linotype" pitchFamily="18" charset="0"/>
              </a:rPr>
              <a:t>Iουδαίους</a:t>
            </a:r>
            <a:r>
              <a:rPr lang="el-GR" sz="1800" b="1" dirty="0" smtClean="0">
                <a:solidFill>
                  <a:schemeClr val="bg1"/>
                </a:solidFill>
                <a:latin typeface="Palatino Linotype" pitchFamily="18" charset="0"/>
              </a:rPr>
              <a:t>. Έμειναν δηλαδή μακριά από καθετί που δεν ήταν ιουδαϊκό και γι’ αυτόν τον λόγο ασεβές και μολυσμένο.</a:t>
            </a:r>
          </a:p>
          <a:p>
            <a:pPr fontAlgn="base"/>
            <a:r>
              <a:rPr lang="el-GR" sz="1800" b="1" dirty="0" smtClean="0">
                <a:solidFill>
                  <a:schemeClr val="bg1"/>
                </a:solidFill>
                <a:latin typeface="Palatino Linotype" pitchFamily="18" charset="0"/>
              </a:rPr>
              <a:t>Όσον αφορά την κοινωνική σύνθεση της κάστας των Φαρισαίων, αποτελείτο κυρίως από μικρομεσαίους γαιοκτήμονες, εμπόρους, κατώτερους ιερείς και «διανοούμενους». </a:t>
            </a:r>
            <a:r>
              <a:rPr lang="el-GR" sz="1800" b="1" dirty="0" err="1" smtClean="0">
                <a:solidFill>
                  <a:schemeClr val="bg1"/>
                </a:solidFill>
                <a:latin typeface="Palatino Linotype" pitchFamily="18" charset="0"/>
              </a:rPr>
              <a:t>Aριθμητικά</a:t>
            </a:r>
            <a:r>
              <a:rPr lang="el-GR" sz="1800" b="1" dirty="0" smtClean="0">
                <a:solidFill>
                  <a:schemeClr val="bg1"/>
                </a:solidFill>
                <a:latin typeface="Palatino Linotype" pitchFamily="18" charset="0"/>
              </a:rPr>
              <a:t>, σύμφωνα με τον </a:t>
            </a:r>
            <a:r>
              <a:rPr lang="el-GR" sz="1800" b="1" dirty="0" err="1" smtClean="0">
                <a:solidFill>
                  <a:schemeClr val="bg1"/>
                </a:solidFill>
                <a:latin typeface="Palatino Linotype" pitchFamily="18" charset="0"/>
              </a:rPr>
              <a:t>Iώσηπο</a:t>
            </a:r>
            <a:r>
              <a:rPr lang="el-GR" sz="1800" b="1" dirty="0" smtClean="0">
                <a:solidFill>
                  <a:schemeClr val="bg1"/>
                </a:solidFill>
                <a:latin typeface="Palatino Linotype" pitchFamily="18" charset="0"/>
              </a:rPr>
              <a:t>, τον 1ο </a:t>
            </a:r>
            <a:r>
              <a:rPr lang="el-GR" sz="1800" b="1" dirty="0" err="1" smtClean="0">
                <a:solidFill>
                  <a:schemeClr val="bg1"/>
                </a:solidFill>
                <a:latin typeface="Palatino Linotype" pitchFamily="18" charset="0"/>
              </a:rPr>
              <a:t>μ.X</a:t>
            </a:r>
            <a:r>
              <a:rPr lang="el-GR" sz="1800" b="1" dirty="0" smtClean="0">
                <a:solidFill>
                  <a:schemeClr val="bg1"/>
                </a:solidFill>
                <a:latin typeface="Palatino Linotype" pitchFamily="18" charset="0"/>
              </a:rPr>
              <a:t>. αιώνα ήταν περίπου 6.000 άτομα (</a:t>
            </a:r>
            <a:r>
              <a:rPr lang="el-GR" sz="1800" b="1" dirty="0" err="1" smtClean="0">
                <a:solidFill>
                  <a:schemeClr val="bg1"/>
                </a:solidFill>
                <a:latin typeface="Palatino Linotype" pitchFamily="18" charset="0"/>
              </a:rPr>
              <a:t>Iουδ</a:t>
            </a:r>
            <a:r>
              <a:rPr lang="el-GR" sz="1800" b="1" dirty="0" smtClean="0">
                <a:solidFill>
                  <a:schemeClr val="bg1"/>
                </a:solidFill>
                <a:latin typeface="Palatino Linotype" pitchFamily="18" charset="0"/>
              </a:rPr>
              <a:t>. </a:t>
            </a:r>
            <a:r>
              <a:rPr lang="el-GR" sz="1800" b="1" dirty="0" err="1" smtClean="0">
                <a:solidFill>
                  <a:schemeClr val="bg1"/>
                </a:solidFill>
                <a:latin typeface="Palatino Linotype" pitchFamily="18" charset="0"/>
              </a:rPr>
              <a:t>Aρχ</a:t>
            </a:r>
            <a:r>
              <a:rPr lang="el-GR" sz="1800" b="1" dirty="0" smtClean="0">
                <a:solidFill>
                  <a:schemeClr val="bg1"/>
                </a:solidFill>
                <a:latin typeface="Palatino Linotype" pitchFamily="18" charset="0"/>
              </a:rPr>
              <a:t>. XVII, 2, 4 , 42)</a:t>
            </a:r>
          </a:p>
          <a:p>
            <a:pPr algn="just"/>
            <a:endParaRPr lang="el-GR" sz="1800" b="1" dirty="0" smtClean="0">
              <a:solidFill>
                <a:schemeClr val="bg1"/>
              </a:solidFill>
              <a:latin typeface="Palatino Linotype"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1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ΦΑΡΙΣΑΙΟΙ</a:t>
            </a:r>
          </a:p>
          <a:p>
            <a:pPr algn="just" fontAlgn="base"/>
            <a:r>
              <a:rPr lang="el-GR" sz="1900" b="1" i="1" dirty="0" err="1" smtClean="0">
                <a:solidFill>
                  <a:schemeClr val="bg1"/>
                </a:solidFill>
                <a:latin typeface="Palatino Linotype" pitchFamily="18" charset="0"/>
              </a:rPr>
              <a:t>Oι</a:t>
            </a:r>
            <a:r>
              <a:rPr lang="el-GR" sz="1900" b="1" i="1" dirty="0" smtClean="0">
                <a:solidFill>
                  <a:schemeClr val="bg1"/>
                </a:solidFill>
                <a:latin typeface="Palatino Linotype" pitchFamily="18" charset="0"/>
              </a:rPr>
              <a:t> Φαρισαίοι πίστευαν στην ανάσταση των νεκρών, στην αθανασία της ψυχής, στην ύπαρξη των αγγελικών δυνάμεων, στη θεία πρόνοια και στην τελική κρίση με την άφιξη ενός </a:t>
            </a:r>
            <a:r>
              <a:rPr lang="el-GR" sz="1900" b="1" i="1" dirty="0" err="1" smtClean="0">
                <a:solidFill>
                  <a:schemeClr val="bg1"/>
                </a:solidFill>
                <a:latin typeface="Palatino Linotype" pitchFamily="18" charset="0"/>
              </a:rPr>
              <a:t>Mεσσία</a:t>
            </a:r>
            <a:r>
              <a:rPr lang="el-GR" sz="1900" b="1" i="1" dirty="0" smtClean="0">
                <a:solidFill>
                  <a:schemeClr val="bg1"/>
                </a:solidFill>
                <a:latin typeface="Palatino Linotype" pitchFamily="18" charset="0"/>
              </a:rPr>
              <a:t>, αναδυόμενου μέσα από τις εσχατολογικές πεποιθήσεις τους. Έδειχναν, όμως, την ευσέβειά τους με επιδεικτικό τρόπο και υποστήριζαν με φανατισμό το τυπικό της μωσαϊκής νομοθεσίας.</a:t>
            </a:r>
          </a:p>
          <a:p>
            <a:pPr algn="just" fontAlgn="base"/>
            <a:r>
              <a:rPr lang="el-GR" sz="1900" b="1" i="1" dirty="0" err="1" smtClean="0">
                <a:solidFill>
                  <a:schemeClr val="bg1"/>
                </a:solidFill>
                <a:latin typeface="Palatino Linotype" pitchFamily="18" charset="0"/>
              </a:rPr>
              <a:t>Oι</a:t>
            </a:r>
            <a:r>
              <a:rPr lang="el-GR" sz="1900" b="1" i="1" dirty="0" smtClean="0">
                <a:solidFill>
                  <a:schemeClr val="bg1"/>
                </a:solidFill>
                <a:latin typeface="Palatino Linotype" pitchFamily="18" charset="0"/>
              </a:rPr>
              <a:t> Φαρισαίοι αρκούνταν στην παθητική αντίσταση εναντίον των </a:t>
            </a:r>
            <a:r>
              <a:rPr lang="el-GR" sz="1900" b="1" i="1" dirty="0" err="1" smtClean="0">
                <a:solidFill>
                  <a:schemeClr val="bg1"/>
                </a:solidFill>
                <a:latin typeface="Palatino Linotype" pitchFamily="18" charset="0"/>
              </a:rPr>
              <a:t>Pωμαίων</a:t>
            </a:r>
            <a:r>
              <a:rPr lang="el-GR" sz="1900" b="1" i="1" dirty="0" smtClean="0">
                <a:solidFill>
                  <a:schemeClr val="bg1"/>
                </a:solidFill>
                <a:latin typeface="Palatino Linotype" pitchFamily="18" charset="0"/>
              </a:rPr>
              <a:t> κατακτητών και ο φαρισαϊσμός επέζησε στις διάφορες </a:t>
            </a:r>
            <a:r>
              <a:rPr lang="el-GR" sz="1900" b="1" i="1" dirty="0" err="1" smtClean="0">
                <a:solidFill>
                  <a:schemeClr val="bg1"/>
                </a:solidFill>
                <a:latin typeface="Palatino Linotype" pitchFamily="18" charset="0"/>
              </a:rPr>
              <a:t>ραββινικές</a:t>
            </a:r>
            <a:r>
              <a:rPr lang="el-GR" sz="1900" b="1" i="1" dirty="0" smtClean="0">
                <a:solidFill>
                  <a:schemeClr val="bg1"/>
                </a:solidFill>
                <a:latin typeface="Palatino Linotype" pitchFamily="18" charset="0"/>
              </a:rPr>
              <a:t> σχολές. </a:t>
            </a:r>
            <a:r>
              <a:rPr lang="el-GR" sz="1900" b="1" i="1" dirty="0" err="1" smtClean="0">
                <a:solidFill>
                  <a:schemeClr val="bg1"/>
                </a:solidFill>
                <a:latin typeface="Palatino Linotype" pitchFamily="18" charset="0"/>
              </a:rPr>
              <a:t>Aπό</a:t>
            </a:r>
            <a:r>
              <a:rPr lang="el-GR" sz="1900" b="1" i="1" dirty="0" smtClean="0">
                <a:solidFill>
                  <a:schemeClr val="bg1"/>
                </a:solidFill>
                <a:latin typeface="Palatino Linotype" pitchFamily="18" charset="0"/>
              </a:rPr>
              <a:t> τα </a:t>
            </a:r>
            <a:r>
              <a:rPr lang="el-GR" sz="1900" b="1" i="1" dirty="0" err="1" smtClean="0">
                <a:solidFill>
                  <a:schemeClr val="bg1"/>
                </a:solidFill>
                <a:latin typeface="Palatino Linotype" pitchFamily="18" charset="0"/>
              </a:rPr>
              <a:t>Eυαγγέλια</a:t>
            </a:r>
            <a:r>
              <a:rPr lang="el-GR" sz="1900" b="1" i="1" dirty="0" smtClean="0">
                <a:solidFill>
                  <a:schemeClr val="bg1"/>
                </a:solidFill>
                <a:latin typeface="Palatino Linotype" pitchFamily="18" charset="0"/>
              </a:rPr>
              <a:t>, είναι γνωστή η υπεροψία των Φαρισαίων —επειδή γνώριζαν τον </a:t>
            </a:r>
            <a:r>
              <a:rPr lang="el-GR" sz="1900" b="1" i="1" dirty="0" err="1" smtClean="0">
                <a:solidFill>
                  <a:schemeClr val="bg1"/>
                </a:solidFill>
                <a:latin typeface="Palatino Linotype" pitchFamily="18" charset="0"/>
              </a:rPr>
              <a:t>Nόμο</a:t>
            </a:r>
            <a:r>
              <a:rPr lang="el-GR" sz="1900" b="1" i="1" dirty="0" smtClean="0">
                <a:solidFill>
                  <a:schemeClr val="bg1"/>
                </a:solidFill>
                <a:latin typeface="Palatino Linotype" pitchFamily="18" charset="0"/>
              </a:rPr>
              <a:t> του </a:t>
            </a:r>
            <a:r>
              <a:rPr lang="el-GR" sz="1900" b="1" i="1" dirty="0" err="1" smtClean="0">
                <a:solidFill>
                  <a:schemeClr val="bg1"/>
                </a:solidFill>
                <a:latin typeface="Palatino Linotype" pitchFamily="18" charset="0"/>
              </a:rPr>
              <a:t>Mωυσή</a:t>
            </a:r>
            <a:r>
              <a:rPr lang="el-GR" sz="1900" b="1" i="1" dirty="0" smtClean="0">
                <a:solidFill>
                  <a:schemeClr val="bg1"/>
                </a:solidFill>
                <a:latin typeface="Palatino Linotype" pitchFamily="18" charset="0"/>
              </a:rPr>
              <a:t>— ως προς τους αμαρτωλούς και τον απλό λαό. Θεωρείται όμως βέβαιο ότι οι κατηγορίες του </a:t>
            </a:r>
            <a:r>
              <a:rPr lang="el-GR" sz="1900" b="1" i="1" dirty="0" err="1" smtClean="0">
                <a:solidFill>
                  <a:schemeClr val="bg1"/>
                </a:solidFill>
                <a:latin typeface="Palatino Linotype" pitchFamily="18" charset="0"/>
              </a:rPr>
              <a:t>Iησού</a:t>
            </a:r>
            <a:r>
              <a:rPr lang="el-GR" sz="1900" b="1" i="1" dirty="0" smtClean="0">
                <a:solidFill>
                  <a:schemeClr val="bg1"/>
                </a:solidFill>
                <a:latin typeface="Palatino Linotype" pitchFamily="18" charset="0"/>
              </a:rPr>
              <a:t> στρέφονταν στη διαγωγή τους και όχι στη διδασκαλία τους. Οι Φαρισαίοι περιφρονούσαν όλους τους άλλους και θεωρούσαν μόνο τους εαυτούς τους καθαρούς. Γενικά όσους δεν ανήκαν σ’ αυτούς, ειδικά οι Φαρισαίοι που κατάγονταν από πλούσιες και αριστοκρατικές οικογένειες, τους ονόμαζαν αμ χα </a:t>
            </a:r>
            <a:r>
              <a:rPr lang="el-GR" sz="1900" b="1" i="1" dirty="0" err="1" smtClean="0">
                <a:solidFill>
                  <a:schemeClr val="bg1"/>
                </a:solidFill>
                <a:latin typeface="Palatino Linotype" pitchFamily="18" charset="0"/>
              </a:rPr>
              <a:t>αρέτς</a:t>
            </a:r>
            <a:r>
              <a:rPr lang="el-GR" sz="1900" b="1" i="1" dirty="0" smtClean="0">
                <a:solidFill>
                  <a:schemeClr val="bg1"/>
                </a:solidFill>
                <a:latin typeface="Palatino Linotype" pitchFamily="18" charset="0"/>
              </a:rPr>
              <a:t>, που σημαίνει ο λαός της γης, και χρησιμοποιούσαν αυτή την προσφώνηση μάλλον περιφρονητικά.</a:t>
            </a:r>
          </a:p>
          <a:p>
            <a:pPr algn="just"/>
            <a:endParaRPr lang="el-GR" sz="1800" b="1" dirty="0" smtClean="0">
              <a:solidFill>
                <a:schemeClr val="bg1"/>
              </a:solidFill>
              <a:latin typeface="Palatino Linotyp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ΣΑΔΔΟΥΚΑΙΟΙ</a:t>
            </a:r>
          </a:p>
          <a:p>
            <a:pPr algn="just" fontAlgn="base"/>
            <a:r>
              <a:rPr lang="el-GR" sz="1900" b="1" i="1" dirty="0" err="1" smtClean="0">
                <a:solidFill>
                  <a:schemeClr val="bg1"/>
                </a:solidFill>
                <a:latin typeface="Palatino Linotype" pitchFamily="18" charset="0"/>
              </a:rPr>
              <a:t>Oι</a:t>
            </a:r>
            <a:r>
              <a:rPr lang="el-GR" sz="1900" b="1" i="1" dirty="0" smtClean="0">
                <a:solidFill>
                  <a:schemeClr val="bg1"/>
                </a:solidFill>
                <a:latin typeface="Palatino Linotype" pitchFamily="18" charset="0"/>
              </a:rPr>
              <a:t> Σαδδουκαίοι κατά την παράδοση όφειλαν την ονομασία τους στη λέξη «</a:t>
            </a:r>
            <a:r>
              <a:rPr lang="el-GR" sz="1900" b="1" i="1" dirty="0" err="1" smtClean="0">
                <a:solidFill>
                  <a:schemeClr val="bg1"/>
                </a:solidFill>
                <a:latin typeface="Palatino Linotype" pitchFamily="18" charset="0"/>
              </a:rPr>
              <a:t>Σαντικείμ</a:t>
            </a:r>
            <a:r>
              <a:rPr lang="el-GR" sz="1900" b="1" i="1" dirty="0" smtClean="0">
                <a:solidFill>
                  <a:schemeClr val="bg1"/>
                </a:solidFill>
                <a:latin typeface="Palatino Linotype" pitchFamily="18" charset="0"/>
              </a:rPr>
              <a:t>», που σημαίνει οι δίκαιοι, ή </a:t>
            </a:r>
            <a:r>
              <a:rPr lang="el-GR" sz="1900" b="1" i="1" dirty="0" err="1" smtClean="0">
                <a:solidFill>
                  <a:schemeClr val="bg1"/>
                </a:solidFill>
                <a:latin typeface="Palatino Linotype" pitchFamily="18" charset="0"/>
              </a:rPr>
              <a:t>ήλκαν</a:t>
            </a:r>
            <a:r>
              <a:rPr lang="el-GR" sz="1900" b="1" i="1" dirty="0" smtClean="0">
                <a:solidFill>
                  <a:schemeClr val="bg1"/>
                </a:solidFill>
                <a:latin typeface="Palatino Linotype" pitchFamily="18" charset="0"/>
              </a:rPr>
              <a:t> την καταγωγή τους από τον αρχιερέα </a:t>
            </a:r>
            <a:r>
              <a:rPr lang="el-GR" sz="1900" b="1" i="1" dirty="0" err="1" smtClean="0">
                <a:solidFill>
                  <a:schemeClr val="bg1"/>
                </a:solidFill>
                <a:latin typeface="Palatino Linotype" pitchFamily="18" charset="0"/>
              </a:rPr>
              <a:t>Σαδδόκ</a:t>
            </a:r>
            <a:r>
              <a:rPr lang="el-GR" sz="1900" b="1" i="1" dirty="0" smtClean="0">
                <a:solidFill>
                  <a:schemeClr val="bg1"/>
                </a:solidFill>
                <a:latin typeface="Palatino Linotype" pitchFamily="18" charset="0"/>
              </a:rPr>
              <a:t> ή </a:t>
            </a:r>
            <a:r>
              <a:rPr lang="el-GR" sz="1900" b="1" i="1" dirty="0" err="1" smtClean="0">
                <a:solidFill>
                  <a:schemeClr val="bg1"/>
                </a:solidFill>
                <a:latin typeface="Palatino Linotype" pitchFamily="18" charset="0"/>
              </a:rPr>
              <a:t>Zαντόκ</a:t>
            </a:r>
            <a:r>
              <a:rPr lang="el-GR" sz="1900" b="1" i="1" dirty="0" smtClean="0">
                <a:solidFill>
                  <a:schemeClr val="bg1"/>
                </a:solidFill>
                <a:latin typeface="Palatino Linotype" pitchFamily="18" charset="0"/>
              </a:rPr>
              <a:t>. O </a:t>
            </a:r>
            <a:r>
              <a:rPr lang="el-GR" sz="1900" b="1" i="1" dirty="0" err="1" smtClean="0">
                <a:solidFill>
                  <a:schemeClr val="bg1"/>
                </a:solidFill>
                <a:latin typeface="Palatino Linotype" pitchFamily="18" charset="0"/>
              </a:rPr>
              <a:t>Σαδδόκ</a:t>
            </a:r>
            <a:r>
              <a:rPr lang="el-GR" sz="1900" b="1" i="1" dirty="0" smtClean="0">
                <a:solidFill>
                  <a:schemeClr val="bg1"/>
                </a:solidFill>
                <a:latin typeface="Palatino Linotype" pitchFamily="18" charset="0"/>
              </a:rPr>
              <a:t>, απόγονος του </a:t>
            </a:r>
            <a:r>
              <a:rPr lang="el-GR" sz="1900" b="1" i="1" dirty="0" err="1" smtClean="0">
                <a:solidFill>
                  <a:schemeClr val="bg1"/>
                </a:solidFill>
                <a:latin typeface="Palatino Linotype" pitchFamily="18" charset="0"/>
              </a:rPr>
              <a:t>Aαρών</a:t>
            </a:r>
            <a:r>
              <a:rPr lang="el-GR" sz="1900" b="1" i="1" dirty="0" smtClean="0">
                <a:solidFill>
                  <a:schemeClr val="bg1"/>
                </a:solidFill>
                <a:latin typeface="Palatino Linotype" pitchFamily="18" charset="0"/>
              </a:rPr>
              <a:t> από τον οίκο του </a:t>
            </a:r>
            <a:r>
              <a:rPr lang="el-GR" sz="1900" b="1" i="1" dirty="0" err="1" smtClean="0">
                <a:solidFill>
                  <a:schemeClr val="bg1"/>
                </a:solidFill>
                <a:latin typeface="Palatino Linotype" pitchFamily="18" charset="0"/>
              </a:rPr>
              <a:t>Eλεάζαρ</a:t>
            </a:r>
            <a:r>
              <a:rPr lang="el-GR" sz="1900" b="1" i="1" dirty="0" smtClean="0">
                <a:solidFill>
                  <a:schemeClr val="bg1"/>
                </a:solidFill>
                <a:latin typeface="Palatino Linotype" pitchFamily="18" charset="0"/>
              </a:rPr>
              <a:t>, ήταν σύγχρονος του Δαβίδ (B' </a:t>
            </a:r>
            <a:r>
              <a:rPr lang="el-GR" sz="1900" b="1" i="1" dirty="0" err="1" smtClean="0">
                <a:solidFill>
                  <a:schemeClr val="bg1"/>
                </a:solidFill>
                <a:latin typeface="Palatino Linotype" pitchFamily="18" charset="0"/>
              </a:rPr>
              <a:t>Bασιλ</a:t>
            </a:r>
            <a:r>
              <a:rPr lang="el-GR" sz="1900" b="1" i="1" dirty="0" smtClean="0">
                <a:solidFill>
                  <a:schemeClr val="bg1"/>
                </a:solidFill>
                <a:latin typeface="Palatino Linotype" pitchFamily="18" charset="0"/>
              </a:rPr>
              <a:t>. H', 17), και έχρισε βασιλιά τον Σολομώντα. O ιερατικός οίκος </a:t>
            </a:r>
            <a:r>
              <a:rPr lang="el-GR" sz="1900" b="1" i="1" dirty="0" err="1" smtClean="0">
                <a:solidFill>
                  <a:schemeClr val="bg1"/>
                </a:solidFill>
                <a:latin typeface="Palatino Linotype" pitchFamily="18" charset="0"/>
              </a:rPr>
              <a:t>Σαδδόκ</a:t>
            </a:r>
            <a:r>
              <a:rPr lang="el-GR" sz="1900" b="1" i="1" dirty="0" smtClean="0">
                <a:solidFill>
                  <a:schemeClr val="bg1"/>
                </a:solidFill>
                <a:latin typeface="Palatino Linotype" pitchFamily="18" charset="0"/>
              </a:rPr>
              <a:t> και οι απόγονοί του, οι Σαδδουκαίοι, διατήρησαν κληρονομικά το αξίωμα του </a:t>
            </a:r>
            <a:r>
              <a:rPr lang="el-GR" sz="1900" b="1" i="1" dirty="0" err="1" smtClean="0">
                <a:solidFill>
                  <a:schemeClr val="bg1"/>
                </a:solidFill>
                <a:latin typeface="Palatino Linotype" pitchFamily="18" charset="0"/>
              </a:rPr>
              <a:t>Aρχιερέα</a:t>
            </a:r>
            <a:r>
              <a:rPr lang="el-GR" sz="1900" b="1" i="1" dirty="0" smtClean="0">
                <a:solidFill>
                  <a:schemeClr val="bg1"/>
                </a:solidFill>
                <a:latin typeface="Palatino Linotype" pitchFamily="18" charset="0"/>
              </a:rPr>
              <a:t> μέχρι την εποχή των </a:t>
            </a:r>
            <a:r>
              <a:rPr lang="el-GR" sz="1900" b="1" i="1" dirty="0" err="1" smtClean="0">
                <a:solidFill>
                  <a:schemeClr val="bg1"/>
                </a:solidFill>
                <a:latin typeface="Palatino Linotype" pitchFamily="18" charset="0"/>
              </a:rPr>
              <a:t>Mακκαβαίων</a:t>
            </a:r>
            <a:r>
              <a:rPr lang="el-GR" sz="1900" b="1" i="1" dirty="0" smtClean="0">
                <a:solidFill>
                  <a:schemeClr val="bg1"/>
                </a:solidFill>
                <a:latin typeface="Palatino Linotype" pitchFamily="18" charset="0"/>
              </a:rPr>
              <a:t>. </a:t>
            </a:r>
          </a:p>
          <a:p>
            <a:pPr algn="just" fontAlgn="base"/>
            <a:r>
              <a:rPr lang="el-GR" sz="1900" b="1" i="1" dirty="0" smtClean="0">
                <a:solidFill>
                  <a:schemeClr val="bg1"/>
                </a:solidFill>
                <a:latin typeface="Palatino Linotype" pitchFamily="18" charset="0"/>
              </a:rPr>
              <a:t>Ιδιαίτερη ομάδα της Ιουδαϊκής κοινωνίας, αποτελούσαν οι Σαδδουκαίοι. Υπήρχαν από παλιά, αλλά δραστηριοποιήθηκαν μετά τη </a:t>
            </a:r>
            <a:r>
              <a:rPr lang="el-GR" sz="1900" b="1" i="1" dirty="0" err="1" smtClean="0">
                <a:solidFill>
                  <a:schemeClr val="bg1"/>
                </a:solidFill>
                <a:latin typeface="Palatino Linotype" pitchFamily="18" charset="0"/>
              </a:rPr>
              <a:t>Μακκαβαϊκή</a:t>
            </a:r>
            <a:r>
              <a:rPr lang="el-GR" sz="1900" b="1" i="1" dirty="0" smtClean="0">
                <a:solidFill>
                  <a:schemeClr val="bg1"/>
                </a:solidFill>
                <a:latin typeface="Palatino Linotype" pitchFamily="18" charset="0"/>
              </a:rPr>
              <a:t> επανάσταση (165 </a:t>
            </a:r>
            <a:r>
              <a:rPr lang="el-GR" sz="1900" b="1" i="1" dirty="0" err="1" smtClean="0">
                <a:solidFill>
                  <a:schemeClr val="bg1"/>
                </a:solidFill>
                <a:latin typeface="Palatino Linotype" pitchFamily="18" charset="0"/>
              </a:rPr>
              <a:t>π.Χ.</a:t>
            </a:r>
            <a:r>
              <a:rPr lang="el-GR" sz="1900" b="1" i="1" dirty="0" smtClean="0">
                <a:solidFill>
                  <a:schemeClr val="bg1"/>
                </a:solidFill>
                <a:latin typeface="Palatino Linotype" pitchFamily="18" charset="0"/>
              </a:rPr>
              <a:t>). Ήταν πλούσιοι και μορφωμένοι – είχαν μάλιστα επηρεαστεί από τον ελληνιστικό τρόπο ζωής – και, αν και λίγοι αριθμητικά, ασκούσαν μεγάλη επιρροή στα θρησκευτικά και πολιτικά πράγματα της χώρας. Ανήκαν στην ανώτερη κοινωνία και είχαν στενούς δεσμούς με το ιερατείο των Ιεροσολύμων. Την ονομασία τους την οφείλουν στον πρώτο αρχιερέα του Ναού, τον </a:t>
            </a:r>
            <a:r>
              <a:rPr lang="el-GR" sz="1900" b="1" i="1" dirty="0" err="1" smtClean="0">
                <a:solidFill>
                  <a:schemeClr val="bg1"/>
                </a:solidFill>
                <a:latin typeface="Palatino Linotype" pitchFamily="18" charset="0"/>
              </a:rPr>
              <a:t>Σαδδώκ</a:t>
            </a:r>
            <a:r>
              <a:rPr lang="el-GR" sz="1900" b="1" i="1" dirty="0" smtClean="0">
                <a:solidFill>
                  <a:schemeClr val="bg1"/>
                </a:solidFill>
                <a:latin typeface="Palatino Linotype" pitchFamily="18" charset="0"/>
              </a:rPr>
              <a:t>, που ιεράτευσε στα χρόνια του βασιλιά Δαβίδ. Από το 6 – 70 μ.Χ. όλοι σχεδόν οι αρχιερείς προέρχονταν από αυτούς. Οι Σαδδουκαίοι, όπως και οι Φαρισαίοι, ήταν μέλη του Μεγάλου Συνεδρίου του ανώτατου δηλαδή διοικητικού, δικαστικού και θρησκευτικού οργάνου των Ιουδαίων, και είχαν για κύριο έργο τους την αντιμετώπιση των θεμάτων του Ναού. Ασχολούνταν με τις υποθέσεις του Ναού και την διαχείριση της περιουσίας του (ήταν οι θησαυροφύλακες) και φρόντιζαν με κάθε επιμέλεια και σχολαστικότητα για τις ιεροτελεστίες.</a:t>
            </a:r>
          </a:p>
          <a:p>
            <a:pPr algn="just" fontAlgn="base"/>
            <a:r>
              <a:rPr lang="el-GR" sz="1900" b="1" i="1" dirty="0" smtClean="0">
                <a:solidFill>
                  <a:schemeClr val="bg1"/>
                </a:solidFill>
                <a:latin typeface="Palatino Linotype" pitchFamily="18" charset="0"/>
              </a:rPr>
              <a:t>Αντίθετα από τους Φαρισαίους οι Σαδδουκαίοι απέρριπταν τις παραδόσεις των πατέρων και δέχονταν μόνο το γραπτό νόμο,.</a:t>
            </a:r>
            <a:endParaRPr lang="el-GR" sz="1800" b="1" dirty="0" smtClean="0">
              <a:solidFill>
                <a:schemeClr val="bg1"/>
              </a:solidFill>
              <a:latin typeface="Palatino Linotyp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764704"/>
            <a:ext cx="8856984" cy="5760640"/>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ΤΙΤΛΟΣ ( «αρχή σοφίας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t>
            </a:r>
            <a:br>
              <a:rPr lang="el-GR" sz="3100" b="1" dirty="0" smtClean="0">
                <a:solidFill>
                  <a:schemeClr val="accent4">
                    <a:lumMod val="75000"/>
                  </a:schemeClr>
                </a:solidFill>
                <a:latin typeface="Palatino Linotype" pitchFamily="18" charset="0"/>
              </a:rPr>
            </a:br>
            <a:r>
              <a:rPr lang="en-US" sz="3100" b="1" dirty="0" smtClean="0">
                <a:solidFill>
                  <a:schemeClr val="accent4">
                    <a:lumMod val="75000"/>
                  </a:schemeClr>
                </a:solidFill>
                <a:latin typeface="Palatino Linotype" pitchFamily="18" charset="0"/>
              </a:rPr>
              <a:t>1. </a:t>
            </a:r>
            <a:r>
              <a:rPr lang="el-GR" sz="3100" b="1" dirty="0" smtClean="0">
                <a:solidFill>
                  <a:schemeClr val="accent4">
                    <a:lumMod val="75000"/>
                  </a:schemeClr>
                </a:solidFill>
                <a:latin typeface="Palatino Linotype" pitchFamily="18" charset="0"/>
              </a:rPr>
              <a:t>Ορθόδοξη Χριστιανική Θεολογία </a:t>
            </a:r>
            <a:r>
              <a:rPr lang="en-US" sz="3100" b="1" dirty="0" smtClean="0">
                <a:solidFill>
                  <a:schemeClr val="accent4">
                    <a:lumMod val="75000"/>
                  </a:schemeClr>
                </a:solidFill>
                <a:latin typeface="Palatino Linotype" pitchFamily="18" charset="0"/>
              </a:rPr>
              <a:t/>
            </a:r>
            <a:br>
              <a:rPr lang="en-US"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και </a:t>
            </a:r>
            <a:r>
              <a:rPr lang="en-US" sz="3100" b="1" dirty="0" smtClean="0">
                <a:solidFill>
                  <a:schemeClr val="accent4">
                    <a:lumMod val="75000"/>
                  </a:schemeClr>
                </a:solidFill>
                <a:latin typeface="Palatino Linotype" pitchFamily="18" charset="0"/>
              </a:rPr>
              <a:t>2. </a:t>
            </a:r>
            <a:r>
              <a:rPr lang="el-GR" sz="3100" b="1" dirty="0" smtClean="0">
                <a:solidFill>
                  <a:schemeClr val="accent4">
                    <a:lumMod val="75000"/>
                  </a:schemeClr>
                </a:solidFill>
                <a:latin typeface="Palatino Linotype" pitchFamily="18" charset="0"/>
              </a:rPr>
              <a:t>Θρησκευτικός Πλουραλισμός</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«2025 μ. Χ.»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n-US" sz="3100" b="1" dirty="0" smtClean="0">
                <a:solidFill>
                  <a:schemeClr val="accent4">
                    <a:lumMod val="75000"/>
                  </a:schemeClr>
                </a:solidFill>
                <a:latin typeface="Palatino Linotype" pitchFamily="18" charset="0"/>
              </a:rPr>
              <a:t>A</a:t>
            </a:r>
            <a:r>
              <a:rPr lang="el-GR" sz="3100" b="1" dirty="0" smtClean="0">
                <a:solidFill>
                  <a:schemeClr val="accent4">
                    <a:lumMod val="75000"/>
                  </a:schemeClr>
                </a:solidFill>
                <a:latin typeface="Palatino Linotype" pitchFamily="18" charset="0"/>
              </a:rPr>
              <a:t> [Τόμος]:</a:t>
            </a:r>
            <a:r>
              <a:rPr lang="en-US" sz="3100" b="1" dirty="0" smtClean="0">
                <a:solidFill>
                  <a:schemeClr val="accent4">
                    <a:lumMod val="75000"/>
                  </a:schemeClr>
                </a:solidFill>
                <a:latin typeface="Palatino Linotype" pitchFamily="18" charset="0"/>
              </a:rPr>
              <a:t> </a:t>
            </a:r>
            <a:r>
              <a:rPr lang="el-GR" sz="3100" b="1" dirty="0" smtClean="0">
                <a:solidFill>
                  <a:schemeClr val="accent4">
                    <a:lumMod val="75000"/>
                  </a:schemeClr>
                </a:solidFill>
                <a:latin typeface="Palatino Linotype" pitchFamily="18" charset="0"/>
              </a:rPr>
              <a:t>Χ[κ]</a:t>
            </a:r>
            <a:r>
              <a:rPr lang="el-GR" sz="3100" b="1" dirty="0" err="1" smtClean="0">
                <a:solidFill>
                  <a:schemeClr val="accent4">
                    <a:lumMod val="75000"/>
                  </a:schemeClr>
                </a:solidFill>
                <a:latin typeface="Palatino Linotype" pitchFamily="18" charset="0"/>
              </a:rPr>
              <a:t>ρόνος</a:t>
            </a:r>
            <a:r>
              <a:rPr lang="el-GR" sz="3100" b="1" dirty="0" smtClean="0">
                <a:solidFill>
                  <a:schemeClr val="accent4">
                    <a:lumMod val="75000"/>
                  </a:schemeClr>
                </a:solidFill>
                <a:latin typeface="Palatino Linotype" pitchFamily="18" charset="0"/>
              </a:rPr>
              <a:t>: α’ + β’ Χιλιετία + ……..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Β [Τόμος]= Χώρος: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Ανατολή και Δύση – Μεσόγειος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
            </a:r>
            <a:br>
              <a:rPr lang="el-GR" sz="3100" b="1" dirty="0" smtClean="0">
                <a:solidFill>
                  <a:schemeClr val="accent4">
                    <a:lumMod val="75000"/>
                  </a:schemeClr>
                </a:solidFill>
                <a:latin typeface="Palatino Linotype" pitchFamily="18" charset="0"/>
              </a:rPr>
            </a:br>
            <a:r>
              <a:rPr lang="el-GR" sz="3100" b="1" dirty="0" smtClean="0">
                <a:solidFill>
                  <a:schemeClr val="accent4">
                    <a:lumMod val="75000"/>
                  </a:schemeClr>
                </a:solidFill>
                <a:latin typeface="Palatino Linotype" pitchFamily="18" charset="0"/>
              </a:rPr>
              <a:t>Γ [Τόμος]: </a:t>
            </a:r>
            <a:r>
              <a:rPr lang="el-GR" sz="3100" b="1" dirty="0" err="1" smtClean="0">
                <a:solidFill>
                  <a:schemeClr val="accent4">
                    <a:lumMod val="75000"/>
                  </a:schemeClr>
                </a:solidFill>
                <a:latin typeface="Palatino Linotype" pitchFamily="18" charset="0"/>
              </a:rPr>
              <a:t>ΔιάΛογος</a:t>
            </a:r>
            <a:r>
              <a:rPr lang="el-GR" sz="3100" b="1" dirty="0" smtClean="0">
                <a:solidFill>
                  <a:schemeClr val="accent4">
                    <a:lumMod val="75000"/>
                  </a:schemeClr>
                </a:solidFill>
                <a:latin typeface="Palatino Linotype" pitchFamily="18" charset="0"/>
              </a:rPr>
              <a:t> Θεολογίας με τον «Πλουραλισμό»  (ΣΗΜΕΡΑ!)</a:t>
            </a:r>
            <a:r>
              <a:rPr lang="en-US" sz="3100" b="1" dirty="0" smtClean="0">
                <a:solidFill>
                  <a:schemeClr val="accent4">
                    <a:lumMod val="75000"/>
                  </a:schemeClr>
                </a:solidFill>
                <a:latin typeface="Palatino Linotype" pitchFamily="18" charset="0"/>
              </a:rPr>
              <a:t/>
            </a:r>
            <a:br>
              <a:rPr lang="en-US" sz="3100" b="1" dirty="0" smtClean="0">
                <a:solidFill>
                  <a:schemeClr val="accent4">
                    <a:lumMod val="75000"/>
                  </a:schemeClr>
                </a:solidFill>
                <a:latin typeface="Palatino Linotype" pitchFamily="18" charset="0"/>
              </a:rPr>
            </a:br>
            <a:r>
              <a:rPr lang="el-GR" sz="6600" b="1" dirty="0" smtClean="0">
                <a:solidFill>
                  <a:schemeClr val="accent4">
                    <a:lumMod val="75000"/>
                  </a:schemeClr>
                </a:solidFill>
                <a:latin typeface="Palatino Linotype" pitchFamily="18" charset="0"/>
              </a:rPr>
              <a:t/>
            </a:r>
            <a:br>
              <a:rPr lang="el-GR" sz="6600" b="1" dirty="0" smtClean="0">
                <a:solidFill>
                  <a:schemeClr val="accent4">
                    <a:lumMod val="75000"/>
                  </a:schemeClr>
                </a:solidFill>
                <a:latin typeface="Palatino Linotype" pitchFamily="18" charset="0"/>
              </a:rPr>
            </a:br>
            <a:r>
              <a:rPr lang="el-GR" sz="6600" b="1" i="1" dirty="0" smtClean="0">
                <a:solidFill>
                  <a:schemeClr val="accent4">
                    <a:lumMod val="50000"/>
                  </a:schemeClr>
                </a:solidFill>
                <a:latin typeface="Palatino Linotype" pitchFamily="18" charset="0"/>
              </a:rPr>
              <a:t> </a:t>
            </a:r>
            <a:r>
              <a:rPr lang="el-GR" b="1" dirty="0" smtClean="0">
                <a:latin typeface="Palatino Linotype" pitchFamily="18" charset="0"/>
              </a:rPr>
              <a:t>       </a:t>
            </a:r>
            <a:endParaRPr lang="el-GR" b="1" dirty="0">
              <a:latin typeface="Palatino Linotype" pitchFamily="18" charset="0"/>
            </a:endParaRPr>
          </a:p>
        </p:txBody>
      </p:sp>
      <p:pic>
        <p:nvPicPr>
          <p:cNvPr id="4" name="3 - Θέση περιεχομένου" descr="ΕΑΠ.png"/>
          <p:cNvPicPr>
            <a:picLocks noGrp="1" noChangeAspect="1"/>
          </p:cNvPicPr>
          <p:nvPr>
            <p:ph idx="1"/>
          </p:nvPr>
        </p:nvPicPr>
        <p:blipFill>
          <a:blip r:embed="rId2" cstate="print"/>
          <a:stretch>
            <a:fillRect/>
          </a:stretch>
        </p:blipFill>
        <p:spPr>
          <a:xfrm>
            <a:off x="7524328" y="260648"/>
            <a:ext cx="1188740" cy="618653"/>
          </a:xfrm>
        </p:spPr>
      </p:pic>
      <p:sp>
        <p:nvSpPr>
          <p:cNvPr id="1026" name="AutoShape 2" descr="ΕΑΠ: Ανακοίνωση για τη διενέργεια των εξετάσεων ακαδημαϊκού έτους 2019 –  2020 | Επιτομή ειδήσ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1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ΓΡΑΜΜΑΤΕΙΣ</a:t>
            </a:r>
          </a:p>
          <a:p>
            <a:pPr algn="just" fontAlgn="base"/>
            <a:r>
              <a:rPr lang="el-GR" sz="1900" b="1" dirty="0" smtClean="0">
                <a:solidFill>
                  <a:schemeClr val="bg1"/>
                </a:solidFill>
                <a:latin typeface="Palatino Linotype" pitchFamily="18" charset="0"/>
              </a:rPr>
              <a:t>Οι γραμματείς, έκαναν την εμφάνιση τους πριν το τέλος της περιόδου του δευτέρου Ναού, όπως και οι υπόλοιπες κοινωνικές ομάδες και τάσεις.</a:t>
            </a:r>
          </a:p>
          <a:p>
            <a:pPr algn="just" fontAlgn="base"/>
            <a:r>
              <a:rPr lang="el-GR" sz="1900" b="1" dirty="0" smtClean="0">
                <a:solidFill>
                  <a:schemeClr val="bg1"/>
                </a:solidFill>
                <a:latin typeface="Palatino Linotype" pitchFamily="18" charset="0"/>
              </a:rPr>
              <a:t>Όμως, η αναφορά σε αυτούς φτάνει μέχρι την περίοδο της Βαβυλώνιας αιχμαλωσίας και της περσικής περιόδου. Ο όρος, γραμματέας (σοφέρ-</a:t>
            </a:r>
            <a:r>
              <a:rPr lang="el-GR" sz="1900" b="1" dirty="0" err="1" smtClean="0">
                <a:solidFill>
                  <a:schemeClr val="bg1"/>
                </a:solidFill>
                <a:latin typeface="Palatino Linotype" pitchFamily="18" charset="0"/>
              </a:rPr>
              <a:t>σοφερί</a:t>
            </a:r>
            <a:r>
              <a:rPr lang="el-GR" sz="1900" b="1" dirty="0" smtClean="0">
                <a:solidFill>
                  <a:schemeClr val="bg1"/>
                </a:solidFill>
                <a:latin typeface="Palatino Linotype" pitchFamily="18" charset="0"/>
              </a:rPr>
              <a:t>μ) είναι πιθανόν </a:t>
            </a:r>
            <a:r>
              <a:rPr lang="el-GR" sz="1900" b="1" dirty="0" err="1" smtClean="0">
                <a:solidFill>
                  <a:schemeClr val="bg1"/>
                </a:solidFill>
                <a:latin typeface="Palatino Linotype" pitchFamily="18" charset="0"/>
              </a:rPr>
              <a:t>χαναανικής</a:t>
            </a:r>
            <a:r>
              <a:rPr lang="el-GR" sz="1900" b="1" dirty="0" smtClean="0">
                <a:solidFill>
                  <a:schemeClr val="bg1"/>
                </a:solidFill>
                <a:latin typeface="Palatino Linotype" pitchFamily="18" charset="0"/>
              </a:rPr>
              <a:t> προέλευσης, αν και η παρουσία του υπάρχει και σε κείμενα </a:t>
            </a:r>
            <a:r>
              <a:rPr lang="el-GR" sz="1900" b="1" dirty="0" err="1" smtClean="0">
                <a:solidFill>
                  <a:schemeClr val="bg1"/>
                </a:solidFill>
                <a:latin typeface="Palatino Linotype" pitchFamily="18" charset="0"/>
              </a:rPr>
              <a:t>ουγγαριτικής</a:t>
            </a:r>
            <a:r>
              <a:rPr lang="el-GR" sz="1900" b="1" dirty="0" smtClean="0">
                <a:solidFill>
                  <a:schemeClr val="bg1"/>
                </a:solidFill>
                <a:latin typeface="Palatino Linotype" pitchFamily="18" charset="0"/>
              </a:rPr>
              <a:t> και αιγυπτιακής προέλευσης. Υπάρχει όμως πιθανότητα ο όρος να σχετίζεται και με το </a:t>
            </a:r>
            <a:r>
              <a:rPr lang="el-GR" sz="1900" b="1" dirty="0" err="1" smtClean="0">
                <a:solidFill>
                  <a:schemeClr val="bg1"/>
                </a:solidFill>
                <a:latin typeface="Palatino Linotype" pitchFamily="18" charset="0"/>
              </a:rPr>
              <a:t>ακκαδικό</a:t>
            </a:r>
            <a:r>
              <a:rPr lang="el-GR" sz="1900" b="1" dirty="0" smtClean="0">
                <a:solidFill>
                  <a:schemeClr val="bg1"/>
                </a:solidFill>
                <a:latin typeface="Palatino Linotype" pitchFamily="18" charset="0"/>
              </a:rPr>
              <a:t> </a:t>
            </a:r>
            <a:r>
              <a:rPr lang="el-GR" sz="1900" b="1" dirty="0" err="1" smtClean="0">
                <a:solidFill>
                  <a:schemeClr val="bg1"/>
                </a:solidFill>
                <a:latin typeface="Palatino Linotype" pitchFamily="18" charset="0"/>
              </a:rPr>
              <a:t>sapiru</a:t>
            </a:r>
            <a:r>
              <a:rPr lang="el-GR" sz="1900" b="1" dirty="0" smtClean="0">
                <a:solidFill>
                  <a:schemeClr val="bg1"/>
                </a:solidFill>
                <a:latin typeface="Palatino Linotype" pitchFamily="18" charset="0"/>
              </a:rPr>
              <a:t> που σημαίνει γραμματέας ή αξιωματούχος. Βέβαια, ο γραμματέας απευθύνεται σε επαγγελματική απασχόληση μέρους της ιουδαϊκής κοινωνίας παρά σε ξεχωριστή ομάδα ή τάξη.</a:t>
            </a:r>
          </a:p>
          <a:p>
            <a:pPr algn="just" fontAlgn="base"/>
            <a:r>
              <a:rPr lang="el-GR" sz="1900" b="1" i="1" dirty="0" smtClean="0">
                <a:solidFill>
                  <a:schemeClr val="bg1"/>
                </a:solidFill>
                <a:latin typeface="Palatino Linotype" pitchFamily="18" charset="0"/>
              </a:rPr>
              <a:t/>
            </a:r>
            <a:br>
              <a:rPr lang="el-GR" sz="1900" b="1" i="1" dirty="0" smtClean="0">
                <a:solidFill>
                  <a:schemeClr val="bg1"/>
                </a:solidFill>
                <a:latin typeface="Palatino Linotype" pitchFamily="18" charset="0"/>
              </a:rPr>
            </a:br>
            <a:endParaRPr lang="el-GR" sz="1800" b="1" dirty="0" smtClean="0">
              <a:solidFill>
                <a:schemeClr val="bg1"/>
              </a:solidFill>
              <a:latin typeface="Palatino Linotype"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lnSpcReduction="1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ΓΡΑΜΜΑΤΕΙΣ</a:t>
            </a:r>
          </a:p>
          <a:p>
            <a:pPr algn="just" fontAlgn="base"/>
            <a:r>
              <a:rPr lang="el-GR" sz="1900" b="1" dirty="0" smtClean="0">
                <a:solidFill>
                  <a:schemeClr val="bg1"/>
                </a:solidFill>
                <a:latin typeface="Palatino Linotype" pitchFamily="18" charset="0"/>
              </a:rPr>
              <a:t>Γραμματείς υπήρχαν σχεδόν σε κάθε κοινωνική ομάδα, όπως ανάμεσα σε Φαρισαίους, Σαδδουκαίους, αλλά και Εσσαίους. Ο </a:t>
            </a:r>
            <a:r>
              <a:rPr lang="el-GR" sz="1900" b="1" dirty="0" err="1" smtClean="0">
                <a:solidFill>
                  <a:schemeClr val="bg1"/>
                </a:solidFill>
                <a:latin typeface="Palatino Linotype" pitchFamily="18" charset="0"/>
              </a:rPr>
              <a:t>Ιώσηπος</a:t>
            </a:r>
            <a:r>
              <a:rPr lang="el-GR" sz="1900" b="1" dirty="0" smtClean="0">
                <a:solidFill>
                  <a:schemeClr val="bg1"/>
                </a:solidFill>
                <a:latin typeface="Palatino Linotype" pitchFamily="18" charset="0"/>
              </a:rPr>
              <a:t> μας αναφέρει ότι οι γραμματείς δεν ήταν μια ενιαία τάξη, αλλά άτομα από διάφορες τάξεις και ομάδες λάμβαναν αυτήν την ιδιότητα για να βοηθήσουν στην ανάγνωση της Γραφής, αλλά και σε άλλες σημαντικές ασχολίες παρόμοιου τύπου. Οι γραμματείς ήταν ειδικοί σε ζητήματα του Νόμου και αναλάμβαναν το έργο αντιγραφής των ιερών Γραφών, όπως και άλλων κειμένων. Σε αρκετές περιπτώσεις ερμήνευαν το Νόμο σε όσους δεν μπορούσαν οι ίδιοι να το κάνουν. Γι’ αυτό τον λόγο έλαβαν και τον τίτλο του Νομοδιδασκάλου</a:t>
            </a:r>
            <a:r>
              <a:rPr lang="el-GR" sz="1900" b="1" i="1" dirty="0" smtClean="0">
                <a:solidFill>
                  <a:schemeClr val="bg1"/>
                </a:solidFill>
                <a:latin typeface="Palatino Linotype" pitchFamily="18" charset="0"/>
              </a:rPr>
              <a:t/>
            </a:r>
            <a:br>
              <a:rPr lang="el-GR" sz="1900" b="1" i="1" dirty="0" smtClean="0">
                <a:solidFill>
                  <a:schemeClr val="bg1"/>
                </a:solidFill>
                <a:latin typeface="Palatino Linotype" pitchFamily="18" charset="0"/>
              </a:rPr>
            </a:br>
            <a:endParaRPr lang="el-GR" sz="1800" b="1" dirty="0" smtClean="0">
              <a:solidFill>
                <a:schemeClr val="bg1"/>
              </a:solidFill>
              <a:latin typeface="Palatino Linotype"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ΓΡΑΜΜΑΤΕΙΣ</a:t>
            </a:r>
          </a:p>
          <a:p>
            <a:pPr algn="just" fontAlgn="base"/>
            <a:r>
              <a:rPr lang="el-GR" sz="1900" b="1" dirty="0" smtClean="0">
                <a:solidFill>
                  <a:schemeClr val="bg1"/>
                </a:solidFill>
                <a:latin typeface="Palatino Linotype" pitchFamily="18" charset="0"/>
              </a:rPr>
              <a:t>Στην Καινή Διαθήκη, όμως, παρουσιάζονται ως μια ξεχωριστή ομάδα που μοιάζει να έχει ιδιαίτερη σχέση με τους Φαρισαίους. Αυτή η ομάδα αντιτίθεται προς την δράση και την διδασκαλεία του Ιησού. Επίσης, αρκετές φορές ο όρος γραμματέας και δικηγόρος συνδέονταν στενά και είχαν αρνητική χροιά[44]. Τέλος, ας μην ξεχνάμε παρόλο του ότι διατηρούσαν και μετέδιδαν τον Νόμο, όπως μας πληροφορεί η Καινή Διαθήκη, τα έργα τους δεν συμφωνούσαν με την διδασκαλία του Μωυσή.</a:t>
            </a:r>
            <a:endParaRPr lang="el-GR" sz="1800" b="1" dirty="0" smtClean="0">
              <a:solidFill>
                <a:schemeClr val="bg1"/>
              </a:solidFill>
              <a:latin typeface="Palatino Linotype"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sz="2900" b="1" i="1" dirty="0" smtClean="0">
              <a:solidFill>
                <a:schemeClr val="accent5">
                  <a:lumMod val="50000"/>
                </a:schemeClr>
              </a:solidFill>
              <a:latin typeface="Palatino Linotype" pitchFamily="18" charset="0"/>
            </a:endParaRPr>
          </a:p>
          <a:p>
            <a:pPr algn="just"/>
            <a:r>
              <a:rPr lang="el-GR" sz="2000" b="1" i="1" dirty="0" smtClean="0">
                <a:solidFill>
                  <a:schemeClr val="accent5">
                    <a:lumMod val="50000"/>
                  </a:schemeClr>
                </a:solidFill>
                <a:latin typeface="Palatino Linotype" pitchFamily="18" charset="0"/>
              </a:rPr>
              <a:t>Ο ΡΟΛΟΣ ΤΟΥ ΕΥΑΓΓΕΛΙΣΤΗ ΙΩΑΝΝΗ ΣΤΟΝ ΧΡΙΣΤΙΑΝΙΣΜΟ </a:t>
            </a:r>
          </a:p>
          <a:p>
            <a:pPr algn="just"/>
            <a:r>
              <a:rPr lang="el-GR" sz="1800" b="1" i="1" dirty="0" smtClean="0">
                <a:solidFill>
                  <a:schemeClr val="bg1"/>
                </a:solidFill>
                <a:latin typeface="Palatino Linotype" pitchFamily="18" charset="0"/>
              </a:rPr>
              <a:t>Η βασική αρχή που διέπει τη χριστολογία του Ιωάννη είναι πως ο Χριστός μόνος φανερώνει το Θεό και εξηγεί τα περί Θεού (</a:t>
            </a:r>
            <a:r>
              <a:rPr lang="el-GR" sz="1800" b="1" i="1" dirty="0" err="1" smtClean="0">
                <a:solidFill>
                  <a:schemeClr val="bg1"/>
                </a:solidFill>
                <a:latin typeface="Palatino Linotype" pitchFamily="18" charset="0"/>
              </a:rPr>
              <a:t>Ιω</a:t>
            </a:r>
            <a:r>
              <a:rPr lang="el-GR" sz="1800" b="1" i="1" dirty="0" smtClean="0">
                <a:solidFill>
                  <a:schemeClr val="bg1"/>
                </a:solidFill>
                <a:latin typeface="Palatino Linotype" pitchFamily="18" charset="0"/>
              </a:rPr>
              <a:t>. 1, 18). Απώτερος σκοπός δε των "σημείων" Του, είναι να πιστέψει ο κόσμος ότι είναι ο Χριστός, ο Υιός του Θεού (</a:t>
            </a:r>
            <a:r>
              <a:rPr lang="el-GR" sz="1800" b="1" i="1" dirty="0" err="1" smtClean="0">
                <a:solidFill>
                  <a:schemeClr val="bg1"/>
                </a:solidFill>
                <a:latin typeface="Palatino Linotype" pitchFamily="18" charset="0"/>
              </a:rPr>
              <a:t>Ιω</a:t>
            </a:r>
            <a:r>
              <a:rPr lang="el-GR" sz="1800" b="1" i="1" dirty="0" smtClean="0">
                <a:solidFill>
                  <a:schemeClr val="bg1"/>
                </a:solidFill>
                <a:latin typeface="Palatino Linotype" pitchFamily="18" charset="0"/>
              </a:rPr>
              <a:t>. 20, 31). Ο Χριστός μπορεί και αποκαλύπτει το Θεό, διότι είναι ο Λόγος του. Η έννοια του Λόγου εδώ λαμβάνεται τόσο από την ελληνική φιλοσοφία, όσο και από τη ιουδαϊκή παράδοση αφού ήδη την είχε χρησιμοποιήσει ο Φίλων ο Ιουδαίος. Η έννοια όμως λαμβάνει μία τελείως διαφορετική διάσταση καθώς στην περίπτωσή του δεν είναι απλώς μία ανυπόστατη δύναμη του Θεού, όπου χρησιμοποιείται για να δηλωθεί η συστατική και θεραπευτική των όντων θεία δύναμη, όπως στην περίπτωση του Φίλωνα</a:t>
            </a:r>
          </a:p>
          <a:p>
            <a:pPr algn="just"/>
            <a:r>
              <a:rPr lang="el-GR" sz="1800" b="1" i="1" dirty="0" smtClean="0">
                <a:solidFill>
                  <a:schemeClr val="bg1"/>
                </a:solidFill>
                <a:latin typeface="Palatino Linotype" pitchFamily="18" charset="0"/>
              </a:rPr>
              <a:t>Διαφοροποίηση μάλιστα υπάρχει και από την έννοια της αρχαίας ελληνικής φιλοσοφίας, αφού εκεί κατανοείται ως συνεκτική δύναμη του κόσμου και του ανθρώπου με το θεό[24]. Σε αυτή λοιπόν την περίπτωση ο λόγος δεν είναι ούτε πρόσωπο, ούτε δημιουργός. Την έννοια του λόγου τη βλέπουμε επίσης στον Πλάτωνα, που την θεωρεί ως θεμελιακό στοιχείο της κοινωνικής και πολιτικής ζωής, στον Αριστοτέλη, που υπογραμμίζεται πως η κατάκτηση του λόγου είναι ανθρώπινο ίδιον και συνάμα θεμέλιο της αρετής και της ευδαιμονίας και τη Στοά που είχε ανθρωπολογικό και κοσμολογικό περιεχόμενο[25]. Έτσι λοιπόν η θεολογία της έννοιας του Λόγου λαμβάνει μία πραγματικά νέα διάσταση, που παρά την εξωτερική σύγκλειση και δανεισμό, έχει ένα νέο σαφές θεολογικό περιεχόμενο. Ο Λόγος είναι ο Ιησούς Χριστός, ο δημιουργός του σύμπαντος, το φως και η ζωή της ανθρωπότητας, ο οποίος </a:t>
            </a:r>
            <a:r>
              <a:rPr lang="el-GR" sz="1800" b="1" i="1" dirty="0" err="1" smtClean="0">
                <a:solidFill>
                  <a:schemeClr val="bg1"/>
                </a:solidFill>
                <a:latin typeface="Palatino Linotype" pitchFamily="18" charset="0"/>
              </a:rPr>
              <a:t>ενανθρώπησε</a:t>
            </a:r>
            <a:r>
              <a:rPr lang="el-GR" sz="1800" b="1" i="1" dirty="0" smtClean="0">
                <a:solidFill>
                  <a:schemeClr val="bg1"/>
                </a:solidFill>
                <a:latin typeface="Palatino Linotype" pitchFamily="18" charset="0"/>
              </a:rPr>
              <a:t>  για τη σωτηρία του κόσμου.</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ΡΟΛΟΣ ΤΟΥ ΕΥΑΓΓΕΛΙΣΤΗ ΙΩΑΝΝΗ ΣΤΟΝ ΧΡΙΣΤΙΑΝΙΣΜΟ </a:t>
            </a:r>
          </a:p>
          <a:p>
            <a:pPr algn="just"/>
            <a:r>
              <a:rPr lang="el-GR" sz="1800" b="1" i="1" dirty="0" smtClean="0">
                <a:solidFill>
                  <a:schemeClr val="bg1"/>
                </a:solidFill>
                <a:latin typeface="Palatino Linotype" pitchFamily="18" charset="0"/>
              </a:rPr>
              <a:t>Ο Ιωάννης, υιός του Ζεβεδαίου και της Σαλώμης και αδελφός του Ιακώβου, ψαράς στο επάγγελμα, υπήρξε μαθητής του Προδρόμου προτού τον καλέσει ο Χριστός. Η πρώτη του γνωριμία με το Χριστό έγινε στην έρημο του </a:t>
            </a:r>
            <a:r>
              <a:rPr lang="el-GR" sz="1800" b="1" i="1" dirty="0" err="1" smtClean="0">
                <a:solidFill>
                  <a:schemeClr val="bg1"/>
                </a:solidFill>
                <a:latin typeface="Palatino Linotype" pitchFamily="18" charset="0"/>
              </a:rPr>
              <a:t>Ιορδάνου</a:t>
            </a:r>
            <a:r>
              <a:rPr lang="el-GR" sz="1800" b="1" i="1" dirty="0" smtClean="0">
                <a:solidFill>
                  <a:schemeClr val="bg1"/>
                </a:solidFill>
                <a:latin typeface="Palatino Linotype" pitchFamily="18" charset="0"/>
              </a:rPr>
              <a:t>. Όταν αργότερα ήρθε ο Χριστός στη Γαλιλαία και κάλεσε τα δύο αδέλφια, αυτοί αμέσως εγκατέλειψαν τα πάντα και τον ακολούθησαν. Ανήκε στον κύκλο των δώδεκα, από τους οποίους μάλιστα ξεχώριζε αυτός με τον αδελφό του και τον Πέτρο. Αυτούς τους τρεις μόνον παρέλαβε ο Κύριος σε ορισμένα θαύματα, ή αποκαλύψεις του, όπως στην Μεταμόρφωση, στην ανάσταση της </a:t>
            </a:r>
            <a:r>
              <a:rPr lang="el-GR" sz="1800" b="1" i="1" dirty="0" err="1" smtClean="0">
                <a:solidFill>
                  <a:schemeClr val="bg1"/>
                </a:solidFill>
                <a:latin typeface="Palatino Linotype" pitchFamily="18" charset="0"/>
              </a:rPr>
              <a:t>θυγατρός</a:t>
            </a:r>
            <a:r>
              <a:rPr lang="el-GR" sz="1800" b="1" i="1" dirty="0" smtClean="0">
                <a:solidFill>
                  <a:schemeClr val="bg1"/>
                </a:solidFill>
                <a:latin typeface="Palatino Linotype" pitchFamily="18" charset="0"/>
              </a:rPr>
              <a:t> του </a:t>
            </a:r>
            <a:r>
              <a:rPr lang="el-GR" sz="1800" b="1" i="1" dirty="0" err="1" smtClean="0">
                <a:solidFill>
                  <a:schemeClr val="bg1"/>
                </a:solidFill>
                <a:latin typeface="Palatino Linotype" pitchFamily="18" charset="0"/>
              </a:rPr>
              <a:t>Ιαείρου</a:t>
            </a:r>
            <a:r>
              <a:rPr lang="el-GR" sz="1800" b="1" i="1" dirty="0" smtClean="0">
                <a:solidFill>
                  <a:schemeClr val="bg1"/>
                </a:solidFill>
                <a:latin typeface="Palatino Linotype" pitchFamily="18" charset="0"/>
              </a:rPr>
              <a:t> και στην αγωνιώδη προσευχή Του στον κήπο της Γεθσημανή. Παρακολούθησε από κοντά την εξέλιξη της δίκης του Κυρίου </a:t>
            </a:r>
            <a:r>
              <a:rPr lang="el-GR" sz="1800" b="1" i="1" dirty="0" err="1" smtClean="0">
                <a:solidFill>
                  <a:schemeClr val="bg1"/>
                </a:solidFill>
                <a:latin typeface="Palatino Linotype" pitchFamily="18" charset="0"/>
              </a:rPr>
              <a:t>ενώπιόν</a:t>
            </a:r>
            <a:r>
              <a:rPr lang="el-GR" sz="1800" b="1" i="1" dirty="0" smtClean="0">
                <a:solidFill>
                  <a:schemeClr val="bg1"/>
                </a:solidFill>
                <a:latin typeface="Palatino Linotype" pitchFamily="18" charset="0"/>
              </a:rPr>
              <a:t> του Άννα και του Καϊάφα.</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pPr algn="just"/>
            <a:r>
              <a:rPr lang="el-GR" sz="2000" b="1" i="1" dirty="0" smtClean="0">
                <a:solidFill>
                  <a:schemeClr val="accent5">
                    <a:lumMod val="50000"/>
                  </a:schemeClr>
                </a:solidFill>
                <a:latin typeface="Palatino Linotype" pitchFamily="18" charset="0"/>
              </a:rPr>
              <a:t>ΔΕΥΤΕΡΟΣ ΚΑΙ ΤΡΙΤΟΣ ΑΙΩΝΑΣ ΧΡΙΣΤΙΑΝΙΣΜΟΥ: ΑΠΟΣΤΟΛΙΚΟΙ ΠΑΤΕΡΕΣ</a:t>
            </a:r>
          </a:p>
          <a:p>
            <a:pPr algn="just"/>
            <a:r>
              <a:rPr lang="el-GR" sz="2000" b="1" i="1" dirty="0" smtClean="0">
                <a:solidFill>
                  <a:schemeClr val="accent5">
                    <a:lumMod val="50000"/>
                  </a:schemeClr>
                </a:solidFill>
                <a:latin typeface="Palatino Linotype" pitchFamily="18" charset="0"/>
              </a:rPr>
              <a:t> </a:t>
            </a:r>
            <a:br>
              <a:rPr lang="el-GR" sz="2000" b="1" i="1" dirty="0" smtClean="0">
                <a:solidFill>
                  <a:schemeClr val="accent5">
                    <a:lumMod val="50000"/>
                  </a:schemeClr>
                </a:solidFill>
                <a:latin typeface="Palatino Linotype" pitchFamily="18" charset="0"/>
              </a:rPr>
            </a:br>
            <a:r>
              <a:rPr lang="el-GR" sz="2000" b="1" i="1" dirty="0" smtClean="0">
                <a:solidFill>
                  <a:schemeClr val="bg1"/>
                </a:solidFill>
                <a:latin typeface="Palatino Linotype" pitchFamily="18" charset="0"/>
              </a:rPr>
              <a:t>Αποστολικοί Πατέρες ονομάζονται οι πρώτοι μετά τους αποστόλους συγγραφείς, οι οποίοι υπήρξαν μαθητές, συνοδοί, αυτόπτες και αυτήκοοι των Αποστόλων. Έζησαν κατά τον 1ο και την αρχή του 2ου αιώνα μ.Χ. Οι μεταγενέστεροι αυτών, λέγονται απλώς Πατέρες, ή συχνά </a:t>
            </a:r>
            <a:r>
              <a:rPr lang="el-GR" sz="2000" b="1" i="1" dirty="0" err="1" smtClean="0">
                <a:solidFill>
                  <a:schemeClr val="bg1"/>
                </a:solidFill>
                <a:latin typeface="Palatino Linotype" pitchFamily="18" charset="0"/>
              </a:rPr>
              <a:t>μεταποστολικοί</a:t>
            </a:r>
            <a:r>
              <a:rPr lang="el-GR" sz="2000" b="1" i="1" dirty="0" smtClean="0">
                <a:solidFill>
                  <a:schemeClr val="bg1"/>
                </a:solidFill>
                <a:latin typeface="Palatino Linotype" pitchFamily="18" charset="0"/>
              </a:rPr>
              <a:t> Πατέρες. Τα γραπτά τους έργα έχουν μεγάλο κύρος, γιατί γράφτηκαν στους χρόνους αμέσως μετά τους Αποστόλους και διατηρούν και συνεχίζουν την αποστολική παράδοση, δηλαδή το φρόνημα, τη διδασκαλία και τον τρόπο ζωής των Αποστόλων. Αρχικά θεωρούνταν πέντε, αλλά στη συνέχεια καταχρηστικώς, προστέθηκαν και άλλοι. Οι σημαντικότεροι από αυτούς είναι: - ο Άγιος Κλήμης, τρίτος επίσκοπος Ρώμης - ο Άγιος Ιγνάτιος, επίσκοπος Αντιοχείας - ο Άγιος Πολύκαρπος, επίσκοπος Σμύρνης - ο </a:t>
            </a:r>
            <a:r>
              <a:rPr lang="el-GR" sz="2000" b="1" i="1" dirty="0" err="1" smtClean="0">
                <a:solidFill>
                  <a:schemeClr val="bg1"/>
                </a:solidFill>
                <a:latin typeface="Palatino Linotype" pitchFamily="18" charset="0"/>
              </a:rPr>
              <a:t>Παπίας</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Ιεραπόλεως</a:t>
            </a:r>
            <a:r>
              <a:rPr lang="el-GR" sz="2000" b="1" i="1" dirty="0" smtClean="0">
                <a:solidFill>
                  <a:schemeClr val="bg1"/>
                </a:solidFill>
                <a:latin typeface="Palatino Linotype" pitchFamily="18" charset="0"/>
              </a:rPr>
              <a:t> και - ο </a:t>
            </a:r>
            <a:r>
              <a:rPr lang="el-GR" sz="2000" b="1" i="1" dirty="0" err="1" smtClean="0">
                <a:solidFill>
                  <a:schemeClr val="bg1"/>
                </a:solidFill>
                <a:latin typeface="Palatino Linotype" pitchFamily="18" charset="0"/>
              </a:rPr>
              <a:t>Ερμάς</a:t>
            </a:r>
            <a:r>
              <a:rPr lang="el-GR" sz="2000" b="1" i="1" dirty="0" smtClean="0">
                <a:solidFill>
                  <a:schemeClr val="bg1"/>
                </a:solidFill>
                <a:latin typeface="Palatino Linotype"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pPr algn="just"/>
            <a:r>
              <a:rPr lang="el-GR" sz="2000" b="1" i="1" dirty="0" smtClean="0">
                <a:solidFill>
                  <a:schemeClr val="accent5">
                    <a:lumMod val="50000"/>
                  </a:schemeClr>
                </a:solidFill>
                <a:latin typeface="Palatino Linotype" pitchFamily="18" charset="0"/>
              </a:rPr>
              <a:t>ΑΠΟΣΤΟΛΙΚΟΙ ΠΑΤΕΡΕΣ</a:t>
            </a:r>
          </a:p>
          <a:p>
            <a:pPr algn="just"/>
            <a:r>
              <a:rPr lang="el-GR" sz="2000" b="1" i="1" dirty="0" smtClean="0">
                <a:solidFill>
                  <a:schemeClr val="accent5">
                    <a:lumMod val="50000"/>
                  </a:schemeClr>
                </a:solidFill>
                <a:latin typeface="Palatino Linotype" pitchFamily="18" charset="0"/>
              </a:rPr>
              <a:t> </a:t>
            </a:r>
            <a:br>
              <a:rPr lang="el-GR" sz="2000" b="1" i="1" dirty="0" smtClean="0">
                <a:solidFill>
                  <a:schemeClr val="accent5">
                    <a:lumMod val="50000"/>
                  </a:schemeClr>
                </a:solidFill>
                <a:latin typeface="Palatino Linotype" pitchFamily="18" charset="0"/>
              </a:rPr>
            </a:br>
            <a:r>
              <a:rPr lang="el-GR" sz="2000" b="1" i="1" dirty="0" smtClean="0">
                <a:solidFill>
                  <a:schemeClr val="bg1"/>
                </a:solidFill>
                <a:latin typeface="Palatino Linotype" pitchFamily="18" charset="0"/>
              </a:rPr>
              <a:t> Οι Αποστολικοί Πατέρες μαζί με τους Απολογητές (αυτούς που έδιναν απολογία στις κατηγορίες ενάντια στην Εκκλησία και υπερασπιζόντουσαν την αθωότητα της) είναι οι στυλοβάτες της Εκκλησίας μετά την αποστολική εποχή και μέχρι τον 3ο αιώνα.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sz="2900" b="1" i="1" dirty="0" smtClean="0">
              <a:solidFill>
                <a:schemeClr val="accent5">
                  <a:lumMod val="50000"/>
                </a:schemeClr>
              </a:solidFill>
              <a:latin typeface="Palatino Linotype" pitchFamily="18" charset="0"/>
            </a:endParaRPr>
          </a:p>
          <a:p>
            <a:pPr algn="just"/>
            <a:r>
              <a:rPr lang="el-GR" sz="2000" b="1" i="1" dirty="0" smtClean="0">
                <a:solidFill>
                  <a:schemeClr val="accent5">
                    <a:lumMod val="50000"/>
                  </a:schemeClr>
                </a:solidFill>
                <a:latin typeface="Palatino Linotype" pitchFamily="18" charset="0"/>
              </a:rPr>
              <a:t>ΑΠΟΛΟΓΗΤΕΣ </a:t>
            </a:r>
            <a:br>
              <a:rPr lang="el-GR" sz="2000" b="1" i="1" dirty="0" smtClean="0">
                <a:solidFill>
                  <a:schemeClr val="accent5">
                    <a:lumMod val="50000"/>
                  </a:schemeClr>
                </a:solidFill>
                <a:latin typeface="Palatino Linotype" pitchFamily="18" charset="0"/>
              </a:rPr>
            </a:br>
            <a:r>
              <a:rPr lang="el-GR" sz="2500" b="1" dirty="0" smtClean="0">
                <a:solidFill>
                  <a:schemeClr val="bg1"/>
                </a:solidFill>
                <a:latin typeface="Palatino Linotype" pitchFamily="18" charset="0"/>
              </a:rPr>
              <a:t>Οι πρώτοι θρησκευτικοί Απολογητές αρχικά εμφανίσθηκαν στον Ιουδαϊσμό. Οι Ιουδαίοι από την εποχή που περιέπεσαν σε κατοχή από τα Ρωμαϊκά στρατεύματα διήλθαν σε ένα στάδιο αποξενώσεως, με αποτέλεσμα να αναπτύξουν αξιόλογη απολογητική γραμματεία σε μία προσπάθεια να δικαιώσουν την πίστη τους έναντι του περιβάλλοντος και γενικότερα του πνεύματος της εποχής.</a:t>
            </a:r>
            <a:endParaRPr lang="el-GR" sz="2500" dirty="0" smtClean="0">
              <a:solidFill>
                <a:schemeClr val="bg1"/>
              </a:solidFill>
              <a:latin typeface="Palatino Linotype" pitchFamily="18" charset="0"/>
            </a:endParaRPr>
          </a:p>
          <a:p>
            <a:r>
              <a:rPr lang="el-GR" sz="2500" b="1" dirty="0" smtClean="0">
                <a:solidFill>
                  <a:schemeClr val="bg1"/>
                </a:solidFill>
                <a:latin typeface="Palatino Linotype" pitchFamily="18" charset="0"/>
              </a:rPr>
              <a:t>Κατά το 2ο αιώνα μ.Χ. σε αντίστοιχη κατάσταση εισήλθε και ο Χριστιανισμός, ο οποίος τώρα βρέθηκε στην ανάγκη να αναιρέσει μέσω της γραμματείας των θεολόγων της, τις όποιες κακοδοξίες της απέδιδαν. Η απολογητική διάθεση μάλιστα των χριστιανών είχε την αρχή της στην Καινή Διαθήκη και κυρίως στο Ευαγγέλιο του Μάρκου και τις Πράξεις των Αποστόλων, συνεχίστηκε από τον Απόστολο Παύλο, ενώ σπέρματα αυτής βρίσκουμε και στη γραμματεία των Αποστολικών Πατέρων.</a:t>
            </a:r>
            <a:endParaRPr lang="el-GR" sz="2500" dirty="0" smtClean="0">
              <a:solidFill>
                <a:schemeClr val="bg1"/>
              </a:solidFill>
              <a:latin typeface="Palatino Linotype" pitchFamily="18" charset="0"/>
            </a:endParaRPr>
          </a:p>
          <a:p>
            <a:pPr>
              <a:buNone/>
            </a:pPr>
            <a:r>
              <a:rPr lang="el-GR" sz="2500" dirty="0" smtClean="0">
                <a:solidFill>
                  <a:schemeClr val="bg1"/>
                </a:solidFill>
                <a:latin typeface="Palatino Linotype" pitchFamily="18" charset="0"/>
              </a:rPr>
              <a:t> </a:t>
            </a: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ΑΠΟΛΟΓΗΤΕΣ </a:t>
            </a:r>
            <a:br>
              <a:rPr lang="el-GR" sz="2000" b="1" i="1" dirty="0" smtClean="0">
                <a:solidFill>
                  <a:schemeClr val="accent5">
                    <a:lumMod val="50000"/>
                  </a:schemeClr>
                </a:solidFill>
                <a:latin typeface="Palatino Linotype" pitchFamily="18" charset="0"/>
              </a:rPr>
            </a:br>
            <a:r>
              <a:rPr lang="el-GR" sz="2000" b="1" dirty="0" smtClean="0">
                <a:solidFill>
                  <a:schemeClr val="bg1"/>
                </a:solidFill>
              </a:rPr>
              <a:t>Η εναντίον του Χριστιανισμού πολεμική γραμματεία, αλλά και η σταθερή άρνηση των χριστιανών να αποδίδουν τιμές σε έτερες θεότητες στη Ρωμαϊκή Αυτοκρατορία οδήγησε σε μια εχθρική και επιθετική πολιτική των Ρωμαίων Αυτοκρατόρων και των πολιτών της έναντι των χριστιανών. Η θέση των χριστιανών ήταν πραγματικά δυσχερής αφού για το ρωμαϊκό κράτος δεν υφίσταντο ως νομική υπόσταση, ενώ οι διαρκείς καταγγελίες για </a:t>
            </a:r>
            <a:r>
              <a:rPr lang="el-GR" sz="2000" b="1" dirty="0" err="1" smtClean="0">
                <a:solidFill>
                  <a:schemeClr val="bg1"/>
                </a:solidFill>
              </a:rPr>
              <a:t>θυέστεια</a:t>
            </a:r>
            <a:r>
              <a:rPr lang="el-GR" sz="2000" b="1" dirty="0" smtClean="0">
                <a:solidFill>
                  <a:schemeClr val="bg1"/>
                </a:solidFill>
              </a:rPr>
              <a:t> δείπνα, αθεΐα, εθνική προδοσία, ακόμα και αιμομιξία τους οδηγούσαν σε ηθική εξόντωση.</a:t>
            </a:r>
            <a:endParaRPr lang="el-GR" sz="2000" dirty="0" smtClean="0">
              <a:solidFill>
                <a:schemeClr val="bg1"/>
              </a:solidFill>
            </a:endParaRPr>
          </a:p>
          <a:p>
            <a:r>
              <a:rPr lang="el-GR" sz="2000" b="1" dirty="0" smtClean="0">
                <a:solidFill>
                  <a:schemeClr val="bg1"/>
                </a:solidFill>
              </a:rPr>
              <a:t>Οι διαρκείς διωγμοί αρχικά κατέστησαν αδύνατη την όποια μορφή ενεργητικής αντιδράσεως, υποχρεώνοντάς τους σε διάφορους τρόπους παθητικής δράσης, όπως η φυγή σε δύσβατες περιοχές και Όρη ή δημιουργία κατακομβών. Αυτή η τακτική απομόνωσης όμως δεν μπορούσε να συνεχιστεί για τους χριστιανούς. Αντιθέτως θέλησαν να διεκδικήσουν τη θέση τους σε μία κοινωνία η οποία ενώ επέτρεπε τη θρησκευτική ελευθερία, αντιμετώπιζε με βάναυσο τρόπο όποιον ομολογούσε τη χριστιανική του ιδιότητα. Η παραπλάνηση μάλιστα στα λαϊκά στρώματα ήταν τέτοια, που ακόμα και η μαρτυρική διάθεσή των πιστών χαρακτηριζόταν ως αφέλεια, θρησκευτική απλότητα, ακόμα και ως υποκρισία.</a:t>
            </a:r>
            <a:endParaRPr lang="el-GR" sz="2000" dirty="0" smtClean="0">
              <a:solidFill>
                <a:schemeClr val="bg1"/>
              </a:solidFill>
            </a:endParaRPr>
          </a:p>
          <a:p>
            <a:pPr>
              <a:buNone/>
            </a:pPr>
            <a:r>
              <a:rPr lang="el-GR" sz="2500" dirty="0" smtClean="0">
                <a:solidFill>
                  <a:schemeClr val="bg1"/>
                </a:solidFill>
                <a:latin typeface="Palatino Linotype" pitchFamily="18" charset="0"/>
              </a:rPr>
              <a:t> </a:t>
            </a: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10000"/>
          </a:bodyPr>
          <a:lstStyle/>
          <a:p>
            <a:endParaRPr lang="el-GR" sz="29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ΓΝΩΣΤΙΚΙΣΜΟΣ</a:t>
            </a:r>
            <a:r>
              <a:rPr lang="el-GR" sz="2300" b="1" i="1" dirty="0" smtClean="0">
                <a:solidFill>
                  <a:schemeClr val="bg1"/>
                </a:solidFill>
                <a:latin typeface="Palatino Linotype" pitchFamily="18" charset="0"/>
              </a:rPr>
              <a:t> </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 Ο γνωστικισμός εμφανίστηκε κατά τη διάρκεια μίας ιστορικής περιόδου με μεγάλη έξαρση του θρησκευτικού αισθήματος και των μυστικιστικών πρακτικών στον ρωμαϊκό κόσμο, από τον πρώτο αιώνα </a:t>
            </a:r>
            <a:r>
              <a:rPr lang="el-GR" sz="2000" b="1" dirty="0" err="1" smtClean="0">
                <a:solidFill>
                  <a:schemeClr val="bg1"/>
                </a:solidFill>
                <a:latin typeface="Palatino Linotype" pitchFamily="18" charset="0"/>
              </a:rPr>
              <a:t>π.Χ.</a:t>
            </a:r>
            <a:r>
              <a:rPr lang="el-GR" sz="2000" b="1" dirty="0" smtClean="0">
                <a:solidFill>
                  <a:schemeClr val="bg1"/>
                </a:solidFill>
                <a:latin typeface="Palatino Linotype" pitchFamily="18" charset="0"/>
              </a:rPr>
              <a:t> ως τον τέταρτο αιώνα. Παράλληλα με την ανάδυσή του στην ανατολική Μεσόγειο γνώρισαν άνθιση οι μυστηριακές λατρείες, ο ερμητισμός, ο </a:t>
            </a:r>
            <a:r>
              <a:rPr lang="el-GR" sz="2000" b="1" dirty="0" err="1" smtClean="0">
                <a:solidFill>
                  <a:schemeClr val="bg1"/>
                </a:solidFill>
                <a:latin typeface="Palatino Linotype" pitchFamily="18" charset="0"/>
              </a:rPr>
              <a:t>μιθραϊσμός</a:t>
            </a:r>
            <a:r>
              <a:rPr lang="el-GR" sz="2000" b="1" dirty="0" smtClean="0">
                <a:solidFill>
                  <a:schemeClr val="bg1"/>
                </a:solidFill>
                <a:latin typeface="Palatino Linotype" pitchFamily="18" charset="0"/>
              </a:rPr>
              <a:t>, ο νεοπλατωνισμός κλπ. Ο γνωστικισμός περιελάμβανε στοιχεία ελληνικά, ιρανικά, </a:t>
            </a:r>
            <a:r>
              <a:rPr lang="el-GR" sz="2000" b="1" dirty="0" err="1" smtClean="0">
                <a:solidFill>
                  <a:schemeClr val="bg1"/>
                </a:solidFill>
                <a:latin typeface="Palatino Linotype" pitchFamily="18" charset="0"/>
              </a:rPr>
              <a:t>ιουδαϊστικά</a:t>
            </a:r>
            <a:r>
              <a:rPr lang="el-GR" sz="2000" b="1" dirty="0" smtClean="0">
                <a:solidFill>
                  <a:schemeClr val="bg1"/>
                </a:solidFill>
                <a:latin typeface="Palatino Linotype" pitchFamily="18" charset="0"/>
              </a:rPr>
              <a:t> και χριστιανικά. Η διερεύνηση της πρώιμης μορφής του γνωστικισμού έγινε από τους εχθρούς του, τους πρώτους διαμορφωτές του επίσημου ("ορθόδοξου") χριστιανικού δόγματος της εποχής όπως ο Κλήμης, ο Ωριγένης και ο Ειρηναίος. Οι συγκεκριμένοι καταδίκασαν αυτό που οι ίδιοι αποκάλεσαν «γνωστική αίρεση» και η πολεμική τους εναντίον του γνωστικισμού αποτέλεσε την πρωταρχική τους ώθηση για τη συγγραφή των θεολογικών συγγραμμάτων τους..</a:t>
            </a:r>
            <a:endParaRPr lang="el-GR" sz="2000" dirty="0" smtClean="0">
              <a:solidFill>
                <a:schemeClr val="bg1"/>
              </a:solidFill>
              <a:latin typeface="Palatino Linotype" pitchFamily="18" charset="0"/>
            </a:endParaRPr>
          </a:p>
          <a:p>
            <a:pPr>
              <a:buNone/>
            </a:pPr>
            <a:r>
              <a:rPr lang="el-GR" sz="2500" dirty="0" smtClean="0">
                <a:solidFill>
                  <a:schemeClr val="bg1"/>
                </a:solidFill>
                <a:latin typeface="Palatino Linotype" pitchFamily="18" charset="0"/>
              </a:rPr>
              <a:t> </a:t>
            </a: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547664" y="4005064"/>
            <a:ext cx="6478488" cy="936104"/>
          </a:xfrm>
          <a:noFill/>
        </p:spPr>
        <p:txBody>
          <a:bodyPr>
            <a:normAutofit fontScale="90000"/>
          </a:bodyPr>
          <a:lstStyle/>
          <a:p>
            <a:pPr algn="ctr"/>
            <a:r>
              <a:rPr lang="el-GR" sz="2400" b="1" dirty="0" smtClean="0">
                <a:solidFill>
                  <a:schemeClr val="tx1"/>
                </a:solidFill>
                <a:effectLst/>
                <a:latin typeface="Palatino Linotype" pitchFamily="18" charset="0"/>
              </a:rPr>
              <a:t>Χριστιανισμός</a:t>
            </a:r>
            <a:br>
              <a:rPr lang="el-GR" sz="2400" b="1" dirty="0" smtClean="0">
                <a:solidFill>
                  <a:schemeClr val="tx1"/>
                </a:solidFill>
                <a:effectLst/>
                <a:latin typeface="Palatino Linotype" pitchFamily="18" charset="0"/>
              </a:rPr>
            </a:br>
            <a:r>
              <a:rPr lang="el-GR" sz="2400" b="1" dirty="0" smtClean="0">
                <a:solidFill>
                  <a:schemeClr val="tx1"/>
                </a:solidFill>
                <a:effectLst/>
                <a:latin typeface="Palatino Linotype" pitchFamily="18" charset="0"/>
              </a:rPr>
              <a:t>(Νίτσε:  «Πλατωνισμός για τις μάζες»)</a:t>
            </a:r>
            <a:endParaRPr lang="el-GR" sz="2400" b="1" dirty="0">
              <a:solidFill>
                <a:schemeClr val="tx1"/>
              </a:solidFill>
              <a:effectLst/>
              <a:latin typeface="Palatino Linotype" pitchFamily="18" charset="0"/>
            </a:endParaRPr>
          </a:p>
        </p:txBody>
      </p:sp>
      <p:sp>
        <p:nvSpPr>
          <p:cNvPr id="3" name="2 - Υπότιτλος"/>
          <p:cNvSpPr>
            <a:spLocks noGrp="1"/>
          </p:cNvSpPr>
          <p:nvPr>
            <p:ph type="subTitle" idx="1"/>
          </p:nvPr>
        </p:nvSpPr>
        <p:spPr>
          <a:xfrm>
            <a:off x="611560" y="404664"/>
            <a:ext cx="8278936" cy="3312368"/>
          </a:xfrm>
          <a:solidFill>
            <a:srgbClr val="FFC000"/>
          </a:solidFill>
        </p:spPr>
        <p:txBody>
          <a:bodyPr>
            <a:normAutofit fontScale="62500" lnSpcReduction="20000"/>
          </a:bodyPr>
          <a:lstStyle/>
          <a:p>
            <a:pPr algn="ctr"/>
            <a:endParaRPr lang="el-GR" b="1" dirty="0" smtClean="0">
              <a:solidFill>
                <a:schemeClr val="accent4">
                  <a:lumMod val="75000"/>
                </a:schemeClr>
              </a:solidFill>
              <a:latin typeface="Palatino Linotype" pitchFamily="18" charset="0"/>
            </a:endParaRPr>
          </a:p>
          <a:p>
            <a:pPr algn="ctr"/>
            <a:r>
              <a:rPr lang="el-GR" sz="4000" b="1" dirty="0" smtClean="0">
                <a:solidFill>
                  <a:schemeClr val="accent4">
                    <a:lumMod val="75000"/>
                  </a:schemeClr>
                </a:solidFill>
                <a:latin typeface="Palatino Linotype" pitchFamily="18" charset="0"/>
              </a:rPr>
              <a:t>«Το σημαντικό δεν είναι να γεννηθείς Χριστιανός, </a:t>
            </a:r>
          </a:p>
          <a:p>
            <a:pPr algn="ctr"/>
            <a:r>
              <a:rPr lang="el-GR" sz="4000" b="1" dirty="0" smtClean="0">
                <a:solidFill>
                  <a:schemeClr val="accent4">
                    <a:lumMod val="75000"/>
                  </a:schemeClr>
                </a:solidFill>
                <a:latin typeface="Palatino Linotype" pitchFamily="18" charset="0"/>
              </a:rPr>
              <a:t>αλλά να γίνεις!» («Μετάνοια» ???)</a:t>
            </a:r>
          </a:p>
          <a:p>
            <a:pPr algn="ctr"/>
            <a:endParaRPr lang="el-GR" b="1" dirty="0" smtClean="0">
              <a:solidFill>
                <a:schemeClr val="accent4">
                  <a:lumMod val="75000"/>
                </a:schemeClr>
              </a:solidFill>
              <a:latin typeface="Palatino Linotype" pitchFamily="18" charset="0"/>
            </a:endParaRPr>
          </a:p>
          <a:p>
            <a:pPr algn="ctr"/>
            <a:r>
              <a:rPr lang="el-GR" b="1" dirty="0" smtClean="0">
                <a:solidFill>
                  <a:schemeClr val="accent4">
                    <a:lumMod val="75000"/>
                  </a:schemeClr>
                </a:solidFill>
                <a:latin typeface="Palatino Linotype" pitchFamily="18" charset="0"/>
              </a:rPr>
              <a:t>ΓΙΑΤΙ  ??? </a:t>
            </a:r>
          </a:p>
          <a:p>
            <a:pPr algn="ctr"/>
            <a:endParaRPr lang="el-GR" b="1" dirty="0" smtClean="0">
              <a:solidFill>
                <a:schemeClr val="accent4">
                  <a:lumMod val="75000"/>
                </a:schemeClr>
              </a:solidFill>
              <a:latin typeface="Palatino Linotype" pitchFamily="18" charset="0"/>
            </a:endParaRPr>
          </a:p>
          <a:p>
            <a:pPr algn="ctr"/>
            <a:r>
              <a:rPr lang="el-GR" sz="2900" b="1" dirty="0" smtClean="0">
                <a:solidFill>
                  <a:schemeClr val="accent4">
                    <a:lumMod val="75000"/>
                  </a:schemeClr>
                </a:solidFill>
                <a:latin typeface="Palatino Linotype" pitchFamily="18" charset="0"/>
              </a:rPr>
              <a:t>Χριστιανός = ά-</a:t>
            </a:r>
            <a:r>
              <a:rPr lang="el-GR" sz="2900" b="1" dirty="0" err="1" smtClean="0">
                <a:solidFill>
                  <a:schemeClr val="accent4">
                    <a:lumMod val="75000"/>
                  </a:schemeClr>
                </a:solidFill>
                <a:latin typeface="Palatino Linotype" pitchFamily="18" charset="0"/>
              </a:rPr>
              <a:t>Θεος </a:t>
            </a:r>
            <a:r>
              <a:rPr lang="el-GR" sz="2900" b="1" dirty="0" smtClean="0">
                <a:solidFill>
                  <a:schemeClr val="accent4">
                    <a:lumMod val="75000"/>
                  </a:schemeClr>
                </a:solidFill>
                <a:latin typeface="Palatino Linotype" pitchFamily="18" charset="0"/>
              </a:rPr>
              <a:t>[?]</a:t>
            </a:r>
          </a:p>
          <a:p>
            <a:pPr algn="ctr"/>
            <a:r>
              <a:rPr lang="el-GR" sz="2900" b="1" dirty="0" smtClean="0">
                <a:solidFill>
                  <a:schemeClr val="accent4">
                    <a:lumMod val="75000"/>
                  </a:schemeClr>
                </a:solidFill>
                <a:latin typeface="Palatino Linotype" pitchFamily="18" charset="0"/>
              </a:rPr>
              <a:t>Χριστιανισμός = θρησκεία ή Πίστη?</a:t>
            </a:r>
          </a:p>
          <a:p>
            <a:pPr algn="ctr"/>
            <a:r>
              <a:rPr lang="el-GR" sz="2900" b="1" dirty="0" smtClean="0">
                <a:solidFill>
                  <a:schemeClr val="accent4">
                    <a:lumMod val="75000"/>
                  </a:schemeClr>
                </a:solidFill>
                <a:latin typeface="Palatino Linotype" pitchFamily="18" charset="0"/>
              </a:rPr>
              <a:t>Χριστιανισμός = «σώζω την ψυχή μου» ?</a:t>
            </a:r>
          </a:p>
          <a:p>
            <a:pPr algn="ctr"/>
            <a:r>
              <a:rPr lang="el-GR" sz="2900" b="1" dirty="0" smtClean="0">
                <a:solidFill>
                  <a:schemeClr val="accent4">
                    <a:lumMod val="75000"/>
                  </a:schemeClr>
                </a:solidFill>
                <a:latin typeface="Palatino Linotype" pitchFamily="18" charset="0"/>
              </a:rPr>
              <a:t>= «να πάω στον Ουρανό?</a:t>
            </a:r>
          </a:p>
          <a:p>
            <a:pPr algn="ctr"/>
            <a:r>
              <a:rPr lang="el-GR" sz="2900" b="1" dirty="0" smtClean="0">
                <a:solidFill>
                  <a:schemeClr val="accent4">
                    <a:lumMod val="75000"/>
                  </a:schemeClr>
                </a:solidFill>
                <a:latin typeface="Palatino Linotype" pitchFamily="18" charset="0"/>
              </a:rPr>
              <a:t>=ΔΙΚΑΊΩΣΗ ???   ΠΟΎ ΚΑΙ ΠΌΤΕ??</a:t>
            </a:r>
          </a:p>
          <a:p>
            <a:pPr algn="ctr"/>
            <a:endParaRPr lang="el-GR" b="1" dirty="0" smtClean="0">
              <a:solidFill>
                <a:schemeClr val="accent4">
                  <a:lumMod val="75000"/>
                </a:schemeClr>
              </a:solidFill>
              <a:latin typeface="Palatino Linotype" pitchFamily="18" charset="0"/>
            </a:endParaRPr>
          </a:p>
          <a:p>
            <a:pPr algn="ctr"/>
            <a:endParaRPr lang="el-GR" b="1" dirty="0" smtClean="0">
              <a:solidFill>
                <a:schemeClr val="accent4">
                  <a:lumMod val="75000"/>
                </a:schemeClr>
              </a:solidFill>
              <a:latin typeface="Palatino Linotype"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10000"/>
          </a:bodyPr>
          <a:lstStyle/>
          <a:p>
            <a:endParaRPr lang="el-GR" sz="29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ΓΝΩΣΤΙΚΙΣΜΟΣ</a:t>
            </a:r>
            <a:r>
              <a:rPr lang="el-GR" sz="2300" b="1" i="1" dirty="0" smtClean="0">
                <a:solidFill>
                  <a:schemeClr val="bg1"/>
                </a:solidFill>
                <a:latin typeface="Palatino Linotype" pitchFamily="18" charset="0"/>
              </a:rPr>
              <a:t> </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Με τον όρο γνωστικισμός εννοείται ένα προχριστιανικής καταγωγής φιλοσοφικό και θρησκευτικό κίνημα, δείγμα του συγκρητισμού της ρωμαϊκής εποχής ο οποίος είχε τις ρίζες του στα μεσογειακά ήθη της ελληνιστικής περιόδου. Ο όρος χρησιμοποιήθηκε επίσης για να περιγράψει διάφορες θρησκευτικές ομάδες των πρώτων τεσσάρων </a:t>
            </a:r>
            <a:r>
              <a:rPr lang="el-GR" sz="2000" b="1" dirty="0" err="1" smtClean="0">
                <a:solidFill>
                  <a:schemeClr val="bg1"/>
                </a:solidFill>
                <a:latin typeface="Palatino Linotype" pitchFamily="18" charset="0"/>
              </a:rPr>
              <a:t>μεταχριστιανικών</a:t>
            </a:r>
            <a:r>
              <a:rPr lang="el-GR" sz="2000" b="1" dirty="0" smtClean="0">
                <a:solidFill>
                  <a:schemeClr val="bg1"/>
                </a:solidFill>
                <a:latin typeface="Palatino Linotype" pitchFamily="18" charset="0"/>
              </a:rPr>
              <a:t> αιώνων. Ο γνωστικισμός αποτελούσε ένα σωτηριολογικό θρησκευτικό σύστημα, βασισμένο στην μυστικιστική έννοια της Γνώσης, το οποίο στις περισσότερες περιπτώσεις αποδεχόταν ως λυτρωτική θεότητα τον χριστιανικό Ιησού Χριστό, προσδίδοντάς του όμως διαφορετικές ιδιότητες απ' ότι ο χριστιανισμός. </a:t>
            </a:r>
            <a:endParaRPr lang="el-GR" sz="2000" dirty="0" smtClean="0">
              <a:solidFill>
                <a:schemeClr val="bg1"/>
              </a:solidFill>
              <a:latin typeface="Palatino Linotype" pitchFamily="18" charset="0"/>
            </a:endParaRPr>
          </a:p>
          <a:p>
            <a:pPr>
              <a:buNone/>
            </a:pPr>
            <a:r>
              <a:rPr lang="el-GR" sz="2500" dirty="0" smtClean="0">
                <a:solidFill>
                  <a:schemeClr val="bg1"/>
                </a:solidFill>
                <a:latin typeface="Palatino Linotype" pitchFamily="18" charset="0"/>
              </a:rPr>
              <a:t> </a:t>
            </a: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ΑΝΤΙΓΩΣΤΙΚΟΙ ΠΑΤΕΡΕΣ</a:t>
            </a:r>
          </a:p>
          <a:p>
            <a:pPr algn="just"/>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Οι πρώτοι Πατέρες και διδάσκαλοι τότε της Εκκλησίας (</a:t>
            </a:r>
            <a:r>
              <a:rPr lang="el-GR" sz="2000" b="1" dirty="0" err="1" smtClean="0">
                <a:solidFill>
                  <a:schemeClr val="bg1"/>
                </a:solidFill>
                <a:latin typeface="Palatino Linotype" pitchFamily="18" charset="0"/>
              </a:rPr>
              <a:t>αντιγνωστικοί</a:t>
            </a:r>
            <a:r>
              <a:rPr lang="el-GR" sz="2000" b="1" dirty="0" smtClean="0">
                <a:solidFill>
                  <a:schemeClr val="bg1"/>
                </a:solidFill>
                <a:latin typeface="Palatino Linotype" pitchFamily="18" charset="0"/>
              </a:rPr>
              <a:t>) Κλήμης </a:t>
            </a:r>
            <a:r>
              <a:rPr lang="el-GR" sz="2000" b="1" dirty="0" err="1" smtClean="0">
                <a:solidFill>
                  <a:schemeClr val="bg1"/>
                </a:solidFill>
                <a:latin typeface="Palatino Linotype" pitchFamily="18" charset="0"/>
              </a:rPr>
              <a:t>Αλεξανδρέας</a:t>
            </a:r>
            <a:r>
              <a:rPr lang="el-GR" sz="2000" b="1" dirty="0" smtClean="0">
                <a:solidFill>
                  <a:schemeClr val="bg1"/>
                </a:solidFill>
                <a:latin typeface="Palatino Linotype" pitchFamily="18" charset="0"/>
              </a:rPr>
              <a:t> ο Ιγνάτιος ο Θεοφόρος, ο Τερτυλλιανός, ο Ιππόλυτος, ο Ειρηναίος </a:t>
            </a:r>
            <a:r>
              <a:rPr lang="el-GR" sz="2000" b="1" dirty="0" err="1" smtClean="0">
                <a:solidFill>
                  <a:schemeClr val="bg1"/>
                </a:solidFill>
                <a:latin typeface="Palatino Linotype" pitchFamily="18" charset="0"/>
              </a:rPr>
              <a:t>Λουγδούνου</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Επιφάνιος</a:t>
            </a:r>
            <a:r>
              <a:rPr lang="el-GR" sz="2000" b="1" dirty="0" smtClean="0">
                <a:solidFill>
                  <a:schemeClr val="bg1"/>
                </a:solidFill>
                <a:latin typeface="Palatino Linotype" pitchFamily="18" charset="0"/>
              </a:rPr>
              <a:t>, Ωριγένης κ.α., ανέλαβαν το έργο της </a:t>
            </a:r>
            <a:r>
              <a:rPr lang="el-GR" sz="2000" b="1" dirty="0" err="1" smtClean="0">
                <a:solidFill>
                  <a:schemeClr val="bg1"/>
                </a:solidFill>
                <a:latin typeface="Palatino Linotype" pitchFamily="18" charset="0"/>
              </a:rPr>
              <a:t>ορθοτόμησης</a:t>
            </a:r>
            <a:r>
              <a:rPr lang="el-GR" sz="2000" b="1" dirty="0" smtClean="0">
                <a:solidFill>
                  <a:schemeClr val="bg1"/>
                </a:solidFill>
                <a:latin typeface="Palatino Linotype" pitchFamily="18" charset="0"/>
              </a:rPr>
              <a:t> της αλήθειας.  Ο Ιησούς ήταν πράγματι τέλειος άνθρωπος επί γης, αφού γεννήθηκε, </a:t>
            </a:r>
            <a:r>
              <a:rPr lang="el-GR" sz="2000" b="1" dirty="0" err="1" smtClean="0">
                <a:solidFill>
                  <a:schemeClr val="bg1"/>
                </a:solidFill>
                <a:latin typeface="Palatino Linotype" pitchFamily="18" charset="0"/>
              </a:rPr>
              <a:t>περιτμήθηκε</a:t>
            </a:r>
            <a:r>
              <a:rPr lang="el-GR" sz="2000" b="1" dirty="0" smtClean="0">
                <a:solidFill>
                  <a:schemeClr val="bg1"/>
                </a:solidFill>
                <a:latin typeface="Palatino Linotype" pitchFamily="18" charset="0"/>
              </a:rPr>
              <a:t>, μεγάλωσε, μισήθηκε, υπέστη ατιμωτικά πάθη, σταυρώθηκε και αναστήθηκε. Ήταν όμως και Θεός, που φανερώθηκε ως άνθρωπος και γεννήθηκε από την μητέρα του Μαρία κατ’ οικονομία Θεού.</a:t>
            </a: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sz="29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ΔΕΥΤΕΡΗ ΣΟΦΙΣΤΙΚΗ</a:t>
            </a:r>
          </a:p>
          <a:p>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H σύζευξη φιλοσοφίας και ρητορικής οδηγεί στη συμβατική έκφραση «Δεύτερη Σοφιστική»</a:t>
            </a:r>
            <a:r>
              <a:rPr lang="el-GR" sz="2000" b="1" baseline="30000" dirty="0" smtClean="0">
                <a:solidFill>
                  <a:schemeClr val="bg1"/>
                </a:solidFill>
                <a:latin typeface="Palatino Linotype" pitchFamily="18" charset="0"/>
                <a:hlinkClick r:id="rId2" tooltip="1.| H ονομασία οφείλεται στο Φιλόστρατο B' (Bίοι Σοφιστῶν A 481). Oνομάστηκε έτσι γιατί, όπως και οι σοφιστές του 5ου αι. π.X., έτσι και οι ρητοροδιδάσκαλοι του 1ου αι. μ.X. πηγαίνουν από πόλη σε πόλη και διδάσκουν τη ρητορική επ' αμοιβή."/>
              </a:rPr>
              <a:t>1</a:t>
            </a:r>
            <a:r>
              <a:rPr lang="el-GR" sz="2000" b="1" dirty="0" smtClean="0">
                <a:solidFill>
                  <a:schemeClr val="bg1"/>
                </a:solidFill>
                <a:latin typeface="Palatino Linotype" pitchFamily="18" charset="0"/>
              </a:rPr>
              <a:t>, η οποία περιλαμβάνει τα έργα της τέχνης και του λόγου από τον 1ο έως τον 3ο αι. </a:t>
            </a:r>
            <a:r>
              <a:rPr lang="el-GR" sz="2000" b="1" dirty="0" err="1" smtClean="0">
                <a:solidFill>
                  <a:schemeClr val="bg1"/>
                </a:solidFill>
                <a:latin typeface="Palatino Linotype" pitchFamily="18" charset="0"/>
              </a:rPr>
              <a:t>μ.X</a:t>
            </a:r>
            <a:r>
              <a:rPr lang="el-GR" sz="2000" b="1" dirty="0" smtClean="0">
                <a:solidFill>
                  <a:schemeClr val="bg1"/>
                </a:solidFill>
                <a:latin typeface="Palatino Linotype" pitchFamily="18" charset="0"/>
              </a:rPr>
              <a:t>., με περίοδο μεγαλύτερης ακμής κυρίως το 2ο αιώνα. </a:t>
            </a:r>
            <a:r>
              <a:rPr lang="el-GR" sz="2000" b="1" dirty="0" err="1" smtClean="0">
                <a:solidFill>
                  <a:schemeClr val="bg1"/>
                </a:solidFill>
                <a:latin typeface="Palatino Linotype" pitchFamily="18" charset="0"/>
              </a:rPr>
              <a:t>Oι</a:t>
            </a:r>
            <a:r>
              <a:rPr lang="el-GR" sz="2000" b="1" dirty="0" smtClean="0">
                <a:solidFill>
                  <a:schemeClr val="bg1"/>
                </a:solidFill>
                <a:latin typeface="Palatino Linotype" pitchFamily="18" charset="0"/>
              </a:rPr>
              <a:t> συγγραφείς φωτίζουν το αληθινό πρόσωπο της εποχής, που συνδυάζει τη ρωμαϊκή κυριαρχία με την ελληνική παιδεία. </a:t>
            </a:r>
            <a:r>
              <a:rPr lang="el-GR" sz="2000" b="1" dirty="0" err="1" smtClean="0">
                <a:solidFill>
                  <a:schemeClr val="bg1"/>
                </a:solidFill>
                <a:latin typeface="Palatino Linotype" pitchFamily="18" charset="0"/>
              </a:rPr>
              <a:t>Eκπρόσωποι</a:t>
            </a:r>
            <a:r>
              <a:rPr lang="el-GR" sz="2000" b="1" dirty="0" smtClean="0">
                <a:solidFill>
                  <a:schemeClr val="bg1"/>
                </a:solidFill>
                <a:latin typeface="Palatino Linotype" pitchFamily="18" charset="0"/>
              </a:rPr>
              <a:t> της Δεύτερης Σοφιστικής που δίνουν και το στίγμα της περιόδου είναι: ο Σύριος Λογγίνος (3ος αι. </a:t>
            </a:r>
            <a:r>
              <a:rPr lang="el-GR" sz="2000" b="1" dirty="0" err="1" smtClean="0">
                <a:solidFill>
                  <a:schemeClr val="bg1"/>
                </a:solidFill>
                <a:latin typeface="Palatino Linotype" pitchFamily="18" charset="0"/>
              </a:rPr>
              <a:t>μ.X</a:t>
            </a:r>
            <a:r>
              <a:rPr lang="el-GR" sz="2000" b="1" dirty="0" smtClean="0">
                <a:solidFill>
                  <a:schemeClr val="bg1"/>
                </a:solidFill>
                <a:latin typeface="Palatino Linotype" pitchFamily="18" charset="0"/>
              </a:rPr>
              <a:t>.) και ο </a:t>
            </a:r>
            <a:r>
              <a:rPr lang="el-GR" sz="2000" b="1" dirty="0" err="1" smtClean="0">
                <a:solidFill>
                  <a:schemeClr val="bg1"/>
                </a:solidFill>
                <a:latin typeface="Palatino Linotype" pitchFamily="18" charset="0"/>
              </a:rPr>
              <a:t>Kαικίλιος</a:t>
            </a:r>
            <a:r>
              <a:rPr lang="el-GR" sz="2000" b="1" dirty="0" smtClean="0">
                <a:solidFill>
                  <a:schemeClr val="bg1"/>
                </a:solidFill>
                <a:latin typeface="Palatino Linotype" pitchFamily="18" charset="0"/>
              </a:rPr>
              <a:t> από την </a:t>
            </a:r>
            <a:r>
              <a:rPr lang="el-GR" sz="2000" b="1" dirty="0" err="1" smtClean="0">
                <a:solidFill>
                  <a:schemeClr val="bg1"/>
                </a:solidFill>
                <a:latin typeface="Palatino Linotype" pitchFamily="18" charset="0"/>
              </a:rPr>
              <a:t>Kαλή</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Aκτή</a:t>
            </a:r>
            <a:r>
              <a:rPr lang="el-GR" sz="2000" b="1" dirty="0" smtClean="0">
                <a:solidFill>
                  <a:schemeClr val="bg1"/>
                </a:solidFill>
                <a:latin typeface="Palatino Linotype" pitchFamily="18" charset="0"/>
              </a:rPr>
              <a:t> της Σικελίας (βλ. παραπάνω, σελ. 154), ο Ανώνυμος συγγραφέας του έργου </a:t>
            </a:r>
            <a:r>
              <a:rPr lang="el-GR" sz="2000" b="1" i="1" dirty="0" err="1" smtClean="0">
                <a:solidFill>
                  <a:schemeClr val="bg1"/>
                </a:solidFill>
                <a:latin typeface="Palatino Linotype" pitchFamily="18" charset="0"/>
              </a:rPr>
              <a:t>Περὶ</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ὕψους</a:t>
            </a:r>
            <a:r>
              <a:rPr lang="el-GR" sz="2000" b="1" dirty="0" smtClean="0">
                <a:solidFill>
                  <a:schemeClr val="bg1"/>
                </a:solidFill>
                <a:latin typeface="Palatino Linotype" pitchFamily="18" charset="0"/>
              </a:rPr>
              <a:t>, ο Διονύσιος </a:t>
            </a:r>
            <a:r>
              <a:rPr lang="el-GR" sz="2000" b="1" dirty="0" err="1" smtClean="0">
                <a:solidFill>
                  <a:schemeClr val="bg1"/>
                </a:solidFill>
                <a:latin typeface="Palatino Linotype" pitchFamily="18" charset="0"/>
              </a:rPr>
              <a:t>Aλικαρνασσεύς</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ό.π</a:t>
            </a:r>
            <a:r>
              <a:rPr lang="el-GR" sz="2000" b="1" dirty="0" smtClean="0">
                <a:solidFill>
                  <a:schemeClr val="bg1"/>
                </a:solidFill>
                <a:latin typeface="Palatino Linotype" pitchFamily="18" charset="0"/>
              </a:rPr>
              <a:t>. σελ. 174), συγγραφέας πραγματειών με ποικίλη θεματολογία: </a:t>
            </a:r>
            <a:r>
              <a:rPr lang="el-GR" sz="2000" b="1" i="1" dirty="0" err="1" smtClean="0">
                <a:solidFill>
                  <a:schemeClr val="bg1"/>
                </a:solidFill>
                <a:latin typeface="Palatino Linotype" pitchFamily="18" charset="0"/>
              </a:rPr>
              <a:t>Περὶ</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τῶν</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ἀρχαίων</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ῥητόρων</a:t>
            </a:r>
            <a:r>
              <a:rPr lang="el-GR" sz="2000" b="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Περὶ</a:t>
            </a:r>
            <a:r>
              <a:rPr lang="el-GR" sz="2000" b="1" i="1" dirty="0" smtClean="0">
                <a:solidFill>
                  <a:schemeClr val="bg1"/>
                </a:solidFill>
                <a:latin typeface="Palatino Linotype" pitchFamily="18" charset="0"/>
              </a:rPr>
              <a:t> συνθέσεως </a:t>
            </a:r>
            <a:r>
              <a:rPr lang="el-GR" sz="2000" b="1" i="1" dirty="0" err="1" smtClean="0">
                <a:solidFill>
                  <a:schemeClr val="bg1"/>
                </a:solidFill>
                <a:latin typeface="Palatino Linotype" pitchFamily="18" charset="0"/>
              </a:rPr>
              <a:t>ὀνομάτων</a:t>
            </a:r>
            <a:r>
              <a:rPr lang="el-GR" sz="2000" b="1" dirty="0" smtClean="0">
                <a:solidFill>
                  <a:schemeClr val="bg1"/>
                </a:solidFill>
                <a:latin typeface="Palatino Linotype" pitchFamily="18" charset="0"/>
              </a:rPr>
              <a:t> κ.ά., ο Δίων ο </a:t>
            </a:r>
            <a:r>
              <a:rPr lang="el-GR" sz="2000" b="1" dirty="0" err="1" smtClean="0">
                <a:solidFill>
                  <a:schemeClr val="bg1"/>
                </a:solidFill>
                <a:latin typeface="Palatino Linotype" pitchFamily="18" charset="0"/>
              </a:rPr>
              <a:t>Xρυσόστομος</a:t>
            </a:r>
            <a:r>
              <a:rPr lang="el-GR" sz="2000" b="1" dirty="0" smtClean="0">
                <a:solidFill>
                  <a:schemeClr val="bg1"/>
                </a:solidFill>
                <a:latin typeface="Palatino Linotype" pitchFamily="18" charset="0"/>
              </a:rPr>
              <a:t> (40-120 </a:t>
            </a:r>
            <a:r>
              <a:rPr lang="el-GR" sz="2000" b="1" dirty="0" err="1" smtClean="0">
                <a:solidFill>
                  <a:schemeClr val="bg1"/>
                </a:solidFill>
                <a:latin typeface="Palatino Linotype" pitchFamily="18" charset="0"/>
              </a:rPr>
              <a:t>μ.X</a:t>
            </a:r>
            <a:r>
              <a:rPr lang="el-GR" sz="2000" b="1" dirty="0" smtClean="0">
                <a:solidFill>
                  <a:schemeClr val="bg1"/>
                </a:solidFill>
                <a:latin typeface="Palatino Linotype" pitchFamily="18" charset="0"/>
              </a:rPr>
              <a:t>.) από την Προύσα, συγγραφέας φιλοσοφικών και ρητορικών πραγματειών κ.ά., ο </a:t>
            </a:r>
            <a:r>
              <a:rPr lang="el-GR" sz="2000" b="1" dirty="0" err="1" smtClean="0">
                <a:solidFill>
                  <a:schemeClr val="bg1"/>
                </a:solidFill>
                <a:latin typeface="Palatino Linotype" pitchFamily="18" charset="0"/>
              </a:rPr>
              <a:t>Aίλιος</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Aριστείδης</a:t>
            </a:r>
            <a:r>
              <a:rPr lang="el-GR" sz="2000" b="1" dirty="0" smtClean="0">
                <a:solidFill>
                  <a:schemeClr val="bg1"/>
                </a:solidFill>
                <a:latin typeface="Palatino Linotype" pitchFamily="18" charset="0"/>
              </a:rPr>
              <a:t> (117-181 </a:t>
            </a:r>
            <a:r>
              <a:rPr lang="el-GR" sz="2000" b="1" dirty="0" err="1" smtClean="0">
                <a:solidFill>
                  <a:schemeClr val="bg1"/>
                </a:solidFill>
                <a:latin typeface="Palatino Linotype" pitchFamily="18" charset="0"/>
              </a:rPr>
              <a:t>μ.X</a:t>
            </a:r>
            <a:r>
              <a:rPr lang="el-GR" sz="2000" b="1" dirty="0" smtClean="0">
                <a:solidFill>
                  <a:schemeClr val="bg1"/>
                </a:solidFill>
                <a:latin typeface="Palatino Linotype" pitchFamily="18" charset="0"/>
              </a:rPr>
              <a:t>.) από τη </a:t>
            </a:r>
            <a:r>
              <a:rPr lang="el-GR" sz="2000" b="1" dirty="0" err="1" smtClean="0">
                <a:solidFill>
                  <a:schemeClr val="bg1"/>
                </a:solidFill>
                <a:latin typeface="Palatino Linotype" pitchFamily="18" charset="0"/>
              </a:rPr>
              <a:t>Mυσία</a:t>
            </a:r>
            <a:r>
              <a:rPr lang="el-GR" sz="2000" b="1" dirty="0" smtClean="0">
                <a:solidFill>
                  <a:schemeClr val="bg1"/>
                </a:solidFill>
                <a:latin typeface="Palatino Linotype" pitchFamily="18" charset="0"/>
              </a:rPr>
              <a:t>, με σημαντικά ρητορικά κείμενα, όπως: </a:t>
            </a:r>
            <a:r>
              <a:rPr lang="el-GR" sz="2000" b="1" i="1" dirty="0" err="1" smtClean="0">
                <a:solidFill>
                  <a:schemeClr val="bg1"/>
                </a:solidFill>
                <a:latin typeface="Palatino Linotype" pitchFamily="18" charset="0"/>
              </a:rPr>
              <a:t>Περὶ</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ῥητορικῆς</a:t>
            </a:r>
            <a:r>
              <a:rPr lang="el-GR" sz="2000" b="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Ὑπὲρ</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τῶν</a:t>
            </a:r>
            <a:r>
              <a:rPr lang="el-GR" sz="2000" b="1" i="1" dirty="0" smtClean="0">
                <a:solidFill>
                  <a:schemeClr val="bg1"/>
                </a:solidFill>
                <a:latin typeface="Palatino Linotype" pitchFamily="18" charset="0"/>
              </a:rPr>
              <a:t> τεττάρων</a:t>
            </a:r>
            <a:r>
              <a:rPr lang="el-GR" sz="2000" b="1" baseline="30000" dirty="0" smtClean="0">
                <a:solidFill>
                  <a:schemeClr val="bg1"/>
                </a:solidFill>
                <a:latin typeface="Palatino Linotype" pitchFamily="18" charset="0"/>
                <a:hlinkClick r:id="rId2" tooltip="2.| Yπεραμύνεται της ρητορικής και προσπαθεί να αποκαταστήσει το Mιλτιάδη, τον Kίμωνα, το Θεμιστοκλή και τον Περικλή, που ψέγονται από τον Πλάτωνα."/>
              </a:rPr>
              <a:t>2</a:t>
            </a:r>
            <a:r>
              <a:rPr lang="el-GR" sz="2000" b="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Ἱεροὶ</a:t>
            </a:r>
            <a:r>
              <a:rPr lang="el-GR" sz="2000" b="1" i="1" dirty="0" smtClean="0">
                <a:solidFill>
                  <a:schemeClr val="bg1"/>
                </a:solidFill>
                <a:latin typeface="Palatino Linotype" pitchFamily="18" charset="0"/>
              </a:rPr>
              <a:t> λόγοι</a:t>
            </a:r>
            <a:r>
              <a:rPr lang="el-GR" sz="2000" b="1" dirty="0" smtClean="0">
                <a:solidFill>
                  <a:schemeClr val="bg1"/>
                </a:solidFill>
                <a:latin typeface="Palatino Linotype" pitchFamily="18" charset="0"/>
              </a:rPr>
              <a:t> κ.ά., ο </a:t>
            </a:r>
            <a:r>
              <a:rPr lang="el-GR" sz="2000" b="1" dirty="0" err="1" smtClean="0">
                <a:solidFill>
                  <a:schemeClr val="bg1"/>
                </a:solidFill>
                <a:latin typeface="Palatino Linotype" pitchFamily="18" charset="0"/>
              </a:rPr>
              <a:t>Mάξιμος</a:t>
            </a:r>
            <a:r>
              <a:rPr lang="el-GR" sz="2000" b="1" dirty="0" smtClean="0">
                <a:solidFill>
                  <a:schemeClr val="bg1"/>
                </a:solidFill>
                <a:latin typeface="Palatino Linotype" pitchFamily="18" charset="0"/>
              </a:rPr>
              <a:t> από την </a:t>
            </a:r>
            <a:r>
              <a:rPr lang="el-GR" sz="2000" b="1" dirty="0" err="1" smtClean="0">
                <a:solidFill>
                  <a:schemeClr val="bg1"/>
                </a:solidFill>
                <a:latin typeface="Palatino Linotype" pitchFamily="18" charset="0"/>
              </a:rPr>
              <a:t>Tύρο</a:t>
            </a:r>
            <a:r>
              <a:rPr lang="el-GR" sz="2000" b="1" dirty="0" smtClean="0">
                <a:solidFill>
                  <a:schemeClr val="bg1"/>
                </a:solidFill>
                <a:latin typeface="Palatino Linotype" pitchFamily="18" charset="0"/>
              </a:rPr>
              <a:t> (2ος αι. </a:t>
            </a:r>
            <a:r>
              <a:rPr lang="el-GR" sz="2000" b="1" dirty="0" err="1" smtClean="0">
                <a:solidFill>
                  <a:schemeClr val="bg1"/>
                </a:solidFill>
                <a:latin typeface="Palatino Linotype" pitchFamily="18" charset="0"/>
              </a:rPr>
              <a:t>μ.X</a:t>
            </a:r>
            <a:r>
              <a:rPr lang="el-GR" sz="2000" b="1" dirty="0" smtClean="0">
                <a:solidFill>
                  <a:schemeClr val="bg1"/>
                </a:solidFill>
                <a:latin typeface="Palatino Linotype" pitchFamily="18" charset="0"/>
              </a:rPr>
              <a:t>.), συγγραφέας των </a:t>
            </a:r>
            <a:r>
              <a:rPr lang="el-GR" sz="2000" b="1" i="1" dirty="0" smtClean="0">
                <a:solidFill>
                  <a:schemeClr val="bg1"/>
                </a:solidFill>
                <a:latin typeface="Palatino Linotype" pitchFamily="18" charset="0"/>
              </a:rPr>
              <a:t>Διαλέξεων</a:t>
            </a:r>
            <a:r>
              <a:rPr lang="el-GR" sz="2000" b="1" dirty="0" smtClean="0">
                <a:solidFill>
                  <a:schemeClr val="bg1"/>
                </a:solidFill>
                <a:latin typeface="Palatino Linotype" pitchFamily="18" charset="0"/>
              </a:rPr>
              <a:t>.</a:t>
            </a:r>
          </a:p>
          <a:p>
            <a:r>
              <a:rPr lang="el-GR" sz="2000" b="1" dirty="0" smtClean="0">
                <a:solidFill>
                  <a:schemeClr val="bg1"/>
                </a:solidFill>
                <a:latin typeface="Palatino Linotype" pitchFamily="18" charset="0"/>
              </a:rPr>
              <a:t>1. H ονομασία οφείλεται στο Φιλόστρατο B' (</a:t>
            </a:r>
            <a:r>
              <a:rPr lang="el-GR" sz="2000" b="1" i="1" dirty="0" err="1" smtClean="0">
                <a:solidFill>
                  <a:schemeClr val="bg1"/>
                </a:solidFill>
                <a:latin typeface="Palatino Linotype" pitchFamily="18" charset="0"/>
              </a:rPr>
              <a:t>Bίοι</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Σοφιστῶν</a:t>
            </a:r>
            <a:r>
              <a:rPr lang="el-GR" sz="2000" b="1" dirty="0" smtClean="0">
                <a:solidFill>
                  <a:schemeClr val="bg1"/>
                </a:solidFill>
                <a:latin typeface="Palatino Linotype" pitchFamily="18" charset="0"/>
              </a:rPr>
              <a:t> A 481). </a:t>
            </a:r>
            <a:r>
              <a:rPr lang="el-GR" sz="2000" b="1" dirty="0" err="1" smtClean="0">
                <a:solidFill>
                  <a:schemeClr val="bg1"/>
                </a:solidFill>
                <a:latin typeface="Palatino Linotype" pitchFamily="18" charset="0"/>
              </a:rPr>
              <a:t>Oνομάστηκε</a:t>
            </a:r>
            <a:r>
              <a:rPr lang="el-GR" sz="2000" b="1" dirty="0" smtClean="0">
                <a:solidFill>
                  <a:schemeClr val="bg1"/>
                </a:solidFill>
                <a:latin typeface="Palatino Linotype" pitchFamily="18" charset="0"/>
              </a:rPr>
              <a:t> έτσι γιατί, όπως και οι σοφιστές του 5ου αι. </a:t>
            </a:r>
            <a:r>
              <a:rPr lang="el-GR" sz="2000" b="1" dirty="0" err="1" smtClean="0">
                <a:solidFill>
                  <a:schemeClr val="bg1"/>
                </a:solidFill>
                <a:latin typeface="Palatino Linotype" pitchFamily="18" charset="0"/>
              </a:rPr>
              <a:t>π.X</a:t>
            </a:r>
            <a:r>
              <a:rPr lang="el-GR" sz="2000" b="1" dirty="0" smtClean="0">
                <a:solidFill>
                  <a:schemeClr val="bg1"/>
                </a:solidFill>
                <a:latin typeface="Palatino Linotype" pitchFamily="18" charset="0"/>
              </a:rPr>
              <a:t>., έτσι και οι </a:t>
            </a:r>
            <a:r>
              <a:rPr lang="el-GR" sz="2000" b="1" dirty="0" err="1" smtClean="0">
                <a:solidFill>
                  <a:schemeClr val="bg1"/>
                </a:solidFill>
                <a:latin typeface="Palatino Linotype" pitchFamily="18" charset="0"/>
              </a:rPr>
              <a:t>ρητοροδιδάσκαλοι</a:t>
            </a:r>
            <a:r>
              <a:rPr lang="el-GR" sz="2000" b="1" dirty="0" smtClean="0">
                <a:solidFill>
                  <a:schemeClr val="bg1"/>
                </a:solidFill>
                <a:latin typeface="Palatino Linotype" pitchFamily="18" charset="0"/>
              </a:rPr>
              <a:t> του 1ου αι. </a:t>
            </a:r>
            <a:r>
              <a:rPr lang="el-GR" sz="2000" b="1" dirty="0" err="1" smtClean="0">
                <a:solidFill>
                  <a:schemeClr val="bg1"/>
                </a:solidFill>
                <a:latin typeface="Palatino Linotype" pitchFamily="18" charset="0"/>
              </a:rPr>
              <a:t>μ.X</a:t>
            </a:r>
            <a:r>
              <a:rPr lang="el-GR" sz="2000" b="1" dirty="0" smtClean="0">
                <a:solidFill>
                  <a:schemeClr val="bg1"/>
                </a:solidFill>
                <a:latin typeface="Palatino Linotype" pitchFamily="18" charset="0"/>
              </a:rPr>
              <a:t>. πηγαίνουν από πόλη σε πόλη και διδάσκουν τη ρητορική επ' αμοιβή.</a:t>
            </a:r>
          </a:p>
          <a:p>
            <a:r>
              <a:rPr lang="el-GR" sz="2000" b="1" dirty="0" smtClean="0">
                <a:solidFill>
                  <a:schemeClr val="bg1"/>
                </a:solidFill>
                <a:latin typeface="Palatino Linotype" pitchFamily="18" charset="0"/>
              </a:rPr>
              <a:t>2. </a:t>
            </a:r>
            <a:r>
              <a:rPr lang="el-GR" sz="2000" b="1" dirty="0" err="1" smtClean="0">
                <a:solidFill>
                  <a:schemeClr val="bg1"/>
                </a:solidFill>
                <a:latin typeface="Palatino Linotype" pitchFamily="18" charset="0"/>
              </a:rPr>
              <a:t>Yπεραμύνεται</a:t>
            </a:r>
            <a:r>
              <a:rPr lang="el-GR" sz="2000" b="1" dirty="0" smtClean="0">
                <a:solidFill>
                  <a:schemeClr val="bg1"/>
                </a:solidFill>
                <a:latin typeface="Palatino Linotype" pitchFamily="18" charset="0"/>
              </a:rPr>
              <a:t> της ρητορικής και προσπαθεί να αποκαταστήσει το </a:t>
            </a:r>
            <a:r>
              <a:rPr lang="el-GR" sz="2000" b="1" dirty="0" err="1" smtClean="0">
                <a:solidFill>
                  <a:schemeClr val="bg1"/>
                </a:solidFill>
                <a:latin typeface="Palatino Linotype" pitchFamily="18" charset="0"/>
              </a:rPr>
              <a:t>Mιλτιάδη</a:t>
            </a:r>
            <a:r>
              <a:rPr lang="el-GR" sz="2000" b="1" dirty="0" smtClean="0">
                <a:solidFill>
                  <a:schemeClr val="bg1"/>
                </a:solidFill>
                <a:latin typeface="Palatino Linotype" pitchFamily="18" charset="0"/>
              </a:rPr>
              <a:t>, τον </a:t>
            </a:r>
            <a:r>
              <a:rPr lang="el-GR" sz="2000" b="1" dirty="0" err="1" smtClean="0">
                <a:solidFill>
                  <a:schemeClr val="bg1"/>
                </a:solidFill>
                <a:latin typeface="Palatino Linotype" pitchFamily="18" charset="0"/>
              </a:rPr>
              <a:t>Kίμωνα</a:t>
            </a:r>
            <a:r>
              <a:rPr lang="el-GR" sz="2000" b="1" dirty="0" smtClean="0">
                <a:solidFill>
                  <a:schemeClr val="bg1"/>
                </a:solidFill>
                <a:latin typeface="Palatino Linotype" pitchFamily="18" charset="0"/>
              </a:rPr>
              <a:t>, το Θεμιστοκλή και τον Περικλή, που ψέγονται από τον Πλάτωνα.</a:t>
            </a: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62500" lnSpcReduction="20000"/>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ΑΛΕΞΑΝΔΡΙΝΗ ΣΧΟΛΗ</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Σχολή της Αλεξάνδρειας αρχικά ιδρύθηκε ως «διδασκαλείο», δηλαδή σχολή κατήχησης όσων ήθελαν να εισέλθουν στην Εκκλησία. Οι απαρχές της ανάγονται στο δεύτερο μισό του 2ου αιώνα (πριν από το 180). Μαρτυρείται ότι ήδη τη διηύθυναν οι κορυφαίοι αλεξανδρινοί θεολόγοι </a:t>
            </a:r>
            <a:r>
              <a:rPr lang="el-GR" sz="2300" dirty="0" err="1" smtClean="0">
                <a:solidFill>
                  <a:schemeClr val="bg1"/>
                </a:solidFill>
                <a:latin typeface="Palatino Linotype" pitchFamily="18" charset="0"/>
              </a:rPr>
              <a:t>Πάνταινος</a:t>
            </a:r>
            <a:r>
              <a:rPr lang="el-GR" sz="2300" dirty="0" smtClean="0">
                <a:solidFill>
                  <a:schemeClr val="bg1"/>
                </a:solidFill>
                <a:latin typeface="Palatino Linotype" pitchFamily="18" charset="0"/>
              </a:rPr>
              <a:t>, Κλήμης ο </a:t>
            </a:r>
            <a:r>
              <a:rPr lang="el-GR" sz="2300" dirty="0" err="1" smtClean="0">
                <a:solidFill>
                  <a:schemeClr val="bg1"/>
                </a:solidFill>
                <a:latin typeface="Palatino Linotype" pitchFamily="18" charset="0"/>
              </a:rPr>
              <a:t>Αλεξανδρεύς</a:t>
            </a:r>
            <a:r>
              <a:rPr lang="el-GR" sz="2300" dirty="0" smtClean="0">
                <a:solidFill>
                  <a:schemeClr val="bg1"/>
                </a:solidFill>
                <a:latin typeface="Palatino Linotype" pitchFamily="18" charset="0"/>
              </a:rPr>
              <a:t> και Ωριγένης.</a:t>
            </a:r>
          </a:p>
          <a:p>
            <a:endParaRPr lang="el-GR" sz="2300" dirty="0" smtClean="0">
              <a:solidFill>
                <a:schemeClr val="bg1"/>
              </a:solidFill>
              <a:latin typeface="Palatino Linotype" pitchFamily="18" charset="0"/>
            </a:endParaRPr>
          </a:p>
          <a:p>
            <a:r>
              <a:rPr lang="el-GR" sz="2300" dirty="0" smtClean="0">
                <a:solidFill>
                  <a:schemeClr val="bg1"/>
                </a:solidFill>
                <a:latin typeface="Palatino Linotype" pitchFamily="18" charset="0"/>
              </a:rPr>
              <a:t>Η σύγχρονη έρευνα καταλήγει στο συμπέρασμα ότι μέχρι την εποχή του Ωριγένη (πρώτες δεκαετίες του 3ου αιώνα) η Σχολή λειτούργησε ως χώρος ελεύθερων φιλοσοφικών αναζητήσεων από χριστιανούς στοχαστές, ανάλογα με τη Σχολή του Φιλοσόφου και μάρτυρα Ιουστίνου στη Ρώμη (+ 165) ή άλλων γνωστικών διδασκαλείων σε Ρώμη και Αλεξάνδρεια. Σύμφωνα με αυτή την άποψη, ο Ωριγένης ήταν εκείνος που τόνισε τον κατηχητικό χαρακτήρα της Σχολής και τη συνέδεσε με την τοπική εκκλησιαστική διοίκηση. Υφίσταται, πάντως, και η αντίληψη που θέλει τη Σχολή να έχει εξαρχής κατηχητικό χρώμα, με προέλευση που ανάγεται στους εξ Ιουδαίων χριστιανούς της Αλεξάνδρειας. Εξάλλου, η ίδια πόλη συνδεόταν με μία πνευματικά ανθηρή ιουδαϊκή κοινότητα, της οποίας καρπός ήταν η μετάφραση στα ελληνικά της Παλαιάς Διαθήκης (γνωστή ως μετάφραση «των Εβδομήκοντα») και επιφανέστερος εκπρόσωπος ο Φίλων ο Ιουδαίος ή Αλεξανδρινός. Υπάρχουν μάλιστα στοιχεία που συνηγορούν στην ύπαρξη ενός εσωτερικού διαλόγου μεταξύ αυτής των εξ Ιουδαίων χριστιανών και μίας άλλης που ήταν περισσότερο ευεπίφορη σε θεολογικές επιδράσεις μη αλεξανδρινής (μικρασιατικής ή παλαιστινιακής) προέλευ</a:t>
            </a:r>
            <a:r>
              <a:rPr lang="el-GR" sz="2000" dirty="0" smtClean="0">
                <a:solidFill>
                  <a:schemeClr val="bg1"/>
                </a:solidFill>
                <a:latin typeface="Palatino Linotype" pitchFamily="18" charset="0"/>
              </a:rPr>
              <a:t>σης</a:t>
            </a:r>
          </a:p>
          <a:p>
            <a:endParaRPr lang="el-GR" sz="2000" b="1" dirty="0" smtClean="0">
              <a:solidFill>
                <a:schemeClr val="bg1"/>
              </a:solidFill>
              <a:latin typeface="Palatino Linotype" pitchFamily="18" charset="0"/>
            </a:endParaRP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ΣΧΟΛΗ ΑΝΤΙΟΧΕΙΑΣ</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 Η Σχολή Αντιόχειας: Ιδρύεται το 260 μ.Χ. από τον Λουκιανό τον </a:t>
            </a:r>
            <a:r>
              <a:rPr lang="el-GR" sz="2300" dirty="0" err="1" smtClean="0">
                <a:solidFill>
                  <a:schemeClr val="bg1"/>
                </a:solidFill>
                <a:latin typeface="Palatino Linotype" pitchFamily="18" charset="0"/>
              </a:rPr>
              <a:t>Σαμοσατέα</a:t>
            </a:r>
            <a:r>
              <a:rPr lang="el-GR" sz="2300" dirty="0" smtClean="0">
                <a:solidFill>
                  <a:schemeClr val="bg1"/>
                </a:solidFill>
                <a:latin typeface="Palatino Linotype" pitchFamily="18" charset="0"/>
              </a:rPr>
              <a:t>, που υπήρξε και δάσκαλος του Αρείου. Κύριες αρχές της ήταν: • Η υιοθέτηση της </a:t>
            </a:r>
            <a:r>
              <a:rPr lang="el-GR" sz="2300" dirty="0" err="1" smtClean="0">
                <a:solidFill>
                  <a:schemeClr val="bg1"/>
                </a:solidFill>
                <a:latin typeface="Palatino Linotype" pitchFamily="18" charset="0"/>
              </a:rPr>
              <a:t>γραμματικοϊστορικής</a:t>
            </a:r>
            <a:r>
              <a:rPr lang="el-GR" sz="2300" dirty="0" smtClean="0">
                <a:solidFill>
                  <a:schemeClr val="bg1"/>
                </a:solidFill>
                <a:latin typeface="Palatino Linotype" pitchFamily="18" charset="0"/>
              </a:rPr>
              <a:t> μεθόδου. Η αντίθεσή της προς τη Σχολή της Αλεξάνδρειας και ιδιαίτερα στο ζήτημα της ερμηνευτικής μεθόδου. Η αναζήτηση της αλήθειας στο γράμμα και όχι στο πνεύμα των Γραφών. • Η επικέντρωση στο ανθρώπινο και ηθικό στοιχείο της θείας αποκάλυψης. • Η ανάλυση της ιστορικότητας του κειμένου με τη χρήση ορθολογιστικών μεθόδων.</a:t>
            </a:r>
          </a:p>
          <a:p>
            <a:r>
              <a:rPr lang="el-GR" sz="2300" dirty="0" smtClean="0">
                <a:solidFill>
                  <a:schemeClr val="bg1"/>
                </a:solidFill>
                <a:latin typeface="Palatino Linotype" pitchFamily="18" charset="0"/>
              </a:rPr>
              <a:t>Έργο των εκπροσώπων της </a:t>
            </a:r>
            <a:r>
              <a:rPr lang="el-GR" sz="2300" dirty="0" err="1" smtClean="0">
                <a:solidFill>
                  <a:schemeClr val="bg1"/>
                </a:solidFill>
                <a:latin typeface="Palatino Linotype" pitchFamily="18" charset="0"/>
              </a:rPr>
              <a:t>Αντιοχειανής</a:t>
            </a:r>
            <a:r>
              <a:rPr lang="el-GR" sz="2300" dirty="0" smtClean="0">
                <a:solidFill>
                  <a:schemeClr val="bg1"/>
                </a:solidFill>
                <a:latin typeface="Palatino Linotype" pitchFamily="18" charset="0"/>
              </a:rPr>
              <a:t> Σχολής: • Προσπαθούν να σταθούν πιο κοντά στο γράμμα του κειμένου. • Απορρίπτουν τις ερμηνείες των αλληγορικών. • Αναζητούν τη γραμματική έννοια των λέξεων. • Η </a:t>
            </a:r>
            <a:r>
              <a:rPr lang="el-GR" sz="2300" dirty="0" err="1" smtClean="0">
                <a:solidFill>
                  <a:schemeClr val="bg1"/>
                </a:solidFill>
                <a:latin typeface="Palatino Linotype" pitchFamily="18" charset="0"/>
              </a:rPr>
              <a:t>γραμματικο</a:t>
            </a:r>
            <a:r>
              <a:rPr lang="el-GR" sz="2300" dirty="0" smtClean="0">
                <a:solidFill>
                  <a:schemeClr val="bg1"/>
                </a:solidFill>
                <a:latin typeface="Palatino Linotype" pitchFamily="18" charset="0"/>
              </a:rPr>
              <a:t>-ιστορική μελέτη του κειμένου θα τους δώσει το μέσο να υψωθούν στη θεωρία. • Όταν όμως περνούν στη θεωρία προσέχουν το ηθικό και ιστορικό στοιχείο. </a:t>
            </a:r>
            <a:endParaRPr lang="el-GR" sz="2000" dirty="0" smtClean="0">
              <a:solidFill>
                <a:schemeClr val="bg1"/>
              </a:solidFill>
              <a:latin typeface="Palatino Linotype" pitchFamily="18" charset="0"/>
            </a:endParaRPr>
          </a:p>
          <a:p>
            <a:endParaRPr lang="el-GR" sz="2000" b="1" dirty="0" smtClean="0">
              <a:solidFill>
                <a:schemeClr val="bg1"/>
              </a:solidFill>
              <a:latin typeface="Palatino Linotype" pitchFamily="18" charset="0"/>
            </a:endParaRP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ΜΕΓΑΣ ΚΩΝΣΤΑΝΤΙΝΟΣ ΚΑΙ ΔΙΑΔΟΣΗ ΤΟΥ ΧΡΙΣΤΙΑΝΙΣΜΟΥ</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 Ο Χριστιανισμός επί βασιλείας του </a:t>
            </a:r>
            <a:r>
              <a:rPr lang="el-GR" sz="2300" dirty="0" err="1" smtClean="0">
                <a:solidFill>
                  <a:schemeClr val="bg1"/>
                </a:solidFill>
                <a:latin typeface="Palatino Linotype" pitchFamily="18" charset="0"/>
              </a:rPr>
              <a:t>Μεγ</a:t>
            </a:r>
            <a:r>
              <a:rPr lang="el-GR" sz="2300" dirty="0" smtClean="0">
                <a:solidFill>
                  <a:schemeClr val="bg1"/>
                </a:solidFill>
                <a:latin typeface="Palatino Linotype" pitchFamily="18" charset="0"/>
              </a:rPr>
              <a:t>. Κωνσταντίνου απόκτησε επίσημα το δικαίωμα να υπάρχει και να διαδίδεται. Ωστόσο, το πρώτο Διάταγμα υπέρ των Χριστιανών εκδόθηκε το 311 μ.Χ. από το Γαλέριο, που ήταν ένας από τους τρομερότερους διώκτες του. Με το Διάταγμα αυτό επιτρεπόταν στους Χριστιανούς να υπάρχουν νόμιμα και συγχωρούσε την αντίσταση τους να γίνουν ειδωλολάτρες, όπως διέταζε η Κυβέρνηση. Έγραφε σχετικά το Διάταγμα αυτό του </a:t>
            </a:r>
            <a:r>
              <a:rPr lang="el-GR" sz="2300" dirty="0" err="1" smtClean="0">
                <a:solidFill>
                  <a:schemeClr val="bg1"/>
                </a:solidFill>
                <a:latin typeface="Palatino Linotype" pitchFamily="18" charset="0"/>
              </a:rPr>
              <a:t>Γαλέριου</a:t>
            </a:r>
            <a:r>
              <a:rPr lang="el-GR" sz="2300" dirty="0" smtClean="0">
                <a:solidFill>
                  <a:schemeClr val="bg1"/>
                </a:solidFill>
                <a:latin typeface="Palatino Linotype" pitchFamily="18" charset="0"/>
              </a:rPr>
              <a:t>: «Οι Χριστιανοί μπορούν να έχουν και πάλι τις συναντήσεις τους, εφόσον δεν κάνουν τίποτε το αντίθετο προς το κοινό καλό και υποχρεώνονται να προσεύχονται για το καλό μας και για το καλό της Πολιτείας».</a:t>
            </a:r>
            <a:endParaRPr lang="el-GR" sz="2000" b="1" dirty="0" smtClean="0">
              <a:solidFill>
                <a:schemeClr val="bg1"/>
              </a:solidFill>
              <a:latin typeface="Palatino Linotype" pitchFamily="18" charset="0"/>
            </a:endParaRPr>
          </a:p>
          <a:p>
            <a:pPr algn="just"/>
            <a:endParaRPr lang="el-GR" sz="2000" b="1" i="1" dirty="0" smtClean="0">
              <a:solidFill>
                <a:schemeClr val="bg1"/>
              </a:solidFill>
              <a:latin typeface="Palatino Linotype"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ΜΕΓΑΣ ΚΩΝΣΤΑΝΤΙΝΟΣ ΚΑΙ ΔΙΑΔΟΣΗ ΤΟΥ ΧΡΙΣΤΙΑΝΙΣΜΟΥ</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Το Φεβρουάριο του 313 μ.Χ., δυο χρόνια αργότερα, ύστερα από την ήττα του Μαξέντιου, ο Κωνσταντίνος συμφώνησε με το σύμμαχο του </a:t>
            </a:r>
            <a:r>
              <a:rPr lang="el-GR" sz="2300" dirty="0" err="1" smtClean="0">
                <a:solidFill>
                  <a:schemeClr val="bg1"/>
                </a:solidFill>
                <a:latin typeface="Palatino Linotype" pitchFamily="18" charset="0"/>
              </a:rPr>
              <a:t>Λικίνιο</a:t>
            </a:r>
            <a:r>
              <a:rPr lang="el-GR" sz="2300" dirty="0" smtClean="0">
                <a:solidFill>
                  <a:schemeClr val="bg1"/>
                </a:solidFill>
                <a:latin typeface="Palatino Linotype" pitchFamily="18" charset="0"/>
              </a:rPr>
              <a:t> κι εξέδωσαν στο Μιλάνο το εξαιρετικού ενδιαφέροντος για το Χριστιανισμό έγγραφο, το οποίο ονομάστηκε «"</a:t>
            </a:r>
            <a:r>
              <a:rPr lang="el-GR" sz="2300" dirty="0" err="1" smtClean="0">
                <a:solidFill>
                  <a:schemeClr val="bg1"/>
                </a:solidFill>
                <a:latin typeface="Palatino Linotype" pitchFamily="18" charset="0"/>
              </a:rPr>
              <a:t>Εδικτον</a:t>
            </a:r>
            <a:r>
              <a:rPr lang="el-GR" sz="2300" dirty="0" smtClean="0">
                <a:solidFill>
                  <a:schemeClr val="bg1"/>
                </a:solidFill>
                <a:latin typeface="Palatino Linotype" pitchFamily="18" charset="0"/>
              </a:rPr>
              <a:t> των Μεδιολάνων». Το Διάταγμα αυτό αποκαθιστούσε τη θρησκευτική ειρήνη στη Ρωμαϊκή Αυτοκρατορία με τη Διακήρυξη της ελευθερίας της συνειδήσεως, της ελεύθερης εισόδου στο Χριστιανισμό, της επιστροφής στις χριστιανικές Εκκλησίες των τόπων προσευχής και των κτημάτων που είχαν δημευθεί από την Πολιτεία, καθώς και της απαλλαγής του Κλήρου από τα δημόσια βάρη. Όλα τα μέχρι τότε μέτρα εναντίον των Χριστιανών θεωρήθηκαν άκυρα.</a:t>
            </a:r>
            <a:endParaRPr lang="el-GR" sz="2000" b="1" i="1" dirty="0" smtClean="0">
              <a:solidFill>
                <a:schemeClr val="bg1"/>
              </a:solidFill>
              <a:latin typeface="Palatino Linotype"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sz="2900" b="1" i="1" dirty="0" smtClean="0">
              <a:solidFill>
                <a:schemeClr val="accent5">
                  <a:lumMod val="50000"/>
                </a:schemeClr>
              </a:solidFill>
              <a:latin typeface="Palatino Linotype" pitchFamily="18" charset="0"/>
            </a:endParaRPr>
          </a:p>
          <a:p>
            <a:r>
              <a:rPr lang="el-GR" sz="2600" b="1" i="1" dirty="0" smtClean="0">
                <a:solidFill>
                  <a:schemeClr val="bg1"/>
                </a:solidFill>
                <a:latin typeface="Palatino Linotype" pitchFamily="18" charset="0"/>
              </a:rPr>
              <a:t>Κωνσταντινούπολη, το κέντρο του Χριστιανισμού</a:t>
            </a:r>
          </a:p>
          <a:p>
            <a:r>
              <a:rPr lang="el-GR" sz="2300" b="1" dirty="0" smtClean="0">
                <a:solidFill>
                  <a:schemeClr val="bg1"/>
                </a:solidFill>
                <a:latin typeface="Palatino Linotype" pitchFamily="18" charset="0"/>
              </a:rPr>
              <a:t>Ο Μ. Κωνσταντίνος μετά τη Σύνοδο της Νικαίας αποφάσισε να χτίσει νέα πρωτεύουσα στο ανατολικό τμήμα της αυτοκρατορίας και μετά από πολλές σκέψεις κατέληξε στην εκλογή του αρχαίου Βυζαντίου στο Βόσπορο. Οι ιστορικοί αποδίδουν, σε διαφορετικά ο καθένας αίτια, τους λόγους που οδήγησαν τον Κωνσταντίνο σ' αυτήν την απόφαση:</a:t>
            </a:r>
          </a:p>
          <a:p>
            <a:r>
              <a:rPr lang="el-GR" sz="2300" b="1" dirty="0" smtClean="0">
                <a:solidFill>
                  <a:schemeClr val="bg1"/>
                </a:solidFill>
                <a:latin typeface="Palatino Linotype" pitchFamily="18" charset="0"/>
              </a:rPr>
              <a:t>- Οι Χρονογράφοι της εποχής του και ο Άγγλος ιστορικός </a:t>
            </a:r>
            <a:r>
              <a:rPr lang="el-GR" sz="2300" b="1" dirty="0" err="1" smtClean="0">
                <a:solidFill>
                  <a:schemeClr val="bg1"/>
                </a:solidFill>
                <a:latin typeface="Palatino Linotype" pitchFamily="18" charset="0"/>
              </a:rPr>
              <a:t>Γίββων</a:t>
            </a:r>
            <a:r>
              <a:rPr lang="el-GR" sz="2300" b="1" dirty="0" smtClean="0">
                <a:solidFill>
                  <a:schemeClr val="bg1"/>
                </a:solidFill>
                <a:latin typeface="Palatino Linotype" pitchFamily="18" charset="0"/>
              </a:rPr>
              <a:t> θεωρούν ότι ο Κωνσταντίνος, μετά τα θλιβερά οικογενειακά του γεγονότα (θανάτωσε το γιο του </a:t>
            </a:r>
            <a:r>
              <a:rPr lang="el-GR" sz="2300" b="1" dirty="0" err="1" smtClean="0">
                <a:solidFill>
                  <a:schemeClr val="bg1"/>
                </a:solidFill>
                <a:latin typeface="Palatino Linotype" pitchFamily="18" charset="0"/>
              </a:rPr>
              <a:t>Κρίσπο</a:t>
            </a:r>
            <a:r>
              <a:rPr lang="el-GR" sz="2300" b="1" dirty="0" smtClean="0">
                <a:solidFill>
                  <a:schemeClr val="bg1"/>
                </a:solidFill>
                <a:latin typeface="Palatino Linotype" pitchFamily="18" charset="0"/>
              </a:rPr>
              <a:t> ύστερα από ραδιουργίες της μητριάς του Φούστας και μετά και αυτήν την ίδια), καθώς και τον ηθικό ξεπεσμό της Ρώμης, που δεν μπορούσε να κατανοήσει τη μεταβολή που γινόταν στον κόσμο με το Χριστιανισμό, αποφάσισε να εγκαταλείψει την πρωτεύουσα του και να εγκατασταθεί στις ελληνικές εκείνες χώρες, στις οποίες γεννήθηκε κι ευδοκίμησε το ευαγγελικό κήρυγμα.</a:t>
            </a:r>
            <a:br>
              <a:rPr lang="el-GR" sz="2300" b="1" dirty="0" smtClean="0">
                <a:solidFill>
                  <a:schemeClr val="bg1"/>
                </a:solidFill>
                <a:latin typeface="Palatino Linotype" pitchFamily="18" charset="0"/>
              </a:rPr>
            </a:br>
            <a:r>
              <a:rPr lang="el-GR" sz="2300" b="1" dirty="0" smtClean="0">
                <a:solidFill>
                  <a:schemeClr val="bg1"/>
                </a:solidFill>
                <a:latin typeface="Palatino Linotype" pitchFamily="18" charset="0"/>
              </a:rPr>
              <a:t>- Άλλοι ιστορικοί ισχυρίζονται ότι ο Κωνσταντίνος, σαν υπέρμαχος των Χριστιανών, θεώρησε σκόπιμο να μεταφέρει την πρωτεύουσα του σε περιοχή που το χριστιανικό στοιχείο υπερτερούσε σε αριθμό και δύναμη. Λέγεται ότι αρχικά διάλεξε την περιοχή της σημερινής Σόφιας της Βουλγαρίας κι άλλοι ότι θέλησε να χτίσει τη νέα πρωτεύουσα μεταξύ της Τροίας και της Περγάμου.</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sz="2900" b="1" i="1" dirty="0" smtClean="0">
              <a:solidFill>
                <a:schemeClr val="accent5">
                  <a:lumMod val="50000"/>
                </a:schemeClr>
              </a:solidFill>
              <a:latin typeface="Palatino Linotype" pitchFamily="18" charset="0"/>
            </a:endParaRPr>
          </a:p>
          <a:p>
            <a:r>
              <a:rPr lang="el-GR" sz="2600" b="1" i="1" dirty="0" smtClean="0">
                <a:solidFill>
                  <a:schemeClr val="bg1"/>
                </a:solidFill>
                <a:latin typeface="Palatino Linotype" pitchFamily="18" charset="0"/>
              </a:rPr>
              <a:t>Α ΟΙΚΟΥΜΕΝΙΚΗ ΣΥΝΟΔΟΣ</a:t>
            </a:r>
          </a:p>
          <a:p>
            <a:r>
              <a:rPr lang="el-GR" sz="2300" b="1" dirty="0" smtClean="0">
                <a:solidFill>
                  <a:schemeClr val="bg1"/>
                </a:solidFill>
                <a:latin typeface="Palatino Linotype" pitchFamily="18" charset="0"/>
              </a:rPr>
              <a:t>Το 325 στη Νίκαια της Βιθυνίας ο Ρωμαίος αυτοκράτορας Κωνσταντίνος Α΄ συγκάλεσε την Πρώτη Σύνοδο της Νίκαιας ή Α΄ Οικουμενική Σύνοδο με σκοπό την αποκατάσταση της ειρήνης στα εκκλησιαστικά ζητήματα της ρωμαϊκής αυτοκρατορίας.</a:t>
            </a:r>
          </a:p>
          <a:p>
            <a:r>
              <a:rPr lang="el-GR" sz="2300" b="1" dirty="0" smtClean="0">
                <a:solidFill>
                  <a:schemeClr val="bg1"/>
                </a:solidFill>
                <a:latin typeface="Palatino Linotype" pitchFamily="18" charset="0"/>
              </a:rPr>
              <a:t>Η σύνοδος καταδίκασε τη διδασκαλία του Αρείου, συνέταξε το Σύμβολο της Νίκαιας που καθιέρωσε τον όρο ομοούσιος και όρισε την ημερομηνία εορτασμού του Πάσχα. Με τη Σύνοδο αυτή η Εκκλησία εντάχθηκε στις επίσημες δομές της Ρωμαϊκής Αυτοκρατορίας και ο συνοδικός θεσμός έγινε θεμελιώδους σημασίας για τον Ορθόδοξο Χριστιανισμό. Οι εξελίξεις αυτές είχαν μακροχρόνιες επιρροές θεολογικού και πολιτικού χαρακτήρα στην Ανατολή κατά τη διάρκεια όλου του Μεσαίωνα. Επίσης, αποτέλεσε το πρότυπο για τις μελλοντικές Οικουμενικές Συνόδους..</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92500"/>
          </a:bodyPr>
          <a:lstStyle/>
          <a:p>
            <a:endParaRPr lang="el-GR" sz="2900" b="1" i="1" dirty="0" smtClean="0">
              <a:solidFill>
                <a:schemeClr val="accent5">
                  <a:lumMod val="50000"/>
                </a:schemeClr>
              </a:solidFill>
              <a:latin typeface="Palatino Linotype" pitchFamily="18" charset="0"/>
            </a:endParaRPr>
          </a:p>
          <a:p>
            <a:r>
              <a:rPr lang="el-GR" sz="2600" b="1" i="1" dirty="0" smtClean="0">
                <a:solidFill>
                  <a:schemeClr val="bg1"/>
                </a:solidFill>
                <a:latin typeface="Palatino Linotype" pitchFamily="18" charset="0"/>
              </a:rPr>
              <a:t>Β ΟΙΚΟΥΜΕΝΙΚΗ ΣΥΝΟΔΟΣ</a:t>
            </a:r>
          </a:p>
          <a:p>
            <a:r>
              <a:rPr lang="el-GR" sz="2300" b="1" dirty="0" smtClean="0">
                <a:solidFill>
                  <a:schemeClr val="bg1"/>
                </a:solidFill>
                <a:latin typeface="Palatino Linotype" pitchFamily="18" charset="0"/>
              </a:rPr>
              <a:t>Ο Θεοδόσιος, προσπάθησε διακαώς να επιβάλει την πίστη στην Τριαδική Θεότητα (Πατήρ, </a:t>
            </a:r>
            <a:r>
              <a:rPr lang="el-GR" sz="2300" b="1" dirty="0" err="1" smtClean="0">
                <a:solidFill>
                  <a:schemeClr val="bg1"/>
                </a:solidFill>
                <a:latin typeface="Palatino Linotype" pitchFamily="18" charset="0"/>
              </a:rPr>
              <a:t>Υιος</a:t>
            </a:r>
            <a:r>
              <a:rPr lang="el-GR" sz="2300" b="1" dirty="0" smtClean="0">
                <a:solidFill>
                  <a:schemeClr val="bg1"/>
                </a:solidFill>
                <a:latin typeface="Palatino Linotype" pitchFamily="18" charset="0"/>
              </a:rPr>
              <a:t> και Άγιο Πνεύμα). Έτσι εξέδωσε το </a:t>
            </a:r>
            <a:r>
              <a:rPr lang="el-GR" sz="2300" b="1" dirty="0" err="1" smtClean="0">
                <a:solidFill>
                  <a:schemeClr val="bg1"/>
                </a:solidFill>
                <a:latin typeface="Palatino Linotype" pitchFamily="18" charset="0"/>
              </a:rPr>
              <a:t>Θεοδοσιανό</a:t>
            </a:r>
            <a:r>
              <a:rPr lang="el-GR" sz="2300" b="1" dirty="0" smtClean="0">
                <a:solidFill>
                  <a:schemeClr val="bg1"/>
                </a:solidFill>
                <a:latin typeface="Palatino Linotype" pitchFamily="18" charset="0"/>
              </a:rPr>
              <a:t> Κώδικα (</a:t>
            </a:r>
            <a:r>
              <a:rPr lang="el-GR" sz="2300" b="1" dirty="0" err="1" smtClean="0">
                <a:solidFill>
                  <a:schemeClr val="bg1"/>
                </a:solidFill>
                <a:latin typeface="Palatino Linotype" pitchFamily="18" charset="0"/>
              </a:rPr>
              <a:t>Codex</a:t>
            </a:r>
            <a:r>
              <a:rPr lang="el-GR" sz="2300" b="1" dirty="0" smtClean="0">
                <a:solidFill>
                  <a:schemeClr val="bg1"/>
                </a:solidFill>
                <a:latin typeface="Palatino Linotype" pitchFamily="18" charset="0"/>
              </a:rPr>
              <a:t> </a:t>
            </a:r>
            <a:r>
              <a:rPr lang="el-GR" sz="2300" b="1" dirty="0" err="1" smtClean="0">
                <a:solidFill>
                  <a:schemeClr val="bg1"/>
                </a:solidFill>
                <a:latin typeface="Palatino Linotype" pitchFamily="18" charset="0"/>
              </a:rPr>
              <a:t>Theodosianus</a:t>
            </a:r>
            <a:r>
              <a:rPr lang="el-GR" sz="2300" b="1" dirty="0" smtClean="0">
                <a:solidFill>
                  <a:schemeClr val="bg1"/>
                </a:solidFill>
                <a:latin typeface="Palatino Linotype" pitchFamily="18" charset="0"/>
              </a:rPr>
              <a:t> 16, 1, 2) το Φεβρουάριο του 380. Καταδίκασε τους </a:t>
            </a:r>
            <a:r>
              <a:rPr lang="el-GR" sz="2300" b="1" dirty="0" err="1" smtClean="0">
                <a:solidFill>
                  <a:schemeClr val="bg1"/>
                </a:solidFill>
                <a:latin typeface="Palatino Linotype" pitchFamily="18" charset="0"/>
              </a:rPr>
              <a:t>Μακεδονιανούς</a:t>
            </a:r>
            <a:r>
              <a:rPr lang="el-GR" sz="2300" b="1" dirty="0" smtClean="0">
                <a:solidFill>
                  <a:schemeClr val="bg1"/>
                </a:solidFill>
                <a:latin typeface="Palatino Linotype" pitchFamily="18" charset="0"/>
              </a:rPr>
              <a:t> η </a:t>
            </a:r>
            <a:r>
              <a:rPr lang="el-GR" sz="2300" b="1" dirty="0" err="1" smtClean="0">
                <a:solidFill>
                  <a:schemeClr val="bg1"/>
                </a:solidFill>
                <a:latin typeface="Palatino Linotype" pitchFamily="18" charset="0"/>
              </a:rPr>
              <a:t>Πνευματομάχους</a:t>
            </a:r>
            <a:r>
              <a:rPr lang="el-GR" sz="2300" b="1" dirty="0" smtClean="0">
                <a:solidFill>
                  <a:schemeClr val="bg1"/>
                </a:solidFill>
                <a:latin typeface="Palatino Linotype" pitchFamily="18" charset="0"/>
              </a:rPr>
              <a:t> με αρχηγός τους το Μακεδόνιο, που αρνούνταν τη θεότητα του Αγίου Πνεύματος. με το διάταγμα του Ιανουαρίου του 381 (</a:t>
            </a:r>
            <a:r>
              <a:rPr lang="el-GR" sz="2300" b="1" dirty="0" err="1" smtClean="0">
                <a:solidFill>
                  <a:schemeClr val="bg1"/>
                </a:solidFill>
                <a:latin typeface="Palatino Linotype" pitchFamily="18" charset="0"/>
              </a:rPr>
              <a:t>Codex</a:t>
            </a:r>
            <a:r>
              <a:rPr lang="el-GR" sz="2300" b="1" dirty="0" smtClean="0">
                <a:solidFill>
                  <a:schemeClr val="bg1"/>
                </a:solidFill>
                <a:latin typeface="Palatino Linotype" pitchFamily="18" charset="0"/>
              </a:rPr>
              <a:t> </a:t>
            </a:r>
            <a:r>
              <a:rPr lang="el-GR" sz="2300" b="1" dirty="0" err="1" smtClean="0">
                <a:solidFill>
                  <a:schemeClr val="bg1"/>
                </a:solidFill>
                <a:latin typeface="Palatino Linotype" pitchFamily="18" charset="0"/>
              </a:rPr>
              <a:t>Theodosianus</a:t>
            </a:r>
            <a:r>
              <a:rPr lang="el-GR" sz="2300" b="1" dirty="0" smtClean="0">
                <a:solidFill>
                  <a:schemeClr val="bg1"/>
                </a:solidFill>
                <a:latin typeface="Palatino Linotype" pitchFamily="18" charset="0"/>
              </a:rPr>
              <a:t> 16, 5, 6), αλλά δεν κατόρθωσε να σταματήσει </a:t>
            </a:r>
            <a:r>
              <a:rPr lang="el-GR" sz="2300" b="1" dirty="0" err="1" smtClean="0">
                <a:solidFill>
                  <a:schemeClr val="bg1"/>
                </a:solidFill>
                <a:latin typeface="Palatino Linotype" pitchFamily="18" charset="0"/>
              </a:rPr>
              <a:t>τιίς</a:t>
            </a:r>
            <a:r>
              <a:rPr lang="el-GR" sz="2300" b="1" dirty="0" smtClean="0">
                <a:solidFill>
                  <a:schemeClr val="bg1"/>
                </a:solidFill>
                <a:latin typeface="Palatino Linotype" pitchFamily="18" charset="0"/>
              </a:rPr>
              <a:t> νέες αιρετικές διδασκαλίες που είχαν αρχίσει να παίρνουν σάρκα και οστά μέσα στα όρια της Βυζαντινής Αυτοκρατορίας.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628800"/>
            <a:ext cx="8964488" cy="4464496"/>
          </a:xfrm>
          <a:solidFill>
            <a:schemeClr val="accent6">
              <a:lumMod val="20000"/>
              <a:lumOff val="80000"/>
            </a:schemeClr>
          </a:solidFill>
        </p:spPr>
        <p:txBody>
          <a:bodyPr>
            <a:normAutofit fontScale="90000"/>
          </a:bodyPr>
          <a:lstStyle/>
          <a:p>
            <a:pPr algn="ct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«Ο Χριστιανισμός δεν έφερε καινούργια πράγματα.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Κάνει τα πάντα καινούργια» </a:t>
            </a:r>
            <a:br>
              <a:rPr lang="el-GR" sz="3600" b="1" i="1" dirty="0" smtClean="0">
                <a:solidFill>
                  <a:schemeClr val="accent4">
                    <a:lumMod val="50000"/>
                  </a:schemeClr>
                </a:solidFill>
                <a:latin typeface="Palatino Linotype" pitchFamily="18" charset="0"/>
              </a:rPr>
            </a:br>
            <a:r>
              <a:rPr lang="el-GR" sz="3600" dirty="0" smtClean="0">
                <a:solidFill>
                  <a:schemeClr val="accent4">
                    <a:lumMod val="50000"/>
                  </a:schemeClr>
                </a:solidFill>
                <a:latin typeface="Palatino Linotype" pitchFamily="18" charset="0"/>
              </a:rPr>
              <a:t>(</a:t>
            </a:r>
            <a:r>
              <a:rPr lang="el-GR" sz="3600" dirty="0" err="1" smtClean="0">
                <a:solidFill>
                  <a:schemeClr val="accent4">
                    <a:lumMod val="50000"/>
                  </a:schemeClr>
                </a:solidFill>
                <a:latin typeface="Palatino Linotype" pitchFamily="18" charset="0"/>
              </a:rPr>
              <a:t>πατ</a:t>
            </a:r>
            <a:r>
              <a:rPr lang="el-GR" sz="3600" dirty="0" smtClean="0">
                <a:solidFill>
                  <a:schemeClr val="accent4">
                    <a:lumMod val="50000"/>
                  </a:schemeClr>
                </a:solidFill>
                <a:latin typeface="Palatino Linotype" pitchFamily="18" charset="0"/>
              </a:rPr>
              <a:t>. Α. </a:t>
            </a:r>
            <a:r>
              <a:rPr lang="el-GR" sz="3600" dirty="0" err="1" smtClean="0">
                <a:solidFill>
                  <a:schemeClr val="accent4">
                    <a:lumMod val="50000"/>
                  </a:schemeClr>
                </a:solidFill>
                <a:latin typeface="Palatino Linotype" pitchFamily="18" charset="0"/>
              </a:rPr>
              <a:t>Σμέμαν</a:t>
            </a:r>
            <a:r>
              <a:rPr lang="el-GR" sz="3600" dirty="0" smtClean="0">
                <a:solidFill>
                  <a:schemeClr val="accent4">
                    <a:lumMod val="50000"/>
                  </a:schemeClr>
                </a:solidFill>
                <a:latin typeface="Palatino Linotype" pitchFamily="18" charset="0"/>
              </a:rPr>
              <a:t>)</a:t>
            </a:r>
            <a:r>
              <a:rPr lang="el-GR" sz="6600" dirty="0" smtClean="0">
                <a:solidFill>
                  <a:schemeClr val="accent4">
                    <a:lumMod val="50000"/>
                  </a:schemeClr>
                </a:solidFill>
                <a:latin typeface="Palatino Linotype" pitchFamily="18" charset="0"/>
              </a:rPr>
              <a:t> </a:t>
            </a:r>
            <a:r>
              <a:rPr lang="el-GR" sz="6600" b="1" i="1" dirty="0" smtClean="0">
                <a:solidFill>
                  <a:schemeClr val="accent4">
                    <a:lumMod val="50000"/>
                  </a:schemeClr>
                </a:solidFill>
                <a:latin typeface="Palatino Linotype" pitchFamily="18" charset="0"/>
              </a:rPr>
              <a:t/>
            </a:r>
            <a:br>
              <a:rPr lang="el-GR" sz="6600" b="1" i="1" dirty="0" smtClean="0">
                <a:solidFill>
                  <a:schemeClr val="accent4">
                    <a:lumMod val="50000"/>
                  </a:schemeClr>
                </a:solidFill>
                <a:latin typeface="Palatino Linotype" pitchFamily="18" charset="0"/>
              </a:rPr>
            </a:br>
            <a:r>
              <a:rPr lang="el-GR" sz="6600" b="1" i="1" dirty="0" smtClean="0">
                <a:solidFill>
                  <a:schemeClr val="accent4">
                    <a:lumMod val="50000"/>
                  </a:schemeClr>
                </a:solidFill>
                <a:latin typeface="Palatino Linotype" pitchFamily="18" charset="0"/>
              </a:rPr>
              <a:t>*</a:t>
            </a:r>
            <a:r>
              <a:rPr lang="el-GR" sz="3600" b="1" i="1" dirty="0" smtClean="0">
                <a:solidFill>
                  <a:schemeClr val="accent4">
                    <a:lumMod val="50000"/>
                  </a:schemeClr>
                </a:solidFill>
                <a:latin typeface="Palatino Linotype" pitchFamily="18" charset="0"/>
              </a:rPr>
              <a:t>Το μόνο καινό στον Χριστιανισμό είναι το Πρόσωπο….</a:t>
            </a:r>
            <a:r>
              <a:rPr lang="el-GR" b="1" dirty="0" smtClean="0">
                <a:latin typeface="Palatino Linotype" pitchFamily="18" charset="0"/>
              </a:rPr>
              <a:t>       </a:t>
            </a:r>
            <a:endParaRPr lang="el-GR" b="1" dirty="0">
              <a:latin typeface="Palatino Linotype" pitchFamily="18" charset="0"/>
            </a:endParaRPr>
          </a:p>
        </p:txBody>
      </p:sp>
      <p:pic>
        <p:nvPicPr>
          <p:cNvPr id="4" name="3 - Θέση περιεχομένου" descr="ΕΑΠ.png"/>
          <p:cNvPicPr>
            <a:picLocks noGrp="1" noChangeAspect="1"/>
          </p:cNvPicPr>
          <p:nvPr>
            <p:ph idx="1"/>
          </p:nvPr>
        </p:nvPicPr>
        <p:blipFill>
          <a:blip r:embed="rId2" cstate="print"/>
          <a:stretch>
            <a:fillRect/>
          </a:stretch>
        </p:blipFill>
        <p:spPr>
          <a:xfrm>
            <a:off x="6084168" y="260648"/>
            <a:ext cx="2628900" cy="1368152"/>
          </a:xfrm>
        </p:spPr>
      </p:pic>
      <p:sp>
        <p:nvSpPr>
          <p:cNvPr id="1026" name="AutoShape 2" descr="ΕΑΠ: Ανακοίνωση για τη διενέργεια των εξετάσεων ακαδημαϊκού έτους 2019 –  2020 | Επιτομή ειδήσ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sz="2900" b="1" i="1" dirty="0" smtClean="0">
              <a:solidFill>
                <a:schemeClr val="accent5">
                  <a:lumMod val="50000"/>
                </a:schemeClr>
              </a:solidFill>
              <a:latin typeface="Palatino Linotype" pitchFamily="18" charset="0"/>
            </a:endParaRPr>
          </a:p>
          <a:p>
            <a:r>
              <a:rPr lang="el-GR" sz="2600" b="1" i="1" dirty="0" smtClean="0">
                <a:solidFill>
                  <a:schemeClr val="bg1"/>
                </a:solidFill>
                <a:latin typeface="Palatino Linotype" pitchFamily="18" charset="0"/>
              </a:rPr>
              <a:t>Β ΟΙΚΟΥΜΕΝΙΚΗ ΣΥΝΟΔΟΣ</a:t>
            </a:r>
          </a:p>
          <a:p>
            <a:r>
              <a:rPr lang="el-GR" sz="2300" b="1" dirty="0" smtClean="0">
                <a:solidFill>
                  <a:schemeClr val="bg1"/>
                </a:solidFill>
                <a:latin typeface="Palatino Linotype" pitchFamily="18" charset="0"/>
              </a:rPr>
              <a:t>Το Μάιο του 381 ο Μέγας Θεοδόσιος συγκάλεσε τη Β' Οικουμενική Σύνοδο στην Κωνσταντινούπολη. Αρχικά η σύνοδος συγκλήθηκε ως τοπική, όχι μόνο για την καταδίκη των αιρέσεων, που είχαν εμφανιστεί, αλλά και για την αντιμετώπιση της κανονικής πληρώσεως του πατριαρχικού θρόνου της Κωνσταντινουπόλεως. Η Σύνοδος αναγνωρίστηκε ως Οικουμενική από την Δ' Οικουμενική Σύνοδο το 451 στη Χαλκηδόνα. Η Β΄ Οικουμενική επρόκειτο να δώσει οριστικό τέλος στα υπολείμματα της διδασκαλίας των </a:t>
            </a:r>
            <a:r>
              <a:rPr lang="el-GR" sz="2300" b="1" dirty="0" err="1" smtClean="0">
                <a:solidFill>
                  <a:schemeClr val="bg1"/>
                </a:solidFill>
                <a:latin typeface="Palatino Linotype" pitchFamily="18" charset="0"/>
              </a:rPr>
              <a:t>αρειανοφρόνων</a:t>
            </a:r>
            <a:r>
              <a:rPr lang="el-GR" sz="2300" b="1" dirty="0" smtClean="0">
                <a:solidFill>
                  <a:schemeClr val="bg1"/>
                </a:solidFill>
                <a:latin typeface="Palatino Linotype" pitchFamily="18" charset="0"/>
              </a:rPr>
              <a:t> (</a:t>
            </a:r>
            <a:r>
              <a:rPr lang="el-GR" sz="2300" b="1" dirty="0" err="1" smtClean="0">
                <a:solidFill>
                  <a:schemeClr val="bg1"/>
                </a:solidFill>
                <a:latin typeface="Palatino Linotype" pitchFamily="18" charset="0"/>
              </a:rPr>
              <a:t>Ευνόμιο</a:t>
            </a:r>
            <a:r>
              <a:rPr lang="el-GR" sz="2300" b="1" dirty="0" smtClean="0">
                <a:solidFill>
                  <a:schemeClr val="bg1"/>
                </a:solidFill>
                <a:latin typeface="Palatino Linotype" pitchFamily="18" charset="0"/>
              </a:rPr>
              <a:t>), να καταδικάσει την αιρετική διδασκαλία του </a:t>
            </a:r>
            <a:r>
              <a:rPr lang="el-GR" sz="2300" b="1" dirty="0" err="1" smtClean="0">
                <a:solidFill>
                  <a:schemeClr val="bg1"/>
                </a:solidFill>
                <a:latin typeface="Palatino Linotype" pitchFamily="18" charset="0"/>
              </a:rPr>
              <a:t>Απολιναρίου</a:t>
            </a:r>
            <a:r>
              <a:rPr lang="el-GR" sz="2300" b="1" dirty="0" smtClean="0">
                <a:solidFill>
                  <a:schemeClr val="bg1"/>
                </a:solidFill>
                <a:latin typeface="Palatino Linotype" pitchFamily="18" charset="0"/>
              </a:rPr>
              <a:t> και των </a:t>
            </a:r>
            <a:r>
              <a:rPr lang="el-GR" sz="2300" b="1" dirty="0" err="1" smtClean="0">
                <a:solidFill>
                  <a:schemeClr val="bg1"/>
                </a:solidFill>
                <a:latin typeface="Palatino Linotype" pitchFamily="18" charset="0"/>
              </a:rPr>
              <a:t>Μακεδονιανών</a:t>
            </a:r>
            <a:r>
              <a:rPr lang="el-GR" sz="2300" b="1" dirty="0" smtClean="0">
                <a:solidFill>
                  <a:schemeClr val="bg1"/>
                </a:solidFill>
                <a:latin typeface="Palatino Linotype" pitchFamily="18" charset="0"/>
              </a:rPr>
              <a:t>. Στη Σύνοδο μετείχαν εκατό πενήντα ανατολικοί επίσκοποι. Ανάμεσα τους ήταν ο Γρηγόριος </a:t>
            </a:r>
            <a:r>
              <a:rPr lang="el-GR" sz="2300" b="1" dirty="0" err="1" smtClean="0">
                <a:solidFill>
                  <a:schemeClr val="bg1"/>
                </a:solidFill>
                <a:latin typeface="Palatino Linotype" pitchFamily="18" charset="0"/>
              </a:rPr>
              <a:t>Νύσσης</a:t>
            </a:r>
            <a:r>
              <a:rPr lang="el-GR" sz="2300" b="1" dirty="0" smtClean="0">
                <a:solidFill>
                  <a:schemeClr val="bg1"/>
                </a:solidFill>
                <a:latin typeface="Palatino Linotype" pitchFamily="18" charset="0"/>
              </a:rPr>
              <a:t>, αδερφός του Μεγάλου Βασιλείου, ο Κύριλλος Ιεροσολύμων, ο </a:t>
            </a:r>
            <a:r>
              <a:rPr lang="el-GR" sz="2300" b="1" dirty="0" err="1" smtClean="0">
                <a:solidFill>
                  <a:schemeClr val="bg1"/>
                </a:solidFill>
                <a:latin typeface="Palatino Linotype" pitchFamily="18" charset="0"/>
              </a:rPr>
              <a:t>Αμφιλόχιος</a:t>
            </a:r>
            <a:r>
              <a:rPr lang="el-GR" sz="2300" b="1" dirty="0" smtClean="0">
                <a:solidFill>
                  <a:schemeClr val="bg1"/>
                </a:solidFill>
                <a:latin typeface="Palatino Linotype" pitchFamily="18" charset="0"/>
              </a:rPr>
              <a:t> Ικονίου, ο Γρηγόριος ο Ναζιανζηνός, ο Διόδωρος Ταρσού και πολλοί άλλοι. Ο Μέγας Βασίλειος αν και είχε κοιμηθεί στις 31 Δεκεμβρίου του 378, εντούτοις είχε πρωταγωνιστικό ρόλο στη Σύνοδο εξαιτίας της διδασκαλίας του. Η τελευταία ήταν σημαντικό όπλο στη φαρέτρα της Β΄ Οικουμενικής για την αντιμετώπιση των αιρέσεων.</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40000"/>
              <a:lumOff val="60000"/>
            </a:schemeClr>
          </a:solidFill>
        </p:spPr>
        <p:txBody>
          <a:bodyPr/>
          <a:lstStyle/>
          <a:p>
            <a:pPr algn="ctr"/>
            <a:r>
              <a:rPr lang="el-GR" b="1" dirty="0" smtClean="0"/>
              <a:t>ΣΑΣ ΕΥΧΑΡΙΣΤΩ</a:t>
            </a:r>
            <a:endParaRPr lang="el-GR" b="1" dirty="0"/>
          </a:p>
        </p:txBody>
      </p:sp>
      <p:pic>
        <p:nvPicPr>
          <p:cNvPr id="4" name="3 - Θέση περιεχομένου" descr="ΠΑΥΛΟΣ ΜΕ ΤΙΣ ΕΠΙΣΤΟΛΕΣ ΠΡΟΣ ΘΕΣΣΑΛΟΝΙΚΕΙΣ .jpg"/>
          <p:cNvPicPr>
            <a:picLocks noGrp="1" noChangeAspect="1"/>
          </p:cNvPicPr>
          <p:nvPr>
            <p:ph idx="1"/>
          </p:nvPr>
        </p:nvPicPr>
        <p:blipFill>
          <a:blip r:embed="rId2" cstate="print"/>
          <a:stretch>
            <a:fillRect/>
          </a:stretch>
        </p:blipFill>
        <p:spPr>
          <a:xfrm>
            <a:off x="3197147" y="1600200"/>
            <a:ext cx="2749705" cy="470852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628800"/>
            <a:ext cx="8964488" cy="4464496"/>
          </a:xfrm>
          <a:solidFill>
            <a:schemeClr val="accent6">
              <a:lumMod val="20000"/>
              <a:lumOff val="80000"/>
            </a:schemeClr>
          </a:solidFill>
        </p:spPr>
        <p:txBody>
          <a:bodyPr>
            <a:normAutofit fontScale="90000"/>
          </a:bodyPr>
          <a:lstStyle/>
          <a:p>
            <a:pPr algn="ctr"/>
            <a:r>
              <a:rPr lang="el-GR" sz="6600" b="1" i="1" dirty="0" smtClean="0">
                <a:solidFill>
                  <a:schemeClr val="accent4">
                    <a:lumMod val="50000"/>
                  </a:schemeClr>
                </a:solidFill>
                <a:latin typeface="Palatino Linotype" pitchFamily="18" charset="0"/>
              </a:rPr>
              <a:t/>
            </a:r>
            <a:br>
              <a:rPr lang="el-GR" sz="6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*Χριστιανισμός + Ελληνισμός (-οί?)</a:t>
            </a:r>
            <a:br>
              <a:rPr lang="el-GR" sz="3600" b="1" i="1" dirty="0" smtClean="0">
                <a:solidFill>
                  <a:schemeClr val="accent4">
                    <a:lumMod val="50000"/>
                  </a:schemeClr>
                </a:solidFill>
                <a:latin typeface="Palatino Linotype" pitchFamily="18" charset="0"/>
              </a:rPr>
            </a:br>
            <a:r>
              <a:rPr lang="en-US" sz="3600" b="1" i="1" dirty="0" smtClean="0">
                <a:solidFill>
                  <a:schemeClr val="accent4">
                    <a:lumMod val="50000"/>
                  </a:schemeClr>
                </a:solidFill>
                <a:latin typeface="Palatino Linotype" pitchFamily="18" charset="0"/>
              </a:rPr>
              <a:t>(</a:t>
            </a:r>
            <a:r>
              <a:rPr lang="el-GR" sz="3600" b="1" i="1" dirty="0" smtClean="0">
                <a:solidFill>
                  <a:schemeClr val="accent4">
                    <a:lumMod val="50000"/>
                  </a:schemeClr>
                </a:solidFill>
                <a:latin typeface="Palatino Linotype" pitchFamily="18" charset="0"/>
              </a:rPr>
              <a:t> «ελληνιστικός Ιουδαϊσμός» - </a:t>
            </a:r>
            <a:r>
              <a:rPr lang="en-US" sz="3600" b="1" i="1" dirty="0" smtClean="0">
                <a:solidFill>
                  <a:schemeClr val="accent4">
                    <a:lumMod val="50000"/>
                  </a:schemeClr>
                </a:solidFill>
                <a:latin typeface="Palatino Linotype" pitchFamily="18" charset="0"/>
              </a:rPr>
              <a:t>Unorthodox? </a:t>
            </a:r>
            <a:r>
              <a:rPr lang="el-GR" sz="3600" b="1" i="1" dirty="0" smtClean="0">
                <a:solidFill>
                  <a:schemeClr val="accent4">
                    <a:lumMod val="50000"/>
                  </a:schemeClr>
                </a:solidFill>
                <a:latin typeface="Palatino Linotype" pitchFamily="18" charset="0"/>
              </a:rPr>
              <a:t>)</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Χριστιανισμός + Ιουδαϊσμοί</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(πάντα </a:t>
            </a:r>
            <a:r>
              <a:rPr lang="el-GR" sz="3600" b="1" i="1" dirty="0" err="1" smtClean="0">
                <a:solidFill>
                  <a:schemeClr val="accent4">
                    <a:lumMod val="50000"/>
                  </a:schemeClr>
                </a:solidFill>
                <a:latin typeface="Palatino Linotype" pitchFamily="18" charset="0"/>
              </a:rPr>
              <a:t>Ιουδαιοχριστιανισμός</a:t>
            </a:r>
            <a:r>
              <a:rPr lang="el-GR" sz="3600" b="1" i="1" dirty="0" smtClean="0">
                <a:solidFill>
                  <a:schemeClr val="accent4">
                    <a:lumMod val="50000"/>
                  </a:schemeClr>
                </a:solidFill>
                <a:latin typeface="Palatino Linotype" pitchFamily="18" charset="0"/>
              </a:rPr>
              <a:t>)</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Μετάφραση Εβδομήκοντα Αλεξάνδρεια)</a:t>
            </a:r>
            <a:endParaRPr lang="el-GR" sz="3600" b="1" dirty="0">
              <a:latin typeface="Palatino Linotype" pitchFamily="18" charset="0"/>
            </a:endParaRPr>
          </a:p>
        </p:txBody>
      </p:sp>
      <p:pic>
        <p:nvPicPr>
          <p:cNvPr id="4" name="3 - Θέση περιεχομένου" descr="ΕΑΠ.png"/>
          <p:cNvPicPr>
            <a:picLocks noGrp="1" noChangeAspect="1"/>
          </p:cNvPicPr>
          <p:nvPr>
            <p:ph idx="1"/>
          </p:nvPr>
        </p:nvPicPr>
        <p:blipFill>
          <a:blip r:embed="rId2" cstate="print"/>
          <a:stretch>
            <a:fillRect/>
          </a:stretch>
        </p:blipFill>
        <p:spPr>
          <a:xfrm>
            <a:off x="6084168" y="260648"/>
            <a:ext cx="2628900" cy="1368152"/>
          </a:xfrm>
        </p:spPr>
      </p:pic>
      <p:sp>
        <p:nvSpPr>
          <p:cNvPr id="1026" name="AutoShape 2" descr="ΕΑΠ: Ανακοίνωση για τη διενέργεια των εξετάσεων ακαδημαϊκού έτους 2019 –  2020 | Επιτομή ειδήσ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628800"/>
            <a:ext cx="8964488" cy="4464496"/>
          </a:xfrm>
          <a:solidFill>
            <a:schemeClr val="accent6">
              <a:lumMod val="20000"/>
              <a:lumOff val="80000"/>
            </a:schemeClr>
          </a:solidFill>
        </p:spPr>
        <p:txBody>
          <a:bodyPr>
            <a:normAutofit fontScale="90000"/>
          </a:bodyPr>
          <a:lstStyle/>
          <a:p>
            <a:pPr algn="ct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Θεός «συντροφικός» </a:t>
            </a:r>
            <a:br>
              <a:rPr lang="el-GR" sz="3600" b="1" i="1" dirty="0" smtClean="0">
                <a:solidFill>
                  <a:schemeClr val="accent4">
                    <a:lumMod val="50000"/>
                  </a:schemeClr>
                </a:solidFill>
                <a:latin typeface="Palatino Linotype" pitchFamily="18" charset="0"/>
              </a:rPr>
            </a:br>
            <a:r>
              <a:rPr lang="el-GR" sz="2700" b="1" i="1" dirty="0" smtClean="0">
                <a:solidFill>
                  <a:schemeClr val="accent4">
                    <a:lumMod val="50000"/>
                  </a:schemeClr>
                </a:solidFill>
                <a:latin typeface="Palatino Linotype" pitchFamily="18" charset="0"/>
              </a:rPr>
              <a:t>(όχι «Μέγας Άγαμος»)</a:t>
            </a: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Πατέρας (</a:t>
            </a:r>
            <a:r>
              <a:rPr lang="el-GR" sz="3600" b="1" i="1" dirty="0" err="1" smtClean="0">
                <a:solidFill>
                  <a:schemeClr val="accent4">
                    <a:lumMod val="50000"/>
                  </a:schemeClr>
                </a:solidFill>
                <a:latin typeface="Palatino Linotype" pitchFamily="18" charset="0"/>
              </a:rPr>
              <a:t>Αββά</a:t>
            </a:r>
            <a:r>
              <a:rPr lang="el-GR" sz="3600" b="1" i="1" dirty="0" smtClean="0">
                <a:solidFill>
                  <a:schemeClr val="accent4">
                    <a:lumMod val="50000"/>
                  </a:schemeClr>
                </a:solidFill>
                <a:latin typeface="Palatino Linotype" pitchFamily="18" charset="0"/>
              </a:rPr>
              <a:t>) – </a:t>
            </a:r>
            <a:r>
              <a:rPr lang="el-GR" sz="3600" b="1" i="1" u="sng" dirty="0" smtClean="0">
                <a:solidFill>
                  <a:schemeClr val="accent4">
                    <a:lumMod val="50000"/>
                  </a:schemeClr>
                </a:solidFill>
                <a:latin typeface="Palatino Linotype" pitchFamily="18" charset="0"/>
              </a:rPr>
              <a:t>Υιός</a:t>
            </a:r>
            <a:r>
              <a:rPr lang="el-GR" sz="3600" b="1" i="1" dirty="0" smtClean="0">
                <a:solidFill>
                  <a:schemeClr val="accent4">
                    <a:lumMod val="50000"/>
                  </a:schemeClr>
                </a:solidFill>
                <a:latin typeface="Palatino Linotype" pitchFamily="18" charset="0"/>
              </a:rPr>
              <a:t> – </a:t>
            </a:r>
            <a:r>
              <a:rPr lang="el-GR" sz="3600" b="1" i="1" dirty="0" err="1" smtClean="0">
                <a:solidFill>
                  <a:schemeClr val="accent4">
                    <a:lumMod val="50000"/>
                  </a:schemeClr>
                </a:solidFill>
                <a:latin typeface="Palatino Linotype" pitchFamily="18" charset="0"/>
              </a:rPr>
              <a:t>Άγ</a:t>
            </a:r>
            <a:r>
              <a:rPr lang="el-GR" sz="3600" b="1" i="1" dirty="0" smtClean="0">
                <a:solidFill>
                  <a:schemeClr val="accent4">
                    <a:lumMod val="50000"/>
                  </a:schemeClr>
                </a:solidFill>
                <a:latin typeface="Palatino Linotype" pitchFamily="18" charset="0"/>
              </a:rPr>
              <a:t>. Πνεύμα</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Άνθρωπος ως ψυχή </a:t>
            </a:r>
            <a:r>
              <a:rPr lang="el-GR" sz="3600" b="1" i="1" u="sng" dirty="0" smtClean="0">
                <a:solidFill>
                  <a:schemeClr val="accent4">
                    <a:lumMod val="50000"/>
                  </a:schemeClr>
                </a:solidFill>
                <a:latin typeface="Palatino Linotype" pitchFamily="18" charset="0"/>
              </a:rPr>
              <a:t>και </a:t>
            </a:r>
            <a:r>
              <a:rPr lang="el-GR" sz="3600" b="1" i="1" dirty="0" smtClean="0">
                <a:solidFill>
                  <a:schemeClr val="accent4">
                    <a:lumMod val="50000"/>
                  </a:schemeClr>
                </a:solidFill>
                <a:latin typeface="Palatino Linotype" pitchFamily="18" charset="0"/>
              </a:rPr>
              <a:t>σώμα (ιερός Υλισμός) +  Κοινότητα</a:t>
            </a:r>
            <a:r>
              <a:rPr lang="en-US" sz="3600" b="1" i="1" dirty="0" smtClean="0">
                <a:solidFill>
                  <a:schemeClr val="accent4">
                    <a:lumMod val="50000"/>
                  </a:schemeClr>
                </a:solidFill>
                <a:latin typeface="Palatino Linotype" pitchFamily="18" charset="0"/>
              </a:rPr>
              <a:t> </a:t>
            </a:r>
            <a:r>
              <a:rPr lang="el-GR" sz="3600" b="1" i="1" dirty="0" smtClean="0">
                <a:solidFill>
                  <a:schemeClr val="accent4">
                    <a:lumMod val="50000"/>
                  </a:schemeClr>
                </a:solidFill>
                <a:latin typeface="Palatino Linotype" pitchFamily="18" charset="0"/>
              </a:rPr>
              <a:t>(Δείπνο)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3600" b="1" i="1" dirty="0" smtClean="0">
                <a:solidFill>
                  <a:schemeClr val="accent4">
                    <a:lumMod val="50000"/>
                  </a:schemeClr>
                </a:solidFill>
                <a:latin typeface="Palatino Linotype" pitchFamily="18" charset="0"/>
              </a:rPr>
              <a:t>* Κόσμος: «τίποτε δεν είναι βρώμικο» (οίκος – πόλις -  </a:t>
            </a:r>
            <a:r>
              <a:rPr lang="en-US" sz="3600" b="1" i="1" dirty="0" err="1" smtClean="0">
                <a:solidFill>
                  <a:schemeClr val="accent4">
                    <a:lumMod val="50000"/>
                  </a:schemeClr>
                </a:solidFill>
                <a:latin typeface="Palatino Linotype" pitchFamily="18" charset="0"/>
              </a:rPr>
              <a:t>Pax</a:t>
            </a:r>
            <a:r>
              <a:rPr lang="en-US" sz="3600" b="1" i="1" dirty="0" smtClean="0">
                <a:solidFill>
                  <a:schemeClr val="accent4">
                    <a:lumMod val="50000"/>
                  </a:schemeClr>
                </a:solidFill>
                <a:latin typeface="Palatino Linotype" pitchFamily="18" charset="0"/>
              </a:rPr>
              <a:t>)</a:t>
            </a:r>
            <a:r>
              <a:rPr lang="el-GR" sz="3600" b="1" i="1" dirty="0" smtClean="0">
                <a:solidFill>
                  <a:schemeClr val="accent4">
                    <a:lumMod val="50000"/>
                  </a:schemeClr>
                </a:solidFill>
                <a:latin typeface="Palatino Linotype" pitchFamily="18" charset="0"/>
              </a:rPr>
              <a:t/>
            </a:r>
            <a:br>
              <a:rPr lang="el-GR" sz="3600" b="1" i="1" dirty="0" smtClean="0">
                <a:solidFill>
                  <a:schemeClr val="accent4">
                    <a:lumMod val="50000"/>
                  </a:schemeClr>
                </a:solidFill>
                <a:latin typeface="Palatino Linotype" pitchFamily="18" charset="0"/>
              </a:rPr>
            </a:br>
            <a:r>
              <a:rPr lang="el-GR" sz="6600" b="1" i="1" dirty="0" smtClean="0">
                <a:solidFill>
                  <a:schemeClr val="accent4">
                    <a:lumMod val="50000"/>
                  </a:schemeClr>
                </a:solidFill>
                <a:latin typeface="Palatino Linotype" pitchFamily="18" charset="0"/>
              </a:rPr>
              <a:t/>
            </a:r>
            <a:br>
              <a:rPr lang="el-GR" sz="6600" b="1" i="1" dirty="0" smtClean="0">
                <a:solidFill>
                  <a:schemeClr val="accent4">
                    <a:lumMod val="50000"/>
                  </a:schemeClr>
                </a:solidFill>
                <a:latin typeface="Palatino Linotype" pitchFamily="18" charset="0"/>
              </a:rPr>
            </a:br>
            <a:endParaRPr lang="el-GR" sz="3600" b="1" dirty="0">
              <a:latin typeface="Palatino Linotype" pitchFamily="18" charset="0"/>
            </a:endParaRPr>
          </a:p>
        </p:txBody>
      </p:sp>
      <p:pic>
        <p:nvPicPr>
          <p:cNvPr id="4" name="3 - Θέση περιεχομένου" descr="ΕΑΠ.png"/>
          <p:cNvPicPr>
            <a:picLocks noGrp="1" noChangeAspect="1"/>
          </p:cNvPicPr>
          <p:nvPr>
            <p:ph idx="1"/>
          </p:nvPr>
        </p:nvPicPr>
        <p:blipFill>
          <a:blip r:embed="rId2" cstate="print"/>
          <a:stretch>
            <a:fillRect/>
          </a:stretch>
        </p:blipFill>
        <p:spPr>
          <a:xfrm>
            <a:off x="7380312" y="260648"/>
            <a:ext cx="1332756" cy="693603"/>
          </a:xfrm>
        </p:spPr>
      </p:pic>
      <p:sp>
        <p:nvSpPr>
          <p:cNvPr id="1026" name="AutoShape 2" descr="ΕΑΠ: Ανακοίνωση για τη διενέργεια των εξετάσεων ακαδημαϊκού έτους 2019 –  2020 | Επιτομή ειδήσ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611560" y="260648"/>
            <a:ext cx="8229600" cy="1399032"/>
          </a:xfrm>
          <a:solidFill>
            <a:schemeClr val="accent6">
              <a:lumMod val="20000"/>
              <a:lumOff val="80000"/>
            </a:schemeClr>
          </a:solidFill>
          <a:ln>
            <a:solidFill>
              <a:schemeClr val="accent6">
                <a:lumMod val="20000"/>
                <a:lumOff val="80000"/>
              </a:schemeClr>
            </a:solidFill>
          </a:ln>
        </p:spPr>
        <p:txBody>
          <a:bodyPr/>
          <a:lstStyle/>
          <a:p>
            <a:r>
              <a:rPr lang="el-GR" b="1" dirty="0" smtClean="0">
                <a:latin typeface="Palatino Linotype" pitchFamily="18" charset="0"/>
              </a:rPr>
              <a:t>1 ΟΣΣ   </a:t>
            </a:r>
            <a:endParaRPr lang="el-GR" b="1" dirty="0">
              <a:latin typeface="Palatino Linotype" pitchFamily="18" charset="0"/>
            </a:endParaRPr>
          </a:p>
        </p:txBody>
      </p:sp>
      <p:sp>
        <p:nvSpPr>
          <p:cNvPr id="3" name="2 - Θέση περιεχομένου"/>
          <p:cNvSpPr>
            <a:spLocks noGrp="1"/>
          </p:cNvSpPr>
          <p:nvPr>
            <p:ph idx="1"/>
          </p:nvPr>
        </p:nvSpPr>
        <p:spPr/>
        <p:txBody>
          <a:bodyPr>
            <a:normAutofit fontScale="62500" lnSpcReduction="20000"/>
          </a:bodyPr>
          <a:lstStyle/>
          <a:p>
            <a:r>
              <a:rPr lang="el-GR" b="1" i="1" dirty="0" smtClean="0">
                <a:solidFill>
                  <a:schemeClr val="accent5">
                    <a:lumMod val="50000"/>
                  </a:schemeClr>
                </a:solidFill>
                <a:latin typeface="Palatino Linotype" pitchFamily="18" charset="0"/>
              </a:rPr>
              <a:t>ΙΣΤΟΡΙΟΓΡΑΦΙΑ</a:t>
            </a:r>
          </a:p>
          <a:p>
            <a:pPr algn="just"/>
            <a:r>
              <a:rPr lang="el-GR" sz="3200" b="1" dirty="0" smtClean="0">
                <a:solidFill>
                  <a:schemeClr val="bg1"/>
                </a:solidFill>
                <a:latin typeface="Palatino Linotype" pitchFamily="18" charset="0"/>
                <a:cs typeface="Times New Roman" pitchFamily="18" charset="0"/>
              </a:rPr>
              <a:t>Ιστοριογραφία</a:t>
            </a:r>
            <a:r>
              <a:rPr lang="el-GR" sz="3200" dirty="0" smtClean="0">
                <a:solidFill>
                  <a:schemeClr val="bg1"/>
                </a:solidFill>
                <a:latin typeface="Palatino Linotype" pitchFamily="18" charset="0"/>
                <a:cs typeface="Times New Roman" pitchFamily="18" charset="0"/>
              </a:rPr>
              <a:t>: ετυμολογικά η γραφή της ιστορίας. Ιστοριογραφία είναι ακόμη η μελέτη της ιστορίας της ιστοριογραφίας και η ενασχόληση με θεωρητικά και μεθοδολογικά ζητήματα που σχετίζονται με την ιστοριογραφία. Η ιστοριογραφία εξετάζει</a:t>
            </a:r>
            <a:r>
              <a:rPr lang="en-US" sz="3200" dirty="0" smtClean="0">
                <a:solidFill>
                  <a:schemeClr val="bg1"/>
                </a:solidFill>
                <a:latin typeface="Palatino Linotype" pitchFamily="18" charset="0"/>
                <a:cs typeface="Times New Roman" pitchFamily="18" charset="0"/>
              </a:rPr>
              <a:t> </a:t>
            </a:r>
            <a:r>
              <a:rPr lang="el-GR" sz="3200" dirty="0" smtClean="0">
                <a:solidFill>
                  <a:schemeClr val="bg1"/>
                </a:solidFill>
                <a:latin typeface="Palatino Linotype" pitchFamily="18" charset="0"/>
                <a:cs typeface="Times New Roman" pitchFamily="18" charset="0"/>
              </a:rPr>
              <a:t>τους μεγάλους μα και τους άσημους ιστορικούς, το σύνολο της ιστορικής παραγωγής, ασχολείται με τους επαγγελματίες ιστορικούς αλλά και με τους ερασιτέχνες, με την παραγωγή της ιστορίας στα μεγάλα ερευνητικά κέντρα και στην περιφέρεια, με τα κυρίαρχα θέματα της ιστορικής έρευνας αλλά και με αυτά που χαίρουν λιγότερης προσοχής. Προσπαθεί να κατανοήσει το ρόλο των πνευματικών δικτύων, των επιστημονικών συσσωματώσεων, τη λειτουργία των θεσμών παραγωγής ιστορικής γνώσης, να μελετήσει εν τέλει την</a:t>
            </a:r>
            <a:r>
              <a:rPr lang="en-US" sz="3200" dirty="0" smtClean="0">
                <a:solidFill>
                  <a:schemeClr val="bg1"/>
                </a:solidFill>
                <a:latin typeface="Palatino Linotype" pitchFamily="18" charset="0"/>
                <a:cs typeface="Times New Roman" pitchFamily="18" charset="0"/>
              </a:rPr>
              <a:t> </a:t>
            </a:r>
            <a:r>
              <a:rPr lang="el-GR" sz="3200" dirty="0" smtClean="0">
                <a:solidFill>
                  <a:schemeClr val="bg1"/>
                </a:solidFill>
                <a:latin typeface="Palatino Linotype" pitchFamily="18" charset="0"/>
                <a:cs typeface="Times New Roman" pitchFamily="18" charset="0"/>
              </a:rPr>
              <a:t>παραγωγή της ιστορίας </a:t>
            </a:r>
            <a:r>
              <a:rPr lang="el-GR" sz="3200" b="1" i="1" dirty="0" smtClean="0">
                <a:solidFill>
                  <a:schemeClr val="bg1"/>
                </a:solidFill>
                <a:latin typeface="Palatino Linotype" pitchFamily="18" charset="0"/>
                <a:cs typeface="Times New Roman" pitchFamily="18" charset="0"/>
              </a:rPr>
              <a:t>μέσα στα κοινωνικοπολιτικά και θεσμικά της συμφραζόμενα</a:t>
            </a:r>
            <a:endParaRPr lang="el-GR" b="1" i="1" dirty="0">
              <a:solidFill>
                <a:schemeClr val="bg1"/>
              </a:solidFill>
              <a:latin typeface="Palatino Linotyp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r>
              <a:rPr lang="el-GR" b="1" dirty="0" smtClean="0">
                <a:latin typeface="Palatino Linotype" pitchFamily="18" charset="0"/>
              </a:rPr>
              <a:t>1 ΟΣΣ</a:t>
            </a:r>
            <a:endParaRPr lang="el-GR" dirty="0"/>
          </a:p>
        </p:txBody>
      </p:sp>
      <p:sp>
        <p:nvSpPr>
          <p:cNvPr id="3" name="2 - Θέση περιεχομένου"/>
          <p:cNvSpPr>
            <a:spLocks noGrp="1"/>
          </p:cNvSpPr>
          <p:nvPr>
            <p:ph idx="1"/>
          </p:nvPr>
        </p:nvSpPr>
        <p:spPr>
          <a:solidFill>
            <a:schemeClr val="tx2"/>
          </a:solidFill>
        </p:spPr>
        <p:txBody>
          <a:bodyPr>
            <a:normAutofit/>
          </a:bodyPr>
          <a:lstStyle/>
          <a:p>
            <a:pPr algn="just"/>
            <a:r>
              <a:rPr lang="el-GR" sz="2800" b="1" dirty="0" smtClean="0">
                <a:solidFill>
                  <a:schemeClr val="bg1"/>
                </a:solidFill>
                <a:latin typeface="Palatino Linotype" pitchFamily="18" charset="0"/>
              </a:rPr>
              <a:t>Η ορθή πρόβλεψη του παρελθόντος  συνίσταται στην τοποθέτηση των ιστορικών γεγονότων, στην ορθή προοπτική τους γραμμή και στην ανάδειξη των αληθινών τους διαστάσεων. Τέτοια προοπτική τοποθέτηση αναδεικνύει τις υποκείμενες </a:t>
            </a:r>
            <a:r>
              <a:rPr lang="el-GR" sz="2800" b="1" dirty="0" err="1" smtClean="0">
                <a:solidFill>
                  <a:schemeClr val="bg1"/>
                </a:solidFill>
                <a:latin typeface="Palatino Linotype" pitchFamily="18" charset="0"/>
              </a:rPr>
              <a:t>αιτιακές</a:t>
            </a:r>
            <a:r>
              <a:rPr lang="el-GR" sz="2800" b="1" dirty="0" smtClean="0">
                <a:solidFill>
                  <a:schemeClr val="bg1"/>
                </a:solidFill>
                <a:latin typeface="Palatino Linotype" pitchFamily="18" charset="0"/>
              </a:rPr>
              <a:t> σχέσεις και μετατρέπει το τυχαίο, εκ πρώτης όψεως παρελθόν σε ιστορικό αναγκαίο. </a:t>
            </a:r>
            <a:endParaRPr lang="el-GR" sz="2800" b="1" dirty="0">
              <a:solidFill>
                <a:schemeClr val="bg1"/>
              </a:solidFill>
              <a:latin typeface="Palatino Linotyp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567</TotalTime>
  <Words>3433</Words>
  <Application>Microsoft Office PowerPoint</Application>
  <PresentationFormat>Προβολή στην οθόνη (4:3)</PresentationFormat>
  <Paragraphs>239</Paragraphs>
  <Slides>51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51</vt:i4>
      </vt:variant>
    </vt:vector>
  </HeadingPairs>
  <TitlesOfParts>
    <vt:vector size="52" baseType="lpstr">
      <vt:lpstr>Αποκορύφωμα</vt:lpstr>
      <vt:lpstr>1η ΟΣΣ ΓΙΑ ΤΗ ΘΕΜΑΤΙΚΗ ΕΝΟΤΗΤΑ  ΟΡΘ. 50</vt:lpstr>
      <vt:lpstr>ΚΑΛΩΣΟΡΙΣΑΤΕ         </vt:lpstr>
      <vt:lpstr>    ΤΙΤΛΟΣ ( «αρχή σοφίας …..»)    1. Ορθόδοξη Χριστιανική Θεολογία  και 2. Θρησκευτικός Πλουραλισμός «2025 μ. Χ.» !  A [Τόμος]: Χ[κ]ρόνος: α’ + β’ Χιλιετία + ……..   Β [Τόμος]= Χώρος:  Ανατολή και Δύση – Μεσόγειος [???]  Γ [Τόμος]: ΔιάΛογος Θεολογίας με τον «Πλουραλισμό»  (ΣΗΜΕΡΑ!)          </vt:lpstr>
      <vt:lpstr>Χριστιανισμός (Νίτσε:  «Πλατωνισμός για τις μάζες»)</vt:lpstr>
      <vt:lpstr> * «Ο Χριστιανισμός δεν έφερε καινούργια πράγματα.  Κάνει τα πάντα καινούργια»  (πατ. Α. Σμέμαν)  *Το μόνο καινό στον Χριστιανισμό είναι το Πρόσωπο….       </vt:lpstr>
      <vt:lpstr> *Χριστιανισμός + Ελληνισμός (-οί?) ( «ελληνιστικός Ιουδαϊσμός» - Unorthodox? )  * Χριστιανισμός + Ιουδαϊσμοί (πάντα Ιουδαιοχριστιανισμός)  * Μετάφραση Εβδομήκοντα Αλεξάνδρεια)</vt:lpstr>
      <vt:lpstr> * Θεός «συντροφικός»  (όχι «Μέγας Άγαμος») Πατέρας (Αββά) – Υιός – Άγ. Πνεύμα  * Άνθρωπος ως ψυχή και σώμα (ιερός Υλισμός) +  Κοινότητα (Δείπνο) +  * Κόσμος: «τίποτε δεν είναι βρώμικο» (οίκος – πόλις -  Pax)  </vt:lpstr>
      <vt:lpstr>1 ΟΣΣ   </vt:lpstr>
      <vt:lpstr>1 ΟΣΣ</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1 ΟΣΣ   </vt:lpstr>
      <vt:lpstr>ΣΑΣ ΕΥΧΑΡΙΣΤΩ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1η ΟΣΣ ΓΙΑ ΤΗ ΘΕΜΑΤΙΚΗ ΕΝΟΤΗΤΑ  ΟΡΘ. 50</dc:title>
  <dc:creator>Ειρήνη Αρτέμη</dc:creator>
  <cp:lastModifiedBy>ΣΩΤΗΡΗΣ</cp:lastModifiedBy>
  <cp:revision>6</cp:revision>
  <dcterms:created xsi:type="dcterms:W3CDTF">2020-10-11T12:52:46Z</dcterms:created>
  <dcterms:modified xsi:type="dcterms:W3CDTF">2020-12-07T08:58:07Z</dcterms:modified>
</cp:coreProperties>
</file>