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302" r:id="rId4"/>
    <p:sldId id="303" r:id="rId5"/>
    <p:sldId id="304" r:id="rId6"/>
    <p:sldId id="305" r:id="rId7"/>
    <p:sldId id="258" r:id="rId8"/>
    <p:sldId id="259" r:id="rId9"/>
    <p:sldId id="260" r:id="rId10"/>
    <p:sldId id="307" r:id="rId11"/>
    <p:sldId id="306" r:id="rId12"/>
    <p:sldId id="261" r:id="rId13"/>
    <p:sldId id="266" r:id="rId14"/>
    <p:sldId id="267" r:id="rId15"/>
    <p:sldId id="301" r:id="rId16"/>
    <p:sldId id="262" r:id="rId17"/>
    <p:sldId id="263" r:id="rId18"/>
    <p:sldId id="308" r:id="rId19"/>
    <p:sldId id="309" r:id="rId20"/>
    <p:sldId id="310" r:id="rId21"/>
    <p:sldId id="311" r:id="rId22"/>
    <p:sldId id="264" r:id="rId23"/>
    <p:sldId id="265" r:id="rId24"/>
    <p:sldId id="269" r:id="rId25"/>
    <p:sldId id="312" r:id="rId26"/>
    <p:sldId id="270" r:id="rId27"/>
    <p:sldId id="271" r:id="rId28"/>
    <p:sldId id="268" r:id="rId29"/>
    <p:sldId id="272" r:id="rId30"/>
    <p:sldId id="273" r:id="rId31"/>
    <p:sldId id="274" r:id="rId32"/>
    <p:sldId id="275" r:id="rId33"/>
    <p:sldId id="276" r:id="rId34"/>
    <p:sldId id="277" r:id="rId35"/>
    <p:sldId id="278" r:id="rId36"/>
    <p:sldId id="279" r:id="rId37"/>
    <p:sldId id="280" r:id="rId38"/>
    <p:sldId id="281" r:id="rId39"/>
    <p:sldId id="283" r:id="rId40"/>
    <p:sldId id="284" r:id="rId41"/>
    <p:sldId id="285" r:id="rId42"/>
    <p:sldId id="286" r:id="rId43"/>
    <p:sldId id="287" r:id="rId44"/>
    <p:sldId id="288" r:id="rId45"/>
    <p:sldId id="289" r:id="rId46"/>
    <p:sldId id="290" r:id="rId47"/>
    <p:sldId id="291" r:id="rId48"/>
    <p:sldId id="292" r:id="rId49"/>
    <p:sldId id="293" r:id="rId50"/>
    <p:sldId id="294" r:id="rId51"/>
    <p:sldId id="295" r:id="rId52"/>
    <p:sldId id="296" r:id="rId53"/>
    <p:sldId id="300" r:id="rId5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7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B22842A8-1576-4B18-BC6F-BD15AD630618}" type="datetimeFigureOut">
              <a:rPr lang="el-GR" smtClean="0"/>
              <a:pPr/>
              <a:t>7/12/2020</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4AE538A-6C0F-4922-B118-5EF418E5793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22842A8-1576-4B18-BC6F-BD15AD630618}" type="datetimeFigureOut">
              <a:rPr lang="el-GR" smtClean="0"/>
              <a:pPr/>
              <a:t>7/12/2020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4AE538A-6C0F-4922-B118-5EF418E5793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22842A8-1576-4B18-BC6F-BD15AD630618}" type="datetimeFigureOut">
              <a:rPr lang="el-GR" smtClean="0"/>
              <a:pPr/>
              <a:t>7/12/2020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4AE538A-6C0F-4922-B118-5EF418E5793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B22842A8-1576-4B18-BC6F-BD15AD630618}" type="datetimeFigureOut">
              <a:rPr lang="el-GR" smtClean="0"/>
              <a:pPr/>
              <a:t>7/12/2020</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14AE538A-6C0F-4922-B118-5EF418E5793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B22842A8-1576-4B18-BC6F-BD15AD630618}" type="datetimeFigureOut">
              <a:rPr lang="el-GR" smtClean="0"/>
              <a:pPr/>
              <a:t>7/12/2020</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14AE538A-6C0F-4922-B118-5EF418E57932}" type="slidenum">
              <a:rPr lang="el-GR" smtClean="0"/>
              <a:pPr/>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B22842A8-1576-4B18-BC6F-BD15AD630618}" type="datetimeFigureOut">
              <a:rPr lang="el-GR" smtClean="0"/>
              <a:pPr/>
              <a:t>7/12/2020</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14AE538A-6C0F-4922-B118-5EF418E5793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B22842A8-1576-4B18-BC6F-BD15AD630618}" type="datetimeFigureOut">
              <a:rPr lang="el-GR" smtClean="0"/>
              <a:pPr/>
              <a:t>7/12/2020</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14AE538A-6C0F-4922-B118-5EF418E57932}"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B22842A8-1576-4B18-BC6F-BD15AD630618}" type="datetimeFigureOut">
              <a:rPr lang="el-GR" smtClean="0"/>
              <a:pPr/>
              <a:t>7/12/2020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4AE538A-6C0F-4922-B118-5EF418E5793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B22842A8-1576-4B18-BC6F-BD15AD630618}" type="datetimeFigureOut">
              <a:rPr lang="el-GR" smtClean="0"/>
              <a:pPr/>
              <a:t>7/12/2020</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14AE538A-6C0F-4922-B118-5EF418E5793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B22842A8-1576-4B18-BC6F-BD15AD630618}" type="datetimeFigureOut">
              <a:rPr lang="el-GR" smtClean="0"/>
              <a:pPr/>
              <a:t>7/12/2020</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14AE538A-6C0F-4922-B118-5EF418E57932}"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B22842A8-1576-4B18-BC6F-BD15AD630618}" type="datetimeFigureOut">
              <a:rPr lang="el-GR" smtClean="0"/>
              <a:pPr/>
              <a:t>7/12/2020</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14AE538A-6C0F-4922-B118-5EF418E57932}"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22842A8-1576-4B18-BC6F-BD15AD630618}" type="datetimeFigureOut">
              <a:rPr lang="el-GR" smtClean="0"/>
              <a:pPr/>
              <a:t>7/12/2020</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4AE538A-6C0F-4922-B118-5EF418E57932}"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052737"/>
            <a:ext cx="7772400" cy="1872207"/>
          </a:xfrm>
          <a:solidFill>
            <a:schemeClr val="accent6">
              <a:lumMod val="20000"/>
              <a:lumOff val="80000"/>
            </a:schemeClr>
          </a:solidFill>
        </p:spPr>
        <p:txBody>
          <a:bodyPr>
            <a:normAutofit fontScale="90000"/>
          </a:bodyPr>
          <a:lstStyle/>
          <a:p>
            <a:pPr algn="ctr"/>
            <a:r>
              <a:rPr lang="el-GR" b="1" dirty="0" smtClean="0">
                <a:latin typeface="Palatino Linotype" pitchFamily="18" charset="0"/>
              </a:rPr>
              <a:t>2</a:t>
            </a:r>
            <a:r>
              <a:rPr lang="el-GR" b="1" baseline="30000" dirty="0" smtClean="0">
                <a:latin typeface="Palatino Linotype" pitchFamily="18" charset="0"/>
              </a:rPr>
              <a:t>η</a:t>
            </a:r>
            <a:r>
              <a:rPr lang="el-GR" b="1" dirty="0" smtClean="0">
                <a:latin typeface="Palatino Linotype" pitchFamily="18" charset="0"/>
              </a:rPr>
              <a:t> ΟΣΣ ΓΙΑ ΤΗ ΘΕΜΑΤΙΚΗ ΕΝΟΤΗΤΑ  ΟΡΘ. 50</a:t>
            </a:r>
            <a:endParaRPr lang="el-GR" b="1" dirty="0">
              <a:latin typeface="Palatino Linotype" pitchFamily="18" charset="0"/>
            </a:endParaRPr>
          </a:p>
        </p:txBody>
      </p:sp>
      <p:sp>
        <p:nvSpPr>
          <p:cNvPr id="3" name="2 - Υπότιτλος"/>
          <p:cNvSpPr>
            <a:spLocks noGrp="1"/>
          </p:cNvSpPr>
          <p:nvPr>
            <p:ph type="subTitle" idx="1"/>
          </p:nvPr>
        </p:nvSpPr>
        <p:spPr>
          <a:xfrm>
            <a:off x="611560" y="3140968"/>
            <a:ext cx="8062912" cy="2448272"/>
          </a:xfrm>
          <a:solidFill>
            <a:schemeClr val="accent6">
              <a:lumMod val="40000"/>
              <a:lumOff val="60000"/>
            </a:schemeClr>
          </a:solidFill>
        </p:spPr>
        <p:txBody>
          <a:bodyPr>
            <a:normAutofit/>
          </a:bodyPr>
          <a:lstStyle/>
          <a:p>
            <a:pPr algn="ctr"/>
            <a:r>
              <a:rPr lang="el-GR" b="1" dirty="0" smtClean="0">
                <a:solidFill>
                  <a:schemeClr val="accent4">
                    <a:lumMod val="75000"/>
                  </a:schemeClr>
                </a:solidFill>
                <a:latin typeface="Palatino Linotype" pitchFamily="18" charset="0"/>
              </a:rPr>
              <a:t>ΜΕΤΑΠΤΥΧΙΑΚΟ ΠΡΟΓΡΑΜΜΑ</a:t>
            </a:r>
          </a:p>
          <a:p>
            <a:pPr algn="ctr"/>
            <a:r>
              <a:rPr lang="el-GR" b="1" dirty="0" smtClean="0">
                <a:solidFill>
                  <a:schemeClr val="accent4">
                    <a:lumMod val="75000"/>
                  </a:schemeClr>
                </a:solidFill>
                <a:latin typeface="Palatino Linotype" pitchFamily="18" charset="0"/>
              </a:rPr>
              <a:t>ΕΑΠ</a:t>
            </a:r>
          </a:p>
          <a:p>
            <a:pPr algn="ctr"/>
            <a:r>
              <a:rPr lang="el-GR" b="1" dirty="0" smtClean="0">
                <a:solidFill>
                  <a:schemeClr val="accent4">
                    <a:lumMod val="75000"/>
                  </a:schemeClr>
                </a:solidFill>
                <a:latin typeface="Palatino Linotype" pitchFamily="18" charset="0"/>
              </a:rPr>
              <a:t>Ορθόδοξη Χριστιανική Θεολογία και Θρησκευτικός Πλουραλισμός</a:t>
            </a:r>
            <a:endParaRPr lang="el-GR" b="1" dirty="0">
              <a:solidFill>
                <a:schemeClr val="accent4">
                  <a:lumMod val="75000"/>
                </a:schemeClr>
              </a:solidFill>
              <a:latin typeface="Palatino Linotyp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55000" lnSpcReduction="20000"/>
          </a:bodyPr>
          <a:lstStyle/>
          <a:p>
            <a:endParaRPr lang="el-GR" b="1" i="1" dirty="0" smtClean="0">
              <a:solidFill>
                <a:schemeClr val="accent5">
                  <a:lumMod val="50000"/>
                </a:schemeClr>
              </a:solidFill>
              <a:latin typeface="Palatino Linotype" pitchFamily="18" charset="0"/>
            </a:endParaRPr>
          </a:p>
          <a:p>
            <a:r>
              <a:rPr lang="el-GR" sz="3400" b="1" i="1" dirty="0" smtClean="0">
                <a:solidFill>
                  <a:schemeClr val="accent5">
                    <a:lumMod val="50000"/>
                  </a:schemeClr>
                </a:solidFill>
                <a:latin typeface="Palatino Linotype" pitchFamily="18" charset="0"/>
              </a:rPr>
              <a:t>ΚΥΡΙΛΛΟΣ ΑΛΕΞΑΝΔΡΕΙΑΣ ΚΑΙ ΧΡΙΣΤΟΛΟΓΙΑ</a:t>
            </a:r>
          </a:p>
          <a:p>
            <a:pPr algn="just"/>
            <a:r>
              <a:rPr lang="el-GR" sz="3400" b="1" dirty="0" smtClean="0">
                <a:solidFill>
                  <a:schemeClr val="bg1"/>
                </a:solidFill>
                <a:latin typeface="Palatino Linotype" pitchFamily="18" charset="0"/>
                <a:cs typeface="Times New Roman" pitchFamily="18" charset="0"/>
              </a:rPr>
              <a:t>Ο Κύριλλος υπήρξε πρωταγωνιστής στη συγκρότηση της δογματικής θεολογίας και ιδιαίτερα της χριστολογίας της Εκκλησίας, όπως μάλιστα αποτυπώθηκε στη Δ Οικουμενική Σύνοδο. Για τον Κύριλλο, η χριστολογία είναι το κέντρο και η αφετηρία της δογματικής διδασκαλίας της Εκκλησίας. Το θεολογικό του υπόμνημα στο κατά </a:t>
            </a:r>
            <a:r>
              <a:rPr lang="el-GR" sz="3400" b="1" dirty="0" err="1" smtClean="0">
                <a:solidFill>
                  <a:schemeClr val="bg1"/>
                </a:solidFill>
                <a:latin typeface="Palatino Linotype" pitchFamily="18" charset="0"/>
                <a:cs typeface="Times New Roman" pitchFamily="18" charset="0"/>
              </a:rPr>
              <a:t>Ιωάννην</a:t>
            </a:r>
            <a:r>
              <a:rPr lang="el-GR" sz="3400" b="1" dirty="0" smtClean="0">
                <a:solidFill>
                  <a:schemeClr val="bg1"/>
                </a:solidFill>
                <a:latin typeface="Palatino Linotype" pitchFamily="18" charset="0"/>
                <a:cs typeface="Times New Roman" pitchFamily="18" charset="0"/>
              </a:rPr>
              <a:t> με επίκεντρο την ενανθρώπηση του Θεού και Λόγου και τις σωτηριολογικές και ανθρωπολογικές της συνέπειες παραμένει έξοχο δείγμα της πατερικής ερμηνευτικής πρόσληψης της Αγίας Γραφής. Στη γραμμή του Μ. Αθανασίου, ο Κύριλλος δίδασκε ότι ο Λόγος προσέλαβε πλήρως την ανθρώπινη φύση (σώμα και ψυχή) με την οποία ενώθηκε η θεία φύση καθ’ </a:t>
            </a:r>
            <a:r>
              <a:rPr lang="el-GR" sz="3400" b="1" dirty="0" err="1" smtClean="0">
                <a:solidFill>
                  <a:schemeClr val="bg1"/>
                </a:solidFill>
                <a:latin typeface="Palatino Linotype" pitchFamily="18" charset="0"/>
                <a:cs typeface="Times New Roman" pitchFamily="18" charset="0"/>
              </a:rPr>
              <a:t>υπόστασιν</a:t>
            </a:r>
            <a:r>
              <a:rPr lang="el-GR" sz="3400" b="1" dirty="0" smtClean="0">
                <a:solidFill>
                  <a:schemeClr val="bg1"/>
                </a:solidFill>
                <a:latin typeface="Palatino Linotype" pitchFamily="18" charset="0"/>
                <a:cs typeface="Times New Roman" pitchFamily="18" charset="0"/>
              </a:rPr>
              <a:t>. Σε πλήρη αντίθεση προς τον </a:t>
            </a:r>
            <a:r>
              <a:rPr lang="el-GR" sz="3400" b="1" dirty="0" err="1" smtClean="0">
                <a:solidFill>
                  <a:schemeClr val="bg1"/>
                </a:solidFill>
                <a:latin typeface="Palatino Linotype" pitchFamily="18" charset="0"/>
                <a:cs typeface="Times New Roman" pitchFamily="18" charset="0"/>
              </a:rPr>
              <a:t>Απολινάριο</a:t>
            </a:r>
            <a:r>
              <a:rPr lang="el-GR" sz="3400" b="1" dirty="0" smtClean="0">
                <a:solidFill>
                  <a:schemeClr val="bg1"/>
                </a:solidFill>
                <a:latin typeface="Palatino Linotype" pitchFamily="18" charset="0"/>
                <a:cs typeface="Times New Roman" pitchFamily="18" charset="0"/>
              </a:rPr>
              <a:t>, ο Κύριλλος τόνιζε την πληρότητα και ακεραιότητα της ανθρώπινης φύσης, την οποία προσέλαβε ο Υιός και Λόγος </a:t>
            </a:r>
            <a:r>
              <a:rPr lang="el-GR" sz="3400" b="1" dirty="0" err="1" smtClean="0">
                <a:solidFill>
                  <a:schemeClr val="bg1"/>
                </a:solidFill>
                <a:latin typeface="Palatino Linotype" pitchFamily="18" charset="0"/>
                <a:cs typeface="Times New Roman" pitchFamily="18" charset="0"/>
              </a:rPr>
              <a:t>σαρκούμενος</a:t>
            </a:r>
            <a:endParaRPr lang="el-GR" sz="3400" b="1" i="1" dirty="0">
              <a:solidFill>
                <a:schemeClr val="bg1"/>
              </a:solidFill>
              <a:latin typeface="Palatino Linotype"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62500" lnSpcReduction="20000"/>
          </a:bodyPr>
          <a:lstStyle/>
          <a:p>
            <a:endParaRPr lang="el-GR" b="1" i="1" dirty="0" smtClean="0">
              <a:solidFill>
                <a:schemeClr val="accent5">
                  <a:lumMod val="50000"/>
                </a:schemeClr>
              </a:solidFill>
              <a:latin typeface="Palatino Linotype" pitchFamily="18" charset="0"/>
            </a:endParaRPr>
          </a:p>
          <a:p>
            <a:r>
              <a:rPr lang="el-GR" sz="3400" b="1" i="1" dirty="0" smtClean="0">
                <a:solidFill>
                  <a:schemeClr val="accent5">
                    <a:lumMod val="50000"/>
                  </a:schemeClr>
                </a:solidFill>
                <a:latin typeface="Palatino Linotype" pitchFamily="18" charset="0"/>
              </a:rPr>
              <a:t>ΚΥΡΙΛΛΟΣ ΑΛΕΞΑΝΔΡΕΙΑΣ ΚΑΙ ΧΡΙΣΤΟΛΟΓΙΑ</a:t>
            </a:r>
          </a:p>
          <a:p>
            <a:pPr algn="just"/>
            <a:r>
              <a:rPr lang="el-GR" sz="3400" b="1" dirty="0" smtClean="0">
                <a:solidFill>
                  <a:schemeClr val="bg1"/>
                </a:solidFill>
                <a:latin typeface="Palatino Linotype" pitchFamily="18" charset="0"/>
                <a:cs typeface="Times New Roman" pitchFamily="18" charset="0"/>
              </a:rPr>
              <a:t>Ο Κύριλλος θα δώσει έμφαση στην ενότητα του προσώπου του Χριστού και την ταυτότητα του με το Θεό Λόγο μετά την </a:t>
            </a:r>
            <a:r>
              <a:rPr lang="el-GR" sz="3400" b="1" dirty="0" err="1" smtClean="0">
                <a:solidFill>
                  <a:schemeClr val="bg1"/>
                </a:solidFill>
                <a:latin typeface="Palatino Linotype" pitchFamily="18" charset="0"/>
                <a:cs typeface="Times New Roman" pitchFamily="18" charset="0"/>
              </a:rPr>
              <a:t>καθ᾿</a:t>
            </a:r>
            <a:r>
              <a:rPr lang="el-GR" sz="3400" b="1" dirty="0" smtClean="0">
                <a:solidFill>
                  <a:schemeClr val="bg1"/>
                </a:solidFill>
                <a:latin typeface="Palatino Linotype" pitchFamily="18" charset="0"/>
                <a:cs typeface="Times New Roman" pitchFamily="18" charset="0"/>
              </a:rPr>
              <a:t>  </a:t>
            </a:r>
            <a:r>
              <a:rPr lang="el-GR" sz="3400" b="1" dirty="0" err="1" smtClean="0">
                <a:solidFill>
                  <a:schemeClr val="bg1"/>
                </a:solidFill>
                <a:latin typeface="Palatino Linotype" pitchFamily="18" charset="0"/>
                <a:cs typeface="Times New Roman" pitchFamily="18" charset="0"/>
              </a:rPr>
              <a:t>ὑπόστασιν</a:t>
            </a:r>
            <a:r>
              <a:rPr lang="el-GR" sz="3400" b="1" dirty="0" smtClean="0">
                <a:solidFill>
                  <a:schemeClr val="bg1"/>
                </a:solidFill>
                <a:latin typeface="Palatino Linotype" pitchFamily="18" charset="0"/>
                <a:cs typeface="Times New Roman" pitchFamily="18" charset="0"/>
              </a:rPr>
              <a:t> ένωση των δύο φύσεων, δια της οποίας μεταβιβάζονται οι </a:t>
            </a:r>
            <a:r>
              <a:rPr lang="el-GR" sz="3400" b="1" dirty="0" err="1" smtClean="0">
                <a:solidFill>
                  <a:schemeClr val="bg1"/>
                </a:solidFill>
                <a:latin typeface="Palatino Linotype" pitchFamily="18" charset="0"/>
                <a:cs typeface="Times New Roman" pitchFamily="18" charset="0"/>
              </a:rPr>
              <a:t>σωτηριώδεις</a:t>
            </a:r>
            <a:r>
              <a:rPr lang="el-GR" sz="3400" b="1" dirty="0" smtClean="0">
                <a:solidFill>
                  <a:schemeClr val="bg1"/>
                </a:solidFill>
                <a:latin typeface="Palatino Linotype" pitchFamily="18" charset="0"/>
                <a:cs typeface="Times New Roman" pitchFamily="18" charset="0"/>
              </a:rPr>
              <a:t> ενέργειες του Λόγου στην ανθρώπινη φύση, μέσω της μυστηριακής μετοχής του ανθρώπου. Συνδέοντας στενά την Χριστολογία του με την </a:t>
            </a:r>
            <a:r>
              <a:rPr lang="el-GR" sz="3400" b="1" dirty="0" err="1" smtClean="0">
                <a:solidFill>
                  <a:schemeClr val="bg1"/>
                </a:solidFill>
                <a:latin typeface="Palatino Linotype" pitchFamily="18" charset="0"/>
                <a:cs typeface="Times New Roman" pitchFamily="18" charset="0"/>
              </a:rPr>
              <a:t>Σωτηριολογία</a:t>
            </a:r>
            <a:r>
              <a:rPr lang="el-GR" sz="3400" b="1" dirty="0" smtClean="0">
                <a:solidFill>
                  <a:schemeClr val="bg1"/>
                </a:solidFill>
                <a:latin typeface="Palatino Linotype" pitchFamily="18" charset="0"/>
                <a:cs typeface="Times New Roman" pitchFamily="18" charset="0"/>
              </a:rPr>
              <a:t> της Εκκλησίας θα καταδικάσει την ηθική, την «</a:t>
            </a:r>
            <a:r>
              <a:rPr lang="el-GR" sz="3400" b="1" dirty="0" err="1" smtClean="0">
                <a:solidFill>
                  <a:schemeClr val="bg1"/>
                </a:solidFill>
                <a:latin typeface="Palatino Linotype" pitchFamily="18" charset="0"/>
                <a:cs typeface="Times New Roman" pitchFamily="18" charset="0"/>
              </a:rPr>
              <a:t>κατ᾿</a:t>
            </a:r>
            <a:r>
              <a:rPr lang="el-GR" sz="3400" b="1" dirty="0" smtClean="0">
                <a:solidFill>
                  <a:schemeClr val="bg1"/>
                </a:solidFill>
                <a:latin typeface="Palatino Linotype" pitchFamily="18" charset="0"/>
                <a:cs typeface="Times New Roman" pitchFamily="18" charset="0"/>
              </a:rPr>
              <a:t> </a:t>
            </a:r>
            <a:r>
              <a:rPr lang="el-GR" sz="3400" b="1" dirty="0" err="1" smtClean="0">
                <a:solidFill>
                  <a:schemeClr val="bg1"/>
                </a:solidFill>
                <a:latin typeface="Palatino Linotype" pitchFamily="18" charset="0"/>
                <a:cs typeface="Times New Roman" pitchFamily="18" charset="0"/>
              </a:rPr>
              <a:t>εὐδοκίαν</a:t>
            </a:r>
            <a:r>
              <a:rPr lang="el-GR" sz="3400" b="1" dirty="0" smtClean="0">
                <a:solidFill>
                  <a:schemeClr val="bg1"/>
                </a:solidFill>
                <a:latin typeface="Palatino Linotype" pitchFamily="18" charset="0"/>
                <a:cs typeface="Times New Roman" pitchFamily="18" charset="0"/>
              </a:rPr>
              <a:t>» ένωση που δίδασκε ο Νεστόριος, επειδή μια τέτοια ένωση θα απέκλειε την μετοχή του ανθρώπου στις </a:t>
            </a:r>
            <a:r>
              <a:rPr lang="el-GR" sz="3400" b="1" dirty="0" err="1" smtClean="0">
                <a:solidFill>
                  <a:schemeClr val="bg1"/>
                </a:solidFill>
                <a:latin typeface="Palatino Linotype" pitchFamily="18" charset="0"/>
                <a:cs typeface="Times New Roman" pitchFamily="18" charset="0"/>
              </a:rPr>
              <a:t>σωτηριώδεις</a:t>
            </a:r>
            <a:r>
              <a:rPr lang="el-GR" sz="3400" b="1" dirty="0" smtClean="0">
                <a:solidFill>
                  <a:schemeClr val="bg1"/>
                </a:solidFill>
                <a:latin typeface="Palatino Linotype" pitchFamily="18" charset="0"/>
                <a:cs typeface="Times New Roman" pitchFamily="18" charset="0"/>
              </a:rPr>
              <a:t> θείες ενέργειες και θα υποβίβαζε την ενανθρώπηση του Χριστού </a:t>
            </a:r>
            <a:r>
              <a:rPr lang="el-GR" sz="3400" b="1" dirty="0" err="1" smtClean="0">
                <a:solidFill>
                  <a:schemeClr val="bg1"/>
                </a:solidFill>
                <a:latin typeface="Palatino Linotype" pitchFamily="18" charset="0"/>
                <a:cs typeface="Times New Roman" pitchFamily="18" charset="0"/>
              </a:rPr>
              <a:t>δινοντάς</a:t>
            </a:r>
            <a:r>
              <a:rPr lang="el-GR" sz="3400" b="1" dirty="0" smtClean="0">
                <a:solidFill>
                  <a:schemeClr val="bg1"/>
                </a:solidFill>
                <a:latin typeface="Palatino Linotype" pitchFamily="18" charset="0"/>
                <a:cs typeface="Times New Roman" pitchFamily="18" charset="0"/>
              </a:rPr>
              <a:t> της </a:t>
            </a:r>
            <a:r>
              <a:rPr lang="el-GR" sz="3400" b="1" dirty="0" err="1" smtClean="0">
                <a:solidFill>
                  <a:schemeClr val="bg1"/>
                </a:solidFill>
                <a:latin typeface="Palatino Linotype" pitchFamily="18" charset="0"/>
                <a:cs typeface="Times New Roman" pitchFamily="18" charset="0"/>
              </a:rPr>
              <a:t>ηθικο</a:t>
            </a:r>
            <a:r>
              <a:rPr lang="el-GR" sz="3400" b="1" dirty="0" smtClean="0">
                <a:solidFill>
                  <a:schemeClr val="bg1"/>
                </a:solidFill>
                <a:latin typeface="Palatino Linotype" pitchFamily="18" charset="0"/>
                <a:cs typeface="Times New Roman" pitchFamily="18" charset="0"/>
              </a:rPr>
              <a:t> περιεχόμενο. Σκοπός του ανθρώπου κατά τον Κύριλλο είναι η σωτηρία και η </a:t>
            </a:r>
            <a:r>
              <a:rPr lang="el-GR" sz="3400" b="1" dirty="0" err="1" smtClean="0">
                <a:solidFill>
                  <a:schemeClr val="bg1"/>
                </a:solidFill>
                <a:latin typeface="Palatino Linotype" pitchFamily="18" charset="0"/>
                <a:cs typeface="Times New Roman" pitchFamily="18" charset="0"/>
              </a:rPr>
              <a:t>θέωση</a:t>
            </a:r>
            <a:r>
              <a:rPr lang="el-GR" sz="3400" b="1" dirty="0" smtClean="0">
                <a:solidFill>
                  <a:schemeClr val="bg1"/>
                </a:solidFill>
                <a:latin typeface="Palatino Linotype" pitchFamily="18" charset="0"/>
                <a:cs typeface="Times New Roman" pitchFamily="18" charset="0"/>
              </a:rPr>
              <a:t> του και όχι η μεταστροφή του επί το </a:t>
            </a:r>
            <a:r>
              <a:rPr lang="el-GR" sz="3400" b="1" dirty="0" err="1" smtClean="0">
                <a:solidFill>
                  <a:schemeClr val="bg1"/>
                </a:solidFill>
                <a:latin typeface="Palatino Linotype" pitchFamily="18" charset="0"/>
                <a:cs typeface="Times New Roman" pitchFamily="18" charset="0"/>
              </a:rPr>
              <a:t>ηθικότερον</a:t>
            </a:r>
            <a:r>
              <a:rPr lang="el-GR" sz="3400" b="1" dirty="0" smtClean="0">
                <a:solidFill>
                  <a:schemeClr val="bg1"/>
                </a:solidFill>
                <a:latin typeface="Palatino Linotype" pitchFamily="18" charset="0"/>
                <a:cs typeface="Times New Roman" pitchFamily="18" charset="0"/>
              </a:rPr>
              <a:t>.</a:t>
            </a:r>
            <a:endParaRPr lang="el-GR" sz="3400" b="1" i="1" dirty="0">
              <a:solidFill>
                <a:schemeClr val="bg1"/>
              </a:solidFill>
              <a:latin typeface="Palatino Linotype"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55000" lnSpcReduction="20000"/>
          </a:bodyPr>
          <a:lstStyle/>
          <a:p>
            <a:endParaRPr lang="el-GR" b="1" i="1" dirty="0" smtClean="0">
              <a:solidFill>
                <a:schemeClr val="accent5">
                  <a:lumMod val="50000"/>
                </a:schemeClr>
              </a:solidFill>
              <a:latin typeface="Palatino Linotype" pitchFamily="18" charset="0"/>
            </a:endParaRPr>
          </a:p>
          <a:p>
            <a:r>
              <a:rPr lang="el-GR" sz="3400" b="1" i="1" dirty="0" smtClean="0">
                <a:solidFill>
                  <a:schemeClr val="accent5">
                    <a:lumMod val="50000"/>
                  </a:schemeClr>
                </a:solidFill>
                <a:latin typeface="Palatino Linotype" pitchFamily="18" charset="0"/>
              </a:rPr>
              <a:t>ΚΥΡΙΛΛΟΣ ΑΛΕΞΑΝΔΡΕΙΑΣ ΚΑΙ ΧΡΙΣΤΟΛΟΓΙΑ</a:t>
            </a:r>
          </a:p>
          <a:p>
            <a:pPr algn="just"/>
            <a:r>
              <a:rPr lang="el-GR" sz="3400" b="1" dirty="0" smtClean="0">
                <a:solidFill>
                  <a:schemeClr val="bg1"/>
                </a:solidFill>
                <a:latin typeface="Palatino Linotype" pitchFamily="18" charset="0"/>
                <a:cs typeface="Times New Roman" pitchFamily="18" charset="0"/>
              </a:rPr>
              <a:t>Αναπόσπαστο κομμάτι της Χριστολογίας του θα αποτελέσει ο τονισμός της σημασίας του προσώπου της Παναγίας «</a:t>
            </a:r>
            <a:r>
              <a:rPr lang="el-GR" sz="3400" b="1" dirty="0" err="1" smtClean="0">
                <a:solidFill>
                  <a:schemeClr val="bg1"/>
                </a:solidFill>
                <a:latin typeface="Palatino Linotype" pitchFamily="18" charset="0"/>
                <a:cs typeface="Times New Roman" pitchFamily="18" charset="0"/>
              </a:rPr>
              <a:t>δι</a:t>
            </a:r>
            <a:r>
              <a:rPr lang="el-GR" sz="3400" b="1" dirty="0" smtClean="0">
                <a:solidFill>
                  <a:schemeClr val="bg1"/>
                </a:solidFill>
                <a:latin typeface="Palatino Linotype" pitchFamily="18" charset="0"/>
                <a:cs typeface="Times New Roman" pitchFamily="18" charset="0"/>
              </a:rPr>
              <a:t>  </a:t>
            </a:r>
            <a:r>
              <a:rPr lang="el-GR" sz="3400" b="1" dirty="0" err="1" smtClean="0">
                <a:solidFill>
                  <a:schemeClr val="bg1"/>
                </a:solidFill>
                <a:latin typeface="Palatino Linotype" pitchFamily="18" charset="0"/>
                <a:cs typeface="Times New Roman" pitchFamily="18" charset="0"/>
              </a:rPr>
              <a:t>ἧς</a:t>
            </a:r>
            <a:r>
              <a:rPr lang="el-GR" sz="3400" b="1" dirty="0" smtClean="0">
                <a:solidFill>
                  <a:schemeClr val="bg1"/>
                </a:solidFill>
                <a:latin typeface="Palatino Linotype" pitchFamily="18" charset="0"/>
                <a:cs typeface="Times New Roman" pitchFamily="18" charset="0"/>
              </a:rPr>
              <a:t> αγιάζεται πάσα </a:t>
            </a:r>
            <a:r>
              <a:rPr lang="el-GR" sz="3400" b="1" dirty="0" err="1" smtClean="0">
                <a:solidFill>
                  <a:schemeClr val="bg1"/>
                </a:solidFill>
                <a:latin typeface="Palatino Linotype" pitchFamily="18" charset="0"/>
                <a:cs typeface="Times New Roman" pitchFamily="18" charset="0"/>
              </a:rPr>
              <a:t>κτίσις</a:t>
            </a:r>
            <a:r>
              <a:rPr lang="el-GR" sz="3400" b="1" dirty="0" smtClean="0">
                <a:solidFill>
                  <a:schemeClr val="bg1"/>
                </a:solidFill>
                <a:latin typeface="Palatino Linotype" pitchFamily="18" charset="0"/>
                <a:cs typeface="Times New Roman" pitchFamily="18" charset="0"/>
              </a:rPr>
              <a:t>… </a:t>
            </a:r>
            <a:r>
              <a:rPr lang="el-GR" sz="3400" b="1" dirty="0" err="1" smtClean="0">
                <a:solidFill>
                  <a:schemeClr val="bg1"/>
                </a:solidFill>
                <a:latin typeface="Palatino Linotype" pitchFamily="18" charset="0"/>
                <a:cs typeface="Times New Roman" pitchFamily="18" charset="0"/>
              </a:rPr>
              <a:t>δι</a:t>
            </a:r>
            <a:r>
              <a:rPr lang="el-GR" sz="3400" b="1" dirty="0" smtClean="0">
                <a:solidFill>
                  <a:schemeClr val="bg1"/>
                </a:solidFill>
                <a:latin typeface="Palatino Linotype" pitchFamily="18" charset="0"/>
                <a:cs typeface="Times New Roman" pitchFamily="18" charset="0"/>
              </a:rPr>
              <a:t> ης το </a:t>
            </a:r>
            <a:r>
              <a:rPr lang="el-GR" sz="3400" b="1" dirty="0" err="1" smtClean="0">
                <a:solidFill>
                  <a:schemeClr val="bg1"/>
                </a:solidFill>
                <a:latin typeface="Palatino Linotype" pitchFamily="18" charset="0"/>
                <a:cs typeface="Times New Roman" pitchFamily="18" charset="0"/>
              </a:rPr>
              <a:t>εκπεσόν</a:t>
            </a:r>
            <a:r>
              <a:rPr lang="el-GR" sz="3400" b="1" dirty="0" smtClean="0">
                <a:solidFill>
                  <a:schemeClr val="bg1"/>
                </a:solidFill>
                <a:latin typeface="Palatino Linotype" pitchFamily="18" charset="0"/>
                <a:cs typeface="Times New Roman" pitchFamily="18" charset="0"/>
              </a:rPr>
              <a:t> πλάσμα εις ουρανούς </a:t>
            </a:r>
            <a:r>
              <a:rPr lang="el-GR" sz="3400" b="1" dirty="0" err="1" smtClean="0">
                <a:solidFill>
                  <a:schemeClr val="bg1"/>
                </a:solidFill>
                <a:latin typeface="Palatino Linotype" pitchFamily="18" charset="0"/>
                <a:cs typeface="Times New Roman" pitchFamily="18" charset="0"/>
              </a:rPr>
              <a:t>αναγάγεται</a:t>
            </a:r>
            <a:r>
              <a:rPr lang="el-GR" sz="3400" b="1" dirty="0" smtClean="0">
                <a:solidFill>
                  <a:schemeClr val="bg1"/>
                </a:solidFill>
                <a:latin typeface="Palatino Linotype" pitchFamily="18" charset="0"/>
                <a:cs typeface="Times New Roman" pitchFamily="18" charset="0"/>
              </a:rPr>
              <a:t>». Υπερθεματίζοντας τον ρόλο της Παναγίας θα την ονομάσει «</a:t>
            </a:r>
            <a:r>
              <a:rPr lang="el-GR" sz="3400" b="1" dirty="0" err="1" smtClean="0">
                <a:solidFill>
                  <a:schemeClr val="bg1"/>
                </a:solidFill>
                <a:latin typeface="Palatino Linotype" pitchFamily="18" charset="0"/>
                <a:cs typeface="Times New Roman" pitchFamily="18" charset="0"/>
              </a:rPr>
              <a:t>Υπουργόν</a:t>
            </a:r>
            <a:r>
              <a:rPr lang="el-GR" sz="3400" b="1" dirty="0" smtClean="0">
                <a:solidFill>
                  <a:schemeClr val="bg1"/>
                </a:solidFill>
                <a:latin typeface="Palatino Linotype" pitchFamily="18" charset="0"/>
                <a:cs typeface="Times New Roman" pitchFamily="18" charset="0"/>
              </a:rPr>
              <a:t>» στο σχέδιο της Θείας Οικονομίας, ως το κορυφαίο παράδειγμα υπακοής στο Θείο Θέλημα, εφόσον μπόρεσε όντας σε μεταπτωτική κατάσταση και φέρουσα «σάρκα αμαρτίας» να πει το Ναι εκείνο, που δεν είπε η Εύα στην παραδείσια κατάσταση. Επίσης εξαίρει τον ρόλο και την αγιότητά της ονομάζοντάς την «Θεοτόκο» εκφράζοντας την Ορθή Πίστη και σταθερή συνείδηση της Εκκλησίας ήδη από τον 3ο αιώνα. Δεν θα παραλείψει μάλιστα να τονίσει, πως ο όρος «Θεοτόκος» δεν είναι προσθήκη στη Διδασκαλία της Εκκλησίας, αλλά Βιβλική παρακαταθήκη.. </a:t>
            </a:r>
            <a:endParaRPr lang="el-GR" sz="3400" b="1" i="1" dirty="0">
              <a:solidFill>
                <a:schemeClr val="bg1"/>
              </a:solidFill>
              <a:latin typeface="Palatino Linotype"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85000" lnSpcReduction="20000"/>
          </a:bodyPr>
          <a:lstStyle/>
          <a:p>
            <a:endParaRPr lang="el-GR" b="1" i="1" dirty="0" smtClean="0">
              <a:solidFill>
                <a:schemeClr val="accent5">
                  <a:lumMod val="50000"/>
                </a:schemeClr>
              </a:solidFill>
              <a:latin typeface="Palatino Linotype" pitchFamily="18" charset="0"/>
            </a:endParaRPr>
          </a:p>
          <a:p>
            <a:r>
              <a:rPr lang="el-GR" b="1" i="1" dirty="0" smtClean="0">
                <a:solidFill>
                  <a:schemeClr val="accent5">
                    <a:lumMod val="50000"/>
                  </a:schemeClr>
                </a:solidFill>
                <a:latin typeface="Palatino Linotype" pitchFamily="18" charset="0"/>
              </a:rPr>
              <a:t>Γ ΟΙΚΟΥΜΕΝΙΚΗ ΣΥΝΟΔΟΣ</a:t>
            </a:r>
          </a:p>
          <a:p>
            <a:endParaRPr lang="el-GR" b="1" i="1" dirty="0" smtClean="0">
              <a:solidFill>
                <a:schemeClr val="accent5">
                  <a:lumMod val="50000"/>
                </a:schemeClr>
              </a:solidFill>
              <a:latin typeface="Palatino Linotype" pitchFamily="18" charset="0"/>
            </a:endParaRPr>
          </a:p>
          <a:p>
            <a:pPr algn="just"/>
            <a:r>
              <a:rPr lang="el-GR" sz="2400" b="1" dirty="0" smtClean="0">
                <a:solidFill>
                  <a:schemeClr val="bg1"/>
                </a:solidFill>
                <a:latin typeface="Palatino Linotype" pitchFamily="18" charset="0"/>
                <a:cs typeface="Times New Roman" pitchFamily="18" charset="0"/>
              </a:rPr>
              <a:t>Η Γ΄ Οικουμενική Σύνοδος συνήλθε στην Έφεσο το 431 από τον Θεοδόσιο Β’. Συμμετείχαν 200 επίσκοποι, ανάμεσα στους οποίους ο Άγιος Κύριλλος Αλεξανδρείας ως προεδρεύων.</a:t>
            </a:r>
          </a:p>
          <a:p>
            <a:pPr algn="just"/>
            <a:r>
              <a:rPr lang="el-GR" sz="2400" b="1" dirty="0" smtClean="0">
                <a:solidFill>
                  <a:schemeClr val="bg1"/>
                </a:solidFill>
                <a:latin typeface="Palatino Linotype" pitchFamily="18" charset="0"/>
                <a:cs typeface="Times New Roman" pitchFamily="18" charset="0"/>
              </a:rPr>
              <a:t>Καταδίκασε τις διδαχές του αρχιεπισκόπου Κωνσταντινουπόλεως Νεστορίου, ο οποίος υπερτόνιζε την ανθρώπινη φύση του Ιησού έναντι της θείας, υποστηρίζοντας ότι η Μαρία γέννησε τον άνθρωπο Ιησού και όχι τον Θεό.</a:t>
            </a:r>
          </a:p>
          <a:p>
            <a:pPr algn="just"/>
            <a:r>
              <a:rPr lang="el-GR" sz="2400" b="1" dirty="0" smtClean="0">
                <a:solidFill>
                  <a:schemeClr val="bg1"/>
                </a:solidFill>
                <a:latin typeface="Palatino Linotype" pitchFamily="18" charset="0"/>
                <a:cs typeface="Times New Roman" pitchFamily="18" charset="0"/>
              </a:rPr>
              <a:t>Η Σύνοδος διακήρυξε ότι ο Ιησούς είναι τέλειος Θεός και τέλειος Άνθρωπος, με πλήρη ένωση των δύο φύσεων και απέδωσε επίσημα στην Παρθένο Μαρία τον τίτλο «Θεοτόκος».</a:t>
            </a:r>
          </a:p>
          <a:p>
            <a:pPr algn="just"/>
            <a:endParaRPr lang="el-GR" sz="2400" b="1" dirty="0" smtClean="0">
              <a:solidFill>
                <a:schemeClr val="bg1"/>
              </a:solidFill>
              <a:latin typeface="Palatino Linotype" pitchFamily="18" charset="0"/>
              <a:cs typeface="Times New Roman"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77500" lnSpcReduction="20000"/>
          </a:bodyPr>
          <a:lstStyle/>
          <a:p>
            <a:endParaRPr lang="el-GR" b="1" i="1" dirty="0" smtClean="0">
              <a:solidFill>
                <a:schemeClr val="accent5">
                  <a:lumMod val="50000"/>
                </a:schemeClr>
              </a:solidFill>
              <a:latin typeface="Palatino Linotype" pitchFamily="18" charset="0"/>
            </a:endParaRPr>
          </a:p>
          <a:p>
            <a:r>
              <a:rPr lang="el-GR" b="1" i="1" dirty="0" smtClean="0">
                <a:solidFill>
                  <a:schemeClr val="accent5">
                    <a:lumMod val="50000"/>
                  </a:schemeClr>
                </a:solidFill>
                <a:latin typeface="Palatino Linotype" pitchFamily="18" charset="0"/>
              </a:rPr>
              <a:t>Δ ΟΙΚΟΥΜΕΝΙΚΗ ΣΥΝΟΔΟΣ</a:t>
            </a:r>
          </a:p>
          <a:p>
            <a:endParaRPr lang="el-GR" b="1" i="1" dirty="0" smtClean="0">
              <a:solidFill>
                <a:schemeClr val="accent5">
                  <a:lumMod val="50000"/>
                </a:schemeClr>
              </a:solidFill>
              <a:latin typeface="Palatino Linotype" pitchFamily="18" charset="0"/>
            </a:endParaRPr>
          </a:p>
          <a:p>
            <a:pPr algn="just"/>
            <a:r>
              <a:rPr lang="el-GR" sz="2400" b="1" dirty="0" smtClean="0">
                <a:solidFill>
                  <a:schemeClr val="bg1"/>
                </a:solidFill>
                <a:latin typeface="Palatino Linotype" pitchFamily="18" charset="0"/>
                <a:cs typeface="Times New Roman" pitchFamily="18" charset="0"/>
              </a:rPr>
              <a:t>Συνεκλήθη η Δ’ Οικουμενική Σύνοδος στην Χαλκηδόνα, με απόφαση των Αυτοκρατόρων Μαρκιανού και Πουλχερίας, το 451 μ.Χ., με την προεδρεία του Πατριάρχου Κωνσταντινουπόλεως </a:t>
            </a:r>
            <a:r>
              <a:rPr lang="el-GR" sz="2400" b="1" dirty="0" err="1" smtClean="0">
                <a:solidFill>
                  <a:schemeClr val="bg1"/>
                </a:solidFill>
                <a:latin typeface="Palatino Linotype" pitchFamily="18" charset="0"/>
                <a:cs typeface="Times New Roman" pitchFamily="18" charset="0"/>
              </a:rPr>
              <a:t>Ανατολίου</a:t>
            </a:r>
            <a:r>
              <a:rPr lang="el-GR" sz="2400" b="1" dirty="0" smtClean="0">
                <a:solidFill>
                  <a:schemeClr val="bg1"/>
                </a:solidFill>
                <a:latin typeface="Palatino Linotype" pitchFamily="18" charset="0"/>
                <a:cs typeface="Times New Roman" pitchFamily="18" charset="0"/>
              </a:rPr>
              <a:t> και των αντιπροσώπων του Πάπα Ρώμης Λέοντος. Η Σύνοδος αυτή αποδέχθηκε την απόφαση της Γ’ Οικουμενικής Συνόδου και ακολουθώντας τους προηγουμένους Πατέρες, δηλαδή «επόμενοι τοις </a:t>
            </a:r>
            <a:r>
              <a:rPr lang="el-GR" sz="2400" b="1" dirty="0" err="1" smtClean="0">
                <a:solidFill>
                  <a:schemeClr val="bg1"/>
                </a:solidFill>
                <a:latin typeface="Palatino Linotype" pitchFamily="18" charset="0"/>
                <a:cs typeface="Times New Roman" pitchFamily="18" charset="0"/>
              </a:rPr>
              <a:t>αγίοις</a:t>
            </a:r>
            <a:r>
              <a:rPr lang="el-GR" sz="2400" b="1" dirty="0" smtClean="0">
                <a:solidFill>
                  <a:schemeClr val="bg1"/>
                </a:solidFill>
                <a:latin typeface="Palatino Linotype" pitchFamily="18" charset="0"/>
                <a:cs typeface="Times New Roman" pitchFamily="18" charset="0"/>
              </a:rPr>
              <a:t> </a:t>
            </a:r>
            <a:r>
              <a:rPr lang="el-GR" sz="2400" b="1" dirty="0" err="1" smtClean="0">
                <a:solidFill>
                  <a:schemeClr val="bg1"/>
                </a:solidFill>
                <a:latin typeface="Palatino Linotype" pitchFamily="18" charset="0"/>
                <a:cs typeface="Times New Roman" pitchFamily="18" charset="0"/>
              </a:rPr>
              <a:t>Πατράσιν</a:t>
            </a:r>
            <a:r>
              <a:rPr lang="el-GR" sz="2400" b="1" dirty="0" smtClean="0">
                <a:solidFill>
                  <a:schemeClr val="bg1"/>
                </a:solidFill>
                <a:latin typeface="Palatino Linotype" pitchFamily="18" charset="0"/>
                <a:cs typeface="Times New Roman" pitchFamily="18" charset="0"/>
              </a:rPr>
              <a:t>», όπως γράφεται, αποφάσισε ότι εμείς ομολογούμε ότι ένα είναι το πρόσωπο και μία είναι η υπόσταση του Λόγου, «εν δύο </a:t>
            </a:r>
            <a:r>
              <a:rPr lang="el-GR" sz="2400" b="1" dirty="0" err="1" smtClean="0">
                <a:solidFill>
                  <a:schemeClr val="bg1"/>
                </a:solidFill>
                <a:latin typeface="Palatino Linotype" pitchFamily="18" charset="0"/>
                <a:cs typeface="Times New Roman" pitchFamily="18" charset="0"/>
              </a:rPr>
              <a:t>φύσεσιν</a:t>
            </a:r>
            <a:r>
              <a:rPr lang="el-GR" sz="2400" b="1" dirty="0" smtClean="0">
                <a:solidFill>
                  <a:schemeClr val="bg1"/>
                </a:solidFill>
                <a:latin typeface="Palatino Linotype" pitchFamily="18" charset="0"/>
                <a:cs typeface="Times New Roman" pitchFamily="18" charset="0"/>
              </a:rPr>
              <a:t> </a:t>
            </a:r>
            <a:r>
              <a:rPr lang="el-GR" sz="2400" b="1" dirty="0" err="1" smtClean="0">
                <a:solidFill>
                  <a:schemeClr val="bg1"/>
                </a:solidFill>
                <a:latin typeface="Palatino Linotype" pitchFamily="18" charset="0"/>
                <a:cs typeface="Times New Roman" pitchFamily="18" charset="0"/>
              </a:rPr>
              <a:t>ασυγχύτως</a:t>
            </a:r>
            <a:r>
              <a:rPr lang="el-GR" sz="2400" b="1" dirty="0" smtClean="0">
                <a:solidFill>
                  <a:schemeClr val="bg1"/>
                </a:solidFill>
                <a:latin typeface="Palatino Linotype" pitchFamily="18" charset="0"/>
                <a:cs typeface="Times New Roman" pitchFamily="18" charset="0"/>
              </a:rPr>
              <a:t>, </a:t>
            </a:r>
            <a:r>
              <a:rPr lang="el-GR" sz="2400" b="1" dirty="0" err="1" smtClean="0">
                <a:solidFill>
                  <a:schemeClr val="bg1"/>
                </a:solidFill>
                <a:latin typeface="Palatino Linotype" pitchFamily="18" charset="0"/>
                <a:cs typeface="Times New Roman" pitchFamily="18" charset="0"/>
              </a:rPr>
              <a:t>ατρέπτως</a:t>
            </a:r>
            <a:r>
              <a:rPr lang="el-GR" sz="2400" b="1" dirty="0" smtClean="0">
                <a:solidFill>
                  <a:schemeClr val="bg1"/>
                </a:solidFill>
                <a:latin typeface="Palatino Linotype" pitchFamily="18" charset="0"/>
                <a:cs typeface="Times New Roman" pitchFamily="18" charset="0"/>
              </a:rPr>
              <a:t>, αδιαιρέτως, </a:t>
            </a:r>
            <a:r>
              <a:rPr lang="el-GR" sz="2400" b="1" dirty="0" err="1" smtClean="0">
                <a:solidFill>
                  <a:schemeClr val="bg1"/>
                </a:solidFill>
                <a:latin typeface="Palatino Linotype" pitchFamily="18" charset="0"/>
                <a:cs typeface="Times New Roman" pitchFamily="18" charset="0"/>
              </a:rPr>
              <a:t>αχωρίστως</a:t>
            </a:r>
            <a:r>
              <a:rPr lang="el-GR" sz="2400" b="1" dirty="0" smtClean="0">
                <a:solidFill>
                  <a:schemeClr val="bg1"/>
                </a:solidFill>
                <a:latin typeface="Palatino Linotype" pitchFamily="18" charset="0"/>
                <a:cs typeface="Times New Roman" pitchFamily="18" charset="0"/>
              </a:rPr>
              <a:t> </a:t>
            </a:r>
            <a:r>
              <a:rPr lang="el-GR" sz="2400" b="1" dirty="0" err="1" smtClean="0">
                <a:solidFill>
                  <a:schemeClr val="bg1"/>
                </a:solidFill>
                <a:latin typeface="Palatino Linotype" pitchFamily="18" charset="0"/>
                <a:cs typeface="Times New Roman" pitchFamily="18" charset="0"/>
              </a:rPr>
              <a:t>γνωριζομένη</a:t>
            </a:r>
            <a:r>
              <a:rPr lang="el-GR" sz="2400" b="1" dirty="0" smtClean="0">
                <a:solidFill>
                  <a:schemeClr val="bg1"/>
                </a:solidFill>
                <a:latin typeface="Palatino Linotype" pitchFamily="18" charset="0"/>
                <a:cs typeface="Times New Roman" pitchFamily="18" charset="0"/>
              </a:rPr>
              <a:t>» και ότι πουθενά δεν αναιρείται η διαφορά των φύσεων λόγω της ενώσεως, αλλά σώζεται η ιδιότητα κάθε φύσεως για την ενότητα στο ένα πρόσωπο-υπόσταση του Λόγου. ΚΑΤΑΔΙΚΑΖΕΤΑΙ Ο ΜΟΝΟΦΥΣΙΤΙΣΜΟΣ</a:t>
            </a:r>
          </a:p>
          <a:p>
            <a:pPr algn="just"/>
            <a:endParaRPr lang="el-GR" sz="2400" b="1" dirty="0" smtClean="0">
              <a:solidFill>
                <a:schemeClr val="bg1"/>
              </a:solidFill>
              <a:latin typeface="Palatino Linotype" pitchFamily="18" charset="0"/>
              <a:cs typeface="Times New Roman" pitchFamily="18" charset="0"/>
            </a:endParaRPr>
          </a:p>
          <a:p>
            <a:pPr algn="just"/>
            <a:endParaRPr lang="el-GR" sz="2400" b="1" dirty="0" smtClean="0">
              <a:solidFill>
                <a:schemeClr val="bg1"/>
              </a:solidFill>
              <a:latin typeface="Palatino Linotype" pitchFamily="18" charset="0"/>
              <a:cs typeface="Times New Roman" pitchFamily="18" charset="0"/>
            </a:endParaRPr>
          </a:p>
          <a:p>
            <a:pPr algn="just"/>
            <a:endParaRPr lang="el-GR" sz="2400" b="1" dirty="0" smtClean="0">
              <a:solidFill>
                <a:schemeClr val="bg1"/>
              </a:solidFill>
              <a:latin typeface="Palatino Linotype" pitchFamily="18" charset="0"/>
              <a:cs typeface="Times New Roman"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55000" lnSpcReduction="20000"/>
          </a:bodyPr>
          <a:lstStyle/>
          <a:p>
            <a:endParaRPr lang="el-GR" b="1" i="1" dirty="0" smtClean="0">
              <a:solidFill>
                <a:schemeClr val="accent5">
                  <a:lumMod val="50000"/>
                </a:schemeClr>
              </a:solidFill>
              <a:latin typeface="Palatino Linotype" pitchFamily="18" charset="0"/>
            </a:endParaRPr>
          </a:p>
          <a:p>
            <a:r>
              <a:rPr lang="el-GR" b="1" i="1" dirty="0" smtClean="0">
                <a:solidFill>
                  <a:schemeClr val="accent5">
                    <a:lumMod val="50000"/>
                  </a:schemeClr>
                </a:solidFill>
                <a:latin typeface="Palatino Linotype" pitchFamily="18" charset="0"/>
              </a:rPr>
              <a:t>ΜΟΝΟΦΥΣΙΤΙΣΜΟΣ</a:t>
            </a:r>
          </a:p>
          <a:p>
            <a:pPr fontAlgn="base"/>
            <a:r>
              <a:rPr lang="el-GR" dirty="0" smtClean="0">
                <a:solidFill>
                  <a:schemeClr val="bg1"/>
                </a:solidFill>
                <a:latin typeface="Palatino Linotype" pitchFamily="18" charset="0"/>
              </a:rPr>
              <a:t>Αρχηγέτης της αιρέσεως ήταν ο Ευτυχής, αρχιμανδρίτης της Εκκλησίας της Κωνσταντινουπόλεως. Ο Ευτυχής απέρριπτε την </a:t>
            </a:r>
            <a:r>
              <a:rPr lang="el-GR" dirty="0" err="1" smtClean="0">
                <a:solidFill>
                  <a:schemeClr val="bg1"/>
                </a:solidFill>
                <a:latin typeface="Palatino Linotype" pitchFamily="18" charset="0"/>
              </a:rPr>
              <a:t>ασύγχυτη</a:t>
            </a:r>
            <a:r>
              <a:rPr lang="el-GR" dirty="0" smtClean="0">
                <a:solidFill>
                  <a:schemeClr val="bg1"/>
                </a:solidFill>
                <a:latin typeface="Palatino Linotype" pitchFamily="18" charset="0"/>
              </a:rPr>
              <a:t> και </a:t>
            </a:r>
            <a:r>
              <a:rPr lang="el-GR" dirty="0" err="1" smtClean="0">
                <a:solidFill>
                  <a:schemeClr val="bg1"/>
                </a:solidFill>
                <a:latin typeface="Palatino Linotype" pitchFamily="18" charset="0"/>
              </a:rPr>
              <a:t>άτρεπτη</a:t>
            </a:r>
            <a:r>
              <a:rPr lang="el-GR" dirty="0" smtClean="0">
                <a:solidFill>
                  <a:schemeClr val="bg1"/>
                </a:solidFill>
                <a:latin typeface="Palatino Linotype" pitchFamily="18" charset="0"/>
              </a:rPr>
              <a:t> ένωση των φύσεων στο Χριστό, όπως περί αυτού είχε αποφανθεί η Γ” εν </a:t>
            </a:r>
            <a:r>
              <a:rPr lang="el-GR" dirty="0" err="1" smtClean="0">
                <a:solidFill>
                  <a:schemeClr val="bg1"/>
                </a:solidFill>
                <a:latin typeface="Palatino Linotype" pitchFamily="18" charset="0"/>
              </a:rPr>
              <a:t>Εφέσω</a:t>
            </a:r>
            <a:r>
              <a:rPr lang="el-GR" dirty="0" smtClean="0">
                <a:solidFill>
                  <a:schemeClr val="bg1"/>
                </a:solidFill>
                <a:latin typeface="Palatino Linotype" pitchFamily="18" charset="0"/>
              </a:rPr>
              <a:t> Οικουμενική Σύνοδος. Κατ’ αυτόν το σώμα τού Κυρίου ήταν μεν ανθρώπινο, όχι όμως και ομοούσιο με το δικό μας, κάτι που θεωρούσε ανάρμοστο στη θεότητα τού Λόγου. Αποδεχόταν όμως τη </a:t>
            </a:r>
            <a:r>
              <a:rPr lang="el-GR" dirty="0" err="1" smtClean="0">
                <a:solidFill>
                  <a:schemeClr val="bg1"/>
                </a:solidFill>
                <a:latin typeface="Palatino Linotype" pitchFamily="18" charset="0"/>
              </a:rPr>
              <a:t>θέωση</a:t>
            </a:r>
            <a:r>
              <a:rPr lang="el-GR" dirty="0" smtClean="0">
                <a:solidFill>
                  <a:schemeClr val="bg1"/>
                </a:solidFill>
                <a:latin typeface="Palatino Linotype" pitchFamily="18" charset="0"/>
              </a:rPr>
              <a:t> της ανθρώπινης φύσεως τού Χριστού, την οποία απέφευγε να προσδιορίσει· «</a:t>
            </a:r>
            <a:r>
              <a:rPr lang="el-GR" dirty="0" err="1" smtClean="0">
                <a:solidFill>
                  <a:schemeClr val="bg1"/>
                </a:solidFill>
                <a:latin typeface="Palatino Linotype" pitchFamily="18" charset="0"/>
              </a:rPr>
              <a:t>φυσιολογείν</a:t>
            </a:r>
            <a:r>
              <a:rPr lang="el-GR" dirty="0" smtClean="0">
                <a:solidFill>
                  <a:schemeClr val="bg1"/>
                </a:solidFill>
                <a:latin typeface="Palatino Linotype" pitchFamily="18" charset="0"/>
              </a:rPr>
              <a:t> </a:t>
            </a:r>
            <a:r>
              <a:rPr lang="el-GR" dirty="0" err="1" smtClean="0">
                <a:solidFill>
                  <a:schemeClr val="bg1"/>
                </a:solidFill>
                <a:latin typeface="Palatino Linotype" pitchFamily="18" charset="0"/>
              </a:rPr>
              <a:t>εμαυτώ</a:t>
            </a:r>
            <a:r>
              <a:rPr lang="el-GR" dirty="0" smtClean="0">
                <a:solidFill>
                  <a:schemeClr val="bg1"/>
                </a:solidFill>
                <a:latin typeface="Palatino Linotype" pitchFamily="18" charset="0"/>
              </a:rPr>
              <a:t> ουκ </a:t>
            </a:r>
            <a:r>
              <a:rPr lang="el-GR" dirty="0" err="1" smtClean="0">
                <a:solidFill>
                  <a:schemeClr val="bg1"/>
                </a:solidFill>
                <a:latin typeface="Palatino Linotype" pitchFamily="18" charset="0"/>
              </a:rPr>
              <a:t>επέτρεπον</a:t>
            </a:r>
            <a:r>
              <a:rPr lang="el-GR" dirty="0" smtClean="0">
                <a:solidFill>
                  <a:schemeClr val="bg1"/>
                </a:solidFill>
                <a:latin typeface="Palatino Linotype" pitchFamily="18" charset="0"/>
              </a:rPr>
              <a:t>».</a:t>
            </a:r>
            <a:r>
              <a:rPr lang="el-GR" b="1" dirty="0" smtClean="0">
                <a:solidFill>
                  <a:schemeClr val="bg1"/>
                </a:solidFill>
                <a:latin typeface="Palatino Linotype" pitchFamily="18" charset="0"/>
              </a:rPr>
              <a:t> Τον ισχυρισμό, ότι δεχόταν ουράνιο το σώμα τού Χριστού, </a:t>
            </a:r>
            <a:r>
              <a:rPr lang="el-GR" b="1" dirty="0" err="1" smtClean="0">
                <a:solidFill>
                  <a:schemeClr val="bg1"/>
                </a:solidFill>
                <a:latin typeface="Palatino Linotype" pitchFamily="18" charset="0"/>
              </a:rPr>
              <a:t>εχαρακτήριζε</a:t>
            </a:r>
            <a:r>
              <a:rPr lang="el-GR" b="1" dirty="0" smtClean="0">
                <a:solidFill>
                  <a:schemeClr val="bg1"/>
                </a:solidFill>
                <a:latin typeface="Palatino Linotype" pitchFamily="18" charset="0"/>
              </a:rPr>
              <a:t> ως συκοφαντία.</a:t>
            </a:r>
          </a:p>
          <a:p>
            <a:pPr fontAlgn="base"/>
            <a:endParaRPr lang="el-GR" dirty="0" smtClean="0">
              <a:solidFill>
                <a:schemeClr val="bg1"/>
              </a:solidFill>
              <a:latin typeface="Palatino Linotype" pitchFamily="18" charset="0"/>
            </a:endParaRPr>
          </a:p>
          <a:p>
            <a:pPr fontAlgn="base"/>
            <a:r>
              <a:rPr lang="el-GR" dirty="0" smtClean="0">
                <a:solidFill>
                  <a:schemeClr val="bg1"/>
                </a:solidFill>
                <a:latin typeface="Palatino Linotype" pitchFamily="18" charset="0"/>
              </a:rPr>
              <a:t>Ο Ευτυχής, όπως και όλοι οι ομόφρονές του, δέχονταν μία φύση στο Χριστό μετά την ένωση· «ομολογώ εκ δύο φύσεων </a:t>
            </a:r>
            <a:r>
              <a:rPr lang="el-GR" dirty="0" err="1" smtClean="0">
                <a:solidFill>
                  <a:schemeClr val="bg1"/>
                </a:solidFill>
                <a:latin typeface="Palatino Linotype" pitchFamily="18" charset="0"/>
              </a:rPr>
              <a:t>γεγενήσθαι</a:t>
            </a:r>
            <a:r>
              <a:rPr lang="el-GR" dirty="0" smtClean="0">
                <a:solidFill>
                  <a:schemeClr val="bg1"/>
                </a:solidFill>
                <a:latin typeface="Palatino Linotype" pitchFamily="18" charset="0"/>
              </a:rPr>
              <a:t> τον Κύριον ημών προ της ενώσεως, μετά δε την </a:t>
            </a:r>
            <a:r>
              <a:rPr lang="el-GR" dirty="0" err="1" smtClean="0">
                <a:solidFill>
                  <a:schemeClr val="bg1"/>
                </a:solidFill>
                <a:latin typeface="Palatino Linotype" pitchFamily="18" charset="0"/>
              </a:rPr>
              <a:t>ένωσιν</a:t>
            </a:r>
            <a:r>
              <a:rPr lang="el-GR" dirty="0" smtClean="0">
                <a:solidFill>
                  <a:schemeClr val="bg1"/>
                </a:solidFill>
                <a:latin typeface="Palatino Linotype" pitchFamily="18" charset="0"/>
              </a:rPr>
              <a:t> μίαν </a:t>
            </a:r>
            <a:r>
              <a:rPr lang="el-GR" dirty="0" err="1" smtClean="0">
                <a:solidFill>
                  <a:schemeClr val="bg1"/>
                </a:solidFill>
                <a:latin typeface="Palatino Linotype" pitchFamily="18" charset="0"/>
              </a:rPr>
              <a:t>φύσιν</a:t>
            </a:r>
            <a:r>
              <a:rPr lang="el-GR" dirty="0" smtClean="0">
                <a:solidFill>
                  <a:schemeClr val="bg1"/>
                </a:solidFill>
                <a:latin typeface="Palatino Linotype" pitchFamily="18" charset="0"/>
              </a:rPr>
              <a:t> ομολογώ». Κατά τον Θεοδώρητο Κύρου, ο αιρεσιάρχης μιλούσε ρητώς περί καταπόσεως της ανθρώπινης φύσεως τού Χριστού από τη θεία φύση.</a:t>
            </a:r>
          </a:p>
          <a:p>
            <a:pPr algn="just"/>
            <a:endParaRPr lang="el-GR" b="1" i="1" dirty="0" smtClean="0">
              <a:solidFill>
                <a:schemeClr val="accent5"/>
              </a:solidFill>
              <a:latin typeface="Palatino Linotype" pitchFamily="18" charset="0"/>
            </a:endParaRPr>
          </a:p>
          <a:p>
            <a:endParaRPr lang="el-GR" b="1" i="1" dirty="0" smtClean="0">
              <a:solidFill>
                <a:schemeClr val="accent5">
                  <a:lumMod val="50000"/>
                </a:schemeClr>
              </a:solidFill>
              <a:latin typeface="Palatino Linotype" pitchFamily="18" charset="0"/>
            </a:endParaRPr>
          </a:p>
          <a:p>
            <a:pPr algn="just"/>
            <a:endParaRPr lang="el-GR" sz="2400" b="1" dirty="0" smtClean="0">
              <a:solidFill>
                <a:schemeClr val="bg1"/>
              </a:solidFill>
              <a:latin typeface="Palatino Linotype" pitchFamily="18" charset="0"/>
              <a:cs typeface="Times New Roman"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47500" lnSpcReduction="20000"/>
          </a:bodyPr>
          <a:lstStyle/>
          <a:p>
            <a:endParaRPr lang="el-GR" b="1" i="1" dirty="0" smtClean="0">
              <a:solidFill>
                <a:schemeClr val="accent5">
                  <a:lumMod val="50000"/>
                </a:schemeClr>
              </a:solidFill>
              <a:latin typeface="Palatino Linotype" pitchFamily="18" charset="0"/>
            </a:endParaRPr>
          </a:p>
          <a:p>
            <a:pPr algn="just"/>
            <a:r>
              <a:rPr lang="el-GR" sz="5100" b="1" i="1" dirty="0" smtClean="0">
                <a:solidFill>
                  <a:schemeClr val="accent5">
                    <a:lumMod val="50000"/>
                  </a:schemeClr>
                </a:solidFill>
                <a:latin typeface="Palatino Linotype" pitchFamily="18" charset="0"/>
              </a:rPr>
              <a:t>Ε ΟΙΚΟΥΜΕΝΙΚΗ ΣΥΝΟΔΟΣ</a:t>
            </a:r>
          </a:p>
          <a:p>
            <a:pPr algn="just"/>
            <a:r>
              <a:rPr lang="el-GR" sz="3200" b="1" dirty="0" smtClean="0">
                <a:solidFill>
                  <a:schemeClr val="bg1"/>
                </a:solidFill>
                <a:latin typeface="Palatino Linotype" pitchFamily="18" charset="0"/>
                <a:cs typeface="Times New Roman" pitchFamily="18" charset="0"/>
              </a:rPr>
              <a:t>Στις 5 Μαΐου 553 ξεκινά τις εργασίες της η Ε' Οικουμενική Σύνοδος που έλαβε χώρα στην Κωνσταντινούπολη.</a:t>
            </a:r>
          </a:p>
          <a:p>
            <a:pPr algn="just"/>
            <a:r>
              <a:rPr lang="el-GR" sz="3200" b="1" dirty="0" smtClean="0">
                <a:solidFill>
                  <a:schemeClr val="bg1"/>
                </a:solidFill>
                <a:latin typeface="Palatino Linotype" pitchFamily="18" charset="0"/>
                <a:cs typeface="Times New Roman" pitchFamily="18" charset="0"/>
              </a:rPr>
              <a:t>Η Ε' Οικουμενική Σύνοδος συγκλήθηκε από τον Αυτοκράτορα Ιουστινιανό Α' και επικεφαλής της τέθηκε ο Πατριάρχης Κωνσταντινουπόλεως Ευτύχιος.</a:t>
            </a:r>
          </a:p>
          <a:p>
            <a:pPr algn="just"/>
            <a:r>
              <a:rPr lang="el-GR" sz="3200" b="1" dirty="0" smtClean="0">
                <a:solidFill>
                  <a:schemeClr val="bg1"/>
                </a:solidFill>
                <a:latin typeface="Palatino Linotype" pitchFamily="18" charset="0"/>
                <a:cs typeface="Times New Roman" pitchFamily="18" charset="0"/>
              </a:rPr>
              <a:t>Το παρόν έδωσαν 165 αντιπρόσωποι, ωστόσο κανείς από αυτούς δεν προερχόταν από τη Δύση, καθότι οι δυτικοί επίσκοποι αποφάσισαν να μην παραστούν εξαιτίας κάποιων διαφωνιών ως προς το θέμα της Συνόδου.</a:t>
            </a:r>
          </a:p>
          <a:p>
            <a:pPr algn="just"/>
            <a:r>
              <a:rPr lang="el-GR" sz="3200" b="1" dirty="0" smtClean="0">
                <a:solidFill>
                  <a:schemeClr val="bg1"/>
                </a:solidFill>
                <a:latin typeface="Palatino Linotype" pitchFamily="18" charset="0"/>
                <a:cs typeface="Times New Roman" pitchFamily="18" charset="0"/>
              </a:rPr>
              <a:t>Το μείζον ζήτημα για το οποίο συγκλήθηκε η Ε' Οικουμενική Σύνοδος ήταν το καταδικαστικό διάταγμα που εκδόθηκε με απόφαση του Αυτοκράτορα Ιουστινιανού Α' περί των Τριών Κεφαλαίων, των έργων δηλαδή των νεστοριανών θεολόγων Θεόδωρου </a:t>
            </a:r>
            <a:r>
              <a:rPr lang="el-GR" sz="3200" b="1" dirty="0" err="1" smtClean="0">
                <a:solidFill>
                  <a:schemeClr val="bg1"/>
                </a:solidFill>
                <a:latin typeface="Palatino Linotype" pitchFamily="18" charset="0"/>
                <a:cs typeface="Times New Roman" pitchFamily="18" charset="0"/>
              </a:rPr>
              <a:t>Μαψουεστίας</a:t>
            </a:r>
            <a:r>
              <a:rPr lang="el-GR" sz="3200" b="1" dirty="0" smtClean="0">
                <a:solidFill>
                  <a:schemeClr val="bg1"/>
                </a:solidFill>
                <a:latin typeface="Palatino Linotype" pitchFamily="18" charset="0"/>
                <a:cs typeface="Times New Roman" pitchFamily="18" charset="0"/>
              </a:rPr>
              <a:t>, Θεοδώρητου Κύρου και </a:t>
            </a:r>
            <a:r>
              <a:rPr lang="el-GR" sz="3200" b="1" dirty="0" err="1" smtClean="0">
                <a:solidFill>
                  <a:schemeClr val="bg1"/>
                </a:solidFill>
                <a:latin typeface="Palatino Linotype" pitchFamily="18" charset="0"/>
                <a:cs typeface="Times New Roman" pitchFamily="18" charset="0"/>
              </a:rPr>
              <a:t>Ίβα</a:t>
            </a:r>
            <a:r>
              <a:rPr lang="el-GR" sz="3200" b="1" dirty="0" smtClean="0">
                <a:solidFill>
                  <a:schemeClr val="bg1"/>
                </a:solidFill>
                <a:latin typeface="Palatino Linotype" pitchFamily="18" charset="0"/>
                <a:cs typeface="Times New Roman" pitchFamily="18" charset="0"/>
              </a:rPr>
              <a:t> Εδέσσης.</a:t>
            </a:r>
          </a:p>
          <a:p>
            <a:pPr algn="just"/>
            <a:r>
              <a:rPr lang="el-GR" sz="3200" b="1" dirty="0" smtClean="0">
                <a:solidFill>
                  <a:schemeClr val="bg1"/>
                </a:solidFill>
                <a:latin typeface="Palatino Linotype" pitchFamily="18" charset="0"/>
                <a:cs typeface="Times New Roman" pitchFamily="18" charset="0"/>
              </a:rPr>
              <a:t>Η Σύνοδος διήρκεσε ως τις 21 Ιουνίου 553 και έληξε με την επικύρωση της καταδίκης των Τριών Κεφαλαίων, καθώς και των προηγούμενων Οικουμενικών Συνόδων.</a:t>
            </a: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77500" lnSpcReduction="20000"/>
          </a:bodyPr>
          <a:lstStyle/>
          <a:p>
            <a:endParaRPr lang="el-GR" b="1" i="1" dirty="0" smtClean="0">
              <a:solidFill>
                <a:schemeClr val="accent5">
                  <a:lumMod val="50000"/>
                </a:schemeClr>
              </a:solidFill>
              <a:latin typeface="Palatino Linotype" pitchFamily="18" charset="0"/>
            </a:endParaRPr>
          </a:p>
          <a:p>
            <a:pPr algn="just"/>
            <a:r>
              <a:rPr lang="el-GR" sz="3200" b="1" i="1" dirty="0" smtClean="0">
                <a:solidFill>
                  <a:schemeClr val="accent5">
                    <a:lumMod val="50000"/>
                  </a:schemeClr>
                </a:solidFill>
                <a:latin typeface="Palatino Linotype" pitchFamily="18" charset="0"/>
              </a:rPr>
              <a:t>Ε ΟΙΚΟΥΜΕΝΙΚΗ ΣΥΝΟΔΟΣ</a:t>
            </a:r>
          </a:p>
          <a:p>
            <a:endParaRPr lang="el-GR" b="1" i="1" dirty="0" smtClean="0">
              <a:solidFill>
                <a:schemeClr val="accent5">
                  <a:lumMod val="50000"/>
                </a:schemeClr>
              </a:solidFill>
              <a:latin typeface="Palatino Linotype" pitchFamily="18" charset="0"/>
            </a:endParaRPr>
          </a:p>
          <a:p>
            <a:pPr algn="just"/>
            <a:r>
              <a:rPr lang="el-GR" sz="3200" b="1" dirty="0" smtClean="0">
                <a:solidFill>
                  <a:schemeClr val="bg1"/>
                </a:solidFill>
                <a:latin typeface="Palatino Linotype" pitchFamily="18" charset="0"/>
                <a:cs typeface="Times New Roman" pitchFamily="18" charset="0"/>
              </a:rPr>
              <a:t>Θεολογικά είναι σημαντικό να πούμε ότι στην Ε΄ Οικουμενική Σύνοδο επικρατεί αυτό που σημειώσαμε για τη </a:t>
            </a:r>
            <a:r>
              <a:rPr lang="el-GR" sz="3200" b="1" dirty="0" err="1" smtClean="0">
                <a:solidFill>
                  <a:schemeClr val="bg1"/>
                </a:solidFill>
                <a:latin typeface="Palatino Linotype" pitchFamily="18" charset="0"/>
                <a:cs typeface="Times New Roman" pitchFamily="18" charset="0"/>
              </a:rPr>
              <a:t>νεοχαλκηδόνια</a:t>
            </a:r>
            <a:r>
              <a:rPr lang="el-GR" sz="3200" b="1" dirty="0" smtClean="0">
                <a:solidFill>
                  <a:schemeClr val="bg1"/>
                </a:solidFill>
                <a:latin typeface="Palatino Linotype" pitchFamily="18" charset="0"/>
                <a:cs typeface="Times New Roman" pitchFamily="18" charset="0"/>
              </a:rPr>
              <a:t> θεολογία. Οι ορολογικές διατυπώσεις των δύο σχολών, της Αλεξανδρείας (μία φύσις) και της Αντιόχειας (δύο φύσεις) δεν θεωρούνται αντιθετικά αλλά συνδετικά, ως εκφράζουσες από κοινού την ορθόδοξη πεποίθηση ότι ο πιστός συναντά εν Χριστό τον ίδιο τον διπλούν στη φύση Θεό.</a:t>
            </a: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25000" lnSpcReduction="20000"/>
          </a:bodyPr>
          <a:lstStyle/>
          <a:p>
            <a:endParaRPr lang="el-GR" b="1" i="1" dirty="0" smtClean="0">
              <a:solidFill>
                <a:schemeClr val="accent5">
                  <a:lumMod val="50000"/>
                </a:schemeClr>
              </a:solidFill>
              <a:latin typeface="Palatino Linotype" pitchFamily="18" charset="0"/>
            </a:endParaRPr>
          </a:p>
          <a:p>
            <a:pPr algn="just"/>
            <a:r>
              <a:rPr lang="el-GR" sz="9600" b="1" i="1" dirty="0" smtClean="0">
                <a:solidFill>
                  <a:schemeClr val="accent5">
                    <a:lumMod val="50000"/>
                  </a:schemeClr>
                </a:solidFill>
                <a:latin typeface="Palatino Linotype" pitchFamily="18" charset="0"/>
              </a:rPr>
              <a:t>ΣΤ ΟΙΚΟΥΜΕΝΙΚΗ ΣΥΝΟΔΟΣ</a:t>
            </a:r>
          </a:p>
          <a:p>
            <a:endParaRPr lang="el-GR" sz="3400" b="1" i="1" dirty="0" smtClean="0">
              <a:solidFill>
                <a:schemeClr val="bg1"/>
              </a:solidFill>
              <a:latin typeface="Palatino Linotype" pitchFamily="18" charset="0"/>
            </a:endParaRPr>
          </a:p>
          <a:p>
            <a:pPr algn="just"/>
            <a:r>
              <a:rPr lang="el-GR" sz="7400" dirty="0" smtClean="0">
                <a:solidFill>
                  <a:schemeClr val="bg1"/>
                </a:solidFill>
                <a:latin typeface="Palatino Linotype" pitchFamily="18" charset="0"/>
              </a:rPr>
              <a:t>Η ΣΤ’ Οικουμενική Σύνοδος έγινε στην Κωνσταντινούπολη το έτος 680 μ.Χ. επί της βασιλείας του </a:t>
            </a:r>
            <a:r>
              <a:rPr lang="el-GR" sz="7400" dirty="0" err="1" smtClean="0">
                <a:solidFill>
                  <a:schemeClr val="bg1"/>
                </a:solidFill>
                <a:latin typeface="Palatino Linotype" pitchFamily="18" charset="0"/>
              </a:rPr>
              <a:t>Kωνσταντίνου</a:t>
            </a:r>
            <a:r>
              <a:rPr lang="el-GR" sz="7400" dirty="0" smtClean="0">
                <a:solidFill>
                  <a:schemeClr val="bg1"/>
                </a:solidFill>
                <a:latin typeface="Palatino Linotype" pitchFamily="18" charset="0"/>
              </a:rPr>
              <a:t> Δ' και καταδίκασε τον </a:t>
            </a:r>
            <a:r>
              <a:rPr lang="el-GR" sz="7400" dirty="0" err="1" smtClean="0">
                <a:solidFill>
                  <a:schemeClr val="bg1"/>
                </a:solidFill>
                <a:latin typeface="Palatino Linotype" pitchFamily="18" charset="0"/>
              </a:rPr>
              <a:t>Μονοθελητισμό</a:t>
            </a:r>
            <a:r>
              <a:rPr lang="el-GR" sz="7400" dirty="0" smtClean="0">
                <a:solidFill>
                  <a:schemeClr val="bg1"/>
                </a:solidFill>
                <a:latin typeface="Palatino Linotype" pitchFamily="18" charset="0"/>
              </a:rPr>
              <a:t>. Ο αριθμός των Πατέρων που έλαβαν μέρος στην Σύνοδο ανέρχεται στους 150.</a:t>
            </a:r>
          </a:p>
          <a:p>
            <a:r>
              <a:rPr lang="el-GR" sz="7400" dirty="0" smtClean="0">
                <a:solidFill>
                  <a:schemeClr val="bg1"/>
                </a:solidFill>
                <a:latin typeface="Palatino Linotype" pitchFamily="18" charset="0"/>
              </a:rPr>
              <a:t>Η ΣΤ’ Οικουμενική Σύνοδος, υπήρξε η κατάληξη πεντηκονταετών θεολογικών και εκκλησιαστικών ερίδων (7ος αιώνας μ.Χ.) περί το θέμα αν ο Θεάνθρωπος Χριστός, τέλειος Θεός και τέλειος άνθρωπος, σε μία Υπόσταση (ένα πρόσωπο), έχει δύο ενέργειες και θελήσεις ή μία. </a:t>
            </a:r>
          </a:p>
          <a:p>
            <a:pPr algn="just"/>
            <a:r>
              <a:rPr lang="el-GR" sz="7400" dirty="0" smtClean="0">
                <a:solidFill>
                  <a:schemeClr val="bg1"/>
                </a:solidFill>
                <a:latin typeface="Palatino Linotype" pitchFamily="18" charset="0"/>
              </a:rPr>
              <a:t>Η Σύνοδος των Αγίων Πατέρων καταδίκασε τη χριστολογία των μονοθελητών, όσων δηλαδή υποστήριζαν, ότι ο Χριστός έχει μόνον μία θέληση και ενέργεια, διότι αυτή η χριστολογία δεν ήταν παρά «μεταμφιεσμένη» επανεμφάνιση της ήδη </a:t>
            </a:r>
            <a:r>
              <a:rPr lang="el-GR" sz="7400" dirty="0" err="1" smtClean="0">
                <a:solidFill>
                  <a:schemeClr val="bg1"/>
                </a:solidFill>
                <a:latin typeface="Palatino Linotype" pitchFamily="18" charset="0"/>
              </a:rPr>
              <a:t>απερριμμένης</a:t>
            </a:r>
            <a:r>
              <a:rPr lang="el-GR" sz="7400" dirty="0" smtClean="0">
                <a:solidFill>
                  <a:schemeClr val="bg1"/>
                </a:solidFill>
                <a:latin typeface="Palatino Linotype" pitchFamily="18" charset="0"/>
              </a:rPr>
              <a:t> και καταδικασμένης αιρέσεως του μονοφυσιτισμού (στην Αγία Δ΄ Οικουμενική Σύνοδο, 451 μ.Χ.). Η ΣΤ’ Οικουμενική Σύνοδος ουσιαστικώς δικαίωσε τη χριστολογία και τους αγώνες των Αγίων Σωφρονίου Πατριάρχου Ιεροσολύμων και Μαξίμου του </a:t>
            </a:r>
            <a:r>
              <a:rPr lang="el-GR" sz="7400" dirty="0" err="1" smtClean="0">
                <a:solidFill>
                  <a:schemeClr val="bg1"/>
                </a:solidFill>
                <a:latin typeface="Palatino Linotype" pitchFamily="18" charset="0"/>
              </a:rPr>
              <a:t>Ομολογητού</a:t>
            </a:r>
            <a:r>
              <a:rPr lang="el-GR" sz="7400" dirty="0" smtClean="0">
                <a:solidFill>
                  <a:schemeClr val="bg1"/>
                </a:solidFill>
                <a:latin typeface="Palatino Linotype" pitchFamily="18" charset="0"/>
              </a:rPr>
              <a:t> κατά της αιρέσεως του </a:t>
            </a:r>
            <a:r>
              <a:rPr lang="el-GR" sz="7400" dirty="0" err="1" smtClean="0">
                <a:solidFill>
                  <a:schemeClr val="bg1"/>
                </a:solidFill>
                <a:latin typeface="Palatino Linotype" pitchFamily="18" charset="0"/>
              </a:rPr>
              <a:t>μονοθελητισμού</a:t>
            </a:r>
            <a:r>
              <a:rPr lang="el-GR" sz="7400" dirty="0" smtClean="0">
                <a:solidFill>
                  <a:schemeClr val="bg1"/>
                </a:solidFill>
                <a:latin typeface="Palatino Linotype" pitchFamily="18" charset="0"/>
              </a:rPr>
              <a:t> και δογμάτισε, ότι επειδή ο Χριστός έχει τέλειες τις δύο φύσεις, θεία και ανθρώπινη, έχει και δύο φυσικές θελήσεις και δύο ενέργειες (θεία και ανθρώπινη), όπως προκύπτει και από τις ίδιες τις Ευαγγελικές διηγήσεις.</a:t>
            </a:r>
            <a:endParaRPr lang="el-GR" sz="7400" b="1" dirty="0" smtClean="0">
              <a:solidFill>
                <a:schemeClr val="bg1"/>
              </a:solidFill>
              <a:latin typeface="Palatino Linotype" pitchFamily="18" charset="0"/>
              <a:cs typeface="Times New Roman"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25000" lnSpcReduction="20000"/>
          </a:bodyPr>
          <a:lstStyle/>
          <a:p>
            <a:endParaRPr lang="el-GR" b="1" i="1" dirty="0" smtClean="0">
              <a:solidFill>
                <a:schemeClr val="accent5">
                  <a:lumMod val="50000"/>
                </a:schemeClr>
              </a:solidFill>
              <a:latin typeface="Palatino Linotype" pitchFamily="18" charset="0"/>
            </a:endParaRPr>
          </a:p>
          <a:p>
            <a:pPr algn="just"/>
            <a:r>
              <a:rPr lang="el-GR" sz="9600" b="1" i="1" dirty="0" smtClean="0">
                <a:solidFill>
                  <a:schemeClr val="accent5">
                    <a:lumMod val="50000"/>
                  </a:schemeClr>
                </a:solidFill>
                <a:latin typeface="Palatino Linotype" pitchFamily="18" charset="0"/>
              </a:rPr>
              <a:t>ΣΤ  ΟΙΚΟΥΜΕΝΙΚΗ ΣΥΝΟΔΟΣ</a:t>
            </a:r>
          </a:p>
          <a:p>
            <a:endParaRPr lang="el-GR" sz="3400" b="1" i="1" dirty="0" smtClean="0">
              <a:solidFill>
                <a:schemeClr val="bg1"/>
              </a:solidFill>
              <a:latin typeface="Palatino Linotype" pitchFamily="18" charset="0"/>
            </a:endParaRPr>
          </a:p>
          <a:p>
            <a:pPr algn="just"/>
            <a:r>
              <a:rPr lang="el-GR" sz="7400" dirty="0" smtClean="0">
                <a:solidFill>
                  <a:schemeClr val="bg1"/>
                </a:solidFill>
                <a:latin typeface="Palatino Linotype" pitchFamily="18" charset="0"/>
              </a:rPr>
              <a:t>Η Σύνοδος των Αγίων Πατέρων καταδίκασε τη χριστολογία των μονοθελητών, όσων δηλαδή υποστήριζαν, ότι ο Χριστός έχει μόνον μία θέληση και ενέργεια, διότι αυτή η χριστολογία δεν ήταν παρά «μεταμφιεσμένη» επανεμφάνιση της ήδη </a:t>
            </a:r>
            <a:r>
              <a:rPr lang="el-GR" sz="7400" dirty="0" err="1" smtClean="0">
                <a:solidFill>
                  <a:schemeClr val="bg1"/>
                </a:solidFill>
                <a:latin typeface="Palatino Linotype" pitchFamily="18" charset="0"/>
              </a:rPr>
              <a:t>απερριμμένης</a:t>
            </a:r>
            <a:r>
              <a:rPr lang="el-GR" sz="7400" dirty="0" smtClean="0">
                <a:solidFill>
                  <a:schemeClr val="bg1"/>
                </a:solidFill>
                <a:latin typeface="Palatino Linotype" pitchFamily="18" charset="0"/>
              </a:rPr>
              <a:t> και καταδικασμένης αιρέσεως του μονοφυσιτισμού (στην Αγία Δ΄ Οικουμενική Σύνοδο, 451 μ.Χ.). Η ΣΤ’ Οικουμενική Σύνοδος ουσιαστικώς δικαίωσε τη χριστολογία και τους αγώνες των Αγίων Σωφρονίου Πατριάρχου Ιεροσολύμων και Μαξίμου του </a:t>
            </a:r>
            <a:r>
              <a:rPr lang="el-GR" sz="7400" dirty="0" err="1" smtClean="0">
                <a:solidFill>
                  <a:schemeClr val="bg1"/>
                </a:solidFill>
                <a:latin typeface="Palatino Linotype" pitchFamily="18" charset="0"/>
              </a:rPr>
              <a:t>Ομολογητού</a:t>
            </a:r>
            <a:r>
              <a:rPr lang="el-GR" sz="7400" dirty="0" smtClean="0">
                <a:solidFill>
                  <a:schemeClr val="bg1"/>
                </a:solidFill>
                <a:latin typeface="Palatino Linotype" pitchFamily="18" charset="0"/>
              </a:rPr>
              <a:t> κατά της αιρέσεως του </a:t>
            </a:r>
            <a:r>
              <a:rPr lang="el-GR" sz="7400" dirty="0" err="1" smtClean="0">
                <a:solidFill>
                  <a:schemeClr val="bg1"/>
                </a:solidFill>
                <a:latin typeface="Palatino Linotype" pitchFamily="18" charset="0"/>
              </a:rPr>
              <a:t>μονοθελητισμού</a:t>
            </a:r>
            <a:r>
              <a:rPr lang="el-GR" sz="7400" dirty="0" smtClean="0">
                <a:solidFill>
                  <a:schemeClr val="bg1"/>
                </a:solidFill>
                <a:latin typeface="Palatino Linotype" pitchFamily="18" charset="0"/>
              </a:rPr>
              <a:t> και δογμάτισε, ότι επειδή ο Χριστός έχει τέλειες τις δύο φύσεις, θεία και ανθρώπινη, έχει και δύο φυσικές θελήσεις και δύο ενέργειες (θεία και ανθρώπινη), όπως προκύπτει και από τις ίδιες τις Ευαγγελικές διηγήσεις.</a:t>
            </a:r>
            <a:endParaRPr lang="el-GR" sz="7400" b="1" dirty="0" smtClean="0">
              <a:solidFill>
                <a:schemeClr val="bg1"/>
              </a:solidFill>
              <a:latin typeface="Palatino Linotype" pitchFamily="18" charset="0"/>
              <a:cs typeface="Times New Roman"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628800"/>
            <a:ext cx="8229600" cy="3672408"/>
          </a:xfrm>
          <a:solidFill>
            <a:schemeClr val="accent6">
              <a:lumMod val="20000"/>
              <a:lumOff val="80000"/>
            </a:schemeClr>
          </a:solidFill>
        </p:spPr>
        <p:txBody>
          <a:bodyPr/>
          <a:lstStyle/>
          <a:p>
            <a:pPr algn="ctr"/>
            <a:r>
              <a:rPr lang="el-GR" sz="6600" b="1" i="1" dirty="0" smtClean="0">
                <a:solidFill>
                  <a:schemeClr val="accent4">
                    <a:lumMod val="50000"/>
                  </a:schemeClr>
                </a:solidFill>
                <a:latin typeface="Palatino Linotype" pitchFamily="18" charset="0"/>
              </a:rPr>
              <a:t>ΚΑΛΩΣΟΡΙΣΑΤΕ </a:t>
            </a:r>
            <a:r>
              <a:rPr lang="el-GR" b="1" dirty="0" smtClean="0">
                <a:latin typeface="Palatino Linotype" pitchFamily="18" charset="0"/>
              </a:rPr>
              <a:t>       </a:t>
            </a:r>
            <a:endParaRPr lang="el-GR" b="1" dirty="0">
              <a:latin typeface="Palatino Linotype" pitchFamily="18" charset="0"/>
            </a:endParaRPr>
          </a:p>
        </p:txBody>
      </p:sp>
      <p:pic>
        <p:nvPicPr>
          <p:cNvPr id="4" name="3 - Θέση περιεχομένου" descr="ΕΑΠ.png"/>
          <p:cNvPicPr>
            <a:picLocks noGrp="1" noChangeAspect="1"/>
          </p:cNvPicPr>
          <p:nvPr>
            <p:ph idx="1"/>
          </p:nvPr>
        </p:nvPicPr>
        <p:blipFill>
          <a:blip r:embed="rId2" cstate="print"/>
          <a:stretch>
            <a:fillRect/>
          </a:stretch>
        </p:blipFill>
        <p:spPr>
          <a:xfrm>
            <a:off x="6084168" y="260648"/>
            <a:ext cx="2628900" cy="1368152"/>
          </a:xfrm>
        </p:spPr>
      </p:pic>
      <p:sp>
        <p:nvSpPr>
          <p:cNvPr id="1026" name="AutoShape 2" descr="ΕΑΠ: Ανακοίνωση για τη διενέργεια των εξετάσεων ακαδημαϊκού έτους 2019 –  2020 | Επιτομή ειδήσεων"/>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556792"/>
            <a:ext cx="8229600" cy="4898016"/>
          </a:xfrm>
          <a:solidFill>
            <a:schemeClr val="bg2">
              <a:lumMod val="20000"/>
              <a:lumOff val="80000"/>
            </a:schemeClr>
          </a:solidFill>
        </p:spPr>
        <p:txBody>
          <a:bodyPr>
            <a:normAutofit fontScale="32500" lnSpcReduction="20000"/>
          </a:bodyPr>
          <a:lstStyle/>
          <a:p>
            <a:endParaRPr lang="el-GR" b="1" i="1" dirty="0" smtClean="0">
              <a:solidFill>
                <a:schemeClr val="accent5">
                  <a:lumMod val="50000"/>
                </a:schemeClr>
              </a:solidFill>
              <a:latin typeface="Palatino Linotype" pitchFamily="18" charset="0"/>
            </a:endParaRPr>
          </a:p>
          <a:p>
            <a:pPr algn="just"/>
            <a:r>
              <a:rPr lang="el-GR" sz="9600" b="1" i="1" dirty="0" smtClean="0">
                <a:solidFill>
                  <a:schemeClr val="accent5">
                    <a:lumMod val="50000"/>
                  </a:schemeClr>
                </a:solidFill>
                <a:latin typeface="Palatino Linotype" pitchFamily="18" charset="0"/>
              </a:rPr>
              <a:t>ΜΑΞΙΜΟΣ Ο ΟΜΟΛΟΓΗΤΗΣ</a:t>
            </a:r>
          </a:p>
          <a:p>
            <a:endParaRPr lang="el-GR" sz="3400" b="1" i="1" dirty="0" smtClean="0">
              <a:solidFill>
                <a:schemeClr val="bg1"/>
              </a:solidFill>
              <a:latin typeface="Palatino Linotype" pitchFamily="18" charset="0"/>
            </a:endParaRPr>
          </a:p>
          <a:p>
            <a:pPr algn="just"/>
            <a:r>
              <a:rPr lang="el-GR" sz="7400" dirty="0" smtClean="0">
                <a:solidFill>
                  <a:schemeClr val="bg1"/>
                </a:solidFill>
                <a:latin typeface="Palatino Linotype" pitchFamily="18" charset="0"/>
              </a:rPr>
              <a:t>Η διδασκαλία του αγίου Μαξίμου πηγάζει από τους αρχαίους Πατέρες της Εκκλησίας και από τις αποφάσεις των Οικουμενικών Συνόδων και εκφράζει απόλυτα τη γνήσια παράδοση.</a:t>
            </a:r>
          </a:p>
          <a:p>
            <a:pPr algn="just"/>
            <a:r>
              <a:rPr lang="el-GR" sz="7400" dirty="0" smtClean="0">
                <a:solidFill>
                  <a:schemeClr val="bg1"/>
                </a:solidFill>
                <a:latin typeface="Palatino Linotype" pitchFamily="18" charset="0"/>
              </a:rPr>
              <a:t>Ο Υιός και Λόγος του Θεού είναι της αυτής ουσίας του Πατρός και του Αγίου Πνεύματος, ο Οποίος έγινε άνθρωπος για τη σωτηρία του ανθρωπίνου γένους.</a:t>
            </a:r>
          </a:p>
          <a:p>
            <a:pPr algn="just"/>
            <a:r>
              <a:rPr lang="el-GR" sz="7400" dirty="0" smtClean="0">
                <a:solidFill>
                  <a:schemeClr val="bg1"/>
                </a:solidFill>
                <a:latin typeface="Palatino Linotype" pitchFamily="18" charset="0"/>
              </a:rPr>
              <a:t>Στο </a:t>
            </a:r>
            <a:r>
              <a:rPr lang="el-GR" sz="7400" dirty="0" err="1" smtClean="0">
                <a:solidFill>
                  <a:schemeClr val="bg1"/>
                </a:solidFill>
                <a:latin typeface="Palatino Linotype" pitchFamily="18" charset="0"/>
              </a:rPr>
              <a:t>θενδρικό</a:t>
            </a:r>
            <a:r>
              <a:rPr lang="el-GR" sz="7400" dirty="0" smtClean="0">
                <a:solidFill>
                  <a:schemeClr val="bg1"/>
                </a:solidFill>
                <a:latin typeface="Palatino Linotype" pitchFamily="18" charset="0"/>
              </a:rPr>
              <a:t> πρόσωπο του Σωτήρα Χριστού ενώθηκε η θεία με την ανθρώπινη φύση, χωρίς καμιά σύγχυση, αλλοίωση και τροπή.</a:t>
            </a: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6">
              <a:lumMod val="20000"/>
              <a:lumOff val="80000"/>
            </a:schemeClr>
          </a:solidFill>
        </p:spPr>
        <p:txBody>
          <a:bodyPr/>
          <a:lstStyle/>
          <a:p>
            <a:r>
              <a:rPr lang="el-GR" b="1" dirty="0" smtClean="0">
                <a:latin typeface="Palatino Linotype" pitchFamily="18" charset="0"/>
              </a:rPr>
              <a:t>2 ΟΣΣ </a:t>
            </a:r>
            <a:endParaRPr lang="el-GR" dirty="0"/>
          </a:p>
        </p:txBody>
      </p:sp>
      <p:sp>
        <p:nvSpPr>
          <p:cNvPr id="3" name="2 - Θέση περιεχομένου"/>
          <p:cNvSpPr>
            <a:spLocks noGrp="1"/>
          </p:cNvSpPr>
          <p:nvPr>
            <p:ph idx="1"/>
          </p:nvPr>
        </p:nvSpPr>
        <p:spPr>
          <a:solidFill>
            <a:schemeClr val="tx1">
              <a:lumMod val="95000"/>
            </a:schemeClr>
          </a:solidFill>
        </p:spPr>
        <p:txBody>
          <a:bodyPr>
            <a:normAutofit fontScale="55000" lnSpcReduction="20000"/>
          </a:bodyPr>
          <a:lstStyle/>
          <a:p>
            <a:pPr algn="just"/>
            <a:r>
              <a:rPr lang="el-GR" sz="3200" dirty="0" smtClean="0">
                <a:solidFill>
                  <a:schemeClr val="bg1"/>
                </a:solidFill>
                <a:latin typeface="Palatino Linotype" pitchFamily="18" charset="0"/>
              </a:rPr>
              <a:t>ΜΑΞΙΜΟΣ Ο ΟΜΟΛΟΓΗΤΗΣ ΚΑΙ Η ΔΙΔΑΣΚΑΛΙΑ ΤΟΥΘ</a:t>
            </a:r>
          </a:p>
          <a:p>
            <a:pPr algn="just"/>
            <a:r>
              <a:rPr lang="el-GR" sz="3200" dirty="0" smtClean="0">
                <a:solidFill>
                  <a:schemeClr val="bg1"/>
                </a:solidFill>
                <a:latin typeface="Palatino Linotype" pitchFamily="18" charset="0"/>
              </a:rPr>
              <a:t>Στο πρόσωπο του Χριστού υπήρχαν επίσης και δύο θελήσεις, όπως και δύο ενέργειες, η θεία και η ανθρώπινη. Χάρις στην τέλεια αυτή ένωση των δύο φύσεων και τη λειτουργία των δύο θελήσεων και ενεργειών συντελέστηκε η σωτηρία του ανθρωπίνου γένους.</a:t>
            </a:r>
          </a:p>
          <a:p>
            <a:pPr algn="just"/>
            <a:r>
              <a:rPr lang="el-GR" sz="3200" dirty="0" smtClean="0">
                <a:solidFill>
                  <a:schemeClr val="bg1"/>
                </a:solidFill>
                <a:latin typeface="Palatino Linotype" pitchFamily="18" charset="0"/>
              </a:rPr>
              <a:t>Αντίθετα, ο μονοφυσιτισμός, αρνούμενος την πραγματική ενανθρώπιση του Θεού, και ο </a:t>
            </a:r>
            <a:r>
              <a:rPr lang="el-GR" sz="3200" dirty="0" err="1" smtClean="0">
                <a:solidFill>
                  <a:schemeClr val="bg1"/>
                </a:solidFill>
                <a:latin typeface="Palatino Linotype" pitchFamily="18" charset="0"/>
              </a:rPr>
              <a:t>μονοθελητισμός</a:t>
            </a:r>
            <a:r>
              <a:rPr lang="el-GR" sz="3200" dirty="0" smtClean="0">
                <a:solidFill>
                  <a:schemeClr val="bg1"/>
                </a:solidFill>
                <a:latin typeface="Palatino Linotype" pitchFamily="18" charset="0"/>
              </a:rPr>
              <a:t>, αρνούμενος την ανθρώπινη θέληση, δηλαδή την ελεύθερη θέληση του ανθρώπου να σωθεί, καθιστά τη σωτηρία θεωρητική και όχι πραγματική, όπως δοξάζει η Ορθοδοξία μας. Η ΣΤ΄ Οικουμενική Σύνοδος (680) στηρίχτηκε και ανάπτυξε τη θεολογία του αγίου Μαξίμου. </a:t>
            </a:r>
          </a:p>
          <a:p>
            <a:pPr algn="just"/>
            <a:r>
              <a:rPr lang="el-GR" sz="3200" dirty="0" smtClean="0">
                <a:solidFill>
                  <a:schemeClr val="bg1"/>
                </a:solidFill>
                <a:latin typeface="Palatino Linotype" pitchFamily="18" charset="0"/>
              </a:rPr>
              <a:t>Ο άγιος Μάξιμος ανήκει επίσης στους μυστικούς θεολόγους. Με τη δική του φωτισμένη συμβολή, κατόρθωσε να μεταστοιχειώσει τον νοσηρό μυστικισμό του νεοπλατωνισμού, που ήταν διάχυτος στην εποχή του, όπως λ.χ. στα περίφημα «Αρεοπαγιτικά Συγγράμματα», σε ορθόδοξη θεολογία.</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70000" lnSpcReduction="20000"/>
          </a:bodyPr>
          <a:lstStyle/>
          <a:p>
            <a:endParaRPr lang="el-GR" b="1" i="1" dirty="0" smtClean="0">
              <a:solidFill>
                <a:schemeClr val="accent5">
                  <a:lumMod val="50000"/>
                </a:schemeClr>
              </a:solidFill>
              <a:latin typeface="Palatino Linotype" pitchFamily="18" charset="0"/>
            </a:endParaRPr>
          </a:p>
          <a:p>
            <a:r>
              <a:rPr lang="el-GR" sz="3600" b="1" i="1" dirty="0" smtClean="0">
                <a:solidFill>
                  <a:schemeClr val="accent5">
                    <a:lumMod val="50000"/>
                  </a:schemeClr>
                </a:solidFill>
                <a:latin typeface="Palatino Linotype" pitchFamily="18" charset="0"/>
              </a:rPr>
              <a:t>ΠΕΝΘΕΚΤΗ ΟΙΚΟΥΜΕΝΙΚΗ ΣΥΝΟΔΟΣ</a:t>
            </a:r>
          </a:p>
          <a:p>
            <a:endParaRPr lang="el-GR" b="1" i="1" dirty="0" smtClean="0">
              <a:solidFill>
                <a:schemeClr val="accent5">
                  <a:lumMod val="50000"/>
                </a:schemeClr>
              </a:solidFill>
              <a:latin typeface="Palatino Linotype" pitchFamily="18" charset="0"/>
            </a:endParaRPr>
          </a:p>
          <a:p>
            <a:pPr algn="just"/>
            <a:r>
              <a:rPr lang="el-GR" sz="3200" b="1" dirty="0" smtClean="0">
                <a:solidFill>
                  <a:schemeClr val="bg1"/>
                </a:solidFill>
                <a:latin typeface="Palatino Linotype" pitchFamily="18" charset="0"/>
                <a:cs typeface="Times New Roman" pitchFamily="18" charset="0"/>
              </a:rPr>
              <a:t>Ανάμεσα στις Οικουμενικές Συνόδους της Εκκλησίας υπάρχει μία, η οποία είναι αρκετά ιδιαίτερη. Η ιδιαιτερότητά της αυτή γίνεται φανερή τόσο από την ονομασία της -που αποτελεί νεολογισμό- “Πενθέκτη”, όσο και από το γεγονός ότι δεν απέκτησε ξεχωριστή αρίθμηση ως Οικουμενική Σύνοδος. Το γεγονός οφείλεται στο ότι η Σύνοδος αυτή δε συγκλήθηκε, για να αντιμετωπίσει κάποια αιρετική διδασκαλία και να ορθοτομήσει το λόγο της αληθείας διατυπώνοντας δογματικό όρο. Αντίθετα συγκλήθηκε, για να ολοκληρώσει το έργο των δύο προγενέστερων Οικουμενικών Συνόδων, της Πέμπτης και της Έκτης.</a:t>
            </a: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47500" lnSpcReduction="20000"/>
          </a:bodyPr>
          <a:lstStyle/>
          <a:p>
            <a:endParaRPr lang="el-GR" b="1" i="1" dirty="0" smtClean="0">
              <a:solidFill>
                <a:schemeClr val="accent5">
                  <a:lumMod val="50000"/>
                </a:schemeClr>
              </a:solidFill>
              <a:latin typeface="Palatino Linotype" pitchFamily="18" charset="0"/>
            </a:endParaRPr>
          </a:p>
          <a:p>
            <a:endParaRPr lang="el-GR" b="1" i="1" dirty="0" smtClean="0">
              <a:solidFill>
                <a:schemeClr val="accent5">
                  <a:lumMod val="50000"/>
                </a:schemeClr>
              </a:solidFill>
              <a:latin typeface="Palatino Linotype" pitchFamily="18" charset="0"/>
            </a:endParaRPr>
          </a:p>
          <a:p>
            <a:r>
              <a:rPr lang="el-GR" sz="4200" b="1" i="1" dirty="0" smtClean="0">
                <a:solidFill>
                  <a:schemeClr val="accent5">
                    <a:lumMod val="50000"/>
                  </a:schemeClr>
                </a:solidFill>
                <a:latin typeface="Palatino Linotype" pitchFamily="18" charset="0"/>
              </a:rPr>
              <a:t>ΠΕΝΘΕΚΤΗ ΟΙΚΟΥΜΕΝΙΚΗ ΣΥΝΟΔΟΣ</a:t>
            </a:r>
          </a:p>
          <a:p>
            <a:endParaRPr lang="el-GR" b="1" i="1" dirty="0" smtClean="0">
              <a:solidFill>
                <a:schemeClr val="accent5">
                  <a:lumMod val="50000"/>
                </a:schemeClr>
              </a:solidFill>
              <a:latin typeface="Palatino Linotype" pitchFamily="18" charset="0"/>
            </a:endParaRPr>
          </a:p>
          <a:p>
            <a:pPr algn="just"/>
            <a:r>
              <a:rPr lang="el-GR" sz="3200" b="1" dirty="0" smtClean="0">
                <a:solidFill>
                  <a:schemeClr val="bg1"/>
                </a:solidFill>
                <a:latin typeface="Palatino Linotype" pitchFamily="18" charset="0"/>
                <a:cs typeface="Times New Roman" pitchFamily="18" charset="0"/>
              </a:rPr>
              <a:t>Τη Σύνοδο συγκάλεσε ο γιος και διάδοχος του Κωνσταντίνου του Δ΄ του Πωγωνάτου Ιουστινιανός  Β΄ ο </a:t>
            </a:r>
            <a:r>
              <a:rPr lang="el-GR" sz="3200" b="1" dirty="0" err="1" smtClean="0">
                <a:solidFill>
                  <a:schemeClr val="bg1"/>
                </a:solidFill>
                <a:latin typeface="Palatino Linotype" pitchFamily="18" charset="0"/>
                <a:cs typeface="Times New Roman" pitchFamily="18" charset="0"/>
              </a:rPr>
              <a:t>Ρινότμητος</a:t>
            </a:r>
            <a:r>
              <a:rPr lang="el-GR" sz="3200" b="1" dirty="0" smtClean="0">
                <a:solidFill>
                  <a:schemeClr val="bg1"/>
                </a:solidFill>
                <a:latin typeface="Palatino Linotype" pitchFamily="18" charset="0"/>
                <a:cs typeface="Times New Roman" pitchFamily="18" charset="0"/>
              </a:rPr>
              <a:t>, συνεχίζοντας το έργο του πατέρα του που είχε συγκαλέσει την </a:t>
            </a:r>
            <a:r>
              <a:rPr lang="el-GR" sz="3200" b="1" dirty="0" err="1" smtClean="0">
                <a:solidFill>
                  <a:schemeClr val="bg1"/>
                </a:solidFill>
                <a:latin typeface="Palatino Linotype" pitchFamily="18" charset="0"/>
                <a:cs typeface="Times New Roman" pitchFamily="18" charset="0"/>
              </a:rPr>
              <a:t>Στ΄</a:t>
            </a:r>
            <a:r>
              <a:rPr lang="el-GR" sz="3200" b="1" dirty="0" smtClean="0">
                <a:solidFill>
                  <a:schemeClr val="bg1"/>
                </a:solidFill>
                <a:latin typeface="Palatino Linotype" pitchFamily="18" charset="0"/>
                <a:cs typeface="Times New Roman" pitchFamily="18" charset="0"/>
              </a:rPr>
              <a:t> Οικουμενική. Ο Ιουστινιανός μάλιστα είχε συγκαλέσει νωρίτερα, το 686, μεγάλη Διάσκεψη Επισκόπων, η οποία αφού μελέτησε και ήλεγξε τα πρακτικά της </a:t>
            </a:r>
            <a:r>
              <a:rPr lang="el-GR" sz="3200" b="1" dirty="0" err="1" smtClean="0">
                <a:solidFill>
                  <a:schemeClr val="bg1"/>
                </a:solidFill>
                <a:latin typeface="Palatino Linotype" pitchFamily="18" charset="0"/>
                <a:cs typeface="Times New Roman" pitchFamily="18" charset="0"/>
              </a:rPr>
              <a:t>Στ΄</a:t>
            </a:r>
            <a:r>
              <a:rPr lang="el-GR" sz="3200" b="1" dirty="0" smtClean="0">
                <a:solidFill>
                  <a:schemeClr val="bg1"/>
                </a:solidFill>
                <a:latin typeface="Palatino Linotype" pitchFamily="18" charset="0"/>
                <a:cs typeface="Times New Roman" pitchFamily="18" charset="0"/>
              </a:rPr>
              <a:t> </a:t>
            </a:r>
            <a:r>
              <a:rPr lang="el-GR" sz="3200" b="1" dirty="0" err="1" smtClean="0">
                <a:solidFill>
                  <a:schemeClr val="bg1"/>
                </a:solidFill>
                <a:latin typeface="Palatino Linotype" pitchFamily="18" charset="0"/>
                <a:cs typeface="Times New Roman" pitchFamily="18" charset="0"/>
              </a:rPr>
              <a:t>Οκουμενικής</a:t>
            </a:r>
            <a:r>
              <a:rPr lang="el-GR" sz="3200" b="1" dirty="0" smtClean="0">
                <a:solidFill>
                  <a:schemeClr val="bg1"/>
                </a:solidFill>
                <a:latin typeface="Palatino Linotype" pitchFamily="18" charset="0"/>
                <a:cs typeface="Times New Roman" pitchFamily="18" charset="0"/>
              </a:rPr>
              <a:t>, τα σφράγισε και τα διασφάλισε, ώστε να αποκλειστεί κάθε απόπειρα νόθευσης και αλλοίωσής τους.</a:t>
            </a:r>
          </a:p>
          <a:p>
            <a:pPr algn="just"/>
            <a:endParaRPr lang="el-GR" sz="3200" b="1" dirty="0" smtClean="0">
              <a:solidFill>
                <a:schemeClr val="bg1"/>
              </a:solidFill>
              <a:latin typeface="Palatino Linotype" pitchFamily="18" charset="0"/>
              <a:cs typeface="Times New Roman" pitchFamily="18" charset="0"/>
            </a:endParaRPr>
          </a:p>
          <a:p>
            <a:pPr algn="just"/>
            <a:r>
              <a:rPr lang="el-GR" sz="3200" b="1" dirty="0" smtClean="0">
                <a:solidFill>
                  <a:schemeClr val="bg1"/>
                </a:solidFill>
                <a:latin typeface="Palatino Linotype" pitchFamily="18" charset="0"/>
                <a:cs typeface="Times New Roman" pitchFamily="18" charset="0"/>
              </a:rPr>
              <a:t>Κάποιοι θεωρούν ταπεινά τα κίνητρα του Αυτοκράτορα που τον οδήγησαν στην ενασχόληση με τα εκκλησιαστικά πράγματα, καθώς γράφει πως «ο Ιουστινιανός ο Β΄ (685-695, 705-711) φαίνεται πως ζήλευσε τη δόξα και τη συναρίθμηση στους Αγίους του Ιουστινιανού Α΄ του Μεγάλου (για όσα εκείνος είχε πράξει υπέρ της Εκκλησίας με κορυφαίο γεγονός τη σύγκληση της Ε΄ Οικουμενικής Συνόδου το 553), γι’ αυτό και θέλησε να τον μιμηθεί στην επίδειξη εμπράκτου ενδιαφέροντος για την περιφρούρηση της δογματικής και της κανονικής “ακρίβειας”</a:t>
            </a: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85000" lnSpcReduction="10000"/>
          </a:bodyPr>
          <a:lstStyle/>
          <a:p>
            <a:endParaRPr lang="el-GR" b="1" i="1" dirty="0" smtClean="0">
              <a:solidFill>
                <a:schemeClr val="accent5">
                  <a:lumMod val="50000"/>
                </a:schemeClr>
              </a:solidFill>
              <a:latin typeface="Palatino Linotype" pitchFamily="18" charset="0"/>
            </a:endParaRPr>
          </a:p>
          <a:p>
            <a:r>
              <a:rPr lang="el-GR" b="1" i="1" dirty="0" smtClean="0">
                <a:solidFill>
                  <a:schemeClr val="accent5">
                    <a:lumMod val="50000"/>
                  </a:schemeClr>
                </a:solidFill>
                <a:latin typeface="Palatino Linotype" pitchFamily="18" charset="0"/>
              </a:rPr>
              <a:t>ΕΙΚΟΝΟΜΑΧΙΑ</a:t>
            </a:r>
          </a:p>
          <a:p>
            <a:endParaRPr lang="el-GR" b="1" i="1" dirty="0" smtClean="0">
              <a:solidFill>
                <a:schemeClr val="accent5">
                  <a:lumMod val="50000"/>
                </a:schemeClr>
              </a:solidFill>
              <a:latin typeface="Palatino Linotype" pitchFamily="18" charset="0"/>
            </a:endParaRPr>
          </a:p>
          <a:p>
            <a:pPr algn="just"/>
            <a:r>
              <a:rPr lang="el-GR" sz="3200" b="1" dirty="0" smtClean="0">
                <a:solidFill>
                  <a:schemeClr val="bg1"/>
                </a:solidFill>
                <a:latin typeface="Palatino Linotype" pitchFamily="18" charset="0"/>
                <a:cs typeface="Times New Roman" pitchFamily="18" charset="0"/>
              </a:rPr>
              <a:t>  Από τις αρχές του 8ου ως τα μέσα του 9ου αι. το Βυζάντιο συγκλονίστηκε από τη διαμάχη της Εικονομαχίας, πνευματικής κίνησης που συνδέθηκε στενά με το ακόλουθο ερώτημα: Είναι σύμφωνη με τις παραδόσεις της Ορθοδοξίας ή όχι η λατρεία των εικόνων; Τι ορίζουμε ως Εικονομαχία; Εικονομαχία: Πότε; Πού; Τι ήταν ακριβώς; </a:t>
            </a: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55000" lnSpcReduction="20000"/>
          </a:bodyPr>
          <a:lstStyle/>
          <a:p>
            <a:endParaRPr lang="el-GR" b="1" i="1" dirty="0" smtClean="0">
              <a:solidFill>
                <a:schemeClr val="accent5">
                  <a:lumMod val="50000"/>
                </a:schemeClr>
              </a:solidFill>
              <a:latin typeface="Palatino Linotype" pitchFamily="18" charset="0"/>
            </a:endParaRPr>
          </a:p>
          <a:p>
            <a:r>
              <a:rPr lang="el-GR" b="1" i="1" dirty="0" smtClean="0">
                <a:solidFill>
                  <a:schemeClr val="accent5">
                    <a:lumMod val="50000"/>
                  </a:schemeClr>
                </a:solidFill>
                <a:latin typeface="Palatino Linotype" pitchFamily="18" charset="0"/>
              </a:rPr>
              <a:t>ΕΙΚΟΝΟΜΑΧΙΑ</a:t>
            </a:r>
          </a:p>
          <a:p>
            <a:endParaRPr lang="el-GR" b="1" i="1" dirty="0" smtClean="0">
              <a:solidFill>
                <a:schemeClr val="accent5">
                  <a:lumMod val="50000"/>
                </a:schemeClr>
              </a:solidFill>
              <a:latin typeface="Palatino Linotype" pitchFamily="18" charset="0"/>
            </a:endParaRPr>
          </a:p>
          <a:p>
            <a:pPr algn="just"/>
            <a:r>
              <a:rPr lang="el-GR" sz="3200" b="1" dirty="0" smtClean="0">
                <a:solidFill>
                  <a:schemeClr val="bg1"/>
                </a:solidFill>
                <a:latin typeface="Palatino Linotype" pitchFamily="18" charset="0"/>
                <a:cs typeface="Times New Roman" pitchFamily="18" charset="0"/>
              </a:rPr>
              <a:t>  Οι δύο πρώτοι </a:t>
            </a:r>
            <a:r>
              <a:rPr lang="el-GR" sz="3200" b="1" dirty="0" err="1" smtClean="0">
                <a:solidFill>
                  <a:schemeClr val="bg1"/>
                </a:solidFill>
                <a:latin typeface="Palatino Linotype" pitchFamily="18" charset="0"/>
                <a:cs typeface="Times New Roman" pitchFamily="18" charset="0"/>
              </a:rPr>
              <a:t>Ίσαυροι</a:t>
            </a:r>
            <a:r>
              <a:rPr lang="el-GR" sz="3200" b="1" dirty="0" smtClean="0">
                <a:solidFill>
                  <a:schemeClr val="bg1"/>
                </a:solidFill>
                <a:latin typeface="Palatino Linotype" pitchFamily="18" charset="0"/>
                <a:cs typeface="Times New Roman" pitchFamily="18" charset="0"/>
              </a:rPr>
              <a:t> (Λέων Γ' και Κωνσταντίνος Ε') υπήρξαν, σε συνεργασία με εκ- </a:t>
            </a:r>
            <a:r>
              <a:rPr lang="el-GR" sz="3200" b="1" dirty="0" err="1" smtClean="0">
                <a:solidFill>
                  <a:schemeClr val="bg1"/>
                </a:solidFill>
                <a:latin typeface="Palatino Linotype" pitchFamily="18" charset="0"/>
                <a:cs typeface="Times New Roman" pitchFamily="18" charset="0"/>
              </a:rPr>
              <a:t>προσώπους</a:t>
            </a:r>
            <a:r>
              <a:rPr lang="el-GR" sz="3200" b="1" dirty="0" smtClean="0">
                <a:solidFill>
                  <a:schemeClr val="bg1"/>
                </a:solidFill>
                <a:latin typeface="Palatino Linotype" pitchFamily="18" charset="0"/>
                <a:cs typeface="Times New Roman" pitchFamily="18" charset="0"/>
              </a:rPr>
              <a:t> του ανωτέρου κλήρου, οι πρωτεργάτες του κινήματος της Εικονομαχίας, το οποίο συντάραξε για περισσότερο από έναν αιώνα το Βυζαντινό Κράτος (726-843).</a:t>
            </a:r>
          </a:p>
          <a:p>
            <a:pPr algn="just"/>
            <a:r>
              <a:rPr lang="el-GR" sz="3200" b="1" dirty="0" smtClean="0">
                <a:solidFill>
                  <a:schemeClr val="bg1"/>
                </a:solidFill>
                <a:latin typeface="Palatino Linotype" pitchFamily="18" charset="0"/>
                <a:cs typeface="Times New Roman" pitchFamily="18" charset="0"/>
              </a:rPr>
              <a:t> Αλλά η εικονομαχία δεν μπορεί να θεωρηθεί καρπός της βούλησης ενός ή δύο αυτοκρατόρων με ιδιότυπες θρησκευτικές ιδέες. Ιδεολογική βάση του κινήματος αυτού υπήρξαν οι ανεικονικές αντιλήψεις των κατοίκων των ανατολικών επαρχιών, οι οποίες στηρίζονταν στο επιχείρημα ότι η απεικόνιση του θείου με ανθρώπινη μορφή δεν συμβιβάζεται με τον χαρακτήρα του Χριστιανισμού ως καθαρά πνευματικής θρησκείας. Εξάλλου, οι υπερβολές της λατρείας των εικόνων και των λειψάνων, μιας λατρείας που άγγιζε τα όρια της δεισιδαιμονίας ανάμεσα στο λαό, ιδιαίτερα στις ευρωπαϊκές επαρχίες, προκαλούσαν σοβαρές αντιδράσεις.</a:t>
            </a: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55000" lnSpcReduction="20000"/>
          </a:bodyPr>
          <a:lstStyle/>
          <a:p>
            <a:r>
              <a:rPr lang="el-GR" sz="3800" b="1" i="1" dirty="0" smtClean="0">
                <a:solidFill>
                  <a:schemeClr val="accent5">
                    <a:lumMod val="50000"/>
                  </a:schemeClr>
                </a:solidFill>
                <a:latin typeface="Palatino Linotype" pitchFamily="18" charset="0"/>
              </a:rPr>
              <a:t>Ζ ΟΙΚΟΥΜΕΝΙΚΗ ΣΥΝΟΔΟΣ</a:t>
            </a:r>
          </a:p>
          <a:p>
            <a:endParaRPr lang="el-GR" b="1" i="1" dirty="0" smtClean="0">
              <a:solidFill>
                <a:schemeClr val="accent5">
                  <a:lumMod val="50000"/>
                </a:schemeClr>
              </a:solidFill>
              <a:latin typeface="Palatino Linotype" pitchFamily="18" charset="0"/>
            </a:endParaRPr>
          </a:p>
          <a:p>
            <a:pPr algn="just"/>
            <a:r>
              <a:rPr lang="el-GR" sz="3400" b="1" dirty="0" smtClean="0">
                <a:solidFill>
                  <a:schemeClr val="bg1"/>
                </a:solidFill>
                <a:latin typeface="Palatino Linotype" pitchFamily="18" charset="0"/>
                <a:cs typeface="Times New Roman" pitchFamily="18" charset="0"/>
              </a:rPr>
              <a:t>    Ή Ζ’ Οικουμενική Σύνοδος συνήλθε στη Νίκαια της Βιθυνίας από τις 24 Σεπτεμβρίου </a:t>
            </a:r>
            <a:r>
              <a:rPr lang="el-GR" sz="3400" b="1" dirty="0" err="1" smtClean="0">
                <a:solidFill>
                  <a:schemeClr val="bg1"/>
                </a:solidFill>
                <a:latin typeface="Palatino Linotype" pitchFamily="18" charset="0"/>
                <a:cs typeface="Times New Roman" pitchFamily="18" charset="0"/>
              </a:rPr>
              <a:t>εως</a:t>
            </a:r>
            <a:r>
              <a:rPr lang="el-GR" sz="3400" b="1" dirty="0" smtClean="0">
                <a:solidFill>
                  <a:schemeClr val="bg1"/>
                </a:solidFill>
                <a:latin typeface="Palatino Linotype" pitchFamily="18" charset="0"/>
                <a:cs typeface="Times New Roman" pitchFamily="18" charset="0"/>
              </a:rPr>
              <a:t> τις 13 ‘Οκτωβρίου 787, με πρωτοβουλία της αυτοκράτειρας Ειρήνης, η όποια ασκούσε χρέη </a:t>
            </a:r>
            <a:r>
              <a:rPr lang="el-GR" sz="3400" b="1" dirty="0" err="1" smtClean="0">
                <a:solidFill>
                  <a:schemeClr val="bg1"/>
                </a:solidFill>
                <a:latin typeface="Palatino Linotype" pitchFamily="18" charset="0"/>
                <a:cs typeface="Times New Roman" pitchFamily="18" charset="0"/>
              </a:rPr>
              <a:t>άντιβασιλέως</a:t>
            </a:r>
            <a:r>
              <a:rPr lang="el-GR" sz="3400" b="1" dirty="0" smtClean="0">
                <a:solidFill>
                  <a:schemeClr val="bg1"/>
                </a:solidFill>
                <a:latin typeface="Palatino Linotype" pitchFamily="18" charset="0"/>
                <a:cs typeface="Times New Roman" pitchFamily="18" charset="0"/>
              </a:rPr>
              <a:t>. ‘Υπό την προεδρία του Πατριάρχου Κωνσταντινουπόλεως αγίου </a:t>
            </a:r>
            <a:r>
              <a:rPr lang="el-GR" sz="3400" b="1" dirty="0" err="1" smtClean="0">
                <a:solidFill>
                  <a:schemeClr val="bg1"/>
                </a:solidFill>
                <a:latin typeface="Palatino Linotype" pitchFamily="18" charset="0"/>
                <a:cs typeface="Times New Roman" pitchFamily="18" charset="0"/>
              </a:rPr>
              <a:t>Ταρασίου</a:t>
            </a:r>
            <a:r>
              <a:rPr lang="el-GR" sz="3400" b="1" dirty="0" smtClean="0">
                <a:solidFill>
                  <a:schemeClr val="bg1"/>
                </a:solidFill>
                <a:latin typeface="Palatino Linotype" pitchFamily="18" charset="0"/>
                <a:cs typeface="Times New Roman" pitchFamily="18" charset="0"/>
              </a:rPr>
              <a:t> συγκεντρώθηκαν τριακόσιοι πενήντα ορθόδοξοι επίσκοποι, και σε αυτούς προστέθηκαν άλλοι δεκαεπτά ιεράρχες, οι όποιοι </a:t>
            </a:r>
            <a:r>
              <a:rPr lang="el-GR" sz="3400" b="1" dirty="0" err="1" smtClean="0">
                <a:solidFill>
                  <a:schemeClr val="bg1"/>
                </a:solidFill>
                <a:latin typeface="Palatino Linotype" pitchFamily="18" charset="0"/>
                <a:cs typeface="Times New Roman" pitchFamily="18" charset="0"/>
              </a:rPr>
              <a:t>άποκήρυξαν</a:t>
            </a:r>
            <a:r>
              <a:rPr lang="el-GR" sz="3400" b="1" dirty="0" smtClean="0">
                <a:solidFill>
                  <a:schemeClr val="bg1"/>
                </a:solidFill>
                <a:latin typeface="Palatino Linotype" pitchFamily="18" charset="0"/>
                <a:cs typeface="Times New Roman" pitchFamily="18" charset="0"/>
              </a:rPr>
              <a:t> την αίρεση των εικονομάχων.</a:t>
            </a:r>
          </a:p>
          <a:p>
            <a:pPr algn="just"/>
            <a:endParaRPr lang="el-GR" sz="3400" b="1" dirty="0" smtClean="0">
              <a:solidFill>
                <a:schemeClr val="bg1"/>
              </a:solidFill>
              <a:latin typeface="Palatino Linotype" pitchFamily="18" charset="0"/>
              <a:cs typeface="Times New Roman" pitchFamily="18" charset="0"/>
            </a:endParaRPr>
          </a:p>
          <a:p>
            <a:pPr algn="just"/>
            <a:r>
              <a:rPr lang="el-GR" sz="3400" b="1" dirty="0" smtClean="0">
                <a:solidFill>
                  <a:schemeClr val="bg1"/>
                </a:solidFill>
                <a:latin typeface="Palatino Linotype" pitchFamily="18" charset="0"/>
                <a:cs typeface="Times New Roman" pitchFamily="18" charset="0"/>
              </a:rPr>
              <a:t>Εγγράφως εξέθεσαν και κατέγραψαν ότι όποιος δεν προσκυνά τις άγιες εικόνες είναι ξένος προς την πίστη των ορθοδόξων, ότι η τιμή της εικόνας διαβαίνει προς το πρωτότυπο και ότι αυτός που προσκυνά και τιμά την εικόνα προσκυνά σ’ αυτήν, την υπόσταση του </a:t>
            </a:r>
            <a:r>
              <a:rPr lang="el-GR" sz="3400" b="1" dirty="0" err="1" smtClean="0">
                <a:solidFill>
                  <a:schemeClr val="bg1"/>
                </a:solidFill>
                <a:latin typeface="Palatino Linotype" pitchFamily="18" charset="0"/>
                <a:cs typeface="Times New Roman" pitchFamily="18" charset="0"/>
              </a:rPr>
              <a:t>εικονιζομένου</a:t>
            </a:r>
            <a:r>
              <a:rPr lang="el-GR" sz="3400" b="1" dirty="0" smtClean="0">
                <a:solidFill>
                  <a:schemeClr val="bg1"/>
                </a:solidFill>
                <a:latin typeface="Palatino Linotype" pitchFamily="18" charset="0"/>
                <a:cs typeface="Times New Roman" pitchFamily="18" charset="0"/>
              </a:rPr>
              <a:t>.</a:t>
            </a: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70000" lnSpcReduction="20000"/>
          </a:bodyPr>
          <a:lstStyle/>
          <a:p>
            <a:endParaRPr lang="el-GR" b="1" i="1" dirty="0" smtClean="0">
              <a:solidFill>
                <a:schemeClr val="accent5">
                  <a:lumMod val="50000"/>
                </a:schemeClr>
              </a:solidFill>
              <a:latin typeface="Palatino Linotype" pitchFamily="18" charset="0"/>
            </a:endParaRPr>
          </a:p>
          <a:p>
            <a:r>
              <a:rPr lang="el-GR" sz="4400" b="1" i="1" dirty="0" smtClean="0">
                <a:solidFill>
                  <a:schemeClr val="accent5">
                    <a:lumMod val="50000"/>
                  </a:schemeClr>
                </a:solidFill>
                <a:latin typeface="Palatino Linotype" pitchFamily="18" charset="0"/>
              </a:rPr>
              <a:t>ΙΩΑΝΝΗΣ ΔΑΜΑΣΚΗΝΟΣ</a:t>
            </a:r>
          </a:p>
          <a:p>
            <a:endParaRPr lang="el-GR" b="1" i="1" dirty="0" smtClean="0">
              <a:solidFill>
                <a:schemeClr val="accent5">
                  <a:lumMod val="50000"/>
                </a:schemeClr>
              </a:solidFill>
              <a:latin typeface="Palatino Linotype" pitchFamily="18" charset="0"/>
            </a:endParaRPr>
          </a:p>
          <a:p>
            <a:pPr algn="just"/>
            <a:r>
              <a:rPr lang="el-GR" sz="3400" b="1" dirty="0" smtClean="0">
                <a:solidFill>
                  <a:schemeClr val="bg1"/>
                </a:solidFill>
                <a:latin typeface="Palatino Linotype" pitchFamily="18" charset="0"/>
                <a:cs typeface="Times New Roman" pitchFamily="18" charset="0"/>
              </a:rPr>
              <a:t>    Η ζωή του αγίου Ιωάννου του Δαμασκηνού υπήρξε ζωή συνεχών αγώνων. Αγωνίστηκε εναντίον της νέας αιρέσεως των εικονομάχων γιατί έζησε κατά τον 8ον αιώνα που η εικονομαχία συγκλόνιζε τα θεμέλια της Εκκλησίας. Εναντίον της υπερηφάνειας και της υψηλοφροσύνης, γιατί ήταν κάτοχος όλης της επιστημονικής γνώσεως της εποχής του, όπως φαίνεται και από έργα του που μας άφησε.</a:t>
            </a:r>
            <a:br>
              <a:rPr lang="el-GR" sz="3400" b="1" dirty="0" smtClean="0">
                <a:solidFill>
                  <a:schemeClr val="bg1"/>
                </a:solidFill>
                <a:latin typeface="Palatino Linotype" pitchFamily="18" charset="0"/>
                <a:cs typeface="Times New Roman" pitchFamily="18" charset="0"/>
              </a:rPr>
            </a:br>
            <a:endParaRPr lang="el-GR" sz="3400" b="1" dirty="0" smtClean="0">
              <a:solidFill>
                <a:schemeClr val="bg1"/>
              </a:solidFill>
              <a:latin typeface="Palatino Linotype" pitchFamily="18" charset="0"/>
              <a:cs typeface="Times New Roman"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484784"/>
            <a:ext cx="8229600" cy="4970024"/>
          </a:xfrm>
          <a:solidFill>
            <a:schemeClr val="bg2">
              <a:lumMod val="20000"/>
              <a:lumOff val="80000"/>
            </a:schemeClr>
          </a:solidFill>
        </p:spPr>
        <p:txBody>
          <a:bodyPr>
            <a:normAutofit fontScale="40000" lnSpcReduction="20000"/>
          </a:bodyPr>
          <a:lstStyle/>
          <a:p>
            <a:endParaRPr lang="el-GR" sz="2900" b="1" i="1" dirty="0" smtClean="0">
              <a:solidFill>
                <a:schemeClr val="accent5">
                  <a:lumMod val="50000"/>
                </a:schemeClr>
              </a:solidFill>
              <a:latin typeface="Palatino Linotype" pitchFamily="18" charset="0"/>
            </a:endParaRPr>
          </a:p>
          <a:p>
            <a:r>
              <a:rPr lang="el-GR" sz="3600" b="1" i="1" dirty="0" smtClean="0">
                <a:solidFill>
                  <a:schemeClr val="accent5">
                    <a:lumMod val="50000"/>
                  </a:schemeClr>
                </a:solidFill>
                <a:latin typeface="Palatino Linotype" pitchFamily="18" charset="0"/>
              </a:rPr>
              <a:t>ΙΩΑΝΝΗΣ ΔΑΜΑΣΚΗΝΟΣ</a:t>
            </a:r>
          </a:p>
          <a:p>
            <a:r>
              <a:rPr lang="el-GR" sz="3500" dirty="0" smtClean="0">
                <a:solidFill>
                  <a:schemeClr val="bg1"/>
                </a:solidFill>
                <a:latin typeface="Palatino Linotype" pitchFamily="18" charset="0"/>
              </a:rPr>
              <a:t>Στο διωγμό κατά των αγίων εικόνων, επί Λέοντος του </a:t>
            </a:r>
            <a:r>
              <a:rPr lang="el-GR" sz="3500" dirty="0" err="1" smtClean="0">
                <a:solidFill>
                  <a:schemeClr val="bg1"/>
                </a:solidFill>
                <a:latin typeface="Palatino Linotype" pitchFamily="18" charset="0"/>
              </a:rPr>
              <a:t>Ισαύρου</a:t>
            </a:r>
            <a:r>
              <a:rPr lang="el-GR" sz="3500" dirty="0" smtClean="0">
                <a:solidFill>
                  <a:schemeClr val="bg1"/>
                </a:solidFill>
                <a:latin typeface="Palatino Linotype" pitchFamily="18" charset="0"/>
              </a:rPr>
              <a:t> (726 μ.Χ.), πήρε ενεργό μέρος και εξαπέλυσε κατά του ασεβούς αυτοκράτορα, τους τρεις γνωστούς λόγους υπέρ των αγίων εικόνων, πράγμα που θορύβησε τον Λέοντα. Αναφέρεται ότι ο Λέων διέταξε να μιμηθούν την γραφή του Δαμασκηνού και να στείλουν στο Χαλίφη πλαστή επιστολή του, με την οποία να φαίνεται ότι αυτός προσέφερε τη Δαμασκό στους Βυζαντινούς. Ο Χαλίφης πείστηκε και του έκοψε το δεξί χέρι. Το βράδυ έστειλε μεσίτες ο Ιωάννης στο βάρβαρο παρακαλώντας να του χαρίσει το κομμένο χέρι για να το θάψει. Ο </a:t>
            </a:r>
            <a:r>
              <a:rPr lang="el-GR" sz="3500" dirty="0" err="1" smtClean="0">
                <a:solidFill>
                  <a:schemeClr val="bg1"/>
                </a:solidFill>
                <a:latin typeface="Palatino Linotype" pitchFamily="18" charset="0"/>
              </a:rPr>
              <a:t>Σαρακηνός</a:t>
            </a:r>
            <a:r>
              <a:rPr lang="el-GR" sz="3500" dirty="0" smtClean="0">
                <a:solidFill>
                  <a:schemeClr val="bg1"/>
                </a:solidFill>
                <a:latin typeface="Palatino Linotype" pitchFamily="18" charset="0"/>
              </a:rPr>
              <a:t> συμφώνησε και του έδωσε το χέρι. Ο Άγιος το πήρε το πήγε στο ναό, που είχε στο σπίτι του. Έπεσε κάτω μπροστά στη αγία εικόνα της Θεομήτορος και προσευχόμενος με δάκρυα έλεγε:</a:t>
            </a:r>
            <a:br>
              <a:rPr lang="el-GR" sz="3500" dirty="0" smtClean="0">
                <a:solidFill>
                  <a:schemeClr val="bg1"/>
                </a:solidFill>
                <a:latin typeface="Palatino Linotype" pitchFamily="18" charset="0"/>
              </a:rPr>
            </a:br>
            <a:r>
              <a:rPr lang="el-GR" sz="3500" dirty="0" smtClean="0">
                <a:solidFill>
                  <a:schemeClr val="bg1"/>
                </a:solidFill>
                <a:latin typeface="Palatino Linotype" pitchFamily="18" charset="0"/>
              </a:rPr>
              <a:t/>
            </a:r>
            <a:br>
              <a:rPr lang="el-GR" sz="3500" dirty="0" smtClean="0">
                <a:solidFill>
                  <a:schemeClr val="bg1"/>
                </a:solidFill>
                <a:latin typeface="Palatino Linotype" pitchFamily="18" charset="0"/>
              </a:rPr>
            </a:br>
            <a:r>
              <a:rPr lang="el-GR" sz="3500" dirty="0" smtClean="0">
                <a:solidFill>
                  <a:schemeClr val="bg1"/>
                </a:solidFill>
                <a:latin typeface="Palatino Linotype" pitchFamily="18" charset="0"/>
              </a:rPr>
              <a:t>«Δέσποινα Πάναγνε </a:t>
            </a:r>
            <a:r>
              <a:rPr lang="el-GR" sz="3500" dirty="0" err="1" smtClean="0">
                <a:solidFill>
                  <a:schemeClr val="bg1"/>
                </a:solidFill>
                <a:latin typeface="Palatino Linotype" pitchFamily="18" charset="0"/>
              </a:rPr>
              <a:t>Μήτερ</a:t>
            </a:r>
            <a:r>
              <a:rPr lang="el-GR" sz="3500" dirty="0" smtClean="0">
                <a:solidFill>
                  <a:schemeClr val="bg1"/>
                </a:solidFill>
                <a:latin typeface="Palatino Linotype" pitchFamily="18" charset="0"/>
              </a:rPr>
              <a:t>, η τον </a:t>
            </a:r>
            <a:r>
              <a:rPr lang="el-GR" sz="3500" dirty="0" err="1" smtClean="0">
                <a:solidFill>
                  <a:schemeClr val="bg1"/>
                </a:solidFill>
                <a:latin typeface="Palatino Linotype" pitchFamily="18" charset="0"/>
              </a:rPr>
              <a:t>Θεόν</a:t>
            </a:r>
            <a:r>
              <a:rPr lang="el-GR" sz="3500" dirty="0" smtClean="0">
                <a:solidFill>
                  <a:schemeClr val="bg1"/>
                </a:solidFill>
                <a:latin typeface="Palatino Linotype" pitchFamily="18" charset="0"/>
              </a:rPr>
              <a:t> μου </a:t>
            </a:r>
            <a:r>
              <a:rPr lang="el-GR" sz="3500" dirty="0" err="1" smtClean="0">
                <a:solidFill>
                  <a:schemeClr val="bg1"/>
                </a:solidFill>
                <a:latin typeface="Palatino Linotype" pitchFamily="18" charset="0"/>
              </a:rPr>
              <a:t>τεκούσα</a:t>
            </a:r>
            <a:r>
              <a:rPr lang="el-GR" sz="3500" dirty="0" smtClean="0">
                <a:solidFill>
                  <a:schemeClr val="bg1"/>
                </a:solidFill>
                <a:latin typeface="Palatino Linotype" pitchFamily="18" charset="0"/>
              </a:rPr>
              <a:t>,</a:t>
            </a:r>
            <a:br>
              <a:rPr lang="el-GR" sz="3500" dirty="0" smtClean="0">
                <a:solidFill>
                  <a:schemeClr val="bg1"/>
                </a:solidFill>
                <a:latin typeface="Palatino Linotype" pitchFamily="18" charset="0"/>
              </a:rPr>
            </a:br>
            <a:r>
              <a:rPr lang="el-GR" sz="3500" dirty="0" smtClean="0">
                <a:solidFill>
                  <a:schemeClr val="bg1"/>
                </a:solidFill>
                <a:latin typeface="Palatino Linotype" pitchFamily="18" charset="0"/>
              </a:rPr>
              <a:t>δια της θείας εικόνας η δεξιά μου </a:t>
            </a:r>
            <a:r>
              <a:rPr lang="el-GR" sz="3500" dirty="0" err="1" smtClean="0">
                <a:solidFill>
                  <a:schemeClr val="bg1"/>
                </a:solidFill>
                <a:latin typeface="Palatino Linotype" pitchFamily="18" charset="0"/>
              </a:rPr>
              <a:t>εκόπη</a:t>
            </a:r>
            <a:r>
              <a:rPr lang="el-GR" sz="3500" dirty="0" smtClean="0">
                <a:solidFill>
                  <a:schemeClr val="bg1"/>
                </a:solidFill>
                <a:latin typeface="Palatino Linotype" pitchFamily="18" charset="0"/>
              </a:rPr>
              <a:t>.</a:t>
            </a:r>
            <a:br>
              <a:rPr lang="el-GR" sz="3500" dirty="0" smtClean="0">
                <a:solidFill>
                  <a:schemeClr val="bg1"/>
                </a:solidFill>
                <a:latin typeface="Palatino Linotype" pitchFamily="18" charset="0"/>
              </a:rPr>
            </a:br>
            <a:r>
              <a:rPr lang="el-GR" sz="3500" dirty="0" smtClean="0">
                <a:solidFill>
                  <a:schemeClr val="bg1"/>
                </a:solidFill>
                <a:latin typeface="Palatino Linotype" pitchFamily="18" charset="0"/>
              </a:rPr>
              <a:t>Ουκ αγνοείς την </a:t>
            </a:r>
            <a:r>
              <a:rPr lang="el-GR" sz="3500" dirty="0" err="1" smtClean="0">
                <a:solidFill>
                  <a:schemeClr val="bg1"/>
                </a:solidFill>
                <a:latin typeface="Palatino Linotype" pitchFamily="18" charset="0"/>
              </a:rPr>
              <a:t>αιτίαν</a:t>
            </a:r>
            <a:r>
              <a:rPr lang="el-GR" sz="3500" dirty="0" smtClean="0">
                <a:solidFill>
                  <a:schemeClr val="bg1"/>
                </a:solidFill>
                <a:latin typeface="Palatino Linotype" pitchFamily="18" charset="0"/>
              </a:rPr>
              <a:t>, </a:t>
            </a:r>
            <a:r>
              <a:rPr lang="el-GR" sz="3500" dirty="0" err="1" smtClean="0">
                <a:solidFill>
                  <a:schemeClr val="bg1"/>
                </a:solidFill>
                <a:latin typeface="Palatino Linotype" pitchFamily="18" charset="0"/>
              </a:rPr>
              <a:t>δι</a:t>
            </a:r>
            <a:r>
              <a:rPr lang="el-GR" sz="3500" dirty="0" smtClean="0">
                <a:solidFill>
                  <a:schemeClr val="bg1"/>
                </a:solidFill>
                <a:latin typeface="Palatino Linotype" pitchFamily="18" charset="0"/>
              </a:rPr>
              <a:t>' ην </a:t>
            </a:r>
            <a:r>
              <a:rPr lang="el-GR" sz="3500" dirty="0" err="1" smtClean="0">
                <a:solidFill>
                  <a:schemeClr val="bg1"/>
                </a:solidFill>
                <a:latin typeface="Palatino Linotype" pitchFamily="18" charset="0"/>
              </a:rPr>
              <a:t>εμάνη</a:t>
            </a:r>
            <a:r>
              <a:rPr lang="el-GR" sz="3500" dirty="0" smtClean="0">
                <a:solidFill>
                  <a:schemeClr val="bg1"/>
                </a:solidFill>
                <a:latin typeface="Palatino Linotype" pitchFamily="18" charset="0"/>
              </a:rPr>
              <a:t> ο Λέων</a:t>
            </a:r>
            <a:br>
              <a:rPr lang="el-GR" sz="3500" dirty="0" smtClean="0">
                <a:solidFill>
                  <a:schemeClr val="bg1"/>
                </a:solidFill>
                <a:latin typeface="Palatino Linotype" pitchFamily="18" charset="0"/>
              </a:rPr>
            </a:br>
            <a:r>
              <a:rPr lang="el-GR" sz="3500" dirty="0" err="1" smtClean="0">
                <a:solidFill>
                  <a:schemeClr val="bg1"/>
                </a:solidFill>
                <a:latin typeface="Palatino Linotype" pitchFamily="18" charset="0"/>
              </a:rPr>
              <a:t>Προφθασον</a:t>
            </a:r>
            <a:r>
              <a:rPr lang="el-GR" sz="3500" dirty="0" smtClean="0">
                <a:solidFill>
                  <a:schemeClr val="bg1"/>
                </a:solidFill>
                <a:latin typeface="Palatino Linotype" pitchFamily="18" charset="0"/>
              </a:rPr>
              <a:t>, </a:t>
            </a:r>
            <a:r>
              <a:rPr lang="el-GR" sz="3500" dirty="0" err="1" smtClean="0">
                <a:solidFill>
                  <a:schemeClr val="bg1"/>
                </a:solidFill>
                <a:latin typeface="Palatino Linotype" pitchFamily="18" charset="0"/>
              </a:rPr>
              <a:t>τοίνυν</a:t>
            </a:r>
            <a:r>
              <a:rPr lang="el-GR" sz="3500" dirty="0" smtClean="0">
                <a:solidFill>
                  <a:schemeClr val="bg1"/>
                </a:solidFill>
                <a:latin typeface="Palatino Linotype" pitchFamily="18" charset="0"/>
              </a:rPr>
              <a:t>, ως τάχος και </a:t>
            </a:r>
            <a:r>
              <a:rPr lang="el-GR" sz="3500" dirty="0" err="1" smtClean="0">
                <a:solidFill>
                  <a:schemeClr val="bg1"/>
                </a:solidFill>
                <a:latin typeface="Palatino Linotype" pitchFamily="18" charset="0"/>
              </a:rPr>
              <a:t>ιασαί</a:t>
            </a:r>
            <a:r>
              <a:rPr lang="el-GR" sz="3500" dirty="0" smtClean="0">
                <a:solidFill>
                  <a:schemeClr val="bg1"/>
                </a:solidFill>
                <a:latin typeface="Palatino Linotype" pitchFamily="18" charset="0"/>
              </a:rPr>
              <a:t> μου την χείρα.</a:t>
            </a:r>
            <a:br>
              <a:rPr lang="el-GR" sz="3500" dirty="0" smtClean="0">
                <a:solidFill>
                  <a:schemeClr val="bg1"/>
                </a:solidFill>
                <a:latin typeface="Palatino Linotype" pitchFamily="18" charset="0"/>
              </a:rPr>
            </a:br>
            <a:r>
              <a:rPr lang="el-GR" sz="3500" dirty="0" smtClean="0">
                <a:solidFill>
                  <a:schemeClr val="bg1"/>
                </a:solidFill>
                <a:latin typeface="Palatino Linotype" pitchFamily="18" charset="0"/>
              </a:rPr>
              <a:t>Η δεξιά του Υψίστου, η από Σου </a:t>
            </a:r>
            <a:r>
              <a:rPr lang="el-GR" sz="3500" dirty="0" err="1" smtClean="0">
                <a:solidFill>
                  <a:schemeClr val="bg1"/>
                </a:solidFill>
                <a:latin typeface="Palatino Linotype" pitchFamily="18" charset="0"/>
              </a:rPr>
              <a:t>σαρκωθείσα</a:t>
            </a:r>
            <a:r>
              <a:rPr lang="el-GR" sz="3500" dirty="0" smtClean="0">
                <a:solidFill>
                  <a:schemeClr val="bg1"/>
                </a:solidFill>
                <a:latin typeface="Palatino Linotype" pitchFamily="18" charset="0"/>
              </a:rPr>
              <a:t>,</a:t>
            </a:r>
            <a:br>
              <a:rPr lang="el-GR" sz="3500" dirty="0" smtClean="0">
                <a:solidFill>
                  <a:schemeClr val="bg1"/>
                </a:solidFill>
                <a:latin typeface="Palatino Linotype" pitchFamily="18" charset="0"/>
              </a:rPr>
            </a:br>
            <a:r>
              <a:rPr lang="el-GR" sz="3500" dirty="0" err="1" smtClean="0">
                <a:solidFill>
                  <a:schemeClr val="bg1"/>
                </a:solidFill>
                <a:latin typeface="Palatino Linotype" pitchFamily="18" charset="0"/>
              </a:rPr>
              <a:t>Πολλάς</a:t>
            </a:r>
            <a:r>
              <a:rPr lang="el-GR" sz="3500" dirty="0" smtClean="0">
                <a:solidFill>
                  <a:schemeClr val="bg1"/>
                </a:solidFill>
                <a:latin typeface="Palatino Linotype" pitchFamily="18" charset="0"/>
              </a:rPr>
              <a:t> ποιεί τας δυνάμεις δια της Σης μεσιτείας.</a:t>
            </a:r>
            <a:br>
              <a:rPr lang="el-GR" sz="3500" dirty="0" smtClean="0">
                <a:solidFill>
                  <a:schemeClr val="bg1"/>
                </a:solidFill>
                <a:latin typeface="Palatino Linotype" pitchFamily="18" charset="0"/>
              </a:rPr>
            </a:br>
            <a:r>
              <a:rPr lang="el-GR" sz="3500" dirty="0" smtClean="0">
                <a:solidFill>
                  <a:schemeClr val="bg1"/>
                </a:solidFill>
                <a:latin typeface="Palatino Linotype" pitchFamily="18" charset="0"/>
              </a:rPr>
              <a:t>Την </a:t>
            </a:r>
            <a:r>
              <a:rPr lang="el-GR" sz="3500" dirty="0" err="1" smtClean="0">
                <a:solidFill>
                  <a:schemeClr val="bg1"/>
                </a:solidFill>
                <a:latin typeface="Palatino Linotype" pitchFamily="18" charset="0"/>
              </a:rPr>
              <a:t>δεξιάν</a:t>
            </a:r>
            <a:r>
              <a:rPr lang="el-GR" sz="3500" dirty="0" smtClean="0">
                <a:solidFill>
                  <a:schemeClr val="bg1"/>
                </a:solidFill>
                <a:latin typeface="Palatino Linotype" pitchFamily="18" charset="0"/>
              </a:rPr>
              <a:t> μου </a:t>
            </a:r>
            <a:r>
              <a:rPr lang="el-GR" sz="3500" dirty="0" err="1" smtClean="0">
                <a:solidFill>
                  <a:schemeClr val="bg1"/>
                </a:solidFill>
                <a:latin typeface="Palatino Linotype" pitchFamily="18" charset="0"/>
              </a:rPr>
              <a:t>ταύτην</a:t>
            </a:r>
            <a:r>
              <a:rPr lang="el-GR" sz="3500" dirty="0" smtClean="0">
                <a:solidFill>
                  <a:schemeClr val="bg1"/>
                </a:solidFill>
                <a:latin typeface="Palatino Linotype" pitchFamily="18" charset="0"/>
              </a:rPr>
              <a:t> και νυν </a:t>
            </a:r>
            <a:r>
              <a:rPr lang="el-GR" sz="3500" dirty="0" err="1" smtClean="0">
                <a:solidFill>
                  <a:schemeClr val="bg1"/>
                </a:solidFill>
                <a:latin typeface="Palatino Linotype" pitchFamily="18" charset="0"/>
              </a:rPr>
              <a:t>ιασάτω</a:t>
            </a:r>
            <a:r>
              <a:rPr lang="el-GR" sz="3500" dirty="0" smtClean="0">
                <a:solidFill>
                  <a:schemeClr val="bg1"/>
                </a:solidFill>
                <a:latin typeface="Palatino Linotype" pitchFamily="18" charset="0"/>
              </a:rPr>
              <a:t> </a:t>
            </a:r>
            <a:r>
              <a:rPr lang="el-GR" sz="3500" dirty="0" err="1" smtClean="0">
                <a:solidFill>
                  <a:schemeClr val="bg1"/>
                </a:solidFill>
                <a:latin typeface="Palatino Linotype" pitchFamily="18" charset="0"/>
              </a:rPr>
              <a:t>λιταίς</a:t>
            </a:r>
            <a:r>
              <a:rPr lang="el-GR" sz="3500" dirty="0" smtClean="0">
                <a:solidFill>
                  <a:schemeClr val="bg1"/>
                </a:solidFill>
                <a:latin typeface="Palatino Linotype" pitchFamily="18" charset="0"/>
              </a:rPr>
              <a:t> σου.</a:t>
            </a:r>
            <a:br>
              <a:rPr lang="el-GR" sz="3500" dirty="0" smtClean="0">
                <a:solidFill>
                  <a:schemeClr val="bg1"/>
                </a:solidFill>
                <a:latin typeface="Palatino Linotype" pitchFamily="18" charset="0"/>
              </a:rPr>
            </a:br>
            <a:r>
              <a:rPr lang="el-GR" sz="3500" dirty="0" smtClean="0">
                <a:solidFill>
                  <a:schemeClr val="bg1"/>
                </a:solidFill>
                <a:latin typeface="Palatino Linotype" pitchFamily="18" charset="0"/>
              </a:rPr>
              <a:t>Ως αν, Σους ύμνους, ους </a:t>
            </a:r>
            <a:r>
              <a:rPr lang="el-GR" sz="3500" dirty="0" err="1" smtClean="0">
                <a:solidFill>
                  <a:schemeClr val="bg1"/>
                </a:solidFill>
                <a:latin typeface="Palatino Linotype" pitchFamily="18" charset="0"/>
              </a:rPr>
              <a:t>δοίης</a:t>
            </a:r>
            <a:r>
              <a:rPr lang="el-GR" sz="3500" dirty="0" smtClean="0">
                <a:solidFill>
                  <a:schemeClr val="bg1"/>
                </a:solidFill>
                <a:latin typeface="Palatino Linotype" pitchFamily="18" charset="0"/>
              </a:rPr>
              <a:t> και του εκ Σου </a:t>
            </a:r>
            <a:r>
              <a:rPr lang="el-GR" sz="3500" dirty="0" err="1" smtClean="0">
                <a:solidFill>
                  <a:schemeClr val="bg1"/>
                </a:solidFill>
                <a:latin typeface="Palatino Linotype" pitchFamily="18" charset="0"/>
              </a:rPr>
              <a:t>σαρκωθέντος</a:t>
            </a:r>
            <a:r>
              <a:rPr lang="el-GR" sz="3500" dirty="0" smtClean="0">
                <a:solidFill>
                  <a:schemeClr val="bg1"/>
                </a:solidFill>
                <a:latin typeface="Palatino Linotype" pitchFamily="18" charset="0"/>
              </a:rPr>
              <a:t>.</a:t>
            </a:r>
            <a:br>
              <a:rPr lang="el-GR" sz="3500" dirty="0" smtClean="0">
                <a:solidFill>
                  <a:schemeClr val="bg1"/>
                </a:solidFill>
                <a:latin typeface="Palatino Linotype" pitchFamily="18" charset="0"/>
              </a:rPr>
            </a:br>
            <a:r>
              <a:rPr lang="el-GR" sz="3500" dirty="0" smtClean="0">
                <a:solidFill>
                  <a:schemeClr val="bg1"/>
                </a:solidFill>
                <a:latin typeface="Palatino Linotype" pitchFamily="18" charset="0"/>
              </a:rPr>
              <a:t>Εν </a:t>
            </a:r>
            <a:r>
              <a:rPr lang="el-GR" sz="3500" dirty="0" err="1" smtClean="0">
                <a:solidFill>
                  <a:schemeClr val="bg1"/>
                </a:solidFill>
                <a:latin typeface="Palatino Linotype" pitchFamily="18" charset="0"/>
              </a:rPr>
              <a:t>ρυθμικαίς</a:t>
            </a:r>
            <a:r>
              <a:rPr lang="el-GR" sz="3500" dirty="0" smtClean="0">
                <a:solidFill>
                  <a:schemeClr val="bg1"/>
                </a:solidFill>
                <a:latin typeface="Palatino Linotype" pitchFamily="18" charset="0"/>
              </a:rPr>
              <a:t> </a:t>
            </a:r>
            <a:r>
              <a:rPr lang="el-GR" sz="3500" dirty="0" err="1" smtClean="0">
                <a:solidFill>
                  <a:schemeClr val="bg1"/>
                </a:solidFill>
                <a:latin typeface="Palatino Linotype" pitchFamily="18" charset="0"/>
              </a:rPr>
              <a:t>αρμονίαις</a:t>
            </a:r>
            <a:r>
              <a:rPr lang="el-GR" sz="3500" dirty="0" smtClean="0">
                <a:solidFill>
                  <a:schemeClr val="bg1"/>
                </a:solidFill>
                <a:latin typeface="Palatino Linotype" pitchFamily="18" charset="0"/>
              </a:rPr>
              <a:t> </a:t>
            </a:r>
            <a:r>
              <a:rPr lang="el-GR" sz="3500" dirty="0" err="1" smtClean="0">
                <a:solidFill>
                  <a:schemeClr val="bg1"/>
                </a:solidFill>
                <a:latin typeface="Palatino Linotype" pitchFamily="18" charset="0"/>
              </a:rPr>
              <a:t>συγγράψηται</a:t>
            </a:r>
            <a:r>
              <a:rPr lang="el-GR" sz="3500" dirty="0" smtClean="0">
                <a:solidFill>
                  <a:schemeClr val="bg1"/>
                </a:solidFill>
                <a:latin typeface="Palatino Linotype" pitchFamily="18" charset="0"/>
              </a:rPr>
              <a:t>, Θεοτόκε,</a:t>
            </a:r>
            <a:br>
              <a:rPr lang="el-GR" sz="3500" dirty="0" smtClean="0">
                <a:solidFill>
                  <a:schemeClr val="bg1"/>
                </a:solidFill>
                <a:latin typeface="Palatino Linotype" pitchFamily="18" charset="0"/>
              </a:rPr>
            </a:br>
            <a:r>
              <a:rPr lang="el-GR" sz="3500" dirty="0" smtClean="0">
                <a:solidFill>
                  <a:schemeClr val="bg1"/>
                </a:solidFill>
                <a:latin typeface="Palatino Linotype" pitchFamily="18" charset="0"/>
              </a:rPr>
              <a:t>Και συνεργός </a:t>
            </a:r>
            <a:r>
              <a:rPr lang="el-GR" sz="3500" dirty="0" err="1" smtClean="0">
                <a:solidFill>
                  <a:schemeClr val="bg1"/>
                </a:solidFill>
                <a:latin typeface="Palatino Linotype" pitchFamily="18" charset="0"/>
              </a:rPr>
              <a:t>χρηματίση</a:t>
            </a:r>
            <a:r>
              <a:rPr lang="el-GR" sz="3500" dirty="0" smtClean="0">
                <a:solidFill>
                  <a:schemeClr val="bg1"/>
                </a:solidFill>
                <a:latin typeface="Palatino Linotype" pitchFamily="18" charset="0"/>
              </a:rPr>
              <a:t> της Ορθοδόξου λατρείας,</a:t>
            </a:r>
            <a:br>
              <a:rPr lang="el-GR" sz="3500" dirty="0" smtClean="0">
                <a:solidFill>
                  <a:schemeClr val="bg1"/>
                </a:solidFill>
                <a:latin typeface="Palatino Linotype" pitchFamily="18" charset="0"/>
              </a:rPr>
            </a:br>
            <a:r>
              <a:rPr lang="el-GR" sz="3500" dirty="0" smtClean="0">
                <a:solidFill>
                  <a:schemeClr val="bg1"/>
                </a:solidFill>
                <a:latin typeface="Palatino Linotype" pitchFamily="18" charset="0"/>
              </a:rPr>
              <a:t>Δύνασαι γαρ όσα αν </a:t>
            </a:r>
            <a:r>
              <a:rPr lang="el-GR" sz="3500" dirty="0" err="1" smtClean="0">
                <a:solidFill>
                  <a:schemeClr val="bg1"/>
                </a:solidFill>
                <a:latin typeface="Palatino Linotype" pitchFamily="18" charset="0"/>
              </a:rPr>
              <a:t>θέλης</a:t>
            </a:r>
            <a:r>
              <a:rPr lang="el-GR" sz="3500" dirty="0" smtClean="0">
                <a:solidFill>
                  <a:schemeClr val="bg1"/>
                </a:solidFill>
                <a:latin typeface="Palatino Linotype" pitchFamily="18" charset="0"/>
              </a:rPr>
              <a:t>, ως του Θεού </a:t>
            </a:r>
            <a:r>
              <a:rPr lang="el-GR" sz="3500" dirty="0" err="1" smtClean="0">
                <a:solidFill>
                  <a:schemeClr val="bg1"/>
                </a:solidFill>
                <a:latin typeface="Palatino Linotype" pitchFamily="18" charset="0"/>
              </a:rPr>
              <a:t>Μητηρ</a:t>
            </a:r>
            <a:r>
              <a:rPr lang="el-GR" sz="3500" dirty="0" smtClean="0">
                <a:solidFill>
                  <a:schemeClr val="bg1"/>
                </a:solidFill>
                <a:latin typeface="Palatino Linotype" pitchFamily="18" charset="0"/>
              </a:rPr>
              <a:t> ούσα»</a:t>
            </a:r>
            <a:br>
              <a:rPr lang="el-GR" sz="3500" dirty="0" smtClean="0">
                <a:solidFill>
                  <a:schemeClr val="bg1"/>
                </a:solidFill>
                <a:latin typeface="Palatino Linotype" pitchFamily="18" charset="0"/>
              </a:rPr>
            </a:br>
            <a:r>
              <a:rPr lang="el-GR" sz="3500" dirty="0" smtClean="0">
                <a:solidFill>
                  <a:schemeClr val="bg1"/>
                </a:solidFill>
                <a:latin typeface="Palatino Linotype" pitchFamily="18" charset="0"/>
              </a:rPr>
              <a:t/>
            </a:r>
            <a:br>
              <a:rPr lang="el-GR" sz="3500" dirty="0" smtClean="0">
                <a:solidFill>
                  <a:schemeClr val="bg1"/>
                </a:solidFill>
                <a:latin typeface="Palatino Linotype" pitchFamily="18" charset="0"/>
              </a:rPr>
            </a:br>
            <a:r>
              <a:rPr lang="el-GR" sz="3500" dirty="0" smtClean="0">
                <a:solidFill>
                  <a:schemeClr val="bg1"/>
                </a:solidFill>
                <a:latin typeface="Palatino Linotype" pitchFamily="18" charset="0"/>
              </a:rPr>
              <a:t>Λέγοντας αυτά ο Ιωάννης αποκοιμήθηκε και βλέπει την αγία εικόνα της </a:t>
            </a:r>
            <a:r>
              <a:rPr lang="el-GR" sz="3500" dirty="0" err="1" smtClean="0">
                <a:solidFill>
                  <a:schemeClr val="bg1"/>
                </a:solidFill>
                <a:latin typeface="Palatino Linotype" pitchFamily="18" charset="0"/>
              </a:rPr>
              <a:t>Αειπαρθένου</a:t>
            </a:r>
            <a:r>
              <a:rPr lang="el-GR" sz="3500" dirty="0" smtClean="0">
                <a:solidFill>
                  <a:schemeClr val="bg1"/>
                </a:solidFill>
                <a:latin typeface="Palatino Linotype" pitchFamily="18" charset="0"/>
              </a:rPr>
              <a:t> και του λέγει: «Γιατρεύτηκε το χέρι σου και μη λυπάσαι πλέον γι' αυτό. Κάνε τώρα αυτό γραφίδα γραμματέως όπως μου υποσχέθηκες».</a:t>
            </a:r>
            <a:endParaRPr lang="el-GR" sz="3500" b="1" i="1" dirty="0" smtClean="0">
              <a:solidFill>
                <a:schemeClr val="bg1"/>
              </a:solidFill>
              <a:latin typeface="Palatino Linotype"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92500" lnSpcReduction="20000"/>
          </a:bodyPr>
          <a:lstStyle/>
          <a:p>
            <a:endParaRPr lang="el-GR" sz="2900" b="1" i="1" dirty="0" smtClean="0">
              <a:solidFill>
                <a:schemeClr val="accent5">
                  <a:lumMod val="50000"/>
                </a:schemeClr>
              </a:solidFill>
              <a:latin typeface="Palatino Linotype" pitchFamily="18" charset="0"/>
            </a:endParaRPr>
          </a:p>
          <a:p>
            <a:r>
              <a:rPr lang="el-GR" sz="2000" b="1" i="1" dirty="0" smtClean="0">
                <a:solidFill>
                  <a:schemeClr val="accent5">
                    <a:lumMod val="50000"/>
                  </a:schemeClr>
                </a:solidFill>
                <a:latin typeface="Palatino Linotype" pitchFamily="18" charset="0"/>
              </a:rPr>
              <a:t> ΦΩΤΙΟΣ Ο ΜΕΓΑΣ</a:t>
            </a:r>
          </a:p>
          <a:p>
            <a:pPr algn="just"/>
            <a:r>
              <a:rPr lang="el-GR" sz="2000" b="1" dirty="0" smtClean="0">
                <a:solidFill>
                  <a:schemeClr val="bg1"/>
                </a:solidFill>
                <a:latin typeface="Palatino Linotype" pitchFamily="18" charset="0"/>
              </a:rPr>
              <a:t>Ο Φώτιος από τις πρώτες κιόλας μέρες άρχισε την αναδιοργάνωση της Εκκλησίας και το κλείσιμο των πληγών της που είχε ανοίξει η εκατονταετής </a:t>
            </a:r>
            <a:r>
              <a:rPr lang="el-GR" sz="2000" b="1" dirty="0" err="1" smtClean="0">
                <a:solidFill>
                  <a:schemeClr val="bg1"/>
                </a:solidFill>
                <a:latin typeface="Palatino Linotype" pitchFamily="18" charset="0"/>
              </a:rPr>
              <a:t>εικονομαχική</a:t>
            </a:r>
            <a:r>
              <a:rPr lang="el-GR" sz="2000" b="1" dirty="0" smtClean="0">
                <a:solidFill>
                  <a:schemeClr val="bg1"/>
                </a:solidFill>
                <a:latin typeface="Palatino Linotype" pitchFamily="18" charset="0"/>
              </a:rPr>
              <a:t> έριδα (726-842).</a:t>
            </a:r>
          </a:p>
          <a:p>
            <a:pPr algn="just"/>
            <a:r>
              <a:rPr lang="el-GR" sz="2000" b="1" dirty="0" smtClean="0">
                <a:solidFill>
                  <a:schemeClr val="bg1"/>
                </a:solidFill>
                <a:latin typeface="Palatino Linotype" pitchFamily="18" charset="0"/>
              </a:rPr>
              <a:t>Καλώντας άξιους συνεργάτες αγωνίστηκε για την πνευματική ανόρθωση των πιστών και την ιεραποστολική αποστολή της Εκκλησίας, η οποία είχε αναστείλει η λαίλαπα της εικονομαχίας.</a:t>
            </a:r>
          </a:p>
          <a:p>
            <a:pPr algn="just"/>
            <a:r>
              <a:rPr lang="el-GR" sz="2000" b="1" dirty="0" smtClean="0">
                <a:solidFill>
                  <a:schemeClr val="bg1"/>
                </a:solidFill>
                <a:latin typeface="Palatino Linotype" pitchFamily="18" charset="0"/>
              </a:rPr>
              <a:t>Άρχισε από τον εκχριστιανισμό των Βουλγάρων, τους οποίους μετέβαλε ταυτόχρονα και σε φίλους του βυζαντινού κράτους.</a:t>
            </a:r>
          </a:p>
          <a:p>
            <a:pPr algn="just"/>
            <a:r>
              <a:rPr lang="el-GR" sz="2000" b="1" dirty="0" smtClean="0">
                <a:solidFill>
                  <a:schemeClr val="bg1"/>
                </a:solidFill>
                <a:latin typeface="Palatino Linotype" pitchFamily="18" charset="0"/>
              </a:rPr>
              <a:t>Ανέθεσε στους δύο σπουδαίους θεσσαλονικείς αδελφούς Κύριλλο και Μεθόδιο να μεταβούν στην Ευρώπη και να εκχριστιανίσουν τους λαούς της ανατολικής και κεντρικής Ευρώπης, οι οποίοι ήταν ακόμη ειδωλολάτρες.</a:t>
            </a:r>
          </a:p>
          <a:p>
            <a:pPr algn="just"/>
            <a:r>
              <a:rPr lang="el-GR" sz="2000" b="1" dirty="0" smtClean="0">
                <a:solidFill>
                  <a:schemeClr val="bg1"/>
                </a:solidFill>
                <a:latin typeface="Palatino Linotype" pitchFamily="18" charset="0"/>
              </a:rPr>
              <a:t>Ήρθε σε διαμάχη με τον επίσκοπο Ιγνάτιο</a:t>
            </a: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073274"/>
          </a:xfrm>
        </p:spPr>
        <p:txBody>
          <a:bodyPr>
            <a:normAutofit/>
          </a:bodyPr>
          <a:lstStyle/>
          <a:p>
            <a:r>
              <a:rPr lang="el-GR" sz="2800" dirty="0" smtClean="0">
                <a:latin typeface="Palatino Linotype" pitchFamily="18" charset="0"/>
              </a:rPr>
              <a:t>ΕΛΛΗΝΙΣΜΟΣ ΚΑΙ ΧΡΙΣΤΙΑΝΙΣΜΟΣ</a:t>
            </a:r>
            <a:endParaRPr lang="el-GR" sz="2800" dirty="0">
              <a:latin typeface="Palatino Linotype" pitchFamily="18" charset="0"/>
            </a:endParaRPr>
          </a:p>
        </p:txBody>
      </p:sp>
      <p:sp>
        <p:nvSpPr>
          <p:cNvPr id="3" name="2 - Θέση περιεχομένου"/>
          <p:cNvSpPr>
            <a:spLocks noGrp="1"/>
          </p:cNvSpPr>
          <p:nvPr>
            <p:ph idx="1"/>
          </p:nvPr>
        </p:nvSpPr>
        <p:spPr/>
        <p:txBody>
          <a:bodyPr>
            <a:normAutofit/>
          </a:bodyPr>
          <a:lstStyle/>
          <a:p>
            <a:pPr lvl="8" algn="just">
              <a:buNone/>
            </a:pPr>
            <a:r>
              <a:rPr lang="el-GR" dirty="0" smtClean="0"/>
              <a:t>Οι Πατέρες της Εκκλησίας στην προσπάθεια τους να αντιμετωπίσουν μεγάλες αιρέσεις της εποχής τους, αναγκάστηκαν να χρησιμοποιήσουν την τρέχουσα φιλοσοφική ορολογία Οι Πατέρες της Εκκλησίας στην προσπάθεια τους να</a:t>
            </a:r>
            <a:endParaRPr lang="el-GR" dirty="0">
              <a:solidFill>
                <a:schemeClr val="bg1"/>
              </a:solidFill>
              <a:latin typeface="Palatino Linotype" pitchFamily="18" charset="0"/>
            </a:endParaRPr>
          </a:p>
        </p:txBody>
      </p:sp>
      <p:sp>
        <p:nvSpPr>
          <p:cNvPr id="5" name="4 - Ορθογώνιο"/>
          <p:cNvSpPr/>
          <p:nvPr/>
        </p:nvSpPr>
        <p:spPr>
          <a:xfrm>
            <a:off x="971600" y="1340768"/>
            <a:ext cx="7344816" cy="5262979"/>
          </a:xfrm>
          <a:prstGeom prst="rect">
            <a:avLst/>
          </a:prstGeom>
        </p:spPr>
        <p:txBody>
          <a:bodyPr wrap="square">
            <a:spAutoFit/>
          </a:bodyPr>
          <a:lstStyle/>
          <a:p>
            <a:pPr algn="just"/>
            <a:r>
              <a:rPr lang="el-GR" sz="2400" dirty="0" smtClean="0">
                <a:solidFill>
                  <a:schemeClr val="bg1"/>
                </a:solidFill>
                <a:latin typeface="Palatino Linotype" pitchFamily="18" charset="0"/>
              </a:rPr>
              <a:t>Τα δύο βασικά πνευματικά μεγέθη της ιστορίας της ύστερης ελληνιστικής περιόδου, ο Ελληνισμός και ο Χριστιανισμός, έμελλαν να σφραγίσουν ανεξίτηλα τον 4</a:t>
            </a:r>
            <a:r>
              <a:rPr lang="el-GR" sz="2400" baseline="30000" dirty="0" smtClean="0">
                <a:solidFill>
                  <a:schemeClr val="bg1"/>
                </a:solidFill>
                <a:latin typeface="Palatino Linotype" pitchFamily="18" charset="0"/>
              </a:rPr>
              <a:t>ο</a:t>
            </a:r>
            <a:r>
              <a:rPr lang="el-GR" sz="2400" dirty="0" smtClean="0">
                <a:solidFill>
                  <a:schemeClr val="bg1"/>
                </a:solidFill>
                <a:latin typeface="Palatino Linotype" pitchFamily="18" charset="0"/>
              </a:rPr>
              <a:t> και τον 5</a:t>
            </a:r>
            <a:r>
              <a:rPr lang="el-GR" sz="2400" baseline="30000" dirty="0" smtClean="0">
                <a:solidFill>
                  <a:schemeClr val="bg1"/>
                </a:solidFill>
                <a:latin typeface="Palatino Linotype" pitchFamily="18" charset="0"/>
              </a:rPr>
              <a:t>ο</a:t>
            </a:r>
            <a:r>
              <a:rPr lang="el-GR" sz="2400" dirty="0" smtClean="0">
                <a:solidFill>
                  <a:schemeClr val="bg1"/>
                </a:solidFill>
                <a:latin typeface="Palatino Linotype" pitchFamily="18" charset="0"/>
              </a:rPr>
              <a:t> αι. </a:t>
            </a:r>
          </a:p>
          <a:p>
            <a:pPr algn="just"/>
            <a:r>
              <a:rPr lang="el-GR" sz="2400" dirty="0" smtClean="0">
                <a:solidFill>
                  <a:schemeClr val="bg1"/>
                </a:solidFill>
                <a:latin typeface="Palatino Linotype" pitchFamily="18" charset="0"/>
              </a:rPr>
              <a:t>Η πορεία συναντήσεώς τους και εν τέλει η δυναμική σύνθεσή τους, η οποία είχε ως συνέπεια τη μεταξύ τους αλληλοεπίδραση, υπήρξε δύσκολη, μακρά, επίπονη και πλήρης από διακυβεύοντα που οδηγούσαν –στην περίπτωση π.χ. του Χριστιανισμού-στη γένεση ποικίλων αιρέσεων. </a:t>
            </a:r>
          </a:p>
          <a:p>
            <a:pPr algn="just"/>
            <a:r>
              <a:rPr lang="el-GR" sz="2400" dirty="0" smtClean="0">
                <a:solidFill>
                  <a:schemeClr val="bg1"/>
                </a:solidFill>
                <a:latin typeface="Palatino Linotype" pitchFamily="18" charset="0"/>
              </a:rPr>
              <a:t>Πέρα όμως από τη σύνθεσή τους ο Ελληνισμός και ο Χριστιανισμός, παρουσιάζουν μεταξύ τους και ορισμένες αγεφύρωτες αντιθέσεις</a:t>
            </a:r>
            <a:endParaRPr lang="el-GR" sz="2400" dirty="0">
              <a:latin typeface="Palatino Linotype"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412776"/>
            <a:ext cx="8229600" cy="5042032"/>
          </a:xfrm>
          <a:solidFill>
            <a:schemeClr val="bg2">
              <a:lumMod val="20000"/>
              <a:lumOff val="80000"/>
            </a:schemeClr>
          </a:solidFill>
        </p:spPr>
        <p:txBody>
          <a:bodyPr>
            <a:normAutofit fontScale="77500" lnSpcReduction="20000"/>
          </a:bodyPr>
          <a:lstStyle/>
          <a:p>
            <a:endParaRPr lang="el-GR" sz="2900" b="1" i="1" dirty="0" smtClean="0">
              <a:solidFill>
                <a:schemeClr val="accent5">
                  <a:lumMod val="50000"/>
                </a:schemeClr>
              </a:solidFill>
              <a:latin typeface="Palatino Linotype" pitchFamily="18" charset="0"/>
            </a:endParaRPr>
          </a:p>
          <a:p>
            <a:r>
              <a:rPr lang="el-GR" sz="2000" b="1" i="1" dirty="0" smtClean="0">
                <a:solidFill>
                  <a:schemeClr val="accent5">
                    <a:lumMod val="50000"/>
                  </a:schemeClr>
                </a:solidFill>
                <a:latin typeface="Palatino Linotype" pitchFamily="18" charset="0"/>
              </a:rPr>
              <a:t>ΘΕΟΔΩΡΟΣ ΣΤΟΥΔΙΤΗΣ</a:t>
            </a:r>
            <a:endParaRPr lang="el-GR" sz="2000" b="1" dirty="0" smtClean="0">
              <a:solidFill>
                <a:schemeClr val="bg1"/>
              </a:solidFill>
              <a:latin typeface="Palatino Linotype" pitchFamily="18" charset="0"/>
            </a:endParaRPr>
          </a:p>
          <a:p>
            <a:pPr algn="just"/>
            <a:r>
              <a:rPr lang="el-GR" sz="1800" b="1" dirty="0" smtClean="0">
                <a:solidFill>
                  <a:schemeClr val="bg1"/>
                </a:solidFill>
                <a:latin typeface="Palatino Linotype" pitchFamily="18" charset="0"/>
              </a:rPr>
              <a:t>Ο Άγιος Θεόδωρος ο </a:t>
            </a:r>
            <a:r>
              <a:rPr lang="el-GR" sz="1800" b="1" dirty="0" err="1" smtClean="0">
                <a:solidFill>
                  <a:schemeClr val="bg1"/>
                </a:solidFill>
                <a:latin typeface="Palatino Linotype" pitchFamily="18" charset="0"/>
              </a:rPr>
              <a:t>Στουδίτης</a:t>
            </a:r>
            <a:r>
              <a:rPr lang="el-GR" sz="1800" b="1" dirty="0" smtClean="0">
                <a:solidFill>
                  <a:schemeClr val="bg1"/>
                </a:solidFill>
                <a:latin typeface="Palatino Linotype" pitchFamily="18" charset="0"/>
              </a:rPr>
              <a:t> γεννήθηκε στην Κωνσταντινούπολη το 759 και ήταν μοναχός, συγγραφέας και μέγας υπερασπιστής των εικόνων. Αρχικά διετέλεσε ηγούμενος στη Μονή </a:t>
            </a:r>
            <a:r>
              <a:rPr lang="el-GR" sz="1800" b="1" dirty="0" err="1" smtClean="0">
                <a:solidFill>
                  <a:schemeClr val="bg1"/>
                </a:solidFill>
                <a:latin typeface="Palatino Linotype" pitchFamily="18" charset="0"/>
              </a:rPr>
              <a:t>Σακκουδίωνος</a:t>
            </a:r>
            <a:r>
              <a:rPr lang="el-GR" sz="1800" b="1" dirty="0" smtClean="0">
                <a:solidFill>
                  <a:schemeClr val="bg1"/>
                </a:solidFill>
                <a:latin typeface="Palatino Linotype" pitchFamily="18" charset="0"/>
              </a:rPr>
              <a:t> στην Προύσα, όπου διαδέχτηκε τον θείο του Πλάτωνα. Ο θείος του και η μητέρα του, που ονομαζόταν </a:t>
            </a:r>
            <a:r>
              <a:rPr lang="el-GR" sz="1800" b="1" dirty="0" err="1" smtClean="0">
                <a:solidFill>
                  <a:schemeClr val="bg1"/>
                </a:solidFill>
                <a:latin typeface="Palatino Linotype" pitchFamily="18" charset="0"/>
              </a:rPr>
              <a:t>Θεοκτίστη</a:t>
            </a:r>
            <a:r>
              <a:rPr lang="el-GR" sz="1800" b="1" dirty="0" smtClean="0">
                <a:solidFill>
                  <a:schemeClr val="bg1"/>
                </a:solidFill>
                <a:latin typeface="Palatino Linotype" pitchFamily="18" charset="0"/>
              </a:rPr>
              <a:t> του ενέπνευσαν την αγάπη του προς το μοναχικό βίο. Ο Θεόδωρος προσπάθησε να ανυψώσει τον μοναχικό βίο, αλλά ενεπλάκη σε πολιτικές και εκκλησιαστικές έριδες με αποτέλεσμα να εξοριστεί τέσσερις φορές. Το 796 τιμωρήθηκε με ραβδισμό και εξορίστηκε για ένα έτος στην Θεσσαλονίκη από τον αυτοκράτορα Κωνσταντίνο </a:t>
            </a:r>
            <a:r>
              <a:rPr lang="el-GR" sz="1800" b="1" dirty="0" err="1" smtClean="0">
                <a:solidFill>
                  <a:schemeClr val="bg1"/>
                </a:solidFill>
                <a:latin typeface="Palatino Linotype" pitchFamily="18" charset="0"/>
              </a:rPr>
              <a:t>Στ΄</a:t>
            </a:r>
            <a:r>
              <a:rPr lang="el-GR" sz="1800" b="1" dirty="0" smtClean="0">
                <a:solidFill>
                  <a:schemeClr val="bg1"/>
                </a:solidFill>
                <a:latin typeface="Palatino Linotype" pitchFamily="18" charset="0"/>
              </a:rPr>
              <a:t>, διότι αντιτάχτηκε στον παράνομο (δεύτερο) γάμο του τελευταίου με τη συγγενή του Θεοδώρου, Θεοδότη, την οποία είχε θαλαμηπόλο, κριτικάροντας παράλληλα τον Πατριάρχη </a:t>
            </a:r>
            <a:r>
              <a:rPr lang="el-GR" sz="1800" b="1" dirty="0" err="1" smtClean="0">
                <a:solidFill>
                  <a:schemeClr val="bg1"/>
                </a:solidFill>
                <a:latin typeface="Palatino Linotype" pitchFamily="18" charset="0"/>
              </a:rPr>
              <a:t>Ταράσιο</a:t>
            </a:r>
            <a:r>
              <a:rPr lang="el-GR" sz="1800" b="1" dirty="0" smtClean="0">
                <a:solidFill>
                  <a:schemeClr val="bg1"/>
                </a:solidFill>
                <a:latin typeface="Palatino Linotype" pitchFamily="18" charset="0"/>
              </a:rPr>
              <a:t>, που είχε ανεχτεί το γάμο.</a:t>
            </a:r>
            <a:br>
              <a:rPr lang="el-GR" sz="1800" b="1" dirty="0" smtClean="0">
                <a:solidFill>
                  <a:schemeClr val="bg1"/>
                </a:solidFill>
                <a:latin typeface="Palatino Linotype" pitchFamily="18" charset="0"/>
              </a:rPr>
            </a:br>
            <a:r>
              <a:rPr lang="el-GR" sz="1800" b="1" dirty="0" smtClean="0">
                <a:solidFill>
                  <a:schemeClr val="bg1"/>
                </a:solidFill>
                <a:latin typeface="Palatino Linotype" pitchFamily="18" charset="0"/>
              </a:rPr>
              <a:t/>
            </a:r>
            <a:br>
              <a:rPr lang="el-GR" sz="1800" b="1" dirty="0" smtClean="0">
                <a:solidFill>
                  <a:schemeClr val="bg1"/>
                </a:solidFill>
                <a:latin typeface="Palatino Linotype" pitchFamily="18" charset="0"/>
              </a:rPr>
            </a:br>
            <a:r>
              <a:rPr lang="el-GR" sz="1800" b="1" dirty="0" smtClean="0">
                <a:solidFill>
                  <a:schemeClr val="bg1"/>
                </a:solidFill>
                <a:latin typeface="Palatino Linotype" pitchFamily="18" charset="0"/>
              </a:rPr>
              <a:t>Το 797 εγκαταστάθηκε στη Μονή </a:t>
            </a:r>
            <a:r>
              <a:rPr lang="el-GR" sz="1800" b="1" dirty="0" err="1" smtClean="0">
                <a:solidFill>
                  <a:schemeClr val="bg1"/>
                </a:solidFill>
                <a:latin typeface="Palatino Linotype" pitchFamily="18" charset="0"/>
              </a:rPr>
              <a:t>Στουδίου</a:t>
            </a:r>
            <a:r>
              <a:rPr lang="el-GR" sz="1800" b="1" dirty="0" smtClean="0">
                <a:solidFill>
                  <a:schemeClr val="bg1"/>
                </a:solidFill>
                <a:latin typeface="Palatino Linotype" pitchFamily="18" charset="0"/>
              </a:rPr>
              <a:t> της Πόλης, την οποία ανέδειξε σε κυψέλη κοινωνικής και πνευματικής δραστηριότητας, συγκροτώντας συνεργεία αντιγραφής ιερών χειρογράφων. Τότε απέκτησε το προσωνύμιο </a:t>
            </a:r>
            <a:r>
              <a:rPr lang="el-GR" sz="1800" b="1" dirty="0" err="1" smtClean="0">
                <a:solidFill>
                  <a:schemeClr val="bg1"/>
                </a:solidFill>
                <a:latin typeface="Palatino Linotype" pitchFamily="18" charset="0"/>
              </a:rPr>
              <a:t>Στουδιτης</a:t>
            </a:r>
            <a:r>
              <a:rPr lang="el-GR" sz="1800" b="1" dirty="0" smtClean="0">
                <a:solidFill>
                  <a:schemeClr val="bg1"/>
                </a:solidFill>
                <a:latin typeface="Palatino Linotype" pitchFamily="18" charset="0"/>
              </a:rPr>
              <a:t>. Το 809 εξορίστηκε πάλι από τον αυτοκράτορα Νικηφόρο Α΄, διότι στηλίτευσε ως αντικανονική την εκλογή ως Πατριάρχη του αυτοκρατορικού μυστικοσυμβούλου Νικηφόρου και αρνήθηκε να επικυρώσει την άρση του αφορισμού του ιερέα Ιωσήφ, ο οποίος είχε ευλογήσει τον παράνομο γάμο του Κωνσταντίνου Στ'. Αργότερα εξορίστηκε για τρίτη φορά από τον αυτοκράτορα Λέοντα Ε΄ Αρμένιο, ως υπερασπιστής των εικόνων. Σε πείσμα του αυτοκράτορα τέλεσε επίσημη λιτανεία των εικόνων στους δρόμους της Κωνσταντινούπολης και συνέχισε να τις υπερασπίζεται με σθένος από τον τόπο της εξορίας του, παρά τους βασανισμούς που υπέστη. Εξορίστηκε για τέταρτη φορά από τον Μιχαήλ Β' Τραυλό και πέθανε εξόριστος το 826 σε ηλικία 67 ετών.</a:t>
            </a:r>
            <a:endParaRPr lang="el-GR" sz="2000" b="1" i="1" dirty="0" smtClean="0">
              <a:solidFill>
                <a:schemeClr val="bg1"/>
              </a:solidFill>
              <a:latin typeface="Palatino Linotype"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556792"/>
            <a:ext cx="8229600" cy="4898016"/>
          </a:xfrm>
          <a:solidFill>
            <a:schemeClr val="bg2">
              <a:lumMod val="20000"/>
              <a:lumOff val="80000"/>
            </a:schemeClr>
          </a:solidFill>
        </p:spPr>
        <p:txBody>
          <a:bodyPr>
            <a:normAutofit fontScale="70000" lnSpcReduction="20000"/>
          </a:bodyPr>
          <a:lstStyle/>
          <a:p>
            <a:r>
              <a:rPr lang="el-GR" sz="2900" b="1" i="1" dirty="0" smtClean="0">
                <a:solidFill>
                  <a:schemeClr val="accent5">
                    <a:lumMod val="50000"/>
                  </a:schemeClr>
                </a:solidFill>
                <a:latin typeface="Palatino Linotype" pitchFamily="18" charset="0"/>
              </a:rPr>
              <a:t>ΤΟ ΣΧΙΣΜΑ ΜΕΤΑΞΥ ΑΝΑΤΟΛΗΣ ΚΑΙ ΔΥΣΕΩΣ 1054</a:t>
            </a:r>
            <a:endParaRPr lang="el-GR" sz="2000" b="1" i="1" dirty="0" smtClean="0">
              <a:solidFill>
                <a:schemeClr val="accent5">
                  <a:lumMod val="50000"/>
                </a:schemeClr>
              </a:solidFill>
              <a:latin typeface="Palatino Linotype" pitchFamily="18" charset="0"/>
            </a:endParaRPr>
          </a:p>
          <a:p>
            <a:pPr algn="just"/>
            <a:r>
              <a:rPr lang="el-GR" sz="2300" b="1" dirty="0" smtClean="0">
                <a:solidFill>
                  <a:schemeClr val="bg1"/>
                </a:solidFill>
                <a:latin typeface="Palatino Linotype" pitchFamily="18" charset="0"/>
              </a:rPr>
              <a:t>Το Σχίσμα του 1054: Ένα γεγονός βαθιάς οδύνης• Σχίσμα ονομάζουμε τα διαίρεση της εκκλησίας σε δύο κομμάτια :• Το ανατολικό• Και• Δυτικό</a:t>
            </a:r>
          </a:p>
          <a:p>
            <a:pPr algn="just"/>
            <a:r>
              <a:rPr lang="el-GR" sz="2300" b="1" dirty="0" smtClean="0">
                <a:solidFill>
                  <a:schemeClr val="bg1"/>
                </a:solidFill>
                <a:latin typeface="Palatino Linotype" pitchFamily="18" charset="0"/>
              </a:rPr>
              <a:t>2. • Ανατολική είναι • Δυτική είναι η Καθολική ή Παπική η Ορθόδοξη Εκκλησία (τον 16ο (που σημαίνει </a:t>
            </a:r>
            <a:r>
              <a:rPr lang="el-GR" sz="2300" b="1" dirty="0" err="1" smtClean="0">
                <a:solidFill>
                  <a:schemeClr val="bg1"/>
                </a:solidFill>
                <a:latin typeface="Palatino Linotype" pitchFamily="18" charset="0"/>
              </a:rPr>
              <a:t>αιων</a:t>
            </a:r>
            <a:r>
              <a:rPr lang="el-GR" sz="2300" b="1" dirty="0" smtClean="0">
                <a:solidFill>
                  <a:schemeClr val="bg1"/>
                </a:solidFill>
                <a:latin typeface="Palatino Linotype" pitchFamily="18" charset="0"/>
              </a:rPr>
              <a:t>. αυτή </a:t>
            </a:r>
            <a:r>
              <a:rPr lang="el-GR" sz="2300" b="1" dirty="0" err="1" smtClean="0">
                <a:solidFill>
                  <a:schemeClr val="bg1"/>
                </a:solidFill>
                <a:latin typeface="Palatino Linotype" pitchFamily="18" charset="0"/>
              </a:rPr>
              <a:t>αυτή</a:t>
            </a:r>
            <a:r>
              <a:rPr lang="el-GR" sz="2300" b="1" dirty="0" smtClean="0">
                <a:solidFill>
                  <a:schemeClr val="bg1"/>
                </a:solidFill>
                <a:latin typeface="Palatino Linotype" pitchFamily="18" charset="0"/>
              </a:rPr>
              <a:t> που έχει το διασπάστηκε στα δύο σωστό δόγμα- και προέκυψε </a:t>
            </a:r>
            <a:r>
              <a:rPr lang="el-GR" sz="2300" b="1" dirty="0" err="1" smtClean="0">
                <a:solidFill>
                  <a:schemeClr val="bg1"/>
                </a:solidFill>
                <a:latin typeface="Palatino Linotype" pitchFamily="18" charset="0"/>
              </a:rPr>
              <a:t>απ΄αυτήν</a:t>
            </a:r>
            <a:r>
              <a:rPr lang="el-GR" sz="2300" b="1" dirty="0" smtClean="0">
                <a:solidFill>
                  <a:schemeClr val="bg1"/>
                </a:solidFill>
                <a:latin typeface="Palatino Linotype" pitchFamily="18" charset="0"/>
              </a:rPr>
              <a:t> η πίστη) Προτεσταντική εκκλησία)</a:t>
            </a:r>
          </a:p>
          <a:p>
            <a:pPr algn="just"/>
            <a:r>
              <a:rPr lang="el-GR" sz="2300" b="1" dirty="0" smtClean="0">
                <a:solidFill>
                  <a:schemeClr val="bg1"/>
                </a:solidFill>
                <a:latin typeface="Palatino Linotype" pitchFamily="18" charset="0"/>
              </a:rPr>
              <a:t>3. Η διαίρεση της αυτοκρατορίας οδηγεί στην απομάκρυνση των εκκλησιών της</a:t>
            </a:r>
          </a:p>
          <a:p>
            <a:pPr algn="just"/>
            <a:r>
              <a:rPr lang="el-GR" sz="2300" b="1" dirty="0" smtClean="0">
                <a:solidFill>
                  <a:schemeClr val="bg1"/>
                </a:solidFill>
                <a:latin typeface="Palatino Linotype" pitchFamily="18" charset="0"/>
              </a:rPr>
              <a:t>4. Οι νέοι λαοί που θα κατοικήσουν τη </a:t>
            </a:r>
            <a:r>
              <a:rPr lang="el-GR" sz="2300" b="1" dirty="0" err="1" smtClean="0">
                <a:solidFill>
                  <a:schemeClr val="bg1"/>
                </a:solidFill>
                <a:latin typeface="Palatino Linotype" pitchFamily="18" charset="0"/>
              </a:rPr>
              <a:t>Δύσηθα</a:t>
            </a:r>
            <a:r>
              <a:rPr lang="el-GR" sz="2300" b="1" dirty="0" smtClean="0">
                <a:solidFill>
                  <a:schemeClr val="bg1"/>
                </a:solidFill>
                <a:latin typeface="Palatino Linotype" pitchFamily="18" charset="0"/>
              </a:rPr>
              <a:t> συμβάλουν ακόμη περισσότερο </a:t>
            </a:r>
            <a:r>
              <a:rPr lang="el-GR" sz="2300" b="1" dirty="0" err="1" smtClean="0">
                <a:solidFill>
                  <a:schemeClr val="bg1"/>
                </a:solidFill>
                <a:latin typeface="Palatino Linotype" pitchFamily="18" charset="0"/>
              </a:rPr>
              <a:t>σ΄</a:t>
            </a:r>
            <a:r>
              <a:rPr lang="el-GR" sz="2300" b="1" dirty="0" smtClean="0">
                <a:solidFill>
                  <a:schemeClr val="bg1"/>
                </a:solidFill>
                <a:latin typeface="Palatino Linotype" pitchFamily="18" charset="0"/>
              </a:rPr>
              <a:t> αυτή την απομάκρυνση</a:t>
            </a:r>
          </a:p>
          <a:p>
            <a:pPr algn="just"/>
            <a:r>
              <a:rPr lang="el-GR" sz="2300" b="1" dirty="0" smtClean="0">
                <a:solidFill>
                  <a:schemeClr val="bg1"/>
                </a:solidFill>
                <a:latin typeface="Palatino Linotype" pitchFamily="18" charset="0"/>
              </a:rPr>
              <a:t>5. Η αφορμή της διάσπασης 9ος αιώνας• Η εκλογή του Φωτίου ως Πατριάρχη Κων/πόλεως παράτυπα έδωσε την ευκαιρία στη Δύση να αναμειχθεί στα εσωτερικά της Ανατολής και να αναδείξει τις διαφορές που υπήρχαν στις δύο Εκκλησίες</a:t>
            </a:r>
          </a:p>
          <a:p>
            <a:pPr algn="just"/>
            <a:r>
              <a:rPr lang="el-GR" sz="2300" b="1" dirty="0" smtClean="0">
                <a:solidFill>
                  <a:schemeClr val="bg1"/>
                </a:solidFill>
                <a:latin typeface="Palatino Linotype" pitchFamily="18" charset="0"/>
              </a:rPr>
              <a:t>6. Αίτια του σχίσματος• 1. Η απαίτηση από την πλευρά του Πάπα για κυριαρχία σε όλη την εκκλησία, δηλ. το πρωτείο εξουσίας• 2.Οι αυθαιρεσίες του Πάπα σε δογματικά ζητήματα</a:t>
            </a:r>
          </a:p>
          <a:p>
            <a:pPr algn="just"/>
            <a:r>
              <a:rPr lang="el-GR" sz="2300" b="1" dirty="0" smtClean="0">
                <a:solidFill>
                  <a:schemeClr val="bg1"/>
                </a:solidFill>
                <a:latin typeface="Palatino Linotype" pitchFamily="18" charset="0"/>
              </a:rPr>
              <a:t>7. Δογματικές αυθαιρεσίες του Πάπα• 1. Και εις το Πνεύμα το </a:t>
            </a:r>
            <a:r>
              <a:rPr lang="el-GR" sz="2300" b="1" dirty="0" err="1" smtClean="0">
                <a:solidFill>
                  <a:schemeClr val="bg1"/>
                </a:solidFill>
                <a:latin typeface="Palatino Linotype" pitchFamily="18" charset="0"/>
              </a:rPr>
              <a:t>Άγιον</a:t>
            </a:r>
            <a:r>
              <a:rPr lang="el-GR" sz="2300" b="1" dirty="0" smtClean="0">
                <a:solidFill>
                  <a:schemeClr val="bg1"/>
                </a:solidFill>
                <a:latin typeface="Palatino Linotype" pitchFamily="18" charset="0"/>
              </a:rPr>
              <a:t>, το Κύριον…. …………το εκ του Πατρός </a:t>
            </a:r>
            <a:r>
              <a:rPr lang="el-GR" sz="2300" b="1" dirty="0" err="1" smtClean="0">
                <a:solidFill>
                  <a:schemeClr val="bg1"/>
                </a:solidFill>
                <a:latin typeface="Palatino Linotype" pitchFamily="18" charset="0"/>
              </a:rPr>
              <a:t>εκπορευόμενον</a:t>
            </a:r>
            <a:r>
              <a:rPr lang="el-GR" sz="2300" b="1" dirty="0" smtClean="0">
                <a:solidFill>
                  <a:schemeClr val="bg1"/>
                </a:solidFill>
                <a:latin typeface="Palatino Linotype" pitchFamily="18" charset="0"/>
              </a:rPr>
              <a:t>• Σ’ αυτή τη φράση του Συμβόλου της Πίστεως πρόσθεσαν τη φράση «και εκ του Υιού» μετά από τη φράση «εκ του Πατρός»</a:t>
            </a:r>
          </a:p>
        </p:txBody>
      </p:sp>
      <p:sp>
        <p:nvSpPr>
          <p:cNvPr id="4" name="1 - Τίτλος"/>
          <p:cNvSpPr>
            <a:spLocks noGrp="1"/>
          </p:cNvSpPr>
          <p:nvPr>
            <p:ph type="title"/>
          </p:nvPr>
        </p:nvSpPr>
        <p:spPr>
          <a:xfrm>
            <a:off x="611560" y="260648"/>
            <a:ext cx="8229600" cy="100811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79512" y="1196752"/>
            <a:ext cx="8784976" cy="5330064"/>
          </a:xfrm>
          <a:solidFill>
            <a:schemeClr val="bg2">
              <a:lumMod val="20000"/>
              <a:lumOff val="80000"/>
            </a:schemeClr>
          </a:solidFill>
        </p:spPr>
        <p:txBody>
          <a:bodyPr>
            <a:normAutofit fontScale="85000" lnSpcReduction="20000"/>
          </a:bodyPr>
          <a:lstStyle/>
          <a:p>
            <a:endParaRPr lang="el-GR" sz="2900" b="1" i="1" dirty="0" smtClean="0">
              <a:solidFill>
                <a:schemeClr val="accent5">
                  <a:lumMod val="50000"/>
                </a:schemeClr>
              </a:solidFill>
              <a:latin typeface="Palatino Linotype" pitchFamily="18" charset="0"/>
            </a:endParaRPr>
          </a:p>
          <a:p>
            <a:r>
              <a:rPr lang="el-GR" sz="2500" b="1" i="1" dirty="0" smtClean="0">
                <a:solidFill>
                  <a:schemeClr val="accent5">
                    <a:lumMod val="50000"/>
                  </a:schemeClr>
                </a:solidFill>
                <a:latin typeface="Palatino Linotype" pitchFamily="18" charset="0"/>
              </a:rPr>
              <a:t>ΤΟ ΣΧΙΣΜΑ ΤΟΥ 1054</a:t>
            </a:r>
            <a:endParaRPr lang="el-GR" sz="2500" b="1" dirty="0" smtClean="0">
              <a:solidFill>
                <a:schemeClr val="bg1"/>
              </a:solidFill>
              <a:latin typeface="Palatino Linotype" pitchFamily="18" charset="0"/>
            </a:endParaRPr>
          </a:p>
          <a:p>
            <a:pPr algn="just"/>
            <a:r>
              <a:rPr lang="el-GR" sz="2200" b="1" dirty="0" smtClean="0">
                <a:solidFill>
                  <a:schemeClr val="bg1"/>
                </a:solidFill>
                <a:latin typeface="Palatino Linotype" pitchFamily="18" charset="0"/>
              </a:rPr>
              <a:t>8. • Τι σημαίνει αυτή η προσθήκη; • Αγία Τριάδα= κοινωνία• Κάθε πρόσωπο έχει ισότιμων και μοναδικών είπαμε τα προσωπικά του προσώπων χαρακτηριστικά που είναι </a:t>
            </a:r>
            <a:r>
              <a:rPr lang="el-GR" sz="2200" b="1" dirty="0" err="1" smtClean="0">
                <a:solidFill>
                  <a:schemeClr val="bg1"/>
                </a:solidFill>
                <a:latin typeface="Palatino Linotype" pitchFamily="18" charset="0"/>
              </a:rPr>
              <a:t>μοναδικά,έτσι</a:t>
            </a:r>
            <a:r>
              <a:rPr lang="el-GR" sz="2200" b="1" dirty="0" smtClean="0">
                <a:solidFill>
                  <a:schemeClr val="bg1"/>
                </a:solidFill>
                <a:latin typeface="Palatino Linotype" pitchFamily="18" charset="0"/>
              </a:rPr>
              <a:t> η • Το </a:t>
            </a:r>
            <a:r>
              <a:rPr lang="el-GR" sz="2200" b="1" dirty="0" err="1" smtClean="0">
                <a:solidFill>
                  <a:schemeClr val="bg1"/>
                </a:solidFill>
                <a:latin typeface="Palatino Linotype" pitchFamily="18" charset="0"/>
              </a:rPr>
              <a:t>Filioque</a:t>
            </a:r>
            <a:r>
              <a:rPr lang="el-GR" sz="2200" b="1" dirty="0" smtClean="0">
                <a:solidFill>
                  <a:schemeClr val="bg1"/>
                </a:solidFill>
                <a:latin typeface="Palatino Linotype" pitchFamily="18" charset="0"/>
              </a:rPr>
              <a:t> προσβάλει εκπόρευση του Αγίου αυτή τη μοναδικότητα Πνεύματος είναι και φέρνει σύγχυση χαρακτηριστικό του • Αν εφαρμοστεί ως Πατέρα και όχι και του Υιού αφού έτσι πρότυπο στην κοινωνία ταυτίζονται τα πρόσωπα μας ανοίγει ο δρόμος για μια συγκεντρωτική και αυταρχική κοινωνία</a:t>
            </a:r>
          </a:p>
          <a:p>
            <a:pPr algn="just"/>
            <a:r>
              <a:rPr lang="el-GR" sz="2200" b="1" dirty="0" smtClean="0">
                <a:solidFill>
                  <a:schemeClr val="bg1"/>
                </a:solidFill>
                <a:latin typeface="Palatino Linotype" pitchFamily="18" charset="0"/>
              </a:rPr>
              <a:t>9. Οι αφορμές• Κρίση στην Ιταλία τον 11ο αιώνα• Ο πάπας Λέων ο Θ΄ επέβαλε τα λατινικά ήθη και έθιμα στις ορθόδοξες εκκλησίες της Νότιας Ιταλίας και Σικελίας• Ο Πατριάρχης Μιχαήλ </a:t>
            </a:r>
            <a:r>
              <a:rPr lang="el-GR" sz="2200" b="1" dirty="0" err="1" smtClean="0">
                <a:solidFill>
                  <a:schemeClr val="bg1"/>
                </a:solidFill>
                <a:latin typeface="Palatino Linotype" pitchFamily="18" charset="0"/>
              </a:rPr>
              <a:t>Κηρουλάριος</a:t>
            </a:r>
            <a:r>
              <a:rPr lang="el-GR" sz="2200" b="1" dirty="0" smtClean="0">
                <a:solidFill>
                  <a:schemeClr val="bg1"/>
                </a:solidFill>
                <a:latin typeface="Palatino Linotype" pitchFamily="18" charset="0"/>
              </a:rPr>
              <a:t> έκλεισε όλα τα λατινικά μοναστήρια και ναούς της Κωνσταντινουπόλεως</a:t>
            </a:r>
          </a:p>
          <a:p>
            <a:pPr algn="just"/>
            <a:r>
              <a:rPr lang="el-GR" sz="2200" b="1" dirty="0" smtClean="0">
                <a:solidFill>
                  <a:schemeClr val="bg1"/>
                </a:solidFill>
                <a:latin typeface="Palatino Linotype" pitchFamily="18" charset="0"/>
              </a:rPr>
              <a:t>10. Τα γεγονότα που οδήγησαν στο σχίσμα το 1054 (ας διαβάσουμε την παράγραφο </a:t>
            </a:r>
            <a:r>
              <a:rPr lang="el-GR" sz="2200" b="1" dirty="0" err="1" smtClean="0">
                <a:solidFill>
                  <a:schemeClr val="bg1"/>
                </a:solidFill>
                <a:latin typeface="Palatino Linotype" pitchFamily="18" charset="0"/>
              </a:rPr>
              <a:t>β΄</a:t>
            </a:r>
            <a:r>
              <a:rPr lang="el-GR" sz="2200" b="1" dirty="0" smtClean="0">
                <a:solidFill>
                  <a:schemeClr val="bg1"/>
                </a:solidFill>
                <a:latin typeface="Palatino Linotype" pitchFamily="18" charset="0"/>
              </a:rPr>
              <a:t> της σ. 103. • Καινοτομίες του Πάπα • 1 . Έχριαν μόνο τους επισκόπους (σήμερα τους χρίουν όλους στην ηλικία των επτά ετών) • 2. Καθιέρωσαν την υποχρεωτική αγαμία όλων των ιερέων • 3.χρησιμοποιούν άζυμο άρτο για τη Θ. Λειτουργία(σήμερα δίνουν μόνο τον άρτο στους </a:t>
            </a:r>
            <a:r>
              <a:rPr lang="el-GR" sz="2200" b="1" dirty="0" err="1" smtClean="0">
                <a:solidFill>
                  <a:schemeClr val="bg1"/>
                </a:solidFill>
                <a:latin typeface="Palatino Linotype" pitchFamily="18" charset="0"/>
              </a:rPr>
              <a:t>λαϊκούς,την</a:t>
            </a:r>
            <a:r>
              <a:rPr lang="el-GR" sz="2200" b="1" dirty="0" smtClean="0">
                <a:solidFill>
                  <a:schemeClr val="bg1"/>
                </a:solidFill>
                <a:latin typeface="Palatino Linotype" pitchFamily="18" charset="0"/>
              </a:rPr>
              <a:t> Όστια)</a:t>
            </a:r>
          </a:p>
        </p:txBody>
      </p:sp>
      <p:sp>
        <p:nvSpPr>
          <p:cNvPr id="4" name="1 - Τίτλος"/>
          <p:cNvSpPr>
            <a:spLocks noGrp="1"/>
          </p:cNvSpPr>
          <p:nvPr>
            <p:ph type="title"/>
          </p:nvPr>
        </p:nvSpPr>
        <p:spPr>
          <a:xfrm>
            <a:off x="611560" y="260648"/>
            <a:ext cx="8229600" cy="936104"/>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85000" lnSpcReduction="20000"/>
          </a:bodyPr>
          <a:lstStyle/>
          <a:p>
            <a:endParaRPr lang="el-GR" sz="2900" b="1" i="1" dirty="0" smtClean="0">
              <a:solidFill>
                <a:schemeClr val="accent5">
                  <a:lumMod val="50000"/>
                </a:schemeClr>
              </a:solidFill>
              <a:latin typeface="Palatino Linotype" pitchFamily="18" charset="0"/>
            </a:endParaRPr>
          </a:p>
          <a:p>
            <a:r>
              <a:rPr lang="el-GR" sz="2000" b="1" i="1" dirty="0" smtClean="0">
                <a:solidFill>
                  <a:schemeClr val="accent5">
                    <a:lumMod val="50000"/>
                  </a:schemeClr>
                </a:solidFill>
                <a:latin typeface="Palatino Linotype" pitchFamily="18" charset="0"/>
              </a:rPr>
              <a:t>ΤΟ ΣΧΙΣΜΑ 1054</a:t>
            </a:r>
            <a:endParaRPr lang="el-GR" sz="2000" b="1" dirty="0" smtClean="0">
              <a:solidFill>
                <a:schemeClr val="bg1"/>
              </a:solidFill>
              <a:latin typeface="Palatino Linotype" pitchFamily="18" charset="0"/>
            </a:endParaRPr>
          </a:p>
          <a:p>
            <a:pPr algn="just"/>
            <a:r>
              <a:rPr lang="el-GR" sz="1800" b="1" dirty="0" smtClean="0">
                <a:solidFill>
                  <a:schemeClr val="bg1"/>
                </a:solidFill>
                <a:latin typeface="Palatino Linotype" pitchFamily="18" charset="0"/>
              </a:rPr>
              <a:t>11. Το Σχίσμα του 1054 συνέπειες• 1054: Σχίσμα και αφορισμοί ανάμεσα στις δύο Εκκλησίες• 1204: Κατάληψη της πόλης από τους Σταυροφόρους- Εχθρότητα και μίσος</a:t>
            </a:r>
          </a:p>
          <a:p>
            <a:pPr algn="just"/>
            <a:r>
              <a:rPr lang="el-GR" sz="1800" b="1" dirty="0" smtClean="0">
                <a:solidFill>
                  <a:schemeClr val="bg1"/>
                </a:solidFill>
                <a:latin typeface="Palatino Linotype" pitchFamily="18" charset="0"/>
              </a:rPr>
              <a:t>12. Με την κατάληψη της Πόλης οι Δυτικοί προσπάθησαν να επιβάλλουν με τη βία τις θέσεις τους</a:t>
            </a:r>
          </a:p>
          <a:p>
            <a:pPr algn="just"/>
            <a:r>
              <a:rPr lang="el-GR" sz="1800" b="1" dirty="0" smtClean="0">
                <a:solidFill>
                  <a:schemeClr val="bg1"/>
                </a:solidFill>
                <a:latin typeface="Palatino Linotype" pitchFamily="18" charset="0"/>
              </a:rPr>
              <a:t>13. Οι προσπάθειες ένωσης• 1054-1453: 13 αποτυχημένες προσπάθειες ένωσης π.χ. Σύνοδος Φεράρας- Φλωρεντίας 1438-39 (αντίδραση του Μάρκου του Ευγενικού)• Απέτυχαν διότι οι Βυζαντινοί επιθυμούσαν την βοήθεια της Δύσης για να σώσουν την αυτοκρατορία από τους Τούρκους ενώ οι Δυτικοί επιθυμούσαν την κυριαρχία τους πάνω στην Ανατολή</a:t>
            </a:r>
          </a:p>
          <a:p>
            <a:pPr algn="just"/>
            <a:r>
              <a:rPr lang="el-GR" sz="1800" b="1" dirty="0" smtClean="0">
                <a:solidFill>
                  <a:schemeClr val="bg1"/>
                </a:solidFill>
                <a:latin typeface="Palatino Linotype" pitchFamily="18" charset="0"/>
              </a:rPr>
              <a:t>14. Το 1453 πέφτει η Πόλη και σταμάτησε κάθε είδους προσπάθεια για προσέγγιση</a:t>
            </a:r>
          </a:p>
          <a:p>
            <a:pPr algn="just"/>
            <a:endParaRPr lang="el-GR" sz="1800" b="1" dirty="0" smtClean="0">
              <a:solidFill>
                <a:schemeClr val="bg1"/>
              </a:solidFill>
              <a:latin typeface="Palatino Linotype" pitchFamily="18" charset="0"/>
            </a:endParaRPr>
          </a:p>
          <a:p>
            <a:pPr algn="just"/>
            <a:r>
              <a:rPr lang="el-GR" sz="1800" b="1" dirty="0" smtClean="0">
                <a:solidFill>
                  <a:schemeClr val="bg1"/>
                </a:solidFill>
                <a:latin typeface="Palatino Linotype" pitchFamily="18" charset="0"/>
              </a:rPr>
              <a:t>15. 20ος αιώνας. Ευτυχή βήματα προόδου• 1ο βήμα: ο Πατριάρχης Αθηναγόρας και ο Πάπας Παύλος </a:t>
            </a:r>
            <a:r>
              <a:rPr lang="el-GR" sz="1800" b="1" dirty="0" err="1" smtClean="0">
                <a:solidFill>
                  <a:schemeClr val="bg1"/>
                </a:solidFill>
                <a:latin typeface="Palatino Linotype" pitchFamily="18" charset="0"/>
              </a:rPr>
              <a:t>Στ΄</a:t>
            </a:r>
            <a:r>
              <a:rPr lang="el-GR" sz="1800" b="1" dirty="0" smtClean="0">
                <a:solidFill>
                  <a:schemeClr val="bg1"/>
                </a:solidFill>
                <a:latin typeface="Palatino Linotype" pitchFamily="18" charset="0"/>
              </a:rPr>
              <a:t> ακύρωσαν τα αναθέματα και άρχισαν το διάλογο αγάπης που συνεχίζεται μέχρι σήμερα</a:t>
            </a:r>
          </a:p>
          <a:p>
            <a:pPr algn="just"/>
            <a:r>
              <a:rPr lang="el-GR" sz="1800" b="1" dirty="0" smtClean="0">
                <a:solidFill>
                  <a:schemeClr val="bg1"/>
                </a:solidFill>
                <a:latin typeface="Palatino Linotype" pitchFamily="18" charset="0"/>
              </a:rPr>
              <a:t>16. • Δυτικοί έχουν δώσει ναούς στους Ορθοδόξους για λειτουργική χρήση• Έχουν επιστρέψει λείψανα αγίων• Έχουν ορθόδοξες θεολογικές σχολές στα Πανεπιστήμια τους</a:t>
            </a: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77500" lnSpcReduction="20000"/>
          </a:bodyPr>
          <a:lstStyle/>
          <a:p>
            <a:endParaRPr lang="el-GR" sz="2900" b="1" i="1" dirty="0" smtClean="0">
              <a:solidFill>
                <a:schemeClr val="accent5">
                  <a:lumMod val="50000"/>
                </a:schemeClr>
              </a:solidFill>
              <a:latin typeface="Palatino Linotype" pitchFamily="18" charset="0"/>
            </a:endParaRPr>
          </a:p>
          <a:p>
            <a:r>
              <a:rPr lang="el-GR" sz="2000" b="1" i="1" dirty="0" smtClean="0">
                <a:solidFill>
                  <a:schemeClr val="accent5">
                    <a:lumMod val="50000"/>
                  </a:schemeClr>
                </a:solidFill>
                <a:latin typeface="Palatino Linotype" pitchFamily="18" charset="0"/>
              </a:rPr>
              <a:t>Ο ΡΩΜΑΙΟΚΑΘΟΛΙΚΙΣΜΟΣ ΚΑΙ Η ΘΕΟΛΟΓΙΚΗ ΣΚΕΨΗ ΤΟΥ</a:t>
            </a:r>
            <a:endParaRPr lang="el-GR" sz="2000" b="1" dirty="0" smtClean="0">
              <a:solidFill>
                <a:schemeClr val="bg1"/>
              </a:solidFill>
              <a:latin typeface="Palatino Linotype" pitchFamily="18" charset="0"/>
            </a:endParaRPr>
          </a:p>
          <a:p>
            <a:pPr algn="just"/>
            <a:r>
              <a:rPr lang="el-GR" sz="1800" b="1" i="1" dirty="0" err="1" smtClean="0">
                <a:solidFill>
                  <a:schemeClr val="bg1"/>
                </a:solidFill>
                <a:latin typeface="Palatino Linotype" pitchFamily="18" charset="0"/>
              </a:rPr>
              <a:t>Οἱ</a:t>
            </a:r>
            <a:r>
              <a:rPr lang="el-GR" sz="1800" b="1" i="1" dirty="0" smtClean="0">
                <a:solidFill>
                  <a:schemeClr val="bg1"/>
                </a:solidFill>
                <a:latin typeface="Palatino Linotype" pitchFamily="18" charset="0"/>
              </a:rPr>
              <a:t> Ρωμαιοκαθολικοί, κυρίως </a:t>
            </a:r>
            <a:r>
              <a:rPr lang="el-GR" sz="1800" b="1" i="1" dirty="0" err="1" smtClean="0">
                <a:solidFill>
                  <a:schemeClr val="bg1"/>
                </a:solidFill>
                <a:latin typeface="Palatino Linotype" pitchFamily="18" charset="0"/>
              </a:rPr>
              <a:t>ἀπό</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τόν</a:t>
            </a:r>
            <a:r>
              <a:rPr lang="el-GR" sz="1800" b="1" i="1" dirty="0" smtClean="0">
                <a:solidFill>
                  <a:schemeClr val="bg1"/>
                </a:solidFill>
                <a:latin typeface="Palatino Linotype" pitchFamily="18" charset="0"/>
              </a:rPr>
              <a:t> 11ο </a:t>
            </a:r>
            <a:r>
              <a:rPr lang="el-GR" sz="1800" b="1" i="1" dirty="0" err="1" smtClean="0">
                <a:solidFill>
                  <a:schemeClr val="bg1"/>
                </a:solidFill>
                <a:latin typeface="Palatino Linotype" pitchFamily="18" charset="0"/>
              </a:rPr>
              <a:t>αἰώνα</a:t>
            </a:r>
            <a:r>
              <a:rPr lang="el-GR" sz="1800" b="1" i="1" dirty="0" smtClean="0">
                <a:solidFill>
                  <a:schemeClr val="bg1"/>
                </a:solidFill>
                <a:latin typeface="Palatino Linotype" pitchFamily="18" charset="0"/>
              </a:rPr>
              <a:t> καί μετά, </a:t>
            </a:r>
            <a:r>
              <a:rPr lang="el-GR" sz="1800" b="1" i="1" dirty="0" err="1" smtClean="0">
                <a:solidFill>
                  <a:schemeClr val="bg1"/>
                </a:solidFill>
                <a:latin typeface="Palatino Linotype" pitchFamily="18" charset="0"/>
              </a:rPr>
              <a:t>ἔχουν</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ἀλλοιώσει</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σέ</a:t>
            </a:r>
            <a:r>
              <a:rPr lang="el-GR" sz="1800" b="1" i="1" dirty="0" smtClean="0">
                <a:solidFill>
                  <a:schemeClr val="bg1"/>
                </a:solidFill>
                <a:latin typeface="Palatino Linotype" pitchFamily="18" charset="0"/>
              </a:rPr>
              <a:t> πάρα πολλά </a:t>
            </a:r>
            <a:r>
              <a:rPr lang="el-GR" sz="1800" b="1" i="1" dirty="0" err="1" smtClean="0">
                <a:solidFill>
                  <a:schemeClr val="bg1"/>
                </a:solidFill>
                <a:latin typeface="Palatino Linotype" pitchFamily="18" charset="0"/>
              </a:rPr>
              <a:t>σημεῖα</a:t>
            </a:r>
            <a:r>
              <a:rPr lang="el-GR" sz="1800" b="1" i="1" dirty="0" smtClean="0">
                <a:solidFill>
                  <a:schemeClr val="bg1"/>
                </a:solidFill>
                <a:latin typeface="Palatino Linotype" pitchFamily="18" charset="0"/>
              </a:rPr>
              <a:t> τήν </a:t>
            </a:r>
            <a:r>
              <a:rPr lang="el-GR" sz="1800" b="1" i="1" dirty="0" err="1" smtClean="0">
                <a:solidFill>
                  <a:schemeClr val="bg1"/>
                </a:solidFill>
                <a:latin typeface="Palatino Linotype" pitchFamily="18" charset="0"/>
              </a:rPr>
              <a:t>Ὀρθόδοξη</a:t>
            </a:r>
            <a:r>
              <a:rPr lang="el-GR" sz="1800" b="1" i="1" dirty="0" smtClean="0">
                <a:solidFill>
                  <a:schemeClr val="bg1"/>
                </a:solidFill>
                <a:latin typeface="Palatino Linotype" pitchFamily="18" charset="0"/>
              </a:rPr>
              <a:t> Πίστη, τήν </a:t>
            </a:r>
            <a:r>
              <a:rPr lang="el-GR" sz="1800" b="1" i="1" dirty="0" err="1" smtClean="0">
                <a:solidFill>
                  <a:schemeClr val="bg1"/>
                </a:solidFill>
                <a:latin typeface="Palatino Linotype" pitchFamily="18" charset="0"/>
              </a:rPr>
              <a:t>Ἀποστολική</a:t>
            </a:r>
            <a:r>
              <a:rPr lang="el-GR" sz="1800" b="1" i="1" dirty="0" smtClean="0">
                <a:solidFill>
                  <a:schemeClr val="bg1"/>
                </a:solidFill>
                <a:latin typeface="Palatino Linotype" pitchFamily="18" charset="0"/>
              </a:rPr>
              <a:t> Πίστη, καθώς καί τήν πράξη τῆς </a:t>
            </a:r>
            <a:r>
              <a:rPr lang="el-GR" sz="1800" b="1" i="1" dirty="0" err="1" smtClean="0">
                <a:solidFill>
                  <a:schemeClr val="bg1"/>
                </a:solidFill>
                <a:latin typeface="Palatino Linotype" pitchFamily="18" charset="0"/>
              </a:rPr>
              <a:t>Ἐκκλησίας</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Ἐδῶ</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ἁπλῶς</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ἀναφέρουμε</a:t>
            </a:r>
            <a:r>
              <a:rPr lang="el-GR" sz="1800" b="1" i="1" dirty="0" smtClean="0">
                <a:solidFill>
                  <a:schemeClr val="bg1"/>
                </a:solidFill>
                <a:latin typeface="Palatino Linotype" pitchFamily="18" charset="0"/>
              </a:rPr>
              <a:t> μερικά. </a:t>
            </a:r>
            <a:r>
              <a:rPr lang="el-GR" sz="1800" b="1" i="1" dirty="0" err="1" smtClean="0">
                <a:solidFill>
                  <a:schemeClr val="bg1"/>
                </a:solidFill>
                <a:latin typeface="Palatino Linotype" pitchFamily="18" charset="0"/>
              </a:rPr>
              <a:t>Ἔχουν</a:t>
            </a:r>
            <a:r>
              <a:rPr lang="el-GR" sz="1800" b="1" i="1" dirty="0" smtClean="0">
                <a:solidFill>
                  <a:schemeClr val="bg1"/>
                </a:solidFill>
                <a:latin typeface="Palatino Linotype" pitchFamily="18" charset="0"/>
              </a:rPr>
              <a:t> προσθέσει </a:t>
            </a:r>
            <a:r>
              <a:rPr lang="el-GR" sz="1800" b="1" i="1" dirty="0" err="1" smtClean="0">
                <a:solidFill>
                  <a:schemeClr val="bg1"/>
                </a:solidFill>
                <a:latin typeface="Palatino Linotype" pitchFamily="18" charset="0"/>
              </a:rPr>
              <a:t>τό</a:t>
            </a:r>
            <a:r>
              <a:rPr lang="el-GR" sz="1800" b="1" i="1" dirty="0" smtClean="0">
                <a:solidFill>
                  <a:schemeClr val="bg1"/>
                </a:solidFill>
                <a:latin typeface="Palatino Linotype" pitchFamily="18" charset="0"/>
              </a:rPr>
              <a:t> </a:t>
            </a:r>
            <a:r>
              <a:rPr lang="en-US" sz="1800" b="1" i="1" dirty="0" err="1" smtClean="0">
                <a:solidFill>
                  <a:schemeClr val="bg1"/>
                </a:solidFill>
                <a:latin typeface="Palatino Linotype" pitchFamily="18" charset="0"/>
              </a:rPr>
              <a:t>filioque</a:t>
            </a:r>
            <a:r>
              <a:rPr lang="en-US" sz="1800" b="1" i="1" dirty="0" smtClean="0">
                <a:solidFill>
                  <a:schemeClr val="bg1"/>
                </a:solidFill>
                <a:latin typeface="Palatino Linotype" pitchFamily="18" charset="0"/>
              </a:rPr>
              <a:t> (= </a:t>
            </a:r>
            <a:r>
              <a:rPr lang="el-GR" sz="1800" b="1" i="1" dirty="0" smtClean="0">
                <a:solidFill>
                  <a:schemeClr val="bg1"/>
                </a:solidFill>
                <a:latin typeface="Palatino Linotype" pitchFamily="18" charset="0"/>
              </a:rPr>
              <a:t>καί </a:t>
            </a:r>
            <a:r>
              <a:rPr lang="el-GR" sz="1800" b="1" i="1" dirty="0" err="1" smtClean="0">
                <a:solidFill>
                  <a:schemeClr val="bg1"/>
                </a:solidFill>
                <a:latin typeface="Palatino Linotype" pitchFamily="18" charset="0"/>
              </a:rPr>
              <a:t>ἐκ</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τοῦ</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Υἱοῦ</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στό</a:t>
            </a:r>
            <a:r>
              <a:rPr lang="el-GR" sz="1800" b="1" i="1" dirty="0" smtClean="0">
                <a:solidFill>
                  <a:schemeClr val="bg1"/>
                </a:solidFill>
                <a:latin typeface="Palatino Linotype" pitchFamily="18" charset="0"/>
              </a:rPr>
              <a:t> Σύμβολο τῆς Πίστεως, </a:t>
            </a:r>
            <a:r>
              <a:rPr lang="el-GR" sz="1800" b="1" i="1" dirty="0" err="1" smtClean="0">
                <a:solidFill>
                  <a:schemeClr val="bg1"/>
                </a:solidFill>
                <a:latin typeface="Palatino Linotype" pitchFamily="18" charset="0"/>
              </a:rPr>
              <a:t>αὐθαίρετα</a:t>
            </a:r>
            <a:r>
              <a:rPr lang="el-GR" sz="1800" b="1" i="1" dirty="0" smtClean="0">
                <a:solidFill>
                  <a:schemeClr val="bg1"/>
                </a:solidFill>
                <a:latin typeface="Palatino Linotype" pitchFamily="18" charset="0"/>
              </a:rPr>
              <a:t> καί </a:t>
            </a:r>
            <a:r>
              <a:rPr lang="el-GR" sz="1800" b="1" i="1" dirty="0" err="1" smtClean="0">
                <a:solidFill>
                  <a:schemeClr val="bg1"/>
                </a:solidFill>
                <a:latin typeface="Palatino Linotype" pitchFamily="18" charset="0"/>
              </a:rPr>
              <a:t>ἀθεολόγητα</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ἀλλοιώνοντας</a:t>
            </a:r>
            <a:r>
              <a:rPr lang="el-GR" sz="1800" b="1" i="1" dirty="0" smtClean="0">
                <a:solidFill>
                  <a:schemeClr val="bg1"/>
                </a:solidFill>
                <a:latin typeface="Palatino Linotype" pitchFamily="18" charset="0"/>
              </a:rPr>
              <a:t> τήν </a:t>
            </a:r>
            <a:r>
              <a:rPr lang="el-GR" sz="1800" b="1" i="1" dirty="0" err="1" smtClean="0">
                <a:solidFill>
                  <a:schemeClr val="bg1"/>
                </a:solidFill>
                <a:latin typeface="Palatino Linotype" pitchFamily="18" charset="0"/>
              </a:rPr>
              <a:t>Ὀρθόδοξη</a:t>
            </a:r>
            <a:r>
              <a:rPr lang="el-GR" sz="1800" b="1" i="1" dirty="0" smtClean="0">
                <a:solidFill>
                  <a:schemeClr val="bg1"/>
                </a:solidFill>
                <a:latin typeface="Palatino Linotype" pitchFamily="18" charset="0"/>
              </a:rPr>
              <a:t> διδασκαλία </a:t>
            </a:r>
            <a:r>
              <a:rPr lang="el-GR" sz="1800" b="1" i="1" dirty="0" err="1" smtClean="0">
                <a:solidFill>
                  <a:schemeClr val="bg1"/>
                </a:solidFill>
                <a:latin typeface="Palatino Linotype" pitchFamily="18" charset="0"/>
              </a:rPr>
              <a:t>γιά</a:t>
            </a:r>
            <a:r>
              <a:rPr lang="el-GR" sz="1800" b="1" i="1" dirty="0" smtClean="0">
                <a:solidFill>
                  <a:schemeClr val="bg1"/>
                </a:solidFill>
                <a:latin typeface="Palatino Linotype" pitchFamily="18" charset="0"/>
              </a:rPr>
              <a:t> τήν </a:t>
            </a:r>
            <a:r>
              <a:rPr lang="el-GR" sz="1800" b="1" i="1" dirty="0" err="1" smtClean="0">
                <a:solidFill>
                  <a:schemeClr val="bg1"/>
                </a:solidFill>
                <a:latin typeface="Palatino Linotype" pitchFamily="18" charset="0"/>
              </a:rPr>
              <a:t>Ἁγία</a:t>
            </a:r>
            <a:r>
              <a:rPr lang="el-GR" sz="1800" b="1" i="1" dirty="0" smtClean="0">
                <a:solidFill>
                  <a:schemeClr val="bg1"/>
                </a:solidFill>
                <a:latin typeface="Palatino Linotype" pitchFamily="18" charset="0"/>
              </a:rPr>
              <a:t> Τριάδα. </a:t>
            </a:r>
            <a:r>
              <a:rPr lang="el-GR" sz="1800" b="1" i="1" dirty="0" err="1" smtClean="0">
                <a:solidFill>
                  <a:schemeClr val="bg1"/>
                </a:solidFill>
                <a:latin typeface="Palatino Linotype" pitchFamily="18" charset="0"/>
              </a:rPr>
              <a:t>Ἔχουν</a:t>
            </a:r>
            <a:r>
              <a:rPr lang="el-GR" sz="1800" b="1" i="1" dirty="0" smtClean="0">
                <a:solidFill>
                  <a:schemeClr val="bg1"/>
                </a:solidFill>
                <a:latin typeface="Palatino Linotype" pitchFamily="18" charset="0"/>
              </a:rPr>
              <a:t> κάνει τήν </a:t>
            </a:r>
            <a:r>
              <a:rPr lang="el-GR" sz="1800" b="1" i="1" dirty="0" err="1" smtClean="0">
                <a:solidFill>
                  <a:schemeClr val="bg1"/>
                </a:solidFill>
                <a:latin typeface="Palatino Linotype" pitchFamily="18" charset="0"/>
              </a:rPr>
              <a:t>Ἐκκλησία</a:t>
            </a:r>
            <a:r>
              <a:rPr lang="el-GR" sz="1800" b="1" i="1" dirty="0" smtClean="0">
                <a:solidFill>
                  <a:schemeClr val="bg1"/>
                </a:solidFill>
                <a:latin typeface="Palatino Linotype" pitchFamily="18" charset="0"/>
              </a:rPr>
              <a:t> κράτος κοσμικό καί </a:t>
            </a:r>
            <a:r>
              <a:rPr lang="el-GR" sz="1800" b="1" i="1" dirty="0" err="1" smtClean="0">
                <a:solidFill>
                  <a:schemeClr val="bg1"/>
                </a:solidFill>
                <a:latin typeface="Palatino Linotype" pitchFamily="18" charset="0"/>
              </a:rPr>
              <a:t>τόν</a:t>
            </a:r>
            <a:r>
              <a:rPr lang="el-GR" sz="1800" b="1" i="1" dirty="0" smtClean="0">
                <a:solidFill>
                  <a:schemeClr val="bg1"/>
                </a:solidFill>
                <a:latin typeface="Palatino Linotype" pitchFamily="18" charset="0"/>
              </a:rPr>
              <a:t> Πάπα </a:t>
            </a:r>
            <a:r>
              <a:rPr lang="el-GR" sz="1800" b="1" i="1" dirty="0" err="1" smtClean="0">
                <a:solidFill>
                  <a:schemeClr val="bg1"/>
                </a:solidFill>
                <a:latin typeface="Palatino Linotype" pitchFamily="18" charset="0"/>
              </a:rPr>
              <a:t>ἀρχηγό</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τοῦ</a:t>
            </a:r>
            <a:r>
              <a:rPr lang="el-GR" sz="1800" b="1" i="1" dirty="0" smtClean="0">
                <a:solidFill>
                  <a:schemeClr val="bg1"/>
                </a:solidFill>
                <a:latin typeface="Palatino Linotype" pitchFamily="18" charset="0"/>
              </a:rPr>
              <a:t> κράτους (Βατικανό). </a:t>
            </a:r>
            <a:r>
              <a:rPr lang="el-GR" sz="1800" b="1" i="1" dirty="0" err="1" smtClean="0">
                <a:solidFill>
                  <a:schemeClr val="bg1"/>
                </a:solidFill>
                <a:latin typeface="Palatino Linotype" pitchFamily="18" charset="0"/>
              </a:rPr>
              <a:t>Ἔχουν</a:t>
            </a:r>
            <a:r>
              <a:rPr lang="el-GR" sz="1800" b="1" i="1" dirty="0" smtClean="0">
                <a:solidFill>
                  <a:schemeClr val="bg1"/>
                </a:solidFill>
                <a:latin typeface="Palatino Linotype" pitchFamily="18" charset="0"/>
              </a:rPr>
              <a:t> μεταβάλει </a:t>
            </a:r>
            <a:r>
              <a:rPr lang="el-GR" sz="1800" b="1" i="1" dirty="0" err="1" smtClean="0">
                <a:solidFill>
                  <a:schemeClr val="bg1"/>
                </a:solidFill>
                <a:latin typeface="Palatino Linotype" pitchFamily="18" charset="0"/>
              </a:rPr>
              <a:t>τόν</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ἐπίσκοπο</a:t>
            </a:r>
            <a:r>
              <a:rPr lang="el-GR" sz="1800" b="1" i="1" dirty="0" smtClean="0">
                <a:solidFill>
                  <a:schemeClr val="bg1"/>
                </a:solidFill>
                <a:latin typeface="Palatino Linotype" pitchFamily="18" charset="0"/>
              </a:rPr>
              <a:t> Ρώμης </a:t>
            </a:r>
            <a:r>
              <a:rPr lang="el-GR" sz="1800" b="1" i="1" dirty="0" err="1" smtClean="0">
                <a:solidFill>
                  <a:schemeClr val="bg1"/>
                </a:solidFill>
                <a:latin typeface="Palatino Linotype" pitchFamily="18" charset="0"/>
              </a:rPr>
              <a:t>σέ</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ἐπίσκοπο</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ὁλόκληρης</a:t>
            </a:r>
            <a:r>
              <a:rPr lang="el-GR" sz="1800" b="1" i="1" dirty="0" smtClean="0">
                <a:solidFill>
                  <a:schemeClr val="bg1"/>
                </a:solidFill>
                <a:latin typeface="Palatino Linotype" pitchFamily="18" charset="0"/>
              </a:rPr>
              <a:t> τῆς </a:t>
            </a:r>
            <a:r>
              <a:rPr lang="el-GR" sz="1800" b="1" i="1" dirty="0" err="1" smtClean="0">
                <a:solidFill>
                  <a:schemeClr val="bg1"/>
                </a:solidFill>
                <a:latin typeface="Palatino Linotype" pitchFamily="18" charset="0"/>
              </a:rPr>
              <a:t>Ἐκκλησίας</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σέ</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ὅλο</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τόν</a:t>
            </a:r>
            <a:r>
              <a:rPr lang="el-GR" sz="1800" b="1" i="1" dirty="0" smtClean="0">
                <a:solidFill>
                  <a:schemeClr val="bg1"/>
                </a:solidFill>
                <a:latin typeface="Palatino Linotype" pitchFamily="18" charset="0"/>
              </a:rPr>
              <a:t> κόσμο, καταστρέφοντας </a:t>
            </a:r>
            <a:r>
              <a:rPr lang="el-GR" sz="1800" b="1" i="1" dirty="0" err="1" smtClean="0">
                <a:solidFill>
                  <a:schemeClr val="bg1"/>
                </a:solidFill>
                <a:latin typeface="Palatino Linotype" pitchFamily="18" charset="0"/>
              </a:rPr>
              <a:t>ἔτσι</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τό</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ἀρχαιότατο</a:t>
            </a:r>
            <a:r>
              <a:rPr lang="el-GR" sz="1800" b="1" i="1" dirty="0" smtClean="0">
                <a:solidFill>
                  <a:schemeClr val="bg1"/>
                </a:solidFill>
                <a:latin typeface="Palatino Linotype" pitchFamily="18" charset="0"/>
              </a:rPr>
              <a:t> Συνοδικό σύστημα διοικήσεως τῆς </a:t>
            </a:r>
            <a:r>
              <a:rPr lang="el-GR" sz="1800" b="1" i="1" dirty="0" err="1" smtClean="0">
                <a:solidFill>
                  <a:schemeClr val="bg1"/>
                </a:solidFill>
                <a:latin typeface="Palatino Linotype" pitchFamily="18" charset="0"/>
              </a:rPr>
              <a:t>Ἐκκλησίας</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Ἔχουν</a:t>
            </a:r>
            <a:r>
              <a:rPr lang="el-GR" sz="1800" b="1" i="1" dirty="0" smtClean="0">
                <a:solidFill>
                  <a:schemeClr val="bg1"/>
                </a:solidFill>
                <a:latin typeface="Palatino Linotype" pitchFamily="18" charset="0"/>
              </a:rPr>
              <a:t> κάνει δόγμα </a:t>
            </a:r>
            <a:r>
              <a:rPr lang="el-GR" sz="1800" b="1" i="1" dirty="0" err="1" smtClean="0">
                <a:solidFill>
                  <a:schemeClr val="bg1"/>
                </a:solidFill>
                <a:latin typeface="Palatino Linotype" pitchFamily="18" charset="0"/>
              </a:rPr>
              <a:t>τῆς</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Ἐκκλησίας</a:t>
            </a:r>
            <a:r>
              <a:rPr lang="el-GR" sz="1800" b="1" i="1" dirty="0" smtClean="0">
                <a:solidFill>
                  <a:schemeClr val="bg1"/>
                </a:solidFill>
                <a:latin typeface="Palatino Linotype" pitchFamily="18" charset="0"/>
              </a:rPr>
              <a:t> τους, </a:t>
            </a:r>
            <a:r>
              <a:rPr lang="el-GR" sz="1800" b="1" i="1" dirty="0" err="1" smtClean="0">
                <a:solidFill>
                  <a:schemeClr val="bg1"/>
                </a:solidFill>
                <a:latin typeface="Palatino Linotype" pitchFamily="18" charset="0"/>
              </a:rPr>
              <a:t>τόν</a:t>
            </a:r>
            <a:r>
              <a:rPr lang="el-GR" sz="1800" b="1" i="1" dirty="0" smtClean="0">
                <a:solidFill>
                  <a:schemeClr val="bg1"/>
                </a:solidFill>
                <a:latin typeface="Palatino Linotype" pitchFamily="18" charset="0"/>
              </a:rPr>
              <a:t> περασμένο </a:t>
            </a:r>
            <a:r>
              <a:rPr lang="el-GR" sz="1800" b="1" i="1" dirty="0" err="1" smtClean="0">
                <a:solidFill>
                  <a:schemeClr val="bg1"/>
                </a:solidFill>
                <a:latin typeface="Palatino Linotype" pitchFamily="18" charset="0"/>
              </a:rPr>
              <a:t>αἰώνα</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ὅτι</a:t>
            </a:r>
            <a:r>
              <a:rPr lang="el-GR" sz="1800" b="1" i="1" dirty="0" smtClean="0">
                <a:solidFill>
                  <a:schemeClr val="bg1"/>
                </a:solidFill>
                <a:latin typeface="Palatino Linotype" pitchFamily="18" charset="0"/>
              </a:rPr>
              <a:t> ὁ Πάπας </a:t>
            </a:r>
            <a:r>
              <a:rPr lang="el-GR" sz="1800" b="1" i="1" dirty="0" err="1" smtClean="0">
                <a:solidFill>
                  <a:schemeClr val="bg1"/>
                </a:solidFill>
                <a:latin typeface="Palatino Linotype" pitchFamily="18" charset="0"/>
              </a:rPr>
              <a:t>εἶναι</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ἀλάθητος</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στίς</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ἀποφάσεις</a:t>
            </a:r>
            <a:r>
              <a:rPr lang="el-GR" sz="1800" b="1" i="1" dirty="0" smtClean="0">
                <a:solidFill>
                  <a:schemeClr val="bg1"/>
                </a:solidFill>
                <a:latin typeface="Palatino Linotype" pitchFamily="18" charset="0"/>
              </a:rPr>
              <a:t> του καί </a:t>
            </a:r>
            <a:r>
              <a:rPr lang="el-GR" sz="1800" b="1" i="1" dirty="0" err="1" smtClean="0">
                <a:solidFill>
                  <a:schemeClr val="bg1"/>
                </a:solidFill>
                <a:latin typeface="Palatino Linotype" pitchFamily="18" charset="0"/>
              </a:rPr>
              <a:t>τίς</a:t>
            </a:r>
            <a:r>
              <a:rPr lang="el-GR" sz="1800" b="1" i="1" dirty="0" smtClean="0">
                <a:solidFill>
                  <a:schemeClr val="bg1"/>
                </a:solidFill>
                <a:latin typeface="Palatino Linotype" pitchFamily="18" charset="0"/>
              </a:rPr>
              <a:t> διδασκαλίες του, μεταβιβάζοντας </a:t>
            </a:r>
            <a:r>
              <a:rPr lang="el-GR" sz="1800" b="1" i="1" dirty="0" err="1" smtClean="0">
                <a:solidFill>
                  <a:schemeClr val="bg1"/>
                </a:solidFill>
                <a:latin typeface="Palatino Linotype" pitchFamily="18" charset="0"/>
              </a:rPr>
              <a:t>μέ</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αὐτό</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τόν</a:t>
            </a:r>
            <a:r>
              <a:rPr lang="el-GR" sz="1800" b="1" i="1" dirty="0" smtClean="0">
                <a:solidFill>
                  <a:schemeClr val="bg1"/>
                </a:solidFill>
                <a:latin typeface="Palatino Linotype" pitchFamily="18" charset="0"/>
              </a:rPr>
              <a:t> τρόπο τήν </a:t>
            </a:r>
            <a:r>
              <a:rPr lang="el-GR" sz="1800" b="1" i="1" dirty="0" err="1" smtClean="0">
                <a:solidFill>
                  <a:schemeClr val="bg1"/>
                </a:solidFill>
                <a:latin typeface="Palatino Linotype" pitchFamily="18" charset="0"/>
              </a:rPr>
              <a:t>ἰδιότητα</a:t>
            </a:r>
            <a:r>
              <a:rPr lang="el-GR" sz="1800" b="1" i="1" dirty="0" smtClean="0">
                <a:solidFill>
                  <a:schemeClr val="bg1"/>
                </a:solidFill>
                <a:latin typeface="Palatino Linotype" pitchFamily="18" charset="0"/>
              </a:rPr>
              <a:t> πού πάντα </a:t>
            </a:r>
            <a:r>
              <a:rPr lang="el-GR" sz="1800" b="1" i="1" dirty="0" err="1" smtClean="0">
                <a:solidFill>
                  <a:schemeClr val="bg1"/>
                </a:solidFill>
                <a:latin typeface="Palatino Linotype" pitchFamily="18" charset="0"/>
              </a:rPr>
              <a:t>εἶχε</a:t>
            </a:r>
            <a:r>
              <a:rPr lang="el-GR" sz="1800" b="1" i="1" dirty="0" smtClean="0">
                <a:solidFill>
                  <a:schemeClr val="bg1"/>
                </a:solidFill>
                <a:latin typeface="Palatino Linotype" pitchFamily="18" charset="0"/>
              </a:rPr>
              <a:t> ἡ </a:t>
            </a:r>
            <a:r>
              <a:rPr lang="el-GR" sz="1800" b="1" i="1" dirty="0" err="1" smtClean="0">
                <a:solidFill>
                  <a:schemeClr val="bg1"/>
                </a:solidFill>
                <a:latin typeface="Palatino Linotype" pitchFamily="18" charset="0"/>
              </a:rPr>
              <a:t>Ἐκκλησία</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ὅταν</a:t>
            </a:r>
            <a:r>
              <a:rPr lang="el-GR" sz="1800" b="1" i="1" dirty="0" smtClean="0">
                <a:solidFill>
                  <a:schemeClr val="bg1"/>
                </a:solidFill>
                <a:latin typeface="Palatino Linotype" pitchFamily="18" charset="0"/>
              </a:rPr>
              <a:t> μάλιστα </a:t>
            </a:r>
            <a:r>
              <a:rPr lang="el-GR" sz="1800" b="1" i="1" dirty="0" err="1" smtClean="0">
                <a:solidFill>
                  <a:schemeClr val="bg1"/>
                </a:solidFill>
                <a:latin typeface="Palatino Linotype" pitchFamily="18" charset="0"/>
              </a:rPr>
              <a:t>ἐκφράζεται</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σέ</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Οἰκουμενικές</a:t>
            </a:r>
            <a:r>
              <a:rPr lang="el-GR" sz="1800" b="1" i="1" dirty="0" smtClean="0">
                <a:solidFill>
                  <a:schemeClr val="bg1"/>
                </a:solidFill>
                <a:latin typeface="Palatino Linotype" pitchFamily="18" charset="0"/>
              </a:rPr>
              <a:t> Συνόδους, </a:t>
            </a:r>
            <a:r>
              <a:rPr lang="el-GR" sz="1800" b="1" i="1" dirty="0" err="1" smtClean="0">
                <a:solidFill>
                  <a:schemeClr val="bg1"/>
                </a:solidFill>
                <a:latin typeface="Palatino Linotype" pitchFamily="18" charset="0"/>
              </a:rPr>
              <a:t>σέ</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ἕνα</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ἐπίσκοπο</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τόν</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ἐπίσκοπο</a:t>
            </a:r>
            <a:r>
              <a:rPr lang="el-GR" sz="1800" b="1" i="1" dirty="0" smtClean="0">
                <a:solidFill>
                  <a:schemeClr val="bg1"/>
                </a:solidFill>
                <a:latin typeface="Palatino Linotype" pitchFamily="18" charset="0"/>
              </a:rPr>
              <a:t> Ρώμης. </a:t>
            </a:r>
            <a:r>
              <a:rPr lang="el-GR" sz="1800" b="1" i="1" dirty="0" err="1" smtClean="0">
                <a:solidFill>
                  <a:schemeClr val="bg1"/>
                </a:solidFill>
                <a:latin typeface="Palatino Linotype" pitchFamily="18" charset="0"/>
              </a:rPr>
              <a:t>Ἔτσι</a:t>
            </a:r>
            <a:r>
              <a:rPr lang="el-GR" sz="1800" b="1" i="1" dirty="0" smtClean="0">
                <a:solidFill>
                  <a:schemeClr val="bg1"/>
                </a:solidFill>
                <a:latin typeface="Palatino Linotype" pitchFamily="18" charset="0"/>
              </a:rPr>
              <a:t> καταρρακώνεται κάθε </a:t>
            </a:r>
            <a:r>
              <a:rPr lang="el-GR" sz="1800" b="1" i="1" dirty="0" err="1" smtClean="0">
                <a:solidFill>
                  <a:schemeClr val="bg1"/>
                </a:solidFill>
                <a:latin typeface="Palatino Linotype" pitchFamily="18" charset="0"/>
              </a:rPr>
              <a:t>ἔννοια</a:t>
            </a:r>
            <a:r>
              <a:rPr lang="el-GR" sz="1800" b="1" i="1" dirty="0" smtClean="0">
                <a:solidFill>
                  <a:schemeClr val="bg1"/>
                </a:solidFill>
                <a:latin typeface="Palatino Linotype" pitchFamily="18" charset="0"/>
              </a:rPr>
              <a:t> Συνόδου, καί </a:t>
            </a:r>
            <a:r>
              <a:rPr lang="el-GR" sz="1800" b="1" i="1" dirty="0" err="1" smtClean="0">
                <a:solidFill>
                  <a:schemeClr val="bg1"/>
                </a:solidFill>
                <a:latin typeface="Palatino Linotype" pitchFamily="18" charset="0"/>
              </a:rPr>
              <a:t>αὐτῆς</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ἀκόμη</a:t>
            </a:r>
            <a:r>
              <a:rPr lang="el-GR" sz="1800" b="1" i="1" dirty="0" smtClean="0">
                <a:solidFill>
                  <a:schemeClr val="bg1"/>
                </a:solidFill>
                <a:latin typeface="Palatino Linotype" pitchFamily="18" charset="0"/>
              </a:rPr>
              <a:t> τῆς </a:t>
            </a:r>
            <a:r>
              <a:rPr lang="el-GR" sz="1800" b="1" i="1" dirty="0" err="1" smtClean="0">
                <a:solidFill>
                  <a:schemeClr val="bg1"/>
                </a:solidFill>
                <a:latin typeface="Palatino Linotype" pitchFamily="18" charset="0"/>
              </a:rPr>
              <a:t>Οἰκουμενικῆς</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ἐφ</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ὅσον</a:t>
            </a:r>
            <a:r>
              <a:rPr lang="el-GR" sz="1800" b="1" i="1" dirty="0" smtClean="0">
                <a:solidFill>
                  <a:schemeClr val="bg1"/>
                </a:solidFill>
                <a:latin typeface="Palatino Linotype" pitchFamily="18" charset="0"/>
              </a:rPr>
              <a:t> ὁ Πάπας, </a:t>
            </a:r>
            <a:r>
              <a:rPr lang="el-GR" sz="1800" b="1" i="1" dirty="0" err="1" smtClean="0">
                <a:solidFill>
                  <a:schemeClr val="bg1"/>
                </a:solidFill>
                <a:latin typeface="Palatino Linotype" pitchFamily="18" charset="0"/>
              </a:rPr>
              <a:t>μέ</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τό</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Πρωτεῖο</a:t>
            </a:r>
            <a:r>
              <a:rPr lang="el-GR" sz="1800" b="1" i="1" dirty="0" smtClean="0">
                <a:solidFill>
                  <a:schemeClr val="bg1"/>
                </a:solidFill>
                <a:latin typeface="Palatino Linotype" pitchFamily="18" charset="0"/>
              </a:rPr>
              <a:t> του καί </a:t>
            </a:r>
            <a:r>
              <a:rPr lang="el-GR" sz="1800" b="1" i="1" dirty="0" err="1" smtClean="0">
                <a:solidFill>
                  <a:schemeClr val="bg1"/>
                </a:solidFill>
                <a:latin typeface="Palatino Linotype" pitchFamily="18" charset="0"/>
              </a:rPr>
              <a:t>τό</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Ἀλάθητό</a:t>
            </a:r>
            <a:r>
              <a:rPr lang="el-GR" sz="1800" b="1" i="1" dirty="0" smtClean="0">
                <a:solidFill>
                  <a:schemeClr val="bg1"/>
                </a:solidFill>
                <a:latin typeface="Palatino Linotype" pitchFamily="18" charset="0"/>
              </a:rPr>
              <a:t> του, </a:t>
            </a:r>
            <a:r>
              <a:rPr lang="el-GR" sz="1800" b="1" i="1" dirty="0" err="1" smtClean="0">
                <a:solidFill>
                  <a:schemeClr val="bg1"/>
                </a:solidFill>
                <a:latin typeface="Palatino Linotype" pitchFamily="18" charset="0"/>
              </a:rPr>
              <a:t>εἶναι</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ἀνώτερός</a:t>
            </a:r>
            <a:r>
              <a:rPr lang="el-GR" sz="1800" b="1" i="1" dirty="0" smtClean="0">
                <a:solidFill>
                  <a:schemeClr val="bg1"/>
                </a:solidFill>
                <a:latin typeface="Palatino Linotype" pitchFamily="18" charset="0"/>
              </a:rPr>
              <a:t> τους καί ἡ </a:t>
            </a:r>
            <a:r>
              <a:rPr lang="el-GR" sz="1800" b="1" i="1" dirty="0" err="1" smtClean="0">
                <a:solidFill>
                  <a:schemeClr val="bg1"/>
                </a:solidFill>
                <a:latin typeface="Palatino Linotype" pitchFamily="18" charset="0"/>
              </a:rPr>
              <a:t>ἐξουσία</a:t>
            </a:r>
            <a:r>
              <a:rPr lang="el-GR" sz="1800" b="1" i="1" dirty="0" smtClean="0">
                <a:solidFill>
                  <a:schemeClr val="bg1"/>
                </a:solidFill>
                <a:latin typeface="Palatino Linotype" pitchFamily="18" charset="0"/>
              </a:rPr>
              <a:t> του πάνω </a:t>
            </a:r>
            <a:r>
              <a:rPr lang="el-GR" sz="1800" b="1" i="1" dirty="0" err="1" smtClean="0">
                <a:solidFill>
                  <a:schemeClr val="bg1"/>
                </a:solidFill>
                <a:latin typeface="Palatino Linotype" pitchFamily="18" charset="0"/>
              </a:rPr>
              <a:t>στήν</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Ἐκκλησία</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εἶναι</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ἀπεριόριστη</a:t>
            </a:r>
            <a:r>
              <a:rPr lang="el-GR" sz="1800" b="1" i="1" dirty="0" smtClean="0">
                <a:solidFill>
                  <a:schemeClr val="bg1"/>
                </a:solidFill>
                <a:latin typeface="Palatino Linotype" pitchFamily="18" charset="0"/>
              </a:rPr>
              <a:t> καί </a:t>
            </a:r>
            <a:r>
              <a:rPr lang="el-GR" sz="1800" b="1" i="1" dirty="0" err="1" smtClean="0">
                <a:solidFill>
                  <a:schemeClr val="bg1"/>
                </a:solidFill>
                <a:latin typeface="Palatino Linotype" pitchFamily="18" charset="0"/>
              </a:rPr>
              <a:t>ἀνεξέλεγκτη</a:t>
            </a:r>
            <a:r>
              <a:rPr lang="el-GR" sz="1800" b="1" i="1" dirty="0" smtClean="0">
                <a:solidFill>
                  <a:schemeClr val="bg1"/>
                </a:solidFill>
                <a:latin typeface="Palatino Linotype" pitchFamily="18" charset="0"/>
              </a:rPr>
              <a:t>.</a:t>
            </a:r>
          </a:p>
          <a:p>
            <a:pPr algn="just"/>
            <a:r>
              <a:rPr lang="el-GR" sz="1800" b="1" i="1" dirty="0" smtClean="0">
                <a:solidFill>
                  <a:schemeClr val="bg1"/>
                </a:solidFill>
                <a:latin typeface="Palatino Linotype" pitchFamily="18" charset="0"/>
              </a:rPr>
              <a:t>Προσπάθησαν </a:t>
            </a:r>
            <a:r>
              <a:rPr lang="el-GR" sz="1800" b="1" i="1" dirty="0" err="1" smtClean="0">
                <a:solidFill>
                  <a:schemeClr val="bg1"/>
                </a:solidFill>
                <a:latin typeface="Palatino Linotype" pitchFamily="18" charset="0"/>
              </a:rPr>
              <a:t>ἀκόμη</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μέ</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τή</a:t>
            </a:r>
            <a:r>
              <a:rPr lang="el-GR" sz="1800" b="1" i="1" dirty="0" smtClean="0">
                <a:solidFill>
                  <a:schemeClr val="bg1"/>
                </a:solidFill>
                <a:latin typeface="Palatino Linotype" pitchFamily="18" charset="0"/>
              </a:rPr>
              <a:t> σχολαστική θεολογία τους </a:t>
            </a:r>
            <a:r>
              <a:rPr lang="el-GR" sz="1800" b="1" i="1" dirty="0" err="1" smtClean="0">
                <a:solidFill>
                  <a:schemeClr val="bg1"/>
                </a:solidFill>
                <a:latin typeface="Palatino Linotype" pitchFamily="18" charset="0"/>
              </a:rPr>
              <a:t>νά</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ἑρμηνεύσουν</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καί</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νά</a:t>
            </a:r>
            <a:r>
              <a:rPr lang="el-GR" sz="1800" b="1" i="1" dirty="0" smtClean="0">
                <a:solidFill>
                  <a:schemeClr val="bg1"/>
                </a:solidFill>
                <a:latin typeface="Palatino Linotype" pitchFamily="18" charset="0"/>
              </a:rPr>
              <a:t> κατανοήσουν λογικά </a:t>
            </a:r>
            <a:r>
              <a:rPr lang="el-GR" sz="1800" b="1" i="1" dirty="0" err="1" smtClean="0">
                <a:solidFill>
                  <a:schemeClr val="bg1"/>
                </a:solidFill>
                <a:latin typeface="Palatino Linotype" pitchFamily="18" charset="0"/>
              </a:rPr>
              <a:t>καί</a:t>
            </a:r>
            <a:r>
              <a:rPr lang="el-GR" sz="1800" b="1" i="1" dirty="0" smtClean="0">
                <a:solidFill>
                  <a:schemeClr val="bg1"/>
                </a:solidFill>
                <a:latin typeface="Palatino Linotype" pitchFamily="18" charset="0"/>
              </a:rPr>
              <a:t> φιλοσοφικά </a:t>
            </a:r>
            <a:r>
              <a:rPr lang="el-GR" sz="1800" b="1" i="1" dirty="0" err="1" smtClean="0">
                <a:solidFill>
                  <a:schemeClr val="bg1"/>
                </a:solidFill>
                <a:latin typeface="Palatino Linotype" pitchFamily="18" charset="0"/>
              </a:rPr>
              <a:t>τήν</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Ἀλήθεια</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τῆς</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Ἐκκλησίας</a:t>
            </a:r>
            <a:r>
              <a:rPr lang="el-GR" sz="1800" b="1" i="1" dirty="0" smtClean="0">
                <a:solidFill>
                  <a:schemeClr val="bg1"/>
                </a:solidFill>
                <a:latin typeface="Palatino Linotype" pitchFamily="18" charset="0"/>
              </a:rPr>
              <a:t>, πού </a:t>
            </a:r>
            <a:r>
              <a:rPr lang="el-GR" sz="1800" b="1" i="1" dirty="0" err="1" smtClean="0">
                <a:solidFill>
                  <a:schemeClr val="bg1"/>
                </a:solidFill>
                <a:latin typeface="Palatino Linotype" pitchFamily="18" charset="0"/>
              </a:rPr>
              <a:t>ξεπερνᾶ</a:t>
            </a:r>
            <a:r>
              <a:rPr lang="el-GR" sz="1800" b="1" i="1" dirty="0" smtClean="0">
                <a:solidFill>
                  <a:schemeClr val="bg1"/>
                </a:solidFill>
                <a:latin typeface="Palatino Linotype" pitchFamily="18" charset="0"/>
              </a:rPr>
              <a:t> κάθε </a:t>
            </a:r>
            <a:r>
              <a:rPr lang="el-GR" sz="1800" b="1" i="1" dirty="0" err="1" smtClean="0">
                <a:solidFill>
                  <a:schemeClr val="bg1"/>
                </a:solidFill>
                <a:latin typeface="Palatino Linotype" pitchFamily="18" charset="0"/>
              </a:rPr>
              <a:t>ἀνθρώπινη</a:t>
            </a:r>
            <a:r>
              <a:rPr lang="el-GR" sz="1800" b="1" i="1" dirty="0" smtClean="0">
                <a:solidFill>
                  <a:schemeClr val="bg1"/>
                </a:solidFill>
                <a:latin typeface="Palatino Linotype" pitchFamily="18" charset="0"/>
              </a:rPr>
              <a:t> σκέψη, </a:t>
            </a:r>
            <a:r>
              <a:rPr lang="el-GR" sz="1800" b="1" i="1" dirty="0" err="1" smtClean="0">
                <a:solidFill>
                  <a:schemeClr val="bg1"/>
                </a:solidFill>
                <a:latin typeface="Palatino Linotype" pitchFamily="18" charset="0"/>
              </a:rPr>
              <a:t>μέ</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ἀποτέλεσμα</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νά</a:t>
            </a:r>
            <a:r>
              <a:rPr lang="el-GR" sz="1800" b="1" i="1" dirty="0" smtClean="0">
                <a:solidFill>
                  <a:schemeClr val="bg1"/>
                </a:solidFill>
                <a:latin typeface="Palatino Linotype" pitchFamily="18" charset="0"/>
              </a:rPr>
              <a:t> παραχαράξουν τήν </a:t>
            </a:r>
            <a:r>
              <a:rPr lang="el-GR" sz="1800" b="1" i="1" dirty="0" err="1" smtClean="0">
                <a:solidFill>
                  <a:schemeClr val="bg1"/>
                </a:solidFill>
                <a:latin typeface="Palatino Linotype" pitchFamily="18" charset="0"/>
              </a:rPr>
              <a:t>Ὀρθόδοξη</a:t>
            </a:r>
            <a:r>
              <a:rPr lang="el-GR" sz="1800" b="1" i="1" dirty="0" smtClean="0">
                <a:solidFill>
                  <a:schemeClr val="bg1"/>
                </a:solidFill>
                <a:latin typeface="Palatino Linotype" pitchFamily="18" charset="0"/>
              </a:rPr>
              <a:t> Πίστη καί </a:t>
            </a:r>
            <a:r>
              <a:rPr lang="el-GR" sz="1800" b="1" i="1" dirty="0" err="1" smtClean="0">
                <a:solidFill>
                  <a:schemeClr val="bg1"/>
                </a:solidFill>
                <a:latin typeface="Palatino Linotype" pitchFamily="18" charset="0"/>
              </a:rPr>
              <a:t>νά</a:t>
            </a:r>
            <a:r>
              <a:rPr lang="el-GR" sz="1800" b="1" i="1" dirty="0" smtClean="0">
                <a:solidFill>
                  <a:schemeClr val="bg1"/>
                </a:solidFill>
                <a:latin typeface="Palatino Linotype" pitchFamily="18" charset="0"/>
              </a:rPr>
              <a:t> κατεβάσουν τήν </a:t>
            </a:r>
            <a:r>
              <a:rPr lang="el-GR" sz="1800" b="1" i="1" dirty="0" err="1" smtClean="0">
                <a:solidFill>
                  <a:schemeClr val="bg1"/>
                </a:solidFill>
                <a:latin typeface="Palatino Linotype" pitchFamily="18" charset="0"/>
              </a:rPr>
              <a:t>Ἐκκλησία</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στό</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ἐπίπεδο</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ἀνθρώπινης</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ὀργανώσεως</a:t>
            </a:r>
            <a:r>
              <a:rPr lang="el-GR" sz="1800" b="1" i="1" dirty="0" smtClean="0">
                <a:solidFill>
                  <a:schemeClr val="bg1"/>
                </a:solidFill>
                <a:latin typeface="Palatino Linotype" pitchFamily="18" charset="0"/>
              </a:rPr>
              <a:t>, πού </a:t>
            </a:r>
            <a:r>
              <a:rPr lang="el-GR" sz="1800" b="1" i="1" dirty="0" err="1" smtClean="0">
                <a:solidFill>
                  <a:schemeClr val="bg1"/>
                </a:solidFill>
                <a:latin typeface="Palatino Linotype" pitchFamily="18" charset="0"/>
              </a:rPr>
              <a:t>ἀντιμάχεται</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ὡς</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ἀντιπάλους</a:t>
            </a:r>
            <a:r>
              <a:rPr lang="el-GR" sz="1800" b="1" i="1" dirty="0" smtClean="0">
                <a:solidFill>
                  <a:schemeClr val="bg1"/>
                </a:solidFill>
                <a:latin typeface="Palatino Linotype" pitchFamily="18" charset="0"/>
              </a:rPr>
              <a:t> τούς πλανεμένους </a:t>
            </a:r>
            <a:r>
              <a:rPr lang="el-GR" sz="1800" b="1" i="1" dirty="0" err="1" smtClean="0">
                <a:solidFill>
                  <a:schemeClr val="bg1"/>
                </a:solidFill>
                <a:latin typeface="Palatino Linotype" pitchFamily="18" charset="0"/>
              </a:rPr>
              <a:t>ἀδελφούς</a:t>
            </a:r>
            <a:r>
              <a:rPr lang="el-GR" sz="1800" b="1" i="1" dirty="0" smtClean="0">
                <a:solidFill>
                  <a:schemeClr val="bg1"/>
                </a:solidFill>
                <a:latin typeface="Palatino Linotype" pitchFamily="18" charset="0"/>
              </a:rPr>
              <a:t>, φθάνοντας </a:t>
            </a:r>
            <a:r>
              <a:rPr lang="el-GR" sz="1800" b="1" i="1" dirty="0" err="1" smtClean="0">
                <a:solidFill>
                  <a:schemeClr val="bg1"/>
                </a:solidFill>
                <a:latin typeface="Palatino Linotype" pitchFamily="18" charset="0"/>
              </a:rPr>
              <a:t>ἀκόμη</a:t>
            </a:r>
            <a:r>
              <a:rPr lang="el-GR" sz="1800" b="1" i="1" dirty="0" smtClean="0">
                <a:solidFill>
                  <a:schemeClr val="bg1"/>
                </a:solidFill>
                <a:latin typeface="Palatino Linotype" pitchFamily="18" charset="0"/>
              </a:rPr>
              <a:t> καί </a:t>
            </a:r>
            <a:r>
              <a:rPr lang="el-GR" sz="1800" b="1" i="1" dirty="0" err="1" smtClean="0">
                <a:solidFill>
                  <a:schemeClr val="bg1"/>
                </a:solidFill>
                <a:latin typeface="Palatino Linotype" pitchFamily="18" charset="0"/>
              </a:rPr>
              <a:t>σέ</a:t>
            </a:r>
            <a:r>
              <a:rPr lang="el-GR" sz="1800" b="1" i="1" dirty="0" smtClean="0">
                <a:solidFill>
                  <a:schemeClr val="bg1"/>
                </a:solidFill>
                <a:latin typeface="Palatino Linotype" pitchFamily="18" charset="0"/>
              </a:rPr>
              <a:t> θανατικές </a:t>
            </a:r>
            <a:r>
              <a:rPr lang="el-GR" sz="1800" b="1" i="1" dirty="0" err="1" smtClean="0">
                <a:solidFill>
                  <a:schemeClr val="bg1"/>
                </a:solidFill>
                <a:latin typeface="Palatino Linotype" pitchFamily="18" charset="0"/>
              </a:rPr>
              <a:t>ἐκτελέσεις</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Ἱερά</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Ἐξέταση</a:t>
            </a:r>
            <a:r>
              <a:rPr lang="el-GR" sz="1800" b="1" i="1" dirty="0" smtClean="0">
                <a:solidFill>
                  <a:schemeClr val="bg1"/>
                </a:solidFill>
                <a:latin typeface="Palatino Linotype" pitchFamily="18" charset="0"/>
              </a:rPr>
              <a:t>).</a:t>
            </a:r>
          </a:p>
          <a:p>
            <a:pPr algn="just"/>
            <a:endParaRPr lang="el-GR" sz="1800" b="1" dirty="0" smtClean="0">
              <a:solidFill>
                <a:schemeClr val="bg1"/>
              </a:solidFill>
              <a:latin typeface="Palatino Linotype"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92500" lnSpcReduction="20000"/>
          </a:bodyPr>
          <a:lstStyle/>
          <a:p>
            <a:endParaRPr lang="el-GR" sz="2900" b="1" i="1" dirty="0" smtClean="0">
              <a:solidFill>
                <a:schemeClr val="accent5">
                  <a:lumMod val="50000"/>
                </a:schemeClr>
              </a:solidFill>
              <a:latin typeface="Palatino Linotype" pitchFamily="18" charset="0"/>
            </a:endParaRPr>
          </a:p>
          <a:p>
            <a:r>
              <a:rPr lang="el-GR" sz="2900" b="1" i="1" dirty="0" smtClean="0">
                <a:solidFill>
                  <a:schemeClr val="accent5">
                    <a:lumMod val="50000"/>
                  </a:schemeClr>
                </a:solidFill>
                <a:latin typeface="Palatino Linotype" pitchFamily="18" charset="0"/>
              </a:rPr>
              <a:t>ΟΡΘΟΔΟΞΟΣ ΗΣΥΧΑΣΜΟΣ  ΚΑΙ ΖΗΛΩΤΕΣ</a:t>
            </a:r>
            <a:endParaRPr lang="el-GR" sz="2900" b="1" dirty="0" smtClean="0">
              <a:solidFill>
                <a:schemeClr val="bg1"/>
              </a:solidFill>
              <a:latin typeface="Palatino Linotype" pitchFamily="18" charset="0"/>
            </a:endParaRPr>
          </a:p>
          <a:p>
            <a:pPr algn="just"/>
            <a:r>
              <a:rPr lang="el-GR" sz="1800" b="1" i="1" dirty="0" smtClean="0">
                <a:solidFill>
                  <a:schemeClr val="bg1"/>
                </a:solidFill>
                <a:latin typeface="Palatino Linotype" pitchFamily="18" charset="0"/>
              </a:rPr>
              <a:t>Ο 14ος αιώνας </a:t>
            </a:r>
            <a:r>
              <a:rPr lang="el-GR" sz="1800" b="1" i="1" dirty="0" err="1" smtClean="0">
                <a:solidFill>
                  <a:schemeClr val="bg1"/>
                </a:solidFill>
                <a:latin typeface="Palatino Linotype" pitchFamily="18" charset="0"/>
              </a:rPr>
              <a:t>ειναι</a:t>
            </a:r>
            <a:r>
              <a:rPr lang="el-GR" sz="1800" b="1" i="1" dirty="0" smtClean="0">
                <a:solidFill>
                  <a:schemeClr val="bg1"/>
                </a:solidFill>
                <a:latin typeface="Palatino Linotype" pitchFamily="18" charset="0"/>
              </a:rPr>
              <a:t> αποδεδειγμένα μία από τις κρισιμότερες φάσεις της «Βυζαντινής» Ιστορίας. Η περίοδος αυτή σφραγίζεται από μία περίεργη αντινομία. Η </a:t>
            </a:r>
            <a:r>
              <a:rPr lang="el-GR" sz="1800" b="1" i="1" dirty="0" err="1" smtClean="0">
                <a:solidFill>
                  <a:schemeClr val="bg1"/>
                </a:solidFill>
                <a:latin typeface="Palatino Linotype" pitchFamily="18" charset="0"/>
              </a:rPr>
              <a:t>κοινωνικο</a:t>
            </a:r>
            <a:r>
              <a:rPr lang="el-GR" sz="1800" b="1" i="1" dirty="0" smtClean="0">
                <a:solidFill>
                  <a:schemeClr val="bg1"/>
                </a:solidFill>
                <a:latin typeface="Palatino Linotype" pitchFamily="18" charset="0"/>
              </a:rPr>
              <a:t>-πολιτική κρίση (δείγμα αποδιοργάνωσης και αποσύνθεσης) διαπλέκεται με πνευματικές συγκρούσεις (δείγμα ακμής και ρωμαλεότητας). Προχωρεί η εδαφική συρρίκνωση της Αυτοκρατορίας (τα εδάφη μοιράζονται Σέρβοι, Βούλγαροι και Οθωμανοί), αλλά παράλληλα σημειώνεται αναγέννηση των γραμμάτων και θεολογική-πνευματική άνθηση. Ο εμφύλιος σπαραγμός κορυφώνεται στο κίνημα των Ζηλωτών της Θεσσαλονίκης, ενώ ταυτόχρονα το «Βυζάντιο» / Ρωμανία συγκλονίζεται από τη λεγομένη «ησυχαστική έριδα», που επιβεβαιώνει εν τούτοις την πνευματική του συνοχή και συνέχεια. Πολιτικοκοινωνικά πράγματα και θεολογία συμπορεύονται και συμπλέκονται σε μια παρατεταμένη κρίση, ως οι δύο όψεις της ίδιας πραγματικότητας, της «βυζαντινής» κοινωνίας. Προσπάθειά μας στο κείμενο αυτό είναι η επισήμανση της ουσίας της θεολογικής και κοινωνικής συγκρούσεως και η απόπειρα ερμηνείας της συναντήσεως των δύο αυτών μεγεθών και της διαπλοκής τους.</a:t>
            </a: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92500" lnSpcReduction="20000"/>
          </a:bodyPr>
          <a:lstStyle/>
          <a:p>
            <a:endParaRPr lang="el-GR" sz="2900" b="1" i="1" dirty="0" smtClean="0">
              <a:solidFill>
                <a:schemeClr val="accent5">
                  <a:lumMod val="50000"/>
                </a:schemeClr>
              </a:solidFill>
              <a:latin typeface="Palatino Linotype" pitchFamily="18" charset="0"/>
            </a:endParaRPr>
          </a:p>
          <a:p>
            <a:r>
              <a:rPr lang="el-GR" sz="2000" b="1" i="1" dirty="0" smtClean="0">
                <a:solidFill>
                  <a:schemeClr val="accent5">
                    <a:lumMod val="50000"/>
                  </a:schemeClr>
                </a:solidFill>
                <a:latin typeface="Palatino Linotype" pitchFamily="18" charset="0"/>
              </a:rPr>
              <a:t>Ο ΙΟΥΔΑΪΣΜΟΣ ΣΤΑ ΧΡΟΝΙΑ ΤΟΥ ΧΡΙΣΤΟΥ</a:t>
            </a:r>
            <a:endParaRPr lang="el-GR" sz="2000" b="1" dirty="0" smtClean="0">
              <a:solidFill>
                <a:schemeClr val="bg1"/>
              </a:solidFill>
              <a:latin typeface="Palatino Linotype" pitchFamily="18" charset="0"/>
            </a:endParaRPr>
          </a:p>
          <a:p>
            <a:pPr algn="just"/>
            <a:r>
              <a:rPr lang="el-GR" sz="1800" b="1" i="1" dirty="0" smtClean="0">
                <a:solidFill>
                  <a:schemeClr val="bg1"/>
                </a:solidFill>
                <a:latin typeface="Palatino Linotype" pitchFamily="18" charset="0"/>
              </a:rPr>
              <a:t>ΓΡΑΜΜΑΤΕΙΣ</a:t>
            </a:r>
          </a:p>
          <a:p>
            <a:pPr algn="just" fontAlgn="base"/>
            <a:r>
              <a:rPr lang="el-GR" sz="1900" b="1" dirty="0" smtClean="0">
                <a:solidFill>
                  <a:schemeClr val="bg1"/>
                </a:solidFill>
                <a:latin typeface="Palatino Linotype" pitchFamily="18" charset="0"/>
              </a:rPr>
              <a:t>Οι γραμματείς, έκαναν την εμφάνιση τους πριν το τέλος της περιόδου του δευτέρου Ναού, όπως και οι υπόλοιπες κοινωνικές ομάδες και τάσεις.</a:t>
            </a:r>
          </a:p>
          <a:p>
            <a:pPr algn="just" fontAlgn="base"/>
            <a:r>
              <a:rPr lang="el-GR" sz="1900" b="1" dirty="0" smtClean="0">
                <a:solidFill>
                  <a:schemeClr val="bg1"/>
                </a:solidFill>
                <a:latin typeface="Palatino Linotype" pitchFamily="18" charset="0"/>
              </a:rPr>
              <a:t>Όμως, η αναφορά σε αυτούς φτάνει μέχρι την περίοδο της Βαβυλώνιας αιχμαλωσίας και της περσικής περιόδου. Ο όρος, γραμματέας (σοφέρ-</a:t>
            </a:r>
            <a:r>
              <a:rPr lang="el-GR" sz="1900" b="1" dirty="0" err="1" smtClean="0">
                <a:solidFill>
                  <a:schemeClr val="bg1"/>
                </a:solidFill>
                <a:latin typeface="Palatino Linotype" pitchFamily="18" charset="0"/>
              </a:rPr>
              <a:t>σοφερί</a:t>
            </a:r>
            <a:r>
              <a:rPr lang="el-GR" sz="1900" b="1" dirty="0" smtClean="0">
                <a:solidFill>
                  <a:schemeClr val="bg1"/>
                </a:solidFill>
                <a:latin typeface="Palatino Linotype" pitchFamily="18" charset="0"/>
              </a:rPr>
              <a:t>μ) είναι πιθανόν </a:t>
            </a:r>
            <a:r>
              <a:rPr lang="el-GR" sz="1900" b="1" dirty="0" err="1" smtClean="0">
                <a:solidFill>
                  <a:schemeClr val="bg1"/>
                </a:solidFill>
                <a:latin typeface="Palatino Linotype" pitchFamily="18" charset="0"/>
              </a:rPr>
              <a:t>χαναανικής</a:t>
            </a:r>
            <a:r>
              <a:rPr lang="el-GR" sz="1900" b="1" dirty="0" smtClean="0">
                <a:solidFill>
                  <a:schemeClr val="bg1"/>
                </a:solidFill>
                <a:latin typeface="Palatino Linotype" pitchFamily="18" charset="0"/>
              </a:rPr>
              <a:t> προέλευσης, αν και η παρουσία του υπάρχει και σε κείμενα </a:t>
            </a:r>
            <a:r>
              <a:rPr lang="el-GR" sz="1900" b="1" dirty="0" err="1" smtClean="0">
                <a:solidFill>
                  <a:schemeClr val="bg1"/>
                </a:solidFill>
                <a:latin typeface="Palatino Linotype" pitchFamily="18" charset="0"/>
              </a:rPr>
              <a:t>ουγγαριτικής</a:t>
            </a:r>
            <a:r>
              <a:rPr lang="el-GR" sz="1900" b="1" dirty="0" smtClean="0">
                <a:solidFill>
                  <a:schemeClr val="bg1"/>
                </a:solidFill>
                <a:latin typeface="Palatino Linotype" pitchFamily="18" charset="0"/>
              </a:rPr>
              <a:t> και αιγυπτιακής προέλευσης. Υπάρχει όμως πιθανότητα ο όρος να σχετίζεται και με το </a:t>
            </a:r>
            <a:r>
              <a:rPr lang="el-GR" sz="1900" b="1" dirty="0" err="1" smtClean="0">
                <a:solidFill>
                  <a:schemeClr val="bg1"/>
                </a:solidFill>
                <a:latin typeface="Palatino Linotype" pitchFamily="18" charset="0"/>
              </a:rPr>
              <a:t>ακκαδικό</a:t>
            </a:r>
            <a:r>
              <a:rPr lang="el-GR" sz="1900" b="1" dirty="0" smtClean="0">
                <a:solidFill>
                  <a:schemeClr val="bg1"/>
                </a:solidFill>
                <a:latin typeface="Palatino Linotype" pitchFamily="18" charset="0"/>
              </a:rPr>
              <a:t> </a:t>
            </a:r>
            <a:r>
              <a:rPr lang="el-GR" sz="1900" b="1" dirty="0" err="1" smtClean="0">
                <a:solidFill>
                  <a:schemeClr val="bg1"/>
                </a:solidFill>
                <a:latin typeface="Palatino Linotype" pitchFamily="18" charset="0"/>
              </a:rPr>
              <a:t>sapiru</a:t>
            </a:r>
            <a:r>
              <a:rPr lang="el-GR" sz="1900" b="1" dirty="0" smtClean="0">
                <a:solidFill>
                  <a:schemeClr val="bg1"/>
                </a:solidFill>
                <a:latin typeface="Palatino Linotype" pitchFamily="18" charset="0"/>
              </a:rPr>
              <a:t> που σημαίνει γραμματέας ή αξιωματούχος. Βέβαια, ο γραμματέας απευθύνεται σε επαγγελματική απασχόληση μέρους της ιουδαϊκής κοινωνίας παρά σε ξεχωριστή ομάδα ή τάξη.</a:t>
            </a:r>
          </a:p>
          <a:p>
            <a:pPr algn="just" fontAlgn="base"/>
            <a:r>
              <a:rPr lang="el-GR" sz="1900" b="1" i="1" dirty="0" smtClean="0">
                <a:solidFill>
                  <a:schemeClr val="bg1"/>
                </a:solidFill>
                <a:latin typeface="Palatino Linotype" pitchFamily="18" charset="0"/>
              </a:rPr>
              <a:t/>
            </a:r>
            <a:br>
              <a:rPr lang="el-GR" sz="1900" b="1" i="1" dirty="0" smtClean="0">
                <a:solidFill>
                  <a:schemeClr val="bg1"/>
                </a:solidFill>
                <a:latin typeface="Palatino Linotype" pitchFamily="18" charset="0"/>
              </a:rPr>
            </a:br>
            <a:endParaRPr lang="el-GR" sz="1800" b="1" dirty="0" smtClean="0">
              <a:solidFill>
                <a:schemeClr val="bg1"/>
              </a:solidFill>
              <a:latin typeface="Palatino Linotype"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85000" lnSpcReduction="20000"/>
          </a:bodyPr>
          <a:lstStyle/>
          <a:p>
            <a:endParaRPr lang="el-GR" sz="2900" b="1" i="1" dirty="0" smtClean="0">
              <a:solidFill>
                <a:schemeClr val="accent5">
                  <a:lumMod val="50000"/>
                </a:schemeClr>
              </a:solidFill>
              <a:latin typeface="Palatino Linotype" pitchFamily="18" charset="0"/>
            </a:endParaRPr>
          </a:p>
          <a:p>
            <a:r>
              <a:rPr lang="el-GR" sz="2000" b="1" i="1" dirty="0" smtClean="0">
                <a:solidFill>
                  <a:schemeClr val="accent5">
                    <a:lumMod val="50000"/>
                  </a:schemeClr>
                </a:solidFill>
                <a:latin typeface="Palatino Linotype" pitchFamily="18" charset="0"/>
              </a:rPr>
              <a:t>ΟΡΘΟΔΟΞΟΣ ΗΣΥΧΑΣΜΟΣ  ΚΑΙ ΖΗΛΩΤΕΣ</a:t>
            </a:r>
            <a:endParaRPr lang="el-GR" sz="2000" b="1" dirty="0" smtClean="0">
              <a:solidFill>
                <a:schemeClr val="bg1"/>
              </a:solidFill>
              <a:latin typeface="Palatino Linotype" pitchFamily="18" charset="0"/>
            </a:endParaRPr>
          </a:p>
          <a:p>
            <a:pPr algn="just"/>
            <a:r>
              <a:rPr lang="el-GR" sz="1800" b="1" i="1" dirty="0" smtClean="0">
                <a:solidFill>
                  <a:schemeClr val="bg1"/>
                </a:solidFill>
                <a:latin typeface="Palatino Linotype" pitchFamily="18" charset="0"/>
              </a:rPr>
              <a:t>Στους τελευταίους αιώνες της αυτοκρατορίας της Νέας Ρώμης τρεις μεγάλες θεολογικές έριδες συνταράσσουν τη βυζαντινή κοινωνία: το </a:t>
            </a:r>
            <a:r>
              <a:rPr lang="el-GR" sz="1800" b="1" i="1" dirty="0" err="1" smtClean="0">
                <a:solidFill>
                  <a:schemeClr val="bg1"/>
                </a:solidFill>
                <a:latin typeface="Palatino Linotype" pitchFamily="18" charset="0"/>
              </a:rPr>
              <a:t>αρσενιανόν</a:t>
            </a:r>
            <a:r>
              <a:rPr lang="el-GR" sz="1800" b="1" i="1" dirty="0" smtClean="0">
                <a:solidFill>
                  <a:schemeClr val="bg1"/>
                </a:solidFill>
                <a:latin typeface="Palatino Linotype" pitchFamily="18" charset="0"/>
              </a:rPr>
              <a:t> σχίσμα (l3ος αι.), η σύγκρουση ησυχαστών-</a:t>
            </a:r>
            <a:r>
              <a:rPr lang="el-GR" sz="1800" b="1" i="1" dirty="0" err="1" smtClean="0">
                <a:solidFill>
                  <a:schemeClr val="bg1"/>
                </a:solidFill>
                <a:latin typeface="Palatino Linotype" pitchFamily="18" charset="0"/>
              </a:rPr>
              <a:t>αντιησυχαστών</a:t>
            </a:r>
            <a:r>
              <a:rPr lang="el-GR" sz="1800" b="1" i="1" dirty="0" smtClean="0">
                <a:solidFill>
                  <a:schemeClr val="bg1"/>
                </a:solidFill>
                <a:latin typeface="Palatino Linotype" pitchFamily="18" charset="0"/>
              </a:rPr>
              <a:t> (l4ος αι.) και το ενωτικό πρόβλημα (15ος αι.), που όχι μόνον αποδεικνύουν τον δυναμισμό της Ορθοδοξίας, αλλά και τη δυναμική της στη ζωή της αυτοκρατορίας. Η «ησυχαστική έριδα» έλαβε όμως τις μεγαλύτερες διαστάσεις.</a:t>
            </a:r>
          </a:p>
          <a:p>
            <a:pPr algn="just"/>
            <a:r>
              <a:rPr lang="el-GR" sz="1800" b="1" i="1" dirty="0" smtClean="0">
                <a:solidFill>
                  <a:schemeClr val="bg1"/>
                </a:solidFill>
                <a:latin typeface="Palatino Linotype" pitchFamily="18" charset="0"/>
              </a:rPr>
              <a:t>α. Η συνήθης αναζήτηση των αιτίων της θεολογικής έριδος του 14ου αι. περισσότερο χαράζει προοπτικές θεωρήσεώς της παρά προσφέρει ερμηνευτική αιτιολόγησή της. Έτσι, γίνεται λόγος για καθαρά πολιτική σύγκρουση, για διένεξη κοσμικού κλήρου και μοναχισμού, για σύγκρουση αριστοτελικών και πλατωνικών στο θεολογικό πεδίο, για αντιπαράθεση δύο διαφορετικών παραδόσεων στους κόλπους της Ορθοδοξίας κ.λπ. Εμφανίζεται δηλαδή η έριδα ως καθαρά </a:t>
            </a:r>
            <a:r>
              <a:rPr lang="el-GR" sz="1800" b="1" i="1" dirty="0" err="1" smtClean="0">
                <a:solidFill>
                  <a:schemeClr val="bg1"/>
                </a:solidFill>
                <a:latin typeface="Palatino Linotype" pitchFamily="18" charset="0"/>
              </a:rPr>
              <a:t>ενδοβυζαντινή</a:t>
            </a:r>
            <a:r>
              <a:rPr lang="el-GR" sz="1800" b="1" i="1" dirty="0" smtClean="0">
                <a:solidFill>
                  <a:schemeClr val="bg1"/>
                </a:solidFill>
                <a:latin typeface="Palatino Linotype" pitchFamily="18" charset="0"/>
              </a:rPr>
              <a:t> υπόθεση, ακόμη και στα αίτιά της. Οι έρευνες όμως των τελευταίων δεκαετιών πείθουν, ότι πρόκειται σαφώς για σύγκρουση ανατολικής και δυτικής, ορθοδόξου δηλαδή και </a:t>
            </a:r>
            <a:r>
              <a:rPr lang="el-GR" sz="1800" b="1" i="1" dirty="0" err="1" smtClean="0">
                <a:solidFill>
                  <a:schemeClr val="bg1"/>
                </a:solidFill>
                <a:latin typeface="Palatino Linotype" pitchFamily="18" charset="0"/>
              </a:rPr>
              <a:t>φραγκολατινικής</a:t>
            </a:r>
            <a:r>
              <a:rPr lang="el-GR" sz="1800" b="1" i="1" dirty="0" smtClean="0">
                <a:solidFill>
                  <a:schemeClr val="bg1"/>
                </a:solidFill>
                <a:latin typeface="Palatino Linotype" pitchFamily="18" charset="0"/>
              </a:rPr>
              <a:t> παραδόσεως, που έλαβε </a:t>
            </a:r>
            <a:r>
              <a:rPr lang="el-GR" sz="1800" b="1" i="1" dirty="0" err="1" smtClean="0">
                <a:solidFill>
                  <a:schemeClr val="bg1"/>
                </a:solidFill>
                <a:latin typeface="Palatino Linotype" pitchFamily="18" charset="0"/>
              </a:rPr>
              <a:t>χώραν</a:t>
            </a:r>
            <a:r>
              <a:rPr lang="el-GR" sz="1800" b="1" i="1" dirty="0" smtClean="0">
                <a:solidFill>
                  <a:schemeClr val="bg1"/>
                </a:solidFill>
                <a:latin typeface="Palatino Linotype" pitchFamily="18" charset="0"/>
              </a:rPr>
              <a:t> επί «βυζαντινού» εδάφους. Την έριδα όχι μόνο την προκάλεσε, αλλά υπήρξε υπεύθυνος και για την οξύτητά της, ένας «μοιραίος» άνθρωπος, ο μοναχός Βαρλαάμ ο Καλαβρός, η παρουσία του οποίου στην ελληνική Ανατολή επιβεβαίωσε τη ρήση: </a:t>
            </a:r>
            <a:r>
              <a:rPr lang="el-GR" sz="1800" b="1" i="1" dirty="0" err="1" smtClean="0">
                <a:solidFill>
                  <a:schemeClr val="bg1"/>
                </a:solidFill>
                <a:latin typeface="Palatino Linotype" pitchFamily="18" charset="0"/>
              </a:rPr>
              <a:t>contraria</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juxta</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se</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posita</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magis</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illucescunt</a:t>
            </a:r>
            <a:r>
              <a:rPr lang="el-GR" sz="1800" b="1" i="1" dirty="0" smtClean="0">
                <a:solidFill>
                  <a:schemeClr val="bg1"/>
                </a:solidFill>
                <a:latin typeface="Palatino Linotype" pitchFamily="18" charset="0"/>
              </a:rPr>
              <a:t> (τα αντίθετα, τοποθετούμενα το ένα πλησίον του άλλου, φωτίζονται περισσότερο).</a:t>
            </a: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484784"/>
            <a:ext cx="8229600" cy="4970024"/>
          </a:xfrm>
          <a:solidFill>
            <a:schemeClr val="bg2">
              <a:lumMod val="20000"/>
              <a:lumOff val="80000"/>
            </a:schemeClr>
          </a:solidFill>
        </p:spPr>
        <p:txBody>
          <a:bodyPr>
            <a:normAutofit fontScale="70000" lnSpcReduction="20000"/>
          </a:bodyPr>
          <a:lstStyle/>
          <a:p>
            <a:endParaRPr lang="el-GR" sz="2900" b="1" i="1" dirty="0" smtClean="0">
              <a:solidFill>
                <a:schemeClr val="accent5">
                  <a:lumMod val="50000"/>
                </a:schemeClr>
              </a:solidFill>
              <a:latin typeface="Palatino Linotype" pitchFamily="18" charset="0"/>
            </a:endParaRPr>
          </a:p>
          <a:p>
            <a:r>
              <a:rPr lang="el-GR" sz="2000" b="1" i="1" dirty="0" smtClean="0">
                <a:solidFill>
                  <a:schemeClr val="accent5">
                    <a:lumMod val="50000"/>
                  </a:schemeClr>
                </a:solidFill>
                <a:latin typeface="Palatino Linotype" pitchFamily="18" charset="0"/>
              </a:rPr>
              <a:t>ΟΡΘΟΔΟΞΟΣ ΗΣΥΧΑΣΜΟΣ  ΚΑΙ ΖΗΛΩΤΕΣ</a:t>
            </a:r>
            <a:endParaRPr lang="el-GR" sz="2000" b="1" dirty="0" smtClean="0">
              <a:solidFill>
                <a:schemeClr val="bg1"/>
              </a:solidFill>
              <a:latin typeface="Palatino Linotype" pitchFamily="18" charset="0"/>
            </a:endParaRPr>
          </a:p>
          <a:p>
            <a:pPr algn="just"/>
            <a:r>
              <a:rPr lang="el-GR" sz="2000" b="1" i="1" dirty="0" smtClean="0">
                <a:solidFill>
                  <a:schemeClr val="bg1"/>
                </a:solidFill>
                <a:latin typeface="Palatino Linotype" pitchFamily="18" charset="0"/>
              </a:rPr>
              <a:t>β. Την υπεράσπιση των Ησυχαστών και της ασκητικής μεθόδου τους ανέλαβε ο αγιορείτης μοναχός Γρηγόριος Παλαμάς. Γιος συγκλητικού, γεννήθηκε περί το 1296 και έκαμε σπουδαίες φιλοσοφικές σπουδές κοντά στο μεγάλο ουμανιστή Θεόδωρο </a:t>
            </a:r>
            <a:r>
              <a:rPr lang="el-GR" sz="2000" b="1" i="1" dirty="0" err="1" smtClean="0">
                <a:solidFill>
                  <a:schemeClr val="bg1"/>
                </a:solidFill>
                <a:latin typeface="Palatino Linotype" pitchFamily="18" charset="0"/>
              </a:rPr>
              <a:t>Μετοχίτη</a:t>
            </a:r>
            <a:r>
              <a:rPr lang="el-GR" sz="2000" b="1" i="1" dirty="0" smtClean="0">
                <a:solidFill>
                  <a:schemeClr val="bg1"/>
                </a:solidFill>
                <a:latin typeface="Palatino Linotype" pitchFamily="18" charset="0"/>
              </a:rPr>
              <a:t>. Δεν τον κέρδισε όμως η λογιοσύνη. Ενωρίς στράφηκε στην άσκηση και μυήθηκε στην αυθεντική ασκητική παράδοση κοντά σε μεγάλους Γέροντες (Θεόληπτο Φιλαδελφείας-πατριάρχη Αθανάσιο και Νείλο τον εξ Ιταλών). Όταν άρχισε ο διάλογος με τον Βαρλαάμ, είχε ήδη μακρά ασκητική εμπειρία, αποκτημένη στο </a:t>
            </a:r>
            <a:r>
              <a:rPr lang="el-GR" sz="2000" b="1" i="1" dirty="0" err="1" smtClean="0">
                <a:solidFill>
                  <a:schemeClr val="bg1"/>
                </a:solidFill>
                <a:latin typeface="Palatino Linotype" pitchFamily="18" charset="0"/>
              </a:rPr>
              <a:t>Παπίκιον</a:t>
            </a:r>
            <a:r>
              <a:rPr lang="el-GR" sz="2000" b="1" i="1" dirty="0" smtClean="0">
                <a:solidFill>
                  <a:schemeClr val="bg1"/>
                </a:solidFill>
                <a:latin typeface="Palatino Linotype" pitchFamily="18" charset="0"/>
              </a:rPr>
              <a:t> Όρος και από το 1331 -μονιμότερα- στον Άθωνα.</a:t>
            </a:r>
          </a:p>
          <a:p>
            <a:pPr algn="just"/>
            <a:r>
              <a:rPr lang="el-GR" sz="2000" b="1" i="1" dirty="0" smtClean="0">
                <a:solidFill>
                  <a:schemeClr val="bg1"/>
                </a:solidFill>
                <a:latin typeface="Palatino Linotype" pitchFamily="18" charset="0"/>
              </a:rPr>
              <a:t>Ο Γρηγόριος πληροφορήθηκε στη Θεσσαλονίκη τις θέσεις του Βαρλαάμ στο ζήτημα της εκπορεύσεως του Αγίου Πνεύματος (</a:t>
            </a:r>
            <a:r>
              <a:rPr lang="el-GR" sz="2000" b="1" i="1" dirty="0" err="1" smtClean="0">
                <a:solidFill>
                  <a:schemeClr val="bg1"/>
                </a:solidFill>
                <a:latin typeface="Palatino Linotype" pitchFamily="18" charset="0"/>
              </a:rPr>
              <a:t>Filioque</a:t>
            </a:r>
            <a:r>
              <a:rPr lang="el-GR" sz="2000" b="1" i="1" dirty="0" smtClean="0">
                <a:solidFill>
                  <a:schemeClr val="bg1"/>
                </a:solidFill>
                <a:latin typeface="Palatino Linotype" pitchFamily="18" charset="0"/>
              </a:rPr>
              <a:t>), έδειξε δε την </a:t>
            </a:r>
            <a:r>
              <a:rPr lang="el-GR" sz="2000" b="1" i="1" dirty="0" err="1" smtClean="0">
                <a:solidFill>
                  <a:schemeClr val="bg1"/>
                </a:solidFill>
                <a:latin typeface="Palatino Linotype" pitchFamily="18" charset="0"/>
              </a:rPr>
              <a:t>πατερικότητά</a:t>
            </a:r>
            <a:r>
              <a:rPr lang="el-GR" sz="2000" b="1" i="1" dirty="0" smtClean="0">
                <a:solidFill>
                  <a:schemeClr val="bg1"/>
                </a:solidFill>
                <a:latin typeface="Palatino Linotype" pitchFamily="18" charset="0"/>
              </a:rPr>
              <a:t> του με την άμεση επισήμανση της </a:t>
            </a:r>
            <a:r>
              <a:rPr lang="el-GR" sz="2000" b="1" i="1" dirty="0" err="1" smtClean="0">
                <a:solidFill>
                  <a:schemeClr val="bg1"/>
                </a:solidFill>
                <a:latin typeface="Palatino Linotype" pitchFamily="18" charset="0"/>
              </a:rPr>
              <a:t>αντιπατερικότητας</a:t>
            </a:r>
            <a:r>
              <a:rPr lang="el-GR" sz="2000" b="1" i="1" dirty="0" smtClean="0">
                <a:solidFill>
                  <a:schemeClr val="bg1"/>
                </a:solidFill>
                <a:latin typeface="Palatino Linotype" pitchFamily="18" charset="0"/>
              </a:rPr>
              <a:t> των θεολογικών προϋποθέσεων και κριτηρίων του εκ Καλαβρίας Μοναχού: υποκατάσταση της πατερικής μεθόδου με φιλοσοφικούς-διαλεκτικούς συλλογισμούς, χρήση δηλαδή της διαλεκτικής (φιλοσοφικής) μεθόδου στη </a:t>
            </a:r>
            <a:r>
              <a:rPr lang="el-GR" sz="2000" b="1" i="1" dirty="0" err="1" smtClean="0">
                <a:solidFill>
                  <a:schemeClr val="bg1"/>
                </a:solidFill>
                <a:latin typeface="Palatino Linotype" pitchFamily="18" charset="0"/>
              </a:rPr>
              <a:t>θεολόγηση</a:t>
            </a:r>
            <a:r>
              <a:rPr lang="el-GR" sz="2000" b="1" i="1" dirty="0" smtClean="0">
                <a:solidFill>
                  <a:schemeClr val="bg1"/>
                </a:solidFill>
                <a:latin typeface="Palatino Linotype" pitchFamily="18" charset="0"/>
              </a:rPr>
              <a:t>. Στα </a:t>
            </a:r>
            <a:r>
              <a:rPr lang="el-GR" sz="2000" b="1" i="1" dirty="0" err="1" smtClean="0">
                <a:solidFill>
                  <a:schemeClr val="bg1"/>
                </a:solidFill>
                <a:latin typeface="Palatino Linotype" pitchFamily="18" charset="0"/>
              </a:rPr>
              <a:t>αντιησυχαστικά</a:t>
            </a:r>
            <a:r>
              <a:rPr lang="el-GR" sz="2000" b="1" i="1" dirty="0" smtClean="0">
                <a:solidFill>
                  <a:schemeClr val="bg1"/>
                </a:solidFill>
                <a:latin typeface="Palatino Linotype" pitchFamily="18" charset="0"/>
              </a:rPr>
              <a:t> κείμενα του Βαρλαάμ απάντησε ο Γρηγόριος με τρεις «τριάδες» «Υπέρ των ιερώς Ησυχαζόντων», αποδεικνύοντας όχι μόνο την </a:t>
            </a:r>
            <a:r>
              <a:rPr lang="el-GR" sz="2000" b="1" i="1" dirty="0" err="1" smtClean="0">
                <a:solidFill>
                  <a:schemeClr val="bg1"/>
                </a:solidFill>
                <a:latin typeface="Palatino Linotype" pitchFamily="18" charset="0"/>
              </a:rPr>
              <a:t>αντιπατερικότητα</a:t>
            </a:r>
            <a:r>
              <a:rPr lang="el-GR" sz="2000" b="1" i="1" dirty="0" smtClean="0">
                <a:solidFill>
                  <a:schemeClr val="bg1"/>
                </a:solidFill>
                <a:latin typeface="Palatino Linotype" pitchFamily="18" charset="0"/>
              </a:rPr>
              <a:t> -και συνεπώς την </a:t>
            </a:r>
            <a:r>
              <a:rPr lang="el-GR" sz="2000" b="1" i="1" dirty="0" err="1" smtClean="0">
                <a:solidFill>
                  <a:schemeClr val="bg1"/>
                </a:solidFill>
                <a:latin typeface="Palatino Linotype" pitchFamily="18" charset="0"/>
              </a:rPr>
              <a:t>αντιεκκλησιαστικότητα</a:t>
            </a:r>
            <a:r>
              <a:rPr lang="el-GR" sz="2000" b="1" i="1" dirty="0" smtClean="0">
                <a:solidFill>
                  <a:schemeClr val="bg1"/>
                </a:solidFill>
                <a:latin typeface="Palatino Linotype" pitchFamily="18" charset="0"/>
              </a:rPr>
              <a:t>- του αντιπάλου, αλλά και τη συνέχιση της πατερικής παραδόσεως εκ μέρους των Ησυχαστών. Η συζήτηση, που γρήγορα εξελίχθηκε σε ευρύτερη διένεξη, μεταφέρθηκε από τη Θεσσαλονίκη στην καρδιά της αυτοκρατορίας, την Πόλη. Από τη χρήση διαλεκτικών συλλογισμών στη </a:t>
            </a:r>
            <a:r>
              <a:rPr lang="el-GR" sz="2000" b="1" i="1" dirty="0" err="1" smtClean="0">
                <a:solidFill>
                  <a:schemeClr val="bg1"/>
                </a:solidFill>
                <a:latin typeface="Palatino Linotype" pitchFamily="18" charset="0"/>
              </a:rPr>
              <a:t>θεολόγηση</a:t>
            </a:r>
            <a:r>
              <a:rPr lang="el-GR" sz="2000" b="1" i="1" dirty="0" smtClean="0">
                <a:solidFill>
                  <a:schemeClr val="bg1"/>
                </a:solidFill>
                <a:latin typeface="Palatino Linotype" pitchFamily="18" charset="0"/>
              </a:rPr>
              <a:t> (</a:t>
            </a:r>
            <a:r>
              <a:rPr lang="el-GR" sz="2000" b="1" i="1" dirty="0" err="1" smtClean="0">
                <a:solidFill>
                  <a:schemeClr val="bg1"/>
                </a:solidFill>
                <a:latin typeface="Palatino Linotype" pitchFamily="18" charset="0"/>
              </a:rPr>
              <a:t>εκφιλοσόφηση</a:t>
            </a:r>
            <a:r>
              <a:rPr lang="el-GR" sz="2000" b="1" i="1" dirty="0" smtClean="0">
                <a:solidFill>
                  <a:schemeClr val="bg1"/>
                </a:solidFill>
                <a:latin typeface="Palatino Linotype" pitchFamily="18" charset="0"/>
              </a:rPr>
              <a:t> της πίστεως) ο διάλογος προχώρησε στην ησυχαστική ασκητική μέθοδο και τα αποτελέσματά της  </a:t>
            </a:r>
          </a:p>
          <a:p>
            <a:pPr algn="just"/>
            <a:r>
              <a:rPr lang="el-GR" sz="2000" b="1" i="1" dirty="0" smtClean="0">
                <a:solidFill>
                  <a:schemeClr val="bg1"/>
                </a:solidFill>
                <a:latin typeface="Palatino Linotype" pitchFamily="18" charset="0"/>
              </a:rPr>
              <a:t>Η σωτηριολογική διάσταση του προβλήματος και κυρίως τη διάκριση ουσίας και ενεργείας στον Θεό, ως και τη δυνατότητα και τον τρόπο θεώσεως, κοινωνίας δηλαδή κτιστού και Ακτίστου.</a:t>
            </a: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85000" lnSpcReduction="20000"/>
          </a:bodyPr>
          <a:lstStyle/>
          <a:p>
            <a:endParaRPr lang="el-GR" sz="2900" b="1" i="1" dirty="0" smtClean="0">
              <a:solidFill>
                <a:schemeClr val="accent5">
                  <a:lumMod val="50000"/>
                </a:schemeClr>
              </a:solidFill>
              <a:latin typeface="Palatino Linotype" pitchFamily="18" charset="0"/>
            </a:endParaRPr>
          </a:p>
          <a:p>
            <a:r>
              <a:rPr lang="el-GR" sz="2000" b="1" i="1" dirty="0" smtClean="0">
                <a:solidFill>
                  <a:schemeClr val="accent5">
                    <a:lumMod val="50000"/>
                  </a:schemeClr>
                </a:solidFill>
                <a:latin typeface="Palatino Linotype" pitchFamily="18" charset="0"/>
              </a:rPr>
              <a:t>ΟΡΘΟΔΟΞΟΣ ΗΣΥΧΑΣΜΟΣ  ΚΑΙ ΖΗΛΩΤΕΣ</a:t>
            </a:r>
            <a:endParaRPr lang="el-GR" sz="2000" b="1" dirty="0" smtClean="0">
              <a:solidFill>
                <a:schemeClr val="bg1"/>
              </a:solidFill>
              <a:latin typeface="Palatino Linotype" pitchFamily="18" charset="0"/>
            </a:endParaRPr>
          </a:p>
          <a:p>
            <a:endParaRPr lang="el-GR" sz="2000" b="1" i="1" dirty="0" smtClean="0">
              <a:solidFill>
                <a:schemeClr val="accent5">
                  <a:lumMod val="50000"/>
                </a:schemeClr>
              </a:solidFill>
              <a:latin typeface="Palatino Linotype" pitchFamily="18" charset="0"/>
            </a:endParaRPr>
          </a:p>
          <a:p>
            <a:pPr algn="just"/>
            <a:r>
              <a:rPr lang="el-GR" sz="1800" b="1" i="1" dirty="0" smtClean="0">
                <a:solidFill>
                  <a:schemeClr val="bg1"/>
                </a:solidFill>
                <a:latin typeface="Palatino Linotype" pitchFamily="18" charset="0"/>
              </a:rPr>
              <a:t>Σκοπός του Ησυχασμού είναι η κάθαρση της καρδίας καί του νου, αντίστοιχα, από τα πάθη (μεταβολή των διαβλητών παθών σε αδιάβλητα) και από τους λογισμούς (όλους, καλούς και κακούς). Η διαδικασία αυτή ονομάζεται πατερικά θεραπεία, διότι μέσω αυτής θεραπεύεται ο νους και ανακτά τη φυσική λειτουργία του. Τότε το </a:t>
            </a:r>
            <a:r>
              <a:rPr lang="el-GR" sz="1800" b="1" i="1" dirty="0" err="1" smtClean="0">
                <a:solidFill>
                  <a:schemeClr val="bg1"/>
                </a:solidFill>
                <a:latin typeface="Palatino Linotype" pitchFamily="18" charset="0"/>
              </a:rPr>
              <a:t>άγιον</a:t>
            </a:r>
            <a:r>
              <a:rPr lang="el-GR" sz="1800" b="1" i="1" dirty="0" smtClean="0">
                <a:solidFill>
                  <a:schemeClr val="bg1"/>
                </a:solidFill>
                <a:latin typeface="Palatino Linotype" pitchFamily="18" charset="0"/>
              </a:rPr>
              <a:t> Πνεύμα προσεύχεται («</a:t>
            </a:r>
            <a:r>
              <a:rPr lang="el-GR" sz="1800" b="1" i="1" dirty="0" err="1" smtClean="0">
                <a:solidFill>
                  <a:schemeClr val="bg1"/>
                </a:solidFill>
                <a:latin typeface="Palatino Linotype" pitchFamily="18" charset="0"/>
              </a:rPr>
              <a:t>εντυγχάνει</a:t>
            </a:r>
            <a:r>
              <a:rPr lang="el-GR" sz="1800" b="1" i="1" dirty="0" smtClean="0">
                <a:solidFill>
                  <a:schemeClr val="bg1"/>
                </a:solidFill>
                <a:latin typeface="Palatino Linotype" pitchFamily="18" charset="0"/>
              </a:rPr>
              <a:t>», </a:t>
            </a:r>
            <a:r>
              <a:rPr lang="el-GR" sz="1800" b="1" i="1" dirty="0" err="1" smtClean="0">
                <a:solidFill>
                  <a:schemeClr val="bg1"/>
                </a:solidFill>
                <a:latin typeface="Palatino Linotype" pitchFamily="18" charset="0"/>
              </a:rPr>
              <a:t>Ρωμ</a:t>
            </a:r>
            <a:r>
              <a:rPr lang="el-GR" sz="1800" b="1" i="1" dirty="0" smtClean="0">
                <a:solidFill>
                  <a:schemeClr val="bg1"/>
                </a:solidFill>
                <a:latin typeface="Palatino Linotype" pitchFamily="18" charset="0"/>
              </a:rPr>
              <a:t>. 8, 24) </a:t>
            </a:r>
            <a:r>
              <a:rPr lang="el-GR" sz="1800" b="1" i="1" dirty="0" err="1" smtClean="0">
                <a:solidFill>
                  <a:schemeClr val="bg1"/>
                </a:solidFill>
                <a:latin typeface="Palatino Linotype" pitchFamily="18" charset="0"/>
              </a:rPr>
              <a:t>σ΄αυτόν</a:t>
            </a:r>
            <a:r>
              <a:rPr lang="el-GR" sz="1800" b="1" i="1" dirty="0" smtClean="0">
                <a:solidFill>
                  <a:schemeClr val="bg1"/>
                </a:solidFill>
                <a:latin typeface="Palatino Linotype" pitchFamily="18" charset="0"/>
              </a:rPr>
              <a:t> «αδιαλείπτως» (Α΄ </a:t>
            </a:r>
            <a:r>
              <a:rPr lang="el-GR" sz="1800" b="1" i="1" dirty="0" err="1" smtClean="0">
                <a:solidFill>
                  <a:schemeClr val="bg1"/>
                </a:solidFill>
                <a:latin typeface="Palatino Linotype" pitchFamily="18" charset="0"/>
              </a:rPr>
              <a:t>Θεσ</a:t>
            </a:r>
            <a:r>
              <a:rPr lang="el-GR" sz="1800" b="1" i="1" dirty="0" smtClean="0">
                <a:solidFill>
                  <a:schemeClr val="bg1"/>
                </a:solidFill>
                <a:latin typeface="Palatino Linotype" pitchFamily="18" charset="0"/>
              </a:rPr>
              <a:t>. 5, 17), ενώ η διάνοια συνεχίζει τη δική της φυσική λειτουργία. Στη συνάφεια αυτή πρέπει να </a:t>
            </a:r>
            <a:r>
              <a:rPr lang="el-GR" sz="1800" b="1" i="1" dirty="0" err="1" smtClean="0">
                <a:solidFill>
                  <a:schemeClr val="bg1"/>
                </a:solidFill>
                <a:latin typeface="Palatino Linotype" pitchFamily="18" charset="0"/>
              </a:rPr>
              <a:t>λεχθεϊ</a:t>
            </a:r>
            <a:r>
              <a:rPr lang="el-GR" sz="1800" b="1" i="1" dirty="0" smtClean="0">
                <a:solidFill>
                  <a:schemeClr val="bg1"/>
                </a:solidFill>
                <a:latin typeface="Palatino Linotype" pitchFamily="18" charset="0"/>
              </a:rPr>
              <a:t>, ότι και ο Ινδουισμός γνωρίζει την ύπαρξη του νου και με τις μεθόδους του τον κενώνει από τους λογισμούς. Λόγω όμως της αγνοίας του Χριστού ως και του ειδωλολατρικού προσανατολισμού του, αδυνατεί να τον πληρώσει με (άκτιστη) χάρη. Έτσι, η σκανδαλιστική για πολλούς «σύμπτωση» Ορθοδοξίας και Ινδουισμού περιορίζεται στα φαινόμενα. Με την έλευση («επίσκεψιν») του Αγίου Πνεύματος, που ακολουθεί τη θεραπεία, ο νους γίνεται «ναός» του (Α΄ Κορ.6, 19) και ο άνθρωπος μέλος του σώματος του Χριστού (Α΄ Κορ.12, 27· </a:t>
            </a:r>
            <a:r>
              <a:rPr lang="el-GR" sz="1800" b="1" i="1" dirty="0" err="1" smtClean="0">
                <a:solidFill>
                  <a:schemeClr val="bg1"/>
                </a:solidFill>
                <a:latin typeface="Palatino Linotype" pitchFamily="18" charset="0"/>
              </a:rPr>
              <a:t>Ρωμ</a:t>
            </a:r>
            <a:r>
              <a:rPr lang="el-GR" sz="1800" b="1" i="1" dirty="0" smtClean="0">
                <a:solidFill>
                  <a:schemeClr val="bg1"/>
                </a:solidFill>
                <a:latin typeface="Palatino Linotype" pitchFamily="18" charset="0"/>
              </a:rPr>
              <a:t>. 8, 9). Το πνευματικό αυτό στάδιο ονομάζεται στη </a:t>
            </a:r>
            <a:r>
              <a:rPr lang="el-GR" sz="1800" b="1" i="1" dirty="0" err="1" smtClean="0">
                <a:solidFill>
                  <a:schemeClr val="bg1"/>
                </a:solidFill>
                <a:latin typeface="Palatino Linotype" pitchFamily="18" charset="0"/>
              </a:rPr>
              <a:t>φιλοκαλική</a:t>
            </a:r>
            <a:r>
              <a:rPr lang="el-GR" sz="1800" b="1" i="1" dirty="0" smtClean="0">
                <a:solidFill>
                  <a:schemeClr val="bg1"/>
                </a:solidFill>
                <a:latin typeface="Palatino Linotype" pitchFamily="18" charset="0"/>
              </a:rPr>
              <a:t> γλώσσα «φωτισμός» και είναι η προϋπόθεση της θεώσεως, του δοξασμού μέσα στην άκτιστη φυσική Χάρη (ενέργεια) της Αγίας Τριάδος. Έτσι, αποδεικνύεται ο Χριστιανισμός, ως Ορθοδοξία, υπέρβαση της θρησκείας (ριτουαλισμού, θρησκευτικής καθηκοντολογίας). Η </a:t>
            </a:r>
            <a:r>
              <a:rPr lang="el-GR" sz="1800" b="1" i="1" dirty="0" err="1" smtClean="0">
                <a:solidFill>
                  <a:schemeClr val="bg1"/>
                </a:solidFill>
                <a:latin typeface="Palatino Linotype" pitchFamily="18" charset="0"/>
              </a:rPr>
              <a:t>θρησκειοποίηση</a:t>
            </a:r>
            <a:r>
              <a:rPr lang="el-GR" sz="1800" b="1" i="1" dirty="0" smtClean="0">
                <a:solidFill>
                  <a:schemeClr val="bg1"/>
                </a:solidFill>
                <a:latin typeface="Palatino Linotype" pitchFamily="18" charset="0"/>
              </a:rPr>
              <a:t> του Χριστιανισμού είναι η ριζική αλλοτρίωσή του.</a:t>
            </a: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073274"/>
          </a:xfrm>
          <a:gradFill>
            <a:gsLst>
              <a:gs pos="0">
                <a:srgbClr val="FFEFD1"/>
              </a:gs>
              <a:gs pos="64999">
                <a:srgbClr val="F0EBD5"/>
              </a:gs>
              <a:gs pos="100000">
                <a:srgbClr val="D1C39F"/>
              </a:gs>
            </a:gsLst>
            <a:lin ang="5400000" scaled="0"/>
          </a:gradFill>
        </p:spPr>
        <p:txBody>
          <a:bodyPr>
            <a:normAutofit/>
          </a:bodyPr>
          <a:lstStyle/>
          <a:p>
            <a:r>
              <a:rPr lang="el-GR" sz="2800" dirty="0" smtClean="0">
                <a:latin typeface="Palatino Linotype" pitchFamily="18" charset="0"/>
              </a:rPr>
              <a:t>ΕΛΛΗΝΙΣΜΟΣ ΚΑΙ ΧΡΙΣΤΙΑΝΙΣΜΟΣ</a:t>
            </a:r>
            <a:endParaRPr lang="el-GR" sz="2800" dirty="0">
              <a:latin typeface="Palatino Linotype" pitchFamily="18" charset="0"/>
            </a:endParaRPr>
          </a:p>
        </p:txBody>
      </p:sp>
      <p:sp>
        <p:nvSpPr>
          <p:cNvPr id="3" name="2 - Θέση περιεχομένου"/>
          <p:cNvSpPr>
            <a:spLocks noGrp="1"/>
          </p:cNvSpPr>
          <p:nvPr>
            <p:ph idx="1"/>
          </p:nvPr>
        </p:nvSpPr>
        <p:spPr>
          <a:xfrm>
            <a:off x="457200" y="1412776"/>
            <a:ext cx="8229600" cy="5042032"/>
          </a:xfr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txBody>
          <a:bodyPr>
            <a:normAutofit/>
          </a:bodyPr>
          <a:lstStyle/>
          <a:p>
            <a:pPr lvl="8" algn="just">
              <a:buNone/>
            </a:pPr>
            <a:r>
              <a:rPr lang="el-GR" dirty="0" smtClean="0"/>
              <a:t>Οι Πατέρες της Εκκλησίας στην προσπάθεια τους να αντιμετωπίσουν μεγάλες αιρέσεις της εποχής τους, αναγκάστηκαν να χρησιμοποιήσουν την τρέχουσα φιλοσοφική ορολογία Οι Πατέρες της Εκκλησίας στην προσπάθεια τους να</a:t>
            </a:r>
            <a:endParaRPr lang="el-GR" dirty="0">
              <a:solidFill>
                <a:schemeClr val="bg1"/>
              </a:solidFill>
              <a:latin typeface="Palatino Linotype" pitchFamily="18" charset="0"/>
            </a:endParaRPr>
          </a:p>
        </p:txBody>
      </p:sp>
      <p:sp>
        <p:nvSpPr>
          <p:cNvPr id="5" name="4 - Ορθογώνιο"/>
          <p:cNvSpPr/>
          <p:nvPr/>
        </p:nvSpPr>
        <p:spPr>
          <a:xfrm>
            <a:off x="467544" y="1556792"/>
            <a:ext cx="8280920" cy="4493538"/>
          </a:xfrm>
          <a:prstGeom prst="rect">
            <a:avLst/>
          </a:prstGeom>
          <a:blipFill>
            <a:blip r:embed="rId2" cstate="print"/>
            <a:tile tx="0" ty="0" sx="100000" sy="100000" flip="none" algn="tl"/>
          </a:blipFill>
        </p:spPr>
        <p:txBody>
          <a:bodyPr wrap="square">
            <a:spAutoFit/>
          </a:bodyPr>
          <a:lstStyle/>
          <a:p>
            <a:pPr algn="just"/>
            <a:r>
              <a:rPr lang="el-GR" sz="2200" dirty="0" smtClean="0">
                <a:solidFill>
                  <a:schemeClr val="bg1"/>
                </a:solidFill>
                <a:latin typeface="Palatino Linotype" pitchFamily="18" charset="0"/>
              </a:rPr>
              <a:t>Οι Πατέρες του 4</a:t>
            </a:r>
            <a:r>
              <a:rPr lang="el-GR" sz="2200" baseline="30000" dirty="0" smtClean="0">
                <a:solidFill>
                  <a:schemeClr val="bg1"/>
                </a:solidFill>
                <a:latin typeface="Palatino Linotype" pitchFamily="18" charset="0"/>
              </a:rPr>
              <a:t>ου</a:t>
            </a:r>
            <a:r>
              <a:rPr lang="el-GR" sz="2200" dirty="0" smtClean="0">
                <a:solidFill>
                  <a:schemeClr val="bg1"/>
                </a:solidFill>
                <a:latin typeface="Palatino Linotype" pitchFamily="18" charset="0"/>
              </a:rPr>
              <a:t> καί </a:t>
            </a:r>
            <a:r>
              <a:rPr lang="el-GR" sz="2200" dirty="0" err="1" smtClean="0">
                <a:solidFill>
                  <a:schemeClr val="bg1"/>
                </a:solidFill>
                <a:latin typeface="Palatino Linotype" pitchFamily="18" charset="0"/>
              </a:rPr>
              <a:t>τοῦ</a:t>
            </a:r>
            <a:r>
              <a:rPr lang="el-GR" sz="2200" dirty="0" smtClean="0">
                <a:solidFill>
                  <a:schemeClr val="bg1"/>
                </a:solidFill>
                <a:latin typeface="Palatino Linotype" pitchFamily="18" charset="0"/>
              </a:rPr>
              <a:t> 5</a:t>
            </a:r>
            <a:r>
              <a:rPr lang="el-GR" sz="2200" baseline="30000" dirty="0" smtClean="0">
                <a:solidFill>
                  <a:schemeClr val="bg1"/>
                </a:solidFill>
                <a:latin typeface="Palatino Linotype" pitchFamily="18" charset="0"/>
              </a:rPr>
              <a:t>ου</a:t>
            </a:r>
            <a:r>
              <a:rPr lang="el-GR" sz="2200" dirty="0" smtClean="0">
                <a:solidFill>
                  <a:schemeClr val="bg1"/>
                </a:solidFill>
                <a:latin typeface="Palatino Linotype" pitchFamily="18" charset="0"/>
              </a:rPr>
              <a:t> αιώνα εντόπισαν στην ελληνική σκέψη στοιχεία ή σπέρματα της θείας Αποκαλύψεως. </a:t>
            </a:r>
          </a:p>
          <a:p>
            <a:pPr algn="just"/>
            <a:r>
              <a:rPr lang="el-GR" sz="2200" dirty="0" smtClean="0">
                <a:solidFill>
                  <a:schemeClr val="bg1"/>
                </a:solidFill>
                <a:latin typeface="Palatino Linotype" pitchFamily="18" charset="0"/>
              </a:rPr>
              <a:t>Οι Καππαδόκες Πατέρες ιδιαίτερα, οι Αλεξανδρινοί αλλά και οι </a:t>
            </a:r>
            <a:r>
              <a:rPr lang="el-GR" sz="2200" dirty="0" err="1" smtClean="0">
                <a:solidFill>
                  <a:schemeClr val="bg1"/>
                </a:solidFill>
                <a:latin typeface="Palatino Linotype" pitchFamily="18" charset="0"/>
              </a:rPr>
              <a:t>Αντιοχείς</a:t>
            </a:r>
            <a:r>
              <a:rPr lang="el-GR" sz="2200" dirty="0" smtClean="0">
                <a:solidFill>
                  <a:schemeClr val="bg1"/>
                </a:solidFill>
                <a:latin typeface="Palatino Linotype" pitchFamily="18" charset="0"/>
              </a:rPr>
              <a:t> θεολόγοι της περιόδου αυτής οριοθέτησαν τη στάση του Χριστιανισμού έναντι της αρχαίας ελληνικής κληρονομίας. </a:t>
            </a:r>
          </a:p>
          <a:p>
            <a:pPr algn="just"/>
            <a:r>
              <a:rPr lang="el-GR" sz="2200" dirty="0" smtClean="0">
                <a:solidFill>
                  <a:schemeClr val="bg1"/>
                </a:solidFill>
                <a:latin typeface="Palatino Linotype" pitchFamily="18" charset="0"/>
              </a:rPr>
              <a:t>Οι Πατέρες της Εκκλησίας αλλά και πολλοί εκκλησιαστικοί συγγραφείς ανέλαβαν το εγχείρημα να δείξουν τον δρόμο για την ποιοτική ανάπτυξη του ανθρώπου, για την επίτευξη της τελειώσεώς του, τη </a:t>
            </a:r>
            <a:r>
              <a:rPr lang="el-GR" sz="2200" dirty="0" err="1" smtClean="0">
                <a:solidFill>
                  <a:schemeClr val="bg1"/>
                </a:solidFill>
                <a:latin typeface="Palatino Linotype" pitchFamily="18" charset="0"/>
              </a:rPr>
              <a:t>θέωσή</a:t>
            </a:r>
            <a:r>
              <a:rPr lang="el-GR" sz="2200" dirty="0" smtClean="0">
                <a:solidFill>
                  <a:schemeClr val="bg1"/>
                </a:solidFill>
                <a:latin typeface="Palatino Linotype" pitchFamily="18" charset="0"/>
              </a:rPr>
              <a:t> του. Για την περαίωση αυτού του σκοπού, η χριστιανική παιδεία χρησιμοποίησε με γόνιμο τρόπο την αξία των πνευματικών αγαθών του ελληνικού πολιτισμού</a:t>
            </a:r>
            <a:endParaRPr lang="el-GR" sz="2200" dirty="0">
              <a:solidFill>
                <a:schemeClr val="bg1"/>
              </a:solidFill>
              <a:latin typeface="Palatino Linotype"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92500" lnSpcReduction="20000"/>
          </a:bodyPr>
          <a:lstStyle/>
          <a:p>
            <a:endParaRPr lang="el-GR" sz="2900" b="1" i="1" dirty="0" smtClean="0">
              <a:solidFill>
                <a:schemeClr val="accent5">
                  <a:lumMod val="50000"/>
                </a:schemeClr>
              </a:solidFill>
              <a:latin typeface="Palatino Linotype" pitchFamily="18" charset="0"/>
            </a:endParaRPr>
          </a:p>
          <a:p>
            <a:pPr algn="just"/>
            <a:r>
              <a:rPr lang="el-GR" sz="2000" b="1" i="1" dirty="0" smtClean="0">
                <a:solidFill>
                  <a:schemeClr val="accent5">
                    <a:lumMod val="50000"/>
                  </a:schemeClr>
                </a:solidFill>
                <a:latin typeface="Palatino Linotype" pitchFamily="18" charset="0"/>
              </a:rPr>
              <a:t>ΔΕΥΤΕΡΟΣ ΚΑΙ ΤΡΙΤΟΣ ΑΙΩΝΑΣ ΧΡΙΣΤΙΑΝΙΣΜΟΥ: ΑΠΟΣΤΟΛΙΚΟΙ ΠΑΤΕΡΕΣ</a:t>
            </a:r>
          </a:p>
          <a:p>
            <a:pPr algn="just"/>
            <a:r>
              <a:rPr lang="el-GR" sz="2000" b="1" i="1" dirty="0" smtClean="0">
                <a:solidFill>
                  <a:schemeClr val="accent5">
                    <a:lumMod val="50000"/>
                  </a:schemeClr>
                </a:solidFill>
                <a:latin typeface="Palatino Linotype" pitchFamily="18" charset="0"/>
              </a:rPr>
              <a:t> </a:t>
            </a:r>
            <a:br>
              <a:rPr lang="el-GR" sz="2000" b="1" i="1" dirty="0" smtClean="0">
                <a:solidFill>
                  <a:schemeClr val="accent5">
                    <a:lumMod val="50000"/>
                  </a:schemeClr>
                </a:solidFill>
                <a:latin typeface="Palatino Linotype" pitchFamily="18" charset="0"/>
              </a:rPr>
            </a:br>
            <a:r>
              <a:rPr lang="el-GR" sz="2000" b="1" i="1" dirty="0" smtClean="0">
                <a:solidFill>
                  <a:schemeClr val="bg1"/>
                </a:solidFill>
                <a:latin typeface="Palatino Linotype" pitchFamily="18" charset="0"/>
              </a:rPr>
              <a:t>Αποστολικοί Πατέρες ονομάζονται οι πρώτοι μετά τους αποστόλους συγγραφείς, οι οποίοι υπήρξαν μαθητές, συνοδοί, αυτόπτες και αυτήκοοι των Αποστόλων. Έζησαν κατά τον 1ο και την αρχή του 2ου αιώνα μ.Χ. Οι μεταγενέστεροι αυτών, λέγονται απλώς Πατέρες, ή συχνά </a:t>
            </a:r>
            <a:r>
              <a:rPr lang="el-GR" sz="2000" b="1" i="1" dirty="0" err="1" smtClean="0">
                <a:solidFill>
                  <a:schemeClr val="bg1"/>
                </a:solidFill>
                <a:latin typeface="Palatino Linotype" pitchFamily="18" charset="0"/>
              </a:rPr>
              <a:t>μεταποστολικοί</a:t>
            </a:r>
            <a:r>
              <a:rPr lang="el-GR" sz="2000" b="1" i="1" dirty="0" smtClean="0">
                <a:solidFill>
                  <a:schemeClr val="bg1"/>
                </a:solidFill>
                <a:latin typeface="Palatino Linotype" pitchFamily="18" charset="0"/>
              </a:rPr>
              <a:t> Πατέρες. Τα γραπτά τους έργα έχουν μεγάλο κύρος, γιατί γράφτηκαν στους χρόνους αμέσως μετά τους Αποστόλους και διατηρούν και συνεχίζουν την αποστολική παράδοση, δηλαδή το φρόνημα, τη διδασκαλία και τον τρόπο ζωής των Αποστόλων. Αρχικά θεωρούνταν πέντε, αλλά στη συνέχεια καταχρηστικώς, προστέθηκαν και άλλοι. Οι σημαντικότεροι από αυτούς είναι: - ο Άγιος Κλήμης, τρίτος επίσκοπος Ρώμης - ο Άγιος Ιγνάτιος, επίσκοπος Αντιοχείας - ο Άγιος Πολύκαρπος, επίσκοπος Σμύρνης - ο </a:t>
            </a:r>
            <a:r>
              <a:rPr lang="el-GR" sz="2000" b="1" i="1" dirty="0" err="1" smtClean="0">
                <a:solidFill>
                  <a:schemeClr val="bg1"/>
                </a:solidFill>
                <a:latin typeface="Palatino Linotype" pitchFamily="18" charset="0"/>
              </a:rPr>
              <a:t>Παπίας</a:t>
            </a:r>
            <a:r>
              <a:rPr lang="el-GR" sz="2000" b="1" i="1" dirty="0" smtClean="0">
                <a:solidFill>
                  <a:schemeClr val="bg1"/>
                </a:solidFill>
                <a:latin typeface="Palatino Linotype" pitchFamily="18" charset="0"/>
              </a:rPr>
              <a:t> </a:t>
            </a:r>
            <a:r>
              <a:rPr lang="el-GR" sz="2000" b="1" i="1" dirty="0" err="1" smtClean="0">
                <a:solidFill>
                  <a:schemeClr val="bg1"/>
                </a:solidFill>
                <a:latin typeface="Palatino Linotype" pitchFamily="18" charset="0"/>
              </a:rPr>
              <a:t>Ιεραπόλεως</a:t>
            </a:r>
            <a:r>
              <a:rPr lang="el-GR" sz="2000" b="1" i="1" dirty="0" smtClean="0">
                <a:solidFill>
                  <a:schemeClr val="bg1"/>
                </a:solidFill>
                <a:latin typeface="Palatino Linotype" pitchFamily="18" charset="0"/>
              </a:rPr>
              <a:t> και - ο </a:t>
            </a:r>
            <a:r>
              <a:rPr lang="el-GR" sz="2000" b="1" i="1" dirty="0" err="1" smtClean="0">
                <a:solidFill>
                  <a:schemeClr val="bg1"/>
                </a:solidFill>
                <a:latin typeface="Palatino Linotype" pitchFamily="18" charset="0"/>
              </a:rPr>
              <a:t>Ερμάς</a:t>
            </a:r>
            <a:r>
              <a:rPr lang="el-GR" sz="2000" b="1" i="1" dirty="0" smtClean="0">
                <a:solidFill>
                  <a:schemeClr val="bg1"/>
                </a:solidFill>
                <a:latin typeface="Palatino Linotype" pitchFamily="18" charset="0"/>
              </a:rPr>
              <a:t>. </a:t>
            </a: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70000" lnSpcReduction="20000"/>
          </a:bodyPr>
          <a:lstStyle/>
          <a:p>
            <a:r>
              <a:rPr lang="el-GR" sz="2900" b="1" i="1" dirty="0" smtClean="0">
                <a:solidFill>
                  <a:schemeClr val="accent5">
                    <a:lumMod val="50000"/>
                  </a:schemeClr>
                </a:solidFill>
                <a:latin typeface="Palatino Linotype" pitchFamily="18" charset="0"/>
              </a:rPr>
              <a:t>ΖΗΛΩΤΕΣ</a:t>
            </a:r>
          </a:p>
          <a:p>
            <a:pPr algn="just"/>
            <a:endParaRPr lang="el-GR" sz="2000" b="1" i="1" dirty="0" smtClean="0">
              <a:solidFill>
                <a:schemeClr val="accent5">
                  <a:lumMod val="50000"/>
                </a:schemeClr>
              </a:solidFill>
              <a:latin typeface="Palatino Linotype" pitchFamily="18" charset="0"/>
            </a:endParaRPr>
          </a:p>
          <a:p>
            <a:pPr algn="just"/>
            <a:r>
              <a:rPr lang="el-GR" sz="2000" b="1" i="1" dirty="0" smtClean="0">
                <a:solidFill>
                  <a:schemeClr val="accent5">
                    <a:lumMod val="50000"/>
                  </a:schemeClr>
                </a:solidFill>
                <a:latin typeface="Palatino Linotype" pitchFamily="18" charset="0"/>
              </a:rPr>
              <a:t>Οι Ζηλωτές του Βυζαντίου, εκτός απ’ τις ανθενωτικές τους πεποιθήσεις, διακήρυτταν και την ανεξαρτησία της Εκκλησίας απ’ το Κράτος και αρνούνταν την επέμβαση της πολιτικής εξουσίας στα διάφορα εκκλησιαστικά ζητήματα. Αντίθετα, ήθελαν να επιβάλουν στον αυτοκράτορα μια αυστηρή εκκλησιαστική πειθαρχία, πράγμα το οποίο τους έφερνε πολλές φορές κατευθείαν αντιμέτωπους μαζί του. Στις προστριβές αυτές με το κράτος, οι Ζηλωτές είχαν με το μέρος τους </a:t>
            </a:r>
            <a:r>
              <a:rPr lang="el-GR" sz="2000" b="1" i="1" dirty="0" err="1" smtClean="0">
                <a:solidFill>
                  <a:schemeClr val="accent5">
                    <a:lumMod val="50000"/>
                  </a:schemeClr>
                </a:solidFill>
                <a:latin typeface="Palatino Linotype" pitchFamily="18" charset="0"/>
              </a:rPr>
              <a:t>τους</a:t>
            </a:r>
            <a:r>
              <a:rPr lang="el-GR" sz="2000" b="1" i="1" dirty="0" smtClean="0">
                <a:solidFill>
                  <a:schemeClr val="accent5">
                    <a:lumMod val="50000"/>
                  </a:schemeClr>
                </a:solidFill>
                <a:latin typeface="Palatino Linotype" pitchFamily="18" charset="0"/>
              </a:rPr>
              <a:t> πολυάριθμους μοναχούς που υπήρχαν </a:t>
            </a:r>
            <a:r>
              <a:rPr lang="el-GR" sz="2000" b="1" i="1" dirty="0" err="1" smtClean="0">
                <a:solidFill>
                  <a:schemeClr val="accent5">
                    <a:lumMod val="50000"/>
                  </a:schemeClr>
                </a:solidFill>
                <a:latin typeface="Palatino Linotype" pitchFamily="18" charset="0"/>
              </a:rPr>
              <a:t>υπεραύθονοι</a:t>
            </a:r>
            <a:r>
              <a:rPr lang="el-GR" sz="2000" b="1" i="1" dirty="0" smtClean="0">
                <a:solidFill>
                  <a:schemeClr val="accent5">
                    <a:lumMod val="50000"/>
                  </a:schemeClr>
                </a:solidFill>
                <a:latin typeface="Palatino Linotype" pitchFamily="18" charset="0"/>
              </a:rPr>
              <a:t> στο Βυζάντιο τότε και τον αμαθή και βαθιά θρησκευόμενο λαό. Η λαϊκή αυτή συμμετοχή δίνει στις διαμάχες τους ευρύτερη σημασία και καθιστά τις κινήσεις τους όχι μόνο θρησκευτικές αλλά και πολιτικοκοινωνικές.</a:t>
            </a:r>
          </a:p>
          <a:p>
            <a:pPr algn="just"/>
            <a:r>
              <a:rPr lang="el-GR" sz="2000" b="1" i="1" dirty="0" smtClean="0">
                <a:solidFill>
                  <a:schemeClr val="accent5">
                    <a:lumMod val="50000"/>
                  </a:schemeClr>
                </a:solidFill>
                <a:latin typeface="Palatino Linotype" pitchFamily="18" charset="0"/>
              </a:rPr>
              <a:t>Έτσι, μπορούμε να πούμε ότι οι Ζηλωτές είχαν εξελιχτεί σε ένα </a:t>
            </a:r>
            <a:r>
              <a:rPr lang="el-GR" sz="2000" b="1" i="1" dirty="0" err="1" smtClean="0">
                <a:solidFill>
                  <a:schemeClr val="accent5">
                    <a:lumMod val="50000"/>
                  </a:schemeClr>
                </a:solidFill>
                <a:latin typeface="Palatino Linotype" pitchFamily="18" charset="0"/>
              </a:rPr>
              <a:t>θρησκευτικοπολιτικό</a:t>
            </a:r>
            <a:r>
              <a:rPr lang="el-GR" sz="2000" b="1" i="1" dirty="0" smtClean="0">
                <a:solidFill>
                  <a:schemeClr val="accent5">
                    <a:lumMod val="50000"/>
                  </a:schemeClr>
                </a:solidFill>
                <a:latin typeface="Palatino Linotype" pitchFamily="18" charset="0"/>
              </a:rPr>
              <a:t> κόμμα που επιδίωκε, όχι μόνο την επικράτησή του στον πατριαρχικό θρόνο και στην εκκλησία, αλλά προσπαθούσε να επιβάλει με τη δύναμή του τις απόψεις του και σ’ όλες τις άλλες εκδηλώσεις της ζωής.</a:t>
            </a:r>
          </a:p>
          <a:p>
            <a:pPr algn="just"/>
            <a:r>
              <a:rPr lang="el-GR" sz="2000" b="1" i="1" dirty="0" smtClean="0">
                <a:solidFill>
                  <a:schemeClr val="accent5">
                    <a:lumMod val="50000"/>
                  </a:schemeClr>
                </a:solidFill>
                <a:latin typeface="Palatino Linotype" pitchFamily="18" charset="0"/>
              </a:rPr>
              <a:t>Οι Ζηλωτές του Βυζαντίου απέβλεπαν περισσότερο στην αυστηρή εκκλησιαστική πειθαρχία και στο μοναχισμό του κλήρου παρά στη μόρφωσή του. Γι’ αυτό και οι πατριάρχες που αναδείχτηκαν απ’ αυτούς τον καιρό της επικράτησής τους προέρχονταν από μοναχούς και δεν διακρίνονταν καθόλου για την πολυμάθειά τους. Μάλιστα, ο Νικηφόρος </a:t>
            </a:r>
            <a:r>
              <a:rPr lang="el-GR" sz="2000" b="1" i="1" dirty="0" err="1" smtClean="0">
                <a:solidFill>
                  <a:schemeClr val="accent5">
                    <a:lumMod val="50000"/>
                  </a:schemeClr>
                </a:solidFill>
                <a:latin typeface="Palatino Linotype" pitchFamily="18" charset="0"/>
              </a:rPr>
              <a:t>Γρηγοράς</a:t>
            </a:r>
            <a:r>
              <a:rPr lang="el-GR" sz="2000" b="1" i="1" dirty="0" smtClean="0">
                <a:solidFill>
                  <a:schemeClr val="accent5">
                    <a:lumMod val="50000"/>
                  </a:schemeClr>
                </a:solidFill>
                <a:latin typeface="Palatino Linotype" pitchFamily="18" charset="0"/>
              </a:rPr>
              <a:t> στο βιβλίο του ‘’Ιστορία’’, το οποίο έγραψε στη μονή της Χώρας, όπου αναγκάστηκε να αποσυρθεί, ύστερα από καταδίκη της Συνόδου της Αγίας Σοφίας το 1351, αναφέρει ότι υπήρξε εκείνη την περίοδο πατριάρχης που δεν μπορούσε ακόμα και να διαβάσει.</a:t>
            </a: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62500" lnSpcReduction="20000"/>
          </a:bodyPr>
          <a:lstStyle/>
          <a:p>
            <a:endParaRPr lang="el-GR" sz="2900" b="1" i="1" dirty="0" smtClean="0">
              <a:solidFill>
                <a:schemeClr val="accent5">
                  <a:lumMod val="50000"/>
                </a:schemeClr>
              </a:solidFill>
              <a:latin typeface="Palatino Linotype" pitchFamily="18" charset="0"/>
            </a:endParaRPr>
          </a:p>
          <a:p>
            <a:r>
              <a:rPr lang="el-GR" sz="3200" b="1" i="1" dirty="0" smtClean="0">
                <a:solidFill>
                  <a:schemeClr val="accent5">
                    <a:lumMod val="50000"/>
                  </a:schemeClr>
                </a:solidFill>
                <a:latin typeface="Palatino Linotype" pitchFamily="18" charset="0"/>
              </a:rPr>
              <a:t>ΙΣΛΑΜ</a:t>
            </a:r>
            <a:r>
              <a:rPr lang="el-GR" sz="2000" b="1" i="1" dirty="0" smtClean="0">
                <a:solidFill>
                  <a:schemeClr val="accent5">
                    <a:lumMod val="50000"/>
                  </a:schemeClr>
                </a:solidFill>
                <a:latin typeface="Palatino Linotype" pitchFamily="18" charset="0"/>
              </a:rPr>
              <a:t/>
            </a:r>
            <a:br>
              <a:rPr lang="el-GR" sz="2000" b="1" i="1" dirty="0" smtClean="0">
                <a:solidFill>
                  <a:schemeClr val="accent5">
                    <a:lumMod val="50000"/>
                  </a:schemeClr>
                </a:solidFill>
                <a:latin typeface="Palatino Linotype" pitchFamily="18" charset="0"/>
              </a:rPr>
            </a:br>
            <a:r>
              <a:rPr lang="el-GR" sz="2500" b="1" dirty="0" smtClean="0">
                <a:solidFill>
                  <a:schemeClr val="bg1"/>
                </a:solidFill>
                <a:latin typeface="Palatino Linotype" pitchFamily="18" charset="0"/>
              </a:rPr>
              <a:t> Ο Μωάμεθ, ένας πολυταξιδεμένος οδηγός καραβανιών από τη Μέκκα, που </a:t>
            </a:r>
            <a:r>
              <a:rPr lang="el-GR" sz="2500" b="1" dirty="0" err="1" smtClean="0">
                <a:solidFill>
                  <a:schemeClr val="bg1"/>
                </a:solidFill>
                <a:latin typeface="Palatino Linotype" pitchFamily="18" charset="0"/>
              </a:rPr>
              <a:t>γνώριζετο</a:t>
            </a:r>
            <a:r>
              <a:rPr lang="el-GR" sz="2500" b="1" dirty="0" smtClean="0">
                <a:solidFill>
                  <a:schemeClr val="bg1"/>
                </a:solidFill>
                <a:latin typeface="Palatino Linotype" pitchFamily="18" charset="0"/>
              </a:rPr>
              <a:t> Χριστιανισμό και τον Ιουδαϊσμό, υπήρξε ο ιδρυτής μιας νέας θρησκείας, που ονομάστηκε Ισλάμ.</a:t>
            </a:r>
          </a:p>
          <a:p>
            <a:r>
              <a:rPr lang="el-GR" sz="2500" b="1" dirty="0" smtClean="0">
                <a:solidFill>
                  <a:schemeClr val="bg1"/>
                </a:solidFill>
                <a:latin typeface="Palatino Linotype" pitchFamily="18" charset="0"/>
              </a:rPr>
              <a:t>Από το 613 άρχισε να διδάσκει δημόσια τη νέα αυτή θρησκεία, κατηγορώντας </a:t>
            </a:r>
            <a:r>
              <a:rPr lang="el-GR" sz="2500" b="1" dirty="0" err="1" smtClean="0">
                <a:solidFill>
                  <a:schemeClr val="bg1"/>
                </a:solidFill>
                <a:latin typeface="Palatino Linotype" pitchFamily="18" charset="0"/>
              </a:rPr>
              <a:t>τουςσυμπατριώτες</a:t>
            </a:r>
            <a:r>
              <a:rPr lang="el-GR" sz="2500" b="1" dirty="0" smtClean="0">
                <a:solidFill>
                  <a:schemeClr val="bg1"/>
                </a:solidFill>
                <a:latin typeface="Palatino Linotype" pitchFamily="18" charset="0"/>
              </a:rPr>
              <a:t> του ως ειδωλολάτρες. Για το λόγο αυτό όμως ο Μωάμεθ εκδιώχθηκε το 622από τη Μέκκα και κατέφυγε στη Μεδίνα, </a:t>
            </a:r>
            <a:r>
              <a:rPr lang="el-GR" sz="2500" b="1" dirty="0" err="1" smtClean="0">
                <a:solidFill>
                  <a:schemeClr val="bg1"/>
                </a:solidFill>
                <a:latin typeface="Palatino Linotype" pitchFamily="18" charset="0"/>
              </a:rPr>
              <a:t>όπουίδρυσε</a:t>
            </a:r>
            <a:r>
              <a:rPr lang="el-GR" sz="2500" b="1" dirty="0" smtClean="0">
                <a:solidFill>
                  <a:schemeClr val="bg1"/>
                </a:solidFill>
                <a:latin typeface="Palatino Linotype" pitchFamily="18" charset="0"/>
              </a:rPr>
              <a:t> μια κοινότητα πιστών. Το έτος αποδημίας του Μωάμεθ στη Μεδίνα θεωρείται ως </a:t>
            </a:r>
            <a:r>
              <a:rPr lang="el-GR" sz="2500" b="1" dirty="0" err="1" smtClean="0">
                <a:solidFill>
                  <a:schemeClr val="bg1"/>
                </a:solidFill>
                <a:latin typeface="Palatino Linotype" pitchFamily="18" charset="0"/>
              </a:rPr>
              <a:t>ηαρχή</a:t>
            </a:r>
            <a:r>
              <a:rPr lang="el-GR" sz="2500" b="1" dirty="0" smtClean="0">
                <a:solidFill>
                  <a:schemeClr val="bg1"/>
                </a:solidFill>
                <a:latin typeface="Palatino Linotype" pitchFamily="18" charset="0"/>
              </a:rPr>
              <a:t> της ισλαμικής κυριαρχίας και αποτελεί αφετηρία του χρονολογικού συστήματος των Αράβων (Εγίρα). Μέσα σε μια δεκαετία ο Μωάμεθ κατόρθωσε να επιβάλει τη διδασκαλία </a:t>
            </a:r>
            <a:r>
              <a:rPr lang="el-GR" sz="2500" b="1" dirty="0" err="1" smtClean="0">
                <a:solidFill>
                  <a:schemeClr val="bg1"/>
                </a:solidFill>
                <a:latin typeface="Palatino Linotype" pitchFamily="18" charset="0"/>
              </a:rPr>
              <a:t>τουκαι</a:t>
            </a:r>
            <a:r>
              <a:rPr lang="el-GR" sz="2500" b="1" dirty="0" smtClean="0">
                <a:solidFill>
                  <a:schemeClr val="bg1"/>
                </a:solidFill>
                <a:latin typeface="Palatino Linotype" pitchFamily="18" charset="0"/>
              </a:rPr>
              <a:t> να συνενώσει τις αραβικές φυλές, θέτοντας τέρμα στην πολιτική διάσπαση της Αραβικής Χερσονήσου.</a:t>
            </a:r>
          </a:p>
          <a:p>
            <a:r>
              <a:rPr lang="el-GR" sz="2500" b="1" dirty="0" smtClean="0">
                <a:solidFill>
                  <a:schemeClr val="bg1"/>
                </a:solidFill>
                <a:latin typeface="Palatino Linotype" pitchFamily="18" charset="0"/>
              </a:rPr>
              <a:t>Οι πιστοί της νέας θρησκείας ονομάστηκαν μουσουλμάνοι. Ιερό βιβλίο των μουσουλμάνων είναι το Κοράνιο. Για τους μουσουλμάνους ιδιαίτερη σημασία είχε ο ιερός πόλεμος (</a:t>
            </a:r>
            <a:r>
              <a:rPr lang="el-GR" sz="2500" b="1" dirty="0" err="1" smtClean="0">
                <a:solidFill>
                  <a:schemeClr val="bg1"/>
                </a:solidFill>
                <a:latin typeface="Palatino Linotype" pitchFamily="18" charset="0"/>
              </a:rPr>
              <a:t>τζιχάντ</a:t>
            </a:r>
            <a:r>
              <a:rPr lang="el-GR" sz="2500" b="1" dirty="0" smtClean="0">
                <a:solidFill>
                  <a:schemeClr val="bg1"/>
                </a:solidFill>
                <a:latin typeface="Palatino Linotype" pitchFamily="18" charset="0"/>
              </a:rPr>
              <a:t>), δηλαδή η υποχρέωση των πιστών να διαδώσουν με το σπαθί τη θρησκεία τους στους "απίστους".</a:t>
            </a:r>
            <a:endParaRPr lang="el-GR" sz="2000" b="1" i="1" dirty="0" smtClean="0">
              <a:solidFill>
                <a:schemeClr val="bg1"/>
              </a:solidFill>
              <a:latin typeface="Palatino Linotype"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lnSpcReduction="10000"/>
          </a:bodyPr>
          <a:lstStyle/>
          <a:p>
            <a:endParaRPr lang="el-GR" sz="2900" b="1" i="1" dirty="0" smtClean="0">
              <a:solidFill>
                <a:schemeClr val="accent5">
                  <a:lumMod val="50000"/>
                </a:schemeClr>
              </a:solidFill>
              <a:latin typeface="Palatino Linotype" pitchFamily="18" charset="0"/>
            </a:endParaRPr>
          </a:p>
          <a:p>
            <a:r>
              <a:rPr lang="el-GR" sz="2000" b="1" i="1" dirty="0" smtClean="0">
                <a:solidFill>
                  <a:schemeClr val="accent5">
                    <a:lumMod val="50000"/>
                  </a:schemeClr>
                </a:solidFill>
                <a:latin typeface="Palatino Linotype" pitchFamily="18" charset="0"/>
              </a:rPr>
              <a:t>ΙΣΛΑΜ</a:t>
            </a:r>
            <a:br>
              <a:rPr lang="el-GR" sz="2000" b="1" i="1" dirty="0" smtClean="0">
                <a:solidFill>
                  <a:schemeClr val="accent5">
                    <a:lumMod val="50000"/>
                  </a:schemeClr>
                </a:solidFill>
                <a:latin typeface="Palatino Linotype" pitchFamily="18" charset="0"/>
              </a:rPr>
            </a:br>
            <a:r>
              <a:rPr lang="el-GR" sz="2000" b="1" dirty="0" smtClean="0">
                <a:solidFill>
                  <a:schemeClr val="bg1"/>
                </a:solidFill>
              </a:rPr>
              <a:t> Το Ισλάμ έχει πολλά δάνεια στοιχεία από τη Χριστιανική και την Ιουδαϊκή θρησκεία. Το Κοράνιο, όμως, δεν καθορίζει μόνο τη θρησκευτική συμπεριφορά των πιστών, αλλά και τα καθήκοντα και τους νόμους που πρέπει να τηρούνται από τους πολίτες, τους υπαλλήλους και τους κυβερνώντες. Η θρησκευτική κοινότητα ταυτίζεται με το κράτος (θεοκρατικό κράτος). Όποιος παραβιάζει τους ιερούς κανόνες δικάζεται από τον Μουφτή ή τον Καδή (δικαστή) βάσει του Κορανίου. Η θρησκευτική δικαιοσύνη δεν διαχωρίζεται από την κοσμική. Ο ανώτατος άρχοντας είναι ταυτόχρονα θρησκευτικός και κοσμικός ηγέτης..</a:t>
            </a:r>
            <a:endParaRPr lang="el-GR" sz="2000" dirty="0" smtClean="0">
              <a:solidFill>
                <a:schemeClr val="bg1"/>
              </a:solidFill>
            </a:endParaRPr>
          </a:p>
          <a:p>
            <a:pPr>
              <a:buNone/>
            </a:pPr>
            <a:r>
              <a:rPr lang="el-GR" sz="2500" dirty="0" smtClean="0">
                <a:solidFill>
                  <a:schemeClr val="bg1"/>
                </a:solidFill>
                <a:latin typeface="Palatino Linotype" pitchFamily="18" charset="0"/>
              </a:rPr>
              <a:t> </a:t>
            </a:r>
          </a:p>
          <a:p>
            <a:pPr algn="just"/>
            <a:endParaRPr lang="el-GR" sz="2000" b="1" i="1" dirty="0" smtClean="0">
              <a:solidFill>
                <a:schemeClr val="bg1"/>
              </a:solidFill>
              <a:latin typeface="Palatino Linotype"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fontScale="70000" lnSpcReduction="20000"/>
          </a:bodyPr>
          <a:lstStyle/>
          <a:p>
            <a:endParaRPr lang="el-GR" sz="2900" b="1" i="1" dirty="0" smtClean="0">
              <a:solidFill>
                <a:schemeClr val="accent5">
                  <a:lumMod val="50000"/>
                </a:schemeClr>
              </a:solidFill>
              <a:latin typeface="Palatino Linotype" pitchFamily="18" charset="0"/>
            </a:endParaRPr>
          </a:p>
          <a:p>
            <a:pPr algn="just"/>
            <a:r>
              <a:rPr lang="el-GR" sz="2300" b="1" dirty="0" smtClean="0">
                <a:solidFill>
                  <a:schemeClr val="bg1"/>
                </a:solidFill>
                <a:latin typeface="Palatino Linotype" pitchFamily="18" charset="0"/>
              </a:rPr>
              <a:t>ΕΑΛΩ Η ΠΟΛΗ</a:t>
            </a:r>
          </a:p>
          <a:p>
            <a:pPr algn="just"/>
            <a:r>
              <a:rPr lang="el-GR" sz="2500" dirty="0" smtClean="0">
                <a:solidFill>
                  <a:schemeClr val="bg1"/>
                </a:solidFill>
                <a:latin typeface="Palatino Linotype" pitchFamily="18" charset="0"/>
              </a:rPr>
              <a:t>Κατά τα 1.100 χρόνια ζωής της Βυζαντινής Αυτοκρατορίας, η Κωνσταντινούπολη είχε πολιορκηθεί αρκετές φορές αλλά μόνο μία φορά είχε πέσει στα χέρια των εχθρών, το 1204 από τους Σταυροφόρους της Δ΄ Σταυροφορίας. Μετά το 1204 στην πόλη εγκαθιδρύθηκε ένα αδύναμο Λατινικό βασίλειο και οι υπόλοιπες περιοχές της Αυτοκρατορίας είχαν διασπαστεί σε επί μέρους βασίλεια. Ένα από αυτά, η ελληνική Αυτοκρατορία της Νίκαιας κατάφερε να επικρατήσει στην περιοχή και να ανακτήσει την Πόλη το 1261. Τους επόμενους δύο αιώνες, η εξασθενημένη Βυζαντινή Αυτοκρατορία δεχόταν συνεχείς επιθέσεις από Λατίνους, Σέρβους, Βουλγάρους και ιδιαίτερα από τους Οθωμανούς Τούρκους. Το 1453 στην Αυτοκρατορία ανήκαν εκτός από την ίδια την Κωνσταντινούπολη και τα περίχωρά της, το μεγαλύτερο τμήμα της Πελοποννήσου, με επίκεντρο τον Μυστρά. Η Αυτοκρατορία της Τραπεζούντας, ένα ελληνικό κράτος που δημιουργήθηκε το 1204 στην άκρη της </a:t>
            </a:r>
            <a:r>
              <a:rPr lang="el-GR" sz="2500" dirty="0" err="1" smtClean="0">
                <a:solidFill>
                  <a:schemeClr val="bg1"/>
                </a:solidFill>
                <a:latin typeface="Palatino Linotype" pitchFamily="18" charset="0"/>
              </a:rPr>
              <a:t>Μικράς</a:t>
            </a:r>
            <a:r>
              <a:rPr lang="el-GR" sz="2500" dirty="0" smtClean="0">
                <a:solidFill>
                  <a:schemeClr val="bg1"/>
                </a:solidFill>
                <a:latin typeface="Palatino Linotype" pitchFamily="18" charset="0"/>
              </a:rPr>
              <a:t> Ασίας και κατάφερε να επιβιώσει όλο αυτό το διάστημα, αποτελούσε εντελώς ξεχωριστή από το Βυζάντιο πολιτική οντότητα.</a:t>
            </a:r>
          </a:p>
          <a:p>
            <a:pPr algn="just"/>
            <a:endParaRPr lang="el-GR" sz="2000" b="1" i="1" dirty="0" smtClean="0">
              <a:solidFill>
                <a:schemeClr val="bg1"/>
              </a:solidFill>
              <a:latin typeface="Palatino Linotype"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a:bodyPr>
          <a:lstStyle/>
          <a:p>
            <a:endParaRPr lang="el-GR" sz="2900" b="1" i="1" dirty="0" smtClean="0">
              <a:solidFill>
                <a:schemeClr val="accent5">
                  <a:lumMod val="50000"/>
                </a:schemeClr>
              </a:solidFill>
              <a:latin typeface="Palatino Linotype" pitchFamily="18" charset="0"/>
            </a:endParaRPr>
          </a:p>
          <a:p>
            <a:r>
              <a:rPr lang="el-GR" sz="2300" b="1" dirty="0" smtClean="0">
                <a:solidFill>
                  <a:schemeClr val="bg1"/>
                </a:solidFill>
                <a:latin typeface="Palatino Linotype" pitchFamily="18" charset="0"/>
              </a:rPr>
              <a:t>ΕΑΛΩ Η ΠΟΛΗ</a:t>
            </a:r>
            <a:r>
              <a:rPr lang="el-GR" sz="2000" b="1" i="1" dirty="0" smtClean="0">
                <a:solidFill>
                  <a:schemeClr val="accent5">
                    <a:lumMod val="50000"/>
                  </a:schemeClr>
                </a:solidFill>
                <a:latin typeface="Palatino Linotype" pitchFamily="18" charset="0"/>
              </a:rPr>
              <a:t/>
            </a:r>
            <a:br>
              <a:rPr lang="el-GR" sz="2000" b="1" i="1" dirty="0" smtClean="0">
                <a:solidFill>
                  <a:schemeClr val="accent5">
                    <a:lumMod val="50000"/>
                  </a:schemeClr>
                </a:solidFill>
                <a:latin typeface="Palatino Linotype" pitchFamily="18" charset="0"/>
              </a:rPr>
            </a:br>
            <a:r>
              <a:rPr lang="el-GR" sz="2000" b="1" dirty="0" smtClean="0">
                <a:solidFill>
                  <a:schemeClr val="bg1"/>
                </a:solidFill>
                <a:latin typeface="Palatino Linotype" pitchFamily="18" charset="0"/>
              </a:rPr>
              <a:t> Η Άλωση της Κωνσταντινούπολης υπήρξε το αποτέλεσμα της πολιορκίας της βυζαντινής πρωτεύουσας, της οποίας Αυτοκράτορας ήταν ο Κωνσταντίνος ΙΑ΄ Παλαιολόγος, από τον οθωμανικό στρατό, με επικεφαλής τον σουλτάνο Μωάμεθ Β΄. Η πολιορκία διήρκεσε από τις 6 Απριλίου έως την Τρίτη, 29 Μαΐου 1453 (Ιουλιανό ημερολόγιο). Η άλωση αυτή της Κωνσταντινούπολης, σήμανε και το τέλος της </a:t>
            </a:r>
            <a:r>
              <a:rPr lang="el-GR" sz="2000" b="1" dirty="0" err="1" smtClean="0">
                <a:solidFill>
                  <a:schemeClr val="bg1"/>
                </a:solidFill>
                <a:latin typeface="Palatino Linotype" pitchFamily="18" charset="0"/>
              </a:rPr>
              <a:t>υπερχιλιετούς</a:t>
            </a:r>
            <a:r>
              <a:rPr lang="el-GR" sz="2000" b="1" dirty="0" smtClean="0">
                <a:solidFill>
                  <a:schemeClr val="bg1"/>
                </a:solidFill>
                <a:latin typeface="Palatino Linotype" pitchFamily="18" charset="0"/>
              </a:rPr>
              <a:t> Βυζαντινής Αυτοκρατορίας.</a:t>
            </a:r>
            <a:br>
              <a:rPr lang="el-GR" sz="2000" b="1" dirty="0" smtClean="0">
                <a:solidFill>
                  <a:schemeClr val="bg1"/>
                </a:solidFill>
                <a:latin typeface="Palatino Linotype" pitchFamily="18" charset="0"/>
              </a:rPr>
            </a:br>
            <a:r>
              <a:rPr lang="el-GR" sz="2000" b="1" dirty="0" smtClean="0">
                <a:solidFill>
                  <a:schemeClr val="bg1"/>
                </a:solidFill>
                <a:latin typeface="Palatino Linotype" pitchFamily="18" charset="0"/>
              </a:rPr>
              <a:t/>
            </a:r>
            <a:br>
              <a:rPr lang="el-GR" sz="2000" b="1" dirty="0" smtClean="0">
                <a:solidFill>
                  <a:schemeClr val="bg1"/>
                </a:solidFill>
                <a:latin typeface="Palatino Linotype" pitchFamily="18" charset="0"/>
              </a:rPr>
            </a:br>
            <a:endParaRPr lang="el-GR" sz="2000" b="1" i="1" dirty="0" smtClean="0">
              <a:solidFill>
                <a:schemeClr val="bg1"/>
              </a:solidFill>
              <a:latin typeface="Palatino Linotype"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a:bodyPr>
          <a:lstStyle/>
          <a:p>
            <a:endParaRPr lang="el-GR" sz="2900" b="1" i="1" dirty="0" smtClean="0">
              <a:solidFill>
                <a:schemeClr val="accent5">
                  <a:lumMod val="50000"/>
                </a:schemeClr>
              </a:solidFill>
              <a:latin typeface="Palatino Linotype" pitchFamily="18" charset="0"/>
            </a:endParaRPr>
          </a:p>
          <a:p>
            <a:pPr algn="just"/>
            <a:r>
              <a:rPr lang="el-GR" sz="2300" b="1" dirty="0" smtClean="0">
                <a:solidFill>
                  <a:schemeClr val="bg1"/>
                </a:solidFill>
                <a:latin typeface="Palatino Linotype" pitchFamily="18" charset="0"/>
              </a:rPr>
              <a:t>ΕΞΙΣΛΑΜΙΣΜΟΣ</a:t>
            </a:r>
          </a:p>
          <a:p>
            <a:pPr algn="just"/>
            <a:r>
              <a:rPr lang="el-GR" sz="2000" b="1" i="1" dirty="0" smtClean="0">
                <a:solidFill>
                  <a:schemeClr val="accent5">
                    <a:lumMod val="50000"/>
                  </a:schemeClr>
                </a:solidFill>
                <a:latin typeface="Palatino Linotype" pitchFamily="18" charset="0"/>
              </a:rPr>
              <a:t/>
            </a:r>
            <a:br>
              <a:rPr lang="el-GR" sz="2000" b="1" i="1" dirty="0" smtClean="0">
                <a:solidFill>
                  <a:schemeClr val="accent5">
                    <a:lumMod val="50000"/>
                  </a:schemeClr>
                </a:solidFill>
                <a:latin typeface="Palatino Linotype" pitchFamily="18" charset="0"/>
              </a:rPr>
            </a:br>
            <a:r>
              <a:rPr lang="el-GR" sz="2000" b="1" dirty="0" smtClean="0">
                <a:solidFill>
                  <a:schemeClr val="bg1"/>
                </a:solidFill>
                <a:latin typeface="Palatino Linotype" pitchFamily="18" charset="0"/>
              </a:rPr>
              <a:t> Οι εξισλαμισμοί αποτέλεσαν διαρκή απειλή για τον ελληνισμό στα χρόνια της Τουρκοκρατίας. Θεωρητικά, ο βίαιος, καθολικός εξισλαμισμός, δεν ήταν υποχρεωτικός, καθώς, σύμφωνα με το Ισλάμ, οι θρησκείες της Βίβλου ήταν ανεκτές κάτω από ορισμένες προϋποθέσεις. </a:t>
            </a:r>
          </a:p>
          <a:p>
            <a:pPr algn="just"/>
            <a:r>
              <a:rPr lang="el-GR" sz="2000" b="1" dirty="0" smtClean="0">
                <a:solidFill>
                  <a:schemeClr val="bg1"/>
                </a:solidFill>
                <a:latin typeface="Palatino Linotype" pitchFamily="18" charset="0"/>
              </a:rPr>
              <a:t>Επίσης, οι οθωμανικές αρχές δεν επεδίωξαν καθολικούς εξισλαμισμούς, καθώς αυτό θα είχε ως αποτέλεσμα την ανατροπή του οικονομικού και κοινωνικού καθεστώτος, το οποίο στηριζόταν στην εκμετάλλευση των υπόδουλων.</a:t>
            </a:r>
          </a:p>
          <a:p>
            <a:pPr algn="just"/>
            <a:endParaRPr lang="el-GR" sz="2000" b="1" i="1" dirty="0" smtClean="0">
              <a:solidFill>
                <a:schemeClr val="bg1"/>
              </a:solidFill>
              <a:latin typeface="Palatino Linotype"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a:bodyPr>
          <a:lstStyle/>
          <a:p>
            <a:r>
              <a:rPr lang="el-GR" sz="2900" b="1" i="1" dirty="0" smtClean="0">
                <a:solidFill>
                  <a:schemeClr val="accent5">
                    <a:lumMod val="50000"/>
                  </a:schemeClr>
                </a:solidFill>
                <a:latin typeface="Palatino Linotype" pitchFamily="18" charset="0"/>
              </a:rPr>
              <a:t>ΠΑΙΔΟΜΑΖΩΜΑ</a:t>
            </a:r>
            <a:endParaRPr lang="el-GR" sz="2300" b="1" dirty="0" smtClean="0">
              <a:solidFill>
                <a:schemeClr val="bg1"/>
              </a:solidFill>
              <a:latin typeface="Palatino Linotype" pitchFamily="18" charset="0"/>
            </a:endParaRPr>
          </a:p>
          <a:p>
            <a:r>
              <a:rPr lang="el-GR" sz="2000" b="1" i="1" dirty="0" smtClean="0">
                <a:solidFill>
                  <a:schemeClr val="accent5">
                    <a:lumMod val="50000"/>
                  </a:schemeClr>
                </a:solidFill>
                <a:latin typeface="Palatino Linotype" pitchFamily="18" charset="0"/>
              </a:rPr>
              <a:t/>
            </a:r>
            <a:br>
              <a:rPr lang="el-GR" sz="2000" b="1" i="1" dirty="0" smtClean="0">
                <a:solidFill>
                  <a:schemeClr val="accent5">
                    <a:lumMod val="50000"/>
                  </a:schemeClr>
                </a:solidFill>
                <a:latin typeface="Palatino Linotype" pitchFamily="18" charset="0"/>
              </a:rPr>
            </a:br>
            <a:r>
              <a:rPr lang="el-GR" sz="2000" b="1" dirty="0" smtClean="0">
                <a:solidFill>
                  <a:schemeClr val="bg1"/>
                </a:solidFill>
                <a:latin typeface="Palatino Linotype" pitchFamily="18" charset="0"/>
              </a:rPr>
              <a:t> Το παιδομάζωμα είναι μία από της τραγικότερες μορφές εξισλαμισμού. Η λέξη παιδομάζωμα μαρτυρείται για πρώτη φορά σε ελληνικό κείμενο στα 1675 (</a:t>
            </a:r>
            <a:r>
              <a:rPr lang="el-GR" sz="2000" b="1" dirty="0" err="1" smtClean="0">
                <a:solidFill>
                  <a:schemeClr val="bg1"/>
                </a:solidFill>
                <a:latin typeface="Palatino Linotype" pitchFamily="18" charset="0"/>
              </a:rPr>
              <a:t>Μεταλληνός</a:t>
            </a:r>
            <a:r>
              <a:rPr lang="el-GR" sz="2000" b="1" dirty="0" smtClean="0">
                <a:solidFill>
                  <a:schemeClr val="bg1"/>
                </a:solidFill>
                <a:latin typeface="Palatino Linotype" pitchFamily="18" charset="0"/>
              </a:rPr>
              <a:t>) 1 . Σε παλαιότερα γραπτά έργα αναφέρεται ως αρπαγή των παίδων (κατά του </a:t>
            </a:r>
            <a:r>
              <a:rPr lang="el-GR" sz="2000" b="1" dirty="0" err="1" smtClean="0">
                <a:solidFill>
                  <a:schemeClr val="bg1"/>
                </a:solidFill>
                <a:latin typeface="Palatino Linotype" pitchFamily="18" charset="0"/>
              </a:rPr>
              <a:t>αμηρά</a:t>
            </a:r>
            <a:r>
              <a:rPr lang="el-GR" sz="2000" b="1" dirty="0" smtClean="0">
                <a:solidFill>
                  <a:schemeClr val="bg1"/>
                </a:solidFill>
                <a:latin typeface="Palatino Linotype" pitchFamily="18" charset="0"/>
              </a:rPr>
              <a:t> </a:t>
            </a:r>
            <a:r>
              <a:rPr lang="el-GR" sz="2000" b="1" dirty="0" err="1" smtClean="0">
                <a:solidFill>
                  <a:schemeClr val="bg1"/>
                </a:solidFill>
                <a:latin typeface="Palatino Linotype" pitchFamily="18" charset="0"/>
              </a:rPr>
              <a:t>επίταγμα</a:t>
            </a:r>
            <a:r>
              <a:rPr lang="el-GR" sz="2000" b="1" dirty="0" smtClean="0">
                <a:solidFill>
                  <a:schemeClr val="bg1"/>
                </a:solidFill>
                <a:latin typeface="Palatino Linotype" pitchFamily="18" charset="0"/>
              </a:rPr>
              <a:t>), (πρόσταγμα κατά του κρατούντος) εις </a:t>
            </a:r>
            <a:r>
              <a:rPr lang="el-GR" sz="2000" b="1" dirty="0" err="1" smtClean="0">
                <a:solidFill>
                  <a:schemeClr val="bg1"/>
                </a:solidFill>
                <a:latin typeface="Palatino Linotype" pitchFamily="18" charset="0"/>
              </a:rPr>
              <a:t>συλλογήν</a:t>
            </a:r>
            <a:r>
              <a:rPr lang="el-GR" sz="2000" b="1" dirty="0" smtClean="0">
                <a:solidFill>
                  <a:schemeClr val="bg1"/>
                </a:solidFill>
                <a:latin typeface="Palatino Linotype" pitchFamily="18" charset="0"/>
              </a:rPr>
              <a:t> </a:t>
            </a:r>
            <a:r>
              <a:rPr lang="el-GR" sz="2000" b="1" dirty="0" err="1" smtClean="0">
                <a:solidFill>
                  <a:schemeClr val="bg1"/>
                </a:solidFill>
                <a:latin typeface="Palatino Linotype" pitchFamily="18" charset="0"/>
              </a:rPr>
              <a:t>παιδίων</a:t>
            </a:r>
            <a:r>
              <a:rPr lang="el-GR" sz="2000" b="1" dirty="0" smtClean="0">
                <a:solidFill>
                  <a:schemeClr val="bg1"/>
                </a:solidFill>
                <a:latin typeface="Palatino Linotype" pitchFamily="18" charset="0"/>
              </a:rPr>
              <a:t> (ως έθος εστί τοις </a:t>
            </a:r>
            <a:r>
              <a:rPr lang="el-GR" sz="2000" b="1" dirty="0" err="1" smtClean="0">
                <a:solidFill>
                  <a:schemeClr val="bg1"/>
                </a:solidFill>
                <a:latin typeface="Palatino Linotype" pitchFamily="18" charset="0"/>
              </a:rPr>
              <a:t>Αγαρηνοίς</a:t>
            </a:r>
            <a:r>
              <a:rPr lang="el-GR" sz="2000" b="1" dirty="0" smtClean="0">
                <a:solidFill>
                  <a:schemeClr val="bg1"/>
                </a:solidFill>
                <a:latin typeface="Palatino Linotype" pitchFamily="18" charset="0"/>
              </a:rPr>
              <a:t>), </a:t>
            </a:r>
            <a:r>
              <a:rPr lang="el-GR" sz="2000" b="1" dirty="0" err="1" smtClean="0">
                <a:solidFill>
                  <a:schemeClr val="bg1"/>
                </a:solidFill>
                <a:latin typeface="Palatino Linotype" pitchFamily="18" charset="0"/>
              </a:rPr>
              <a:t>πιασμός</a:t>
            </a:r>
            <a:r>
              <a:rPr lang="el-GR" sz="2000" b="1" dirty="0" smtClean="0">
                <a:solidFill>
                  <a:schemeClr val="bg1"/>
                </a:solidFill>
                <a:latin typeface="Palatino Linotype" pitchFamily="18" charset="0"/>
              </a:rPr>
              <a:t> </a:t>
            </a:r>
            <a:r>
              <a:rPr lang="el-GR" sz="2000" b="1" dirty="0" err="1" smtClean="0">
                <a:solidFill>
                  <a:schemeClr val="bg1"/>
                </a:solidFill>
                <a:latin typeface="Palatino Linotype" pitchFamily="18" charset="0"/>
              </a:rPr>
              <a:t>παιδίων</a:t>
            </a:r>
            <a:r>
              <a:rPr lang="el-GR" sz="2000" b="1" dirty="0" smtClean="0">
                <a:solidFill>
                  <a:schemeClr val="bg1"/>
                </a:solidFill>
                <a:latin typeface="Palatino Linotype" pitchFamily="18" charset="0"/>
              </a:rPr>
              <a:t>, δεκατισμός των παίδων και </a:t>
            </a:r>
            <a:r>
              <a:rPr lang="el-GR" sz="2000" b="1" dirty="0" err="1" smtClean="0">
                <a:solidFill>
                  <a:schemeClr val="bg1"/>
                </a:solidFill>
                <a:latin typeface="Palatino Linotype" pitchFamily="18" charset="0"/>
              </a:rPr>
              <a:t>γιανιτσαρομάζωμα</a:t>
            </a:r>
            <a:r>
              <a:rPr lang="el-GR" sz="2000" b="1" dirty="0" smtClean="0">
                <a:solidFill>
                  <a:schemeClr val="bg1"/>
                </a:solidFill>
                <a:latin typeface="Palatino Linotype" pitchFamily="18" charset="0"/>
              </a:rPr>
              <a:t> (Γούναρης) 2 . Όσον αφορά τους Οθωμανούς και τους σημερινούς Τούρκους αυτοί χρησιμοποιούν τη λέξη </a:t>
            </a:r>
            <a:r>
              <a:rPr lang="el-GR" sz="2000" b="1" dirty="0" err="1" smtClean="0">
                <a:solidFill>
                  <a:schemeClr val="bg1"/>
                </a:solidFill>
                <a:latin typeface="Palatino Linotype" pitchFamily="18" charset="0"/>
              </a:rPr>
              <a:t>devsirme</a:t>
            </a:r>
            <a:r>
              <a:rPr lang="el-GR" sz="2000" b="1" dirty="0" smtClean="0">
                <a:solidFill>
                  <a:schemeClr val="bg1"/>
                </a:solidFill>
                <a:latin typeface="Palatino Linotype" pitchFamily="18" charset="0"/>
              </a:rPr>
              <a:t>. </a:t>
            </a:r>
            <a:endParaRPr lang="el-GR" sz="2000" b="1" i="1" dirty="0" smtClean="0">
              <a:solidFill>
                <a:schemeClr val="bg1"/>
              </a:solidFill>
              <a:latin typeface="Palatino Linotype"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a:bodyPr>
          <a:lstStyle/>
          <a:p>
            <a:r>
              <a:rPr lang="el-GR" sz="2300" b="1" dirty="0" smtClean="0">
                <a:solidFill>
                  <a:schemeClr val="bg1"/>
                </a:solidFill>
                <a:latin typeface="Palatino Linotype" pitchFamily="18" charset="0"/>
              </a:rPr>
              <a:t>ΠΑΙΔΟΜΑΖΩΜΑ</a:t>
            </a:r>
            <a:r>
              <a:rPr lang="el-GR" sz="2000" b="1" i="1" dirty="0" smtClean="0">
                <a:solidFill>
                  <a:schemeClr val="accent5">
                    <a:lumMod val="50000"/>
                  </a:schemeClr>
                </a:solidFill>
                <a:latin typeface="Palatino Linotype" pitchFamily="18" charset="0"/>
              </a:rPr>
              <a:t/>
            </a:r>
            <a:br>
              <a:rPr lang="el-GR" sz="2000" b="1" i="1" dirty="0" smtClean="0">
                <a:solidFill>
                  <a:schemeClr val="accent5">
                    <a:lumMod val="50000"/>
                  </a:schemeClr>
                </a:solidFill>
                <a:latin typeface="Palatino Linotype" pitchFamily="18" charset="0"/>
              </a:rPr>
            </a:br>
            <a:r>
              <a:rPr lang="el-GR" sz="2300" dirty="0" smtClean="0">
                <a:solidFill>
                  <a:schemeClr val="bg1"/>
                </a:solidFill>
                <a:latin typeface="Palatino Linotype" pitchFamily="18" charset="0"/>
              </a:rPr>
              <a:t> Τους λόγους για τους οποίους θεσπίστηκε το παιδομάζωμα θα τους χωρίσουμε σε ομάδες και θα τους εξετάσουμε τον καθένα ξεχωριστά: </a:t>
            </a:r>
          </a:p>
          <a:p>
            <a:r>
              <a:rPr lang="el-GR" sz="2300" dirty="0" smtClean="0">
                <a:solidFill>
                  <a:schemeClr val="bg1"/>
                </a:solidFill>
                <a:latin typeface="Palatino Linotype" pitchFamily="18" charset="0"/>
              </a:rPr>
              <a:t>I. Λόγοι πολιτικοί </a:t>
            </a:r>
          </a:p>
          <a:p>
            <a:r>
              <a:rPr lang="el-GR" sz="2300" dirty="0" smtClean="0">
                <a:solidFill>
                  <a:schemeClr val="bg1"/>
                </a:solidFill>
                <a:latin typeface="Palatino Linotype" pitchFamily="18" charset="0"/>
              </a:rPr>
              <a:t>II. Λόγοι στρατιωτικοί</a:t>
            </a:r>
          </a:p>
          <a:p>
            <a:r>
              <a:rPr lang="el-GR" sz="2300" dirty="0" smtClean="0">
                <a:solidFill>
                  <a:schemeClr val="bg1"/>
                </a:solidFill>
                <a:latin typeface="Palatino Linotype" pitchFamily="18" charset="0"/>
              </a:rPr>
              <a:t> III. Λόγοι ασφάλειας του ηγεμόνα </a:t>
            </a:r>
          </a:p>
          <a:p>
            <a:r>
              <a:rPr lang="el-GR" sz="2300" dirty="0" smtClean="0">
                <a:solidFill>
                  <a:schemeClr val="bg1"/>
                </a:solidFill>
                <a:latin typeface="Palatino Linotype" pitchFamily="18" charset="0"/>
              </a:rPr>
              <a:t>IV. Λόγοι οικονομικοί </a:t>
            </a:r>
          </a:p>
          <a:p>
            <a:r>
              <a:rPr lang="el-GR" sz="2300" dirty="0" smtClean="0">
                <a:solidFill>
                  <a:schemeClr val="bg1"/>
                </a:solidFill>
                <a:latin typeface="Palatino Linotype" pitchFamily="18" charset="0"/>
              </a:rPr>
              <a:t>V. Λόγοι δημογραφικοί </a:t>
            </a:r>
          </a:p>
          <a:p>
            <a:r>
              <a:rPr lang="el-GR" sz="2300" dirty="0" smtClean="0">
                <a:solidFill>
                  <a:schemeClr val="bg1"/>
                </a:solidFill>
                <a:latin typeface="Palatino Linotype" pitchFamily="18" charset="0"/>
              </a:rPr>
              <a:t>VI. Λόγοι θρησκευτικοί</a:t>
            </a:r>
            <a:endParaRPr lang="el-GR" sz="2000" b="1" i="1" dirty="0" smtClean="0">
              <a:solidFill>
                <a:schemeClr val="bg1"/>
              </a:solidFill>
              <a:latin typeface="Palatino Linotype"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a:bodyPr>
          <a:lstStyle/>
          <a:p>
            <a:endParaRPr lang="el-GR" sz="2900" b="1" i="1" dirty="0" smtClean="0">
              <a:solidFill>
                <a:schemeClr val="accent5">
                  <a:lumMod val="50000"/>
                </a:schemeClr>
              </a:solidFill>
              <a:latin typeface="Palatino Linotype" pitchFamily="18" charset="0"/>
            </a:endParaRPr>
          </a:p>
          <a:p>
            <a:r>
              <a:rPr lang="el-GR" sz="2300" b="1" dirty="0" smtClean="0">
                <a:solidFill>
                  <a:schemeClr val="bg1"/>
                </a:solidFill>
                <a:latin typeface="Palatino Linotype" pitchFamily="18" charset="0"/>
              </a:rPr>
              <a:t>Η ΕΠΙΒΙΩΣΗ ΤΟΥ ΓΕΝΟΥΣ ΣΤΗΝ ΠΕΡΙΟΔΟ ΤΗΣ ΤΟΥΡΚΟΡΑΤΙΑΣ</a:t>
            </a:r>
            <a:r>
              <a:rPr lang="el-GR" sz="2000" b="1" i="1" dirty="0" smtClean="0">
                <a:solidFill>
                  <a:schemeClr val="accent5">
                    <a:lumMod val="50000"/>
                  </a:schemeClr>
                </a:solidFill>
                <a:latin typeface="Palatino Linotype" pitchFamily="18" charset="0"/>
              </a:rPr>
              <a:t/>
            </a:r>
            <a:br>
              <a:rPr lang="el-GR" sz="2000" b="1" i="1" dirty="0" smtClean="0">
                <a:solidFill>
                  <a:schemeClr val="accent5">
                    <a:lumMod val="50000"/>
                  </a:schemeClr>
                </a:solidFill>
                <a:latin typeface="Palatino Linotype" pitchFamily="18" charset="0"/>
              </a:rPr>
            </a:br>
            <a:r>
              <a:rPr lang="el-GR" sz="2300" dirty="0" smtClean="0">
                <a:solidFill>
                  <a:schemeClr val="bg1"/>
                </a:solidFill>
                <a:latin typeface="Palatino Linotype" pitchFamily="18" charset="0"/>
              </a:rPr>
              <a:t> Η άλωση της Κωνσταντινούπολης από τους Οθωμανούς Τούρκους, το 1453, σήμανε την υποδούλωση του ελληνικού κόσμου σε ξένους κυρίαρχους για περισσότερους από τέσσερις αιώνες. Μέσα σε δύσκολες συνθήκες, το ελληνικό έθνος στηρίχθηκε κυρίως στην ορθόδοξη πίστη και την ελληνική γλώσσα  και την ελληνική παράδοση.</a:t>
            </a:r>
          </a:p>
          <a:p>
            <a:r>
              <a:rPr lang="el-GR" sz="2300" dirty="0" smtClean="0">
                <a:solidFill>
                  <a:schemeClr val="bg1"/>
                </a:solidFill>
                <a:latin typeface="Palatino Linotype" pitchFamily="18" charset="0"/>
              </a:rPr>
              <a:t>Διατήρησε, έτσι, την ιδιαιτερότητά του και διεκδίκησε την ελευθέρια του με τη Μεγάλη Επανάσταση του 1821.</a:t>
            </a:r>
            <a:endParaRPr lang="el-GR" sz="2000" b="1" dirty="0" smtClean="0">
              <a:solidFill>
                <a:schemeClr val="bg1"/>
              </a:solidFill>
              <a:latin typeface="Palatino Linotype" pitchFamily="18" charset="0"/>
            </a:endParaRPr>
          </a:p>
          <a:p>
            <a:pPr algn="just"/>
            <a:endParaRPr lang="el-GR" sz="2000" b="1" i="1" dirty="0" smtClean="0">
              <a:solidFill>
                <a:schemeClr val="bg1"/>
              </a:solidFill>
              <a:latin typeface="Palatino Linotype"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073274"/>
          </a:xfrm>
          <a:gradFill>
            <a:gsLst>
              <a:gs pos="0">
                <a:srgbClr val="FFEFD1"/>
              </a:gs>
              <a:gs pos="64999">
                <a:srgbClr val="F0EBD5"/>
              </a:gs>
              <a:gs pos="100000">
                <a:srgbClr val="D1C39F"/>
              </a:gs>
            </a:gsLst>
            <a:lin ang="5400000" scaled="0"/>
          </a:gradFill>
        </p:spPr>
        <p:txBody>
          <a:bodyPr>
            <a:normAutofit/>
          </a:bodyPr>
          <a:lstStyle/>
          <a:p>
            <a:r>
              <a:rPr lang="el-GR" sz="2800" dirty="0" smtClean="0">
                <a:latin typeface="Palatino Linotype" pitchFamily="18" charset="0"/>
              </a:rPr>
              <a:t>ΚΑΠΠΑΔΟΚΕΣ ΠΑΤΕΡΕΣ</a:t>
            </a:r>
            <a:endParaRPr lang="el-GR" sz="2800" dirty="0">
              <a:latin typeface="Palatino Linotype" pitchFamily="18" charset="0"/>
            </a:endParaRPr>
          </a:p>
        </p:txBody>
      </p:sp>
      <p:sp>
        <p:nvSpPr>
          <p:cNvPr id="3" name="2 - Θέση περιεχομένου"/>
          <p:cNvSpPr>
            <a:spLocks noGrp="1"/>
          </p:cNvSpPr>
          <p:nvPr>
            <p:ph idx="1"/>
          </p:nvPr>
        </p:nvSpPr>
        <p:spPr>
          <a:xfrm>
            <a:off x="457200" y="1412776"/>
            <a:ext cx="8229600" cy="5042032"/>
          </a:xfr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txBody>
          <a:bodyPr>
            <a:normAutofit/>
          </a:bodyPr>
          <a:lstStyle/>
          <a:p>
            <a:pPr lvl="8" algn="just">
              <a:buNone/>
            </a:pPr>
            <a:r>
              <a:rPr lang="el-GR" dirty="0" smtClean="0"/>
              <a:t>Οι Πατέρες της Εκκλησίας στην προσπάθεια τους να αντιμετωπίσουν μεγάλες αιρέσεις της εποχής τους, αναγκάστηκαν να χρησιμοποιήσουν την τρέχουσα φιλοσοφική ορολογία Οι Πατέρες της Εκκλησίας στην προσπάθεια τους να</a:t>
            </a:r>
            <a:endParaRPr lang="el-GR" dirty="0">
              <a:solidFill>
                <a:schemeClr val="bg1"/>
              </a:solidFill>
              <a:latin typeface="Palatino Linotype" pitchFamily="18" charset="0"/>
            </a:endParaRPr>
          </a:p>
        </p:txBody>
      </p:sp>
      <p:sp>
        <p:nvSpPr>
          <p:cNvPr id="5" name="4 - Ορθογώνιο"/>
          <p:cNvSpPr/>
          <p:nvPr/>
        </p:nvSpPr>
        <p:spPr>
          <a:xfrm>
            <a:off x="467544" y="1556792"/>
            <a:ext cx="8280920" cy="4862870"/>
          </a:xfrm>
          <a:prstGeom prst="rect">
            <a:avLst/>
          </a:prstGeom>
          <a:blipFill>
            <a:blip r:embed="rId2" cstate="print"/>
            <a:tile tx="0" ty="0" sx="100000" sy="100000" flip="none" algn="tl"/>
          </a:blipFill>
        </p:spPr>
        <p:txBody>
          <a:bodyPr wrap="square">
            <a:spAutoFit/>
          </a:bodyPr>
          <a:lstStyle/>
          <a:p>
            <a:pPr algn="just"/>
            <a:r>
              <a:rPr lang="el-GR" sz="2200" dirty="0" err="1" smtClean="0">
                <a:solidFill>
                  <a:schemeClr val="bg1"/>
                </a:solidFill>
                <a:latin typeface="Palatino Linotype" pitchFamily="18" charset="0"/>
              </a:rPr>
              <a:t>Tον</a:t>
            </a:r>
            <a:r>
              <a:rPr lang="el-GR" sz="2200" dirty="0" smtClean="0">
                <a:solidFill>
                  <a:schemeClr val="bg1"/>
                </a:solidFill>
                <a:latin typeface="Palatino Linotype" pitchFamily="18" charset="0"/>
              </a:rPr>
              <a:t> 4ο αι. ο χριστιανισμός γίνεται, πλέον, η επίσημη θρησκεία του ρωμαϊκού κράτους. </a:t>
            </a:r>
            <a:r>
              <a:rPr lang="el-GR" sz="2200" dirty="0" err="1" smtClean="0">
                <a:solidFill>
                  <a:schemeClr val="bg1"/>
                </a:solidFill>
                <a:latin typeface="Palatino Linotype" pitchFamily="18" charset="0"/>
              </a:rPr>
              <a:t>Eιδικά</a:t>
            </a:r>
            <a:r>
              <a:rPr lang="el-GR" sz="2200" dirty="0" smtClean="0">
                <a:solidFill>
                  <a:schemeClr val="bg1"/>
                </a:solidFill>
                <a:latin typeface="Palatino Linotype" pitchFamily="18" charset="0"/>
              </a:rPr>
              <a:t> για την εκκλησία της </a:t>
            </a:r>
            <a:r>
              <a:rPr lang="el-GR" sz="2200" dirty="0" err="1" smtClean="0">
                <a:solidFill>
                  <a:schemeClr val="bg1"/>
                </a:solidFill>
                <a:latin typeface="Palatino Linotype" pitchFamily="18" charset="0"/>
              </a:rPr>
              <a:t>Kαππαδοκίας</a:t>
            </a:r>
            <a:r>
              <a:rPr lang="el-GR" sz="2200" dirty="0" smtClean="0">
                <a:solidFill>
                  <a:schemeClr val="bg1"/>
                </a:solidFill>
                <a:latin typeface="Palatino Linotype" pitchFamily="18" charset="0"/>
              </a:rPr>
              <a:t> υπήρξε λαμπρή περίοδος. </a:t>
            </a:r>
            <a:r>
              <a:rPr lang="el-GR" sz="2200" dirty="0" err="1" smtClean="0">
                <a:solidFill>
                  <a:schemeClr val="bg1"/>
                </a:solidFill>
                <a:latin typeface="Palatino Linotype" pitchFamily="18" charset="0"/>
              </a:rPr>
              <a:t>Aπό</a:t>
            </a:r>
            <a:r>
              <a:rPr lang="el-GR" sz="2200" dirty="0" smtClean="0">
                <a:solidFill>
                  <a:schemeClr val="bg1"/>
                </a:solidFill>
                <a:latin typeface="Palatino Linotype" pitchFamily="18" charset="0"/>
              </a:rPr>
              <a:t> διοικητικής πλευράς προάγονται σε μητροπόλεις οι σημαντικότερες πόλεις της, η </a:t>
            </a:r>
            <a:r>
              <a:rPr lang="el-GR" sz="2200" dirty="0" err="1" smtClean="0">
                <a:solidFill>
                  <a:schemeClr val="bg1"/>
                </a:solidFill>
                <a:latin typeface="Palatino Linotype" pitchFamily="18" charset="0"/>
              </a:rPr>
              <a:t>Kαισάρεια</a:t>
            </a:r>
            <a:r>
              <a:rPr lang="el-GR" sz="2200" dirty="0" smtClean="0">
                <a:solidFill>
                  <a:schemeClr val="bg1"/>
                </a:solidFill>
                <a:latin typeface="Palatino Linotype" pitchFamily="18" charset="0"/>
              </a:rPr>
              <a:t> και τα </a:t>
            </a:r>
            <a:r>
              <a:rPr lang="el-GR" sz="2200" dirty="0" err="1" smtClean="0">
                <a:solidFill>
                  <a:schemeClr val="bg1"/>
                </a:solidFill>
                <a:latin typeface="Palatino Linotype" pitchFamily="18" charset="0"/>
              </a:rPr>
              <a:t>Tύανα</a:t>
            </a:r>
            <a:r>
              <a:rPr lang="el-GR" sz="2200" dirty="0" smtClean="0">
                <a:solidFill>
                  <a:schemeClr val="bg1"/>
                </a:solidFill>
                <a:latin typeface="Palatino Linotype" pitchFamily="18" charset="0"/>
              </a:rPr>
              <a:t>.  Στο τελευταίο τέταρτο του αιώνα, το μητροπολιτικό θρόνο της </a:t>
            </a:r>
            <a:r>
              <a:rPr lang="el-GR" sz="2200" dirty="0" err="1" smtClean="0">
                <a:solidFill>
                  <a:schemeClr val="bg1"/>
                </a:solidFill>
                <a:latin typeface="Palatino Linotype" pitchFamily="18" charset="0"/>
              </a:rPr>
              <a:t>Kαισάρειας</a:t>
            </a:r>
            <a:r>
              <a:rPr lang="el-GR" sz="2200" dirty="0" smtClean="0">
                <a:solidFill>
                  <a:schemeClr val="bg1"/>
                </a:solidFill>
                <a:latin typeface="Palatino Linotype" pitchFamily="18" charset="0"/>
              </a:rPr>
              <a:t> κατέχει ο </a:t>
            </a:r>
            <a:r>
              <a:rPr lang="el-GR" sz="2200" dirty="0" err="1" smtClean="0">
                <a:solidFill>
                  <a:schemeClr val="bg1"/>
                </a:solidFill>
                <a:latin typeface="Palatino Linotype" pitchFamily="18" charset="0"/>
              </a:rPr>
              <a:t>Mέγας</a:t>
            </a:r>
            <a:r>
              <a:rPr lang="el-GR" sz="2200" dirty="0" smtClean="0">
                <a:solidFill>
                  <a:schemeClr val="bg1"/>
                </a:solidFill>
                <a:latin typeface="Palatino Linotype" pitchFamily="18" charset="0"/>
              </a:rPr>
              <a:t> </a:t>
            </a:r>
            <a:r>
              <a:rPr lang="el-GR" sz="2200" dirty="0" err="1" smtClean="0">
                <a:solidFill>
                  <a:schemeClr val="bg1"/>
                </a:solidFill>
                <a:latin typeface="Palatino Linotype" pitchFamily="18" charset="0"/>
              </a:rPr>
              <a:t>Bασίλειος</a:t>
            </a:r>
            <a:r>
              <a:rPr lang="el-GR" sz="2200" dirty="0" smtClean="0">
                <a:solidFill>
                  <a:schemeClr val="bg1"/>
                </a:solidFill>
                <a:latin typeface="Palatino Linotype" pitchFamily="18" charset="0"/>
              </a:rPr>
              <a:t> (330;-379). </a:t>
            </a:r>
            <a:r>
              <a:rPr lang="el-GR" sz="2200" dirty="0" err="1" smtClean="0">
                <a:solidFill>
                  <a:schemeClr val="bg1"/>
                </a:solidFill>
                <a:latin typeface="Palatino Linotype" pitchFamily="18" charset="0"/>
              </a:rPr>
              <a:t>Tο</a:t>
            </a:r>
            <a:r>
              <a:rPr lang="el-GR" sz="2200" dirty="0" smtClean="0">
                <a:solidFill>
                  <a:schemeClr val="bg1"/>
                </a:solidFill>
                <a:latin typeface="Palatino Linotype" pitchFamily="18" charset="0"/>
              </a:rPr>
              <a:t> πλούσιο θεολογικό, κοινωνικό και διοικητικό του έργο σφράγισε την εκκλησία της </a:t>
            </a:r>
            <a:r>
              <a:rPr lang="el-GR" sz="2200" dirty="0" err="1" smtClean="0">
                <a:solidFill>
                  <a:schemeClr val="bg1"/>
                </a:solidFill>
                <a:latin typeface="Palatino Linotype" pitchFamily="18" charset="0"/>
              </a:rPr>
              <a:t>Kαππαδοκίας</a:t>
            </a:r>
            <a:r>
              <a:rPr lang="el-GR" sz="2200" dirty="0" smtClean="0">
                <a:solidFill>
                  <a:schemeClr val="bg1"/>
                </a:solidFill>
                <a:latin typeface="Palatino Linotype" pitchFamily="18" charset="0"/>
              </a:rPr>
              <a:t> και την εκκλησιαστική ιστορία, ευρύτερα. </a:t>
            </a:r>
            <a:r>
              <a:rPr lang="el-GR" sz="2200" dirty="0" err="1" smtClean="0">
                <a:solidFill>
                  <a:schemeClr val="bg1"/>
                </a:solidFill>
                <a:latin typeface="Palatino Linotype" pitchFamily="18" charset="0"/>
              </a:rPr>
              <a:t>Mαζί</a:t>
            </a:r>
            <a:r>
              <a:rPr lang="el-GR" sz="2200" dirty="0" smtClean="0">
                <a:solidFill>
                  <a:schemeClr val="bg1"/>
                </a:solidFill>
                <a:latin typeface="Palatino Linotype" pitchFamily="18" charset="0"/>
              </a:rPr>
              <a:t> με τον αδελφό του, το Γρηγόριο, επίσκοπο </a:t>
            </a:r>
            <a:r>
              <a:rPr lang="el-GR" sz="2200" dirty="0" err="1" smtClean="0">
                <a:solidFill>
                  <a:schemeClr val="bg1"/>
                </a:solidFill>
                <a:latin typeface="Palatino Linotype" pitchFamily="18" charset="0"/>
              </a:rPr>
              <a:t>Nύσσης</a:t>
            </a:r>
            <a:r>
              <a:rPr lang="el-GR" sz="2200" dirty="0" smtClean="0">
                <a:solidFill>
                  <a:schemeClr val="bg1"/>
                </a:solidFill>
                <a:latin typeface="Palatino Linotype" pitchFamily="18" charset="0"/>
              </a:rPr>
              <a:t> (335;-394;) και με το Γρηγόριο το </a:t>
            </a:r>
            <a:r>
              <a:rPr lang="el-GR" sz="2200" dirty="0" err="1" smtClean="0">
                <a:solidFill>
                  <a:schemeClr val="bg1"/>
                </a:solidFill>
                <a:latin typeface="Palatino Linotype" pitchFamily="18" charset="0"/>
              </a:rPr>
              <a:t>Nαζιανζηνό</a:t>
            </a:r>
            <a:r>
              <a:rPr lang="el-GR" sz="2200" dirty="0" smtClean="0">
                <a:solidFill>
                  <a:schemeClr val="bg1"/>
                </a:solidFill>
                <a:latin typeface="Palatino Linotype" pitchFamily="18" charset="0"/>
              </a:rPr>
              <a:t> (329/330-389/390) θεμελίωσαν την πνευματική παράδοση της </a:t>
            </a:r>
            <a:r>
              <a:rPr lang="el-GR" sz="2200" dirty="0" err="1" smtClean="0">
                <a:solidFill>
                  <a:schemeClr val="bg1"/>
                </a:solidFill>
                <a:latin typeface="Palatino Linotype" pitchFamily="18" charset="0"/>
              </a:rPr>
              <a:t>Kαππαδοκίας</a:t>
            </a:r>
            <a:r>
              <a:rPr lang="el-GR" sz="2200" dirty="0" smtClean="0">
                <a:solidFill>
                  <a:schemeClr val="bg1"/>
                </a:solidFill>
                <a:latin typeface="Palatino Linotype" pitchFamily="18" charset="0"/>
              </a:rPr>
              <a:t>, τη θεολογία του νηπτικού βίου και τους κανόνες του κοινοβιακού μοναχισμού</a:t>
            </a:r>
            <a:r>
              <a:rPr lang="el-GR" sz="2400" dirty="0" smtClean="0"/>
              <a:t>.</a:t>
            </a:r>
            <a:endParaRPr lang="el-GR" sz="2200" dirty="0">
              <a:solidFill>
                <a:schemeClr val="bg1"/>
              </a:solidFill>
              <a:latin typeface="Palatino Linotype"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a:bodyPr>
          <a:lstStyle/>
          <a:p>
            <a:endParaRPr lang="el-GR" sz="2900" b="1" i="1" dirty="0" smtClean="0">
              <a:solidFill>
                <a:schemeClr val="accent5">
                  <a:lumMod val="50000"/>
                </a:schemeClr>
              </a:solidFill>
              <a:latin typeface="Palatino Linotype" pitchFamily="18" charset="0"/>
            </a:endParaRPr>
          </a:p>
          <a:p>
            <a:r>
              <a:rPr lang="el-GR" sz="2300" b="1" dirty="0" smtClean="0">
                <a:solidFill>
                  <a:schemeClr val="bg1"/>
                </a:solidFill>
                <a:latin typeface="Palatino Linotype" pitchFamily="18" charset="0"/>
              </a:rPr>
              <a:t>ΔΙΑΦΩΤΙΣΜΟΣ ΕΥΡΩΠΑΪΚΟΣ</a:t>
            </a:r>
            <a:r>
              <a:rPr lang="el-GR" sz="2000" b="1" i="1" dirty="0" smtClean="0">
                <a:solidFill>
                  <a:schemeClr val="accent5">
                    <a:lumMod val="50000"/>
                  </a:schemeClr>
                </a:solidFill>
                <a:latin typeface="Palatino Linotype" pitchFamily="18" charset="0"/>
              </a:rPr>
              <a:t/>
            </a:r>
            <a:br>
              <a:rPr lang="el-GR" sz="2000" b="1" i="1" dirty="0" smtClean="0">
                <a:solidFill>
                  <a:schemeClr val="accent5">
                    <a:lumMod val="50000"/>
                  </a:schemeClr>
                </a:solidFill>
                <a:latin typeface="Palatino Linotype" pitchFamily="18" charset="0"/>
              </a:rPr>
            </a:br>
            <a:r>
              <a:rPr lang="el-GR" sz="2300" dirty="0" smtClean="0">
                <a:solidFill>
                  <a:schemeClr val="bg1"/>
                </a:solidFill>
                <a:latin typeface="Palatino Linotype" pitchFamily="18" charset="0"/>
              </a:rPr>
              <a:t> Ο Διαφωτισμός αποτελεί σημαντικό πνευματικό κίνημα, που τοποθετείται στα τέλη του 17ου αιώνα και αρχές του 18ου, τον οποίο οι ίδιοι οι Γάλλοι Διαφωτιστές απεκάλεσαν «</a:t>
            </a:r>
            <a:r>
              <a:rPr lang="el-GR" sz="2300" dirty="0" err="1" smtClean="0">
                <a:solidFill>
                  <a:schemeClr val="bg1"/>
                </a:solidFill>
                <a:latin typeface="Palatino Linotype" pitchFamily="18" charset="0"/>
              </a:rPr>
              <a:t>Siècle</a:t>
            </a:r>
            <a:r>
              <a:rPr lang="el-GR" sz="2300" dirty="0" smtClean="0">
                <a:solidFill>
                  <a:schemeClr val="bg1"/>
                </a:solidFill>
                <a:latin typeface="Palatino Linotype" pitchFamily="18" charset="0"/>
              </a:rPr>
              <a:t> </a:t>
            </a:r>
            <a:r>
              <a:rPr lang="el-GR" sz="2300" dirty="0" err="1" smtClean="0">
                <a:solidFill>
                  <a:schemeClr val="bg1"/>
                </a:solidFill>
                <a:latin typeface="Palatino Linotype" pitchFamily="18" charset="0"/>
              </a:rPr>
              <a:t>des</a:t>
            </a:r>
            <a:r>
              <a:rPr lang="el-GR" sz="2300" dirty="0" smtClean="0">
                <a:solidFill>
                  <a:schemeClr val="bg1"/>
                </a:solidFill>
                <a:latin typeface="Palatino Linotype" pitchFamily="18" charset="0"/>
              </a:rPr>
              <a:t> </a:t>
            </a:r>
            <a:r>
              <a:rPr lang="el-GR" sz="2300" dirty="0" err="1" smtClean="0">
                <a:solidFill>
                  <a:schemeClr val="bg1"/>
                </a:solidFill>
                <a:latin typeface="Palatino Linotype" pitchFamily="18" charset="0"/>
              </a:rPr>
              <a:t>lumières</a:t>
            </a:r>
            <a:r>
              <a:rPr lang="el-GR" sz="2300" dirty="0" smtClean="0">
                <a:solidFill>
                  <a:schemeClr val="bg1"/>
                </a:solidFill>
                <a:latin typeface="Palatino Linotype" pitchFamily="18" charset="0"/>
              </a:rPr>
              <a:t>», θεωρώντας εαυτούς ως </a:t>
            </a:r>
            <a:r>
              <a:rPr lang="el-GR" sz="2300" dirty="0" err="1" smtClean="0">
                <a:solidFill>
                  <a:schemeClr val="bg1"/>
                </a:solidFill>
                <a:latin typeface="Palatino Linotype" pitchFamily="18" charset="0"/>
              </a:rPr>
              <a:t>φωτοδότες.Ο</a:t>
            </a:r>
            <a:r>
              <a:rPr lang="el-GR" sz="2300" dirty="0" smtClean="0">
                <a:solidFill>
                  <a:schemeClr val="bg1"/>
                </a:solidFill>
                <a:latin typeface="Palatino Linotype" pitchFamily="18" charset="0"/>
              </a:rPr>
              <a:t> Διαφωτισμός παρατηρήθηκε αρχικά στη Γαλλία και αργότερα στις χώρες της Ευρώπης αλλά και έξω απ' αυτή, προετοιμάζοντας παράλληλα το έδαφος για τη Γαλλική Επανάσταση.</a:t>
            </a:r>
            <a:endParaRPr lang="el-GR" sz="2000" b="1" dirty="0" smtClean="0">
              <a:solidFill>
                <a:schemeClr val="bg1"/>
              </a:solidFill>
              <a:latin typeface="Palatino Linotype" pitchFamily="18" charset="0"/>
            </a:endParaRPr>
          </a:p>
          <a:p>
            <a:pPr algn="just"/>
            <a:endParaRPr lang="el-GR" sz="2000" b="1" i="1" dirty="0" smtClean="0">
              <a:solidFill>
                <a:schemeClr val="bg1"/>
              </a:solidFill>
              <a:latin typeface="Palatino Linotype"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a:bodyPr>
          <a:lstStyle/>
          <a:p>
            <a:endParaRPr lang="el-GR" sz="2900" b="1" i="1" dirty="0" smtClean="0">
              <a:solidFill>
                <a:schemeClr val="accent5">
                  <a:lumMod val="50000"/>
                </a:schemeClr>
              </a:solidFill>
              <a:latin typeface="Palatino Linotype" pitchFamily="18" charset="0"/>
            </a:endParaRPr>
          </a:p>
          <a:p>
            <a:r>
              <a:rPr lang="el-GR" sz="2300" b="1" dirty="0" smtClean="0">
                <a:solidFill>
                  <a:schemeClr val="bg1"/>
                </a:solidFill>
                <a:latin typeface="Palatino Linotype" pitchFamily="18" charset="0"/>
              </a:rPr>
              <a:t>ΔΙΑΦΩΤΙΣΜΟΣ ΕΥΡΩΠΑΪΚΟΣ </a:t>
            </a:r>
            <a:r>
              <a:rPr lang="el-GR" sz="2000" b="1" i="1" dirty="0" smtClean="0">
                <a:solidFill>
                  <a:schemeClr val="accent5">
                    <a:lumMod val="50000"/>
                  </a:schemeClr>
                </a:solidFill>
                <a:latin typeface="Palatino Linotype" pitchFamily="18" charset="0"/>
              </a:rPr>
              <a:t/>
            </a:r>
            <a:br>
              <a:rPr lang="el-GR" sz="2000" b="1" i="1" dirty="0" smtClean="0">
                <a:solidFill>
                  <a:schemeClr val="accent5">
                    <a:lumMod val="50000"/>
                  </a:schemeClr>
                </a:solidFill>
                <a:latin typeface="Palatino Linotype" pitchFamily="18" charset="0"/>
              </a:rPr>
            </a:br>
            <a:r>
              <a:rPr lang="el-GR" sz="2300" dirty="0" smtClean="0">
                <a:solidFill>
                  <a:schemeClr val="bg1"/>
                </a:solidFill>
                <a:latin typeface="Palatino Linotype" pitchFamily="18" charset="0"/>
              </a:rPr>
              <a:t> Οι διαφωτιστές πρέσβευαν τον ορθολογισμό και την πίστη στην πρόοδο, αξιώνοντας αλλαγές σε όλες τις πτυχές της ανθρώπινης δράσης, στους πολιτικοκοινωνικούς θεσμούς, την οικονομία, την εκπαίδευση και τη θρησκεία. Τάχθηκαν υπέρ της ατομικής ελευθερίας και ενάντια στην τυραννική διακυβέρνηση και την καταπίεση που ασκούσε η Ρωμαιοκαθολική Εκκλησία.</a:t>
            </a:r>
            <a:endParaRPr lang="el-GR" sz="2000" b="1" i="1" dirty="0" smtClean="0">
              <a:solidFill>
                <a:schemeClr val="bg1"/>
              </a:solidFill>
              <a:latin typeface="Palatino Linotype"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rmAutofit/>
          </a:bodyPr>
          <a:lstStyle/>
          <a:p>
            <a:endParaRPr lang="el-GR" sz="2900" b="1" i="1" dirty="0" smtClean="0">
              <a:solidFill>
                <a:schemeClr val="accent5">
                  <a:lumMod val="50000"/>
                </a:schemeClr>
              </a:solidFill>
              <a:latin typeface="Palatino Linotype" pitchFamily="18" charset="0"/>
            </a:endParaRPr>
          </a:p>
          <a:p>
            <a:r>
              <a:rPr lang="el-GR" sz="2600" b="1" i="1" dirty="0" smtClean="0">
                <a:solidFill>
                  <a:schemeClr val="bg1"/>
                </a:solidFill>
                <a:latin typeface="Palatino Linotype" pitchFamily="18" charset="0"/>
              </a:rPr>
              <a:t>ΝΕΟΕΛΛΗΝΙΚΟΣ ΔΙΑΦΩΤΙΣΜΟΣ </a:t>
            </a:r>
          </a:p>
          <a:p>
            <a:pPr algn="just"/>
            <a:r>
              <a:rPr lang="el-GR" sz="2300" b="1" dirty="0" smtClean="0">
                <a:solidFill>
                  <a:schemeClr val="bg1"/>
                </a:solidFill>
                <a:latin typeface="Palatino Linotype" pitchFamily="18" charset="0"/>
              </a:rPr>
              <a:t>Ο Νεοελληνικός Διαφωτισμός είναι ιδεολογικό, φιλολογικό, γλωσσικό και φιλοσοφικό ρεύμα που επιχείρησε να μεταφέρει τις ιδέες και τις αξίες του ευρωπαϊκού διαφωτισμού, του οποίου και αποτελεί παρακλάδι, στον χώρο του υπόδουλου ελληνόγλωσσου γένους στην Οθωμανική Αυτοκρατορία.</a:t>
            </a:r>
          </a:p>
          <a:p>
            <a:pPr algn="just"/>
            <a:r>
              <a:rPr lang="el-GR" sz="2300" b="1" dirty="0" smtClean="0">
                <a:solidFill>
                  <a:schemeClr val="bg1"/>
                </a:solidFill>
                <a:latin typeface="Palatino Linotype" pitchFamily="18" charset="0"/>
              </a:rPr>
              <a:t>Προετοίμασε την επανάσταση του 1821</a:t>
            </a: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bg2">
              <a:lumMod val="40000"/>
              <a:lumOff val="60000"/>
            </a:schemeClr>
          </a:solidFill>
        </p:spPr>
        <p:txBody>
          <a:bodyPr/>
          <a:lstStyle/>
          <a:p>
            <a:pPr algn="ctr"/>
            <a:r>
              <a:rPr lang="el-GR" b="1" dirty="0" smtClean="0"/>
              <a:t>ΣΑΣ ΕΥΧΑΡΙΣΤΩ</a:t>
            </a:r>
            <a:br>
              <a:rPr lang="el-GR" b="1" dirty="0" smtClean="0"/>
            </a:br>
            <a:r>
              <a:rPr lang="el-GR" b="1" dirty="0" smtClean="0"/>
              <a:t>ΚΑΛΑ ΧΡΙΣΤΟΥΓΕΝΝΑ</a:t>
            </a:r>
            <a:endParaRPr lang="el-GR" b="1" dirty="0"/>
          </a:p>
        </p:txBody>
      </p:sp>
      <p:pic>
        <p:nvPicPr>
          <p:cNvPr id="6" name="5 - Θέση περιεχομένου" descr="h_gennhsh_tou_ihsou_xristou_011462534001.jpg"/>
          <p:cNvPicPr>
            <a:picLocks noGrp="1" noChangeAspect="1"/>
          </p:cNvPicPr>
          <p:nvPr>
            <p:ph idx="1"/>
          </p:nvPr>
        </p:nvPicPr>
        <p:blipFill>
          <a:blip r:embed="rId2" cstate="print"/>
          <a:stretch>
            <a:fillRect/>
          </a:stretch>
        </p:blipFill>
        <p:spPr>
          <a:xfrm>
            <a:off x="2411760" y="2207895"/>
            <a:ext cx="4608512" cy="392176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073274"/>
          </a:xfrm>
          <a:gradFill>
            <a:gsLst>
              <a:gs pos="0">
                <a:srgbClr val="FFEFD1"/>
              </a:gs>
              <a:gs pos="64999">
                <a:srgbClr val="F0EBD5"/>
              </a:gs>
              <a:gs pos="100000">
                <a:srgbClr val="D1C39F"/>
              </a:gs>
            </a:gsLst>
            <a:lin ang="5400000" scaled="0"/>
          </a:gradFill>
        </p:spPr>
        <p:txBody>
          <a:bodyPr>
            <a:normAutofit/>
          </a:bodyPr>
          <a:lstStyle/>
          <a:p>
            <a:r>
              <a:rPr lang="el-GR" sz="2800" dirty="0" smtClean="0">
                <a:latin typeface="Palatino Linotype" pitchFamily="18" charset="0"/>
              </a:rPr>
              <a:t>Η ΟΡΘΟΔΟΞΗ ΕΚΚΛΗΣΙΑ ΣΤΟ ΒΥΖΑΝΤΙΟ</a:t>
            </a:r>
            <a:endParaRPr lang="el-GR" sz="2800" dirty="0">
              <a:latin typeface="Palatino Linotype" pitchFamily="18" charset="0"/>
            </a:endParaRPr>
          </a:p>
        </p:txBody>
      </p:sp>
      <p:sp>
        <p:nvSpPr>
          <p:cNvPr id="3" name="2 - Θέση περιεχομένου"/>
          <p:cNvSpPr>
            <a:spLocks noGrp="1"/>
          </p:cNvSpPr>
          <p:nvPr>
            <p:ph idx="1"/>
          </p:nvPr>
        </p:nvSpPr>
        <p:spPr>
          <a:xfrm>
            <a:off x="457200" y="1412776"/>
            <a:ext cx="8229600" cy="5042032"/>
          </a:xfr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txBody>
          <a:bodyPr>
            <a:normAutofit/>
          </a:bodyPr>
          <a:lstStyle/>
          <a:p>
            <a:pPr lvl="8" algn="just">
              <a:buNone/>
            </a:pPr>
            <a:r>
              <a:rPr lang="el-GR" dirty="0" smtClean="0"/>
              <a:t>Οι Πατέρες της Εκκλησίας στην προσπάθεια τους να αντιμετωπίσουν μεγάλες αιρέσεις της εποχής τους, αναγκάστηκαν να χρησιμοποιήσουν την τρέχουσα φιλοσοφική ορολογία Οι Πατέρες της Εκκλησίας στην προσπάθεια τους να</a:t>
            </a:r>
            <a:endParaRPr lang="el-GR" dirty="0">
              <a:solidFill>
                <a:schemeClr val="bg1"/>
              </a:solidFill>
              <a:latin typeface="Palatino Linotype" pitchFamily="18" charset="0"/>
            </a:endParaRPr>
          </a:p>
        </p:txBody>
      </p:sp>
      <p:sp>
        <p:nvSpPr>
          <p:cNvPr id="5" name="4 - Ορθογώνιο"/>
          <p:cNvSpPr/>
          <p:nvPr/>
        </p:nvSpPr>
        <p:spPr>
          <a:xfrm>
            <a:off x="395536" y="1628800"/>
            <a:ext cx="8280920" cy="4832092"/>
          </a:xfrm>
          <a:prstGeom prst="rect">
            <a:avLst/>
          </a:prstGeom>
          <a:blipFill>
            <a:blip r:embed="rId2" cstate="print"/>
            <a:tile tx="0" ty="0" sx="100000" sy="100000" flip="none" algn="tl"/>
          </a:blipFill>
        </p:spPr>
        <p:txBody>
          <a:bodyPr wrap="square">
            <a:spAutoFit/>
          </a:bodyPr>
          <a:lstStyle/>
          <a:p>
            <a:pPr algn="just"/>
            <a:r>
              <a:rPr lang="el-GR" sz="2200" dirty="0" smtClean="0">
                <a:solidFill>
                  <a:schemeClr val="bg1"/>
                </a:solidFill>
                <a:latin typeface="Palatino Linotype" pitchFamily="18" charset="0"/>
              </a:rPr>
              <a:t>Η Εκκλησία ήταν από τις σημαντικότερες δομές της βυζαντινής πολιτείας και κοινωνίας.  Το κύρος της ήταν αδιαμφισβήτητο και η οικονομική της επιφάνεια αξιόλογη.  Ένα αχανές δίκτυο από μοναστήρια παρείχε υπηρεσίες προνοίας, φιλανθρωπίας και εκπαίδευσης, παράλληλα με τις αντίστοιχες δομές του κράτους.  Κληρικοί υπήρξαν μερικοί από τους </a:t>
            </a:r>
            <a:r>
              <a:rPr lang="el-GR" sz="2200" dirty="0" err="1" smtClean="0">
                <a:solidFill>
                  <a:schemeClr val="bg1"/>
                </a:solidFill>
                <a:latin typeface="Palatino Linotype" pitchFamily="18" charset="0"/>
              </a:rPr>
              <a:t>διαπρεπεστέρους</a:t>
            </a:r>
            <a:r>
              <a:rPr lang="el-GR" sz="2200" dirty="0" smtClean="0">
                <a:solidFill>
                  <a:schemeClr val="bg1"/>
                </a:solidFill>
                <a:latin typeface="Palatino Linotype" pitchFamily="18" charset="0"/>
              </a:rPr>
              <a:t> διανοητές και επιστήμονες του Βυζαντίου.  Ο πατριάρχης Κωνσταντινουπόλεως ήταν ο δεύτερος τη τάξει επίσκοπος της Χριστιανοσύνης, πρώτος ανάμεσα στους πατριαρχικούς θρόνους της Ανατολής και με ίση πρεσβεία τιμής σε σχέση με τον πάπα.  Και καθώς η Βυζαντινή αυτοκρατορία ταυτιζόταν με την πιστή, πολιτισμένη οικουμένη, ο πατριάρχης της ονομάστηκε «οικουμενικός», τον 6</a:t>
            </a:r>
            <a:r>
              <a:rPr lang="el-GR" sz="2200" baseline="30000" dirty="0" smtClean="0">
                <a:solidFill>
                  <a:schemeClr val="bg1"/>
                </a:solidFill>
                <a:latin typeface="Palatino Linotype" pitchFamily="18" charset="0"/>
              </a:rPr>
              <a:t>ο</a:t>
            </a:r>
            <a:r>
              <a:rPr lang="el-GR" sz="2200" dirty="0" smtClean="0">
                <a:solidFill>
                  <a:schemeClr val="bg1"/>
                </a:solidFill>
                <a:latin typeface="Palatino Linotype" pitchFamily="18" charset="0"/>
              </a:rPr>
              <a:t> αιώνα</a:t>
            </a:r>
            <a:endParaRPr lang="el-GR" sz="2200" dirty="0">
              <a:solidFill>
                <a:schemeClr val="bg1"/>
              </a:solidFill>
              <a:latin typeface="Palatino Linotype"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20000"/>
          </a:bodyPr>
          <a:lstStyle/>
          <a:p>
            <a:r>
              <a:rPr lang="el-GR" b="1" i="1" dirty="0" smtClean="0">
                <a:solidFill>
                  <a:schemeClr val="accent5">
                    <a:lumMod val="50000"/>
                  </a:schemeClr>
                </a:solidFill>
                <a:latin typeface="Palatino Linotype" pitchFamily="18" charset="0"/>
              </a:rPr>
              <a:t>ΕΝΑΝΘΡΩΠΗΣΗ ΚΥΡΙΟΥ</a:t>
            </a:r>
            <a:endParaRPr lang="en-US" b="1" i="1" dirty="0" smtClean="0">
              <a:solidFill>
                <a:schemeClr val="accent5">
                  <a:lumMod val="50000"/>
                </a:schemeClr>
              </a:solidFill>
              <a:latin typeface="Palatino Linotype" pitchFamily="18" charset="0"/>
            </a:endParaRPr>
          </a:p>
          <a:p>
            <a:pPr algn="just"/>
            <a:r>
              <a:rPr lang="el-GR" b="1" i="1" dirty="0" smtClean="0">
                <a:solidFill>
                  <a:schemeClr val="accent6">
                    <a:lumMod val="75000"/>
                  </a:schemeClr>
                </a:solidFill>
                <a:latin typeface="Palatino Linotype" pitchFamily="18" charset="0"/>
              </a:rPr>
              <a:t>Ὁ </a:t>
            </a:r>
            <a:r>
              <a:rPr lang="el-GR" b="1" i="1" dirty="0" err="1" smtClean="0">
                <a:solidFill>
                  <a:schemeClr val="accent6">
                    <a:lumMod val="75000"/>
                  </a:schemeClr>
                </a:solidFill>
                <a:latin typeface="Palatino Linotype" pitchFamily="18" charset="0"/>
              </a:rPr>
              <a:t>Υἱός</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ἐμφανίστηκε</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στό</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ἀνθρώπινο</a:t>
            </a:r>
            <a:r>
              <a:rPr lang="el-GR" b="1" i="1" dirty="0" smtClean="0">
                <a:solidFill>
                  <a:schemeClr val="accent6">
                    <a:lumMod val="75000"/>
                  </a:schemeClr>
                </a:solidFill>
                <a:latin typeface="Palatino Linotype" pitchFamily="18" charset="0"/>
              </a:rPr>
              <a:t> γένος </a:t>
            </a:r>
            <a:r>
              <a:rPr lang="el-GR" b="1" i="1" dirty="0" err="1" smtClean="0">
                <a:solidFill>
                  <a:schemeClr val="accent6">
                    <a:lumMod val="75000"/>
                  </a:schemeClr>
                </a:solidFill>
                <a:latin typeface="Palatino Linotype" pitchFamily="18" charset="0"/>
              </a:rPr>
              <a:t>ὡς</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ἄνθρωπος</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μέ</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ἐπινίκιους</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ὕμνους</a:t>
            </a:r>
            <a:r>
              <a:rPr lang="el-GR" b="1" i="1" dirty="0" smtClean="0">
                <a:solidFill>
                  <a:schemeClr val="accent6">
                    <a:lumMod val="75000"/>
                  </a:schemeClr>
                </a:solidFill>
                <a:latin typeface="Palatino Linotype" pitchFamily="18" charset="0"/>
              </a:rPr>
              <a:t> . Το </a:t>
            </a:r>
            <a:r>
              <a:rPr lang="el-GR" b="1" i="1" dirty="0" err="1" smtClean="0">
                <a:solidFill>
                  <a:schemeClr val="accent6">
                    <a:lumMod val="75000"/>
                  </a:schemeClr>
                </a:solidFill>
                <a:latin typeface="Palatino Linotype" pitchFamily="18" charset="0"/>
              </a:rPr>
              <a:t>γενονός</a:t>
            </a:r>
            <a:r>
              <a:rPr lang="el-GR" b="1" i="1" dirty="0" smtClean="0">
                <a:solidFill>
                  <a:schemeClr val="accent6">
                    <a:lumMod val="75000"/>
                  </a:schemeClr>
                </a:solidFill>
                <a:latin typeface="Palatino Linotype" pitchFamily="18" charset="0"/>
              </a:rPr>
              <a:t> τῆς γεννήσεως </a:t>
            </a:r>
            <a:r>
              <a:rPr lang="el-GR" b="1" i="1" dirty="0" err="1" smtClean="0">
                <a:solidFill>
                  <a:schemeClr val="accent6">
                    <a:lumMod val="75000"/>
                  </a:schemeClr>
                </a:solidFill>
                <a:latin typeface="Palatino Linotype" pitchFamily="18" charset="0"/>
              </a:rPr>
              <a:t>τοῦ</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Χριστοῦ</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στή</a:t>
            </a:r>
            <a:r>
              <a:rPr lang="el-GR" b="1" i="1" dirty="0" smtClean="0">
                <a:solidFill>
                  <a:schemeClr val="accent6">
                    <a:lumMod val="75000"/>
                  </a:schemeClr>
                </a:solidFill>
                <a:latin typeface="Palatino Linotype" pitchFamily="18" charset="0"/>
              </a:rPr>
              <a:t> Βηθλεέμ, κατά </a:t>
            </a:r>
            <a:r>
              <a:rPr lang="el-GR" b="1" i="1" dirty="0" err="1" smtClean="0">
                <a:solidFill>
                  <a:schemeClr val="accent6">
                    <a:lumMod val="75000"/>
                  </a:schemeClr>
                </a:solidFill>
                <a:latin typeface="Palatino Linotype" pitchFamily="18" charset="0"/>
              </a:rPr>
              <a:t>τή</a:t>
            </a:r>
            <a:r>
              <a:rPr lang="el-GR" b="1" i="1" dirty="0" smtClean="0">
                <a:solidFill>
                  <a:schemeClr val="accent6">
                    <a:lumMod val="75000"/>
                  </a:schemeClr>
                </a:solidFill>
                <a:latin typeface="Palatino Linotype" pitchFamily="18" charset="0"/>
              </a:rPr>
              <a:t> διάρκεια </a:t>
            </a:r>
            <a:r>
              <a:rPr lang="el-GR" b="1" i="1" dirty="0" err="1" smtClean="0">
                <a:solidFill>
                  <a:schemeClr val="accent6">
                    <a:lumMod val="75000"/>
                  </a:schemeClr>
                </a:solidFill>
                <a:latin typeface="Palatino Linotype" pitchFamily="18" charset="0"/>
              </a:rPr>
              <a:t>τοῦ</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ὁποίου</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ἄγγελοι</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ἀνεβοκατέβαιναν</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ἀπό</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τόν</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οὐρανό</a:t>
            </a:r>
            <a:r>
              <a:rPr lang="el-GR" b="1" i="1" dirty="0" smtClean="0">
                <a:solidFill>
                  <a:schemeClr val="accent6">
                    <a:lumMod val="75000"/>
                  </a:schemeClr>
                </a:solidFill>
                <a:latin typeface="Palatino Linotype" pitchFamily="18" charset="0"/>
              </a:rPr>
              <a:t> καί </a:t>
            </a:r>
            <a:r>
              <a:rPr lang="el-GR" b="1" i="1" dirty="0" err="1" smtClean="0">
                <a:solidFill>
                  <a:schemeClr val="accent6">
                    <a:lumMod val="75000"/>
                  </a:schemeClr>
                </a:solidFill>
                <a:latin typeface="Palatino Linotype" pitchFamily="18" charset="0"/>
              </a:rPr>
              <a:t>ἔψαλλαν</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τό</a:t>
            </a:r>
            <a:r>
              <a:rPr lang="el-GR" b="1" i="1" dirty="0" smtClean="0">
                <a:solidFill>
                  <a:schemeClr val="accent6">
                    <a:lumMod val="75000"/>
                  </a:schemeClr>
                </a:solidFill>
                <a:latin typeface="Palatino Linotype" pitchFamily="18" charset="0"/>
              </a:rPr>
              <a:t> «Δόξα ἐν </a:t>
            </a:r>
            <a:r>
              <a:rPr lang="el-GR" b="1" i="1" dirty="0" err="1" smtClean="0">
                <a:solidFill>
                  <a:schemeClr val="accent6">
                    <a:lumMod val="75000"/>
                  </a:schemeClr>
                </a:solidFill>
                <a:latin typeface="Palatino Linotype" pitchFamily="18" charset="0"/>
              </a:rPr>
              <a:t>ὑψίστοις</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Θεῷ</a:t>
            </a:r>
            <a:r>
              <a:rPr lang="el-GR" b="1" i="1" dirty="0" smtClean="0">
                <a:solidFill>
                  <a:schemeClr val="accent6">
                    <a:lumMod val="75000"/>
                  </a:schemeClr>
                </a:solidFill>
                <a:latin typeface="Palatino Linotype" pitchFamily="18" charset="0"/>
              </a:rPr>
              <a:t> καὶ </a:t>
            </a:r>
            <a:r>
              <a:rPr lang="el-GR" b="1" i="1" dirty="0" err="1" smtClean="0">
                <a:solidFill>
                  <a:schemeClr val="accent6">
                    <a:lumMod val="75000"/>
                  </a:schemeClr>
                </a:solidFill>
                <a:latin typeface="Palatino Linotype" pitchFamily="18" charset="0"/>
              </a:rPr>
              <a:t>ἐπὶ</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γῆς</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εἰρήνη</a:t>
            </a:r>
            <a:r>
              <a:rPr lang="el-GR" b="1" i="1" dirty="0" smtClean="0">
                <a:solidFill>
                  <a:schemeClr val="accent6">
                    <a:lumMod val="75000"/>
                  </a:schemeClr>
                </a:solidFill>
                <a:latin typeface="Palatino Linotype" pitchFamily="18" charset="0"/>
              </a:rPr>
              <a:t>», διατρανώνοντας </a:t>
            </a:r>
            <a:r>
              <a:rPr lang="el-GR" b="1" i="1" dirty="0" err="1" smtClean="0">
                <a:solidFill>
                  <a:schemeClr val="accent6">
                    <a:lumMod val="75000"/>
                  </a:schemeClr>
                </a:solidFill>
                <a:latin typeface="Palatino Linotype" pitchFamily="18" charset="0"/>
              </a:rPr>
              <a:t>τό</a:t>
            </a:r>
            <a:r>
              <a:rPr lang="el-GR" b="1" i="1" dirty="0" smtClean="0">
                <a:solidFill>
                  <a:schemeClr val="accent6">
                    <a:lumMod val="75000"/>
                  </a:schemeClr>
                </a:solidFill>
                <a:latin typeface="Palatino Linotype" pitchFamily="18" charset="0"/>
              </a:rPr>
              <a:t> ἐν </a:t>
            </a:r>
            <a:r>
              <a:rPr lang="el-GR" b="1" i="1" dirty="0" err="1" smtClean="0">
                <a:solidFill>
                  <a:schemeClr val="accent6">
                    <a:lumMod val="75000"/>
                  </a:schemeClr>
                </a:solidFill>
                <a:latin typeface="Palatino Linotype" pitchFamily="18" charset="0"/>
              </a:rPr>
              <a:t>λόγῳ</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ὑπερφυσικό</a:t>
            </a:r>
            <a:r>
              <a:rPr lang="el-GR" b="1" i="1" dirty="0" smtClean="0">
                <a:solidFill>
                  <a:schemeClr val="accent6">
                    <a:lumMod val="75000"/>
                  </a:schemeClr>
                </a:solidFill>
                <a:latin typeface="Palatino Linotype" pitchFamily="18" charset="0"/>
              </a:rPr>
              <a:t> γεγονός </a:t>
            </a:r>
            <a:r>
              <a:rPr lang="el-GR" b="1" i="1" dirty="0" err="1" smtClean="0">
                <a:solidFill>
                  <a:schemeClr val="accent6">
                    <a:lumMod val="75000"/>
                  </a:schemeClr>
                </a:solidFill>
                <a:latin typeface="Palatino Linotype" pitchFamily="18" charset="0"/>
              </a:rPr>
              <a:t>στούς</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ἁπλούς</a:t>
            </a:r>
            <a:r>
              <a:rPr lang="el-GR" b="1" i="1" dirty="0" smtClean="0">
                <a:solidFill>
                  <a:schemeClr val="accent6">
                    <a:lumMod val="75000"/>
                  </a:schemeClr>
                </a:solidFill>
                <a:latin typeface="Palatino Linotype" pitchFamily="18" charset="0"/>
              </a:rPr>
              <a:t> καί ταπεινούς βοσκούς. </a:t>
            </a:r>
            <a:r>
              <a:rPr lang="el-GR" b="1" i="1" dirty="0" err="1" smtClean="0">
                <a:solidFill>
                  <a:schemeClr val="accent6">
                    <a:lumMod val="75000"/>
                  </a:schemeClr>
                </a:solidFill>
                <a:latin typeface="Palatino Linotype" pitchFamily="18" charset="0"/>
              </a:rPr>
              <a:t>Ἐκεῖνοι</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μέ</a:t>
            </a:r>
            <a:r>
              <a:rPr lang="el-GR" b="1" i="1" dirty="0" smtClean="0">
                <a:solidFill>
                  <a:schemeClr val="accent6">
                    <a:lumMod val="75000"/>
                  </a:schemeClr>
                </a:solidFill>
                <a:latin typeface="Palatino Linotype" pitchFamily="18" charset="0"/>
              </a:rPr>
              <a:t> </a:t>
            </a:r>
            <a:r>
              <a:rPr lang="el-GR" b="1" i="1" dirty="0" err="1" smtClean="0">
                <a:solidFill>
                  <a:schemeClr val="accent6">
                    <a:lumMod val="75000"/>
                  </a:schemeClr>
                </a:solidFill>
                <a:latin typeface="Palatino Linotype" pitchFamily="18" charset="0"/>
              </a:rPr>
              <a:t>ἁγνή</a:t>
            </a:r>
            <a:r>
              <a:rPr lang="el-GR" b="1" i="1" dirty="0" smtClean="0">
                <a:solidFill>
                  <a:schemeClr val="accent6">
                    <a:lumMod val="75000"/>
                  </a:schemeClr>
                </a:solidFill>
                <a:latin typeface="Palatino Linotype" pitchFamily="18" charset="0"/>
              </a:rPr>
              <a:t> καρδιά καί καλόπιστη πρόθεση, δέχθηκαν </a:t>
            </a:r>
            <a:r>
              <a:rPr lang="el-GR" b="1" i="1" dirty="0" err="1" smtClean="0">
                <a:solidFill>
                  <a:schemeClr val="accent6">
                    <a:lumMod val="75000"/>
                  </a:schemeClr>
                </a:solidFill>
                <a:latin typeface="Palatino Linotype" pitchFamily="18" charset="0"/>
              </a:rPr>
              <a:t>ἀδολίευτα</a:t>
            </a:r>
            <a:r>
              <a:rPr lang="el-GR" b="1" i="1" dirty="0" smtClean="0">
                <a:solidFill>
                  <a:schemeClr val="accent6">
                    <a:lumMod val="75000"/>
                  </a:schemeClr>
                </a:solidFill>
                <a:latin typeface="Palatino Linotype" pitchFamily="18" charset="0"/>
              </a:rPr>
              <a:t> καί </a:t>
            </a:r>
            <a:r>
              <a:rPr lang="el-GR" b="1" i="1" dirty="0" err="1" smtClean="0">
                <a:solidFill>
                  <a:schemeClr val="accent6">
                    <a:lumMod val="75000"/>
                  </a:schemeClr>
                </a:solidFill>
                <a:latin typeface="Palatino Linotype" pitchFamily="18" charset="0"/>
              </a:rPr>
              <a:t>εἰλικρινά</a:t>
            </a:r>
            <a:r>
              <a:rPr lang="el-GR" b="1" i="1" dirty="0" smtClean="0">
                <a:solidFill>
                  <a:schemeClr val="accent6">
                    <a:lumMod val="75000"/>
                  </a:schemeClr>
                </a:solidFill>
                <a:latin typeface="Palatino Linotype" pitchFamily="18" charset="0"/>
              </a:rPr>
              <a:t> τήν ἐν </a:t>
            </a:r>
            <a:r>
              <a:rPr lang="el-GR" b="1" i="1" dirty="0" err="1" smtClean="0">
                <a:solidFill>
                  <a:schemeClr val="accent6">
                    <a:lumMod val="75000"/>
                  </a:schemeClr>
                </a:solidFill>
                <a:latin typeface="Palatino Linotype" pitchFamily="18" charset="0"/>
              </a:rPr>
              <a:t>Λόγῳ</a:t>
            </a:r>
            <a:r>
              <a:rPr lang="el-GR" b="1" i="1" dirty="0" smtClean="0">
                <a:solidFill>
                  <a:schemeClr val="accent6">
                    <a:lumMod val="75000"/>
                  </a:schemeClr>
                </a:solidFill>
                <a:latin typeface="Palatino Linotype" pitchFamily="18" charset="0"/>
              </a:rPr>
              <a:t> θεία </a:t>
            </a:r>
            <a:r>
              <a:rPr lang="el-GR" b="1" i="1" dirty="0" err="1" smtClean="0">
                <a:solidFill>
                  <a:schemeClr val="accent6">
                    <a:lumMod val="75000"/>
                  </a:schemeClr>
                </a:solidFill>
                <a:latin typeface="Palatino Linotype" pitchFamily="18" charset="0"/>
              </a:rPr>
              <a:t>Ἀποκάλυψη</a:t>
            </a:r>
            <a:endParaRPr lang="el-GR" b="1" i="1" dirty="0">
              <a:solidFill>
                <a:schemeClr val="accent6">
                  <a:lumMod val="75000"/>
                </a:schemeClr>
              </a:solidFill>
              <a:latin typeface="Palatino Linotype"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a:ln>
            <a:solidFill>
              <a:schemeClr val="accent6">
                <a:lumMod val="20000"/>
                <a:lumOff val="80000"/>
              </a:schemeClr>
            </a:solidFill>
          </a:ln>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6">
              <a:lumMod val="20000"/>
              <a:lumOff val="80000"/>
            </a:schemeClr>
          </a:solidFill>
        </p:spPr>
        <p:txBody>
          <a:bodyPr/>
          <a:lstStyle/>
          <a:p>
            <a:r>
              <a:rPr lang="el-GR" b="1" dirty="0" smtClean="0">
                <a:latin typeface="Palatino Linotype" pitchFamily="18" charset="0"/>
              </a:rPr>
              <a:t>2 ΟΣΣ</a:t>
            </a:r>
            <a:endParaRPr lang="el-GR" dirty="0"/>
          </a:p>
        </p:txBody>
      </p:sp>
      <p:sp>
        <p:nvSpPr>
          <p:cNvPr id="3" name="2 - Θέση περιεχομένου"/>
          <p:cNvSpPr>
            <a:spLocks noGrp="1"/>
          </p:cNvSpPr>
          <p:nvPr>
            <p:ph idx="1"/>
          </p:nvPr>
        </p:nvSpPr>
        <p:spPr>
          <a:solidFill>
            <a:schemeClr val="tx2"/>
          </a:solidFill>
        </p:spPr>
        <p:txBody>
          <a:bodyPr>
            <a:normAutofit fontScale="92500" lnSpcReduction="20000"/>
          </a:bodyPr>
          <a:lstStyle/>
          <a:p>
            <a:pPr algn="just"/>
            <a:r>
              <a:rPr lang="el-GR" sz="2800" b="1" dirty="0" smtClean="0">
                <a:solidFill>
                  <a:schemeClr val="accent5"/>
                </a:solidFill>
                <a:latin typeface="Palatino Linotype" pitchFamily="18" charset="0"/>
              </a:rPr>
              <a:t>Ο Ιησούς Χριστός κατά τον Αθανάσιο «</a:t>
            </a:r>
            <a:r>
              <a:rPr lang="el-GR" sz="2800" b="1" dirty="0" err="1" smtClean="0">
                <a:solidFill>
                  <a:schemeClr val="accent5"/>
                </a:solidFill>
                <a:latin typeface="Palatino Linotype" pitchFamily="18" charset="0"/>
              </a:rPr>
              <a:t>υιοποίησεν</a:t>
            </a:r>
            <a:r>
              <a:rPr lang="el-GR" sz="2800" b="1" dirty="0" smtClean="0">
                <a:solidFill>
                  <a:schemeClr val="accent5"/>
                </a:solidFill>
                <a:latin typeface="Palatino Linotype" pitchFamily="18" charset="0"/>
              </a:rPr>
              <a:t> ημάς τω </a:t>
            </a:r>
            <a:r>
              <a:rPr lang="el-GR" sz="2800" b="1" dirty="0" err="1" smtClean="0">
                <a:solidFill>
                  <a:schemeClr val="accent5"/>
                </a:solidFill>
                <a:latin typeface="Palatino Linotype" pitchFamily="18" charset="0"/>
              </a:rPr>
              <a:t>Πατρί</a:t>
            </a:r>
            <a:r>
              <a:rPr lang="el-GR" sz="2800" b="1" dirty="0" smtClean="0">
                <a:solidFill>
                  <a:schemeClr val="accent5"/>
                </a:solidFill>
                <a:latin typeface="Palatino Linotype" pitchFamily="18" charset="0"/>
              </a:rPr>
              <a:t> και </a:t>
            </a:r>
            <a:r>
              <a:rPr lang="el-GR" sz="2800" b="1" dirty="0" err="1" smtClean="0">
                <a:solidFill>
                  <a:schemeClr val="accent5"/>
                </a:solidFill>
                <a:latin typeface="Palatino Linotype" pitchFamily="18" charset="0"/>
              </a:rPr>
              <a:t>εθεοποίησε</a:t>
            </a:r>
            <a:r>
              <a:rPr lang="el-GR" sz="2800" b="1" dirty="0" smtClean="0">
                <a:solidFill>
                  <a:schemeClr val="accent5"/>
                </a:solidFill>
                <a:latin typeface="Palatino Linotype" pitchFamily="18" charset="0"/>
              </a:rPr>
              <a:t> τους ανθρώπους, γενόμενος αυτός άνθρωπος. Ουκ άρα άνθρωπος ων ύστερον </a:t>
            </a:r>
            <a:r>
              <a:rPr lang="el-GR" sz="2800" b="1" dirty="0" err="1" smtClean="0">
                <a:solidFill>
                  <a:schemeClr val="accent5"/>
                </a:solidFill>
                <a:latin typeface="Palatino Linotype" pitchFamily="18" charset="0"/>
              </a:rPr>
              <a:t>γέγονεν</a:t>
            </a:r>
            <a:r>
              <a:rPr lang="el-GR" sz="2800" b="1" dirty="0" smtClean="0">
                <a:solidFill>
                  <a:schemeClr val="accent5"/>
                </a:solidFill>
                <a:latin typeface="Palatino Linotype" pitchFamily="18" charset="0"/>
              </a:rPr>
              <a:t> άνθρωπος, </a:t>
            </a:r>
            <a:r>
              <a:rPr lang="el-GR" sz="2800" b="1" dirty="0" err="1" smtClean="0">
                <a:solidFill>
                  <a:schemeClr val="accent5"/>
                </a:solidFill>
                <a:latin typeface="Palatino Linotype" pitchFamily="18" charset="0"/>
              </a:rPr>
              <a:t>ινα</a:t>
            </a:r>
            <a:r>
              <a:rPr lang="el-GR" sz="2800" b="1" dirty="0" smtClean="0">
                <a:solidFill>
                  <a:schemeClr val="accent5"/>
                </a:solidFill>
                <a:latin typeface="Palatino Linotype" pitchFamily="18" charset="0"/>
              </a:rPr>
              <a:t> μάλλον ημάς θεοποίηση» (Λόγος κατά </a:t>
            </a:r>
            <a:r>
              <a:rPr lang="el-GR" sz="2800" b="1" dirty="0" err="1" smtClean="0">
                <a:solidFill>
                  <a:schemeClr val="accent5"/>
                </a:solidFill>
                <a:latin typeface="Palatino Linotype" pitchFamily="18" charset="0"/>
              </a:rPr>
              <a:t>Αρειανών</a:t>
            </a:r>
            <a:r>
              <a:rPr lang="el-GR" sz="2800" b="1" dirty="0" smtClean="0">
                <a:solidFill>
                  <a:schemeClr val="accent5"/>
                </a:solidFill>
                <a:latin typeface="Palatino Linotype" pitchFamily="18" charset="0"/>
              </a:rPr>
              <a:t> 1,30 ). Υποστηρίζει ότι όποιος υιοθετεί το δόγμα του Αρείου, ουσιαστικά υποστηρίζει ότι ο Χριστός είναι κτίσμα, και καταντάει και αυτός ειδωλολάτρης, όπως οι εθνικοί. Επίσης το Άγιο Πνεύμα «συναριθμείται» και «</a:t>
            </a:r>
            <a:r>
              <a:rPr lang="el-GR" sz="2800" b="1" dirty="0" err="1" smtClean="0">
                <a:solidFill>
                  <a:schemeClr val="accent5"/>
                </a:solidFill>
                <a:latin typeface="Palatino Linotype" pitchFamily="18" charset="0"/>
              </a:rPr>
              <a:t>συνδοξάζεται</a:t>
            </a:r>
            <a:r>
              <a:rPr lang="el-GR" sz="2800" b="1" dirty="0" smtClean="0">
                <a:solidFill>
                  <a:schemeClr val="accent5"/>
                </a:solidFill>
                <a:latin typeface="Palatino Linotype" pitchFamily="18" charset="0"/>
              </a:rPr>
              <a:t>» αφού «της αυτής </a:t>
            </a:r>
            <a:r>
              <a:rPr lang="el-GR" sz="2800" b="1" dirty="0" err="1" smtClean="0">
                <a:solidFill>
                  <a:schemeClr val="accent5"/>
                </a:solidFill>
                <a:latin typeface="Palatino Linotype" pitchFamily="18" charset="0"/>
              </a:rPr>
              <a:t>Θεότητος</a:t>
            </a:r>
            <a:r>
              <a:rPr lang="el-GR" sz="2800" b="1" dirty="0" smtClean="0">
                <a:solidFill>
                  <a:schemeClr val="accent5"/>
                </a:solidFill>
                <a:latin typeface="Palatino Linotype" pitchFamily="18" charset="0"/>
              </a:rPr>
              <a:t> εστί και της αυτής ουσίας».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solidFill>
            <a:schemeClr val="bg2">
              <a:lumMod val="20000"/>
              <a:lumOff val="80000"/>
            </a:schemeClr>
          </a:solidFill>
        </p:spPr>
        <p:txBody>
          <a:bodyPr>
            <a:noAutofit/>
          </a:bodyPr>
          <a:lstStyle/>
          <a:p>
            <a:r>
              <a:rPr lang="el-GR" sz="1800" b="1" i="1" dirty="0" smtClean="0">
                <a:solidFill>
                  <a:schemeClr val="accent5">
                    <a:lumMod val="50000"/>
                  </a:schemeClr>
                </a:solidFill>
                <a:latin typeface="Palatino Linotype" pitchFamily="18" charset="0"/>
              </a:rPr>
              <a:t>ΝΕΣΤΟΡΙΟΣ ΚΑΙ ΝΕΣΤΟΡΙΑΝΙΣΜΟΣ</a:t>
            </a:r>
          </a:p>
          <a:p>
            <a:pPr>
              <a:lnSpc>
                <a:spcPct val="150000"/>
              </a:lnSpc>
              <a:spcBef>
                <a:spcPts val="0"/>
              </a:spcBef>
            </a:pPr>
            <a:r>
              <a:rPr lang="el-GR" sz="1600" b="1" dirty="0" smtClean="0">
                <a:solidFill>
                  <a:schemeClr val="bg1"/>
                </a:solidFill>
                <a:latin typeface="Palatino Linotype" pitchFamily="18" charset="0"/>
                <a:cs typeface="Times New Roman" pitchFamily="18" charset="0"/>
              </a:rPr>
              <a:t>Ὁ Νεστόριος </a:t>
            </a:r>
            <a:r>
              <a:rPr lang="el-GR" sz="1600" b="1" dirty="0" err="1" smtClean="0">
                <a:solidFill>
                  <a:schemeClr val="bg1"/>
                </a:solidFill>
                <a:latin typeface="Palatino Linotype" pitchFamily="18" charset="0"/>
                <a:cs typeface="Times New Roman" pitchFamily="18" charset="0"/>
              </a:rPr>
              <a:t>ἐπηρεασμένος</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ἀπό</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τό</a:t>
            </a:r>
            <a:r>
              <a:rPr lang="el-GR" sz="1600" b="1" dirty="0" smtClean="0">
                <a:solidFill>
                  <a:schemeClr val="bg1"/>
                </a:solidFill>
                <a:latin typeface="Palatino Linotype" pitchFamily="18" charset="0"/>
                <a:cs typeface="Times New Roman" pitchFamily="18" charset="0"/>
              </a:rPr>
              <a:t> δάσκαλό του Θεόδωρο </a:t>
            </a:r>
            <a:r>
              <a:rPr lang="el-GR" sz="1600" b="1" dirty="0" err="1" smtClean="0">
                <a:solidFill>
                  <a:schemeClr val="bg1"/>
                </a:solidFill>
                <a:latin typeface="Palatino Linotype" pitchFamily="18" charset="0"/>
                <a:cs typeface="Times New Roman" pitchFamily="18" charset="0"/>
              </a:rPr>
              <a:t>Μοψουεστίας</a:t>
            </a:r>
            <a:r>
              <a:rPr lang="el-GR" sz="1600" b="1" dirty="0" smtClean="0">
                <a:solidFill>
                  <a:schemeClr val="bg1"/>
                </a:solidFill>
                <a:latin typeface="Palatino Linotype" pitchFamily="18" charset="0"/>
                <a:cs typeface="Times New Roman" pitchFamily="18" charset="0"/>
              </a:rPr>
              <a:t> καί </a:t>
            </a:r>
            <a:r>
              <a:rPr lang="el-GR" sz="1600" b="1" dirty="0" err="1" smtClean="0">
                <a:solidFill>
                  <a:schemeClr val="bg1"/>
                </a:solidFill>
                <a:latin typeface="Palatino Linotype" pitchFamily="18" charset="0"/>
                <a:cs typeface="Times New Roman" pitchFamily="18" charset="0"/>
              </a:rPr>
              <a:t>ἐπειδή</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ἦταν</a:t>
            </a:r>
            <a:r>
              <a:rPr lang="el-GR" sz="1600" b="1" dirty="0" smtClean="0">
                <a:solidFill>
                  <a:schemeClr val="bg1"/>
                </a:solidFill>
                <a:latin typeface="Palatino Linotype" pitchFamily="18" charset="0"/>
                <a:cs typeface="Times New Roman" pitchFamily="18" charset="0"/>
              </a:rPr>
              <a:t> γενικότερα καί φορέας τῆς </a:t>
            </a:r>
            <a:r>
              <a:rPr lang="el-GR" sz="1600" b="1" dirty="0" err="1" smtClean="0">
                <a:solidFill>
                  <a:schemeClr val="bg1"/>
                </a:solidFill>
                <a:latin typeface="Palatino Linotype" pitchFamily="18" charset="0"/>
                <a:cs typeface="Times New Roman" pitchFamily="18" charset="0"/>
              </a:rPr>
              <a:t>ἀντιοχειανῆς</a:t>
            </a:r>
            <a:r>
              <a:rPr lang="el-GR" sz="1600" b="1" dirty="0" smtClean="0">
                <a:solidFill>
                  <a:schemeClr val="bg1"/>
                </a:solidFill>
                <a:latin typeface="Palatino Linotype" pitchFamily="18" charset="0"/>
                <a:cs typeface="Times New Roman" pitchFamily="18" charset="0"/>
              </a:rPr>
              <a:t> παραδόσεως </a:t>
            </a:r>
            <a:r>
              <a:rPr lang="el-GR" sz="1600" b="1" dirty="0" err="1" smtClean="0">
                <a:solidFill>
                  <a:schemeClr val="bg1"/>
                </a:solidFill>
                <a:latin typeface="Palatino Linotype" pitchFamily="18" charset="0"/>
                <a:cs typeface="Times New Roman" pitchFamily="18" charset="0"/>
              </a:rPr>
              <a:t>δέ</a:t>
            </a:r>
            <a:r>
              <a:rPr lang="el-GR" sz="1600" b="1" dirty="0" smtClean="0">
                <a:solidFill>
                  <a:schemeClr val="bg1"/>
                </a:solidFill>
                <a:latin typeface="Palatino Linotype" pitchFamily="18" charset="0"/>
                <a:cs typeface="Times New Roman" pitchFamily="18" charset="0"/>
              </a:rPr>
              <a:t> δεχόταν </a:t>
            </a:r>
            <a:r>
              <a:rPr lang="el-GR" sz="1600" b="1" dirty="0" err="1" smtClean="0">
                <a:solidFill>
                  <a:schemeClr val="bg1"/>
                </a:solidFill>
                <a:latin typeface="Palatino Linotype" pitchFamily="18" charset="0"/>
                <a:cs typeface="Times New Roman" pitchFamily="18" charset="0"/>
              </a:rPr>
              <a:t>νά</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ἀποκαλεῖται</a:t>
            </a:r>
            <a:r>
              <a:rPr lang="el-GR" sz="1600" b="1" dirty="0" smtClean="0">
                <a:solidFill>
                  <a:schemeClr val="bg1"/>
                </a:solidFill>
                <a:latin typeface="Palatino Linotype" pitchFamily="18" charset="0"/>
                <a:cs typeface="Times New Roman" pitchFamily="18" charset="0"/>
              </a:rPr>
              <a:t> ἡ Παρθένος Μαρία «Θεοτόκος», </a:t>
            </a:r>
            <a:r>
              <a:rPr lang="el-GR" sz="1600" b="1" dirty="0" err="1" smtClean="0">
                <a:solidFill>
                  <a:schemeClr val="bg1"/>
                </a:solidFill>
                <a:latin typeface="Palatino Linotype" pitchFamily="18" charset="0"/>
                <a:cs typeface="Times New Roman" pitchFamily="18" charset="0"/>
              </a:rPr>
              <a:t>ἀλλά</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ἐπέμενε</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νά</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τή</a:t>
            </a:r>
            <a:r>
              <a:rPr lang="el-GR" sz="1600" b="1" dirty="0" smtClean="0">
                <a:solidFill>
                  <a:schemeClr val="bg1"/>
                </a:solidFill>
                <a:latin typeface="Palatino Linotype" pitchFamily="18" charset="0"/>
                <a:cs typeface="Times New Roman" pitchFamily="18" charset="0"/>
              </a:rPr>
              <a:t> χαρακτηρίζει «</a:t>
            </a:r>
            <a:r>
              <a:rPr lang="el-GR" sz="1600" b="1" dirty="0" err="1" smtClean="0">
                <a:solidFill>
                  <a:schemeClr val="bg1"/>
                </a:solidFill>
                <a:latin typeface="Palatino Linotype" pitchFamily="18" charset="0"/>
                <a:cs typeface="Times New Roman" pitchFamily="18" charset="0"/>
              </a:rPr>
              <a:t>Χριστοτόκο</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Τή</a:t>
            </a:r>
            <a:r>
              <a:rPr lang="el-GR" sz="1600" b="1" dirty="0" smtClean="0">
                <a:solidFill>
                  <a:schemeClr val="bg1"/>
                </a:solidFill>
                <a:latin typeface="Palatino Linotype" pitchFamily="18" charset="0"/>
                <a:cs typeface="Times New Roman" pitchFamily="18" charset="0"/>
              </a:rPr>
              <a:t> θέση του </a:t>
            </a:r>
            <a:r>
              <a:rPr lang="el-GR" sz="1600" b="1" dirty="0" err="1" smtClean="0">
                <a:solidFill>
                  <a:schemeClr val="bg1"/>
                </a:solidFill>
                <a:latin typeface="Palatino Linotype" pitchFamily="18" charset="0"/>
                <a:cs typeface="Times New Roman" pitchFamily="18" charset="0"/>
              </a:rPr>
              <a:t>αὐτή</a:t>
            </a:r>
            <a:r>
              <a:rPr lang="el-GR" sz="1600" b="1" dirty="0" smtClean="0">
                <a:solidFill>
                  <a:schemeClr val="bg1"/>
                </a:solidFill>
                <a:latin typeface="Palatino Linotype" pitchFamily="18" charset="0"/>
                <a:cs typeface="Times New Roman" pitchFamily="18" charset="0"/>
              </a:rPr>
              <a:t> τήν τεκμηρίωνε </a:t>
            </a:r>
            <a:r>
              <a:rPr lang="el-GR" sz="1600" b="1" dirty="0" err="1" smtClean="0">
                <a:solidFill>
                  <a:schemeClr val="bg1"/>
                </a:solidFill>
                <a:latin typeface="Palatino Linotype" pitchFamily="18" charset="0"/>
                <a:cs typeface="Times New Roman" pitchFamily="18" charset="0"/>
              </a:rPr>
              <a:t>ὑποστηρίζοντας</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ὅτι</a:t>
            </a:r>
            <a:r>
              <a:rPr lang="el-GR" sz="1600" b="1" dirty="0" smtClean="0">
                <a:solidFill>
                  <a:schemeClr val="bg1"/>
                </a:solidFill>
                <a:latin typeface="Palatino Linotype" pitchFamily="18" charset="0"/>
                <a:cs typeface="Times New Roman" pitchFamily="18" charset="0"/>
              </a:rPr>
              <a:t> ἡ Μαρία γέννησε </a:t>
            </a:r>
            <a:r>
              <a:rPr lang="el-GR" sz="1600" b="1" dirty="0" err="1" smtClean="0">
                <a:solidFill>
                  <a:schemeClr val="bg1"/>
                </a:solidFill>
                <a:latin typeface="Palatino Linotype" pitchFamily="18" charset="0"/>
                <a:cs typeface="Times New Roman" pitchFamily="18" charset="0"/>
              </a:rPr>
              <a:t>ἕναν</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ἄνθρωπο</a:t>
            </a:r>
            <a:r>
              <a:rPr lang="el-GR" sz="1600" b="1" dirty="0" smtClean="0">
                <a:solidFill>
                  <a:schemeClr val="bg1"/>
                </a:solidFill>
                <a:latin typeface="Palatino Linotype" pitchFamily="18" charset="0"/>
                <a:cs typeface="Times New Roman" pitchFamily="18" charset="0"/>
              </a:rPr>
              <a:t> φορέα τῆς θεότητας «θεοφόρο </a:t>
            </a:r>
            <a:r>
              <a:rPr lang="el-GR" sz="1600" b="1" dirty="0" err="1" smtClean="0">
                <a:solidFill>
                  <a:schemeClr val="bg1"/>
                </a:solidFill>
                <a:latin typeface="Palatino Linotype" pitchFamily="18" charset="0"/>
                <a:cs typeface="Times New Roman" pitchFamily="18" charset="0"/>
              </a:rPr>
              <a:t>ἄνθρωπο</a:t>
            </a:r>
            <a:r>
              <a:rPr lang="el-GR" sz="1600" b="1" dirty="0" smtClean="0">
                <a:solidFill>
                  <a:schemeClr val="bg1"/>
                </a:solidFill>
                <a:latin typeface="Palatino Linotype" pitchFamily="18" charset="0"/>
                <a:cs typeface="Times New Roman" pitchFamily="18" charset="0"/>
              </a:rPr>
              <a:t>» καί «</a:t>
            </a:r>
            <a:r>
              <a:rPr lang="el-GR" sz="1600" b="1" dirty="0" err="1" smtClean="0">
                <a:solidFill>
                  <a:schemeClr val="bg1"/>
                </a:solidFill>
                <a:latin typeface="Palatino Linotype" pitchFamily="18" charset="0"/>
                <a:cs typeface="Times New Roman" pitchFamily="18" charset="0"/>
              </a:rPr>
              <a:t>Θεῷ</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συνημμένον</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ἀλλά</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ὄχι</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τό</a:t>
            </a:r>
            <a:r>
              <a:rPr lang="el-GR" sz="1600" b="1" dirty="0" smtClean="0">
                <a:solidFill>
                  <a:schemeClr val="bg1"/>
                </a:solidFill>
                <a:latin typeface="Palatino Linotype" pitchFamily="18" charset="0"/>
                <a:cs typeface="Times New Roman" pitchFamily="18" charset="0"/>
              </a:rPr>
              <a:t> Θεό. Κατά αὐτόν ἡ θεότητα </a:t>
            </a:r>
            <a:r>
              <a:rPr lang="el-GR" sz="1600" b="1" dirty="0" err="1" smtClean="0">
                <a:solidFill>
                  <a:schemeClr val="bg1"/>
                </a:solidFill>
                <a:latin typeface="Palatino Linotype" pitchFamily="18" charset="0"/>
                <a:cs typeface="Times New Roman" pitchFamily="18" charset="0"/>
              </a:rPr>
              <a:t>δέν</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μπορεῖ</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νά</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ἔχει</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βρεθεῖ</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ἑννέα</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μῆνες</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σέ</a:t>
            </a:r>
            <a:r>
              <a:rPr lang="el-GR" sz="1600" b="1" dirty="0" smtClean="0">
                <a:solidFill>
                  <a:schemeClr val="bg1"/>
                </a:solidFill>
                <a:latin typeface="Palatino Linotype" pitchFamily="18" charset="0"/>
                <a:cs typeface="Times New Roman" pitchFamily="18" charset="0"/>
              </a:rPr>
              <a:t> μία γυναικεία μήτρα, </a:t>
            </a:r>
            <a:r>
              <a:rPr lang="el-GR" sz="1600" b="1" dirty="0" err="1" smtClean="0">
                <a:solidFill>
                  <a:schemeClr val="bg1"/>
                </a:solidFill>
                <a:latin typeface="Palatino Linotype" pitchFamily="18" charset="0"/>
                <a:cs typeface="Times New Roman" pitchFamily="18" charset="0"/>
              </a:rPr>
              <a:t>νά</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ἔχει</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τυλιχθεῖ</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σέ</a:t>
            </a:r>
            <a:r>
              <a:rPr lang="el-GR" sz="1600" b="1" dirty="0" smtClean="0">
                <a:solidFill>
                  <a:schemeClr val="bg1"/>
                </a:solidFill>
                <a:latin typeface="Palatino Linotype" pitchFamily="18" charset="0"/>
                <a:cs typeface="Times New Roman" pitchFamily="18" charset="0"/>
              </a:rPr>
              <a:t> σπάργανα, </a:t>
            </a:r>
            <a:r>
              <a:rPr lang="el-GR" sz="1600" b="1" dirty="0" err="1" smtClean="0">
                <a:solidFill>
                  <a:schemeClr val="bg1"/>
                </a:solidFill>
                <a:latin typeface="Palatino Linotype" pitchFamily="18" charset="0"/>
                <a:cs typeface="Times New Roman" pitchFamily="18" charset="0"/>
              </a:rPr>
              <a:t>νά</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ὑπέφερε</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νά</a:t>
            </a:r>
            <a:r>
              <a:rPr lang="el-GR" sz="1600" b="1" dirty="0" smtClean="0">
                <a:solidFill>
                  <a:schemeClr val="bg1"/>
                </a:solidFill>
                <a:latin typeface="Palatino Linotype" pitchFamily="18" charset="0"/>
                <a:cs typeface="Times New Roman" pitchFamily="18" charset="0"/>
              </a:rPr>
              <a:t> πέθανε καί </a:t>
            </a:r>
            <a:r>
              <a:rPr lang="el-GR" sz="1600" b="1" dirty="0" err="1" smtClean="0">
                <a:solidFill>
                  <a:schemeClr val="bg1"/>
                </a:solidFill>
                <a:latin typeface="Palatino Linotype" pitchFamily="18" charset="0"/>
                <a:cs typeface="Times New Roman" pitchFamily="18" charset="0"/>
              </a:rPr>
              <a:t>νά</a:t>
            </a:r>
            <a:r>
              <a:rPr lang="el-GR" sz="1600" b="1" dirty="0" smtClean="0">
                <a:solidFill>
                  <a:schemeClr val="bg1"/>
                </a:solidFill>
                <a:latin typeface="Palatino Linotype" pitchFamily="18" charset="0"/>
                <a:cs typeface="Times New Roman" pitchFamily="18" charset="0"/>
              </a:rPr>
              <a:t> θάφτηκε. Πίσω </a:t>
            </a:r>
            <a:r>
              <a:rPr lang="el-GR" sz="1600" b="1" dirty="0" err="1" smtClean="0">
                <a:solidFill>
                  <a:schemeClr val="bg1"/>
                </a:solidFill>
                <a:latin typeface="Palatino Linotype" pitchFamily="18" charset="0"/>
                <a:cs typeface="Times New Roman" pitchFamily="18" charset="0"/>
              </a:rPr>
              <a:t>ἀπό</a:t>
            </a:r>
            <a:r>
              <a:rPr lang="el-GR" sz="1600" b="1" dirty="0" smtClean="0">
                <a:solidFill>
                  <a:schemeClr val="bg1"/>
                </a:solidFill>
                <a:latin typeface="Palatino Linotype" pitchFamily="18" charset="0"/>
                <a:cs typeface="Times New Roman" pitchFamily="18" charset="0"/>
              </a:rPr>
              <a:t> τήν περιγραφή τῆς Μαρίας </a:t>
            </a:r>
            <a:r>
              <a:rPr lang="el-GR" sz="1600" b="1" dirty="0" err="1" smtClean="0">
                <a:solidFill>
                  <a:schemeClr val="bg1"/>
                </a:solidFill>
                <a:latin typeface="Palatino Linotype" pitchFamily="18" charset="0"/>
                <a:cs typeface="Times New Roman" pitchFamily="18" charset="0"/>
              </a:rPr>
              <a:t>ὡς</a:t>
            </a:r>
            <a:r>
              <a:rPr lang="el-GR" sz="1600" b="1" dirty="0" smtClean="0">
                <a:solidFill>
                  <a:schemeClr val="bg1"/>
                </a:solidFill>
                <a:latin typeface="Palatino Linotype" pitchFamily="18" charset="0"/>
                <a:cs typeface="Times New Roman" pitchFamily="18" charset="0"/>
              </a:rPr>
              <a:t> Θεοτόκου, ὁ Νεστόριος πρέσβευε </a:t>
            </a:r>
            <a:r>
              <a:rPr lang="el-GR" sz="1600" b="1" dirty="0" err="1" smtClean="0">
                <a:solidFill>
                  <a:schemeClr val="bg1"/>
                </a:solidFill>
                <a:latin typeface="Palatino Linotype" pitchFamily="18" charset="0"/>
                <a:cs typeface="Times New Roman" pitchFamily="18" charset="0"/>
              </a:rPr>
              <a:t>ὅτι</a:t>
            </a:r>
            <a:r>
              <a:rPr lang="el-GR" sz="1600" b="1" dirty="0" smtClean="0">
                <a:solidFill>
                  <a:schemeClr val="bg1"/>
                </a:solidFill>
                <a:latin typeface="Palatino Linotype" pitchFamily="18" charset="0"/>
                <a:cs typeface="Times New Roman" pitchFamily="18" charset="0"/>
              </a:rPr>
              <a:t> διέκρινε τήν </a:t>
            </a:r>
            <a:r>
              <a:rPr lang="el-GR" sz="1600" b="1" dirty="0" err="1" smtClean="0">
                <a:solidFill>
                  <a:schemeClr val="bg1"/>
                </a:solidFill>
                <a:latin typeface="Palatino Linotype" pitchFamily="18" charset="0"/>
                <a:cs typeface="Times New Roman" pitchFamily="18" charset="0"/>
              </a:rPr>
              <a:t>ἀρειανική</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ἀρχή</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ὅτι</a:t>
            </a:r>
            <a:r>
              <a:rPr lang="el-GR" sz="1600" b="1" dirty="0" smtClean="0">
                <a:solidFill>
                  <a:schemeClr val="bg1"/>
                </a:solidFill>
                <a:latin typeface="Palatino Linotype" pitchFamily="18" charset="0"/>
                <a:cs typeface="Times New Roman" pitchFamily="18" charset="0"/>
              </a:rPr>
              <a:t> ὁ </a:t>
            </a:r>
            <a:r>
              <a:rPr lang="el-GR" sz="1600" b="1" dirty="0" err="1" smtClean="0">
                <a:solidFill>
                  <a:schemeClr val="bg1"/>
                </a:solidFill>
                <a:latin typeface="Palatino Linotype" pitchFamily="18" charset="0"/>
                <a:cs typeface="Times New Roman" pitchFamily="18" charset="0"/>
              </a:rPr>
              <a:t>Υἱός</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ἦταν</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ἕνα</a:t>
            </a:r>
            <a:r>
              <a:rPr lang="el-GR" sz="1600" b="1" dirty="0" smtClean="0">
                <a:solidFill>
                  <a:schemeClr val="bg1"/>
                </a:solidFill>
                <a:latin typeface="Palatino Linotype" pitchFamily="18" charset="0"/>
                <a:cs typeface="Times New Roman" pitchFamily="18" charset="0"/>
              </a:rPr>
              <a:t> κτίσμα ἤ τήν </a:t>
            </a:r>
            <a:r>
              <a:rPr lang="el-GR" sz="1600" b="1" dirty="0" err="1" smtClean="0">
                <a:solidFill>
                  <a:schemeClr val="bg1"/>
                </a:solidFill>
                <a:latin typeface="Palatino Linotype" pitchFamily="18" charset="0"/>
                <a:cs typeface="Times New Roman" pitchFamily="18" charset="0"/>
              </a:rPr>
              <a:t>ἀπολιναρική</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ἰδέα</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ὅτι</a:t>
            </a:r>
            <a:r>
              <a:rPr lang="el-GR" sz="1600" b="1" dirty="0" smtClean="0">
                <a:solidFill>
                  <a:schemeClr val="bg1"/>
                </a:solidFill>
                <a:latin typeface="Palatino Linotype" pitchFamily="18" charset="0"/>
                <a:cs typeface="Times New Roman" pitchFamily="18" charset="0"/>
              </a:rPr>
              <a:t> ἡ </a:t>
            </a:r>
            <a:r>
              <a:rPr lang="el-GR" sz="1600" b="1" dirty="0" err="1" smtClean="0">
                <a:solidFill>
                  <a:schemeClr val="bg1"/>
                </a:solidFill>
                <a:latin typeface="Palatino Linotype" pitchFamily="18" charset="0"/>
                <a:cs typeface="Times New Roman" pitchFamily="18" charset="0"/>
              </a:rPr>
              <a:t>ἀνθρωπότητα</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τοῦ</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Χριστοῦ</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ἦταν</a:t>
            </a:r>
            <a:r>
              <a:rPr lang="el-GR" sz="1600" b="1" dirty="0" smtClean="0">
                <a:solidFill>
                  <a:schemeClr val="bg1"/>
                </a:solidFill>
                <a:latin typeface="Palatino Linotype" pitchFamily="18" charset="0"/>
                <a:cs typeface="Times New Roman" pitchFamily="18" charset="0"/>
              </a:rPr>
              <a:t> </a:t>
            </a:r>
            <a:r>
              <a:rPr lang="el-GR" sz="1600" b="1" dirty="0" err="1" smtClean="0">
                <a:solidFill>
                  <a:schemeClr val="bg1"/>
                </a:solidFill>
                <a:latin typeface="Palatino Linotype" pitchFamily="18" charset="0"/>
                <a:cs typeface="Times New Roman" pitchFamily="18" charset="0"/>
              </a:rPr>
              <a:t>ἐλλιπής</a:t>
            </a:r>
            <a:r>
              <a:rPr lang="el-GR" sz="1600" b="1" dirty="0" smtClean="0">
                <a:solidFill>
                  <a:schemeClr val="bg1"/>
                </a:solidFill>
                <a:latin typeface="Palatino Linotype" pitchFamily="18" charset="0"/>
                <a:cs typeface="Times New Roman" pitchFamily="18" charset="0"/>
              </a:rPr>
              <a:t> </a:t>
            </a:r>
          </a:p>
          <a:p>
            <a:endParaRPr lang="el-GR" sz="1600" b="1" dirty="0" smtClean="0">
              <a:solidFill>
                <a:schemeClr val="bg1"/>
              </a:solidFill>
              <a:latin typeface="Palatino Linotype" pitchFamily="18" charset="0"/>
              <a:cs typeface="Times New Roman" pitchFamily="18" charset="0"/>
            </a:endParaRPr>
          </a:p>
        </p:txBody>
      </p:sp>
      <p:sp>
        <p:nvSpPr>
          <p:cNvPr id="4" name="1 - Τίτλος"/>
          <p:cNvSpPr>
            <a:spLocks noGrp="1"/>
          </p:cNvSpPr>
          <p:nvPr>
            <p:ph type="title"/>
          </p:nvPr>
        </p:nvSpPr>
        <p:spPr>
          <a:xfrm>
            <a:off x="611560" y="260648"/>
            <a:ext cx="8229600" cy="1399032"/>
          </a:xfrm>
          <a:solidFill>
            <a:schemeClr val="accent6">
              <a:lumMod val="20000"/>
              <a:lumOff val="80000"/>
            </a:schemeClr>
          </a:solidFill>
          <a:ln>
            <a:solidFill>
              <a:schemeClr val="accent6">
                <a:lumMod val="20000"/>
                <a:lumOff val="80000"/>
              </a:schemeClr>
            </a:solidFill>
          </a:ln>
        </p:spPr>
        <p:txBody>
          <a:bodyPr/>
          <a:lstStyle/>
          <a:p>
            <a:r>
              <a:rPr lang="el-GR" b="1" dirty="0" smtClean="0">
                <a:latin typeface="Palatino Linotype" pitchFamily="18" charset="0"/>
              </a:rPr>
              <a:t>2 ΟΣΣ   </a:t>
            </a:r>
            <a:endParaRPr lang="el-GR" b="1" dirty="0">
              <a:latin typeface="Palatino Linotype"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531</TotalTime>
  <Words>3994</Words>
  <Application>Microsoft Office PowerPoint</Application>
  <PresentationFormat>Προβολή στην οθόνη (4:3)</PresentationFormat>
  <Paragraphs>264</Paragraphs>
  <Slides>53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53</vt:i4>
      </vt:variant>
    </vt:vector>
  </HeadingPairs>
  <TitlesOfParts>
    <vt:vector size="54" baseType="lpstr">
      <vt:lpstr>Ζωντάνια</vt:lpstr>
      <vt:lpstr>2η ΟΣΣ ΓΙΑ ΤΗ ΘΕΜΑΤΙΚΗ ΕΝΟΤΗΤΑ  ΟΡΘ. 50</vt:lpstr>
      <vt:lpstr>ΚΑΛΩΣΟΡΙΣΑΤΕ        </vt:lpstr>
      <vt:lpstr>ΕΛΛΗΝΙΣΜΟΣ ΚΑΙ ΧΡΙΣΤΙΑΝΙΣΜΟΣ</vt:lpstr>
      <vt:lpstr>ΕΛΛΗΝΙΣΜΟΣ ΚΑΙ ΧΡΙΣΤΙΑΝΙΣΜΟΣ</vt:lpstr>
      <vt:lpstr>ΚΑΠΠΑΔΟΚΕΣ ΠΑΤΕΡΕΣ</vt:lpstr>
      <vt:lpstr>Η ΟΡΘΟΔΟΞΗ ΕΚΚΛΗΣΙΑ ΣΤΟ ΒΥΖΑΝΤΙΟ</vt:lpstr>
      <vt:lpstr>2 ΟΣΣ   </vt:lpstr>
      <vt:lpstr>2 ΟΣΣ</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2 ΟΣΣ   </vt:lpstr>
      <vt:lpstr>ΣΑΣ ΕΥΧΑΡΙΣΤΩ ΚΑΛΑ ΧΡΙΣΤΟΥΓΕΝΝΑ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1η ΟΣΣ ΓΙΑ ΤΗ ΘΕΜΑΤΙΚΗ ΕΝΟΤΗΤΑ  ΟΡΘ. 50</dc:title>
  <dc:creator>Ειρήνη Αρτέμη</dc:creator>
  <cp:lastModifiedBy>ΣΩΤΗΡΗΣ</cp:lastModifiedBy>
  <cp:revision>4</cp:revision>
  <dcterms:created xsi:type="dcterms:W3CDTF">2020-10-11T12:52:46Z</dcterms:created>
  <dcterms:modified xsi:type="dcterms:W3CDTF">2020-12-07T08:25:09Z</dcterms:modified>
</cp:coreProperties>
</file>