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50" autoAdjust="0"/>
  </p:normalViewPr>
  <p:slideViewPr>
    <p:cSldViewPr snapToGrid="0">
      <p:cViewPr varScale="1">
        <p:scale>
          <a:sx n="80" d="100"/>
          <a:sy n="80" d="100"/>
        </p:scale>
        <p:origin x="77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87990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366348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4122444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9234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397005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4"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907469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4"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165742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424250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106170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56994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189847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186974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149949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7" name="Date Placeholder 2"/>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5" name="Footer Placeholder 3"/>
          <p:cNvSpPr>
            <a:spLocks noGrp="1"/>
          </p:cNvSpPr>
          <p:nvPr>
            <p:ph type="ftr" sz="quarter" idx="11"/>
          </p:nvPr>
        </p:nvSpPr>
        <p:spPr/>
        <p:txBody>
          <a:bodyPr/>
          <a:lstStyle/>
          <a:p>
            <a:endParaRPr lang="x-none"/>
          </a:p>
        </p:txBody>
      </p:sp>
      <p:sp>
        <p:nvSpPr>
          <p:cNvPr id="6" name="Slide Number Placeholder 4"/>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1720170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5" name="Footer Placeholder 2"/>
          <p:cNvSpPr>
            <a:spLocks noGrp="1"/>
          </p:cNvSpPr>
          <p:nvPr>
            <p:ph type="ftr" sz="quarter" idx="11"/>
          </p:nvPr>
        </p:nvSpPr>
        <p:spPr/>
        <p:txBody>
          <a:bodyPr/>
          <a:lstStyle/>
          <a:p>
            <a:endParaRPr lang="x-none"/>
          </a:p>
        </p:txBody>
      </p:sp>
      <p:sp>
        <p:nvSpPr>
          <p:cNvPr id="6" name="Slide Number Placeholder 3"/>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55538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7" name="Date Placeholder 4"/>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5" name="Footer Placeholder 5"/>
          <p:cNvSpPr>
            <a:spLocks noGrp="1"/>
          </p:cNvSpPr>
          <p:nvPr>
            <p:ph type="ftr" sz="quarter" idx="11"/>
          </p:nvPr>
        </p:nvSpPr>
        <p:spPr/>
        <p:txBody>
          <a:bodyPr/>
          <a:lstStyle/>
          <a:p>
            <a:endParaRPr lang="x-none"/>
          </a:p>
        </p:txBody>
      </p:sp>
      <p:sp>
        <p:nvSpPr>
          <p:cNvPr id="6" name="Slide Number Placeholder 6"/>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234416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AE538DF7-7B76-47BF-919B-5D1B16779222}" type="datetimeFigureOut">
              <a:rPr lang="x-none" smtClean="0"/>
              <a:pPr/>
              <a:t>11/12/2022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87612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E538DF7-7B76-47BF-919B-5D1B16779222}" type="datetimeFigureOut">
              <a:rPr lang="x-none" smtClean="0"/>
              <a:pPr/>
              <a:t>11/12/2022</a:t>
            </a:fld>
            <a:endParaRPr lang="x-non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x-none"/>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7FE34B1-722C-4186-B150-17F47FEBB9FB}" type="slidenum">
              <a:rPr lang="x-none" smtClean="0"/>
              <a:pPr/>
              <a:t>‹#›</a:t>
            </a:fld>
            <a:endParaRPr lang="x-none"/>
          </a:p>
        </p:txBody>
      </p:sp>
    </p:spTree>
    <p:extLst>
      <p:ext uri="{BB962C8B-B14F-4D97-AF65-F5344CB8AC3E}">
        <p14:creationId xmlns:p14="http://schemas.microsoft.com/office/powerpoint/2010/main" val="1382835490"/>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576A5C-51BA-4F64-8224-13A251544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6F59DE4-6203-4DD3-AAB4-73B4CD21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16">
            <a:extLst>
              <a:ext uri="{FF2B5EF4-FFF2-40B4-BE49-F238E27FC236}">
                <a16:creationId xmlns:a16="http://schemas.microsoft.com/office/drawing/2014/main" id="{CC56C2D5-4646-4F60-A7B4-EADB83884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dirty="0">
              <a:solidFill>
                <a:schemeClr val="tx1"/>
              </a:solidFill>
            </a:endParaRPr>
          </a:p>
        </p:txBody>
      </p:sp>
      <p:sp useBgFill="1">
        <p:nvSpPr>
          <p:cNvPr id="15" name="Freeform 5">
            <a:extLst>
              <a:ext uri="{FF2B5EF4-FFF2-40B4-BE49-F238E27FC236}">
                <a16:creationId xmlns:a16="http://schemas.microsoft.com/office/drawing/2014/main" id="{902B4FBC-AAA1-4643-96FC-DC635FC549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a:extLst>
              <a:ext uri="{FF2B5EF4-FFF2-40B4-BE49-F238E27FC236}">
                <a16:creationId xmlns:a16="http://schemas.microsoft.com/office/drawing/2014/main" id="{C6F6F178-F3C5-41BB-A7C3-AF301D416AF0}"/>
              </a:ext>
            </a:extLst>
          </p:cNvPr>
          <p:cNvSpPr>
            <a:spLocks noGrp="1"/>
          </p:cNvSpPr>
          <p:nvPr>
            <p:ph type="ctrTitle"/>
          </p:nvPr>
        </p:nvSpPr>
        <p:spPr>
          <a:xfrm>
            <a:off x="635457" y="4730739"/>
            <a:ext cx="9941557" cy="1547231"/>
          </a:xfrm>
        </p:spPr>
        <p:txBody>
          <a:bodyPr>
            <a:normAutofit fontScale="90000"/>
          </a:bodyPr>
          <a:lstStyle/>
          <a:p>
            <a:r>
              <a:rPr lang="el-GR" sz="4800" dirty="0">
                <a:ln w="0"/>
                <a:solidFill>
                  <a:schemeClr val="tx1"/>
                </a:solidFill>
                <a:effectLst>
                  <a:outerShdw blurRad="38100" dist="19050" dir="2700000" algn="tl" rotWithShape="0">
                    <a:schemeClr val="dk1">
                      <a:alpha val="40000"/>
                    </a:schemeClr>
                  </a:outerShdw>
                </a:effectLst>
                <a:latin typeface="+mn-lt"/>
              </a:rPr>
              <a:t>Η ΒΙΒΛΟΣ ΣΤΟ ΙΣΛΑΜ</a:t>
            </a:r>
            <a:br>
              <a:rPr lang="el-GR" sz="4800" dirty="0">
                <a:ln w="0"/>
                <a:solidFill>
                  <a:schemeClr val="tx1"/>
                </a:solidFill>
                <a:effectLst>
                  <a:outerShdw blurRad="38100" dist="19050" dir="2700000" algn="tl" rotWithShape="0">
                    <a:schemeClr val="dk1">
                      <a:alpha val="40000"/>
                    </a:schemeClr>
                  </a:outerShdw>
                </a:effectLst>
                <a:latin typeface="+mn-lt"/>
              </a:rPr>
            </a:br>
            <a:r>
              <a:rPr lang="el-GR" sz="2000" dirty="0">
                <a:ln w="0"/>
                <a:solidFill>
                  <a:srgbClr val="92D050"/>
                </a:solidFill>
                <a:effectLst>
                  <a:outerShdw blurRad="38100" dist="19050" dir="2700000" algn="tl" rotWithShape="0">
                    <a:schemeClr val="dk1">
                      <a:alpha val="40000"/>
                    </a:schemeClr>
                  </a:outerShdw>
                </a:effectLst>
                <a:latin typeface="+mn-lt"/>
              </a:rPr>
              <a:t>Δρ. Δημήτριος Αθανασίου, Εργαστηριακό Διδακτικό Προσωπικό (ΕΔΙΠ) και Μεταδιδακτορικός ερευνητής του Τμήματος Κοινωνικής Θεολογίας και Θρησκειολογίας</a:t>
            </a:r>
            <a:endParaRPr lang="x-none" sz="2000" dirty="0">
              <a:ln w="0"/>
              <a:solidFill>
                <a:srgbClr val="92D050"/>
              </a:solidFill>
              <a:effectLst>
                <a:outerShdw blurRad="38100" dist="19050" dir="2700000" algn="tl" rotWithShape="0">
                  <a:schemeClr val="dk1">
                    <a:alpha val="40000"/>
                  </a:schemeClr>
                </a:outerShdw>
              </a:effectLst>
              <a:latin typeface="+mn-lt"/>
            </a:endParaRPr>
          </a:p>
        </p:txBody>
      </p:sp>
      <p:pic>
        <p:nvPicPr>
          <p:cNvPr id="4" name="Εικόνα 9">
            <a:extLst>
              <a:ext uri="{FF2B5EF4-FFF2-40B4-BE49-F238E27FC236}">
                <a16:creationId xmlns:a16="http://schemas.microsoft.com/office/drawing/2014/main" id="{4E2C365E-6467-4AE3-9687-384A72BF90F0}"/>
              </a:ext>
            </a:extLst>
          </p:cNvPr>
          <p:cNvPicPr/>
          <p:nvPr/>
        </p:nvPicPr>
        <p:blipFill>
          <a:blip r:embed="rId3"/>
          <a:stretch>
            <a:fillRect/>
          </a:stretch>
        </p:blipFill>
        <p:spPr bwMode="auto">
          <a:xfrm>
            <a:off x="635458" y="1705969"/>
            <a:ext cx="5878292" cy="2225955"/>
          </a:xfrm>
          <a:prstGeom prst="rect">
            <a:avLst/>
          </a:prstGeom>
          <a:noFill/>
          <a:effectLst/>
        </p:spPr>
      </p:pic>
    </p:spTree>
    <p:extLst>
      <p:ext uri="{BB962C8B-B14F-4D97-AF65-F5344CB8AC3E}">
        <p14:creationId xmlns:p14="http://schemas.microsoft.com/office/powerpoint/2010/main" val="265926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DB731-A13B-4E19-86B1-9DD42AE1F3D8}"/>
              </a:ext>
            </a:extLst>
          </p:cNvPr>
          <p:cNvSpPr>
            <a:spLocks noGrp="1"/>
          </p:cNvSpPr>
          <p:nvPr>
            <p:ph type="title"/>
          </p:nvPr>
        </p:nvSpPr>
        <p:spPr>
          <a:xfrm>
            <a:off x="648930" y="313900"/>
            <a:ext cx="9252154" cy="914399"/>
          </a:xfrm>
        </p:spPr>
        <p:txBody>
          <a:bodyPr>
            <a:normAutofit fontScale="90000"/>
          </a:bodyPr>
          <a:lstStyle/>
          <a:p>
            <a:pPr algn="ctr">
              <a:lnSpc>
                <a:spcPct val="90000"/>
              </a:lnSpc>
            </a:pPr>
            <a:r>
              <a:rPr lang="el-GR" sz="4900" dirty="0">
                <a:solidFill>
                  <a:schemeClr val="tx1"/>
                </a:solidFill>
                <a:latin typeface="Calibri" panose="020F0502020204030204" pitchFamily="34" charset="0"/>
                <a:cs typeface="Calibri" panose="020F0502020204030204" pitchFamily="34" charset="0"/>
              </a:rPr>
              <a:t>Το Κοράνιο (</a:t>
            </a:r>
            <a:r>
              <a:rPr lang="en-GB" sz="4900" i="1" dirty="0">
                <a:solidFill>
                  <a:schemeClr val="tx1"/>
                </a:solidFill>
                <a:latin typeface="Calibri" panose="020F0502020204030204" pitchFamily="34" charset="0"/>
                <a:cs typeface="Calibri" panose="020F0502020204030204" pitchFamily="34" charset="0"/>
              </a:rPr>
              <a:t>al</a:t>
            </a:r>
            <a:r>
              <a:rPr lang="el-GR" sz="4900" i="1" dirty="0">
                <a:solidFill>
                  <a:schemeClr val="tx1"/>
                </a:solidFill>
                <a:latin typeface="Calibri" panose="020F0502020204030204" pitchFamily="34" charset="0"/>
                <a:cs typeface="Calibri" panose="020F0502020204030204" pitchFamily="34" charset="0"/>
              </a:rPr>
              <a:t>-</a:t>
            </a:r>
            <a:r>
              <a:rPr lang="en-GB" sz="4900" i="1" dirty="0">
                <a:solidFill>
                  <a:schemeClr val="tx1"/>
                </a:solidFill>
                <a:latin typeface="Calibri" panose="020F0502020204030204" pitchFamily="34" charset="0"/>
                <a:cs typeface="Calibri" panose="020F0502020204030204" pitchFamily="34" charset="0"/>
              </a:rPr>
              <a:t>Qur</a:t>
            </a:r>
            <a:r>
              <a:rPr lang="el-GR" sz="4900" i="1" dirty="0">
                <a:solidFill>
                  <a:schemeClr val="tx1"/>
                </a:solidFill>
                <a:latin typeface="Calibri" panose="020F0502020204030204" pitchFamily="34" charset="0"/>
                <a:cs typeface="Calibri" panose="020F0502020204030204" pitchFamily="34" charset="0"/>
              </a:rPr>
              <a:t>ʾā</a:t>
            </a:r>
            <a:r>
              <a:rPr lang="en-GB" sz="4900" i="1" dirty="0">
                <a:solidFill>
                  <a:schemeClr val="tx1"/>
                </a:solidFill>
                <a:latin typeface="Calibri" panose="020F0502020204030204" pitchFamily="34" charset="0"/>
                <a:cs typeface="Calibri" panose="020F0502020204030204" pitchFamily="34" charset="0"/>
              </a:rPr>
              <a:t>n</a:t>
            </a:r>
            <a:r>
              <a:rPr lang="el-GR" sz="4900" dirty="0">
                <a:solidFill>
                  <a:schemeClr val="tx1"/>
                </a:solidFill>
                <a:latin typeface="Calibri" panose="020F0502020204030204" pitchFamily="34" charset="0"/>
                <a:cs typeface="Calibri" panose="020F0502020204030204" pitchFamily="34" charset="0"/>
              </a:rPr>
              <a:t>)</a:t>
            </a:r>
            <a:br>
              <a:rPr lang="x-none" sz="3900" dirty="0"/>
            </a:br>
            <a:endParaRPr lang="x-none" sz="3900" dirty="0"/>
          </a:p>
        </p:txBody>
      </p:sp>
      <p:sp>
        <p:nvSpPr>
          <p:cNvPr id="3" name="Content Placeholder 2">
            <a:extLst>
              <a:ext uri="{FF2B5EF4-FFF2-40B4-BE49-F238E27FC236}">
                <a16:creationId xmlns:a16="http://schemas.microsoft.com/office/drawing/2014/main" id="{DB3404B2-BA00-4D05-9126-AE660CED2C76}"/>
              </a:ext>
            </a:extLst>
          </p:cNvPr>
          <p:cNvSpPr>
            <a:spLocks noGrp="1"/>
          </p:cNvSpPr>
          <p:nvPr>
            <p:ph idx="1"/>
          </p:nvPr>
        </p:nvSpPr>
        <p:spPr>
          <a:xfrm>
            <a:off x="277402" y="1091821"/>
            <a:ext cx="6737547" cy="5472752"/>
          </a:xfrm>
        </p:spPr>
        <p:txBody>
          <a:bodyPr>
            <a:normAutofit fontScale="85000" lnSpcReduction="20000"/>
          </a:bodyPr>
          <a:lstStyle/>
          <a:p>
            <a:pPr algn="just">
              <a:lnSpc>
                <a:spcPct val="90000"/>
              </a:lnSpc>
            </a:pPr>
            <a:r>
              <a:rPr lang="en-GB" sz="2400" dirty="0">
                <a:latin typeface="Calibri" panose="020F0502020204030204" pitchFamily="34" charset="0"/>
                <a:cs typeface="Calibri" panose="020F0502020204030204" pitchFamily="34" charset="0"/>
              </a:rPr>
              <a:t>Qur</a:t>
            </a:r>
            <a:r>
              <a:rPr lang="el-GR" sz="2400" dirty="0">
                <a:latin typeface="Calibri" panose="020F0502020204030204" pitchFamily="34" charset="0"/>
                <a:cs typeface="Calibri" panose="020F0502020204030204" pitchFamily="34" charset="0"/>
              </a:rPr>
              <a:t>ʾā</a:t>
            </a:r>
            <a:r>
              <a:rPr lang="en-GB" sz="2400" dirty="0">
                <a:latin typeface="Calibri" panose="020F0502020204030204" pitchFamily="34" charset="0"/>
                <a:cs typeface="Calibri" panose="020F0502020204030204" pitchFamily="34" charset="0"/>
              </a:rPr>
              <a:t>n</a:t>
            </a:r>
            <a:r>
              <a:rPr lang="el-GR" sz="2400" dirty="0">
                <a:latin typeface="Calibri" panose="020F0502020204030204" pitchFamily="34" charset="0"/>
                <a:cs typeface="Calibri" panose="020F0502020204030204" pitchFamily="34" charset="0"/>
              </a:rPr>
              <a:t> στην αραβική γλώσσα σημαίνει «απαγγελία»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Ο όρος Κοράνιο απαντά στο ίδιο το κείμενο περί τις εβδομήντα φορές και το νόημά του ποικίλει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Αποτελείται από 114 τμήματα που ονομάζονται </a:t>
            </a:r>
            <a:r>
              <a:rPr lang="en-GB" sz="2400" dirty="0">
                <a:latin typeface="Calibri" panose="020F0502020204030204" pitchFamily="34" charset="0"/>
                <a:cs typeface="Calibri" panose="020F0502020204030204" pitchFamily="34" charset="0"/>
              </a:rPr>
              <a:t>suwar </a:t>
            </a:r>
            <a:r>
              <a:rPr lang="el-GR" sz="2400" dirty="0">
                <a:latin typeface="Calibri" panose="020F0502020204030204" pitchFamily="34" charset="0"/>
                <a:cs typeface="Calibri" panose="020F0502020204030204" pitchFamily="34" charset="0"/>
              </a:rPr>
              <a:t>(ενικ. </a:t>
            </a:r>
            <a:r>
              <a:rPr lang="en-GB" sz="2400" dirty="0">
                <a:latin typeface="Calibri" panose="020F0502020204030204" pitchFamily="34" charset="0"/>
                <a:cs typeface="Calibri" panose="020F0502020204030204" pitchFamily="34" charset="0"/>
              </a:rPr>
              <a:t>s</a:t>
            </a:r>
            <a:r>
              <a:rPr lang="el-GR" sz="2400" dirty="0">
                <a:latin typeface="Calibri" panose="020F0502020204030204" pitchFamily="34" charset="0"/>
                <a:cs typeface="Calibri" panose="020F0502020204030204" pitchFamily="34" charset="0"/>
              </a:rPr>
              <a:t>ū</a:t>
            </a:r>
            <a:r>
              <a:rPr lang="en-GB" sz="2400" dirty="0">
                <a:latin typeface="Calibri" panose="020F0502020204030204" pitchFamily="34" charset="0"/>
                <a:cs typeface="Calibri" panose="020F0502020204030204" pitchFamily="34" charset="0"/>
              </a:rPr>
              <a:t>ra</a:t>
            </a:r>
            <a:r>
              <a:rPr lang="el-GR" sz="2400" dirty="0">
                <a:latin typeface="Calibri" panose="020F0502020204030204" pitchFamily="34" charset="0"/>
                <a:cs typeface="Calibri" panose="020F0502020204030204" pitchFamily="34" charset="0"/>
              </a:rPr>
              <a:t>)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Πρόκειται για την έσχατη και πιο ολοκληρωμένη αποκάλυψη του Θεούς στον κόσμο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Αποτελεί την τελική διαθήκη του Θεού προς την ανθρωπότητα, προκειμένου να τους οδηγήσει στον ορθό δρόμο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Θεωρείται τέλειο ως κείμενο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Δεν εμφανίζεται ως κάτι καινούργιο, ως μια νέα μονοθεϊστική αποκάλυψη, αλλά ως μια επανόρθωση των λαθών των προηγούμενων αποκαλύψεων από τους οπαδούς τους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Το Κοράνιο αποτελεί την αρχική, αρχέτυπη και τελικά τη μία και μοναδική θεϊκή αποκάλυψη, η οποία έρχεται να διορθώσει εκ των υστέρων τα λάθη και τις παραλείψεις που τέλεσαν αυτοί που παρέλαβαν τις προηγούμενες αποκαλύψεις (οι ιουδαίοι και οι χριστιανοί) </a:t>
            </a:r>
            <a:endParaRPr lang="x-none" sz="2400" dirty="0">
              <a:latin typeface="Calibri" panose="020F0502020204030204" pitchFamily="34" charset="0"/>
              <a:cs typeface="Calibri" panose="020F0502020204030204" pitchFamily="34" charset="0"/>
            </a:endParaRPr>
          </a:p>
          <a:p>
            <a:pPr>
              <a:lnSpc>
                <a:spcPct val="90000"/>
              </a:lnSpc>
            </a:pPr>
            <a:endParaRPr lang="x-none" sz="1100" dirty="0"/>
          </a:p>
        </p:txBody>
      </p:sp>
      <p:pic>
        <p:nvPicPr>
          <p:cNvPr id="4" name="Εικόνα 17">
            <a:extLst>
              <a:ext uri="{FF2B5EF4-FFF2-40B4-BE49-F238E27FC236}">
                <a16:creationId xmlns:a16="http://schemas.microsoft.com/office/drawing/2014/main" id="{E0D0B34A-3E3F-440A-B7D3-9B3913AF1B1A}"/>
              </a:ext>
            </a:extLst>
          </p:cNvPr>
          <p:cNvPicPr/>
          <p:nvPr/>
        </p:nvPicPr>
        <p:blipFill rotWithShape="1">
          <a:blip r:embed="rId3"/>
          <a:srcRect l="2686" r="1" b="1"/>
          <a:stretch/>
        </p:blipFill>
        <p:spPr bwMode="auto">
          <a:xfrm>
            <a:off x="7205134" y="2052214"/>
            <a:ext cx="4338409" cy="3208156"/>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81052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E965F-7D0D-4733-AD77-3669E166038D}"/>
              </a:ext>
            </a:extLst>
          </p:cNvPr>
          <p:cNvSpPr>
            <a:spLocks noGrp="1"/>
          </p:cNvSpPr>
          <p:nvPr>
            <p:ph idx="1"/>
          </p:nvPr>
        </p:nvSpPr>
        <p:spPr>
          <a:xfrm>
            <a:off x="504967" y="272955"/>
            <a:ext cx="10740788" cy="6441743"/>
          </a:xfrm>
        </p:spPr>
        <p:txBody>
          <a:bodyPr>
            <a:normAutofit fontScale="92500" lnSpcReduction="20000"/>
          </a:bodyPr>
          <a:lstStyle/>
          <a:p>
            <a:pPr algn="just"/>
            <a:r>
              <a:rPr lang="el-GR" sz="2700" dirty="0">
                <a:latin typeface="Calibri" panose="020F0502020204030204" pitchFamily="34" charset="0"/>
                <a:cs typeface="Calibri" panose="020F0502020204030204" pitchFamily="34" charset="0"/>
              </a:rPr>
              <a:t>Είναι γραμμένο στην αραβική γλώσσα </a:t>
            </a:r>
            <a:endParaRPr lang="x-none" sz="2700" dirty="0">
              <a:latin typeface="Calibri" panose="020F0502020204030204" pitchFamily="34" charset="0"/>
              <a:cs typeface="Calibri" panose="020F0502020204030204" pitchFamily="34" charset="0"/>
            </a:endParaRPr>
          </a:p>
          <a:p>
            <a:pPr algn="just"/>
            <a:r>
              <a:rPr lang="el-GR" sz="2700" dirty="0">
                <a:latin typeface="Calibri" panose="020F0502020204030204" pitchFamily="34" charset="0"/>
                <a:cs typeface="Calibri" panose="020F0502020204030204" pitchFamily="34" charset="0"/>
              </a:rPr>
              <a:t>Θεολογικά έχει το ίδιο περιεχόμενο με τα προηγούμενα βιβλία </a:t>
            </a:r>
            <a:endParaRPr lang="x-none" sz="2700" dirty="0">
              <a:latin typeface="Calibri" panose="020F0502020204030204" pitchFamily="34" charset="0"/>
              <a:cs typeface="Calibri" panose="020F0502020204030204" pitchFamily="34" charset="0"/>
            </a:endParaRPr>
          </a:p>
          <a:p>
            <a:pPr algn="just"/>
            <a:r>
              <a:rPr lang="el-GR" sz="2700" dirty="0">
                <a:latin typeface="Calibri" panose="020F0502020204030204" pitchFamily="34" charset="0"/>
                <a:cs typeface="Calibri" panose="020F0502020204030204" pitchFamily="34" charset="0"/>
              </a:rPr>
              <a:t>Οι νομικές διατάξεις διαφέρουν </a:t>
            </a:r>
            <a:endParaRPr lang="x-none" sz="2700" dirty="0">
              <a:latin typeface="Calibri" panose="020F0502020204030204" pitchFamily="34" charset="0"/>
              <a:cs typeface="Calibri" panose="020F0502020204030204" pitchFamily="34" charset="0"/>
            </a:endParaRPr>
          </a:p>
          <a:p>
            <a:pPr algn="just"/>
            <a:r>
              <a:rPr lang="el-GR" sz="2700" dirty="0">
                <a:latin typeface="Calibri" panose="020F0502020204030204" pitchFamily="34" charset="0"/>
                <a:cs typeface="Calibri" panose="020F0502020204030204" pitchFamily="34" charset="0"/>
              </a:rPr>
              <a:t>Το μήνυμα του είναι παγκόσμιο. Αφορά όλη την ανθρωπότητα και όχι μόνο τους Άραβες </a:t>
            </a:r>
            <a:endParaRPr lang="x-none" sz="2700" dirty="0">
              <a:latin typeface="Calibri" panose="020F0502020204030204" pitchFamily="34" charset="0"/>
              <a:cs typeface="Calibri" panose="020F0502020204030204" pitchFamily="34" charset="0"/>
            </a:endParaRPr>
          </a:p>
          <a:p>
            <a:pPr algn="just"/>
            <a:r>
              <a:rPr lang="el-GR" sz="2700" dirty="0">
                <a:latin typeface="Calibri" panose="020F0502020204030204" pitchFamily="34" charset="0"/>
                <a:cs typeface="Calibri" panose="020F0502020204030204" pitchFamily="34" charset="0"/>
              </a:rPr>
              <a:t>Το βιβλίο αυτό αποκαλύφθηκε από το Θεό δια του αρχαγγέλου Γαβριήλ στο Μωάμεθ </a:t>
            </a:r>
            <a:endParaRPr lang="x-none" sz="2700" dirty="0">
              <a:latin typeface="Calibri" panose="020F0502020204030204" pitchFamily="34" charset="0"/>
              <a:cs typeface="Calibri" panose="020F0502020204030204" pitchFamily="34" charset="0"/>
            </a:endParaRPr>
          </a:p>
          <a:p>
            <a:pPr marL="0" indent="0" algn="ctr">
              <a:buNone/>
            </a:pPr>
            <a:r>
              <a:rPr lang="el-GR" sz="2700" b="1" dirty="0">
                <a:latin typeface="Calibri" panose="020F0502020204030204" pitchFamily="34" charset="0"/>
                <a:cs typeface="Calibri" panose="020F0502020204030204" pitchFamily="34" charset="0"/>
              </a:rPr>
              <a:t>«Στείλαμε σε εσένα (ενν. στο Μωάμεθ) το βιβλίο (ενν. το Κοράνιο) που έχει εξήγηση για όλα τα πράγματα, καθοδήγηση, ευσπλαχνία και καλά νέα για τους μουσουλμάνους» </a:t>
            </a:r>
          </a:p>
          <a:p>
            <a:pPr marL="0" indent="0" algn="ctr">
              <a:buNone/>
            </a:pPr>
            <a:r>
              <a:rPr lang="el-GR" sz="2700" b="1" dirty="0">
                <a:latin typeface="Calibri" panose="020F0502020204030204" pitchFamily="34" charset="0"/>
                <a:cs typeface="Calibri" panose="020F0502020204030204" pitchFamily="34" charset="0"/>
              </a:rPr>
              <a:t>{Κοράνιο 16:89} </a:t>
            </a:r>
            <a:endParaRPr lang="x-none" sz="2700" b="1" dirty="0">
              <a:latin typeface="Calibri" panose="020F0502020204030204" pitchFamily="34" charset="0"/>
              <a:cs typeface="Calibri" panose="020F0502020204030204" pitchFamily="34" charset="0"/>
            </a:endParaRPr>
          </a:p>
          <a:p>
            <a:pPr marL="0" indent="0" algn="ctr">
              <a:buNone/>
            </a:pPr>
            <a:r>
              <a:rPr lang="el-GR" sz="2700" b="1" dirty="0">
                <a:latin typeface="Calibri" panose="020F0502020204030204" pitchFamily="34" charset="0"/>
                <a:cs typeface="Calibri" panose="020F0502020204030204" pitchFamily="34" charset="0"/>
              </a:rPr>
              <a:t>«Το Ραμαζάνι είναι ο μήνας που εστάλη κάτω το Κοράνιο σαν οδηγός στο ανθρώπινο γένος, με φανερά σύμβολα από την καθοδήγηση και το κριτήριο ανάμεσα από το καλό και το κακό» </a:t>
            </a:r>
          </a:p>
          <a:p>
            <a:pPr marL="0" indent="0" algn="ctr">
              <a:buNone/>
            </a:pPr>
            <a:r>
              <a:rPr lang="el-GR" sz="2700" b="1" dirty="0">
                <a:latin typeface="Calibri" panose="020F0502020204030204" pitchFamily="34" charset="0"/>
                <a:cs typeface="Calibri" panose="020F0502020204030204" pitchFamily="34" charset="0"/>
              </a:rPr>
              <a:t>{Κοράνιο 2:185} </a:t>
            </a:r>
            <a:endParaRPr lang="x-none" sz="2700" b="1" dirty="0">
              <a:latin typeface="Calibri" panose="020F0502020204030204" pitchFamily="34" charset="0"/>
              <a:cs typeface="Calibri" panose="020F0502020204030204" pitchFamily="34" charset="0"/>
            </a:endParaRPr>
          </a:p>
          <a:p>
            <a:pPr algn="just"/>
            <a:r>
              <a:rPr lang="el-GR" sz="2700" dirty="0">
                <a:latin typeface="Calibri" panose="020F0502020204030204" pitchFamily="34" charset="0"/>
                <a:cs typeface="Calibri" panose="020F0502020204030204" pitchFamily="34" charset="0"/>
              </a:rPr>
              <a:t>Θεωρείται το θαύμα του Μωάμεθ προς την ανθρωπότητα (</a:t>
            </a:r>
            <a:r>
              <a:rPr lang="el-GR" sz="2700" i="1" dirty="0">
                <a:latin typeface="Calibri" panose="020F0502020204030204" pitchFamily="34" charset="0"/>
                <a:cs typeface="Calibri" panose="020F0502020204030204" pitchFamily="34" charset="0"/>
              </a:rPr>
              <a:t>I</a:t>
            </a:r>
            <a:r>
              <a:rPr lang="el-GR" sz="2700" dirty="0">
                <a:latin typeface="Calibri" panose="020F0502020204030204" pitchFamily="34" charset="0"/>
                <a:cs typeface="Calibri" panose="020F0502020204030204" pitchFamily="34" charset="0"/>
              </a:rPr>
              <a:t>ʿ</a:t>
            </a:r>
            <a:r>
              <a:rPr lang="el-GR" sz="2700" i="1" dirty="0">
                <a:latin typeface="Calibri" panose="020F0502020204030204" pitchFamily="34" charset="0"/>
                <a:cs typeface="Calibri" panose="020F0502020204030204" pitchFamily="34" charset="0"/>
              </a:rPr>
              <a:t>jāz al-Qur</a:t>
            </a:r>
            <a:r>
              <a:rPr lang="el-GR" sz="2700" dirty="0">
                <a:latin typeface="Calibri" panose="020F0502020204030204" pitchFamily="34" charset="0"/>
                <a:cs typeface="Calibri" panose="020F0502020204030204" pitchFamily="34" charset="0"/>
              </a:rPr>
              <a:t>ʾ)</a:t>
            </a:r>
            <a:endParaRPr lang="x-none" sz="2700" dirty="0">
              <a:latin typeface="Calibri" panose="020F0502020204030204" pitchFamily="34" charset="0"/>
              <a:cs typeface="Calibri" panose="020F0502020204030204" pitchFamily="34" charset="0"/>
            </a:endParaRPr>
          </a:p>
          <a:p>
            <a:pPr marL="0" indent="0" algn="just">
              <a:buNone/>
            </a:pPr>
            <a:endParaRPr lang="x-none" dirty="0"/>
          </a:p>
        </p:txBody>
      </p:sp>
    </p:spTree>
    <p:extLst>
      <p:ext uri="{BB962C8B-B14F-4D97-AF65-F5344CB8AC3E}">
        <p14:creationId xmlns:p14="http://schemas.microsoft.com/office/powerpoint/2010/main" val="21393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249F-F292-4341-A474-D61BE1EB1DA5}"/>
              </a:ext>
            </a:extLst>
          </p:cNvPr>
          <p:cNvSpPr>
            <a:spLocks noGrp="1"/>
          </p:cNvSpPr>
          <p:nvPr>
            <p:ph type="title"/>
          </p:nvPr>
        </p:nvSpPr>
        <p:spPr>
          <a:xfrm>
            <a:off x="645130" y="409433"/>
            <a:ext cx="9404723" cy="1228298"/>
          </a:xfrm>
        </p:spPr>
        <p:txBody>
          <a:bodyPr/>
          <a:lstStyle/>
          <a:p>
            <a:pPr algn="ctr"/>
            <a:r>
              <a:rPr lang="el-GR" sz="3600" b="1" dirty="0">
                <a:solidFill>
                  <a:schemeClr val="tx1"/>
                </a:solidFill>
                <a:latin typeface="Calibri" panose="020F0502020204030204" pitchFamily="34" charset="0"/>
                <a:cs typeface="Calibri" panose="020F0502020204030204" pitchFamily="34" charset="0"/>
              </a:rPr>
              <a:t>Τάσεις προσέγγισης της Βίβλου στην ισλαμική σκέψη</a:t>
            </a:r>
            <a:endParaRPr lang="x-none" sz="3600" b="1"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C439966-1F1D-4925-8099-9AEDC6EB6E93}"/>
              </a:ext>
            </a:extLst>
          </p:cNvPr>
          <p:cNvSpPr>
            <a:spLocks noGrp="1"/>
          </p:cNvSpPr>
          <p:nvPr>
            <p:ph idx="1"/>
          </p:nvPr>
        </p:nvSpPr>
        <p:spPr>
          <a:xfrm>
            <a:off x="645130" y="1787857"/>
            <a:ext cx="10750751" cy="4776715"/>
          </a:xfrm>
        </p:spPr>
        <p:txBody>
          <a:bodyPr>
            <a:normAutofit/>
          </a:bodyPr>
          <a:lstStyle/>
          <a:p>
            <a:pPr algn="just">
              <a:buFont typeface="Wingdings" panose="05000000000000000000" pitchFamily="2" charset="2"/>
              <a:buChar char="Ø"/>
            </a:pPr>
            <a:r>
              <a:rPr lang="el-GR" sz="3600" dirty="0">
                <a:latin typeface="Calibri" panose="020F0502020204030204" pitchFamily="34" charset="0"/>
                <a:cs typeface="Calibri" panose="020F0502020204030204" pitchFamily="34" charset="0"/>
              </a:rPr>
              <a:t>Πέντε είναι ουσιαστικά οι τάσεις που αναπτύχθηκαν στον ισλαμικό κόσμο αναφορικά με τη θέση της Βίβλου εντός του Ισλάμ</a:t>
            </a:r>
          </a:p>
          <a:p>
            <a:pPr marL="0" indent="0" algn="just">
              <a:buNone/>
            </a:pPr>
            <a:endParaRPr lang="el-GR" sz="36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l-GR" sz="3600" dirty="0">
                <a:latin typeface="Calibri" panose="020F0502020204030204" pitchFamily="34" charset="0"/>
                <a:cs typeface="Calibri" panose="020F0502020204030204" pitchFamily="34" charset="0"/>
              </a:rPr>
              <a:t>Η πρώτη μπορεί να χαρακτηριστεί θετική, ενώ οι υπόλοιπες παρουσιάζουν περισσότερο μια αρνητική στάση</a:t>
            </a:r>
            <a:endParaRPr lang="x-none" sz="3600" dirty="0"/>
          </a:p>
          <a:p>
            <a:endParaRPr lang="x-none" dirty="0"/>
          </a:p>
        </p:txBody>
      </p:sp>
    </p:spTree>
    <p:extLst>
      <p:ext uri="{BB962C8B-B14F-4D97-AF65-F5344CB8AC3E}">
        <p14:creationId xmlns:p14="http://schemas.microsoft.com/office/powerpoint/2010/main" val="19201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0898E-0C37-4732-8304-BC2D3FAD5E6A}"/>
              </a:ext>
            </a:extLst>
          </p:cNvPr>
          <p:cNvSpPr>
            <a:spLocks noGrp="1"/>
          </p:cNvSpPr>
          <p:nvPr>
            <p:ph type="title"/>
          </p:nvPr>
        </p:nvSpPr>
        <p:spPr>
          <a:xfrm>
            <a:off x="646111" y="452718"/>
            <a:ext cx="9404723" cy="693694"/>
          </a:xfrm>
        </p:spPr>
        <p:txBody>
          <a:bodyPr>
            <a:normAutofit fontScale="90000"/>
          </a:bodyPr>
          <a:lstStyle/>
          <a:p>
            <a:pPr algn="ctr"/>
            <a:r>
              <a:rPr lang="el-GR" sz="3100" b="1" dirty="0">
                <a:solidFill>
                  <a:schemeClr val="tx1"/>
                </a:solidFill>
                <a:latin typeface="Calibri" panose="020F0502020204030204" pitchFamily="34" charset="0"/>
                <a:cs typeface="Calibri" panose="020F0502020204030204" pitchFamily="34" charset="0"/>
              </a:rPr>
              <a:t>1) Η Βίβλος είναι μέρος της αποκάλυψης του Θεού</a:t>
            </a:r>
            <a:br>
              <a:rPr lang="x-none" dirty="0"/>
            </a:br>
            <a:endParaRPr lang="x-none" dirty="0"/>
          </a:p>
        </p:txBody>
      </p:sp>
      <p:sp>
        <p:nvSpPr>
          <p:cNvPr id="3" name="Content Placeholder 2">
            <a:extLst>
              <a:ext uri="{FF2B5EF4-FFF2-40B4-BE49-F238E27FC236}">
                <a16:creationId xmlns:a16="http://schemas.microsoft.com/office/drawing/2014/main" id="{8A1245F4-AE23-458B-B3DB-D09E4933E0D5}"/>
              </a:ext>
            </a:extLst>
          </p:cNvPr>
          <p:cNvSpPr>
            <a:spLocks noGrp="1"/>
          </p:cNvSpPr>
          <p:nvPr>
            <p:ph idx="1"/>
          </p:nvPr>
        </p:nvSpPr>
        <p:spPr>
          <a:xfrm>
            <a:off x="354842" y="1146412"/>
            <a:ext cx="11505061" cy="5841242"/>
          </a:xfrm>
        </p:spPr>
        <p:txBody>
          <a:bodyPr>
            <a:normAutofit fontScale="92500"/>
          </a:bodyPr>
          <a:lstStyle/>
          <a:p>
            <a:pPr algn="just">
              <a:buFont typeface="Wingdings" panose="05000000000000000000" pitchFamily="2" charset="2"/>
              <a:buChar char="ü"/>
            </a:pPr>
            <a:r>
              <a:rPr lang="el-GR" sz="2500" dirty="0">
                <a:latin typeface="Calibri" panose="020F0502020204030204" pitchFamily="34" charset="0"/>
                <a:cs typeface="Calibri" panose="020F0502020204030204" pitchFamily="34" charset="0"/>
              </a:rPr>
              <a:t>Σύμφωνα με μια πρώτη θεωρία, η Βίβλος και ειδικότερα τα ευαγγέλια αποτελούν μέρος της θείας αποκαλύψεως</a:t>
            </a:r>
          </a:p>
          <a:p>
            <a:pPr marL="0" indent="0" algn="just">
              <a:buNone/>
            </a:pPr>
            <a:endParaRPr lang="el-GR" sz="2500"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l-GR" sz="2500" dirty="0">
                <a:latin typeface="Calibri" panose="020F0502020204030204" pitchFamily="34" charset="0"/>
                <a:cs typeface="Calibri" panose="020F0502020204030204" pitchFamily="34" charset="0"/>
              </a:rPr>
              <a:t> Οι μουσουλμάνοι μπορούν να τη χρησιμοποιούν ως αξιόπιστο βιβλίο</a:t>
            </a:r>
          </a:p>
          <a:p>
            <a:pPr marL="0" indent="0" algn="just">
              <a:buNone/>
            </a:pPr>
            <a:endParaRPr lang="el-GR" sz="2500"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l-GR" sz="2500" dirty="0">
                <a:latin typeface="Calibri" panose="020F0502020204030204" pitchFamily="34" charset="0"/>
                <a:cs typeface="Calibri" panose="020F0502020204030204" pitchFamily="34" charset="0"/>
              </a:rPr>
              <a:t> Η θεωρία αυτή εκπροσωπείται κυρίως από τους μουσουλμάνους ιστορικούς, όπως είναι ο Ibn Qutaybah (828-889) και ο Al-Yaʿqūbī (;-897/8)</a:t>
            </a:r>
          </a:p>
          <a:p>
            <a:pPr marL="0" indent="0" algn="just">
              <a:buNone/>
            </a:pPr>
            <a:endParaRPr lang="el-GR" sz="2500"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l-GR" sz="2500" dirty="0">
                <a:latin typeface="Calibri" panose="020F0502020204030204" pitchFamily="34" charset="0"/>
                <a:cs typeface="Calibri" panose="020F0502020204030204" pitchFamily="34" charset="0"/>
              </a:rPr>
              <a:t> Οι εν λόγω ιστορικοί χρησιμοποίησαν τη Βίβλο ως πηγή γνώσεως για ιστορικά και ερμηνευτικά ζητήματα</a:t>
            </a:r>
          </a:p>
          <a:p>
            <a:pPr marL="0" indent="0" algn="just">
              <a:buNone/>
            </a:pPr>
            <a:endParaRPr lang="el-GR" sz="2500"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l-GR" sz="2500" dirty="0">
                <a:latin typeface="Calibri" panose="020F0502020204030204" pitchFamily="34" charset="0"/>
                <a:cs typeface="Calibri" panose="020F0502020204030204" pitchFamily="34" charset="0"/>
              </a:rPr>
              <a:t>Κατέφυγαν στη Βίβλο προκειμένου να αναπτύξουν το ζήτημα της δημιουργίας του κόσμου και του ανθρώπου, την ιστορία του Ισραήλ, καθώς και των προφητών του Ισραήλ</a:t>
            </a:r>
            <a:endParaRPr lang="x-none" dirty="0"/>
          </a:p>
        </p:txBody>
      </p:sp>
    </p:spTree>
    <p:extLst>
      <p:ext uri="{BB962C8B-B14F-4D97-AF65-F5344CB8AC3E}">
        <p14:creationId xmlns:p14="http://schemas.microsoft.com/office/powerpoint/2010/main" val="24577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8B7F-4786-4712-9AFA-A3793753C61C}"/>
              </a:ext>
            </a:extLst>
          </p:cNvPr>
          <p:cNvSpPr>
            <a:spLocks noGrp="1"/>
          </p:cNvSpPr>
          <p:nvPr>
            <p:ph type="title"/>
          </p:nvPr>
        </p:nvSpPr>
        <p:spPr>
          <a:xfrm>
            <a:off x="646111" y="177422"/>
            <a:ext cx="9404723" cy="764274"/>
          </a:xfrm>
        </p:spPr>
        <p:txBody>
          <a:bodyPr>
            <a:noAutofit/>
          </a:bodyPr>
          <a:lstStyle/>
          <a:p>
            <a:pPr algn="ctr"/>
            <a:r>
              <a:rPr lang="el-GR" sz="2800" dirty="0">
                <a:solidFill>
                  <a:schemeClr val="tx1"/>
                </a:solidFill>
                <a:latin typeface="Calibri" panose="020F0502020204030204" pitchFamily="34" charset="0"/>
                <a:cs typeface="Calibri" panose="020F0502020204030204" pitchFamily="34" charset="0"/>
              </a:rPr>
              <a:t>Παραδείγματα</a:t>
            </a:r>
            <a:br>
              <a:rPr lang="x-none" sz="2800" dirty="0">
                <a:solidFill>
                  <a:schemeClr val="bg1"/>
                </a:solidFill>
                <a:latin typeface="Calibri" panose="020F0502020204030204" pitchFamily="34" charset="0"/>
                <a:cs typeface="Calibri" panose="020F0502020204030204" pitchFamily="34" charset="0"/>
              </a:rPr>
            </a:br>
            <a:endParaRPr lang="x-none" sz="28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E5C6EE1-1026-4CF9-9F1C-2F8521653815}"/>
              </a:ext>
            </a:extLst>
          </p:cNvPr>
          <p:cNvSpPr>
            <a:spLocks noGrp="1"/>
          </p:cNvSpPr>
          <p:nvPr>
            <p:ph idx="1"/>
          </p:nvPr>
        </p:nvSpPr>
        <p:spPr>
          <a:xfrm>
            <a:off x="646111" y="736979"/>
            <a:ext cx="10833409" cy="6114199"/>
          </a:xfrm>
        </p:spPr>
        <p:txBody>
          <a:bodyPr>
            <a:noAutofit/>
          </a:bodyPr>
          <a:lstStyle/>
          <a:p>
            <a:pPr algn="just"/>
            <a:r>
              <a:rPr lang="el-GR" sz="1800" dirty="0">
                <a:latin typeface="Calibri" panose="020F0502020204030204" pitchFamily="34" charset="0"/>
                <a:cs typeface="Calibri" panose="020F0502020204030204" pitchFamily="34" charset="0"/>
              </a:rPr>
              <a:t>Ο Ibn Qutaybah στο έργο του «Περί Γνώσεως», όπου καταγράφει την ιστορία των προφητών πριν την εμφάνιση του Ισλάμ, αντλεί αρκετές πληροφορίες από την Πεντάτευχο και τα Ευαγγέλια, προκειμένου να εξιστορήσει τα γεγονότα </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(Πηγή</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Ibn </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Qutaybah</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Kitāb</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Maʿārif</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TahqiqTharwatʿUkāshah</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Qāhirah</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Dār al-</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Maʿārif</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1960, </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σσ. 9-62)</a:t>
            </a:r>
            <a:endParaRPr lang="x-none"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n-GB" sz="1800" dirty="0">
                <a:latin typeface="Calibri" panose="020F0502020204030204" pitchFamily="34" charset="0"/>
                <a:cs typeface="Calibri" panose="020F0502020204030204" pitchFamily="34" charset="0"/>
              </a:rPr>
              <a:t>O Al</a:t>
            </a:r>
            <a:r>
              <a:rPr lang="el-GR" sz="1800" dirty="0">
                <a:latin typeface="Calibri" panose="020F0502020204030204" pitchFamily="34" charset="0"/>
                <a:cs typeface="Calibri" panose="020F0502020204030204" pitchFamily="34" charset="0"/>
              </a:rPr>
              <a:t>-</a:t>
            </a:r>
            <a:r>
              <a:rPr lang="en-GB" sz="1800" dirty="0">
                <a:latin typeface="Calibri" panose="020F0502020204030204" pitchFamily="34" charset="0"/>
                <a:cs typeface="Calibri" panose="020F0502020204030204" pitchFamily="34" charset="0"/>
              </a:rPr>
              <a:t>Ya</a:t>
            </a:r>
            <a:r>
              <a:rPr lang="el-GR" sz="1800" dirty="0">
                <a:latin typeface="Calibri" panose="020F0502020204030204" pitchFamily="34" charset="0"/>
                <a:cs typeface="Calibri" panose="020F0502020204030204" pitchFamily="34" charset="0"/>
              </a:rPr>
              <a:t>ʿ</a:t>
            </a:r>
            <a:r>
              <a:rPr lang="en-GB" sz="1800" dirty="0">
                <a:latin typeface="Calibri" panose="020F0502020204030204" pitchFamily="34" charset="0"/>
                <a:cs typeface="Calibri" panose="020F0502020204030204" pitchFamily="34" charset="0"/>
              </a:rPr>
              <a:t>q</a:t>
            </a:r>
            <a:r>
              <a:rPr lang="el-GR" sz="1800" dirty="0">
                <a:latin typeface="Calibri" panose="020F0502020204030204" pitchFamily="34" charset="0"/>
                <a:cs typeface="Calibri" panose="020F0502020204030204" pitchFamily="34" charset="0"/>
              </a:rPr>
              <a:t>ū</a:t>
            </a:r>
            <a:r>
              <a:rPr lang="en-GB" sz="1800" dirty="0">
                <a:latin typeface="Calibri" panose="020F0502020204030204" pitchFamily="34" charset="0"/>
                <a:cs typeface="Calibri" panose="020F0502020204030204" pitchFamily="34" charset="0"/>
              </a:rPr>
              <a:t>b</a:t>
            </a:r>
            <a:r>
              <a:rPr lang="el-GR" sz="1800" dirty="0">
                <a:latin typeface="Calibri" panose="020F0502020204030204" pitchFamily="34" charset="0"/>
                <a:cs typeface="Calibri" panose="020F0502020204030204" pitchFamily="34" charset="0"/>
              </a:rPr>
              <a:t>ī χρησιμοποιεί αρκετά αποσπάσματα από τα τέσσερα ευαγγέλια στο έργο του «Περί Ιστορίας»</a:t>
            </a:r>
            <a:r>
              <a:rPr lang="en-US" sz="1800" dirty="0">
                <a:latin typeface="Calibri" panose="020F0502020204030204" pitchFamily="34" charset="0"/>
                <a:cs typeface="Calibri" panose="020F0502020204030204" pitchFamily="34" charset="0"/>
              </a:rPr>
              <a:t> </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Πηγή</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 Griffith, </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the Qurʾān, and the presentation of Jesus in al-</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Yaʿqūbī’s</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Tārīkh</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στο: </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Bible and Qurʾān: essays in scriptural intertextuality</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(2004), </a:t>
            </a:r>
            <a:r>
              <a:rPr lang="el-GR"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επιμ</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C. Reeves, Leiden: Brill, </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σσ. 133-60</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x-none"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l-GR" sz="1800" dirty="0">
                <a:latin typeface="Calibri" panose="020F0502020204030204" pitchFamily="34" charset="0"/>
                <a:cs typeface="Calibri" panose="020F0502020204030204" pitchFamily="34" charset="0"/>
              </a:rPr>
              <a:t>Ο al-Qasim </a:t>
            </a:r>
            <a:r>
              <a:rPr lang="en-GB" sz="1800" dirty="0">
                <a:latin typeface="Calibri" panose="020F0502020204030204" pitchFamily="34" charset="0"/>
                <a:cs typeface="Calibri" panose="020F0502020204030204" pitchFamily="34" charset="0"/>
              </a:rPr>
              <a:t>ibn</a:t>
            </a:r>
            <a:r>
              <a:rPr lang="el-GR" sz="1800" dirty="0">
                <a:latin typeface="Calibri" panose="020F0502020204030204" pitchFamily="34" charset="0"/>
                <a:cs typeface="Calibri" panose="020F0502020204030204" pitchFamily="34" charset="0"/>
              </a:rPr>
              <a:t> Ibrāhīm al-Rassī (785-860) χρησιμοποίησε τη Βίβλο για υποστηρίξει τις θεολογικές του θέσεις. Λχ. καταφεύγει στο βιβλίο της Εξόδου</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«ἐγώ εἰμι ὁ Θεὸς τοῦ πατρός σου, Θεὸς ῾Αβραὰμ καὶ Θεὸς ᾿Ισαὰκ καὶ Θεὸς ᾿Ιακώβ. ἀπέστρεψε δὲ Μωυσῆς τὸ πρόσωπον αὐτοῦ· εὐλαβεῖτο γὰρ κατεμβλέψαι ἐνώπιον τοῦ Θεοῦ» (Εξοδ. 3, 6), προκειμένου να υποστηρίξει την ενότητα του Θεού και των ιδιοτήτων του. Ομοίως προκειμένου να αντικρούσει την άποψη ότι ορισμένα κορανικά χωρία ακυρώνονται από άλλα χωρία, παραπέμπει στο Ευαγγέλιο του Ματθαίου και ειδικότερα στις δηλώσεις του Χριστού ότι ο ίδιος δεν ήλθε για να καταργήσει το μωσαϊκό νόμο (Ματθ. 5: 17,18,21,22) </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Πηγή</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Rassī</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Majmuʿa</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kutub</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wa-rasāʾil</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 al-</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Imām</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Qāsim</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ibn </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Ibrāhīm</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Rassī</a:t>
            </a:r>
            <a:r>
              <a:rPr lang="el-GR" sz="1800" dirty="0">
                <a:latin typeface="Calibri" panose="020F0502020204030204" pitchFamily="34" charset="0"/>
                <a:cs typeface="Calibri" panose="020F0502020204030204" pitchFamily="34" charset="0"/>
              </a:rPr>
              <a:t>,</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Dār al-</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Ḥikmah</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Yamaniyah</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2001, </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σσ.  50-51 και 638)</a:t>
            </a:r>
            <a:endParaRPr lang="x-none"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l-GR" sz="1800" dirty="0">
                <a:latin typeface="Calibri" panose="020F0502020204030204" pitchFamily="34" charset="0"/>
                <a:cs typeface="Calibri" panose="020F0502020204030204" pitchFamily="34" charset="0"/>
              </a:rPr>
              <a:t>Ανάλογη τάση παρατηρείται και νωρίτερα στην ισλαμική παράδοση, από τα λεγόμενα Isrā'īliyyat = περί ισραηλιτών</a:t>
            </a:r>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όπου η ισλαμική παράδοση δανείζεται ιστορίες των πατριαρχών και των προφητών από την ιουδαϊκή Βίβλο</a:t>
            </a:r>
            <a:endParaRPr lang="x-none" sz="1800" dirty="0"/>
          </a:p>
        </p:txBody>
      </p:sp>
    </p:spTree>
    <p:extLst>
      <p:ext uri="{BB962C8B-B14F-4D97-AF65-F5344CB8AC3E}">
        <p14:creationId xmlns:p14="http://schemas.microsoft.com/office/powerpoint/2010/main" val="240326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6C98-D126-46B4-85C2-B41EA348757C}"/>
              </a:ext>
            </a:extLst>
          </p:cNvPr>
          <p:cNvSpPr>
            <a:spLocks noGrp="1"/>
          </p:cNvSpPr>
          <p:nvPr>
            <p:ph type="title"/>
          </p:nvPr>
        </p:nvSpPr>
        <p:spPr>
          <a:xfrm>
            <a:off x="646111" y="286604"/>
            <a:ext cx="10299393" cy="709683"/>
          </a:xfrm>
        </p:spPr>
        <p:txBody>
          <a:bodyPr/>
          <a:lstStyle/>
          <a:p>
            <a:pPr algn="ctr"/>
            <a:r>
              <a:rPr lang="el-GR" sz="3200" b="1" dirty="0">
                <a:solidFill>
                  <a:schemeClr val="tx1"/>
                </a:solidFill>
                <a:latin typeface="Calibri" panose="020F0502020204030204" pitchFamily="34" charset="0"/>
                <a:cs typeface="Calibri" panose="020F0502020204030204" pitchFamily="34" charset="0"/>
              </a:rPr>
              <a:t>2) </a:t>
            </a:r>
            <a:r>
              <a:rPr lang="el-GR" sz="3200" b="1" dirty="0" err="1">
                <a:solidFill>
                  <a:schemeClr val="tx1"/>
                </a:solidFill>
                <a:latin typeface="Calibri" panose="020F0502020204030204" pitchFamily="34" charset="0"/>
                <a:cs typeface="Calibri" panose="020F0502020204030204" pitchFamily="34" charset="0"/>
              </a:rPr>
              <a:t>Ισλαμοποίηση</a:t>
            </a:r>
            <a:r>
              <a:rPr lang="el-GR" sz="3200" b="1" dirty="0">
                <a:solidFill>
                  <a:schemeClr val="tx1"/>
                </a:solidFill>
                <a:latin typeface="Calibri" panose="020F0502020204030204" pitchFamily="34" charset="0"/>
                <a:cs typeface="Calibri" panose="020F0502020204030204" pitchFamily="34" charset="0"/>
              </a:rPr>
              <a:t> της Βίβλου</a:t>
            </a:r>
            <a:endParaRPr lang="x-none" sz="3200"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C396CCF-B04D-4690-A6E0-C11FB97D7E2C}"/>
              </a:ext>
            </a:extLst>
          </p:cNvPr>
          <p:cNvSpPr>
            <a:spLocks noGrp="1"/>
          </p:cNvSpPr>
          <p:nvPr>
            <p:ph idx="1"/>
          </p:nvPr>
        </p:nvSpPr>
        <p:spPr>
          <a:xfrm>
            <a:off x="395785" y="873457"/>
            <a:ext cx="11532358" cy="5984543"/>
          </a:xfrm>
        </p:spPr>
        <p:txBody>
          <a:bodyPr>
            <a:normAutofit fontScale="92500" lnSpcReduction="10000"/>
          </a:bodyPr>
          <a:lstStyle/>
          <a:p>
            <a:pPr algn="just"/>
            <a:r>
              <a:rPr lang="el-GR" sz="2400" dirty="0">
                <a:latin typeface="Calibri" panose="020F0502020204030204" pitchFamily="34" charset="0"/>
                <a:cs typeface="Calibri" panose="020F0502020204030204" pitchFamily="34" charset="0"/>
              </a:rPr>
              <a:t>Η δεύτερη θεωρία έχει να κάνει με την «ισλαμοποίηση» της Βίβλου</a:t>
            </a:r>
          </a:p>
          <a:p>
            <a:pPr algn="just"/>
            <a:r>
              <a:rPr lang="el-GR" sz="2400" dirty="0">
                <a:latin typeface="Calibri" panose="020F0502020204030204" pitchFamily="34" charset="0"/>
                <a:cs typeface="Calibri" panose="020F0502020204030204" pitchFamily="34" charset="0"/>
              </a:rPr>
              <a:t> Οι μουσουλμάνοι λόγιοι που υποστήριξαν αυτή τη θεωρία, προσπάθησαν να αποτινάξουν από τη Βίβλο, όλα εκείνα τα στοιχεία που δε συνάδουν με την ισλαμική διδασκαλία και παράλληλα να την εντάξουν σε ένα «ισλαμικό πλαίσιο» και να της δώσουν ισλαμική χροιά</a:t>
            </a:r>
          </a:p>
          <a:p>
            <a:pPr algn="just"/>
            <a:r>
              <a:rPr lang="el-GR" sz="2400" dirty="0">
                <a:latin typeface="Calibri" panose="020F0502020204030204" pitchFamily="34" charset="0"/>
                <a:cs typeface="Calibri" panose="020F0502020204030204" pitchFamily="34" charset="0"/>
              </a:rPr>
              <a:t> Κύριος εκπρόσωπος αυτής της θεωρίας υπήρξε ο μουσουλμάνος λόγιος al-Rassī, για τον οποίο έγινε λόγος παραπάνω</a:t>
            </a:r>
          </a:p>
          <a:p>
            <a:pPr algn="just"/>
            <a:r>
              <a:rPr lang="el-GR" sz="2400" dirty="0">
                <a:latin typeface="Calibri" panose="020F0502020204030204" pitchFamily="34" charset="0"/>
                <a:cs typeface="Calibri" panose="020F0502020204030204" pitchFamily="34" charset="0"/>
              </a:rPr>
              <a:t> Στο ίδιο πλαίσιο κινήθηκαν αρκετοί μουσουλμάνοι συγγραφείς</a:t>
            </a:r>
          </a:p>
          <a:p>
            <a:pPr algn="just"/>
            <a:r>
              <a:rPr lang="el-GR" sz="2400" dirty="0">
                <a:latin typeface="Calibri" panose="020F0502020204030204" pitchFamily="34" charset="0"/>
                <a:cs typeface="Calibri" panose="020F0502020204030204" pitchFamily="34" charset="0"/>
              </a:rPr>
              <a:t>Ο al-Rassī στο αντιρρητικό του έργο «Αντιρρητικός λόγος κατά χριστιανών», παραθέτει τα πρώτα οκτώ κεφάλαια του ευαγγελίου του Ματθαίου με προσθαφαιρέσεις, εναλλαγές που καθιστούν το κείμενο πιο συμβατό με την ισλαμική διδασκαλία</a:t>
            </a:r>
          </a:p>
          <a:p>
            <a:pPr algn="just"/>
            <a:r>
              <a:rPr lang="el-GR" sz="2400" dirty="0">
                <a:latin typeface="Calibri" panose="020F0502020204030204" pitchFamily="34" charset="0"/>
                <a:cs typeface="Calibri" panose="020F0502020204030204" pitchFamily="34" charset="0"/>
              </a:rPr>
              <a:t> Για παράδειγμα, αντί των ακόλουθων λόγων του Ιωάννη του Βαπτιστή για το Χριστό: «ὁ δὲ ὀπίσω μου ἐρχόμενος ἰσχυρότερός μου ἐστίν, οὗ οὐκ εἰμὶ ἱκανὸς τὰ ὑποδήματα βαστάσαι· αὐτὸς ὑμᾶς βαπτίσει ἐν Πνεύματι ῾Αγίῳ καὶ πυρί», ο ίδιος αλλάζει τη φράση διατυπώνοντάς την, ως εξής: «Εκείνος που έρχεται έπειτα από εμένα (δηλ. ο Χριστός), είναι περισσότερο ευνοημένος από το Θεό απ’ ότι εγώ ο ίδιος» </a:t>
            </a:r>
            <a:r>
              <a:rPr lang="el-GR"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(Πηγή</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a:t>
            </a:r>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Rassī</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a:t>
            </a:r>
            <a:r>
              <a:rPr lang="en-US" sz="24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Radd</a:t>
            </a:r>
            <a:r>
              <a:rPr lang="el-GR" sz="24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ʿalā l-</a:t>
            </a:r>
            <a:r>
              <a:rPr lang="en-US" sz="24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Naṣārā</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Tahqiq</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Imām</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Ḥanafī</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ʿAbd Allāh, al-</a:t>
            </a:r>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Qāhirah</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Dāral-Afāq</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a:t>
            </a:r>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ʿArabiyyah</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2000, </a:t>
            </a:r>
            <a:r>
              <a:rPr lang="el-GR"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 50</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x-none"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val="273431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D55D-6735-4F84-9DB9-8CA15DE5B7B9}"/>
              </a:ext>
            </a:extLst>
          </p:cNvPr>
          <p:cNvSpPr>
            <a:spLocks noGrp="1"/>
          </p:cNvSpPr>
          <p:nvPr>
            <p:ph type="title"/>
          </p:nvPr>
        </p:nvSpPr>
        <p:spPr>
          <a:xfrm>
            <a:off x="646111" y="272956"/>
            <a:ext cx="9404723" cy="1255593"/>
          </a:xfrm>
        </p:spPr>
        <p:txBody>
          <a:bodyPr>
            <a:normAutofit/>
          </a:bodyPr>
          <a:lstStyle/>
          <a:p>
            <a:pPr algn="ctr"/>
            <a:r>
              <a:rPr lang="el-GR" sz="3200" b="1" dirty="0">
                <a:solidFill>
                  <a:schemeClr val="tx1"/>
                </a:solidFill>
                <a:latin typeface="Calibri" panose="020F0502020204030204" pitchFamily="34" charset="0"/>
                <a:cs typeface="Calibri" panose="020F0502020204030204" pitchFamily="34" charset="0"/>
              </a:rPr>
              <a:t>3</a:t>
            </a:r>
            <a:r>
              <a:rPr lang="el-GR" sz="2800" b="1" dirty="0">
                <a:solidFill>
                  <a:schemeClr val="tx1"/>
                </a:solidFill>
                <a:latin typeface="Calibri" panose="020F0502020204030204" pitchFamily="34" charset="0"/>
                <a:cs typeface="Calibri" panose="020F0502020204030204" pitchFamily="34" charset="0"/>
              </a:rPr>
              <a:t>) Λόγος περί αλλοίωσης της</a:t>
            </a:r>
            <a:r>
              <a:rPr lang="el-GR" sz="2800" b="1" i="1" dirty="0">
                <a:solidFill>
                  <a:schemeClr val="tx1"/>
                </a:solidFill>
                <a:latin typeface="Calibri" panose="020F0502020204030204" pitchFamily="34" charset="0"/>
                <a:cs typeface="Calibri" panose="020F0502020204030204" pitchFamily="34" charset="0"/>
              </a:rPr>
              <a:t> </a:t>
            </a:r>
            <a:r>
              <a:rPr lang="el-GR" sz="2800" b="1" dirty="0">
                <a:solidFill>
                  <a:schemeClr val="tx1"/>
                </a:solidFill>
                <a:latin typeface="Calibri" panose="020F0502020204030204" pitchFamily="34" charset="0"/>
                <a:cs typeface="Calibri" panose="020F0502020204030204" pitchFamily="34" charset="0"/>
              </a:rPr>
              <a:t>Βίβλου</a:t>
            </a:r>
            <a:r>
              <a:rPr lang="el-GR" sz="2800" b="1" i="1" dirty="0">
                <a:solidFill>
                  <a:schemeClr val="tx1"/>
                </a:solidFill>
                <a:latin typeface="Calibri" panose="020F0502020204030204" pitchFamily="34" charset="0"/>
                <a:cs typeface="Calibri" panose="020F0502020204030204" pitchFamily="34" charset="0"/>
              </a:rPr>
              <a:t> </a:t>
            </a:r>
            <a:r>
              <a:rPr lang="el-GR" sz="2800" b="1" dirty="0">
                <a:solidFill>
                  <a:schemeClr val="tx1"/>
                </a:solidFill>
                <a:latin typeface="Calibri" panose="020F0502020204030204" pitchFamily="34" charset="0"/>
                <a:cs typeface="Calibri" panose="020F0502020204030204" pitchFamily="34" charset="0"/>
              </a:rPr>
              <a:t>(</a:t>
            </a:r>
            <a:r>
              <a:rPr lang="el-GR" sz="2800" b="1" i="1" dirty="0">
                <a:solidFill>
                  <a:schemeClr val="tx1"/>
                </a:solidFill>
                <a:latin typeface="Calibri" panose="020F0502020204030204" pitchFamily="34" charset="0"/>
                <a:cs typeface="Calibri" panose="020F0502020204030204" pitchFamily="34" charset="0"/>
              </a:rPr>
              <a:t>taḥrīf</a:t>
            </a:r>
            <a:r>
              <a:rPr lang="el-GR" sz="2800" b="1" dirty="0">
                <a:solidFill>
                  <a:schemeClr val="tx1"/>
                </a:solidFill>
                <a:latin typeface="Calibri" panose="020F0502020204030204" pitchFamily="34" charset="0"/>
                <a:cs typeface="Calibri" panose="020F0502020204030204" pitchFamily="34" charset="0"/>
              </a:rPr>
              <a:t>) και οι σχετικές θεωρίες</a:t>
            </a:r>
            <a:endParaRPr lang="x-none" sz="2800" b="1"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2AB17D-8371-40D8-974B-2788CDCEFEE0}"/>
              </a:ext>
            </a:extLst>
          </p:cNvPr>
          <p:cNvSpPr>
            <a:spLocks noGrp="1"/>
          </p:cNvSpPr>
          <p:nvPr>
            <p:ph idx="1"/>
          </p:nvPr>
        </p:nvSpPr>
        <p:spPr>
          <a:xfrm>
            <a:off x="327546" y="1255595"/>
            <a:ext cx="11627893" cy="5453432"/>
          </a:xfrm>
        </p:spPr>
        <p:txBody>
          <a:bodyPr>
            <a:normAutofit/>
          </a:bodyPr>
          <a:lstStyle/>
          <a:p>
            <a:pPr algn="just"/>
            <a:r>
              <a:rPr lang="el-GR" sz="2800" dirty="0">
                <a:latin typeface="Calibri" panose="020F0502020204030204" pitchFamily="34" charset="0"/>
                <a:cs typeface="Calibri" panose="020F0502020204030204" pitchFamily="34" charset="0"/>
              </a:rPr>
              <a:t>Οι άλλες τάσεις υπήρξαν περισσότερο αρνητικές ως προς την προσέγγιση της Βίβλου και στηρίχθηκαν στην κορανική διδασκαλία περί αλλοίωσης της</a:t>
            </a:r>
          </a:p>
          <a:p>
            <a:pPr algn="just"/>
            <a:r>
              <a:rPr lang="el-GR" sz="2800" dirty="0">
                <a:latin typeface="Calibri" panose="020F0502020204030204" pitchFamily="34" charset="0"/>
                <a:cs typeface="Calibri" panose="020F0502020204030204" pitchFamily="34" charset="0"/>
              </a:rPr>
              <a:t> Σύμφωνα με την κορανική διδασκαλία, με την επικράτηση του Ιουδαϊσμού και του Χριστιανισμού, οι ιερές Γραφές (</a:t>
            </a:r>
            <a:r>
              <a:rPr lang="en-US" sz="2800" dirty="0">
                <a:latin typeface="Calibri" panose="020F0502020204030204" pitchFamily="34" charset="0"/>
                <a:cs typeface="Calibri" panose="020F0502020204030204" pitchFamily="34" charset="0"/>
              </a:rPr>
              <a:t>Torah</a:t>
            </a:r>
            <a:r>
              <a:rPr lang="el-GR" sz="2800" dirty="0">
                <a:latin typeface="Calibri" panose="020F0502020204030204" pitchFamily="34" charset="0"/>
                <a:cs typeface="Calibri" panose="020F0502020204030204" pitchFamily="34" charset="0"/>
              </a:rPr>
              <a:t>, Ψαλμοί και Ευαγγέλιο) υπέστησαν αλλοίωση (</a:t>
            </a:r>
            <a:r>
              <a:rPr lang="el-GR" sz="2800" i="1" dirty="0">
                <a:latin typeface="Calibri" panose="020F0502020204030204" pitchFamily="34" charset="0"/>
                <a:cs typeface="Calibri" panose="020F0502020204030204" pitchFamily="34" charset="0"/>
              </a:rPr>
              <a:t>taḥrīf</a:t>
            </a:r>
            <a:r>
              <a:rPr lang="el-GR" sz="2800" dirty="0">
                <a:latin typeface="Calibri" panose="020F0502020204030204" pitchFamily="34" charset="0"/>
                <a:cs typeface="Calibri" panose="020F0502020204030204" pitchFamily="34" charset="0"/>
              </a:rPr>
              <a:t>) από τους οπαδούς της Βίβλου (</a:t>
            </a:r>
            <a:r>
              <a:rPr lang="en-GB" sz="2800" i="1" dirty="0">
                <a:latin typeface="Calibri" panose="020F0502020204030204" pitchFamily="34" charset="0"/>
                <a:cs typeface="Calibri" panose="020F0502020204030204" pitchFamily="34" charset="0"/>
              </a:rPr>
              <a:t>ahl al</a:t>
            </a:r>
            <a:r>
              <a:rPr lang="el-GR" sz="2800" i="1" dirty="0">
                <a:latin typeface="Calibri" panose="020F0502020204030204" pitchFamily="34" charset="0"/>
                <a:cs typeface="Calibri" panose="020F0502020204030204" pitchFamily="34" charset="0"/>
              </a:rPr>
              <a:t>-</a:t>
            </a:r>
            <a:r>
              <a:rPr lang="en-GB" sz="2800" i="1" dirty="0">
                <a:latin typeface="Calibri" panose="020F0502020204030204" pitchFamily="34" charset="0"/>
                <a:cs typeface="Calibri" panose="020F0502020204030204" pitchFamily="34" charset="0"/>
              </a:rPr>
              <a:t>kitab</a:t>
            </a:r>
            <a:r>
              <a:rPr lang="el-GR" sz="2800" dirty="0">
                <a:latin typeface="Calibri" panose="020F0502020204030204" pitchFamily="34" charset="0"/>
                <a:cs typeface="Calibri" panose="020F0502020204030204" pitchFamily="34" charset="0"/>
              </a:rPr>
              <a:t>), με αποτέλεσμα να αμφισβητείται η γνησιότητα και η αξιοπιστία τους</a:t>
            </a:r>
            <a:endParaRPr lang="x-none" sz="2800" dirty="0">
              <a:latin typeface="Calibri" panose="020F0502020204030204" pitchFamily="34" charset="0"/>
              <a:cs typeface="Calibri" panose="020F0502020204030204" pitchFamily="34" charset="0"/>
            </a:endParaRPr>
          </a:p>
          <a:p>
            <a:pPr marL="0" indent="0" algn="ctr">
              <a:buNone/>
            </a:pPr>
            <a:r>
              <a:rPr lang="el-GR" sz="2800" b="1" dirty="0">
                <a:latin typeface="Calibri" panose="020F0502020204030204" pitchFamily="34" charset="0"/>
                <a:cs typeface="Calibri" panose="020F0502020204030204" pitchFamily="34" charset="0"/>
              </a:rPr>
              <a:t>«Αλλοίμονο λοιπόν σ’ αυτούς που γράφουν το Βιβλίο με τα χέρια τους και λένε: ”Αυτό είναι από τον </a:t>
            </a:r>
            <a:r>
              <a:rPr lang="en-GB" sz="2800" b="1" dirty="0">
                <a:latin typeface="Calibri" panose="020F0502020204030204" pitchFamily="34" charset="0"/>
                <a:cs typeface="Calibri" panose="020F0502020204030204" pitchFamily="34" charset="0"/>
              </a:rPr>
              <a:t>All</a:t>
            </a:r>
            <a:r>
              <a:rPr lang="el-GR" sz="2800" b="1" dirty="0">
                <a:latin typeface="Calibri" panose="020F0502020204030204" pitchFamily="34" charset="0"/>
                <a:cs typeface="Calibri" panose="020F0502020204030204" pitchFamily="34" charset="0"/>
              </a:rPr>
              <a:t>ā</a:t>
            </a:r>
            <a:r>
              <a:rPr lang="en-GB" sz="2800" b="1" dirty="0">
                <a:latin typeface="Calibri" panose="020F0502020204030204" pitchFamily="34" charset="0"/>
                <a:cs typeface="Calibri" panose="020F0502020204030204" pitchFamily="34" charset="0"/>
              </a:rPr>
              <a:t>h</a:t>
            </a:r>
            <a:r>
              <a:rPr lang="el-GR" sz="2800" b="1" dirty="0">
                <a:latin typeface="Calibri" panose="020F0502020204030204" pitchFamily="34" charset="0"/>
                <a:cs typeface="Calibri" panose="020F0502020204030204" pitchFamily="34" charset="0"/>
              </a:rPr>
              <a:t>”, για να κερδίσουν άθλιο τίμημα…» </a:t>
            </a:r>
          </a:p>
          <a:p>
            <a:pPr marL="0" indent="0" algn="ctr">
              <a:buNone/>
            </a:pPr>
            <a:r>
              <a:rPr lang="el-GR" sz="2800" b="1" dirty="0">
                <a:latin typeface="Calibri" panose="020F0502020204030204" pitchFamily="34" charset="0"/>
                <a:cs typeface="Calibri" panose="020F0502020204030204" pitchFamily="34" charset="0"/>
              </a:rPr>
              <a:t>{Κοράνιο 2:79}</a:t>
            </a:r>
            <a:endParaRPr lang="x-none" sz="2800" b="1" dirty="0">
              <a:latin typeface="Calibri" panose="020F0502020204030204" pitchFamily="34" charset="0"/>
              <a:cs typeface="Calibri" panose="020F0502020204030204" pitchFamily="34" charset="0"/>
            </a:endParaRPr>
          </a:p>
          <a:p>
            <a:pPr marL="0" indent="0">
              <a:buNone/>
            </a:pPr>
            <a:endParaRPr lang="x-none" dirty="0"/>
          </a:p>
        </p:txBody>
      </p:sp>
    </p:spTree>
    <p:extLst>
      <p:ext uri="{BB962C8B-B14F-4D97-AF65-F5344CB8AC3E}">
        <p14:creationId xmlns:p14="http://schemas.microsoft.com/office/powerpoint/2010/main" val="595466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36B2-24D6-4D26-919A-1019DB916EF0}"/>
              </a:ext>
            </a:extLst>
          </p:cNvPr>
          <p:cNvSpPr>
            <a:spLocks noGrp="1"/>
          </p:cNvSpPr>
          <p:nvPr>
            <p:ph type="title"/>
          </p:nvPr>
        </p:nvSpPr>
        <p:spPr>
          <a:xfrm>
            <a:off x="532263" y="232012"/>
            <a:ext cx="9758149" cy="750627"/>
          </a:xfrm>
        </p:spPr>
        <p:txBody>
          <a:bodyPr>
            <a:noAutofit/>
          </a:bodyPr>
          <a:lstStyle/>
          <a:p>
            <a:pPr algn="ctr"/>
            <a:r>
              <a:rPr lang="el-GR" sz="2000" b="1" dirty="0">
                <a:latin typeface="Calibri" panose="020F0502020204030204" pitchFamily="34" charset="0"/>
                <a:cs typeface="Calibri" panose="020F0502020204030204" pitchFamily="34" charset="0"/>
              </a:rPr>
              <a:t>Τρεις είναι οι επικρατέστερες θεωρίες, οι οποίες κυριάρχησαν στον ισλαμικό κόσμο, αναφορικά με την αλλοίωση της Βίβλου, εκ μέρους των ιουδαίων και των χριστιανών</a:t>
            </a:r>
            <a:br>
              <a:rPr lang="x-none" sz="2000" b="1" dirty="0">
                <a:latin typeface="Calibri" panose="020F0502020204030204" pitchFamily="34" charset="0"/>
                <a:cs typeface="Calibri" panose="020F0502020204030204" pitchFamily="34" charset="0"/>
              </a:rPr>
            </a:br>
            <a:endParaRPr lang="x-none" sz="2000" b="1" dirty="0"/>
          </a:p>
        </p:txBody>
      </p:sp>
      <p:sp>
        <p:nvSpPr>
          <p:cNvPr id="3" name="Content Placeholder 2">
            <a:extLst>
              <a:ext uri="{FF2B5EF4-FFF2-40B4-BE49-F238E27FC236}">
                <a16:creationId xmlns:a16="http://schemas.microsoft.com/office/drawing/2014/main" id="{2E174083-E188-45BD-BE21-B1B70C693D6F}"/>
              </a:ext>
            </a:extLst>
          </p:cNvPr>
          <p:cNvSpPr>
            <a:spLocks noGrp="1"/>
          </p:cNvSpPr>
          <p:nvPr>
            <p:ph idx="1"/>
          </p:nvPr>
        </p:nvSpPr>
        <p:spPr>
          <a:xfrm>
            <a:off x="122830" y="1160060"/>
            <a:ext cx="11873552" cy="5459104"/>
          </a:xfrm>
        </p:spPr>
        <p:txBody>
          <a:bodyPr>
            <a:noAutofit/>
          </a:bodyPr>
          <a:lstStyle/>
          <a:p>
            <a:pPr algn="just"/>
            <a:r>
              <a:rPr lang="el-GR" b="1" dirty="0">
                <a:latin typeface="Calibri" panose="020F0502020204030204" pitchFamily="34" charset="0"/>
                <a:cs typeface="Calibri" panose="020F0502020204030204" pitchFamily="34" charset="0"/>
              </a:rPr>
              <a:t>Η πρώτη αφορά στην αλλοίωση αυτού του κειμένου της Γραφής (</a:t>
            </a:r>
            <a:r>
              <a:rPr lang="el-GR" b="1" i="1" dirty="0">
                <a:latin typeface="Calibri" panose="020F0502020204030204" pitchFamily="34" charset="0"/>
                <a:cs typeface="Calibri" panose="020F0502020204030204" pitchFamily="34" charset="0"/>
              </a:rPr>
              <a:t>taḥrīf al-Naṣṣ</a:t>
            </a:r>
            <a:r>
              <a:rPr lang="el-GR" b="1" dirty="0">
                <a:latin typeface="Calibri" panose="020F0502020204030204" pitchFamily="34" charset="0"/>
                <a:cs typeface="Calibri" panose="020F0502020204030204" pitchFamily="34" charset="0"/>
              </a:rPr>
              <a:t>) ή (</a:t>
            </a:r>
            <a:r>
              <a:rPr lang="el-GR" b="1" i="1" dirty="0">
                <a:latin typeface="Calibri" panose="020F0502020204030204" pitchFamily="34" charset="0"/>
                <a:cs typeface="Calibri" panose="020F0502020204030204" pitchFamily="34" charset="0"/>
              </a:rPr>
              <a:t>taḥrīf </a:t>
            </a:r>
            <a:r>
              <a:rPr lang="el-GR" b="1" i="1" dirty="0" err="1">
                <a:latin typeface="Calibri" panose="020F0502020204030204" pitchFamily="34" charset="0"/>
                <a:cs typeface="Calibri" panose="020F0502020204030204" pitchFamily="34" charset="0"/>
              </a:rPr>
              <a:t>al-lafẓ</a:t>
            </a:r>
            <a:r>
              <a:rPr lang="el-GR" b="1" dirty="0">
                <a:latin typeface="Calibri" panose="020F0502020204030204" pitchFamily="34" charset="0"/>
                <a:cs typeface="Calibri" panose="020F0502020204030204" pitchFamily="34" charset="0"/>
              </a:rPr>
              <a:t>)</a:t>
            </a:r>
          </a:p>
          <a:p>
            <a:pPr algn="just">
              <a:buFont typeface="Wingdings" panose="05000000000000000000" pitchFamily="2" charset="2"/>
              <a:buChar char="ü"/>
            </a:pPr>
            <a:r>
              <a:rPr lang="el-GR" dirty="0">
                <a:latin typeface="Calibri" panose="020F0502020204030204" pitchFamily="34" charset="0"/>
                <a:cs typeface="Calibri" panose="020F0502020204030204" pitchFamily="34" charset="0"/>
              </a:rPr>
              <a:t>Βασικός εκπρόσωπος αυτής της θεωρίας υπήρξε ο μουσουλμάνος λόγιος Ibn Ḥazm (994-1064)</a:t>
            </a:r>
          </a:p>
          <a:p>
            <a:pPr algn="just">
              <a:buFont typeface="Wingdings" panose="05000000000000000000" pitchFamily="2" charset="2"/>
              <a:buChar char="ü"/>
            </a:pPr>
            <a:r>
              <a:rPr lang="el-GR" dirty="0">
                <a:latin typeface="Calibri" panose="020F0502020204030204" pitchFamily="34" charset="0"/>
                <a:cs typeface="Calibri" panose="020F0502020204030204" pitchFamily="34" charset="0"/>
              </a:rPr>
              <a:t>Οι υποστηρικτές αυτής της θεωρίας δεν κατέφυγαν στη Βίβλο προκειμένου να επιχειρηματολογήσουν μέσα απ’ αυτήν, αλλά επιχείρησαν να αποδείξουν τη μη αξιοπιστία της και τις κατ’ αυτούς αντιφάσεις της</a:t>
            </a:r>
          </a:p>
          <a:p>
            <a:pPr algn="just"/>
            <a:r>
              <a:rPr lang="el-GR" b="1" dirty="0">
                <a:latin typeface="Calibri" panose="020F0502020204030204" pitchFamily="34" charset="0"/>
                <a:cs typeface="Calibri" panose="020F0502020204030204" pitchFamily="34" charset="0"/>
              </a:rPr>
              <a:t>Η δεύτερη θεωρία, αφορά στην αλλοίωση της ερμηνείας και της κατανόησης του κειμένου (</a:t>
            </a:r>
            <a:r>
              <a:rPr lang="el-GR" b="1" i="1" dirty="0" err="1">
                <a:latin typeface="Calibri" panose="020F0502020204030204" pitchFamily="34" charset="0"/>
                <a:cs typeface="Calibri" panose="020F0502020204030204" pitchFamily="34" charset="0"/>
              </a:rPr>
              <a:t>taḥrīf</a:t>
            </a:r>
            <a:r>
              <a:rPr lang="el-GR" b="1" i="1" dirty="0">
                <a:latin typeface="Calibri" panose="020F0502020204030204" pitchFamily="34" charset="0"/>
                <a:cs typeface="Calibri" panose="020F0502020204030204" pitchFamily="34" charset="0"/>
              </a:rPr>
              <a:t> </a:t>
            </a:r>
            <a:r>
              <a:rPr lang="el-GR" b="1" i="1" dirty="0" err="1">
                <a:latin typeface="Calibri" panose="020F0502020204030204" pitchFamily="34" charset="0"/>
                <a:cs typeface="Calibri" panose="020F0502020204030204" pitchFamily="34" charset="0"/>
              </a:rPr>
              <a:t>al-Maʿānī</a:t>
            </a:r>
            <a:r>
              <a:rPr lang="el-GR" b="1"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l-GR" dirty="0">
                <a:latin typeface="Calibri" panose="020F0502020204030204" pitchFamily="34" charset="0"/>
                <a:cs typeface="Calibri" panose="020F0502020204030204" pitchFamily="34" charset="0"/>
              </a:rPr>
              <a:t>Η δεύτερη μορφή αλλοίωσης είναι η πλέον διαδεδομένη στην πρώιμη ισλαμική ερμηνεία και έχει να κάνει με την παρερμηνεία του κειμένου</a:t>
            </a:r>
          </a:p>
          <a:p>
            <a:pPr algn="just">
              <a:buFont typeface="Wingdings" panose="05000000000000000000" pitchFamily="2" charset="2"/>
              <a:buChar char="ü"/>
            </a:pPr>
            <a:r>
              <a:rPr lang="el-GR" dirty="0">
                <a:latin typeface="Calibri" panose="020F0502020204030204" pitchFamily="34" charset="0"/>
                <a:cs typeface="Calibri" panose="020F0502020204030204" pitchFamily="34" charset="0"/>
              </a:rPr>
              <a:t>Αυτό οδήγησε αρκετούς μουσουλμάνους συγγραφείς να προσφύγουν στη Βίβλο, προκειμένου να την </a:t>
            </a:r>
            <a:r>
              <a:rPr lang="el-GR" dirty="0" err="1">
                <a:latin typeface="Calibri" panose="020F0502020204030204" pitchFamily="34" charset="0"/>
                <a:cs typeface="Calibri" panose="020F0502020204030204" pitchFamily="34" charset="0"/>
              </a:rPr>
              <a:t>επανερμηνεύσουν</a:t>
            </a:r>
            <a:r>
              <a:rPr lang="el-GR" dirty="0">
                <a:latin typeface="Calibri" panose="020F0502020204030204" pitchFamily="34" charset="0"/>
                <a:cs typeface="Calibri" panose="020F0502020204030204" pitchFamily="34" charset="0"/>
              </a:rPr>
              <a:t> </a:t>
            </a:r>
            <a:endParaRPr lang="x-none" dirty="0">
              <a:latin typeface="Calibri" panose="020F0502020204030204" pitchFamily="34" charset="0"/>
              <a:cs typeface="Calibri" panose="020F0502020204030204" pitchFamily="34" charset="0"/>
            </a:endParaRPr>
          </a:p>
          <a:p>
            <a:pPr algn="just"/>
            <a:r>
              <a:rPr lang="el-GR" b="1" dirty="0">
                <a:latin typeface="Calibri" panose="020F0502020204030204" pitchFamily="34" charset="0"/>
                <a:cs typeface="Calibri" panose="020F0502020204030204" pitchFamily="34" charset="0"/>
              </a:rPr>
              <a:t>Η τρίτη θεωρία βρίσκεται στο μεταίχμιο μεταξύ της πρώτης και της δεύτερης, και υποστηρίζει ότι η Βίβλος εμπεριέχει αρκετά ανόθευτα αποσπάσματα, μαζί με τα αλλοιωμένα</a:t>
            </a:r>
          </a:p>
          <a:p>
            <a:pPr algn="just">
              <a:buFont typeface="Wingdings" panose="05000000000000000000" pitchFamily="2" charset="2"/>
              <a:buChar char="ü"/>
            </a:pP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Τη θεωρία αυτή την υποστήριξαν αρκετοί μουσουλμάνοι συγγραφείς, όπως ο </a:t>
            </a:r>
            <a:r>
              <a:rPr lang="en-US" dirty="0" err="1">
                <a:latin typeface="Calibri" panose="020F0502020204030204" pitchFamily="34" charset="0"/>
                <a:cs typeface="Calibri" panose="020F0502020204030204" pitchFamily="34" charset="0"/>
              </a:rPr>
              <a:t>Taq</a:t>
            </a:r>
            <a:r>
              <a:rPr lang="el-GR" dirty="0">
                <a:latin typeface="Calibri" panose="020F0502020204030204" pitchFamily="34" charset="0"/>
                <a:cs typeface="Calibri" panose="020F0502020204030204" pitchFamily="34" charset="0"/>
              </a:rPr>
              <a:t>ī </a:t>
            </a:r>
            <a:r>
              <a:rPr lang="en-US" dirty="0">
                <a:latin typeface="Calibri" panose="020F0502020204030204" pitchFamily="34" charset="0"/>
                <a:cs typeface="Calibri" panose="020F0502020204030204" pitchFamily="34" charset="0"/>
              </a:rPr>
              <a:t>al</a:t>
            </a:r>
            <a:r>
              <a:rPr lang="el-G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D</a:t>
            </a:r>
            <a:r>
              <a:rPr lang="el-GR" dirty="0">
                <a:latin typeface="Calibri" panose="020F0502020204030204" pitchFamily="34" charset="0"/>
                <a:cs typeface="Calibri" panose="020F0502020204030204" pitchFamily="34" charset="0"/>
              </a:rPr>
              <a:t>ī</a:t>
            </a:r>
            <a:r>
              <a:rPr lang="en-US" dirty="0">
                <a:latin typeface="Calibri" panose="020F0502020204030204" pitchFamily="34" charset="0"/>
                <a:cs typeface="Calibri" panose="020F0502020204030204" pitchFamily="34" charset="0"/>
              </a:rPr>
              <a:t>n a</a:t>
            </a:r>
            <a:r>
              <a:rPr lang="el-GR" dirty="0">
                <a:latin typeface="Calibri" panose="020F0502020204030204" pitchFamily="34" charset="0"/>
                <a:cs typeface="Calibri" panose="020F0502020204030204" pitchFamily="34" charset="0"/>
              </a:rPr>
              <a:t>l-Jaʿfarī (1185-1270), ο Taqī a</a:t>
            </a:r>
            <a:r>
              <a:rPr lang="en-GB" dirty="0">
                <a:latin typeface="Calibri" panose="020F0502020204030204" pitchFamily="34" charset="0"/>
                <a:cs typeface="Calibri" panose="020F0502020204030204" pitchFamily="34" charset="0"/>
              </a:rPr>
              <a:t>l</a:t>
            </a:r>
            <a:r>
              <a:rPr lang="el-GR" dirty="0">
                <a:latin typeface="Calibri" panose="020F0502020204030204" pitchFamily="34" charset="0"/>
                <a:cs typeface="Calibri" panose="020F0502020204030204" pitchFamily="34" charset="0"/>
              </a:rPr>
              <a:t>-Dīn Aḥmad </a:t>
            </a:r>
            <a:r>
              <a:rPr lang="en-GB" dirty="0">
                <a:latin typeface="Calibri" panose="020F0502020204030204" pitchFamily="34" charset="0"/>
                <a:cs typeface="Calibri" panose="020F0502020204030204" pitchFamily="34" charset="0"/>
              </a:rPr>
              <a:t>I</a:t>
            </a:r>
            <a:r>
              <a:rPr lang="el-GR" dirty="0">
                <a:latin typeface="Calibri" panose="020F0502020204030204" pitchFamily="34" charset="0"/>
                <a:cs typeface="Calibri" panose="020F0502020204030204" pitchFamily="34" charset="0"/>
              </a:rPr>
              <a:t>bn Taymiyyah (1263-1328), κ.ά.</a:t>
            </a:r>
            <a:endParaRPr lang="x-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184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6897-0506-435F-94FB-A82C590F5C78}"/>
              </a:ext>
            </a:extLst>
          </p:cNvPr>
          <p:cNvSpPr>
            <a:spLocks noGrp="1"/>
          </p:cNvSpPr>
          <p:nvPr>
            <p:ph type="title"/>
          </p:nvPr>
        </p:nvSpPr>
        <p:spPr>
          <a:xfrm>
            <a:off x="545910" y="232012"/>
            <a:ext cx="9730853" cy="791570"/>
          </a:xfrm>
        </p:spPr>
        <p:txBody>
          <a:bodyPr>
            <a:normAutofit fontScale="90000"/>
          </a:bodyPr>
          <a:lstStyle/>
          <a:p>
            <a:pPr algn="ctr"/>
            <a:r>
              <a:rPr lang="el-GR" dirty="0">
                <a:solidFill>
                  <a:schemeClr val="tx1"/>
                </a:solidFill>
                <a:latin typeface="Calibri" panose="020F0502020204030204" pitchFamily="34" charset="0"/>
                <a:cs typeface="Calibri" panose="020F0502020204030204" pitchFamily="34" charset="0"/>
              </a:rPr>
              <a:t>Παράδειγμα</a:t>
            </a:r>
            <a:br>
              <a:rPr lang="x-none" dirty="0">
                <a:solidFill>
                  <a:schemeClr val="tx1"/>
                </a:solidFill>
              </a:rPr>
            </a:br>
            <a:endParaRPr lang="x-none" dirty="0">
              <a:solidFill>
                <a:schemeClr val="tx1"/>
              </a:solidFill>
            </a:endParaRPr>
          </a:p>
        </p:txBody>
      </p:sp>
      <p:sp>
        <p:nvSpPr>
          <p:cNvPr id="3" name="Content Placeholder 2">
            <a:extLst>
              <a:ext uri="{FF2B5EF4-FFF2-40B4-BE49-F238E27FC236}">
                <a16:creationId xmlns:a16="http://schemas.microsoft.com/office/drawing/2014/main" id="{924B78F8-2D06-4E0C-88DA-4E78BFA6FAA1}"/>
              </a:ext>
            </a:extLst>
          </p:cNvPr>
          <p:cNvSpPr>
            <a:spLocks noGrp="1"/>
          </p:cNvSpPr>
          <p:nvPr>
            <p:ph idx="1"/>
          </p:nvPr>
        </p:nvSpPr>
        <p:spPr>
          <a:xfrm>
            <a:off x="354842" y="1119116"/>
            <a:ext cx="11546006" cy="5527343"/>
          </a:xfrm>
        </p:spPr>
        <p:txBody>
          <a:bodyPr>
            <a:noAutofit/>
          </a:bodyPr>
          <a:lstStyle/>
          <a:p>
            <a:pPr marL="0" indent="0" algn="just">
              <a:buNone/>
            </a:pPr>
            <a:r>
              <a:rPr lang="el-GR" sz="2400" dirty="0">
                <a:latin typeface="Calibri" panose="020F0502020204030204" pitchFamily="34" charset="0"/>
                <a:cs typeface="Calibri" panose="020F0502020204030204" pitchFamily="34" charset="0"/>
              </a:rPr>
              <a:t>ο </a:t>
            </a:r>
            <a:r>
              <a:rPr lang="en-US" sz="2400" dirty="0">
                <a:latin typeface="Calibri" panose="020F0502020204030204" pitchFamily="34" charset="0"/>
                <a:cs typeface="Calibri" panose="020F0502020204030204" pitchFamily="34" charset="0"/>
              </a:rPr>
              <a:t>a</a:t>
            </a:r>
            <a:r>
              <a:rPr lang="el-GR" sz="2400" dirty="0">
                <a:latin typeface="Calibri" panose="020F0502020204030204" pitchFamily="34" charset="0"/>
                <a:cs typeface="Calibri" panose="020F0502020204030204" pitchFamily="34" charset="0"/>
              </a:rPr>
              <a:t>l-Jaʿfarī, ο οποίος ασχολήθηκε με την πολεμική κατά του Χριστιανισμού, στην προσπάθειά του να επιχειρηματολογήσει με βιβλικά χωρία υπέρ του προφητικού αξιώματος του Ιησού Χριστού και ταυτόχρονα να αναιρέσει τη θεότητά του, αφού ολοκλήρωσε την επιχειρηματολογία του, διατυπώνει τα εξής: </a:t>
            </a:r>
          </a:p>
          <a:p>
            <a:pPr marL="0" indent="0" algn="ctr">
              <a:buNone/>
            </a:pPr>
            <a:r>
              <a:rPr lang="el-GR" sz="2400" b="1" dirty="0">
                <a:latin typeface="Calibri" panose="020F0502020204030204" pitchFamily="34" charset="0"/>
                <a:cs typeface="Calibri" panose="020F0502020204030204" pitchFamily="34" charset="0"/>
              </a:rPr>
              <a:t>«Αποδείχθηκε με όσα παρουσιάσαμε [ενν. με τα βιβλικά χωρία που παρέθεσε] η προφητική και αποστολική προέλευση και ιδιότητα του Χριστού μέσα από το κείμενο των Ευαγγελίων του. Αυτά τα κείμενα [ενν. τα βιβλικά] τα προστάτευσε ο Θεός από την ανταλλαγή και τα θωράκισε από την αλλοίωση [ενν. από την αλλοίωση των κειμένων από τους οπαδούς της Βίβλου και εν προκειμένω από τους χριστιανούς]»</a:t>
            </a:r>
            <a:endParaRPr lang="en-US" sz="2400" b="1" dirty="0">
              <a:latin typeface="Calibri" panose="020F0502020204030204" pitchFamily="34" charset="0"/>
              <a:cs typeface="Calibri" panose="020F0502020204030204" pitchFamily="34" charset="0"/>
            </a:endParaRPr>
          </a:p>
          <a:p>
            <a:pPr marL="0" indent="0" algn="ctr">
              <a:buNone/>
            </a:pPr>
            <a:r>
              <a:rPr lang="en-US" sz="2400" b="1" u="sng" dirty="0">
                <a:latin typeface="Calibri" panose="020F0502020204030204" pitchFamily="34" charset="0"/>
                <a:cs typeface="Calibri" panose="020F0502020204030204" pitchFamily="34" charset="0"/>
              </a:rPr>
              <a:t>(</a:t>
            </a:r>
            <a:r>
              <a:rPr lang="el-GR" sz="2400" b="1" u="sng" dirty="0">
                <a:latin typeface="Calibri" panose="020F0502020204030204" pitchFamily="34" charset="0"/>
                <a:cs typeface="Calibri" panose="020F0502020204030204" pitchFamily="34" charset="0"/>
              </a:rPr>
              <a:t>Πηγή</a:t>
            </a:r>
            <a:r>
              <a:rPr lang="en-US" sz="2400" b="1" u="sng" dirty="0">
                <a:latin typeface="Calibri" panose="020F0502020204030204" pitchFamily="34" charset="0"/>
                <a:cs typeface="Calibri" panose="020F0502020204030204" pitchFamily="34" charset="0"/>
              </a:rPr>
              <a:t>: Al-</a:t>
            </a:r>
            <a:r>
              <a:rPr lang="en-US" sz="2400" b="1" u="sng" dirty="0" err="1">
                <a:latin typeface="Calibri" panose="020F0502020204030204" pitchFamily="34" charset="0"/>
                <a:cs typeface="Calibri" panose="020F0502020204030204" pitchFamily="34" charset="0"/>
              </a:rPr>
              <a:t>Jaʿfarī</a:t>
            </a:r>
            <a:r>
              <a:rPr lang="en-US" sz="2400" b="1" u="sng" dirty="0">
                <a:latin typeface="Calibri" panose="020F0502020204030204" pitchFamily="34" charset="0"/>
                <a:cs typeface="Calibri" panose="020F0502020204030204" pitchFamily="34" charset="0"/>
              </a:rPr>
              <a:t>, </a:t>
            </a:r>
            <a:r>
              <a:rPr lang="en-US" sz="2400" b="1" i="1" u="sng" dirty="0">
                <a:latin typeface="Calibri" panose="020F0502020204030204" pitchFamily="34" charset="0"/>
                <a:cs typeface="Calibri" panose="020F0502020204030204" pitchFamily="34" charset="0"/>
              </a:rPr>
              <a:t>Al-</a:t>
            </a:r>
            <a:r>
              <a:rPr lang="en-US" sz="2400" b="1" i="1" u="sng" dirty="0" err="1">
                <a:latin typeface="Calibri" panose="020F0502020204030204" pitchFamily="34" charset="0"/>
                <a:cs typeface="Calibri" panose="020F0502020204030204" pitchFamily="34" charset="0"/>
              </a:rPr>
              <a:t>Radd</a:t>
            </a:r>
            <a:r>
              <a:rPr lang="en-US" sz="2400" b="1" i="1" u="sng" dirty="0">
                <a:latin typeface="Calibri" panose="020F0502020204030204" pitchFamily="34" charset="0"/>
                <a:cs typeface="Calibri" panose="020F0502020204030204" pitchFamily="34" charset="0"/>
              </a:rPr>
              <a:t> ʿalā l-</a:t>
            </a:r>
            <a:r>
              <a:rPr lang="en-US" sz="2400" b="1" i="1" u="sng" dirty="0" err="1">
                <a:latin typeface="Calibri" panose="020F0502020204030204" pitchFamily="34" charset="0"/>
                <a:cs typeface="Calibri" panose="020F0502020204030204" pitchFamily="34" charset="0"/>
              </a:rPr>
              <a:t>Naṣārā</a:t>
            </a:r>
            <a:r>
              <a:rPr lang="en-US" sz="2400" b="1" u="sng" dirty="0">
                <a:latin typeface="Calibri" panose="020F0502020204030204" pitchFamily="34" charset="0"/>
                <a:cs typeface="Calibri" panose="020F0502020204030204" pitchFamily="34" charset="0"/>
              </a:rPr>
              <a:t>, </a:t>
            </a:r>
            <a:r>
              <a:rPr lang="en-US" sz="2400" b="1" u="sng" dirty="0" err="1">
                <a:latin typeface="Calibri" panose="020F0502020204030204" pitchFamily="34" charset="0"/>
                <a:cs typeface="Calibri" panose="020F0502020204030204" pitchFamily="34" charset="0"/>
              </a:rPr>
              <a:t>Tahqiq</a:t>
            </a:r>
            <a:r>
              <a:rPr lang="en-US" sz="2400" b="1" u="sng" dirty="0">
                <a:latin typeface="Calibri" panose="020F0502020204030204" pitchFamily="34" charset="0"/>
                <a:cs typeface="Calibri" panose="020F0502020204030204" pitchFamily="34" charset="0"/>
              </a:rPr>
              <a:t> Muḥammad </a:t>
            </a:r>
            <a:r>
              <a:rPr lang="en-US" sz="2400" b="1" u="sng" dirty="0" err="1">
                <a:latin typeface="Calibri" panose="020F0502020204030204" pitchFamily="34" charset="0"/>
                <a:cs typeface="Calibri" panose="020F0502020204030204" pitchFamily="34" charset="0"/>
              </a:rPr>
              <a:t>Muḥammad</a:t>
            </a:r>
            <a:r>
              <a:rPr lang="en-US" sz="2400" b="1" u="sng" dirty="0">
                <a:latin typeface="Calibri" panose="020F0502020204030204" pitchFamily="34" charset="0"/>
                <a:cs typeface="Calibri" panose="020F0502020204030204" pitchFamily="34" charset="0"/>
              </a:rPr>
              <a:t> </a:t>
            </a:r>
            <a:r>
              <a:rPr lang="en-US" sz="2400" b="1" u="sng" dirty="0" err="1">
                <a:latin typeface="Calibri" panose="020F0502020204030204" pitchFamily="34" charset="0"/>
                <a:cs typeface="Calibri" panose="020F0502020204030204" pitchFamily="34" charset="0"/>
              </a:rPr>
              <a:t>Ḥasānayn</a:t>
            </a:r>
            <a:r>
              <a:rPr lang="en-US" sz="2400" b="1" u="sng" dirty="0">
                <a:latin typeface="Calibri" panose="020F0502020204030204" pitchFamily="34" charset="0"/>
                <a:cs typeface="Calibri" panose="020F0502020204030204" pitchFamily="34" charset="0"/>
              </a:rPr>
              <a:t>, Doha: </a:t>
            </a:r>
            <a:r>
              <a:rPr lang="en-US" sz="2400" b="1" u="sng" dirty="0" err="1">
                <a:latin typeface="Calibri" panose="020F0502020204030204" pitchFamily="34" charset="0"/>
                <a:cs typeface="Calibri" panose="020F0502020204030204" pitchFamily="34" charset="0"/>
              </a:rPr>
              <a:t>Maktabat</a:t>
            </a:r>
            <a:r>
              <a:rPr lang="en-US" sz="2400" b="1" u="sng" dirty="0">
                <a:latin typeface="Calibri" panose="020F0502020204030204" pitchFamily="34" charset="0"/>
                <a:cs typeface="Calibri" panose="020F0502020204030204" pitchFamily="34" charset="0"/>
              </a:rPr>
              <a:t> </a:t>
            </a:r>
            <a:r>
              <a:rPr lang="en-US" sz="2400" b="1" u="sng" dirty="0" err="1">
                <a:latin typeface="Calibri" panose="020F0502020204030204" pitchFamily="34" charset="0"/>
                <a:cs typeface="Calibri" panose="020F0502020204030204" pitchFamily="34" charset="0"/>
              </a:rPr>
              <a:t>al-Madāris</a:t>
            </a:r>
            <a:r>
              <a:rPr lang="en-US" sz="2400" b="1" u="sng" dirty="0">
                <a:latin typeface="Calibri" panose="020F0502020204030204" pitchFamily="34" charset="0"/>
                <a:cs typeface="Calibri" panose="020F0502020204030204" pitchFamily="34" charset="0"/>
              </a:rPr>
              <a:t>, al-</a:t>
            </a:r>
            <a:r>
              <a:rPr lang="en-US" sz="2400" b="1" u="sng" dirty="0" err="1">
                <a:latin typeface="Calibri" panose="020F0502020204030204" pitchFamily="34" charset="0"/>
                <a:cs typeface="Calibri" panose="020F0502020204030204" pitchFamily="34" charset="0"/>
              </a:rPr>
              <a:t>Qāhirah</a:t>
            </a:r>
            <a:r>
              <a:rPr lang="en-US" sz="2400" b="1" u="sng" dirty="0">
                <a:latin typeface="Calibri" panose="020F0502020204030204" pitchFamily="34" charset="0"/>
                <a:cs typeface="Calibri" panose="020F0502020204030204" pitchFamily="34" charset="0"/>
              </a:rPr>
              <a:t>: </a:t>
            </a:r>
            <a:r>
              <a:rPr lang="en-US" sz="2400" b="1" u="sng" dirty="0" err="1">
                <a:latin typeface="Calibri" panose="020F0502020204030204" pitchFamily="34" charset="0"/>
                <a:cs typeface="Calibri" panose="020F0502020204030204" pitchFamily="34" charset="0"/>
              </a:rPr>
              <a:t>Maktaba</a:t>
            </a:r>
            <a:r>
              <a:rPr lang="en-US" sz="2400" b="1" u="sng" dirty="0">
                <a:latin typeface="Calibri" panose="020F0502020204030204" pitchFamily="34" charset="0"/>
                <a:cs typeface="Calibri" panose="020F0502020204030204" pitchFamily="34" charset="0"/>
              </a:rPr>
              <a:t> </a:t>
            </a:r>
            <a:r>
              <a:rPr lang="en-US" sz="2400" b="1" u="sng" dirty="0" err="1">
                <a:latin typeface="Calibri" panose="020F0502020204030204" pitchFamily="34" charset="0"/>
                <a:cs typeface="Calibri" panose="020F0502020204030204" pitchFamily="34" charset="0"/>
              </a:rPr>
              <a:t>Wahba</a:t>
            </a:r>
            <a:r>
              <a:rPr lang="en-US" sz="2400" b="1" u="sng" dirty="0">
                <a:latin typeface="Calibri" panose="020F0502020204030204" pitchFamily="34" charset="0"/>
                <a:cs typeface="Calibri" panose="020F0502020204030204" pitchFamily="34" charset="0"/>
              </a:rPr>
              <a:t>, 1988, </a:t>
            </a:r>
            <a:r>
              <a:rPr lang="el-GR" sz="2400" b="1" u="sng" dirty="0">
                <a:latin typeface="Calibri" panose="020F0502020204030204" pitchFamily="34" charset="0"/>
                <a:cs typeface="Calibri" panose="020F0502020204030204" pitchFamily="34" charset="0"/>
              </a:rPr>
              <a:t>σ. 94</a:t>
            </a:r>
            <a:r>
              <a:rPr lang="en-US" sz="2400" b="1" u="sng" dirty="0">
                <a:latin typeface="Calibri" panose="020F0502020204030204" pitchFamily="34" charset="0"/>
                <a:cs typeface="Calibri" panose="020F0502020204030204" pitchFamily="34" charset="0"/>
              </a:rPr>
              <a:t>)</a:t>
            </a:r>
            <a:endParaRPr lang="x-none" sz="2400" b="1" u="sng" dirty="0">
              <a:latin typeface="Calibri" panose="020F0502020204030204" pitchFamily="34" charset="0"/>
              <a:cs typeface="Calibri" panose="020F0502020204030204" pitchFamily="34" charset="0"/>
            </a:endParaRPr>
          </a:p>
          <a:p>
            <a:endParaRPr lang="x-none" sz="2400" dirty="0"/>
          </a:p>
        </p:txBody>
      </p:sp>
    </p:spTree>
    <p:extLst>
      <p:ext uri="{BB962C8B-B14F-4D97-AF65-F5344CB8AC3E}">
        <p14:creationId xmlns:p14="http://schemas.microsoft.com/office/powerpoint/2010/main" val="42206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5545E-868E-4EB3-847F-9EBD56B5328E}"/>
              </a:ext>
            </a:extLst>
          </p:cNvPr>
          <p:cNvSpPr>
            <a:spLocks noGrp="1"/>
          </p:cNvSpPr>
          <p:nvPr>
            <p:ph type="title"/>
          </p:nvPr>
        </p:nvSpPr>
        <p:spPr>
          <a:xfrm>
            <a:off x="477673" y="272955"/>
            <a:ext cx="9921922" cy="1351129"/>
          </a:xfrm>
        </p:spPr>
        <p:txBody>
          <a:bodyPr>
            <a:normAutofit fontScale="90000"/>
          </a:bodyPr>
          <a:lstStyle/>
          <a:p>
            <a:pPr algn="ctr"/>
            <a:r>
              <a:rPr lang="el-GR" b="1" dirty="0">
                <a:solidFill>
                  <a:schemeClr val="tx1"/>
                </a:solidFill>
                <a:latin typeface="Calibri" panose="020F0502020204030204" pitchFamily="34" charset="0"/>
                <a:cs typeface="Calibri" panose="020F0502020204030204" pitchFamily="34" charset="0"/>
              </a:rPr>
              <a:t>Τις θείες αποκαλύψεις (τα θεόπνευστα βιβλία) που δέχεται το Ισλάμ</a:t>
            </a:r>
            <a:br>
              <a:rPr lang="x-none" b="1" dirty="0">
                <a:solidFill>
                  <a:schemeClr val="bg1"/>
                </a:solidFill>
                <a:latin typeface="Calibri" panose="020F0502020204030204" pitchFamily="34" charset="0"/>
                <a:cs typeface="Calibri" panose="020F0502020204030204" pitchFamily="34" charset="0"/>
              </a:rPr>
            </a:br>
            <a:endParaRPr lang="x-none" b="1"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D288609-BA18-464F-8480-96AC887E8D18}"/>
              </a:ext>
            </a:extLst>
          </p:cNvPr>
          <p:cNvSpPr>
            <a:spLocks noGrp="1"/>
          </p:cNvSpPr>
          <p:nvPr>
            <p:ph idx="1"/>
          </p:nvPr>
        </p:nvSpPr>
        <p:spPr>
          <a:xfrm>
            <a:off x="646112" y="1733267"/>
            <a:ext cx="10804360" cy="4640238"/>
          </a:xfrm>
        </p:spPr>
        <p:txBody>
          <a:bodyPr>
            <a:normAutofit fontScale="25000" lnSpcReduction="20000"/>
          </a:bodyPr>
          <a:lstStyle/>
          <a:p>
            <a:pPr algn="just"/>
            <a:r>
              <a:rPr lang="el-GR" sz="11200" dirty="0">
                <a:latin typeface="Calibri" panose="020F0502020204030204" pitchFamily="34" charset="0"/>
                <a:cs typeface="Calibri" panose="020F0502020204030204" pitchFamily="34" charset="0"/>
              </a:rPr>
              <a:t>Το τρίτο άρθρο της ισλαμικής πίστεως (</a:t>
            </a:r>
            <a:r>
              <a:rPr lang="el-GR" sz="11200" i="1" dirty="0">
                <a:latin typeface="Calibri" panose="020F0502020204030204" pitchFamily="34" charset="0"/>
                <a:cs typeface="Calibri" panose="020F0502020204030204" pitchFamily="34" charset="0"/>
              </a:rPr>
              <a:t>arkān al-īmān</a:t>
            </a:r>
            <a:r>
              <a:rPr lang="el-GR" sz="11200" dirty="0">
                <a:latin typeface="Calibri" panose="020F0502020204030204" pitchFamily="34" charset="0"/>
                <a:cs typeface="Calibri" panose="020F0502020204030204" pitchFamily="34" charset="0"/>
              </a:rPr>
              <a:t>)  (το Σύμβολο της Πίστεως των μουσουλμάνων) τονίζει την αποδοχή των ιερών βιβλίων (αποκαλύψεων) του Θεού προς την ανθρωπότητα</a:t>
            </a:r>
            <a:endParaRPr lang="x-none" sz="11200" dirty="0">
              <a:latin typeface="Calibri" panose="020F0502020204030204" pitchFamily="34" charset="0"/>
              <a:cs typeface="Calibri" panose="020F0502020204030204" pitchFamily="34" charset="0"/>
            </a:endParaRPr>
          </a:p>
          <a:p>
            <a:pPr algn="just"/>
            <a:r>
              <a:rPr lang="el-GR" sz="11200" dirty="0">
                <a:latin typeface="Calibri" panose="020F0502020204030204" pitchFamily="34" charset="0"/>
                <a:cs typeface="Calibri" panose="020F0502020204030204" pitchFamily="34" charset="0"/>
              </a:rPr>
              <a:t>Τα  βιβλία αυτά είναι θεόπνευστα και εμπεριέχουν την αποκάλυψη του θείου μηνύματος  </a:t>
            </a:r>
            <a:endParaRPr lang="en-GB" sz="11200" dirty="0">
              <a:latin typeface="Calibri" panose="020F0502020204030204" pitchFamily="34" charset="0"/>
              <a:cs typeface="Calibri" panose="020F0502020204030204" pitchFamily="34" charset="0"/>
            </a:endParaRPr>
          </a:p>
          <a:p>
            <a:pPr marL="0" indent="0" algn="just">
              <a:buNone/>
            </a:pPr>
            <a:r>
              <a:rPr lang="el-GR" sz="11200" dirty="0">
                <a:latin typeface="Calibri" panose="020F0502020204030204" pitchFamily="34" charset="0"/>
                <a:cs typeface="Calibri" panose="020F0502020204030204" pitchFamily="34" charset="0"/>
              </a:rPr>
              <a:t>Τα βιβλία αυτά είναι τα ακόλουθα: </a:t>
            </a:r>
            <a:endParaRPr lang="x-none" sz="11200" dirty="0">
              <a:latin typeface="Calibri" panose="020F0502020204030204" pitchFamily="34" charset="0"/>
              <a:cs typeface="Calibri" panose="020F0502020204030204" pitchFamily="34" charset="0"/>
            </a:endParaRPr>
          </a:p>
          <a:p>
            <a:pPr algn="just"/>
            <a:r>
              <a:rPr lang="el-GR" sz="11200" dirty="0">
                <a:latin typeface="Calibri" panose="020F0502020204030204" pitchFamily="34" charset="0"/>
                <a:cs typeface="Calibri" panose="020F0502020204030204" pitchFamily="34" charset="0"/>
              </a:rPr>
              <a:t>Η Βίβλος του Αβραάμ (</a:t>
            </a:r>
            <a:r>
              <a:rPr lang="el-GR" sz="11200" i="1" dirty="0">
                <a:latin typeface="Calibri" panose="020F0502020204030204" pitchFamily="34" charset="0"/>
                <a:cs typeface="Calibri" panose="020F0502020204030204" pitchFamily="34" charset="0"/>
              </a:rPr>
              <a:t>Ṣuḥuf ʾIbrāhīm</a:t>
            </a:r>
            <a:r>
              <a:rPr lang="el-GR" sz="11200" dirty="0">
                <a:latin typeface="Calibri" panose="020F0502020204030204" pitchFamily="34" charset="0"/>
                <a:cs typeface="Calibri" panose="020F0502020204030204" pitchFamily="34" charset="0"/>
              </a:rPr>
              <a:t>)</a:t>
            </a:r>
            <a:endParaRPr lang="x-none" sz="11200" dirty="0">
              <a:latin typeface="Calibri" panose="020F0502020204030204" pitchFamily="34" charset="0"/>
              <a:cs typeface="Calibri" panose="020F0502020204030204" pitchFamily="34" charset="0"/>
            </a:endParaRPr>
          </a:p>
          <a:p>
            <a:pPr algn="just"/>
            <a:r>
              <a:rPr lang="el-GR" sz="11200" dirty="0">
                <a:latin typeface="Calibri" panose="020F0502020204030204" pitchFamily="34" charset="0"/>
                <a:cs typeface="Calibri" panose="020F0502020204030204" pitchFamily="34" charset="0"/>
              </a:rPr>
              <a:t>Η </a:t>
            </a:r>
            <a:r>
              <a:rPr lang="en-US" sz="11200" dirty="0">
                <a:latin typeface="Calibri" panose="020F0502020204030204" pitchFamily="34" charset="0"/>
                <a:cs typeface="Calibri" panose="020F0502020204030204" pitchFamily="34" charset="0"/>
              </a:rPr>
              <a:t>Torah</a:t>
            </a:r>
            <a:r>
              <a:rPr lang="el-GR" sz="11200" dirty="0">
                <a:latin typeface="Calibri" panose="020F0502020204030204" pitchFamily="34" charset="0"/>
                <a:cs typeface="Calibri" panose="020F0502020204030204" pitchFamily="34" charset="0"/>
              </a:rPr>
              <a:t> (</a:t>
            </a:r>
            <a:r>
              <a:rPr lang="en-US" sz="11200" i="1" dirty="0">
                <a:latin typeface="Calibri" panose="020F0502020204030204" pitchFamily="34" charset="0"/>
                <a:cs typeface="Calibri" panose="020F0502020204030204" pitchFamily="34" charset="0"/>
              </a:rPr>
              <a:t>al</a:t>
            </a:r>
            <a:r>
              <a:rPr lang="el-GR" sz="11200" i="1" dirty="0">
                <a:latin typeface="Calibri" panose="020F0502020204030204" pitchFamily="34" charset="0"/>
                <a:cs typeface="Calibri" panose="020F0502020204030204" pitchFamily="34" charset="0"/>
              </a:rPr>
              <a:t>-</a:t>
            </a:r>
            <a:r>
              <a:rPr lang="en-GB" sz="11200" i="1" dirty="0">
                <a:latin typeface="Calibri" panose="020F0502020204030204" pitchFamily="34" charset="0"/>
                <a:cs typeface="Calibri" panose="020F0502020204030204" pitchFamily="34" charset="0"/>
              </a:rPr>
              <a:t>Tawr</a:t>
            </a:r>
            <a:r>
              <a:rPr lang="el-GR" sz="11200" i="1" dirty="0">
                <a:latin typeface="Calibri" panose="020F0502020204030204" pitchFamily="34" charset="0"/>
                <a:cs typeface="Calibri" panose="020F0502020204030204" pitchFamily="34" charset="0"/>
              </a:rPr>
              <a:t>ā</a:t>
            </a:r>
            <a:r>
              <a:rPr lang="en-GB" sz="11200" i="1" dirty="0">
                <a:latin typeface="Calibri" panose="020F0502020204030204" pitchFamily="34" charset="0"/>
                <a:cs typeface="Calibri" panose="020F0502020204030204" pitchFamily="34" charset="0"/>
              </a:rPr>
              <a:t>t</a:t>
            </a:r>
            <a:r>
              <a:rPr lang="el-GR" sz="11200" dirty="0">
                <a:latin typeface="Calibri" panose="020F0502020204030204" pitchFamily="34" charset="0"/>
                <a:cs typeface="Calibri" panose="020F0502020204030204" pitchFamily="34" charset="0"/>
              </a:rPr>
              <a:t>) </a:t>
            </a:r>
            <a:endParaRPr lang="x-none" sz="11200" dirty="0">
              <a:latin typeface="Calibri" panose="020F0502020204030204" pitchFamily="34" charset="0"/>
              <a:cs typeface="Calibri" panose="020F0502020204030204" pitchFamily="34" charset="0"/>
            </a:endParaRPr>
          </a:p>
          <a:p>
            <a:pPr algn="just"/>
            <a:r>
              <a:rPr lang="el-GR" sz="11200" dirty="0">
                <a:latin typeface="Calibri" panose="020F0502020204030204" pitchFamily="34" charset="0"/>
                <a:cs typeface="Calibri" panose="020F0502020204030204" pitchFamily="34" charset="0"/>
              </a:rPr>
              <a:t>Οι Ψαλμοί (</a:t>
            </a:r>
            <a:r>
              <a:rPr lang="en-US" sz="11200" i="1" dirty="0">
                <a:latin typeface="Calibri" panose="020F0502020204030204" pitchFamily="34" charset="0"/>
                <a:cs typeface="Calibri" panose="020F0502020204030204" pitchFamily="34" charset="0"/>
              </a:rPr>
              <a:t>al</a:t>
            </a:r>
            <a:r>
              <a:rPr lang="el-GR" sz="11200" i="1" dirty="0">
                <a:latin typeface="Calibri" panose="020F0502020204030204" pitchFamily="34" charset="0"/>
                <a:cs typeface="Calibri" panose="020F0502020204030204" pitchFamily="34" charset="0"/>
              </a:rPr>
              <a:t>-</a:t>
            </a:r>
            <a:r>
              <a:rPr lang="en-US" sz="11200" i="1" dirty="0">
                <a:latin typeface="Calibri" panose="020F0502020204030204" pitchFamily="34" charset="0"/>
                <a:cs typeface="Calibri" panose="020F0502020204030204" pitchFamily="34" charset="0"/>
              </a:rPr>
              <a:t>Zab</a:t>
            </a:r>
            <a:r>
              <a:rPr lang="el-GR" sz="11200" i="1" dirty="0">
                <a:latin typeface="Calibri" panose="020F0502020204030204" pitchFamily="34" charset="0"/>
                <a:cs typeface="Calibri" panose="020F0502020204030204" pitchFamily="34" charset="0"/>
              </a:rPr>
              <a:t>ū</a:t>
            </a:r>
            <a:r>
              <a:rPr lang="en-US" sz="11200" i="1" dirty="0">
                <a:latin typeface="Calibri" panose="020F0502020204030204" pitchFamily="34" charset="0"/>
                <a:cs typeface="Calibri" panose="020F0502020204030204" pitchFamily="34" charset="0"/>
              </a:rPr>
              <a:t>r</a:t>
            </a:r>
            <a:r>
              <a:rPr lang="el-GR" sz="11200" dirty="0">
                <a:latin typeface="Calibri" panose="020F0502020204030204" pitchFamily="34" charset="0"/>
                <a:cs typeface="Calibri" panose="020F0502020204030204" pitchFamily="34" charset="0"/>
              </a:rPr>
              <a:t>) </a:t>
            </a:r>
            <a:endParaRPr lang="x-none" sz="11200" dirty="0">
              <a:latin typeface="Calibri" panose="020F0502020204030204" pitchFamily="34" charset="0"/>
              <a:cs typeface="Calibri" panose="020F0502020204030204" pitchFamily="34" charset="0"/>
            </a:endParaRPr>
          </a:p>
          <a:p>
            <a:pPr algn="just"/>
            <a:r>
              <a:rPr lang="el-GR" sz="11200" dirty="0">
                <a:latin typeface="Calibri" panose="020F0502020204030204" pitchFamily="34" charset="0"/>
                <a:cs typeface="Calibri" panose="020F0502020204030204" pitchFamily="34" charset="0"/>
              </a:rPr>
              <a:t>Το Ευαγγέλιο (</a:t>
            </a:r>
            <a:r>
              <a:rPr lang="en-US" sz="11200" i="1" dirty="0">
                <a:latin typeface="Calibri" panose="020F0502020204030204" pitchFamily="34" charset="0"/>
                <a:cs typeface="Calibri" panose="020F0502020204030204" pitchFamily="34" charset="0"/>
              </a:rPr>
              <a:t>al</a:t>
            </a:r>
            <a:r>
              <a:rPr lang="el-GR" sz="11200" i="1" dirty="0">
                <a:latin typeface="Calibri" panose="020F0502020204030204" pitchFamily="34" charset="0"/>
                <a:cs typeface="Calibri" panose="020F0502020204030204" pitchFamily="34" charset="0"/>
              </a:rPr>
              <a:t>-Injīl</a:t>
            </a:r>
            <a:r>
              <a:rPr lang="el-GR" sz="11200" dirty="0">
                <a:latin typeface="Calibri" panose="020F0502020204030204" pitchFamily="34" charset="0"/>
                <a:cs typeface="Calibri" panose="020F0502020204030204" pitchFamily="34" charset="0"/>
              </a:rPr>
              <a:t>)</a:t>
            </a:r>
            <a:endParaRPr lang="x-none" sz="11200" dirty="0">
              <a:latin typeface="Calibri" panose="020F0502020204030204" pitchFamily="34" charset="0"/>
              <a:cs typeface="Calibri" panose="020F0502020204030204" pitchFamily="34" charset="0"/>
            </a:endParaRPr>
          </a:p>
          <a:p>
            <a:pPr algn="just"/>
            <a:r>
              <a:rPr lang="el-GR" sz="11200" dirty="0">
                <a:latin typeface="Calibri" panose="020F0502020204030204" pitchFamily="34" charset="0"/>
                <a:cs typeface="Calibri" panose="020F0502020204030204" pitchFamily="34" charset="0"/>
              </a:rPr>
              <a:t>Το Κοράνιο (</a:t>
            </a:r>
            <a:r>
              <a:rPr lang="en-GB" sz="11200" i="1" dirty="0">
                <a:latin typeface="Calibri" panose="020F0502020204030204" pitchFamily="34" charset="0"/>
                <a:cs typeface="Calibri" panose="020F0502020204030204" pitchFamily="34" charset="0"/>
              </a:rPr>
              <a:t>al</a:t>
            </a:r>
            <a:r>
              <a:rPr lang="el-GR" sz="11200" i="1" dirty="0">
                <a:latin typeface="Calibri" panose="020F0502020204030204" pitchFamily="34" charset="0"/>
                <a:cs typeface="Calibri" panose="020F0502020204030204" pitchFamily="34" charset="0"/>
              </a:rPr>
              <a:t>-</a:t>
            </a:r>
            <a:r>
              <a:rPr lang="en-GB" sz="11200" i="1" dirty="0">
                <a:latin typeface="Calibri" panose="020F0502020204030204" pitchFamily="34" charset="0"/>
                <a:cs typeface="Calibri" panose="020F0502020204030204" pitchFamily="34" charset="0"/>
              </a:rPr>
              <a:t>Qur</a:t>
            </a:r>
            <a:r>
              <a:rPr lang="el-GR" sz="11200" i="1" dirty="0">
                <a:latin typeface="Calibri" panose="020F0502020204030204" pitchFamily="34" charset="0"/>
                <a:cs typeface="Calibri" panose="020F0502020204030204" pitchFamily="34" charset="0"/>
              </a:rPr>
              <a:t>ʾā</a:t>
            </a:r>
            <a:r>
              <a:rPr lang="en-GB" sz="11200" i="1" dirty="0">
                <a:latin typeface="Calibri" panose="020F0502020204030204" pitchFamily="34" charset="0"/>
                <a:cs typeface="Calibri" panose="020F0502020204030204" pitchFamily="34" charset="0"/>
              </a:rPr>
              <a:t>n</a:t>
            </a:r>
            <a:r>
              <a:rPr lang="el-GR" sz="11200" dirty="0">
                <a:latin typeface="Calibri" panose="020F0502020204030204" pitchFamily="34" charset="0"/>
                <a:cs typeface="Calibri" panose="020F0502020204030204" pitchFamily="34" charset="0"/>
              </a:rPr>
              <a:t>)</a:t>
            </a:r>
            <a:endParaRPr lang="x-none" sz="11200" dirty="0">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val="335257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EEAA4-8485-4312-BBBA-6108AA189668}"/>
              </a:ext>
            </a:extLst>
          </p:cNvPr>
          <p:cNvSpPr>
            <a:spLocks noGrp="1"/>
          </p:cNvSpPr>
          <p:nvPr>
            <p:ph idx="1"/>
          </p:nvPr>
        </p:nvSpPr>
        <p:spPr>
          <a:xfrm>
            <a:off x="832514" y="259307"/>
            <a:ext cx="10809026" cy="6073254"/>
          </a:xfrm>
        </p:spPr>
        <p:txBody>
          <a:bodyPr>
            <a:noAutofit/>
          </a:bodyPr>
          <a:lstStyle/>
          <a:p>
            <a:pPr algn="just"/>
            <a:r>
              <a:rPr lang="el-GR" sz="2800" dirty="0">
                <a:latin typeface="Calibri" panose="020F0502020204030204" pitchFamily="34" charset="0"/>
                <a:cs typeface="Calibri" panose="020F0502020204030204" pitchFamily="34" charset="0"/>
              </a:rPr>
              <a:t>Τα βιβλία αυτά, σύμφωνα με την ισλαμική διδασκαλία, βρίσκονται στον ουρανό, στη μητέρα των βιβλίων (</a:t>
            </a:r>
            <a:r>
              <a:rPr lang="el-GR" sz="2800" i="1" dirty="0">
                <a:latin typeface="Calibri" panose="020F0502020204030204" pitchFamily="34" charset="0"/>
                <a:cs typeface="Calibri" panose="020F0502020204030204" pitchFamily="34" charset="0"/>
              </a:rPr>
              <a:t>ʾ</a:t>
            </a:r>
            <a:r>
              <a:rPr lang="en-US" sz="2800" i="1" dirty="0">
                <a:latin typeface="Calibri" panose="020F0502020204030204" pitchFamily="34" charset="0"/>
                <a:cs typeface="Calibri" panose="020F0502020204030204" pitchFamily="34" charset="0"/>
              </a:rPr>
              <a:t>U</a:t>
            </a:r>
            <a:r>
              <a:rPr lang="en-GB" sz="2800" i="1" dirty="0">
                <a:latin typeface="Calibri" panose="020F0502020204030204" pitchFamily="34" charset="0"/>
                <a:cs typeface="Calibri" panose="020F0502020204030204" pitchFamily="34" charset="0"/>
              </a:rPr>
              <a:t>mm al</a:t>
            </a:r>
            <a:r>
              <a:rPr lang="el-GR" sz="2800" i="1" dirty="0">
                <a:latin typeface="Calibri" panose="020F0502020204030204" pitchFamily="34" charset="0"/>
                <a:cs typeface="Calibri" panose="020F0502020204030204" pitchFamily="34" charset="0"/>
              </a:rPr>
              <a:t>-</a:t>
            </a:r>
            <a:r>
              <a:rPr lang="en-GB" sz="2800" i="1" dirty="0">
                <a:latin typeface="Calibri" panose="020F0502020204030204" pitchFamily="34" charset="0"/>
                <a:cs typeface="Calibri" panose="020F0502020204030204" pitchFamily="34" charset="0"/>
              </a:rPr>
              <a:t>kutub</a:t>
            </a:r>
            <a:r>
              <a:rPr lang="el-GR" sz="2800" dirty="0">
                <a:latin typeface="Calibri" panose="020F0502020204030204" pitchFamily="34" charset="0"/>
                <a:cs typeface="Calibri" panose="020F0502020204030204" pitchFamily="34" charset="0"/>
              </a:rPr>
              <a:t>)</a:t>
            </a:r>
            <a:endParaRPr lang="x-none" sz="2800" dirty="0">
              <a:latin typeface="Calibri" panose="020F0502020204030204" pitchFamily="34" charset="0"/>
              <a:cs typeface="Calibri" panose="020F0502020204030204" pitchFamily="34" charset="0"/>
            </a:endParaRPr>
          </a:p>
          <a:p>
            <a:pPr marL="0" indent="0" algn="just">
              <a:buNone/>
            </a:pPr>
            <a:r>
              <a:rPr lang="el-GR" sz="2800" dirty="0">
                <a:latin typeface="Calibri" panose="020F0502020204030204" pitchFamily="34" charset="0"/>
                <a:cs typeface="Calibri" panose="020F0502020204030204" pitchFamily="34" charset="0"/>
              </a:rPr>
              <a:t> </a:t>
            </a:r>
            <a:endParaRPr lang="x-none" sz="2800" dirty="0">
              <a:latin typeface="Calibri" panose="020F0502020204030204" pitchFamily="34" charset="0"/>
              <a:cs typeface="Calibri" panose="020F0502020204030204" pitchFamily="34" charset="0"/>
            </a:endParaRPr>
          </a:p>
          <a:p>
            <a:pPr algn="just"/>
            <a:r>
              <a:rPr lang="el-GR" sz="2800" dirty="0">
                <a:latin typeface="Calibri" panose="020F0502020204030204" pitchFamily="34" charset="0"/>
                <a:cs typeface="Calibri" panose="020F0502020204030204" pitchFamily="34" charset="0"/>
              </a:rPr>
              <a:t>Όλα αυτά είναι γραμμένα από το Θεό στον προφυλαγμένο αιώνιο πίνακα (</a:t>
            </a:r>
            <a:r>
              <a:rPr lang="en-GB" sz="2800" i="1" dirty="0">
                <a:latin typeface="Calibri" panose="020F0502020204030204" pitchFamily="34" charset="0"/>
                <a:cs typeface="Calibri" panose="020F0502020204030204" pitchFamily="34" charset="0"/>
              </a:rPr>
              <a:t>a</a:t>
            </a:r>
            <a:r>
              <a:rPr lang="el-GR" sz="2800" i="1" dirty="0">
                <a:latin typeface="Calibri" panose="020F0502020204030204" pitchFamily="34" charset="0"/>
                <a:cs typeface="Calibri" panose="020F0502020204030204" pitchFamily="34" charset="0"/>
              </a:rPr>
              <a:t>l-</a:t>
            </a:r>
            <a:r>
              <a:rPr lang="en-GB" sz="2800" i="1" dirty="0">
                <a:latin typeface="Calibri" panose="020F0502020204030204" pitchFamily="34" charset="0"/>
                <a:cs typeface="Calibri" panose="020F0502020204030204" pitchFamily="34" charset="0"/>
              </a:rPr>
              <a:t>l</a:t>
            </a:r>
            <a:r>
              <a:rPr lang="el-GR" sz="2800" i="1" dirty="0">
                <a:latin typeface="Calibri" panose="020F0502020204030204" pitchFamily="34" charset="0"/>
                <a:cs typeface="Calibri" panose="020F0502020204030204" pitchFamily="34" charset="0"/>
              </a:rPr>
              <a:t>a</a:t>
            </a:r>
            <a:r>
              <a:rPr lang="en-GB" sz="2800" i="1" dirty="0">
                <a:latin typeface="Calibri" panose="020F0502020204030204" pitchFamily="34" charset="0"/>
                <a:cs typeface="Calibri" panose="020F0502020204030204" pitchFamily="34" charset="0"/>
              </a:rPr>
              <a:t>u</a:t>
            </a:r>
            <a:r>
              <a:rPr lang="el-GR" sz="2800" i="1" dirty="0">
                <a:latin typeface="Calibri" panose="020F0502020204030204" pitchFamily="34" charset="0"/>
                <a:cs typeface="Calibri" panose="020F0502020204030204" pitchFamily="34" charset="0"/>
              </a:rPr>
              <a:t>h al-</a:t>
            </a:r>
            <a:r>
              <a:rPr lang="en-GB" sz="2800" i="1" dirty="0">
                <a:latin typeface="Calibri" panose="020F0502020204030204" pitchFamily="34" charset="0"/>
                <a:cs typeface="Calibri" panose="020F0502020204030204" pitchFamily="34" charset="0"/>
              </a:rPr>
              <a:t>m</a:t>
            </a:r>
            <a:r>
              <a:rPr lang="el-GR" sz="2800" i="1" dirty="0">
                <a:latin typeface="Calibri" panose="020F0502020204030204" pitchFamily="34" charset="0"/>
                <a:cs typeface="Calibri" panose="020F0502020204030204" pitchFamily="34" charset="0"/>
              </a:rPr>
              <a:t>aḥfūẓ</a:t>
            </a:r>
            <a:r>
              <a:rPr lang="el-GR" sz="2800" dirty="0">
                <a:latin typeface="Calibri" panose="020F0502020204030204" pitchFamily="34" charset="0"/>
                <a:cs typeface="Calibri" panose="020F0502020204030204" pitchFamily="34" charset="0"/>
              </a:rPr>
              <a:t>), πριν τη δημιουργία του Σύμπαντος κόσμου</a:t>
            </a:r>
            <a:endParaRPr lang="x-none" sz="2800" dirty="0">
              <a:latin typeface="Calibri" panose="020F0502020204030204" pitchFamily="34" charset="0"/>
              <a:cs typeface="Calibri" panose="020F0502020204030204" pitchFamily="34" charset="0"/>
            </a:endParaRPr>
          </a:p>
          <a:p>
            <a:pPr marL="0" indent="0" algn="just">
              <a:buNone/>
            </a:pPr>
            <a:r>
              <a:rPr lang="el-GR" sz="2800" dirty="0">
                <a:latin typeface="Calibri" panose="020F0502020204030204" pitchFamily="34" charset="0"/>
                <a:cs typeface="Calibri" panose="020F0502020204030204" pitchFamily="34" charset="0"/>
              </a:rPr>
              <a:t> </a:t>
            </a:r>
            <a:endParaRPr lang="x-none" sz="2800" dirty="0">
              <a:latin typeface="Calibri" panose="020F0502020204030204" pitchFamily="34" charset="0"/>
              <a:cs typeface="Calibri" panose="020F0502020204030204" pitchFamily="34" charset="0"/>
            </a:endParaRPr>
          </a:p>
          <a:p>
            <a:pPr marL="0" indent="0" algn="ctr">
              <a:buNone/>
            </a:pPr>
            <a:r>
              <a:rPr lang="el-GR" sz="2800" dirty="0">
                <a:latin typeface="Calibri" panose="020F0502020204030204" pitchFamily="34" charset="0"/>
                <a:cs typeface="Calibri" panose="020F0502020204030204" pitchFamily="34" charset="0"/>
              </a:rPr>
              <a:t> </a:t>
            </a:r>
            <a:r>
              <a:rPr lang="el-GR" sz="2800" b="1" dirty="0">
                <a:latin typeface="Calibri" panose="020F0502020204030204" pitchFamily="34" charset="0"/>
                <a:cs typeface="Calibri" panose="020F0502020204030204" pitchFamily="34" charset="0"/>
              </a:rPr>
              <a:t>«Έχουμε στείλει και άλλους Αποστόλους πριν από σένα (δηλ. πριν από το Μωάμεθ), και τους έχουμε κάνει να έχουν συζύγους και απογόνους. Ποτέ όμως ένας Απόστολος δεν είναι ικανός να έρθει με ένα σημείο χωρίς να το εγκρίνει ο </a:t>
            </a:r>
            <a:r>
              <a:rPr lang="en-GB" sz="2800" b="1" dirty="0">
                <a:latin typeface="Calibri" panose="020F0502020204030204" pitchFamily="34" charset="0"/>
                <a:cs typeface="Calibri" panose="020F0502020204030204" pitchFamily="34" charset="0"/>
              </a:rPr>
              <a:t>All</a:t>
            </a:r>
            <a:r>
              <a:rPr lang="el-GR" sz="2800" b="1" dirty="0">
                <a:latin typeface="Calibri" panose="020F0502020204030204" pitchFamily="34" charset="0"/>
                <a:cs typeface="Calibri" panose="020F0502020204030204" pitchFamily="34" charset="0"/>
              </a:rPr>
              <a:t>ā</a:t>
            </a:r>
            <a:r>
              <a:rPr lang="en-GB" sz="2800" b="1" dirty="0">
                <a:latin typeface="Calibri" panose="020F0502020204030204" pitchFamily="34" charset="0"/>
                <a:cs typeface="Calibri" panose="020F0502020204030204" pitchFamily="34" charset="0"/>
              </a:rPr>
              <a:t>h</a:t>
            </a:r>
            <a:r>
              <a:rPr lang="el-GR" sz="2800" b="1" dirty="0">
                <a:latin typeface="Calibri" panose="020F0502020204030204" pitchFamily="34" charset="0"/>
                <a:cs typeface="Calibri" panose="020F0502020204030204" pitchFamily="34" charset="0"/>
              </a:rPr>
              <a:t>. Για κάθε περίοδο υπάρχει ένα βιβλίο. Ο </a:t>
            </a:r>
            <a:r>
              <a:rPr lang="en-GB" sz="2800" b="1" dirty="0">
                <a:latin typeface="Calibri" panose="020F0502020204030204" pitchFamily="34" charset="0"/>
                <a:cs typeface="Calibri" panose="020F0502020204030204" pitchFamily="34" charset="0"/>
              </a:rPr>
              <a:t>All</a:t>
            </a:r>
            <a:r>
              <a:rPr lang="el-GR" sz="2800" b="1" dirty="0">
                <a:latin typeface="Calibri" panose="020F0502020204030204" pitchFamily="34" charset="0"/>
                <a:cs typeface="Calibri" panose="020F0502020204030204" pitchFamily="34" charset="0"/>
              </a:rPr>
              <a:t>ā</a:t>
            </a:r>
            <a:r>
              <a:rPr lang="en-GB" sz="2800" b="1" dirty="0">
                <a:latin typeface="Calibri" panose="020F0502020204030204" pitchFamily="34" charset="0"/>
                <a:cs typeface="Calibri" panose="020F0502020204030204" pitchFamily="34" charset="0"/>
              </a:rPr>
              <a:t>h</a:t>
            </a:r>
            <a:r>
              <a:rPr lang="el-GR" sz="2800" b="1" dirty="0">
                <a:latin typeface="Calibri" panose="020F0502020204030204" pitchFamily="34" charset="0"/>
                <a:cs typeface="Calibri" panose="020F0502020204030204" pitchFamily="34" charset="0"/>
              </a:rPr>
              <a:t> εξαφανίζει ή επικυρώνει κάθε τι που θέλει. Σ’ αυτόν υπάρχει η μητέρα του βιβλίου» {Κοράνιο 13:39}</a:t>
            </a:r>
            <a:endParaRPr lang="x-none" sz="2800" b="1" dirty="0">
              <a:latin typeface="Calibri" panose="020F0502020204030204" pitchFamily="34" charset="0"/>
              <a:cs typeface="Calibri" panose="020F0502020204030204" pitchFamily="34" charset="0"/>
            </a:endParaRPr>
          </a:p>
          <a:p>
            <a:endParaRPr lang="x-none" sz="2400" dirty="0"/>
          </a:p>
        </p:txBody>
      </p:sp>
    </p:spTree>
    <p:extLst>
      <p:ext uri="{BB962C8B-B14F-4D97-AF65-F5344CB8AC3E}">
        <p14:creationId xmlns:p14="http://schemas.microsoft.com/office/powerpoint/2010/main" val="338138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CDDF6B-6488-41E1-8200-DED3131F7BC6}"/>
              </a:ext>
            </a:extLst>
          </p:cNvPr>
          <p:cNvSpPr>
            <a:spLocks noGrp="1"/>
          </p:cNvSpPr>
          <p:nvPr>
            <p:ph idx="1"/>
          </p:nvPr>
        </p:nvSpPr>
        <p:spPr>
          <a:xfrm>
            <a:off x="709684" y="204716"/>
            <a:ext cx="10276764" cy="6400800"/>
          </a:xfrm>
        </p:spPr>
        <p:txBody>
          <a:bodyPr>
            <a:normAutofit lnSpcReduction="10000"/>
          </a:bodyPr>
          <a:lstStyle/>
          <a:p>
            <a:pPr algn="just"/>
            <a:r>
              <a:rPr lang="el-GR" sz="3200" dirty="0">
                <a:latin typeface="Calibri" panose="020F0502020204030204" pitchFamily="34" charset="0"/>
                <a:cs typeface="Calibri" panose="020F0502020204030204" pitchFamily="34" charset="0"/>
              </a:rPr>
              <a:t>Το αρχικό μήνυμα των προ του Κορανίου βιβλίων, ήταν</a:t>
            </a:r>
            <a:r>
              <a:rPr lang="en-US" sz="3200" dirty="0">
                <a:latin typeface="Calibri" panose="020F0502020204030204" pitchFamily="34" charset="0"/>
                <a:cs typeface="Calibri" panose="020F0502020204030204" pitchFamily="34" charset="0"/>
              </a:rPr>
              <a:t>:</a:t>
            </a:r>
          </a:p>
          <a:p>
            <a:pPr algn="just">
              <a:buFont typeface="Wingdings" panose="05000000000000000000" pitchFamily="2" charset="2"/>
              <a:buChar char="ü"/>
            </a:pPr>
            <a:r>
              <a:rPr lang="el-GR" sz="3200" dirty="0">
                <a:latin typeface="Calibri" panose="020F0502020204030204" pitchFamily="34" charset="0"/>
                <a:cs typeface="Calibri" panose="020F0502020204030204" pitchFamily="34" charset="0"/>
              </a:rPr>
              <a:t> Η διακήρυξη του μονοθεϊσμού (</a:t>
            </a:r>
            <a:r>
              <a:rPr lang="en-US" sz="3200" i="1" dirty="0">
                <a:latin typeface="Calibri" panose="020F0502020204030204" pitchFamily="34" charset="0"/>
                <a:cs typeface="Calibri" panose="020F0502020204030204" pitchFamily="34" charset="0"/>
              </a:rPr>
              <a:t>al</a:t>
            </a:r>
            <a:r>
              <a:rPr lang="el-GR" sz="3200" i="1" dirty="0">
                <a:latin typeface="Calibri" panose="020F0502020204030204" pitchFamily="34" charset="0"/>
                <a:cs typeface="Calibri" panose="020F0502020204030204" pitchFamily="34" charset="0"/>
              </a:rPr>
              <a:t>-</a:t>
            </a:r>
            <a:r>
              <a:rPr lang="en-US" sz="3200" i="1" dirty="0">
                <a:latin typeface="Calibri" panose="020F0502020204030204" pitchFamily="34" charset="0"/>
                <a:cs typeface="Calibri" panose="020F0502020204030204" pitchFamily="34" charset="0"/>
              </a:rPr>
              <a:t>t</a:t>
            </a:r>
            <a:r>
              <a:rPr lang="el-GR" sz="3200" i="1" dirty="0" err="1">
                <a:latin typeface="Calibri" panose="020F0502020204030204" pitchFamily="34" charset="0"/>
                <a:cs typeface="Calibri" panose="020F0502020204030204" pitchFamily="34" charset="0"/>
              </a:rPr>
              <a:t>awḥīd</a:t>
            </a:r>
            <a:r>
              <a:rPr lang="el-GR" sz="3200" dirty="0">
                <a:latin typeface="Calibri" panose="020F0502020204030204" pitchFamily="34" charset="0"/>
                <a:cs typeface="Calibri" panose="020F0502020204030204" pitchFamily="34" charset="0"/>
              </a:rPr>
              <a:t>) και η απόκρουση κάθε μορφή ειδωλολατρίας </a:t>
            </a:r>
          </a:p>
          <a:p>
            <a:pPr algn="just">
              <a:buFont typeface="Wingdings" panose="05000000000000000000" pitchFamily="2" charset="2"/>
              <a:buChar char="ü"/>
            </a:pPr>
            <a:r>
              <a:rPr lang="el-GR" sz="3200" dirty="0">
                <a:latin typeface="Calibri" panose="020F0502020204030204" pitchFamily="34" charset="0"/>
                <a:cs typeface="Calibri" panose="020F0502020204030204" pitchFamily="34" charset="0"/>
              </a:rPr>
              <a:t>Η προαναγγελία του ερχομού του εσχάτου των Προφητών, του Μωάμεθ</a:t>
            </a:r>
          </a:p>
          <a:p>
            <a:pPr marL="0" indent="0" algn="just">
              <a:buNone/>
            </a:pPr>
            <a:endParaRPr lang="x-none" sz="3200" dirty="0">
              <a:latin typeface="Calibri" panose="020F0502020204030204" pitchFamily="34" charset="0"/>
              <a:cs typeface="Calibri" panose="020F0502020204030204" pitchFamily="34" charset="0"/>
            </a:endParaRPr>
          </a:p>
          <a:p>
            <a:pPr algn="just"/>
            <a:r>
              <a:rPr lang="el-GR" sz="3200" dirty="0">
                <a:latin typeface="Calibri" panose="020F0502020204030204" pitchFamily="34" charset="0"/>
                <a:cs typeface="Calibri" panose="020F0502020204030204" pitchFamily="34" charset="0"/>
              </a:rPr>
              <a:t>Τα βιβλία αυτά, θεολογικά έχουν το ίδιο ακριβώς περιεχόμενο μεταξύ τους, ενώ διαφοροποιούνται ως προς το νόμο</a:t>
            </a:r>
          </a:p>
          <a:p>
            <a:pPr marL="0" indent="0" algn="just">
              <a:buNone/>
            </a:pPr>
            <a:endParaRPr lang="x-none" sz="3200" dirty="0">
              <a:latin typeface="Calibri" panose="020F0502020204030204" pitchFamily="34" charset="0"/>
              <a:cs typeface="Calibri" panose="020F0502020204030204" pitchFamily="34" charset="0"/>
            </a:endParaRPr>
          </a:p>
          <a:p>
            <a:pPr algn="just"/>
            <a:r>
              <a:rPr lang="el-GR" sz="3200" dirty="0">
                <a:latin typeface="Calibri" panose="020F0502020204030204" pitchFamily="34" charset="0"/>
                <a:cs typeface="Calibri" panose="020F0502020204030204" pitchFamily="34" charset="0"/>
              </a:rPr>
              <a:t>Το κάθε βιβλίο εμπεριέχει διαφορετικό νόμο στον κάθε λαό που απευθύνεται</a:t>
            </a:r>
            <a:endParaRPr lang="x-none" sz="3200" dirty="0">
              <a:latin typeface="Calibri" panose="020F0502020204030204" pitchFamily="34" charset="0"/>
              <a:cs typeface="Calibri" panose="020F0502020204030204" pitchFamily="34" charset="0"/>
            </a:endParaRPr>
          </a:p>
          <a:p>
            <a:pPr marL="0" indent="0" algn="just">
              <a:buNone/>
            </a:pPr>
            <a:endParaRPr lang="x-none" sz="3200" dirty="0"/>
          </a:p>
        </p:txBody>
      </p:sp>
    </p:spTree>
    <p:extLst>
      <p:ext uri="{BB962C8B-B14F-4D97-AF65-F5344CB8AC3E}">
        <p14:creationId xmlns:p14="http://schemas.microsoft.com/office/powerpoint/2010/main" val="402147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8DD9E-6A04-430B-A1A2-57C3980DE601}"/>
              </a:ext>
            </a:extLst>
          </p:cNvPr>
          <p:cNvSpPr>
            <a:spLocks noGrp="1"/>
          </p:cNvSpPr>
          <p:nvPr>
            <p:ph idx="1"/>
          </p:nvPr>
        </p:nvSpPr>
        <p:spPr>
          <a:xfrm>
            <a:off x="723331" y="614150"/>
            <a:ext cx="10194877" cy="5622878"/>
          </a:xfrm>
        </p:spPr>
        <p:txBody>
          <a:bodyPr>
            <a:normAutofit/>
          </a:bodyPr>
          <a:lstStyle/>
          <a:p>
            <a:r>
              <a:rPr lang="el-GR" sz="3200" dirty="0">
                <a:latin typeface="Calibri" panose="020F0502020204030204" pitchFamily="34" charset="0"/>
                <a:cs typeface="Calibri" panose="020F0502020204030204" pitchFamily="34" charset="0"/>
              </a:rPr>
              <a:t>Υπάρχουν και άλλες θείες αποκαλύψεις, οι οποίες δεν είναι γνωστές στην ανθρωπότητα </a:t>
            </a:r>
            <a:endParaRPr lang="x-none" sz="3200" dirty="0">
              <a:latin typeface="Calibri" panose="020F0502020204030204" pitchFamily="34" charset="0"/>
              <a:cs typeface="Calibri" panose="020F0502020204030204" pitchFamily="34" charset="0"/>
            </a:endParaRPr>
          </a:p>
          <a:p>
            <a:pPr marL="0" indent="0">
              <a:buNone/>
            </a:pPr>
            <a:r>
              <a:rPr lang="el-GR" sz="3200" dirty="0">
                <a:latin typeface="Calibri" panose="020F0502020204030204" pitchFamily="34" charset="0"/>
                <a:cs typeface="Calibri" panose="020F0502020204030204" pitchFamily="34" charset="0"/>
              </a:rPr>
              <a:t> </a:t>
            </a:r>
            <a:endParaRPr lang="x-none" sz="3200" dirty="0">
              <a:latin typeface="Calibri" panose="020F0502020204030204" pitchFamily="34" charset="0"/>
              <a:cs typeface="Calibri" panose="020F0502020204030204" pitchFamily="34" charset="0"/>
            </a:endParaRPr>
          </a:p>
          <a:p>
            <a:r>
              <a:rPr lang="en-GB" sz="3200" dirty="0">
                <a:latin typeface="Calibri" panose="020F0502020204030204" pitchFamily="34" charset="0"/>
                <a:cs typeface="Calibri" panose="020F0502020204030204" pitchFamily="34" charset="0"/>
              </a:rPr>
              <a:t>O</a:t>
            </a:r>
            <a:r>
              <a:rPr lang="el-GR" sz="3200" dirty="0">
                <a:latin typeface="Calibri" panose="020F0502020204030204" pitchFamily="34" charset="0"/>
                <a:cs typeface="Calibri" panose="020F0502020204030204" pitchFamily="34" charset="0"/>
              </a:rPr>
              <a:t> Θεός έστειλε σε κάθε λαό και έθνος την αποκάλυψή του</a:t>
            </a:r>
            <a:endParaRPr lang="x-none" sz="3200" dirty="0">
              <a:latin typeface="Calibri" panose="020F0502020204030204" pitchFamily="34" charset="0"/>
              <a:cs typeface="Calibri" panose="020F0502020204030204" pitchFamily="34" charset="0"/>
            </a:endParaRPr>
          </a:p>
          <a:p>
            <a:pPr marL="0" indent="0" algn="ctr">
              <a:buNone/>
            </a:pPr>
            <a:r>
              <a:rPr lang="el-GR" sz="3200" dirty="0">
                <a:latin typeface="Calibri" panose="020F0502020204030204" pitchFamily="34" charset="0"/>
                <a:cs typeface="Calibri" panose="020F0502020204030204" pitchFamily="34" charset="0"/>
              </a:rPr>
              <a:t>     </a:t>
            </a:r>
            <a:r>
              <a:rPr lang="el-GR" sz="3200" b="1" dirty="0">
                <a:latin typeface="Calibri" panose="020F0502020204030204" pitchFamily="34" charset="0"/>
                <a:cs typeface="Calibri" panose="020F0502020204030204" pitchFamily="34" charset="0"/>
              </a:rPr>
              <a:t>«Πράγματι, στείλαμε σε κάθε έθνος έναν απόστολο, (με την εντολή): ‘’Να λατρεύετε μόνο τον </a:t>
            </a:r>
            <a:r>
              <a:rPr lang="en-GB" sz="3200" b="1" dirty="0">
                <a:latin typeface="Calibri" panose="020F0502020204030204" pitchFamily="34" charset="0"/>
                <a:cs typeface="Calibri" panose="020F0502020204030204" pitchFamily="34" charset="0"/>
              </a:rPr>
              <a:t>All</a:t>
            </a:r>
            <a:r>
              <a:rPr lang="el-GR" sz="3200" b="1" dirty="0">
                <a:latin typeface="Calibri" panose="020F0502020204030204" pitchFamily="34" charset="0"/>
                <a:cs typeface="Calibri" panose="020F0502020204030204" pitchFamily="34" charset="0"/>
              </a:rPr>
              <a:t>ā</a:t>
            </a:r>
            <a:r>
              <a:rPr lang="en-GB" sz="3200" b="1" dirty="0">
                <a:latin typeface="Calibri" panose="020F0502020204030204" pitchFamily="34" charset="0"/>
                <a:cs typeface="Calibri" panose="020F0502020204030204" pitchFamily="34" charset="0"/>
              </a:rPr>
              <a:t>h</a:t>
            </a:r>
            <a:r>
              <a:rPr lang="el-GR" sz="3200" b="1" dirty="0">
                <a:latin typeface="Calibri" panose="020F0502020204030204" pitchFamily="34" charset="0"/>
                <a:cs typeface="Calibri" panose="020F0502020204030204" pitchFamily="34" charset="0"/>
              </a:rPr>
              <a:t> και να αποφεύγετε την ειδωλολατρία’’» </a:t>
            </a:r>
          </a:p>
          <a:p>
            <a:pPr marL="0" indent="0" algn="ctr">
              <a:buNone/>
            </a:pPr>
            <a:r>
              <a:rPr lang="el-GR" sz="3200" b="1" dirty="0">
                <a:latin typeface="Calibri" panose="020F0502020204030204" pitchFamily="34" charset="0"/>
                <a:cs typeface="Calibri" panose="020F0502020204030204" pitchFamily="34" charset="0"/>
              </a:rPr>
              <a:t>{Κοράνιο 16:36} </a:t>
            </a:r>
            <a:endParaRPr lang="x-none" sz="3200" b="1" dirty="0">
              <a:latin typeface="Calibri" panose="020F0502020204030204" pitchFamily="34" charset="0"/>
              <a:cs typeface="Calibri" panose="020F0502020204030204" pitchFamily="34" charset="0"/>
            </a:endParaRPr>
          </a:p>
          <a:p>
            <a:endParaRPr lang="x-none" b="1" dirty="0"/>
          </a:p>
        </p:txBody>
      </p:sp>
    </p:spTree>
    <p:extLst>
      <p:ext uri="{BB962C8B-B14F-4D97-AF65-F5344CB8AC3E}">
        <p14:creationId xmlns:p14="http://schemas.microsoft.com/office/powerpoint/2010/main" val="41733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285D-A3D4-4AF2-8B7A-C41081F98F3F}"/>
              </a:ext>
            </a:extLst>
          </p:cNvPr>
          <p:cNvSpPr>
            <a:spLocks noGrp="1"/>
          </p:cNvSpPr>
          <p:nvPr>
            <p:ph type="title"/>
          </p:nvPr>
        </p:nvSpPr>
        <p:spPr>
          <a:xfrm>
            <a:off x="648930" y="245661"/>
            <a:ext cx="9252154" cy="532261"/>
          </a:xfrm>
        </p:spPr>
        <p:txBody>
          <a:bodyPr>
            <a:noAutofit/>
          </a:bodyPr>
          <a:lstStyle/>
          <a:p>
            <a:pPr algn="ctr">
              <a:lnSpc>
                <a:spcPct val="90000"/>
              </a:lnSpc>
            </a:pPr>
            <a:r>
              <a:rPr lang="el-GR" dirty="0">
                <a:solidFill>
                  <a:schemeClr val="tx1"/>
                </a:solidFill>
                <a:latin typeface="Calibri" panose="020F0502020204030204" pitchFamily="34" charset="0"/>
                <a:cs typeface="Calibri" panose="020F0502020204030204" pitchFamily="34" charset="0"/>
              </a:rPr>
              <a:t>Ανάλυση των βιβλίων</a:t>
            </a:r>
            <a:br>
              <a:rPr lang="x-none" dirty="0">
                <a:solidFill>
                  <a:schemeClr val="bg1"/>
                </a:solidFill>
                <a:latin typeface="Calibri" panose="020F0502020204030204" pitchFamily="34" charset="0"/>
                <a:cs typeface="Calibri" panose="020F0502020204030204" pitchFamily="34" charset="0"/>
              </a:rPr>
            </a:br>
            <a:endParaRPr lang="x-none"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A2E583D-804E-48D6-BF0E-B5678A995F42}"/>
              </a:ext>
            </a:extLst>
          </p:cNvPr>
          <p:cNvSpPr>
            <a:spLocks noGrp="1"/>
          </p:cNvSpPr>
          <p:nvPr>
            <p:ph idx="1"/>
          </p:nvPr>
        </p:nvSpPr>
        <p:spPr>
          <a:xfrm>
            <a:off x="489735" y="928049"/>
            <a:ext cx="8012820" cy="5595582"/>
          </a:xfrm>
        </p:spPr>
        <p:txBody>
          <a:bodyPr>
            <a:normAutofit fontScale="70000" lnSpcReduction="20000"/>
          </a:bodyPr>
          <a:lstStyle/>
          <a:p>
            <a:pPr marL="0" indent="0">
              <a:lnSpc>
                <a:spcPct val="90000"/>
              </a:lnSpc>
              <a:buNone/>
            </a:pPr>
            <a:r>
              <a:rPr lang="el-GR" sz="2800" b="1" dirty="0">
                <a:latin typeface="Calibri" panose="020F0502020204030204" pitchFamily="34" charset="0"/>
                <a:cs typeface="Calibri" panose="020F0502020204030204" pitchFamily="34" charset="0"/>
              </a:rPr>
              <a:t>Η Βίβλος του Αβραάμ (</a:t>
            </a:r>
            <a:r>
              <a:rPr lang="el-GR" sz="2800" b="1" i="1" dirty="0">
                <a:latin typeface="Calibri" panose="020F0502020204030204" pitchFamily="34" charset="0"/>
                <a:cs typeface="Calibri" panose="020F0502020204030204" pitchFamily="34" charset="0"/>
              </a:rPr>
              <a:t>Ṣuḥuf ʾIbrāhīm</a:t>
            </a:r>
            <a:r>
              <a:rPr lang="el-GR" sz="2800" b="1" dirty="0">
                <a:latin typeface="Calibri" panose="020F0502020204030204" pitchFamily="34" charset="0"/>
                <a:cs typeface="Calibri" panose="020F0502020204030204" pitchFamily="34" charset="0"/>
              </a:rPr>
              <a:t>)</a:t>
            </a:r>
            <a:endParaRPr lang="x-none" sz="2800" b="1" dirty="0">
              <a:latin typeface="Calibri" panose="020F0502020204030204" pitchFamily="34" charset="0"/>
              <a:cs typeface="Calibri" panose="020F0502020204030204" pitchFamily="34" charset="0"/>
            </a:endParaRPr>
          </a:p>
          <a:p>
            <a:pPr marL="0" indent="0">
              <a:lnSpc>
                <a:spcPct val="90000"/>
              </a:lnSpc>
              <a:buNone/>
            </a:pPr>
            <a:r>
              <a:rPr lang="el-GR" sz="2800" dirty="0">
                <a:latin typeface="Calibri" panose="020F0502020204030204" pitchFamily="34" charset="0"/>
                <a:cs typeface="Calibri" panose="020F0502020204030204" pitchFamily="34" charset="0"/>
              </a:rPr>
              <a:t>Σύμφωνα με την </a:t>
            </a:r>
            <a:r>
              <a:rPr lang="el-GR" sz="2800" dirty="0" err="1">
                <a:latin typeface="Calibri" panose="020F0502020204030204" pitchFamily="34" charset="0"/>
                <a:cs typeface="Calibri" panose="020F0502020204030204" pitchFamily="34" charset="0"/>
              </a:rPr>
              <a:t>κορανική</a:t>
            </a:r>
            <a:r>
              <a:rPr lang="el-GR" sz="2800" dirty="0">
                <a:latin typeface="Calibri" panose="020F0502020204030204" pitchFamily="34" charset="0"/>
                <a:cs typeface="Calibri" panose="020F0502020204030204" pitchFamily="34" charset="0"/>
              </a:rPr>
              <a:t> διδασκαλία, ο Θεός αποκάλυψε το μήνυμά του στον Αβραάμ, μέσω ενός ιερού βιβλίου</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Σύναψε διαθήκη μαζί του</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Οι γραφές αυτές, σύμφωνα με την ισλαμική παράδοση, καταγράφηκαν από τον ίδιο, καθώς και από τους οπαδούς του</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Θεωρείται ένα βιβλίο, το οποίο δεν σώζεται</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Για το βιβλίο αυτό δε γνωρίζουμε τίποτε, ούτε τον τίτλο του</a:t>
            </a:r>
          </a:p>
          <a:p>
            <a:pPr>
              <a:lnSpc>
                <a:spcPct val="90000"/>
              </a:lnSpc>
            </a:pPr>
            <a:r>
              <a:rPr lang="el-GR" sz="2800" dirty="0">
                <a:latin typeface="Calibri" panose="020F0502020204030204" pitchFamily="34" charset="0"/>
                <a:cs typeface="Calibri" panose="020F0502020204030204" pitchFamily="34" charset="0"/>
              </a:rPr>
              <a:t>Μόνο δύο κορανικά χωρία, κάνουν αναφορά στο βιβλίο αυτό: </a:t>
            </a:r>
          </a:p>
          <a:p>
            <a:pPr marL="0" indent="0">
              <a:lnSpc>
                <a:spcPct val="90000"/>
              </a:lnSpc>
              <a:buNone/>
            </a:pPr>
            <a:endParaRPr lang="x-none" sz="2800" dirty="0">
              <a:latin typeface="Calibri" panose="020F0502020204030204" pitchFamily="34" charset="0"/>
              <a:cs typeface="Calibri" panose="020F0502020204030204" pitchFamily="34" charset="0"/>
            </a:endParaRPr>
          </a:p>
          <a:p>
            <a:pPr marL="0" indent="0" algn="ctr">
              <a:lnSpc>
                <a:spcPct val="90000"/>
              </a:lnSpc>
              <a:buNone/>
            </a:pPr>
            <a:r>
              <a:rPr lang="el-GR" sz="2800" b="1" dirty="0">
                <a:latin typeface="Calibri" panose="020F0502020204030204" pitchFamily="34" charset="0"/>
                <a:cs typeface="Calibri" panose="020F0502020204030204" pitchFamily="34" charset="0"/>
              </a:rPr>
              <a:t>«Αυτές οι προειδοποιήσεις (ενν. για τα έσχατα) είναι γραμμένες στις Βίβλους των πρώτων (των αρχαίων αποκαλύψεων)… στις Βίβλους του Αβραάμ και του Μωυσή» </a:t>
            </a:r>
          </a:p>
          <a:p>
            <a:pPr marL="0" indent="0" algn="ctr">
              <a:lnSpc>
                <a:spcPct val="90000"/>
              </a:lnSpc>
              <a:buNone/>
            </a:pPr>
            <a:r>
              <a:rPr lang="el-GR" sz="2800" b="1" dirty="0">
                <a:latin typeface="Calibri" panose="020F0502020204030204" pitchFamily="34" charset="0"/>
                <a:cs typeface="Calibri" panose="020F0502020204030204" pitchFamily="34" charset="0"/>
              </a:rPr>
              <a:t>{Κοράνιο 87:18-19}</a:t>
            </a:r>
            <a:endParaRPr lang="x-none" sz="2800" b="1" dirty="0">
              <a:latin typeface="Calibri" panose="020F0502020204030204" pitchFamily="34" charset="0"/>
              <a:cs typeface="Calibri" panose="020F0502020204030204" pitchFamily="34" charset="0"/>
            </a:endParaRPr>
          </a:p>
          <a:p>
            <a:pPr marL="0" indent="0" algn="ctr">
              <a:lnSpc>
                <a:spcPct val="90000"/>
              </a:lnSpc>
              <a:buNone/>
            </a:pPr>
            <a:r>
              <a:rPr lang="el-GR" sz="2800" b="1" dirty="0">
                <a:latin typeface="Calibri" panose="020F0502020204030204" pitchFamily="34" charset="0"/>
                <a:cs typeface="Calibri" panose="020F0502020204030204" pitchFamily="34" charset="0"/>
              </a:rPr>
              <a:t>«Μήπως δεν έχει πληροφορηθεί για το περιεχόμενο στις σελίδες (της Βίβλου) του Μωυσή και του Αβραάμ που ήταν συνεπείς στις υποχρεώσεις του;» </a:t>
            </a:r>
          </a:p>
          <a:p>
            <a:pPr marL="0" indent="0" algn="ctr">
              <a:lnSpc>
                <a:spcPct val="90000"/>
              </a:lnSpc>
              <a:buNone/>
            </a:pPr>
            <a:r>
              <a:rPr lang="el-GR" sz="2800" b="1" dirty="0">
                <a:latin typeface="Calibri" panose="020F0502020204030204" pitchFamily="34" charset="0"/>
                <a:cs typeface="Calibri" panose="020F0502020204030204" pitchFamily="34" charset="0"/>
              </a:rPr>
              <a:t>{Κοράνιο 53</a:t>
            </a:r>
            <a:r>
              <a:rPr lang="en-GB" sz="2800" b="1" dirty="0">
                <a:latin typeface="Calibri" panose="020F0502020204030204" pitchFamily="34" charset="0"/>
                <a:cs typeface="Calibri" panose="020F0502020204030204" pitchFamily="34" charset="0"/>
              </a:rPr>
              <a:t>:36</a:t>
            </a:r>
            <a:r>
              <a:rPr lang="el-GR" sz="2800" b="1" dirty="0">
                <a:latin typeface="Calibri" panose="020F0502020204030204" pitchFamily="34" charset="0"/>
                <a:cs typeface="Calibri" panose="020F0502020204030204" pitchFamily="34" charset="0"/>
              </a:rPr>
              <a:t>}</a:t>
            </a:r>
            <a:endParaRPr lang="x-none" sz="2800" b="1" dirty="0">
              <a:latin typeface="Calibri" panose="020F0502020204030204" pitchFamily="34" charset="0"/>
              <a:cs typeface="Calibri" panose="020F0502020204030204" pitchFamily="34" charset="0"/>
            </a:endParaRPr>
          </a:p>
          <a:p>
            <a:pPr>
              <a:lnSpc>
                <a:spcPct val="90000"/>
              </a:lnSpc>
            </a:pPr>
            <a:endParaRPr lang="x-none" sz="1100" b="1" dirty="0"/>
          </a:p>
        </p:txBody>
      </p:sp>
      <p:pic>
        <p:nvPicPr>
          <p:cNvPr id="16" name="Εικόνα 15">
            <a:extLst>
              <a:ext uri="{FF2B5EF4-FFF2-40B4-BE49-F238E27FC236}">
                <a16:creationId xmlns:a16="http://schemas.microsoft.com/office/drawing/2014/main" id="{B09888F2-FAD6-44D1-9996-18A2619F6B93}"/>
              </a:ext>
            </a:extLst>
          </p:cNvPr>
          <p:cNvPicPr/>
          <p:nvPr/>
        </p:nvPicPr>
        <p:blipFill rotWithShape="1">
          <a:blip r:embed="rId3"/>
          <a:srcRect r="2559" b="-2"/>
          <a:stretch/>
        </p:blipFill>
        <p:spPr bwMode="auto">
          <a:xfrm>
            <a:off x="8671389" y="1426728"/>
            <a:ext cx="3030876" cy="3063080"/>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18859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5" name="Εικόνα 12">
            <a:extLst>
              <a:ext uri="{FF2B5EF4-FFF2-40B4-BE49-F238E27FC236}">
                <a16:creationId xmlns:a16="http://schemas.microsoft.com/office/drawing/2014/main" id="{48B82E66-736A-44CE-8D6B-EEF0CFF29558}"/>
              </a:ext>
            </a:extLst>
          </p:cNvPr>
          <p:cNvPicPr/>
          <p:nvPr/>
        </p:nvPicPr>
        <p:blipFill rotWithShape="1">
          <a:blip r:embed="rId3">
            <a:duotone>
              <a:prstClr val="black"/>
              <a:schemeClr val="accent5">
                <a:tint val="45000"/>
                <a:satMod val="400000"/>
              </a:schemeClr>
            </a:duotone>
            <a:alphaModFix amt="15000"/>
          </a:blip>
          <a:srcRect t="8518" b="12535"/>
          <a:stretch/>
        </p:blipFill>
        <p:spPr bwMode="auto">
          <a:xfrm>
            <a:off x="20" y="10"/>
            <a:ext cx="12191980" cy="6857990"/>
          </a:xfrm>
          <a:prstGeom prst="rect">
            <a:avLst/>
          </a:prstGeom>
          <a:noFill/>
        </p:spPr>
      </p:pic>
      <p:sp>
        <p:nvSpPr>
          <p:cNvPr id="2" name="Title 1">
            <a:extLst>
              <a:ext uri="{FF2B5EF4-FFF2-40B4-BE49-F238E27FC236}">
                <a16:creationId xmlns:a16="http://schemas.microsoft.com/office/drawing/2014/main" id="{018BA540-85E1-40F8-AE83-FE78FA3DA17C}"/>
              </a:ext>
            </a:extLst>
          </p:cNvPr>
          <p:cNvSpPr>
            <a:spLocks noGrp="1"/>
          </p:cNvSpPr>
          <p:nvPr>
            <p:ph type="title"/>
          </p:nvPr>
        </p:nvSpPr>
        <p:spPr>
          <a:xfrm>
            <a:off x="646111" y="452718"/>
            <a:ext cx="9404723" cy="893197"/>
          </a:xfrm>
        </p:spPr>
        <p:txBody>
          <a:bodyPr>
            <a:normAutofit fontScale="90000"/>
          </a:bodyPr>
          <a:lstStyle/>
          <a:p>
            <a:pPr algn="ctr"/>
            <a:r>
              <a:rPr lang="el-GR" sz="4700" b="1" dirty="0">
                <a:solidFill>
                  <a:schemeClr val="tx1"/>
                </a:solidFill>
                <a:latin typeface="Calibri" panose="020F0502020204030204" pitchFamily="34" charset="0"/>
                <a:cs typeface="Calibri" panose="020F0502020204030204" pitchFamily="34" charset="0"/>
              </a:rPr>
              <a:t>Η </a:t>
            </a:r>
            <a:r>
              <a:rPr lang="en-US" sz="4700" b="1" dirty="0">
                <a:solidFill>
                  <a:schemeClr val="tx1"/>
                </a:solidFill>
                <a:latin typeface="Calibri" panose="020F0502020204030204" pitchFamily="34" charset="0"/>
                <a:cs typeface="Calibri" panose="020F0502020204030204" pitchFamily="34" charset="0"/>
              </a:rPr>
              <a:t>Torah</a:t>
            </a:r>
            <a:r>
              <a:rPr lang="el-GR" sz="4700" b="1" dirty="0">
                <a:solidFill>
                  <a:schemeClr val="tx1"/>
                </a:solidFill>
                <a:latin typeface="Calibri" panose="020F0502020204030204" pitchFamily="34" charset="0"/>
                <a:cs typeface="Calibri" panose="020F0502020204030204" pitchFamily="34" charset="0"/>
              </a:rPr>
              <a:t> (</a:t>
            </a:r>
            <a:r>
              <a:rPr lang="en-US" sz="4700" b="1" i="1" dirty="0">
                <a:solidFill>
                  <a:schemeClr val="tx1"/>
                </a:solidFill>
                <a:latin typeface="Calibri" panose="020F0502020204030204" pitchFamily="34" charset="0"/>
                <a:cs typeface="Calibri" panose="020F0502020204030204" pitchFamily="34" charset="0"/>
              </a:rPr>
              <a:t>al</a:t>
            </a:r>
            <a:r>
              <a:rPr lang="el-GR" sz="4700" b="1" i="1" dirty="0">
                <a:solidFill>
                  <a:schemeClr val="tx1"/>
                </a:solidFill>
                <a:latin typeface="Calibri" panose="020F0502020204030204" pitchFamily="34" charset="0"/>
                <a:cs typeface="Calibri" panose="020F0502020204030204" pitchFamily="34" charset="0"/>
              </a:rPr>
              <a:t>-</a:t>
            </a:r>
            <a:r>
              <a:rPr lang="en-GB" sz="4700" b="1" i="1" dirty="0">
                <a:solidFill>
                  <a:schemeClr val="tx1"/>
                </a:solidFill>
                <a:latin typeface="Calibri" panose="020F0502020204030204" pitchFamily="34" charset="0"/>
                <a:cs typeface="Calibri" panose="020F0502020204030204" pitchFamily="34" charset="0"/>
              </a:rPr>
              <a:t>Tawr</a:t>
            </a:r>
            <a:r>
              <a:rPr lang="el-GR" sz="4700" b="1" i="1" dirty="0">
                <a:solidFill>
                  <a:schemeClr val="tx1"/>
                </a:solidFill>
                <a:latin typeface="Calibri" panose="020F0502020204030204" pitchFamily="34" charset="0"/>
                <a:cs typeface="Calibri" panose="020F0502020204030204" pitchFamily="34" charset="0"/>
              </a:rPr>
              <a:t>ā</a:t>
            </a:r>
            <a:r>
              <a:rPr lang="en-GB" sz="4700" b="1" i="1" dirty="0">
                <a:solidFill>
                  <a:schemeClr val="tx1"/>
                </a:solidFill>
                <a:latin typeface="Calibri" panose="020F0502020204030204" pitchFamily="34" charset="0"/>
                <a:cs typeface="Calibri" panose="020F0502020204030204" pitchFamily="34" charset="0"/>
              </a:rPr>
              <a:t>t</a:t>
            </a:r>
            <a:r>
              <a:rPr lang="el-GR" sz="4700" b="1" dirty="0">
                <a:solidFill>
                  <a:schemeClr val="tx1"/>
                </a:solidFill>
                <a:latin typeface="Calibri" panose="020F0502020204030204" pitchFamily="34" charset="0"/>
                <a:cs typeface="Calibri" panose="020F0502020204030204" pitchFamily="34" charset="0"/>
              </a:rPr>
              <a:t>)</a:t>
            </a:r>
            <a:r>
              <a:rPr lang="el-GR" sz="4700" dirty="0">
                <a:solidFill>
                  <a:schemeClr val="bg1"/>
                </a:solidFill>
                <a:latin typeface="Calibri" panose="020F0502020204030204" pitchFamily="34" charset="0"/>
                <a:cs typeface="Calibri" panose="020F0502020204030204" pitchFamily="34" charset="0"/>
              </a:rPr>
              <a:t> </a:t>
            </a:r>
            <a:br>
              <a:rPr lang="x-none" dirty="0"/>
            </a:br>
            <a:endParaRPr lang="x-none" dirty="0"/>
          </a:p>
        </p:txBody>
      </p:sp>
      <p:sp>
        <p:nvSpPr>
          <p:cNvPr id="3" name="Content Placeholder 2">
            <a:extLst>
              <a:ext uri="{FF2B5EF4-FFF2-40B4-BE49-F238E27FC236}">
                <a16:creationId xmlns:a16="http://schemas.microsoft.com/office/drawing/2014/main" id="{F09783C3-A76A-4AB3-8A87-29AD30FF3761}"/>
              </a:ext>
            </a:extLst>
          </p:cNvPr>
          <p:cNvSpPr>
            <a:spLocks noGrp="1"/>
          </p:cNvSpPr>
          <p:nvPr>
            <p:ph idx="1"/>
          </p:nvPr>
        </p:nvSpPr>
        <p:spPr>
          <a:xfrm>
            <a:off x="1103312" y="1345915"/>
            <a:ext cx="10592819" cy="5150419"/>
          </a:xfrm>
        </p:spPr>
        <p:txBody>
          <a:bodyPr anchor="ctr">
            <a:normAutofit fontScale="85000" lnSpcReduction="20000"/>
          </a:bodyPr>
          <a:lstStyle/>
          <a:p>
            <a:pPr algn="just">
              <a:lnSpc>
                <a:spcPct val="90000"/>
              </a:lnSpc>
            </a:pPr>
            <a:r>
              <a:rPr lang="el-GR" sz="2400" dirty="0">
                <a:latin typeface="Calibri" panose="020F0502020204030204" pitchFamily="34" charset="0"/>
                <a:cs typeface="Calibri" panose="020F0502020204030204" pitchFamily="34" charset="0"/>
              </a:rPr>
              <a:t>Την αποκάλυψε ο Θεός στο Μωυσή</a:t>
            </a:r>
            <a:endParaRPr lang="x-none" sz="2400" dirty="0">
              <a:latin typeface="Calibri" panose="020F0502020204030204" pitchFamily="34" charset="0"/>
              <a:cs typeface="Calibri" panose="020F0502020204030204" pitchFamily="34" charset="0"/>
            </a:endParaRPr>
          </a:p>
          <a:p>
            <a:pPr algn="just">
              <a:lnSpc>
                <a:spcPct val="90000"/>
              </a:lnSpc>
              <a:buFont typeface="Wingdings" panose="05000000000000000000" pitchFamily="2" charset="2"/>
              <a:buChar char="Ø"/>
            </a:pPr>
            <a:r>
              <a:rPr lang="el-GR" sz="2400" dirty="0">
                <a:latin typeface="Calibri" panose="020F0502020204030204" pitchFamily="34" charset="0"/>
                <a:cs typeface="Calibri" panose="020F0502020204030204" pitchFamily="34" charset="0"/>
              </a:rPr>
              <a:t>Το Κοράνιο αναφέρεται στην Torah δεκαοκτώ φορές και επιβεβαιώνει ότι αποτελεί μέρος του λόγου του Θεού </a:t>
            </a:r>
            <a:endParaRPr lang="x-none" sz="2400" dirty="0">
              <a:latin typeface="Calibri" panose="020F0502020204030204" pitchFamily="34" charset="0"/>
              <a:cs typeface="Calibri" panose="020F0502020204030204" pitchFamily="34" charset="0"/>
            </a:endParaRPr>
          </a:p>
          <a:p>
            <a:pPr marL="0" indent="0" algn="ctr">
              <a:lnSpc>
                <a:spcPct val="90000"/>
              </a:lnSpc>
              <a:buNone/>
            </a:pPr>
            <a:r>
              <a:rPr lang="el-GR" sz="2400" dirty="0">
                <a:latin typeface="Calibri" panose="020F0502020204030204" pitchFamily="34" charset="0"/>
                <a:cs typeface="Calibri" panose="020F0502020204030204" pitchFamily="34" charset="0"/>
              </a:rPr>
              <a:t> </a:t>
            </a:r>
            <a:r>
              <a:rPr lang="el-GR" sz="2400" b="1" dirty="0">
                <a:latin typeface="Calibri" panose="020F0502020204030204" pitchFamily="34" charset="0"/>
                <a:cs typeface="Calibri" panose="020F0502020204030204" pitchFamily="34" charset="0"/>
              </a:rPr>
              <a:t>«Εμείς είμαστε που αποκαλύψαμε το Νόμο (στο Μωυσή) που σ’ αυτό υπάρχει η καθοδήγηση και το φως» </a:t>
            </a:r>
          </a:p>
          <a:p>
            <a:pPr marL="0" indent="0" algn="ctr">
              <a:lnSpc>
                <a:spcPct val="90000"/>
              </a:lnSpc>
              <a:buNone/>
            </a:pPr>
            <a:r>
              <a:rPr lang="el-GR" sz="2400" b="1" dirty="0">
                <a:latin typeface="Calibri" panose="020F0502020204030204" pitchFamily="34" charset="0"/>
                <a:cs typeface="Calibri" panose="020F0502020204030204" pitchFamily="34" charset="0"/>
              </a:rPr>
              <a:t>{Κοράνιο 5:44} </a:t>
            </a:r>
            <a:endParaRPr lang="x-none" sz="2400" b="1" dirty="0">
              <a:latin typeface="Calibri" panose="020F0502020204030204" pitchFamily="34" charset="0"/>
              <a:cs typeface="Calibri" panose="020F0502020204030204" pitchFamily="34" charset="0"/>
            </a:endParaRPr>
          </a:p>
          <a:p>
            <a:pPr marL="0" indent="0" algn="ctr">
              <a:lnSpc>
                <a:spcPct val="90000"/>
              </a:lnSpc>
              <a:buNone/>
            </a:pPr>
            <a:r>
              <a:rPr lang="el-GR" sz="2400" b="1" dirty="0">
                <a:latin typeface="Calibri" panose="020F0502020204030204" pitchFamily="34" charset="0"/>
                <a:cs typeface="Calibri" panose="020F0502020204030204" pitchFamily="34" charset="0"/>
              </a:rPr>
              <a:t>«Ο </a:t>
            </a:r>
            <a:r>
              <a:rPr lang="en-GB" sz="2400" b="1" dirty="0">
                <a:latin typeface="Calibri" panose="020F0502020204030204" pitchFamily="34" charset="0"/>
                <a:cs typeface="Calibri" panose="020F0502020204030204" pitchFamily="34" charset="0"/>
              </a:rPr>
              <a:t>All</a:t>
            </a:r>
            <a:r>
              <a:rPr lang="el-GR" sz="2400" b="1" dirty="0">
                <a:latin typeface="Calibri" panose="020F0502020204030204" pitchFamily="34" charset="0"/>
                <a:cs typeface="Calibri" panose="020F0502020204030204" pitchFamily="34" charset="0"/>
              </a:rPr>
              <a:t>ā</a:t>
            </a:r>
            <a:r>
              <a:rPr lang="en-GB" sz="2400" b="1" dirty="0">
                <a:latin typeface="Calibri" panose="020F0502020204030204" pitchFamily="34" charset="0"/>
                <a:cs typeface="Calibri" panose="020F0502020204030204" pitchFamily="34" charset="0"/>
              </a:rPr>
              <a:t>h</a:t>
            </a:r>
            <a:r>
              <a:rPr lang="el-GR" sz="2400" b="1" dirty="0">
                <a:latin typeface="Calibri" panose="020F0502020204030204" pitchFamily="34" charset="0"/>
                <a:cs typeface="Calibri" panose="020F0502020204030204" pitchFamily="34" charset="0"/>
              </a:rPr>
              <a:t> έστειλε την </a:t>
            </a:r>
            <a:r>
              <a:rPr lang="en-US" sz="2400" b="1" dirty="0">
                <a:latin typeface="Calibri" panose="020F0502020204030204" pitchFamily="34" charset="0"/>
                <a:cs typeface="Calibri" panose="020F0502020204030204" pitchFamily="34" charset="0"/>
              </a:rPr>
              <a:t>Torah</a:t>
            </a:r>
            <a:r>
              <a:rPr lang="el-GR" sz="2400" b="1" dirty="0">
                <a:latin typeface="Calibri" panose="020F0502020204030204" pitchFamily="34" charset="0"/>
                <a:cs typeface="Calibri" panose="020F0502020204030204" pitchFamily="34" charset="0"/>
              </a:rPr>
              <a:t>»  (Κοράνιο 3:3)  </a:t>
            </a:r>
            <a:endParaRPr lang="x-none" sz="2400" b="1" dirty="0">
              <a:latin typeface="Calibri" panose="020F0502020204030204" pitchFamily="34" charset="0"/>
              <a:cs typeface="Calibri" panose="020F0502020204030204" pitchFamily="34" charset="0"/>
            </a:endParaRPr>
          </a:p>
          <a:p>
            <a:pPr marL="0" indent="0" algn="ctr">
              <a:lnSpc>
                <a:spcPct val="90000"/>
              </a:lnSpc>
              <a:buNone/>
            </a:pPr>
            <a:r>
              <a:rPr lang="el-GR" sz="2400" b="1" dirty="0">
                <a:latin typeface="Calibri" panose="020F0502020204030204" pitchFamily="34" charset="0"/>
                <a:cs typeface="Calibri" panose="020F0502020204030204" pitchFamily="34" charset="0"/>
              </a:rPr>
              <a:t>«Και δώσαμε στο Μωυσή τη Βίβλο […] και την κάναμε οδηγό για τα παιδιά του Ισραήλ» </a:t>
            </a:r>
          </a:p>
          <a:p>
            <a:pPr marL="0" indent="0" algn="ctr">
              <a:lnSpc>
                <a:spcPct val="90000"/>
              </a:lnSpc>
              <a:buNone/>
            </a:pPr>
            <a:r>
              <a:rPr lang="el-GR" sz="2400" b="1" dirty="0">
                <a:latin typeface="Calibri" panose="020F0502020204030204" pitchFamily="34" charset="0"/>
                <a:cs typeface="Calibri" panose="020F0502020204030204" pitchFamily="34" charset="0"/>
              </a:rPr>
              <a:t>{Κοράνιο 32:23}   </a:t>
            </a:r>
            <a:r>
              <a:rPr lang="el-GR" sz="2400" b="1" i="1" dirty="0">
                <a:latin typeface="Calibri" panose="020F0502020204030204" pitchFamily="34" charset="0"/>
                <a:cs typeface="Calibri" panose="020F0502020204030204" pitchFamily="34" charset="0"/>
              </a:rPr>
              <a:t> </a:t>
            </a:r>
            <a:endParaRPr lang="x-none" sz="2400" b="1" i="1"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Η αποκάλυψη αυτή, σύμφωνα με το Μωάμεθ δεν έγινε μέσω ενός αγγέλου, όπως π.χ. στην περίπτωση του Μωάμεθ, αλλά απευθείας από τον ίδιο το Θεό στο Μωυσή</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Το βιβλίο αυτό απευθύνεται αποκλειστικά στους ιουδαίους</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Εμπεριέχει θεολογικές αναφορές (πρόσκληση στο μονοθεϊσμό, αναφορά στην Ημέρα της Κρίσεως,  στον Παράδεισο (</a:t>
            </a:r>
            <a:r>
              <a:rPr lang="el-GR" sz="2400" i="1" dirty="0">
                <a:latin typeface="Calibri" panose="020F0502020204030204" pitchFamily="34" charset="0"/>
                <a:cs typeface="Calibri" panose="020F0502020204030204" pitchFamily="34" charset="0"/>
              </a:rPr>
              <a:t>Jannah</a:t>
            </a:r>
            <a:r>
              <a:rPr lang="el-GR" sz="2400" dirty="0">
                <a:latin typeface="Calibri" panose="020F0502020204030204" pitchFamily="34" charset="0"/>
                <a:cs typeface="Calibri" panose="020F0502020204030204" pitchFamily="34" charset="0"/>
              </a:rPr>
              <a:t>) και την Κόλαση (</a:t>
            </a:r>
            <a:r>
              <a:rPr lang="el-GR" sz="2400" i="1" dirty="0" err="1">
                <a:latin typeface="Calibri" panose="020F0502020204030204" pitchFamily="34" charset="0"/>
                <a:cs typeface="Calibri" panose="020F0502020204030204" pitchFamily="34" charset="0"/>
              </a:rPr>
              <a:t>Jahannam</a:t>
            </a:r>
            <a:r>
              <a:rPr lang="el-GR" sz="2400" dirty="0">
                <a:latin typeface="Calibri" panose="020F0502020204030204" pitchFamily="34" charset="0"/>
                <a:cs typeface="Calibri" panose="020F0502020204030204" pitchFamily="34" charset="0"/>
              </a:rPr>
              <a:t>) κ.ά. {Κοράνιο 87:19}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Εμπεριέχει επίσης και νομικές διατάξεις προς τον ιουδαϊκό λαό (για τη μοιχεία, την κλοπή, το φόνο κ.ά.) {Κοράνιο 5:43}</a:t>
            </a:r>
            <a:endParaRPr lang="x-none" sz="2400" dirty="0">
              <a:latin typeface="Calibri" panose="020F0502020204030204" pitchFamily="34" charset="0"/>
              <a:cs typeface="Calibri" panose="020F0502020204030204" pitchFamily="34" charset="0"/>
            </a:endParaRPr>
          </a:p>
          <a:p>
            <a:pPr>
              <a:lnSpc>
                <a:spcPct val="90000"/>
              </a:lnSpc>
            </a:pPr>
            <a:endParaRPr lang="x-none" sz="1600" dirty="0"/>
          </a:p>
        </p:txBody>
      </p:sp>
      <p:sp>
        <p:nvSpPr>
          <p:cNvPr id="10" name="Rectangle 9">
            <a:extLst>
              <a:ext uri="{FF2B5EF4-FFF2-40B4-BE49-F238E27FC236}">
                <a16:creationId xmlns:a16="http://schemas.microsoft.com/office/drawing/2014/main" id="{B6301731-CD34-4213-B979-1F8EE9C38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803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241D-0AB9-4A0B-9BFF-15D8B7670D5E}"/>
              </a:ext>
            </a:extLst>
          </p:cNvPr>
          <p:cNvSpPr>
            <a:spLocks noGrp="1"/>
          </p:cNvSpPr>
          <p:nvPr>
            <p:ph type="title"/>
          </p:nvPr>
        </p:nvSpPr>
        <p:spPr>
          <a:xfrm>
            <a:off x="648930" y="395784"/>
            <a:ext cx="9252154" cy="709685"/>
          </a:xfrm>
        </p:spPr>
        <p:txBody>
          <a:bodyPr>
            <a:normAutofit fontScale="90000"/>
          </a:bodyPr>
          <a:lstStyle/>
          <a:p>
            <a:pPr algn="ctr">
              <a:lnSpc>
                <a:spcPct val="90000"/>
              </a:lnSpc>
            </a:pPr>
            <a:r>
              <a:rPr lang="el-GR" b="1" dirty="0">
                <a:solidFill>
                  <a:schemeClr val="tx1"/>
                </a:solidFill>
                <a:latin typeface="Calibri" panose="020F0502020204030204" pitchFamily="34" charset="0"/>
                <a:cs typeface="Calibri" panose="020F0502020204030204" pitchFamily="34" charset="0"/>
              </a:rPr>
              <a:t>Οι Ψαλμοί (</a:t>
            </a:r>
            <a:r>
              <a:rPr lang="en-US" b="1" i="1" dirty="0">
                <a:solidFill>
                  <a:schemeClr val="tx1"/>
                </a:solidFill>
                <a:latin typeface="Calibri" panose="020F0502020204030204" pitchFamily="34" charset="0"/>
                <a:cs typeface="Calibri" panose="020F0502020204030204" pitchFamily="34" charset="0"/>
              </a:rPr>
              <a:t>al</a:t>
            </a:r>
            <a:r>
              <a:rPr lang="el-GR" b="1" i="1" dirty="0">
                <a:solidFill>
                  <a:schemeClr val="tx1"/>
                </a:solidFill>
                <a:latin typeface="Calibri" panose="020F0502020204030204" pitchFamily="34" charset="0"/>
                <a:cs typeface="Calibri" panose="020F0502020204030204" pitchFamily="34" charset="0"/>
              </a:rPr>
              <a:t>-</a:t>
            </a:r>
            <a:r>
              <a:rPr lang="en-US" b="1" i="1" dirty="0">
                <a:solidFill>
                  <a:schemeClr val="tx1"/>
                </a:solidFill>
                <a:latin typeface="Calibri" panose="020F0502020204030204" pitchFamily="34" charset="0"/>
                <a:cs typeface="Calibri" panose="020F0502020204030204" pitchFamily="34" charset="0"/>
              </a:rPr>
              <a:t>Zabūr</a:t>
            </a:r>
            <a:r>
              <a:rPr lang="el-GR" b="1" dirty="0">
                <a:solidFill>
                  <a:schemeClr val="tx1"/>
                </a:solidFill>
                <a:latin typeface="Calibri" panose="020F0502020204030204" pitchFamily="34" charset="0"/>
                <a:cs typeface="Calibri" panose="020F0502020204030204" pitchFamily="34" charset="0"/>
              </a:rPr>
              <a:t>) </a:t>
            </a:r>
            <a:br>
              <a:rPr lang="x-none" sz="3900" b="1" dirty="0"/>
            </a:br>
            <a:endParaRPr lang="x-none" sz="3900" b="1" dirty="0"/>
          </a:p>
        </p:txBody>
      </p:sp>
      <p:sp>
        <p:nvSpPr>
          <p:cNvPr id="3" name="Content Placeholder 2">
            <a:extLst>
              <a:ext uri="{FF2B5EF4-FFF2-40B4-BE49-F238E27FC236}">
                <a16:creationId xmlns:a16="http://schemas.microsoft.com/office/drawing/2014/main" id="{4343BAE0-0D2C-4D5B-922E-0CB896177683}"/>
              </a:ext>
            </a:extLst>
          </p:cNvPr>
          <p:cNvSpPr>
            <a:spLocks noGrp="1"/>
          </p:cNvSpPr>
          <p:nvPr>
            <p:ph idx="1"/>
          </p:nvPr>
        </p:nvSpPr>
        <p:spPr>
          <a:xfrm>
            <a:off x="191069" y="1105470"/>
            <a:ext cx="7260609" cy="5540990"/>
          </a:xfrm>
        </p:spPr>
        <p:txBody>
          <a:bodyPr>
            <a:normAutofit fontScale="85000" lnSpcReduction="20000"/>
          </a:bodyPr>
          <a:lstStyle/>
          <a:p>
            <a:pPr>
              <a:lnSpc>
                <a:spcPct val="90000"/>
              </a:lnSpc>
            </a:pPr>
            <a:r>
              <a:rPr lang="el-GR" sz="2800" dirty="0">
                <a:latin typeface="Calibri" panose="020F0502020204030204" pitchFamily="34" charset="0"/>
                <a:cs typeface="Calibri" panose="020F0502020204030204" pitchFamily="34" charset="0"/>
              </a:rPr>
              <a:t>Στην αραβική γλώσσα η λέξη </a:t>
            </a:r>
            <a:r>
              <a:rPr lang="en-US" sz="2800" dirty="0">
                <a:latin typeface="Calibri" panose="020F0502020204030204" pitchFamily="34" charset="0"/>
                <a:cs typeface="Calibri" panose="020F0502020204030204" pitchFamily="34" charset="0"/>
              </a:rPr>
              <a:t>Zab</a:t>
            </a:r>
            <a:r>
              <a:rPr lang="el-GR" sz="2800" dirty="0">
                <a:latin typeface="Calibri" panose="020F0502020204030204" pitchFamily="34" charset="0"/>
                <a:cs typeface="Calibri" panose="020F0502020204030204" pitchFamily="34" charset="0"/>
              </a:rPr>
              <a:t>ū</a:t>
            </a:r>
            <a:r>
              <a:rPr lang="en-US" sz="2800" dirty="0">
                <a:latin typeface="Calibri" panose="020F0502020204030204" pitchFamily="34" charset="0"/>
                <a:cs typeface="Calibri" panose="020F0502020204030204" pitchFamily="34" charset="0"/>
              </a:rPr>
              <a:t>r </a:t>
            </a:r>
            <a:r>
              <a:rPr lang="el-GR" sz="2800" dirty="0">
                <a:latin typeface="Calibri" panose="020F0502020204030204" pitchFamily="34" charset="0"/>
                <a:cs typeface="Calibri" panose="020F0502020204030204" pitchFamily="34" charset="0"/>
              </a:rPr>
              <a:t>σημαίνει «επιγραφή», «γραφή» ή «βιβλίο»</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Τους ψαλμούς τους αποκάλυψε ο Θεός στο Δαυΐδ </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Το Κοράνιο αναφέρεται τρεις φορές στο βιβλίο των Ψαλμών </a:t>
            </a:r>
            <a:endParaRPr lang="x-none" sz="2800" dirty="0">
              <a:latin typeface="Calibri" panose="020F0502020204030204" pitchFamily="34" charset="0"/>
              <a:cs typeface="Calibri" panose="020F0502020204030204" pitchFamily="34" charset="0"/>
            </a:endParaRPr>
          </a:p>
          <a:p>
            <a:pPr marL="0" indent="0" algn="ctr">
              <a:lnSpc>
                <a:spcPct val="90000"/>
              </a:lnSpc>
              <a:buNone/>
            </a:pPr>
            <a:r>
              <a:rPr lang="el-GR" sz="2800" b="1" dirty="0">
                <a:latin typeface="Calibri" panose="020F0502020204030204" pitchFamily="34" charset="0"/>
                <a:cs typeface="Calibri" panose="020F0502020204030204" pitchFamily="34" charset="0"/>
              </a:rPr>
              <a:t>«Στο Δαυΐδ δώσαμε τους Ψαλμούς» </a:t>
            </a:r>
          </a:p>
          <a:p>
            <a:pPr marL="0" indent="0" algn="ctr">
              <a:lnSpc>
                <a:spcPct val="90000"/>
              </a:lnSpc>
              <a:buNone/>
            </a:pPr>
            <a:r>
              <a:rPr lang="el-GR" sz="2800" b="1" dirty="0">
                <a:latin typeface="Calibri" panose="020F0502020204030204" pitchFamily="34" charset="0"/>
                <a:cs typeface="Calibri" panose="020F0502020204030204" pitchFamily="34" charset="0"/>
              </a:rPr>
              <a:t>{Κοράνιο 4:163} </a:t>
            </a:r>
            <a:endParaRPr lang="x-none" sz="2800" b="1" dirty="0">
              <a:latin typeface="Calibri" panose="020F0502020204030204" pitchFamily="34" charset="0"/>
              <a:cs typeface="Calibri" panose="020F0502020204030204" pitchFamily="34" charset="0"/>
            </a:endParaRPr>
          </a:p>
          <a:p>
            <a:pPr marL="0" indent="0" algn="ctr">
              <a:lnSpc>
                <a:spcPct val="90000"/>
              </a:lnSpc>
              <a:buNone/>
            </a:pPr>
            <a:r>
              <a:rPr lang="el-GR" sz="2800" b="1" dirty="0">
                <a:latin typeface="Calibri" panose="020F0502020204030204" pitchFamily="34" charset="0"/>
                <a:cs typeface="Calibri" panose="020F0502020204030204" pitchFamily="34" charset="0"/>
              </a:rPr>
              <a:t>«Έχουμε προτιμήσει μερικούς προφήτες από άλλους, και δώσαμε στο Δαυΐδ ένα ζεβούρ (βιβλίο σταλμένο σ’ αυτόν)» </a:t>
            </a:r>
          </a:p>
          <a:p>
            <a:pPr marL="0" indent="0" algn="ctr">
              <a:lnSpc>
                <a:spcPct val="90000"/>
              </a:lnSpc>
              <a:buNone/>
            </a:pPr>
            <a:r>
              <a:rPr lang="el-GR" sz="2800" b="1" dirty="0">
                <a:latin typeface="Calibri" panose="020F0502020204030204" pitchFamily="34" charset="0"/>
                <a:cs typeface="Calibri" panose="020F0502020204030204" pitchFamily="34" charset="0"/>
              </a:rPr>
              <a:t>{Κοράνιο 17:55} </a:t>
            </a:r>
            <a:endParaRPr lang="x-none" sz="2800" b="1"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Θεολογικά περιείχε τις ίδιες αναφορές με την Torah</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Πρόκειται για ένα βιβλίο υμνολογίας προς το Θεό</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Ο Μωάμεθ αναφέρει ότι ο Δαυΐδ συνήθιζε να διατάζει τα ζώα να απαγγέλουν αποσπάσματα από τους Ψαλμούς </a:t>
            </a:r>
            <a:endParaRPr lang="x-none" sz="2800" dirty="0">
              <a:latin typeface="Calibri" panose="020F0502020204030204" pitchFamily="34" charset="0"/>
              <a:cs typeface="Calibri" panose="020F0502020204030204" pitchFamily="34" charset="0"/>
            </a:endParaRPr>
          </a:p>
          <a:p>
            <a:pPr>
              <a:lnSpc>
                <a:spcPct val="90000"/>
              </a:lnSpc>
            </a:pPr>
            <a:endParaRPr lang="x-none" sz="1700" dirty="0"/>
          </a:p>
        </p:txBody>
      </p:sp>
      <p:pic>
        <p:nvPicPr>
          <p:cNvPr id="6" name="Εικόνα 13" descr="A picture containing indoor, table, sitting, bed&#10;&#10;Description automatically generated">
            <a:extLst>
              <a:ext uri="{FF2B5EF4-FFF2-40B4-BE49-F238E27FC236}">
                <a16:creationId xmlns:a16="http://schemas.microsoft.com/office/drawing/2014/main" id="{85E7932C-F194-4AC5-935D-04600BD9A2BD}"/>
              </a:ext>
            </a:extLst>
          </p:cNvPr>
          <p:cNvPicPr/>
          <p:nvPr/>
        </p:nvPicPr>
        <p:blipFill rotWithShape="1">
          <a:blip r:embed="rId3"/>
          <a:srcRect t="13710"/>
          <a:stretch/>
        </p:blipFill>
        <p:spPr bwMode="auto">
          <a:xfrm>
            <a:off x="7551643" y="2052213"/>
            <a:ext cx="3991900" cy="4196185"/>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18375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64DB-2486-4D05-99FA-2B2A769A4A82}"/>
              </a:ext>
            </a:extLst>
          </p:cNvPr>
          <p:cNvSpPr>
            <a:spLocks noGrp="1"/>
          </p:cNvSpPr>
          <p:nvPr>
            <p:ph type="title"/>
          </p:nvPr>
        </p:nvSpPr>
        <p:spPr>
          <a:xfrm>
            <a:off x="532263" y="272955"/>
            <a:ext cx="9662615" cy="764275"/>
          </a:xfrm>
        </p:spPr>
        <p:txBody>
          <a:bodyPr>
            <a:normAutofit/>
          </a:bodyPr>
          <a:lstStyle/>
          <a:p>
            <a:pPr algn="ctr"/>
            <a:r>
              <a:rPr lang="el-GR" b="1" dirty="0">
                <a:solidFill>
                  <a:schemeClr val="tx1"/>
                </a:solidFill>
              </a:rPr>
              <a:t> </a:t>
            </a:r>
            <a:r>
              <a:rPr lang="el-GR" b="1" dirty="0">
                <a:solidFill>
                  <a:schemeClr val="tx1"/>
                </a:solidFill>
                <a:latin typeface="Calibri" panose="020F0502020204030204" pitchFamily="34" charset="0"/>
                <a:cs typeface="Calibri" panose="020F0502020204030204" pitchFamily="34" charset="0"/>
              </a:rPr>
              <a:t>Το Ευαγγέλιο (</a:t>
            </a:r>
            <a:r>
              <a:rPr lang="en-US" b="1" i="1" dirty="0">
                <a:solidFill>
                  <a:schemeClr val="tx1"/>
                </a:solidFill>
                <a:latin typeface="Calibri" panose="020F0502020204030204" pitchFamily="34" charset="0"/>
                <a:cs typeface="Calibri" panose="020F0502020204030204" pitchFamily="34" charset="0"/>
              </a:rPr>
              <a:t>al</a:t>
            </a:r>
            <a:r>
              <a:rPr lang="el-GR" b="1" i="1" dirty="0">
                <a:solidFill>
                  <a:schemeClr val="tx1"/>
                </a:solidFill>
                <a:latin typeface="Calibri" panose="020F0502020204030204" pitchFamily="34" charset="0"/>
                <a:cs typeface="Calibri" panose="020F0502020204030204" pitchFamily="34" charset="0"/>
              </a:rPr>
              <a:t>-Injīl</a:t>
            </a:r>
            <a:r>
              <a:rPr lang="el-GR" b="1" dirty="0">
                <a:solidFill>
                  <a:schemeClr val="tx1"/>
                </a:solidFill>
                <a:latin typeface="Calibri" panose="020F0502020204030204" pitchFamily="34" charset="0"/>
                <a:cs typeface="Calibri" panose="020F0502020204030204" pitchFamily="34" charset="0"/>
              </a:rPr>
              <a:t>)</a:t>
            </a:r>
            <a:endParaRPr lang="x-none" b="1"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0F8A364-E5EF-47A7-B583-D0180F9B1CC9}"/>
              </a:ext>
            </a:extLst>
          </p:cNvPr>
          <p:cNvSpPr>
            <a:spLocks noGrp="1"/>
          </p:cNvSpPr>
          <p:nvPr>
            <p:ph idx="1"/>
          </p:nvPr>
        </p:nvSpPr>
        <p:spPr>
          <a:xfrm>
            <a:off x="532264" y="1037231"/>
            <a:ext cx="6864824" cy="5704764"/>
          </a:xfrm>
        </p:spPr>
        <p:txBody>
          <a:bodyPr>
            <a:normAutofit fontScale="70000" lnSpcReduction="20000"/>
          </a:bodyPr>
          <a:lstStyle/>
          <a:p>
            <a:pPr>
              <a:lnSpc>
                <a:spcPct val="90000"/>
              </a:lnSpc>
            </a:pPr>
            <a:r>
              <a:rPr lang="en-GB" sz="3100" dirty="0">
                <a:latin typeface="Calibri" panose="020F0502020204030204" pitchFamily="34" charset="0"/>
                <a:cs typeface="Calibri" panose="020F0502020204030204" pitchFamily="34" charset="0"/>
              </a:rPr>
              <a:t>T</a:t>
            </a:r>
            <a:r>
              <a:rPr lang="el-GR" sz="3100" dirty="0">
                <a:latin typeface="Calibri" panose="020F0502020204030204" pitchFamily="34" charset="0"/>
                <a:cs typeface="Calibri" panose="020F0502020204030204" pitchFamily="34" charset="0"/>
              </a:rPr>
              <a:t>ο Ευαγγέλιο το αποκάλυψε ο Θεός στον Ιησού </a:t>
            </a:r>
            <a:endParaRPr lang="x-none" sz="3100" dirty="0">
              <a:latin typeface="Calibri" panose="020F0502020204030204" pitchFamily="34" charset="0"/>
              <a:cs typeface="Calibri" panose="020F0502020204030204" pitchFamily="34" charset="0"/>
            </a:endParaRPr>
          </a:p>
          <a:p>
            <a:pPr>
              <a:lnSpc>
                <a:spcPct val="90000"/>
              </a:lnSpc>
            </a:pPr>
            <a:r>
              <a:rPr lang="el-GR" sz="3100" dirty="0">
                <a:latin typeface="Calibri" panose="020F0502020204030204" pitchFamily="34" charset="0"/>
                <a:cs typeface="Calibri" panose="020F0502020204030204" pitchFamily="34" charset="0"/>
              </a:rPr>
              <a:t>Ο όρος «Ευαγγέλιο» (</a:t>
            </a:r>
            <a:r>
              <a:rPr lang="en-GB" sz="3100" i="1" dirty="0" err="1">
                <a:latin typeface="Calibri" panose="020F0502020204030204" pitchFamily="34" charset="0"/>
                <a:cs typeface="Calibri" panose="020F0502020204030204" pitchFamily="34" charset="0"/>
              </a:rPr>
              <a:t>Inj</a:t>
            </a:r>
            <a:r>
              <a:rPr lang="el-GR" sz="3100" i="1" dirty="0">
                <a:latin typeface="Calibri" panose="020F0502020204030204" pitchFamily="34" charset="0"/>
                <a:cs typeface="Calibri" panose="020F0502020204030204" pitchFamily="34" charset="0"/>
              </a:rPr>
              <a:t>ī</a:t>
            </a:r>
            <a:r>
              <a:rPr lang="en-GB" sz="3100" i="1" dirty="0">
                <a:latin typeface="Calibri" panose="020F0502020204030204" pitchFamily="34" charset="0"/>
                <a:cs typeface="Calibri" panose="020F0502020204030204" pitchFamily="34" charset="0"/>
              </a:rPr>
              <a:t>l</a:t>
            </a:r>
            <a:r>
              <a:rPr lang="el-GR" sz="3100" dirty="0">
                <a:latin typeface="Calibri" panose="020F0502020204030204" pitchFamily="34" charset="0"/>
                <a:cs typeface="Calibri" panose="020F0502020204030204" pitchFamily="34" charset="0"/>
              </a:rPr>
              <a:t>) απαντά δώδεκα φορές στο Κοράνιο</a:t>
            </a:r>
            <a:r>
              <a:rPr lang="ar-SA" sz="3100" dirty="0">
                <a:latin typeface="Calibri" panose="020F0502020204030204" pitchFamily="34" charset="0"/>
                <a:cs typeface="Calibri" panose="020F0502020204030204" pitchFamily="34" charset="0"/>
              </a:rPr>
              <a:t> </a:t>
            </a:r>
            <a:endParaRPr lang="x-none" sz="3100" dirty="0">
              <a:latin typeface="Calibri" panose="020F0502020204030204" pitchFamily="34" charset="0"/>
              <a:cs typeface="Calibri" panose="020F0502020204030204" pitchFamily="34" charset="0"/>
            </a:endParaRPr>
          </a:p>
          <a:p>
            <a:pPr marL="0" indent="0" algn="ctr">
              <a:lnSpc>
                <a:spcPct val="90000"/>
              </a:lnSpc>
              <a:buNone/>
            </a:pPr>
            <a:r>
              <a:rPr lang="el-GR" sz="3100" i="1" dirty="0">
                <a:latin typeface="Calibri" panose="020F0502020204030204" pitchFamily="34" charset="0"/>
                <a:cs typeface="Calibri" panose="020F0502020204030204" pitchFamily="34" charset="0"/>
              </a:rPr>
              <a:t> </a:t>
            </a:r>
            <a:r>
              <a:rPr lang="el-GR" sz="3100" b="1" dirty="0">
                <a:latin typeface="Calibri" panose="020F0502020204030204" pitchFamily="34" charset="0"/>
                <a:cs typeface="Calibri" panose="020F0502020204030204" pitchFamily="34" charset="0"/>
              </a:rPr>
              <a:t>«Και πάνω στα χέρια τους στείλαμε τον Ιησού, τον γιο της Μαριάμ, επικυρώνοντας τις Γραφές (</a:t>
            </a:r>
            <a:r>
              <a:rPr lang="en-GB" sz="3100" b="1" i="1" dirty="0">
                <a:latin typeface="Calibri" panose="020F0502020204030204" pitchFamily="34" charset="0"/>
                <a:cs typeface="Calibri" panose="020F0502020204030204" pitchFamily="34" charset="0"/>
              </a:rPr>
              <a:t>Tawr</a:t>
            </a:r>
            <a:r>
              <a:rPr lang="el-GR" sz="3100" b="1" i="1" dirty="0">
                <a:latin typeface="Calibri" panose="020F0502020204030204" pitchFamily="34" charset="0"/>
                <a:cs typeface="Calibri" panose="020F0502020204030204" pitchFamily="34" charset="0"/>
              </a:rPr>
              <a:t>ā</a:t>
            </a:r>
            <a:r>
              <a:rPr lang="en-GB" sz="3100" b="1" i="1" dirty="0">
                <a:latin typeface="Calibri" panose="020F0502020204030204" pitchFamily="34" charset="0"/>
                <a:cs typeface="Calibri" panose="020F0502020204030204" pitchFamily="34" charset="0"/>
              </a:rPr>
              <a:t>t</a:t>
            </a:r>
            <a:r>
              <a:rPr lang="el-GR" sz="3100" b="1" dirty="0">
                <a:latin typeface="Calibri" panose="020F0502020204030204" pitchFamily="34" charset="0"/>
                <a:cs typeface="Calibri" panose="020F0502020204030204" pitchFamily="34" charset="0"/>
              </a:rPr>
              <a:t>) που είχαν σταλεί πριν απ’ αυτόν, και του δώσαμε το Ευαγγέλιο, στο οποίο υπάρχει η καθοδήγηση και το φως, καθώς και η επικύρωση των Γραφών που είχαν σταλεί πριν απ’ αυτόν» </a:t>
            </a:r>
          </a:p>
          <a:p>
            <a:pPr marL="0" indent="0" algn="ctr">
              <a:lnSpc>
                <a:spcPct val="90000"/>
              </a:lnSpc>
              <a:buNone/>
            </a:pPr>
            <a:r>
              <a:rPr lang="el-GR" sz="3100" b="1" dirty="0">
                <a:latin typeface="Calibri" panose="020F0502020204030204" pitchFamily="34" charset="0"/>
                <a:cs typeface="Calibri" panose="020F0502020204030204" pitchFamily="34" charset="0"/>
              </a:rPr>
              <a:t>{Κοράνιο 5: 46} </a:t>
            </a:r>
            <a:endParaRPr lang="en-GB" sz="3100" b="1" dirty="0">
              <a:latin typeface="Calibri" panose="020F0502020204030204" pitchFamily="34" charset="0"/>
              <a:cs typeface="Calibri" panose="020F0502020204030204" pitchFamily="34" charset="0"/>
            </a:endParaRPr>
          </a:p>
          <a:p>
            <a:pPr marL="0" indent="0" algn="ctr">
              <a:lnSpc>
                <a:spcPct val="90000"/>
              </a:lnSpc>
              <a:buNone/>
            </a:pPr>
            <a:r>
              <a:rPr lang="el-GR" sz="3100" b="1" dirty="0">
                <a:latin typeface="Calibri" panose="020F0502020204030204" pitchFamily="34" charset="0"/>
                <a:cs typeface="Calibri" panose="020F0502020204030204" pitchFamily="34" charset="0"/>
              </a:rPr>
              <a:t>«Στείλαμε τον Ιησού, τον γιο της Μαριάμ, και του δώσαμε το Ευαγγέλιο και βάλαμε στις καρδιές εκείνων που τον ακολούθησαν τον οίκτο και την ευσπλαχνία» {Κοράνιο 57: 27}</a:t>
            </a:r>
            <a:endParaRPr lang="x-none" sz="3100" b="1" dirty="0">
              <a:latin typeface="Calibri" panose="020F0502020204030204" pitchFamily="34" charset="0"/>
              <a:cs typeface="Calibri" panose="020F0502020204030204" pitchFamily="34" charset="0"/>
            </a:endParaRPr>
          </a:p>
          <a:p>
            <a:pPr algn="just">
              <a:lnSpc>
                <a:spcPct val="90000"/>
              </a:lnSpc>
            </a:pPr>
            <a:r>
              <a:rPr lang="el-GR" sz="3100" dirty="0">
                <a:latin typeface="Calibri" panose="020F0502020204030204" pitchFamily="34" charset="0"/>
                <a:cs typeface="Calibri" panose="020F0502020204030204" pitchFamily="34" charset="0"/>
              </a:rPr>
              <a:t>Θεολογικά περιέχει το ίδιο περιεχόμενο με τα προηγούμενα, διαφέρει μόνο στο νόμο </a:t>
            </a:r>
            <a:endParaRPr lang="x-none" sz="3100" dirty="0">
              <a:latin typeface="Calibri" panose="020F0502020204030204" pitchFamily="34" charset="0"/>
              <a:cs typeface="Calibri" panose="020F0502020204030204" pitchFamily="34" charset="0"/>
            </a:endParaRPr>
          </a:p>
          <a:p>
            <a:pPr algn="just">
              <a:lnSpc>
                <a:spcPct val="90000"/>
              </a:lnSpc>
            </a:pPr>
            <a:r>
              <a:rPr lang="el-GR" sz="3100" dirty="0">
                <a:latin typeface="Calibri" panose="020F0502020204030204" pitchFamily="34" charset="0"/>
                <a:cs typeface="Calibri" panose="020F0502020204030204" pitchFamily="34" charset="0"/>
              </a:rPr>
              <a:t>Απευθύνεται και αυτό στον ιουδαϊκό λαό και όχι σε όλη την οικουμένη </a:t>
            </a:r>
            <a:endParaRPr lang="x-none" sz="3100" dirty="0">
              <a:latin typeface="Calibri" panose="020F0502020204030204" pitchFamily="34" charset="0"/>
              <a:cs typeface="Calibri" panose="020F0502020204030204" pitchFamily="34" charset="0"/>
            </a:endParaRPr>
          </a:p>
          <a:p>
            <a:pPr algn="just">
              <a:lnSpc>
                <a:spcPct val="90000"/>
              </a:lnSpc>
            </a:pPr>
            <a:r>
              <a:rPr lang="el-GR" sz="3100" dirty="0">
                <a:latin typeface="Calibri" panose="020F0502020204030204" pitchFamily="34" charset="0"/>
                <a:cs typeface="Calibri" panose="020F0502020204030204" pitchFamily="34" charset="0"/>
              </a:rPr>
              <a:t>Εστάλη, προκειμένου να βελτιώσει σε ορισμένα σημεία το νόμο του Μωυσέως</a:t>
            </a:r>
            <a:endParaRPr lang="x-none" sz="3100" dirty="0">
              <a:latin typeface="Calibri" panose="020F0502020204030204" pitchFamily="34" charset="0"/>
              <a:cs typeface="Calibri" panose="020F0502020204030204" pitchFamily="34" charset="0"/>
            </a:endParaRPr>
          </a:p>
          <a:p>
            <a:pPr>
              <a:lnSpc>
                <a:spcPct val="90000"/>
              </a:lnSpc>
            </a:pPr>
            <a:endParaRPr lang="x-none" sz="1400" dirty="0"/>
          </a:p>
        </p:txBody>
      </p:sp>
      <p:pic>
        <p:nvPicPr>
          <p:cNvPr id="4" name="Εικόνα 14">
            <a:extLst>
              <a:ext uri="{FF2B5EF4-FFF2-40B4-BE49-F238E27FC236}">
                <a16:creationId xmlns:a16="http://schemas.microsoft.com/office/drawing/2014/main" id="{14AB76D2-C10A-463F-803F-450A161A47A1}"/>
              </a:ext>
            </a:extLst>
          </p:cNvPr>
          <p:cNvPicPr/>
          <p:nvPr/>
        </p:nvPicPr>
        <p:blipFill rotWithShape="1">
          <a:blip r:embed="rId3"/>
          <a:srcRect l="12770" r="15879" b="-2"/>
          <a:stretch/>
        </p:blipFill>
        <p:spPr bwMode="auto">
          <a:xfrm>
            <a:off x="7551643" y="2052213"/>
            <a:ext cx="3991900" cy="4196185"/>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085211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TM02836342[[fn=Ιόν]]</Template>
  <TotalTime>463</TotalTime>
  <Words>2503</Words>
  <Application>Microsoft Office PowerPoint</Application>
  <PresentationFormat>Ευρεία οθόνη</PresentationFormat>
  <Paragraphs>135</Paragraphs>
  <Slides>18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Calibri</vt:lpstr>
      <vt:lpstr>Century Gothic</vt:lpstr>
      <vt:lpstr>Wingdings</vt:lpstr>
      <vt:lpstr>Wingdings 3</vt:lpstr>
      <vt:lpstr>Ιόν</vt:lpstr>
      <vt:lpstr>Η ΒΙΒΛΟΣ ΣΤΟ ΙΣΛΑΜ Δρ. Δημήτριος Αθανασίου, Εργαστηριακό Διδακτικό Προσωπικό (ΕΔΙΠ) και Μεταδιδακτορικός ερευνητής του Τμήματος Κοινωνικής Θεολογίας και Θρησκειολογίας</vt:lpstr>
      <vt:lpstr>Τις θείες αποκαλύψεις (τα θεόπνευστα βιβλία) που δέχεται το Ισλάμ </vt:lpstr>
      <vt:lpstr>Παρουσίαση του PowerPoint</vt:lpstr>
      <vt:lpstr>Παρουσίαση του PowerPoint</vt:lpstr>
      <vt:lpstr>Παρουσίαση του PowerPoint</vt:lpstr>
      <vt:lpstr>Ανάλυση των βιβλίων </vt:lpstr>
      <vt:lpstr>Η Torah (al-Tawrāt)  </vt:lpstr>
      <vt:lpstr>Οι Ψαλμοί (al-Zabūr)  </vt:lpstr>
      <vt:lpstr> Το Ευαγγέλιο (al-Injīl)</vt:lpstr>
      <vt:lpstr>Το Κοράνιο (al-Qurʾān) </vt:lpstr>
      <vt:lpstr>Παρουσίαση του PowerPoint</vt:lpstr>
      <vt:lpstr>Τάσεις προσέγγισης της Βίβλου στην ισλαμική σκέψη</vt:lpstr>
      <vt:lpstr>1) Η Βίβλος είναι μέρος της αποκάλυψης του Θεού </vt:lpstr>
      <vt:lpstr>Παραδείγματα </vt:lpstr>
      <vt:lpstr>2) Ισλαμοποίηση της Βίβλου</vt:lpstr>
      <vt:lpstr>3) Λόγος περί αλλοίωσης της Βίβλου (taḥrīf) και οι σχετικές θεωρίες</vt:lpstr>
      <vt:lpstr>Τρεις είναι οι επικρατέστερες θεωρίες, οι οποίες κυριάρχησαν στον ισλαμικό κόσμο, αναφορικά με την αλλοίωση της Βίβλου, εκ μέρους των ιουδαίων και των χριστιανών </vt:lpstr>
      <vt:lpstr>Παράδειγμα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ΒΙΒΛΟΣ ΣΤΟ ΙΣΛΑΜ</dc:title>
  <dc:creator>Antoniou Minas</dc:creator>
  <cp:lastModifiedBy>ΑΘΑΝΑΣΙΟΥ ΔΗΜΗΤΡΙΟΣ</cp:lastModifiedBy>
  <cp:revision>59</cp:revision>
  <dcterms:created xsi:type="dcterms:W3CDTF">2020-01-08T20:59:43Z</dcterms:created>
  <dcterms:modified xsi:type="dcterms:W3CDTF">2022-12-11T16:48:17Z</dcterms:modified>
</cp:coreProperties>
</file>