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 id="276" r:id="rId19"/>
    <p:sldId id="280" r:id="rId20"/>
    <p:sldId id="277" r:id="rId21"/>
    <p:sldId id="278" r:id="rId22"/>
    <p:sldId id="279" r:id="rId23"/>
    <p:sldId id="281" r:id="rId24"/>
    <p:sldId id="282" r:id="rId25"/>
    <p:sldId id="27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3/31/2022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3/31/2022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3/31/2022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3/31/2022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3/31/2022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3/31/2022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3/31/2022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3/31/2022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quran.com/4?startingVerse=129" TargetMode="External"/><Relationship Id="rId2" Type="http://schemas.openxmlformats.org/officeDocument/2006/relationships/hyperlink" Target="https://quran.com/4?startingVerse=3"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quran.com/al-baqarah/231"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C719-23A1-4C7D-BCAB-B42B3B2C710F}"/>
              </a:ext>
            </a:extLst>
          </p:cNvPr>
          <p:cNvSpPr>
            <a:spLocks noGrp="1"/>
          </p:cNvSpPr>
          <p:nvPr>
            <p:ph type="ctrTitle"/>
          </p:nvPr>
        </p:nvSpPr>
        <p:spPr/>
        <p:txBody>
          <a:bodyPr/>
          <a:lstStyle/>
          <a:p>
            <a:r>
              <a:rPr lang="el-GR" dirty="0"/>
              <a:t>Γάμος και Διαζύγιο </a:t>
            </a:r>
          </a:p>
        </p:txBody>
      </p:sp>
      <p:sp>
        <p:nvSpPr>
          <p:cNvPr id="3" name="Subtitle 2">
            <a:extLst>
              <a:ext uri="{FF2B5EF4-FFF2-40B4-BE49-F238E27FC236}">
                <a16:creationId xmlns:a16="http://schemas.microsoft.com/office/drawing/2014/main" id="{B2C0C863-351F-4D01-87BA-82D5E9299C71}"/>
              </a:ext>
            </a:extLst>
          </p:cNvPr>
          <p:cNvSpPr>
            <a:spLocks noGrp="1"/>
          </p:cNvSpPr>
          <p:nvPr>
            <p:ph type="subTitle" idx="1"/>
          </p:nvPr>
        </p:nvSpPr>
        <p:spPr>
          <a:xfrm>
            <a:off x="810001" y="5191366"/>
            <a:ext cx="10572000" cy="434974"/>
          </a:xfrm>
        </p:spPr>
        <p:txBody>
          <a:bodyPr/>
          <a:lstStyle/>
          <a:p>
            <a:r>
              <a:rPr lang="el-GR" dirty="0"/>
              <a:t>ΙΟΥΔΑΪΣΜΟΣ </a:t>
            </a:r>
          </a:p>
        </p:txBody>
      </p:sp>
    </p:spTree>
    <p:extLst>
      <p:ext uri="{BB962C8B-B14F-4D97-AF65-F5344CB8AC3E}">
        <p14:creationId xmlns:p14="http://schemas.microsoft.com/office/powerpoint/2010/main" val="950672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39C45F-C13D-4160-B91A-D230670540A6}"/>
              </a:ext>
            </a:extLst>
          </p:cNvPr>
          <p:cNvSpPr>
            <a:spLocks noGrp="1"/>
          </p:cNvSpPr>
          <p:nvPr>
            <p:ph type="title"/>
          </p:nvPr>
        </p:nvSpPr>
        <p:spPr/>
        <p:txBody>
          <a:bodyPr/>
          <a:lstStyle/>
          <a:p>
            <a:r>
              <a:rPr lang="el-GR" dirty="0"/>
              <a:t>ΙΟΥΔΑΪΚΟΣ ΝΟΜΟΣ -</a:t>
            </a:r>
            <a:r>
              <a:rPr lang="en-US" dirty="0"/>
              <a:t> </a:t>
            </a:r>
            <a:r>
              <a:rPr lang="en-US" dirty="0" err="1"/>
              <a:t>Nisuin</a:t>
            </a:r>
            <a:endParaRPr lang="el-GR" dirty="0"/>
          </a:p>
        </p:txBody>
      </p:sp>
      <p:sp>
        <p:nvSpPr>
          <p:cNvPr id="3" name="Θέση περιεχομένου 2">
            <a:extLst>
              <a:ext uri="{FF2B5EF4-FFF2-40B4-BE49-F238E27FC236}">
                <a16:creationId xmlns:a16="http://schemas.microsoft.com/office/drawing/2014/main" id="{49501F73-0A4D-4B70-9B2B-363CEC790D29}"/>
              </a:ext>
            </a:extLst>
          </p:cNvPr>
          <p:cNvSpPr>
            <a:spLocks noGrp="1"/>
          </p:cNvSpPr>
          <p:nvPr>
            <p:ph idx="1"/>
          </p:nvPr>
        </p:nvSpPr>
        <p:spPr/>
        <p:txBody>
          <a:bodyPr/>
          <a:lstStyle/>
          <a:p>
            <a:pPr algn="just"/>
            <a:r>
              <a:rPr lang="el-GR" dirty="0"/>
              <a:t>Το </a:t>
            </a:r>
            <a:r>
              <a:rPr lang="en-US" dirty="0" err="1"/>
              <a:t>nisuin</a:t>
            </a:r>
            <a:r>
              <a:rPr lang="en-US" dirty="0"/>
              <a:t> </a:t>
            </a:r>
            <a:r>
              <a:rPr lang="el-GR" dirty="0"/>
              <a:t>τελείται μετά το </a:t>
            </a:r>
            <a:r>
              <a:rPr lang="en-US" dirty="0"/>
              <a:t>kiddushin, </a:t>
            </a:r>
            <a:r>
              <a:rPr lang="el-GR" dirty="0"/>
              <a:t>αποτελώντας τη δεύτερη πράξη του γάμου. </a:t>
            </a:r>
          </a:p>
          <a:p>
            <a:pPr algn="just"/>
            <a:r>
              <a:rPr lang="el-GR" dirty="0"/>
              <a:t>Η νύφη οδηγείται στον γαμπρό κάτω από ένα γαμήλιο σκέπαστρο (</a:t>
            </a:r>
            <a:r>
              <a:rPr lang="en-US" dirty="0"/>
              <a:t>huppah).</a:t>
            </a:r>
          </a:p>
          <a:p>
            <a:pPr algn="just"/>
            <a:r>
              <a:rPr lang="el-GR" dirty="0"/>
              <a:t>Κατά τη ραβινική περίοδο το </a:t>
            </a:r>
            <a:r>
              <a:rPr lang="en-US" dirty="0"/>
              <a:t>kiddushin </a:t>
            </a:r>
            <a:r>
              <a:rPr lang="el-GR" dirty="0"/>
              <a:t>και το </a:t>
            </a:r>
            <a:r>
              <a:rPr lang="en-US" dirty="0" err="1"/>
              <a:t>nisuin</a:t>
            </a:r>
            <a:r>
              <a:rPr lang="en-US" dirty="0"/>
              <a:t> </a:t>
            </a:r>
            <a:r>
              <a:rPr lang="el-GR" dirty="0"/>
              <a:t>ήταν συνδεδεμένα. Τελούνταν την ίδια ημέρα, προλαμβάνοντας ή επιλύοντας πολλά προβλήματα (θάνατο, εκδίωξη, ερωτικές σχέσεις). </a:t>
            </a:r>
          </a:p>
          <a:p>
            <a:pPr algn="just"/>
            <a:r>
              <a:rPr lang="el-GR" dirty="0"/>
              <a:t>Οικονομικότερη η ταυτόχρονη τέλεση των πράξεων του γάμου, αποτελώντας και πάλι κοινή πρακτική από τον 12</a:t>
            </a:r>
            <a:r>
              <a:rPr lang="el-GR" baseline="30000" dirty="0"/>
              <a:t>ο</a:t>
            </a:r>
            <a:r>
              <a:rPr lang="el-GR" dirty="0"/>
              <a:t> αιώνα έως και τις μέρες μας.</a:t>
            </a:r>
          </a:p>
          <a:p>
            <a:pPr algn="just"/>
            <a:r>
              <a:rPr lang="el-GR" dirty="0"/>
              <a:t>Νηστεία και προσευχή -και από τα δυο μέρη- για συγχώρηση πριν τη τέλεση του γάμου, την αρχή μιας νέας ζωής. </a:t>
            </a:r>
          </a:p>
        </p:txBody>
      </p:sp>
    </p:spTree>
    <p:extLst>
      <p:ext uri="{BB962C8B-B14F-4D97-AF65-F5344CB8AC3E}">
        <p14:creationId xmlns:p14="http://schemas.microsoft.com/office/powerpoint/2010/main" val="49667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82B93F-0AB0-4FCB-82D2-B26661CDFFC2}"/>
              </a:ext>
            </a:extLst>
          </p:cNvPr>
          <p:cNvSpPr>
            <a:spLocks noGrp="1"/>
          </p:cNvSpPr>
          <p:nvPr>
            <p:ph type="title"/>
          </p:nvPr>
        </p:nvSpPr>
        <p:spPr/>
        <p:txBody>
          <a:bodyPr/>
          <a:lstStyle/>
          <a:p>
            <a:r>
              <a:rPr lang="el-GR" dirty="0"/>
              <a:t>ΤΕΛΕΤΗ ΤΟΥ ΜΑΝΤΗΛΙΟΥ - </a:t>
            </a:r>
            <a:r>
              <a:rPr lang="en-US" dirty="0" err="1"/>
              <a:t>Kinyan</a:t>
            </a:r>
            <a:r>
              <a:rPr lang="en-US" dirty="0"/>
              <a:t> </a:t>
            </a:r>
            <a:endParaRPr lang="el-GR" dirty="0"/>
          </a:p>
        </p:txBody>
      </p:sp>
      <p:sp>
        <p:nvSpPr>
          <p:cNvPr id="3" name="Θέση περιεχομένου 2">
            <a:extLst>
              <a:ext uri="{FF2B5EF4-FFF2-40B4-BE49-F238E27FC236}">
                <a16:creationId xmlns:a16="http://schemas.microsoft.com/office/drawing/2014/main" id="{AC7C18D4-6E2D-4E58-8E0F-263DFAA7D7A5}"/>
              </a:ext>
            </a:extLst>
          </p:cNvPr>
          <p:cNvSpPr>
            <a:spLocks noGrp="1"/>
          </p:cNvSpPr>
          <p:nvPr>
            <p:ph idx="1"/>
          </p:nvPr>
        </p:nvSpPr>
        <p:spPr/>
        <p:txBody>
          <a:bodyPr>
            <a:normAutofit/>
          </a:bodyPr>
          <a:lstStyle/>
          <a:p>
            <a:pPr algn="just"/>
            <a:r>
              <a:rPr lang="en-US" dirty="0"/>
              <a:t>H </a:t>
            </a:r>
            <a:r>
              <a:rPr lang="el-GR" dirty="0"/>
              <a:t>περίπλοκη τελετή του μαντηλιού –που λαμβάνει χώρα πριν οδηγηθεί ο γαμπρός στο γαμήλιο σκέπαστρο–  συμβολίζει την απόκτηση μιας γυναίκας. </a:t>
            </a:r>
          </a:p>
          <a:p>
            <a:pPr algn="just"/>
            <a:r>
              <a:rPr lang="el-GR" dirty="0"/>
              <a:t>Ο γαμπρός σηκώνει συμβολικά το μαντίλι ως ένδειξη της διάθεσής του να σηκώσει το γαμήλιο συμβόλαιο το οποίο υπογράφει μαζί με τους μάρτυρες. </a:t>
            </a:r>
          </a:p>
          <a:p>
            <a:pPr algn="just"/>
            <a:r>
              <a:rPr lang="el-GR" dirty="0"/>
              <a:t>Η μετά πολλών λεπτομερειών και συμβολισμών τελετή του μαντηλιού ως μέρος του γάμου, ερμηνευόταν από τους Ραβίνους ως παράδοση του Ναού και όχι με κοσμικό χαρακτήρα.</a:t>
            </a:r>
          </a:p>
          <a:p>
            <a:pPr algn="just"/>
            <a:r>
              <a:rPr lang="el-GR" dirty="0"/>
              <a:t>Σήμερα μια τέτοιου είδους τελετή είναι δύσκολο να κατανοηθεί ακόμα και από τους σύγχρονους Ιουδαίους, καθώς εμφανίζεται η γυναίκα ως ιδιοκτησία.</a:t>
            </a:r>
          </a:p>
        </p:txBody>
      </p:sp>
    </p:spTree>
    <p:extLst>
      <p:ext uri="{BB962C8B-B14F-4D97-AF65-F5344CB8AC3E}">
        <p14:creationId xmlns:p14="http://schemas.microsoft.com/office/powerpoint/2010/main" val="35005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C13A7B-9199-4D86-A228-5A5500386B37}"/>
              </a:ext>
            </a:extLst>
          </p:cNvPr>
          <p:cNvSpPr>
            <a:spLocks noGrp="1"/>
          </p:cNvSpPr>
          <p:nvPr>
            <p:ph type="title"/>
          </p:nvPr>
        </p:nvSpPr>
        <p:spPr/>
        <p:txBody>
          <a:bodyPr/>
          <a:lstStyle/>
          <a:p>
            <a:r>
              <a:rPr lang="el-GR" sz="3600" dirty="0"/>
              <a:t>ΓΑΜΗΛΙΟ ΣΥΜΒΟΛΑΙΟ (</a:t>
            </a:r>
            <a:r>
              <a:rPr lang="en-US" sz="3600" dirty="0"/>
              <a:t>ketubah</a:t>
            </a:r>
            <a:r>
              <a:rPr lang="el-GR" sz="3600" dirty="0"/>
              <a:t>) </a:t>
            </a:r>
            <a:r>
              <a:rPr lang="en-US" sz="3600" dirty="0"/>
              <a:t> &amp;</a:t>
            </a:r>
            <a:r>
              <a:rPr lang="el-GR" sz="3600" dirty="0"/>
              <a:t> ΠΡΟΞΕΝΗΤΗΣ</a:t>
            </a:r>
            <a:r>
              <a:rPr lang="en-US" sz="3600" dirty="0"/>
              <a:t> </a:t>
            </a:r>
            <a:r>
              <a:rPr lang="el-GR" sz="3600" dirty="0"/>
              <a:t>(</a:t>
            </a:r>
            <a:r>
              <a:rPr lang="en-US" sz="3600" dirty="0" err="1"/>
              <a:t>schadchan</a:t>
            </a:r>
            <a:r>
              <a:rPr lang="en-US" sz="3600" dirty="0"/>
              <a:t>)</a:t>
            </a:r>
            <a:endParaRPr lang="el-GR" sz="3600" dirty="0"/>
          </a:p>
        </p:txBody>
      </p:sp>
      <p:sp>
        <p:nvSpPr>
          <p:cNvPr id="3" name="Θέση περιεχομένου 2">
            <a:extLst>
              <a:ext uri="{FF2B5EF4-FFF2-40B4-BE49-F238E27FC236}">
                <a16:creationId xmlns:a16="http://schemas.microsoft.com/office/drawing/2014/main" id="{278890F7-C12A-4462-B300-62A4D265B904}"/>
              </a:ext>
            </a:extLst>
          </p:cNvPr>
          <p:cNvSpPr>
            <a:spLocks noGrp="1"/>
          </p:cNvSpPr>
          <p:nvPr>
            <p:ph idx="1"/>
          </p:nvPr>
        </p:nvSpPr>
        <p:spPr/>
        <p:txBody>
          <a:bodyPr/>
          <a:lstStyle/>
          <a:p>
            <a:pPr algn="just"/>
            <a:r>
              <a:rPr lang="el-GR" dirty="0"/>
              <a:t>Το </a:t>
            </a:r>
            <a:r>
              <a:rPr lang="en-US" dirty="0"/>
              <a:t>ketubah </a:t>
            </a:r>
            <a:r>
              <a:rPr lang="el-GR" dirty="0"/>
              <a:t>(</a:t>
            </a:r>
            <a:r>
              <a:rPr lang="el-GR" dirty="0" err="1"/>
              <a:t>κετουμπα</a:t>
            </a:r>
            <a:r>
              <a:rPr lang="el-GR" dirty="0"/>
              <a:t>) είναι το γαμήλιο συμβόλαιο που συνάπτεται προκειμένου να οριστούν οι οικονομικές υποχρεώσεις του συζύγου στη σύζυγο (περιπτώσεις θανάτου ή διαζυγίου). </a:t>
            </a:r>
          </a:p>
          <a:p>
            <a:pPr algn="just"/>
            <a:r>
              <a:rPr lang="el-GR" dirty="0"/>
              <a:t>Το </a:t>
            </a:r>
            <a:r>
              <a:rPr lang="en-US" dirty="0"/>
              <a:t>ketubah </a:t>
            </a:r>
            <a:r>
              <a:rPr lang="el-GR" dirty="0"/>
              <a:t>είναι απαραίτητο να συνταχθεί και να παραδοθεί στη σύζυγο πριν τη κοινή διαβίωση του ζευγαριού. </a:t>
            </a:r>
          </a:p>
          <a:p>
            <a:pPr algn="just"/>
            <a:r>
              <a:rPr lang="el-GR" dirty="0"/>
              <a:t>Σήμερα το </a:t>
            </a:r>
            <a:r>
              <a:rPr lang="en-US" dirty="0"/>
              <a:t>ketubah </a:t>
            </a:r>
            <a:r>
              <a:rPr lang="el-GR" dirty="0"/>
              <a:t>δεν είναι τίποτα περισσότερο από μια συμφωνία γάμου.</a:t>
            </a:r>
          </a:p>
          <a:p>
            <a:pPr algn="just"/>
            <a:r>
              <a:rPr lang="el-GR" dirty="0"/>
              <a:t>Οι προξενητές (</a:t>
            </a:r>
            <a:r>
              <a:rPr lang="en-US" dirty="0" err="1"/>
              <a:t>schadchan</a:t>
            </a:r>
            <a:r>
              <a:rPr lang="en-US" dirty="0"/>
              <a:t>) </a:t>
            </a:r>
            <a:r>
              <a:rPr lang="el-GR" dirty="0"/>
              <a:t>είχαν πάντα ενεργό ρόλο στην επιλογή των υποψηφίων όσο και στον διακανονισμό του γάμου, παρά το ότι στη ιουδαϊκή παράδοση ο γάμος θεωρείται προκαθορισμένος. </a:t>
            </a:r>
          </a:p>
          <a:p>
            <a:endParaRPr lang="el-GR" dirty="0"/>
          </a:p>
        </p:txBody>
      </p:sp>
    </p:spTree>
    <p:extLst>
      <p:ext uri="{BB962C8B-B14F-4D97-AF65-F5344CB8AC3E}">
        <p14:creationId xmlns:p14="http://schemas.microsoft.com/office/powerpoint/2010/main" val="4070025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F8D9FC-280D-4516-801A-051604E551A0}"/>
              </a:ext>
            </a:extLst>
          </p:cNvPr>
          <p:cNvSpPr>
            <a:spLocks noGrp="1"/>
          </p:cNvSpPr>
          <p:nvPr>
            <p:ph type="title"/>
          </p:nvPr>
        </p:nvSpPr>
        <p:spPr/>
        <p:txBody>
          <a:bodyPr/>
          <a:lstStyle/>
          <a:p>
            <a:r>
              <a:rPr lang="el-GR" dirty="0"/>
              <a:t>ΔΙΑΖΥΓΙΟ</a:t>
            </a:r>
          </a:p>
        </p:txBody>
      </p:sp>
      <p:sp>
        <p:nvSpPr>
          <p:cNvPr id="3" name="Θέση περιεχομένου 2">
            <a:extLst>
              <a:ext uri="{FF2B5EF4-FFF2-40B4-BE49-F238E27FC236}">
                <a16:creationId xmlns:a16="http://schemas.microsoft.com/office/drawing/2014/main" id="{CA484D34-B35A-422E-82F5-08A7152986FE}"/>
              </a:ext>
            </a:extLst>
          </p:cNvPr>
          <p:cNvSpPr>
            <a:spLocks noGrp="1"/>
          </p:cNvSpPr>
          <p:nvPr>
            <p:ph idx="1"/>
          </p:nvPr>
        </p:nvSpPr>
        <p:spPr/>
        <p:txBody>
          <a:bodyPr>
            <a:normAutofit/>
          </a:bodyPr>
          <a:lstStyle/>
          <a:p>
            <a:pPr algn="just"/>
            <a:r>
              <a:rPr lang="el-GR" dirty="0"/>
              <a:t>«</a:t>
            </a:r>
            <a:r>
              <a:rPr lang="el-GR" dirty="0" err="1"/>
              <a:t>Ἐὰν</a:t>
            </a:r>
            <a:r>
              <a:rPr lang="el-GR" dirty="0"/>
              <a:t> </a:t>
            </a:r>
            <a:r>
              <a:rPr lang="el-GR" dirty="0" err="1"/>
              <a:t>δέ</a:t>
            </a:r>
            <a:r>
              <a:rPr lang="el-GR" dirty="0"/>
              <a:t> τις </a:t>
            </a:r>
            <a:r>
              <a:rPr lang="el-GR" dirty="0" err="1"/>
              <a:t>λάβῃ</a:t>
            </a:r>
            <a:r>
              <a:rPr lang="el-GR" dirty="0"/>
              <a:t> </a:t>
            </a:r>
            <a:r>
              <a:rPr lang="el-GR" dirty="0" err="1"/>
              <a:t>γυναῖκα</a:t>
            </a:r>
            <a:r>
              <a:rPr lang="el-GR" dirty="0"/>
              <a:t> </a:t>
            </a:r>
            <a:r>
              <a:rPr lang="el-GR" dirty="0" err="1"/>
              <a:t>καὶ</a:t>
            </a:r>
            <a:r>
              <a:rPr lang="el-GR" dirty="0"/>
              <a:t> </a:t>
            </a:r>
            <a:r>
              <a:rPr lang="el-GR" dirty="0" err="1"/>
              <a:t>συνοικήσῃ</a:t>
            </a:r>
            <a:r>
              <a:rPr lang="el-GR" dirty="0"/>
              <a:t> </a:t>
            </a:r>
            <a:r>
              <a:rPr lang="el-GR" dirty="0" err="1"/>
              <a:t>αὐτῇ</a:t>
            </a:r>
            <a:r>
              <a:rPr lang="el-GR" dirty="0"/>
              <a:t>, </a:t>
            </a:r>
            <a:r>
              <a:rPr lang="el-GR" dirty="0" err="1"/>
              <a:t>καὶ</a:t>
            </a:r>
            <a:r>
              <a:rPr lang="el-GR" dirty="0"/>
              <a:t> </a:t>
            </a:r>
            <a:r>
              <a:rPr lang="el-GR" dirty="0" err="1"/>
              <a:t>ἔσται</a:t>
            </a:r>
            <a:r>
              <a:rPr lang="el-GR" dirty="0"/>
              <a:t> </a:t>
            </a:r>
            <a:r>
              <a:rPr lang="el-GR" dirty="0" err="1"/>
              <a:t>ἐὰν</a:t>
            </a:r>
            <a:r>
              <a:rPr lang="el-GR" dirty="0"/>
              <a:t> </a:t>
            </a:r>
            <a:r>
              <a:rPr lang="el-GR" dirty="0" err="1"/>
              <a:t>μὴ</a:t>
            </a:r>
            <a:r>
              <a:rPr lang="el-GR" dirty="0"/>
              <a:t> </a:t>
            </a:r>
            <a:r>
              <a:rPr lang="el-GR" dirty="0" err="1"/>
              <a:t>εὕρῃ</a:t>
            </a:r>
            <a:r>
              <a:rPr lang="el-GR" dirty="0"/>
              <a:t> </a:t>
            </a:r>
            <a:r>
              <a:rPr lang="el-GR" dirty="0" err="1"/>
              <a:t>χάριν</a:t>
            </a:r>
            <a:r>
              <a:rPr lang="el-GR" dirty="0"/>
              <a:t> </a:t>
            </a:r>
            <a:r>
              <a:rPr lang="el-GR" dirty="0" err="1"/>
              <a:t>ἐναντίον</a:t>
            </a:r>
            <a:r>
              <a:rPr lang="el-GR" dirty="0"/>
              <a:t> </a:t>
            </a:r>
            <a:r>
              <a:rPr lang="el-GR" dirty="0" err="1"/>
              <a:t>αὐτοῦ</a:t>
            </a:r>
            <a:r>
              <a:rPr lang="el-GR" dirty="0"/>
              <a:t>, </a:t>
            </a:r>
            <a:r>
              <a:rPr lang="el-GR" dirty="0" err="1"/>
              <a:t>ὅτι</a:t>
            </a:r>
            <a:r>
              <a:rPr lang="el-GR" dirty="0"/>
              <a:t> </a:t>
            </a:r>
            <a:r>
              <a:rPr lang="el-GR" dirty="0" err="1"/>
              <a:t>εὗρεν</a:t>
            </a:r>
            <a:r>
              <a:rPr lang="el-GR" dirty="0"/>
              <a:t> </a:t>
            </a:r>
            <a:r>
              <a:rPr lang="el-GR" dirty="0" err="1"/>
              <a:t>ἐν</a:t>
            </a:r>
            <a:r>
              <a:rPr lang="el-GR" dirty="0"/>
              <a:t> </a:t>
            </a:r>
            <a:r>
              <a:rPr lang="el-GR" dirty="0" err="1"/>
              <a:t>αὐτῇ</a:t>
            </a:r>
            <a:r>
              <a:rPr lang="el-GR" dirty="0"/>
              <a:t> </a:t>
            </a:r>
            <a:r>
              <a:rPr lang="el-GR" dirty="0" err="1"/>
              <a:t>ἄσχημον</a:t>
            </a:r>
            <a:r>
              <a:rPr lang="el-GR" dirty="0"/>
              <a:t> </a:t>
            </a:r>
            <a:r>
              <a:rPr lang="el-GR" dirty="0" err="1"/>
              <a:t>πρᾶγμα</a:t>
            </a:r>
            <a:r>
              <a:rPr lang="el-GR" dirty="0"/>
              <a:t>, </a:t>
            </a:r>
            <a:r>
              <a:rPr lang="el-GR" dirty="0" err="1"/>
              <a:t>καὶ</a:t>
            </a:r>
            <a:r>
              <a:rPr lang="el-GR" dirty="0"/>
              <a:t> </a:t>
            </a:r>
            <a:r>
              <a:rPr lang="el-GR" dirty="0" err="1"/>
              <a:t>γράψει</a:t>
            </a:r>
            <a:r>
              <a:rPr lang="el-GR" dirty="0"/>
              <a:t> </a:t>
            </a:r>
            <a:r>
              <a:rPr lang="el-GR" dirty="0" err="1"/>
              <a:t>αὐτῇ</a:t>
            </a:r>
            <a:r>
              <a:rPr lang="el-GR" dirty="0"/>
              <a:t> </a:t>
            </a:r>
            <a:r>
              <a:rPr lang="el-GR" dirty="0" err="1"/>
              <a:t>βιβλίον</a:t>
            </a:r>
            <a:r>
              <a:rPr lang="el-GR" dirty="0"/>
              <a:t> </a:t>
            </a:r>
            <a:r>
              <a:rPr lang="el-GR" dirty="0" err="1"/>
              <a:t>ἀποστασίου</a:t>
            </a:r>
            <a:r>
              <a:rPr lang="el-GR" dirty="0"/>
              <a:t> </a:t>
            </a:r>
            <a:r>
              <a:rPr lang="el-GR" dirty="0" err="1"/>
              <a:t>καὶ</a:t>
            </a:r>
            <a:r>
              <a:rPr lang="el-GR" dirty="0"/>
              <a:t> </a:t>
            </a:r>
            <a:r>
              <a:rPr lang="el-GR" dirty="0" err="1"/>
              <a:t>δώσει</a:t>
            </a:r>
            <a:r>
              <a:rPr lang="el-GR" dirty="0"/>
              <a:t> </a:t>
            </a:r>
            <a:r>
              <a:rPr lang="el-GR" dirty="0" err="1"/>
              <a:t>εἰς</a:t>
            </a:r>
            <a:r>
              <a:rPr lang="el-GR" dirty="0"/>
              <a:t> </a:t>
            </a:r>
            <a:r>
              <a:rPr lang="el-GR" dirty="0" err="1"/>
              <a:t>τὰς</a:t>
            </a:r>
            <a:r>
              <a:rPr lang="el-GR" dirty="0"/>
              <a:t> </a:t>
            </a:r>
            <a:r>
              <a:rPr lang="el-GR" dirty="0" err="1"/>
              <a:t>χεῖρας</a:t>
            </a:r>
            <a:r>
              <a:rPr lang="el-GR" dirty="0"/>
              <a:t> </a:t>
            </a:r>
            <a:r>
              <a:rPr lang="el-GR" dirty="0" err="1"/>
              <a:t>αὐτῆς</a:t>
            </a:r>
            <a:r>
              <a:rPr lang="el-GR" dirty="0"/>
              <a:t> </a:t>
            </a:r>
            <a:r>
              <a:rPr lang="el-GR" dirty="0" err="1"/>
              <a:t>καὶ</a:t>
            </a:r>
            <a:r>
              <a:rPr lang="el-GR" dirty="0"/>
              <a:t> </a:t>
            </a:r>
            <a:r>
              <a:rPr lang="el-GR" dirty="0" err="1"/>
              <a:t>ἐξαποστελεῖ</a:t>
            </a:r>
            <a:r>
              <a:rPr lang="el-GR" dirty="0"/>
              <a:t> </a:t>
            </a:r>
            <a:r>
              <a:rPr lang="el-GR" dirty="0" err="1"/>
              <a:t>αὐτὴν</a:t>
            </a:r>
            <a:r>
              <a:rPr lang="el-GR" dirty="0"/>
              <a:t> </a:t>
            </a:r>
            <a:r>
              <a:rPr lang="el-GR" dirty="0" err="1"/>
              <a:t>ἐκ</a:t>
            </a:r>
            <a:r>
              <a:rPr lang="el-GR" dirty="0"/>
              <a:t> </a:t>
            </a:r>
            <a:r>
              <a:rPr lang="el-GR" dirty="0" err="1"/>
              <a:t>τῆς</a:t>
            </a:r>
            <a:r>
              <a:rPr lang="el-GR" dirty="0"/>
              <a:t> </a:t>
            </a:r>
            <a:r>
              <a:rPr lang="el-GR" dirty="0" err="1"/>
              <a:t>οἰκίας</a:t>
            </a:r>
            <a:r>
              <a:rPr lang="el-GR" dirty="0"/>
              <a:t> </a:t>
            </a:r>
            <a:r>
              <a:rPr lang="el-GR" dirty="0" err="1"/>
              <a:t>αὐτοῦ</a:t>
            </a:r>
            <a:r>
              <a:rPr lang="el-GR" dirty="0"/>
              <a:t>» (Δευτ. 24, 1). </a:t>
            </a:r>
          </a:p>
          <a:p>
            <a:pPr algn="just"/>
            <a:r>
              <a:rPr lang="el-GR" dirty="0"/>
              <a:t>Δια του </a:t>
            </a:r>
            <a:r>
              <a:rPr lang="en-US" dirty="0"/>
              <a:t>ketubah </a:t>
            </a:r>
            <a:r>
              <a:rPr lang="el-GR" dirty="0"/>
              <a:t>προβλεπόταν η αποζημίωση της συζύγου από τον σύζυγο σε περίπτωση διαζυγίου. </a:t>
            </a:r>
          </a:p>
          <a:p>
            <a:pPr algn="just"/>
            <a:r>
              <a:rPr lang="el-GR" dirty="0"/>
              <a:t>Οι λόγοι που προφασίζονταν οι σύζυγοι προκειμένου να προβούν σε διαζύγιο ήταν μεταξύ άλλων «κάτι απρεπές» ή «ζήτημα απρέπειας» και ψευδείς κατηγορίες (Δευτ. 22, 13-21).</a:t>
            </a:r>
          </a:p>
          <a:p>
            <a:pPr algn="just"/>
            <a:r>
              <a:rPr lang="el-GR" dirty="0"/>
              <a:t>Στο </a:t>
            </a:r>
            <a:r>
              <a:rPr lang="el-GR" dirty="0" err="1"/>
              <a:t>Ταλμούδ</a:t>
            </a:r>
            <a:r>
              <a:rPr lang="el-GR" dirty="0"/>
              <a:t> περιγράφεται λεπτομερώς η διαδικασία διαζυγίου, αν και αποδοκιμάζεται αν δεν συντρέχει σοβαρός λόγος. Το γραπτό διαζύγιο αναφέρεται ως </a:t>
            </a:r>
            <a:r>
              <a:rPr lang="en-US" dirty="0"/>
              <a:t>get. </a:t>
            </a:r>
          </a:p>
          <a:p>
            <a:pPr algn="just"/>
            <a:r>
              <a:rPr lang="el-GR" dirty="0"/>
              <a:t>Ύπαρξη διαφορετικών απόψεων ερμηνείας επιμέρους όρων του βιβλικού κειμένου περί των λόγων διαζυγίου. </a:t>
            </a:r>
          </a:p>
        </p:txBody>
      </p:sp>
    </p:spTree>
    <p:extLst>
      <p:ext uri="{BB962C8B-B14F-4D97-AF65-F5344CB8AC3E}">
        <p14:creationId xmlns:p14="http://schemas.microsoft.com/office/powerpoint/2010/main" val="1191870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B3FA78-C51D-4A7E-9A45-B05CC7F26C22}"/>
              </a:ext>
            </a:extLst>
          </p:cNvPr>
          <p:cNvSpPr>
            <a:spLocks noGrp="1"/>
          </p:cNvSpPr>
          <p:nvPr>
            <p:ph type="title"/>
          </p:nvPr>
        </p:nvSpPr>
        <p:spPr/>
        <p:txBody>
          <a:bodyPr/>
          <a:lstStyle/>
          <a:p>
            <a:r>
              <a:rPr lang="el-GR" dirty="0"/>
              <a:t>ΛΟΓΟΙ ΔΙΑΖΥΓΙΟΥ – ΓΙΑ ΤΗ ΓΥΝΑΙΚΑ </a:t>
            </a:r>
          </a:p>
        </p:txBody>
      </p:sp>
      <p:sp>
        <p:nvSpPr>
          <p:cNvPr id="3" name="Θέση περιεχομένου 2">
            <a:extLst>
              <a:ext uri="{FF2B5EF4-FFF2-40B4-BE49-F238E27FC236}">
                <a16:creationId xmlns:a16="http://schemas.microsoft.com/office/drawing/2014/main" id="{572C5DD6-6A9E-40BD-A63B-79D7C901A9BA}"/>
              </a:ext>
            </a:extLst>
          </p:cNvPr>
          <p:cNvSpPr>
            <a:spLocks noGrp="1"/>
          </p:cNvSpPr>
          <p:nvPr>
            <p:ph idx="1"/>
          </p:nvPr>
        </p:nvSpPr>
        <p:spPr/>
        <p:txBody>
          <a:bodyPr/>
          <a:lstStyle/>
          <a:p>
            <a:pPr algn="just"/>
            <a:r>
              <a:rPr lang="el-GR" dirty="0"/>
              <a:t>Στις γυναίκες δεν επιτρεπόταν να ζητήσουν διαζύγιο μέχρι το 1000μ.Χ.</a:t>
            </a:r>
          </a:p>
          <a:p>
            <a:pPr algn="just"/>
            <a:r>
              <a:rPr lang="el-GR" dirty="0"/>
              <a:t>Η γυναίκα μπορούσε να εκδιωχθεί από τον γάμο με ή χωρίς τη συγκατάθεσή της (</a:t>
            </a:r>
            <a:r>
              <a:rPr lang="en-US" dirty="0" err="1"/>
              <a:t>Yev</a:t>
            </a:r>
            <a:r>
              <a:rPr lang="en-US" dirty="0"/>
              <a:t>. 112b)</a:t>
            </a:r>
            <a:r>
              <a:rPr lang="el-GR" dirty="0"/>
              <a:t>.</a:t>
            </a:r>
            <a:endParaRPr lang="en-US" dirty="0"/>
          </a:p>
          <a:p>
            <a:pPr algn="just"/>
            <a:r>
              <a:rPr lang="en-US" dirty="0"/>
              <a:t>O </a:t>
            </a:r>
            <a:r>
              <a:rPr lang="en-US" dirty="0" err="1"/>
              <a:t>Rabbeinu</a:t>
            </a:r>
            <a:r>
              <a:rPr lang="en-US" dirty="0"/>
              <a:t> Gershom </a:t>
            </a:r>
            <a:r>
              <a:rPr lang="el-GR" dirty="0"/>
              <a:t>που απαγόρευσε την πολυγαμία, υποστήριξε ότι δεν μπορεί κάποιος να χωρίσει τη γυναίκα του χωρίς τη συγκατάθεσή της, βοηθώντας την να διαπραγματευτεί καλύτερα τους όρους του διαζυγίου της. </a:t>
            </a:r>
          </a:p>
          <a:p>
            <a:pPr algn="just"/>
            <a:r>
              <a:rPr lang="el-GR" dirty="0"/>
              <a:t>Προβλέπονται δύο περιπτώσεις βάσει των οποίων μπορεί να αξιώσει μια γυναίκα διαζύγιο σύμφωνα με το </a:t>
            </a:r>
            <a:r>
              <a:rPr lang="el-GR" dirty="0" err="1"/>
              <a:t>Ταλμούδ</a:t>
            </a:r>
            <a:r>
              <a:rPr lang="en-US" dirty="0"/>
              <a:t>: </a:t>
            </a:r>
            <a:r>
              <a:rPr lang="en-US" dirty="0" err="1"/>
              <a:t>i</a:t>
            </a:r>
            <a:r>
              <a:rPr lang="en-US" dirty="0"/>
              <a:t>) </a:t>
            </a:r>
            <a:r>
              <a:rPr lang="el-GR" dirty="0"/>
              <a:t>αν ο σύζυγός της είναι αποκρουστικός λόγω κατάστασης υγείας (πχ λέπρα) </a:t>
            </a:r>
            <a:r>
              <a:rPr lang="en-US" dirty="0"/>
              <a:t>ii) </a:t>
            </a:r>
            <a:r>
              <a:rPr lang="el-GR" dirty="0"/>
              <a:t>όταν αδυνατεί να καλύψει τις εξής υποχρεώσεις</a:t>
            </a:r>
            <a:r>
              <a:rPr lang="en-US" dirty="0"/>
              <a:t>:</a:t>
            </a:r>
            <a:r>
              <a:rPr lang="el-GR" dirty="0"/>
              <a:t> τροφή, ένδυση, σεξουαλικές επιθυμίες γυναικός</a:t>
            </a:r>
          </a:p>
        </p:txBody>
      </p:sp>
    </p:spTree>
    <p:extLst>
      <p:ext uri="{BB962C8B-B14F-4D97-AF65-F5344CB8AC3E}">
        <p14:creationId xmlns:p14="http://schemas.microsoft.com/office/powerpoint/2010/main" val="2117429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C69035-1D84-4876-839B-FC5D4C2C4C15}"/>
              </a:ext>
            </a:extLst>
          </p:cNvPr>
          <p:cNvSpPr>
            <a:spLocks noGrp="1"/>
          </p:cNvSpPr>
          <p:nvPr>
            <p:ph type="title"/>
          </p:nvPr>
        </p:nvSpPr>
        <p:spPr/>
        <p:txBody>
          <a:bodyPr/>
          <a:lstStyle/>
          <a:p>
            <a:r>
              <a:rPr lang="el-GR" dirty="0"/>
              <a:t>ΛΟΓΟΙ ΔΙΑΖΥΓΙΟΥ – ΓΙΑ ΤΟΝ ΑΝΔΡΑ</a:t>
            </a:r>
          </a:p>
        </p:txBody>
      </p:sp>
      <p:sp>
        <p:nvSpPr>
          <p:cNvPr id="3" name="Θέση περιεχομένου 2">
            <a:extLst>
              <a:ext uri="{FF2B5EF4-FFF2-40B4-BE49-F238E27FC236}">
                <a16:creationId xmlns:a16="http://schemas.microsoft.com/office/drawing/2014/main" id="{6B5A359F-1A78-400B-958B-1014DD95F250}"/>
              </a:ext>
            </a:extLst>
          </p:cNvPr>
          <p:cNvSpPr>
            <a:spLocks noGrp="1"/>
          </p:cNvSpPr>
          <p:nvPr>
            <p:ph idx="1"/>
          </p:nvPr>
        </p:nvSpPr>
        <p:spPr/>
        <p:txBody>
          <a:bodyPr/>
          <a:lstStyle/>
          <a:p>
            <a:r>
              <a:rPr lang="el-GR" dirty="0"/>
              <a:t>Ο άνδρας μπορεί να ζητήσει διαζύγιο σε περίπτωση «ελαττώματος», «κάτι απεχθούς» της συζύγου του ή ανικανότητας για ανεμπόδιστο βίο μαζί της (</a:t>
            </a:r>
            <a:r>
              <a:rPr lang="en-US" dirty="0" err="1"/>
              <a:t>Nid</a:t>
            </a:r>
            <a:r>
              <a:rPr lang="en-US" dirty="0"/>
              <a:t>. 12b).</a:t>
            </a:r>
          </a:p>
          <a:p>
            <a:r>
              <a:rPr lang="el-GR" dirty="0"/>
              <a:t>Αδυναμία για τεκνοποίηση ύστερα από 10 χρόνια γάμου (Υ</a:t>
            </a:r>
            <a:r>
              <a:rPr lang="en-US" dirty="0" err="1"/>
              <a:t>ev</a:t>
            </a:r>
            <a:r>
              <a:rPr lang="en-US" dirty="0"/>
              <a:t>. 6,6). </a:t>
            </a:r>
            <a:endParaRPr lang="el-GR" dirty="0"/>
          </a:p>
          <a:p>
            <a:r>
              <a:rPr lang="el-GR" dirty="0"/>
              <a:t>Κακή / «Απρεπή» συμπεριφορά της γυναικός προς τον άνδρα της. </a:t>
            </a:r>
          </a:p>
          <a:p>
            <a:r>
              <a:rPr lang="el-GR" dirty="0"/>
              <a:t>Σε περίπτωση που η σύζυγος δεν τηρεί τους όρκους της. (Κ</a:t>
            </a:r>
            <a:r>
              <a:rPr lang="en-US" dirty="0"/>
              <a:t>et 7</a:t>
            </a:r>
            <a:r>
              <a:rPr lang="el-GR" dirty="0"/>
              <a:t>2 </a:t>
            </a:r>
            <a:r>
              <a:rPr lang="en-US" dirty="0"/>
              <a:t>a).</a:t>
            </a:r>
          </a:p>
          <a:p>
            <a:r>
              <a:rPr lang="el-GR" dirty="0"/>
              <a:t>Αν ηθελημένα υποπέσει σε μοιχεία η σύζυγος. Αδυνατώντας, επιπροσθέτως, να αξιώσει οικονομική αποζημίωση βάση του </a:t>
            </a:r>
            <a:r>
              <a:rPr lang="en-US" dirty="0"/>
              <a:t>ketubah </a:t>
            </a:r>
            <a:r>
              <a:rPr lang="el-GR" dirty="0"/>
              <a:t>της. </a:t>
            </a:r>
            <a:endParaRPr lang="en-US" dirty="0"/>
          </a:p>
          <a:p>
            <a:endParaRPr lang="el-GR" dirty="0"/>
          </a:p>
        </p:txBody>
      </p:sp>
    </p:spTree>
    <p:extLst>
      <p:ext uri="{BB962C8B-B14F-4D97-AF65-F5344CB8AC3E}">
        <p14:creationId xmlns:p14="http://schemas.microsoft.com/office/powerpoint/2010/main" val="4084823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4C3220-ACCB-4937-865C-FA4A90795B2A}"/>
              </a:ext>
            </a:extLst>
          </p:cNvPr>
          <p:cNvSpPr>
            <a:spLocks noGrp="1"/>
          </p:cNvSpPr>
          <p:nvPr>
            <p:ph type="title"/>
          </p:nvPr>
        </p:nvSpPr>
        <p:spPr/>
        <p:txBody>
          <a:bodyPr/>
          <a:lstStyle/>
          <a:p>
            <a:r>
              <a:rPr lang="el-GR" dirty="0"/>
              <a:t>ΔΥΣΚΟΛΙΕΣ ΜΕΤΑ ΤΟ ΔΙΑΖΥΓΙΟ </a:t>
            </a:r>
          </a:p>
        </p:txBody>
      </p:sp>
      <p:sp>
        <p:nvSpPr>
          <p:cNvPr id="3" name="Θέση περιεχομένου 2">
            <a:extLst>
              <a:ext uri="{FF2B5EF4-FFF2-40B4-BE49-F238E27FC236}">
                <a16:creationId xmlns:a16="http://schemas.microsoft.com/office/drawing/2014/main" id="{43C58637-06B2-4CCF-90D6-739F31519CAC}"/>
              </a:ext>
            </a:extLst>
          </p:cNvPr>
          <p:cNvSpPr>
            <a:spLocks noGrp="1"/>
          </p:cNvSpPr>
          <p:nvPr>
            <p:ph idx="1"/>
          </p:nvPr>
        </p:nvSpPr>
        <p:spPr/>
        <p:txBody>
          <a:bodyPr/>
          <a:lstStyle/>
          <a:p>
            <a:r>
              <a:rPr lang="el-GR" dirty="0"/>
              <a:t>Το διαζύγιο μπορεί να προκαλέσει δυσκολίες και στα δυο μέρη.</a:t>
            </a:r>
          </a:p>
          <a:p>
            <a:r>
              <a:rPr lang="el-GR" dirty="0"/>
              <a:t>Ο σύζυγος υποχρεώνεται να αποζημιώσει την πρώην σύζυγο βάσει του </a:t>
            </a:r>
            <a:r>
              <a:rPr lang="en-US" dirty="0"/>
              <a:t>ketubah.</a:t>
            </a:r>
          </a:p>
          <a:p>
            <a:r>
              <a:rPr lang="en-US" dirty="0"/>
              <a:t>Ta </a:t>
            </a:r>
            <a:r>
              <a:rPr lang="el-GR" dirty="0"/>
              <a:t>δυο μέρη απαγορεύεται να συνεχίσουν να συγκατοικούν. </a:t>
            </a:r>
          </a:p>
          <a:p>
            <a:r>
              <a:rPr lang="el-GR" dirty="0"/>
              <a:t>Τα </a:t>
            </a:r>
            <a:r>
              <a:rPr lang="el-GR" dirty="0" err="1"/>
              <a:t>αποκτηθέντα</a:t>
            </a:r>
            <a:r>
              <a:rPr lang="el-GR" dirty="0"/>
              <a:t> τέκνα μέχρι τα έξι τους χρόνια μένουν με τη μητέρα τους. Μετά τα έξι μένουν με τον πατέρα τους. </a:t>
            </a:r>
          </a:p>
          <a:p>
            <a:r>
              <a:rPr lang="el-GR" dirty="0"/>
              <a:t>Αν μια γυναίκα ξαναπαντρευτεί χωρίς να έχει </a:t>
            </a:r>
            <a:r>
              <a:rPr lang="en-US" i="1" dirty="0"/>
              <a:t>get</a:t>
            </a:r>
            <a:r>
              <a:rPr lang="en-US" dirty="0"/>
              <a:t>, </a:t>
            </a:r>
            <a:r>
              <a:rPr lang="el-GR" dirty="0"/>
              <a:t>τα παιδιά που θα αποκτήσει θεωρούνται </a:t>
            </a:r>
            <a:r>
              <a:rPr lang="en-US" i="1" dirty="0"/>
              <a:t>mamzer</a:t>
            </a:r>
            <a:r>
              <a:rPr lang="en-US" dirty="0"/>
              <a:t> </a:t>
            </a:r>
            <a:r>
              <a:rPr lang="el-GR" dirty="0"/>
              <a:t>και δεν θα μπορέσουν, όταν μεγαλώσουν να παντρευτούν παρά μόνο της ίδιας κατάστασης ή προσήλυτο. </a:t>
            </a:r>
          </a:p>
          <a:p>
            <a:r>
              <a:rPr lang="el-GR" dirty="0"/>
              <a:t>Υπάρχει περίπτωση άνδρες που έχουν γυναίκες από πλούσιες οικογένειες να αρνούνται να δώσουν </a:t>
            </a:r>
            <a:r>
              <a:rPr lang="en-US" dirty="0"/>
              <a:t>get </a:t>
            </a:r>
            <a:r>
              <a:rPr lang="el-GR" dirty="0"/>
              <a:t>ώστε να εκβιάσουν οικονομικά τις πρώην συζύγους τους.</a:t>
            </a:r>
          </a:p>
        </p:txBody>
      </p:sp>
    </p:spTree>
    <p:extLst>
      <p:ext uri="{BB962C8B-B14F-4D97-AF65-F5344CB8AC3E}">
        <p14:creationId xmlns:p14="http://schemas.microsoft.com/office/powerpoint/2010/main" val="1263899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64F4EB-0574-449B-8618-221D4BB273A6}"/>
              </a:ext>
            </a:extLst>
          </p:cNvPr>
          <p:cNvSpPr>
            <a:spLocks noGrp="1"/>
          </p:cNvSpPr>
          <p:nvPr>
            <p:ph type="title"/>
          </p:nvPr>
        </p:nvSpPr>
        <p:spPr/>
        <p:txBody>
          <a:bodyPr/>
          <a:lstStyle/>
          <a:p>
            <a:r>
              <a:rPr lang="en-US" dirty="0"/>
              <a:t>AGUNAH </a:t>
            </a:r>
            <a:endParaRPr lang="el-GR" dirty="0"/>
          </a:p>
        </p:txBody>
      </p:sp>
      <p:sp>
        <p:nvSpPr>
          <p:cNvPr id="3" name="Θέση περιεχομένου 2">
            <a:extLst>
              <a:ext uri="{FF2B5EF4-FFF2-40B4-BE49-F238E27FC236}">
                <a16:creationId xmlns:a16="http://schemas.microsoft.com/office/drawing/2014/main" id="{7844B9DE-DE5A-4425-9B6A-0066F64A7A98}"/>
              </a:ext>
            </a:extLst>
          </p:cNvPr>
          <p:cNvSpPr>
            <a:spLocks noGrp="1"/>
          </p:cNvSpPr>
          <p:nvPr>
            <p:ph idx="1"/>
          </p:nvPr>
        </p:nvSpPr>
        <p:spPr>
          <a:xfrm>
            <a:off x="818712" y="2286000"/>
            <a:ext cx="10554574" cy="4271554"/>
          </a:xfrm>
        </p:spPr>
        <p:txBody>
          <a:bodyPr>
            <a:normAutofit fontScale="92500" lnSpcReduction="20000"/>
          </a:bodyPr>
          <a:lstStyle/>
          <a:p>
            <a:pPr algn="just"/>
            <a:r>
              <a:rPr lang="en-US" sz="1900" dirty="0"/>
              <a:t>Agunah (</a:t>
            </a:r>
            <a:r>
              <a:rPr lang="el-GR" sz="1900" dirty="0" err="1"/>
              <a:t>Αγκούνα</a:t>
            </a:r>
            <a:r>
              <a:rPr lang="el-GR" sz="1900" dirty="0"/>
              <a:t>) είναι η εβραία γυναίκα που ενώ ο γάμος της είτε έχει τελειώσει είτε έχει ανασταλεί, νομικά παραμένει έγγαμη, σύμφωνα με τη </a:t>
            </a:r>
            <a:r>
              <a:rPr lang="en-US" sz="1900" dirty="0" err="1"/>
              <a:t>halakhah</a:t>
            </a:r>
            <a:r>
              <a:rPr lang="en-US" sz="1900" dirty="0"/>
              <a:t> (</a:t>
            </a:r>
            <a:r>
              <a:rPr lang="el-GR" sz="1900" dirty="0" err="1"/>
              <a:t>Χαλάχα</a:t>
            </a:r>
            <a:r>
              <a:rPr lang="el-GR" sz="1900" dirty="0"/>
              <a:t>). Συνεπώς, δεν μπορεί να τελέσει νέο γάμο. Αυτό ισχύει ακόμα και αν ο σύζυγος έχει εξαφανιστεί ή αν έχει πεθάνει, αλλά δεν βεβαιώνεται νομικά.</a:t>
            </a:r>
          </a:p>
          <a:p>
            <a:pPr algn="just"/>
            <a:r>
              <a:rPr lang="el-GR" sz="1900" dirty="0"/>
              <a:t>Σε περίπτωση εξαφάνισης της συζύγου, δεν υπάρχουν οι ίδιοι περιορισμοί για τον άνδρα. </a:t>
            </a:r>
          </a:p>
          <a:p>
            <a:pPr algn="just"/>
            <a:r>
              <a:rPr lang="el-GR" sz="1900" dirty="0"/>
              <a:t>Η </a:t>
            </a:r>
            <a:r>
              <a:rPr lang="en-US" sz="1900" dirty="0" err="1"/>
              <a:t>halakhah</a:t>
            </a:r>
            <a:r>
              <a:rPr lang="en-US" sz="1900" dirty="0"/>
              <a:t> </a:t>
            </a:r>
            <a:r>
              <a:rPr lang="el-GR" sz="1900" dirty="0"/>
              <a:t>ορίζει ότι ο γάμος διαλύεται με θάνατο ενός εκ των δυο μερών.</a:t>
            </a:r>
          </a:p>
          <a:p>
            <a:pPr algn="just"/>
            <a:r>
              <a:rPr lang="el-GR" sz="1900" dirty="0"/>
              <a:t>Σύμφωνα, με τον </a:t>
            </a:r>
            <a:r>
              <a:rPr lang="el-GR" sz="1900" dirty="0" err="1"/>
              <a:t>Ιουδαικό</a:t>
            </a:r>
            <a:r>
              <a:rPr lang="el-GR" sz="1900" dirty="0"/>
              <a:t> νόμο, το διαζύγιο μπαίνει σε ισχύ όχι από το δικαστήριο, αλλά από τα μέρη που το επιζητούν.</a:t>
            </a:r>
            <a:r>
              <a:rPr lang="en-US" sz="1900" dirty="0"/>
              <a:t> </a:t>
            </a:r>
            <a:r>
              <a:rPr lang="el-GR" sz="1900" dirty="0"/>
              <a:t>Ο σύζυγος πρέπει να παραδώσει στη σύζυγο το </a:t>
            </a:r>
            <a:r>
              <a:rPr lang="en-US" sz="1900" dirty="0"/>
              <a:t>get. </a:t>
            </a:r>
            <a:r>
              <a:rPr lang="el-GR" sz="1900" dirty="0"/>
              <a:t>Τυχόν άρνησή της για αποδοχή αυτού, δεν αποτελεί κόλλημα τέλεσης νέου γάμου.  </a:t>
            </a:r>
          </a:p>
          <a:p>
            <a:pPr algn="just"/>
            <a:r>
              <a:rPr lang="el-GR" sz="1900" dirty="0"/>
              <a:t>Αν ο σύζυγος</a:t>
            </a:r>
            <a:r>
              <a:rPr lang="en-US" sz="1900" dirty="0"/>
              <a:t> </a:t>
            </a:r>
            <a:r>
              <a:rPr lang="el-GR" sz="1900" dirty="0"/>
              <a:t>είτε αρνείται να παραδώσει στη σύζυγο το </a:t>
            </a:r>
            <a:r>
              <a:rPr lang="en-US" sz="1900" dirty="0"/>
              <a:t>get </a:t>
            </a:r>
            <a:r>
              <a:rPr lang="el-GR" sz="1900" dirty="0"/>
              <a:t>είτε στερείται δικαιοπρακτικής ικανότητας, τότε  η σύζυγος γίνεται </a:t>
            </a:r>
            <a:r>
              <a:rPr lang="en-US" sz="1900" dirty="0"/>
              <a:t>agunah. </a:t>
            </a:r>
          </a:p>
          <a:p>
            <a:pPr algn="just"/>
            <a:r>
              <a:rPr lang="el-GR" sz="1900" dirty="0"/>
              <a:t>Ενδεικτικό των δυσκολιών που αντιμετωπίζει μια </a:t>
            </a:r>
            <a:r>
              <a:rPr lang="en-US" sz="1900" dirty="0"/>
              <a:t>agunah </a:t>
            </a:r>
            <a:r>
              <a:rPr lang="el-GR" sz="1900" dirty="0"/>
              <a:t>είναι η μαρτυρία που περιλαμβάνεται στο </a:t>
            </a:r>
            <a:r>
              <a:rPr lang="el-GR" sz="1900" dirty="0" err="1"/>
              <a:t>Ταλμούδ</a:t>
            </a:r>
            <a:r>
              <a:rPr lang="el-GR" sz="1900" dirty="0"/>
              <a:t>, κατά την οποία στρατιώτες του στρατού του Βασιλιά Δαβίδ εφοδίαζαν τις συζύγους τους με γραπτό </a:t>
            </a:r>
            <a:r>
              <a:rPr lang="en-US" sz="1900" dirty="0"/>
              <a:t>get </a:t>
            </a:r>
            <a:r>
              <a:rPr lang="el-GR" sz="1900" dirty="0"/>
              <a:t>πριν αναχωρήσουν για τη μάχη προκειμένου να είναι σε θέση να ξαναπαντρευτούν σε περίπτωση θανάτου τους. (</a:t>
            </a:r>
            <a:r>
              <a:rPr lang="en-US" sz="1900" dirty="0" err="1"/>
              <a:t>Ket</a:t>
            </a:r>
            <a:r>
              <a:rPr lang="en-US" sz="1900" dirty="0"/>
              <a:t>. 9b).</a:t>
            </a:r>
            <a:endParaRPr lang="el-GR" sz="1900" dirty="0"/>
          </a:p>
          <a:p>
            <a:endParaRPr lang="el-GR" dirty="0"/>
          </a:p>
        </p:txBody>
      </p:sp>
    </p:spTree>
    <p:extLst>
      <p:ext uri="{BB962C8B-B14F-4D97-AF65-F5344CB8AC3E}">
        <p14:creationId xmlns:p14="http://schemas.microsoft.com/office/powerpoint/2010/main" val="870927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E844905-100A-4233-8DF0-4596BD46DB27}"/>
              </a:ext>
            </a:extLst>
          </p:cNvPr>
          <p:cNvSpPr>
            <a:spLocks noGrp="1"/>
          </p:cNvSpPr>
          <p:nvPr>
            <p:ph type="title"/>
          </p:nvPr>
        </p:nvSpPr>
        <p:spPr/>
        <p:txBody>
          <a:bodyPr/>
          <a:lstStyle/>
          <a:p>
            <a:r>
              <a:rPr lang="el-GR" dirty="0"/>
              <a:t>Ο ΙΣΛΑΜΙΚΟΣ ΓΑΜΟΣ </a:t>
            </a:r>
          </a:p>
        </p:txBody>
      </p:sp>
      <p:sp>
        <p:nvSpPr>
          <p:cNvPr id="3" name="Θέση περιεχομένου 2">
            <a:extLst>
              <a:ext uri="{FF2B5EF4-FFF2-40B4-BE49-F238E27FC236}">
                <a16:creationId xmlns:a16="http://schemas.microsoft.com/office/drawing/2014/main" id="{A3784EE9-C56D-4B6B-8DD1-39EFE258E6B6}"/>
              </a:ext>
            </a:extLst>
          </p:cNvPr>
          <p:cNvSpPr>
            <a:spLocks noGrp="1"/>
          </p:cNvSpPr>
          <p:nvPr>
            <p:ph idx="1"/>
          </p:nvPr>
        </p:nvSpPr>
        <p:spPr>
          <a:xfrm>
            <a:off x="818712" y="2625634"/>
            <a:ext cx="11133802" cy="4898571"/>
          </a:xfrm>
        </p:spPr>
        <p:txBody>
          <a:bodyPr>
            <a:normAutofit/>
          </a:bodyPr>
          <a:lstStyle/>
          <a:p>
            <a:pPr algn="just"/>
            <a:r>
              <a:rPr lang="el-GR" dirty="0"/>
              <a:t>Ο γάμος αποτελεί θρησκευτική υποχρέωση, χωρίς ωστόσο να αποτελεί μυστήριο.</a:t>
            </a:r>
          </a:p>
          <a:p>
            <a:pPr algn="just"/>
            <a:r>
              <a:rPr lang="el-GR" dirty="0"/>
              <a:t>Ο γάμος είναι υποχρεωτικός για το Ισλάμ. Ο πιστός μουσουλμάνος εκπληρώνει τα θρησκευτικά του καθήκοντα δια του γάμου και της θεοσέβειας. </a:t>
            </a:r>
          </a:p>
          <a:p>
            <a:pPr algn="just"/>
            <a:r>
              <a:rPr lang="el-GR" dirty="0"/>
              <a:t>Η αγαμία θεωρείται αμαρτία για το Ισλάμ.</a:t>
            </a:r>
          </a:p>
          <a:p>
            <a:pPr algn="just"/>
            <a:r>
              <a:rPr lang="el-GR" dirty="0"/>
              <a:t>Ο γάμος είναι ζωτικός κοινωνικός θεσμός.</a:t>
            </a:r>
          </a:p>
          <a:p>
            <a:pPr algn="just"/>
            <a:r>
              <a:rPr lang="el-GR" dirty="0"/>
              <a:t>Στηρίζεται σε συμβόλαιο ανταλλαγής που περιλαμβάνει συγκεκριμένους όρους για την έγκυρη σύναψή του.</a:t>
            </a:r>
          </a:p>
          <a:p>
            <a:pPr algn="just"/>
            <a:r>
              <a:rPr lang="el-GR" dirty="0"/>
              <a:t>Πρόκειται για ιδιωτικό συμβόλαιο, όχι θρησκευτικό όπως στον Ιουδαϊσμό ή μυστήριο όπως στον Χριστιανισμό. (Στο Ισλάμ </a:t>
            </a:r>
            <a:r>
              <a:rPr lang="el-GR" b="1" dirty="0"/>
              <a:t>δεν</a:t>
            </a:r>
            <a:r>
              <a:rPr lang="el-GR" dirty="0"/>
              <a:t> υπάρχει ιερατείο και μυστήρια. Η συγκρότηση τύπου ιερατείου -χαλίφης, ιμάμης, μουεζίνης, </a:t>
            </a:r>
            <a:r>
              <a:rPr lang="el-GR" dirty="0" err="1"/>
              <a:t>χατίπ</a:t>
            </a:r>
            <a:r>
              <a:rPr lang="el-GR" dirty="0"/>
              <a:t>, </a:t>
            </a:r>
            <a:r>
              <a:rPr lang="el-GR" dirty="0" err="1"/>
              <a:t>Ουλαμά</a:t>
            </a:r>
            <a:r>
              <a:rPr lang="el-GR" dirty="0"/>
              <a:t>, μουφτής, καδής- αποτελείται από αιρετά πρόσωπα, τα οποία δεν φέρουν μυστηριακή ιεροσύνη.)</a:t>
            </a:r>
            <a:endParaRPr lang="en-US" dirty="0"/>
          </a:p>
          <a:p>
            <a:pPr algn="just"/>
            <a:endParaRPr lang="el-GR" dirty="0"/>
          </a:p>
          <a:p>
            <a:pPr algn="just"/>
            <a:endParaRPr lang="el-GR" dirty="0"/>
          </a:p>
          <a:p>
            <a:pPr algn="just"/>
            <a:endParaRPr lang="el-GR" dirty="0"/>
          </a:p>
          <a:p>
            <a:pPr algn="just"/>
            <a:endParaRPr lang="el-GR" dirty="0"/>
          </a:p>
          <a:p>
            <a:pPr algn="just"/>
            <a:endParaRPr lang="el-GR" dirty="0"/>
          </a:p>
        </p:txBody>
      </p:sp>
    </p:spTree>
    <p:extLst>
      <p:ext uri="{BB962C8B-B14F-4D97-AF65-F5344CB8AC3E}">
        <p14:creationId xmlns:p14="http://schemas.microsoft.com/office/powerpoint/2010/main" val="1785258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A9A223-ADED-41D0-BF5E-DEB879115EF9}"/>
              </a:ext>
            </a:extLst>
          </p:cNvPr>
          <p:cNvSpPr>
            <a:spLocks noGrp="1"/>
          </p:cNvSpPr>
          <p:nvPr>
            <p:ph type="title"/>
          </p:nvPr>
        </p:nvSpPr>
        <p:spPr/>
        <p:txBody>
          <a:bodyPr/>
          <a:lstStyle/>
          <a:p>
            <a:r>
              <a:rPr lang="el-GR" dirty="0"/>
              <a:t>ΣΤΑΔΙΑ ΙΣΛΑΜΙΚΟΥ ΓΑΜΟΥ</a:t>
            </a:r>
          </a:p>
        </p:txBody>
      </p:sp>
      <p:sp>
        <p:nvSpPr>
          <p:cNvPr id="3" name="Θέση περιεχομένου 2">
            <a:extLst>
              <a:ext uri="{FF2B5EF4-FFF2-40B4-BE49-F238E27FC236}">
                <a16:creationId xmlns:a16="http://schemas.microsoft.com/office/drawing/2014/main" id="{666644D0-FBD0-4CED-9077-E544AF69331D}"/>
              </a:ext>
            </a:extLst>
          </p:cNvPr>
          <p:cNvSpPr>
            <a:spLocks noGrp="1"/>
          </p:cNvSpPr>
          <p:nvPr>
            <p:ph idx="1"/>
          </p:nvPr>
        </p:nvSpPr>
        <p:spPr>
          <a:xfrm>
            <a:off x="818712" y="2717074"/>
            <a:ext cx="10554574" cy="4140926"/>
          </a:xfrm>
        </p:spPr>
        <p:txBody>
          <a:bodyPr>
            <a:normAutofit lnSpcReduction="10000"/>
          </a:bodyPr>
          <a:lstStyle/>
          <a:p>
            <a:pPr algn="just"/>
            <a:r>
              <a:rPr lang="el-GR" dirty="0"/>
              <a:t>Στάδια γάμου:  </a:t>
            </a:r>
          </a:p>
          <a:p>
            <a:pPr marL="800100" lvl="1" indent="-400050" algn="just">
              <a:buAutoNum type="romanLcParenR"/>
            </a:pPr>
            <a:r>
              <a:rPr lang="el-GR" dirty="0"/>
              <a:t>Ραντεβού (</a:t>
            </a:r>
            <a:r>
              <a:rPr lang="el-GR" dirty="0" err="1"/>
              <a:t>hitba</a:t>
            </a:r>
            <a:r>
              <a:rPr lang="el-GR" dirty="0"/>
              <a:t>). Ο γαμπρός κάνει μια προσφορά στον πατέρα ή κηδεμόνα της νύφης και συμφωνεί για την περιουσία που θα παραχωρηθεί από τον σύζυγο στη σύζυγο (</a:t>
            </a:r>
            <a:r>
              <a:rPr lang="en-US" dirty="0"/>
              <a:t>mahr)</a:t>
            </a:r>
            <a:r>
              <a:rPr lang="el-GR" dirty="0"/>
              <a:t>, όπως και για άλλους όρους του συμβολαίου γάμου (</a:t>
            </a:r>
            <a:r>
              <a:rPr lang="en-US" dirty="0"/>
              <a:t>nikah-</a:t>
            </a:r>
            <a:r>
              <a:rPr lang="en-US" dirty="0" err="1"/>
              <a:t>nama</a:t>
            </a:r>
            <a:r>
              <a:rPr lang="en-US" dirty="0"/>
              <a:t>)</a:t>
            </a:r>
            <a:r>
              <a:rPr lang="el-GR" dirty="0"/>
              <a:t>. </a:t>
            </a:r>
          </a:p>
          <a:p>
            <a:pPr marL="800100" lvl="1" indent="-400050" algn="just">
              <a:buAutoNum type="romanLcParenR"/>
            </a:pPr>
            <a:r>
              <a:rPr lang="el-GR" dirty="0"/>
              <a:t>Η μεταφορά της νύφης στο σπίτι του γαμπρού (</a:t>
            </a:r>
            <a:r>
              <a:rPr lang="el-GR" dirty="0" err="1"/>
              <a:t>zifaf</a:t>
            </a:r>
            <a:r>
              <a:rPr lang="el-GR" dirty="0"/>
              <a:t>).</a:t>
            </a:r>
          </a:p>
          <a:p>
            <a:pPr marL="800100" lvl="1" indent="-400050" algn="just">
              <a:buAutoNum type="romanLcParenR"/>
            </a:pPr>
            <a:r>
              <a:rPr lang="el-GR" dirty="0"/>
              <a:t>Η γαμήλια γιορτή (</a:t>
            </a:r>
            <a:r>
              <a:rPr lang="el-GR" dirty="0" err="1"/>
              <a:t>urs</a:t>
            </a:r>
            <a:r>
              <a:rPr lang="el-GR" dirty="0"/>
              <a:t>, </a:t>
            </a:r>
            <a:r>
              <a:rPr lang="el-GR" dirty="0" err="1"/>
              <a:t>walima</a:t>
            </a:r>
            <a:r>
              <a:rPr lang="el-GR" dirty="0"/>
              <a:t>). Κατά τη διάρκεια της γαμήλιας τελετής ανακοινώνεται το συμβόλαιο γάμου και πληρώνεται το </a:t>
            </a:r>
            <a:r>
              <a:rPr lang="el-GR" dirty="0" err="1"/>
              <a:t>mahr</a:t>
            </a:r>
            <a:r>
              <a:rPr lang="el-GR" dirty="0"/>
              <a:t> ή μέρος αυτού. </a:t>
            </a:r>
          </a:p>
          <a:p>
            <a:pPr marL="800100" lvl="1" indent="-400050" algn="just">
              <a:buAutoNum type="romanLcParenR"/>
            </a:pPr>
            <a:r>
              <a:rPr lang="el-GR" dirty="0"/>
              <a:t>Πραγματική είσοδος σε σχέση γάμου (</a:t>
            </a:r>
            <a:r>
              <a:rPr lang="el-GR" dirty="0" err="1"/>
              <a:t>nikah</a:t>
            </a:r>
            <a:r>
              <a:rPr lang="el-GR" dirty="0"/>
              <a:t>), μετά την οποία ο γάμος θεωρείται ότι πραγματοποιήθηκε. Το συμβόλαιο γάμου συνάπτεται με μάρτυρες, οι οποίοι μπορούν να είναι δύο άνδρες ή ένας άντρας και δύο γυναίκες σύμφωνα με το </a:t>
            </a:r>
            <a:r>
              <a:rPr lang="el-GR" dirty="0" err="1"/>
              <a:t>madzhab</a:t>
            </a:r>
            <a:r>
              <a:rPr lang="el-GR" dirty="0"/>
              <a:t> </a:t>
            </a:r>
            <a:r>
              <a:rPr lang="el-GR" dirty="0" err="1"/>
              <a:t>Hanafi</a:t>
            </a:r>
            <a:r>
              <a:rPr lang="el-GR" dirty="0"/>
              <a:t>.</a:t>
            </a:r>
          </a:p>
          <a:p>
            <a:pPr algn="just"/>
            <a:r>
              <a:rPr lang="el-GR" dirty="0"/>
              <a:t>Η τελετή του γάμου καθορίζεται βάσει της οικονομικής και κοινωνικής κατάστασης των οικογενειών των συζύγων, όπως και από τα τοπικά έθιμα. </a:t>
            </a:r>
          </a:p>
          <a:p>
            <a:pPr algn="just"/>
            <a:r>
              <a:rPr lang="el-GR" dirty="0"/>
              <a:t>Σήμερα, στις περισσότερες ισλαμικές χώρες, το συμβόλαιο γάμου εγγράφεται από συμβολαιογράφο γάμου.</a:t>
            </a:r>
            <a:endParaRPr lang="en-US" dirty="0"/>
          </a:p>
          <a:p>
            <a:pPr algn="just"/>
            <a:endParaRPr lang="el-GR" dirty="0"/>
          </a:p>
          <a:p>
            <a:endParaRPr lang="el-GR" dirty="0"/>
          </a:p>
        </p:txBody>
      </p:sp>
    </p:spTree>
    <p:extLst>
      <p:ext uri="{BB962C8B-B14F-4D97-AF65-F5344CB8AC3E}">
        <p14:creationId xmlns:p14="http://schemas.microsoft.com/office/powerpoint/2010/main" val="4199214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DAF61-DF11-4883-9F39-FB205670213B}"/>
              </a:ext>
            </a:extLst>
          </p:cNvPr>
          <p:cNvSpPr>
            <a:spLocks noGrp="1"/>
          </p:cNvSpPr>
          <p:nvPr>
            <p:ph type="title"/>
          </p:nvPr>
        </p:nvSpPr>
        <p:spPr/>
        <p:txBody>
          <a:bodyPr/>
          <a:lstStyle/>
          <a:p>
            <a:r>
              <a:rPr lang="el-GR" dirty="0"/>
              <a:t>Ο ΕΒΡΑΪΚΟΣ ΓΑΜΟΣ (ΒΙΒΛΙΚΗ ΠΕΡΙΟΔΟΣ) </a:t>
            </a:r>
          </a:p>
        </p:txBody>
      </p:sp>
      <p:sp>
        <p:nvSpPr>
          <p:cNvPr id="3" name="Content Placeholder 2">
            <a:extLst>
              <a:ext uri="{FF2B5EF4-FFF2-40B4-BE49-F238E27FC236}">
                <a16:creationId xmlns:a16="http://schemas.microsoft.com/office/drawing/2014/main" id="{7DE455ED-67EC-4130-B474-9997DDD69F48}"/>
              </a:ext>
            </a:extLst>
          </p:cNvPr>
          <p:cNvSpPr>
            <a:spLocks noGrp="1"/>
          </p:cNvSpPr>
          <p:nvPr>
            <p:ph idx="1"/>
          </p:nvPr>
        </p:nvSpPr>
        <p:spPr/>
        <p:txBody>
          <a:bodyPr/>
          <a:lstStyle/>
          <a:p>
            <a:r>
              <a:rPr lang="el-GR" dirty="0"/>
              <a:t>Ιερή Διαθήκη μεταξύ ανδρός και γυναικός και του Θεού που θεσμοθετήθηκε κατά τη Δημιουργία του κόσμου και αφορά από τα δημιουργήματα μόνον τον Άνθρωπο. </a:t>
            </a:r>
          </a:p>
          <a:p>
            <a:r>
              <a:rPr lang="el-GR" dirty="0"/>
              <a:t>Ο ΣΚΟΠΟΣ του γάμου έχει τρεις πτυχές</a:t>
            </a:r>
            <a:r>
              <a:rPr lang="en-US" dirty="0"/>
              <a:t>:</a:t>
            </a:r>
            <a:r>
              <a:rPr lang="el-GR" dirty="0"/>
              <a:t> α) την καλλιέργεια ενός ισόβιου συντροφικού δεσμού μεταξύ ενός άνδρα και μιας γυναίκας β) η τεκνοποιία γ) η διατήρηση του ειδικού δεσμού του Θεού με τον λαό του Ισραήλ.</a:t>
            </a:r>
          </a:p>
        </p:txBody>
      </p:sp>
    </p:spTree>
    <p:extLst>
      <p:ext uri="{BB962C8B-B14F-4D97-AF65-F5344CB8AC3E}">
        <p14:creationId xmlns:p14="http://schemas.microsoft.com/office/powerpoint/2010/main" val="3152702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FAAB67-E072-4FDF-A21C-BAF220C65682}"/>
              </a:ext>
            </a:extLst>
          </p:cNvPr>
          <p:cNvSpPr>
            <a:spLocks noGrp="1"/>
          </p:cNvSpPr>
          <p:nvPr>
            <p:ph type="title"/>
          </p:nvPr>
        </p:nvSpPr>
        <p:spPr/>
        <p:txBody>
          <a:bodyPr/>
          <a:lstStyle/>
          <a:p>
            <a:r>
              <a:rPr lang="el-GR" dirty="0"/>
              <a:t>Η ΘΕΣΗ ΤΗΣ ΓΥΝΑΙΚΑΣ</a:t>
            </a:r>
          </a:p>
        </p:txBody>
      </p:sp>
      <p:sp>
        <p:nvSpPr>
          <p:cNvPr id="3" name="Θέση περιεχομένου 2">
            <a:extLst>
              <a:ext uri="{FF2B5EF4-FFF2-40B4-BE49-F238E27FC236}">
                <a16:creationId xmlns:a16="http://schemas.microsoft.com/office/drawing/2014/main" id="{38291C72-F8AF-4002-A8D4-A7A3101C2843}"/>
              </a:ext>
            </a:extLst>
          </p:cNvPr>
          <p:cNvSpPr>
            <a:spLocks noGrp="1"/>
          </p:cNvSpPr>
          <p:nvPr>
            <p:ph idx="1"/>
          </p:nvPr>
        </p:nvSpPr>
        <p:spPr>
          <a:xfrm>
            <a:off x="818712" y="2259874"/>
            <a:ext cx="10554574" cy="3598924"/>
          </a:xfrm>
        </p:spPr>
        <p:txBody>
          <a:bodyPr>
            <a:normAutofit fontScale="85000" lnSpcReduction="10000"/>
          </a:bodyPr>
          <a:lstStyle/>
          <a:p>
            <a:pPr algn="just"/>
            <a:endParaRPr lang="en-US" dirty="0"/>
          </a:p>
          <a:p>
            <a:pPr algn="just"/>
            <a:r>
              <a:rPr lang="el-GR" dirty="0"/>
              <a:t>Η θέση της γυναικός, αν και ποικίλει, είναι σαφώς υποδεέστερη από του ανδρός. </a:t>
            </a:r>
          </a:p>
          <a:p>
            <a:pPr algn="just"/>
            <a:r>
              <a:rPr lang="el-GR" dirty="0"/>
              <a:t>Το νομικό μοντέλο του γάμου στο Ισλάμ βασίζεται στην πατριαρχική αντίληψη της </a:t>
            </a:r>
            <a:r>
              <a:rPr lang="el-GR" dirty="0" err="1"/>
              <a:t>προϊσλαμικής</a:t>
            </a:r>
            <a:r>
              <a:rPr lang="el-GR" dirty="0"/>
              <a:t> Αραβίας. Ο «γάμος κυριαρχίας» της </a:t>
            </a:r>
            <a:r>
              <a:rPr lang="el-GR" dirty="0" err="1"/>
              <a:t>προϊσλαμικής</a:t>
            </a:r>
            <a:r>
              <a:rPr lang="el-GR" dirty="0"/>
              <a:t> Αραβίας, κατά τον οποίο η γυναίκα γινόταν περιουσία του άνδρα της, εξελίχθηκε στη γαμήλια συμφωνία του ισλαμικού γάμου. Η γυναίκα ως συμβαλλόμενο πρόσωπο. </a:t>
            </a:r>
          </a:p>
          <a:p>
            <a:pPr algn="just"/>
            <a:r>
              <a:rPr lang="el-GR" dirty="0"/>
              <a:t>Η υποδούλωση της γυναικός καταδικάζεται από το 	Κοράνιο. </a:t>
            </a:r>
          </a:p>
          <a:p>
            <a:pPr algn="just"/>
            <a:r>
              <a:rPr lang="el-GR" dirty="0"/>
              <a:t>Ο Μωάμεθ απαγόρευσε την αντιμετώπιση της γυναικός ως υποχείριο του ανδρός. </a:t>
            </a:r>
          </a:p>
          <a:p>
            <a:pPr algn="just"/>
            <a:r>
              <a:rPr lang="el-GR" dirty="0"/>
              <a:t>Υποστηρίζεται ότι ο Μωάμεθ βελτίωσε τη θέση της γυναικός στην ισλαμική κοινωνία σε σχέση με την </a:t>
            </a:r>
            <a:r>
              <a:rPr lang="el-GR" dirty="0" err="1"/>
              <a:t>προϊσλαμική</a:t>
            </a:r>
            <a:r>
              <a:rPr lang="el-GR" dirty="0"/>
              <a:t> αραβική εποχή, διασφαλίζοντας βασικά δικαιώματα και δη εντός του γάμου, καθώς και κληρονομικά δικαιώματα.</a:t>
            </a:r>
          </a:p>
          <a:p>
            <a:pPr algn="just"/>
            <a:r>
              <a:rPr lang="el-GR" dirty="0"/>
              <a:t>Οι </a:t>
            </a:r>
            <a:r>
              <a:rPr lang="el-GR" dirty="0" err="1"/>
              <a:t>Κορανικοί</a:t>
            </a:r>
            <a:r>
              <a:rPr lang="el-GR" dirty="0"/>
              <a:t> κανόνες του γάμου και του διαζυγίου παρείχαν ένα σταθερό σύνολο κανόνων για όλους του Μουσουλμάνους. Από τις πρώτες ισλαμικές μεταρρυθμίσεις ήταν η θέσπιση οικονομικών υποχρεώσεων του συζύγου στη σύζυγο που </a:t>
            </a:r>
            <a:r>
              <a:rPr lang="el-GR" dirty="0" err="1"/>
              <a:t>εχωρίζετο</a:t>
            </a:r>
            <a:r>
              <a:rPr lang="el-GR" dirty="0"/>
              <a:t>, η καταδίκη του διαζυγίου χωρίς επιτακτικό λόγο κ.ά.</a:t>
            </a:r>
          </a:p>
          <a:p>
            <a:endParaRPr lang="el-GR" dirty="0"/>
          </a:p>
        </p:txBody>
      </p:sp>
    </p:spTree>
    <p:extLst>
      <p:ext uri="{BB962C8B-B14F-4D97-AF65-F5344CB8AC3E}">
        <p14:creationId xmlns:p14="http://schemas.microsoft.com/office/powerpoint/2010/main" val="30253516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2CC9B0-CFE3-48C8-B565-EB169D856A83}"/>
              </a:ext>
            </a:extLst>
          </p:cNvPr>
          <p:cNvSpPr>
            <a:spLocks noGrp="1"/>
          </p:cNvSpPr>
          <p:nvPr>
            <p:ph type="title"/>
          </p:nvPr>
        </p:nvSpPr>
        <p:spPr/>
        <p:txBody>
          <a:bodyPr/>
          <a:lstStyle/>
          <a:p>
            <a:r>
              <a:rPr lang="el-GR" dirty="0"/>
              <a:t>ΠΟΛΥΓΑΜΙΑ</a:t>
            </a:r>
          </a:p>
        </p:txBody>
      </p:sp>
      <p:sp>
        <p:nvSpPr>
          <p:cNvPr id="3" name="Θέση περιεχομένου 2">
            <a:extLst>
              <a:ext uri="{FF2B5EF4-FFF2-40B4-BE49-F238E27FC236}">
                <a16:creationId xmlns:a16="http://schemas.microsoft.com/office/drawing/2014/main" id="{933A9982-534F-4BAE-9844-4BA8B77D923C}"/>
              </a:ext>
            </a:extLst>
          </p:cNvPr>
          <p:cNvSpPr>
            <a:spLocks noGrp="1"/>
          </p:cNvSpPr>
          <p:nvPr>
            <p:ph idx="1"/>
          </p:nvPr>
        </p:nvSpPr>
        <p:spPr/>
        <p:txBody>
          <a:bodyPr>
            <a:normAutofit lnSpcReduction="10000"/>
          </a:bodyPr>
          <a:lstStyle/>
          <a:p>
            <a:pPr algn="just"/>
            <a:r>
              <a:rPr lang="el-GR" dirty="0"/>
              <a:t>Η πατριαρχική πολυγαμία διαπέρασε ως έθιμο στο Ισλάμ.</a:t>
            </a:r>
          </a:p>
          <a:p>
            <a:pPr algn="just"/>
            <a:r>
              <a:rPr lang="en-US" dirty="0"/>
              <a:t>O </a:t>
            </a:r>
            <a:r>
              <a:rPr lang="el-GR" dirty="0"/>
              <a:t>άνδρας μπορεί να έχει ταυτόχρονα τέσσερις νομικά αναγνωρισμένες συζύγους,</a:t>
            </a:r>
            <a:r>
              <a:rPr lang="en-US" dirty="0"/>
              <a:t> </a:t>
            </a:r>
            <a:r>
              <a:rPr lang="el-GR" dirty="0"/>
              <a:t>βασιζόμενος στο </a:t>
            </a:r>
            <a:r>
              <a:rPr lang="en-US" dirty="0"/>
              <a:t>Quran 4, 3: «If you fear you might fail to give orphan women their ˹due˺ rights ˹if you were to marry them˺, then marry other women of your choice—two, three, or four. But if you are afraid you will fail to maintain justice, then ˹content yourselves with˺ one or those ˹bondwomen˺ in your possession.</a:t>
            </a:r>
            <a:r>
              <a:rPr lang="el-GR" dirty="0"/>
              <a:t> </a:t>
            </a:r>
            <a:r>
              <a:rPr lang="en-US" dirty="0"/>
              <a:t>This way you are less likely to commit injustice».</a:t>
            </a:r>
            <a:r>
              <a:rPr lang="el-GR" dirty="0"/>
              <a:t> (</a:t>
            </a:r>
            <a:r>
              <a:rPr lang="en-US" dirty="0">
                <a:hlinkClick r:id="rId2"/>
              </a:rPr>
              <a:t>https://quran.com/4?startingVerse=3</a:t>
            </a:r>
            <a:r>
              <a:rPr lang="el-GR" dirty="0"/>
              <a:t>)</a:t>
            </a:r>
          </a:p>
          <a:p>
            <a:pPr algn="just"/>
            <a:r>
              <a:rPr lang="el-GR" dirty="0"/>
              <a:t>Όμως, η ανοχή της πολυγαμίας προσκρούει στο </a:t>
            </a:r>
            <a:r>
              <a:rPr lang="en-US" dirty="0"/>
              <a:t>Quran 4, 129: «You will never be able to maintain ˹emotional˺ justice between your wives—no matter how keen you are. So do not totally incline towards one leaving the other in suspense</a:t>
            </a:r>
            <a:r>
              <a:rPr lang="el-GR" dirty="0"/>
              <a:t>.</a:t>
            </a:r>
            <a:r>
              <a:rPr lang="en-US" dirty="0"/>
              <a:t> And if you do what is right and are mindful ˹of Allah˺, surely Allah is All-Forgiving, Most Merciful.»</a:t>
            </a:r>
            <a:r>
              <a:rPr lang="el-GR" dirty="0"/>
              <a:t> (</a:t>
            </a:r>
            <a:r>
              <a:rPr lang="en-US" dirty="0">
                <a:hlinkClick r:id="rId3"/>
              </a:rPr>
              <a:t>https://quran.com/4?startingVerse=129</a:t>
            </a:r>
            <a:r>
              <a:rPr lang="el-GR" dirty="0"/>
              <a:t>)</a:t>
            </a:r>
          </a:p>
        </p:txBody>
      </p:sp>
    </p:spTree>
    <p:extLst>
      <p:ext uri="{BB962C8B-B14F-4D97-AF65-F5344CB8AC3E}">
        <p14:creationId xmlns:p14="http://schemas.microsoft.com/office/powerpoint/2010/main" val="524637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0EFD90-F6D1-4D81-903B-9FB2293B48B6}"/>
              </a:ext>
            </a:extLst>
          </p:cNvPr>
          <p:cNvSpPr>
            <a:spLocks noGrp="1"/>
          </p:cNvSpPr>
          <p:nvPr>
            <p:ph type="title"/>
          </p:nvPr>
        </p:nvSpPr>
        <p:spPr/>
        <p:txBody>
          <a:bodyPr/>
          <a:lstStyle/>
          <a:p>
            <a:r>
              <a:rPr lang="el-GR" dirty="0"/>
              <a:t>ΔΙΑΖΥΓΙΟ </a:t>
            </a:r>
          </a:p>
        </p:txBody>
      </p:sp>
      <p:sp>
        <p:nvSpPr>
          <p:cNvPr id="3" name="Θέση περιεχομένου 2">
            <a:extLst>
              <a:ext uri="{FF2B5EF4-FFF2-40B4-BE49-F238E27FC236}">
                <a16:creationId xmlns:a16="http://schemas.microsoft.com/office/drawing/2014/main" id="{F1A6D21A-F30D-4247-8E93-F2F66B37DDFA}"/>
              </a:ext>
            </a:extLst>
          </p:cNvPr>
          <p:cNvSpPr>
            <a:spLocks noGrp="1"/>
          </p:cNvSpPr>
          <p:nvPr>
            <p:ph idx="1"/>
          </p:nvPr>
        </p:nvSpPr>
        <p:spPr>
          <a:xfrm>
            <a:off x="818712" y="2194560"/>
            <a:ext cx="10554574" cy="4663440"/>
          </a:xfrm>
        </p:spPr>
        <p:txBody>
          <a:bodyPr>
            <a:normAutofit fontScale="85000" lnSpcReduction="20000"/>
          </a:bodyPr>
          <a:lstStyle/>
          <a:p>
            <a:endParaRPr lang="el-GR" dirty="0"/>
          </a:p>
          <a:p>
            <a:pPr algn="just"/>
            <a:r>
              <a:rPr lang="el-GR" dirty="0"/>
              <a:t>Το διαζύγιο εξετάζεται σε τέσσερις διαφορετικές σούρες του Κορανίου. </a:t>
            </a:r>
          </a:p>
          <a:p>
            <a:pPr algn="just"/>
            <a:r>
              <a:rPr lang="el-GR" dirty="0"/>
              <a:t>Γενική αρχή στο </a:t>
            </a:r>
            <a:r>
              <a:rPr lang="en-US" dirty="0"/>
              <a:t>Quran</a:t>
            </a:r>
            <a:r>
              <a:rPr lang="el-GR" dirty="0"/>
              <a:t> 2, 231</a:t>
            </a:r>
            <a:r>
              <a:rPr lang="en-US" dirty="0"/>
              <a:t>: «When you divorce women and they have ˹almost˺ reached the end of their waiting period, either retain them </a:t>
            </a:r>
            <a:r>
              <a:rPr lang="en-US" dirty="0" err="1"/>
              <a:t>honourably</a:t>
            </a:r>
            <a:r>
              <a:rPr lang="en-US" dirty="0"/>
              <a:t> or let them go </a:t>
            </a:r>
            <a:r>
              <a:rPr lang="en-US" dirty="0" err="1"/>
              <a:t>honourably</a:t>
            </a:r>
            <a:r>
              <a:rPr lang="en-US" dirty="0"/>
              <a:t>. But do not retain them ˹only˺ to harm them ˹or˺ to take advantage ˹of them˺. Whoever does that surely wrongs his own soul. Do not take Allah’s revelations lightly. Remember Allah’s </a:t>
            </a:r>
            <a:r>
              <a:rPr lang="en-US" dirty="0" err="1"/>
              <a:t>favours</a:t>
            </a:r>
            <a:r>
              <a:rPr lang="en-US" dirty="0"/>
              <a:t> upon you as well as the Book and wisdom1 He has sent down for your guidance. Be mindful of Allah, and know that Allah has ˹perfect˺ knowledge of all things.» (</a:t>
            </a:r>
            <a:r>
              <a:rPr lang="en-US" dirty="0">
                <a:hlinkClick r:id="rId2"/>
              </a:rPr>
              <a:t>https://quran.com/al-baqarah/231</a:t>
            </a:r>
            <a:r>
              <a:rPr lang="en-US" dirty="0"/>
              <a:t>)</a:t>
            </a:r>
            <a:endParaRPr lang="el-GR" dirty="0"/>
          </a:p>
          <a:p>
            <a:pPr algn="just"/>
            <a:r>
              <a:rPr lang="el-GR" dirty="0"/>
              <a:t>Το διαζύγιο στο Ισλάμ μπορεί να πάρει διαφορετικές μορφές, οι οποίες όμως διαφέρουν στη θεωρία και στην πρακτική ανάλογα με τον χρόνο και τον τόπο. </a:t>
            </a:r>
          </a:p>
          <a:p>
            <a:pPr algn="just"/>
            <a:r>
              <a:rPr lang="el-GR" dirty="0"/>
              <a:t> Στην ισλαμική παράδοση, το διαζύγιο αποτελούσε δικαίωμα του ανδρός, που μπορούσε να επιτευχθεί δια της απλής αποποίησης / αποκήρυξης της συζύγου από τον σύζυγό της [</a:t>
            </a:r>
            <a:r>
              <a:rPr lang="en-US" dirty="0"/>
              <a:t>Talaq (</a:t>
            </a:r>
            <a:r>
              <a:rPr lang="el-GR" dirty="0"/>
              <a:t>αποποίηση)].  Για την αποφυγή βιαστικών διαζυγίων, προβλέπεται σε αυτή την περιπτώσεις η περίοδος αναμονής (</a:t>
            </a:r>
            <a:r>
              <a:rPr lang="en-US" dirty="0"/>
              <a:t>iddah) –</a:t>
            </a:r>
            <a:r>
              <a:rPr lang="el-GR" dirty="0"/>
              <a:t>πρόκειται για ολοκλήρωση έως τριών μηνιαίων περιόδων γυναικός. Ομοίως, για τις γυναίκες πριν την </a:t>
            </a:r>
            <a:r>
              <a:rPr lang="el-GR" dirty="0" err="1"/>
              <a:t>εμμηναρχία</a:t>
            </a:r>
            <a:r>
              <a:rPr lang="el-GR" dirty="0"/>
              <a:t> ή μετά την εμμηνόπαυση, ορίζεται αντίστοιχη περίοδος αναμονής.</a:t>
            </a:r>
          </a:p>
          <a:p>
            <a:pPr algn="just"/>
            <a:r>
              <a:rPr lang="el-GR" dirty="0"/>
              <a:t>Μορφές διαζυγίου, όπως επικράτησαν και εξελίχθηκαν στην ιστορία του Ισλάμ είναι</a:t>
            </a:r>
            <a:r>
              <a:rPr lang="en-US" dirty="0"/>
              <a:t>:</a:t>
            </a:r>
            <a:r>
              <a:rPr lang="el-GR" dirty="0"/>
              <a:t> το </a:t>
            </a:r>
            <a:r>
              <a:rPr lang="el-GR" dirty="0" err="1"/>
              <a:t>talaq</a:t>
            </a:r>
            <a:r>
              <a:rPr lang="el-GR" dirty="0"/>
              <a:t> (αποποίηση), το </a:t>
            </a:r>
            <a:r>
              <a:rPr lang="el-GR" dirty="0" err="1"/>
              <a:t>khulʿ</a:t>
            </a:r>
            <a:r>
              <a:rPr lang="el-GR" dirty="0"/>
              <a:t> (αμοιβαίο διαζύγιο), το δικαστικό διαζύγιο και οι όρκοι. </a:t>
            </a:r>
          </a:p>
          <a:p>
            <a:pPr algn="just"/>
            <a:r>
              <a:rPr lang="el-GR" dirty="0"/>
              <a:t>Οι κανόνες του διαζυγίου </a:t>
            </a:r>
            <a:r>
              <a:rPr lang="el-GR" dirty="0" err="1"/>
              <a:t>διέπονταν</a:t>
            </a:r>
            <a:r>
              <a:rPr lang="el-GR" dirty="0"/>
              <a:t> από τη </a:t>
            </a:r>
            <a:r>
              <a:rPr lang="en-US" dirty="0"/>
              <a:t>sharia</a:t>
            </a:r>
            <a:r>
              <a:rPr lang="el-GR" dirty="0"/>
              <a:t> </a:t>
            </a:r>
            <a:r>
              <a:rPr lang="en-US" dirty="0"/>
              <a:t>(</a:t>
            </a:r>
            <a:r>
              <a:rPr lang="el-GR" dirty="0" err="1"/>
              <a:t>σαρία</a:t>
            </a:r>
            <a:r>
              <a:rPr lang="en-US" dirty="0"/>
              <a:t>)</a:t>
            </a:r>
            <a:r>
              <a:rPr lang="el-GR" dirty="0"/>
              <a:t>, όπως ερμηνεύεται από την παραδοσιακή ισλαμική νομολογία αν και διέφεραν ανάλογα με τη νομική σχολή κ</a:t>
            </a:r>
            <a:r>
              <a:rPr lang="en-US" dirty="0"/>
              <a:t>a</a:t>
            </a:r>
            <a:r>
              <a:rPr lang="el-GR" dirty="0"/>
              <a:t>ι τις ιστορικές πρακτικές, οι οποίες συχνά απέκλειαν από τη νομική θεωρία.</a:t>
            </a:r>
          </a:p>
          <a:p>
            <a:endParaRPr lang="el-GR" dirty="0"/>
          </a:p>
        </p:txBody>
      </p:sp>
    </p:spTree>
    <p:extLst>
      <p:ext uri="{BB962C8B-B14F-4D97-AF65-F5344CB8AC3E}">
        <p14:creationId xmlns:p14="http://schemas.microsoft.com/office/powerpoint/2010/main" val="15650411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4BAED8-19EA-4231-9BAA-DB746C419FD6}"/>
              </a:ext>
            </a:extLst>
          </p:cNvPr>
          <p:cNvSpPr>
            <a:spLocks noGrp="1"/>
          </p:cNvSpPr>
          <p:nvPr>
            <p:ph type="title"/>
          </p:nvPr>
        </p:nvSpPr>
        <p:spPr/>
        <p:txBody>
          <a:bodyPr/>
          <a:lstStyle/>
          <a:p>
            <a:r>
              <a:rPr lang="el-GR" dirty="0"/>
              <a:t>ΣΥΝΕΠΕΙΕΣ ΔΙΑΖΥΓΙΟΥ (Ι) </a:t>
            </a:r>
          </a:p>
        </p:txBody>
      </p:sp>
      <p:sp>
        <p:nvSpPr>
          <p:cNvPr id="3" name="Θέση περιεχομένου 2">
            <a:extLst>
              <a:ext uri="{FF2B5EF4-FFF2-40B4-BE49-F238E27FC236}">
                <a16:creationId xmlns:a16="http://schemas.microsoft.com/office/drawing/2014/main" id="{B546F400-8EAE-4305-9B87-0F45A46C8026}"/>
              </a:ext>
            </a:extLst>
          </p:cNvPr>
          <p:cNvSpPr>
            <a:spLocks noGrp="1"/>
          </p:cNvSpPr>
          <p:nvPr>
            <p:ph idx="1"/>
          </p:nvPr>
        </p:nvSpPr>
        <p:spPr>
          <a:xfrm>
            <a:off x="818712" y="2222287"/>
            <a:ext cx="10728854" cy="4452833"/>
          </a:xfrm>
        </p:spPr>
        <p:txBody>
          <a:bodyPr>
            <a:normAutofit lnSpcReduction="10000"/>
          </a:bodyPr>
          <a:lstStyle/>
          <a:p>
            <a:pPr algn="just"/>
            <a:endParaRPr lang="el-GR" dirty="0"/>
          </a:p>
          <a:p>
            <a:pPr algn="just"/>
            <a:r>
              <a:rPr lang="el-GR" dirty="0"/>
              <a:t>Στη σύγχρονη εποχή, ο έλεγχος των κανόνων του διαζυγίου μετατοπίστηκε από τους παραδοσιακούς νομικούς στο κράτος. Γεγονός που οφείλεται στην κωδικοποίηση των νόμων από νομοθετικά όργανα -οι νόμοι που βασίζονταν στη </a:t>
            </a:r>
            <a:r>
              <a:rPr lang="en-US" dirty="0"/>
              <a:t>sharia </a:t>
            </a:r>
            <a:r>
              <a:rPr lang="el-GR" dirty="0"/>
              <a:t>(</a:t>
            </a:r>
            <a:r>
              <a:rPr lang="el-GR" dirty="0" err="1"/>
              <a:t>σαρία</a:t>
            </a:r>
            <a:r>
              <a:rPr lang="el-GR" dirty="0"/>
              <a:t>) αντικαταστάθηκαν από καταστατικά βασισμένα σε ευρωπαϊκά πρότυπα.</a:t>
            </a:r>
          </a:p>
          <a:p>
            <a:pPr algn="just"/>
            <a:r>
              <a:rPr lang="el-GR" dirty="0"/>
              <a:t>Η μητέρα έχει την επιμέλεια των παιδιών της μέχρι την ενηλικίωσή τους (ορίζεται διαφορετικά ανάλογα με την κάθε νομική σχολή), ενώ ο πατέρας διατηρεί την κηδεμονία.</a:t>
            </a:r>
          </a:p>
          <a:p>
            <a:pPr algn="just"/>
            <a:r>
              <a:rPr lang="el-GR" dirty="0"/>
              <a:t>Ιστορικά και ενδεικτικά των πρακτικών επιμέλειας των τέκνων</a:t>
            </a:r>
            <a:r>
              <a:rPr lang="en-US" dirty="0"/>
              <a:t>: </a:t>
            </a:r>
            <a:r>
              <a:rPr lang="el-GR" dirty="0"/>
              <a:t>υπό την οθωμανική κυριαρχία φαίνεται ότι ακολουθούσαν τους κανόνες της νομολογίας των </a:t>
            </a:r>
            <a:r>
              <a:rPr lang="el-GR" dirty="0" err="1"/>
              <a:t>Χαναφί</a:t>
            </a:r>
            <a:r>
              <a:rPr lang="el-GR" dirty="0"/>
              <a:t>, αν και στην Οθωμανική Αίγυπτο τα παιδιά έμεναν γενικά με τη διαζευγμένη μητέρα τους πέρα ​​από την καθορισμένη ηλικία. Μια διαζευγμένη γυναίκα μπορούσε να διατηρήσει την επιμέλεια των παιδιών της εκτός εάν ξαναπαντρευτεί και ο σύζυγός της διεκδίκησε την επιμέλεια, οπότε η επιμέλεια περνούσε σε μια από τις γυναίκες συγγενείς της. Υπό τους </a:t>
            </a:r>
            <a:r>
              <a:rPr lang="el-GR" dirty="0" err="1"/>
              <a:t>Μαμελούκους</a:t>
            </a:r>
            <a:r>
              <a:rPr lang="el-GR" dirty="0"/>
              <a:t>, οι γυναίκες μπορούσαν να παραιτηθούν από το δικαίωμα στη διατροφή των παιδιών προκειμένου να αποκτήσουν εκτεταμένη επιμέλεια. </a:t>
            </a:r>
          </a:p>
          <a:p>
            <a:pPr algn="just"/>
            <a:endParaRPr lang="el-GR" dirty="0"/>
          </a:p>
          <a:p>
            <a:endParaRPr lang="el-GR" dirty="0"/>
          </a:p>
        </p:txBody>
      </p:sp>
    </p:spTree>
    <p:extLst>
      <p:ext uri="{BB962C8B-B14F-4D97-AF65-F5344CB8AC3E}">
        <p14:creationId xmlns:p14="http://schemas.microsoft.com/office/powerpoint/2010/main" val="27091925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D6342C-38FB-4003-BAD5-E5A3E1A4BAD4}"/>
              </a:ext>
            </a:extLst>
          </p:cNvPr>
          <p:cNvSpPr>
            <a:spLocks noGrp="1"/>
          </p:cNvSpPr>
          <p:nvPr>
            <p:ph type="title"/>
          </p:nvPr>
        </p:nvSpPr>
        <p:spPr/>
        <p:txBody>
          <a:bodyPr/>
          <a:lstStyle/>
          <a:p>
            <a:r>
              <a:rPr lang="el-GR" dirty="0"/>
              <a:t>ΣΥΝΕΠΕΙΕΣ ΔΙΑΖΥΓΙΟΥ (ΙΙ) </a:t>
            </a:r>
          </a:p>
        </p:txBody>
      </p:sp>
      <p:sp>
        <p:nvSpPr>
          <p:cNvPr id="3" name="Θέση περιεχομένου 2">
            <a:extLst>
              <a:ext uri="{FF2B5EF4-FFF2-40B4-BE49-F238E27FC236}">
                <a16:creationId xmlns:a16="http://schemas.microsoft.com/office/drawing/2014/main" id="{C9883894-53AD-4F6F-BE87-4EDD5A94C454}"/>
              </a:ext>
            </a:extLst>
          </p:cNvPr>
          <p:cNvSpPr>
            <a:spLocks noGrp="1"/>
          </p:cNvSpPr>
          <p:nvPr>
            <p:ph idx="1"/>
          </p:nvPr>
        </p:nvSpPr>
        <p:spPr/>
        <p:txBody>
          <a:bodyPr>
            <a:normAutofit fontScale="92500" lnSpcReduction="20000"/>
          </a:bodyPr>
          <a:lstStyle/>
          <a:p>
            <a:pPr algn="just"/>
            <a:endParaRPr lang="el-GR" dirty="0"/>
          </a:p>
          <a:p>
            <a:pPr algn="just"/>
            <a:endParaRPr lang="el-GR" dirty="0"/>
          </a:p>
          <a:p>
            <a:pPr algn="just"/>
            <a:r>
              <a:rPr lang="el-GR" dirty="0"/>
              <a:t>Η ισλαμική νομολογία περιλαμβάνει τους όρους χειρισμού του </a:t>
            </a:r>
            <a:r>
              <a:rPr lang="el-GR" dirty="0" err="1"/>
              <a:t>mahr</a:t>
            </a:r>
            <a:r>
              <a:rPr lang="el-GR" dirty="0"/>
              <a:t> (</a:t>
            </a:r>
            <a:r>
              <a:rPr lang="el-GR" dirty="0" err="1"/>
              <a:t>μαχρ</a:t>
            </a:r>
            <a:r>
              <a:rPr lang="el-GR" dirty="0"/>
              <a:t>) σε περίπτωση διαζυγίου, ανάλογα με το ποιος ζητά το διαζύγιο και υπό ποιες συνθήκες. </a:t>
            </a:r>
          </a:p>
          <a:p>
            <a:pPr algn="just"/>
            <a:r>
              <a:rPr lang="el-GR" dirty="0"/>
              <a:t>Υπενθυμίζεται ότι </a:t>
            </a:r>
            <a:r>
              <a:rPr lang="en-US" dirty="0"/>
              <a:t>: </a:t>
            </a:r>
            <a:r>
              <a:rPr lang="el-GR" dirty="0"/>
              <a:t>Το </a:t>
            </a:r>
            <a:r>
              <a:rPr lang="en-US" dirty="0"/>
              <a:t>mahr</a:t>
            </a:r>
            <a:r>
              <a:rPr lang="el-GR" dirty="0"/>
              <a:t> είναι</a:t>
            </a:r>
            <a:r>
              <a:rPr lang="en-US" dirty="0"/>
              <a:t> </a:t>
            </a:r>
            <a:r>
              <a:rPr lang="el-GR" dirty="0"/>
              <a:t>το γαμήλιο δώρο που προσφέρεται από τον γαμπρό στη νύφη. Από της παραλαβή του γίνεται αποκλειστική ιδιοκτησία της γυναικός με απόλυτη ελευθερία χρήσης και διάθεσης. Το συμβόλαιο γάμου δεν ισχύει χωρίς το </a:t>
            </a:r>
            <a:r>
              <a:rPr lang="el-GR" dirty="0" err="1"/>
              <a:t>mahr</a:t>
            </a:r>
            <a:r>
              <a:rPr lang="el-GR" dirty="0"/>
              <a:t>. </a:t>
            </a:r>
            <a:r>
              <a:rPr lang="en-US" dirty="0"/>
              <a:t>                  </a:t>
            </a:r>
            <a:r>
              <a:rPr lang="el-GR" dirty="0"/>
              <a:t>Είναι δυνατό</a:t>
            </a:r>
            <a:r>
              <a:rPr lang="en-US" dirty="0"/>
              <a:t>: </a:t>
            </a:r>
            <a:r>
              <a:rPr lang="el-GR" dirty="0"/>
              <a:t>Η καταβολή ενός μέρους του </a:t>
            </a:r>
            <a:r>
              <a:rPr lang="el-GR" dirty="0" err="1"/>
              <a:t>mahr</a:t>
            </a:r>
            <a:r>
              <a:rPr lang="en-US" dirty="0"/>
              <a:t> </a:t>
            </a:r>
            <a:r>
              <a:rPr lang="el-GR" dirty="0"/>
              <a:t>να αναβάλλεται, λειτουργώντας, επιπροσθέτως, ως αποτρεπτικός παράγοντας για την άσκηση του δικαιώματος μονομερούς διαζυγίου από τον σύζυγο, αν και υπάρχει διαφωνία μεταξύ των νομικών ως προς το επιτρεπτό και τον τρόπο αναβολής της πληρωμής του </a:t>
            </a:r>
            <a:r>
              <a:rPr lang="el-GR" dirty="0" err="1"/>
              <a:t>mahr</a:t>
            </a:r>
            <a:r>
              <a:rPr lang="el-GR" dirty="0"/>
              <a:t>. </a:t>
            </a:r>
          </a:p>
          <a:p>
            <a:pPr algn="just"/>
            <a:r>
              <a:rPr lang="el-GR" dirty="0"/>
              <a:t>Σε πολλές μουσουλμανικές χώρες προστίθενται στα συμβόλαια γάμου όροι </a:t>
            </a:r>
            <a:r>
              <a:rPr lang="el-GR"/>
              <a:t>-ονομάζονται </a:t>
            </a:r>
            <a:r>
              <a:rPr lang="el-GR" dirty="0"/>
              <a:t>«</a:t>
            </a:r>
            <a:r>
              <a:rPr lang="en-US" dirty="0" err="1"/>
              <a:t>haq</a:t>
            </a:r>
            <a:r>
              <a:rPr lang="en-US" dirty="0"/>
              <a:t> </a:t>
            </a:r>
            <a:r>
              <a:rPr lang="en-US" dirty="0" err="1"/>
              <a:t>meher</a:t>
            </a:r>
            <a:r>
              <a:rPr lang="en-US" dirty="0"/>
              <a:t>»</a:t>
            </a:r>
            <a:r>
              <a:rPr lang="el-GR" dirty="0"/>
              <a:t>-</a:t>
            </a:r>
            <a:r>
              <a:rPr lang="en-US" dirty="0"/>
              <a:t> </a:t>
            </a:r>
            <a:r>
              <a:rPr lang="el-GR" dirty="0"/>
              <a:t>δικαιώματος οικονομικής διατροφής και κεφαλαιακών απονομών.</a:t>
            </a:r>
          </a:p>
          <a:p>
            <a:pPr algn="just"/>
            <a:endParaRPr lang="el-GR" dirty="0"/>
          </a:p>
          <a:p>
            <a:endParaRPr lang="el-GR" dirty="0"/>
          </a:p>
        </p:txBody>
      </p:sp>
    </p:spTree>
    <p:extLst>
      <p:ext uri="{BB962C8B-B14F-4D97-AF65-F5344CB8AC3E}">
        <p14:creationId xmlns:p14="http://schemas.microsoft.com/office/powerpoint/2010/main" val="4583318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042A40-4277-460C-8D19-53E6AAD33C8E}"/>
              </a:ext>
            </a:extLst>
          </p:cNvPr>
          <p:cNvSpPr>
            <a:spLocks noGrp="1"/>
          </p:cNvSpPr>
          <p:nvPr>
            <p:ph type="title"/>
          </p:nvPr>
        </p:nvSpPr>
        <p:spPr/>
        <p:txBody>
          <a:bodyPr/>
          <a:lstStyle/>
          <a:p>
            <a:r>
              <a:rPr lang="el-GR" dirty="0"/>
              <a:t>Ο ΓΑΜΟΣ ΣΤΗ ΧΡΙΣΤΙΑΝΙΚΗ ΠΑΡΑΔΟΣΗ </a:t>
            </a:r>
          </a:p>
        </p:txBody>
      </p:sp>
      <p:sp>
        <p:nvSpPr>
          <p:cNvPr id="3" name="Θέση περιεχομένου 2">
            <a:extLst>
              <a:ext uri="{FF2B5EF4-FFF2-40B4-BE49-F238E27FC236}">
                <a16:creationId xmlns:a16="http://schemas.microsoft.com/office/drawing/2014/main" id="{4BFFFE84-5984-442D-960F-1E9D3726F488}"/>
              </a:ext>
            </a:extLst>
          </p:cNvPr>
          <p:cNvSpPr>
            <a:spLocks noGrp="1"/>
          </p:cNvSpPr>
          <p:nvPr>
            <p:ph idx="1"/>
          </p:nvPr>
        </p:nvSpPr>
        <p:spPr>
          <a:xfrm>
            <a:off x="578840" y="2231472"/>
            <a:ext cx="10794446" cy="4038699"/>
          </a:xfrm>
        </p:spPr>
        <p:txBody>
          <a:bodyPr/>
          <a:lstStyle/>
          <a:p>
            <a:r>
              <a:rPr lang="el-GR" dirty="0"/>
              <a:t>Ο Χριστιανισμός διαφέρει από τις άλλες δυο μονοθεϊστικές θρησκείες. Αντιμετωπίζει τον γάμο διαφορετικά από τον Ιουδαϊσμό και τον Μωαμεθανισμό.</a:t>
            </a:r>
          </a:p>
          <a:p>
            <a:r>
              <a:rPr lang="el-GR" dirty="0"/>
              <a:t>Ο γάμος δεν έχει υποχρεωτικό χαρακτήρα, αλλά προαιρετικό. Αποτελεί ελεύθερη επιλογή. </a:t>
            </a:r>
          </a:p>
          <a:p>
            <a:r>
              <a:rPr lang="el-GR" dirty="0"/>
              <a:t>Δεν του προσδίδεται απόλυτη αξία όσον αφορά τη σωτηρία του ανθρώπου.</a:t>
            </a:r>
          </a:p>
          <a:p>
            <a:r>
              <a:rPr lang="el-GR" dirty="0"/>
              <a:t>Εξύψωση του γάμου δια της παρουσίας του Χριστού στον γάμο της Κανά. </a:t>
            </a:r>
          </a:p>
          <a:p>
            <a:r>
              <a:rPr lang="el-GR" dirty="0"/>
              <a:t>Αδιάλυτος χαρακτήρας του μυστηρίου του γάμου. Ο Παύλος τον παραβάλλει με τον αδιάλυτο δεσμό Χριστού και Εκκλησίας (</a:t>
            </a:r>
            <a:r>
              <a:rPr lang="el-GR" dirty="0" err="1"/>
              <a:t>Εφ</a:t>
            </a:r>
            <a:r>
              <a:rPr lang="el-GR" dirty="0"/>
              <a:t>. 5, 32-33).</a:t>
            </a:r>
          </a:p>
          <a:p>
            <a:r>
              <a:rPr lang="el-GR" dirty="0"/>
              <a:t>Κατά τους πρώτους χριστιανικούς αιώνες, το μυστήριο του γάμου ετελείτο κατά τη διάρκεια της Λειτουργίας. </a:t>
            </a:r>
          </a:p>
          <a:p>
            <a:endParaRPr lang="el-GR" dirty="0"/>
          </a:p>
          <a:p>
            <a:endParaRPr lang="el-GR" dirty="0"/>
          </a:p>
        </p:txBody>
      </p:sp>
    </p:spTree>
    <p:extLst>
      <p:ext uri="{BB962C8B-B14F-4D97-AF65-F5344CB8AC3E}">
        <p14:creationId xmlns:p14="http://schemas.microsoft.com/office/powerpoint/2010/main" val="4028837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7238D-4448-4FC8-9D1B-AAD6CB7C2DC8}"/>
              </a:ext>
            </a:extLst>
          </p:cNvPr>
          <p:cNvSpPr>
            <a:spLocks noGrp="1"/>
          </p:cNvSpPr>
          <p:nvPr>
            <p:ph type="title"/>
          </p:nvPr>
        </p:nvSpPr>
        <p:spPr/>
        <p:txBody>
          <a:bodyPr/>
          <a:lstStyle/>
          <a:p>
            <a:r>
              <a:rPr lang="el-GR" dirty="0"/>
              <a:t>ΑΠΟΦΥΓΗ ΤΕΚΝΟΠΟΙΪΑΣ </a:t>
            </a:r>
          </a:p>
        </p:txBody>
      </p:sp>
      <p:sp>
        <p:nvSpPr>
          <p:cNvPr id="3" name="TextBox 2">
            <a:extLst>
              <a:ext uri="{FF2B5EF4-FFF2-40B4-BE49-F238E27FC236}">
                <a16:creationId xmlns:a16="http://schemas.microsoft.com/office/drawing/2014/main" id="{AE80EAFD-2C0A-43F8-80B9-E11A264AAA6E}"/>
              </a:ext>
            </a:extLst>
          </p:cNvPr>
          <p:cNvSpPr txBox="1"/>
          <p:nvPr/>
        </p:nvSpPr>
        <p:spPr>
          <a:xfrm>
            <a:off x="2843868" y="3263317"/>
            <a:ext cx="6912528" cy="2585323"/>
          </a:xfrm>
          <a:prstGeom prst="rect">
            <a:avLst/>
          </a:prstGeom>
          <a:noFill/>
        </p:spPr>
        <p:txBody>
          <a:bodyPr wrap="square" rtlCol="0">
            <a:spAutoFit/>
          </a:bodyPr>
          <a:lstStyle/>
          <a:p>
            <a:r>
              <a:rPr lang="el-GR" dirty="0"/>
              <a:t>ΙΣΟΔΥΝΑΜΕΙ ΜΕ ΑΦΑΙΡΕΣΗ ΖΩΗΣ </a:t>
            </a:r>
          </a:p>
          <a:p>
            <a:endParaRPr lang="el-GR" dirty="0"/>
          </a:p>
          <a:p>
            <a:r>
              <a:rPr lang="el-GR" dirty="0"/>
              <a:t>ΠΕΡΙΟΡΙΖΕΙ  ΤΟΝ ΑΡΙΘΜΟ ΤΩΝ  ΚΑΤ’ ΕΙΚΟΝΑ ΘΕΟΥ ΔΗΜΙΟΥΡΓΗΜΑΤΩΝ </a:t>
            </a:r>
          </a:p>
          <a:p>
            <a:endParaRPr lang="el-GR" dirty="0"/>
          </a:p>
          <a:p>
            <a:r>
              <a:rPr lang="el-GR" dirty="0"/>
              <a:t>ΟΔΗΓΕΙ ΣΤΗΝ ΑΝΑΧΩΡΗΣΗ ΤΗΣ ΘΕΙΑΣ ΠΑΡΟΥΣΙΑΣ ΑΠΟ ΤΟΝ  ΛΑΟ ΤΟΥ ΙΣΡΑΗΛ </a:t>
            </a:r>
          </a:p>
          <a:p>
            <a:r>
              <a:rPr lang="el-GR" dirty="0"/>
              <a:t> </a:t>
            </a:r>
          </a:p>
          <a:p>
            <a:endParaRPr lang="el-GR" dirty="0"/>
          </a:p>
        </p:txBody>
      </p:sp>
    </p:spTree>
    <p:extLst>
      <p:ext uri="{BB962C8B-B14F-4D97-AF65-F5344CB8AC3E}">
        <p14:creationId xmlns:p14="http://schemas.microsoft.com/office/powerpoint/2010/main" val="4167010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DAF61-DF11-4883-9F39-FB205670213B}"/>
              </a:ext>
            </a:extLst>
          </p:cNvPr>
          <p:cNvSpPr>
            <a:spLocks noGrp="1"/>
          </p:cNvSpPr>
          <p:nvPr>
            <p:ph type="title"/>
          </p:nvPr>
        </p:nvSpPr>
        <p:spPr/>
        <p:txBody>
          <a:bodyPr/>
          <a:lstStyle/>
          <a:p>
            <a:r>
              <a:rPr lang="el-GR" dirty="0"/>
              <a:t>ΣΥΣΤΑΤΙΚΟΣ ΤΥΠΟΣ </a:t>
            </a:r>
          </a:p>
        </p:txBody>
      </p:sp>
      <p:sp>
        <p:nvSpPr>
          <p:cNvPr id="3" name="Content Placeholder 2">
            <a:extLst>
              <a:ext uri="{FF2B5EF4-FFF2-40B4-BE49-F238E27FC236}">
                <a16:creationId xmlns:a16="http://schemas.microsoft.com/office/drawing/2014/main" id="{7DE455ED-67EC-4130-B474-9997DDD69F48}"/>
              </a:ext>
            </a:extLst>
          </p:cNvPr>
          <p:cNvSpPr>
            <a:spLocks noGrp="1"/>
          </p:cNvSpPr>
          <p:nvPr>
            <p:ph idx="1"/>
          </p:nvPr>
        </p:nvSpPr>
        <p:spPr/>
        <p:txBody>
          <a:bodyPr/>
          <a:lstStyle/>
          <a:p>
            <a:r>
              <a:rPr lang="el-GR" dirty="0"/>
              <a:t>Η ένωση ανδρός και γυναικός </a:t>
            </a:r>
          </a:p>
          <a:p>
            <a:endParaRPr lang="el-GR" dirty="0"/>
          </a:p>
          <a:p>
            <a:r>
              <a:rPr lang="el-GR" dirty="0"/>
              <a:t>Η οικογενειακή εθιμοτυπία </a:t>
            </a:r>
          </a:p>
          <a:p>
            <a:endParaRPr lang="el-GR" dirty="0"/>
          </a:p>
          <a:p>
            <a:r>
              <a:rPr lang="el-GR" dirty="0"/>
              <a:t>Ο εορτασμός δεν αποτελεί στοιχείο συστατικού τύπου</a:t>
            </a:r>
          </a:p>
          <a:p>
            <a:endParaRPr lang="el-GR" dirty="0"/>
          </a:p>
          <a:p>
            <a:endParaRPr lang="el-GR" dirty="0"/>
          </a:p>
        </p:txBody>
      </p:sp>
    </p:spTree>
    <p:extLst>
      <p:ext uri="{BB962C8B-B14F-4D97-AF65-F5344CB8AC3E}">
        <p14:creationId xmlns:p14="http://schemas.microsoft.com/office/powerpoint/2010/main" val="597784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DAF61-DF11-4883-9F39-FB205670213B}"/>
              </a:ext>
            </a:extLst>
          </p:cNvPr>
          <p:cNvSpPr>
            <a:spLocks noGrp="1"/>
          </p:cNvSpPr>
          <p:nvPr>
            <p:ph type="title"/>
          </p:nvPr>
        </p:nvSpPr>
        <p:spPr/>
        <p:txBody>
          <a:bodyPr/>
          <a:lstStyle/>
          <a:p>
            <a:r>
              <a:rPr lang="el-GR" dirty="0"/>
              <a:t>ΑΠΑΓΟΡΕΥΜΕΝΟΙ ΓΑΜΟΙ </a:t>
            </a:r>
          </a:p>
        </p:txBody>
      </p:sp>
      <p:sp>
        <p:nvSpPr>
          <p:cNvPr id="3" name="Content Placeholder 2">
            <a:extLst>
              <a:ext uri="{FF2B5EF4-FFF2-40B4-BE49-F238E27FC236}">
                <a16:creationId xmlns:a16="http://schemas.microsoft.com/office/drawing/2014/main" id="{7DE455ED-67EC-4130-B474-9997DDD69F48}"/>
              </a:ext>
            </a:extLst>
          </p:cNvPr>
          <p:cNvSpPr>
            <a:spLocks noGrp="1"/>
          </p:cNvSpPr>
          <p:nvPr>
            <p:ph idx="1"/>
          </p:nvPr>
        </p:nvSpPr>
        <p:spPr/>
        <p:txBody>
          <a:bodyPr/>
          <a:lstStyle/>
          <a:p>
            <a:pPr algn="just"/>
            <a:r>
              <a:rPr lang="el-GR" dirty="0"/>
              <a:t>Κατ΄ εξαίρεση  ορισμένοι ενδοφυλετικοί (στενή συγγένεια ή διαζυγμένες γυναίκες) </a:t>
            </a:r>
          </a:p>
          <a:p>
            <a:pPr algn="just"/>
            <a:endParaRPr lang="el-GR" dirty="0"/>
          </a:p>
          <a:p>
            <a:pPr algn="just"/>
            <a:r>
              <a:rPr lang="el-GR" dirty="0"/>
              <a:t>Γάμοι με αλλοθρήσκους </a:t>
            </a:r>
          </a:p>
          <a:p>
            <a:pPr algn="just"/>
            <a:endParaRPr lang="el-GR" dirty="0"/>
          </a:p>
          <a:p>
            <a:pPr algn="just"/>
            <a:r>
              <a:rPr lang="el-GR" dirty="0"/>
              <a:t>Η γνώμη της γυναικός αναφέρεται στην περίπτωση της Ρεβέκκας (Γεν 24:58) και πιθανόν η έλλειψη συναίνεσης να επηρεάζει το επιτρεπτό του γάμου. </a:t>
            </a:r>
          </a:p>
          <a:p>
            <a:endParaRPr lang="el-GR" dirty="0"/>
          </a:p>
          <a:p>
            <a:endParaRPr lang="el-GR" dirty="0"/>
          </a:p>
        </p:txBody>
      </p:sp>
    </p:spTree>
    <p:extLst>
      <p:ext uri="{BB962C8B-B14F-4D97-AF65-F5344CB8AC3E}">
        <p14:creationId xmlns:p14="http://schemas.microsoft.com/office/powerpoint/2010/main" val="514498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DAF61-DF11-4883-9F39-FB205670213B}"/>
              </a:ext>
            </a:extLst>
          </p:cNvPr>
          <p:cNvSpPr>
            <a:spLocks noGrp="1"/>
          </p:cNvSpPr>
          <p:nvPr>
            <p:ph type="title"/>
          </p:nvPr>
        </p:nvSpPr>
        <p:spPr/>
        <p:txBody>
          <a:bodyPr/>
          <a:lstStyle/>
          <a:p>
            <a:r>
              <a:rPr lang="el-GR" dirty="0"/>
              <a:t>ΡΑΒΙΝΙΚΗ ΠΕΡΙΟΔΟΣ </a:t>
            </a:r>
          </a:p>
        </p:txBody>
      </p:sp>
      <p:sp>
        <p:nvSpPr>
          <p:cNvPr id="3" name="Content Placeholder 2">
            <a:extLst>
              <a:ext uri="{FF2B5EF4-FFF2-40B4-BE49-F238E27FC236}">
                <a16:creationId xmlns:a16="http://schemas.microsoft.com/office/drawing/2014/main" id="{7DE455ED-67EC-4130-B474-9997DDD69F48}"/>
              </a:ext>
            </a:extLst>
          </p:cNvPr>
          <p:cNvSpPr>
            <a:spLocks noGrp="1"/>
          </p:cNvSpPr>
          <p:nvPr>
            <p:ph idx="1"/>
          </p:nvPr>
        </p:nvSpPr>
        <p:spPr/>
        <p:txBody>
          <a:bodyPr/>
          <a:lstStyle/>
          <a:p>
            <a:endParaRPr lang="el-GR" dirty="0"/>
          </a:p>
          <a:p>
            <a:pPr algn="just"/>
            <a:r>
              <a:rPr lang="el-GR" dirty="0" err="1"/>
              <a:t>Κατ</a:t>
            </a:r>
            <a:r>
              <a:rPr lang="el-GR" dirty="0"/>
              <a:t>΄ εξαίρεση  ορισμένοι ενδοφυλετικοί (στενή συγγένεια ή διαζυγμένες γυναίκες) </a:t>
            </a:r>
          </a:p>
          <a:p>
            <a:pPr algn="just"/>
            <a:r>
              <a:rPr lang="el-GR" dirty="0"/>
              <a:t>Γάμοι με αλλοθρήσκους </a:t>
            </a:r>
          </a:p>
          <a:p>
            <a:pPr algn="just"/>
            <a:r>
              <a:rPr lang="el-GR" dirty="0"/>
              <a:t>Η γνώμη της γυναικός αναφέρεται στην περίπτωση της Ρεβέκκας (Γεν 24:58) και πιθανόν η έλλειψη συναίνεσης να επηρεάζει το επιτρεπτό του γάμου. </a:t>
            </a:r>
          </a:p>
          <a:p>
            <a:pPr algn="just"/>
            <a:r>
              <a:rPr lang="el-GR" dirty="0"/>
              <a:t>Κατακρίνεται όποιος απορρίπτει τις φυσικές τάσεις και επιθυμίες του ανθρώπου.         </a:t>
            </a:r>
            <a:endParaRPr lang="el-GR" dirty="0">
              <a:solidFill>
                <a:srgbClr val="FF0000"/>
              </a:solidFill>
            </a:endParaRPr>
          </a:p>
          <a:p>
            <a:pPr algn="just"/>
            <a:r>
              <a:rPr lang="el-GR" dirty="0"/>
              <a:t>Ο γάμος ως δυνατότητα πραγμάτωσης - ολοκλήρωσης της ανθρώπινης φύσεως. </a:t>
            </a:r>
          </a:p>
          <a:p>
            <a:pPr algn="just"/>
            <a:r>
              <a:rPr lang="el-GR" dirty="0"/>
              <a:t>Δίνεται προσοχή και επισημαίνεται η σπουδαιότητα της επιλογής συζύγου.</a:t>
            </a:r>
          </a:p>
          <a:p>
            <a:pPr marL="0" indent="0">
              <a:buNone/>
            </a:pPr>
            <a:endParaRPr lang="el-GR" dirty="0"/>
          </a:p>
          <a:p>
            <a:endParaRPr lang="el-GR" dirty="0"/>
          </a:p>
        </p:txBody>
      </p:sp>
    </p:spTree>
    <p:extLst>
      <p:ext uri="{BB962C8B-B14F-4D97-AF65-F5344CB8AC3E}">
        <p14:creationId xmlns:p14="http://schemas.microsoft.com/office/powerpoint/2010/main" val="517537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414BF9-3093-4B97-AA9C-DFDCDAC3A011}"/>
              </a:ext>
            </a:extLst>
          </p:cNvPr>
          <p:cNvSpPr>
            <a:spLocks noGrp="1"/>
          </p:cNvSpPr>
          <p:nvPr>
            <p:ph type="title"/>
          </p:nvPr>
        </p:nvSpPr>
        <p:spPr>
          <a:xfrm>
            <a:off x="1228012" y="613954"/>
            <a:ext cx="10571998" cy="1384663"/>
          </a:xfrm>
        </p:spPr>
        <p:txBody>
          <a:bodyPr/>
          <a:lstStyle/>
          <a:p>
            <a:r>
              <a:rPr lang="el-GR" dirty="0"/>
              <a:t>ΡΑΒΙΝΙΚΗ ΠΑΡΑΔΟΣΗ</a:t>
            </a:r>
            <a:br>
              <a:rPr lang="el-GR" dirty="0"/>
            </a:br>
            <a:endParaRPr lang="el-GR" dirty="0"/>
          </a:p>
        </p:txBody>
      </p:sp>
      <p:sp>
        <p:nvSpPr>
          <p:cNvPr id="3" name="Θέση περιεχομένου 2">
            <a:extLst>
              <a:ext uri="{FF2B5EF4-FFF2-40B4-BE49-F238E27FC236}">
                <a16:creationId xmlns:a16="http://schemas.microsoft.com/office/drawing/2014/main" id="{CA53917F-6676-4272-97CB-2BD0F0EF095D}"/>
              </a:ext>
            </a:extLst>
          </p:cNvPr>
          <p:cNvSpPr>
            <a:spLocks noGrp="1"/>
          </p:cNvSpPr>
          <p:nvPr>
            <p:ph idx="1"/>
          </p:nvPr>
        </p:nvSpPr>
        <p:spPr/>
        <p:txBody>
          <a:bodyPr>
            <a:normAutofit/>
          </a:bodyPr>
          <a:lstStyle/>
          <a:p>
            <a:endParaRPr lang="el-GR" dirty="0"/>
          </a:p>
          <a:p>
            <a:endParaRPr lang="el-GR" dirty="0"/>
          </a:p>
          <a:p>
            <a:pPr algn="just"/>
            <a:r>
              <a:rPr lang="el-GR" dirty="0"/>
              <a:t>Ο γάμος αποτελεί ιερή σχέση, συμβολίζοντας την ένωση του Θεού (ανδρός) και του Ισραήλ (γυναικός). </a:t>
            </a:r>
          </a:p>
          <a:p>
            <a:pPr algn="just"/>
            <a:r>
              <a:rPr lang="el-GR" dirty="0"/>
              <a:t>Προϋποθέτει σεβασμό και σύνεση μεταξύ των δυο προσώπων.</a:t>
            </a:r>
          </a:p>
          <a:p>
            <a:pPr algn="just"/>
            <a:r>
              <a:rPr lang="en-US" dirty="0"/>
              <a:t>o </a:t>
            </a:r>
            <a:r>
              <a:rPr lang="el-GR" dirty="0"/>
              <a:t>Σύζυγος</a:t>
            </a:r>
            <a:r>
              <a:rPr lang="en-US" dirty="0"/>
              <a:t> </a:t>
            </a:r>
            <a:r>
              <a:rPr lang="el-GR" dirty="0"/>
              <a:t>οφείλει να αγαπά τη γυναίκα του και να φροντίζει περί</a:t>
            </a:r>
            <a:r>
              <a:rPr lang="en-US" dirty="0"/>
              <a:t>: </a:t>
            </a:r>
            <a:r>
              <a:rPr lang="el-GR" dirty="0"/>
              <a:t> της τροφής, της ένδυσης, και των σεξουαλικών επιθυμιών της γυναικός (τρείς βιβλικές υποχρεώσεις). </a:t>
            </a:r>
          </a:p>
          <a:p>
            <a:pPr algn="just"/>
            <a:r>
              <a:rPr lang="el-GR" dirty="0"/>
              <a:t>η Σύζυγος ανταποδίδει με πίστη στον άνδρα της και φροντίζει περί</a:t>
            </a:r>
            <a:r>
              <a:rPr lang="en-US" dirty="0"/>
              <a:t>: </a:t>
            </a:r>
            <a:r>
              <a:rPr lang="el-GR" dirty="0"/>
              <a:t>τα του οίκου της (λειτουργία &amp; ήθος) και της ανατροφής των τέκνων.</a:t>
            </a:r>
          </a:p>
          <a:p>
            <a:pPr marL="0" indent="0" algn="just">
              <a:buNone/>
            </a:pPr>
            <a:endParaRPr lang="el-GR" dirty="0"/>
          </a:p>
          <a:p>
            <a:pPr algn="just"/>
            <a:endParaRPr lang="el-GR" dirty="0"/>
          </a:p>
          <a:p>
            <a:endParaRPr lang="el-GR" dirty="0"/>
          </a:p>
        </p:txBody>
      </p:sp>
    </p:spTree>
    <p:extLst>
      <p:ext uri="{BB962C8B-B14F-4D97-AF65-F5344CB8AC3E}">
        <p14:creationId xmlns:p14="http://schemas.microsoft.com/office/powerpoint/2010/main" val="1989338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F4D5D0-6C12-4636-A380-610EB1C99C41}"/>
              </a:ext>
            </a:extLst>
          </p:cNvPr>
          <p:cNvSpPr>
            <a:spLocks noGrp="1"/>
          </p:cNvSpPr>
          <p:nvPr>
            <p:ph type="title"/>
          </p:nvPr>
        </p:nvSpPr>
        <p:spPr/>
        <p:txBody>
          <a:bodyPr/>
          <a:lstStyle/>
          <a:p>
            <a:r>
              <a:rPr lang="el-GR" dirty="0"/>
              <a:t>ΙΟΥΔΑΪΚΟΣ ΝΟΜΟΣ - </a:t>
            </a:r>
            <a:r>
              <a:rPr lang="en-US" dirty="0"/>
              <a:t>Kiddushin </a:t>
            </a:r>
            <a:endParaRPr lang="el-GR" dirty="0"/>
          </a:p>
        </p:txBody>
      </p:sp>
      <p:sp>
        <p:nvSpPr>
          <p:cNvPr id="3" name="Θέση περιεχομένου 2">
            <a:extLst>
              <a:ext uri="{FF2B5EF4-FFF2-40B4-BE49-F238E27FC236}">
                <a16:creationId xmlns:a16="http://schemas.microsoft.com/office/drawing/2014/main" id="{79DF461D-671C-49C9-B001-EDD39714BE7A}"/>
              </a:ext>
            </a:extLst>
          </p:cNvPr>
          <p:cNvSpPr>
            <a:spLocks noGrp="1"/>
          </p:cNvSpPr>
          <p:nvPr>
            <p:ph idx="1"/>
          </p:nvPr>
        </p:nvSpPr>
        <p:spPr>
          <a:xfrm>
            <a:off x="818712" y="2351314"/>
            <a:ext cx="10554574" cy="4506686"/>
          </a:xfrm>
        </p:spPr>
        <p:txBody>
          <a:bodyPr>
            <a:normAutofit fontScale="92500" lnSpcReduction="20000"/>
          </a:bodyPr>
          <a:lstStyle/>
          <a:p>
            <a:endParaRPr lang="en-US" sz="1600" dirty="0"/>
          </a:p>
          <a:p>
            <a:endParaRPr lang="en-US" sz="1600" dirty="0"/>
          </a:p>
          <a:p>
            <a:pPr algn="just"/>
            <a:r>
              <a:rPr lang="el-GR" sz="1600" dirty="0" err="1"/>
              <a:t>Κiddushin</a:t>
            </a:r>
            <a:r>
              <a:rPr lang="en-US" sz="1600" dirty="0"/>
              <a:t> (</a:t>
            </a:r>
            <a:r>
              <a:rPr lang="el-GR" sz="1600" dirty="0" err="1"/>
              <a:t>κιντουσιν</a:t>
            </a:r>
            <a:r>
              <a:rPr lang="el-GR" sz="1600" dirty="0"/>
              <a:t>) και </a:t>
            </a:r>
            <a:r>
              <a:rPr lang="en-US" sz="1600" dirty="0" err="1"/>
              <a:t>nisuin</a:t>
            </a:r>
            <a:r>
              <a:rPr lang="en-US" sz="1600" dirty="0"/>
              <a:t> </a:t>
            </a:r>
            <a:r>
              <a:rPr lang="el-GR" sz="1600" dirty="0"/>
              <a:t>(νισουιν)οι δυο διακεκριμένες πράξεις του γάμου κατά τον Ιουδαϊκό νόμο.</a:t>
            </a:r>
          </a:p>
          <a:p>
            <a:pPr algn="just"/>
            <a:r>
              <a:rPr lang="el-GR" sz="1600" dirty="0"/>
              <a:t>Ο όρος «</a:t>
            </a:r>
            <a:r>
              <a:rPr lang="en-US" sz="1600" dirty="0"/>
              <a:t>kiddushin» </a:t>
            </a:r>
            <a:r>
              <a:rPr lang="el-GR" sz="1600" dirty="0"/>
              <a:t>μεταφράζεται ως «λογοδόσιμο», όχι όμως με τη σημερινή έννοια  διότι επί της ουσίας θεωρείται τετελεσμένος γάμος ως προς τη γυναίκα  </a:t>
            </a:r>
          </a:p>
          <a:p>
            <a:pPr algn="just"/>
            <a:r>
              <a:rPr lang="el-GR" sz="1600" dirty="0"/>
              <a:t>Δηλώνει νομική και προσωπική σχέση μεταξύ ανδρός και γυναικός. </a:t>
            </a:r>
          </a:p>
          <a:p>
            <a:pPr algn="just"/>
            <a:r>
              <a:rPr lang="el-GR" sz="1600" dirty="0"/>
              <a:t>Μπορεί να διαλυθεί με τον θάνατο ή το διαζύγιο και των δυο. </a:t>
            </a:r>
          </a:p>
          <a:p>
            <a:pPr algn="just"/>
            <a:r>
              <a:rPr lang="el-GR" sz="1600" dirty="0"/>
              <a:t>Η γυναίκα αποκτάται με</a:t>
            </a:r>
            <a:r>
              <a:rPr lang="en-US" sz="1600" dirty="0"/>
              <a:t>: </a:t>
            </a:r>
            <a:endParaRPr lang="el-GR" sz="1600" dirty="0"/>
          </a:p>
          <a:p>
            <a:pPr marL="0" indent="0" algn="just">
              <a:buNone/>
            </a:pPr>
            <a:r>
              <a:rPr lang="el-GR" sz="1600" dirty="0"/>
              <a:t>      (</a:t>
            </a:r>
            <a:r>
              <a:rPr lang="en-US" sz="1600" dirty="0" err="1"/>
              <a:t>i</a:t>
            </a:r>
            <a:r>
              <a:rPr lang="el-GR" sz="1600" dirty="0"/>
              <a:t>) χρήματα</a:t>
            </a:r>
            <a:r>
              <a:rPr lang="en-US" sz="1600" dirty="0"/>
              <a:t> – </a:t>
            </a:r>
            <a:r>
              <a:rPr lang="el-GR" sz="1600" dirty="0"/>
              <a:t>δυο μάρτυρες ομολογούν την παράδοση των χρημάτων στη νύφη / σήμερα γίνεται με δαχτυλίδι στον δεξιό δείκτη. Η απόκτηση δια χρημάτων δεν θεωρείται αγορά περιουσίας. Ο άνδρας δεν μπορεί να πουλήσει τη γυναίκα του. </a:t>
            </a:r>
          </a:p>
          <a:p>
            <a:pPr marL="0" indent="0" algn="just">
              <a:buNone/>
            </a:pPr>
            <a:r>
              <a:rPr lang="el-GR" sz="1600" dirty="0"/>
              <a:t>      (</a:t>
            </a:r>
            <a:r>
              <a:rPr lang="en-US" sz="1600" dirty="0"/>
              <a:t>ii</a:t>
            </a:r>
            <a:r>
              <a:rPr lang="el-GR" sz="1600" dirty="0"/>
              <a:t>) συμφωνία – γραπτή δήλωση του συζύγου στη σύζυγο</a:t>
            </a:r>
            <a:r>
              <a:rPr lang="en-US" sz="1600" dirty="0"/>
              <a:t> </a:t>
            </a:r>
            <a:r>
              <a:rPr lang="el-GR" sz="1600" dirty="0"/>
              <a:t>δια αναφοράς στον νόμο του Μωυσή και του Ισραήλ. Κατά τους Ραβίνους, αν ένα διαζύγιο είναι έγκυρο με γραπτή πράξη, το ίδιο ισχύει και για τον γάμο.</a:t>
            </a:r>
          </a:p>
          <a:p>
            <a:pPr marL="0" indent="0" algn="just">
              <a:buNone/>
            </a:pPr>
            <a:r>
              <a:rPr lang="el-GR" sz="1600" dirty="0"/>
              <a:t>      (</a:t>
            </a:r>
            <a:r>
              <a:rPr lang="en-US" sz="1600" dirty="0" err="1"/>
              <a:t>i</a:t>
            </a:r>
            <a:r>
              <a:rPr lang="el-GR" sz="1600" dirty="0"/>
              <a:t>ι</a:t>
            </a:r>
            <a:r>
              <a:rPr lang="en-US" sz="1600" dirty="0" err="1"/>
              <a:t>i</a:t>
            </a:r>
            <a:r>
              <a:rPr lang="el-GR" sz="1600" dirty="0"/>
              <a:t>) ή σαρκική πράξη – </a:t>
            </a:r>
            <a:r>
              <a:rPr lang="el-GR" sz="1600" i="1" dirty="0"/>
              <a:t>συγκατοίκηση</a:t>
            </a:r>
            <a:r>
              <a:rPr lang="el-GR" sz="1600" dirty="0"/>
              <a:t>. Αν και έγκυρη διαδικασία, τιμωρείται ως πορνεία για τον άνδρα που τη χρησιμοποιεί ως μέθοδο </a:t>
            </a:r>
            <a:r>
              <a:rPr lang="en-US" sz="1600" dirty="0"/>
              <a:t>kiddushin</a:t>
            </a:r>
            <a:r>
              <a:rPr lang="el-GR" sz="1600" dirty="0"/>
              <a:t>. </a:t>
            </a:r>
          </a:p>
          <a:p>
            <a:pPr algn="just"/>
            <a:r>
              <a:rPr lang="el-GR" sz="1600" dirty="0"/>
              <a:t>Η γυναίκα χειραφετείται με διαζύγιο ή θάνατο του συζύγου της. </a:t>
            </a:r>
          </a:p>
          <a:p>
            <a:endParaRPr lang="el-GR" sz="1600" dirty="0"/>
          </a:p>
          <a:p>
            <a:endParaRPr lang="el-GR" dirty="0"/>
          </a:p>
          <a:p>
            <a:endParaRPr lang="el-GR" dirty="0"/>
          </a:p>
        </p:txBody>
      </p:sp>
    </p:spTree>
    <p:extLst>
      <p:ext uri="{BB962C8B-B14F-4D97-AF65-F5344CB8AC3E}">
        <p14:creationId xmlns:p14="http://schemas.microsoft.com/office/powerpoint/2010/main" val="3276811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D0E46E-D3D4-40A3-8AFF-399212F31738}"/>
              </a:ext>
            </a:extLst>
          </p:cNvPr>
          <p:cNvSpPr>
            <a:spLocks noGrp="1"/>
          </p:cNvSpPr>
          <p:nvPr>
            <p:ph type="title"/>
          </p:nvPr>
        </p:nvSpPr>
        <p:spPr/>
        <p:txBody>
          <a:bodyPr/>
          <a:lstStyle/>
          <a:p>
            <a:r>
              <a:rPr lang="el-GR" dirty="0"/>
              <a:t>ΙΟΥΔΑΪΚΟΣ ΝΟΜΟΣ - </a:t>
            </a:r>
            <a:r>
              <a:rPr lang="en-US" dirty="0"/>
              <a:t>Kiddushin </a:t>
            </a:r>
            <a:endParaRPr lang="el-GR" dirty="0"/>
          </a:p>
        </p:txBody>
      </p:sp>
      <p:sp>
        <p:nvSpPr>
          <p:cNvPr id="3" name="Θέση περιεχομένου 2">
            <a:extLst>
              <a:ext uri="{FF2B5EF4-FFF2-40B4-BE49-F238E27FC236}">
                <a16:creationId xmlns:a16="http://schemas.microsoft.com/office/drawing/2014/main" id="{A18F1467-34FA-4905-9422-2AFBC3E354EC}"/>
              </a:ext>
            </a:extLst>
          </p:cNvPr>
          <p:cNvSpPr>
            <a:spLocks noGrp="1"/>
          </p:cNvSpPr>
          <p:nvPr>
            <p:ph idx="1"/>
          </p:nvPr>
        </p:nvSpPr>
        <p:spPr/>
        <p:txBody>
          <a:bodyPr/>
          <a:lstStyle/>
          <a:p>
            <a:pPr algn="just"/>
            <a:r>
              <a:rPr lang="el-GR" dirty="0"/>
              <a:t>Αποκλεισμός σχέσεων γυναικός με άλλους άνδρες όταν το </a:t>
            </a:r>
            <a:r>
              <a:rPr lang="en-US" dirty="0"/>
              <a:t>Kiddushin </a:t>
            </a:r>
            <a:r>
              <a:rPr lang="el-GR" dirty="0"/>
              <a:t>είναι τετελεσμένο</a:t>
            </a:r>
            <a:r>
              <a:rPr lang="en-US" dirty="0"/>
              <a:t>. H </a:t>
            </a:r>
            <a:r>
              <a:rPr lang="el-GR" dirty="0"/>
              <a:t>γυναίκα θεωρείται έγγαμη.</a:t>
            </a:r>
          </a:p>
          <a:p>
            <a:pPr algn="just"/>
            <a:r>
              <a:rPr lang="el-GR" dirty="0"/>
              <a:t>Ο νόμος επιτρέπει στους άνδρες τις σχέσεις εκτός γάμου, αρκεί οι γυναίκες να είναι άγαμες. </a:t>
            </a:r>
          </a:p>
          <a:p>
            <a:pPr algn="just"/>
            <a:r>
              <a:rPr lang="el-GR" dirty="0"/>
              <a:t>Συνεπώς</a:t>
            </a:r>
            <a:r>
              <a:rPr lang="en-US" dirty="0"/>
              <a:t>, </a:t>
            </a:r>
            <a:r>
              <a:rPr lang="el-GR" dirty="0"/>
              <a:t>επιτρέπεται η πολυγαμία για τον άνδρα. Είναι ανεκτή από τον Ιουδαϊκό νόμο [Η</a:t>
            </a:r>
            <a:r>
              <a:rPr lang="en-US" dirty="0" err="1"/>
              <a:t>alakhah</a:t>
            </a:r>
            <a:r>
              <a:rPr lang="el-GR" dirty="0"/>
              <a:t> (</a:t>
            </a:r>
            <a:r>
              <a:rPr lang="el-GR" dirty="0" err="1"/>
              <a:t>Χαλάχα</a:t>
            </a:r>
            <a:r>
              <a:rPr lang="el-GR" dirty="0"/>
              <a:t>)]</a:t>
            </a:r>
            <a:r>
              <a:rPr lang="en-US" dirty="0"/>
              <a:t>.</a:t>
            </a:r>
            <a:r>
              <a:rPr lang="el-GR" dirty="0"/>
              <a:t> </a:t>
            </a:r>
          </a:p>
          <a:p>
            <a:pPr algn="just"/>
            <a:r>
              <a:rPr lang="el-GR" dirty="0"/>
              <a:t>Από την άλλη, είναι επιτρεπτός μόνο ένας άνδρας για την γυναίκα προς αποφυγή σύγχυσης της πατρότητας των παιδιών της.</a:t>
            </a:r>
          </a:p>
          <a:p>
            <a:endParaRPr lang="el-GR" dirty="0"/>
          </a:p>
        </p:txBody>
      </p:sp>
    </p:spTree>
    <p:extLst>
      <p:ext uri="{BB962C8B-B14F-4D97-AF65-F5344CB8AC3E}">
        <p14:creationId xmlns:p14="http://schemas.microsoft.com/office/powerpoint/2010/main" val="7868804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9ECD33"/>
      </a:accent1>
      <a:accent2>
        <a:srgbClr val="E19933"/>
      </a:accent2>
      <a:accent3>
        <a:srgbClr val="DC5D3D"/>
      </a:accent3>
      <a:accent4>
        <a:srgbClr val="A967CB"/>
      </a:accent4>
      <a:accent5>
        <a:srgbClr val="5EA5DD"/>
      </a:accent5>
      <a:accent6>
        <a:srgbClr val="44BEA9"/>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98D1675B-7325-48AD-994B-0DEF3379A98D}"/>
    </a:ext>
  </a:extLst>
</a:theme>
</file>

<file path=docProps/app.xml><?xml version="1.0" encoding="utf-8"?>
<Properties xmlns="http://schemas.openxmlformats.org/officeDocument/2006/extended-properties" xmlns:vt="http://schemas.openxmlformats.org/officeDocument/2006/docPropsVTypes">
  <Template>TM03457503[[fn=Quotable]]</Template>
  <TotalTime>2415</TotalTime>
  <Words>3028</Words>
  <Application>Microsoft Office PowerPoint</Application>
  <PresentationFormat>Widescreen</PresentationFormat>
  <Paragraphs>161</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Century Gothic</vt:lpstr>
      <vt:lpstr>Wingdings 2</vt:lpstr>
      <vt:lpstr>Quotable</vt:lpstr>
      <vt:lpstr>Γάμος και Διαζύγιο </vt:lpstr>
      <vt:lpstr>Ο ΕΒΡΑΪΚΟΣ ΓΑΜΟΣ (ΒΙΒΛΙΚΗ ΠΕΡΙΟΔΟΣ) </vt:lpstr>
      <vt:lpstr>ΑΠΟΦΥΓΗ ΤΕΚΝΟΠΟΙΪΑΣ </vt:lpstr>
      <vt:lpstr>ΣΥΣΤΑΤΙΚΟΣ ΤΥΠΟΣ </vt:lpstr>
      <vt:lpstr>ΑΠΑΓΟΡΕΥΜΕΝΟΙ ΓΑΜΟΙ </vt:lpstr>
      <vt:lpstr>ΡΑΒΙΝΙΚΗ ΠΕΡΙΟΔΟΣ </vt:lpstr>
      <vt:lpstr>ΡΑΒΙΝΙΚΗ ΠΑΡΑΔΟΣΗ </vt:lpstr>
      <vt:lpstr>ΙΟΥΔΑΪΚΟΣ ΝΟΜΟΣ - Kiddushin </vt:lpstr>
      <vt:lpstr>ΙΟΥΔΑΪΚΟΣ ΝΟΜΟΣ - Kiddushin </vt:lpstr>
      <vt:lpstr>ΙΟΥΔΑΪΚΟΣ ΝΟΜΟΣ - Nisuin</vt:lpstr>
      <vt:lpstr>ΤΕΛΕΤΗ ΤΟΥ ΜΑΝΤΗΛΙΟΥ - Kinyan </vt:lpstr>
      <vt:lpstr>ΓΑΜΗΛΙΟ ΣΥΜΒΟΛΑΙΟ (ketubah)  &amp; ΠΡΟΞΕΝΗΤΗΣ (schadchan)</vt:lpstr>
      <vt:lpstr>ΔΙΑΖΥΓΙΟ</vt:lpstr>
      <vt:lpstr>ΛΟΓΟΙ ΔΙΑΖΥΓΙΟΥ – ΓΙΑ ΤΗ ΓΥΝΑΙΚΑ </vt:lpstr>
      <vt:lpstr>ΛΟΓΟΙ ΔΙΑΖΥΓΙΟΥ – ΓΙΑ ΤΟΝ ΑΝΔΡΑ</vt:lpstr>
      <vt:lpstr>ΔΥΣΚΟΛΙΕΣ ΜΕΤΑ ΤΟ ΔΙΑΖΥΓΙΟ </vt:lpstr>
      <vt:lpstr>AGUNAH </vt:lpstr>
      <vt:lpstr>Ο ΙΣΛΑΜΙΚΟΣ ΓΑΜΟΣ </vt:lpstr>
      <vt:lpstr>ΣΤΑΔΙΑ ΙΣΛΑΜΙΚΟΥ ΓΑΜΟΥ</vt:lpstr>
      <vt:lpstr>Η ΘΕΣΗ ΤΗΣ ΓΥΝΑΙΚΑΣ</vt:lpstr>
      <vt:lpstr>ΠΟΛΥΓΑΜΙΑ</vt:lpstr>
      <vt:lpstr>ΔΙΑΖΥΓΙΟ </vt:lpstr>
      <vt:lpstr>ΣΥΝΕΠΕΙΕΣ ΔΙΑΖΥΓΙΟΥ (Ι) </vt:lpstr>
      <vt:lpstr>ΣΥΝΕΠΕΙΕΣ ΔΙΑΖΥΓΙΟΥ (ΙΙ) </vt:lpstr>
      <vt:lpstr>Ο ΓΑΜΟΣ ΣΤΗ ΧΡΙΣΤΙΑΝΙΚΗ ΠΑΡΑΔΟΣΗ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Γάμος και Διαζύγιο</dc:title>
  <dc:creator>user-eir</dc:creator>
  <cp:lastModifiedBy>user-eir</cp:lastModifiedBy>
  <cp:revision>15</cp:revision>
  <dcterms:created xsi:type="dcterms:W3CDTF">2022-03-16T14:23:08Z</dcterms:created>
  <dcterms:modified xsi:type="dcterms:W3CDTF">2022-03-31T10:51:50Z</dcterms:modified>
</cp:coreProperties>
</file>