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4" r:id="rId4"/>
    <p:sldId id="283" r:id="rId5"/>
    <p:sldId id="258" r:id="rId6"/>
    <p:sldId id="287" r:id="rId7"/>
    <p:sldId id="262" r:id="rId8"/>
    <p:sldId id="285" r:id="rId9"/>
    <p:sldId id="263" r:id="rId10"/>
    <p:sldId id="264" r:id="rId11"/>
    <p:sldId id="265" r:id="rId12"/>
    <p:sldId id="266" r:id="rId13"/>
    <p:sldId id="288" r:id="rId14"/>
    <p:sldId id="28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6/27/2022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6/27/2022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6/27/2022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6/27/2022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6/27/2022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6/27/2022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6/27/2022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6/27/2022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6/27/2022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C719-23A1-4C7D-BCAB-B42B3B2C710F}"/>
              </a:ext>
            </a:extLst>
          </p:cNvPr>
          <p:cNvSpPr>
            <a:spLocks noGrp="1"/>
          </p:cNvSpPr>
          <p:nvPr>
            <p:ph type="ctrTitle"/>
          </p:nvPr>
        </p:nvSpPr>
        <p:spPr/>
        <p:txBody>
          <a:bodyPr/>
          <a:lstStyle/>
          <a:p>
            <a:r>
              <a:rPr lang="el-GR" dirty="0"/>
              <a:t>Πηγές και Ιστορία του Εβραικού Δικαίου </a:t>
            </a:r>
          </a:p>
        </p:txBody>
      </p:sp>
      <p:sp>
        <p:nvSpPr>
          <p:cNvPr id="3" name="Subtitle 2">
            <a:extLst>
              <a:ext uri="{FF2B5EF4-FFF2-40B4-BE49-F238E27FC236}">
                <a16:creationId xmlns:a16="http://schemas.microsoft.com/office/drawing/2014/main" id="{B2C0C863-351F-4D01-87BA-82D5E9299C71}"/>
              </a:ext>
            </a:extLst>
          </p:cNvPr>
          <p:cNvSpPr>
            <a:spLocks noGrp="1"/>
          </p:cNvSpPr>
          <p:nvPr>
            <p:ph type="subTitle" idx="1"/>
          </p:nvPr>
        </p:nvSpPr>
        <p:spPr>
          <a:xfrm>
            <a:off x="810001" y="5191366"/>
            <a:ext cx="10572000" cy="434974"/>
          </a:xfrm>
        </p:spPr>
        <p:txBody>
          <a:bodyPr/>
          <a:lstStyle/>
          <a:p>
            <a:r>
              <a:rPr lang="el-GR" dirty="0"/>
              <a:t>ΙΟΥΔΑΪΣΜΟΣ </a:t>
            </a:r>
          </a:p>
        </p:txBody>
      </p:sp>
    </p:spTree>
    <p:extLst>
      <p:ext uri="{BB962C8B-B14F-4D97-AF65-F5344CB8AC3E}">
        <p14:creationId xmlns:p14="http://schemas.microsoft.com/office/powerpoint/2010/main" val="950672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F4D5D0-6C12-4636-A380-610EB1C99C41}"/>
              </a:ext>
            </a:extLst>
          </p:cNvPr>
          <p:cNvSpPr>
            <a:spLocks noGrp="1"/>
          </p:cNvSpPr>
          <p:nvPr>
            <p:ph type="title"/>
          </p:nvPr>
        </p:nvSpPr>
        <p:spPr/>
        <p:txBody>
          <a:bodyPr/>
          <a:lstStyle/>
          <a:p>
            <a:r>
              <a:rPr lang="el-GR" dirty="0"/>
              <a:t>ΣΧΟΛΕΣ ΤΟΥ ΤΑΛΜΟΥΔ  </a:t>
            </a:r>
          </a:p>
        </p:txBody>
      </p:sp>
      <p:sp>
        <p:nvSpPr>
          <p:cNvPr id="3" name="Θέση περιεχομένου 2">
            <a:extLst>
              <a:ext uri="{FF2B5EF4-FFF2-40B4-BE49-F238E27FC236}">
                <a16:creationId xmlns:a16="http://schemas.microsoft.com/office/drawing/2014/main" id="{79DF461D-671C-49C9-B001-EDD39714BE7A}"/>
              </a:ext>
            </a:extLst>
          </p:cNvPr>
          <p:cNvSpPr>
            <a:spLocks noGrp="1"/>
          </p:cNvSpPr>
          <p:nvPr>
            <p:ph idx="1"/>
          </p:nvPr>
        </p:nvSpPr>
        <p:spPr>
          <a:xfrm>
            <a:off x="209725" y="1862356"/>
            <a:ext cx="11163561" cy="4995644"/>
          </a:xfrm>
        </p:spPr>
        <p:txBody>
          <a:bodyPr>
            <a:normAutofit fontScale="92500" lnSpcReduction="10000"/>
          </a:bodyPr>
          <a:lstStyle/>
          <a:p>
            <a:endParaRPr lang="en-US" sz="1600" dirty="0"/>
          </a:p>
          <a:p>
            <a:endParaRPr lang="en-US" sz="1600" dirty="0"/>
          </a:p>
          <a:p>
            <a:pPr algn="just"/>
            <a:r>
              <a:rPr lang="el-GR" sz="1600" dirty="0"/>
              <a:t>Η Γαλλική Σχολή ή άλλως η σχολή  των Τοσεφόθ ιδρύθηκε από τον Σολομώντα Γιαρσή.</a:t>
            </a:r>
          </a:p>
          <a:p>
            <a:pPr algn="just"/>
            <a:r>
              <a:rPr lang="el-GR" sz="1600" dirty="0"/>
              <a:t>Οι Τοσεφόθ ήταν γλωσσογράφοι (νομοδιδάσκαλοι). Όλες οι Σχολές παρήγαγαν σχόλια στο Ταλμούδ </a:t>
            </a:r>
          </a:p>
          <a:p>
            <a:pPr marL="0" indent="0" algn="just">
              <a:buNone/>
            </a:pPr>
            <a:endParaRPr lang="el-GR" sz="1600" dirty="0"/>
          </a:p>
          <a:p>
            <a:pPr marL="0" indent="0" algn="just">
              <a:buNone/>
            </a:pPr>
            <a:r>
              <a:rPr lang="el-GR" sz="1600" dirty="0"/>
              <a:t>ΡΑΒΙΝΟΙ ΕΡΜΗΝΕΥΤΕΣ ΤΟΥ ΤΑΛΜΟΥΔΙΚΟΥ ΔΙΚΑΙΟΥ  του 12</a:t>
            </a:r>
            <a:r>
              <a:rPr lang="el-GR" sz="1600" baseline="30000" dirty="0"/>
              <a:t>ου</a:t>
            </a:r>
            <a:r>
              <a:rPr lang="el-GR" sz="1600" dirty="0"/>
              <a:t> αι. </a:t>
            </a:r>
          </a:p>
          <a:p>
            <a:pPr marL="0" indent="0" algn="just">
              <a:buNone/>
            </a:pPr>
            <a:r>
              <a:rPr lang="el-GR" sz="1600" dirty="0"/>
              <a:t>Μπετσαλέλ, Ισαάκ αλ  Φάσι ή Ριφ (Ιδρυτής ιδιώνυμης Σχολής),  Αβραάμ μπεν Δαβίδ </a:t>
            </a:r>
          </a:p>
          <a:p>
            <a:pPr marL="0" indent="0" algn="just">
              <a:lnSpc>
                <a:spcPct val="150000"/>
              </a:lnSpc>
              <a:buNone/>
            </a:pPr>
            <a:r>
              <a:rPr lang="el-GR" sz="1600" dirty="0"/>
              <a:t>ΠΟΛΥ ΣΗΜΑΝΤΙΚΟΣ ΚΑΙ ΔΙΑΣΗΜΟΣ και ΙΔΡΥΤΗΣ ΙΔΙΩΝΥΜΗΣ ΣΧΟΛΗΣ: ΜΩΥΣΗΣ ΜΠΕΝ ΜΑΙΜΟΝ ἠ ΜΑΙΜΟΝΙΔΗΣ ή ΡΑΜΠΑΜ (1135-1204) και έχει επονομαστεί Αετός της Συναγωγής. Συνέγραψε ΕΠΙΤΟΜΗ ΤΟΥ ΤΑΛΜΟΥΔ (Μισνέ – Τορά ή Γιαδ Χαζακά)Παρά τη δριμύ κριτική κατά του καινοτόμου και ριζοσπαστικού πνεύματος της Επιτομής υιοθετήθηκε από όλη την Ανατολή και αποκαλέστηκε ΡΑΒΙΝΙΚΟ ΔΕΥΤΕΡΟΝΟΜΙΟ </a:t>
            </a:r>
          </a:p>
          <a:p>
            <a:pPr marL="0" indent="0" algn="just">
              <a:lnSpc>
                <a:spcPct val="150000"/>
              </a:lnSpc>
              <a:buNone/>
            </a:pPr>
            <a:r>
              <a:rPr lang="el-GR" sz="1600" dirty="0"/>
              <a:t>Το 13 αι εκδιώχθηκαν από Γερμανία και Γαλλία οι Τοσεφοθ με αρχηγό τον Ασέρ μπεν Γιεχέλ, ο οποίος μαζί με τον υιό του Ιακώβ συγκρότησαν ίδιαν Σχολή. Ο Ιακώβ εξέδωσε το 1340 νέο κώδικα υπό τον τίτλο  Αρμπά-Τουρίμ (Τετράβιβλος) εκ τεσσάρων βιβλίων (τα δύο τελευταία πραγματεύονται το </a:t>
            </a:r>
            <a:r>
              <a:rPr lang="el-GR" sz="1600"/>
              <a:t>Αστικό Δίκαιο). </a:t>
            </a:r>
            <a:endParaRPr lang="el-GR" sz="1600" dirty="0"/>
          </a:p>
          <a:p>
            <a:pPr>
              <a:lnSpc>
                <a:spcPct val="150000"/>
              </a:lnSpc>
            </a:pPr>
            <a:endParaRPr lang="el-GR" dirty="0"/>
          </a:p>
          <a:p>
            <a:endParaRPr lang="el-GR" dirty="0"/>
          </a:p>
        </p:txBody>
      </p:sp>
    </p:spTree>
    <p:extLst>
      <p:ext uri="{BB962C8B-B14F-4D97-AF65-F5344CB8AC3E}">
        <p14:creationId xmlns:p14="http://schemas.microsoft.com/office/powerpoint/2010/main" val="3276811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D0E46E-D3D4-40A3-8AFF-399212F31738}"/>
              </a:ext>
            </a:extLst>
          </p:cNvPr>
          <p:cNvSpPr>
            <a:spLocks noGrp="1"/>
          </p:cNvSpPr>
          <p:nvPr>
            <p:ph type="title"/>
          </p:nvPr>
        </p:nvSpPr>
        <p:spPr/>
        <p:txBody>
          <a:bodyPr/>
          <a:lstStyle/>
          <a:p>
            <a:r>
              <a:rPr lang="el-GR" dirty="0"/>
              <a:t>ΣΗΜΑΝΤΙΚΟΙ ΝΟΜΟΔΙΔΑΣΚΑΛΟΙ ΤΩΝ ΤΡΙΩΝ ΣΧΟΛΩΝ </a:t>
            </a:r>
          </a:p>
        </p:txBody>
      </p:sp>
      <p:sp>
        <p:nvSpPr>
          <p:cNvPr id="3" name="Θέση περιεχομένου 2">
            <a:extLst>
              <a:ext uri="{FF2B5EF4-FFF2-40B4-BE49-F238E27FC236}">
                <a16:creationId xmlns:a16="http://schemas.microsoft.com/office/drawing/2014/main" id="{A18F1467-34FA-4905-9422-2AFBC3E354EC}"/>
              </a:ext>
            </a:extLst>
          </p:cNvPr>
          <p:cNvSpPr>
            <a:spLocks noGrp="1"/>
          </p:cNvSpPr>
          <p:nvPr>
            <p:ph idx="1"/>
          </p:nvPr>
        </p:nvSpPr>
        <p:spPr>
          <a:xfrm>
            <a:off x="810000" y="2055304"/>
            <a:ext cx="10993310" cy="4580388"/>
          </a:xfrm>
        </p:spPr>
        <p:txBody>
          <a:bodyPr>
            <a:normAutofit lnSpcReduction="10000"/>
          </a:bodyPr>
          <a:lstStyle/>
          <a:p>
            <a:pPr algn="just"/>
            <a:r>
              <a:rPr lang="el-GR" sz="2200" dirty="0"/>
              <a:t>Ισαάκ αλ Φάσι (Επιτομή του Ταλμούδ)</a:t>
            </a:r>
          </a:p>
          <a:p>
            <a:pPr algn="just"/>
            <a:r>
              <a:rPr lang="el-GR" sz="2200" dirty="0"/>
              <a:t>Μωυσής Μπεν Μαιμόν ή Μαιμονίδης (Μισνέ Τορά)</a:t>
            </a:r>
          </a:p>
          <a:p>
            <a:pPr algn="just"/>
            <a:r>
              <a:rPr lang="el-GR" sz="2200" dirty="0"/>
              <a:t>Ιακώβ Μπεν Ασερ  (Αρμπά Τουρίμ) </a:t>
            </a:r>
          </a:p>
          <a:p>
            <a:pPr marL="0" indent="0" algn="just">
              <a:buNone/>
            </a:pPr>
            <a:endParaRPr lang="el-GR" sz="2200" dirty="0"/>
          </a:p>
          <a:p>
            <a:pPr algn="just"/>
            <a:r>
              <a:rPr lang="el-GR" dirty="0"/>
              <a:t>Μωυσής μπεν Ναχμάν </a:t>
            </a:r>
          </a:p>
          <a:p>
            <a:pPr algn="just"/>
            <a:r>
              <a:rPr lang="el-GR" dirty="0"/>
              <a:t>Σολομών μπεν Αδρέθ </a:t>
            </a:r>
          </a:p>
          <a:p>
            <a:pPr algn="just"/>
            <a:r>
              <a:rPr lang="el-GR" dirty="0"/>
              <a:t>Ιερουσάν </a:t>
            </a:r>
          </a:p>
          <a:p>
            <a:pPr algn="just"/>
            <a:r>
              <a:rPr lang="el-GR" dirty="0"/>
              <a:t>Αβραάμ Μαήρ Ζιμρί </a:t>
            </a:r>
          </a:p>
          <a:p>
            <a:pPr algn="just"/>
            <a:r>
              <a:rPr lang="el-GR" dirty="0"/>
              <a:t>Ισαάκ μπεν Σεσεφ </a:t>
            </a:r>
          </a:p>
          <a:p>
            <a:pPr algn="just"/>
            <a:r>
              <a:rPr lang="el-GR" dirty="0"/>
              <a:t>Συμεών μπεν Σεμάς </a:t>
            </a:r>
          </a:p>
          <a:p>
            <a:pPr algn="just"/>
            <a:r>
              <a:rPr lang="el-GR" dirty="0"/>
              <a:t>Δαβίδ Σολομών Ζιμρί </a:t>
            </a:r>
          </a:p>
          <a:p>
            <a:endParaRPr lang="el-GR" dirty="0"/>
          </a:p>
        </p:txBody>
      </p:sp>
    </p:spTree>
    <p:extLst>
      <p:ext uri="{BB962C8B-B14F-4D97-AF65-F5344CB8AC3E}">
        <p14:creationId xmlns:p14="http://schemas.microsoft.com/office/powerpoint/2010/main" val="786880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9C45F-C13D-4160-B91A-D230670540A6}"/>
              </a:ext>
            </a:extLst>
          </p:cNvPr>
          <p:cNvSpPr>
            <a:spLocks noGrp="1"/>
          </p:cNvSpPr>
          <p:nvPr>
            <p:ph type="title"/>
          </p:nvPr>
        </p:nvSpPr>
        <p:spPr>
          <a:xfrm>
            <a:off x="629174" y="0"/>
            <a:ext cx="10744113" cy="1610686"/>
          </a:xfrm>
        </p:spPr>
        <p:txBody>
          <a:bodyPr/>
          <a:lstStyle/>
          <a:p>
            <a:r>
              <a:rPr lang="el-GR" dirty="0"/>
              <a:t>ΑΝΑΚΑΘΑΡΣΗ (ΣΟΥΛΧΑΝ-ΑΡΟΥΧ  ΤΟΥ ΙΩΣΗΦ ΚΑΡΟ (1554) </a:t>
            </a:r>
          </a:p>
        </p:txBody>
      </p:sp>
      <p:sp>
        <p:nvSpPr>
          <p:cNvPr id="3" name="Θέση περιεχομένου 2">
            <a:extLst>
              <a:ext uri="{FF2B5EF4-FFF2-40B4-BE49-F238E27FC236}">
                <a16:creationId xmlns:a16="http://schemas.microsoft.com/office/drawing/2014/main" id="{49501F73-0A4D-4B70-9B2B-363CEC790D29}"/>
              </a:ext>
            </a:extLst>
          </p:cNvPr>
          <p:cNvSpPr>
            <a:spLocks noGrp="1"/>
          </p:cNvSpPr>
          <p:nvPr>
            <p:ph idx="1"/>
          </p:nvPr>
        </p:nvSpPr>
        <p:spPr>
          <a:xfrm>
            <a:off x="629174" y="2348917"/>
            <a:ext cx="10554574" cy="3837051"/>
          </a:xfrm>
        </p:spPr>
        <p:txBody>
          <a:bodyPr>
            <a:normAutofit fontScale="92500" lnSpcReduction="20000"/>
          </a:bodyPr>
          <a:lstStyle/>
          <a:p>
            <a:pPr algn="just"/>
            <a:r>
              <a:rPr lang="el-GR" dirty="0"/>
              <a:t>Οι Ραβίνοι ήταν πολυγραφότατοι. Η συσσώρευση των συγγραμάτων και των διαφορετικών γνωμών είχε το αποτέλεσμα της ανομοιομορφίας του δικαίου. Στις αρχές του 16 αιώνα είχε επέλθει πλήρης σύγχυση για το ισχύον δίκαιο. ΑΙΤΊΑ: Η έλλειψη ενιαίας νομοθετικής εξουσίας. Από το αδιέξοδο αυτό επιχείρησε να εξαγάγει Ιωσήφ Καρό. </a:t>
            </a:r>
          </a:p>
          <a:p>
            <a:pPr algn="just"/>
            <a:r>
              <a:rPr lang="el-GR" dirty="0"/>
              <a:t>Ο Ιωσήφ Καρό κατέστη ιδρυτής νομοθρησκευτικής Σχολής το 1522 </a:t>
            </a:r>
          </a:p>
          <a:p>
            <a:pPr algn="just"/>
            <a:r>
              <a:rPr lang="el-GR" dirty="0"/>
              <a:t>Χρησιμοποίησε τα κλασικά συγγράμματα Επιτομή του Ισαακ αλ Φάσι, Μισνέ –Τορά του Μωυσέως Μαιμόν και το Αρμπα- Τουριμ του Ιακώβ μπεν Ασέρ. </a:t>
            </a:r>
          </a:p>
          <a:p>
            <a:pPr algn="just"/>
            <a:r>
              <a:rPr lang="el-GR" dirty="0"/>
              <a:t>Μετά την περάτωση του έργου  το 1554 δημοσιεύεται υπο τον τίτλο Σουλχάν Αρούχ = Ανακάθαρση Νόμων, στην Ανδιανούπόλή </a:t>
            </a:r>
          </a:p>
          <a:p>
            <a:pPr algn="just"/>
            <a:r>
              <a:rPr lang="el-GR" dirty="0"/>
              <a:t>Δεν εκρίθηκε από σπουδαία Σχολή αλλά αποτελεί ιδιωτική συλλογή. Ηταν τόσο επιμελής που σύντομα αναγνωρίστηκε ως ραββινικός κώδικας από τον εβραϊκό κόσμο. </a:t>
            </a:r>
          </a:p>
          <a:p>
            <a:pPr algn="just"/>
            <a:r>
              <a:rPr lang="el-GR" dirty="0"/>
              <a:t>Διαιρείται σε 4 βιβλία και τα 2 πρώτα είναι θρησκευτικού δικαίου, τα δε 2 τελευταία αστικού δικαίου  (οικογενειακό και περιουσιακό δίκαιο αντίστοιχα). Το οικογενειακό δίκαιο διαιρείται σε πέντε τμήματα: περί ενώσεων, περί γάμου, περί προικός, περί διαζυγίου και περί ανδραδελφικού γάμου  </a:t>
            </a:r>
          </a:p>
          <a:p>
            <a:pPr algn="just"/>
            <a:endParaRPr lang="el-GR" dirty="0"/>
          </a:p>
        </p:txBody>
      </p:sp>
    </p:spTree>
    <p:extLst>
      <p:ext uri="{BB962C8B-B14F-4D97-AF65-F5344CB8AC3E}">
        <p14:creationId xmlns:p14="http://schemas.microsoft.com/office/powerpoint/2010/main" val="49667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9C45F-C13D-4160-B91A-D230670540A6}"/>
              </a:ext>
            </a:extLst>
          </p:cNvPr>
          <p:cNvSpPr>
            <a:spLocks noGrp="1"/>
          </p:cNvSpPr>
          <p:nvPr>
            <p:ph type="title"/>
          </p:nvPr>
        </p:nvSpPr>
        <p:spPr>
          <a:xfrm>
            <a:off x="629174" y="0"/>
            <a:ext cx="10744113" cy="1610686"/>
          </a:xfrm>
        </p:spPr>
        <p:txBody>
          <a:bodyPr/>
          <a:lstStyle/>
          <a:p>
            <a:r>
              <a:rPr lang="el-GR" dirty="0"/>
              <a:t>ΑΝΑΚΑΘΑΡΣΗ (ΣΟΥΛΧΑΝ-ΑΡΟΥΧ  ΤΟΥ ΙΩΣΗΦ ΚΑΡΟ (1554) </a:t>
            </a:r>
          </a:p>
        </p:txBody>
      </p:sp>
      <p:sp>
        <p:nvSpPr>
          <p:cNvPr id="3" name="Θέση περιεχομένου 2">
            <a:extLst>
              <a:ext uri="{FF2B5EF4-FFF2-40B4-BE49-F238E27FC236}">
                <a16:creationId xmlns:a16="http://schemas.microsoft.com/office/drawing/2014/main" id="{49501F73-0A4D-4B70-9B2B-363CEC790D29}"/>
              </a:ext>
            </a:extLst>
          </p:cNvPr>
          <p:cNvSpPr>
            <a:spLocks noGrp="1"/>
          </p:cNvSpPr>
          <p:nvPr>
            <p:ph idx="1"/>
          </p:nvPr>
        </p:nvSpPr>
        <p:spPr>
          <a:xfrm>
            <a:off x="629174" y="2348917"/>
            <a:ext cx="10554574" cy="3837051"/>
          </a:xfrm>
        </p:spPr>
        <p:txBody>
          <a:bodyPr>
            <a:normAutofit/>
          </a:bodyPr>
          <a:lstStyle/>
          <a:p>
            <a:pPr algn="just"/>
            <a:r>
              <a:rPr lang="el-GR" dirty="0"/>
              <a:t>Η ΑΝΑΚΑΘΑΡΣΗ ΝΟΜΩΝ  (κατά λέξη μεταφραση είναι στρωμένο τραπέζι) υιοθετεί επί αμφισβητούμενου θέματος την γνώμη της πλειοψηφίας των τριών συγγραμμάτων.</a:t>
            </a:r>
          </a:p>
          <a:p>
            <a:pPr algn="just"/>
            <a:endParaRPr lang="el-GR" dirty="0"/>
          </a:p>
          <a:p>
            <a:pPr algn="just"/>
            <a:endParaRPr lang="el-GR" dirty="0"/>
          </a:p>
          <a:p>
            <a:pPr algn="just"/>
            <a:r>
              <a:rPr lang="el-GR" dirty="0"/>
              <a:t> Στην περίπτωση που υπάρχει διαφορετική γνώμη και στους τρείς ανατρέχει στη γνώμη της πλειοψηφία των δευτέρας τάξεως συγγραφέων.</a:t>
            </a:r>
          </a:p>
          <a:p>
            <a:pPr algn="just"/>
            <a:endParaRPr lang="el-GR" dirty="0"/>
          </a:p>
          <a:p>
            <a:pPr algn="just"/>
            <a:endParaRPr lang="el-GR" dirty="0"/>
          </a:p>
          <a:p>
            <a:pPr algn="just"/>
            <a:r>
              <a:rPr lang="el-GR" dirty="0"/>
              <a:t> Στα ζητήματα που δεν έχουν επιληφθεί τα τρία κλασικά συγγράμματα ανατρέχει σε δευτερογενή βιβλιογραφία </a:t>
            </a:r>
          </a:p>
          <a:p>
            <a:pPr algn="just"/>
            <a:endParaRPr lang="el-GR" dirty="0"/>
          </a:p>
        </p:txBody>
      </p:sp>
    </p:spTree>
    <p:extLst>
      <p:ext uri="{BB962C8B-B14F-4D97-AF65-F5344CB8AC3E}">
        <p14:creationId xmlns:p14="http://schemas.microsoft.com/office/powerpoint/2010/main" val="3164709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F42F4-079A-45F7-B80F-7671F76F755C}"/>
              </a:ext>
            </a:extLst>
          </p:cNvPr>
          <p:cNvSpPr>
            <a:spLocks noGrp="1"/>
          </p:cNvSpPr>
          <p:nvPr>
            <p:ph type="title"/>
          </p:nvPr>
        </p:nvSpPr>
        <p:spPr/>
        <p:txBody>
          <a:bodyPr/>
          <a:lstStyle/>
          <a:p>
            <a:r>
              <a:rPr lang="el-GR" dirty="0"/>
              <a:t>ΣΥΓΚΡΙΤΙΚΕΣ ΠΑΡΑΤΗΡΗΣΕΙΣ </a:t>
            </a:r>
          </a:p>
        </p:txBody>
      </p:sp>
      <p:sp>
        <p:nvSpPr>
          <p:cNvPr id="3" name="Content Placeholder 2">
            <a:extLst>
              <a:ext uri="{FF2B5EF4-FFF2-40B4-BE49-F238E27FC236}">
                <a16:creationId xmlns:a16="http://schemas.microsoft.com/office/drawing/2014/main" id="{1D78578E-0809-4E93-821B-91275E05DC24}"/>
              </a:ext>
            </a:extLst>
          </p:cNvPr>
          <p:cNvSpPr>
            <a:spLocks noGrp="1"/>
          </p:cNvSpPr>
          <p:nvPr>
            <p:ph idx="1"/>
          </p:nvPr>
        </p:nvSpPr>
        <p:spPr>
          <a:xfrm>
            <a:off x="545284" y="2222287"/>
            <a:ext cx="10828002" cy="4270792"/>
          </a:xfrm>
        </p:spPr>
        <p:txBody>
          <a:bodyPr>
            <a:normAutofit fontScale="77500" lnSpcReduction="20000"/>
          </a:bodyPr>
          <a:lstStyle/>
          <a:p>
            <a:pPr>
              <a:lnSpc>
                <a:spcPct val="160000"/>
              </a:lnSpc>
            </a:pPr>
            <a:r>
              <a:rPr lang="el-GR" dirty="0"/>
              <a:t>Η πρώτη εξέλιξη του εβραικού δικαίου ομοιάζει με την πρώτη εξέλιξη του ρωμαικού δικαίου. Τη θέση που είχε στην Ιερουσαλήμ ο Μωσαικός Νόμος είχε στη Ρώμη η Δωδεκάδελτος. Την ανάγκη της ερμηνείας και συμπληρώσεως των Νόμων, την κάλυψαν ακολουθώντας την ίδια οδό με τη διαφορά ότι στους Εβραίοι ερμηνευτές χρησιμοποιούν την μυθοπλασία ενώ οι Ρωμαίοι επιλέγουν την σταδιακή χειραφέτηση από την Δωδεκάδελτο μέσω των ορθολογικών συλλογισμών. Οι Ρωμαίοι καταφεύγουν στο πλάσμα δικαίου. Οι Εβραίοι δεν τολμούν να διορθώσουν το αρχαίο δίκαιο τους, περιορίζονται μόνο σε συμπληρώσεις και υποβοήθηση στη ανάδειξη του ρυθμιστικού νοήματος τους. </a:t>
            </a:r>
          </a:p>
          <a:p>
            <a:pPr>
              <a:lnSpc>
                <a:spcPct val="160000"/>
              </a:lnSpc>
            </a:pPr>
            <a:r>
              <a:rPr lang="el-GR" dirty="0"/>
              <a:t>Το Μισνα αντιστοιχεί με την συλλογή του Αδριανού γνωστή και ως </a:t>
            </a:r>
            <a:r>
              <a:rPr lang="en-US" dirty="0" err="1"/>
              <a:t>edictum</a:t>
            </a:r>
            <a:r>
              <a:rPr lang="en-US" dirty="0"/>
              <a:t> perpetuum </a:t>
            </a:r>
            <a:r>
              <a:rPr lang="el-GR" dirty="0"/>
              <a:t>ή </a:t>
            </a:r>
            <a:r>
              <a:rPr lang="en-US" dirty="0" err="1"/>
              <a:t>Adrianium</a:t>
            </a:r>
            <a:r>
              <a:rPr lang="en-US" dirty="0"/>
              <a:t> </a:t>
            </a:r>
            <a:r>
              <a:rPr lang="el-GR" dirty="0"/>
              <a:t>από </a:t>
            </a:r>
            <a:r>
              <a:rPr lang="en-US" dirty="0" err="1"/>
              <a:t>edicta</a:t>
            </a:r>
            <a:r>
              <a:rPr lang="en-US" dirty="0"/>
              <a:t> </a:t>
            </a:r>
            <a:r>
              <a:rPr lang="el-GR" dirty="0"/>
              <a:t>των Πραιτόρων </a:t>
            </a:r>
          </a:p>
          <a:p>
            <a:pPr>
              <a:lnSpc>
                <a:spcPct val="160000"/>
              </a:lnSpc>
            </a:pPr>
            <a:r>
              <a:rPr lang="el-GR" dirty="0"/>
              <a:t>Το Ταλμούδ αντιστοιχεί στην Ιουστινιάνειο Νομοθεσία (σχεδόν σύγχρονο με αυτή 527-565)</a:t>
            </a:r>
          </a:p>
          <a:p>
            <a:pPr>
              <a:lnSpc>
                <a:spcPct val="160000"/>
              </a:lnSpc>
            </a:pPr>
            <a:r>
              <a:rPr lang="el-GR" dirty="0"/>
              <a:t>Το Σουλχάν Αρούχ (κατά λέξη στρωμένο τραπέζι)  αντιστοιχεί στην μέθοδο της Εξαβίβλου του Αρμενόπουλου (14</a:t>
            </a:r>
            <a:r>
              <a:rPr lang="el-GR" baseline="30000" dirty="0"/>
              <a:t>ος</a:t>
            </a:r>
            <a:r>
              <a:rPr lang="el-GR" dirty="0"/>
              <a:t> αι) </a:t>
            </a:r>
          </a:p>
          <a:p>
            <a:endParaRPr lang="el-GR" dirty="0"/>
          </a:p>
        </p:txBody>
      </p:sp>
    </p:spTree>
    <p:extLst>
      <p:ext uri="{BB962C8B-B14F-4D97-AF65-F5344CB8AC3E}">
        <p14:creationId xmlns:p14="http://schemas.microsoft.com/office/powerpoint/2010/main" val="361543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DAF61-DF11-4883-9F39-FB205670213B}"/>
              </a:ext>
            </a:extLst>
          </p:cNvPr>
          <p:cNvSpPr>
            <a:spLocks noGrp="1"/>
          </p:cNvSpPr>
          <p:nvPr>
            <p:ph type="title"/>
          </p:nvPr>
        </p:nvSpPr>
        <p:spPr>
          <a:xfrm>
            <a:off x="801288" y="447188"/>
            <a:ext cx="10571998" cy="970450"/>
          </a:xfrm>
        </p:spPr>
        <p:txBody>
          <a:bodyPr/>
          <a:lstStyle/>
          <a:p>
            <a:r>
              <a:rPr lang="el-GR" dirty="0"/>
              <a:t>ΠΡΩΤΑΡΧΙΚΗ ΠΗΓΗ Ο ΜΩΣΑΙΚΟΣ ΝΟΜΟΣ  </a:t>
            </a:r>
          </a:p>
        </p:txBody>
      </p:sp>
      <p:sp>
        <p:nvSpPr>
          <p:cNvPr id="3" name="Content Placeholder 2">
            <a:extLst>
              <a:ext uri="{FF2B5EF4-FFF2-40B4-BE49-F238E27FC236}">
                <a16:creationId xmlns:a16="http://schemas.microsoft.com/office/drawing/2014/main" id="{7DE455ED-67EC-4130-B474-9997DDD69F48}"/>
              </a:ext>
            </a:extLst>
          </p:cNvPr>
          <p:cNvSpPr>
            <a:spLocks noGrp="1"/>
          </p:cNvSpPr>
          <p:nvPr>
            <p:ph idx="1"/>
          </p:nvPr>
        </p:nvSpPr>
        <p:spPr/>
        <p:txBody>
          <a:bodyPr>
            <a:normAutofit lnSpcReduction="10000"/>
          </a:bodyPr>
          <a:lstStyle/>
          <a:p>
            <a:r>
              <a:rPr lang="el-GR" dirty="0"/>
              <a:t>Μωσαικος Νόμος (Πεντάτευχος)</a:t>
            </a:r>
          </a:p>
          <a:p>
            <a:r>
              <a:rPr lang="el-GR" dirty="0"/>
              <a:t>Ανάγεται στον 16</a:t>
            </a:r>
            <a:r>
              <a:rPr lang="el-GR" baseline="30000" dirty="0"/>
              <a:t>ο</a:t>
            </a:r>
            <a:r>
              <a:rPr lang="el-GR" dirty="0"/>
              <a:t> αιώνα π.Χ. </a:t>
            </a:r>
          </a:p>
          <a:p>
            <a:r>
              <a:rPr lang="el-GR" dirty="0"/>
              <a:t>Είναι κατά 11 αιώνες αρχαιότερος από τη Δωδεκάδελτο των Ρωμαίων (452) και κατά 500 περίπου έτη νεώτερος του Κώδικα του Χαμπουραβή  (2000 π.Χ.)</a:t>
            </a:r>
          </a:p>
          <a:p>
            <a:r>
              <a:rPr lang="el-GR" dirty="0"/>
              <a:t>Η σύνταξη της Πεντατεύχου τοποθετείται σε πολύ μεταγενέσερη εποχή. Οι γνώμες διίστανται. Κατ  ορισμένους τοποθετείται μεταξύ 8</a:t>
            </a:r>
            <a:r>
              <a:rPr lang="el-GR" baseline="30000" dirty="0"/>
              <a:t>ου</a:t>
            </a:r>
            <a:r>
              <a:rPr lang="el-GR" dirty="0"/>
              <a:t> και 2</a:t>
            </a:r>
            <a:r>
              <a:rPr lang="el-GR" baseline="30000" dirty="0"/>
              <a:t>ου</a:t>
            </a:r>
            <a:r>
              <a:rPr lang="el-GR" dirty="0"/>
              <a:t> αιώνα π.Χ. Κατ ΄ άλλους το απώτατο σημείο είναι ο 5</a:t>
            </a:r>
            <a:r>
              <a:rPr lang="el-GR" baseline="30000" dirty="0"/>
              <a:t>ος</a:t>
            </a:r>
            <a:r>
              <a:rPr lang="el-GR" dirty="0"/>
              <a:t> αιώνας π. Χ.</a:t>
            </a:r>
          </a:p>
          <a:p>
            <a:r>
              <a:rPr lang="el-GR" dirty="0"/>
              <a:t> Πάντως η χρονολογία της σύνταξης της Πεντατεύχου και η προέλευσή της από τον Μωυσή αμφισβητήθηκε  για πρώτη φορά τον 12 αιώνα μ.Χ. (από   τον Αβρααμ Ιμπν Εσδρά (εβραίος βιβλιστής)  και στο χώρο της Δύσεως από τον Σπινόζα (17</a:t>
            </a:r>
            <a:r>
              <a:rPr lang="el-GR" baseline="30000" dirty="0"/>
              <a:t>ος</a:t>
            </a:r>
            <a:r>
              <a:rPr lang="el-GR" dirty="0"/>
              <a:t> αιώνας)  δεσμού μεταξύ ενός άνδρα και μιας γυναίκας β) η τεκνοποιία γ) η διατήρηση του ειδικού δεσμού του Θεού με τον λαό του Ισραήλ.</a:t>
            </a:r>
          </a:p>
        </p:txBody>
      </p:sp>
    </p:spTree>
    <p:extLst>
      <p:ext uri="{BB962C8B-B14F-4D97-AF65-F5344CB8AC3E}">
        <p14:creationId xmlns:p14="http://schemas.microsoft.com/office/powerpoint/2010/main" val="3152702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238D-4448-4FC8-9D1B-AAD6CB7C2DC8}"/>
              </a:ext>
            </a:extLst>
          </p:cNvPr>
          <p:cNvSpPr>
            <a:spLocks noGrp="1"/>
          </p:cNvSpPr>
          <p:nvPr>
            <p:ph type="title"/>
          </p:nvPr>
        </p:nvSpPr>
        <p:spPr/>
        <p:txBody>
          <a:bodyPr/>
          <a:lstStyle/>
          <a:p>
            <a:r>
              <a:rPr lang="el-GR" dirty="0"/>
              <a:t>ΕΡΜΗΝΕΙΑ ΚΑΙ ΣΥΜΠΛΗΡΩΣΗ ΤΟΥ ΝΟΜΟΥ</a:t>
            </a:r>
          </a:p>
        </p:txBody>
      </p:sp>
      <p:sp>
        <p:nvSpPr>
          <p:cNvPr id="3" name="TextBox 2">
            <a:extLst>
              <a:ext uri="{FF2B5EF4-FFF2-40B4-BE49-F238E27FC236}">
                <a16:creationId xmlns:a16="http://schemas.microsoft.com/office/drawing/2014/main" id="{AE80EAFD-2C0A-43F8-80B9-E11A264AAA6E}"/>
              </a:ext>
            </a:extLst>
          </p:cNvPr>
          <p:cNvSpPr txBox="1"/>
          <p:nvPr/>
        </p:nvSpPr>
        <p:spPr>
          <a:xfrm>
            <a:off x="226503" y="2013358"/>
            <a:ext cx="11409027" cy="5078313"/>
          </a:xfrm>
          <a:prstGeom prst="rect">
            <a:avLst/>
          </a:prstGeom>
          <a:noFill/>
        </p:spPr>
        <p:txBody>
          <a:bodyPr wrap="square" rtlCol="0">
            <a:spAutoFit/>
          </a:bodyPr>
          <a:lstStyle/>
          <a:p>
            <a:endParaRPr lang="el-GR" dirty="0"/>
          </a:p>
          <a:p>
            <a:r>
              <a:rPr lang="el-GR" dirty="0"/>
              <a:t>Το έργο της ερμηνείας του Μωσαίκού Νόμου ανέλαβε το λευιτικό γένος. Η εβραική θεολογία θεμελιώνει θεαρχικά τις ερμηνείες των Λευιτών: Ο Θεός εκτός από τον γραπτό νόμο έδωσε στον Μωυσή δια ζώσης και την ερμηνεία του, ο οποίος τη μετέδωσε προφορικώς στον Ααρών και εκείνος στους απογόνους του τους Λευίτες. Το Λευιτικό γένος είναι ο θεματοφύλακας του θείας προελεύσεως ΑΓΡΑΦΟΥ ΔΙΚΑΙΟΥ,  </a:t>
            </a:r>
          </a:p>
          <a:p>
            <a:endParaRPr lang="el-GR" dirty="0"/>
          </a:p>
          <a:p>
            <a:r>
              <a:rPr lang="el-GR" dirty="0"/>
              <a:t>Η ερμηνεία του Νόμου, η αλλιώς η Παράδοση περιήλθε συν τω χρόνω στους Κριτές για πέντε αιώνες  μέχρι την εποχή της Βαβυλώνιας αιχμαλωσίας (586 -538 π.Χ.) Στη συνέχεια την Παράδοση κατείχναν μόνο ελάχιστοι σοφοί. Στο πέρας της αιχμαλωσίας ο Εσδρας ήταν εκείνος που περιεσυνέλεξε τα κατεσπαρμένα αντίγραφα του Μωσαικού Νόμου και άρχισε να διδάσκει τον άγραφο νόμο. Ιδρύει τη ΜΕΓΑΛΗ ΣΥΝΕΛΕΥΣΗ ή ΜΕΓΑΛΗ ΣΥΝΑΓΩΓΗ (Κενέσεθ Αγγεδολα)  και την Σχολή των Γραμματέων (Σοφερίμ)</a:t>
            </a:r>
          </a:p>
          <a:p>
            <a:r>
              <a:rPr lang="el-GR" dirty="0"/>
              <a:t>Η Μεγάλη Συναγωγή συνέχισε το έργο του Έσδρα και τη συντήρηση του άγραφου δικαίου για δύο αιώνες, οπότε φθάνουμε στους χρόνους του Μεγάλου Αλεξάνδρου, για να παραδώσει  τη σκυτάλη στους ΣΟΦΟΥΣ (Χαχαμίμ).  </a:t>
            </a:r>
          </a:p>
          <a:p>
            <a:r>
              <a:rPr lang="el-GR" dirty="0"/>
              <a:t> </a:t>
            </a:r>
          </a:p>
          <a:p>
            <a:endParaRPr lang="el-GR" dirty="0"/>
          </a:p>
        </p:txBody>
      </p:sp>
    </p:spTree>
    <p:extLst>
      <p:ext uri="{BB962C8B-B14F-4D97-AF65-F5344CB8AC3E}">
        <p14:creationId xmlns:p14="http://schemas.microsoft.com/office/powerpoint/2010/main" val="470152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238D-4448-4FC8-9D1B-AAD6CB7C2DC8}"/>
              </a:ext>
            </a:extLst>
          </p:cNvPr>
          <p:cNvSpPr>
            <a:spLocks noGrp="1"/>
          </p:cNvSpPr>
          <p:nvPr>
            <p:ph type="title"/>
          </p:nvPr>
        </p:nvSpPr>
        <p:spPr/>
        <p:txBody>
          <a:bodyPr/>
          <a:lstStyle/>
          <a:p>
            <a:r>
              <a:rPr lang="el-GR" dirty="0"/>
              <a:t>ΣΟΦΕΡΙΜ ΚΑΙ ΣΟΦΟΙ </a:t>
            </a:r>
          </a:p>
        </p:txBody>
      </p:sp>
      <p:sp>
        <p:nvSpPr>
          <p:cNvPr id="3" name="TextBox 2">
            <a:extLst>
              <a:ext uri="{FF2B5EF4-FFF2-40B4-BE49-F238E27FC236}">
                <a16:creationId xmlns:a16="http://schemas.microsoft.com/office/drawing/2014/main" id="{AE80EAFD-2C0A-43F8-80B9-E11A264AAA6E}"/>
              </a:ext>
            </a:extLst>
          </p:cNvPr>
          <p:cNvSpPr txBox="1"/>
          <p:nvPr/>
        </p:nvSpPr>
        <p:spPr>
          <a:xfrm>
            <a:off x="998290" y="2357306"/>
            <a:ext cx="10175846" cy="3416320"/>
          </a:xfrm>
          <a:prstGeom prst="rect">
            <a:avLst/>
          </a:prstGeom>
          <a:noFill/>
        </p:spPr>
        <p:txBody>
          <a:bodyPr wrap="square" rtlCol="0">
            <a:spAutoFit/>
          </a:bodyPr>
          <a:lstStyle/>
          <a:p>
            <a:r>
              <a:rPr lang="el-GR" dirty="0"/>
              <a:t>Οι Γραμματείς (Σοφερίμ) αρχικά ήταν αντιγραφείς χειρογράφων, αλλά με τον καιρό εξελίχθηκαν σε νομοδιδασκάλους, ερμηνευτές και ιδρυτές σχολών ερμηνείας του Νόμου, γνωμοδοτικοί σύμβουλοι δικαστηρίων. </a:t>
            </a:r>
          </a:p>
          <a:p>
            <a:endParaRPr lang="el-GR" dirty="0"/>
          </a:p>
          <a:p>
            <a:r>
              <a:rPr lang="el-GR" dirty="0"/>
              <a:t>Οι Σοφοί είχαν αποκλειστική ενασχόληση τη σπουδή του γραπτού νόμου, τη διατήρηση και ανάπτυξη του άγραφου νόμου. </a:t>
            </a:r>
          </a:p>
          <a:p>
            <a:endParaRPr lang="el-GR" dirty="0"/>
          </a:p>
          <a:p>
            <a:r>
              <a:rPr lang="el-GR" dirty="0"/>
              <a:t>ΔΙΑΣΗΜΟΙ ΣΟΦΟΙ:</a:t>
            </a:r>
          </a:p>
          <a:p>
            <a:r>
              <a:rPr lang="el-GR" dirty="0"/>
              <a:t>Ιλέλ, Σαμάι, Ιωχανάν μπεν Ζακάι, Γαμαλιέλ ο Β΄ (μνημονεύεται στα Ευαγγέλια), ο Ακιβά (συμμετείχε στην επανάσταση του Μπαρ Κοχεβά), ο Συμεών ο Β΄, ο Ιεουδά υιός του Συμεών του Β΄, επονομαζόμενος και Άγιος  (138-215 Μ.χ.) που υπήρξε ο συγγραφέας της Μισνά.    </a:t>
            </a:r>
          </a:p>
          <a:p>
            <a:endParaRPr lang="el-GR" dirty="0"/>
          </a:p>
        </p:txBody>
      </p:sp>
    </p:spTree>
    <p:extLst>
      <p:ext uri="{BB962C8B-B14F-4D97-AF65-F5344CB8AC3E}">
        <p14:creationId xmlns:p14="http://schemas.microsoft.com/office/powerpoint/2010/main" val="3176535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238D-4448-4FC8-9D1B-AAD6CB7C2DC8}"/>
              </a:ext>
            </a:extLst>
          </p:cNvPr>
          <p:cNvSpPr>
            <a:spLocks noGrp="1"/>
          </p:cNvSpPr>
          <p:nvPr>
            <p:ph type="title"/>
          </p:nvPr>
        </p:nvSpPr>
        <p:spPr>
          <a:xfrm>
            <a:off x="469783" y="369116"/>
            <a:ext cx="10704353" cy="1191134"/>
          </a:xfrm>
        </p:spPr>
        <p:txBody>
          <a:bodyPr/>
          <a:lstStyle/>
          <a:p>
            <a:r>
              <a:rPr lang="el-GR" dirty="0"/>
              <a:t>ΚΩΔΙΚΟΠΟΙΗΣΗ ΤΟΥ ΑΓΡΑΦΟΥ ΔΙΚΑΙΟΥ (ΜΙΣΝΑ (218 μ.Χ.)</a:t>
            </a:r>
          </a:p>
        </p:txBody>
      </p:sp>
      <p:sp>
        <p:nvSpPr>
          <p:cNvPr id="3" name="TextBox 2">
            <a:extLst>
              <a:ext uri="{FF2B5EF4-FFF2-40B4-BE49-F238E27FC236}">
                <a16:creationId xmlns:a16="http://schemas.microsoft.com/office/drawing/2014/main" id="{AE80EAFD-2C0A-43F8-80B9-E11A264AAA6E}"/>
              </a:ext>
            </a:extLst>
          </p:cNvPr>
          <p:cNvSpPr txBox="1"/>
          <p:nvPr/>
        </p:nvSpPr>
        <p:spPr>
          <a:xfrm>
            <a:off x="679508" y="1779686"/>
            <a:ext cx="10796631" cy="4524315"/>
          </a:xfrm>
          <a:prstGeom prst="rect">
            <a:avLst/>
          </a:prstGeom>
          <a:noFill/>
        </p:spPr>
        <p:txBody>
          <a:bodyPr wrap="square" rtlCol="0">
            <a:spAutoFit/>
          </a:bodyPr>
          <a:lstStyle/>
          <a:p>
            <a:r>
              <a:rPr lang="el-GR" sz="2400" dirty="0"/>
              <a:t>Το μακρύ διάστημα των 18 αιώνων και η κρατούσα αντίληψη ότι το δίκαιο πρέπει να παραμένει άγραφο δημιούργησαν ρήγμα στην ενότητα δικαίου </a:t>
            </a:r>
          </a:p>
          <a:p>
            <a:endParaRPr lang="el-GR" sz="2400" dirty="0"/>
          </a:p>
          <a:p>
            <a:r>
              <a:rPr lang="el-GR" sz="2400" dirty="0"/>
              <a:t>Η διδασκαλία του Εσδρα, οι γνωμοδοτήσεις των Γραμματέων και των Σοφών, και οι αποφάσεις των διαφόρων δικαστηρίων, ιδίως του «σανεδρίν», του ανώτατου εβδομηκονταμελούς δικαστηρίου που λειτουργούσε από τα χρόνια του Μωυσή  και είχε περιβληθεί με νομοθετική εξουσία γέννησαν πολλές αντιγνωμίες και αιρέσεις. </a:t>
            </a:r>
          </a:p>
          <a:p>
            <a:endParaRPr lang="el-GR" sz="2400" dirty="0"/>
          </a:p>
          <a:p>
            <a:r>
              <a:rPr lang="el-GR" sz="2400" dirty="0"/>
              <a:t>Υπήρχαν προσπάθειες για καταγραφή και πριν από τη βαβυλώνια αιχμαλωσία αλλά ήταν ατελέσφορες</a:t>
            </a:r>
          </a:p>
        </p:txBody>
      </p:sp>
    </p:spTree>
    <p:extLst>
      <p:ext uri="{BB962C8B-B14F-4D97-AF65-F5344CB8AC3E}">
        <p14:creationId xmlns:p14="http://schemas.microsoft.com/office/powerpoint/2010/main" val="3183783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238D-4448-4FC8-9D1B-AAD6CB7C2DC8}"/>
              </a:ext>
            </a:extLst>
          </p:cNvPr>
          <p:cNvSpPr>
            <a:spLocks noGrp="1"/>
          </p:cNvSpPr>
          <p:nvPr>
            <p:ph type="title"/>
          </p:nvPr>
        </p:nvSpPr>
        <p:spPr>
          <a:xfrm>
            <a:off x="469783" y="369116"/>
            <a:ext cx="10704353" cy="1191134"/>
          </a:xfrm>
        </p:spPr>
        <p:txBody>
          <a:bodyPr/>
          <a:lstStyle/>
          <a:p>
            <a:r>
              <a:rPr lang="el-GR" dirty="0"/>
              <a:t>ΚΩΔΙΚΟΠΟΙΗΣΗ ΤΟΥ ΑΓΡΑΦΟΥ ΔΙΚΑΙΟΥ (ΜΙΣΝΑ (218 μ.Χ.)</a:t>
            </a:r>
          </a:p>
        </p:txBody>
      </p:sp>
      <p:sp>
        <p:nvSpPr>
          <p:cNvPr id="3" name="TextBox 2">
            <a:extLst>
              <a:ext uri="{FF2B5EF4-FFF2-40B4-BE49-F238E27FC236}">
                <a16:creationId xmlns:a16="http://schemas.microsoft.com/office/drawing/2014/main" id="{AE80EAFD-2C0A-43F8-80B9-E11A264AAA6E}"/>
              </a:ext>
            </a:extLst>
          </p:cNvPr>
          <p:cNvSpPr txBox="1"/>
          <p:nvPr/>
        </p:nvSpPr>
        <p:spPr>
          <a:xfrm>
            <a:off x="0" y="1955856"/>
            <a:ext cx="11820089" cy="4801314"/>
          </a:xfrm>
          <a:prstGeom prst="rect">
            <a:avLst/>
          </a:prstGeom>
          <a:noFill/>
        </p:spPr>
        <p:txBody>
          <a:bodyPr wrap="square" rtlCol="0">
            <a:spAutoFit/>
          </a:bodyPr>
          <a:lstStyle/>
          <a:p>
            <a:endParaRPr lang="el-GR" dirty="0"/>
          </a:p>
          <a:p>
            <a:r>
              <a:rPr lang="el-GR" dirty="0"/>
              <a:t>Η συγκέντρωση και κωδικοποίηση του δικαίου αυτού μόλις κατά το τελευταίο ήμισυ του 2</a:t>
            </a:r>
            <a:r>
              <a:rPr lang="el-GR" baseline="30000" dirty="0"/>
              <a:t>ου</a:t>
            </a:r>
            <a:r>
              <a:rPr lang="el-GR" dirty="0"/>
              <a:t> αιώνα  μ.Χ. από τον Ιουεδά Ανασή, Πρόεδρο του Σανεδρίν.</a:t>
            </a:r>
          </a:p>
          <a:p>
            <a:r>
              <a:rPr lang="el-GR" dirty="0"/>
              <a:t>Εκείνη την εποχή το ισχύον δίκαιο απαρτιζόταν</a:t>
            </a:r>
          </a:p>
          <a:p>
            <a:r>
              <a:rPr lang="el-GR" dirty="0"/>
              <a:t>Α) Πεντάτευχο (γραπτός Μωσαικός Νόμος)</a:t>
            </a:r>
          </a:p>
          <a:p>
            <a:r>
              <a:rPr lang="el-GR" dirty="0"/>
              <a:t>Β) Αγραφο Δίκαιο </a:t>
            </a:r>
          </a:p>
          <a:p>
            <a:r>
              <a:rPr lang="el-GR" dirty="0"/>
              <a:t>Γ) Νομολογία Δικαστηρίων και διαφόρων διατάξεων των κατά καιρούς αρχόντων </a:t>
            </a:r>
          </a:p>
          <a:p>
            <a:endParaRPr lang="el-GR" dirty="0"/>
          </a:p>
          <a:p>
            <a:r>
              <a:rPr lang="el-GR" dirty="0"/>
              <a:t>Ο Ανασή συγκέντρωσε το δίκαιο και το ταξινόμησε μεθοδικά, και αφού κάλεσε τους Ταναείμ (αρχηγούς των νομικοθρησκευτικών σχολών στην Παλαιστίνη) συνέταξε τον β΄ κώδικα του Ιουδαϊκού Δικαίου  Μισνά  (218 μ.Χ.)</a:t>
            </a:r>
          </a:p>
          <a:p>
            <a:endParaRPr lang="el-GR" dirty="0"/>
          </a:p>
          <a:p>
            <a:r>
              <a:rPr lang="el-GR" dirty="0"/>
              <a:t>Μισνά σημαίνει μάθηση, μελέτη από το ρήμα σανά που σημαίνει διδάσκω δια της επαναλήψεως </a:t>
            </a:r>
          </a:p>
          <a:p>
            <a:r>
              <a:rPr lang="el-GR" dirty="0"/>
              <a:t>Το Μισνά </a:t>
            </a:r>
            <a:r>
              <a:rPr lang="el-GR" dirty="0">
                <a:latin typeface="+mj-lt"/>
              </a:rPr>
              <a:t>διαιρείται σε έξι μέρη καλούμενες Διατάξεις (Σεδαρίμ). Υποδιαιρείται σε βιβλία και κεφάλαια. </a:t>
            </a:r>
          </a:p>
          <a:p>
            <a:r>
              <a:rPr lang="el-GR" b="0" i="0" dirty="0">
                <a:effectLst/>
                <a:latin typeface="+mj-lt"/>
                <a:cs typeface="Arial" panose="020B0604020202020204" pitchFamily="34" charset="0"/>
              </a:rPr>
              <a:t>Κάθε Διδασκαλία που δεν περιλαμβάνεται στη </a:t>
            </a:r>
            <a:r>
              <a:rPr lang="el-GR" b="0" i="1" dirty="0">
                <a:effectLst/>
                <a:latin typeface="+mj-lt"/>
                <a:cs typeface="Arial" panose="020B0604020202020204" pitchFamily="34" charset="0"/>
              </a:rPr>
              <a:t>Μισνά</a:t>
            </a:r>
            <a:r>
              <a:rPr lang="el-GR" b="0" i="0" dirty="0">
                <a:effectLst/>
                <a:latin typeface="+mj-lt"/>
                <a:cs typeface="Arial" panose="020B0604020202020204" pitchFamily="34" charset="0"/>
              </a:rPr>
              <a:t> ονομάστηκε </a:t>
            </a:r>
            <a:r>
              <a:rPr lang="el-GR" b="1" i="1" dirty="0">
                <a:effectLst/>
                <a:latin typeface="+mj-lt"/>
                <a:cs typeface="Arial" panose="020B0604020202020204" pitchFamily="34" charset="0"/>
              </a:rPr>
              <a:t>Μπεραϊθά</a:t>
            </a:r>
            <a:r>
              <a:rPr lang="el-GR" b="0" i="0" dirty="0">
                <a:effectLst/>
                <a:latin typeface="+mj-lt"/>
                <a:cs typeface="Arial" panose="020B0604020202020204" pitchFamily="34" charset="0"/>
              </a:rPr>
              <a:t> («εκτός») και δηλώνει τους προφορικούς νόμους που έμειναν εκτός </a:t>
            </a:r>
            <a:r>
              <a:rPr lang="el-GR" b="0" i="1" dirty="0">
                <a:effectLst/>
                <a:latin typeface="+mj-lt"/>
                <a:cs typeface="Arial" panose="020B0604020202020204" pitchFamily="34" charset="0"/>
              </a:rPr>
              <a:t>Μισνά</a:t>
            </a:r>
            <a:r>
              <a:rPr lang="el-GR" b="0" i="0" dirty="0">
                <a:effectLst/>
                <a:latin typeface="+mj-lt"/>
                <a:cs typeface="Arial" panose="020B0604020202020204" pitchFamily="34" charset="0"/>
              </a:rPr>
              <a:t>.</a:t>
            </a:r>
            <a:endParaRPr lang="el-GR" dirty="0">
              <a:latin typeface="+mj-lt"/>
              <a:cs typeface="Arial" panose="020B0604020202020204" pitchFamily="34" charset="0"/>
            </a:endParaRPr>
          </a:p>
          <a:p>
            <a:endParaRPr lang="el-GR" dirty="0"/>
          </a:p>
        </p:txBody>
      </p:sp>
    </p:spTree>
    <p:extLst>
      <p:ext uri="{BB962C8B-B14F-4D97-AF65-F5344CB8AC3E}">
        <p14:creationId xmlns:p14="http://schemas.microsoft.com/office/powerpoint/2010/main" val="3928982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DAF61-DF11-4883-9F39-FB205670213B}"/>
              </a:ext>
            </a:extLst>
          </p:cNvPr>
          <p:cNvSpPr>
            <a:spLocks noGrp="1"/>
          </p:cNvSpPr>
          <p:nvPr>
            <p:ph type="title"/>
          </p:nvPr>
        </p:nvSpPr>
        <p:spPr/>
        <p:txBody>
          <a:bodyPr/>
          <a:lstStyle/>
          <a:p>
            <a:r>
              <a:rPr lang="el-GR" dirty="0"/>
              <a:t>ΑΠΟ ΤΟ ΜΙΣΝΑ ΣΤΟ ΤΑΛΜΟΥΔ (218-500)</a:t>
            </a:r>
          </a:p>
        </p:txBody>
      </p:sp>
      <p:sp>
        <p:nvSpPr>
          <p:cNvPr id="3" name="Content Placeholder 2">
            <a:extLst>
              <a:ext uri="{FF2B5EF4-FFF2-40B4-BE49-F238E27FC236}">
                <a16:creationId xmlns:a16="http://schemas.microsoft.com/office/drawing/2014/main" id="{7DE455ED-67EC-4130-B474-9997DDD69F48}"/>
              </a:ext>
            </a:extLst>
          </p:cNvPr>
          <p:cNvSpPr>
            <a:spLocks noGrp="1"/>
          </p:cNvSpPr>
          <p:nvPr>
            <p:ph idx="1"/>
          </p:nvPr>
        </p:nvSpPr>
        <p:spPr/>
        <p:txBody>
          <a:bodyPr>
            <a:normAutofit/>
          </a:bodyPr>
          <a:lstStyle/>
          <a:p>
            <a:r>
              <a:rPr lang="el-GR" dirty="0"/>
              <a:t>Μισνά σημαίνει «διδασκαλία». Ο Ιουστίνος στην Νεαρά146 ονομάζει την Μισνά «Δευτέρωση», θεωρώντας ότι αποτελεί τη δεύτερη κωδικοποίηση του εβραϊκού δικαίου.</a:t>
            </a:r>
          </a:p>
          <a:p>
            <a:r>
              <a:rPr lang="el-GR" dirty="0"/>
              <a:t>Ο επίσημος χαρακτήρας της οφείλεται α) στην ιδιότητα του συγγραφέα ως αρχιερέα και ως προέδρου ανωτάτου δικαστηρίου σανεδρίν που είχε και νομοθετικά καθήκοντα και β)  στο γεγονός ότι εγκρίθηκε από το σύνολο των νομικών σχολών της Παλαιστίνης, οι οποίες τότε ερμήνευαν αυθεντικά τον μωσαϊκό νόμο </a:t>
            </a:r>
          </a:p>
        </p:txBody>
      </p:sp>
    </p:spTree>
    <p:extLst>
      <p:ext uri="{BB962C8B-B14F-4D97-AF65-F5344CB8AC3E}">
        <p14:creationId xmlns:p14="http://schemas.microsoft.com/office/powerpoint/2010/main" val="517537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DAF61-DF11-4883-9F39-FB205670213B}"/>
              </a:ext>
            </a:extLst>
          </p:cNvPr>
          <p:cNvSpPr>
            <a:spLocks noGrp="1"/>
          </p:cNvSpPr>
          <p:nvPr>
            <p:ph type="title"/>
          </p:nvPr>
        </p:nvSpPr>
        <p:spPr/>
        <p:txBody>
          <a:bodyPr/>
          <a:lstStyle/>
          <a:p>
            <a:r>
              <a:rPr lang="el-GR" dirty="0"/>
              <a:t>ΑΠΟ ΤΟ ΜΙΣΝΑ ΣΤΟ ΤΑΛΜΟΥΔ (218-500)</a:t>
            </a:r>
          </a:p>
        </p:txBody>
      </p:sp>
      <p:sp>
        <p:nvSpPr>
          <p:cNvPr id="3" name="Content Placeholder 2">
            <a:extLst>
              <a:ext uri="{FF2B5EF4-FFF2-40B4-BE49-F238E27FC236}">
                <a16:creationId xmlns:a16="http://schemas.microsoft.com/office/drawing/2014/main" id="{7DE455ED-67EC-4130-B474-9997DDD69F48}"/>
              </a:ext>
            </a:extLst>
          </p:cNvPr>
          <p:cNvSpPr>
            <a:spLocks noGrp="1"/>
          </p:cNvSpPr>
          <p:nvPr>
            <p:ph idx="1"/>
          </p:nvPr>
        </p:nvSpPr>
        <p:spPr/>
        <p:txBody>
          <a:bodyPr>
            <a:normAutofit fontScale="85000" lnSpcReduction="10000"/>
          </a:bodyPr>
          <a:lstStyle/>
          <a:p>
            <a:r>
              <a:rPr lang="el-GR" dirty="0"/>
              <a:t>Οι Νομοθρησκευτικές Σχολές της Παλαιστίνης και της Βαβυλώνας σχολίασαν  ερμήνευσαν και ανέπτυξαν με διαφορετικό τρόπο το δίκαιο του Μισνά. Αυτές οι ερμηνείες δημιούργησαν δύο διαφορετικές συλλογές τις Γκεμαρά, που σημαίνει Συμπλήρωμα-Τελειοποίηση –Ερμηνεία. </a:t>
            </a:r>
          </a:p>
          <a:p>
            <a:r>
              <a:rPr lang="el-GR" dirty="0"/>
              <a:t>Η Μισνά και η Γκεμαρά της Παλαιστίνης συγκροτούν το Ταλμούδ της Ιερουσαλήμ </a:t>
            </a:r>
          </a:p>
          <a:p>
            <a:r>
              <a:rPr lang="el-GR" dirty="0"/>
              <a:t>Η Μισνά και η Γκεμαρά της Βαβυλώνας συγκροτούν το Ταλμούδ της  Βαβυλώνος </a:t>
            </a:r>
          </a:p>
          <a:p>
            <a:r>
              <a:rPr lang="el-GR" dirty="0"/>
              <a:t>Το Ταλμούδ της Ιερουσαλήμ  γράφτηκε υπό την εποπτεία του Ιωχανάν και συμπληρώθηκε κατά το β΄ήμισυ του 4</a:t>
            </a:r>
            <a:r>
              <a:rPr lang="el-GR" baseline="30000" dirty="0"/>
              <a:t>ου</a:t>
            </a:r>
            <a:r>
              <a:rPr lang="el-GR" dirty="0"/>
              <a:t> αιώνα μ.Χ. </a:t>
            </a:r>
          </a:p>
          <a:p>
            <a:r>
              <a:rPr lang="el-GR" dirty="0"/>
              <a:t>Το Ταλμούδ της Βαβυλώνας συντάχθηκε τον 5</a:t>
            </a:r>
            <a:r>
              <a:rPr lang="el-GR" baseline="30000" dirty="0"/>
              <a:t>ο</a:t>
            </a:r>
            <a:r>
              <a:rPr lang="el-GR" dirty="0"/>
              <a:t> αι. μ.Χ  από τον Ασσί τον περίφημο Ραβίνο της Σχολής της Σουρά και τον μαθητή του Ραμπινά. Συμπληρώθηκε το 500 μ.Χ. Από τον Ραβίνο Ιωσία. Πληρέστερο κα ευληπτότερο από της Ιερουσαλήμ σταδιακά απέκτησε κύρος και αυθεντία και επικράτησε στον εβραϊκό κόσμο.</a:t>
            </a:r>
          </a:p>
          <a:p>
            <a:r>
              <a:rPr lang="el-GR" dirty="0"/>
              <a:t>Τα δύο Ταλμούδ διακρίνονται σε δύο μέρη: α) Αλαχά: ερμηνεία όλων των αστικών και θρησκευτικών νόμων  και β) Αγγαδά: συλλογή ανεκδότων, γνώσεων φυσικής  ιστορίας, ηθών και εθίμων διαφόρων λαών, αστρονομίας, ιατρικής, ηθικών διδαγμάτων και πολιτικών ιδεών.  </a:t>
            </a:r>
          </a:p>
          <a:p>
            <a:endParaRPr lang="el-GR" dirty="0"/>
          </a:p>
          <a:p>
            <a:pPr marL="0" indent="0">
              <a:buNone/>
            </a:pPr>
            <a:endParaRPr lang="el-GR" dirty="0"/>
          </a:p>
          <a:p>
            <a:endParaRPr lang="el-GR" dirty="0"/>
          </a:p>
        </p:txBody>
      </p:sp>
    </p:spTree>
    <p:extLst>
      <p:ext uri="{BB962C8B-B14F-4D97-AF65-F5344CB8AC3E}">
        <p14:creationId xmlns:p14="http://schemas.microsoft.com/office/powerpoint/2010/main" val="616939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414BF9-3093-4B97-AA9C-DFDCDAC3A011}"/>
              </a:ext>
            </a:extLst>
          </p:cNvPr>
          <p:cNvSpPr>
            <a:spLocks noGrp="1"/>
          </p:cNvSpPr>
          <p:nvPr>
            <p:ph type="title"/>
          </p:nvPr>
        </p:nvSpPr>
        <p:spPr>
          <a:xfrm>
            <a:off x="1228012" y="613954"/>
            <a:ext cx="10571998" cy="1384663"/>
          </a:xfrm>
        </p:spPr>
        <p:txBody>
          <a:bodyPr/>
          <a:lstStyle/>
          <a:p>
            <a:r>
              <a:rPr lang="el-GR" dirty="0"/>
              <a:t>ΜΕΤΑΛΜΟΥΔΙΚΗ ΠΕΡΙΟΔΟΣ </a:t>
            </a:r>
          </a:p>
        </p:txBody>
      </p:sp>
      <p:sp>
        <p:nvSpPr>
          <p:cNvPr id="3" name="Θέση περιεχομένου 2">
            <a:extLst>
              <a:ext uri="{FF2B5EF4-FFF2-40B4-BE49-F238E27FC236}">
                <a16:creationId xmlns:a16="http://schemas.microsoft.com/office/drawing/2014/main" id="{CA53917F-6676-4272-97CB-2BD0F0EF095D}"/>
              </a:ext>
            </a:extLst>
          </p:cNvPr>
          <p:cNvSpPr>
            <a:spLocks noGrp="1"/>
          </p:cNvSpPr>
          <p:nvPr>
            <p:ph idx="1"/>
          </p:nvPr>
        </p:nvSpPr>
        <p:spPr>
          <a:xfrm>
            <a:off x="801288" y="2248250"/>
            <a:ext cx="10571998" cy="3610548"/>
          </a:xfrm>
        </p:spPr>
        <p:txBody>
          <a:bodyPr>
            <a:normAutofit fontScale="92500" lnSpcReduction="20000"/>
          </a:bodyPr>
          <a:lstStyle/>
          <a:p>
            <a:endParaRPr lang="el-GR" dirty="0"/>
          </a:p>
          <a:p>
            <a:endParaRPr lang="el-GR" dirty="0"/>
          </a:p>
          <a:p>
            <a:endParaRPr lang="el-GR" dirty="0"/>
          </a:p>
          <a:p>
            <a:r>
              <a:rPr lang="el-GR" dirty="0"/>
              <a:t>Η διάλυση του εβραϊκού κράτους, η ερήμωση της Παλαιστίνης και η διασπορά σε όλον τον κόσμο του εβραϊκού έθνους δημιούργησε την ανάγκη της διαχύσεως του δικαίου στις ανά τον κόσμο συγκροτημένες εβραϊκές κοινότητες </a:t>
            </a:r>
          </a:p>
          <a:p>
            <a:r>
              <a:rPr lang="el-GR" dirty="0"/>
              <a:t>Το έργο αυτό ανέλαβαν οι μαθητές της Σχολής της Σουρά της  Βαβυλώνος, ονόματι Γκαονείμ και οι μαθητές των Σχολών της Πομπεδίτα και της Νεχαρδέας. Ιδρυσαν σχολές στην Ιταλία, την Γερμανία, την Ισπανία και το Μαρόκο. Από τις ανωτέρω σχολές απέρρευσαν τα εξής:</a:t>
            </a:r>
          </a:p>
          <a:p>
            <a:r>
              <a:rPr lang="el-GR" dirty="0"/>
              <a:t>Οι ΜΕΓΑΛΕΣ ΑΠΟΦΑΣΕΙΣ, έργο του Συμεών Καιρά (8</a:t>
            </a:r>
            <a:r>
              <a:rPr lang="el-GR" baseline="30000" dirty="0"/>
              <a:t>ος</a:t>
            </a:r>
            <a:r>
              <a:rPr lang="el-GR" dirty="0"/>
              <a:t> αι.)</a:t>
            </a:r>
          </a:p>
          <a:p>
            <a:r>
              <a:rPr lang="el-GR" dirty="0"/>
              <a:t>Τα ΣΧΟΛΙΑ του Ραβίνου Γκερσιών </a:t>
            </a:r>
          </a:p>
          <a:p>
            <a:r>
              <a:rPr lang="el-GR" dirty="0"/>
              <a:t>Η Σύνοδος του Βορμς (αρχές 11</a:t>
            </a:r>
            <a:r>
              <a:rPr lang="el-GR" baseline="30000" dirty="0"/>
              <a:t>ου</a:t>
            </a:r>
            <a:r>
              <a:rPr lang="el-GR" dirty="0"/>
              <a:t> αι) η οποία κατάργησε την πολυγαμία </a:t>
            </a:r>
          </a:p>
          <a:p>
            <a:endParaRPr lang="el-GR" dirty="0"/>
          </a:p>
          <a:p>
            <a:pPr marL="0" indent="0" algn="just">
              <a:buNone/>
            </a:pPr>
            <a:endParaRPr lang="el-GR" dirty="0"/>
          </a:p>
          <a:p>
            <a:pPr algn="just"/>
            <a:endParaRPr lang="el-GR" dirty="0"/>
          </a:p>
          <a:p>
            <a:endParaRPr lang="el-GR" dirty="0"/>
          </a:p>
        </p:txBody>
      </p:sp>
    </p:spTree>
    <p:extLst>
      <p:ext uri="{BB962C8B-B14F-4D97-AF65-F5344CB8AC3E}">
        <p14:creationId xmlns:p14="http://schemas.microsoft.com/office/powerpoint/2010/main" val="19893382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TM03457503[[fn=Quotable]]</Template>
  <TotalTime>2596</TotalTime>
  <Words>1749</Words>
  <Application>Microsoft Office PowerPoint</Application>
  <PresentationFormat>Widescreen</PresentationFormat>
  <Paragraphs>105</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Wingdings 2</vt:lpstr>
      <vt:lpstr>Quotable</vt:lpstr>
      <vt:lpstr>Πηγές και Ιστορία του Εβραικού Δικαίου </vt:lpstr>
      <vt:lpstr>ΠΡΩΤΑΡΧΙΚΗ ΠΗΓΗ Ο ΜΩΣΑΙΚΟΣ ΝΟΜΟΣ  </vt:lpstr>
      <vt:lpstr>ΕΡΜΗΝΕΙΑ ΚΑΙ ΣΥΜΠΛΗΡΩΣΗ ΤΟΥ ΝΟΜΟΥ</vt:lpstr>
      <vt:lpstr>ΣΟΦΕΡΙΜ ΚΑΙ ΣΟΦΟΙ </vt:lpstr>
      <vt:lpstr>ΚΩΔΙΚΟΠΟΙΗΣΗ ΤΟΥ ΑΓΡΑΦΟΥ ΔΙΚΑΙΟΥ (ΜΙΣΝΑ (218 μ.Χ.)</vt:lpstr>
      <vt:lpstr>ΚΩΔΙΚΟΠΟΙΗΣΗ ΤΟΥ ΑΓΡΑΦΟΥ ΔΙΚΑΙΟΥ (ΜΙΣΝΑ (218 μ.Χ.)</vt:lpstr>
      <vt:lpstr>ΑΠΟ ΤΟ ΜΙΣΝΑ ΣΤΟ ΤΑΛΜΟΥΔ (218-500)</vt:lpstr>
      <vt:lpstr>ΑΠΟ ΤΟ ΜΙΣΝΑ ΣΤΟ ΤΑΛΜΟΥΔ (218-500)</vt:lpstr>
      <vt:lpstr>ΜΕΤΑΛΜΟΥΔΙΚΗ ΠΕΡΙΟΔΟΣ </vt:lpstr>
      <vt:lpstr>ΣΧΟΛΕΣ ΤΟΥ ΤΑΛΜΟΥΔ  </vt:lpstr>
      <vt:lpstr>ΣΗΜΑΝΤΙΚΟΙ ΝΟΜΟΔΙΔΑΣΚΑΛΟΙ ΤΩΝ ΤΡΙΩΝ ΣΧΟΛΩΝ </vt:lpstr>
      <vt:lpstr>ΑΝΑΚΑΘΑΡΣΗ (ΣΟΥΛΧΑΝ-ΑΡΟΥΧ  ΤΟΥ ΙΩΣΗΦ ΚΑΡΟ (1554) </vt:lpstr>
      <vt:lpstr>ΑΝΑΚΑΘΑΡΣΗ (ΣΟΥΛΧΑΝ-ΑΡΟΥΧ  ΤΟΥ ΙΩΣΗΦ ΚΑΡΟ (1554) </vt:lpstr>
      <vt:lpstr>ΣΥΓΚΡΙΤΙΚΕΣ ΠΑΡΑΤΗΡΗΣΕΙΣ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Γάμος και Διαζύγιο</dc:title>
  <dc:creator>user-eir</dc:creator>
  <cp:lastModifiedBy>user-eir</cp:lastModifiedBy>
  <cp:revision>19</cp:revision>
  <dcterms:created xsi:type="dcterms:W3CDTF">2022-03-16T14:23:08Z</dcterms:created>
  <dcterms:modified xsi:type="dcterms:W3CDTF">2022-06-27T10:41:57Z</dcterms:modified>
</cp:coreProperties>
</file>