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9"/>
  </p:notesMasterIdLst>
  <p:handoutMasterIdLst>
    <p:handoutMasterId r:id="rId20"/>
  </p:handoutMasterIdLst>
  <p:sldIdLst>
    <p:sldId id="256" r:id="rId2"/>
    <p:sldId id="280" r:id="rId3"/>
    <p:sldId id="258" r:id="rId4"/>
    <p:sldId id="276" r:id="rId5"/>
    <p:sldId id="257" r:id="rId6"/>
    <p:sldId id="264" r:id="rId7"/>
    <p:sldId id="263" r:id="rId8"/>
    <p:sldId id="265" r:id="rId9"/>
    <p:sldId id="266" r:id="rId10"/>
    <p:sldId id="267" r:id="rId11"/>
    <p:sldId id="268" r:id="rId12"/>
    <p:sldId id="269" r:id="rId13"/>
    <p:sldId id="278" r:id="rId14"/>
    <p:sldId id="271" r:id="rId15"/>
    <p:sldId id="282" r:id="rId16"/>
    <p:sldId id="273" r:id="rId17"/>
    <p:sldId id="275" r:id="rId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7">
          <p15:clr>
            <a:srgbClr val="A4A3A4"/>
          </p15:clr>
        </p15:guide>
        <p15:guide id="2" pos="3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693"/>
    <a:srgbClr val="FFE4C9"/>
    <a:srgbClr val="FFCD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634" autoAdjust="0"/>
  </p:normalViewPr>
  <p:slideViewPr>
    <p:cSldViewPr snapToGrid="0">
      <p:cViewPr varScale="1">
        <p:scale>
          <a:sx n="46" d="100"/>
          <a:sy n="46" d="100"/>
        </p:scale>
        <p:origin x="1080" y="38"/>
      </p:cViewPr>
      <p:guideLst>
        <p:guide orient="horz" pos="2147"/>
        <p:guide pos="38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0AB528-4AEF-47DA-A0A2-1D2C39328C3A}" type="datetimeFigureOut">
              <a:rPr lang="el-GR" smtClean="0"/>
              <a:t>18/11/2023</a:t>
            </a:fld>
            <a:endParaRPr lang="el-GR"/>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l-GR"/>
              <a:t>ΑΙΓΙΝΑ: ΘΡΗΣΚΕΥΤΙΚΕΣ ΔΙΑΔΡΟΜΕΣ ΑΠΟ ΤΗΝ ΑΡΧΑΙΟΤΗΤΑ ΕΩΣ ΣΗΜΕΡΑ</a:t>
            </a:r>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CAB354-0301-42B2-8355-06CC82CC585C}" type="slidenum">
              <a:rPr lang="el-GR" smtClean="0"/>
              <a:t>‹#›</a:t>
            </a:fld>
            <a:endParaRPr 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82401-A313-426F-94C2-42D1193D5892}" type="datetimeFigureOut">
              <a:rPr lang="el-GR" smtClean="0"/>
              <a:t>18/11/2023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l-GR"/>
              <a:t>ΑΙΓΙΝΑ: ΘΡΗΣΚΕΥΤΙΚΕΣ ΔΙΑΔΡΟΜΕΣ ΑΠΟ ΤΗΝ ΑΡΧΑΙΟΤΗΤΑ ΕΩΣ ΣΗΜΕΡΑ</a:t>
            </a: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67EAC-F1BF-49AA-B8C8-DB2F31567EE9}" type="slidenum">
              <a:rPr lang="el-GR" smtClean="0"/>
              <a:t>‹#›</a:t>
            </a:fld>
            <a:endParaRPr lang="el-GR"/>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2000" dirty="0"/>
              <a:t>Σεβασμιότατε, αξιότιμοι καθηγητές, αγαπητοί συμφοιτητές, κυρίες και κύριοι,</a:t>
            </a:r>
          </a:p>
          <a:p>
            <a:r>
              <a:rPr lang="el-GR" sz="2000" dirty="0"/>
              <a:t>       Είναι μεγάλη χαρά που βρεθήκαμε σήμερα όλοι μαζί  ευχαριστώ πολύ τους αγαπητούς μας καθηγητές τον κ. Σωτήρη Δεσπότη και τον κ. Αθανάσιο Αντωνόπουλο. Ο τίτλος της σημερινής εργασίας είναι Αίγινα: θρησκευτικές διαδρομές από την αρχαιότητα έως σήμερα. Συνάντηση της εθνικής θρησκείας με το χριστιανισμό.</a:t>
            </a:r>
          </a:p>
        </p:txBody>
      </p:sp>
      <p:sp>
        <p:nvSpPr>
          <p:cNvPr id="4" name="Θέση αριθμού διαφάνειας 3"/>
          <p:cNvSpPr>
            <a:spLocks noGrp="1"/>
          </p:cNvSpPr>
          <p:nvPr>
            <p:ph type="sldNum" sz="quarter" idx="5"/>
          </p:nvPr>
        </p:nvSpPr>
        <p:spPr/>
        <p:txBody>
          <a:bodyPr/>
          <a:lstStyle/>
          <a:p>
            <a:fld id="{C4267EAC-F1BF-49AA-B8C8-DB2F31567EE9}" type="slidenum">
              <a:rPr lang="el-GR" smtClean="0"/>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2000"/>
              <a:t>Η λατρεία της στο συγκεκριμένο τόπο εντοπίζεται ήδη από το 1400 π.Χ και το μεγάλο πλήθος των ειδωλίων και αναθημάτων που βρέθηκαν στο ιερό της (δεύτερη σε ποσότητα μετά τις Μυκήνες) αποδεικνύουν τη φήμη της και την προσδιορίζουν ως προστάτιδα της γονιμότητας, της ευτοκίας και της φροντίδας των παιδιών. Η ιδιότητα της κουροτρόφου και η στενή σχέση της με τη φύση έγιναν αιτία να ταυτιστεί με την ολύμπια θεότητα Άρτεμη.</a:t>
            </a:r>
          </a:p>
        </p:txBody>
      </p:sp>
      <p:sp>
        <p:nvSpPr>
          <p:cNvPr id="4" name="Slide Number Placeholder 3"/>
          <p:cNvSpPr>
            <a:spLocks noGrp="1"/>
          </p:cNvSpPr>
          <p:nvPr>
            <p:ph type="sldNum" sz="quarter" idx="5"/>
          </p:nvPr>
        </p:nvSpPr>
        <p:spPr/>
        <p:txBody>
          <a:bodyPr/>
          <a:lstStyle/>
          <a:p>
            <a:fld id="{C4267EAC-F1BF-49AA-B8C8-DB2F31567EE9}" type="slidenum">
              <a:rPr lang="el-GR" smtClean="0"/>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600" dirty="0" err="1"/>
              <a:t>Στη</a:t>
            </a:r>
            <a:r>
              <a:rPr lang="el-GR" sz="1600" dirty="0"/>
              <a:t>ν Άρτεμη </a:t>
            </a:r>
            <a:r>
              <a:rPr lang="en-US" sz="1600" dirty="0" err="1"/>
              <a:t>Αφ</a:t>
            </a:r>
            <a:r>
              <a:rPr lang="en-US" sz="1600" dirty="0"/>
              <a:t>αία η ισχυρή θαλασσοκράτειρα Αίγινα γύρω στα 490 π.Χ. α</a:t>
            </a:r>
            <a:r>
              <a:rPr lang="en-US" sz="1600" dirty="0" err="1"/>
              <a:t>φιέρωσε</a:t>
            </a:r>
            <a:r>
              <a:rPr lang="en-US" sz="1600" dirty="0"/>
              <a:t> ναό και </a:t>
            </a:r>
            <a:r>
              <a:rPr lang="en-US" sz="1600" dirty="0" err="1"/>
              <a:t>στ</a:t>
            </a:r>
            <a:r>
              <a:rPr lang="en-US" sz="1600" dirty="0"/>
              <a:t>α εναέτια γλυπτά που ήταν έργα ντόπιων γλυπτών αποτύπωσε τους δύο τρωικούς πολέμους στους οποίους πήραν μέρος οι ένδοξοι Αιακίδες (Τελαμώνας, Αίαντας, Τεύκρος). </a:t>
            </a:r>
            <a:r>
              <a:rPr lang="en-US" sz="1600" dirty="0" err="1"/>
              <a:t>Οι</a:t>
            </a:r>
            <a:r>
              <a:rPr lang="en-US" sz="1600" dirty="0"/>
              <a:t> </a:t>
            </a:r>
            <a:r>
              <a:rPr lang="en-US" sz="1600" dirty="0" err="1"/>
              <a:t>συνθέσεις</a:t>
            </a:r>
            <a:r>
              <a:rPr lang="en-US" sz="1600" dirty="0"/>
              <a:t> </a:t>
            </a:r>
            <a:r>
              <a:rPr lang="en-US" sz="1600" dirty="0" err="1"/>
              <a:t>των</a:t>
            </a:r>
            <a:r>
              <a:rPr lang="en-US" sz="1600" dirty="0"/>
              <a:t> </a:t>
            </a:r>
            <a:r>
              <a:rPr lang="en-US" sz="1600" dirty="0" err="1"/>
              <a:t>δύο</a:t>
            </a:r>
            <a:r>
              <a:rPr lang="en-US" sz="1600" dirty="0"/>
              <a:t> α</a:t>
            </a:r>
            <a:r>
              <a:rPr lang="en-US" sz="1600" dirty="0" err="1"/>
              <a:t>ετωμάτων</a:t>
            </a:r>
            <a:r>
              <a:rPr lang="en-US" sz="1600" dirty="0"/>
              <a:t> π</a:t>
            </a:r>
            <a:r>
              <a:rPr lang="en-US" sz="1600" dirty="0" err="1"/>
              <a:t>ου</a:t>
            </a:r>
            <a:r>
              <a:rPr lang="en-US" sz="1600" dirty="0"/>
              <a:t> </a:t>
            </a:r>
            <a:r>
              <a:rPr lang="en-US" sz="1600" dirty="0" err="1"/>
              <a:t>έχουν</a:t>
            </a:r>
            <a:r>
              <a:rPr lang="en-US" sz="1600" dirty="0"/>
              <a:t> </a:t>
            </a:r>
            <a:r>
              <a:rPr lang="en-US" sz="1600" dirty="0" err="1"/>
              <a:t>δι</a:t>
            </a:r>
            <a:r>
              <a:rPr lang="en-US" sz="1600" dirty="0"/>
              <a:t>αφορά 20 ετών στην κατασκευή τους φανερώνουν και τονίζουν τη μετάβαση από την ύστερη αρχαϊκή τέχνη στην πρώιμη κλασική</a:t>
            </a:r>
            <a:r>
              <a:rPr lang="el-GR" sz="1600" dirty="0"/>
              <a:t>.</a:t>
            </a:r>
            <a:r>
              <a:rPr lang="en-US" sz="1600" dirty="0"/>
              <a:t> </a:t>
            </a:r>
            <a:r>
              <a:rPr lang="en-US" sz="1600" dirty="0" err="1"/>
              <a:t>Οι</a:t>
            </a:r>
            <a:r>
              <a:rPr lang="en-US" sz="1600" dirty="0"/>
              <a:t> </a:t>
            </a:r>
            <a:r>
              <a:rPr lang="en-US" sz="1600" dirty="0" err="1"/>
              <a:t>Αιγινήτες</a:t>
            </a:r>
            <a:r>
              <a:rPr lang="en-US" sz="1600" dirty="0"/>
              <a:t> απ</a:t>
            </a:r>
            <a:r>
              <a:rPr lang="en-US" sz="1600" dirty="0" err="1"/>
              <a:t>οτυ</a:t>
            </a:r>
            <a:r>
              <a:rPr lang="en-US" sz="1600" dirty="0"/>
              <a:t>πώνοντας στα αετώματα του ναού τούς ένδοξους προγόνους τους ήθελαν να στείλουν ένα ηχηρό μήνυμα δύναμης στην εχθρική Αθήνα από την οποία, όμως, δε γλίτωσαν την υποδούλωση. </a:t>
            </a:r>
            <a:r>
              <a:rPr lang="en-US" sz="1600" dirty="0" err="1"/>
              <a:t>Μετά</a:t>
            </a:r>
            <a:r>
              <a:rPr lang="en-US" sz="1600" dirty="0"/>
              <a:t> </a:t>
            </a:r>
            <a:r>
              <a:rPr lang="en-US" sz="1600" dirty="0" err="1"/>
              <a:t>το</a:t>
            </a:r>
            <a:r>
              <a:rPr lang="en-US" sz="1600" dirty="0"/>
              <a:t> 458 π.Χ. ο να</a:t>
            </a:r>
            <a:r>
              <a:rPr lang="en-US" sz="1600" dirty="0" err="1"/>
              <a:t>ός</a:t>
            </a:r>
            <a:r>
              <a:rPr lang="en-US" sz="1600" dirty="0"/>
              <a:t>  π</a:t>
            </a:r>
            <a:r>
              <a:rPr lang="en-US" sz="1600" dirty="0" err="1"/>
              <a:t>ερνάει</a:t>
            </a:r>
            <a:r>
              <a:rPr lang="en-US" sz="1600" dirty="0"/>
              <a:t> </a:t>
            </a:r>
            <a:r>
              <a:rPr lang="en-US" sz="1600" dirty="0" err="1"/>
              <a:t>σε</a:t>
            </a:r>
            <a:r>
              <a:rPr lang="en-US" sz="1600" dirty="0"/>
              <a:t> παρα</a:t>
            </a:r>
            <a:r>
              <a:rPr lang="en-US" sz="1600" dirty="0" err="1"/>
              <a:t>κμή</a:t>
            </a:r>
            <a:r>
              <a:rPr lang="en-US" sz="1600" dirty="0"/>
              <a:t> και α</a:t>
            </a:r>
            <a:r>
              <a:rPr lang="en-US" sz="1600" dirty="0" err="1"/>
              <a:t>φιερώνετ</a:t>
            </a:r>
            <a:r>
              <a:rPr lang="en-US" sz="1600" dirty="0"/>
              <a:t>αι στη Αθηνά ενώ το 2ο αι π.Χ. </a:t>
            </a:r>
            <a:r>
              <a:rPr lang="en-US" sz="1600" dirty="0" err="1"/>
              <a:t>εγκ</a:t>
            </a:r>
            <a:r>
              <a:rPr lang="en-US" sz="1600" dirty="0"/>
              <a:t>αταλείπεται οριστικά.  </a:t>
            </a:r>
          </a:p>
        </p:txBody>
      </p:sp>
      <p:sp>
        <p:nvSpPr>
          <p:cNvPr id="4" name="Slide Number Placeholder 3"/>
          <p:cNvSpPr>
            <a:spLocks noGrp="1"/>
          </p:cNvSpPr>
          <p:nvPr>
            <p:ph type="sldNum" sz="quarter" idx="5"/>
          </p:nvPr>
        </p:nvSpPr>
        <p:spPr/>
        <p:txBody>
          <a:bodyPr/>
          <a:lstStyle/>
          <a:p>
            <a:fld id="{C4267EAC-F1BF-49AA-B8C8-DB2F31567EE9}" type="slidenum">
              <a:rPr lang="el-GR" smtClean="0"/>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600" dirty="0"/>
              <a:t>Ο </a:t>
            </a:r>
            <a:r>
              <a:rPr lang="en-US" sz="1600" dirty="0" err="1"/>
              <a:t>Μάρτιν</a:t>
            </a:r>
            <a:r>
              <a:rPr lang="en-US" sz="1600" dirty="0"/>
              <a:t> </a:t>
            </a:r>
            <a:r>
              <a:rPr lang="en-US" sz="1600" dirty="0" err="1"/>
              <a:t>Μίλλερ</a:t>
            </a:r>
            <a:r>
              <a:rPr lang="en-US" sz="1600" dirty="0"/>
              <a:t> </a:t>
            </a:r>
            <a:r>
              <a:rPr lang="en-US" sz="1600" dirty="0" err="1"/>
              <a:t>στο</a:t>
            </a:r>
            <a:r>
              <a:rPr lang="en-US" sz="1600" dirty="0"/>
              <a:t> βιβ</a:t>
            </a:r>
            <a:r>
              <a:rPr lang="en-US" sz="1600" dirty="0" err="1"/>
              <a:t>λίο</a:t>
            </a:r>
            <a:r>
              <a:rPr lang="en-US" sz="1600" dirty="0"/>
              <a:t> </a:t>
            </a:r>
            <a:r>
              <a:rPr lang="en-US" sz="1600" dirty="0" err="1"/>
              <a:t>του</a:t>
            </a:r>
            <a:r>
              <a:rPr lang="en-US" sz="1600" dirty="0"/>
              <a:t> «Η α</a:t>
            </a:r>
            <a:r>
              <a:rPr lang="en-US" sz="1600" dirty="0" err="1"/>
              <a:t>ρχ</a:t>
            </a:r>
            <a:r>
              <a:rPr lang="en-US" sz="1600" dirty="0"/>
              <a:t>αία ελληνική θρησκεία» αναφέρει ότι η ιστορία δείχνει πως όσα χρόνια κι αν περάσουν στη συλλογική μνήμη παραμένει ζωντανή η ενθύμηση της ιερότητας ενός τόπου όταν σε αυτόν τελούνταν για χρόνια ακατάπαυστα η θρησκευτική λατρεία.  </a:t>
            </a:r>
            <a:r>
              <a:rPr lang="en-US" sz="1600" dirty="0" err="1"/>
              <a:t>Άλλωστε</a:t>
            </a:r>
            <a:r>
              <a:rPr lang="en-US" sz="1600" dirty="0"/>
              <a:t> </a:t>
            </a:r>
            <a:r>
              <a:rPr lang="en-US" sz="1600" dirty="0" err="1"/>
              <a:t>ό,τι</a:t>
            </a:r>
            <a:r>
              <a:rPr lang="en-US" sz="1600" dirty="0"/>
              <a:t> α</a:t>
            </a:r>
            <a:r>
              <a:rPr lang="en-US" sz="1600" dirty="0" err="1"/>
              <a:t>νήκε</a:t>
            </a:r>
            <a:r>
              <a:rPr lang="en-US" sz="1600" dirty="0"/>
              <a:t> </a:t>
            </a:r>
            <a:r>
              <a:rPr lang="en-US" sz="1600" dirty="0" err="1"/>
              <a:t>στη</a:t>
            </a:r>
            <a:r>
              <a:rPr lang="en-US" sz="1600" dirty="0"/>
              <a:t> </a:t>
            </a:r>
            <a:r>
              <a:rPr lang="en-US" sz="1600" dirty="0" err="1"/>
              <a:t>θεότητ</a:t>
            </a:r>
            <a:r>
              <a:rPr lang="en-US" sz="1600" dirty="0"/>
              <a:t>α ήταν ιερό ακόμα και η στάχτη από τους βωμούς ή τα τάματα και γι’ αυτό φρόντιζαν να τα παραχώνουν στη γη. </a:t>
            </a:r>
            <a:r>
              <a:rPr lang="en-US" sz="1600" dirty="0" err="1"/>
              <a:t>Έτσι</a:t>
            </a:r>
            <a:r>
              <a:rPr lang="en-US" sz="1600" dirty="0"/>
              <a:t> </a:t>
            </a:r>
            <a:r>
              <a:rPr lang="en-US" sz="1600" dirty="0" err="1"/>
              <a:t>με</a:t>
            </a:r>
            <a:r>
              <a:rPr lang="en-US" sz="1600" dirty="0"/>
              <a:t> </a:t>
            </a:r>
            <a:r>
              <a:rPr lang="en-US" sz="1600" dirty="0" err="1"/>
              <a:t>το</a:t>
            </a:r>
            <a:r>
              <a:rPr lang="en-US" sz="1600" dirty="0"/>
              <a:t> π</a:t>
            </a:r>
            <a:r>
              <a:rPr lang="en-US" sz="1600" dirty="0" err="1"/>
              <a:t>έρ</a:t>
            </a:r>
            <a:r>
              <a:rPr lang="en-US" sz="1600" dirty="0"/>
              <a:t>ασμα του χρόνου ενώ άλλαζε η θεότητα η λατρεία παρέμενε. </a:t>
            </a:r>
            <a:r>
              <a:rPr lang="en-US" sz="1600" dirty="0" err="1"/>
              <a:t>Στην</a:t>
            </a:r>
            <a:r>
              <a:rPr lang="en-US" sz="1600" dirty="0"/>
              <a:t> π</a:t>
            </a:r>
            <a:r>
              <a:rPr lang="en-US" sz="1600" dirty="0" err="1"/>
              <a:t>ερί</a:t>
            </a:r>
            <a:r>
              <a:rPr lang="en-US" sz="1600" dirty="0"/>
              <a:t>πτωση, όμως, της Αφαίας αν και διαφυλάχθηκε το μνημείο μέσα στο χρόνο ποτέ δεν μετατράπηκε σε χριστιανικό, </a:t>
            </a:r>
            <a:r>
              <a:rPr lang="el-GR" sz="1600" dirty="0"/>
              <a:t>προφανώς </a:t>
            </a:r>
            <a:r>
              <a:rPr lang="en-US" sz="1600" dirty="0" err="1"/>
              <a:t>οφείλετ</a:t>
            </a:r>
            <a:r>
              <a:rPr lang="en-US" sz="1600" dirty="0"/>
              <a:t>αι στο γεγονός ότι δεν υπήρχε</a:t>
            </a:r>
            <a:r>
              <a:rPr lang="el-GR" sz="1600" dirty="0"/>
              <a:t> εκεί</a:t>
            </a:r>
            <a:r>
              <a:rPr lang="en-US" sz="1600" dirty="0"/>
              <a:t> κοντά κάποιος ισχυρός οικισμός. </a:t>
            </a:r>
            <a:r>
              <a:rPr lang="en-US" sz="1600" dirty="0" err="1"/>
              <a:t>Αντίθετ</a:t>
            </a:r>
            <a:r>
              <a:rPr lang="en-US" sz="1600" dirty="0"/>
              <a:t>α, σε άλλα αρχαιοελληνικά προσκυνήματα </a:t>
            </a:r>
            <a:r>
              <a:rPr lang="el-GR" sz="1600" dirty="0"/>
              <a:t>του νησιού</a:t>
            </a:r>
            <a:r>
              <a:rPr lang="en-US" sz="1600" dirty="0"/>
              <a:t> </a:t>
            </a:r>
            <a:r>
              <a:rPr lang="en-US" sz="1600" dirty="0" err="1"/>
              <a:t>μέχρι</a:t>
            </a:r>
            <a:r>
              <a:rPr lang="en-US" sz="1600" dirty="0"/>
              <a:t> </a:t>
            </a:r>
            <a:r>
              <a:rPr lang="en-US" sz="1600" dirty="0" err="1"/>
              <a:t>σήμερ</a:t>
            </a:r>
            <a:r>
              <a:rPr lang="en-US" sz="1600" dirty="0"/>
              <a:t>α υπάρχει έντονη η παρουσία του χριστιανικού στοιχείου. </a:t>
            </a:r>
          </a:p>
          <a:p>
            <a:endParaRPr lang="en-US" sz="1600" dirty="0"/>
          </a:p>
        </p:txBody>
      </p:sp>
      <p:sp>
        <p:nvSpPr>
          <p:cNvPr id="4" name="Slide Number Placeholder 3"/>
          <p:cNvSpPr>
            <a:spLocks noGrp="1"/>
          </p:cNvSpPr>
          <p:nvPr>
            <p:ph type="sldNum" sz="quarter" idx="5"/>
          </p:nvPr>
        </p:nvSpPr>
        <p:spPr/>
        <p:txBody>
          <a:bodyPr/>
          <a:lstStyle/>
          <a:p>
            <a:fld id="{C4267EAC-F1BF-49AA-B8C8-DB2F31567EE9}" type="slidenum">
              <a:rPr lang="el-GR" smtClean="0"/>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600"/>
              <a:t>Πώς, όμως, συναντήθηκε η εκκλησία του Χριστού με τα «σεβάσματα» της θρησκείας των αρχαίων προγόνων στην Αίγινα; </a:t>
            </a:r>
          </a:p>
          <a:p>
            <a:r>
              <a:rPr lang="en-US" sz="1600"/>
              <a:t>Ο απόστολος Παύλος στην ομιλία του προς τους Αθηναίους, δημιούργησε μία οπτική εικόνα θέλοντας να τους υποδείξει το σκοτάδι μέσα στο οποίο βρίσκονταν παρά τους ναούς, τις λατρείες και το φιλοσοφικό τους λόγο: «ζητεῖν τὸν Κύριον» όποιος έχει την επιθυμία να αναζητήσει τον αληθινό Θεό, τους λέει , «εἰ ἄρα γε ψηλαφήσειαν αὐτὸν καὶ εὕροιεν», μπορεί να ψηλαφίσει, να αναζητήσει έστω και μέσα από την αρμονία του κόσμου  «καί γε οὐ μακρὰν ἀπὸ ἑνὸς ἑκάστου ἡμῶν ὑπάρχοντα» και τότε θα διαπιστώσει, θα ανακαλύψει την εγγύτητα του Θεού στο καθένα προσωπικά (Πρ. 17,27).</a:t>
            </a:r>
          </a:p>
        </p:txBody>
      </p:sp>
      <p:sp>
        <p:nvSpPr>
          <p:cNvPr id="4" name="Slide Number Placeholder 3"/>
          <p:cNvSpPr>
            <a:spLocks noGrp="1"/>
          </p:cNvSpPr>
          <p:nvPr>
            <p:ph type="sldNum" sz="quarter" idx="5"/>
          </p:nvPr>
        </p:nvSpPr>
        <p:spPr/>
        <p:txBody>
          <a:bodyPr/>
          <a:lstStyle/>
          <a:p>
            <a:fld id="{C4267EAC-F1BF-49AA-B8C8-DB2F31567EE9}" type="slidenum">
              <a:rPr lang="el-GR" smtClean="0"/>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2000" dirty="0"/>
              <a:t></a:t>
            </a:r>
            <a:r>
              <a:rPr lang="en-US" sz="1600" dirty="0"/>
              <a:t>Κα</a:t>
            </a:r>
            <a:r>
              <a:rPr lang="en-US" sz="1600" dirty="0" err="1"/>
              <a:t>τά</a:t>
            </a:r>
            <a:r>
              <a:rPr lang="en-US" sz="1600" dirty="0"/>
              <a:t> </a:t>
            </a:r>
            <a:r>
              <a:rPr lang="en-US" sz="1600" dirty="0" err="1"/>
              <a:t>τον</a:t>
            </a:r>
            <a:r>
              <a:rPr lang="en-US" sz="1600" dirty="0"/>
              <a:t> </a:t>
            </a:r>
            <a:r>
              <a:rPr lang="en-US" sz="1600" dirty="0" err="1"/>
              <a:t>ίδιο</a:t>
            </a:r>
            <a:r>
              <a:rPr lang="en-US" sz="1600" dirty="0"/>
              <a:t> </a:t>
            </a:r>
            <a:r>
              <a:rPr lang="en-US" sz="1600" dirty="0" err="1"/>
              <a:t>τρό</a:t>
            </a:r>
            <a:r>
              <a:rPr lang="en-US" sz="1600" dirty="0"/>
              <a:t>πο ζούσαν και οι Αιγινήτες των αρχαίων χρόνων. </a:t>
            </a:r>
            <a:r>
              <a:rPr lang="en-US" sz="1600" dirty="0" err="1"/>
              <a:t>Βιώνοντ</a:t>
            </a:r>
            <a:r>
              <a:rPr lang="en-US" sz="1600" dirty="0"/>
              <a:t>ας το πνευματικό σκοτάδι προσδοκούσαν να γευτούν κάτι μέσα από το ημίφως της σεληνιακής θεότητας. «Η </a:t>
            </a:r>
            <a:r>
              <a:rPr lang="en-US" sz="1600" dirty="0" err="1"/>
              <a:t>εξουσί</a:t>
            </a:r>
            <a:r>
              <a:rPr lang="en-US" sz="1600" dirty="0"/>
              <a:t>α του σκότους» (Λκ 22,53), όμως, καταλύεται όταν ο μαθητής του αποστόλου Παύλου ο αρχισυνάγωγος Κρίσπος από την εκκλησία της Κορίνθου τον οποίο βάπτισε ο ίδιος ο Απόστολος ήρθε στην Αίγινα. </a:t>
            </a:r>
            <a:r>
              <a:rPr lang="en-US" sz="1600" dirty="0" err="1"/>
              <a:t>Έφτ</a:t>
            </a:r>
            <a:r>
              <a:rPr lang="en-US" sz="1600" dirty="0"/>
              <a:t>ασε ως «επίσκοπος της κατά Αίγιναν Εκκλησίας</a:t>
            </a:r>
            <a:r>
              <a:rPr lang="el-GR" sz="1600" dirty="0"/>
              <a:t>» </a:t>
            </a:r>
            <a:r>
              <a:rPr lang="en-US" sz="1600" dirty="0" err="1"/>
              <a:t>σύμφων</a:t>
            </a:r>
            <a:r>
              <a:rPr lang="en-US" sz="1600" dirty="0"/>
              <a:t>α με το έργο του Κλήμεντος Ρώμης, «Διαταγαί των αγίων αποστόλων». Η ανα</a:t>
            </a:r>
            <a:r>
              <a:rPr lang="en-US" sz="1600" dirty="0" err="1"/>
              <a:t>κάλυψη</a:t>
            </a:r>
            <a:r>
              <a:rPr lang="en-US" sz="1600" dirty="0"/>
              <a:t>, </a:t>
            </a:r>
            <a:r>
              <a:rPr lang="en-US" sz="1600" dirty="0" err="1"/>
              <a:t>μάλιστ</a:t>
            </a:r>
            <a:r>
              <a:rPr lang="en-US" sz="1600" dirty="0"/>
              <a:t>α, ενός ψηφιδωτού δαπέδου ιουδαϊκής  συναγωγής του 4ου αι μ.Χ. φα</a:t>
            </a:r>
            <a:r>
              <a:rPr lang="en-US" sz="1600" dirty="0" err="1"/>
              <a:t>νερώνει</a:t>
            </a:r>
            <a:r>
              <a:rPr lang="en-US" sz="1600" dirty="0"/>
              <a:t> </a:t>
            </a:r>
            <a:r>
              <a:rPr lang="en-US" sz="1600" dirty="0" err="1"/>
              <a:t>την</a:t>
            </a:r>
            <a:r>
              <a:rPr lang="en-US" sz="1600" dirty="0"/>
              <a:t> ύπα</a:t>
            </a:r>
            <a:r>
              <a:rPr lang="en-US" sz="1600" dirty="0" err="1"/>
              <a:t>ρξη</a:t>
            </a:r>
            <a:r>
              <a:rPr lang="en-US" sz="1600" dirty="0"/>
              <a:t> α</a:t>
            </a:r>
            <a:r>
              <a:rPr lang="en-US" sz="1600" dirty="0" err="1"/>
              <a:t>κμάζουσ</a:t>
            </a:r>
            <a:r>
              <a:rPr lang="en-US" sz="1600" dirty="0"/>
              <a:t>ας εβραϊκής κοινότητας στα πρώτα χριστιανικά χρόνια από την οποία ίσως ξεκίνησε το κήρυγμα του</a:t>
            </a:r>
          </a:p>
        </p:txBody>
      </p:sp>
      <p:sp>
        <p:nvSpPr>
          <p:cNvPr id="4" name="Slide Number Placeholder 3"/>
          <p:cNvSpPr>
            <a:spLocks noGrp="1"/>
          </p:cNvSpPr>
          <p:nvPr>
            <p:ph type="sldNum" sz="quarter" idx="5"/>
          </p:nvPr>
        </p:nvSpPr>
        <p:spPr/>
        <p:txBody>
          <a:bodyPr/>
          <a:lstStyle/>
          <a:p>
            <a:fld id="{C4267EAC-F1BF-49AA-B8C8-DB2F31567EE9}" type="slidenum">
              <a:rPr lang="el-GR" smtClean="0"/>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400" dirty="0"/>
              <a:t>Ο απόστολος </a:t>
            </a:r>
            <a:r>
              <a:rPr lang="el-GR" sz="1400" dirty="0" err="1"/>
              <a:t>Κρίσπος</a:t>
            </a:r>
            <a:r>
              <a:rPr lang="el-GR" sz="1400" dirty="0"/>
              <a:t> μεταγγίζοντας στο νησί τον αληθινό Λόγο του Θεού, τον Ιησού Χριστό έφερε τη ζωή και το φως  «</a:t>
            </a:r>
            <a:r>
              <a:rPr lang="el-GR" sz="1400" dirty="0" err="1"/>
              <a:t>ἐν</a:t>
            </a:r>
            <a:r>
              <a:rPr lang="el-GR" sz="1400" dirty="0"/>
              <a:t> </a:t>
            </a:r>
            <a:r>
              <a:rPr lang="el-GR" sz="1400" dirty="0" err="1"/>
              <a:t>αὐτῷ</a:t>
            </a:r>
            <a:r>
              <a:rPr lang="el-GR" sz="1400" dirty="0"/>
              <a:t> </a:t>
            </a:r>
            <a:r>
              <a:rPr lang="el-GR" sz="1400" dirty="0" err="1"/>
              <a:t>ζωὴ</a:t>
            </a:r>
            <a:r>
              <a:rPr lang="el-GR" sz="1400" dirty="0"/>
              <a:t> </a:t>
            </a:r>
            <a:r>
              <a:rPr lang="el-GR" sz="1400" dirty="0" err="1"/>
              <a:t>ἦν</a:t>
            </a:r>
            <a:r>
              <a:rPr lang="el-GR" sz="1400" dirty="0"/>
              <a:t>, </a:t>
            </a:r>
            <a:r>
              <a:rPr lang="el-GR" sz="1400" dirty="0" err="1"/>
              <a:t>καὶ</a:t>
            </a:r>
            <a:r>
              <a:rPr lang="el-GR" sz="1400" dirty="0"/>
              <a:t> ἡ </a:t>
            </a:r>
            <a:r>
              <a:rPr lang="el-GR" sz="1400" dirty="0" err="1"/>
              <a:t>ζωὴ</a:t>
            </a:r>
            <a:r>
              <a:rPr lang="el-GR" sz="1400" dirty="0"/>
              <a:t> </a:t>
            </a:r>
            <a:r>
              <a:rPr lang="el-GR" sz="1400" dirty="0" err="1"/>
              <a:t>ἦν</a:t>
            </a:r>
            <a:r>
              <a:rPr lang="el-GR" sz="1400" dirty="0"/>
              <a:t> </a:t>
            </a:r>
            <a:r>
              <a:rPr lang="el-GR" sz="1400" dirty="0" err="1"/>
              <a:t>τὸ</a:t>
            </a:r>
            <a:r>
              <a:rPr lang="el-GR" sz="1400" dirty="0"/>
              <a:t> </a:t>
            </a:r>
            <a:r>
              <a:rPr lang="el-GR" sz="1400" dirty="0" err="1"/>
              <a:t>φῶς</a:t>
            </a:r>
            <a:r>
              <a:rPr lang="el-GR" sz="1400" dirty="0"/>
              <a:t> </a:t>
            </a:r>
            <a:r>
              <a:rPr lang="el-GR" sz="1400" dirty="0" err="1"/>
              <a:t>τῶν</a:t>
            </a:r>
            <a:r>
              <a:rPr lang="el-GR" sz="1400" dirty="0"/>
              <a:t> </a:t>
            </a:r>
            <a:r>
              <a:rPr lang="el-GR" sz="1400" dirty="0" err="1"/>
              <a:t>ἀνθρώπων</a:t>
            </a:r>
            <a:r>
              <a:rPr lang="el-GR" sz="1400" dirty="0"/>
              <a:t> (</a:t>
            </a:r>
            <a:r>
              <a:rPr lang="el-GR" sz="1400" dirty="0" err="1"/>
              <a:t>Ιω</a:t>
            </a:r>
            <a:r>
              <a:rPr lang="el-GR" sz="1400" dirty="0"/>
              <a:t> 1,2). Απόδειξη αυτών αποτελεί το πλήθος των αγίων (περισσότεροι από 10) που είτε κατάγονταν είτε κατοίκησαν στην Αίγινα. Λαμπρότερη όλων, βέβαια, η παρουσία του αγίου Νεκταρίου που καθημερινά αποκαλύπτει στους κατοίκους του νησιού τη φράση του Παύλου «</a:t>
            </a:r>
            <a:r>
              <a:rPr lang="el-GR" sz="1400" dirty="0" err="1"/>
              <a:t>ἐν</a:t>
            </a:r>
            <a:r>
              <a:rPr lang="el-GR" sz="1400" dirty="0"/>
              <a:t> </a:t>
            </a:r>
            <a:r>
              <a:rPr lang="el-GR" sz="1400" dirty="0" err="1"/>
              <a:t>αὐτῷ</a:t>
            </a:r>
            <a:r>
              <a:rPr lang="el-GR" sz="1400" dirty="0"/>
              <a:t> </a:t>
            </a:r>
            <a:r>
              <a:rPr lang="el-GR" sz="1400" dirty="0" err="1"/>
              <a:t>γὰρ</a:t>
            </a:r>
            <a:r>
              <a:rPr lang="el-GR" sz="1400" dirty="0"/>
              <a:t> </a:t>
            </a:r>
            <a:r>
              <a:rPr lang="el-GR" sz="1400" dirty="0" err="1"/>
              <a:t>ζῶμεν</a:t>
            </a:r>
            <a:r>
              <a:rPr lang="el-GR" sz="1400" dirty="0"/>
              <a:t> </a:t>
            </a:r>
            <a:r>
              <a:rPr lang="el-GR" sz="1400" dirty="0" err="1"/>
              <a:t>καὶ</a:t>
            </a:r>
            <a:r>
              <a:rPr lang="el-GR" sz="1400" dirty="0"/>
              <a:t> </a:t>
            </a:r>
            <a:r>
              <a:rPr lang="el-GR" sz="1400" dirty="0" err="1"/>
              <a:t>κινούμεθα</a:t>
            </a:r>
            <a:r>
              <a:rPr lang="el-GR" sz="1400" dirty="0"/>
              <a:t> </a:t>
            </a:r>
            <a:r>
              <a:rPr lang="el-GR" sz="1400" dirty="0" err="1"/>
              <a:t>καὶ</a:t>
            </a:r>
            <a:r>
              <a:rPr lang="el-GR" sz="1400" dirty="0"/>
              <a:t> </a:t>
            </a:r>
            <a:r>
              <a:rPr lang="el-GR" sz="1400" dirty="0" err="1"/>
              <a:t>ἐσμέν</a:t>
            </a:r>
            <a:r>
              <a:rPr lang="el-GR" sz="1400" dirty="0"/>
              <a:t>», το πώς  μπορεί ο άνθρωπος να «περιέχεται»  μέσα στην χάρη του Θεού. Επίσης, ο Άγιος διατρανώνει ακατάπαυστα όχι την ελπίδα μιας φυσικής αναγέννησης του κτιστού κόσμου αλλά της ριζικής ανακαίνισης που παρέχει στον κόσμο ο Άκτιστος Θεός. Επίσης, ο Άγιος διατρανώνει ακατάπαυστα όχι την ελπίδα μιας φυσικής αναγέννησης του κτιστού κόσμου αλλά της ριζικής ανακαίνισης που παρέχει στον κόσμο ο Άκτιστος Θεός. Ο άνθρωπος αναγεννημένος με το Λόγο και το Πνεύμα είναι πια μια νέα ύπαρξη «κατά </a:t>
            </a:r>
            <a:r>
              <a:rPr lang="el-GR" sz="1400" dirty="0" err="1"/>
              <a:t>τὸν</a:t>
            </a:r>
            <a:r>
              <a:rPr lang="el-GR" sz="1400" dirty="0"/>
              <a:t> </a:t>
            </a:r>
            <a:r>
              <a:rPr lang="el-GR" sz="1400" dirty="0" err="1"/>
              <a:t>αὐτοῦ</a:t>
            </a:r>
            <a:r>
              <a:rPr lang="el-GR" sz="1400" dirty="0"/>
              <a:t> </a:t>
            </a:r>
            <a:r>
              <a:rPr lang="el-GR" sz="1400" dirty="0" err="1"/>
              <a:t>ἔλεον</a:t>
            </a:r>
            <a:r>
              <a:rPr lang="el-GR" sz="1400" dirty="0"/>
              <a:t> </a:t>
            </a:r>
            <a:r>
              <a:rPr lang="el-GR" sz="1400" dirty="0" err="1"/>
              <a:t>ἔσωσεν</a:t>
            </a:r>
            <a:r>
              <a:rPr lang="el-GR" sz="1400" dirty="0"/>
              <a:t> </a:t>
            </a:r>
            <a:r>
              <a:rPr lang="el-GR" sz="1400" dirty="0" err="1"/>
              <a:t>ἡμᾶς</a:t>
            </a:r>
            <a:r>
              <a:rPr lang="el-GR" sz="1400" dirty="0"/>
              <a:t> </a:t>
            </a:r>
            <a:r>
              <a:rPr lang="el-GR" sz="1400" dirty="0" err="1"/>
              <a:t>διὰ</a:t>
            </a:r>
            <a:r>
              <a:rPr lang="el-GR" sz="1400" dirty="0"/>
              <a:t> </a:t>
            </a:r>
            <a:r>
              <a:rPr lang="el-GR" sz="1400" dirty="0" err="1"/>
              <a:t>λουτροῦ</a:t>
            </a:r>
            <a:r>
              <a:rPr lang="el-GR" sz="1400" dirty="0"/>
              <a:t> </a:t>
            </a:r>
            <a:r>
              <a:rPr lang="el-GR" sz="1400" dirty="0" err="1"/>
              <a:t>παλιγγενεσίας</a:t>
            </a:r>
            <a:r>
              <a:rPr lang="el-GR" sz="1400" dirty="0"/>
              <a:t> </a:t>
            </a:r>
            <a:r>
              <a:rPr lang="el-GR" sz="1400" dirty="0" err="1"/>
              <a:t>καὶ</a:t>
            </a:r>
            <a:r>
              <a:rPr lang="el-GR" sz="1400" dirty="0"/>
              <a:t> </a:t>
            </a:r>
            <a:r>
              <a:rPr lang="el-GR" sz="1400" dirty="0" err="1"/>
              <a:t>ἀνακαινώσεως</a:t>
            </a:r>
            <a:r>
              <a:rPr lang="el-GR" sz="1400" dirty="0"/>
              <a:t> </a:t>
            </a:r>
            <a:r>
              <a:rPr lang="el-GR" sz="1400" dirty="0" err="1"/>
              <a:t>Πνεύματος</a:t>
            </a:r>
            <a:r>
              <a:rPr lang="el-GR" sz="1400" dirty="0"/>
              <a:t> ῾</a:t>
            </a:r>
            <a:r>
              <a:rPr lang="el-GR" sz="1400" dirty="0" err="1"/>
              <a:t>Αγίου</a:t>
            </a:r>
            <a:r>
              <a:rPr lang="el-GR" sz="1400" dirty="0"/>
              <a:t>, 6 </a:t>
            </a:r>
            <a:r>
              <a:rPr lang="el-GR" sz="1400" dirty="0" err="1"/>
              <a:t>οὗ</a:t>
            </a:r>
            <a:r>
              <a:rPr lang="el-GR" sz="1400" dirty="0"/>
              <a:t> </a:t>
            </a:r>
            <a:r>
              <a:rPr lang="el-GR" sz="1400" dirty="0" err="1"/>
              <a:t>ἐξέχεεν</a:t>
            </a:r>
            <a:r>
              <a:rPr lang="el-GR" sz="1400" dirty="0"/>
              <a:t> </a:t>
            </a:r>
            <a:r>
              <a:rPr lang="el-GR" sz="1400" dirty="0" err="1"/>
              <a:t>ἐφ</a:t>
            </a:r>
            <a:r>
              <a:rPr lang="el-GR" sz="1400" dirty="0"/>
              <a:t>' </a:t>
            </a:r>
            <a:r>
              <a:rPr lang="el-GR" sz="1400" dirty="0" err="1"/>
              <a:t>ἡμᾶς</a:t>
            </a:r>
            <a:r>
              <a:rPr lang="el-GR" sz="1400" dirty="0"/>
              <a:t> </a:t>
            </a:r>
            <a:r>
              <a:rPr lang="el-GR" sz="1400" dirty="0" err="1"/>
              <a:t>πλουσίως</a:t>
            </a:r>
            <a:r>
              <a:rPr lang="el-GR" sz="1400" dirty="0"/>
              <a:t> </a:t>
            </a:r>
            <a:r>
              <a:rPr lang="el-GR" sz="1400" dirty="0" err="1"/>
              <a:t>διὰ</a:t>
            </a:r>
            <a:r>
              <a:rPr lang="el-GR" sz="1400" dirty="0"/>
              <a:t> ᾿</a:t>
            </a:r>
            <a:r>
              <a:rPr lang="el-GR" sz="1400" dirty="0" err="1"/>
              <a:t>Ιησοῦ</a:t>
            </a:r>
            <a:r>
              <a:rPr lang="el-GR" sz="1400" dirty="0"/>
              <a:t> </a:t>
            </a:r>
            <a:r>
              <a:rPr lang="el-GR" sz="1400" dirty="0" err="1"/>
              <a:t>Χριστοῦ</a:t>
            </a:r>
            <a:r>
              <a:rPr lang="el-GR" sz="1400" dirty="0"/>
              <a:t> </a:t>
            </a:r>
            <a:r>
              <a:rPr lang="el-GR" sz="1400" dirty="0" err="1"/>
              <a:t>τοῦ</a:t>
            </a:r>
            <a:r>
              <a:rPr lang="el-GR" sz="1400" dirty="0"/>
              <a:t> </a:t>
            </a:r>
            <a:r>
              <a:rPr lang="el-GR" sz="1400" dirty="0" err="1"/>
              <a:t>σωτῆρος</a:t>
            </a:r>
            <a:r>
              <a:rPr lang="el-GR" sz="1400" dirty="0"/>
              <a:t> </a:t>
            </a:r>
            <a:r>
              <a:rPr lang="el-GR" sz="1400" dirty="0" err="1"/>
              <a:t>ἡμῶν</a:t>
            </a:r>
            <a:r>
              <a:rPr lang="el-GR" sz="1400" dirty="0"/>
              <a:t>»</a:t>
            </a:r>
          </a:p>
        </p:txBody>
      </p:sp>
      <p:sp>
        <p:nvSpPr>
          <p:cNvPr id="4" name="Θέση αριθμού διαφάνειας 3"/>
          <p:cNvSpPr>
            <a:spLocks noGrp="1"/>
          </p:cNvSpPr>
          <p:nvPr>
            <p:ph type="sldNum" sz="quarter" idx="5"/>
          </p:nvPr>
        </p:nvSpPr>
        <p:spPr/>
        <p:txBody>
          <a:bodyPr/>
          <a:lstStyle/>
          <a:p>
            <a:fld id="{C4267EAC-F1BF-49AA-B8C8-DB2F31567EE9}" type="slidenum">
              <a:rPr lang="el-GR" smtClean="0"/>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4267EAC-F1BF-49AA-B8C8-DB2F31567EE9}" type="slidenum">
              <a:rPr lang="el-GR" smtClean="0"/>
              <a:t>16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l-GR" sz="2000" dirty="0">
                <a:sym typeface="+mn-ea"/>
              </a:rPr>
              <a:t>Εμείς σήμερα </a:t>
            </a:r>
            <a:r>
              <a:rPr lang="en-US" sz="2000" dirty="0">
                <a:sym typeface="+mn-ea"/>
              </a:rPr>
              <a:t> θα πα</a:t>
            </a:r>
            <a:r>
              <a:rPr lang="en-US" sz="2000" dirty="0" err="1">
                <a:sym typeface="+mn-ea"/>
              </a:rPr>
              <a:t>ρουσιάσουμε</a:t>
            </a:r>
            <a:r>
              <a:rPr lang="en-US" sz="2000" dirty="0">
                <a:sym typeface="+mn-ea"/>
              </a:rPr>
              <a:t> </a:t>
            </a:r>
            <a:r>
              <a:rPr lang="en-US" sz="2000" dirty="0" err="1">
                <a:sym typeface="+mn-ea"/>
              </a:rPr>
              <a:t>σύντομ</a:t>
            </a:r>
            <a:r>
              <a:rPr lang="en-US" sz="2000" dirty="0">
                <a:sym typeface="+mn-ea"/>
              </a:rPr>
              <a:t>α τα δύο σημαντικότερα </a:t>
            </a:r>
            <a:r>
              <a:rPr lang="el-GR" sz="2000" dirty="0">
                <a:sym typeface="+mn-ea"/>
              </a:rPr>
              <a:t>θρησκευτικά </a:t>
            </a:r>
            <a:r>
              <a:rPr lang="en-US" sz="2000" dirty="0">
                <a:sym typeface="+mn-ea"/>
              </a:rPr>
              <a:t> κέντρα του νησιού</a:t>
            </a:r>
            <a:r>
              <a:rPr lang="el-GR" sz="2000" dirty="0">
                <a:sym typeface="+mn-ea"/>
              </a:rPr>
              <a:t> κατά την αρχαιότητα</a:t>
            </a:r>
            <a:r>
              <a:rPr lang="en-US" sz="2000" dirty="0">
                <a:sym typeface="+mn-ea"/>
              </a:rPr>
              <a:t>: το λόφο της κολόνας με τα διάσπαρτα ιερά και το ναό της Αφαίας.  Επ</a:t>
            </a:r>
            <a:r>
              <a:rPr lang="en-US" sz="2000" dirty="0" err="1">
                <a:sym typeface="+mn-ea"/>
              </a:rPr>
              <a:t>ίσης</a:t>
            </a:r>
            <a:r>
              <a:rPr lang="en-US" sz="2000" dirty="0">
                <a:sym typeface="+mn-ea"/>
              </a:rPr>
              <a:t>, </a:t>
            </a:r>
            <a:r>
              <a:rPr lang="en-US" sz="2000" dirty="0" err="1">
                <a:sym typeface="+mn-ea"/>
              </a:rPr>
              <a:t>γι</a:t>
            </a:r>
            <a:r>
              <a:rPr lang="en-US" sz="2000" dirty="0">
                <a:sym typeface="+mn-ea"/>
              </a:rPr>
              <a:t>α να κατανοήσουμε τις συνθήκες κάτω από τις οποίες έγινε η συνάντηση ελληνισμού και χριστιανισμού στην Αίγινα θα πάρουμε στοιχεία από την ομιλία του αποστόλου Παύλου στην Αθήνα. </a:t>
            </a:r>
            <a:endParaRPr lang="en-US" sz="2000" dirty="0"/>
          </a:p>
          <a:p>
            <a:endParaRPr lang="en-US" sz="2000" dirty="0"/>
          </a:p>
        </p:txBody>
      </p:sp>
      <p:sp>
        <p:nvSpPr>
          <p:cNvPr id="4" name="Slide Number Placeholder 3"/>
          <p:cNvSpPr>
            <a:spLocks noGrp="1"/>
          </p:cNvSpPr>
          <p:nvPr>
            <p:ph type="sldNum" sz="quarter" idx="5"/>
          </p:nvPr>
        </p:nvSpPr>
        <p:spPr/>
        <p:txBody>
          <a:bodyPr/>
          <a:lstStyle/>
          <a:p>
            <a:fld id="{C4267EAC-F1BF-49AA-B8C8-DB2F31567EE9}" type="slidenum">
              <a:rPr lang="el-GR" smtClean="0"/>
              <a:t>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l-GR" sz="2000" dirty="0">
                <a:sym typeface="+mn-ea"/>
              </a:rPr>
              <a:t>Σκοπός της παρούσας εργασίας είναι η παρουσίαση της θρησκευτικής ζωής της αρχαίας Αίγινας και η συνάντηση της με την εκκλησία του Χριστού. </a:t>
            </a:r>
            <a:endParaRPr lang="en-US" sz="2000">
              <a:cs typeface="Calibri" panose="020F0502020204030204"/>
            </a:endParaRPr>
          </a:p>
          <a:p>
            <a:endParaRPr lang="en-US" sz="2000"/>
          </a:p>
        </p:txBody>
      </p:sp>
      <p:sp>
        <p:nvSpPr>
          <p:cNvPr id="4" name="Slide Number Placeholder 3"/>
          <p:cNvSpPr>
            <a:spLocks noGrp="1"/>
          </p:cNvSpPr>
          <p:nvPr>
            <p:ph type="sldNum" sz="quarter" idx="5"/>
          </p:nvPr>
        </p:nvSpPr>
        <p:spPr/>
        <p:txBody>
          <a:bodyPr/>
          <a:lstStyle/>
          <a:p>
            <a:fld id="{C4267EAC-F1BF-49AA-B8C8-DB2F31567EE9}" type="slidenum">
              <a:rPr lang="el-GR" smtClean="0"/>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400" dirty="0"/>
              <a:t>Ο </a:t>
            </a:r>
            <a:r>
              <a:rPr lang="en-US" sz="1400" dirty="0" err="1"/>
              <a:t>Μιρτσέ</a:t>
            </a:r>
            <a:r>
              <a:rPr lang="en-US" sz="1400" dirty="0"/>
              <a:t>α Ελιάντε στο βιβλίο του «πραγματεία πάνω στην ιστορία των θρησκειών» αναφερόμενος στις μεθοδολογικές δυσκολίες του θρησκειολόγου ερευνητή, σημειώνει: «στην έρευνά μας αναγκαζόμαστε να αρκεστούμε στα ελάχιστα κείμενα που συμπτωματικά διατηρήθηκαν ως την εποχή μας, σε μερικές επιγραφές, μερικά ακρωτηριασμένα μνημεία και σε ελάχιστα αναθήματα για να ανασυστήσουμε τη θρησκεία των προγόνων μας».  </a:t>
            </a:r>
            <a:r>
              <a:rPr lang="en-US" sz="1400" dirty="0" err="1"/>
              <a:t>Μελετώντ</a:t>
            </a:r>
            <a:r>
              <a:rPr lang="en-US" sz="1400" dirty="0"/>
              <a:t>ας, λοιπόν, την πορεία της ιερότητας του θρησκευτικού φαινομένου από τα χρόνια της προϊστορίας στο νησί της Αίγινας, ανατρέχουμε όχι μόνο στα μνημεία και τα αναθήματα του τόπου αλλά και στα κείμενα των αρχαίων συγγραφέων </a:t>
            </a:r>
            <a:r>
              <a:rPr lang="el-GR" sz="1400" dirty="0"/>
              <a:t>που αναφέρονται στο νησί </a:t>
            </a:r>
            <a:r>
              <a:rPr lang="en-US" sz="1400" dirty="0"/>
              <a:t>από τον Όμηρο μέχρι τον Παυσανία</a:t>
            </a:r>
            <a:r>
              <a:rPr lang="el-GR" sz="1400" dirty="0"/>
              <a:t> </a:t>
            </a:r>
            <a:r>
              <a:rPr lang="en-US" sz="1400" dirty="0"/>
              <a:t>κα</a:t>
            </a:r>
            <a:r>
              <a:rPr lang="en-US" sz="1400" dirty="0" err="1"/>
              <a:t>θώς</a:t>
            </a:r>
            <a:r>
              <a:rPr lang="en-US" sz="1400" dirty="0"/>
              <a:t>, και σε νεότερα ιστορικά και αρχαιολογικά έργα που σχετίζονται με την τοπική έρευνα. </a:t>
            </a:r>
            <a:r>
              <a:rPr lang="en-US" sz="1400" dirty="0" err="1"/>
              <a:t>Κύριος</a:t>
            </a:r>
            <a:r>
              <a:rPr lang="en-US" sz="1400" dirty="0"/>
              <a:t> κα</a:t>
            </a:r>
            <a:r>
              <a:rPr lang="en-US" sz="1400" dirty="0" err="1"/>
              <a:t>θοδηγητής</a:t>
            </a:r>
            <a:r>
              <a:rPr lang="en-US" sz="1400" dirty="0"/>
              <a:t> μας, βέβαια, παρα</a:t>
            </a:r>
            <a:r>
              <a:rPr lang="en-US" sz="1400" dirty="0" err="1"/>
              <a:t>μένει</a:t>
            </a:r>
            <a:r>
              <a:rPr lang="en-US" sz="1400" dirty="0"/>
              <a:t> Πα</a:t>
            </a:r>
            <a:r>
              <a:rPr lang="en-US" sz="1400" dirty="0" err="1"/>
              <a:t>υσ</a:t>
            </a:r>
            <a:r>
              <a:rPr lang="en-US" sz="1400" dirty="0"/>
              <a:t>ανίας ο οποίος στο βιβλίο του «κορινθιακά» αναφέρεται στην περιήγησή του στην Αίγινα περί το 150μ.Χ.  Η π</a:t>
            </a:r>
            <a:r>
              <a:rPr lang="en-US" sz="1400" dirty="0" err="1"/>
              <a:t>εριγρ</a:t>
            </a:r>
            <a:r>
              <a:rPr lang="en-US" sz="1400" dirty="0"/>
              <a:t>αφή του περιστρέφεται γύρω από την ιστορία του νησιού, τη μυθολογία, τα θρησκευτικά μνημεία και τη λατρεία που επιτελούνταν σε κάποια από αυτά.</a:t>
            </a:r>
          </a:p>
        </p:txBody>
      </p:sp>
      <p:sp>
        <p:nvSpPr>
          <p:cNvPr id="4" name="Slide Number Placeholder 3"/>
          <p:cNvSpPr>
            <a:spLocks noGrp="1"/>
          </p:cNvSpPr>
          <p:nvPr>
            <p:ph type="sldNum" sz="quarter" idx="5"/>
          </p:nvPr>
        </p:nvSpPr>
        <p:spPr/>
        <p:txBody>
          <a:bodyPr/>
          <a:lstStyle/>
          <a:p>
            <a:fld id="{C4267EAC-F1BF-49AA-B8C8-DB2F31567EE9}" type="slidenum">
              <a:rPr lang="el-GR" smtClean="0"/>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800" dirty="0">
                <a:sym typeface="+mn-ea"/>
              </a:rPr>
              <a:t>Η  ονομασία του νησιού «Αίγινα» κατά τον Ησύχιο σχετίζεται με τη θάλασσα (το πρόθημα </a:t>
            </a:r>
            <a:r>
              <a:rPr lang="el-GR" sz="1800" dirty="0" err="1">
                <a:sym typeface="+mn-ea"/>
              </a:rPr>
              <a:t>αιγ</a:t>
            </a:r>
            <a:r>
              <a:rPr lang="el-GR" sz="1800" dirty="0">
                <a:sym typeface="+mn-ea"/>
              </a:rPr>
              <a:t>-, ή η λέξη αίγα δηλώνει τα κύματα). Ο Πίνδαρος , αντίθετα, που την ύμνησε όσο κανείς άλλος κατά την αρχαιότητα, την  αποκαλεί </a:t>
            </a:r>
            <a:r>
              <a:rPr lang="el-GR" sz="1800" dirty="0" err="1">
                <a:sym typeface="+mn-ea"/>
              </a:rPr>
              <a:t>Οινώνη</a:t>
            </a:r>
            <a:r>
              <a:rPr lang="el-GR" sz="1800" dirty="0">
                <a:sym typeface="+mn-ea"/>
              </a:rPr>
              <a:t> ή Οινοπία (</a:t>
            </a:r>
            <a:r>
              <a:rPr lang="el-GR" sz="1800" dirty="0" err="1">
                <a:sym typeface="+mn-ea"/>
              </a:rPr>
              <a:t>Νέμεα</a:t>
            </a:r>
            <a:r>
              <a:rPr lang="el-GR" sz="1800" dirty="0">
                <a:sym typeface="+mn-ea"/>
              </a:rPr>
              <a:t> και </a:t>
            </a:r>
            <a:r>
              <a:rPr lang="el-GR" sz="1800" dirty="0" err="1">
                <a:sym typeface="+mn-ea"/>
              </a:rPr>
              <a:t>Ισθμια</a:t>
            </a:r>
            <a:r>
              <a:rPr lang="el-GR" sz="1800" dirty="0">
                <a:sym typeface="+mn-ea"/>
              </a:rPr>
              <a:t>) εξαιτίας του εξαιρετικού οίνου που παρήγε.</a:t>
            </a:r>
          </a:p>
          <a:p>
            <a:r>
              <a:rPr lang="en-US" sz="1800" dirty="0">
                <a:sym typeface="+mn-ea"/>
              </a:rPr>
              <a:t>Η π</a:t>
            </a:r>
            <a:r>
              <a:rPr lang="en-US" sz="1800" dirty="0" err="1">
                <a:sym typeface="+mn-ea"/>
              </a:rPr>
              <a:t>ροϊστορική</a:t>
            </a:r>
            <a:r>
              <a:rPr lang="en-US" sz="1800" dirty="0">
                <a:sym typeface="+mn-ea"/>
              </a:rPr>
              <a:t> π</a:t>
            </a:r>
            <a:r>
              <a:rPr lang="en-US" sz="1800" dirty="0" err="1">
                <a:sym typeface="+mn-ea"/>
              </a:rPr>
              <a:t>όλη</a:t>
            </a:r>
            <a:r>
              <a:rPr lang="en-US" sz="1800" dirty="0">
                <a:sym typeface="+mn-ea"/>
              </a:rPr>
              <a:t> </a:t>
            </a:r>
            <a:r>
              <a:rPr lang="en-US" sz="1800" dirty="0" err="1">
                <a:sym typeface="+mn-ea"/>
              </a:rPr>
              <a:t>της</a:t>
            </a:r>
            <a:r>
              <a:rPr lang="en-US" sz="1800" dirty="0">
                <a:sym typeface="+mn-ea"/>
              </a:rPr>
              <a:t> </a:t>
            </a:r>
            <a:r>
              <a:rPr lang="en-US" sz="1800" dirty="0" err="1">
                <a:sym typeface="+mn-ea"/>
              </a:rPr>
              <a:t>Αίγιν</a:t>
            </a:r>
            <a:r>
              <a:rPr lang="en-US" sz="1800" dirty="0">
                <a:sym typeface="+mn-ea"/>
              </a:rPr>
              <a:t>ας βρίσκεται στο ακρωτήριο δίπλα στο λιμάνι και είναι γνωστή με την επωνυμία «κολόνα» εξαιτίας ενός κίονα που απέμεινε από το ναό του Απόλλωνα. Η α</a:t>
            </a:r>
            <a:r>
              <a:rPr lang="en-US" sz="1800" dirty="0" err="1">
                <a:sym typeface="+mn-ea"/>
              </a:rPr>
              <a:t>νθρώ</a:t>
            </a:r>
            <a:r>
              <a:rPr lang="en-US" sz="1800" dirty="0">
                <a:sym typeface="+mn-ea"/>
              </a:rPr>
              <a:t>πινη εγκατάσταση στο χώρο αυτό ξεκίνησε από τα νεολιθικά χρόνια (αρχές της τρίτης χιλιετίας π. Χ.) και </a:t>
            </a:r>
            <a:r>
              <a:rPr lang="en-US" sz="1800" dirty="0" err="1">
                <a:sym typeface="+mn-ea"/>
              </a:rPr>
              <a:t>διήρκεσε</a:t>
            </a:r>
            <a:r>
              <a:rPr lang="en-US" sz="1800" dirty="0">
                <a:sym typeface="+mn-ea"/>
              </a:rPr>
              <a:t> </a:t>
            </a:r>
            <a:r>
              <a:rPr lang="en-US" sz="1800" dirty="0" err="1">
                <a:sym typeface="+mn-ea"/>
              </a:rPr>
              <a:t>μέχρι</a:t>
            </a:r>
            <a:r>
              <a:rPr lang="en-US" sz="1800" dirty="0">
                <a:sym typeface="+mn-ea"/>
              </a:rPr>
              <a:t> και </a:t>
            </a:r>
            <a:r>
              <a:rPr lang="en-US" sz="1800" dirty="0" err="1">
                <a:sym typeface="+mn-ea"/>
              </a:rPr>
              <a:t>τον</a:t>
            </a:r>
            <a:r>
              <a:rPr lang="en-US" sz="1800" dirty="0">
                <a:sym typeface="+mn-ea"/>
              </a:rPr>
              <a:t> 9ο αι μ. Χ. α</a:t>
            </a:r>
            <a:r>
              <a:rPr lang="en-US" sz="1800" dirty="0" err="1">
                <a:sym typeface="+mn-ea"/>
              </a:rPr>
              <a:t>φήνοντ</a:t>
            </a:r>
            <a:r>
              <a:rPr lang="en-US" sz="1800" dirty="0">
                <a:sym typeface="+mn-ea"/>
              </a:rPr>
              <a:t>ας τα ίχνη της πάνω σε 11 διαδοχικούς οικισμούς, που ανυψώνονται ο ένας πάνω από τον άλλον και αποτελούν ένα σπάνιο αρχαιολογικό φαινόμενο. </a:t>
            </a:r>
            <a:endParaRPr lang="el-GR" sz="1800" dirty="0"/>
          </a:p>
        </p:txBody>
      </p:sp>
      <p:sp>
        <p:nvSpPr>
          <p:cNvPr id="4" name="Θέση αριθμού διαφάνειας 3"/>
          <p:cNvSpPr>
            <a:spLocks noGrp="1"/>
          </p:cNvSpPr>
          <p:nvPr>
            <p:ph type="sldNum" sz="quarter" idx="5"/>
          </p:nvPr>
        </p:nvSpPr>
        <p:spPr/>
        <p:txBody>
          <a:bodyPr/>
          <a:lstStyle/>
          <a:p>
            <a:fld id="{C4267EAC-F1BF-49AA-B8C8-DB2F31567EE9}" type="slidenum">
              <a:rPr lang="el-GR" smtClean="0"/>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l-GR" sz="2000" dirty="0">
                <a:sym typeface="+mn-ea"/>
              </a:rPr>
              <a:t>Η πόλη ανέπτυξε ιδιαίτερη ακμή κατά την εποχή του χαλκού (τέλος τρίτης χιλιετίας έως το 1600) καθώς και αργότερα κατά την αρχαϊκή εποχή  τον 7ο και 6ο αι. </a:t>
            </a:r>
            <a:r>
              <a:rPr lang="en-US" sz="2000" dirty="0" err="1">
                <a:sym typeface="+mn-ea"/>
              </a:rPr>
              <a:t>Αν</a:t>
            </a:r>
            <a:r>
              <a:rPr lang="en-US" sz="2000" dirty="0">
                <a:sym typeface="+mn-ea"/>
              </a:rPr>
              <a:t>αδείχθηκε σε ισχυρή ναυτική δύναμη αποκτώντας μεγάλο πλούτο από το θαλάσσιο εμπόριο γεγονός που την οδήγησε να εκδώσει το δικό της νόμισμα, έναν αργυρό στατήρα, τη χελώνα. </a:t>
            </a:r>
            <a:endParaRPr lang="en-US" sz="2000" dirty="0"/>
          </a:p>
        </p:txBody>
      </p:sp>
      <p:sp>
        <p:nvSpPr>
          <p:cNvPr id="4" name="Slide Number Placeholder 3"/>
          <p:cNvSpPr>
            <a:spLocks noGrp="1"/>
          </p:cNvSpPr>
          <p:nvPr>
            <p:ph type="sldNum" sz="quarter" idx="5"/>
          </p:nvPr>
        </p:nvSpPr>
        <p:spPr/>
        <p:txBody>
          <a:bodyPr/>
          <a:lstStyle/>
          <a:p>
            <a:fld id="{C4267EAC-F1BF-49AA-B8C8-DB2F31567EE9}" type="slidenum">
              <a:rPr lang="el-GR" smtClean="0"/>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l-GR" sz="2000" dirty="0"/>
              <a:t>Ο πληθυσμός αυξήθηκε και οι κατοικίες μεταφέρθηκαν στο χώρο της σημερινής πόλης.</a:t>
            </a:r>
            <a:r>
              <a:rPr lang="en-US" sz="2000" dirty="0"/>
              <a:t> </a:t>
            </a:r>
            <a:r>
              <a:rPr lang="el-GR" sz="2000" dirty="0"/>
              <a:t>Ο</a:t>
            </a:r>
            <a:r>
              <a:rPr lang="en-US" sz="2000" dirty="0"/>
              <a:t> </a:t>
            </a:r>
            <a:r>
              <a:rPr lang="en-US" sz="2000" dirty="0" err="1"/>
              <a:t>λόφος</a:t>
            </a:r>
            <a:r>
              <a:rPr lang="en-US" sz="2000" dirty="0"/>
              <a:t> </a:t>
            </a:r>
            <a:r>
              <a:rPr lang="en-US" sz="2000" dirty="0" err="1"/>
              <a:t>της</a:t>
            </a:r>
            <a:r>
              <a:rPr lang="en-US" sz="2000" dirty="0"/>
              <a:t> </a:t>
            </a:r>
            <a:r>
              <a:rPr lang="en-US" sz="2000" dirty="0" err="1"/>
              <a:t>κολόν</a:t>
            </a:r>
            <a:r>
              <a:rPr lang="en-US" sz="2000" dirty="0"/>
              <a:t>ας  έγινε αποκλειστικά χώρος λατρείας. </a:t>
            </a:r>
            <a:r>
              <a:rPr lang="en-US" sz="2000" dirty="0" err="1"/>
              <a:t>Στολίστηκε</a:t>
            </a:r>
            <a:r>
              <a:rPr lang="en-US" sz="2000" dirty="0"/>
              <a:t> </a:t>
            </a:r>
            <a:r>
              <a:rPr lang="en-US" sz="2000" dirty="0" err="1"/>
              <a:t>με</a:t>
            </a:r>
            <a:r>
              <a:rPr lang="en-US" sz="2000" dirty="0"/>
              <a:t> να</a:t>
            </a:r>
            <a:r>
              <a:rPr lang="en-US" sz="2000" dirty="0" err="1"/>
              <a:t>ούς</a:t>
            </a:r>
            <a:r>
              <a:rPr lang="en-US" sz="2000" dirty="0"/>
              <a:t> </a:t>
            </a:r>
            <a:r>
              <a:rPr lang="en-US" sz="2000" dirty="0" err="1"/>
              <a:t>με</a:t>
            </a:r>
            <a:r>
              <a:rPr lang="en-US" sz="2000" dirty="0"/>
              <a:t> </a:t>
            </a:r>
            <a:r>
              <a:rPr lang="en-US" sz="2000" dirty="0" err="1"/>
              <a:t>σημ</a:t>
            </a:r>
            <a:r>
              <a:rPr lang="en-US" sz="2000" dirty="0"/>
              <a:t>αντικότερο αυτόν του Απόλλωνα, αλλά και άλλους όπως της Αρτέμιδας, της Αφροδίτης, του Διόνυσου, της Θεσμοφόρου Δήμητρας, της Αθηνάς και άλλων θεοτήτων. Επ</a:t>
            </a:r>
            <a:r>
              <a:rPr lang="en-US" sz="2000" dirty="0" err="1"/>
              <a:t>ίσης</a:t>
            </a:r>
            <a:r>
              <a:rPr lang="en-US" sz="2000" dirty="0"/>
              <a:t>, υπ</a:t>
            </a:r>
            <a:r>
              <a:rPr lang="en-US" sz="2000" dirty="0" err="1"/>
              <a:t>ήρχε</a:t>
            </a:r>
            <a:r>
              <a:rPr lang="en-US" sz="2000" dirty="0"/>
              <a:t> </a:t>
            </a:r>
            <a:r>
              <a:rPr lang="en-US" sz="2000" dirty="0" err="1"/>
              <a:t>το</a:t>
            </a:r>
            <a:r>
              <a:rPr lang="en-US" sz="2000" dirty="0"/>
              <a:t> </a:t>
            </a:r>
            <a:r>
              <a:rPr lang="en-US" sz="2000" dirty="0" err="1"/>
              <a:t>Αιάκειο</a:t>
            </a:r>
            <a:r>
              <a:rPr lang="en-US" sz="2000" dirty="0"/>
              <a:t>, </a:t>
            </a:r>
            <a:r>
              <a:rPr lang="en-US" sz="2000" dirty="0" err="1"/>
              <a:t>έν</a:t>
            </a:r>
            <a:r>
              <a:rPr lang="en-US" sz="2000" dirty="0"/>
              <a:t>α ιερό προς τιμήν του Αιακού του πρώτου οικιστή και βασιλιά του νησιού που συγκέντρωνε προσκυνητές και από άλλες πόλεις.</a:t>
            </a:r>
          </a:p>
        </p:txBody>
      </p:sp>
      <p:sp>
        <p:nvSpPr>
          <p:cNvPr id="4" name="Slide Number Placeholder 3"/>
          <p:cNvSpPr>
            <a:spLocks noGrp="1"/>
          </p:cNvSpPr>
          <p:nvPr>
            <p:ph type="sldNum" sz="quarter" idx="5"/>
          </p:nvPr>
        </p:nvSpPr>
        <p:spPr/>
        <p:txBody>
          <a:bodyPr/>
          <a:lstStyle/>
          <a:p>
            <a:fld id="{C4267EAC-F1BF-49AA-B8C8-DB2F31567EE9}" type="slidenum">
              <a:rPr lang="el-GR" smtClean="0"/>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t></a:t>
            </a:r>
            <a:r>
              <a:rPr lang="en-US" sz="1600" dirty="0" err="1"/>
              <a:t>Δι</a:t>
            </a:r>
            <a:r>
              <a:rPr lang="en-US" sz="1600" dirty="0"/>
              <a:t>απιστώνουμε, λοιπόν, ότι ένας εκτεταμένος κατάλογος θεών και ηρώων τιμώνταν και λατρεύονταν επάνω στο λόφο της κολόνας που παρουσίαζε έντονη αναλογία με την ακρόπολη των Αθηνών. Θα μπ</a:t>
            </a:r>
            <a:r>
              <a:rPr lang="en-US" sz="1600" dirty="0" err="1"/>
              <a:t>ορούσ</a:t>
            </a:r>
            <a:r>
              <a:rPr lang="en-US" sz="1600" dirty="0"/>
              <a:t>αμε εδώ να πούμε ότι αν επισκεπτόταν την Αίγινα ο απόστολος Παύλος, θα έλεγε προς τους Αιγινήτες: «διερχόμενος γὰρ καὶ ἀναθεωρῶν τὰ σεβάσματα ὑμῶν, κατὰ πάντα ὡς δεισιδαιμονεστέρους ὑμᾶς θεωρῶ».  </a:t>
            </a:r>
            <a:r>
              <a:rPr lang="en-US" sz="1600" dirty="0" err="1"/>
              <a:t>Κάνοντ</a:t>
            </a:r>
            <a:r>
              <a:rPr lang="en-US" sz="1600" dirty="0"/>
              <a:t>ας χρήση του  όρου «σεβάσματα» αντί για τη λέξη «είδωλα» επιδιώκει με ένα προσεγμένο λόγο να αναφερθεί στα αντικείμενα λατρείας  των Αθηναίων. Ο </a:t>
            </a:r>
            <a:r>
              <a:rPr lang="en-US" sz="1600" dirty="0" err="1"/>
              <a:t>Σωτήρης</a:t>
            </a:r>
            <a:r>
              <a:rPr lang="en-US" sz="1600" dirty="0"/>
              <a:t> </a:t>
            </a:r>
            <a:r>
              <a:rPr lang="en-US" sz="1600" dirty="0" err="1"/>
              <a:t>Δεσ</a:t>
            </a:r>
            <a:r>
              <a:rPr lang="en-US" sz="1600" dirty="0"/>
              <a:t>πότης στο έργο του «ο Παύλος στην Αθήνα» αναφέρει ότι  το ομηρικό ρήμα σεβάζομαι σημαίνει φεύγω τρομαγμένος μακριά από κάτι, στρέφω τα νώτα έντρομος, ένεκα δέους, ιερού τρόμου. </a:t>
            </a:r>
            <a:r>
              <a:rPr lang="en-US" sz="1600" dirty="0" err="1"/>
              <a:t>Άρ</a:t>
            </a:r>
            <a:r>
              <a:rPr lang="en-US" sz="1600" dirty="0"/>
              <a:t>α, συνεχίζει ο συγγραφέας, οι βωμοί, οι ναοί και τα είδωλα ήταν τα μέσα με τα οποία επιχειρούσαν οι Αθηναίοι και εν προκειμένω οι Αιγινήτες να κατευνάσουν τη δεισιδαιμονία τους (το φόβο τους απέναντι στη σκοτεινή πλευρά της θεότητας) και να γεφυρώσουν το χάσμα μεταξύ κτιστού και ακτίστου».</a:t>
            </a:r>
          </a:p>
        </p:txBody>
      </p:sp>
      <p:sp>
        <p:nvSpPr>
          <p:cNvPr id="4" name="Slide Number Placeholder 3"/>
          <p:cNvSpPr>
            <a:spLocks noGrp="1"/>
          </p:cNvSpPr>
          <p:nvPr>
            <p:ph type="sldNum" sz="quarter" idx="5"/>
          </p:nvPr>
        </p:nvSpPr>
        <p:spPr/>
        <p:txBody>
          <a:bodyPr/>
          <a:lstStyle/>
          <a:p>
            <a:fld id="{C4267EAC-F1BF-49AA-B8C8-DB2F31567EE9}" type="slidenum">
              <a:rPr lang="el-GR" smtClean="0"/>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sz="1400" dirty="0"/>
              <a:t></a:t>
            </a:r>
            <a:r>
              <a:rPr lang="en-US" sz="1400" dirty="0" err="1"/>
              <a:t>Μί</a:t>
            </a:r>
            <a:r>
              <a:rPr lang="en-US" sz="1400" dirty="0"/>
              <a:t>α ακόμη τέτοια θεότητα</a:t>
            </a:r>
            <a:r>
              <a:rPr lang="el-GR" sz="1400" dirty="0"/>
              <a:t> με σκοτεινή πλευρά</a:t>
            </a:r>
            <a:r>
              <a:rPr lang="en-US" sz="1400" dirty="0"/>
              <a:t> ήταν η Αφαία που μέχρι σήμερα διατηρείται στο νησί το περίλαμπρο μνημείο της. </a:t>
            </a:r>
            <a:r>
              <a:rPr lang="en-US" sz="1400" dirty="0" err="1"/>
              <a:t>Έν</a:t>
            </a:r>
            <a:r>
              <a:rPr lang="en-US" sz="1400" dirty="0"/>
              <a:t>ας δωρικός ναός της Ύστερης αρχαϊκής εποχής στη βορειανατολική πλευρά της Αίγινας και αρκετά μακριά από την πρωτεύουσα. Η </a:t>
            </a:r>
            <a:r>
              <a:rPr lang="en-US" sz="1400" dirty="0" err="1"/>
              <a:t>Αφ</a:t>
            </a:r>
            <a:r>
              <a:rPr lang="en-US" sz="1400" dirty="0"/>
              <a:t>αία μία νύμφη που ο Παυσανίας την παρομοιάζει με τη Δίκτυννα ή τη Βριτόμαρτι της Κρήτης και που σαν αυτές έπεσε στη θάλασσα, πιάστηκε στα δίχτυα των ψαράδων και μεταφέρθηκε στην Αίγινα. </a:t>
            </a:r>
            <a:r>
              <a:rPr lang="en-US" sz="1400" dirty="0" err="1"/>
              <a:t>Ότ</a:t>
            </a:r>
            <a:r>
              <a:rPr lang="en-US" sz="1400" dirty="0"/>
              <a:t>αν βγήκε στη στεριά έγινε άφαντη και ίσως εκεί οφείλεται και το όνομά της (άφα, Αφαία). Η </a:t>
            </a:r>
            <a:r>
              <a:rPr lang="en-US" sz="1400" dirty="0" err="1"/>
              <a:t>εξ</a:t>
            </a:r>
            <a:r>
              <a:rPr lang="en-US" sz="1400" dirty="0"/>
              <a:t>αφάνιση και η επανεμφάνισή της την καθιστούν μία σεληνιακή θεότητα που σχετίζεται με το συμβολισμό της αναγέννησης, ένα αρκετά κοινό θέμα στις θρησκείες της ανθρωπότητας. Ο </a:t>
            </a:r>
            <a:r>
              <a:rPr lang="en-US" sz="1400" dirty="0" err="1"/>
              <a:t>ήλιος</a:t>
            </a:r>
            <a:r>
              <a:rPr lang="en-US" sz="1400" dirty="0"/>
              <a:t>, </a:t>
            </a:r>
            <a:r>
              <a:rPr lang="en-US" sz="1400" dirty="0" err="1"/>
              <a:t>γράφει</a:t>
            </a:r>
            <a:r>
              <a:rPr lang="en-US" sz="1400" dirty="0"/>
              <a:t> ο Mircea Eliade, παρα</a:t>
            </a:r>
            <a:r>
              <a:rPr lang="en-US" sz="1400" dirty="0" err="1"/>
              <a:t>μένει</a:t>
            </a:r>
            <a:r>
              <a:rPr lang="en-US" sz="1400" dirty="0"/>
              <a:t> π</a:t>
            </a:r>
            <a:r>
              <a:rPr lang="en-US" sz="1400" dirty="0" err="1"/>
              <a:t>άντ</a:t>
            </a:r>
            <a:r>
              <a:rPr lang="en-US" sz="1400" dirty="0"/>
              <a:t>α ίδιος, και αναλλοίωτος αντίθετα η σελήνη είναι ένα άστρο που αυξάνει, ελαττώνεται και χάνεται, είναι υποταγμένη, όπως ακριβώς και ο άνθρωπος, στον παγκόσμιο νόμο του γίγνεσθαι της γέννησης και του θανάτου. Η υπ</a:t>
            </a:r>
            <a:r>
              <a:rPr lang="en-US" sz="1400" dirty="0" err="1"/>
              <a:t>οτ</a:t>
            </a:r>
            <a:r>
              <a:rPr lang="en-US" sz="1400" dirty="0"/>
              <a:t>αγή, όμως, της Σελήνης σε μια ατέρμονη περιοδικότητα, σε μια αιώνια επιστροφή στην αρχική της μορφή την ορίζει ως το κατ’ εξοχήν άστρο που συνδέεται με την αναγέννηση της φύσης: τα νερά, τη βλάστηση, τη γονιμότητα. </a:t>
            </a:r>
          </a:p>
        </p:txBody>
      </p:sp>
      <p:sp>
        <p:nvSpPr>
          <p:cNvPr id="4" name="Slide Number Placeholder 3"/>
          <p:cNvSpPr>
            <a:spLocks noGrp="1"/>
          </p:cNvSpPr>
          <p:nvPr>
            <p:ph type="sldNum" sz="quarter" idx="5"/>
          </p:nvPr>
        </p:nvSpPr>
        <p:spPr/>
        <p:txBody>
          <a:bodyPr/>
          <a:lstStyle/>
          <a:p>
            <a:fld id="{C4267EAC-F1BF-49AA-B8C8-DB2F31567EE9}" type="slidenum">
              <a:rPr lang="el-GR" smtClean="0"/>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98C43472-5A2B-4788-8A34-CB707CF7F700}" type="datetime1">
              <a:rPr lang="el-GR" smtClean="0"/>
              <a:t>18/11/2023</a:t>
            </a:fld>
            <a:endParaRPr lang="el-GR"/>
          </a:p>
        </p:txBody>
      </p:sp>
      <p:sp>
        <p:nvSpPr>
          <p:cNvPr id="5" name="Θέση υποσέλιδου 4"/>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6" name="Θέση αριθμού διαφάνειας 5"/>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p:cNvSpPr>
            <a:spLocks noGrp="1"/>
          </p:cNvSpPr>
          <p:nvPr>
            <p:ph type="dt" sz="half" idx="10"/>
          </p:nvPr>
        </p:nvSpPr>
        <p:spPr/>
        <p:txBody>
          <a:bodyPr/>
          <a:lstStyle/>
          <a:p>
            <a:fld id="{3F58AF97-4012-4CA6-B209-E8943F7CC909}" type="datetime1">
              <a:rPr lang="el-GR" smtClean="0"/>
              <a:t>18/11/2023</a:t>
            </a:fld>
            <a:endParaRPr lang="el-GR"/>
          </a:p>
        </p:txBody>
      </p:sp>
      <p:sp>
        <p:nvSpPr>
          <p:cNvPr id="5" name="Θέση υποσέλιδου 4"/>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6" name="Θέση αριθμού διαφάνειας 5"/>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p:cNvSpPr>
            <a:spLocks noGrp="1"/>
          </p:cNvSpPr>
          <p:nvPr>
            <p:ph type="dt" sz="half" idx="10"/>
          </p:nvPr>
        </p:nvSpPr>
        <p:spPr/>
        <p:txBody>
          <a:bodyPr/>
          <a:lstStyle/>
          <a:p>
            <a:fld id="{CAFCC30A-7959-4C85-BD1E-7FA266174BBD}" type="datetime1">
              <a:rPr lang="el-GR" smtClean="0"/>
              <a:t>18/11/2023</a:t>
            </a:fld>
            <a:endParaRPr lang="el-GR"/>
          </a:p>
        </p:txBody>
      </p:sp>
      <p:sp>
        <p:nvSpPr>
          <p:cNvPr id="5" name="Θέση υποσέλιδου 4"/>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6" name="Θέση αριθμού διαφάνειας 5"/>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p:cNvSpPr>
            <a:spLocks noGrp="1"/>
          </p:cNvSpPr>
          <p:nvPr>
            <p:ph type="dt" sz="half" idx="10"/>
          </p:nvPr>
        </p:nvSpPr>
        <p:spPr/>
        <p:txBody>
          <a:bodyPr/>
          <a:lstStyle/>
          <a:p>
            <a:fld id="{82590043-7FF2-40A3-B260-6D86177C1CDC}" type="datetime1">
              <a:rPr lang="el-GR" smtClean="0"/>
              <a:t>18/11/2023</a:t>
            </a:fld>
            <a:endParaRPr lang="el-GR"/>
          </a:p>
        </p:txBody>
      </p:sp>
      <p:sp>
        <p:nvSpPr>
          <p:cNvPr id="5" name="Θέση υποσέλιδου 4"/>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6" name="Θέση αριθμού διαφάνειας 5"/>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1B3B9CDC-2030-42C6-B789-1B3AC25A44B4}" type="datetime1">
              <a:rPr lang="el-GR" smtClean="0"/>
              <a:t>18/11/2023</a:t>
            </a:fld>
            <a:endParaRPr lang="el-GR"/>
          </a:p>
        </p:txBody>
      </p:sp>
      <p:sp>
        <p:nvSpPr>
          <p:cNvPr id="5" name="Θέση υποσέλιδου 4"/>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6" name="Θέση αριθμού διαφάνειας 5"/>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p:cNvSpPr>
            <a:spLocks noGrp="1"/>
          </p:cNvSpPr>
          <p:nvPr>
            <p:ph type="dt" sz="half" idx="10"/>
          </p:nvPr>
        </p:nvSpPr>
        <p:spPr/>
        <p:txBody>
          <a:bodyPr/>
          <a:lstStyle/>
          <a:p>
            <a:fld id="{8AC0B251-F8A7-477D-9622-2ACE8FBD4AC5}" type="datetime1">
              <a:rPr lang="el-GR" smtClean="0"/>
              <a:t>18/11/2023</a:t>
            </a:fld>
            <a:endParaRPr lang="el-GR"/>
          </a:p>
        </p:txBody>
      </p:sp>
      <p:sp>
        <p:nvSpPr>
          <p:cNvPr id="6" name="Θέση υποσέλιδου 5"/>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7" name="Θέση αριθμού διαφάνειας 6"/>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p:cNvSpPr>
            <a:spLocks noGrp="1"/>
          </p:cNvSpPr>
          <p:nvPr>
            <p:ph type="dt" sz="half" idx="10"/>
          </p:nvPr>
        </p:nvSpPr>
        <p:spPr/>
        <p:txBody>
          <a:bodyPr/>
          <a:lstStyle/>
          <a:p>
            <a:fld id="{9CE81A3D-3C41-465E-9C31-C4EA7B36ADAB}" type="datetime1">
              <a:rPr lang="el-GR" smtClean="0"/>
              <a:t>18/11/2023</a:t>
            </a:fld>
            <a:endParaRPr lang="el-GR"/>
          </a:p>
        </p:txBody>
      </p:sp>
      <p:sp>
        <p:nvSpPr>
          <p:cNvPr id="8" name="Θέση υποσέλιδου 7"/>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9" name="Θέση αριθμού διαφάνειας 8"/>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p>
        </p:txBody>
      </p:sp>
      <p:sp>
        <p:nvSpPr>
          <p:cNvPr id="3" name="Θέση ημερομηνίας 2"/>
          <p:cNvSpPr>
            <a:spLocks noGrp="1"/>
          </p:cNvSpPr>
          <p:nvPr>
            <p:ph type="dt" sz="half" idx="10"/>
          </p:nvPr>
        </p:nvSpPr>
        <p:spPr/>
        <p:txBody>
          <a:bodyPr/>
          <a:lstStyle/>
          <a:p>
            <a:fld id="{F578332E-F238-4AE8-AC32-1FD347B9E31A}" type="datetime1">
              <a:rPr lang="el-GR" smtClean="0"/>
              <a:t>18/11/2023</a:t>
            </a:fld>
            <a:endParaRPr lang="el-GR"/>
          </a:p>
        </p:txBody>
      </p:sp>
      <p:sp>
        <p:nvSpPr>
          <p:cNvPr id="4" name="Θέση υποσέλιδου 3"/>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5" name="Θέση αριθμού διαφάνειας 4"/>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7B12B9B-56F8-4D1C-AD93-E8E4729763A5}" type="datetime1">
              <a:rPr lang="el-GR" smtClean="0"/>
              <a:t>18/11/2023</a:t>
            </a:fld>
            <a:endParaRPr lang="el-GR"/>
          </a:p>
        </p:txBody>
      </p:sp>
      <p:sp>
        <p:nvSpPr>
          <p:cNvPr id="3" name="Θέση υποσέλιδου 2"/>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4" name="Θέση αριθμού διαφάνειας 3"/>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06F9DE38-5EDE-452C-AD06-6DE0C5B73A62}" type="datetime1">
              <a:rPr lang="el-GR" smtClean="0"/>
              <a:t>18/11/2023</a:t>
            </a:fld>
            <a:endParaRPr lang="el-GR"/>
          </a:p>
        </p:txBody>
      </p:sp>
      <p:sp>
        <p:nvSpPr>
          <p:cNvPr id="6" name="Θέση υποσέλιδου 5"/>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7" name="Θέση αριθμού διαφάνειας 6"/>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9CC6F44-52A5-4FD0-956E-EC72D77652A0}" type="datetime1">
              <a:rPr lang="el-GR" smtClean="0"/>
              <a:t>18/11/2023</a:t>
            </a:fld>
            <a:endParaRPr lang="el-GR"/>
          </a:p>
        </p:txBody>
      </p:sp>
      <p:sp>
        <p:nvSpPr>
          <p:cNvPr id="6" name="Θέση υποσέλιδου 5"/>
          <p:cNvSpPr>
            <a:spLocks noGrp="1"/>
          </p:cNvSpPr>
          <p:nvPr>
            <p:ph type="ftr" sz="quarter" idx="11"/>
          </p:nvPr>
        </p:nvSpPr>
        <p:spPr/>
        <p:txBody>
          <a:bodyPr/>
          <a:lstStyle/>
          <a:p>
            <a:r>
              <a:rPr lang="el-GR"/>
              <a:t>Νεκταρία Κάππου                                                   ΑΙΓΙΝΑ: ΘΡΗΣΚΕΥΤΙΚΕΣ ΔΙΑΔΡΟΜΕΣ ΑΠΟ ΤΗΝ ΑΡΧΑΙΟΤΗΤΑ ΕΩΣ ΣΗΜΕΡΑ                                </a:t>
            </a:r>
          </a:p>
        </p:txBody>
      </p:sp>
      <p:sp>
        <p:nvSpPr>
          <p:cNvPr id="7" name="Θέση αριθμού διαφάνειας 6"/>
          <p:cNvSpPr>
            <a:spLocks noGrp="1"/>
          </p:cNvSpPr>
          <p:nvPr>
            <p:ph type="sldNum" sz="quarter" idx="12"/>
          </p:nvPr>
        </p:nvSpPr>
        <p:spPr/>
        <p:txBody>
          <a:bodyPr/>
          <a:lstStyle/>
          <a:p>
            <a:fld id="{AF9EFBA4-6778-4271-8F8E-91305E26D329}" type="slidenum">
              <a:rPr lang="el-GR" smtClean="0"/>
              <a:t>‹#›</a:t>
            </a:fld>
            <a:endParaRPr lang="el-G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4C9">
            <a:alpha val="94902"/>
          </a:srgb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B9EB0-7394-4349-BA62-E545DED7D72B}" type="datetime1">
              <a:rPr lang="el-GR" smtClean="0"/>
              <a:t>18/11/2023</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Νεκταρία Κάππου                                                   ΑΙΓΙΝΑ: ΘΡΗΣΚΕΥΤΙΚΕΣ ΔΙΑΔΡΟΜΕΣ ΑΠΟ ΤΗΝ ΑΡΧΑΙΟΤΗΤΑ ΕΩΣ ΣΗΜΕΡΑ                                </a:t>
            </a: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EFBA4-6778-4271-8F8E-91305E26D329}"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4" descr="Εικόνα που περιέχει κείμενο, γραμματοσειρά, λογότυπο, στιγμιότυπο οθόνης&#10;&#10;Περιγραφή που δημιουργήθηκε αυτόματα"/>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18" y="213360"/>
            <a:ext cx="5889034" cy="1669085"/>
          </a:xfrm>
          <a:prstGeom prst="rect">
            <a:avLst/>
          </a:prstGeom>
        </p:spPr>
      </p:pic>
      <p:sp>
        <p:nvSpPr>
          <p:cNvPr id="5" name="TextBox 4"/>
          <p:cNvSpPr txBox="1"/>
          <p:nvPr/>
        </p:nvSpPr>
        <p:spPr>
          <a:xfrm>
            <a:off x="298039" y="2215556"/>
            <a:ext cx="6508015" cy="2616101"/>
          </a:xfrm>
          <a:prstGeom prst="rect">
            <a:avLst/>
          </a:prstGeom>
          <a:noFill/>
        </p:spPr>
        <p:txBody>
          <a:bodyPr wrap="square" lIns="91440" tIns="45720" rIns="91440" bIns="45720" rtlCol="0" anchor="t">
            <a:spAutoFit/>
          </a:bodyPr>
          <a:lstStyle/>
          <a:p>
            <a:pPr algn="ctr"/>
            <a:r>
              <a:rPr lang="el-GR" sz="3600" b="1" dirty="0">
                <a:solidFill>
                  <a:srgbClr val="C00000"/>
                </a:solidFill>
                <a:effectLst>
                  <a:outerShdw blurRad="38100" dist="38100" dir="2700000" algn="tl">
                    <a:srgbClr val="000000">
                      <a:alpha val="43137"/>
                    </a:srgbClr>
                  </a:outerShdw>
                </a:effectLst>
                <a:latin typeface="Times New Roman" panose="02020603050405020304"/>
                <a:cs typeface="Times New Roman" panose="02020603050405020304"/>
              </a:rPr>
              <a:t>ΑΙΓΙΝΑ: ΘΡΗΣΚΕΥΤΙΚΕΣ ΔΙΑΔΡΟΜΕΣ ΑΠΟ ΤΗΝ ΑΡΧΑΙΟΤΗΤΑ ΕΩΣ ΣΗΜΕΡΑ</a:t>
            </a:r>
          </a:p>
          <a:p>
            <a:pPr algn="ctr"/>
            <a:r>
              <a:rPr lang="el-GR" sz="2800" b="1" dirty="0">
                <a:solidFill>
                  <a:srgbClr val="C00000"/>
                </a:solidFill>
                <a:effectLst>
                  <a:outerShdw blurRad="38100" dist="38100" dir="2700000" algn="tl">
                    <a:srgbClr val="000000">
                      <a:alpha val="43137"/>
                    </a:srgbClr>
                  </a:outerShdw>
                </a:effectLst>
                <a:latin typeface="Times New Roman" panose="02020603050405020304"/>
                <a:cs typeface="Times New Roman" panose="02020603050405020304"/>
              </a:rPr>
              <a:t>Συνάντηση της εθνικής θρησκείας με το χριστιανισμό.</a:t>
            </a:r>
          </a:p>
        </p:txBody>
      </p:sp>
      <p:sp>
        <p:nvSpPr>
          <p:cNvPr id="6" name="TextBox 5"/>
          <p:cNvSpPr txBox="1"/>
          <p:nvPr/>
        </p:nvSpPr>
        <p:spPr>
          <a:xfrm>
            <a:off x="561520" y="5127248"/>
            <a:ext cx="6838950" cy="1077218"/>
          </a:xfrm>
          <a:prstGeom prst="rect">
            <a:avLst/>
          </a:prstGeom>
          <a:noFill/>
        </p:spPr>
        <p:txBody>
          <a:bodyPr wrap="square" rtlCol="0">
            <a:spAutoFit/>
          </a:bodyPr>
          <a:lstStyle/>
          <a:p>
            <a:r>
              <a:rPr lang="el-GR" sz="2400" dirty="0"/>
              <a:t>Νεκταρία </a:t>
            </a:r>
            <a:r>
              <a:rPr lang="el-GR" sz="2400" dirty="0" err="1"/>
              <a:t>Κάππου</a:t>
            </a:r>
            <a:r>
              <a:rPr lang="el-GR" sz="2400" dirty="0"/>
              <a:t> </a:t>
            </a:r>
          </a:p>
          <a:p>
            <a:r>
              <a:rPr lang="el-GR" sz="2000" i="1" dirty="0"/>
              <a:t>Εκπαιδευτικός Δευτεροβάθμιας Εκπαίδευσης, ΠΕ01 </a:t>
            </a:r>
          </a:p>
          <a:p>
            <a:r>
              <a:rPr lang="el-GR" sz="2000" i="1" dirty="0"/>
              <a:t>Μεταπτυχιακή Φοιτήτρια, Τμήμα Κοινωνικής Θεολογίας, ΕΚΠΑ</a:t>
            </a:r>
          </a:p>
        </p:txBody>
      </p:sp>
      <p:sp>
        <p:nvSpPr>
          <p:cNvPr id="11" name="Οβάλ 10"/>
          <p:cNvSpPr/>
          <p:nvPr/>
        </p:nvSpPr>
        <p:spPr>
          <a:xfrm>
            <a:off x="8382000" y="3408240"/>
            <a:ext cx="3810000" cy="344424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Οβάλ 11"/>
          <p:cNvSpPr/>
          <p:nvPr/>
        </p:nvSpPr>
        <p:spPr>
          <a:xfrm>
            <a:off x="7199674" y="0"/>
            <a:ext cx="3810000" cy="360456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u="sng">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ΝΑΟΣ ΤΗΣ ΑΦΑΙΑΣ</a:t>
            </a:r>
            <a:r>
              <a:rPr lang="el-GR">
                <a:solidFill>
                  <a:srgbClr val="C00000"/>
                </a:solidFill>
                <a:effectLst/>
                <a:latin typeface="Times New Roman" panose="02020603050405020304" charset="0"/>
                <a:cs typeface="Times New Roman" panose="02020603050405020304" charset="0"/>
              </a:rPr>
              <a:t> (2/4)</a:t>
            </a:r>
            <a:endParaRPr lang="el-GR" b="1" u="sng">
              <a:solidFill>
                <a:srgbClr val="C00000"/>
              </a:solidFill>
              <a:effectLst/>
              <a:latin typeface="Times New Roman" panose="02020603050405020304" charset="0"/>
              <a:cs typeface="Times New Roman" panose="02020603050405020304" charset="0"/>
            </a:endParaRPr>
          </a:p>
        </p:txBody>
      </p:sp>
      <p:sp>
        <p:nvSpPr>
          <p:cNvPr id="5" name="Θέση αριθμού διαφάνειας 4"/>
          <p:cNvSpPr>
            <a:spLocks noGrp="1"/>
          </p:cNvSpPr>
          <p:nvPr>
            <p:ph type="sldNum" sz="quarter" idx="12"/>
          </p:nvPr>
        </p:nvSpPr>
        <p:spPr/>
        <p:txBody>
          <a:bodyPr/>
          <a:lstStyle/>
          <a:p>
            <a:fld id="{AF9EFBA4-6778-4271-8F8E-91305E26D329}" type="slidenum">
              <a:rPr lang="el-GR" smtClean="0"/>
              <a:t>10</a:t>
            </a:fld>
            <a:endParaRPr lang="el-GR"/>
          </a:p>
        </p:txBody>
      </p:sp>
      <p:sp>
        <p:nvSpPr>
          <p:cNvPr id="6" name="Θέση υποσέλιδου 3"/>
          <p:cNvSpPr>
            <a:spLocks noGrp="1"/>
          </p:cNvSpPr>
          <p:nvPr>
            <p:ph type="ftr" sz="quarter" idx="11"/>
          </p:nvPr>
        </p:nvSpPr>
        <p:spPr>
          <a:xfrm>
            <a:off x="490855" y="6356985"/>
            <a:ext cx="9417685"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8" name="Text Box 7"/>
          <p:cNvSpPr txBox="1"/>
          <p:nvPr/>
        </p:nvSpPr>
        <p:spPr>
          <a:xfrm>
            <a:off x="7118350" y="1552575"/>
            <a:ext cx="3708400" cy="82994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dirty="0">
                <a:latin typeface="Times New Roman" panose="02020603050405020304" charset="0"/>
                <a:cs typeface="Times New Roman" panose="02020603050405020304" charset="0"/>
              </a:rPr>
              <a:t>Ύπαρξη λατρείας από το 1400 </a:t>
            </a:r>
            <a:r>
              <a:rPr lang="el-GR" altLang="en-US" sz="2400" b="1" dirty="0" err="1">
                <a:latin typeface="Times New Roman" panose="02020603050405020304" charset="0"/>
                <a:cs typeface="Times New Roman" panose="02020603050405020304" charset="0"/>
              </a:rPr>
              <a:t>π.Χ</a:t>
            </a:r>
            <a:endParaRPr lang="el-GR" altLang="en-US" sz="2400" b="1" dirty="0">
              <a:latin typeface="Times New Roman" panose="02020603050405020304" charset="0"/>
              <a:cs typeface="Times New Roman" panose="02020603050405020304" charset="0"/>
            </a:endParaRPr>
          </a:p>
        </p:txBody>
      </p:sp>
      <p:sp>
        <p:nvSpPr>
          <p:cNvPr id="9" name="Text Box 8"/>
          <p:cNvSpPr txBox="1"/>
          <p:nvPr/>
        </p:nvSpPr>
        <p:spPr>
          <a:xfrm>
            <a:off x="7118350" y="2482215"/>
            <a:ext cx="4703445" cy="82994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Μεγάλο πλήθος ειδωλίων και αναθημάτων</a:t>
            </a:r>
          </a:p>
        </p:txBody>
      </p:sp>
      <p:sp>
        <p:nvSpPr>
          <p:cNvPr id="10" name="Text Box 9"/>
          <p:cNvSpPr txBox="1"/>
          <p:nvPr/>
        </p:nvSpPr>
        <p:spPr>
          <a:xfrm>
            <a:off x="7118350" y="3424555"/>
            <a:ext cx="5139690" cy="1198880"/>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Προστάτιδα της γονιμότητας, της ευτοκίας και της φροντίδας των παιδιών</a:t>
            </a:r>
          </a:p>
        </p:txBody>
      </p:sp>
      <p:sp>
        <p:nvSpPr>
          <p:cNvPr id="11" name="Text Box 10"/>
          <p:cNvSpPr txBox="1"/>
          <p:nvPr/>
        </p:nvSpPr>
        <p:spPr>
          <a:xfrm>
            <a:off x="7118350" y="4866640"/>
            <a:ext cx="4103370" cy="46037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dirty="0">
                <a:latin typeface="Times New Roman" panose="02020603050405020304" charset="0"/>
                <a:cs typeface="Times New Roman" panose="02020603050405020304" charset="0"/>
              </a:rPr>
              <a:t>Ταύτιση με τη θεά Άρτεμη</a:t>
            </a:r>
          </a:p>
        </p:txBody>
      </p:sp>
      <p:pic>
        <p:nvPicPr>
          <p:cNvPr id="13" name="Content Placeholder 6" descr="texn_4.2.1_158"/>
          <p:cNvPicPr>
            <a:picLocks noGrp="1" noChangeAspect="1"/>
          </p:cNvPicPr>
          <p:nvPr>
            <p:ph idx="1"/>
          </p:nvPr>
        </p:nvPicPr>
        <p:blipFill>
          <a:blip r:embed="rId3"/>
          <a:stretch>
            <a:fillRect/>
          </a:stretch>
        </p:blipFill>
        <p:spPr>
          <a:xfrm>
            <a:off x="490855" y="1552575"/>
            <a:ext cx="6627495" cy="4119880"/>
          </a:xfrm>
          <a:prstGeom prst="rect">
            <a:avLst/>
          </a:prstGeom>
        </p:spPr>
      </p:pic>
      <p:sp>
        <p:nvSpPr>
          <p:cNvPr id="14" name="Text Box 13"/>
          <p:cNvSpPr txBox="1"/>
          <p:nvPr/>
        </p:nvSpPr>
        <p:spPr>
          <a:xfrm>
            <a:off x="628015" y="5711825"/>
            <a:ext cx="6353810" cy="645160"/>
          </a:xfrm>
          <a:prstGeom prst="rect">
            <a:avLst/>
          </a:prstGeom>
          <a:noFill/>
        </p:spPr>
        <p:txBody>
          <a:bodyPr wrap="square" rtlCol="0">
            <a:spAutoFit/>
          </a:bodyPr>
          <a:lstStyle/>
          <a:p>
            <a:r>
              <a:rPr lang="en-US" i="1"/>
              <a:t>Πρόπλασμα του υστεροαρχαϊκού ναού της Αφαίας στην Αίγινα. Μόναχο, Staatliche Glyptothek</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500"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2"/>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500"/>
                                        <p:tgtEl>
                                          <p:spTgt spid="11"/>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2"/>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5" dur="500"/>
                                        <p:tgtEl>
                                          <p:spTgt spid="10"/>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500"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500"/>
                                        <p:tgtEl>
                                          <p:spTgt spid="9"/>
                                        </p:tgtEl>
                                      </p:cBhvr>
                                    </p:animEffect>
                                  </p:childTnLst>
                                </p:cTn>
                              </p:par>
                            </p:childTnLst>
                          </p:cTn>
                        </p:par>
                        <p:par>
                          <p:cTn id="22" fill="hold">
                            <p:stCondLst>
                              <p:cond delay="1500"/>
                            </p:stCondLst>
                            <p:childTnLst>
                              <p:par>
                                <p:cTn id="23" presetID="29" presetClass="entr" presetSubtype="0" fill="hold" grpId="0" nodeType="afterEffect">
                                  <p:stCondLst>
                                    <p:cond delay="0"/>
                                  </p:stCondLst>
                                  <p:childTnLst>
                                    <p:set>
                                      <p:cBhvr>
                                        <p:cTn id="24" dur="500"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fld id="{AF9EFBA4-6778-4271-8F8E-91305E26D329}" type="slidenum">
              <a:rPr lang="el-GR" smtClean="0"/>
              <a:t>11</a:t>
            </a:fld>
            <a:endParaRPr lang="el-GR"/>
          </a:p>
        </p:txBody>
      </p:sp>
      <p:sp>
        <p:nvSpPr>
          <p:cNvPr id="6" name="Θέση υποσέλιδου 3"/>
          <p:cNvSpPr>
            <a:spLocks noGrp="1"/>
          </p:cNvSpPr>
          <p:nvPr>
            <p:ph type="ftr" sz="quarter" idx="11"/>
          </p:nvPr>
        </p:nvSpPr>
        <p:spPr>
          <a:xfrm>
            <a:off x="660400" y="6492875"/>
            <a:ext cx="8787765"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4" name="Τίτλος 1"/>
          <p:cNvSpPr>
            <a:spLocks noGrp="1"/>
          </p:cNvSpPr>
          <p:nvPr>
            <p:ph type="title"/>
          </p:nvPr>
        </p:nvSpPr>
        <p:spPr>
          <a:xfrm>
            <a:off x="815340" y="-149860"/>
            <a:ext cx="10515600" cy="1325563"/>
          </a:xfrm>
        </p:spPr>
        <p:txBody>
          <a:bodyPr/>
          <a:lstStyle/>
          <a:p>
            <a:pPr algn="ct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ΝΑΟΣ ΤΗΣ ΑΦΑΙΑΣ</a:t>
            </a:r>
            <a:r>
              <a:rPr lang="el-GR" dirty="0">
                <a:solidFill>
                  <a:srgbClr val="C00000"/>
                </a:solidFill>
                <a:effectLst/>
                <a:latin typeface="Times New Roman" panose="02020603050405020304" charset="0"/>
                <a:cs typeface="Times New Roman" panose="02020603050405020304" charset="0"/>
              </a:rPr>
              <a:t> (3/4)</a:t>
            </a:r>
            <a:endParaRPr lang="el-GR" b="1" dirty="0">
              <a:solidFill>
                <a:srgbClr val="C00000"/>
              </a:solidFill>
              <a:effectLst/>
              <a:latin typeface="Times New Roman" panose="02020603050405020304" charset="0"/>
              <a:cs typeface="Times New Roman" panose="02020603050405020304" charset="0"/>
            </a:endParaRPr>
          </a:p>
        </p:txBody>
      </p:sp>
      <p:sp>
        <p:nvSpPr>
          <p:cNvPr id="9" name="Text Box 8"/>
          <p:cNvSpPr txBox="1"/>
          <p:nvPr/>
        </p:nvSpPr>
        <p:spPr>
          <a:xfrm>
            <a:off x="7336790" y="5001260"/>
            <a:ext cx="3422015" cy="46037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Εναέτια γλυπτά</a:t>
            </a:r>
          </a:p>
        </p:txBody>
      </p:sp>
      <p:sp>
        <p:nvSpPr>
          <p:cNvPr id="10" name="Text Box 9"/>
          <p:cNvSpPr txBox="1"/>
          <p:nvPr/>
        </p:nvSpPr>
        <p:spPr>
          <a:xfrm>
            <a:off x="109220" y="5005070"/>
            <a:ext cx="6393815" cy="1198880"/>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dirty="0">
                <a:latin typeface="Times New Roman" panose="02020603050405020304" charset="0"/>
                <a:cs typeface="Times New Roman" panose="02020603050405020304" charset="0"/>
              </a:rPr>
              <a:t>Αετώματα:</a:t>
            </a:r>
            <a:r>
              <a:rPr lang="en-US" sz="2400" b="1" dirty="0">
                <a:latin typeface="Times New Roman" panose="02020603050405020304" charset="0"/>
                <a:cs typeface="Times New Roman" panose="02020603050405020304" charset="0"/>
                <a:sym typeface="+mn-ea"/>
              </a:rPr>
              <a:t> φα</a:t>
            </a:r>
            <a:r>
              <a:rPr lang="en-US" sz="2400" b="1" dirty="0" err="1">
                <a:latin typeface="Times New Roman" panose="02020603050405020304" charset="0"/>
                <a:cs typeface="Times New Roman" panose="02020603050405020304" charset="0"/>
                <a:sym typeface="+mn-ea"/>
              </a:rPr>
              <a:t>νερώνουν</a:t>
            </a:r>
            <a:r>
              <a:rPr lang="en-US" sz="2400" b="1" dirty="0">
                <a:latin typeface="Times New Roman" panose="02020603050405020304" charset="0"/>
                <a:cs typeface="Times New Roman" panose="02020603050405020304" charset="0"/>
                <a:sym typeface="+mn-ea"/>
              </a:rPr>
              <a:t> και </a:t>
            </a:r>
            <a:r>
              <a:rPr lang="en-US" sz="2400" b="1" dirty="0" err="1">
                <a:latin typeface="Times New Roman" panose="02020603050405020304" charset="0"/>
                <a:cs typeface="Times New Roman" panose="02020603050405020304" charset="0"/>
                <a:sym typeface="+mn-ea"/>
              </a:rPr>
              <a:t>τονίζουν</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τη</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μετά</a:t>
            </a:r>
            <a:r>
              <a:rPr lang="en-US" sz="2400" b="1" dirty="0">
                <a:latin typeface="Times New Roman" panose="02020603050405020304" charset="0"/>
                <a:cs typeface="Times New Roman" panose="02020603050405020304" charset="0"/>
                <a:sym typeface="+mn-ea"/>
              </a:rPr>
              <a:t>βαση από την ύστερη αρχαϊκή τέχνη στην πρώιμη κλασική</a:t>
            </a:r>
            <a:endParaRPr lang="el-GR" altLang="en-US" sz="2400" b="1" dirty="0">
              <a:latin typeface="Times New Roman" panose="02020603050405020304" charset="0"/>
              <a:cs typeface="Times New Roman" panose="02020603050405020304" charset="0"/>
            </a:endParaRPr>
          </a:p>
        </p:txBody>
      </p:sp>
      <p:sp>
        <p:nvSpPr>
          <p:cNvPr id="11" name="Text Box 10"/>
          <p:cNvSpPr txBox="1"/>
          <p:nvPr/>
        </p:nvSpPr>
        <p:spPr>
          <a:xfrm>
            <a:off x="7336790" y="5609590"/>
            <a:ext cx="2658110" cy="46037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Αιακίδες</a:t>
            </a:r>
          </a:p>
        </p:txBody>
      </p:sp>
      <p:pic>
        <p:nvPicPr>
          <p:cNvPr id="13" name="Content Placeholder 12" descr="texn_4.2.1_161"/>
          <p:cNvPicPr>
            <a:picLocks noGrp="1" noChangeAspect="1"/>
          </p:cNvPicPr>
          <p:nvPr>
            <p:ph sz="half" idx="1"/>
          </p:nvPr>
        </p:nvPicPr>
        <p:blipFill>
          <a:blip r:embed="rId3"/>
          <a:stretch>
            <a:fillRect/>
          </a:stretch>
        </p:blipFill>
        <p:spPr>
          <a:xfrm>
            <a:off x="3232785" y="977265"/>
            <a:ext cx="5181600" cy="3129280"/>
          </a:xfrm>
          <a:prstGeom prst="rect">
            <a:avLst/>
          </a:prstGeom>
        </p:spPr>
      </p:pic>
      <p:sp>
        <p:nvSpPr>
          <p:cNvPr id="16" name="Text Box 15"/>
          <p:cNvSpPr txBox="1"/>
          <p:nvPr/>
        </p:nvSpPr>
        <p:spPr>
          <a:xfrm>
            <a:off x="3232150" y="4118610"/>
            <a:ext cx="5182235" cy="583565"/>
          </a:xfrm>
          <a:prstGeom prst="rect">
            <a:avLst/>
          </a:prstGeom>
          <a:noFill/>
        </p:spPr>
        <p:txBody>
          <a:bodyPr wrap="square" rtlCol="0">
            <a:spAutoFit/>
          </a:bodyPr>
          <a:lstStyle/>
          <a:p>
            <a:r>
              <a:rPr lang="en-US" sz="1600"/>
              <a:t> </a:t>
            </a:r>
            <a:r>
              <a:rPr lang="en-US" sz="1600" i="1"/>
              <a:t>Αθηνά από το δυτικό αέτωμα του ναού της Αφαίας στην Αίγινα. Μόναχο, Staatliche Glyptothek.</a:t>
            </a:r>
          </a:p>
        </p:txBody>
      </p:sp>
      <p:pic>
        <p:nvPicPr>
          <p:cNvPr id="17" name="Content Placeholder 6" descr="texn_4.2.1_162"/>
          <p:cNvPicPr>
            <a:picLocks noGrp="1" noChangeAspect="1"/>
          </p:cNvPicPr>
          <p:nvPr>
            <p:ph sz="half" idx="2"/>
          </p:nvPr>
        </p:nvPicPr>
        <p:blipFill>
          <a:blip r:embed="rId4"/>
          <a:stretch>
            <a:fillRect/>
          </a:stretch>
        </p:blipFill>
        <p:spPr>
          <a:xfrm>
            <a:off x="431165" y="1176020"/>
            <a:ext cx="2259330" cy="2756535"/>
          </a:xfrm>
          <a:prstGeom prst="rect">
            <a:avLst/>
          </a:prstGeom>
        </p:spPr>
      </p:pic>
      <p:pic>
        <p:nvPicPr>
          <p:cNvPr id="19" name="Content Placeholder 7" descr="texn_4.2.1_163"/>
          <p:cNvPicPr>
            <a:picLocks noChangeAspect="1"/>
          </p:cNvPicPr>
          <p:nvPr/>
        </p:nvPicPr>
        <p:blipFill>
          <a:blip r:embed="rId5"/>
          <a:stretch>
            <a:fillRect/>
          </a:stretch>
        </p:blipFill>
        <p:spPr>
          <a:xfrm>
            <a:off x="8956675" y="887095"/>
            <a:ext cx="2374265" cy="3045460"/>
          </a:xfrm>
          <a:prstGeom prst="rect">
            <a:avLst/>
          </a:prstGeom>
        </p:spPr>
      </p:pic>
      <p:sp>
        <p:nvSpPr>
          <p:cNvPr id="20" name="Text Box 19"/>
          <p:cNvSpPr txBox="1"/>
          <p:nvPr/>
        </p:nvSpPr>
        <p:spPr>
          <a:xfrm>
            <a:off x="109220" y="3978275"/>
            <a:ext cx="2843530" cy="737235"/>
          </a:xfrm>
          <a:prstGeom prst="rect">
            <a:avLst/>
          </a:prstGeom>
          <a:noFill/>
        </p:spPr>
        <p:txBody>
          <a:bodyPr wrap="square" rtlCol="0">
            <a:spAutoFit/>
          </a:bodyPr>
          <a:lstStyle/>
          <a:p>
            <a:r>
              <a:rPr lang="en-US" sz="1400" i="1"/>
              <a:t>Ηρακλής από το ανατολικό αέτωμα του ναού της Αφαίας στην Αίγινα. Μόναχο, Staatliche Glyptothek.</a:t>
            </a:r>
          </a:p>
        </p:txBody>
      </p:sp>
      <p:sp>
        <p:nvSpPr>
          <p:cNvPr id="21" name="Text Box 20"/>
          <p:cNvSpPr txBox="1"/>
          <p:nvPr/>
        </p:nvSpPr>
        <p:spPr>
          <a:xfrm>
            <a:off x="8803640" y="3964940"/>
            <a:ext cx="3058160" cy="737235"/>
          </a:xfrm>
          <a:prstGeom prst="rect">
            <a:avLst/>
          </a:prstGeom>
          <a:noFill/>
        </p:spPr>
        <p:txBody>
          <a:bodyPr wrap="square" rtlCol="0">
            <a:spAutoFit/>
          </a:bodyPr>
          <a:lstStyle/>
          <a:p>
            <a:r>
              <a:rPr lang="en-US" sz="1400" i="1"/>
              <a:t>Πάρης από το δυτικό αέτωμα του ναού της Αφαίας στην Αίγινα. Μόναχο, Staatliche Glyptothek</a:t>
            </a:r>
            <a:r>
              <a:rPr lang="el-GR" altLang="en-US" sz="1400" i="1"/>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par>
                                <p:cTn id="8" presetID="21" presetClass="entr" presetSubtype="1" fill="hold" grpId="0" nodeType="withEffect">
                                  <p:stCondLst>
                                    <p:cond delay="0"/>
                                  </p:stCondLst>
                                  <p:childTnLst>
                                    <p:set>
                                      <p:cBhvr>
                                        <p:cTn id="9" dur="1000" fill="hold">
                                          <p:stCondLst>
                                            <p:cond delay="0"/>
                                          </p:stCondLst>
                                        </p:cTn>
                                        <p:tgtEl>
                                          <p:spTgt spid="16"/>
                                        </p:tgtEl>
                                        <p:attrNameLst>
                                          <p:attrName>style.visibility</p:attrName>
                                        </p:attrNameLst>
                                      </p:cBhvr>
                                      <p:to>
                                        <p:strVal val="visible"/>
                                      </p:to>
                                    </p:set>
                                    <p:animEffect transition="in" filter="wheel(1)">
                                      <p:cBhvr>
                                        <p:cTn id="10" dur="1000"/>
                                        <p:tgtEl>
                                          <p:spTgt spid="16"/>
                                        </p:tgtEl>
                                      </p:cBhvr>
                                    </p:animEffect>
                                  </p:childTnLst>
                                </p:cTn>
                              </p:par>
                            </p:childTnLst>
                          </p:cTn>
                        </p:par>
                        <p:par>
                          <p:cTn id="11" fill="hold">
                            <p:stCondLst>
                              <p:cond delay="1000"/>
                            </p:stCondLst>
                            <p:childTnLst>
                              <p:par>
                                <p:cTn id="12" presetID="13" presetClass="entr" presetSubtype="16" fill="hold" nodeType="afterEffect">
                                  <p:stCondLst>
                                    <p:cond delay="0"/>
                                  </p:stCondLst>
                                  <p:childTnLst>
                                    <p:set>
                                      <p:cBhvr>
                                        <p:cTn id="13" dur="1000" fill="hold">
                                          <p:stCondLst>
                                            <p:cond delay="0"/>
                                          </p:stCondLst>
                                        </p:cTn>
                                        <p:tgtEl>
                                          <p:spTgt spid="17"/>
                                        </p:tgtEl>
                                        <p:attrNameLst>
                                          <p:attrName>style.visibility</p:attrName>
                                        </p:attrNameLst>
                                      </p:cBhvr>
                                      <p:to>
                                        <p:strVal val="visible"/>
                                      </p:to>
                                    </p:set>
                                    <p:animEffect transition="in" filter="plus(in)">
                                      <p:cBhvr>
                                        <p:cTn id="14" dur="1000"/>
                                        <p:tgtEl>
                                          <p:spTgt spid="17"/>
                                        </p:tgtEl>
                                      </p:cBhvr>
                                    </p:animEffect>
                                  </p:childTnLst>
                                </p:cTn>
                              </p:par>
                              <p:par>
                                <p:cTn id="15" presetID="13" presetClass="entr" presetSubtype="16" fill="hold" grpId="0" nodeType="withEffect">
                                  <p:stCondLst>
                                    <p:cond delay="0"/>
                                  </p:stCondLst>
                                  <p:childTnLst>
                                    <p:set>
                                      <p:cBhvr>
                                        <p:cTn id="16" dur="1000" fill="hold">
                                          <p:stCondLst>
                                            <p:cond delay="0"/>
                                          </p:stCondLst>
                                        </p:cTn>
                                        <p:tgtEl>
                                          <p:spTgt spid="20"/>
                                        </p:tgtEl>
                                        <p:attrNameLst>
                                          <p:attrName>style.visibility</p:attrName>
                                        </p:attrNameLst>
                                      </p:cBhvr>
                                      <p:to>
                                        <p:strVal val="visible"/>
                                      </p:to>
                                    </p:set>
                                    <p:animEffect transition="in" filter="plus(in)">
                                      <p:cBhvr>
                                        <p:cTn id="17" dur="1000"/>
                                        <p:tgtEl>
                                          <p:spTgt spid="20"/>
                                        </p:tgtEl>
                                      </p:cBhvr>
                                    </p:animEffect>
                                  </p:childTnLst>
                                </p:cTn>
                              </p:par>
                              <p:par>
                                <p:cTn id="18" presetID="13" presetClass="entr" presetSubtype="16" fill="hold" nodeType="withEffect">
                                  <p:stCondLst>
                                    <p:cond delay="0"/>
                                  </p:stCondLst>
                                  <p:childTnLst>
                                    <p:set>
                                      <p:cBhvr>
                                        <p:cTn id="19" dur="1000" fill="hold">
                                          <p:stCondLst>
                                            <p:cond delay="0"/>
                                          </p:stCondLst>
                                        </p:cTn>
                                        <p:tgtEl>
                                          <p:spTgt spid="19"/>
                                        </p:tgtEl>
                                        <p:attrNameLst>
                                          <p:attrName>style.visibility</p:attrName>
                                        </p:attrNameLst>
                                      </p:cBhvr>
                                      <p:to>
                                        <p:strVal val="visible"/>
                                      </p:to>
                                    </p:set>
                                    <p:animEffect transition="in" filter="plus(in)">
                                      <p:cBhvr>
                                        <p:cTn id="20" dur="1000"/>
                                        <p:tgtEl>
                                          <p:spTgt spid="19"/>
                                        </p:tgtEl>
                                      </p:cBhvr>
                                    </p:animEffect>
                                  </p:childTnLst>
                                </p:cTn>
                              </p:par>
                              <p:par>
                                <p:cTn id="21" presetID="13" presetClass="entr" presetSubtype="16" fill="hold" grpId="0" nodeType="withEffect">
                                  <p:stCondLst>
                                    <p:cond delay="0"/>
                                  </p:stCondLst>
                                  <p:childTnLst>
                                    <p:set>
                                      <p:cBhvr>
                                        <p:cTn id="22" dur="1000" fill="hold">
                                          <p:stCondLst>
                                            <p:cond delay="0"/>
                                          </p:stCondLst>
                                        </p:cTn>
                                        <p:tgtEl>
                                          <p:spTgt spid="21"/>
                                        </p:tgtEl>
                                        <p:attrNameLst>
                                          <p:attrName>style.visibility</p:attrName>
                                        </p:attrNameLst>
                                      </p:cBhvr>
                                      <p:to>
                                        <p:strVal val="visible"/>
                                      </p:to>
                                    </p:set>
                                    <p:animEffect transition="in" filter="plus(in)">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fld id="{AF9EFBA4-6778-4271-8F8E-91305E26D329}" type="slidenum">
              <a:rPr lang="el-GR" smtClean="0"/>
              <a:t>12</a:t>
            </a:fld>
            <a:endParaRPr lang="el-GR"/>
          </a:p>
        </p:txBody>
      </p:sp>
      <p:sp>
        <p:nvSpPr>
          <p:cNvPr id="6" name="Θέση υποσέλιδου 3"/>
          <p:cNvSpPr>
            <a:spLocks noGrp="1"/>
          </p:cNvSpPr>
          <p:nvPr>
            <p:ph type="ftr" sz="quarter" idx="11"/>
          </p:nvPr>
        </p:nvSpPr>
        <p:spPr>
          <a:xfrm>
            <a:off x="672465" y="6444615"/>
            <a:ext cx="8995410"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4" name="Τίτλος 1"/>
          <p:cNvSpPr>
            <a:spLocks noGrp="1"/>
          </p:cNvSpPr>
          <p:nvPr>
            <p:ph type="title"/>
          </p:nvPr>
        </p:nvSpPr>
        <p:spPr>
          <a:xfrm>
            <a:off x="1151255" y="-136525"/>
            <a:ext cx="10515600" cy="1325563"/>
          </a:xfrm>
        </p:spPr>
        <p:txBody>
          <a:bodyPr/>
          <a:lstStyle/>
          <a:p>
            <a:pPr algn="ct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ΝΑΟΣ ΤΗΣ ΑΦΑΙΑΣ</a:t>
            </a:r>
            <a:r>
              <a:rPr lang="el-GR" dirty="0">
                <a:solidFill>
                  <a:srgbClr val="C00000"/>
                </a:solidFill>
                <a:effectLst/>
                <a:latin typeface="Times New Roman" panose="02020603050405020304" charset="0"/>
                <a:cs typeface="Times New Roman" panose="02020603050405020304" charset="0"/>
              </a:rPr>
              <a:t> (4/4)</a:t>
            </a:r>
            <a:endParaRPr lang="el-GR" b="1" dirty="0">
              <a:solidFill>
                <a:srgbClr val="C00000"/>
              </a:solidFill>
              <a:effectLst/>
              <a:latin typeface="Times New Roman" panose="02020603050405020304" charset="0"/>
              <a:cs typeface="Times New Roman" panose="02020603050405020304" charset="0"/>
            </a:endParaRPr>
          </a:p>
        </p:txBody>
      </p:sp>
      <p:pic>
        <p:nvPicPr>
          <p:cNvPr id="9" name="Picture 8" descr="texn_4.2.1_164"/>
          <p:cNvPicPr>
            <a:picLocks noChangeAspect="1"/>
          </p:cNvPicPr>
          <p:nvPr/>
        </p:nvPicPr>
        <p:blipFill>
          <a:blip r:embed="rId3"/>
          <a:stretch>
            <a:fillRect/>
          </a:stretch>
        </p:blipFill>
        <p:spPr>
          <a:xfrm>
            <a:off x="239395" y="1096645"/>
            <a:ext cx="6344285" cy="2360295"/>
          </a:xfrm>
          <a:prstGeom prst="rect">
            <a:avLst/>
          </a:prstGeom>
        </p:spPr>
      </p:pic>
      <p:pic>
        <p:nvPicPr>
          <p:cNvPr id="10" name="Picture 9" descr="texn_4.2.1_165"/>
          <p:cNvPicPr>
            <a:picLocks noChangeAspect="1"/>
          </p:cNvPicPr>
          <p:nvPr/>
        </p:nvPicPr>
        <p:blipFill>
          <a:blip r:embed="rId4"/>
          <a:stretch>
            <a:fillRect/>
          </a:stretch>
        </p:blipFill>
        <p:spPr>
          <a:xfrm>
            <a:off x="6333490" y="3525520"/>
            <a:ext cx="5669280" cy="2479040"/>
          </a:xfrm>
          <a:prstGeom prst="rect">
            <a:avLst/>
          </a:prstGeom>
        </p:spPr>
      </p:pic>
      <p:sp>
        <p:nvSpPr>
          <p:cNvPr id="13" name="Text Box 12"/>
          <p:cNvSpPr txBox="1"/>
          <p:nvPr/>
        </p:nvSpPr>
        <p:spPr>
          <a:xfrm>
            <a:off x="6333490" y="6004560"/>
            <a:ext cx="6269355" cy="521970"/>
          </a:xfrm>
          <a:prstGeom prst="rect">
            <a:avLst/>
          </a:prstGeom>
          <a:noFill/>
        </p:spPr>
        <p:txBody>
          <a:bodyPr wrap="square" rtlCol="0">
            <a:spAutoFit/>
          </a:bodyPr>
          <a:lstStyle/>
          <a:p>
            <a:r>
              <a:rPr lang="en-US" sz="1400" i="1" dirty="0" err="1"/>
              <a:t>Πληγωμένος</a:t>
            </a:r>
            <a:r>
              <a:rPr lang="en-US" sz="1400" i="1" dirty="0"/>
              <a:t> π</a:t>
            </a:r>
            <a:r>
              <a:rPr lang="en-US" sz="1400" i="1" dirty="0" err="1"/>
              <a:t>ολεμιστής</a:t>
            </a:r>
            <a:r>
              <a:rPr lang="en-US" sz="1400" i="1" dirty="0"/>
              <a:t> από </a:t>
            </a:r>
            <a:r>
              <a:rPr lang="en-US" sz="1400" i="1" dirty="0" err="1"/>
              <a:t>το</a:t>
            </a:r>
            <a:r>
              <a:rPr lang="en-US" sz="1400" i="1" dirty="0"/>
              <a:t> ανα</a:t>
            </a:r>
            <a:r>
              <a:rPr lang="en-US" sz="1400" i="1" dirty="0" err="1"/>
              <a:t>τολικό</a:t>
            </a:r>
            <a:r>
              <a:rPr lang="en-US" sz="1400" i="1" dirty="0"/>
              <a:t> α</a:t>
            </a:r>
            <a:r>
              <a:rPr lang="en-US" sz="1400" i="1" dirty="0" err="1"/>
              <a:t>έτωμ</a:t>
            </a:r>
            <a:r>
              <a:rPr lang="en-US" sz="1400" i="1" dirty="0"/>
              <a:t>α του ναού της Αφαίας στην Αίγινα. </a:t>
            </a:r>
            <a:r>
              <a:rPr lang="en-US" sz="1400" i="1" dirty="0" err="1"/>
              <a:t>Μόν</a:t>
            </a:r>
            <a:r>
              <a:rPr lang="en-US" sz="1400" i="1" dirty="0"/>
              <a:t>αχο, Staatliche Glyptothek</a:t>
            </a:r>
          </a:p>
        </p:txBody>
      </p:sp>
      <p:sp>
        <p:nvSpPr>
          <p:cNvPr id="14" name="Text Box 13"/>
          <p:cNvSpPr txBox="1"/>
          <p:nvPr/>
        </p:nvSpPr>
        <p:spPr>
          <a:xfrm>
            <a:off x="319404" y="3555366"/>
            <a:ext cx="5477511" cy="523220"/>
          </a:xfrm>
          <a:prstGeom prst="rect">
            <a:avLst/>
          </a:prstGeom>
          <a:noFill/>
        </p:spPr>
        <p:txBody>
          <a:bodyPr wrap="square" rtlCol="0">
            <a:spAutoFit/>
          </a:bodyPr>
          <a:lstStyle/>
          <a:p>
            <a:r>
              <a:rPr lang="en-US" sz="1400" i="1" dirty="0" err="1"/>
              <a:t>Πληγωμένος</a:t>
            </a:r>
            <a:r>
              <a:rPr lang="en-US" sz="1400" i="1" dirty="0"/>
              <a:t> π</a:t>
            </a:r>
            <a:r>
              <a:rPr lang="en-US" sz="1400" i="1" dirty="0" err="1"/>
              <a:t>ολεμιστής</a:t>
            </a:r>
            <a:r>
              <a:rPr lang="en-US" sz="1400" i="1" dirty="0"/>
              <a:t> από </a:t>
            </a:r>
            <a:r>
              <a:rPr lang="en-US" sz="1400" i="1" dirty="0" err="1"/>
              <a:t>το</a:t>
            </a:r>
            <a:r>
              <a:rPr lang="en-US" sz="1400" i="1" dirty="0"/>
              <a:t> </a:t>
            </a:r>
            <a:r>
              <a:rPr lang="en-US" sz="1400" i="1" dirty="0" err="1"/>
              <a:t>δυτικό</a:t>
            </a:r>
            <a:r>
              <a:rPr lang="en-US" sz="1400" i="1" dirty="0"/>
              <a:t> α</a:t>
            </a:r>
            <a:r>
              <a:rPr lang="en-US" sz="1400" i="1" dirty="0" err="1"/>
              <a:t>έτωμ</a:t>
            </a:r>
            <a:r>
              <a:rPr lang="en-US" sz="1400" i="1" dirty="0"/>
              <a:t>α του ναού της Αφαίας στην Αίγινα. </a:t>
            </a:r>
            <a:r>
              <a:rPr lang="en-US" sz="1400" i="1" dirty="0" err="1"/>
              <a:t>Μόν</a:t>
            </a:r>
            <a:r>
              <a:rPr lang="en-US" sz="1400" i="1" dirty="0"/>
              <a:t>αχο, Staatliche Glyptothek.</a:t>
            </a:r>
          </a:p>
        </p:txBody>
      </p:sp>
      <p:sp>
        <p:nvSpPr>
          <p:cNvPr id="7" name="TextBox 6"/>
          <p:cNvSpPr txBox="1"/>
          <p:nvPr/>
        </p:nvSpPr>
        <p:spPr>
          <a:xfrm>
            <a:off x="7187112" y="1677760"/>
            <a:ext cx="4663440" cy="1198880"/>
          </a:xfrm>
          <a:prstGeom prst="rect">
            <a:avLst/>
          </a:prstGeom>
          <a:noFill/>
        </p:spPr>
        <p:txBody>
          <a:bodyPr wrap="square" rtlCol="0">
            <a:spAutoFit/>
          </a:bodyPr>
          <a:lstStyle/>
          <a:p>
            <a:pPr marL="342900" indent="-342900">
              <a:buFont typeface="Wingdings" panose="05000000000000000000" pitchFamily="34" charset="0"/>
              <a:buChar char="Ø"/>
            </a:pPr>
            <a:r>
              <a:rPr lang="el-GR" sz="2400" b="1" dirty="0" err="1">
                <a:latin typeface="Times New Roman" panose="02020603050405020304" charset="0"/>
                <a:cs typeface="Times New Roman" panose="02020603050405020304" charset="0"/>
              </a:rPr>
              <a:t>Αρχαικός</a:t>
            </a:r>
            <a:r>
              <a:rPr lang="el-GR" sz="2400" b="1" dirty="0">
                <a:latin typeface="Times New Roman" panose="02020603050405020304" charset="0"/>
                <a:cs typeface="Times New Roman" panose="02020603050405020304" charset="0"/>
              </a:rPr>
              <a:t> ρυθμός</a:t>
            </a:r>
          </a:p>
          <a:p>
            <a:pPr indent="0">
              <a:buFont typeface="Wingdings" panose="05000000000000000000" pitchFamily="34" charset="0"/>
              <a:buNone/>
            </a:pPr>
            <a:endParaRPr lang="el-GR" sz="2400" b="1" dirty="0">
              <a:latin typeface="Times New Roman" panose="02020603050405020304" charset="0"/>
              <a:cs typeface="Times New Roman" panose="02020603050405020304" charset="0"/>
            </a:endParaRPr>
          </a:p>
          <a:p>
            <a:pPr marL="342900" indent="-342900">
              <a:buFont typeface="Wingdings" panose="05000000000000000000" pitchFamily="34" charset="0"/>
              <a:buChar char="Ø"/>
            </a:pPr>
            <a:r>
              <a:rPr lang="el-GR" sz="2400" b="1" dirty="0">
                <a:latin typeface="Times New Roman" panose="02020603050405020304" charset="0"/>
                <a:cs typeface="Times New Roman" panose="02020603050405020304" charset="0"/>
              </a:rPr>
              <a:t>Μειδίαμα και </a:t>
            </a:r>
            <a:r>
              <a:rPr lang="el-GR" sz="2400" b="1" dirty="0" err="1">
                <a:latin typeface="Times New Roman" panose="02020603050405020304" charset="0"/>
                <a:cs typeface="Times New Roman" panose="02020603050405020304" charset="0"/>
              </a:rPr>
              <a:t>ακαμπτο</a:t>
            </a:r>
            <a:r>
              <a:rPr lang="el-GR" sz="2400" b="1" dirty="0">
                <a:latin typeface="Times New Roman" panose="02020603050405020304" charset="0"/>
                <a:cs typeface="Times New Roman" panose="02020603050405020304" charset="0"/>
              </a:rPr>
              <a:t> σώμα</a:t>
            </a:r>
          </a:p>
        </p:txBody>
      </p:sp>
      <p:sp>
        <p:nvSpPr>
          <p:cNvPr id="11" name="TextBox 10"/>
          <p:cNvSpPr txBox="1"/>
          <p:nvPr/>
        </p:nvSpPr>
        <p:spPr>
          <a:xfrm>
            <a:off x="672465" y="4874895"/>
            <a:ext cx="4960620" cy="1198880"/>
          </a:xfrm>
          <a:prstGeom prst="rect">
            <a:avLst/>
          </a:prstGeom>
          <a:noFill/>
        </p:spPr>
        <p:txBody>
          <a:bodyPr wrap="square" rtlCol="0">
            <a:spAutoFit/>
          </a:bodyPr>
          <a:lstStyle/>
          <a:p>
            <a:pPr marL="342900" indent="-342900">
              <a:buFont typeface="Wingdings" panose="05000000000000000000" pitchFamily="34" charset="0"/>
              <a:buChar char="Ø"/>
            </a:pPr>
            <a:r>
              <a:rPr lang="el-GR" sz="2400" b="1" dirty="0">
                <a:latin typeface="Times New Roman" panose="02020603050405020304" charset="0"/>
                <a:cs typeface="Times New Roman" panose="02020603050405020304" charset="0"/>
              </a:rPr>
              <a:t>Πρώιμος κλασικός ρυθμός</a:t>
            </a:r>
          </a:p>
          <a:p>
            <a:pPr indent="0">
              <a:buFont typeface="Wingdings" panose="05000000000000000000" pitchFamily="34" charset="0"/>
              <a:buNone/>
            </a:pPr>
            <a:endParaRPr lang="el-GR" sz="2400" b="1" dirty="0">
              <a:latin typeface="Times New Roman" panose="02020603050405020304" charset="0"/>
              <a:cs typeface="Times New Roman" panose="02020603050405020304" charset="0"/>
            </a:endParaRPr>
          </a:p>
          <a:p>
            <a:pPr marL="342900" indent="-342900">
              <a:buFont typeface="Wingdings" panose="05000000000000000000" pitchFamily="34" charset="0"/>
              <a:buChar char="Ø"/>
            </a:pPr>
            <a:r>
              <a:rPr lang="el-GR" sz="2400" b="1" dirty="0">
                <a:latin typeface="Times New Roman" panose="02020603050405020304" charset="0"/>
                <a:cs typeface="Times New Roman" panose="02020603050405020304" charset="0"/>
              </a:rPr>
              <a:t>Τα σώματα αποκτούν κίνηση</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4045"/>
            <a:ext cx="10515600" cy="1325563"/>
          </a:xfrm>
        </p:spPr>
        <p:txBody>
          <a:bodyPr>
            <a:normAutofit fontScale="90000"/>
          </a:bodyPr>
          <a:lstStyle/>
          <a:p>
            <a:pPr algn="ctr"/>
            <a:r>
              <a:rPr lang="en-US" sz="4000" b="1">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Πώς, όμως, συναντήθηκε η εκκλησία του Χριστού με τα «σεβάσματα» της θρησκείας των αρχαίων προγόνων στην Αίγινα;</a:t>
            </a:r>
            <a:r>
              <a:rPr lang="en-US" sz="4000">
                <a:sym typeface="+mn-ea"/>
              </a:rPr>
              <a:t> </a:t>
            </a:r>
            <a:br>
              <a:rPr lang="en-US"/>
            </a:br>
            <a:endParaRPr lang="en-US"/>
          </a:p>
        </p:txBody>
      </p:sp>
      <p:sp>
        <p:nvSpPr>
          <p:cNvPr id="3" name="Content Placeholder 2"/>
          <p:cNvSpPr>
            <a:spLocks noGrp="1"/>
          </p:cNvSpPr>
          <p:nvPr>
            <p:ph sz="half" idx="1"/>
          </p:nvPr>
        </p:nvSpPr>
        <p:spPr>
          <a:xfrm>
            <a:off x="1906270" y="5369560"/>
            <a:ext cx="9149715" cy="4351655"/>
          </a:xfrm>
        </p:spPr>
        <p:txBody>
          <a:bodyPr/>
          <a:lstStyle/>
          <a:p>
            <a:pPr marL="0" indent="0" algn="ctr">
              <a:buFont typeface="Wingdings" panose="05000000000000000000" pitchFamily="34" charset="0"/>
              <a:buNone/>
            </a:pPr>
            <a:r>
              <a:rPr lang="en-US" sz="2400" b="1" dirty="0">
                <a:latin typeface="Times New Roman" panose="02020603050405020304" charset="0"/>
                <a:cs typeface="Times New Roman" panose="02020603050405020304" charset="0"/>
                <a:sym typeface="+mn-ea"/>
              </a:rPr>
              <a:t>«</a:t>
            </a:r>
            <a:r>
              <a:rPr lang="en-US" sz="2400" b="1" dirty="0" err="1">
                <a:latin typeface="Times New Roman" panose="02020603050405020304" charset="0"/>
                <a:cs typeface="Times New Roman" panose="02020603050405020304" charset="0"/>
                <a:sym typeface="+mn-ea"/>
              </a:rPr>
              <a:t>εἰ</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ἄρ</a:t>
            </a:r>
            <a:r>
              <a:rPr lang="en-US" sz="2400" b="1" dirty="0">
                <a:latin typeface="Times New Roman" panose="02020603050405020304" charset="0"/>
                <a:cs typeface="Times New Roman" panose="02020603050405020304" charset="0"/>
                <a:sym typeface="+mn-ea"/>
              </a:rPr>
              <a:t>α γε ψηλαφήσειαν αὐτὸν καὶ εὕροιεν</a:t>
            </a:r>
            <a:r>
              <a:rPr lang="el-GR" sz="2400" b="1" dirty="0">
                <a:latin typeface="Times New Roman" panose="02020603050405020304" charset="0"/>
                <a:cs typeface="Times New Roman" panose="02020603050405020304" charset="0"/>
                <a:sym typeface="+mn-ea"/>
              </a:rPr>
              <a:t> </a:t>
            </a:r>
            <a:r>
              <a:rPr lang="en-US" sz="2400" b="1" dirty="0">
                <a:latin typeface="Times New Roman" panose="02020603050405020304" charset="0"/>
                <a:cs typeface="Times New Roman" panose="02020603050405020304" charset="0"/>
                <a:sym typeface="+mn-ea"/>
              </a:rPr>
              <a:t>καί </a:t>
            </a:r>
            <a:r>
              <a:rPr lang="en-US" sz="2400" b="1" dirty="0" err="1">
                <a:latin typeface="Times New Roman" panose="02020603050405020304" charset="0"/>
                <a:cs typeface="Times New Roman" panose="02020603050405020304" charset="0"/>
                <a:sym typeface="+mn-ea"/>
              </a:rPr>
              <a:t>γε</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οὐ</a:t>
            </a:r>
            <a:r>
              <a:rPr lang="en-US" sz="2400" b="1" dirty="0">
                <a:latin typeface="Times New Roman" panose="02020603050405020304" charset="0"/>
                <a:cs typeface="Times New Roman" panose="02020603050405020304" charset="0"/>
                <a:sym typeface="+mn-ea"/>
              </a:rPr>
              <a:t> μα</a:t>
            </a:r>
            <a:r>
              <a:rPr lang="en-US" sz="2400" b="1" dirty="0" err="1">
                <a:latin typeface="Times New Roman" panose="02020603050405020304" charset="0"/>
                <a:cs typeface="Times New Roman" panose="02020603050405020304" charset="0"/>
                <a:sym typeface="+mn-ea"/>
              </a:rPr>
              <a:t>κρὰν</a:t>
            </a:r>
            <a:r>
              <a:rPr lang="en-US" sz="2400" b="1" dirty="0">
                <a:latin typeface="Times New Roman" panose="02020603050405020304" charset="0"/>
                <a:cs typeface="Times New Roman" panose="02020603050405020304" charset="0"/>
                <a:sym typeface="+mn-ea"/>
              </a:rPr>
              <a:t> ἀπὸ </a:t>
            </a:r>
          </a:p>
          <a:p>
            <a:pPr marL="0" indent="0" algn="ctr">
              <a:buFont typeface="Wingdings" panose="05000000000000000000" pitchFamily="34" charset="0"/>
              <a:buNone/>
            </a:pPr>
            <a:r>
              <a:rPr lang="en-US" sz="2400" b="1" dirty="0" err="1">
                <a:latin typeface="Times New Roman" panose="02020603050405020304" charset="0"/>
                <a:cs typeface="Times New Roman" panose="02020603050405020304" charset="0"/>
                <a:sym typeface="+mn-ea"/>
              </a:rPr>
              <a:t>ἑνὸς</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ἑκάστου</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ἡμῶν</a:t>
            </a:r>
            <a:r>
              <a:rPr lang="en-US" sz="2400" b="1" dirty="0">
                <a:latin typeface="Times New Roman" panose="02020603050405020304" charset="0"/>
                <a:cs typeface="Times New Roman" panose="02020603050405020304" charset="0"/>
                <a:sym typeface="+mn-ea"/>
              </a:rPr>
              <a:t> ὑπ</a:t>
            </a:r>
            <a:r>
              <a:rPr lang="en-US" sz="2400" b="1" dirty="0" err="1">
                <a:latin typeface="Times New Roman" panose="02020603050405020304" charset="0"/>
                <a:cs typeface="Times New Roman" panose="02020603050405020304" charset="0"/>
                <a:sym typeface="+mn-ea"/>
              </a:rPr>
              <a:t>άρχοντ</a:t>
            </a:r>
            <a:r>
              <a:rPr lang="en-US" sz="2400" b="1" dirty="0">
                <a:latin typeface="Times New Roman" panose="02020603050405020304" charset="0"/>
                <a:cs typeface="Times New Roman" panose="02020603050405020304" charset="0"/>
                <a:sym typeface="+mn-ea"/>
              </a:rPr>
              <a:t>α»</a:t>
            </a:r>
            <a:r>
              <a:rPr lang="el-GR" altLang="en-US" sz="2400" b="1" dirty="0">
                <a:latin typeface="Times New Roman" panose="02020603050405020304" charset="0"/>
                <a:cs typeface="Times New Roman" panose="02020603050405020304" charset="0"/>
                <a:sym typeface="+mn-ea"/>
              </a:rPr>
              <a:t> </a:t>
            </a:r>
            <a:r>
              <a:rPr lang="en-US" sz="2400" b="1" dirty="0">
                <a:latin typeface="Times New Roman" panose="02020603050405020304" charset="0"/>
                <a:cs typeface="Times New Roman" panose="02020603050405020304" charset="0"/>
                <a:sym typeface="+mn-ea"/>
              </a:rPr>
              <a:t>(</a:t>
            </a:r>
            <a:r>
              <a:rPr lang="en-US" sz="2400" b="1" dirty="0" err="1">
                <a:latin typeface="Times New Roman" panose="02020603050405020304" charset="0"/>
                <a:cs typeface="Times New Roman" panose="02020603050405020304" charset="0"/>
                <a:sym typeface="+mn-ea"/>
              </a:rPr>
              <a:t>Πρ</a:t>
            </a:r>
            <a:r>
              <a:rPr lang="en-US" sz="2400" b="1" dirty="0">
                <a:latin typeface="Times New Roman" panose="02020603050405020304" charset="0"/>
                <a:cs typeface="Times New Roman" panose="02020603050405020304" charset="0"/>
                <a:sym typeface="+mn-ea"/>
              </a:rPr>
              <a:t>. 17,27)</a:t>
            </a:r>
            <a:endParaRPr lang="el-GR" altLang="en-US" sz="2400" b="1" dirty="0">
              <a:latin typeface="Times New Roman" panose="02020603050405020304" charset="0"/>
              <a:cs typeface="Times New Roman" panose="02020603050405020304" charset="0"/>
              <a:sym typeface="+mn-ea"/>
            </a:endParaRPr>
          </a:p>
        </p:txBody>
      </p:sp>
      <p:sp>
        <p:nvSpPr>
          <p:cNvPr id="4" name="Footer Placeholder 3"/>
          <p:cNvSpPr>
            <a:spLocks noGrp="1"/>
          </p:cNvSpPr>
          <p:nvPr>
            <p:ph type="ftr" sz="quarter" idx="11"/>
          </p:nvPr>
        </p:nvSpPr>
        <p:spPr>
          <a:xfrm>
            <a:off x="760730" y="6356350"/>
            <a:ext cx="8931910" cy="365125"/>
          </a:xfrm>
        </p:spPr>
        <p:txBody>
          <a:bodyPr/>
          <a:lstStyle/>
          <a:p>
            <a:r>
              <a:rPr lang="el-GR"/>
              <a:t>Νεκταρία Κάππου                                                   ΑΙΓΙΝΑ: ΘΡΗΣΚΕΥΤΙΚΕΣ ΔΙΑΔΡΟΜΕΣ ΑΠΟ ΤΗΝ ΑΡΧΑΙΟΤΗΤΑ ΕΩΣ ΣΗΜΕΡΑ                                </a:t>
            </a:r>
          </a:p>
        </p:txBody>
      </p:sp>
      <p:sp>
        <p:nvSpPr>
          <p:cNvPr id="5" name="Slide Number Placeholder 4"/>
          <p:cNvSpPr>
            <a:spLocks noGrp="1"/>
          </p:cNvSpPr>
          <p:nvPr>
            <p:ph type="sldNum" sz="quarter" idx="12"/>
          </p:nvPr>
        </p:nvSpPr>
        <p:spPr/>
        <p:txBody>
          <a:bodyPr/>
          <a:lstStyle/>
          <a:p>
            <a:fld id="{AF9EFBA4-6778-4271-8F8E-91305E26D329}" type="slidenum">
              <a:rPr lang="el-GR" smtClean="0"/>
              <a:t>13</a:t>
            </a:fld>
            <a:endParaRPr lang="el-GR"/>
          </a:p>
        </p:txBody>
      </p:sp>
      <p:grpSp>
        <p:nvGrpSpPr>
          <p:cNvPr id="18" name="Group 17"/>
          <p:cNvGrpSpPr/>
          <p:nvPr/>
        </p:nvGrpSpPr>
        <p:grpSpPr>
          <a:xfrm>
            <a:off x="130175" y="1990090"/>
            <a:ext cx="3009900" cy="3312795"/>
            <a:chOff x="205" y="3134"/>
            <a:chExt cx="4740" cy="5217"/>
          </a:xfrm>
        </p:grpSpPr>
        <p:sp>
          <p:nvSpPr>
            <p:cNvPr id="9" name="Oval 8"/>
            <p:cNvSpPr/>
            <p:nvPr/>
          </p:nvSpPr>
          <p:spPr>
            <a:xfrm>
              <a:off x="205" y="3134"/>
              <a:ext cx="4740" cy="4532"/>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1906" y="7771"/>
              <a:ext cx="2935" cy="580"/>
            </a:xfrm>
            <a:prstGeom prst="rect">
              <a:avLst/>
            </a:prstGeom>
            <a:noFill/>
          </p:spPr>
          <p:txBody>
            <a:bodyPr wrap="square" rtlCol="0">
              <a:spAutoFit/>
            </a:bodyPr>
            <a:lstStyle/>
            <a:p>
              <a:r>
                <a:rPr lang="el-GR" altLang="en-US" i="1"/>
                <a:t>Κολώνα</a:t>
              </a:r>
            </a:p>
          </p:txBody>
        </p:sp>
      </p:grpSp>
      <p:grpSp>
        <p:nvGrpSpPr>
          <p:cNvPr id="19" name="Group 18"/>
          <p:cNvGrpSpPr/>
          <p:nvPr/>
        </p:nvGrpSpPr>
        <p:grpSpPr>
          <a:xfrm>
            <a:off x="2985770" y="1990090"/>
            <a:ext cx="3175000" cy="3323590"/>
            <a:chOff x="4702" y="3134"/>
            <a:chExt cx="5000" cy="5234"/>
          </a:xfrm>
        </p:grpSpPr>
        <p:sp>
          <p:nvSpPr>
            <p:cNvPr id="10" name="Oval 9"/>
            <p:cNvSpPr/>
            <p:nvPr/>
          </p:nvSpPr>
          <p:spPr>
            <a:xfrm>
              <a:off x="4702" y="3134"/>
              <a:ext cx="5001" cy="4653"/>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4"/>
            <p:cNvSpPr txBox="1"/>
            <p:nvPr/>
          </p:nvSpPr>
          <p:spPr>
            <a:xfrm>
              <a:off x="5901" y="7788"/>
              <a:ext cx="3385" cy="580"/>
            </a:xfrm>
            <a:prstGeom prst="rect">
              <a:avLst/>
            </a:prstGeom>
            <a:noFill/>
          </p:spPr>
          <p:txBody>
            <a:bodyPr wrap="square" rtlCol="0">
              <a:spAutoFit/>
            </a:bodyPr>
            <a:lstStyle/>
            <a:p>
              <a:r>
                <a:rPr lang="el-GR" altLang="en-US" i="1"/>
                <a:t>Ναός της Αφαίας</a:t>
              </a:r>
            </a:p>
          </p:txBody>
        </p:sp>
      </p:grpSp>
      <p:grpSp>
        <p:nvGrpSpPr>
          <p:cNvPr id="20" name="Group 19"/>
          <p:cNvGrpSpPr/>
          <p:nvPr/>
        </p:nvGrpSpPr>
        <p:grpSpPr>
          <a:xfrm>
            <a:off x="6007100" y="1939925"/>
            <a:ext cx="3286125" cy="3395980"/>
            <a:chOff x="9460" y="3055"/>
            <a:chExt cx="5175" cy="5348"/>
          </a:xfrm>
        </p:grpSpPr>
        <p:sp>
          <p:nvSpPr>
            <p:cNvPr id="11" name="Oval 10"/>
            <p:cNvSpPr/>
            <p:nvPr/>
          </p:nvSpPr>
          <p:spPr>
            <a:xfrm>
              <a:off x="9460" y="3055"/>
              <a:ext cx="4983" cy="4758"/>
            </a:xfrm>
            <a:prstGeom prst="ellipse">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5"/>
            <p:cNvSpPr txBox="1"/>
            <p:nvPr/>
          </p:nvSpPr>
          <p:spPr>
            <a:xfrm>
              <a:off x="11041" y="7823"/>
              <a:ext cx="3595" cy="580"/>
            </a:xfrm>
            <a:prstGeom prst="rect">
              <a:avLst/>
            </a:prstGeom>
            <a:noFill/>
          </p:spPr>
          <p:txBody>
            <a:bodyPr wrap="square" rtlCol="0">
              <a:spAutoFit/>
            </a:bodyPr>
            <a:lstStyle/>
            <a:p>
              <a:r>
                <a:rPr lang="el-GR" altLang="en-US" i="1"/>
                <a:t>Παλαιαχώρα</a:t>
              </a:r>
            </a:p>
          </p:txBody>
        </p:sp>
      </p:grpSp>
      <p:grpSp>
        <p:nvGrpSpPr>
          <p:cNvPr id="21" name="Group 20"/>
          <p:cNvGrpSpPr/>
          <p:nvPr/>
        </p:nvGrpSpPr>
        <p:grpSpPr>
          <a:xfrm>
            <a:off x="9039860" y="1939925"/>
            <a:ext cx="3041650" cy="3340735"/>
            <a:chOff x="14236" y="3055"/>
            <a:chExt cx="4790" cy="5261"/>
          </a:xfrm>
        </p:grpSpPr>
        <p:sp>
          <p:nvSpPr>
            <p:cNvPr id="12" name="Oval 11"/>
            <p:cNvSpPr/>
            <p:nvPr/>
          </p:nvSpPr>
          <p:spPr>
            <a:xfrm>
              <a:off x="14236" y="3055"/>
              <a:ext cx="4790" cy="4681"/>
            </a:xfrm>
            <a:prstGeom prst="ellipse">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6"/>
            <p:cNvSpPr txBox="1"/>
            <p:nvPr/>
          </p:nvSpPr>
          <p:spPr>
            <a:xfrm>
              <a:off x="15815" y="7736"/>
              <a:ext cx="2830" cy="580"/>
            </a:xfrm>
            <a:prstGeom prst="rect">
              <a:avLst/>
            </a:prstGeom>
            <a:noFill/>
          </p:spPr>
          <p:txBody>
            <a:bodyPr wrap="square" rtlCol="0">
              <a:spAutoFit/>
            </a:bodyPr>
            <a:lstStyle/>
            <a:p>
              <a:r>
                <a:rPr lang="el-GR" altLang="en-US" i="1"/>
                <a:t>Αγ.Νεκτάριος</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500"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500"/>
                                        <p:tgtEl>
                                          <p:spTgt spid="18"/>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500"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ppt_x</p:attrName>
                                        </p:attrNameLst>
                                      </p:cBhvr>
                                      <p:tavLst>
                                        <p:tav tm="0">
                                          <p:val>
                                            <p:strVal val="#ppt_x-.2"/>
                                          </p:val>
                                        </p:tav>
                                        <p:tav tm="100000">
                                          <p:val>
                                            <p:strVal val="#ppt_x"/>
                                          </p:val>
                                        </p:tav>
                                      </p:tavLst>
                                    </p:anim>
                                    <p:anim calcmode="lin" valueType="num">
                                      <p:cBhvr>
                                        <p:cTn id="14"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 dur="500"/>
                                        <p:tgtEl>
                                          <p:spTgt spid="19"/>
                                        </p:tgtEl>
                                      </p:cBhvr>
                                    </p:animEffect>
                                  </p:childTnLst>
                                </p:cTn>
                              </p:par>
                            </p:childTnLst>
                          </p:cTn>
                        </p:par>
                        <p:par>
                          <p:cTn id="16" fill="hold">
                            <p:stCondLst>
                              <p:cond delay="1000"/>
                            </p:stCondLst>
                            <p:childTnLst>
                              <p:par>
                                <p:cTn id="17" presetID="29" presetClass="entr" presetSubtype="0" fill="hold" nodeType="afterEffect">
                                  <p:stCondLst>
                                    <p:cond delay="0"/>
                                  </p:stCondLst>
                                  <p:childTnLst>
                                    <p:set>
                                      <p:cBhvr>
                                        <p:cTn id="18" dur="500"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1" dur="500"/>
                                        <p:tgtEl>
                                          <p:spTgt spid="20"/>
                                        </p:tgtEl>
                                      </p:cBhvr>
                                    </p:animEffect>
                                  </p:childTnLst>
                                </p:cTn>
                              </p:par>
                            </p:childTnLst>
                          </p:cTn>
                        </p:par>
                        <p:par>
                          <p:cTn id="22" fill="hold">
                            <p:stCondLst>
                              <p:cond delay="1500"/>
                            </p:stCondLst>
                            <p:childTnLst>
                              <p:par>
                                <p:cTn id="23" presetID="29" presetClass="entr" presetSubtype="0" fill="hold" nodeType="afterEffect">
                                  <p:stCondLst>
                                    <p:cond delay="0"/>
                                  </p:stCondLst>
                                  <p:childTnLst>
                                    <p:set>
                                      <p:cBhvr>
                                        <p:cTn id="24" dur="500"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ppt_x</p:attrName>
                                        </p:attrNameLst>
                                      </p:cBhvr>
                                      <p:tavLst>
                                        <p:tav tm="0">
                                          <p:val>
                                            <p:strVal val="#ppt_x-.2"/>
                                          </p:val>
                                        </p:tav>
                                        <p:tav tm="100000">
                                          <p:val>
                                            <p:strVal val="#ppt_x"/>
                                          </p:val>
                                        </p:tav>
                                      </p:tavLst>
                                    </p:anim>
                                    <p:anim calcmode="lin" valueType="num">
                                      <p:cBhvr>
                                        <p:cTn id="26" dur="5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07712" y="250825"/>
            <a:ext cx="8151224" cy="809693"/>
          </a:xfrm>
        </p:spPr>
        <p:txBody>
          <a:bodyPr>
            <a:normAutofit/>
          </a:bodyPr>
          <a:lstStyle/>
          <a:p>
            <a:pPr algn="ctr"/>
            <a:r>
              <a:rPr lang="el-GR" dirty="0"/>
              <a:t>    </a:t>
            </a:r>
            <a:r>
              <a:rPr lang="el-GR" b="1" dirty="0">
                <a:effectLst>
                  <a:outerShdw blurRad="38100" dist="38100" dir="2700000" algn="tl">
                    <a:srgbClr val="000000">
                      <a:alpha val="43137"/>
                    </a:srgbClr>
                  </a:outerShdw>
                </a:effectLst>
              </a:rPr>
              <a:t>    </a:t>
            </a:r>
            <a:r>
              <a:rPr lang="el-GR" b="1"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ΑΓΙΟΣ  ΚΡΙΣΠΟΣ</a:t>
            </a:r>
          </a:p>
        </p:txBody>
      </p:sp>
      <p:pic>
        <p:nvPicPr>
          <p:cNvPr id="7" name="Θέση περιεχομένου 6" descr="Εικόνα που περιέχει έδαφος, εξωτερικός χώρος/ύπαιθρος, δέντρο, πάρκο&#10;&#10;Περιγραφή που δημιουργήθηκε αυτόματ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5460" y="1325120"/>
            <a:ext cx="5801784" cy="4351338"/>
          </a:xfrm>
        </p:spPr>
      </p:pic>
      <p:sp>
        <p:nvSpPr>
          <p:cNvPr id="5" name="Θέση αριθμού διαφάνειας 4"/>
          <p:cNvSpPr>
            <a:spLocks noGrp="1"/>
          </p:cNvSpPr>
          <p:nvPr>
            <p:ph type="sldNum" sz="quarter" idx="12"/>
          </p:nvPr>
        </p:nvSpPr>
        <p:spPr/>
        <p:txBody>
          <a:bodyPr/>
          <a:lstStyle/>
          <a:p>
            <a:fld id="{AF9EFBA4-6778-4271-8F8E-91305E26D329}" type="slidenum">
              <a:rPr lang="el-GR" smtClean="0"/>
              <a:t>14</a:t>
            </a:fld>
            <a:endParaRPr lang="el-GR"/>
          </a:p>
        </p:txBody>
      </p:sp>
      <p:sp>
        <p:nvSpPr>
          <p:cNvPr id="6" name="Θέση υποσέλιδου 3"/>
          <p:cNvSpPr>
            <a:spLocks noGrp="1"/>
          </p:cNvSpPr>
          <p:nvPr>
            <p:ph type="ftr" sz="quarter" idx="11"/>
          </p:nvPr>
        </p:nvSpPr>
        <p:spPr>
          <a:xfrm>
            <a:off x="838200" y="6356350"/>
            <a:ext cx="7772400" cy="365125"/>
          </a:xfrm>
        </p:spPr>
        <p:txBody>
          <a:bodyPr/>
          <a:lstStyle/>
          <a:p>
            <a:r>
              <a:rPr lang="el-GR"/>
              <a:t>Νεκταρία Κάππου                                                        ΑΙΓΙΝΑ: ΘΡΗΣΚΕΥΤΙΚΕΣ ΔΙΑΔΡΟΜΕΣ ΑΠΟ ΤΗΝ ΑΡΧΑΙΟΤΗΤΑ ΕΩΣ ΣΗΜΕΡΑ                                </a:t>
            </a:r>
            <a:endParaRPr lang="el-GR" dirty="0"/>
          </a:p>
        </p:txBody>
      </p:sp>
      <p:sp>
        <p:nvSpPr>
          <p:cNvPr id="8" name="TextBox 7"/>
          <p:cNvSpPr txBox="1"/>
          <p:nvPr/>
        </p:nvSpPr>
        <p:spPr>
          <a:xfrm>
            <a:off x="7070936" y="1325359"/>
            <a:ext cx="4430184" cy="2676525"/>
          </a:xfrm>
          <a:prstGeom prst="rect">
            <a:avLst/>
          </a:prstGeom>
          <a:noFill/>
        </p:spPr>
        <p:txBody>
          <a:bodyPr wrap="square" rtlCol="0">
            <a:spAutoFit/>
          </a:bodyPr>
          <a:lstStyle/>
          <a:p>
            <a:pPr marL="342900" indent="-342900">
              <a:buFont typeface="Wingdings" panose="05000000000000000000" pitchFamily="2" charset="2"/>
              <a:buChar char="Ø"/>
            </a:pPr>
            <a:r>
              <a:rPr lang="el-GR" sz="2400" b="1" dirty="0" err="1">
                <a:latin typeface="Times New Roman" panose="02020603050405020304" charset="0"/>
                <a:cs typeface="Times New Roman" panose="02020603050405020304" charset="0"/>
              </a:rPr>
              <a:t>Κρίσπος</a:t>
            </a:r>
            <a:r>
              <a:rPr lang="el-GR" sz="2400" b="1" dirty="0">
                <a:latin typeface="Times New Roman" panose="02020603050405020304" charset="0"/>
                <a:cs typeface="Times New Roman" panose="02020603050405020304" charset="0"/>
              </a:rPr>
              <a:t>, μαθητής αποστόλου Παύλου, εκκλησία Κορίνθου</a:t>
            </a:r>
          </a:p>
          <a:p>
            <a:pPr marL="342900" indent="-342900">
              <a:buFont typeface="Wingdings" panose="05000000000000000000" pitchFamily="2" charset="2"/>
              <a:buChar char="Ø"/>
            </a:pPr>
            <a:endParaRPr lang="el-GR" sz="2400" b="1" dirty="0"/>
          </a:p>
          <a:p>
            <a:endParaRPr lang="el-GR" sz="2400" b="1" dirty="0"/>
          </a:p>
          <a:p>
            <a:pPr marL="342900" indent="-342900">
              <a:buFont typeface="Wingdings" panose="05000000000000000000" pitchFamily="2" charset="2"/>
              <a:buChar char="Ø"/>
            </a:pPr>
            <a:endParaRPr lang="el-GR" sz="2400" b="1" dirty="0"/>
          </a:p>
          <a:p>
            <a:endParaRPr lang="el-GR" sz="2400" b="1" dirty="0"/>
          </a:p>
          <a:p>
            <a:endParaRPr lang="el-GR" sz="2400" b="1" dirty="0"/>
          </a:p>
        </p:txBody>
      </p:sp>
      <p:sp>
        <p:nvSpPr>
          <p:cNvPr id="9" name="TextBox 8"/>
          <p:cNvSpPr txBox="1"/>
          <p:nvPr/>
        </p:nvSpPr>
        <p:spPr>
          <a:xfrm>
            <a:off x="664391" y="5831397"/>
            <a:ext cx="5329646" cy="369332"/>
          </a:xfrm>
          <a:prstGeom prst="rect">
            <a:avLst/>
          </a:prstGeom>
          <a:noFill/>
        </p:spPr>
        <p:txBody>
          <a:bodyPr wrap="square" rtlCol="0">
            <a:spAutoFit/>
          </a:bodyPr>
          <a:lstStyle/>
          <a:p>
            <a:r>
              <a:rPr lang="el-GR" i="1" dirty="0"/>
              <a:t>Ψηφιδωτό δάπεδο εβραϊκής συναγωγής (4</a:t>
            </a:r>
            <a:r>
              <a:rPr lang="el-GR" i="1" baseline="30000" dirty="0"/>
              <a:t>ος</a:t>
            </a:r>
            <a:r>
              <a:rPr lang="el-GR" i="1" dirty="0"/>
              <a:t> αι μ.Χ.)</a:t>
            </a:r>
          </a:p>
        </p:txBody>
      </p:sp>
      <p:sp>
        <p:nvSpPr>
          <p:cNvPr id="4" name="Text Box 3"/>
          <p:cNvSpPr txBox="1"/>
          <p:nvPr/>
        </p:nvSpPr>
        <p:spPr>
          <a:xfrm>
            <a:off x="7163435" y="2644775"/>
            <a:ext cx="4481195" cy="1568450"/>
          </a:xfrm>
          <a:prstGeom prst="rect">
            <a:avLst/>
          </a:prstGeom>
          <a:noFill/>
        </p:spPr>
        <p:txBody>
          <a:bodyPr wrap="square" rtlCol="0">
            <a:spAutoFit/>
          </a:bodyPr>
          <a:lstStyle/>
          <a:p>
            <a:pPr marL="285750" indent="-285750">
              <a:buFont typeface="Wingdings" panose="05000000000000000000" pitchFamily="34" charset="0"/>
              <a:buChar char="Ø"/>
            </a:pPr>
            <a:r>
              <a:rPr lang="el-GR" sz="2400" b="1" dirty="0">
                <a:latin typeface="Times New Roman" panose="02020603050405020304" charset="0"/>
                <a:cs typeface="Times New Roman" panose="02020603050405020304" charset="0"/>
                <a:sym typeface="+mn-ea"/>
              </a:rPr>
              <a:t>Πρώτος επίσκοπος </a:t>
            </a:r>
            <a:r>
              <a:rPr lang="el-GR" sz="2400" b="1" dirty="0" err="1">
                <a:latin typeface="Times New Roman" panose="02020603050405020304" charset="0"/>
                <a:cs typeface="Times New Roman" panose="02020603050405020304" charset="0"/>
                <a:sym typeface="+mn-ea"/>
              </a:rPr>
              <a:t>Αιγίνης</a:t>
            </a:r>
            <a:r>
              <a:rPr lang="el-GR" sz="2400" b="1" dirty="0">
                <a:latin typeface="Times New Roman" panose="02020603050405020304" charset="0"/>
                <a:cs typeface="Times New Roman" panose="02020603050405020304" charset="0"/>
                <a:sym typeface="+mn-ea"/>
              </a:rPr>
              <a:t> (Κλήμης Ρώμης, </a:t>
            </a:r>
            <a:r>
              <a:rPr lang="el-GR" sz="2400" b="1" dirty="0" err="1">
                <a:latin typeface="Times New Roman" panose="02020603050405020304" charset="0"/>
                <a:cs typeface="Times New Roman" panose="02020603050405020304" charset="0"/>
                <a:sym typeface="+mn-ea"/>
              </a:rPr>
              <a:t>Διαταγαί</a:t>
            </a:r>
            <a:r>
              <a:rPr lang="el-GR" sz="2400" b="1" dirty="0">
                <a:latin typeface="Times New Roman" panose="02020603050405020304" charset="0"/>
                <a:cs typeface="Times New Roman" panose="02020603050405020304" charset="0"/>
                <a:sym typeface="+mn-ea"/>
              </a:rPr>
              <a:t> των αγίων αποστόλων)</a:t>
            </a:r>
            <a:endParaRPr lang="el-GR" sz="2400" b="1" dirty="0">
              <a:latin typeface="Times New Roman" panose="02020603050405020304" charset="0"/>
              <a:cs typeface="Times New Roman" panose="02020603050405020304" charset="0"/>
            </a:endParaRPr>
          </a:p>
          <a:p>
            <a:endParaRPr lang="en-US" sz="2400">
              <a:latin typeface="Times New Roman" panose="02020603050405020304" charset="0"/>
              <a:cs typeface="Times New Roman" panose="02020603050405020304" charset="0"/>
            </a:endParaRPr>
          </a:p>
        </p:txBody>
      </p:sp>
      <p:sp>
        <p:nvSpPr>
          <p:cNvPr id="10" name="Text Box 9"/>
          <p:cNvSpPr txBox="1"/>
          <p:nvPr/>
        </p:nvSpPr>
        <p:spPr>
          <a:xfrm>
            <a:off x="7070725" y="4477385"/>
            <a:ext cx="4949825" cy="1198880"/>
          </a:xfrm>
          <a:prstGeom prst="rect">
            <a:avLst/>
          </a:prstGeom>
          <a:noFill/>
        </p:spPr>
        <p:txBody>
          <a:bodyPr wrap="square" rtlCol="0">
            <a:spAutoFit/>
          </a:bodyPr>
          <a:lstStyle/>
          <a:p>
            <a:pPr marL="285750" indent="-285750">
              <a:buFont typeface="Wingdings" panose="05000000000000000000" pitchFamily="34" charset="0"/>
              <a:buChar char="Ø"/>
            </a:pPr>
            <a:r>
              <a:rPr lang="el-GR" sz="2400" b="1" dirty="0">
                <a:latin typeface="Times New Roman" panose="02020603050405020304" charset="0"/>
                <a:cs typeface="Times New Roman" panose="02020603050405020304" charset="0"/>
                <a:sym typeface="+mn-ea"/>
              </a:rPr>
              <a:t>Η τοπική εκκλησία της Αίγινας συναριθμεί σήμερα 12 αγίους</a:t>
            </a:r>
            <a:endParaRPr lang="el-GR" sz="2400" b="1" dirty="0">
              <a:latin typeface="Times New Roman" panose="02020603050405020304" charset="0"/>
              <a:cs typeface="Times New Roman" panose="02020603050405020304" charset="0"/>
            </a:endParaRPr>
          </a:p>
          <a:p>
            <a:endParaRPr lang="en-US" sz="2400">
              <a:latin typeface="Times New Roman" panose="02020603050405020304" charset="0"/>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500"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500"/>
                                        <p:tgtEl>
                                          <p:spTgt spid="8"/>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500"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2"/>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5" dur="500"/>
                                        <p:tgtEl>
                                          <p:spTgt spid="4"/>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500"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ppt_x</p:attrName>
                                        </p:attrNameLst>
                                      </p:cBhvr>
                                      <p:tavLst>
                                        <p:tav tm="0">
                                          <p:val>
                                            <p:strVal val="#ppt_x-.2"/>
                                          </p:val>
                                        </p:tav>
                                        <p:tav tm="100000">
                                          <p:val>
                                            <p:strVal val="#ppt_x"/>
                                          </p:val>
                                        </p:tav>
                                      </p:tavLst>
                                    </p:anim>
                                    <p:anim calcmode="lin" valueType="num">
                                      <p:cBhvr>
                                        <p:cTn id="2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P spid="4"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7220" y="15240"/>
            <a:ext cx="10515600" cy="1325563"/>
          </a:xfrm>
        </p:spPr>
        <p:txBody>
          <a:bodyPr/>
          <a:lstStyle/>
          <a:p>
            <a:r>
              <a:rPr lang="el-GR" b="1" dirty="0">
                <a:solidFill>
                  <a:srgbClr val="FF0000"/>
                </a:solidFill>
              </a:rPr>
              <a:t>                       </a:t>
            </a: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ΑΓΙΟΣ ΝΕΚΤΑΡΙΟΣ</a:t>
            </a:r>
          </a:p>
        </p:txBody>
      </p:sp>
      <p:pic>
        <p:nvPicPr>
          <p:cNvPr id="8" name="Θέση περιεχομένου 7" descr="Εικόνα που περιέχει ζωγραφική, τέχνη, ανθρώπινο πρόσωπο, Προφήτης&#10;&#10;Περιγραφή που δημιουργήθηκε αυτόματα"/>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6689" y="1476104"/>
            <a:ext cx="6260357" cy="4167050"/>
          </a:xfrm>
        </p:spPr>
      </p:pic>
      <p:sp>
        <p:nvSpPr>
          <p:cNvPr id="4" name="Θέση υποσέλιδου 3"/>
          <p:cNvSpPr>
            <a:spLocks noGrp="1"/>
          </p:cNvSpPr>
          <p:nvPr>
            <p:ph type="ftr" sz="quarter" idx="11"/>
          </p:nvPr>
        </p:nvSpPr>
        <p:spPr>
          <a:xfrm>
            <a:off x="1305560" y="6356350"/>
            <a:ext cx="8810625" cy="365125"/>
          </a:xfrm>
        </p:spPr>
        <p:txBody>
          <a:bodyPr/>
          <a:lstStyle/>
          <a:p>
            <a:r>
              <a:rPr lang="el-GR"/>
              <a:t>Νεκταρία Κάππου                                                   ΑΙΓΙΝΑ: ΘΡΗΣΚΕΥΤΙΚΕΣ ΔΙΑΔΡΟΜΕΣ ΑΠΟ ΤΗΝ ΑΡΧΑΙΟΤΗΤΑ ΕΩΣ ΣΗΜΕΡΑ                                </a:t>
            </a:r>
          </a:p>
        </p:txBody>
      </p:sp>
      <p:sp>
        <p:nvSpPr>
          <p:cNvPr id="5" name="Θέση αριθμού διαφάνειας 4"/>
          <p:cNvSpPr>
            <a:spLocks noGrp="1"/>
          </p:cNvSpPr>
          <p:nvPr>
            <p:ph type="sldNum" sz="quarter" idx="12"/>
          </p:nvPr>
        </p:nvSpPr>
        <p:spPr/>
        <p:txBody>
          <a:bodyPr/>
          <a:lstStyle/>
          <a:p>
            <a:fld id="{AF9EFBA4-6778-4271-8F8E-91305E26D329}" type="slidenum">
              <a:rPr lang="el-GR" smtClean="0"/>
              <a:t>15</a:t>
            </a:fld>
            <a:endParaRPr lang="el-GR"/>
          </a:p>
        </p:txBody>
      </p:sp>
      <p:sp>
        <p:nvSpPr>
          <p:cNvPr id="11" name="TextBox 10"/>
          <p:cNvSpPr txBox="1"/>
          <p:nvPr/>
        </p:nvSpPr>
        <p:spPr>
          <a:xfrm>
            <a:off x="5504180" y="5848985"/>
            <a:ext cx="7063740" cy="368300"/>
          </a:xfrm>
          <a:prstGeom prst="rect">
            <a:avLst/>
          </a:prstGeom>
          <a:noFill/>
        </p:spPr>
        <p:txBody>
          <a:bodyPr wrap="square" rtlCol="0">
            <a:spAutoFit/>
          </a:bodyPr>
          <a:lstStyle/>
          <a:p>
            <a:r>
              <a:rPr lang="el-GR" i="1" dirty="0"/>
              <a:t>Ψηφιδωτό από </a:t>
            </a:r>
            <a:r>
              <a:rPr lang="el-GR" i="1" dirty="0" err="1"/>
              <a:t>εξώθυρο</a:t>
            </a:r>
            <a:r>
              <a:rPr lang="el-GR" i="1" dirty="0"/>
              <a:t> του ναού του </a:t>
            </a:r>
            <a:r>
              <a:rPr lang="el-GR" i="1" dirty="0" err="1"/>
              <a:t>αγ.</a:t>
            </a:r>
            <a:r>
              <a:rPr lang="el-GR" i="1" dirty="0"/>
              <a:t> Νεκταρίου στην Αίγινα</a:t>
            </a:r>
          </a:p>
        </p:txBody>
      </p:sp>
      <p:sp>
        <p:nvSpPr>
          <p:cNvPr id="12" name="TextBox 11"/>
          <p:cNvSpPr txBox="1"/>
          <p:nvPr/>
        </p:nvSpPr>
        <p:spPr>
          <a:xfrm>
            <a:off x="391886" y="1476104"/>
            <a:ext cx="5029201" cy="4524315"/>
          </a:xfrm>
          <a:prstGeom prst="rect">
            <a:avLst/>
          </a:prstGeom>
          <a:noFill/>
        </p:spPr>
        <p:txBody>
          <a:bodyPr wrap="square" rtlCol="0">
            <a:spAutoFit/>
          </a:bodyPr>
          <a:lstStyle/>
          <a:p>
            <a:r>
              <a:rPr lang="el-GR" sz="2400" b="1" dirty="0"/>
              <a:t>«κατά </a:t>
            </a:r>
            <a:r>
              <a:rPr lang="el-GR" sz="2400" b="1" dirty="0" err="1"/>
              <a:t>τὸν</a:t>
            </a:r>
            <a:r>
              <a:rPr lang="el-GR" sz="2400" b="1" dirty="0"/>
              <a:t> </a:t>
            </a:r>
            <a:r>
              <a:rPr lang="el-GR" sz="2400" b="1" dirty="0" err="1"/>
              <a:t>αὐτοῦ</a:t>
            </a:r>
            <a:r>
              <a:rPr lang="el-GR" sz="2400" b="1" dirty="0"/>
              <a:t> </a:t>
            </a:r>
            <a:r>
              <a:rPr lang="el-GR" sz="2400" b="1" dirty="0" err="1"/>
              <a:t>ἔλεον</a:t>
            </a:r>
            <a:r>
              <a:rPr lang="el-GR" sz="2400" b="1" dirty="0"/>
              <a:t> </a:t>
            </a:r>
            <a:r>
              <a:rPr lang="el-GR" sz="2400" b="1" dirty="0" err="1"/>
              <a:t>ἔσωσεν</a:t>
            </a:r>
            <a:r>
              <a:rPr lang="el-GR" sz="2400" b="1" dirty="0"/>
              <a:t> </a:t>
            </a:r>
            <a:r>
              <a:rPr lang="el-GR" sz="2400" b="1" dirty="0" err="1"/>
              <a:t>ἡμᾶς</a:t>
            </a:r>
            <a:r>
              <a:rPr lang="el-GR" sz="2400" b="1" dirty="0"/>
              <a:t> </a:t>
            </a:r>
            <a:r>
              <a:rPr lang="el-GR" sz="2400" b="1" dirty="0" err="1"/>
              <a:t>διὰ</a:t>
            </a:r>
            <a:r>
              <a:rPr lang="el-GR" sz="2400" b="1" dirty="0"/>
              <a:t> </a:t>
            </a:r>
            <a:r>
              <a:rPr lang="el-GR" sz="2400" b="1" dirty="0" err="1"/>
              <a:t>λουτροῦ</a:t>
            </a:r>
            <a:r>
              <a:rPr lang="el-GR" sz="2400" b="1" dirty="0"/>
              <a:t> </a:t>
            </a:r>
            <a:r>
              <a:rPr lang="el-GR" sz="2400" b="1" dirty="0" err="1"/>
              <a:t>παλιγγενεσίας</a:t>
            </a:r>
            <a:r>
              <a:rPr lang="el-GR" sz="2400" b="1" dirty="0"/>
              <a:t> </a:t>
            </a:r>
            <a:r>
              <a:rPr lang="el-GR" sz="2400" b="1" dirty="0" err="1"/>
              <a:t>καὶ</a:t>
            </a:r>
            <a:r>
              <a:rPr lang="el-GR" sz="2400" b="1" dirty="0"/>
              <a:t> </a:t>
            </a:r>
            <a:r>
              <a:rPr lang="el-GR" sz="2400" b="1" dirty="0" err="1"/>
              <a:t>ἀνακαινώσεως</a:t>
            </a:r>
            <a:r>
              <a:rPr lang="el-GR" sz="2400" b="1" dirty="0"/>
              <a:t> </a:t>
            </a:r>
            <a:r>
              <a:rPr lang="el-GR" sz="2400" b="1" dirty="0" err="1"/>
              <a:t>Πνεύματος</a:t>
            </a:r>
            <a:r>
              <a:rPr lang="el-GR" sz="2400" b="1" dirty="0"/>
              <a:t> ῾</a:t>
            </a:r>
            <a:r>
              <a:rPr lang="el-GR" sz="2400" b="1" dirty="0" err="1"/>
              <a:t>Αγίου</a:t>
            </a:r>
            <a:r>
              <a:rPr lang="el-GR" sz="2400" b="1" dirty="0"/>
              <a:t>, 6 </a:t>
            </a:r>
            <a:r>
              <a:rPr lang="el-GR" sz="2400" b="1" dirty="0" err="1"/>
              <a:t>οὗ</a:t>
            </a:r>
            <a:r>
              <a:rPr lang="el-GR" sz="2400" b="1" dirty="0"/>
              <a:t> </a:t>
            </a:r>
            <a:r>
              <a:rPr lang="el-GR" sz="2400" b="1" dirty="0" err="1"/>
              <a:t>ἐξέχεεν</a:t>
            </a:r>
            <a:r>
              <a:rPr lang="el-GR" sz="2400" b="1" dirty="0"/>
              <a:t> </a:t>
            </a:r>
            <a:r>
              <a:rPr lang="el-GR" sz="2400" b="1" dirty="0" err="1"/>
              <a:t>ἐφ</a:t>
            </a:r>
            <a:r>
              <a:rPr lang="el-GR" sz="2400" b="1" dirty="0"/>
              <a:t>' </a:t>
            </a:r>
            <a:r>
              <a:rPr lang="el-GR" sz="2400" b="1" dirty="0" err="1"/>
              <a:t>ἡμᾶς</a:t>
            </a:r>
            <a:r>
              <a:rPr lang="el-GR" sz="2400" b="1" dirty="0"/>
              <a:t> </a:t>
            </a:r>
            <a:r>
              <a:rPr lang="el-GR" sz="2400" b="1" dirty="0" err="1"/>
              <a:t>πλουσίως</a:t>
            </a:r>
            <a:r>
              <a:rPr lang="el-GR" sz="2400" b="1" dirty="0"/>
              <a:t> </a:t>
            </a:r>
            <a:r>
              <a:rPr lang="el-GR" sz="2400" b="1" dirty="0" err="1"/>
              <a:t>διὰ</a:t>
            </a:r>
            <a:r>
              <a:rPr lang="el-GR" sz="2400" b="1" dirty="0"/>
              <a:t> ᾿</a:t>
            </a:r>
            <a:r>
              <a:rPr lang="el-GR" sz="2400" b="1" dirty="0" err="1"/>
              <a:t>Ιησοῦ</a:t>
            </a:r>
            <a:r>
              <a:rPr lang="el-GR" sz="2400" b="1" dirty="0"/>
              <a:t> </a:t>
            </a:r>
            <a:r>
              <a:rPr lang="el-GR" sz="2400" b="1" dirty="0" err="1"/>
              <a:t>Χριστοῦ</a:t>
            </a:r>
            <a:r>
              <a:rPr lang="el-GR" sz="2400" b="1" dirty="0"/>
              <a:t> </a:t>
            </a:r>
            <a:r>
              <a:rPr lang="el-GR" sz="2400" b="1" dirty="0" err="1"/>
              <a:t>τοῦ</a:t>
            </a:r>
            <a:r>
              <a:rPr lang="el-GR" sz="2400" b="1" dirty="0"/>
              <a:t> </a:t>
            </a:r>
            <a:r>
              <a:rPr lang="el-GR" sz="2400" b="1" dirty="0" err="1"/>
              <a:t>σωτῆρος</a:t>
            </a:r>
            <a:r>
              <a:rPr lang="el-GR" sz="2400" b="1" dirty="0"/>
              <a:t> </a:t>
            </a:r>
            <a:r>
              <a:rPr lang="el-GR" sz="2400" b="1" dirty="0" err="1"/>
              <a:t>ἡμῶν</a:t>
            </a:r>
            <a:r>
              <a:rPr lang="el-GR" sz="2400" b="1" dirty="0"/>
              <a:t>»</a:t>
            </a:r>
          </a:p>
          <a:p>
            <a:endParaRPr lang="el-GR" sz="2400" b="1" dirty="0"/>
          </a:p>
          <a:p>
            <a:r>
              <a:rPr lang="el-GR" sz="2400" b="1" dirty="0"/>
              <a:t>«Ο Θεός μας </a:t>
            </a:r>
            <a:r>
              <a:rPr lang="el-GR" sz="2400" b="1" dirty="0" err="1"/>
              <a:t>συμπόνεσε</a:t>
            </a:r>
            <a:r>
              <a:rPr lang="el-GR" sz="2400" b="1" dirty="0"/>
              <a:t> και μας έσωσε με το βάπτισμα της αναγέννησης και της ανανέωσης που χαρίζει το Άγιο Πνεύμα το οποίο σκόρπισε απλόχερα διά του Ιησού Χριστού του σωτήρα μας» (</a:t>
            </a:r>
            <a:r>
              <a:rPr lang="el-GR" sz="2400" b="1" dirty="0" err="1"/>
              <a:t>Τιτ</a:t>
            </a:r>
            <a:r>
              <a:rPr lang="el-GR" sz="2400" b="1" dirty="0"/>
              <a:t> 3,5)</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edge">
                                      <p:cBhvr>
                                        <p:cTn id="7" dur="1000"/>
                                        <p:tgtEl>
                                          <p:spTgt spid="8"/>
                                        </p:tgtEl>
                                      </p:cBhvr>
                                    </p:animEffect>
                                  </p:childTnLst>
                                </p:cTn>
                              </p:par>
                              <p:par>
                                <p:cTn id="8" presetID="20" presetClass="entr" presetSubtype="0" fill="hold" grpId="0" nodeType="withEffect">
                                  <p:stCondLst>
                                    <p:cond delay="0"/>
                                  </p:stCondLst>
                                  <p:childTnLst>
                                    <p:set>
                                      <p:cBhvr>
                                        <p:cTn id="9" dur="1000" fill="hold">
                                          <p:stCondLst>
                                            <p:cond delay="0"/>
                                          </p:stCondLst>
                                        </p:cTn>
                                        <p:tgtEl>
                                          <p:spTgt spid="11"/>
                                        </p:tgtEl>
                                        <p:attrNameLst>
                                          <p:attrName>style.visibility</p:attrName>
                                        </p:attrNameLst>
                                      </p:cBhvr>
                                      <p:to>
                                        <p:strVal val="visible"/>
                                      </p:to>
                                    </p:set>
                                    <p:animEffect transition="in" filter="wedg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80976"/>
            <a:ext cx="10515600" cy="307612"/>
          </a:xfrm>
        </p:spPr>
        <p:txBody>
          <a:bodyPr>
            <a:normAutofit fontScale="90000"/>
          </a:bodyPr>
          <a:lstStyle/>
          <a:p>
            <a:pPr algn="ct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ΠΡΟΤΕΙΝΟΜΕΝΗ ΒΙΒΛΙΟΓΡΑΦΙΑ</a:t>
            </a:r>
          </a:p>
        </p:txBody>
      </p:sp>
      <p:sp>
        <p:nvSpPr>
          <p:cNvPr id="3" name="Θέση περιεχομένου 2"/>
          <p:cNvSpPr>
            <a:spLocks noGrp="1"/>
          </p:cNvSpPr>
          <p:nvPr>
            <p:ph idx="1"/>
          </p:nvPr>
        </p:nvSpPr>
        <p:spPr>
          <a:xfrm>
            <a:off x="1" y="731520"/>
            <a:ext cx="11913326" cy="6126479"/>
          </a:xfrm>
        </p:spPr>
        <p:txBody>
          <a:bodyPr>
            <a:normAutofit fontScale="32500" lnSpcReduction="20000"/>
          </a:bodyPr>
          <a:lstStyle/>
          <a:p>
            <a:r>
              <a:rPr lang="el-GR" sz="3700" dirty="0"/>
              <a:t>Π. Βαλαβάνης, «Αίγινα», Πάπυρους </a:t>
            </a:r>
            <a:r>
              <a:rPr lang="el-GR" sz="3700" dirty="0" err="1"/>
              <a:t>Λαρούς</a:t>
            </a:r>
            <a:r>
              <a:rPr lang="el-GR" sz="3700" dirty="0"/>
              <a:t> Μπριτάνικα4, σελ. 201-208.</a:t>
            </a:r>
          </a:p>
          <a:p>
            <a:r>
              <a:rPr lang="el-GR" sz="3700" dirty="0"/>
              <a:t>Ανδρόνικος Μ., «Αρχιτεκτονική. Αρχαϊκοί ναοί. Κυρίως Ελλάς», Ιστορία του Ελληνικού Έθνους Β, σελ. 399-400.</a:t>
            </a:r>
          </a:p>
          <a:p>
            <a:r>
              <a:rPr lang="el-GR" sz="3700" dirty="0"/>
              <a:t>Δεσποτόπουλος Α., «Οι Αθηναίοι αντιμέτωποι με Πέρσες και Έλληνες (460-445 π. Χ.)», Ιστορία του Ελληνικού έθνους Γ1, σελ. 62-82.</a:t>
            </a:r>
          </a:p>
          <a:p>
            <a:r>
              <a:rPr lang="el-GR" sz="3700" dirty="0"/>
              <a:t>Δεσπότης Σ., « Ο Απόστολος Παύλος στην Αθήνα», </a:t>
            </a:r>
            <a:r>
              <a:rPr lang="el-GR" sz="3700" dirty="0" err="1"/>
              <a:t>εκδ</a:t>
            </a:r>
            <a:r>
              <a:rPr lang="el-GR" sz="3700" dirty="0"/>
              <a:t>. Άθως, Αθήνα 2009.</a:t>
            </a:r>
          </a:p>
          <a:p>
            <a:r>
              <a:rPr lang="el-GR" sz="3700" dirty="0"/>
              <a:t>Δημητρακόπουλος Σ.,Ὁ </a:t>
            </a:r>
            <a:r>
              <a:rPr lang="el-GR" sz="3700" dirty="0" err="1"/>
              <a:t>ἅγιος</a:t>
            </a:r>
            <a:r>
              <a:rPr lang="el-GR" sz="3700" dirty="0"/>
              <a:t> Νεκτάριος </a:t>
            </a:r>
            <a:r>
              <a:rPr lang="el-GR" sz="3700" dirty="0" err="1"/>
              <a:t>Πενταπόλεως</a:t>
            </a:r>
            <a:r>
              <a:rPr lang="el-GR" sz="3700" dirty="0"/>
              <a:t>: Η πρώτη αγία μορφή των καιρών μας. Ιστορική βιογραφία βασισμένη σε αυθεντικές πηγές, Αθήνα 2000.</a:t>
            </a:r>
          </a:p>
          <a:p>
            <a:r>
              <a:rPr lang="el-GR" sz="3700" dirty="0"/>
              <a:t>Δημητρακόπουλος Σ., Χριστιανική </a:t>
            </a:r>
            <a:r>
              <a:rPr lang="el-GR" sz="3700" dirty="0" err="1"/>
              <a:t>Αἴγινα</a:t>
            </a:r>
            <a:r>
              <a:rPr lang="el-GR" sz="3700" dirty="0"/>
              <a:t>, </a:t>
            </a:r>
            <a:r>
              <a:rPr lang="el-GR" sz="3700" dirty="0" err="1"/>
              <a:t>εκδ</a:t>
            </a:r>
            <a:r>
              <a:rPr lang="el-GR" sz="3700" dirty="0"/>
              <a:t>. Παρρησία, Αθήνα 2009.</a:t>
            </a:r>
          </a:p>
          <a:p>
            <a:r>
              <a:rPr lang="el-GR" sz="3700" dirty="0"/>
              <a:t>«</a:t>
            </a:r>
            <a:r>
              <a:rPr lang="el-GR" sz="3700" dirty="0" err="1"/>
              <a:t>Δίκτυνα</a:t>
            </a:r>
            <a:r>
              <a:rPr lang="el-GR" sz="3700" dirty="0"/>
              <a:t>», Πάπυρους </a:t>
            </a:r>
            <a:r>
              <a:rPr lang="el-GR" sz="3700" dirty="0" err="1"/>
              <a:t>Λαρούς</a:t>
            </a:r>
            <a:r>
              <a:rPr lang="el-GR" sz="3700" dirty="0"/>
              <a:t> </a:t>
            </a:r>
            <a:r>
              <a:rPr lang="el-GR" sz="3700" dirty="0" err="1"/>
              <a:t>Μπριτάνικα</a:t>
            </a:r>
            <a:r>
              <a:rPr lang="el-GR" sz="3700" dirty="0"/>
              <a:t> 21,86-87.</a:t>
            </a:r>
          </a:p>
          <a:p>
            <a:r>
              <a:rPr lang="el-GR" sz="3700" dirty="0" err="1"/>
              <a:t>Καλλέγια</a:t>
            </a:r>
            <a:r>
              <a:rPr lang="el-GR" sz="3700" dirty="0"/>
              <a:t> Α., «</a:t>
            </a:r>
            <a:r>
              <a:rPr lang="el-GR" sz="3700" dirty="0" err="1"/>
              <a:t>Σφίγξ</a:t>
            </a:r>
            <a:r>
              <a:rPr lang="el-GR" sz="3700" dirty="0"/>
              <a:t>», Πάπυρους </a:t>
            </a:r>
            <a:r>
              <a:rPr lang="el-GR" sz="3700" dirty="0" err="1"/>
              <a:t>Λαρούς</a:t>
            </a:r>
            <a:r>
              <a:rPr lang="el-GR" sz="3700" dirty="0"/>
              <a:t> </a:t>
            </a:r>
            <a:r>
              <a:rPr lang="el-GR" sz="3700" dirty="0" err="1"/>
              <a:t>Μπριτάνικα</a:t>
            </a:r>
            <a:r>
              <a:rPr lang="el-GR" sz="3700" dirty="0"/>
              <a:t> 56, σελ. 180-181.</a:t>
            </a:r>
          </a:p>
          <a:p>
            <a:r>
              <a:rPr lang="el-GR" sz="3700" dirty="0" err="1"/>
              <a:t>Καράγιωργα</a:t>
            </a:r>
            <a:r>
              <a:rPr lang="el-GR" sz="3700" dirty="0"/>
              <a:t>-Σταθακοπούλου Θ., «Αίγινα», Ελληνική Μυθολογία 3, </a:t>
            </a:r>
            <a:r>
              <a:rPr lang="el-GR" sz="3700" dirty="0" err="1"/>
              <a:t>εκδ</a:t>
            </a:r>
            <a:r>
              <a:rPr lang="el-GR" sz="3700" dirty="0"/>
              <a:t>. Εκδοτική Αθηνών, Αθήνα 1986, σελ. 310-313.</a:t>
            </a:r>
          </a:p>
          <a:p>
            <a:r>
              <a:rPr lang="el-GR" sz="3700" dirty="0" err="1"/>
              <a:t>Καράγιωργα-ΣταθακοπούλουΘ</a:t>
            </a:r>
            <a:r>
              <a:rPr lang="el-GR" sz="3700" dirty="0"/>
              <a:t>., «Σαλαμίνα», Ελληνική Μυθολογία 3, </a:t>
            </a:r>
            <a:r>
              <a:rPr lang="el-GR" sz="3700" dirty="0" err="1"/>
              <a:t>εκδ</a:t>
            </a:r>
            <a:r>
              <a:rPr lang="el-GR" sz="3700" dirty="0"/>
              <a:t>. Εκδοτική Αθηνών, Αθήνα 1986, σελ. 314-317</a:t>
            </a:r>
          </a:p>
          <a:p>
            <a:r>
              <a:rPr lang="el-GR" sz="3700" dirty="0"/>
              <a:t>Κλήμης Ρώμης, </a:t>
            </a:r>
            <a:r>
              <a:rPr lang="el-GR" sz="3700" dirty="0" err="1"/>
              <a:t>Διαταγαί</a:t>
            </a:r>
            <a:r>
              <a:rPr lang="el-GR" sz="3700" dirty="0"/>
              <a:t> των δώδεκα Αποστόλων, PG 1, 509-1156.</a:t>
            </a:r>
          </a:p>
          <a:p>
            <a:r>
              <a:rPr lang="el-GR" sz="3700" dirty="0"/>
              <a:t>Νεκτάριος </a:t>
            </a:r>
            <a:r>
              <a:rPr lang="el-GR" sz="3700" dirty="0" err="1"/>
              <a:t>Πενταπόλεως</a:t>
            </a:r>
            <a:r>
              <a:rPr lang="el-GR" sz="3700" dirty="0"/>
              <a:t>, «</a:t>
            </a:r>
            <a:r>
              <a:rPr lang="el-GR" sz="3700" dirty="0" err="1"/>
              <a:t>Ἐπιστολὴ</a:t>
            </a:r>
            <a:r>
              <a:rPr lang="el-GR" sz="3700" dirty="0"/>
              <a:t> 33», στο: Θεόκλητος </a:t>
            </a:r>
            <a:r>
              <a:rPr lang="el-GR" sz="3700" dirty="0" err="1"/>
              <a:t>Διονυσιάτης</a:t>
            </a:r>
            <a:r>
              <a:rPr lang="el-GR" sz="3700" dirty="0"/>
              <a:t>, Ὁ </a:t>
            </a:r>
            <a:r>
              <a:rPr lang="el-GR" sz="3700" dirty="0" err="1"/>
              <a:t>Ἁγιος</a:t>
            </a:r>
            <a:r>
              <a:rPr lang="el-GR" sz="3700" dirty="0"/>
              <a:t> </a:t>
            </a:r>
            <a:r>
              <a:rPr lang="el-GR" sz="3700" dirty="0" err="1"/>
              <a:t>Νεκτάριος</a:t>
            </a:r>
            <a:r>
              <a:rPr lang="el-GR" sz="3700" dirty="0"/>
              <a:t> ὁ </a:t>
            </a:r>
            <a:r>
              <a:rPr lang="el-GR" sz="3700" dirty="0" err="1"/>
              <a:t>Θαυματουργός</a:t>
            </a:r>
            <a:r>
              <a:rPr lang="el-GR" sz="3700" dirty="0"/>
              <a:t>. Ὁ </a:t>
            </a:r>
            <a:r>
              <a:rPr lang="el-GR" sz="3700" dirty="0" err="1"/>
              <a:t>Βίος</a:t>
            </a:r>
            <a:r>
              <a:rPr lang="el-GR" sz="3700" dirty="0"/>
              <a:t> </a:t>
            </a:r>
            <a:r>
              <a:rPr lang="el-GR" sz="3700" dirty="0" err="1"/>
              <a:t>καὶ</a:t>
            </a:r>
            <a:r>
              <a:rPr lang="el-GR" sz="3700" dirty="0"/>
              <a:t> </a:t>
            </a:r>
            <a:r>
              <a:rPr lang="el-GR" sz="3700" dirty="0" err="1"/>
              <a:t>τὸ</a:t>
            </a:r>
            <a:r>
              <a:rPr lang="el-GR" sz="3700" dirty="0"/>
              <a:t> </a:t>
            </a:r>
            <a:r>
              <a:rPr lang="el-GR" sz="3700" dirty="0" err="1"/>
              <a:t>ἔργο</a:t>
            </a:r>
            <a:r>
              <a:rPr lang="el-GR" sz="3700" dirty="0"/>
              <a:t> του 1846-1920, </a:t>
            </a:r>
            <a:r>
              <a:rPr lang="el-GR" sz="3700" dirty="0" err="1"/>
              <a:t>ἐκδ</a:t>
            </a:r>
            <a:r>
              <a:rPr lang="el-GR" sz="3700" dirty="0"/>
              <a:t>. </a:t>
            </a:r>
            <a:r>
              <a:rPr lang="el-GR" sz="3700" dirty="0" err="1"/>
              <a:t>Ὀρθόδ</a:t>
            </a:r>
            <a:r>
              <a:rPr lang="el-GR" sz="3700" dirty="0"/>
              <a:t>. </a:t>
            </a:r>
            <a:r>
              <a:rPr lang="el-GR" sz="3700" dirty="0" err="1"/>
              <a:t>Κυψέλη</a:t>
            </a:r>
            <a:r>
              <a:rPr lang="el-GR" sz="3700" dirty="0"/>
              <a:t>, </a:t>
            </a:r>
            <a:r>
              <a:rPr lang="el-GR" sz="3700" dirty="0" err="1"/>
              <a:t>Θεσσαλονίκη</a:t>
            </a:r>
            <a:r>
              <a:rPr lang="el-GR" sz="3700" dirty="0"/>
              <a:t> 1979,  σελ. 282-283.</a:t>
            </a:r>
          </a:p>
          <a:p>
            <a:r>
              <a:rPr lang="el-GR" sz="3700" dirty="0" err="1"/>
              <a:t>Πελεκίδης</a:t>
            </a:r>
            <a:r>
              <a:rPr lang="el-GR" sz="3700" dirty="0"/>
              <a:t> Χ., «Αθήνα. Ο πόλεμος με την Αίγινα», Ιστορία του Ελληνικού Έθνους Β, 310-311.</a:t>
            </a:r>
          </a:p>
          <a:p>
            <a:r>
              <a:rPr lang="el-GR" sz="3700" dirty="0"/>
              <a:t>Πέννα Χ., Η Βυζαντινή Αίγινα, Αθήνα 2004.</a:t>
            </a:r>
          </a:p>
          <a:p>
            <a:r>
              <a:rPr lang="el-GR" sz="3700" dirty="0" err="1"/>
              <a:t>Παυσανίου</a:t>
            </a:r>
            <a:r>
              <a:rPr lang="el-GR" sz="3700" dirty="0"/>
              <a:t>, Ελλάδος </a:t>
            </a:r>
            <a:r>
              <a:rPr lang="el-GR" sz="3700" dirty="0" err="1"/>
              <a:t>Περιήγησις</a:t>
            </a:r>
            <a:r>
              <a:rPr lang="el-GR" sz="3700" dirty="0"/>
              <a:t>. Βιβλίο 2 και 3. Κορινθιακά-Λακωνικά. Εισαγωγή στα δύο βιβλία κριτικό υπόμνημα και αποκατάσταση του κειμένου μετάφραση και σημειώσεις ιστορικές, αρχαιολογικές, μυθολογικές υπό Ν. </a:t>
            </a:r>
            <a:r>
              <a:rPr lang="el-GR" sz="3700" dirty="0" err="1"/>
              <a:t>Παπαχατζή</a:t>
            </a:r>
            <a:r>
              <a:rPr lang="el-GR" sz="3700" dirty="0"/>
              <a:t>, </a:t>
            </a:r>
            <a:r>
              <a:rPr lang="el-GR" sz="3700" dirty="0" err="1"/>
              <a:t>εκδ</a:t>
            </a:r>
            <a:r>
              <a:rPr lang="el-GR" sz="3700" dirty="0"/>
              <a:t>. Εκδοτική Αθηνών, Αθήνα 1989.</a:t>
            </a:r>
          </a:p>
          <a:p>
            <a:r>
              <a:rPr lang="el-GR" sz="3700" dirty="0"/>
              <a:t>Κλήμης Ρώμης, </a:t>
            </a:r>
            <a:r>
              <a:rPr lang="el-GR" sz="3700" dirty="0" err="1"/>
              <a:t>Διαταγαί</a:t>
            </a:r>
            <a:r>
              <a:rPr lang="el-GR" sz="3700" dirty="0"/>
              <a:t> των δώδεκα Αποστόλων, PG 1, 509-1156.</a:t>
            </a:r>
          </a:p>
          <a:p>
            <a:r>
              <a:rPr lang="el-GR" sz="3700" dirty="0"/>
              <a:t>«</a:t>
            </a:r>
            <a:r>
              <a:rPr lang="el-GR" sz="3700" dirty="0" err="1"/>
              <a:t>Κυδωνία</a:t>
            </a:r>
            <a:r>
              <a:rPr lang="el-GR" sz="3700" dirty="0"/>
              <a:t>», Πάπυρους </a:t>
            </a:r>
            <a:r>
              <a:rPr lang="el-GR" sz="3700" dirty="0" err="1"/>
              <a:t>Λαρούς</a:t>
            </a:r>
            <a:r>
              <a:rPr lang="el-GR" sz="3700" dirty="0"/>
              <a:t> </a:t>
            </a:r>
            <a:r>
              <a:rPr lang="el-GR" sz="3700" dirty="0" err="1"/>
              <a:t>Μπριτάνικα</a:t>
            </a:r>
            <a:r>
              <a:rPr lang="el-GR" sz="3700" dirty="0"/>
              <a:t> 36, σελ. 285-286.</a:t>
            </a:r>
          </a:p>
          <a:p>
            <a:r>
              <a:rPr lang="el-GR" sz="3700" dirty="0"/>
              <a:t>Νεκτάριος </a:t>
            </a:r>
            <a:r>
              <a:rPr lang="el-GR" sz="3700" dirty="0" err="1"/>
              <a:t>Πενταπόλεως</a:t>
            </a:r>
            <a:r>
              <a:rPr lang="el-GR" sz="3700" dirty="0"/>
              <a:t>, «</a:t>
            </a:r>
            <a:r>
              <a:rPr lang="el-GR" sz="3700" dirty="0" err="1"/>
              <a:t>Ἐπιστολὴ</a:t>
            </a:r>
            <a:r>
              <a:rPr lang="el-GR" sz="3700" dirty="0"/>
              <a:t> 33», στο: Θεόκλητος </a:t>
            </a:r>
            <a:r>
              <a:rPr lang="el-GR" sz="3700" dirty="0" err="1"/>
              <a:t>Διονυσιάτης</a:t>
            </a:r>
            <a:r>
              <a:rPr lang="el-GR" sz="3700" dirty="0"/>
              <a:t>, Ὁ </a:t>
            </a:r>
            <a:r>
              <a:rPr lang="el-GR" sz="3700" dirty="0" err="1"/>
              <a:t>Ἁγιος</a:t>
            </a:r>
            <a:r>
              <a:rPr lang="el-GR" sz="3700" dirty="0"/>
              <a:t> </a:t>
            </a:r>
            <a:r>
              <a:rPr lang="el-GR" sz="3700" dirty="0" err="1"/>
              <a:t>Νεκτάριος</a:t>
            </a:r>
            <a:r>
              <a:rPr lang="el-GR" sz="3700" dirty="0"/>
              <a:t> ὁ </a:t>
            </a:r>
            <a:r>
              <a:rPr lang="el-GR" sz="3700" dirty="0" err="1"/>
              <a:t>Θαυματουργός</a:t>
            </a:r>
            <a:r>
              <a:rPr lang="el-GR" sz="3700" dirty="0"/>
              <a:t>. Ὁ </a:t>
            </a:r>
            <a:r>
              <a:rPr lang="el-GR" sz="3700" dirty="0" err="1"/>
              <a:t>Βίος</a:t>
            </a:r>
            <a:r>
              <a:rPr lang="el-GR" sz="3700" dirty="0"/>
              <a:t> </a:t>
            </a:r>
            <a:r>
              <a:rPr lang="el-GR" sz="3700" dirty="0" err="1"/>
              <a:t>καὶ</a:t>
            </a:r>
            <a:r>
              <a:rPr lang="el-GR" sz="3700" dirty="0"/>
              <a:t> </a:t>
            </a:r>
            <a:r>
              <a:rPr lang="el-GR" sz="3700" dirty="0" err="1"/>
              <a:t>τὸ</a:t>
            </a:r>
            <a:r>
              <a:rPr lang="el-GR" sz="3700" dirty="0"/>
              <a:t> </a:t>
            </a:r>
            <a:r>
              <a:rPr lang="el-GR" sz="3700" dirty="0" err="1"/>
              <a:t>ἔργο</a:t>
            </a:r>
            <a:r>
              <a:rPr lang="el-GR" sz="3700" dirty="0"/>
              <a:t> του 1846-1920, </a:t>
            </a:r>
            <a:r>
              <a:rPr lang="el-GR" sz="3700" dirty="0" err="1"/>
              <a:t>ἐκδ</a:t>
            </a:r>
            <a:r>
              <a:rPr lang="el-GR" sz="3700" dirty="0"/>
              <a:t>. </a:t>
            </a:r>
            <a:r>
              <a:rPr lang="el-GR" sz="3700" dirty="0" err="1"/>
              <a:t>Ὀρθόδ</a:t>
            </a:r>
            <a:r>
              <a:rPr lang="el-GR" sz="3700" dirty="0"/>
              <a:t>. </a:t>
            </a:r>
            <a:r>
              <a:rPr lang="el-GR" sz="3700" dirty="0" err="1"/>
              <a:t>Κυψέλη</a:t>
            </a:r>
            <a:r>
              <a:rPr lang="el-GR" sz="3700" dirty="0"/>
              <a:t>, </a:t>
            </a:r>
            <a:r>
              <a:rPr lang="el-GR" sz="3700" dirty="0" err="1"/>
              <a:t>Θεσσαλονίκη</a:t>
            </a:r>
            <a:r>
              <a:rPr lang="el-GR" sz="3700" dirty="0"/>
              <a:t> 1979,  σελ. 282-283.</a:t>
            </a:r>
          </a:p>
          <a:p>
            <a:r>
              <a:rPr lang="el-GR" sz="3700" dirty="0" err="1"/>
              <a:t>Πελεκίδης</a:t>
            </a:r>
            <a:r>
              <a:rPr lang="el-GR" sz="3700" dirty="0"/>
              <a:t> Χ., «Αθήνα. Ο πόλεμος με την Αίγινα», Ιστορία του Ελληνικού Έθνους Β, 310-311.</a:t>
            </a:r>
          </a:p>
          <a:p>
            <a:r>
              <a:rPr lang="el-GR" sz="3700" dirty="0"/>
              <a:t>Πέννα Χ., Η Βυζαντινή Αίγινα, Αθήνα 2004.</a:t>
            </a:r>
          </a:p>
          <a:p>
            <a:r>
              <a:rPr lang="el-GR" sz="3700" dirty="0" err="1"/>
              <a:t>Παυσανίου</a:t>
            </a:r>
            <a:r>
              <a:rPr lang="el-GR" sz="3700" dirty="0"/>
              <a:t>, Ελλάδος </a:t>
            </a:r>
            <a:r>
              <a:rPr lang="el-GR" sz="3700" dirty="0" err="1"/>
              <a:t>Περιήγησις</a:t>
            </a:r>
            <a:r>
              <a:rPr lang="el-GR" sz="3700" dirty="0"/>
              <a:t>. Βιβλίο 2 και 3. Κορινθιακά-Λακωνικά. Εισαγωγή στα δύο βιβλία κριτικό υπόμνημα και αποκατάσταση του κειμένου μετάφραση και σημειώσεις ιστορικές, αρχαιολογικές, μυθολογικές υπό Ν. </a:t>
            </a:r>
            <a:r>
              <a:rPr lang="el-GR" sz="3700" dirty="0" err="1"/>
              <a:t>Παπαχατζή</a:t>
            </a:r>
            <a:r>
              <a:rPr lang="el-GR" sz="3700" dirty="0"/>
              <a:t>, </a:t>
            </a:r>
            <a:r>
              <a:rPr lang="el-GR" sz="3700" dirty="0" err="1"/>
              <a:t>εκδ</a:t>
            </a:r>
            <a:r>
              <a:rPr lang="el-GR" sz="3700" dirty="0"/>
              <a:t>. Εκδοτική Αθηνών, Αθήνα 1989.</a:t>
            </a:r>
          </a:p>
          <a:p>
            <a:endParaRPr lang="el-GR" dirty="0"/>
          </a:p>
        </p:txBody>
      </p:sp>
      <p:sp>
        <p:nvSpPr>
          <p:cNvPr id="5" name="Θέση αριθμού διαφάνειας 4"/>
          <p:cNvSpPr>
            <a:spLocks noGrp="1"/>
          </p:cNvSpPr>
          <p:nvPr>
            <p:ph type="sldNum" sz="quarter" idx="12"/>
          </p:nvPr>
        </p:nvSpPr>
        <p:spPr/>
        <p:txBody>
          <a:bodyPr/>
          <a:lstStyle/>
          <a:p>
            <a:fld id="{AF9EFBA4-6778-4271-8F8E-91305E26D329}" type="slidenum">
              <a:rPr lang="el-GR" smtClean="0"/>
              <a:t>16</a:t>
            </a:fld>
            <a:endParaRPr lang="el-GR"/>
          </a:p>
        </p:txBody>
      </p:sp>
      <p:sp>
        <p:nvSpPr>
          <p:cNvPr id="6" name="Θέση υποσέλιδου 3"/>
          <p:cNvSpPr>
            <a:spLocks noGrp="1"/>
          </p:cNvSpPr>
          <p:nvPr>
            <p:ph type="ftr" sz="quarter" idx="11"/>
          </p:nvPr>
        </p:nvSpPr>
        <p:spPr>
          <a:xfrm>
            <a:off x="838200" y="6492875"/>
            <a:ext cx="7772400"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5000"/>
          </a:schemeClr>
        </a:solidFill>
        <a:effectLst/>
      </p:bgPr>
    </p:bg>
    <p:spTree>
      <p:nvGrpSpPr>
        <p:cNvPr id="1" name=""/>
        <p:cNvGrpSpPr/>
        <p:nvPr/>
      </p:nvGrpSpPr>
      <p:grpSpPr>
        <a:xfrm>
          <a:off x="0" y="0"/>
          <a:ext cx="0" cy="0"/>
          <a:chOff x="0" y="0"/>
          <a:chExt cx="0" cy="0"/>
        </a:xfrm>
      </p:grpSpPr>
      <p:pic>
        <p:nvPicPr>
          <p:cNvPr id="12" name="Εικόνα 11" descr="Εικόνα που περιέχει εξωτερικός χώρος/ύπαιθρος, ουρανός, πλοίο, σύννεφο&#10;&#10;Περιγραφή που δημιουργήθηκε αυτόματα"/>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Θέση αριθμού διαφάνειας 4"/>
          <p:cNvSpPr>
            <a:spLocks noGrp="1"/>
          </p:cNvSpPr>
          <p:nvPr>
            <p:ph type="sldNum" sz="quarter" idx="12"/>
          </p:nvPr>
        </p:nvSpPr>
        <p:spPr/>
        <p:txBody>
          <a:bodyPr/>
          <a:lstStyle/>
          <a:p>
            <a:fld id="{AF9EFBA4-6778-4271-8F8E-91305E26D329}" type="slidenum">
              <a:rPr lang="el-GR" smtClean="0"/>
              <a:t>17</a:t>
            </a:fld>
            <a:endParaRPr lang="el-GR"/>
          </a:p>
        </p:txBody>
      </p:sp>
      <p:sp>
        <p:nvSpPr>
          <p:cNvPr id="6" name="Θέση υποσέλιδου 3"/>
          <p:cNvSpPr>
            <a:spLocks noGrp="1"/>
          </p:cNvSpPr>
          <p:nvPr>
            <p:ph type="ftr" sz="quarter" idx="11"/>
          </p:nvPr>
        </p:nvSpPr>
        <p:spPr>
          <a:xfrm>
            <a:off x="838200" y="6356350"/>
            <a:ext cx="7772400"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13" name="Ορθογώνιο 12"/>
          <p:cNvSpPr/>
          <p:nvPr/>
        </p:nvSpPr>
        <p:spPr>
          <a:xfrm>
            <a:off x="0" y="4762500"/>
            <a:ext cx="12192000" cy="115824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C00000"/>
                </a:solidFill>
                <a:effectLst>
                  <a:outerShdw blurRad="38100" dist="38100" dir="2700000" algn="tl">
                    <a:srgbClr val="000000">
                      <a:alpha val="43137"/>
                    </a:srgbClr>
                  </a:outerShdw>
                </a:effectLst>
              </a:rPr>
              <a:t>Σας ευχαριστώ πολύ για το χρόνο και την προσοχή σας!</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335"/>
            <a:ext cx="10515600" cy="1325563"/>
          </a:xfrm>
        </p:spPr>
        <p:txBody>
          <a:bodyPr/>
          <a:lstStyle/>
          <a:p>
            <a:pPr algn="ctr"/>
            <a:r>
              <a:rPr lang="el-GR" altLang="en-US" b="1" u="sng">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ΕΙΣΑΓΩΓΗ</a:t>
            </a:r>
          </a:p>
        </p:txBody>
      </p:sp>
      <p:pic>
        <p:nvPicPr>
          <p:cNvPr id="6" name="Content Placeholder 5" descr="ΑΙΓΙΝΑ"/>
          <p:cNvPicPr>
            <a:picLocks noGrp="1" noChangeAspect="1"/>
          </p:cNvPicPr>
          <p:nvPr>
            <p:ph idx="1"/>
          </p:nvPr>
        </p:nvPicPr>
        <p:blipFill>
          <a:blip r:embed="rId3"/>
          <a:stretch>
            <a:fillRect/>
          </a:stretch>
        </p:blipFill>
        <p:spPr>
          <a:xfrm>
            <a:off x="6318250" y="1466215"/>
            <a:ext cx="5180965" cy="4519295"/>
          </a:xfrm>
          <a:prstGeom prst="rect">
            <a:avLst/>
          </a:prstGeom>
        </p:spPr>
      </p:pic>
      <p:sp>
        <p:nvSpPr>
          <p:cNvPr id="4" name="Footer Placeholder 3"/>
          <p:cNvSpPr>
            <a:spLocks noGrp="1"/>
          </p:cNvSpPr>
          <p:nvPr>
            <p:ph type="ftr" sz="quarter" idx="11"/>
          </p:nvPr>
        </p:nvSpPr>
        <p:spPr>
          <a:xfrm>
            <a:off x="838200" y="6356350"/>
            <a:ext cx="8382000" cy="365125"/>
          </a:xfrm>
        </p:spPr>
        <p:txBody>
          <a:bodyPr/>
          <a:lstStyle/>
          <a:p>
            <a:r>
              <a:rPr lang="el-GR"/>
              <a:t>Νεκταρία Κάππου                                                   ΑΙΓΙΝΑ: ΘΡΗΣΚΕΥΤΙΚΕΣ ΔΙΑΔΡΟΜΕΣ ΑΠΟ ΤΗΝ ΑΡΧΑΙΟΤΗΤΑ ΕΩΣ ΣΗΜΕΡΑ                                </a:t>
            </a:r>
          </a:p>
        </p:txBody>
      </p:sp>
      <p:sp>
        <p:nvSpPr>
          <p:cNvPr id="5" name="Slide Number Placeholder 4"/>
          <p:cNvSpPr>
            <a:spLocks noGrp="1"/>
          </p:cNvSpPr>
          <p:nvPr>
            <p:ph type="sldNum" sz="quarter" idx="12"/>
          </p:nvPr>
        </p:nvSpPr>
        <p:spPr/>
        <p:txBody>
          <a:bodyPr/>
          <a:lstStyle/>
          <a:p>
            <a:fld id="{AF9EFBA4-6778-4271-8F8E-91305E26D329}" type="slidenum">
              <a:rPr lang="el-GR" smtClean="0"/>
              <a:t>2</a:t>
            </a:fld>
            <a:endParaRPr lang="el-GR"/>
          </a:p>
        </p:txBody>
      </p:sp>
      <p:sp>
        <p:nvSpPr>
          <p:cNvPr id="7" name="Text Box 6"/>
          <p:cNvSpPr txBox="1"/>
          <p:nvPr/>
        </p:nvSpPr>
        <p:spPr>
          <a:xfrm>
            <a:off x="1474470" y="2072005"/>
            <a:ext cx="3435350" cy="46037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Λόφος της Κολώνας</a:t>
            </a:r>
          </a:p>
        </p:txBody>
      </p:sp>
      <p:sp>
        <p:nvSpPr>
          <p:cNvPr id="8" name="Text Box 7"/>
          <p:cNvSpPr txBox="1"/>
          <p:nvPr/>
        </p:nvSpPr>
        <p:spPr>
          <a:xfrm>
            <a:off x="1514475" y="2913380"/>
            <a:ext cx="3299460" cy="46037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Ναός της Αφαίας</a:t>
            </a:r>
          </a:p>
        </p:txBody>
      </p:sp>
      <p:sp>
        <p:nvSpPr>
          <p:cNvPr id="9" name="Text Box 8"/>
          <p:cNvSpPr txBox="1"/>
          <p:nvPr/>
        </p:nvSpPr>
        <p:spPr>
          <a:xfrm>
            <a:off x="1514475" y="3754755"/>
            <a:ext cx="3395345" cy="46037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Απόστολος Παύλος</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ΣΚΟΠΟΣ</a:t>
            </a:r>
          </a:p>
        </p:txBody>
      </p:sp>
      <p:sp>
        <p:nvSpPr>
          <p:cNvPr id="3" name="Θέση περιεχομένου 2"/>
          <p:cNvSpPr>
            <a:spLocks noGrp="1"/>
          </p:cNvSpPr>
          <p:nvPr>
            <p:ph idx="1"/>
          </p:nvPr>
        </p:nvSpPr>
        <p:spPr>
          <a:xfrm>
            <a:off x="1049215" y="2189822"/>
            <a:ext cx="10515600" cy="4351338"/>
          </a:xfrm>
        </p:spPr>
        <p:txBody>
          <a:bodyPr vert="horz" lIns="91440" tIns="45720" rIns="91440" bIns="45720" rtlCol="0" anchor="t">
            <a:normAutofit/>
          </a:bodyPr>
          <a:lstStyle/>
          <a:p>
            <a:pPr marL="0" indent="0" algn="ctr">
              <a:buNone/>
            </a:pPr>
            <a:r>
              <a:rPr lang="el-GR" b="1" dirty="0"/>
              <a:t>Σκοπός της παρούσας εργασίας είναι η παρουσίαση της θρησκευτικής ζωής της αρχαίας Αίγινας και η συνάντηση της με την εκκλησία του Χριστού. </a:t>
            </a:r>
            <a:endParaRPr lang="en-US" b="1">
              <a:cs typeface="Calibri" panose="020F0502020204030204"/>
            </a:endParaRPr>
          </a:p>
        </p:txBody>
      </p:sp>
      <p:sp>
        <p:nvSpPr>
          <p:cNvPr id="4" name="Θέση υποσέλιδου 3"/>
          <p:cNvSpPr>
            <a:spLocks noGrp="1"/>
          </p:cNvSpPr>
          <p:nvPr>
            <p:ph type="ftr" sz="quarter" idx="11"/>
          </p:nvPr>
        </p:nvSpPr>
        <p:spPr>
          <a:xfrm>
            <a:off x="838200" y="6356350"/>
            <a:ext cx="7772400"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5" name="Θέση αριθμού διαφάνειας 4"/>
          <p:cNvSpPr>
            <a:spLocks noGrp="1"/>
          </p:cNvSpPr>
          <p:nvPr>
            <p:ph type="sldNum" sz="quarter" idx="12"/>
          </p:nvPr>
        </p:nvSpPr>
        <p:spPr/>
        <p:txBody>
          <a:bodyPr/>
          <a:lstStyle/>
          <a:p>
            <a:fld id="{AF9EFBA4-6778-4271-8F8E-91305E26D329}" type="slidenum">
              <a:rPr lang="el-GR" smtClean="0"/>
              <a:t>3</a:t>
            </a:fld>
            <a:endParaRPr lang="el-G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960"/>
            <a:ext cx="10515600" cy="1325563"/>
          </a:xfrm>
        </p:spPr>
        <p:txBody>
          <a:bodyPr/>
          <a:lstStyle/>
          <a:p>
            <a:pPr algn="ctr"/>
            <a:r>
              <a:rPr lang="el-GR" altLang="en-US" b="1" u="sng">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ΜΕΘΟΔΟΛΟΓΙΑ ΑΝΑΣΚΟΠΗΣΗΣ</a:t>
            </a:r>
          </a:p>
        </p:txBody>
      </p:sp>
      <p:sp>
        <p:nvSpPr>
          <p:cNvPr id="4" name="Footer Placeholder 3"/>
          <p:cNvSpPr>
            <a:spLocks noGrp="1"/>
          </p:cNvSpPr>
          <p:nvPr>
            <p:ph type="ftr" sz="quarter" idx="11"/>
          </p:nvPr>
        </p:nvSpPr>
        <p:spPr>
          <a:xfrm>
            <a:off x="838200" y="6356350"/>
            <a:ext cx="8256270" cy="365125"/>
          </a:xfrm>
        </p:spPr>
        <p:txBody>
          <a:bodyPr/>
          <a:lstStyle/>
          <a:p>
            <a:r>
              <a:rPr lang="el-GR"/>
              <a:t>Νεκταρία Κάππου                                                   ΑΙΓΙΝΑ: ΘΡΗΣΚΕΥΤΙΚΕΣ ΔΙΑΔΡΟΜΕΣ ΑΠΟ ΤΗΝ ΑΡΧΑΙΟΤΗΤΑ ΕΩΣ ΣΗΜΕΡΑ                                </a:t>
            </a:r>
          </a:p>
        </p:txBody>
      </p:sp>
      <p:sp>
        <p:nvSpPr>
          <p:cNvPr id="5" name="Slide Number Placeholder 4"/>
          <p:cNvSpPr>
            <a:spLocks noGrp="1"/>
          </p:cNvSpPr>
          <p:nvPr>
            <p:ph type="sldNum" sz="quarter" idx="12"/>
          </p:nvPr>
        </p:nvSpPr>
        <p:spPr/>
        <p:txBody>
          <a:bodyPr/>
          <a:lstStyle/>
          <a:p>
            <a:fld id="{AF9EFBA4-6778-4271-8F8E-91305E26D329}" type="slidenum">
              <a:rPr lang="el-GR" smtClean="0"/>
              <a:t>4</a:t>
            </a:fld>
            <a:endParaRPr lang="el-GR"/>
          </a:p>
        </p:txBody>
      </p:sp>
      <p:sp>
        <p:nvSpPr>
          <p:cNvPr id="6" name="Text Box 5"/>
          <p:cNvSpPr txBox="1"/>
          <p:nvPr/>
        </p:nvSpPr>
        <p:spPr>
          <a:xfrm>
            <a:off x="996950" y="2522220"/>
            <a:ext cx="4949825" cy="1200329"/>
          </a:xfrm>
          <a:prstGeom prst="rect">
            <a:avLst/>
          </a:prstGeom>
          <a:noFill/>
        </p:spPr>
        <p:txBody>
          <a:bodyPr wrap="square" rtlCol="0">
            <a:spAutoFit/>
          </a:bodyPr>
          <a:lstStyle/>
          <a:p>
            <a:pPr marL="342900" indent="-342900">
              <a:buFont typeface="Wingdings" panose="05000000000000000000" pitchFamily="34" charset="0"/>
              <a:buChar char="Ø"/>
            </a:pPr>
            <a:r>
              <a:rPr lang="el-GR" altLang="en-US" sz="2400" b="1" dirty="0">
                <a:effectLst/>
                <a:latin typeface="Times New Roman" panose="02020603050405020304" charset="0"/>
                <a:cs typeface="Times New Roman" panose="02020603050405020304" charset="0"/>
              </a:rPr>
              <a:t>Βιβλιογραφική ανασκόπηση σε </a:t>
            </a:r>
          </a:p>
          <a:p>
            <a:r>
              <a:rPr lang="el-GR" altLang="en-US" sz="2400" b="1" dirty="0">
                <a:latin typeface="Times New Roman" panose="02020603050405020304" charset="0"/>
                <a:cs typeface="Times New Roman" panose="02020603050405020304" charset="0"/>
              </a:rPr>
              <a:t>     αρχαίους συγγραφείς</a:t>
            </a:r>
          </a:p>
          <a:p>
            <a:r>
              <a:rPr lang="el-GR" altLang="en-US" sz="2400" b="1" dirty="0">
                <a:effectLst/>
                <a:latin typeface="Times New Roman" panose="02020603050405020304" charset="0"/>
                <a:cs typeface="Times New Roman" panose="02020603050405020304" charset="0"/>
              </a:rPr>
              <a:t> </a:t>
            </a:r>
          </a:p>
        </p:txBody>
      </p:sp>
      <p:sp>
        <p:nvSpPr>
          <p:cNvPr id="7" name="Text Box 6"/>
          <p:cNvSpPr txBox="1"/>
          <p:nvPr/>
        </p:nvSpPr>
        <p:spPr>
          <a:xfrm>
            <a:off x="996950" y="3793490"/>
            <a:ext cx="4737100" cy="46037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dirty="0">
                <a:latin typeface="Times New Roman" panose="02020603050405020304" charset="0"/>
                <a:cs typeface="Times New Roman" panose="02020603050405020304" charset="0"/>
              </a:rPr>
              <a:t>Ιστορικά και αρχαιολογικά έργα</a:t>
            </a:r>
          </a:p>
        </p:txBody>
      </p:sp>
      <p:grpSp>
        <p:nvGrpSpPr>
          <p:cNvPr id="3" name="Group 2"/>
          <p:cNvGrpSpPr/>
          <p:nvPr/>
        </p:nvGrpSpPr>
        <p:grpSpPr>
          <a:xfrm>
            <a:off x="6119495" y="1431290"/>
            <a:ext cx="4344670" cy="3549015"/>
            <a:chOff x="9637" y="2254"/>
            <a:chExt cx="6842" cy="5589"/>
          </a:xfrm>
        </p:grpSpPr>
        <p:sp>
          <p:nvSpPr>
            <p:cNvPr id="10" name="Oval 9"/>
            <p:cNvSpPr/>
            <p:nvPr/>
          </p:nvSpPr>
          <p:spPr>
            <a:xfrm>
              <a:off x="9637" y="2254"/>
              <a:ext cx="3929" cy="4445"/>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1"/>
            <p:cNvSpPr txBox="1"/>
            <p:nvPr/>
          </p:nvSpPr>
          <p:spPr>
            <a:xfrm>
              <a:off x="9637" y="6827"/>
              <a:ext cx="6843" cy="1016"/>
            </a:xfrm>
            <a:prstGeom prst="rect">
              <a:avLst/>
            </a:prstGeom>
            <a:noFill/>
          </p:spPr>
          <p:txBody>
            <a:bodyPr wrap="square" rtlCol="0">
              <a:spAutoFit/>
            </a:bodyPr>
            <a:lstStyle/>
            <a:p>
              <a:r>
                <a:rPr lang="el-GR" altLang="en-US" i="1"/>
                <a:t>Προτομή του Ομήρου </a:t>
              </a:r>
            </a:p>
            <a:p>
              <a:r>
                <a:rPr lang="el-GR" altLang="en-US" i="1"/>
                <a:t>στο Λούβρο</a:t>
              </a:r>
            </a:p>
          </p:txBody>
        </p:sp>
      </p:grpSp>
      <p:grpSp>
        <p:nvGrpSpPr>
          <p:cNvPr id="8" name="Group 7"/>
          <p:cNvGrpSpPr/>
          <p:nvPr/>
        </p:nvGrpSpPr>
        <p:grpSpPr>
          <a:xfrm>
            <a:off x="8845550" y="2853690"/>
            <a:ext cx="2962275" cy="3699510"/>
            <a:chOff x="13930" y="4494"/>
            <a:chExt cx="4665" cy="5826"/>
          </a:xfrm>
        </p:grpSpPr>
        <p:sp>
          <p:nvSpPr>
            <p:cNvPr id="11" name="Oval 10"/>
            <p:cNvSpPr/>
            <p:nvPr/>
          </p:nvSpPr>
          <p:spPr>
            <a:xfrm>
              <a:off x="14323" y="4494"/>
              <a:ext cx="4273" cy="4810"/>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12"/>
            <p:cNvSpPr txBox="1"/>
            <p:nvPr/>
          </p:nvSpPr>
          <p:spPr>
            <a:xfrm>
              <a:off x="13930" y="9304"/>
              <a:ext cx="3950" cy="1016"/>
            </a:xfrm>
            <a:prstGeom prst="rect">
              <a:avLst/>
            </a:prstGeom>
            <a:noFill/>
          </p:spPr>
          <p:txBody>
            <a:bodyPr wrap="square" rtlCol="0">
              <a:spAutoFit/>
            </a:bodyPr>
            <a:lstStyle/>
            <a:p>
              <a:r>
                <a:rPr lang="en-US" i="1"/>
                <a:t>Αναπαράσταση του Παυσανία τον 18ο αι.</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par>
                                <p:cTn id="8" presetID="21" presetClass="entr" presetSubtype="1" fill="hold" nodeType="withEffect">
                                  <p:stCondLst>
                                    <p:cond delay="0"/>
                                  </p:stCondLst>
                                  <p:childTnLst>
                                    <p:set>
                                      <p:cBhvr>
                                        <p:cTn id="9" dur="1000" fill="hold">
                                          <p:stCondLst>
                                            <p:cond delay="0"/>
                                          </p:stCondLst>
                                        </p:cTn>
                                        <p:tgtEl>
                                          <p:spTgt spid="8"/>
                                        </p:tgtEl>
                                        <p:attrNameLst>
                                          <p:attrName>style.visibility</p:attrName>
                                        </p:attrNameLst>
                                      </p:cBhvr>
                                      <p:to>
                                        <p:strVal val="visible"/>
                                      </p:to>
                                    </p:set>
                                    <p:animEffect transition="in" filter="wheel(1)">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αριθμού διαφάνειας 4"/>
          <p:cNvSpPr>
            <a:spLocks noGrp="1"/>
          </p:cNvSpPr>
          <p:nvPr>
            <p:ph type="sldNum" sz="quarter" idx="12"/>
          </p:nvPr>
        </p:nvSpPr>
        <p:spPr/>
        <p:txBody>
          <a:bodyPr/>
          <a:lstStyle/>
          <a:p>
            <a:fld id="{AF9EFBA4-6778-4271-8F8E-91305E26D329}" type="slidenum">
              <a:rPr lang="el-GR" smtClean="0"/>
              <a:t>5</a:t>
            </a:fld>
            <a:endParaRPr lang="el-GR"/>
          </a:p>
        </p:txBody>
      </p:sp>
      <p:sp>
        <p:nvSpPr>
          <p:cNvPr id="7" name="Θέση υποσέλιδου 6"/>
          <p:cNvSpPr>
            <a:spLocks noGrp="1"/>
          </p:cNvSpPr>
          <p:nvPr>
            <p:ph type="ftr" sz="quarter" idx="11"/>
          </p:nvPr>
        </p:nvSpPr>
        <p:spPr>
          <a:xfrm>
            <a:off x="580292" y="6543919"/>
            <a:ext cx="9165101" cy="283064"/>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4" name="Τίτλος 1"/>
          <p:cNvSpPr txBox="1"/>
          <p:nvPr/>
        </p:nvSpPr>
        <p:spPr>
          <a:xfrm>
            <a:off x="990600" y="-16484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ΑΙΓΙΝΑ ΛΟΦΟΣ ΚΟΛΩΝΑΣ</a:t>
            </a:r>
          </a:p>
        </p:txBody>
      </p:sp>
      <p:sp>
        <p:nvSpPr>
          <p:cNvPr id="11" name="TextBox 10"/>
          <p:cNvSpPr txBox="1"/>
          <p:nvPr/>
        </p:nvSpPr>
        <p:spPr>
          <a:xfrm>
            <a:off x="197192" y="1735699"/>
            <a:ext cx="5805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285750" indent="-285750">
              <a:buFont typeface="Wingdings" panose="05000000000000000000"/>
              <a:buChar char="Ø"/>
            </a:pPr>
            <a:r>
              <a:rPr lang="en-GB" sz="2400" b="1" dirty="0">
                <a:latin typeface="Times New Roman" panose="02020603050405020304"/>
                <a:cs typeface="Calibri" panose="020F0502020204030204"/>
              </a:rPr>
              <a:t>Η π</a:t>
            </a:r>
            <a:r>
              <a:rPr lang="en-GB" sz="2400" b="1" err="1">
                <a:latin typeface="Times New Roman" panose="02020603050405020304"/>
                <a:cs typeface="Calibri" panose="020F0502020204030204"/>
              </a:rPr>
              <a:t>ροϊστορική</a:t>
            </a:r>
            <a:r>
              <a:rPr lang="en-GB" sz="2400" b="1" dirty="0">
                <a:latin typeface="Times New Roman" panose="02020603050405020304"/>
                <a:cs typeface="Calibri" panose="020F0502020204030204"/>
              </a:rPr>
              <a:t> π</a:t>
            </a:r>
            <a:r>
              <a:rPr lang="en-GB" sz="2400" b="1" err="1">
                <a:latin typeface="Times New Roman" panose="02020603050405020304"/>
                <a:cs typeface="Calibri" panose="020F0502020204030204"/>
              </a:rPr>
              <a:t>όλη</a:t>
            </a:r>
            <a:r>
              <a:rPr lang="en-GB" sz="2400" b="1" dirty="0">
                <a:latin typeface="Times New Roman" panose="02020603050405020304"/>
                <a:cs typeface="Calibri" panose="020F0502020204030204"/>
              </a:rPr>
              <a:t> </a:t>
            </a:r>
            <a:r>
              <a:rPr lang="en-GB" sz="2400" b="1" err="1">
                <a:latin typeface="Times New Roman" panose="02020603050405020304"/>
                <a:cs typeface="Calibri" panose="020F0502020204030204"/>
              </a:rPr>
              <a:t>της</a:t>
            </a:r>
            <a:r>
              <a:rPr lang="en-GB" sz="2400" b="1" dirty="0">
                <a:latin typeface="Times New Roman" panose="02020603050405020304"/>
                <a:cs typeface="Calibri" panose="020F0502020204030204"/>
              </a:rPr>
              <a:t> </a:t>
            </a:r>
            <a:r>
              <a:rPr lang="en-GB" sz="2400" b="1" err="1">
                <a:latin typeface="Times New Roman" panose="02020603050405020304"/>
                <a:cs typeface="Calibri" panose="020F0502020204030204"/>
              </a:rPr>
              <a:t>Αίγιν</a:t>
            </a:r>
            <a:r>
              <a:rPr lang="en-GB" sz="2400" b="1" dirty="0">
                <a:latin typeface="Times New Roman" panose="02020603050405020304"/>
                <a:cs typeface="Calibri" panose="020F0502020204030204"/>
              </a:rPr>
              <a:t>ας</a:t>
            </a:r>
          </a:p>
        </p:txBody>
      </p:sp>
      <p:sp>
        <p:nvSpPr>
          <p:cNvPr id="12" name="TextBox 11"/>
          <p:cNvSpPr txBox="1"/>
          <p:nvPr/>
        </p:nvSpPr>
        <p:spPr>
          <a:xfrm>
            <a:off x="197192" y="2550502"/>
            <a:ext cx="4322884" cy="108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342900" indent="-342900">
              <a:lnSpc>
                <a:spcPct val="90000"/>
              </a:lnSpc>
              <a:spcBef>
                <a:spcPts val="1000"/>
              </a:spcBef>
              <a:buFont typeface="Wingdings" panose="05000000000000000000"/>
              <a:buChar char="Ø"/>
            </a:pPr>
            <a:r>
              <a:rPr lang="en-GB" sz="2400" b="1" dirty="0">
                <a:latin typeface="Times New Roman" panose="02020603050405020304"/>
                <a:cs typeface="Calibri" panose="020F0502020204030204"/>
              </a:rPr>
              <a:t>Από τα </a:t>
            </a:r>
            <a:r>
              <a:rPr lang="en-GB" sz="2400" b="1" err="1">
                <a:latin typeface="Times New Roman" panose="02020603050405020304"/>
                <a:cs typeface="Calibri" panose="020F0502020204030204"/>
              </a:rPr>
              <a:t>νεολιθικά</a:t>
            </a:r>
            <a:r>
              <a:rPr lang="en-GB" sz="2400" b="1" dirty="0">
                <a:latin typeface="Times New Roman" panose="02020603050405020304"/>
                <a:cs typeface="Calibri" panose="020F0502020204030204"/>
              </a:rPr>
              <a:t> </a:t>
            </a:r>
            <a:r>
              <a:rPr lang="en-GB" sz="2400" b="1" err="1">
                <a:latin typeface="Times New Roman" panose="02020603050405020304"/>
                <a:cs typeface="Calibri" panose="020F0502020204030204"/>
              </a:rPr>
              <a:t>χρόνι</a:t>
            </a:r>
            <a:r>
              <a:rPr lang="en-GB" sz="2400" b="1" dirty="0">
                <a:latin typeface="Times New Roman" panose="02020603050405020304"/>
                <a:cs typeface="Calibri" panose="020F0502020204030204"/>
              </a:rPr>
              <a:t>α (α</a:t>
            </a:r>
            <a:r>
              <a:rPr lang="en-GB" sz="2400" b="1" err="1">
                <a:latin typeface="Times New Roman" panose="02020603050405020304"/>
                <a:cs typeface="Calibri" panose="020F0502020204030204"/>
              </a:rPr>
              <a:t>ρχές</a:t>
            </a:r>
            <a:r>
              <a:rPr lang="en-GB" sz="2400" b="1" dirty="0">
                <a:latin typeface="Times New Roman" panose="02020603050405020304"/>
                <a:cs typeface="Calibri" panose="020F0502020204030204"/>
              </a:rPr>
              <a:t> </a:t>
            </a:r>
            <a:r>
              <a:rPr lang="el-GR" sz="2400" b="1" dirty="0">
                <a:latin typeface="Times New Roman" panose="02020603050405020304"/>
                <a:cs typeface="Calibri" panose="020F0502020204030204"/>
              </a:rPr>
              <a:t>της 3</a:t>
            </a:r>
            <a:r>
              <a:rPr lang="el-GR" sz="2400" b="1" baseline="30000" dirty="0">
                <a:latin typeface="Times New Roman" panose="02020603050405020304"/>
                <a:cs typeface="Calibri" panose="020F0502020204030204"/>
              </a:rPr>
              <a:t>ης</a:t>
            </a:r>
            <a:r>
              <a:rPr lang="el-GR" sz="2400" b="1" dirty="0">
                <a:latin typeface="Times New Roman" panose="02020603050405020304"/>
                <a:cs typeface="Calibri" panose="020F0502020204030204"/>
              </a:rPr>
              <a:t> χιλιετίας) έως τον 9ο αι μ. Χ. </a:t>
            </a:r>
            <a:endParaRPr lang="en-US" sz="2400" b="1">
              <a:latin typeface="Times New Roman" panose="02020603050405020304"/>
              <a:cs typeface="Calibri" panose="020F0502020204030204"/>
            </a:endParaRPr>
          </a:p>
        </p:txBody>
      </p:sp>
      <p:sp>
        <p:nvSpPr>
          <p:cNvPr id="15" name="TextBox 14"/>
          <p:cNvSpPr txBox="1"/>
          <p:nvPr/>
        </p:nvSpPr>
        <p:spPr>
          <a:xfrm>
            <a:off x="197435" y="3957711"/>
            <a:ext cx="4762499" cy="757130"/>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marL="342900" indent="-342900">
              <a:lnSpc>
                <a:spcPct val="90000"/>
              </a:lnSpc>
              <a:spcBef>
                <a:spcPts val="1000"/>
              </a:spcBef>
              <a:buFont typeface="Wingdings" panose="05000000000000000000"/>
              <a:buChar char="Ø"/>
            </a:pPr>
            <a:r>
              <a:rPr lang="el-GR" sz="2400" b="1" dirty="0">
                <a:latin typeface="Times New Roman" panose="02020603050405020304"/>
                <a:cs typeface="Calibri" panose="020F0502020204030204"/>
              </a:rPr>
              <a:t>Αναπτύσσεται σε 11 διαδοχικούς οικισμούς</a:t>
            </a:r>
            <a:endParaRPr lang="en-GB" sz="2400" b="1" dirty="0">
              <a:latin typeface="Times New Roman" panose="02020603050405020304"/>
              <a:cs typeface="Times New Roman" panose="02020603050405020304"/>
            </a:endParaRPr>
          </a:p>
        </p:txBody>
      </p:sp>
      <p:grpSp>
        <p:nvGrpSpPr>
          <p:cNvPr id="3" name="Group 2"/>
          <p:cNvGrpSpPr/>
          <p:nvPr/>
        </p:nvGrpSpPr>
        <p:grpSpPr>
          <a:xfrm>
            <a:off x="5159375" y="1164590"/>
            <a:ext cx="6504940" cy="5280025"/>
            <a:chOff x="8125" y="1834"/>
            <a:chExt cx="10244" cy="8315"/>
          </a:xfrm>
        </p:grpSpPr>
        <p:pic>
          <p:nvPicPr>
            <p:cNvPr id="8" name="Εικόνα 7"/>
            <p:cNvPicPr>
              <a:picLocks noChangeAspect="1"/>
            </p:cNvPicPr>
            <p:nvPr/>
          </p:nvPicPr>
          <p:blipFill>
            <a:blip r:embed="rId3"/>
            <a:stretch>
              <a:fillRect/>
            </a:stretch>
          </p:blipFill>
          <p:spPr>
            <a:xfrm>
              <a:off x="8125" y="1834"/>
              <a:ext cx="10244" cy="7678"/>
            </a:xfrm>
            <a:prstGeom prst="rect">
              <a:avLst/>
            </a:prstGeom>
          </p:spPr>
        </p:pic>
        <p:sp>
          <p:nvSpPr>
            <p:cNvPr id="2" name="Text Box 1"/>
            <p:cNvSpPr txBox="1"/>
            <p:nvPr/>
          </p:nvSpPr>
          <p:spPr>
            <a:xfrm>
              <a:off x="8232" y="9619"/>
              <a:ext cx="10031" cy="531"/>
            </a:xfrm>
            <a:prstGeom prst="rect">
              <a:avLst/>
            </a:prstGeom>
            <a:noFill/>
          </p:spPr>
          <p:txBody>
            <a:bodyPr wrap="square" rtlCol="0">
              <a:spAutoFit/>
            </a:bodyPr>
            <a:lstStyle/>
            <a:p>
              <a:r>
                <a:rPr lang="el-GR" altLang="en-US" sz="1600" i="1"/>
                <a:t>Η φωτογραφία προέρχεται από το προσωπικό μου αρχείο</a:t>
              </a:r>
            </a:p>
          </p:txBody>
        </p:sp>
      </p:grpSp>
      <p:sp>
        <p:nvSpPr>
          <p:cNvPr id="6" name="Text Box 5"/>
          <p:cNvSpPr txBox="1"/>
          <p:nvPr/>
        </p:nvSpPr>
        <p:spPr>
          <a:xfrm>
            <a:off x="197485" y="5029835"/>
            <a:ext cx="4866005" cy="1198880"/>
          </a:xfrm>
          <a:prstGeom prst="rect">
            <a:avLst/>
          </a:prstGeom>
          <a:noFill/>
        </p:spPr>
        <p:txBody>
          <a:bodyPr wrap="square" rtlCol="0">
            <a:spAutoFit/>
          </a:bodyPr>
          <a:lstStyle/>
          <a:p>
            <a:pPr marL="285750" indent="-285750">
              <a:buFont typeface="Wingdings" panose="05000000000000000000" pitchFamily="34" charset="0"/>
              <a:buChar char="Ø"/>
            </a:pPr>
            <a:r>
              <a:rPr lang="el-GR" sz="2400" b="1" dirty="0">
                <a:latin typeface="Times New Roman" panose="02020603050405020304" charset="0"/>
                <a:cs typeface="Times New Roman" panose="02020603050405020304" charset="0"/>
                <a:sym typeface="+mn-ea"/>
              </a:rPr>
              <a:t>Άκμασε την εποχή του χαλκού και κατά τον 7</a:t>
            </a:r>
            <a:r>
              <a:rPr lang="el-GR" sz="2400" b="1" baseline="30000" dirty="0">
                <a:latin typeface="Times New Roman" panose="02020603050405020304" charset="0"/>
                <a:cs typeface="Times New Roman" panose="02020603050405020304" charset="0"/>
                <a:sym typeface="+mn-ea"/>
              </a:rPr>
              <a:t>ο</a:t>
            </a:r>
            <a:r>
              <a:rPr lang="el-GR" sz="2400" b="1" dirty="0">
                <a:latin typeface="Times New Roman" panose="02020603050405020304" charset="0"/>
                <a:cs typeface="Times New Roman" panose="02020603050405020304" charset="0"/>
                <a:sym typeface="+mn-ea"/>
              </a:rPr>
              <a:t>-6</a:t>
            </a:r>
            <a:r>
              <a:rPr lang="el-GR" sz="2400" b="1" baseline="30000" dirty="0">
                <a:latin typeface="Times New Roman" panose="02020603050405020304" charset="0"/>
                <a:cs typeface="Times New Roman" panose="02020603050405020304" charset="0"/>
                <a:sym typeface="+mn-ea"/>
              </a:rPr>
              <a:t>ο</a:t>
            </a:r>
            <a:r>
              <a:rPr lang="el-GR" sz="2400" b="1" dirty="0">
                <a:latin typeface="Times New Roman" panose="02020603050405020304" charset="0"/>
                <a:cs typeface="Times New Roman" panose="02020603050405020304" charset="0"/>
                <a:sym typeface="+mn-ea"/>
              </a:rPr>
              <a:t> αιώνα π.Χ.</a:t>
            </a:r>
            <a:endParaRPr lang="el-GR" sz="2400" b="1" dirty="0">
              <a:latin typeface="Times New Roman" panose="02020603050405020304" charset="0"/>
              <a:cs typeface="Times New Roman" panose="02020603050405020304" charset="0"/>
            </a:endParaRPr>
          </a:p>
          <a:p>
            <a:endParaRPr lang="en-US" sz="2400" b="1">
              <a:latin typeface="Times New Roman" panose="02020603050405020304" charset="0"/>
              <a:cs typeface="Times New Roman" panose="0202060305040502030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500"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500"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500"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500" fill="hold">
                                          <p:stCondLst>
                                            <p:cond delay="0"/>
                                          </p:stCondLst>
                                        </p:cTn>
                                        <p:tgtEl>
                                          <p:spTgt spid="6"/>
                                        </p:tgtEl>
                                        <p:attrNameLst>
                                          <p:attrName>style.visibility</p:attrName>
                                        </p:attrNameLst>
                                      </p:cBhvr>
                                      <p:to>
                                        <p:strVal val="visible"/>
                                      </p:to>
                                    </p:set>
                                    <p:anim calcmode="lin" valueType="num">
                                      <p:cBhvr additive="base">
                                        <p:cTn id="22" dur="500"/>
                                        <p:tgtEl>
                                          <p:spTgt spid="6"/>
                                        </p:tgtEl>
                                        <p:attrNameLst>
                                          <p:attrName>ppt_y</p:attrName>
                                        </p:attrNameLst>
                                      </p:cBhvr>
                                      <p:tavLst>
                                        <p:tav tm="0">
                                          <p:val>
                                            <p:strVal val="#ppt_y+#ppt_h*1.125000"/>
                                          </p:val>
                                        </p:tav>
                                        <p:tav tm="100000">
                                          <p:val>
                                            <p:strVal val="#ppt_y"/>
                                          </p:val>
                                        </p:tav>
                                      </p:tavLst>
                                    </p:anim>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5" grpId="0"/>
      <p:bldP spid="1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7980" y="175895"/>
            <a:ext cx="10515600" cy="1325563"/>
          </a:xfrm>
        </p:spPr>
        <p:txBody>
          <a:bodyPr/>
          <a:lstStyle/>
          <a:p>
            <a:pPr algn="ctr"/>
            <a:r>
              <a:rPr lang="el-GR" dirty="0"/>
              <a:t>              </a:t>
            </a: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ΧΕΛΩΝΑ ΝΟΜΙΣΜΑ</a:t>
            </a:r>
          </a:p>
        </p:txBody>
      </p:sp>
      <p:sp>
        <p:nvSpPr>
          <p:cNvPr id="5" name="Θέση αριθμού διαφάνειας 4"/>
          <p:cNvSpPr>
            <a:spLocks noGrp="1"/>
          </p:cNvSpPr>
          <p:nvPr>
            <p:ph type="sldNum" sz="quarter" idx="12"/>
          </p:nvPr>
        </p:nvSpPr>
        <p:spPr/>
        <p:txBody>
          <a:bodyPr/>
          <a:lstStyle/>
          <a:p>
            <a:fld id="{AF9EFBA4-6778-4271-8F8E-91305E26D329}" type="slidenum">
              <a:rPr lang="el-GR" smtClean="0"/>
              <a:t>6</a:t>
            </a:fld>
            <a:endParaRPr lang="el-GR"/>
          </a:p>
        </p:txBody>
      </p:sp>
      <p:sp>
        <p:nvSpPr>
          <p:cNvPr id="6" name="Θέση υποσέλιδου 3"/>
          <p:cNvSpPr>
            <a:spLocks noGrp="1"/>
          </p:cNvSpPr>
          <p:nvPr>
            <p:ph type="ftr" sz="quarter" idx="11"/>
          </p:nvPr>
        </p:nvSpPr>
        <p:spPr>
          <a:xfrm>
            <a:off x="975995" y="6356350"/>
            <a:ext cx="8637905"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8" name="TextBox 7"/>
          <p:cNvSpPr txBox="1"/>
          <p:nvPr/>
        </p:nvSpPr>
        <p:spPr>
          <a:xfrm>
            <a:off x="1221740" y="2788285"/>
            <a:ext cx="3368675" cy="2030095"/>
          </a:xfrm>
          <a:prstGeom prst="rect">
            <a:avLst/>
          </a:prstGeom>
          <a:noFill/>
        </p:spPr>
        <p:txBody>
          <a:bodyPr wrap="square">
            <a:spAutoFit/>
          </a:bodyPr>
          <a:lstStyle/>
          <a:p>
            <a:pPr marL="342900" indent="-342900" algn="l">
              <a:buFont typeface="Wingdings" panose="05000000000000000000" pitchFamily="34" charset="0"/>
              <a:buChar char="Ø"/>
            </a:pPr>
            <a:r>
              <a:rPr lang="el-GR" sz="2400" b="1" dirty="0" err="1">
                <a:latin typeface="Times New Roman" panose="02020603050405020304" charset="0"/>
                <a:cs typeface="Times New Roman" panose="02020603050405020304" charset="0"/>
              </a:rPr>
              <a:t>Αιγινήτικός</a:t>
            </a:r>
            <a:r>
              <a:rPr lang="el-GR" sz="2400" b="1" dirty="0">
                <a:latin typeface="Times New Roman" panose="02020603050405020304" charset="0"/>
                <a:cs typeface="Times New Roman" panose="02020603050405020304" charset="0"/>
              </a:rPr>
              <a:t> αργυρός </a:t>
            </a:r>
          </a:p>
          <a:p>
            <a:pPr algn="l"/>
            <a:r>
              <a:rPr lang="el-GR" sz="2400" b="1" dirty="0">
                <a:latin typeface="Times New Roman" panose="02020603050405020304" charset="0"/>
                <a:cs typeface="Times New Roman" panose="02020603050405020304" charset="0"/>
              </a:rPr>
              <a:t>    στατήρας 12,3 </a:t>
            </a:r>
            <a:r>
              <a:rPr lang="el-GR" sz="2400" b="1" dirty="0" err="1">
                <a:latin typeface="Times New Roman" panose="02020603050405020304" charset="0"/>
                <a:cs typeface="Times New Roman" panose="02020603050405020304" charset="0"/>
              </a:rPr>
              <a:t>γραμ</a:t>
            </a:r>
            <a:r>
              <a:rPr lang="el-GR" sz="2400" b="1" dirty="0">
                <a:latin typeface="Times New Roman" panose="02020603050405020304" charset="0"/>
                <a:cs typeface="Times New Roman" panose="02020603050405020304" charset="0"/>
              </a:rPr>
              <a:t>. </a:t>
            </a:r>
          </a:p>
          <a:p>
            <a:pPr algn="l"/>
            <a:r>
              <a:rPr lang="el-GR" altLang="en-US" sz="2400" b="1" dirty="0">
                <a:latin typeface="Times New Roman" panose="02020603050405020304" charset="0"/>
                <a:cs typeface="Times New Roman" panose="02020603050405020304" charset="0"/>
              </a:rPr>
              <a:t>    </a:t>
            </a:r>
            <a:r>
              <a:rPr lang="en-US" altLang="el-GR" sz="2400" b="1" dirty="0">
                <a:latin typeface="Times New Roman" panose="02020603050405020304" charset="0"/>
                <a:cs typeface="Times New Roman" panose="02020603050405020304" charset="0"/>
              </a:rPr>
              <a:t>(</a:t>
            </a:r>
            <a:r>
              <a:rPr lang="el-GR" sz="2400" b="1" dirty="0">
                <a:latin typeface="Times New Roman" panose="02020603050405020304" charset="0"/>
                <a:cs typeface="Times New Roman" panose="02020603050405020304" charset="0"/>
              </a:rPr>
              <a:t>μέσα 7</a:t>
            </a:r>
            <a:r>
              <a:rPr lang="el-GR" sz="2400" b="1" baseline="30000" dirty="0">
                <a:latin typeface="Times New Roman" panose="02020603050405020304" charset="0"/>
                <a:cs typeface="Times New Roman" panose="02020603050405020304" charset="0"/>
              </a:rPr>
              <a:t>ου</a:t>
            </a:r>
            <a:r>
              <a:rPr lang="el-GR" sz="2400" b="1" dirty="0">
                <a:latin typeface="Times New Roman" panose="02020603050405020304" charset="0"/>
                <a:cs typeface="Times New Roman" panose="02020603050405020304" charset="0"/>
              </a:rPr>
              <a:t> αιώνα)</a:t>
            </a:r>
          </a:p>
          <a:p>
            <a:endParaRPr lang="el-GR" dirty="0"/>
          </a:p>
          <a:p>
            <a:endParaRPr lang="el-GR" dirty="0"/>
          </a:p>
          <a:p>
            <a:endParaRPr lang="el-GR" dirty="0"/>
          </a:p>
        </p:txBody>
      </p:sp>
      <p:pic>
        <p:nvPicPr>
          <p:cNvPr id="7" name="Content Placeholder 6" descr="Picture1-removebg-preview"/>
          <p:cNvPicPr>
            <a:picLocks noGrp="1" noChangeAspect="1"/>
          </p:cNvPicPr>
          <p:nvPr>
            <p:ph sz="half" idx="1"/>
          </p:nvPr>
        </p:nvPicPr>
        <p:blipFill>
          <a:blip r:embed="rId3"/>
          <a:srcRect r="50989"/>
          <a:stretch>
            <a:fillRect/>
          </a:stretch>
        </p:blipFill>
        <p:spPr>
          <a:xfrm>
            <a:off x="6057900" y="1501775"/>
            <a:ext cx="3158490" cy="2544445"/>
          </a:xfrm>
          <a:prstGeom prst="rect">
            <a:avLst/>
          </a:prstGeom>
        </p:spPr>
      </p:pic>
      <p:pic>
        <p:nvPicPr>
          <p:cNvPr id="9" name="Content Placeholder 8" descr="Picture1-removebg-preview"/>
          <p:cNvPicPr>
            <a:picLocks noGrp="1" noChangeAspect="1"/>
          </p:cNvPicPr>
          <p:nvPr>
            <p:ph sz="half" idx="2"/>
          </p:nvPr>
        </p:nvPicPr>
        <p:blipFill>
          <a:blip r:embed="rId3"/>
          <a:srcRect l="48846"/>
          <a:stretch>
            <a:fillRect/>
          </a:stretch>
        </p:blipFill>
        <p:spPr>
          <a:xfrm>
            <a:off x="8270240" y="3546475"/>
            <a:ext cx="3038475" cy="28098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plus(in)">
                                      <p:cBhvr>
                                        <p:cTn id="7" dur="1000"/>
                                        <p:tgtEl>
                                          <p:spTgt spid="7"/>
                                        </p:tgtEl>
                                      </p:cBhvr>
                                    </p:animEffect>
                                  </p:childTnLst>
                                </p:cTn>
                              </p:par>
                              <p:par>
                                <p:cTn id="8" presetID="13" presetClass="entr" presetSubtype="16" fill="hold" nodeType="withEffect">
                                  <p:stCondLst>
                                    <p:cond delay="0"/>
                                  </p:stCondLst>
                                  <p:childTnLst>
                                    <p:set>
                                      <p:cBhvr>
                                        <p:cTn id="9" dur="1000" fill="hold">
                                          <p:stCondLst>
                                            <p:cond delay="0"/>
                                          </p:stCondLst>
                                        </p:cTn>
                                        <p:tgtEl>
                                          <p:spTgt spid="9"/>
                                        </p:tgtEl>
                                        <p:attrNameLst>
                                          <p:attrName>style.visibility</p:attrName>
                                        </p:attrNameLst>
                                      </p:cBhvr>
                                      <p:to>
                                        <p:strVal val="visible"/>
                                      </p:to>
                                    </p:set>
                                    <p:animEffect transition="in" filter="plus(i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5640" y="101600"/>
            <a:ext cx="10515600" cy="1325563"/>
          </a:xfrm>
        </p:spPr>
        <p:txBody>
          <a:bodyPr/>
          <a:lstStyle/>
          <a:p>
            <a:r>
              <a:rPr lang="el-GR" dirty="0"/>
              <a:t>                         </a:t>
            </a: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ΑΙΓΙΝΑ ΚΟΛΩΝΑ</a:t>
            </a:r>
          </a:p>
        </p:txBody>
      </p:sp>
      <p:pic>
        <p:nvPicPr>
          <p:cNvPr id="4" name="Θέση περιεχομένου 3"/>
          <p:cNvPicPr>
            <a:picLocks noGrp="1" noChangeAspect="1"/>
          </p:cNvPicPr>
          <p:nvPr>
            <p:ph idx="1"/>
          </p:nvPr>
        </p:nvPicPr>
        <p:blipFill>
          <a:blip r:embed="rId3"/>
          <a:stretch>
            <a:fillRect/>
          </a:stretch>
        </p:blipFill>
        <p:spPr>
          <a:xfrm>
            <a:off x="198120" y="1352550"/>
            <a:ext cx="6965950" cy="4578350"/>
          </a:xfrm>
          <a:prstGeom prst="rect">
            <a:avLst/>
          </a:prstGeom>
        </p:spPr>
      </p:pic>
      <p:sp>
        <p:nvSpPr>
          <p:cNvPr id="5" name="Θέση αριθμού διαφάνειας 4"/>
          <p:cNvSpPr>
            <a:spLocks noGrp="1"/>
          </p:cNvSpPr>
          <p:nvPr>
            <p:ph type="sldNum" sz="quarter" idx="12"/>
          </p:nvPr>
        </p:nvSpPr>
        <p:spPr/>
        <p:txBody>
          <a:bodyPr/>
          <a:lstStyle/>
          <a:p>
            <a:fld id="{AF9EFBA4-6778-4271-8F8E-91305E26D329}" type="slidenum">
              <a:rPr lang="el-GR" smtClean="0"/>
              <a:t>7</a:t>
            </a:fld>
            <a:endParaRPr lang="el-GR"/>
          </a:p>
        </p:txBody>
      </p:sp>
      <p:sp>
        <p:nvSpPr>
          <p:cNvPr id="6" name="Θέση υποσέλιδου 3"/>
          <p:cNvSpPr>
            <a:spLocks noGrp="1"/>
          </p:cNvSpPr>
          <p:nvPr>
            <p:ph type="ftr" sz="quarter" idx="11"/>
          </p:nvPr>
        </p:nvSpPr>
        <p:spPr>
          <a:xfrm>
            <a:off x="838200" y="6356350"/>
            <a:ext cx="7772400" cy="365125"/>
          </a:xfrm>
        </p:spPr>
        <p:txBody>
          <a:bodyPr/>
          <a:lstStyle/>
          <a:p>
            <a:r>
              <a:rPr lang="el-GR"/>
              <a:t>Νεκταρία Κάππου                                                        ΑΙΓΙΝΑ: ΘΡΗΣΚΕΥΤΙΚΕΣ ΔΙΑΔΡΟΜΕΣ ΑΠΟ ΤΗΝ ΑΡΧΑΙΟΤΗΤΑ ΕΩΣ ΣΗΜΕΡΑ                                </a:t>
            </a:r>
            <a:endParaRPr lang="el-GR" dirty="0"/>
          </a:p>
        </p:txBody>
      </p:sp>
      <p:sp>
        <p:nvSpPr>
          <p:cNvPr id="8" name="TextBox 7"/>
          <p:cNvSpPr txBox="1"/>
          <p:nvPr/>
        </p:nvSpPr>
        <p:spPr>
          <a:xfrm>
            <a:off x="7421245" y="4739005"/>
            <a:ext cx="4493895" cy="1200329"/>
          </a:xfrm>
          <a:prstGeom prst="rect">
            <a:avLst/>
          </a:prstGeom>
          <a:noFill/>
        </p:spPr>
        <p:txBody>
          <a:bodyPr wrap="square">
            <a:spAutoFit/>
          </a:bodyPr>
          <a:lstStyle/>
          <a:p>
            <a:pPr marL="342900" indent="-342900">
              <a:buFont typeface="Wingdings" panose="05000000000000000000" pitchFamily="34" charset="0"/>
              <a:buChar char="Ø"/>
            </a:pPr>
            <a:r>
              <a:rPr lang="el-GR" sz="2400" b="1" dirty="0">
                <a:latin typeface="Times New Roman" panose="02020603050405020304" charset="0"/>
                <a:cs typeface="Times New Roman" panose="02020603050405020304" charset="0"/>
              </a:rPr>
              <a:t>Οι κατοικίες των ανθρώπων μεταφέρθηκαν στο χώρο της σημερινής πόλης.</a:t>
            </a:r>
          </a:p>
        </p:txBody>
      </p:sp>
      <p:sp>
        <p:nvSpPr>
          <p:cNvPr id="7" name="Text Box 6"/>
          <p:cNvSpPr txBox="1"/>
          <p:nvPr/>
        </p:nvSpPr>
        <p:spPr>
          <a:xfrm>
            <a:off x="7421245" y="1352550"/>
            <a:ext cx="4401820" cy="1198880"/>
          </a:xfrm>
          <a:prstGeom prst="rect">
            <a:avLst/>
          </a:prstGeom>
          <a:noFill/>
        </p:spPr>
        <p:txBody>
          <a:bodyPr wrap="square" rtlCol="0">
            <a:spAutoFit/>
          </a:bodyPr>
          <a:lstStyle/>
          <a:p>
            <a:pPr marL="285750" indent="-285750">
              <a:buFont typeface="Wingdings" panose="05000000000000000000" pitchFamily="34" charset="0"/>
              <a:buChar char="Ø"/>
            </a:pPr>
            <a:r>
              <a:rPr lang="el-GR" sz="2400" b="1" dirty="0">
                <a:latin typeface="Times New Roman" panose="02020603050405020304" charset="0"/>
                <a:cs typeface="Times New Roman" panose="02020603050405020304" charset="0"/>
                <a:sym typeface="+mn-ea"/>
              </a:rPr>
              <a:t>Ο μοναδικός κίονας που σώζεται από το ναό του </a:t>
            </a:r>
            <a:r>
              <a:rPr lang="el-GR" sz="2400" b="1" dirty="0" err="1">
                <a:latin typeface="Times New Roman" panose="02020603050405020304" charset="0"/>
                <a:cs typeface="Times New Roman" panose="02020603050405020304" charset="0"/>
                <a:sym typeface="+mn-ea"/>
              </a:rPr>
              <a:t>Απολλώνα</a:t>
            </a:r>
            <a:r>
              <a:rPr lang="el-GR" sz="2400" b="1" dirty="0">
                <a:latin typeface="Times New Roman" panose="02020603050405020304" charset="0"/>
                <a:cs typeface="Times New Roman" panose="02020603050405020304" charset="0"/>
                <a:sym typeface="+mn-ea"/>
              </a:rPr>
              <a:t> (5</a:t>
            </a:r>
            <a:r>
              <a:rPr lang="el-GR" sz="2400" b="1" baseline="30000" dirty="0">
                <a:latin typeface="Times New Roman" panose="02020603050405020304" charset="0"/>
                <a:cs typeface="Times New Roman" panose="02020603050405020304" charset="0"/>
                <a:sym typeface="+mn-ea"/>
              </a:rPr>
              <a:t>ος</a:t>
            </a:r>
            <a:r>
              <a:rPr lang="el-GR" sz="2400" b="1" dirty="0">
                <a:latin typeface="Times New Roman" panose="02020603050405020304" charset="0"/>
                <a:cs typeface="Times New Roman" panose="02020603050405020304" charset="0"/>
                <a:sym typeface="+mn-ea"/>
              </a:rPr>
              <a:t> αιώνας π.Χ)</a:t>
            </a:r>
            <a:endParaRPr lang="en-US" sz="2400"/>
          </a:p>
        </p:txBody>
      </p:sp>
      <p:sp>
        <p:nvSpPr>
          <p:cNvPr id="9" name="Text Box 8"/>
          <p:cNvSpPr txBox="1"/>
          <p:nvPr/>
        </p:nvSpPr>
        <p:spPr>
          <a:xfrm>
            <a:off x="7421245" y="2727325"/>
            <a:ext cx="3996690" cy="829945"/>
          </a:xfrm>
          <a:prstGeom prst="rect">
            <a:avLst/>
          </a:prstGeom>
          <a:noFill/>
        </p:spPr>
        <p:txBody>
          <a:bodyPr wrap="square" rtlCol="0">
            <a:spAutoFit/>
          </a:bodyPr>
          <a:lstStyle/>
          <a:p>
            <a:pPr marL="285750" indent="-285750">
              <a:buFont typeface="Wingdings" panose="05000000000000000000" pitchFamily="34" charset="0"/>
              <a:buChar char="Ø"/>
            </a:pPr>
            <a:r>
              <a:rPr lang="el-GR" sz="2400" b="1" dirty="0">
                <a:latin typeface="Times New Roman" panose="02020603050405020304" charset="0"/>
                <a:cs typeface="Times New Roman" panose="02020603050405020304" charset="0"/>
                <a:sym typeface="+mn-ea"/>
              </a:rPr>
              <a:t>Το όνομα κολώνα δόθηκε από τους πειρατές</a:t>
            </a:r>
            <a:endParaRPr lang="el-GR" altLang="en-US" sz="2400"/>
          </a:p>
        </p:txBody>
      </p:sp>
      <p:sp>
        <p:nvSpPr>
          <p:cNvPr id="11" name="Text Box 10"/>
          <p:cNvSpPr txBox="1"/>
          <p:nvPr/>
        </p:nvSpPr>
        <p:spPr>
          <a:xfrm>
            <a:off x="7444105" y="3733165"/>
            <a:ext cx="4632325" cy="829945"/>
          </a:xfrm>
          <a:prstGeom prst="rect">
            <a:avLst/>
          </a:prstGeom>
          <a:noFill/>
        </p:spPr>
        <p:txBody>
          <a:bodyPr wrap="square" rtlCol="0">
            <a:spAutoFit/>
          </a:bodyPr>
          <a:lstStyle/>
          <a:p>
            <a:pPr marL="285750" indent="-285750">
              <a:buFont typeface="Wingdings" panose="05000000000000000000" pitchFamily="34" charset="0"/>
              <a:buChar char="Ø"/>
            </a:pPr>
            <a:r>
              <a:rPr lang="el-GR" sz="2400" b="1" dirty="0">
                <a:latin typeface="Times New Roman" panose="02020603050405020304" charset="0"/>
                <a:cs typeface="Times New Roman" panose="02020603050405020304" charset="0"/>
                <a:sym typeface="+mn-ea"/>
              </a:rPr>
              <a:t>Ο λόφος μετά τον 7</a:t>
            </a:r>
            <a:r>
              <a:rPr lang="el-GR" sz="2400" b="1" baseline="30000" dirty="0">
                <a:latin typeface="Times New Roman" panose="02020603050405020304" charset="0"/>
                <a:cs typeface="Times New Roman" panose="02020603050405020304" charset="0"/>
                <a:sym typeface="+mn-ea"/>
              </a:rPr>
              <a:t>ο</a:t>
            </a:r>
            <a:r>
              <a:rPr lang="el-GR" sz="2400" b="1" dirty="0">
                <a:latin typeface="Times New Roman" panose="02020603050405020304" charset="0"/>
                <a:cs typeface="Times New Roman" panose="02020603050405020304" charset="0"/>
                <a:sym typeface="+mn-ea"/>
              </a:rPr>
              <a:t> αιώνα </a:t>
            </a:r>
            <a:r>
              <a:rPr lang="el-GR" sz="2400" b="1" dirty="0" err="1">
                <a:latin typeface="Times New Roman" panose="02020603050405020304" charset="0"/>
                <a:cs typeface="Times New Roman" panose="02020603050405020304" charset="0"/>
                <a:sym typeface="+mn-ea"/>
              </a:rPr>
              <a:t>π.Χ</a:t>
            </a:r>
            <a:r>
              <a:rPr lang="el-GR" sz="2400" b="1" dirty="0">
                <a:latin typeface="Times New Roman" panose="02020603050405020304" charset="0"/>
                <a:cs typeface="Times New Roman" panose="02020603050405020304" charset="0"/>
                <a:sym typeface="+mn-ea"/>
              </a:rPr>
              <a:t> έγινε κατοικία θεών </a:t>
            </a:r>
            <a:endParaRPr lang="en-US" sz="2400"/>
          </a:p>
        </p:txBody>
      </p:sp>
      <p:sp>
        <p:nvSpPr>
          <p:cNvPr id="12" name="Text Box 11"/>
          <p:cNvSpPr txBox="1"/>
          <p:nvPr/>
        </p:nvSpPr>
        <p:spPr>
          <a:xfrm>
            <a:off x="496570" y="6019165"/>
            <a:ext cx="6369685" cy="337185"/>
          </a:xfrm>
          <a:prstGeom prst="rect">
            <a:avLst/>
          </a:prstGeom>
          <a:noFill/>
        </p:spPr>
        <p:txBody>
          <a:bodyPr wrap="square" rtlCol="0">
            <a:spAutoFit/>
          </a:bodyPr>
          <a:lstStyle/>
          <a:p>
            <a:r>
              <a:rPr lang="el-GR" altLang="en-US" sz="1600" i="1"/>
              <a:t>Η φωτογραφία προέρχεται από το προσωπικό μου αρχείο</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500"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500"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2"/>
                                          </p:val>
                                        </p:tav>
                                        <p:tav tm="100000">
                                          <p:val>
                                            <p:strVal val="#ppt_x"/>
                                          </p:val>
                                        </p:tav>
                                      </p:tavLst>
                                    </p:anim>
                                    <p:anim calcmode="lin" valueType="num">
                                      <p:cBhvr>
                                        <p:cTn id="14"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500"/>
                                        <p:tgtEl>
                                          <p:spTgt spid="9"/>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500"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2"/>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1" dur="500"/>
                                        <p:tgtEl>
                                          <p:spTgt spid="11"/>
                                        </p:tgtEl>
                                      </p:cBhvr>
                                    </p:animEffect>
                                  </p:childTnLst>
                                </p:cTn>
                              </p:par>
                            </p:childTnLst>
                          </p:cTn>
                        </p:par>
                        <p:par>
                          <p:cTn id="22" fill="hold">
                            <p:stCondLst>
                              <p:cond delay="1500"/>
                            </p:stCondLst>
                            <p:childTnLst>
                              <p:par>
                                <p:cTn id="23" presetID="29" presetClass="entr" presetSubtype="0" fill="hold" grpId="0" nodeType="afterEffect">
                                  <p:stCondLst>
                                    <p:cond delay="0"/>
                                  </p:stCondLst>
                                  <p:childTnLst>
                                    <p:set>
                                      <p:cBhvr>
                                        <p:cTn id="24" dur="500"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ppt_x</p:attrName>
                                        </p:attrNameLst>
                                      </p:cBhvr>
                                      <p:tavLst>
                                        <p:tav tm="0">
                                          <p:val>
                                            <p:strVal val="#ppt_x-.2"/>
                                          </p:val>
                                        </p:tav>
                                        <p:tav tm="100000">
                                          <p:val>
                                            <p:strVal val="#ppt_x"/>
                                          </p:val>
                                        </p:tav>
                                      </p:tavLst>
                                    </p:anim>
                                    <p:anim calcmode="lin" valueType="num">
                                      <p:cBhvr>
                                        <p:cTn id="2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P spid="9" grpId="0"/>
      <p:bldP spid="9"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55575"/>
            <a:ext cx="10515600" cy="1325563"/>
          </a:xfrm>
        </p:spPr>
        <p:txBody>
          <a:bodyPr/>
          <a:lstStyle/>
          <a:p>
            <a:pPr algn="ctr"/>
            <a:r>
              <a:rPr lang="el-GR" b="1" u="sng" dirty="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Ομιλία αποστόλου Παύλου στην Αθήνα</a:t>
            </a:r>
          </a:p>
        </p:txBody>
      </p:sp>
      <p:pic>
        <p:nvPicPr>
          <p:cNvPr id="4" name="Content Placeholder 3" descr="20221204_135354"/>
          <p:cNvPicPr>
            <a:picLocks noGrp="1" noChangeAspect="1"/>
          </p:cNvPicPr>
          <p:nvPr>
            <p:ph sz="half" idx="2"/>
          </p:nvPr>
        </p:nvPicPr>
        <p:blipFill>
          <a:blip r:embed="rId3">
            <a:lum contrast="18000"/>
          </a:blip>
          <a:stretch>
            <a:fillRect/>
          </a:stretch>
        </p:blipFill>
        <p:spPr>
          <a:xfrm>
            <a:off x="5554345" y="1579245"/>
            <a:ext cx="6294120" cy="3766185"/>
          </a:xfrm>
          <a:prstGeom prst="rect">
            <a:avLst/>
          </a:prstGeom>
        </p:spPr>
      </p:pic>
      <p:sp>
        <p:nvSpPr>
          <p:cNvPr id="3" name="Θέση περιεχομένου 2"/>
          <p:cNvSpPr>
            <a:spLocks noGrp="1"/>
          </p:cNvSpPr>
          <p:nvPr>
            <p:ph idx="1"/>
          </p:nvPr>
        </p:nvSpPr>
        <p:spPr>
          <a:xfrm>
            <a:off x="386715" y="1326515"/>
            <a:ext cx="5035550" cy="4846955"/>
          </a:xfrm>
        </p:spPr>
        <p:txBody>
          <a:bodyPr>
            <a:noAutofit/>
          </a:bodyPr>
          <a:lstStyle/>
          <a:p>
            <a:pPr>
              <a:buFont typeface="Wingdings" panose="05000000000000000000" pitchFamily="34" charset="0"/>
              <a:buChar char="Ø"/>
            </a:pPr>
            <a:r>
              <a:rPr lang="el-GR" sz="2300" b="1" dirty="0">
                <a:latin typeface="Times New Roman" panose="02020603050405020304" charset="0"/>
                <a:cs typeface="Times New Roman" panose="02020603050405020304" charset="0"/>
              </a:rPr>
              <a:t>«</a:t>
            </a:r>
            <a:r>
              <a:rPr lang="el-GR" sz="2300" b="1" dirty="0" err="1">
                <a:latin typeface="Times New Roman" panose="02020603050405020304" charset="0"/>
                <a:cs typeface="Times New Roman" panose="02020603050405020304" charset="0"/>
              </a:rPr>
              <a:t>διερχόμενος</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γὰρ</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καὶ</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ἀναθεωρῶν</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τὰ</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σεβάσματα</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ὑμῶν</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κατὰ</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πάντα</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ὡς</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δεισιδαιμονεστέρους</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ὑμᾶς</a:t>
            </a:r>
            <a:r>
              <a:rPr lang="el-GR" sz="2300" b="1" dirty="0">
                <a:latin typeface="Times New Roman" panose="02020603050405020304" charset="0"/>
                <a:cs typeface="Times New Roman" panose="02020603050405020304" charset="0"/>
              </a:rPr>
              <a:t> </a:t>
            </a:r>
            <a:r>
              <a:rPr lang="el-GR" sz="2300" b="1" dirty="0" err="1">
                <a:latin typeface="Times New Roman" panose="02020603050405020304" charset="0"/>
                <a:cs typeface="Times New Roman" panose="02020603050405020304" charset="0"/>
              </a:rPr>
              <a:t>θεωρῶ</a:t>
            </a:r>
            <a:r>
              <a:rPr lang="el-GR" sz="2300" b="1" dirty="0">
                <a:latin typeface="Times New Roman" panose="02020603050405020304" charset="0"/>
                <a:cs typeface="Times New Roman" panose="02020603050405020304" charset="0"/>
              </a:rPr>
              <a:t>». (Πράξεις 17,22)</a:t>
            </a:r>
          </a:p>
          <a:p>
            <a:pPr marL="0" indent="0">
              <a:buFont typeface="Wingdings" panose="05000000000000000000" pitchFamily="34" charset="0"/>
              <a:buNone/>
            </a:pPr>
            <a:endParaRPr lang="el-GR" sz="2300" b="1" dirty="0">
              <a:latin typeface="Times New Roman" panose="02020603050405020304" charset="0"/>
              <a:cs typeface="Times New Roman" panose="02020603050405020304" charset="0"/>
            </a:endParaRPr>
          </a:p>
          <a:p>
            <a:pPr>
              <a:buFont typeface="Wingdings" panose="05000000000000000000" pitchFamily="34" charset="0"/>
              <a:buChar char="Ø"/>
            </a:pPr>
            <a:r>
              <a:rPr lang="el-GR" sz="2300" b="1" dirty="0">
                <a:latin typeface="Times New Roman" panose="02020603050405020304" charset="0"/>
                <a:cs typeface="Times New Roman" panose="02020603050405020304" charset="0"/>
              </a:rPr>
              <a:t>Σεβάσματα: αυτά που προκαλούν τρόμο δέος. Εδώ τα είδωλα, οι ναοί, τα αντικείμενα λατρείας.</a:t>
            </a:r>
          </a:p>
          <a:p>
            <a:pPr marL="0" indent="0">
              <a:buFont typeface="Wingdings" panose="05000000000000000000" pitchFamily="34" charset="0"/>
              <a:buNone/>
            </a:pPr>
            <a:endParaRPr lang="el-GR" sz="2300" b="1" dirty="0">
              <a:latin typeface="Times New Roman" panose="02020603050405020304" charset="0"/>
              <a:cs typeface="Times New Roman" panose="02020603050405020304" charset="0"/>
            </a:endParaRPr>
          </a:p>
          <a:p>
            <a:pPr>
              <a:buFont typeface="Wingdings" panose="05000000000000000000" pitchFamily="34" charset="0"/>
              <a:buChar char="Ø"/>
            </a:pPr>
            <a:r>
              <a:rPr lang="el-GR" sz="2300" b="1" dirty="0">
                <a:latin typeface="Times New Roman" panose="02020603050405020304" charset="0"/>
                <a:cs typeface="Times New Roman" panose="02020603050405020304" charset="0"/>
              </a:rPr>
              <a:t>Δεισιδαιμονία: (</a:t>
            </a:r>
            <a:r>
              <a:rPr lang="el-GR" sz="2300" b="1" dirty="0" err="1">
                <a:latin typeface="Times New Roman" panose="02020603050405020304" charset="0"/>
                <a:cs typeface="Times New Roman" panose="02020603050405020304" charset="0"/>
              </a:rPr>
              <a:t>δείδω</a:t>
            </a:r>
            <a:r>
              <a:rPr lang="el-GR" sz="2300" b="1" dirty="0">
                <a:latin typeface="Times New Roman" panose="02020603050405020304" charset="0"/>
                <a:cs typeface="Times New Roman" panose="02020603050405020304" charset="0"/>
              </a:rPr>
              <a:t>: φοβούμαι και δαίμων) η παράλογη πίστη σε υπερφυσικές και μυστηριώδεις δυνάμεις. </a:t>
            </a:r>
          </a:p>
        </p:txBody>
      </p:sp>
      <p:sp>
        <p:nvSpPr>
          <p:cNvPr id="5" name="Θέση αριθμού διαφάνειας 4"/>
          <p:cNvSpPr>
            <a:spLocks noGrp="1"/>
          </p:cNvSpPr>
          <p:nvPr>
            <p:ph type="sldNum" sz="quarter" idx="12"/>
          </p:nvPr>
        </p:nvSpPr>
        <p:spPr/>
        <p:txBody>
          <a:bodyPr/>
          <a:lstStyle/>
          <a:p>
            <a:fld id="{AF9EFBA4-6778-4271-8F8E-91305E26D329}" type="slidenum">
              <a:rPr lang="el-GR" smtClean="0"/>
              <a:t>8</a:t>
            </a:fld>
            <a:endParaRPr lang="el-GR"/>
          </a:p>
        </p:txBody>
      </p:sp>
      <p:sp>
        <p:nvSpPr>
          <p:cNvPr id="6" name="Θέση υποσέλιδου 3"/>
          <p:cNvSpPr>
            <a:spLocks noGrp="1"/>
          </p:cNvSpPr>
          <p:nvPr>
            <p:ph type="ftr" sz="quarter" idx="11"/>
          </p:nvPr>
        </p:nvSpPr>
        <p:spPr>
          <a:xfrm>
            <a:off x="838200" y="6356350"/>
            <a:ext cx="7772400"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7" name="Text Box 6"/>
          <p:cNvSpPr txBox="1"/>
          <p:nvPr/>
        </p:nvSpPr>
        <p:spPr>
          <a:xfrm>
            <a:off x="5554345" y="5528310"/>
            <a:ext cx="6129020" cy="645160"/>
          </a:xfrm>
          <a:prstGeom prst="rect">
            <a:avLst/>
          </a:prstGeom>
          <a:noFill/>
        </p:spPr>
        <p:txBody>
          <a:bodyPr wrap="square" rtlCol="0">
            <a:spAutoFit/>
          </a:bodyPr>
          <a:lstStyle/>
          <a:p>
            <a:r>
              <a:rPr lang="el-GR" altLang="en-US" i="1"/>
              <a:t>Ο λιμένας της Αίγινας όπως φαίνεται από τον αρχαιολογικό χώρο της “Κολώνας”</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heel(1)">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201930"/>
            <a:ext cx="10515600" cy="1325563"/>
          </a:xfrm>
        </p:spPr>
        <p:txBody>
          <a:bodyPr/>
          <a:lstStyle/>
          <a:p>
            <a:pPr algn="ctr"/>
            <a:r>
              <a:rPr lang="el-GR" b="1" u="sng">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ΝΑΟΣ ΤΗΣ ΑΦΑΙΑΣ </a:t>
            </a:r>
            <a:r>
              <a:rPr lang="el-GR">
                <a:solidFill>
                  <a:srgbClr val="C00000"/>
                </a:solidFill>
                <a:effectLst/>
                <a:latin typeface="Times New Roman" panose="02020603050405020304" charset="0"/>
                <a:cs typeface="Times New Roman" panose="02020603050405020304" charset="0"/>
              </a:rPr>
              <a:t>(1/4)</a:t>
            </a:r>
            <a:endParaRPr lang="el-GR" baseline="-25000">
              <a:solidFill>
                <a:srgbClr val="C00000"/>
              </a:solidFill>
              <a:effectLst/>
              <a:latin typeface="Times New Roman" panose="02020603050405020304" charset="0"/>
              <a:cs typeface="Times New Roman" panose="02020603050405020304" charset="0"/>
            </a:endParaRPr>
          </a:p>
        </p:txBody>
      </p:sp>
      <p:pic>
        <p:nvPicPr>
          <p:cNvPr id="7" name="Θέση περιεχομένου 6" descr="Εικόνα που περιέχει ουρανός, εξωτερικός χώρος/ύπαιθρος, Αρχαία ρωμαϊκή αρχιτεκτονική, Ερείπια&#10;&#10;Περιγραφή που δημιουργήθηκε αυτόματα"/>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41975" y="1270000"/>
            <a:ext cx="6142990" cy="4607560"/>
          </a:xfrm>
        </p:spPr>
      </p:pic>
      <p:sp>
        <p:nvSpPr>
          <p:cNvPr id="5" name="Θέση αριθμού διαφάνειας 4"/>
          <p:cNvSpPr>
            <a:spLocks noGrp="1"/>
          </p:cNvSpPr>
          <p:nvPr>
            <p:ph type="sldNum" sz="quarter" idx="12"/>
          </p:nvPr>
        </p:nvSpPr>
        <p:spPr/>
        <p:txBody>
          <a:bodyPr/>
          <a:lstStyle/>
          <a:p>
            <a:fld id="{AF9EFBA4-6778-4271-8F8E-91305E26D329}" type="slidenum">
              <a:rPr lang="el-GR" smtClean="0"/>
              <a:t>9</a:t>
            </a:fld>
            <a:endParaRPr lang="el-GR"/>
          </a:p>
        </p:txBody>
      </p:sp>
      <p:sp>
        <p:nvSpPr>
          <p:cNvPr id="6" name="Θέση υποσέλιδου 3"/>
          <p:cNvSpPr>
            <a:spLocks noGrp="1"/>
          </p:cNvSpPr>
          <p:nvPr>
            <p:ph type="ftr" sz="quarter" idx="11"/>
          </p:nvPr>
        </p:nvSpPr>
        <p:spPr>
          <a:xfrm>
            <a:off x="838200" y="6356350"/>
            <a:ext cx="7772400" cy="365125"/>
          </a:xfrm>
        </p:spPr>
        <p:txBody>
          <a:bodyPr/>
          <a:lstStyle/>
          <a:p>
            <a:r>
              <a:rPr lang="el-GR" dirty="0"/>
              <a:t>Νεκταρία </a:t>
            </a:r>
            <a:r>
              <a:rPr lang="el-GR" dirty="0" err="1"/>
              <a:t>Κάππου</a:t>
            </a:r>
            <a:r>
              <a:rPr lang="el-GR" dirty="0"/>
              <a:t>                                                        ΑΙΓΙΝΑ: ΘΡΗΣΚΕΥΤΙΚΕΣ ΔΙΑΔΡΟΜΕΣ ΑΠΟ ΤΗΝ ΑΡΧΑΙΟΤΗΤΑ ΕΩΣ ΣΗΜΕΡΑ                                </a:t>
            </a:r>
          </a:p>
        </p:txBody>
      </p:sp>
      <p:sp>
        <p:nvSpPr>
          <p:cNvPr id="3" name="Text Box 2"/>
          <p:cNvSpPr txBox="1"/>
          <p:nvPr/>
        </p:nvSpPr>
        <p:spPr>
          <a:xfrm>
            <a:off x="600710" y="1526540"/>
            <a:ext cx="4008755" cy="829945"/>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Δωρικός ναός της ύστερης αρχαϊκής εποχής</a:t>
            </a:r>
          </a:p>
        </p:txBody>
      </p:sp>
      <p:sp>
        <p:nvSpPr>
          <p:cNvPr id="4" name="Text Box 3"/>
          <p:cNvSpPr txBox="1"/>
          <p:nvPr/>
        </p:nvSpPr>
        <p:spPr>
          <a:xfrm>
            <a:off x="573405" y="2603500"/>
            <a:ext cx="4444365" cy="1198880"/>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Αφάια - Δίκτυννα - Βριτόμαρτι της Κρήτης </a:t>
            </a:r>
            <a:r>
              <a:rPr lang="el-GR" altLang="en-US" sz="2400" b="1" i="1">
                <a:latin typeface="Times New Roman" panose="02020603050405020304" charset="0"/>
                <a:cs typeface="Times New Roman" panose="02020603050405020304" charset="0"/>
              </a:rPr>
              <a:t>(Παυσανίας)</a:t>
            </a:r>
          </a:p>
        </p:txBody>
      </p:sp>
      <p:sp>
        <p:nvSpPr>
          <p:cNvPr id="8" name="Text Box 7"/>
          <p:cNvSpPr txBox="1"/>
          <p:nvPr/>
        </p:nvSpPr>
        <p:spPr>
          <a:xfrm>
            <a:off x="600710" y="4239260"/>
            <a:ext cx="4266565" cy="1198880"/>
          </a:xfrm>
          <a:prstGeom prst="rect">
            <a:avLst/>
          </a:prstGeom>
          <a:noFill/>
        </p:spPr>
        <p:txBody>
          <a:bodyPr wrap="square" rtlCol="0">
            <a:spAutoFit/>
          </a:bodyPr>
          <a:lstStyle/>
          <a:p>
            <a:pPr marL="285750" indent="-285750">
              <a:buFont typeface="Wingdings" panose="05000000000000000000" pitchFamily="34" charset="0"/>
              <a:buChar char="Ø"/>
            </a:pPr>
            <a:r>
              <a:rPr lang="el-GR" altLang="en-US" sz="2400" b="1">
                <a:latin typeface="Times New Roman" panose="02020603050405020304" charset="0"/>
                <a:cs typeface="Times New Roman" panose="02020603050405020304" charset="0"/>
              </a:rPr>
              <a:t>Σεληνιακή θεότητα που σχετίζεται με το συμβολισμό της αναγέννησης</a:t>
            </a:r>
          </a:p>
        </p:txBody>
      </p:sp>
      <p:sp>
        <p:nvSpPr>
          <p:cNvPr id="12" name="Text Box 11"/>
          <p:cNvSpPr txBox="1"/>
          <p:nvPr/>
        </p:nvSpPr>
        <p:spPr>
          <a:xfrm>
            <a:off x="5641975" y="6019165"/>
            <a:ext cx="6369685" cy="337185"/>
          </a:xfrm>
          <a:prstGeom prst="rect">
            <a:avLst/>
          </a:prstGeom>
          <a:noFill/>
        </p:spPr>
        <p:txBody>
          <a:bodyPr wrap="square" rtlCol="0">
            <a:spAutoFit/>
          </a:bodyPr>
          <a:lstStyle/>
          <a:p>
            <a:r>
              <a:rPr lang="el-GR" altLang="en-US" sz="1600" i="1"/>
              <a:t>Η φωτογραφία προέρχεται από το προσωπικό μου αρχείο</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500"/>
                                        <p:tgtEl>
                                          <p:spTgt spid="3"/>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500"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2"/>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5" dur="500"/>
                                        <p:tgtEl>
                                          <p:spTgt spid="4"/>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500"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2"/>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8" grpId="0"/>
      <p:bldP spid="8" grpId="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3181</Words>
  <Application>Microsoft Office PowerPoint</Application>
  <PresentationFormat>Ευρεία οθόνη</PresentationFormat>
  <Paragraphs>179</Paragraphs>
  <Slides>17</Slides>
  <Notes>16</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17</vt:i4>
      </vt:variant>
    </vt:vector>
  </HeadingPairs>
  <TitlesOfParts>
    <vt:vector size="23" baseType="lpstr">
      <vt:lpstr>Arial</vt:lpstr>
      <vt:lpstr>Calibri</vt:lpstr>
      <vt:lpstr>Calibri Light</vt:lpstr>
      <vt:lpstr>Times New Roman</vt:lpstr>
      <vt:lpstr>Wingdings</vt:lpstr>
      <vt:lpstr>Θέμα του Office</vt:lpstr>
      <vt:lpstr>Παρουσίαση του PowerPoint</vt:lpstr>
      <vt:lpstr>ΕΙΣΑΓΩΓΗ</vt:lpstr>
      <vt:lpstr>ΣΚΟΠΟΣ</vt:lpstr>
      <vt:lpstr>ΜΕΘΟΔΟΛΟΓΙΑ ΑΝΑΣΚΟΠΗΣΗΣ</vt:lpstr>
      <vt:lpstr>Παρουσίαση του PowerPoint</vt:lpstr>
      <vt:lpstr>               ΧΕΛΩΝΑ ΝΟΜΙΣΜΑ</vt:lpstr>
      <vt:lpstr>                          ΑΙΓΙΝΑ ΚΟΛΩΝΑ</vt:lpstr>
      <vt:lpstr>Ομιλία αποστόλου Παύλου στην Αθήνα</vt:lpstr>
      <vt:lpstr>ΝΑΟΣ ΤΗΣ ΑΦΑΙΑΣ (1/4)</vt:lpstr>
      <vt:lpstr>ΝΑΟΣ ΤΗΣ ΑΦΑΙΑΣ (2/4)</vt:lpstr>
      <vt:lpstr>ΝΑΟΣ ΤΗΣ ΑΦΑΙΑΣ (3/4)</vt:lpstr>
      <vt:lpstr>ΝΑΟΣ ΤΗΣ ΑΦΑΙΑΣ (4/4)</vt:lpstr>
      <vt:lpstr>Πώς, όμως, συναντήθηκε η εκκλησία του Χριστού με τα «σεβάσματα» της θρησκείας των αρχαίων προγόνων στην Αίγινα;  </vt:lpstr>
      <vt:lpstr>         ΑΓΙΟΣ  ΚΡΙΣΠΟΣ</vt:lpstr>
      <vt:lpstr>                       ΑΓΙΟΣ ΝΕΚΤΑΡΙΟΣ</vt:lpstr>
      <vt:lpstr>ΠΡΟΤΕΙΝΟΜΕΝΗ ΒΙΒΛΙΟΓΡΑΦΙΑ</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Nektaria Kappou</dc:creator>
  <cp:lastModifiedBy>Fotios Roinos</cp:lastModifiedBy>
  <cp:revision>97</cp:revision>
  <dcterms:created xsi:type="dcterms:W3CDTF">2023-11-05T21:07:00Z</dcterms:created>
  <dcterms:modified xsi:type="dcterms:W3CDTF">2023-11-18T15:09:19Z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C3C58B2B21FA46BA9BFF06D423414FBC</vt:lpwstr>
  </property>
  <property fmtid="{D5CDD505-2E9C-101B-9397-08002B2CF9AE}" pid="3" name="KSOProductBuildVer">
    <vt:lpwstr>1033-11.2.0.11225</vt:lpwstr>
  </property>
</Properties>
</file>