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662738" cy="9866313"/>
  <p:embeddedFontLst>
    <p:embeddedFont>
      <p:font typeface="Palatino Linotype" panose="02040502050505030304" pitchFamily="18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LMU CompatilFact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LMU CompatilFact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LMU CompatilFact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LMU CompatilFac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E78A0C"/>
    <a:srgbClr val="006C30"/>
    <a:srgbClr val="0000FF"/>
    <a:srgbClr val="FFEBBA"/>
    <a:srgbClr val="FCF093"/>
    <a:srgbClr val="FF00FF"/>
    <a:srgbClr val="F3F4F2"/>
    <a:srgbClr val="CD3B2B"/>
    <a:srgbClr val="DBD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AF6F3-726E-0645-A58F-242A9EBCCB19}" v="656" dt="2024-01-08T14:14:48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02" autoAdjust="0"/>
  </p:normalViewPr>
  <p:slideViewPr>
    <p:cSldViewPr showGuides="1">
      <p:cViewPr varScale="1">
        <p:scale>
          <a:sx n="105" d="100"/>
          <a:sy n="105" d="100"/>
        </p:scale>
        <p:origin x="16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2" d="100"/>
          <a:sy n="92" d="100"/>
        </p:scale>
        <p:origin x="3786" y="90"/>
      </p:cViewPr>
      <p:guideLst>
        <p:guide orient="horz" pos="310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us W." userId="36ee8ddf7e16cdd9" providerId="LiveId" clId="{2A4AF6F3-726E-0645-A58F-242A9EBCCB19}"/>
    <pc:docChg chg="undo custSel addSld modSld">
      <pc:chgData name="Nikolaus W." userId="36ee8ddf7e16cdd9" providerId="LiveId" clId="{2A4AF6F3-726E-0645-A58F-242A9EBCCB19}" dt="2024-01-08T14:14:48.472" v="1324" actId="20577"/>
      <pc:docMkLst>
        <pc:docMk/>
      </pc:docMkLst>
      <pc:sldChg chg="modSp mod">
        <pc:chgData name="Nikolaus W." userId="36ee8ddf7e16cdd9" providerId="LiveId" clId="{2A4AF6F3-726E-0645-A58F-242A9EBCCB19}" dt="2024-01-08T11:37:26.691" v="434" actId="20577"/>
        <pc:sldMkLst>
          <pc:docMk/>
          <pc:sldMk cId="0" sldId="256"/>
        </pc:sldMkLst>
        <pc:spChg chg="mod">
          <ac:chgData name="Nikolaus W." userId="36ee8ddf7e16cdd9" providerId="LiveId" clId="{2A4AF6F3-726E-0645-A58F-242A9EBCCB19}" dt="2024-01-08T11:37:26.691" v="434" actId="20577"/>
          <ac:spMkLst>
            <pc:docMk/>
            <pc:sldMk cId="0" sldId="256"/>
            <ac:spMk id="6148" creationId="{E19543EE-16B2-485F-8FA3-C9864D6B9533}"/>
          </ac:spMkLst>
        </pc:spChg>
      </pc:sldChg>
      <pc:sldChg chg="modSp mod">
        <pc:chgData name="Nikolaus W." userId="36ee8ddf7e16cdd9" providerId="LiveId" clId="{2A4AF6F3-726E-0645-A58F-242A9EBCCB19}" dt="2024-01-08T09:57:30.116" v="296" actId="1036"/>
        <pc:sldMkLst>
          <pc:docMk/>
          <pc:sldMk cId="2372820128" sldId="257"/>
        </pc:sldMkLst>
        <pc:spChg chg="mod">
          <ac:chgData name="Nikolaus W." userId="36ee8ddf7e16cdd9" providerId="LiveId" clId="{2A4AF6F3-726E-0645-A58F-242A9EBCCB19}" dt="2024-01-08T09:47:15.393" v="266" actId="20577"/>
          <ac:spMkLst>
            <pc:docMk/>
            <pc:sldMk cId="2372820128" sldId="257"/>
            <ac:spMk id="3" creationId="{B2B9A683-240A-D91F-CDC0-7D4E0867363E}"/>
          </ac:spMkLst>
        </pc:spChg>
        <pc:picChg chg="mod">
          <ac:chgData name="Nikolaus W." userId="36ee8ddf7e16cdd9" providerId="LiveId" clId="{2A4AF6F3-726E-0645-A58F-242A9EBCCB19}" dt="2024-01-08T09:57:30.116" v="296" actId="1036"/>
          <ac:picMkLst>
            <pc:docMk/>
            <pc:sldMk cId="2372820128" sldId="257"/>
            <ac:picMk id="13" creationId="{FC0FECB8-D64B-496B-3680-E42B4B659956}"/>
          </ac:picMkLst>
        </pc:picChg>
      </pc:sldChg>
      <pc:sldChg chg="addSp modSp mod">
        <pc:chgData name="Nikolaus W." userId="36ee8ddf7e16cdd9" providerId="LiveId" clId="{2A4AF6F3-726E-0645-A58F-242A9EBCCB19}" dt="2024-01-08T09:54:35.947" v="274" actId="242"/>
        <pc:sldMkLst>
          <pc:docMk/>
          <pc:sldMk cId="3767901253" sldId="258"/>
        </pc:sldMkLst>
        <pc:spChg chg="mod">
          <ac:chgData name="Nikolaus W." userId="36ee8ddf7e16cdd9" providerId="LiveId" clId="{2A4AF6F3-726E-0645-A58F-242A9EBCCB19}" dt="2024-01-08T09:53:58.220" v="273" actId="20577"/>
          <ac:spMkLst>
            <pc:docMk/>
            <pc:sldMk cId="3767901253" sldId="258"/>
            <ac:spMk id="2" creationId="{0DC7F14E-0E80-66E3-7C78-47075FF12D9D}"/>
          </ac:spMkLst>
        </pc:spChg>
        <pc:spChg chg="mod">
          <ac:chgData name="Nikolaus W." userId="36ee8ddf7e16cdd9" providerId="LiveId" clId="{2A4AF6F3-726E-0645-A58F-242A9EBCCB19}" dt="2024-01-08T09:39:55.620" v="45" actId="1035"/>
          <ac:spMkLst>
            <pc:docMk/>
            <pc:sldMk cId="3767901253" sldId="258"/>
            <ac:spMk id="3" creationId="{090F88FA-B9A9-DA1B-5D7D-C7BDB4ED4A22}"/>
          </ac:spMkLst>
        </pc:spChg>
        <pc:spChg chg="add mod">
          <ac:chgData name="Nikolaus W." userId="36ee8ddf7e16cdd9" providerId="LiveId" clId="{2A4AF6F3-726E-0645-A58F-242A9EBCCB19}" dt="2024-01-08T09:54:35.947" v="274" actId="242"/>
          <ac:spMkLst>
            <pc:docMk/>
            <pc:sldMk cId="3767901253" sldId="258"/>
            <ac:spMk id="7" creationId="{710AFFB9-A4DC-DF72-DF13-8B07C88CE910}"/>
          </ac:spMkLst>
        </pc:spChg>
      </pc:sldChg>
      <pc:sldChg chg="addSp modSp mod modAnim">
        <pc:chgData name="Nikolaus W." userId="36ee8ddf7e16cdd9" providerId="LiveId" clId="{2A4AF6F3-726E-0645-A58F-242A9EBCCB19}" dt="2024-01-08T11:57:50.628" v="470"/>
        <pc:sldMkLst>
          <pc:docMk/>
          <pc:sldMk cId="2683846716" sldId="263"/>
        </pc:sldMkLst>
        <pc:spChg chg="mod">
          <ac:chgData name="Nikolaus W." userId="36ee8ddf7e16cdd9" providerId="LiveId" clId="{2A4AF6F3-726E-0645-A58F-242A9EBCCB19}" dt="2024-01-08T11:48:48.125" v="448" actId="1038"/>
          <ac:spMkLst>
            <pc:docMk/>
            <pc:sldMk cId="2683846716" sldId="263"/>
            <ac:spMk id="15" creationId="{EAEDAAE0-806B-EB8E-9489-B554427CD0F2}"/>
          </ac:spMkLst>
        </pc:spChg>
        <pc:picChg chg="add mod">
          <ac:chgData name="Nikolaus W." userId="36ee8ddf7e16cdd9" providerId="LiveId" clId="{2A4AF6F3-726E-0645-A58F-242A9EBCCB19}" dt="2024-01-08T11:54:09.713" v="459" actId="1076"/>
          <ac:picMkLst>
            <pc:docMk/>
            <pc:sldMk cId="2683846716" sldId="263"/>
            <ac:picMk id="12" creationId="{66E82211-8C43-447B-0306-4B7768B6E8C7}"/>
          </ac:picMkLst>
        </pc:picChg>
      </pc:sldChg>
      <pc:sldChg chg="modSp">
        <pc:chgData name="Nikolaus W." userId="36ee8ddf7e16cdd9" providerId="LiveId" clId="{2A4AF6F3-726E-0645-A58F-242A9EBCCB19}" dt="2024-01-08T11:59:02.018" v="480" actId="20577"/>
        <pc:sldMkLst>
          <pc:docMk/>
          <pc:sldMk cId="1545774044" sldId="264"/>
        </pc:sldMkLst>
        <pc:spChg chg="mod">
          <ac:chgData name="Nikolaus W." userId="36ee8ddf7e16cdd9" providerId="LiveId" clId="{2A4AF6F3-726E-0645-A58F-242A9EBCCB19}" dt="2024-01-08T11:59:02.018" v="480" actId="20577"/>
          <ac:spMkLst>
            <pc:docMk/>
            <pc:sldMk cId="1545774044" sldId="264"/>
            <ac:spMk id="8" creationId="{5B5E6F25-2912-77E4-A2DA-1790D5C0D1F8}"/>
          </ac:spMkLst>
        </pc:spChg>
      </pc:sldChg>
      <pc:sldChg chg="modSp">
        <pc:chgData name="Nikolaus W." userId="36ee8ddf7e16cdd9" providerId="LiveId" clId="{2A4AF6F3-726E-0645-A58F-242A9EBCCB19}" dt="2024-01-08T12:02:23.167" v="484" actId="20577"/>
        <pc:sldMkLst>
          <pc:docMk/>
          <pc:sldMk cId="578814960" sldId="265"/>
        </pc:sldMkLst>
        <pc:spChg chg="mod">
          <ac:chgData name="Nikolaus W." userId="36ee8ddf7e16cdd9" providerId="LiveId" clId="{2A4AF6F3-726E-0645-A58F-242A9EBCCB19}" dt="2024-01-08T12:02:23.167" v="484" actId="20577"/>
          <ac:spMkLst>
            <pc:docMk/>
            <pc:sldMk cId="578814960" sldId="265"/>
            <ac:spMk id="9" creationId="{5E7C5FE7-3302-EC92-DAD6-CD5F35D580E4}"/>
          </ac:spMkLst>
        </pc:spChg>
      </pc:sldChg>
      <pc:sldChg chg="modSp modAnim">
        <pc:chgData name="Nikolaus W." userId="36ee8ddf7e16cdd9" providerId="LiveId" clId="{2A4AF6F3-726E-0645-A58F-242A9EBCCB19}" dt="2024-01-08T14:14:48.472" v="1324" actId="20577"/>
        <pc:sldMkLst>
          <pc:docMk/>
          <pc:sldMk cId="1975429579" sldId="266"/>
        </pc:sldMkLst>
        <pc:spChg chg="mod">
          <ac:chgData name="Nikolaus W." userId="36ee8ddf7e16cdd9" providerId="LiveId" clId="{2A4AF6F3-726E-0645-A58F-242A9EBCCB19}" dt="2024-01-08T14:14:48.472" v="1324" actId="20577"/>
          <ac:spMkLst>
            <pc:docMk/>
            <pc:sldMk cId="1975429579" sldId="266"/>
            <ac:spMk id="3" creationId="{4C583B5B-500C-7778-10F3-485E1F33D2CE}"/>
          </ac:spMkLst>
        </pc:spChg>
      </pc:sldChg>
      <pc:sldChg chg="addSp delSp modSp mod">
        <pc:chgData name="Nikolaus W." userId="36ee8ddf7e16cdd9" providerId="LiveId" clId="{2A4AF6F3-726E-0645-A58F-242A9EBCCB19}" dt="2024-01-08T10:07:07.839" v="392" actId="1076"/>
        <pc:sldMkLst>
          <pc:docMk/>
          <pc:sldMk cId="1475853269" sldId="267"/>
        </pc:sldMkLst>
        <pc:spChg chg="mod">
          <ac:chgData name="Nikolaus W." userId="36ee8ddf7e16cdd9" providerId="LiveId" clId="{2A4AF6F3-726E-0645-A58F-242A9EBCCB19}" dt="2024-01-08T09:59:44.894" v="297" actId="1037"/>
          <ac:spMkLst>
            <pc:docMk/>
            <pc:sldMk cId="1475853269" sldId="267"/>
            <ac:spMk id="9" creationId="{F0635AE3-7F2F-FC47-ED8E-2472EE1917C0}"/>
          </ac:spMkLst>
        </pc:spChg>
        <pc:spChg chg="add mod">
          <ac:chgData name="Nikolaus W." userId="36ee8ddf7e16cdd9" providerId="LiveId" clId="{2A4AF6F3-726E-0645-A58F-242A9EBCCB19}" dt="2024-01-08T10:03:28.613" v="335" actId="1037"/>
          <ac:spMkLst>
            <pc:docMk/>
            <pc:sldMk cId="1475853269" sldId="267"/>
            <ac:spMk id="12" creationId="{DC9A3784-BC0D-7C27-A118-675EFB8E0A7A}"/>
          </ac:spMkLst>
        </pc:spChg>
        <pc:spChg chg="add mod">
          <ac:chgData name="Nikolaus W." userId="36ee8ddf7e16cdd9" providerId="LiveId" clId="{2A4AF6F3-726E-0645-A58F-242A9EBCCB19}" dt="2024-01-08T10:03:36.533" v="342" actId="1035"/>
          <ac:spMkLst>
            <pc:docMk/>
            <pc:sldMk cId="1475853269" sldId="267"/>
            <ac:spMk id="13" creationId="{5EBE6C14-D562-AEBE-9A33-C06C964245CC}"/>
          </ac:spMkLst>
        </pc:spChg>
        <pc:spChg chg="add mod">
          <ac:chgData name="Nikolaus W." userId="36ee8ddf7e16cdd9" providerId="LiveId" clId="{2A4AF6F3-726E-0645-A58F-242A9EBCCB19}" dt="2024-01-08T10:06:06.031" v="375" actId="108"/>
          <ac:spMkLst>
            <pc:docMk/>
            <pc:sldMk cId="1475853269" sldId="267"/>
            <ac:spMk id="14" creationId="{DBEC8E39-6D2C-ADBB-02E1-6D7A48809A0B}"/>
          </ac:spMkLst>
        </pc:spChg>
        <pc:spChg chg="add mod">
          <ac:chgData name="Nikolaus W." userId="36ee8ddf7e16cdd9" providerId="LiveId" clId="{2A4AF6F3-726E-0645-A58F-242A9EBCCB19}" dt="2024-01-08T10:03:50.371" v="351" actId="1036"/>
          <ac:spMkLst>
            <pc:docMk/>
            <pc:sldMk cId="1475853269" sldId="267"/>
            <ac:spMk id="15" creationId="{BA71EAF2-9A86-A692-37A5-C2CE29040554}"/>
          </ac:spMkLst>
        </pc:spChg>
        <pc:spChg chg="add mod">
          <ac:chgData name="Nikolaus W." userId="36ee8ddf7e16cdd9" providerId="LiveId" clId="{2A4AF6F3-726E-0645-A58F-242A9EBCCB19}" dt="2024-01-08T10:03:59.887" v="359" actId="1035"/>
          <ac:spMkLst>
            <pc:docMk/>
            <pc:sldMk cId="1475853269" sldId="267"/>
            <ac:spMk id="16" creationId="{C4940C85-10D8-111E-2F08-CF7A09E16012}"/>
          </ac:spMkLst>
        </pc:spChg>
        <pc:spChg chg="add mod">
          <ac:chgData name="Nikolaus W." userId="36ee8ddf7e16cdd9" providerId="LiveId" clId="{2A4AF6F3-726E-0645-A58F-242A9EBCCB19}" dt="2024-01-08T10:04:10.701" v="361" actId="1076"/>
          <ac:spMkLst>
            <pc:docMk/>
            <pc:sldMk cId="1475853269" sldId="267"/>
            <ac:spMk id="17" creationId="{1AD03C64-FE01-5CC5-4F99-6C659F736DEA}"/>
          </ac:spMkLst>
        </pc:spChg>
        <pc:spChg chg="add mod">
          <ac:chgData name="Nikolaus W." userId="36ee8ddf7e16cdd9" providerId="LiveId" clId="{2A4AF6F3-726E-0645-A58F-242A9EBCCB19}" dt="2024-01-08T10:04:49.461" v="369" actId="1036"/>
          <ac:spMkLst>
            <pc:docMk/>
            <pc:sldMk cId="1475853269" sldId="267"/>
            <ac:spMk id="19" creationId="{513DDDE5-E015-FF56-C9B6-2BAA2B6AE87E}"/>
          </ac:spMkLst>
        </pc:spChg>
        <pc:spChg chg="add del">
          <ac:chgData name="Nikolaus W." userId="36ee8ddf7e16cdd9" providerId="LiveId" clId="{2A4AF6F3-726E-0645-A58F-242A9EBCCB19}" dt="2024-01-08T10:05:47.212" v="371" actId="22"/>
          <ac:spMkLst>
            <pc:docMk/>
            <pc:sldMk cId="1475853269" sldId="267"/>
            <ac:spMk id="21" creationId="{03A5273C-0B3B-9E59-8C06-3089EB6787C9}"/>
          </ac:spMkLst>
        </pc:spChg>
        <pc:spChg chg="add mod">
          <ac:chgData name="Nikolaus W." userId="36ee8ddf7e16cdd9" providerId="LiveId" clId="{2A4AF6F3-726E-0645-A58F-242A9EBCCB19}" dt="2024-01-08T10:07:07.839" v="392" actId="1076"/>
          <ac:spMkLst>
            <pc:docMk/>
            <pc:sldMk cId="1475853269" sldId="267"/>
            <ac:spMk id="23" creationId="{36112730-9584-E0C5-3577-EEA6F5C68ADF}"/>
          </ac:spMkLst>
        </pc:spChg>
        <pc:grpChg chg="mod">
          <ac:chgData name="Nikolaus W." userId="36ee8ddf7e16cdd9" providerId="LiveId" clId="{2A4AF6F3-726E-0645-A58F-242A9EBCCB19}" dt="2024-01-08T10:01:16.990" v="313" actId="1036"/>
          <ac:grpSpMkLst>
            <pc:docMk/>
            <pc:sldMk cId="1475853269" sldId="267"/>
            <ac:grpSpMk id="10" creationId="{D86267C9-C7F7-429E-9DC5-8E3F276C3CAF}"/>
          </ac:grpSpMkLst>
        </pc:grpChg>
        <pc:picChg chg="mod">
          <ac:chgData name="Nikolaus W." userId="36ee8ddf7e16cdd9" providerId="LiveId" clId="{2A4AF6F3-726E-0645-A58F-242A9EBCCB19}" dt="2024-01-08T09:59:52.619" v="299" actId="1037"/>
          <ac:picMkLst>
            <pc:docMk/>
            <pc:sldMk cId="1475853269" sldId="267"/>
            <ac:picMk id="8" creationId="{D29C8FCB-D4D4-18F9-864E-2C674A997E09}"/>
          </ac:picMkLst>
        </pc:picChg>
      </pc:sldChg>
      <pc:sldChg chg="addSp delSp modSp new mod">
        <pc:chgData name="Nikolaus W." userId="36ee8ddf7e16cdd9" providerId="LiveId" clId="{2A4AF6F3-726E-0645-A58F-242A9EBCCB19}" dt="2024-01-08T09:40:44.876" v="90"/>
        <pc:sldMkLst>
          <pc:docMk/>
          <pc:sldMk cId="3768282250" sldId="269"/>
        </pc:sldMkLst>
        <pc:spChg chg="mod">
          <ac:chgData name="Nikolaus W." userId="36ee8ddf7e16cdd9" providerId="LiveId" clId="{2A4AF6F3-726E-0645-A58F-242A9EBCCB19}" dt="2024-01-08T09:40:43.870" v="88" actId="20577"/>
          <ac:spMkLst>
            <pc:docMk/>
            <pc:sldMk cId="3768282250" sldId="269"/>
            <ac:spMk id="2" creationId="{5D78D3E3-A8E3-A58F-88FE-37C3E27377FE}"/>
          </ac:spMkLst>
        </pc:spChg>
        <pc:spChg chg="del">
          <ac:chgData name="Nikolaus W." userId="36ee8ddf7e16cdd9" providerId="LiveId" clId="{2A4AF6F3-726E-0645-A58F-242A9EBCCB19}" dt="2024-01-08T09:40:08.032" v="47" actId="478"/>
          <ac:spMkLst>
            <pc:docMk/>
            <pc:sldMk cId="3768282250" sldId="269"/>
            <ac:spMk id="3" creationId="{E85E4C05-C48C-67BD-DC53-BBC7172C5FFF}"/>
          </ac:spMkLst>
        </pc:spChg>
        <pc:spChg chg="add mod">
          <ac:chgData name="Nikolaus W." userId="36ee8ddf7e16cdd9" providerId="LiveId" clId="{2A4AF6F3-726E-0645-A58F-242A9EBCCB19}" dt="2024-01-08T09:40:20.268" v="49" actId="207"/>
          <ac:spMkLst>
            <pc:docMk/>
            <pc:sldMk cId="3768282250" sldId="269"/>
            <ac:spMk id="7" creationId="{BDB04FA9-B55E-BA01-CD3B-9BC9803C0CCC}"/>
          </ac:spMkLst>
        </pc:spChg>
        <pc:spChg chg="add del mod">
          <ac:chgData name="Nikolaus W." userId="36ee8ddf7e16cdd9" providerId="LiveId" clId="{2A4AF6F3-726E-0645-A58F-242A9EBCCB19}" dt="2024-01-08T09:40:44.876" v="90"/>
          <ac:spMkLst>
            <pc:docMk/>
            <pc:sldMk cId="3768282250" sldId="269"/>
            <ac:spMk id="8" creationId="{33DE3E64-CC16-8BC9-20D7-1330B216CAE8}"/>
          </ac:spMkLst>
        </pc:spChg>
      </pc:sldChg>
      <pc:sldChg chg="addSp delSp modSp new mod">
        <pc:chgData name="Nikolaus W." userId="36ee8ddf7e16cdd9" providerId="LiveId" clId="{2A4AF6F3-726E-0645-A58F-242A9EBCCB19}" dt="2024-01-08T12:38:58.936" v="725" actId="242"/>
        <pc:sldMkLst>
          <pc:docMk/>
          <pc:sldMk cId="3417190803" sldId="270"/>
        </pc:sldMkLst>
        <pc:spChg chg="del">
          <ac:chgData name="Nikolaus W." userId="36ee8ddf7e16cdd9" providerId="LiveId" clId="{2A4AF6F3-726E-0645-A58F-242A9EBCCB19}" dt="2024-01-08T12:04:31.610" v="486"/>
          <ac:spMkLst>
            <pc:docMk/>
            <pc:sldMk cId="3417190803" sldId="270"/>
            <ac:spMk id="3" creationId="{51342382-94DC-F9D1-F152-8E3096BFCCC6}"/>
          </ac:spMkLst>
        </pc:spChg>
        <pc:spChg chg="add del mod">
          <ac:chgData name="Nikolaus W." userId="36ee8ddf7e16cdd9" providerId="LiveId" clId="{2A4AF6F3-726E-0645-A58F-242A9EBCCB19}" dt="2024-01-08T12:38:44.319" v="723"/>
          <ac:spMkLst>
            <pc:docMk/>
            <pc:sldMk cId="3417190803" sldId="270"/>
            <ac:spMk id="8" creationId="{6B627965-0303-BECB-65BC-F4A07A810F1D}"/>
          </ac:spMkLst>
        </pc:spChg>
        <pc:graphicFrameChg chg="add mod modGraphic">
          <ac:chgData name="Nikolaus W." userId="36ee8ddf7e16cdd9" providerId="LiveId" clId="{2A4AF6F3-726E-0645-A58F-242A9EBCCB19}" dt="2024-01-08T12:38:58.936" v="725" actId="242"/>
          <ac:graphicFrameMkLst>
            <pc:docMk/>
            <pc:sldMk cId="3417190803" sldId="270"/>
            <ac:graphicFrameMk id="7" creationId="{AB00A8EC-7D9B-4F25-6E8F-3B0F00F027AF}"/>
          </ac:graphicFrameMkLst>
        </pc:graphicFrameChg>
      </pc:sldChg>
    </pc:docChg>
  </pc:docChgLst>
  <pc:docChgLst>
    <pc:chgData name="Nikolaus W." userId="36ee8ddf7e16cdd9" providerId="LiveId" clId="{3204078F-11D0-41B5-8227-8311BB030FBA}"/>
    <pc:docChg chg="modSld">
      <pc:chgData name="Nikolaus W." userId="36ee8ddf7e16cdd9" providerId="LiveId" clId="{3204078F-11D0-41B5-8227-8311BB030FBA}" dt="2024-01-06T17:01:07.062" v="30" actId="1076"/>
      <pc:docMkLst>
        <pc:docMk/>
      </pc:docMkLst>
      <pc:sldChg chg="modSp mod">
        <pc:chgData name="Nikolaus W." userId="36ee8ddf7e16cdd9" providerId="LiveId" clId="{3204078F-11D0-41B5-8227-8311BB030FBA}" dt="2024-01-06T17:01:07.062" v="30" actId="1076"/>
        <pc:sldMkLst>
          <pc:docMk/>
          <pc:sldMk cId="2372820128" sldId="257"/>
        </pc:sldMkLst>
        <pc:picChg chg="mod">
          <ac:chgData name="Nikolaus W." userId="36ee8ddf7e16cdd9" providerId="LiveId" clId="{3204078F-11D0-41B5-8227-8311BB030FBA}" dt="2024-01-06T17:00:58.182" v="27" actId="1037"/>
          <ac:picMkLst>
            <pc:docMk/>
            <pc:sldMk cId="2372820128" sldId="257"/>
            <ac:picMk id="8" creationId="{496C3185-0D9F-3FC5-5972-E9610C72031A}"/>
          </ac:picMkLst>
        </pc:picChg>
        <pc:picChg chg="mod">
          <ac:chgData name="Nikolaus W." userId="36ee8ddf7e16cdd9" providerId="LiveId" clId="{3204078F-11D0-41B5-8227-8311BB030FBA}" dt="2024-01-06T17:01:07.062" v="30" actId="1076"/>
          <ac:picMkLst>
            <pc:docMk/>
            <pc:sldMk cId="2372820128" sldId="257"/>
            <ac:picMk id="10" creationId="{B28952C6-C850-2E8C-0CD9-3549FEDB2B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BF1D389-9090-44C1-9E01-FBF0AB0D83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481521F-4689-4CBF-BC28-F03A7DE657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3AD1EF29-C1A1-4445-8CE7-E831B1A9D7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F490F479-4AA9-4159-A1AE-309861CC51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LMU SabonNext Demi"/>
              </a:defRPr>
            </a:lvl1pPr>
          </a:lstStyle>
          <a:p>
            <a:pPr>
              <a:defRPr/>
            </a:pPr>
            <a:fld id="{8FF52534-EEFB-4B68-9403-F1466632E2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F8CC147-7EAD-4187-9D87-5772B53738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sz="120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806FBE3-E055-40E8-A20A-28F95308A4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20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1286A48-1B92-4FFD-97C9-374574BB4E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5EC2B208-EDF5-46E6-9109-CA68BC6F0F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1227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6472AF84-AFFC-4DAA-B617-1D16875833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91675"/>
            <a:ext cx="2887663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sz="120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95ED44DE-C14A-4E58-87D8-EB1A69A92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591675"/>
            <a:ext cx="2887663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200">
                <a:latin typeface="LMU SabonNext Demi"/>
              </a:defRPr>
            </a:lvl1pPr>
          </a:lstStyle>
          <a:p>
            <a:pPr>
              <a:defRPr/>
            </a:pPr>
            <a:fld id="{3519F2BF-5293-48A8-BC40-E322C555B8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 descr="start">
            <a:extLst>
              <a:ext uri="{FF2B5EF4-FFF2-40B4-BE49-F238E27FC236}">
                <a16:creationId xmlns:a16="http://schemas.microsoft.com/office/drawing/2014/main" id="{947026AA-8780-4E7D-8DB1-CD36B3EB9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445250" cy="990600"/>
          </a:xfrm>
        </p:spPr>
        <p:txBody>
          <a:bodyPr/>
          <a:lstStyle>
            <a:lvl1pPr marL="0" indent="0">
              <a:defRPr sz="180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3200400"/>
            <a:ext cx="6445250" cy="1066800"/>
          </a:xfrm>
        </p:spPr>
        <p:txBody>
          <a:bodyPr/>
          <a:lstStyle>
            <a:lvl1pPr>
              <a:lnSpc>
                <a:spcPct val="80000"/>
              </a:lnSpc>
              <a:defRPr sz="3600" b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de-DE" altLang="de-DE" noProof="0" dirty="0"/>
              <a:t>Mastertitelformat bearbeiten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4D5C69CC-655D-4CCE-98CD-A159FF112A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2144713"/>
            <a:ext cx="4716463" cy="476250"/>
          </a:xfrm>
        </p:spPr>
        <p:txBody>
          <a:bodyPr/>
          <a:lstStyle>
            <a:lvl1pPr>
              <a:defRPr sz="1800">
                <a:latin typeface="Palatino Linotype" panose="02040502050505030304" pitchFamily="18" charset="0"/>
              </a:defRPr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  <a:endParaRPr lang="de-DE" altLang="de-DE" sz="2000"/>
          </a:p>
        </p:txBody>
      </p:sp>
    </p:spTree>
    <p:extLst>
      <p:ext uri="{BB962C8B-B14F-4D97-AF65-F5344CB8AC3E}">
        <p14:creationId xmlns:p14="http://schemas.microsoft.com/office/powerpoint/2010/main" val="38382745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6C8500-F61A-4804-B50A-3E75C18B50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B2BDD9C2-4907-480A-9636-C6D0A9F51A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32A1DD-14E0-43E5-9F02-AFE18027E96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106A-E7DF-4E7C-A930-2F82AC2994FC}" type="datetime1">
              <a:rPr lang="de-DE" altLang="de-DE"/>
              <a:pPr>
                <a:defRPr/>
              </a:pPr>
              <a:t>08.01.24</a:t>
            </a:fld>
            <a:endParaRPr lang="de-DE" altLang="de-DE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CED19B63-AC17-4BCE-87B6-216A52D9855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</a:p>
        </p:txBody>
      </p:sp>
    </p:spTree>
    <p:extLst>
      <p:ext uri="{BB962C8B-B14F-4D97-AF65-F5344CB8AC3E}">
        <p14:creationId xmlns:p14="http://schemas.microsoft.com/office/powerpoint/2010/main" val="107974444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53250" y="657225"/>
            <a:ext cx="1962150" cy="55911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657225"/>
            <a:ext cx="5734050" cy="55911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FB75BF-DC1F-44CE-8B0A-D1DFEC3A62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ED0D4059-1858-4C04-90BD-586B50D142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30228A-47AB-4219-A631-17AD21B27AE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849B-8862-4D0A-A9CD-A46DDAF1ADA5}" type="datetime1">
              <a:rPr lang="de-DE" altLang="de-DE"/>
              <a:pPr>
                <a:defRPr/>
              </a:pPr>
              <a:t>08.01.24</a:t>
            </a:fld>
            <a:endParaRPr lang="de-DE" altLang="de-DE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19E21EB1-95EC-4501-8CF8-7DE16F69D63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</a:p>
        </p:txBody>
      </p:sp>
    </p:spTree>
    <p:extLst>
      <p:ext uri="{BB962C8B-B14F-4D97-AF65-F5344CB8AC3E}">
        <p14:creationId xmlns:p14="http://schemas.microsoft.com/office/powerpoint/2010/main" val="17383735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538" cy="4896544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49540E-57B7-439E-B273-1D4AB1A00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B022B8-F98C-4A78-9390-3EB93B1F6D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EE75AE-6AAE-4665-B6A6-8CCA24096E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8" y="6477000"/>
            <a:ext cx="5868144" cy="314325"/>
          </a:xfrm>
        </p:spPr>
        <p:txBody>
          <a:bodyPr/>
          <a:lstStyle>
            <a:lvl1pPr>
              <a:defRPr dirty="0">
                <a:latin typeface="Palatino Linotype" panose="02040502050505030304" pitchFamily="18" charset="0"/>
              </a:defRPr>
            </a:lvl1pPr>
          </a:lstStyle>
          <a:p>
            <a:pPr>
              <a:defRPr/>
            </a:pPr>
            <a:r>
              <a:rPr lang="de-DE" altLang="de-DE" dirty="0"/>
              <a:t>Referat Paulus in </a:t>
            </a:r>
            <a:r>
              <a:rPr lang="de-DE" altLang="de-DE" dirty="0" err="1"/>
              <a:t>Beröa</a:t>
            </a:r>
            <a:r>
              <a:rPr lang="de-DE" dirty="0"/>
              <a:t> </a:t>
            </a:r>
            <a:r>
              <a:rPr lang="de-DE" altLang="de-DE" dirty="0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0110336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937E42-DD22-4728-8494-3F13F7C0A3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5B4470BB-9A24-4749-9B25-16F57C2A2F9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6541A3-4F91-4AFC-89DD-2DB9CFB1973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0FE16-C0B5-4494-AEBF-CF23BE73B3CC}" type="datetime1">
              <a:rPr lang="de-DE" altLang="de-DE"/>
              <a:pPr>
                <a:defRPr/>
              </a:pPr>
              <a:t>08.01.24</a:t>
            </a:fld>
            <a:endParaRPr lang="de-DE" altLang="de-DE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D91C7A79-A74E-47DA-B498-19B1E08AFA7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</a:p>
        </p:txBody>
      </p:sp>
    </p:spTree>
    <p:extLst>
      <p:ext uri="{BB962C8B-B14F-4D97-AF65-F5344CB8AC3E}">
        <p14:creationId xmlns:p14="http://schemas.microsoft.com/office/powerpoint/2010/main" val="26680653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848100" cy="472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848100" cy="472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968D2F-5E8B-4AE7-85AC-30F6222E85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CC83E235-29BD-4460-8A3D-D290C21928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32E6B-6971-4B63-8222-9D9EF60825C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EA1D-BFD8-4770-956F-DF1F7D39EE2C}" type="datetime1">
              <a:rPr lang="de-DE" altLang="de-DE"/>
              <a:pPr>
                <a:defRPr/>
              </a:pPr>
              <a:t>08.01.24</a:t>
            </a:fld>
            <a:endParaRPr lang="de-DE" altLang="de-DE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632CDA3A-C0F0-44F5-8821-50EA3E42699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</a:p>
        </p:txBody>
      </p:sp>
    </p:spTree>
    <p:extLst>
      <p:ext uri="{BB962C8B-B14F-4D97-AF65-F5344CB8AC3E}">
        <p14:creationId xmlns:p14="http://schemas.microsoft.com/office/powerpoint/2010/main" val="25161888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13F012-E667-4029-99DC-609F16E78C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43290869-30D4-41B1-8C1D-F8180839BA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BC01A5-F918-40FC-A502-8295D803508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5277A-B81B-49C2-A116-A57C6F696AA0}" type="datetime1">
              <a:rPr lang="de-DE" altLang="de-DE"/>
              <a:pPr>
                <a:defRPr/>
              </a:pPr>
              <a:t>08.01.24</a:t>
            </a:fld>
            <a:endParaRPr lang="de-DE" altLang="de-DE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5E0E770F-03FE-47D4-8D23-3926FB33F5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</a:p>
        </p:txBody>
      </p:sp>
    </p:spTree>
    <p:extLst>
      <p:ext uri="{BB962C8B-B14F-4D97-AF65-F5344CB8AC3E}">
        <p14:creationId xmlns:p14="http://schemas.microsoft.com/office/powerpoint/2010/main" val="335893018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F81BA5-4BDC-49ED-B187-955CBCEF77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A56ABB5B-E213-457E-B076-4F0F8E7D2F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3F303C-0E94-49B0-8DEC-5A8D2033F73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3C93A-2661-48BA-BD93-223DB39EDECA}" type="datetime1">
              <a:rPr lang="de-DE" altLang="de-DE"/>
              <a:pPr>
                <a:defRPr/>
              </a:pPr>
              <a:t>08.01.24</a:t>
            </a:fld>
            <a:endParaRPr lang="de-DE" altLang="de-DE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19538510-9100-4FDA-814D-561F8817EB0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</a:p>
        </p:txBody>
      </p:sp>
    </p:spTree>
    <p:extLst>
      <p:ext uri="{BB962C8B-B14F-4D97-AF65-F5344CB8AC3E}">
        <p14:creationId xmlns:p14="http://schemas.microsoft.com/office/powerpoint/2010/main" val="32733647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7ACCA9-B81C-44DE-8E51-5596CE8777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47E6A783-B83D-4695-91AC-563F1783910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5DC32-5489-463F-9868-B2F106BEFA1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735B-5DE0-4F9B-A6CC-85F9CEF7CE7C}" type="datetime1">
              <a:rPr lang="de-DE" altLang="de-DE"/>
              <a:pPr>
                <a:defRPr/>
              </a:pPr>
              <a:t>08.01.24</a:t>
            </a:fld>
            <a:endParaRPr lang="de-DE" altLang="de-DE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10B793DA-52D5-40BF-8339-F934C57424B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</a:p>
        </p:txBody>
      </p:sp>
    </p:spTree>
    <p:extLst>
      <p:ext uri="{BB962C8B-B14F-4D97-AF65-F5344CB8AC3E}">
        <p14:creationId xmlns:p14="http://schemas.microsoft.com/office/powerpoint/2010/main" val="40854907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53051-AC8D-48E6-9E2E-2C6D4B9EB7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3BD00EEE-317D-4E92-BFEF-6F4DC13BA7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2A8FC-60CB-4B75-B635-B1A1E145FE9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0F328-A8A2-4A61-8AFF-AFD2500F4CE9}" type="datetime1">
              <a:rPr lang="de-DE" altLang="de-DE"/>
              <a:pPr>
                <a:defRPr/>
              </a:pPr>
              <a:t>08.01.24</a:t>
            </a:fld>
            <a:endParaRPr lang="de-DE" altLang="de-DE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52F0543-F34C-42D8-9611-C2FF5E63D7D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</a:p>
        </p:txBody>
      </p:sp>
    </p:spTree>
    <p:extLst>
      <p:ext uri="{BB962C8B-B14F-4D97-AF65-F5344CB8AC3E}">
        <p14:creationId xmlns:p14="http://schemas.microsoft.com/office/powerpoint/2010/main" val="135743119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EA309E-C349-4696-AC97-649743A2AC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45D02DE4-56F2-4BB0-9F40-92EB2E0F3B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9F7A7-A5DA-4D17-B25F-71D7702C4D9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523AC-3D67-4D35-9394-4EB0F9122587}" type="datetime1">
              <a:rPr lang="de-DE" altLang="de-DE"/>
              <a:pPr>
                <a:defRPr/>
              </a:pPr>
              <a:t>08.01.24</a:t>
            </a:fld>
            <a:endParaRPr lang="de-DE" altLang="de-DE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E2A389C3-19ED-410B-97C2-71809EB543D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</a:p>
        </p:txBody>
      </p:sp>
    </p:spTree>
    <p:extLst>
      <p:ext uri="{BB962C8B-B14F-4D97-AF65-F5344CB8AC3E}">
        <p14:creationId xmlns:p14="http://schemas.microsoft.com/office/powerpoint/2010/main" val="41196151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standard">
            <a:extLst>
              <a:ext uri="{FF2B5EF4-FFF2-40B4-BE49-F238E27FC236}">
                <a16:creationId xmlns:a16="http://schemas.microsoft.com/office/drawing/2014/main" id="{F9EA9A51-6B27-4498-B5FF-A611F12CF8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4">
            <a:extLst>
              <a:ext uri="{FF2B5EF4-FFF2-40B4-BE49-F238E27FC236}">
                <a16:creationId xmlns:a16="http://schemas.microsoft.com/office/drawing/2014/main" id="{BD91752F-F7F8-4CE2-A0A2-3B9BCFEF0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# </a:t>
            </a:r>
            <a:fld id="{EFE608BC-7596-4148-BD6D-D5C2072984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DB6E5DD3-F3D0-404B-B2C0-94F0593DE0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76938" y="6477000"/>
            <a:ext cx="2087562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77777"/>
                </a:solidFill>
                <a:latin typeface="LMU CompatilFact" pitchFamily="2" charset="0"/>
              </a:defRPr>
            </a:lvl1pPr>
          </a:lstStyle>
          <a:p>
            <a:pPr>
              <a:defRPr/>
            </a:pPr>
            <a:fld id="{F2ECACCE-676B-4927-AC86-60B62D0EEAB6}" type="datetime1">
              <a:rPr lang="de-DE" altLang="de-DE"/>
              <a:pPr>
                <a:defRPr/>
              </a:pPr>
              <a:t>08.01.24</a:t>
            </a:fld>
            <a:endParaRPr lang="de-DE" altLang="de-DE"/>
          </a:p>
        </p:txBody>
      </p:sp>
      <p:sp>
        <p:nvSpPr>
          <p:cNvPr id="1029" name="Rectangle 12">
            <a:extLst>
              <a:ext uri="{FF2B5EF4-FFF2-40B4-BE49-F238E27FC236}">
                <a16:creationId xmlns:a16="http://schemas.microsoft.com/office/drawing/2014/main" id="{A0B3EEE5-3AF5-4971-A4A1-61F6FE1DD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24000"/>
            <a:ext cx="784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6039" name="Rectangle 23">
            <a:extLst>
              <a:ext uri="{FF2B5EF4-FFF2-40B4-BE49-F238E27FC236}">
                <a16:creationId xmlns:a16="http://schemas.microsoft.com/office/drawing/2014/main" id="{B2400083-E849-45BC-97B9-B34A222AB5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91288"/>
            <a:ext cx="5414963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77777"/>
                </a:solidFill>
                <a:latin typeface="LMU CompatilFact" pitchFamily="2" charset="0"/>
              </a:defRPr>
            </a:lvl1pPr>
          </a:lstStyle>
          <a:p>
            <a:pPr>
              <a:defRPr/>
            </a:pPr>
            <a:r>
              <a:rPr lang="de-DE" altLang="de-DE"/>
              <a:t>Referat Markus Mustermann</a:t>
            </a: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269D615C-49FE-4C3B-BCEE-261D9DDC4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8038" y="657225"/>
            <a:ext cx="3941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 spd="med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kern="1200">
          <a:solidFill>
            <a:srgbClr val="006C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anose="05000000000000000000" pitchFamily="2" charset="2"/>
        <a:defRPr sz="2400" kern="1200">
          <a:solidFill>
            <a:srgbClr val="006C3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006600"/>
        </a:buClr>
        <a:buFont typeface="Times" panose="02020603050405020304" pitchFamily="18" charset="0"/>
        <a:buChar char="•"/>
        <a:defRPr sz="1600" kern="1200">
          <a:solidFill>
            <a:srgbClr val="006C3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LMU CompatilFact"/>
        <a:buChar char="–"/>
        <a:defRPr sz="1600" kern="1200">
          <a:solidFill>
            <a:srgbClr val="006C30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-"/>
        <a:defRPr sz="1600" kern="1200">
          <a:solidFill>
            <a:srgbClr val="006C30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rgbClr val="006C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.discoververia.gr/" TargetMode="External"/><Relationship Id="rId3" Type="http://schemas.openxmlformats.org/officeDocument/2006/relationships/hyperlink" Target="http://server.firefighters.org/chucksmith.htm" TargetMode="External"/><Relationship Id="rId7" Type="http://schemas.openxmlformats.org/officeDocument/2006/relationships/hyperlink" Target="http://www.csv-bibel.de/" TargetMode="External"/><Relationship Id="rId12" Type="http://schemas.openxmlformats.org/officeDocument/2006/relationships/image" Target="../media/image20.png"/><Relationship Id="rId2" Type="http://schemas.openxmlformats.org/officeDocument/2006/relationships/hyperlink" Target="http://www.kretzmannproject.org/ACT/ACT_1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e-bibel.de/bibeln/online-bibeln/lesen/NA28/ACT.17/Apostelgeschichte-17" TargetMode="External"/><Relationship Id="rId11" Type="http://schemas.openxmlformats.org/officeDocument/2006/relationships/hyperlink" Target="http://www.bestcommentaries.com/" TargetMode="External"/><Relationship Id="rId5" Type="http://schemas.openxmlformats.org/officeDocument/2006/relationships/hyperlink" Target="https://www.bibleserver.com/ELB/Apostelgeschichte17" TargetMode="External"/><Relationship Id="rId10" Type="http://schemas.openxmlformats.org/officeDocument/2006/relationships/hyperlink" Target="http://www.orthodoxbiblical.org/" TargetMode="External"/><Relationship Id="rId4" Type="http://schemas.openxmlformats.org/officeDocument/2006/relationships/hyperlink" Target="https://www.kingcomments.com/de/bibelstudien/Apg/17" TargetMode="External"/><Relationship Id="rId9" Type="http://schemas.openxmlformats.org/officeDocument/2006/relationships/hyperlink" Target="http://www.biblehub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1">
            <a:extLst>
              <a:ext uri="{FF2B5EF4-FFF2-40B4-BE49-F238E27FC236}">
                <a16:creationId xmlns:a16="http://schemas.microsoft.com/office/drawing/2014/main" id="{41391ECB-46F0-4CD8-BE86-E7D30868E3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3068960"/>
            <a:ext cx="5184576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anose="02020603050405020304" pitchFamily="18" charset="0"/>
              <a:buChar char="•"/>
              <a:defRPr sz="1600">
                <a:solidFill>
                  <a:srgbClr val="006C30"/>
                </a:solidFill>
                <a:latin typeface="LMU CompatilFact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/>
              <a:buChar char="–"/>
              <a:defRPr sz="1600">
                <a:solidFill>
                  <a:srgbClr val="006C30"/>
                </a:solidFill>
                <a:latin typeface="LMU CompatilFact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777777"/>
                </a:solidFill>
                <a:latin typeface="Palatino Linotype" panose="02040502050505030304" pitchFamily="18" charset="0"/>
              </a:rPr>
              <a:t>Mag. </a:t>
            </a:r>
            <a:r>
              <a:rPr lang="de-DE" altLang="de-DE" sz="1800" dirty="0" err="1">
                <a:solidFill>
                  <a:srgbClr val="777777"/>
                </a:solidFill>
                <a:latin typeface="Palatino Linotype" panose="02040502050505030304" pitchFamily="18" charset="0"/>
              </a:rPr>
              <a:t>theol</a:t>
            </a:r>
            <a:r>
              <a:rPr lang="de-DE" altLang="de-DE" sz="1800" dirty="0">
                <a:solidFill>
                  <a:srgbClr val="777777"/>
                </a:solidFill>
                <a:latin typeface="Palatino Linotype" panose="02040502050505030304" pitchFamily="18" charset="0"/>
              </a:rPr>
              <a:t>. Nikolaus Wappmannsberger, LL.M.</a:t>
            </a:r>
            <a:endParaRPr lang="de-DE" altLang="de-DE" sz="2000" dirty="0">
              <a:solidFill>
                <a:srgbClr val="77777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4AE857E-2C85-4F77-86C4-093E7CC57D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496" y="3068960"/>
            <a:ext cx="9108504" cy="164648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de-DE" sz="3000" dirty="0" err="1"/>
              <a:t>Apg</a:t>
            </a:r>
            <a:r>
              <a:rPr lang="de-DE" sz="3000" dirty="0"/>
              <a:t> 17,10-15: Das Wirken Gottes in </a:t>
            </a:r>
            <a:r>
              <a:rPr lang="de-DE" sz="3000" dirty="0" err="1"/>
              <a:t>Beröa</a:t>
            </a:r>
            <a:r>
              <a:rPr lang="de-DE" sz="3000" dirty="0"/>
              <a:t> (</a:t>
            </a:r>
            <a:r>
              <a:rPr lang="el-GR" sz="3000" dirty="0"/>
              <a:t>Βέροια</a:t>
            </a:r>
            <a:r>
              <a:rPr lang="de-DE" sz="3000" dirty="0"/>
              <a:t>)</a:t>
            </a:r>
            <a:endParaRPr lang="de-DE" altLang="de-DE" sz="3000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19543EE-16B2-485F-8FA3-C9864D6B95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496" y="4509120"/>
            <a:ext cx="5760640" cy="2376264"/>
          </a:xfrm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Referat am Dienstag, den 09. Januar 2024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/>
              <a:t>Seminar:</a:t>
            </a:r>
          </a:p>
          <a:p>
            <a:r>
              <a:rPr lang="de-DE" i="1" dirty="0"/>
              <a:t>Auf den Spuren der zweiten Missionsreise des Apostels Paulus und der Einführung des Christentums in Europa</a:t>
            </a:r>
          </a:p>
          <a:p>
            <a:pPr eaLnBrk="1" hangingPunct="1"/>
            <a:r>
              <a:rPr lang="de-DE" altLang="de-DE" dirty="0"/>
              <a:t>Prof. Dr. Sotirios </a:t>
            </a:r>
            <a:r>
              <a:rPr lang="de-DE" altLang="de-DE" dirty="0" err="1"/>
              <a:t>Despotis</a:t>
            </a:r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01E178-65D0-E402-10C0-78A44B23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84229" cy="3068960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7609E9-F06F-413A-2756-521A2D903C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80928"/>
            <a:ext cx="2705897" cy="1800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BE18F6-A140-1D4D-3437-9AB524A4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– </a:t>
            </a:r>
            <a:r>
              <a:rPr lang="de-DE" dirty="0" err="1"/>
              <a:t>Apg</a:t>
            </a:r>
            <a:r>
              <a:rPr lang="de-DE" dirty="0"/>
              <a:t> 17,14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2AFC5E-889C-9B6D-3762-9E39DA572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1E30FF-DC0D-9EE4-E494-2A3D00EFA0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9521E1-BF3A-7062-E0CA-6BF243EA5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61FDA8F-EFE2-57EB-7E69-EC11A024B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543399"/>
              </p:ext>
            </p:extLst>
          </p:nvPr>
        </p:nvGraphicFramePr>
        <p:xfrm>
          <a:off x="146351" y="1124744"/>
          <a:ext cx="885666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657">
                  <a:extLst>
                    <a:ext uri="{9D8B030D-6E8A-4147-A177-3AD203B41FA5}">
                      <a16:colId xmlns:a16="http://schemas.microsoft.com/office/drawing/2014/main" val="87445746"/>
                    </a:ext>
                  </a:extLst>
                </a:gridCol>
                <a:gridCol w="4359005">
                  <a:extLst>
                    <a:ext uri="{9D8B030D-6E8A-4147-A177-3AD203B41FA5}">
                      <a16:colId xmlns:a16="http://schemas.microsoft.com/office/drawing/2014/main" val="1399912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Da sandten aber die Brüder sogleich den Paulus fort, dass er nach dem Meer hin ging. Aber sowohl Silas als ⟨auch⟩ Timotheus blieben dort.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εὐθέως δὲ τότε τὸν Παῦλον ἐξαπέστειλαν οἱ ἀδελφοὶ πορεύεσθαι ἕως ἐπὶ τὴν θάλασσαν, ὑπέμεινάν τε ὅ τε Σιλᾶς καὶ ὁ Τιμόθεος ἐκεῖ.</a:t>
                      </a:r>
                      <a:endParaRPr lang="de-DE" sz="1800" b="1" kern="1200" dirty="0">
                        <a:solidFill>
                          <a:srgbClr val="006C3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74837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5B5E6F25-2912-77E4-A2DA-1790D5C0D1F8}"/>
              </a:ext>
            </a:extLst>
          </p:cNvPr>
          <p:cNvSpPr txBox="1"/>
          <p:nvPr/>
        </p:nvSpPr>
        <p:spPr>
          <a:xfrm>
            <a:off x="0" y="2361074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Kurios: Der Hass der Juden konzentriert sich offenbar auf Paulus: Mit Silas und Timotheus hat anscheinend niemand ein Problem…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Aber: Die Tatsache, dass Silas und Timotheus vorerst in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Beroia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bleiben zeigt das Interesse von Paulus, funktionierende Gemeinden zu gründen und nicht nur Konvertiten anzuhäufen.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Paulus anerkennt dabei, dass er keine „Exklusivrechte“ an der Verbreitung der Frohbotschaft hat – er vertraut auf die Hilfe der beiden in der Mission.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de-DE" sz="2000" kern="1200" dirty="0">
              <a:solidFill>
                <a:srgbClr val="006C30"/>
              </a:solidFill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l-GR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ἐπὶ τὴν θάλασσαν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: Von hier aus streicht Paulus mit den Brüdern die Segel auf in Richtung Athen.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74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0D0E3-7312-3725-B59E-4A3CECE0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– </a:t>
            </a:r>
            <a:r>
              <a:rPr lang="de-DE" dirty="0" err="1"/>
              <a:t>Apg</a:t>
            </a:r>
            <a:r>
              <a:rPr lang="de-DE" dirty="0"/>
              <a:t> 17,15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50C3D-D9C9-0822-082A-9983BADD4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1376E4-CF1C-658D-D89C-4EA58EBCB5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977580-8D99-AAFD-DC6F-F17EEA8ECE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6532190-F6A6-AFFD-C93B-CAEA807AA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038915"/>
              </p:ext>
            </p:extLst>
          </p:nvPr>
        </p:nvGraphicFramePr>
        <p:xfrm>
          <a:off x="146351" y="1101864"/>
          <a:ext cx="885666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657">
                  <a:extLst>
                    <a:ext uri="{9D8B030D-6E8A-4147-A177-3AD203B41FA5}">
                      <a16:colId xmlns:a16="http://schemas.microsoft.com/office/drawing/2014/main" val="87445746"/>
                    </a:ext>
                  </a:extLst>
                </a:gridCol>
                <a:gridCol w="4359005">
                  <a:extLst>
                    <a:ext uri="{9D8B030D-6E8A-4147-A177-3AD203B41FA5}">
                      <a16:colId xmlns:a16="http://schemas.microsoft.com/office/drawing/2014/main" val="1399912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Die aber den Paulus geleiteten, brachten ihn bis nach Athen; und als sie für Silas und Timotheus Befehl empfangen hatten, dass sie sobald wie möglich zu ihm kommen sollten, reisten sie ab.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οἱ δὲ καθιστάνοντες τὸν Παῦλον ἤγαγον ἕως Ἀθηνῶν, καὶ λαβόντες ἐντολὴν πρὸς τὸν Σιλᾶν καὶ τὸν Τιμόθεον ἵνα ὡς τάχιστα ἔλθωσιν πρὸς αὐτὸν ἐξῄεσαν.</a:t>
                      </a:r>
                      <a:endParaRPr lang="de-DE" sz="1800" b="1" kern="1200" dirty="0">
                        <a:solidFill>
                          <a:srgbClr val="006C3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74837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5E7C5FE7-3302-EC92-DAD6-CD5F35D580E4}"/>
              </a:ext>
            </a:extLst>
          </p:cNvPr>
          <p:cNvSpPr txBox="1"/>
          <p:nvPr/>
        </p:nvSpPr>
        <p:spPr>
          <a:xfrm>
            <a:off x="0" y="2889754"/>
            <a:ext cx="9143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l-GR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ἕως Ἀθηνῶν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: Die Eskorte von Paulus geht bis nach Athen hin, nicht nur bis zum Meer bei </a:t>
            </a:r>
            <a:r>
              <a:rPr lang="de-DE" sz="2000" kern="1200" dirty="0" err="1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Beröa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!</a:t>
            </a: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l-GR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ὡς τάχιστα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l-GR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ἔλθωσιν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: Keine Druckausübung, sondern Wunsch, dass die beiden ihn weiterhin begleiten in der Mission; weitere Anerkennung der gegenseitigen Unterstützung, der Einzigartigkeit eines jeden und der Verschiedenheit der Gaben (vgl. 1Kor 12), die sich gegenseitig ergänzen.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de-DE" sz="2000" b="1" kern="1200" dirty="0">
              <a:solidFill>
                <a:srgbClr val="006C30"/>
              </a:solidFill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l-GR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ἐξῄεσαν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: Die Eskorte kehrt nach </a:t>
            </a:r>
            <a:r>
              <a:rPr lang="de-DE" sz="2000" kern="1200" dirty="0" err="1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Beröa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 zurück und lässt Paulus vorerst allein dort arbeiten. Was dann passiert, erzählt </a:t>
            </a:r>
            <a:r>
              <a:rPr lang="de-DE" sz="2000" kern="1200" dirty="0" err="1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Apg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 17,16ff. …</a:t>
            </a: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14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160B5-859B-B36E-FF71-F3A07AEC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Rekapitulation und 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583B5B-500C-7778-10F3-485E1F33D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80" y="1101080"/>
            <a:ext cx="9111284" cy="5352256"/>
          </a:xfrm>
        </p:spPr>
        <p:txBody>
          <a:bodyPr/>
          <a:lstStyle/>
          <a:p>
            <a:pPr algn="just"/>
            <a:r>
              <a:rPr lang="de-DE" u="sng" dirty="0"/>
              <a:t>Was können wir von der Perikope mitnehmen?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dirty="0"/>
              <a:t>Die Station von </a:t>
            </a:r>
            <a:r>
              <a:rPr lang="de-DE" dirty="0" err="1"/>
              <a:t>Beröa</a:t>
            </a:r>
            <a:r>
              <a:rPr lang="de-DE" dirty="0"/>
              <a:t> ist in der </a:t>
            </a:r>
            <a:r>
              <a:rPr lang="de-DE" dirty="0" err="1"/>
              <a:t>Apg</a:t>
            </a:r>
            <a:r>
              <a:rPr lang="de-DE" dirty="0"/>
              <a:t> knapp geschildert, kann aber durchaus als „Erfolgsepisode“ in der zweiten Missionsreise angesehen werden.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dirty="0"/>
              <a:t>Die Missionsstrategie war dieselbe wie bisher gehabt (sofort Synagogenbesuch); das Resultat war ähnlich wie </a:t>
            </a:r>
            <a:r>
              <a:rPr lang="de-DE"/>
              <a:t>bisher gehabt </a:t>
            </a:r>
            <a:r>
              <a:rPr lang="de-DE" dirty="0"/>
              <a:t>(Gewinn von vielen Juden/Griechen/vornehmen Frauen → Aufhetzen der Volksmengen durch Juden → Flucht).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dirty="0"/>
              <a:t>Manchmal aber funktioniert die Sache besonders gut: Die </a:t>
            </a:r>
            <a:r>
              <a:rPr lang="de-DE" dirty="0" err="1"/>
              <a:t>Beröer</a:t>
            </a:r>
            <a:r>
              <a:rPr lang="de-DE" dirty="0"/>
              <a:t> zeigten sich als besonders aufnahmefähige (und aufnahme</a:t>
            </a:r>
            <a:r>
              <a:rPr lang="de-DE" i="1" dirty="0"/>
              <a:t>willige</a:t>
            </a:r>
            <a:r>
              <a:rPr lang="de-DE" dirty="0"/>
              <a:t>) Christen!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de-DE" dirty="0"/>
              <a:t>Man soll nicht immer alles sofort als bare Münze nehmen: Eigene Forschung hilft sehr!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de-DE" dirty="0"/>
              <a:t>Gebildetsein ist nicht alles; man muss auch sein Herz für neue Lehren offen haben, insb. für die Verkündigung der Frohen Botschaft (sonst droht ein formalistischer Radikalismus!)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661D00-713A-19E3-CEC3-460DE9630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C58D19-BFFD-780E-4833-18CF52F3FEF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F08834-9DCB-4892-7AD8-018D25ADE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75429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F7679-81DC-C949-825C-7AE5B5DC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Literatur: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ἀνακρίνετε</a:t>
            </a:r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u="sng" kern="1200" dirty="0">
                <a:solidFill>
                  <a:srgbClr val="006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+mn-cs"/>
              </a:rPr>
              <a:t>καθ’ ἡμέραν</a:t>
            </a:r>
            <a:r>
              <a:rPr lang="el-GR" sz="1600" b="1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de-DE" sz="1600" b="1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!!!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1AF9E0-03FD-1D14-AA36-A8120BB85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80248"/>
          </a:xfrm>
        </p:spPr>
        <p:txBody>
          <a:bodyPr/>
          <a:lstStyle/>
          <a:p>
            <a:r>
              <a:rPr lang="de-DE" sz="2000" i="1" dirty="0"/>
              <a:t>Albert Barnes, </a:t>
            </a:r>
            <a:r>
              <a:rPr lang="de-DE" sz="2000" dirty="0"/>
              <a:t>Notes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Bible</a:t>
            </a:r>
            <a:r>
              <a:rPr lang="de-DE" sz="2000" dirty="0"/>
              <a:t>: Acts, Glasgow 1884.</a:t>
            </a:r>
            <a:endParaRPr lang="de-DE" sz="2000" i="1" dirty="0"/>
          </a:p>
          <a:p>
            <a:r>
              <a:rPr lang="de-DE" sz="2000" i="1" dirty="0"/>
              <a:t>Adam Clarke</a:t>
            </a:r>
            <a:r>
              <a:rPr lang="de-DE" sz="2000" dirty="0"/>
              <a:t>, </a:t>
            </a:r>
            <a:r>
              <a:rPr lang="de-DE" sz="2000" dirty="0" err="1"/>
              <a:t>Commentary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Bible</a:t>
            </a:r>
            <a:r>
              <a:rPr lang="de-DE" sz="2000" dirty="0"/>
              <a:t>, Nashville 1831.</a:t>
            </a:r>
          </a:p>
          <a:p>
            <a:r>
              <a:rPr lang="de-DE" sz="2000" i="1" dirty="0"/>
              <a:t>David </a:t>
            </a:r>
            <a:r>
              <a:rPr lang="de-DE" sz="2000" i="1" dirty="0" err="1"/>
              <a:t>Guzik</a:t>
            </a:r>
            <a:r>
              <a:rPr lang="de-DE" sz="2000" i="1" dirty="0"/>
              <a:t>, </a:t>
            </a:r>
            <a:r>
              <a:rPr lang="de-DE" sz="2000" dirty="0" err="1"/>
              <a:t>Enduring</a:t>
            </a:r>
            <a:r>
              <a:rPr lang="de-DE" sz="2000" dirty="0"/>
              <a:t> Word </a:t>
            </a:r>
            <a:r>
              <a:rPr lang="de-DE" sz="2000" dirty="0" err="1"/>
              <a:t>Commentary</a:t>
            </a:r>
            <a:r>
              <a:rPr lang="de-DE" sz="2000" dirty="0"/>
              <a:t>, </a:t>
            </a:r>
            <a:r>
              <a:rPr lang="de-DE" sz="2000" dirty="0" err="1"/>
              <a:t>Goleta</a:t>
            </a:r>
            <a:r>
              <a:rPr lang="de-DE" sz="2000" dirty="0"/>
              <a:t> 2020.</a:t>
            </a:r>
            <a:endParaRPr lang="de-DE" sz="2000" i="1" dirty="0"/>
          </a:p>
          <a:p>
            <a:r>
              <a:rPr lang="de-DE" sz="2000" i="1" dirty="0"/>
              <a:t>Paul </a:t>
            </a:r>
            <a:r>
              <a:rPr lang="de-DE" sz="2000" i="1" dirty="0" err="1"/>
              <a:t>Kretzmann</a:t>
            </a:r>
            <a:r>
              <a:rPr lang="de-DE" sz="2000" i="1" dirty="0"/>
              <a:t>, </a:t>
            </a:r>
            <a:r>
              <a:rPr lang="de-DE" sz="2000" dirty="0"/>
              <a:t>Popular </a:t>
            </a:r>
            <a:r>
              <a:rPr lang="de-DE" sz="2000" dirty="0" err="1"/>
              <a:t>Commentary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Bible</a:t>
            </a:r>
            <a:r>
              <a:rPr lang="de-DE" sz="2000" dirty="0"/>
              <a:t>, St. Louis 1921, auch unter </a:t>
            </a:r>
            <a:r>
              <a:rPr lang="de-DE" sz="2000" spc="-50" dirty="0">
                <a:hlinkClick r:id="rId2"/>
              </a:rPr>
              <a:t>http://www.kretzmannproject.org/ACT/ACT_17.htm</a:t>
            </a:r>
            <a:r>
              <a:rPr lang="de-DE" sz="2000" spc="-50" dirty="0"/>
              <a:t>.</a:t>
            </a:r>
          </a:p>
          <a:p>
            <a:r>
              <a:rPr lang="de-DE" sz="2000" i="1" spc="-50" dirty="0"/>
              <a:t>Philip Schaff</a:t>
            </a:r>
            <a:r>
              <a:rPr lang="de-DE" sz="2000" spc="-50" dirty="0"/>
              <a:t>, A Popular </a:t>
            </a:r>
            <a:r>
              <a:rPr lang="de-DE" sz="2000" spc="-50" dirty="0" err="1"/>
              <a:t>Commentary</a:t>
            </a:r>
            <a:r>
              <a:rPr lang="de-DE" sz="2000" spc="-50" dirty="0"/>
              <a:t> on </a:t>
            </a:r>
            <a:r>
              <a:rPr lang="de-DE" sz="2000" spc="-50" dirty="0" err="1"/>
              <a:t>the</a:t>
            </a:r>
            <a:r>
              <a:rPr lang="de-DE" sz="2000" spc="-50" dirty="0"/>
              <a:t> New Testament, </a:t>
            </a:r>
            <a:r>
              <a:rPr lang="de-DE" sz="2000" spc="-50" dirty="0" err="1"/>
              <a:t>Vol</a:t>
            </a:r>
            <a:r>
              <a:rPr lang="de-DE" sz="2000" spc="-50" dirty="0"/>
              <a:t> 2, Edinburgh 1880.</a:t>
            </a:r>
          </a:p>
          <a:p>
            <a:r>
              <a:rPr lang="de-DE" sz="2000" i="1" dirty="0"/>
              <a:t>Chuck Smith</a:t>
            </a:r>
            <a:r>
              <a:rPr lang="de-DE" sz="2000" dirty="0"/>
              <a:t>, C-2000 Through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Bible</a:t>
            </a:r>
            <a:r>
              <a:rPr lang="de-DE" sz="2000" dirty="0"/>
              <a:t> </a:t>
            </a:r>
            <a:r>
              <a:rPr lang="de-DE" sz="2000" dirty="0" err="1"/>
              <a:t>Commentary</a:t>
            </a:r>
            <a:r>
              <a:rPr lang="de-DE" sz="2000" dirty="0"/>
              <a:t>, 1985. Auch unter </a:t>
            </a:r>
            <a:r>
              <a:rPr lang="de-DE" sz="2000" dirty="0">
                <a:hlinkClick r:id="rId3"/>
              </a:rPr>
              <a:t>http://server.firefighters.org/chucksmith.htm</a:t>
            </a:r>
            <a:r>
              <a:rPr lang="de-DE" sz="2000" dirty="0"/>
              <a:t> als MP3.</a:t>
            </a:r>
          </a:p>
          <a:p>
            <a:r>
              <a:rPr lang="de-DE" sz="2000" i="1" dirty="0"/>
              <a:t>Ger de Koning</a:t>
            </a:r>
            <a:r>
              <a:rPr lang="de-DE" sz="2000" dirty="0"/>
              <a:t>. </a:t>
            </a:r>
            <a:r>
              <a:rPr lang="de-DE" sz="2000" dirty="0" err="1"/>
              <a:t>KingComments</a:t>
            </a:r>
            <a:r>
              <a:rPr lang="de-DE" sz="2000" dirty="0"/>
              <a:t> zu </a:t>
            </a:r>
            <a:r>
              <a:rPr lang="de-DE" sz="2000" dirty="0" err="1"/>
              <a:t>Apg</a:t>
            </a:r>
            <a:r>
              <a:rPr lang="de-DE" sz="2000" dirty="0"/>
              <a:t> 10-15, Lychen 2023, auch bei </a:t>
            </a:r>
            <a:r>
              <a:rPr lang="de-DE" sz="2000" dirty="0">
                <a:hlinkClick r:id="rId4"/>
              </a:rPr>
              <a:t>https://www.kingcomments.com/de/bibelstudien/Apg/17</a:t>
            </a:r>
            <a:r>
              <a:rPr lang="de-DE" sz="2000" dirty="0"/>
              <a:t>.</a:t>
            </a:r>
          </a:p>
          <a:p>
            <a:r>
              <a:rPr lang="de-DE" sz="1600" i="1" dirty="0"/>
              <a:t>Bibel:</a:t>
            </a:r>
            <a:r>
              <a:rPr lang="de-DE" sz="1600" dirty="0"/>
              <a:t> </a:t>
            </a:r>
            <a:r>
              <a:rPr lang="de-DE" sz="1600" b="1" dirty="0"/>
              <a:t>Elberfelder </a:t>
            </a:r>
            <a:r>
              <a:rPr lang="de-DE" sz="1600" dirty="0"/>
              <a:t>Übersetzung von 2006 (</a:t>
            </a:r>
            <a:r>
              <a:rPr lang="de-DE" sz="1600" dirty="0">
                <a:hlinkClick r:id="rId5"/>
              </a:rPr>
              <a:t>https://www.bibleserver.com/ELB/Apostelgeschichte17</a:t>
            </a:r>
            <a:r>
              <a:rPr lang="de-DE" sz="1600" dirty="0"/>
              <a:t>) </a:t>
            </a:r>
          </a:p>
          <a:p>
            <a:pPr>
              <a:spcAft>
                <a:spcPts val="1200"/>
              </a:spcAft>
            </a:pPr>
            <a:r>
              <a:rPr lang="de-DE" sz="1600" spc="-50" dirty="0"/>
              <a:t>      und </a:t>
            </a:r>
            <a:r>
              <a:rPr lang="de-DE" sz="1600" b="1" spc="-50" dirty="0"/>
              <a:t>NA28 </a:t>
            </a:r>
            <a:r>
              <a:rPr lang="de-DE" sz="1600" spc="-50" dirty="0"/>
              <a:t>(</a:t>
            </a:r>
            <a:r>
              <a:rPr lang="de-DE" sz="1600" spc="-50" dirty="0">
                <a:hlinkClick r:id="rId6"/>
              </a:rPr>
              <a:t>https://www.die-bibel.de/bibeln/online-bibeln/lesen/NA28/ACT.17/Apostelgeschichte-17</a:t>
            </a:r>
            <a:r>
              <a:rPr lang="de-DE" sz="1600" spc="-50" dirty="0"/>
              <a:t>) </a:t>
            </a:r>
          </a:p>
          <a:p>
            <a:r>
              <a:rPr lang="de-DE" sz="1800" dirty="0"/>
              <a:t>Weitere nützliche Links: </a:t>
            </a:r>
          </a:p>
          <a:p>
            <a:r>
              <a:rPr lang="de-DE" sz="1800" dirty="0">
                <a:hlinkClick r:id="rId7"/>
              </a:rPr>
              <a:t>csv-bibel.de</a:t>
            </a:r>
            <a:r>
              <a:rPr lang="de-DE" sz="1800" dirty="0"/>
              <a:t> (ELB interlinear mit </a:t>
            </a:r>
            <a:r>
              <a:rPr lang="de-DE" sz="1800" dirty="0" err="1"/>
              <a:t>Strong‘s</a:t>
            </a:r>
            <a:r>
              <a:rPr lang="de-DE" sz="1800" dirty="0"/>
              <a:t> Lemmata)</a:t>
            </a:r>
          </a:p>
          <a:p>
            <a:r>
              <a:rPr lang="de-DE" sz="1800" dirty="0">
                <a:hlinkClick r:id="rId8"/>
              </a:rPr>
              <a:t>en.discoververia.gr</a:t>
            </a:r>
            <a:r>
              <a:rPr lang="de-DE" sz="1800" dirty="0"/>
              <a:t> | </a:t>
            </a:r>
            <a:r>
              <a:rPr lang="de-DE" sz="1800" dirty="0">
                <a:hlinkClick r:id="rId9"/>
              </a:rPr>
              <a:t>biblehub.com</a:t>
            </a:r>
            <a:r>
              <a:rPr lang="de-DE" sz="1800" dirty="0"/>
              <a:t>  | </a:t>
            </a:r>
            <a:r>
              <a:rPr lang="de-DE" sz="1800" dirty="0">
                <a:hlinkClick r:id="rId10"/>
              </a:rPr>
              <a:t>orthodoxbiblical.org</a:t>
            </a:r>
            <a:r>
              <a:rPr lang="de-DE" sz="1800" dirty="0"/>
              <a:t>  | </a:t>
            </a:r>
            <a:r>
              <a:rPr lang="de-DE" sz="1800" dirty="0">
                <a:hlinkClick r:id="rId11"/>
              </a:rPr>
              <a:t>bestcommentaries.com</a:t>
            </a:r>
            <a:r>
              <a:rPr lang="de-DE" sz="1800" dirty="0"/>
              <a:t> 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369D5B-7126-A83F-BE20-D466B8FE7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3AB521-332F-5064-D4A2-0500EFFF27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4A47A5-19FB-E362-AEA0-4E2E39FCDF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86267C9-C7F7-429E-9DC5-8E3F276C3CAF}"/>
              </a:ext>
            </a:extLst>
          </p:cNvPr>
          <p:cNvGrpSpPr/>
          <p:nvPr/>
        </p:nvGrpSpPr>
        <p:grpSpPr>
          <a:xfrm>
            <a:off x="6300192" y="44624"/>
            <a:ext cx="2814233" cy="1152128"/>
            <a:chOff x="6327476" y="1196752"/>
            <a:chExt cx="2814233" cy="1152128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D775CA5-C226-C34E-D13F-443268DF847F}"/>
                </a:ext>
              </a:extLst>
            </p:cNvPr>
            <p:cNvSpPr/>
            <p:nvPr/>
          </p:nvSpPr>
          <p:spPr bwMode="auto">
            <a:xfrm>
              <a:off x="6363988" y="1196752"/>
              <a:ext cx="2750437" cy="11521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29C8FCB-D4D4-18F9-864E-2C674A99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596" y="1302440"/>
              <a:ext cx="573651" cy="52322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0635AE3-7F2F-FC47-ED8E-2472EE1917C0}"/>
                </a:ext>
              </a:extLst>
            </p:cNvPr>
            <p:cNvSpPr txBox="1"/>
            <p:nvPr/>
          </p:nvSpPr>
          <p:spPr>
            <a:xfrm>
              <a:off x="6327476" y="1825660"/>
              <a:ext cx="28142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006C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Kommentare aus der Bibelsoftware</a:t>
              </a:r>
              <a:br>
                <a:rPr lang="de-DE" b="1" dirty="0">
                  <a:solidFill>
                    <a:srgbClr val="006C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de-DE" b="1" dirty="0">
                  <a:solidFill>
                    <a:srgbClr val="006C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E-Sword (www.e-sword.net)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C9A3784-BC0D-7C27-A118-675EFB8E0A7A}"/>
              </a:ext>
            </a:extLst>
          </p:cNvPr>
          <p:cNvSpPr txBox="1"/>
          <p:nvPr/>
        </p:nvSpPr>
        <p:spPr>
          <a:xfrm>
            <a:off x="6012160" y="1196752"/>
            <a:ext cx="557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🇺🇸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BE6C14-D562-AEBE-9A33-C06C964245CC}"/>
              </a:ext>
            </a:extLst>
          </p:cNvPr>
          <p:cNvSpPr txBox="1"/>
          <p:nvPr/>
        </p:nvSpPr>
        <p:spPr>
          <a:xfrm>
            <a:off x="6290864" y="1556792"/>
            <a:ext cx="557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🇺🇸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BEC8E39-6D2C-ADBB-02E1-6D7A48809A0B}"/>
              </a:ext>
            </a:extLst>
          </p:cNvPr>
          <p:cNvSpPr txBox="1"/>
          <p:nvPr/>
        </p:nvSpPr>
        <p:spPr>
          <a:xfrm>
            <a:off x="6300192" y="1940025"/>
            <a:ext cx="557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🇺🇸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A71EAF2-9A86-A692-37A5-C2CE29040554}"/>
              </a:ext>
            </a:extLst>
          </p:cNvPr>
          <p:cNvSpPr txBox="1"/>
          <p:nvPr/>
        </p:nvSpPr>
        <p:spPr>
          <a:xfrm>
            <a:off x="6058000" y="2607295"/>
            <a:ext cx="557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🇺🇸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4940C85-10D8-111E-2F08-CF7A09E16012}"/>
              </a:ext>
            </a:extLst>
          </p:cNvPr>
          <p:cNvSpPr txBox="1"/>
          <p:nvPr/>
        </p:nvSpPr>
        <p:spPr>
          <a:xfrm>
            <a:off x="8695112" y="2708920"/>
            <a:ext cx="557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🇺🇸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AD03C64-FE01-5CC5-4F99-6C659F736DEA}"/>
              </a:ext>
            </a:extLst>
          </p:cNvPr>
          <p:cNvSpPr txBox="1"/>
          <p:nvPr/>
        </p:nvSpPr>
        <p:spPr>
          <a:xfrm>
            <a:off x="6463311" y="3644044"/>
            <a:ext cx="557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🇺🇸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13DDDE5-E015-FF56-C9B6-2BAA2B6AE87E}"/>
              </a:ext>
            </a:extLst>
          </p:cNvPr>
          <p:cNvSpPr txBox="1"/>
          <p:nvPr/>
        </p:nvSpPr>
        <p:spPr>
          <a:xfrm>
            <a:off x="6876256" y="4335487"/>
            <a:ext cx="50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🇩🇪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6112730-9584-E0C5-3577-EEA6F5C68ADF}"/>
              </a:ext>
            </a:extLst>
          </p:cNvPr>
          <p:cNvSpPr txBox="1"/>
          <p:nvPr/>
        </p:nvSpPr>
        <p:spPr>
          <a:xfrm>
            <a:off x="6655667" y="1940025"/>
            <a:ext cx="557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🇪🇸</a:t>
            </a:r>
          </a:p>
        </p:txBody>
      </p:sp>
    </p:spTree>
    <p:extLst>
      <p:ext uri="{BB962C8B-B14F-4D97-AF65-F5344CB8AC3E}">
        <p14:creationId xmlns:p14="http://schemas.microsoft.com/office/powerpoint/2010/main" val="147585326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A29E412-2569-6F7E-1F19-9024720E7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28131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EAAE0D-C2CB-542B-5D12-F3E85ABC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die Aufmerksamkeit!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821079-34A0-5305-90A4-FCFD9E2BE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0E2D52-B6E1-AA49-5FEC-DF1587BA81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487028-3CBF-D079-CF71-2282A54560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B246628-0069-C371-F4B1-F028345AB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75197"/>
            <a:ext cx="2961803" cy="416056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28CA3B8-4B28-932B-4B70-E84D385F3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23322"/>
            <a:ext cx="2708192" cy="2224587"/>
          </a:xfrm>
          <a:effectLst>
            <a:softEdge rad="152400"/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33B14C9-6A38-6531-5EBA-46905A2EC1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28" y="22239"/>
            <a:ext cx="5228472" cy="740485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2220202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8A60E-83AE-5E2A-DA3A-C15DE1F9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286CB1-2C33-93B1-4464-4774D1566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B0B484-CE0F-79D7-561E-CE55A528EB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78C318-3CAD-8D3E-EBD1-4EEF1F212F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B00A8EC-7D9B-4F25-6E8F-3B0F00F02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03943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679">
                  <a:extLst>
                    <a:ext uri="{9D8B030D-6E8A-4147-A177-3AD203B41FA5}">
                      <a16:colId xmlns:a16="http://schemas.microsoft.com/office/drawing/2014/main" val="4269746689"/>
                    </a:ext>
                  </a:extLst>
                </a:gridCol>
                <a:gridCol w="1521369">
                  <a:extLst>
                    <a:ext uri="{9D8B030D-6E8A-4147-A177-3AD203B41FA5}">
                      <a16:colId xmlns:a16="http://schemas.microsoft.com/office/drawing/2014/main" val="3899505353"/>
                    </a:ext>
                  </a:extLst>
                </a:gridCol>
                <a:gridCol w="1188209">
                  <a:extLst>
                    <a:ext uri="{9D8B030D-6E8A-4147-A177-3AD203B41FA5}">
                      <a16:colId xmlns:a16="http://schemas.microsoft.com/office/drawing/2014/main" val="1698208731"/>
                    </a:ext>
                  </a:extLst>
                </a:gridCol>
                <a:gridCol w="1793038">
                  <a:extLst>
                    <a:ext uri="{9D8B030D-6E8A-4147-A177-3AD203B41FA5}">
                      <a16:colId xmlns:a16="http://schemas.microsoft.com/office/drawing/2014/main" val="364060844"/>
                    </a:ext>
                  </a:extLst>
                </a:gridCol>
                <a:gridCol w="1792546">
                  <a:extLst>
                    <a:ext uri="{9D8B030D-6E8A-4147-A177-3AD203B41FA5}">
                      <a16:colId xmlns:a16="http://schemas.microsoft.com/office/drawing/2014/main" val="2193978167"/>
                    </a:ext>
                  </a:extLst>
                </a:gridCol>
                <a:gridCol w="1157158">
                  <a:extLst>
                    <a:ext uri="{9D8B030D-6E8A-4147-A177-3AD203B41FA5}">
                      <a16:colId xmlns:a16="http://schemas.microsoft.com/office/drawing/2014/main" val="2360135726"/>
                    </a:ext>
                  </a:extLst>
                </a:gridCol>
              </a:tblGrid>
              <a:tr h="13107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SZENEN</a:t>
                      </a:r>
                    </a:p>
                    <a:p>
                      <a:pPr algn="ctr"/>
                      <a:r>
                        <a:rPr lang="en-US" sz="11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Apg</a:t>
                      </a:r>
                      <a:r>
                        <a:rPr lang="en-US" sz="11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17,10-15</a:t>
                      </a:r>
                      <a:endParaRPr lang="de-DE" sz="1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de-DE" sz="1200" dirty="0">
                          <a:effectLst/>
                          <a:latin typeface="Palatino Linotype" panose="02040502050505030304" pitchFamily="18" charset="0"/>
                        </a:rPr>
                        <a:t>PROTAGONISTEN</a:t>
                      </a:r>
                      <a:endParaRPr lang="de-DE" sz="11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Palatino Linotype" panose="02040502050505030304" pitchFamily="18" charset="0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Palatino Linotype" panose="02040502050505030304" pitchFamily="18" charset="0"/>
                        </a:rPr>
                        <a:t>Heldinnen</a:t>
                      </a:r>
                      <a:r>
                        <a:rPr lang="en-US" sz="1100" dirty="0">
                          <a:effectLst/>
                          <a:latin typeface="Palatino Linotype" panose="02040502050505030304" pitchFamily="18" charset="0"/>
                        </a:rPr>
                        <a:t> und </a:t>
                      </a:r>
                      <a:r>
                        <a:rPr lang="en-US" sz="1100" dirty="0" err="1">
                          <a:effectLst/>
                          <a:latin typeface="Palatino Linotype" panose="02040502050505030304" pitchFamily="18" charset="0"/>
                        </a:rPr>
                        <a:t>Helden</a:t>
                      </a:r>
                      <a:r>
                        <a:rPr lang="en-US" sz="1100" dirty="0">
                          <a:effectLst/>
                          <a:latin typeface="Palatino Linotype" panose="02040502050505030304" pitchFamily="18" charset="0"/>
                        </a:rPr>
                        <a:t>)</a:t>
                      </a:r>
                      <a:endParaRPr lang="de-DE" sz="1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SETTING</a:t>
                      </a:r>
                      <a:endParaRPr lang="de-DE" sz="11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Palatino Linotype" panose="02040502050505030304" pitchFamily="18" charset="0"/>
                        </a:rPr>
                        <a:t>Ort / </a:t>
                      </a:r>
                      <a:r>
                        <a:rPr lang="en-US" sz="1100" dirty="0">
                          <a:effectLst/>
                          <a:latin typeface="Palatino Linotype" panose="02040502050505030304" pitchFamily="18" charset="0"/>
                        </a:rPr>
                        <a:t>Z</a:t>
                      </a:r>
                      <a:r>
                        <a:rPr lang="de-DE" sz="1100" dirty="0" err="1">
                          <a:effectLst/>
                          <a:latin typeface="Palatino Linotype" panose="02040502050505030304" pitchFamily="18" charset="0"/>
                        </a:rPr>
                        <a:t>eit</a:t>
                      </a:r>
                      <a:endParaRPr lang="de-DE" sz="1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cap="all" baseline="0" dirty="0">
                          <a:effectLst/>
                          <a:latin typeface="Palatino Linotype" panose="02040502050505030304" pitchFamily="18" charset="0"/>
                        </a:rPr>
                        <a:t>SINNES-WAHRNEHMUNGEN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Palatino Linotype" panose="02040502050505030304" pitchFamily="18" charset="0"/>
                        </a:rPr>
                        <a:t>Sehen / Hören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Palatino Linotype" panose="02040502050505030304" pitchFamily="18" charset="0"/>
                        </a:rPr>
                        <a:t>Berühren / Riechen</a:t>
                      </a:r>
                      <a:endParaRPr lang="de-DE" sz="1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cap="all" baseline="0" dirty="0" err="1">
                          <a:solidFill>
                            <a:schemeClr val="lt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Gefühle</a:t>
                      </a:r>
                      <a:endParaRPr lang="de-DE" sz="1100" b="1" kern="1200" cap="all" baseline="0" dirty="0">
                        <a:solidFill>
                          <a:schemeClr val="lt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48650" marR="486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 cap="all" baseline="0" dirty="0">
                          <a:solidFill>
                            <a:schemeClr val="lt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Hyperlinks</a:t>
                      </a:r>
                      <a:endParaRPr lang="de-DE" sz="1100" b="1" kern="1200" cap="all" baseline="0" dirty="0">
                        <a:solidFill>
                          <a:schemeClr val="lt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48650" marR="4865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95244"/>
                  </a:ext>
                </a:extLst>
              </a:tr>
              <a:tr h="1394466">
                <a:tc>
                  <a:txBody>
                    <a:bodyPr/>
                    <a:lstStyle/>
                    <a:p>
                      <a:pPr algn="just"/>
                      <a:r>
                        <a:rPr lang="el-GR" sz="1200" dirty="0">
                          <a:effectLst/>
                          <a:latin typeface="Palatino Linotype" panose="02040502050505030304" pitchFamily="18" charset="0"/>
                        </a:rPr>
                        <a:t>  </a:t>
                      </a:r>
                      <a:endParaRPr lang="de-DE" sz="12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just"/>
                      <a:r>
                        <a:rPr lang="de-DE" sz="1200" dirty="0">
                          <a:effectLst/>
                          <a:latin typeface="Palatino Linotype" panose="02040502050505030304" pitchFamily="18" charset="0"/>
                        </a:rPr>
                        <a:t>EINFÜHRUNG</a:t>
                      </a:r>
                    </a:p>
                    <a:p>
                      <a:pPr algn="just"/>
                      <a:endParaRPr lang="de-DE" sz="12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just"/>
                      <a:endParaRPr lang="de-DE" sz="12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just"/>
                      <a:r>
                        <a:rPr lang="de-DE" sz="1200" dirty="0">
                          <a:effectLst/>
                          <a:latin typeface="Palatino Linotype" panose="02040502050505030304" pitchFamily="18" charset="0"/>
                        </a:rPr>
                        <a:t>ALTERNATIVTITEL?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extLst>
                  <a:ext uri="{0D108BD9-81ED-4DB2-BD59-A6C34878D82A}">
                    <a16:rowId xmlns:a16="http://schemas.microsoft.com/office/drawing/2014/main" val="1355238232"/>
                  </a:ext>
                </a:extLst>
              </a:tr>
              <a:tr h="35633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Palatino Linotype" panose="02040502050505030304" pitchFamily="18" charset="0"/>
                        </a:rPr>
                        <a:t>HAUPTTHEMA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Palatino Linotype" panose="02040502050505030304" pitchFamily="18" charset="0"/>
                        </a:rPr>
                        <a:t>Szene</a:t>
                      </a:r>
                      <a:r>
                        <a:rPr lang="en-US" sz="1200" dirty="0">
                          <a:effectLst/>
                          <a:latin typeface="Palatino Linotype" panose="02040502050505030304" pitchFamily="18" charset="0"/>
                        </a:rPr>
                        <a:t> 1</a:t>
                      </a:r>
                      <a:endParaRPr lang="de-DE" sz="12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Palatino Linotype" panose="02040502050505030304" pitchFamily="18" charset="0"/>
                        </a:rPr>
                        <a:t>Szene</a:t>
                      </a:r>
                      <a:r>
                        <a:rPr lang="en-US" sz="1200" dirty="0">
                          <a:effectLst/>
                          <a:latin typeface="Palatino Linotype" panose="02040502050505030304" pitchFamily="18" charset="0"/>
                        </a:rPr>
                        <a:t> 2</a:t>
                      </a:r>
                      <a:r>
                        <a:rPr lang="de-DE" sz="12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Palatino Linotype" panose="02040502050505030304" pitchFamily="18" charset="0"/>
                        </a:rPr>
                        <a:t>Szene</a:t>
                      </a:r>
                      <a:r>
                        <a:rPr lang="en-US" sz="1200" dirty="0">
                          <a:effectLst/>
                          <a:latin typeface="Palatino Linotype" panose="02040502050505030304" pitchFamily="18" charset="0"/>
                        </a:rPr>
                        <a:t> 3</a:t>
                      </a:r>
                      <a:endParaRPr lang="de-DE" sz="1200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650" marR="4865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extLst>
                  <a:ext uri="{0D108BD9-81ED-4DB2-BD59-A6C34878D82A}">
                    <a16:rowId xmlns:a16="http://schemas.microsoft.com/office/drawing/2014/main" val="851047703"/>
                  </a:ext>
                </a:extLst>
              </a:tr>
              <a:tr h="589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  <a:latin typeface="Palatino Linotype" panose="02040502050505030304" pitchFamily="18" charset="0"/>
                        </a:rPr>
                        <a:t>EPILOG</a:t>
                      </a:r>
                      <a:endParaRPr lang="de-DE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48650" marR="4865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0" marR="48650" marT="0" marB="0"/>
                </a:tc>
                <a:extLst>
                  <a:ext uri="{0D108BD9-81ED-4DB2-BD59-A6C34878D82A}">
                    <a16:rowId xmlns:a16="http://schemas.microsoft.com/office/drawing/2014/main" val="234350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1908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8D3E3-A8E3-A58F-88FE-37C3E273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Einstieg: Der Text: </a:t>
            </a:r>
            <a:r>
              <a:rPr lang="de-DE" dirty="0" err="1"/>
              <a:t>Apg</a:t>
            </a:r>
            <a:r>
              <a:rPr lang="de-DE" dirty="0"/>
              <a:t> 17,10-15.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ADEEAF-AC93-B33E-0EEE-791A2F68B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F19BDB-3660-2C18-8CF0-D6B1BF94627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8012CB-8B9A-6E18-932A-F438310B87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DB04FA9-B55E-BA01-CD3B-9BC9803C0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/>
          <a:lstStyle/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10 </a:t>
            </a:r>
            <a:r>
              <a:rPr lang="de-DE" sz="2000" dirty="0">
                <a:solidFill>
                  <a:schemeClr val="tx1"/>
                </a:solidFill>
              </a:rPr>
              <a:t>Die Brüder aber sandten sogleich in der Nacht sowohl Paulus als ⟨auch⟩ Silas nach </a:t>
            </a:r>
            <a:r>
              <a:rPr lang="de-DE" sz="2000" dirty="0" err="1">
                <a:solidFill>
                  <a:schemeClr val="tx1"/>
                </a:solidFill>
              </a:rPr>
              <a:t>Beröa</a:t>
            </a:r>
            <a:r>
              <a:rPr lang="de-DE" sz="2000" dirty="0">
                <a:solidFill>
                  <a:schemeClr val="tx1"/>
                </a:solidFill>
              </a:rPr>
              <a:t>; die gingen, als sie angekommen waren, in die Synagoge der Juden. </a:t>
            </a:r>
          </a:p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11 </a:t>
            </a:r>
            <a:r>
              <a:rPr lang="de-DE" sz="2000" dirty="0">
                <a:solidFill>
                  <a:schemeClr val="tx1"/>
                </a:solidFill>
              </a:rPr>
              <a:t>Diese aber waren edler als die in </a:t>
            </a:r>
            <a:r>
              <a:rPr lang="de-DE" sz="2000" dirty="0" err="1">
                <a:solidFill>
                  <a:schemeClr val="tx1"/>
                </a:solidFill>
              </a:rPr>
              <a:t>Thessalonich</a:t>
            </a:r>
            <a:r>
              <a:rPr lang="de-DE" sz="2000" dirty="0">
                <a:solidFill>
                  <a:schemeClr val="tx1"/>
                </a:solidFill>
              </a:rPr>
              <a:t>; sie nahmen mit aller Bereitwilligkeit das Wort auf und untersuchten täglich die Schriften, ob dies sich so verhielt. </a:t>
            </a:r>
          </a:p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12 </a:t>
            </a:r>
            <a:r>
              <a:rPr lang="de-DE" sz="2000" dirty="0">
                <a:solidFill>
                  <a:schemeClr val="tx1"/>
                </a:solidFill>
              </a:rPr>
              <a:t>Viele nun von ihnen glaubten, und von den griechischen vornehmen Frauen und Männern nicht wenige. </a:t>
            </a:r>
          </a:p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13 </a:t>
            </a:r>
            <a:r>
              <a:rPr lang="de-DE" sz="2000" dirty="0">
                <a:solidFill>
                  <a:schemeClr val="tx1"/>
                </a:solidFill>
              </a:rPr>
              <a:t>Als aber die Juden von </a:t>
            </a:r>
            <a:r>
              <a:rPr lang="de-DE" sz="2000" dirty="0" err="1">
                <a:solidFill>
                  <a:schemeClr val="tx1"/>
                </a:solidFill>
              </a:rPr>
              <a:t>Thessalonich</a:t>
            </a:r>
            <a:r>
              <a:rPr lang="de-DE" sz="2000" dirty="0">
                <a:solidFill>
                  <a:schemeClr val="tx1"/>
                </a:solidFill>
              </a:rPr>
              <a:t> erfuhren, dass auch in </a:t>
            </a:r>
            <a:r>
              <a:rPr lang="de-DE" sz="2000" dirty="0" err="1">
                <a:solidFill>
                  <a:schemeClr val="tx1"/>
                </a:solidFill>
              </a:rPr>
              <a:t>Beröa</a:t>
            </a:r>
            <a:r>
              <a:rPr lang="de-DE" sz="2000" dirty="0">
                <a:solidFill>
                  <a:schemeClr val="tx1"/>
                </a:solidFill>
              </a:rPr>
              <a:t> das Wort Gottes von Paulus verkündigt wurde, kamen sie auch dorthin und beunruhigten und erregten die Volksmengen. </a:t>
            </a:r>
          </a:p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14 </a:t>
            </a:r>
            <a:r>
              <a:rPr lang="de-DE" sz="2000" dirty="0">
                <a:solidFill>
                  <a:schemeClr val="tx1"/>
                </a:solidFill>
              </a:rPr>
              <a:t>Da sandten aber die Brüder sogleich den Paulus fort, dass er nach dem Meer hin ging. Aber sowohl Silas als ⟨auch⟩ Timotheus blieben dort. </a:t>
            </a:r>
          </a:p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15 </a:t>
            </a:r>
            <a:r>
              <a:rPr lang="de-DE" sz="2000" dirty="0">
                <a:solidFill>
                  <a:schemeClr val="tx1"/>
                </a:solidFill>
              </a:rPr>
              <a:t>Die aber den Paulus geleiteten, brachten ihn bis nach Athen; und als sie für Silas und Timotheus Befehl empfangen hatten, dass sie sobald wie möglich zu ihm kommen sollten, reisten sie ab.</a:t>
            </a:r>
          </a:p>
        </p:txBody>
      </p:sp>
    </p:spTree>
    <p:extLst>
      <p:ext uri="{BB962C8B-B14F-4D97-AF65-F5344CB8AC3E}">
        <p14:creationId xmlns:p14="http://schemas.microsoft.com/office/powerpoint/2010/main" val="37682822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7F14E-0E80-66E3-7C78-47075FF1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Apg</a:t>
            </a:r>
            <a:r>
              <a:rPr lang="de-DE" dirty="0"/>
              <a:t> 17,10-15 jetzt mit Farbe (und bunt!)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F88FA-B9A9-DA1B-5D7D-C7BDB4ED4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/>
          <a:lstStyle/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10 </a:t>
            </a:r>
            <a:r>
              <a:rPr lang="de-DE" sz="2000" dirty="0">
                <a:solidFill>
                  <a:schemeClr val="tx1"/>
                </a:solidFill>
              </a:rPr>
              <a:t>Die Brüder aber sandten sogleich </a:t>
            </a:r>
            <a:r>
              <a:rPr lang="de-DE" sz="2000" dirty="0">
                <a:solidFill>
                  <a:srgbClr val="0000FF"/>
                </a:solidFill>
              </a:rPr>
              <a:t>in der Nacht </a:t>
            </a:r>
            <a:r>
              <a:rPr lang="de-DE" sz="2000" dirty="0">
                <a:solidFill>
                  <a:schemeClr val="tx1"/>
                </a:solidFill>
              </a:rPr>
              <a:t>sowohl Paulus als ⟨auch⟩ Silas nach </a:t>
            </a:r>
            <a:r>
              <a:rPr lang="de-DE" sz="2000" dirty="0" err="1">
                <a:solidFill>
                  <a:srgbClr val="0000FF"/>
                </a:solidFill>
              </a:rPr>
              <a:t>Beröa</a:t>
            </a:r>
            <a:r>
              <a:rPr lang="de-DE" sz="2000" dirty="0">
                <a:solidFill>
                  <a:schemeClr val="tx1"/>
                </a:solidFill>
              </a:rPr>
              <a:t>; die gingen, als sie angekommen waren, in die </a:t>
            </a:r>
            <a:r>
              <a:rPr lang="de-DE" sz="2000" dirty="0">
                <a:solidFill>
                  <a:srgbClr val="0000FF"/>
                </a:solidFill>
              </a:rPr>
              <a:t>Synagoge</a:t>
            </a:r>
            <a:r>
              <a:rPr lang="de-DE" sz="2000" dirty="0">
                <a:solidFill>
                  <a:schemeClr val="tx1"/>
                </a:solidFill>
              </a:rPr>
              <a:t> der Juden. </a:t>
            </a:r>
          </a:p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11 </a:t>
            </a:r>
            <a:r>
              <a:rPr lang="de-DE" sz="2000" dirty="0">
                <a:solidFill>
                  <a:schemeClr val="tx1"/>
                </a:solidFill>
              </a:rPr>
              <a:t>Diese aber waren edler als die in </a:t>
            </a:r>
            <a:r>
              <a:rPr lang="de-DE" sz="2000" dirty="0" err="1">
                <a:solidFill>
                  <a:schemeClr val="tx1"/>
                </a:solidFill>
              </a:rPr>
              <a:t>Thessalonich</a:t>
            </a:r>
            <a:r>
              <a:rPr lang="de-DE" sz="2000" dirty="0">
                <a:solidFill>
                  <a:schemeClr val="tx1"/>
                </a:solidFill>
              </a:rPr>
              <a:t>; </a:t>
            </a:r>
            <a:r>
              <a:rPr lang="de-DE" sz="2000" dirty="0">
                <a:solidFill>
                  <a:schemeClr val="accent1"/>
                </a:solidFill>
              </a:rPr>
              <a:t>sie nahmen mit aller Bereitwilligkeit das Wort auf und untersuchten täglich die Schriften, ob dies sich so verhielt.</a:t>
            </a:r>
            <a:r>
              <a:rPr lang="de-DE" sz="2000" dirty="0"/>
              <a:t> </a:t>
            </a:r>
          </a:p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12 </a:t>
            </a:r>
            <a:r>
              <a:rPr lang="de-DE" sz="2000" dirty="0"/>
              <a:t>Viele</a:t>
            </a:r>
            <a:r>
              <a:rPr lang="de-DE" sz="2000" dirty="0">
                <a:solidFill>
                  <a:schemeClr val="accent1"/>
                </a:solidFill>
              </a:rPr>
              <a:t> nun von ihnen glaubten, und von den </a:t>
            </a:r>
            <a:r>
              <a:rPr lang="de-DE" sz="2000" dirty="0"/>
              <a:t>griechischen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/>
              <a:t>vornehmen Frauen und Männern nicht wenige. </a:t>
            </a:r>
          </a:p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13 </a:t>
            </a:r>
            <a:r>
              <a:rPr lang="de-DE" sz="2000" dirty="0">
                <a:solidFill>
                  <a:schemeClr val="tx1"/>
                </a:solidFill>
              </a:rPr>
              <a:t>Als aber die Juden von </a:t>
            </a:r>
            <a:r>
              <a:rPr lang="de-DE" sz="2000" dirty="0" err="1">
                <a:solidFill>
                  <a:srgbClr val="0000FF"/>
                </a:solidFill>
              </a:rPr>
              <a:t>Thessalonich</a:t>
            </a:r>
            <a:r>
              <a:rPr lang="de-DE" sz="2000" dirty="0">
                <a:solidFill>
                  <a:schemeClr val="tx1"/>
                </a:solidFill>
              </a:rPr>
              <a:t> erfuhren, dass auch in </a:t>
            </a:r>
            <a:r>
              <a:rPr lang="de-DE" sz="2000" dirty="0" err="1">
                <a:solidFill>
                  <a:srgbClr val="0000FF"/>
                </a:solidFill>
              </a:rPr>
              <a:t>Beröa</a:t>
            </a:r>
            <a:r>
              <a:rPr lang="de-DE" sz="2000" dirty="0">
                <a:solidFill>
                  <a:schemeClr val="tx1"/>
                </a:solidFill>
              </a:rPr>
              <a:t> das Wort Gottes von </a:t>
            </a:r>
            <a:r>
              <a:rPr lang="de-DE" sz="2000" dirty="0">
                <a:solidFill>
                  <a:srgbClr val="FF0000"/>
                </a:solidFill>
              </a:rPr>
              <a:t>Paulus</a:t>
            </a:r>
            <a:r>
              <a:rPr lang="de-DE" sz="2000" dirty="0">
                <a:solidFill>
                  <a:schemeClr val="tx1"/>
                </a:solidFill>
              </a:rPr>
              <a:t> verkündigt wurde, kamen sie auch dorthin und beunruhigten und erregten die Volksmengen.</a:t>
            </a:r>
            <a:r>
              <a:rPr lang="de-DE" sz="2000" dirty="0"/>
              <a:t> </a:t>
            </a:r>
          </a:p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14 </a:t>
            </a:r>
            <a:r>
              <a:rPr lang="de-DE" sz="2000" dirty="0">
                <a:solidFill>
                  <a:schemeClr val="tx1"/>
                </a:solidFill>
              </a:rPr>
              <a:t>Da sandten aber die Brüder sogleich den </a:t>
            </a:r>
            <a:r>
              <a:rPr lang="de-DE" sz="2000" dirty="0">
                <a:solidFill>
                  <a:srgbClr val="FF0000"/>
                </a:solidFill>
              </a:rPr>
              <a:t>Paulus</a:t>
            </a:r>
            <a:r>
              <a:rPr lang="de-DE" sz="2000" dirty="0">
                <a:solidFill>
                  <a:schemeClr val="tx1"/>
                </a:solidFill>
              </a:rPr>
              <a:t> fort, dass er nach dem </a:t>
            </a:r>
            <a:r>
              <a:rPr lang="de-DE" sz="2000" dirty="0">
                <a:solidFill>
                  <a:srgbClr val="0000FF"/>
                </a:solidFill>
              </a:rPr>
              <a:t>Meer</a:t>
            </a:r>
            <a:r>
              <a:rPr lang="de-DE" sz="2000" dirty="0">
                <a:solidFill>
                  <a:schemeClr val="tx1"/>
                </a:solidFill>
              </a:rPr>
              <a:t> hin ging. Aber sowohl </a:t>
            </a:r>
            <a:r>
              <a:rPr lang="de-DE" sz="2000" dirty="0">
                <a:solidFill>
                  <a:srgbClr val="FF0000"/>
                </a:solidFill>
              </a:rPr>
              <a:t>Silas</a:t>
            </a:r>
            <a:r>
              <a:rPr lang="de-DE" sz="2000" dirty="0">
                <a:solidFill>
                  <a:schemeClr val="tx1"/>
                </a:solidFill>
              </a:rPr>
              <a:t> als ⟨auch⟩ </a:t>
            </a:r>
            <a:r>
              <a:rPr lang="de-DE" sz="2000" dirty="0">
                <a:solidFill>
                  <a:srgbClr val="FF0000"/>
                </a:solidFill>
              </a:rPr>
              <a:t>Timotheus</a:t>
            </a:r>
            <a:r>
              <a:rPr lang="de-DE" sz="2000" dirty="0">
                <a:solidFill>
                  <a:schemeClr val="tx1"/>
                </a:solidFill>
              </a:rPr>
              <a:t> blieben dort.</a:t>
            </a:r>
            <a:r>
              <a:rPr lang="de-DE" sz="2000" dirty="0"/>
              <a:t> </a:t>
            </a:r>
          </a:p>
          <a:p>
            <a:pPr algn="just"/>
            <a:r>
              <a:rPr lang="de-DE" sz="2000" baseline="30000" dirty="0">
                <a:solidFill>
                  <a:schemeClr val="tx1"/>
                </a:solidFill>
              </a:rPr>
              <a:t>15 </a:t>
            </a:r>
            <a:r>
              <a:rPr lang="de-DE" sz="2000" dirty="0">
                <a:solidFill>
                  <a:schemeClr val="tx1"/>
                </a:solidFill>
              </a:rPr>
              <a:t>Die aber den Paulus geleiteten, brachten ihn bis nach </a:t>
            </a:r>
            <a:r>
              <a:rPr lang="de-DE" sz="2000" dirty="0">
                <a:solidFill>
                  <a:srgbClr val="0000FF"/>
                </a:solidFill>
              </a:rPr>
              <a:t>Athen</a:t>
            </a:r>
            <a:r>
              <a:rPr lang="de-DE" sz="2000" dirty="0">
                <a:solidFill>
                  <a:schemeClr val="tx1"/>
                </a:solidFill>
              </a:rPr>
              <a:t>; und als sie für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Silas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tx1"/>
                </a:solidFill>
              </a:rPr>
              <a:t>und </a:t>
            </a:r>
            <a:r>
              <a:rPr lang="de-DE" sz="2000" dirty="0">
                <a:solidFill>
                  <a:srgbClr val="FF0000"/>
                </a:solidFill>
              </a:rPr>
              <a:t>Timotheus</a:t>
            </a:r>
            <a:r>
              <a:rPr lang="de-DE" sz="2000" dirty="0">
                <a:solidFill>
                  <a:schemeClr val="tx1"/>
                </a:solidFill>
              </a:rPr>
              <a:t> Befehl empfangen hatten, dass sie sobald wie möglich zu ihm kommen sollten, reisten sie ab.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4E4EAD-D046-CDCA-5C85-1767385A3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CF4C8F-A323-6482-F783-A7D4603B64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243D0E-A416-F9E7-3DC0-23DAD3C1E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Referat Paulus in </a:t>
            </a:r>
            <a:r>
              <a:rPr lang="de-DE" altLang="de-DE" dirty="0" err="1"/>
              <a:t>Beröa</a:t>
            </a:r>
            <a:r>
              <a:rPr lang="de-DE" dirty="0"/>
              <a:t> </a:t>
            </a:r>
            <a:r>
              <a:rPr lang="de-DE" altLang="de-DE" dirty="0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0AFFB9-A4DC-DF72-DF13-8B07C88CE910}"/>
              </a:ext>
            </a:extLst>
          </p:cNvPr>
          <p:cNvSpPr txBox="1"/>
          <p:nvPr/>
        </p:nvSpPr>
        <p:spPr>
          <a:xfrm>
            <a:off x="6084168" y="116632"/>
            <a:ext cx="19083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Raum + Zeit</a:t>
            </a:r>
          </a:p>
          <a:p>
            <a:pPr algn="ctr"/>
            <a:r>
              <a:rPr lang="de-DE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Protagonisten</a:t>
            </a:r>
          </a:p>
          <a:p>
            <a:pPr algn="ctr"/>
            <a:r>
              <a:rPr lang="de-DE" b="1" dirty="0">
                <a:solidFill>
                  <a:srgbClr val="006C30"/>
                </a:solidFill>
                <a:latin typeface="Palatino Linotype" panose="02040502050505030304" pitchFamily="18" charset="0"/>
              </a:rPr>
              <a:t>Symbole</a:t>
            </a:r>
          </a:p>
          <a:p>
            <a:pPr algn="ctr"/>
            <a:r>
              <a:rPr lang="de-DE" b="1" dirty="0">
                <a:solidFill>
                  <a:srgbClr val="E78A0C"/>
                </a:solidFill>
                <a:latin typeface="Palatino Linotype" panose="02040502050505030304" pitchFamily="18" charset="0"/>
              </a:rPr>
              <a:t>Höhepunkt / Klimax</a:t>
            </a:r>
          </a:p>
        </p:txBody>
      </p:sp>
    </p:spTree>
    <p:extLst>
      <p:ext uri="{BB962C8B-B14F-4D97-AF65-F5344CB8AC3E}">
        <p14:creationId xmlns:p14="http://schemas.microsoft.com/office/powerpoint/2010/main" val="376790125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B99B7-D69D-4A35-BB56-F39540B6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geographische Kontext: Wo ist </a:t>
            </a:r>
            <a:r>
              <a:rPr lang="de-DE" dirty="0" err="1"/>
              <a:t>Veria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B9A683-240A-D91F-CDC0-7D4E0867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285087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de-DE" dirty="0" err="1"/>
              <a:t>Beröa</a:t>
            </a:r>
            <a:r>
              <a:rPr lang="de-DE" dirty="0"/>
              <a:t> (in Maz.</a:t>
            </a:r>
            <a:r>
              <a:rPr lang="de-DE" sz="2400" dirty="0"/>
              <a:t>) wird als Ort nur in </a:t>
            </a:r>
            <a:r>
              <a:rPr lang="de-DE" sz="2400" dirty="0" err="1"/>
              <a:t>Apg</a:t>
            </a:r>
            <a:r>
              <a:rPr lang="de-DE" sz="2400" dirty="0"/>
              <a:t> 17 erwähnt.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dirty="0"/>
              <a:t>Schon zur Zeit des Paulus eine alte Stadt, erste Erwähnung durch </a:t>
            </a:r>
            <a:r>
              <a:rPr lang="de-DE" cap="small" dirty="0"/>
              <a:t>Thukydides</a:t>
            </a:r>
            <a:r>
              <a:rPr lang="de-DE" dirty="0"/>
              <a:t> 432 v. Chr.; sehr bewegte Geschichte, sie war in Besitz von mindestens 9 versch. Nationen seit dem 12. Jh.!</a:t>
            </a:r>
            <a:endParaRPr lang="de-DE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de-DE" dirty="0"/>
              <a:t>Die Stadt existiert bis heute noch (gr. </a:t>
            </a:r>
            <a:r>
              <a:rPr lang="el-GR" dirty="0"/>
              <a:t>Βέροια</a:t>
            </a:r>
            <a:r>
              <a:rPr lang="de-DE" dirty="0"/>
              <a:t>, lat. </a:t>
            </a:r>
            <a:r>
              <a:rPr lang="de-DE" i="1" dirty="0" err="1"/>
              <a:t>Beroea</a:t>
            </a:r>
            <a:r>
              <a:rPr lang="de-DE" dirty="0"/>
              <a:t>, </a:t>
            </a:r>
            <a:r>
              <a:rPr lang="de-DE" dirty="0" err="1"/>
              <a:t>slaw</a:t>
            </a:r>
            <a:r>
              <a:rPr lang="de-DE" dirty="0"/>
              <a:t>. </a:t>
            </a:r>
            <a:r>
              <a:rPr lang="az-Cyrl-AZ" dirty="0">
                <a:effectLst/>
              </a:rPr>
              <a:t>Бер</a:t>
            </a:r>
            <a:r>
              <a:rPr lang="de-DE" dirty="0">
                <a:effectLst/>
              </a:rPr>
              <a:t>, türk. </a:t>
            </a:r>
            <a:r>
              <a:rPr lang="de-DE" dirty="0" err="1">
                <a:effectLst/>
              </a:rPr>
              <a:t>Karaferya</a:t>
            </a:r>
            <a:r>
              <a:rPr lang="de-DE" dirty="0"/>
              <a:t>), etwa 76 km westlich von Thessaloniki     </a:t>
            </a:r>
            <a:r>
              <a:rPr lang="de-DE" spc="-30" dirty="0"/>
              <a:t>(</a:t>
            </a:r>
            <a:r>
              <a:rPr lang="de-DE" dirty="0"/>
              <a:t>≅</a:t>
            </a:r>
            <a:r>
              <a:rPr lang="de-DE" spc="-30" dirty="0"/>
              <a:t> 17h Fußmarsch, ORBIS kalkuliert 2½  Reisetage).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51201E-8962-55D3-3BAF-41A9CB839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723227-FAE2-216D-8150-0E3C8BFF4F6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A3F0E1-0E5C-FF92-5E1C-A11DDF2295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6C3185-0D9F-3FC5-5972-E9610C720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2" y="3962500"/>
            <a:ext cx="3927709" cy="2850876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28952C6-C850-2E8C-0CD9-3549FEDB2B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089" y="5629061"/>
            <a:ext cx="1995556" cy="1039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7A7401D-B0B5-754C-6834-C283740DED63}"/>
              </a:ext>
            </a:extLst>
          </p:cNvPr>
          <p:cNvSpPr txBox="1">
            <a:spLocks/>
          </p:cNvSpPr>
          <p:nvPr/>
        </p:nvSpPr>
        <p:spPr bwMode="auto">
          <a:xfrm>
            <a:off x="19298" y="4005064"/>
            <a:ext cx="523802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" panose="05000000000000000000" pitchFamily="2" charset="2"/>
              <a:defRPr sz="2400" kern="120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Times" panose="02020603050405020304" pitchFamily="18" charset="0"/>
              <a:buChar char="•"/>
              <a:defRPr sz="1600" kern="120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LMU CompatilFact"/>
              <a:buChar char="–"/>
              <a:defRPr sz="1600" kern="120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-"/>
              <a:defRPr sz="1600" kern="120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de-DE" dirty="0"/>
              <a:t>Heute eine bedeutende Stadt in </a:t>
            </a:r>
            <a:r>
              <a:rPr lang="de-DE" dirty="0" err="1"/>
              <a:t>Zentralmazedonien</a:t>
            </a:r>
            <a:r>
              <a:rPr lang="de-DE" dirty="0"/>
              <a:t> (ca. 62 Tsd. Einwohner), sowie ein wichtiges wirtschaftliches Drehkreuz und archäologische Stätte. Aber Paulus erwähnt </a:t>
            </a:r>
            <a:r>
              <a:rPr lang="de-DE" dirty="0" err="1"/>
              <a:t>Beröa</a:t>
            </a:r>
            <a:r>
              <a:rPr lang="de-DE" dirty="0"/>
              <a:t> in keinem Brief!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C0FECB8-D64B-496B-3680-E42B4B6599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312" y="54079"/>
            <a:ext cx="1763688" cy="1574721"/>
          </a:xfrm>
          <a:prstGeom prst="rect">
            <a:avLst/>
          </a:prstGeom>
          <a:effectLst>
            <a:softEdge rad="49113"/>
          </a:effectLst>
        </p:spPr>
      </p:pic>
    </p:spTree>
    <p:extLst>
      <p:ext uri="{BB962C8B-B14F-4D97-AF65-F5344CB8AC3E}">
        <p14:creationId xmlns:p14="http://schemas.microsoft.com/office/powerpoint/2010/main" val="237282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0F579-4FDA-8DCF-2ACD-1CCDD28E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38" y="523528"/>
            <a:ext cx="3941762" cy="457200"/>
          </a:xfrm>
        </p:spPr>
        <p:txBody>
          <a:bodyPr/>
          <a:lstStyle/>
          <a:p>
            <a:r>
              <a:rPr lang="de-DE" dirty="0"/>
              <a:t>Der narrative Kontext: </a:t>
            </a:r>
            <a:br>
              <a:rPr lang="de-DE" dirty="0"/>
            </a:br>
            <a:r>
              <a:rPr lang="de-DE" dirty="0"/>
              <a:t>Was passierte davor/danach?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EF272C-0065-2FE0-2892-2DBEC3D85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0099B9-1709-9E0C-1FE7-26CA25947F1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A81723-78F5-FE2B-7959-6E669297E1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B1D1794-CA5A-E8D9-14DE-750EFB804F8E}"/>
              </a:ext>
            </a:extLst>
          </p:cNvPr>
          <p:cNvSpPr txBox="1"/>
          <p:nvPr/>
        </p:nvSpPr>
        <p:spPr>
          <a:xfrm>
            <a:off x="179512" y="5601627"/>
            <a:ext cx="2520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Apg</a:t>
            </a:r>
            <a:r>
              <a:rPr lang="de-DE" b="1" dirty="0">
                <a:solidFill>
                  <a:srgbClr val="006C30"/>
                </a:solidFill>
                <a:latin typeface="Palatino Linotype" panose="02040502050505030304" pitchFamily="18" charset="0"/>
              </a:rPr>
              <a:t> 17,1-9:</a:t>
            </a:r>
          </a:p>
          <a:p>
            <a:pPr algn="ctr"/>
            <a:r>
              <a:rPr lang="de-DE" dirty="0">
                <a:solidFill>
                  <a:srgbClr val="006C30"/>
                </a:solidFill>
                <a:latin typeface="Palatino Linotype" panose="02040502050505030304" pitchFamily="18" charset="0"/>
              </a:rPr>
              <a:t>Verkündigung und Verfolgung in </a:t>
            </a:r>
            <a:r>
              <a:rPr lang="de-DE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Thessalonich</a:t>
            </a:r>
            <a:endParaRPr lang="de-DE" dirty="0">
              <a:solidFill>
                <a:srgbClr val="006C3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62B7F8-4624-A614-4992-05D1E8CE7105}"/>
              </a:ext>
            </a:extLst>
          </p:cNvPr>
          <p:cNvSpPr txBox="1"/>
          <p:nvPr/>
        </p:nvSpPr>
        <p:spPr>
          <a:xfrm>
            <a:off x="3316208" y="5647236"/>
            <a:ext cx="2583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Apg</a:t>
            </a:r>
            <a:r>
              <a:rPr lang="de-DE" b="1" dirty="0">
                <a:solidFill>
                  <a:srgbClr val="006C30"/>
                </a:solidFill>
                <a:latin typeface="Palatino Linotype" panose="02040502050505030304" pitchFamily="18" charset="0"/>
              </a:rPr>
              <a:t> 17,10-15</a:t>
            </a:r>
          </a:p>
          <a:p>
            <a:pPr algn="ctr"/>
            <a:r>
              <a:rPr lang="de-DE" dirty="0">
                <a:solidFill>
                  <a:srgbClr val="006C30"/>
                </a:solidFill>
                <a:latin typeface="Palatino Linotype" panose="02040502050505030304" pitchFamily="18" charset="0"/>
              </a:rPr>
              <a:t>Verkündigung und Verfolgung in </a:t>
            </a:r>
            <a:r>
              <a:rPr lang="de-DE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Beröa</a:t>
            </a:r>
            <a:endParaRPr lang="de-DE" dirty="0">
              <a:solidFill>
                <a:srgbClr val="006C3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542725-7DBB-BC73-7D00-C431ADC04BC6}"/>
              </a:ext>
            </a:extLst>
          </p:cNvPr>
          <p:cNvSpPr txBox="1"/>
          <p:nvPr/>
        </p:nvSpPr>
        <p:spPr>
          <a:xfrm>
            <a:off x="6413477" y="5601627"/>
            <a:ext cx="249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Apg</a:t>
            </a:r>
            <a:r>
              <a:rPr lang="de-DE" b="1" dirty="0">
                <a:solidFill>
                  <a:srgbClr val="006C30"/>
                </a:solidFill>
                <a:latin typeface="Palatino Linotype" panose="02040502050505030304" pitchFamily="18" charset="0"/>
              </a:rPr>
              <a:t> 17,16ff.:</a:t>
            </a:r>
          </a:p>
          <a:p>
            <a:pPr algn="ctr"/>
            <a:r>
              <a:rPr lang="de-DE" dirty="0">
                <a:solidFill>
                  <a:srgbClr val="006C30"/>
                </a:solidFill>
                <a:latin typeface="Palatino Linotype" panose="02040502050505030304" pitchFamily="18" charset="0"/>
              </a:rPr>
              <a:t>Athen und Areopag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ACB5256-4F1F-4884-4F19-292107EF6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3992" y="1558305"/>
            <a:ext cx="3104512" cy="3824631"/>
          </a:xfrm>
          <a:prstGeom prst="rect">
            <a:avLst/>
          </a:prstGeom>
        </p:spPr>
      </p:pic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875F1AE-77E6-2D48-CFEF-7BA4F23E1075}"/>
              </a:ext>
            </a:extLst>
          </p:cNvPr>
          <p:cNvSpPr/>
          <p:nvPr/>
        </p:nvSpPr>
        <p:spPr bwMode="auto">
          <a:xfrm>
            <a:off x="4788024" y="3212976"/>
            <a:ext cx="1512168" cy="535926"/>
          </a:xfrm>
          <a:prstGeom prst="rightArrow">
            <a:avLst/>
          </a:prstGeom>
          <a:solidFill>
            <a:schemeClr val="accent1"/>
          </a:solidFill>
          <a:ln w="571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EE3DA94-61D8-F7BD-0214-54A370F62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6465" y="1558305"/>
            <a:ext cx="2232248" cy="3816492"/>
          </a:xfrm>
          <a:prstGeom prst="rect">
            <a:avLst/>
          </a:prstGeom>
        </p:spPr>
      </p:pic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013CA0E5-EB59-5EBD-7E2A-C9BACBE95ED4}"/>
              </a:ext>
            </a:extLst>
          </p:cNvPr>
          <p:cNvSpPr/>
          <p:nvPr/>
        </p:nvSpPr>
        <p:spPr bwMode="auto">
          <a:xfrm>
            <a:off x="2195736" y="3181106"/>
            <a:ext cx="1512168" cy="535926"/>
          </a:xfrm>
          <a:prstGeom prst="rightArrow">
            <a:avLst/>
          </a:prstGeom>
          <a:solidFill>
            <a:schemeClr val="accent1"/>
          </a:solidFill>
          <a:ln w="571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C8373EC-7237-F63F-DFEC-EDE91702E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" y="1558305"/>
            <a:ext cx="3104512" cy="382463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75B3E1A-56EF-9E97-2EA4-A2B93A9B81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73308"/>
            <a:ext cx="1260922" cy="12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44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91000-C53D-A833-A543-BEE42487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– </a:t>
            </a:r>
            <a:r>
              <a:rPr lang="de-DE" dirty="0" err="1"/>
              <a:t>Apg</a:t>
            </a:r>
            <a:r>
              <a:rPr lang="de-DE" dirty="0"/>
              <a:t> 17,10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8DF28B-AE49-D717-A171-F9F037D8A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ADEDF0-4F73-2DDD-25F7-3ECD2E1614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4CD5A-73D5-1E2A-E393-F4C1F33C83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C01D9D2-0544-56D6-BA57-4C0AEA510334}"/>
              </a:ext>
            </a:extLst>
          </p:cNvPr>
          <p:cNvSpPr txBox="1"/>
          <p:nvPr/>
        </p:nvSpPr>
        <p:spPr>
          <a:xfrm>
            <a:off x="0" y="3140968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διὰ νυκτὸς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: Paulus und Silas verlassen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Thessalonich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so schnell wie möglich, um mehr Verfolgung zu verhindern und vor allem Jasons Position (vgl.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Apg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17,9) nicht weiter zu gefährden.</a:t>
            </a:r>
          </a:p>
          <a:p>
            <a:pPr algn="just"/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Die Protagonisten setzen ihre bekannte Missionierungs-Strategie in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Beröa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fort: Als erstes gehen sie nach der Ankunft direkt zur Synagoge der Juden.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Interessant: Auch wenn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Beröa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bedeutend kleiner ist als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Thessalonich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, besteht auch hier also eine Synagoge; eine solide lokale jüdische Gemeinde muss also genügend Mittel gehabt haben, um sie zu finanzieren.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21F4397-5D8F-CA66-9063-A48824A1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04" y="0"/>
            <a:ext cx="2636896" cy="1757930"/>
          </a:xfrm>
          <a:prstGeom prst="rect">
            <a:avLst/>
          </a:prstGeom>
        </p:spPr>
      </p:pic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8424FFC-4DD4-77CE-90AF-A61CE610D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126907"/>
              </p:ext>
            </p:extLst>
          </p:nvPr>
        </p:nvGraphicFramePr>
        <p:xfrm>
          <a:off x="179388" y="1484784"/>
          <a:ext cx="885666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331">
                  <a:extLst>
                    <a:ext uri="{9D8B030D-6E8A-4147-A177-3AD203B41FA5}">
                      <a16:colId xmlns:a16="http://schemas.microsoft.com/office/drawing/2014/main" val="87445746"/>
                    </a:ext>
                  </a:extLst>
                </a:gridCol>
                <a:gridCol w="4428331">
                  <a:extLst>
                    <a:ext uri="{9D8B030D-6E8A-4147-A177-3AD203B41FA5}">
                      <a16:colId xmlns:a16="http://schemas.microsoft.com/office/drawing/2014/main" val="1399912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</a:rPr>
                        <a:t>Die Brüder aber sandten sogleich in der Nacht sowohl Paulus als ⟨auch⟩ Silas nach </a:t>
                      </a:r>
                      <a:r>
                        <a:rPr lang="de-DE" sz="1800" dirty="0" err="1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</a:rPr>
                        <a:t>Beröa</a:t>
                      </a:r>
                      <a:r>
                        <a:rPr lang="de-DE" sz="18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</a:rPr>
                        <a:t>die gingen, als sie angekommen waren, in die Synagoge der Juden.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</a:rPr>
                        <a:t>Οἱ δὲ ἀδελφοὶ εὐθέως διὰ νυκτὸς ἐξέπεμψαν τόν τε Παῦλον καὶ τὸν Σιλᾶν εἰς Βέροιαν, </a:t>
                      </a:r>
                      <a:endParaRPr lang="de-DE" dirty="0">
                        <a:solidFill>
                          <a:srgbClr val="006C3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</a:rPr>
                        <a:t>οἵτινες παραγενόμενοι εἰς τὴν συναγωγὴν τῶν Ἰουδαίων ἀπῄεσαν. </a:t>
                      </a:r>
                      <a:endParaRPr lang="de-DE" dirty="0">
                        <a:solidFill>
                          <a:srgbClr val="006C3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7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70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86805610-011E-22EE-7E95-269E16BDF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205" y="-243408"/>
            <a:ext cx="7236295" cy="78879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908E07-0D49-019B-2FAF-B968D966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– </a:t>
            </a:r>
            <a:r>
              <a:rPr lang="de-DE" dirty="0" err="1"/>
              <a:t>Apg</a:t>
            </a:r>
            <a:r>
              <a:rPr lang="de-DE" dirty="0"/>
              <a:t> 17,11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3A5415-AAE1-E0F3-4631-9722CCD7D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C45C7E-6CB7-7162-9A98-A33D9E59127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C50EE9-F8D2-5201-A966-AA206E5A7A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Referat Paulus in </a:t>
            </a:r>
            <a:r>
              <a:rPr lang="de-DE" altLang="de-DE" dirty="0" err="1"/>
              <a:t>Beröa</a:t>
            </a:r>
            <a:r>
              <a:rPr lang="de-DE" dirty="0"/>
              <a:t> </a:t>
            </a:r>
            <a:r>
              <a:rPr lang="de-DE" altLang="de-DE" dirty="0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83A0561-7EF5-6F1B-EBB8-AF3354FBF5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940499"/>
              </p:ext>
            </p:extLst>
          </p:nvPr>
        </p:nvGraphicFramePr>
        <p:xfrm>
          <a:off x="179834" y="1101864"/>
          <a:ext cx="885666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331">
                  <a:extLst>
                    <a:ext uri="{9D8B030D-6E8A-4147-A177-3AD203B41FA5}">
                      <a16:colId xmlns:a16="http://schemas.microsoft.com/office/drawing/2014/main" val="87445746"/>
                    </a:ext>
                  </a:extLst>
                </a:gridCol>
                <a:gridCol w="4428331">
                  <a:extLst>
                    <a:ext uri="{9D8B030D-6E8A-4147-A177-3AD203B41FA5}">
                      <a16:colId xmlns:a16="http://schemas.microsoft.com/office/drawing/2014/main" val="1399912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Diese aber waren edler als die in </a:t>
                      </a:r>
                      <a:r>
                        <a:rPr lang="de-DE" sz="1800" b="1" kern="1200" dirty="0" err="1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Thessalonich</a:t>
                      </a:r>
                      <a:r>
                        <a:rPr lang="de-DE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; sie nahmen mit aller Bereitwilligkeit das Wort auf und untersuchten täglich die Schriften, ob dies sich so verhielt.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οὗτοι δὲ ἦσαν εὐγενέστεροι τῶν ἐν Θεσσαλονίκῃ, οἵτινες ἐδέξαντο τὸν λόγον μετὰ πάσης προθυμίας καθ’ ἡμέραν ἀνακρίνοντες τὰς γραφὰς εἰ ἔχοι ταῦτα οὕτως. </a:t>
                      </a:r>
                      <a:endParaRPr lang="de-DE" sz="1800" b="1" kern="1200" dirty="0">
                        <a:solidFill>
                          <a:srgbClr val="006C3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74837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7432B1D2-0B29-C9DA-6B60-B16DE92550A5}"/>
              </a:ext>
            </a:extLst>
          </p:cNvPr>
          <p:cNvSpPr txBox="1"/>
          <p:nvPr/>
        </p:nvSpPr>
        <p:spPr>
          <a:xfrm>
            <a:off x="0" y="2564904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Edler (</a:t>
            </a:r>
            <a:r>
              <a:rPr lang="el-GR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εὐγενέστεροι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): Nicht, weil sie von nobler Geburt wären, sondern aufgrund des Verhaltens: Sie zeigten Bereitwilligkeit + Untersuchungsfreude!</a:t>
            </a:r>
          </a:p>
          <a:p>
            <a:pPr marL="182563" indent="-1825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Bereitwilligkeit (</a:t>
            </a:r>
            <a:r>
              <a:rPr lang="el-GR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προθυμία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): Die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Beröer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waren keine Formalisten. Sie waren zwar gebildet, hatten aber erst ihr Herz für die paulinische Lehre geöffnet.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Untersuchung:</a:t>
            </a:r>
          </a:p>
          <a:p>
            <a:pPr marL="623888" lvl="1" indent="-266700" algn="just">
              <a:buFont typeface="Arial" panose="020B0604020202020204" pitchFamily="34" charset="0"/>
              <a:buChar char="•"/>
            </a:pPr>
            <a:r>
              <a:rPr lang="el-GR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ἀνακρίνοντες τὰς γραφὰς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: Es war ihnen wichtig, die Schriften zu durchforsten und das Wort Gottes zu erörtern (vielleicht dieselben Schriften, die in </a:t>
            </a:r>
            <a:r>
              <a:rPr lang="de-DE" sz="2000" kern="1200" dirty="0" err="1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Thessalonich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 gezeigt wurden: </a:t>
            </a:r>
            <a:r>
              <a:rPr lang="de-DE" sz="2000" kern="1200" dirty="0" err="1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Jes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 53 / Ps 22?).</a:t>
            </a:r>
          </a:p>
          <a:p>
            <a:pPr marL="623888" lvl="1" indent="-266700" algn="just">
              <a:buFont typeface="Arial" panose="020B0604020202020204" pitchFamily="34" charset="0"/>
              <a:buChar char="•"/>
            </a:pPr>
            <a:r>
              <a:rPr lang="el-GR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καθ’ ἡμέραν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:</a:t>
            </a:r>
            <a:r>
              <a:rPr lang="el-GR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de-DE" sz="2000" kern="1200" dirty="0">
                <a:solidFill>
                  <a:srgbClr val="006C30"/>
                </a:solidFill>
                <a:latin typeface="Palatino Linotype" panose="02040502050505030304" pitchFamily="18" charset="0"/>
                <a:ea typeface="+mn-ea"/>
                <a:cs typeface="+mn-cs"/>
              </a:rPr>
              <a:t>Man hat nicht einmal kurz reingeschaut. Das Studium der Schriften war durchgehend, strukturiert, routiniert!</a:t>
            </a:r>
          </a:p>
          <a:p>
            <a:pPr marL="623888" lvl="1" indent="-2667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εἰ ἔχοι ταῦτα οὕτως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: Es war ein Anliegen, die Lehre von Paulus anhand des Inhalts der Schrift zu verifizieren.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40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52791-412A-2D19-B994-954E5CA2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– </a:t>
            </a:r>
            <a:r>
              <a:rPr lang="de-DE" dirty="0" err="1"/>
              <a:t>Apg</a:t>
            </a:r>
            <a:r>
              <a:rPr lang="de-DE" dirty="0"/>
              <a:t> 17,12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A8630C-484F-2DF0-8E50-772AAAC82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6D634D-76AD-9D90-2192-4FC86F5D90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E003D9-AE28-CE14-C62D-C15742E9B1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AFE7C10-F067-8AE2-06E9-8B9E5984D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758060"/>
              </p:ext>
            </p:extLst>
          </p:nvPr>
        </p:nvGraphicFramePr>
        <p:xfrm>
          <a:off x="146351" y="1268760"/>
          <a:ext cx="88566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331">
                  <a:extLst>
                    <a:ext uri="{9D8B030D-6E8A-4147-A177-3AD203B41FA5}">
                      <a16:colId xmlns:a16="http://schemas.microsoft.com/office/drawing/2014/main" val="87445746"/>
                    </a:ext>
                  </a:extLst>
                </a:gridCol>
                <a:gridCol w="4428331">
                  <a:extLst>
                    <a:ext uri="{9D8B030D-6E8A-4147-A177-3AD203B41FA5}">
                      <a16:colId xmlns:a16="http://schemas.microsoft.com/office/drawing/2014/main" val="1399912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Viele nun von ihnen glaubten, und von den griechischen vornehmen Frauen und Männern nicht wenige.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πολλοὶ μὲν οὖν ἐξ αὐτῶν ἐπίστευσαν καὶ τῶν Ἑλληνίδων γυναικῶν τῶν εὐσχημόνων καὶ ἀνδρῶν οὐκ ὀλίγοι.</a:t>
                      </a:r>
                      <a:endParaRPr lang="de-DE" sz="1800" b="1" kern="1200" dirty="0">
                        <a:solidFill>
                          <a:srgbClr val="006C3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74837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DF0F099-ADC9-2BF2-4110-C1E48CDB965B}"/>
              </a:ext>
            </a:extLst>
          </p:cNvPr>
          <p:cNvSpPr txBox="1"/>
          <p:nvPr/>
        </p:nvSpPr>
        <p:spPr>
          <a:xfrm>
            <a:off x="3128" y="2270124"/>
            <a:ext cx="9143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Paulus hatte dank ordentlichen Bibelstudiums der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Beröer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nichts zu befürchten. Vorausgesetzt, dass sie in der Schrift nach der Wahrheit gesucht haben, sie fanden und damit die paulinische Lehre bestätigen konnten, kamen viele von ihnen zum Glauben.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Ἑλληνίς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: Zu den Juden, die Paulus‘ Lehre annahmen, kamen noch Heiden dazu; vielleicht darunter Proselyten, aber zumeist waren es wohl pagane Menschen (vgl. die </a:t>
            </a:r>
            <a:r>
              <a:rPr lang="de-DE" sz="2000" i="1" dirty="0">
                <a:solidFill>
                  <a:srgbClr val="006C30"/>
                </a:solidFill>
                <a:latin typeface="Palatino Linotype" panose="02040502050505030304" pitchFamily="18" charset="0"/>
              </a:rPr>
              <a:t>griechische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Syro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-Phönizierin in Mk 7,26 = </a:t>
            </a:r>
            <a:r>
              <a:rPr lang="de-DE" sz="2000" i="1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dislegomenon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!).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6C30"/>
              </a:solidFill>
              <a:latin typeface="Palatino Linotype" panose="02040502050505030304" pitchFamily="18" charset="0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Wohlbemerkt, dass sie von den höheren Schichten der Gesellschaft entstammten (</a:t>
            </a:r>
            <a:r>
              <a:rPr lang="el-GR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εὐσχήμων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), Männer wie Frauen!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23E6CA2-AD73-D1C4-FCDC-32450F254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3549" y="5316164"/>
            <a:ext cx="4089464" cy="15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80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E8B44-6382-B4AF-77EF-190F3CCF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– </a:t>
            </a:r>
            <a:r>
              <a:rPr lang="de-DE" dirty="0" err="1"/>
              <a:t>Apg</a:t>
            </a:r>
            <a:r>
              <a:rPr lang="de-DE" dirty="0"/>
              <a:t> 17,13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37547F-6123-88D6-9A1F-221CF0A67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4164B-19DC-4B8D-80E2-42651E9EFC62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6F401C-BC9A-1CF2-72F6-BAC58B8B9C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8A64D3-1115-44AD-A02F-3E70E008512D}" type="datetime1">
              <a:rPr lang="de-DE" altLang="de-DE" smtClean="0"/>
              <a:pPr>
                <a:defRPr/>
              </a:pPr>
              <a:t>08.01.24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F2AA63-9F85-C077-7863-2679017117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Referat Paulus in Beröa</a:t>
            </a:r>
            <a:r>
              <a:rPr lang="de-DE"/>
              <a:t> </a:t>
            </a:r>
            <a:r>
              <a:rPr lang="de-DE" altLang="de-DE"/>
              <a:t>– N. Wappmannsberger</a:t>
            </a:r>
          </a:p>
          <a:p>
            <a:pPr>
              <a:defRPr/>
            </a:pPr>
            <a:endParaRPr lang="de-DE" alt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88DED02-DF07-C099-85D8-5468934951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253861"/>
              </p:ext>
            </p:extLst>
          </p:nvPr>
        </p:nvGraphicFramePr>
        <p:xfrm>
          <a:off x="146351" y="1124744"/>
          <a:ext cx="885666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657">
                  <a:extLst>
                    <a:ext uri="{9D8B030D-6E8A-4147-A177-3AD203B41FA5}">
                      <a16:colId xmlns:a16="http://schemas.microsoft.com/office/drawing/2014/main" val="87445746"/>
                    </a:ext>
                  </a:extLst>
                </a:gridCol>
                <a:gridCol w="4359005">
                  <a:extLst>
                    <a:ext uri="{9D8B030D-6E8A-4147-A177-3AD203B41FA5}">
                      <a16:colId xmlns:a16="http://schemas.microsoft.com/office/drawing/2014/main" val="1399912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Als aber die Juden von </a:t>
                      </a:r>
                      <a:r>
                        <a:rPr lang="de-DE" sz="1800" b="1" kern="1200" dirty="0" err="1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Thessalonich</a:t>
                      </a:r>
                      <a:r>
                        <a:rPr lang="de-DE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erfuhren, dass auch in </a:t>
                      </a:r>
                      <a:r>
                        <a:rPr lang="de-DE" sz="1800" b="1" kern="1200" dirty="0" err="1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Beröa</a:t>
                      </a:r>
                      <a:r>
                        <a:rPr lang="de-DE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das Wort Gottes von Paulus verkündigt wurde, kamen sie auch dorthin und beunruhigten und erregten die Volksmengen.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rgbClr val="006C3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Ὡς δὲ ἔγνωσαν οἱ ἀπὸ τῆς Θεσσαλονίκης Ἰουδαῖοι ὅτι καὶ ἐν τῇ Βεροίᾳ κατηγγέλη ὑπὸ τοῦ Παύλου ὁ λόγος τοῦ θεοῦ, ἦλθον κἀκεῖ σαλεύοντες καὶ ταράσσοντες τοὺς ὄχλους. </a:t>
                      </a:r>
                      <a:endParaRPr lang="de-DE" sz="1800" b="1" kern="1200" dirty="0">
                        <a:solidFill>
                          <a:srgbClr val="006C3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74837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71841BF-5A56-9F8F-4F8F-87B85DA28C1D}"/>
              </a:ext>
            </a:extLst>
          </p:cNvPr>
          <p:cNvSpPr txBox="1"/>
          <p:nvPr/>
        </p:nvSpPr>
        <p:spPr>
          <a:xfrm>
            <a:off x="0" y="283841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Den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thessalonichischen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Juden reichte es nicht, Paulus aus der eigenen Stadt zu vertreiben – Sie liefen Paulus noch in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Beröa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hinterher (70+ km zu Fuß!).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8A0D990-48E6-5F35-C8FA-460DFC5D3F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2" y="-99392"/>
            <a:ext cx="4869852" cy="113145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AEDAAE0-806B-EB8E-9489-B554427CD0F2}"/>
              </a:ext>
            </a:extLst>
          </p:cNvPr>
          <p:cNvSpPr txBox="1"/>
          <p:nvPr/>
        </p:nvSpPr>
        <p:spPr>
          <a:xfrm>
            <a:off x="27657" y="3501008"/>
            <a:ext cx="51924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σαλεύοντες καὶ ταράσσοντες τοὺς ὄχλους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: Dasselbe sahen wir schon in Antiochia auf Pisidien (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Apg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13,50),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Ikonion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(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Apg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14,5),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Lystra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(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Apg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14,19) und 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Thessalonich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(</a:t>
            </a:r>
            <a:r>
              <a:rPr lang="de-DE" sz="2000" dirty="0" err="1">
                <a:solidFill>
                  <a:srgbClr val="006C30"/>
                </a:solidFill>
                <a:latin typeface="Palatino Linotype" panose="02040502050505030304" pitchFamily="18" charset="0"/>
              </a:rPr>
              <a:t>Apg</a:t>
            </a: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 17,5-8).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0"/>
                </a:solidFill>
                <a:latin typeface="Palatino Linotype" panose="02040502050505030304" pitchFamily="18" charset="0"/>
              </a:rPr>
              <a:t>Zum fünften Mal also wurde Paulus Opfer von der Wut der Volksmassen, angestachelt durch die jüdische Obrigkeit – und muss fliehen…</a:t>
            </a:r>
          </a:p>
          <a:p>
            <a:pPr algn="just"/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164C394-7817-8E93-DC66-4D015027634C}"/>
              </a:ext>
            </a:extLst>
          </p:cNvPr>
          <p:cNvGrpSpPr/>
          <p:nvPr/>
        </p:nvGrpSpPr>
        <p:grpSpPr>
          <a:xfrm>
            <a:off x="6974117" y="3788594"/>
            <a:ext cx="2028895" cy="2108423"/>
            <a:chOff x="6974117" y="3788594"/>
            <a:chExt cx="2028895" cy="2108423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AB350FD-0646-4F17-9268-55E99A310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6295" y="3788594"/>
              <a:ext cx="1766717" cy="2063814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B4C925A-7356-3195-A36F-5B382CD44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692" y="3987291"/>
              <a:ext cx="550211" cy="50894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2CAD3AE8-2067-8586-C789-0F1803844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194" y="4079968"/>
              <a:ext cx="550211" cy="50894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37D2083-B12D-BD7C-06AE-ACB48602C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117" y="3952538"/>
              <a:ext cx="550211" cy="508945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01C86C6-B3FB-DE0C-305B-38954F528C73}"/>
                </a:ext>
              </a:extLst>
            </p:cNvPr>
            <p:cNvSpPr txBox="1"/>
            <p:nvPr/>
          </p:nvSpPr>
          <p:spPr>
            <a:xfrm>
              <a:off x="8172400" y="5589240"/>
              <a:ext cx="747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1. Reise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CEF8BAF-4A97-F335-D1AC-E88ED20B1B6F}"/>
              </a:ext>
            </a:extLst>
          </p:cNvPr>
          <p:cNvGrpSpPr/>
          <p:nvPr/>
        </p:nvGrpSpPr>
        <p:grpSpPr>
          <a:xfrm>
            <a:off x="5242006" y="3717032"/>
            <a:ext cx="1805570" cy="2179985"/>
            <a:chOff x="5242006" y="3717032"/>
            <a:chExt cx="1805570" cy="2179985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643D6AD4-B9A6-AC92-45A6-581DEDB0F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>
            <a:xfrm>
              <a:off x="5242006" y="3782577"/>
              <a:ext cx="1778266" cy="2063814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3A08D40E-0C6B-CB2F-8412-B6B3B3A79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468" y="3717032"/>
              <a:ext cx="550211" cy="50894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A22DBB9-CF0F-8E22-A517-43C60E450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545" y="3913356"/>
              <a:ext cx="550211" cy="508945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1591E84-441C-1F13-33A8-B86FC54E2BCC}"/>
                </a:ext>
              </a:extLst>
            </p:cNvPr>
            <p:cNvSpPr txBox="1"/>
            <p:nvPr/>
          </p:nvSpPr>
          <p:spPr>
            <a:xfrm>
              <a:off x="6300192" y="5589240"/>
              <a:ext cx="747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2. Reise</a:t>
              </a:r>
            </a:p>
          </p:txBody>
        </p:sp>
      </p:grpSp>
      <p:pic>
        <p:nvPicPr>
          <p:cNvPr id="12" name="Grafik 11" descr="Ein Bild, das Menschliches Gesicht, Kleidung, Person, Mann enthält.&#10;&#10;Automatisch generierte Beschreibung">
            <a:extLst>
              <a:ext uri="{FF2B5EF4-FFF2-40B4-BE49-F238E27FC236}">
                <a16:creationId xmlns:a16="http://schemas.microsoft.com/office/drawing/2014/main" id="{66E82211-8C43-447B-0306-4B7768B6E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01" y="66675"/>
            <a:ext cx="6263339" cy="665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46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Praesentation_lmu_aktuell">
  <a:themeElements>
    <a:clrScheme name="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CC00"/>
      </a:accent1>
      <a:accent2>
        <a:srgbClr val="FF990F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8A0C"/>
      </a:accent6>
      <a:hlink>
        <a:srgbClr val="009900"/>
      </a:hlink>
      <a:folHlink>
        <a:srgbClr val="99CC00"/>
      </a:folHlink>
    </a:clrScheme>
    <a:fontScheme name="Praesentation_lmu_aktuell">
      <a:majorFont>
        <a:latin typeface="LMU CompatilFact"/>
        <a:ea typeface=""/>
        <a:cs typeface=""/>
      </a:majorFont>
      <a:minorFont>
        <a:latin typeface="LMU CompatilF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lnDef>
  </a:objectDefaults>
  <a:extraClrSchemeLst>
    <a:extraClrScheme>
      <a:clrScheme name="Praesentation_lmu_aktu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3">
        <a:dk1>
          <a:srgbClr val="000000"/>
        </a:dk1>
        <a:lt1>
          <a:srgbClr val="FFFFFF"/>
        </a:lt1>
        <a:dk2>
          <a:srgbClr val="4C4C4C"/>
        </a:dk2>
        <a:lt2>
          <a:srgbClr val="808080"/>
        </a:lt2>
        <a:accent1>
          <a:srgbClr val="FF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00"/>
        </a:accent6>
        <a:hlink>
          <a:srgbClr val="00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2136</Words>
  <Application>Microsoft Macintosh PowerPoint</Application>
  <PresentationFormat>Bildschirmpräsentation (4:3)</PresentationFormat>
  <Paragraphs>198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Times New Roman</vt:lpstr>
      <vt:lpstr>Wingdings</vt:lpstr>
      <vt:lpstr>LMU SabonNext Demi</vt:lpstr>
      <vt:lpstr>Times</vt:lpstr>
      <vt:lpstr>Palatino Linotype</vt:lpstr>
      <vt:lpstr>LMU CompatilFact</vt:lpstr>
      <vt:lpstr>Arial</vt:lpstr>
      <vt:lpstr>Praesentation_lmu_aktuell</vt:lpstr>
      <vt:lpstr>Apg 17,10-15: Das Wirken Gottes in Beröa (Βέροια)</vt:lpstr>
      <vt:lpstr>Zum Einstieg: Der Text: Apg 17,10-15.</vt:lpstr>
      <vt:lpstr>Apg 17,10-15 jetzt mit Farbe (und bunt!)</vt:lpstr>
      <vt:lpstr>Der geographische Kontext: Wo ist Veria?</vt:lpstr>
      <vt:lpstr>Der narrative Kontext:  Was passierte davor/danach?</vt:lpstr>
      <vt:lpstr>Analyse – Apg 17,10</vt:lpstr>
      <vt:lpstr>Analyse – Apg 17,11</vt:lpstr>
      <vt:lpstr>Analyse – Apg 17,12</vt:lpstr>
      <vt:lpstr>Analyse – Apg 17,13</vt:lpstr>
      <vt:lpstr>Analyse – Apg 17,14</vt:lpstr>
      <vt:lpstr>Analyse – Apg 17,15</vt:lpstr>
      <vt:lpstr>Rekapitulation und Fazit</vt:lpstr>
      <vt:lpstr>Literatur: ἀνακρίνετε καθ’ ἡμέραν !!!</vt:lpstr>
      <vt:lpstr>Vielen Dank für die Aufmerksamkeit!</vt:lpstr>
      <vt:lpstr>PowerPoint-Präsentation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 Kanonisten &amp; Pedalion</dc:title>
  <dc:creator>LokalAdmin (added by ITg)</dc:creator>
  <cp:lastModifiedBy>ru37yag</cp:lastModifiedBy>
  <cp:revision>511</cp:revision>
  <cp:lastPrinted>2002-10-09T14:32:30Z</cp:lastPrinted>
  <dcterms:created xsi:type="dcterms:W3CDTF">2003-07-21T12:00:07Z</dcterms:created>
  <dcterms:modified xsi:type="dcterms:W3CDTF">2024-01-08T14:14:49Z</dcterms:modified>
</cp:coreProperties>
</file>