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36" r:id="rId1"/>
  </p:sldMasterIdLst>
  <p:notesMasterIdLst>
    <p:notesMasterId r:id="rId26"/>
  </p:notesMasterIdLst>
  <p:sldIdLst>
    <p:sldId id="256" r:id="rId2"/>
    <p:sldId id="284" r:id="rId3"/>
    <p:sldId id="334" r:id="rId4"/>
    <p:sldId id="331" r:id="rId5"/>
    <p:sldId id="333" r:id="rId6"/>
    <p:sldId id="332" r:id="rId7"/>
    <p:sldId id="325" r:id="rId8"/>
    <p:sldId id="260" r:id="rId9"/>
    <p:sldId id="329" r:id="rId10"/>
    <p:sldId id="327" r:id="rId11"/>
    <p:sldId id="330" r:id="rId12"/>
    <p:sldId id="335" r:id="rId13"/>
    <p:sldId id="328" r:id="rId14"/>
    <p:sldId id="303" r:id="rId15"/>
    <p:sldId id="326" r:id="rId16"/>
    <p:sldId id="302" r:id="rId17"/>
    <p:sldId id="304" r:id="rId18"/>
    <p:sldId id="320" r:id="rId19"/>
    <p:sldId id="305" r:id="rId20"/>
    <p:sldId id="306" r:id="rId21"/>
    <p:sldId id="321" r:id="rId22"/>
    <p:sldId id="323" r:id="rId23"/>
    <p:sldId id="324" r:id="rId24"/>
    <p:sldId id="322"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4"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9280B9-65C7-4889-8310-4C63B948ECB1}" type="doc">
      <dgm:prSet loTypeId="urn:microsoft.com/office/officeart/2005/8/layout/vList2" loCatId="list" qsTypeId="urn:microsoft.com/office/officeart/2005/8/quickstyle/simple1" qsCatId="simple" csTypeId="urn:microsoft.com/office/officeart/2005/8/colors/colorful1#1" csCatId="colorful" phldr="1"/>
      <dgm:spPr/>
      <dgm:t>
        <a:bodyPr/>
        <a:lstStyle/>
        <a:p>
          <a:endParaRPr lang="el-GR"/>
        </a:p>
      </dgm:t>
    </dgm:pt>
    <dgm:pt modelId="{FD791F23-0C74-4A92-BB83-B1F4E1D04424}">
      <dgm:prSet custT="1"/>
      <dgm:spPr/>
      <dgm:t>
        <a:bodyPr/>
        <a:lstStyle/>
        <a:p>
          <a:pPr rtl="0"/>
          <a:r>
            <a:rPr lang="el-GR" sz="2400" b="1" dirty="0"/>
            <a:t>5, </a:t>
          </a:r>
          <a:r>
            <a:rPr lang="el-GR" sz="2000" b="1" dirty="0"/>
            <a:t>3-16: Εισαγωγή: Μακαρισμοί (ποιοι εισέρχονται στη Βασιλεία), </a:t>
          </a:r>
          <a:endParaRPr lang="en-US" sz="2000" b="1" dirty="0"/>
        </a:p>
        <a:p>
          <a:pPr rtl="0"/>
          <a:r>
            <a:rPr lang="en-US" sz="2000" b="1" dirty="0"/>
            <a:t>o</a:t>
          </a:r>
          <a:r>
            <a:rPr lang="el-GR" sz="2000" b="1" dirty="0"/>
            <a:t>ι Μαθητές Αλάτι της γης και Φως του Κόσμου</a:t>
          </a:r>
          <a:endParaRPr lang="el-GR" sz="2000" dirty="0"/>
        </a:p>
      </dgm:t>
    </dgm:pt>
    <dgm:pt modelId="{6E80FD30-9F5D-4032-820C-9BD8448B7DFE}" type="parTrans" cxnId="{A935C2B3-1733-4DE1-8B32-89A6FF4D8B92}">
      <dgm:prSet/>
      <dgm:spPr/>
      <dgm:t>
        <a:bodyPr/>
        <a:lstStyle/>
        <a:p>
          <a:endParaRPr lang="el-GR"/>
        </a:p>
      </dgm:t>
    </dgm:pt>
    <dgm:pt modelId="{C4EC4A78-864C-4288-9C56-277EE92EA833}" type="sibTrans" cxnId="{A935C2B3-1733-4DE1-8B32-89A6FF4D8B92}">
      <dgm:prSet/>
      <dgm:spPr/>
      <dgm:t>
        <a:bodyPr/>
        <a:lstStyle/>
        <a:p>
          <a:endParaRPr lang="el-GR"/>
        </a:p>
      </dgm:t>
    </dgm:pt>
    <dgm:pt modelId="{7C0195C2-8CD8-4E02-A7EF-D03540C35E23}">
      <dgm:prSet custT="1"/>
      <dgm:spPr/>
      <dgm:t>
        <a:bodyPr/>
        <a:lstStyle/>
        <a:p>
          <a:pPr algn="l" rtl="0"/>
          <a:r>
            <a:rPr lang="el-GR" sz="2400" dirty="0"/>
            <a:t>5, 17-20: Εκπλήρωση κι όχι Κατάλυση Νόμου-Τορά</a:t>
          </a:r>
        </a:p>
      </dgm:t>
    </dgm:pt>
    <dgm:pt modelId="{CA2043DE-B6BC-456F-BD3C-2AF15EA39842}" type="parTrans" cxnId="{BC1C91AA-8BCD-40B6-84AB-9AC77DBDFDEC}">
      <dgm:prSet/>
      <dgm:spPr/>
      <dgm:t>
        <a:bodyPr/>
        <a:lstStyle/>
        <a:p>
          <a:endParaRPr lang="el-GR"/>
        </a:p>
      </dgm:t>
    </dgm:pt>
    <dgm:pt modelId="{ABDDACA4-6D76-4B06-AEF2-5DC5A7E809CC}" type="sibTrans" cxnId="{BC1C91AA-8BCD-40B6-84AB-9AC77DBDFDEC}">
      <dgm:prSet/>
      <dgm:spPr/>
      <dgm:t>
        <a:bodyPr/>
        <a:lstStyle/>
        <a:p>
          <a:endParaRPr lang="el-GR"/>
        </a:p>
      </dgm:t>
    </dgm:pt>
    <dgm:pt modelId="{B58DC592-A456-4A86-9F1A-C1B12999B653}">
      <dgm:prSet custT="1"/>
      <dgm:spPr/>
      <dgm:t>
        <a:bodyPr/>
        <a:lstStyle/>
        <a:p>
          <a:pPr algn="l" rtl="0"/>
          <a:r>
            <a:rPr lang="el-GR" sz="2400" dirty="0"/>
            <a:t>5, 21-48: Υπέρβαση Νόμου - </a:t>
          </a:r>
          <a:r>
            <a:rPr lang="el-GR" sz="1600" b="1" dirty="0"/>
            <a:t>έξι</a:t>
          </a:r>
          <a:r>
            <a:rPr lang="el-GR" sz="1800" b="1" dirty="0"/>
            <a:t> Υπερθέσεις </a:t>
          </a:r>
          <a:r>
            <a:rPr lang="el-GR" sz="1600" dirty="0"/>
            <a:t>(όχι </a:t>
          </a:r>
          <a:r>
            <a:rPr lang="el-GR" sz="1600" i="1" dirty="0"/>
            <a:t>Αντιθέσεις</a:t>
          </a:r>
          <a:r>
            <a:rPr lang="el-GR" sz="1600" dirty="0"/>
            <a:t>, όπως τιτλοφορούνται) </a:t>
          </a:r>
          <a:r>
            <a:rPr lang="el-GR" sz="2400" dirty="0"/>
            <a:t>- αγάπη στους εχθρούς</a:t>
          </a:r>
          <a:endParaRPr lang="el-GR" sz="2400" b="1" dirty="0">
            <a:solidFill>
              <a:srgbClr val="C00000"/>
            </a:solidFill>
          </a:endParaRPr>
        </a:p>
      </dgm:t>
    </dgm:pt>
    <dgm:pt modelId="{22BC3AAC-50E4-4474-AD89-744B44DCF9CF}" type="parTrans" cxnId="{2E22C22E-845C-4DC0-BD9D-690863AE81D6}">
      <dgm:prSet/>
      <dgm:spPr/>
      <dgm:t>
        <a:bodyPr/>
        <a:lstStyle/>
        <a:p>
          <a:endParaRPr lang="el-GR"/>
        </a:p>
      </dgm:t>
    </dgm:pt>
    <dgm:pt modelId="{6D563CB0-EFD7-4BDC-99A2-A505E2450310}" type="sibTrans" cxnId="{2E22C22E-845C-4DC0-BD9D-690863AE81D6}">
      <dgm:prSet/>
      <dgm:spPr/>
      <dgm:t>
        <a:bodyPr/>
        <a:lstStyle/>
        <a:p>
          <a:endParaRPr lang="el-GR"/>
        </a:p>
      </dgm:t>
    </dgm:pt>
    <dgm:pt modelId="{4A0DA87E-13A7-4630-BB08-95F351406881}">
      <dgm:prSet custT="1"/>
      <dgm:spPr/>
      <dgm:t>
        <a:bodyPr/>
        <a:lstStyle/>
        <a:p>
          <a:pPr algn="l" rtl="0"/>
          <a:r>
            <a:rPr lang="el-GR" sz="2400" dirty="0"/>
            <a:t>	6, 1-8: Ελεημοσύνη και Προσευχή </a:t>
          </a:r>
          <a:r>
            <a:rPr lang="el-GR" sz="2400" b="1" dirty="0"/>
            <a:t>ΕΝ ΚΡΥΠΤΩ!!!</a:t>
          </a:r>
          <a:r>
            <a:rPr lang="el-GR" sz="2400" b="1" dirty="0">
              <a:solidFill>
                <a:srgbClr val="C00000"/>
              </a:solidFill>
            </a:rPr>
            <a:t>  (Όχι Υποκρισία = Θέατρο)</a:t>
          </a:r>
          <a:r>
            <a:rPr lang="en-US" sz="2400" b="1" dirty="0">
              <a:solidFill>
                <a:srgbClr val="C00000"/>
              </a:solidFill>
            </a:rPr>
            <a:t> </a:t>
          </a:r>
          <a:endParaRPr lang="el-GR" sz="2400" b="1" dirty="0"/>
        </a:p>
      </dgm:t>
    </dgm:pt>
    <dgm:pt modelId="{D7305FA4-A828-4BA1-9BF0-CC29B3B6E059}" type="parTrans" cxnId="{C674018F-FE34-4503-B455-47095EACC12B}">
      <dgm:prSet/>
      <dgm:spPr/>
      <dgm:t>
        <a:bodyPr/>
        <a:lstStyle/>
        <a:p>
          <a:endParaRPr lang="el-GR"/>
        </a:p>
      </dgm:t>
    </dgm:pt>
    <dgm:pt modelId="{26C39E12-39DC-42B2-BEA3-049A340E880F}" type="sibTrans" cxnId="{C674018F-FE34-4503-B455-47095EACC12B}">
      <dgm:prSet/>
      <dgm:spPr/>
      <dgm:t>
        <a:bodyPr/>
        <a:lstStyle/>
        <a:p>
          <a:endParaRPr lang="el-GR"/>
        </a:p>
      </dgm:t>
    </dgm:pt>
    <dgm:pt modelId="{F6D9F4FD-1F4B-4F06-B894-DA93EC7D25C4}">
      <dgm:prSet custT="1"/>
      <dgm:spPr/>
      <dgm:t>
        <a:bodyPr/>
        <a:lstStyle/>
        <a:p>
          <a:pPr algn="just" rtl="0"/>
          <a:r>
            <a:rPr lang="el-GR" sz="2400" b="1" dirty="0"/>
            <a:t>		6, 9-15: Κυριακή Προσευχή </a:t>
          </a:r>
          <a:r>
            <a:rPr lang="el-GR" sz="1800" b="1" dirty="0"/>
            <a:t>(τα 3 πρώτα αιτήματα 			συμπυκνώνουν τη διδασκαλία που προηγείται και τα 3 επόμενα 			όσα έπονται (</a:t>
          </a:r>
          <a:r>
            <a:rPr lang="en-US" sz="1800" b="1" dirty="0" err="1"/>
            <a:t>Bornkamm</a:t>
          </a:r>
          <a:r>
            <a:rPr lang="en-US" sz="1800" b="1" dirty="0"/>
            <a:t>)</a:t>
          </a:r>
          <a:endParaRPr lang="el-GR" sz="1800" dirty="0"/>
        </a:p>
      </dgm:t>
    </dgm:pt>
    <dgm:pt modelId="{97AA03D6-C23E-447A-BCA1-1080B8189F57}" type="parTrans" cxnId="{BCEEA238-7490-4DA8-84B9-99579636F456}">
      <dgm:prSet/>
      <dgm:spPr/>
      <dgm:t>
        <a:bodyPr/>
        <a:lstStyle/>
        <a:p>
          <a:endParaRPr lang="el-GR"/>
        </a:p>
      </dgm:t>
    </dgm:pt>
    <dgm:pt modelId="{104FB5FE-3CBC-4F96-8226-31B0474CDC68}" type="sibTrans" cxnId="{BCEEA238-7490-4DA8-84B9-99579636F456}">
      <dgm:prSet/>
      <dgm:spPr/>
      <dgm:t>
        <a:bodyPr/>
        <a:lstStyle/>
        <a:p>
          <a:endParaRPr lang="el-GR"/>
        </a:p>
      </dgm:t>
    </dgm:pt>
    <dgm:pt modelId="{ECBA6842-0F73-4F26-BA27-999892FB694E}">
      <dgm:prSet custT="1"/>
      <dgm:spPr/>
      <dgm:t>
        <a:bodyPr/>
        <a:lstStyle/>
        <a:p>
          <a:pPr algn="l" rtl="0"/>
          <a:r>
            <a:rPr lang="el-GR" sz="2400" dirty="0"/>
            <a:t>6, 16-18: Νηστεία</a:t>
          </a:r>
        </a:p>
      </dgm:t>
    </dgm:pt>
    <dgm:pt modelId="{F1DDFE0D-9D3E-4230-AFA1-EA40AF5696FE}" type="parTrans" cxnId="{3A820914-268B-4D29-8265-D322315FF217}">
      <dgm:prSet/>
      <dgm:spPr/>
      <dgm:t>
        <a:bodyPr/>
        <a:lstStyle/>
        <a:p>
          <a:endParaRPr lang="el-GR"/>
        </a:p>
      </dgm:t>
    </dgm:pt>
    <dgm:pt modelId="{707D16C3-181C-4743-84B5-A67DF2723F4E}" type="sibTrans" cxnId="{3A820914-268B-4D29-8265-D322315FF217}">
      <dgm:prSet/>
      <dgm:spPr/>
      <dgm:t>
        <a:bodyPr/>
        <a:lstStyle/>
        <a:p>
          <a:endParaRPr lang="el-GR"/>
        </a:p>
      </dgm:t>
    </dgm:pt>
    <dgm:pt modelId="{0B28B494-A84A-4BD4-B23A-6B4204AE4012}">
      <dgm:prSet custT="1"/>
      <dgm:spPr/>
      <dgm:t>
        <a:bodyPr/>
        <a:lstStyle/>
        <a:p>
          <a:pPr algn="l" rtl="0"/>
          <a:r>
            <a:rPr lang="el-GR" sz="2400" dirty="0"/>
            <a:t>6, 19-7, 11: Εμπιστοσύνη στον Θεό-Πατέρα / </a:t>
          </a:r>
          <a:r>
            <a:rPr lang="el-GR" sz="2400" b="1" dirty="0">
              <a:solidFill>
                <a:srgbClr val="C00000"/>
              </a:solidFill>
            </a:rPr>
            <a:t>Όχι Άγχος!</a:t>
          </a:r>
        </a:p>
      </dgm:t>
    </dgm:pt>
    <dgm:pt modelId="{1412AD49-8A70-41A5-B7F0-7DF51DB2E58C}" type="parTrans" cxnId="{690B1D45-5BD8-4608-8595-A79925E6CAF5}">
      <dgm:prSet/>
      <dgm:spPr/>
      <dgm:t>
        <a:bodyPr/>
        <a:lstStyle/>
        <a:p>
          <a:endParaRPr lang="el-GR"/>
        </a:p>
      </dgm:t>
    </dgm:pt>
    <dgm:pt modelId="{495DA45C-C3A4-4A14-B443-F83FC5EFAB9C}" type="sibTrans" cxnId="{690B1D45-5BD8-4608-8595-A79925E6CAF5}">
      <dgm:prSet/>
      <dgm:spPr/>
      <dgm:t>
        <a:bodyPr/>
        <a:lstStyle/>
        <a:p>
          <a:endParaRPr lang="el-GR"/>
        </a:p>
      </dgm:t>
    </dgm:pt>
    <dgm:pt modelId="{3C1672E6-E1F0-4AF4-ADEA-3A4C9036A9A7}">
      <dgm:prSet custT="1"/>
      <dgm:spPr/>
      <dgm:t>
        <a:bodyPr/>
        <a:lstStyle/>
        <a:p>
          <a:pPr algn="l" rtl="0"/>
          <a:r>
            <a:rPr lang="el-GR" sz="2400" dirty="0"/>
            <a:t>7, 12: Χρυσός Κανόνας: </a:t>
          </a:r>
          <a:r>
            <a:rPr lang="el-GR" sz="2000" dirty="0"/>
            <a:t>όχι άρνηση «</a:t>
          </a:r>
          <a:r>
            <a:rPr lang="el-GR" sz="2000" dirty="0" err="1"/>
            <a:t>ό,τι</a:t>
          </a:r>
          <a:r>
            <a:rPr lang="el-GR" sz="2000" dirty="0"/>
            <a:t> </a:t>
          </a:r>
          <a:r>
            <a:rPr lang="el-GR" sz="2000" b="1" dirty="0"/>
            <a:t>δεν</a:t>
          </a:r>
          <a:r>
            <a:rPr lang="el-GR" sz="2000" dirty="0"/>
            <a:t> θέλεις να σου κάνουν, να μην το κάνεις» αλλά θέση-ενέργεια: «</a:t>
          </a:r>
          <a:r>
            <a:rPr lang="el-GR" sz="2000" dirty="0" err="1"/>
            <a:t>ό,τι</a:t>
          </a:r>
          <a:r>
            <a:rPr lang="el-GR" sz="2000" dirty="0"/>
            <a:t> θέλεις να σου κάνουν, να το κάνεις»</a:t>
          </a:r>
        </a:p>
      </dgm:t>
    </dgm:pt>
    <dgm:pt modelId="{9F9E8D05-9A7A-4FE4-B3A9-08EF54338766}" type="parTrans" cxnId="{42A3079B-565C-4E5F-9D8B-6F222474F4EF}">
      <dgm:prSet/>
      <dgm:spPr/>
      <dgm:t>
        <a:bodyPr/>
        <a:lstStyle/>
        <a:p>
          <a:endParaRPr lang="el-GR"/>
        </a:p>
      </dgm:t>
    </dgm:pt>
    <dgm:pt modelId="{D0FA1D5E-C1F0-422B-B064-1A69F3BF3BDD}" type="sibTrans" cxnId="{42A3079B-565C-4E5F-9D8B-6F222474F4EF}">
      <dgm:prSet/>
      <dgm:spPr/>
      <dgm:t>
        <a:bodyPr/>
        <a:lstStyle/>
        <a:p>
          <a:endParaRPr lang="el-GR"/>
        </a:p>
      </dgm:t>
    </dgm:pt>
    <dgm:pt modelId="{D83EF0B1-ED62-4EB6-9ECF-DB81B248A29A}">
      <dgm:prSet custT="1"/>
      <dgm:spPr/>
      <dgm:t>
        <a:bodyPr/>
        <a:lstStyle/>
        <a:p>
          <a:pPr rtl="0"/>
          <a:r>
            <a:rPr lang="el-GR" sz="1800" b="1" dirty="0"/>
            <a:t>7, 13-27: Επίλογος: Αντιθετικές παραβολές  </a:t>
          </a:r>
          <a:r>
            <a:rPr lang="el-GR" sz="1800" b="1" dirty="0">
              <a:solidFill>
                <a:srgbClr val="C00000"/>
              </a:solidFill>
            </a:rPr>
            <a:t>ΔΥΟ</a:t>
          </a:r>
          <a:r>
            <a:rPr lang="el-GR" sz="1800" b="1" dirty="0"/>
            <a:t> θύρες, δέντρα, οικίες </a:t>
          </a:r>
        </a:p>
        <a:p>
          <a:pPr rtl="0"/>
          <a:r>
            <a:rPr lang="el-GR" sz="1800" b="1" dirty="0"/>
            <a:t>(αναφορά στην Κρίση)</a:t>
          </a:r>
          <a:endParaRPr lang="el-GR" sz="1800" dirty="0"/>
        </a:p>
      </dgm:t>
    </dgm:pt>
    <dgm:pt modelId="{11587406-33E8-48A1-9CDE-81F2BF1D1F80}" type="parTrans" cxnId="{6AE1CA15-61E8-4B0A-A31E-FF3622ED6A80}">
      <dgm:prSet/>
      <dgm:spPr/>
      <dgm:t>
        <a:bodyPr/>
        <a:lstStyle/>
        <a:p>
          <a:endParaRPr lang="el-GR"/>
        </a:p>
      </dgm:t>
    </dgm:pt>
    <dgm:pt modelId="{387EF7C9-9C23-4331-B745-037A0FFCC313}" type="sibTrans" cxnId="{6AE1CA15-61E8-4B0A-A31E-FF3622ED6A80}">
      <dgm:prSet/>
      <dgm:spPr/>
      <dgm:t>
        <a:bodyPr/>
        <a:lstStyle/>
        <a:p>
          <a:endParaRPr lang="el-GR"/>
        </a:p>
      </dgm:t>
    </dgm:pt>
    <dgm:pt modelId="{469553AF-98C8-4AEE-B4B6-5181798AA4AD}">
      <dgm:prSet custT="1"/>
      <dgm:spPr/>
      <dgm:t>
        <a:bodyPr/>
        <a:lstStyle/>
        <a:p>
          <a:pPr algn="l" rtl="0"/>
          <a:endParaRPr lang="el-GR" sz="2400" dirty="0"/>
        </a:p>
      </dgm:t>
    </dgm:pt>
    <dgm:pt modelId="{D273C736-2CCB-4342-97FC-1FF993F78806}" type="parTrans" cxnId="{FD615B0E-382F-47BB-B852-59D742AFDD79}">
      <dgm:prSet/>
      <dgm:spPr/>
    </dgm:pt>
    <dgm:pt modelId="{18F0A592-63D0-4B46-B513-9F9FC238E86F}" type="sibTrans" cxnId="{FD615B0E-382F-47BB-B852-59D742AFDD79}">
      <dgm:prSet/>
      <dgm:spPr/>
    </dgm:pt>
    <dgm:pt modelId="{84F3D475-3BE3-45FB-8E1F-576089E0F5BE}" type="pres">
      <dgm:prSet presAssocID="{D19280B9-65C7-4889-8310-4C63B948ECB1}" presName="linear" presStyleCnt="0">
        <dgm:presLayoutVars>
          <dgm:animLvl val="lvl"/>
          <dgm:resizeHandles val="exact"/>
        </dgm:presLayoutVars>
      </dgm:prSet>
      <dgm:spPr/>
    </dgm:pt>
    <dgm:pt modelId="{3D5E7F2C-57E2-4F61-8878-F4CEF854B6B0}" type="pres">
      <dgm:prSet presAssocID="{FD791F23-0C74-4A92-BB83-B1F4E1D04424}" presName="parentText" presStyleLbl="node1" presStyleIdx="0" presStyleCnt="2">
        <dgm:presLayoutVars>
          <dgm:chMax val="0"/>
          <dgm:bulletEnabled val="1"/>
        </dgm:presLayoutVars>
      </dgm:prSet>
      <dgm:spPr/>
    </dgm:pt>
    <dgm:pt modelId="{2572AF94-CF84-4888-86D7-F31B13CBA697}" type="pres">
      <dgm:prSet presAssocID="{FD791F23-0C74-4A92-BB83-B1F4E1D04424}" presName="childText" presStyleLbl="revTx" presStyleIdx="0" presStyleCnt="1" custScaleY="121248">
        <dgm:presLayoutVars>
          <dgm:bulletEnabled val="1"/>
        </dgm:presLayoutVars>
      </dgm:prSet>
      <dgm:spPr/>
    </dgm:pt>
    <dgm:pt modelId="{5922A078-FDC3-4928-A44C-D27A6CD8A61F}" type="pres">
      <dgm:prSet presAssocID="{D83EF0B1-ED62-4EB6-9ECF-DB81B248A29A}" presName="parentText" presStyleLbl="node1" presStyleIdx="1" presStyleCnt="2" custLinFactNeighborY="4944">
        <dgm:presLayoutVars>
          <dgm:chMax val="0"/>
          <dgm:bulletEnabled val="1"/>
        </dgm:presLayoutVars>
      </dgm:prSet>
      <dgm:spPr/>
    </dgm:pt>
  </dgm:ptLst>
  <dgm:cxnLst>
    <dgm:cxn modelId="{FD615B0E-382F-47BB-B852-59D742AFDD79}" srcId="{FD791F23-0C74-4A92-BB83-B1F4E1D04424}" destId="{469553AF-98C8-4AEE-B4B6-5181798AA4AD}" srcOrd="0" destOrd="0" parTransId="{D273C736-2CCB-4342-97FC-1FF993F78806}" sibTransId="{18F0A592-63D0-4B46-B513-9F9FC238E86F}"/>
    <dgm:cxn modelId="{3A820914-268B-4D29-8265-D322315FF217}" srcId="{F6D9F4FD-1F4B-4F06-B894-DA93EC7D25C4}" destId="{ECBA6842-0F73-4F26-BA27-999892FB694E}" srcOrd="0" destOrd="0" parTransId="{F1DDFE0D-9D3E-4230-AFA1-EA40AF5696FE}" sibTransId="{707D16C3-181C-4743-84B5-A67DF2723F4E}"/>
    <dgm:cxn modelId="{6AE1CA15-61E8-4B0A-A31E-FF3622ED6A80}" srcId="{D19280B9-65C7-4889-8310-4C63B948ECB1}" destId="{D83EF0B1-ED62-4EB6-9ECF-DB81B248A29A}" srcOrd="1" destOrd="0" parTransId="{11587406-33E8-48A1-9CDE-81F2BF1D1F80}" sibTransId="{387EF7C9-9C23-4331-B745-037A0FFCC313}"/>
    <dgm:cxn modelId="{85CF5F2E-7E36-446B-B014-9F12C9A1FCE0}" type="presOf" srcId="{D19280B9-65C7-4889-8310-4C63B948ECB1}" destId="{84F3D475-3BE3-45FB-8E1F-576089E0F5BE}" srcOrd="0" destOrd="0" presId="urn:microsoft.com/office/officeart/2005/8/layout/vList2"/>
    <dgm:cxn modelId="{2E22C22E-845C-4DC0-BD9D-690863AE81D6}" srcId="{7C0195C2-8CD8-4E02-A7EF-D03540C35E23}" destId="{B58DC592-A456-4A86-9F1A-C1B12999B653}" srcOrd="0" destOrd="0" parTransId="{22BC3AAC-50E4-4474-AD89-744B44DCF9CF}" sibTransId="{6D563CB0-EFD7-4BDC-99A2-A505E2450310}"/>
    <dgm:cxn modelId="{BCEEA238-7490-4DA8-84B9-99579636F456}" srcId="{4A0DA87E-13A7-4630-BB08-95F351406881}" destId="{F6D9F4FD-1F4B-4F06-B894-DA93EC7D25C4}" srcOrd="0" destOrd="0" parTransId="{97AA03D6-C23E-447A-BCA1-1080B8189F57}" sibTransId="{104FB5FE-3CBC-4F96-8226-31B0474CDC68}"/>
    <dgm:cxn modelId="{BCC7C65D-D59D-41A0-863F-AC7AE9A70727}" type="presOf" srcId="{0B28B494-A84A-4BD4-B23A-6B4204AE4012}" destId="{2572AF94-CF84-4888-86D7-F31B13CBA697}" srcOrd="0" destOrd="6" presId="urn:microsoft.com/office/officeart/2005/8/layout/vList2"/>
    <dgm:cxn modelId="{64183B5F-C2E8-4EA8-A6C7-92FB9615E1D5}" type="presOf" srcId="{F6D9F4FD-1F4B-4F06-B894-DA93EC7D25C4}" destId="{2572AF94-CF84-4888-86D7-F31B13CBA697}" srcOrd="0" destOrd="4" presId="urn:microsoft.com/office/officeart/2005/8/layout/vList2"/>
    <dgm:cxn modelId="{690B1D45-5BD8-4608-8595-A79925E6CAF5}" srcId="{7C0195C2-8CD8-4E02-A7EF-D03540C35E23}" destId="{0B28B494-A84A-4BD4-B23A-6B4204AE4012}" srcOrd="1" destOrd="0" parTransId="{1412AD49-8A70-41A5-B7F0-7DF51DB2E58C}" sibTransId="{495DA45C-C3A4-4A14-B443-F83FC5EFAB9C}"/>
    <dgm:cxn modelId="{371BBD83-52E3-4B3C-84C4-307C43C1CC6A}" type="presOf" srcId="{D83EF0B1-ED62-4EB6-9ECF-DB81B248A29A}" destId="{5922A078-FDC3-4928-A44C-D27A6CD8A61F}" srcOrd="0" destOrd="0" presId="urn:microsoft.com/office/officeart/2005/8/layout/vList2"/>
    <dgm:cxn modelId="{C674018F-FE34-4503-B455-47095EACC12B}" srcId="{B58DC592-A456-4A86-9F1A-C1B12999B653}" destId="{4A0DA87E-13A7-4630-BB08-95F351406881}" srcOrd="0" destOrd="0" parTransId="{D7305FA4-A828-4BA1-9BF0-CC29B3B6E059}" sibTransId="{26C39E12-39DC-42B2-BEA3-049A340E880F}"/>
    <dgm:cxn modelId="{0967538F-FCC9-497A-8EAA-A2A78D80A7F6}" type="presOf" srcId="{469553AF-98C8-4AEE-B4B6-5181798AA4AD}" destId="{2572AF94-CF84-4888-86D7-F31B13CBA697}" srcOrd="0" destOrd="0" presId="urn:microsoft.com/office/officeart/2005/8/layout/vList2"/>
    <dgm:cxn modelId="{42A3079B-565C-4E5F-9D8B-6F222474F4EF}" srcId="{FD791F23-0C74-4A92-BB83-B1F4E1D04424}" destId="{3C1672E6-E1F0-4AF4-ADEA-3A4C9036A9A7}" srcOrd="2" destOrd="0" parTransId="{9F9E8D05-9A7A-4FE4-B3A9-08EF54338766}" sibTransId="{D0FA1D5E-C1F0-422B-B064-1A69F3BF3BDD}"/>
    <dgm:cxn modelId="{045AD9A0-7A34-4CBB-8E51-B27AD97230C9}" type="presOf" srcId="{ECBA6842-0F73-4F26-BA27-999892FB694E}" destId="{2572AF94-CF84-4888-86D7-F31B13CBA697}" srcOrd="0" destOrd="5" presId="urn:microsoft.com/office/officeart/2005/8/layout/vList2"/>
    <dgm:cxn modelId="{BC1C91AA-8BCD-40B6-84AB-9AC77DBDFDEC}" srcId="{FD791F23-0C74-4A92-BB83-B1F4E1D04424}" destId="{7C0195C2-8CD8-4E02-A7EF-D03540C35E23}" srcOrd="1" destOrd="0" parTransId="{CA2043DE-B6BC-456F-BD3C-2AF15EA39842}" sibTransId="{ABDDACA4-6D76-4B06-AEF2-5DC5A7E809CC}"/>
    <dgm:cxn modelId="{A935C2B3-1733-4DE1-8B32-89A6FF4D8B92}" srcId="{D19280B9-65C7-4889-8310-4C63B948ECB1}" destId="{FD791F23-0C74-4A92-BB83-B1F4E1D04424}" srcOrd="0" destOrd="0" parTransId="{6E80FD30-9F5D-4032-820C-9BD8448B7DFE}" sibTransId="{C4EC4A78-864C-4288-9C56-277EE92EA833}"/>
    <dgm:cxn modelId="{07BE03BB-3C8D-4ED4-A9C4-125993880FE0}" type="presOf" srcId="{4A0DA87E-13A7-4630-BB08-95F351406881}" destId="{2572AF94-CF84-4888-86D7-F31B13CBA697}" srcOrd="0" destOrd="3" presId="urn:microsoft.com/office/officeart/2005/8/layout/vList2"/>
    <dgm:cxn modelId="{05C6ECBF-85A3-4331-9C30-5F6FEAE03E97}" type="presOf" srcId="{B58DC592-A456-4A86-9F1A-C1B12999B653}" destId="{2572AF94-CF84-4888-86D7-F31B13CBA697}" srcOrd="0" destOrd="2" presId="urn:microsoft.com/office/officeart/2005/8/layout/vList2"/>
    <dgm:cxn modelId="{D1669FCE-5D8B-4505-990E-60ACF707F4E8}" type="presOf" srcId="{FD791F23-0C74-4A92-BB83-B1F4E1D04424}" destId="{3D5E7F2C-57E2-4F61-8878-F4CEF854B6B0}" srcOrd="0" destOrd="0" presId="urn:microsoft.com/office/officeart/2005/8/layout/vList2"/>
    <dgm:cxn modelId="{8D6513EE-5F6F-464F-B82D-9B492BD17E7C}" type="presOf" srcId="{7C0195C2-8CD8-4E02-A7EF-D03540C35E23}" destId="{2572AF94-CF84-4888-86D7-F31B13CBA697}" srcOrd="0" destOrd="1" presId="urn:microsoft.com/office/officeart/2005/8/layout/vList2"/>
    <dgm:cxn modelId="{815328FA-EF55-459B-9A9B-FEAF5F204476}" type="presOf" srcId="{3C1672E6-E1F0-4AF4-ADEA-3A4C9036A9A7}" destId="{2572AF94-CF84-4888-86D7-F31B13CBA697}" srcOrd="0" destOrd="7" presId="urn:microsoft.com/office/officeart/2005/8/layout/vList2"/>
    <dgm:cxn modelId="{70D3F535-2139-4D5B-8322-08B61DF9C503}" type="presParOf" srcId="{84F3D475-3BE3-45FB-8E1F-576089E0F5BE}" destId="{3D5E7F2C-57E2-4F61-8878-F4CEF854B6B0}" srcOrd="0" destOrd="0" presId="urn:microsoft.com/office/officeart/2005/8/layout/vList2"/>
    <dgm:cxn modelId="{0D702A08-127C-4967-ACB5-05AEB0759505}" type="presParOf" srcId="{84F3D475-3BE3-45FB-8E1F-576089E0F5BE}" destId="{2572AF94-CF84-4888-86D7-F31B13CBA697}" srcOrd="1" destOrd="0" presId="urn:microsoft.com/office/officeart/2005/8/layout/vList2"/>
    <dgm:cxn modelId="{32672C46-7325-4E35-B338-8CD403664C1B}" type="presParOf" srcId="{84F3D475-3BE3-45FB-8E1F-576089E0F5BE}" destId="{5922A078-FDC3-4928-A44C-D27A6CD8A61F}"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39C963-EA2E-41C7-B6F2-0358C331845F}"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A3FDE5B5-E851-433F-BB73-34CE11637821}">
      <dgm:prSet/>
      <dgm:spPr/>
      <dgm:t>
        <a:bodyPr/>
        <a:lstStyle/>
        <a:p>
          <a:pPr algn="just"/>
          <a:endParaRPr lang="el-GR" b="1" dirty="0"/>
        </a:p>
        <a:p>
          <a:pPr algn="just"/>
          <a:r>
            <a:rPr lang="el-GR" b="1" dirty="0"/>
            <a:t>Δεύτερον</a:t>
          </a:r>
          <a:r>
            <a:rPr lang="el-GR" b="1" baseline="30000" dirty="0"/>
            <a:t>.</a:t>
          </a:r>
          <a:r>
            <a:rPr lang="el-GR" b="1" dirty="0"/>
            <a:t> </a:t>
          </a:r>
          <a:r>
            <a:rPr lang="el-GR" dirty="0"/>
            <a:t>περιγράφεται η κλήση των Δώδεκα. με μια συμβολική κίνηση και με μία εξαιρετικά συγκεκριμένη πράξη ο Ιησούς αναγγέλλει την ανακαίνιση του ιουδαϊκού </a:t>
          </a:r>
          <a:r>
            <a:rPr lang="el-GR" dirty="0" err="1"/>
            <a:t>δωδεκάφυλου</a:t>
          </a:r>
          <a:r>
            <a:rPr lang="el-GR" dirty="0"/>
            <a:t> και την δρομολογεί. </a:t>
          </a:r>
          <a:endParaRPr lang="en-US" dirty="0"/>
        </a:p>
      </dgm:t>
    </dgm:pt>
    <dgm:pt modelId="{11AE45AB-9F1D-4AC7-B8C8-E7890986BC05}" type="parTrans" cxnId="{9E496D5F-EC5E-4123-8773-288F259EDB97}">
      <dgm:prSet/>
      <dgm:spPr/>
      <dgm:t>
        <a:bodyPr/>
        <a:lstStyle/>
        <a:p>
          <a:endParaRPr lang="en-US"/>
        </a:p>
      </dgm:t>
    </dgm:pt>
    <dgm:pt modelId="{61BF9BDD-8C59-4074-A105-84AC1C527E59}" type="sibTrans" cxnId="{9E496D5F-EC5E-4123-8773-288F259EDB97}">
      <dgm:prSet/>
      <dgm:spPr/>
      <dgm:t>
        <a:bodyPr/>
        <a:lstStyle/>
        <a:p>
          <a:endParaRPr lang="en-US"/>
        </a:p>
      </dgm:t>
    </dgm:pt>
    <dgm:pt modelId="{32FE2F3F-A9B0-46BE-8596-FE621493D2DB}">
      <dgm:prSet/>
      <dgm:spPr/>
      <dgm:t>
        <a:bodyPr/>
        <a:lstStyle/>
        <a:p>
          <a:pPr algn="just"/>
          <a:r>
            <a:rPr lang="el-GR" b="1" dirty="0"/>
            <a:t>Τέλος</a:t>
          </a:r>
          <a:r>
            <a:rPr lang="el-GR" b="1" baseline="30000" dirty="0"/>
            <a:t>.</a:t>
          </a:r>
          <a:r>
            <a:rPr lang="el-GR" dirty="0"/>
            <a:t> γίνεται αντιληπτό ότι ο Ιησούς δεν είναι μόνον καθηγητής αλλά και λυτρωτής ολόκληρου του ανθρώπου. </a:t>
          </a:r>
          <a:r>
            <a:rPr lang="el-GR" b="1" dirty="0"/>
            <a:t>Ο διδάσκων Ιησούς είναι ταυτόχρονα ο θεράπων Ιησούς.</a:t>
          </a:r>
          <a:endParaRPr lang="en-US" dirty="0"/>
        </a:p>
      </dgm:t>
    </dgm:pt>
    <dgm:pt modelId="{29F458C4-B84E-4668-901C-0781759CB9EF}" type="parTrans" cxnId="{8428F8F5-54D3-4598-B47D-3EAFE688F70D}">
      <dgm:prSet/>
      <dgm:spPr/>
      <dgm:t>
        <a:bodyPr/>
        <a:lstStyle/>
        <a:p>
          <a:endParaRPr lang="en-US"/>
        </a:p>
      </dgm:t>
    </dgm:pt>
    <dgm:pt modelId="{02B52A51-EF71-4826-BA3A-72EC08313E99}" type="sibTrans" cxnId="{8428F8F5-54D3-4598-B47D-3EAFE688F70D}">
      <dgm:prSet/>
      <dgm:spPr/>
      <dgm:t>
        <a:bodyPr/>
        <a:lstStyle/>
        <a:p>
          <a:endParaRPr lang="en-US"/>
        </a:p>
      </dgm:t>
    </dgm:pt>
    <dgm:pt modelId="{5151BE0C-1733-4843-8964-6F7D5B6C6771}">
      <dgm:prSet/>
      <dgm:spPr/>
      <dgm:t>
        <a:bodyPr/>
        <a:lstStyle/>
        <a:p>
          <a:pPr algn="just"/>
          <a:r>
            <a:rPr lang="el-GR" b="1" dirty="0"/>
            <a:t>Πρώτον</a:t>
          </a:r>
          <a:r>
            <a:rPr lang="el-GR" b="1" baseline="30000" dirty="0"/>
            <a:t>.</a:t>
          </a:r>
          <a:r>
            <a:rPr lang="el-GR" b="1" dirty="0"/>
            <a:t> Ο Κύριος στην άβυσσο και την Έρημο.</a:t>
          </a:r>
        </a:p>
        <a:p>
          <a:pPr algn="just"/>
          <a:r>
            <a:rPr lang="el-GR" b="1" dirty="0"/>
            <a:t>Μετά </a:t>
          </a:r>
          <a:r>
            <a:rPr lang="el-GR" dirty="0"/>
            <a:t>καταγράφεται η βασική περίληψη του κηρύγματος του Ιησού, η οποία αποτελεί την </a:t>
          </a:r>
          <a:r>
            <a:rPr lang="el-GR" b="1" dirty="0"/>
            <a:t>περίληψη ολόκληρου του κηρύγματος</a:t>
          </a:r>
          <a:r>
            <a:rPr lang="el-GR" dirty="0"/>
            <a:t>: “Μετανοείτε, διότι έχει πλησιάσει πλέον η βασιλεία των ουρανών” (</a:t>
          </a:r>
          <a:r>
            <a:rPr lang="el-GR" dirty="0" err="1"/>
            <a:t>Μτ</a:t>
          </a:r>
          <a:r>
            <a:rPr lang="el-GR" dirty="0"/>
            <a:t>. 4, 12-25). </a:t>
          </a:r>
          <a:endParaRPr lang="en-US" dirty="0"/>
        </a:p>
      </dgm:t>
    </dgm:pt>
    <dgm:pt modelId="{496E78B8-DC23-4E9A-9536-FE49271D201D}" type="sibTrans" cxnId="{EC4DF9DF-A78E-4FE1-A8EF-256DBED79FD1}">
      <dgm:prSet/>
      <dgm:spPr/>
      <dgm:t>
        <a:bodyPr/>
        <a:lstStyle/>
        <a:p>
          <a:endParaRPr lang="en-US"/>
        </a:p>
      </dgm:t>
    </dgm:pt>
    <dgm:pt modelId="{96523BB9-1EA9-46DF-A6D9-B8B0F566A67B}" type="parTrans" cxnId="{EC4DF9DF-A78E-4FE1-A8EF-256DBED79FD1}">
      <dgm:prSet/>
      <dgm:spPr/>
      <dgm:t>
        <a:bodyPr/>
        <a:lstStyle/>
        <a:p>
          <a:endParaRPr lang="en-US"/>
        </a:p>
      </dgm:t>
    </dgm:pt>
    <dgm:pt modelId="{C24BB59C-050B-48BE-B6B7-C9B6C0E44263}" type="pres">
      <dgm:prSet presAssocID="{6439C963-EA2E-41C7-B6F2-0358C331845F}" presName="vert0" presStyleCnt="0">
        <dgm:presLayoutVars>
          <dgm:dir/>
          <dgm:animOne val="branch"/>
          <dgm:animLvl val="lvl"/>
        </dgm:presLayoutVars>
      </dgm:prSet>
      <dgm:spPr/>
    </dgm:pt>
    <dgm:pt modelId="{97F647E9-8B40-49D9-8CEB-F48CAE922124}" type="pres">
      <dgm:prSet presAssocID="{5151BE0C-1733-4843-8964-6F7D5B6C6771}" presName="thickLine" presStyleLbl="alignNode1" presStyleIdx="0" presStyleCnt="3"/>
      <dgm:spPr/>
    </dgm:pt>
    <dgm:pt modelId="{6DD59707-D111-4702-9F8C-61E9FFFDA44C}" type="pres">
      <dgm:prSet presAssocID="{5151BE0C-1733-4843-8964-6F7D5B6C6771}" presName="horz1" presStyleCnt="0"/>
      <dgm:spPr/>
    </dgm:pt>
    <dgm:pt modelId="{83B2E8AA-F730-481F-8E0D-67091D1E0587}" type="pres">
      <dgm:prSet presAssocID="{5151BE0C-1733-4843-8964-6F7D5B6C6771}" presName="tx1" presStyleLbl="revTx" presStyleIdx="0" presStyleCnt="3"/>
      <dgm:spPr/>
    </dgm:pt>
    <dgm:pt modelId="{E03DBED3-FFA4-404E-BA4A-312538FDC4F4}" type="pres">
      <dgm:prSet presAssocID="{5151BE0C-1733-4843-8964-6F7D5B6C6771}" presName="vert1" presStyleCnt="0"/>
      <dgm:spPr/>
    </dgm:pt>
    <dgm:pt modelId="{1180B340-CBD9-43E4-9F13-A9B283E577B1}" type="pres">
      <dgm:prSet presAssocID="{A3FDE5B5-E851-433F-BB73-34CE11637821}" presName="thickLine" presStyleLbl="alignNode1" presStyleIdx="1" presStyleCnt="3"/>
      <dgm:spPr/>
    </dgm:pt>
    <dgm:pt modelId="{E0532082-8461-46A4-A02B-BF19D387C56D}" type="pres">
      <dgm:prSet presAssocID="{A3FDE5B5-E851-433F-BB73-34CE11637821}" presName="horz1" presStyleCnt="0"/>
      <dgm:spPr/>
    </dgm:pt>
    <dgm:pt modelId="{8E4CAEFB-F47D-4058-96E1-A0EAA13EF4DD}" type="pres">
      <dgm:prSet presAssocID="{A3FDE5B5-E851-433F-BB73-34CE11637821}" presName="tx1" presStyleLbl="revTx" presStyleIdx="1" presStyleCnt="3" custLinFactNeighborX="90115" custLinFactNeighborY="-16568"/>
      <dgm:spPr/>
    </dgm:pt>
    <dgm:pt modelId="{6036D674-72CC-42F0-932A-AE8138178AC9}" type="pres">
      <dgm:prSet presAssocID="{A3FDE5B5-E851-433F-BB73-34CE11637821}" presName="vert1" presStyleCnt="0"/>
      <dgm:spPr/>
    </dgm:pt>
    <dgm:pt modelId="{C3225348-79BF-41C9-A3E3-73268C927EC9}" type="pres">
      <dgm:prSet presAssocID="{32FE2F3F-A9B0-46BE-8596-FE621493D2DB}" presName="thickLine" presStyleLbl="alignNode1" presStyleIdx="2" presStyleCnt="3"/>
      <dgm:spPr/>
    </dgm:pt>
    <dgm:pt modelId="{B829BF45-47C4-4AB9-A3BB-EFF278DDCFFA}" type="pres">
      <dgm:prSet presAssocID="{32FE2F3F-A9B0-46BE-8596-FE621493D2DB}" presName="horz1" presStyleCnt="0"/>
      <dgm:spPr/>
    </dgm:pt>
    <dgm:pt modelId="{7DC7D1DA-4D1D-4AEF-91C1-9C1D7917E9A8}" type="pres">
      <dgm:prSet presAssocID="{32FE2F3F-A9B0-46BE-8596-FE621493D2DB}" presName="tx1" presStyleLbl="revTx" presStyleIdx="2" presStyleCnt="3"/>
      <dgm:spPr/>
    </dgm:pt>
    <dgm:pt modelId="{B6B6E338-7453-4241-A27F-0274BF1E8C41}" type="pres">
      <dgm:prSet presAssocID="{32FE2F3F-A9B0-46BE-8596-FE621493D2DB}" presName="vert1" presStyleCnt="0"/>
      <dgm:spPr/>
    </dgm:pt>
  </dgm:ptLst>
  <dgm:cxnLst>
    <dgm:cxn modelId="{3118F15C-581B-4EF6-B587-C77A29DBD905}" type="presOf" srcId="{A3FDE5B5-E851-433F-BB73-34CE11637821}" destId="{8E4CAEFB-F47D-4058-96E1-A0EAA13EF4DD}" srcOrd="0" destOrd="0" presId="urn:microsoft.com/office/officeart/2008/layout/LinedList"/>
    <dgm:cxn modelId="{9E496D5F-EC5E-4123-8773-288F259EDB97}" srcId="{6439C963-EA2E-41C7-B6F2-0358C331845F}" destId="{A3FDE5B5-E851-433F-BB73-34CE11637821}" srcOrd="1" destOrd="0" parTransId="{11AE45AB-9F1D-4AC7-B8C8-E7890986BC05}" sibTransId="{61BF9BDD-8C59-4074-A105-84AC1C527E59}"/>
    <dgm:cxn modelId="{19A85357-0816-429A-9429-15D38DC8DA60}" type="presOf" srcId="{6439C963-EA2E-41C7-B6F2-0358C331845F}" destId="{C24BB59C-050B-48BE-B6B7-C9B6C0E44263}" srcOrd="0" destOrd="0" presId="urn:microsoft.com/office/officeart/2008/layout/LinedList"/>
    <dgm:cxn modelId="{E31DB55A-A3F7-4D74-96F5-1FF532EE5BE3}" type="presOf" srcId="{32FE2F3F-A9B0-46BE-8596-FE621493D2DB}" destId="{7DC7D1DA-4D1D-4AEF-91C1-9C1D7917E9A8}" srcOrd="0" destOrd="0" presId="urn:microsoft.com/office/officeart/2008/layout/LinedList"/>
    <dgm:cxn modelId="{C1D75BA1-832A-46AA-A382-30F338F8C84F}" type="presOf" srcId="{5151BE0C-1733-4843-8964-6F7D5B6C6771}" destId="{83B2E8AA-F730-481F-8E0D-67091D1E0587}" srcOrd="0" destOrd="0" presId="urn:microsoft.com/office/officeart/2008/layout/LinedList"/>
    <dgm:cxn modelId="{EC4DF9DF-A78E-4FE1-A8EF-256DBED79FD1}" srcId="{6439C963-EA2E-41C7-B6F2-0358C331845F}" destId="{5151BE0C-1733-4843-8964-6F7D5B6C6771}" srcOrd="0" destOrd="0" parTransId="{96523BB9-1EA9-46DF-A6D9-B8B0F566A67B}" sibTransId="{496E78B8-DC23-4E9A-9536-FE49271D201D}"/>
    <dgm:cxn modelId="{8428F8F5-54D3-4598-B47D-3EAFE688F70D}" srcId="{6439C963-EA2E-41C7-B6F2-0358C331845F}" destId="{32FE2F3F-A9B0-46BE-8596-FE621493D2DB}" srcOrd="2" destOrd="0" parTransId="{29F458C4-B84E-4668-901C-0781759CB9EF}" sibTransId="{02B52A51-EF71-4826-BA3A-72EC08313E99}"/>
    <dgm:cxn modelId="{57658EFC-A050-469B-A2FE-7C1287B9EEAC}" type="presParOf" srcId="{C24BB59C-050B-48BE-B6B7-C9B6C0E44263}" destId="{97F647E9-8B40-49D9-8CEB-F48CAE922124}" srcOrd="0" destOrd="0" presId="urn:microsoft.com/office/officeart/2008/layout/LinedList"/>
    <dgm:cxn modelId="{15537523-6F60-4B13-9329-CA3591754B3C}" type="presParOf" srcId="{C24BB59C-050B-48BE-B6B7-C9B6C0E44263}" destId="{6DD59707-D111-4702-9F8C-61E9FFFDA44C}" srcOrd="1" destOrd="0" presId="urn:microsoft.com/office/officeart/2008/layout/LinedList"/>
    <dgm:cxn modelId="{93E0B194-3E87-4A02-AA28-EC9C92560050}" type="presParOf" srcId="{6DD59707-D111-4702-9F8C-61E9FFFDA44C}" destId="{83B2E8AA-F730-481F-8E0D-67091D1E0587}" srcOrd="0" destOrd="0" presId="urn:microsoft.com/office/officeart/2008/layout/LinedList"/>
    <dgm:cxn modelId="{C26AF1FB-8AA7-4946-8AD8-E1952C8BA6E6}" type="presParOf" srcId="{6DD59707-D111-4702-9F8C-61E9FFFDA44C}" destId="{E03DBED3-FFA4-404E-BA4A-312538FDC4F4}" srcOrd="1" destOrd="0" presId="urn:microsoft.com/office/officeart/2008/layout/LinedList"/>
    <dgm:cxn modelId="{6E1BCB38-4BE9-40CB-8589-03E7A0A5DB1C}" type="presParOf" srcId="{C24BB59C-050B-48BE-B6B7-C9B6C0E44263}" destId="{1180B340-CBD9-43E4-9F13-A9B283E577B1}" srcOrd="2" destOrd="0" presId="urn:microsoft.com/office/officeart/2008/layout/LinedList"/>
    <dgm:cxn modelId="{297AD4A4-2873-4239-8018-2D63406DC369}" type="presParOf" srcId="{C24BB59C-050B-48BE-B6B7-C9B6C0E44263}" destId="{E0532082-8461-46A4-A02B-BF19D387C56D}" srcOrd="3" destOrd="0" presId="urn:microsoft.com/office/officeart/2008/layout/LinedList"/>
    <dgm:cxn modelId="{8372F757-1BAC-481E-8046-197AC2E8A081}" type="presParOf" srcId="{E0532082-8461-46A4-A02B-BF19D387C56D}" destId="{8E4CAEFB-F47D-4058-96E1-A0EAA13EF4DD}" srcOrd="0" destOrd="0" presId="urn:microsoft.com/office/officeart/2008/layout/LinedList"/>
    <dgm:cxn modelId="{636068EF-E12D-45C2-BFD8-BE9010BFCF95}" type="presParOf" srcId="{E0532082-8461-46A4-A02B-BF19D387C56D}" destId="{6036D674-72CC-42F0-932A-AE8138178AC9}" srcOrd="1" destOrd="0" presId="urn:microsoft.com/office/officeart/2008/layout/LinedList"/>
    <dgm:cxn modelId="{57B2A4FA-674C-4366-9665-5D7D872F6EC9}" type="presParOf" srcId="{C24BB59C-050B-48BE-B6B7-C9B6C0E44263}" destId="{C3225348-79BF-41C9-A3E3-73268C927EC9}" srcOrd="4" destOrd="0" presId="urn:microsoft.com/office/officeart/2008/layout/LinedList"/>
    <dgm:cxn modelId="{5602E08D-3B21-4C43-A479-65445EA6025C}" type="presParOf" srcId="{C24BB59C-050B-48BE-B6B7-C9B6C0E44263}" destId="{B829BF45-47C4-4AB9-A3BB-EFF278DDCFFA}" srcOrd="5" destOrd="0" presId="urn:microsoft.com/office/officeart/2008/layout/LinedList"/>
    <dgm:cxn modelId="{4CCA8C82-3C50-44BE-B066-4487D427F0E2}" type="presParOf" srcId="{B829BF45-47C4-4AB9-A3BB-EFF278DDCFFA}" destId="{7DC7D1DA-4D1D-4AEF-91C1-9C1D7917E9A8}" srcOrd="0" destOrd="0" presId="urn:microsoft.com/office/officeart/2008/layout/LinedList"/>
    <dgm:cxn modelId="{A2ECB51D-83C0-4AB4-A488-2F3B94B8F261}" type="presParOf" srcId="{B829BF45-47C4-4AB9-A3BB-EFF278DDCFFA}" destId="{B6B6E338-7453-4241-A27F-0274BF1E8C4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0B54709-0136-438F-9D96-646FBF0EC563}"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316FED74-EFFF-4570-86E2-2A27A68006FB}">
      <dgm:prSet/>
      <dgm:spPr/>
      <dgm:t>
        <a:bodyPr/>
        <a:lstStyle/>
        <a:p>
          <a:r>
            <a:rPr lang="el-GR"/>
            <a:t>από το </a:t>
          </a:r>
          <a:r>
            <a:rPr lang="el-GR" i="1"/>
            <a:t>πάντα γὰρ ταῦτα τὰ ἔθνη ἐπιζητοῦσιν</a:t>
          </a:r>
          <a:r>
            <a:rPr lang="el-GR"/>
            <a:t> (6, 32</a:t>
          </a:r>
          <a:r>
            <a:rPr lang="el-GR" baseline="30000"/>
            <a:t>.</a:t>
          </a:r>
          <a:r>
            <a:rPr lang="en-US"/>
            <a:t> </a:t>
          </a:r>
          <a:r>
            <a:rPr lang="el-GR"/>
            <a:t>18, 17: </a:t>
          </a:r>
          <a:r>
            <a:rPr lang="el-GR" i="1"/>
            <a:t>ἔστω σοι ὡς ὁ ἐθνικός καὶ ὁ τελώνης</a:t>
          </a:r>
          <a:r>
            <a:rPr lang="el-GR"/>
            <a:t>)</a:t>
          </a:r>
          <a:r>
            <a:rPr lang="el-GR" i="1"/>
            <a:t> </a:t>
          </a:r>
          <a:r>
            <a:rPr lang="el-GR"/>
            <a:t>καθίσταται σαφές ότι η ΟΟ απευθύνεται κατεξοχήν σε </a:t>
          </a:r>
          <a:r>
            <a:rPr lang="el-GR" b="1"/>
            <a:t>Ιουδαιοχριστιανούς</a:t>
          </a:r>
          <a:r>
            <a:rPr lang="el-GR"/>
            <a:t>, οι οποίοι είχαν πιθανότατα είχαν υποστεί βία όπως και το τραύμα του ξεριζωμού. Έτσι είναι άμεσα συγγενές προς την </a:t>
          </a:r>
          <a:r>
            <a:rPr lang="el-GR" i="1"/>
            <a:t>Επιστολή Ιακώβου</a:t>
          </a:r>
          <a:r>
            <a:rPr lang="el-GR"/>
            <a:t> και τη </a:t>
          </a:r>
          <a:r>
            <a:rPr lang="el-GR" i="1"/>
            <a:t>Διδαχή</a:t>
          </a:r>
          <a:r>
            <a:rPr lang="el-GR"/>
            <a:t>. Αντιθέτως στο Κοράνι, που απηχεί ιδιαίτερα το Μτ., απουσιάζει έστω και ένας υπαινιγμός στην ΟΟ καθώς αυτή προφανώς δεν συνάδει με τη θεολογία και ανθρωπολογία του.</a:t>
          </a:r>
          <a:endParaRPr lang="en-US"/>
        </a:p>
      </dgm:t>
    </dgm:pt>
    <dgm:pt modelId="{12D1ADB5-A832-4C3D-B594-9005A14F714C}" type="parTrans" cxnId="{708D7B1B-5793-4F07-A8CB-EF97D0F8CA00}">
      <dgm:prSet/>
      <dgm:spPr/>
      <dgm:t>
        <a:bodyPr/>
        <a:lstStyle/>
        <a:p>
          <a:endParaRPr lang="en-US"/>
        </a:p>
      </dgm:t>
    </dgm:pt>
    <dgm:pt modelId="{844A7B1E-B638-4934-88CE-D4561DC6BB62}" type="sibTrans" cxnId="{708D7B1B-5793-4F07-A8CB-EF97D0F8CA00}">
      <dgm:prSet/>
      <dgm:spPr/>
      <dgm:t>
        <a:bodyPr/>
        <a:lstStyle/>
        <a:p>
          <a:endParaRPr lang="en-US"/>
        </a:p>
      </dgm:t>
    </dgm:pt>
    <dgm:pt modelId="{69AC51D2-FD5F-4F32-9372-0117419D43A4}">
      <dgm:prSet/>
      <dgm:spPr/>
      <dgm:t>
        <a:bodyPr/>
        <a:lstStyle/>
        <a:p>
          <a:r>
            <a:rPr lang="el-GR" b="1"/>
            <a:t>Ο Ματθαίος, ένας τελώνης που γνώριζε από …. Οφειλές  και  … έμαθε τη συγχώρεση!!!</a:t>
          </a:r>
          <a:br>
            <a:rPr lang="el-GR" b="1"/>
          </a:br>
          <a:endParaRPr lang="en-US"/>
        </a:p>
      </dgm:t>
    </dgm:pt>
    <dgm:pt modelId="{B8385BFB-A053-458D-AEDB-AA5F323D1BEA}" type="parTrans" cxnId="{919C1489-C274-4223-A069-548F3FABC462}">
      <dgm:prSet/>
      <dgm:spPr/>
      <dgm:t>
        <a:bodyPr/>
        <a:lstStyle/>
        <a:p>
          <a:endParaRPr lang="en-US"/>
        </a:p>
      </dgm:t>
    </dgm:pt>
    <dgm:pt modelId="{1A817CEF-8EB5-42E1-B151-007C25EAFABB}" type="sibTrans" cxnId="{919C1489-C274-4223-A069-548F3FABC462}">
      <dgm:prSet/>
      <dgm:spPr/>
      <dgm:t>
        <a:bodyPr/>
        <a:lstStyle/>
        <a:p>
          <a:endParaRPr lang="en-US"/>
        </a:p>
      </dgm:t>
    </dgm:pt>
    <dgm:pt modelId="{E5F0CB52-3C54-4048-8125-57CB7AEB0C13}">
      <dgm:prSet/>
      <dgm:spPr/>
      <dgm:t>
        <a:bodyPr/>
        <a:lstStyle/>
        <a:p>
          <a:r>
            <a:rPr lang="el-GR" b="1"/>
            <a:t>Απευθύνεται σε εκκλησία της Συρίας (;)  εκτοπισμένων ιουδαιοχριστιανών που έχει  πρόβλημα στην κοινωνία - ΚΟΙΝΗ ΤΡΑΠΕΖΑ μεταξύ «μεγάλων» και «μικρών» (= ΕΞ ΕΘΝΏΝ ΧΡΙΣΤΙΑΝΏΝ;)</a:t>
          </a:r>
          <a:endParaRPr lang="en-US"/>
        </a:p>
      </dgm:t>
    </dgm:pt>
    <dgm:pt modelId="{B10BD515-DDA1-49CE-90A3-730263BD7696}" type="parTrans" cxnId="{B6AADF12-35A7-4749-BFD9-6151E0ED33B2}">
      <dgm:prSet/>
      <dgm:spPr/>
      <dgm:t>
        <a:bodyPr/>
        <a:lstStyle/>
        <a:p>
          <a:endParaRPr lang="en-US"/>
        </a:p>
      </dgm:t>
    </dgm:pt>
    <dgm:pt modelId="{F9195467-75D4-44AF-945C-0E739C146EA7}" type="sibTrans" cxnId="{B6AADF12-35A7-4749-BFD9-6151E0ED33B2}">
      <dgm:prSet/>
      <dgm:spPr/>
      <dgm:t>
        <a:bodyPr/>
        <a:lstStyle/>
        <a:p>
          <a:endParaRPr lang="en-US"/>
        </a:p>
      </dgm:t>
    </dgm:pt>
    <dgm:pt modelId="{7864C700-31FC-4854-B193-1A896D13B137}">
      <dgm:prSet/>
      <dgm:spPr/>
      <dgm:t>
        <a:bodyPr/>
        <a:lstStyle/>
        <a:p>
          <a:r>
            <a:rPr lang="el-GR"/>
            <a:t>. </a:t>
          </a:r>
          <a:endParaRPr lang="en-US"/>
        </a:p>
      </dgm:t>
    </dgm:pt>
    <dgm:pt modelId="{AB146AEC-53B7-429D-B5CA-DB216A38E74C}" type="parTrans" cxnId="{7DB8B429-1F12-414A-9C30-5C7A38B829E6}">
      <dgm:prSet/>
      <dgm:spPr/>
      <dgm:t>
        <a:bodyPr/>
        <a:lstStyle/>
        <a:p>
          <a:endParaRPr lang="en-US"/>
        </a:p>
      </dgm:t>
    </dgm:pt>
    <dgm:pt modelId="{3AD06FFC-E3E5-4058-B82F-24069D97D0A7}" type="sibTrans" cxnId="{7DB8B429-1F12-414A-9C30-5C7A38B829E6}">
      <dgm:prSet/>
      <dgm:spPr/>
      <dgm:t>
        <a:bodyPr/>
        <a:lstStyle/>
        <a:p>
          <a:endParaRPr lang="en-US"/>
        </a:p>
      </dgm:t>
    </dgm:pt>
    <dgm:pt modelId="{21246EBE-32CC-48C6-B17A-B1A5576FC8A5}" type="pres">
      <dgm:prSet presAssocID="{80B54709-0136-438F-9D96-646FBF0EC563}" presName="vert0" presStyleCnt="0">
        <dgm:presLayoutVars>
          <dgm:dir/>
          <dgm:animOne val="branch"/>
          <dgm:animLvl val="lvl"/>
        </dgm:presLayoutVars>
      </dgm:prSet>
      <dgm:spPr/>
    </dgm:pt>
    <dgm:pt modelId="{9E440F24-6574-40BB-B8E0-D9CD305EDF68}" type="pres">
      <dgm:prSet presAssocID="{316FED74-EFFF-4570-86E2-2A27A68006FB}" presName="thickLine" presStyleLbl="alignNode1" presStyleIdx="0" presStyleCnt="4"/>
      <dgm:spPr/>
    </dgm:pt>
    <dgm:pt modelId="{3B4F01AB-196A-4778-A784-93B1CC5CAA00}" type="pres">
      <dgm:prSet presAssocID="{316FED74-EFFF-4570-86E2-2A27A68006FB}" presName="horz1" presStyleCnt="0"/>
      <dgm:spPr/>
    </dgm:pt>
    <dgm:pt modelId="{21C0DCEC-5630-4067-AC1A-31CA2DF29775}" type="pres">
      <dgm:prSet presAssocID="{316FED74-EFFF-4570-86E2-2A27A68006FB}" presName="tx1" presStyleLbl="revTx" presStyleIdx="0" presStyleCnt="4"/>
      <dgm:spPr/>
    </dgm:pt>
    <dgm:pt modelId="{D029A1FA-F61C-432A-8ED5-BDF079BE63E8}" type="pres">
      <dgm:prSet presAssocID="{316FED74-EFFF-4570-86E2-2A27A68006FB}" presName="vert1" presStyleCnt="0"/>
      <dgm:spPr/>
    </dgm:pt>
    <dgm:pt modelId="{CA74DCE3-EE56-48F9-81AA-C1BE592F1BC7}" type="pres">
      <dgm:prSet presAssocID="{69AC51D2-FD5F-4F32-9372-0117419D43A4}" presName="thickLine" presStyleLbl="alignNode1" presStyleIdx="1" presStyleCnt="4"/>
      <dgm:spPr/>
    </dgm:pt>
    <dgm:pt modelId="{C65924FE-0AA2-424F-A6C5-74B20C9D0C1D}" type="pres">
      <dgm:prSet presAssocID="{69AC51D2-FD5F-4F32-9372-0117419D43A4}" presName="horz1" presStyleCnt="0"/>
      <dgm:spPr/>
    </dgm:pt>
    <dgm:pt modelId="{F4CFA2E3-8893-4C08-B4F9-362B6C3F0C7B}" type="pres">
      <dgm:prSet presAssocID="{69AC51D2-FD5F-4F32-9372-0117419D43A4}" presName="tx1" presStyleLbl="revTx" presStyleIdx="1" presStyleCnt="4"/>
      <dgm:spPr/>
    </dgm:pt>
    <dgm:pt modelId="{E1C6B9CC-42F3-4A57-89FB-3837AE8CB801}" type="pres">
      <dgm:prSet presAssocID="{69AC51D2-FD5F-4F32-9372-0117419D43A4}" presName="vert1" presStyleCnt="0"/>
      <dgm:spPr/>
    </dgm:pt>
    <dgm:pt modelId="{E5B4D6BB-4A72-4900-A82E-583D7D301BF3}" type="pres">
      <dgm:prSet presAssocID="{E5F0CB52-3C54-4048-8125-57CB7AEB0C13}" presName="thickLine" presStyleLbl="alignNode1" presStyleIdx="2" presStyleCnt="4"/>
      <dgm:spPr/>
    </dgm:pt>
    <dgm:pt modelId="{2F885352-B783-42A2-8951-9E4B0F89119A}" type="pres">
      <dgm:prSet presAssocID="{E5F0CB52-3C54-4048-8125-57CB7AEB0C13}" presName="horz1" presStyleCnt="0"/>
      <dgm:spPr/>
    </dgm:pt>
    <dgm:pt modelId="{A5C95147-929A-4EB5-A168-1A18665163F1}" type="pres">
      <dgm:prSet presAssocID="{E5F0CB52-3C54-4048-8125-57CB7AEB0C13}" presName="tx1" presStyleLbl="revTx" presStyleIdx="2" presStyleCnt="4"/>
      <dgm:spPr/>
    </dgm:pt>
    <dgm:pt modelId="{A90A0D11-0CE3-4BC7-ABDC-F27B42FBBBBB}" type="pres">
      <dgm:prSet presAssocID="{E5F0CB52-3C54-4048-8125-57CB7AEB0C13}" presName="vert1" presStyleCnt="0"/>
      <dgm:spPr/>
    </dgm:pt>
    <dgm:pt modelId="{D31B641A-E7D5-4A25-B8D6-85681C2EA08C}" type="pres">
      <dgm:prSet presAssocID="{7864C700-31FC-4854-B193-1A896D13B137}" presName="thickLine" presStyleLbl="alignNode1" presStyleIdx="3" presStyleCnt="4"/>
      <dgm:spPr/>
    </dgm:pt>
    <dgm:pt modelId="{05D86819-9201-42BB-B988-F2A37C6071FE}" type="pres">
      <dgm:prSet presAssocID="{7864C700-31FC-4854-B193-1A896D13B137}" presName="horz1" presStyleCnt="0"/>
      <dgm:spPr/>
    </dgm:pt>
    <dgm:pt modelId="{92F27C16-0A4B-4FA1-83F0-15374D0A1BBA}" type="pres">
      <dgm:prSet presAssocID="{7864C700-31FC-4854-B193-1A896D13B137}" presName="tx1" presStyleLbl="revTx" presStyleIdx="3" presStyleCnt="4"/>
      <dgm:spPr/>
    </dgm:pt>
    <dgm:pt modelId="{89A33650-7EA5-42E4-969A-A756C6ED6E29}" type="pres">
      <dgm:prSet presAssocID="{7864C700-31FC-4854-B193-1A896D13B137}" presName="vert1" presStyleCnt="0"/>
      <dgm:spPr/>
    </dgm:pt>
  </dgm:ptLst>
  <dgm:cxnLst>
    <dgm:cxn modelId="{B6AADF12-35A7-4749-BFD9-6151E0ED33B2}" srcId="{80B54709-0136-438F-9D96-646FBF0EC563}" destId="{E5F0CB52-3C54-4048-8125-57CB7AEB0C13}" srcOrd="2" destOrd="0" parTransId="{B10BD515-DDA1-49CE-90A3-730263BD7696}" sibTransId="{F9195467-75D4-44AF-945C-0E739C146EA7}"/>
    <dgm:cxn modelId="{708D7B1B-5793-4F07-A8CB-EF97D0F8CA00}" srcId="{80B54709-0136-438F-9D96-646FBF0EC563}" destId="{316FED74-EFFF-4570-86E2-2A27A68006FB}" srcOrd="0" destOrd="0" parTransId="{12D1ADB5-A832-4C3D-B594-9005A14F714C}" sibTransId="{844A7B1E-B638-4934-88CE-D4561DC6BB62}"/>
    <dgm:cxn modelId="{0BCFDA28-7E3C-4927-8D89-45338B8114B3}" type="presOf" srcId="{69AC51D2-FD5F-4F32-9372-0117419D43A4}" destId="{F4CFA2E3-8893-4C08-B4F9-362B6C3F0C7B}" srcOrd="0" destOrd="0" presId="urn:microsoft.com/office/officeart/2008/layout/LinedList"/>
    <dgm:cxn modelId="{7DB8B429-1F12-414A-9C30-5C7A38B829E6}" srcId="{80B54709-0136-438F-9D96-646FBF0EC563}" destId="{7864C700-31FC-4854-B193-1A896D13B137}" srcOrd="3" destOrd="0" parTransId="{AB146AEC-53B7-429D-B5CA-DB216A38E74C}" sibTransId="{3AD06FFC-E3E5-4058-B82F-24069D97D0A7}"/>
    <dgm:cxn modelId="{A2E4865E-0A8E-4F4C-A62A-45331BB26CA8}" type="presOf" srcId="{80B54709-0136-438F-9D96-646FBF0EC563}" destId="{21246EBE-32CC-48C6-B17A-B1A5576FC8A5}" srcOrd="0" destOrd="0" presId="urn:microsoft.com/office/officeart/2008/layout/LinedList"/>
    <dgm:cxn modelId="{919C1489-C274-4223-A069-548F3FABC462}" srcId="{80B54709-0136-438F-9D96-646FBF0EC563}" destId="{69AC51D2-FD5F-4F32-9372-0117419D43A4}" srcOrd="1" destOrd="0" parTransId="{B8385BFB-A053-458D-AEDB-AA5F323D1BEA}" sibTransId="{1A817CEF-8EB5-42E1-B151-007C25EAFABB}"/>
    <dgm:cxn modelId="{121389AD-3033-4629-8A21-6E1B1B1F7434}" type="presOf" srcId="{316FED74-EFFF-4570-86E2-2A27A68006FB}" destId="{21C0DCEC-5630-4067-AC1A-31CA2DF29775}" srcOrd="0" destOrd="0" presId="urn:microsoft.com/office/officeart/2008/layout/LinedList"/>
    <dgm:cxn modelId="{C6146CE7-7987-419D-937E-7A0ADF5B45EA}" type="presOf" srcId="{7864C700-31FC-4854-B193-1A896D13B137}" destId="{92F27C16-0A4B-4FA1-83F0-15374D0A1BBA}" srcOrd="0" destOrd="0" presId="urn:microsoft.com/office/officeart/2008/layout/LinedList"/>
    <dgm:cxn modelId="{240677E9-4029-4CFF-8EA3-9C7E576AE911}" type="presOf" srcId="{E5F0CB52-3C54-4048-8125-57CB7AEB0C13}" destId="{A5C95147-929A-4EB5-A168-1A18665163F1}" srcOrd="0" destOrd="0" presId="urn:microsoft.com/office/officeart/2008/layout/LinedList"/>
    <dgm:cxn modelId="{5B2403E0-94A4-4373-A7DB-B85C496FFC42}" type="presParOf" srcId="{21246EBE-32CC-48C6-B17A-B1A5576FC8A5}" destId="{9E440F24-6574-40BB-B8E0-D9CD305EDF68}" srcOrd="0" destOrd="0" presId="urn:microsoft.com/office/officeart/2008/layout/LinedList"/>
    <dgm:cxn modelId="{118C718B-146B-429E-9506-28577CB76667}" type="presParOf" srcId="{21246EBE-32CC-48C6-B17A-B1A5576FC8A5}" destId="{3B4F01AB-196A-4778-A784-93B1CC5CAA00}" srcOrd="1" destOrd="0" presId="urn:microsoft.com/office/officeart/2008/layout/LinedList"/>
    <dgm:cxn modelId="{EBA02774-69D8-48FD-96B1-F78A511F01F0}" type="presParOf" srcId="{3B4F01AB-196A-4778-A784-93B1CC5CAA00}" destId="{21C0DCEC-5630-4067-AC1A-31CA2DF29775}" srcOrd="0" destOrd="0" presId="urn:microsoft.com/office/officeart/2008/layout/LinedList"/>
    <dgm:cxn modelId="{6E6DB14C-A954-4AF5-B698-40E94BC8ACE9}" type="presParOf" srcId="{3B4F01AB-196A-4778-A784-93B1CC5CAA00}" destId="{D029A1FA-F61C-432A-8ED5-BDF079BE63E8}" srcOrd="1" destOrd="0" presId="urn:microsoft.com/office/officeart/2008/layout/LinedList"/>
    <dgm:cxn modelId="{E404B677-7541-44E8-8FF7-D11800FBD182}" type="presParOf" srcId="{21246EBE-32CC-48C6-B17A-B1A5576FC8A5}" destId="{CA74DCE3-EE56-48F9-81AA-C1BE592F1BC7}" srcOrd="2" destOrd="0" presId="urn:microsoft.com/office/officeart/2008/layout/LinedList"/>
    <dgm:cxn modelId="{42B2A531-3B9A-4189-AB4E-C77F94AD9CD0}" type="presParOf" srcId="{21246EBE-32CC-48C6-B17A-B1A5576FC8A5}" destId="{C65924FE-0AA2-424F-A6C5-74B20C9D0C1D}" srcOrd="3" destOrd="0" presId="urn:microsoft.com/office/officeart/2008/layout/LinedList"/>
    <dgm:cxn modelId="{28F9E265-271D-4498-B593-CB67F3543BF5}" type="presParOf" srcId="{C65924FE-0AA2-424F-A6C5-74B20C9D0C1D}" destId="{F4CFA2E3-8893-4C08-B4F9-362B6C3F0C7B}" srcOrd="0" destOrd="0" presId="urn:microsoft.com/office/officeart/2008/layout/LinedList"/>
    <dgm:cxn modelId="{4AD17C56-479B-4748-9B54-5504AF3FEC30}" type="presParOf" srcId="{C65924FE-0AA2-424F-A6C5-74B20C9D0C1D}" destId="{E1C6B9CC-42F3-4A57-89FB-3837AE8CB801}" srcOrd="1" destOrd="0" presId="urn:microsoft.com/office/officeart/2008/layout/LinedList"/>
    <dgm:cxn modelId="{8F109D5A-B3B0-496F-9E3D-07C75F277BF8}" type="presParOf" srcId="{21246EBE-32CC-48C6-B17A-B1A5576FC8A5}" destId="{E5B4D6BB-4A72-4900-A82E-583D7D301BF3}" srcOrd="4" destOrd="0" presId="urn:microsoft.com/office/officeart/2008/layout/LinedList"/>
    <dgm:cxn modelId="{AB396766-AB0C-41A4-A50F-D38EDF54171F}" type="presParOf" srcId="{21246EBE-32CC-48C6-B17A-B1A5576FC8A5}" destId="{2F885352-B783-42A2-8951-9E4B0F89119A}" srcOrd="5" destOrd="0" presId="urn:microsoft.com/office/officeart/2008/layout/LinedList"/>
    <dgm:cxn modelId="{274CDC8F-AFC8-4CAE-B258-B763F6EC4884}" type="presParOf" srcId="{2F885352-B783-42A2-8951-9E4B0F89119A}" destId="{A5C95147-929A-4EB5-A168-1A18665163F1}" srcOrd="0" destOrd="0" presId="urn:microsoft.com/office/officeart/2008/layout/LinedList"/>
    <dgm:cxn modelId="{D0863CCC-C2D2-45B5-B550-BED3D07947D0}" type="presParOf" srcId="{2F885352-B783-42A2-8951-9E4B0F89119A}" destId="{A90A0D11-0CE3-4BC7-ABDC-F27B42FBBBBB}" srcOrd="1" destOrd="0" presId="urn:microsoft.com/office/officeart/2008/layout/LinedList"/>
    <dgm:cxn modelId="{81CDA9BC-1777-403D-9832-A150D43D381C}" type="presParOf" srcId="{21246EBE-32CC-48C6-B17A-B1A5576FC8A5}" destId="{D31B641A-E7D5-4A25-B8D6-85681C2EA08C}" srcOrd="6" destOrd="0" presId="urn:microsoft.com/office/officeart/2008/layout/LinedList"/>
    <dgm:cxn modelId="{ED3F3216-B785-4755-BBF3-4E96FCCF632D}" type="presParOf" srcId="{21246EBE-32CC-48C6-B17A-B1A5576FC8A5}" destId="{05D86819-9201-42BB-B988-F2A37C6071FE}" srcOrd="7" destOrd="0" presId="urn:microsoft.com/office/officeart/2008/layout/LinedList"/>
    <dgm:cxn modelId="{4A7EA0EE-C5FF-48D2-8AE6-88898FB30227}" type="presParOf" srcId="{05D86819-9201-42BB-B988-F2A37C6071FE}" destId="{92F27C16-0A4B-4FA1-83F0-15374D0A1BBA}" srcOrd="0" destOrd="0" presId="urn:microsoft.com/office/officeart/2008/layout/LinedList"/>
    <dgm:cxn modelId="{FD136AE0-209B-48AF-B5F2-13B0C66EC27B}" type="presParOf" srcId="{05D86819-9201-42BB-B988-F2A37C6071FE}" destId="{89A33650-7EA5-42E4-969A-A756C6ED6E29}"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5E7F2C-57E2-4F61-8878-F4CEF854B6B0}">
      <dsp:nvSpPr>
        <dsp:cNvPr id="0" name=""/>
        <dsp:cNvSpPr/>
      </dsp:nvSpPr>
      <dsp:spPr>
        <a:xfrm>
          <a:off x="0" y="507"/>
          <a:ext cx="9144000" cy="898889"/>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l-GR" sz="2400" b="1" kern="1200" dirty="0"/>
            <a:t>5, </a:t>
          </a:r>
          <a:r>
            <a:rPr lang="el-GR" sz="2000" b="1" kern="1200" dirty="0"/>
            <a:t>3-16: Εισαγωγή: Μακαρισμοί (ποιοι εισέρχονται στη Βασιλεία), </a:t>
          </a:r>
          <a:endParaRPr lang="en-US" sz="2000" b="1" kern="1200" dirty="0"/>
        </a:p>
        <a:p>
          <a:pPr marL="0" lvl="0" indent="0" algn="l" defTabSz="1066800" rtl="0">
            <a:lnSpc>
              <a:spcPct val="90000"/>
            </a:lnSpc>
            <a:spcBef>
              <a:spcPct val="0"/>
            </a:spcBef>
            <a:spcAft>
              <a:spcPct val="35000"/>
            </a:spcAft>
            <a:buNone/>
          </a:pPr>
          <a:r>
            <a:rPr lang="en-US" sz="2000" b="1" kern="1200" dirty="0"/>
            <a:t>o</a:t>
          </a:r>
          <a:r>
            <a:rPr lang="el-GR" sz="2000" b="1" kern="1200" dirty="0"/>
            <a:t>ι Μαθητές Αλάτι της γης και Φως του Κόσμου</a:t>
          </a:r>
          <a:endParaRPr lang="el-GR" sz="2000" kern="1200" dirty="0"/>
        </a:p>
      </dsp:txBody>
      <dsp:txXfrm>
        <a:off x="43880" y="44387"/>
        <a:ext cx="9056240" cy="811129"/>
      </dsp:txXfrm>
    </dsp:sp>
    <dsp:sp modelId="{2572AF94-CF84-4888-86D7-F31B13CBA697}">
      <dsp:nvSpPr>
        <dsp:cNvPr id="0" name=""/>
        <dsp:cNvSpPr/>
      </dsp:nvSpPr>
      <dsp:spPr>
        <a:xfrm>
          <a:off x="0" y="899396"/>
          <a:ext cx="9144000" cy="4995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0322" tIns="30480" rIns="170688" bIns="30480" numCol="1" spcCol="1270" anchor="t" anchorCtr="0">
          <a:noAutofit/>
        </a:bodyPr>
        <a:lstStyle/>
        <a:p>
          <a:pPr marL="228600" lvl="1" indent="-228600" algn="l" defTabSz="1066800" rtl="0">
            <a:lnSpc>
              <a:spcPct val="90000"/>
            </a:lnSpc>
            <a:spcBef>
              <a:spcPct val="0"/>
            </a:spcBef>
            <a:spcAft>
              <a:spcPct val="20000"/>
            </a:spcAft>
            <a:buChar char="•"/>
          </a:pPr>
          <a:endParaRPr lang="el-GR" sz="2400" kern="1200" dirty="0"/>
        </a:p>
        <a:p>
          <a:pPr marL="228600" lvl="1" indent="-228600" algn="l" defTabSz="1066800" rtl="0">
            <a:lnSpc>
              <a:spcPct val="90000"/>
            </a:lnSpc>
            <a:spcBef>
              <a:spcPct val="0"/>
            </a:spcBef>
            <a:spcAft>
              <a:spcPct val="20000"/>
            </a:spcAft>
            <a:buChar char="•"/>
          </a:pPr>
          <a:r>
            <a:rPr lang="el-GR" sz="2400" kern="1200" dirty="0"/>
            <a:t>5, 17-20: Εκπλήρωση κι όχι Κατάλυση Νόμου-Τορά</a:t>
          </a:r>
        </a:p>
        <a:p>
          <a:pPr marL="457200" lvl="2" indent="-228600" algn="l" defTabSz="1066800" rtl="0">
            <a:lnSpc>
              <a:spcPct val="90000"/>
            </a:lnSpc>
            <a:spcBef>
              <a:spcPct val="0"/>
            </a:spcBef>
            <a:spcAft>
              <a:spcPct val="20000"/>
            </a:spcAft>
            <a:buChar char="•"/>
          </a:pPr>
          <a:r>
            <a:rPr lang="el-GR" sz="2400" kern="1200" dirty="0"/>
            <a:t>5, 21-48: Υπέρβαση Νόμου - </a:t>
          </a:r>
          <a:r>
            <a:rPr lang="el-GR" sz="1600" b="1" kern="1200" dirty="0"/>
            <a:t>έξι</a:t>
          </a:r>
          <a:r>
            <a:rPr lang="el-GR" sz="1800" b="1" kern="1200" dirty="0"/>
            <a:t> Υπερθέσεις </a:t>
          </a:r>
          <a:r>
            <a:rPr lang="el-GR" sz="1600" kern="1200" dirty="0"/>
            <a:t>(όχι </a:t>
          </a:r>
          <a:r>
            <a:rPr lang="el-GR" sz="1600" i="1" kern="1200" dirty="0"/>
            <a:t>Αντιθέσεις</a:t>
          </a:r>
          <a:r>
            <a:rPr lang="el-GR" sz="1600" kern="1200" dirty="0"/>
            <a:t>, όπως τιτλοφορούνται) </a:t>
          </a:r>
          <a:r>
            <a:rPr lang="el-GR" sz="2400" kern="1200" dirty="0"/>
            <a:t>- αγάπη στους εχθρούς</a:t>
          </a:r>
          <a:endParaRPr lang="el-GR" sz="2400" b="1" kern="1200" dirty="0">
            <a:solidFill>
              <a:srgbClr val="C00000"/>
            </a:solidFill>
          </a:endParaRPr>
        </a:p>
        <a:p>
          <a:pPr marL="685800" lvl="3" indent="-228600" algn="l" defTabSz="1066800" rtl="0">
            <a:lnSpc>
              <a:spcPct val="90000"/>
            </a:lnSpc>
            <a:spcBef>
              <a:spcPct val="0"/>
            </a:spcBef>
            <a:spcAft>
              <a:spcPct val="20000"/>
            </a:spcAft>
            <a:buChar char="•"/>
          </a:pPr>
          <a:r>
            <a:rPr lang="el-GR" sz="2400" kern="1200" dirty="0"/>
            <a:t>	6, 1-8: Ελεημοσύνη και Προσευχή </a:t>
          </a:r>
          <a:r>
            <a:rPr lang="el-GR" sz="2400" b="1" kern="1200" dirty="0"/>
            <a:t>ΕΝ ΚΡΥΠΤΩ!!!</a:t>
          </a:r>
          <a:r>
            <a:rPr lang="el-GR" sz="2400" b="1" kern="1200" dirty="0">
              <a:solidFill>
                <a:srgbClr val="C00000"/>
              </a:solidFill>
            </a:rPr>
            <a:t>  (Όχι Υποκρισία = Θέατρο)</a:t>
          </a:r>
          <a:r>
            <a:rPr lang="en-US" sz="2400" b="1" kern="1200" dirty="0">
              <a:solidFill>
                <a:srgbClr val="C00000"/>
              </a:solidFill>
            </a:rPr>
            <a:t> </a:t>
          </a:r>
          <a:endParaRPr lang="el-GR" sz="2400" b="1" kern="1200" dirty="0"/>
        </a:p>
        <a:p>
          <a:pPr marL="914400" lvl="4" indent="-228600" algn="just" defTabSz="1066800" rtl="0">
            <a:lnSpc>
              <a:spcPct val="90000"/>
            </a:lnSpc>
            <a:spcBef>
              <a:spcPct val="0"/>
            </a:spcBef>
            <a:spcAft>
              <a:spcPct val="20000"/>
            </a:spcAft>
            <a:buChar char="•"/>
          </a:pPr>
          <a:r>
            <a:rPr lang="el-GR" sz="2400" b="1" kern="1200" dirty="0"/>
            <a:t>		6, 9-15: Κυριακή Προσευχή </a:t>
          </a:r>
          <a:r>
            <a:rPr lang="el-GR" sz="1800" b="1" kern="1200" dirty="0"/>
            <a:t>(τα 3 πρώτα αιτήματα 			συμπυκνώνουν τη διδασκαλία που προηγείται και τα 3 επόμενα 			όσα έπονται (</a:t>
          </a:r>
          <a:r>
            <a:rPr lang="en-US" sz="1800" b="1" kern="1200" dirty="0" err="1"/>
            <a:t>Bornkamm</a:t>
          </a:r>
          <a:r>
            <a:rPr lang="en-US" sz="1800" b="1" kern="1200" dirty="0"/>
            <a:t>)</a:t>
          </a:r>
          <a:endParaRPr lang="el-GR" sz="1800" kern="1200" dirty="0"/>
        </a:p>
        <a:p>
          <a:pPr marL="1143000" lvl="5" indent="-228600" algn="l" defTabSz="1066800" rtl="0">
            <a:lnSpc>
              <a:spcPct val="90000"/>
            </a:lnSpc>
            <a:spcBef>
              <a:spcPct val="0"/>
            </a:spcBef>
            <a:spcAft>
              <a:spcPct val="20000"/>
            </a:spcAft>
            <a:buChar char="•"/>
          </a:pPr>
          <a:r>
            <a:rPr lang="el-GR" sz="2400" kern="1200" dirty="0"/>
            <a:t>6, 16-18: Νηστεία</a:t>
          </a:r>
        </a:p>
        <a:p>
          <a:pPr marL="457200" lvl="2" indent="-228600" algn="l" defTabSz="1066800" rtl="0">
            <a:lnSpc>
              <a:spcPct val="90000"/>
            </a:lnSpc>
            <a:spcBef>
              <a:spcPct val="0"/>
            </a:spcBef>
            <a:spcAft>
              <a:spcPct val="20000"/>
            </a:spcAft>
            <a:buChar char="•"/>
          </a:pPr>
          <a:r>
            <a:rPr lang="el-GR" sz="2400" kern="1200" dirty="0"/>
            <a:t>6, 19-7, 11: Εμπιστοσύνη στον Θεό-Πατέρα / </a:t>
          </a:r>
          <a:r>
            <a:rPr lang="el-GR" sz="2400" b="1" kern="1200" dirty="0">
              <a:solidFill>
                <a:srgbClr val="C00000"/>
              </a:solidFill>
            </a:rPr>
            <a:t>Όχι Άγχος!</a:t>
          </a:r>
        </a:p>
        <a:p>
          <a:pPr marL="228600" lvl="1" indent="-228600" algn="l" defTabSz="1066800" rtl="0">
            <a:lnSpc>
              <a:spcPct val="90000"/>
            </a:lnSpc>
            <a:spcBef>
              <a:spcPct val="0"/>
            </a:spcBef>
            <a:spcAft>
              <a:spcPct val="20000"/>
            </a:spcAft>
            <a:buChar char="•"/>
          </a:pPr>
          <a:r>
            <a:rPr lang="el-GR" sz="2400" kern="1200" dirty="0"/>
            <a:t>7, 12: Χρυσός Κανόνας: </a:t>
          </a:r>
          <a:r>
            <a:rPr lang="el-GR" sz="2000" kern="1200" dirty="0"/>
            <a:t>όχι άρνηση «</a:t>
          </a:r>
          <a:r>
            <a:rPr lang="el-GR" sz="2000" kern="1200" dirty="0" err="1"/>
            <a:t>ό,τι</a:t>
          </a:r>
          <a:r>
            <a:rPr lang="el-GR" sz="2000" kern="1200" dirty="0"/>
            <a:t> </a:t>
          </a:r>
          <a:r>
            <a:rPr lang="el-GR" sz="2000" b="1" kern="1200" dirty="0"/>
            <a:t>δεν</a:t>
          </a:r>
          <a:r>
            <a:rPr lang="el-GR" sz="2000" kern="1200" dirty="0"/>
            <a:t> θέλεις να σου κάνουν, να μην το κάνεις» αλλά θέση-ενέργεια: «</a:t>
          </a:r>
          <a:r>
            <a:rPr lang="el-GR" sz="2000" kern="1200" dirty="0" err="1"/>
            <a:t>ό,τι</a:t>
          </a:r>
          <a:r>
            <a:rPr lang="el-GR" sz="2000" kern="1200" dirty="0"/>
            <a:t> θέλεις να σου κάνουν, να το κάνεις»</a:t>
          </a:r>
        </a:p>
      </dsp:txBody>
      <dsp:txXfrm>
        <a:off x="0" y="899396"/>
        <a:ext cx="9144000" cy="4995941"/>
      </dsp:txXfrm>
    </dsp:sp>
    <dsp:sp modelId="{5922A078-FDC3-4928-A44C-D27A6CD8A61F}">
      <dsp:nvSpPr>
        <dsp:cNvPr id="0" name=""/>
        <dsp:cNvSpPr/>
      </dsp:nvSpPr>
      <dsp:spPr>
        <a:xfrm>
          <a:off x="0" y="5895845"/>
          <a:ext cx="9144000" cy="898889"/>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l-GR" sz="1800" b="1" kern="1200" dirty="0"/>
            <a:t>7, 13-27: Επίλογος: Αντιθετικές παραβολές  </a:t>
          </a:r>
          <a:r>
            <a:rPr lang="el-GR" sz="1800" b="1" kern="1200" dirty="0">
              <a:solidFill>
                <a:srgbClr val="C00000"/>
              </a:solidFill>
            </a:rPr>
            <a:t>ΔΥΟ</a:t>
          </a:r>
          <a:r>
            <a:rPr lang="el-GR" sz="1800" b="1" kern="1200" dirty="0"/>
            <a:t> θύρες, δέντρα, οικίες </a:t>
          </a:r>
        </a:p>
        <a:p>
          <a:pPr marL="0" lvl="0" indent="0" algn="l" defTabSz="800100" rtl="0">
            <a:lnSpc>
              <a:spcPct val="90000"/>
            </a:lnSpc>
            <a:spcBef>
              <a:spcPct val="0"/>
            </a:spcBef>
            <a:spcAft>
              <a:spcPct val="35000"/>
            </a:spcAft>
            <a:buNone/>
          </a:pPr>
          <a:r>
            <a:rPr lang="el-GR" sz="1800" b="1" kern="1200" dirty="0"/>
            <a:t>(αναφορά στην Κρίση)</a:t>
          </a:r>
          <a:endParaRPr lang="el-GR" sz="1800" kern="1200" dirty="0"/>
        </a:p>
      </dsp:txBody>
      <dsp:txXfrm>
        <a:off x="43880" y="5939725"/>
        <a:ext cx="9056240" cy="8111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F647E9-8B40-49D9-8CEB-F48CAE922124}">
      <dsp:nvSpPr>
        <dsp:cNvPr id="0" name=""/>
        <dsp:cNvSpPr/>
      </dsp:nvSpPr>
      <dsp:spPr>
        <a:xfrm>
          <a:off x="0" y="2886"/>
          <a:ext cx="9659006"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B2E8AA-F730-481F-8E0D-67091D1E0587}">
      <dsp:nvSpPr>
        <dsp:cNvPr id="0" name=""/>
        <dsp:cNvSpPr/>
      </dsp:nvSpPr>
      <dsp:spPr>
        <a:xfrm>
          <a:off x="0" y="2886"/>
          <a:ext cx="9659006" cy="1968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just" defTabSz="1066800">
            <a:lnSpc>
              <a:spcPct val="90000"/>
            </a:lnSpc>
            <a:spcBef>
              <a:spcPct val="0"/>
            </a:spcBef>
            <a:spcAft>
              <a:spcPct val="35000"/>
            </a:spcAft>
            <a:buNone/>
          </a:pPr>
          <a:r>
            <a:rPr lang="el-GR" sz="2400" b="1" kern="1200" dirty="0"/>
            <a:t>Πρώτον</a:t>
          </a:r>
          <a:r>
            <a:rPr lang="el-GR" sz="2400" b="1" kern="1200" baseline="30000" dirty="0"/>
            <a:t>.</a:t>
          </a:r>
          <a:r>
            <a:rPr lang="el-GR" sz="2400" b="1" kern="1200" dirty="0"/>
            <a:t> Ο Κύριος στην άβυσσο και την Έρημο.</a:t>
          </a:r>
        </a:p>
        <a:p>
          <a:pPr marL="0" lvl="0" indent="0" algn="just" defTabSz="1066800">
            <a:lnSpc>
              <a:spcPct val="90000"/>
            </a:lnSpc>
            <a:spcBef>
              <a:spcPct val="0"/>
            </a:spcBef>
            <a:spcAft>
              <a:spcPct val="35000"/>
            </a:spcAft>
            <a:buNone/>
          </a:pPr>
          <a:r>
            <a:rPr lang="el-GR" sz="2400" b="1" kern="1200" dirty="0"/>
            <a:t>Μετά </a:t>
          </a:r>
          <a:r>
            <a:rPr lang="el-GR" sz="2400" kern="1200" dirty="0"/>
            <a:t>καταγράφεται η βασική περίληψη του κηρύγματος του Ιησού, η οποία αποτελεί την </a:t>
          </a:r>
          <a:r>
            <a:rPr lang="el-GR" sz="2400" b="1" kern="1200" dirty="0"/>
            <a:t>περίληψη ολόκληρου του κηρύγματος</a:t>
          </a:r>
          <a:r>
            <a:rPr lang="el-GR" sz="2400" kern="1200" dirty="0"/>
            <a:t>: “Μετανοείτε, διότι έχει πλησιάσει πλέον η βασιλεία των ουρανών” (</a:t>
          </a:r>
          <a:r>
            <a:rPr lang="el-GR" sz="2400" kern="1200" dirty="0" err="1"/>
            <a:t>Μτ</a:t>
          </a:r>
          <a:r>
            <a:rPr lang="el-GR" sz="2400" kern="1200" dirty="0"/>
            <a:t>. 4, 12-25). </a:t>
          </a:r>
          <a:endParaRPr lang="en-US" sz="2400" kern="1200" dirty="0"/>
        </a:p>
      </dsp:txBody>
      <dsp:txXfrm>
        <a:off x="0" y="2886"/>
        <a:ext cx="9659006" cy="1968765"/>
      </dsp:txXfrm>
    </dsp:sp>
    <dsp:sp modelId="{1180B340-CBD9-43E4-9F13-A9B283E577B1}">
      <dsp:nvSpPr>
        <dsp:cNvPr id="0" name=""/>
        <dsp:cNvSpPr/>
      </dsp:nvSpPr>
      <dsp:spPr>
        <a:xfrm>
          <a:off x="0" y="1971651"/>
          <a:ext cx="9659006"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4CAEFB-F47D-4058-96E1-A0EAA13EF4DD}">
      <dsp:nvSpPr>
        <dsp:cNvPr id="0" name=""/>
        <dsp:cNvSpPr/>
      </dsp:nvSpPr>
      <dsp:spPr>
        <a:xfrm>
          <a:off x="0" y="1645466"/>
          <a:ext cx="9659006" cy="1968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just" defTabSz="1066800">
            <a:lnSpc>
              <a:spcPct val="90000"/>
            </a:lnSpc>
            <a:spcBef>
              <a:spcPct val="0"/>
            </a:spcBef>
            <a:spcAft>
              <a:spcPct val="35000"/>
            </a:spcAft>
            <a:buNone/>
          </a:pPr>
          <a:endParaRPr lang="el-GR" sz="2400" b="1" kern="1200" dirty="0"/>
        </a:p>
        <a:p>
          <a:pPr marL="0" lvl="0" indent="0" algn="just" defTabSz="1066800">
            <a:lnSpc>
              <a:spcPct val="90000"/>
            </a:lnSpc>
            <a:spcBef>
              <a:spcPct val="0"/>
            </a:spcBef>
            <a:spcAft>
              <a:spcPct val="35000"/>
            </a:spcAft>
            <a:buNone/>
          </a:pPr>
          <a:r>
            <a:rPr lang="el-GR" sz="2400" b="1" kern="1200" dirty="0"/>
            <a:t>Δεύτερον</a:t>
          </a:r>
          <a:r>
            <a:rPr lang="el-GR" sz="2400" b="1" kern="1200" baseline="30000" dirty="0"/>
            <a:t>.</a:t>
          </a:r>
          <a:r>
            <a:rPr lang="el-GR" sz="2400" b="1" kern="1200" dirty="0"/>
            <a:t> </a:t>
          </a:r>
          <a:r>
            <a:rPr lang="el-GR" sz="2400" kern="1200" dirty="0"/>
            <a:t>περιγράφεται η κλήση των Δώδεκα. με μια συμβολική κίνηση και με μία εξαιρετικά συγκεκριμένη πράξη ο Ιησούς αναγγέλλει την ανακαίνιση του ιουδαϊκού </a:t>
          </a:r>
          <a:r>
            <a:rPr lang="el-GR" sz="2400" kern="1200" dirty="0" err="1"/>
            <a:t>δωδεκάφυλου</a:t>
          </a:r>
          <a:r>
            <a:rPr lang="el-GR" sz="2400" kern="1200" dirty="0"/>
            <a:t> και την δρομολογεί. </a:t>
          </a:r>
          <a:endParaRPr lang="en-US" sz="2400" kern="1200" dirty="0"/>
        </a:p>
      </dsp:txBody>
      <dsp:txXfrm>
        <a:off x="0" y="1645466"/>
        <a:ext cx="9659006" cy="1968765"/>
      </dsp:txXfrm>
    </dsp:sp>
    <dsp:sp modelId="{C3225348-79BF-41C9-A3E3-73268C927EC9}">
      <dsp:nvSpPr>
        <dsp:cNvPr id="0" name=""/>
        <dsp:cNvSpPr/>
      </dsp:nvSpPr>
      <dsp:spPr>
        <a:xfrm>
          <a:off x="0" y="3940417"/>
          <a:ext cx="9659006"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C7D1DA-4D1D-4AEF-91C1-9C1D7917E9A8}">
      <dsp:nvSpPr>
        <dsp:cNvPr id="0" name=""/>
        <dsp:cNvSpPr/>
      </dsp:nvSpPr>
      <dsp:spPr>
        <a:xfrm>
          <a:off x="0" y="3940417"/>
          <a:ext cx="9659006" cy="1968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just" defTabSz="1066800">
            <a:lnSpc>
              <a:spcPct val="90000"/>
            </a:lnSpc>
            <a:spcBef>
              <a:spcPct val="0"/>
            </a:spcBef>
            <a:spcAft>
              <a:spcPct val="35000"/>
            </a:spcAft>
            <a:buNone/>
          </a:pPr>
          <a:r>
            <a:rPr lang="el-GR" sz="2400" b="1" kern="1200" dirty="0"/>
            <a:t>Τέλος</a:t>
          </a:r>
          <a:r>
            <a:rPr lang="el-GR" sz="2400" b="1" kern="1200" baseline="30000" dirty="0"/>
            <a:t>.</a:t>
          </a:r>
          <a:r>
            <a:rPr lang="el-GR" sz="2400" kern="1200" dirty="0"/>
            <a:t> γίνεται αντιληπτό ότι ο Ιησούς δεν είναι μόνον καθηγητής αλλά και λυτρωτής ολόκληρου του ανθρώπου. </a:t>
          </a:r>
          <a:r>
            <a:rPr lang="el-GR" sz="2400" b="1" kern="1200" dirty="0"/>
            <a:t>Ο διδάσκων Ιησούς είναι ταυτόχρονα ο θεράπων Ιησούς.</a:t>
          </a:r>
          <a:endParaRPr lang="en-US" sz="2400" kern="1200" dirty="0"/>
        </a:p>
      </dsp:txBody>
      <dsp:txXfrm>
        <a:off x="0" y="3940417"/>
        <a:ext cx="9659006" cy="19687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440F24-6574-40BB-B8E0-D9CD305EDF68}">
      <dsp:nvSpPr>
        <dsp:cNvPr id="0" name=""/>
        <dsp:cNvSpPr/>
      </dsp:nvSpPr>
      <dsp:spPr>
        <a:xfrm>
          <a:off x="0" y="0"/>
          <a:ext cx="790553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C0DCEC-5630-4067-AC1A-31CA2DF29775}">
      <dsp:nvSpPr>
        <dsp:cNvPr id="0" name=""/>
        <dsp:cNvSpPr/>
      </dsp:nvSpPr>
      <dsp:spPr>
        <a:xfrm>
          <a:off x="0" y="0"/>
          <a:ext cx="7905530" cy="16021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l-GR" sz="1700" kern="1200"/>
            <a:t>από το </a:t>
          </a:r>
          <a:r>
            <a:rPr lang="el-GR" sz="1700" i="1" kern="1200"/>
            <a:t>πάντα γὰρ ταῦτα τὰ ἔθνη ἐπιζητοῦσιν</a:t>
          </a:r>
          <a:r>
            <a:rPr lang="el-GR" sz="1700" kern="1200"/>
            <a:t> (6, 32</a:t>
          </a:r>
          <a:r>
            <a:rPr lang="el-GR" sz="1700" kern="1200" baseline="30000"/>
            <a:t>.</a:t>
          </a:r>
          <a:r>
            <a:rPr lang="en-US" sz="1700" kern="1200"/>
            <a:t> </a:t>
          </a:r>
          <a:r>
            <a:rPr lang="el-GR" sz="1700" kern="1200"/>
            <a:t>18, 17: </a:t>
          </a:r>
          <a:r>
            <a:rPr lang="el-GR" sz="1700" i="1" kern="1200"/>
            <a:t>ἔστω σοι ὡς ὁ ἐθνικός καὶ ὁ τελώνης</a:t>
          </a:r>
          <a:r>
            <a:rPr lang="el-GR" sz="1700" kern="1200"/>
            <a:t>)</a:t>
          </a:r>
          <a:r>
            <a:rPr lang="el-GR" sz="1700" i="1" kern="1200"/>
            <a:t> </a:t>
          </a:r>
          <a:r>
            <a:rPr lang="el-GR" sz="1700" kern="1200"/>
            <a:t>καθίσταται σαφές ότι η ΟΟ απευθύνεται κατεξοχήν σε </a:t>
          </a:r>
          <a:r>
            <a:rPr lang="el-GR" sz="1700" b="1" kern="1200"/>
            <a:t>Ιουδαιοχριστιανούς</a:t>
          </a:r>
          <a:r>
            <a:rPr lang="el-GR" sz="1700" kern="1200"/>
            <a:t>, οι οποίοι είχαν πιθανότατα είχαν υποστεί βία όπως και το τραύμα του ξεριζωμού. Έτσι είναι άμεσα συγγενές προς την </a:t>
          </a:r>
          <a:r>
            <a:rPr lang="el-GR" sz="1700" i="1" kern="1200"/>
            <a:t>Επιστολή Ιακώβου</a:t>
          </a:r>
          <a:r>
            <a:rPr lang="el-GR" sz="1700" kern="1200"/>
            <a:t> και τη </a:t>
          </a:r>
          <a:r>
            <a:rPr lang="el-GR" sz="1700" i="1" kern="1200"/>
            <a:t>Διδαχή</a:t>
          </a:r>
          <a:r>
            <a:rPr lang="el-GR" sz="1700" kern="1200"/>
            <a:t>. Αντιθέτως στο Κοράνι, που απηχεί ιδιαίτερα το Μτ., απουσιάζει έστω και ένας υπαινιγμός στην ΟΟ καθώς αυτή προφανώς δεν συνάδει με τη θεολογία και ανθρωπολογία του.</a:t>
          </a:r>
          <a:endParaRPr lang="en-US" sz="1700" kern="1200"/>
        </a:p>
      </dsp:txBody>
      <dsp:txXfrm>
        <a:off x="0" y="0"/>
        <a:ext cx="7905530" cy="1602184"/>
      </dsp:txXfrm>
    </dsp:sp>
    <dsp:sp modelId="{CA74DCE3-EE56-48F9-81AA-C1BE592F1BC7}">
      <dsp:nvSpPr>
        <dsp:cNvPr id="0" name=""/>
        <dsp:cNvSpPr/>
      </dsp:nvSpPr>
      <dsp:spPr>
        <a:xfrm>
          <a:off x="0" y="1602184"/>
          <a:ext cx="790553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CFA2E3-8893-4C08-B4F9-362B6C3F0C7B}">
      <dsp:nvSpPr>
        <dsp:cNvPr id="0" name=""/>
        <dsp:cNvSpPr/>
      </dsp:nvSpPr>
      <dsp:spPr>
        <a:xfrm>
          <a:off x="0" y="1602184"/>
          <a:ext cx="7905530" cy="16021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l-GR" sz="1700" b="1" kern="1200"/>
            <a:t>Ο Ματθαίος, ένας τελώνης που γνώριζε από …. Οφειλές  και  … έμαθε τη συγχώρεση!!!</a:t>
          </a:r>
          <a:br>
            <a:rPr lang="el-GR" sz="1700" b="1" kern="1200"/>
          </a:br>
          <a:endParaRPr lang="en-US" sz="1700" kern="1200"/>
        </a:p>
      </dsp:txBody>
      <dsp:txXfrm>
        <a:off x="0" y="1602184"/>
        <a:ext cx="7905530" cy="1602184"/>
      </dsp:txXfrm>
    </dsp:sp>
    <dsp:sp modelId="{E5B4D6BB-4A72-4900-A82E-583D7D301BF3}">
      <dsp:nvSpPr>
        <dsp:cNvPr id="0" name=""/>
        <dsp:cNvSpPr/>
      </dsp:nvSpPr>
      <dsp:spPr>
        <a:xfrm>
          <a:off x="0" y="3204368"/>
          <a:ext cx="790553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C95147-929A-4EB5-A168-1A18665163F1}">
      <dsp:nvSpPr>
        <dsp:cNvPr id="0" name=""/>
        <dsp:cNvSpPr/>
      </dsp:nvSpPr>
      <dsp:spPr>
        <a:xfrm>
          <a:off x="0" y="3204368"/>
          <a:ext cx="7905530" cy="16021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l-GR" sz="1700" b="1" kern="1200"/>
            <a:t>Απευθύνεται σε εκκλησία της Συρίας (;)  εκτοπισμένων ιουδαιοχριστιανών που έχει  πρόβλημα στην κοινωνία - ΚΟΙΝΗ ΤΡΑΠΕΖΑ μεταξύ «μεγάλων» και «μικρών» (= ΕΞ ΕΘΝΏΝ ΧΡΙΣΤΙΑΝΏΝ;)</a:t>
          </a:r>
          <a:endParaRPr lang="en-US" sz="1700" kern="1200"/>
        </a:p>
      </dsp:txBody>
      <dsp:txXfrm>
        <a:off x="0" y="3204368"/>
        <a:ext cx="7905530" cy="1602184"/>
      </dsp:txXfrm>
    </dsp:sp>
    <dsp:sp modelId="{D31B641A-E7D5-4A25-B8D6-85681C2EA08C}">
      <dsp:nvSpPr>
        <dsp:cNvPr id="0" name=""/>
        <dsp:cNvSpPr/>
      </dsp:nvSpPr>
      <dsp:spPr>
        <a:xfrm>
          <a:off x="0" y="4806552"/>
          <a:ext cx="790553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F27C16-0A4B-4FA1-83F0-15374D0A1BBA}">
      <dsp:nvSpPr>
        <dsp:cNvPr id="0" name=""/>
        <dsp:cNvSpPr/>
      </dsp:nvSpPr>
      <dsp:spPr>
        <a:xfrm>
          <a:off x="0" y="4806552"/>
          <a:ext cx="7905530" cy="16021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l-GR" sz="1700" kern="1200"/>
            <a:t>. </a:t>
          </a:r>
          <a:endParaRPr lang="en-US" sz="1700" kern="1200"/>
        </a:p>
      </dsp:txBody>
      <dsp:txXfrm>
        <a:off x="0" y="4806552"/>
        <a:ext cx="7905530" cy="160218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2AED53-14B3-47FC-BED0-D16CECCDEF29}" type="datetimeFigureOut">
              <a:rPr lang="el-GR" smtClean="0"/>
              <a:t>11/2/2024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5DE41-A4EA-4C91-9125-27DC770680A4}" type="slidenum">
              <a:rPr lang="el-GR" smtClean="0"/>
              <a:t>‹#›</a:t>
            </a:fld>
            <a:endParaRPr lang="el-GR"/>
          </a:p>
        </p:txBody>
      </p:sp>
    </p:spTree>
    <p:extLst>
      <p:ext uri="{BB962C8B-B14F-4D97-AF65-F5344CB8AC3E}">
        <p14:creationId xmlns:p14="http://schemas.microsoft.com/office/powerpoint/2010/main" val="572637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5E85719-43F1-457B-88F9-2709BD36295A}" type="slidenum">
              <a:rPr lang="el-GR" smtClean="0"/>
              <a:pPr/>
              <a:t>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 Θέση εικόνας διαφάνειας">
            <a:extLst>
              <a:ext uri="{FF2B5EF4-FFF2-40B4-BE49-F238E27FC236}">
                <a16:creationId xmlns:a16="http://schemas.microsoft.com/office/drawing/2014/main" id="{6D72105D-1B37-4DFB-F17D-9F398A2A480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2 - Θέση σημειώσεων">
            <a:extLst>
              <a:ext uri="{FF2B5EF4-FFF2-40B4-BE49-F238E27FC236}">
                <a16:creationId xmlns:a16="http://schemas.microsoft.com/office/drawing/2014/main" id="{F76961C5-4511-D28D-78F3-C5C08171537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l-GR">
                <a:latin typeface="Arial" panose="020B0604020202020204" pitchFamily="34" charset="0"/>
              </a:rPr>
              <a:t>Der aufbau der bergpredigt, nts 24 419-32.</a:t>
            </a:r>
            <a:endParaRPr lang="el-GR" altLang="el-GR">
              <a:latin typeface="Arial" panose="020B0604020202020204" pitchFamily="34" charset="0"/>
            </a:endParaRPr>
          </a:p>
        </p:txBody>
      </p:sp>
      <p:sp>
        <p:nvSpPr>
          <p:cNvPr id="70660" name="3 - Θέση κεφαλίδας">
            <a:extLst>
              <a:ext uri="{FF2B5EF4-FFF2-40B4-BE49-F238E27FC236}">
                <a16:creationId xmlns:a16="http://schemas.microsoft.com/office/drawing/2014/main" id="{6E26D970-D36F-4A8D-CCFD-7EC1827D0E8F}"/>
              </a:ext>
            </a:extLst>
          </p:cNvPr>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n-US">
                <a:latin typeface="Arial" pitchFamily="34" charset="0"/>
              </a:rPr>
              <a:t>Mark: Jesus, the Servant of God</a:t>
            </a:r>
          </a:p>
        </p:txBody>
      </p:sp>
      <p:sp>
        <p:nvSpPr>
          <p:cNvPr id="70661" name="4 - Θέση υποσέλιδου">
            <a:extLst>
              <a:ext uri="{FF2B5EF4-FFF2-40B4-BE49-F238E27FC236}">
                <a16:creationId xmlns:a16="http://schemas.microsoft.com/office/drawing/2014/main" id="{087D0B63-AAD0-0A96-6BF2-C4C5751304E0}"/>
              </a:ext>
            </a:extLst>
          </p:cNvPr>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a:latin typeface="Arial" pitchFamily="34" charset="0"/>
              </a:rPr>
              <a:t>Stan Crowley</a:t>
            </a:r>
          </a:p>
        </p:txBody>
      </p:sp>
      <p:sp>
        <p:nvSpPr>
          <p:cNvPr id="70662" name="5 - Θέση ημερομηνίας">
            <a:extLst>
              <a:ext uri="{FF2B5EF4-FFF2-40B4-BE49-F238E27FC236}">
                <a16:creationId xmlns:a16="http://schemas.microsoft.com/office/drawing/2014/main" id="{1D0F8E59-60C3-DD00-327D-0E52DFC5363F}"/>
              </a:ext>
            </a:extLst>
          </p:cNvPr>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4288FD93-2CD1-4664-A81D-D769151CBA24}" type="datetime1">
              <a:rPr lang="en-US" smtClean="0">
                <a:latin typeface="Arial" pitchFamily="34" charset="0"/>
              </a:rPr>
              <a:pPr fontAlgn="base">
                <a:spcBef>
                  <a:spcPct val="0"/>
                </a:spcBef>
                <a:spcAft>
                  <a:spcPct val="0"/>
                </a:spcAft>
                <a:defRPr/>
              </a:pPr>
              <a:t>2/11/2024</a:t>
            </a:fld>
            <a:endParaRPr lang="en-US">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lvl1pPr algn="l">
              <a:defRPr/>
            </a:lvl1pPr>
          </a:lstStyle>
          <a:p>
            <a:fld id="{F6FA2B21-3FCD-4721-B95C-427943F61125}" type="datetime1">
              <a:rPr lang="en-US" smtClean="0"/>
              <a:t>2/11/2024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625719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F6FA2B21-3FCD-4721-B95C-427943F61125}" type="datetime1">
              <a:rPr lang="en-US" smtClean="0"/>
              <a:t>2/11/2024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66501127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F6FA2B21-3FCD-4721-B95C-427943F61125}" type="datetime1">
              <a:rPr lang="en-US" smtClean="0"/>
              <a:t>2/11/2024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482759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F6FA2B21-3FCD-4721-B95C-427943F61125}" type="datetime1">
              <a:rPr lang="en-US" smtClean="0"/>
              <a:t>2/11/2024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31098362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F6FA2B21-3FCD-4721-B95C-427943F61125}" type="datetime1">
              <a:rPr lang="en-US" smtClean="0"/>
              <a:t>2/11/2024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983958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F6FA2B21-3FCD-4721-B95C-427943F61125}" type="datetime1">
              <a:rPr lang="en-US" smtClean="0"/>
              <a:t>2/11/2024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89702450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24128" y="2967788"/>
            <a:ext cx="4754880" cy="334157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l-GR"/>
              <a:t>Στυλ κειμένου υποδείγματος</a:t>
            </a:r>
          </a:p>
        </p:txBody>
      </p:sp>
      <p:sp>
        <p:nvSpPr>
          <p:cNvPr id="6" name="Content Placeholder 5"/>
          <p:cNvSpPr>
            <a:spLocks noGrp="1"/>
          </p:cNvSpPr>
          <p:nvPr>
            <p:ph sz="quarter" idx="4"/>
          </p:nvPr>
        </p:nvSpPr>
        <p:spPr>
          <a:xfrm>
            <a:off x="5990888" y="2967788"/>
            <a:ext cx="4754880" cy="334157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F6FA2B21-3FCD-4721-B95C-427943F61125}" type="datetime1">
              <a:rPr lang="en-US" smtClean="0"/>
              <a:t>2/11/2024</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2706922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F6FA2B21-3FCD-4721-B95C-427943F61125}" type="datetime1">
              <a:rPr lang="en-US" smtClean="0"/>
              <a:t>2/11/2024</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37432933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FA2B21-3FCD-4721-B95C-427943F61125}" type="datetime1">
              <a:rPr lang="en-US" smtClean="0"/>
              <a:t>2/11/2024</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06085683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F6FA2B21-3FCD-4721-B95C-427943F61125}" type="datetime1">
              <a:rPr lang="en-US" smtClean="0"/>
              <a:t>2/11/2024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51924888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F6FA2B21-3FCD-4721-B95C-427943F61125}" type="datetime1">
              <a:rPr lang="en-US" smtClean="0"/>
              <a:t>2/11/2024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613737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6FA2B21-3FCD-4721-B95C-427943F61125}" type="datetime1">
              <a:rPr lang="en-US" smtClean="0"/>
              <a:t>2/11/2024</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4B7E4EF-A1BD-40F4-AB7B-04F084DD991D}"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274606"/>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5.png"/><Relationship Id="rId1" Type="http://schemas.openxmlformats.org/officeDocument/2006/relationships/slideLayout" Target="../slideLayouts/slideLayout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hyperlink" Target="http://www.philologus.gr/4/68-2010-01-01-01-22-30/128-2010-01-24-23-23-18"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6CC52BB-8D42-C239-355E-DCA22C496D55}"/>
              </a:ext>
            </a:extLst>
          </p:cNvPr>
          <p:cNvPicPr>
            <a:picLocks noChangeAspect="1"/>
          </p:cNvPicPr>
          <p:nvPr/>
        </p:nvPicPr>
        <p:blipFill rotWithShape="1">
          <a:blip r:embed="rId2"/>
          <a:srcRect t="1391" b="355"/>
          <a:stretch/>
        </p:blipFill>
        <p:spPr>
          <a:xfrm>
            <a:off x="-122528" y="10"/>
            <a:ext cx="12191979" cy="6857990"/>
          </a:xfrm>
          <a:prstGeom prst="rect">
            <a:avLst/>
          </a:prstGeom>
        </p:spPr>
      </p:pic>
      <p:sp>
        <p:nvSpPr>
          <p:cNvPr id="2" name="Τίτλος 1">
            <a:extLst>
              <a:ext uri="{FF2B5EF4-FFF2-40B4-BE49-F238E27FC236}">
                <a16:creationId xmlns:a16="http://schemas.microsoft.com/office/drawing/2014/main" id="{DA29E59B-8620-1D3F-FA19-AB0FF71063C6}"/>
              </a:ext>
            </a:extLst>
          </p:cNvPr>
          <p:cNvSpPr>
            <a:spLocks noGrp="1"/>
          </p:cNvSpPr>
          <p:nvPr>
            <p:ph type="ctrTitle"/>
          </p:nvPr>
        </p:nvSpPr>
        <p:spPr>
          <a:xfrm>
            <a:off x="1578316" y="1348844"/>
            <a:ext cx="5409468" cy="3042706"/>
          </a:xfrm>
        </p:spPr>
        <p:txBody>
          <a:bodyPr>
            <a:normAutofit/>
          </a:bodyPr>
          <a:lstStyle/>
          <a:p>
            <a:r>
              <a:rPr lang="el-GR" sz="6000">
                <a:solidFill>
                  <a:schemeClr val="tx1"/>
                </a:solidFill>
              </a:rPr>
              <a:t>ΕΠΙ ΤΟΥ ΟΡΟΥΣ ΟΜΙΛΙΑ</a:t>
            </a:r>
          </a:p>
        </p:txBody>
      </p:sp>
      <p:sp>
        <p:nvSpPr>
          <p:cNvPr id="3" name="Υπότιτλος 2">
            <a:extLst>
              <a:ext uri="{FF2B5EF4-FFF2-40B4-BE49-F238E27FC236}">
                <a16:creationId xmlns:a16="http://schemas.microsoft.com/office/drawing/2014/main" id="{6C237660-EA1D-A7D5-380A-47C9E3301C0A}"/>
              </a:ext>
            </a:extLst>
          </p:cNvPr>
          <p:cNvSpPr>
            <a:spLocks noGrp="1"/>
          </p:cNvSpPr>
          <p:nvPr>
            <p:ph type="subTitle" idx="1"/>
          </p:nvPr>
        </p:nvSpPr>
        <p:spPr>
          <a:xfrm>
            <a:off x="1578316" y="4682061"/>
            <a:ext cx="5409468" cy="950976"/>
          </a:xfrm>
        </p:spPr>
        <p:txBody>
          <a:bodyPr>
            <a:normAutofit/>
          </a:bodyPr>
          <a:lstStyle/>
          <a:p>
            <a:pPr>
              <a:spcAft>
                <a:spcPts val="600"/>
              </a:spcAft>
            </a:pPr>
            <a:r>
              <a:rPr lang="el-GR" dirty="0">
                <a:solidFill>
                  <a:schemeClr val="tx1"/>
                </a:solidFill>
              </a:rPr>
              <a:t>Σ. Δεσπότης</a:t>
            </a:r>
          </a:p>
        </p:txBody>
      </p:sp>
    </p:spTree>
    <p:extLst>
      <p:ext uri="{BB962C8B-B14F-4D97-AF65-F5344CB8AC3E}">
        <p14:creationId xmlns:p14="http://schemas.microsoft.com/office/powerpoint/2010/main" val="1533904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9" name="Rectangle 8">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680BEA9C-E250-9335-025D-8C9C7889F0B1}"/>
              </a:ext>
            </a:extLst>
          </p:cNvPr>
          <p:cNvSpPr txBox="1"/>
          <p:nvPr/>
        </p:nvSpPr>
        <p:spPr>
          <a:xfrm>
            <a:off x="4999330" y="804333"/>
            <a:ext cx="6257721" cy="5249334"/>
          </a:xfrm>
          <a:prstGeom prst="rect">
            <a:avLst/>
          </a:prstGeom>
        </p:spPr>
        <p:txBody>
          <a:bodyPr vert="horz" lIns="45720" tIns="45720" rIns="45720" bIns="45720" rtlCol="0" anchor="ctr">
            <a:normAutofit/>
          </a:bodyPr>
          <a:lstStyle/>
          <a:p>
            <a:pPr defTabSz="914400">
              <a:lnSpc>
                <a:spcPct val="90000"/>
              </a:lnSpc>
              <a:spcAft>
                <a:spcPts val="600"/>
              </a:spcAft>
              <a:buClr>
                <a:schemeClr val="accent1"/>
              </a:buClr>
            </a:pPr>
            <a:r>
              <a:rPr lang="en-US" dirty="0">
                <a:effectLst/>
              </a:rPr>
              <a:t>Α. 1-4	</a:t>
            </a:r>
            <a:r>
              <a:rPr lang="en-US" i="1" dirty="0" err="1">
                <a:effectLst/>
              </a:rPr>
              <a:t>Αφήγηση</a:t>
            </a:r>
            <a:r>
              <a:rPr lang="en-US" i="1" dirty="0">
                <a:effectLst/>
              </a:rPr>
              <a:t>: </a:t>
            </a:r>
            <a:r>
              <a:rPr lang="en-US" i="1" dirty="0" err="1">
                <a:effectLst/>
              </a:rPr>
              <a:t>Γέννηση</a:t>
            </a:r>
            <a:r>
              <a:rPr lang="en-US" i="1" dirty="0">
                <a:effectLst/>
              </a:rPr>
              <a:t> και </a:t>
            </a:r>
            <a:r>
              <a:rPr lang="en-US" i="1" dirty="0" err="1">
                <a:effectLst/>
              </a:rPr>
              <a:t>Αρχές</a:t>
            </a:r>
            <a:r>
              <a:rPr lang="en-US" i="1" dirty="0">
                <a:effectLst/>
              </a:rPr>
              <a:t> </a:t>
            </a:r>
            <a:r>
              <a:rPr lang="en-US" i="1" dirty="0" err="1">
                <a:effectLst/>
              </a:rPr>
              <a:t>Δράσης</a:t>
            </a:r>
            <a:endParaRPr lang="en-US" dirty="0">
              <a:effectLst/>
            </a:endParaRPr>
          </a:p>
          <a:p>
            <a:pPr indent="449580" defTabSz="914400">
              <a:lnSpc>
                <a:spcPct val="90000"/>
              </a:lnSpc>
              <a:spcAft>
                <a:spcPts val="600"/>
              </a:spcAft>
              <a:buClr>
                <a:schemeClr val="accent1"/>
              </a:buClr>
            </a:pPr>
            <a:r>
              <a:rPr lang="en-US" b="1" dirty="0">
                <a:effectLst/>
              </a:rPr>
              <a:t>Β. 5-7</a:t>
            </a:r>
            <a:r>
              <a:rPr lang="el-GR" b="1" dirty="0">
                <a:effectLst/>
              </a:rPr>
              <a:t>	</a:t>
            </a:r>
            <a:r>
              <a:rPr lang="en-US" b="1" dirty="0" err="1">
                <a:effectLst/>
                <a:highlight>
                  <a:srgbClr val="FFFF00"/>
                </a:highlight>
              </a:rPr>
              <a:t>Ομιλί</a:t>
            </a:r>
            <a:r>
              <a:rPr lang="en-US" b="1" dirty="0">
                <a:effectLst/>
                <a:highlight>
                  <a:srgbClr val="FFFF00"/>
                </a:highlight>
              </a:rPr>
              <a:t>α: «Μακαρισμοί» - Είσοδος στην </a:t>
            </a:r>
            <a:r>
              <a:rPr lang="el-GR" b="1" dirty="0">
                <a:effectLst/>
                <a:highlight>
                  <a:srgbClr val="FFFF00"/>
                </a:highlight>
              </a:rPr>
              <a:t>		</a:t>
            </a:r>
            <a:r>
              <a:rPr lang="en-US" b="1" dirty="0">
                <a:effectLst/>
                <a:highlight>
                  <a:srgbClr val="FFFF00"/>
                </a:highlight>
              </a:rPr>
              <a:t>Βα</a:t>
            </a:r>
            <a:r>
              <a:rPr lang="en-US" b="1" dirty="0" err="1">
                <a:effectLst/>
                <a:highlight>
                  <a:srgbClr val="FFFF00"/>
                </a:highlight>
              </a:rPr>
              <a:t>σιλεί</a:t>
            </a:r>
            <a:r>
              <a:rPr lang="en-US" b="1" dirty="0">
                <a:effectLst/>
                <a:highlight>
                  <a:srgbClr val="FFFF00"/>
                </a:highlight>
              </a:rPr>
              <a:t>α</a:t>
            </a:r>
            <a:endParaRPr lang="en-US" dirty="0">
              <a:effectLst/>
              <a:highlight>
                <a:srgbClr val="FFFF00"/>
              </a:highlight>
            </a:endParaRPr>
          </a:p>
          <a:p>
            <a:pPr marL="449580" indent="449580" defTabSz="914400">
              <a:lnSpc>
                <a:spcPct val="90000"/>
              </a:lnSpc>
              <a:spcAft>
                <a:spcPts val="600"/>
              </a:spcAft>
              <a:buClr>
                <a:schemeClr val="accent1"/>
              </a:buClr>
            </a:pPr>
            <a:r>
              <a:rPr lang="en-US" dirty="0">
                <a:effectLst/>
              </a:rPr>
              <a:t>Γ. 8-9	</a:t>
            </a:r>
            <a:r>
              <a:rPr lang="en-US" dirty="0" err="1">
                <a:effectLst/>
              </a:rPr>
              <a:t>Αφήγηση</a:t>
            </a:r>
            <a:r>
              <a:rPr lang="en-US" dirty="0">
                <a:effectLst/>
              </a:rPr>
              <a:t>: </a:t>
            </a:r>
            <a:r>
              <a:rPr lang="en-US" dirty="0" err="1">
                <a:effectLst/>
              </a:rPr>
              <a:t>Αυθεντί</a:t>
            </a:r>
            <a:r>
              <a:rPr lang="en-US" dirty="0">
                <a:effectLst/>
              </a:rPr>
              <a:t>α και Πρόσκληση</a:t>
            </a:r>
          </a:p>
          <a:p>
            <a:pPr marL="899160" indent="449580" defTabSz="914400">
              <a:lnSpc>
                <a:spcPct val="90000"/>
              </a:lnSpc>
              <a:spcAft>
                <a:spcPts val="600"/>
              </a:spcAft>
              <a:buClr>
                <a:schemeClr val="accent1"/>
              </a:buClr>
            </a:pPr>
            <a:r>
              <a:rPr lang="en-US" dirty="0">
                <a:effectLst/>
              </a:rPr>
              <a:t>Δ. 10	</a:t>
            </a:r>
            <a:r>
              <a:rPr lang="en-US" dirty="0" err="1">
                <a:effectLst/>
              </a:rPr>
              <a:t>Ομιλί</a:t>
            </a:r>
            <a:r>
              <a:rPr lang="en-US" dirty="0">
                <a:effectLst/>
              </a:rPr>
              <a:t>α: Ιεραποστολή</a:t>
            </a:r>
          </a:p>
          <a:p>
            <a:pPr marL="1348740" indent="449580" defTabSz="914400">
              <a:lnSpc>
                <a:spcPct val="90000"/>
              </a:lnSpc>
              <a:spcAft>
                <a:spcPts val="600"/>
              </a:spcAft>
              <a:buClr>
                <a:schemeClr val="accent1"/>
              </a:buClr>
            </a:pPr>
            <a:r>
              <a:rPr lang="en-US" dirty="0">
                <a:effectLst/>
              </a:rPr>
              <a:t>Ε. 11-12	 </a:t>
            </a:r>
            <a:r>
              <a:rPr lang="en-US" dirty="0" err="1">
                <a:effectLst/>
              </a:rPr>
              <a:t>Αφήγηση</a:t>
            </a:r>
            <a:r>
              <a:rPr lang="en-US" dirty="0">
                <a:effectLst/>
              </a:rPr>
              <a:t>: </a:t>
            </a:r>
            <a:r>
              <a:rPr lang="en-US" dirty="0" err="1">
                <a:effectLst/>
              </a:rPr>
              <a:t>Άρνηση</a:t>
            </a:r>
            <a:r>
              <a:rPr lang="en-US" dirty="0">
                <a:effectLst/>
              </a:rPr>
              <a:t> από α</a:t>
            </a:r>
            <a:r>
              <a:rPr lang="en-US" dirty="0" err="1">
                <a:effectLst/>
              </a:rPr>
              <a:t>υτή</a:t>
            </a:r>
            <a:r>
              <a:rPr lang="en-US" dirty="0">
                <a:effectLst/>
              </a:rPr>
              <a:t> </a:t>
            </a:r>
            <a:r>
              <a:rPr lang="en-US" dirty="0" err="1">
                <a:effectLst/>
              </a:rPr>
              <a:t>τη</a:t>
            </a:r>
            <a:r>
              <a:rPr lang="en-US" dirty="0">
                <a:effectLst/>
              </a:rPr>
              <a:t> </a:t>
            </a:r>
            <a:r>
              <a:rPr lang="en-US" dirty="0" err="1">
                <a:effectLst/>
              </a:rPr>
              <a:t>γενεά</a:t>
            </a:r>
            <a:endParaRPr lang="en-US" dirty="0">
              <a:effectLst/>
            </a:endParaRPr>
          </a:p>
          <a:p>
            <a:pPr marL="2247900" indent="449580" defTabSz="914400">
              <a:lnSpc>
                <a:spcPct val="90000"/>
              </a:lnSpc>
              <a:spcAft>
                <a:spcPts val="600"/>
              </a:spcAft>
              <a:buClr>
                <a:schemeClr val="accent1"/>
              </a:buClr>
            </a:pPr>
            <a:r>
              <a:rPr lang="en-US" b="1" dirty="0" err="1">
                <a:effectLst/>
              </a:rPr>
              <a:t>Στ</a:t>
            </a:r>
            <a:r>
              <a:rPr lang="en-US" b="1" dirty="0">
                <a:effectLst/>
              </a:rPr>
              <a:t>. 13	</a:t>
            </a:r>
            <a:r>
              <a:rPr lang="en-US" b="1" dirty="0" err="1">
                <a:effectLst/>
              </a:rPr>
              <a:t>Ομιλί</a:t>
            </a:r>
            <a:r>
              <a:rPr lang="en-US" b="1" dirty="0">
                <a:effectLst/>
              </a:rPr>
              <a:t>α: Οι παραβολές της </a:t>
            </a:r>
            <a:r>
              <a:rPr lang="en-US" b="1" cap="all" dirty="0">
                <a:effectLst/>
              </a:rPr>
              <a:t>β</a:t>
            </a:r>
            <a:r>
              <a:rPr lang="en-US" b="1" dirty="0">
                <a:effectLst/>
              </a:rPr>
              <a:t>ασιλείας (</a:t>
            </a:r>
            <a:r>
              <a:rPr lang="en-US" b="1" cap="all" dirty="0">
                <a:effectLst/>
              </a:rPr>
              <a:t>α</a:t>
            </a:r>
            <a:r>
              <a:rPr lang="en-US" b="1" dirty="0">
                <a:effectLst/>
              </a:rPr>
              <a:t>ποκορύφωση: «κρυμμένος θησαυρός»)</a:t>
            </a:r>
            <a:endParaRPr lang="en-US" dirty="0">
              <a:effectLst/>
            </a:endParaRPr>
          </a:p>
          <a:p>
            <a:pPr marL="1348740" indent="449580" defTabSz="914400">
              <a:lnSpc>
                <a:spcPct val="90000"/>
              </a:lnSpc>
              <a:spcAft>
                <a:spcPts val="600"/>
              </a:spcAft>
              <a:buClr>
                <a:schemeClr val="accent1"/>
              </a:buClr>
            </a:pPr>
            <a:r>
              <a:rPr lang="en-US" dirty="0">
                <a:effectLst/>
              </a:rPr>
              <a:t>Ε’. 14-17	</a:t>
            </a:r>
            <a:r>
              <a:rPr lang="en-US" dirty="0" err="1">
                <a:effectLst/>
              </a:rPr>
              <a:t>Αφήγηση</a:t>
            </a:r>
            <a:r>
              <a:rPr lang="en-US" dirty="0">
                <a:effectLst/>
              </a:rPr>
              <a:t>: Απ</a:t>
            </a:r>
            <a:r>
              <a:rPr lang="en-US" dirty="0" err="1">
                <a:effectLst/>
              </a:rPr>
              <a:t>οδοχή</a:t>
            </a:r>
            <a:r>
              <a:rPr lang="en-US" dirty="0">
                <a:effectLst/>
              </a:rPr>
              <a:t> από </a:t>
            </a:r>
            <a:r>
              <a:rPr lang="en-US" dirty="0" err="1">
                <a:effectLst/>
              </a:rPr>
              <a:t>τους</a:t>
            </a:r>
            <a:r>
              <a:rPr lang="en-US" dirty="0">
                <a:effectLst/>
              </a:rPr>
              <a:t> μα</a:t>
            </a:r>
            <a:r>
              <a:rPr lang="en-US" dirty="0" err="1">
                <a:effectLst/>
              </a:rPr>
              <a:t>θητές</a:t>
            </a:r>
            <a:endParaRPr lang="en-US" dirty="0">
              <a:effectLst/>
            </a:endParaRPr>
          </a:p>
          <a:p>
            <a:pPr marL="899160" indent="449580" defTabSz="914400">
              <a:lnSpc>
                <a:spcPct val="90000"/>
              </a:lnSpc>
              <a:spcAft>
                <a:spcPts val="600"/>
              </a:spcAft>
              <a:buClr>
                <a:schemeClr val="accent1"/>
              </a:buClr>
            </a:pPr>
            <a:r>
              <a:rPr lang="en-US" dirty="0">
                <a:effectLst/>
              </a:rPr>
              <a:t>Δ’. 18	</a:t>
            </a:r>
            <a:r>
              <a:rPr lang="en-US" dirty="0" err="1">
                <a:effectLst/>
              </a:rPr>
              <a:t>Ομιλί</a:t>
            </a:r>
            <a:r>
              <a:rPr lang="en-US" dirty="0">
                <a:effectLst/>
              </a:rPr>
              <a:t>α: Κοινότητα</a:t>
            </a:r>
          </a:p>
          <a:p>
            <a:pPr marL="449580" indent="449580" defTabSz="914400">
              <a:lnSpc>
                <a:spcPct val="90000"/>
              </a:lnSpc>
              <a:spcAft>
                <a:spcPts val="600"/>
              </a:spcAft>
              <a:buClr>
                <a:schemeClr val="accent1"/>
              </a:buClr>
            </a:pPr>
            <a:r>
              <a:rPr lang="en-US" dirty="0">
                <a:effectLst/>
              </a:rPr>
              <a:t>Γ’. 19-22	</a:t>
            </a:r>
            <a:r>
              <a:rPr lang="en-US" dirty="0" err="1">
                <a:effectLst/>
              </a:rPr>
              <a:t>Αφήγηση</a:t>
            </a:r>
            <a:r>
              <a:rPr lang="en-US" dirty="0">
                <a:effectLst/>
              </a:rPr>
              <a:t>: </a:t>
            </a:r>
            <a:r>
              <a:rPr lang="en-US" dirty="0" err="1">
                <a:effectLst/>
              </a:rPr>
              <a:t>Αυθεντί</a:t>
            </a:r>
            <a:r>
              <a:rPr lang="en-US" dirty="0">
                <a:effectLst/>
              </a:rPr>
              <a:t>α και Πρόσκληση</a:t>
            </a:r>
          </a:p>
          <a:p>
            <a:pPr indent="449580" defTabSz="914400">
              <a:lnSpc>
                <a:spcPct val="90000"/>
              </a:lnSpc>
              <a:spcAft>
                <a:spcPts val="600"/>
              </a:spcAft>
              <a:buClr>
                <a:schemeClr val="accent1"/>
              </a:buClr>
            </a:pPr>
            <a:r>
              <a:rPr lang="en-US" b="1" dirty="0">
                <a:effectLst/>
              </a:rPr>
              <a:t>Β’. 23-25	</a:t>
            </a:r>
            <a:r>
              <a:rPr lang="en-US" b="1" dirty="0" err="1">
                <a:effectLst/>
                <a:highlight>
                  <a:srgbClr val="FFFF00"/>
                </a:highlight>
              </a:rPr>
              <a:t>Ομιλί</a:t>
            </a:r>
            <a:r>
              <a:rPr lang="en-US" b="1" dirty="0">
                <a:effectLst/>
                <a:highlight>
                  <a:srgbClr val="FFFF00"/>
                </a:highlight>
              </a:rPr>
              <a:t>α: «Ουαί» -  Έλευση Βασιλείας</a:t>
            </a:r>
            <a:endParaRPr lang="en-US" dirty="0">
              <a:effectLst/>
              <a:highlight>
                <a:srgbClr val="FFFF00"/>
              </a:highlight>
            </a:endParaRPr>
          </a:p>
          <a:p>
            <a:pPr defTabSz="914400">
              <a:lnSpc>
                <a:spcPct val="90000"/>
              </a:lnSpc>
              <a:spcAft>
                <a:spcPts val="600"/>
              </a:spcAft>
              <a:buClr>
                <a:schemeClr val="accent1"/>
              </a:buClr>
              <a:tabLst>
                <a:tab pos="3060065" algn="ctr"/>
                <a:tab pos="6120130" algn="r"/>
              </a:tabLst>
            </a:pPr>
            <a:r>
              <a:rPr lang="en-US" dirty="0">
                <a:effectLst/>
              </a:rPr>
              <a:t>Α’. 26-28</a:t>
            </a:r>
            <a:r>
              <a:rPr lang="el-GR" dirty="0">
                <a:effectLst/>
              </a:rPr>
              <a:t>: </a:t>
            </a:r>
            <a:r>
              <a:rPr lang="en-US" dirty="0">
                <a:effectLst/>
              </a:rPr>
              <a:t>	</a:t>
            </a:r>
            <a:r>
              <a:rPr lang="en-US" i="1" dirty="0" err="1">
                <a:effectLst/>
              </a:rPr>
              <a:t>Αφήγηση</a:t>
            </a:r>
            <a:r>
              <a:rPr lang="en-US" i="1" dirty="0">
                <a:effectLst/>
              </a:rPr>
              <a:t>: </a:t>
            </a:r>
            <a:r>
              <a:rPr lang="en-US" i="1" dirty="0" err="1">
                <a:effectLst/>
              </a:rPr>
              <a:t>Θάν</a:t>
            </a:r>
            <a:r>
              <a:rPr lang="en-US" i="1" dirty="0">
                <a:effectLst/>
              </a:rPr>
              <a:t>ατος και Αναγέννηση/Ανάσταση</a:t>
            </a:r>
            <a:endParaRPr lang="en-US" dirty="0">
              <a:effectLst/>
            </a:endParaRPr>
          </a:p>
          <a:p>
            <a:pPr defTabSz="914400">
              <a:lnSpc>
                <a:spcPct val="90000"/>
              </a:lnSpc>
              <a:spcAft>
                <a:spcPts val="600"/>
              </a:spcAft>
              <a:buClr>
                <a:schemeClr val="accent1"/>
              </a:buClr>
            </a:pPr>
            <a:r>
              <a:rPr lang="en-US" dirty="0">
                <a:effectLst/>
              </a:rPr>
              <a:t> </a:t>
            </a:r>
          </a:p>
          <a:p>
            <a:pPr defTabSz="914400">
              <a:lnSpc>
                <a:spcPct val="90000"/>
              </a:lnSpc>
              <a:spcAft>
                <a:spcPts val="600"/>
              </a:spcAft>
              <a:buClr>
                <a:schemeClr val="accent1"/>
              </a:buClr>
            </a:pPr>
            <a:endParaRPr lang="en-US" dirty="0"/>
          </a:p>
        </p:txBody>
      </p:sp>
    </p:spTree>
    <p:extLst>
      <p:ext uri="{BB962C8B-B14F-4D97-AF65-F5344CB8AC3E}">
        <p14:creationId xmlns:p14="http://schemas.microsoft.com/office/powerpoint/2010/main" val="3442087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13">
            <a:extLst>
              <a:ext uri="{FF2B5EF4-FFF2-40B4-BE49-F238E27FC236}">
                <a16:creationId xmlns:a16="http://schemas.microsoft.com/office/drawing/2014/main" id="{C61657BD-3333-446A-A16A-CBDC77C8E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4" name="Rectangle 15">
            <a:extLst>
              <a:ext uri="{FF2B5EF4-FFF2-40B4-BE49-F238E27FC236}">
                <a16:creationId xmlns:a16="http://schemas.microsoft.com/office/drawing/2014/main" id="{52CAFF06-4D3A-42A5-8614-B1FA47EA0F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7"/>
            <a:ext cx="10905066" cy="5571066"/>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Πίνακας 7">
            <a:extLst>
              <a:ext uri="{FF2B5EF4-FFF2-40B4-BE49-F238E27FC236}">
                <a16:creationId xmlns:a16="http://schemas.microsoft.com/office/drawing/2014/main" id="{0F7B0EEF-40A8-6D40-A401-760C7991EB62}"/>
              </a:ext>
            </a:extLst>
          </p:cNvPr>
          <p:cNvGraphicFramePr>
            <a:graphicFrameLocks noGrp="1"/>
          </p:cNvGraphicFramePr>
          <p:nvPr>
            <p:extLst>
              <p:ext uri="{D42A27DB-BD31-4B8C-83A1-F6EECF244321}">
                <p14:modId xmlns:p14="http://schemas.microsoft.com/office/powerpoint/2010/main" val="2099924625"/>
              </p:ext>
            </p:extLst>
          </p:nvPr>
        </p:nvGraphicFramePr>
        <p:xfrm>
          <a:off x="1132437" y="417989"/>
          <a:ext cx="9927124" cy="7442899"/>
        </p:xfrm>
        <a:graphic>
          <a:graphicData uri="http://schemas.openxmlformats.org/drawingml/2006/table">
            <a:tbl>
              <a:tblPr firstRow="1" firstCol="1" bandRow="1"/>
              <a:tblGrid>
                <a:gridCol w="4963562">
                  <a:extLst>
                    <a:ext uri="{9D8B030D-6E8A-4147-A177-3AD203B41FA5}">
                      <a16:colId xmlns:a16="http://schemas.microsoft.com/office/drawing/2014/main" val="1604722886"/>
                    </a:ext>
                  </a:extLst>
                </a:gridCol>
                <a:gridCol w="4963562">
                  <a:extLst>
                    <a:ext uri="{9D8B030D-6E8A-4147-A177-3AD203B41FA5}">
                      <a16:colId xmlns:a16="http://schemas.microsoft.com/office/drawing/2014/main" val="1175924838"/>
                    </a:ext>
                  </a:extLst>
                </a:gridCol>
              </a:tblGrid>
              <a:tr h="368093">
                <a:tc gridSpan="2">
                  <a:txBody>
                    <a:bodyPr/>
                    <a:lstStyle/>
                    <a:p>
                      <a:pPr algn="just" fontAlgn="t">
                        <a:lnSpc>
                          <a:spcPct val="115000"/>
                        </a:lnSpc>
                        <a:spcBef>
                          <a:spcPts val="0"/>
                        </a:spcBef>
                        <a:spcAft>
                          <a:spcPts val="0"/>
                        </a:spcAft>
                      </a:pPr>
                      <a:endParaRPr lang="el-GR" sz="1700" b="0" i="0" u="none" strike="noStrike" dirty="0">
                        <a:effectLst/>
                        <a:latin typeface="Arial" panose="020B0604020202020204" pitchFamily="34" charset="0"/>
                      </a:endParaRPr>
                    </a:p>
                  </a:txBody>
                  <a:tcPr marL="84394" marR="84394" marT="42197" marB="42197">
                    <a:lnL>
                      <a:noFill/>
                    </a:lnL>
                    <a:lnR>
                      <a:noFill/>
                    </a:lnR>
                    <a:lnT>
                      <a:noFill/>
                    </a:lnT>
                    <a:lnB w="57150" cap="flat" cmpd="sng" algn="ctr">
                      <a:solidFill>
                        <a:schemeClr val="bg1"/>
                      </a:solidFill>
                      <a:prstDash val="solid"/>
                      <a:round/>
                      <a:headEnd type="none" w="med" len="med"/>
                      <a:tailEnd type="none" w="med" len="med"/>
                    </a:lnB>
                    <a:noFill/>
                  </a:tcPr>
                </a:tc>
                <a:tc hMerge="1">
                  <a:txBody>
                    <a:bodyPr/>
                    <a:lstStyle/>
                    <a:p>
                      <a:endParaRPr lang="el-GR"/>
                    </a:p>
                  </a:txBody>
                  <a:tcPr/>
                </a:tc>
                <a:extLst>
                  <a:ext uri="{0D108BD9-81ED-4DB2-BD59-A6C34878D82A}">
                    <a16:rowId xmlns:a16="http://schemas.microsoft.com/office/drawing/2014/main" val="2969488665"/>
                  </a:ext>
                </a:extLst>
              </a:tr>
              <a:tr h="473962">
                <a:tc>
                  <a:txBody>
                    <a:bodyPr/>
                    <a:lstStyle/>
                    <a:p>
                      <a:pPr algn="just" fontAlgn="ctr">
                        <a:lnSpc>
                          <a:spcPct val="115000"/>
                        </a:lnSpc>
                        <a:spcBef>
                          <a:spcPts val="0"/>
                        </a:spcBef>
                        <a:spcAft>
                          <a:spcPts val="0"/>
                        </a:spcAft>
                      </a:pPr>
                      <a:r>
                        <a:rPr lang="el-GR" sz="1600" b="1"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Μακαρισμοί (5, 3-12)</a:t>
                      </a:r>
                      <a:endParaRPr lang="el-GR" sz="1600" b="0" i="0" u="none" strike="noStrike" dirty="0">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a:txBody>
                    <a:bodyPr/>
                    <a:lstStyle/>
                    <a:p>
                      <a:pPr algn="just" fontAlgn="ctr">
                        <a:lnSpc>
                          <a:spcPct val="115000"/>
                        </a:lnSpc>
                        <a:spcBef>
                          <a:spcPts val="0"/>
                        </a:spcBef>
                        <a:spcAft>
                          <a:spcPts val="0"/>
                        </a:spcAft>
                      </a:pPr>
                      <a:r>
                        <a:rPr lang="el-GR" sz="1600" b="1"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Ταλανισμοί</a:t>
                      </a:r>
                      <a:r>
                        <a:rPr lang="el-GR" sz="1600" b="1" i="0" u="none" strike="noStrike" baseline="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600" b="1"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(23, 13-31)</a:t>
                      </a:r>
                      <a:endParaRPr lang="el-GR" sz="1600" b="0" i="0" u="none" strike="noStrike" dirty="0">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320756680"/>
                  </a:ext>
                </a:extLst>
              </a:tr>
              <a:tr h="337678">
                <a:tc>
                  <a:txBody>
                    <a:bodyPr/>
                    <a:lstStyle/>
                    <a:p>
                      <a:pPr algn="just" fontAlgn="ctr">
                        <a:lnSpc>
                          <a:spcPct val="115000"/>
                        </a:lnSpc>
                        <a:spcBef>
                          <a:spcPts val="0"/>
                        </a:spcBef>
                        <a:spcAft>
                          <a:spcPts val="0"/>
                        </a:spcAft>
                      </a:pPr>
                      <a:r>
                        <a:rPr lang="el-GR" sz="16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Απευθύνεται καταρχάς προς τους μαθητές </a:t>
                      </a:r>
                      <a:r>
                        <a:rPr lang="el-GR" sz="1600" b="0" i="1"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και</a:t>
                      </a:r>
                      <a:r>
                        <a:rPr lang="el-GR" sz="16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τον όχλο</a:t>
                      </a:r>
                      <a:endParaRPr lang="el-GR" sz="1600" b="0" i="0" u="none" strike="noStrike">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a:txBody>
                    <a:bodyPr/>
                    <a:lstStyle/>
                    <a:p>
                      <a:pPr algn="just" fontAlgn="ctr">
                        <a:lnSpc>
                          <a:spcPct val="115000"/>
                        </a:lnSpc>
                        <a:spcBef>
                          <a:spcPts val="0"/>
                        </a:spcBef>
                        <a:spcAft>
                          <a:spcPts val="0"/>
                        </a:spcAft>
                      </a:pPr>
                      <a:r>
                        <a:rPr lang="el-GR" sz="16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Απευθύνεται προς τους αντιπάλους</a:t>
                      </a:r>
                      <a:endParaRPr lang="el-GR" sz="1600" b="0" i="0" u="none" strike="noStrike">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638224283"/>
                  </a:ext>
                </a:extLst>
              </a:tr>
              <a:tr h="607648">
                <a:tc>
                  <a:txBody>
                    <a:bodyPr/>
                    <a:lstStyle/>
                    <a:p>
                      <a:pPr algn="just" fontAlgn="ctr">
                        <a:lnSpc>
                          <a:spcPct val="115000"/>
                        </a:lnSpc>
                        <a:spcBef>
                          <a:spcPts val="0"/>
                        </a:spcBef>
                        <a:spcAft>
                          <a:spcPts val="0"/>
                        </a:spcAft>
                      </a:pPr>
                      <a:r>
                        <a:rPr lang="el-GR" sz="16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Διατυπώσεις σε </a:t>
                      </a:r>
                      <a:r>
                        <a:rPr lang="el-GR" sz="1600" b="1" i="1"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τρίτο</a:t>
                      </a:r>
                      <a:r>
                        <a:rPr lang="el-GR" sz="16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πρόσωπο πληθυντικό (όχι ενικό). Β’ πληθυντικό </a:t>
                      </a:r>
                      <a:r>
                        <a:rPr lang="el-GR" sz="1600" b="1"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μόνον </a:t>
                      </a:r>
                      <a:r>
                        <a:rPr lang="el-GR" sz="16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στο τέλος στο λόγιο περί διωγμού.</a:t>
                      </a:r>
                      <a:endParaRPr lang="el-GR" sz="1600" b="0" i="0" u="none" strike="noStrike">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a:txBody>
                    <a:bodyPr/>
                    <a:lstStyle/>
                    <a:p>
                      <a:pPr algn="just" fontAlgn="ctr">
                        <a:lnSpc>
                          <a:spcPct val="115000"/>
                        </a:lnSpc>
                        <a:spcBef>
                          <a:spcPts val="0"/>
                        </a:spcBef>
                        <a:spcAft>
                          <a:spcPts val="0"/>
                        </a:spcAft>
                      </a:pPr>
                      <a:r>
                        <a:rPr lang="el-GR" sz="16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Διατυπώσεις σε </a:t>
                      </a:r>
                      <a:r>
                        <a:rPr lang="el-GR" sz="1600" b="1" i="1"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δεύτερο</a:t>
                      </a:r>
                      <a:r>
                        <a:rPr lang="el-GR" sz="16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πρόσωπο</a:t>
                      </a:r>
                      <a:endParaRPr lang="el-GR" sz="1600" b="0" i="0" u="none" strike="noStrike">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621615372"/>
                  </a:ext>
                </a:extLst>
              </a:tr>
              <a:tr h="607648">
                <a:tc>
                  <a:txBody>
                    <a:bodyPr/>
                    <a:lstStyle/>
                    <a:p>
                      <a:pPr algn="just" fontAlgn="ctr">
                        <a:lnSpc>
                          <a:spcPct val="115000"/>
                        </a:lnSpc>
                        <a:spcBef>
                          <a:spcPts val="0"/>
                        </a:spcBef>
                        <a:spcAft>
                          <a:spcPts val="0"/>
                        </a:spcAft>
                      </a:pPr>
                      <a:r>
                        <a:rPr lang="el-GR" sz="16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Εγκαινιάζεται η δημόσια Δράση – «Προγραμματική Ομιλία»</a:t>
                      </a:r>
                      <a:endParaRPr lang="el-GR" sz="1600" b="0" i="0" u="none" strike="noStrike">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a:txBody>
                    <a:bodyPr/>
                    <a:lstStyle/>
                    <a:p>
                      <a:pPr algn="just" fontAlgn="ctr">
                        <a:lnSpc>
                          <a:spcPct val="115000"/>
                        </a:lnSpc>
                        <a:spcBef>
                          <a:spcPts val="0"/>
                        </a:spcBef>
                        <a:spcAft>
                          <a:spcPts val="0"/>
                        </a:spcAft>
                      </a:pPr>
                      <a:r>
                        <a:rPr lang="el-GR" sz="16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Κατακλείεται η δημόσια Δράση</a:t>
                      </a:r>
                      <a:endParaRPr lang="el-GR" sz="1600" b="0" i="0" u="none" strike="noStrike">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67153718"/>
                  </a:ext>
                </a:extLst>
              </a:tr>
              <a:tr h="607648">
                <a:tc>
                  <a:txBody>
                    <a:bodyPr/>
                    <a:lstStyle/>
                    <a:p>
                      <a:pPr algn="just" fontAlgn="ctr">
                        <a:lnSpc>
                          <a:spcPct val="115000"/>
                        </a:lnSpc>
                        <a:spcBef>
                          <a:spcPts val="0"/>
                        </a:spcBef>
                        <a:spcAft>
                          <a:spcPts val="0"/>
                        </a:spcAft>
                      </a:pPr>
                      <a:r>
                        <a:rPr lang="el-GR" sz="16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Εσχατολογικές Υποσχέσεις: "Δική τους είναι η Βασιλεία των Ουρανών" (3. 10)</a:t>
                      </a:r>
                      <a:endParaRPr lang="el-GR" sz="1600" b="0" i="0" u="none" strike="noStrike">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a:txBody>
                    <a:bodyPr/>
                    <a:lstStyle/>
                    <a:p>
                      <a:pPr algn="just" fontAlgn="ctr">
                        <a:lnSpc>
                          <a:spcPct val="115000"/>
                        </a:lnSpc>
                        <a:spcBef>
                          <a:spcPts val="0"/>
                        </a:spcBef>
                        <a:spcAft>
                          <a:spcPts val="0"/>
                        </a:spcAft>
                      </a:pPr>
                      <a:r>
                        <a:rPr lang="el-GR" sz="16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"κλείνετε τη Βασιλεία των Ουρανών" (13)</a:t>
                      </a:r>
                      <a:endParaRPr lang="el-GR" sz="1600" b="0" i="0" u="none" strike="noStrike" dirty="0">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876064832"/>
                  </a:ext>
                </a:extLst>
              </a:tr>
              <a:tr h="337678">
                <a:tc>
                  <a:txBody>
                    <a:bodyPr/>
                    <a:lstStyle/>
                    <a:p>
                      <a:pPr algn="just" fontAlgn="ctr">
                        <a:lnSpc>
                          <a:spcPct val="115000"/>
                        </a:lnSpc>
                        <a:spcBef>
                          <a:spcPts val="0"/>
                        </a:spcBef>
                        <a:spcAft>
                          <a:spcPts val="0"/>
                        </a:spcAft>
                      </a:pPr>
                      <a:endParaRPr lang="el-GR" sz="16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fontAlgn="ctr">
                        <a:lnSpc>
                          <a:spcPct val="115000"/>
                        </a:lnSpc>
                        <a:spcBef>
                          <a:spcPts val="0"/>
                        </a:spcBef>
                        <a:spcAft>
                          <a:spcPts val="0"/>
                        </a:spcAft>
                      </a:pPr>
                      <a:r>
                        <a:rPr lang="el-GR" sz="16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«Μακάριοι </a:t>
                      </a:r>
                      <a:r>
                        <a:rPr lang="el-GR" sz="1600" b="1"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οἱ</a:t>
                      </a:r>
                      <a:r>
                        <a:rPr lang="el-GR" sz="1600" b="1"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600" b="1"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πτωχοὶ</a:t>
                      </a:r>
                      <a:r>
                        <a:rPr lang="el-GR" sz="16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600" b="1"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τῷ</a:t>
                      </a:r>
                      <a:r>
                        <a:rPr lang="el-GR" sz="1600" b="1"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πνεύματι</a:t>
                      </a:r>
                      <a:r>
                        <a:rPr lang="el-GR" sz="16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l-GR" sz="1600" b="0" i="0" u="none" strike="noStrike" dirty="0">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a:txBody>
                    <a:bodyPr/>
                    <a:lstStyle/>
                    <a:p>
                      <a:pPr algn="just" fontAlgn="ctr">
                        <a:lnSpc>
                          <a:spcPct val="115000"/>
                        </a:lnSpc>
                        <a:spcBef>
                          <a:spcPts val="0"/>
                        </a:spcBef>
                        <a:spcAft>
                          <a:spcPts val="0"/>
                        </a:spcAft>
                      </a:pPr>
                      <a:r>
                        <a:rPr lang="el-GR" sz="1600" b="0" i="1"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Οὐαὶ δὲ ὑμῖν, Γραμματεῖς καὶ Φαρισαῖοι </a:t>
                      </a:r>
                      <a:r>
                        <a:rPr lang="el-GR" sz="1600" b="1" i="1"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ὑποκριταί</a:t>
                      </a:r>
                      <a:endParaRPr lang="el-GR" sz="1600" b="0" i="0" u="none" strike="noStrike">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4266972225"/>
                  </a:ext>
                </a:extLst>
              </a:tr>
              <a:tr h="337678">
                <a:tc>
                  <a:txBody>
                    <a:bodyPr/>
                    <a:lstStyle/>
                    <a:p>
                      <a:pPr algn="just" fontAlgn="ctr">
                        <a:lnSpc>
                          <a:spcPct val="115000"/>
                        </a:lnSpc>
                        <a:spcBef>
                          <a:spcPts val="0"/>
                        </a:spcBef>
                        <a:spcAft>
                          <a:spcPts val="0"/>
                        </a:spcAft>
                      </a:pPr>
                      <a:r>
                        <a:rPr lang="el-GR" sz="16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"πεινῶντες και διψῶντες τὴ δικαιοσύνη" (6)</a:t>
                      </a:r>
                      <a:endParaRPr lang="el-GR" sz="1600" b="0" i="0" u="none" strike="noStrike">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a:txBody>
                    <a:bodyPr/>
                    <a:lstStyle/>
                    <a:p>
                      <a:pPr algn="just" fontAlgn="ctr">
                        <a:lnSpc>
                          <a:spcPct val="115000"/>
                        </a:lnSpc>
                        <a:spcBef>
                          <a:spcPts val="0"/>
                        </a:spcBef>
                        <a:spcAft>
                          <a:spcPts val="0"/>
                        </a:spcAft>
                      </a:pPr>
                      <a:r>
                        <a:rPr lang="el-GR" sz="16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εξωτερικά φαίνεσθε δίκαιοι (28)</a:t>
                      </a:r>
                      <a:endParaRPr lang="el-GR" sz="1600" b="0" i="0" u="none" strike="noStrike">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618796209"/>
                  </a:ext>
                </a:extLst>
              </a:tr>
              <a:tr h="337678">
                <a:tc>
                  <a:txBody>
                    <a:bodyPr/>
                    <a:lstStyle/>
                    <a:p>
                      <a:pPr algn="just" fontAlgn="ctr">
                        <a:lnSpc>
                          <a:spcPct val="115000"/>
                        </a:lnSpc>
                        <a:spcBef>
                          <a:spcPts val="0"/>
                        </a:spcBef>
                        <a:spcAft>
                          <a:spcPts val="0"/>
                        </a:spcAft>
                      </a:pPr>
                      <a:r>
                        <a:rPr lang="el-GR" sz="16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"ἐλεήμονες […] ὅτι ἐλεηθήσονται " (7)</a:t>
                      </a:r>
                      <a:endParaRPr lang="el-GR" sz="1600" b="0" i="0" u="none" strike="noStrike">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a:txBody>
                    <a:bodyPr/>
                    <a:lstStyle/>
                    <a:p>
                      <a:pPr algn="just" fontAlgn="ctr">
                        <a:lnSpc>
                          <a:spcPct val="115000"/>
                        </a:lnSpc>
                        <a:spcBef>
                          <a:spcPts val="0"/>
                        </a:spcBef>
                        <a:spcAft>
                          <a:spcPts val="0"/>
                        </a:spcAft>
                      </a:pPr>
                      <a:r>
                        <a:rPr lang="el-GR" sz="16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άρνηση ελέους (23)</a:t>
                      </a:r>
                      <a:endParaRPr lang="el-GR" sz="1600" b="0" i="0" u="none" strike="noStrike">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438123849"/>
                  </a:ext>
                </a:extLst>
              </a:tr>
              <a:tr h="337678">
                <a:tc>
                  <a:txBody>
                    <a:bodyPr/>
                    <a:lstStyle/>
                    <a:p>
                      <a:pPr algn="just" fontAlgn="ctr">
                        <a:lnSpc>
                          <a:spcPct val="115000"/>
                        </a:lnSpc>
                        <a:spcBef>
                          <a:spcPts val="0"/>
                        </a:spcBef>
                        <a:spcAft>
                          <a:spcPts val="0"/>
                        </a:spcAft>
                      </a:pPr>
                      <a:r>
                        <a:rPr lang="el-GR" sz="16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"καθαροί στην καρδιά" (8</a:t>
                      </a:r>
                      <a:r>
                        <a:rPr lang="en-US" sz="16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endParaRPr lang="en-US" sz="1600" b="0" i="0" u="none" strike="noStrike">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a:txBody>
                    <a:bodyPr/>
                    <a:lstStyle/>
                    <a:p>
                      <a:pPr algn="just" fontAlgn="ctr">
                        <a:lnSpc>
                          <a:spcPct val="115000"/>
                        </a:lnSpc>
                        <a:spcBef>
                          <a:spcPts val="0"/>
                        </a:spcBef>
                        <a:spcAft>
                          <a:spcPts val="0"/>
                        </a:spcAft>
                      </a:pPr>
                      <a:r>
                        <a:rPr lang="el-GR" sz="16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ακάθαρτοι (27)</a:t>
                      </a:r>
                      <a:endParaRPr lang="el-GR" sz="1600" b="0" i="0" u="none" strike="noStrike">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310510453"/>
                  </a:ext>
                </a:extLst>
              </a:tr>
              <a:tr h="337678">
                <a:tc>
                  <a:txBody>
                    <a:bodyPr/>
                    <a:lstStyle/>
                    <a:p>
                      <a:pPr algn="just" fontAlgn="ctr">
                        <a:lnSpc>
                          <a:spcPct val="115000"/>
                        </a:lnSpc>
                        <a:spcBef>
                          <a:spcPts val="0"/>
                        </a:spcBef>
                        <a:spcAft>
                          <a:spcPts val="0"/>
                        </a:spcAft>
                      </a:pPr>
                      <a:r>
                        <a:rPr lang="el-GR" sz="16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"Όραση Θεού" (8</a:t>
                      </a:r>
                      <a:r>
                        <a:rPr lang="en-US" sz="16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endParaRPr lang="en-US" sz="1600" b="0" i="0" u="none" strike="noStrike">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a:txBody>
                    <a:bodyPr/>
                    <a:lstStyle/>
                    <a:p>
                      <a:pPr algn="just" fontAlgn="ctr">
                        <a:lnSpc>
                          <a:spcPct val="115000"/>
                        </a:lnSpc>
                        <a:spcBef>
                          <a:spcPts val="0"/>
                        </a:spcBef>
                        <a:spcAft>
                          <a:spcPts val="0"/>
                        </a:spcAft>
                      </a:pPr>
                      <a:r>
                        <a:rPr lang="el-GR" sz="16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όρκος στο Θρόνο του Θεού (22)</a:t>
                      </a:r>
                      <a:endParaRPr lang="el-GR" sz="1600" b="0" i="0" u="none" strike="noStrike">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241129827"/>
                  </a:ext>
                </a:extLst>
              </a:tr>
              <a:tr h="337678">
                <a:tc>
                  <a:txBody>
                    <a:bodyPr/>
                    <a:lstStyle/>
                    <a:p>
                      <a:pPr algn="just" fontAlgn="ctr">
                        <a:lnSpc>
                          <a:spcPct val="115000"/>
                        </a:lnSpc>
                        <a:spcBef>
                          <a:spcPts val="0"/>
                        </a:spcBef>
                        <a:spcAft>
                          <a:spcPts val="0"/>
                        </a:spcAft>
                      </a:pPr>
                      <a:r>
                        <a:rPr lang="el-GR" sz="16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Υἱοὶ</a:t>
                      </a:r>
                      <a:r>
                        <a:rPr lang="el-GR" sz="16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6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Θεοῦ</a:t>
                      </a:r>
                      <a:r>
                        <a:rPr lang="el-GR" sz="16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(9)</a:t>
                      </a:r>
                      <a:endParaRPr lang="el-GR" sz="1600" b="0" i="0" u="none" strike="noStrike" dirty="0">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a:txBody>
                    <a:bodyPr/>
                    <a:lstStyle/>
                    <a:p>
                      <a:pPr algn="just" fontAlgn="ctr">
                        <a:lnSpc>
                          <a:spcPct val="115000"/>
                        </a:lnSpc>
                        <a:spcBef>
                          <a:spcPts val="0"/>
                        </a:spcBef>
                        <a:spcAft>
                          <a:spcPts val="0"/>
                        </a:spcAft>
                      </a:pPr>
                      <a:r>
                        <a:rPr lang="el-GR" sz="1600" b="0" i="0" u="none" strike="noStrike">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Υἱοὶ Γεέννης (15)</a:t>
                      </a:r>
                      <a:endParaRPr lang="el-GR" sz="1600" b="0" i="0" u="none" strike="noStrike">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654359757"/>
                  </a:ext>
                </a:extLst>
              </a:tr>
              <a:tr h="1957497">
                <a:tc>
                  <a:txBody>
                    <a:bodyPr/>
                    <a:lstStyle/>
                    <a:p>
                      <a:pPr algn="just" fontAlgn="ctr">
                        <a:lnSpc>
                          <a:spcPct val="115000"/>
                        </a:lnSpc>
                        <a:spcBef>
                          <a:spcPts val="0"/>
                        </a:spcBef>
                        <a:spcAft>
                          <a:spcPts val="0"/>
                        </a:spcAft>
                      </a:pP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έτσι καταδίωξαν τους Προφήτες (12)</a:t>
                      </a:r>
                      <a:endParaRPr lang="el-GR" sz="1200" b="0" i="0" u="none" strike="noStrike" dirty="0">
                        <a:effectLst/>
                        <a:latin typeface="Arial" panose="020B0604020202020204" pitchFamily="34" charset="0"/>
                      </a:endParaRPr>
                    </a:p>
                    <a:p>
                      <a:pPr algn="just" fontAlgn="ctr">
                        <a:lnSpc>
                          <a:spcPct val="115000"/>
                        </a:lnSpc>
                        <a:spcBef>
                          <a:spcPts val="0"/>
                        </a:spcBef>
                        <a:spcAft>
                          <a:spcPts val="0"/>
                        </a:spcAft>
                      </a:pPr>
                      <a:r>
                        <a:rPr lang="el-GR" sz="1200" b="0" i="0" u="none" strike="noStrike"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200" b="0" i="0" u="none" strike="noStrike" dirty="0">
                        <a:effectLst/>
                        <a:latin typeface="Arial" panose="020B0604020202020204" pitchFamily="34" charset="0"/>
                      </a:endParaRPr>
                    </a:p>
                    <a:p>
                      <a:pPr algn="just" fontAlgn="ctr">
                        <a:lnSpc>
                          <a:spcPct val="115000"/>
                        </a:lnSpc>
                        <a:spcBef>
                          <a:spcPts val="0"/>
                        </a:spcBef>
                        <a:spcAft>
                          <a:spcPts val="0"/>
                        </a:spcAft>
                      </a:pPr>
                      <a:r>
                        <a:rPr lang="el-GR" sz="1200" b="0" i="0" u="none" strike="noStrike"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r>
                        <a:rPr lang="el-GR" sz="1200" b="0" i="0" u="none" strike="noStrike" cap="all"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μ</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ακάριοί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ἐστε</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ὅταν</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ὀνειδίσωσιν</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ὑμᾶς</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καὶ</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διώξωσιν</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καὶ</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εἴπωσιν</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πᾶν</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πονηρὸν</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καθ</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ὑμῶν</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ψευδόμενοι</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ἕνεκεν</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ἐμοῦ</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l-GR" sz="1200" b="0" i="0" u="none" strike="noStrike"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χαίρετε</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καὶ</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ἀγαλλιᾶσθε</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ὅτι</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ὁ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μισθὸς</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ὑμῶν</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πολὺς</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ἐν</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τοῖς</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οὐρανοῖς</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οὕτως</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γὰρ</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ἐδίωξαν</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τοὺς</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προφήτας</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τοὺς</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πρὸ</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ὑμῶν</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200" b="0" i="0" u="none" strike="noStrike" dirty="0">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a:txBody>
                    <a:bodyPr/>
                    <a:lstStyle/>
                    <a:p>
                      <a:pPr algn="just" fontAlgn="ctr">
                        <a:lnSpc>
                          <a:spcPct val="115000"/>
                        </a:lnSpc>
                        <a:spcBef>
                          <a:spcPts val="0"/>
                        </a:spcBef>
                        <a:spcAft>
                          <a:spcPts val="0"/>
                        </a:spcAft>
                      </a:pP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Υἱοί</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όσων δολοφόνησαν τους Προφήτες (31) </a:t>
                      </a:r>
                      <a:endParaRPr lang="el-GR" sz="1200" b="0" i="0" u="none" strike="noStrike" dirty="0">
                        <a:effectLst/>
                        <a:latin typeface="Arial" panose="020B0604020202020204" pitchFamily="34" charset="0"/>
                      </a:endParaRPr>
                    </a:p>
                    <a:p>
                      <a:pPr algn="just" fontAlgn="ctr">
                        <a:lnSpc>
                          <a:spcPct val="115000"/>
                        </a:lnSpc>
                        <a:spcBef>
                          <a:spcPts val="0"/>
                        </a:spcBef>
                        <a:spcAft>
                          <a:spcPts val="0"/>
                        </a:spcAft>
                      </a:pPr>
                      <a:r>
                        <a:rPr lang="el-GR" sz="1200" b="0" i="0" u="none" strike="noStrike"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200" b="0" i="0" u="none" strike="noStrike" dirty="0">
                        <a:effectLst/>
                        <a:latin typeface="Arial" panose="020B0604020202020204" pitchFamily="34" charset="0"/>
                      </a:endParaRPr>
                    </a:p>
                    <a:p>
                      <a:pPr algn="just" fontAlgn="ctr">
                        <a:lnSpc>
                          <a:spcPct val="115000"/>
                        </a:lnSpc>
                        <a:spcBef>
                          <a:spcPts val="0"/>
                        </a:spcBef>
                        <a:spcAft>
                          <a:spcPts val="0"/>
                        </a:spcAft>
                      </a:pPr>
                      <a:r>
                        <a:rPr lang="el-GR" sz="1200" b="0" i="0" u="none" strike="noStrike"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34</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Διὰ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τοῦτο</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ἰδοὺ</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ἐγὼ</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ἀποστέλλω</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πρὸς</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ὑμᾶς</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προφήτας</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καὶ</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σοφοὺς</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καὶ</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γραμματεῖς</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ἐξ</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αὐτῶν</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ἀποκτενεῖτε</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καὶ</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σταυρώσετε</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καὶ</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ἐξ</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αὐτῶν</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μαστιγώσετε</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ἐν</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ταῖς</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cap="all"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σ</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υναγωγαῖς</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ὑμῶν</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καὶ</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διώξετε</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ἀπὸ</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cap="all"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όλεως</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εἰς</a:t>
                      </a:r>
                      <a:r>
                        <a:rPr lang="el-GR" sz="1200" b="0" i="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200" b="0" i="0" u="none" strike="noStrike" cap="all"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a:t>
                      </a:r>
                      <a:r>
                        <a:rPr lang="el-GR" sz="1200" b="0" i="0" u="none" strike="no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όλιν</a:t>
                      </a:r>
                      <a:endParaRPr lang="el-GR" sz="1200" b="0" i="0" u="none" strike="noStrike" dirty="0">
                        <a:effectLst/>
                        <a:latin typeface="Arial" panose="020B0604020202020204" pitchFamily="34" charset="0"/>
                      </a:endParaRPr>
                    </a:p>
                  </a:txBody>
                  <a:tcPr marL="35164" marR="35164" marT="35164" marB="35164"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27721043"/>
                  </a:ext>
                </a:extLst>
              </a:tr>
            </a:tbl>
          </a:graphicData>
        </a:graphic>
      </p:graphicFrame>
    </p:spTree>
    <p:extLst>
      <p:ext uri="{BB962C8B-B14F-4D97-AF65-F5344CB8AC3E}">
        <p14:creationId xmlns:p14="http://schemas.microsoft.com/office/powerpoint/2010/main" val="2647554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11" name="Rectangle 10">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2">
            <a:extLst>
              <a:ext uri="{FF2B5EF4-FFF2-40B4-BE49-F238E27FC236}">
                <a16:creationId xmlns:a16="http://schemas.microsoft.com/office/drawing/2014/main" id="{337A0760-557D-101F-DAAD-56C4C6580FEA}"/>
              </a:ext>
            </a:extLst>
          </p:cNvPr>
          <p:cNvSpPr>
            <a:spLocks noChangeArrowheads="1"/>
          </p:cNvSpPr>
          <p:nvPr/>
        </p:nvSpPr>
        <p:spPr bwMode="auto">
          <a:xfrm>
            <a:off x="4951048" y="193040"/>
            <a:ext cx="6306003" cy="5860627"/>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45720" tIns="45720" rIns="45720" bIns="45720" numCol="1" rtlCol="0" anchor="ctr" anchorCtr="0" compatLnSpc="1">
            <a:prstTxWarp prst="textNoShape">
              <a:avLst/>
            </a:prstTxWarp>
            <a:normAutofit fontScale="92500" lnSpcReduction="20000"/>
          </a:bodyPr>
          <a:lstStyle/>
          <a:p>
            <a:pPr marL="0" marR="0" lvl="0" indent="0" defTabSz="914400" fontAlgn="base">
              <a:lnSpc>
                <a:spcPct val="90000"/>
              </a:lnSpc>
              <a:spcBef>
                <a:spcPct val="0"/>
              </a:spcBef>
              <a:spcAft>
                <a:spcPts val="600"/>
              </a:spcAft>
              <a:buClr>
                <a:schemeClr val="accent1"/>
              </a:buClr>
              <a:buSzTx/>
              <a:buFontTx/>
              <a:buNone/>
              <a:tabLst/>
            </a:pPr>
            <a:endParaRPr kumimoji="0" lang="en-US" altLang="el-GR" sz="1500" b="0" i="0" u="none" strike="noStrike" cap="none" normalizeH="0" baseline="0" dirty="0">
              <a:ln>
                <a:noFill/>
              </a:ln>
              <a:effectLst/>
            </a:endParaRPr>
          </a:p>
          <a:p>
            <a:pPr marL="0" marR="0" lvl="0" indent="0" defTabSz="914400" fontAlgn="base">
              <a:lnSpc>
                <a:spcPct val="90000"/>
              </a:lnSpc>
              <a:spcBef>
                <a:spcPct val="0"/>
              </a:spcBef>
              <a:spcAft>
                <a:spcPts val="600"/>
              </a:spcAft>
              <a:buClr>
                <a:schemeClr val="accent1"/>
              </a:buClr>
              <a:buSzTx/>
              <a:buFontTx/>
              <a:buNone/>
              <a:tabLst/>
            </a:pPr>
            <a:endParaRPr lang="en-US" altLang="el-GR" sz="1500" dirty="0"/>
          </a:p>
          <a:p>
            <a:pPr marL="0" marR="0" lvl="0" indent="0" defTabSz="914400" fontAlgn="base">
              <a:lnSpc>
                <a:spcPct val="90000"/>
              </a:lnSpc>
              <a:spcBef>
                <a:spcPct val="0"/>
              </a:spcBef>
              <a:spcAft>
                <a:spcPts val="600"/>
              </a:spcAft>
              <a:buClr>
                <a:schemeClr val="accent1"/>
              </a:buClr>
              <a:buSzTx/>
              <a:buFontTx/>
              <a:buNone/>
              <a:tabLst/>
            </a:pPr>
            <a:r>
              <a:rPr kumimoji="0" lang="en-US" altLang="el-GR" sz="1500" b="1" i="0" u="none" strike="noStrike" cap="none" normalizeH="0" baseline="0" dirty="0">
                <a:ln>
                  <a:noFill/>
                </a:ln>
                <a:effectLst/>
              </a:rPr>
              <a:t>ΚΕΙΜΕΝΟ ΛΟΥΚΑ</a:t>
            </a:r>
          </a:p>
          <a:p>
            <a:pPr marL="0" marR="0" lvl="0" indent="0" defTabSz="914400" fontAlgn="base">
              <a:lnSpc>
                <a:spcPct val="90000"/>
              </a:lnSpc>
              <a:spcBef>
                <a:spcPct val="0"/>
              </a:spcBef>
              <a:spcAft>
                <a:spcPts val="600"/>
              </a:spcAft>
              <a:buClr>
                <a:schemeClr val="accent1"/>
              </a:buClr>
              <a:buSzTx/>
              <a:buFontTx/>
              <a:buNone/>
              <a:tabLst/>
            </a:pPr>
            <a:endParaRPr lang="en-US" altLang="el-GR" dirty="0"/>
          </a:p>
          <a:p>
            <a:pPr marL="0" marR="0" lvl="0" indent="0" defTabSz="914400" fontAlgn="base">
              <a:lnSpc>
                <a:spcPct val="90000"/>
              </a:lnSpc>
              <a:spcBef>
                <a:spcPct val="0"/>
              </a:spcBef>
              <a:spcAft>
                <a:spcPts val="600"/>
              </a:spcAft>
              <a:buClr>
                <a:schemeClr val="accent1"/>
              </a:buClr>
              <a:buSzTx/>
              <a:buFontTx/>
              <a:buNone/>
              <a:tabLst/>
            </a:pPr>
            <a:r>
              <a:rPr kumimoji="0" lang="en-US" altLang="el-GR" b="0" i="0" u="none" strike="noStrike" cap="none" normalizeH="0" baseline="0" dirty="0">
                <a:ln>
                  <a:noFill/>
                </a:ln>
                <a:effectLst/>
              </a:rPr>
              <a:t>20 Καὶ α</a:t>
            </a:r>
            <a:r>
              <a:rPr kumimoji="0" lang="en-US" altLang="el-GR" b="0" i="0" u="none" strike="noStrike" cap="none" normalizeH="0" baseline="0" dirty="0" err="1">
                <a:ln>
                  <a:noFill/>
                </a:ln>
                <a:effectLst/>
              </a:rPr>
              <a:t>ὐτὸς</a:t>
            </a:r>
            <a:r>
              <a:rPr kumimoji="0" lang="en-US" altLang="el-GR" b="0" i="0" u="none" strike="noStrike" cap="none" normalizeH="0" baseline="0" dirty="0">
                <a:ln>
                  <a:noFill/>
                </a:ln>
                <a:effectLst/>
              </a:rPr>
              <a:t> ἐπ</a:t>
            </a:r>
            <a:r>
              <a:rPr kumimoji="0" lang="en-US" altLang="el-GR" b="0" i="0" u="none" strike="noStrike" cap="none" normalizeH="0" baseline="0" dirty="0" err="1">
                <a:ln>
                  <a:noFill/>
                </a:ln>
                <a:effectLst/>
              </a:rPr>
              <a:t>άρ</a:t>
            </a:r>
            <a:r>
              <a:rPr kumimoji="0" lang="en-US" altLang="el-GR" b="0" i="0" u="none" strike="noStrike" cap="none" normalizeH="0" baseline="0" dirty="0">
                <a:ln>
                  <a:noFill/>
                </a:ln>
                <a:effectLst/>
              </a:rPr>
              <a:t>ας τοὺς ὀφθαλμοὺς αὐτοῦ εἰς τοὺς μαθητὰς αὐτοῦ ἔλεγε·</a:t>
            </a:r>
            <a:br>
              <a:rPr kumimoji="0" lang="en-US" altLang="el-GR" b="0" i="0" u="none" strike="noStrike" cap="none" normalizeH="0" baseline="0" dirty="0">
                <a:ln>
                  <a:noFill/>
                </a:ln>
                <a:effectLst/>
              </a:rPr>
            </a:br>
            <a:r>
              <a:rPr kumimoji="0" lang="en-US" altLang="el-GR" b="0" i="0" u="none" strike="noStrike" cap="none" normalizeH="0" baseline="0" dirty="0">
                <a:ln>
                  <a:noFill/>
                </a:ln>
                <a:effectLst/>
              </a:rPr>
              <a:t>μακάριοι οἱ πτωχοί, ὅτι ὑμετέρα ἐστὶν ἡ βασιλεία τοῦ Θεοῦ.</a:t>
            </a:r>
            <a:br>
              <a:rPr kumimoji="0" lang="en-US" altLang="el-GR" b="0" i="0" u="none" strike="noStrike" cap="none" normalizeH="0" baseline="0" dirty="0">
                <a:ln>
                  <a:noFill/>
                </a:ln>
                <a:effectLst/>
              </a:rPr>
            </a:br>
            <a:r>
              <a:rPr kumimoji="0" lang="en-US" altLang="el-GR" b="0" i="0" u="none" strike="noStrike" cap="none" normalizeH="0" baseline="0" dirty="0">
                <a:ln>
                  <a:noFill/>
                </a:ln>
                <a:effectLst/>
              </a:rPr>
              <a:t>21 μα</a:t>
            </a:r>
            <a:r>
              <a:rPr kumimoji="0" lang="en-US" altLang="el-GR" b="0" i="0" u="none" strike="noStrike" cap="none" normalizeH="0" baseline="0" dirty="0" err="1">
                <a:ln>
                  <a:noFill/>
                </a:ln>
                <a:effectLst/>
              </a:rPr>
              <a:t>κάριοι</a:t>
            </a:r>
            <a:r>
              <a:rPr kumimoji="0" lang="en-US" altLang="el-GR" b="0" i="0" u="none" strike="noStrike" cap="none" normalizeH="0" baseline="0" dirty="0">
                <a:ln>
                  <a:noFill/>
                </a:ln>
                <a:effectLst/>
              </a:rPr>
              <a:t> </a:t>
            </a:r>
            <a:r>
              <a:rPr kumimoji="0" lang="en-US" altLang="el-GR" b="0" i="0" u="none" strike="noStrike" cap="none" normalizeH="0" baseline="0" dirty="0" err="1">
                <a:ln>
                  <a:noFill/>
                </a:ln>
                <a:effectLst/>
              </a:rPr>
              <a:t>οἱ</a:t>
            </a:r>
            <a:r>
              <a:rPr kumimoji="0" lang="en-US" altLang="el-GR" b="0" i="0" u="none" strike="noStrike" cap="none" normalizeH="0" baseline="0" dirty="0">
                <a:ln>
                  <a:noFill/>
                </a:ln>
                <a:effectLst/>
              </a:rPr>
              <a:t> π</a:t>
            </a:r>
            <a:r>
              <a:rPr kumimoji="0" lang="en-US" altLang="el-GR" b="0" i="0" u="none" strike="noStrike" cap="none" normalizeH="0" baseline="0" dirty="0" err="1">
                <a:ln>
                  <a:noFill/>
                </a:ln>
                <a:effectLst/>
              </a:rPr>
              <a:t>εινῶντες</a:t>
            </a:r>
            <a:r>
              <a:rPr kumimoji="0" lang="en-US" altLang="el-GR" b="0" i="0" u="none" strike="noStrike" cap="none" normalizeH="0" baseline="0" dirty="0">
                <a:ln>
                  <a:noFill/>
                </a:ln>
                <a:effectLst/>
              </a:rPr>
              <a:t> </a:t>
            </a:r>
            <a:r>
              <a:rPr kumimoji="0" lang="en-US" altLang="el-GR" b="0" i="0" u="none" strike="noStrike" cap="none" normalizeH="0" baseline="0" dirty="0" err="1">
                <a:ln>
                  <a:noFill/>
                </a:ln>
                <a:effectLst/>
              </a:rPr>
              <a:t>νῦν</a:t>
            </a:r>
            <a:r>
              <a:rPr kumimoji="0" lang="en-US" altLang="el-GR" b="0" i="0" u="none" strike="noStrike" cap="none" normalizeH="0" baseline="0" dirty="0">
                <a:ln>
                  <a:noFill/>
                </a:ln>
                <a:effectLst/>
              </a:rPr>
              <a:t>, </a:t>
            </a:r>
            <a:r>
              <a:rPr kumimoji="0" lang="en-US" altLang="el-GR" b="0" i="0" u="none" strike="noStrike" cap="none" normalizeH="0" baseline="0" dirty="0" err="1">
                <a:ln>
                  <a:noFill/>
                </a:ln>
                <a:effectLst/>
              </a:rPr>
              <a:t>ὅτι</a:t>
            </a:r>
            <a:r>
              <a:rPr kumimoji="0" lang="en-US" altLang="el-GR" b="0" i="0" u="none" strike="noStrike" cap="none" normalizeH="0" baseline="0" dirty="0">
                <a:ln>
                  <a:noFill/>
                </a:ln>
                <a:effectLst/>
              </a:rPr>
              <a:t> </a:t>
            </a:r>
            <a:r>
              <a:rPr kumimoji="0" lang="en-US" altLang="el-GR" b="0" i="0" u="none" strike="noStrike" cap="none" normalizeH="0" baseline="0" dirty="0" err="1">
                <a:ln>
                  <a:noFill/>
                </a:ln>
                <a:effectLst/>
              </a:rPr>
              <a:t>χορτ</a:t>
            </a:r>
            <a:r>
              <a:rPr kumimoji="0" lang="en-US" altLang="el-GR" b="0" i="0" u="none" strike="noStrike" cap="none" normalizeH="0" baseline="0" dirty="0">
                <a:ln>
                  <a:noFill/>
                </a:ln>
                <a:effectLst/>
              </a:rPr>
              <a:t>ασθήσεσθε.</a:t>
            </a:r>
            <a:br>
              <a:rPr kumimoji="0" lang="en-US" altLang="el-GR" b="0" i="0" u="none" strike="noStrike" cap="none" normalizeH="0" baseline="0" dirty="0">
                <a:ln>
                  <a:noFill/>
                </a:ln>
                <a:effectLst/>
              </a:rPr>
            </a:br>
            <a:r>
              <a:rPr kumimoji="0" lang="en-US" altLang="el-GR" b="0" i="0" u="none" strike="noStrike" cap="none" normalizeH="0" baseline="0" dirty="0">
                <a:ln>
                  <a:noFill/>
                </a:ln>
                <a:effectLst/>
              </a:rPr>
              <a:t>μα</a:t>
            </a:r>
            <a:r>
              <a:rPr kumimoji="0" lang="en-US" altLang="el-GR" b="0" i="0" u="none" strike="noStrike" cap="none" normalizeH="0" baseline="0" dirty="0" err="1">
                <a:ln>
                  <a:noFill/>
                </a:ln>
                <a:effectLst/>
              </a:rPr>
              <a:t>κάριοι</a:t>
            </a:r>
            <a:r>
              <a:rPr kumimoji="0" lang="en-US" altLang="el-GR" b="0" i="0" u="none" strike="noStrike" cap="none" normalizeH="0" baseline="0" dirty="0">
                <a:ln>
                  <a:noFill/>
                </a:ln>
                <a:effectLst/>
              </a:rPr>
              <a:t> </a:t>
            </a:r>
            <a:r>
              <a:rPr kumimoji="0" lang="en-US" altLang="el-GR" b="0" i="0" u="none" strike="noStrike" cap="none" normalizeH="0" baseline="0" dirty="0" err="1">
                <a:ln>
                  <a:noFill/>
                </a:ln>
                <a:effectLst/>
              </a:rPr>
              <a:t>οἱ</a:t>
            </a:r>
            <a:r>
              <a:rPr kumimoji="0" lang="en-US" altLang="el-GR" b="0" i="0" u="none" strike="noStrike" cap="none" normalizeH="0" baseline="0" dirty="0">
                <a:ln>
                  <a:noFill/>
                </a:ln>
                <a:effectLst/>
              </a:rPr>
              <a:t> </a:t>
            </a:r>
            <a:r>
              <a:rPr kumimoji="0" lang="en-US" altLang="el-GR" b="0" i="0" u="none" strike="noStrike" cap="none" normalizeH="0" baseline="0" dirty="0" err="1">
                <a:ln>
                  <a:noFill/>
                </a:ln>
                <a:effectLst/>
              </a:rPr>
              <a:t>κλ</a:t>
            </a:r>
            <a:r>
              <a:rPr kumimoji="0" lang="en-US" altLang="el-GR" b="0" i="0" u="none" strike="noStrike" cap="none" normalizeH="0" baseline="0" dirty="0">
                <a:ln>
                  <a:noFill/>
                </a:ln>
                <a:effectLst/>
              </a:rPr>
              <a:t>αίοντες νῦν, ὅτι γελάσετε.</a:t>
            </a:r>
            <a:br>
              <a:rPr kumimoji="0" lang="en-US" altLang="el-GR" b="0" i="0" u="none" strike="noStrike" cap="none" normalizeH="0" baseline="0" dirty="0">
                <a:ln>
                  <a:noFill/>
                </a:ln>
                <a:effectLst/>
              </a:rPr>
            </a:br>
            <a:r>
              <a:rPr kumimoji="0" lang="en-US" altLang="el-GR" b="0" i="0" u="none" strike="noStrike" cap="none" normalizeH="0" baseline="0" dirty="0">
                <a:ln>
                  <a:noFill/>
                </a:ln>
                <a:effectLst/>
              </a:rPr>
              <a:t>22 μα</a:t>
            </a:r>
            <a:r>
              <a:rPr kumimoji="0" lang="en-US" altLang="el-GR" b="0" i="0" u="none" strike="noStrike" cap="none" normalizeH="0" baseline="0" dirty="0" err="1">
                <a:ln>
                  <a:noFill/>
                </a:ln>
                <a:effectLst/>
              </a:rPr>
              <a:t>κάριοί</a:t>
            </a:r>
            <a:r>
              <a:rPr kumimoji="0" lang="en-US" altLang="el-GR" b="0" i="0" u="none" strike="noStrike" cap="none" normalizeH="0" baseline="0" dirty="0">
                <a:ln>
                  <a:noFill/>
                </a:ln>
                <a:effectLst/>
              </a:rPr>
              <a:t> </a:t>
            </a:r>
            <a:r>
              <a:rPr kumimoji="0" lang="en-US" altLang="el-GR" b="0" i="0" u="none" strike="noStrike" cap="none" normalizeH="0" baseline="0" dirty="0" err="1">
                <a:ln>
                  <a:noFill/>
                </a:ln>
                <a:effectLst/>
              </a:rPr>
              <a:t>ἐστε</a:t>
            </a:r>
            <a:r>
              <a:rPr kumimoji="0" lang="en-US" altLang="el-GR" b="0" i="0" u="none" strike="noStrike" cap="none" normalizeH="0" baseline="0" dirty="0">
                <a:ln>
                  <a:noFill/>
                </a:ln>
                <a:effectLst/>
              </a:rPr>
              <a:t> </a:t>
            </a:r>
            <a:r>
              <a:rPr kumimoji="0" lang="en-US" altLang="el-GR" b="0" i="0" u="none" strike="noStrike" cap="none" normalizeH="0" baseline="0" dirty="0" err="1">
                <a:ln>
                  <a:noFill/>
                </a:ln>
                <a:effectLst/>
              </a:rPr>
              <a:t>ὅτ</a:t>
            </a:r>
            <a:r>
              <a:rPr kumimoji="0" lang="en-US" altLang="el-GR" b="0" i="0" u="none" strike="noStrike" cap="none" normalizeH="0" baseline="0" dirty="0">
                <a:ln>
                  <a:noFill/>
                </a:ln>
                <a:effectLst/>
              </a:rPr>
              <a:t>αν μισήσωσιν ὑμᾶς οἱ ἄνθρωποι,</a:t>
            </a:r>
          </a:p>
          <a:p>
            <a:pPr marL="0" marR="0" lvl="0" indent="0" defTabSz="914400" fontAlgn="base">
              <a:lnSpc>
                <a:spcPct val="90000"/>
              </a:lnSpc>
              <a:spcBef>
                <a:spcPct val="0"/>
              </a:spcBef>
              <a:spcAft>
                <a:spcPts val="600"/>
              </a:spcAft>
              <a:buClr>
                <a:schemeClr val="accent1"/>
              </a:buClr>
              <a:buSzTx/>
              <a:buFontTx/>
              <a:buNone/>
              <a:tabLst/>
            </a:pPr>
            <a:r>
              <a:rPr kumimoji="0" lang="en-US" altLang="el-GR" b="0" i="0" u="none" strike="noStrike" cap="none" normalizeH="0" baseline="0" dirty="0">
                <a:ln>
                  <a:noFill/>
                </a:ln>
                <a:effectLst/>
              </a:rPr>
              <a:t> καὶ </a:t>
            </a:r>
            <a:r>
              <a:rPr kumimoji="0" lang="en-US" altLang="el-GR" b="0" i="0" u="none" strike="noStrike" cap="none" normalizeH="0" baseline="0" dirty="0" err="1">
                <a:ln>
                  <a:noFill/>
                </a:ln>
                <a:effectLst/>
              </a:rPr>
              <a:t>ὅτ</a:t>
            </a:r>
            <a:r>
              <a:rPr kumimoji="0" lang="en-US" altLang="el-GR" b="0" i="0" u="none" strike="noStrike" cap="none" normalizeH="0" baseline="0" dirty="0">
                <a:ln>
                  <a:noFill/>
                </a:ln>
                <a:effectLst/>
              </a:rPr>
              <a:t>αν ἀφορίσωσιν ὑμᾶς καὶ ὀνειδίσωσι </a:t>
            </a:r>
          </a:p>
          <a:p>
            <a:pPr marL="0" marR="0" lvl="0" indent="0" defTabSz="914400" fontAlgn="base">
              <a:lnSpc>
                <a:spcPct val="90000"/>
              </a:lnSpc>
              <a:spcBef>
                <a:spcPct val="0"/>
              </a:spcBef>
              <a:spcAft>
                <a:spcPts val="600"/>
              </a:spcAft>
              <a:buClr>
                <a:schemeClr val="accent1"/>
              </a:buClr>
              <a:buSzTx/>
              <a:buFontTx/>
              <a:buNone/>
              <a:tabLst/>
            </a:pPr>
            <a:r>
              <a:rPr kumimoji="0" lang="en-US" altLang="el-GR" b="0" i="0" u="none" strike="noStrike" cap="none" normalizeH="0" baseline="0" dirty="0">
                <a:ln>
                  <a:noFill/>
                </a:ln>
                <a:effectLst/>
              </a:rPr>
              <a:t>καὶ </a:t>
            </a:r>
            <a:r>
              <a:rPr kumimoji="0" lang="en-US" altLang="el-GR" b="0" i="0" u="none" strike="noStrike" cap="none" normalizeH="0" baseline="0" dirty="0" err="1">
                <a:ln>
                  <a:noFill/>
                </a:ln>
                <a:effectLst/>
              </a:rPr>
              <a:t>ἐκ</a:t>
            </a:r>
            <a:r>
              <a:rPr kumimoji="0" lang="en-US" altLang="el-GR" b="0" i="0" u="none" strike="noStrike" cap="none" normalizeH="0" baseline="0" dirty="0">
                <a:ln>
                  <a:noFill/>
                </a:ln>
                <a:effectLst/>
              </a:rPr>
              <a:t>βάλωσι τὸ ὄνομα ὑμῶν ὡς πονηρὸν ἕνεκα τοῦ υἱοῦ τοῦ ἀνθρώπου.</a:t>
            </a:r>
            <a:br>
              <a:rPr kumimoji="0" lang="en-US" altLang="el-GR" b="0" i="0" u="none" strike="noStrike" cap="none" normalizeH="0" baseline="0" dirty="0">
                <a:ln>
                  <a:noFill/>
                </a:ln>
                <a:effectLst/>
              </a:rPr>
            </a:br>
            <a:r>
              <a:rPr kumimoji="0" lang="en-US" altLang="el-GR" b="0" i="0" u="none" strike="noStrike" cap="none" normalizeH="0" baseline="0" dirty="0">
                <a:ln>
                  <a:noFill/>
                </a:ln>
                <a:effectLst/>
              </a:rPr>
              <a:t>23 </a:t>
            </a:r>
            <a:r>
              <a:rPr kumimoji="0" lang="en-US" altLang="el-GR" b="0" i="0" u="none" strike="noStrike" cap="none" normalizeH="0" baseline="0" dirty="0" err="1">
                <a:ln>
                  <a:noFill/>
                </a:ln>
                <a:effectLst/>
              </a:rPr>
              <a:t>χάρητε</a:t>
            </a:r>
            <a:r>
              <a:rPr kumimoji="0" lang="en-US" altLang="el-GR" b="0" i="0" u="none" strike="noStrike" cap="none" normalizeH="0" baseline="0" dirty="0">
                <a:ln>
                  <a:noFill/>
                </a:ln>
                <a:effectLst/>
              </a:rPr>
              <a:t> </a:t>
            </a:r>
            <a:r>
              <a:rPr kumimoji="0" lang="en-US" altLang="el-GR" b="0" i="0" u="none" strike="noStrike" cap="none" normalizeH="0" baseline="0" dirty="0" err="1">
                <a:ln>
                  <a:noFill/>
                </a:ln>
                <a:effectLst/>
              </a:rPr>
              <a:t>ἐν</a:t>
            </a:r>
            <a:r>
              <a:rPr kumimoji="0" lang="en-US" altLang="el-GR" b="0" i="0" u="none" strike="noStrike" cap="none" normalizeH="0" baseline="0" dirty="0">
                <a:ln>
                  <a:noFill/>
                </a:ln>
                <a:effectLst/>
              </a:rPr>
              <a:t> </a:t>
            </a:r>
            <a:r>
              <a:rPr kumimoji="0" lang="en-US" altLang="el-GR" b="0" i="0" u="none" strike="noStrike" cap="none" normalizeH="0" baseline="0" dirty="0" err="1">
                <a:ln>
                  <a:noFill/>
                </a:ln>
                <a:effectLst/>
              </a:rPr>
              <a:t>ἐκείνῃ</a:t>
            </a:r>
            <a:r>
              <a:rPr kumimoji="0" lang="en-US" altLang="el-GR" b="0" i="0" u="none" strike="noStrike" cap="none" normalizeH="0" baseline="0" dirty="0">
                <a:ln>
                  <a:noFill/>
                </a:ln>
                <a:effectLst/>
              </a:rPr>
              <a:t> </a:t>
            </a:r>
            <a:r>
              <a:rPr kumimoji="0" lang="en-US" altLang="el-GR" b="0" i="0" u="none" strike="noStrike" cap="none" normalizeH="0" baseline="0" dirty="0" err="1">
                <a:ln>
                  <a:noFill/>
                </a:ln>
                <a:effectLst/>
              </a:rPr>
              <a:t>τῇ</a:t>
            </a:r>
            <a:r>
              <a:rPr kumimoji="0" lang="en-US" altLang="el-GR" b="0" i="0" u="none" strike="noStrike" cap="none" normalizeH="0" baseline="0" dirty="0">
                <a:ln>
                  <a:noFill/>
                </a:ln>
                <a:effectLst/>
              </a:rPr>
              <a:t> </a:t>
            </a:r>
            <a:r>
              <a:rPr kumimoji="0" lang="en-US" altLang="el-GR" b="0" i="0" u="none" strike="noStrike" cap="none" normalizeH="0" baseline="0" dirty="0" err="1">
                <a:ln>
                  <a:noFill/>
                </a:ln>
                <a:effectLst/>
              </a:rPr>
              <a:t>ἡμέρᾳ</a:t>
            </a:r>
            <a:r>
              <a:rPr kumimoji="0" lang="en-US" altLang="el-GR" b="0" i="0" u="none" strike="noStrike" cap="none" normalizeH="0" baseline="0" dirty="0">
                <a:ln>
                  <a:noFill/>
                </a:ln>
                <a:effectLst/>
              </a:rPr>
              <a:t> καὶ </a:t>
            </a:r>
            <a:r>
              <a:rPr kumimoji="0" lang="en-US" altLang="el-GR" b="0" i="0" u="none" strike="noStrike" cap="none" normalizeH="0" baseline="0" dirty="0" err="1">
                <a:ln>
                  <a:noFill/>
                </a:ln>
                <a:effectLst/>
              </a:rPr>
              <a:t>σκιρτήσ</a:t>
            </a:r>
            <a:r>
              <a:rPr kumimoji="0" lang="en-US" altLang="el-GR" b="0" i="0" u="none" strike="noStrike" cap="none" normalizeH="0" baseline="0" dirty="0">
                <a:ln>
                  <a:noFill/>
                </a:ln>
                <a:effectLst/>
              </a:rPr>
              <a:t>ατε· </a:t>
            </a:r>
            <a:endParaRPr kumimoji="0" lang="el-GR" altLang="el-GR" b="0" i="0" u="none" strike="noStrike" cap="none" normalizeH="0" baseline="0" dirty="0">
              <a:ln>
                <a:noFill/>
              </a:ln>
              <a:effectLst/>
            </a:endParaRPr>
          </a:p>
          <a:p>
            <a:pPr marL="0" marR="0" lvl="0" indent="0" defTabSz="914400" fontAlgn="base">
              <a:lnSpc>
                <a:spcPct val="90000"/>
              </a:lnSpc>
              <a:spcBef>
                <a:spcPct val="0"/>
              </a:spcBef>
              <a:spcAft>
                <a:spcPts val="600"/>
              </a:spcAft>
              <a:buClr>
                <a:schemeClr val="accent1"/>
              </a:buClr>
              <a:buSzTx/>
              <a:buFontTx/>
              <a:buNone/>
              <a:tabLst/>
            </a:pPr>
            <a:r>
              <a:rPr kumimoji="0" lang="en-US" altLang="el-GR" b="0" i="0" u="none" strike="noStrike" cap="none" normalizeH="0" baseline="0" dirty="0" err="1">
                <a:ln>
                  <a:noFill/>
                </a:ln>
                <a:effectLst/>
              </a:rPr>
              <a:t>ἰδοὺ</a:t>
            </a:r>
            <a:r>
              <a:rPr kumimoji="0" lang="en-US" altLang="el-GR" b="0" i="0" u="none" strike="noStrike" cap="none" normalizeH="0" baseline="0" dirty="0">
                <a:ln>
                  <a:noFill/>
                </a:ln>
                <a:effectLst/>
              </a:rPr>
              <a:t> γὰρ ὁ μισθὸς ὑμῶν πολὺς ἐν τῷ οὐρανῷ· </a:t>
            </a:r>
          </a:p>
          <a:p>
            <a:pPr marL="0" marR="0" lvl="0" indent="0" defTabSz="914400" fontAlgn="base">
              <a:lnSpc>
                <a:spcPct val="90000"/>
              </a:lnSpc>
              <a:spcBef>
                <a:spcPct val="0"/>
              </a:spcBef>
              <a:spcAft>
                <a:spcPts val="600"/>
              </a:spcAft>
              <a:buClr>
                <a:schemeClr val="accent1"/>
              </a:buClr>
              <a:buSzTx/>
              <a:buFontTx/>
              <a:buNone/>
              <a:tabLst/>
            </a:pPr>
            <a:r>
              <a:rPr kumimoji="0" lang="en-US" altLang="el-GR" b="0" i="0" u="none" strike="noStrike" cap="none" normalizeH="0" baseline="0" dirty="0">
                <a:ln>
                  <a:noFill/>
                </a:ln>
                <a:effectLst/>
              </a:rPr>
              <a:t>κα</a:t>
            </a:r>
            <a:r>
              <a:rPr kumimoji="0" lang="en-US" altLang="el-GR" b="0" i="0" u="none" strike="noStrike" cap="none" normalizeH="0" baseline="0" dirty="0" err="1">
                <a:ln>
                  <a:noFill/>
                </a:ln>
                <a:effectLst/>
              </a:rPr>
              <a:t>τὰ</a:t>
            </a:r>
            <a:r>
              <a:rPr kumimoji="0" lang="en-US" altLang="el-GR" b="0" i="0" u="none" strike="noStrike" cap="none" normalizeH="0" baseline="0" dirty="0">
                <a:ln>
                  <a:noFill/>
                </a:ln>
                <a:effectLst/>
              </a:rPr>
              <a:t> </a:t>
            </a:r>
            <a:r>
              <a:rPr kumimoji="0" lang="en-US" altLang="el-GR" b="0" i="0" u="none" strike="noStrike" cap="none" normalizeH="0" baseline="0" dirty="0" err="1">
                <a:ln>
                  <a:noFill/>
                </a:ln>
                <a:effectLst/>
              </a:rPr>
              <a:t>τὰ</a:t>
            </a:r>
            <a:r>
              <a:rPr kumimoji="0" lang="en-US" altLang="el-GR" b="0" i="0" u="none" strike="noStrike" cap="none" normalizeH="0" baseline="0" dirty="0">
                <a:ln>
                  <a:noFill/>
                </a:ln>
                <a:effectLst/>
              </a:rPr>
              <a:t> α</a:t>
            </a:r>
            <a:r>
              <a:rPr kumimoji="0" lang="en-US" altLang="el-GR" b="0" i="0" u="none" strike="noStrike" cap="none" normalizeH="0" baseline="0" dirty="0" err="1">
                <a:ln>
                  <a:noFill/>
                </a:ln>
                <a:effectLst/>
              </a:rPr>
              <a:t>ὐτὰ</a:t>
            </a:r>
            <a:r>
              <a:rPr kumimoji="0" lang="en-US" altLang="el-GR" b="0" i="0" u="none" strike="noStrike" cap="none" normalizeH="0" baseline="0" dirty="0">
                <a:ln>
                  <a:noFill/>
                </a:ln>
                <a:effectLst/>
              </a:rPr>
              <a:t> </a:t>
            </a:r>
            <a:r>
              <a:rPr kumimoji="0" lang="en-US" altLang="el-GR" b="0" i="0" u="none" strike="noStrike" cap="none" normalizeH="0" baseline="0" dirty="0" err="1">
                <a:ln>
                  <a:noFill/>
                </a:ln>
                <a:effectLst/>
              </a:rPr>
              <a:t>γὰρ</a:t>
            </a:r>
            <a:r>
              <a:rPr kumimoji="0" lang="en-US" altLang="el-GR" b="0" i="0" u="none" strike="noStrike" cap="none" normalizeH="0" baseline="0" dirty="0">
                <a:ln>
                  <a:noFill/>
                </a:ln>
                <a:effectLst/>
              </a:rPr>
              <a:t> ἐπ</a:t>
            </a:r>
            <a:r>
              <a:rPr kumimoji="0" lang="en-US" altLang="el-GR" b="0" i="0" u="none" strike="noStrike" cap="none" normalizeH="0" baseline="0" dirty="0" err="1">
                <a:ln>
                  <a:noFill/>
                </a:ln>
                <a:effectLst/>
              </a:rPr>
              <a:t>οίουν</a:t>
            </a:r>
            <a:r>
              <a:rPr kumimoji="0" lang="en-US" altLang="el-GR" b="0" i="0" u="none" strike="noStrike" cap="none" normalizeH="0" baseline="0" dirty="0">
                <a:ln>
                  <a:noFill/>
                </a:ln>
                <a:effectLst/>
              </a:rPr>
              <a:t> </a:t>
            </a:r>
            <a:r>
              <a:rPr kumimoji="0" lang="en-US" altLang="el-GR" b="0" i="0" u="none" strike="noStrike" cap="none" normalizeH="0" baseline="0" dirty="0" err="1">
                <a:ln>
                  <a:noFill/>
                </a:ln>
                <a:effectLst/>
              </a:rPr>
              <a:t>τοῖς</a:t>
            </a:r>
            <a:r>
              <a:rPr kumimoji="0" lang="en-US" altLang="el-GR" b="0" i="0" u="none" strike="noStrike" cap="none" normalizeH="0" baseline="0" dirty="0">
                <a:ln>
                  <a:noFill/>
                </a:ln>
                <a:effectLst/>
              </a:rPr>
              <a:t> π</a:t>
            </a:r>
            <a:r>
              <a:rPr kumimoji="0" lang="en-US" altLang="el-GR" b="0" i="0" u="none" strike="noStrike" cap="none" normalizeH="0" baseline="0" dirty="0" err="1">
                <a:ln>
                  <a:noFill/>
                </a:ln>
                <a:effectLst/>
              </a:rPr>
              <a:t>ροφήτ</a:t>
            </a:r>
            <a:r>
              <a:rPr kumimoji="0" lang="en-US" altLang="el-GR" b="0" i="0" u="none" strike="noStrike" cap="none" normalizeH="0" baseline="0" dirty="0">
                <a:ln>
                  <a:noFill/>
                </a:ln>
                <a:effectLst/>
              </a:rPr>
              <a:t>αις οἱ πατέρες αὐτῶν.</a:t>
            </a:r>
            <a:br>
              <a:rPr kumimoji="0" lang="en-US" altLang="el-GR" b="0" i="0" u="none" strike="noStrike" cap="none" normalizeH="0" baseline="0" dirty="0">
                <a:ln>
                  <a:noFill/>
                </a:ln>
                <a:effectLst/>
              </a:rPr>
            </a:br>
            <a:endParaRPr kumimoji="0" lang="en-US" altLang="el-GR" b="0" i="0" u="none" strike="noStrike" cap="none" normalizeH="0" baseline="0" dirty="0">
              <a:ln>
                <a:noFill/>
              </a:ln>
              <a:effectLst/>
            </a:endParaRPr>
          </a:p>
          <a:p>
            <a:pPr marL="0" marR="0" lvl="0" indent="0" defTabSz="914400" fontAlgn="base">
              <a:lnSpc>
                <a:spcPct val="90000"/>
              </a:lnSpc>
              <a:spcBef>
                <a:spcPct val="0"/>
              </a:spcBef>
              <a:spcAft>
                <a:spcPts val="600"/>
              </a:spcAft>
              <a:buClr>
                <a:schemeClr val="accent1"/>
              </a:buClr>
              <a:buSzTx/>
              <a:buFontTx/>
              <a:buNone/>
              <a:tabLst/>
            </a:pPr>
            <a:r>
              <a:rPr kumimoji="0" lang="en-US" altLang="el-GR" b="0" i="0" u="none" strike="noStrike" cap="none" normalizeH="0" baseline="0" dirty="0">
                <a:ln>
                  <a:noFill/>
                </a:ln>
                <a:effectLst/>
              </a:rPr>
              <a:t>24 π</a:t>
            </a:r>
            <a:r>
              <a:rPr kumimoji="0" lang="en-US" altLang="el-GR" b="0" i="0" u="none" strike="noStrike" cap="none" normalizeH="0" baseline="0" dirty="0" err="1">
                <a:ln>
                  <a:noFill/>
                </a:ln>
                <a:effectLst/>
              </a:rPr>
              <a:t>λὴν</a:t>
            </a:r>
            <a:r>
              <a:rPr kumimoji="0" lang="en-US" altLang="el-GR" b="0" i="0" u="none" strike="noStrike" cap="none" normalizeH="0" baseline="0" dirty="0">
                <a:ln>
                  <a:noFill/>
                </a:ln>
                <a:effectLst/>
              </a:rPr>
              <a:t> </a:t>
            </a:r>
            <a:r>
              <a:rPr kumimoji="0" lang="en-US" altLang="el-GR" b="0" i="0" u="none" strike="noStrike" cap="none" normalizeH="0" baseline="0" dirty="0" err="1">
                <a:ln>
                  <a:noFill/>
                </a:ln>
                <a:effectLst/>
              </a:rPr>
              <a:t>οὐ</a:t>
            </a:r>
            <a:r>
              <a:rPr kumimoji="0" lang="en-US" altLang="el-GR" b="0" i="0" u="none" strike="noStrike" cap="none" normalizeH="0" baseline="0" dirty="0">
                <a:ln>
                  <a:noFill/>
                </a:ln>
                <a:effectLst/>
              </a:rPr>
              <a:t>αὶ ὑμῖν τοῖς πλουσίοις, </a:t>
            </a:r>
            <a:endParaRPr kumimoji="0" lang="el-GR" altLang="el-GR" b="0" i="0" u="none" strike="noStrike" cap="none" normalizeH="0" baseline="0" dirty="0">
              <a:ln>
                <a:noFill/>
              </a:ln>
              <a:effectLst/>
            </a:endParaRPr>
          </a:p>
          <a:p>
            <a:pPr marL="0" marR="0" lvl="0" indent="0" defTabSz="914400" fontAlgn="base">
              <a:lnSpc>
                <a:spcPct val="90000"/>
              </a:lnSpc>
              <a:spcBef>
                <a:spcPct val="0"/>
              </a:spcBef>
              <a:spcAft>
                <a:spcPts val="600"/>
              </a:spcAft>
              <a:buClr>
                <a:schemeClr val="accent1"/>
              </a:buClr>
              <a:buSzTx/>
              <a:buFontTx/>
              <a:buNone/>
              <a:tabLst/>
            </a:pPr>
            <a:r>
              <a:rPr kumimoji="0" lang="en-US" altLang="el-GR" b="0" i="0" u="none" strike="noStrike" cap="none" normalizeH="0" baseline="0" dirty="0" err="1">
                <a:ln>
                  <a:noFill/>
                </a:ln>
                <a:effectLst/>
              </a:rPr>
              <a:t>ὅτι</a:t>
            </a:r>
            <a:r>
              <a:rPr kumimoji="0" lang="en-US" altLang="el-GR" b="0" i="0" u="none" strike="noStrike" cap="none" normalizeH="0" baseline="0" dirty="0">
                <a:ln>
                  <a:noFill/>
                </a:ln>
                <a:effectLst/>
              </a:rPr>
              <a:t> ἀπέχετε τὴν παράκλησιν </a:t>
            </a:r>
            <a:r>
              <a:rPr kumimoji="0" lang="en-US" altLang="el-GR" b="0" i="0" u="none" strike="noStrike" cap="none" normalizeH="0" baseline="0" dirty="0" err="1">
                <a:ln>
                  <a:noFill/>
                </a:ln>
                <a:effectLst/>
              </a:rPr>
              <a:t>ὑμῶν</a:t>
            </a:r>
            <a:r>
              <a:rPr kumimoji="0" lang="en-US" altLang="el-GR" b="0" i="0" u="none" strike="noStrike" cap="none" normalizeH="0" baseline="0" dirty="0">
                <a:ln>
                  <a:noFill/>
                </a:ln>
                <a:effectLst/>
              </a:rPr>
              <a:t>.</a:t>
            </a:r>
            <a:endParaRPr kumimoji="0" lang="el-GR" altLang="el-GR" b="0" i="0" u="none" strike="noStrike" cap="none" normalizeH="0" baseline="0" dirty="0">
              <a:ln>
                <a:noFill/>
              </a:ln>
              <a:effectLst/>
            </a:endParaRPr>
          </a:p>
          <a:p>
            <a:pPr marL="0" marR="0" lvl="0" indent="0" defTabSz="914400" fontAlgn="base">
              <a:lnSpc>
                <a:spcPct val="90000"/>
              </a:lnSpc>
              <a:spcBef>
                <a:spcPct val="0"/>
              </a:spcBef>
              <a:spcAft>
                <a:spcPts val="600"/>
              </a:spcAft>
              <a:buClr>
                <a:schemeClr val="accent1"/>
              </a:buClr>
              <a:buSzTx/>
              <a:buFontTx/>
              <a:buNone/>
              <a:tabLst/>
            </a:pPr>
            <a:br>
              <a:rPr kumimoji="0" lang="en-US" altLang="el-GR" b="0" i="0" u="none" strike="noStrike" cap="none" normalizeH="0" baseline="0" dirty="0">
                <a:ln>
                  <a:noFill/>
                </a:ln>
                <a:effectLst/>
              </a:rPr>
            </a:br>
            <a:r>
              <a:rPr kumimoji="0" lang="en-US" altLang="el-GR" b="0" i="0" u="none" strike="noStrike" cap="none" normalizeH="0" baseline="0" dirty="0">
                <a:ln>
                  <a:noFill/>
                </a:ln>
                <a:effectLst/>
              </a:rPr>
              <a:t>25 </a:t>
            </a:r>
            <a:r>
              <a:rPr kumimoji="0" lang="en-US" altLang="el-GR" b="0" i="0" u="none" strike="noStrike" cap="none" normalizeH="0" baseline="0" dirty="0" err="1">
                <a:ln>
                  <a:noFill/>
                </a:ln>
                <a:effectLst/>
              </a:rPr>
              <a:t>οὐ</a:t>
            </a:r>
            <a:r>
              <a:rPr kumimoji="0" lang="en-US" altLang="el-GR" b="0" i="0" u="none" strike="noStrike" cap="none" normalizeH="0" baseline="0" dirty="0">
                <a:ln>
                  <a:noFill/>
                </a:ln>
                <a:effectLst/>
              </a:rPr>
              <a:t>αὶ ὑμῖν οἱ ἐμπεπλησμένοι, ὅτι πεινάσετε. </a:t>
            </a:r>
            <a:endParaRPr kumimoji="0" lang="el-GR" altLang="el-GR" b="0" i="0" u="none" strike="noStrike" cap="none" normalizeH="0" baseline="0" dirty="0">
              <a:ln>
                <a:noFill/>
              </a:ln>
              <a:effectLst/>
            </a:endParaRPr>
          </a:p>
          <a:p>
            <a:pPr marL="0" marR="0" lvl="0" indent="0" defTabSz="914400" fontAlgn="base">
              <a:lnSpc>
                <a:spcPct val="90000"/>
              </a:lnSpc>
              <a:spcBef>
                <a:spcPct val="0"/>
              </a:spcBef>
              <a:spcAft>
                <a:spcPts val="600"/>
              </a:spcAft>
              <a:buClr>
                <a:schemeClr val="accent1"/>
              </a:buClr>
              <a:buSzTx/>
              <a:buFontTx/>
              <a:buNone/>
              <a:tabLst/>
            </a:pPr>
            <a:r>
              <a:rPr kumimoji="0" lang="en-US" altLang="el-GR" b="0" i="0" u="none" strike="noStrike" cap="none" normalizeH="0" baseline="0" dirty="0" err="1">
                <a:ln>
                  <a:noFill/>
                </a:ln>
                <a:effectLst/>
              </a:rPr>
              <a:t>οὐ</a:t>
            </a:r>
            <a:r>
              <a:rPr kumimoji="0" lang="en-US" altLang="el-GR" b="0" i="0" u="none" strike="noStrike" cap="none" normalizeH="0" baseline="0" dirty="0">
                <a:ln>
                  <a:noFill/>
                </a:ln>
                <a:effectLst/>
              </a:rPr>
              <a:t>αὶ ὑμῖν οἱ γελῶντες νῦν, ὅτι πενθήσετε καὶ κλαύσετε.</a:t>
            </a:r>
            <a:br>
              <a:rPr kumimoji="0" lang="en-US" altLang="el-GR" b="0" i="0" u="none" strike="noStrike" cap="none" normalizeH="0" baseline="0" dirty="0">
                <a:ln>
                  <a:noFill/>
                </a:ln>
                <a:effectLst/>
              </a:rPr>
            </a:br>
            <a:r>
              <a:rPr kumimoji="0" lang="en-US" altLang="el-GR" b="0" i="0" u="none" strike="noStrike" cap="none" normalizeH="0" baseline="0" dirty="0">
                <a:ln>
                  <a:noFill/>
                </a:ln>
                <a:effectLst/>
              </a:rPr>
              <a:t>26 </a:t>
            </a:r>
            <a:r>
              <a:rPr kumimoji="0" lang="en-US" altLang="el-GR" b="0" i="0" u="none" strike="noStrike" cap="none" normalizeH="0" baseline="0" dirty="0" err="1">
                <a:ln>
                  <a:noFill/>
                </a:ln>
                <a:effectLst/>
              </a:rPr>
              <a:t>οὐ</a:t>
            </a:r>
            <a:r>
              <a:rPr kumimoji="0" lang="en-US" altLang="el-GR" b="0" i="0" u="none" strike="noStrike" cap="none" normalizeH="0" baseline="0" dirty="0">
                <a:ln>
                  <a:noFill/>
                </a:ln>
                <a:effectLst/>
              </a:rPr>
              <a:t>αὶ ὅταν καλῶς ὑμᾶς εἴπωσι πάντες οἱ ἄνθρωποι· </a:t>
            </a:r>
          </a:p>
          <a:p>
            <a:pPr marL="0" marR="0" lvl="0" indent="0" defTabSz="914400" fontAlgn="base">
              <a:lnSpc>
                <a:spcPct val="90000"/>
              </a:lnSpc>
              <a:spcBef>
                <a:spcPct val="0"/>
              </a:spcBef>
              <a:spcAft>
                <a:spcPts val="600"/>
              </a:spcAft>
              <a:buClr>
                <a:schemeClr val="accent1"/>
              </a:buClr>
              <a:buSzTx/>
              <a:buFontTx/>
              <a:buNone/>
              <a:tabLst/>
            </a:pPr>
            <a:r>
              <a:rPr kumimoji="0" lang="en-US" altLang="el-GR" b="0" i="0" u="none" strike="noStrike" cap="none" normalizeH="0" baseline="0" dirty="0">
                <a:ln>
                  <a:noFill/>
                </a:ln>
                <a:effectLst/>
              </a:rPr>
              <a:t>κα</a:t>
            </a:r>
            <a:r>
              <a:rPr kumimoji="0" lang="en-US" altLang="el-GR" b="0" i="0" u="none" strike="noStrike" cap="none" normalizeH="0" baseline="0" dirty="0" err="1">
                <a:ln>
                  <a:noFill/>
                </a:ln>
                <a:effectLst/>
              </a:rPr>
              <a:t>τὰ</a:t>
            </a:r>
            <a:r>
              <a:rPr kumimoji="0" lang="en-US" altLang="el-GR" b="0" i="0" u="none" strike="noStrike" cap="none" normalizeH="0" baseline="0" dirty="0">
                <a:ln>
                  <a:noFill/>
                </a:ln>
                <a:effectLst/>
              </a:rPr>
              <a:t> </a:t>
            </a:r>
            <a:r>
              <a:rPr kumimoji="0" lang="en-US" altLang="el-GR" b="0" i="0" u="none" strike="noStrike" cap="none" normalizeH="0" baseline="0" dirty="0" err="1">
                <a:ln>
                  <a:noFill/>
                </a:ln>
                <a:effectLst/>
              </a:rPr>
              <a:t>τὰ</a:t>
            </a:r>
            <a:r>
              <a:rPr kumimoji="0" lang="en-US" altLang="el-GR" b="0" i="0" u="none" strike="noStrike" cap="none" normalizeH="0" baseline="0" dirty="0">
                <a:ln>
                  <a:noFill/>
                </a:ln>
                <a:effectLst/>
              </a:rPr>
              <a:t> α</a:t>
            </a:r>
            <a:r>
              <a:rPr kumimoji="0" lang="en-US" altLang="el-GR" b="0" i="0" u="none" strike="noStrike" cap="none" normalizeH="0" baseline="0" dirty="0" err="1">
                <a:ln>
                  <a:noFill/>
                </a:ln>
                <a:effectLst/>
              </a:rPr>
              <a:t>ὐτὰ</a:t>
            </a:r>
            <a:r>
              <a:rPr kumimoji="0" lang="en-US" altLang="el-GR" b="0" i="0" u="none" strike="noStrike" cap="none" normalizeH="0" baseline="0" dirty="0">
                <a:ln>
                  <a:noFill/>
                </a:ln>
                <a:effectLst/>
              </a:rPr>
              <a:t> </a:t>
            </a:r>
            <a:r>
              <a:rPr kumimoji="0" lang="en-US" altLang="el-GR" b="0" i="0" u="none" strike="noStrike" cap="none" normalizeH="0" baseline="0" dirty="0" err="1">
                <a:ln>
                  <a:noFill/>
                </a:ln>
                <a:effectLst/>
              </a:rPr>
              <a:t>γὰρ</a:t>
            </a:r>
            <a:r>
              <a:rPr kumimoji="0" lang="en-US" altLang="el-GR" b="0" i="0" u="none" strike="noStrike" cap="none" normalizeH="0" baseline="0" dirty="0">
                <a:ln>
                  <a:noFill/>
                </a:ln>
                <a:effectLst/>
              </a:rPr>
              <a:t> ἐπ</a:t>
            </a:r>
            <a:r>
              <a:rPr kumimoji="0" lang="en-US" altLang="el-GR" b="0" i="0" u="none" strike="noStrike" cap="none" normalizeH="0" baseline="0" dirty="0" err="1">
                <a:ln>
                  <a:noFill/>
                </a:ln>
                <a:effectLst/>
              </a:rPr>
              <a:t>οίουν</a:t>
            </a:r>
            <a:r>
              <a:rPr kumimoji="0" lang="en-US" altLang="el-GR" b="0" i="0" u="none" strike="noStrike" cap="none" normalizeH="0" baseline="0" dirty="0">
                <a:ln>
                  <a:noFill/>
                </a:ln>
                <a:effectLst/>
              </a:rPr>
              <a:t> </a:t>
            </a:r>
            <a:r>
              <a:rPr kumimoji="0" lang="en-US" altLang="el-GR" b="0" i="0" u="none" strike="noStrike" cap="none" normalizeH="0" baseline="0" dirty="0" err="1">
                <a:ln>
                  <a:noFill/>
                </a:ln>
                <a:effectLst/>
              </a:rPr>
              <a:t>τοῖς</a:t>
            </a:r>
            <a:r>
              <a:rPr kumimoji="0" lang="en-US" altLang="el-GR" b="0" i="0" u="none" strike="noStrike" cap="none" normalizeH="0" baseline="0" dirty="0">
                <a:ln>
                  <a:noFill/>
                </a:ln>
                <a:effectLst/>
              </a:rPr>
              <a:t> </a:t>
            </a:r>
            <a:r>
              <a:rPr kumimoji="0" lang="en-US" altLang="el-GR" b="0" i="0" u="none" strike="noStrike" cap="none" normalizeH="0" baseline="0" dirty="0" err="1">
                <a:ln>
                  <a:noFill/>
                </a:ln>
                <a:effectLst/>
              </a:rPr>
              <a:t>ψευδο</a:t>
            </a:r>
            <a:r>
              <a:rPr kumimoji="0" lang="en-US" altLang="el-GR" b="0" i="0" u="none" strike="noStrike" cap="none" normalizeH="0" baseline="0" dirty="0">
                <a:ln>
                  <a:noFill/>
                </a:ln>
                <a:effectLst/>
              </a:rPr>
              <a:t>προφήταις οἱ πατέρες αὐτῶν </a:t>
            </a:r>
          </a:p>
        </p:txBody>
      </p:sp>
    </p:spTree>
    <p:extLst>
      <p:ext uri="{BB962C8B-B14F-4D97-AF65-F5344CB8AC3E}">
        <p14:creationId xmlns:p14="http://schemas.microsoft.com/office/powerpoint/2010/main" val="1931989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FC1FF64-7B2D-B403-0CF7-0D1CDE106AE7}"/>
              </a:ext>
            </a:extLst>
          </p:cNvPr>
          <p:cNvSpPr txBox="1"/>
          <p:nvPr/>
        </p:nvSpPr>
        <p:spPr>
          <a:xfrm>
            <a:off x="678730" y="575035"/>
            <a:ext cx="11238950" cy="6186309"/>
          </a:xfrm>
          <a:prstGeom prst="rect">
            <a:avLst/>
          </a:prstGeom>
          <a:noFill/>
        </p:spPr>
        <p:txBody>
          <a:bodyPr wrap="square" rtlCol="0">
            <a:spAutoFit/>
          </a:bodyPr>
          <a:lstStyle/>
          <a:p>
            <a:pPr algn="just">
              <a:tabLst>
                <a:tab pos="3060065" algn="ctr"/>
                <a:tab pos="6120130" algn="r"/>
              </a:tabLst>
            </a:pPr>
            <a:r>
              <a:rPr lang="it-IT"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800" dirty="0">
              <a:effectLst/>
              <a:latin typeface="Bookman Old Style" panose="02050604050505020204" pitchFamily="18" charset="0"/>
              <a:ea typeface="Times New Roman" panose="02020603050405020304" pitchFamily="18" charset="0"/>
              <a:cs typeface="Times New Roman" panose="02020603050405020304" pitchFamily="18" charset="0"/>
            </a:endParaRPr>
          </a:p>
          <a:p>
            <a:pPr algn="just"/>
            <a:r>
              <a:rPr lang="el-GR" dirty="0">
                <a:latin typeface="Palatino Linotype" panose="02040502050505030304" pitchFamily="18" charset="0"/>
                <a:ea typeface="Times New Roman" panose="02020603050405020304" pitchFamily="18" charset="0"/>
                <a:cs typeface="Times New Roman" panose="02020603050405020304" pitchFamily="18" charset="0"/>
              </a:rPr>
              <a:t>Α</a:t>
            </a:r>
            <a:r>
              <a:rPr lang="it-IT"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Μακάριοι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οἱ</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πτωχοὶ</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τῷ</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πνεύματι</a:t>
            </a:r>
            <a:r>
              <a:rPr lang="it-IT"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ὅτι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αὐτῶν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ἐστιν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ἡ </a:t>
            </a:r>
            <a:r>
              <a:rPr lang="el-GR" sz="1800" cap="all" dirty="0" err="1">
                <a:effectLst/>
                <a:latin typeface="Palatino Linotype" panose="02040502050505030304" pitchFamily="18" charset="0"/>
                <a:ea typeface="Times New Roman" panose="02020603050405020304" pitchFamily="18" charset="0"/>
                <a:cs typeface="Times New Roman" panose="02020603050405020304" pitchFamily="18" charset="0"/>
              </a:rPr>
              <a:t>β</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ασιλεία</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τῶν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Οὐρανῶν</a:t>
            </a:r>
            <a:r>
              <a:rPr lang="it-IT"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el-GR" sz="1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r>
              <a:rPr lang="el-GR" dirty="0">
                <a:latin typeface="Palatino Linotype" panose="02040502050505030304" pitchFamily="18" charset="0"/>
                <a:ea typeface="Times New Roman" panose="02020603050405020304" pitchFamily="18" charset="0"/>
                <a:cs typeface="Times New Roman" panose="02020603050405020304" pitchFamily="18" charset="0"/>
              </a:rPr>
              <a:t>Β</a:t>
            </a:r>
            <a:r>
              <a:rPr lang="it-IT"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cap="all" dirty="0" err="1">
                <a:effectLst/>
                <a:latin typeface="Palatino Linotype" panose="02040502050505030304" pitchFamily="18" charset="0"/>
                <a:ea typeface="Times New Roman" panose="02020603050405020304" pitchFamily="18" charset="0"/>
                <a:cs typeface="Times New Roman" panose="02020603050405020304" pitchFamily="18" charset="0"/>
              </a:rPr>
              <a:t>μ</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ακάριοι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οἱ</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πενθοῦντες</a:t>
            </a:r>
            <a:r>
              <a:rPr lang="it-IT"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ὅτι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αὐτοὶ</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παρακληθήσονται</a:t>
            </a:r>
            <a:r>
              <a:rPr lang="it-IT"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el-GR" sz="1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r>
              <a:rPr lang="el-GR" dirty="0">
                <a:latin typeface="Palatino Linotype" panose="02040502050505030304" pitchFamily="18" charset="0"/>
                <a:ea typeface="Times New Roman" panose="02020603050405020304" pitchFamily="18" charset="0"/>
                <a:cs typeface="Times New Roman" panose="02020603050405020304" pitchFamily="18" charset="0"/>
              </a:rPr>
              <a:t>Γ</a:t>
            </a:r>
            <a:r>
              <a:rPr lang="it-IT"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cap="all" dirty="0" err="1">
                <a:effectLst/>
                <a:latin typeface="Palatino Linotype" panose="02040502050505030304" pitchFamily="18" charset="0"/>
                <a:ea typeface="Times New Roman" panose="02020603050405020304" pitchFamily="18" charset="0"/>
                <a:cs typeface="Times New Roman" panose="02020603050405020304" pitchFamily="18" charset="0"/>
              </a:rPr>
              <a:t>μ</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ακάριοι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οἱ</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πραεῖς</a:t>
            </a:r>
            <a:r>
              <a:rPr lang="it-IT"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ὅτι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αὐτοὶ</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κληρονομήσουσιν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τὴν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Γῆν</a:t>
            </a:r>
            <a:r>
              <a:rPr lang="it-IT"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el-GR" sz="1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Δ. </a:t>
            </a:r>
            <a:r>
              <a:rPr lang="el-GR" sz="1800" cap="all" dirty="0" err="1">
                <a:effectLst/>
                <a:latin typeface="Palatino Linotype" panose="02040502050505030304" pitchFamily="18" charset="0"/>
                <a:ea typeface="Times New Roman" panose="02020603050405020304" pitchFamily="18" charset="0"/>
                <a:cs typeface="Times New Roman" panose="02020603050405020304" pitchFamily="18" charset="0"/>
              </a:rPr>
              <a:t>μ</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ακάριοι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οἱ</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πεινῶντες</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καὶ</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διψῶντες</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τὴν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δικαιοσύνην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ὅτι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αὐτοὶ</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χορτασθήσονται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p>
          <a:p>
            <a:pPr algn="just"/>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p>
          <a:p>
            <a:pPr algn="just"/>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p>
          <a:p>
            <a:pPr algn="just"/>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5. </a:t>
            </a:r>
            <a:r>
              <a:rPr lang="el-GR" sz="1800" cap="all" dirty="0" err="1">
                <a:effectLst/>
                <a:latin typeface="Palatino Linotype" panose="02040502050505030304" pitchFamily="18" charset="0"/>
                <a:ea typeface="Times New Roman" panose="02020603050405020304" pitchFamily="18" charset="0"/>
                <a:cs typeface="Times New Roman" panose="02020603050405020304" pitchFamily="18" charset="0"/>
              </a:rPr>
              <a:t>μ</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ακάριοι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οἱ</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ἐλεήμονες</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ὅτι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αὐτοὶ</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ἐλεηθήσονται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p>
          <a:p>
            <a:pPr algn="just"/>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6. </a:t>
            </a:r>
            <a:r>
              <a:rPr lang="el-GR" sz="1800" cap="all" dirty="0" err="1">
                <a:effectLst/>
                <a:latin typeface="Palatino Linotype" panose="02040502050505030304" pitchFamily="18" charset="0"/>
                <a:ea typeface="Times New Roman" panose="02020603050405020304" pitchFamily="18" charset="0"/>
                <a:cs typeface="Times New Roman" panose="02020603050405020304" pitchFamily="18" charset="0"/>
              </a:rPr>
              <a:t>μ</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ακάριοι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οἱ</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καθαροὶ</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τῇ</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καρδίᾳ</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ὅτι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αὐτοὶ</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τὸν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cap="all" dirty="0" err="1">
                <a:effectLst/>
                <a:latin typeface="Palatino Linotype" panose="02040502050505030304" pitchFamily="18" charset="0"/>
                <a:ea typeface="Times New Roman" panose="02020603050405020304" pitchFamily="18" charset="0"/>
                <a:cs typeface="Times New Roman" panose="02020603050405020304" pitchFamily="18" charset="0"/>
              </a:rPr>
              <a:t>θ</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εὸν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ὄψονται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p>
          <a:p>
            <a:pPr algn="just"/>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7. </a:t>
            </a:r>
            <a:r>
              <a:rPr lang="el-GR" sz="1800" cap="all" dirty="0" err="1">
                <a:effectLst/>
                <a:latin typeface="Palatino Linotype" panose="02040502050505030304" pitchFamily="18" charset="0"/>
                <a:ea typeface="Times New Roman" panose="02020603050405020304" pitchFamily="18" charset="0"/>
                <a:cs typeface="Times New Roman" panose="02020603050405020304" pitchFamily="18" charset="0"/>
              </a:rPr>
              <a:t>μ</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ακάριοι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οἱ</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εἰρηνοποιοί</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ὅτι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αὐτοὶ</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Υἱοὶ</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cap="all" dirty="0" err="1">
                <a:effectLst/>
                <a:latin typeface="Palatino Linotype" panose="02040502050505030304" pitchFamily="18" charset="0"/>
                <a:ea typeface="Times New Roman" panose="02020603050405020304" pitchFamily="18" charset="0"/>
                <a:cs typeface="Times New Roman" panose="02020603050405020304" pitchFamily="18" charset="0"/>
              </a:rPr>
              <a:t>θ</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εοῦ</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κληθήσονται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p>
          <a:p>
            <a:pPr algn="just"/>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8. </a:t>
            </a:r>
            <a:r>
              <a:rPr lang="el-GR" sz="1800" cap="all" dirty="0" err="1">
                <a:effectLst/>
                <a:latin typeface="Palatino Linotype" panose="02040502050505030304" pitchFamily="18" charset="0"/>
                <a:ea typeface="Times New Roman" panose="02020603050405020304" pitchFamily="18" charset="0"/>
                <a:cs typeface="Times New Roman" panose="02020603050405020304" pitchFamily="18" charset="0"/>
              </a:rPr>
              <a:t>μ</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ακάριοι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οἱ</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δεδιωγμένοι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ἕνεκεν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δικαιοσύνης</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ὅτι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αὐτῶν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ἐστιν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ἡ </a:t>
            </a:r>
            <a:r>
              <a:rPr lang="el-GR" sz="1800" cap="all" dirty="0" err="1">
                <a:effectLst/>
                <a:latin typeface="Palatino Linotype" panose="02040502050505030304" pitchFamily="18" charset="0"/>
                <a:ea typeface="Times New Roman" panose="02020603050405020304" pitchFamily="18" charset="0"/>
                <a:cs typeface="Times New Roman" panose="02020603050405020304" pitchFamily="18" charset="0"/>
              </a:rPr>
              <a:t>β</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ασιλεία</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τῶν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Οὐρανῶν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p>
          <a:p>
            <a:pPr algn="just"/>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p>
          <a:p>
            <a:pPr algn="just"/>
            <a:r>
              <a:rPr lang="el-GR" sz="1800" cap="all" dirty="0" err="1">
                <a:effectLst/>
                <a:latin typeface="Palatino Linotype" panose="02040502050505030304" pitchFamily="18" charset="0"/>
                <a:ea typeface="Times New Roman" panose="02020603050405020304" pitchFamily="18" charset="0"/>
                <a:cs typeface="Times New Roman" panose="02020603050405020304" pitchFamily="18" charset="0"/>
              </a:rPr>
              <a:t>μ</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ακάριοί</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ἐστε</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p>
          <a:p>
            <a:pPr algn="just"/>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(α)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ὅταν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ὀνειδίσωσιν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ὑμᾶς</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p>
          <a:p>
            <a:pPr algn="just"/>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καὶ</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(β)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διώξωσιν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p>
          <a:p>
            <a:pPr algn="just"/>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καὶ</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(γ)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εἴπωσιν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πᾶν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πονηρὸν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καθ</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ὑμῶν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p>
          <a:p>
            <a:pPr algn="just"/>
            <a:endParaRPr lang="el-GR" sz="1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ψευδόμενοι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b="1" dirty="0" err="1">
                <a:effectLst/>
                <a:latin typeface="Palatino Linotype" panose="02040502050505030304" pitchFamily="18" charset="0"/>
                <a:ea typeface="Times New Roman" panose="02020603050405020304" pitchFamily="18" charset="0"/>
                <a:cs typeface="Times New Roman" panose="02020603050405020304" pitchFamily="18" charset="0"/>
              </a:rPr>
              <a:t>ἕνεκεν</a:t>
            </a:r>
            <a:r>
              <a:rPr lang="el-GR" sz="1800" b="1"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b="1" dirty="0" err="1">
                <a:effectLst/>
                <a:latin typeface="Palatino Linotype" panose="02040502050505030304" pitchFamily="18" charset="0"/>
                <a:ea typeface="Times New Roman" panose="02020603050405020304" pitchFamily="18" charset="0"/>
                <a:cs typeface="Times New Roman" panose="02020603050405020304" pitchFamily="18" charset="0"/>
              </a:rPr>
              <a:t>Ἐμοῦ</a:t>
            </a:r>
            <a:r>
              <a:rPr lang="el-GR" sz="1800" b="1" dirty="0">
                <a:effectLst/>
                <a:latin typeface="Palatino Linotype" panose="02040502050505030304" pitchFamily="18" charset="0"/>
                <a:ea typeface="Times New Roman" panose="02020603050405020304" pitchFamily="18" charset="0"/>
                <a:cs typeface="Times New Roman" panose="02020603050405020304" pitchFamily="18" charset="0"/>
              </a:rPr>
              <a:t>.</a:t>
            </a:r>
            <a:r>
              <a:rPr lang="el-GR" b="1" dirty="0">
                <a:latin typeface="Palatino Linotype" panose="02040502050505030304" pitchFamily="18" charset="0"/>
                <a:ea typeface="Times New Roman" panose="02020603050405020304" pitchFamily="18" charset="0"/>
                <a:cs typeface="Times New Roman" panose="02020603050405020304" pitchFamily="18" charset="0"/>
              </a:rPr>
              <a:t> </a:t>
            </a:r>
            <a:r>
              <a:rPr lang="el-GR" sz="1800" cap="all" dirty="0" err="1">
                <a:effectLst/>
                <a:latin typeface="Palatino Linotype" panose="02040502050505030304" pitchFamily="18" charset="0"/>
                <a:ea typeface="Times New Roman" panose="02020603050405020304" pitchFamily="18" charset="0"/>
                <a:cs typeface="Times New Roman" panose="02020603050405020304" pitchFamily="18" charset="0"/>
              </a:rPr>
              <a:t>χ</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αίρετε</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καὶ</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ἀγαλλιᾶσθε</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p>
          <a:p>
            <a:pPr algn="just"/>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ὅτι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ὁ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μισθὸς</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ὑμῶν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πολὺς</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ἐν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τοῖς</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Οὐρανοῖς</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p>
          <a:p>
            <a:pPr algn="just"/>
            <a:r>
              <a:rPr lang="el-GR" sz="1800" b="1" cap="all" dirty="0" err="1">
                <a:effectLst/>
                <a:latin typeface="Palatino Linotype" panose="02040502050505030304" pitchFamily="18" charset="0"/>
                <a:ea typeface="Times New Roman" panose="02020603050405020304" pitchFamily="18" charset="0"/>
                <a:cs typeface="Times New Roman" panose="02020603050405020304" pitchFamily="18" charset="0"/>
              </a:rPr>
              <a:t>ο</a:t>
            </a:r>
            <a:r>
              <a:rPr lang="el-GR" sz="1800" b="1" dirty="0" err="1">
                <a:effectLst/>
                <a:latin typeface="Palatino Linotype" panose="02040502050505030304" pitchFamily="18" charset="0"/>
                <a:ea typeface="Times New Roman" panose="02020603050405020304" pitchFamily="18" charset="0"/>
                <a:cs typeface="Times New Roman" panose="02020603050405020304" pitchFamily="18" charset="0"/>
              </a:rPr>
              <a:t>ὕτως</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γὰρ</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ἐδίωξαν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τοὺς</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προφήτας</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τοὺς</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πρὸ</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ὑμῶν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a:t>
            </a:r>
          </a:p>
          <a:p>
            <a:pPr algn="just">
              <a:tabLst>
                <a:tab pos="3060065" algn="ctr"/>
                <a:tab pos="6120130" algn="r"/>
              </a:tabLst>
            </a:pPr>
            <a:r>
              <a:rPr lang="it-IT"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800" dirty="0">
              <a:effectLst/>
              <a:latin typeface="Bookman Old Style" panose="02050604050505020204" pitchFamily="18" charset="0"/>
              <a:ea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577746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8" name="Θέση περιεχομένου 2">
            <a:extLst>
              <a:ext uri="{FF2B5EF4-FFF2-40B4-BE49-F238E27FC236}">
                <a16:creationId xmlns:a16="http://schemas.microsoft.com/office/drawing/2014/main" id="{383230EB-145F-9CE7-6705-3E8EB78F0F05}"/>
              </a:ext>
            </a:extLst>
          </p:cNvPr>
          <p:cNvGraphicFramePr>
            <a:graphicFrameLocks noGrp="1"/>
          </p:cNvGraphicFramePr>
          <p:nvPr>
            <p:ph idx="4294967295"/>
            <p:extLst>
              <p:ext uri="{D42A27DB-BD31-4B8C-83A1-F6EECF244321}">
                <p14:modId xmlns:p14="http://schemas.microsoft.com/office/powerpoint/2010/main" val="4282361847"/>
              </p:ext>
            </p:extLst>
          </p:nvPr>
        </p:nvGraphicFramePr>
        <p:xfrm>
          <a:off x="1082566" y="651641"/>
          <a:ext cx="9659006" cy="59120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6596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11" name="Rectangle 10">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02D6405-CED4-9341-D5DD-3CB5E8D9FBC0}"/>
              </a:ext>
            </a:extLst>
          </p:cNvPr>
          <p:cNvSpPr>
            <a:spLocks noGrp="1"/>
          </p:cNvSpPr>
          <p:nvPr>
            <p:ph type="title"/>
          </p:nvPr>
        </p:nvSpPr>
        <p:spPr>
          <a:xfrm>
            <a:off x="964788" y="804333"/>
            <a:ext cx="3391900" cy="5249334"/>
          </a:xfrm>
        </p:spPr>
        <p:txBody>
          <a:bodyPr vert="horz" lIns="91440" tIns="45720" rIns="91440" bIns="45720" rtlCol="0" anchor="ctr">
            <a:normAutofit/>
          </a:bodyPr>
          <a:lstStyle/>
          <a:p>
            <a:pPr algn="r"/>
            <a:r>
              <a:rPr lang="en-US" sz="3500">
                <a:solidFill>
                  <a:srgbClr val="FFFFFF"/>
                </a:solidFill>
              </a:rPr>
              <a:t>Αναψηλάφηση όρων</a:t>
            </a:r>
          </a:p>
        </p:txBody>
      </p:sp>
      <p:sp>
        <p:nvSpPr>
          <p:cNvPr id="4" name="Θέση κειμένου 3">
            <a:extLst>
              <a:ext uri="{FF2B5EF4-FFF2-40B4-BE49-F238E27FC236}">
                <a16:creationId xmlns:a16="http://schemas.microsoft.com/office/drawing/2014/main" id="{1603EE1A-4A74-EFA8-7058-22514E4C560E}"/>
              </a:ext>
            </a:extLst>
          </p:cNvPr>
          <p:cNvSpPr>
            <a:spLocks noGrp="1"/>
          </p:cNvSpPr>
          <p:nvPr>
            <p:ph type="body" sz="half" idx="2"/>
          </p:nvPr>
        </p:nvSpPr>
        <p:spPr>
          <a:xfrm>
            <a:off x="4951048" y="804333"/>
            <a:ext cx="6306003" cy="5249334"/>
          </a:xfrm>
        </p:spPr>
        <p:txBody>
          <a:bodyPr vert="horz" lIns="45720" tIns="45720" rIns="45720" bIns="45720" rtlCol="0" anchor="ctr">
            <a:normAutofit/>
          </a:bodyPr>
          <a:lstStyle/>
          <a:p>
            <a:pPr>
              <a:lnSpc>
                <a:spcPct val="90000"/>
              </a:lnSpc>
            </a:pPr>
            <a:endParaRPr lang="en-US"/>
          </a:p>
          <a:p>
            <a:pPr>
              <a:lnSpc>
                <a:spcPct val="90000"/>
              </a:lnSpc>
            </a:pPr>
            <a:r>
              <a:rPr lang="en-US"/>
              <a:t>Τι σημαίνει ΜΕΤΑΝΟΙΑ??</a:t>
            </a:r>
          </a:p>
          <a:p>
            <a:pPr>
              <a:lnSpc>
                <a:spcPct val="90000"/>
              </a:lnSpc>
            </a:pPr>
            <a:endParaRPr lang="en-US"/>
          </a:p>
          <a:p>
            <a:pPr>
              <a:lnSpc>
                <a:spcPct val="90000"/>
              </a:lnSpc>
            </a:pPr>
            <a:r>
              <a:rPr lang="en-US"/>
              <a:t>Τι σημαίνει ΒΑΣΙΛΕΙΑ?</a:t>
            </a:r>
          </a:p>
          <a:p>
            <a:pPr>
              <a:lnSpc>
                <a:spcPct val="90000"/>
              </a:lnSpc>
            </a:pPr>
            <a:endParaRPr lang="en-US"/>
          </a:p>
          <a:p>
            <a:pPr>
              <a:lnSpc>
                <a:spcPct val="90000"/>
              </a:lnSpc>
            </a:pPr>
            <a:r>
              <a:rPr lang="en-US"/>
              <a:t>Τι σημαίνει ΜΑΚΑΡΙΟΣ? </a:t>
            </a:r>
          </a:p>
          <a:p>
            <a:pPr>
              <a:lnSpc>
                <a:spcPct val="90000"/>
              </a:lnSpc>
            </a:pPr>
            <a:endParaRPr lang="en-US"/>
          </a:p>
          <a:p>
            <a:pPr>
              <a:lnSpc>
                <a:spcPct val="90000"/>
              </a:lnSpc>
            </a:pPr>
            <a:r>
              <a:rPr lang="en-US"/>
              <a:t>Είναι όντως Ομιλία????</a:t>
            </a:r>
          </a:p>
          <a:p>
            <a:pPr>
              <a:lnSpc>
                <a:spcPct val="90000"/>
              </a:lnSpc>
            </a:pPr>
            <a:endParaRPr lang="en-US"/>
          </a:p>
        </p:txBody>
      </p:sp>
    </p:spTree>
    <p:extLst>
      <p:ext uri="{BB962C8B-B14F-4D97-AF65-F5344CB8AC3E}">
        <p14:creationId xmlns:p14="http://schemas.microsoft.com/office/powerpoint/2010/main" val="3603280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Εικόνα που περιέχει κείμενο, ζωγραφική, κορνίζα, τέχνη&#10;&#10;Περιγραφή που δημιουργήθηκε αυτόματα">
            <a:extLst>
              <a:ext uri="{FF2B5EF4-FFF2-40B4-BE49-F238E27FC236}">
                <a16:creationId xmlns:a16="http://schemas.microsoft.com/office/drawing/2014/main" id="{210CD4C6-C0AD-69EF-496C-DDD2C1BD4A0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8426244" y="142385"/>
            <a:ext cx="3168725" cy="3840882"/>
          </a:xfrm>
        </p:spPr>
      </p:pic>
      <p:graphicFrame>
        <p:nvGraphicFramePr>
          <p:cNvPr id="8" name="2 - Θέση κειμένου">
            <a:extLst>
              <a:ext uri="{FF2B5EF4-FFF2-40B4-BE49-F238E27FC236}">
                <a16:creationId xmlns:a16="http://schemas.microsoft.com/office/drawing/2014/main" id="{ABE1D79D-A246-B619-F54B-7C26D1B37D23}"/>
              </a:ext>
            </a:extLst>
          </p:cNvPr>
          <p:cNvGraphicFramePr/>
          <p:nvPr/>
        </p:nvGraphicFramePr>
        <p:xfrm>
          <a:off x="355601" y="188914"/>
          <a:ext cx="7905530" cy="64087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97F5B78-0F97-0BC8-E203-DC0C38EEB478}"/>
              </a:ext>
            </a:extLst>
          </p:cNvPr>
          <p:cNvSpPr>
            <a:spLocks noGrp="1"/>
          </p:cNvSpPr>
          <p:nvPr>
            <p:ph idx="1"/>
          </p:nvPr>
        </p:nvSpPr>
        <p:spPr>
          <a:xfrm>
            <a:off x="685800" y="609600"/>
            <a:ext cx="6858000" cy="5791200"/>
          </a:xfrm>
        </p:spPr>
        <p:txBody>
          <a:bodyPr>
            <a:normAutofit/>
          </a:bodyPr>
          <a:lstStyle/>
          <a:p>
            <a:pPr algn="just"/>
            <a:r>
              <a:rPr lang="el-GR"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Ο </a:t>
            </a:r>
            <a:r>
              <a:rPr lang="el-GR" sz="2000" cap="all"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ι</a:t>
            </a:r>
            <a:r>
              <a:rPr lang="el-GR"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ησούς</a:t>
            </a:r>
            <a:r>
              <a:rPr lang="el-GR"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κάθεται στην καθέδρα του Μωυσή, αλλά όχι όπως οι καθηγητές, οι οποίοι εκπαιδεύονταν στις ραβινικές σχολές. Κάθεται εκεί ως ο </a:t>
            </a:r>
            <a:r>
              <a:rPr lang="el-GR"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μεγαλειωδέστερος</a:t>
            </a:r>
            <a:r>
              <a:rPr lang="el-GR"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Μωυσής, ο οποίος </a:t>
            </a:r>
            <a:r>
              <a:rPr lang="el-GR" sz="2000" dirty="0">
                <a:solidFill>
                  <a:srgbClr val="993300"/>
                </a:solidFill>
                <a:latin typeface="Times New Roman" panose="02020603050405020304" pitchFamily="18" charset="0"/>
                <a:ea typeface="Times New Roman" panose="02020603050405020304" pitchFamily="18" charset="0"/>
                <a:cs typeface="Times New Roman" panose="02020603050405020304" pitchFamily="18" charset="0"/>
              </a:rPr>
              <a:t>διευρύνει </a:t>
            </a:r>
            <a:r>
              <a:rPr lang="el-GR"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τη </a:t>
            </a:r>
            <a:r>
              <a:rPr lang="el-GR" sz="2000" cap="all"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δ</a:t>
            </a:r>
            <a:r>
              <a:rPr lang="el-GR"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ιαθήκη σε όλους τους λαούς. Έτσι καθίσταται σαφής η σημασία του </a:t>
            </a:r>
            <a:r>
              <a:rPr lang="el-GR"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όρους</a:t>
            </a:r>
            <a:r>
              <a:rPr lang="el-GR"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Ο ευαγγελιστής δεν προσδιορίζει </a:t>
            </a:r>
            <a:r>
              <a:rPr lang="el-GR"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συγκεκριμένους λόφους </a:t>
            </a:r>
            <a:r>
              <a:rPr lang="el-GR"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της </a:t>
            </a:r>
            <a:r>
              <a:rPr lang="el-GR" sz="2000" cap="all"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γ</a:t>
            </a:r>
            <a:r>
              <a:rPr lang="el-GR"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αλιλαίας</a:t>
            </a:r>
            <a:r>
              <a:rPr lang="el-GR"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p>
          <a:p>
            <a:pPr algn="just"/>
            <a:r>
              <a:rPr lang="el-GR"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Η επισήμανση</a:t>
            </a:r>
            <a:r>
              <a:rPr lang="el-GR" sz="2000" cap="all"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l-GR"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όμως ότι</a:t>
            </a:r>
            <a:r>
              <a:rPr lang="el-GR" sz="2000" cap="all"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l-GR"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το όρος αποτελεί τον άμβωνα του κηρύγματος, συνεπάγεται την </a:t>
            </a:r>
            <a:r>
              <a:rPr lang="el-GR"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προβολή του ως του καινούργιου Σινά.</a:t>
            </a:r>
            <a:r>
              <a:rPr lang="el-GR"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l-GR" sz="2000" cap="all" dirty="0">
                <a:solidFill>
                  <a:srgbClr val="000000"/>
                </a:solidFill>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τ</a:t>
            </a:r>
            <a:r>
              <a:rPr lang="el-GR" sz="2000" dirty="0">
                <a:solidFill>
                  <a:srgbClr val="000000"/>
                </a:solidFill>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ο όρος είναι ο χώρος προσευχής του Ιησού</a:t>
            </a:r>
            <a:r>
              <a:rPr lang="el-GR"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εκεί όπου συναντά τον Πατέρα </a:t>
            </a:r>
            <a:r>
              <a:rPr lang="el-GR" sz="2000" cap="all"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π</a:t>
            </a:r>
            <a:r>
              <a:rPr lang="el-GR"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ρόσωπο προς </a:t>
            </a:r>
            <a:r>
              <a:rPr lang="el-GR" sz="2000" cap="all"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π</a:t>
            </a:r>
            <a:r>
              <a:rPr lang="el-GR"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ρόσωπο. </a:t>
            </a:r>
            <a:r>
              <a:rPr lang="el-GR"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Γι</a:t>
            </a:r>
            <a:r>
              <a:rPr lang="el-GR"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αυτό και αποτελεί </a:t>
            </a:r>
            <a:r>
              <a:rPr lang="el-GR" sz="2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τον τόπο της διδασκαλίας του,</a:t>
            </a:r>
            <a:r>
              <a:rPr lang="el-GR"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η οποία ακριβώς προέρχεται από την εσώτατη </a:t>
            </a:r>
            <a:r>
              <a:rPr lang="el-GR" sz="2000" dirty="0">
                <a:solidFill>
                  <a:srgbClr val="993300"/>
                </a:solidFill>
                <a:latin typeface="Times New Roman" panose="02020603050405020304" pitchFamily="18" charset="0"/>
                <a:ea typeface="Times New Roman" panose="02020603050405020304" pitchFamily="18" charset="0"/>
                <a:cs typeface="Times New Roman" panose="02020603050405020304" pitchFamily="18" charset="0"/>
              </a:rPr>
              <a:t>επικοινωνία</a:t>
            </a:r>
            <a:r>
              <a:rPr lang="el-GR"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με τον </a:t>
            </a:r>
            <a:r>
              <a:rPr lang="el-GR" sz="2000" cap="all"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π</a:t>
            </a:r>
            <a:r>
              <a:rPr lang="el-GR"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ατέρα. </a:t>
            </a:r>
          </a:p>
          <a:p>
            <a:pPr algn="just"/>
            <a:r>
              <a:rPr lang="el-GR"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Το όρος </a:t>
            </a:r>
            <a:r>
              <a:rPr lang="el-GR" sz="2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αυτοαναδεικνύεται</a:t>
            </a:r>
            <a:r>
              <a:rPr lang="el-GR"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ως </a:t>
            </a:r>
            <a:r>
              <a:rPr lang="el-GR"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το καινούργιο, το τελειωτικό Σινά.</a:t>
            </a:r>
            <a:r>
              <a:rPr lang="el-GR"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Πόσο όμως διαφορετικό είναι αυτό το όρος- από τους βραχώδεις όγκους της ερήμου; </a:t>
            </a:r>
            <a:endParaRPr lang="el-GR"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el-GR" dirty="0"/>
          </a:p>
        </p:txBody>
      </p:sp>
      <p:sp>
        <p:nvSpPr>
          <p:cNvPr id="4" name="Θέση κειμένου 3">
            <a:extLst>
              <a:ext uri="{FF2B5EF4-FFF2-40B4-BE49-F238E27FC236}">
                <a16:creationId xmlns:a16="http://schemas.microsoft.com/office/drawing/2014/main" id="{054502F2-E48A-EF76-C5DE-BE5A705FC69F}"/>
              </a:ext>
            </a:extLst>
          </p:cNvPr>
          <p:cNvSpPr>
            <a:spLocks noGrp="1"/>
          </p:cNvSpPr>
          <p:nvPr>
            <p:ph type="body" sz="half" idx="2"/>
          </p:nvPr>
        </p:nvSpPr>
        <p:spPr>
          <a:xfrm>
            <a:off x="7660903" y="1547853"/>
            <a:ext cx="4389120" cy="3762294"/>
          </a:xfrm>
        </p:spPr>
        <p:txBody>
          <a:bodyPr/>
          <a:lstStyle/>
          <a:p>
            <a:endParaRPr lang="el-GR" dirty="0"/>
          </a:p>
        </p:txBody>
      </p:sp>
    </p:spTree>
    <p:extLst>
      <p:ext uri="{BB962C8B-B14F-4D97-AF65-F5344CB8AC3E}">
        <p14:creationId xmlns:p14="http://schemas.microsoft.com/office/powerpoint/2010/main" val="4250740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a:extLst>
              <a:ext uri="{FF2B5EF4-FFF2-40B4-BE49-F238E27FC236}">
                <a16:creationId xmlns:a16="http://schemas.microsoft.com/office/drawing/2014/main" id="{7DF2534C-8419-CDD6-8EAF-F186CE363D22}"/>
              </a:ext>
            </a:extLst>
          </p:cNvPr>
          <p:cNvSpPr>
            <a:spLocks noGrp="1"/>
          </p:cNvSpPr>
          <p:nvPr>
            <p:ph idx="1"/>
          </p:nvPr>
        </p:nvSpPr>
        <p:spPr>
          <a:xfrm>
            <a:off x="6024564" y="260351"/>
            <a:ext cx="5380855" cy="5256213"/>
          </a:xfrm>
        </p:spPr>
        <p:txBody>
          <a:bodyPr>
            <a:normAutofit fontScale="62500" lnSpcReduction="20000"/>
          </a:bodyPr>
          <a:lstStyle/>
          <a:p>
            <a:pPr marL="0" indent="0" algn="just">
              <a:buNone/>
              <a:defRPr/>
            </a:pPr>
            <a:endParaRPr lang="el-GR" b="1" i="1" dirty="0">
              <a:solidFill>
                <a:srgbClr val="C00000"/>
              </a:solidFill>
            </a:endParaRPr>
          </a:p>
          <a:p>
            <a:pPr marL="0" indent="0" algn="just">
              <a:buNone/>
              <a:defRPr/>
            </a:pPr>
            <a:r>
              <a:rPr lang="el-GR" b="1" i="1" dirty="0">
                <a:solidFill>
                  <a:srgbClr val="C00000"/>
                </a:solidFill>
              </a:rPr>
              <a:t>6, 25-34</a:t>
            </a:r>
            <a:endParaRPr lang="el-GR" i="1" dirty="0"/>
          </a:p>
          <a:p>
            <a:pPr algn="just">
              <a:buFont typeface="Wingdings" pitchFamily="2" charset="2"/>
              <a:buChar char="v"/>
              <a:defRPr/>
            </a:pPr>
            <a:r>
              <a:rPr lang="el-GR" i="1" dirty="0"/>
              <a:t>«Γι' αυτό, λοιπόν, σας λέω; </a:t>
            </a:r>
            <a:r>
              <a:rPr lang="el-GR" b="1" i="1" dirty="0"/>
              <a:t>Μη μεριμνάτε για τη ζωή σας, τι θα φάτε και τι θα πιείτε ούτε για το σώμα σας, τι θα ντυθείτε. </a:t>
            </a:r>
            <a:r>
              <a:rPr lang="el-GR" i="1" dirty="0"/>
              <a:t>Η ζωή δεν είναι σπουδαιότερη από την τροφή; Και το σώμα δεν είναι σπουδαιότερο από το ντύσιμο; Κοιτάξτε τα πουλιά που δε σπέρνουν ούτε θερίζουν ούτε συνάζουν αγαθά σε αποθήκες, κι όμως ο ουράνιος Πατέρας σας τα τρέφει εσείς δεν αξίζετε πολύ περισσότερο απ' αυτά; Κι έπειτα, ποιος από σος μπορεί με το άγχος του να προσθέσει έναν </a:t>
            </a:r>
            <a:r>
              <a:rPr lang="el-GR" i="1" dirty="0" err="1"/>
              <a:t>πήχυ</a:t>
            </a:r>
            <a:r>
              <a:rPr lang="el-GR" i="1" dirty="0"/>
              <a:t> στο ανάστημα του; Και γιατί τόσο άγχος για το ντύσιμο σας; Ας σας διδάξουν τα </a:t>
            </a:r>
            <a:r>
              <a:rPr lang="el-GR" i="1" dirty="0" err="1"/>
              <a:t>αγριόκρινα</a:t>
            </a:r>
            <a:r>
              <a:rPr lang="el-GR" i="1" dirty="0"/>
              <a:t> πώς μεγαλώνουν: δεν κοπιάζουν ούτε γνέθουν κι όμως σας βεβαιώνω πως ούτε Ο Σολομών σ' όλη του τη μεγαλοπρέπεια δεν ντυνόταν όπως ένα από αυτά. »Αν όμως ο Θεός ντύνει έτσι το αγριόχορτο, που σήμερα υπάρχει κι αύριο θα το ρίξουν στη φωτιά, δε θα φροντίσει πολύ περισσότερο γιο σας, ολιγόπιστοι; </a:t>
            </a:r>
          </a:p>
          <a:p>
            <a:pPr algn="just">
              <a:buFont typeface="Wingdings" pitchFamily="2" charset="2"/>
              <a:buChar char="v"/>
              <a:defRPr/>
            </a:pPr>
            <a:r>
              <a:rPr lang="el-GR" i="1" dirty="0"/>
              <a:t>Μην έχετε, λοιπόν, άγχος και μην αρχίσετε να λέτε: "τι θα φάμε;" ή: "τι θα πιούμε;" ή: "τι θα ντυθούμε; γιατί για όλα αυτά αγωνιούν όσοι δεν εμπιστεύονται το Θεό· </a:t>
            </a:r>
            <a:r>
              <a:rPr lang="el-GR" b="1" i="1" dirty="0"/>
              <a:t>ό</a:t>
            </a:r>
            <a:r>
              <a:rPr lang="el-GR" b="1" dirty="0"/>
              <a:t>μως ο ουράνιος Πατέρας σας ξέρει καλά ότι έχετε ανάγκη απ' όλα αυτά. Γι' αυτό πρώτα απ' όλα να επιζητείτε τη βασιλεία του Θεού και την επικράτηση του θελήματος του, κι όλα αυτά θα ακολουθήσουν.</a:t>
            </a:r>
            <a:r>
              <a:rPr lang="el-GR" dirty="0"/>
              <a:t> Μην αγωνιάτε, λοιπόν, για το αύριο, γιατί η αυριανή μέρα θα έχει τις δικές της φροντίδες. Φτάνουν οι έγνοιες της κάθε μέρας» (ΜΕΤΑΦΡΑΣΗ ΒΙΒΛΙΚΗΣ ΕΤΑΙΡΕΙΑΣ 1997).</a:t>
            </a:r>
          </a:p>
          <a:p>
            <a:pPr>
              <a:buFont typeface="Wingdings 2"/>
              <a:buChar char=""/>
              <a:defRPr/>
            </a:pPr>
            <a:endParaRPr lang="el-GR" dirty="0"/>
          </a:p>
        </p:txBody>
      </p:sp>
      <p:sp>
        <p:nvSpPr>
          <p:cNvPr id="3" name="2 - Θέση κειμένου">
            <a:extLst>
              <a:ext uri="{FF2B5EF4-FFF2-40B4-BE49-F238E27FC236}">
                <a16:creationId xmlns:a16="http://schemas.microsoft.com/office/drawing/2014/main" id="{4CAB8CDF-8C73-D325-5E9D-F4706DB3CFEE}"/>
              </a:ext>
            </a:extLst>
          </p:cNvPr>
          <p:cNvSpPr>
            <a:spLocks noGrp="1"/>
          </p:cNvSpPr>
          <p:nvPr>
            <p:ph type="body" sz="half" idx="2"/>
          </p:nvPr>
        </p:nvSpPr>
        <p:spPr>
          <a:xfrm>
            <a:off x="571837" y="188914"/>
            <a:ext cx="5308263" cy="5221287"/>
          </a:xfrm>
        </p:spPr>
        <p:txBody>
          <a:bodyPr>
            <a:normAutofit fontScale="92500" lnSpcReduction="20000"/>
          </a:bodyPr>
          <a:lstStyle/>
          <a:p>
            <a:pPr algn="just">
              <a:defRPr/>
            </a:pPr>
            <a:endParaRPr lang="el-GR" i="1" baseline="30000" dirty="0">
              <a:solidFill>
                <a:srgbClr val="0070C0"/>
              </a:solidFill>
            </a:endParaRPr>
          </a:p>
          <a:p>
            <a:pPr algn="just">
              <a:defRPr/>
            </a:pPr>
            <a:endParaRPr lang="el-GR" b="1" i="1" dirty="0">
              <a:solidFill>
                <a:srgbClr val="C00000"/>
              </a:solidFill>
            </a:endParaRPr>
          </a:p>
          <a:p>
            <a:pPr algn="just">
              <a:defRPr/>
            </a:pPr>
            <a:r>
              <a:rPr lang="el-GR" b="1" i="1" dirty="0">
                <a:solidFill>
                  <a:srgbClr val="C00000"/>
                </a:solidFill>
              </a:rPr>
              <a:t>6, 5-8</a:t>
            </a:r>
            <a:endParaRPr lang="el-GR" b="1" i="1" baseline="30000" dirty="0">
              <a:solidFill>
                <a:srgbClr val="C00000"/>
              </a:solidFill>
            </a:endParaRPr>
          </a:p>
          <a:p>
            <a:pPr algn="just">
              <a:defRPr/>
            </a:pPr>
            <a:r>
              <a:rPr lang="el-GR" i="1" baseline="30000" dirty="0">
                <a:solidFill>
                  <a:srgbClr val="002060"/>
                </a:solidFill>
              </a:rPr>
              <a:t>5</a:t>
            </a:r>
            <a:r>
              <a:rPr lang="el-GR" i="1" dirty="0">
                <a:solidFill>
                  <a:srgbClr val="002060"/>
                </a:solidFill>
              </a:rPr>
              <a:t>«Κι όταν προσεύχεστε, να μην είστε σαν τους υποκριτές </a:t>
            </a:r>
            <a:r>
              <a:rPr lang="el-GR" b="1" i="1" dirty="0">
                <a:solidFill>
                  <a:srgbClr val="002060"/>
                </a:solidFill>
              </a:rPr>
              <a:t>(ηθοποιούς), </a:t>
            </a:r>
            <a:r>
              <a:rPr lang="el-GR" i="1" dirty="0">
                <a:solidFill>
                  <a:srgbClr val="002060"/>
                </a:solidFill>
              </a:rPr>
              <a:t>που τους αρέσει να στέκονται και να προσεύχονται στις συναγωγές και στο σταυροδρόμια, για να κάνουν καλή εντύπωση στους ανθρώπους· σας βεβαιώνω πως αυτή είναι όλη κι όλη η ανταμοιβή τους. </a:t>
            </a:r>
          </a:p>
          <a:p>
            <a:pPr algn="just">
              <a:defRPr/>
            </a:pPr>
            <a:r>
              <a:rPr lang="el-GR" i="1" baseline="30000" dirty="0">
                <a:solidFill>
                  <a:srgbClr val="002060"/>
                </a:solidFill>
              </a:rPr>
              <a:t>6</a:t>
            </a:r>
            <a:r>
              <a:rPr lang="el-GR" i="1" dirty="0">
                <a:solidFill>
                  <a:srgbClr val="002060"/>
                </a:solidFill>
              </a:rPr>
              <a:t>Εσύ, αντίθετα, όταν προσεύχεσαι, πήγαινε στο  </a:t>
            </a:r>
            <a:r>
              <a:rPr lang="el-GR" b="1" i="1" dirty="0">
                <a:solidFill>
                  <a:srgbClr val="002060"/>
                </a:solidFill>
              </a:rPr>
              <a:t>ΤΑΜΕΙΟ</a:t>
            </a:r>
            <a:r>
              <a:rPr lang="el-GR" i="1" dirty="0">
                <a:solidFill>
                  <a:srgbClr val="002060"/>
                </a:solidFill>
              </a:rPr>
              <a:t> (το πιο απόμερο δωμάτιο του σπιτιού σου όπου φυλάγονται οι προμήθειες), κλείσε την πόρτα σου και προσευχήσου εκεί στον Πατέρα σου </a:t>
            </a:r>
            <a:r>
              <a:rPr lang="el-GR" b="1" i="1" dirty="0">
                <a:solidFill>
                  <a:srgbClr val="002060"/>
                </a:solidFill>
              </a:rPr>
              <a:t>που ΕΊΝΑΙ </a:t>
            </a:r>
            <a:r>
              <a:rPr lang="el-GR" dirty="0">
                <a:solidFill>
                  <a:srgbClr val="002060"/>
                </a:solidFill>
              </a:rPr>
              <a:t>(και όχι </a:t>
            </a:r>
            <a:r>
              <a:rPr lang="el-GR" i="1" dirty="0">
                <a:solidFill>
                  <a:srgbClr val="002060"/>
                </a:solidFill>
              </a:rPr>
              <a:t>βλέπει</a:t>
            </a:r>
            <a:r>
              <a:rPr lang="el-GR" dirty="0">
                <a:solidFill>
                  <a:srgbClr val="002060"/>
                </a:solidFill>
              </a:rPr>
              <a:t> όπως στο 6, 4)</a:t>
            </a:r>
            <a:r>
              <a:rPr lang="el-GR" i="1" dirty="0">
                <a:solidFill>
                  <a:srgbClr val="002060"/>
                </a:solidFill>
              </a:rPr>
              <a:t> </a:t>
            </a:r>
            <a:r>
              <a:rPr lang="el-GR" b="1" i="1" dirty="0">
                <a:solidFill>
                  <a:srgbClr val="002060"/>
                </a:solidFill>
              </a:rPr>
              <a:t>εν τω </a:t>
            </a:r>
            <a:r>
              <a:rPr lang="el-GR" b="1" i="1" dirty="0" err="1">
                <a:solidFill>
                  <a:srgbClr val="002060"/>
                </a:solidFill>
              </a:rPr>
              <a:t>κρυπτώ</a:t>
            </a:r>
            <a:r>
              <a:rPr lang="el-GR" b="1" i="1" dirty="0">
                <a:solidFill>
                  <a:srgbClr val="002060"/>
                </a:solidFill>
              </a:rPr>
              <a:t> </a:t>
            </a:r>
            <a:r>
              <a:rPr lang="el-GR" i="1" dirty="0">
                <a:solidFill>
                  <a:srgbClr val="002060"/>
                </a:solidFill>
              </a:rPr>
              <a:t>κι ο Πατέρας σου, που βλέπει τις κρυφές πράξεις, θα σε ανταμείψει. </a:t>
            </a:r>
            <a:r>
              <a:rPr lang="el-GR" i="1" baseline="30000" dirty="0">
                <a:solidFill>
                  <a:srgbClr val="002060"/>
                </a:solidFill>
              </a:rPr>
              <a:t>7</a:t>
            </a:r>
            <a:r>
              <a:rPr lang="el-GR" i="1" dirty="0">
                <a:solidFill>
                  <a:srgbClr val="002060"/>
                </a:solidFill>
              </a:rPr>
              <a:t> Όταν προσεύχεστε</a:t>
            </a:r>
            <a:r>
              <a:rPr lang="el-GR" b="1" i="1" dirty="0">
                <a:solidFill>
                  <a:srgbClr val="002060"/>
                </a:solidFill>
              </a:rPr>
              <a:t>, μη βαττολογείτε/φλυαρείτε </a:t>
            </a:r>
            <a:r>
              <a:rPr lang="el-GR" i="1" dirty="0">
                <a:solidFill>
                  <a:srgbClr val="002060"/>
                </a:solidFill>
              </a:rPr>
              <a:t>όπως οι ειδωλολάτρες, που νομίζουν ότι με την πολυλογία τους θα εισακουστούν. </a:t>
            </a:r>
            <a:r>
              <a:rPr lang="el-GR" i="1" baseline="30000" dirty="0">
                <a:solidFill>
                  <a:srgbClr val="002060"/>
                </a:solidFill>
              </a:rPr>
              <a:t>8</a:t>
            </a:r>
            <a:r>
              <a:rPr lang="el-GR" i="1" dirty="0">
                <a:solidFill>
                  <a:srgbClr val="002060"/>
                </a:solidFill>
              </a:rPr>
              <a:t>Μη γίνεστε όμοιοι μ' αυτούς· γιατί ο Πατέρας σας ξέρει οπό τι έχετε ανάγκη, προτού ακόμα του το ζητήσετε».</a:t>
            </a:r>
          </a:p>
          <a:p>
            <a:pPr algn="just">
              <a:defRPr/>
            </a:pPr>
            <a:endParaRPr lang="el-GR" b="1" dirty="0">
              <a:solidFill>
                <a:srgbClr val="002060"/>
              </a:solidFill>
            </a:endParaRPr>
          </a:p>
          <a:p>
            <a:pPr algn="just">
              <a:defRPr/>
            </a:pPr>
            <a:r>
              <a:rPr lang="el-GR" b="1" dirty="0" err="1">
                <a:solidFill>
                  <a:srgbClr val="002060"/>
                </a:solidFill>
              </a:rPr>
              <a:t>Ταμιείον</a:t>
            </a:r>
            <a:r>
              <a:rPr lang="el-GR" b="1" dirty="0">
                <a:solidFill>
                  <a:srgbClr val="002060"/>
                </a:solidFill>
              </a:rPr>
              <a:t> &lt; ταμίας = αυτός που κόβει και στη συνέχεια διανέμει.</a:t>
            </a:r>
          </a:p>
          <a:p>
            <a:pPr algn="just">
              <a:defRPr/>
            </a:pPr>
            <a:r>
              <a:rPr lang="el-GR" b="1" dirty="0">
                <a:solidFill>
                  <a:srgbClr val="002060"/>
                </a:solidFill>
              </a:rPr>
              <a:t>ΒΑΤΤΟΛΟΓΙΑ &lt; </a:t>
            </a:r>
            <a:r>
              <a:rPr lang="el-GR" dirty="0">
                <a:solidFill>
                  <a:srgbClr val="002060"/>
                </a:solidFill>
              </a:rPr>
              <a:t>ΒΑΤΟΣ = ΤΡΑΥΛΟΣ ΒΑΣΙΛΙΑΣ ΛΙΒΥΗΣ (</a:t>
            </a:r>
            <a:r>
              <a:rPr lang="el-GR" dirty="0" err="1">
                <a:solidFill>
                  <a:srgbClr val="002060"/>
                </a:solidFill>
              </a:rPr>
              <a:t>Ηροδ</a:t>
            </a:r>
            <a:r>
              <a:rPr lang="el-GR" dirty="0">
                <a:solidFill>
                  <a:srgbClr val="002060"/>
                </a:solidFill>
              </a:rPr>
              <a:t>. 4.155) και κάποιος φλύαρος βασιλιάς (Λεξικό </a:t>
            </a:r>
            <a:r>
              <a:rPr lang="el-GR" dirty="0" err="1">
                <a:solidFill>
                  <a:srgbClr val="002060"/>
                </a:solidFill>
              </a:rPr>
              <a:t>Σουίδα</a:t>
            </a:r>
            <a:r>
              <a:rPr lang="el-GR" dirty="0">
                <a:solidFill>
                  <a:srgbClr val="002060"/>
                </a:solidFill>
              </a:rPr>
              <a:t>) &lt; βατ = ήχος φωνής τραυλών</a:t>
            </a:r>
            <a:r>
              <a:rPr lang="el-GR" sz="900" dirty="0">
                <a:solidFill>
                  <a:srgbClr val="002060"/>
                </a:solidFill>
              </a:rPr>
              <a:t>. </a:t>
            </a:r>
          </a:p>
          <a:p>
            <a:pPr>
              <a:defRPr/>
            </a:pP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FE62F8A-956E-2BB9-2309-F58EDA5BA62A}"/>
              </a:ext>
            </a:extLst>
          </p:cNvPr>
          <p:cNvSpPr>
            <a:spLocks noGrp="1"/>
          </p:cNvSpPr>
          <p:nvPr>
            <p:ph idx="1"/>
          </p:nvPr>
        </p:nvSpPr>
        <p:spPr>
          <a:xfrm>
            <a:off x="1009752" y="571892"/>
            <a:ext cx="9717951" cy="5334000"/>
          </a:xfrm>
        </p:spPr>
        <p:txBody>
          <a:bodyPr>
            <a:normAutofit lnSpcReduction="10000"/>
          </a:bodyPr>
          <a:lstStyle/>
          <a:p>
            <a:pPr algn="just"/>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Ο λαός τρόμαξε τόσο πολύ από την </a:t>
            </a:r>
            <a:r>
              <a:rPr lang="el-GR" sz="1800"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καταιγιστικότητα</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της αποκάλυψης του Σινά ώστε είπε στο Μωυσή:</a:t>
            </a:r>
            <a:r>
              <a:rPr lang="el-GR" sz="1800" b="1" dirty="0">
                <a:solidFill>
                  <a:srgbClr val="000000"/>
                </a:solidFill>
                <a:effectLst/>
                <a:latin typeface="Palatino Linotype" panose="02040502050505030304" pitchFamily="18" charset="0"/>
                <a:ea typeface="Times New Roman" panose="02020603050405020304" pitchFamily="18" charset="0"/>
                <a:cs typeface="Arial" panose="020B0604020202020204" pitchFamily="34" charset="0"/>
              </a:rPr>
              <a:t> </a:t>
            </a:r>
            <a:r>
              <a:rPr lang="el-GR" sz="1800" i="1" cap="all"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λ</a:t>
            </a:r>
            <a:r>
              <a:rPr lang="el-GR" sz="1800" i="1"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άλησον</a:t>
            </a:r>
            <a:r>
              <a:rPr lang="el-GR" sz="1800" i="1"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σὺ</a:t>
            </a:r>
            <a:r>
              <a:rPr lang="el-GR" sz="1800" i="1"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ἡμῖν</a:t>
            </a:r>
            <a:r>
              <a:rPr lang="el-GR" sz="1800" i="1"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καὶ</a:t>
            </a:r>
            <a:r>
              <a:rPr lang="el-GR" sz="1800" i="1"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μὴ</a:t>
            </a:r>
            <a:r>
              <a:rPr lang="el-GR" sz="1800" i="1"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λαλείτω</a:t>
            </a:r>
            <a:r>
              <a:rPr lang="el-GR" sz="1800" i="1"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πρὸς</a:t>
            </a:r>
            <a:r>
              <a:rPr lang="el-GR" sz="1800" i="1"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ἡμᾶς</a:t>
            </a:r>
            <a:r>
              <a:rPr lang="el-GR" sz="1800" i="1"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ὁ </a:t>
            </a:r>
            <a:r>
              <a:rPr lang="el-GR" sz="1800" i="1" cap="all"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θ</a:t>
            </a:r>
            <a:r>
              <a:rPr lang="el-GR" sz="1800" i="1"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εός</a:t>
            </a:r>
            <a:r>
              <a:rPr lang="el-GR" sz="1800" i="1"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μήποτε</a:t>
            </a:r>
            <a:r>
              <a:rPr lang="el-GR" sz="1800" i="1"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ἀποθάνωμεν</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(Εξ. 20, 19). Τώρα ομιλεί ο Θεός σε τρομερή εγγύτητα, ως άνθρωπος σε ανθρώπους. Τώρα συγκαταβαίνει στην άβυσσο των δεινών τους και αυτό οδηγεί τους ακροατές του στο να πούνε: </a:t>
            </a:r>
            <a:r>
              <a:rPr lang="el-GR" sz="1800" dirty="0">
                <a:solidFill>
                  <a:srgbClr val="000099"/>
                </a:solidFill>
                <a:effectLst/>
                <a:latin typeface="Georgia" panose="02040502050405020303" pitchFamily="18" charset="0"/>
                <a:ea typeface="MS Mincho" panose="02020609040205080304" pitchFamily="49" charset="-128"/>
                <a:cs typeface="Arial" panose="020B0604020202020204" pitchFamily="34" charset="0"/>
              </a:rPr>
              <a:t>“είναι σκληρός αυτός ο λόγος· </a:t>
            </a:r>
            <a:r>
              <a:rPr lang="el-GR" sz="1800" dirty="0" err="1">
                <a:solidFill>
                  <a:srgbClr val="000099"/>
                </a:solidFill>
                <a:effectLst/>
                <a:latin typeface="Georgia" panose="02040502050405020303" pitchFamily="18" charset="0"/>
                <a:ea typeface="MS Mincho" panose="02020609040205080304" pitchFamily="49" charset="-128"/>
                <a:cs typeface="Arial" panose="020B0604020202020204" pitchFamily="34" charset="0"/>
              </a:rPr>
              <a:t>ποιός</a:t>
            </a:r>
            <a:r>
              <a:rPr lang="el-GR" sz="1800" dirty="0">
                <a:solidFill>
                  <a:srgbClr val="000099"/>
                </a:solidFill>
                <a:effectLst/>
                <a:latin typeface="Georgia" panose="02040502050405020303" pitchFamily="18" charset="0"/>
                <a:ea typeface="MS Mincho" panose="02020609040205080304" pitchFamily="49" charset="-128"/>
                <a:cs typeface="Arial" panose="020B0604020202020204" pitchFamily="34" charset="0"/>
              </a:rPr>
              <a:t> ημπορεί να τον </a:t>
            </a:r>
            <a:r>
              <a:rPr lang="el-GR" sz="1800" dirty="0" err="1">
                <a:solidFill>
                  <a:srgbClr val="000099"/>
                </a:solidFill>
                <a:effectLst/>
                <a:latin typeface="Georgia" panose="02040502050405020303" pitchFamily="18" charset="0"/>
                <a:ea typeface="MS Mincho" panose="02020609040205080304" pitchFamily="49" charset="-128"/>
                <a:cs typeface="Arial" panose="020B0604020202020204" pitchFamily="34" charset="0"/>
              </a:rPr>
              <a:t>ακούη</a:t>
            </a:r>
            <a:r>
              <a:rPr lang="el-GR" sz="1800" dirty="0">
                <a:solidFill>
                  <a:srgbClr val="000099"/>
                </a:solidFill>
                <a:effectLst/>
                <a:latin typeface="Georgia" panose="02040502050405020303" pitchFamily="18" charset="0"/>
                <a:ea typeface="MS Mincho" panose="02020609040205080304" pitchFamily="49" charset="-128"/>
                <a:cs typeface="Arial" panose="020B0604020202020204" pitchFamily="34" charset="0"/>
              </a:rPr>
              <a:t> και να τον πιστεύει; Πως είναι δυνατόν να </a:t>
            </a:r>
            <a:r>
              <a:rPr lang="el-GR" sz="1800" dirty="0" err="1">
                <a:solidFill>
                  <a:srgbClr val="000099"/>
                </a:solidFill>
                <a:effectLst/>
                <a:latin typeface="Georgia" panose="02040502050405020303" pitchFamily="18" charset="0"/>
                <a:ea typeface="MS Mincho" panose="02020609040205080304" pitchFamily="49" charset="-128"/>
                <a:cs typeface="Arial" panose="020B0604020202020204" pitchFamily="34" charset="0"/>
              </a:rPr>
              <a:t>φάγη</a:t>
            </a:r>
            <a:r>
              <a:rPr lang="el-GR" sz="1800" dirty="0">
                <a:solidFill>
                  <a:srgbClr val="000099"/>
                </a:solidFill>
                <a:effectLst/>
                <a:latin typeface="Georgia" panose="02040502050405020303" pitchFamily="18" charset="0"/>
                <a:ea typeface="MS Mincho" panose="02020609040205080304" pitchFamily="49" charset="-128"/>
                <a:cs typeface="Arial" panose="020B0604020202020204" pitchFamily="34" charset="0"/>
              </a:rPr>
              <a:t> κανείς σάρκα </a:t>
            </a:r>
            <a:r>
              <a:rPr lang="el-GR" sz="1800" dirty="0" err="1">
                <a:solidFill>
                  <a:srgbClr val="000099"/>
                </a:solidFill>
                <a:effectLst/>
                <a:latin typeface="Georgia" panose="02040502050405020303" pitchFamily="18" charset="0"/>
                <a:ea typeface="MS Mincho" panose="02020609040205080304" pitchFamily="49" charset="-128"/>
                <a:cs typeface="Arial" panose="020B0604020202020204" pitchFamily="34" charset="0"/>
              </a:rPr>
              <a:t>ανθρωπίνην</a:t>
            </a:r>
            <a:r>
              <a:rPr lang="el-GR" sz="1800" dirty="0">
                <a:solidFill>
                  <a:srgbClr val="000099"/>
                </a:solidFill>
                <a:effectLst/>
                <a:latin typeface="Georgia" panose="02040502050405020303" pitchFamily="18" charset="0"/>
                <a:ea typeface="MS Mincho" panose="02020609040205080304" pitchFamily="49" charset="-128"/>
                <a:cs typeface="Arial" panose="020B0604020202020204" pitchFamily="34" charset="0"/>
              </a:rPr>
              <a:t>;”</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Ιω</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6, 60). </a:t>
            </a:r>
          </a:p>
          <a:p>
            <a:pPr algn="just"/>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Η καινοπρεπής αγαθότητα του Κυρίου δεν αποτελεί κάτι γλυκανάλατο. Το σκάνδαλο του </a:t>
            </a:r>
            <a:r>
              <a:rPr lang="el-GR" sz="1800" cap="all"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σ</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ταυρού για πολλούς είναι πιο ανυπόφορο από ό,τι τα φαινόμενα των βροντών και των αστραπών του Σινά για τους Ισραηλίτες, οι οποίοι είχαν δίκαιο όταν έλεγαν ότι εάν λαλήσει ο Θεός μαζί μας τότε πρέπει να πεθάνουμε (Εξ. 20, 19). Χωρίς θάνατο, χωρίς την κατάρρευση του ατομιστικού, δεν υπάρχει κοινωνία με το Θεό και λύτρωση: η εμβάθυνση στη </a:t>
            </a:r>
            <a:r>
              <a:rPr lang="el-GR" sz="1800" cap="all"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β</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άπτιση ήδη μας απέδειξε ότι αυτό το Μυστήριο δεν εξαντλείται σ’ ένα απλό τελετουργικό.</a:t>
            </a:r>
            <a:r>
              <a:rPr lang="el-GR" sz="18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p>
          <a:p>
            <a:pPr algn="just"/>
            <a:r>
              <a:rPr lang="el-GR" sz="18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Εδώ ολοκληρώθηκε το ρηξικέλευθο</a:t>
            </a:r>
            <a:r>
              <a:rPr lang="el-GR" sz="1800" cap="all"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της εμπειρίας του Σινά, η οποία δόθηκε στον Ηλία</a:t>
            </a:r>
            <a:r>
              <a:rPr lang="el-GR" sz="1800" baseline="300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a:t>
            </a:r>
            <a:r>
              <a:rPr lang="el-GR" sz="18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η παρέλευση του Θεού όχι σε ανεμοστρόβιλο, ούτε σε φωτιά ούτε στο σεισμό, αλλά στο δροσιστικό και ήρεμο αεράκι. Η ισχύς του Θεού αποκαλύπτεται τώρα στην πραότητα, το μεγαλείο του στην απλότητα και εγγύτητά </a:t>
            </a:r>
            <a:r>
              <a:rPr lang="el-GR" sz="1800" cap="all"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τ</a:t>
            </a:r>
            <a:r>
              <a:rPr lang="el-GR" sz="18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ου. Βέβαια κι αυτή δεν είναι λιγότερο αβυσσαλέα. Ό,τι είχε εντυπωθεί στον ανεμοστρόβιλο, στη φωτιά και στο σεισμό, λαμβάνει τη μορφή του </a:t>
            </a:r>
            <a:r>
              <a:rPr lang="el-GR" sz="1800" cap="all"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σ</a:t>
            </a:r>
            <a:r>
              <a:rPr lang="el-GR" sz="18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ταυρού, του πάσχοντος </a:t>
            </a:r>
            <a:r>
              <a:rPr lang="el-GR" sz="1800" cap="all"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θ</a:t>
            </a:r>
            <a:r>
              <a:rPr lang="el-GR" sz="18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εού, ο οποίος μας καλεί να εισέλθουμε σε αυτή τη γεμάτη μυστήριο φωτιά της σταυρωμένης αγάπης: </a:t>
            </a:r>
            <a:r>
              <a:rPr lang="el-GR" sz="1800" i="1" cap="all"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χ</a:t>
            </a:r>
            <a:r>
              <a:rPr lang="el-GR" sz="18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αίρετε</a:t>
            </a:r>
            <a:r>
              <a:rPr lang="el-GR" sz="18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καὶ</a:t>
            </a:r>
            <a:r>
              <a:rPr lang="el-GR" sz="18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ἀγαλλιᾶσθε</a:t>
            </a:r>
            <a:r>
              <a:rPr lang="el-GR" sz="18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ὅτι</a:t>
            </a:r>
            <a:r>
              <a:rPr lang="el-GR" sz="18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ὁ </a:t>
            </a:r>
            <a:r>
              <a:rPr lang="el-GR" sz="18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μισθὸς</a:t>
            </a:r>
            <a:r>
              <a:rPr lang="el-GR" sz="18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ὑμῶν</a:t>
            </a:r>
            <a:r>
              <a:rPr lang="el-GR" sz="18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πολὺς</a:t>
            </a:r>
            <a:r>
              <a:rPr lang="el-GR" sz="18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ἐν</a:t>
            </a:r>
            <a:r>
              <a:rPr lang="el-GR" sz="18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τοῖς</a:t>
            </a:r>
            <a:r>
              <a:rPr lang="el-GR" sz="18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οὐρανοῖς</a:t>
            </a:r>
            <a:r>
              <a:rPr lang="el-GR" sz="18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οὕτως</a:t>
            </a:r>
            <a:r>
              <a:rPr lang="el-GR" sz="18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γὰρ</a:t>
            </a:r>
            <a:r>
              <a:rPr lang="el-GR" sz="18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ἐδίωξαν</a:t>
            </a:r>
            <a:r>
              <a:rPr lang="el-GR" sz="18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τοὺς</a:t>
            </a:r>
            <a:r>
              <a:rPr lang="el-GR" sz="18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προφήτας</a:t>
            </a:r>
            <a:r>
              <a:rPr lang="el-GR" sz="18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τοὺς</a:t>
            </a:r>
            <a:r>
              <a:rPr lang="el-GR" sz="18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πρὸ</a:t>
            </a:r>
            <a:r>
              <a:rPr lang="el-GR" sz="18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el-GR" sz="18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ὑμῶν</a:t>
            </a:r>
            <a:r>
              <a:rPr lang="el-GR" sz="18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(5, 12). </a:t>
            </a:r>
          </a:p>
          <a:p>
            <a:pPr algn="just"/>
            <a:endPar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274898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88088" y="7749480"/>
            <a:ext cx="3383280" cy="877824"/>
          </a:xfrm>
        </p:spPr>
        <p:txBody>
          <a:bodyPr>
            <a:normAutofit fontScale="90000"/>
          </a:bodyPr>
          <a:lstStyle/>
          <a:p>
            <a:br>
              <a:rPr lang="el-GR" dirty="0"/>
            </a:br>
            <a:endParaRPr lang="el-GR" dirty="0"/>
          </a:p>
        </p:txBody>
      </p:sp>
      <p:sp>
        <p:nvSpPr>
          <p:cNvPr id="4" name="3 - Θέση κειμένου"/>
          <p:cNvSpPr>
            <a:spLocks noGrp="1"/>
          </p:cNvSpPr>
          <p:nvPr>
            <p:ph type="body" idx="2"/>
          </p:nvPr>
        </p:nvSpPr>
        <p:spPr>
          <a:xfrm>
            <a:off x="2351584" y="1268760"/>
            <a:ext cx="4176464" cy="4617720"/>
          </a:xfrm>
        </p:spPr>
        <p:txBody>
          <a:bodyPr>
            <a:normAutofit fontScale="55000" lnSpcReduction="20000"/>
          </a:bodyPr>
          <a:lstStyle/>
          <a:p>
            <a:endParaRPr lang="de-DE" dirty="0"/>
          </a:p>
          <a:p>
            <a:endParaRPr lang="de-DE" dirty="0"/>
          </a:p>
          <a:p>
            <a:pPr algn="just">
              <a:buFont typeface="Arial" charset="0"/>
              <a:buChar char="•"/>
            </a:pPr>
            <a:r>
              <a:rPr lang="el-GR" sz="3600" b="1" i="1" dirty="0"/>
              <a:t>Μια ηθική που </a:t>
            </a:r>
            <a:r>
              <a:rPr lang="el-GR" sz="3600" b="1" i="1" dirty="0" err="1"/>
              <a:t>δαιμονοποιεί</a:t>
            </a:r>
            <a:r>
              <a:rPr lang="el-GR" sz="3600" b="1" i="1" dirty="0"/>
              <a:t> το γέλιο </a:t>
            </a:r>
            <a:r>
              <a:rPr lang="el-GR" sz="3600" i="1" dirty="0"/>
              <a:t>είναι ηθική των ατάλαντων, των αδύνατων: Είναι τόσο κακό να είναι κανείς πλούσιος, χορτασμένος, να γελά, να επαινείται; […] Ποια θα ήταν πάνω στη γη η μεγαλύτερη αμαρτία; Δεν είναι η φράση εκείνου ο οποίος είπε «αλλοίμονο σε αυτούς που γελάνε»; </a:t>
            </a:r>
            <a:r>
              <a:rPr lang="el-GR" sz="3600" i="1" cap="all" dirty="0"/>
              <a:t>κ</a:t>
            </a:r>
            <a:r>
              <a:rPr lang="el-GR" sz="3600" i="1" dirty="0"/>
              <a:t>αι αντίθετα προς τις επαγγελίες του Ιησού αναφέρει: </a:t>
            </a:r>
            <a:r>
              <a:rPr lang="el-GR" sz="3600" i="1" cap="all" dirty="0"/>
              <a:t>δ</a:t>
            </a:r>
            <a:r>
              <a:rPr lang="el-GR" sz="3600" i="1" dirty="0"/>
              <a:t>ε θέλουμε το βασίλειο των ουρανών. Είμαστε άνθρωποι και έτσι αναζητούμε το επίγειο βασίλειο! </a:t>
            </a:r>
          </a:p>
          <a:p>
            <a:endParaRPr lang="el-GR" sz="3600" dirty="0"/>
          </a:p>
        </p:txBody>
      </p:sp>
      <p:sp>
        <p:nvSpPr>
          <p:cNvPr id="3" name="2 - Θέση περιεχομένου"/>
          <p:cNvSpPr>
            <a:spLocks noGrp="1"/>
          </p:cNvSpPr>
          <p:nvPr>
            <p:ph sz="half" idx="1"/>
          </p:nvPr>
        </p:nvSpPr>
        <p:spPr>
          <a:xfrm>
            <a:off x="9480376" y="8613576"/>
            <a:ext cx="1717976" cy="2179752"/>
          </a:xfrm>
        </p:spPr>
        <p:txBody>
          <a:bodyPr>
            <a:normAutofit/>
          </a:bodyPr>
          <a:lstStyle/>
          <a:p>
            <a:pPr>
              <a:buNone/>
            </a:pPr>
            <a:r>
              <a:rPr lang="de-DE" dirty="0"/>
              <a:t> </a:t>
            </a:r>
            <a:endParaRPr lang="el-GR" dirty="0"/>
          </a:p>
          <a:p>
            <a:pPr lvl="0" algn="just">
              <a:buNone/>
            </a:pPr>
            <a:r>
              <a:rPr lang="de-DE" dirty="0"/>
              <a:t>  </a:t>
            </a:r>
            <a:endParaRPr lang="el-GR" dirty="0"/>
          </a:p>
          <a:p>
            <a:endParaRPr lang="el-GR" dirty="0"/>
          </a:p>
        </p:txBody>
      </p:sp>
      <p:sp>
        <p:nvSpPr>
          <p:cNvPr id="8" name="7 - TextBox"/>
          <p:cNvSpPr txBox="1"/>
          <p:nvPr/>
        </p:nvSpPr>
        <p:spPr>
          <a:xfrm>
            <a:off x="3935760" y="5733256"/>
            <a:ext cx="6336704" cy="369332"/>
          </a:xfrm>
          <a:prstGeom prst="rect">
            <a:avLst/>
          </a:prstGeom>
          <a:noFill/>
        </p:spPr>
        <p:txBody>
          <a:bodyPr wrap="square" rtlCol="0">
            <a:spAutoFit/>
          </a:bodyPr>
          <a:lstStyle/>
          <a:p>
            <a:r>
              <a:rPr lang="el-GR" dirty="0"/>
              <a:t>Νίτσε (1844-1900) </a:t>
            </a:r>
          </a:p>
        </p:txBody>
      </p:sp>
      <p:pic>
        <p:nvPicPr>
          <p:cNvPr id="38920" name="Picture 8" descr="Ο Μοναχικός |Φρίντριχ Νίτσε | Ologramma"/>
          <p:cNvPicPr>
            <a:picLocks noChangeAspect="1" noChangeArrowheads="1"/>
          </p:cNvPicPr>
          <p:nvPr/>
        </p:nvPicPr>
        <p:blipFill>
          <a:blip r:embed="rId3" cstate="print"/>
          <a:srcRect/>
          <a:stretch>
            <a:fillRect/>
          </a:stretch>
        </p:blipFill>
        <p:spPr bwMode="auto">
          <a:xfrm>
            <a:off x="7199211" y="1556792"/>
            <a:ext cx="2300241" cy="3456384"/>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DEF1C9F-99A6-938A-7226-DB1AAE50591A}"/>
              </a:ext>
            </a:extLst>
          </p:cNvPr>
          <p:cNvSpPr>
            <a:spLocks noGrp="1"/>
          </p:cNvSpPr>
          <p:nvPr>
            <p:ph idx="1"/>
          </p:nvPr>
        </p:nvSpPr>
        <p:spPr>
          <a:xfrm>
            <a:off x="1027521" y="653446"/>
            <a:ext cx="9794449" cy="5334000"/>
          </a:xfrm>
        </p:spPr>
        <p:txBody>
          <a:bodyPr/>
          <a:lstStyle/>
          <a:p>
            <a:pPr algn="just"/>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Όποιος μελετά προσεκτικά το κείμενο του Ματθαίου, συνειδητοποιεί ότι </a:t>
            </a:r>
            <a:r>
              <a:rPr lang="el-GR" sz="1800" b="1"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οι </a:t>
            </a:r>
            <a:r>
              <a:rPr lang="el-GR" sz="1800" b="1" cap="all"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μ</a:t>
            </a:r>
            <a:r>
              <a:rPr lang="el-GR" sz="1800" b="1"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ακαρισμοί προβάλλουν ωσάν μία κεκαλυμμένη εσωτερική βιογραφία του Ιησού, σαν πορτρέτο της μορφής του.</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cap="all"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ο</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αληθινά πτωχός είναι Αυτός ο οποίος δεν έχει </a:t>
            </a:r>
            <a:r>
              <a:rPr lang="el-GR" sz="1800" i="1"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πού την κεφαλήν </a:t>
            </a:r>
            <a:r>
              <a:rPr lang="el-GR" sz="1800" i="1"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κλίναι</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Μτ</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8, 20), αυτός που μπορεί να απευθύνει την πρόκληση: </a:t>
            </a:r>
            <a:r>
              <a:rPr lang="el-GR" sz="1800" dirty="0">
                <a:solidFill>
                  <a:srgbClr val="000099"/>
                </a:solidFill>
                <a:effectLst/>
                <a:latin typeface="Georgia" panose="02040502050405020303" pitchFamily="18" charset="0"/>
                <a:ea typeface="MS Mincho" panose="02020609040205080304" pitchFamily="49" charset="-128"/>
                <a:cs typeface="Arial" panose="020B0604020202020204" pitchFamily="34" charset="0"/>
              </a:rPr>
              <a:t>Σηκώσατε επάνω σας τον </a:t>
            </a:r>
            <a:r>
              <a:rPr lang="el-GR" sz="1800" dirty="0" err="1">
                <a:solidFill>
                  <a:srgbClr val="000099"/>
                </a:solidFill>
                <a:effectLst/>
                <a:latin typeface="Georgia" panose="02040502050405020303" pitchFamily="18" charset="0"/>
                <a:ea typeface="MS Mincho" panose="02020609040205080304" pitchFamily="49" charset="-128"/>
                <a:cs typeface="Arial" panose="020B0604020202020204" pitchFamily="34" charset="0"/>
              </a:rPr>
              <a:t>ζυγόν</a:t>
            </a:r>
            <a:r>
              <a:rPr lang="el-GR" sz="1800" dirty="0">
                <a:solidFill>
                  <a:srgbClr val="000099"/>
                </a:solidFill>
                <a:effectLst/>
                <a:latin typeface="Georgia" panose="02040502050405020303" pitchFamily="18" charset="0"/>
                <a:ea typeface="MS Mincho" panose="02020609040205080304" pitchFamily="49" charset="-128"/>
                <a:cs typeface="Arial" panose="020B0604020202020204" pitchFamily="34" charset="0"/>
              </a:rPr>
              <a:t> της υπακοής σας εις εμέ και μάθετε από εμέ τον ίδιον ότι είμαι πράος και ταπεινός κατά την </a:t>
            </a:r>
            <a:r>
              <a:rPr lang="el-GR" sz="1800" dirty="0" err="1">
                <a:solidFill>
                  <a:srgbClr val="000099"/>
                </a:solidFill>
                <a:effectLst/>
                <a:latin typeface="Georgia" panose="02040502050405020303" pitchFamily="18" charset="0"/>
                <a:ea typeface="MS Mincho" panose="02020609040205080304" pitchFamily="49" charset="-128"/>
                <a:cs typeface="Arial" panose="020B0604020202020204" pitchFamily="34" charset="0"/>
              </a:rPr>
              <a:t>καρδίαν</a:t>
            </a:r>
            <a:r>
              <a:rPr lang="el-GR" sz="1800" dirty="0">
                <a:solidFill>
                  <a:srgbClr val="000099"/>
                </a:solidFill>
                <a:effectLst/>
                <a:latin typeface="Georgia" panose="02040502050405020303" pitchFamily="18" charset="0"/>
                <a:ea typeface="MS Mincho" panose="02020609040205080304" pitchFamily="49" charset="-128"/>
                <a:cs typeface="Arial" panose="020B0604020202020204" pitchFamily="34" charset="0"/>
              </a:rPr>
              <a:t> και θα εύρετε τότε ανάπαυσιν και </a:t>
            </a:r>
            <a:r>
              <a:rPr lang="el-GR" sz="1800" dirty="0" err="1">
                <a:solidFill>
                  <a:srgbClr val="000099"/>
                </a:solidFill>
                <a:effectLst/>
                <a:latin typeface="Georgia" panose="02040502050405020303" pitchFamily="18" charset="0"/>
                <a:ea typeface="MS Mincho" panose="02020609040205080304" pitchFamily="49" charset="-128"/>
                <a:cs typeface="Arial" panose="020B0604020202020204" pitchFamily="34" charset="0"/>
              </a:rPr>
              <a:t>ειρήνην</a:t>
            </a:r>
            <a:r>
              <a:rPr lang="el-GR" sz="1800" dirty="0">
                <a:solidFill>
                  <a:srgbClr val="000099"/>
                </a:solidFill>
                <a:effectLst/>
                <a:latin typeface="Georgia" panose="02040502050405020303" pitchFamily="18" charset="0"/>
                <a:ea typeface="MS Mincho" panose="02020609040205080304" pitchFamily="49" charset="-128"/>
                <a:cs typeface="Arial" panose="020B0604020202020204" pitchFamily="34" charset="0"/>
              </a:rPr>
              <a:t> εις τας </a:t>
            </a:r>
            <a:r>
              <a:rPr lang="el-GR" sz="1800" dirty="0" err="1">
                <a:solidFill>
                  <a:srgbClr val="000099"/>
                </a:solidFill>
                <a:effectLst/>
                <a:latin typeface="Georgia" panose="02040502050405020303" pitchFamily="18" charset="0"/>
                <a:ea typeface="MS Mincho" panose="02020609040205080304" pitchFamily="49" charset="-128"/>
                <a:cs typeface="Arial" panose="020B0604020202020204" pitchFamily="34" charset="0"/>
              </a:rPr>
              <a:t>ψυχάς</a:t>
            </a:r>
            <a:r>
              <a:rPr lang="el-GR" sz="1800" dirty="0">
                <a:solidFill>
                  <a:srgbClr val="000099"/>
                </a:solidFill>
                <a:effectLst/>
                <a:latin typeface="Georgia" panose="02040502050405020303" pitchFamily="18" charset="0"/>
                <a:ea typeface="MS Mincho" panose="02020609040205080304" pitchFamily="49" charset="-128"/>
                <a:cs typeface="Arial" panose="020B0604020202020204" pitchFamily="34" charset="0"/>
              </a:rPr>
              <a:t> σας</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(11,  29). </a:t>
            </a:r>
            <a:endParaRPr lang="en-US"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endPar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Αυτός είναι ο αληθινά πράος. Αυτός έχει καθαρή καρδιά και γι’ αυτό θεωρεί αδιαλείπτως τον Θεό. Αυτός είναι ο ειρηνοποιός που πάσχει για το θέλημα του Θεού. Στους </a:t>
            </a:r>
            <a:r>
              <a:rPr lang="el-GR" sz="1800" cap="all"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μ</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ακαρισμούς αποκαλύπτεται έτσι το ίδιο το μυστήριο του Χριστού και μας απευθύνεται η πρόσκληση για ουσιαστική κοινωνία μαζί Του. </a:t>
            </a:r>
          </a:p>
          <a:p>
            <a:endParaRPr lang="el-GR" dirty="0"/>
          </a:p>
        </p:txBody>
      </p:sp>
    </p:spTree>
    <p:extLst>
      <p:ext uri="{BB962C8B-B14F-4D97-AF65-F5344CB8AC3E}">
        <p14:creationId xmlns:p14="http://schemas.microsoft.com/office/powerpoint/2010/main" val="27800746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06EF05-69C5-4D75-866C-12E3AB7BF244}"/>
              </a:ext>
            </a:extLst>
          </p:cNvPr>
          <p:cNvSpPr>
            <a:spLocks noGrp="1"/>
          </p:cNvSpPr>
          <p:nvPr>
            <p:ph type="title"/>
          </p:nvPr>
        </p:nvSpPr>
        <p:spPr/>
        <p:txBody>
          <a:bodyPr/>
          <a:lstStyle/>
          <a:p>
            <a:r>
              <a:rPr lang="el-GR" dirty="0"/>
              <a:t>ΠΤΩΧΟΙ ΤΩ ΠΝΕΥΜΑΤΙ</a:t>
            </a:r>
          </a:p>
        </p:txBody>
      </p:sp>
      <p:sp>
        <p:nvSpPr>
          <p:cNvPr id="3" name="Θέση περιεχομένου 2">
            <a:extLst>
              <a:ext uri="{FF2B5EF4-FFF2-40B4-BE49-F238E27FC236}">
                <a16:creationId xmlns:a16="http://schemas.microsoft.com/office/drawing/2014/main" id="{9B878806-C174-0EE7-B5A5-CA4CCDB800B9}"/>
              </a:ext>
            </a:extLst>
          </p:cNvPr>
          <p:cNvSpPr>
            <a:spLocks noGrp="1"/>
          </p:cNvSpPr>
          <p:nvPr>
            <p:ph idx="1"/>
          </p:nvPr>
        </p:nvSpPr>
        <p:spPr/>
        <p:txBody>
          <a:bodyPr>
            <a:normAutofit fontScale="92500" lnSpcReduction="10000"/>
          </a:bodyPr>
          <a:lstStyle/>
          <a:p>
            <a:pPr algn="just"/>
            <a:r>
              <a:rPr lang="el-GR" sz="1800" cap="all">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σ</a:t>
            </a:r>
            <a:r>
              <a:rPr lang="el-GR" sz="1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την αρχή απαντά η αινιγματική φράση σχετικά με τους </a:t>
            </a:r>
            <a:r>
              <a:rPr lang="el-GR" sz="1800" b="1" i="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πτωχούς τῷ πνεύματι</a:t>
            </a:r>
            <a:r>
              <a:rPr lang="el-GR" sz="180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Αυτή </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η φράση συναντάται στα ειλητάρια του </a:t>
            </a:r>
            <a:r>
              <a:rPr lang="el-GR" sz="1800"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Κουμράν</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ως αυτοπροσδιορισμός της </a:t>
            </a:r>
            <a:r>
              <a:rPr lang="el-GR" sz="1800" cap="all"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κ</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οινότητας των </a:t>
            </a:r>
            <a:r>
              <a:rPr lang="el-GR" sz="1800"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Εσσαίων</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Τα μέλη της ονομάζονται οι </a:t>
            </a:r>
            <a:r>
              <a:rPr lang="el-GR" sz="1800" i="1"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πτωχοί της χάριτος</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ή </a:t>
            </a:r>
            <a:r>
              <a:rPr lang="el-GR" sz="1800" i="1"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πτωχοί της λύτρωσής</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σου ή απλώς </a:t>
            </a:r>
            <a:r>
              <a:rPr lang="el-GR" sz="1800" i="1"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οι πτωχοί</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Η κοινότητα του </a:t>
            </a:r>
            <a:r>
              <a:rPr lang="el-GR" sz="1800"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Κουμράν</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με αυτόν τον όρο εκφράζει την αυτοσυνειδησία ότι αποτελεί τον πραγματικό Ισραήλ ενώ στην πράξη ενσαρκώνει παραδόσεις οι οποίες είχαν βαθιές ρίζες στην πίστη του (Ισραήλ). Κατά την κατάκτηση της Ιουδαίας από τους </a:t>
            </a:r>
            <a:r>
              <a:rPr lang="el-GR" sz="1800" cap="all"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β</a:t>
            </a:r>
            <a:r>
              <a:rPr lang="el-GR" sz="1800"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αβυλωνίους</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το 90% των κατοίκων της</a:t>
            </a:r>
            <a:r>
              <a:rPr lang="el-GR" sz="1800" cap="all"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κατατάσσονταν στους φτωχούς. </a:t>
            </a:r>
            <a:r>
              <a:rPr lang="el-GR" sz="1800" cap="all"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Η </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περσική φορολογική πολιτική μετά την </a:t>
            </a:r>
            <a:r>
              <a:rPr lang="el-GR" sz="1800" cap="all"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ε</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ξορία οδήγησε εκ νέου σε μια δραματική πτώχευση. Το παλιό όραμα ότι ο δίκαιος ευημερεί και ότι η φτώχεια αποτελεί τη συνέπεια μιας αμαρτωλής ζωής (η συνάρτηση </a:t>
            </a:r>
            <a:r>
              <a:rPr lang="el-GR" sz="1800" i="1"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έργου και απολαβής</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δε μπορούσε πλέον να </a:t>
            </a:r>
            <a:r>
              <a:rPr lang="el-GR" sz="1800" dirty="0">
                <a:solidFill>
                  <a:srgbClr val="993300"/>
                </a:solidFill>
                <a:effectLst/>
                <a:latin typeface="Palatino Linotype" panose="02040502050505030304" pitchFamily="18" charset="0"/>
                <a:ea typeface="Times New Roman" panose="02020603050405020304" pitchFamily="18" charset="0"/>
                <a:cs typeface="Times New Roman" panose="02020603050405020304" pitchFamily="18" charset="0"/>
              </a:rPr>
              <a:t>ευδοκιμήσει</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Τώρα ο Ισραήλ κατανοεί την εγγύτητα του Θεού στην πενία του. </a:t>
            </a:r>
            <a:r>
              <a:rPr lang="el-GR" sz="1800" cap="all"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ο</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ι φτωχοί με την ταπείνωσή τους εγγίζουν </a:t>
            </a:r>
            <a:r>
              <a:rPr lang="el-GR" sz="1800" dirty="0">
                <a:solidFill>
                  <a:srgbClr val="993300"/>
                </a:solidFill>
                <a:effectLst/>
                <a:latin typeface="Palatino Linotype" panose="02040502050505030304" pitchFamily="18" charset="0"/>
                <a:ea typeface="Times New Roman" panose="02020603050405020304" pitchFamily="18" charset="0"/>
                <a:cs typeface="Times New Roman" panose="02020603050405020304" pitchFamily="18" charset="0"/>
              </a:rPr>
              <a:t>την καρδιά του Θεού</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σε αντίθεση προς την αλαζονεία των πλουσίων οι οποίοι στηρίζονται αποκλειστικά και μόνον στον εαυτό τους. </a:t>
            </a:r>
          </a:p>
          <a:p>
            <a:endParaRPr lang="el-GR" dirty="0"/>
          </a:p>
        </p:txBody>
      </p:sp>
      <p:sp>
        <p:nvSpPr>
          <p:cNvPr id="4" name="Θέση κειμένου 3">
            <a:extLst>
              <a:ext uri="{FF2B5EF4-FFF2-40B4-BE49-F238E27FC236}">
                <a16:creationId xmlns:a16="http://schemas.microsoft.com/office/drawing/2014/main" id="{DAE41841-B880-8D91-7235-31689E07568E}"/>
              </a:ext>
            </a:extLst>
          </p:cNvPr>
          <p:cNvSpPr>
            <a:spLocks noGrp="1"/>
          </p:cNvSpPr>
          <p:nvPr>
            <p:ph type="body" sz="half" idx="2"/>
          </p:nvPr>
        </p:nvSpPr>
        <p:spPr/>
        <p:txBody>
          <a:bodyPr/>
          <a:lstStyle/>
          <a:p>
            <a:endParaRPr lang="el-GR"/>
          </a:p>
        </p:txBody>
      </p:sp>
    </p:spTree>
    <p:extLst>
      <p:ext uri="{BB962C8B-B14F-4D97-AF65-F5344CB8AC3E}">
        <p14:creationId xmlns:p14="http://schemas.microsoft.com/office/powerpoint/2010/main" val="12206700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58719F-15CD-5EC6-BCFC-52D209111004}"/>
              </a:ext>
            </a:extLst>
          </p:cNvPr>
          <p:cNvSpPr>
            <a:spLocks noGrp="1"/>
          </p:cNvSpPr>
          <p:nvPr>
            <p:ph type="title"/>
          </p:nvPr>
        </p:nvSpPr>
        <p:spPr/>
        <p:txBody>
          <a:bodyPr/>
          <a:lstStyle/>
          <a:p>
            <a:r>
              <a:rPr lang="el-GR" dirty="0"/>
              <a:t>ΦΤΩΧΕΙΑ</a:t>
            </a:r>
          </a:p>
        </p:txBody>
      </p:sp>
      <p:sp>
        <p:nvSpPr>
          <p:cNvPr id="3" name="Θέση περιεχομένου 2">
            <a:extLst>
              <a:ext uri="{FF2B5EF4-FFF2-40B4-BE49-F238E27FC236}">
                <a16:creationId xmlns:a16="http://schemas.microsoft.com/office/drawing/2014/main" id="{94ADD031-9C43-AB28-7434-E8FF73117E0A}"/>
              </a:ext>
            </a:extLst>
          </p:cNvPr>
          <p:cNvSpPr>
            <a:spLocks noGrp="1"/>
          </p:cNvSpPr>
          <p:nvPr>
            <p:ph idx="1"/>
          </p:nvPr>
        </p:nvSpPr>
        <p:spPr>
          <a:xfrm>
            <a:off x="1024128" y="2286000"/>
            <a:ext cx="10203196" cy="4023360"/>
          </a:xfrm>
        </p:spPr>
        <p:txBody>
          <a:bodyPr>
            <a:normAutofit/>
          </a:bodyPr>
          <a:lstStyle/>
          <a:p>
            <a:pPr algn="just">
              <a:tabLst>
                <a:tab pos="2637155" algn="ctr"/>
                <a:tab pos="5274310" algn="r"/>
                <a:tab pos="457200" algn="l"/>
              </a:tabLst>
            </a:pPr>
            <a:r>
              <a:rPr lang="el-GR" sz="1800" cap="all"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η</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αναφερόμενη φτώχεια δεν αποτελεί ένα απλό υλικό φαινόμενο, το οποίο από μόνο του άλλωστε δε σώζει, ακόμη και αν οι </a:t>
            </a:r>
            <a:r>
              <a:rPr lang="el-GR" sz="1800"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καταφρονεμένοι</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αυτού του κόσμου μπορούν να υπολογίζουν με ιδιαίτερο τρόπο στην αγαθότητα του Θεού. </a:t>
            </a:r>
            <a:r>
              <a:rPr lang="el-GR" sz="1800" cap="all"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η</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καρδιά αυτών οι οποίοι δεν κατέχουν τίποτε μπορεί να είναι πωρωμένη, δηλητηριασμένη, κακή, εσωτερικά γεμάτη από λαχτάρα για κατοχή, </a:t>
            </a:r>
            <a:r>
              <a:rPr lang="el-GR" sz="1800" dirty="0">
                <a:solidFill>
                  <a:srgbClr val="993300"/>
                </a:solidFill>
                <a:effectLst/>
                <a:latin typeface="Palatino Linotype" panose="02040502050505030304" pitchFamily="18" charset="0"/>
                <a:ea typeface="Times New Roman" panose="02020603050405020304" pitchFamily="18" charset="0"/>
                <a:cs typeface="Times New Roman" panose="02020603050405020304" pitchFamily="18" charset="0"/>
              </a:rPr>
              <a:t>επιλήσμων</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του Θεού με μανία για εξωτερικά αγαθά. </a:t>
            </a:r>
          </a:p>
          <a:p>
            <a:pPr algn="just">
              <a:tabLst>
                <a:tab pos="2637155" algn="ctr"/>
                <a:tab pos="5274310" algn="r"/>
                <a:tab pos="457200" algn="l"/>
              </a:tabLst>
            </a:pP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a:t>
            </a:r>
          </a:p>
          <a:p>
            <a:pPr algn="just">
              <a:tabLst>
                <a:tab pos="2637155" algn="ctr"/>
                <a:tab pos="5274310" algn="r"/>
                <a:tab pos="457200" algn="l"/>
              </a:tabLst>
            </a:pP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Από την άλλη πλευρά η αναφερόμενη στο χωρίο αυτό φτώχεια, επίσης δε μπορεί να αποτελεί μόνο πνευματική στάση. Σίγουρα η ριζοσπαστική τάση της πώλησης όλων των υπαρχόντων, που βιώθηκε από πολλούς αυθεντικούς χριστιανούς, αρχής γενομένης από τον πατέρα του μοναχισμού Μ. Αντώνιο μέχρι τον Φραγκίσκο της Ασίζης και βιώνεται από τους παραδειγματικά φτωχούς του αιώνα μας δεν μπορεί να από υιοθετηθεί όλους. Αλλά η Εκκλησία προκειμένου να παραμείνει η κοινότητα των πτωχών του Ιησού, πρέπει να εμπνέεται πάντα από τους μεγάλους απαρνητές και τις κοινότητες που τους ακολουθούν, που ζουν τη φτώχεια και την απλότητα. </a:t>
            </a:r>
            <a:endParaRPr lang="el-GR" dirty="0"/>
          </a:p>
        </p:txBody>
      </p:sp>
    </p:spTree>
    <p:extLst>
      <p:ext uri="{BB962C8B-B14F-4D97-AF65-F5344CB8AC3E}">
        <p14:creationId xmlns:p14="http://schemas.microsoft.com/office/powerpoint/2010/main" val="24710107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4A3C63-6E87-2C04-683A-B901ADC8623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304DF21-77F6-37F9-BC5E-9919E879589A}"/>
              </a:ext>
            </a:extLst>
          </p:cNvPr>
          <p:cNvSpPr>
            <a:spLocks noGrp="1"/>
          </p:cNvSpPr>
          <p:nvPr>
            <p:ph idx="1"/>
          </p:nvPr>
        </p:nvSpPr>
        <p:spPr/>
        <p:txBody>
          <a:bodyPr>
            <a:normAutofit/>
          </a:bodyPr>
          <a:lstStyle/>
          <a:p>
            <a:pPr algn="just"/>
            <a:r>
              <a:rPr lang="el-GR" sz="1800" b="1" dirty="0">
                <a:effectLst/>
                <a:latin typeface="Palatino Linotype" panose="02040502050505030304" pitchFamily="18" charset="0"/>
                <a:ea typeface="Times New Roman" panose="02020603050405020304" pitchFamily="18" charset="0"/>
                <a:cs typeface="Times New Roman" panose="02020603050405020304" pitchFamily="18" charset="0"/>
              </a:rPr>
              <a:t>Οι άγιοι είναι οι αληθινοί ερμηνευτές της Α.Γ.</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cap="all" dirty="0">
                <a:effectLst/>
                <a:latin typeface="Palatino Linotype" panose="02040502050505030304" pitchFamily="18" charset="0"/>
                <a:ea typeface="Times New Roman" panose="02020603050405020304" pitchFamily="18" charset="0"/>
                <a:cs typeface="Times New Roman" panose="02020603050405020304" pitchFamily="18" charset="0"/>
              </a:rPr>
              <a:t>τ</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ο τι σημαίνει κάθε λέξη της, κατανοείται κυρίως από εκείνους που έχουν συγκλονιστεί από αυτή και τη βιώνουν. Η ερμηνεία της Γραφής δεν είναι δυνατόν να αποτελεί μόνον ακαδημαϊκή υπόθεση και δε μπορεί να περιορίζεται μόνον στο απολύτως Ιστορικό. </a:t>
            </a:r>
            <a:r>
              <a:rPr lang="el-GR" sz="1800" b="1" dirty="0">
                <a:effectLst/>
                <a:latin typeface="Palatino Linotype" panose="02040502050505030304" pitchFamily="18" charset="0"/>
                <a:ea typeface="Times New Roman" panose="02020603050405020304" pitchFamily="18" charset="0"/>
                <a:cs typeface="Times New Roman" panose="02020603050405020304" pitchFamily="18" charset="0"/>
              </a:rPr>
              <a:t>Η </a:t>
            </a:r>
            <a:r>
              <a:rPr lang="el-GR" sz="1800" b="1" cap="all" dirty="0">
                <a:effectLst/>
                <a:latin typeface="Palatino Linotype" panose="02040502050505030304" pitchFamily="18" charset="0"/>
                <a:ea typeface="Times New Roman" panose="02020603050405020304" pitchFamily="18" charset="0"/>
                <a:cs typeface="Times New Roman" panose="02020603050405020304" pitchFamily="18" charset="0"/>
              </a:rPr>
              <a:t>γ</a:t>
            </a:r>
            <a:r>
              <a:rPr lang="el-GR" sz="1800" b="1" dirty="0">
                <a:effectLst/>
                <a:latin typeface="Palatino Linotype" panose="02040502050505030304" pitchFamily="18" charset="0"/>
                <a:ea typeface="Times New Roman" panose="02020603050405020304" pitchFamily="18" charset="0"/>
                <a:cs typeface="Times New Roman" panose="02020603050405020304" pitchFamily="18" charset="0"/>
              </a:rPr>
              <a:t>ραφή εμπεριέχει παντού ένα δυναμικό στοιχείο που σχετίζεται με το μέλλον και αποθησαυρίζεται πρώτα μέσα από την εμπειρία και το πάθος των λόγων της.</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en-US" sz="1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algn="just"/>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Ο </a:t>
            </a:r>
            <a:r>
              <a:rPr lang="el-GR" sz="1800" cap="all" dirty="0" err="1">
                <a:effectLst/>
                <a:latin typeface="Palatino Linotype" panose="02040502050505030304" pitchFamily="18" charset="0"/>
                <a:ea typeface="Times New Roman" panose="02020603050405020304" pitchFamily="18" charset="0"/>
                <a:cs typeface="Times New Roman" panose="02020603050405020304" pitchFamily="18" charset="0"/>
              </a:rPr>
              <a:t>φ</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ραγκίσκος</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της Ασίζης εννόησε την επαγγελία αυτού του λόγου στην απολυτότητά του μέχρι του σημείου να μοιράσει τα ρούχα του και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και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να ντυθεί εκ νέου από τον επίσκοπο ως εκπρόσωπο της πατρικής καλοσύνης του Θεού ο οποίος ντύνει τα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κρίνα</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του αγρού ομορφότερα από τον Σολομώντα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Μτ</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6, 28). Αυτή η απόλυτη ταπείνωση αποτελούσε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γι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αυτόν πάνω απ’ όλα ελευθερία διακονίας, ελευθερία για αποστολή, έσχατη εμπιστοσύνη στο Θεό ο οποίος δε φροντίζει μόνο για τα λουλούδια του αγρού αλλά πολύ περισσότερο για τα ανθρώπινα τέκνα του. </a:t>
            </a:r>
            <a:r>
              <a:rPr lang="el-GR" sz="1800" cap="all" dirty="0">
                <a:effectLst/>
                <a:latin typeface="Palatino Linotype" panose="02040502050505030304" pitchFamily="18" charset="0"/>
                <a:ea typeface="Times New Roman" panose="02020603050405020304" pitchFamily="18" charset="0"/>
                <a:cs typeface="Times New Roman" panose="02020603050405020304" pitchFamily="18" charset="0"/>
              </a:rPr>
              <a:t>λ</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ειτούργησε διορθωτικά προς τη </a:t>
            </a:r>
            <a:r>
              <a:rPr lang="el-GR" sz="1800" dirty="0">
                <a:solidFill>
                  <a:srgbClr val="993300"/>
                </a:solidFill>
                <a:effectLst/>
                <a:latin typeface="Palatino Linotype" panose="02040502050505030304" pitchFamily="18" charset="0"/>
                <a:ea typeface="Times New Roman" panose="02020603050405020304" pitchFamily="18" charset="0"/>
                <a:cs typeface="Times New Roman" panose="02020603050405020304" pitchFamily="18" charset="0"/>
              </a:rPr>
              <a:t>φεουδαρχική</a:t>
            </a:r>
            <a:r>
              <a:rPr lang="el-GR" sz="1800" cap="all" dirty="0">
                <a:effectLst/>
                <a:latin typeface="Palatino Linotype" panose="02040502050505030304" pitchFamily="18" charset="0"/>
                <a:ea typeface="Times New Roman" panose="02020603050405020304" pitchFamily="18" charset="0"/>
                <a:cs typeface="Times New Roman" panose="02020603050405020304" pitchFamily="18" charset="0"/>
              </a:rPr>
              <a:t> ε</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κκλησία η οποία με τον τιμαριωτισμό είχε χάσει την ελευθερία και τη δυναμική της ιεραποστολικής της πορείας. </a:t>
            </a:r>
            <a:endParaRPr lang="el-GR" dirty="0"/>
          </a:p>
        </p:txBody>
      </p:sp>
    </p:spTree>
    <p:extLst>
      <p:ext uri="{BB962C8B-B14F-4D97-AF65-F5344CB8AC3E}">
        <p14:creationId xmlns:p14="http://schemas.microsoft.com/office/powerpoint/2010/main" val="28230359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21F94A-EF6B-2947-E2FF-D9B602E4783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E39CDE7-2438-1C5E-23D0-F1DD57463C05}"/>
              </a:ext>
            </a:extLst>
          </p:cNvPr>
          <p:cNvSpPr>
            <a:spLocks noGrp="1"/>
          </p:cNvSpPr>
          <p:nvPr>
            <p:ph idx="1"/>
          </p:nvPr>
        </p:nvSpPr>
        <p:spPr>
          <a:xfrm>
            <a:off x="5703216" y="546755"/>
            <a:ext cx="5690208" cy="5460853"/>
          </a:xfrm>
        </p:spPr>
        <p:txBody>
          <a:bodyPr/>
          <a:lstStyle/>
          <a:p>
            <a:endParaRPr lang="el-GR" dirty="0"/>
          </a:p>
        </p:txBody>
      </p:sp>
      <p:sp>
        <p:nvSpPr>
          <p:cNvPr id="4" name="Θέση κειμένου 3">
            <a:extLst>
              <a:ext uri="{FF2B5EF4-FFF2-40B4-BE49-F238E27FC236}">
                <a16:creationId xmlns:a16="http://schemas.microsoft.com/office/drawing/2014/main" id="{D1972D3B-2BBF-DECF-0A75-68554D64E350}"/>
              </a:ext>
            </a:extLst>
          </p:cNvPr>
          <p:cNvSpPr>
            <a:spLocks noGrp="1"/>
          </p:cNvSpPr>
          <p:nvPr>
            <p:ph type="body" sz="half" idx="2"/>
          </p:nvPr>
        </p:nvSpPr>
        <p:spPr/>
        <p:txBody>
          <a:bodyPr/>
          <a:lstStyle/>
          <a:p>
            <a:endParaRPr lang="el-GR"/>
          </a:p>
        </p:txBody>
      </p:sp>
    </p:spTree>
    <p:extLst>
      <p:ext uri="{BB962C8B-B14F-4D97-AF65-F5344CB8AC3E}">
        <p14:creationId xmlns:p14="http://schemas.microsoft.com/office/powerpoint/2010/main" val="1000966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FF424B-F74C-101E-A7FB-BC23C1AA313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C1F4080-0030-E143-8705-97844DCC8A9C}"/>
              </a:ext>
            </a:extLst>
          </p:cNvPr>
          <p:cNvSpPr>
            <a:spLocks noGrp="1"/>
          </p:cNvSpPr>
          <p:nvPr>
            <p:ph idx="1"/>
          </p:nvPr>
        </p:nvSpPr>
        <p:spPr>
          <a:xfrm>
            <a:off x="5608948" y="641023"/>
            <a:ext cx="6372520" cy="5366585"/>
          </a:xfrm>
        </p:spPr>
        <p:txBody>
          <a:bodyPr>
            <a:normAutofit lnSpcReduction="10000"/>
          </a:bodyPr>
          <a:lstStyle/>
          <a:p>
            <a:pPr algn="just"/>
            <a:r>
              <a:rPr lang="el-GR" sz="1800" cap="all"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δ</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ιαπιστώσαμε ότι η επί του Όρους </a:t>
            </a:r>
            <a:r>
              <a:rPr lang="el-GR" sz="1800" cap="all"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ο</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μιλία αποτελεί μία κρυμμένη </a:t>
            </a:r>
            <a:r>
              <a:rPr lang="el-GR" sz="1800" cap="all"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χ</a:t>
            </a:r>
            <a:r>
              <a:rPr lang="el-GR" sz="1800"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ριστο</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-λογία. Στο υπόβαθρό της βρίσκεται η μορφή του Ιησού, του ανθρώπου που είναι Θεός, αλλά γι’ αυτό ακριβώς κατεβαίνει, κενώνεται μέχρι θανάτου και μάλιστα σταυρικού. </a:t>
            </a:r>
          </a:p>
          <a:p>
            <a:pPr algn="just"/>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Οι άγιοι από τον Παύλο μέχρι τη μητέρα Τερέζα βίωσαν αυτήν την επιλογή και μας έδειξαν την ορθή εικόνα του ανθρώπου και της ευτυχίας του. </a:t>
            </a:r>
          </a:p>
          <a:p>
            <a:pPr algn="just"/>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Με μία λέξη: το οντολογικό ήθος του </a:t>
            </a:r>
            <a:r>
              <a:rPr lang="el-GR" sz="1800" cap="all"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χ</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ριστιανισμού συνίσταται στην αγάπη. Και αυτή η αγάπη βέβαια αντιπαρατίθεται στην εγωιστική μανία του ανθρώπου. Συνιστά έξοδο από τον εαυτό, αλλά ακριβώς με αυτόν τον τρόπο οδηγείται ο άνθρωπος στον εαυτό του. Αντίθετα προς τη λάμψη του </a:t>
            </a:r>
            <a:r>
              <a:rPr lang="el-GR" sz="1800"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νιτσεικού</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ανθρωποειδώλου</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αυτή η πορεία μας φαίνεται καταρχήν ως ποταπή, ως δειλή. Αλλά είναι η αληθινή πορεία της ζωής προς τα άνω. </a:t>
            </a:r>
            <a:r>
              <a:rPr lang="el-GR" sz="1800" cap="all"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ο</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πλούτος της ζωής, το μέγεθος της ανθρώπινης κλήσης αποκαλύπτονται αποκλειστικά και μόνο όταν ακολουθήσουμε την οδό της αγάπης, της οποίας το μονοπάτι </a:t>
            </a:r>
            <a:r>
              <a:rPr lang="el-GR" sz="1800" dirty="0" err="1">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περιγράφηκε</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στην επί του Όρους Ομιλία.</a:t>
            </a:r>
          </a:p>
          <a:p>
            <a:endParaRPr lang="el-GR" dirty="0"/>
          </a:p>
        </p:txBody>
      </p:sp>
      <p:sp>
        <p:nvSpPr>
          <p:cNvPr id="4" name="Θέση κειμένου 3">
            <a:extLst>
              <a:ext uri="{FF2B5EF4-FFF2-40B4-BE49-F238E27FC236}">
                <a16:creationId xmlns:a16="http://schemas.microsoft.com/office/drawing/2014/main" id="{9E37D4E9-0FB0-3BDE-1A59-842186620AC5}"/>
              </a:ext>
            </a:extLst>
          </p:cNvPr>
          <p:cNvSpPr>
            <a:spLocks noGrp="1"/>
          </p:cNvSpPr>
          <p:nvPr>
            <p:ph type="body" sz="half" idx="2"/>
          </p:nvPr>
        </p:nvSpPr>
        <p:spPr>
          <a:xfrm>
            <a:off x="461913" y="2257506"/>
            <a:ext cx="4951335" cy="3762294"/>
          </a:xfrm>
        </p:spPr>
        <p:txBody>
          <a:bodyPr>
            <a:normAutofit fontScale="62500" lnSpcReduction="20000"/>
          </a:bodyPr>
          <a:lstStyle/>
          <a:p>
            <a:pPr algn="just"/>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Μετά τις εμπειρίες των ολοκληρωτικών καθεστώτων, τον κτηνώδη τρόπο με τον οποίο αυτά καταπατούν τους ανθρώπους και κρατούν τους αδύνατους εμπαιγμένους, υποδουλωμένους, κατανοούμε και πάλι αυτούς που πεινούν και διψούν για δικαιοσύνη. Ανακαλύπτουμε την ψυχή των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πενθούντων</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και το δικαίωμά τους για παρηγοριά. Ενώπιον της κατάχρησης της οικονομικής δύναμης, των φρικαλεοτήτων ενός καπιταλισμού ο οποίος υποβαθμίζει τους ανθρώπους σε αντικείμενα, προβάλλουν πάλι τα δεινά του πλουτισμού. </a:t>
            </a:r>
          </a:p>
          <a:p>
            <a:pPr algn="just"/>
            <a:r>
              <a:rPr lang="el-GR" sz="1800" cap="all" dirty="0">
                <a:effectLst/>
                <a:latin typeface="Palatino Linotype" panose="02040502050505030304" pitchFamily="18" charset="0"/>
                <a:ea typeface="Times New Roman" panose="02020603050405020304" pitchFamily="18" charset="0"/>
                <a:cs typeface="Times New Roman" panose="02020603050405020304" pitchFamily="18" charset="0"/>
              </a:rPr>
              <a:t>κ</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ατανοούμε εκ νέου αυτό που ο Ιησούς εννοούσε με την προειδοποίηση για τον πλούτο, την καταστροφική θεότητα του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Μαμμωνά</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η οποία κάνει πολλούς ανθρώπους στα περισσότερα μέρη του κόσμου να ασφυκτιούν. Σίγουρα οι </a:t>
            </a:r>
            <a:r>
              <a:rPr lang="el-GR" sz="1800" cap="all" dirty="0">
                <a:effectLst/>
                <a:latin typeface="Palatino Linotype" panose="02040502050505030304" pitchFamily="18" charset="0"/>
                <a:ea typeface="Times New Roman" panose="02020603050405020304" pitchFamily="18" charset="0"/>
                <a:cs typeface="Times New Roman" panose="02020603050405020304" pitchFamily="18" charset="0"/>
              </a:rPr>
              <a:t>μ</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ακαρισμοί αντιπαρατίθενται στο αυθόρμητο αίσθημα της ύπαρξης , την πείνα και τη δίψα μας για ζωή. </a:t>
            </a:r>
          </a:p>
          <a:p>
            <a:pPr algn="just"/>
            <a:r>
              <a:rPr lang="el-GR" sz="1800" cap="all" dirty="0">
                <a:effectLst/>
                <a:latin typeface="Palatino Linotype" panose="02040502050505030304" pitchFamily="18" charset="0"/>
                <a:ea typeface="Times New Roman" panose="02020603050405020304" pitchFamily="18" charset="0"/>
                <a:cs typeface="Times New Roman" panose="02020603050405020304" pitchFamily="18" charset="0"/>
              </a:rPr>
              <a:t>α</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παιτούν μία καρδιακή μετάνοια— επιστροφή από την ενστικτώδη κατεύθυνση στην οποία εμείς θα θέλαμε να βαδίσουμε. Αλλά σε αυτήν την επιστροφή αναδεικνύεται το καθαρό και το υψηλότερο. </a:t>
            </a:r>
            <a:r>
              <a:rPr lang="el-GR" sz="1800" cap="all" dirty="0">
                <a:effectLst/>
                <a:latin typeface="Palatino Linotype" panose="02040502050505030304" pitchFamily="18" charset="0"/>
                <a:ea typeface="Times New Roman" panose="02020603050405020304" pitchFamily="18" charset="0"/>
                <a:cs typeface="Times New Roman" panose="02020603050405020304" pitchFamily="18" charset="0"/>
              </a:rPr>
              <a:t>δ</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ικαιώνεται η ύπαρξή μας. </a:t>
            </a:r>
            <a:r>
              <a:rPr lang="el-GR" sz="1800" cap="all" dirty="0">
                <a:effectLst/>
                <a:latin typeface="Palatino Linotype" panose="02040502050505030304" pitchFamily="18" charset="0"/>
                <a:ea typeface="Times New Roman" panose="02020603050405020304" pitchFamily="18" charset="0"/>
                <a:cs typeface="Times New Roman" panose="02020603050405020304" pitchFamily="18" charset="0"/>
              </a:rPr>
              <a:t>ο</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ελληνικός κόσμος, του οποίου η χαρά της ζωής ζωγραφίζεται στα ομηρικά έπη, συνειδητοποίησε ότι η πραγματική αμαρτία του ανθρώπου, η βαθύτερη απειλή, είναι η ύβρις –ο υπέρμετρος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αυτοδοξασμός</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Τότε ο άνθρωπος </a:t>
            </a:r>
            <a:r>
              <a:rPr lang="el-GR" sz="1800" dirty="0" err="1">
                <a:effectLst/>
                <a:latin typeface="Palatino Linotype" panose="02040502050505030304" pitchFamily="18" charset="0"/>
                <a:ea typeface="Times New Roman" panose="02020603050405020304" pitchFamily="18" charset="0"/>
                <a:cs typeface="Times New Roman" panose="02020603050405020304" pitchFamily="18" charset="0"/>
              </a:rPr>
              <a:t>αυτοϋψώνεται</a:t>
            </a:r>
            <a:r>
              <a:rPr lang="el-GR" sz="1800" dirty="0">
                <a:effectLst/>
                <a:latin typeface="Palatino Linotype" panose="02040502050505030304" pitchFamily="18" charset="0"/>
                <a:ea typeface="Times New Roman" panose="02020603050405020304" pitchFamily="18" charset="0"/>
                <a:cs typeface="Times New Roman" panose="02020603050405020304" pitchFamily="18" charset="0"/>
              </a:rPr>
              <a:t> σε θεότητα, θέλει να είναι ο ίδιος ο θεός του εαυτού του για να κατέχει απολύτως τη ζωή και να εξαντλεί ό,τι έχει να του προσφέρει.</a:t>
            </a:r>
            <a:endParaRPr lang="el-GR" dirty="0"/>
          </a:p>
        </p:txBody>
      </p:sp>
    </p:spTree>
    <p:extLst>
      <p:ext uri="{BB962C8B-B14F-4D97-AF65-F5344CB8AC3E}">
        <p14:creationId xmlns:p14="http://schemas.microsoft.com/office/powerpoint/2010/main" val="4093458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1D32C8-2239-5D4F-F341-A222FF5E375D}"/>
              </a:ext>
            </a:extLst>
          </p:cNvPr>
          <p:cNvSpPr>
            <a:spLocks noGrp="1"/>
          </p:cNvSpPr>
          <p:nvPr>
            <p:ph type="title"/>
          </p:nvPr>
        </p:nvSpPr>
        <p:spPr/>
        <p:txBody>
          <a:bodyPr/>
          <a:lstStyle/>
          <a:p>
            <a:r>
              <a:rPr lang="el-GR" dirty="0" err="1"/>
              <a:t>Σωματοποιηση</a:t>
            </a:r>
            <a:endParaRPr lang="el-GR" dirty="0"/>
          </a:p>
        </p:txBody>
      </p:sp>
      <p:sp>
        <p:nvSpPr>
          <p:cNvPr id="3" name="Θέση περιεχομένου 2">
            <a:extLst>
              <a:ext uri="{FF2B5EF4-FFF2-40B4-BE49-F238E27FC236}">
                <a16:creationId xmlns:a16="http://schemas.microsoft.com/office/drawing/2014/main" id="{0502F1CF-8EEE-7954-21EB-12436C45B40B}"/>
              </a:ext>
            </a:extLst>
          </p:cNvPr>
          <p:cNvSpPr>
            <a:spLocks noGrp="1"/>
          </p:cNvSpPr>
          <p:nvPr>
            <p:ph idx="1"/>
          </p:nvPr>
        </p:nvSpPr>
        <p:spPr>
          <a:xfrm>
            <a:off x="5715000" y="339365"/>
            <a:ext cx="5678424" cy="5668243"/>
          </a:xfrm>
        </p:spPr>
        <p:txBody>
          <a:bodyPr>
            <a:normAutofit lnSpcReduction="10000"/>
          </a:bodyPr>
          <a:lstStyle/>
          <a:p>
            <a:pPr algn="just"/>
            <a:r>
              <a:rPr lang="el-GR" sz="1800" dirty="0">
                <a:solidFill>
                  <a:srgbClr val="000000"/>
                </a:solidFill>
                <a:effectLst/>
                <a:latin typeface="Times New Roman" panose="02020603050405020304" pitchFamily="18" charset="0"/>
                <a:ea typeface="Times New Roman" panose="02020603050405020304" pitchFamily="18" charset="0"/>
              </a:rPr>
              <a:t>Μετά τους Μακαρισμούς, για να συμπυκνώσει την αποστολή των μαθητών ως «πασχόντων δούλων» επιλέγει εικόνες από το Ναό (</a:t>
            </a:r>
            <a:r>
              <a:rPr lang="el-GR" sz="1800" b="1" dirty="0">
                <a:solidFill>
                  <a:srgbClr val="000000"/>
                </a:solidFill>
                <a:effectLst/>
                <a:latin typeface="Times New Roman" panose="02020603050405020304" pitchFamily="18" charset="0"/>
                <a:ea typeface="Times New Roman" panose="02020603050405020304" pitchFamily="18" charset="0"/>
              </a:rPr>
              <a:t>Αλάτι </a:t>
            </a:r>
            <a:r>
              <a:rPr lang="el-GR" sz="1800" dirty="0">
                <a:solidFill>
                  <a:srgbClr val="000000"/>
                </a:solidFill>
                <a:effectLst/>
                <a:latin typeface="Times New Roman" panose="02020603050405020304" pitchFamily="18" charset="0"/>
                <a:ea typeface="Times New Roman" panose="02020603050405020304" pitchFamily="18" charset="0"/>
              </a:rPr>
              <a:t>= ετοιμασία της θυσίας), την Πόλη (όπως φαίνεται την ημέρα πάνω στο όρος</a:t>
            </a:r>
            <a:r>
              <a:rPr lang="el-GR" sz="1800" baseline="30000" dirty="0">
                <a:solidFill>
                  <a:srgbClr val="000000"/>
                </a:solidFill>
                <a:effectLst/>
                <a:latin typeface="Times New Roman" panose="02020603050405020304" pitchFamily="18" charset="0"/>
                <a:ea typeface="Times New Roman" panose="02020603050405020304" pitchFamily="18" charset="0"/>
              </a:rPr>
              <a:t>.</a:t>
            </a:r>
            <a:r>
              <a:rPr lang="el-GR" sz="1800" dirty="0">
                <a:solidFill>
                  <a:srgbClr val="000000"/>
                </a:solidFill>
                <a:effectLst/>
                <a:latin typeface="Times New Roman" panose="02020603050405020304" pitchFamily="18" charset="0"/>
                <a:ea typeface="Times New Roman" panose="02020603050405020304" pitchFamily="18" charset="0"/>
              </a:rPr>
              <a:t> </a:t>
            </a:r>
            <a:r>
              <a:rPr lang="el-GR" sz="1800" dirty="0" err="1">
                <a:solidFill>
                  <a:srgbClr val="000000"/>
                </a:solidFill>
                <a:effectLst/>
                <a:latin typeface="Times New Roman" panose="02020603050405020304" pitchFamily="18" charset="0"/>
                <a:ea typeface="Times New Roman" panose="02020603050405020304" pitchFamily="18" charset="0"/>
              </a:rPr>
              <a:t>πρβλ</a:t>
            </a:r>
            <a:r>
              <a:rPr lang="el-GR" sz="1800" dirty="0">
                <a:solidFill>
                  <a:srgbClr val="000000"/>
                </a:solidFill>
                <a:effectLst/>
                <a:latin typeface="Times New Roman" panose="02020603050405020304" pitchFamily="18" charset="0"/>
                <a:ea typeface="Times New Roman" panose="02020603050405020304" pitchFamily="18" charset="0"/>
              </a:rPr>
              <a:t>. </a:t>
            </a:r>
            <a:r>
              <a:rPr lang="el-GR" sz="1800" dirty="0" err="1">
                <a:solidFill>
                  <a:srgbClr val="000000"/>
                </a:solidFill>
                <a:effectLst/>
                <a:latin typeface="Times New Roman" panose="02020603050405020304" pitchFamily="18" charset="0"/>
                <a:ea typeface="Times New Roman" panose="02020603050405020304" pitchFamily="18" charset="0"/>
              </a:rPr>
              <a:t>Σέπφωρις</a:t>
            </a:r>
            <a:r>
              <a:rPr lang="el-GR" sz="1800" dirty="0">
                <a:solidFill>
                  <a:srgbClr val="000000"/>
                </a:solidFill>
                <a:effectLst/>
                <a:latin typeface="Times New Roman" panose="02020603050405020304" pitchFamily="18" charset="0"/>
                <a:ea typeface="Times New Roman" panose="02020603050405020304" pitchFamily="18" charset="0"/>
              </a:rPr>
              <a:t>) και τον Οίκο (όπως «στολίζεται τη Νύχτα). </a:t>
            </a:r>
          </a:p>
          <a:p>
            <a:pPr algn="just"/>
            <a:r>
              <a:rPr lang="el-GR" sz="1800" dirty="0">
                <a:solidFill>
                  <a:srgbClr val="000000"/>
                </a:solidFill>
                <a:effectLst/>
                <a:latin typeface="Times New Roman" panose="02020603050405020304" pitchFamily="18" charset="0"/>
                <a:ea typeface="Times New Roman" panose="02020603050405020304" pitchFamily="18" charset="0"/>
              </a:rPr>
              <a:t>Για να προτρέψει σε έλλειψη άγχους (στρες) επιλέγει εικόνες από το ζωικό (τα πτηνά και τις προμήθειες) και το φυτικό περιβάλλον (</a:t>
            </a:r>
            <a:r>
              <a:rPr lang="el-GR" sz="1800" dirty="0" err="1">
                <a:solidFill>
                  <a:srgbClr val="000000"/>
                </a:solidFill>
                <a:effectLst/>
                <a:latin typeface="Times New Roman" panose="02020603050405020304" pitchFamily="18" charset="0"/>
                <a:ea typeface="Times New Roman" panose="02020603050405020304" pitchFamily="18" charset="0"/>
              </a:rPr>
              <a:t>κρίνα</a:t>
            </a:r>
            <a:r>
              <a:rPr lang="el-GR" sz="1800" dirty="0">
                <a:solidFill>
                  <a:srgbClr val="000000"/>
                </a:solidFill>
                <a:effectLst/>
                <a:latin typeface="Times New Roman" panose="02020603050405020304" pitchFamily="18" charset="0"/>
                <a:ea typeface="Times New Roman" panose="02020603050405020304" pitchFamily="18" charset="0"/>
              </a:rPr>
              <a:t> και ένδυση) απευθυνόμενος και στα δύο φύλα: το ανδρικό και το γυναικείο. </a:t>
            </a:r>
          </a:p>
          <a:p>
            <a:pPr algn="just"/>
            <a:r>
              <a:rPr lang="el-GR" sz="1800" dirty="0">
                <a:solidFill>
                  <a:srgbClr val="000000"/>
                </a:solidFill>
                <a:effectLst/>
                <a:latin typeface="Times New Roman" panose="02020603050405020304" pitchFamily="18" charset="0"/>
                <a:ea typeface="Times New Roman" panose="02020603050405020304" pitchFamily="18" charset="0"/>
              </a:rPr>
              <a:t>Πολύ ζωηρή είναι η εικόνα του αμόκ των χοίρων, που ορμάνε να κατασπαράξουν τους ίδιους τους ακροατές της ΟΟ (β’ πληθυντικό!), μέσω του «ταΐσματος» με μαργαριτάρια! Είναι ακριβώς εκείνοι που δεν βλέπουν το δοκάρι μέσα στα ίδια τους τα μάτια, αλλά την ακίδα του άλλου! </a:t>
            </a:r>
          </a:p>
          <a:p>
            <a:pPr algn="just"/>
            <a:r>
              <a:rPr lang="el-GR" sz="1800" dirty="0">
                <a:solidFill>
                  <a:srgbClr val="000000"/>
                </a:solidFill>
                <a:effectLst/>
                <a:latin typeface="Times New Roman" panose="02020603050405020304" pitchFamily="18" charset="0"/>
                <a:ea typeface="Times New Roman" panose="02020603050405020304" pitchFamily="18" charset="0"/>
              </a:rPr>
              <a:t>Εντυπωσιακός είναι και ο επίλογος της ΟΟ (7, 26-28) σε αντίθεση ίσως προς το Οικοδόμημα της Εκκλησίας όπου οι «πύλες του Άδη» (= ολόκληρος ο Άδης, 16, 18) δεν θα το προσβάλλουν</a:t>
            </a:r>
            <a:r>
              <a:rPr lang="el-GR" dirty="0">
                <a:effectLst/>
              </a:rPr>
              <a:t> </a:t>
            </a:r>
            <a:r>
              <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7, 6: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Μὴ</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δῶτε</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τὸ</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ἅγιον</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τοῖς</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κυσὶν</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μηδὲ</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βάλητε</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τοὺς</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μαργαρίτας</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ὑμῶν</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ἔμπροσθεν</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τῶν</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χοίρων</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μήποτε</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καταπατήσουσιν</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αὐτοὺς</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τοῖς</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ποσὶν</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αὐτῶν</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στραφέντες</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ῥήξωσιν</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ὑμᾶς</a:t>
            </a:r>
            <a:r>
              <a:rPr lang="el-GR" sz="1800"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a:t>
            </a:r>
            <a:endPar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endParaRPr lang="el-GR" dirty="0"/>
          </a:p>
        </p:txBody>
      </p:sp>
      <p:sp>
        <p:nvSpPr>
          <p:cNvPr id="4" name="Θέση κειμένου 3">
            <a:extLst>
              <a:ext uri="{FF2B5EF4-FFF2-40B4-BE49-F238E27FC236}">
                <a16:creationId xmlns:a16="http://schemas.microsoft.com/office/drawing/2014/main" id="{3EA8A2D8-C695-4C32-6844-A8C76A8FA366}"/>
              </a:ext>
            </a:extLst>
          </p:cNvPr>
          <p:cNvSpPr>
            <a:spLocks noGrp="1"/>
          </p:cNvSpPr>
          <p:nvPr>
            <p:ph type="body" sz="half" idx="2"/>
          </p:nvPr>
        </p:nvSpPr>
        <p:spPr/>
        <p:txBody>
          <a:bodyPr/>
          <a:lstStyle/>
          <a:p>
            <a:r>
              <a:rPr lang="el-GR" b="1" dirty="0">
                <a:solidFill>
                  <a:srgbClr val="000000"/>
                </a:solidFill>
                <a:latin typeface="Times New Roman" panose="02020603050405020304" pitchFamily="18" charset="0"/>
                <a:ea typeface="Times New Roman" panose="02020603050405020304" pitchFamily="18" charset="0"/>
              </a:rPr>
              <a:t>Για να εντυπωθούν ανεξίτηλα στην καρδιά του ακροατηρίου τα ανωτέρω, χρησιμοποιούνται σύμβολα όντως ποικίλα και εντυπωσιακά</a:t>
            </a:r>
            <a:r>
              <a:rPr lang="el-GR" dirty="0">
                <a:solidFill>
                  <a:srgbClr val="000000"/>
                </a:solidFill>
                <a:latin typeface="Times New Roman" panose="02020603050405020304" pitchFamily="18" charset="0"/>
                <a:ea typeface="Times New Roman" panose="02020603050405020304" pitchFamily="18" charset="0"/>
              </a:rPr>
              <a:t>. </a:t>
            </a:r>
            <a:endParaRPr lang="el-GR" dirty="0"/>
          </a:p>
        </p:txBody>
      </p:sp>
    </p:spTree>
    <p:extLst>
      <p:ext uri="{BB962C8B-B14F-4D97-AF65-F5344CB8AC3E}">
        <p14:creationId xmlns:p14="http://schemas.microsoft.com/office/powerpoint/2010/main" val="388107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0762EB-E6BC-E6DB-BD15-AAC0E069AD43}"/>
              </a:ext>
            </a:extLst>
          </p:cNvPr>
          <p:cNvSpPr>
            <a:spLocks noGrp="1"/>
          </p:cNvSpPr>
          <p:nvPr>
            <p:ph type="title"/>
          </p:nvPr>
        </p:nvSpPr>
        <p:spPr/>
        <p:txBody>
          <a:bodyPr/>
          <a:lstStyle/>
          <a:p>
            <a:r>
              <a:rPr lang="el-GR" dirty="0" err="1"/>
              <a:t>Ρακα</a:t>
            </a:r>
            <a:r>
              <a:rPr lang="el-GR" dirty="0"/>
              <a:t> - </a:t>
            </a:r>
            <a:r>
              <a:rPr lang="el-GR" dirty="0" err="1"/>
              <a:t>ραπισμα</a:t>
            </a:r>
            <a:endParaRPr lang="el-GR" dirty="0"/>
          </a:p>
        </p:txBody>
      </p:sp>
      <p:sp>
        <p:nvSpPr>
          <p:cNvPr id="3" name="Θέση περιεχομένου 2">
            <a:extLst>
              <a:ext uri="{FF2B5EF4-FFF2-40B4-BE49-F238E27FC236}">
                <a16:creationId xmlns:a16="http://schemas.microsoft.com/office/drawing/2014/main" id="{EF32743D-7833-B1FE-DB63-AD5B7B5DB365}"/>
              </a:ext>
            </a:extLst>
          </p:cNvPr>
          <p:cNvSpPr>
            <a:spLocks noGrp="1"/>
          </p:cNvSpPr>
          <p:nvPr>
            <p:ph idx="1"/>
          </p:nvPr>
        </p:nvSpPr>
        <p:spPr>
          <a:xfrm>
            <a:off x="5714999" y="179109"/>
            <a:ext cx="6228761" cy="5828499"/>
          </a:xfrm>
        </p:spPr>
        <p:txBody>
          <a:bodyPr>
            <a:normAutofit lnSpcReduction="10000"/>
          </a:bodyPr>
          <a:lstStyle/>
          <a:p>
            <a:pPr algn="just"/>
            <a:endParaRPr lang="el-GR" sz="1800" dirty="0">
              <a:solidFill>
                <a:srgbClr val="000000"/>
              </a:solidFill>
              <a:effectLst/>
              <a:latin typeface="Times New Roman" panose="02020603050405020304" pitchFamily="18" charset="0"/>
              <a:ea typeface="Times New Roman" panose="02020603050405020304" pitchFamily="18" charset="0"/>
            </a:endParaRPr>
          </a:p>
          <a:p>
            <a:pPr algn="just"/>
            <a:r>
              <a:rPr lang="el-GR" sz="1800" dirty="0">
                <a:solidFill>
                  <a:srgbClr val="000000"/>
                </a:solidFill>
                <a:effectLst/>
                <a:latin typeface="Times New Roman" panose="02020603050405020304" pitchFamily="18" charset="0"/>
                <a:ea typeface="Times New Roman" panose="02020603050405020304" pitchFamily="18" charset="0"/>
              </a:rPr>
              <a:t>Στην περίπτωση του ιουδαϊκού κόσμου, η μακαριότητα, όπως αποδεικνύει και ο εισαγωγικός στον </a:t>
            </a:r>
            <a:r>
              <a:rPr lang="el-GR" sz="1800" dirty="0" err="1">
                <a:solidFill>
                  <a:srgbClr val="000000"/>
                </a:solidFill>
                <a:effectLst/>
                <a:latin typeface="Times New Roman" panose="02020603050405020304" pitchFamily="18" charset="0"/>
                <a:ea typeface="Times New Roman" panose="02020603050405020304" pitchFamily="18" charset="0"/>
              </a:rPr>
              <a:t>Ψαλτήρα</a:t>
            </a:r>
            <a:r>
              <a:rPr lang="el-GR" sz="1800" dirty="0">
                <a:solidFill>
                  <a:srgbClr val="000000"/>
                </a:solidFill>
                <a:effectLst/>
                <a:latin typeface="Times New Roman" panose="02020603050405020304" pitchFamily="18" charset="0"/>
                <a:ea typeface="Times New Roman" panose="02020603050405020304" pitchFamily="18" charset="0"/>
              </a:rPr>
              <a:t> ύμνος, συνδέεται με τη μελέτη – το «μηρυκασμό» (μέσω του ψιθύρου) του Νόμου – της </a:t>
            </a:r>
            <a:r>
              <a:rPr lang="el-GR" sz="1800" dirty="0" err="1">
                <a:solidFill>
                  <a:srgbClr val="000000"/>
                </a:solidFill>
                <a:effectLst/>
                <a:latin typeface="Times New Roman" panose="02020603050405020304" pitchFamily="18" charset="0"/>
                <a:ea typeface="Times New Roman" panose="02020603050405020304" pitchFamily="18" charset="0"/>
              </a:rPr>
              <a:t>Τορά</a:t>
            </a:r>
            <a:r>
              <a:rPr lang="el-GR" sz="1800" dirty="0">
                <a:solidFill>
                  <a:srgbClr val="000000"/>
                </a:solidFill>
                <a:effectLst/>
                <a:latin typeface="Times New Roman" panose="02020603050405020304" pitchFamily="18" charset="0"/>
                <a:ea typeface="Times New Roman" panose="02020603050405020304" pitchFamily="18" charset="0"/>
              </a:rPr>
              <a:t> ημέρα και νύκτα. Μακάριος δεν χαρακτηρίζεται στον Ιουδαϊσμό ο Θεός, αλλά επίσης είναι αυτός που ανεβαίνει στο Ναό για τη λατρεία και πραγματοποιεί έργα αγάπης προς τον πλησίον. Ουσιαστικά μακάριος είναι ο «δίκαιος», ο «όσιος». Βεβαίως και το υπόβαθρο της ΟΟ είναι ιουδαϊκό, καθώς προϋποτίθενται τα εξής: (α) η προσφορά θυσίας στο Ναό (</a:t>
            </a:r>
            <a:r>
              <a:rPr lang="el-GR" sz="1800" dirty="0" err="1">
                <a:solidFill>
                  <a:srgbClr val="000000"/>
                </a:solidFill>
                <a:effectLst/>
                <a:latin typeface="Times New Roman" panose="02020603050405020304" pitchFamily="18" charset="0"/>
                <a:ea typeface="Times New Roman" panose="02020603050405020304" pitchFamily="18" charset="0"/>
              </a:rPr>
              <a:t>Μτ</a:t>
            </a:r>
            <a:r>
              <a:rPr lang="el-GR" sz="1800" dirty="0">
                <a:solidFill>
                  <a:srgbClr val="000000"/>
                </a:solidFill>
                <a:effectLst/>
                <a:latin typeface="Times New Roman" panose="02020603050405020304" pitchFamily="18" charset="0"/>
                <a:ea typeface="Times New Roman" panose="02020603050405020304" pitchFamily="18" charset="0"/>
              </a:rPr>
              <a:t>. 5, 24), </a:t>
            </a:r>
          </a:p>
          <a:p>
            <a:pPr algn="just"/>
            <a:r>
              <a:rPr lang="el-G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Αναφορικά με τη σημασία του βλ. Κ. </a:t>
            </a:r>
            <a:r>
              <a:rPr lang="el-GR"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Σιαμάκη</a:t>
            </a:r>
            <a:r>
              <a:rPr lang="el-G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http</a:t>
            </a:r>
            <a:r>
              <a:rPr lang="el-GR" sz="18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a:t>
            </a:r>
            <a:r>
              <a:rPr lang="en-US" sz="18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www</a:t>
            </a:r>
            <a:r>
              <a:rPr lang="el-GR" sz="18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a:t>
            </a:r>
            <a:r>
              <a:rPr lang="en-US" sz="1800" u="sng"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philologus</a:t>
            </a:r>
            <a:r>
              <a:rPr lang="el-GR" sz="18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a:t>
            </a:r>
            <a:r>
              <a:rPr lang="en-US" sz="18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gr</a:t>
            </a:r>
            <a:r>
              <a:rPr lang="el-GR" sz="18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/4/68-2010-01-01-01-22-30/128-2010-01-24-23-23-18</a:t>
            </a:r>
            <a:r>
              <a:rPr lang="el-G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Καταλήγει στο συμπέρασμα </a:t>
            </a:r>
            <a:r>
              <a:rPr lang="el-GR"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ρακά</a:t>
            </a:r>
            <a:r>
              <a:rPr lang="el-G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πνεῦμα</a:t>
            </a:r>
            <a:r>
              <a:rPr lang="el-G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δύσοσμο, </a:t>
            </a:r>
            <a:r>
              <a:rPr lang="el-GR"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ἀέρα</a:t>
            </a:r>
            <a:r>
              <a:rPr lang="el-G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δύσοσμε, πόρδε</a:t>
            </a:r>
            <a:r>
              <a:rPr lang="el-GR" sz="180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l-G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δηλαδή σκουπίδι, μικρέ, </a:t>
            </a:r>
            <a:r>
              <a:rPr lang="el-GR"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ἀνήλικε</a:t>
            </a:r>
            <a:r>
              <a:rPr lang="el-G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ἀνώριμε</a:t>
            </a:r>
            <a:r>
              <a:rPr lang="el-G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ἀσήμαντε</a:t>
            </a:r>
            <a:r>
              <a:rPr lang="el-G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τιποτένιε. </a:t>
            </a:r>
          </a:p>
          <a:p>
            <a:pPr algn="just"/>
            <a:r>
              <a:rPr lang="el-G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Ο ίδιος επισημαίνει ότι «ορκίζω» σημαίνει επικαλούμαι τον Θεό </a:t>
            </a:r>
            <a:r>
              <a:rPr lang="el-G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προστάτη του αιτήματος μου</a:t>
            </a:r>
            <a:r>
              <a:rPr lang="el-G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ενώ «ορκίζομαι» </a:t>
            </a:r>
            <a:r>
              <a:rPr lang="el-G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επικαλούμαι τον Θεό μάρτυρα της ειλικρίνειας και αξιοπι­στίας μου</a:t>
            </a:r>
            <a:r>
              <a:rPr lang="el-G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Γι</a:t>
            </a:r>
            <a:r>
              <a:rPr lang="el-GR" sz="180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l-G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αυτό το </a:t>
            </a:r>
            <a:r>
              <a:rPr lang="el-GR"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ορκίζειν</a:t>
            </a:r>
            <a:r>
              <a:rPr lang="el-G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επιτρέπεται, ενώ το </a:t>
            </a:r>
            <a:r>
              <a:rPr lang="el-GR"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ορκίζεσθαι</a:t>
            </a:r>
            <a:r>
              <a:rPr lang="el-G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απαγορεύεται. Βλ. Σύντομο Λεξικό της Καινής Διαθήκης. Θεσσαλονίκη 1988, 56.</a:t>
            </a:r>
            <a:endPar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endParaRPr lang="el-GR" dirty="0"/>
          </a:p>
        </p:txBody>
      </p:sp>
      <p:sp>
        <p:nvSpPr>
          <p:cNvPr id="4" name="Θέση κειμένου 3">
            <a:extLst>
              <a:ext uri="{FF2B5EF4-FFF2-40B4-BE49-F238E27FC236}">
                <a16:creationId xmlns:a16="http://schemas.microsoft.com/office/drawing/2014/main" id="{4A228801-630A-1568-A46F-7227EDD3808C}"/>
              </a:ext>
            </a:extLst>
          </p:cNvPr>
          <p:cNvSpPr>
            <a:spLocks noGrp="1"/>
          </p:cNvSpPr>
          <p:nvPr>
            <p:ph type="body" sz="half" idx="2"/>
          </p:nvPr>
        </p:nvSpPr>
        <p:spPr/>
        <p:txBody>
          <a:bodyPr/>
          <a:lstStyle/>
          <a:p>
            <a:r>
              <a:rPr lang="el-GR" dirty="0">
                <a:solidFill>
                  <a:srgbClr val="000000"/>
                </a:solidFill>
                <a:latin typeface="Times New Roman" panose="02020603050405020304" pitchFamily="18" charset="0"/>
                <a:ea typeface="Times New Roman" panose="02020603050405020304" pitchFamily="18" charset="0"/>
              </a:rPr>
              <a:t>Αραμαϊκές ύβρεις, όπως «</a:t>
            </a:r>
            <a:r>
              <a:rPr lang="el-GR" dirty="0" err="1">
                <a:solidFill>
                  <a:srgbClr val="000000"/>
                </a:solidFill>
                <a:latin typeface="Times New Roman" panose="02020603050405020304" pitchFamily="18" charset="0"/>
                <a:ea typeface="Times New Roman" panose="02020603050405020304" pitchFamily="18" charset="0"/>
              </a:rPr>
              <a:t>ρακά</a:t>
            </a:r>
            <a:r>
              <a:rPr lang="el-GR" dirty="0">
                <a:solidFill>
                  <a:srgbClr val="000000"/>
                </a:solidFill>
                <a:latin typeface="Times New Roman" panose="02020603050405020304" pitchFamily="18" charset="0"/>
                <a:ea typeface="Times New Roman" panose="02020603050405020304" pitchFamily="18" charset="0"/>
              </a:rPr>
              <a:t>» (5, 22),</a:t>
            </a:r>
          </a:p>
          <a:p>
            <a:endParaRPr lang="el-GR" dirty="0">
              <a:solidFill>
                <a:srgbClr val="000000"/>
              </a:solidFill>
              <a:latin typeface="Times New Roman" panose="02020603050405020304" pitchFamily="18" charset="0"/>
              <a:ea typeface="Times New Roman" panose="02020603050405020304" pitchFamily="18" charset="0"/>
            </a:endParaRPr>
          </a:p>
          <a:p>
            <a:r>
              <a:rPr lang="el-GR" dirty="0">
                <a:solidFill>
                  <a:srgbClr val="000000"/>
                </a:solidFill>
                <a:latin typeface="Times New Roman" panose="02020603050405020304" pitchFamily="18" charset="0"/>
                <a:ea typeface="Times New Roman" panose="02020603050405020304" pitchFamily="18" charset="0"/>
              </a:rPr>
              <a:t> και χειρονομίες υποτέλειας εκ μέρους κατακτητών (π.χ. το </a:t>
            </a:r>
            <a:r>
              <a:rPr lang="el-GR" i="1" dirty="0" err="1">
                <a:solidFill>
                  <a:srgbClr val="000000"/>
                </a:solidFill>
                <a:latin typeface="Times New Roman" panose="02020603050405020304" pitchFamily="18" charset="0"/>
                <a:ea typeface="Times New Roman" panose="02020603050405020304" pitchFamily="18" charset="0"/>
              </a:rPr>
              <a:t>ὅστις</a:t>
            </a:r>
            <a:r>
              <a:rPr lang="el-GR" i="1" dirty="0">
                <a:solidFill>
                  <a:srgbClr val="000000"/>
                </a:solidFill>
                <a:latin typeface="Times New Roman" panose="02020603050405020304" pitchFamily="18" charset="0"/>
                <a:ea typeface="Times New Roman" panose="02020603050405020304" pitchFamily="18" charset="0"/>
              </a:rPr>
              <a:t> σε </a:t>
            </a:r>
            <a:r>
              <a:rPr lang="el-GR" i="1" dirty="0" err="1">
                <a:solidFill>
                  <a:srgbClr val="000000"/>
                </a:solidFill>
                <a:latin typeface="Times New Roman" panose="02020603050405020304" pitchFamily="18" charset="0"/>
                <a:ea typeface="Times New Roman" panose="02020603050405020304" pitchFamily="18" charset="0"/>
              </a:rPr>
              <a:t>ῥαπίζει</a:t>
            </a:r>
            <a:r>
              <a:rPr lang="el-GR" i="1" dirty="0">
                <a:solidFill>
                  <a:srgbClr val="000000"/>
                </a:solidFill>
                <a:latin typeface="Times New Roman" panose="02020603050405020304" pitchFamily="18" charset="0"/>
                <a:ea typeface="Times New Roman" panose="02020603050405020304" pitchFamily="18" charset="0"/>
              </a:rPr>
              <a:t> </a:t>
            </a:r>
            <a:r>
              <a:rPr lang="el-GR" b="1" i="1" dirty="0" err="1">
                <a:solidFill>
                  <a:srgbClr val="000000"/>
                </a:solidFill>
                <a:latin typeface="Times New Roman" panose="02020603050405020304" pitchFamily="18" charset="0"/>
                <a:ea typeface="Times New Roman" panose="02020603050405020304" pitchFamily="18" charset="0"/>
              </a:rPr>
              <a:t>εἰς</a:t>
            </a:r>
            <a:r>
              <a:rPr lang="el-GR" b="1" i="1" dirty="0">
                <a:solidFill>
                  <a:srgbClr val="000000"/>
                </a:solidFill>
                <a:latin typeface="Times New Roman" panose="02020603050405020304" pitchFamily="18" charset="0"/>
                <a:ea typeface="Times New Roman" panose="02020603050405020304" pitchFamily="18" charset="0"/>
              </a:rPr>
              <a:t> </a:t>
            </a:r>
            <a:r>
              <a:rPr lang="el-GR" b="1" i="1" dirty="0" err="1">
                <a:solidFill>
                  <a:srgbClr val="000000"/>
                </a:solidFill>
                <a:latin typeface="Times New Roman" panose="02020603050405020304" pitchFamily="18" charset="0"/>
                <a:ea typeface="Times New Roman" panose="02020603050405020304" pitchFamily="18" charset="0"/>
              </a:rPr>
              <a:t>τὴν</a:t>
            </a:r>
            <a:r>
              <a:rPr lang="el-GR" b="1" i="1" dirty="0">
                <a:solidFill>
                  <a:srgbClr val="000000"/>
                </a:solidFill>
                <a:latin typeface="Times New Roman" panose="02020603050405020304" pitchFamily="18" charset="0"/>
                <a:ea typeface="Times New Roman" panose="02020603050405020304" pitchFamily="18" charset="0"/>
              </a:rPr>
              <a:t> </a:t>
            </a:r>
            <a:r>
              <a:rPr lang="el-GR" b="1" i="1" dirty="0" err="1">
                <a:solidFill>
                  <a:srgbClr val="000000"/>
                </a:solidFill>
                <a:latin typeface="Times New Roman" panose="02020603050405020304" pitchFamily="18" charset="0"/>
                <a:ea typeface="Times New Roman" panose="02020603050405020304" pitchFamily="18" charset="0"/>
              </a:rPr>
              <a:t>δεξιὰν</a:t>
            </a:r>
            <a:r>
              <a:rPr lang="el-GR" b="1" i="1" dirty="0">
                <a:solidFill>
                  <a:srgbClr val="000000"/>
                </a:solidFill>
                <a:latin typeface="Times New Roman" panose="02020603050405020304" pitchFamily="18" charset="0"/>
                <a:ea typeface="Times New Roman" panose="02020603050405020304" pitchFamily="18" charset="0"/>
              </a:rPr>
              <a:t> </a:t>
            </a:r>
            <a:r>
              <a:rPr lang="el-GR" b="1" i="1" dirty="0" err="1">
                <a:solidFill>
                  <a:srgbClr val="000000"/>
                </a:solidFill>
                <a:latin typeface="Times New Roman" panose="02020603050405020304" pitchFamily="18" charset="0"/>
                <a:ea typeface="Times New Roman" panose="02020603050405020304" pitchFamily="18" charset="0"/>
              </a:rPr>
              <a:t>σιαγόνα</a:t>
            </a:r>
            <a:r>
              <a:rPr lang="el-GR" i="1" dirty="0">
                <a:solidFill>
                  <a:srgbClr val="000000"/>
                </a:solidFill>
                <a:latin typeface="Times New Roman" panose="02020603050405020304" pitchFamily="18" charset="0"/>
                <a:ea typeface="Times New Roman" panose="02020603050405020304" pitchFamily="18" charset="0"/>
              </a:rPr>
              <a:t> [σου]</a:t>
            </a:r>
            <a:r>
              <a:rPr lang="el-GR" dirty="0">
                <a:solidFill>
                  <a:srgbClr val="000000"/>
                </a:solidFill>
                <a:latin typeface="Times New Roman" panose="02020603050405020304" pitchFamily="18" charset="0"/>
                <a:ea typeface="Times New Roman" panose="02020603050405020304" pitchFamily="18" charset="0"/>
              </a:rPr>
              <a:t> (5,39),</a:t>
            </a:r>
          </a:p>
          <a:p>
            <a:endParaRPr lang="el-GR" dirty="0">
              <a:solidFill>
                <a:srgbClr val="000000"/>
              </a:solidFill>
              <a:latin typeface="Times New Roman" panose="02020603050405020304" pitchFamily="18" charset="0"/>
              <a:ea typeface="Times New Roman" panose="02020603050405020304" pitchFamily="18" charset="0"/>
            </a:endParaRPr>
          </a:p>
          <a:p>
            <a:r>
              <a:rPr lang="el-GR" dirty="0">
                <a:solidFill>
                  <a:srgbClr val="000000"/>
                </a:solidFill>
                <a:latin typeface="Times New Roman" panose="02020603050405020304" pitchFamily="18" charset="0"/>
                <a:ea typeface="Times New Roman" panose="02020603050405020304" pitchFamily="18" charset="0"/>
              </a:rPr>
              <a:t>φαίνεται σε «πρώτη ανάγνωση» παράδοξο, καθώς συνήθως ο «κόσμος» είναι βασισμένος στους δεξιόχειρες</a:t>
            </a:r>
            <a:r>
              <a:rPr lang="el-GR" dirty="0"/>
              <a:t> </a:t>
            </a:r>
          </a:p>
          <a:p>
            <a:endParaRPr lang="el-GR" dirty="0"/>
          </a:p>
        </p:txBody>
      </p:sp>
    </p:spTree>
    <p:extLst>
      <p:ext uri="{BB962C8B-B14F-4D97-AF65-F5344CB8AC3E}">
        <p14:creationId xmlns:p14="http://schemas.microsoft.com/office/powerpoint/2010/main" val="1434129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170454-F184-78FF-4B1C-088AF05D5F3F}"/>
              </a:ext>
            </a:extLst>
          </p:cNvPr>
          <p:cNvSpPr>
            <a:spLocks noGrp="1"/>
          </p:cNvSpPr>
          <p:nvPr>
            <p:ph type="title"/>
          </p:nvPr>
        </p:nvSpPr>
        <p:spPr/>
        <p:txBody>
          <a:bodyPr/>
          <a:lstStyle/>
          <a:p>
            <a:r>
              <a:rPr lang="el-GR" dirty="0"/>
              <a:t>Ν. </a:t>
            </a:r>
            <a:r>
              <a:rPr lang="el-GR" dirty="0" err="1"/>
              <a:t>Ματσουκασ</a:t>
            </a:r>
            <a:endParaRPr lang="el-GR" dirty="0"/>
          </a:p>
        </p:txBody>
      </p:sp>
      <p:sp>
        <p:nvSpPr>
          <p:cNvPr id="3" name="Θέση περιεχομένου 2">
            <a:extLst>
              <a:ext uri="{FF2B5EF4-FFF2-40B4-BE49-F238E27FC236}">
                <a16:creationId xmlns:a16="http://schemas.microsoft.com/office/drawing/2014/main" id="{34CA44A3-178F-DE2C-6CD5-368176AA07BB}"/>
              </a:ext>
            </a:extLst>
          </p:cNvPr>
          <p:cNvSpPr>
            <a:spLocks noGrp="1"/>
          </p:cNvSpPr>
          <p:nvPr>
            <p:ph idx="1"/>
          </p:nvPr>
        </p:nvSpPr>
        <p:spPr>
          <a:xfrm>
            <a:off x="5715000" y="226243"/>
            <a:ext cx="5678424" cy="5781365"/>
          </a:xfrm>
        </p:spPr>
        <p:txBody>
          <a:bodyPr/>
          <a:lstStyle/>
          <a:p>
            <a:pPr algn="just"/>
            <a:endParaRPr lang="el-G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l-GR" sz="1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l-G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αυτή η Ομιλία θα μπορούσε να χαρακτηριστεί σαν το διαμάντι της παγκόσμιας λογοτεχνίας. Και το νόημά της απλό και άκρως ριζοσπαστικό. Βρίσκονται σε δεινή πλάνη όσοι την εκλαμβάνουν τούτη την ομιλία ως κώδικα ηθικής. [...] Καταρχήν η ομιλία αυτή </a:t>
            </a:r>
            <a:r>
              <a:rPr lang="el-GR" sz="1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προϋποθέτει στον τρόπο της ζωής μια ριζική αλλαγή μέσω της μετάνοιας.</a:t>
            </a:r>
            <a:r>
              <a:rPr lang="el-G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Ο Χριστός επισημαίνει το γεγονός ότι η ανθρώπινη ζωή έχει εμπλακεί σ’ ένα οδυνηρό συμβιβασμό, οπότε οι γνωστές ηθικές εντολές και οι επιταγές του νόμου αποτελούν απλώς τα δεκανίκια για την επιτυχή διάνυση αυτής της ζωής […]</a:t>
            </a:r>
            <a:r>
              <a:rPr lang="el-GR"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l-GR"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Μακάριοι</a:t>
            </a:r>
            <a:r>
              <a:rPr lang="el-G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οἱ</a:t>
            </a:r>
            <a:r>
              <a:rPr lang="el-G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πτωχοὶ</a:t>
            </a:r>
            <a:r>
              <a:rPr lang="el-G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τῷ</a:t>
            </a:r>
            <a:r>
              <a:rPr lang="el-G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πνεύματι</a:t>
            </a:r>
            <a:r>
              <a:rPr lang="el-G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ὅτι</a:t>
            </a:r>
            <a:r>
              <a:rPr lang="el-G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αὐτῶν</a:t>
            </a:r>
            <a:r>
              <a:rPr lang="el-G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ἐστιν</a:t>
            </a:r>
            <a:r>
              <a:rPr lang="el-G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ἡ </a:t>
            </a:r>
            <a:r>
              <a:rPr lang="el-GR"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βασιλεία</a:t>
            </a:r>
            <a:r>
              <a:rPr lang="el-G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τῶν</a:t>
            </a:r>
            <a:r>
              <a:rPr lang="el-G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οὐρανῶν</a:t>
            </a:r>
            <a:r>
              <a:rPr lang="el-G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τούτοι οι </a:t>
            </a:r>
            <a:r>
              <a:rPr lang="el-GR"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μακαριζόμενοι</a:t>
            </a:r>
            <a:r>
              <a:rPr lang="el-G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καταφρονεμένοι</a:t>
            </a:r>
            <a:r>
              <a:rPr lang="el-GR"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πεινάνε και διψάνε για δικαιοσύνη κι έχουν ειρηνική καρδιά και καθαρά χέρια, μολονότι διώκονται</a:t>
            </a:r>
            <a:r>
              <a:rPr lang="el-G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l-GR" sz="18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endParaRPr>
          </a:p>
          <a:p>
            <a:endParaRPr lang="el-GR" dirty="0"/>
          </a:p>
        </p:txBody>
      </p:sp>
      <p:sp>
        <p:nvSpPr>
          <p:cNvPr id="4" name="Θέση κειμένου 3">
            <a:extLst>
              <a:ext uri="{FF2B5EF4-FFF2-40B4-BE49-F238E27FC236}">
                <a16:creationId xmlns:a16="http://schemas.microsoft.com/office/drawing/2014/main" id="{5D1005ED-CD33-4EC1-3840-62EBA2BA4273}"/>
              </a:ext>
            </a:extLst>
          </p:cNvPr>
          <p:cNvSpPr>
            <a:spLocks noGrp="1"/>
          </p:cNvSpPr>
          <p:nvPr>
            <p:ph type="body" sz="half" idx="2"/>
          </p:nvPr>
        </p:nvSpPr>
        <p:spPr/>
        <p:txBody>
          <a:bodyPr/>
          <a:lstStyle/>
          <a:p>
            <a:endParaRPr lang="el-GR"/>
          </a:p>
        </p:txBody>
      </p:sp>
    </p:spTree>
    <p:extLst>
      <p:ext uri="{BB962C8B-B14F-4D97-AF65-F5344CB8AC3E}">
        <p14:creationId xmlns:p14="http://schemas.microsoft.com/office/powerpoint/2010/main" val="4136481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494B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566CF761-D023-2369-DE52-87C0C869CA17}"/>
              </a:ext>
            </a:extLst>
          </p:cNvPr>
          <p:cNvSpPr>
            <a:spLocks noGrp="1"/>
          </p:cNvSpPr>
          <p:nvPr>
            <p:ph type="title"/>
          </p:nvPr>
        </p:nvSpPr>
        <p:spPr>
          <a:xfrm>
            <a:off x="524256" y="4767072"/>
            <a:ext cx="6594189" cy="1625210"/>
          </a:xfrm>
        </p:spPr>
        <p:txBody>
          <a:bodyPr>
            <a:normAutofit/>
          </a:bodyPr>
          <a:lstStyle/>
          <a:p>
            <a:pPr algn="r"/>
            <a:r>
              <a:rPr lang="el-GR" dirty="0">
                <a:solidFill>
                  <a:srgbClr val="FFFFFF"/>
                </a:solidFill>
              </a:rPr>
              <a:t>Σινά και όρος </a:t>
            </a:r>
            <a:br>
              <a:rPr lang="el-GR" dirty="0">
                <a:solidFill>
                  <a:srgbClr val="FFFFFF"/>
                </a:solidFill>
              </a:rPr>
            </a:br>
            <a:endParaRPr lang="el-GR" dirty="0">
              <a:solidFill>
                <a:srgbClr val="FFFFFF"/>
              </a:solidFill>
            </a:endParaRPr>
          </a:p>
        </p:txBody>
      </p:sp>
      <p:pic>
        <p:nvPicPr>
          <p:cNvPr id="9" name="Εικόνα 8">
            <a:extLst>
              <a:ext uri="{FF2B5EF4-FFF2-40B4-BE49-F238E27FC236}">
                <a16:creationId xmlns:a16="http://schemas.microsoft.com/office/drawing/2014/main" id="{00F66647-0E49-780B-DD7A-E6F16C582B4F}"/>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t="526" r="1" b="1"/>
          <a:stretch/>
        </p:blipFill>
        <p:spPr>
          <a:xfrm>
            <a:off x="327547" y="321733"/>
            <a:ext cx="7058306" cy="4107392"/>
          </a:xfrm>
          <a:prstGeom prst="rect">
            <a:avLst/>
          </a:prstGeom>
        </p:spPr>
      </p:pic>
      <p:sp>
        <p:nvSpPr>
          <p:cNvPr id="16" name="Rectangle 15">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9B5752FB-48EE-6861-8CC7-043E4C94EC79}"/>
              </a:ext>
            </a:extLst>
          </p:cNvPr>
          <p:cNvSpPr>
            <a:spLocks noGrp="1"/>
          </p:cNvSpPr>
          <p:nvPr>
            <p:ph idx="1"/>
          </p:nvPr>
        </p:nvSpPr>
        <p:spPr>
          <a:xfrm>
            <a:off x="8029319" y="917725"/>
            <a:ext cx="3424739" cy="4852362"/>
          </a:xfrm>
        </p:spPr>
        <p:txBody>
          <a:bodyPr anchor="ctr">
            <a:normAutofit/>
          </a:bodyPr>
          <a:lstStyle/>
          <a:p>
            <a:r>
              <a:rPr lang="el-GR" dirty="0">
                <a:solidFill>
                  <a:srgbClr val="FFFFFF"/>
                </a:solidFill>
              </a:rPr>
              <a:t>Όρος στο Κατά </a:t>
            </a:r>
            <a:r>
              <a:rPr lang="el-GR" dirty="0" err="1">
                <a:solidFill>
                  <a:srgbClr val="FFFFFF"/>
                </a:solidFill>
              </a:rPr>
              <a:t>Ματθαίον</a:t>
            </a:r>
            <a:endParaRPr lang="el-GR" dirty="0">
              <a:solidFill>
                <a:srgbClr val="FFFFFF"/>
              </a:solidFill>
            </a:endParaRPr>
          </a:p>
        </p:txBody>
      </p:sp>
    </p:spTree>
    <p:extLst>
      <p:ext uri="{BB962C8B-B14F-4D97-AF65-F5344CB8AC3E}">
        <p14:creationId xmlns:p14="http://schemas.microsoft.com/office/powerpoint/2010/main" val="3791549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 Διάγραμμα">
            <a:extLst>
              <a:ext uri="{FF2B5EF4-FFF2-40B4-BE49-F238E27FC236}">
                <a16:creationId xmlns:a16="http://schemas.microsoft.com/office/drawing/2014/main" id="{E97FD0D5-46B2-22B1-C5F1-34B3B7EC6D89}"/>
              </a:ext>
            </a:extLst>
          </p:cNvPr>
          <p:cNvGraphicFramePr/>
          <p:nvPr>
            <p:extLst>
              <p:ext uri="{D42A27DB-BD31-4B8C-83A1-F6EECF244321}">
                <p14:modId xmlns:p14="http://schemas.microsoft.com/office/powerpoint/2010/main" val="2264210114"/>
              </p:ext>
            </p:extLst>
          </p:nvPr>
        </p:nvGraphicFramePr>
        <p:xfrm>
          <a:off x="1524000" y="223519"/>
          <a:ext cx="9144000" cy="67947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6" name="Straight Connector 15">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18" name="Rectangle 1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10F976E9-8AAC-229D-71BE-661A417CCAE0}"/>
              </a:ext>
            </a:extLst>
          </p:cNvPr>
          <p:cNvSpPr txBox="1"/>
          <p:nvPr/>
        </p:nvSpPr>
        <p:spPr>
          <a:xfrm>
            <a:off x="4951048" y="477520"/>
            <a:ext cx="7058072" cy="5576147"/>
          </a:xfrm>
          <a:prstGeom prst="rect">
            <a:avLst/>
          </a:prstGeom>
        </p:spPr>
        <p:txBody>
          <a:bodyPr vert="horz" lIns="45720" tIns="45720" rIns="45720" bIns="45720" rtlCol="0" anchor="ctr">
            <a:normAutofit lnSpcReduction="10000"/>
          </a:bodyPr>
          <a:lstStyle/>
          <a:p>
            <a:pPr defTabSz="914400">
              <a:lnSpc>
                <a:spcPct val="90000"/>
              </a:lnSpc>
              <a:spcAft>
                <a:spcPts val="600"/>
              </a:spcAft>
              <a:buClr>
                <a:schemeClr val="accent1"/>
              </a:buClr>
            </a:pPr>
            <a:r>
              <a:rPr lang="en-US" dirty="0">
                <a:effectLst/>
              </a:rPr>
              <a:t>Α. 5, 3-16: </a:t>
            </a:r>
            <a:r>
              <a:rPr lang="en-US" dirty="0" err="1">
                <a:effectLst/>
              </a:rPr>
              <a:t>Εισ</a:t>
            </a:r>
            <a:r>
              <a:rPr lang="en-US" dirty="0">
                <a:effectLst/>
              </a:rPr>
              <a:t>αγωγή: Μακαρισμοί - Αλάτι της γης και Φως του Κόσμου</a:t>
            </a:r>
          </a:p>
          <a:p>
            <a:pPr indent="457200" defTabSz="914400">
              <a:lnSpc>
                <a:spcPct val="90000"/>
              </a:lnSpc>
              <a:spcAft>
                <a:spcPts val="600"/>
              </a:spcAft>
              <a:buClr>
                <a:schemeClr val="accent1"/>
              </a:buClr>
            </a:pPr>
            <a:endParaRPr lang="en-US" dirty="0">
              <a:effectLst/>
            </a:endParaRPr>
          </a:p>
          <a:p>
            <a:pPr indent="457200" defTabSz="914400">
              <a:lnSpc>
                <a:spcPct val="90000"/>
              </a:lnSpc>
              <a:spcAft>
                <a:spcPts val="600"/>
              </a:spcAft>
              <a:buClr>
                <a:schemeClr val="accent1"/>
              </a:buClr>
            </a:pPr>
            <a:r>
              <a:rPr lang="en-US" dirty="0">
                <a:effectLst/>
              </a:rPr>
              <a:t>Β. 5, 17-20: </a:t>
            </a:r>
            <a:r>
              <a:rPr lang="en-US" dirty="0" err="1">
                <a:effectLst/>
              </a:rPr>
              <a:t>Εκ</a:t>
            </a:r>
            <a:r>
              <a:rPr lang="en-US" dirty="0">
                <a:effectLst/>
              </a:rPr>
              <a:t>πλήρωση Νόμου</a:t>
            </a:r>
          </a:p>
          <a:p>
            <a:pPr marL="914400" defTabSz="914400">
              <a:lnSpc>
                <a:spcPct val="90000"/>
              </a:lnSpc>
              <a:spcAft>
                <a:spcPts val="600"/>
              </a:spcAft>
              <a:buClr>
                <a:schemeClr val="accent1"/>
              </a:buClr>
            </a:pPr>
            <a:r>
              <a:rPr lang="en-US" dirty="0">
                <a:effectLst/>
              </a:rPr>
              <a:t>Γ. 5, 21-48: Υπ</a:t>
            </a:r>
            <a:r>
              <a:rPr lang="en-US" dirty="0" err="1">
                <a:effectLst/>
              </a:rPr>
              <a:t>έρ</a:t>
            </a:r>
            <a:r>
              <a:rPr lang="en-US" dirty="0">
                <a:effectLst/>
              </a:rPr>
              <a:t>βαση Νόμου - έξι Υπερθέσεις (όχι </a:t>
            </a:r>
            <a:r>
              <a:rPr lang="en-US" i="1" dirty="0">
                <a:effectLst/>
              </a:rPr>
              <a:t>Αντιθέσεις</a:t>
            </a:r>
            <a:r>
              <a:rPr lang="en-US" dirty="0">
                <a:effectLst/>
              </a:rPr>
              <a:t>, όπως τιτλοφορούνται) - Αγάπη στους εχθρούς </a:t>
            </a:r>
          </a:p>
          <a:p>
            <a:pPr marL="1371600" defTabSz="914400">
              <a:lnSpc>
                <a:spcPct val="90000"/>
              </a:lnSpc>
              <a:spcAft>
                <a:spcPts val="600"/>
              </a:spcAft>
              <a:buClr>
                <a:schemeClr val="accent1"/>
              </a:buClr>
            </a:pPr>
            <a:r>
              <a:rPr lang="en-US" dirty="0">
                <a:effectLst/>
              </a:rPr>
              <a:t>Δ. 6, 1-8: </a:t>
            </a:r>
            <a:r>
              <a:rPr lang="en-US" dirty="0" err="1">
                <a:effectLst/>
              </a:rPr>
              <a:t>Ελεημοσύνη</a:t>
            </a:r>
            <a:r>
              <a:rPr lang="en-US" dirty="0">
                <a:effectLst/>
              </a:rPr>
              <a:t> και </a:t>
            </a:r>
            <a:r>
              <a:rPr lang="en-US" dirty="0" err="1">
                <a:effectLst/>
              </a:rPr>
              <a:t>Προσευχή</a:t>
            </a:r>
            <a:r>
              <a:rPr lang="en-US" dirty="0">
                <a:effectLst/>
              </a:rPr>
              <a:t> ΕΝ ΚΡΥΠΤΩ!!! (</a:t>
            </a:r>
            <a:r>
              <a:rPr lang="en-US" dirty="0" err="1">
                <a:effectLst/>
              </a:rPr>
              <a:t>Όχι</a:t>
            </a:r>
            <a:r>
              <a:rPr lang="en-US" dirty="0">
                <a:effectLst/>
              </a:rPr>
              <a:t> Υπ</a:t>
            </a:r>
            <a:r>
              <a:rPr lang="en-US" dirty="0" err="1">
                <a:effectLst/>
              </a:rPr>
              <a:t>οκρισί</a:t>
            </a:r>
            <a:r>
              <a:rPr lang="en-US" dirty="0">
                <a:effectLst/>
              </a:rPr>
              <a:t>α / «Θέατρο» !)</a:t>
            </a:r>
          </a:p>
          <a:p>
            <a:pPr marL="1371600" defTabSz="914400">
              <a:lnSpc>
                <a:spcPct val="90000"/>
              </a:lnSpc>
              <a:spcAft>
                <a:spcPts val="600"/>
              </a:spcAft>
              <a:buClr>
                <a:schemeClr val="accent1"/>
              </a:buClr>
            </a:pPr>
            <a:r>
              <a:rPr lang="en-US" dirty="0">
                <a:effectLst/>
              </a:rPr>
              <a:t>	Ε. 6, 9-15</a:t>
            </a:r>
            <a:r>
              <a:rPr lang="en-US" b="1" dirty="0">
                <a:effectLst/>
              </a:rPr>
              <a:t>: </a:t>
            </a:r>
            <a:r>
              <a:rPr lang="en-US" b="1" dirty="0" err="1">
                <a:effectLst/>
              </a:rPr>
              <a:t>Κυρι</a:t>
            </a:r>
            <a:r>
              <a:rPr lang="en-US" b="1" dirty="0">
                <a:effectLst/>
              </a:rPr>
              <a:t>ακή Προσευχή</a:t>
            </a:r>
            <a:r>
              <a:rPr lang="en-US" dirty="0">
                <a:effectLst/>
              </a:rPr>
              <a:t>: τα τρία πρώτα αιτήματα συμπυκνώνουν τη 	διδασκαλία που προηγείται και τα τρία επόμενα όσα έπονται </a:t>
            </a:r>
          </a:p>
          <a:p>
            <a:pPr marL="914400" indent="457200" defTabSz="914400">
              <a:lnSpc>
                <a:spcPct val="90000"/>
              </a:lnSpc>
              <a:spcAft>
                <a:spcPts val="600"/>
              </a:spcAft>
              <a:buClr>
                <a:schemeClr val="accent1"/>
              </a:buClr>
            </a:pPr>
            <a:r>
              <a:rPr lang="en-US" dirty="0">
                <a:effectLst/>
              </a:rPr>
              <a:t>Δ’. 6, 16-18: </a:t>
            </a:r>
            <a:r>
              <a:rPr lang="en-US" dirty="0" err="1">
                <a:effectLst/>
              </a:rPr>
              <a:t>Νηστεί</a:t>
            </a:r>
            <a:r>
              <a:rPr lang="en-US" dirty="0">
                <a:effectLst/>
              </a:rPr>
              <a:t>α</a:t>
            </a:r>
          </a:p>
          <a:p>
            <a:pPr marL="457200" indent="457200" defTabSz="914400">
              <a:lnSpc>
                <a:spcPct val="90000"/>
              </a:lnSpc>
              <a:spcAft>
                <a:spcPts val="600"/>
              </a:spcAft>
              <a:buClr>
                <a:schemeClr val="accent1"/>
              </a:buClr>
            </a:pPr>
            <a:r>
              <a:rPr lang="en-US" dirty="0">
                <a:effectLst/>
              </a:rPr>
              <a:t>Γ’. 6, 19-7, 11: </a:t>
            </a:r>
            <a:r>
              <a:rPr lang="en-US" dirty="0" err="1">
                <a:effectLst/>
              </a:rPr>
              <a:t>Εμ</a:t>
            </a:r>
            <a:r>
              <a:rPr lang="en-US" dirty="0">
                <a:effectLst/>
              </a:rPr>
              <a:t>πιστοσύνη στον Θεό- Πατέρα (Όχι Άγχος!)</a:t>
            </a:r>
          </a:p>
          <a:p>
            <a:pPr indent="457200" defTabSz="914400">
              <a:lnSpc>
                <a:spcPct val="90000"/>
              </a:lnSpc>
              <a:spcAft>
                <a:spcPts val="600"/>
              </a:spcAft>
              <a:buClr>
                <a:schemeClr val="accent1"/>
              </a:buClr>
            </a:pPr>
            <a:r>
              <a:rPr lang="en-US" dirty="0">
                <a:effectLst/>
              </a:rPr>
              <a:t>Β᾿ 7, 12: </a:t>
            </a:r>
            <a:r>
              <a:rPr lang="en-US" dirty="0" err="1">
                <a:effectLst/>
              </a:rPr>
              <a:t>Χρυσός</a:t>
            </a:r>
            <a:r>
              <a:rPr lang="en-US" dirty="0">
                <a:effectLst/>
              </a:rPr>
              <a:t> Κα</a:t>
            </a:r>
            <a:r>
              <a:rPr lang="en-US" dirty="0" err="1">
                <a:effectLst/>
              </a:rPr>
              <a:t>νόν</a:t>
            </a:r>
            <a:r>
              <a:rPr lang="en-US" dirty="0">
                <a:effectLst/>
              </a:rPr>
              <a:t>ας - ΟΧΙ άρνηση («ό, τι δεν θέλεις να σου κάνουν, να μην το κάνεις») αλλά θέση - ενέργεια: («ό,τι θέλεις να σου κάνουν, να το κάνεις» σε συνδυασμό με την προσθήκη οὗτος γάρ ἐστιν ὁ νόμος καὶ οἱ προφῆται)</a:t>
            </a:r>
          </a:p>
          <a:p>
            <a:pPr defTabSz="914400">
              <a:lnSpc>
                <a:spcPct val="90000"/>
              </a:lnSpc>
              <a:spcAft>
                <a:spcPts val="600"/>
              </a:spcAft>
              <a:buClr>
                <a:schemeClr val="accent1"/>
              </a:buClr>
            </a:pPr>
            <a:endParaRPr lang="en-US" dirty="0">
              <a:effectLst/>
            </a:endParaRPr>
          </a:p>
          <a:p>
            <a:pPr defTabSz="914400">
              <a:lnSpc>
                <a:spcPct val="90000"/>
              </a:lnSpc>
              <a:spcAft>
                <a:spcPts val="600"/>
              </a:spcAft>
              <a:buClr>
                <a:schemeClr val="accent1"/>
              </a:buClr>
            </a:pPr>
            <a:r>
              <a:rPr lang="en-US" dirty="0">
                <a:effectLst/>
              </a:rPr>
              <a:t>Α᾿ 7, 13-27: Επ</a:t>
            </a:r>
            <a:r>
              <a:rPr lang="en-US" dirty="0" err="1">
                <a:effectLst/>
              </a:rPr>
              <a:t>ίλογος</a:t>
            </a:r>
            <a:r>
              <a:rPr lang="en-US" dirty="0">
                <a:effectLst/>
              </a:rPr>
              <a:t>: </a:t>
            </a:r>
            <a:r>
              <a:rPr lang="en-US" dirty="0" err="1">
                <a:effectLst/>
              </a:rPr>
              <a:t>Αντιθετικές</a:t>
            </a:r>
            <a:r>
              <a:rPr lang="en-US" dirty="0">
                <a:effectLst/>
              </a:rPr>
              <a:t> παραβ</a:t>
            </a:r>
            <a:r>
              <a:rPr lang="en-US" dirty="0" err="1">
                <a:effectLst/>
              </a:rPr>
              <a:t>ολές</a:t>
            </a:r>
            <a:r>
              <a:rPr lang="en-US" dirty="0">
                <a:effectLst/>
              </a:rPr>
              <a:t> (ανα</a:t>
            </a:r>
            <a:r>
              <a:rPr lang="en-US" dirty="0" err="1">
                <a:effectLst/>
              </a:rPr>
              <a:t>φορά</a:t>
            </a:r>
            <a:r>
              <a:rPr lang="en-US" dirty="0">
                <a:effectLst/>
              </a:rPr>
              <a:t> </a:t>
            </a:r>
            <a:r>
              <a:rPr lang="en-US" dirty="0" err="1">
                <a:effectLst/>
              </a:rPr>
              <a:t>στην</a:t>
            </a:r>
            <a:r>
              <a:rPr lang="en-US" dirty="0">
                <a:effectLst/>
              </a:rPr>
              <a:t> </a:t>
            </a:r>
            <a:r>
              <a:rPr lang="en-US" dirty="0" err="1">
                <a:effectLst/>
              </a:rPr>
              <a:t>Κρίση</a:t>
            </a:r>
            <a:r>
              <a:rPr lang="en-US" dirty="0">
                <a:effectLst/>
              </a:rPr>
              <a:t>).</a:t>
            </a:r>
          </a:p>
          <a:p>
            <a:pPr defTabSz="914400">
              <a:lnSpc>
                <a:spcPct val="90000"/>
              </a:lnSpc>
              <a:spcAft>
                <a:spcPts val="600"/>
              </a:spcAft>
              <a:buClr>
                <a:schemeClr val="accent1"/>
              </a:buClr>
            </a:pPr>
            <a:r>
              <a:rPr lang="en-US" sz="1500" b="1" dirty="0">
                <a:effectLst/>
              </a:rPr>
              <a:t> </a:t>
            </a:r>
            <a:endParaRPr lang="en-US" sz="1500" dirty="0">
              <a:effectLst/>
            </a:endParaRPr>
          </a:p>
        </p:txBody>
      </p:sp>
    </p:spTree>
    <p:extLst>
      <p:ext uri="{BB962C8B-B14F-4D97-AF65-F5344CB8AC3E}">
        <p14:creationId xmlns:p14="http://schemas.microsoft.com/office/powerpoint/2010/main" val="12097346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Ολοκληρωμένο">
  <a:themeElements>
    <a:clrScheme name="Ολοκληρωμένο">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Ολοκληρωμένο">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Ολοκληρωμένο">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Integral</Template>
  <TotalTime>1483</TotalTime>
  <Words>4201</Words>
  <Application>Microsoft Office PowerPoint</Application>
  <PresentationFormat>Ευρεία οθόνη</PresentationFormat>
  <Paragraphs>188</Paragraphs>
  <Slides>24</Slides>
  <Notes>2</Notes>
  <HiddenSlides>0</HiddenSlides>
  <MMClips>0</MMClips>
  <ScaleCrop>false</ScaleCrop>
  <HeadingPairs>
    <vt:vector size="6" baseType="variant">
      <vt:variant>
        <vt:lpstr>Γραμματοσειρές που χρησιμοποιούνται</vt:lpstr>
      </vt:variant>
      <vt:variant>
        <vt:i4>12</vt:i4>
      </vt:variant>
      <vt:variant>
        <vt:lpstr>Θέμα</vt:lpstr>
      </vt:variant>
      <vt:variant>
        <vt:i4>1</vt:i4>
      </vt:variant>
      <vt:variant>
        <vt:lpstr>Τίτλοι διαφανειών</vt:lpstr>
      </vt:variant>
      <vt:variant>
        <vt:i4>24</vt:i4>
      </vt:variant>
    </vt:vector>
  </HeadingPairs>
  <TitlesOfParts>
    <vt:vector size="37" baseType="lpstr">
      <vt:lpstr>Aptos</vt:lpstr>
      <vt:lpstr>Arial</vt:lpstr>
      <vt:lpstr>Bookman Old Style</vt:lpstr>
      <vt:lpstr>Calibri</vt:lpstr>
      <vt:lpstr>Georgia</vt:lpstr>
      <vt:lpstr>Palatino Linotype</vt:lpstr>
      <vt:lpstr>Times New Roman</vt:lpstr>
      <vt:lpstr>Tw Cen MT</vt:lpstr>
      <vt:lpstr>Tw Cen MT Condensed</vt:lpstr>
      <vt:lpstr>Wingdings</vt:lpstr>
      <vt:lpstr>Wingdings 2</vt:lpstr>
      <vt:lpstr>Wingdings 3</vt:lpstr>
      <vt:lpstr>Ολοκληρωμένο</vt:lpstr>
      <vt:lpstr>ΕΠΙ ΤΟΥ ΟΡΟΥΣ ΟΜΙΛΙΑ</vt:lpstr>
      <vt:lpstr> </vt:lpstr>
      <vt:lpstr>Παρουσίαση του PowerPoint</vt:lpstr>
      <vt:lpstr>Σωματοποιηση</vt:lpstr>
      <vt:lpstr>Ρακα - ραπισμα</vt:lpstr>
      <vt:lpstr>Ν. Ματσουκασ</vt:lpstr>
      <vt:lpstr>Σινά και όρος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Αναψηλάφηση όρων</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ΠΤΩΧΟΙ ΤΩ ΠΝΕΥΜΑΤΙ</vt:lpstr>
      <vt:lpstr>ΦΤΩΧΕΙΑ</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ΕΠΙ ΤΟΥ ΟΡΟΥΣ ΟΜΙΛΙΑ</dc:title>
  <dc:creator>Sotirios Despotis</dc:creator>
  <cp:lastModifiedBy>Sotirios Despotis</cp:lastModifiedBy>
  <cp:revision>6</cp:revision>
  <dcterms:created xsi:type="dcterms:W3CDTF">2024-02-08T06:25:49Z</dcterms:created>
  <dcterms:modified xsi:type="dcterms:W3CDTF">2024-02-11T11:50:12Z</dcterms:modified>
</cp:coreProperties>
</file>