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73" r:id="rId4"/>
    <p:sldId id="275" r:id="rId5"/>
    <p:sldId id="276" r:id="rId6"/>
    <p:sldId id="257" r:id="rId7"/>
    <p:sldId id="270" r:id="rId8"/>
    <p:sldId id="278" r:id="rId9"/>
    <p:sldId id="277" r:id="rId10"/>
    <p:sldId id="271" r:id="rId11"/>
    <p:sldId id="279" r:id="rId12"/>
    <p:sldId id="265" r:id="rId13"/>
    <p:sldId id="258" r:id="rId14"/>
    <p:sldId id="272" r:id="rId15"/>
    <p:sldId id="259" r:id="rId16"/>
    <p:sldId id="260" r:id="rId17"/>
    <p:sldId id="261" r:id="rId18"/>
    <p:sldId id="266" r:id="rId19"/>
    <p:sldId id="264" r:id="rId20"/>
    <p:sldId id="263" r:id="rId21"/>
    <p:sldId id="267" r:id="rId22"/>
    <p:sldId id="268" r:id="rId23"/>
    <p:sldId id="269" r:id="rId24"/>
    <p:sldId id="274"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F174A7-ADB8-45A1-88E2-DB79999355E0}"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FECAD065-4DC5-4079-BA61-7B0D7432B192}">
      <dgm:prSet/>
      <dgm:spPr/>
      <dgm:t>
        <a:bodyPr/>
        <a:lstStyle/>
        <a:p>
          <a:r>
            <a:rPr lang="el-GR"/>
            <a:t>Δίγλωσσος (Αραμαϊκά και Ελληνικά – Γλώσσα των Εβδομήκοντα)</a:t>
          </a:r>
          <a:endParaRPr lang="en-US"/>
        </a:p>
      </dgm:t>
    </dgm:pt>
    <dgm:pt modelId="{F4300BE4-17F5-4A67-AF00-B5D5FC11C2F3}" type="parTrans" cxnId="{8973CBAB-74F4-4152-AA40-EBA9F5975A35}">
      <dgm:prSet/>
      <dgm:spPr/>
      <dgm:t>
        <a:bodyPr/>
        <a:lstStyle/>
        <a:p>
          <a:endParaRPr lang="en-US"/>
        </a:p>
      </dgm:t>
    </dgm:pt>
    <dgm:pt modelId="{2A036DEE-A8F2-490C-9ADC-D1B68B6400F6}" type="sibTrans" cxnId="{8973CBAB-74F4-4152-AA40-EBA9F5975A35}">
      <dgm:prSet/>
      <dgm:spPr/>
      <dgm:t>
        <a:bodyPr/>
        <a:lstStyle/>
        <a:p>
          <a:endParaRPr lang="en-US"/>
        </a:p>
      </dgm:t>
    </dgm:pt>
    <dgm:pt modelId="{B3F87C89-FB1B-4280-B1E6-8C90E8EFD51D}">
      <dgm:prSet/>
      <dgm:spPr/>
      <dgm:t>
        <a:bodyPr/>
        <a:lstStyle/>
        <a:p>
          <a:r>
            <a:rPr lang="el-GR"/>
            <a:t>Μελέτη Βίβλου και ανάΓνωση στη Συναγωγή στη Ναζαρέτ</a:t>
          </a:r>
          <a:endParaRPr lang="en-US"/>
        </a:p>
      </dgm:t>
    </dgm:pt>
    <dgm:pt modelId="{B539DFBB-DEA5-4321-AD12-36BE2BAB79FC}" type="parTrans" cxnId="{5FE31C3F-7044-4B84-88D9-266C154F99D9}">
      <dgm:prSet/>
      <dgm:spPr/>
      <dgm:t>
        <a:bodyPr/>
        <a:lstStyle/>
        <a:p>
          <a:endParaRPr lang="en-US"/>
        </a:p>
      </dgm:t>
    </dgm:pt>
    <dgm:pt modelId="{D3E0F2BB-09E8-4554-92BD-0A960DB50834}" type="sibTrans" cxnId="{5FE31C3F-7044-4B84-88D9-266C154F99D9}">
      <dgm:prSet/>
      <dgm:spPr/>
      <dgm:t>
        <a:bodyPr/>
        <a:lstStyle/>
        <a:p>
          <a:endParaRPr lang="en-US"/>
        </a:p>
      </dgm:t>
    </dgm:pt>
    <dgm:pt modelId="{CEF2CEBB-7E43-4767-B731-74B42F5137C7}">
      <dgm:prSet/>
      <dgm:spPr/>
      <dgm:t>
        <a:bodyPr/>
        <a:lstStyle/>
        <a:p>
          <a:r>
            <a:rPr lang="el-GR"/>
            <a:t>Χειρωνακτική άσκηση – Τέκτων (κουφώματα – </a:t>
          </a:r>
          <a:r>
            <a:rPr lang="en-US"/>
            <a:t>“</a:t>
          </a:r>
          <a:r>
            <a:rPr lang="el-GR"/>
            <a:t>Λίθον ον απεδοκίμασαν</a:t>
          </a:r>
          <a:r>
            <a:rPr lang="en-US"/>
            <a:t>”</a:t>
          </a:r>
          <a:r>
            <a:rPr lang="el-GR"/>
            <a:t>)</a:t>
          </a:r>
          <a:endParaRPr lang="en-US"/>
        </a:p>
      </dgm:t>
    </dgm:pt>
    <dgm:pt modelId="{04D7B84C-995B-4DB0-963D-2A9C38346046}" type="parTrans" cxnId="{5852950A-5806-45F7-9791-E2FD5EA47E2A}">
      <dgm:prSet/>
      <dgm:spPr/>
      <dgm:t>
        <a:bodyPr/>
        <a:lstStyle/>
        <a:p>
          <a:endParaRPr lang="en-US"/>
        </a:p>
      </dgm:t>
    </dgm:pt>
    <dgm:pt modelId="{72F722E5-9FA7-47D2-9A08-B867CC1D3CDD}" type="sibTrans" cxnId="{5852950A-5806-45F7-9791-E2FD5EA47E2A}">
      <dgm:prSet/>
      <dgm:spPr/>
      <dgm:t>
        <a:bodyPr/>
        <a:lstStyle/>
        <a:p>
          <a:endParaRPr lang="en-US"/>
        </a:p>
      </dgm:t>
    </dgm:pt>
    <dgm:pt modelId="{032106B6-FD35-4E88-A46B-E1AAD835FF50}">
      <dgm:prSet/>
      <dgm:spPr/>
      <dgm:t>
        <a:bodyPr/>
        <a:lstStyle/>
        <a:p>
          <a:r>
            <a:rPr lang="el-GR"/>
            <a:t>Επιρροή Ιωσήφ</a:t>
          </a:r>
          <a:r>
            <a:rPr lang="en-US"/>
            <a:t>,</a:t>
          </a:r>
          <a:r>
            <a:rPr lang="el-GR"/>
            <a:t> η οποία ΔΕΝ λαμβάνεται υπόψη: Πρότυπο «Πατέρα».</a:t>
          </a:r>
          <a:endParaRPr lang="en-US"/>
        </a:p>
      </dgm:t>
    </dgm:pt>
    <dgm:pt modelId="{5A77A3D0-FA56-48F2-8B60-A217AF2E7677}" type="parTrans" cxnId="{92156977-9AD9-44CA-BAEE-97D196E72010}">
      <dgm:prSet/>
      <dgm:spPr/>
      <dgm:t>
        <a:bodyPr/>
        <a:lstStyle/>
        <a:p>
          <a:endParaRPr lang="en-US"/>
        </a:p>
      </dgm:t>
    </dgm:pt>
    <dgm:pt modelId="{2AC2346C-0353-46DF-9BB8-80BE4E60CEEA}" type="sibTrans" cxnId="{92156977-9AD9-44CA-BAEE-97D196E72010}">
      <dgm:prSet/>
      <dgm:spPr/>
      <dgm:t>
        <a:bodyPr/>
        <a:lstStyle/>
        <a:p>
          <a:endParaRPr lang="en-US"/>
        </a:p>
      </dgm:t>
    </dgm:pt>
    <dgm:pt modelId="{FB653FD4-7065-4B22-A9B4-748FE98B1CB0}">
      <dgm:prSet/>
      <dgm:spPr/>
      <dgm:t>
        <a:bodyPr/>
        <a:lstStyle/>
        <a:p>
          <a:r>
            <a:rPr lang="el-GR"/>
            <a:t>Δεν γεννήθηκε αλλά μεγάλωσε σε Σπήλαιο. Προφανώς όμως είχε και Κήπο (όχι Παιδική Χαρά, Λούνα Παρκ).</a:t>
          </a:r>
          <a:endParaRPr lang="en-US"/>
        </a:p>
      </dgm:t>
    </dgm:pt>
    <dgm:pt modelId="{11A34CA7-D42C-4CD0-AEBF-96FCC69C6DCC}" type="parTrans" cxnId="{0911DA2E-4F15-43A8-AE5D-B7BBEB552D07}">
      <dgm:prSet/>
      <dgm:spPr/>
      <dgm:t>
        <a:bodyPr/>
        <a:lstStyle/>
        <a:p>
          <a:endParaRPr lang="en-US"/>
        </a:p>
      </dgm:t>
    </dgm:pt>
    <dgm:pt modelId="{F8C084A0-18C3-4979-8C03-8D309237ADA5}" type="sibTrans" cxnId="{0911DA2E-4F15-43A8-AE5D-B7BBEB552D07}">
      <dgm:prSet/>
      <dgm:spPr/>
      <dgm:t>
        <a:bodyPr/>
        <a:lstStyle/>
        <a:p>
          <a:endParaRPr lang="en-US"/>
        </a:p>
      </dgm:t>
    </dgm:pt>
    <dgm:pt modelId="{10846DBA-BE9E-4743-9ECB-AE7C82E14D5B}" type="pres">
      <dgm:prSet presAssocID="{99F174A7-ADB8-45A1-88E2-DB79999355E0}" presName="vert0" presStyleCnt="0">
        <dgm:presLayoutVars>
          <dgm:dir/>
          <dgm:animOne val="branch"/>
          <dgm:animLvl val="lvl"/>
        </dgm:presLayoutVars>
      </dgm:prSet>
      <dgm:spPr/>
    </dgm:pt>
    <dgm:pt modelId="{7BF8CAF8-1CE9-483C-8D2F-A14CAA42088C}" type="pres">
      <dgm:prSet presAssocID="{FECAD065-4DC5-4079-BA61-7B0D7432B192}" presName="thickLine" presStyleLbl="alignNode1" presStyleIdx="0" presStyleCnt="5"/>
      <dgm:spPr/>
    </dgm:pt>
    <dgm:pt modelId="{0D669A8B-8D39-455A-94B3-B546415CF29C}" type="pres">
      <dgm:prSet presAssocID="{FECAD065-4DC5-4079-BA61-7B0D7432B192}" presName="horz1" presStyleCnt="0"/>
      <dgm:spPr/>
    </dgm:pt>
    <dgm:pt modelId="{14922C59-3F82-4CEA-A5AE-E6274298CE1A}" type="pres">
      <dgm:prSet presAssocID="{FECAD065-4DC5-4079-BA61-7B0D7432B192}" presName="tx1" presStyleLbl="revTx" presStyleIdx="0" presStyleCnt="5"/>
      <dgm:spPr/>
    </dgm:pt>
    <dgm:pt modelId="{DC48B17B-C63E-448E-B60B-B9351D29B078}" type="pres">
      <dgm:prSet presAssocID="{FECAD065-4DC5-4079-BA61-7B0D7432B192}" presName="vert1" presStyleCnt="0"/>
      <dgm:spPr/>
    </dgm:pt>
    <dgm:pt modelId="{C7261267-4872-44AF-B8C4-1FD13003D1A0}" type="pres">
      <dgm:prSet presAssocID="{B3F87C89-FB1B-4280-B1E6-8C90E8EFD51D}" presName="thickLine" presStyleLbl="alignNode1" presStyleIdx="1" presStyleCnt="5"/>
      <dgm:spPr/>
    </dgm:pt>
    <dgm:pt modelId="{D424500C-B152-4A32-B62D-F3317366A724}" type="pres">
      <dgm:prSet presAssocID="{B3F87C89-FB1B-4280-B1E6-8C90E8EFD51D}" presName="horz1" presStyleCnt="0"/>
      <dgm:spPr/>
    </dgm:pt>
    <dgm:pt modelId="{8540E3A2-E9D8-4B99-9973-E9C5B558E726}" type="pres">
      <dgm:prSet presAssocID="{B3F87C89-FB1B-4280-B1E6-8C90E8EFD51D}" presName="tx1" presStyleLbl="revTx" presStyleIdx="1" presStyleCnt="5"/>
      <dgm:spPr/>
    </dgm:pt>
    <dgm:pt modelId="{7F7E7AFC-7B4E-489A-95D3-B197A8C7BC39}" type="pres">
      <dgm:prSet presAssocID="{B3F87C89-FB1B-4280-B1E6-8C90E8EFD51D}" presName="vert1" presStyleCnt="0"/>
      <dgm:spPr/>
    </dgm:pt>
    <dgm:pt modelId="{D74B4FFC-ED59-465E-A050-EEE830352C08}" type="pres">
      <dgm:prSet presAssocID="{CEF2CEBB-7E43-4767-B731-74B42F5137C7}" presName="thickLine" presStyleLbl="alignNode1" presStyleIdx="2" presStyleCnt="5"/>
      <dgm:spPr/>
    </dgm:pt>
    <dgm:pt modelId="{3C88F16D-F056-4A3C-80A8-3D344937743D}" type="pres">
      <dgm:prSet presAssocID="{CEF2CEBB-7E43-4767-B731-74B42F5137C7}" presName="horz1" presStyleCnt="0"/>
      <dgm:spPr/>
    </dgm:pt>
    <dgm:pt modelId="{8EE6E352-72E3-4B41-A25B-9D5AE8F17A48}" type="pres">
      <dgm:prSet presAssocID="{CEF2CEBB-7E43-4767-B731-74B42F5137C7}" presName="tx1" presStyleLbl="revTx" presStyleIdx="2" presStyleCnt="5"/>
      <dgm:spPr/>
    </dgm:pt>
    <dgm:pt modelId="{A909405D-5D42-4A52-8268-9534FA934BDB}" type="pres">
      <dgm:prSet presAssocID="{CEF2CEBB-7E43-4767-B731-74B42F5137C7}" presName="vert1" presStyleCnt="0"/>
      <dgm:spPr/>
    </dgm:pt>
    <dgm:pt modelId="{AA5145D1-05EE-484A-91F8-5389FA97A033}" type="pres">
      <dgm:prSet presAssocID="{032106B6-FD35-4E88-A46B-E1AAD835FF50}" presName="thickLine" presStyleLbl="alignNode1" presStyleIdx="3" presStyleCnt="5"/>
      <dgm:spPr/>
    </dgm:pt>
    <dgm:pt modelId="{A0AC3286-CA90-4A92-992B-1500E94D9295}" type="pres">
      <dgm:prSet presAssocID="{032106B6-FD35-4E88-A46B-E1AAD835FF50}" presName="horz1" presStyleCnt="0"/>
      <dgm:spPr/>
    </dgm:pt>
    <dgm:pt modelId="{48957E83-7909-49A2-83CB-A4DCAAE2ADDB}" type="pres">
      <dgm:prSet presAssocID="{032106B6-FD35-4E88-A46B-E1AAD835FF50}" presName="tx1" presStyleLbl="revTx" presStyleIdx="3" presStyleCnt="5"/>
      <dgm:spPr/>
    </dgm:pt>
    <dgm:pt modelId="{8DB81277-8423-432E-99A9-17C684019236}" type="pres">
      <dgm:prSet presAssocID="{032106B6-FD35-4E88-A46B-E1AAD835FF50}" presName="vert1" presStyleCnt="0"/>
      <dgm:spPr/>
    </dgm:pt>
    <dgm:pt modelId="{7B47904F-24CF-4437-8AF0-920E7D8161C4}" type="pres">
      <dgm:prSet presAssocID="{FB653FD4-7065-4B22-A9B4-748FE98B1CB0}" presName="thickLine" presStyleLbl="alignNode1" presStyleIdx="4" presStyleCnt="5"/>
      <dgm:spPr/>
    </dgm:pt>
    <dgm:pt modelId="{A17E5308-BA6C-447E-A323-3DE6330A203B}" type="pres">
      <dgm:prSet presAssocID="{FB653FD4-7065-4B22-A9B4-748FE98B1CB0}" presName="horz1" presStyleCnt="0"/>
      <dgm:spPr/>
    </dgm:pt>
    <dgm:pt modelId="{B8491F80-D99E-43AF-871A-787DDF235443}" type="pres">
      <dgm:prSet presAssocID="{FB653FD4-7065-4B22-A9B4-748FE98B1CB0}" presName="tx1" presStyleLbl="revTx" presStyleIdx="4" presStyleCnt="5"/>
      <dgm:spPr/>
    </dgm:pt>
    <dgm:pt modelId="{6D73CFC6-CF68-43EC-BEA2-71C894FC5516}" type="pres">
      <dgm:prSet presAssocID="{FB653FD4-7065-4B22-A9B4-748FE98B1CB0}" presName="vert1" presStyleCnt="0"/>
      <dgm:spPr/>
    </dgm:pt>
  </dgm:ptLst>
  <dgm:cxnLst>
    <dgm:cxn modelId="{E087AB05-4C9B-45A0-81E1-28E6827A80CE}" type="presOf" srcId="{B3F87C89-FB1B-4280-B1E6-8C90E8EFD51D}" destId="{8540E3A2-E9D8-4B99-9973-E9C5B558E726}" srcOrd="0" destOrd="0" presId="urn:microsoft.com/office/officeart/2008/layout/LinedList"/>
    <dgm:cxn modelId="{5852950A-5806-45F7-9791-E2FD5EA47E2A}" srcId="{99F174A7-ADB8-45A1-88E2-DB79999355E0}" destId="{CEF2CEBB-7E43-4767-B731-74B42F5137C7}" srcOrd="2" destOrd="0" parTransId="{04D7B84C-995B-4DB0-963D-2A9C38346046}" sibTransId="{72F722E5-9FA7-47D2-9A08-B867CC1D3CDD}"/>
    <dgm:cxn modelId="{0911DA2E-4F15-43A8-AE5D-B7BBEB552D07}" srcId="{99F174A7-ADB8-45A1-88E2-DB79999355E0}" destId="{FB653FD4-7065-4B22-A9B4-748FE98B1CB0}" srcOrd="4" destOrd="0" parTransId="{11A34CA7-D42C-4CD0-AEBF-96FCC69C6DCC}" sibTransId="{F8C084A0-18C3-4979-8C03-8D309237ADA5}"/>
    <dgm:cxn modelId="{DCC74634-62AE-4658-BBAD-C96CE76A8996}" type="presOf" srcId="{99F174A7-ADB8-45A1-88E2-DB79999355E0}" destId="{10846DBA-BE9E-4743-9ECB-AE7C82E14D5B}" srcOrd="0" destOrd="0" presId="urn:microsoft.com/office/officeart/2008/layout/LinedList"/>
    <dgm:cxn modelId="{5FE31C3F-7044-4B84-88D9-266C154F99D9}" srcId="{99F174A7-ADB8-45A1-88E2-DB79999355E0}" destId="{B3F87C89-FB1B-4280-B1E6-8C90E8EFD51D}" srcOrd="1" destOrd="0" parTransId="{B539DFBB-DEA5-4321-AD12-36BE2BAB79FC}" sibTransId="{D3E0F2BB-09E8-4554-92BD-0A960DB50834}"/>
    <dgm:cxn modelId="{0D700F6D-04A0-491D-A493-B214C2C2798A}" type="presOf" srcId="{032106B6-FD35-4E88-A46B-E1AAD835FF50}" destId="{48957E83-7909-49A2-83CB-A4DCAAE2ADDB}" srcOrd="0" destOrd="0" presId="urn:microsoft.com/office/officeart/2008/layout/LinedList"/>
    <dgm:cxn modelId="{92156977-9AD9-44CA-BAEE-97D196E72010}" srcId="{99F174A7-ADB8-45A1-88E2-DB79999355E0}" destId="{032106B6-FD35-4E88-A46B-E1AAD835FF50}" srcOrd="3" destOrd="0" parTransId="{5A77A3D0-FA56-48F2-8B60-A217AF2E7677}" sibTransId="{2AC2346C-0353-46DF-9BB8-80BE4E60CEEA}"/>
    <dgm:cxn modelId="{DBB36A8A-8852-4385-B012-0C13FBCF103B}" type="presOf" srcId="{CEF2CEBB-7E43-4767-B731-74B42F5137C7}" destId="{8EE6E352-72E3-4B41-A25B-9D5AE8F17A48}" srcOrd="0" destOrd="0" presId="urn:microsoft.com/office/officeart/2008/layout/LinedList"/>
    <dgm:cxn modelId="{8973CBAB-74F4-4152-AA40-EBA9F5975A35}" srcId="{99F174A7-ADB8-45A1-88E2-DB79999355E0}" destId="{FECAD065-4DC5-4079-BA61-7B0D7432B192}" srcOrd="0" destOrd="0" parTransId="{F4300BE4-17F5-4A67-AF00-B5D5FC11C2F3}" sibTransId="{2A036DEE-A8F2-490C-9ADC-D1B68B6400F6}"/>
    <dgm:cxn modelId="{4AB191B1-EB5A-4FE1-9544-3479B26318C9}" type="presOf" srcId="{FECAD065-4DC5-4079-BA61-7B0D7432B192}" destId="{14922C59-3F82-4CEA-A5AE-E6274298CE1A}" srcOrd="0" destOrd="0" presId="urn:microsoft.com/office/officeart/2008/layout/LinedList"/>
    <dgm:cxn modelId="{D526B4F7-FEA2-4FA8-B870-FC5A979F5328}" type="presOf" srcId="{FB653FD4-7065-4B22-A9B4-748FE98B1CB0}" destId="{B8491F80-D99E-43AF-871A-787DDF235443}" srcOrd="0" destOrd="0" presId="urn:microsoft.com/office/officeart/2008/layout/LinedList"/>
    <dgm:cxn modelId="{ED108C16-C40C-415B-836C-65A19B6DCD77}" type="presParOf" srcId="{10846DBA-BE9E-4743-9ECB-AE7C82E14D5B}" destId="{7BF8CAF8-1CE9-483C-8D2F-A14CAA42088C}" srcOrd="0" destOrd="0" presId="urn:microsoft.com/office/officeart/2008/layout/LinedList"/>
    <dgm:cxn modelId="{85B0AD56-990D-4352-96D8-C963342B4BE9}" type="presParOf" srcId="{10846DBA-BE9E-4743-9ECB-AE7C82E14D5B}" destId="{0D669A8B-8D39-455A-94B3-B546415CF29C}" srcOrd="1" destOrd="0" presId="urn:microsoft.com/office/officeart/2008/layout/LinedList"/>
    <dgm:cxn modelId="{C64F2B2A-5573-4493-8440-0CFBD37BEFDD}" type="presParOf" srcId="{0D669A8B-8D39-455A-94B3-B546415CF29C}" destId="{14922C59-3F82-4CEA-A5AE-E6274298CE1A}" srcOrd="0" destOrd="0" presId="urn:microsoft.com/office/officeart/2008/layout/LinedList"/>
    <dgm:cxn modelId="{FA254C1D-BB96-439F-89FD-EAF75EC0D871}" type="presParOf" srcId="{0D669A8B-8D39-455A-94B3-B546415CF29C}" destId="{DC48B17B-C63E-448E-B60B-B9351D29B078}" srcOrd="1" destOrd="0" presId="urn:microsoft.com/office/officeart/2008/layout/LinedList"/>
    <dgm:cxn modelId="{05C760DC-C860-4B9B-8D3F-5CCDE0652594}" type="presParOf" srcId="{10846DBA-BE9E-4743-9ECB-AE7C82E14D5B}" destId="{C7261267-4872-44AF-B8C4-1FD13003D1A0}" srcOrd="2" destOrd="0" presId="urn:microsoft.com/office/officeart/2008/layout/LinedList"/>
    <dgm:cxn modelId="{C6C6321A-95FE-46BE-BB87-EA66C90423DF}" type="presParOf" srcId="{10846DBA-BE9E-4743-9ECB-AE7C82E14D5B}" destId="{D424500C-B152-4A32-B62D-F3317366A724}" srcOrd="3" destOrd="0" presId="urn:microsoft.com/office/officeart/2008/layout/LinedList"/>
    <dgm:cxn modelId="{B733BBD1-4E35-4694-A6A1-0B529B4E8D58}" type="presParOf" srcId="{D424500C-B152-4A32-B62D-F3317366A724}" destId="{8540E3A2-E9D8-4B99-9973-E9C5B558E726}" srcOrd="0" destOrd="0" presId="urn:microsoft.com/office/officeart/2008/layout/LinedList"/>
    <dgm:cxn modelId="{CF3C4F7F-ADA3-4B9C-8BE8-BC8A01C955C3}" type="presParOf" srcId="{D424500C-B152-4A32-B62D-F3317366A724}" destId="{7F7E7AFC-7B4E-489A-95D3-B197A8C7BC39}" srcOrd="1" destOrd="0" presId="urn:microsoft.com/office/officeart/2008/layout/LinedList"/>
    <dgm:cxn modelId="{A72D85E6-B598-4DE3-A4E3-C79A82ACEC84}" type="presParOf" srcId="{10846DBA-BE9E-4743-9ECB-AE7C82E14D5B}" destId="{D74B4FFC-ED59-465E-A050-EEE830352C08}" srcOrd="4" destOrd="0" presId="urn:microsoft.com/office/officeart/2008/layout/LinedList"/>
    <dgm:cxn modelId="{2545EAEE-E656-4F86-9DE0-9500B8BEFE98}" type="presParOf" srcId="{10846DBA-BE9E-4743-9ECB-AE7C82E14D5B}" destId="{3C88F16D-F056-4A3C-80A8-3D344937743D}" srcOrd="5" destOrd="0" presId="urn:microsoft.com/office/officeart/2008/layout/LinedList"/>
    <dgm:cxn modelId="{065FC2AE-11E0-4A34-B0E3-3CDEBCEDDE2B}" type="presParOf" srcId="{3C88F16D-F056-4A3C-80A8-3D344937743D}" destId="{8EE6E352-72E3-4B41-A25B-9D5AE8F17A48}" srcOrd="0" destOrd="0" presId="urn:microsoft.com/office/officeart/2008/layout/LinedList"/>
    <dgm:cxn modelId="{8DFA18E6-7623-4A7B-ADA1-F5FEE79D10E0}" type="presParOf" srcId="{3C88F16D-F056-4A3C-80A8-3D344937743D}" destId="{A909405D-5D42-4A52-8268-9534FA934BDB}" srcOrd="1" destOrd="0" presId="urn:microsoft.com/office/officeart/2008/layout/LinedList"/>
    <dgm:cxn modelId="{BD5A5485-490F-43D4-A0BA-732143724837}" type="presParOf" srcId="{10846DBA-BE9E-4743-9ECB-AE7C82E14D5B}" destId="{AA5145D1-05EE-484A-91F8-5389FA97A033}" srcOrd="6" destOrd="0" presId="urn:microsoft.com/office/officeart/2008/layout/LinedList"/>
    <dgm:cxn modelId="{58978A38-C2D9-4071-987E-FEE826BB28D8}" type="presParOf" srcId="{10846DBA-BE9E-4743-9ECB-AE7C82E14D5B}" destId="{A0AC3286-CA90-4A92-992B-1500E94D9295}" srcOrd="7" destOrd="0" presId="urn:microsoft.com/office/officeart/2008/layout/LinedList"/>
    <dgm:cxn modelId="{13355D91-0827-4950-89B5-F4334CCD8590}" type="presParOf" srcId="{A0AC3286-CA90-4A92-992B-1500E94D9295}" destId="{48957E83-7909-49A2-83CB-A4DCAAE2ADDB}" srcOrd="0" destOrd="0" presId="urn:microsoft.com/office/officeart/2008/layout/LinedList"/>
    <dgm:cxn modelId="{A427E5DB-6470-41E7-9955-C60F0CBAF139}" type="presParOf" srcId="{A0AC3286-CA90-4A92-992B-1500E94D9295}" destId="{8DB81277-8423-432E-99A9-17C684019236}" srcOrd="1" destOrd="0" presId="urn:microsoft.com/office/officeart/2008/layout/LinedList"/>
    <dgm:cxn modelId="{C6E0E006-EC33-4452-A231-F7B257B6F6C4}" type="presParOf" srcId="{10846DBA-BE9E-4743-9ECB-AE7C82E14D5B}" destId="{7B47904F-24CF-4437-8AF0-920E7D8161C4}" srcOrd="8" destOrd="0" presId="urn:microsoft.com/office/officeart/2008/layout/LinedList"/>
    <dgm:cxn modelId="{976BE375-5603-4EC2-822C-EE8A3616EF8E}" type="presParOf" srcId="{10846DBA-BE9E-4743-9ECB-AE7C82E14D5B}" destId="{A17E5308-BA6C-447E-A323-3DE6330A203B}" srcOrd="9" destOrd="0" presId="urn:microsoft.com/office/officeart/2008/layout/LinedList"/>
    <dgm:cxn modelId="{3D9A274A-022F-403D-BACB-2B0685EF111D}" type="presParOf" srcId="{A17E5308-BA6C-447E-A323-3DE6330A203B}" destId="{B8491F80-D99E-43AF-871A-787DDF235443}" srcOrd="0" destOrd="0" presId="urn:microsoft.com/office/officeart/2008/layout/LinedList"/>
    <dgm:cxn modelId="{3D3E0FAB-6953-4046-96FC-F7E870FB923D}" type="presParOf" srcId="{A17E5308-BA6C-447E-A323-3DE6330A203B}" destId="{6D73CFC6-CF68-43EC-BEA2-71C894FC551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838E9F-3317-442D-A01D-1A64EBFDEE8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3D786D2-A0F1-417C-9C2F-429EA2F9C2E8}">
      <dgm:prSet/>
      <dgm:spPr/>
      <dgm:t>
        <a:bodyPr/>
        <a:lstStyle/>
        <a:p>
          <a:r>
            <a:rPr lang="el-GR"/>
            <a:t>Βιώνοντας – Εννοιολογώντας – Αναλύοντας – Εφαρμόζοντας.</a:t>
          </a:r>
          <a:endParaRPr lang="en-US"/>
        </a:p>
      </dgm:t>
    </dgm:pt>
    <dgm:pt modelId="{90713015-2338-4FD4-ADCE-1E698A92B158}" type="parTrans" cxnId="{760BD7C7-412C-4D37-990E-678CA76A7F21}">
      <dgm:prSet/>
      <dgm:spPr/>
      <dgm:t>
        <a:bodyPr/>
        <a:lstStyle/>
        <a:p>
          <a:endParaRPr lang="en-US"/>
        </a:p>
      </dgm:t>
    </dgm:pt>
    <dgm:pt modelId="{ECD18A32-093D-4C7C-B231-2E9C9C6724FF}" type="sibTrans" cxnId="{760BD7C7-412C-4D37-990E-678CA76A7F21}">
      <dgm:prSet/>
      <dgm:spPr/>
      <dgm:t>
        <a:bodyPr/>
        <a:lstStyle/>
        <a:p>
          <a:endParaRPr lang="en-US"/>
        </a:p>
      </dgm:t>
    </dgm:pt>
    <dgm:pt modelId="{DFA027CE-0C2B-4EB7-AF19-1C8BF0D83271}">
      <dgm:prSet/>
      <dgm:spPr/>
      <dgm:t>
        <a:bodyPr/>
        <a:lstStyle/>
        <a:p>
          <a:r>
            <a:rPr lang="el-GR"/>
            <a:t>Χαίρομαι να Μαθαίνω και Μαθαίνω πώς μαθαίνω -  Στόχος το να </a:t>
          </a:r>
          <a:r>
            <a:rPr lang="el-GR" b="1"/>
            <a:t>«Ανθίσω – Πετάξω»</a:t>
          </a:r>
          <a:endParaRPr lang="en-US"/>
        </a:p>
      </dgm:t>
    </dgm:pt>
    <dgm:pt modelId="{5DA31E2C-0B53-4FD4-8B0A-CB1DF3F13186}" type="parTrans" cxnId="{CB1100B5-D4D3-4581-90A1-1D713029895D}">
      <dgm:prSet/>
      <dgm:spPr/>
      <dgm:t>
        <a:bodyPr/>
        <a:lstStyle/>
        <a:p>
          <a:endParaRPr lang="en-US"/>
        </a:p>
      </dgm:t>
    </dgm:pt>
    <dgm:pt modelId="{42337ABA-1A99-4ACB-AE27-69D825DF2253}" type="sibTrans" cxnId="{CB1100B5-D4D3-4581-90A1-1D713029895D}">
      <dgm:prSet/>
      <dgm:spPr/>
      <dgm:t>
        <a:bodyPr/>
        <a:lstStyle/>
        <a:p>
          <a:endParaRPr lang="en-US"/>
        </a:p>
      </dgm:t>
    </dgm:pt>
    <dgm:pt modelId="{DFD76846-1134-4554-BB10-FE08CC634288}">
      <dgm:prSet/>
      <dgm:spPr/>
      <dgm:t>
        <a:bodyPr/>
        <a:lstStyle/>
        <a:p>
          <a:r>
            <a:rPr lang="el-GR"/>
            <a:t>Εγκέφαλος = Σύμπαν ή </a:t>
          </a:r>
          <a:r>
            <a:rPr lang="el-GR" b="1"/>
            <a:t>ηλεκτροχημικό Εργοστάσιο </a:t>
          </a:r>
          <a:r>
            <a:rPr lang="el-GR"/>
            <a:t>(ΜΕΤΈΠΕΙΤΑ ? </a:t>
          </a:r>
          <a:r>
            <a:rPr lang="el-GR" b="1" dirty="0"/>
            <a:t>όργανο ΠΡΟΣΑΡΜΟΓΗΣ </a:t>
          </a:r>
          <a:r>
            <a:rPr lang="el-GR" dirty="0"/>
            <a:t>όχι ΜΑΘΗΣΗΣ, κάτι που συνεπάγεται ότι «κλωτσά» στο ΝΈΟ, το ΑΓΝΩΣΤΟ.</a:t>
          </a:r>
          <a:endParaRPr lang="en-US" dirty="0"/>
        </a:p>
      </dgm:t>
    </dgm:pt>
    <dgm:pt modelId="{24B2DB7C-4251-49A4-8BAC-B53F25B0E230}" type="parTrans" cxnId="{646CEDD2-25C1-499B-8A80-B36E339DD162}">
      <dgm:prSet/>
      <dgm:spPr/>
      <dgm:t>
        <a:bodyPr/>
        <a:lstStyle/>
        <a:p>
          <a:endParaRPr lang="en-US"/>
        </a:p>
      </dgm:t>
    </dgm:pt>
    <dgm:pt modelId="{5F273E94-0B26-4D2B-B440-7109D58DE602}" type="sibTrans" cxnId="{646CEDD2-25C1-499B-8A80-B36E339DD162}">
      <dgm:prSet/>
      <dgm:spPr/>
      <dgm:t>
        <a:bodyPr/>
        <a:lstStyle/>
        <a:p>
          <a:endParaRPr lang="en-US"/>
        </a:p>
      </dgm:t>
    </dgm:pt>
    <dgm:pt modelId="{93B568BC-3D6F-4108-8A15-18FC699BD5E6}">
      <dgm:prSet/>
      <dgm:spPr/>
      <dgm:t>
        <a:bodyPr/>
        <a:lstStyle/>
        <a:p>
          <a:r>
            <a:rPr lang="el-GR" dirty="0"/>
            <a:t>Ο Εγκέφαλος δεν είναι </a:t>
          </a:r>
          <a:r>
            <a:rPr lang="el-GR" b="1" dirty="0"/>
            <a:t>λευκός Πίνακας, </a:t>
          </a:r>
          <a:r>
            <a:rPr lang="el-GR" dirty="0"/>
            <a:t>όπου ισχύει το «άψε – σβήσε». Θεραπεύεται αλλά τα ίχνη μένουν (Παράδειγμα: Καθηγητής και τραυλισμός)</a:t>
          </a:r>
          <a:endParaRPr lang="en-US" dirty="0"/>
        </a:p>
      </dgm:t>
    </dgm:pt>
    <dgm:pt modelId="{90A491F1-3CC7-4F4F-9A13-3316A7733FC7}" type="parTrans" cxnId="{D7CAA513-6B49-4A1A-B177-DBFADAFE9708}">
      <dgm:prSet/>
      <dgm:spPr/>
      <dgm:t>
        <a:bodyPr/>
        <a:lstStyle/>
        <a:p>
          <a:endParaRPr lang="en-US"/>
        </a:p>
      </dgm:t>
    </dgm:pt>
    <dgm:pt modelId="{8F9C9C57-9BF7-432A-91B6-BC45E390ABCA}" type="sibTrans" cxnId="{D7CAA513-6B49-4A1A-B177-DBFADAFE9708}">
      <dgm:prSet/>
      <dgm:spPr/>
      <dgm:t>
        <a:bodyPr/>
        <a:lstStyle/>
        <a:p>
          <a:endParaRPr lang="en-US"/>
        </a:p>
      </dgm:t>
    </dgm:pt>
    <dgm:pt modelId="{FB4F5DFD-3DDC-4065-A709-7FF21E6231AA}">
      <dgm:prSet/>
      <dgm:spPr/>
      <dgm:t>
        <a:bodyPr/>
        <a:lstStyle/>
        <a:p>
          <a:r>
            <a:rPr lang="el-GR" b="1"/>
            <a:t>Κάποιος δεν γίνεται Ποιητής. Γεννιέται, </a:t>
          </a:r>
          <a:r>
            <a:rPr lang="el-GR"/>
            <a:t>αλλά είναι το Περιβάλλον που θα το υποστηρίξει.</a:t>
          </a:r>
          <a:endParaRPr lang="en-US"/>
        </a:p>
      </dgm:t>
    </dgm:pt>
    <dgm:pt modelId="{338BC267-0DBB-490D-B906-B1512600D6FE}" type="parTrans" cxnId="{D3CD2764-C725-4818-BA22-D7839658EF95}">
      <dgm:prSet/>
      <dgm:spPr/>
      <dgm:t>
        <a:bodyPr/>
        <a:lstStyle/>
        <a:p>
          <a:endParaRPr lang="en-US"/>
        </a:p>
      </dgm:t>
    </dgm:pt>
    <dgm:pt modelId="{64838E25-91FE-4AC9-9B05-7512C94F2D6E}" type="sibTrans" cxnId="{D3CD2764-C725-4818-BA22-D7839658EF95}">
      <dgm:prSet/>
      <dgm:spPr/>
      <dgm:t>
        <a:bodyPr/>
        <a:lstStyle/>
        <a:p>
          <a:endParaRPr lang="en-US"/>
        </a:p>
      </dgm:t>
    </dgm:pt>
    <dgm:pt modelId="{57B4681B-893A-4771-A4DD-96D5BCF6C296}">
      <dgm:prSet/>
      <dgm:spPr/>
      <dgm:t>
        <a:bodyPr/>
        <a:lstStyle/>
        <a:p>
          <a:r>
            <a:rPr lang="el-GR" dirty="0"/>
            <a:t>Μετά τα 18 </a:t>
          </a:r>
          <a:r>
            <a:rPr lang="en-US" dirty="0"/>
            <a:t>o </a:t>
          </a:r>
          <a:r>
            <a:rPr lang="el-GR" dirty="0"/>
            <a:t>Εγκέφαλος καταστρέφει με μανία όσες συνδέσεις δεν επιμελούμαστε.</a:t>
          </a:r>
          <a:endParaRPr lang="en-US" dirty="0"/>
        </a:p>
      </dgm:t>
    </dgm:pt>
    <dgm:pt modelId="{B7FD75FE-6C4B-40FA-8ACC-D82D5D1E18D0}" type="parTrans" cxnId="{16F10D48-CB98-4B53-96BB-9AA339F7BCAF}">
      <dgm:prSet/>
      <dgm:spPr/>
      <dgm:t>
        <a:bodyPr/>
        <a:lstStyle/>
        <a:p>
          <a:endParaRPr lang="en-US"/>
        </a:p>
      </dgm:t>
    </dgm:pt>
    <dgm:pt modelId="{B3BE26D1-9AE0-40BE-85EF-9AEA32FC58D9}" type="sibTrans" cxnId="{16F10D48-CB98-4B53-96BB-9AA339F7BCAF}">
      <dgm:prSet/>
      <dgm:spPr/>
      <dgm:t>
        <a:bodyPr/>
        <a:lstStyle/>
        <a:p>
          <a:endParaRPr lang="en-US"/>
        </a:p>
      </dgm:t>
    </dgm:pt>
    <dgm:pt modelId="{8C2BF539-6E7B-44F1-AB5F-973DB831F139}" type="pres">
      <dgm:prSet presAssocID="{E8838E9F-3317-442D-A01D-1A64EBFDEE85}" presName="diagram" presStyleCnt="0">
        <dgm:presLayoutVars>
          <dgm:dir/>
          <dgm:resizeHandles val="exact"/>
        </dgm:presLayoutVars>
      </dgm:prSet>
      <dgm:spPr/>
    </dgm:pt>
    <dgm:pt modelId="{B5F0A99A-5815-4213-A673-9249A2032A81}" type="pres">
      <dgm:prSet presAssocID="{83D786D2-A0F1-417C-9C2F-429EA2F9C2E8}" presName="node" presStyleLbl="node1" presStyleIdx="0" presStyleCnt="6">
        <dgm:presLayoutVars>
          <dgm:bulletEnabled val="1"/>
        </dgm:presLayoutVars>
      </dgm:prSet>
      <dgm:spPr/>
    </dgm:pt>
    <dgm:pt modelId="{F84F82AD-FF57-48BD-BA2C-539B442CCBFF}" type="pres">
      <dgm:prSet presAssocID="{ECD18A32-093D-4C7C-B231-2E9C9C6724FF}" presName="sibTrans" presStyleCnt="0"/>
      <dgm:spPr/>
    </dgm:pt>
    <dgm:pt modelId="{0388BCF6-1014-46B7-BB5F-09A35FAB6ED4}" type="pres">
      <dgm:prSet presAssocID="{DFA027CE-0C2B-4EB7-AF19-1C8BF0D83271}" presName="node" presStyleLbl="node1" presStyleIdx="1" presStyleCnt="6">
        <dgm:presLayoutVars>
          <dgm:bulletEnabled val="1"/>
        </dgm:presLayoutVars>
      </dgm:prSet>
      <dgm:spPr/>
    </dgm:pt>
    <dgm:pt modelId="{CC21343D-C82A-4E15-86A6-EEDDC47CC227}" type="pres">
      <dgm:prSet presAssocID="{42337ABA-1A99-4ACB-AE27-69D825DF2253}" presName="sibTrans" presStyleCnt="0"/>
      <dgm:spPr/>
    </dgm:pt>
    <dgm:pt modelId="{3DEF29F3-C8AB-46FF-8E59-F144EEC8331F}" type="pres">
      <dgm:prSet presAssocID="{DFD76846-1134-4554-BB10-FE08CC634288}" presName="node" presStyleLbl="node1" presStyleIdx="2" presStyleCnt="6">
        <dgm:presLayoutVars>
          <dgm:bulletEnabled val="1"/>
        </dgm:presLayoutVars>
      </dgm:prSet>
      <dgm:spPr/>
    </dgm:pt>
    <dgm:pt modelId="{6796D078-DDFB-4A77-B1DC-F7511102FDCB}" type="pres">
      <dgm:prSet presAssocID="{5F273E94-0B26-4D2B-B440-7109D58DE602}" presName="sibTrans" presStyleCnt="0"/>
      <dgm:spPr/>
    </dgm:pt>
    <dgm:pt modelId="{899252BD-4308-429E-8AD2-569A9EBEF4F9}" type="pres">
      <dgm:prSet presAssocID="{93B568BC-3D6F-4108-8A15-18FC699BD5E6}" presName="node" presStyleLbl="node1" presStyleIdx="3" presStyleCnt="6">
        <dgm:presLayoutVars>
          <dgm:bulletEnabled val="1"/>
        </dgm:presLayoutVars>
      </dgm:prSet>
      <dgm:spPr/>
    </dgm:pt>
    <dgm:pt modelId="{0C8B16BE-9339-49F8-8F0B-CF0273591332}" type="pres">
      <dgm:prSet presAssocID="{8F9C9C57-9BF7-432A-91B6-BC45E390ABCA}" presName="sibTrans" presStyleCnt="0"/>
      <dgm:spPr/>
    </dgm:pt>
    <dgm:pt modelId="{ED73D288-11BB-47EB-A2EE-C0B9D91484F7}" type="pres">
      <dgm:prSet presAssocID="{FB4F5DFD-3DDC-4065-A709-7FF21E6231AA}" presName="node" presStyleLbl="node1" presStyleIdx="4" presStyleCnt="6">
        <dgm:presLayoutVars>
          <dgm:bulletEnabled val="1"/>
        </dgm:presLayoutVars>
      </dgm:prSet>
      <dgm:spPr/>
    </dgm:pt>
    <dgm:pt modelId="{41417B8A-F83F-4867-BDC6-448A7105FF7A}" type="pres">
      <dgm:prSet presAssocID="{64838E25-91FE-4AC9-9B05-7512C94F2D6E}" presName="sibTrans" presStyleCnt="0"/>
      <dgm:spPr/>
    </dgm:pt>
    <dgm:pt modelId="{DE3BF880-3A61-4B1D-AF87-DFBDB5D403BB}" type="pres">
      <dgm:prSet presAssocID="{57B4681B-893A-4771-A4DD-96D5BCF6C296}" presName="node" presStyleLbl="node1" presStyleIdx="5" presStyleCnt="6">
        <dgm:presLayoutVars>
          <dgm:bulletEnabled val="1"/>
        </dgm:presLayoutVars>
      </dgm:prSet>
      <dgm:spPr/>
    </dgm:pt>
  </dgm:ptLst>
  <dgm:cxnLst>
    <dgm:cxn modelId="{89AC1D0B-67FF-48ED-90B0-EEE7770CAD08}" type="presOf" srcId="{DFD76846-1134-4554-BB10-FE08CC634288}" destId="{3DEF29F3-C8AB-46FF-8E59-F144EEC8331F}" srcOrd="0" destOrd="0" presId="urn:microsoft.com/office/officeart/2005/8/layout/default"/>
    <dgm:cxn modelId="{D7CAA513-6B49-4A1A-B177-DBFADAFE9708}" srcId="{E8838E9F-3317-442D-A01D-1A64EBFDEE85}" destId="{93B568BC-3D6F-4108-8A15-18FC699BD5E6}" srcOrd="3" destOrd="0" parTransId="{90A491F1-3CC7-4F4F-9A13-3316A7733FC7}" sibTransId="{8F9C9C57-9BF7-432A-91B6-BC45E390ABCA}"/>
    <dgm:cxn modelId="{8376C12E-33D9-4F47-AD53-5F788280CF73}" type="presOf" srcId="{DFA027CE-0C2B-4EB7-AF19-1C8BF0D83271}" destId="{0388BCF6-1014-46B7-BB5F-09A35FAB6ED4}" srcOrd="0" destOrd="0" presId="urn:microsoft.com/office/officeart/2005/8/layout/default"/>
    <dgm:cxn modelId="{D3CD2764-C725-4818-BA22-D7839658EF95}" srcId="{E8838E9F-3317-442D-A01D-1A64EBFDEE85}" destId="{FB4F5DFD-3DDC-4065-A709-7FF21E6231AA}" srcOrd="4" destOrd="0" parTransId="{338BC267-0DBB-490D-B906-B1512600D6FE}" sibTransId="{64838E25-91FE-4AC9-9B05-7512C94F2D6E}"/>
    <dgm:cxn modelId="{16F10D48-CB98-4B53-96BB-9AA339F7BCAF}" srcId="{E8838E9F-3317-442D-A01D-1A64EBFDEE85}" destId="{57B4681B-893A-4771-A4DD-96D5BCF6C296}" srcOrd="5" destOrd="0" parTransId="{B7FD75FE-6C4B-40FA-8ACC-D82D5D1E18D0}" sibTransId="{B3BE26D1-9AE0-40BE-85EF-9AEA32FC58D9}"/>
    <dgm:cxn modelId="{CF71EF4B-8997-4092-89C5-E385DD681CDF}" type="presOf" srcId="{57B4681B-893A-4771-A4DD-96D5BCF6C296}" destId="{DE3BF880-3A61-4B1D-AF87-DFBDB5D403BB}" srcOrd="0" destOrd="0" presId="urn:microsoft.com/office/officeart/2005/8/layout/default"/>
    <dgm:cxn modelId="{47A7457D-6E25-4690-9E4E-FE0607F34561}" type="presOf" srcId="{93B568BC-3D6F-4108-8A15-18FC699BD5E6}" destId="{899252BD-4308-429E-8AD2-569A9EBEF4F9}" srcOrd="0" destOrd="0" presId="urn:microsoft.com/office/officeart/2005/8/layout/default"/>
    <dgm:cxn modelId="{CB1100B5-D4D3-4581-90A1-1D713029895D}" srcId="{E8838E9F-3317-442D-A01D-1A64EBFDEE85}" destId="{DFA027CE-0C2B-4EB7-AF19-1C8BF0D83271}" srcOrd="1" destOrd="0" parTransId="{5DA31E2C-0B53-4FD4-8B0A-CB1DF3F13186}" sibTransId="{42337ABA-1A99-4ACB-AE27-69D825DF2253}"/>
    <dgm:cxn modelId="{760BD7C7-412C-4D37-990E-678CA76A7F21}" srcId="{E8838E9F-3317-442D-A01D-1A64EBFDEE85}" destId="{83D786D2-A0F1-417C-9C2F-429EA2F9C2E8}" srcOrd="0" destOrd="0" parTransId="{90713015-2338-4FD4-ADCE-1E698A92B158}" sibTransId="{ECD18A32-093D-4C7C-B231-2E9C9C6724FF}"/>
    <dgm:cxn modelId="{5042CCCD-B500-4FFB-8D95-553DE43A3B25}" type="presOf" srcId="{E8838E9F-3317-442D-A01D-1A64EBFDEE85}" destId="{8C2BF539-6E7B-44F1-AB5F-973DB831F139}" srcOrd="0" destOrd="0" presId="urn:microsoft.com/office/officeart/2005/8/layout/default"/>
    <dgm:cxn modelId="{646CEDD2-25C1-499B-8A80-B36E339DD162}" srcId="{E8838E9F-3317-442D-A01D-1A64EBFDEE85}" destId="{DFD76846-1134-4554-BB10-FE08CC634288}" srcOrd="2" destOrd="0" parTransId="{24B2DB7C-4251-49A4-8BAC-B53F25B0E230}" sibTransId="{5F273E94-0B26-4D2B-B440-7109D58DE602}"/>
    <dgm:cxn modelId="{C369BCD3-8D64-4978-A1EF-89BF6C8AFC4E}" type="presOf" srcId="{FB4F5DFD-3DDC-4065-A709-7FF21E6231AA}" destId="{ED73D288-11BB-47EB-A2EE-C0B9D91484F7}" srcOrd="0" destOrd="0" presId="urn:microsoft.com/office/officeart/2005/8/layout/default"/>
    <dgm:cxn modelId="{EB57F9FA-A220-4D00-9F26-68C7854F095A}" type="presOf" srcId="{83D786D2-A0F1-417C-9C2F-429EA2F9C2E8}" destId="{B5F0A99A-5815-4213-A673-9249A2032A81}" srcOrd="0" destOrd="0" presId="urn:microsoft.com/office/officeart/2005/8/layout/default"/>
    <dgm:cxn modelId="{AF4BA082-FD24-4D91-BF1B-E95F8169FF21}" type="presParOf" srcId="{8C2BF539-6E7B-44F1-AB5F-973DB831F139}" destId="{B5F0A99A-5815-4213-A673-9249A2032A81}" srcOrd="0" destOrd="0" presId="urn:microsoft.com/office/officeart/2005/8/layout/default"/>
    <dgm:cxn modelId="{9DEDED30-A15D-42EB-A548-758FD4BFF88A}" type="presParOf" srcId="{8C2BF539-6E7B-44F1-AB5F-973DB831F139}" destId="{F84F82AD-FF57-48BD-BA2C-539B442CCBFF}" srcOrd="1" destOrd="0" presId="urn:microsoft.com/office/officeart/2005/8/layout/default"/>
    <dgm:cxn modelId="{810D75BA-2E80-416D-800B-5D42BC0EA9F7}" type="presParOf" srcId="{8C2BF539-6E7B-44F1-AB5F-973DB831F139}" destId="{0388BCF6-1014-46B7-BB5F-09A35FAB6ED4}" srcOrd="2" destOrd="0" presId="urn:microsoft.com/office/officeart/2005/8/layout/default"/>
    <dgm:cxn modelId="{41E7947C-A9B5-46F6-AD17-FE1DA7D16C8B}" type="presParOf" srcId="{8C2BF539-6E7B-44F1-AB5F-973DB831F139}" destId="{CC21343D-C82A-4E15-86A6-EEDDC47CC227}" srcOrd="3" destOrd="0" presId="urn:microsoft.com/office/officeart/2005/8/layout/default"/>
    <dgm:cxn modelId="{045B3CF9-4D20-4246-8466-4323E7C699A9}" type="presParOf" srcId="{8C2BF539-6E7B-44F1-AB5F-973DB831F139}" destId="{3DEF29F3-C8AB-46FF-8E59-F144EEC8331F}" srcOrd="4" destOrd="0" presId="urn:microsoft.com/office/officeart/2005/8/layout/default"/>
    <dgm:cxn modelId="{49189D76-93A8-49CB-8F12-63781F1C05A0}" type="presParOf" srcId="{8C2BF539-6E7B-44F1-AB5F-973DB831F139}" destId="{6796D078-DDFB-4A77-B1DC-F7511102FDCB}" srcOrd="5" destOrd="0" presId="urn:microsoft.com/office/officeart/2005/8/layout/default"/>
    <dgm:cxn modelId="{D891F643-DF19-4312-A453-B9975C2C43A1}" type="presParOf" srcId="{8C2BF539-6E7B-44F1-AB5F-973DB831F139}" destId="{899252BD-4308-429E-8AD2-569A9EBEF4F9}" srcOrd="6" destOrd="0" presId="urn:microsoft.com/office/officeart/2005/8/layout/default"/>
    <dgm:cxn modelId="{0786BBCE-B370-435A-A81A-3E2806195CFB}" type="presParOf" srcId="{8C2BF539-6E7B-44F1-AB5F-973DB831F139}" destId="{0C8B16BE-9339-49F8-8F0B-CF0273591332}" srcOrd="7" destOrd="0" presId="urn:microsoft.com/office/officeart/2005/8/layout/default"/>
    <dgm:cxn modelId="{4ACC6D20-023A-479E-B26C-15F7572F05C0}" type="presParOf" srcId="{8C2BF539-6E7B-44F1-AB5F-973DB831F139}" destId="{ED73D288-11BB-47EB-A2EE-C0B9D91484F7}" srcOrd="8" destOrd="0" presId="urn:microsoft.com/office/officeart/2005/8/layout/default"/>
    <dgm:cxn modelId="{9B038442-05FA-48B3-A890-8070AED4F8F1}" type="presParOf" srcId="{8C2BF539-6E7B-44F1-AB5F-973DB831F139}" destId="{41417B8A-F83F-4867-BDC6-448A7105FF7A}" srcOrd="9" destOrd="0" presId="urn:microsoft.com/office/officeart/2005/8/layout/default"/>
    <dgm:cxn modelId="{BCCBFAA3-403B-495B-BDD9-393E6118F368}" type="presParOf" srcId="{8C2BF539-6E7B-44F1-AB5F-973DB831F139}" destId="{DE3BF880-3A61-4B1D-AF87-DFBDB5D403B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D33463-2866-4A5F-A3E5-71298FEC4C9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205A630-A471-4273-A0E6-6002819FF53F}">
      <dgm:prSet/>
      <dgm:spPr/>
      <dgm:t>
        <a:bodyPr/>
        <a:lstStyle/>
        <a:p>
          <a:r>
            <a:rPr lang="el-GR"/>
            <a:t>Λογική, Μαθηματική </a:t>
          </a:r>
          <a:endParaRPr lang="en-US"/>
        </a:p>
      </dgm:t>
    </dgm:pt>
    <dgm:pt modelId="{B89F239D-6134-4730-8BEC-70EB54C2D1C4}" type="parTrans" cxnId="{D43E9F38-BADD-4D78-919E-5DC60EE965D3}">
      <dgm:prSet/>
      <dgm:spPr/>
      <dgm:t>
        <a:bodyPr/>
        <a:lstStyle/>
        <a:p>
          <a:endParaRPr lang="en-US"/>
        </a:p>
      </dgm:t>
    </dgm:pt>
    <dgm:pt modelId="{52CF8B62-FB6A-47EF-A1AA-434948708245}" type="sibTrans" cxnId="{D43E9F38-BADD-4D78-919E-5DC60EE965D3}">
      <dgm:prSet/>
      <dgm:spPr/>
      <dgm:t>
        <a:bodyPr/>
        <a:lstStyle/>
        <a:p>
          <a:endParaRPr lang="en-US"/>
        </a:p>
      </dgm:t>
    </dgm:pt>
    <dgm:pt modelId="{5336A581-F7D2-4AD9-B739-8A0D2A1F838C}">
      <dgm:prSet/>
      <dgm:spPr/>
      <dgm:t>
        <a:bodyPr/>
        <a:lstStyle/>
        <a:p>
          <a:r>
            <a:rPr lang="el-GR"/>
            <a:t>Χωροταξική</a:t>
          </a:r>
          <a:endParaRPr lang="en-US"/>
        </a:p>
      </dgm:t>
    </dgm:pt>
    <dgm:pt modelId="{70781922-243C-4470-A925-930FC8CE6737}" type="parTrans" cxnId="{EA7B5A26-7B49-41F3-B2DB-C3B6E7EB462B}">
      <dgm:prSet/>
      <dgm:spPr/>
      <dgm:t>
        <a:bodyPr/>
        <a:lstStyle/>
        <a:p>
          <a:endParaRPr lang="en-US"/>
        </a:p>
      </dgm:t>
    </dgm:pt>
    <dgm:pt modelId="{442F81E1-BE48-4E0F-9214-96442100BD74}" type="sibTrans" cxnId="{EA7B5A26-7B49-41F3-B2DB-C3B6E7EB462B}">
      <dgm:prSet/>
      <dgm:spPr/>
      <dgm:t>
        <a:bodyPr/>
        <a:lstStyle/>
        <a:p>
          <a:endParaRPr lang="en-US"/>
        </a:p>
      </dgm:t>
    </dgm:pt>
    <dgm:pt modelId="{7FDE9901-9737-4B21-B28C-5BD25CB2C80E}">
      <dgm:prSet/>
      <dgm:spPr/>
      <dgm:t>
        <a:bodyPr/>
        <a:lstStyle/>
        <a:p>
          <a:r>
            <a:rPr lang="el-GR"/>
            <a:t>Διαπροσωπική</a:t>
          </a:r>
          <a:endParaRPr lang="en-US"/>
        </a:p>
      </dgm:t>
    </dgm:pt>
    <dgm:pt modelId="{3B57BF8E-2164-4C59-8A60-2F708C934726}" type="parTrans" cxnId="{5A8695B9-1756-4F6F-85D2-39FAD976DC33}">
      <dgm:prSet/>
      <dgm:spPr/>
      <dgm:t>
        <a:bodyPr/>
        <a:lstStyle/>
        <a:p>
          <a:endParaRPr lang="en-US"/>
        </a:p>
      </dgm:t>
    </dgm:pt>
    <dgm:pt modelId="{D4F4F7A9-242D-4DF3-B809-8BAF12937993}" type="sibTrans" cxnId="{5A8695B9-1756-4F6F-85D2-39FAD976DC33}">
      <dgm:prSet/>
      <dgm:spPr/>
      <dgm:t>
        <a:bodyPr/>
        <a:lstStyle/>
        <a:p>
          <a:endParaRPr lang="en-US"/>
        </a:p>
      </dgm:t>
    </dgm:pt>
    <dgm:pt modelId="{6E62FF23-FA93-4CDF-9B8F-9B5A412572CC}">
      <dgm:prSet/>
      <dgm:spPr/>
      <dgm:t>
        <a:bodyPr/>
        <a:lstStyle/>
        <a:p>
          <a:r>
            <a:rPr lang="el-GR"/>
            <a:t>Ενδοπροσωπική (εκτιμώ τον Εαυτό – ανοχή στην ανθρώπινη Βλακεία)</a:t>
          </a:r>
          <a:endParaRPr lang="en-US"/>
        </a:p>
      </dgm:t>
    </dgm:pt>
    <dgm:pt modelId="{AF6A86F9-EB28-4136-9D7B-5CE8995DAA7F}" type="parTrans" cxnId="{D802F4DC-C549-47F5-BDBD-126B38252A76}">
      <dgm:prSet/>
      <dgm:spPr/>
      <dgm:t>
        <a:bodyPr/>
        <a:lstStyle/>
        <a:p>
          <a:endParaRPr lang="en-US"/>
        </a:p>
      </dgm:t>
    </dgm:pt>
    <dgm:pt modelId="{0B41BE6C-DF40-4551-A967-4B6FB8B0A858}" type="sibTrans" cxnId="{D802F4DC-C549-47F5-BDBD-126B38252A76}">
      <dgm:prSet/>
      <dgm:spPr/>
      <dgm:t>
        <a:bodyPr/>
        <a:lstStyle/>
        <a:p>
          <a:endParaRPr lang="en-US"/>
        </a:p>
      </dgm:t>
    </dgm:pt>
    <dgm:pt modelId="{81A281E7-3B34-41AB-A7AB-3F03A1C4BD18}">
      <dgm:prSet/>
      <dgm:spPr/>
      <dgm:t>
        <a:bodyPr/>
        <a:lstStyle/>
        <a:p>
          <a:r>
            <a:rPr lang="el-GR"/>
            <a:t>……………………………..</a:t>
          </a:r>
          <a:endParaRPr lang="en-US"/>
        </a:p>
      </dgm:t>
    </dgm:pt>
    <dgm:pt modelId="{11BF7F87-6BD6-48A9-81E1-293F06AE5320}" type="parTrans" cxnId="{C7E3DFF0-6AB5-4C1F-B088-28CDBB9247F5}">
      <dgm:prSet/>
      <dgm:spPr/>
      <dgm:t>
        <a:bodyPr/>
        <a:lstStyle/>
        <a:p>
          <a:endParaRPr lang="en-US"/>
        </a:p>
      </dgm:t>
    </dgm:pt>
    <dgm:pt modelId="{B2A64F9E-9169-4AD9-9D41-A7CADF49E339}" type="sibTrans" cxnId="{C7E3DFF0-6AB5-4C1F-B088-28CDBB9247F5}">
      <dgm:prSet/>
      <dgm:spPr/>
      <dgm:t>
        <a:bodyPr/>
        <a:lstStyle/>
        <a:p>
          <a:endParaRPr lang="en-US"/>
        </a:p>
      </dgm:t>
    </dgm:pt>
    <dgm:pt modelId="{183F5DF2-0388-47FE-8F5B-64A604573209}" type="pres">
      <dgm:prSet presAssocID="{55D33463-2866-4A5F-A3E5-71298FEC4C90}" presName="linear" presStyleCnt="0">
        <dgm:presLayoutVars>
          <dgm:animLvl val="lvl"/>
          <dgm:resizeHandles val="exact"/>
        </dgm:presLayoutVars>
      </dgm:prSet>
      <dgm:spPr/>
    </dgm:pt>
    <dgm:pt modelId="{F51763D0-8CDA-470D-BE87-F2EAA8246904}" type="pres">
      <dgm:prSet presAssocID="{1205A630-A471-4273-A0E6-6002819FF53F}" presName="parentText" presStyleLbl="node1" presStyleIdx="0" presStyleCnt="5">
        <dgm:presLayoutVars>
          <dgm:chMax val="0"/>
          <dgm:bulletEnabled val="1"/>
        </dgm:presLayoutVars>
      </dgm:prSet>
      <dgm:spPr/>
    </dgm:pt>
    <dgm:pt modelId="{9414FD13-87C5-41B9-B375-3A2B260D7CC4}" type="pres">
      <dgm:prSet presAssocID="{52CF8B62-FB6A-47EF-A1AA-434948708245}" presName="spacer" presStyleCnt="0"/>
      <dgm:spPr/>
    </dgm:pt>
    <dgm:pt modelId="{74245810-77F3-40F3-BD17-FA230988A396}" type="pres">
      <dgm:prSet presAssocID="{5336A581-F7D2-4AD9-B739-8A0D2A1F838C}" presName="parentText" presStyleLbl="node1" presStyleIdx="1" presStyleCnt="5">
        <dgm:presLayoutVars>
          <dgm:chMax val="0"/>
          <dgm:bulletEnabled val="1"/>
        </dgm:presLayoutVars>
      </dgm:prSet>
      <dgm:spPr/>
    </dgm:pt>
    <dgm:pt modelId="{EDD1BA9C-EAF9-48A2-AADF-0B5AB66F8C6F}" type="pres">
      <dgm:prSet presAssocID="{442F81E1-BE48-4E0F-9214-96442100BD74}" presName="spacer" presStyleCnt="0"/>
      <dgm:spPr/>
    </dgm:pt>
    <dgm:pt modelId="{EE857FF9-7943-4445-8FC9-B430346B8EBF}" type="pres">
      <dgm:prSet presAssocID="{7FDE9901-9737-4B21-B28C-5BD25CB2C80E}" presName="parentText" presStyleLbl="node1" presStyleIdx="2" presStyleCnt="5">
        <dgm:presLayoutVars>
          <dgm:chMax val="0"/>
          <dgm:bulletEnabled val="1"/>
        </dgm:presLayoutVars>
      </dgm:prSet>
      <dgm:spPr/>
    </dgm:pt>
    <dgm:pt modelId="{B19C5A94-8AB9-4279-BEF5-93AB6A9058BC}" type="pres">
      <dgm:prSet presAssocID="{D4F4F7A9-242D-4DF3-B809-8BAF12937993}" presName="spacer" presStyleCnt="0"/>
      <dgm:spPr/>
    </dgm:pt>
    <dgm:pt modelId="{423933B7-1A2F-4DDD-A5C0-77B6FF651AC5}" type="pres">
      <dgm:prSet presAssocID="{6E62FF23-FA93-4CDF-9B8F-9B5A412572CC}" presName="parentText" presStyleLbl="node1" presStyleIdx="3" presStyleCnt="5">
        <dgm:presLayoutVars>
          <dgm:chMax val="0"/>
          <dgm:bulletEnabled val="1"/>
        </dgm:presLayoutVars>
      </dgm:prSet>
      <dgm:spPr/>
    </dgm:pt>
    <dgm:pt modelId="{B82EA4BA-22C9-4643-ACF9-104E00B3F30C}" type="pres">
      <dgm:prSet presAssocID="{0B41BE6C-DF40-4551-A967-4B6FB8B0A858}" presName="spacer" presStyleCnt="0"/>
      <dgm:spPr/>
    </dgm:pt>
    <dgm:pt modelId="{EBFF736F-30F4-458B-BC6A-6D0D7979B931}" type="pres">
      <dgm:prSet presAssocID="{81A281E7-3B34-41AB-A7AB-3F03A1C4BD18}" presName="parentText" presStyleLbl="node1" presStyleIdx="4" presStyleCnt="5">
        <dgm:presLayoutVars>
          <dgm:chMax val="0"/>
          <dgm:bulletEnabled val="1"/>
        </dgm:presLayoutVars>
      </dgm:prSet>
      <dgm:spPr/>
    </dgm:pt>
  </dgm:ptLst>
  <dgm:cxnLst>
    <dgm:cxn modelId="{FB7E4400-4C8F-4B50-AC58-40049BD138FB}" type="presOf" srcId="{5336A581-F7D2-4AD9-B739-8A0D2A1F838C}" destId="{74245810-77F3-40F3-BD17-FA230988A396}" srcOrd="0" destOrd="0" presId="urn:microsoft.com/office/officeart/2005/8/layout/vList2"/>
    <dgm:cxn modelId="{EA7B5A26-7B49-41F3-B2DB-C3B6E7EB462B}" srcId="{55D33463-2866-4A5F-A3E5-71298FEC4C90}" destId="{5336A581-F7D2-4AD9-B739-8A0D2A1F838C}" srcOrd="1" destOrd="0" parTransId="{70781922-243C-4470-A925-930FC8CE6737}" sibTransId="{442F81E1-BE48-4E0F-9214-96442100BD74}"/>
    <dgm:cxn modelId="{D43E9F38-BADD-4D78-919E-5DC60EE965D3}" srcId="{55D33463-2866-4A5F-A3E5-71298FEC4C90}" destId="{1205A630-A471-4273-A0E6-6002819FF53F}" srcOrd="0" destOrd="0" parTransId="{B89F239D-6134-4730-8BEC-70EB54C2D1C4}" sibTransId="{52CF8B62-FB6A-47EF-A1AA-434948708245}"/>
    <dgm:cxn modelId="{47050B3C-C924-4C56-A8B9-721E4D59B7B7}" type="presOf" srcId="{81A281E7-3B34-41AB-A7AB-3F03A1C4BD18}" destId="{EBFF736F-30F4-458B-BC6A-6D0D7979B931}" srcOrd="0" destOrd="0" presId="urn:microsoft.com/office/officeart/2005/8/layout/vList2"/>
    <dgm:cxn modelId="{5A8695B9-1756-4F6F-85D2-39FAD976DC33}" srcId="{55D33463-2866-4A5F-A3E5-71298FEC4C90}" destId="{7FDE9901-9737-4B21-B28C-5BD25CB2C80E}" srcOrd="2" destOrd="0" parTransId="{3B57BF8E-2164-4C59-8A60-2F708C934726}" sibTransId="{D4F4F7A9-242D-4DF3-B809-8BAF12937993}"/>
    <dgm:cxn modelId="{933996B9-E199-4BCA-88CA-07753F162AD5}" type="presOf" srcId="{1205A630-A471-4273-A0E6-6002819FF53F}" destId="{F51763D0-8CDA-470D-BE87-F2EAA8246904}" srcOrd="0" destOrd="0" presId="urn:microsoft.com/office/officeart/2005/8/layout/vList2"/>
    <dgm:cxn modelId="{A94917BC-EF9B-4A88-887A-A2DED7AC48CB}" type="presOf" srcId="{7FDE9901-9737-4B21-B28C-5BD25CB2C80E}" destId="{EE857FF9-7943-4445-8FC9-B430346B8EBF}" srcOrd="0" destOrd="0" presId="urn:microsoft.com/office/officeart/2005/8/layout/vList2"/>
    <dgm:cxn modelId="{846B74DC-41E6-438E-BAF3-B4328D463EAC}" type="presOf" srcId="{55D33463-2866-4A5F-A3E5-71298FEC4C90}" destId="{183F5DF2-0388-47FE-8F5B-64A604573209}" srcOrd="0" destOrd="0" presId="urn:microsoft.com/office/officeart/2005/8/layout/vList2"/>
    <dgm:cxn modelId="{D802F4DC-C549-47F5-BDBD-126B38252A76}" srcId="{55D33463-2866-4A5F-A3E5-71298FEC4C90}" destId="{6E62FF23-FA93-4CDF-9B8F-9B5A412572CC}" srcOrd="3" destOrd="0" parTransId="{AF6A86F9-EB28-4136-9D7B-5CE8995DAA7F}" sibTransId="{0B41BE6C-DF40-4551-A967-4B6FB8B0A858}"/>
    <dgm:cxn modelId="{26BA9BEC-8179-4AE7-86D4-846C7E6B4648}" type="presOf" srcId="{6E62FF23-FA93-4CDF-9B8F-9B5A412572CC}" destId="{423933B7-1A2F-4DDD-A5C0-77B6FF651AC5}" srcOrd="0" destOrd="0" presId="urn:microsoft.com/office/officeart/2005/8/layout/vList2"/>
    <dgm:cxn modelId="{C7E3DFF0-6AB5-4C1F-B088-28CDBB9247F5}" srcId="{55D33463-2866-4A5F-A3E5-71298FEC4C90}" destId="{81A281E7-3B34-41AB-A7AB-3F03A1C4BD18}" srcOrd="4" destOrd="0" parTransId="{11BF7F87-6BD6-48A9-81E1-293F06AE5320}" sibTransId="{B2A64F9E-9169-4AD9-9D41-A7CADF49E339}"/>
    <dgm:cxn modelId="{3F6C2FD1-E7C5-4370-8CC8-710F17276332}" type="presParOf" srcId="{183F5DF2-0388-47FE-8F5B-64A604573209}" destId="{F51763D0-8CDA-470D-BE87-F2EAA8246904}" srcOrd="0" destOrd="0" presId="urn:microsoft.com/office/officeart/2005/8/layout/vList2"/>
    <dgm:cxn modelId="{5F686F46-C112-4FDF-A245-A0ED705D4937}" type="presParOf" srcId="{183F5DF2-0388-47FE-8F5B-64A604573209}" destId="{9414FD13-87C5-41B9-B375-3A2B260D7CC4}" srcOrd="1" destOrd="0" presId="urn:microsoft.com/office/officeart/2005/8/layout/vList2"/>
    <dgm:cxn modelId="{7AAED6C8-FE81-43CC-A1A3-AFD2C5A81080}" type="presParOf" srcId="{183F5DF2-0388-47FE-8F5B-64A604573209}" destId="{74245810-77F3-40F3-BD17-FA230988A396}" srcOrd="2" destOrd="0" presId="urn:microsoft.com/office/officeart/2005/8/layout/vList2"/>
    <dgm:cxn modelId="{1078F7C0-67B3-4B9C-84D8-8FA920D0762D}" type="presParOf" srcId="{183F5DF2-0388-47FE-8F5B-64A604573209}" destId="{EDD1BA9C-EAF9-48A2-AADF-0B5AB66F8C6F}" srcOrd="3" destOrd="0" presId="urn:microsoft.com/office/officeart/2005/8/layout/vList2"/>
    <dgm:cxn modelId="{9E21BBA6-A7EE-422F-93D8-7541E0451116}" type="presParOf" srcId="{183F5DF2-0388-47FE-8F5B-64A604573209}" destId="{EE857FF9-7943-4445-8FC9-B430346B8EBF}" srcOrd="4" destOrd="0" presId="urn:microsoft.com/office/officeart/2005/8/layout/vList2"/>
    <dgm:cxn modelId="{55F2D8AB-41AC-492C-A671-0E00FBA1F6AF}" type="presParOf" srcId="{183F5DF2-0388-47FE-8F5B-64A604573209}" destId="{B19C5A94-8AB9-4279-BEF5-93AB6A9058BC}" srcOrd="5" destOrd="0" presId="urn:microsoft.com/office/officeart/2005/8/layout/vList2"/>
    <dgm:cxn modelId="{BB5E99EA-DEF1-496D-8BC0-9A5508FB3C33}" type="presParOf" srcId="{183F5DF2-0388-47FE-8F5B-64A604573209}" destId="{423933B7-1A2F-4DDD-A5C0-77B6FF651AC5}" srcOrd="6" destOrd="0" presId="urn:microsoft.com/office/officeart/2005/8/layout/vList2"/>
    <dgm:cxn modelId="{509D54E8-CD1E-467B-864F-E7C06A8B1F23}" type="presParOf" srcId="{183F5DF2-0388-47FE-8F5B-64A604573209}" destId="{B82EA4BA-22C9-4643-ACF9-104E00B3F30C}" srcOrd="7" destOrd="0" presId="urn:microsoft.com/office/officeart/2005/8/layout/vList2"/>
    <dgm:cxn modelId="{FC335764-35B1-4AC0-90B9-62F2CC53062C}" type="presParOf" srcId="{183F5DF2-0388-47FE-8F5B-64A604573209}" destId="{EBFF736F-30F4-458B-BC6A-6D0D7979B93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0FA369-1DD7-461F-9B36-7C86A653D218}"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CCAC7283-A03E-432F-B265-9BCD7679B34D}">
      <dgm:prSet/>
      <dgm:spPr/>
      <dgm:t>
        <a:bodyPr/>
        <a:lstStyle/>
        <a:p>
          <a:r>
            <a:rPr lang="el-GR"/>
            <a:t>ΣΗΜΑΣΙΑ ΜΥΘΟΥ – ΠΟΙΗΣΗΣ   (στα σχολεία Μάνιουαλ και Συνταγές)</a:t>
          </a:r>
          <a:endParaRPr lang="en-US"/>
        </a:p>
      </dgm:t>
    </dgm:pt>
    <dgm:pt modelId="{C946CF8F-D3F0-4806-B617-0B2D0180D3B6}" type="parTrans" cxnId="{170E443D-7079-40E0-B41B-57D7595149CB}">
      <dgm:prSet/>
      <dgm:spPr/>
      <dgm:t>
        <a:bodyPr/>
        <a:lstStyle/>
        <a:p>
          <a:endParaRPr lang="en-US"/>
        </a:p>
      </dgm:t>
    </dgm:pt>
    <dgm:pt modelId="{B4FB6A74-3ACE-4F2C-A58E-FB388FBD6F77}" type="sibTrans" cxnId="{170E443D-7079-40E0-B41B-57D7595149CB}">
      <dgm:prSet/>
      <dgm:spPr/>
      <dgm:t>
        <a:bodyPr/>
        <a:lstStyle/>
        <a:p>
          <a:endParaRPr lang="en-US"/>
        </a:p>
      </dgm:t>
    </dgm:pt>
    <dgm:pt modelId="{B0790D18-6C26-45CA-945F-37B2CEA7F546}">
      <dgm:prSet/>
      <dgm:spPr/>
      <dgm:t>
        <a:bodyPr/>
        <a:lstStyle/>
        <a:p>
          <a:r>
            <a:rPr lang="el-GR"/>
            <a:t>ΣΗΜΑΣΙΑ ΚΑΛΛΙΤΕΧΝΙΚΩΝ (εκτός σχολείων) </a:t>
          </a:r>
          <a:endParaRPr lang="en-US"/>
        </a:p>
      </dgm:t>
    </dgm:pt>
    <dgm:pt modelId="{83FF79AE-A6F5-4CFA-918F-EA36921AF173}" type="parTrans" cxnId="{92688E54-E93C-48E9-A6D5-9059056AB48C}">
      <dgm:prSet/>
      <dgm:spPr/>
      <dgm:t>
        <a:bodyPr/>
        <a:lstStyle/>
        <a:p>
          <a:endParaRPr lang="en-US"/>
        </a:p>
      </dgm:t>
    </dgm:pt>
    <dgm:pt modelId="{BAE6A7F4-5765-4700-B4F7-0C04739DA2D4}" type="sibTrans" cxnId="{92688E54-E93C-48E9-A6D5-9059056AB48C}">
      <dgm:prSet/>
      <dgm:spPr/>
      <dgm:t>
        <a:bodyPr/>
        <a:lstStyle/>
        <a:p>
          <a:endParaRPr lang="en-US"/>
        </a:p>
      </dgm:t>
    </dgm:pt>
    <dgm:pt modelId="{05A85EDD-FB51-4F5C-9175-22C6429ACB02}" type="pres">
      <dgm:prSet presAssocID="{080FA369-1DD7-461F-9B36-7C86A653D218}" presName="hierChild1" presStyleCnt="0">
        <dgm:presLayoutVars>
          <dgm:chPref val="1"/>
          <dgm:dir/>
          <dgm:animOne val="branch"/>
          <dgm:animLvl val="lvl"/>
          <dgm:resizeHandles/>
        </dgm:presLayoutVars>
      </dgm:prSet>
      <dgm:spPr/>
    </dgm:pt>
    <dgm:pt modelId="{FAA7D29B-F0AF-4B6A-AE54-C9F27FFC77A3}" type="pres">
      <dgm:prSet presAssocID="{CCAC7283-A03E-432F-B265-9BCD7679B34D}" presName="hierRoot1" presStyleCnt="0"/>
      <dgm:spPr/>
    </dgm:pt>
    <dgm:pt modelId="{706C2BDB-F03D-4D5B-8EFD-B12D10A83D20}" type="pres">
      <dgm:prSet presAssocID="{CCAC7283-A03E-432F-B265-9BCD7679B34D}" presName="composite" presStyleCnt="0"/>
      <dgm:spPr/>
    </dgm:pt>
    <dgm:pt modelId="{BEB7CB26-9B54-48A1-B17A-95E37E80F608}" type="pres">
      <dgm:prSet presAssocID="{CCAC7283-A03E-432F-B265-9BCD7679B34D}" presName="background" presStyleLbl="node0" presStyleIdx="0" presStyleCnt="2"/>
      <dgm:spPr/>
    </dgm:pt>
    <dgm:pt modelId="{0B7B80F6-2920-4C6C-9275-5896F5A7F786}" type="pres">
      <dgm:prSet presAssocID="{CCAC7283-A03E-432F-B265-9BCD7679B34D}" presName="text" presStyleLbl="fgAcc0" presStyleIdx="0" presStyleCnt="2">
        <dgm:presLayoutVars>
          <dgm:chPref val="3"/>
        </dgm:presLayoutVars>
      </dgm:prSet>
      <dgm:spPr/>
    </dgm:pt>
    <dgm:pt modelId="{63212A4E-7EA5-400C-BE94-71FBA1C7012E}" type="pres">
      <dgm:prSet presAssocID="{CCAC7283-A03E-432F-B265-9BCD7679B34D}" presName="hierChild2" presStyleCnt="0"/>
      <dgm:spPr/>
    </dgm:pt>
    <dgm:pt modelId="{0BF0CD0A-2A0A-42FB-B045-B7EADAF0E0BA}" type="pres">
      <dgm:prSet presAssocID="{B0790D18-6C26-45CA-945F-37B2CEA7F546}" presName="hierRoot1" presStyleCnt="0"/>
      <dgm:spPr/>
    </dgm:pt>
    <dgm:pt modelId="{1375C722-AE6F-4C58-9BB2-64CCAA70AA27}" type="pres">
      <dgm:prSet presAssocID="{B0790D18-6C26-45CA-945F-37B2CEA7F546}" presName="composite" presStyleCnt="0"/>
      <dgm:spPr/>
    </dgm:pt>
    <dgm:pt modelId="{859E36CB-D90F-4803-9C99-9D02E2D881F1}" type="pres">
      <dgm:prSet presAssocID="{B0790D18-6C26-45CA-945F-37B2CEA7F546}" presName="background" presStyleLbl="node0" presStyleIdx="1" presStyleCnt="2"/>
      <dgm:spPr/>
    </dgm:pt>
    <dgm:pt modelId="{4632B885-D519-4A9D-B742-0770610B0EC1}" type="pres">
      <dgm:prSet presAssocID="{B0790D18-6C26-45CA-945F-37B2CEA7F546}" presName="text" presStyleLbl="fgAcc0" presStyleIdx="1" presStyleCnt="2">
        <dgm:presLayoutVars>
          <dgm:chPref val="3"/>
        </dgm:presLayoutVars>
      </dgm:prSet>
      <dgm:spPr/>
    </dgm:pt>
    <dgm:pt modelId="{30F0A796-44F9-4CB6-9F47-1DEFCED6BED9}" type="pres">
      <dgm:prSet presAssocID="{B0790D18-6C26-45CA-945F-37B2CEA7F546}" presName="hierChild2" presStyleCnt="0"/>
      <dgm:spPr/>
    </dgm:pt>
  </dgm:ptLst>
  <dgm:cxnLst>
    <dgm:cxn modelId="{FEADFB0A-65AE-4621-A67A-15EF207FF864}" type="presOf" srcId="{080FA369-1DD7-461F-9B36-7C86A653D218}" destId="{05A85EDD-FB51-4F5C-9175-22C6429ACB02}" srcOrd="0" destOrd="0" presId="urn:microsoft.com/office/officeart/2005/8/layout/hierarchy1"/>
    <dgm:cxn modelId="{170E443D-7079-40E0-B41B-57D7595149CB}" srcId="{080FA369-1DD7-461F-9B36-7C86A653D218}" destId="{CCAC7283-A03E-432F-B265-9BCD7679B34D}" srcOrd="0" destOrd="0" parTransId="{C946CF8F-D3F0-4806-B617-0B2D0180D3B6}" sibTransId="{B4FB6A74-3ACE-4F2C-A58E-FB388FBD6F77}"/>
    <dgm:cxn modelId="{92688E54-E93C-48E9-A6D5-9059056AB48C}" srcId="{080FA369-1DD7-461F-9B36-7C86A653D218}" destId="{B0790D18-6C26-45CA-945F-37B2CEA7F546}" srcOrd="1" destOrd="0" parTransId="{83FF79AE-A6F5-4CFA-918F-EA36921AF173}" sibTransId="{BAE6A7F4-5765-4700-B4F7-0C04739DA2D4}"/>
    <dgm:cxn modelId="{12D1295A-FDC8-4257-9F97-9AB0CD022231}" type="presOf" srcId="{B0790D18-6C26-45CA-945F-37B2CEA7F546}" destId="{4632B885-D519-4A9D-B742-0770610B0EC1}" srcOrd="0" destOrd="0" presId="urn:microsoft.com/office/officeart/2005/8/layout/hierarchy1"/>
    <dgm:cxn modelId="{10E38FA0-3877-48AD-B595-F785AA1E96FF}" type="presOf" srcId="{CCAC7283-A03E-432F-B265-9BCD7679B34D}" destId="{0B7B80F6-2920-4C6C-9275-5896F5A7F786}" srcOrd="0" destOrd="0" presId="urn:microsoft.com/office/officeart/2005/8/layout/hierarchy1"/>
    <dgm:cxn modelId="{2229631A-87B0-47CB-BBBD-FF4180437E95}" type="presParOf" srcId="{05A85EDD-FB51-4F5C-9175-22C6429ACB02}" destId="{FAA7D29B-F0AF-4B6A-AE54-C9F27FFC77A3}" srcOrd="0" destOrd="0" presId="urn:microsoft.com/office/officeart/2005/8/layout/hierarchy1"/>
    <dgm:cxn modelId="{764DA349-518B-4DA1-82CD-F0E9EBCFE230}" type="presParOf" srcId="{FAA7D29B-F0AF-4B6A-AE54-C9F27FFC77A3}" destId="{706C2BDB-F03D-4D5B-8EFD-B12D10A83D20}" srcOrd="0" destOrd="0" presId="urn:microsoft.com/office/officeart/2005/8/layout/hierarchy1"/>
    <dgm:cxn modelId="{22660BA1-FD0C-45E9-B492-2832E8E861C8}" type="presParOf" srcId="{706C2BDB-F03D-4D5B-8EFD-B12D10A83D20}" destId="{BEB7CB26-9B54-48A1-B17A-95E37E80F608}" srcOrd="0" destOrd="0" presId="urn:microsoft.com/office/officeart/2005/8/layout/hierarchy1"/>
    <dgm:cxn modelId="{A7A2EFDB-F28A-4F30-87F9-C591E3DB285A}" type="presParOf" srcId="{706C2BDB-F03D-4D5B-8EFD-B12D10A83D20}" destId="{0B7B80F6-2920-4C6C-9275-5896F5A7F786}" srcOrd="1" destOrd="0" presId="urn:microsoft.com/office/officeart/2005/8/layout/hierarchy1"/>
    <dgm:cxn modelId="{0308B774-BAA0-4D8B-8FA2-B055FF80F0F1}" type="presParOf" srcId="{FAA7D29B-F0AF-4B6A-AE54-C9F27FFC77A3}" destId="{63212A4E-7EA5-400C-BE94-71FBA1C7012E}" srcOrd="1" destOrd="0" presId="urn:microsoft.com/office/officeart/2005/8/layout/hierarchy1"/>
    <dgm:cxn modelId="{D1527AB5-A29D-4EFE-9E42-AA76BF85607F}" type="presParOf" srcId="{05A85EDD-FB51-4F5C-9175-22C6429ACB02}" destId="{0BF0CD0A-2A0A-42FB-B045-B7EADAF0E0BA}" srcOrd="1" destOrd="0" presId="urn:microsoft.com/office/officeart/2005/8/layout/hierarchy1"/>
    <dgm:cxn modelId="{976A088B-FCED-428D-A0CB-C41C6F01CC0B}" type="presParOf" srcId="{0BF0CD0A-2A0A-42FB-B045-B7EADAF0E0BA}" destId="{1375C722-AE6F-4C58-9BB2-64CCAA70AA27}" srcOrd="0" destOrd="0" presId="urn:microsoft.com/office/officeart/2005/8/layout/hierarchy1"/>
    <dgm:cxn modelId="{BA41B2DA-347D-4D4B-931C-B1AB45AEDE4C}" type="presParOf" srcId="{1375C722-AE6F-4C58-9BB2-64CCAA70AA27}" destId="{859E36CB-D90F-4803-9C99-9D02E2D881F1}" srcOrd="0" destOrd="0" presId="urn:microsoft.com/office/officeart/2005/8/layout/hierarchy1"/>
    <dgm:cxn modelId="{28D3B006-064E-4454-9DF7-4A333B5D6830}" type="presParOf" srcId="{1375C722-AE6F-4C58-9BB2-64CCAA70AA27}" destId="{4632B885-D519-4A9D-B742-0770610B0EC1}" srcOrd="1" destOrd="0" presId="urn:microsoft.com/office/officeart/2005/8/layout/hierarchy1"/>
    <dgm:cxn modelId="{46386AC7-9AC0-4256-96B4-38995BE8E509}" type="presParOf" srcId="{0BF0CD0A-2A0A-42FB-B045-B7EADAF0E0BA}" destId="{30F0A796-44F9-4CB6-9F47-1DEFCED6BED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48013F-03E3-4127-8590-CEBE2491358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791BB0B-B7FE-4ECC-8EF2-4D816AFE47B2}">
      <dgm:prSet/>
      <dgm:spPr/>
      <dgm:t>
        <a:bodyPr/>
        <a:lstStyle/>
        <a:p>
          <a:r>
            <a:rPr lang="el-GR"/>
            <a:t>Χειροτεχνία – Τέκτων</a:t>
          </a:r>
          <a:endParaRPr lang="en-US"/>
        </a:p>
      </dgm:t>
    </dgm:pt>
    <dgm:pt modelId="{002C2DD5-1E52-48A9-870A-11D38E469C82}" type="parTrans" cxnId="{8F62B3AF-576F-43AC-8FEB-DD4E47A92F49}">
      <dgm:prSet/>
      <dgm:spPr/>
      <dgm:t>
        <a:bodyPr/>
        <a:lstStyle/>
        <a:p>
          <a:endParaRPr lang="en-US"/>
        </a:p>
      </dgm:t>
    </dgm:pt>
    <dgm:pt modelId="{EBBFCF55-4589-4DB2-95F9-F79FFC3D9239}" type="sibTrans" cxnId="{8F62B3AF-576F-43AC-8FEB-DD4E47A92F49}">
      <dgm:prSet/>
      <dgm:spPr/>
      <dgm:t>
        <a:bodyPr/>
        <a:lstStyle/>
        <a:p>
          <a:endParaRPr lang="en-US"/>
        </a:p>
      </dgm:t>
    </dgm:pt>
    <dgm:pt modelId="{482C33D2-15CA-47F4-A086-29E99E2E8C00}">
      <dgm:prSet/>
      <dgm:spPr/>
      <dgm:t>
        <a:bodyPr/>
        <a:lstStyle/>
        <a:p>
          <a:r>
            <a:rPr lang="el-GR" dirty="0"/>
            <a:t>Ταξίδι – «Οδός»</a:t>
          </a:r>
          <a:endParaRPr lang="en-US" dirty="0"/>
        </a:p>
      </dgm:t>
    </dgm:pt>
    <dgm:pt modelId="{92B1A698-4E7F-42D5-B79E-983822D9150A}" type="parTrans" cxnId="{008386DF-0A4B-49C0-9EC1-EF361A3534B8}">
      <dgm:prSet/>
      <dgm:spPr/>
      <dgm:t>
        <a:bodyPr/>
        <a:lstStyle/>
        <a:p>
          <a:endParaRPr lang="en-US"/>
        </a:p>
      </dgm:t>
    </dgm:pt>
    <dgm:pt modelId="{0D7B7893-6078-4C01-8BCD-A4261316F6DA}" type="sibTrans" cxnId="{008386DF-0A4B-49C0-9EC1-EF361A3534B8}">
      <dgm:prSet/>
      <dgm:spPr/>
      <dgm:t>
        <a:bodyPr/>
        <a:lstStyle/>
        <a:p>
          <a:endParaRPr lang="en-US"/>
        </a:p>
      </dgm:t>
    </dgm:pt>
    <dgm:pt modelId="{360B509A-B676-4C80-B52D-3FFEDF0B6720}">
      <dgm:prSet/>
      <dgm:spPr/>
      <dgm:t>
        <a:bodyPr/>
        <a:lstStyle/>
        <a:p>
          <a:r>
            <a:rPr lang="el-GR"/>
            <a:t>Πόλη</a:t>
          </a:r>
          <a:endParaRPr lang="en-US"/>
        </a:p>
      </dgm:t>
    </dgm:pt>
    <dgm:pt modelId="{FD6462DA-6BF1-4030-BC52-8FD8AEED0968}" type="parTrans" cxnId="{91884FE6-850D-4C62-ACCD-61311A1E4ADE}">
      <dgm:prSet/>
      <dgm:spPr/>
      <dgm:t>
        <a:bodyPr/>
        <a:lstStyle/>
        <a:p>
          <a:endParaRPr lang="en-US"/>
        </a:p>
      </dgm:t>
    </dgm:pt>
    <dgm:pt modelId="{0FDE689D-CBA1-47F4-AC2F-BB31472A4C03}" type="sibTrans" cxnId="{91884FE6-850D-4C62-ACCD-61311A1E4ADE}">
      <dgm:prSet/>
      <dgm:spPr/>
      <dgm:t>
        <a:bodyPr/>
        <a:lstStyle/>
        <a:p>
          <a:endParaRPr lang="en-US"/>
        </a:p>
      </dgm:t>
    </dgm:pt>
    <dgm:pt modelId="{9E20F44B-8C18-4DC5-A26D-EB7522DBFE8A}">
      <dgm:prSet/>
      <dgm:spPr/>
      <dgm:t>
        <a:bodyPr/>
        <a:lstStyle/>
        <a:p>
          <a:r>
            <a:rPr lang="el-GR"/>
            <a:t>Ελευθερία</a:t>
          </a:r>
          <a:endParaRPr lang="en-US"/>
        </a:p>
      </dgm:t>
    </dgm:pt>
    <dgm:pt modelId="{FA5BEADF-9C5E-4F47-9859-D9FEE597B91E}" type="parTrans" cxnId="{3F3A2068-2D2A-4663-BC8E-5BA953412BFE}">
      <dgm:prSet/>
      <dgm:spPr/>
      <dgm:t>
        <a:bodyPr/>
        <a:lstStyle/>
        <a:p>
          <a:endParaRPr lang="en-US"/>
        </a:p>
      </dgm:t>
    </dgm:pt>
    <dgm:pt modelId="{6619E44C-2E73-4D69-BE81-C690A8B41DC6}" type="sibTrans" cxnId="{3F3A2068-2D2A-4663-BC8E-5BA953412BFE}">
      <dgm:prSet/>
      <dgm:spPr/>
      <dgm:t>
        <a:bodyPr/>
        <a:lstStyle/>
        <a:p>
          <a:endParaRPr lang="en-US"/>
        </a:p>
      </dgm:t>
    </dgm:pt>
    <dgm:pt modelId="{AD2B8DC2-3B68-441F-A78F-470822875526}">
      <dgm:prSet/>
      <dgm:spPr/>
      <dgm:t>
        <a:bodyPr/>
        <a:lstStyle/>
        <a:p>
          <a:r>
            <a:rPr lang="el-GR"/>
            <a:t>Ανάπτυξη Ηλικία και Σοφία</a:t>
          </a:r>
          <a:endParaRPr lang="en-US"/>
        </a:p>
      </dgm:t>
    </dgm:pt>
    <dgm:pt modelId="{9404BE1F-26C6-4FFB-BB5A-15B133649017}" type="parTrans" cxnId="{548DC225-A9E2-4863-9F2F-14A18BF8F0F8}">
      <dgm:prSet/>
      <dgm:spPr/>
      <dgm:t>
        <a:bodyPr/>
        <a:lstStyle/>
        <a:p>
          <a:endParaRPr lang="en-US"/>
        </a:p>
      </dgm:t>
    </dgm:pt>
    <dgm:pt modelId="{BF180BC3-4DF4-4BFF-AB28-FECCF892F8A6}" type="sibTrans" cxnId="{548DC225-A9E2-4863-9F2F-14A18BF8F0F8}">
      <dgm:prSet/>
      <dgm:spPr/>
      <dgm:t>
        <a:bodyPr/>
        <a:lstStyle/>
        <a:p>
          <a:endParaRPr lang="en-US"/>
        </a:p>
      </dgm:t>
    </dgm:pt>
    <dgm:pt modelId="{A235C13E-BC90-4A7B-9406-945C61F86CCF}" type="pres">
      <dgm:prSet presAssocID="{C048013F-03E3-4127-8590-CEBE2491358C}" presName="diagram" presStyleCnt="0">
        <dgm:presLayoutVars>
          <dgm:dir/>
          <dgm:resizeHandles val="exact"/>
        </dgm:presLayoutVars>
      </dgm:prSet>
      <dgm:spPr/>
    </dgm:pt>
    <dgm:pt modelId="{526718F2-0007-44C1-BA15-B4885E820401}" type="pres">
      <dgm:prSet presAssocID="{1791BB0B-B7FE-4ECC-8EF2-4D816AFE47B2}" presName="node" presStyleLbl="node1" presStyleIdx="0" presStyleCnt="5">
        <dgm:presLayoutVars>
          <dgm:bulletEnabled val="1"/>
        </dgm:presLayoutVars>
      </dgm:prSet>
      <dgm:spPr/>
    </dgm:pt>
    <dgm:pt modelId="{804E1E7A-5AD1-4B9E-A32F-0811372AFBB5}" type="pres">
      <dgm:prSet presAssocID="{EBBFCF55-4589-4DB2-95F9-F79FFC3D9239}" presName="sibTrans" presStyleCnt="0"/>
      <dgm:spPr/>
    </dgm:pt>
    <dgm:pt modelId="{D5676CE2-F7B2-44ED-8FD2-CA30157DD9C0}" type="pres">
      <dgm:prSet presAssocID="{482C33D2-15CA-47F4-A086-29E99E2E8C00}" presName="node" presStyleLbl="node1" presStyleIdx="1" presStyleCnt="5">
        <dgm:presLayoutVars>
          <dgm:bulletEnabled val="1"/>
        </dgm:presLayoutVars>
      </dgm:prSet>
      <dgm:spPr/>
    </dgm:pt>
    <dgm:pt modelId="{459A57AA-E2C1-442F-9667-8B9D0FD4258A}" type="pres">
      <dgm:prSet presAssocID="{0D7B7893-6078-4C01-8BCD-A4261316F6DA}" presName="sibTrans" presStyleCnt="0"/>
      <dgm:spPr/>
    </dgm:pt>
    <dgm:pt modelId="{91F03E60-9A58-4D33-A7CA-3F43B89D0EA9}" type="pres">
      <dgm:prSet presAssocID="{360B509A-B676-4C80-B52D-3FFEDF0B6720}" presName="node" presStyleLbl="node1" presStyleIdx="2" presStyleCnt="5">
        <dgm:presLayoutVars>
          <dgm:bulletEnabled val="1"/>
        </dgm:presLayoutVars>
      </dgm:prSet>
      <dgm:spPr/>
    </dgm:pt>
    <dgm:pt modelId="{DC03A6FA-36F4-4D46-8E43-B9E6960ECEEB}" type="pres">
      <dgm:prSet presAssocID="{0FDE689D-CBA1-47F4-AC2F-BB31472A4C03}" presName="sibTrans" presStyleCnt="0"/>
      <dgm:spPr/>
    </dgm:pt>
    <dgm:pt modelId="{14FBE549-03AA-4550-9315-293A35AB332E}" type="pres">
      <dgm:prSet presAssocID="{9E20F44B-8C18-4DC5-A26D-EB7522DBFE8A}" presName="node" presStyleLbl="node1" presStyleIdx="3" presStyleCnt="5">
        <dgm:presLayoutVars>
          <dgm:bulletEnabled val="1"/>
        </dgm:presLayoutVars>
      </dgm:prSet>
      <dgm:spPr/>
    </dgm:pt>
    <dgm:pt modelId="{F2961117-B5C8-4590-88FA-E62CB2D46537}" type="pres">
      <dgm:prSet presAssocID="{6619E44C-2E73-4D69-BE81-C690A8B41DC6}" presName="sibTrans" presStyleCnt="0"/>
      <dgm:spPr/>
    </dgm:pt>
    <dgm:pt modelId="{8FD03580-0E35-46D5-970B-DCB8F3842BF3}" type="pres">
      <dgm:prSet presAssocID="{AD2B8DC2-3B68-441F-A78F-470822875526}" presName="node" presStyleLbl="node1" presStyleIdx="4" presStyleCnt="5">
        <dgm:presLayoutVars>
          <dgm:bulletEnabled val="1"/>
        </dgm:presLayoutVars>
      </dgm:prSet>
      <dgm:spPr/>
    </dgm:pt>
  </dgm:ptLst>
  <dgm:cxnLst>
    <dgm:cxn modelId="{FBE02214-D8AF-4901-A4EA-3B03C642AFD3}" type="presOf" srcId="{C048013F-03E3-4127-8590-CEBE2491358C}" destId="{A235C13E-BC90-4A7B-9406-945C61F86CCF}" srcOrd="0" destOrd="0" presId="urn:microsoft.com/office/officeart/2005/8/layout/default"/>
    <dgm:cxn modelId="{548DC225-A9E2-4863-9F2F-14A18BF8F0F8}" srcId="{C048013F-03E3-4127-8590-CEBE2491358C}" destId="{AD2B8DC2-3B68-441F-A78F-470822875526}" srcOrd="4" destOrd="0" parTransId="{9404BE1F-26C6-4FFB-BB5A-15B133649017}" sibTransId="{BF180BC3-4DF4-4BFF-AB28-FECCF892F8A6}"/>
    <dgm:cxn modelId="{3F3A2068-2D2A-4663-BC8E-5BA953412BFE}" srcId="{C048013F-03E3-4127-8590-CEBE2491358C}" destId="{9E20F44B-8C18-4DC5-A26D-EB7522DBFE8A}" srcOrd="3" destOrd="0" parTransId="{FA5BEADF-9C5E-4F47-9859-D9FEE597B91E}" sibTransId="{6619E44C-2E73-4D69-BE81-C690A8B41DC6}"/>
    <dgm:cxn modelId="{EFC83848-C6A9-4DE0-A6A2-3FAF8578CA4F}" type="presOf" srcId="{360B509A-B676-4C80-B52D-3FFEDF0B6720}" destId="{91F03E60-9A58-4D33-A7CA-3F43B89D0EA9}" srcOrd="0" destOrd="0" presId="urn:microsoft.com/office/officeart/2005/8/layout/default"/>
    <dgm:cxn modelId="{8F62B3AF-576F-43AC-8FEB-DD4E47A92F49}" srcId="{C048013F-03E3-4127-8590-CEBE2491358C}" destId="{1791BB0B-B7FE-4ECC-8EF2-4D816AFE47B2}" srcOrd="0" destOrd="0" parTransId="{002C2DD5-1E52-48A9-870A-11D38E469C82}" sibTransId="{EBBFCF55-4589-4DB2-95F9-F79FFC3D9239}"/>
    <dgm:cxn modelId="{D688AEB8-FE1C-4373-A05B-224FE9C52679}" type="presOf" srcId="{1791BB0B-B7FE-4ECC-8EF2-4D816AFE47B2}" destId="{526718F2-0007-44C1-BA15-B4885E820401}" srcOrd="0" destOrd="0" presId="urn:microsoft.com/office/officeart/2005/8/layout/default"/>
    <dgm:cxn modelId="{6D6FC0D7-FABD-4273-AE12-4ED60F256A18}" type="presOf" srcId="{9E20F44B-8C18-4DC5-A26D-EB7522DBFE8A}" destId="{14FBE549-03AA-4550-9315-293A35AB332E}" srcOrd="0" destOrd="0" presId="urn:microsoft.com/office/officeart/2005/8/layout/default"/>
    <dgm:cxn modelId="{008386DF-0A4B-49C0-9EC1-EF361A3534B8}" srcId="{C048013F-03E3-4127-8590-CEBE2491358C}" destId="{482C33D2-15CA-47F4-A086-29E99E2E8C00}" srcOrd="1" destOrd="0" parTransId="{92B1A698-4E7F-42D5-B79E-983822D9150A}" sibTransId="{0D7B7893-6078-4C01-8BCD-A4261316F6DA}"/>
    <dgm:cxn modelId="{25461DE0-B934-4B71-9370-10D7D47093C3}" type="presOf" srcId="{482C33D2-15CA-47F4-A086-29E99E2E8C00}" destId="{D5676CE2-F7B2-44ED-8FD2-CA30157DD9C0}" srcOrd="0" destOrd="0" presId="urn:microsoft.com/office/officeart/2005/8/layout/default"/>
    <dgm:cxn modelId="{91884FE6-850D-4C62-ACCD-61311A1E4ADE}" srcId="{C048013F-03E3-4127-8590-CEBE2491358C}" destId="{360B509A-B676-4C80-B52D-3FFEDF0B6720}" srcOrd="2" destOrd="0" parTransId="{FD6462DA-6BF1-4030-BC52-8FD8AEED0968}" sibTransId="{0FDE689D-CBA1-47F4-AC2F-BB31472A4C03}"/>
    <dgm:cxn modelId="{06509DE6-E2D7-4A92-9536-090D52AF76AB}" type="presOf" srcId="{AD2B8DC2-3B68-441F-A78F-470822875526}" destId="{8FD03580-0E35-46D5-970B-DCB8F3842BF3}" srcOrd="0" destOrd="0" presId="urn:microsoft.com/office/officeart/2005/8/layout/default"/>
    <dgm:cxn modelId="{AFE4856E-4995-4648-9994-20D1F45558A4}" type="presParOf" srcId="{A235C13E-BC90-4A7B-9406-945C61F86CCF}" destId="{526718F2-0007-44C1-BA15-B4885E820401}" srcOrd="0" destOrd="0" presId="urn:microsoft.com/office/officeart/2005/8/layout/default"/>
    <dgm:cxn modelId="{C3EF7D78-A5C5-41C1-BA33-1CCCD6932AFF}" type="presParOf" srcId="{A235C13E-BC90-4A7B-9406-945C61F86CCF}" destId="{804E1E7A-5AD1-4B9E-A32F-0811372AFBB5}" srcOrd="1" destOrd="0" presId="urn:microsoft.com/office/officeart/2005/8/layout/default"/>
    <dgm:cxn modelId="{94E75DB0-3EE1-4D25-A85C-6FB0A02F30A4}" type="presParOf" srcId="{A235C13E-BC90-4A7B-9406-945C61F86CCF}" destId="{D5676CE2-F7B2-44ED-8FD2-CA30157DD9C0}" srcOrd="2" destOrd="0" presId="urn:microsoft.com/office/officeart/2005/8/layout/default"/>
    <dgm:cxn modelId="{731BBA52-11D7-43BD-B400-9D4408577F39}" type="presParOf" srcId="{A235C13E-BC90-4A7B-9406-945C61F86CCF}" destId="{459A57AA-E2C1-442F-9667-8B9D0FD4258A}" srcOrd="3" destOrd="0" presId="urn:microsoft.com/office/officeart/2005/8/layout/default"/>
    <dgm:cxn modelId="{1290A5E9-656F-47B8-879E-C45B0B228107}" type="presParOf" srcId="{A235C13E-BC90-4A7B-9406-945C61F86CCF}" destId="{91F03E60-9A58-4D33-A7CA-3F43B89D0EA9}" srcOrd="4" destOrd="0" presId="urn:microsoft.com/office/officeart/2005/8/layout/default"/>
    <dgm:cxn modelId="{0776F98E-8003-4D70-A616-7991769F08E8}" type="presParOf" srcId="{A235C13E-BC90-4A7B-9406-945C61F86CCF}" destId="{DC03A6FA-36F4-4D46-8E43-B9E6960ECEEB}" srcOrd="5" destOrd="0" presId="urn:microsoft.com/office/officeart/2005/8/layout/default"/>
    <dgm:cxn modelId="{A5568C5B-C5F6-4FAC-B4AF-ACF79C8F96D2}" type="presParOf" srcId="{A235C13E-BC90-4A7B-9406-945C61F86CCF}" destId="{14FBE549-03AA-4550-9315-293A35AB332E}" srcOrd="6" destOrd="0" presId="urn:microsoft.com/office/officeart/2005/8/layout/default"/>
    <dgm:cxn modelId="{8F899B4D-34BD-4A3D-8CC7-66664D71065C}" type="presParOf" srcId="{A235C13E-BC90-4A7B-9406-945C61F86CCF}" destId="{F2961117-B5C8-4590-88FA-E62CB2D46537}" srcOrd="7" destOrd="0" presId="urn:microsoft.com/office/officeart/2005/8/layout/default"/>
    <dgm:cxn modelId="{F5450732-F6EF-40E5-AC54-09D883038E5E}" type="presParOf" srcId="{A235C13E-BC90-4A7B-9406-945C61F86CCF}" destId="{8FD03580-0E35-46D5-970B-DCB8F3842BF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8CAF8-1CE9-483C-8D2F-A14CAA42088C}">
      <dsp:nvSpPr>
        <dsp:cNvPr id="0" name=""/>
        <dsp:cNvSpPr/>
      </dsp:nvSpPr>
      <dsp:spPr>
        <a:xfrm>
          <a:off x="0" y="675"/>
          <a:ext cx="6291714"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922C59-3F82-4CEA-A5AE-E6274298CE1A}">
      <dsp:nvSpPr>
        <dsp:cNvPr id="0" name=""/>
        <dsp:cNvSpPr/>
      </dsp:nvSpPr>
      <dsp:spPr>
        <a:xfrm>
          <a:off x="0" y="67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a:t>Δίγλωσσος (Αραμαϊκά και Ελληνικά – Γλώσσα των Εβδομήκοντα)</a:t>
          </a:r>
          <a:endParaRPr lang="en-US" sz="2200" kern="1200"/>
        </a:p>
      </dsp:txBody>
      <dsp:txXfrm>
        <a:off x="0" y="675"/>
        <a:ext cx="6291714" cy="1105876"/>
      </dsp:txXfrm>
    </dsp:sp>
    <dsp:sp modelId="{C7261267-4872-44AF-B8C4-1FD13003D1A0}">
      <dsp:nvSpPr>
        <dsp:cNvPr id="0" name=""/>
        <dsp:cNvSpPr/>
      </dsp:nvSpPr>
      <dsp:spPr>
        <a:xfrm>
          <a:off x="0" y="1106552"/>
          <a:ext cx="6291714" cy="0"/>
        </a:xfrm>
        <a:prstGeom prst="line">
          <a:avLst/>
        </a:prstGeom>
        <a:solidFill>
          <a:schemeClr val="accent5">
            <a:hueOff val="-3038037"/>
            <a:satOff val="-207"/>
            <a:lumOff val="490"/>
            <a:alphaOff val="0"/>
          </a:schemeClr>
        </a:solidFill>
        <a:ln w="19050" cap="flat" cmpd="sng" algn="ctr">
          <a:solidFill>
            <a:schemeClr val="accent5">
              <a:hueOff val="-3038037"/>
              <a:satOff val="-207"/>
              <a:lumOff val="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40E3A2-E9D8-4B99-9973-E9C5B558E726}">
      <dsp:nvSpPr>
        <dsp:cNvPr id="0" name=""/>
        <dsp:cNvSpPr/>
      </dsp:nvSpPr>
      <dsp:spPr>
        <a:xfrm>
          <a:off x="0" y="110655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a:t>Μελέτη Βίβλου και ανάΓνωση στη Συναγωγή στη Ναζαρέτ</a:t>
          </a:r>
          <a:endParaRPr lang="en-US" sz="2200" kern="1200"/>
        </a:p>
      </dsp:txBody>
      <dsp:txXfrm>
        <a:off x="0" y="1106552"/>
        <a:ext cx="6291714" cy="1105876"/>
      </dsp:txXfrm>
    </dsp:sp>
    <dsp:sp modelId="{D74B4FFC-ED59-465E-A050-EEE830352C08}">
      <dsp:nvSpPr>
        <dsp:cNvPr id="0" name=""/>
        <dsp:cNvSpPr/>
      </dsp:nvSpPr>
      <dsp:spPr>
        <a:xfrm>
          <a:off x="0" y="2212429"/>
          <a:ext cx="6291714" cy="0"/>
        </a:xfrm>
        <a:prstGeom prst="line">
          <a:avLst/>
        </a:prstGeom>
        <a:solidFill>
          <a:schemeClr val="accent5">
            <a:hueOff val="-6076075"/>
            <a:satOff val="-413"/>
            <a:lumOff val="981"/>
            <a:alphaOff val="0"/>
          </a:schemeClr>
        </a:solidFill>
        <a:ln w="19050" cap="flat" cmpd="sng" algn="ctr">
          <a:solidFill>
            <a:schemeClr val="accent5">
              <a:hueOff val="-6076075"/>
              <a:satOff val="-413"/>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E6E352-72E3-4B41-A25B-9D5AE8F17A48}">
      <dsp:nvSpPr>
        <dsp:cNvPr id="0" name=""/>
        <dsp:cNvSpPr/>
      </dsp:nvSpPr>
      <dsp:spPr>
        <a:xfrm>
          <a:off x="0" y="2212429"/>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a:t>Χειρωνακτική άσκηση – Τέκτων (κουφώματα – </a:t>
          </a:r>
          <a:r>
            <a:rPr lang="en-US" sz="2200" kern="1200"/>
            <a:t>“</a:t>
          </a:r>
          <a:r>
            <a:rPr lang="el-GR" sz="2200" kern="1200"/>
            <a:t>Λίθον ον απεδοκίμασαν</a:t>
          </a:r>
          <a:r>
            <a:rPr lang="en-US" sz="2200" kern="1200"/>
            <a:t>”</a:t>
          </a:r>
          <a:r>
            <a:rPr lang="el-GR" sz="2200" kern="1200"/>
            <a:t>)</a:t>
          </a:r>
          <a:endParaRPr lang="en-US" sz="2200" kern="1200"/>
        </a:p>
      </dsp:txBody>
      <dsp:txXfrm>
        <a:off x="0" y="2212429"/>
        <a:ext cx="6291714" cy="1105876"/>
      </dsp:txXfrm>
    </dsp:sp>
    <dsp:sp modelId="{AA5145D1-05EE-484A-91F8-5389FA97A033}">
      <dsp:nvSpPr>
        <dsp:cNvPr id="0" name=""/>
        <dsp:cNvSpPr/>
      </dsp:nvSpPr>
      <dsp:spPr>
        <a:xfrm>
          <a:off x="0" y="3318305"/>
          <a:ext cx="6291714" cy="0"/>
        </a:xfrm>
        <a:prstGeom prst="line">
          <a:avLst/>
        </a:prstGeom>
        <a:solidFill>
          <a:schemeClr val="accent5">
            <a:hueOff val="-9114112"/>
            <a:satOff val="-620"/>
            <a:lumOff val="1471"/>
            <a:alphaOff val="0"/>
          </a:schemeClr>
        </a:solidFill>
        <a:ln w="19050" cap="flat" cmpd="sng" algn="ctr">
          <a:solidFill>
            <a:schemeClr val="accent5">
              <a:hueOff val="-9114112"/>
              <a:satOff val="-620"/>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957E83-7909-49A2-83CB-A4DCAAE2ADDB}">
      <dsp:nvSpPr>
        <dsp:cNvPr id="0" name=""/>
        <dsp:cNvSpPr/>
      </dsp:nvSpPr>
      <dsp:spPr>
        <a:xfrm>
          <a:off x="0" y="331830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a:t>Επιρροή Ιωσήφ</a:t>
          </a:r>
          <a:r>
            <a:rPr lang="en-US" sz="2200" kern="1200"/>
            <a:t>,</a:t>
          </a:r>
          <a:r>
            <a:rPr lang="el-GR" sz="2200" kern="1200"/>
            <a:t> η οποία ΔΕΝ λαμβάνεται υπόψη: Πρότυπο «Πατέρα».</a:t>
          </a:r>
          <a:endParaRPr lang="en-US" sz="2200" kern="1200"/>
        </a:p>
      </dsp:txBody>
      <dsp:txXfrm>
        <a:off x="0" y="3318305"/>
        <a:ext cx="6291714" cy="1105876"/>
      </dsp:txXfrm>
    </dsp:sp>
    <dsp:sp modelId="{7B47904F-24CF-4437-8AF0-920E7D8161C4}">
      <dsp:nvSpPr>
        <dsp:cNvPr id="0" name=""/>
        <dsp:cNvSpPr/>
      </dsp:nvSpPr>
      <dsp:spPr>
        <a:xfrm>
          <a:off x="0" y="4424182"/>
          <a:ext cx="6291714" cy="0"/>
        </a:xfrm>
        <a:prstGeom prst="line">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491F80-D99E-43AF-871A-787DDF235443}">
      <dsp:nvSpPr>
        <dsp:cNvPr id="0" name=""/>
        <dsp:cNvSpPr/>
      </dsp:nvSpPr>
      <dsp:spPr>
        <a:xfrm>
          <a:off x="0" y="442418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a:t>Δεν γεννήθηκε αλλά μεγάλωσε σε Σπήλαιο. Προφανώς όμως είχε και Κήπο (όχι Παιδική Χαρά, Λούνα Παρκ).</a:t>
          </a:r>
          <a:endParaRPr lang="en-US" sz="2200" kern="1200"/>
        </a:p>
      </dsp:txBody>
      <dsp:txXfrm>
        <a:off x="0" y="4424182"/>
        <a:ext cx="6291714" cy="1105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0A99A-5815-4213-A673-9249A2032A81}">
      <dsp:nvSpPr>
        <dsp:cNvPr id="0" name=""/>
        <dsp:cNvSpPr/>
      </dsp:nvSpPr>
      <dsp:spPr>
        <a:xfrm>
          <a:off x="0"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a:t>Βιώνοντας – Εννοιολογώντας – Αναλύοντας – Εφαρμόζοντας.</a:t>
          </a:r>
          <a:endParaRPr lang="en-US" sz="1800" kern="1200"/>
        </a:p>
      </dsp:txBody>
      <dsp:txXfrm>
        <a:off x="0" y="39687"/>
        <a:ext cx="3286125" cy="1971675"/>
      </dsp:txXfrm>
    </dsp:sp>
    <dsp:sp modelId="{0388BCF6-1014-46B7-BB5F-09A35FAB6ED4}">
      <dsp:nvSpPr>
        <dsp:cNvPr id="0" name=""/>
        <dsp:cNvSpPr/>
      </dsp:nvSpPr>
      <dsp:spPr>
        <a:xfrm>
          <a:off x="3614737"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a:t>Χαίρομαι να Μαθαίνω και Μαθαίνω πώς μαθαίνω -  Στόχος το να </a:t>
          </a:r>
          <a:r>
            <a:rPr lang="el-GR" sz="1800" b="1" kern="1200"/>
            <a:t>«Ανθίσω – Πετάξω»</a:t>
          </a:r>
          <a:endParaRPr lang="en-US" sz="1800" kern="1200"/>
        </a:p>
      </dsp:txBody>
      <dsp:txXfrm>
        <a:off x="3614737" y="39687"/>
        <a:ext cx="3286125" cy="1971675"/>
      </dsp:txXfrm>
    </dsp:sp>
    <dsp:sp modelId="{3DEF29F3-C8AB-46FF-8E59-F144EEC8331F}">
      <dsp:nvSpPr>
        <dsp:cNvPr id="0" name=""/>
        <dsp:cNvSpPr/>
      </dsp:nvSpPr>
      <dsp:spPr>
        <a:xfrm>
          <a:off x="7229475"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a:t>Εγκέφαλος = Σύμπαν ή </a:t>
          </a:r>
          <a:r>
            <a:rPr lang="el-GR" sz="1800" b="1" kern="1200"/>
            <a:t>ηλεκτροχημικό Εργοστάσιο </a:t>
          </a:r>
          <a:r>
            <a:rPr lang="el-GR" sz="1800" kern="1200"/>
            <a:t>(ΜΕΤΈΠΕΙΤΑ ? </a:t>
          </a:r>
          <a:r>
            <a:rPr lang="el-GR" sz="1800" b="1" kern="1200" dirty="0"/>
            <a:t>όργανο ΠΡΟΣΑΡΜΟΓΗΣ </a:t>
          </a:r>
          <a:r>
            <a:rPr lang="el-GR" sz="1800" kern="1200" dirty="0"/>
            <a:t>όχι ΜΑΘΗΣΗΣ, κάτι που συνεπάγεται ότι «κλωτσά» στο ΝΈΟ, το ΑΓΝΩΣΤΟ.</a:t>
          </a:r>
          <a:endParaRPr lang="en-US" sz="1800" kern="1200" dirty="0"/>
        </a:p>
      </dsp:txBody>
      <dsp:txXfrm>
        <a:off x="7229475" y="39687"/>
        <a:ext cx="3286125" cy="1971675"/>
      </dsp:txXfrm>
    </dsp:sp>
    <dsp:sp modelId="{899252BD-4308-429E-8AD2-569A9EBEF4F9}">
      <dsp:nvSpPr>
        <dsp:cNvPr id="0" name=""/>
        <dsp:cNvSpPr/>
      </dsp:nvSpPr>
      <dsp:spPr>
        <a:xfrm>
          <a:off x="0"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Ο Εγκέφαλος δεν είναι </a:t>
          </a:r>
          <a:r>
            <a:rPr lang="el-GR" sz="1800" b="1" kern="1200" dirty="0"/>
            <a:t>λευκός Πίνακας, </a:t>
          </a:r>
          <a:r>
            <a:rPr lang="el-GR" sz="1800" kern="1200" dirty="0"/>
            <a:t>όπου ισχύει το «άψε – σβήσε». Θεραπεύεται αλλά τα ίχνη μένουν (Παράδειγμα: Καθηγητής και τραυλισμός)</a:t>
          </a:r>
          <a:endParaRPr lang="en-US" sz="1800" kern="1200" dirty="0"/>
        </a:p>
      </dsp:txBody>
      <dsp:txXfrm>
        <a:off x="0" y="2339975"/>
        <a:ext cx="3286125" cy="1971675"/>
      </dsp:txXfrm>
    </dsp:sp>
    <dsp:sp modelId="{ED73D288-11BB-47EB-A2EE-C0B9D91484F7}">
      <dsp:nvSpPr>
        <dsp:cNvPr id="0" name=""/>
        <dsp:cNvSpPr/>
      </dsp:nvSpPr>
      <dsp:spPr>
        <a:xfrm>
          <a:off x="3614737"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a:t>Κάποιος δεν γίνεται Ποιητής. Γεννιέται, </a:t>
          </a:r>
          <a:r>
            <a:rPr lang="el-GR" sz="1800" kern="1200"/>
            <a:t>αλλά είναι το Περιβάλλον που θα το υποστηρίξει.</a:t>
          </a:r>
          <a:endParaRPr lang="en-US" sz="1800" kern="1200"/>
        </a:p>
      </dsp:txBody>
      <dsp:txXfrm>
        <a:off x="3614737" y="2339975"/>
        <a:ext cx="3286125" cy="1971675"/>
      </dsp:txXfrm>
    </dsp:sp>
    <dsp:sp modelId="{DE3BF880-3A61-4B1D-AF87-DFBDB5D403BB}">
      <dsp:nvSpPr>
        <dsp:cNvPr id="0" name=""/>
        <dsp:cNvSpPr/>
      </dsp:nvSpPr>
      <dsp:spPr>
        <a:xfrm>
          <a:off x="7229475"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Μετά τα 18 </a:t>
          </a:r>
          <a:r>
            <a:rPr lang="en-US" sz="1800" kern="1200" dirty="0"/>
            <a:t>o </a:t>
          </a:r>
          <a:r>
            <a:rPr lang="el-GR" sz="1800" kern="1200" dirty="0"/>
            <a:t>Εγκέφαλος καταστρέφει με μανία όσες συνδέσεις δεν επιμελούμαστε.</a:t>
          </a:r>
          <a:endParaRPr lang="en-US" sz="1800" kern="1200" dirty="0"/>
        </a:p>
      </dsp:txBody>
      <dsp:txXfrm>
        <a:off x="7229475"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763D0-8CDA-470D-BE87-F2EAA8246904}">
      <dsp:nvSpPr>
        <dsp:cNvPr id="0" name=""/>
        <dsp:cNvSpPr/>
      </dsp:nvSpPr>
      <dsp:spPr>
        <a:xfrm>
          <a:off x="0" y="20401"/>
          <a:ext cx="6291714" cy="103808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kern="1200"/>
            <a:t>Λογική, Μαθηματική </a:t>
          </a:r>
          <a:endParaRPr lang="en-US" sz="2600" kern="1200"/>
        </a:p>
      </dsp:txBody>
      <dsp:txXfrm>
        <a:off x="50675" y="71076"/>
        <a:ext cx="6190364" cy="936732"/>
      </dsp:txXfrm>
    </dsp:sp>
    <dsp:sp modelId="{74245810-77F3-40F3-BD17-FA230988A396}">
      <dsp:nvSpPr>
        <dsp:cNvPr id="0" name=""/>
        <dsp:cNvSpPr/>
      </dsp:nvSpPr>
      <dsp:spPr>
        <a:xfrm>
          <a:off x="0" y="1133363"/>
          <a:ext cx="6291714" cy="1038082"/>
        </a:xfrm>
        <a:prstGeom prst="round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kern="1200"/>
            <a:t>Χωροταξική</a:t>
          </a:r>
          <a:endParaRPr lang="en-US" sz="2600" kern="1200"/>
        </a:p>
      </dsp:txBody>
      <dsp:txXfrm>
        <a:off x="50675" y="1184038"/>
        <a:ext cx="6190364" cy="936732"/>
      </dsp:txXfrm>
    </dsp:sp>
    <dsp:sp modelId="{EE857FF9-7943-4445-8FC9-B430346B8EBF}">
      <dsp:nvSpPr>
        <dsp:cNvPr id="0" name=""/>
        <dsp:cNvSpPr/>
      </dsp:nvSpPr>
      <dsp:spPr>
        <a:xfrm>
          <a:off x="0" y="2246326"/>
          <a:ext cx="6291714" cy="1038082"/>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kern="1200"/>
            <a:t>Διαπροσωπική</a:t>
          </a:r>
          <a:endParaRPr lang="en-US" sz="2600" kern="1200"/>
        </a:p>
      </dsp:txBody>
      <dsp:txXfrm>
        <a:off x="50675" y="2297001"/>
        <a:ext cx="6190364" cy="936732"/>
      </dsp:txXfrm>
    </dsp:sp>
    <dsp:sp modelId="{423933B7-1A2F-4DDD-A5C0-77B6FF651AC5}">
      <dsp:nvSpPr>
        <dsp:cNvPr id="0" name=""/>
        <dsp:cNvSpPr/>
      </dsp:nvSpPr>
      <dsp:spPr>
        <a:xfrm>
          <a:off x="0" y="3359288"/>
          <a:ext cx="6291714" cy="1038082"/>
        </a:xfrm>
        <a:prstGeom prst="round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kern="1200"/>
            <a:t>Ενδοπροσωπική (εκτιμώ τον Εαυτό – ανοχή στην ανθρώπινη Βλακεία)</a:t>
          </a:r>
          <a:endParaRPr lang="en-US" sz="2600" kern="1200"/>
        </a:p>
      </dsp:txBody>
      <dsp:txXfrm>
        <a:off x="50675" y="3409963"/>
        <a:ext cx="6190364" cy="936732"/>
      </dsp:txXfrm>
    </dsp:sp>
    <dsp:sp modelId="{EBFF736F-30F4-458B-BC6A-6D0D7979B931}">
      <dsp:nvSpPr>
        <dsp:cNvPr id="0" name=""/>
        <dsp:cNvSpPr/>
      </dsp:nvSpPr>
      <dsp:spPr>
        <a:xfrm>
          <a:off x="0" y="4472251"/>
          <a:ext cx="6291714" cy="1038082"/>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kern="1200"/>
            <a:t>……………………………..</a:t>
          </a:r>
          <a:endParaRPr lang="en-US" sz="2600" kern="1200"/>
        </a:p>
      </dsp:txBody>
      <dsp:txXfrm>
        <a:off x="50675" y="4522926"/>
        <a:ext cx="6190364" cy="936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7CB26-9B54-48A1-B17A-95E37E80F608}">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7B80F6-2920-4C6C-9275-5896F5A7F786}">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a:t>ΣΗΜΑΣΙΑ ΜΥΘΟΥ – ΠΟΙΗΣΗΣ   (στα σχολεία Μάνιουαλ και Συνταγές)</a:t>
          </a:r>
          <a:endParaRPr lang="en-US" sz="3900" kern="1200"/>
        </a:p>
      </dsp:txBody>
      <dsp:txXfrm>
        <a:off x="696297" y="538547"/>
        <a:ext cx="4171627" cy="2590157"/>
      </dsp:txXfrm>
    </dsp:sp>
    <dsp:sp modelId="{859E36CB-D90F-4803-9C99-9D02E2D881F1}">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32B885-D519-4A9D-B742-0770610B0EC1}">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a:t>ΣΗΜΑΣΙΑ ΚΑΛΛΙΤΕΧΝΙΚΩΝ (εκτός σχολείων) </a:t>
          </a:r>
          <a:endParaRPr lang="en-US" sz="3900" kern="1200"/>
        </a:p>
      </dsp:txBody>
      <dsp:txXfrm>
        <a:off x="5991936" y="538547"/>
        <a:ext cx="4171627" cy="25901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718F2-0007-44C1-BA15-B4885E820401}">
      <dsp:nvSpPr>
        <dsp:cNvPr id="0" name=""/>
        <dsp:cNvSpPr/>
      </dsp:nvSpPr>
      <dsp:spPr>
        <a:xfrm>
          <a:off x="0" y="39687"/>
          <a:ext cx="3286125" cy="197167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a:t>Χειροτεχνία – Τέκτων</a:t>
          </a:r>
          <a:endParaRPr lang="en-US" sz="3900" kern="1200"/>
        </a:p>
      </dsp:txBody>
      <dsp:txXfrm>
        <a:off x="0" y="39687"/>
        <a:ext cx="3286125" cy="1971675"/>
      </dsp:txXfrm>
    </dsp:sp>
    <dsp:sp modelId="{D5676CE2-F7B2-44ED-8FD2-CA30157DD9C0}">
      <dsp:nvSpPr>
        <dsp:cNvPr id="0" name=""/>
        <dsp:cNvSpPr/>
      </dsp:nvSpPr>
      <dsp:spPr>
        <a:xfrm>
          <a:off x="3614737" y="39687"/>
          <a:ext cx="3286125" cy="197167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dirty="0"/>
            <a:t>Ταξίδι – «Οδός»</a:t>
          </a:r>
          <a:endParaRPr lang="en-US" sz="3900" kern="1200" dirty="0"/>
        </a:p>
      </dsp:txBody>
      <dsp:txXfrm>
        <a:off x="3614737" y="39687"/>
        <a:ext cx="3286125" cy="1971675"/>
      </dsp:txXfrm>
    </dsp:sp>
    <dsp:sp modelId="{91F03E60-9A58-4D33-A7CA-3F43B89D0EA9}">
      <dsp:nvSpPr>
        <dsp:cNvPr id="0" name=""/>
        <dsp:cNvSpPr/>
      </dsp:nvSpPr>
      <dsp:spPr>
        <a:xfrm>
          <a:off x="7229475" y="39687"/>
          <a:ext cx="3286125" cy="197167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a:t>Πόλη</a:t>
          </a:r>
          <a:endParaRPr lang="en-US" sz="3900" kern="1200"/>
        </a:p>
      </dsp:txBody>
      <dsp:txXfrm>
        <a:off x="7229475" y="39687"/>
        <a:ext cx="3286125" cy="1971675"/>
      </dsp:txXfrm>
    </dsp:sp>
    <dsp:sp modelId="{14FBE549-03AA-4550-9315-293A35AB332E}">
      <dsp:nvSpPr>
        <dsp:cNvPr id="0" name=""/>
        <dsp:cNvSpPr/>
      </dsp:nvSpPr>
      <dsp:spPr>
        <a:xfrm>
          <a:off x="1807368" y="2339975"/>
          <a:ext cx="3286125" cy="197167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a:t>Ελευθερία</a:t>
          </a:r>
          <a:endParaRPr lang="en-US" sz="3900" kern="1200"/>
        </a:p>
      </dsp:txBody>
      <dsp:txXfrm>
        <a:off x="1807368" y="2339975"/>
        <a:ext cx="3286125" cy="1971675"/>
      </dsp:txXfrm>
    </dsp:sp>
    <dsp:sp modelId="{8FD03580-0E35-46D5-970B-DCB8F3842BF3}">
      <dsp:nvSpPr>
        <dsp:cNvPr id="0" name=""/>
        <dsp:cNvSpPr/>
      </dsp:nvSpPr>
      <dsp:spPr>
        <a:xfrm>
          <a:off x="5422106" y="2339975"/>
          <a:ext cx="3286125" cy="1971675"/>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a:t>Ανάπτυξη Ηλικία και Σοφία</a:t>
          </a:r>
          <a:endParaRPr lang="en-US" sz="3900" kern="1200"/>
        </a:p>
      </dsp:txBody>
      <dsp:txXfrm>
        <a:off x="5422106"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70DFBE-D43F-0CBE-9248-15C09F6CBE2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2282956D-695E-F291-39CC-B14B166FE2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83656DA6-DA84-4A46-ED1F-28786E346598}"/>
              </a:ext>
            </a:extLst>
          </p:cNvPr>
          <p:cNvSpPr>
            <a:spLocks noGrp="1"/>
          </p:cNvSpPr>
          <p:nvPr>
            <p:ph type="dt" sz="half" idx="10"/>
          </p:nvPr>
        </p:nvSpPr>
        <p:spPr/>
        <p:txBody>
          <a:bodyPr/>
          <a:lstStyle/>
          <a:p>
            <a:fld id="{773EDBBE-1C30-4937-978C-DDA9BF65267D}" type="datetimeFigureOut">
              <a:rPr lang="el-GR" smtClean="0"/>
              <a:t>12/2/2024</a:t>
            </a:fld>
            <a:endParaRPr lang="el-GR"/>
          </a:p>
        </p:txBody>
      </p:sp>
      <p:sp>
        <p:nvSpPr>
          <p:cNvPr id="5" name="Θέση υποσέλιδου 4">
            <a:extLst>
              <a:ext uri="{FF2B5EF4-FFF2-40B4-BE49-F238E27FC236}">
                <a16:creationId xmlns:a16="http://schemas.microsoft.com/office/drawing/2014/main" id="{60AEA4C7-B1A2-F59F-E7B8-BC6244BDF66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E766710-84AD-BC7C-C8BD-70AE60107385}"/>
              </a:ext>
            </a:extLst>
          </p:cNvPr>
          <p:cNvSpPr>
            <a:spLocks noGrp="1"/>
          </p:cNvSpPr>
          <p:nvPr>
            <p:ph type="sldNum" sz="quarter" idx="12"/>
          </p:nvPr>
        </p:nvSpPr>
        <p:spPr/>
        <p:txBody>
          <a:bodyPr/>
          <a:lstStyle/>
          <a:p>
            <a:fld id="{8A7ABE7B-1BB2-4F35-96A6-C264A26A5805}" type="slidenum">
              <a:rPr lang="el-GR" smtClean="0"/>
              <a:t>‹#›</a:t>
            </a:fld>
            <a:endParaRPr lang="el-GR"/>
          </a:p>
        </p:txBody>
      </p:sp>
    </p:spTree>
    <p:extLst>
      <p:ext uri="{BB962C8B-B14F-4D97-AF65-F5344CB8AC3E}">
        <p14:creationId xmlns:p14="http://schemas.microsoft.com/office/powerpoint/2010/main" val="4279619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CBC7CF-A9F9-C538-C27A-BF2A53A9DA2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D5DB2C4-07CE-D7A0-2753-7A8A8452723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757E6E6-4E2D-0039-7110-9DE21B375203}"/>
              </a:ext>
            </a:extLst>
          </p:cNvPr>
          <p:cNvSpPr>
            <a:spLocks noGrp="1"/>
          </p:cNvSpPr>
          <p:nvPr>
            <p:ph type="dt" sz="half" idx="10"/>
          </p:nvPr>
        </p:nvSpPr>
        <p:spPr/>
        <p:txBody>
          <a:bodyPr/>
          <a:lstStyle/>
          <a:p>
            <a:fld id="{773EDBBE-1C30-4937-978C-DDA9BF65267D}" type="datetimeFigureOut">
              <a:rPr lang="el-GR" smtClean="0"/>
              <a:t>12/2/2024</a:t>
            </a:fld>
            <a:endParaRPr lang="el-GR"/>
          </a:p>
        </p:txBody>
      </p:sp>
      <p:sp>
        <p:nvSpPr>
          <p:cNvPr id="5" name="Θέση υποσέλιδου 4">
            <a:extLst>
              <a:ext uri="{FF2B5EF4-FFF2-40B4-BE49-F238E27FC236}">
                <a16:creationId xmlns:a16="http://schemas.microsoft.com/office/drawing/2014/main" id="{9D69DACD-8615-C903-BFD6-0802831292F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B68300C-9A30-94AB-C2B2-E8F06E1A31DB}"/>
              </a:ext>
            </a:extLst>
          </p:cNvPr>
          <p:cNvSpPr>
            <a:spLocks noGrp="1"/>
          </p:cNvSpPr>
          <p:nvPr>
            <p:ph type="sldNum" sz="quarter" idx="12"/>
          </p:nvPr>
        </p:nvSpPr>
        <p:spPr/>
        <p:txBody>
          <a:bodyPr/>
          <a:lstStyle/>
          <a:p>
            <a:fld id="{8A7ABE7B-1BB2-4F35-96A6-C264A26A5805}" type="slidenum">
              <a:rPr lang="el-GR" smtClean="0"/>
              <a:t>‹#›</a:t>
            </a:fld>
            <a:endParaRPr lang="el-GR"/>
          </a:p>
        </p:txBody>
      </p:sp>
    </p:spTree>
    <p:extLst>
      <p:ext uri="{BB962C8B-B14F-4D97-AF65-F5344CB8AC3E}">
        <p14:creationId xmlns:p14="http://schemas.microsoft.com/office/powerpoint/2010/main" val="1506295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691252D-6947-DCB2-F4F1-863FD6B5C17F}"/>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7CD2A5B-9CB9-6093-9F2D-7C58AD8F1237}"/>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BBE279B-4157-FEA2-0F3D-E9155E2A1DF3}"/>
              </a:ext>
            </a:extLst>
          </p:cNvPr>
          <p:cNvSpPr>
            <a:spLocks noGrp="1"/>
          </p:cNvSpPr>
          <p:nvPr>
            <p:ph type="dt" sz="half" idx="10"/>
          </p:nvPr>
        </p:nvSpPr>
        <p:spPr/>
        <p:txBody>
          <a:bodyPr/>
          <a:lstStyle/>
          <a:p>
            <a:fld id="{773EDBBE-1C30-4937-978C-DDA9BF65267D}" type="datetimeFigureOut">
              <a:rPr lang="el-GR" smtClean="0"/>
              <a:t>12/2/2024</a:t>
            </a:fld>
            <a:endParaRPr lang="el-GR"/>
          </a:p>
        </p:txBody>
      </p:sp>
      <p:sp>
        <p:nvSpPr>
          <p:cNvPr id="5" name="Θέση υποσέλιδου 4">
            <a:extLst>
              <a:ext uri="{FF2B5EF4-FFF2-40B4-BE49-F238E27FC236}">
                <a16:creationId xmlns:a16="http://schemas.microsoft.com/office/drawing/2014/main" id="{9824EC37-421D-2B0F-ACA6-C1991A4D94C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389CC83-D936-BFE7-E886-85A4A2EB5631}"/>
              </a:ext>
            </a:extLst>
          </p:cNvPr>
          <p:cNvSpPr>
            <a:spLocks noGrp="1"/>
          </p:cNvSpPr>
          <p:nvPr>
            <p:ph type="sldNum" sz="quarter" idx="12"/>
          </p:nvPr>
        </p:nvSpPr>
        <p:spPr/>
        <p:txBody>
          <a:bodyPr/>
          <a:lstStyle/>
          <a:p>
            <a:fld id="{8A7ABE7B-1BB2-4F35-96A6-C264A26A5805}" type="slidenum">
              <a:rPr lang="el-GR" smtClean="0"/>
              <a:t>‹#›</a:t>
            </a:fld>
            <a:endParaRPr lang="el-GR"/>
          </a:p>
        </p:txBody>
      </p:sp>
    </p:spTree>
    <p:extLst>
      <p:ext uri="{BB962C8B-B14F-4D97-AF65-F5344CB8AC3E}">
        <p14:creationId xmlns:p14="http://schemas.microsoft.com/office/powerpoint/2010/main" val="3872647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471BB7-D977-E237-15A3-7129489A971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AF2ECA4-EF70-522B-2FF4-7C73197F24E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FDADDEF-4FB4-EC46-612B-F03989D878E7}"/>
              </a:ext>
            </a:extLst>
          </p:cNvPr>
          <p:cNvSpPr>
            <a:spLocks noGrp="1"/>
          </p:cNvSpPr>
          <p:nvPr>
            <p:ph type="dt" sz="half" idx="10"/>
          </p:nvPr>
        </p:nvSpPr>
        <p:spPr/>
        <p:txBody>
          <a:bodyPr/>
          <a:lstStyle/>
          <a:p>
            <a:fld id="{773EDBBE-1C30-4937-978C-DDA9BF65267D}" type="datetimeFigureOut">
              <a:rPr lang="el-GR" smtClean="0"/>
              <a:t>12/2/2024</a:t>
            </a:fld>
            <a:endParaRPr lang="el-GR"/>
          </a:p>
        </p:txBody>
      </p:sp>
      <p:sp>
        <p:nvSpPr>
          <p:cNvPr id="5" name="Θέση υποσέλιδου 4">
            <a:extLst>
              <a:ext uri="{FF2B5EF4-FFF2-40B4-BE49-F238E27FC236}">
                <a16:creationId xmlns:a16="http://schemas.microsoft.com/office/drawing/2014/main" id="{046E8360-E7E6-07B1-B7A3-8C5193EF69A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B057C85-2B86-7963-37F6-0A37FFCB85F2}"/>
              </a:ext>
            </a:extLst>
          </p:cNvPr>
          <p:cNvSpPr>
            <a:spLocks noGrp="1"/>
          </p:cNvSpPr>
          <p:nvPr>
            <p:ph type="sldNum" sz="quarter" idx="12"/>
          </p:nvPr>
        </p:nvSpPr>
        <p:spPr/>
        <p:txBody>
          <a:bodyPr/>
          <a:lstStyle/>
          <a:p>
            <a:fld id="{8A7ABE7B-1BB2-4F35-96A6-C264A26A5805}" type="slidenum">
              <a:rPr lang="el-GR" smtClean="0"/>
              <a:t>‹#›</a:t>
            </a:fld>
            <a:endParaRPr lang="el-GR"/>
          </a:p>
        </p:txBody>
      </p:sp>
    </p:spTree>
    <p:extLst>
      <p:ext uri="{BB962C8B-B14F-4D97-AF65-F5344CB8AC3E}">
        <p14:creationId xmlns:p14="http://schemas.microsoft.com/office/powerpoint/2010/main" val="255408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E4D1C4-67CB-5B67-4E15-AD08DF38E246}"/>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8481AE1-7074-E0F6-FDC5-380EC4E32F1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A01B826-84B8-C4DF-8C50-09E1854D228C}"/>
              </a:ext>
            </a:extLst>
          </p:cNvPr>
          <p:cNvSpPr>
            <a:spLocks noGrp="1"/>
          </p:cNvSpPr>
          <p:nvPr>
            <p:ph type="dt" sz="half" idx="10"/>
          </p:nvPr>
        </p:nvSpPr>
        <p:spPr/>
        <p:txBody>
          <a:bodyPr/>
          <a:lstStyle/>
          <a:p>
            <a:fld id="{773EDBBE-1C30-4937-978C-DDA9BF65267D}" type="datetimeFigureOut">
              <a:rPr lang="el-GR" smtClean="0"/>
              <a:t>12/2/2024</a:t>
            </a:fld>
            <a:endParaRPr lang="el-GR"/>
          </a:p>
        </p:txBody>
      </p:sp>
      <p:sp>
        <p:nvSpPr>
          <p:cNvPr id="5" name="Θέση υποσέλιδου 4">
            <a:extLst>
              <a:ext uri="{FF2B5EF4-FFF2-40B4-BE49-F238E27FC236}">
                <a16:creationId xmlns:a16="http://schemas.microsoft.com/office/drawing/2014/main" id="{D59FBE85-96FC-B8C0-1FB2-B365F5006AA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AE36D7B-3AD2-9D61-0584-4A225202F637}"/>
              </a:ext>
            </a:extLst>
          </p:cNvPr>
          <p:cNvSpPr>
            <a:spLocks noGrp="1"/>
          </p:cNvSpPr>
          <p:nvPr>
            <p:ph type="sldNum" sz="quarter" idx="12"/>
          </p:nvPr>
        </p:nvSpPr>
        <p:spPr/>
        <p:txBody>
          <a:bodyPr/>
          <a:lstStyle/>
          <a:p>
            <a:fld id="{8A7ABE7B-1BB2-4F35-96A6-C264A26A5805}" type="slidenum">
              <a:rPr lang="el-GR" smtClean="0"/>
              <a:t>‹#›</a:t>
            </a:fld>
            <a:endParaRPr lang="el-GR"/>
          </a:p>
        </p:txBody>
      </p:sp>
    </p:spTree>
    <p:extLst>
      <p:ext uri="{BB962C8B-B14F-4D97-AF65-F5344CB8AC3E}">
        <p14:creationId xmlns:p14="http://schemas.microsoft.com/office/powerpoint/2010/main" val="3935438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D2C102-95E7-C216-2649-A3EBA37F22F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A3A26A8-E97B-DAD6-74C6-9F9C88D2431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EE60AABD-6C19-39D5-245E-F94CB2359F5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9E9BD44-8E03-E6AA-0AE0-F48D1CA71520}"/>
              </a:ext>
            </a:extLst>
          </p:cNvPr>
          <p:cNvSpPr>
            <a:spLocks noGrp="1"/>
          </p:cNvSpPr>
          <p:nvPr>
            <p:ph type="dt" sz="half" idx="10"/>
          </p:nvPr>
        </p:nvSpPr>
        <p:spPr/>
        <p:txBody>
          <a:bodyPr/>
          <a:lstStyle/>
          <a:p>
            <a:fld id="{773EDBBE-1C30-4937-978C-DDA9BF65267D}" type="datetimeFigureOut">
              <a:rPr lang="el-GR" smtClean="0"/>
              <a:t>12/2/2024</a:t>
            </a:fld>
            <a:endParaRPr lang="el-GR"/>
          </a:p>
        </p:txBody>
      </p:sp>
      <p:sp>
        <p:nvSpPr>
          <p:cNvPr id="6" name="Θέση υποσέλιδου 5">
            <a:extLst>
              <a:ext uri="{FF2B5EF4-FFF2-40B4-BE49-F238E27FC236}">
                <a16:creationId xmlns:a16="http://schemas.microsoft.com/office/drawing/2014/main" id="{9A3EF426-941F-CA42-374C-067A22A3208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9FB77C9-9629-1F1D-894F-15A57A0FE801}"/>
              </a:ext>
            </a:extLst>
          </p:cNvPr>
          <p:cNvSpPr>
            <a:spLocks noGrp="1"/>
          </p:cNvSpPr>
          <p:nvPr>
            <p:ph type="sldNum" sz="quarter" idx="12"/>
          </p:nvPr>
        </p:nvSpPr>
        <p:spPr/>
        <p:txBody>
          <a:bodyPr/>
          <a:lstStyle/>
          <a:p>
            <a:fld id="{8A7ABE7B-1BB2-4F35-96A6-C264A26A5805}" type="slidenum">
              <a:rPr lang="el-GR" smtClean="0"/>
              <a:t>‹#›</a:t>
            </a:fld>
            <a:endParaRPr lang="el-GR"/>
          </a:p>
        </p:txBody>
      </p:sp>
    </p:spTree>
    <p:extLst>
      <p:ext uri="{BB962C8B-B14F-4D97-AF65-F5344CB8AC3E}">
        <p14:creationId xmlns:p14="http://schemas.microsoft.com/office/powerpoint/2010/main" val="715822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F92E39-0F37-B4A6-158B-462F66E21449}"/>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60F76C3-5585-EA2E-76DD-9E4EEA07A8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7C00E734-8AD1-36EF-AD44-2A5BF62D0E4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8811ADF2-C457-5CB8-180E-C751E6037D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C2A5575A-A76E-20C8-6C1F-9DDA688652BA}"/>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5A00A628-DF14-959B-78AB-B0BDC9AC50F8}"/>
              </a:ext>
            </a:extLst>
          </p:cNvPr>
          <p:cNvSpPr>
            <a:spLocks noGrp="1"/>
          </p:cNvSpPr>
          <p:nvPr>
            <p:ph type="dt" sz="half" idx="10"/>
          </p:nvPr>
        </p:nvSpPr>
        <p:spPr/>
        <p:txBody>
          <a:bodyPr/>
          <a:lstStyle/>
          <a:p>
            <a:fld id="{773EDBBE-1C30-4937-978C-DDA9BF65267D}" type="datetimeFigureOut">
              <a:rPr lang="el-GR" smtClean="0"/>
              <a:t>12/2/2024</a:t>
            </a:fld>
            <a:endParaRPr lang="el-GR"/>
          </a:p>
        </p:txBody>
      </p:sp>
      <p:sp>
        <p:nvSpPr>
          <p:cNvPr id="8" name="Θέση υποσέλιδου 7">
            <a:extLst>
              <a:ext uri="{FF2B5EF4-FFF2-40B4-BE49-F238E27FC236}">
                <a16:creationId xmlns:a16="http://schemas.microsoft.com/office/drawing/2014/main" id="{694DF4AD-D045-A4C3-1ACB-E119022CB1C2}"/>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0573040E-29BB-0082-78BF-456337D7D5D6}"/>
              </a:ext>
            </a:extLst>
          </p:cNvPr>
          <p:cNvSpPr>
            <a:spLocks noGrp="1"/>
          </p:cNvSpPr>
          <p:nvPr>
            <p:ph type="sldNum" sz="quarter" idx="12"/>
          </p:nvPr>
        </p:nvSpPr>
        <p:spPr/>
        <p:txBody>
          <a:bodyPr/>
          <a:lstStyle/>
          <a:p>
            <a:fld id="{8A7ABE7B-1BB2-4F35-96A6-C264A26A5805}" type="slidenum">
              <a:rPr lang="el-GR" smtClean="0"/>
              <a:t>‹#›</a:t>
            </a:fld>
            <a:endParaRPr lang="el-GR"/>
          </a:p>
        </p:txBody>
      </p:sp>
    </p:spTree>
    <p:extLst>
      <p:ext uri="{BB962C8B-B14F-4D97-AF65-F5344CB8AC3E}">
        <p14:creationId xmlns:p14="http://schemas.microsoft.com/office/powerpoint/2010/main" val="1126501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C3B627-6708-7995-B71E-573D31271E2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C5DA1F98-3F6E-8B1E-02E9-AB406A9D91F6}"/>
              </a:ext>
            </a:extLst>
          </p:cNvPr>
          <p:cNvSpPr>
            <a:spLocks noGrp="1"/>
          </p:cNvSpPr>
          <p:nvPr>
            <p:ph type="dt" sz="half" idx="10"/>
          </p:nvPr>
        </p:nvSpPr>
        <p:spPr/>
        <p:txBody>
          <a:bodyPr/>
          <a:lstStyle/>
          <a:p>
            <a:fld id="{773EDBBE-1C30-4937-978C-DDA9BF65267D}" type="datetimeFigureOut">
              <a:rPr lang="el-GR" smtClean="0"/>
              <a:t>12/2/2024</a:t>
            </a:fld>
            <a:endParaRPr lang="el-GR"/>
          </a:p>
        </p:txBody>
      </p:sp>
      <p:sp>
        <p:nvSpPr>
          <p:cNvPr id="4" name="Θέση υποσέλιδου 3">
            <a:extLst>
              <a:ext uri="{FF2B5EF4-FFF2-40B4-BE49-F238E27FC236}">
                <a16:creationId xmlns:a16="http://schemas.microsoft.com/office/drawing/2014/main" id="{E4C00ADF-10F5-E962-8E4F-AEECC48A5EE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0C65FBBB-52CF-B91D-C13F-F4434240384C}"/>
              </a:ext>
            </a:extLst>
          </p:cNvPr>
          <p:cNvSpPr>
            <a:spLocks noGrp="1"/>
          </p:cNvSpPr>
          <p:nvPr>
            <p:ph type="sldNum" sz="quarter" idx="12"/>
          </p:nvPr>
        </p:nvSpPr>
        <p:spPr/>
        <p:txBody>
          <a:bodyPr/>
          <a:lstStyle/>
          <a:p>
            <a:fld id="{8A7ABE7B-1BB2-4F35-96A6-C264A26A5805}" type="slidenum">
              <a:rPr lang="el-GR" smtClean="0"/>
              <a:t>‹#›</a:t>
            </a:fld>
            <a:endParaRPr lang="el-GR"/>
          </a:p>
        </p:txBody>
      </p:sp>
    </p:spTree>
    <p:extLst>
      <p:ext uri="{BB962C8B-B14F-4D97-AF65-F5344CB8AC3E}">
        <p14:creationId xmlns:p14="http://schemas.microsoft.com/office/powerpoint/2010/main" val="124838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2ED52D3-E9DC-A0B9-39DD-675A10128A23}"/>
              </a:ext>
            </a:extLst>
          </p:cNvPr>
          <p:cNvSpPr>
            <a:spLocks noGrp="1"/>
          </p:cNvSpPr>
          <p:nvPr>
            <p:ph type="dt" sz="half" idx="10"/>
          </p:nvPr>
        </p:nvSpPr>
        <p:spPr/>
        <p:txBody>
          <a:bodyPr/>
          <a:lstStyle/>
          <a:p>
            <a:fld id="{773EDBBE-1C30-4937-978C-DDA9BF65267D}" type="datetimeFigureOut">
              <a:rPr lang="el-GR" smtClean="0"/>
              <a:t>12/2/2024</a:t>
            </a:fld>
            <a:endParaRPr lang="el-GR"/>
          </a:p>
        </p:txBody>
      </p:sp>
      <p:sp>
        <p:nvSpPr>
          <p:cNvPr id="3" name="Θέση υποσέλιδου 2">
            <a:extLst>
              <a:ext uri="{FF2B5EF4-FFF2-40B4-BE49-F238E27FC236}">
                <a16:creationId xmlns:a16="http://schemas.microsoft.com/office/drawing/2014/main" id="{55EC3FC2-A5B4-C574-216A-3F45688060AB}"/>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4D3D8335-B305-8C12-DFA1-72A57F358FC2}"/>
              </a:ext>
            </a:extLst>
          </p:cNvPr>
          <p:cNvSpPr>
            <a:spLocks noGrp="1"/>
          </p:cNvSpPr>
          <p:nvPr>
            <p:ph type="sldNum" sz="quarter" idx="12"/>
          </p:nvPr>
        </p:nvSpPr>
        <p:spPr/>
        <p:txBody>
          <a:bodyPr/>
          <a:lstStyle/>
          <a:p>
            <a:fld id="{8A7ABE7B-1BB2-4F35-96A6-C264A26A5805}" type="slidenum">
              <a:rPr lang="el-GR" smtClean="0"/>
              <a:t>‹#›</a:t>
            </a:fld>
            <a:endParaRPr lang="el-GR"/>
          </a:p>
        </p:txBody>
      </p:sp>
    </p:spTree>
    <p:extLst>
      <p:ext uri="{BB962C8B-B14F-4D97-AF65-F5344CB8AC3E}">
        <p14:creationId xmlns:p14="http://schemas.microsoft.com/office/powerpoint/2010/main" val="3629772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6BF81C-F877-9A01-1F82-A9863C9D0F4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488D0BD-947E-4BB7-4C15-53A7821884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993DBC82-CBC6-ADAA-E03B-611CBA880F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B9FE841-FFAA-F3FF-DE00-F28623B4CBA3}"/>
              </a:ext>
            </a:extLst>
          </p:cNvPr>
          <p:cNvSpPr>
            <a:spLocks noGrp="1"/>
          </p:cNvSpPr>
          <p:nvPr>
            <p:ph type="dt" sz="half" idx="10"/>
          </p:nvPr>
        </p:nvSpPr>
        <p:spPr/>
        <p:txBody>
          <a:bodyPr/>
          <a:lstStyle/>
          <a:p>
            <a:fld id="{773EDBBE-1C30-4937-978C-DDA9BF65267D}" type="datetimeFigureOut">
              <a:rPr lang="el-GR" smtClean="0"/>
              <a:t>12/2/2024</a:t>
            </a:fld>
            <a:endParaRPr lang="el-GR"/>
          </a:p>
        </p:txBody>
      </p:sp>
      <p:sp>
        <p:nvSpPr>
          <p:cNvPr id="6" name="Θέση υποσέλιδου 5">
            <a:extLst>
              <a:ext uri="{FF2B5EF4-FFF2-40B4-BE49-F238E27FC236}">
                <a16:creationId xmlns:a16="http://schemas.microsoft.com/office/drawing/2014/main" id="{974E4B1A-35AA-4D95-2028-525247F7EED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7D2C1CE-BD7E-729C-FCA4-5E51C11841AA}"/>
              </a:ext>
            </a:extLst>
          </p:cNvPr>
          <p:cNvSpPr>
            <a:spLocks noGrp="1"/>
          </p:cNvSpPr>
          <p:nvPr>
            <p:ph type="sldNum" sz="quarter" idx="12"/>
          </p:nvPr>
        </p:nvSpPr>
        <p:spPr/>
        <p:txBody>
          <a:bodyPr/>
          <a:lstStyle/>
          <a:p>
            <a:fld id="{8A7ABE7B-1BB2-4F35-96A6-C264A26A5805}" type="slidenum">
              <a:rPr lang="el-GR" smtClean="0"/>
              <a:t>‹#›</a:t>
            </a:fld>
            <a:endParaRPr lang="el-GR"/>
          </a:p>
        </p:txBody>
      </p:sp>
    </p:spTree>
    <p:extLst>
      <p:ext uri="{BB962C8B-B14F-4D97-AF65-F5344CB8AC3E}">
        <p14:creationId xmlns:p14="http://schemas.microsoft.com/office/powerpoint/2010/main" val="2050033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96BBFB-264F-CE06-65DF-6AD79471744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CBE0459-11F1-122B-2957-7BFC64CA37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3E244E3A-B6FF-8106-6C9C-8E7C666FC2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6B49CC0-BD05-69FD-67A6-E97DF79535BB}"/>
              </a:ext>
            </a:extLst>
          </p:cNvPr>
          <p:cNvSpPr>
            <a:spLocks noGrp="1"/>
          </p:cNvSpPr>
          <p:nvPr>
            <p:ph type="dt" sz="half" idx="10"/>
          </p:nvPr>
        </p:nvSpPr>
        <p:spPr/>
        <p:txBody>
          <a:bodyPr/>
          <a:lstStyle/>
          <a:p>
            <a:fld id="{773EDBBE-1C30-4937-978C-DDA9BF65267D}" type="datetimeFigureOut">
              <a:rPr lang="el-GR" smtClean="0"/>
              <a:t>12/2/2024</a:t>
            </a:fld>
            <a:endParaRPr lang="el-GR"/>
          </a:p>
        </p:txBody>
      </p:sp>
      <p:sp>
        <p:nvSpPr>
          <p:cNvPr id="6" name="Θέση υποσέλιδου 5">
            <a:extLst>
              <a:ext uri="{FF2B5EF4-FFF2-40B4-BE49-F238E27FC236}">
                <a16:creationId xmlns:a16="http://schemas.microsoft.com/office/drawing/2014/main" id="{6EDF0177-CCC0-872E-A428-63C844DB395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BD5B217-D385-D8A9-AA4B-1E5FDC79BBA7}"/>
              </a:ext>
            </a:extLst>
          </p:cNvPr>
          <p:cNvSpPr>
            <a:spLocks noGrp="1"/>
          </p:cNvSpPr>
          <p:nvPr>
            <p:ph type="sldNum" sz="quarter" idx="12"/>
          </p:nvPr>
        </p:nvSpPr>
        <p:spPr/>
        <p:txBody>
          <a:bodyPr/>
          <a:lstStyle/>
          <a:p>
            <a:fld id="{8A7ABE7B-1BB2-4F35-96A6-C264A26A5805}" type="slidenum">
              <a:rPr lang="el-GR" smtClean="0"/>
              <a:t>‹#›</a:t>
            </a:fld>
            <a:endParaRPr lang="el-GR"/>
          </a:p>
        </p:txBody>
      </p:sp>
    </p:spTree>
    <p:extLst>
      <p:ext uri="{BB962C8B-B14F-4D97-AF65-F5344CB8AC3E}">
        <p14:creationId xmlns:p14="http://schemas.microsoft.com/office/powerpoint/2010/main" val="55392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CF7B63D8-BF57-EF4B-06C6-BE83308150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84489FE-7384-B16D-7D1B-0F872B0F6A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7771914-B0FF-526D-4A40-11EA592D8A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EDBBE-1C30-4937-978C-DDA9BF65267D}" type="datetimeFigureOut">
              <a:rPr lang="el-GR" smtClean="0"/>
              <a:t>12/2/2024</a:t>
            </a:fld>
            <a:endParaRPr lang="el-GR"/>
          </a:p>
        </p:txBody>
      </p:sp>
      <p:sp>
        <p:nvSpPr>
          <p:cNvPr id="5" name="Θέση υποσέλιδου 4">
            <a:extLst>
              <a:ext uri="{FF2B5EF4-FFF2-40B4-BE49-F238E27FC236}">
                <a16:creationId xmlns:a16="http://schemas.microsoft.com/office/drawing/2014/main" id="{BB634CE2-68B4-8504-4265-FBE3C1ACE1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7D9FFCBF-089B-0212-D655-2623792D25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7ABE7B-1BB2-4F35-96A6-C264A26A5805}" type="slidenum">
              <a:rPr lang="el-GR" smtClean="0"/>
              <a:t>‹#›</a:t>
            </a:fld>
            <a:endParaRPr lang="el-GR"/>
          </a:p>
        </p:txBody>
      </p:sp>
    </p:spTree>
    <p:extLst>
      <p:ext uri="{BB962C8B-B14F-4D97-AF65-F5344CB8AC3E}">
        <p14:creationId xmlns:p14="http://schemas.microsoft.com/office/powerpoint/2010/main" val="2908861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hyperlink" Target="https://www.talcmag.gr/psixologia/anoixte-ta-parathyra-tou-myalo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ontessorianikinotita.wordpress.com/tag/%CF%80%CE%B1%CE%B9%CE%B4%CE%B1%CE%B3%CF%89%CE%B3%CE%B9%CE%BA%CE%AE-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megalipanagiathivon.gr/2022/10/18/%CE%B5%CF%85%CE%B1%CE%B3%CE%B3%CE%B5%CE%BB%CE%B9%CF%83%CF%84%CE%B7%CF%83-%CE%BB%CE%BF%CF%85%CE%BA%CE%B1%CF%8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anixtiorizontes.gr/society/poia-einai-i-thesi-tou-patera-simera/" TargetMode="External"/><Relationship Id="rId2" Type="http://schemas.openxmlformats.org/officeDocument/2006/relationships/hyperlink" Target="https://anixtiorizontes.gr/author/renee/" TargetMode="Externa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hyperlink" Target="https://www.zafrana-school.gr/%CE%B7-%CF%86%CE%B9%CE%BB%CE%BF%CF%83%CE%BF%CF%86%CE%AF%CE%B1-%CF%84%CE%BF%CF%85-%CF%80%CF%81%CE%BF%CE%B3%CF%81%CE%AC%CE%BC%CE%BC%CE%B1%CF%84%CF%8C%CF%82-%CE%BC%CE%B1%CF%8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30EBA3-4D2E-42E8-B828-834555328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F1F13E56-0994-BE32-3E52-9B11341D8A6A}"/>
              </a:ext>
            </a:extLst>
          </p:cNvPr>
          <p:cNvPicPr>
            <a:picLocks noChangeAspect="1"/>
          </p:cNvPicPr>
          <p:nvPr/>
        </p:nvPicPr>
        <p:blipFill>
          <a:blip r:embed="rId2"/>
          <a:stretch>
            <a:fillRect/>
          </a:stretch>
        </p:blipFill>
        <p:spPr>
          <a:xfrm>
            <a:off x="0" y="503808"/>
            <a:ext cx="5850384" cy="5850384"/>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sp>
        <p:nvSpPr>
          <p:cNvPr id="11" name="Arc 10">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113DD64B-5815-8624-0CD4-374050465BA7}"/>
              </a:ext>
            </a:extLst>
          </p:cNvPr>
          <p:cNvSpPr>
            <a:spLocks noGrp="1"/>
          </p:cNvSpPr>
          <p:nvPr>
            <p:ph type="ctrTitle"/>
          </p:nvPr>
        </p:nvSpPr>
        <p:spPr>
          <a:xfrm>
            <a:off x="6417732" y="957715"/>
            <a:ext cx="5130798" cy="2750419"/>
          </a:xfrm>
        </p:spPr>
        <p:txBody>
          <a:bodyPr>
            <a:normAutofit/>
          </a:bodyPr>
          <a:lstStyle/>
          <a:p>
            <a:r>
              <a:rPr lang="el-GR"/>
              <a:t>ΠΡΟΣΧΟΛΙΚΗ ΗΛΙΚΙΑ ΚΑΙ ΒΙΒΛΟΣ</a:t>
            </a:r>
            <a:endParaRPr lang="el-GR" dirty="0"/>
          </a:p>
        </p:txBody>
      </p:sp>
      <p:sp>
        <p:nvSpPr>
          <p:cNvPr id="13" name="Oval 12">
            <a:extLst>
              <a:ext uri="{FF2B5EF4-FFF2-40B4-BE49-F238E27FC236}">
                <a16:creationId xmlns:a16="http://schemas.microsoft.com/office/drawing/2014/main" id="{528AA953-F4F9-4DC5-97C7-491F4AF93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079" y="5607717"/>
            <a:ext cx="513442" cy="4995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Υπότιτλος 2">
            <a:extLst>
              <a:ext uri="{FF2B5EF4-FFF2-40B4-BE49-F238E27FC236}">
                <a16:creationId xmlns:a16="http://schemas.microsoft.com/office/drawing/2014/main" id="{FE1449EF-04D0-6AF7-DFBE-0DBDCF46408A}"/>
              </a:ext>
            </a:extLst>
          </p:cNvPr>
          <p:cNvSpPr>
            <a:spLocks noGrp="1"/>
          </p:cNvSpPr>
          <p:nvPr>
            <p:ph type="subTitle" idx="1"/>
          </p:nvPr>
        </p:nvSpPr>
        <p:spPr>
          <a:xfrm>
            <a:off x="6417732" y="3800209"/>
            <a:ext cx="5130798" cy="2307022"/>
          </a:xfrm>
        </p:spPr>
        <p:txBody>
          <a:bodyPr>
            <a:normAutofit/>
          </a:bodyPr>
          <a:lstStyle/>
          <a:p>
            <a:r>
              <a:rPr lang="el-GR"/>
              <a:t>Σ. Δεσπότης</a:t>
            </a:r>
            <a:endParaRPr lang="el-GR" dirty="0"/>
          </a:p>
        </p:txBody>
      </p:sp>
    </p:spTree>
    <p:extLst>
      <p:ext uri="{BB962C8B-B14F-4D97-AF65-F5344CB8AC3E}">
        <p14:creationId xmlns:p14="http://schemas.microsoft.com/office/powerpoint/2010/main" val="94487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Τίτλος 1">
            <a:extLst>
              <a:ext uri="{FF2B5EF4-FFF2-40B4-BE49-F238E27FC236}">
                <a16:creationId xmlns:a16="http://schemas.microsoft.com/office/drawing/2014/main" id="{F869286B-BCB4-A4BA-F54E-FF39076391FB}"/>
              </a:ext>
            </a:extLst>
          </p:cNvPr>
          <p:cNvSpPr>
            <a:spLocks noGrp="1"/>
          </p:cNvSpPr>
          <p:nvPr>
            <p:ph type="title"/>
          </p:nvPr>
        </p:nvSpPr>
        <p:spPr>
          <a:xfrm>
            <a:off x="838200" y="643467"/>
            <a:ext cx="2951205" cy="5571066"/>
          </a:xfrm>
        </p:spPr>
        <p:txBody>
          <a:bodyPr>
            <a:normAutofit/>
          </a:bodyPr>
          <a:lstStyle/>
          <a:p>
            <a:r>
              <a:rPr lang="el-GR" sz="3700">
                <a:solidFill>
                  <a:srgbClr val="FFFFFF"/>
                </a:solidFill>
              </a:rPr>
              <a:t>Επτά Είδη Νοημοσύνης!!!</a:t>
            </a:r>
          </a:p>
        </p:txBody>
      </p:sp>
      <p:graphicFrame>
        <p:nvGraphicFramePr>
          <p:cNvPr id="16" name="Θέση περιεχομένου 2">
            <a:extLst>
              <a:ext uri="{FF2B5EF4-FFF2-40B4-BE49-F238E27FC236}">
                <a16:creationId xmlns:a16="http://schemas.microsoft.com/office/drawing/2014/main" id="{07D77375-506C-BB0B-284F-2C309C4DC464}"/>
              </a:ext>
            </a:extLst>
          </p:cNvPr>
          <p:cNvGraphicFramePr>
            <a:graphicFrameLocks noGrp="1"/>
          </p:cNvGraphicFramePr>
          <p:nvPr>
            <p:ph idx="1"/>
            <p:extLst>
              <p:ext uri="{D42A27DB-BD31-4B8C-83A1-F6EECF244321}">
                <p14:modId xmlns:p14="http://schemas.microsoft.com/office/powerpoint/2010/main" val="2440439384"/>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25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38EAAF-E6A5-46B3-8C64-B62893A6E8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5370504" cy="6868398"/>
          </a:xfrm>
          <a:prstGeom prst="rect">
            <a:avLst/>
          </a:prstGeom>
          <a:gradFill>
            <a:gsLst>
              <a:gs pos="15000">
                <a:schemeClr val="accent2"/>
              </a:gs>
              <a:gs pos="100000">
                <a:schemeClr val="accent5"/>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C1D2843-7058-3BB3-B940-8D6305BB1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130" y="0"/>
            <a:ext cx="5364376" cy="6850838"/>
          </a:xfrm>
          <a:prstGeom prst="rect">
            <a:avLst/>
          </a:prstGeom>
          <a:gradFill flip="none" rotWithShape="1">
            <a:gsLst>
              <a:gs pos="0">
                <a:schemeClr val="accent5">
                  <a:alpha val="79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A8CCCF-7F01-82C0-9F27-06D12F1A2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10361" y="3101985"/>
            <a:ext cx="2154733" cy="5365554"/>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9A0D6D-005E-41FF-5B01-28AE0A94A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4121753" cy="6868398"/>
          </a:xfrm>
          <a:prstGeom prst="rect">
            <a:avLst/>
          </a:prstGeom>
          <a:gradFill flip="none" rotWithShape="1">
            <a:gsLst>
              <a:gs pos="2000">
                <a:schemeClr val="accent5">
                  <a:lumMod val="60000"/>
                  <a:lumOff val="40000"/>
                  <a:alpha val="68000"/>
                </a:schemeClr>
              </a:gs>
              <a:gs pos="37000">
                <a:schemeClr val="accent5">
                  <a:alpha val="0"/>
                </a:schemeClr>
              </a:gs>
            </a:gsLst>
            <a:lin ang="114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Τίτλος 1">
            <a:extLst>
              <a:ext uri="{FF2B5EF4-FFF2-40B4-BE49-F238E27FC236}">
                <a16:creationId xmlns:a16="http://schemas.microsoft.com/office/drawing/2014/main" id="{5014F18E-1748-A5F3-0484-A78163707450}"/>
              </a:ext>
            </a:extLst>
          </p:cNvPr>
          <p:cNvSpPr>
            <a:spLocks noGrp="1"/>
          </p:cNvSpPr>
          <p:nvPr>
            <p:ph type="title"/>
          </p:nvPr>
        </p:nvSpPr>
        <p:spPr>
          <a:xfrm>
            <a:off x="639192" y="919875"/>
            <a:ext cx="3847967" cy="4326111"/>
          </a:xfrm>
        </p:spPr>
        <p:txBody>
          <a:bodyPr anchor="t">
            <a:normAutofit/>
          </a:bodyPr>
          <a:lstStyle/>
          <a:p>
            <a:r>
              <a:rPr lang="el-GR" sz="3200">
                <a:solidFill>
                  <a:srgbClr val="FFFFFF"/>
                </a:solidFill>
              </a:rPr>
              <a:t>ΛΑΘΟΣ</a:t>
            </a:r>
          </a:p>
        </p:txBody>
      </p:sp>
      <p:sp>
        <p:nvSpPr>
          <p:cNvPr id="3" name="Θέση περιεχομένου 2">
            <a:extLst>
              <a:ext uri="{FF2B5EF4-FFF2-40B4-BE49-F238E27FC236}">
                <a16:creationId xmlns:a16="http://schemas.microsoft.com/office/drawing/2014/main" id="{5B373FF9-43EC-AF7D-13A5-8D73E2DA0BF4}"/>
              </a:ext>
            </a:extLst>
          </p:cNvPr>
          <p:cNvSpPr>
            <a:spLocks noGrp="1"/>
          </p:cNvSpPr>
          <p:nvPr>
            <p:ph idx="1"/>
          </p:nvPr>
        </p:nvSpPr>
        <p:spPr>
          <a:xfrm>
            <a:off x="6096000" y="874782"/>
            <a:ext cx="5105400" cy="5029061"/>
          </a:xfrm>
        </p:spPr>
        <p:txBody>
          <a:bodyPr>
            <a:normAutofit/>
          </a:bodyPr>
          <a:lstStyle/>
          <a:p>
            <a:r>
              <a:rPr lang="el-GR" sz="2000" dirty="0"/>
              <a:t>Λάθος η Βαθμολογία (π.χ. 8)</a:t>
            </a:r>
          </a:p>
          <a:p>
            <a:r>
              <a:rPr lang="el-GR" sz="2000" dirty="0"/>
              <a:t>Λάθος η Παπαγαλία (= κορσές Εγκεφάλου) – «Παπαγάλος» και όχι «Αθηνά» ή Προμηθέας το σύμβολο ΕΚΠΑ.</a:t>
            </a:r>
          </a:p>
          <a:p>
            <a:r>
              <a:rPr lang="el-GR" sz="2000" dirty="0"/>
              <a:t>Λάθος η Σύγκριση των Μαθητών και η τοποθέτησή τους σε σειρές «πούλμαν», όπου βλέπουν την πλάτη του «άλλου»</a:t>
            </a:r>
          </a:p>
          <a:p>
            <a:r>
              <a:rPr lang="el-GR" sz="2000" dirty="0"/>
              <a:t>Λάθος οι Χαρακτηρισμοί.</a:t>
            </a:r>
          </a:p>
          <a:p>
            <a:r>
              <a:rPr lang="el-GR" sz="2000" dirty="0"/>
              <a:t>Δεν διαβάζω το Παιδί (Συζητώ-…). Διάβασμα του Παιδιού από τον Πατέρα</a:t>
            </a:r>
          </a:p>
          <a:p>
            <a:r>
              <a:rPr lang="el-GR" sz="2000" dirty="0"/>
              <a:t>Προβλήματα ανορεξίας συνδέονται με τη σχέση με τη Μητέρα. </a:t>
            </a:r>
          </a:p>
          <a:p>
            <a:endParaRPr lang="el-GR" sz="2000" dirty="0"/>
          </a:p>
        </p:txBody>
      </p:sp>
    </p:spTree>
    <p:extLst>
      <p:ext uri="{BB962C8B-B14F-4D97-AF65-F5344CB8AC3E}">
        <p14:creationId xmlns:p14="http://schemas.microsoft.com/office/powerpoint/2010/main" val="1866214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1E8C77-4FF4-9008-969B-39222DE5AB1E}"/>
              </a:ext>
            </a:extLst>
          </p:cNvPr>
          <p:cNvSpPr>
            <a:spLocks noGrp="1"/>
          </p:cNvSpPr>
          <p:nvPr>
            <p:ph type="title"/>
          </p:nvPr>
        </p:nvSpPr>
        <p:spPr>
          <a:xfrm>
            <a:off x="762001" y="1138265"/>
            <a:ext cx="9390528" cy="1401183"/>
          </a:xfrm>
        </p:spPr>
        <p:txBody>
          <a:bodyPr anchor="t">
            <a:normAutofit/>
          </a:bodyPr>
          <a:lstStyle/>
          <a:p>
            <a:r>
              <a:rPr lang="el-GR" sz="3200"/>
              <a:t>Σύγκρουση παιδιών</a:t>
            </a:r>
          </a:p>
        </p:txBody>
      </p:sp>
      <p:cxnSp>
        <p:nvCxnSpPr>
          <p:cNvPr id="16" name="Straight Connector 7">
            <a:extLst>
              <a:ext uri="{FF2B5EF4-FFF2-40B4-BE49-F238E27FC236}">
                <a16:creationId xmlns:a16="http://schemas.microsoft.com/office/drawing/2014/main" id="{D2C4353C-C927-1758-0BEF-21E9E0D81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4098ED99-30D5-E009-0145-D60607847081}"/>
              </a:ext>
            </a:extLst>
          </p:cNvPr>
          <p:cNvSpPr>
            <a:spLocks noGrp="1"/>
          </p:cNvSpPr>
          <p:nvPr>
            <p:ph idx="1"/>
          </p:nvPr>
        </p:nvSpPr>
        <p:spPr>
          <a:xfrm>
            <a:off x="254000" y="1696720"/>
            <a:ext cx="11714479" cy="4805680"/>
          </a:xfrm>
        </p:spPr>
        <p:txBody>
          <a:bodyPr>
            <a:normAutofit/>
          </a:bodyPr>
          <a:lstStyle/>
          <a:p>
            <a:r>
              <a:rPr lang="el-GR" sz="1600" b="1" dirty="0"/>
              <a:t>Βήμα 1ο </a:t>
            </a:r>
            <a:r>
              <a:rPr lang="el-GR" sz="1600" dirty="0"/>
              <a:t>Λέει ο ενήλικας: «Αυτή η κατάσταση είναι πολύ φορτισμένη. Ας κάτσουμε να συζητήσουμε». Κάθονται και τους δίνεται η ευκαιρία να ηρεμήσουν. </a:t>
            </a:r>
          </a:p>
          <a:p>
            <a:r>
              <a:rPr lang="el-GR" sz="1600" b="1" dirty="0"/>
              <a:t>Βήμα 2ο. </a:t>
            </a:r>
            <a:r>
              <a:rPr lang="el-GR" sz="1600" dirty="0"/>
              <a:t>Συνεχίζει λέγοντας: • «Θα μεσολαβήσω και ορίστε η διαδικασία: Το κάθε άτομο της σύγκρουσης θα πει τα γεγονότα από την πλευρά του και θα μιλάει ένας κάθε φορά». </a:t>
            </a:r>
          </a:p>
          <a:p>
            <a:pPr marL="0" indent="0">
              <a:buNone/>
            </a:pPr>
            <a:r>
              <a:rPr lang="el-GR" sz="1600" dirty="0"/>
              <a:t>Οι άλλοι προσπαθούν να καταλάβουν και μιλάνε μόνο όταν έρθει η σειρά τους. • «Δεν επαναλαμβάνουμε ό,τι έχει ήδη ειπωθεί. Χρησιμοποιούμε λέξεις και εκφράσεις που δείχνουν σεβασμό στην ομήγυρη». Ο ενήλικας δίνει οδηγίες σε κάθε έναν που μιλάει. • Καθένας που μιλάει λέει: </a:t>
            </a:r>
            <a:r>
              <a:rPr lang="el-GR" sz="1600" b="1" dirty="0"/>
              <a:t>«Αυτή είναι η άποψή μου. Έτσι είδα την κατάσταση». </a:t>
            </a:r>
            <a:r>
              <a:rPr lang="el-GR" sz="1600" dirty="0"/>
              <a:t>• Οι υπόλοιποι ομιλητές λένε: «Άκουσα την άποψή σου. Η δική μου άποψη είναι η ακόλουθη. Έτσι είδα την κατάσταση». Όλοι μπορούν να έχουν το ρόλο και του ομιλητή και του ακροατή. </a:t>
            </a:r>
          </a:p>
          <a:p>
            <a:r>
              <a:rPr lang="el-GR" sz="1600" b="1" dirty="0"/>
              <a:t>Βήμα 3ο. </a:t>
            </a:r>
            <a:r>
              <a:rPr lang="el-GR" sz="1600" dirty="0"/>
              <a:t>Συνεχίζουν εξετάζοντας </a:t>
            </a:r>
            <a:r>
              <a:rPr lang="el-GR" sz="1600" b="1" dirty="0"/>
              <a:t>τι θα ήθελαν να γίνει την επόμενη φορά. </a:t>
            </a:r>
            <a:r>
              <a:rPr lang="el-GR" sz="1600" dirty="0"/>
              <a:t>• Ξαναμιλάει ένας-ένας και αναφέρεται στο τί θα ήθελε να γίνει την επόμενη φορά, ξεκινώντας ως εξής: «Στο μέλλον θα ήθελα να γίνει…(το αυτό).» • Ο επόμενος ξεκινάει και αυτός ως εξής: </a:t>
            </a:r>
            <a:r>
              <a:rPr lang="el-GR" sz="1600" b="1" dirty="0"/>
              <a:t>«Άκουσα αυτό που θα ήθελες να γίνεται στο μέλλον. Εγώ στο μέλλον θα ήθελα να γίνεται…» </a:t>
            </a:r>
          </a:p>
          <a:p>
            <a:r>
              <a:rPr lang="el-GR" sz="1600" b="1" dirty="0"/>
              <a:t>Βήμα 4ο. </a:t>
            </a:r>
            <a:r>
              <a:rPr lang="el-GR" sz="1600" dirty="0"/>
              <a:t>Κατόπιν εξετάζουν τί θα μπορούσαν να κάνουν στο μέλλον, ώστε να είναι καλύτερη η κατάσταση. • Ξαναμιλάει ένας-ένας ξεκινώντας ως εξής: «Να τί θα μπορούσα να κάνω στο μέλλον.» • Ο επόμενος ξεκινάει και αυτός ως εξής: «Άκουσα αυτό που θα μπορούσες να κάνεις. Εγώ να τί θα μπορούσα να κάνω στο μέλλον». </a:t>
            </a:r>
          </a:p>
          <a:p>
            <a:r>
              <a:rPr lang="el-GR" sz="1600" b="1" dirty="0"/>
              <a:t>Βήμα 5ο. </a:t>
            </a:r>
            <a:r>
              <a:rPr lang="el-GR" sz="1600" dirty="0"/>
              <a:t>Τέλος ο διάλογος αυτός κλείνει από τον μεσολαβητή, διαβεβαιώνοντάς τους πως θα είναι κοντά τους, αν χρειαστούν τη βοήθειά του.</a:t>
            </a:r>
          </a:p>
        </p:txBody>
      </p:sp>
    </p:spTree>
    <p:extLst>
      <p:ext uri="{BB962C8B-B14F-4D97-AF65-F5344CB8AC3E}">
        <p14:creationId xmlns:p14="http://schemas.microsoft.com/office/powerpoint/2010/main" val="3947820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453DCDC-B49C-CD05-C81B-4B1844FF63BD}"/>
              </a:ext>
            </a:extLst>
          </p:cNvPr>
          <p:cNvSpPr>
            <a:spLocks noGrp="1"/>
          </p:cNvSpPr>
          <p:nvPr>
            <p:ph type="title"/>
          </p:nvPr>
        </p:nvSpPr>
        <p:spPr>
          <a:xfrm>
            <a:off x="1675607" y="136438"/>
            <a:ext cx="9418893" cy="1080159"/>
          </a:xfrm>
        </p:spPr>
        <p:txBody>
          <a:bodyPr anchor="ctr">
            <a:normAutofit/>
          </a:bodyPr>
          <a:lstStyle/>
          <a:p>
            <a:r>
              <a:rPr lang="el-GR" sz="4800" dirty="0"/>
              <a:t>“Πέντε Παράθυρα Ευκαιρίας” </a:t>
            </a:r>
          </a:p>
        </p:txBody>
      </p:sp>
      <p:sp>
        <p:nvSpPr>
          <p:cNvPr id="3" name="Θέση περιεχομένου 2">
            <a:extLst>
              <a:ext uri="{FF2B5EF4-FFF2-40B4-BE49-F238E27FC236}">
                <a16:creationId xmlns:a16="http://schemas.microsoft.com/office/drawing/2014/main" id="{FDBA11CD-B600-7D86-5BFB-018E745F7F6A}"/>
              </a:ext>
            </a:extLst>
          </p:cNvPr>
          <p:cNvSpPr>
            <a:spLocks noGrp="1"/>
          </p:cNvSpPr>
          <p:nvPr>
            <p:ph idx="1"/>
          </p:nvPr>
        </p:nvSpPr>
        <p:spPr>
          <a:xfrm>
            <a:off x="267837" y="1524001"/>
            <a:ext cx="11720963" cy="4817606"/>
          </a:xfrm>
        </p:spPr>
        <p:txBody>
          <a:bodyPr anchor="ctr">
            <a:normAutofit/>
          </a:bodyPr>
          <a:lstStyle/>
          <a:p>
            <a:pPr marL="0" indent="0">
              <a:buNone/>
            </a:pPr>
            <a:r>
              <a:rPr lang="el-GR" sz="1800" dirty="0"/>
              <a:t>Πότε ο ανθρώπινος εγκέφαλος δημιουργεί τις </a:t>
            </a:r>
            <a:r>
              <a:rPr lang="el-GR" sz="1800" dirty="0" err="1"/>
              <a:t>νευρωνικές</a:t>
            </a:r>
            <a:r>
              <a:rPr lang="el-GR" sz="1800" dirty="0"/>
              <a:t> υποδομές για τις </a:t>
            </a:r>
            <a:r>
              <a:rPr lang="el-GR" sz="1800" dirty="0" err="1"/>
              <a:t>ικανότητεςΜε</a:t>
            </a:r>
            <a:r>
              <a:rPr lang="el-GR" sz="1800" dirty="0"/>
              <a:t> άλλα λόγια, το παιδί έχει έντονη </a:t>
            </a:r>
            <a:r>
              <a:rPr lang="el-GR" sz="1800" b="1" dirty="0"/>
              <a:t>εσωτερική παρόρμηση</a:t>
            </a:r>
            <a:r>
              <a:rPr lang="el-GR" sz="1800" dirty="0"/>
              <a:t> να αναπτύξει μια επί μέρους ικανότητα και </a:t>
            </a:r>
            <a:r>
              <a:rPr lang="el-GR" sz="1800" b="1" dirty="0"/>
              <a:t>επιζητά με πάθος</a:t>
            </a:r>
            <a:r>
              <a:rPr lang="el-GR" sz="1800" dirty="0"/>
              <a:t> ανάλογα ερεθίσματα και εμπειρίες</a:t>
            </a:r>
          </a:p>
          <a:p>
            <a:pPr algn="just">
              <a:buFont typeface="Arial" panose="020B0604020202020204" pitchFamily="34" charset="0"/>
              <a:buChar char="•"/>
            </a:pPr>
            <a:r>
              <a:rPr lang="el-GR" sz="1800" dirty="0"/>
              <a:t>Το “παράθυρο ευκαιρίας” για τη </a:t>
            </a:r>
            <a:r>
              <a:rPr lang="el-GR" sz="1800" b="1" dirty="0"/>
              <a:t>συναισθηματική ωρίμανση</a:t>
            </a:r>
            <a:r>
              <a:rPr lang="el-GR" sz="1800" dirty="0"/>
              <a:t> και την </a:t>
            </a:r>
            <a:r>
              <a:rPr lang="el-GR" sz="1800" b="1" dirty="0"/>
              <a:t>κοινωνικοποίηση</a:t>
            </a:r>
            <a:r>
              <a:rPr lang="el-GR" sz="1800" dirty="0"/>
              <a:t> κυριαρχεί μεταξύ </a:t>
            </a:r>
            <a:r>
              <a:rPr lang="el-GR" sz="1800" b="1" dirty="0"/>
              <a:t>0-2</a:t>
            </a:r>
            <a:r>
              <a:rPr lang="el-GR" sz="1800" dirty="0"/>
              <a:t> (δηλαδή από τη γέννηση μέχρι και το τέλος του δευτέρου έτους).</a:t>
            </a:r>
          </a:p>
          <a:p>
            <a:pPr algn="just">
              <a:buFont typeface="Arial" panose="020B0604020202020204" pitchFamily="34" charset="0"/>
              <a:buChar char="•"/>
            </a:pPr>
            <a:r>
              <a:rPr lang="el-GR" sz="1800" dirty="0"/>
              <a:t>Το “παράθυρο ευκαιρίας” για τη </a:t>
            </a:r>
            <a:r>
              <a:rPr lang="el-GR" sz="1800" b="1" dirty="0"/>
              <a:t>γλώσσα</a:t>
            </a:r>
            <a:r>
              <a:rPr lang="el-GR" sz="1800" dirty="0"/>
              <a:t>, που περιλαμβάνει και τη </a:t>
            </a:r>
            <a:r>
              <a:rPr lang="el-GR" sz="1800" b="1" dirty="0"/>
              <a:t>γραφή</a:t>
            </a:r>
            <a:r>
              <a:rPr lang="el-GR" sz="1800" dirty="0"/>
              <a:t> και την </a:t>
            </a:r>
            <a:r>
              <a:rPr lang="el-GR" sz="1800" b="1" dirty="0"/>
              <a:t>ανάγνωση</a:t>
            </a:r>
            <a:r>
              <a:rPr lang="el-GR" sz="1800" dirty="0"/>
              <a:t> κυριαρχεί από </a:t>
            </a:r>
            <a:r>
              <a:rPr lang="el-GR" sz="1800" b="1" dirty="0"/>
              <a:t>0-6</a:t>
            </a:r>
            <a:r>
              <a:rPr lang="el-GR" sz="1800" dirty="0"/>
              <a:t> (δηλαδή από τη γέννηση μέχρι και τα έξι χρόνια). Με άλλα λόγια, κατά το χρονικό αυτό διάστημα “</a:t>
            </a:r>
            <a:r>
              <a:rPr lang="el-GR" sz="1800" b="1" dirty="0"/>
              <a:t>καλωδιώνεται</a:t>
            </a:r>
            <a:r>
              <a:rPr lang="el-GR" sz="1800" dirty="0"/>
              <a:t>” στον εγκέφαλο του παιδιού και το “</a:t>
            </a:r>
            <a:r>
              <a:rPr lang="el-GR" sz="1800" b="1" dirty="0"/>
              <a:t>κέντρο της γραφής</a:t>
            </a:r>
            <a:r>
              <a:rPr lang="el-GR" sz="1800" dirty="0"/>
              <a:t>” και το “</a:t>
            </a:r>
            <a:r>
              <a:rPr lang="el-GR" sz="1800" b="1" dirty="0"/>
              <a:t>κέντρο της ανάγνωσης</a:t>
            </a:r>
            <a:r>
              <a:rPr lang="el-GR" sz="1800" dirty="0"/>
              <a:t>“. Τα κέντρα αυτά, λοιπόν, οργανώνονται </a:t>
            </a:r>
            <a:r>
              <a:rPr lang="el-GR" sz="1800" dirty="0" err="1"/>
              <a:t>νευρωνικά</a:t>
            </a:r>
            <a:r>
              <a:rPr lang="el-GR" sz="1800" dirty="0"/>
              <a:t> πριν το παιδί φοιτήσει στην πρώτη τάξη του Δημοτικού, οπότε και διδάσκεται παραδοσιακά για πρώτη φορά γραφή και ανάγνωση. Είναι προφανές ότι θα πρέπει να προσφέρονται στα παιδιά της προσχολικής ηλικίας, βιωματικά και με τρόπο παιγνιώδη, πλούσια ερεθίσματα γραφής και ανάγνωσης.</a:t>
            </a:r>
          </a:p>
          <a:p>
            <a:pPr algn="just">
              <a:buFont typeface="Arial" panose="020B0604020202020204" pitchFamily="34" charset="0"/>
              <a:buChar char="•"/>
            </a:pPr>
            <a:r>
              <a:rPr lang="el-GR" sz="1800" dirty="0"/>
              <a:t>Το “παράθυρο ευκαιρίας” για τη </a:t>
            </a:r>
            <a:r>
              <a:rPr lang="el-GR" sz="1800" b="1" dirty="0"/>
              <a:t>μαθηματική-λογική σκέψη</a:t>
            </a:r>
            <a:r>
              <a:rPr lang="el-GR" sz="1800" dirty="0"/>
              <a:t> είναι </a:t>
            </a:r>
            <a:r>
              <a:rPr lang="el-GR" sz="1800" b="1" dirty="0"/>
              <a:t>1-4</a:t>
            </a:r>
            <a:r>
              <a:rPr lang="el-GR" sz="1800" dirty="0"/>
              <a:t>.</a:t>
            </a:r>
          </a:p>
          <a:p>
            <a:pPr algn="just">
              <a:buFont typeface="Arial" panose="020B0604020202020204" pitchFamily="34" charset="0"/>
              <a:buChar char="•"/>
            </a:pPr>
            <a:r>
              <a:rPr lang="el-GR" sz="1800" dirty="0"/>
              <a:t>Το “παράθυρο ευκαιρίας” για την </a:t>
            </a:r>
            <a:r>
              <a:rPr lang="el-GR" sz="1800" b="1" dirty="0"/>
              <a:t>ξένη γλώσσα</a:t>
            </a:r>
            <a:r>
              <a:rPr lang="el-GR" sz="1800" dirty="0"/>
              <a:t> είναι </a:t>
            </a:r>
            <a:r>
              <a:rPr lang="el-GR" sz="1800" b="1" dirty="0"/>
              <a:t>0-6 (παράδειγμα παιδιών με γονείς και τροφούς διαφορετικών εθνοτήτων)</a:t>
            </a:r>
            <a:r>
              <a:rPr lang="el-GR" sz="1800" dirty="0"/>
              <a:t>.</a:t>
            </a:r>
          </a:p>
          <a:p>
            <a:pPr algn="just">
              <a:buFont typeface="Arial" panose="020B0604020202020204" pitchFamily="34" charset="0"/>
              <a:buChar char="•"/>
            </a:pPr>
            <a:r>
              <a:rPr lang="el-GR" sz="1800" dirty="0"/>
              <a:t>Το “παράθυρο ευκαιρίας” για τη </a:t>
            </a:r>
            <a:r>
              <a:rPr lang="el-GR" sz="1800" b="1" dirty="0"/>
              <a:t>μουσική</a:t>
            </a:r>
            <a:r>
              <a:rPr lang="el-GR" sz="1800" dirty="0"/>
              <a:t> είναι </a:t>
            </a:r>
            <a:r>
              <a:rPr lang="el-GR" sz="1800" b="1" dirty="0"/>
              <a:t>3-10</a:t>
            </a:r>
            <a:r>
              <a:rPr lang="el-GR" sz="1800" dirty="0"/>
              <a:t>.  </a:t>
            </a:r>
          </a:p>
          <a:p>
            <a:pPr lvl="8"/>
            <a:r>
              <a:rPr lang="de-DE" sz="800" dirty="0"/>
              <a:t>https://www.talcmag.gr/psixologia/anoixte-ta-parathyra-tou-myalou/</a:t>
            </a:r>
            <a:endParaRPr lang="el-GR" sz="800" dirty="0"/>
          </a:p>
          <a:p>
            <a:endParaRPr lang="el-GR" sz="13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16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4DF9956-BA5B-8697-2E01-B8994CB5A10A}"/>
              </a:ext>
            </a:extLst>
          </p:cNvPr>
          <p:cNvSpPr>
            <a:spLocks noGrp="1"/>
          </p:cNvSpPr>
          <p:nvPr>
            <p:ph type="title"/>
          </p:nvPr>
        </p:nvSpPr>
        <p:spPr>
          <a:xfrm>
            <a:off x="1043631" y="809898"/>
            <a:ext cx="10173010" cy="1554480"/>
          </a:xfrm>
        </p:spPr>
        <p:txBody>
          <a:bodyPr anchor="ctr">
            <a:normAutofit/>
          </a:bodyPr>
          <a:lstStyle/>
          <a:p>
            <a:pPr algn="ctr"/>
            <a:r>
              <a:rPr lang="el-GR" sz="4800" dirty="0"/>
              <a:t>Μύθος =Παραμύθι;</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384714F2-F898-FD1B-8B10-6F9D3FF46246}"/>
              </a:ext>
            </a:extLst>
          </p:cNvPr>
          <p:cNvGraphicFramePr>
            <a:graphicFrameLocks noGrp="1"/>
          </p:cNvGraphicFramePr>
          <p:nvPr>
            <p:ph idx="1"/>
            <p:extLst>
              <p:ext uri="{D42A27DB-BD31-4B8C-83A1-F6EECF244321}">
                <p14:modId xmlns:p14="http://schemas.microsoft.com/office/powerpoint/2010/main" val="1327959881"/>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8287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B7DFE91-F5A1-7652-BE90-AF8C19974BBC}"/>
              </a:ext>
            </a:extLst>
          </p:cNvPr>
          <p:cNvSpPr>
            <a:spLocks noGrp="1"/>
          </p:cNvSpPr>
          <p:nvPr>
            <p:ph type="title"/>
          </p:nvPr>
        </p:nvSpPr>
        <p:spPr>
          <a:xfrm>
            <a:off x="1043631" y="809898"/>
            <a:ext cx="9942716" cy="1554480"/>
          </a:xfrm>
        </p:spPr>
        <p:txBody>
          <a:bodyPr anchor="ctr">
            <a:normAutofit/>
          </a:bodyPr>
          <a:lstStyle/>
          <a:p>
            <a:r>
              <a:rPr lang="el-GR" sz="4800"/>
              <a:t>Παιχνίδι και Μίμηση (Αντικατοπτρισμός)</a:t>
            </a:r>
          </a:p>
        </p:txBody>
      </p:sp>
      <p:sp>
        <p:nvSpPr>
          <p:cNvPr id="3" name="Θέση περιεχομένου 2">
            <a:extLst>
              <a:ext uri="{FF2B5EF4-FFF2-40B4-BE49-F238E27FC236}">
                <a16:creationId xmlns:a16="http://schemas.microsoft.com/office/drawing/2014/main" id="{DCA2972B-85BF-9C0F-6710-1F9403F574AB}"/>
              </a:ext>
            </a:extLst>
          </p:cNvPr>
          <p:cNvSpPr>
            <a:spLocks noGrp="1"/>
          </p:cNvSpPr>
          <p:nvPr>
            <p:ph idx="1"/>
          </p:nvPr>
        </p:nvSpPr>
        <p:spPr>
          <a:xfrm>
            <a:off x="1045028" y="3017522"/>
            <a:ext cx="10502538" cy="3124658"/>
          </a:xfrm>
        </p:spPr>
        <p:txBody>
          <a:bodyPr anchor="ctr">
            <a:normAutofit/>
          </a:bodyPr>
          <a:lstStyle/>
          <a:p>
            <a:pPr algn="just"/>
            <a:r>
              <a:rPr lang="el-GR" sz="2000" dirty="0"/>
              <a:t>Μέσα σε ένα τέτοιο περιβάλλον τα παιδιά όχι μόνο μαθαίνουν με μεγάλη ευκολία, αλλά </a:t>
            </a:r>
            <a:r>
              <a:rPr lang="el-GR" sz="2000" b="1" dirty="0"/>
              <a:t>συνδέονται συναισθηματικά </a:t>
            </a:r>
            <a:r>
              <a:rPr lang="el-GR" sz="2000" dirty="0"/>
              <a:t>κατά τρόπο θετικό με τη γνώση, καθώς μέσα από την πράξη βιώνουν τη χαρά της ανακάλυψης και της δημιουργίας.</a:t>
            </a:r>
          </a:p>
          <a:p>
            <a:pPr algn="just"/>
            <a:r>
              <a:rPr lang="el-GR" sz="2000" dirty="0"/>
              <a:t>Δεν θα πούμε ποτέ δηλαδή «Μπράβο, Κωστάκη, είσαι πολύ έξυπνος», αλλά </a:t>
            </a:r>
            <a:r>
              <a:rPr lang="el-GR" sz="2000" b="1" dirty="0"/>
              <a:t>«Είναι πολύ έξυπνο αυτό που σκέφτηκες»! </a:t>
            </a:r>
          </a:p>
          <a:p>
            <a:pPr algn="just"/>
            <a:r>
              <a:rPr lang="el-GR" sz="2000" dirty="0"/>
              <a:t>Επίσης, δίνουμε </a:t>
            </a:r>
            <a:r>
              <a:rPr lang="el-GR" sz="2000" b="1" dirty="0"/>
              <a:t>πολύ χρόνο </a:t>
            </a:r>
            <a:r>
              <a:rPr lang="el-GR" sz="2000" dirty="0"/>
              <a:t>στο παιδί να σκεφτεί, κάθε παιδί χρειάζεται τον χρόνο του και κάθε παιδί πρέπει να αισθάνεται χαρά για τη γνώση που ανακαλύπτει.</a:t>
            </a:r>
          </a:p>
          <a:p>
            <a:pPr marL="0" indent="0">
              <a:buNone/>
            </a:pPr>
            <a:endParaRPr lang="el-GR" sz="2000" dirty="0">
              <a:hlinkClick r:id="rId2"/>
            </a:endParaRPr>
          </a:p>
          <a:p>
            <a:pPr marL="0" indent="0">
              <a:buNone/>
            </a:pPr>
            <a:r>
              <a:rPr lang="de-DE" sz="2000" dirty="0">
                <a:hlinkClick r:id="rId2"/>
              </a:rPr>
              <a:t>https://www.talcmag.gr/psixologia/anoixte-ta-parathyra-tou-myalou/</a:t>
            </a:r>
            <a:r>
              <a:rPr lang="el-GR" sz="2000" dirty="0"/>
              <a:t>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426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7B3A0AF-3115-3122-D9DE-BEC694002BB6}"/>
              </a:ext>
            </a:extLst>
          </p:cNvPr>
          <p:cNvSpPr>
            <a:spLocks noGrp="1"/>
          </p:cNvSpPr>
          <p:nvPr>
            <p:ph type="title"/>
          </p:nvPr>
        </p:nvSpPr>
        <p:spPr>
          <a:xfrm>
            <a:off x="838200" y="365125"/>
            <a:ext cx="10515600" cy="1325563"/>
          </a:xfrm>
        </p:spPr>
        <p:txBody>
          <a:bodyPr>
            <a:normAutofit/>
          </a:bodyPr>
          <a:lstStyle/>
          <a:p>
            <a:r>
              <a:rPr lang="el-GR" sz="5400" dirty="0"/>
              <a:t>Προβλήματα σήμερα 2024 μ.Χ.</a:t>
            </a:r>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73883999-4FAE-2E99-84CA-19774B72AD61}"/>
              </a:ext>
            </a:extLst>
          </p:cNvPr>
          <p:cNvSpPr>
            <a:spLocks noGrp="1"/>
          </p:cNvSpPr>
          <p:nvPr>
            <p:ph idx="1"/>
          </p:nvPr>
        </p:nvSpPr>
        <p:spPr>
          <a:xfrm>
            <a:off x="838200" y="1929384"/>
            <a:ext cx="10515600" cy="4251960"/>
          </a:xfrm>
        </p:spPr>
        <p:txBody>
          <a:bodyPr>
            <a:normAutofit/>
          </a:bodyPr>
          <a:lstStyle/>
          <a:p>
            <a:r>
              <a:rPr lang="el-GR" sz="1700"/>
              <a:t>Σήμερα μιλάμε για δασκάλους που επικεντρώνονται στην </a:t>
            </a:r>
            <a:r>
              <a:rPr lang="el-GR" sz="1700" b="1"/>
              <a:t>ανάπτυξη δύο ειδών νοημοσύνης</a:t>
            </a:r>
            <a:r>
              <a:rPr lang="el-GR" sz="1700"/>
              <a:t>, τη λογική και τη γλωσσική, αγνοώντας την ανάπτυξη των υπολοίπων, εξίσου σημαντικών μορφών νοημοσύνης, όπως είναι η διαπροσωπική, η ενδοπροσωπική, η χωροταξική, η μουσική και η κιναισθητική νοημοσύνη. Για την εμμονή μέχρι σήμερα στον παπαγαλισμό που σφίγγει σαν κορσές και πνίγει τη σκέψη.</a:t>
            </a:r>
          </a:p>
          <a:p>
            <a:r>
              <a:rPr lang="el-GR" sz="1700"/>
              <a:t>Εμείς εδώ στην Ελλάδα έχουμε ταυτίσει την αγάπη </a:t>
            </a:r>
            <a:r>
              <a:rPr lang="el-GR" sz="1700" b="1"/>
              <a:t>με την υποκατάσταση. </a:t>
            </a:r>
            <a:r>
              <a:rPr lang="el-GR" sz="1700"/>
              <a:t>Υποκαθιστούμε το παιδί στις βασικές λειτουργίες του, το ντύνουμε, το ταΐζουμε και επιλέγουμε εμείς αντί για αυτό, λέγοντάς του ότι είναι μικρό ακόμα. Το μήνυμα όμως που παίρνει το παιδί είναι ότι δεν είναι σε θέση να αποφασίζει για τον εαυτό του, ότι δεν είναι ικανό, οδηγώντας το έτσι στην ανασφάλεια και τη χαμηλή αυτοεκτίμηση.</a:t>
            </a:r>
          </a:p>
          <a:p>
            <a:r>
              <a:rPr lang="el-GR" sz="1700" b="1"/>
              <a:t>Η τιμωρία, η χρήση κάθε είδους βίας, λεκτικής ή σωματικής</a:t>
            </a:r>
            <a:r>
              <a:rPr lang="el-GR" sz="1700"/>
              <a:t>, σπάει τη σχέση ανάμεσα στον γονιό και το παιδί του. Δημιουργεί μνησικακία και καλλιεργεί τον φόβο. Ο φόβος δεν  προσφέρει τίποτα· αντιθέτως, νεκρώνει την ψυχή του παιδιού. Το παιδί που βιώνει αυτά τα συναισθήματα ενδεχομένως θα γίνει ένας επιθετικός και ανασφαλής ενήλικας. Με τρυφερότητα, δικαιοσύνη και αγάπη πρέπει να αντιμετωπίζουμε τις εντάσεις. Να στεκόμαστε ισότιμα απέναντι στο παιδί μας, να το ακούμε. Να το φέρνουμε αντιμέτωπο με επιλογές και ευθύνες. Αν το υπηρετούμε και το υποκαθιστούμε, κατασκευάζουμε έναν μικρό τύραννο. Να το σεβόμαστε, να το αγαπάμε. Αγάπη, αγάπη, αγάπη.</a:t>
            </a:r>
          </a:p>
        </p:txBody>
      </p:sp>
    </p:spTree>
    <p:extLst>
      <p:ext uri="{BB962C8B-B14F-4D97-AF65-F5344CB8AC3E}">
        <p14:creationId xmlns:p14="http://schemas.microsoft.com/office/powerpoint/2010/main" val="11499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descr="Εικόνα που περιέχει κείμενο, γραμματοσειρά, στιγμιότυπο οθόνης, αριθμός&#10;&#10;Περιγραφή που δημιουργήθηκε αυτόματα">
            <a:extLst>
              <a:ext uri="{FF2B5EF4-FFF2-40B4-BE49-F238E27FC236}">
                <a16:creationId xmlns:a16="http://schemas.microsoft.com/office/drawing/2014/main" id="{44A39A94-8416-908E-D9D7-50A335A3EF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138936"/>
            <a:ext cx="10905066" cy="4580127"/>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5192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47ED4A-E1A0-AA6C-1610-CB34F8ABD6E4}"/>
              </a:ext>
            </a:extLst>
          </p:cNvPr>
          <p:cNvSpPr>
            <a:spLocks noGrp="1"/>
          </p:cNvSpPr>
          <p:nvPr>
            <p:ph type="title"/>
          </p:nvPr>
        </p:nvSpPr>
        <p:spPr/>
        <p:txBody>
          <a:bodyPr/>
          <a:lstStyle/>
          <a:p>
            <a:r>
              <a:rPr lang="el-GR" dirty="0"/>
              <a:t>Στόχος μας </a:t>
            </a:r>
          </a:p>
        </p:txBody>
      </p:sp>
      <p:sp>
        <p:nvSpPr>
          <p:cNvPr id="3" name="Θέση περιεχομένου 2">
            <a:extLst>
              <a:ext uri="{FF2B5EF4-FFF2-40B4-BE49-F238E27FC236}">
                <a16:creationId xmlns:a16="http://schemas.microsoft.com/office/drawing/2014/main" id="{DEA1147D-39AB-D4DF-FEE2-D2E4D01AF080}"/>
              </a:ext>
            </a:extLst>
          </p:cNvPr>
          <p:cNvSpPr>
            <a:spLocks noGrp="1"/>
          </p:cNvSpPr>
          <p:nvPr>
            <p:ph idx="1"/>
          </p:nvPr>
        </p:nvSpPr>
        <p:spPr>
          <a:xfrm>
            <a:off x="282804" y="1414021"/>
            <a:ext cx="11070996" cy="4762942"/>
          </a:xfrm>
        </p:spPr>
        <p:txBody>
          <a:bodyPr>
            <a:normAutofit fontScale="92500" lnSpcReduction="10000"/>
          </a:bodyPr>
          <a:lstStyle/>
          <a:p>
            <a:pPr marL="0" indent="0" algn="just">
              <a:buNone/>
            </a:pPr>
            <a:r>
              <a:rPr lang="el-GR" dirty="0"/>
              <a:t>• να τους δώσουμε τα εργαλεία να λύνουν τις διαφορές τους χωρίς βία. </a:t>
            </a:r>
          </a:p>
          <a:p>
            <a:pPr marL="0" indent="0" algn="just">
              <a:buNone/>
            </a:pPr>
            <a:r>
              <a:rPr lang="el-GR" dirty="0"/>
              <a:t>• Δεν χρησιμοποιούμε σαρκασμό και ειρωνεία. </a:t>
            </a:r>
          </a:p>
          <a:p>
            <a:pPr marL="0" indent="0" algn="just">
              <a:buNone/>
            </a:pPr>
            <a:r>
              <a:rPr lang="el-GR" dirty="0"/>
              <a:t>• Δεν μειώνουμε και δεν προσβάλουμε τα παιδιά. </a:t>
            </a:r>
          </a:p>
          <a:p>
            <a:pPr marL="0" indent="0" algn="just">
              <a:buNone/>
            </a:pPr>
            <a:r>
              <a:rPr lang="el-GR" dirty="0"/>
              <a:t>• Αποφεύγουμε </a:t>
            </a:r>
            <a:r>
              <a:rPr lang="el-GR" b="1" dirty="0"/>
              <a:t>τις διαλέξεις και το κήρυγμα, </a:t>
            </a:r>
            <a:r>
              <a:rPr lang="el-GR" dirty="0"/>
              <a:t>καθώς τα παιδιά 6-12 ετών επειδή διψούν για νοητική ανεξαρτησία, θέλουν να βρουν μόνα τους τις λύσεις στα προβλήματά τους, και να τις υλοποιήσουν. Τις δικές μας λύσεις δεν τις ακούνε, δεν τα ενδιαφέρουν.</a:t>
            </a:r>
          </a:p>
          <a:p>
            <a:pPr marL="0" indent="0">
              <a:buNone/>
            </a:pPr>
            <a:endParaRPr lang="el-GR" dirty="0"/>
          </a:p>
          <a:p>
            <a:pPr marL="0" indent="0">
              <a:buNone/>
            </a:pPr>
            <a:r>
              <a:rPr lang="el-GR" dirty="0"/>
              <a:t>Μαρία Σιγαλού, </a:t>
            </a:r>
            <a:r>
              <a:rPr lang="de-DE" dirty="0">
                <a:hlinkClick r:id="rId2"/>
              </a:rPr>
              <a:t>https://montessorianikinotita.wordpress.com/tag/%CF%80%CE%B1%CE%B9%CE%B4%CE%B1%CE%B3%CF%89%CE%B3%CE%B9%CE%BA%CE%AE-2/</a:t>
            </a:r>
            <a:r>
              <a:rPr lang="el-GR" dirty="0"/>
              <a:t> </a:t>
            </a:r>
          </a:p>
          <a:p>
            <a:endParaRPr lang="el-GR" dirty="0"/>
          </a:p>
        </p:txBody>
      </p:sp>
    </p:spTree>
    <p:extLst>
      <p:ext uri="{BB962C8B-B14F-4D97-AF65-F5344CB8AC3E}">
        <p14:creationId xmlns:p14="http://schemas.microsoft.com/office/powerpoint/2010/main" val="1659681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446BADC-2D25-F345-74FF-315B0D8ABCB7}"/>
              </a:ext>
            </a:extLst>
          </p:cNvPr>
          <p:cNvSpPr>
            <a:spLocks noGrp="1"/>
          </p:cNvSpPr>
          <p:nvPr>
            <p:ph type="title"/>
          </p:nvPr>
        </p:nvSpPr>
        <p:spPr>
          <a:xfrm>
            <a:off x="137651" y="254524"/>
            <a:ext cx="3028337" cy="1318637"/>
          </a:xfrm>
        </p:spPr>
        <p:txBody>
          <a:bodyPr anchor="b">
            <a:normAutofit/>
          </a:bodyPr>
          <a:lstStyle/>
          <a:p>
            <a:r>
              <a:rPr lang="el-GR" sz="5400" dirty="0"/>
              <a:t>Λουκάς</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34AF5AB9-BABE-F52E-A162-C638681988E8}"/>
              </a:ext>
            </a:extLst>
          </p:cNvPr>
          <p:cNvSpPr>
            <a:spLocks noGrp="1"/>
          </p:cNvSpPr>
          <p:nvPr>
            <p:ph idx="1"/>
          </p:nvPr>
        </p:nvSpPr>
        <p:spPr>
          <a:xfrm>
            <a:off x="137651" y="1504335"/>
            <a:ext cx="4257367" cy="4980039"/>
          </a:xfrm>
        </p:spPr>
        <p:txBody>
          <a:bodyPr anchor="t">
            <a:normAutofit/>
          </a:bodyPr>
          <a:lstStyle/>
          <a:p>
            <a:endParaRPr lang="el-GR" sz="1700" dirty="0"/>
          </a:p>
          <a:p>
            <a:r>
              <a:rPr lang="el-GR" sz="1700" dirty="0"/>
              <a:t>Ο μόνος Έλληνας συγγραφέας της Καινής Διαθήκης (σχεδόν τοι 1/3 έχει συγγράψει)</a:t>
            </a:r>
          </a:p>
          <a:p>
            <a:endParaRPr lang="el-GR" sz="1700" dirty="0"/>
          </a:p>
          <a:p>
            <a:r>
              <a:rPr lang="el-GR" sz="1700" dirty="0"/>
              <a:t>Γιατρός («Χαρμίδης», Γαληνός) - ΑΦΗΓΗΜΑ</a:t>
            </a:r>
          </a:p>
          <a:p>
            <a:r>
              <a:rPr lang="el-GR" sz="1700" dirty="0"/>
              <a:t>Ιστορικό(ς): κληρονομικότητα και αγωγή</a:t>
            </a:r>
          </a:p>
          <a:p>
            <a:r>
              <a:rPr lang="el-GR" sz="1700" dirty="0"/>
              <a:t>Καλλιτέχνης – «Σκηνοθέτης»</a:t>
            </a:r>
          </a:p>
          <a:p>
            <a:r>
              <a:rPr lang="el-GR" sz="1700" dirty="0"/>
              <a:t>Έμφαση στη Γυναίκα, την Τράπεζα, την Προσευχή</a:t>
            </a:r>
          </a:p>
          <a:p>
            <a:r>
              <a:rPr lang="de-DE" sz="1700" dirty="0">
                <a:hlinkClick r:id="rId2"/>
              </a:rPr>
              <a:t>https://megalipanagiathivon.gr/2022/10/18/%CE%B5%CF%85%CE%B1%CE%B3%CE%B3%CE%B5%CE%BB%CE%B9%CF%83%CF%84%CE%B7%CF%83-%CE%BB%CE%BF%CF%85%CE%BA%CE%B1%CF%83/</a:t>
            </a:r>
            <a:r>
              <a:rPr lang="el-GR" sz="1700" dirty="0"/>
              <a:t> </a:t>
            </a:r>
          </a:p>
        </p:txBody>
      </p:sp>
      <p:pic>
        <p:nvPicPr>
          <p:cNvPr id="5" name="Εικόνα 4" descr="Εικόνα που περιέχει ανθρώπινο πρόσωπο, κείμενο, ρουχισμός, ζωγραφική">
            <a:extLst>
              <a:ext uri="{FF2B5EF4-FFF2-40B4-BE49-F238E27FC236}">
                <a16:creationId xmlns:a16="http://schemas.microsoft.com/office/drawing/2014/main" id="{FA1E8269-4881-35C3-0BC4-DE56BE719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372" y="640080"/>
            <a:ext cx="6781568" cy="5577840"/>
          </a:xfrm>
          <a:prstGeom prst="rect">
            <a:avLst/>
          </a:prstGeom>
        </p:spPr>
      </p:pic>
    </p:spTree>
    <p:extLst>
      <p:ext uri="{BB962C8B-B14F-4D97-AF65-F5344CB8AC3E}">
        <p14:creationId xmlns:p14="http://schemas.microsoft.com/office/powerpoint/2010/main" val="397383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8848BA4-3BE9-9EB3-9913-A04869854CC7}"/>
              </a:ext>
            </a:extLst>
          </p:cNvPr>
          <p:cNvSpPr>
            <a:spLocks noGrp="1"/>
          </p:cNvSpPr>
          <p:nvPr>
            <p:ph type="title"/>
          </p:nvPr>
        </p:nvSpPr>
        <p:spPr>
          <a:xfrm>
            <a:off x="638882" y="639193"/>
            <a:ext cx="3571810" cy="3751786"/>
          </a:xfrm>
        </p:spPr>
        <p:txBody>
          <a:bodyPr vert="horz" lIns="91440" tIns="45720" rIns="91440" bIns="45720" rtlCol="0" anchor="b">
            <a:normAutofit/>
          </a:bodyPr>
          <a:lstStyle/>
          <a:p>
            <a:r>
              <a:rPr lang="en-US" sz="4100" kern="1200" dirty="0">
                <a:solidFill>
                  <a:schemeClr val="tx1"/>
                </a:solidFill>
                <a:latin typeface="+mj-lt"/>
                <a:ea typeface="+mj-ea"/>
                <a:cs typeface="+mj-cs"/>
              </a:rPr>
              <a:t>Μ. Ζα</a:t>
            </a:r>
            <a:r>
              <a:rPr lang="en-US" sz="4100" kern="1200" dirty="0" err="1">
                <a:solidFill>
                  <a:schemeClr val="tx1"/>
                </a:solidFill>
                <a:latin typeface="+mj-lt"/>
                <a:ea typeface="+mj-ea"/>
                <a:cs typeface="+mj-cs"/>
              </a:rPr>
              <a:t>φρ</a:t>
            </a:r>
            <a:r>
              <a:rPr lang="en-US" sz="4100" kern="1200" dirty="0">
                <a:solidFill>
                  <a:schemeClr val="tx1"/>
                </a:solidFill>
                <a:latin typeface="+mj-lt"/>
                <a:ea typeface="+mj-ea"/>
                <a:cs typeface="+mj-cs"/>
              </a:rPr>
              <a:t>ανά: </a:t>
            </a:r>
            <a:r>
              <a:rPr lang="en-US" sz="4100" b="1" kern="1200" dirty="0">
                <a:solidFill>
                  <a:schemeClr val="tx1"/>
                </a:solidFill>
                <a:latin typeface="+mj-lt"/>
                <a:ea typeface="+mj-ea"/>
                <a:cs typeface="+mj-cs"/>
              </a:rPr>
              <a:t>Πώς αναπτύσσεται η παιδική ευφυΐα</a:t>
            </a:r>
            <a:br>
              <a:rPr lang="el-GR" sz="4100" b="1" kern="1200" dirty="0">
                <a:solidFill>
                  <a:schemeClr val="tx1"/>
                </a:solidFill>
                <a:latin typeface="+mj-lt"/>
                <a:ea typeface="+mj-ea"/>
                <a:cs typeface="+mj-cs"/>
              </a:rPr>
            </a:br>
            <a:r>
              <a:rPr lang="el-GR" sz="1300" b="1" dirty="0" err="1"/>
              <a:t>Μ</a:t>
            </a:r>
            <a:r>
              <a:rPr lang="el-GR" sz="1300" b="1" kern="1200" dirty="0" err="1">
                <a:solidFill>
                  <a:schemeClr val="tx1"/>
                </a:solidFill>
                <a:latin typeface="+mj-lt"/>
                <a:ea typeface="+mj-ea"/>
                <a:cs typeface="+mj-cs"/>
              </a:rPr>
              <a:t>οντεσσόρι</a:t>
            </a:r>
            <a:r>
              <a:rPr lang="el-GR" sz="1300" b="1" kern="1200" dirty="0">
                <a:solidFill>
                  <a:schemeClr val="tx1"/>
                </a:solidFill>
                <a:latin typeface="+mj-lt"/>
                <a:ea typeface="+mj-ea"/>
                <a:cs typeface="+mj-cs"/>
              </a:rPr>
              <a:t>  (19</a:t>
            </a:r>
            <a:r>
              <a:rPr lang="el-GR" sz="1300" b="1" kern="1200" baseline="30000" dirty="0">
                <a:solidFill>
                  <a:schemeClr val="tx1"/>
                </a:solidFill>
                <a:latin typeface="+mj-lt"/>
                <a:ea typeface="+mj-ea"/>
                <a:cs typeface="+mj-cs"/>
              </a:rPr>
              <a:t>ος</a:t>
            </a:r>
            <a:r>
              <a:rPr lang="el-GR" sz="1300" b="1" kern="1200" dirty="0">
                <a:solidFill>
                  <a:schemeClr val="tx1"/>
                </a:solidFill>
                <a:latin typeface="+mj-lt"/>
                <a:ea typeface="+mj-ea"/>
                <a:cs typeface="+mj-cs"/>
              </a:rPr>
              <a:t> και 20</a:t>
            </a:r>
            <a:r>
              <a:rPr lang="el-GR" sz="1300" b="1" kern="1200" baseline="30000" dirty="0">
                <a:solidFill>
                  <a:schemeClr val="tx1"/>
                </a:solidFill>
                <a:latin typeface="+mj-lt"/>
                <a:ea typeface="+mj-ea"/>
                <a:cs typeface="+mj-cs"/>
              </a:rPr>
              <a:t>ος</a:t>
            </a:r>
            <a:r>
              <a:rPr lang="el-GR" sz="1300" b="1" kern="1200" dirty="0">
                <a:solidFill>
                  <a:schemeClr val="tx1"/>
                </a:solidFill>
                <a:latin typeface="+mj-lt"/>
                <a:ea typeface="+mj-ea"/>
                <a:cs typeface="+mj-cs"/>
              </a:rPr>
              <a:t> αι.) και </a:t>
            </a:r>
            <a:r>
              <a:rPr lang="el-GR" sz="1300" b="1" kern="1200" dirty="0" err="1">
                <a:solidFill>
                  <a:schemeClr val="tx1"/>
                </a:solidFill>
                <a:latin typeface="+mj-lt"/>
                <a:ea typeface="+mj-ea"/>
                <a:cs typeface="+mj-cs"/>
              </a:rPr>
              <a:t>Γουδέλη</a:t>
            </a:r>
            <a:endParaRPr lang="en-US" sz="13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descr="Εικόνα που περιέχει ανθρώπινο πρόσωπο, ρουχισμός, άτομο, χαμόγελο">
            <a:extLst>
              <a:ext uri="{FF2B5EF4-FFF2-40B4-BE49-F238E27FC236}">
                <a16:creationId xmlns:a16="http://schemas.microsoft.com/office/drawing/2014/main" id="{2CC69A27-A75A-16FD-9671-BD2F66B5CB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4296" y="709803"/>
            <a:ext cx="7214616" cy="5410962"/>
          </a:xfrm>
          <a:prstGeom prst="rect">
            <a:avLst/>
          </a:prstGeom>
        </p:spPr>
      </p:pic>
    </p:spTree>
    <p:extLst>
      <p:ext uri="{BB962C8B-B14F-4D97-AF65-F5344CB8AC3E}">
        <p14:creationId xmlns:p14="http://schemas.microsoft.com/office/powerpoint/2010/main" val="3066724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Εικόνα που περιέχει ύφασμα, μπλε, πολυχρωμία, θολούρα&#10;&#10;Περιγραφή που δημιουργήθηκε αυτόματα">
            <a:extLst>
              <a:ext uri="{FF2B5EF4-FFF2-40B4-BE49-F238E27FC236}">
                <a16:creationId xmlns:a16="http://schemas.microsoft.com/office/drawing/2014/main" id="{F78C9759-D3AB-BF94-2E91-B1EE1B77D984}"/>
              </a:ext>
            </a:extLst>
          </p:cNvPr>
          <p:cNvPicPr>
            <a:picLocks noChangeAspect="1"/>
          </p:cNvPicPr>
          <p:nvPr/>
        </p:nvPicPr>
        <p:blipFill rotWithShape="1">
          <a:blip r:embed="rId2">
            <a:duotone>
              <a:schemeClr val="bg2">
                <a:shade val="45000"/>
                <a:satMod val="135000"/>
              </a:schemeClr>
              <a:prstClr val="white"/>
            </a:duotone>
          </a:blip>
          <a:srcRect t="10413" b="1458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784F82B-F306-47E0-DFB3-5CDFB4F797FD}"/>
              </a:ext>
            </a:extLst>
          </p:cNvPr>
          <p:cNvSpPr>
            <a:spLocks noGrp="1"/>
          </p:cNvSpPr>
          <p:nvPr>
            <p:ph type="title"/>
          </p:nvPr>
        </p:nvSpPr>
        <p:spPr>
          <a:xfrm>
            <a:off x="838200" y="365125"/>
            <a:ext cx="10515600" cy="1325563"/>
          </a:xfrm>
        </p:spPr>
        <p:txBody>
          <a:bodyPr>
            <a:normAutofit/>
          </a:bodyPr>
          <a:lstStyle/>
          <a:p>
            <a:r>
              <a:rPr lang="el-GR" dirty="0"/>
              <a:t>Λουκάς και παιδική Ηλικία Κυρίου Ιησού</a:t>
            </a:r>
          </a:p>
        </p:txBody>
      </p:sp>
      <p:graphicFrame>
        <p:nvGraphicFramePr>
          <p:cNvPr id="5" name="Θέση περιεχομένου 2">
            <a:extLst>
              <a:ext uri="{FF2B5EF4-FFF2-40B4-BE49-F238E27FC236}">
                <a16:creationId xmlns:a16="http://schemas.microsoft.com/office/drawing/2014/main" id="{8FE7E500-C65D-C185-7311-3B1C81BBA81C}"/>
              </a:ext>
            </a:extLst>
          </p:cNvPr>
          <p:cNvGraphicFramePr>
            <a:graphicFrameLocks noGrp="1"/>
          </p:cNvGraphicFramePr>
          <p:nvPr>
            <p:ph idx="1"/>
            <p:extLst>
              <p:ext uri="{D42A27DB-BD31-4B8C-83A1-F6EECF244321}">
                <p14:modId xmlns:p14="http://schemas.microsoft.com/office/powerpoint/2010/main" val="38744323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2322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E2FC125-F147-2E4C-E79A-98EE230B4B8E}"/>
              </a:ext>
            </a:extLst>
          </p:cNvPr>
          <p:cNvSpPr>
            <a:spLocks noGrp="1"/>
          </p:cNvSpPr>
          <p:nvPr>
            <p:ph type="title"/>
          </p:nvPr>
        </p:nvSpPr>
        <p:spPr>
          <a:xfrm>
            <a:off x="572493" y="238539"/>
            <a:ext cx="11018520" cy="1434415"/>
          </a:xfrm>
        </p:spPr>
        <p:txBody>
          <a:bodyPr anchor="b">
            <a:normAutofit/>
          </a:bodyPr>
          <a:lstStyle/>
          <a:p>
            <a:r>
              <a:rPr lang="el-GR" sz="3000"/>
              <a:t>Πατρότητα 1</a:t>
            </a:r>
            <a:br>
              <a:rPr lang="el-GR" sz="3000"/>
            </a:br>
            <a:r>
              <a:rPr lang="el-GR" sz="3000">
                <a:latin typeface="Times New Roman" panose="02020603050405020304" pitchFamily="18" charset="0"/>
                <a:ea typeface="Times New Roman" panose="02020603050405020304" pitchFamily="18" charset="0"/>
              </a:rPr>
              <a:t>π. Jacques Philippe “Priestly Fatherhood: Treasure in Earthen Vessels”</a:t>
            </a:r>
            <a:br>
              <a:rPr lang="el-GR" sz="3000">
                <a:latin typeface="Times New Roman" panose="02020603050405020304" pitchFamily="18" charset="0"/>
                <a:ea typeface="Times New Roman" panose="02020603050405020304" pitchFamily="18" charset="0"/>
              </a:rPr>
            </a:br>
            <a:endParaRPr lang="el-GR" sz="3000"/>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9D15CCCA-D941-E2A6-64AF-2E39E83B6B30}"/>
              </a:ext>
            </a:extLst>
          </p:cNvPr>
          <p:cNvSpPr>
            <a:spLocks noGrp="1"/>
          </p:cNvSpPr>
          <p:nvPr>
            <p:ph idx="1"/>
          </p:nvPr>
        </p:nvSpPr>
        <p:spPr>
          <a:xfrm>
            <a:off x="188536" y="1800520"/>
            <a:ext cx="7381188" cy="4389968"/>
          </a:xfrm>
        </p:spPr>
        <p:txBody>
          <a:bodyPr anchor="t">
            <a:normAutofit fontScale="92500"/>
          </a:bodyPr>
          <a:lstStyle/>
          <a:p>
            <a:pPr algn="just"/>
            <a:r>
              <a:rPr lang="el-GR" sz="1600" dirty="0">
                <a:effectLst/>
                <a:latin typeface="Times New Roman" panose="02020603050405020304" pitchFamily="18" charset="0"/>
                <a:ea typeface="Times New Roman" panose="02020603050405020304" pitchFamily="18" charset="0"/>
              </a:rPr>
              <a:t>«Πρώτα από όλα, χωρίς πατρότητα, υπάρχει ένα πρόβλημα μετάδοσης</a:t>
            </a:r>
            <a:r>
              <a:rPr lang="el-GR" sz="1600" b="1" dirty="0">
                <a:effectLst/>
                <a:latin typeface="Times New Roman" panose="02020603050405020304" pitchFamily="18" charset="0"/>
                <a:ea typeface="Times New Roman" panose="02020603050405020304" pitchFamily="18" charset="0"/>
              </a:rPr>
              <a:t>. Ο ρόλος του πατέρα είναι να εγγράψει, να εντάξει ένα παιδί σε μια γενεαλογία, δίνοντας πρόσβαση σε μια κληρονομιά την οποία το παιδί θα μεταδώσει αργότερα σε άλλους</a:t>
            </a:r>
            <a:r>
              <a:rPr lang="el-GR" sz="1600" dirty="0">
                <a:effectLst/>
                <a:latin typeface="Times New Roman" panose="02020603050405020304" pitchFamily="18" charset="0"/>
                <a:ea typeface="Times New Roman" panose="02020603050405020304" pitchFamily="18" charset="0"/>
              </a:rPr>
              <a:t>. Είναι ζήτημα μετάδοσης, και γνωρίζουμε πόσο δύσκολο είναι ήδη σήμερα να μεταδώσουμε από τη μια γενιά στην επόμενη όλα όσα αποτελούν τον πλούτο και την ομορφιά της ύπαρξης: τις ανθρώπινες και πνευματικές αρετές, τον πολιτισμό, τις παραδόσεις και πολλά ακόμα. Η απουσία ενός πατρικού ρόλου καθιστά αυτή τη μετάδοση πιο δύσκολη. </a:t>
            </a:r>
          </a:p>
          <a:p>
            <a:pPr algn="just"/>
            <a:r>
              <a:rPr lang="el-GR" sz="1600" dirty="0">
                <a:effectLst/>
                <a:latin typeface="Times New Roman" panose="02020603050405020304" pitchFamily="18" charset="0"/>
                <a:ea typeface="Times New Roman" panose="02020603050405020304" pitchFamily="18" charset="0"/>
              </a:rPr>
              <a:t>Παρατηρούμε ότι αυτή η έλλειψη παράγει έναν συγκεκριμένο τύπο προσωπικότητας: το άτομο που δεν έχει συνείδηση του τι οφείλουμε σε όσους ήρθαν πριν από εμάς, που δεν έχει αίσθηση ευθύνης απέναντι σε όσους πρόκειται να έρθουν μετά από εκείνο. Χωρίς ευγνωμοσύνη για το παρελθόν και χωρίς ευθύνη προς τους άλλους για το μέλλον, το άτομο αυτό θα αρκείται να επωφελείται στο έπακρο από τη ζωή, αλλά με έναν εγωιστικό και ατομικιστικό τρόπο. Αυτή η στάση ζωής δεν είναι σπάνια σήμερα.</a:t>
            </a:r>
          </a:p>
          <a:p>
            <a:endParaRPr lang="el-GR" sz="1600" dirty="0">
              <a:latin typeface="Times New Roman" panose="02020603050405020304" pitchFamily="18" charset="0"/>
              <a:ea typeface="Times New Roman" panose="02020603050405020304" pitchFamily="18" charset="0"/>
            </a:endParaRPr>
          </a:p>
          <a:p>
            <a:endParaRPr lang="el-GR" sz="1400" dirty="0">
              <a:effectLst/>
              <a:latin typeface="Times New Roman" panose="02020603050405020304" pitchFamily="18" charset="0"/>
              <a:ea typeface="Times New Roman" panose="02020603050405020304" pitchFamily="18" charset="0"/>
            </a:endParaRPr>
          </a:p>
          <a:p>
            <a:r>
              <a:rPr lang="el-GR" sz="1400" dirty="0">
                <a:hlinkClick r:id="rId2"/>
              </a:rPr>
              <a:t>Ειρήνη </a:t>
            </a:r>
            <a:r>
              <a:rPr lang="el-GR" sz="1400" dirty="0" err="1">
                <a:hlinkClick r:id="rId2"/>
              </a:rPr>
              <a:t>Κουτελάκη</a:t>
            </a:r>
            <a:r>
              <a:rPr lang="el-GR" sz="1400" dirty="0">
                <a:latin typeface="Times New Roman" panose="02020603050405020304" pitchFamily="18" charset="0"/>
              </a:rPr>
              <a:t> </a:t>
            </a:r>
            <a:r>
              <a:rPr lang="el-GR" sz="1400" b="1" dirty="0"/>
              <a:t>Ποια είναι η θέση του πατέρα σήμερα; </a:t>
            </a:r>
            <a:r>
              <a:rPr lang="de-DE" sz="1400" b="1" dirty="0">
                <a:hlinkClick r:id="rId3"/>
              </a:rPr>
              <a:t>https://anixtiorizontes.gr/society/poia-einai-i-thesi-tou-patera-simera/</a:t>
            </a:r>
            <a:r>
              <a:rPr lang="el-GR" sz="1400" b="1" dirty="0"/>
              <a:t> </a:t>
            </a:r>
          </a:p>
          <a:p>
            <a:r>
              <a:rPr lang="de-DE" sz="1400" b="1" dirty="0"/>
              <a:t>https://www.newsbeast.gr/tag/imera-tou-patera</a:t>
            </a:r>
            <a:endParaRPr lang="el-GR" sz="1400" b="1" dirty="0"/>
          </a:p>
          <a:p>
            <a:endParaRPr lang="el-GR" sz="1400" b="1" dirty="0"/>
          </a:p>
          <a:p>
            <a:endParaRPr lang="el-GR" sz="1400" dirty="0">
              <a:effectLst/>
              <a:latin typeface="Times New Roman" panose="02020603050405020304" pitchFamily="18" charset="0"/>
              <a:ea typeface="Times New Roman" panose="02020603050405020304" pitchFamily="18" charset="0"/>
            </a:endParaRPr>
          </a:p>
          <a:p>
            <a:endParaRPr lang="el-GR" sz="1400" dirty="0">
              <a:latin typeface="Times New Roman" panose="02020603050405020304" pitchFamily="18" charset="0"/>
              <a:ea typeface="Times New Roman" panose="02020603050405020304" pitchFamily="18" charset="0"/>
            </a:endParaRPr>
          </a:p>
          <a:p>
            <a:endParaRPr lang="el-GR" sz="1400" dirty="0">
              <a:latin typeface="Times New Roman" panose="02020603050405020304" pitchFamily="18" charset="0"/>
              <a:ea typeface="Times New Roman" panose="02020603050405020304" pitchFamily="18" charset="0"/>
            </a:endParaRPr>
          </a:p>
          <a:p>
            <a:endParaRPr lang="el-GR" sz="1400" dirty="0">
              <a:effectLst/>
              <a:latin typeface="Times New Roman" panose="02020603050405020304" pitchFamily="18" charset="0"/>
              <a:ea typeface="Times New Roman" panose="02020603050405020304" pitchFamily="18" charset="0"/>
            </a:endParaRPr>
          </a:p>
          <a:p>
            <a:endParaRPr lang="el-GR" sz="1400" dirty="0"/>
          </a:p>
        </p:txBody>
      </p:sp>
      <p:pic>
        <p:nvPicPr>
          <p:cNvPr id="5" name="Εικόνα 4" descr="Εικόνα που περιέχει άτομο, ανθρώπινο πρόσωπο, νεογέννητο, μωρό&#10;&#10;Περιγραφή που δημιουργήθηκε αυτόματα">
            <a:extLst>
              <a:ext uri="{FF2B5EF4-FFF2-40B4-BE49-F238E27FC236}">
                <a16:creationId xmlns:a16="http://schemas.microsoft.com/office/drawing/2014/main" id="{628EE387-F61A-EB3A-62BD-75D1ED6D1230}"/>
              </a:ext>
            </a:extLst>
          </p:cNvPr>
          <p:cNvPicPr>
            <a:picLocks noChangeAspect="1"/>
          </p:cNvPicPr>
          <p:nvPr/>
        </p:nvPicPr>
        <p:blipFill rotWithShape="1">
          <a:blip r:embed="rId4">
            <a:extLst>
              <a:ext uri="{28A0092B-C50C-407E-A947-70E740481C1C}">
                <a14:useLocalDpi xmlns:a14="http://schemas.microsoft.com/office/drawing/2010/main" val="0"/>
              </a:ext>
            </a:extLst>
          </a:blip>
          <a:srcRect l="6454" r="33797" b="-1"/>
          <a:stretch/>
        </p:blipFill>
        <p:spPr>
          <a:xfrm>
            <a:off x="7675658" y="2093976"/>
            <a:ext cx="3941064" cy="4096512"/>
          </a:xfrm>
          <a:prstGeom prst="rect">
            <a:avLst/>
          </a:prstGeom>
        </p:spPr>
      </p:pic>
    </p:spTree>
    <p:extLst>
      <p:ext uri="{BB962C8B-B14F-4D97-AF65-F5344CB8AC3E}">
        <p14:creationId xmlns:p14="http://schemas.microsoft.com/office/powerpoint/2010/main" val="2078134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C9B275F-D5D6-A652-74F7-C305481B059B}"/>
              </a:ext>
            </a:extLst>
          </p:cNvPr>
          <p:cNvSpPr>
            <a:spLocks noGrp="1"/>
          </p:cNvSpPr>
          <p:nvPr>
            <p:ph type="title"/>
          </p:nvPr>
        </p:nvSpPr>
        <p:spPr>
          <a:xfrm>
            <a:off x="538639" y="235318"/>
            <a:ext cx="4560584" cy="1128068"/>
          </a:xfrm>
        </p:spPr>
        <p:txBody>
          <a:bodyPr anchor="ctr">
            <a:normAutofit/>
          </a:bodyPr>
          <a:lstStyle/>
          <a:p>
            <a:r>
              <a:rPr lang="el-GR" sz="3700" dirty="0"/>
              <a:t>Πατρότητα και …Έλεος</a:t>
            </a:r>
          </a:p>
        </p:txBody>
      </p:sp>
      <p:grpSp>
        <p:nvGrpSpPr>
          <p:cNvPr id="41" name="Group 4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2" name="Rectangle 4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74C5D2CE-4D5E-469C-0620-D6FC0356728B}"/>
              </a:ext>
            </a:extLst>
          </p:cNvPr>
          <p:cNvSpPr>
            <a:spLocks noGrp="1"/>
          </p:cNvSpPr>
          <p:nvPr>
            <p:ph idx="1"/>
          </p:nvPr>
        </p:nvSpPr>
        <p:spPr>
          <a:xfrm>
            <a:off x="159341" y="1199535"/>
            <a:ext cx="5526468" cy="5110555"/>
          </a:xfrm>
        </p:spPr>
        <p:txBody>
          <a:bodyPr anchor="ctr">
            <a:normAutofit/>
          </a:bodyPr>
          <a:lstStyle/>
          <a:p>
            <a:pPr algn="just"/>
            <a:r>
              <a:rPr lang="el-GR" sz="800" dirty="0">
                <a:effectLst/>
                <a:latin typeface="Times New Roman" panose="02020603050405020304" pitchFamily="18" charset="0"/>
                <a:ea typeface="Times New Roman" panose="02020603050405020304" pitchFamily="18" charset="0"/>
              </a:rPr>
              <a:t>»</a:t>
            </a:r>
            <a:r>
              <a:rPr lang="el-GR" sz="1100" dirty="0">
                <a:effectLst/>
                <a:latin typeface="Times New Roman" panose="02020603050405020304" pitchFamily="18" charset="0"/>
                <a:ea typeface="Times New Roman" panose="02020603050405020304" pitchFamily="18" charset="0"/>
              </a:rPr>
              <a:t>Δεύτερον, χωρίς την πατρότητα δεν υπάρχει έλεος. Ο σύγχρονος κόσμος πίστεψε ότι ήταν καλό να κηρύξει τον θάνατο του Θεού, προσχωρώντας στο μεγάλο ψέμα του αθεϊσμού: ότι με τους νόμους και τις εντολές του, ο Θεός εμποδίζει τον άνθρωπο από την ελευθερία του. Επομένως, πρέπει να τον ξεφορτωθούμε, και τότε ο άνθρωπος θα είναι επιτέλους ελεύθερος και ευτυχισμένος, απελευθερωμένος από περιορισμούς και τύψεις… Η τάση να </a:t>
            </a:r>
            <a:r>
              <a:rPr lang="el-GR" sz="1100" dirty="0" err="1">
                <a:effectLst/>
                <a:latin typeface="Times New Roman" panose="02020603050405020304" pitchFamily="18" charset="0"/>
                <a:ea typeface="Times New Roman" panose="02020603050405020304" pitchFamily="18" charset="0"/>
              </a:rPr>
              <a:t>δαιμονοποιείται</a:t>
            </a:r>
            <a:r>
              <a:rPr lang="el-GR" sz="1100" dirty="0">
                <a:effectLst/>
                <a:latin typeface="Times New Roman" panose="02020603050405020304" pitchFamily="18" charset="0"/>
                <a:ea typeface="Times New Roman" panose="02020603050405020304" pitchFamily="18" charset="0"/>
              </a:rPr>
              <a:t> κάθε μορφή πατρότητας ως εχθρός της ανθρώπινης ελευθερίας, επιμένει ακόμα. Όμως τα πράγματα δεν είναι τόσο απλά όσο υποθέτει ο αθεϊσμός. Αν δεν υπάρχει Θεός, τότε δεν υπάρχει ούτε συγχώρηση ούτε έλεος. Η παραβολή του άσωτου υιού αρέσει και συγκινεί, γιατί μας δίνει μια θαυμάσια εικόνα της θεϊκής πατρότητας. Χωρίς κάποιον μεγαλύτερο από τον εαυτό μας, δεν μπορούμε να δεχθούμε κάποια άφεση. Χρειαζόμαστε λόγια εξουσίας προκειμένου να απελευθερωθούμε από τα λάθη μας και να συμφιλιωθούμε με τον εαυτό μας. Χωρίς την παρουσία ενός ευσπλαχνικού Πατέρα, παραδινόμαστε στα λάθη μας χωρίς κανένα διορθωτικό μέσο. Έτσι όμως δεν θα υπήρχε χώρος για λάθη, αδυναμίες, αποτυχίες, δηλαδή αναπόφευκτα τμήματα της ζωής μας. Θα ήμαστε, κατά μια έννοια, καταδικασμένοι να πετυχαίνουμε στη ζωή, κάτι που θα ήταν ένα τεράστιο βάρος στους ώμους μας, μια υποχρέωση να είμαστε υπεράνθρωποι, χωρίς τη δυνατότητα να σφάλουμε. Μήπως αυτό δεν συμβαίνει σήμερα, σε έναν πολιτισμό που προτρέπει διαρκώς στην επιτυχία και την επίτευξη στόχων, αλλά δείχνει το ανελέητο πρόσωπό του όταν κανείς δεν πετύχει τους στόχους αυτούς; Έτσι σήμερα ζούμε το παράδοξο μιας κοινωνίας που, από τη μια πλευρά είναι πολύ χαλαρή και ανεκτική, και από την άλλη πλευρά χωρίς έλεος για όσους κάνουν λάθη. </a:t>
            </a:r>
          </a:p>
          <a:p>
            <a:pPr algn="just"/>
            <a:r>
              <a:rPr lang="el-GR" sz="1100" dirty="0">
                <a:effectLst/>
                <a:latin typeface="Times New Roman" panose="02020603050405020304" pitchFamily="18" charset="0"/>
                <a:ea typeface="Times New Roman" panose="02020603050405020304" pitchFamily="18" charset="0"/>
              </a:rPr>
              <a:t>Μια τεράστια ελευθερία βαραίνει το άτομο, χωρίς να υπάρχει κάποιος να το βοηθήσει να διακρίνει ποια θα ήταν μια καλή απόφαση ανάμεσα σε πολλές πιθανές αποφάσεις, τόσο για το ίδιο όσο και για τους άλλους. Αυτός λοιπόν είναι ένας από τους ρόλους της πατρικής μορφής – όχι να αλλοτριώσει ή να συντρίψει την ανθρώπινη ελευθερία, αλλά να την υποστηρίξει και να την προσανατολίσει σε επιλογές διάκρισης. Στην απουσία αυτής της υποστήριξης και του προσανατολισμού, η ελευθερία κινδυνεύει να γίνει τρέλα, διότι δεν έχει πυξίδα και γίνεται πολύ βαρύ φορτίο για τον άνθρωπο».</a:t>
            </a:r>
          </a:p>
          <a:p>
            <a:endParaRPr lang="el-GR" sz="800" dirty="0"/>
          </a:p>
        </p:txBody>
      </p:sp>
      <p:sp>
        <p:nvSpPr>
          <p:cNvPr id="47" name="Rectangle 4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δάκτυλο, άτομο, νύχι, αντίχειρας">
            <a:extLst>
              <a:ext uri="{FF2B5EF4-FFF2-40B4-BE49-F238E27FC236}">
                <a16:creationId xmlns:a16="http://schemas.microsoft.com/office/drawing/2014/main" id="{477F97FA-ADFE-4ED7-7AC6-7794FBBBB9B6}"/>
              </a:ext>
            </a:extLst>
          </p:cNvPr>
          <p:cNvPicPr>
            <a:picLocks noChangeAspect="1"/>
          </p:cNvPicPr>
          <p:nvPr/>
        </p:nvPicPr>
        <p:blipFill rotWithShape="1">
          <a:blip r:embed="rId2">
            <a:extLst>
              <a:ext uri="{28A0092B-C50C-407E-A947-70E740481C1C}">
                <a14:useLocalDpi xmlns:a14="http://schemas.microsoft.com/office/drawing/2010/main" val="0"/>
              </a:ext>
            </a:extLst>
          </a:blip>
          <a:srcRect l="7373" r="3393" b="-2"/>
          <a:stretch/>
        </p:blipFill>
        <p:spPr>
          <a:xfrm>
            <a:off x="5977788" y="799352"/>
            <a:ext cx="5425410" cy="5259296"/>
          </a:xfrm>
          <a:prstGeom prst="rect">
            <a:avLst/>
          </a:prstGeom>
        </p:spPr>
      </p:pic>
    </p:spTree>
    <p:extLst>
      <p:ext uri="{BB962C8B-B14F-4D97-AF65-F5344CB8AC3E}">
        <p14:creationId xmlns:p14="http://schemas.microsoft.com/office/powerpoint/2010/main" val="2730112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382BADD-0920-674B-CE81-D50A1CABEB77}"/>
              </a:ext>
            </a:extLst>
          </p:cNvPr>
          <p:cNvSpPr>
            <a:spLocks noGrp="1"/>
          </p:cNvSpPr>
          <p:nvPr>
            <p:ph type="title"/>
          </p:nvPr>
        </p:nvSpPr>
        <p:spPr>
          <a:xfrm>
            <a:off x="808638" y="386930"/>
            <a:ext cx="9236700" cy="1188950"/>
          </a:xfrm>
        </p:spPr>
        <p:txBody>
          <a:bodyPr anchor="b">
            <a:normAutofit/>
          </a:bodyPr>
          <a:lstStyle/>
          <a:p>
            <a:r>
              <a:rPr lang="el-GR" sz="5400"/>
              <a:t>Πατρότητα και Ελευθερία</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1F1A529F-E6E7-1D8B-F618-5D3CD93E946C}"/>
              </a:ext>
            </a:extLst>
          </p:cNvPr>
          <p:cNvSpPr>
            <a:spLocks noGrp="1"/>
          </p:cNvSpPr>
          <p:nvPr>
            <p:ph idx="1"/>
          </p:nvPr>
        </p:nvSpPr>
        <p:spPr>
          <a:xfrm>
            <a:off x="793660" y="2599509"/>
            <a:ext cx="10143668" cy="3435531"/>
          </a:xfrm>
        </p:spPr>
        <p:txBody>
          <a:bodyPr anchor="ctr">
            <a:normAutofit/>
          </a:bodyPr>
          <a:lstStyle/>
          <a:p>
            <a:pPr algn="just"/>
            <a:r>
              <a:rPr lang="el-GR" sz="1700" dirty="0">
                <a:effectLst/>
                <a:latin typeface="Times New Roman" panose="02020603050405020304" pitchFamily="18" charset="0"/>
                <a:ea typeface="Times New Roman" panose="02020603050405020304" pitchFamily="18" charset="0"/>
              </a:rPr>
              <a:t>»Και τρίτον, χωρίς πατρότητα, η ελευθερία γίνεται επαχθής. Μια άλλη συνέπεια της απόρριψης κάθε μορφής πατρότητας είναι ότι το ζήτημα της ελευθερίας, που συνδέεται με την ευθύνη, γίνεται ιδιαίτερα προβληματικό. Χωρίς αναφορά στον Θεό, κινδυνεύουμε να γίνουμε ανεύθυνοι. </a:t>
            </a:r>
            <a:r>
              <a:rPr lang="el-GR" sz="1700" b="1" dirty="0">
                <a:effectLst/>
                <a:latin typeface="Times New Roman" panose="02020603050405020304" pitchFamily="18" charset="0"/>
                <a:ea typeface="Times New Roman" panose="02020603050405020304" pitchFamily="18" charset="0"/>
              </a:rPr>
              <a:t>Μια κοινωνία χωρίς πατέρες, κινδυνεύει να γίνει ένας κόσμος ανεύθυνων ανθρώπων. </a:t>
            </a:r>
            <a:r>
              <a:rPr lang="el-GR" sz="1700" dirty="0">
                <a:effectLst/>
                <a:latin typeface="Times New Roman" panose="02020603050405020304" pitchFamily="18" charset="0"/>
                <a:ea typeface="Times New Roman" panose="02020603050405020304" pitchFamily="18" charset="0"/>
              </a:rPr>
              <a:t>Πρέπει να σημειώσουμε ότι η κουλτούρα μας δημιουργεί ολοένα και περισσότερα άτομα που ακολουθούν μόνο τον νόμο της ευχαρίστησης και της ικανοποίησης των επιθυμιών τους. Υπάρχει όμως και το αντίθετο πρόβλημα στην κοινωνία – όχι μια απουσία, αλλά και ένα είδος υπέρμετρης ευθύνης. Υπάρχει εδώ ένα σημαντικό ζήτημα: η κοινωνία γίνεται όλο και πιο ελεύθερη, οι κοινωνικοί κανόνες επιβάλλονται ολοένα και λιγότερο, υπάρχει μια αυξανόμενα κακή συμπεριφορά που θεωρείται αποδεκτή, και η σειρά πιθανών απεριόριστων ανθρώπινων επιλογών είναι ευρύτερη από ποτέ. </a:t>
            </a:r>
            <a:r>
              <a:rPr lang="el-GR" sz="1700" b="1" dirty="0">
                <a:effectLst/>
                <a:latin typeface="Times New Roman" panose="02020603050405020304" pitchFamily="18" charset="0"/>
                <a:ea typeface="Times New Roman" panose="02020603050405020304" pitchFamily="18" charset="0"/>
              </a:rPr>
              <a:t>Έχουμε εδώ το παράδοξο της τεράστιας ελευθερίας από τη μια πλευρά, αλλά από την άλλη πλευρά την άρνηση κάθε αντικειμενικής αλήθειας. </a:t>
            </a:r>
            <a:r>
              <a:rPr lang="el-GR" sz="1700" dirty="0">
                <a:effectLst/>
                <a:latin typeface="Times New Roman" panose="02020603050405020304" pitchFamily="18" charset="0"/>
                <a:ea typeface="Times New Roman" panose="02020603050405020304" pitchFamily="18" charset="0"/>
              </a:rPr>
              <a:t>Αντιμέτωπο με την τελευταία, το άτομο μένει τελικά μόνο του να αποφασίσει, και κάθε άτομο αφήνεται μόνο του με το βάρος της κατασκευής της δικής του αλήθειας, κριτής της αξίας των αποφάσεών του.</a:t>
            </a:r>
            <a:endParaRPr lang="el-GR" sz="1700" dirty="0"/>
          </a:p>
        </p:txBody>
      </p:sp>
    </p:spTree>
    <p:extLst>
      <p:ext uri="{BB962C8B-B14F-4D97-AF65-F5344CB8AC3E}">
        <p14:creationId xmlns:p14="http://schemas.microsoft.com/office/powerpoint/2010/main" val="850651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descr="Εικόνα που περιέχει κείμενο, στιγμιότυπο οθόνης, αριθμός, γραμματοσειρά&#10;&#10;Περιγραφή που δημιουργήθηκε αυτόματα">
            <a:extLst>
              <a:ext uri="{FF2B5EF4-FFF2-40B4-BE49-F238E27FC236}">
                <a16:creationId xmlns:a16="http://schemas.microsoft.com/office/drawing/2014/main" id="{9149AADF-7122-877E-32E0-87CDD3077590}"/>
              </a:ext>
            </a:extLst>
          </p:cNvPr>
          <p:cNvPicPr>
            <a:picLocks noGrp="1" noChangeAspect="1"/>
          </p:cNvPicPr>
          <p:nvPr>
            <p:ph idx="1"/>
          </p:nvPr>
        </p:nvPicPr>
        <p:blipFill rotWithShape="1">
          <a:blip r:embed="rId2"/>
          <a:srcRect l="27524" t="18634" r="6200" b="4059"/>
          <a:stretch/>
        </p:blipFill>
        <p:spPr bwMode="auto">
          <a:xfrm>
            <a:off x="2102068" y="918655"/>
            <a:ext cx="7918449" cy="4964564"/>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169281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Τίτλος 1">
            <a:extLst>
              <a:ext uri="{FF2B5EF4-FFF2-40B4-BE49-F238E27FC236}">
                <a16:creationId xmlns:a16="http://schemas.microsoft.com/office/drawing/2014/main" id="{23E0B668-C439-9CFF-8814-752CE4049B41}"/>
              </a:ext>
            </a:extLst>
          </p:cNvPr>
          <p:cNvSpPr>
            <a:spLocks noGrp="1"/>
          </p:cNvSpPr>
          <p:nvPr>
            <p:ph type="title"/>
          </p:nvPr>
        </p:nvSpPr>
        <p:spPr>
          <a:xfrm>
            <a:off x="2949677" y="1071053"/>
            <a:ext cx="8830352" cy="1170702"/>
          </a:xfrm>
        </p:spPr>
        <p:txBody>
          <a:bodyPr anchor="b">
            <a:normAutofit/>
          </a:bodyPr>
          <a:lstStyle/>
          <a:p>
            <a:pPr algn="ctr"/>
            <a:r>
              <a:rPr lang="el-GR" sz="3600" dirty="0">
                <a:solidFill>
                  <a:schemeClr val="tx2"/>
                </a:solidFill>
              </a:rPr>
              <a:t> Νήπιο και </a:t>
            </a:r>
            <a:r>
              <a:rPr lang="el-GR" sz="3600" dirty="0" err="1">
                <a:solidFill>
                  <a:schemeClr val="tx2"/>
                </a:solidFill>
              </a:rPr>
              <a:t>Παιδίον</a:t>
            </a:r>
            <a:r>
              <a:rPr lang="el-GR" sz="3600" dirty="0">
                <a:solidFill>
                  <a:schemeClr val="tx2"/>
                </a:solidFill>
              </a:rPr>
              <a:t> Ιησούς: «</a:t>
            </a:r>
            <a:r>
              <a:rPr lang="el-GR" sz="3600" dirty="0" err="1">
                <a:solidFill>
                  <a:schemeClr val="tx2"/>
                </a:solidFill>
              </a:rPr>
              <a:t>ηύξανε</a:t>
            </a:r>
            <a:r>
              <a:rPr lang="el-GR" sz="3600" dirty="0">
                <a:solidFill>
                  <a:schemeClr val="tx2"/>
                </a:solidFill>
              </a:rPr>
              <a:t>»</a:t>
            </a:r>
            <a:br>
              <a:rPr lang="en-US" sz="3600" dirty="0">
                <a:solidFill>
                  <a:schemeClr val="tx2"/>
                </a:solidFill>
              </a:rPr>
            </a:br>
            <a:r>
              <a:rPr lang="el-GR" sz="1800" b="0" i="0" u="none" strike="noStrike" baseline="0" dirty="0" err="1">
                <a:latin typeface="SBL"/>
              </a:rPr>
              <a:t>Τὸ</a:t>
            </a:r>
            <a:r>
              <a:rPr lang="el-GR" sz="1800" b="0" i="0" u="none" strike="noStrike" baseline="0" dirty="0">
                <a:latin typeface="SBL"/>
              </a:rPr>
              <a:t> </a:t>
            </a:r>
            <a:r>
              <a:rPr lang="el-GR" sz="1800" b="0" i="0" u="none" strike="noStrike" baseline="0" dirty="0" err="1">
                <a:latin typeface="SBL"/>
              </a:rPr>
              <a:t>δὲ</a:t>
            </a:r>
            <a:r>
              <a:rPr lang="el-GR" sz="1800" b="0" i="0" u="none" strike="noStrike" baseline="0" dirty="0">
                <a:latin typeface="SBL"/>
              </a:rPr>
              <a:t> </a:t>
            </a:r>
            <a:r>
              <a:rPr lang="el-GR" sz="1800" b="0" i="0" u="none" strike="noStrike" baseline="0" dirty="0" err="1">
                <a:latin typeface="SBL"/>
              </a:rPr>
              <a:t>παιδίον</a:t>
            </a:r>
            <a:r>
              <a:rPr lang="el-GR" sz="1800" b="0" i="0" u="none" strike="noStrike" baseline="0" dirty="0">
                <a:latin typeface="SBL"/>
              </a:rPr>
              <a:t> </a:t>
            </a:r>
            <a:r>
              <a:rPr lang="el-GR" sz="1800" b="0" i="0" u="none" strike="noStrike" baseline="0" dirty="0" err="1">
                <a:latin typeface="SBL"/>
              </a:rPr>
              <a:t>ηὔξανεν</a:t>
            </a:r>
            <a:r>
              <a:rPr lang="el-GR" sz="1800" b="0" i="0" u="none" strike="noStrike" baseline="0" dirty="0">
                <a:latin typeface="SBL"/>
              </a:rPr>
              <a:t> </a:t>
            </a: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ἐκραταιοῦτο</a:t>
            </a:r>
            <a:r>
              <a:rPr lang="el-GR" sz="1800" b="0" i="0" u="none" strike="noStrike" baseline="0" dirty="0">
                <a:latin typeface="SBL"/>
              </a:rPr>
              <a:t> </a:t>
            </a:r>
            <a:r>
              <a:rPr lang="el-GR" sz="1800" b="0" i="0" u="none" strike="noStrike" baseline="0" dirty="0" err="1">
                <a:latin typeface="SBL"/>
              </a:rPr>
              <a:t>πληρούμενον</a:t>
            </a:r>
            <a:r>
              <a:rPr lang="el-GR" sz="1800" b="0" i="0" u="none" strike="noStrike" baseline="0" dirty="0">
                <a:latin typeface="SBL"/>
              </a:rPr>
              <a:t> </a:t>
            </a:r>
            <a:r>
              <a:rPr lang="el-GR" sz="1800" b="0" i="0" u="none" strike="noStrike" baseline="0" dirty="0" err="1">
                <a:latin typeface="SBL"/>
              </a:rPr>
              <a:t>σοφίᾳ</a:t>
            </a:r>
            <a:r>
              <a:rPr lang="el-GR" sz="1800" b="0" i="0" u="none" strike="noStrike" baseline="0" dirty="0">
                <a:latin typeface="SBL"/>
              </a:rPr>
              <a:t>, </a:t>
            </a: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χάρις</a:t>
            </a:r>
            <a:r>
              <a:rPr lang="el-GR" sz="1800" b="0" i="0" u="none" strike="noStrike" baseline="0" dirty="0">
                <a:latin typeface="SBL"/>
              </a:rPr>
              <a:t> </a:t>
            </a:r>
            <a:r>
              <a:rPr lang="el-GR" sz="1800" b="0" i="0" u="none" strike="noStrike" baseline="0" dirty="0" err="1">
                <a:latin typeface="SBL"/>
              </a:rPr>
              <a:t>θεοῦ</a:t>
            </a:r>
            <a:r>
              <a:rPr lang="el-GR" sz="1800" b="0" i="0" u="none" strike="noStrike" baseline="0" dirty="0">
                <a:latin typeface="SBL"/>
              </a:rPr>
              <a:t> </a:t>
            </a:r>
            <a:r>
              <a:rPr lang="el-GR" sz="1800" b="0" i="0" u="none" strike="noStrike" baseline="0" dirty="0" err="1">
                <a:latin typeface="SBL"/>
              </a:rPr>
              <a:t>ἦν</a:t>
            </a:r>
            <a:r>
              <a:rPr lang="el-GR" sz="1800" b="0" i="0" u="none" strike="noStrike" baseline="0" dirty="0">
                <a:latin typeface="SBL"/>
              </a:rPr>
              <a:t> </a:t>
            </a:r>
            <a:r>
              <a:rPr lang="el-GR" sz="1800" b="0" i="0" u="none" strike="noStrike" baseline="0" dirty="0" err="1">
                <a:latin typeface="SBL"/>
              </a:rPr>
              <a:t>ἐπ</a:t>
            </a:r>
            <a:r>
              <a:rPr lang="el-GR" sz="1800" b="0" i="0" u="none" strike="noStrike" baseline="0" dirty="0">
                <a:latin typeface="SBL"/>
              </a:rPr>
              <a:t>᾽ </a:t>
            </a:r>
            <a:r>
              <a:rPr lang="el-GR" sz="1800" b="0" i="0" u="none" strike="noStrike" baseline="0" dirty="0" err="1">
                <a:latin typeface="SBL"/>
              </a:rPr>
              <a:t>αὐτό</a:t>
            </a:r>
            <a:r>
              <a:rPr lang="el-GR" sz="1800" b="0" i="0" u="none" strike="noStrike" baseline="0" dirty="0">
                <a:latin typeface="SBL"/>
              </a:rPr>
              <a:t>. </a:t>
            </a:r>
            <a:r>
              <a:rPr lang="en-US" sz="1800" b="0" i="0" u="none" strike="noStrike" baseline="0" dirty="0">
                <a:latin typeface="Arial" panose="020B0604020202020204" pitchFamily="34" charset="0"/>
              </a:rPr>
              <a:t>(</a:t>
            </a:r>
            <a:r>
              <a:rPr lang="el-GR" sz="1800" b="0" i="0" u="none" strike="noStrike" baseline="0" dirty="0" err="1">
                <a:latin typeface="Arial" panose="020B0604020202020204" pitchFamily="34" charset="0"/>
              </a:rPr>
              <a:t>Λκ</a:t>
            </a:r>
            <a:r>
              <a:rPr lang="el-GR" sz="1800" b="0" i="0" u="none" strike="noStrike" baseline="0" dirty="0">
                <a:latin typeface="Arial" panose="020B0604020202020204" pitchFamily="34" charset="0"/>
              </a:rPr>
              <a:t>.</a:t>
            </a:r>
            <a:r>
              <a:rPr lang="en-US" sz="1800" b="0" i="0" u="none" strike="noStrike" baseline="0" dirty="0">
                <a:latin typeface="Arial" panose="020B0604020202020204" pitchFamily="34" charset="0"/>
              </a:rPr>
              <a:t> 2</a:t>
            </a:r>
            <a:r>
              <a:rPr lang="el-GR" sz="1800" b="0" i="0" u="none" strike="noStrike" baseline="0" dirty="0">
                <a:latin typeface="Arial" panose="020B0604020202020204" pitchFamily="34" charset="0"/>
              </a:rPr>
              <a:t>, </a:t>
            </a:r>
            <a:r>
              <a:rPr lang="en-US" sz="1800" b="0" i="0" u="none" strike="noStrike" baseline="0" dirty="0">
                <a:latin typeface="Arial" panose="020B0604020202020204" pitchFamily="34" charset="0"/>
              </a:rPr>
              <a:t>40)</a:t>
            </a:r>
            <a:endParaRPr lang="el-GR" sz="3600" dirty="0">
              <a:solidFill>
                <a:schemeClr val="tx2"/>
              </a:solidFill>
            </a:endParaRPr>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27" name="Freeform: Shape 26">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Θέση περιεχομένου 2">
            <a:extLst>
              <a:ext uri="{FF2B5EF4-FFF2-40B4-BE49-F238E27FC236}">
                <a16:creationId xmlns:a16="http://schemas.microsoft.com/office/drawing/2014/main" id="{3BF18095-6213-1CDE-2281-D4FE22CCAB22}"/>
              </a:ext>
            </a:extLst>
          </p:cNvPr>
          <p:cNvSpPr>
            <a:spLocks noGrp="1"/>
          </p:cNvSpPr>
          <p:nvPr>
            <p:ph idx="1"/>
          </p:nvPr>
        </p:nvSpPr>
        <p:spPr>
          <a:xfrm>
            <a:off x="452284" y="2372112"/>
            <a:ext cx="10560490" cy="3414835"/>
          </a:xfrm>
        </p:spPr>
        <p:txBody>
          <a:bodyPr>
            <a:normAutofit fontScale="92500"/>
          </a:bodyPr>
          <a:lstStyle/>
          <a:p>
            <a:endParaRPr lang="el-GR" sz="1700" dirty="0">
              <a:solidFill>
                <a:schemeClr val="tx2"/>
              </a:solidFill>
            </a:endParaRPr>
          </a:p>
          <a:p>
            <a:r>
              <a:rPr lang="el-GR" sz="2400" dirty="0">
                <a:solidFill>
                  <a:schemeClr val="tx2"/>
                </a:solidFill>
              </a:rPr>
              <a:t>Μοντέλο της Χριστιανικής Κοινότητας το </a:t>
            </a:r>
            <a:r>
              <a:rPr lang="el-GR" sz="2400" b="1" dirty="0">
                <a:solidFill>
                  <a:schemeClr val="tx2"/>
                </a:solidFill>
              </a:rPr>
              <a:t>«ανόητο» και «ανώριμο» Παιδί </a:t>
            </a:r>
            <a:r>
              <a:rPr lang="el-GR" sz="2400" dirty="0">
                <a:solidFill>
                  <a:schemeClr val="tx2"/>
                </a:solidFill>
              </a:rPr>
              <a:t>– </a:t>
            </a:r>
            <a:r>
              <a:rPr lang="en-US" sz="2400" dirty="0">
                <a:solidFill>
                  <a:schemeClr val="tx2"/>
                </a:solidFill>
              </a:rPr>
              <a:t>Nobody</a:t>
            </a:r>
            <a:r>
              <a:rPr lang="el-GR" sz="2400" dirty="0">
                <a:solidFill>
                  <a:schemeClr val="tx2"/>
                </a:solidFill>
              </a:rPr>
              <a:t> </a:t>
            </a:r>
          </a:p>
          <a:p>
            <a:pPr lvl="1"/>
            <a:r>
              <a:rPr lang="el-GR" dirty="0">
                <a:solidFill>
                  <a:schemeClr val="tx2"/>
                </a:solidFill>
              </a:rPr>
              <a:t>Σαββόπουλος: </a:t>
            </a:r>
            <a:r>
              <a:rPr lang="el-GR" b="1" dirty="0">
                <a:solidFill>
                  <a:schemeClr val="tx2"/>
                </a:solidFill>
              </a:rPr>
              <a:t>ΠΩΣ ΝΑ ΚΡΥΦΤΕΙΣ ΑΠΟ ΤΑ ΠΑΙΔΙΑ – </a:t>
            </a:r>
            <a:r>
              <a:rPr lang="el-GR" b="1" dirty="0" err="1">
                <a:solidFill>
                  <a:schemeClr val="tx2"/>
                </a:solidFill>
              </a:rPr>
              <a:t>YouTu</a:t>
            </a:r>
            <a:r>
              <a:rPr lang="en-US" b="1" dirty="0">
                <a:solidFill>
                  <a:schemeClr val="tx2"/>
                </a:solidFill>
              </a:rPr>
              <a:t>be</a:t>
            </a:r>
            <a:r>
              <a:rPr lang="el-GR" b="1" dirty="0">
                <a:solidFill>
                  <a:schemeClr val="tx2"/>
                </a:solidFill>
              </a:rPr>
              <a:t> </a:t>
            </a:r>
            <a:r>
              <a:rPr lang="el-GR" i="1" dirty="0">
                <a:solidFill>
                  <a:schemeClr val="tx2"/>
                </a:solidFill>
              </a:rPr>
              <a:t>https://www.youtube.com › </a:t>
            </a:r>
            <a:r>
              <a:rPr lang="el-GR" i="1" dirty="0" err="1">
                <a:solidFill>
                  <a:schemeClr val="tx2"/>
                </a:solidFill>
              </a:rPr>
              <a:t>watch</a:t>
            </a:r>
            <a:endParaRPr lang="en-US" i="1" dirty="0">
              <a:solidFill>
                <a:schemeClr val="tx2"/>
              </a:solidFill>
            </a:endParaRPr>
          </a:p>
          <a:p>
            <a:pPr lvl="1"/>
            <a:r>
              <a:rPr lang="el-GR" dirty="0">
                <a:solidFill>
                  <a:schemeClr val="tx2"/>
                </a:solidFill>
              </a:rPr>
              <a:t>Στο Επίκεντρο!</a:t>
            </a:r>
          </a:p>
          <a:p>
            <a:r>
              <a:rPr lang="el-GR" sz="2400" dirty="0">
                <a:solidFill>
                  <a:schemeClr val="tx2"/>
                </a:solidFill>
              </a:rPr>
              <a:t>Νίτσε: Καμήλα – Λιοντάρι – Παιδί («γεννώ τον Εαυτό μου» - ΥΠΑΠΑΝΤΗ στο «ΝΑΡΘΗΚΑ»).</a:t>
            </a:r>
          </a:p>
          <a:p>
            <a:endParaRPr lang="el-GR" sz="2400" dirty="0">
              <a:solidFill>
                <a:schemeClr val="tx2"/>
              </a:solidFill>
            </a:endParaRPr>
          </a:p>
          <a:p>
            <a:r>
              <a:rPr lang="el-GR" sz="2400" dirty="0">
                <a:solidFill>
                  <a:schemeClr val="tx2"/>
                </a:solidFill>
              </a:rPr>
              <a:t>Κήπος και Παιδική Χαρά</a:t>
            </a:r>
            <a:r>
              <a:rPr lang="en-US" sz="2400" dirty="0">
                <a:solidFill>
                  <a:schemeClr val="tx2"/>
                </a:solidFill>
              </a:rPr>
              <a:t> </a:t>
            </a:r>
          </a:p>
          <a:p>
            <a:pPr algn="l" rtl="0"/>
            <a:endParaRPr lang="el-GR" sz="1700" dirty="0">
              <a:solidFill>
                <a:schemeClr val="tx2"/>
              </a:solidFill>
            </a:endParaRPr>
          </a:p>
        </p:txBody>
      </p:sp>
      <p:grpSp>
        <p:nvGrpSpPr>
          <p:cNvPr id="32" name="Group 31">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3" name="Freeform: Shape 32">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89543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38EAAF-E6A5-46B3-8C64-B62893A6E8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5370504" cy="6868398"/>
          </a:xfrm>
          <a:prstGeom prst="rect">
            <a:avLst/>
          </a:prstGeom>
          <a:gradFill>
            <a:gsLst>
              <a:gs pos="15000">
                <a:schemeClr val="accent2"/>
              </a:gs>
              <a:gs pos="100000">
                <a:schemeClr val="accent5"/>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C1D2843-7058-3BB3-B940-8D6305BB1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130" y="0"/>
            <a:ext cx="5364376" cy="6850838"/>
          </a:xfrm>
          <a:prstGeom prst="rect">
            <a:avLst/>
          </a:prstGeom>
          <a:gradFill flip="none" rotWithShape="1">
            <a:gsLst>
              <a:gs pos="0">
                <a:schemeClr val="accent5">
                  <a:alpha val="79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A8CCCF-7F01-82C0-9F27-06D12F1A2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10361" y="3101985"/>
            <a:ext cx="2154733" cy="5365554"/>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9A0D6D-005E-41FF-5B01-28AE0A94A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4121753" cy="6868398"/>
          </a:xfrm>
          <a:prstGeom prst="rect">
            <a:avLst/>
          </a:prstGeom>
          <a:gradFill flip="none" rotWithShape="1">
            <a:gsLst>
              <a:gs pos="2000">
                <a:schemeClr val="accent5">
                  <a:lumMod val="60000"/>
                  <a:lumOff val="40000"/>
                  <a:alpha val="68000"/>
                </a:schemeClr>
              </a:gs>
              <a:gs pos="37000">
                <a:schemeClr val="accent5">
                  <a:alpha val="0"/>
                </a:schemeClr>
              </a:gs>
            </a:gsLst>
            <a:lin ang="114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Τίτλος 1">
            <a:extLst>
              <a:ext uri="{FF2B5EF4-FFF2-40B4-BE49-F238E27FC236}">
                <a16:creationId xmlns:a16="http://schemas.microsoft.com/office/drawing/2014/main" id="{6FD0FE7B-5ADE-7BA4-7C30-12CF288565B5}"/>
              </a:ext>
            </a:extLst>
          </p:cNvPr>
          <p:cNvSpPr>
            <a:spLocks noGrp="1"/>
          </p:cNvSpPr>
          <p:nvPr>
            <p:ph type="title"/>
          </p:nvPr>
        </p:nvSpPr>
        <p:spPr>
          <a:xfrm>
            <a:off x="639192" y="919875"/>
            <a:ext cx="3847967" cy="4326111"/>
          </a:xfrm>
        </p:spPr>
        <p:txBody>
          <a:bodyPr anchor="t">
            <a:normAutofit/>
          </a:bodyPr>
          <a:lstStyle/>
          <a:p>
            <a:r>
              <a:rPr lang="el-GR" sz="3200">
                <a:solidFill>
                  <a:srgbClr val="FFFFFF"/>
                </a:solidFill>
              </a:rPr>
              <a:t>Χαρακτηριστικά Μιριάμ (=ζόρικη)</a:t>
            </a:r>
          </a:p>
        </p:txBody>
      </p:sp>
      <p:sp>
        <p:nvSpPr>
          <p:cNvPr id="3" name="Θέση περιεχομένου 2">
            <a:extLst>
              <a:ext uri="{FF2B5EF4-FFF2-40B4-BE49-F238E27FC236}">
                <a16:creationId xmlns:a16="http://schemas.microsoft.com/office/drawing/2014/main" id="{84C4F65F-CD91-D6B8-1D6C-EDE172ECC17A}"/>
              </a:ext>
            </a:extLst>
          </p:cNvPr>
          <p:cNvSpPr>
            <a:spLocks noGrp="1"/>
          </p:cNvSpPr>
          <p:nvPr>
            <p:ph idx="1"/>
          </p:nvPr>
        </p:nvSpPr>
        <p:spPr>
          <a:xfrm>
            <a:off x="5837023" y="339366"/>
            <a:ext cx="5364377" cy="5564478"/>
          </a:xfrm>
        </p:spPr>
        <p:txBody>
          <a:bodyPr>
            <a:normAutofit/>
          </a:bodyPr>
          <a:lstStyle/>
          <a:p>
            <a:endParaRPr lang="el-GR" sz="2000" dirty="0"/>
          </a:p>
          <a:p>
            <a:pPr algn="just"/>
            <a:r>
              <a:rPr lang="el-GR" sz="2000" dirty="0"/>
              <a:t>Η </a:t>
            </a:r>
            <a:r>
              <a:rPr lang="el-GR" sz="2000" dirty="0" err="1"/>
              <a:t>Μαριάμ</a:t>
            </a:r>
            <a:r>
              <a:rPr lang="el-GR" sz="2000" dirty="0"/>
              <a:t> δυναμική – κοινωνική : επικίνδυνο ταξίδι 3 (!) ημερών για να συναντήσει στην ορεινή Ιουδαία την </a:t>
            </a:r>
            <a:r>
              <a:rPr lang="el-GR" sz="2000" dirty="0" err="1"/>
              <a:t>Ελισάβεθ</a:t>
            </a:r>
            <a:r>
              <a:rPr lang="el-GR" sz="2000" dirty="0"/>
              <a:t>, επίσης έγκυο.</a:t>
            </a:r>
          </a:p>
          <a:p>
            <a:pPr algn="just"/>
            <a:r>
              <a:rPr lang="el-GR" sz="2000" dirty="0"/>
              <a:t>Επαναστατική: όχι «</a:t>
            </a:r>
            <a:r>
              <a:rPr lang="el-GR" sz="2000" dirty="0" err="1"/>
              <a:t>ευλόγησον</a:t>
            </a:r>
            <a:r>
              <a:rPr lang="el-GR" sz="2000" dirty="0"/>
              <a:t> Γέροντα» – «Μεγαλυνάριο» Ριζοσπάστης: «</a:t>
            </a:r>
            <a:r>
              <a:rPr lang="el-GR" sz="2000" dirty="0" err="1"/>
              <a:t>Καθείλε</a:t>
            </a:r>
            <a:r>
              <a:rPr lang="el-GR" sz="2000" dirty="0"/>
              <a:t> </a:t>
            </a:r>
            <a:r>
              <a:rPr lang="el-GR" sz="2000" dirty="0" err="1"/>
              <a:t>Δυνάστας</a:t>
            </a:r>
            <a:r>
              <a:rPr lang="el-GR" sz="2000" dirty="0"/>
              <a:t>» – </a:t>
            </a:r>
            <a:r>
              <a:rPr lang="el-GR" sz="2000" dirty="0" err="1"/>
              <a:t>Μακαριούσι</a:t>
            </a:r>
            <a:r>
              <a:rPr lang="el-GR" sz="2000" dirty="0"/>
              <a:t> με πάσαι αι </a:t>
            </a:r>
            <a:r>
              <a:rPr lang="el-GR" sz="2000" dirty="0" err="1"/>
              <a:t>Γενεαί</a:t>
            </a:r>
            <a:endParaRPr lang="el-GR" sz="2000" dirty="0"/>
          </a:p>
          <a:p>
            <a:pPr algn="just"/>
            <a:r>
              <a:rPr lang="el-GR" sz="2000" dirty="0"/>
              <a:t>Μελετούσε Βίβλο – Γλώσσα Ο’.</a:t>
            </a:r>
          </a:p>
          <a:p>
            <a:pPr algn="just"/>
            <a:r>
              <a:rPr lang="el-GR" sz="2000" b="0" i="0" u="none" strike="noStrike" baseline="0" dirty="0">
                <a:latin typeface="SBL"/>
              </a:rPr>
              <a:t>Μνήμη: </a:t>
            </a:r>
            <a:r>
              <a:rPr lang="el-GR" sz="2000" b="0" i="0" u="none" strike="noStrike" baseline="0" dirty="0" err="1">
                <a:latin typeface="SBL"/>
              </a:rPr>
              <a:t>καὶ</a:t>
            </a:r>
            <a:r>
              <a:rPr lang="el-GR" sz="2000" b="0" i="0" u="none" strike="noStrike" baseline="0" dirty="0">
                <a:latin typeface="SBL"/>
              </a:rPr>
              <a:t> ἡ </a:t>
            </a:r>
            <a:r>
              <a:rPr lang="el-GR" sz="2000" b="0" i="0" u="none" strike="noStrike" baseline="0" dirty="0" err="1">
                <a:latin typeface="SBL"/>
              </a:rPr>
              <a:t>μήτηρ</a:t>
            </a:r>
            <a:r>
              <a:rPr lang="el-GR" sz="2000" b="0" i="0" u="none" strike="noStrike" baseline="0" dirty="0">
                <a:latin typeface="SBL"/>
              </a:rPr>
              <a:t> </a:t>
            </a:r>
            <a:r>
              <a:rPr lang="el-GR" sz="2000" b="0" i="0" u="none" strike="noStrike" baseline="0" dirty="0" err="1">
                <a:latin typeface="SBL"/>
              </a:rPr>
              <a:t>αὐτοῦ</a:t>
            </a:r>
            <a:r>
              <a:rPr lang="el-GR" sz="2000" b="0" i="0" u="none" strike="noStrike" baseline="0" dirty="0">
                <a:latin typeface="SBL"/>
              </a:rPr>
              <a:t> </a:t>
            </a:r>
            <a:r>
              <a:rPr lang="el-GR" sz="2000" b="0" i="0" u="none" strike="noStrike" baseline="0" dirty="0" err="1">
                <a:latin typeface="SBL"/>
              </a:rPr>
              <a:t>διετήρει</a:t>
            </a:r>
            <a:r>
              <a:rPr lang="el-GR" sz="2000" b="0" i="0" u="none" strike="noStrike" baseline="0" dirty="0">
                <a:latin typeface="SBL"/>
              </a:rPr>
              <a:t> </a:t>
            </a:r>
            <a:r>
              <a:rPr lang="el-GR" sz="2000" b="0" i="0" u="none" strike="noStrike" baseline="0" dirty="0" err="1">
                <a:latin typeface="SBL"/>
              </a:rPr>
              <a:t>πάντα</a:t>
            </a:r>
            <a:r>
              <a:rPr lang="el-GR" sz="2000" b="0" i="0" u="none" strike="noStrike" baseline="0" dirty="0">
                <a:latin typeface="SBL"/>
              </a:rPr>
              <a:t> </a:t>
            </a:r>
            <a:r>
              <a:rPr lang="el-GR" sz="2000" b="0" i="0" u="none" strike="noStrike" baseline="0" dirty="0" err="1">
                <a:latin typeface="SBL"/>
              </a:rPr>
              <a:t>τὰ</a:t>
            </a:r>
            <a:r>
              <a:rPr lang="el-GR" sz="2000" b="0" i="0" u="none" strike="noStrike" baseline="0" dirty="0">
                <a:latin typeface="SBL"/>
              </a:rPr>
              <a:t> </a:t>
            </a:r>
            <a:r>
              <a:rPr lang="el-GR" sz="2000" b="0" i="0" u="none" strike="noStrike" baseline="0" dirty="0" err="1">
                <a:latin typeface="SBL"/>
              </a:rPr>
              <a:t>ῥήματα</a:t>
            </a:r>
            <a:r>
              <a:rPr lang="el-GR" sz="2000" b="0" i="0" u="none" strike="noStrike" baseline="0" dirty="0">
                <a:latin typeface="SBL"/>
              </a:rPr>
              <a:t> </a:t>
            </a:r>
            <a:r>
              <a:rPr lang="el-GR" sz="2000" b="0" i="0" u="none" strike="noStrike" baseline="0" dirty="0" err="1">
                <a:latin typeface="SBL"/>
              </a:rPr>
              <a:t>ἐν</a:t>
            </a:r>
            <a:r>
              <a:rPr lang="el-GR" sz="2000" b="0" i="0" u="none" strike="noStrike" baseline="0" dirty="0">
                <a:latin typeface="SBL"/>
              </a:rPr>
              <a:t> </a:t>
            </a:r>
            <a:r>
              <a:rPr lang="el-GR" sz="2000" b="0" i="0" u="none" strike="noStrike" baseline="0" dirty="0" err="1">
                <a:latin typeface="SBL"/>
              </a:rPr>
              <a:t>τῇ</a:t>
            </a:r>
            <a:r>
              <a:rPr lang="el-GR" sz="2000" b="0" i="0" u="none" strike="noStrike" baseline="0" dirty="0">
                <a:latin typeface="SBL"/>
              </a:rPr>
              <a:t> </a:t>
            </a:r>
            <a:r>
              <a:rPr lang="el-GR" sz="2000" b="0" i="0" u="none" strike="noStrike" baseline="0" dirty="0" err="1">
                <a:latin typeface="SBL"/>
              </a:rPr>
              <a:t>καρδίᾳ</a:t>
            </a:r>
            <a:r>
              <a:rPr lang="el-GR" sz="2000" b="0" i="0" u="none" strike="noStrike" baseline="0" dirty="0">
                <a:latin typeface="SBL"/>
              </a:rPr>
              <a:t> </a:t>
            </a:r>
            <a:r>
              <a:rPr lang="el-GR" sz="2000" b="0" i="0" u="none" strike="noStrike" baseline="0" dirty="0" err="1">
                <a:latin typeface="SBL"/>
              </a:rPr>
              <a:t>αὐτῆς</a:t>
            </a:r>
            <a:r>
              <a:rPr lang="el-GR" sz="2000" b="0" i="0" u="none" strike="noStrike" baseline="0" dirty="0">
                <a:latin typeface="SBL"/>
              </a:rPr>
              <a:t>.</a:t>
            </a:r>
            <a:r>
              <a:rPr lang="en-US" sz="2000" b="0" i="0" u="none" strike="noStrike" baseline="0" dirty="0">
                <a:latin typeface="SBL"/>
              </a:rPr>
              <a:t> </a:t>
            </a:r>
            <a:r>
              <a:rPr lang="el-GR" sz="2000" b="0" i="0" u="none" strike="noStrike" baseline="0" dirty="0" err="1">
                <a:latin typeface="SBL"/>
              </a:rPr>
              <a:t>Καὶ</a:t>
            </a:r>
            <a:r>
              <a:rPr lang="el-GR" sz="2000" b="0" i="0" u="none" strike="noStrike" baseline="0" dirty="0">
                <a:latin typeface="SBL"/>
              </a:rPr>
              <a:t> </a:t>
            </a:r>
            <a:r>
              <a:rPr lang="el-GR" sz="2000" b="0" i="0" u="none" strike="noStrike" baseline="0" dirty="0" err="1">
                <a:latin typeface="SBL"/>
              </a:rPr>
              <a:t>Ἰησοῦς</a:t>
            </a:r>
            <a:r>
              <a:rPr lang="el-GR" sz="2000" b="0" i="0" u="none" strike="noStrike" baseline="0" dirty="0">
                <a:latin typeface="SBL"/>
              </a:rPr>
              <a:t> </a:t>
            </a:r>
            <a:r>
              <a:rPr lang="el-GR" sz="2000" b="0" i="0" u="none" strike="noStrike" baseline="0" dirty="0" err="1">
                <a:latin typeface="SBL"/>
              </a:rPr>
              <a:t>προέκοπτεν</a:t>
            </a:r>
            <a:r>
              <a:rPr lang="el-GR" sz="2000" b="0" i="0" u="none" strike="noStrike" baseline="0" dirty="0">
                <a:latin typeface="SBL"/>
              </a:rPr>
              <a:t> [</a:t>
            </a:r>
            <a:r>
              <a:rPr lang="el-GR" sz="2000" b="0" i="0" u="none" strike="noStrike" baseline="0" dirty="0" err="1">
                <a:latin typeface="SBL"/>
              </a:rPr>
              <a:t>ἐν</a:t>
            </a:r>
            <a:r>
              <a:rPr lang="el-GR" sz="2000" b="0" i="0" u="none" strike="noStrike" baseline="0" dirty="0">
                <a:latin typeface="SBL"/>
              </a:rPr>
              <a:t> </a:t>
            </a:r>
            <a:r>
              <a:rPr lang="el-GR" sz="2000" b="0" i="0" u="none" strike="noStrike" baseline="0" dirty="0" err="1">
                <a:latin typeface="SBL"/>
              </a:rPr>
              <a:t>τῇ</a:t>
            </a:r>
            <a:r>
              <a:rPr lang="el-GR" sz="2000" b="0" i="0" u="none" strike="noStrike" baseline="0" dirty="0">
                <a:latin typeface="SBL"/>
              </a:rPr>
              <a:t>] </a:t>
            </a:r>
            <a:r>
              <a:rPr lang="el-GR" sz="2000" b="0" i="0" u="none" strike="noStrike" baseline="0" dirty="0" err="1">
                <a:latin typeface="SBL"/>
              </a:rPr>
              <a:t>σοφίᾳ</a:t>
            </a:r>
            <a:r>
              <a:rPr lang="el-GR" sz="2000" b="0" i="0" u="none" strike="noStrike" baseline="0" dirty="0">
                <a:latin typeface="SBL"/>
              </a:rPr>
              <a:t> </a:t>
            </a:r>
            <a:r>
              <a:rPr lang="el-GR" sz="2000" b="0" i="0" u="none" strike="noStrike" baseline="0" dirty="0" err="1">
                <a:latin typeface="SBL"/>
              </a:rPr>
              <a:t>καὶ</a:t>
            </a:r>
            <a:r>
              <a:rPr lang="el-GR" sz="2000" b="0" i="0" u="none" strike="noStrike" baseline="0" dirty="0">
                <a:latin typeface="SBL"/>
              </a:rPr>
              <a:t> </a:t>
            </a:r>
            <a:r>
              <a:rPr lang="el-GR" sz="2000" b="0" i="0" u="none" strike="noStrike" baseline="0" dirty="0" err="1">
                <a:latin typeface="SBL"/>
              </a:rPr>
              <a:t>ἡλικίᾳ</a:t>
            </a:r>
            <a:r>
              <a:rPr lang="el-GR" sz="2000" b="0" i="0" u="none" strike="noStrike" baseline="0" dirty="0">
                <a:latin typeface="SBL"/>
              </a:rPr>
              <a:t> </a:t>
            </a:r>
            <a:r>
              <a:rPr lang="el-GR" sz="2000" b="0" i="0" u="none" strike="noStrike" baseline="0" dirty="0" err="1">
                <a:latin typeface="SBL"/>
              </a:rPr>
              <a:t>καὶ</a:t>
            </a:r>
            <a:r>
              <a:rPr lang="el-GR" sz="2000" b="0" i="0" u="none" strike="noStrike" baseline="0" dirty="0">
                <a:latin typeface="SBL"/>
              </a:rPr>
              <a:t> </a:t>
            </a:r>
            <a:r>
              <a:rPr lang="el-GR" sz="2000" b="0" i="0" u="none" strike="noStrike" baseline="0" dirty="0" err="1">
                <a:latin typeface="SBL"/>
              </a:rPr>
              <a:t>χάριτι</a:t>
            </a:r>
            <a:r>
              <a:rPr lang="el-GR" sz="2000" b="0" i="0" u="none" strike="noStrike" baseline="0" dirty="0">
                <a:latin typeface="SBL"/>
              </a:rPr>
              <a:t> </a:t>
            </a:r>
            <a:r>
              <a:rPr lang="el-GR" sz="2000" b="0" i="0" u="none" strike="noStrike" baseline="0" dirty="0" err="1">
                <a:latin typeface="SBL"/>
              </a:rPr>
              <a:t>παρὰ</a:t>
            </a:r>
            <a:r>
              <a:rPr lang="el-GR" sz="2000" b="0" i="0" u="none" strike="noStrike" baseline="0" dirty="0">
                <a:latin typeface="SBL"/>
              </a:rPr>
              <a:t> </a:t>
            </a:r>
            <a:r>
              <a:rPr lang="el-GR" sz="2000" dirty="0" err="1">
                <a:latin typeface="SBL"/>
              </a:rPr>
              <a:t>Θ</a:t>
            </a:r>
            <a:r>
              <a:rPr lang="el-GR" sz="2000" b="0" i="0" u="none" strike="noStrike" baseline="0" dirty="0" err="1">
                <a:latin typeface="SBL"/>
              </a:rPr>
              <a:t>εῷ</a:t>
            </a:r>
            <a:r>
              <a:rPr lang="el-GR" sz="2000" b="0" i="0" u="none" strike="noStrike" baseline="0" dirty="0">
                <a:latin typeface="SBL"/>
              </a:rPr>
              <a:t> </a:t>
            </a:r>
            <a:r>
              <a:rPr lang="el-GR" sz="2000" b="0" i="0" u="none" strike="noStrike" baseline="0" dirty="0" err="1">
                <a:latin typeface="SBL"/>
              </a:rPr>
              <a:t>καὶ</a:t>
            </a:r>
            <a:r>
              <a:rPr lang="el-GR" sz="2000" b="0" i="0" u="none" strike="noStrike" baseline="0" dirty="0">
                <a:latin typeface="SBL"/>
              </a:rPr>
              <a:t> </a:t>
            </a:r>
            <a:r>
              <a:rPr lang="el-GR" sz="2000" b="0" i="0" u="none" strike="noStrike" baseline="0" dirty="0" err="1">
                <a:latin typeface="SBL"/>
              </a:rPr>
              <a:t>ἀνθρώποις</a:t>
            </a:r>
            <a:r>
              <a:rPr lang="el-GR" sz="2000" b="0" i="0" u="none" strike="noStrike" baseline="0" dirty="0">
                <a:latin typeface="SBL"/>
              </a:rPr>
              <a:t>.</a:t>
            </a:r>
            <a:r>
              <a:rPr lang="en-US" sz="2000" b="0" i="0" u="none" strike="noStrike" baseline="0" dirty="0">
                <a:latin typeface="SBL"/>
              </a:rPr>
              <a:t> </a:t>
            </a:r>
            <a:r>
              <a:rPr lang="el-GR" sz="2000" b="0" i="0" u="none" strike="noStrike" baseline="0" dirty="0"/>
              <a:t> </a:t>
            </a:r>
            <a:r>
              <a:rPr lang="en-US" sz="2000" b="0" i="0" u="none" strike="noStrike" baseline="0" dirty="0">
                <a:latin typeface="Arial" panose="020B0604020202020204" pitchFamily="34" charset="0"/>
              </a:rPr>
              <a:t>(2:51</a:t>
            </a:r>
            <a:r>
              <a:rPr lang="el-GR" sz="2000" b="0" i="0" u="none" strike="noStrike" baseline="0" dirty="0">
                <a:latin typeface="Arial" panose="020B0604020202020204" pitchFamily="34" charset="0"/>
              </a:rPr>
              <a:t>:</a:t>
            </a:r>
            <a:r>
              <a:rPr lang="en-US" sz="2000" b="0" i="0" u="none" strike="noStrike" baseline="0" dirty="0">
                <a:latin typeface="Arial" panose="020B0604020202020204" pitchFamily="34" charset="0"/>
              </a:rPr>
              <a:t> </a:t>
            </a:r>
            <a:r>
              <a:rPr lang="el-GR" sz="2000" b="0" i="0" u="none" strike="noStrike" baseline="0" dirty="0">
                <a:latin typeface="SBL"/>
              </a:rPr>
              <a:t>ἡ </a:t>
            </a:r>
            <a:r>
              <a:rPr lang="el-GR" sz="2000" b="0" i="0" u="none" strike="noStrike" baseline="0" dirty="0" err="1">
                <a:latin typeface="SBL"/>
              </a:rPr>
              <a:t>δὲ</a:t>
            </a:r>
            <a:r>
              <a:rPr lang="el-GR" sz="2000" b="0" i="0" u="none" strike="noStrike" baseline="0" dirty="0">
                <a:latin typeface="SBL"/>
              </a:rPr>
              <a:t> </a:t>
            </a:r>
            <a:r>
              <a:rPr lang="el-GR" sz="2000" b="0" i="0" u="none" strike="noStrike" baseline="0" dirty="0" err="1">
                <a:latin typeface="SBL"/>
              </a:rPr>
              <a:t>Μαριὰμ</a:t>
            </a:r>
            <a:r>
              <a:rPr lang="el-GR" sz="2000" b="0" i="0" u="none" strike="noStrike" baseline="0" dirty="0">
                <a:latin typeface="SBL"/>
              </a:rPr>
              <a:t> </a:t>
            </a:r>
            <a:r>
              <a:rPr lang="el-GR" sz="2000" b="0" i="0" u="none" strike="noStrike" baseline="0" dirty="0" err="1">
                <a:latin typeface="SBL"/>
              </a:rPr>
              <a:t>πάντα</a:t>
            </a:r>
            <a:r>
              <a:rPr lang="el-GR" sz="2000" b="0" i="0" u="none" strike="noStrike" baseline="0" dirty="0">
                <a:latin typeface="SBL"/>
              </a:rPr>
              <a:t> </a:t>
            </a:r>
            <a:r>
              <a:rPr lang="el-GR" sz="2000" b="0" i="0" u="none" strike="noStrike" baseline="0" dirty="0" err="1">
                <a:latin typeface="SBL"/>
              </a:rPr>
              <a:t>συνετήρει</a:t>
            </a:r>
            <a:r>
              <a:rPr lang="el-GR" sz="2000" b="0" i="0" u="none" strike="noStrike" baseline="0" dirty="0">
                <a:latin typeface="SBL"/>
              </a:rPr>
              <a:t> </a:t>
            </a:r>
            <a:r>
              <a:rPr lang="el-GR" sz="2000" b="0" i="0" u="none" strike="noStrike" baseline="0" dirty="0" err="1">
                <a:latin typeface="SBL"/>
              </a:rPr>
              <a:t>τὰ</a:t>
            </a:r>
            <a:r>
              <a:rPr lang="el-GR" sz="2000" b="0" i="0" u="none" strike="noStrike" baseline="0" dirty="0">
                <a:latin typeface="SBL"/>
              </a:rPr>
              <a:t> </a:t>
            </a:r>
            <a:r>
              <a:rPr lang="el-GR" sz="2000" b="0" i="0" u="none" strike="noStrike" baseline="0" dirty="0" err="1">
                <a:latin typeface="SBL"/>
              </a:rPr>
              <a:t>ῥήματα</a:t>
            </a:r>
            <a:r>
              <a:rPr lang="el-GR" sz="2000" b="0" i="0" u="none" strike="noStrike" baseline="0" dirty="0">
                <a:latin typeface="SBL"/>
              </a:rPr>
              <a:t> </a:t>
            </a:r>
            <a:r>
              <a:rPr lang="el-GR" sz="2000" b="0" i="0" u="none" strike="noStrike" baseline="0" dirty="0" err="1">
                <a:latin typeface="SBL"/>
              </a:rPr>
              <a:t>ταῦτα</a:t>
            </a:r>
            <a:r>
              <a:rPr lang="el-GR" sz="2000" b="0" i="0" u="none" strike="noStrike" baseline="0" dirty="0">
                <a:latin typeface="SBL"/>
              </a:rPr>
              <a:t> </a:t>
            </a:r>
            <a:r>
              <a:rPr lang="el-GR" sz="2000" b="1" i="1" u="none" strike="noStrike" baseline="0" dirty="0" err="1">
                <a:latin typeface="SBL"/>
              </a:rPr>
              <a:t>συμβάλλουσα</a:t>
            </a:r>
            <a:r>
              <a:rPr lang="el-GR" sz="2000" b="1" i="1" u="none" strike="noStrike" baseline="0" dirty="0">
                <a:latin typeface="SBL"/>
              </a:rPr>
              <a:t> </a:t>
            </a:r>
            <a:r>
              <a:rPr lang="el-GR" sz="2000" b="1" i="1" u="none" strike="noStrike" baseline="0" dirty="0" err="1">
                <a:latin typeface="SBL"/>
              </a:rPr>
              <a:t>ἐν</a:t>
            </a:r>
            <a:r>
              <a:rPr lang="el-GR" sz="2000" b="1" i="1" u="none" strike="noStrike" baseline="0" dirty="0">
                <a:latin typeface="SBL"/>
              </a:rPr>
              <a:t> </a:t>
            </a:r>
            <a:r>
              <a:rPr lang="el-GR" sz="2000" b="1" i="1" u="none" strike="noStrike" baseline="0" dirty="0" err="1">
                <a:latin typeface="SBL"/>
              </a:rPr>
              <a:t>τῇ</a:t>
            </a:r>
            <a:r>
              <a:rPr lang="el-GR" sz="2000" b="1" i="1" u="none" strike="noStrike" baseline="0" dirty="0">
                <a:latin typeface="SBL"/>
              </a:rPr>
              <a:t> </a:t>
            </a:r>
            <a:r>
              <a:rPr lang="el-GR" sz="2000" b="1" i="1" u="none" strike="noStrike" baseline="0" dirty="0" err="1">
                <a:latin typeface="SBL"/>
              </a:rPr>
              <a:t>καρδίᾳ</a:t>
            </a:r>
            <a:r>
              <a:rPr lang="el-GR" sz="2000" b="1" i="1" u="none" strike="noStrike" baseline="0" dirty="0">
                <a:latin typeface="SBL"/>
              </a:rPr>
              <a:t> </a:t>
            </a:r>
            <a:r>
              <a:rPr lang="el-GR" sz="2000" b="1" i="1" u="none" strike="noStrike" baseline="0" dirty="0" err="1">
                <a:latin typeface="SBL"/>
              </a:rPr>
              <a:t>αὐτῆς</a:t>
            </a:r>
            <a:r>
              <a:rPr lang="el-GR" sz="2000" b="0" i="0" u="none" strike="noStrike" baseline="0" dirty="0">
                <a:latin typeface="SBL"/>
              </a:rPr>
              <a:t>. </a:t>
            </a:r>
            <a:r>
              <a:rPr lang="en-US" sz="2000" b="0" i="0" u="none" strike="noStrike" baseline="0" dirty="0">
                <a:latin typeface="Arial" panose="020B0604020202020204" pitchFamily="34" charset="0"/>
              </a:rPr>
              <a:t>(2:19)</a:t>
            </a:r>
            <a:r>
              <a:rPr lang="el-GR" sz="2000" dirty="0">
                <a:solidFill>
                  <a:schemeClr val="tx2"/>
                </a:solidFill>
              </a:rPr>
              <a:t> </a:t>
            </a:r>
          </a:p>
          <a:p>
            <a:pPr algn="just"/>
            <a:r>
              <a:rPr lang="el-GR" sz="2000" dirty="0">
                <a:solidFill>
                  <a:schemeClr val="tx2"/>
                </a:solidFill>
              </a:rPr>
              <a:t>«Τι εμοί και σοί Γύναι;» + Ο Θεός αγάπη εστί και ο </a:t>
            </a:r>
            <a:r>
              <a:rPr lang="el-GR" sz="2000" dirty="0" err="1">
                <a:solidFill>
                  <a:schemeClr val="tx2"/>
                </a:solidFill>
              </a:rPr>
              <a:t>μένων</a:t>
            </a:r>
            <a:r>
              <a:rPr lang="el-GR" sz="2000" dirty="0">
                <a:solidFill>
                  <a:schemeClr val="tx2"/>
                </a:solidFill>
              </a:rPr>
              <a:t> εν τη αγάπη….</a:t>
            </a:r>
            <a:endParaRPr lang="en-US" sz="2000" dirty="0">
              <a:solidFill>
                <a:schemeClr val="tx2"/>
              </a:solidFill>
            </a:endParaRPr>
          </a:p>
          <a:p>
            <a:endParaRPr lang="el-GR" sz="2000" dirty="0"/>
          </a:p>
        </p:txBody>
      </p:sp>
    </p:spTree>
    <p:extLst>
      <p:ext uri="{BB962C8B-B14F-4D97-AF65-F5344CB8AC3E}">
        <p14:creationId xmlns:p14="http://schemas.microsoft.com/office/powerpoint/2010/main" val="2494604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Τίτλος 1">
            <a:extLst>
              <a:ext uri="{FF2B5EF4-FFF2-40B4-BE49-F238E27FC236}">
                <a16:creationId xmlns:a16="http://schemas.microsoft.com/office/drawing/2014/main" id="{6F8AD88B-6008-AAC1-01C3-1781152CA16E}"/>
              </a:ext>
            </a:extLst>
          </p:cNvPr>
          <p:cNvSpPr>
            <a:spLocks noGrp="1"/>
          </p:cNvSpPr>
          <p:nvPr>
            <p:ph type="title"/>
          </p:nvPr>
        </p:nvSpPr>
        <p:spPr>
          <a:xfrm>
            <a:off x="838200" y="643467"/>
            <a:ext cx="2951205" cy="5571066"/>
          </a:xfrm>
        </p:spPr>
        <p:txBody>
          <a:bodyPr>
            <a:normAutofit/>
          </a:bodyPr>
          <a:lstStyle/>
          <a:p>
            <a:r>
              <a:rPr lang="el-GR" sz="3100">
                <a:solidFill>
                  <a:srgbClr val="FFFFFF"/>
                </a:solidFill>
              </a:rPr>
              <a:t>Χαρακτηριστικά εφήβου Ιησού</a:t>
            </a:r>
          </a:p>
        </p:txBody>
      </p:sp>
      <p:graphicFrame>
        <p:nvGraphicFramePr>
          <p:cNvPr id="5" name="Θέση περιεχομένου 2">
            <a:extLst>
              <a:ext uri="{FF2B5EF4-FFF2-40B4-BE49-F238E27FC236}">
                <a16:creationId xmlns:a16="http://schemas.microsoft.com/office/drawing/2014/main" id="{D2B93D28-89E7-80BA-3BA9-DAE81646AAFB}"/>
              </a:ext>
            </a:extLst>
          </p:cNvPr>
          <p:cNvGraphicFramePr>
            <a:graphicFrameLocks noGrp="1"/>
          </p:cNvGraphicFramePr>
          <p:nvPr>
            <p:ph idx="1"/>
            <p:extLst>
              <p:ext uri="{D42A27DB-BD31-4B8C-83A1-F6EECF244321}">
                <p14:modId xmlns:p14="http://schemas.microsoft.com/office/powerpoint/2010/main" val="4142661943"/>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2463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9341365-DAE7-3702-97A7-7D5FC1B91FE5}"/>
              </a:ext>
            </a:extLst>
          </p:cNvPr>
          <p:cNvSpPr>
            <a:spLocks noGrp="1"/>
          </p:cNvSpPr>
          <p:nvPr>
            <p:ph type="title"/>
          </p:nvPr>
        </p:nvSpPr>
        <p:spPr>
          <a:xfrm>
            <a:off x="466722" y="586855"/>
            <a:ext cx="3201366" cy="3387497"/>
          </a:xfrm>
        </p:spPr>
        <p:txBody>
          <a:bodyPr anchor="b">
            <a:normAutofit/>
          </a:bodyPr>
          <a:lstStyle/>
          <a:p>
            <a:pPr algn="r"/>
            <a:br>
              <a:rPr lang="el-GR" sz="4000" b="1">
                <a:solidFill>
                  <a:srgbClr val="FFFFFF"/>
                </a:solidFill>
              </a:rPr>
            </a:br>
            <a:endParaRPr lang="el-GR" sz="4000">
              <a:solidFill>
                <a:srgbClr val="FFFFFF"/>
              </a:solidFill>
            </a:endParaRPr>
          </a:p>
        </p:txBody>
      </p:sp>
      <p:sp>
        <p:nvSpPr>
          <p:cNvPr id="3" name="Θέση περιεχομένου 2">
            <a:extLst>
              <a:ext uri="{FF2B5EF4-FFF2-40B4-BE49-F238E27FC236}">
                <a16:creationId xmlns:a16="http://schemas.microsoft.com/office/drawing/2014/main" id="{A6A036DC-89D5-C673-0AA6-1B29D8A6E3B5}"/>
              </a:ext>
            </a:extLst>
          </p:cNvPr>
          <p:cNvSpPr>
            <a:spLocks noGrp="1"/>
          </p:cNvSpPr>
          <p:nvPr>
            <p:ph idx="1"/>
          </p:nvPr>
        </p:nvSpPr>
        <p:spPr>
          <a:xfrm>
            <a:off x="4289197" y="197964"/>
            <a:ext cx="7076410" cy="5997564"/>
          </a:xfrm>
        </p:spPr>
        <p:txBody>
          <a:bodyPr anchor="ctr">
            <a:normAutofit lnSpcReduction="10000"/>
          </a:bodyPr>
          <a:lstStyle/>
          <a:p>
            <a:pPr marL="0" indent="0" algn="ctr">
              <a:buNone/>
            </a:pPr>
            <a:r>
              <a:rPr lang="el-GR" sz="1900" b="1" dirty="0">
                <a:solidFill>
                  <a:srgbClr val="C00000"/>
                </a:solidFill>
              </a:rPr>
              <a:t>ΧΡΥΣΗ ΕΠΟΧΗ  ΤΟΥ ΕΓΚΕΦΑΛΟΥ και ΑΝΘΡΩΠΟΥ </a:t>
            </a:r>
          </a:p>
          <a:p>
            <a:pPr marL="0" indent="0" algn="ctr">
              <a:buNone/>
            </a:pPr>
            <a:r>
              <a:rPr lang="el-GR" sz="1900" b="1" dirty="0">
                <a:solidFill>
                  <a:srgbClr val="C00000"/>
                </a:solidFill>
              </a:rPr>
              <a:t> τα ΝΗΠΙΑ  </a:t>
            </a:r>
            <a:r>
              <a:rPr lang="el-GR" sz="1900" b="1" dirty="0"/>
              <a:t>( «ΜΕΤΑΡΡΥΘΜΙΣΗ»)</a:t>
            </a:r>
          </a:p>
          <a:p>
            <a:pPr algn="just"/>
            <a:r>
              <a:rPr lang="el-GR" sz="1900" b="1" dirty="0"/>
              <a:t>“</a:t>
            </a:r>
            <a:r>
              <a:rPr lang="el-GR" sz="1900" dirty="0"/>
              <a:t>Σήμερα γνωρίζουμε ότι </a:t>
            </a:r>
            <a:r>
              <a:rPr lang="el-GR" sz="1900" b="1" dirty="0"/>
              <a:t>τα προσχολικά χρόνια, από τη γέννηση μέχρι τα έξι, είναι η “χρυσή εποχή” του ανθρώπου</a:t>
            </a:r>
            <a:r>
              <a:rPr lang="el-GR" sz="1900" dirty="0"/>
              <a:t>. Είναι η εποχή κατά την οποία ο εγκέφαλος “καλωδιώνεται </a:t>
            </a:r>
            <a:r>
              <a:rPr lang="el-GR" sz="1900" dirty="0" err="1"/>
              <a:t>νευρωνικά</a:t>
            </a:r>
            <a:r>
              <a:rPr lang="el-GR" sz="1900" dirty="0"/>
              <a:t>”, ήτοι τα νευρικά κύτταρα “συνδέονται” το ένα με το άλλο δημιουργώντας ένα δίκτυο, με αποτέλεσμα το μικρό παιδί να προικίζεται με εκπληκτικές ικανότητες μάθησης.</a:t>
            </a:r>
          </a:p>
          <a:p>
            <a:pPr algn="just"/>
            <a:r>
              <a:rPr lang="el-GR" sz="1900" dirty="0"/>
              <a:t>O στόχος, δεν είναι, απλά, η φύλαξη του παιδιού αλλά η ανάπτυξη του παραπάνω δυναμικού και η αξιοποίηση των “περιόδων ειδικής ευαισθησίας” ή, όπως αλλιώς λέγονται, των “παραθύρων </a:t>
            </a:r>
            <a:r>
              <a:rPr lang="el-GR" sz="1900" dirty="0" err="1"/>
              <a:t>ευΚαιρίας</a:t>
            </a:r>
            <a:r>
              <a:rPr lang="el-GR" sz="1900" dirty="0"/>
              <a:t>” του εγκεφάλου.</a:t>
            </a:r>
          </a:p>
          <a:p>
            <a:pPr algn="just"/>
            <a:r>
              <a:rPr lang="el-GR" sz="1900" dirty="0"/>
              <a:t>Εάν το υπόβαθρο τραυματιστεί με φόβο κτλ. Το πρόβλημα επανέρχεται (</a:t>
            </a:r>
            <a:r>
              <a:rPr lang="el-GR" sz="1900" dirty="0" err="1"/>
              <a:t>πρβλ</a:t>
            </a:r>
            <a:r>
              <a:rPr lang="el-GR" sz="1900" dirty="0"/>
              <a:t>. τραυλισμός Καθηγητή).</a:t>
            </a:r>
          </a:p>
          <a:p>
            <a:pPr algn="just"/>
            <a:r>
              <a:rPr lang="el-GR" sz="1900" dirty="0"/>
              <a:t>«Δεν ζωγραφίζουν τελικά και δεν τραγουδάνε» (εργαλεία [όπως μουσικά] – Συγκεκριμένο το αφηρημένο  (μέθοδος ΣΟΥΖΟΥΚΙ στη Μουσική – Σκάκι με ταχύτητα -) </a:t>
            </a:r>
          </a:p>
          <a:p>
            <a:endParaRPr lang="el-GR" sz="1900" dirty="0"/>
          </a:p>
          <a:p>
            <a:pPr marL="0" indent="0">
              <a:buNone/>
            </a:pPr>
            <a:r>
              <a:rPr lang="de-DE" sz="1100" dirty="0">
                <a:hlinkClick r:id="rId2"/>
              </a:rPr>
              <a:t>https://www.zafrana-school.gr/%CE%B7-%CF%86%CE%B9%CE%BB%CE%BF%CF%83%CE%BF%CF%86%CE%AF%CE%B1-%CF%84%CE%BF%CF%85-%CF%80%CF%81%CE%BF%CE%B3%CF%81%CE%AC%CE%BC%CE%BC%CE%B1%CF%84%CF%8C%CF%82-%CE%BC%CE%B1%CF%82/</a:t>
            </a:r>
            <a:r>
              <a:rPr lang="el-GR" sz="1100" dirty="0"/>
              <a:t> </a:t>
            </a:r>
          </a:p>
          <a:p>
            <a:endParaRPr lang="el-GR" sz="1900" dirty="0"/>
          </a:p>
        </p:txBody>
      </p:sp>
    </p:spTree>
    <p:extLst>
      <p:ext uri="{BB962C8B-B14F-4D97-AF65-F5344CB8AC3E}">
        <p14:creationId xmlns:p14="http://schemas.microsoft.com/office/powerpoint/2010/main" val="1659580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0DEF10D-0278-4780-4BCC-D921A52C4B11}"/>
              </a:ext>
            </a:extLst>
          </p:cNvPr>
          <p:cNvSpPr>
            <a:spLocks noGrp="1"/>
          </p:cNvSpPr>
          <p:nvPr>
            <p:ph type="title"/>
          </p:nvPr>
        </p:nvSpPr>
        <p:spPr>
          <a:xfrm>
            <a:off x="267837" y="270822"/>
            <a:ext cx="11580034" cy="1378372"/>
          </a:xfrm>
        </p:spPr>
        <p:txBody>
          <a:bodyPr anchor="ctr">
            <a:normAutofit fontScale="90000"/>
          </a:bodyPr>
          <a:lstStyle/>
          <a:p>
            <a:r>
              <a:rPr lang="el-GR" sz="4800" dirty="0"/>
              <a:t> Τρία μέρη Εγκεφάλου και Τέσσερεις Συχνότητες</a:t>
            </a:r>
          </a:p>
        </p:txBody>
      </p:sp>
      <p:sp>
        <p:nvSpPr>
          <p:cNvPr id="3" name="Θέση περιεχομένου 2">
            <a:extLst>
              <a:ext uri="{FF2B5EF4-FFF2-40B4-BE49-F238E27FC236}">
                <a16:creationId xmlns:a16="http://schemas.microsoft.com/office/drawing/2014/main" id="{A5EB68C6-D568-A14A-2303-B398CAAC2286}"/>
              </a:ext>
            </a:extLst>
          </p:cNvPr>
          <p:cNvSpPr>
            <a:spLocks noGrp="1"/>
          </p:cNvSpPr>
          <p:nvPr>
            <p:ph idx="1"/>
          </p:nvPr>
        </p:nvSpPr>
        <p:spPr>
          <a:xfrm>
            <a:off x="78861" y="1649193"/>
            <a:ext cx="10907487" cy="4492987"/>
          </a:xfrm>
        </p:spPr>
        <p:txBody>
          <a:bodyPr anchor="ctr">
            <a:normAutofit/>
          </a:bodyPr>
          <a:lstStyle/>
          <a:p>
            <a:pPr marL="0" indent="0">
              <a:buNone/>
            </a:pPr>
            <a:endParaRPr lang="el-GR" sz="1500" dirty="0"/>
          </a:p>
          <a:p>
            <a:endParaRPr lang="el-GR" sz="1800" dirty="0"/>
          </a:p>
          <a:p>
            <a:r>
              <a:rPr lang="el-GR" sz="1800" b="1" dirty="0"/>
              <a:t>Διαδικασία μάθησης Εγκεφάλου</a:t>
            </a:r>
          </a:p>
          <a:p>
            <a:pPr lvl="1"/>
            <a:r>
              <a:rPr lang="el-GR" sz="1800" dirty="0"/>
              <a:t>Θάλαμος – αμυγδαλή [τρομοκράτης Εγκεφάλου [μπροστά σε μία τίγρη] όχι μνήμη] </a:t>
            </a:r>
          </a:p>
          <a:p>
            <a:pPr lvl="1"/>
            <a:r>
              <a:rPr lang="el-GR" sz="1800" dirty="0"/>
              <a:t>Ιππόκαμπος (συναισθηματική Νοημοσύνη) – Συρρικνώνεται με την </a:t>
            </a:r>
            <a:r>
              <a:rPr lang="el-GR" sz="1800" dirty="0" err="1"/>
              <a:t>Κορτιζόλη</a:t>
            </a:r>
            <a:r>
              <a:rPr lang="el-GR" sz="1800" dirty="0"/>
              <a:t> &lt; Φόβο, </a:t>
            </a:r>
            <a:r>
              <a:rPr lang="el-GR" sz="1800" dirty="0" err="1"/>
              <a:t>Απέιλή</a:t>
            </a:r>
            <a:r>
              <a:rPr lang="el-GR" sz="1800" dirty="0"/>
              <a:t>….. </a:t>
            </a:r>
          </a:p>
          <a:p>
            <a:pPr lvl="1"/>
            <a:r>
              <a:rPr lang="el-GR" sz="1800" dirty="0"/>
              <a:t>Μετωπιαίος Φλοιός (ηθική..)</a:t>
            </a:r>
          </a:p>
          <a:p>
            <a:pPr marL="457200" lvl="1" indent="0">
              <a:buNone/>
            </a:pPr>
            <a:endParaRPr lang="el-GR" sz="1800" dirty="0"/>
          </a:p>
          <a:p>
            <a:pPr marL="457200" lvl="1" indent="0">
              <a:buNone/>
            </a:pPr>
            <a:r>
              <a:rPr lang="el-GR" sz="1800" b="1" dirty="0"/>
              <a:t>ΕΓΚΕΦΑΛΙΚΑ ΚΥΜΑΤΑ: </a:t>
            </a:r>
            <a:r>
              <a:rPr lang="el-GR" sz="1800" dirty="0"/>
              <a:t>4 ειδών Συχνότητες (αρτιότερο το 4-8: Ενόραση, πρωτοτυπία – το πρώτο θέλει επανάληψη) . Καθηγητής που εναγώνια έψαχνε απαντήσεις σε ΜΑΘΗΜΑΤΙΚΑ ΠΡΟΒΛΗΜΑΤΑ, μόλις έπεσε σε «νάρκη» ανακάλυψε τη ΛΥΣΗ. </a:t>
            </a:r>
          </a:p>
          <a:p>
            <a:pPr marL="457200" lvl="1" indent="0">
              <a:buNone/>
            </a:pPr>
            <a:endParaRPr lang="el-GR" sz="1800" dirty="0"/>
          </a:p>
          <a:p>
            <a:pPr marL="457200" lvl="1" indent="0">
              <a:buNone/>
            </a:pPr>
            <a:r>
              <a:rPr lang="el-GR" sz="1800" dirty="0"/>
              <a:t>Περπάτημα.</a:t>
            </a:r>
          </a:p>
          <a:p>
            <a:pPr marL="457200" lvl="1" indent="0">
              <a:buNone/>
            </a:pPr>
            <a:r>
              <a:rPr lang="el-GR" sz="1800" dirty="0"/>
              <a:t>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627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453EC18-827A-CD43-40A1-433F458E3B8C}"/>
              </a:ext>
            </a:extLst>
          </p:cNvPr>
          <p:cNvSpPr>
            <a:spLocks noGrp="1"/>
          </p:cNvSpPr>
          <p:nvPr>
            <p:ph type="title"/>
          </p:nvPr>
        </p:nvSpPr>
        <p:spPr>
          <a:xfrm>
            <a:off x="761803" y="350196"/>
            <a:ext cx="4646904" cy="1624520"/>
          </a:xfrm>
        </p:spPr>
        <p:txBody>
          <a:bodyPr anchor="ctr">
            <a:normAutofit/>
          </a:bodyPr>
          <a:lstStyle/>
          <a:p>
            <a:r>
              <a:rPr lang="el-GR" sz="4000"/>
              <a:t>ΜΝΗΜΗ</a:t>
            </a:r>
          </a:p>
        </p:txBody>
      </p:sp>
      <p:sp>
        <p:nvSpPr>
          <p:cNvPr id="3" name="Θέση περιεχομένου 2">
            <a:extLst>
              <a:ext uri="{FF2B5EF4-FFF2-40B4-BE49-F238E27FC236}">
                <a16:creationId xmlns:a16="http://schemas.microsoft.com/office/drawing/2014/main" id="{4B2F060D-297A-D86A-D0DD-2997FCF263D3}"/>
              </a:ext>
            </a:extLst>
          </p:cNvPr>
          <p:cNvSpPr>
            <a:spLocks noGrp="1"/>
          </p:cNvSpPr>
          <p:nvPr>
            <p:ph idx="1"/>
          </p:nvPr>
        </p:nvSpPr>
        <p:spPr>
          <a:xfrm>
            <a:off x="761802" y="2743200"/>
            <a:ext cx="4646905" cy="3613149"/>
          </a:xfrm>
        </p:spPr>
        <p:txBody>
          <a:bodyPr anchor="ctr">
            <a:normAutofit/>
          </a:bodyPr>
          <a:lstStyle/>
          <a:p>
            <a:endParaRPr lang="el-GR" sz="2000" dirty="0"/>
          </a:p>
          <a:p>
            <a:pPr algn="just"/>
            <a:r>
              <a:rPr lang="el-GR" sz="2000" dirty="0"/>
              <a:t>Αλληλουχία λογικής και συναισθήματος</a:t>
            </a:r>
          </a:p>
          <a:p>
            <a:pPr algn="just"/>
            <a:r>
              <a:rPr lang="el-GR" sz="2000" b="1" dirty="0"/>
              <a:t>ΚΥΤΤΑΡΑ – ΚΑΘΡΕΦΤΗΣ  - αντικατοπτρισμός + μίμηση  (</a:t>
            </a:r>
            <a:r>
              <a:rPr lang="el-GR" sz="2000" b="1" dirty="0" err="1"/>
              <a:t>Πατρώνος</a:t>
            </a:r>
            <a:r>
              <a:rPr lang="el-GR" sz="2000" b="1" dirty="0"/>
              <a:t> και Αρχαιολόγος)</a:t>
            </a:r>
          </a:p>
          <a:p>
            <a:pPr algn="just"/>
            <a:r>
              <a:rPr lang="el-GR" sz="2000" b="1" dirty="0"/>
              <a:t>ΜΝΗΜΗ</a:t>
            </a:r>
            <a:r>
              <a:rPr lang="el-GR" sz="2000" dirty="0"/>
              <a:t> (= εξογκώματα στις συνδέσεις + αυξάνει με την όσφρηση και τη </a:t>
            </a:r>
            <a:r>
              <a:rPr lang="el-GR" sz="2000" dirty="0" err="1"/>
              <a:t>ΣυγΚίνηση</a:t>
            </a:r>
            <a:r>
              <a:rPr lang="el-GR" sz="2000" dirty="0"/>
              <a:t> [όχι υπερβολική ούτε ελαττωματική]</a:t>
            </a:r>
          </a:p>
          <a:p>
            <a:pPr algn="just"/>
            <a:r>
              <a:rPr lang="el-GR" sz="2000" dirty="0"/>
              <a:t>Μακρά Μνήμη και Ολογράμματα ?</a:t>
            </a:r>
          </a:p>
          <a:p>
            <a:endParaRPr lang="el-GR" sz="2000" dirty="0"/>
          </a:p>
        </p:txBody>
      </p:sp>
      <p:pic>
        <p:nvPicPr>
          <p:cNvPr id="5" name="Picture 4" descr="Κοντινό πλάνο τσίτα σε μαύρο φόντο">
            <a:extLst>
              <a:ext uri="{FF2B5EF4-FFF2-40B4-BE49-F238E27FC236}">
                <a16:creationId xmlns:a16="http://schemas.microsoft.com/office/drawing/2014/main" id="{4B31635C-8CCA-FD61-8CC9-2284E0E7A570}"/>
              </a:ext>
            </a:extLst>
          </p:cNvPr>
          <p:cNvPicPr>
            <a:picLocks noChangeAspect="1"/>
          </p:cNvPicPr>
          <p:nvPr/>
        </p:nvPicPr>
        <p:blipFill rotWithShape="1">
          <a:blip r:embed="rId2"/>
          <a:srcRect l="40601" r="-2" b="-2"/>
          <a:stretch/>
        </p:blipFill>
        <p:spPr>
          <a:xfrm>
            <a:off x="6096000" y="1"/>
            <a:ext cx="6102825" cy="6858000"/>
          </a:xfrm>
          <a:prstGeom prst="rect">
            <a:avLst/>
          </a:prstGeom>
        </p:spPr>
      </p:pic>
    </p:spTree>
    <p:extLst>
      <p:ext uri="{BB962C8B-B14F-4D97-AF65-F5344CB8AC3E}">
        <p14:creationId xmlns:p14="http://schemas.microsoft.com/office/powerpoint/2010/main" val="3550841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F12F2A-8B62-0BBD-1EDE-36916B915AEA}"/>
              </a:ext>
            </a:extLst>
          </p:cNvPr>
          <p:cNvSpPr>
            <a:spLocks noGrp="1"/>
          </p:cNvSpPr>
          <p:nvPr>
            <p:ph type="title"/>
          </p:nvPr>
        </p:nvSpPr>
        <p:spPr/>
        <p:txBody>
          <a:bodyPr/>
          <a:lstStyle/>
          <a:p>
            <a:r>
              <a:rPr lang="el-GR" sz="4400" dirty="0"/>
              <a:t>Δάσκαλος </a:t>
            </a:r>
            <a:r>
              <a:rPr lang="el-GR" sz="4400" b="1" dirty="0"/>
              <a:t>= Μαέστρος </a:t>
            </a:r>
            <a:r>
              <a:rPr lang="el-GR" dirty="0"/>
              <a:t>(</a:t>
            </a:r>
            <a:r>
              <a:rPr lang="el-GR" sz="4400" dirty="0"/>
              <a:t>όχι «καθηγητής»)</a:t>
            </a:r>
            <a:endParaRPr lang="el-GR" dirty="0"/>
          </a:p>
        </p:txBody>
      </p:sp>
      <p:graphicFrame>
        <p:nvGraphicFramePr>
          <p:cNvPr id="5" name="Θέση περιεχομένου 2">
            <a:extLst>
              <a:ext uri="{FF2B5EF4-FFF2-40B4-BE49-F238E27FC236}">
                <a16:creationId xmlns:a16="http://schemas.microsoft.com/office/drawing/2014/main" id="{29D1179F-B490-1273-20BA-FCBFB17B75BD}"/>
              </a:ext>
            </a:extLst>
          </p:cNvPr>
          <p:cNvGraphicFramePr>
            <a:graphicFrameLocks noGrp="1"/>
          </p:cNvGraphicFramePr>
          <p:nvPr>
            <p:ph idx="1"/>
            <p:extLst>
              <p:ext uri="{D42A27DB-BD31-4B8C-83A1-F6EECF244321}">
                <p14:modId xmlns:p14="http://schemas.microsoft.com/office/powerpoint/2010/main" val="13151866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858204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441</TotalTime>
  <Words>3045</Words>
  <Application>Microsoft Office PowerPoint</Application>
  <PresentationFormat>Ευρεία οθόνη</PresentationFormat>
  <Paragraphs>137</Paragraphs>
  <Slides>24</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24</vt:i4>
      </vt:variant>
    </vt:vector>
  </HeadingPairs>
  <TitlesOfParts>
    <vt:vector size="31" baseType="lpstr">
      <vt:lpstr>Aptos</vt:lpstr>
      <vt:lpstr>Aptos Display</vt:lpstr>
      <vt:lpstr>Arial</vt:lpstr>
      <vt:lpstr>Calibri</vt:lpstr>
      <vt:lpstr>SBL</vt:lpstr>
      <vt:lpstr>Times New Roman</vt:lpstr>
      <vt:lpstr>Θέμα του Office</vt:lpstr>
      <vt:lpstr>ΠΡΟΣΧΟΛΙΚΗ ΗΛΙΚΙΑ ΚΑΙ ΒΙΒΛΟΣ</vt:lpstr>
      <vt:lpstr>Μ. Ζαφρανά: Πώς αναπτύσσεται η παιδική ευφυΐα Μοντεσσόρι  (19ος και 20ος αι.) και Γουδέλη</vt:lpstr>
      <vt:lpstr> Νήπιο και Παιδίον Ιησούς: «ηύξανε» Τὸ δὲ παιδίον ηὔξανεν καὶ ἐκραταιοῦτο πληρούμενον σοφίᾳ, καὶ χάρις θεοῦ ἦν ἐπ᾽ αὐτό. (Λκ. 2, 40)</vt:lpstr>
      <vt:lpstr>Χαρακτηριστικά Μιριάμ (=ζόρικη)</vt:lpstr>
      <vt:lpstr>Χαρακτηριστικά εφήβου Ιησού</vt:lpstr>
      <vt:lpstr> </vt:lpstr>
      <vt:lpstr> Τρία μέρη Εγκεφάλου και Τέσσερεις Συχνότητες</vt:lpstr>
      <vt:lpstr>ΜΝΗΜΗ</vt:lpstr>
      <vt:lpstr>Δάσκαλος = Μαέστρος (όχι «καθηγητής»)</vt:lpstr>
      <vt:lpstr>Επτά Είδη Νοημοσύνης!!!</vt:lpstr>
      <vt:lpstr>ΛΑΘΟΣ</vt:lpstr>
      <vt:lpstr>Σύγκρουση παιδιών</vt:lpstr>
      <vt:lpstr>“Πέντε Παράθυρα Ευκαιρίας” </vt:lpstr>
      <vt:lpstr>Μύθος =Παραμύθι;</vt:lpstr>
      <vt:lpstr>Παιχνίδι και Μίμηση (Αντικατοπτρισμός)</vt:lpstr>
      <vt:lpstr>Προβλήματα σήμερα 2024 μ.Χ.</vt:lpstr>
      <vt:lpstr>Παρουσίαση του PowerPoint</vt:lpstr>
      <vt:lpstr>Στόχος μας </vt:lpstr>
      <vt:lpstr>Λουκάς</vt:lpstr>
      <vt:lpstr>Λουκάς και παιδική Ηλικία Κυρίου Ιησού</vt:lpstr>
      <vt:lpstr>Πατρότητα 1 π. Jacques Philippe “Priestly Fatherhood: Treasure in Earthen Vessels” </vt:lpstr>
      <vt:lpstr>Πατρότητα και …Έλεος</vt:lpstr>
      <vt:lpstr>Πατρότητα και Ελευθερία</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ΠΡΟΣΧΟΛΙΚΗ ΗΛΙΚΙΑ ΚΑΙ ΒΙΒΛΟΣ</dc:title>
  <dc:creator>Sotirios Despotis</dc:creator>
  <cp:lastModifiedBy>Sotirios Despotis</cp:lastModifiedBy>
  <cp:revision>4</cp:revision>
  <dcterms:created xsi:type="dcterms:W3CDTF">2024-02-06T06:59:16Z</dcterms:created>
  <dcterms:modified xsi:type="dcterms:W3CDTF">2024-02-12T07:57:45Z</dcterms:modified>
</cp:coreProperties>
</file>