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0"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3" r:id="rId40"/>
    <p:sldId id="295" r:id="rId41"/>
    <p:sldId id="296" r:id="rId42"/>
    <p:sldId id="297" r:id="rId43"/>
    <p:sldId id="298" r:id="rId44"/>
    <p:sldId id="299" r:id="rId45"/>
    <p:sldId id="300" r:id="rId46"/>
    <p:sldId id="301" r:id="rId47"/>
    <p:sldId id="302" r:id="rId48"/>
    <p:sldId id="303" r:id="rId49"/>
    <p:sldId id="305" r:id="rId50"/>
    <p:sldId id="304" r:id="rId51"/>
    <p:sldId id="306" r:id="rId52"/>
    <p:sldId id="307" r:id="rId53"/>
    <p:sldId id="308" r:id="rId54"/>
    <p:sldId id="309" r:id="rId55"/>
    <p:sldId id="310"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4000" dirty="0"/>
              <a:t>Τα Βήματα του Αποστόλου Παύλου στη Βόρεια Ελλάδα</a:t>
            </a:r>
          </a:p>
        </p:txBody>
      </p:sp>
      <p:sp>
        <p:nvSpPr>
          <p:cNvPr id="3" name="Υπότιτλος 2"/>
          <p:cNvSpPr>
            <a:spLocks noGrp="1"/>
          </p:cNvSpPr>
          <p:nvPr>
            <p:ph type="subTitle" idx="1"/>
          </p:nvPr>
        </p:nvSpPr>
        <p:spPr/>
        <p:txBody>
          <a:bodyPr/>
          <a:lstStyle/>
          <a:p>
            <a:r>
              <a:rPr lang="el-GR" dirty="0"/>
              <a:t>Καβάλα-Αμφίπολη-Απολλωνία-Θεσσαλονίκη-Βέροια</a:t>
            </a:r>
          </a:p>
        </p:txBody>
      </p:sp>
    </p:spTree>
    <p:extLst>
      <p:ext uri="{BB962C8B-B14F-4D97-AF65-F5344CB8AC3E}">
        <p14:creationId xmlns:p14="http://schemas.microsoft.com/office/powerpoint/2010/main" val="1823479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91221" y="188273"/>
            <a:ext cx="8911687" cy="1597797"/>
          </a:xfrm>
        </p:spPr>
        <p:txBody>
          <a:bodyPr>
            <a:normAutofit fontScale="90000"/>
          </a:bodyPr>
          <a:lstStyle/>
          <a:p>
            <a:r>
              <a:rPr lang="el-GR" dirty="0"/>
              <a:t>          Δεύτερη Αποστολική Περιοδεία</a:t>
            </a:r>
            <a:br>
              <a:rPr lang="el-GR" dirty="0"/>
            </a:br>
            <a:r>
              <a:rPr lang="el-GR" dirty="0"/>
              <a:t>                       Καβάλα-Φίλιπποι</a:t>
            </a:r>
            <a:br>
              <a:rPr lang="el-GR" dirty="0"/>
            </a:br>
            <a:r>
              <a:rPr lang="el-GR" dirty="0"/>
              <a:t>                          </a:t>
            </a:r>
            <a:r>
              <a:rPr lang="el-GR" sz="2200" b="1" dirty="0"/>
              <a:t>Αρχαιολογικά Στοιχεία</a:t>
            </a:r>
          </a:p>
        </p:txBody>
      </p:sp>
      <p:sp>
        <p:nvSpPr>
          <p:cNvPr id="3" name="Θέση περιεχομένου 2"/>
          <p:cNvSpPr>
            <a:spLocks noGrp="1"/>
          </p:cNvSpPr>
          <p:nvPr>
            <p:ph idx="1"/>
          </p:nvPr>
        </p:nvSpPr>
        <p:spPr>
          <a:xfrm>
            <a:off x="1589517" y="1657884"/>
            <a:ext cx="9915094" cy="5200116"/>
          </a:xfrm>
        </p:spPr>
        <p:txBody>
          <a:bodyPr>
            <a:normAutofit/>
          </a:bodyPr>
          <a:lstStyle/>
          <a:p>
            <a:pPr algn="just">
              <a:lnSpc>
                <a:spcPct val="150000"/>
              </a:lnSpc>
            </a:pPr>
            <a:r>
              <a:rPr lang="el-GR" dirty="0"/>
              <a:t>Ο αρχαιολογικός χώρος των Φιλίππων από το 2016 είναι ενταγμένος στα Μνημεία Παγκόσμιας Πολιτιστικής Κληρονομιάς της </a:t>
            </a:r>
            <a:r>
              <a:rPr lang="en-US" dirty="0" err="1"/>
              <a:t>Unesco</a:t>
            </a:r>
            <a:endParaRPr lang="en-US" dirty="0"/>
          </a:p>
          <a:p>
            <a:pPr algn="just">
              <a:lnSpc>
                <a:spcPct val="150000"/>
              </a:lnSpc>
            </a:pPr>
            <a:r>
              <a:rPr lang="el-GR" dirty="0"/>
              <a:t>Αγορά-</a:t>
            </a:r>
            <a:r>
              <a:rPr lang="en-US" dirty="0"/>
              <a:t>Forum</a:t>
            </a:r>
            <a:r>
              <a:rPr lang="el-GR" dirty="0"/>
              <a:t>/πρώτη φάση το 150 π.Χ., αυτό που διακρίνεται σήμερα αποτελεί διαμόρφωση του 2</a:t>
            </a:r>
            <a:r>
              <a:rPr lang="el-GR" baseline="30000" dirty="0"/>
              <a:t>ου</a:t>
            </a:r>
            <a:r>
              <a:rPr lang="el-GR" dirty="0"/>
              <a:t> μ.Χ. αιώνα, </a:t>
            </a:r>
          </a:p>
          <a:p>
            <a:pPr algn="just">
              <a:lnSpc>
                <a:spcPct val="150000"/>
              </a:lnSpc>
            </a:pPr>
            <a:r>
              <a:rPr lang="el-GR" dirty="0"/>
              <a:t>Βασιλική Β’  κτισμένη τον 6ο μ.Χ. αιώνα, βασιλική με τρούλο </a:t>
            </a:r>
          </a:p>
          <a:p>
            <a:pPr algn="just">
              <a:lnSpc>
                <a:spcPct val="150000"/>
              </a:lnSpc>
            </a:pPr>
            <a:r>
              <a:rPr lang="el-GR" dirty="0"/>
              <a:t>Βασιλική Α’(5</a:t>
            </a:r>
            <a:r>
              <a:rPr lang="el-GR" baseline="30000" dirty="0"/>
              <a:t>ο</a:t>
            </a:r>
            <a:r>
              <a:rPr lang="el-GR" dirty="0"/>
              <a:t> μ.Χ.), </a:t>
            </a:r>
            <a:r>
              <a:rPr lang="el-GR" dirty="0" err="1"/>
              <a:t>τρίκλιτη</a:t>
            </a:r>
            <a:r>
              <a:rPr lang="el-GR" dirty="0"/>
              <a:t> βασιλική, ο μεγαλύτερος παλαιοχριστιανικός ναός των Φιλίππων. Στη νοτιοδυτική γωνία βρίσκεται υπόγεια κρύπτη γνωστή από την παράδοση ως «φυλακή του Αποστόλου» </a:t>
            </a:r>
          </a:p>
          <a:p>
            <a:pPr algn="just">
              <a:lnSpc>
                <a:spcPct val="150000"/>
              </a:lnSpc>
            </a:pPr>
            <a:r>
              <a:rPr lang="el-GR" dirty="0"/>
              <a:t>Βασιλική Γ’, </a:t>
            </a:r>
            <a:r>
              <a:rPr lang="el-GR" dirty="0" err="1"/>
              <a:t>τρίκλιτη</a:t>
            </a:r>
            <a:r>
              <a:rPr lang="el-GR" dirty="0"/>
              <a:t> βασιλική κτισμένη τον 6</a:t>
            </a:r>
            <a:r>
              <a:rPr lang="el-GR" baseline="30000" dirty="0"/>
              <a:t>ο</a:t>
            </a:r>
            <a:r>
              <a:rPr lang="el-GR" dirty="0"/>
              <a:t> αιώνα</a:t>
            </a:r>
          </a:p>
          <a:p>
            <a:pPr marL="0" indent="0" algn="just">
              <a:lnSpc>
                <a:spcPct val="150000"/>
              </a:lnSpc>
              <a:buNone/>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p:txBody>
      </p:sp>
    </p:spTree>
    <p:extLst>
      <p:ext uri="{BB962C8B-B14F-4D97-AF65-F5344CB8AC3E}">
        <p14:creationId xmlns:p14="http://schemas.microsoft.com/office/powerpoint/2010/main" val="28137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91221" y="188273"/>
            <a:ext cx="8911687" cy="1597797"/>
          </a:xfrm>
        </p:spPr>
        <p:txBody>
          <a:bodyPr>
            <a:normAutofit fontScale="90000"/>
          </a:bodyPr>
          <a:lstStyle/>
          <a:p>
            <a:r>
              <a:rPr lang="el-GR" dirty="0"/>
              <a:t>          Δεύτερη Αποστολική Περιοδεία</a:t>
            </a:r>
            <a:br>
              <a:rPr lang="el-GR" dirty="0"/>
            </a:br>
            <a:r>
              <a:rPr lang="el-GR" dirty="0"/>
              <a:t>                       Καβάλα-Φίλιπποι</a:t>
            </a:r>
            <a:br>
              <a:rPr lang="el-GR" dirty="0"/>
            </a:br>
            <a:r>
              <a:rPr lang="el-GR" dirty="0"/>
              <a:t>                          </a:t>
            </a:r>
            <a:r>
              <a:rPr lang="el-GR" sz="2200" b="1" dirty="0"/>
              <a:t>Αρχαιολογικά Στοιχεία</a:t>
            </a:r>
          </a:p>
        </p:txBody>
      </p:sp>
      <p:sp>
        <p:nvSpPr>
          <p:cNvPr id="3" name="Θέση περιεχομένου 2"/>
          <p:cNvSpPr>
            <a:spLocks noGrp="1"/>
          </p:cNvSpPr>
          <p:nvPr>
            <p:ph idx="1"/>
          </p:nvPr>
        </p:nvSpPr>
        <p:spPr>
          <a:xfrm>
            <a:off x="1589517" y="1657884"/>
            <a:ext cx="9915094" cy="5200116"/>
          </a:xfrm>
        </p:spPr>
        <p:txBody>
          <a:bodyPr>
            <a:normAutofit/>
          </a:bodyPr>
          <a:lstStyle/>
          <a:p>
            <a:pPr algn="just">
              <a:lnSpc>
                <a:spcPct val="150000"/>
              </a:lnSpc>
            </a:pPr>
            <a:r>
              <a:rPr lang="el-GR" dirty="0"/>
              <a:t>Αρχαίο Θέατρο, κτισμένο επί Φιλίππου Β’ τον 4</a:t>
            </a:r>
            <a:r>
              <a:rPr lang="el-GR" baseline="30000" dirty="0"/>
              <a:t>ο</a:t>
            </a:r>
            <a:r>
              <a:rPr lang="el-GR" dirty="0"/>
              <a:t> π.Χ. αι. Τον 2</a:t>
            </a:r>
            <a:r>
              <a:rPr lang="el-GR" baseline="30000" dirty="0"/>
              <a:t>ο</a:t>
            </a:r>
            <a:r>
              <a:rPr lang="el-GR" dirty="0"/>
              <a:t> μ.Χ. αι. αναδιαμορφώθηκε από τους Ρωμαίους. Διέθετε τριώροφη σκηνή, ορχήστρα στρωμένη με μαρμάρινες πλάκες. Τον 3</a:t>
            </a:r>
            <a:r>
              <a:rPr lang="el-GR" baseline="30000" dirty="0"/>
              <a:t>ο</a:t>
            </a:r>
            <a:r>
              <a:rPr lang="el-GR" dirty="0"/>
              <a:t> μ.Χ. αι. μετατράπηκε σε αρένα για θηριομαχίες.</a:t>
            </a:r>
          </a:p>
          <a:p>
            <a:pPr algn="just">
              <a:lnSpc>
                <a:spcPct val="150000"/>
              </a:lnSpc>
            </a:pPr>
            <a:endParaRPr lang="el-GR" dirty="0"/>
          </a:p>
          <a:p>
            <a:pPr algn="just">
              <a:lnSpc>
                <a:spcPct val="150000"/>
              </a:lnSpc>
            </a:pPr>
            <a:r>
              <a:rPr lang="el-GR" dirty="0"/>
              <a:t>Οκτάγωνο, στα ανατολικά της Αγοράς. Κτισμένος σε 3 οικοδομικές φάσεις (τέλη 4</a:t>
            </a:r>
            <a:r>
              <a:rPr lang="el-GR" baseline="30000" dirty="0"/>
              <a:t>ου</a:t>
            </a:r>
            <a:r>
              <a:rPr lang="el-GR" dirty="0"/>
              <a:t>, αρχές 5</a:t>
            </a:r>
            <a:r>
              <a:rPr lang="el-GR" baseline="30000" dirty="0"/>
              <a:t>ου</a:t>
            </a:r>
            <a:r>
              <a:rPr lang="el-GR" dirty="0"/>
              <a:t> και μέσα 6</a:t>
            </a:r>
            <a:r>
              <a:rPr lang="el-GR" baseline="30000" dirty="0"/>
              <a:t>ου</a:t>
            </a:r>
            <a:r>
              <a:rPr lang="el-GR" dirty="0"/>
              <a:t> μ.Χ. αι.). Η τελική φάση ανήκει στα μέσα του 6</a:t>
            </a:r>
            <a:r>
              <a:rPr lang="el-GR" baseline="30000" dirty="0"/>
              <a:t>ου</a:t>
            </a:r>
            <a:r>
              <a:rPr lang="el-GR" dirty="0"/>
              <a:t> αι., αποτέλεσε μητροπολιτικό ναό των Φιλίππων, αφιερωμένος στον </a:t>
            </a:r>
            <a:r>
              <a:rPr lang="el-GR" dirty="0" err="1"/>
              <a:t>Απ</a:t>
            </a:r>
            <a:r>
              <a:rPr lang="el-GR" dirty="0"/>
              <a:t>. Παύλο. </a:t>
            </a:r>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p:txBody>
      </p:sp>
    </p:spTree>
    <p:extLst>
      <p:ext uri="{BB962C8B-B14F-4D97-AF65-F5344CB8AC3E}">
        <p14:creationId xmlns:p14="http://schemas.microsoft.com/office/powerpoint/2010/main" val="2705952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153824"/>
            <a:ext cx="8911687" cy="1751176"/>
          </a:xfrm>
        </p:spPr>
        <p:txBody>
          <a:bodyPr>
            <a:normAutofit/>
          </a:bodyPr>
          <a:lstStyle/>
          <a:p>
            <a:r>
              <a:rPr lang="el-GR" dirty="0"/>
              <a:t>          Δεύτερη Αποστολική Περιοδεία</a:t>
            </a:r>
            <a:br>
              <a:rPr lang="el-GR" dirty="0"/>
            </a:br>
            <a:r>
              <a:rPr lang="el-GR" dirty="0"/>
              <a:t>                  Καβάλα-Φίλιπποι</a:t>
            </a:r>
            <a:br>
              <a:rPr lang="el-GR" dirty="0"/>
            </a:br>
            <a:r>
              <a:rPr lang="el-GR" dirty="0"/>
              <a:t>       </a:t>
            </a:r>
            <a:r>
              <a:rPr lang="el-GR" sz="2200" b="1" dirty="0"/>
              <a:t>Αρχαιολογικά Στοιχεία-Αρχαιολογικός χώρος Φιλίππων</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8639" y="2133600"/>
            <a:ext cx="9229457" cy="4198834"/>
          </a:xfrm>
        </p:spPr>
      </p:pic>
    </p:spTree>
    <p:extLst>
      <p:ext uri="{BB962C8B-B14F-4D97-AF65-F5344CB8AC3E}">
        <p14:creationId xmlns:p14="http://schemas.microsoft.com/office/powerpoint/2010/main" val="147981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153824"/>
            <a:ext cx="8911687" cy="1751176"/>
          </a:xfrm>
        </p:spPr>
        <p:txBody>
          <a:bodyPr>
            <a:normAutofit/>
          </a:bodyPr>
          <a:lstStyle/>
          <a:p>
            <a:r>
              <a:rPr lang="el-GR" dirty="0"/>
              <a:t>          Δεύτερη Αποστολική Περιοδεία</a:t>
            </a:r>
            <a:br>
              <a:rPr lang="el-GR" dirty="0"/>
            </a:br>
            <a:r>
              <a:rPr lang="el-GR" dirty="0"/>
              <a:t>                   Καβάλα-Φίλιπποι</a:t>
            </a:r>
            <a:br>
              <a:rPr lang="el-GR" dirty="0"/>
            </a:br>
            <a:r>
              <a:rPr lang="el-GR" dirty="0"/>
              <a:t>       </a:t>
            </a:r>
            <a:r>
              <a:rPr lang="el-GR" sz="2200" b="1" dirty="0"/>
              <a:t>Αρχαιολογικά Στοιχεία-Αρχαίο Θέατρο Φιλίππων</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4295" y="2133600"/>
            <a:ext cx="8178326" cy="4284292"/>
          </a:xfrm>
        </p:spPr>
      </p:pic>
    </p:spTree>
    <p:extLst>
      <p:ext uri="{BB962C8B-B14F-4D97-AF65-F5344CB8AC3E}">
        <p14:creationId xmlns:p14="http://schemas.microsoft.com/office/powerpoint/2010/main" val="633034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153824"/>
            <a:ext cx="8911687" cy="1751176"/>
          </a:xfrm>
        </p:spPr>
        <p:txBody>
          <a:bodyPr>
            <a:normAutofit/>
          </a:bodyPr>
          <a:lstStyle/>
          <a:p>
            <a:r>
              <a:rPr lang="el-GR" dirty="0"/>
              <a:t>          Δεύτερη Αποστολική Περιοδεία</a:t>
            </a:r>
            <a:br>
              <a:rPr lang="el-GR" dirty="0"/>
            </a:br>
            <a:r>
              <a:rPr lang="el-GR" dirty="0"/>
              <a:t>                  Καβάλα-Φίλιπποι</a:t>
            </a:r>
            <a:br>
              <a:rPr lang="el-GR" dirty="0"/>
            </a:br>
            <a:r>
              <a:rPr lang="el-GR" dirty="0"/>
              <a:t>                   </a:t>
            </a:r>
            <a:r>
              <a:rPr lang="el-GR" sz="2200" b="1" dirty="0"/>
              <a:t>Αρχαιολογικά Στοιχεία-Βασιλική Β’</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7581" y="2167094"/>
            <a:ext cx="7733944" cy="4054244"/>
          </a:xfrm>
        </p:spPr>
      </p:pic>
    </p:spTree>
    <p:extLst>
      <p:ext uri="{BB962C8B-B14F-4D97-AF65-F5344CB8AC3E}">
        <p14:creationId xmlns:p14="http://schemas.microsoft.com/office/powerpoint/2010/main" val="257219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153824"/>
            <a:ext cx="8911687" cy="1751176"/>
          </a:xfrm>
        </p:spPr>
        <p:txBody>
          <a:bodyPr>
            <a:normAutofit/>
          </a:bodyPr>
          <a:lstStyle/>
          <a:p>
            <a:r>
              <a:rPr lang="el-GR" dirty="0"/>
              <a:t>          Δεύτερη Αποστολική Περιοδεία</a:t>
            </a:r>
            <a:br>
              <a:rPr lang="el-GR" dirty="0"/>
            </a:br>
            <a:r>
              <a:rPr lang="el-GR" dirty="0"/>
              <a:t>                   Καβάλα-Φίλιπποι</a:t>
            </a:r>
            <a:br>
              <a:rPr lang="el-GR" dirty="0"/>
            </a:br>
            <a:r>
              <a:rPr lang="el-GR" dirty="0"/>
              <a:t>                   </a:t>
            </a:r>
            <a:r>
              <a:rPr lang="el-GR" sz="2200" b="1" dirty="0"/>
              <a:t>Αρχαιολογικά Στοιχεία-Οκτάγωνο</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3398" y="1905000"/>
            <a:ext cx="8067229" cy="4273609"/>
          </a:xfrm>
        </p:spPr>
      </p:pic>
    </p:spTree>
    <p:extLst>
      <p:ext uri="{BB962C8B-B14F-4D97-AF65-F5344CB8AC3E}">
        <p14:creationId xmlns:p14="http://schemas.microsoft.com/office/powerpoint/2010/main" val="3593056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91221" y="188273"/>
            <a:ext cx="8911687" cy="1597797"/>
          </a:xfrm>
        </p:spPr>
        <p:txBody>
          <a:bodyPr>
            <a:normAutofit fontScale="90000"/>
          </a:bodyPr>
          <a:lstStyle/>
          <a:p>
            <a:r>
              <a:rPr lang="el-GR" dirty="0"/>
              <a:t>          Δεύτερη Αποστολική Περιοδεία</a:t>
            </a:r>
            <a:br>
              <a:rPr lang="el-GR" dirty="0"/>
            </a:br>
            <a:r>
              <a:rPr lang="el-GR" dirty="0"/>
              <a:t>                    Αμφίπολη-Απολλωνία</a:t>
            </a:r>
            <a:br>
              <a:rPr lang="el-GR" dirty="0"/>
            </a:br>
            <a:r>
              <a:rPr lang="el-GR" dirty="0"/>
              <a:t>                          </a:t>
            </a:r>
            <a:r>
              <a:rPr lang="el-GR" sz="2200" b="1" dirty="0"/>
              <a:t>Γενικά Στοιχεία-Αμφίπολη</a:t>
            </a:r>
          </a:p>
        </p:txBody>
      </p:sp>
      <p:sp>
        <p:nvSpPr>
          <p:cNvPr id="3" name="Θέση περιεχομένου 2"/>
          <p:cNvSpPr>
            <a:spLocks noGrp="1"/>
          </p:cNvSpPr>
          <p:nvPr>
            <p:ph idx="1"/>
          </p:nvPr>
        </p:nvSpPr>
        <p:spPr>
          <a:xfrm>
            <a:off x="1589517" y="1657884"/>
            <a:ext cx="9915094" cy="4546363"/>
          </a:xfrm>
        </p:spPr>
        <p:txBody>
          <a:bodyPr>
            <a:normAutofit/>
          </a:bodyPr>
          <a:lstStyle/>
          <a:p>
            <a:pPr algn="just">
              <a:lnSpc>
                <a:spcPct val="150000"/>
              </a:lnSpc>
            </a:pPr>
            <a:endParaRPr lang="el-GR" dirty="0"/>
          </a:p>
          <a:p>
            <a:pPr algn="just">
              <a:lnSpc>
                <a:spcPct val="150000"/>
              </a:lnSpc>
            </a:pPr>
            <a:r>
              <a:rPr lang="el-GR" dirty="0"/>
              <a:t>Κατά τη διαδρομή προς Θεσσαλονίκη ο </a:t>
            </a:r>
            <a:r>
              <a:rPr lang="el-GR" dirty="0" err="1"/>
              <a:t>Απ</a:t>
            </a:r>
            <a:r>
              <a:rPr lang="el-GR" dirty="0"/>
              <a:t>. Παύλος πέρασε από την Αμφίπολη και την Απολλωνία</a:t>
            </a:r>
          </a:p>
          <a:p>
            <a:pPr algn="just">
              <a:lnSpc>
                <a:spcPct val="150000"/>
              </a:lnSpc>
            </a:pPr>
            <a:endParaRPr lang="el-GR" dirty="0"/>
          </a:p>
          <a:p>
            <a:pPr algn="just">
              <a:lnSpc>
                <a:spcPct val="150000"/>
              </a:lnSpc>
            </a:pPr>
            <a:r>
              <a:rPr lang="el-GR" dirty="0"/>
              <a:t>Η Αμφίπολη κατείχε σημαντική θέση λόγω της γεωγραφικής της θέσης (Στρυμόνας-κοντά στη θάλασσα)</a:t>
            </a:r>
          </a:p>
          <a:p>
            <a:pPr algn="just">
              <a:lnSpc>
                <a:spcPct val="150000"/>
              </a:lnSpc>
            </a:pPr>
            <a:endParaRPr lang="el-GR" dirty="0"/>
          </a:p>
          <a:p>
            <a:pPr algn="just">
              <a:lnSpc>
                <a:spcPct val="150000"/>
              </a:lnSpc>
            </a:pPr>
            <a:r>
              <a:rPr lang="el-GR" dirty="0"/>
              <a:t>Ιδρύθηκε το 437 π.Χ. από τον στρατηγό </a:t>
            </a:r>
            <a:r>
              <a:rPr lang="el-GR" dirty="0" err="1"/>
              <a:t>Άγνωνα</a:t>
            </a:r>
            <a:r>
              <a:rPr lang="el-GR" dirty="0"/>
              <a:t> ως αποικία των Αθηναίων</a:t>
            </a:r>
          </a:p>
          <a:p>
            <a:pPr algn="just">
              <a:lnSpc>
                <a:spcPct val="150000"/>
              </a:lnSpc>
            </a:pPr>
            <a:endParaRPr lang="el-GR" dirty="0"/>
          </a:p>
          <a:p>
            <a:pPr algn="just">
              <a:lnSpc>
                <a:spcPct val="150000"/>
              </a:lnSpc>
            </a:pPr>
            <a:endParaRPr lang="el-GR" dirty="0"/>
          </a:p>
          <a:p>
            <a:pPr algn="just">
              <a:lnSpc>
                <a:spcPct val="150000"/>
              </a:lnSpc>
            </a:pPr>
            <a:endParaRPr lang="el-GR" dirty="0"/>
          </a:p>
        </p:txBody>
      </p:sp>
    </p:spTree>
    <p:extLst>
      <p:ext uri="{BB962C8B-B14F-4D97-AF65-F5344CB8AC3E}">
        <p14:creationId xmlns:p14="http://schemas.microsoft.com/office/powerpoint/2010/main" val="2336585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91221" y="188273"/>
            <a:ext cx="8911687" cy="1597797"/>
          </a:xfrm>
        </p:spPr>
        <p:txBody>
          <a:bodyPr>
            <a:normAutofit fontScale="90000"/>
          </a:bodyPr>
          <a:lstStyle/>
          <a:p>
            <a:r>
              <a:rPr lang="el-GR" dirty="0"/>
              <a:t>          Δεύτερη Αποστολική Περιοδεία</a:t>
            </a:r>
            <a:br>
              <a:rPr lang="el-GR" dirty="0"/>
            </a:br>
            <a:r>
              <a:rPr lang="el-GR" dirty="0"/>
              <a:t>                    Αμφίπολη-Απολλωνία</a:t>
            </a:r>
            <a:br>
              <a:rPr lang="el-GR" dirty="0"/>
            </a:br>
            <a:r>
              <a:rPr lang="el-GR" dirty="0"/>
              <a:t>                   </a:t>
            </a:r>
            <a:r>
              <a:rPr lang="el-GR" sz="2200" b="1" dirty="0"/>
              <a:t>Αρχαιολογικά Στοιχεία-Αμφίπολη</a:t>
            </a:r>
          </a:p>
        </p:txBody>
      </p:sp>
      <p:sp>
        <p:nvSpPr>
          <p:cNvPr id="3" name="Θέση περιεχομένου 2"/>
          <p:cNvSpPr>
            <a:spLocks noGrp="1"/>
          </p:cNvSpPr>
          <p:nvPr>
            <p:ph idx="1"/>
          </p:nvPr>
        </p:nvSpPr>
        <p:spPr>
          <a:xfrm>
            <a:off x="1589517" y="1657884"/>
            <a:ext cx="9915094" cy="4546363"/>
          </a:xfrm>
        </p:spPr>
        <p:txBody>
          <a:bodyPr>
            <a:normAutofit/>
          </a:bodyPr>
          <a:lstStyle/>
          <a:p>
            <a:pPr algn="just">
              <a:lnSpc>
                <a:spcPct val="150000"/>
              </a:lnSpc>
            </a:pPr>
            <a:endParaRPr lang="el-GR" dirty="0"/>
          </a:p>
          <a:p>
            <a:pPr algn="just">
              <a:lnSpc>
                <a:spcPct val="150000"/>
              </a:lnSpc>
            </a:pPr>
            <a:r>
              <a:rPr lang="el-GR" dirty="0"/>
              <a:t>Λέων της Αμφίπολης μνημείο-σύμβολο της Μακεδονίας</a:t>
            </a:r>
          </a:p>
          <a:p>
            <a:pPr algn="just">
              <a:lnSpc>
                <a:spcPct val="150000"/>
              </a:lnSpc>
            </a:pPr>
            <a:endParaRPr lang="el-GR" dirty="0"/>
          </a:p>
          <a:p>
            <a:pPr algn="just">
              <a:lnSpc>
                <a:spcPct val="150000"/>
              </a:lnSpc>
            </a:pPr>
            <a:r>
              <a:rPr lang="el-GR" dirty="0"/>
              <a:t>Ένα από τα σημαντικότερα έργα του 4</a:t>
            </a:r>
            <a:r>
              <a:rPr lang="el-GR" baseline="30000" dirty="0"/>
              <a:t>ου</a:t>
            </a:r>
            <a:r>
              <a:rPr lang="el-GR" dirty="0"/>
              <a:t> π.Χ. αι.</a:t>
            </a:r>
          </a:p>
          <a:p>
            <a:pPr algn="just">
              <a:lnSpc>
                <a:spcPct val="150000"/>
              </a:lnSpc>
            </a:pPr>
            <a:endParaRPr lang="el-GR" dirty="0"/>
          </a:p>
          <a:p>
            <a:pPr algn="just">
              <a:lnSpc>
                <a:spcPct val="150000"/>
              </a:lnSpc>
            </a:pPr>
            <a:r>
              <a:rPr lang="el-GR" dirty="0"/>
              <a:t>Ύψος 5,30 μ. εικονίζεται καθιστό στα πίσω πόδια, με τα βάθρα το μνημείο υπερβαίνει τα 8 μ.</a:t>
            </a:r>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p:txBody>
      </p:sp>
    </p:spTree>
    <p:extLst>
      <p:ext uri="{BB962C8B-B14F-4D97-AF65-F5344CB8AC3E}">
        <p14:creationId xmlns:p14="http://schemas.microsoft.com/office/powerpoint/2010/main" val="131396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282011"/>
            <a:ext cx="8911687" cy="1622989"/>
          </a:xfrm>
        </p:spPr>
        <p:txBody>
          <a:bodyPr>
            <a:normAutofit fontScale="90000"/>
          </a:bodyPr>
          <a:lstStyle/>
          <a:p>
            <a:r>
              <a:rPr lang="el-GR" dirty="0"/>
              <a:t>             Δεύτερη Αποστολική Περιοδεία</a:t>
            </a:r>
            <a:br>
              <a:rPr lang="el-GR" dirty="0"/>
            </a:br>
            <a:r>
              <a:rPr lang="el-GR" dirty="0"/>
              <a:t>                    Αμφίπολη-Απολλωνία</a:t>
            </a:r>
            <a:br>
              <a:rPr lang="el-GR" dirty="0"/>
            </a:br>
            <a:r>
              <a:rPr lang="el-GR" dirty="0"/>
              <a:t>                   </a:t>
            </a:r>
            <a:r>
              <a:rPr lang="el-GR" sz="2200" b="1" dirty="0"/>
              <a:t>Αρχαιολογικά Στοιχεία-Αμφίπολη-Λέων</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7383" y="2133600"/>
            <a:ext cx="8246692" cy="4344112"/>
          </a:xfrm>
        </p:spPr>
      </p:pic>
    </p:spTree>
    <p:extLst>
      <p:ext uri="{BB962C8B-B14F-4D97-AF65-F5344CB8AC3E}">
        <p14:creationId xmlns:p14="http://schemas.microsoft.com/office/powerpoint/2010/main" val="1466951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374"/>
            <a:ext cx="8911687" cy="1503792"/>
          </a:xfrm>
        </p:spPr>
        <p:txBody>
          <a:bodyPr>
            <a:normAutofit fontScale="90000"/>
          </a:bodyPr>
          <a:lstStyle/>
          <a:p>
            <a:r>
              <a:rPr lang="el-GR" dirty="0"/>
              <a:t>            Δεύτερη Αποστολική Περιοδεία</a:t>
            </a:r>
            <a:br>
              <a:rPr lang="el-GR" dirty="0"/>
            </a:br>
            <a:r>
              <a:rPr lang="el-GR" dirty="0"/>
              <a:t>                    Αμφίπολη-Απολλωνία</a:t>
            </a:r>
            <a:br>
              <a:rPr lang="el-GR" dirty="0"/>
            </a:br>
            <a:r>
              <a:rPr lang="el-GR" dirty="0"/>
              <a:t>                   </a:t>
            </a:r>
            <a:r>
              <a:rPr lang="el-GR" sz="2200" b="1" dirty="0"/>
              <a:t>Αρχαιολογικά Στοιχεία-Αμφίπολη-Λέων</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2133600"/>
            <a:ext cx="8754895" cy="3778250"/>
          </a:xfrm>
        </p:spPr>
      </p:pic>
    </p:spTree>
    <p:extLst>
      <p:ext uri="{BB962C8B-B14F-4D97-AF65-F5344CB8AC3E}">
        <p14:creationId xmlns:p14="http://schemas.microsoft.com/office/powerpoint/2010/main" val="8191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91221" y="188273"/>
            <a:ext cx="8911687" cy="1597797"/>
          </a:xfrm>
        </p:spPr>
        <p:txBody>
          <a:bodyPr>
            <a:normAutofit fontScale="90000"/>
          </a:bodyPr>
          <a:lstStyle/>
          <a:p>
            <a:r>
              <a:rPr lang="el-GR" dirty="0"/>
              <a:t>           Δεύτερη Αποστολική Περιοδεία</a:t>
            </a:r>
            <a:br>
              <a:rPr lang="el-GR" dirty="0"/>
            </a:br>
            <a:r>
              <a:rPr lang="el-GR" dirty="0"/>
              <a:t>        Έλευση Χριστιανικού Κηρύγματος                </a:t>
            </a:r>
            <a:br>
              <a:rPr lang="el-GR" dirty="0"/>
            </a:br>
            <a:r>
              <a:rPr lang="el-GR" dirty="0"/>
              <a:t>                     στην Ευρώπη</a:t>
            </a:r>
          </a:p>
        </p:txBody>
      </p:sp>
      <p:sp>
        <p:nvSpPr>
          <p:cNvPr id="3" name="Θέση περιεχομένου 2"/>
          <p:cNvSpPr>
            <a:spLocks noGrp="1"/>
          </p:cNvSpPr>
          <p:nvPr>
            <p:ph idx="1"/>
          </p:nvPr>
        </p:nvSpPr>
        <p:spPr>
          <a:xfrm>
            <a:off x="1589517" y="1888621"/>
            <a:ext cx="9915094" cy="4785645"/>
          </a:xfrm>
        </p:spPr>
        <p:txBody>
          <a:bodyPr/>
          <a:lstStyle/>
          <a:p>
            <a:pPr marL="0" indent="0" algn="just">
              <a:buNone/>
            </a:pPr>
            <a:endParaRPr lang="el-GR" dirty="0"/>
          </a:p>
          <a:p>
            <a:pPr algn="just"/>
            <a:r>
              <a:rPr lang="el-GR" dirty="0"/>
              <a:t>Η Β’ ιεραποστολική περιοδεία πραγματοποιήθηκε μεταξύ 49-52 μ.Χ.</a:t>
            </a:r>
          </a:p>
          <a:p>
            <a:pPr algn="just"/>
            <a:endParaRPr lang="el-GR" dirty="0"/>
          </a:p>
          <a:p>
            <a:pPr algn="just"/>
            <a:endParaRPr lang="el-GR" dirty="0"/>
          </a:p>
          <a:p>
            <a:pPr algn="just"/>
            <a:r>
              <a:rPr lang="el-GR" dirty="0"/>
              <a:t>Απόστολος Παύλος-Σίλας-Τιμόθεος-Λουκάς</a:t>
            </a:r>
          </a:p>
          <a:p>
            <a:pPr algn="just">
              <a:lnSpc>
                <a:spcPct val="150000"/>
              </a:lnSpc>
            </a:pPr>
            <a:endParaRPr lang="el-GR" dirty="0"/>
          </a:p>
          <a:p>
            <a:pPr algn="just">
              <a:lnSpc>
                <a:spcPct val="150000"/>
              </a:lnSpc>
            </a:pPr>
            <a:r>
              <a:rPr lang="el-GR" dirty="0"/>
              <a:t>Σταθμοί-Περάσματα</a:t>
            </a:r>
            <a:r>
              <a:rPr lang="en-US" dirty="0"/>
              <a:t>:</a:t>
            </a:r>
            <a:r>
              <a:rPr lang="el-GR" dirty="0"/>
              <a:t>Τρωάδα-Σαμοθράκη-Καβάλα-Φίλιπποι-Αμφίπολη-Απολλωνία-Θεσσαλονίκη-Βέροια-Αθήνα-Κόρινθος</a:t>
            </a:r>
          </a:p>
          <a:p>
            <a:pPr algn="just"/>
            <a:endParaRPr lang="el-GR" dirty="0"/>
          </a:p>
          <a:p>
            <a:pPr algn="just"/>
            <a:endParaRPr lang="el-GR" dirty="0"/>
          </a:p>
        </p:txBody>
      </p:sp>
    </p:spTree>
    <p:extLst>
      <p:ext uri="{BB962C8B-B14F-4D97-AF65-F5344CB8AC3E}">
        <p14:creationId xmlns:p14="http://schemas.microsoft.com/office/powerpoint/2010/main" val="3447796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374"/>
            <a:ext cx="8911687" cy="1503792"/>
          </a:xfrm>
        </p:spPr>
        <p:txBody>
          <a:bodyPr>
            <a:normAutofit fontScale="90000"/>
          </a:bodyPr>
          <a:lstStyle/>
          <a:p>
            <a:r>
              <a:rPr lang="el-GR" dirty="0"/>
              <a:t>            Δεύτερη Αποστολική Περιοδεία</a:t>
            </a:r>
            <a:br>
              <a:rPr lang="el-GR" dirty="0"/>
            </a:br>
            <a:r>
              <a:rPr lang="el-GR" dirty="0"/>
              <a:t>                    Αμφίπολη-Απολλωνία</a:t>
            </a:r>
            <a:br>
              <a:rPr lang="el-GR" dirty="0"/>
            </a:br>
            <a:r>
              <a:rPr lang="el-GR" dirty="0"/>
              <a:t>                   </a:t>
            </a:r>
            <a:r>
              <a:rPr lang="el-GR" sz="2200" b="1" dirty="0"/>
              <a:t>Αρχαιολογικά Στοιχεία-Αμφίπολη</a:t>
            </a:r>
            <a:endParaRPr lang="el-GR" dirty="0"/>
          </a:p>
        </p:txBody>
      </p:sp>
      <p:sp>
        <p:nvSpPr>
          <p:cNvPr id="3" name="Θέση περιεχομένου 2"/>
          <p:cNvSpPr>
            <a:spLocks noGrp="1"/>
          </p:cNvSpPr>
          <p:nvPr>
            <p:ph idx="1"/>
          </p:nvPr>
        </p:nvSpPr>
        <p:spPr>
          <a:xfrm>
            <a:off x="2589212" y="2133600"/>
            <a:ext cx="8915400" cy="4275746"/>
          </a:xfrm>
        </p:spPr>
        <p:txBody>
          <a:bodyPr/>
          <a:lstStyle/>
          <a:p>
            <a:r>
              <a:rPr lang="el-GR" dirty="0"/>
              <a:t>Σε κοντινό σημείο με τον Λέοντα βρίσκεται ο Τάφος της Αμφίπολης ή Τύμβος </a:t>
            </a:r>
            <a:r>
              <a:rPr lang="el-GR" dirty="0" err="1"/>
              <a:t>Καστά</a:t>
            </a:r>
            <a:endParaRPr lang="el-GR" dirty="0"/>
          </a:p>
          <a:p>
            <a:pPr>
              <a:lnSpc>
                <a:spcPct val="150000"/>
              </a:lnSpc>
            </a:pPr>
            <a:r>
              <a:rPr lang="el-GR" dirty="0"/>
              <a:t>Νέα σημαντική και σύγχρονη αρχαιολογική ανακάλυψη μίας ανασκαφής που ξεκίνησε στα μέσα του 20</a:t>
            </a:r>
            <a:r>
              <a:rPr lang="el-GR" baseline="30000" dirty="0"/>
              <a:t>ου</a:t>
            </a:r>
            <a:r>
              <a:rPr lang="el-GR" dirty="0"/>
              <a:t> αιώνα και επανήλθε πριν περίπου 10 χρόνια, όπου αποκαλύφθηκε ο τάφος ο οποίος χρονολογείται στα τέλη του 4</a:t>
            </a:r>
            <a:r>
              <a:rPr lang="el-GR" baseline="30000" dirty="0"/>
              <a:t>ου</a:t>
            </a:r>
            <a:r>
              <a:rPr lang="el-GR" dirty="0"/>
              <a:t> αρχές του 3</a:t>
            </a:r>
            <a:r>
              <a:rPr lang="el-GR" baseline="30000" dirty="0"/>
              <a:t>ου</a:t>
            </a:r>
            <a:r>
              <a:rPr lang="el-GR" dirty="0"/>
              <a:t> αιώνα π.Χ.</a:t>
            </a:r>
          </a:p>
          <a:p>
            <a:pPr>
              <a:lnSpc>
                <a:spcPct val="150000"/>
              </a:lnSpc>
            </a:pPr>
            <a:r>
              <a:rPr lang="el-GR" dirty="0"/>
              <a:t>Κυκλικό λόφος με συνολική περίμετρο τα 497 μέτρα και συνολική έκταση περίπου στα 20 στρέμματα. </a:t>
            </a:r>
          </a:p>
          <a:p>
            <a:pPr>
              <a:lnSpc>
                <a:spcPct val="150000"/>
              </a:lnSpc>
            </a:pPr>
            <a:endParaRPr lang="el-GR" dirty="0"/>
          </a:p>
          <a:p>
            <a:endParaRPr lang="el-GR" dirty="0"/>
          </a:p>
          <a:p>
            <a:endParaRPr lang="el-GR" dirty="0"/>
          </a:p>
        </p:txBody>
      </p:sp>
    </p:spTree>
    <p:extLst>
      <p:ext uri="{BB962C8B-B14F-4D97-AF65-F5344CB8AC3E}">
        <p14:creationId xmlns:p14="http://schemas.microsoft.com/office/powerpoint/2010/main" val="343133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374"/>
            <a:ext cx="8911687" cy="1503792"/>
          </a:xfrm>
        </p:spPr>
        <p:txBody>
          <a:bodyPr>
            <a:normAutofit fontScale="90000"/>
          </a:bodyPr>
          <a:lstStyle/>
          <a:p>
            <a:r>
              <a:rPr lang="el-GR" dirty="0"/>
              <a:t>            Δεύτερη Αποστολική Περιοδεία</a:t>
            </a:r>
            <a:br>
              <a:rPr lang="el-GR" dirty="0"/>
            </a:br>
            <a:r>
              <a:rPr lang="el-GR" dirty="0"/>
              <a:t>                    Αμφίπολη-Απολλωνία</a:t>
            </a:r>
            <a:br>
              <a:rPr lang="el-GR" dirty="0"/>
            </a:br>
            <a:r>
              <a:rPr lang="el-GR" dirty="0"/>
              <a:t>                   </a:t>
            </a:r>
            <a:r>
              <a:rPr lang="el-GR" sz="2200" b="1" dirty="0"/>
              <a:t>Αρχαιολογικά Στοιχεία-Αμφίπολη</a:t>
            </a:r>
            <a:endParaRPr lang="el-GR" dirty="0"/>
          </a:p>
        </p:txBody>
      </p:sp>
      <p:sp>
        <p:nvSpPr>
          <p:cNvPr id="3" name="Θέση περιεχομένου 2"/>
          <p:cNvSpPr>
            <a:spLocks noGrp="1"/>
          </p:cNvSpPr>
          <p:nvPr>
            <p:ph idx="1"/>
          </p:nvPr>
        </p:nvSpPr>
        <p:spPr>
          <a:xfrm>
            <a:off x="2589212" y="2133600"/>
            <a:ext cx="8915400" cy="4532120"/>
          </a:xfrm>
        </p:spPr>
        <p:txBody>
          <a:bodyPr>
            <a:normAutofit fontScale="92500" lnSpcReduction="20000"/>
          </a:bodyPr>
          <a:lstStyle/>
          <a:p>
            <a:pPr>
              <a:lnSpc>
                <a:spcPct val="150000"/>
              </a:lnSpc>
            </a:pPr>
            <a:r>
              <a:rPr lang="el-GR" dirty="0"/>
              <a:t>Στην είσοδο του τάφου υπάρχουν δύο σφίγγες, το μυθολογικό ον το οποίο σχετίζεται με τη μετά θάνατο ζωή, συμβολίζει τη μετάβαση στον άλλο κόσμο και αποτελούσαν φύλακες τάφων </a:t>
            </a:r>
          </a:p>
          <a:p>
            <a:pPr>
              <a:lnSpc>
                <a:spcPct val="150000"/>
              </a:lnSpc>
            </a:pPr>
            <a:r>
              <a:rPr lang="el-GR" dirty="0"/>
              <a:t>Στον πρώτο θάλαμο του τάφου βρίσκονται στην είσοδο δύο Καρυάτιδες, γλυπτά που παρατηρούνται συνήθως σε ιερούς χώρους με θρησκευτικούς συμβολισμούς οι οποίοι σχετίζονται με την αναγέννηση της φύσης</a:t>
            </a:r>
          </a:p>
          <a:p>
            <a:pPr>
              <a:lnSpc>
                <a:spcPct val="150000"/>
              </a:lnSpc>
            </a:pPr>
            <a:r>
              <a:rPr lang="el-GR" dirty="0"/>
              <a:t>Ακόμη υπάρχει ψηφιδωτό εξαίρετης τεχνοτροπίας το οποίο αναπαριστά την αρπαγή της Περσεφόνης. Εντός του τάφου βρέθηκαν επίσης 5 σκελετοί και πιθανολογείται πως πρόκειται για σημαντικές προσωπικότητες της Μακεδονικής Δυναστείας, ωστόσο ο αρχαιολογικός διάλογος βρίσκεται σε εξέλιξη καθώς επίσης και οι ανασκαφικές έρευνες. </a:t>
            </a:r>
          </a:p>
          <a:p>
            <a:pPr>
              <a:lnSpc>
                <a:spcPct val="150000"/>
              </a:lnSpc>
            </a:pPr>
            <a:r>
              <a:rPr lang="el-GR" dirty="0"/>
              <a:t>Το μνημείο υπολογίζεται να είναι πλήρως επισκέψιμο το 2027.</a:t>
            </a:r>
          </a:p>
          <a:p>
            <a:pPr>
              <a:lnSpc>
                <a:spcPct val="150000"/>
              </a:lnSpc>
            </a:pPr>
            <a:endParaRPr lang="el-GR" dirty="0"/>
          </a:p>
          <a:p>
            <a:pPr>
              <a:lnSpc>
                <a:spcPct val="150000"/>
              </a:lnSpc>
            </a:pPr>
            <a:endParaRPr lang="el-GR" dirty="0"/>
          </a:p>
          <a:p>
            <a:endParaRPr lang="el-GR" dirty="0"/>
          </a:p>
          <a:p>
            <a:endParaRPr lang="el-GR" dirty="0"/>
          </a:p>
        </p:txBody>
      </p:sp>
    </p:spTree>
    <p:extLst>
      <p:ext uri="{BB962C8B-B14F-4D97-AF65-F5344CB8AC3E}">
        <p14:creationId xmlns:p14="http://schemas.microsoft.com/office/powerpoint/2010/main" val="792331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299103"/>
            <a:ext cx="8911687" cy="1605897"/>
          </a:xfrm>
        </p:spPr>
        <p:txBody>
          <a:bodyPr>
            <a:normAutofit fontScale="90000"/>
          </a:bodyPr>
          <a:lstStyle/>
          <a:p>
            <a:r>
              <a:rPr lang="el-GR" dirty="0"/>
              <a:t>             Δεύτερη Αποστολική Περιοδεία</a:t>
            </a:r>
            <a:br>
              <a:rPr lang="el-GR" dirty="0"/>
            </a:br>
            <a:r>
              <a:rPr lang="el-GR" dirty="0"/>
              <a:t>                    Αμφίπολη-Απολλωνία</a:t>
            </a:r>
            <a:br>
              <a:rPr lang="el-GR" dirty="0"/>
            </a:br>
            <a:r>
              <a:rPr lang="el-GR" dirty="0"/>
              <a:t>            </a:t>
            </a:r>
            <a:r>
              <a:rPr lang="el-GR" sz="2200" b="1" dirty="0"/>
              <a:t>Αρχαιολογικά Στοιχεία-Αμφίπολη-Λόφος </a:t>
            </a:r>
            <a:r>
              <a:rPr lang="el-GR" sz="2200" b="1" dirty="0" err="1"/>
              <a:t>Καστά</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5391" y="2008263"/>
            <a:ext cx="7930497" cy="4178892"/>
          </a:xfrm>
        </p:spPr>
      </p:pic>
    </p:spTree>
    <p:extLst>
      <p:ext uri="{BB962C8B-B14F-4D97-AF65-F5344CB8AC3E}">
        <p14:creationId xmlns:p14="http://schemas.microsoft.com/office/powerpoint/2010/main" val="1372221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50378"/>
            <a:ext cx="8911687" cy="1554622"/>
          </a:xfrm>
        </p:spPr>
        <p:txBody>
          <a:bodyPr>
            <a:normAutofit fontScale="90000"/>
          </a:bodyPr>
          <a:lstStyle/>
          <a:p>
            <a:r>
              <a:rPr lang="el-GR" dirty="0"/>
              <a:t>             Δεύτερη Αποστολική Περιοδεία</a:t>
            </a:r>
            <a:br>
              <a:rPr lang="el-GR" dirty="0"/>
            </a:br>
            <a:r>
              <a:rPr lang="el-GR" dirty="0"/>
              <a:t>                    Αμφίπολη-Απολλωνία</a:t>
            </a:r>
            <a:br>
              <a:rPr lang="el-GR" dirty="0"/>
            </a:br>
            <a:r>
              <a:rPr lang="el-GR" dirty="0"/>
              <a:t>                </a:t>
            </a:r>
            <a:r>
              <a:rPr lang="el-GR" sz="2200" b="1" dirty="0"/>
              <a:t>Αρχαιολογικά Στοιχεία-Αμφίπολη-Σφίγγες</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9753" y="1904999"/>
            <a:ext cx="8485974" cy="4299247"/>
          </a:xfrm>
        </p:spPr>
      </p:pic>
    </p:spTree>
    <p:extLst>
      <p:ext uri="{BB962C8B-B14F-4D97-AF65-F5344CB8AC3E}">
        <p14:creationId xmlns:p14="http://schemas.microsoft.com/office/powerpoint/2010/main" val="2944464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50378"/>
            <a:ext cx="8911687" cy="1554622"/>
          </a:xfrm>
        </p:spPr>
        <p:txBody>
          <a:bodyPr>
            <a:normAutofit fontScale="90000"/>
          </a:bodyPr>
          <a:lstStyle/>
          <a:p>
            <a:r>
              <a:rPr lang="el-GR" dirty="0"/>
              <a:t>             Δεύτερη Αποστολική Περιοδεία</a:t>
            </a:r>
            <a:br>
              <a:rPr lang="el-GR" dirty="0"/>
            </a:br>
            <a:r>
              <a:rPr lang="el-GR" dirty="0"/>
              <a:t>                    Αμφίπολη-Απολλωνία</a:t>
            </a:r>
            <a:br>
              <a:rPr lang="el-GR" dirty="0"/>
            </a:br>
            <a:r>
              <a:rPr lang="el-GR" dirty="0"/>
              <a:t>                </a:t>
            </a:r>
            <a:r>
              <a:rPr lang="el-GR" sz="2200" b="1" dirty="0"/>
              <a:t>Αρχαιολογικά Στοιχεία-Αμφίπολη-Καρυάτιδες</a:t>
            </a:r>
            <a:endParaRPr lang="el-GR" dirty="0"/>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5768" y="2025353"/>
            <a:ext cx="7588666" cy="4272897"/>
          </a:xfrm>
        </p:spPr>
      </p:pic>
    </p:spTree>
    <p:extLst>
      <p:ext uri="{BB962C8B-B14F-4D97-AF65-F5344CB8AC3E}">
        <p14:creationId xmlns:p14="http://schemas.microsoft.com/office/powerpoint/2010/main" val="3233599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50378"/>
            <a:ext cx="8911687" cy="1554622"/>
          </a:xfrm>
        </p:spPr>
        <p:txBody>
          <a:bodyPr>
            <a:normAutofit fontScale="90000"/>
          </a:bodyPr>
          <a:lstStyle/>
          <a:p>
            <a:r>
              <a:rPr lang="el-GR" dirty="0"/>
              <a:t>             Δεύτερη Αποστολική Περιοδεία</a:t>
            </a:r>
            <a:br>
              <a:rPr lang="el-GR" dirty="0"/>
            </a:br>
            <a:r>
              <a:rPr lang="el-GR" dirty="0"/>
              <a:t>                    Αμφίπολη-Απολλωνία</a:t>
            </a:r>
            <a:br>
              <a:rPr lang="el-GR" dirty="0"/>
            </a:br>
            <a:r>
              <a:rPr lang="el-GR" dirty="0"/>
              <a:t>         </a:t>
            </a:r>
            <a:r>
              <a:rPr lang="el-GR" sz="2200" b="1" dirty="0"/>
              <a:t>Αρχαιολογικά Στοιχεία-Αμφίπολη-Αρπαγή Περσεφόνης</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9574" y="2093720"/>
            <a:ext cx="7460477" cy="3905428"/>
          </a:xfrm>
        </p:spPr>
      </p:pic>
    </p:spTree>
    <p:extLst>
      <p:ext uri="{BB962C8B-B14F-4D97-AF65-F5344CB8AC3E}">
        <p14:creationId xmlns:p14="http://schemas.microsoft.com/office/powerpoint/2010/main" val="3234838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50378"/>
            <a:ext cx="8911687" cy="1554622"/>
          </a:xfrm>
        </p:spPr>
        <p:txBody>
          <a:bodyPr>
            <a:normAutofit fontScale="90000"/>
          </a:bodyPr>
          <a:lstStyle/>
          <a:p>
            <a:r>
              <a:rPr lang="el-GR" dirty="0"/>
              <a:t>             Δεύτερη Αποστολική Περιοδεία</a:t>
            </a:r>
            <a:br>
              <a:rPr lang="el-GR" dirty="0"/>
            </a:br>
            <a:r>
              <a:rPr lang="el-GR" dirty="0"/>
              <a:t>                    Αμφίπολη-Απολλωνία</a:t>
            </a:r>
            <a:br>
              <a:rPr lang="el-GR" dirty="0"/>
            </a:br>
            <a:r>
              <a:rPr lang="el-GR" dirty="0"/>
              <a:t>                         </a:t>
            </a:r>
            <a:r>
              <a:rPr lang="el-GR" sz="2200" b="1" dirty="0"/>
              <a:t>Γενικά Στοιχεία-Απολλωνία</a:t>
            </a:r>
            <a:endParaRPr lang="el-GR" dirty="0"/>
          </a:p>
        </p:txBody>
      </p:sp>
      <p:sp>
        <p:nvSpPr>
          <p:cNvPr id="3" name="Θέση περιεχομένου 2"/>
          <p:cNvSpPr>
            <a:spLocks noGrp="1"/>
          </p:cNvSpPr>
          <p:nvPr>
            <p:ph idx="1"/>
          </p:nvPr>
        </p:nvSpPr>
        <p:spPr>
          <a:xfrm>
            <a:off x="2589212" y="2133600"/>
            <a:ext cx="8915400" cy="3771544"/>
          </a:xfrm>
        </p:spPr>
        <p:txBody>
          <a:bodyPr>
            <a:normAutofit fontScale="85000" lnSpcReduction="10000"/>
          </a:bodyPr>
          <a:lstStyle/>
          <a:p>
            <a:r>
              <a:rPr lang="el-GR" dirty="0"/>
              <a:t>Έπειτα από την Αμφίπολη ο </a:t>
            </a:r>
            <a:r>
              <a:rPr lang="el-GR" dirty="0" err="1"/>
              <a:t>Απ</a:t>
            </a:r>
            <a:r>
              <a:rPr lang="el-GR" dirty="0"/>
              <a:t>. Παύλος πέρασε από την Απολλωνία</a:t>
            </a:r>
          </a:p>
          <a:p>
            <a:endParaRPr lang="el-GR" dirty="0"/>
          </a:p>
          <a:p>
            <a:r>
              <a:rPr lang="el-GR" dirty="0"/>
              <a:t>Περιοχή που βρίσκεται στα νότια της λίμνης Βόλβης</a:t>
            </a:r>
          </a:p>
          <a:p>
            <a:pPr>
              <a:lnSpc>
                <a:spcPct val="150000"/>
              </a:lnSpc>
            </a:pPr>
            <a:endParaRPr lang="el-GR" dirty="0"/>
          </a:p>
          <a:p>
            <a:pPr>
              <a:lnSpc>
                <a:spcPct val="150000"/>
              </a:lnSpc>
            </a:pPr>
            <a:r>
              <a:rPr lang="el-GR" dirty="0"/>
              <a:t>Σύμφωνα με την παράδοση ένας βράχος ο οποίος βρίσκεται έξω από το χωριό αποτελεί το βήμα του </a:t>
            </a:r>
            <a:r>
              <a:rPr lang="el-GR" dirty="0" err="1"/>
              <a:t>Απ</a:t>
            </a:r>
            <a:r>
              <a:rPr lang="el-GR" dirty="0"/>
              <a:t>. Παύλου</a:t>
            </a:r>
          </a:p>
          <a:p>
            <a:pPr>
              <a:lnSpc>
                <a:spcPct val="150000"/>
              </a:lnSpc>
            </a:pPr>
            <a:endParaRPr lang="el-GR" dirty="0"/>
          </a:p>
          <a:p>
            <a:pPr>
              <a:lnSpc>
                <a:spcPct val="150000"/>
              </a:lnSpc>
            </a:pPr>
            <a:r>
              <a:rPr lang="el-GR" dirty="0"/>
              <a:t>Έξω από το χωριό </a:t>
            </a:r>
            <a:r>
              <a:rPr lang="el-GR" dirty="0" err="1"/>
              <a:t>Λαγυνά</a:t>
            </a:r>
            <a:r>
              <a:rPr lang="el-GR" dirty="0"/>
              <a:t> βρίσκεται ένα σύγχρονο μνημείο βήμα του </a:t>
            </a:r>
            <a:r>
              <a:rPr lang="el-GR" dirty="0" err="1"/>
              <a:t>Απ</a:t>
            </a:r>
            <a:r>
              <a:rPr lang="el-GR" dirty="0"/>
              <a:t>. Παύλου το οποίο δημιουργήθηκε και εγκαινιάστηκε το 2011 από τον Οικουμενικό Πατριάρχη Βαρθολομαίο</a:t>
            </a:r>
          </a:p>
        </p:txBody>
      </p:sp>
    </p:spTree>
    <p:extLst>
      <p:ext uri="{BB962C8B-B14F-4D97-AF65-F5344CB8AC3E}">
        <p14:creationId xmlns:p14="http://schemas.microsoft.com/office/powerpoint/2010/main" val="3896833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50378"/>
            <a:ext cx="8911687" cy="1554622"/>
          </a:xfrm>
        </p:spPr>
        <p:txBody>
          <a:bodyPr>
            <a:normAutofit fontScale="90000"/>
          </a:bodyPr>
          <a:lstStyle/>
          <a:p>
            <a:r>
              <a:rPr lang="el-GR" dirty="0"/>
              <a:t>             Δεύτερη Αποστολική Περιοδεία</a:t>
            </a:r>
            <a:br>
              <a:rPr lang="el-GR" dirty="0"/>
            </a:br>
            <a:r>
              <a:rPr lang="el-GR" dirty="0"/>
              <a:t>                    Αμφίπολη-Απολλωνία</a:t>
            </a:r>
            <a:br>
              <a:rPr lang="el-GR" dirty="0"/>
            </a:br>
            <a:r>
              <a:rPr lang="el-GR" dirty="0"/>
              <a:t>                         </a:t>
            </a:r>
            <a:r>
              <a:rPr lang="el-GR" sz="2200" b="1" dirty="0"/>
              <a:t>Γενικά Στοιχεία-Απολλωνία</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1586" y="2281727"/>
            <a:ext cx="7272470" cy="3939611"/>
          </a:xfrm>
        </p:spPr>
      </p:pic>
    </p:spTree>
    <p:extLst>
      <p:ext uri="{BB962C8B-B14F-4D97-AF65-F5344CB8AC3E}">
        <p14:creationId xmlns:p14="http://schemas.microsoft.com/office/powerpoint/2010/main" val="161449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50378"/>
            <a:ext cx="8911687" cy="1554622"/>
          </a:xfrm>
        </p:spPr>
        <p:txBody>
          <a:bodyPr>
            <a:normAutofit fontScale="90000"/>
          </a:bodyPr>
          <a:lstStyle/>
          <a:p>
            <a:r>
              <a:rPr lang="el-GR" dirty="0"/>
              <a:t>             Δεύτερη Αποστολική Περιοδεία</a:t>
            </a:r>
            <a:br>
              <a:rPr lang="el-GR" dirty="0"/>
            </a:br>
            <a:r>
              <a:rPr lang="el-GR" dirty="0"/>
              <a:t>                    Αμφίπολη-Απολλωνία</a:t>
            </a:r>
            <a:br>
              <a:rPr lang="el-GR" dirty="0"/>
            </a:br>
            <a:r>
              <a:rPr lang="el-GR" dirty="0"/>
              <a:t>                         </a:t>
            </a:r>
            <a:r>
              <a:rPr lang="el-GR" sz="2200" b="1" dirty="0"/>
              <a:t>Γενικά Στοιχεία-Απολλωνία</a:t>
            </a:r>
            <a:endParaRPr lang="el-GR" dirty="0"/>
          </a:p>
        </p:txBody>
      </p:sp>
      <p:pic>
        <p:nvPicPr>
          <p:cNvPr id="9" name="Θέση περιεχομένου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7581" y="2016807"/>
            <a:ext cx="7751036" cy="4136165"/>
          </a:xfrm>
        </p:spPr>
      </p:pic>
    </p:spTree>
    <p:extLst>
      <p:ext uri="{BB962C8B-B14F-4D97-AF65-F5344CB8AC3E}">
        <p14:creationId xmlns:p14="http://schemas.microsoft.com/office/powerpoint/2010/main" val="2059826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50378"/>
            <a:ext cx="8911687" cy="1554622"/>
          </a:xfrm>
        </p:spPr>
        <p:txBody>
          <a:bodyPr>
            <a:normAutofit fontScale="90000"/>
          </a:bodyPr>
          <a:lstStyle/>
          <a:p>
            <a:r>
              <a:rPr lang="el-GR" dirty="0"/>
              <a:t>             Δεύτερη Αποστολική Περιοδεία</a:t>
            </a:r>
            <a:br>
              <a:rPr lang="el-GR" dirty="0"/>
            </a:br>
            <a:r>
              <a:rPr lang="el-GR" dirty="0"/>
              <a:t>                    Αμφίπολη-Απολλωνία</a:t>
            </a:r>
            <a:br>
              <a:rPr lang="el-GR" dirty="0"/>
            </a:br>
            <a:r>
              <a:rPr lang="el-GR" dirty="0"/>
              <a:t>                         </a:t>
            </a:r>
            <a:r>
              <a:rPr lang="el-GR" sz="2200" b="1" dirty="0"/>
              <a:t>Γενικά Στοιχεία-Απολλωνία</a:t>
            </a:r>
            <a:endParaRPr lang="el-GR" dirty="0"/>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2122" y="2025353"/>
            <a:ext cx="7357929" cy="3999432"/>
          </a:xfrm>
        </p:spPr>
      </p:pic>
    </p:spTree>
    <p:extLst>
      <p:ext uri="{BB962C8B-B14F-4D97-AF65-F5344CB8AC3E}">
        <p14:creationId xmlns:p14="http://schemas.microsoft.com/office/powerpoint/2010/main" val="170765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91221" y="188273"/>
            <a:ext cx="8911687" cy="1597797"/>
          </a:xfrm>
        </p:spPr>
        <p:txBody>
          <a:bodyPr>
            <a:normAutofit fontScale="90000"/>
          </a:bodyPr>
          <a:lstStyle/>
          <a:p>
            <a:r>
              <a:rPr lang="el-GR" dirty="0"/>
              <a:t>           Δεύτερη Αποστολική Περιοδεία</a:t>
            </a:r>
            <a:br>
              <a:rPr lang="el-GR" dirty="0"/>
            </a:br>
            <a:r>
              <a:rPr lang="el-GR" dirty="0"/>
              <a:t>        Έλευση Χριστιανικού Κηρύγματος                </a:t>
            </a:r>
            <a:br>
              <a:rPr lang="el-GR" dirty="0"/>
            </a:br>
            <a:r>
              <a:rPr lang="el-GR" dirty="0"/>
              <a:t>                     στην Ευρώπη</a:t>
            </a:r>
          </a:p>
        </p:txBody>
      </p:sp>
      <p:sp>
        <p:nvSpPr>
          <p:cNvPr id="3" name="Θέση περιεχομένου 2"/>
          <p:cNvSpPr>
            <a:spLocks noGrp="1"/>
          </p:cNvSpPr>
          <p:nvPr>
            <p:ph idx="1"/>
          </p:nvPr>
        </p:nvSpPr>
        <p:spPr>
          <a:xfrm>
            <a:off x="1589517" y="1905712"/>
            <a:ext cx="9915094" cy="4298535"/>
          </a:xfrm>
        </p:spPr>
        <p:txBody>
          <a:bodyPr>
            <a:normAutofit fontScale="92500" lnSpcReduction="10000"/>
          </a:bodyPr>
          <a:lstStyle/>
          <a:p>
            <a:pPr algn="just"/>
            <a:endParaRPr lang="el-GR" dirty="0"/>
          </a:p>
          <a:p>
            <a:pPr algn="just"/>
            <a:r>
              <a:rPr lang="el-GR" dirty="0"/>
              <a:t>Από την Τρωάδα ο Απόστολος Παύλος κατευθύνεται προς την Ευρώπη</a:t>
            </a:r>
          </a:p>
          <a:p>
            <a:pPr algn="just"/>
            <a:endParaRPr lang="el-GR" dirty="0"/>
          </a:p>
          <a:p>
            <a:pPr algn="just">
              <a:lnSpc>
                <a:spcPct val="150000"/>
              </a:lnSpc>
            </a:pPr>
            <a:endParaRPr lang="el-GR" dirty="0"/>
          </a:p>
          <a:p>
            <a:pPr algn="just">
              <a:lnSpc>
                <a:spcPct val="150000"/>
              </a:lnSpc>
            </a:pPr>
            <a:r>
              <a:rPr lang="el-GR" dirty="0"/>
              <a:t>Αφορμή στέκεται ένα όραμα το οποίο βλέπει ο </a:t>
            </a:r>
            <a:r>
              <a:rPr lang="el-GR" dirty="0" err="1"/>
              <a:t>Απ</a:t>
            </a:r>
            <a:r>
              <a:rPr lang="el-GR" dirty="0"/>
              <a:t>. Παύλος όπου ένας Μακεδόνας τον καλεί προς τον ευρωπαϊκό χώρο</a:t>
            </a:r>
          </a:p>
          <a:p>
            <a:pPr algn="just">
              <a:lnSpc>
                <a:spcPct val="150000"/>
              </a:lnSpc>
            </a:pPr>
            <a:endParaRPr lang="el-GR" dirty="0"/>
          </a:p>
          <a:p>
            <a:pPr algn="just">
              <a:lnSpc>
                <a:spcPct val="150000"/>
              </a:lnSpc>
            </a:pPr>
            <a:endParaRPr lang="el-GR" dirty="0"/>
          </a:p>
          <a:p>
            <a:pPr algn="just">
              <a:lnSpc>
                <a:spcPct val="150000"/>
              </a:lnSpc>
            </a:pPr>
            <a:r>
              <a:rPr lang="el-GR" dirty="0" err="1"/>
              <a:t>καὶ</a:t>
            </a:r>
            <a:r>
              <a:rPr lang="el-GR" dirty="0"/>
              <a:t> </a:t>
            </a:r>
            <a:r>
              <a:rPr lang="el-GR" dirty="0" err="1"/>
              <a:t>ὅραμα</a:t>
            </a:r>
            <a:r>
              <a:rPr lang="el-GR" dirty="0"/>
              <a:t> ⸀</a:t>
            </a:r>
            <a:r>
              <a:rPr lang="el-GR" dirty="0" err="1"/>
              <a:t>διὰ</a:t>
            </a:r>
            <a:r>
              <a:rPr lang="el-GR" dirty="0"/>
              <a:t> </a:t>
            </a:r>
            <a:r>
              <a:rPr lang="el-GR" dirty="0" err="1"/>
              <a:t>νυκτὸς</a:t>
            </a:r>
            <a:r>
              <a:rPr lang="el-GR" dirty="0"/>
              <a:t> ⸂</a:t>
            </a:r>
            <a:r>
              <a:rPr lang="el-GR" dirty="0" err="1"/>
              <a:t>τῷ</a:t>
            </a:r>
            <a:r>
              <a:rPr lang="el-GR" dirty="0"/>
              <a:t> </a:t>
            </a:r>
            <a:r>
              <a:rPr lang="el-GR" dirty="0" err="1"/>
              <a:t>Παύλῳ</a:t>
            </a:r>
            <a:r>
              <a:rPr lang="el-GR" dirty="0"/>
              <a:t> </a:t>
            </a:r>
            <a:r>
              <a:rPr lang="el-GR" dirty="0" err="1"/>
              <a:t>ὤφθη</a:t>
            </a:r>
            <a:r>
              <a:rPr lang="el-GR" dirty="0"/>
              <a:t>⸃, </a:t>
            </a:r>
            <a:r>
              <a:rPr lang="el-GR" dirty="0" err="1"/>
              <a:t>ἀνὴρ</a:t>
            </a:r>
            <a:r>
              <a:rPr lang="el-GR" dirty="0"/>
              <a:t> ⸂Μακεδών τις </a:t>
            </a:r>
            <a:r>
              <a:rPr lang="el-GR" dirty="0" err="1"/>
              <a:t>ἦν</a:t>
            </a:r>
            <a:r>
              <a:rPr lang="el-GR" dirty="0"/>
              <a:t>⸃ </a:t>
            </a:r>
            <a:r>
              <a:rPr lang="el-GR" dirty="0" err="1"/>
              <a:t>ἑστὼς</a:t>
            </a:r>
            <a:r>
              <a:rPr lang="el-GR" dirty="0"/>
              <a:t> ⸀</a:t>
            </a:r>
            <a:r>
              <a:rPr lang="el-GR" dirty="0" err="1"/>
              <a:t>καὶ</a:t>
            </a:r>
            <a:r>
              <a:rPr lang="el-GR" dirty="0"/>
              <a:t> </a:t>
            </a:r>
            <a:r>
              <a:rPr lang="el-GR" dirty="0" err="1"/>
              <a:t>παρακαλῶν</a:t>
            </a:r>
            <a:r>
              <a:rPr lang="el-GR" dirty="0"/>
              <a:t> </a:t>
            </a:r>
            <a:r>
              <a:rPr lang="el-GR" dirty="0" err="1"/>
              <a:t>αὐτὸν</a:t>
            </a:r>
            <a:r>
              <a:rPr lang="el-GR" dirty="0"/>
              <a:t> </a:t>
            </a:r>
            <a:r>
              <a:rPr lang="el-GR" dirty="0" err="1"/>
              <a:t>καὶ</a:t>
            </a:r>
            <a:r>
              <a:rPr lang="el-GR" dirty="0"/>
              <a:t> λέγων· </a:t>
            </a:r>
            <a:r>
              <a:rPr lang="el-GR" dirty="0" err="1"/>
              <a:t>Διαβὰς</a:t>
            </a:r>
            <a:r>
              <a:rPr lang="el-GR" dirty="0"/>
              <a:t> </a:t>
            </a:r>
            <a:r>
              <a:rPr lang="el-GR" dirty="0" err="1"/>
              <a:t>εἰς</a:t>
            </a:r>
            <a:r>
              <a:rPr lang="el-GR" dirty="0"/>
              <a:t> </a:t>
            </a:r>
            <a:r>
              <a:rPr lang="el-GR" dirty="0" err="1"/>
              <a:t>Μακεδονίαν</a:t>
            </a:r>
            <a:r>
              <a:rPr lang="el-GR" dirty="0"/>
              <a:t> </a:t>
            </a:r>
            <a:r>
              <a:rPr lang="el-GR" dirty="0" err="1"/>
              <a:t>βοήθησον</a:t>
            </a:r>
            <a:r>
              <a:rPr lang="el-GR" dirty="0"/>
              <a:t> </a:t>
            </a:r>
            <a:r>
              <a:rPr lang="el-GR" dirty="0" err="1"/>
              <a:t>ἡμῖν</a:t>
            </a:r>
            <a:r>
              <a:rPr lang="el-GR" dirty="0"/>
              <a:t>.  </a:t>
            </a:r>
            <a:r>
              <a:rPr lang="el-GR" dirty="0" err="1"/>
              <a:t>Πραξ</a:t>
            </a:r>
            <a:r>
              <a:rPr lang="el-GR" dirty="0"/>
              <a:t>. 16,9</a:t>
            </a:r>
          </a:p>
          <a:p>
            <a:pPr algn="just"/>
            <a:endParaRPr lang="el-GR" dirty="0"/>
          </a:p>
        </p:txBody>
      </p:sp>
    </p:spTree>
    <p:extLst>
      <p:ext uri="{BB962C8B-B14F-4D97-AF65-F5344CB8AC3E}">
        <p14:creationId xmlns:p14="http://schemas.microsoft.com/office/powerpoint/2010/main" val="2869838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50378"/>
            <a:ext cx="8911687" cy="1554622"/>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Γενικά Στοιχεία-Θεσσαλονίκη</a:t>
            </a:r>
            <a:endParaRPr lang="el-GR" dirty="0"/>
          </a:p>
        </p:txBody>
      </p:sp>
      <p:sp>
        <p:nvSpPr>
          <p:cNvPr id="3" name="Θέση περιεχομένου 2"/>
          <p:cNvSpPr>
            <a:spLocks noGrp="1"/>
          </p:cNvSpPr>
          <p:nvPr>
            <p:ph idx="1"/>
          </p:nvPr>
        </p:nvSpPr>
        <p:spPr/>
        <p:txBody>
          <a:bodyPr/>
          <a:lstStyle/>
          <a:p>
            <a:pPr>
              <a:lnSpc>
                <a:spcPct val="150000"/>
              </a:lnSpc>
            </a:pPr>
            <a:r>
              <a:rPr lang="el-GR" dirty="0"/>
              <a:t>Η Θεσσαλονίκη ιδρύθηκε το 316-315 π.Χ. από τον βασιλιά της Μακεδονία </a:t>
            </a:r>
            <a:r>
              <a:rPr lang="el-GR" dirty="0" err="1"/>
              <a:t>Κάσσανδρο</a:t>
            </a:r>
            <a:endParaRPr lang="el-GR" dirty="0"/>
          </a:p>
          <a:p>
            <a:pPr>
              <a:lnSpc>
                <a:spcPct val="150000"/>
              </a:lnSpc>
            </a:pPr>
            <a:r>
              <a:rPr lang="el-GR" dirty="0"/>
              <a:t>Ο </a:t>
            </a:r>
            <a:r>
              <a:rPr lang="el-GR" dirty="0" err="1"/>
              <a:t>Κάσσανδρος</a:t>
            </a:r>
            <a:r>
              <a:rPr lang="el-GR" dirty="0"/>
              <a:t> υπήρξε διοικητής της Μακεδονίας, κατά τη διάρκεια της εκστρατείας του Μεγάλου Αλεξάνδρου</a:t>
            </a:r>
          </a:p>
          <a:p>
            <a:pPr>
              <a:lnSpc>
                <a:spcPct val="150000"/>
              </a:lnSpc>
            </a:pPr>
            <a:r>
              <a:rPr lang="el-GR" dirty="0"/>
              <a:t>Στρατηγική σημασία της περιοχής, κοντά με την Πέλλα πρωτεύουσα της Μακεδονίας, συνδεόμενη με θάλασσα, δημιουργήθηκε οικονομικό και εμπορικό κέντρο</a:t>
            </a:r>
          </a:p>
        </p:txBody>
      </p:sp>
    </p:spTree>
    <p:extLst>
      <p:ext uri="{BB962C8B-B14F-4D97-AF65-F5344CB8AC3E}">
        <p14:creationId xmlns:p14="http://schemas.microsoft.com/office/powerpoint/2010/main" val="1136462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50378"/>
            <a:ext cx="8911687" cy="1554622"/>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Θεολογικά Στοιχεία-Θεσσαλονίκη</a:t>
            </a:r>
            <a:endParaRPr lang="el-GR" dirty="0"/>
          </a:p>
        </p:txBody>
      </p:sp>
      <p:sp>
        <p:nvSpPr>
          <p:cNvPr id="3" name="Θέση περιεχομένου 2"/>
          <p:cNvSpPr>
            <a:spLocks noGrp="1"/>
          </p:cNvSpPr>
          <p:nvPr>
            <p:ph idx="1"/>
          </p:nvPr>
        </p:nvSpPr>
        <p:spPr>
          <a:xfrm>
            <a:off x="2589212" y="2133599"/>
            <a:ext cx="8915400" cy="4463753"/>
          </a:xfrm>
        </p:spPr>
        <p:txBody>
          <a:bodyPr/>
          <a:lstStyle/>
          <a:p>
            <a:pPr>
              <a:lnSpc>
                <a:spcPct val="150000"/>
              </a:lnSpc>
            </a:pPr>
            <a:r>
              <a:rPr lang="el-GR" dirty="0"/>
              <a:t>Κι αφού πέρασαν την Αμφίπολη και την Απολλωνία, έφθασαν στη Θεσσαλονίκη, όπου υπήρχε Συναγωγή των Ιουδαίων. Και όπως συνήθιζε ο Παύλος, εισήλθε σε αυτούς, και επί τρία Σάββατα</a:t>
            </a:r>
            <a:r>
              <a:rPr lang="el-GR" baseline="30000" dirty="0"/>
              <a:t> </a:t>
            </a:r>
            <a:r>
              <a:rPr lang="el-GR" dirty="0" err="1"/>
              <a:t>διαλέχθηκε</a:t>
            </a:r>
            <a:r>
              <a:rPr lang="el-GR" dirty="0"/>
              <a:t> μαζί τους από τις Γραφές, διανοίγοντας και παραθέτοντας (βιβλικά τεκμήρια) ότι ο Μεσσίας έπρεπε να υποστεί μαρτυρικό θάνατο και ν' αναστηθεί εκ νεκρών, και «Αυτός είναι ο Μεσσίας, ο Ιησούς τον οποίο εγώ διακηρύττω σε σας». Και μερικοί </a:t>
            </a:r>
            <a:r>
              <a:rPr lang="el-GR" dirty="0" err="1"/>
              <a:t>άπ</a:t>
            </a:r>
            <a:r>
              <a:rPr lang="el-GR" dirty="0"/>
              <a:t>' αυτούς πείσθηκαν, και προσεταιρίσθηκαν τον Παύλο και τον Σίλα, από τους </a:t>
            </a:r>
            <a:r>
              <a:rPr lang="el-GR" dirty="0" err="1"/>
              <a:t>προσηλύτους</a:t>
            </a:r>
            <a:r>
              <a:rPr lang="el-GR" dirty="0"/>
              <a:t> Έλληνες μεγάλο πλήθος, και από τις γυναίκες της ανωτέρας τάξεως (ή των πρώτων-αρχόντων) όχι λίγες. </a:t>
            </a:r>
            <a:r>
              <a:rPr lang="el-GR" dirty="0" err="1"/>
              <a:t>Πραξ</a:t>
            </a:r>
            <a:r>
              <a:rPr lang="el-GR" dirty="0"/>
              <a:t>. 17,1-4</a:t>
            </a:r>
          </a:p>
        </p:txBody>
      </p:sp>
    </p:spTree>
    <p:extLst>
      <p:ext uri="{BB962C8B-B14F-4D97-AF65-F5344CB8AC3E}">
        <p14:creationId xmlns:p14="http://schemas.microsoft.com/office/powerpoint/2010/main" val="471069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50378"/>
            <a:ext cx="8911687" cy="1554622"/>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Θεολογικά Στοιχεία-Θεσσαλονίκη</a:t>
            </a:r>
            <a:endParaRPr lang="el-GR" dirty="0"/>
          </a:p>
        </p:txBody>
      </p:sp>
      <p:sp>
        <p:nvSpPr>
          <p:cNvPr id="3" name="Θέση περιεχομένου 2"/>
          <p:cNvSpPr>
            <a:spLocks noGrp="1"/>
          </p:cNvSpPr>
          <p:nvPr>
            <p:ph idx="1"/>
          </p:nvPr>
        </p:nvSpPr>
        <p:spPr>
          <a:xfrm>
            <a:off x="2589212" y="2133599"/>
            <a:ext cx="8915400" cy="4463753"/>
          </a:xfrm>
        </p:spPr>
        <p:txBody>
          <a:bodyPr/>
          <a:lstStyle/>
          <a:p>
            <a:pPr>
              <a:lnSpc>
                <a:spcPct val="150000"/>
              </a:lnSpc>
            </a:pPr>
            <a:endParaRPr lang="el-GR" dirty="0"/>
          </a:p>
          <a:p>
            <a:pPr>
              <a:lnSpc>
                <a:spcPct val="150000"/>
              </a:lnSpc>
            </a:pPr>
            <a:r>
              <a:rPr lang="el-GR" dirty="0"/>
              <a:t>Ο </a:t>
            </a:r>
            <a:r>
              <a:rPr lang="el-GR" dirty="0" err="1"/>
              <a:t>Απ</a:t>
            </a:r>
            <a:r>
              <a:rPr lang="el-GR" dirty="0"/>
              <a:t>. Παύλος εισέρχεται περίπου το 50 μ.Χ. από τη δυτική πλευρά της πόλης από τη σημερινή οδό Λαγκαδά και καταλήγει στη </a:t>
            </a:r>
            <a:r>
              <a:rPr lang="el-GR" dirty="0" err="1"/>
              <a:t>Ληταία</a:t>
            </a:r>
            <a:r>
              <a:rPr lang="el-GR" dirty="0"/>
              <a:t> Πύλη σημείο όπου βρίσκεται σήμερα η οδός Αγίου Δημητρίου</a:t>
            </a:r>
          </a:p>
          <a:p>
            <a:pPr>
              <a:lnSpc>
                <a:spcPct val="150000"/>
              </a:lnSpc>
            </a:pPr>
            <a:endParaRPr lang="el-GR" dirty="0"/>
          </a:p>
          <a:p>
            <a:pPr>
              <a:lnSpc>
                <a:spcPct val="150000"/>
              </a:lnSpc>
            </a:pPr>
            <a:endParaRPr lang="el-GR" dirty="0"/>
          </a:p>
          <a:p>
            <a:pPr>
              <a:lnSpc>
                <a:spcPct val="150000"/>
              </a:lnSpc>
            </a:pPr>
            <a:r>
              <a:rPr lang="el-GR" dirty="0"/>
              <a:t>Δίδαξε στη μία Συναγωγή της Θεσσαλονίκης όπου αποτελούσε το κέντρο του Ιουδαϊσμού των Φιλίππων-Αμφίπολης και Απολλωνίας</a:t>
            </a:r>
          </a:p>
          <a:p>
            <a:pPr marL="0" indent="0">
              <a:lnSpc>
                <a:spcPct val="150000"/>
              </a:lnSpc>
              <a:buNone/>
            </a:pPr>
            <a:endParaRPr lang="el-GR" dirty="0"/>
          </a:p>
          <a:p>
            <a:pPr>
              <a:lnSpc>
                <a:spcPct val="150000"/>
              </a:lnSpc>
            </a:pPr>
            <a:endParaRPr lang="el-GR" dirty="0"/>
          </a:p>
        </p:txBody>
      </p:sp>
    </p:spTree>
    <p:extLst>
      <p:ext uri="{BB962C8B-B14F-4D97-AF65-F5344CB8AC3E}">
        <p14:creationId xmlns:p14="http://schemas.microsoft.com/office/powerpoint/2010/main" val="3706706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50378"/>
            <a:ext cx="8911687" cy="1554622"/>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Θεολογικά Στοιχεία-Θεσσαλονίκη</a:t>
            </a:r>
            <a:endParaRPr lang="el-GR" dirty="0"/>
          </a:p>
        </p:txBody>
      </p:sp>
      <p:sp>
        <p:nvSpPr>
          <p:cNvPr id="3" name="Θέση περιεχομένου 2"/>
          <p:cNvSpPr>
            <a:spLocks noGrp="1"/>
          </p:cNvSpPr>
          <p:nvPr>
            <p:ph idx="1"/>
          </p:nvPr>
        </p:nvSpPr>
        <p:spPr>
          <a:xfrm>
            <a:off x="2589212" y="2133599"/>
            <a:ext cx="8915400" cy="4463753"/>
          </a:xfrm>
        </p:spPr>
        <p:txBody>
          <a:bodyPr/>
          <a:lstStyle/>
          <a:p>
            <a:pPr algn="just">
              <a:lnSpc>
                <a:spcPct val="150000"/>
              </a:lnSpc>
            </a:pPr>
            <a:r>
              <a:rPr lang="el-GR" dirty="0"/>
              <a:t>Η Συναγωγή που κήρυξε ο </a:t>
            </a:r>
            <a:r>
              <a:rPr lang="el-GR" dirty="0" err="1"/>
              <a:t>Απ</a:t>
            </a:r>
            <a:r>
              <a:rPr lang="el-GR" dirty="0"/>
              <a:t>. Παύλος έχει τοποθετηθεί σε διάφορα σημεία όπως</a:t>
            </a:r>
          </a:p>
          <a:p>
            <a:pPr algn="just">
              <a:lnSpc>
                <a:spcPct val="150000"/>
              </a:lnSpc>
            </a:pPr>
            <a:r>
              <a:rPr lang="el-GR" dirty="0"/>
              <a:t>Το βόρειο παρεκκλήσι της Ιεράς Μονής </a:t>
            </a:r>
            <a:r>
              <a:rPr lang="el-GR" dirty="0" err="1"/>
              <a:t>Βλατάδων</a:t>
            </a:r>
            <a:endParaRPr lang="el-GR" dirty="0"/>
          </a:p>
          <a:p>
            <a:pPr algn="just">
              <a:lnSpc>
                <a:spcPct val="150000"/>
              </a:lnSpc>
            </a:pPr>
            <a:r>
              <a:rPr lang="el-GR" dirty="0"/>
              <a:t>Μία δεύτερη εκκλησία κάτω από το ναό του Αγίου Δημητρίου</a:t>
            </a:r>
          </a:p>
          <a:p>
            <a:pPr algn="just">
              <a:lnSpc>
                <a:spcPct val="150000"/>
              </a:lnSpc>
            </a:pPr>
            <a:r>
              <a:rPr lang="el-GR" dirty="0"/>
              <a:t>Ο ναός του Αγίου Γεωργίου (Ροτόντα)</a:t>
            </a:r>
          </a:p>
          <a:p>
            <a:pPr algn="just">
              <a:lnSpc>
                <a:spcPct val="150000"/>
              </a:lnSpc>
            </a:pPr>
            <a:r>
              <a:rPr lang="el-GR" dirty="0"/>
              <a:t>Η συνοικία βόρεια της Παναγίας Χαλκέων</a:t>
            </a:r>
          </a:p>
          <a:p>
            <a:pPr algn="just">
              <a:lnSpc>
                <a:spcPct val="150000"/>
              </a:lnSpc>
            </a:pPr>
            <a:r>
              <a:rPr lang="el-GR" dirty="0"/>
              <a:t>Σύμφωνα με ορισμένες παραδόσεις η συναγωγή τοποθετείται στο παραλιακό μέτωπο εκεί που βρίσκεται σήμερα η πλατεία Ελευθερίας</a:t>
            </a:r>
          </a:p>
          <a:p>
            <a:pPr>
              <a:lnSpc>
                <a:spcPct val="150000"/>
              </a:lnSpc>
            </a:pPr>
            <a:endParaRPr lang="el-GR" dirty="0"/>
          </a:p>
          <a:p>
            <a:pPr>
              <a:lnSpc>
                <a:spcPct val="150000"/>
              </a:lnSpc>
            </a:pPr>
            <a:endParaRPr lang="el-GR" dirty="0"/>
          </a:p>
          <a:p>
            <a:pPr marL="0" indent="0">
              <a:lnSpc>
                <a:spcPct val="150000"/>
              </a:lnSpc>
              <a:buNone/>
            </a:pPr>
            <a:endParaRPr lang="el-GR" dirty="0"/>
          </a:p>
          <a:p>
            <a:pPr>
              <a:lnSpc>
                <a:spcPct val="150000"/>
              </a:lnSpc>
            </a:pPr>
            <a:endParaRPr lang="el-GR" dirty="0"/>
          </a:p>
        </p:txBody>
      </p:sp>
    </p:spTree>
    <p:extLst>
      <p:ext uri="{BB962C8B-B14F-4D97-AF65-F5344CB8AC3E}">
        <p14:creationId xmlns:p14="http://schemas.microsoft.com/office/powerpoint/2010/main" val="2824065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50378"/>
            <a:ext cx="8911687" cy="1554622"/>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Θεολογικά Στοιχεία-Θεσσαλονίκη</a:t>
            </a:r>
            <a:br>
              <a:rPr lang="el-GR" sz="2200" b="1" dirty="0"/>
            </a:br>
            <a:endParaRPr lang="el-GR" dirty="0"/>
          </a:p>
        </p:txBody>
      </p:sp>
      <p:sp>
        <p:nvSpPr>
          <p:cNvPr id="3" name="Θέση περιεχομένου 2"/>
          <p:cNvSpPr>
            <a:spLocks noGrp="1"/>
          </p:cNvSpPr>
          <p:nvPr>
            <p:ph idx="1"/>
          </p:nvPr>
        </p:nvSpPr>
        <p:spPr>
          <a:xfrm>
            <a:off x="2589212" y="1905000"/>
            <a:ext cx="8915400" cy="4846177"/>
          </a:xfrm>
        </p:spPr>
        <p:txBody>
          <a:bodyPr>
            <a:normAutofit fontScale="62500" lnSpcReduction="20000"/>
          </a:bodyPr>
          <a:lstStyle/>
          <a:p>
            <a:pPr>
              <a:lnSpc>
                <a:spcPct val="150000"/>
              </a:lnSpc>
            </a:pPr>
            <a:endParaRPr lang="el-GR" dirty="0"/>
          </a:p>
          <a:p>
            <a:pPr>
              <a:lnSpc>
                <a:spcPct val="150000"/>
              </a:lnSpc>
            </a:pPr>
            <a:r>
              <a:rPr lang="el-GR" sz="1900" dirty="0"/>
              <a:t>Ο </a:t>
            </a:r>
            <a:r>
              <a:rPr lang="el-GR" sz="1900" dirty="0" err="1"/>
              <a:t>Απ</a:t>
            </a:r>
            <a:r>
              <a:rPr lang="el-GR" sz="1900" dirty="0"/>
              <a:t>. Παύλος παρέμεινε στη Θεσσαλονίκη για περίπου 3 εβδομάδες ίσως και περισσότερο από μήνα και διέμεινε στην οικία του </a:t>
            </a:r>
            <a:r>
              <a:rPr lang="el-GR" sz="1900" dirty="0" err="1"/>
              <a:t>Ιάσονα</a:t>
            </a:r>
            <a:endParaRPr lang="en-US" sz="1900" dirty="0"/>
          </a:p>
          <a:p>
            <a:pPr algn="just">
              <a:lnSpc>
                <a:spcPct val="170000"/>
              </a:lnSpc>
            </a:pPr>
            <a:r>
              <a:rPr lang="el-GR" sz="1900" dirty="0"/>
              <a:t>Ο Ιάσων (&lt; </a:t>
            </a:r>
            <a:r>
              <a:rPr lang="el-GR" sz="1900" dirty="0" err="1"/>
              <a:t>ιάομαι</a:t>
            </a:r>
            <a:r>
              <a:rPr lang="el-GR" sz="1900" baseline="30000" dirty="0"/>
              <a:t>.</a:t>
            </a:r>
            <a:r>
              <a:rPr lang="el-GR" sz="1900" dirty="0"/>
              <a:t> Πίνδαρος </a:t>
            </a:r>
            <a:r>
              <a:rPr lang="el-GR" sz="1900" i="1" dirty="0" err="1"/>
              <a:t>Πυθ</a:t>
            </a:r>
            <a:r>
              <a:rPr lang="el-GR" sz="1900" i="1" dirty="0"/>
              <a:t>.</a:t>
            </a:r>
            <a:r>
              <a:rPr lang="el-GR" sz="1900" dirty="0"/>
              <a:t> 4.119) είναι ελληνικό όνομα που ανακαλεί τη δημοφιλή στα ελληνορωμαϊκά χρόνια αργοναυτική εκστρατεία και το γνωστό πρωταγωνιστή της από την </a:t>
            </a:r>
            <a:r>
              <a:rPr lang="el-GR" sz="1900" dirty="0" err="1"/>
              <a:t>Ιωλκό</a:t>
            </a:r>
            <a:r>
              <a:rPr lang="el-GR" sz="1900" dirty="0"/>
              <a:t> (γι’ αυτό και ήταν αγαπητό όνομα στη Θεσσαλία). Χρησιμοποιούνταν από Ιουδαίους της Διασποράς αντί του </a:t>
            </a:r>
            <a:r>
              <a:rPr lang="el-GR" sz="1900" i="1" dirty="0"/>
              <a:t>Ιησού</a:t>
            </a:r>
            <a:r>
              <a:rPr lang="el-GR" sz="1900" dirty="0"/>
              <a:t> (</a:t>
            </a:r>
            <a:r>
              <a:rPr lang="el-GR" sz="1900" dirty="0" err="1"/>
              <a:t>πρβλ</a:t>
            </a:r>
            <a:r>
              <a:rPr lang="el-GR" sz="1900" dirty="0"/>
              <a:t>. αρχιερέας Ιάσων Α’ Μακ. 8, 17</a:t>
            </a:r>
            <a:r>
              <a:rPr lang="el-GR" sz="1900" baseline="30000" dirty="0"/>
              <a:t>. </a:t>
            </a:r>
            <a:r>
              <a:rPr lang="el-GR" sz="1900" dirty="0" err="1"/>
              <a:t>Β’Μακ</a:t>
            </a:r>
            <a:r>
              <a:rPr lang="el-GR" sz="1900" dirty="0"/>
              <a:t>. 1, 7</a:t>
            </a:r>
            <a:r>
              <a:rPr lang="el-GR" sz="1900" baseline="30000" dirty="0"/>
              <a:t>. </a:t>
            </a:r>
            <a:r>
              <a:rPr lang="el-GR" sz="1900" dirty="0"/>
              <a:t>4, 7-10</a:t>
            </a:r>
            <a:r>
              <a:rPr lang="el-GR" sz="1900" baseline="30000" dirty="0"/>
              <a:t>.</a:t>
            </a:r>
            <a:r>
              <a:rPr lang="el-GR" sz="1900" dirty="0"/>
              <a:t> </a:t>
            </a:r>
            <a:r>
              <a:rPr lang="el-GR" sz="1900" dirty="0" err="1"/>
              <a:t>Ιώσ</a:t>
            </a:r>
            <a:r>
              <a:rPr lang="el-GR" sz="1900" dirty="0"/>
              <a:t>. </a:t>
            </a:r>
            <a:r>
              <a:rPr lang="el-GR" sz="1900" i="1" dirty="0"/>
              <a:t>Αρχ.</a:t>
            </a:r>
            <a:r>
              <a:rPr lang="el-GR" sz="1900" dirty="0"/>
              <a:t> 12.5.1). Στην κατηγορία που ακούγεται ίσως γίνεται ένα σχετικό λογοπαίγνιο μεταξύ των δύο Προσώπων. Βεβαίως δε γνωρίζουμε εάν </a:t>
            </a:r>
            <a:r>
              <a:rPr lang="el-GR" sz="1900" i="1" dirty="0"/>
              <a:t>ο θαυμαστός </a:t>
            </a:r>
            <a:r>
              <a:rPr lang="el-GR" sz="1900" i="1" dirty="0" err="1"/>
              <a:t>ανὴρ</a:t>
            </a:r>
            <a:r>
              <a:rPr lang="el-GR" sz="1900" dirty="0"/>
              <a:t> κατά τον Ι. Χρυσόστομο, ήταν Ιουδαίος ή Έλληνας. Ταυτίζεται άραγε με τον </a:t>
            </a:r>
            <a:r>
              <a:rPr lang="el-GR" sz="1900" i="1" dirty="0"/>
              <a:t>συγγενή</a:t>
            </a:r>
            <a:r>
              <a:rPr lang="el-GR" sz="1900" dirty="0"/>
              <a:t> του Π. που μνημονεύεται στο </a:t>
            </a:r>
            <a:r>
              <a:rPr lang="el-GR" sz="1900" dirty="0" err="1"/>
              <a:t>Ρωμ</a:t>
            </a:r>
            <a:r>
              <a:rPr lang="el-GR" sz="1900" dirty="0"/>
              <a:t>. 16, 21: </a:t>
            </a:r>
            <a:r>
              <a:rPr lang="el-GR" sz="1900" i="1" dirty="0" err="1"/>
              <a:t>Ἀσπάζεται</a:t>
            </a:r>
            <a:r>
              <a:rPr lang="el-GR" sz="1900" i="1" dirty="0"/>
              <a:t> </a:t>
            </a:r>
            <a:r>
              <a:rPr lang="el-GR" sz="1900" i="1" dirty="0" err="1"/>
              <a:t>ὑμᾶς</a:t>
            </a:r>
            <a:r>
              <a:rPr lang="el-GR" sz="1900" i="1" dirty="0"/>
              <a:t> </a:t>
            </a:r>
            <a:r>
              <a:rPr lang="el-GR" sz="1900" i="1" dirty="0" err="1"/>
              <a:t>Τιμόθεος</a:t>
            </a:r>
            <a:r>
              <a:rPr lang="el-GR" sz="1900" i="1" dirty="0"/>
              <a:t> ὁ </a:t>
            </a:r>
            <a:r>
              <a:rPr lang="el-GR" sz="1900" i="1" dirty="0" err="1"/>
              <a:t>συνεργός</a:t>
            </a:r>
            <a:r>
              <a:rPr lang="el-GR" sz="1900" i="1" dirty="0"/>
              <a:t> μου </a:t>
            </a:r>
            <a:r>
              <a:rPr lang="el-GR" sz="1900" i="1" dirty="0" err="1"/>
              <a:t>καὶ</a:t>
            </a:r>
            <a:r>
              <a:rPr lang="el-GR" sz="1900" i="1" dirty="0"/>
              <a:t> </a:t>
            </a:r>
            <a:r>
              <a:rPr lang="el-GR" sz="1900" i="1" dirty="0" err="1"/>
              <a:t>Λούκιος</a:t>
            </a:r>
            <a:r>
              <a:rPr lang="el-GR" sz="1900" i="1" dirty="0"/>
              <a:t> </a:t>
            </a:r>
            <a:r>
              <a:rPr lang="el-GR" sz="1900" i="1" dirty="0" err="1"/>
              <a:t>καὶ</a:t>
            </a:r>
            <a:r>
              <a:rPr lang="el-GR" sz="1900" i="1" dirty="0"/>
              <a:t> </a:t>
            </a:r>
            <a:r>
              <a:rPr lang="el-GR" sz="1900" dirty="0" err="1"/>
              <a:t>Ἰάσων</a:t>
            </a:r>
            <a:r>
              <a:rPr lang="el-GR" sz="1900" i="1" dirty="0"/>
              <a:t> </a:t>
            </a:r>
            <a:r>
              <a:rPr lang="el-GR" sz="1900" i="1" dirty="0" err="1"/>
              <a:t>καὶ</a:t>
            </a:r>
            <a:r>
              <a:rPr lang="el-GR" sz="1900" i="1" dirty="0"/>
              <a:t> </a:t>
            </a:r>
            <a:r>
              <a:rPr lang="el-GR" sz="1900" i="1" dirty="0" err="1"/>
              <a:t>Σωσίπατρος</a:t>
            </a:r>
            <a:r>
              <a:rPr lang="el-GR" sz="1900" i="1" dirty="0"/>
              <a:t> </a:t>
            </a:r>
            <a:r>
              <a:rPr lang="el-GR" sz="1900" i="1" dirty="0" err="1"/>
              <a:t>οἱ</a:t>
            </a:r>
            <a:r>
              <a:rPr lang="el-GR" sz="1900" i="1" dirty="0"/>
              <a:t> </a:t>
            </a:r>
            <a:r>
              <a:rPr lang="el-GR" sz="1900" i="1" dirty="0" err="1"/>
              <a:t>συγγενεῖς</a:t>
            </a:r>
            <a:r>
              <a:rPr lang="el-GR" sz="1900" i="1" dirty="0"/>
              <a:t> μου;</a:t>
            </a:r>
            <a:r>
              <a:rPr lang="el-GR" sz="1900" dirty="0"/>
              <a:t> </a:t>
            </a:r>
          </a:p>
          <a:p>
            <a:pPr algn="just">
              <a:lnSpc>
                <a:spcPct val="150000"/>
              </a:lnSpc>
            </a:pPr>
            <a:endParaRPr lang="en-US" sz="1900" dirty="0"/>
          </a:p>
          <a:p>
            <a:pPr algn="just">
              <a:lnSpc>
                <a:spcPct val="150000"/>
              </a:lnSpc>
            </a:pPr>
            <a:r>
              <a:rPr lang="el-GR" sz="1900" dirty="0"/>
              <a:t>Το 50 μ.Χ. ο </a:t>
            </a:r>
            <a:r>
              <a:rPr lang="el-GR" sz="1900" dirty="0" err="1"/>
              <a:t>Απ</a:t>
            </a:r>
            <a:r>
              <a:rPr lang="el-GR" sz="1900" dirty="0"/>
              <a:t>. Παύλος αρχίζει το κήρυγμά του </a:t>
            </a:r>
            <a:r>
              <a:rPr lang="el-GR" sz="1900" i="1" dirty="0" err="1"/>
              <a:t>κατὰ</a:t>
            </a:r>
            <a:r>
              <a:rPr lang="el-GR" sz="1900" i="1" dirty="0"/>
              <a:t> </a:t>
            </a:r>
            <a:r>
              <a:rPr lang="el-GR" sz="1900" i="1" dirty="0" err="1"/>
              <a:t>τὸ</a:t>
            </a:r>
            <a:r>
              <a:rPr lang="el-GR" sz="1900" i="1" dirty="0"/>
              <a:t> </a:t>
            </a:r>
            <a:r>
              <a:rPr lang="el-GR" sz="1900" i="1" dirty="0" err="1"/>
              <a:t>εἰωθός</a:t>
            </a:r>
            <a:r>
              <a:rPr lang="el-GR" sz="1900" dirty="0"/>
              <a:t> από τη</a:t>
            </a:r>
            <a:r>
              <a:rPr lang="el-GR" sz="1900" b="1" dirty="0"/>
              <a:t> </a:t>
            </a:r>
            <a:r>
              <a:rPr lang="el-GR" sz="1900" dirty="0"/>
              <a:t>Συναγωγή</a:t>
            </a:r>
          </a:p>
          <a:p>
            <a:pPr algn="just">
              <a:lnSpc>
                <a:spcPct val="150000"/>
              </a:lnSpc>
            </a:pPr>
            <a:r>
              <a:rPr lang="el-GR" sz="1900" dirty="0"/>
              <a:t>Στον ελληνικό χώρο ο Παύλος αντί του απλού κηρύγματος υιοθετεί τη μέθοδο του διαλόγου, τον οποίο (διάλογο) ως φιλοσοφικό εργαλείο είχε γνωρίσει στην Ταρσό αλλά και στο χώρο της ελληνιστικής Συναγωγής στα ίδια τα Ιεροσόλυμα</a:t>
            </a:r>
            <a:endParaRPr lang="en-US" sz="1900" dirty="0"/>
          </a:p>
          <a:p>
            <a:pPr>
              <a:lnSpc>
                <a:spcPct val="150000"/>
              </a:lnSpc>
            </a:pPr>
            <a:endParaRPr lang="en-US" sz="1900" dirty="0"/>
          </a:p>
          <a:p>
            <a:pPr>
              <a:lnSpc>
                <a:spcPct val="150000"/>
              </a:lnSpc>
            </a:pPr>
            <a:endParaRPr lang="el-GR" dirty="0"/>
          </a:p>
          <a:p>
            <a:pPr>
              <a:lnSpc>
                <a:spcPct val="150000"/>
              </a:lnSpc>
            </a:pPr>
            <a:endParaRPr lang="el-GR" dirty="0"/>
          </a:p>
          <a:p>
            <a:pPr>
              <a:lnSpc>
                <a:spcPct val="150000"/>
              </a:lnSpc>
            </a:pPr>
            <a:endParaRPr lang="el-GR" dirty="0"/>
          </a:p>
          <a:p>
            <a:pPr marL="0" indent="0">
              <a:lnSpc>
                <a:spcPct val="150000"/>
              </a:lnSpc>
              <a:buNone/>
            </a:pPr>
            <a:endParaRPr lang="el-GR" dirty="0"/>
          </a:p>
          <a:p>
            <a:pPr>
              <a:lnSpc>
                <a:spcPct val="150000"/>
              </a:lnSpc>
            </a:pPr>
            <a:endParaRPr lang="el-GR" dirty="0"/>
          </a:p>
        </p:txBody>
      </p:sp>
    </p:spTree>
    <p:extLst>
      <p:ext uri="{BB962C8B-B14F-4D97-AF65-F5344CB8AC3E}">
        <p14:creationId xmlns:p14="http://schemas.microsoft.com/office/powerpoint/2010/main" val="2576828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50378"/>
            <a:ext cx="8911687" cy="1554622"/>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Θεολογικά Στοιχεία-Θεσσαλονίκη</a:t>
            </a:r>
            <a:br>
              <a:rPr lang="el-GR" sz="2200" b="1" dirty="0"/>
            </a:br>
            <a:br>
              <a:rPr lang="el-GR" sz="2200" b="1" dirty="0"/>
            </a:br>
            <a:endParaRPr lang="el-GR" dirty="0"/>
          </a:p>
        </p:txBody>
      </p:sp>
      <p:sp>
        <p:nvSpPr>
          <p:cNvPr id="3" name="Θέση περιεχομένου 2"/>
          <p:cNvSpPr>
            <a:spLocks noGrp="1"/>
          </p:cNvSpPr>
          <p:nvPr>
            <p:ph idx="1"/>
          </p:nvPr>
        </p:nvSpPr>
        <p:spPr>
          <a:xfrm>
            <a:off x="2589212" y="2133599"/>
            <a:ext cx="8915400" cy="4463753"/>
          </a:xfrm>
        </p:spPr>
        <p:txBody>
          <a:bodyPr/>
          <a:lstStyle/>
          <a:p>
            <a:pPr>
              <a:lnSpc>
                <a:spcPct val="150000"/>
              </a:lnSpc>
            </a:pPr>
            <a:endParaRPr lang="el-GR" dirty="0"/>
          </a:p>
          <a:p>
            <a:pPr>
              <a:lnSpc>
                <a:spcPct val="150000"/>
              </a:lnSpc>
            </a:pPr>
            <a:r>
              <a:rPr lang="el-GR" dirty="0"/>
              <a:t>Αξιοσημείωτο είναι ότι στο κήρυγμα του </a:t>
            </a:r>
            <a:r>
              <a:rPr lang="el-GR" dirty="0" err="1"/>
              <a:t>Απ</a:t>
            </a:r>
            <a:r>
              <a:rPr lang="el-GR" dirty="0"/>
              <a:t>. Παύλου προηγείται η αναφορά στο τέλος του Ιησού και ακολουθεί η διακήρυξη της </a:t>
            </a:r>
            <a:r>
              <a:rPr lang="el-GR" dirty="0" err="1"/>
              <a:t>μεσσιανικότητάς</a:t>
            </a:r>
            <a:r>
              <a:rPr lang="el-GR" dirty="0"/>
              <a:t> Του</a:t>
            </a:r>
          </a:p>
          <a:p>
            <a:pPr>
              <a:lnSpc>
                <a:spcPct val="150000"/>
              </a:lnSpc>
            </a:pPr>
            <a:r>
              <a:rPr lang="el-GR" dirty="0"/>
              <a:t>Προηγείται συνεπώς η διάλεξη για το γεγονός ότι οι </a:t>
            </a:r>
            <a:r>
              <a:rPr lang="el-GR" dirty="0" err="1"/>
              <a:t>παλαιοδιαθηκικές</a:t>
            </a:r>
            <a:r>
              <a:rPr lang="el-GR" dirty="0"/>
              <a:t> Γραφές δεν αναφέρονται σ’ </a:t>
            </a:r>
            <a:r>
              <a:rPr lang="el-GR" dirty="0" err="1"/>
              <a:t>ἐνα</a:t>
            </a:r>
            <a:r>
              <a:rPr lang="el-GR" dirty="0"/>
              <a:t> Μεσσία-μαρμαρωμένο βασιλιά αλλά </a:t>
            </a:r>
            <a:r>
              <a:rPr lang="el-GR" dirty="0" err="1"/>
              <a:t>νεκραναστάντα</a:t>
            </a:r>
            <a:r>
              <a:rPr lang="el-GR" dirty="0"/>
              <a:t> και έπεται η διακήρυξη ότι το ιστορικό πρόσωπο Ιησούς με την πορεία που ακολούθησε είναι όντως ο Μεσσίας που αυτές </a:t>
            </a:r>
            <a:r>
              <a:rPr lang="el-GR" dirty="0" err="1"/>
              <a:t>προτυπώνουν</a:t>
            </a:r>
            <a:r>
              <a:rPr lang="el-GR" dirty="0"/>
              <a:t> και εκείνοι προσδοκούν</a:t>
            </a:r>
            <a:endParaRPr lang="en-US" dirty="0"/>
          </a:p>
          <a:p>
            <a:pPr>
              <a:lnSpc>
                <a:spcPct val="150000"/>
              </a:lnSpc>
            </a:pPr>
            <a:endParaRPr lang="el-GR" dirty="0"/>
          </a:p>
          <a:p>
            <a:pPr>
              <a:lnSpc>
                <a:spcPct val="150000"/>
              </a:lnSpc>
            </a:pPr>
            <a:endParaRPr lang="el-GR" dirty="0"/>
          </a:p>
          <a:p>
            <a:pPr>
              <a:lnSpc>
                <a:spcPct val="150000"/>
              </a:lnSpc>
            </a:pPr>
            <a:endParaRPr lang="el-GR" dirty="0"/>
          </a:p>
          <a:p>
            <a:pPr marL="0" indent="0">
              <a:lnSpc>
                <a:spcPct val="150000"/>
              </a:lnSpc>
              <a:buNone/>
            </a:pPr>
            <a:endParaRPr lang="el-GR" dirty="0"/>
          </a:p>
          <a:p>
            <a:pPr>
              <a:lnSpc>
                <a:spcPct val="150000"/>
              </a:lnSpc>
            </a:pPr>
            <a:endParaRPr lang="el-GR" dirty="0"/>
          </a:p>
        </p:txBody>
      </p:sp>
    </p:spTree>
    <p:extLst>
      <p:ext uri="{BB962C8B-B14F-4D97-AF65-F5344CB8AC3E}">
        <p14:creationId xmlns:p14="http://schemas.microsoft.com/office/powerpoint/2010/main" val="1288441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50378"/>
            <a:ext cx="8911687" cy="1554622"/>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Θεολογικά Στοιχεία-Θεσσαλονίκη</a:t>
            </a:r>
            <a:br>
              <a:rPr lang="en-US" sz="2200" b="1" dirty="0"/>
            </a:br>
            <a:br>
              <a:rPr lang="en-US" sz="2200" b="1" dirty="0"/>
            </a:br>
            <a:br>
              <a:rPr lang="el-GR" sz="2200" b="1" dirty="0"/>
            </a:br>
            <a:br>
              <a:rPr lang="el-GR" sz="2200" b="1" dirty="0"/>
            </a:br>
            <a:endParaRPr lang="el-GR" dirty="0"/>
          </a:p>
        </p:txBody>
      </p:sp>
      <p:sp>
        <p:nvSpPr>
          <p:cNvPr id="3" name="Θέση περιεχομένου 2"/>
          <p:cNvSpPr>
            <a:spLocks noGrp="1"/>
          </p:cNvSpPr>
          <p:nvPr>
            <p:ph idx="1"/>
          </p:nvPr>
        </p:nvSpPr>
        <p:spPr>
          <a:xfrm>
            <a:off x="2589212" y="2133599"/>
            <a:ext cx="8915400" cy="4463753"/>
          </a:xfrm>
        </p:spPr>
        <p:txBody>
          <a:bodyPr/>
          <a:lstStyle/>
          <a:p>
            <a:pPr>
              <a:lnSpc>
                <a:spcPct val="150000"/>
              </a:lnSpc>
            </a:pPr>
            <a:r>
              <a:rPr lang="el-GR" dirty="0"/>
              <a:t>Μόνον μετά από τρία Σάββατα παρουσίας και σποράς ακολουθεί ο διωγμός του </a:t>
            </a:r>
            <a:r>
              <a:rPr lang="el-GR" dirty="0" err="1"/>
              <a:t>Απ</a:t>
            </a:r>
            <a:r>
              <a:rPr lang="el-GR" dirty="0"/>
              <a:t>. Παύλου όπως συνέβη με το προγραμματικό κήρυγμα του Ιησού στη Ναζαρέτ, ευθύς αμέσως όμως μετά την πρώτη του παρουσία εκεί</a:t>
            </a:r>
          </a:p>
          <a:p>
            <a:pPr>
              <a:lnSpc>
                <a:spcPct val="150000"/>
              </a:lnSpc>
            </a:pPr>
            <a:r>
              <a:rPr lang="el-GR" dirty="0"/>
              <a:t>Πρωταγωνιστές είναι οι Ιουδαίοι και όχι οι εθνικοί κάτοικοι, όπως στην πόλη των Φιλίππων. Το κίνημα του διωγμού είναι ο ζήλος με την έννοια της </a:t>
            </a:r>
            <a:r>
              <a:rPr lang="el-GR" i="1" dirty="0"/>
              <a:t>ζήλειας</a:t>
            </a:r>
            <a:r>
              <a:rPr lang="el-GR" b="1" i="1" dirty="0"/>
              <a:t> </a:t>
            </a:r>
            <a:r>
              <a:rPr lang="el-GR" i="1" dirty="0"/>
              <a:t>ή του φανατικού ζήλου</a:t>
            </a:r>
            <a:r>
              <a:rPr lang="el-GR" dirty="0"/>
              <a:t> (&lt; Ζηλωτές)</a:t>
            </a:r>
            <a:endParaRPr lang="en-US" dirty="0"/>
          </a:p>
          <a:p>
            <a:pPr>
              <a:lnSpc>
                <a:spcPct val="150000"/>
              </a:lnSpc>
            </a:pPr>
            <a:r>
              <a:rPr lang="el-GR" dirty="0"/>
              <a:t>Οι απόστολοι δεν χαρακτηρίζονται απλώς ως οι αναστατώσαντες την </a:t>
            </a:r>
            <a:r>
              <a:rPr lang="el-GR" cap="all" dirty="0"/>
              <a:t>π</a:t>
            </a:r>
            <a:r>
              <a:rPr lang="el-GR" dirty="0"/>
              <a:t>όλη, αλλά όλη την Οικουμένη</a:t>
            </a:r>
            <a:r>
              <a:rPr lang="el-GR" b="1" i="1" dirty="0"/>
              <a:t> </a:t>
            </a:r>
            <a:r>
              <a:rPr lang="el-GR" dirty="0"/>
              <a:t>(κλιμάκωση)</a:t>
            </a:r>
            <a:r>
              <a:rPr lang="en-US" dirty="0"/>
              <a:t>-</a:t>
            </a:r>
            <a:r>
              <a:rPr lang="el-GR" dirty="0"/>
              <a:t>πολιτική χροιά και όχι θρησκευτική</a:t>
            </a:r>
            <a:endParaRPr lang="en-US" dirty="0"/>
          </a:p>
          <a:p>
            <a:pPr>
              <a:lnSpc>
                <a:spcPct val="150000"/>
              </a:lnSpc>
            </a:pPr>
            <a:endParaRPr lang="el-GR" dirty="0"/>
          </a:p>
          <a:p>
            <a:pPr>
              <a:lnSpc>
                <a:spcPct val="150000"/>
              </a:lnSpc>
            </a:pPr>
            <a:endParaRPr lang="el-GR" dirty="0"/>
          </a:p>
          <a:p>
            <a:pPr>
              <a:lnSpc>
                <a:spcPct val="150000"/>
              </a:lnSpc>
            </a:pPr>
            <a:endParaRPr lang="el-GR" dirty="0"/>
          </a:p>
          <a:p>
            <a:pPr>
              <a:lnSpc>
                <a:spcPct val="150000"/>
              </a:lnSpc>
            </a:pPr>
            <a:endParaRPr lang="el-GR" dirty="0"/>
          </a:p>
          <a:p>
            <a:pPr>
              <a:lnSpc>
                <a:spcPct val="150000"/>
              </a:lnSpc>
            </a:pPr>
            <a:endParaRPr lang="el-GR" dirty="0"/>
          </a:p>
          <a:p>
            <a:pPr marL="0" indent="0">
              <a:lnSpc>
                <a:spcPct val="150000"/>
              </a:lnSpc>
              <a:buNone/>
            </a:pPr>
            <a:endParaRPr lang="el-GR" dirty="0"/>
          </a:p>
          <a:p>
            <a:pPr>
              <a:lnSpc>
                <a:spcPct val="150000"/>
              </a:lnSpc>
            </a:pPr>
            <a:endParaRPr lang="el-GR" dirty="0"/>
          </a:p>
        </p:txBody>
      </p:sp>
    </p:spTree>
    <p:extLst>
      <p:ext uri="{BB962C8B-B14F-4D97-AF65-F5344CB8AC3E}">
        <p14:creationId xmlns:p14="http://schemas.microsoft.com/office/powerpoint/2010/main" val="1650433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50378"/>
            <a:ext cx="8911687" cy="1554622"/>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Θεολογικά Στοιχεία-Θεσσαλονίκη</a:t>
            </a:r>
            <a:br>
              <a:rPr lang="el-GR" sz="2200" b="1" dirty="0"/>
            </a:br>
            <a:br>
              <a:rPr lang="en-US" sz="2200" b="1" dirty="0"/>
            </a:br>
            <a:br>
              <a:rPr lang="en-US" sz="2200" b="1" dirty="0"/>
            </a:br>
            <a:br>
              <a:rPr lang="el-GR" sz="2200" b="1" dirty="0"/>
            </a:br>
            <a:br>
              <a:rPr lang="el-GR" sz="2200" b="1" dirty="0"/>
            </a:br>
            <a:endParaRPr lang="el-GR" dirty="0"/>
          </a:p>
        </p:txBody>
      </p:sp>
      <p:sp>
        <p:nvSpPr>
          <p:cNvPr id="3" name="Θέση περιεχομένου 2"/>
          <p:cNvSpPr>
            <a:spLocks noGrp="1"/>
          </p:cNvSpPr>
          <p:nvPr>
            <p:ph idx="1"/>
          </p:nvPr>
        </p:nvSpPr>
        <p:spPr>
          <a:xfrm>
            <a:off x="2102265" y="1811708"/>
            <a:ext cx="9402347" cy="4913831"/>
          </a:xfrm>
        </p:spPr>
        <p:txBody>
          <a:bodyPr>
            <a:normAutofit fontScale="92500" lnSpcReduction="20000"/>
          </a:bodyPr>
          <a:lstStyle/>
          <a:p>
            <a:pPr>
              <a:lnSpc>
                <a:spcPct val="150000"/>
              </a:lnSpc>
            </a:pPr>
            <a:endParaRPr lang="el-GR" dirty="0"/>
          </a:p>
          <a:p>
            <a:pPr algn="just">
              <a:lnSpc>
                <a:spcPct val="150000"/>
              </a:lnSpc>
            </a:pPr>
            <a:r>
              <a:rPr lang="el-GR" dirty="0"/>
              <a:t>Ενώ στους Φιλίππους η κατηγορία ήταν ότι οι απόστολοι </a:t>
            </a:r>
            <a:r>
              <a:rPr lang="el-GR" dirty="0" err="1"/>
              <a:t>καταγγέλουν</a:t>
            </a:r>
            <a:r>
              <a:rPr lang="el-GR" dirty="0"/>
              <a:t> ιουδαϊκά έθη σε Ρωμαίους</a:t>
            </a:r>
            <a:r>
              <a:rPr lang="el-GR" b="1" i="1" dirty="0"/>
              <a:t> (</a:t>
            </a:r>
            <a:r>
              <a:rPr lang="el-GR" b="1" i="1" dirty="0" err="1"/>
              <a:t>καὶ</a:t>
            </a:r>
            <a:r>
              <a:rPr lang="el-GR" b="1" i="1" dirty="0"/>
              <a:t> </a:t>
            </a:r>
            <a:r>
              <a:rPr lang="el-GR" b="1" i="1" dirty="0" err="1"/>
              <a:t>καταγγέλλουσιν</a:t>
            </a:r>
            <a:r>
              <a:rPr lang="el-GR" b="1" i="1" dirty="0"/>
              <a:t> </a:t>
            </a:r>
            <a:r>
              <a:rPr lang="el-GR" b="1" i="1" dirty="0" err="1"/>
              <a:t>ἔθη</a:t>
            </a:r>
            <a:r>
              <a:rPr lang="el-GR" b="1" i="1" dirty="0"/>
              <a:t> ἃ </a:t>
            </a:r>
            <a:r>
              <a:rPr lang="el-GR" b="1" i="1" dirty="0" err="1"/>
              <a:t>οὐκ</a:t>
            </a:r>
            <a:r>
              <a:rPr lang="el-GR" b="1" i="1" dirty="0"/>
              <a:t> </a:t>
            </a:r>
            <a:r>
              <a:rPr lang="el-GR" b="1" i="1" dirty="0" err="1"/>
              <a:t>ἔξεστιν</a:t>
            </a:r>
            <a:r>
              <a:rPr lang="el-GR" b="1" i="1" dirty="0"/>
              <a:t> </a:t>
            </a:r>
            <a:r>
              <a:rPr lang="el-GR" b="1" i="1" dirty="0" err="1"/>
              <a:t>ἡμῖν</a:t>
            </a:r>
            <a:r>
              <a:rPr lang="el-GR" b="1" i="1" dirty="0"/>
              <a:t> </a:t>
            </a:r>
            <a:r>
              <a:rPr lang="el-GR" b="1" i="1" dirty="0" err="1"/>
              <a:t>παραδέχεσθαι</a:t>
            </a:r>
            <a:r>
              <a:rPr lang="el-GR" b="1" i="1" dirty="0"/>
              <a:t> </a:t>
            </a:r>
            <a:r>
              <a:rPr lang="el-GR" b="1" i="1" dirty="0" err="1"/>
              <a:t>οὐδὲ</a:t>
            </a:r>
            <a:r>
              <a:rPr lang="el-GR" b="1" i="1" dirty="0"/>
              <a:t> </a:t>
            </a:r>
            <a:r>
              <a:rPr lang="el-GR" b="1" i="1" dirty="0" err="1"/>
              <a:t>ποιεῖν</a:t>
            </a:r>
            <a:r>
              <a:rPr lang="el-GR" b="1" i="1" dirty="0"/>
              <a:t> </a:t>
            </a:r>
            <a:r>
              <a:rPr lang="el-GR" b="1" i="1" dirty="0" err="1"/>
              <a:t>Ρωμαίοις</a:t>
            </a:r>
            <a:r>
              <a:rPr lang="el-GR" b="1" i="1" dirty="0"/>
              <a:t> </a:t>
            </a:r>
            <a:r>
              <a:rPr lang="el-GR" b="1" i="1" dirty="0" err="1"/>
              <a:t>οὖσιν</a:t>
            </a:r>
            <a:r>
              <a:rPr lang="el-GR" b="1" i="1" dirty="0"/>
              <a:t>)</a:t>
            </a:r>
            <a:r>
              <a:rPr lang="el-GR" dirty="0"/>
              <a:t>, στη Θεσσαλονίκη η μομφή είναι ότι </a:t>
            </a:r>
            <a:r>
              <a:rPr lang="el-GR" b="1" dirty="0"/>
              <a:t>όλοι </a:t>
            </a:r>
            <a:r>
              <a:rPr lang="el-GR" dirty="0"/>
              <a:t>οι Χριστιανοί</a:t>
            </a:r>
            <a:r>
              <a:rPr lang="el-GR" b="1" dirty="0"/>
              <a:t> </a:t>
            </a:r>
            <a:r>
              <a:rPr lang="el-GR" dirty="0"/>
              <a:t>πράττουν </a:t>
            </a:r>
            <a:r>
              <a:rPr lang="el-GR" b="1" i="1" dirty="0"/>
              <a:t>απέναντι </a:t>
            </a:r>
            <a:r>
              <a:rPr lang="el-GR" dirty="0"/>
              <a:t>(= εναντίον) </a:t>
            </a:r>
            <a:r>
              <a:rPr lang="el-GR" b="1" i="1" dirty="0"/>
              <a:t>των δογμάτων </a:t>
            </a:r>
            <a:r>
              <a:rPr lang="el-GR" b="1" i="1" dirty="0" err="1"/>
              <a:t>Καισαρος</a:t>
            </a:r>
            <a:r>
              <a:rPr lang="el-GR" dirty="0"/>
              <a:t> διακηρύσσοντας άλλον βασιλέα από τον Αύγουστο, τον Ιησού</a:t>
            </a:r>
          </a:p>
          <a:p>
            <a:pPr algn="just">
              <a:lnSpc>
                <a:spcPct val="150000"/>
              </a:lnSpc>
            </a:pPr>
            <a:r>
              <a:rPr lang="el-GR" dirty="0"/>
              <a:t>Είναι σαφές ότι οι πολιτάρχες αποσκοπούν απλώς στο να καθησυχάσουν τη μάζα. Προτού ο </a:t>
            </a:r>
            <a:r>
              <a:rPr lang="el-GR" dirty="0" err="1"/>
              <a:t>Απ</a:t>
            </a:r>
            <a:r>
              <a:rPr lang="el-GR" dirty="0"/>
              <a:t>. Παύλος φυγαδευτεί στη Βέροια, έμεινε ίσως παραπάνω από τρεις εβδομάδες στη Θ., δέχτηκε βοηθήματα των </a:t>
            </a:r>
            <a:r>
              <a:rPr lang="el-GR" dirty="0" err="1"/>
              <a:t>Φιλιππησίων</a:t>
            </a:r>
            <a:r>
              <a:rPr lang="el-GR" dirty="0"/>
              <a:t> και έδρασε ιεραποστολικά. Το κήρυγμα </a:t>
            </a:r>
            <a:r>
              <a:rPr lang="el-GR" dirty="0" err="1"/>
              <a:t>περιελάμβανε</a:t>
            </a:r>
            <a:r>
              <a:rPr lang="el-GR" dirty="0"/>
              <a:t> την επιστροφή από την ειδωλολατρία και την αναμονή της ενδόξου επανόδου του Ιησού, που θα λυτρώσει τους πιστούς από την επερχόμενη οργή. Παράλληλα ο </a:t>
            </a:r>
            <a:r>
              <a:rPr lang="el-GR" dirty="0" err="1"/>
              <a:t>Απ</a:t>
            </a:r>
            <a:r>
              <a:rPr lang="el-GR" dirty="0"/>
              <a:t>. Παύλος ασκούσε το επάγγελμα του σκηνοποιού, στηρίζοντας κατ’ ιδίαν τους νέους προσήλυτους</a:t>
            </a:r>
          </a:p>
          <a:p>
            <a:pPr>
              <a:lnSpc>
                <a:spcPct val="150000"/>
              </a:lnSpc>
            </a:pPr>
            <a:endParaRPr lang="el-GR" dirty="0"/>
          </a:p>
          <a:p>
            <a:pPr>
              <a:lnSpc>
                <a:spcPct val="150000"/>
              </a:lnSpc>
            </a:pPr>
            <a:endParaRPr lang="el-GR" dirty="0"/>
          </a:p>
          <a:p>
            <a:pPr>
              <a:lnSpc>
                <a:spcPct val="150000"/>
              </a:lnSpc>
            </a:pPr>
            <a:endParaRPr lang="el-GR" dirty="0"/>
          </a:p>
          <a:p>
            <a:pPr>
              <a:lnSpc>
                <a:spcPct val="150000"/>
              </a:lnSpc>
            </a:pPr>
            <a:endParaRPr lang="el-GR" dirty="0"/>
          </a:p>
          <a:p>
            <a:pPr>
              <a:lnSpc>
                <a:spcPct val="150000"/>
              </a:lnSpc>
            </a:pPr>
            <a:endParaRPr lang="el-GR" dirty="0"/>
          </a:p>
          <a:p>
            <a:pPr marL="0" indent="0">
              <a:lnSpc>
                <a:spcPct val="150000"/>
              </a:lnSpc>
              <a:buNone/>
            </a:pPr>
            <a:endParaRPr lang="el-GR" dirty="0"/>
          </a:p>
          <a:p>
            <a:pPr>
              <a:lnSpc>
                <a:spcPct val="150000"/>
              </a:lnSpc>
            </a:pPr>
            <a:endParaRPr lang="el-GR" dirty="0"/>
          </a:p>
        </p:txBody>
      </p:sp>
    </p:spTree>
    <p:extLst>
      <p:ext uri="{BB962C8B-B14F-4D97-AF65-F5344CB8AC3E}">
        <p14:creationId xmlns:p14="http://schemas.microsoft.com/office/powerpoint/2010/main" val="2510289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Θεολογικά Στοιχεία-Θεσσαλονίκη</a:t>
            </a:r>
            <a:br>
              <a:rPr lang="el-GR" sz="2200" b="1" dirty="0"/>
            </a:br>
            <a:br>
              <a:rPr lang="el-GR" sz="2200" b="1" dirty="0"/>
            </a:br>
            <a:br>
              <a:rPr lang="el-GR" sz="2200" b="1" dirty="0"/>
            </a:br>
            <a:br>
              <a:rPr lang="el-GR" sz="2200" b="1" dirty="0"/>
            </a:br>
            <a:br>
              <a:rPr lang="el-GR" sz="2200" b="1" dirty="0"/>
            </a:br>
            <a:br>
              <a:rPr lang="el-GR" sz="2200" b="1" dirty="0"/>
            </a:br>
            <a:r>
              <a:rPr lang="el-GR" sz="2200" b="1" dirty="0"/>
              <a:t>Μονή</a:t>
            </a:r>
            <a:br>
              <a:rPr lang="el-GR" sz="2200" b="1" dirty="0"/>
            </a:br>
            <a:r>
              <a:rPr lang="el-GR" sz="2200" b="1" dirty="0" err="1"/>
              <a:t>Βλατάδων</a:t>
            </a:r>
            <a:br>
              <a:rPr lang="el-GR" sz="2200" b="1" dirty="0"/>
            </a:br>
            <a:br>
              <a:rPr lang="el-GR" sz="2200" b="1" dirty="0"/>
            </a:b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2161" y="2133599"/>
            <a:ext cx="6708448" cy="4215925"/>
          </a:xfrm>
        </p:spPr>
      </p:pic>
    </p:spTree>
    <p:extLst>
      <p:ext uri="{BB962C8B-B14F-4D97-AF65-F5344CB8AC3E}">
        <p14:creationId xmlns:p14="http://schemas.microsoft.com/office/powerpoint/2010/main" val="1179420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Αρχαιολογικά Στοιχεία-Θεσσαλονίκη</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p:txBody>
          <a:bodyPr/>
          <a:lstStyle/>
          <a:p>
            <a:pPr algn="just">
              <a:lnSpc>
                <a:spcPct val="150000"/>
              </a:lnSpc>
            </a:pPr>
            <a:r>
              <a:rPr lang="el-GR" dirty="0"/>
              <a:t>Η σημερινή οδός Εγνατία ακολουθεί τη χάραξη του ρωμαϊκού </a:t>
            </a:r>
            <a:r>
              <a:rPr lang="en-US" dirty="0" err="1"/>
              <a:t>decumanus</a:t>
            </a:r>
            <a:r>
              <a:rPr lang="en-US" dirty="0"/>
              <a:t> </a:t>
            </a:r>
            <a:r>
              <a:rPr lang="en-US" dirty="0" err="1"/>
              <a:t>maximus</a:t>
            </a:r>
            <a:r>
              <a:rPr lang="el-GR" dirty="0"/>
              <a:t> της λεγόμενης </a:t>
            </a:r>
            <a:r>
              <a:rPr lang="en-US" dirty="0"/>
              <a:t>Via </a:t>
            </a:r>
            <a:r>
              <a:rPr lang="en-US" dirty="0" err="1"/>
              <a:t>Reggia</a:t>
            </a:r>
            <a:r>
              <a:rPr lang="el-GR" dirty="0"/>
              <a:t>, της μετέπειτα Λεωφόρου της βυζαντινής περιόδου. Από το 2006 και εξής, όταν και ξεκίνησαν οι εργασίες για την κατασκευή του μητροπολιτικού σιδηροδρόμου της Θεσσαλονίκης ανακαλύφθηκε μεγάλη έκταση του πολεοδομικού κέντρου της Θεσσαλονίκης κατά την Ύστερη Αρχαιότητα, την Παλαιοχριστιανική καθώς και την </a:t>
            </a:r>
            <a:r>
              <a:rPr lang="el-GR" dirty="0" err="1"/>
              <a:t>Πρωτοβυζαντινή</a:t>
            </a:r>
            <a:r>
              <a:rPr lang="el-GR" dirty="0"/>
              <a:t> περίοδο</a:t>
            </a:r>
          </a:p>
          <a:p>
            <a:endParaRPr lang="el-GR" dirty="0"/>
          </a:p>
        </p:txBody>
      </p:sp>
    </p:spTree>
    <p:extLst>
      <p:ext uri="{BB962C8B-B14F-4D97-AF65-F5344CB8AC3E}">
        <p14:creationId xmlns:p14="http://schemas.microsoft.com/office/powerpoint/2010/main" val="2105220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91221" y="188273"/>
            <a:ext cx="8911687" cy="1597797"/>
          </a:xfrm>
        </p:spPr>
        <p:txBody>
          <a:bodyPr>
            <a:normAutofit fontScale="90000"/>
          </a:bodyPr>
          <a:lstStyle/>
          <a:p>
            <a:r>
              <a:rPr lang="el-GR" dirty="0"/>
              <a:t>          Δεύτερη Αποστολική Περιοδεία</a:t>
            </a:r>
            <a:br>
              <a:rPr lang="el-GR" dirty="0"/>
            </a:br>
            <a:r>
              <a:rPr lang="el-GR" dirty="0"/>
              <a:t>                    Καβάλα-Φίλιπποι</a:t>
            </a:r>
            <a:br>
              <a:rPr lang="el-GR" dirty="0"/>
            </a:br>
            <a:r>
              <a:rPr lang="el-GR" dirty="0"/>
              <a:t>                          </a:t>
            </a:r>
            <a:r>
              <a:rPr lang="el-GR" sz="2200" b="1" dirty="0"/>
              <a:t>Γενικά Στοιχεία</a:t>
            </a:r>
          </a:p>
        </p:txBody>
      </p:sp>
      <p:sp>
        <p:nvSpPr>
          <p:cNvPr id="3" name="Θέση περιεχομένου 2"/>
          <p:cNvSpPr>
            <a:spLocks noGrp="1"/>
          </p:cNvSpPr>
          <p:nvPr>
            <p:ph idx="1"/>
          </p:nvPr>
        </p:nvSpPr>
        <p:spPr>
          <a:xfrm>
            <a:off x="1589517" y="1657884"/>
            <a:ext cx="9915094" cy="4546363"/>
          </a:xfrm>
        </p:spPr>
        <p:txBody>
          <a:bodyPr>
            <a:normAutofit/>
          </a:bodyPr>
          <a:lstStyle/>
          <a:p>
            <a:pPr algn="just">
              <a:lnSpc>
                <a:spcPct val="150000"/>
              </a:lnSpc>
            </a:pPr>
            <a:endParaRPr lang="el-GR" dirty="0"/>
          </a:p>
          <a:p>
            <a:pPr algn="just">
              <a:lnSpc>
                <a:spcPct val="150000"/>
              </a:lnSpc>
            </a:pPr>
            <a:r>
              <a:rPr lang="el-GR" dirty="0"/>
              <a:t>Πριν να φτάσουν στην Καβάλα διανυκτέρευσαν στη Σαμοθράκη</a:t>
            </a:r>
          </a:p>
          <a:p>
            <a:pPr algn="just">
              <a:lnSpc>
                <a:spcPct val="150000"/>
              </a:lnSpc>
            </a:pPr>
            <a:r>
              <a:rPr lang="el-GR" dirty="0"/>
              <a:t>Η Νεάπολη, η σημερινή πόλη της Καβάλας καθώς επίσης και οι Φίλιπποι αποτελούν τους πρώτους σταθμούς περιοδείας του </a:t>
            </a:r>
            <a:r>
              <a:rPr lang="el-GR" dirty="0" err="1"/>
              <a:t>Απ</a:t>
            </a:r>
            <a:r>
              <a:rPr lang="el-GR" dirty="0"/>
              <a:t>. Παύλου στην Ελλάδα και την Ευρώπη</a:t>
            </a:r>
          </a:p>
          <a:p>
            <a:pPr algn="just">
              <a:lnSpc>
                <a:spcPct val="150000"/>
              </a:lnSpc>
            </a:pPr>
            <a:r>
              <a:rPr lang="el-GR" dirty="0"/>
              <a:t>Απόσταση Καβάλα-Φίλιπποι περίπου 15 </a:t>
            </a:r>
            <a:r>
              <a:rPr lang="el-GR" dirty="0" err="1"/>
              <a:t>χλμ</a:t>
            </a:r>
            <a:endParaRPr lang="el-GR" dirty="0"/>
          </a:p>
          <a:p>
            <a:pPr algn="just">
              <a:lnSpc>
                <a:spcPct val="150000"/>
              </a:lnSpc>
            </a:pPr>
            <a:r>
              <a:rPr lang="el-GR" dirty="0"/>
              <a:t>Εκκίνηση της περιοδείας του </a:t>
            </a:r>
            <a:r>
              <a:rPr lang="el-GR" dirty="0" err="1"/>
              <a:t>Απ</a:t>
            </a:r>
            <a:r>
              <a:rPr lang="el-GR" dirty="0"/>
              <a:t>. Παύλου στην Εγνατία Οδό</a:t>
            </a:r>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p:txBody>
      </p:sp>
    </p:spTree>
    <p:extLst>
      <p:ext uri="{BB962C8B-B14F-4D97-AF65-F5344CB8AC3E}">
        <p14:creationId xmlns:p14="http://schemas.microsoft.com/office/powerpoint/2010/main" val="912868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Αρχαιολογικά Στοιχεία-Θεσσαλονίκη</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p:txBody>
          <a:bodyPr/>
          <a:lstStyle/>
          <a:p>
            <a:pPr algn="just">
              <a:lnSpc>
                <a:spcPct val="150000"/>
              </a:lnSpc>
            </a:pPr>
            <a:r>
              <a:rPr lang="el-GR" dirty="0"/>
              <a:t>Στο επίκεντρο βρίσκονται τα ευρήματα των σταθμών Αγίας Σοφίας και Βενιζέλου, όπου έφεραν στο φως τμήματα του </a:t>
            </a:r>
            <a:r>
              <a:rPr lang="en-US" dirty="0" err="1"/>
              <a:t>decumanus</a:t>
            </a:r>
            <a:r>
              <a:rPr lang="en-US" dirty="0"/>
              <a:t> </a:t>
            </a:r>
            <a:r>
              <a:rPr lang="en-US" dirty="0" err="1"/>
              <a:t>maximus</a:t>
            </a:r>
            <a:r>
              <a:rPr lang="en-US" dirty="0"/>
              <a:t> </a:t>
            </a:r>
            <a:r>
              <a:rPr lang="el-GR" dirty="0"/>
              <a:t>με τις </a:t>
            </a:r>
            <a:r>
              <a:rPr lang="el-GR" dirty="0" err="1"/>
              <a:t>κιονοστήρικτες</a:t>
            </a:r>
            <a:r>
              <a:rPr lang="el-GR" dirty="0"/>
              <a:t> στοές του, δηλαδή της κεντρικής οδικής αρτηρίας που διέτρεχε την τειχισμένη πόλη της Ύστερης Αρχαιότητας και συνέδεε τη Χρυσή Πύλη στα δυτικά με την </a:t>
            </a:r>
            <a:r>
              <a:rPr lang="el-GR" dirty="0" err="1"/>
              <a:t>Κασσανδρεωτική</a:t>
            </a:r>
            <a:r>
              <a:rPr lang="el-GR" dirty="0"/>
              <a:t> Πύλη στα ανατολικά, κοντά στην οποία αναπτυσσόταν το ανακτορικό συγκρότημα του </a:t>
            </a:r>
            <a:r>
              <a:rPr lang="el-GR" dirty="0" err="1"/>
              <a:t>Γαλέριου</a:t>
            </a:r>
            <a:endParaRPr lang="el-GR" dirty="0"/>
          </a:p>
        </p:txBody>
      </p:sp>
    </p:spTree>
    <p:extLst>
      <p:ext uri="{BB962C8B-B14F-4D97-AF65-F5344CB8AC3E}">
        <p14:creationId xmlns:p14="http://schemas.microsoft.com/office/powerpoint/2010/main" val="578264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Αρχαιολογικά Στοιχεία-Θεσσαλονίκη</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p:txBody>
          <a:bodyPr/>
          <a:lstStyle/>
          <a:p>
            <a:pPr algn="just">
              <a:lnSpc>
                <a:spcPct val="150000"/>
              </a:lnSpc>
            </a:pPr>
            <a:r>
              <a:rPr lang="el-GR" dirty="0"/>
              <a:t>Ακόμη, στο σταθμό Βενιζέλου ένας από τους βασικούς κάθετους δρόμους στον άξονα </a:t>
            </a:r>
            <a:r>
              <a:rPr lang="en-US" dirty="0" err="1"/>
              <a:t>cardo</a:t>
            </a:r>
            <a:r>
              <a:rPr lang="el-GR" dirty="0"/>
              <a:t>, που συνέδεε το βόρειο τμήμα της πόλης με τον λιμένα του Μεγάλου Κωνσταντίνου. Μεγάλης σπουδαιότητας επίσης αποτελεί το εύρημα για την αναπαράσταση της μορφής του </a:t>
            </a:r>
            <a:r>
              <a:rPr lang="en-US" dirty="0" err="1"/>
              <a:t>decumanus</a:t>
            </a:r>
            <a:r>
              <a:rPr lang="en-US" dirty="0"/>
              <a:t> </a:t>
            </a:r>
            <a:r>
              <a:rPr lang="en-US" dirty="0" err="1"/>
              <a:t>maximus</a:t>
            </a:r>
            <a:r>
              <a:rPr lang="el-GR" dirty="0"/>
              <a:t> κατά τον 4</a:t>
            </a:r>
            <a:r>
              <a:rPr lang="el-GR" baseline="30000" dirty="0"/>
              <a:t>ο</a:t>
            </a:r>
            <a:r>
              <a:rPr lang="el-GR" dirty="0"/>
              <a:t> αιώνα θεωρείται το κρηναίο/νυμφαίο οικοδόμημα που αποκαλύφθηκε στις εργασίες του σταθμού Αγίας Σοφίας</a:t>
            </a:r>
          </a:p>
        </p:txBody>
      </p:sp>
    </p:spTree>
    <p:extLst>
      <p:ext uri="{BB962C8B-B14F-4D97-AF65-F5344CB8AC3E}">
        <p14:creationId xmlns:p14="http://schemas.microsoft.com/office/powerpoint/2010/main" val="3830256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Αρχαιολογικά Στοιχεία-Θεσσαλονίκη</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p:txBody>
          <a:bodyPr/>
          <a:lstStyle/>
          <a:p>
            <a:pPr algn="just">
              <a:lnSpc>
                <a:spcPct val="150000"/>
              </a:lnSpc>
            </a:pPr>
            <a:r>
              <a:rPr lang="el-GR" dirty="0"/>
              <a:t>Η σημαντικότητα των συγκεκριμένων ανακαλύψεων αφορά δύο λόγους. Αρχικά, η Θεσσαλονίκη αποτελεί τη μόνη βυζαντινή μεγαλούπολη στον ελλαδικό χώρο και τα αρχαιολογικά κατάλοιπα που έχουν βρεθεί δεν έχουν ανασκαφεί ούτε στην Κωνσταντινούπολη</a:t>
            </a:r>
            <a:endParaRPr lang="en-US" dirty="0"/>
          </a:p>
          <a:p>
            <a:pPr algn="just">
              <a:lnSpc>
                <a:spcPct val="150000"/>
              </a:lnSpc>
            </a:pPr>
            <a:r>
              <a:rPr lang="el-GR" dirty="0"/>
              <a:t>Επιπλέον με τις νέες αποκαλύψεις των συγκεκριμένων μνημείων η Θεσσαλονίκη αποκτά πλέον νέα </a:t>
            </a:r>
            <a:r>
              <a:rPr lang="el-GR" dirty="0" err="1"/>
              <a:t>τοπόσημα</a:t>
            </a:r>
            <a:r>
              <a:rPr lang="el-GR" dirty="0"/>
              <a:t> ερευνητικού και τουριστικού ενδιαφέροντος</a:t>
            </a:r>
          </a:p>
          <a:p>
            <a:pPr>
              <a:lnSpc>
                <a:spcPct val="150000"/>
              </a:lnSpc>
            </a:pPr>
            <a:endParaRPr lang="el-GR" dirty="0"/>
          </a:p>
        </p:txBody>
      </p:sp>
    </p:spTree>
    <p:extLst>
      <p:ext uri="{BB962C8B-B14F-4D97-AF65-F5344CB8AC3E}">
        <p14:creationId xmlns:p14="http://schemas.microsoft.com/office/powerpoint/2010/main" val="1971752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Αρχαιολογικά Στοιχεία-Θεσσαλονίκη</a:t>
            </a:r>
            <a:br>
              <a:rPr lang="el-GR" sz="2200" b="1" dirty="0"/>
            </a:br>
            <a:br>
              <a:rPr lang="el-GR" sz="2200" b="1" dirty="0"/>
            </a:br>
            <a:br>
              <a:rPr lang="el-GR" sz="2200" b="1" dirty="0"/>
            </a:br>
            <a:r>
              <a:rPr lang="el-GR" sz="2000" dirty="0"/>
              <a:t>Σταθμός Βενιζέλου</a:t>
            </a:r>
            <a:br>
              <a:rPr lang="el-GR" sz="2000" dirty="0"/>
            </a:br>
            <a:r>
              <a:rPr lang="el-GR" sz="2000" dirty="0"/>
              <a:t>Πρόπυλο</a:t>
            </a:r>
            <a:br>
              <a:rPr lang="el-GR" sz="2000" dirty="0"/>
            </a:br>
            <a:br>
              <a:rPr lang="el-GR" sz="2200" b="1" dirty="0"/>
            </a:br>
            <a:br>
              <a:rPr lang="el-GR" sz="2200" b="1" dirty="0"/>
            </a:br>
            <a:br>
              <a:rPr lang="el-GR" sz="2200" b="1" dirty="0"/>
            </a:br>
            <a:br>
              <a:rPr lang="el-GR" sz="2200" b="1" dirty="0"/>
            </a:br>
            <a:endParaRPr lang="el-GR" dirty="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7484" y="2716439"/>
            <a:ext cx="5449480" cy="3359621"/>
          </a:xfrm>
        </p:spPr>
      </p:pic>
    </p:spTree>
    <p:extLst>
      <p:ext uri="{BB962C8B-B14F-4D97-AF65-F5344CB8AC3E}">
        <p14:creationId xmlns:p14="http://schemas.microsoft.com/office/powerpoint/2010/main" val="3294715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Αρχαιολογικά Στοιχεία-Θεσσαλονίκη</a:t>
            </a:r>
            <a:br>
              <a:rPr lang="el-GR" sz="2200" b="1" dirty="0"/>
            </a:br>
            <a:br>
              <a:rPr lang="el-GR" sz="2200" b="1" dirty="0"/>
            </a:br>
            <a:br>
              <a:rPr lang="el-GR" sz="2200" b="1" dirty="0"/>
            </a:br>
            <a:r>
              <a:rPr lang="el-GR" sz="2000" dirty="0"/>
              <a:t>Σταθμός Βενιζέλου</a:t>
            </a:r>
            <a:br>
              <a:rPr lang="el-GR" sz="2000" dirty="0"/>
            </a:br>
            <a:r>
              <a:rPr lang="en-US" sz="2000" dirty="0" err="1"/>
              <a:t>Decumanus</a:t>
            </a:r>
            <a:br>
              <a:rPr lang="en-US" sz="2000" dirty="0"/>
            </a:br>
            <a:r>
              <a:rPr lang="en-US" sz="2000" dirty="0"/>
              <a:t>Maximus</a:t>
            </a:r>
            <a:br>
              <a:rPr lang="el-GR" sz="2000" dirty="0"/>
            </a:br>
            <a:br>
              <a:rPr lang="el-GR" sz="2200" b="1" dirty="0"/>
            </a:br>
            <a:br>
              <a:rPr lang="el-GR" sz="2200" b="1" dirty="0"/>
            </a:br>
            <a:br>
              <a:rPr lang="el-GR" sz="2200" b="1" dirty="0"/>
            </a:br>
            <a:br>
              <a:rPr lang="el-GR" sz="2200" b="1" dirty="0"/>
            </a:br>
            <a:endParaRPr lang="el-GR" dirty="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7484" y="2290273"/>
            <a:ext cx="5808404" cy="3247402"/>
          </a:xfrm>
        </p:spPr>
      </p:pic>
    </p:spTree>
    <p:extLst>
      <p:ext uri="{BB962C8B-B14F-4D97-AF65-F5344CB8AC3E}">
        <p14:creationId xmlns:p14="http://schemas.microsoft.com/office/powerpoint/2010/main" val="690989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Αρχαιολογικά Στοιχεία-Θεσσαλονίκη</a:t>
            </a:r>
            <a:br>
              <a:rPr lang="el-GR" sz="2200" b="1" dirty="0"/>
            </a:br>
            <a:br>
              <a:rPr lang="el-GR" sz="2200" b="1" dirty="0"/>
            </a:br>
            <a:br>
              <a:rPr lang="el-GR" sz="2200" b="1" dirty="0"/>
            </a:br>
            <a:r>
              <a:rPr lang="el-GR" sz="2000" dirty="0"/>
              <a:t>Σταθμός Βενιζέλου</a:t>
            </a:r>
            <a:br>
              <a:rPr lang="el-GR" sz="2000" dirty="0"/>
            </a:br>
            <a:r>
              <a:rPr lang="el-GR" sz="2000" dirty="0"/>
              <a:t>Βυζαντινή Λεωφόρος</a:t>
            </a:r>
            <a:br>
              <a:rPr lang="el-GR" sz="2200" b="1" dirty="0"/>
            </a:br>
            <a:br>
              <a:rPr lang="el-GR" sz="2200" b="1" dirty="0"/>
            </a:br>
            <a:br>
              <a:rPr lang="el-GR" sz="2200" b="1" dirty="0"/>
            </a:br>
            <a:br>
              <a:rPr lang="el-GR" sz="2200" b="1" dirty="0"/>
            </a:br>
            <a:br>
              <a:rPr lang="el-GR" sz="2200" b="1" dirty="0"/>
            </a:br>
            <a:endParaRPr lang="el-GR" dirty="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6340" y="2298818"/>
            <a:ext cx="4983533" cy="3606325"/>
          </a:xfrm>
        </p:spPr>
      </p:pic>
    </p:spTree>
    <p:extLst>
      <p:ext uri="{BB962C8B-B14F-4D97-AF65-F5344CB8AC3E}">
        <p14:creationId xmlns:p14="http://schemas.microsoft.com/office/powerpoint/2010/main" val="2376206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Αρχαιολογικά Στοιχεία-Θεσσαλονίκη</a:t>
            </a:r>
            <a:br>
              <a:rPr lang="el-GR" sz="2200" b="1" dirty="0"/>
            </a:br>
            <a:br>
              <a:rPr lang="el-GR" sz="2200" b="1" dirty="0"/>
            </a:br>
            <a:r>
              <a:rPr lang="el-GR" sz="2000" dirty="0"/>
              <a:t>Σταθμός</a:t>
            </a:r>
            <a:br>
              <a:rPr lang="el-GR" sz="2000" dirty="0"/>
            </a:br>
            <a:r>
              <a:rPr lang="el-GR" sz="2000" dirty="0"/>
              <a:t>Αγίας Σοφίας</a:t>
            </a:r>
            <a:br>
              <a:rPr lang="el-GR" sz="2000" dirty="0"/>
            </a:br>
            <a:r>
              <a:rPr lang="el-GR" sz="2000" dirty="0"/>
              <a:t>Μαρμαρόστρωτη</a:t>
            </a:r>
            <a:br>
              <a:rPr lang="el-GR" sz="2000" dirty="0"/>
            </a:br>
            <a:r>
              <a:rPr lang="el-GR" sz="2000" dirty="0"/>
              <a:t>Πλατεία</a:t>
            </a:r>
            <a:br>
              <a:rPr lang="el-GR" sz="2000" dirty="0"/>
            </a:br>
            <a:br>
              <a:rPr lang="el-GR" sz="2200" b="1" dirty="0"/>
            </a:br>
            <a:br>
              <a:rPr lang="el-GR" sz="2200" b="1" dirty="0"/>
            </a:br>
            <a:br>
              <a:rPr lang="el-GR" sz="2200" b="1" dirty="0"/>
            </a:br>
            <a:br>
              <a:rPr lang="el-GR" sz="2200" b="1" dirty="0"/>
            </a:br>
            <a:br>
              <a:rPr lang="el-GR" sz="2200" b="1" dirty="0"/>
            </a:br>
            <a:endParaRPr lang="el-GR" dirty="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7279" y="2133600"/>
            <a:ext cx="6787332" cy="4164650"/>
          </a:xfrm>
        </p:spPr>
      </p:pic>
    </p:spTree>
    <p:extLst>
      <p:ext uri="{BB962C8B-B14F-4D97-AF65-F5344CB8AC3E}">
        <p14:creationId xmlns:p14="http://schemas.microsoft.com/office/powerpoint/2010/main" val="3974796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Θεσσαλονίκη</a:t>
            </a:r>
            <a:br>
              <a:rPr lang="el-GR" dirty="0"/>
            </a:br>
            <a:r>
              <a:rPr lang="el-GR" dirty="0"/>
              <a:t>                  </a:t>
            </a:r>
            <a:r>
              <a:rPr lang="el-GR" sz="2200" b="1" dirty="0"/>
              <a:t>Αρχαιολογικά Στοιχεία-Θεσσαλονίκη</a:t>
            </a:r>
            <a:br>
              <a:rPr lang="el-GR" sz="2200" b="1" dirty="0"/>
            </a:br>
            <a:br>
              <a:rPr lang="el-GR" sz="2200" b="1" dirty="0"/>
            </a:br>
            <a:br>
              <a:rPr lang="el-GR" sz="2200" b="1" dirty="0"/>
            </a:br>
            <a:br>
              <a:rPr lang="el-GR" sz="2200" b="1" dirty="0"/>
            </a:br>
            <a:r>
              <a:rPr lang="el-GR" sz="2000" dirty="0"/>
              <a:t>Ψηφιδωτό</a:t>
            </a:r>
            <a:br>
              <a:rPr lang="el-GR" sz="2000" dirty="0"/>
            </a:br>
            <a:r>
              <a:rPr lang="el-GR" sz="2000" dirty="0"/>
              <a:t>δάπεδο</a:t>
            </a:r>
            <a:br>
              <a:rPr lang="el-GR" sz="2200" b="1" dirty="0"/>
            </a:br>
            <a:br>
              <a:rPr lang="el-GR" sz="2200" b="1" dirty="0"/>
            </a:br>
            <a:br>
              <a:rPr lang="el-GR" sz="2200" b="1" dirty="0"/>
            </a:br>
            <a:br>
              <a:rPr lang="el-GR" sz="2200" b="1" dirty="0"/>
            </a:br>
            <a:endParaRPr lang="el-GR" dirty="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587" y="2133600"/>
            <a:ext cx="7466514" cy="3778250"/>
          </a:xfrm>
        </p:spPr>
      </p:pic>
    </p:spTree>
    <p:extLst>
      <p:ext uri="{BB962C8B-B14F-4D97-AF65-F5344CB8AC3E}">
        <p14:creationId xmlns:p14="http://schemas.microsoft.com/office/powerpoint/2010/main" val="39802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Γενικά Στοιχεία-Βέροια</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p:txBody>
          <a:bodyPr>
            <a:normAutofit fontScale="92500"/>
          </a:bodyPr>
          <a:lstStyle/>
          <a:p>
            <a:pPr algn="just">
              <a:lnSpc>
                <a:spcPct val="150000"/>
              </a:lnSpc>
            </a:pPr>
            <a:r>
              <a:rPr lang="el-GR" dirty="0"/>
              <a:t>Η Βέροια ήταν η δεύτερη πόλη της Μακεδονίας μετά τη Θεσσαλονίκη. Στην περιοχή εγκαταστάθηκαν Μακεδόνες γύρω στο 700 π.Χ. και η πόλη αναπτύχθηκε κατά την ελληνιστική περίοδο, ιδιαιτέρως κατά την περίοδο της δυναστείας των </a:t>
            </a:r>
            <a:r>
              <a:rPr lang="el-GR" dirty="0" err="1"/>
              <a:t>Αντιγονιδών</a:t>
            </a:r>
            <a:r>
              <a:rPr lang="el-GR" dirty="0"/>
              <a:t>. </a:t>
            </a:r>
          </a:p>
          <a:p>
            <a:pPr algn="just">
              <a:lnSpc>
                <a:spcPct val="150000"/>
              </a:lnSpc>
            </a:pPr>
            <a:r>
              <a:rPr lang="el-GR" dirty="0"/>
              <a:t>Η «μεγάλη πολυπληθής» Βέροια στην εύφορη πεδιάδα του Αλιάκμονα στους ανατολικούς πρόποδες του μεγαλοπρεπούς Βερμίου και πλάι στα γνωστά από τη μυθολογία Πιέρια Όρη, παραδόθηκε χωρίς αντίσταση στους Ρωμαίους και εντάχθηκε στην τρίτη μερίδα. Δεν ήταν ούτε </a:t>
            </a:r>
            <a:r>
              <a:rPr lang="el-GR" dirty="0" err="1"/>
              <a:t>κολωνία</a:t>
            </a:r>
            <a:r>
              <a:rPr lang="el-GR" dirty="0"/>
              <a:t> ούτε ελεύθερη πόλις, όπως συνέβαινε με την Πέλλα, τη Θεσσαλονίκη και την Αμφίπολη </a:t>
            </a:r>
          </a:p>
        </p:txBody>
      </p:sp>
    </p:spTree>
    <p:extLst>
      <p:ext uri="{BB962C8B-B14F-4D97-AF65-F5344CB8AC3E}">
        <p14:creationId xmlns:p14="http://schemas.microsoft.com/office/powerpoint/2010/main" val="1811764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410198"/>
            <a:ext cx="8911687" cy="1494802"/>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Θεολογικά Στοιχεία-Βέροια</a:t>
            </a:r>
            <a:endParaRPr lang="el-GR" dirty="0"/>
          </a:p>
        </p:txBody>
      </p:sp>
      <p:sp>
        <p:nvSpPr>
          <p:cNvPr id="3" name="Θέση περιεχομένου 2"/>
          <p:cNvSpPr>
            <a:spLocks noGrp="1"/>
          </p:cNvSpPr>
          <p:nvPr>
            <p:ph idx="1"/>
          </p:nvPr>
        </p:nvSpPr>
        <p:spPr/>
        <p:txBody>
          <a:bodyPr/>
          <a:lstStyle/>
          <a:p>
            <a:pPr algn="just">
              <a:lnSpc>
                <a:spcPct val="150000"/>
              </a:lnSpc>
            </a:pPr>
            <a:r>
              <a:rPr lang="el-GR" dirty="0"/>
              <a:t>Και</a:t>
            </a:r>
            <a:r>
              <a:rPr lang="el-GR" b="1" dirty="0"/>
              <a:t> </a:t>
            </a:r>
            <a:r>
              <a:rPr lang="el-GR" dirty="0"/>
              <a:t>οι αδελφοί αμέσως κατά τη διάρκεια της νύκτας φυγάδευσαν τον Παύλο και το Σίλα στη Βέροια, οι οποίοι και όταν έφθασαν, στη συναγωγή των Ιουδαίων, </a:t>
            </a:r>
            <a:r>
              <a:rPr lang="el-GR" dirty="0" err="1"/>
              <a:t>έφυγαν.Αυτοί</a:t>
            </a:r>
            <a:r>
              <a:rPr lang="el-GR" dirty="0"/>
              <a:t> ήταν ευγενέστεροι από αυτούς (τους Ιουδαί­ους) της Θεσσαλονίκης, οι οποίοι δέχθηκαν το λόγο με κάθε προθυμία, κα­θημερινά ανακρίνοντες τις Γραφές, για να διαπιστώσουν εάν αυτά είναι έτσι. Πολλοί δε </a:t>
            </a:r>
            <a:r>
              <a:rPr lang="el-GR" dirty="0" err="1"/>
              <a:t>πίστευσαν</a:t>
            </a:r>
            <a:r>
              <a:rPr lang="el-GR" dirty="0"/>
              <a:t> απ' αυτούς, και από τις Ελληνίδες γυναίκες της ανωτέρας τάξεως και από τους άνδρες όχι λίγοι. </a:t>
            </a:r>
            <a:r>
              <a:rPr lang="el-GR" dirty="0" err="1"/>
              <a:t>Πραξ</a:t>
            </a:r>
            <a:r>
              <a:rPr lang="el-GR" dirty="0"/>
              <a:t>. 17,10-12</a:t>
            </a:r>
          </a:p>
          <a:p>
            <a:endParaRPr lang="el-GR" dirty="0"/>
          </a:p>
        </p:txBody>
      </p:sp>
    </p:spTree>
    <p:extLst>
      <p:ext uri="{BB962C8B-B14F-4D97-AF65-F5344CB8AC3E}">
        <p14:creationId xmlns:p14="http://schemas.microsoft.com/office/powerpoint/2010/main" val="294383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256374"/>
            <a:ext cx="8911687" cy="1648626"/>
          </a:xfrm>
        </p:spPr>
        <p:txBody>
          <a:bodyPr>
            <a:normAutofit fontScale="90000"/>
          </a:bodyPr>
          <a:lstStyle/>
          <a:p>
            <a:r>
              <a:rPr lang="el-GR" dirty="0"/>
              <a:t>           Δεύτερη Αποστολική Περιοδεία</a:t>
            </a:r>
            <a:br>
              <a:rPr lang="el-GR" dirty="0"/>
            </a:br>
            <a:r>
              <a:rPr lang="el-GR" dirty="0"/>
              <a:t>                       Καβάλα-Φίλιπποι</a:t>
            </a:r>
            <a:br>
              <a:rPr lang="el-GR" dirty="0"/>
            </a:br>
            <a:r>
              <a:rPr lang="el-GR" dirty="0"/>
              <a:t>           </a:t>
            </a:r>
            <a:r>
              <a:rPr lang="el-GR" sz="2000" dirty="0"/>
              <a:t>Σημείο αποβίβασης Αποστόλου Παύλου στην Καβάλα</a:t>
            </a:r>
            <a:br>
              <a:rPr lang="el-GR" dirty="0"/>
            </a:b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7563" y="1904999"/>
            <a:ext cx="8280874" cy="4273609"/>
          </a:xfrm>
        </p:spPr>
      </p:pic>
    </p:spTree>
    <p:extLst>
      <p:ext uri="{BB962C8B-B14F-4D97-AF65-F5344CB8AC3E}">
        <p14:creationId xmlns:p14="http://schemas.microsoft.com/office/powerpoint/2010/main" val="1208664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Θεολογικά Στοιχεία-Βέροια</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p:txBody>
          <a:bodyPr>
            <a:normAutofit fontScale="92500" lnSpcReduction="10000"/>
          </a:bodyPr>
          <a:lstStyle/>
          <a:p>
            <a:pPr algn="just">
              <a:lnSpc>
                <a:spcPct val="150000"/>
              </a:lnSpc>
            </a:pPr>
            <a:r>
              <a:rPr lang="el-GR" dirty="0"/>
              <a:t>Η απόσταση μεταξύ της Θεσσαλονίκης και της Βέροιας είναι 70-80 χλμ.. Ο Απόστολος των Εθνών κατευθύνθηκε μέσω της Εγνατίας από τη Θεσσαλονίκη μέχρι την αρχαία Πέλλα, διανύοντας μια απόσταση 30 ρωμαϊκών μιλίων ή 44,5 χλμ. Και καθώς η Λεωφόρος δεν διερχόταν από τη Βέροια, ο Π. έφθασε στη συγκεκριμένη πόλη μέσω κάποιας </a:t>
            </a:r>
            <a:r>
              <a:rPr lang="el-GR" dirty="0" err="1"/>
              <a:t>παρακαμπτήριας</a:t>
            </a:r>
            <a:r>
              <a:rPr lang="el-GR" dirty="0"/>
              <a:t> οδού, διανύοντας επιπλέον μια απόσταση 27 ρωμαϊκών μιλίων ή 40 χλμ.. Το ταξίδι του μάλλον διήρκεσε συνολικά δύο μέρες. Οι απόστολοι </a:t>
            </a:r>
            <a:r>
              <a:rPr lang="el-GR" dirty="0" err="1"/>
              <a:t>παρέκαμψαν</a:t>
            </a:r>
            <a:r>
              <a:rPr lang="el-GR" dirty="0"/>
              <a:t> την Εγνατία για να μην ακολουθηθούν από τους διώκτες τους. Ίσως όμως ο απόστολος σκοπίμως επισκέφθηκε και την τρίτη μερίδα της Μακεδονίας αφού επιθυμούσε να απλωθεί καταρχάς το κήρυγμα στον ελλαδικό χώρο</a:t>
            </a:r>
          </a:p>
          <a:p>
            <a:pPr marL="0" indent="0">
              <a:lnSpc>
                <a:spcPct val="150000"/>
              </a:lnSpc>
              <a:buNone/>
            </a:pPr>
            <a:endParaRPr lang="el-GR" dirty="0"/>
          </a:p>
        </p:txBody>
      </p:sp>
    </p:spTree>
    <p:extLst>
      <p:ext uri="{BB962C8B-B14F-4D97-AF65-F5344CB8AC3E}">
        <p14:creationId xmlns:p14="http://schemas.microsoft.com/office/powerpoint/2010/main" val="3889995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Θεολογικά Στοιχεία-Βέροια</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p:txBody>
          <a:bodyPr>
            <a:normAutofit/>
          </a:bodyPr>
          <a:lstStyle/>
          <a:p>
            <a:pPr algn="just">
              <a:lnSpc>
                <a:spcPct val="150000"/>
              </a:lnSpc>
            </a:pPr>
            <a:r>
              <a:rPr lang="el-GR" dirty="0"/>
              <a:t>Ο </a:t>
            </a:r>
            <a:r>
              <a:rPr lang="el-GR" dirty="0" err="1"/>
              <a:t>Απ</a:t>
            </a:r>
            <a:r>
              <a:rPr lang="el-GR" dirty="0"/>
              <a:t>. Παύλος παρά το διωγμό που υφίσταται από τους ομοφύλους του, επιμένει στην τακτική τού να χρησιμοποιεί ως αφετηρία του τη Χάβρα των Ιουδαίων. Μάλιστα στην περίπτωση της Βέροιας δικαιώνεται καθώς </a:t>
            </a:r>
            <a:r>
              <a:rPr lang="el-GR" i="1" dirty="0" err="1"/>
              <a:t>οὗτοι</a:t>
            </a:r>
            <a:r>
              <a:rPr lang="el-GR" i="1" dirty="0"/>
              <a:t> </a:t>
            </a:r>
            <a:r>
              <a:rPr lang="el-GR" i="1" dirty="0" err="1"/>
              <a:t>ἦσαν</a:t>
            </a:r>
            <a:r>
              <a:rPr lang="el-GR" i="1" dirty="0"/>
              <a:t> </a:t>
            </a:r>
            <a:r>
              <a:rPr lang="el-GR" i="1" dirty="0" err="1"/>
              <a:t>εὐγενέστεροι</a:t>
            </a:r>
            <a:r>
              <a:rPr lang="el-GR" i="1" dirty="0"/>
              <a:t> </a:t>
            </a:r>
            <a:r>
              <a:rPr lang="el-GR" i="1" dirty="0" err="1"/>
              <a:t>τῶν</a:t>
            </a:r>
            <a:r>
              <a:rPr lang="el-GR" i="1" dirty="0"/>
              <a:t> </a:t>
            </a:r>
            <a:r>
              <a:rPr lang="el-GR" i="1" dirty="0" err="1"/>
              <a:t>ἐν</a:t>
            </a:r>
            <a:r>
              <a:rPr lang="el-GR" i="1" dirty="0"/>
              <a:t> </a:t>
            </a:r>
            <a:r>
              <a:rPr lang="el-GR" i="1" dirty="0" err="1"/>
              <a:t>Θεσσαλονίκῃ</a:t>
            </a:r>
            <a:endParaRPr lang="el-GR" i="1" dirty="0"/>
          </a:p>
          <a:p>
            <a:pPr algn="just">
              <a:lnSpc>
                <a:spcPct val="150000"/>
              </a:lnSpc>
            </a:pPr>
            <a:r>
              <a:rPr lang="el-GR" dirty="0"/>
              <a:t>Στη Βέροια για πρώτη φορά υπάρχει πλούσια καρποφορία και στους Ιουδαίους και στα έθνη, και βέβαια στις γυναίκες  και στους άνδρες: </a:t>
            </a:r>
            <a:r>
              <a:rPr lang="el-GR" i="1" dirty="0" err="1"/>
              <a:t>Πολλοὶ</a:t>
            </a:r>
            <a:r>
              <a:rPr lang="el-GR" i="1" dirty="0"/>
              <a:t> </a:t>
            </a:r>
            <a:r>
              <a:rPr lang="el-GR" i="1" dirty="0" err="1"/>
              <a:t>μὲν</a:t>
            </a:r>
            <a:r>
              <a:rPr lang="el-GR" i="1" dirty="0"/>
              <a:t> </a:t>
            </a:r>
            <a:r>
              <a:rPr lang="el-GR" i="1" dirty="0" err="1"/>
              <a:t>οὖν</a:t>
            </a:r>
            <a:r>
              <a:rPr lang="el-GR" i="1" dirty="0"/>
              <a:t> </a:t>
            </a:r>
            <a:r>
              <a:rPr lang="el-GR" i="1" dirty="0" err="1"/>
              <a:t>ἐξ</a:t>
            </a:r>
            <a:r>
              <a:rPr lang="el-GR" i="1" dirty="0"/>
              <a:t> </a:t>
            </a:r>
            <a:r>
              <a:rPr lang="el-GR" i="1" dirty="0" err="1"/>
              <a:t>αὐτῶν</a:t>
            </a:r>
            <a:r>
              <a:rPr lang="el-GR" i="1" dirty="0"/>
              <a:t> </a:t>
            </a:r>
            <a:r>
              <a:rPr lang="el-GR" i="1" dirty="0" err="1"/>
              <a:t>καὶ</a:t>
            </a:r>
            <a:r>
              <a:rPr lang="el-GR" i="1" dirty="0"/>
              <a:t> </a:t>
            </a:r>
            <a:r>
              <a:rPr lang="el-GR" i="1" dirty="0" err="1"/>
              <a:t>τῶν</a:t>
            </a:r>
            <a:r>
              <a:rPr lang="el-GR" i="1" dirty="0"/>
              <a:t> </a:t>
            </a:r>
            <a:r>
              <a:rPr lang="el-GR" i="1" dirty="0" err="1"/>
              <a:t>Ἑλληνίδων</a:t>
            </a:r>
            <a:r>
              <a:rPr lang="el-GR" i="1" dirty="0"/>
              <a:t> </a:t>
            </a:r>
            <a:r>
              <a:rPr lang="el-GR" i="1" dirty="0" err="1"/>
              <a:t>γυναικῶν</a:t>
            </a:r>
            <a:r>
              <a:rPr lang="el-GR" i="1" dirty="0"/>
              <a:t> </a:t>
            </a:r>
            <a:r>
              <a:rPr lang="el-GR" i="1" dirty="0" err="1"/>
              <a:t>τῶν</a:t>
            </a:r>
            <a:r>
              <a:rPr lang="el-GR" i="1" dirty="0"/>
              <a:t> </a:t>
            </a:r>
            <a:r>
              <a:rPr lang="el-GR" i="1" dirty="0" err="1"/>
              <a:t>εὐσχημόνων</a:t>
            </a:r>
            <a:r>
              <a:rPr lang="el-GR" i="1" dirty="0"/>
              <a:t> </a:t>
            </a:r>
            <a:r>
              <a:rPr lang="el-GR" i="1" dirty="0" err="1"/>
              <a:t>καὶ</a:t>
            </a:r>
            <a:r>
              <a:rPr lang="el-GR" i="1" dirty="0"/>
              <a:t> </a:t>
            </a:r>
            <a:r>
              <a:rPr lang="el-GR" i="1" dirty="0" err="1"/>
              <a:t>ἀνδρῶν</a:t>
            </a:r>
            <a:r>
              <a:rPr lang="el-GR" i="1" dirty="0"/>
              <a:t> </a:t>
            </a:r>
            <a:r>
              <a:rPr lang="el-GR" i="1" dirty="0" err="1"/>
              <a:t>οὐκ</a:t>
            </a:r>
            <a:r>
              <a:rPr lang="el-GR" i="1" dirty="0"/>
              <a:t> </a:t>
            </a:r>
            <a:r>
              <a:rPr lang="el-GR" i="1" dirty="0" err="1"/>
              <a:t>ὀλίγοι</a:t>
            </a:r>
            <a:r>
              <a:rPr lang="el-GR" i="1" dirty="0"/>
              <a:t> </a:t>
            </a:r>
            <a:r>
              <a:rPr lang="el-GR" i="1" dirty="0" err="1"/>
              <a:t>Πραξ</a:t>
            </a:r>
            <a:r>
              <a:rPr lang="el-GR" i="1" dirty="0"/>
              <a:t>. 17,12</a:t>
            </a:r>
            <a:endParaRPr lang="el-GR" dirty="0"/>
          </a:p>
        </p:txBody>
      </p:sp>
    </p:spTree>
    <p:extLst>
      <p:ext uri="{BB962C8B-B14F-4D97-AF65-F5344CB8AC3E}">
        <p14:creationId xmlns:p14="http://schemas.microsoft.com/office/powerpoint/2010/main" val="427910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Θεολογικά Στοιχεία-Βέροια</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p:txBody>
          <a:bodyPr>
            <a:normAutofit/>
          </a:bodyPr>
          <a:lstStyle/>
          <a:p>
            <a:pPr>
              <a:lnSpc>
                <a:spcPct val="150000"/>
              </a:lnSpc>
            </a:pPr>
            <a:r>
              <a:rPr lang="el-GR" dirty="0"/>
              <a:t>Στη Βέροια το καλό κλίμα σαλεύεται και ταράσσεται, όχι γενικά από τους Ιουδαίους αλλά από τους συγκεκριμένους </a:t>
            </a:r>
            <a:r>
              <a:rPr lang="el-GR" dirty="0" err="1"/>
              <a:t>τῆς</a:t>
            </a:r>
            <a:r>
              <a:rPr lang="el-GR" dirty="0"/>
              <a:t> </a:t>
            </a:r>
            <a:r>
              <a:rPr lang="el-GR" dirty="0" err="1"/>
              <a:t>Θεσσαλονίκης</a:t>
            </a:r>
            <a:r>
              <a:rPr lang="el-GR" dirty="0"/>
              <a:t>. Αυτοί όταν </a:t>
            </a:r>
            <a:r>
              <a:rPr lang="el-GR" i="1" dirty="0" err="1"/>
              <a:t>ἀκοῦνε</a:t>
            </a:r>
            <a:r>
              <a:rPr lang="el-GR" dirty="0"/>
              <a:t> αναφορικά με το Ευαγγέλιο, το οποίο καταγγέλλεται κατεξοχήν </a:t>
            </a:r>
            <a:r>
              <a:rPr lang="el-GR" dirty="0" err="1"/>
              <a:t>ὑπὸ</a:t>
            </a:r>
            <a:r>
              <a:rPr lang="el-GR" dirty="0"/>
              <a:t> </a:t>
            </a:r>
            <a:r>
              <a:rPr lang="el-GR" dirty="0" err="1"/>
              <a:t>τοῦ</a:t>
            </a:r>
            <a:r>
              <a:rPr lang="el-GR" b="1" i="1" dirty="0"/>
              <a:t> </a:t>
            </a:r>
            <a:r>
              <a:rPr lang="el-GR" dirty="0" err="1"/>
              <a:t>Απ</a:t>
            </a:r>
            <a:r>
              <a:rPr lang="el-GR" dirty="0"/>
              <a:t>. Παύλου </a:t>
            </a:r>
            <a:r>
              <a:rPr lang="el-GR" i="1" dirty="0" err="1"/>
              <a:t>καὶ</a:t>
            </a:r>
            <a:r>
              <a:rPr lang="el-GR" i="1" dirty="0"/>
              <a:t> </a:t>
            </a:r>
            <a:r>
              <a:rPr lang="el-GR" i="1" dirty="0" err="1"/>
              <a:t>ἐν</a:t>
            </a:r>
            <a:r>
              <a:rPr lang="el-GR" i="1" dirty="0"/>
              <a:t> </a:t>
            </a:r>
            <a:r>
              <a:rPr lang="el-GR" i="1" dirty="0" err="1"/>
              <a:t>τῇ</a:t>
            </a:r>
            <a:r>
              <a:rPr lang="el-GR" i="1" dirty="0"/>
              <a:t> </a:t>
            </a:r>
            <a:r>
              <a:rPr lang="el-GR" i="1" dirty="0" err="1"/>
              <a:t>Βεροίᾳ</a:t>
            </a:r>
            <a:r>
              <a:rPr lang="el-GR" dirty="0"/>
              <a:t> το καταδιώκουν χρησιμοποιώντας όπως και στη Θεσσαλονίκη ως μοχλό τις μάζες - τους όχλους: </a:t>
            </a:r>
            <a:r>
              <a:rPr lang="el-GR" i="1" dirty="0" err="1"/>
              <a:t>ἦλθον</a:t>
            </a:r>
            <a:r>
              <a:rPr lang="el-GR" i="1" dirty="0"/>
              <a:t> </a:t>
            </a:r>
            <a:r>
              <a:rPr lang="el-GR" i="1" dirty="0" err="1"/>
              <a:t>κἀκεῖ</a:t>
            </a:r>
            <a:r>
              <a:rPr lang="el-GR" i="1" dirty="0"/>
              <a:t> </a:t>
            </a:r>
            <a:r>
              <a:rPr lang="el-GR" dirty="0" err="1"/>
              <a:t>σαλεύοντες</a:t>
            </a:r>
            <a:r>
              <a:rPr lang="el-GR" dirty="0"/>
              <a:t> </a:t>
            </a:r>
            <a:r>
              <a:rPr lang="el-GR" dirty="0" err="1"/>
              <a:t>καὶ</a:t>
            </a:r>
            <a:r>
              <a:rPr lang="el-GR" dirty="0"/>
              <a:t> </a:t>
            </a:r>
            <a:r>
              <a:rPr lang="el-GR" dirty="0" err="1"/>
              <a:t>ταράσσοντες</a:t>
            </a:r>
            <a:r>
              <a:rPr lang="el-GR" dirty="0"/>
              <a:t> </a:t>
            </a:r>
            <a:r>
              <a:rPr lang="el-GR" i="1" dirty="0" err="1"/>
              <a:t>τοὺς</a:t>
            </a:r>
            <a:r>
              <a:rPr lang="el-GR" i="1" dirty="0"/>
              <a:t> </a:t>
            </a:r>
            <a:r>
              <a:rPr lang="el-GR" i="1" dirty="0" err="1"/>
              <a:t>ὄχλους</a:t>
            </a:r>
            <a:r>
              <a:rPr lang="el-GR" i="1" dirty="0"/>
              <a:t> </a:t>
            </a:r>
            <a:endParaRPr lang="el-GR" dirty="0"/>
          </a:p>
        </p:txBody>
      </p:sp>
    </p:spTree>
    <p:extLst>
      <p:ext uri="{BB962C8B-B14F-4D97-AF65-F5344CB8AC3E}">
        <p14:creationId xmlns:p14="http://schemas.microsoft.com/office/powerpoint/2010/main" val="3476127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Θεολογικά Στοιχεία-Βέροια</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a:xfrm>
            <a:off x="2589212" y="2133599"/>
            <a:ext cx="8915400" cy="4224471"/>
          </a:xfrm>
        </p:spPr>
        <p:txBody>
          <a:bodyPr>
            <a:normAutofit fontScale="92500"/>
          </a:bodyPr>
          <a:lstStyle/>
          <a:p>
            <a:pPr algn="just">
              <a:lnSpc>
                <a:spcPct val="150000"/>
              </a:lnSpc>
            </a:pPr>
            <a:r>
              <a:rPr lang="el-GR" dirty="0"/>
              <a:t>Ενώ οι </a:t>
            </a:r>
            <a:r>
              <a:rPr lang="el-GR" dirty="0" err="1"/>
              <a:t>Βεροιείς</a:t>
            </a:r>
            <a:r>
              <a:rPr lang="el-GR" dirty="0"/>
              <a:t> Ιουδαίοι αφιερώνουν χρόνο στην </a:t>
            </a:r>
            <a:r>
              <a:rPr lang="el-GR" i="1" dirty="0"/>
              <a:t>ανάκριση</a:t>
            </a:r>
            <a:r>
              <a:rPr lang="el-GR" dirty="0"/>
              <a:t> και όχι απλώς στην </a:t>
            </a:r>
            <a:r>
              <a:rPr lang="el-GR" i="1" dirty="0"/>
              <a:t>ακρόαση ή ανάγνωση</a:t>
            </a:r>
            <a:r>
              <a:rPr lang="el-GR" dirty="0"/>
              <a:t> των Γραφών, αυτοί της Θεσσαλονίκης που δεν χαρακτηρίζονται από την ευγένεια, «επενδύουν» τον καιρό τους στο να ταξιδεύουν σε άλλες πόλεις και να προκαλούν ταραχή. </a:t>
            </a:r>
          </a:p>
          <a:p>
            <a:pPr algn="just">
              <a:lnSpc>
                <a:spcPct val="150000"/>
              </a:lnSpc>
            </a:pPr>
            <a:r>
              <a:rPr lang="el-GR" dirty="0"/>
              <a:t>Ιδιαίτερα ο </a:t>
            </a:r>
            <a:r>
              <a:rPr lang="el-GR" dirty="0" err="1"/>
              <a:t>Απ</a:t>
            </a:r>
            <a:r>
              <a:rPr lang="el-GR" dirty="0"/>
              <a:t>. Παύλος αποτελεί </a:t>
            </a:r>
            <a:r>
              <a:rPr lang="el-GR" dirty="0" err="1"/>
              <a:t>γι’αυτούς</a:t>
            </a:r>
            <a:r>
              <a:rPr lang="el-GR" dirty="0"/>
              <a:t> «κόκκινο πανί» διότι χρημάτισε ο ίδιος ζηλωτής Ιουδαίος και μάλιστα έγκριτος </a:t>
            </a:r>
            <a:r>
              <a:rPr lang="el-GR" dirty="0" err="1"/>
              <a:t>ραββίνος</a:t>
            </a:r>
            <a:r>
              <a:rPr lang="el-GR" dirty="0"/>
              <a:t> που μεταστράφηκε στο Χριστιανισμό ενώ ταυτόχρονα ήταν και Ρωμαίος πολίτης. Επιπλέον εκτός της γνώσης των Γραφών, διέθετε το χάρισμα του λόγου και της ρητορικής, ενώ απευθυνόταν στο «κομμάτι» της Συναγωγής που εκείνοι χρησιμοποιούσαν για να ασκήσουν επιρροή στην πολιτική, κοινωνική και οικονομική ζωή της πόλης </a:t>
            </a:r>
          </a:p>
          <a:p>
            <a:pPr>
              <a:lnSpc>
                <a:spcPct val="150000"/>
              </a:lnSpc>
            </a:pPr>
            <a:endParaRPr lang="el-GR" dirty="0"/>
          </a:p>
        </p:txBody>
      </p:sp>
    </p:spTree>
    <p:extLst>
      <p:ext uri="{BB962C8B-B14F-4D97-AF65-F5344CB8AC3E}">
        <p14:creationId xmlns:p14="http://schemas.microsoft.com/office/powerpoint/2010/main" val="10707789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Θεολογικά Στοιχεία-Βέροια</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a:xfrm>
            <a:off x="2589212" y="2133599"/>
            <a:ext cx="8915400" cy="4224471"/>
          </a:xfrm>
        </p:spPr>
        <p:txBody>
          <a:bodyPr>
            <a:normAutofit/>
          </a:bodyPr>
          <a:lstStyle/>
          <a:p>
            <a:pPr algn="just">
              <a:lnSpc>
                <a:spcPct val="150000"/>
              </a:lnSpc>
            </a:pPr>
            <a:r>
              <a:rPr lang="el-GR" dirty="0"/>
              <a:t>Ενώ ο Απόστολος των Εθνών απευθύνεται στα ευγενέστερα πνεύματα, εκείνοι αναμοχλεύουν τα ένστικτα της μάζας προκειμένου ο αντίπαλός τους να υποστεί </a:t>
            </a:r>
            <a:r>
              <a:rPr lang="el-GR" dirty="0" err="1"/>
              <a:t>λυντσάρισμα</a:t>
            </a:r>
            <a:r>
              <a:rPr lang="el-GR" dirty="0"/>
              <a:t>, όπως στα </a:t>
            </a:r>
            <a:r>
              <a:rPr lang="el-GR" dirty="0" err="1"/>
              <a:t>Λύστρα</a:t>
            </a:r>
            <a:r>
              <a:rPr lang="el-GR" dirty="0"/>
              <a:t>. </a:t>
            </a:r>
          </a:p>
          <a:p>
            <a:pPr algn="just">
              <a:lnSpc>
                <a:spcPct val="150000"/>
              </a:lnSpc>
            </a:pPr>
            <a:r>
              <a:rPr lang="el-GR" dirty="0"/>
              <a:t>Για άλλη μια φορά φυγαδεύεται στο λιμάνι της </a:t>
            </a:r>
            <a:r>
              <a:rPr lang="el-GR" dirty="0" err="1"/>
              <a:t>Πύδνας</a:t>
            </a:r>
            <a:r>
              <a:rPr lang="el-GR" dirty="0"/>
              <a:t> (</a:t>
            </a:r>
            <a:r>
              <a:rPr lang="el-GR" dirty="0" err="1"/>
              <a:t>σήμ</a:t>
            </a:r>
            <a:r>
              <a:rPr lang="el-GR" dirty="0"/>
              <a:t>. </a:t>
            </a:r>
            <a:r>
              <a:rPr lang="el-GR" i="1" dirty="0"/>
              <a:t>Σκάλα </a:t>
            </a:r>
            <a:r>
              <a:rPr lang="el-GR" dirty="0"/>
              <a:t>κοντά στις αλυκές-έλη </a:t>
            </a:r>
            <a:r>
              <a:rPr lang="el-GR" dirty="0" err="1"/>
              <a:t>Τούζλα</a:t>
            </a:r>
            <a:r>
              <a:rPr lang="el-GR" dirty="0"/>
              <a:t>, 5 χλμ. από το Κίτρος) ενώ οι αδελφοί της Βέροιας τον συνοδεύουν αυτοπροσώπως στο ταξίδι του προς την Αθήνα αφιερώνοντας περίπου μια εβδομάδα για τον </a:t>
            </a:r>
            <a:r>
              <a:rPr lang="el-GR" dirty="0" err="1"/>
              <a:t>πλού</a:t>
            </a:r>
            <a:r>
              <a:rPr lang="el-GR" dirty="0"/>
              <a:t> προς και από το κλεινόν άστυ</a:t>
            </a:r>
          </a:p>
        </p:txBody>
      </p:sp>
    </p:spTree>
    <p:extLst>
      <p:ext uri="{BB962C8B-B14F-4D97-AF65-F5344CB8AC3E}">
        <p14:creationId xmlns:p14="http://schemas.microsoft.com/office/powerpoint/2010/main" val="14331660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Θεολογικά Στοιχεία-Βέροια</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a:xfrm>
            <a:off x="2589212" y="2133599"/>
            <a:ext cx="8915400" cy="4224471"/>
          </a:xfrm>
        </p:spPr>
        <p:txBody>
          <a:bodyPr>
            <a:normAutofit/>
          </a:bodyPr>
          <a:lstStyle/>
          <a:p>
            <a:pPr algn="just">
              <a:lnSpc>
                <a:spcPct val="150000"/>
              </a:lnSpc>
            </a:pPr>
            <a:r>
              <a:rPr lang="el-GR" dirty="0"/>
              <a:t>Συμβαίνει αυτό μήπως ένεκα κάποιας ασθένειας του Αποστόλου των Εθνών ή για να βρίσκονται ακόμη μερικές μέρες πλησίον του διδασκάλου ή μήπως για να βέβαιοι ότι έφτασε ασφαλώς στην Αθήνα, όπου οι Ιουδαίοι δεν επηρέαζαν τα δημόσια πράγματα; </a:t>
            </a:r>
          </a:p>
          <a:p>
            <a:pPr algn="just">
              <a:lnSpc>
                <a:spcPct val="150000"/>
              </a:lnSpc>
            </a:pPr>
            <a:r>
              <a:rPr lang="el-GR" dirty="0"/>
              <a:t>Έτσι η πρώτη περιοδεία του στη Μακεδονία </a:t>
            </a:r>
            <a:r>
              <a:rPr lang="el-GR" dirty="0" err="1"/>
              <a:t>τελειώνεται</a:t>
            </a:r>
            <a:r>
              <a:rPr lang="el-GR" dirty="0"/>
              <a:t>. Μυστήριο καλύπτει το τι απέγιναν οι νέοι πιστοί της Βέροιας, αφού καμία πληροφορία δεν μας είναι γνωστή για τη μετέπειτα πορεία της αλλά και για τη σχέση της με τον Π.. Στην Καινή Διαθήκη αναφέρεται μόνο ο </a:t>
            </a:r>
            <a:r>
              <a:rPr lang="el-GR" dirty="0" err="1"/>
              <a:t>Βεροιαίος</a:t>
            </a:r>
            <a:r>
              <a:rPr lang="el-GR" dirty="0"/>
              <a:t> </a:t>
            </a:r>
            <a:r>
              <a:rPr lang="el-GR" dirty="0" err="1"/>
              <a:t>Σώπατρος</a:t>
            </a:r>
            <a:r>
              <a:rPr lang="el-GR" dirty="0"/>
              <a:t> (</a:t>
            </a:r>
            <a:r>
              <a:rPr lang="el-GR" dirty="0" err="1"/>
              <a:t>Πρ</a:t>
            </a:r>
            <a:r>
              <a:rPr lang="el-GR" dirty="0"/>
              <a:t>. 20, 3-4</a:t>
            </a:r>
            <a:r>
              <a:rPr lang="el-GR" baseline="30000" dirty="0"/>
              <a:t>.</a:t>
            </a:r>
            <a:r>
              <a:rPr lang="el-GR" dirty="0"/>
              <a:t> </a:t>
            </a:r>
            <a:r>
              <a:rPr lang="el-GR" dirty="0" err="1"/>
              <a:t>Ρωμ</a:t>
            </a:r>
            <a:r>
              <a:rPr lang="el-GR" dirty="0"/>
              <a:t>. 16, 21) ο οποίος βοήθησε τον </a:t>
            </a:r>
            <a:r>
              <a:rPr lang="el-GR" dirty="0" err="1"/>
              <a:t>Απ</a:t>
            </a:r>
            <a:r>
              <a:rPr lang="el-GR" dirty="0"/>
              <a:t>. Παύλο στο ιεραποστολικό του έργο </a:t>
            </a:r>
          </a:p>
        </p:txBody>
      </p:sp>
    </p:spTree>
    <p:extLst>
      <p:ext uri="{BB962C8B-B14F-4D97-AF65-F5344CB8AC3E}">
        <p14:creationId xmlns:p14="http://schemas.microsoft.com/office/powerpoint/2010/main" val="1352052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Θεολογικά Στοιχεία-Βέροια</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a:xfrm>
            <a:off x="2589212" y="2133599"/>
            <a:ext cx="8915400" cy="4224471"/>
          </a:xfrm>
        </p:spPr>
        <p:txBody>
          <a:bodyPr>
            <a:normAutofit/>
          </a:bodyPr>
          <a:lstStyle/>
          <a:p>
            <a:pPr>
              <a:lnSpc>
                <a:spcPct val="150000"/>
              </a:lnSpc>
            </a:pPr>
            <a:r>
              <a:rPr lang="el-GR" dirty="0"/>
              <a:t>Από την περικοπή ο Λουκάς αποδεικνύεται ότι ο Λουκάς αποσκοπεί στο να μεταδώσει στους </a:t>
            </a:r>
            <a:r>
              <a:rPr lang="el-GR" dirty="0" err="1"/>
              <a:t>θεόφιλους</a:t>
            </a:r>
            <a:r>
              <a:rPr lang="el-GR" dirty="0"/>
              <a:t> ακροατές του τα εξής συγκεκριμένα μηνύματα: </a:t>
            </a:r>
          </a:p>
          <a:p>
            <a:pPr>
              <a:lnSpc>
                <a:spcPct val="150000"/>
              </a:lnSpc>
            </a:pPr>
            <a:r>
              <a:rPr lang="el-GR" dirty="0"/>
              <a:t>Ο Χριστιανισμός απευθύνεται επίσης και σε ανθρώπους ευγενείς με κοινωνική και οικονομική επιφάνεια αλλά και κρίση που έχουν την παιδεία, την ικανότητα και τη δυνατότητα να διασταυρώνουν το Κήρυγμα από τις Πηγές του </a:t>
            </a:r>
          </a:p>
          <a:p>
            <a:pPr>
              <a:lnSpc>
                <a:spcPct val="150000"/>
              </a:lnSpc>
            </a:pPr>
            <a:r>
              <a:rPr lang="el-GR" dirty="0"/>
              <a:t>Οι γυναίκες κατείχαν εξαιρετική θέση στην πρώτη χριστιανική Εκκλησία</a:t>
            </a:r>
          </a:p>
          <a:p>
            <a:pPr>
              <a:lnSpc>
                <a:spcPct val="150000"/>
              </a:lnSpc>
            </a:pPr>
            <a:r>
              <a:rPr lang="el-GR" dirty="0"/>
              <a:t> Από την περικοπή της Βέροιας εξάγεται επίσης ότι δεν ήταν όλοι οι Ιουδαίοι συλλήβδην εχθροί του Χριστιανισμού</a:t>
            </a:r>
          </a:p>
        </p:txBody>
      </p:sp>
    </p:spTree>
    <p:extLst>
      <p:ext uri="{BB962C8B-B14F-4D97-AF65-F5344CB8AC3E}">
        <p14:creationId xmlns:p14="http://schemas.microsoft.com/office/powerpoint/2010/main" val="3893128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Αρχαιολογικά Στοιχεία-Βεργίνα</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a:xfrm>
            <a:off x="2589212" y="2133599"/>
            <a:ext cx="8915400" cy="4224471"/>
          </a:xfrm>
        </p:spPr>
        <p:txBody>
          <a:bodyPr>
            <a:normAutofit/>
          </a:bodyPr>
          <a:lstStyle/>
          <a:p>
            <a:pPr>
              <a:lnSpc>
                <a:spcPct val="150000"/>
              </a:lnSpc>
            </a:pPr>
            <a:endParaRPr lang="el-GR" dirty="0"/>
          </a:p>
          <a:p>
            <a:pPr>
              <a:lnSpc>
                <a:spcPct val="150000"/>
              </a:lnSpc>
            </a:pPr>
            <a:r>
              <a:rPr lang="el-GR" dirty="0"/>
              <a:t>Η Βεργίνα βρίσκεται στη θέση των αρχαίων Αιγών, πρωτεύουσα της αρχαίας Μακεδονίας και ο τόπος που άλλαξε η παγκόσμια ιστορία </a:t>
            </a:r>
          </a:p>
          <a:p>
            <a:pPr>
              <a:lnSpc>
                <a:spcPct val="150000"/>
              </a:lnSpc>
            </a:pPr>
            <a:endParaRPr lang="el-GR" dirty="0"/>
          </a:p>
          <a:p>
            <a:pPr>
              <a:lnSpc>
                <a:spcPct val="150000"/>
              </a:lnSpc>
            </a:pPr>
            <a:endParaRPr lang="el-GR" dirty="0"/>
          </a:p>
          <a:p>
            <a:pPr>
              <a:lnSpc>
                <a:spcPct val="150000"/>
              </a:lnSpc>
            </a:pPr>
            <a:r>
              <a:rPr lang="el-GR" dirty="0"/>
              <a:t>Οι Αιγές ήταν η πρώτη πόλη των Μακεδόνων και ο πυρήνας του αρχαίου βασιλείου τους, ο τόπος στον οποίο μεγαλούργησε ο βασιλικός οίκος της Μακεδονίας </a:t>
            </a:r>
          </a:p>
          <a:p>
            <a:pPr marL="0" indent="0">
              <a:lnSpc>
                <a:spcPct val="150000"/>
              </a:lnSpc>
              <a:buNone/>
            </a:pPr>
            <a:endParaRPr lang="el-GR" dirty="0"/>
          </a:p>
          <a:p>
            <a:pPr>
              <a:lnSpc>
                <a:spcPct val="150000"/>
              </a:lnSpc>
            </a:pPr>
            <a:endParaRPr lang="el-GR" dirty="0"/>
          </a:p>
        </p:txBody>
      </p:sp>
    </p:spTree>
    <p:extLst>
      <p:ext uri="{BB962C8B-B14F-4D97-AF65-F5344CB8AC3E}">
        <p14:creationId xmlns:p14="http://schemas.microsoft.com/office/powerpoint/2010/main" val="2301304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Αρχαιολογικά Στοιχεία-Βεργίνα</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a:xfrm>
            <a:off x="2589212" y="2133599"/>
            <a:ext cx="8915400" cy="4224471"/>
          </a:xfrm>
        </p:spPr>
        <p:txBody>
          <a:bodyPr>
            <a:normAutofit/>
          </a:bodyPr>
          <a:lstStyle/>
          <a:p>
            <a:pPr>
              <a:lnSpc>
                <a:spcPct val="150000"/>
              </a:lnSpc>
            </a:pPr>
            <a:r>
              <a:rPr lang="el-GR" dirty="0"/>
              <a:t>Μία από τις συγκλονιστικότερες αρχαιολογικές ανακαλύψεις του περασμένου αιώνα έλαβαν χώρα στη Βεργίνα το 1977 από την ανασκαφική ομάδα του Μανόλη Ανδρόνικου</a:t>
            </a:r>
          </a:p>
          <a:p>
            <a:pPr>
              <a:lnSpc>
                <a:spcPct val="150000"/>
              </a:lnSpc>
            </a:pPr>
            <a:r>
              <a:rPr lang="el-GR" dirty="0"/>
              <a:t>Στη Βεργίνα βρίσκεται το ανάκτορο των Αιγών, το παλάτι του βασιλιά Φιλίππου του Β’ και βρίσκεται δίπλα στους βασιλικούς τάφους των Αιγών. Χτισμένο στα χρόνια του Φιλίππου του Β’ 359-336 π.Χ. , αποτελούσε βασικό πόλο του μεγάλου οικοδομικού προγράμματος του Φιλίππου στην πόλη-λίκνο της δυναστείας</a:t>
            </a:r>
          </a:p>
          <a:p>
            <a:pPr>
              <a:lnSpc>
                <a:spcPct val="150000"/>
              </a:lnSpc>
            </a:pPr>
            <a:endParaRPr lang="el-GR" dirty="0"/>
          </a:p>
        </p:txBody>
      </p:sp>
    </p:spTree>
    <p:extLst>
      <p:ext uri="{BB962C8B-B14F-4D97-AF65-F5344CB8AC3E}">
        <p14:creationId xmlns:p14="http://schemas.microsoft.com/office/powerpoint/2010/main" val="4093993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Αρχαιολογικά Στοιχεία-Βεργίνα</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a:xfrm>
            <a:off x="2589212" y="2133599"/>
            <a:ext cx="8915400" cy="4224471"/>
          </a:xfrm>
        </p:spPr>
        <p:txBody>
          <a:bodyPr>
            <a:normAutofit/>
          </a:bodyPr>
          <a:lstStyle/>
          <a:p>
            <a:pPr>
              <a:lnSpc>
                <a:spcPct val="150000"/>
              </a:lnSpc>
            </a:pPr>
            <a:r>
              <a:rPr lang="el-GR" dirty="0"/>
              <a:t>Εκεί βρίσκεται επίσης και το Μουσείο των Βασιλικών Τάφων των Αιγών, μία υπόγεια κατασκευή η οποία εξωτερικά έχει τη μορφή χωμάτινου τύμβου. Οι θησαυροί των βασιλικών τάφων εκτίθενται δίπλα στους τάφους που τους περιείχαν</a:t>
            </a:r>
          </a:p>
          <a:p>
            <a:pPr>
              <a:lnSpc>
                <a:spcPct val="150000"/>
              </a:lnSpc>
            </a:pPr>
            <a:r>
              <a:rPr lang="el-GR" dirty="0"/>
              <a:t>Παρουσιάζονται μοναδικές τοιχογραφίες, όπως της αναπαράστασης της αρπαγής της Περσεφόνης. Ένα από τα σημαντικότερα εκθέματα του μουσείου είναι η χρυσή λάρνακα, η οποία φιλοξενούσε τα οστά του νεκρού βασιλιά.</a:t>
            </a:r>
          </a:p>
          <a:p>
            <a:pPr>
              <a:lnSpc>
                <a:spcPct val="150000"/>
              </a:lnSpc>
            </a:pPr>
            <a:endParaRPr lang="el-GR" dirty="0"/>
          </a:p>
        </p:txBody>
      </p:sp>
    </p:spTree>
    <p:extLst>
      <p:ext uri="{BB962C8B-B14F-4D97-AF65-F5344CB8AC3E}">
        <p14:creationId xmlns:p14="http://schemas.microsoft.com/office/powerpoint/2010/main" val="106570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91221" y="188273"/>
            <a:ext cx="8911687" cy="1597797"/>
          </a:xfrm>
        </p:spPr>
        <p:txBody>
          <a:bodyPr>
            <a:normAutofit fontScale="90000"/>
          </a:bodyPr>
          <a:lstStyle/>
          <a:p>
            <a:r>
              <a:rPr lang="el-GR" dirty="0"/>
              <a:t>          Δεύτερη Αποστολική Περιοδεία</a:t>
            </a:r>
            <a:br>
              <a:rPr lang="el-GR" dirty="0"/>
            </a:br>
            <a:r>
              <a:rPr lang="el-GR" dirty="0"/>
              <a:t>                     Καβάλα-Φίλιπποι</a:t>
            </a:r>
            <a:br>
              <a:rPr lang="el-GR" dirty="0"/>
            </a:br>
            <a:r>
              <a:rPr lang="el-GR" dirty="0"/>
              <a:t>                          </a:t>
            </a:r>
            <a:r>
              <a:rPr lang="el-GR" sz="2200" b="1" dirty="0"/>
              <a:t>Ιστορικά Στοιχεία</a:t>
            </a:r>
          </a:p>
        </p:txBody>
      </p:sp>
      <p:sp>
        <p:nvSpPr>
          <p:cNvPr id="3" name="Θέση περιεχομένου 2"/>
          <p:cNvSpPr>
            <a:spLocks noGrp="1"/>
          </p:cNvSpPr>
          <p:nvPr>
            <p:ph idx="1"/>
          </p:nvPr>
        </p:nvSpPr>
        <p:spPr>
          <a:xfrm>
            <a:off x="1589517" y="1657884"/>
            <a:ext cx="9915094" cy="4546363"/>
          </a:xfrm>
        </p:spPr>
        <p:txBody>
          <a:bodyPr>
            <a:normAutofit/>
          </a:bodyPr>
          <a:lstStyle/>
          <a:p>
            <a:pPr algn="just">
              <a:lnSpc>
                <a:spcPct val="150000"/>
              </a:lnSpc>
            </a:pPr>
            <a:r>
              <a:rPr lang="el-GR" dirty="0"/>
              <a:t>Η πόλη των Φιλίππων κτίστηκε από τον πατέρα του Μεγάλου Αλεξάνδρου, Φίλιππο Β’ 358-357 π.Χ.</a:t>
            </a:r>
          </a:p>
          <a:p>
            <a:pPr algn="just">
              <a:lnSpc>
                <a:spcPct val="150000"/>
              </a:lnSpc>
            </a:pPr>
            <a:r>
              <a:rPr lang="el-GR" dirty="0"/>
              <a:t>Οι Φίλιπποι «θύρα της Ευρώπης προς την Ασία» βρισκόταν δίπλα στην Εγνατία και κοντά στη θάλασσα</a:t>
            </a:r>
          </a:p>
          <a:p>
            <a:pPr algn="just">
              <a:lnSpc>
                <a:spcPct val="150000"/>
              </a:lnSpc>
            </a:pPr>
            <a:r>
              <a:rPr lang="el-GR" dirty="0"/>
              <a:t>Σημαντικό οικονομικό και εμπορικό κέντρο των Ρωμαίων κατά την περιοδεία του </a:t>
            </a:r>
            <a:r>
              <a:rPr lang="el-GR" dirty="0" err="1"/>
              <a:t>Απ</a:t>
            </a:r>
            <a:r>
              <a:rPr lang="el-GR" dirty="0"/>
              <a:t>. Παύλου</a:t>
            </a:r>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p:txBody>
      </p:sp>
    </p:spTree>
    <p:extLst>
      <p:ext uri="{BB962C8B-B14F-4D97-AF65-F5344CB8AC3E}">
        <p14:creationId xmlns:p14="http://schemas.microsoft.com/office/powerpoint/2010/main" val="3879690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Αρχαιολογικά Στοιχεία-Βεργίνα</a:t>
            </a:r>
            <a:br>
              <a:rPr lang="el-GR" sz="2200" b="1" dirty="0"/>
            </a:br>
            <a:br>
              <a:rPr lang="el-GR" sz="2200" b="1" dirty="0"/>
            </a:br>
            <a:br>
              <a:rPr lang="el-GR" sz="2200" b="1" dirty="0"/>
            </a:br>
            <a:br>
              <a:rPr lang="el-GR" sz="2200" b="1" dirty="0"/>
            </a:br>
            <a:br>
              <a:rPr lang="el-GR" sz="2200" b="1" dirty="0"/>
            </a:br>
            <a:r>
              <a:rPr lang="el-GR" sz="1800" dirty="0"/>
              <a:t>Ανάκτορο Αιγών</a:t>
            </a:r>
            <a:br>
              <a:rPr lang="el-GR" sz="1800" dirty="0"/>
            </a:br>
            <a:r>
              <a:rPr lang="el-GR" sz="1800" dirty="0"/>
              <a:t>350-340 π.Χ.</a:t>
            </a:r>
            <a:br>
              <a:rPr lang="el-GR" sz="2200" b="1" dirty="0"/>
            </a:br>
            <a:br>
              <a:rPr lang="el-GR" sz="2200" b="1" dirty="0"/>
            </a:br>
            <a:br>
              <a:rPr lang="el-GR" sz="2200" b="1" dirty="0"/>
            </a:br>
            <a:endParaRPr lang="el-GR" dirty="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6541" y="2133600"/>
            <a:ext cx="6289705" cy="4224338"/>
          </a:xfrm>
        </p:spPr>
      </p:pic>
    </p:spTree>
    <p:extLst>
      <p:ext uri="{BB962C8B-B14F-4D97-AF65-F5344CB8AC3E}">
        <p14:creationId xmlns:p14="http://schemas.microsoft.com/office/powerpoint/2010/main" val="19437192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Αρχαιολογικά Στοιχεία-Βεργίνα</a:t>
            </a:r>
            <a:br>
              <a:rPr lang="el-GR" sz="2200" b="1" dirty="0"/>
            </a:br>
            <a:br>
              <a:rPr lang="el-GR" sz="2200" b="1" dirty="0"/>
            </a:br>
            <a:br>
              <a:rPr lang="el-GR" sz="2200" b="1" dirty="0"/>
            </a:br>
            <a:br>
              <a:rPr lang="el-GR" sz="2200" b="1" dirty="0"/>
            </a:br>
            <a:r>
              <a:rPr lang="el-GR" sz="2000" dirty="0"/>
              <a:t>Πρόσοψη</a:t>
            </a:r>
            <a:br>
              <a:rPr lang="el-GR" sz="2000" dirty="0"/>
            </a:br>
            <a:r>
              <a:rPr lang="el-GR" sz="2000" dirty="0"/>
              <a:t>Τάφου</a:t>
            </a:r>
            <a:br>
              <a:rPr lang="el-GR" sz="2000" dirty="0"/>
            </a:br>
            <a:r>
              <a:rPr lang="el-GR" sz="2000" dirty="0"/>
              <a:t>Φιλίππου Β΄</a:t>
            </a:r>
            <a:br>
              <a:rPr lang="el-GR" sz="2000" dirty="0"/>
            </a:br>
            <a:br>
              <a:rPr lang="el-GR" sz="2200" b="1" dirty="0"/>
            </a:br>
            <a:br>
              <a:rPr lang="el-GR" sz="2200" b="1" dirty="0"/>
            </a:br>
            <a:br>
              <a:rPr lang="el-GR" sz="2200" b="1" dirty="0"/>
            </a:br>
            <a:endParaRPr lang="el-GR" dirty="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1783" y="2142146"/>
            <a:ext cx="6853207" cy="4224338"/>
          </a:xfrm>
        </p:spPr>
      </p:pic>
    </p:spTree>
    <p:extLst>
      <p:ext uri="{BB962C8B-B14F-4D97-AF65-F5344CB8AC3E}">
        <p14:creationId xmlns:p14="http://schemas.microsoft.com/office/powerpoint/2010/main" val="3443961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Αρχαιολογικά Στοιχεία-Βεργίνα</a:t>
            </a:r>
            <a:br>
              <a:rPr lang="el-GR" sz="2200" b="1" dirty="0"/>
            </a:br>
            <a:br>
              <a:rPr lang="el-GR" sz="2200" b="1" dirty="0"/>
            </a:br>
            <a:br>
              <a:rPr lang="el-GR" sz="2200" b="1" dirty="0"/>
            </a:br>
            <a:r>
              <a:rPr lang="el-GR" sz="2200" dirty="0"/>
              <a:t>Χρυσή Λάρνακα</a:t>
            </a:r>
            <a:br>
              <a:rPr lang="el-GR" sz="2200" dirty="0"/>
            </a:br>
            <a:r>
              <a:rPr lang="el-GR" sz="2200" dirty="0"/>
              <a:t>Στεφάνι</a:t>
            </a:r>
            <a:br>
              <a:rPr lang="el-GR" sz="2200" dirty="0"/>
            </a:br>
            <a:r>
              <a:rPr lang="el-GR" sz="2200" dirty="0"/>
              <a:t>Φιλίππου Β’</a:t>
            </a:r>
            <a:br>
              <a:rPr lang="el-GR" sz="2200" dirty="0"/>
            </a:br>
            <a:br>
              <a:rPr lang="el-GR" sz="2200" b="1" dirty="0"/>
            </a:br>
            <a:br>
              <a:rPr lang="el-GR" sz="2200" b="1" dirty="0"/>
            </a:br>
            <a:br>
              <a:rPr lang="el-GR" sz="2200" b="1" dirty="0"/>
            </a:br>
            <a:br>
              <a:rPr lang="el-GR" sz="2200" b="1" dirty="0"/>
            </a:br>
            <a:endParaRPr lang="el-GR" dirty="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9110" y="2133600"/>
            <a:ext cx="6588808" cy="4224338"/>
          </a:xfrm>
        </p:spPr>
      </p:pic>
    </p:spTree>
    <p:extLst>
      <p:ext uri="{BB962C8B-B14F-4D97-AF65-F5344CB8AC3E}">
        <p14:creationId xmlns:p14="http://schemas.microsoft.com/office/powerpoint/2010/main" val="2579327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Αρχαιολογικά Στοιχεία-Βεργίνα</a:t>
            </a:r>
            <a:br>
              <a:rPr lang="el-GR" sz="2200" b="1" dirty="0"/>
            </a:br>
            <a:br>
              <a:rPr lang="el-GR" sz="2200" b="1" dirty="0"/>
            </a:br>
            <a:br>
              <a:rPr lang="el-GR" sz="2200" b="1" dirty="0"/>
            </a:br>
            <a:br>
              <a:rPr lang="el-GR" sz="2200" b="1" dirty="0"/>
            </a:br>
            <a:r>
              <a:rPr lang="el-GR" sz="2000" dirty="0"/>
              <a:t>Όπλα Φιλίππου Β’</a:t>
            </a:r>
            <a:br>
              <a:rPr lang="el-GR" sz="2000" dirty="0"/>
            </a:br>
            <a:br>
              <a:rPr lang="el-GR" sz="2200" b="1" dirty="0"/>
            </a:br>
            <a:br>
              <a:rPr lang="el-GR" sz="2200" b="1" dirty="0"/>
            </a:br>
            <a:br>
              <a:rPr lang="el-GR" sz="2200" b="1" dirty="0"/>
            </a:br>
            <a:endParaRPr lang="el-GR" dirty="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8572" y="2133600"/>
            <a:ext cx="6033330" cy="4224338"/>
          </a:xfrm>
        </p:spPr>
      </p:pic>
    </p:spTree>
    <p:extLst>
      <p:ext uri="{BB962C8B-B14F-4D97-AF65-F5344CB8AC3E}">
        <p14:creationId xmlns:p14="http://schemas.microsoft.com/office/powerpoint/2010/main" val="9569500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Αρχαιολογικά Στοιχεία-</a:t>
            </a:r>
            <a:r>
              <a:rPr lang="el-GR" sz="2200" b="1" dirty="0" err="1"/>
              <a:t>Μίεζα</a:t>
            </a:r>
            <a:r>
              <a:rPr lang="el-GR" sz="2200" b="1" dirty="0"/>
              <a:t> Νάουσα</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a:xfrm>
            <a:off x="2589212" y="2133599"/>
            <a:ext cx="8915400" cy="4566304"/>
          </a:xfrm>
        </p:spPr>
        <p:txBody>
          <a:bodyPr>
            <a:normAutofit fontScale="85000" lnSpcReduction="10000"/>
          </a:bodyPr>
          <a:lstStyle/>
          <a:p>
            <a:pPr>
              <a:lnSpc>
                <a:spcPct val="150000"/>
              </a:lnSpc>
            </a:pPr>
            <a:r>
              <a:rPr lang="el-GR" dirty="0"/>
              <a:t>Η </a:t>
            </a:r>
            <a:r>
              <a:rPr lang="el-GR" dirty="0" err="1"/>
              <a:t>Μίεζα</a:t>
            </a:r>
            <a:r>
              <a:rPr lang="el-GR" dirty="0"/>
              <a:t> είναι κτισμένη στους καταπράσινους πρόποδες του Βερμίου Όρους, ανάμεσα στις βασιλικές πόλεις των Αιγών και της Πέλλας αδερφής της μητροπόλεως Βεροίας. Η </a:t>
            </a:r>
            <a:r>
              <a:rPr lang="el-GR" dirty="0" err="1"/>
              <a:t>Μίεζα</a:t>
            </a:r>
            <a:r>
              <a:rPr lang="el-GR" dirty="0"/>
              <a:t> γίνεται διάσημη χάρη στον Πλούταρχο, όπου αναφέρει πως εκεί ήταν ο τόπος όπου ο Αριστοτέλης δίδαξε τον Μέγα Αλέξανδρο</a:t>
            </a:r>
          </a:p>
          <a:p>
            <a:pPr>
              <a:lnSpc>
                <a:spcPct val="150000"/>
              </a:lnSpc>
            </a:pPr>
            <a:r>
              <a:rPr lang="el-GR" dirty="0"/>
              <a:t>Στη </a:t>
            </a:r>
            <a:r>
              <a:rPr lang="el-GR" dirty="0" err="1"/>
              <a:t>Μίεζα</a:t>
            </a:r>
            <a:r>
              <a:rPr lang="el-GR" dirty="0"/>
              <a:t> βρίσκεται το συγκρότημα του αρχαίου Γυμνασίου και του Θεάτρου, το οποία βρίσκονται εντός των τειχών και η ίδρυση χρονολογείται στα χρόνια του Φιλίππου του Β’</a:t>
            </a:r>
          </a:p>
          <a:p>
            <a:pPr>
              <a:lnSpc>
                <a:spcPct val="150000"/>
              </a:lnSpc>
            </a:pPr>
            <a:r>
              <a:rPr lang="el-GR" dirty="0"/>
              <a:t>Ένα μεγάλο περιστύλιο-παλαίστρα, επιβλητικές δωρικές στοές, </a:t>
            </a:r>
            <a:r>
              <a:rPr lang="el-GR" dirty="0" err="1"/>
              <a:t>ανδρώνες</a:t>
            </a:r>
            <a:r>
              <a:rPr lang="el-GR" dirty="0"/>
              <a:t> και ψηφιδωτά, το γυμνάσιο έφτανε σε συνολική έκταση τα 30 στρέμματα και αποτελεί το μεγαλύτερο και πολυτελέστερο αρχαίο ίδρυμα που είναι μέχρι σήμερα γνωστό στη </a:t>
            </a:r>
            <a:r>
              <a:rPr lang="el-GR" dirty="0" err="1"/>
              <a:t>Μίεζα</a:t>
            </a:r>
            <a:r>
              <a:rPr lang="el-GR" dirty="0"/>
              <a:t>. Όλα τα στοιχεία μεγαλοπρέπειας συγκλίνουν πως η Σχολή του Αριστοτέλους υπήρξε ακριβώς αυτό το μνημειακό συγκρότημα. </a:t>
            </a:r>
          </a:p>
          <a:p>
            <a:pPr>
              <a:lnSpc>
                <a:spcPct val="150000"/>
              </a:lnSpc>
            </a:pPr>
            <a:endParaRPr lang="el-GR" dirty="0"/>
          </a:p>
        </p:txBody>
      </p:sp>
    </p:spTree>
    <p:extLst>
      <p:ext uri="{BB962C8B-B14F-4D97-AF65-F5344CB8AC3E}">
        <p14:creationId xmlns:p14="http://schemas.microsoft.com/office/powerpoint/2010/main" val="558603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Αρχαιολογικά Στοιχεία-</a:t>
            </a:r>
            <a:r>
              <a:rPr lang="el-GR" sz="2200" b="1" dirty="0" err="1"/>
              <a:t>Μίεζα</a:t>
            </a:r>
            <a:r>
              <a:rPr lang="el-GR" sz="2200" b="1" dirty="0"/>
              <a:t> Νάουσα</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a:xfrm>
            <a:off x="2589212" y="2133599"/>
            <a:ext cx="8915400" cy="4566304"/>
          </a:xfrm>
        </p:spPr>
        <p:txBody>
          <a:bodyPr>
            <a:normAutofit fontScale="92500" lnSpcReduction="20000"/>
          </a:bodyPr>
          <a:lstStyle/>
          <a:p>
            <a:pPr>
              <a:lnSpc>
                <a:spcPct val="150000"/>
              </a:lnSpc>
            </a:pPr>
            <a:r>
              <a:rPr lang="el-GR" dirty="0"/>
              <a:t>Στον χώρο υπάρχει το Νυμφαίο </a:t>
            </a:r>
            <a:r>
              <a:rPr lang="el-GR" dirty="0" err="1"/>
              <a:t>Μίεζας</a:t>
            </a:r>
            <a:r>
              <a:rPr lang="el-GR" dirty="0"/>
              <a:t>, όπου ήδη από τα χρόνια του Πλουτάρχου αποτελεί ένα αξιοθέατο το οποίο συνδέεται στη μνήμη των </a:t>
            </a:r>
            <a:r>
              <a:rPr lang="el-GR" dirty="0" err="1"/>
              <a:t>Μιεζαίων</a:t>
            </a:r>
            <a:r>
              <a:rPr lang="el-GR" dirty="0"/>
              <a:t> με τις μορφές δύο σπουδαίων ανδρών του Μεγάλου Αλεξάνδρου και του Αριστοτέλη</a:t>
            </a:r>
          </a:p>
          <a:p>
            <a:pPr>
              <a:lnSpc>
                <a:spcPct val="150000"/>
              </a:lnSpc>
            </a:pPr>
            <a:r>
              <a:rPr lang="el-GR" dirty="0"/>
              <a:t>Ακόμη υπάρχει το θέατρο της </a:t>
            </a:r>
            <a:r>
              <a:rPr lang="el-GR" dirty="0" err="1"/>
              <a:t>Μίεζας</a:t>
            </a:r>
            <a:r>
              <a:rPr lang="el-GR" dirty="0"/>
              <a:t>, όπου αποτελεί ένα μεγάλο σχετικά θέατρο με ορχήστρα διαμέτρου 22 μέτρων. Επιπλέον υπάρχει ο Μακεδονικός τάφος της Κρίσεως, ένας από τους καλύτερα διατηρημένους μακεδονικούς τάφους καθώς και ο τάφος των Ανθεμίων</a:t>
            </a:r>
          </a:p>
          <a:p>
            <a:pPr>
              <a:lnSpc>
                <a:spcPct val="150000"/>
              </a:lnSpc>
            </a:pPr>
            <a:r>
              <a:rPr lang="el-GR" dirty="0"/>
              <a:t>Κατασκευασμένος στην πορεία του αρχαίου δρόμου που ένωνε την πόλη με την Πέλλα. Η ονομασία του προέρχεται από την μοναδική για την αρχαία τέχνη ζωγραφική παράσταση που τον διακοσμεί και έχει ως θέμα την Κρίση του νεκρού. </a:t>
            </a:r>
          </a:p>
          <a:p>
            <a:pPr>
              <a:lnSpc>
                <a:spcPct val="150000"/>
              </a:lnSpc>
            </a:pPr>
            <a:endParaRPr lang="el-GR" dirty="0"/>
          </a:p>
        </p:txBody>
      </p:sp>
    </p:spTree>
    <p:extLst>
      <p:ext uri="{BB962C8B-B14F-4D97-AF65-F5344CB8AC3E}">
        <p14:creationId xmlns:p14="http://schemas.microsoft.com/office/powerpoint/2010/main" val="1139817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Νάουσα</a:t>
            </a:r>
            <a:br>
              <a:rPr lang="el-GR" dirty="0"/>
            </a:br>
            <a:r>
              <a:rPr lang="el-GR" dirty="0"/>
              <a:t>                  </a:t>
            </a:r>
            <a:r>
              <a:rPr lang="el-GR" sz="2200" b="1" dirty="0"/>
              <a:t>Αρχαιολογικά Στοιχεία-</a:t>
            </a:r>
            <a:r>
              <a:rPr lang="el-GR" sz="2200" b="1" dirty="0" err="1"/>
              <a:t>Μίεζα</a:t>
            </a:r>
            <a:br>
              <a:rPr lang="el-GR" sz="2200" b="1" dirty="0"/>
            </a:br>
            <a:br>
              <a:rPr lang="el-GR" sz="2200" b="1" dirty="0"/>
            </a:br>
            <a:br>
              <a:rPr lang="el-GR" sz="2200" b="1" dirty="0"/>
            </a:br>
            <a:br>
              <a:rPr lang="el-GR" sz="2200" b="1" dirty="0"/>
            </a:br>
            <a:r>
              <a:rPr lang="el-GR" sz="2000" dirty="0"/>
              <a:t>Αρχαίο </a:t>
            </a:r>
            <a:br>
              <a:rPr lang="el-GR" sz="2000" dirty="0"/>
            </a:br>
            <a:r>
              <a:rPr lang="el-GR" sz="2000" dirty="0"/>
              <a:t>Γυμνάσιο-Θέατρο</a:t>
            </a:r>
            <a:br>
              <a:rPr lang="el-GR" sz="2200" b="1" dirty="0"/>
            </a:br>
            <a:br>
              <a:rPr lang="el-GR" sz="2200" b="1" dirty="0"/>
            </a:br>
            <a:br>
              <a:rPr lang="el-GR" sz="2200" b="1" dirty="0"/>
            </a:br>
            <a:br>
              <a:rPr lang="el-GR" sz="2200" b="1" dirty="0"/>
            </a:br>
            <a:endParaRPr lang="el-GR" dirty="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0923" y="2056687"/>
            <a:ext cx="6573689" cy="4565650"/>
          </a:xfrm>
        </p:spPr>
      </p:pic>
    </p:spTree>
    <p:extLst>
      <p:ext uri="{BB962C8B-B14F-4D97-AF65-F5344CB8AC3E}">
        <p14:creationId xmlns:p14="http://schemas.microsoft.com/office/powerpoint/2010/main" val="40468149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Αρχαιολογικά Στοιχεία-</a:t>
            </a:r>
            <a:r>
              <a:rPr lang="el-GR" sz="2200" b="1" dirty="0" err="1"/>
              <a:t>Μίεζα</a:t>
            </a:r>
            <a:r>
              <a:rPr lang="el-GR" sz="2200" b="1" dirty="0"/>
              <a:t> Νάουσα</a:t>
            </a:r>
            <a:br>
              <a:rPr lang="el-GR" sz="2200" b="1" dirty="0"/>
            </a:br>
            <a:br>
              <a:rPr lang="el-GR" sz="2200" b="1" dirty="0"/>
            </a:br>
            <a:br>
              <a:rPr lang="el-GR" sz="2200" b="1" dirty="0"/>
            </a:br>
            <a:br>
              <a:rPr lang="el-GR" sz="2200" b="1" dirty="0"/>
            </a:br>
            <a:r>
              <a:rPr lang="el-GR" sz="2000" dirty="0"/>
              <a:t>Αρχαίο Θέατρο</a:t>
            </a:r>
            <a:br>
              <a:rPr lang="el-GR" sz="2000" dirty="0"/>
            </a:br>
            <a:br>
              <a:rPr lang="el-GR" sz="2000" dirty="0"/>
            </a:br>
            <a:br>
              <a:rPr lang="el-GR" sz="2200" b="1" dirty="0"/>
            </a:br>
            <a:br>
              <a:rPr lang="el-GR" sz="2200" b="1" dirty="0"/>
            </a:br>
            <a:endParaRPr lang="el-GR" dirty="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6451" y="2056688"/>
            <a:ext cx="6619276" cy="4565650"/>
          </a:xfrm>
        </p:spPr>
      </p:pic>
    </p:spTree>
    <p:extLst>
      <p:ext uri="{BB962C8B-B14F-4D97-AF65-F5344CB8AC3E}">
        <p14:creationId xmlns:p14="http://schemas.microsoft.com/office/powerpoint/2010/main" val="1110048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Αρχαιολογικά Στοιχεία-</a:t>
            </a:r>
            <a:r>
              <a:rPr lang="el-GR" sz="2200" b="1" dirty="0" err="1"/>
              <a:t>Μίεζα</a:t>
            </a:r>
            <a:r>
              <a:rPr lang="el-GR" sz="2200" b="1" dirty="0"/>
              <a:t> Νάουσα</a:t>
            </a:r>
            <a:br>
              <a:rPr lang="el-GR" sz="2200" b="1" dirty="0"/>
            </a:br>
            <a:br>
              <a:rPr lang="el-GR" sz="2200" b="1" dirty="0"/>
            </a:br>
            <a:br>
              <a:rPr lang="el-GR" sz="2200" b="1" dirty="0"/>
            </a:br>
            <a:br>
              <a:rPr lang="el-GR" sz="2200" b="1" dirty="0"/>
            </a:br>
            <a:br>
              <a:rPr lang="el-GR" sz="2200" b="1" dirty="0"/>
            </a:br>
            <a:r>
              <a:rPr lang="el-GR" sz="2000" dirty="0"/>
              <a:t>Μακεδονικός Τάφος</a:t>
            </a:r>
            <a:br>
              <a:rPr lang="el-GR" sz="2000" dirty="0"/>
            </a:br>
            <a:r>
              <a:rPr lang="el-GR" sz="2000" dirty="0"/>
              <a:t>της Κρίσεως</a:t>
            </a:r>
            <a:br>
              <a:rPr lang="el-GR" sz="2200" b="1" dirty="0"/>
            </a:br>
            <a:br>
              <a:rPr lang="el-GR" sz="2200" b="1" dirty="0"/>
            </a:br>
            <a:br>
              <a:rPr lang="el-GR" sz="2200" b="1" dirty="0"/>
            </a:br>
            <a:endParaRPr lang="el-GR" dirty="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7079" y="2099417"/>
            <a:ext cx="6239385" cy="4565650"/>
          </a:xfrm>
        </p:spPr>
      </p:pic>
    </p:spTree>
    <p:extLst>
      <p:ext uri="{BB962C8B-B14F-4D97-AF65-F5344CB8AC3E}">
        <p14:creationId xmlns:p14="http://schemas.microsoft.com/office/powerpoint/2010/main" val="2418841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Αρχαιολογικά Στοιχεία-</a:t>
            </a:r>
            <a:r>
              <a:rPr lang="el-GR" sz="2200" b="1" dirty="0" err="1"/>
              <a:t>Μίεζα</a:t>
            </a:r>
            <a:r>
              <a:rPr lang="el-GR" sz="2200" b="1" dirty="0"/>
              <a:t> Νάουσα</a:t>
            </a:r>
            <a:br>
              <a:rPr lang="el-GR" sz="2200" b="1" dirty="0"/>
            </a:br>
            <a:br>
              <a:rPr lang="el-GR" sz="2200" b="1" dirty="0"/>
            </a:br>
            <a:br>
              <a:rPr lang="el-GR" sz="2200" b="1" dirty="0"/>
            </a:br>
            <a:br>
              <a:rPr lang="el-GR" sz="2200" b="1" dirty="0"/>
            </a:br>
            <a:br>
              <a:rPr lang="el-GR" sz="2200" b="1" dirty="0"/>
            </a:br>
            <a:r>
              <a:rPr lang="el-GR" sz="2000" dirty="0"/>
              <a:t>Μακεδονικός Τάφος</a:t>
            </a:r>
            <a:br>
              <a:rPr lang="el-GR" sz="2000" dirty="0"/>
            </a:br>
            <a:r>
              <a:rPr lang="el-GR" sz="2000" dirty="0"/>
              <a:t>Ανθεμίων</a:t>
            </a:r>
            <a:br>
              <a:rPr lang="el-GR" sz="2200" b="1" dirty="0"/>
            </a:br>
            <a:br>
              <a:rPr lang="el-GR" sz="2200" b="1" dirty="0"/>
            </a:br>
            <a:br>
              <a:rPr lang="el-GR" sz="2200" b="1" dirty="0"/>
            </a:br>
            <a:endParaRPr lang="el-GR" dirty="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7079" y="2090871"/>
            <a:ext cx="6087533" cy="4565650"/>
          </a:xfrm>
        </p:spPr>
      </p:pic>
    </p:spTree>
    <p:extLst>
      <p:ext uri="{BB962C8B-B14F-4D97-AF65-F5344CB8AC3E}">
        <p14:creationId xmlns:p14="http://schemas.microsoft.com/office/powerpoint/2010/main" val="307965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91221" y="188273"/>
            <a:ext cx="8911687" cy="1597797"/>
          </a:xfrm>
        </p:spPr>
        <p:txBody>
          <a:bodyPr>
            <a:normAutofit fontScale="90000"/>
          </a:bodyPr>
          <a:lstStyle/>
          <a:p>
            <a:r>
              <a:rPr lang="el-GR" dirty="0"/>
              <a:t>          Δεύτερη Αποστολική Περιοδεία</a:t>
            </a:r>
            <a:br>
              <a:rPr lang="el-GR" dirty="0"/>
            </a:br>
            <a:r>
              <a:rPr lang="el-GR" dirty="0"/>
              <a:t>                      Καβάλα-Φίλιπποι</a:t>
            </a:r>
            <a:br>
              <a:rPr lang="el-GR" dirty="0"/>
            </a:br>
            <a:r>
              <a:rPr lang="el-GR" dirty="0"/>
              <a:t>                          </a:t>
            </a:r>
            <a:r>
              <a:rPr lang="el-GR" sz="2200" b="1" dirty="0"/>
              <a:t>Θεολογικά Στοιχεία</a:t>
            </a:r>
          </a:p>
        </p:txBody>
      </p:sp>
      <p:sp>
        <p:nvSpPr>
          <p:cNvPr id="3" name="Θέση περιεχομένου 2"/>
          <p:cNvSpPr>
            <a:spLocks noGrp="1"/>
          </p:cNvSpPr>
          <p:nvPr>
            <p:ph idx="1"/>
          </p:nvPr>
        </p:nvSpPr>
        <p:spPr>
          <a:xfrm>
            <a:off x="1589517" y="1657884"/>
            <a:ext cx="9915094" cy="4546363"/>
          </a:xfrm>
        </p:spPr>
        <p:txBody>
          <a:bodyPr>
            <a:normAutofit/>
          </a:bodyPr>
          <a:lstStyle/>
          <a:p>
            <a:pPr algn="just">
              <a:lnSpc>
                <a:spcPct val="150000"/>
              </a:lnSpc>
            </a:pPr>
            <a:r>
              <a:rPr lang="el-GR" dirty="0"/>
              <a:t>Στους Φιλίππους υπήρχε τόπος συνάθροισης των Ιουδαίων ο οποίος ονομαζόταν Προσευχή</a:t>
            </a:r>
          </a:p>
          <a:p>
            <a:pPr algn="just">
              <a:lnSpc>
                <a:spcPct val="150000"/>
              </a:lnSpc>
            </a:pPr>
            <a:r>
              <a:rPr lang="el-GR" dirty="0"/>
              <a:t>Η πρώτη χριστιανή στον ευρωπαϊκό χώρο και η οποία ασπάζεται το κήρυγμα του </a:t>
            </a:r>
            <a:r>
              <a:rPr lang="el-GR" dirty="0" err="1"/>
              <a:t>Απ</a:t>
            </a:r>
            <a:r>
              <a:rPr lang="el-GR" dirty="0"/>
              <a:t>. Παύλου είναι γυναίκα και είναι η Λυδία</a:t>
            </a:r>
          </a:p>
          <a:p>
            <a:pPr algn="just">
              <a:lnSpc>
                <a:spcPct val="150000"/>
              </a:lnSpc>
            </a:pPr>
            <a:r>
              <a:rPr lang="el-GR" dirty="0"/>
              <a:t>Η Λυδία χαρακτηρίζεται ως σεβόμενη και η οποία αποδεικνύει το σεβασμό της προς τον Θεό με την ακοή</a:t>
            </a:r>
          </a:p>
          <a:p>
            <a:pPr algn="just">
              <a:lnSpc>
                <a:spcPct val="150000"/>
              </a:lnSpc>
            </a:pPr>
            <a:r>
              <a:rPr lang="el-GR" dirty="0"/>
              <a:t>Η πρώτη χριστιανή στην Ευρώπη είναι γυναίκα, δείγμα συμπερίληψης του Χριστιανισμού </a:t>
            </a:r>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p:txBody>
      </p:sp>
    </p:spTree>
    <p:extLst>
      <p:ext uri="{BB962C8B-B14F-4D97-AF65-F5344CB8AC3E}">
        <p14:creationId xmlns:p14="http://schemas.microsoft.com/office/powerpoint/2010/main" val="13828947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Δεύτερη Αποστολική Περιοδεία</a:t>
            </a:r>
            <a:br>
              <a:rPr lang="el-GR" dirty="0"/>
            </a:br>
            <a:r>
              <a:rPr lang="el-GR" dirty="0"/>
              <a:t>                            Βέροια</a:t>
            </a:r>
            <a:br>
              <a:rPr lang="el-GR" dirty="0"/>
            </a:br>
            <a:r>
              <a:rPr lang="el-GR" dirty="0"/>
              <a:t>                  </a:t>
            </a:r>
            <a:r>
              <a:rPr lang="el-GR" sz="2200" b="1" dirty="0"/>
              <a:t>Αρχαιολογικά Στοιχεία-</a:t>
            </a:r>
            <a:r>
              <a:rPr lang="el-GR" sz="2200" b="1" dirty="0" err="1"/>
              <a:t>Μίεζα</a:t>
            </a:r>
            <a:r>
              <a:rPr lang="el-GR" sz="2200" b="1" dirty="0"/>
              <a:t> Νάουσα</a:t>
            </a:r>
            <a:br>
              <a:rPr lang="el-GR" sz="2200" b="1" dirty="0"/>
            </a:br>
            <a:br>
              <a:rPr lang="el-GR" sz="2200" b="1" dirty="0"/>
            </a:br>
            <a:br>
              <a:rPr lang="el-GR" sz="2200" b="1" dirty="0"/>
            </a:br>
            <a:br>
              <a:rPr lang="el-GR" sz="2200" b="1" dirty="0"/>
            </a:br>
            <a:br>
              <a:rPr lang="el-GR" sz="2200" b="1" dirty="0"/>
            </a:br>
            <a:br>
              <a:rPr lang="el-GR" sz="2200" b="1" dirty="0"/>
            </a:br>
            <a:r>
              <a:rPr lang="el-GR" sz="2000" dirty="0"/>
              <a:t>Νυμφαίο </a:t>
            </a:r>
            <a:r>
              <a:rPr lang="el-GR" sz="2000" dirty="0" err="1"/>
              <a:t>Μίεζας</a:t>
            </a:r>
            <a:br>
              <a:rPr lang="el-GR" sz="2000" dirty="0"/>
            </a:br>
            <a:br>
              <a:rPr lang="el-GR" sz="2200" b="1" dirty="0"/>
            </a:br>
            <a:endParaRPr lang="el-GR" dirty="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4835" y="2107963"/>
            <a:ext cx="6087533" cy="4565650"/>
          </a:xfrm>
        </p:spPr>
      </p:pic>
    </p:spTree>
    <p:extLst>
      <p:ext uri="{BB962C8B-B14F-4D97-AF65-F5344CB8AC3E}">
        <p14:creationId xmlns:p14="http://schemas.microsoft.com/office/powerpoint/2010/main" val="10020786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93107"/>
            <a:ext cx="8911687" cy="1511893"/>
          </a:xfrm>
        </p:spPr>
        <p:txBody>
          <a:bodyPr>
            <a:normAutofit fontScale="90000"/>
          </a:bodyPr>
          <a:lstStyle/>
          <a:p>
            <a:r>
              <a:rPr lang="el-GR" dirty="0"/>
              <a:t>            </a:t>
            </a:r>
            <a:br>
              <a:rPr lang="el-GR" dirty="0"/>
            </a:br>
            <a:r>
              <a:rPr lang="el-GR" dirty="0"/>
              <a:t>                  </a:t>
            </a:r>
            <a:br>
              <a:rPr lang="el-GR" sz="2200" b="1" dirty="0"/>
            </a:br>
            <a:br>
              <a:rPr lang="el-GR" sz="2200" b="1" dirty="0"/>
            </a:br>
            <a:br>
              <a:rPr lang="el-GR" sz="2200" b="1" dirty="0"/>
            </a:br>
            <a:br>
              <a:rPr lang="el-GR" sz="2200" b="1" dirty="0"/>
            </a:br>
            <a:br>
              <a:rPr lang="el-GR" sz="2200" b="1" dirty="0"/>
            </a:br>
            <a:br>
              <a:rPr lang="el-GR" sz="2200" b="1" dirty="0"/>
            </a:br>
            <a:br>
              <a:rPr lang="el-GR" sz="2200" b="1" dirty="0"/>
            </a:br>
            <a:br>
              <a:rPr lang="el-GR" sz="2200" b="1" dirty="0"/>
            </a:br>
            <a:endParaRPr lang="el-GR" dirty="0"/>
          </a:p>
        </p:txBody>
      </p:sp>
      <p:sp>
        <p:nvSpPr>
          <p:cNvPr id="5" name="Θέση περιεχομένου 4"/>
          <p:cNvSpPr>
            <a:spLocks noGrp="1"/>
          </p:cNvSpPr>
          <p:nvPr>
            <p:ph idx="1"/>
          </p:nvPr>
        </p:nvSpPr>
        <p:spPr>
          <a:xfrm>
            <a:off x="2589212" y="734938"/>
            <a:ext cx="8915400" cy="5964965"/>
          </a:xfrm>
        </p:spPr>
        <p:txBody>
          <a:bodyPr>
            <a:normAutofit/>
          </a:bodyPr>
          <a:lstStyle/>
          <a:p>
            <a:pPr>
              <a:lnSpc>
                <a:spcPct val="150000"/>
              </a:lnSpc>
            </a:pPr>
            <a:endParaRPr lang="el-GR" dirty="0"/>
          </a:p>
          <a:p>
            <a:pPr>
              <a:lnSpc>
                <a:spcPct val="150000"/>
              </a:lnSpc>
            </a:pPr>
            <a:endParaRPr lang="el-GR" dirty="0"/>
          </a:p>
          <a:p>
            <a:pPr>
              <a:lnSpc>
                <a:spcPct val="150000"/>
              </a:lnSpc>
            </a:pPr>
            <a:endParaRPr lang="el-GR" dirty="0"/>
          </a:p>
          <a:p>
            <a:pPr>
              <a:lnSpc>
                <a:spcPct val="150000"/>
              </a:lnSpc>
            </a:pPr>
            <a:r>
              <a:rPr lang="el-GR" dirty="0"/>
              <a:t>                            </a:t>
            </a:r>
            <a:r>
              <a:rPr lang="el-GR" sz="2400" dirty="0"/>
              <a:t>Σας ευχαριστώ για την προσοχή σας!</a:t>
            </a:r>
          </a:p>
        </p:txBody>
      </p:sp>
    </p:spTree>
    <p:extLst>
      <p:ext uri="{BB962C8B-B14F-4D97-AF65-F5344CB8AC3E}">
        <p14:creationId xmlns:p14="http://schemas.microsoft.com/office/powerpoint/2010/main" val="302900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469752"/>
          </a:xfrm>
        </p:spPr>
        <p:txBody>
          <a:bodyPr>
            <a:normAutofit fontScale="90000"/>
          </a:bodyPr>
          <a:lstStyle/>
          <a:p>
            <a:r>
              <a:rPr lang="el-GR" sz="2000" dirty="0"/>
              <a:t>Άποψη του </a:t>
            </a:r>
            <a:r>
              <a:rPr lang="el-GR" sz="2000" dirty="0" err="1"/>
              <a:t>βαπτιστηρίου</a:t>
            </a:r>
            <a:r>
              <a:rPr lang="el-GR" sz="2000" dirty="0"/>
              <a:t> της Αγίας Λυδίας </a:t>
            </a:r>
            <a:r>
              <a:rPr lang="el-GR" sz="2000" dirty="0" err="1"/>
              <a:t>Φιλιππησίας</a:t>
            </a:r>
            <a:r>
              <a:rPr lang="el-GR" sz="2000" dirty="0"/>
              <a:t> στη Λυδία Καβάλας</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4" y="2170632"/>
            <a:ext cx="8294417" cy="4059252"/>
          </a:xfrm>
        </p:spPr>
      </p:pic>
    </p:spTree>
    <p:extLst>
      <p:ext uri="{BB962C8B-B14F-4D97-AF65-F5344CB8AC3E}">
        <p14:creationId xmlns:p14="http://schemas.microsoft.com/office/powerpoint/2010/main" val="261284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91221" y="188273"/>
            <a:ext cx="8911687" cy="1597797"/>
          </a:xfrm>
        </p:spPr>
        <p:txBody>
          <a:bodyPr>
            <a:normAutofit fontScale="90000"/>
          </a:bodyPr>
          <a:lstStyle/>
          <a:p>
            <a:r>
              <a:rPr lang="el-GR" dirty="0"/>
              <a:t>          Δεύτερη Αποστολική Περιοδεία</a:t>
            </a:r>
            <a:br>
              <a:rPr lang="el-GR" dirty="0"/>
            </a:br>
            <a:r>
              <a:rPr lang="el-GR" dirty="0"/>
              <a:t>                     Καβάλα-Φίλιπποι</a:t>
            </a:r>
            <a:br>
              <a:rPr lang="el-GR" dirty="0"/>
            </a:br>
            <a:r>
              <a:rPr lang="el-GR" dirty="0"/>
              <a:t>                          </a:t>
            </a:r>
            <a:r>
              <a:rPr lang="el-GR" sz="2200" b="1" dirty="0"/>
              <a:t>Θεολογικά Στοιχεία</a:t>
            </a:r>
          </a:p>
        </p:txBody>
      </p:sp>
      <p:sp>
        <p:nvSpPr>
          <p:cNvPr id="3" name="Θέση περιεχομένου 2"/>
          <p:cNvSpPr>
            <a:spLocks noGrp="1"/>
          </p:cNvSpPr>
          <p:nvPr>
            <p:ph idx="1"/>
          </p:nvPr>
        </p:nvSpPr>
        <p:spPr>
          <a:xfrm>
            <a:off x="1589517" y="1657884"/>
            <a:ext cx="9915094" cy="5200116"/>
          </a:xfrm>
        </p:spPr>
        <p:txBody>
          <a:bodyPr>
            <a:normAutofit fontScale="92500"/>
          </a:bodyPr>
          <a:lstStyle/>
          <a:p>
            <a:pPr algn="just">
              <a:lnSpc>
                <a:spcPct val="150000"/>
              </a:lnSpc>
            </a:pPr>
            <a:endParaRPr lang="el-GR" dirty="0"/>
          </a:p>
          <a:p>
            <a:pPr algn="just">
              <a:lnSpc>
                <a:spcPct val="150000"/>
              </a:lnSpc>
            </a:pPr>
            <a:r>
              <a:rPr lang="el-GR" dirty="0"/>
              <a:t>Ο </a:t>
            </a:r>
            <a:r>
              <a:rPr lang="el-GR" dirty="0" err="1"/>
              <a:t>Απ</a:t>
            </a:r>
            <a:r>
              <a:rPr lang="el-GR" dirty="0"/>
              <a:t>. Παύλος θεραπεύει μία νεαρή γυναίκα (παιδίσκη) από τα δαιμόνια</a:t>
            </a:r>
          </a:p>
          <a:p>
            <a:pPr algn="just">
              <a:lnSpc>
                <a:spcPct val="150000"/>
              </a:lnSpc>
            </a:pPr>
            <a:r>
              <a:rPr lang="el-GR" dirty="0"/>
              <a:t>Ο </a:t>
            </a:r>
            <a:r>
              <a:rPr lang="el-GR" dirty="0" err="1"/>
              <a:t>Απ</a:t>
            </a:r>
            <a:r>
              <a:rPr lang="el-GR" dirty="0"/>
              <a:t>. Παύλος και η συνοδεία του κατηγορούνται από τους πάτρωνες της «παιδίσκης» ως πηγή ταραχής και μάλιστα εν προκειμένω μεγάλης</a:t>
            </a:r>
          </a:p>
          <a:p>
            <a:pPr algn="just">
              <a:lnSpc>
                <a:spcPct val="150000"/>
              </a:lnSpc>
            </a:pPr>
            <a:r>
              <a:rPr lang="el-GR" dirty="0"/>
              <a:t>Στη συνέχεια ακολούθησε βασανισμός και φυλάκιση των Αποστόλων</a:t>
            </a:r>
          </a:p>
          <a:p>
            <a:pPr algn="just">
              <a:lnSpc>
                <a:spcPct val="150000"/>
              </a:lnSpc>
            </a:pPr>
            <a:r>
              <a:rPr lang="el-GR" dirty="0"/>
              <a:t>Το θεϊκό «αμήν» στη δοξολογία των δέσμιων αποτέλεσε τον μέγα σεισμό κατά το </a:t>
            </a:r>
            <a:r>
              <a:rPr lang="el-GR" dirty="0" err="1"/>
              <a:t>μεσονύκτιον</a:t>
            </a:r>
            <a:r>
              <a:rPr lang="el-GR" dirty="0"/>
              <a:t>, όπου στη συνέχεια απελευθερώνονται</a:t>
            </a:r>
          </a:p>
          <a:p>
            <a:pPr algn="just">
              <a:lnSpc>
                <a:spcPct val="150000"/>
              </a:lnSpc>
            </a:pPr>
            <a:r>
              <a:rPr lang="el-GR" dirty="0"/>
              <a:t>Η αναχώρηση πραγματοποιείται από την οικία της Λυδίας. Το αποτέλεσμα του κηρύγματος στην πρώτη ευρωπαϊκή πόλη είναι η μεταστροφή της Λυδίας και του οίκου της, του Ρωμαίου δεσμοφύλακα. Την πρώτη ευρωπαϊκή χριστιανική κοινότητα επισκέφτηκε εκ νέου ο Παύλος στην γ’ περιοδεία, όπου έγραψε την Β’ </a:t>
            </a:r>
            <a:r>
              <a:rPr lang="el-GR" dirty="0" err="1"/>
              <a:t>Κορ</a:t>
            </a:r>
            <a:r>
              <a:rPr lang="el-GR" dirty="0"/>
              <a:t> και γιόρτασε εκεί το Πάσχα το 58 μ.Χ.</a:t>
            </a:r>
          </a:p>
          <a:p>
            <a:pPr marL="0" indent="0" algn="just">
              <a:lnSpc>
                <a:spcPct val="150000"/>
              </a:lnSpc>
              <a:buNone/>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a:p>
            <a:pPr algn="just">
              <a:lnSpc>
                <a:spcPct val="150000"/>
              </a:lnSpc>
            </a:pPr>
            <a:endParaRPr lang="el-GR" dirty="0"/>
          </a:p>
        </p:txBody>
      </p:sp>
    </p:spTree>
    <p:extLst>
      <p:ext uri="{BB962C8B-B14F-4D97-AF65-F5344CB8AC3E}">
        <p14:creationId xmlns:p14="http://schemas.microsoft.com/office/powerpoint/2010/main" val="399772903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3223</TotalTime>
  <Words>4388</Words>
  <Application>Microsoft Office PowerPoint</Application>
  <PresentationFormat>Ευρεία οθόνη</PresentationFormat>
  <Paragraphs>276</Paragraphs>
  <Slides>71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71</vt:i4>
      </vt:variant>
    </vt:vector>
  </HeadingPairs>
  <TitlesOfParts>
    <vt:vector size="75" baseType="lpstr">
      <vt:lpstr>Arial</vt:lpstr>
      <vt:lpstr>Century Gothic</vt:lpstr>
      <vt:lpstr>Wingdings 3</vt:lpstr>
      <vt:lpstr>Wisp</vt:lpstr>
      <vt:lpstr>Τα Βήματα του Αποστόλου Παύλου στη Βόρεια Ελλάδα</vt:lpstr>
      <vt:lpstr>           Δεύτερη Αποστολική Περιοδεία         Έλευση Χριστιανικού Κηρύγματος                                      στην Ευρώπη</vt:lpstr>
      <vt:lpstr>           Δεύτερη Αποστολική Περιοδεία         Έλευση Χριστιανικού Κηρύγματος                                      στην Ευρώπη</vt:lpstr>
      <vt:lpstr>          Δεύτερη Αποστολική Περιοδεία                     Καβάλα-Φίλιπποι                           Γενικά Στοιχεία</vt:lpstr>
      <vt:lpstr>           Δεύτερη Αποστολική Περιοδεία                        Καβάλα-Φίλιπποι            Σημείο αποβίβασης Αποστόλου Παύλου στην Καβάλα </vt:lpstr>
      <vt:lpstr>          Δεύτερη Αποστολική Περιοδεία                      Καβάλα-Φίλιπποι                           Ιστορικά Στοιχεία</vt:lpstr>
      <vt:lpstr>          Δεύτερη Αποστολική Περιοδεία                       Καβάλα-Φίλιπποι                           Θεολογικά Στοιχεία</vt:lpstr>
      <vt:lpstr>Άποψη του βαπτιστηρίου της Αγίας Λυδίας Φιλιππησίας στη Λυδία Καβάλας</vt:lpstr>
      <vt:lpstr>          Δεύτερη Αποστολική Περιοδεία                      Καβάλα-Φίλιπποι                           Θεολογικά Στοιχεία</vt:lpstr>
      <vt:lpstr>          Δεύτερη Αποστολική Περιοδεία                        Καβάλα-Φίλιπποι                           Αρχαιολογικά Στοιχεία</vt:lpstr>
      <vt:lpstr>          Δεύτερη Αποστολική Περιοδεία                        Καβάλα-Φίλιπποι                           Αρχαιολογικά Στοιχεία</vt:lpstr>
      <vt:lpstr>          Δεύτερη Αποστολική Περιοδεία                   Καβάλα-Φίλιπποι        Αρχαιολογικά Στοιχεία-Αρχαιολογικός χώρος Φιλίππων</vt:lpstr>
      <vt:lpstr>          Δεύτερη Αποστολική Περιοδεία                    Καβάλα-Φίλιπποι        Αρχαιολογικά Στοιχεία-Αρχαίο Θέατρο Φιλίππων</vt:lpstr>
      <vt:lpstr>          Δεύτερη Αποστολική Περιοδεία                   Καβάλα-Φίλιπποι                    Αρχαιολογικά Στοιχεία-Βασιλική Β’</vt:lpstr>
      <vt:lpstr>          Δεύτερη Αποστολική Περιοδεία                    Καβάλα-Φίλιπποι                    Αρχαιολογικά Στοιχεία-Οκτάγωνο</vt:lpstr>
      <vt:lpstr>          Δεύτερη Αποστολική Περιοδεία                     Αμφίπολη-Απολλωνία                           Γενικά Στοιχεία-Αμφίπολη</vt:lpstr>
      <vt:lpstr>          Δεύτερη Αποστολική Περιοδεία                     Αμφίπολη-Απολλωνία                    Αρχαιολογικά Στοιχεία-Αμφίπολη</vt:lpstr>
      <vt:lpstr>             Δεύτερη Αποστολική Περιοδεία                     Αμφίπολη-Απολλωνία                    Αρχαιολογικά Στοιχεία-Αμφίπολη-Λέων</vt:lpstr>
      <vt:lpstr>            Δεύτερη Αποστολική Περιοδεία                     Αμφίπολη-Απολλωνία                    Αρχαιολογικά Στοιχεία-Αμφίπολη-Λέων</vt:lpstr>
      <vt:lpstr>            Δεύτερη Αποστολική Περιοδεία                     Αμφίπολη-Απολλωνία                    Αρχαιολογικά Στοιχεία-Αμφίπολη</vt:lpstr>
      <vt:lpstr>            Δεύτερη Αποστολική Περιοδεία                     Αμφίπολη-Απολλωνία                    Αρχαιολογικά Στοιχεία-Αμφίπολη</vt:lpstr>
      <vt:lpstr>             Δεύτερη Αποστολική Περιοδεία                     Αμφίπολη-Απολλωνία             Αρχαιολογικά Στοιχεία-Αμφίπολη-Λόφος Καστά</vt:lpstr>
      <vt:lpstr>             Δεύτερη Αποστολική Περιοδεία                     Αμφίπολη-Απολλωνία                 Αρχαιολογικά Στοιχεία-Αμφίπολη-Σφίγγες</vt:lpstr>
      <vt:lpstr>             Δεύτερη Αποστολική Περιοδεία                     Αμφίπολη-Απολλωνία                 Αρχαιολογικά Στοιχεία-Αμφίπολη-Καρυάτιδες</vt:lpstr>
      <vt:lpstr>             Δεύτερη Αποστολική Περιοδεία                     Αμφίπολη-Απολλωνία          Αρχαιολογικά Στοιχεία-Αμφίπολη-Αρπαγή Περσεφόνης</vt:lpstr>
      <vt:lpstr>             Δεύτερη Αποστολική Περιοδεία                     Αμφίπολη-Απολλωνία                          Γενικά Στοιχεία-Απολλωνία</vt:lpstr>
      <vt:lpstr>             Δεύτερη Αποστολική Περιοδεία                     Αμφίπολη-Απολλωνία                          Γενικά Στοιχεία-Απολλωνία</vt:lpstr>
      <vt:lpstr>             Δεύτερη Αποστολική Περιοδεία                     Αμφίπολη-Απολλωνία                          Γενικά Στοιχεία-Απολλωνία</vt:lpstr>
      <vt:lpstr>             Δεύτερη Αποστολική Περιοδεία                     Αμφίπολη-Απολλωνία                          Γενικά Στοιχεία-Απολλωνία</vt:lpstr>
      <vt:lpstr>             Δεύτερη Αποστολική Περιοδεία                           Θεσσαλονίκη                        Γενικά Στοιχεία-Θεσσαλονίκη</vt:lpstr>
      <vt:lpstr>             Δεύτερη Αποστολική Περιοδεία                           Θεσσαλονίκη                        Θεολογικά Στοιχεία-Θεσσαλονίκη</vt:lpstr>
      <vt:lpstr>             Δεύτερη Αποστολική Περιοδεία                           Θεσσαλονίκη                    Θεολογικά Στοιχεία-Θεσσαλονίκη</vt:lpstr>
      <vt:lpstr>             Δεύτερη Αποστολική Περιοδεία                            Θεσσαλονίκη                      Θεολογικά Στοιχεία-Θεσσαλονίκη</vt:lpstr>
      <vt:lpstr>             Δεύτερη Αποστολική Περιοδεία                           Θεσσαλονίκη                     Θεολογικά Στοιχεία-Θεσσαλονίκη </vt:lpstr>
      <vt:lpstr>             Δεύτερη Αποστολική Περιοδεία                           Θεσσαλονίκη                     Θεολογικά Στοιχεία-Θεσσαλονίκη  </vt:lpstr>
      <vt:lpstr>             Δεύτερη Αποστολική Περιοδεία                           Θεσσαλονίκη                     Θεολογικά Στοιχεία-Θεσσαλονίκη    </vt:lpstr>
      <vt:lpstr>             Δεύτερη Αποστολική Περιοδεία                           Θεσσαλονίκη                     Θεολογικά Στοιχεία-Θεσσαλονίκη     </vt:lpstr>
      <vt:lpstr>            Δεύτερη Αποστολική Περιοδεία                          Θεσσαλονίκη                     Θεολογικά Στοιχεία-Θεσσαλονίκη      Μονή Βλατάδων  </vt:lpstr>
      <vt:lpstr>            Δεύτερη Αποστολική Περιοδεία                          Θεσσαλονίκη                   Αρχαιολογικά Στοιχεία-Θεσσαλονίκη        </vt:lpstr>
      <vt:lpstr>            Δεύτερη Αποστολική Περιοδεία                          Θεσσαλονίκη                   Αρχαιολογικά Στοιχεία-Θεσσαλονίκη        </vt:lpstr>
      <vt:lpstr>            Δεύτερη Αποστολική Περιοδεία                          Θεσσαλονίκη                   Αρχαιολογικά Στοιχεία-Θεσσαλονίκη        </vt:lpstr>
      <vt:lpstr>            Δεύτερη Αποστολική Περιοδεία                          Θεσσαλονίκη                   Αρχαιολογικά Στοιχεία-Θεσσαλονίκη        </vt:lpstr>
      <vt:lpstr>            Δεύτερη Αποστολική Περιοδεία                          Θεσσαλονίκη                   Αρχαιολογικά Στοιχεία-Θεσσαλονίκη   Σταθμός Βενιζέλου Πρόπυλο     </vt:lpstr>
      <vt:lpstr>            Δεύτερη Αποστολική Περιοδεία                          Θεσσαλονίκη                   Αρχαιολογικά Στοιχεία-Θεσσαλονίκη   Σταθμός Βενιζέλου Decumanus Maximus     </vt:lpstr>
      <vt:lpstr>            Δεύτερη Αποστολική Περιοδεία                          Θεσσαλονίκη                   Αρχαιολογικά Στοιχεία-Θεσσαλονίκη   Σταθμός Βενιζέλου Βυζαντινή Λεωφόρος     </vt:lpstr>
      <vt:lpstr>            Δεύτερη Αποστολική Περιοδεία                          Θεσσαλονίκη                   Αρχαιολογικά Στοιχεία-Θεσσαλονίκη  Σταθμός Αγίας Σοφίας Μαρμαρόστρωτη Πλατεία      </vt:lpstr>
      <vt:lpstr>            Δεύτερη Αποστολική Περιοδεία                          Θεσσαλονίκη                   Αρχαιολογικά Στοιχεία-Θεσσαλονίκη    Ψηφιδωτό δάπεδο    </vt:lpstr>
      <vt:lpstr>            Δεύτερη Αποστολική Περιοδεία                             Βέροια                       Γενικά Στοιχεία-Βέροια        </vt:lpstr>
      <vt:lpstr>           Δεύτερη Αποστολική Περιοδεία                               Βέροια                       Θεολογικά Στοιχεία-Βέροια</vt:lpstr>
      <vt:lpstr>            Δεύτερη Αποστολική Περιοδεία                             Βέροια                       Θεολογικά Στοιχεία-Βέροια        </vt:lpstr>
      <vt:lpstr>            Δεύτερη Αποστολική Περιοδεία                             Βέροια                       Θεολογικά Στοιχεία-Βέροια        </vt:lpstr>
      <vt:lpstr>            Δεύτερη Αποστολική Περιοδεία                             Βέροια                       Θεολογικά Στοιχεία-Βέροια        </vt:lpstr>
      <vt:lpstr>            Δεύτερη Αποστολική Περιοδεία                             Βέροια                       Θεολογικά Στοιχεία-Βέροια        </vt:lpstr>
      <vt:lpstr>            Δεύτερη Αποστολική Περιοδεία                             Βέροια                       Θεολογικά Στοιχεία-Βέροια        </vt:lpstr>
      <vt:lpstr>            Δεύτερη Αποστολική Περιοδεία                             Βέροια                       Θεολογικά Στοιχεία-Βέροια        </vt:lpstr>
      <vt:lpstr>            Δεύτερη Αποστολική Περιοδεία                             Βέροια                     Θεολογικά Στοιχεία-Βέροια        </vt:lpstr>
      <vt:lpstr>            Δεύτερη Αποστολική Περιοδεία                             Βέροια                     Αρχαιολογικά Στοιχεία-Βεργίνα        </vt:lpstr>
      <vt:lpstr>            Δεύτερη Αποστολική Περιοδεία                             Βέροια                     Αρχαιολογικά Στοιχεία-Βεργίνα        </vt:lpstr>
      <vt:lpstr>            Δεύτερη Αποστολική Περιοδεία                             Βέροια                     Αρχαιολογικά Στοιχεία-Βεργίνα        </vt:lpstr>
      <vt:lpstr>            Δεύτερη Αποστολική Περιοδεία                             Βέροια                     Αρχαιολογικά Στοιχεία-Βεργίνα     Ανάκτορο Αιγών 350-340 π.Χ.   </vt:lpstr>
      <vt:lpstr>            Δεύτερη Αποστολική Περιοδεία                             Βέροια                     Αρχαιολογικά Στοιχεία-Βεργίνα    Πρόσοψη Τάφου Φιλίππου Β΄    </vt:lpstr>
      <vt:lpstr>            Δεύτερη Αποστολική Περιοδεία                             Βέροια                     Αρχαιολογικά Στοιχεία-Βεργίνα   Χρυσή Λάρνακα Στεφάνι Φιλίππου Β’     </vt:lpstr>
      <vt:lpstr>            Δεύτερη Αποστολική Περιοδεία                             Βέροια                   Αρχαιολογικά Στοιχεία-Βεργίνα    Όπλα Φιλίππου Β’    </vt:lpstr>
      <vt:lpstr>            Δεύτερη Αποστολική Περιοδεία                             Βέροια                   Αρχαιολογικά Στοιχεία-Μίεζα Νάουσα        </vt:lpstr>
      <vt:lpstr>            Δεύτερη Αποστολική Περιοδεία                             Βέροια                   Αρχαιολογικά Στοιχεία-Μίεζα Νάουσα        </vt:lpstr>
      <vt:lpstr>            Δεύτερη Αποστολική Περιοδεία                             Νάουσα                   Αρχαιολογικά Στοιχεία-Μίεζα    Αρχαίο  Γυμνάσιο-Θέατρο    </vt:lpstr>
      <vt:lpstr>            Δεύτερη Αποστολική Περιοδεία                             Βέροια                   Αρχαιολογικά Στοιχεία-Μίεζα Νάουσα    Αρχαίο Θέατρο    </vt:lpstr>
      <vt:lpstr>            Δεύτερη Αποστολική Περιοδεία                             Βέροια                   Αρχαιολογικά Στοιχεία-Μίεζα Νάουσα     Μακεδονικός Τάφος της Κρίσεως   </vt:lpstr>
      <vt:lpstr>            Δεύτερη Αποστολική Περιοδεία                             Βέροια                   Αρχαιολογικά Στοιχεία-Μίεζα Νάουσα     Μακεδονικός Τάφος Ανθεμίων   </vt:lpstr>
      <vt:lpstr>            Δεύτερη Αποστολική Περιοδεία                             Βέροια                   Αρχαιολογικά Στοιχεία-Μίεζα Νάουσα      Νυμφαίο Μίεζας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Βήματα του Αποστόλου Παύλου</dc:title>
  <dc:creator>Σχόλια</dc:creator>
  <cp:lastModifiedBy>Sotirios Despotis</cp:lastModifiedBy>
  <cp:revision>58</cp:revision>
  <dcterms:created xsi:type="dcterms:W3CDTF">2023-11-26T16:31:57Z</dcterms:created>
  <dcterms:modified xsi:type="dcterms:W3CDTF">2024-01-02T18:14:46Z</dcterms:modified>
</cp:coreProperties>
</file>