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presProps.xml" ContentType="application/vnd.openxmlformats-officedocument.presentationml.presProps+xml"/>
  <Override PartName="/ppt/media/image1.png" ContentType="image/png"/>
  <Override PartName="/ppt/media/image2.jpeg" ContentType="image/jpeg"/>
  <Override PartName="/ppt/media/image3.jpeg" ContentType="image/jpeg"/>
  <Override PartName="/ppt/media/image5.png" ContentType="image/png"/>
  <Override PartName="/ppt/media/image4.jpeg" ContentType="image/jpeg"/>
  <Override PartName="/ppt/media/image6.png" ContentType="image/png"/>
  <Override PartName="/ppt/media/image7.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7" r:id="rId6"/>
    <p:sldMasterId id="2147483659" r:id="rId7"/>
  </p:sld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Lst>
  <p:sldSz cx="9144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6.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74840" y="363240"/>
            <a:ext cx="8193960" cy="6253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6"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43A2C26D-97EB-4BCF-9B3B-EEFA8E950DF8}" type="slidenum">
              <a:t>&lt;#&gt;</a:t>
            </a:fld>
          </a:p>
        </p:txBody>
      </p:sp>
      <p:sp>
        <p:nvSpPr>
          <p:cNvPr id="6" name="PlaceHolder 5"/>
          <p:cNvSpPr>
            <a:spLocks noGrp="1"/>
          </p:cNvSpPr>
          <p:nvPr>
            <p:ph type="dt" idx="3"/>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74840" y="363240"/>
            <a:ext cx="8193960" cy="6253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13"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 name="PlaceHolder 3"/>
          <p:cNvSpPr>
            <a:spLocks noGrp="1"/>
          </p:cNvSpPr>
          <p:nvPr>
            <p:ph type="ftr" idx="4"/>
          </p:nvPr>
        </p:nvSpPr>
        <p:spPr/>
        <p:txBody>
          <a:bodyPr/>
          <a:p>
            <a:r>
              <a:t>Footer</a:t>
            </a:r>
          </a:p>
        </p:txBody>
      </p:sp>
      <p:sp>
        <p:nvSpPr>
          <p:cNvPr id="5" name="PlaceHolder 4"/>
          <p:cNvSpPr>
            <a:spLocks noGrp="1"/>
          </p:cNvSpPr>
          <p:nvPr>
            <p:ph type="sldNum" idx="5"/>
          </p:nvPr>
        </p:nvSpPr>
        <p:spPr/>
        <p:txBody>
          <a:bodyPr/>
          <a:p>
            <a:fld id="{E762F2A1-6537-48B2-A9ED-2ECD8D6E3BD4}" type="slidenum">
              <a:t>&lt;#&gt;</a:t>
            </a:fld>
          </a:p>
        </p:txBody>
      </p:sp>
      <p:sp>
        <p:nvSpPr>
          <p:cNvPr id="6" name="PlaceHolder 5"/>
          <p:cNvSpPr>
            <a:spLocks noGrp="1"/>
          </p:cNvSpPr>
          <p:nvPr>
            <p:ph type="dt" idx="6"/>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wo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74840" y="363240"/>
            <a:ext cx="8193960" cy="6253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0"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 name="PlaceHolder 3"/>
          <p:cNvSpPr>
            <a:spLocks noGrp="1"/>
          </p:cNvSpPr>
          <p:nvPr>
            <p:ph type="ftr" idx="7"/>
          </p:nvPr>
        </p:nvSpPr>
        <p:spPr/>
        <p:txBody>
          <a:bodyPr/>
          <a:p>
            <a:r>
              <a:t>Footer</a:t>
            </a:r>
          </a:p>
        </p:txBody>
      </p:sp>
      <p:sp>
        <p:nvSpPr>
          <p:cNvPr id="5" name="PlaceHolder 4"/>
          <p:cNvSpPr>
            <a:spLocks noGrp="1"/>
          </p:cNvSpPr>
          <p:nvPr>
            <p:ph type="sldNum" idx="8"/>
          </p:nvPr>
        </p:nvSpPr>
        <p:spPr/>
        <p:txBody>
          <a:bodyPr/>
          <a:p>
            <a:fld id="{52DF4643-E52A-4AA0-9CFD-B6F8F5875557}" type="slidenum">
              <a:t>&lt;#&gt;</a:t>
            </a:fld>
          </a:p>
        </p:txBody>
      </p:sp>
      <p:sp>
        <p:nvSpPr>
          <p:cNvPr id="6" name="PlaceHolder 5"/>
          <p:cNvSpPr>
            <a:spLocks noGrp="1"/>
          </p:cNvSpPr>
          <p:nvPr>
            <p:ph type="dt" idx="9"/>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474840" y="363240"/>
            <a:ext cx="8193960" cy="6253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7"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E6834E17-5D3C-4F67-8E24-0B6D17265CEE}" type="slidenum">
              <a:t>&lt;#&gt;</a:t>
            </a:fld>
          </a:p>
        </p:txBody>
      </p:sp>
      <p:sp>
        <p:nvSpPr>
          <p:cNvPr id="6" name="PlaceHolder 5"/>
          <p:cNvSpPr>
            <a:spLocks noGrp="1"/>
          </p:cNvSpPr>
          <p:nvPr>
            <p:ph type="dt" idx="12"/>
          </p:nvPr>
        </p:nvSpPr>
        <p:spPr/>
        <p:txBody>
          <a:bodyPr/>
          <a:p>
            <a:r>
              <a:rPr lang="el-G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Only">
    <p:spTree>
      <p:nvGrpSpPr>
        <p:cNvPr id="1" name=""/>
        <p:cNvGrpSpPr/>
        <p:nvPr/>
      </p:nvGrpSpPr>
      <p:grpSpPr>
        <a:xfrm>
          <a:off x="0" y="0"/>
          <a:ext cx="0" cy="0"/>
          <a:chOff x="0" y="0"/>
          <a:chExt cx="0" cy="0"/>
        </a:xfrm>
      </p:grpSpPr>
      <p:sp>
        <p:nvSpPr>
          <p:cNvPr id="28" name="PlaceHolder 1"/>
          <p:cNvSpPr>
            <a:spLocks noGrp="1"/>
          </p:cNvSpPr>
          <p:nvPr>
            <p:ph type="title"/>
          </p:nvPr>
        </p:nvSpPr>
        <p:spPr>
          <a:xfrm>
            <a:off x="474840" y="363240"/>
            <a:ext cx="8193960" cy="6253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29"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D20EF485-FC85-471D-A53A-5178978217A2}" type="slidenum">
              <a:t>&lt;#&gt;</a:t>
            </a:fld>
          </a:p>
        </p:txBody>
      </p:sp>
      <p:sp>
        <p:nvSpPr>
          <p:cNvPr id="6" name="PlaceHolder 5"/>
          <p:cNvSpPr>
            <a:spLocks noGrp="1"/>
          </p:cNvSpPr>
          <p:nvPr>
            <p:ph type="dt" idx="12"/>
          </p:nvPr>
        </p:nvSpPr>
        <p:spPr/>
        <p:txBody>
          <a:bodyPr/>
          <a:p>
            <a:r>
              <a:rPr lang="el-G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Προεπιλογή">
    <p:spTree>
      <p:nvGrpSpPr>
        <p:cNvPr id="1" name=""/>
        <p:cNvGrpSpPr/>
        <p:nvPr/>
      </p:nvGrpSpPr>
      <p:grpSpPr>
        <a:xfrm>
          <a:off x="0" y="0"/>
          <a:ext cx="0" cy="0"/>
          <a:chOff x="0" y="0"/>
          <a:chExt cx="0" cy="0"/>
        </a:xfrm>
      </p:grpSpPr>
      <p:sp>
        <p:nvSpPr>
          <p:cNvPr id="35" name="PlaceHolder 1"/>
          <p:cNvSpPr>
            <a:spLocks noGrp="1"/>
          </p:cNvSpPr>
          <p:nvPr>
            <p:ph type="title"/>
          </p:nvPr>
        </p:nvSpPr>
        <p:spPr>
          <a:xfrm>
            <a:off x="474840" y="363240"/>
            <a:ext cx="8193960" cy="6253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36"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 name="PlaceHolder 3"/>
          <p:cNvSpPr>
            <a:spLocks noGrp="1"/>
          </p:cNvSpPr>
          <p:nvPr>
            <p:ph type="ftr" idx="13"/>
          </p:nvPr>
        </p:nvSpPr>
        <p:spPr/>
        <p:txBody>
          <a:bodyPr/>
          <a:p>
            <a:r>
              <a:t>Footer</a:t>
            </a:r>
          </a:p>
        </p:txBody>
      </p:sp>
      <p:sp>
        <p:nvSpPr>
          <p:cNvPr id="5" name="PlaceHolder 4"/>
          <p:cNvSpPr>
            <a:spLocks noGrp="1"/>
          </p:cNvSpPr>
          <p:nvPr>
            <p:ph type="sldNum" idx="14"/>
          </p:nvPr>
        </p:nvSpPr>
        <p:spPr/>
        <p:txBody>
          <a:bodyPr/>
          <a:p>
            <a:fld id="{F200E205-BFF1-4DF9-AC82-D279C1F362DC}" type="slidenum">
              <a:t>&lt;#&gt;</a:t>
            </a:fld>
          </a:p>
        </p:txBody>
      </p:sp>
      <p:sp>
        <p:nvSpPr>
          <p:cNvPr id="6" name="PlaceHolder 5"/>
          <p:cNvSpPr>
            <a:spLocks noGrp="1"/>
          </p:cNvSpPr>
          <p:nvPr>
            <p:ph type="dt" idx="15"/>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Blank">
    <p:spTree>
      <p:nvGrpSpPr>
        <p:cNvPr id="1" name=""/>
        <p:cNvGrpSpPr/>
        <p:nvPr/>
      </p:nvGrpSpPr>
      <p:grpSpPr>
        <a:xfrm>
          <a:off x="0" y="0"/>
          <a:ext cx="0" cy="0"/>
          <a:chOff x="0" y="0"/>
          <a:chExt cx="0" cy="0"/>
        </a:xfrm>
      </p:grpSpPr>
      <p:sp>
        <p:nvSpPr>
          <p:cNvPr id="42" name="PlaceHolder 1"/>
          <p:cNvSpPr>
            <a:spLocks noGrp="1"/>
          </p:cNvSpPr>
          <p:nvPr>
            <p:ph type="title"/>
          </p:nvPr>
        </p:nvSpPr>
        <p:spPr>
          <a:xfrm>
            <a:off x="474840" y="363240"/>
            <a:ext cx="8193960" cy="625320"/>
          </a:xfrm>
          <a:prstGeom prst="rect">
            <a:avLst/>
          </a:prstGeom>
          <a:noFill/>
          <a:ln w="0">
            <a:noFill/>
          </a:ln>
        </p:spPr>
        <p:txBody>
          <a:bodyPr lIns="0" rIns="0" tIns="0" bIns="0" anchor="ctr">
            <a:noAutofit/>
          </a:bodyPr>
          <a:p>
            <a:pPr indent="0" algn="ctr">
              <a:buNone/>
            </a:pPr>
            <a:endParaRPr b="0" lang="el-GR" sz="4400" strike="noStrike" u="none">
              <a:solidFill>
                <a:srgbClr val="000000"/>
              </a:solidFill>
              <a:uFillTx/>
              <a:latin typeface="Arial"/>
            </a:endParaRPr>
          </a:p>
        </p:txBody>
      </p:sp>
      <p:sp>
        <p:nvSpPr>
          <p:cNvPr id="43" name="PlaceHolder 2"/>
          <p:cNvSpPr>
            <a:spLocks noGrp="1"/>
          </p:cNvSpPr>
          <p:nvPr>
            <p:ph/>
          </p:nvPr>
        </p:nvSpPr>
        <p:spPr>
          <a:xfrm>
            <a:off x="457200" y="1604520"/>
            <a:ext cx="8228880" cy="3976920"/>
          </a:xfrm>
          <a:prstGeom prst="rect">
            <a:avLst/>
          </a:prstGeom>
          <a:noFill/>
          <a:ln w="0">
            <a:noFill/>
          </a:ln>
        </p:spPr>
        <p:txBody>
          <a:bodyPr lIns="0" rIns="0" tIns="0" bIns="0" anchor="t">
            <a:normAutofit/>
          </a:bodyPr>
          <a:p>
            <a:pPr indent="0">
              <a:spcBef>
                <a:spcPts val="1417"/>
              </a:spcBef>
              <a:buNone/>
            </a:pPr>
            <a:endParaRPr b="0" lang="el-GR" sz="3200" strike="noStrike" u="none">
              <a:solidFill>
                <a:srgbClr val="000000"/>
              </a:solidFill>
              <a:uFillTx/>
              <a:latin typeface="Arial"/>
            </a:endParaRPr>
          </a:p>
        </p:txBody>
      </p:sp>
      <p:sp>
        <p:nvSpPr>
          <p:cNvPr id="4" name="PlaceHolder 3"/>
          <p:cNvSpPr>
            <a:spLocks noGrp="1"/>
          </p:cNvSpPr>
          <p:nvPr>
            <p:ph type="ftr" idx="16"/>
          </p:nvPr>
        </p:nvSpPr>
        <p:spPr/>
        <p:txBody>
          <a:bodyPr/>
          <a:p>
            <a:r>
              <a:t>Footer</a:t>
            </a:r>
          </a:p>
        </p:txBody>
      </p:sp>
      <p:sp>
        <p:nvSpPr>
          <p:cNvPr id="5" name="PlaceHolder 4"/>
          <p:cNvSpPr>
            <a:spLocks noGrp="1"/>
          </p:cNvSpPr>
          <p:nvPr>
            <p:ph type="sldNum" idx="17"/>
          </p:nvPr>
        </p:nvSpPr>
        <p:spPr/>
        <p:txBody>
          <a:bodyPr/>
          <a:p>
            <a:fld id="{03CBE448-D34A-455D-89ED-C30098F2167A}" type="slidenum">
              <a:t>&lt;#&gt;</a:t>
            </a:fld>
          </a:p>
        </p:txBody>
      </p:sp>
      <p:sp>
        <p:nvSpPr>
          <p:cNvPr id="6" name="PlaceHolder 5"/>
          <p:cNvSpPr>
            <a:spLocks noGrp="1"/>
          </p:cNvSpPr>
          <p:nvPr>
            <p:ph type="dt" idx="18"/>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Relationship Id="rId3" Type="http://schemas.openxmlformats.org/officeDocument/2006/relationships/slideLayout" Target="../slideLayouts/slideLayout5.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6.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7.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74840" y="388800"/>
            <a:ext cx="8193960" cy="5738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 name="PlaceHolder 3"/>
          <p:cNvSpPr>
            <a:spLocks noGrp="1"/>
          </p:cNvSpPr>
          <p:nvPr>
            <p:ph type="ftr" idx="1"/>
          </p:nvPr>
        </p:nvSpPr>
        <p:spPr>
          <a:xfrm>
            <a:off x="3108960" y="6378120"/>
            <a:ext cx="2925360" cy="342360"/>
          </a:xfrm>
          <a:prstGeom prst="rect">
            <a:avLst/>
          </a:prstGeom>
          <a:noFill/>
          <a:ln w="0">
            <a:noFill/>
          </a:ln>
        </p:spPr>
        <p:txBody>
          <a:bodyPr lIns="0" rIns="0" tIns="0" bIns="0" anchor="t">
            <a:noAutofit/>
          </a:bodyPr>
          <a:lstStyle>
            <a:lvl1pPr indent="0" algn="ctr">
              <a:lnSpc>
                <a:spcPct val="100000"/>
              </a:lnSpc>
              <a:buNone/>
              <a:tabLst>
                <a:tab algn="l" pos="0"/>
              </a:tabLst>
              <a:defRPr b="0" lang="el-GR" sz="1400" strike="noStrike" u="none">
                <a:solidFill>
                  <a:srgbClr val="000000"/>
                </a:solidFill>
                <a:uFillTx/>
                <a:latin typeface="Times New Roman"/>
              </a:defRPr>
            </a:lvl1pPr>
          </a:lstStyle>
          <a:p>
            <a:pPr indent="0" algn="ctr">
              <a:lnSpc>
                <a:spcPct val="100000"/>
              </a:lnSpc>
              <a:buNone/>
              <a:tabLst>
                <a:tab algn="l" pos="0"/>
              </a:tabLst>
            </a:pPr>
            <a:r>
              <a:rPr b="0" lang="el-GR" sz="1400" strike="noStrike" u="none">
                <a:solidFill>
                  <a:srgbClr val="000000"/>
                </a:solidFill>
                <a:uFillTx/>
                <a:latin typeface="Times New Roman"/>
              </a:rPr>
              <a:t>&lt;υποσέλιδο&gt;</a:t>
            </a:r>
            <a:endParaRPr b="0" lang="el-GR" sz="1400" strike="noStrike" u="none">
              <a:solidFill>
                <a:srgbClr val="000000"/>
              </a:solidFill>
              <a:uFillTx/>
              <a:latin typeface="Times New Roman"/>
            </a:endParaRPr>
          </a:p>
        </p:txBody>
      </p:sp>
      <p:sp>
        <p:nvSpPr>
          <p:cNvPr id="3" name="PlaceHolder 4"/>
          <p:cNvSpPr>
            <a:spLocks noGrp="1"/>
          </p:cNvSpPr>
          <p:nvPr>
            <p:ph type="sldNum" idx="2"/>
          </p:nvPr>
        </p:nvSpPr>
        <p:spPr>
          <a:xfrm>
            <a:off x="6583680" y="6378120"/>
            <a:ext cx="2102400" cy="342360"/>
          </a:xfrm>
          <a:prstGeom prst="rect">
            <a:avLst/>
          </a:prstGeom>
          <a:noFill/>
          <a:ln w="0">
            <a:noFill/>
          </a:ln>
        </p:spPr>
        <p:txBody>
          <a:bodyPr lIns="0" rIns="0" tIns="0" bIns="0" anchor="t">
            <a:noAutofit/>
          </a:bodyPr>
          <a:lstStyle>
            <a:lvl1pPr indent="0" algn="r" defTabSz="914400">
              <a:lnSpc>
                <a:spcPct val="100000"/>
              </a:lnSpc>
              <a:buNone/>
              <a:tabLst>
                <a:tab algn="l" pos="0"/>
              </a:tabLst>
              <a:defRPr b="0" lang="el-GR" sz="1800" strike="noStrike" u="none">
                <a:solidFill>
                  <a:schemeClr val="dk1">
                    <a:tint val="75000"/>
                  </a:schemeClr>
                </a:solidFill>
                <a:uFillTx/>
                <a:latin typeface="Calibri"/>
              </a:defRPr>
            </a:lvl1pPr>
          </a:lstStyle>
          <a:p>
            <a:pPr indent="0" algn="r" defTabSz="914400">
              <a:lnSpc>
                <a:spcPct val="100000"/>
              </a:lnSpc>
              <a:buNone/>
              <a:tabLst>
                <a:tab algn="l" pos="0"/>
              </a:tabLst>
            </a:pPr>
            <a:fld id="{B4152FE8-E912-4B5F-A651-0526590F5D8C}" type="slidenum">
              <a:rPr b="0" lang="el-GR" sz="1800" strike="noStrike" u="none">
                <a:solidFill>
                  <a:schemeClr val="dk1">
                    <a:tint val="75000"/>
                  </a:schemeClr>
                </a:solidFill>
                <a:uFillTx/>
                <a:latin typeface="Calibri"/>
              </a:rPr>
              <a:t>&lt;αριθμός&gt;</a:t>
            </a:fld>
            <a:endParaRPr b="0" lang="el-GR" sz="1800" strike="noStrike" u="none">
              <a:solidFill>
                <a:srgbClr val="000000"/>
              </a:solidFill>
              <a:uFillTx/>
              <a:latin typeface="Times New Roman"/>
            </a:endParaRPr>
          </a:p>
        </p:txBody>
      </p:sp>
      <p:sp>
        <p:nvSpPr>
          <p:cNvPr id="4" name="PlaceHolder 5"/>
          <p:cNvSpPr>
            <a:spLocks noGrp="1"/>
          </p:cNvSpPr>
          <p:nvPr>
            <p:ph type="dt" idx="3"/>
          </p:nvPr>
        </p:nvSpPr>
        <p:spPr>
          <a:xfrm>
            <a:off x="457200" y="6378120"/>
            <a:ext cx="2102400" cy="342360"/>
          </a:xfrm>
          <a:prstGeom prst="rect">
            <a:avLst/>
          </a:prstGeom>
          <a:noFill/>
          <a:ln w="0">
            <a:noFill/>
          </a:ln>
        </p:spPr>
        <p:txBody>
          <a:bodyPr lIns="0" rIns="0" tIns="0" bIns="0" anchor="t">
            <a:noAutofit/>
          </a:bodyPr>
          <a:lstStyle>
            <a:lvl1pPr indent="0">
              <a:buNone/>
              <a:defRPr b="0" lang="el-GR" sz="1400" strike="noStrike" u="none">
                <a:solidFill>
                  <a:srgbClr val="000000"/>
                </a:solidFill>
                <a:uFillTx/>
                <a:latin typeface="Times New Roman"/>
              </a:defRPr>
            </a:lvl1pPr>
          </a:lstStyle>
          <a:p>
            <a:pPr indent="0">
              <a:buNone/>
            </a:pPr>
            <a:r>
              <a:rPr b="0" lang="el-GR" sz="1400" strike="noStrike" u="none">
                <a:solidFill>
                  <a:srgbClr val="000000"/>
                </a:solidFill>
                <a:uFillTx/>
                <a:latin typeface="Times New Roman"/>
              </a:rPr>
              <a:t>&lt;ημερομηνία/ώρα&gt;</a:t>
            </a:r>
            <a:endParaRPr b="0" lang="el-GR"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474840" y="388800"/>
            <a:ext cx="8193960" cy="5738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8"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9" name="PlaceHolder 3"/>
          <p:cNvSpPr>
            <a:spLocks noGrp="1"/>
          </p:cNvSpPr>
          <p:nvPr>
            <p:ph type="ftr" idx="4"/>
          </p:nvPr>
        </p:nvSpPr>
        <p:spPr>
          <a:xfrm>
            <a:off x="3108960" y="6378120"/>
            <a:ext cx="2925360" cy="342360"/>
          </a:xfrm>
          <a:prstGeom prst="rect">
            <a:avLst/>
          </a:prstGeom>
          <a:noFill/>
          <a:ln w="0">
            <a:noFill/>
          </a:ln>
        </p:spPr>
        <p:txBody>
          <a:bodyPr lIns="0" rIns="0" tIns="0" bIns="0" anchor="t">
            <a:noAutofit/>
          </a:bodyPr>
          <a:lstStyle>
            <a:lvl1pPr indent="0" algn="ctr">
              <a:lnSpc>
                <a:spcPct val="100000"/>
              </a:lnSpc>
              <a:buNone/>
              <a:tabLst>
                <a:tab algn="l" pos="0"/>
              </a:tabLst>
              <a:defRPr b="0" lang="el-GR" sz="1400" strike="noStrike" u="none">
                <a:solidFill>
                  <a:srgbClr val="000000"/>
                </a:solidFill>
                <a:uFillTx/>
                <a:latin typeface="Times New Roman"/>
              </a:defRPr>
            </a:lvl1pPr>
          </a:lstStyle>
          <a:p>
            <a:pPr indent="0" algn="ctr">
              <a:lnSpc>
                <a:spcPct val="100000"/>
              </a:lnSpc>
              <a:buNone/>
              <a:tabLst>
                <a:tab algn="l" pos="0"/>
              </a:tabLst>
            </a:pPr>
            <a:r>
              <a:rPr b="0" lang="el-GR" sz="1400" strike="noStrike" u="none">
                <a:solidFill>
                  <a:srgbClr val="000000"/>
                </a:solidFill>
                <a:uFillTx/>
                <a:latin typeface="Times New Roman"/>
              </a:rPr>
              <a:t>&lt;υποσέλιδο&gt;</a:t>
            </a:r>
            <a:endParaRPr b="0" lang="el-GR" sz="1400" strike="noStrike" u="none">
              <a:solidFill>
                <a:srgbClr val="000000"/>
              </a:solidFill>
              <a:uFillTx/>
              <a:latin typeface="Times New Roman"/>
            </a:endParaRPr>
          </a:p>
        </p:txBody>
      </p:sp>
      <p:sp>
        <p:nvSpPr>
          <p:cNvPr id="10" name="PlaceHolder 4"/>
          <p:cNvSpPr>
            <a:spLocks noGrp="1"/>
          </p:cNvSpPr>
          <p:nvPr>
            <p:ph type="sldNum" idx="5"/>
          </p:nvPr>
        </p:nvSpPr>
        <p:spPr>
          <a:xfrm>
            <a:off x="6583680" y="6378120"/>
            <a:ext cx="2102400" cy="342360"/>
          </a:xfrm>
          <a:prstGeom prst="rect">
            <a:avLst/>
          </a:prstGeom>
          <a:noFill/>
          <a:ln w="0">
            <a:noFill/>
          </a:ln>
        </p:spPr>
        <p:txBody>
          <a:bodyPr lIns="0" rIns="0" tIns="0" bIns="0" anchor="t">
            <a:noAutofit/>
          </a:bodyPr>
          <a:lstStyle>
            <a:lvl1pPr indent="0" algn="r" defTabSz="914400">
              <a:lnSpc>
                <a:spcPct val="100000"/>
              </a:lnSpc>
              <a:buNone/>
              <a:tabLst>
                <a:tab algn="l" pos="0"/>
              </a:tabLst>
              <a:defRPr b="0" lang="el-GR" sz="1800" strike="noStrike" u="none">
                <a:solidFill>
                  <a:schemeClr val="dk1">
                    <a:tint val="75000"/>
                  </a:schemeClr>
                </a:solidFill>
                <a:uFillTx/>
                <a:latin typeface="Calibri"/>
              </a:defRPr>
            </a:lvl1pPr>
          </a:lstStyle>
          <a:p>
            <a:pPr indent="0" algn="r" defTabSz="914400">
              <a:lnSpc>
                <a:spcPct val="100000"/>
              </a:lnSpc>
              <a:buNone/>
              <a:tabLst>
                <a:tab algn="l" pos="0"/>
              </a:tabLst>
            </a:pPr>
            <a:fld id="{B55834CE-5275-4AB8-88E9-C257F9C323E8}" type="slidenum">
              <a:rPr b="0" lang="el-GR" sz="1800" strike="noStrike" u="none">
                <a:solidFill>
                  <a:schemeClr val="dk1">
                    <a:tint val="75000"/>
                  </a:schemeClr>
                </a:solidFill>
                <a:uFillTx/>
                <a:latin typeface="Calibri"/>
              </a:rPr>
              <a:t>&lt;αριθμός&gt;</a:t>
            </a:fld>
            <a:endParaRPr b="0" lang="el-GR" sz="1800" strike="noStrike" u="none">
              <a:solidFill>
                <a:srgbClr val="000000"/>
              </a:solidFill>
              <a:uFillTx/>
              <a:latin typeface="Times New Roman"/>
            </a:endParaRPr>
          </a:p>
        </p:txBody>
      </p:sp>
      <p:sp>
        <p:nvSpPr>
          <p:cNvPr id="11" name="PlaceHolder 5"/>
          <p:cNvSpPr>
            <a:spLocks noGrp="1"/>
          </p:cNvSpPr>
          <p:nvPr>
            <p:ph type="dt" idx="6"/>
          </p:nvPr>
        </p:nvSpPr>
        <p:spPr>
          <a:xfrm>
            <a:off x="457200" y="6378120"/>
            <a:ext cx="2102400" cy="342360"/>
          </a:xfrm>
          <a:prstGeom prst="rect">
            <a:avLst/>
          </a:prstGeom>
          <a:noFill/>
          <a:ln w="0">
            <a:noFill/>
          </a:ln>
        </p:spPr>
        <p:txBody>
          <a:bodyPr lIns="0" rIns="0" tIns="0" bIns="0" anchor="t">
            <a:noAutofit/>
          </a:bodyPr>
          <a:lstStyle>
            <a:lvl1pPr indent="0">
              <a:buNone/>
              <a:defRPr b="0" lang="el-GR" sz="1400" strike="noStrike" u="none">
                <a:solidFill>
                  <a:srgbClr val="000000"/>
                </a:solidFill>
                <a:uFillTx/>
                <a:latin typeface="Times New Roman"/>
              </a:defRPr>
            </a:lvl1pPr>
          </a:lstStyle>
          <a:p>
            <a:pPr indent="0">
              <a:buNone/>
            </a:pPr>
            <a:r>
              <a:rPr b="0" lang="el-GR" sz="1400" strike="noStrike" u="none">
                <a:solidFill>
                  <a:srgbClr val="000000"/>
                </a:solidFill>
                <a:uFillTx/>
                <a:latin typeface="Times New Roman"/>
              </a:rPr>
              <a:t>&lt;ημερομηνία/ώρα&gt;</a:t>
            </a:r>
            <a:endParaRPr b="0" lang="el-GR"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474840" y="388800"/>
            <a:ext cx="8193960" cy="5738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15"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16" name="PlaceHolder 3"/>
          <p:cNvSpPr>
            <a:spLocks noGrp="1"/>
          </p:cNvSpPr>
          <p:nvPr>
            <p:ph type="ftr" idx="7"/>
          </p:nvPr>
        </p:nvSpPr>
        <p:spPr>
          <a:xfrm>
            <a:off x="3108960" y="6378120"/>
            <a:ext cx="2925360" cy="342360"/>
          </a:xfrm>
          <a:prstGeom prst="rect">
            <a:avLst/>
          </a:prstGeom>
          <a:noFill/>
          <a:ln w="0">
            <a:noFill/>
          </a:ln>
        </p:spPr>
        <p:txBody>
          <a:bodyPr lIns="0" rIns="0" tIns="0" bIns="0" anchor="t">
            <a:noAutofit/>
          </a:bodyPr>
          <a:lstStyle>
            <a:lvl1pPr indent="0" algn="ctr">
              <a:lnSpc>
                <a:spcPct val="100000"/>
              </a:lnSpc>
              <a:buNone/>
              <a:tabLst>
                <a:tab algn="l" pos="0"/>
              </a:tabLst>
              <a:defRPr b="0" lang="el-GR" sz="1400" strike="noStrike" u="none">
                <a:solidFill>
                  <a:srgbClr val="000000"/>
                </a:solidFill>
                <a:uFillTx/>
                <a:latin typeface="Times New Roman"/>
              </a:defRPr>
            </a:lvl1pPr>
          </a:lstStyle>
          <a:p>
            <a:pPr indent="0" algn="ctr">
              <a:lnSpc>
                <a:spcPct val="100000"/>
              </a:lnSpc>
              <a:buNone/>
              <a:tabLst>
                <a:tab algn="l" pos="0"/>
              </a:tabLst>
            </a:pPr>
            <a:r>
              <a:rPr b="0" lang="el-GR" sz="1400" strike="noStrike" u="none">
                <a:solidFill>
                  <a:srgbClr val="000000"/>
                </a:solidFill>
                <a:uFillTx/>
                <a:latin typeface="Times New Roman"/>
              </a:rPr>
              <a:t>&lt;υποσέλιδο&gt;</a:t>
            </a:r>
            <a:endParaRPr b="0" lang="el-GR" sz="1400" strike="noStrike" u="none">
              <a:solidFill>
                <a:srgbClr val="000000"/>
              </a:solidFill>
              <a:uFillTx/>
              <a:latin typeface="Times New Roman"/>
            </a:endParaRPr>
          </a:p>
        </p:txBody>
      </p:sp>
      <p:sp>
        <p:nvSpPr>
          <p:cNvPr id="17" name="PlaceHolder 4"/>
          <p:cNvSpPr>
            <a:spLocks noGrp="1"/>
          </p:cNvSpPr>
          <p:nvPr>
            <p:ph type="sldNum" idx="8"/>
          </p:nvPr>
        </p:nvSpPr>
        <p:spPr>
          <a:xfrm>
            <a:off x="6583680" y="6378120"/>
            <a:ext cx="2102400" cy="342360"/>
          </a:xfrm>
          <a:prstGeom prst="rect">
            <a:avLst/>
          </a:prstGeom>
          <a:noFill/>
          <a:ln w="0">
            <a:noFill/>
          </a:ln>
        </p:spPr>
        <p:txBody>
          <a:bodyPr lIns="0" rIns="0" tIns="0" bIns="0" anchor="t">
            <a:noAutofit/>
          </a:bodyPr>
          <a:lstStyle>
            <a:lvl1pPr indent="0" algn="r" defTabSz="914400">
              <a:lnSpc>
                <a:spcPct val="100000"/>
              </a:lnSpc>
              <a:buNone/>
              <a:tabLst>
                <a:tab algn="l" pos="0"/>
              </a:tabLst>
              <a:defRPr b="0" lang="el-GR" sz="1800" strike="noStrike" u="none">
                <a:solidFill>
                  <a:schemeClr val="dk1">
                    <a:tint val="75000"/>
                  </a:schemeClr>
                </a:solidFill>
                <a:uFillTx/>
                <a:latin typeface="Calibri"/>
              </a:defRPr>
            </a:lvl1pPr>
          </a:lstStyle>
          <a:p>
            <a:pPr indent="0" algn="r" defTabSz="914400">
              <a:lnSpc>
                <a:spcPct val="100000"/>
              </a:lnSpc>
              <a:buNone/>
              <a:tabLst>
                <a:tab algn="l" pos="0"/>
              </a:tabLst>
            </a:pPr>
            <a:fld id="{8D1E1B71-5067-4D79-ADDF-421E2F4B5047}" type="slidenum">
              <a:rPr b="0" lang="el-GR" sz="1800" strike="noStrike" u="none">
                <a:solidFill>
                  <a:schemeClr val="dk1">
                    <a:tint val="75000"/>
                  </a:schemeClr>
                </a:solidFill>
                <a:uFillTx/>
                <a:latin typeface="Calibri"/>
              </a:rPr>
              <a:t>&lt;αριθμός&gt;</a:t>
            </a:fld>
            <a:endParaRPr b="0" lang="el-GR" sz="1800" strike="noStrike" u="none">
              <a:solidFill>
                <a:srgbClr val="000000"/>
              </a:solidFill>
              <a:uFillTx/>
              <a:latin typeface="Times New Roman"/>
            </a:endParaRPr>
          </a:p>
        </p:txBody>
      </p:sp>
      <p:sp>
        <p:nvSpPr>
          <p:cNvPr id="18" name="PlaceHolder 5"/>
          <p:cNvSpPr>
            <a:spLocks noGrp="1"/>
          </p:cNvSpPr>
          <p:nvPr>
            <p:ph type="dt" idx="9"/>
          </p:nvPr>
        </p:nvSpPr>
        <p:spPr>
          <a:xfrm>
            <a:off x="457200" y="6378120"/>
            <a:ext cx="2102400" cy="342360"/>
          </a:xfrm>
          <a:prstGeom prst="rect">
            <a:avLst/>
          </a:prstGeom>
          <a:noFill/>
          <a:ln w="0">
            <a:noFill/>
          </a:ln>
        </p:spPr>
        <p:txBody>
          <a:bodyPr lIns="0" rIns="0" tIns="0" bIns="0" anchor="t">
            <a:noAutofit/>
          </a:bodyPr>
          <a:lstStyle>
            <a:lvl1pPr indent="0">
              <a:buNone/>
              <a:defRPr b="0" lang="el-GR" sz="1400" strike="noStrike" u="none">
                <a:solidFill>
                  <a:srgbClr val="000000"/>
                </a:solidFill>
                <a:uFillTx/>
                <a:latin typeface="Times New Roman"/>
              </a:defRPr>
            </a:lvl1pPr>
          </a:lstStyle>
          <a:p>
            <a:pPr indent="0">
              <a:buNone/>
            </a:pPr>
            <a:r>
              <a:rPr b="0" lang="el-GR" sz="1400" strike="noStrike" u="none">
                <a:solidFill>
                  <a:srgbClr val="000000"/>
                </a:solidFill>
                <a:uFillTx/>
                <a:latin typeface="Times New Roman"/>
              </a:rPr>
              <a:t>&lt;ημερομηνία/ώρα&gt;</a:t>
            </a:r>
            <a:endParaRPr b="0" lang="el-GR"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21" name="PlaceHolder 1"/>
          <p:cNvSpPr>
            <a:spLocks noGrp="1"/>
          </p:cNvSpPr>
          <p:nvPr>
            <p:ph type="title"/>
          </p:nvPr>
        </p:nvSpPr>
        <p:spPr>
          <a:xfrm>
            <a:off x="474840" y="388800"/>
            <a:ext cx="8193960" cy="5738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22"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23" name="PlaceHolder 3"/>
          <p:cNvSpPr>
            <a:spLocks noGrp="1"/>
          </p:cNvSpPr>
          <p:nvPr>
            <p:ph type="ftr" idx="10"/>
          </p:nvPr>
        </p:nvSpPr>
        <p:spPr>
          <a:xfrm>
            <a:off x="3108960" y="6378120"/>
            <a:ext cx="2925360" cy="342360"/>
          </a:xfrm>
          <a:prstGeom prst="rect">
            <a:avLst/>
          </a:prstGeom>
          <a:noFill/>
          <a:ln w="0">
            <a:noFill/>
          </a:ln>
        </p:spPr>
        <p:txBody>
          <a:bodyPr lIns="0" rIns="0" tIns="0" bIns="0" anchor="t">
            <a:noAutofit/>
          </a:bodyPr>
          <a:lstStyle>
            <a:lvl1pPr indent="0" algn="ctr">
              <a:lnSpc>
                <a:spcPct val="100000"/>
              </a:lnSpc>
              <a:buNone/>
              <a:tabLst>
                <a:tab algn="l" pos="0"/>
              </a:tabLst>
              <a:defRPr b="0" lang="el-GR" sz="1400" strike="noStrike" u="none">
                <a:solidFill>
                  <a:srgbClr val="000000"/>
                </a:solidFill>
                <a:uFillTx/>
                <a:latin typeface="Times New Roman"/>
              </a:defRPr>
            </a:lvl1pPr>
          </a:lstStyle>
          <a:p>
            <a:pPr indent="0" algn="ctr">
              <a:lnSpc>
                <a:spcPct val="100000"/>
              </a:lnSpc>
              <a:buNone/>
              <a:tabLst>
                <a:tab algn="l" pos="0"/>
              </a:tabLst>
            </a:pPr>
            <a:r>
              <a:rPr b="0" lang="el-GR" sz="1400" strike="noStrike" u="none">
                <a:solidFill>
                  <a:srgbClr val="000000"/>
                </a:solidFill>
                <a:uFillTx/>
                <a:latin typeface="Times New Roman"/>
              </a:rPr>
              <a:t>&lt;υποσέλιδο&gt;</a:t>
            </a:r>
            <a:endParaRPr b="0" lang="el-GR" sz="1400" strike="noStrike" u="none">
              <a:solidFill>
                <a:srgbClr val="000000"/>
              </a:solidFill>
              <a:uFillTx/>
              <a:latin typeface="Times New Roman"/>
            </a:endParaRPr>
          </a:p>
        </p:txBody>
      </p:sp>
      <p:sp>
        <p:nvSpPr>
          <p:cNvPr id="24" name="PlaceHolder 4"/>
          <p:cNvSpPr>
            <a:spLocks noGrp="1"/>
          </p:cNvSpPr>
          <p:nvPr>
            <p:ph type="sldNum" idx="11"/>
          </p:nvPr>
        </p:nvSpPr>
        <p:spPr>
          <a:xfrm>
            <a:off x="6583680" y="6378120"/>
            <a:ext cx="2102400" cy="342360"/>
          </a:xfrm>
          <a:prstGeom prst="rect">
            <a:avLst/>
          </a:prstGeom>
          <a:noFill/>
          <a:ln w="0">
            <a:noFill/>
          </a:ln>
        </p:spPr>
        <p:txBody>
          <a:bodyPr lIns="0" rIns="0" tIns="0" bIns="0" anchor="t">
            <a:noAutofit/>
          </a:bodyPr>
          <a:lstStyle>
            <a:lvl1pPr indent="0" algn="r" defTabSz="914400">
              <a:lnSpc>
                <a:spcPct val="100000"/>
              </a:lnSpc>
              <a:buNone/>
              <a:tabLst>
                <a:tab algn="l" pos="0"/>
              </a:tabLst>
              <a:defRPr b="0" lang="el-GR" sz="1800" strike="noStrike" u="none">
                <a:solidFill>
                  <a:schemeClr val="dk1">
                    <a:tint val="75000"/>
                  </a:schemeClr>
                </a:solidFill>
                <a:uFillTx/>
                <a:latin typeface="Calibri"/>
              </a:defRPr>
            </a:lvl1pPr>
          </a:lstStyle>
          <a:p>
            <a:pPr indent="0" algn="r" defTabSz="914400">
              <a:lnSpc>
                <a:spcPct val="100000"/>
              </a:lnSpc>
              <a:buNone/>
              <a:tabLst>
                <a:tab algn="l" pos="0"/>
              </a:tabLst>
            </a:pPr>
            <a:fld id="{543659F6-E740-4BEA-90F9-FAAE474F7DD4}" type="slidenum">
              <a:rPr b="0" lang="el-GR" sz="1800" strike="noStrike" u="none">
                <a:solidFill>
                  <a:schemeClr val="dk1">
                    <a:tint val="75000"/>
                  </a:schemeClr>
                </a:solidFill>
                <a:uFillTx/>
                <a:latin typeface="Calibri"/>
              </a:rPr>
              <a:t>&lt;αριθμός&gt;</a:t>
            </a:fld>
            <a:endParaRPr b="0" lang="el-GR" sz="1800" strike="noStrike" u="none">
              <a:solidFill>
                <a:srgbClr val="000000"/>
              </a:solidFill>
              <a:uFillTx/>
              <a:latin typeface="Times New Roman"/>
            </a:endParaRPr>
          </a:p>
        </p:txBody>
      </p:sp>
      <p:sp>
        <p:nvSpPr>
          <p:cNvPr id="25" name="PlaceHolder 5"/>
          <p:cNvSpPr>
            <a:spLocks noGrp="1"/>
          </p:cNvSpPr>
          <p:nvPr>
            <p:ph type="dt" idx="12"/>
          </p:nvPr>
        </p:nvSpPr>
        <p:spPr>
          <a:xfrm>
            <a:off x="457200" y="6378120"/>
            <a:ext cx="2102400" cy="342360"/>
          </a:xfrm>
          <a:prstGeom prst="rect">
            <a:avLst/>
          </a:prstGeom>
          <a:noFill/>
          <a:ln w="0">
            <a:noFill/>
          </a:ln>
        </p:spPr>
        <p:txBody>
          <a:bodyPr lIns="0" rIns="0" tIns="0" bIns="0" anchor="t">
            <a:noAutofit/>
          </a:bodyPr>
          <a:lstStyle>
            <a:lvl1pPr indent="0">
              <a:buNone/>
              <a:defRPr b="0" lang="el-GR" sz="1400" strike="noStrike" u="none">
                <a:solidFill>
                  <a:srgbClr val="000000"/>
                </a:solidFill>
                <a:uFillTx/>
                <a:latin typeface="Times New Roman"/>
              </a:defRPr>
            </a:lvl1pPr>
          </a:lstStyle>
          <a:p>
            <a:pPr indent="0">
              <a:buNone/>
            </a:pPr>
            <a:r>
              <a:rPr b="0" lang="el-GR" sz="1400" strike="noStrike" u="none">
                <a:solidFill>
                  <a:srgbClr val="000000"/>
                </a:solidFill>
                <a:uFillTx/>
                <a:latin typeface="Times New Roman"/>
              </a:rPr>
              <a:t>&lt;ημερομηνία/ώρα&gt;</a:t>
            </a:r>
            <a:endParaRPr b="0" lang="el-GR"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5" r:id="rId2"/>
    <p:sldLayoutId id="2147483656" r:id="rId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30" name="PlaceHolder 1"/>
          <p:cNvSpPr>
            <a:spLocks noGrp="1"/>
          </p:cNvSpPr>
          <p:nvPr>
            <p:ph type="title"/>
          </p:nvPr>
        </p:nvSpPr>
        <p:spPr>
          <a:xfrm>
            <a:off x="474840" y="388800"/>
            <a:ext cx="8193960" cy="5738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31"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2" name="PlaceHolder 3"/>
          <p:cNvSpPr>
            <a:spLocks noGrp="1"/>
          </p:cNvSpPr>
          <p:nvPr>
            <p:ph type="ftr" idx="13"/>
          </p:nvPr>
        </p:nvSpPr>
        <p:spPr>
          <a:xfrm>
            <a:off x="3108960" y="6378120"/>
            <a:ext cx="2925360" cy="342360"/>
          </a:xfrm>
          <a:prstGeom prst="rect">
            <a:avLst/>
          </a:prstGeom>
          <a:noFill/>
          <a:ln w="0">
            <a:noFill/>
          </a:ln>
        </p:spPr>
        <p:txBody>
          <a:bodyPr lIns="0" rIns="0" tIns="0" bIns="0" anchor="t">
            <a:noAutofit/>
          </a:bodyPr>
          <a:lstStyle>
            <a:lvl1pPr indent="0" algn="ctr">
              <a:lnSpc>
                <a:spcPct val="100000"/>
              </a:lnSpc>
              <a:buNone/>
              <a:tabLst>
                <a:tab algn="l" pos="0"/>
              </a:tabLst>
              <a:defRPr b="0" lang="el-GR" sz="1400" strike="noStrike" u="none">
                <a:solidFill>
                  <a:srgbClr val="000000"/>
                </a:solidFill>
                <a:uFillTx/>
                <a:latin typeface="Times New Roman"/>
              </a:defRPr>
            </a:lvl1pPr>
          </a:lstStyle>
          <a:p>
            <a:pPr indent="0" algn="ctr">
              <a:lnSpc>
                <a:spcPct val="100000"/>
              </a:lnSpc>
              <a:buNone/>
              <a:tabLst>
                <a:tab algn="l" pos="0"/>
              </a:tabLst>
            </a:pPr>
            <a:r>
              <a:rPr b="0" lang="el-GR" sz="1400" strike="noStrike" u="none">
                <a:solidFill>
                  <a:srgbClr val="000000"/>
                </a:solidFill>
                <a:uFillTx/>
                <a:latin typeface="Times New Roman"/>
              </a:rPr>
              <a:t>&lt;υποσέλιδο&gt;</a:t>
            </a:r>
            <a:endParaRPr b="0" lang="el-GR" sz="1400" strike="noStrike" u="none">
              <a:solidFill>
                <a:srgbClr val="000000"/>
              </a:solidFill>
              <a:uFillTx/>
              <a:latin typeface="Times New Roman"/>
            </a:endParaRPr>
          </a:p>
        </p:txBody>
      </p:sp>
      <p:sp>
        <p:nvSpPr>
          <p:cNvPr id="33" name="PlaceHolder 4"/>
          <p:cNvSpPr>
            <a:spLocks noGrp="1"/>
          </p:cNvSpPr>
          <p:nvPr>
            <p:ph type="sldNum" idx="14"/>
          </p:nvPr>
        </p:nvSpPr>
        <p:spPr>
          <a:xfrm>
            <a:off x="6583680" y="6378120"/>
            <a:ext cx="2102400" cy="342360"/>
          </a:xfrm>
          <a:prstGeom prst="rect">
            <a:avLst/>
          </a:prstGeom>
          <a:noFill/>
          <a:ln w="0">
            <a:noFill/>
          </a:ln>
        </p:spPr>
        <p:txBody>
          <a:bodyPr lIns="0" rIns="0" tIns="0" bIns="0" anchor="t">
            <a:noAutofit/>
          </a:bodyPr>
          <a:lstStyle>
            <a:lvl1pPr indent="0" algn="r" defTabSz="914400">
              <a:lnSpc>
                <a:spcPct val="100000"/>
              </a:lnSpc>
              <a:buNone/>
              <a:tabLst>
                <a:tab algn="l" pos="0"/>
              </a:tabLst>
              <a:defRPr b="0" lang="el-GR" sz="1800" strike="noStrike" u="none">
                <a:solidFill>
                  <a:schemeClr val="dk1">
                    <a:tint val="75000"/>
                  </a:schemeClr>
                </a:solidFill>
                <a:uFillTx/>
                <a:latin typeface="Calibri"/>
              </a:defRPr>
            </a:lvl1pPr>
          </a:lstStyle>
          <a:p>
            <a:pPr indent="0" algn="r" defTabSz="914400">
              <a:lnSpc>
                <a:spcPct val="100000"/>
              </a:lnSpc>
              <a:buNone/>
              <a:tabLst>
                <a:tab algn="l" pos="0"/>
              </a:tabLst>
            </a:pPr>
            <a:fld id="{65265AC5-144C-45C9-A271-126A60F3EF7E}" type="slidenum">
              <a:rPr b="0" lang="el-GR" sz="1800" strike="noStrike" u="none">
                <a:solidFill>
                  <a:schemeClr val="dk1">
                    <a:tint val="75000"/>
                  </a:schemeClr>
                </a:solidFill>
                <a:uFillTx/>
                <a:latin typeface="Calibri"/>
              </a:rPr>
              <a:t>&lt;αριθμός&gt;</a:t>
            </a:fld>
            <a:endParaRPr b="0" lang="el-GR" sz="1800" strike="noStrike" u="none">
              <a:solidFill>
                <a:srgbClr val="000000"/>
              </a:solidFill>
              <a:uFillTx/>
              <a:latin typeface="Times New Roman"/>
            </a:endParaRPr>
          </a:p>
        </p:txBody>
      </p:sp>
      <p:sp>
        <p:nvSpPr>
          <p:cNvPr id="34" name="PlaceHolder 5"/>
          <p:cNvSpPr>
            <a:spLocks noGrp="1"/>
          </p:cNvSpPr>
          <p:nvPr>
            <p:ph type="dt" idx="15"/>
          </p:nvPr>
        </p:nvSpPr>
        <p:spPr>
          <a:xfrm>
            <a:off x="457200" y="6378120"/>
            <a:ext cx="2102400" cy="342360"/>
          </a:xfrm>
          <a:prstGeom prst="rect">
            <a:avLst/>
          </a:prstGeom>
          <a:noFill/>
          <a:ln w="0">
            <a:noFill/>
          </a:ln>
        </p:spPr>
        <p:txBody>
          <a:bodyPr lIns="0" rIns="0" tIns="0" bIns="0" anchor="t">
            <a:noAutofit/>
          </a:bodyPr>
          <a:lstStyle>
            <a:lvl1pPr indent="0">
              <a:buNone/>
              <a:defRPr b="0" lang="el-GR" sz="1400" strike="noStrike" u="none">
                <a:solidFill>
                  <a:srgbClr val="000000"/>
                </a:solidFill>
                <a:uFillTx/>
                <a:latin typeface="Times New Roman"/>
              </a:defRPr>
            </a:lvl1pPr>
          </a:lstStyle>
          <a:p>
            <a:pPr indent="0">
              <a:buNone/>
            </a:pPr>
            <a:r>
              <a:rPr b="0" lang="el-GR" sz="1400" strike="noStrike" u="none">
                <a:solidFill>
                  <a:srgbClr val="000000"/>
                </a:solidFill>
                <a:uFillTx/>
                <a:latin typeface="Times New Roman"/>
              </a:rPr>
              <a:t>&lt;ημερομηνία/ώρα&gt;</a:t>
            </a:r>
            <a:endParaRPr b="0" lang="el-GR"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8"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chemeClr val="lt1"/>
        </a:solidFill>
      </p:bgPr>
    </p:bg>
    <p:spTree>
      <p:nvGrpSpPr>
        <p:cNvPr id="1" name=""/>
        <p:cNvGrpSpPr/>
        <p:nvPr/>
      </p:nvGrpSpPr>
      <p:grpSpPr>
        <a:xfrm>
          <a:off x="0" y="0"/>
          <a:ext cx="0" cy="0"/>
          <a:chOff x="0" y="0"/>
          <a:chExt cx="0" cy="0"/>
        </a:xfrm>
      </p:grpSpPr>
      <p:sp>
        <p:nvSpPr>
          <p:cNvPr id="37" name="PlaceHolder 1"/>
          <p:cNvSpPr>
            <a:spLocks noGrp="1"/>
          </p:cNvSpPr>
          <p:nvPr>
            <p:ph type="title"/>
          </p:nvPr>
        </p:nvSpPr>
        <p:spPr>
          <a:xfrm>
            <a:off x="474840" y="388800"/>
            <a:ext cx="8193960" cy="573840"/>
          </a:xfrm>
          <a:prstGeom prst="rect">
            <a:avLst/>
          </a:prstGeom>
          <a:noFill/>
          <a:ln w="0">
            <a:noFill/>
          </a:ln>
        </p:spPr>
        <p:txBody>
          <a:bodyPr lIns="0" rIns="0" tIns="0" bIns="0" anchor="ctr">
            <a:noAutofit/>
          </a:bodyPr>
          <a:p>
            <a:pPr indent="0">
              <a:buNone/>
            </a:pPr>
            <a:r>
              <a:rPr b="0" lang="el-GR" sz="1800" strike="noStrike" u="none">
                <a:solidFill>
                  <a:srgbClr val="000000"/>
                </a:solidFill>
                <a:uFillTx/>
                <a:latin typeface="Arial"/>
              </a:rPr>
              <a:t>Πατήστε για επεξεργασία της μορφής κειμένου του τίτλου</a:t>
            </a:r>
            <a:endParaRPr b="0" lang="el-GR" sz="1800" strike="noStrike" u="none">
              <a:solidFill>
                <a:srgbClr val="000000"/>
              </a:solidFill>
              <a:uFillTx/>
              <a:latin typeface="Arial"/>
            </a:endParaRPr>
          </a:p>
        </p:txBody>
      </p:sp>
      <p:sp>
        <p:nvSpPr>
          <p:cNvPr id="38" name="PlaceHolder 2"/>
          <p:cNvSpPr>
            <a:spLocks noGrp="1"/>
          </p:cNvSpPr>
          <p:nvPr>
            <p:ph type="body"/>
          </p:nvPr>
        </p:nvSpPr>
        <p:spPr>
          <a:xfrm>
            <a:off x="457200" y="1604520"/>
            <a:ext cx="82288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l-GR" sz="1800" strike="noStrike" u="none">
                <a:solidFill>
                  <a:srgbClr val="000000"/>
                </a:solidFill>
                <a:uFillTx/>
                <a:latin typeface="Arial"/>
              </a:rPr>
              <a:t>Πατήστε για επεξεργασία της μορφής κειμένου διάρθρωσης</a:t>
            </a:r>
            <a:endParaRPr b="0" lang="el-GR"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l-GR" sz="1800" strike="noStrike" u="none">
                <a:solidFill>
                  <a:srgbClr val="000000"/>
                </a:solidFill>
                <a:uFillTx/>
                <a:latin typeface="Arial"/>
              </a:rPr>
              <a:t>Δεύτερο επίπεδο διάρθρωσης</a:t>
            </a:r>
            <a:endParaRPr b="0" lang="el-GR"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l-GR" sz="1800" strike="noStrike" u="none">
                <a:solidFill>
                  <a:srgbClr val="000000"/>
                </a:solidFill>
                <a:uFillTx/>
                <a:latin typeface="Arial"/>
              </a:rPr>
              <a:t>Τρίτο επίπεδο διάρθρωσης</a:t>
            </a:r>
            <a:endParaRPr b="0" lang="el-GR"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l-GR" sz="1800" strike="noStrike" u="none">
                <a:solidFill>
                  <a:srgbClr val="000000"/>
                </a:solidFill>
                <a:uFillTx/>
                <a:latin typeface="Arial"/>
              </a:rPr>
              <a:t>Τέταρτο επίπεδο διάρθρωσης</a:t>
            </a:r>
            <a:endParaRPr b="0" lang="el-GR"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l-GR" sz="1800" strike="noStrike" u="none">
                <a:solidFill>
                  <a:srgbClr val="000000"/>
                </a:solidFill>
                <a:uFillTx/>
                <a:latin typeface="Arial"/>
              </a:rPr>
              <a:t>Πέμπτο επίπεδο διάρθρωσης</a:t>
            </a:r>
            <a:endParaRPr b="0" lang="el-GR"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Έκτο επίπεδο διάρθρωσης</a:t>
            </a:r>
            <a:endParaRPr b="0" lang="el-GR"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l-GR" sz="1800" strike="noStrike" u="none">
                <a:solidFill>
                  <a:srgbClr val="000000"/>
                </a:solidFill>
                <a:uFillTx/>
                <a:latin typeface="Arial"/>
              </a:rPr>
              <a:t>Έβδομο επίπεδο διάρθρωσης</a:t>
            </a:r>
            <a:endParaRPr b="0" lang="el-GR" sz="1800" strike="noStrike" u="none">
              <a:solidFill>
                <a:srgbClr val="000000"/>
              </a:solidFill>
              <a:uFillTx/>
              <a:latin typeface="Arial"/>
            </a:endParaRPr>
          </a:p>
        </p:txBody>
      </p:sp>
      <p:sp>
        <p:nvSpPr>
          <p:cNvPr id="39" name="PlaceHolder 3"/>
          <p:cNvSpPr>
            <a:spLocks noGrp="1"/>
          </p:cNvSpPr>
          <p:nvPr>
            <p:ph type="ftr" idx="16"/>
          </p:nvPr>
        </p:nvSpPr>
        <p:spPr>
          <a:xfrm>
            <a:off x="3108960" y="6378120"/>
            <a:ext cx="2925360" cy="342360"/>
          </a:xfrm>
          <a:prstGeom prst="rect">
            <a:avLst/>
          </a:prstGeom>
          <a:noFill/>
          <a:ln w="0">
            <a:noFill/>
          </a:ln>
        </p:spPr>
        <p:txBody>
          <a:bodyPr lIns="0" rIns="0" tIns="0" bIns="0" anchor="t">
            <a:noAutofit/>
          </a:bodyPr>
          <a:lstStyle>
            <a:lvl1pPr indent="0" algn="ctr">
              <a:lnSpc>
                <a:spcPct val="100000"/>
              </a:lnSpc>
              <a:buNone/>
              <a:tabLst>
                <a:tab algn="l" pos="0"/>
              </a:tabLst>
              <a:defRPr b="0" lang="el-GR" sz="1400" strike="noStrike" u="none">
                <a:solidFill>
                  <a:srgbClr val="000000"/>
                </a:solidFill>
                <a:uFillTx/>
                <a:latin typeface="Times New Roman"/>
              </a:defRPr>
            </a:lvl1pPr>
          </a:lstStyle>
          <a:p>
            <a:pPr indent="0" algn="ctr">
              <a:lnSpc>
                <a:spcPct val="100000"/>
              </a:lnSpc>
              <a:buNone/>
              <a:tabLst>
                <a:tab algn="l" pos="0"/>
              </a:tabLst>
            </a:pPr>
            <a:r>
              <a:rPr b="0" lang="el-GR" sz="1400" strike="noStrike" u="none">
                <a:solidFill>
                  <a:srgbClr val="000000"/>
                </a:solidFill>
                <a:uFillTx/>
                <a:latin typeface="Times New Roman"/>
              </a:rPr>
              <a:t>&lt;υποσέλιδο&gt;</a:t>
            </a:r>
            <a:endParaRPr b="0" lang="el-GR" sz="1400" strike="noStrike" u="none">
              <a:solidFill>
                <a:srgbClr val="000000"/>
              </a:solidFill>
              <a:uFillTx/>
              <a:latin typeface="Times New Roman"/>
            </a:endParaRPr>
          </a:p>
        </p:txBody>
      </p:sp>
      <p:sp>
        <p:nvSpPr>
          <p:cNvPr id="40" name="PlaceHolder 4"/>
          <p:cNvSpPr>
            <a:spLocks noGrp="1"/>
          </p:cNvSpPr>
          <p:nvPr>
            <p:ph type="sldNum" idx="17"/>
          </p:nvPr>
        </p:nvSpPr>
        <p:spPr>
          <a:xfrm>
            <a:off x="6583680" y="6378120"/>
            <a:ext cx="2102400" cy="342360"/>
          </a:xfrm>
          <a:prstGeom prst="rect">
            <a:avLst/>
          </a:prstGeom>
          <a:noFill/>
          <a:ln w="0">
            <a:noFill/>
          </a:ln>
        </p:spPr>
        <p:txBody>
          <a:bodyPr lIns="0" rIns="0" tIns="0" bIns="0" anchor="t">
            <a:noAutofit/>
          </a:bodyPr>
          <a:lstStyle>
            <a:lvl1pPr indent="0" algn="r" defTabSz="914400">
              <a:lnSpc>
                <a:spcPct val="100000"/>
              </a:lnSpc>
              <a:buNone/>
              <a:tabLst>
                <a:tab algn="l" pos="0"/>
              </a:tabLst>
              <a:defRPr b="0" lang="el-GR" sz="1800" strike="noStrike" u="none">
                <a:solidFill>
                  <a:schemeClr val="dk1">
                    <a:tint val="75000"/>
                  </a:schemeClr>
                </a:solidFill>
                <a:uFillTx/>
                <a:latin typeface="Calibri"/>
              </a:defRPr>
            </a:lvl1pPr>
          </a:lstStyle>
          <a:p>
            <a:pPr indent="0" algn="r" defTabSz="914400">
              <a:lnSpc>
                <a:spcPct val="100000"/>
              </a:lnSpc>
              <a:buNone/>
              <a:tabLst>
                <a:tab algn="l" pos="0"/>
              </a:tabLst>
            </a:pPr>
            <a:fld id="{4DDC6924-612E-4F73-81FF-1174EFFA206C}" type="slidenum">
              <a:rPr b="0" lang="el-GR" sz="1800" strike="noStrike" u="none">
                <a:solidFill>
                  <a:schemeClr val="dk1">
                    <a:tint val="75000"/>
                  </a:schemeClr>
                </a:solidFill>
                <a:uFillTx/>
                <a:latin typeface="Calibri"/>
              </a:rPr>
              <a:t>&lt;αριθμός&gt;</a:t>
            </a:fld>
            <a:endParaRPr b="0" lang="el-GR" sz="1800" strike="noStrike" u="none">
              <a:solidFill>
                <a:srgbClr val="000000"/>
              </a:solidFill>
              <a:uFillTx/>
              <a:latin typeface="Times New Roman"/>
            </a:endParaRPr>
          </a:p>
        </p:txBody>
      </p:sp>
      <p:sp>
        <p:nvSpPr>
          <p:cNvPr id="41" name="PlaceHolder 5"/>
          <p:cNvSpPr>
            <a:spLocks noGrp="1"/>
          </p:cNvSpPr>
          <p:nvPr>
            <p:ph type="dt" idx="18"/>
          </p:nvPr>
        </p:nvSpPr>
        <p:spPr>
          <a:xfrm>
            <a:off x="457200" y="6378120"/>
            <a:ext cx="2102400" cy="342360"/>
          </a:xfrm>
          <a:prstGeom prst="rect">
            <a:avLst/>
          </a:prstGeom>
          <a:noFill/>
          <a:ln w="0">
            <a:noFill/>
          </a:ln>
        </p:spPr>
        <p:txBody>
          <a:bodyPr lIns="0" rIns="0" tIns="0" bIns="0" anchor="t">
            <a:noAutofit/>
          </a:bodyPr>
          <a:lstStyle>
            <a:lvl1pPr indent="0">
              <a:buNone/>
              <a:defRPr b="0" lang="el-GR" sz="1400" strike="noStrike" u="none">
                <a:solidFill>
                  <a:srgbClr val="000000"/>
                </a:solidFill>
                <a:uFillTx/>
                <a:latin typeface="Times New Roman"/>
              </a:defRPr>
            </a:lvl1pPr>
          </a:lstStyle>
          <a:p>
            <a:pPr indent="0">
              <a:buNone/>
            </a:pPr>
            <a:r>
              <a:rPr b="0" lang="el-GR" sz="1400" strike="noStrike" u="none">
                <a:solidFill>
                  <a:srgbClr val="000000"/>
                </a:solidFill>
                <a:uFillTx/>
                <a:latin typeface="Times New Roman"/>
              </a:rPr>
              <a:t>&lt;ημερομηνία/ώρα&gt;</a:t>
            </a:r>
            <a:endParaRPr b="0" lang="el-GR"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0"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png"/><Relationship Id="rId6" Type="http://schemas.openxmlformats.org/officeDocument/2006/relationships/slideLayout" Target="../slideLayouts/slideLayout7.xml"/>
</Relationships>
</file>

<file path=ppt/slides/_rels/slide10.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4.xml"/>
</Relationships>
</file>

<file path=ppt/slides/_rels/slide2.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MasterSp="0">
  <p:cSld>
    <p:spTree>
      <p:nvGrpSpPr>
        <p:cNvPr id="1" name=""/>
        <p:cNvGrpSpPr/>
        <p:nvPr/>
      </p:nvGrpSpPr>
      <p:grpSpPr>
        <a:xfrm>
          <a:off x="0" y="0"/>
          <a:ext cx="0" cy="0"/>
          <a:chOff x="0" y="0"/>
          <a:chExt cx="0" cy="0"/>
        </a:xfrm>
      </p:grpSpPr>
      <p:pic>
        <p:nvPicPr>
          <p:cNvPr id="44" name="object 2" descr=""/>
          <p:cNvPicPr/>
          <p:nvPr/>
        </p:nvPicPr>
        <p:blipFill>
          <a:blip r:embed="rId1">
            <a:lum bright="20000"/>
          </a:blip>
          <a:stretch/>
        </p:blipFill>
        <p:spPr>
          <a:xfrm>
            <a:off x="0" y="0"/>
            <a:ext cx="9143280" cy="6857280"/>
          </a:xfrm>
          <a:prstGeom prst="rect">
            <a:avLst/>
          </a:prstGeom>
          <a:noFill/>
          <a:ln w="0">
            <a:noFill/>
          </a:ln>
        </p:spPr>
      </p:pic>
      <p:sp>
        <p:nvSpPr>
          <p:cNvPr id="45" name="object 3"/>
          <p:cNvSpPr/>
          <p:nvPr/>
        </p:nvSpPr>
        <p:spPr>
          <a:xfrm>
            <a:off x="6400800" y="6095880"/>
            <a:ext cx="2494800" cy="378000"/>
          </a:xfrm>
          <a:prstGeom prst="rect">
            <a:avLst/>
          </a:prstGeom>
          <a:noFill/>
          <a:ln w="0">
            <a:noFill/>
          </a:ln>
        </p:spPr>
        <p:style>
          <a:lnRef idx="0"/>
          <a:fillRef idx="0"/>
          <a:effectRef idx="0"/>
          <a:fontRef idx="minor"/>
        </p:style>
        <p:txBody>
          <a:bodyPr lIns="0" rIns="0" tIns="12600" bIns="0" anchor="t">
            <a:spAutoFit/>
          </a:bodyPr>
          <a:p>
            <a:pPr marL="12600" defTabSz="914400">
              <a:lnSpc>
                <a:spcPct val="100000"/>
              </a:lnSpc>
              <a:spcBef>
                <a:spcPts val="99"/>
              </a:spcBef>
            </a:pPr>
            <a:r>
              <a:rPr b="1" lang="el-GR" sz="2400" spc="-6" strike="noStrike" u="none">
                <a:solidFill>
                  <a:srgbClr val="006fc0"/>
                </a:solidFill>
                <a:uFillTx/>
                <a:latin typeface="Calibri"/>
              </a:rPr>
              <a:t>Ιωάννα</a:t>
            </a:r>
            <a:r>
              <a:rPr b="1" lang="el-GR" sz="2400" spc="-40" strike="noStrike" u="none">
                <a:solidFill>
                  <a:srgbClr val="006fc0"/>
                </a:solidFill>
                <a:uFillTx/>
                <a:latin typeface="Calibri"/>
              </a:rPr>
              <a:t> </a:t>
            </a:r>
            <a:r>
              <a:rPr b="1" lang="el-GR" sz="2400" spc="-14" strike="noStrike" u="none">
                <a:solidFill>
                  <a:srgbClr val="006fc0"/>
                </a:solidFill>
                <a:uFillTx/>
                <a:latin typeface="Calibri"/>
              </a:rPr>
              <a:t>Κομνηνού</a:t>
            </a:r>
            <a:endParaRPr b="0" lang="el-GR" sz="2400" strike="noStrike" u="none">
              <a:solidFill>
                <a:srgbClr val="000000"/>
              </a:solidFill>
              <a:uFillTx/>
              <a:latin typeface="Arial"/>
            </a:endParaRPr>
          </a:p>
        </p:txBody>
      </p:sp>
      <p:sp>
        <p:nvSpPr>
          <p:cNvPr id="46" name="object 4"/>
          <p:cNvSpPr/>
          <p:nvPr/>
        </p:nvSpPr>
        <p:spPr>
          <a:xfrm>
            <a:off x="0" y="2604240"/>
            <a:ext cx="9143280" cy="440640"/>
          </a:xfrm>
          <a:prstGeom prst="rect">
            <a:avLst/>
          </a:prstGeom>
          <a:noFill/>
          <a:ln w="0">
            <a:noFill/>
          </a:ln>
        </p:spPr>
        <p:style>
          <a:lnRef idx="0"/>
          <a:fillRef idx="0"/>
          <a:effectRef idx="0"/>
          <a:fontRef idx="minor"/>
        </p:style>
        <p:txBody>
          <a:bodyPr lIns="0" rIns="0" tIns="13320" bIns="0" anchor="t">
            <a:spAutoFit/>
          </a:bodyPr>
          <a:p>
            <a:pPr algn="ctr" defTabSz="914400">
              <a:lnSpc>
                <a:spcPct val="100000"/>
              </a:lnSpc>
              <a:spcBef>
                <a:spcPts val="1191"/>
              </a:spcBef>
              <a:spcAft>
                <a:spcPts val="992"/>
              </a:spcAft>
            </a:pPr>
            <a:r>
              <a:rPr b="1" lang="el-GR" sz="2800" strike="noStrike" u="none">
                <a:solidFill>
                  <a:srgbClr val="0070c0"/>
                </a:solidFill>
                <a:uFillTx/>
                <a:latin typeface="Calibri"/>
              </a:rPr>
              <a:t>Σχολές Μαθητείας Υποψήφιων Κληρικών (ΣΜΥΚ)</a:t>
            </a:r>
            <a:endParaRPr b="0" lang="el-GR" sz="2800" strike="noStrike" u="none">
              <a:solidFill>
                <a:srgbClr val="000000"/>
              </a:solidFill>
              <a:uFillTx/>
              <a:latin typeface="Arial"/>
            </a:endParaRPr>
          </a:p>
        </p:txBody>
      </p:sp>
      <p:sp>
        <p:nvSpPr>
          <p:cNvPr id="47" name="7 - Ορθογώνιο"/>
          <p:cNvSpPr/>
          <p:nvPr/>
        </p:nvSpPr>
        <p:spPr>
          <a:xfrm>
            <a:off x="304920" y="3733920"/>
            <a:ext cx="8686080" cy="155304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r>
              <a:rPr b="1" lang="el-GR" sz="3200" strike="noStrike" u="none">
                <a:solidFill>
                  <a:schemeClr val="lt1"/>
                </a:solidFill>
                <a:uFillTx/>
                <a:latin typeface="Calibri"/>
              </a:rPr>
              <a:t>Κατηχητική και Χριστιανική Παιδαγωγική</a:t>
            </a:r>
            <a:endParaRPr b="0" lang="el-GR" sz="3200" strike="noStrike" u="none">
              <a:solidFill>
                <a:srgbClr val="000000"/>
              </a:solidFill>
              <a:uFillTx/>
              <a:latin typeface="Arial"/>
            </a:endParaRPr>
          </a:p>
          <a:p>
            <a:pPr algn="ctr" defTabSz="914400">
              <a:lnSpc>
                <a:spcPct val="100000"/>
              </a:lnSpc>
            </a:pPr>
            <a:endParaRPr b="0" lang="el-GR" sz="3200" strike="noStrike" u="none">
              <a:solidFill>
                <a:srgbClr val="000000"/>
              </a:solidFill>
              <a:uFillTx/>
              <a:latin typeface="Arial"/>
            </a:endParaRPr>
          </a:p>
          <a:p>
            <a:pPr algn="ctr" defTabSz="914400">
              <a:lnSpc>
                <a:spcPct val="100000"/>
              </a:lnSpc>
            </a:pPr>
            <a:r>
              <a:rPr b="1" lang="el-GR" sz="3200" strike="noStrike" u="none">
                <a:solidFill>
                  <a:srgbClr val="ffbf00"/>
                </a:solidFill>
                <a:uFillTx/>
                <a:latin typeface="Calibri"/>
              </a:rPr>
              <a:t>Εισαγωγή</a:t>
            </a:r>
            <a:endParaRPr b="0" lang="el-GR" sz="3200" strike="noStrike" u="none">
              <a:solidFill>
                <a:srgbClr val="000000"/>
              </a:solidFill>
              <a:uFillTx/>
              <a:latin typeface="Arial"/>
            </a:endParaRPr>
          </a:p>
        </p:txBody>
      </p:sp>
      <p:pic>
        <p:nvPicPr>
          <p:cNvPr id="48" name="" descr=""/>
          <p:cNvPicPr/>
          <p:nvPr/>
        </p:nvPicPr>
        <p:blipFill>
          <a:blip r:embed="rId2"/>
          <a:stretch/>
        </p:blipFill>
        <p:spPr>
          <a:xfrm>
            <a:off x="3060000" y="900000"/>
            <a:ext cx="2541600" cy="1440000"/>
          </a:xfrm>
          <a:prstGeom prst="rect">
            <a:avLst/>
          </a:prstGeom>
          <a:noFill/>
          <a:ln w="0">
            <a:noFill/>
          </a:ln>
        </p:spPr>
      </p:pic>
      <p:pic>
        <p:nvPicPr>
          <p:cNvPr id="49" name="" descr=""/>
          <p:cNvPicPr/>
          <p:nvPr/>
        </p:nvPicPr>
        <p:blipFill>
          <a:blip r:embed="rId3"/>
          <a:stretch/>
        </p:blipFill>
        <p:spPr>
          <a:xfrm>
            <a:off x="21960" y="900000"/>
            <a:ext cx="2908080" cy="1440000"/>
          </a:xfrm>
          <a:prstGeom prst="rect">
            <a:avLst/>
          </a:prstGeom>
          <a:noFill/>
          <a:ln w="0">
            <a:noFill/>
          </a:ln>
        </p:spPr>
      </p:pic>
      <p:pic>
        <p:nvPicPr>
          <p:cNvPr id="50" name="" descr=""/>
          <p:cNvPicPr/>
          <p:nvPr/>
        </p:nvPicPr>
        <p:blipFill>
          <a:blip r:embed="rId4"/>
          <a:stretch/>
        </p:blipFill>
        <p:spPr>
          <a:xfrm>
            <a:off x="5789880" y="900000"/>
            <a:ext cx="3030120" cy="1514880"/>
          </a:xfrm>
          <a:prstGeom prst="rect">
            <a:avLst/>
          </a:prstGeom>
          <a:noFill/>
          <a:ln w="0">
            <a:noFill/>
          </a:ln>
        </p:spPr>
      </p:pic>
      <p:pic>
        <p:nvPicPr>
          <p:cNvPr id="51" name="" descr=""/>
          <p:cNvPicPr/>
          <p:nvPr/>
        </p:nvPicPr>
        <p:blipFill>
          <a:blip r:embed="rId5"/>
          <a:stretch/>
        </p:blipFill>
        <p:spPr>
          <a:xfrm>
            <a:off x="21960" y="5040"/>
            <a:ext cx="5086080" cy="894960"/>
          </a:xfrm>
          <a:prstGeom prst="rect">
            <a:avLst/>
          </a:prstGeom>
          <a:noFill/>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4" name="object 14" descr=""/>
          <p:cNvPicPr/>
          <p:nvPr/>
        </p:nvPicPr>
        <p:blipFill>
          <a:blip r:embed="rId1"/>
          <a:stretch/>
        </p:blipFill>
        <p:spPr>
          <a:xfrm>
            <a:off x="0" y="0"/>
            <a:ext cx="9143280" cy="6857280"/>
          </a:xfrm>
          <a:prstGeom prst="rect">
            <a:avLst/>
          </a:prstGeom>
          <a:noFill/>
          <a:ln w="0">
            <a:noFill/>
          </a:ln>
        </p:spPr>
      </p:pic>
      <p:sp>
        <p:nvSpPr>
          <p:cNvPr id="85" name="11 - TextBox 1"/>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86" name=""/>
          <p:cNvSpPr txBox="1"/>
          <p:nvPr/>
        </p:nvSpPr>
        <p:spPr>
          <a:xfrm>
            <a:off x="37080" y="0"/>
            <a:ext cx="9106200" cy="75348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Γ'. </a:t>
            </a:r>
            <a:endParaRPr b="1" lang="el-GR" sz="1800" strike="noStrike" u="none">
              <a:solidFill>
                <a:srgbClr val="ffffff"/>
              </a:solidFill>
              <a:uFillTx/>
              <a:latin typeface="Arial"/>
            </a:endParaRPr>
          </a:p>
          <a:p>
            <a:pPr marL="216000" indent="-216000">
              <a:lnSpc>
                <a:spcPct val="100000"/>
              </a:lnSpc>
              <a:spcBef>
                <a:spcPts val="1191"/>
              </a:spcBef>
              <a:spcAft>
                <a:spcPts val="992"/>
              </a:spcAft>
              <a:buClr>
                <a:srgbClr val="000000"/>
              </a:buClr>
              <a:buSzPct val="45000"/>
              <a:buFont typeface="Wingdings" charset="2"/>
              <a:buChar char=""/>
            </a:pPr>
            <a:r>
              <a:rPr b="1" lang="el-GR" sz="1800" strike="noStrike" u="none">
                <a:solidFill>
                  <a:srgbClr val="ffffff"/>
                </a:solidFill>
                <a:uFillTx/>
                <a:latin typeface="Arial"/>
              </a:rPr>
              <a:t>Η κατηχητική θεωρία και πράξη για τους εντός και εκτός της εκκλησίας ενήλικες</a:t>
            </a:r>
            <a:endParaRPr b="0" lang="el-GR" sz="1800" strike="noStrike" u="none">
              <a:solidFill>
                <a:srgbClr val="ffffff"/>
              </a:solidFill>
              <a:uFillTx/>
              <a:latin typeface="Arial"/>
            </a:endParaRPr>
          </a:p>
        </p:txBody>
      </p:sp>
      <p:sp>
        <p:nvSpPr>
          <p:cNvPr id="87" name=""/>
          <p:cNvSpPr txBox="1"/>
          <p:nvPr/>
        </p:nvSpPr>
        <p:spPr>
          <a:xfrm>
            <a:off x="40680" y="180000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Η κατήχηση στο πλαίσιο της παιδευτικής διαδικασίας </a:t>
            </a:r>
            <a:r>
              <a:rPr b="1" lang="el-GR" sz="1800" strike="noStrike" u="none">
                <a:solidFill>
                  <a:srgbClr val="2a6099"/>
                </a:solidFill>
                <a:uFillTx/>
                <a:latin typeface="Arial"/>
              </a:rPr>
              <a:t>επανακατήχησης</a:t>
            </a:r>
            <a:r>
              <a:rPr b="0" lang="el-GR" sz="1800" strike="noStrike" u="none">
                <a:solidFill>
                  <a:srgbClr val="000000"/>
                </a:solidFill>
                <a:uFillTx/>
                <a:latin typeface="Arial"/>
              </a:rPr>
              <a:t> των εντός της εκκλησίας ενηλίκων.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αναλύεται η </a:t>
            </a:r>
            <a:r>
              <a:rPr b="0" lang="el-GR" sz="1400" strike="noStrike" u="none">
                <a:solidFill>
                  <a:srgbClr val="2a6099"/>
                </a:solidFill>
                <a:uFillTx/>
                <a:latin typeface="Arial"/>
              </a:rPr>
              <a:t>μεθοδολογία</a:t>
            </a:r>
            <a:r>
              <a:rPr b="0" lang="el-GR" sz="1400" strike="noStrike" u="none">
                <a:solidFill>
                  <a:srgbClr val="000000"/>
                </a:solidFill>
                <a:uFillTx/>
                <a:latin typeface="Arial"/>
              </a:rPr>
              <a:t> και οι </a:t>
            </a:r>
            <a:r>
              <a:rPr b="0" lang="el-GR" sz="1400" strike="noStrike" u="none">
                <a:solidFill>
                  <a:srgbClr val="2a6099"/>
                </a:solidFill>
                <a:uFillTx/>
                <a:latin typeface="Arial"/>
              </a:rPr>
              <a:t>παιδαγωγικές αρχές</a:t>
            </a:r>
            <a:r>
              <a:rPr b="0" lang="el-GR" sz="1400" strike="noStrike" u="none">
                <a:solidFill>
                  <a:srgbClr val="000000"/>
                </a:solidFill>
                <a:uFillTx/>
                <a:latin typeface="Arial"/>
              </a:rPr>
              <a:t> που διέπουν την επανακατήχηση των ενηλίκων μελών της εκκλησίας, λαμβάνοντας υπόψη τις εμπειρίες και τις γνώσεις τους.</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Κατευθυντήριοι </a:t>
            </a:r>
            <a:r>
              <a:rPr b="1" lang="el-GR" sz="1800" strike="noStrike" u="none">
                <a:solidFill>
                  <a:srgbClr val="2a6099"/>
                </a:solidFill>
                <a:uFillTx/>
                <a:latin typeface="Arial"/>
              </a:rPr>
              <a:t>προσανατολισμοί</a:t>
            </a:r>
            <a:r>
              <a:rPr b="0" lang="el-GR" sz="1800" strike="noStrike" u="none">
                <a:solidFill>
                  <a:srgbClr val="000000"/>
                </a:solidFill>
                <a:uFillTx/>
                <a:latin typeface="Arial"/>
              </a:rPr>
              <a:t> και σκοποί της κατήχησης των ενηλίκων στο πλαίσιο της αυθεντικής παιδείας και της επανακατήχησης ή του ευαγγελισμού τους.</a:t>
            </a:r>
            <a:r>
              <a:rPr b="0" lang="el-GR" sz="1000" strike="noStrike" u="none">
                <a:solidFill>
                  <a:srgbClr val="000000"/>
                </a:solidFill>
                <a:uFillTx/>
                <a:latin typeface="Arial"/>
              </a:rPr>
              <a:t> </a:t>
            </a:r>
            <a:endParaRPr b="0" lang="el-GR" sz="10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καθορίζει τους στόχους και τις κατευθυντήριες </a:t>
            </a:r>
            <a:r>
              <a:rPr b="0" lang="el-GR" sz="1400" strike="noStrike" u="none">
                <a:solidFill>
                  <a:srgbClr val="2a6099"/>
                </a:solidFill>
                <a:uFillTx/>
                <a:latin typeface="Arial"/>
              </a:rPr>
              <a:t>γραμμές</a:t>
            </a:r>
            <a:r>
              <a:rPr b="0" lang="el-GR" sz="1400" strike="noStrike" u="none">
                <a:solidFill>
                  <a:srgbClr val="000000"/>
                </a:solidFill>
                <a:uFillTx/>
                <a:latin typeface="Arial"/>
              </a:rPr>
              <a:t> για την </a:t>
            </a:r>
            <a:r>
              <a:rPr b="0" lang="el-GR" sz="1400" strike="noStrike" u="none">
                <a:solidFill>
                  <a:srgbClr val="2a6099"/>
                </a:solidFill>
                <a:uFillTx/>
                <a:latin typeface="Arial"/>
              </a:rPr>
              <a:t>κατήχηση των ενηλίκων</a:t>
            </a:r>
            <a:r>
              <a:rPr b="0" lang="el-GR" sz="1400" strike="noStrike" u="none">
                <a:solidFill>
                  <a:srgbClr val="000000"/>
                </a:solidFill>
                <a:uFillTx/>
                <a:latin typeface="Arial"/>
              </a:rPr>
              <a:t>, είτε πρόκειται για την ενίσχυση της πίστης τους είτε για την πρώτη τους γνωριμία με το ευαγγέλιο.</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endParaRPr b="0" lang="el-GR" sz="1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8" name="object 15" descr=""/>
          <p:cNvPicPr/>
          <p:nvPr/>
        </p:nvPicPr>
        <p:blipFill>
          <a:blip r:embed="rId1"/>
          <a:stretch/>
        </p:blipFill>
        <p:spPr>
          <a:xfrm>
            <a:off x="0" y="0"/>
            <a:ext cx="9143280" cy="6857280"/>
          </a:xfrm>
          <a:prstGeom prst="rect">
            <a:avLst/>
          </a:prstGeom>
          <a:noFill/>
          <a:ln w="0">
            <a:noFill/>
          </a:ln>
        </p:spPr>
      </p:pic>
      <p:sp>
        <p:nvSpPr>
          <p:cNvPr id="89" name="11 - TextBox 9"/>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90" name=""/>
          <p:cNvSpPr txBox="1"/>
          <p:nvPr/>
        </p:nvSpPr>
        <p:spPr>
          <a:xfrm>
            <a:off x="37080" y="0"/>
            <a:ext cx="9106200" cy="75348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Γ'. </a:t>
            </a:r>
            <a:endParaRPr b="1" lang="el-GR" sz="1800" strike="noStrike" u="none">
              <a:solidFill>
                <a:srgbClr val="ffffff"/>
              </a:solidFill>
              <a:uFillTx/>
              <a:latin typeface="Arial"/>
            </a:endParaRPr>
          </a:p>
          <a:p>
            <a:pPr marL="216000" indent="-216000">
              <a:lnSpc>
                <a:spcPct val="100000"/>
              </a:lnSpc>
              <a:spcBef>
                <a:spcPts val="1191"/>
              </a:spcBef>
              <a:spcAft>
                <a:spcPts val="992"/>
              </a:spcAft>
              <a:buClr>
                <a:srgbClr val="000000"/>
              </a:buClr>
              <a:buSzPct val="45000"/>
              <a:buFont typeface="Wingdings" charset="2"/>
              <a:buChar char=""/>
            </a:pPr>
            <a:r>
              <a:rPr b="1" lang="el-GR" sz="1800" strike="noStrike" u="none">
                <a:solidFill>
                  <a:srgbClr val="ffffff"/>
                </a:solidFill>
                <a:uFillTx/>
                <a:latin typeface="Arial"/>
              </a:rPr>
              <a:t>Η κατηχητική θεωρία και πράξη για τους εντός και εκτός της εκκλησίας ενήλικες</a:t>
            </a:r>
            <a:endParaRPr b="0" lang="el-GR" sz="1800" strike="noStrike" u="none">
              <a:solidFill>
                <a:srgbClr val="ffffff"/>
              </a:solidFill>
              <a:uFillTx/>
              <a:latin typeface="Arial"/>
            </a:endParaRPr>
          </a:p>
        </p:txBody>
      </p:sp>
      <p:sp>
        <p:nvSpPr>
          <p:cNvPr id="91" name=""/>
          <p:cNvSpPr txBox="1"/>
          <p:nvPr/>
        </p:nvSpPr>
        <p:spPr>
          <a:xfrm>
            <a:off x="40680" y="168696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1" lang="el-GR" sz="1800" strike="noStrike" u="none">
                <a:solidFill>
                  <a:srgbClr val="2a6099"/>
                </a:solidFill>
                <a:uFillTx/>
                <a:latin typeface="Arial"/>
              </a:rPr>
              <a:t>Προγράμματα Σπουδών - Αναλυτικά Προγράμματα</a:t>
            </a:r>
            <a:r>
              <a:rPr b="0" lang="el-GR" sz="1800" strike="noStrike" u="none">
                <a:solidFill>
                  <a:srgbClr val="000000"/>
                </a:solidFill>
                <a:uFillTx/>
                <a:latin typeface="Arial"/>
              </a:rPr>
              <a:t> της επανακατήχησης των απομακρυσμένων από την εκκλησία ενηλίκων.</a:t>
            </a:r>
            <a:r>
              <a:rPr b="0" lang="el-GR" sz="1000" strike="noStrike" u="none">
                <a:solidFill>
                  <a:srgbClr val="000000"/>
                </a:solidFill>
                <a:uFillTx/>
                <a:latin typeface="Arial"/>
              </a:rPr>
              <a:t> </a:t>
            </a:r>
            <a:endParaRPr b="0" lang="el-GR" sz="10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παρουσιάζονται συγκεκριμένα παραδείγματα προγραμμάτων που έχουν σχεδιαστεί για την επαναπροσέγγιση και την κατήχηση ενηλίκων που έχουν απομακρυνθεί από την εκκλησιαστική κοινότητα.</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Η κατηχητική </a:t>
            </a:r>
            <a:r>
              <a:rPr b="0" lang="el-GR" sz="1800" strike="noStrike" u="none">
                <a:solidFill>
                  <a:srgbClr val="2a6099"/>
                </a:solidFill>
                <a:uFillTx/>
                <a:latin typeface="Arial"/>
              </a:rPr>
              <a:t>θεωρία</a:t>
            </a:r>
            <a:r>
              <a:rPr b="0" lang="el-GR" sz="1800" strike="noStrike" u="none">
                <a:solidFill>
                  <a:srgbClr val="000000"/>
                </a:solidFill>
                <a:uFillTx/>
                <a:latin typeface="Arial"/>
              </a:rPr>
              <a:t> και </a:t>
            </a:r>
            <a:r>
              <a:rPr b="0" lang="el-GR" sz="1800" strike="noStrike" u="none">
                <a:solidFill>
                  <a:srgbClr val="2a6099"/>
                </a:solidFill>
                <a:uFillTx/>
                <a:latin typeface="Arial"/>
              </a:rPr>
              <a:t>πράξη</a:t>
            </a:r>
            <a:r>
              <a:rPr b="0" lang="el-GR" sz="1800" strike="noStrike" u="none">
                <a:solidFill>
                  <a:srgbClr val="000000"/>
                </a:solidFill>
                <a:uFillTx/>
                <a:latin typeface="Arial"/>
              </a:rPr>
              <a:t> για τους εντός και εκτός της εκκλησίας ενήλικες.</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Η κατήχηση των εκτός του σώματος της εκκλησίας ενηλίκων.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επικεντρώνεται στην προσέγγιση και την </a:t>
            </a:r>
            <a:r>
              <a:rPr b="0" lang="el-GR" sz="1400" strike="noStrike" u="none">
                <a:solidFill>
                  <a:srgbClr val="2a6099"/>
                </a:solidFill>
                <a:uFillTx/>
                <a:latin typeface="Arial"/>
              </a:rPr>
              <a:t>ένταξη ενηλίκων</a:t>
            </a:r>
            <a:r>
              <a:rPr b="0" lang="el-GR" sz="1400" strike="noStrike" u="none">
                <a:solidFill>
                  <a:srgbClr val="000000"/>
                </a:solidFill>
                <a:uFillTx/>
                <a:latin typeface="Arial"/>
              </a:rPr>
              <a:t> που δεν ανήκουν στην εκκλησιαστική κοινότητα, μέσω μιας κατάλληλης κατηχητικής διαδικασίας που σέβεται την ελευθερία και τις ιδιαιτερότητές τους.</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endParaRPr b="0" lang="el-GR" sz="1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2" name="object 16" descr=""/>
          <p:cNvPicPr/>
          <p:nvPr/>
        </p:nvPicPr>
        <p:blipFill>
          <a:blip r:embed="rId1"/>
          <a:stretch/>
        </p:blipFill>
        <p:spPr>
          <a:xfrm>
            <a:off x="0" y="0"/>
            <a:ext cx="9143280" cy="6857280"/>
          </a:xfrm>
          <a:prstGeom prst="rect">
            <a:avLst/>
          </a:prstGeom>
          <a:noFill/>
          <a:ln w="0">
            <a:noFill/>
          </a:ln>
        </p:spPr>
      </p:pic>
      <p:sp>
        <p:nvSpPr>
          <p:cNvPr id="93" name="11 - TextBox 10"/>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94" name=""/>
          <p:cNvSpPr txBox="1"/>
          <p:nvPr/>
        </p:nvSpPr>
        <p:spPr>
          <a:xfrm>
            <a:off x="37080" y="0"/>
            <a:ext cx="9106200" cy="75348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Γ'. </a:t>
            </a:r>
            <a:endParaRPr b="1" lang="el-GR" sz="1800" strike="noStrike" u="none">
              <a:solidFill>
                <a:srgbClr val="ffffff"/>
              </a:solidFill>
              <a:uFillTx/>
              <a:latin typeface="Arial"/>
            </a:endParaRPr>
          </a:p>
          <a:p>
            <a:pPr marL="216000" indent="-216000">
              <a:lnSpc>
                <a:spcPct val="100000"/>
              </a:lnSpc>
              <a:spcBef>
                <a:spcPts val="1191"/>
              </a:spcBef>
              <a:spcAft>
                <a:spcPts val="992"/>
              </a:spcAft>
              <a:buClr>
                <a:srgbClr val="000000"/>
              </a:buClr>
              <a:buSzPct val="45000"/>
              <a:buFont typeface="Wingdings" charset="2"/>
              <a:buChar char=""/>
            </a:pPr>
            <a:r>
              <a:rPr b="1" lang="el-GR" sz="1800" strike="noStrike" u="none">
                <a:solidFill>
                  <a:srgbClr val="ffffff"/>
                </a:solidFill>
                <a:uFillTx/>
                <a:latin typeface="Arial"/>
              </a:rPr>
              <a:t>Η κατηχητική θεωρία και πράξη για τους εντός και εκτός της εκκλησίας ενήλικες</a:t>
            </a:r>
            <a:endParaRPr b="0" lang="el-GR" sz="1800" strike="noStrike" u="none">
              <a:solidFill>
                <a:srgbClr val="ffffff"/>
              </a:solidFill>
              <a:uFillTx/>
              <a:latin typeface="Arial"/>
            </a:endParaRPr>
          </a:p>
        </p:txBody>
      </p:sp>
      <p:sp>
        <p:nvSpPr>
          <p:cNvPr id="95" name=""/>
          <p:cNvSpPr txBox="1"/>
          <p:nvPr/>
        </p:nvSpPr>
        <p:spPr>
          <a:xfrm>
            <a:off x="40680" y="1760400"/>
            <a:ext cx="9135000" cy="381960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Η κατήχηση ως παιδευτική διαδικασία </a:t>
            </a:r>
            <a:r>
              <a:rPr b="1" lang="el-GR" sz="1800" strike="noStrike" u="none">
                <a:solidFill>
                  <a:srgbClr val="2a6099"/>
                </a:solidFill>
                <a:uFillTx/>
                <a:latin typeface="Arial"/>
              </a:rPr>
              <a:t>ένταξης των ενηλίκων</a:t>
            </a:r>
            <a:r>
              <a:rPr b="0" lang="el-GR" sz="1800" strike="noStrike" u="none">
                <a:solidFill>
                  <a:srgbClr val="000000"/>
                </a:solidFill>
                <a:uFillTx/>
                <a:latin typeface="Arial"/>
              </a:rPr>
              <a:t> εξωεκκλησιαστικών ομάδων στο σώμα της εκκλησίας.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αναλύεται η κατήχηση ως ένα σταδιακό και παιδευτικό ταξίδι που οδηγεί στην ένταξη των ενηλίκων στην εκκλησιαστική ζωή, δίνοντας έμφαση στην προσωπική τους συνάντηση με τον Χριστό και την κατανόηση των βασικών δογμάτων της πίστης.</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Κατευθυντήριοι </a:t>
            </a:r>
            <a:r>
              <a:rPr b="1" lang="el-GR" sz="1800" strike="noStrike" u="none">
                <a:solidFill>
                  <a:srgbClr val="2a6099"/>
                </a:solidFill>
                <a:uFillTx/>
                <a:latin typeface="Arial"/>
              </a:rPr>
              <a:t>προσανατολισμοί</a:t>
            </a:r>
            <a:r>
              <a:rPr b="0" lang="el-GR" sz="1800" strike="noStrike" u="none">
                <a:solidFill>
                  <a:srgbClr val="000000"/>
                </a:solidFill>
                <a:uFillTx/>
                <a:latin typeface="Arial"/>
              </a:rPr>
              <a:t> και </a:t>
            </a:r>
            <a:r>
              <a:rPr b="1" lang="el-GR" sz="1800" strike="noStrike" u="none">
                <a:solidFill>
                  <a:srgbClr val="2a6099"/>
                </a:solidFill>
                <a:uFillTx/>
                <a:latin typeface="Arial"/>
              </a:rPr>
              <a:t>σκοποί</a:t>
            </a:r>
            <a:r>
              <a:rPr b="0" lang="el-GR" sz="1800" strike="noStrike" u="none">
                <a:solidFill>
                  <a:srgbClr val="000000"/>
                </a:solidFill>
                <a:uFillTx/>
                <a:latin typeface="Arial"/>
              </a:rPr>
              <a:t> της κατήχησης των εκτός της εκκλησίας ενηλίκων στο πλαίσιο της αυθεντικής παιδείας και της κατήχησης ή του ευαγγελισμού τους.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καθορίζει τους στόχους και τις αρχές που διέπουν την κατήχηση των ενηλίκων που δεν είναι μέλη της εκκλησίας, συνδυάζοντας τη μετάδοση της πίστης με τον σεβασμό στην προσωπική τους αναζήτηση και την ανάγκη για μια ολοκληρωμένη πνευματική ανάπτυξη.</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endParaRPr b="0" lang="el-GR" sz="1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6" name="object 17" descr=""/>
          <p:cNvPicPr/>
          <p:nvPr/>
        </p:nvPicPr>
        <p:blipFill>
          <a:blip r:embed="rId1"/>
          <a:stretch/>
        </p:blipFill>
        <p:spPr>
          <a:xfrm>
            <a:off x="0" y="0"/>
            <a:ext cx="9143280" cy="6857280"/>
          </a:xfrm>
          <a:prstGeom prst="rect">
            <a:avLst/>
          </a:prstGeom>
          <a:noFill/>
          <a:ln w="0">
            <a:noFill/>
          </a:ln>
        </p:spPr>
      </p:pic>
      <p:sp>
        <p:nvSpPr>
          <p:cNvPr id="97" name="11 - TextBox 11"/>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98" name=""/>
          <p:cNvSpPr txBox="1"/>
          <p:nvPr/>
        </p:nvSpPr>
        <p:spPr>
          <a:xfrm>
            <a:off x="37080" y="0"/>
            <a:ext cx="9106200" cy="75348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Γ'. </a:t>
            </a:r>
            <a:endParaRPr b="1" lang="el-GR" sz="1800" strike="noStrike" u="none">
              <a:solidFill>
                <a:srgbClr val="ffffff"/>
              </a:solidFill>
              <a:uFillTx/>
              <a:latin typeface="Arial"/>
            </a:endParaRPr>
          </a:p>
          <a:p>
            <a:pPr marL="216000" indent="-216000">
              <a:lnSpc>
                <a:spcPct val="100000"/>
              </a:lnSpc>
              <a:spcBef>
                <a:spcPts val="1191"/>
              </a:spcBef>
              <a:spcAft>
                <a:spcPts val="992"/>
              </a:spcAft>
              <a:buClr>
                <a:srgbClr val="000000"/>
              </a:buClr>
              <a:buSzPct val="45000"/>
              <a:buFont typeface="Wingdings" charset="2"/>
              <a:buChar char=""/>
            </a:pPr>
            <a:r>
              <a:rPr b="1" lang="el-GR" sz="1800" strike="noStrike" u="none">
                <a:solidFill>
                  <a:srgbClr val="ffffff"/>
                </a:solidFill>
                <a:uFillTx/>
                <a:latin typeface="Arial"/>
              </a:rPr>
              <a:t>Η κατηχητική θεωρία και πράξη για τους εντός και εκτός της εκκλησίας ενήλικες</a:t>
            </a:r>
            <a:endParaRPr b="0" lang="el-GR" sz="1800" strike="noStrike" u="none">
              <a:solidFill>
                <a:srgbClr val="ffffff"/>
              </a:solidFill>
              <a:uFillTx/>
              <a:latin typeface="Arial"/>
            </a:endParaRPr>
          </a:p>
        </p:txBody>
      </p:sp>
      <p:sp>
        <p:nvSpPr>
          <p:cNvPr id="99" name=""/>
          <p:cNvSpPr txBox="1"/>
          <p:nvPr/>
        </p:nvSpPr>
        <p:spPr>
          <a:xfrm>
            <a:off x="40680" y="180000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1" lang="el-GR" sz="1800" strike="noStrike" u="none">
                <a:solidFill>
                  <a:srgbClr val="2a6099"/>
                </a:solidFill>
                <a:uFillTx/>
                <a:latin typeface="Arial"/>
              </a:rPr>
              <a:t>Προγράμματα σπουδών - αναλυτικά προγράμματα</a:t>
            </a:r>
            <a:r>
              <a:rPr b="0" lang="el-GR" sz="1800" strike="noStrike" u="none">
                <a:solidFill>
                  <a:srgbClr val="000000"/>
                </a:solidFill>
                <a:uFillTx/>
                <a:latin typeface="Arial"/>
              </a:rPr>
              <a:t> της κατήχησης των εκτός της εκκλησίας ενηλίκων.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παρουσιάζονται παραδείγματα δομημένων προγραμμάτων κατήχησης που έχουν σχεδιαστεί ειδικά για την προσέγγιση και την εκπαίδευση ενηλίκων που δεν έχουν προηγούμενη σχέση με την εκκλησία.</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Η κατηχητική </a:t>
            </a:r>
            <a:r>
              <a:rPr b="1" lang="el-GR" sz="1800" strike="noStrike" u="none">
                <a:solidFill>
                  <a:srgbClr val="2a6099"/>
                </a:solidFill>
                <a:uFillTx/>
                <a:latin typeface="Arial"/>
              </a:rPr>
              <a:t>θεωρία</a:t>
            </a:r>
            <a:r>
              <a:rPr b="0" lang="el-GR" sz="1800" strike="noStrike" u="none">
                <a:solidFill>
                  <a:srgbClr val="000000"/>
                </a:solidFill>
                <a:uFillTx/>
                <a:latin typeface="Arial"/>
              </a:rPr>
              <a:t> και </a:t>
            </a:r>
            <a:r>
              <a:rPr b="1" lang="el-GR" sz="1800" strike="noStrike" u="none">
                <a:solidFill>
                  <a:srgbClr val="2a6099"/>
                </a:solidFill>
                <a:uFillTx/>
                <a:latin typeface="Arial"/>
              </a:rPr>
              <a:t>πράξη</a:t>
            </a:r>
            <a:r>
              <a:rPr b="0" lang="el-GR" sz="1800" strike="noStrike" u="none">
                <a:solidFill>
                  <a:srgbClr val="000000"/>
                </a:solidFill>
                <a:uFillTx/>
                <a:latin typeface="Arial"/>
              </a:rPr>
              <a:t> για τους εντός και εκτός της εκκλησίας ενήλικες.</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Οι φορείς, τα κυριότερα μέσα και η σύγχρονη τεχνολογία στο έργο της κατήχησης των ενηλίκων.</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endParaRPr b="0" lang="el-GR" sz="1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showMasterSp="0">
  <p:cSld>
    <p:spTree>
      <p:nvGrpSpPr>
        <p:cNvPr id="1" name=""/>
        <p:cNvGrpSpPr/>
        <p:nvPr/>
      </p:nvGrpSpPr>
      <p:grpSpPr>
        <a:xfrm>
          <a:off x="0" y="0"/>
          <a:ext cx="0" cy="0"/>
          <a:chOff x="0" y="0"/>
          <a:chExt cx="0" cy="0"/>
        </a:xfrm>
      </p:grpSpPr>
      <p:pic>
        <p:nvPicPr>
          <p:cNvPr id="100" name="object 2" descr=""/>
          <p:cNvPicPr/>
          <p:nvPr/>
        </p:nvPicPr>
        <p:blipFill>
          <a:blip r:embed="rId1"/>
          <a:stretch/>
        </p:blipFill>
        <p:spPr>
          <a:xfrm>
            <a:off x="0" y="0"/>
            <a:ext cx="9143280" cy="6857280"/>
          </a:xfrm>
          <a:prstGeom prst="rect">
            <a:avLst/>
          </a:prstGeom>
          <a:noFill/>
          <a:ln w="0">
            <a:noFill/>
          </a:ln>
        </p:spPr>
      </p:pic>
      <p:sp>
        <p:nvSpPr>
          <p:cNvPr id="101" name="PlaceHolder 1"/>
          <p:cNvSpPr>
            <a:spLocks noGrp="1"/>
          </p:cNvSpPr>
          <p:nvPr>
            <p:ph type="title"/>
          </p:nvPr>
        </p:nvSpPr>
        <p:spPr>
          <a:xfrm>
            <a:off x="650880" y="2978640"/>
            <a:ext cx="8187480" cy="628200"/>
          </a:xfrm>
          <a:prstGeom prst="rect">
            <a:avLst/>
          </a:prstGeom>
          <a:noFill/>
          <a:ln w="0">
            <a:noFill/>
          </a:ln>
        </p:spPr>
        <p:txBody>
          <a:bodyPr lIns="0" rIns="0" tIns="12600" bIns="0" anchor="t">
            <a:noAutofit/>
          </a:bodyPr>
          <a:p>
            <a:pPr marL="12600" indent="0">
              <a:lnSpc>
                <a:spcPct val="100000"/>
              </a:lnSpc>
              <a:spcBef>
                <a:spcPts val="99"/>
              </a:spcBef>
              <a:buNone/>
              <a:tabLst>
                <a:tab algn="l" pos="0"/>
              </a:tabLst>
            </a:pPr>
            <a:r>
              <a:rPr b="0" lang="el-GR" sz="4000" strike="noStrike" u="none">
                <a:solidFill>
                  <a:srgbClr val="0070c0"/>
                </a:solidFill>
                <a:uFillTx/>
                <a:latin typeface="Calibri"/>
              </a:rPr>
              <a:t>Σας ευχαριστώ για την προσοχή σας!</a:t>
            </a:r>
            <a:endParaRPr b="0" lang="el-GR" sz="4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2" name="object 1" descr=""/>
          <p:cNvPicPr/>
          <p:nvPr/>
        </p:nvPicPr>
        <p:blipFill>
          <a:blip r:embed="rId1"/>
          <a:stretch/>
        </p:blipFill>
        <p:spPr>
          <a:xfrm>
            <a:off x="0" y="0"/>
            <a:ext cx="9143280" cy="6857280"/>
          </a:xfrm>
          <a:prstGeom prst="rect">
            <a:avLst/>
          </a:prstGeom>
          <a:noFill/>
          <a:ln w="0">
            <a:noFill/>
          </a:ln>
        </p:spPr>
      </p:pic>
      <p:sp>
        <p:nvSpPr>
          <p:cNvPr id="53" name="11 - TextBox 2"/>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54" name=""/>
          <p:cNvSpPr txBox="1"/>
          <p:nvPr/>
        </p:nvSpPr>
        <p:spPr>
          <a:xfrm>
            <a:off x="37080" y="0"/>
            <a:ext cx="9106200" cy="85824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Α'. </a:t>
            </a:r>
            <a:endParaRPr b="1" lang="el-GR" sz="1800" strike="noStrike" u="none">
              <a:solidFill>
                <a:srgbClr val="ffffff"/>
              </a:solidFill>
              <a:uFillTx/>
              <a:latin typeface="Arial"/>
            </a:endParaRPr>
          </a:p>
          <a:p>
            <a:r>
              <a:rPr b="0" lang="el-GR" sz="1800" strike="noStrike" u="none">
                <a:solidFill>
                  <a:srgbClr val="ffffff"/>
                </a:solidFill>
                <a:uFillTx/>
                <a:latin typeface="Arial"/>
              </a:rPr>
              <a:t>Η Κατηχητική Και Χριστιανική Παιδαγωγική Ως Επιστημονικός Κλάδος. Οι Σταθμοί Στην Κατηχητική Και Χριστιανική Σκέψη Και Πράξη Και Οι Μέθοδοι Έρευνας Της</a:t>
            </a:r>
            <a:endParaRPr b="1" lang="el-GR" sz="1800" strike="noStrike" u="none">
              <a:solidFill>
                <a:srgbClr val="ffffff"/>
              </a:solidFill>
              <a:uFillTx/>
              <a:latin typeface="Arial"/>
            </a:endParaRPr>
          </a:p>
        </p:txBody>
      </p:sp>
      <p:sp>
        <p:nvSpPr>
          <p:cNvPr id="55" name=""/>
          <p:cNvSpPr txBox="1"/>
          <p:nvPr/>
        </p:nvSpPr>
        <p:spPr>
          <a:xfrm>
            <a:off x="40680" y="1440000"/>
            <a:ext cx="9135000" cy="4280760"/>
          </a:xfrm>
          <a:prstGeom prst="rect">
            <a:avLst/>
          </a:prstGeom>
          <a:noFill/>
          <a:ln w="0">
            <a:noFill/>
          </a:ln>
        </p:spPr>
        <p:txBody>
          <a:bodyPr lIns="90000" rIns="90000" tIns="45000" bIns="45000" anchor="t">
            <a:noAutofit/>
          </a:bodyPr>
          <a:p>
            <a:r>
              <a:rPr b="1" lang="el-GR" sz="1800" strike="noStrike" u="none">
                <a:solidFill>
                  <a:srgbClr val="2a6099"/>
                </a:solidFill>
                <a:uFillTx/>
                <a:latin typeface="Arial"/>
              </a:rPr>
              <a:t>Α΄.</a:t>
            </a:r>
            <a:r>
              <a:rPr b="0" lang="el-GR" sz="1800" strike="noStrike" u="none">
                <a:solidFill>
                  <a:srgbClr val="000000"/>
                </a:solidFill>
                <a:uFillTx/>
                <a:latin typeface="Arial"/>
              </a:rPr>
              <a:t> Η Κατηχητική και Χριστιανική Παιδαγωγική ως</a:t>
            </a:r>
            <a:r>
              <a:rPr b="0" lang="el-GR" sz="1800" strike="noStrike" u="none">
                <a:solidFill>
                  <a:srgbClr val="000000"/>
                </a:solidFill>
                <a:uFillTx/>
                <a:latin typeface="Arial"/>
              </a:rPr>
              <a:t> </a:t>
            </a:r>
            <a:r>
              <a:rPr b="1" lang="el-GR" sz="1800" strike="noStrike" u="none">
                <a:solidFill>
                  <a:srgbClr val="2a6099"/>
                </a:solidFill>
                <a:uFillTx/>
                <a:latin typeface="Arial"/>
              </a:rPr>
              <a:t>επιστημονικός κλάδος</a:t>
            </a:r>
            <a:r>
              <a:rPr b="0" lang="el-GR" sz="1800" strike="noStrike" u="none">
                <a:solidFill>
                  <a:srgbClr val="000000"/>
                </a:solidFill>
                <a:uFillTx/>
                <a:latin typeface="Arial"/>
              </a:rPr>
              <a:t> </a:t>
            </a:r>
            <a:r>
              <a:rPr b="0" lang="el-GR" sz="1800" strike="noStrike" u="none">
                <a:solidFill>
                  <a:srgbClr val="000000"/>
                </a:solidFill>
                <a:uFillTx/>
                <a:latin typeface="Arial"/>
              </a:rPr>
              <a:t>και ο γενικότερος γύρω από αυτόν προβληματισμός</a:t>
            </a:r>
            <a:endParaRPr b="0" lang="el-GR" sz="1800" strike="noStrike" u="none">
              <a:solidFill>
                <a:srgbClr val="000000"/>
              </a:solidFill>
              <a:uFillTx/>
              <a:latin typeface="Arial"/>
            </a:endParaRPr>
          </a:p>
          <a:p>
            <a:r>
              <a:rPr b="0" lang="el-GR" sz="1400" strike="noStrike" u="none">
                <a:solidFill>
                  <a:srgbClr val="000000"/>
                </a:solidFill>
                <a:uFillTx/>
                <a:latin typeface="Arial"/>
              </a:rPr>
              <a:t>Αυτή η ενότητα εμβαθύνει στην αναγνώριση της Κατηχητικής και</a:t>
            </a:r>
            <a:r>
              <a:rPr b="0" lang="el-GR" sz="1400" strike="noStrike" u="none">
                <a:solidFill>
                  <a:srgbClr val="000000"/>
                </a:solidFill>
                <a:uFillTx/>
                <a:latin typeface="Arial"/>
              </a:rPr>
              <a:t> </a:t>
            </a:r>
            <a:r>
              <a:rPr b="0" lang="el-GR" sz="1400" strike="noStrike" u="none">
                <a:solidFill>
                  <a:srgbClr val="000000"/>
                </a:solidFill>
                <a:uFillTx/>
                <a:latin typeface="Arial"/>
              </a:rPr>
              <a:t>Χριστιανικής</a:t>
            </a:r>
            <a:r>
              <a:rPr b="0" lang="el-GR" sz="1400" strike="noStrike" u="none">
                <a:solidFill>
                  <a:srgbClr val="000000"/>
                </a:solidFill>
                <a:uFillTx/>
                <a:latin typeface="Arial"/>
              </a:rPr>
              <a:t> Παιδα</a:t>
            </a:r>
            <a:r>
              <a:rPr b="0" lang="el-GR" sz="1400" strike="noStrike" u="none">
                <a:solidFill>
                  <a:srgbClr val="000000"/>
                </a:solidFill>
                <a:uFillTx/>
                <a:latin typeface="Arial"/>
              </a:rPr>
              <a:t>γωγικής ως αυτόνομου επιστημονικού πεδίου, αναλύοντας τα βασικά της χαρακτηριστικά και τις θεωρητικές συζητήσεις που την περιβάλλουν.</a:t>
            </a:r>
            <a:endParaRPr b="0" lang="el-GR" sz="1400" strike="noStrike" u="none">
              <a:solidFill>
                <a:srgbClr val="000000"/>
              </a:solidFill>
              <a:uFillTx/>
              <a:latin typeface="Arial"/>
            </a:endParaRPr>
          </a:p>
          <a:p>
            <a:r>
              <a:rPr b="1" lang="el-GR" sz="1800" strike="noStrike" u="none">
                <a:solidFill>
                  <a:srgbClr val="2a6099"/>
                </a:solidFill>
                <a:uFillTx/>
                <a:latin typeface="Arial"/>
              </a:rPr>
              <a:t>Β'</a:t>
            </a:r>
            <a:r>
              <a:rPr b="0" lang="el-GR" sz="1800" strike="noStrike" u="none">
                <a:solidFill>
                  <a:srgbClr val="000000"/>
                </a:solidFill>
                <a:uFillTx/>
                <a:latin typeface="Arial"/>
              </a:rPr>
              <a:t>. </a:t>
            </a:r>
            <a:r>
              <a:rPr b="1" lang="el-GR" sz="1800" strike="noStrike" u="none">
                <a:solidFill>
                  <a:srgbClr val="2a6099"/>
                </a:solidFill>
                <a:uFillTx/>
                <a:latin typeface="Arial"/>
              </a:rPr>
              <a:t>Βασικοί σταθμοί</a:t>
            </a:r>
            <a:r>
              <a:rPr b="0" lang="el-GR" sz="1800" strike="noStrike" u="none">
                <a:solidFill>
                  <a:srgbClr val="2a6099"/>
                </a:solidFill>
                <a:uFillTx/>
                <a:latin typeface="Arial"/>
              </a:rPr>
              <a:t> </a:t>
            </a:r>
            <a:r>
              <a:rPr b="0" lang="el-GR" sz="1800" strike="noStrike" u="none">
                <a:solidFill>
                  <a:srgbClr val="000000"/>
                </a:solidFill>
                <a:uFillTx/>
                <a:latin typeface="Arial"/>
              </a:rPr>
              <a:t>στην κατήχηση και τη χριστιανική αγωγή</a:t>
            </a:r>
            <a:endParaRPr b="0" lang="el-GR" sz="1800" strike="noStrike" u="none">
              <a:solidFill>
                <a:srgbClr val="000000"/>
              </a:solidFill>
              <a:uFillTx/>
              <a:latin typeface="Arial"/>
            </a:endParaRPr>
          </a:p>
          <a:p>
            <a:r>
              <a:rPr b="0" lang="el-GR" sz="1400" strike="noStrike" u="none">
                <a:solidFill>
                  <a:srgbClr val="000000"/>
                </a:solidFill>
                <a:uFillTx/>
                <a:latin typeface="Arial"/>
              </a:rPr>
              <a:t>Εδώ γίνεται μια ιστορική αναδρομή στα σημαντικότερα γεγονότα, τις προσωπικότητες και τις ιδέες που σημάδεψαν την πορεία της κατήχησης και της χριστιανικής αγωγής ανά τους αιώνες.</a:t>
            </a:r>
            <a:endParaRPr b="0" lang="el-GR" sz="1400" strike="noStrike" u="none">
              <a:solidFill>
                <a:srgbClr val="000000"/>
              </a:solidFill>
              <a:uFillTx/>
              <a:latin typeface="Arial"/>
            </a:endParaRPr>
          </a:p>
          <a:p>
            <a:r>
              <a:rPr b="1" lang="el-GR" sz="1800" strike="noStrike" u="none">
                <a:solidFill>
                  <a:srgbClr val="2a6099"/>
                </a:solidFill>
                <a:uFillTx/>
                <a:latin typeface="Arial"/>
              </a:rPr>
              <a:t>Γ'.</a:t>
            </a:r>
            <a:r>
              <a:rPr b="0" lang="el-GR" sz="1800" strike="noStrike" u="none">
                <a:solidFill>
                  <a:srgbClr val="000000"/>
                </a:solidFill>
                <a:uFillTx/>
                <a:latin typeface="Arial"/>
              </a:rPr>
              <a:t> </a:t>
            </a:r>
            <a:r>
              <a:rPr b="1" lang="el-GR" sz="1800" strike="noStrike" u="none">
                <a:solidFill>
                  <a:srgbClr val="2a6099"/>
                </a:solidFill>
                <a:uFillTx/>
                <a:latin typeface="Arial"/>
              </a:rPr>
              <a:t>Μέθοδοι έρευνας</a:t>
            </a:r>
            <a:r>
              <a:rPr b="0" lang="el-GR" sz="1800" strike="noStrike" u="none">
                <a:solidFill>
                  <a:srgbClr val="000000"/>
                </a:solidFill>
                <a:uFillTx/>
                <a:latin typeface="Arial"/>
              </a:rPr>
              <a:t> στο χώρο της Κατηχητικής και Χριστιανικής Παιδαγωγικής</a:t>
            </a:r>
            <a:endParaRPr b="0" lang="el-GR" sz="1800" strike="noStrike" u="none">
              <a:solidFill>
                <a:srgbClr val="000000"/>
              </a:solidFill>
              <a:uFillTx/>
              <a:latin typeface="Arial"/>
            </a:endParaRPr>
          </a:p>
          <a:p>
            <a:r>
              <a:rPr b="0" lang="el-GR" sz="1400" strike="noStrike" u="none">
                <a:solidFill>
                  <a:srgbClr val="000000"/>
                </a:solidFill>
                <a:uFillTx/>
                <a:latin typeface="Arial"/>
              </a:rPr>
              <a:t>Αυτή η ενότητα παρουσιάζει και αναλύει τις διάφορες ερευνητικές προσεγγίσεις, τα εργαλεία και τις τεχνικές που χρησιμοποιούνται για τη μελέτη των φαινομένων της κατήχησης και της χριστιανικής Παιδαγωγικής.</a:t>
            </a:r>
            <a:endParaRPr b="0" lang="el-GR" sz="1400" strike="noStrike" u="none">
              <a:solidFill>
                <a:srgbClr val="000000"/>
              </a:solidFill>
              <a:uFillTx/>
              <a:latin typeface="Arial"/>
            </a:endParaRPr>
          </a:p>
          <a:p>
            <a:endParaRPr b="0" lang="el-GR"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6" name="object 2" descr=""/>
          <p:cNvPicPr/>
          <p:nvPr/>
        </p:nvPicPr>
        <p:blipFill>
          <a:blip r:embed="rId1"/>
          <a:stretch/>
        </p:blipFill>
        <p:spPr>
          <a:xfrm>
            <a:off x="0" y="0"/>
            <a:ext cx="9143280" cy="6857280"/>
          </a:xfrm>
          <a:prstGeom prst="rect">
            <a:avLst/>
          </a:prstGeom>
          <a:noFill/>
          <a:ln w="0">
            <a:noFill/>
          </a:ln>
        </p:spPr>
      </p:pic>
      <p:sp>
        <p:nvSpPr>
          <p:cNvPr id="57" name="11 - TextBox"/>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pPr algn="ctr" defTabSz="914400">
              <a:lnSpc>
                <a:spcPct val="100000"/>
              </a:lnSpc>
            </a:pPr>
            <a:endParaRPr b="0" lang="el-GR" sz="1800" strike="noStrike" u="none">
              <a:solidFill>
                <a:srgbClr val="000000"/>
              </a:solidFill>
              <a:uFillTx/>
              <a:latin typeface="Arial"/>
            </a:endParaRPr>
          </a:p>
        </p:txBody>
      </p:sp>
      <p:sp>
        <p:nvSpPr>
          <p:cNvPr id="58" name=""/>
          <p:cNvSpPr txBox="1"/>
          <p:nvPr/>
        </p:nvSpPr>
        <p:spPr>
          <a:xfrm>
            <a:off x="37080" y="0"/>
            <a:ext cx="9106200" cy="85824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Β'. </a:t>
            </a:r>
            <a:endParaRPr b="1" lang="el-GR" sz="1800" strike="noStrike" u="none">
              <a:solidFill>
                <a:srgbClr val="ffffff"/>
              </a:solidFill>
              <a:uFillTx/>
              <a:latin typeface="Arial"/>
            </a:endParaRPr>
          </a:p>
          <a:p>
            <a:pPr>
              <a:lnSpc>
                <a:spcPct val="100000"/>
              </a:lnSpc>
            </a:pPr>
            <a:r>
              <a:rPr b="1" lang="el-GR" sz="1800" strike="noStrike" u="none">
                <a:solidFill>
                  <a:srgbClr val="ffffff"/>
                </a:solidFill>
                <a:uFillTx/>
                <a:latin typeface="Arial"/>
              </a:rPr>
              <a:t>Η Κατηχητική Και Χριστιανοπαιδαγωγική Θεωρία Και Πράξη Στην Παιδική Και Εφηβική Ηλικία</a:t>
            </a:r>
            <a:endParaRPr b="1" lang="el-GR" sz="1800" strike="noStrike" u="none">
              <a:solidFill>
                <a:srgbClr val="ffffff"/>
              </a:solidFill>
              <a:uFillTx/>
              <a:latin typeface="Arial"/>
            </a:endParaRPr>
          </a:p>
        </p:txBody>
      </p:sp>
      <p:sp>
        <p:nvSpPr>
          <p:cNvPr id="59" name=""/>
          <p:cNvSpPr txBox="1"/>
          <p:nvPr/>
        </p:nvSpPr>
        <p:spPr>
          <a:xfrm>
            <a:off x="45000" y="2046960"/>
            <a:ext cx="9135000" cy="3713040"/>
          </a:xfrm>
          <a:prstGeom prst="rect">
            <a:avLst/>
          </a:prstGeom>
          <a:noFill/>
          <a:ln w="0">
            <a:noFill/>
          </a:ln>
        </p:spPr>
        <p:txBody>
          <a:bodyPr lIns="90000" rIns="90000" tIns="45000" bIns="45000" anchor="t">
            <a:noAutofit/>
          </a:bodyPr>
          <a:p>
            <a:r>
              <a:rPr b="0" lang="el-GR" sz="1800" strike="noStrike" u="none">
                <a:solidFill>
                  <a:srgbClr val="000000"/>
                </a:solidFill>
                <a:uFillTx/>
                <a:latin typeface="Arial"/>
              </a:rPr>
              <a:t>Στο Β΄ μέρος επικεντρωνόμαστε στην </a:t>
            </a:r>
            <a:r>
              <a:rPr b="1" lang="el-GR" sz="1800" strike="noStrike" u="none">
                <a:solidFill>
                  <a:srgbClr val="2a6099"/>
                </a:solidFill>
                <a:uFillTx/>
                <a:latin typeface="Arial"/>
              </a:rPr>
              <a:t>πρακτική εφαρμογή</a:t>
            </a:r>
            <a:r>
              <a:rPr b="0" lang="el-GR" sz="1800" strike="noStrike" u="none">
                <a:solidFill>
                  <a:srgbClr val="000000"/>
                </a:solidFill>
                <a:uFillTx/>
                <a:latin typeface="Arial"/>
              </a:rPr>
              <a:t> της Κατηχητικής και Χριστιανικής Παιδαγωγικής </a:t>
            </a:r>
            <a:endParaRPr b="0" lang="el-GR" sz="1800" strike="noStrike" u="none">
              <a:solidFill>
                <a:srgbClr val="000000"/>
              </a:solidFill>
              <a:uFillTx/>
              <a:latin typeface="Arial"/>
            </a:endParaRPr>
          </a:p>
          <a:p>
            <a:r>
              <a:rPr b="0" lang="el-GR" sz="1800" strike="noStrike" u="none">
                <a:solidFill>
                  <a:srgbClr val="000000"/>
                </a:solidFill>
                <a:uFillTx/>
                <a:latin typeface="Arial"/>
              </a:rPr>
              <a:t>στις δύο κρίσιμες αναπτυξιακές περιόδους της </a:t>
            </a:r>
            <a:r>
              <a:rPr b="0" lang="el-GR" sz="1800" strike="noStrike" u="none">
                <a:solidFill>
                  <a:srgbClr val="2a6099"/>
                </a:solidFill>
                <a:uFillTx/>
                <a:latin typeface="Arial"/>
              </a:rPr>
              <a:t>παιδικής</a:t>
            </a:r>
            <a:r>
              <a:rPr b="0" lang="el-GR" sz="1800" strike="noStrike" u="none">
                <a:solidFill>
                  <a:srgbClr val="000000"/>
                </a:solidFill>
                <a:uFillTx/>
                <a:latin typeface="Arial"/>
              </a:rPr>
              <a:t> και </a:t>
            </a:r>
            <a:r>
              <a:rPr b="0" lang="el-GR" sz="1800" strike="noStrike" u="none">
                <a:solidFill>
                  <a:srgbClr val="2a6099"/>
                </a:solidFill>
                <a:uFillTx/>
                <a:latin typeface="Arial"/>
              </a:rPr>
              <a:t>εφηβικής ηλικίας,</a:t>
            </a:r>
            <a:r>
              <a:rPr b="0" lang="el-GR" sz="1800" strike="noStrike" u="none">
                <a:solidFill>
                  <a:srgbClr val="000000"/>
                </a:solidFill>
                <a:uFillTx/>
                <a:latin typeface="Arial"/>
              </a:rPr>
              <a:t> </a:t>
            </a:r>
            <a:endParaRPr b="0" lang="el-GR" sz="1800" strike="noStrike" u="none">
              <a:solidFill>
                <a:srgbClr val="000000"/>
              </a:solidFill>
              <a:uFillTx/>
              <a:latin typeface="Arial"/>
            </a:endParaRPr>
          </a:p>
          <a:p>
            <a:r>
              <a:rPr b="0" lang="el-GR" sz="1800" strike="noStrike" u="none">
                <a:solidFill>
                  <a:srgbClr val="000000"/>
                </a:solidFill>
                <a:uFillTx/>
                <a:latin typeface="Arial"/>
              </a:rPr>
              <a:t>εξετάζοντας τις ιδιαίτερες </a:t>
            </a:r>
            <a:r>
              <a:rPr b="0" lang="el-GR" sz="1800" strike="noStrike" u="none">
                <a:solidFill>
                  <a:srgbClr val="2a6099"/>
                </a:solidFill>
                <a:uFillTx/>
                <a:latin typeface="Arial"/>
              </a:rPr>
              <a:t>ανάγκες</a:t>
            </a:r>
            <a:r>
              <a:rPr b="0" lang="el-GR" sz="1800" strike="noStrike" u="none">
                <a:solidFill>
                  <a:srgbClr val="000000"/>
                </a:solidFill>
                <a:uFillTx/>
                <a:latin typeface="Arial"/>
              </a:rPr>
              <a:t> και </a:t>
            </a:r>
            <a:r>
              <a:rPr b="0" lang="el-GR" sz="1800" strike="noStrike" u="none">
                <a:solidFill>
                  <a:srgbClr val="2a6099"/>
                </a:solidFill>
                <a:uFillTx/>
                <a:latin typeface="Arial"/>
              </a:rPr>
              <a:t>προκλήσεις</a:t>
            </a:r>
            <a:r>
              <a:rPr b="0" lang="el-GR" sz="1800" strike="noStrike" u="none">
                <a:solidFill>
                  <a:srgbClr val="000000"/>
                </a:solidFill>
                <a:uFillTx/>
                <a:latin typeface="Arial"/>
              </a:rPr>
              <a:t> κάθε ηλικίας</a:t>
            </a:r>
            <a:endParaRPr b="0" lang="el-GR" sz="1800" strike="noStrike" u="none">
              <a:solidFill>
                <a:srgbClr val="000000"/>
              </a:solidFill>
              <a:uFillTx/>
              <a:latin typeface="Arial"/>
            </a:endParaRPr>
          </a:p>
          <a:p>
            <a:endParaRPr b="0" lang="el-GR" sz="1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0" name="object 8" descr=""/>
          <p:cNvPicPr/>
          <p:nvPr/>
        </p:nvPicPr>
        <p:blipFill>
          <a:blip r:embed="rId1"/>
          <a:stretch/>
        </p:blipFill>
        <p:spPr>
          <a:xfrm>
            <a:off x="0" y="0"/>
            <a:ext cx="9143280" cy="6857280"/>
          </a:xfrm>
          <a:prstGeom prst="rect">
            <a:avLst/>
          </a:prstGeom>
          <a:noFill/>
          <a:ln w="0">
            <a:noFill/>
          </a:ln>
        </p:spPr>
      </p:pic>
      <p:sp>
        <p:nvSpPr>
          <p:cNvPr id="61" name="11 - TextBox 3"/>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62" name=""/>
          <p:cNvSpPr txBox="1"/>
          <p:nvPr/>
        </p:nvSpPr>
        <p:spPr>
          <a:xfrm>
            <a:off x="37080" y="0"/>
            <a:ext cx="9106200" cy="85824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Β'. </a:t>
            </a:r>
            <a:endParaRPr b="1" lang="el-GR" sz="1800" strike="noStrike" u="none">
              <a:solidFill>
                <a:srgbClr val="ffffff"/>
              </a:solidFill>
              <a:uFillTx/>
              <a:latin typeface="Arial"/>
            </a:endParaRPr>
          </a:p>
          <a:p>
            <a:pPr>
              <a:lnSpc>
                <a:spcPct val="100000"/>
              </a:lnSpc>
            </a:pPr>
            <a:r>
              <a:rPr b="1" lang="el-GR" sz="1800" strike="noStrike" u="none">
                <a:solidFill>
                  <a:srgbClr val="ffffff"/>
                </a:solidFill>
                <a:uFillTx/>
                <a:latin typeface="Arial"/>
              </a:rPr>
              <a:t>Η Κατηχητική Και Χριστιανοπαιδαγωγική Θεωρία Και Πράξη Στην Παιδική Και Εφηβική Ηλικία</a:t>
            </a:r>
            <a:endParaRPr b="1" lang="el-GR" sz="1800" strike="noStrike" u="none">
              <a:solidFill>
                <a:srgbClr val="ffffff"/>
              </a:solidFill>
              <a:uFillTx/>
              <a:latin typeface="Arial"/>
            </a:endParaRPr>
          </a:p>
        </p:txBody>
      </p:sp>
      <p:sp>
        <p:nvSpPr>
          <p:cNvPr id="63" name=""/>
          <p:cNvSpPr txBox="1"/>
          <p:nvPr/>
        </p:nvSpPr>
        <p:spPr>
          <a:xfrm>
            <a:off x="45000" y="186696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Κατευθυντήριοι </a:t>
            </a:r>
            <a:r>
              <a:rPr b="0" lang="el-GR" sz="1800" strike="noStrike" u="none">
                <a:solidFill>
                  <a:srgbClr val="2a6099"/>
                </a:solidFill>
                <a:uFillTx/>
                <a:latin typeface="Arial"/>
              </a:rPr>
              <a:t>προσανατολισμοί</a:t>
            </a:r>
            <a:r>
              <a:rPr b="0" lang="el-GR" sz="1800" strike="noStrike" u="none">
                <a:solidFill>
                  <a:srgbClr val="000000"/>
                </a:solidFill>
                <a:uFillTx/>
                <a:latin typeface="Arial"/>
              </a:rPr>
              <a:t> και </a:t>
            </a:r>
            <a:r>
              <a:rPr b="0" lang="el-GR" sz="1800" strike="noStrike" u="none">
                <a:solidFill>
                  <a:srgbClr val="2a6099"/>
                </a:solidFill>
                <a:uFillTx/>
                <a:latin typeface="Arial"/>
              </a:rPr>
              <a:t>σκοποί</a:t>
            </a:r>
            <a:r>
              <a:rPr b="0" lang="el-GR" sz="1800" strike="noStrike" u="none">
                <a:solidFill>
                  <a:srgbClr val="000000"/>
                </a:solidFill>
                <a:uFillTx/>
                <a:latin typeface="Arial"/>
              </a:rPr>
              <a:t> της αυθεντικής παιδείας στο πλαίσιο της κατήχησης και χριστιανικής αγωγής. </a:t>
            </a:r>
            <a:endParaRPr b="0" lang="el-GR" sz="1800" strike="noStrike" u="none">
              <a:solidFill>
                <a:srgbClr val="000000"/>
              </a:solidFill>
              <a:uFillTx/>
              <a:latin typeface="Arial"/>
            </a:endParaRPr>
          </a:p>
          <a:p>
            <a:r>
              <a:rPr b="0" lang="el-GR" sz="1400" strike="noStrike" u="none">
                <a:solidFill>
                  <a:srgbClr val="000000"/>
                </a:solidFill>
                <a:uFillTx/>
                <a:latin typeface="Arial"/>
              </a:rPr>
              <a:t>Αυτή η ενότητα καθορίζει τους </a:t>
            </a:r>
            <a:r>
              <a:rPr b="0" lang="el-GR" sz="1400" strike="noStrike" u="none">
                <a:solidFill>
                  <a:srgbClr val="2a6099"/>
                </a:solidFill>
                <a:uFillTx/>
                <a:latin typeface="Arial"/>
              </a:rPr>
              <a:t>θεμελιώδεις στόχους</a:t>
            </a:r>
            <a:r>
              <a:rPr b="0" lang="el-GR" sz="1400" strike="noStrike" u="none">
                <a:solidFill>
                  <a:srgbClr val="000000"/>
                </a:solidFill>
                <a:uFillTx/>
                <a:latin typeface="Arial"/>
              </a:rPr>
              <a:t> και τις </a:t>
            </a:r>
            <a:r>
              <a:rPr b="0" lang="el-GR" sz="1400" strike="noStrike" u="none">
                <a:solidFill>
                  <a:srgbClr val="2a6099"/>
                </a:solidFill>
                <a:uFillTx/>
                <a:latin typeface="Arial"/>
              </a:rPr>
              <a:t>αρχές</a:t>
            </a:r>
            <a:r>
              <a:rPr b="0" lang="el-GR" sz="1400" strike="noStrike" u="none">
                <a:solidFill>
                  <a:srgbClr val="000000"/>
                </a:solidFill>
                <a:uFillTx/>
                <a:latin typeface="Arial"/>
              </a:rPr>
              <a:t> που διέπουν μια ολοκληρωμένη χριστιανική αγωγή για παιδιά και εφήβους, συνδέοντάς την με την ευρύτερη έννοια της αυθεντικής παιδείας.</a:t>
            </a:r>
            <a:r>
              <a:rPr b="0" lang="el-GR" sz="1800" strike="noStrike" u="none">
                <a:solidFill>
                  <a:srgbClr val="000000"/>
                </a:solidFill>
                <a:uFillTx/>
                <a:latin typeface="Arial"/>
              </a:rPr>
              <a:t>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Το παιδί και ο έφηβος ως </a:t>
            </a:r>
            <a:r>
              <a:rPr b="0" lang="el-GR" sz="1800" strike="noStrike" u="none">
                <a:solidFill>
                  <a:srgbClr val="2a6099"/>
                </a:solidFill>
                <a:uFillTx/>
                <a:latin typeface="Arial"/>
              </a:rPr>
              <a:t>υποκείμενο</a:t>
            </a:r>
            <a:r>
              <a:rPr b="0" lang="el-GR" sz="1800" strike="noStrike" u="none">
                <a:solidFill>
                  <a:srgbClr val="000000"/>
                </a:solidFill>
                <a:uFillTx/>
                <a:latin typeface="Arial"/>
              </a:rPr>
              <a:t> της κατήχησης και χριστιανικής αγωγής.</a:t>
            </a:r>
            <a:r>
              <a:rPr b="0" lang="el-GR" sz="1000" strike="noStrike" u="none">
                <a:solidFill>
                  <a:srgbClr val="000000"/>
                </a:solidFill>
                <a:uFillTx/>
                <a:latin typeface="Arial"/>
              </a:rPr>
              <a:t> </a:t>
            </a:r>
            <a:endParaRPr b="0" lang="el-GR" sz="1000" strike="noStrike" u="none">
              <a:solidFill>
                <a:srgbClr val="000000"/>
              </a:solidFill>
              <a:uFillTx/>
              <a:latin typeface="Arial"/>
            </a:endParaRPr>
          </a:p>
          <a:p>
            <a:r>
              <a:rPr b="0" lang="el-GR" sz="1400" strike="noStrike" u="none">
                <a:solidFill>
                  <a:srgbClr val="000000"/>
                </a:solidFill>
                <a:uFillTx/>
                <a:latin typeface="Arial"/>
              </a:rPr>
              <a:t>Εδώ αναλύεται η μοναδικότητα και η ιδιαιτερότητα των παιδιών και των εφήβων ως ενεργών συμμετεχόντων στη διαδικασία της κατήχησης, λαμβάνοντας υπόψη τις </a:t>
            </a:r>
            <a:r>
              <a:rPr b="0" lang="el-GR" sz="1400" strike="noStrike" u="none">
                <a:solidFill>
                  <a:srgbClr val="2a6099"/>
                </a:solidFill>
                <a:uFillTx/>
                <a:latin typeface="Arial"/>
              </a:rPr>
              <a:t>ψυχολογικές, κοινωνικές και πνευματικές τους ανάγκες.</a:t>
            </a:r>
            <a:r>
              <a:rPr b="0" lang="el-GR" sz="1400" strike="noStrike" u="none">
                <a:solidFill>
                  <a:srgbClr val="000000"/>
                </a:solidFill>
                <a:uFillTx/>
                <a:latin typeface="Arial"/>
              </a:rPr>
              <a:t> </a:t>
            </a:r>
            <a:endParaRPr b="0" lang="el-GR"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4" name="object 9" descr=""/>
          <p:cNvPicPr/>
          <p:nvPr/>
        </p:nvPicPr>
        <p:blipFill>
          <a:blip r:embed="rId1"/>
          <a:stretch/>
        </p:blipFill>
        <p:spPr>
          <a:xfrm>
            <a:off x="0" y="0"/>
            <a:ext cx="9143280" cy="6857280"/>
          </a:xfrm>
          <a:prstGeom prst="rect">
            <a:avLst/>
          </a:prstGeom>
          <a:noFill/>
          <a:ln w="0">
            <a:noFill/>
          </a:ln>
        </p:spPr>
      </p:pic>
      <p:sp>
        <p:nvSpPr>
          <p:cNvPr id="65" name="11 - TextBox 4"/>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66" name=""/>
          <p:cNvSpPr txBox="1"/>
          <p:nvPr/>
        </p:nvSpPr>
        <p:spPr>
          <a:xfrm>
            <a:off x="37080" y="0"/>
            <a:ext cx="9106200" cy="85824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Β'. </a:t>
            </a:r>
            <a:endParaRPr b="1" lang="el-GR" sz="1800" strike="noStrike" u="none">
              <a:solidFill>
                <a:srgbClr val="ffffff"/>
              </a:solidFill>
              <a:uFillTx/>
              <a:latin typeface="Arial"/>
            </a:endParaRPr>
          </a:p>
          <a:p>
            <a:pPr>
              <a:lnSpc>
                <a:spcPct val="100000"/>
              </a:lnSpc>
            </a:pPr>
            <a:r>
              <a:rPr b="1" lang="el-GR" sz="1800" strike="noStrike" u="none">
                <a:solidFill>
                  <a:srgbClr val="ffffff"/>
                </a:solidFill>
                <a:uFillTx/>
                <a:latin typeface="Arial"/>
              </a:rPr>
              <a:t>Η Κατηχητική Και Χριστιανοπαιδαγωγική Θεωρία Και Πράξη Στην Παιδική Και Εφηβική Ηλικία</a:t>
            </a:r>
            <a:endParaRPr b="1" lang="el-GR" sz="1800" strike="noStrike" u="none">
              <a:solidFill>
                <a:srgbClr val="ffffff"/>
              </a:solidFill>
              <a:uFillTx/>
              <a:latin typeface="Arial"/>
            </a:endParaRPr>
          </a:p>
        </p:txBody>
      </p:sp>
      <p:sp>
        <p:nvSpPr>
          <p:cNvPr id="67" name=""/>
          <p:cNvSpPr txBox="1"/>
          <p:nvPr/>
        </p:nvSpPr>
        <p:spPr>
          <a:xfrm>
            <a:off x="45000" y="198000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1" lang="el-GR" sz="1800" strike="noStrike" u="none">
                <a:solidFill>
                  <a:srgbClr val="2a6099"/>
                </a:solidFill>
                <a:uFillTx/>
                <a:latin typeface="Arial"/>
              </a:rPr>
              <a:t>Προγράμματα σπουδών - αναλυτικά προγράμματα</a:t>
            </a:r>
            <a:r>
              <a:rPr b="0" lang="el-GR" sz="1800" strike="noStrike" u="none">
                <a:solidFill>
                  <a:srgbClr val="000000"/>
                </a:solidFill>
                <a:uFillTx/>
                <a:latin typeface="Arial"/>
              </a:rPr>
              <a:t> κατήχησης και χριστιανικής αγωγής των παιδιών και των εφήβων και οι κύριες περιοχές άντλησης του περιεχομένου τους.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παρουσιάζει τη </a:t>
            </a:r>
            <a:r>
              <a:rPr b="0" lang="el-GR" sz="1400" strike="noStrike" u="none">
                <a:solidFill>
                  <a:srgbClr val="2a6099"/>
                </a:solidFill>
                <a:uFillTx/>
                <a:latin typeface="Arial"/>
              </a:rPr>
              <a:t>δομή</a:t>
            </a:r>
            <a:r>
              <a:rPr b="0" lang="el-GR" sz="1400" strike="noStrike" u="none">
                <a:solidFill>
                  <a:srgbClr val="000000"/>
                </a:solidFill>
                <a:uFillTx/>
                <a:latin typeface="Arial"/>
              </a:rPr>
              <a:t> και το </a:t>
            </a:r>
            <a:r>
              <a:rPr b="0" lang="el-GR" sz="1400" strike="noStrike" u="none">
                <a:solidFill>
                  <a:srgbClr val="2a6099"/>
                </a:solidFill>
                <a:uFillTx/>
                <a:latin typeface="Arial"/>
              </a:rPr>
              <a:t>περιεχόμενο</a:t>
            </a:r>
            <a:r>
              <a:rPr b="0" lang="el-GR" sz="1400" strike="noStrike" u="none">
                <a:solidFill>
                  <a:srgbClr val="000000"/>
                </a:solidFill>
                <a:uFillTx/>
                <a:latin typeface="Arial"/>
              </a:rPr>
              <a:t> των προγραμμάτων κατήχησης για παιδιά και εφήβους, αναδεικνύοντας τις βασικές πηγές από τις οποίες αντλείται η ύλη διδασκαλίας.</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1" lang="el-GR" sz="1800" strike="noStrike" u="none">
                <a:solidFill>
                  <a:srgbClr val="2a6099"/>
                </a:solidFill>
                <a:uFillTx/>
                <a:latin typeface="Arial"/>
              </a:rPr>
              <a:t>Φορείς</a:t>
            </a:r>
            <a:r>
              <a:rPr b="0" lang="el-GR" sz="1800" strike="noStrike" u="none">
                <a:solidFill>
                  <a:srgbClr val="000000"/>
                </a:solidFill>
                <a:uFillTx/>
                <a:latin typeface="Arial"/>
              </a:rPr>
              <a:t> της κατήχησης και της χριστιανικής αγωγής των παιδιών και των εφήβων.</a:t>
            </a:r>
            <a:r>
              <a:rPr b="0" lang="el-GR" sz="1800" strike="noStrike" u="none">
                <a:solidFill>
                  <a:srgbClr val="000000"/>
                </a:solidFill>
                <a:uFillTx/>
                <a:latin typeface="Arial"/>
              </a:rPr>
              <a:t>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εξετάζονται οι διάφοροι </a:t>
            </a:r>
            <a:r>
              <a:rPr b="0" lang="el-GR" sz="1400" strike="noStrike" u="none">
                <a:solidFill>
                  <a:srgbClr val="2a6099"/>
                </a:solidFill>
                <a:uFillTx/>
                <a:latin typeface="Arial"/>
              </a:rPr>
              <a:t>θεσμοί</a:t>
            </a:r>
            <a:r>
              <a:rPr b="0" lang="el-GR" sz="1400" strike="noStrike" u="none">
                <a:solidFill>
                  <a:srgbClr val="000000"/>
                </a:solidFill>
                <a:uFillTx/>
                <a:latin typeface="Arial"/>
              </a:rPr>
              <a:t>, όπως η οικογένεια, η εκκλησία, το σχολείο και οι χριστιανικές οργανώσεις, καθώς και ο ρόλος των ατόμων (γονείς, κατηχητές, δάσκαλοι) στην παροχή χριστιανικής αγωγής. </a:t>
            </a:r>
            <a:endParaRPr b="0" lang="el-GR"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8" name="object 10" descr=""/>
          <p:cNvPicPr/>
          <p:nvPr/>
        </p:nvPicPr>
        <p:blipFill>
          <a:blip r:embed="rId1"/>
          <a:stretch/>
        </p:blipFill>
        <p:spPr>
          <a:xfrm>
            <a:off x="0" y="0"/>
            <a:ext cx="9143280" cy="6857280"/>
          </a:xfrm>
          <a:prstGeom prst="rect">
            <a:avLst/>
          </a:prstGeom>
          <a:noFill/>
          <a:ln w="0">
            <a:noFill/>
          </a:ln>
        </p:spPr>
      </p:pic>
      <p:sp>
        <p:nvSpPr>
          <p:cNvPr id="69" name="11 - TextBox 5"/>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70" name=""/>
          <p:cNvSpPr txBox="1"/>
          <p:nvPr/>
        </p:nvSpPr>
        <p:spPr>
          <a:xfrm>
            <a:off x="37080" y="0"/>
            <a:ext cx="9106200" cy="85824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Β'. </a:t>
            </a:r>
            <a:endParaRPr b="1" lang="el-GR" sz="1800" strike="noStrike" u="none">
              <a:solidFill>
                <a:srgbClr val="ffffff"/>
              </a:solidFill>
              <a:uFillTx/>
              <a:latin typeface="Arial"/>
            </a:endParaRPr>
          </a:p>
          <a:p>
            <a:pPr>
              <a:lnSpc>
                <a:spcPct val="100000"/>
              </a:lnSpc>
            </a:pPr>
            <a:r>
              <a:rPr b="1" lang="el-GR" sz="1800" strike="noStrike" u="none">
                <a:solidFill>
                  <a:srgbClr val="ffffff"/>
                </a:solidFill>
                <a:uFillTx/>
                <a:latin typeface="Arial"/>
              </a:rPr>
              <a:t>Η Κατηχητική Και Χριστιανοπαιδαγωγική Θεωρία Και Πράξη Στην Παιδική Και Εφηβική Ηλικία</a:t>
            </a:r>
            <a:endParaRPr b="1" lang="el-GR" sz="1800" strike="noStrike" u="none">
              <a:solidFill>
                <a:srgbClr val="ffffff"/>
              </a:solidFill>
              <a:uFillTx/>
              <a:latin typeface="Arial"/>
            </a:endParaRPr>
          </a:p>
        </p:txBody>
      </p:sp>
      <p:sp>
        <p:nvSpPr>
          <p:cNvPr id="71" name=""/>
          <p:cNvSpPr txBox="1"/>
          <p:nvPr/>
        </p:nvSpPr>
        <p:spPr>
          <a:xfrm>
            <a:off x="9000" y="186696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Μορφωτικές κοινότητες και κυριότεροι κατηχητικοί και χριστιανοπαιδαγωγικοί </a:t>
            </a:r>
            <a:r>
              <a:rPr b="1" lang="el-GR" sz="1800" strike="noStrike" u="none">
                <a:solidFill>
                  <a:srgbClr val="2a6099"/>
                </a:solidFill>
                <a:uFillTx/>
                <a:latin typeface="Arial"/>
              </a:rPr>
              <a:t>θεσμοί</a:t>
            </a:r>
            <a:r>
              <a:rPr b="0" lang="el-GR" sz="1800" strike="noStrike" u="none">
                <a:solidFill>
                  <a:srgbClr val="000000"/>
                </a:solidFill>
                <a:uFillTx/>
                <a:latin typeface="Arial"/>
              </a:rPr>
              <a:t> για τα παιδιά και τους εφήβους.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εστιάζει στις κοινότητες και τους οργανισμούς που δημιουργούν ένα υποστηρικτικό περιβάλλον για τη χριστιανική διαπαιδαγώγηση των νέων.</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Κατήχηση και χριστιανική αγωγή και η αντιμετώπιση σύγχρονων </a:t>
            </a:r>
            <a:r>
              <a:rPr b="1" lang="el-GR" sz="1800" strike="noStrike" u="none">
                <a:solidFill>
                  <a:srgbClr val="2a6099"/>
                </a:solidFill>
                <a:uFillTx/>
                <a:latin typeface="Arial"/>
              </a:rPr>
              <a:t>βασικών προβλημάτων </a:t>
            </a:r>
            <a:r>
              <a:rPr b="0" lang="el-GR" sz="1800" strike="noStrike" u="none">
                <a:solidFill>
                  <a:srgbClr val="000000"/>
                </a:solidFill>
                <a:uFillTx/>
                <a:latin typeface="Arial"/>
              </a:rPr>
              <a:t>των παιδιών και των εφήβων.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αναλύεται ο τρόπος με τον οποίο η κατήχηση και η χριστιανική αγωγή μπορούν να προσφέρουν απαντήσεις και στήριξη στα </a:t>
            </a:r>
            <a:r>
              <a:rPr b="0" lang="el-GR" sz="1400" strike="noStrike" u="none">
                <a:solidFill>
                  <a:srgbClr val="2a6099"/>
                </a:solidFill>
                <a:uFillTx/>
                <a:latin typeface="Arial"/>
              </a:rPr>
              <a:t>σύγχρονα προβλήματα</a:t>
            </a:r>
            <a:r>
              <a:rPr b="0" lang="el-GR" sz="1400" strike="noStrike" u="none">
                <a:solidFill>
                  <a:srgbClr val="000000"/>
                </a:solidFill>
                <a:uFillTx/>
                <a:latin typeface="Arial"/>
              </a:rPr>
              <a:t> που αντιμετωπίζουν τα παιδιά και οι έφηβοι, όπως η βία, ο εθισμός και η αποξένωση.</a:t>
            </a:r>
            <a:r>
              <a:rPr b="0" lang="el-GR" sz="1800" strike="noStrike" u="none">
                <a:solidFill>
                  <a:srgbClr val="000000"/>
                </a:solidFill>
                <a:uFillTx/>
                <a:latin typeface="Arial"/>
              </a:rPr>
              <a:t> </a:t>
            </a:r>
            <a:endParaRPr b="0" lang="el-GR" sz="18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2" name="object 11" descr=""/>
          <p:cNvPicPr/>
          <p:nvPr/>
        </p:nvPicPr>
        <p:blipFill>
          <a:blip r:embed="rId1"/>
          <a:stretch/>
        </p:blipFill>
        <p:spPr>
          <a:xfrm>
            <a:off x="0" y="0"/>
            <a:ext cx="9143280" cy="6857280"/>
          </a:xfrm>
          <a:prstGeom prst="rect">
            <a:avLst/>
          </a:prstGeom>
          <a:noFill/>
          <a:ln w="0">
            <a:noFill/>
          </a:ln>
        </p:spPr>
      </p:pic>
      <p:sp>
        <p:nvSpPr>
          <p:cNvPr id="73" name="11 - TextBox 6"/>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74" name=""/>
          <p:cNvSpPr txBox="1"/>
          <p:nvPr/>
        </p:nvSpPr>
        <p:spPr>
          <a:xfrm>
            <a:off x="37080" y="0"/>
            <a:ext cx="9106200" cy="85824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Β'. </a:t>
            </a:r>
            <a:endParaRPr b="1" lang="el-GR" sz="1800" strike="noStrike" u="none">
              <a:solidFill>
                <a:srgbClr val="ffffff"/>
              </a:solidFill>
              <a:uFillTx/>
              <a:latin typeface="Arial"/>
            </a:endParaRPr>
          </a:p>
          <a:p>
            <a:pPr>
              <a:lnSpc>
                <a:spcPct val="100000"/>
              </a:lnSpc>
            </a:pPr>
            <a:r>
              <a:rPr b="1" lang="el-GR" sz="1800" strike="noStrike" u="none">
                <a:solidFill>
                  <a:srgbClr val="ffffff"/>
                </a:solidFill>
                <a:uFillTx/>
                <a:latin typeface="Arial"/>
              </a:rPr>
              <a:t>Η Κατηχητική Και Χριστιανοπαιδαγωγική Θεωρία Και Πράξη Στην Παιδική Και Εφηβική Ηλικία</a:t>
            </a:r>
            <a:endParaRPr b="1" lang="el-GR" sz="1800" strike="noStrike" u="none">
              <a:solidFill>
                <a:srgbClr val="ffffff"/>
              </a:solidFill>
              <a:uFillTx/>
              <a:latin typeface="Arial"/>
            </a:endParaRPr>
          </a:p>
        </p:txBody>
      </p:sp>
      <p:sp>
        <p:nvSpPr>
          <p:cNvPr id="75" name=""/>
          <p:cNvSpPr txBox="1"/>
          <p:nvPr/>
        </p:nvSpPr>
        <p:spPr>
          <a:xfrm>
            <a:off x="45000" y="186696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Κυριότερα </a:t>
            </a:r>
            <a:r>
              <a:rPr b="0" lang="el-GR" sz="1800" strike="noStrike" u="none">
                <a:solidFill>
                  <a:srgbClr val="2a6099"/>
                </a:solidFill>
                <a:uFillTx/>
                <a:latin typeface="Arial"/>
              </a:rPr>
              <a:t>μέσα κατήχησης</a:t>
            </a:r>
            <a:r>
              <a:rPr b="0" lang="el-GR" sz="1800" strike="noStrike" u="none">
                <a:solidFill>
                  <a:srgbClr val="000000"/>
                </a:solidFill>
                <a:uFillTx/>
                <a:latin typeface="Arial"/>
              </a:rPr>
              <a:t> και χριστιανικής αγωγής των παιδιών και των εφήβων.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παρουσιάζει τα διάφορα </a:t>
            </a:r>
            <a:r>
              <a:rPr b="0" lang="el-GR" sz="1400" strike="noStrike" u="none">
                <a:solidFill>
                  <a:srgbClr val="2a6099"/>
                </a:solidFill>
                <a:uFillTx/>
                <a:latin typeface="Arial"/>
              </a:rPr>
              <a:t>εργαλεία</a:t>
            </a:r>
            <a:r>
              <a:rPr b="0" lang="el-GR" sz="1400" strike="noStrike" u="none">
                <a:solidFill>
                  <a:srgbClr val="000000"/>
                </a:solidFill>
                <a:uFillTx/>
                <a:latin typeface="Arial"/>
              </a:rPr>
              <a:t> και τις </a:t>
            </a:r>
            <a:r>
              <a:rPr b="0" lang="el-GR" sz="1400" strike="noStrike" u="none">
                <a:solidFill>
                  <a:srgbClr val="2a6099"/>
                </a:solidFill>
                <a:uFillTx/>
                <a:latin typeface="Arial"/>
              </a:rPr>
              <a:t>μεθόδους</a:t>
            </a:r>
            <a:r>
              <a:rPr b="0" lang="el-GR" sz="1400" strike="noStrike" u="none">
                <a:solidFill>
                  <a:srgbClr val="000000"/>
                </a:solidFill>
                <a:uFillTx/>
                <a:latin typeface="Arial"/>
              </a:rPr>
              <a:t> που χρησιμοποιούνται για την αποτελεσματική μετάδοση του χριστιανικού μηνύματος στα παιδιά και τους εφήβους, όπως η αφήγηση ιστοριών, το παιχνίδι, η τέχνη και η μουσική.</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2a6099"/>
                </a:solidFill>
                <a:uFillTx/>
                <a:latin typeface="Arial"/>
              </a:rPr>
              <a:t>Τεχνολογία, σύγχρονα μέσα </a:t>
            </a:r>
            <a:r>
              <a:rPr b="0" lang="el-GR" sz="1800" strike="noStrike" u="none">
                <a:solidFill>
                  <a:srgbClr val="000000"/>
                </a:solidFill>
                <a:uFillTx/>
                <a:latin typeface="Arial"/>
              </a:rPr>
              <a:t>επικοινωνίας και κατήχηση και χριστιανική αγωγή.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εξετάζεται η </a:t>
            </a:r>
            <a:r>
              <a:rPr b="0" lang="el-GR" sz="1400" strike="noStrike" u="none">
                <a:solidFill>
                  <a:srgbClr val="2a6099"/>
                </a:solidFill>
                <a:uFillTx/>
                <a:latin typeface="Arial"/>
              </a:rPr>
              <a:t>επίδραση</a:t>
            </a:r>
            <a:r>
              <a:rPr b="0" lang="el-GR" sz="1400" strike="noStrike" u="none">
                <a:solidFill>
                  <a:srgbClr val="000000"/>
                </a:solidFill>
                <a:uFillTx/>
                <a:latin typeface="Arial"/>
              </a:rPr>
              <a:t> της τεχνολογίας και των σύγχρονων μέσων επικοινωνίας στην κατήχηση και τη χριστιανική αγωγή, αναλύοντας τις ευκαιρίες και τις προκλήσεις που παρουσιάζουν.</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endParaRPr b="0" lang="el-GR" sz="10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6" name="object 12" descr=""/>
          <p:cNvPicPr/>
          <p:nvPr/>
        </p:nvPicPr>
        <p:blipFill>
          <a:blip r:embed="rId1"/>
          <a:stretch/>
        </p:blipFill>
        <p:spPr>
          <a:xfrm>
            <a:off x="0" y="0"/>
            <a:ext cx="9143280" cy="6857280"/>
          </a:xfrm>
          <a:prstGeom prst="rect">
            <a:avLst/>
          </a:prstGeom>
          <a:noFill/>
          <a:ln w="0">
            <a:noFill/>
          </a:ln>
        </p:spPr>
      </p:pic>
      <p:sp>
        <p:nvSpPr>
          <p:cNvPr id="77" name="11 - TextBox 7"/>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78" name=""/>
          <p:cNvSpPr txBox="1"/>
          <p:nvPr/>
        </p:nvSpPr>
        <p:spPr>
          <a:xfrm>
            <a:off x="37080" y="0"/>
            <a:ext cx="9106200" cy="85824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Β'. </a:t>
            </a:r>
            <a:endParaRPr b="1" lang="el-GR" sz="1800" strike="noStrike" u="none">
              <a:solidFill>
                <a:srgbClr val="ffffff"/>
              </a:solidFill>
              <a:uFillTx/>
              <a:latin typeface="Arial"/>
            </a:endParaRPr>
          </a:p>
          <a:p>
            <a:pPr>
              <a:lnSpc>
                <a:spcPct val="100000"/>
              </a:lnSpc>
            </a:pPr>
            <a:r>
              <a:rPr b="1" lang="el-GR" sz="1800" strike="noStrike" u="none">
                <a:solidFill>
                  <a:srgbClr val="ffffff"/>
                </a:solidFill>
                <a:uFillTx/>
                <a:latin typeface="Arial"/>
              </a:rPr>
              <a:t>Η Κατηχητική Και Χριστιανοπαιδαγωγική Θεωρία Και Πράξη Στην Παιδική Και Εφηβική Ηλικία</a:t>
            </a:r>
            <a:endParaRPr b="1" lang="el-GR" sz="1800" strike="noStrike" u="none">
              <a:solidFill>
                <a:srgbClr val="ffffff"/>
              </a:solidFill>
              <a:uFillTx/>
              <a:latin typeface="Arial"/>
            </a:endParaRPr>
          </a:p>
        </p:txBody>
      </p:sp>
      <p:sp>
        <p:nvSpPr>
          <p:cNvPr id="79" name=""/>
          <p:cNvSpPr txBox="1"/>
          <p:nvPr/>
        </p:nvSpPr>
        <p:spPr>
          <a:xfrm>
            <a:off x="40680" y="1620000"/>
            <a:ext cx="9135000" cy="389880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Κατήχηση, χριστιανική αγωγή και </a:t>
            </a:r>
            <a:r>
              <a:rPr b="1" lang="el-GR" sz="1800" strike="noStrike" u="none">
                <a:solidFill>
                  <a:srgbClr val="2a6099"/>
                </a:solidFill>
                <a:uFillTx/>
                <a:latin typeface="Arial"/>
              </a:rPr>
              <a:t>Διαδίκτυο</a:t>
            </a:r>
            <a:r>
              <a:rPr b="0" lang="el-GR" sz="1800" strike="noStrike" u="none">
                <a:solidFill>
                  <a:srgbClr val="000000"/>
                </a:solidFill>
                <a:uFillTx/>
                <a:latin typeface="Arial"/>
              </a:rPr>
              <a:t>.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εστιάζεται ειδικά στον ρόλο και τις </a:t>
            </a:r>
            <a:r>
              <a:rPr b="0" lang="el-GR" sz="1400" strike="noStrike" u="none">
                <a:solidFill>
                  <a:srgbClr val="2a6099"/>
                </a:solidFill>
                <a:uFillTx/>
                <a:latin typeface="Arial"/>
              </a:rPr>
              <a:t>δυνατότητες</a:t>
            </a:r>
            <a:r>
              <a:rPr b="0" lang="el-GR" sz="1400" strike="noStrike" u="none">
                <a:solidFill>
                  <a:srgbClr val="000000"/>
                </a:solidFill>
                <a:uFillTx/>
                <a:latin typeface="Arial"/>
              </a:rPr>
              <a:t> του Διαδικτύου ως εργαλείου για την κατήχηση και τη χριστιανική αγωγή των παιδιών και των εφήβων.</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Κατήχηση, χριστιανική αγωγή και </a:t>
            </a:r>
            <a:r>
              <a:rPr b="1" lang="el-GR" sz="1800" strike="noStrike" u="none">
                <a:solidFill>
                  <a:srgbClr val="2a6099"/>
                </a:solidFill>
                <a:uFillTx/>
                <a:latin typeface="Arial"/>
              </a:rPr>
              <a:t>διαπολιτισμική εκπαίδευση</a:t>
            </a:r>
            <a:r>
              <a:rPr b="0" lang="el-GR" sz="1800" strike="noStrike" u="none">
                <a:solidFill>
                  <a:srgbClr val="000000"/>
                </a:solidFill>
                <a:uFillTx/>
                <a:latin typeface="Arial"/>
              </a:rPr>
              <a:t>, διομολογιακή και διαθρησκειακή μάθηση.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Εδώ αναλύεται η σημασία της κατήχησης και της χριστιανικής αγωγής στο πλαίσιο ενός πολυπολιτισμικού και πολυθρησκευτικού κόσμου, εξετάζοντας τη σχέση της με τη διαπολιτισμική εκπαίδευση και τον διαθρησκειακό διάλογο.</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Κατήχηση, χριστιανική αγωγή και παιδιά και έφηβοι με </a:t>
            </a:r>
            <a:r>
              <a:rPr b="1" lang="el-GR" sz="1800" strike="noStrike" u="none">
                <a:solidFill>
                  <a:srgbClr val="2a6099"/>
                </a:solidFill>
                <a:uFillTx/>
                <a:latin typeface="Arial"/>
              </a:rPr>
              <a:t>ειδικές ανάγκες.</a:t>
            </a:r>
            <a:r>
              <a:rPr b="0" lang="el-GR" sz="1800" strike="noStrike" u="none">
                <a:solidFill>
                  <a:srgbClr val="000000"/>
                </a:solidFill>
                <a:uFillTx/>
                <a:latin typeface="Arial"/>
              </a:rPr>
              <a:t>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πραγματεύεται τις ιδιαίτερες προκλήσεις και τις κατάλληλες </a:t>
            </a:r>
            <a:r>
              <a:rPr b="0" lang="el-GR" sz="1400" strike="noStrike" u="none">
                <a:solidFill>
                  <a:srgbClr val="2a6099"/>
                </a:solidFill>
                <a:uFillTx/>
                <a:latin typeface="Arial"/>
              </a:rPr>
              <a:t>παιδαγωγικές προσεγγίσεις</a:t>
            </a:r>
            <a:r>
              <a:rPr b="0" lang="el-GR" sz="1400" strike="noStrike" u="none">
                <a:solidFill>
                  <a:srgbClr val="000000"/>
                </a:solidFill>
                <a:uFillTx/>
                <a:latin typeface="Arial"/>
              </a:rPr>
              <a:t> για την κατήχηση παιδιών και εφήβων με ειδικές εκπαιδευτικές ανάγκες. </a:t>
            </a:r>
            <a:endParaRPr b="0" lang="el-GR"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0" name="object 13" descr=""/>
          <p:cNvPicPr/>
          <p:nvPr/>
        </p:nvPicPr>
        <p:blipFill>
          <a:blip r:embed="rId1"/>
          <a:stretch/>
        </p:blipFill>
        <p:spPr>
          <a:xfrm>
            <a:off x="0" y="0"/>
            <a:ext cx="9143280" cy="6857280"/>
          </a:xfrm>
          <a:prstGeom prst="rect">
            <a:avLst/>
          </a:prstGeom>
          <a:noFill/>
          <a:ln w="0">
            <a:noFill/>
          </a:ln>
        </p:spPr>
      </p:pic>
      <p:sp>
        <p:nvSpPr>
          <p:cNvPr id="81" name="11 - TextBox 8"/>
          <p:cNvSpPr/>
          <p:nvPr/>
        </p:nvSpPr>
        <p:spPr>
          <a:xfrm>
            <a:off x="540000" y="1676520"/>
            <a:ext cx="7993800" cy="1186560"/>
          </a:xfrm>
          <a:prstGeom prst="rect">
            <a:avLst/>
          </a:prstGeom>
          <a:noFill/>
          <a:ln w="0">
            <a:noFill/>
          </a:ln>
        </p:spPr>
        <p:style>
          <a:lnRef idx="0"/>
          <a:fillRef idx="0"/>
          <a:effectRef idx="0"/>
          <a:fontRef idx="minor"/>
        </p:style>
        <p:txBody>
          <a:bodyPr lIns="90000" rIns="90000" tIns="45000" bIns="45000" anchor="t">
            <a:spAutoFit/>
          </a:bodyPr>
          <a:p>
            <a:endParaRPr b="0" lang="el-GR" sz="1800" strike="noStrike" u="none">
              <a:solidFill>
                <a:srgbClr val="000000"/>
              </a:solidFill>
              <a:uFillTx/>
              <a:latin typeface="Arial"/>
            </a:endParaRPr>
          </a:p>
        </p:txBody>
      </p:sp>
      <p:sp>
        <p:nvSpPr>
          <p:cNvPr id="82" name=""/>
          <p:cNvSpPr txBox="1"/>
          <p:nvPr/>
        </p:nvSpPr>
        <p:spPr>
          <a:xfrm>
            <a:off x="37080" y="0"/>
            <a:ext cx="9106200" cy="753480"/>
          </a:xfrm>
          <a:prstGeom prst="rect">
            <a:avLst/>
          </a:prstGeom>
          <a:noFill/>
          <a:ln w="0">
            <a:noFill/>
          </a:ln>
        </p:spPr>
        <p:txBody>
          <a:bodyPr lIns="90000" rIns="90000" tIns="45000" bIns="45000" anchor="t">
            <a:noAutofit/>
          </a:bodyPr>
          <a:p>
            <a:pPr algn="ctr"/>
            <a:r>
              <a:rPr b="1" lang="el-GR" sz="1800" strike="noStrike" u="none">
                <a:solidFill>
                  <a:srgbClr val="ffffff"/>
                </a:solidFill>
                <a:uFillTx/>
                <a:latin typeface="Arial"/>
              </a:rPr>
              <a:t>Μέρος Γ'. </a:t>
            </a:r>
            <a:endParaRPr b="1" lang="el-GR" sz="1800" strike="noStrike" u="none">
              <a:solidFill>
                <a:srgbClr val="ffffff"/>
              </a:solidFill>
              <a:uFillTx/>
              <a:latin typeface="Arial"/>
            </a:endParaRPr>
          </a:p>
          <a:p>
            <a:pPr marL="216000" indent="-216000">
              <a:lnSpc>
                <a:spcPct val="100000"/>
              </a:lnSpc>
              <a:spcBef>
                <a:spcPts val="1191"/>
              </a:spcBef>
              <a:spcAft>
                <a:spcPts val="992"/>
              </a:spcAft>
              <a:buClr>
                <a:srgbClr val="000000"/>
              </a:buClr>
              <a:buSzPct val="45000"/>
              <a:buFont typeface="Wingdings" charset="2"/>
              <a:buChar char=""/>
            </a:pPr>
            <a:r>
              <a:rPr b="1" lang="el-GR" sz="1800" strike="noStrike" u="none">
                <a:solidFill>
                  <a:srgbClr val="ffffff"/>
                </a:solidFill>
                <a:uFillTx/>
                <a:latin typeface="Arial"/>
              </a:rPr>
              <a:t>Η κατηχητική θεωρία και πράξη για τους εντός και εκτός της εκκλησίας ενήλικες</a:t>
            </a:r>
            <a:endParaRPr b="0" lang="el-GR" sz="1800" strike="noStrike" u="none">
              <a:solidFill>
                <a:srgbClr val="ffffff"/>
              </a:solidFill>
              <a:uFillTx/>
              <a:latin typeface="Arial"/>
            </a:endParaRPr>
          </a:p>
        </p:txBody>
      </p:sp>
      <p:sp>
        <p:nvSpPr>
          <p:cNvPr id="83" name=""/>
          <p:cNvSpPr txBox="1"/>
          <p:nvPr/>
        </p:nvSpPr>
        <p:spPr>
          <a:xfrm>
            <a:off x="45000" y="1980000"/>
            <a:ext cx="9135000" cy="3713040"/>
          </a:xfrm>
          <a:prstGeom prst="rect">
            <a:avLst/>
          </a:prstGeom>
          <a:noFill/>
          <a:ln w="0">
            <a:noFill/>
          </a:ln>
        </p:spPr>
        <p:txBody>
          <a:bodyPr lIns="90000" rIns="90000" tIns="45000" bIns="45000" anchor="t">
            <a:noAutofit/>
          </a:bodyPr>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Το τρίτο μέρος του βιβλίου στρέφει την προσοχή στην κατήχηση των ενηλίκων, διακρίνοντας μεταξύ αυτών που είναι ήδη μέλη της εκκλησίας και αυτών που βρίσκονται εκτός αυτής, αναγνωρίζοντας τις διαφορετικές ανάγκες και στόχους κάθε ομάδας.</a:t>
            </a:r>
            <a:endParaRPr b="0" lang="el-GR" sz="14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800" strike="noStrike" u="none">
                <a:solidFill>
                  <a:srgbClr val="000000"/>
                </a:solidFill>
                <a:uFillTx/>
                <a:latin typeface="Arial"/>
              </a:rPr>
              <a:t>Η </a:t>
            </a:r>
            <a:r>
              <a:rPr b="1" lang="el-GR" sz="1800" strike="noStrike" u="none">
                <a:solidFill>
                  <a:srgbClr val="2a6099"/>
                </a:solidFill>
                <a:uFillTx/>
                <a:latin typeface="Arial"/>
              </a:rPr>
              <a:t>επανακατήχηση</a:t>
            </a:r>
            <a:r>
              <a:rPr b="0" lang="el-GR" sz="1800" strike="noStrike" u="none">
                <a:solidFill>
                  <a:srgbClr val="000000"/>
                </a:solidFill>
                <a:uFillTx/>
                <a:latin typeface="Arial"/>
              </a:rPr>
              <a:t> και ο </a:t>
            </a:r>
            <a:r>
              <a:rPr b="1" lang="el-GR" sz="1800" strike="noStrike" u="none">
                <a:solidFill>
                  <a:srgbClr val="2a6099"/>
                </a:solidFill>
                <a:uFillTx/>
                <a:latin typeface="Arial"/>
              </a:rPr>
              <a:t>επανευαγγελισμός</a:t>
            </a:r>
            <a:r>
              <a:rPr b="0" lang="el-GR" sz="1800" strike="noStrike" u="none">
                <a:solidFill>
                  <a:srgbClr val="000000"/>
                </a:solidFill>
                <a:uFillTx/>
                <a:latin typeface="Arial"/>
              </a:rPr>
              <a:t> των βαπτισμένων ενηλίκων. </a:t>
            </a:r>
            <a:endParaRPr b="0" lang="el-GR" sz="1800" strike="noStrike" u="none">
              <a:solidFill>
                <a:srgbClr val="000000"/>
              </a:solidFill>
              <a:uFillTx/>
              <a:latin typeface="Arial"/>
            </a:endParaRPr>
          </a:p>
          <a:p>
            <a:pPr marL="216000" indent="-216000">
              <a:spcBef>
                <a:spcPts val="1191"/>
              </a:spcBef>
              <a:spcAft>
                <a:spcPts val="992"/>
              </a:spcAft>
              <a:buClr>
                <a:srgbClr val="000000"/>
              </a:buClr>
              <a:buSzPct val="45000"/>
              <a:buFont typeface="Wingdings" charset="2"/>
              <a:buChar char=""/>
            </a:pPr>
            <a:r>
              <a:rPr b="0" lang="el-GR" sz="1400" strike="noStrike" u="none">
                <a:solidFill>
                  <a:srgbClr val="000000"/>
                </a:solidFill>
                <a:uFillTx/>
                <a:latin typeface="Arial"/>
              </a:rPr>
              <a:t>Αυτή η ενότητα εστιάζει στην ανάγκη για συνεχή ανανέωση και εμβάθυνση της πίστης των ενηλίκων που έχουν ήδη βαπτιστεί, καθώς και στην προσέγγιση όσων έχουν απομακρυνθεί από την εκκλησιαστική ζωή.</a:t>
            </a:r>
            <a:endParaRPr b="0" lang="el-GR" sz="1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itchFamily="0" charset="1"/>
        <a:ea typeface=""/>
        <a:cs typeface=""/>
      </a:majorFont>
      <a:minorFont>
        <a:latin typeface="Calibri" pitchFamily="0" charset="1"/>
        <a:ea typeface=""/>
        <a:cs typeface=""/>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1787</TotalTime>
  <Application>LibreOffice/24.8.6.2$Windows_X86_64 LibreOffice_project/6d98ba145e9a8a39fc57bcc76981d1fb1316c60c</Application>
  <AppVersion>15.0000</AppVersion>
  <Words>853</Words>
  <Paragraphs>144</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2022-04-04T18:18:37Z</dcterms:created>
  <dc:creator>Mariajose</dc:creator>
  <dc:description/>
  <dc:language>el-GR</dc:language>
  <cp:lastModifiedBy/>
  <dcterms:modified xsi:type="dcterms:W3CDTF">2025-04-28T22:51:50Z</dcterms:modified>
  <cp:revision>115</cp:revision>
  <dc:subject/>
  <dc:title>Diapositiva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2020-03-26T00:00:00Z</vt:filetime>
  </property>
  <property fmtid="{D5CDD505-2E9C-101B-9397-08002B2CF9AE}" pid="3" name="Creator">
    <vt:lpwstr>Microsoft® PowerPoint® 2013</vt:lpwstr>
  </property>
  <property fmtid="{D5CDD505-2E9C-101B-9397-08002B2CF9AE}" pid="4" name="LastSaved">
    <vt:filetime>2022-04-04T00:00:00Z</vt:filetime>
  </property>
  <property fmtid="{D5CDD505-2E9C-101B-9397-08002B2CF9AE}" pid="5" name="PresentationFormat">
    <vt:lpwstr>Προβολή στην οθόνη (4:3)</vt:lpwstr>
  </property>
  <property fmtid="{D5CDD505-2E9C-101B-9397-08002B2CF9AE}" pid="6" name="Slides">
    <vt:i4>21</vt:i4>
  </property>
</Properties>
</file>