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99" r:id="rId2"/>
    <p:sldId id="300" r:id="rId3"/>
    <p:sldId id="296" r:id="rId4"/>
    <p:sldId id="270" r:id="rId5"/>
    <p:sldId id="297" r:id="rId6"/>
    <p:sldId id="287" r:id="rId7"/>
    <p:sldId id="271" r:id="rId8"/>
    <p:sldId id="272" r:id="rId9"/>
    <p:sldId id="273" r:id="rId10"/>
    <p:sldId id="274" r:id="rId11"/>
    <p:sldId id="275" r:id="rId12"/>
    <p:sldId id="298" r:id="rId13"/>
    <p:sldId id="276" r:id="rId14"/>
    <p:sldId id="277" r:id="rId15"/>
    <p:sldId id="278" r:id="rId16"/>
    <p:sldId id="279" r:id="rId17"/>
    <p:sldId id="280" r:id="rId18"/>
    <p:sldId id="281" r:id="rId19"/>
    <p:sldId id="282" r:id="rId20"/>
    <p:sldId id="283" r:id="rId21"/>
    <p:sldId id="284" r:id="rId22"/>
    <p:sldId id="285" r:id="rId23"/>
    <p:sldId id="286" r:id="rId24"/>
    <p:sldId id="288" r:id="rId25"/>
    <p:sldId id="289" r:id="rId26"/>
    <p:sldId id="290" r:id="rId27"/>
    <p:sldId id="291" r:id="rId28"/>
    <p:sldId id="268" r:id="rId29"/>
  </p:sldIdLst>
  <p:sldSz cx="9144000" cy="6858000" type="screen4x3"/>
  <p:notesSz cx="9144000" cy="6858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Προεπιλεγμένη ενότητα" id="{6C3E7278-48E5-46FC-9A68-0539E3CCF972}">
          <p14:sldIdLst>
            <p14:sldId id="299"/>
            <p14:sldId id="300"/>
            <p14:sldId id="296"/>
            <p14:sldId id="270"/>
            <p14:sldId id="297"/>
            <p14:sldId id="287"/>
            <p14:sldId id="271"/>
            <p14:sldId id="272"/>
            <p14:sldId id="273"/>
            <p14:sldId id="274"/>
            <p14:sldId id="275"/>
            <p14:sldId id="298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8"/>
            <p14:sldId id="289"/>
            <p14:sldId id="290"/>
            <p14:sldId id="291"/>
          </p14:sldIdLst>
        </p14:section>
        <p14:section name="Ενότητα χωρίς τίτλο" id="{4EF35BF6-6543-425D-9066-8660E51C8FA7}">
          <p14:sldIdLst>
            <p14:sldId id="26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979625A-7B77-AE23-7BFD-4C5DB0E49B8B}" v="1" dt="2025-05-05T13:16:49.938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84"/>
      </p:cViewPr>
      <p:guideLst>
        <p:guide orient="horz" pos="2880"/>
        <p:guide pos="2160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456750D-FD7E-480F-879F-C0DE766DFC9E}" type="doc">
      <dgm:prSet loTypeId="urn:microsoft.com/office/officeart/2005/8/layout/process1" loCatId="process" qsTypeId="urn:microsoft.com/office/officeart/2005/8/quickstyle/simple1" qsCatId="simple" csTypeId="urn:microsoft.com/office/officeart/2005/8/colors/colorful1" csCatId="colorful" phldr="1"/>
      <dgm:spPr/>
    </dgm:pt>
    <dgm:pt modelId="{ACCBC454-3FB1-4FEC-8FE5-F875B7D1CA42}">
      <dgm:prSet phldrT="[Κείμενο]" custT="1"/>
      <dgm:spPr/>
      <dgm:t>
        <a:bodyPr/>
        <a:lstStyle/>
        <a:p>
          <a:r>
            <a:rPr lang="el-GR" sz="1600" dirty="0"/>
            <a:t>ΑΠΩΛΕΙΑ ΠΡΟΣΩΠΙΚΟΤΗΤΑΣ</a:t>
          </a:r>
        </a:p>
      </dgm:t>
    </dgm:pt>
    <dgm:pt modelId="{58A86486-BFEB-4B90-9EEB-AD3C713D34AC}" type="parTrans" cxnId="{05048D60-08DB-4A70-A742-4189399A2E38}">
      <dgm:prSet/>
      <dgm:spPr/>
      <dgm:t>
        <a:bodyPr/>
        <a:lstStyle/>
        <a:p>
          <a:endParaRPr lang="el-GR"/>
        </a:p>
      </dgm:t>
    </dgm:pt>
    <dgm:pt modelId="{5E1C2ABF-B01B-46F9-830B-F5AD98ACC71E}" type="sibTrans" cxnId="{05048D60-08DB-4A70-A742-4189399A2E38}">
      <dgm:prSet/>
      <dgm:spPr/>
      <dgm:t>
        <a:bodyPr/>
        <a:lstStyle/>
        <a:p>
          <a:endParaRPr lang="el-GR"/>
        </a:p>
      </dgm:t>
    </dgm:pt>
    <dgm:pt modelId="{4DFA26D0-6A80-4D36-8D37-BE28F1350128}">
      <dgm:prSet phldrT="[Κείμενο]" custT="1"/>
      <dgm:spPr/>
      <dgm:t>
        <a:bodyPr/>
        <a:lstStyle/>
        <a:p>
          <a:r>
            <a:rPr lang="el-GR" sz="1800" dirty="0"/>
            <a:t>ΕΡΓΟ ΤΗΣ ΑΓΩΓΗΣ: ΔΙΑΜΟΡΦΩΣΗ ΠΡΟΣΩΠΙΚΟΤΗΤΑΣ</a:t>
          </a:r>
        </a:p>
      </dgm:t>
    </dgm:pt>
    <dgm:pt modelId="{FF60D713-EA6A-4C61-86FE-C8AE37DD7451}" type="parTrans" cxnId="{F3C9F7A4-083E-42FE-859F-483B74C4274B}">
      <dgm:prSet/>
      <dgm:spPr/>
      <dgm:t>
        <a:bodyPr/>
        <a:lstStyle/>
        <a:p>
          <a:endParaRPr lang="el-GR"/>
        </a:p>
      </dgm:t>
    </dgm:pt>
    <dgm:pt modelId="{219520A4-7B00-407E-BBB1-BFCF57C88FDA}" type="sibTrans" cxnId="{F3C9F7A4-083E-42FE-859F-483B74C4274B}">
      <dgm:prSet/>
      <dgm:spPr/>
      <dgm:t>
        <a:bodyPr/>
        <a:lstStyle/>
        <a:p>
          <a:endParaRPr lang="el-GR"/>
        </a:p>
      </dgm:t>
    </dgm:pt>
    <dgm:pt modelId="{9F30DE25-D84F-416C-A901-80B987C9114A}">
      <dgm:prSet phldrT="[Κείμενο]" custT="1"/>
      <dgm:spPr/>
      <dgm:t>
        <a:bodyPr/>
        <a:lstStyle/>
        <a:p>
          <a:r>
            <a:rPr lang="el-GR" sz="1600"/>
            <a:t>ΠΝΕΥΜΑΤΙΚ </a:t>
          </a:r>
          <a:r>
            <a:rPr lang="el-GR" sz="1600" dirty="0"/>
            <a:t>«ΜΟΛΥΣΜΕΝΟ» ΠΕΡΙΒΑΛΛΟΝ ΝΕΩΝ</a:t>
          </a:r>
        </a:p>
      </dgm:t>
    </dgm:pt>
    <dgm:pt modelId="{04BCFEDB-120D-41FE-AAB8-7578D55CCE88}" type="sibTrans" cxnId="{CAAE9BA2-8BDA-4D6F-90D7-666E0828BB10}">
      <dgm:prSet/>
      <dgm:spPr/>
      <dgm:t>
        <a:bodyPr/>
        <a:lstStyle/>
        <a:p>
          <a:endParaRPr lang="el-GR"/>
        </a:p>
      </dgm:t>
    </dgm:pt>
    <dgm:pt modelId="{D93F6C92-D668-46A1-AE69-F0ED79FF9B33}" type="parTrans" cxnId="{CAAE9BA2-8BDA-4D6F-90D7-666E0828BB10}">
      <dgm:prSet/>
      <dgm:spPr/>
      <dgm:t>
        <a:bodyPr/>
        <a:lstStyle/>
        <a:p>
          <a:endParaRPr lang="el-GR"/>
        </a:p>
      </dgm:t>
    </dgm:pt>
    <dgm:pt modelId="{5837EE41-53F8-4679-BD4A-C45FD433EBFD}" type="pres">
      <dgm:prSet presAssocID="{2456750D-FD7E-480F-879F-C0DE766DFC9E}" presName="Name0" presStyleCnt="0">
        <dgm:presLayoutVars>
          <dgm:dir/>
          <dgm:resizeHandles val="exact"/>
        </dgm:presLayoutVars>
      </dgm:prSet>
      <dgm:spPr/>
    </dgm:pt>
    <dgm:pt modelId="{CE74364F-2630-44F4-A770-1167ECF36CF5}" type="pres">
      <dgm:prSet presAssocID="{9F30DE25-D84F-416C-A901-80B987C9114A}" presName="node" presStyleLbl="node1" presStyleIdx="0" presStyleCnt="3" custScaleX="181341" custScaleY="179748">
        <dgm:presLayoutVars>
          <dgm:bulletEnabled val="1"/>
        </dgm:presLayoutVars>
      </dgm:prSet>
      <dgm:spPr/>
    </dgm:pt>
    <dgm:pt modelId="{9548954A-06A9-456B-BE69-278CE6EDD945}" type="pres">
      <dgm:prSet presAssocID="{04BCFEDB-120D-41FE-AAB8-7578D55CCE88}" presName="sibTrans" presStyleLbl="sibTrans2D1" presStyleIdx="0" presStyleCnt="2"/>
      <dgm:spPr/>
    </dgm:pt>
    <dgm:pt modelId="{3E629D22-241B-4E42-86D2-2A6D4E99F5C3}" type="pres">
      <dgm:prSet presAssocID="{04BCFEDB-120D-41FE-AAB8-7578D55CCE88}" presName="connectorText" presStyleLbl="sibTrans2D1" presStyleIdx="0" presStyleCnt="2"/>
      <dgm:spPr/>
    </dgm:pt>
    <dgm:pt modelId="{FD02AF04-E81E-4B5C-B208-25BC15485FA9}" type="pres">
      <dgm:prSet presAssocID="{ACCBC454-3FB1-4FEC-8FE5-F875B7D1CA42}" presName="node" presStyleLbl="node1" presStyleIdx="1" presStyleCnt="3" custScaleX="152186" custScaleY="174567" custLinFactNeighborX="-383">
        <dgm:presLayoutVars>
          <dgm:bulletEnabled val="1"/>
        </dgm:presLayoutVars>
      </dgm:prSet>
      <dgm:spPr/>
    </dgm:pt>
    <dgm:pt modelId="{03FD8591-C083-43B7-BC75-C1C56B8060BB}" type="pres">
      <dgm:prSet presAssocID="{5E1C2ABF-B01B-46F9-830B-F5AD98ACC71E}" presName="sibTrans" presStyleLbl="sibTrans2D1" presStyleIdx="1" presStyleCnt="2"/>
      <dgm:spPr/>
    </dgm:pt>
    <dgm:pt modelId="{B7213D89-B48F-46A8-B7AB-26FD0C6142D0}" type="pres">
      <dgm:prSet presAssocID="{5E1C2ABF-B01B-46F9-830B-F5AD98ACC71E}" presName="connectorText" presStyleLbl="sibTrans2D1" presStyleIdx="1" presStyleCnt="2"/>
      <dgm:spPr/>
    </dgm:pt>
    <dgm:pt modelId="{E33F7D00-C7BD-43FA-8A8B-087B7A062018}" type="pres">
      <dgm:prSet presAssocID="{4DFA26D0-6A80-4D36-8D37-BE28F1350128}" presName="node" presStyleLbl="node1" presStyleIdx="2" presStyleCnt="3" custScaleX="288872" custScaleY="185310" custLinFactNeighborX="15912" custLinFactNeighborY="426">
        <dgm:presLayoutVars>
          <dgm:bulletEnabled val="1"/>
        </dgm:presLayoutVars>
      </dgm:prSet>
      <dgm:spPr/>
    </dgm:pt>
  </dgm:ptLst>
  <dgm:cxnLst>
    <dgm:cxn modelId="{084F4030-9210-41BC-8C01-D9161C437049}" type="presOf" srcId="{2456750D-FD7E-480F-879F-C0DE766DFC9E}" destId="{5837EE41-53F8-4679-BD4A-C45FD433EBFD}" srcOrd="0" destOrd="0" presId="urn:microsoft.com/office/officeart/2005/8/layout/process1"/>
    <dgm:cxn modelId="{04B77E3A-993F-4BD2-9594-AF1F0229AFE9}" type="presOf" srcId="{ACCBC454-3FB1-4FEC-8FE5-F875B7D1CA42}" destId="{FD02AF04-E81E-4B5C-B208-25BC15485FA9}" srcOrd="0" destOrd="0" presId="urn:microsoft.com/office/officeart/2005/8/layout/process1"/>
    <dgm:cxn modelId="{05048D60-08DB-4A70-A742-4189399A2E38}" srcId="{2456750D-FD7E-480F-879F-C0DE766DFC9E}" destId="{ACCBC454-3FB1-4FEC-8FE5-F875B7D1CA42}" srcOrd="1" destOrd="0" parTransId="{58A86486-BFEB-4B90-9EEB-AD3C713D34AC}" sibTransId="{5E1C2ABF-B01B-46F9-830B-F5AD98ACC71E}"/>
    <dgm:cxn modelId="{824D2247-A8B5-4A60-91FC-23F9FE09175D}" type="presOf" srcId="{04BCFEDB-120D-41FE-AAB8-7578D55CCE88}" destId="{9548954A-06A9-456B-BE69-278CE6EDD945}" srcOrd="0" destOrd="0" presId="urn:microsoft.com/office/officeart/2005/8/layout/process1"/>
    <dgm:cxn modelId="{8C0C6B51-DDCE-4767-87E6-73FE533B51BE}" type="presOf" srcId="{9F30DE25-D84F-416C-A901-80B987C9114A}" destId="{CE74364F-2630-44F4-A770-1167ECF36CF5}" srcOrd="0" destOrd="0" presId="urn:microsoft.com/office/officeart/2005/8/layout/process1"/>
    <dgm:cxn modelId="{877DA392-B4CD-466E-8860-9CDDA0102135}" type="presOf" srcId="{04BCFEDB-120D-41FE-AAB8-7578D55CCE88}" destId="{3E629D22-241B-4E42-86D2-2A6D4E99F5C3}" srcOrd="1" destOrd="0" presId="urn:microsoft.com/office/officeart/2005/8/layout/process1"/>
    <dgm:cxn modelId="{39944495-89D7-4657-9B01-C027C2601D0A}" type="presOf" srcId="{5E1C2ABF-B01B-46F9-830B-F5AD98ACC71E}" destId="{03FD8591-C083-43B7-BC75-C1C56B8060BB}" srcOrd="0" destOrd="0" presId="urn:microsoft.com/office/officeart/2005/8/layout/process1"/>
    <dgm:cxn modelId="{CAAE9BA2-8BDA-4D6F-90D7-666E0828BB10}" srcId="{2456750D-FD7E-480F-879F-C0DE766DFC9E}" destId="{9F30DE25-D84F-416C-A901-80B987C9114A}" srcOrd="0" destOrd="0" parTransId="{D93F6C92-D668-46A1-AE69-F0ED79FF9B33}" sibTransId="{04BCFEDB-120D-41FE-AAB8-7578D55CCE88}"/>
    <dgm:cxn modelId="{F3C9F7A4-083E-42FE-859F-483B74C4274B}" srcId="{2456750D-FD7E-480F-879F-C0DE766DFC9E}" destId="{4DFA26D0-6A80-4D36-8D37-BE28F1350128}" srcOrd="2" destOrd="0" parTransId="{FF60D713-EA6A-4C61-86FE-C8AE37DD7451}" sibTransId="{219520A4-7B00-407E-BBB1-BFCF57C88FDA}"/>
    <dgm:cxn modelId="{3AD044CD-5CA3-40BB-B8D7-8825A0B48CFE}" type="presOf" srcId="{5E1C2ABF-B01B-46F9-830B-F5AD98ACC71E}" destId="{B7213D89-B48F-46A8-B7AB-26FD0C6142D0}" srcOrd="1" destOrd="0" presId="urn:microsoft.com/office/officeart/2005/8/layout/process1"/>
    <dgm:cxn modelId="{0BA5F2F1-FDE8-40D7-B813-4BC6D6052BCA}" type="presOf" srcId="{4DFA26D0-6A80-4D36-8D37-BE28F1350128}" destId="{E33F7D00-C7BD-43FA-8A8B-087B7A062018}" srcOrd="0" destOrd="0" presId="urn:microsoft.com/office/officeart/2005/8/layout/process1"/>
    <dgm:cxn modelId="{DC6516C7-61FE-4BCC-830A-6735934D2470}" type="presParOf" srcId="{5837EE41-53F8-4679-BD4A-C45FD433EBFD}" destId="{CE74364F-2630-44F4-A770-1167ECF36CF5}" srcOrd="0" destOrd="0" presId="urn:microsoft.com/office/officeart/2005/8/layout/process1"/>
    <dgm:cxn modelId="{2635E23B-4B9D-4881-8F4A-5EEDC2F4933C}" type="presParOf" srcId="{5837EE41-53F8-4679-BD4A-C45FD433EBFD}" destId="{9548954A-06A9-456B-BE69-278CE6EDD945}" srcOrd="1" destOrd="0" presId="urn:microsoft.com/office/officeart/2005/8/layout/process1"/>
    <dgm:cxn modelId="{98D1D7E7-3C93-489C-AD97-451946FFF807}" type="presParOf" srcId="{9548954A-06A9-456B-BE69-278CE6EDD945}" destId="{3E629D22-241B-4E42-86D2-2A6D4E99F5C3}" srcOrd="0" destOrd="0" presId="urn:microsoft.com/office/officeart/2005/8/layout/process1"/>
    <dgm:cxn modelId="{A11658E8-ED19-4F9F-AA02-972261DEE159}" type="presParOf" srcId="{5837EE41-53F8-4679-BD4A-C45FD433EBFD}" destId="{FD02AF04-E81E-4B5C-B208-25BC15485FA9}" srcOrd="2" destOrd="0" presId="urn:microsoft.com/office/officeart/2005/8/layout/process1"/>
    <dgm:cxn modelId="{79E30E50-37D9-49EC-B195-B27B58A7BE8F}" type="presParOf" srcId="{5837EE41-53F8-4679-BD4A-C45FD433EBFD}" destId="{03FD8591-C083-43B7-BC75-C1C56B8060BB}" srcOrd="3" destOrd="0" presId="urn:microsoft.com/office/officeart/2005/8/layout/process1"/>
    <dgm:cxn modelId="{C668D615-EF54-4BDF-8462-CE2380491F20}" type="presParOf" srcId="{03FD8591-C083-43B7-BC75-C1C56B8060BB}" destId="{B7213D89-B48F-46A8-B7AB-26FD0C6142D0}" srcOrd="0" destOrd="0" presId="urn:microsoft.com/office/officeart/2005/8/layout/process1"/>
    <dgm:cxn modelId="{E3FD548A-BF8F-4D1E-B2E0-19FCDEAF7C93}" type="presParOf" srcId="{5837EE41-53F8-4679-BD4A-C45FD433EBFD}" destId="{E33F7D00-C7BD-43FA-8A8B-087B7A062018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1A0E1C5-B2F9-4C87-979C-C3ADE8E7020B}" type="doc">
      <dgm:prSet loTypeId="urn:microsoft.com/office/officeart/2008/layout/NameandTitleOrganizationalChart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8CD56D59-629F-408A-A238-6E65C87050D9}">
      <dgm:prSet phldrT="[Κείμενο]"/>
      <dgm:spPr/>
      <dgm:t>
        <a:bodyPr/>
        <a:lstStyle/>
        <a:p>
          <a:r>
            <a:rPr lang="el-GR" dirty="0"/>
            <a:t>Απουσία συστηματικής κατήχησης </a:t>
          </a:r>
        </a:p>
      </dgm:t>
    </dgm:pt>
    <dgm:pt modelId="{0A1DFCA9-8079-4B6B-9FCF-9B721AFD0E5C}" type="parTrans" cxnId="{8402E683-E863-4ABF-BCA1-2CC75A1B6F5A}">
      <dgm:prSet/>
      <dgm:spPr/>
      <dgm:t>
        <a:bodyPr/>
        <a:lstStyle/>
        <a:p>
          <a:endParaRPr lang="el-GR"/>
        </a:p>
      </dgm:t>
    </dgm:pt>
    <dgm:pt modelId="{FF4942E9-43D4-48BA-B805-1EBA12C704D8}" type="sibTrans" cxnId="{8402E683-E863-4ABF-BCA1-2CC75A1B6F5A}">
      <dgm:prSet/>
      <dgm:spPr/>
      <dgm:t>
        <a:bodyPr/>
        <a:lstStyle/>
        <a:p>
          <a:endParaRPr lang="el-GR"/>
        </a:p>
      </dgm:t>
    </dgm:pt>
    <dgm:pt modelId="{2E3F0CBE-2996-41F5-BC74-2089BA81F45C}">
      <dgm:prSet phldrT="[Κείμενο]"/>
      <dgm:spPr/>
      <dgm:t>
        <a:bodyPr/>
        <a:lstStyle/>
        <a:p>
          <a:r>
            <a:rPr lang="el-GR" dirty="0"/>
            <a:t>αμφιβολίες</a:t>
          </a:r>
        </a:p>
      </dgm:t>
    </dgm:pt>
    <dgm:pt modelId="{901FE510-6608-4EB9-BE1C-0E474C88B36E}" type="parTrans" cxnId="{E0E9D034-52C2-4C73-9205-72B80742AD49}">
      <dgm:prSet/>
      <dgm:spPr/>
      <dgm:t>
        <a:bodyPr/>
        <a:lstStyle/>
        <a:p>
          <a:endParaRPr lang="el-GR"/>
        </a:p>
      </dgm:t>
    </dgm:pt>
    <dgm:pt modelId="{83564EF9-6A58-4FCF-8FCD-A900BA15AE96}" type="sibTrans" cxnId="{E0E9D034-52C2-4C73-9205-72B80742AD49}">
      <dgm:prSet/>
      <dgm:spPr/>
      <dgm:t>
        <a:bodyPr/>
        <a:lstStyle/>
        <a:p>
          <a:endParaRPr lang="el-GR"/>
        </a:p>
      </dgm:t>
    </dgm:pt>
    <dgm:pt modelId="{0E5DC701-D892-45CD-9650-F5256FC7512F}">
      <dgm:prSet phldrT="[Κείμενο]"/>
      <dgm:spPr/>
      <dgm:t>
        <a:bodyPr/>
        <a:lstStyle/>
        <a:p>
          <a:r>
            <a:rPr lang="el-GR" dirty="0"/>
            <a:t>Αθεϊστικός αρνητισμός</a:t>
          </a:r>
        </a:p>
      </dgm:t>
    </dgm:pt>
    <dgm:pt modelId="{8A9BF1F1-A4A6-4A43-953F-42EA2D6E04BB}" type="parTrans" cxnId="{9C2950B8-A704-4423-9D33-553E90A4B53F}">
      <dgm:prSet/>
      <dgm:spPr/>
      <dgm:t>
        <a:bodyPr/>
        <a:lstStyle/>
        <a:p>
          <a:endParaRPr lang="el-GR"/>
        </a:p>
      </dgm:t>
    </dgm:pt>
    <dgm:pt modelId="{18B539EB-4A3F-42A0-B65C-D2C415562322}" type="sibTrans" cxnId="{9C2950B8-A704-4423-9D33-553E90A4B53F}">
      <dgm:prSet/>
      <dgm:spPr/>
      <dgm:t>
        <a:bodyPr/>
        <a:lstStyle/>
        <a:p>
          <a:endParaRPr lang="el-GR"/>
        </a:p>
      </dgm:t>
    </dgm:pt>
    <dgm:pt modelId="{B1C2E205-8020-44A0-923A-3D79A11B694F}">
      <dgm:prSet phldrT="[Κείμενο]"/>
      <dgm:spPr/>
      <dgm:t>
        <a:bodyPr/>
        <a:lstStyle/>
        <a:p>
          <a:r>
            <a:rPr lang="el-GR" dirty="0" err="1"/>
            <a:t>Θρησκειοληψία</a:t>
          </a:r>
          <a:endParaRPr lang="el-GR" dirty="0"/>
        </a:p>
      </dgm:t>
    </dgm:pt>
    <dgm:pt modelId="{437C6D5C-67D7-4F79-8461-D385F3DB32A4}" type="sibTrans" cxnId="{B5618BCE-43C8-47FD-ACB6-F622692CDBA1}">
      <dgm:prSet/>
      <dgm:spPr/>
      <dgm:t>
        <a:bodyPr/>
        <a:lstStyle/>
        <a:p>
          <a:endParaRPr lang="el-GR"/>
        </a:p>
      </dgm:t>
    </dgm:pt>
    <dgm:pt modelId="{621C019B-2537-4B7E-83B5-7552382ED27B}" type="parTrans" cxnId="{B5618BCE-43C8-47FD-ACB6-F622692CDBA1}">
      <dgm:prSet/>
      <dgm:spPr/>
      <dgm:t>
        <a:bodyPr/>
        <a:lstStyle/>
        <a:p>
          <a:endParaRPr lang="el-GR"/>
        </a:p>
      </dgm:t>
    </dgm:pt>
    <dgm:pt modelId="{C906BCD9-DC48-4C40-8117-8673C2D9E8D8}">
      <dgm:prSet phldrT="[Κείμενο]"/>
      <dgm:spPr/>
      <dgm:t>
        <a:bodyPr/>
        <a:lstStyle/>
        <a:p>
          <a:r>
            <a:rPr lang="el-GR" dirty="0" err="1"/>
            <a:t>Ψυχοτραυματικές</a:t>
          </a:r>
          <a:r>
            <a:rPr lang="el-GR" dirty="0"/>
            <a:t> καταστάσεις</a:t>
          </a:r>
        </a:p>
      </dgm:t>
    </dgm:pt>
    <dgm:pt modelId="{6C6FFE49-8689-417F-9E87-B3FDD7830AC4}" type="parTrans" cxnId="{2DA70DA3-E3E8-4A7D-8A2C-FC4B06DB41DB}">
      <dgm:prSet/>
      <dgm:spPr/>
      <dgm:t>
        <a:bodyPr/>
        <a:lstStyle/>
        <a:p>
          <a:endParaRPr lang="el-GR"/>
        </a:p>
      </dgm:t>
    </dgm:pt>
    <dgm:pt modelId="{4DD1B8A3-0E09-4CD8-AB84-88673B15DE65}" type="sibTrans" cxnId="{2DA70DA3-E3E8-4A7D-8A2C-FC4B06DB41DB}">
      <dgm:prSet/>
      <dgm:spPr/>
      <dgm:t>
        <a:bodyPr/>
        <a:lstStyle/>
        <a:p>
          <a:endParaRPr lang="el-GR"/>
        </a:p>
      </dgm:t>
    </dgm:pt>
    <dgm:pt modelId="{02FB874D-7875-4EDD-9232-C094474E386C}" type="pres">
      <dgm:prSet presAssocID="{E1A0E1C5-B2F9-4C87-979C-C3ADE8E7020B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DE70AE89-03CE-498A-93A3-60B62E185F8C}" type="pres">
      <dgm:prSet presAssocID="{8CD56D59-629F-408A-A238-6E65C87050D9}" presName="hierRoot1" presStyleCnt="0">
        <dgm:presLayoutVars>
          <dgm:hierBranch val="init"/>
        </dgm:presLayoutVars>
      </dgm:prSet>
      <dgm:spPr/>
    </dgm:pt>
    <dgm:pt modelId="{BEB9E539-B097-4189-B1E6-39831C407E51}" type="pres">
      <dgm:prSet presAssocID="{8CD56D59-629F-408A-A238-6E65C87050D9}" presName="rootComposite1" presStyleCnt="0"/>
      <dgm:spPr/>
    </dgm:pt>
    <dgm:pt modelId="{FEC860AF-6C14-4E14-B0C1-9151E175547F}" type="pres">
      <dgm:prSet presAssocID="{8CD56D59-629F-408A-A238-6E65C87050D9}" presName="rootText1" presStyleLbl="node0" presStyleIdx="0" presStyleCnt="1">
        <dgm:presLayoutVars>
          <dgm:chMax/>
          <dgm:chPref val="3"/>
        </dgm:presLayoutVars>
      </dgm:prSet>
      <dgm:spPr/>
    </dgm:pt>
    <dgm:pt modelId="{D3FCD1AC-47BA-4FFC-870E-58879420B84C}" type="pres">
      <dgm:prSet presAssocID="{8CD56D59-629F-408A-A238-6E65C87050D9}" presName="titleText1" presStyleLbl="fgAcc0" presStyleIdx="0" presStyleCnt="1" custFlipVert="1" custScaleY="17289">
        <dgm:presLayoutVars>
          <dgm:chMax val="0"/>
          <dgm:chPref val="0"/>
        </dgm:presLayoutVars>
      </dgm:prSet>
      <dgm:spPr/>
    </dgm:pt>
    <dgm:pt modelId="{9F86217C-9573-422E-998E-E0131E81CC42}" type="pres">
      <dgm:prSet presAssocID="{8CD56D59-629F-408A-A238-6E65C87050D9}" presName="rootConnector1" presStyleLbl="node1" presStyleIdx="0" presStyleCnt="4"/>
      <dgm:spPr/>
    </dgm:pt>
    <dgm:pt modelId="{728F604D-56CC-42F5-8D29-6175FBA22EE3}" type="pres">
      <dgm:prSet presAssocID="{8CD56D59-629F-408A-A238-6E65C87050D9}" presName="hierChild2" presStyleCnt="0"/>
      <dgm:spPr/>
    </dgm:pt>
    <dgm:pt modelId="{6CA016C2-BB76-453B-A62C-6AD091B6B477}" type="pres">
      <dgm:prSet presAssocID="{621C019B-2537-4B7E-83B5-7552382ED27B}" presName="Name37" presStyleLbl="parChTrans1D2" presStyleIdx="0" presStyleCnt="4"/>
      <dgm:spPr/>
    </dgm:pt>
    <dgm:pt modelId="{43B08B5A-3E03-4ECD-804B-E57352171E47}" type="pres">
      <dgm:prSet presAssocID="{B1C2E205-8020-44A0-923A-3D79A11B694F}" presName="hierRoot2" presStyleCnt="0">
        <dgm:presLayoutVars>
          <dgm:hierBranch val="init"/>
        </dgm:presLayoutVars>
      </dgm:prSet>
      <dgm:spPr/>
    </dgm:pt>
    <dgm:pt modelId="{1E72F1F0-7E42-4FB7-A71D-AFBCCBDB5FEF}" type="pres">
      <dgm:prSet presAssocID="{B1C2E205-8020-44A0-923A-3D79A11B694F}" presName="rootComposite" presStyleCnt="0"/>
      <dgm:spPr/>
    </dgm:pt>
    <dgm:pt modelId="{BFC27403-447E-40FB-9ED1-3279EAF07CF8}" type="pres">
      <dgm:prSet presAssocID="{B1C2E205-8020-44A0-923A-3D79A11B694F}" presName="rootText" presStyleLbl="node1" presStyleIdx="0" presStyleCnt="4">
        <dgm:presLayoutVars>
          <dgm:chMax/>
          <dgm:chPref val="3"/>
        </dgm:presLayoutVars>
      </dgm:prSet>
      <dgm:spPr/>
    </dgm:pt>
    <dgm:pt modelId="{901E9C80-92E3-4953-8FAC-0A4F0AEF7D94}" type="pres">
      <dgm:prSet presAssocID="{B1C2E205-8020-44A0-923A-3D79A11B694F}" presName="titleText2" presStyleLbl="fgAcc1" presStyleIdx="0" presStyleCnt="4">
        <dgm:presLayoutVars>
          <dgm:chMax val="0"/>
          <dgm:chPref val="0"/>
        </dgm:presLayoutVars>
      </dgm:prSet>
      <dgm:spPr/>
    </dgm:pt>
    <dgm:pt modelId="{0E5B3AEF-B616-4967-BE53-E7C3DD7ED2C1}" type="pres">
      <dgm:prSet presAssocID="{B1C2E205-8020-44A0-923A-3D79A11B694F}" presName="rootConnector" presStyleLbl="node2" presStyleIdx="0" presStyleCnt="0"/>
      <dgm:spPr/>
    </dgm:pt>
    <dgm:pt modelId="{CEC589C0-B5C6-4BDE-9DEC-E1C04E2C4A44}" type="pres">
      <dgm:prSet presAssocID="{B1C2E205-8020-44A0-923A-3D79A11B694F}" presName="hierChild4" presStyleCnt="0"/>
      <dgm:spPr/>
    </dgm:pt>
    <dgm:pt modelId="{9310EB7C-B85E-4922-8115-782E6A20C16D}" type="pres">
      <dgm:prSet presAssocID="{B1C2E205-8020-44A0-923A-3D79A11B694F}" presName="hierChild5" presStyleCnt="0"/>
      <dgm:spPr/>
    </dgm:pt>
    <dgm:pt modelId="{703FE457-1BBD-4C2E-BE57-1A5742C9F2D0}" type="pres">
      <dgm:prSet presAssocID="{901FE510-6608-4EB9-BE1C-0E474C88B36E}" presName="Name37" presStyleLbl="parChTrans1D2" presStyleIdx="1" presStyleCnt="4"/>
      <dgm:spPr/>
    </dgm:pt>
    <dgm:pt modelId="{83D6267A-4E09-4A22-8DD1-3FF23EF54363}" type="pres">
      <dgm:prSet presAssocID="{2E3F0CBE-2996-41F5-BC74-2089BA81F45C}" presName="hierRoot2" presStyleCnt="0">
        <dgm:presLayoutVars>
          <dgm:hierBranch val="init"/>
        </dgm:presLayoutVars>
      </dgm:prSet>
      <dgm:spPr/>
    </dgm:pt>
    <dgm:pt modelId="{09830171-427D-416D-AC69-C058F953E2AA}" type="pres">
      <dgm:prSet presAssocID="{2E3F0CBE-2996-41F5-BC74-2089BA81F45C}" presName="rootComposite" presStyleCnt="0"/>
      <dgm:spPr/>
    </dgm:pt>
    <dgm:pt modelId="{8C242A96-3F72-4AA2-BFEA-C69176FAB6EA}" type="pres">
      <dgm:prSet presAssocID="{2E3F0CBE-2996-41F5-BC74-2089BA81F45C}" presName="rootText" presStyleLbl="node1" presStyleIdx="1" presStyleCnt="4">
        <dgm:presLayoutVars>
          <dgm:chMax/>
          <dgm:chPref val="3"/>
        </dgm:presLayoutVars>
      </dgm:prSet>
      <dgm:spPr/>
    </dgm:pt>
    <dgm:pt modelId="{E8ADF6E6-97CA-49C3-983A-F08382117570}" type="pres">
      <dgm:prSet presAssocID="{2E3F0CBE-2996-41F5-BC74-2089BA81F45C}" presName="titleText2" presStyleLbl="fgAcc1" presStyleIdx="1" presStyleCnt="4">
        <dgm:presLayoutVars>
          <dgm:chMax val="0"/>
          <dgm:chPref val="0"/>
        </dgm:presLayoutVars>
      </dgm:prSet>
      <dgm:spPr/>
    </dgm:pt>
    <dgm:pt modelId="{EA50BAB2-7A12-49FE-82A4-3D4E2FB0FBB6}" type="pres">
      <dgm:prSet presAssocID="{2E3F0CBE-2996-41F5-BC74-2089BA81F45C}" presName="rootConnector" presStyleLbl="node2" presStyleIdx="0" presStyleCnt="0"/>
      <dgm:spPr/>
    </dgm:pt>
    <dgm:pt modelId="{D41CCCC1-E854-4A06-84B1-67C378D77155}" type="pres">
      <dgm:prSet presAssocID="{2E3F0CBE-2996-41F5-BC74-2089BA81F45C}" presName="hierChild4" presStyleCnt="0"/>
      <dgm:spPr/>
    </dgm:pt>
    <dgm:pt modelId="{8C0CBE02-3F4D-49D2-A2EF-F4A0374BECD1}" type="pres">
      <dgm:prSet presAssocID="{2E3F0CBE-2996-41F5-BC74-2089BA81F45C}" presName="hierChild5" presStyleCnt="0"/>
      <dgm:spPr/>
    </dgm:pt>
    <dgm:pt modelId="{5CC2E4AB-DD1B-4FA2-ACE5-A00A3F2748AA}" type="pres">
      <dgm:prSet presAssocID="{8A9BF1F1-A4A6-4A43-953F-42EA2D6E04BB}" presName="Name37" presStyleLbl="parChTrans1D2" presStyleIdx="2" presStyleCnt="4"/>
      <dgm:spPr/>
    </dgm:pt>
    <dgm:pt modelId="{3CED399F-1F57-441E-95C4-A7033E9D5597}" type="pres">
      <dgm:prSet presAssocID="{0E5DC701-D892-45CD-9650-F5256FC7512F}" presName="hierRoot2" presStyleCnt="0">
        <dgm:presLayoutVars>
          <dgm:hierBranch val="init"/>
        </dgm:presLayoutVars>
      </dgm:prSet>
      <dgm:spPr/>
    </dgm:pt>
    <dgm:pt modelId="{6F880E84-5099-4184-A40F-A178BBF58579}" type="pres">
      <dgm:prSet presAssocID="{0E5DC701-D892-45CD-9650-F5256FC7512F}" presName="rootComposite" presStyleCnt="0"/>
      <dgm:spPr/>
    </dgm:pt>
    <dgm:pt modelId="{24DB8547-4AAC-4F4D-994C-02717BAF1B0D}" type="pres">
      <dgm:prSet presAssocID="{0E5DC701-D892-45CD-9650-F5256FC7512F}" presName="rootText" presStyleLbl="node1" presStyleIdx="2" presStyleCnt="4">
        <dgm:presLayoutVars>
          <dgm:chMax/>
          <dgm:chPref val="3"/>
        </dgm:presLayoutVars>
      </dgm:prSet>
      <dgm:spPr/>
    </dgm:pt>
    <dgm:pt modelId="{FAA30E9E-873F-4E11-BCC5-AD36F0D2F73B}" type="pres">
      <dgm:prSet presAssocID="{0E5DC701-D892-45CD-9650-F5256FC7512F}" presName="titleText2" presStyleLbl="fgAcc1" presStyleIdx="2" presStyleCnt="4">
        <dgm:presLayoutVars>
          <dgm:chMax val="0"/>
          <dgm:chPref val="0"/>
        </dgm:presLayoutVars>
      </dgm:prSet>
      <dgm:spPr/>
    </dgm:pt>
    <dgm:pt modelId="{1B52816D-B471-4E55-95B4-AF45218FF58A}" type="pres">
      <dgm:prSet presAssocID="{0E5DC701-D892-45CD-9650-F5256FC7512F}" presName="rootConnector" presStyleLbl="node2" presStyleIdx="0" presStyleCnt="0"/>
      <dgm:spPr/>
    </dgm:pt>
    <dgm:pt modelId="{DE671AAB-327A-48B9-9DE3-F72F7B330DD9}" type="pres">
      <dgm:prSet presAssocID="{0E5DC701-D892-45CD-9650-F5256FC7512F}" presName="hierChild4" presStyleCnt="0"/>
      <dgm:spPr/>
    </dgm:pt>
    <dgm:pt modelId="{D837B224-45F9-4B24-8A14-8BFDC3D0E9C9}" type="pres">
      <dgm:prSet presAssocID="{0E5DC701-D892-45CD-9650-F5256FC7512F}" presName="hierChild5" presStyleCnt="0"/>
      <dgm:spPr/>
    </dgm:pt>
    <dgm:pt modelId="{6867F32B-FF35-4E9D-834F-8F241B7F7497}" type="pres">
      <dgm:prSet presAssocID="{6C6FFE49-8689-417F-9E87-B3FDD7830AC4}" presName="Name37" presStyleLbl="parChTrans1D2" presStyleIdx="3" presStyleCnt="4"/>
      <dgm:spPr/>
    </dgm:pt>
    <dgm:pt modelId="{7274DF01-A447-44BF-9E86-FED141B12ED2}" type="pres">
      <dgm:prSet presAssocID="{C906BCD9-DC48-4C40-8117-8673C2D9E8D8}" presName="hierRoot2" presStyleCnt="0">
        <dgm:presLayoutVars>
          <dgm:hierBranch val="init"/>
        </dgm:presLayoutVars>
      </dgm:prSet>
      <dgm:spPr/>
    </dgm:pt>
    <dgm:pt modelId="{6D730C21-095E-4C0B-86B2-ACBB61281976}" type="pres">
      <dgm:prSet presAssocID="{C906BCD9-DC48-4C40-8117-8673C2D9E8D8}" presName="rootComposite" presStyleCnt="0"/>
      <dgm:spPr/>
    </dgm:pt>
    <dgm:pt modelId="{A186173D-5C2D-4E8B-8680-7E81E41D2E58}" type="pres">
      <dgm:prSet presAssocID="{C906BCD9-DC48-4C40-8117-8673C2D9E8D8}" presName="rootText" presStyleLbl="node1" presStyleIdx="3" presStyleCnt="4">
        <dgm:presLayoutVars>
          <dgm:chMax/>
          <dgm:chPref val="3"/>
        </dgm:presLayoutVars>
      </dgm:prSet>
      <dgm:spPr/>
    </dgm:pt>
    <dgm:pt modelId="{3BC09824-EBB8-4058-BE84-A62F6DFEB6C9}" type="pres">
      <dgm:prSet presAssocID="{C906BCD9-DC48-4C40-8117-8673C2D9E8D8}" presName="titleText2" presStyleLbl="fgAcc1" presStyleIdx="3" presStyleCnt="4">
        <dgm:presLayoutVars>
          <dgm:chMax val="0"/>
          <dgm:chPref val="0"/>
        </dgm:presLayoutVars>
      </dgm:prSet>
      <dgm:spPr/>
    </dgm:pt>
    <dgm:pt modelId="{58FFEB73-C970-403F-9A9C-D35B554AFC94}" type="pres">
      <dgm:prSet presAssocID="{C906BCD9-DC48-4C40-8117-8673C2D9E8D8}" presName="rootConnector" presStyleLbl="node2" presStyleIdx="0" presStyleCnt="0"/>
      <dgm:spPr/>
    </dgm:pt>
    <dgm:pt modelId="{92A70CE9-FAD4-4F0A-93C6-D3E797603523}" type="pres">
      <dgm:prSet presAssocID="{C906BCD9-DC48-4C40-8117-8673C2D9E8D8}" presName="hierChild4" presStyleCnt="0"/>
      <dgm:spPr/>
    </dgm:pt>
    <dgm:pt modelId="{65514759-127D-42B6-B107-41BA3BB801DD}" type="pres">
      <dgm:prSet presAssocID="{C906BCD9-DC48-4C40-8117-8673C2D9E8D8}" presName="hierChild5" presStyleCnt="0"/>
      <dgm:spPr/>
    </dgm:pt>
    <dgm:pt modelId="{92407AF4-CC55-4189-A37E-1FF5F9EB5D4B}" type="pres">
      <dgm:prSet presAssocID="{8CD56D59-629F-408A-A238-6E65C87050D9}" presName="hierChild3" presStyleCnt="0"/>
      <dgm:spPr/>
    </dgm:pt>
  </dgm:ptLst>
  <dgm:cxnLst>
    <dgm:cxn modelId="{354BED10-FAC3-4869-B1F9-568CAEB18E73}" type="presOf" srcId="{437C6D5C-67D7-4F79-8461-D385F3DB32A4}" destId="{901E9C80-92E3-4953-8FAC-0A4F0AEF7D94}" srcOrd="0" destOrd="0" presId="urn:microsoft.com/office/officeart/2008/layout/NameandTitleOrganizationalChart"/>
    <dgm:cxn modelId="{03BB042D-35C2-448D-992C-7BCCEB7606AC}" type="presOf" srcId="{8CD56D59-629F-408A-A238-6E65C87050D9}" destId="{9F86217C-9573-422E-998E-E0131E81CC42}" srcOrd="1" destOrd="0" presId="urn:microsoft.com/office/officeart/2008/layout/NameandTitleOrganizationalChart"/>
    <dgm:cxn modelId="{31CD6731-89CD-46C4-B4D1-41408843C5A3}" type="presOf" srcId="{0E5DC701-D892-45CD-9650-F5256FC7512F}" destId="{24DB8547-4AAC-4F4D-994C-02717BAF1B0D}" srcOrd="0" destOrd="0" presId="urn:microsoft.com/office/officeart/2008/layout/NameandTitleOrganizationalChart"/>
    <dgm:cxn modelId="{E0E9D034-52C2-4C73-9205-72B80742AD49}" srcId="{8CD56D59-629F-408A-A238-6E65C87050D9}" destId="{2E3F0CBE-2996-41F5-BC74-2089BA81F45C}" srcOrd="1" destOrd="0" parTransId="{901FE510-6608-4EB9-BE1C-0E474C88B36E}" sibTransId="{83564EF9-6A58-4FCF-8FCD-A900BA15AE96}"/>
    <dgm:cxn modelId="{4C49EE34-ABF7-45D4-8F4B-C6A1E57A2F27}" type="presOf" srcId="{FF4942E9-43D4-48BA-B805-1EBA12C704D8}" destId="{D3FCD1AC-47BA-4FFC-870E-58879420B84C}" srcOrd="0" destOrd="0" presId="urn:microsoft.com/office/officeart/2008/layout/NameandTitleOrganizationalChart"/>
    <dgm:cxn modelId="{F7ABAD5F-2362-443F-8EC4-71DB8B6019D3}" type="presOf" srcId="{6C6FFE49-8689-417F-9E87-B3FDD7830AC4}" destId="{6867F32B-FF35-4E9D-834F-8F241B7F7497}" srcOrd="0" destOrd="0" presId="urn:microsoft.com/office/officeart/2008/layout/NameandTitleOrganizationalChart"/>
    <dgm:cxn modelId="{B5A88E64-1844-42C2-91C3-746EB393926A}" type="presOf" srcId="{B1C2E205-8020-44A0-923A-3D79A11B694F}" destId="{0E5B3AEF-B616-4967-BE53-E7C3DD7ED2C1}" srcOrd="1" destOrd="0" presId="urn:microsoft.com/office/officeart/2008/layout/NameandTitleOrganizationalChart"/>
    <dgm:cxn modelId="{9AA94372-7660-4393-B1A3-F03CEDEA30A4}" type="presOf" srcId="{18B539EB-4A3F-42A0-B65C-D2C415562322}" destId="{FAA30E9E-873F-4E11-BCC5-AD36F0D2F73B}" srcOrd="0" destOrd="0" presId="urn:microsoft.com/office/officeart/2008/layout/NameandTitleOrganizationalChart"/>
    <dgm:cxn modelId="{B943477F-7F8D-4AB4-8970-F1DAA2E679A9}" type="presOf" srcId="{2E3F0CBE-2996-41F5-BC74-2089BA81F45C}" destId="{EA50BAB2-7A12-49FE-82A4-3D4E2FB0FBB6}" srcOrd="1" destOrd="0" presId="urn:microsoft.com/office/officeart/2008/layout/NameandTitleOrganizationalChart"/>
    <dgm:cxn modelId="{8402E683-E863-4ABF-BCA1-2CC75A1B6F5A}" srcId="{E1A0E1C5-B2F9-4C87-979C-C3ADE8E7020B}" destId="{8CD56D59-629F-408A-A238-6E65C87050D9}" srcOrd="0" destOrd="0" parTransId="{0A1DFCA9-8079-4B6B-9FCF-9B721AFD0E5C}" sibTransId="{FF4942E9-43D4-48BA-B805-1EBA12C704D8}"/>
    <dgm:cxn modelId="{53699A87-2C40-47C9-8C43-CFEABFA8BC42}" type="presOf" srcId="{E1A0E1C5-B2F9-4C87-979C-C3ADE8E7020B}" destId="{02FB874D-7875-4EDD-9232-C094474E386C}" srcOrd="0" destOrd="0" presId="urn:microsoft.com/office/officeart/2008/layout/NameandTitleOrganizationalChart"/>
    <dgm:cxn modelId="{9C120093-CB00-4350-8CBE-C305C71F366C}" type="presOf" srcId="{83564EF9-6A58-4FCF-8FCD-A900BA15AE96}" destId="{E8ADF6E6-97CA-49C3-983A-F08382117570}" srcOrd="0" destOrd="0" presId="urn:microsoft.com/office/officeart/2008/layout/NameandTitleOrganizationalChart"/>
    <dgm:cxn modelId="{A187119A-97B1-47EA-B284-A79BCE21431B}" type="presOf" srcId="{901FE510-6608-4EB9-BE1C-0E474C88B36E}" destId="{703FE457-1BBD-4C2E-BE57-1A5742C9F2D0}" srcOrd="0" destOrd="0" presId="urn:microsoft.com/office/officeart/2008/layout/NameandTitleOrganizationalChart"/>
    <dgm:cxn modelId="{2DA70DA3-E3E8-4A7D-8A2C-FC4B06DB41DB}" srcId="{8CD56D59-629F-408A-A238-6E65C87050D9}" destId="{C906BCD9-DC48-4C40-8117-8673C2D9E8D8}" srcOrd="3" destOrd="0" parTransId="{6C6FFE49-8689-417F-9E87-B3FDD7830AC4}" sibTransId="{4DD1B8A3-0E09-4CD8-AB84-88673B15DE65}"/>
    <dgm:cxn modelId="{8DA932B6-7A8C-4994-A071-3C37D098965B}" type="presOf" srcId="{C906BCD9-DC48-4C40-8117-8673C2D9E8D8}" destId="{A186173D-5C2D-4E8B-8680-7E81E41D2E58}" srcOrd="0" destOrd="0" presId="urn:microsoft.com/office/officeart/2008/layout/NameandTitleOrganizationalChart"/>
    <dgm:cxn modelId="{B69367B6-BAF4-4545-8971-46E75A2419B5}" type="presOf" srcId="{8A9BF1F1-A4A6-4A43-953F-42EA2D6E04BB}" destId="{5CC2E4AB-DD1B-4FA2-ACE5-A00A3F2748AA}" srcOrd="0" destOrd="0" presId="urn:microsoft.com/office/officeart/2008/layout/NameandTitleOrganizationalChart"/>
    <dgm:cxn modelId="{9C2950B8-A704-4423-9D33-553E90A4B53F}" srcId="{8CD56D59-629F-408A-A238-6E65C87050D9}" destId="{0E5DC701-D892-45CD-9650-F5256FC7512F}" srcOrd="2" destOrd="0" parTransId="{8A9BF1F1-A4A6-4A43-953F-42EA2D6E04BB}" sibTransId="{18B539EB-4A3F-42A0-B65C-D2C415562322}"/>
    <dgm:cxn modelId="{B5618BCE-43C8-47FD-ACB6-F622692CDBA1}" srcId="{8CD56D59-629F-408A-A238-6E65C87050D9}" destId="{B1C2E205-8020-44A0-923A-3D79A11B694F}" srcOrd="0" destOrd="0" parTransId="{621C019B-2537-4B7E-83B5-7552382ED27B}" sibTransId="{437C6D5C-67D7-4F79-8461-D385F3DB32A4}"/>
    <dgm:cxn modelId="{C95B42DC-872F-4B79-A41E-6DB1D727156B}" type="presOf" srcId="{2E3F0CBE-2996-41F5-BC74-2089BA81F45C}" destId="{8C242A96-3F72-4AA2-BFEA-C69176FAB6EA}" srcOrd="0" destOrd="0" presId="urn:microsoft.com/office/officeart/2008/layout/NameandTitleOrganizationalChart"/>
    <dgm:cxn modelId="{62F7F8DE-5290-401F-928A-C478BBD96B57}" type="presOf" srcId="{B1C2E205-8020-44A0-923A-3D79A11B694F}" destId="{BFC27403-447E-40FB-9ED1-3279EAF07CF8}" srcOrd="0" destOrd="0" presId="urn:microsoft.com/office/officeart/2008/layout/NameandTitleOrganizationalChart"/>
    <dgm:cxn modelId="{75D374E6-B582-49B5-9C0D-9806BDA93F91}" type="presOf" srcId="{8CD56D59-629F-408A-A238-6E65C87050D9}" destId="{FEC860AF-6C14-4E14-B0C1-9151E175547F}" srcOrd="0" destOrd="0" presId="urn:microsoft.com/office/officeart/2008/layout/NameandTitleOrganizationalChart"/>
    <dgm:cxn modelId="{C6679AF6-8F52-4111-896C-52B54BFF59D1}" type="presOf" srcId="{C906BCD9-DC48-4C40-8117-8673C2D9E8D8}" destId="{58FFEB73-C970-403F-9A9C-D35B554AFC94}" srcOrd="1" destOrd="0" presId="urn:microsoft.com/office/officeart/2008/layout/NameandTitleOrganizationalChart"/>
    <dgm:cxn modelId="{805919F7-4372-44F5-BFDD-C6527AEC0898}" type="presOf" srcId="{0E5DC701-D892-45CD-9650-F5256FC7512F}" destId="{1B52816D-B471-4E55-95B4-AF45218FF58A}" srcOrd="1" destOrd="0" presId="urn:microsoft.com/office/officeart/2008/layout/NameandTitleOrganizationalChart"/>
    <dgm:cxn modelId="{AC259EFC-01F9-4CB0-8701-31180546DF2E}" type="presOf" srcId="{4DD1B8A3-0E09-4CD8-AB84-88673B15DE65}" destId="{3BC09824-EBB8-4058-BE84-A62F6DFEB6C9}" srcOrd="0" destOrd="0" presId="urn:microsoft.com/office/officeart/2008/layout/NameandTitleOrganizationalChart"/>
    <dgm:cxn modelId="{3DABD9FE-ED6C-4F3D-A18B-D576826C7719}" type="presOf" srcId="{621C019B-2537-4B7E-83B5-7552382ED27B}" destId="{6CA016C2-BB76-453B-A62C-6AD091B6B477}" srcOrd="0" destOrd="0" presId="urn:microsoft.com/office/officeart/2008/layout/NameandTitleOrganizationalChart"/>
    <dgm:cxn modelId="{31DD62F3-BD94-42E5-BEFB-DAB559733BE4}" type="presParOf" srcId="{02FB874D-7875-4EDD-9232-C094474E386C}" destId="{DE70AE89-03CE-498A-93A3-60B62E185F8C}" srcOrd="0" destOrd="0" presId="urn:microsoft.com/office/officeart/2008/layout/NameandTitleOrganizationalChart"/>
    <dgm:cxn modelId="{81B9E439-B9E4-4FBB-B0C0-4D727F7BF800}" type="presParOf" srcId="{DE70AE89-03CE-498A-93A3-60B62E185F8C}" destId="{BEB9E539-B097-4189-B1E6-39831C407E51}" srcOrd="0" destOrd="0" presId="urn:microsoft.com/office/officeart/2008/layout/NameandTitleOrganizationalChart"/>
    <dgm:cxn modelId="{71D22AAA-E2F9-4FDE-87E7-4B9A62D3ADD3}" type="presParOf" srcId="{BEB9E539-B097-4189-B1E6-39831C407E51}" destId="{FEC860AF-6C14-4E14-B0C1-9151E175547F}" srcOrd="0" destOrd="0" presId="urn:microsoft.com/office/officeart/2008/layout/NameandTitleOrganizationalChart"/>
    <dgm:cxn modelId="{7DFD887D-9013-4661-BC61-BCABC0F19CB1}" type="presParOf" srcId="{BEB9E539-B097-4189-B1E6-39831C407E51}" destId="{D3FCD1AC-47BA-4FFC-870E-58879420B84C}" srcOrd="1" destOrd="0" presId="urn:microsoft.com/office/officeart/2008/layout/NameandTitleOrganizationalChart"/>
    <dgm:cxn modelId="{3E71239D-D5E5-4996-998F-D474868A5FBA}" type="presParOf" srcId="{BEB9E539-B097-4189-B1E6-39831C407E51}" destId="{9F86217C-9573-422E-998E-E0131E81CC42}" srcOrd="2" destOrd="0" presId="urn:microsoft.com/office/officeart/2008/layout/NameandTitleOrganizationalChart"/>
    <dgm:cxn modelId="{BB792A5F-0846-4275-8C1A-742DCBF79B84}" type="presParOf" srcId="{DE70AE89-03CE-498A-93A3-60B62E185F8C}" destId="{728F604D-56CC-42F5-8D29-6175FBA22EE3}" srcOrd="1" destOrd="0" presId="urn:microsoft.com/office/officeart/2008/layout/NameandTitleOrganizationalChart"/>
    <dgm:cxn modelId="{1843D573-90BE-4F78-9167-F5FDA74DFD67}" type="presParOf" srcId="{728F604D-56CC-42F5-8D29-6175FBA22EE3}" destId="{6CA016C2-BB76-453B-A62C-6AD091B6B477}" srcOrd="0" destOrd="0" presId="urn:microsoft.com/office/officeart/2008/layout/NameandTitleOrganizationalChart"/>
    <dgm:cxn modelId="{A03C6EDD-64DB-4DDF-9E34-F61998D7B5E4}" type="presParOf" srcId="{728F604D-56CC-42F5-8D29-6175FBA22EE3}" destId="{43B08B5A-3E03-4ECD-804B-E57352171E47}" srcOrd="1" destOrd="0" presId="urn:microsoft.com/office/officeart/2008/layout/NameandTitleOrganizationalChart"/>
    <dgm:cxn modelId="{320156AE-A68C-475A-87D9-66957C0429FC}" type="presParOf" srcId="{43B08B5A-3E03-4ECD-804B-E57352171E47}" destId="{1E72F1F0-7E42-4FB7-A71D-AFBCCBDB5FEF}" srcOrd="0" destOrd="0" presId="urn:microsoft.com/office/officeart/2008/layout/NameandTitleOrganizationalChart"/>
    <dgm:cxn modelId="{AC8D023F-8592-4784-ACFD-220276796842}" type="presParOf" srcId="{1E72F1F0-7E42-4FB7-A71D-AFBCCBDB5FEF}" destId="{BFC27403-447E-40FB-9ED1-3279EAF07CF8}" srcOrd="0" destOrd="0" presId="urn:microsoft.com/office/officeart/2008/layout/NameandTitleOrganizationalChart"/>
    <dgm:cxn modelId="{A70718FB-C807-42D7-BED9-C2DA2ECF9503}" type="presParOf" srcId="{1E72F1F0-7E42-4FB7-A71D-AFBCCBDB5FEF}" destId="{901E9C80-92E3-4953-8FAC-0A4F0AEF7D94}" srcOrd="1" destOrd="0" presId="urn:microsoft.com/office/officeart/2008/layout/NameandTitleOrganizationalChart"/>
    <dgm:cxn modelId="{BF349B18-E046-40D1-A5CC-6831F73352D1}" type="presParOf" srcId="{1E72F1F0-7E42-4FB7-A71D-AFBCCBDB5FEF}" destId="{0E5B3AEF-B616-4967-BE53-E7C3DD7ED2C1}" srcOrd="2" destOrd="0" presId="urn:microsoft.com/office/officeart/2008/layout/NameandTitleOrganizationalChart"/>
    <dgm:cxn modelId="{1CBB7074-1C03-468E-BF1A-7F6A9DEC5EC5}" type="presParOf" srcId="{43B08B5A-3E03-4ECD-804B-E57352171E47}" destId="{CEC589C0-B5C6-4BDE-9DEC-E1C04E2C4A44}" srcOrd="1" destOrd="0" presId="urn:microsoft.com/office/officeart/2008/layout/NameandTitleOrganizationalChart"/>
    <dgm:cxn modelId="{E77FA9C3-7A60-49DC-83E3-1305242292C3}" type="presParOf" srcId="{43B08B5A-3E03-4ECD-804B-E57352171E47}" destId="{9310EB7C-B85E-4922-8115-782E6A20C16D}" srcOrd="2" destOrd="0" presId="urn:microsoft.com/office/officeart/2008/layout/NameandTitleOrganizationalChart"/>
    <dgm:cxn modelId="{8C2E6D38-F33E-48ED-8B3E-70A39A168DE1}" type="presParOf" srcId="{728F604D-56CC-42F5-8D29-6175FBA22EE3}" destId="{703FE457-1BBD-4C2E-BE57-1A5742C9F2D0}" srcOrd="2" destOrd="0" presId="urn:microsoft.com/office/officeart/2008/layout/NameandTitleOrganizationalChart"/>
    <dgm:cxn modelId="{48B537A9-8FE4-4B7B-8465-C3A2EB39B918}" type="presParOf" srcId="{728F604D-56CC-42F5-8D29-6175FBA22EE3}" destId="{83D6267A-4E09-4A22-8DD1-3FF23EF54363}" srcOrd="3" destOrd="0" presId="urn:microsoft.com/office/officeart/2008/layout/NameandTitleOrganizationalChart"/>
    <dgm:cxn modelId="{AC74BE64-601A-4A19-A0C9-4CB2C9AC48A8}" type="presParOf" srcId="{83D6267A-4E09-4A22-8DD1-3FF23EF54363}" destId="{09830171-427D-416D-AC69-C058F953E2AA}" srcOrd="0" destOrd="0" presId="urn:microsoft.com/office/officeart/2008/layout/NameandTitleOrganizationalChart"/>
    <dgm:cxn modelId="{A1C90D91-D7D6-408A-B5C4-7499E139B945}" type="presParOf" srcId="{09830171-427D-416D-AC69-C058F953E2AA}" destId="{8C242A96-3F72-4AA2-BFEA-C69176FAB6EA}" srcOrd="0" destOrd="0" presId="urn:microsoft.com/office/officeart/2008/layout/NameandTitleOrganizationalChart"/>
    <dgm:cxn modelId="{FE24BDB7-D375-445D-A685-4181BEB51C8D}" type="presParOf" srcId="{09830171-427D-416D-AC69-C058F953E2AA}" destId="{E8ADF6E6-97CA-49C3-983A-F08382117570}" srcOrd="1" destOrd="0" presId="urn:microsoft.com/office/officeart/2008/layout/NameandTitleOrganizationalChart"/>
    <dgm:cxn modelId="{5D00CCF6-43F6-48FB-B06B-BBB40D4DB908}" type="presParOf" srcId="{09830171-427D-416D-AC69-C058F953E2AA}" destId="{EA50BAB2-7A12-49FE-82A4-3D4E2FB0FBB6}" srcOrd="2" destOrd="0" presId="urn:microsoft.com/office/officeart/2008/layout/NameandTitleOrganizationalChart"/>
    <dgm:cxn modelId="{8691C764-7650-4C3F-A5C7-FCB161C98CE4}" type="presParOf" srcId="{83D6267A-4E09-4A22-8DD1-3FF23EF54363}" destId="{D41CCCC1-E854-4A06-84B1-67C378D77155}" srcOrd="1" destOrd="0" presId="urn:microsoft.com/office/officeart/2008/layout/NameandTitleOrganizationalChart"/>
    <dgm:cxn modelId="{BD1C884D-D02F-492C-A0EF-003A75FCD24B}" type="presParOf" srcId="{83D6267A-4E09-4A22-8DD1-3FF23EF54363}" destId="{8C0CBE02-3F4D-49D2-A2EF-F4A0374BECD1}" srcOrd="2" destOrd="0" presId="urn:microsoft.com/office/officeart/2008/layout/NameandTitleOrganizationalChart"/>
    <dgm:cxn modelId="{EDA443DC-BCA7-4876-9E08-59C498B1968A}" type="presParOf" srcId="{728F604D-56CC-42F5-8D29-6175FBA22EE3}" destId="{5CC2E4AB-DD1B-4FA2-ACE5-A00A3F2748AA}" srcOrd="4" destOrd="0" presId="urn:microsoft.com/office/officeart/2008/layout/NameandTitleOrganizationalChart"/>
    <dgm:cxn modelId="{7D750DD8-4013-4639-BB40-CF65E172B426}" type="presParOf" srcId="{728F604D-56CC-42F5-8D29-6175FBA22EE3}" destId="{3CED399F-1F57-441E-95C4-A7033E9D5597}" srcOrd="5" destOrd="0" presId="urn:microsoft.com/office/officeart/2008/layout/NameandTitleOrganizationalChart"/>
    <dgm:cxn modelId="{9C537A7A-5AB9-41C0-8AF8-520F756EAB03}" type="presParOf" srcId="{3CED399F-1F57-441E-95C4-A7033E9D5597}" destId="{6F880E84-5099-4184-A40F-A178BBF58579}" srcOrd="0" destOrd="0" presId="urn:microsoft.com/office/officeart/2008/layout/NameandTitleOrganizationalChart"/>
    <dgm:cxn modelId="{31D7D32D-2625-4E59-B426-091C95BE43DD}" type="presParOf" srcId="{6F880E84-5099-4184-A40F-A178BBF58579}" destId="{24DB8547-4AAC-4F4D-994C-02717BAF1B0D}" srcOrd="0" destOrd="0" presId="urn:microsoft.com/office/officeart/2008/layout/NameandTitleOrganizationalChart"/>
    <dgm:cxn modelId="{AD58CE3A-BAA0-4B19-AC52-50769CFD3F28}" type="presParOf" srcId="{6F880E84-5099-4184-A40F-A178BBF58579}" destId="{FAA30E9E-873F-4E11-BCC5-AD36F0D2F73B}" srcOrd="1" destOrd="0" presId="urn:microsoft.com/office/officeart/2008/layout/NameandTitleOrganizationalChart"/>
    <dgm:cxn modelId="{0C1EA331-5C65-40D9-B740-8CDE1C958116}" type="presParOf" srcId="{6F880E84-5099-4184-A40F-A178BBF58579}" destId="{1B52816D-B471-4E55-95B4-AF45218FF58A}" srcOrd="2" destOrd="0" presId="urn:microsoft.com/office/officeart/2008/layout/NameandTitleOrganizationalChart"/>
    <dgm:cxn modelId="{BFF3B8A2-9D4E-4829-9CB7-4CED4F7F7C0F}" type="presParOf" srcId="{3CED399F-1F57-441E-95C4-A7033E9D5597}" destId="{DE671AAB-327A-48B9-9DE3-F72F7B330DD9}" srcOrd="1" destOrd="0" presId="urn:microsoft.com/office/officeart/2008/layout/NameandTitleOrganizationalChart"/>
    <dgm:cxn modelId="{E334BC65-9386-4643-A6F6-E47DDFE69373}" type="presParOf" srcId="{3CED399F-1F57-441E-95C4-A7033E9D5597}" destId="{D837B224-45F9-4B24-8A14-8BFDC3D0E9C9}" srcOrd="2" destOrd="0" presId="urn:microsoft.com/office/officeart/2008/layout/NameandTitleOrganizationalChart"/>
    <dgm:cxn modelId="{897FFFE8-C0B2-4A9D-BDE9-26A432CFE7EE}" type="presParOf" srcId="{728F604D-56CC-42F5-8D29-6175FBA22EE3}" destId="{6867F32B-FF35-4E9D-834F-8F241B7F7497}" srcOrd="6" destOrd="0" presId="urn:microsoft.com/office/officeart/2008/layout/NameandTitleOrganizationalChart"/>
    <dgm:cxn modelId="{1E962936-EEFF-48A9-BD01-DFE2B4F39B3E}" type="presParOf" srcId="{728F604D-56CC-42F5-8D29-6175FBA22EE3}" destId="{7274DF01-A447-44BF-9E86-FED141B12ED2}" srcOrd="7" destOrd="0" presId="urn:microsoft.com/office/officeart/2008/layout/NameandTitleOrganizationalChart"/>
    <dgm:cxn modelId="{37347BE4-8751-435C-85C9-67349E8B6E37}" type="presParOf" srcId="{7274DF01-A447-44BF-9E86-FED141B12ED2}" destId="{6D730C21-095E-4C0B-86B2-ACBB61281976}" srcOrd="0" destOrd="0" presId="urn:microsoft.com/office/officeart/2008/layout/NameandTitleOrganizationalChart"/>
    <dgm:cxn modelId="{870FDD70-BA57-4BED-9E1D-AF35CA8186BD}" type="presParOf" srcId="{6D730C21-095E-4C0B-86B2-ACBB61281976}" destId="{A186173D-5C2D-4E8B-8680-7E81E41D2E58}" srcOrd="0" destOrd="0" presId="urn:microsoft.com/office/officeart/2008/layout/NameandTitleOrganizationalChart"/>
    <dgm:cxn modelId="{14E66F62-84B0-495E-98F8-0BDAFABEEF39}" type="presParOf" srcId="{6D730C21-095E-4C0B-86B2-ACBB61281976}" destId="{3BC09824-EBB8-4058-BE84-A62F6DFEB6C9}" srcOrd="1" destOrd="0" presId="urn:microsoft.com/office/officeart/2008/layout/NameandTitleOrganizationalChart"/>
    <dgm:cxn modelId="{F3BC5447-C40B-403D-90AF-667717A5B14C}" type="presParOf" srcId="{6D730C21-095E-4C0B-86B2-ACBB61281976}" destId="{58FFEB73-C970-403F-9A9C-D35B554AFC94}" srcOrd="2" destOrd="0" presId="urn:microsoft.com/office/officeart/2008/layout/NameandTitleOrganizationalChart"/>
    <dgm:cxn modelId="{0F27A696-FB9B-4537-A457-FBF1E5CB5B29}" type="presParOf" srcId="{7274DF01-A447-44BF-9E86-FED141B12ED2}" destId="{92A70CE9-FAD4-4F0A-93C6-D3E797603523}" srcOrd="1" destOrd="0" presId="urn:microsoft.com/office/officeart/2008/layout/NameandTitleOrganizationalChart"/>
    <dgm:cxn modelId="{00F800B2-CA43-4BB5-86A1-638507D2210C}" type="presParOf" srcId="{7274DF01-A447-44BF-9E86-FED141B12ED2}" destId="{65514759-127D-42B6-B107-41BA3BB801DD}" srcOrd="2" destOrd="0" presId="urn:microsoft.com/office/officeart/2008/layout/NameandTitleOrganizationalChart"/>
    <dgm:cxn modelId="{85D1AB0A-129D-4011-BA10-4D3708968324}" type="presParOf" srcId="{DE70AE89-03CE-498A-93A3-60B62E185F8C}" destId="{92407AF4-CC55-4189-A37E-1FF5F9EB5D4B}" srcOrd="2" destOrd="0" presId="urn:microsoft.com/office/officeart/2008/layout/NameandTitleOrganizational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E9F99FD-003F-41F0-BECE-3FF43DC4D8A3}" type="doc">
      <dgm:prSet loTypeId="urn:microsoft.com/office/officeart/2005/8/layout/arrow2" loCatId="process" qsTypeId="urn:microsoft.com/office/officeart/2005/8/quickstyle/simple1" qsCatId="simple" csTypeId="urn:microsoft.com/office/officeart/2005/8/colors/colorful1" csCatId="colorful" phldr="1"/>
      <dgm:spPr/>
    </dgm:pt>
    <dgm:pt modelId="{EC1FAE2C-87C9-4800-B56D-BB364A143525}">
      <dgm:prSet phldrT="[Κείμενο]" phldr="0"/>
      <dgm:spPr/>
      <dgm:t>
        <a:bodyPr/>
        <a:lstStyle/>
        <a:p>
          <a:r>
            <a:rPr lang="el-GR" dirty="0">
              <a:latin typeface="Calibri"/>
            </a:rPr>
            <a:t>Βάπτιση</a:t>
          </a:r>
          <a:endParaRPr lang="el-GR" dirty="0"/>
        </a:p>
      </dgm:t>
    </dgm:pt>
    <dgm:pt modelId="{62807A16-388D-479F-AB1E-45A3A4E96A83}" type="parTrans" cxnId="{57D09A40-8555-48B0-89A1-673C376EA05A}">
      <dgm:prSet/>
      <dgm:spPr/>
    </dgm:pt>
    <dgm:pt modelId="{E9703249-B9F9-495A-9DDE-9B1BA4F5E64A}" type="sibTrans" cxnId="{57D09A40-8555-48B0-89A1-673C376EA05A}">
      <dgm:prSet/>
      <dgm:spPr/>
    </dgm:pt>
    <dgm:pt modelId="{C256A41B-E367-4DB2-91FB-DE104CAF535A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Λατρευτική-Μυστηριακή ζωή</a:t>
          </a:r>
          <a:endParaRPr lang="el-GR" dirty="0"/>
        </a:p>
      </dgm:t>
    </dgm:pt>
    <dgm:pt modelId="{492C4786-2006-46DE-AE22-14EBCAFA9DE2}" type="parTrans" cxnId="{D031A0A6-137C-426C-99FD-C6FDC75001E0}">
      <dgm:prSet/>
      <dgm:spPr/>
    </dgm:pt>
    <dgm:pt modelId="{22C98C9A-EA30-47D7-9454-BA79E3ACF7DB}" type="sibTrans" cxnId="{D031A0A6-137C-426C-99FD-C6FDC75001E0}">
      <dgm:prSet/>
      <dgm:spPr/>
    </dgm:pt>
    <dgm:pt modelId="{56BA340E-8706-4AF9-9EA9-0F39324F4713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Εξαγιασμός-Μεταμόρφωση  εν Αγίω Πνεύματι</a:t>
          </a:r>
          <a:endParaRPr lang="el-GR" dirty="0"/>
        </a:p>
      </dgm:t>
    </dgm:pt>
    <dgm:pt modelId="{7C54E7DD-45E7-4758-B361-41BB5557E2A8}" type="parTrans" cxnId="{79D9A310-279B-4C9F-87DB-AA285178C85A}">
      <dgm:prSet/>
      <dgm:spPr/>
    </dgm:pt>
    <dgm:pt modelId="{7B47C4E4-07F8-47E9-B9FE-8D50549AC72A}" type="sibTrans" cxnId="{79D9A310-279B-4C9F-87DB-AA285178C85A}">
      <dgm:prSet/>
      <dgm:spPr/>
    </dgm:pt>
    <dgm:pt modelId="{182EDD83-1B39-496E-BB24-F22D01C1AA4E}" type="pres">
      <dgm:prSet presAssocID="{FE9F99FD-003F-41F0-BECE-3FF43DC4D8A3}" presName="arrowDiagram" presStyleCnt="0">
        <dgm:presLayoutVars>
          <dgm:chMax val="5"/>
          <dgm:dir/>
          <dgm:resizeHandles val="exact"/>
        </dgm:presLayoutVars>
      </dgm:prSet>
      <dgm:spPr/>
    </dgm:pt>
    <dgm:pt modelId="{5C42D3C9-3CA6-4246-BA50-3F85E4D7B044}" type="pres">
      <dgm:prSet presAssocID="{FE9F99FD-003F-41F0-BECE-3FF43DC4D8A3}" presName="arrow" presStyleLbl="bgShp" presStyleIdx="0" presStyleCnt="1"/>
      <dgm:spPr/>
    </dgm:pt>
    <dgm:pt modelId="{8CE52EE0-6041-40A5-99DD-8F01CE059906}" type="pres">
      <dgm:prSet presAssocID="{FE9F99FD-003F-41F0-BECE-3FF43DC4D8A3}" presName="arrowDiagram3" presStyleCnt="0"/>
      <dgm:spPr/>
    </dgm:pt>
    <dgm:pt modelId="{17E20411-938D-4928-8CD1-3FF33C5F8497}" type="pres">
      <dgm:prSet presAssocID="{EC1FAE2C-87C9-4800-B56D-BB364A143525}" presName="bullet3a" presStyleLbl="node1" presStyleIdx="0" presStyleCnt="3"/>
      <dgm:spPr/>
    </dgm:pt>
    <dgm:pt modelId="{7D30D817-94CD-4698-9A53-74F0BBB6438B}" type="pres">
      <dgm:prSet presAssocID="{EC1FAE2C-87C9-4800-B56D-BB364A143525}" presName="textBox3a" presStyleLbl="revTx" presStyleIdx="0" presStyleCnt="3">
        <dgm:presLayoutVars>
          <dgm:bulletEnabled val="1"/>
        </dgm:presLayoutVars>
      </dgm:prSet>
      <dgm:spPr/>
    </dgm:pt>
    <dgm:pt modelId="{DB261666-BA61-4FCB-B1FA-43D9FD482976}" type="pres">
      <dgm:prSet presAssocID="{C256A41B-E367-4DB2-91FB-DE104CAF535A}" presName="bullet3b" presStyleLbl="node1" presStyleIdx="1" presStyleCnt="3"/>
      <dgm:spPr/>
    </dgm:pt>
    <dgm:pt modelId="{7BB92DDC-8F67-40FF-9262-A1E451151987}" type="pres">
      <dgm:prSet presAssocID="{C256A41B-E367-4DB2-91FB-DE104CAF535A}" presName="textBox3b" presStyleLbl="revTx" presStyleIdx="1" presStyleCnt="3">
        <dgm:presLayoutVars>
          <dgm:bulletEnabled val="1"/>
        </dgm:presLayoutVars>
      </dgm:prSet>
      <dgm:spPr/>
    </dgm:pt>
    <dgm:pt modelId="{1C4925CB-CD0E-4EE9-9104-C08F96100474}" type="pres">
      <dgm:prSet presAssocID="{56BA340E-8706-4AF9-9EA9-0F39324F4713}" presName="bullet3c" presStyleLbl="node1" presStyleIdx="2" presStyleCnt="3"/>
      <dgm:spPr/>
    </dgm:pt>
    <dgm:pt modelId="{2D8D89F9-E5DE-4298-8D13-02B1EECCD99F}" type="pres">
      <dgm:prSet presAssocID="{56BA340E-8706-4AF9-9EA9-0F39324F4713}" presName="textBox3c" presStyleLbl="revTx" presStyleIdx="2" presStyleCnt="3">
        <dgm:presLayoutVars>
          <dgm:bulletEnabled val="1"/>
        </dgm:presLayoutVars>
      </dgm:prSet>
      <dgm:spPr/>
    </dgm:pt>
  </dgm:ptLst>
  <dgm:cxnLst>
    <dgm:cxn modelId="{79D9A310-279B-4C9F-87DB-AA285178C85A}" srcId="{FE9F99FD-003F-41F0-BECE-3FF43DC4D8A3}" destId="{56BA340E-8706-4AF9-9EA9-0F39324F4713}" srcOrd="2" destOrd="0" parTransId="{7C54E7DD-45E7-4758-B361-41BB5557E2A8}" sibTransId="{7B47C4E4-07F8-47E9-B9FE-8D50549AC72A}"/>
    <dgm:cxn modelId="{8F4A4F40-DB09-461C-AC5F-AC69623A480C}" type="presOf" srcId="{EC1FAE2C-87C9-4800-B56D-BB364A143525}" destId="{7D30D817-94CD-4698-9A53-74F0BBB6438B}" srcOrd="0" destOrd="0" presId="urn:microsoft.com/office/officeart/2005/8/layout/arrow2"/>
    <dgm:cxn modelId="{57D09A40-8555-48B0-89A1-673C376EA05A}" srcId="{FE9F99FD-003F-41F0-BECE-3FF43DC4D8A3}" destId="{EC1FAE2C-87C9-4800-B56D-BB364A143525}" srcOrd="0" destOrd="0" parTransId="{62807A16-388D-479F-AB1E-45A3A4E96A83}" sibTransId="{E9703249-B9F9-495A-9DDE-9B1BA4F5E64A}"/>
    <dgm:cxn modelId="{554DCD57-4B5D-4428-905B-B4AC4D0464F3}" type="presOf" srcId="{56BA340E-8706-4AF9-9EA9-0F39324F4713}" destId="{2D8D89F9-E5DE-4298-8D13-02B1EECCD99F}" srcOrd="0" destOrd="0" presId="urn:microsoft.com/office/officeart/2005/8/layout/arrow2"/>
    <dgm:cxn modelId="{D395F79D-A24A-45A2-B61D-E4846AD1C4BB}" type="presOf" srcId="{FE9F99FD-003F-41F0-BECE-3FF43DC4D8A3}" destId="{182EDD83-1B39-496E-BB24-F22D01C1AA4E}" srcOrd="0" destOrd="0" presId="urn:microsoft.com/office/officeart/2005/8/layout/arrow2"/>
    <dgm:cxn modelId="{D031A0A6-137C-426C-99FD-C6FDC75001E0}" srcId="{FE9F99FD-003F-41F0-BECE-3FF43DC4D8A3}" destId="{C256A41B-E367-4DB2-91FB-DE104CAF535A}" srcOrd="1" destOrd="0" parTransId="{492C4786-2006-46DE-AE22-14EBCAFA9DE2}" sibTransId="{22C98C9A-EA30-47D7-9454-BA79E3ACF7DB}"/>
    <dgm:cxn modelId="{03D8FDBA-BCDF-4750-ADDC-8D7FA4F3CC5D}" type="presOf" srcId="{C256A41B-E367-4DB2-91FB-DE104CAF535A}" destId="{7BB92DDC-8F67-40FF-9262-A1E451151987}" srcOrd="0" destOrd="0" presId="urn:microsoft.com/office/officeart/2005/8/layout/arrow2"/>
    <dgm:cxn modelId="{ACC96607-39D6-4A12-BC9B-7C63C49F6475}" type="presParOf" srcId="{182EDD83-1B39-496E-BB24-F22D01C1AA4E}" destId="{5C42D3C9-3CA6-4246-BA50-3F85E4D7B044}" srcOrd="0" destOrd="0" presId="urn:microsoft.com/office/officeart/2005/8/layout/arrow2"/>
    <dgm:cxn modelId="{D65B6C9A-F005-4114-9CDB-35DBD7D4A243}" type="presParOf" srcId="{182EDD83-1B39-496E-BB24-F22D01C1AA4E}" destId="{8CE52EE0-6041-40A5-99DD-8F01CE059906}" srcOrd="1" destOrd="0" presId="urn:microsoft.com/office/officeart/2005/8/layout/arrow2"/>
    <dgm:cxn modelId="{ABD87A31-36C0-433E-8357-E8069C304860}" type="presParOf" srcId="{8CE52EE0-6041-40A5-99DD-8F01CE059906}" destId="{17E20411-938D-4928-8CD1-3FF33C5F8497}" srcOrd="0" destOrd="0" presId="urn:microsoft.com/office/officeart/2005/8/layout/arrow2"/>
    <dgm:cxn modelId="{11B12C8C-FE01-453F-BC2B-BEC5E1983DA8}" type="presParOf" srcId="{8CE52EE0-6041-40A5-99DD-8F01CE059906}" destId="{7D30D817-94CD-4698-9A53-74F0BBB6438B}" srcOrd="1" destOrd="0" presId="urn:microsoft.com/office/officeart/2005/8/layout/arrow2"/>
    <dgm:cxn modelId="{DE3E12AD-494E-4014-9409-72F4820E74D0}" type="presParOf" srcId="{8CE52EE0-6041-40A5-99DD-8F01CE059906}" destId="{DB261666-BA61-4FCB-B1FA-43D9FD482976}" srcOrd="2" destOrd="0" presId="urn:microsoft.com/office/officeart/2005/8/layout/arrow2"/>
    <dgm:cxn modelId="{4844F9A6-1551-4B89-B167-D88263F87278}" type="presParOf" srcId="{8CE52EE0-6041-40A5-99DD-8F01CE059906}" destId="{7BB92DDC-8F67-40FF-9262-A1E451151987}" srcOrd="3" destOrd="0" presId="urn:microsoft.com/office/officeart/2005/8/layout/arrow2"/>
    <dgm:cxn modelId="{2267A282-F63B-4867-A952-76A58817A151}" type="presParOf" srcId="{8CE52EE0-6041-40A5-99DD-8F01CE059906}" destId="{1C4925CB-CD0E-4EE9-9104-C08F96100474}" srcOrd="4" destOrd="0" presId="urn:microsoft.com/office/officeart/2005/8/layout/arrow2"/>
    <dgm:cxn modelId="{D1C7F1B7-3227-4AFB-B18A-18F1353EB399}" type="presParOf" srcId="{8CE52EE0-6041-40A5-99DD-8F01CE059906}" destId="{2D8D89F9-E5DE-4298-8D13-02B1EECCD99F}" srcOrd="5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8E2F02B-BAF4-45C9-AF67-A363FED070B5}" type="doc">
      <dgm:prSet loTypeId="urn:microsoft.com/office/officeart/2005/8/layout/process1" loCatId="process" qsTypeId="urn:microsoft.com/office/officeart/2005/8/quickstyle/simple1" qsCatId="simple" csTypeId="urn:microsoft.com/office/officeart/2005/8/colors/colorful2" csCatId="colorful" phldr="1"/>
      <dgm:spPr/>
    </dgm:pt>
    <dgm:pt modelId="{3267E3BF-E911-4E93-A5A1-D321BC754C20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Επαφή με την αλήθεια</a:t>
          </a:r>
          <a:endParaRPr lang="el-GR" dirty="0"/>
        </a:p>
      </dgm:t>
    </dgm:pt>
    <dgm:pt modelId="{D3058780-1B5E-4EE4-9478-9B8D9517496C}" type="parTrans" cxnId="{106CD348-1330-4F4A-86CB-4F4D5EBA34B3}">
      <dgm:prSet/>
      <dgm:spPr/>
    </dgm:pt>
    <dgm:pt modelId="{70D29B21-B180-407D-9A2A-F897409A5A17}" type="sibTrans" cxnId="{106CD348-1330-4F4A-86CB-4F4D5EBA34B3}">
      <dgm:prSet/>
      <dgm:spPr/>
      <dgm:t>
        <a:bodyPr/>
        <a:lstStyle/>
        <a:p>
          <a:endParaRPr lang="el-GR"/>
        </a:p>
      </dgm:t>
    </dgm:pt>
    <dgm:pt modelId="{5F92B1A1-1665-4A27-99F4-B4B35ECB5472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Δυνατότητα τελείωσης</a:t>
          </a:r>
          <a:endParaRPr lang="el-GR" dirty="0"/>
        </a:p>
      </dgm:t>
    </dgm:pt>
    <dgm:pt modelId="{F848D3E1-B537-4E5E-81AE-DA2FDC4E18CE}" type="parTrans" cxnId="{DAE2D00C-6D19-4A46-9874-6A4166126EC1}">
      <dgm:prSet/>
      <dgm:spPr/>
    </dgm:pt>
    <dgm:pt modelId="{541E706A-FE21-4F28-9C97-4FC9E0889F82}" type="sibTrans" cxnId="{DAE2D00C-6D19-4A46-9874-6A4166126EC1}">
      <dgm:prSet/>
      <dgm:spPr/>
      <dgm:t>
        <a:bodyPr/>
        <a:lstStyle/>
        <a:p>
          <a:endParaRPr lang="el-GR"/>
        </a:p>
      </dgm:t>
    </dgm:pt>
    <dgm:pt modelId="{6E93F3F4-752D-408A-9E02-C54CEA9EF2FB}">
      <dgm:prSet phldrT="[Κείμενο]" phldr="0"/>
      <dgm:spPr/>
      <dgm:t>
        <a:bodyPr/>
        <a:lstStyle/>
        <a:p>
          <a:r>
            <a:rPr lang="el-GR" dirty="0">
              <a:latin typeface="Calibri"/>
            </a:rPr>
            <a:t>ΣΩΤΗΡΙΑ</a:t>
          </a:r>
          <a:endParaRPr lang="el-GR" dirty="0"/>
        </a:p>
      </dgm:t>
    </dgm:pt>
    <dgm:pt modelId="{B8FDBC59-3925-4E98-9EB4-9225932DC6A9}" type="parTrans" cxnId="{4667AB39-53A5-4A8B-818A-17BA3C5795A7}">
      <dgm:prSet/>
      <dgm:spPr/>
    </dgm:pt>
    <dgm:pt modelId="{A0E4036C-4A9B-4E43-BB7F-C129136D1D47}" type="sibTrans" cxnId="{4667AB39-53A5-4A8B-818A-17BA3C5795A7}">
      <dgm:prSet/>
      <dgm:spPr/>
    </dgm:pt>
    <dgm:pt modelId="{85A825C4-0360-4448-AA15-EF2788EB7E15}" type="pres">
      <dgm:prSet presAssocID="{28E2F02B-BAF4-45C9-AF67-A363FED070B5}" presName="Name0" presStyleCnt="0">
        <dgm:presLayoutVars>
          <dgm:dir/>
          <dgm:resizeHandles val="exact"/>
        </dgm:presLayoutVars>
      </dgm:prSet>
      <dgm:spPr/>
    </dgm:pt>
    <dgm:pt modelId="{CA2FB91C-5D88-477B-BCCF-7017DCD8E022}" type="pres">
      <dgm:prSet presAssocID="{3267E3BF-E911-4E93-A5A1-D321BC754C20}" presName="node" presStyleLbl="node1" presStyleIdx="0" presStyleCnt="3">
        <dgm:presLayoutVars>
          <dgm:bulletEnabled val="1"/>
        </dgm:presLayoutVars>
      </dgm:prSet>
      <dgm:spPr/>
    </dgm:pt>
    <dgm:pt modelId="{679909A4-B94D-4E33-831F-51AD0E750C90}" type="pres">
      <dgm:prSet presAssocID="{70D29B21-B180-407D-9A2A-F897409A5A17}" presName="sibTrans" presStyleLbl="sibTrans2D1" presStyleIdx="0" presStyleCnt="2"/>
      <dgm:spPr/>
    </dgm:pt>
    <dgm:pt modelId="{6B3AAD2A-5A6B-40B7-9778-97154171F0BB}" type="pres">
      <dgm:prSet presAssocID="{70D29B21-B180-407D-9A2A-F897409A5A17}" presName="connectorText" presStyleLbl="sibTrans2D1" presStyleIdx="0" presStyleCnt="2"/>
      <dgm:spPr/>
    </dgm:pt>
    <dgm:pt modelId="{AAC92B75-F637-449D-964E-0CC87BB95105}" type="pres">
      <dgm:prSet presAssocID="{5F92B1A1-1665-4A27-99F4-B4B35ECB5472}" presName="node" presStyleLbl="node1" presStyleIdx="1" presStyleCnt="3">
        <dgm:presLayoutVars>
          <dgm:bulletEnabled val="1"/>
        </dgm:presLayoutVars>
      </dgm:prSet>
      <dgm:spPr/>
    </dgm:pt>
    <dgm:pt modelId="{C779F287-902C-4542-A4F1-43C7315E2805}" type="pres">
      <dgm:prSet presAssocID="{541E706A-FE21-4F28-9C97-4FC9E0889F82}" presName="sibTrans" presStyleLbl="sibTrans2D1" presStyleIdx="1" presStyleCnt="2"/>
      <dgm:spPr/>
    </dgm:pt>
    <dgm:pt modelId="{1237122C-338C-40D2-929F-948194A66B1F}" type="pres">
      <dgm:prSet presAssocID="{541E706A-FE21-4F28-9C97-4FC9E0889F82}" presName="connectorText" presStyleLbl="sibTrans2D1" presStyleIdx="1" presStyleCnt="2"/>
      <dgm:spPr/>
    </dgm:pt>
    <dgm:pt modelId="{EB1EC2F2-922B-4E0E-85AE-3CC38B5CEAE4}" type="pres">
      <dgm:prSet presAssocID="{6E93F3F4-752D-408A-9E02-C54CEA9EF2FB}" presName="node" presStyleLbl="node1" presStyleIdx="2" presStyleCnt="3">
        <dgm:presLayoutVars>
          <dgm:bulletEnabled val="1"/>
        </dgm:presLayoutVars>
      </dgm:prSet>
      <dgm:spPr/>
    </dgm:pt>
  </dgm:ptLst>
  <dgm:cxnLst>
    <dgm:cxn modelId="{DAE2D00C-6D19-4A46-9874-6A4166126EC1}" srcId="{28E2F02B-BAF4-45C9-AF67-A363FED070B5}" destId="{5F92B1A1-1665-4A27-99F4-B4B35ECB5472}" srcOrd="1" destOrd="0" parTransId="{F848D3E1-B537-4E5E-81AE-DA2FDC4E18CE}" sibTransId="{541E706A-FE21-4F28-9C97-4FC9E0889F82}"/>
    <dgm:cxn modelId="{C539162B-CEB8-4EF0-8016-8914716EEF78}" type="presOf" srcId="{541E706A-FE21-4F28-9C97-4FC9E0889F82}" destId="{C779F287-902C-4542-A4F1-43C7315E2805}" srcOrd="0" destOrd="0" presId="urn:microsoft.com/office/officeart/2005/8/layout/process1"/>
    <dgm:cxn modelId="{C94AEB33-2B12-43C7-81F2-C9EB50DE37CA}" type="presOf" srcId="{5F92B1A1-1665-4A27-99F4-B4B35ECB5472}" destId="{AAC92B75-F637-449D-964E-0CC87BB95105}" srcOrd="0" destOrd="0" presId="urn:microsoft.com/office/officeart/2005/8/layout/process1"/>
    <dgm:cxn modelId="{4667AB39-53A5-4A8B-818A-17BA3C5795A7}" srcId="{28E2F02B-BAF4-45C9-AF67-A363FED070B5}" destId="{6E93F3F4-752D-408A-9E02-C54CEA9EF2FB}" srcOrd="2" destOrd="0" parTransId="{B8FDBC59-3925-4E98-9EB4-9225932DC6A9}" sibTransId="{A0E4036C-4A9B-4E43-BB7F-C129136D1D47}"/>
    <dgm:cxn modelId="{2CBC8E3F-DE6F-426B-B5C7-F64B4D470CDF}" type="presOf" srcId="{541E706A-FE21-4F28-9C97-4FC9E0889F82}" destId="{1237122C-338C-40D2-929F-948194A66B1F}" srcOrd="1" destOrd="0" presId="urn:microsoft.com/office/officeart/2005/8/layout/process1"/>
    <dgm:cxn modelId="{856F9140-0B93-4FE0-AC95-E6F93FAB2F4C}" type="presOf" srcId="{28E2F02B-BAF4-45C9-AF67-A363FED070B5}" destId="{85A825C4-0360-4448-AA15-EF2788EB7E15}" srcOrd="0" destOrd="0" presId="urn:microsoft.com/office/officeart/2005/8/layout/process1"/>
    <dgm:cxn modelId="{106CD348-1330-4F4A-86CB-4F4D5EBA34B3}" srcId="{28E2F02B-BAF4-45C9-AF67-A363FED070B5}" destId="{3267E3BF-E911-4E93-A5A1-D321BC754C20}" srcOrd="0" destOrd="0" parTransId="{D3058780-1B5E-4EE4-9478-9B8D9517496C}" sibTransId="{70D29B21-B180-407D-9A2A-F897409A5A17}"/>
    <dgm:cxn modelId="{88825D81-2962-4595-A63D-F3D72822FB67}" type="presOf" srcId="{70D29B21-B180-407D-9A2A-F897409A5A17}" destId="{679909A4-B94D-4E33-831F-51AD0E750C90}" srcOrd="0" destOrd="0" presId="urn:microsoft.com/office/officeart/2005/8/layout/process1"/>
    <dgm:cxn modelId="{B51B7891-B83F-482D-AD86-5C88A20EB743}" type="presOf" srcId="{3267E3BF-E911-4E93-A5A1-D321BC754C20}" destId="{CA2FB91C-5D88-477B-BCCF-7017DCD8E022}" srcOrd="0" destOrd="0" presId="urn:microsoft.com/office/officeart/2005/8/layout/process1"/>
    <dgm:cxn modelId="{945AFC99-2C42-4D92-9D00-F97C7BA8EE8B}" type="presOf" srcId="{6E93F3F4-752D-408A-9E02-C54CEA9EF2FB}" destId="{EB1EC2F2-922B-4E0E-85AE-3CC38B5CEAE4}" srcOrd="0" destOrd="0" presId="urn:microsoft.com/office/officeart/2005/8/layout/process1"/>
    <dgm:cxn modelId="{F66611E3-B321-4148-91F5-CD1537CCCB7C}" type="presOf" srcId="{70D29B21-B180-407D-9A2A-F897409A5A17}" destId="{6B3AAD2A-5A6B-40B7-9778-97154171F0BB}" srcOrd="1" destOrd="0" presId="urn:microsoft.com/office/officeart/2005/8/layout/process1"/>
    <dgm:cxn modelId="{91A26792-97B6-4074-915D-CEDAB3D871D3}" type="presParOf" srcId="{85A825C4-0360-4448-AA15-EF2788EB7E15}" destId="{CA2FB91C-5D88-477B-BCCF-7017DCD8E022}" srcOrd="0" destOrd="0" presId="urn:microsoft.com/office/officeart/2005/8/layout/process1"/>
    <dgm:cxn modelId="{88E1F306-FB87-4F97-9954-F06F4C54EA9A}" type="presParOf" srcId="{85A825C4-0360-4448-AA15-EF2788EB7E15}" destId="{679909A4-B94D-4E33-831F-51AD0E750C90}" srcOrd="1" destOrd="0" presId="urn:microsoft.com/office/officeart/2005/8/layout/process1"/>
    <dgm:cxn modelId="{35C1BCD2-51A1-4D0A-8BB3-34227DC61E6A}" type="presParOf" srcId="{679909A4-B94D-4E33-831F-51AD0E750C90}" destId="{6B3AAD2A-5A6B-40B7-9778-97154171F0BB}" srcOrd="0" destOrd="0" presId="urn:microsoft.com/office/officeart/2005/8/layout/process1"/>
    <dgm:cxn modelId="{8FDA5B4B-40D8-4664-81BB-8DD05933C66F}" type="presParOf" srcId="{85A825C4-0360-4448-AA15-EF2788EB7E15}" destId="{AAC92B75-F637-449D-964E-0CC87BB95105}" srcOrd="2" destOrd="0" presId="urn:microsoft.com/office/officeart/2005/8/layout/process1"/>
    <dgm:cxn modelId="{931CBA97-1576-4EBD-86EF-68DF01901C2D}" type="presParOf" srcId="{85A825C4-0360-4448-AA15-EF2788EB7E15}" destId="{C779F287-902C-4542-A4F1-43C7315E2805}" srcOrd="3" destOrd="0" presId="urn:microsoft.com/office/officeart/2005/8/layout/process1"/>
    <dgm:cxn modelId="{5D57B141-73A6-4017-86B9-D4E9D3EA56C1}" type="presParOf" srcId="{C779F287-902C-4542-A4F1-43C7315E2805}" destId="{1237122C-338C-40D2-929F-948194A66B1F}" srcOrd="0" destOrd="0" presId="urn:microsoft.com/office/officeart/2005/8/layout/process1"/>
    <dgm:cxn modelId="{50A4290C-95EB-4239-9F9A-5DE88E428109}" type="presParOf" srcId="{85A825C4-0360-4448-AA15-EF2788EB7E15}" destId="{EB1EC2F2-922B-4E0E-85AE-3CC38B5CEAE4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CDC65A-D5D7-419F-A44D-2E58DB0D33C9}" type="doc">
      <dgm:prSet loTypeId="urn:microsoft.com/office/officeart/2005/8/layout/arrow5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l-GR"/>
        </a:p>
      </dgm:t>
    </dgm:pt>
    <dgm:pt modelId="{C3512BE7-FFF5-4EA0-A54C-E250B79C352D}">
      <dgm:prSet phldrT="[Κείμενο]" phldr="0"/>
      <dgm:spPr/>
      <dgm:t>
        <a:bodyPr/>
        <a:lstStyle/>
        <a:p>
          <a:pPr rtl="0"/>
          <a:r>
            <a:rPr lang="el-GR" b="1" dirty="0">
              <a:latin typeface="Arial"/>
              <a:cs typeface="Arial"/>
            </a:rPr>
            <a:t>Ασυνέπεια, εσωστρέφεια, εγωκεντρισμός </a:t>
          </a:r>
          <a:r>
            <a:rPr lang="el-GR" b="1" dirty="0" err="1">
              <a:latin typeface="Arial"/>
              <a:cs typeface="Arial"/>
            </a:rPr>
            <a:t>εκκοσμίκευση</a:t>
          </a:r>
          <a:endParaRPr lang="el-GR" dirty="0"/>
        </a:p>
      </dgm:t>
    </dgm:pt>
    <dgm:pt modelId="{4212F1EC-72BC-4F7B-B322-945E21736DD2}" type="parTrans" cxnId="{6D0866FD-A23E-419F-93B6-215B67BB079A}">
      <dgm:prSet/>
      <dgm:spPr/>
      <dgm:t>
        <a:bodyPr/>
        <a:lstStyle/>
        <a:p>
          <a:endParaRPr lang="el-GR"/>
        </a:p>
      </dgm:t>
    </dgm:pt>
    <dgm:pt modelId="{B22C9F29-2AEB-4945-B24E-0E1126CC2FE2}" type="sibTrans" cxnId="{6D0866FD-A23E-419F-93B6-215B67BB079A}">
      <dgm:prSet/>
      <dgm:spPr/>
      <dgm:t>
        <a:bodyPr/>
        <a:lstStyle/>
        <a:p>
          <a:endParaRPr lang="el-GR"/>
        </a:p>
      </dgm:t>
    </dgm:pt>
    <dgm:pt modelId="{C17CFEA8-3823-4610-A1EF-A93FE6A85C0B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Δεν συγκινούν, δεν εμπνέουν: νέοι διστακτικοί, αρνητικοί, επιθετικοί</a:t>
          </a:r>
        </a:p>
      </dgm:t>
    </dgm:pt>
    <dgm:pt modelId="{1DE9BFDD-F77B-4945-BC7F-07D78163C5D3}" type="parTrans" cxnId="{C81AE017-CE08-410B-B366-8DFD5BCF4038}">
      <dgm:prSet/>
      <dgm:spPr/>
      <dgm:t>
        <a:bodyPr/>
        <a:lstStyle/>
        <a:p>
          <a:endParaRPr lang="el-GR"/>
        </a:p>
      </dgm:t>
    </dgm:pt>
    <dgm:pt modelId="{28B653B4-1164-4BEC-BBAD-046DC0B0D7D7}" type="sibTrans" cxnId="{C81AE017-CE08-410B-B366-8DFD5BCF4038}">
      <dgm:prSet/>
      <dgm:spPr/>
      <dgm:t>
        <a:bodyPr/>
        <a:lstStyle/>
        <a:p>
          <a:endParaRPr lang="el-GR"/>
        </a:p>
      </dgm:t>
    </dgm:pt>
    <dgm:pt modelId="{2029EC37-BA60-4BCF-8266-863842D15198}" type="pres">
      <dgm:prSet presAssocID="{EECDC65A-D5D7-419F-A44D-2E58DB0D33C9}" presName="diagram" presStyleCnt="0">
        <dgm:presLayoutVars>
          <dgm:dir/>
          <dgm:resizeHandles val="exact"/>
        </dgm:presLayoutVars>
      </dgm:prSet>
      <dgm:spPr/>
    </dgm:pt>
    <dgm:pt modelId="{3477508B-9C06-4534-89B9-28380FCDC2C2}" type="pres">
      <dgm:prSet presAssocID="{C3512BE7-FFF5-4EA0-A54C-E250B79C352D}" presName="arrow" presStyleLbl="node1" presStyleIdx="0" presStyleCnt="2">
        <dgm:presLayoutVars>
          <dgm:bulletEnabled val="1"/>
        </dgm:presLayoutVars>
      </dgm:prSet>
      <dgm:spPr/>
    </dgm:pt>
    <dgm:pt modelId="{6973BEC5-7C64-4A61-9CED-2B321C0FA440}" type="pres">
      <dgm:prSet presAssocID="{C17CFEA8-3823-4610-A1EF-A93FE6A85C0B}" presName="arrow" presStyleLbl="node1" presStyleIdx="1" presStyleCnt="2">
        <dgm:presLayoutVars>
          <dgm:bulletEnabled val="1"/>
        </dgm:presLayoutVars>
      </dgm:prSet>
      <dgm:spPr/>
    </dgm:pt>
  </dgm:ptLst>
  <dgm:cxnLst>
    <dgm:cxn modelId="{0E223312-54CD-4FF7-BEBF-A511C6346A07}" type="presOf" srcId="{C3512BE7-FFF5-4EA0-A54C-E250B79C352D}" destId="{3477508B-9C06-4534-89B9-28380FCDC2C2}" srcOrd="0" destOrd="0" presId="urn:microsoft.com/office/officeart/2005/8/layout/arrow5"/>
    <dgm:cxn modelId="{C81AE017-CE08-410B-B366-8DFD5BCF4038}" srcId="{EECDC65A-D5D7-419F-A44D-2E58DB0D33C9}" destId="{C17CFEA8-3823-4610-A1EF-A93FE6A85C0B}" srcOrd="1" destOrd="0" parTransId="{1DE9BFDD-F77B-4945-BC7F-07D78163C5D3}" sibTransId="{28B653B4-1164-4BEC-BBAD-046DC0B0D7D7}"/>
    <dgm:cxn modelId="{5E4B9443-5C9B-47BB-A8D6-3F7091911DDA}" type="presOf" srcId="{EECDC65A-D5D7-419F-A44D-2E58DB0D33C9}" destId="{2029EC37-BA60-4BCF-8266-863842D15198}" srcOrd="0" destOrd="0" presId="urn:microsoft.com/office/officeart/2005/8/layout/arrow5"/>
    <dgm:cxn modelId="{7A9E2FF1-CE6B-4FAB-873E-FB3767E01033}" type="presOf" srcId="{C17CFEA8-3823-4610-A1EF-A93FE6A85C0B}" destId="{6973BEC5-7C64-4A61-9CED-2B321C0FA440}" srcOrd="0" destOrd="0" presId="urn:microsoft.com/office/officeart/2005/8/layout/arrow5"/>
    <dgm:cxn modelId="{6D0866FD-A23E-419F-93B6-215B67BB079A}" srcId="{EECDC65A-D5D7-419F-A44D-2E58DB0D33C9}" destId="{C3512BE7-FFF5-4EA0-A54C-E250B79C352D}" srcOrd="0" destOrd="0" parTransId="{4212F1EC-72BC-4F7B-B322-945E21736DD2}" sibTransId="{B22C9F29-2AEB-4945-B24E-0E1126CC2FE2}"/>
    <dgm:cxn modelId="{1EF5E721-B88C-47E0-BE73-1DE1D82B536E}" type="presParOf" srcId="{2029EC37-BA60-4BCF-8266-863842D15198}" destId="{3477508B-9C06-4534-89B9-28380FCDC2C2}" srcOrd="0" destOrd="0" presId="urn:microsoft.com/office/officeart/2005/8/layout/arrow5"/>
    <dgm:cxn modelId="{09A3EE57-1186-497E-B16B-7B436DFE1918}" type="presParOf" srcId="{2029EC37-BA60-4BCF-8266-863842D15198}" destId="{6973BEC5-7C64-4A61-9CED-2B321C0FA440}" srcOrd="1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B168ADE-5D0E-407D-A1BE-07E7E3F146D2}" type="doc">
      <dgm:prSet loTypeId="urn:microsoft.com/office/officeart/2005/8/layout/orgChart1" loCatId="hierarchy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l-GR"/>
        </a:p>
      </dgm:t>
    </dgm:pt>
    <dgm:pt modelId="{F7E795AC-DBBA-4521-B58A-248736561919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Αντίθετα προς το πνεύμα του Ευαγγελίου</a:t>
          </a:r>
          <a:endParaRPr lang="el-GR" dirty="0"/>
        </a:p>
      </dgm:t>
    </dgm:pt>
    <dgm:pt modelId="{1B8505B1-AEA6-4854-BD8B-CF210781455B}" type="parTrans" cxnId="{54337C9B-3BEB-492F-9B0E-A58799DC166A}">
      <dgm:prSet/>
      <dgm:spPr/>
      <dgm:t>
        <a:bodyPr/>
        <a:lstStyle/>
        <a:p>
          <a:endParaRPr lang="el-GR"/>
        </a:p>
      </dgm:t>
    </dgm:pt>
    <dgm:pt modelId="{01C20EA9-BA2F-4834-B5C9-761C860FCB11}" type="sibTrans" cxnId="{54337C9B-3BEB-492F-9B0E-A58799DC166A}">
      <dgm:prSet/>
      <dgm:spPr/>
      <dgm:t>
        <a:bodyPr/>
        <a:lstStyle/>
        <a:p>
          <a:endParaRPr lang="el-GR"/>
        </a:p>
      </dgm:t>
    </dgm:pt>
    <dgm:pt modelId="{A846DDB0-65ED-46A3-BCE3-B41C767D20E2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προσωπικές φιλοδοξίες</a:t>
          </a:r>
          <a:endParaRPr lang="el-GR" dirty="0"/>
        </a:p>
      </dgm:t>
    </dgm:pt>
    <dgm:pt modelId="{48FB7B44-171B-4BE5-A608-E232CCDDA039}" type="parTrans" cxnId="{8A6E4513-8905-4DB8-9C97-A4D81E0DE5F1}">
      <dgm:prSet/>
      <dgm:spPr/>
      <dgm:t>
        <a:bodyPr/>
        <a:lstStyle/>
        <a:p>
          <a:endParaRPr lang="el-GR"/>
        </a:p>
      </dgm:t>
    </dgm:pt>
    <dgm:pt modelId="{C14EA432-50B6-4AC0-BD17-071742BC234C}" type="sibTrans" cxnId="{8A6E4513-8905-4DB8-9C97-A4D81E0DE5F1}">
      <dgm:prSet/>
      <dgm:spPr/>
      <dgm:t>
        <a:bodyPr/>
        <a:lstStyle/>
        <a:p>
          <a:endParaRPr lang="el-GR"/>
        </a:p>
      </dgm:t>
    </dgm:pt>
    <dgm:pt modelId="{1094E7E1-B336-4618-AD2D-912FEC679427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τάση προβολής</a:t>
          </a:r>
          <a:endParaRPr lang="el-GR" dirty="0"/>
        </a:p>
      </dgm:t>
    </dgm:pt>
    <dgm:pt modelId="{55958044-7173-493A-AE4B-9673AC157570}" type="parTrans" cxnId="{9C077057-D7DF-46A7-A932-8456DD9A959F}">
      <dgm:prSet/>
      <dgm:spPr/>
      <dgm:t>
        <a:bodyPr/>
        <a:lstStyle/>
        <a:p>
          <a:endParaRPr lang="el-GR"/>
        </a:p>
      </dgm:t>
    </dgm:pt>
    <dgm:pt modelId="{5312818F-1388-4155-A28C-E40872C8D4F1}" type="sibTrans" cxnId="{9C077057-D7DF-46A7-A932-8456DD9A959F}">
      <dgm:prSet/>
      <dgm:spPr/>
      <dgm:t>
        <a:bodyPr/>
        <a:lstStyle/>
        <a:p>
          <a:endParaRPr lang="el-GR"/>
        </a:p>
      </dgm:t>
    </dgm:pt>
    <dgm:pt modelId="{7E9C9A8F-86CD-460A-A98A-AB01E1D39B44}">
      <dgm:prSet phldrT="[Κείμενο]" phldr="0"/>
      <dgm:spPr/>
      <dgm:t>
        <a:bodyPr/>
        <a:lstStyle/>
        <a:p>
          <a:pPr rtl="0"/>
          <a:r>
            <a:rPr lang="el-GR" dirty="0">
              <a:latin typeface="Calibri"/>
            </a:rPr>
            <a:t>ναρκισσιστική </a:t>
          </a:r>
          <a:r>
            <a:rPr lang="el-GR" dirty="0" err="1">
              <a:latin typeface="Calibri"/>
            </a:rPr>
            <a:t>αυτοεξύψωση</a:t>
          </a:r>
          <a:endParaRPr lang="el-GR" dirty="0"/>
        </a:p>
      </dgm:t>
    </dgm:pt>
    <dgm:pt modelId="{C0CB02CC-4191-490D-8B3D-4AC04A05118C}" type="parTrans" cxnId="{7E8125D6-841E-47F8-A435-1DEF1FF176ED}">
      <dgm:prSet/>
      <dgm:spPr/>
      <dgm:t>
        <a:bodyPr/>
        <a:lstStyle/>
        <a:p>
          <a:endParaRPr lang="el-GR"/>
        </a:p>
      </dgm:t>
    </dgm:pt>
    <dgm:pt modelId="{6DAD59CE-9AFF-4D06-832F-A7EDAB5A96B9}" type="sibTrans" cxnId="{7E8125D6-841E-47F8-A435-1DEF1FF176ED}">
      <dgm:prSet/>
      <dgm:spPr/>
      <dgm:t>
        <a:bodyPr/>
        <a:lstStyle/>
        <a:p>
          <a:endParaRPr lang="el-GR"/>
        </a:p>
      </dgm:t>
    </dgm:pt>
    <dgm:pt modelId="{B84B39B5-A647-413E-9346-7915799B407E}" type="pres">
      <dgm:prSet presAssocID="{2B168ADE-5D0E-407D-A1BE-07E7E3F146D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A3A2A4E2-E406-4209-99F2-307F68090FFC}" type="pres">
      <dgm:prSet presAssocID="{F7E795AC-DBBA-4521-B58A-248736561919}" presName="hierRoot1" presStyleCnt="0">
        <dgm:presLayoutVars>
          <dgm:hierBranch val="init"/>
        </dgm:presLayoutVars>
      </dgm:prSet>
      <dgm:spPr/>
    </dgm:pt>
    <dgm:pt modelId="{924B19F9-CB79-465B-884E-0FDDB926C751}" type="pres">
      <dgm:prSet presAssocID="{F7E795AC-DBBA-4521-B58A-248736561919}" presName="rootComposite1" presStyleCnt="0"/>
      <dgm:spPr/>
    </dgm:pt>
    <dgm:pt modelId="{7ACE0D8B-DAD5-41FF-8750-08258937B42F}" type="pres">
      <dgm:prSet presAssocID="{F7E795AC-DBBA-4521-B58A-248736561919}" presName="rootText1" presStyleLbl="node0" presStyleIdx="0" presStyleCnt="1">
        <dgm:presLayoutVars>
          <dgm:chPref val="3"/>
        </dgm:presLayoutVars>
      </dgm:prSet>
      <dgm:spPr/>
    </dgm:pt>
    <dgm:pt modelId="{E783CF33-B0BE-42A2-ABD2-B00A0E290F30}" type="pres">
      <dgm:prSet presAssocID="{F7E795AC-DBBA-4521-B58A-248736561919}" presName="rootConnector1" presStyleLbl="node1" presStyleIdx="0" presStyleCnt="0"/>
      <dgm:spPr/>
    </dgm:pt>
    <dgm:pt modelId="{D6A34B2A-5D23-4AF7-B061-3B8B177CDD26}" type="pres">
      <dgm:prSet presAssocID="{F7E795AC-DBBA-4521-B58A-248736561919}" presName="hierChild2" presStyleCnt="0"/>
      <dgm:spPr/>
    </dgm:pt>
    <dgm:pt modelId="{6911C610-5F71-48AB-8737-D55214E3D636}" type="pres">
      <dgm:prSet presAssocID="{48FB7B44-171B-4BE5-A608-E232CCDDA039}" presName="Name37" presStyleLbl="parChTrans1D2" presStyleIdx="0" presStyleCnt="3"/>
      <dgm:spPr/>
    </dgm:pt>
    <dgm:pt modelId="{3A2CB0E3-1AFF-4101-A4C4-F719DF00C370}" type="pres">
      <dgm:prSet presAssocID="{A846DDB0-65ED-46A3-BCE3-B41C767D20E2}" presName="hierRoot2" presStyleCnt="0">
        <dgm:presLayoutVars>
          <dgm:hierBranch val="init"/>
        </dgm:presLayoutVars>
      </dgm:prSet>
      <dgm:spPr/>
    </dgm:pt>
    <dgm:pt modelId="{E013198F-3E45-49F7-B6F7-556EC47098FF}" type="pres">
      <dgm:prSet presAssocID="{A846DDB0-65ED-46A3-BCE3-B41C767D20E2}" presName="rootComposite" presStyleCnt="0"/>
      <dgm:spPr/>
    </dgm:pt>
    <dgm:pt modelId="{F44D435B-D3CF-4E08-AEF0-F96172917A5E}" type="pres">
      <dgm:prSet presAssocID="{A846DDB0-65ED-46A3-BCE3-B41C767D20E2}" presName="rootText" presStyleLbl="node2" presStyleIdx="0" presStyleCnt="3">
        <dgm:presLayoutVars>
          <dgm:chPref val="3"/>
        </dgm:presLayoutVars>
      </dgm:prSet>
      <dgm:spPr/>
    </dgm:pt>
    <dgm:pt modelId="{B8674E4F-BD30-4296-8006-F103CF432EC7}" type="pres">
      <dgm:prSet presAssocID="{A846DDB0-65ED-46A3-BCE3-B41C767D20E2}" presName="rootConnector" presStyleLbl="node2" presStyleIdx="0" presStyleCnt="3"/>
      <dgm:spPr/>
    </dgm:pt>
    <dgm:pt modelId="{5383AC8B-B9AC-41A1-B164-91B9FAEB5B75}" type="pres">
      <dgm:prSet presAssocID="{A846DDB0-65ED-46A3-BCE3-B41C767D20E2}" presName="hierChild4" presStyleCnt="0"/>
      <dgm:spPr/>
    </dgm:pt>
    <dgm:pt modelId="{D342F7B4-98F2-40CA-BA18-B8AB71FE8A96}" type="pres">
      <dgm:prSet presAssocID="{A846DDB0-65ED-46A3-BCE3-B41C767D20E2}" presName="hierChild5" presStyleCnt="0"/>
      <dgm:spPr/>
    </dgm:pt>
    <dgm:pt modelId="{870AA9BC-51F1-418C-B846-0C9BE01E7100}" type="pres">
      <dgm:prSet presAssocID="{55958044-7173-493A-AE4B-9673AC157570}" presName="Name37" presStyleLbl="parChTrans1D2" presStyleIdx="1" presStyleCnt="3"/>
      <dgm:spPr/>
    </dgm:pt>
    <dgm:pt modelId="{4EB3F884-B3DE-4802-A3C7-BEADDCE19348}" type="pres">
      <dgm:prSet presAssocID="{1094E7E1-B336-4618-AD2D-912FEC679427}" presName="hierRoot2" presStyleCnt="0">
        <dgm:presLayoutVars>
          <dgm:hierBranch val="init"/>
        </dgm:presLayoutVars>
      </dgm:prSet>
      <dgm:spPr/>
    </dgm:pt>
    <dgm:pt modelId="{83A7C258-1654-4D00-BE83-ED57C831AD0A}" type="pres">
      <dgm:prSet presAssocID="{1094E7E1-B336-4618-AD2D-912FEC679427}" presName="rootComposite" presStyleCnt="0"/>
      <dgm:spPr/>
    </dgm:pt>
    <dgm:pt modelId="{A7230A8D-D31A-4958-8FA3-DFDD90BC4FD5}" type="pres">
      <dgm:prSet presAssocID="{1094E7E1-B336-4618-AD2D-912FEC679427}" presName="rootText" presStyleLbl="node2" presStyleIdx="1" presStyleCnt="3">
        <dgm:presLayoutVars>
          <dgm:chPref val="3"/>
        </dgm:presLayoutVars>
      </dgm:prSet>
      <dgm:spPr/>
    </dgm:pt>
    <dgm:pt modelId="{2D3A419C-0419-4096-B7C7-7C07E6B08B45}" type="pres">
      <dgm:prSet presAssocID="{1094E7E1-B336-4618-AD2D-912FEC679427}" presName="rootConnector" presStyleLbl="node2" presStyleIdx="1" presStyleCnt="3"/>
      <dgm:spPr/>
    </dgm:pt>
    <dgm:pt modelId="{968E69DC-DE04-45D0-A06B-510C357BC908}" type="pres">
      <dgm:prSet presAssocID="{1094E7E1-B336-4618-AD2D-912FEC679427}" presName="hierChild4" presStyleCnt="0"/>
      <dgm:spPr/>
    </dgm:pt>
    <dgm:pt modelId="{032D3E61-6255-4FCB-B9CE-CABC1A6EFF69}" type="pres">
      <dgm:prSet presAssocID="{1094E7E1-B336-4618-AD2D-912FEC679427}" presName="hierChild5" presStyleCnt="0"/>
      <dgm:spPr/>
    </dgm:pt>
    <dgm:pt modelId="{B0CC1CC3-6175-4906-AD59-07B46CC9215F}" type="pres">
      <dgm:prSet presAssocID="{C0CB02CC-4191-490D-8B3D-4AC04A05118C}" presName="Name37" presStyleLbl="parChTrans1D2" presStyleIdx="2" presStyleCnt="3"/>
      <dgm:spPr/>
    </dgm:pt>
    <dgm:pt modelId="{89A9AB86-1747-4071-95DC-FA95536639B1}" type="pres">
      <dgm:prSet presAssocID="{7E9C9A8F-86CD-460A-A98A-AB01E1D39B44}" presName="hierRoot2" presStyleCnt="0">
        <dgm:presLayoutVars>
          <dgm:hierBranch val="init"/>
        </dgm:presLayoutVars>
      </dgm:prSet>
      <dgm:spPr/>
    </dgm:pt>
    <dgm:pt modelId="{40D040EE-9AC0-4A9B-8398-693EEF4DFCE2}" type="pres">
      <dgm:prSet presAssocID="{7E9C9A8F-86CD-460A-A98A-AB01E1D39B44}" presName="rootComposite" presStyleCnt="0"/>
      <dgm:spPr/>
    </dgm:pt>
    <dgm:pt modelId="{4C1E44E7-9DAC-490E-964B-A37DCEF3C9C8}" type="pres">
      <dgm:prSet presAssocID="{7E9C9A8F-86CD-460A-A98A-AB01E1D39B44}" presName="rootText" presStyleLbl="node2" presStyleIdx="2" presStyleCnt="3">
        <dgm:presLayoutVars>
          <dgm:chPref val="3"/>
        </dgm:presLayoutVars>
      </dgm:prSet>
      <dgm:spPr/>
    </dgm:pt>
    <dgm:pt modelId="{141602F8-61AF-4074-96FC-3956679B594A}" type="pres">
      <dgm:prSet presAssocID="{7E9C9A8F-86CD-460A-A98A-AB01E1D39B44}" presName="rootConnector" presStyleLbl="node2" presStyleIdx="2" presStyleCnt="3"/>
      <dgm:spPr/>
    </dgm:pt>
    <dgm:pt modelId="{5C1BEEC2-1B84-4025-B318-36F2A6CBD8CB}" type="pres">
      <dgm:prSet presAssocID="{7E9C9A8F-86CD-460A-A98A-AB01E1D39B44}" presName="hierChild4" presStyleCnt="0"/>
      <dgm:spPr/>
    </dgm:pt>
    <dgm:pt modelId="{288A33C0-308F-42A7-83FA-E276F9DB2A87}" type="pres">
      <dgm:prSet presAssocID="{7E9C9A8F-86CD-460A-A98A-AB01E1D39B44}" presName="hierChild5" presStyleCnt="0"/>
      <dgm:spPr/>
    </dgm:pt>
    <dgm:pt modelId="{DD4ED899-6D02-4879-BB1D-527AE75AB3BA}" type="pres">
      <dgm:prSet presAssocID="{F7E795AC-DBBA-4521-B58A-248736561919}" presName="hierChild3" presStyleCnt="0"/>
      <dgm:spPr/>
    </dgm:pt>
  </dgm:ptLst>
  <dgm:cxnLst>
    <dgm:cxn modelId="{54852C00-7531-4743-9E67-EC994DBDD667}" type="presOf" srcId="{F7E795AC-DBBA-4521-B58A-248736561919}" destId="{E783CF33-B0BE-42A2-ABD2-B00A0E290F30}" srcOrd="1" destOrd="0" presId="urn:microsoft.com/office/officeart/2005/8/layout/orgChart1"/>
    <dgm:cxn modelId="{8F287208-D984-4C72-B56C-22AAA0D0FE20}" type="presOf" srcId="{F7E795AC-DBBA-4521-B58A-248736561919}" destId="{7ACE0D8B-DAD5-41FF-8750-08258937B42F}" srcOrd="0" destOrd="0" presId="urn:microsoft.com/office/officeart/2005/8/layout/orgChart1"/>
    <dgm:cxn modelId="{8A6E4513-8905-4DB8-9C97-A4D81E0DE5F1}" srcId="{F7E795AC-DBBA-4521-B58A-248736561919}" destId="{A846DDB0-65ED-46A3-BCE3-B41C767D20E2}" srcOrd="0" destOrd="0" parTransId="{48FB7B44-171B-4BE5-A608-E232CCDDA039}" sibTransId="{C14EA432-50B6-4AC0-BD17-071742BC234C}"/>
    <dgm:cxn modelId="{F925B72A-36E8-42CF-9C8D-33DA118FF748}" type="presOf" srcId="{2B168ADE-5D0E-407D-A1BE-07E7E3F146D2}" destId="{B84B39B5-A647-413E-9346-7915799B407E}" srcOrd="0" destOrd="0" presId="urn:microsoft.com/office/officeart/2005/8/layout/orgChart1"/>
    <dgm:cxn modelId="{BD59882C-1536-4EC8-B918-08E6DB3ACD72}" type="presOf" srcId="{55958044-7173-493A-AE4B-9673AC157570}" destId="{870AA9BC-51F1-418C-B846-0C9BE01E7100}" srcOrd="0" destOrd="0" presId="urn:microsoft.com/office/officeart/2005/8/layout/orgChart1"/>
    <dgm:cxn modelId="{D5735071-06BD-4392-8A2F-59A20EC99F4A}" type="presOf" srcId="{7E9C9A8F-86CD-460A-A98A-AB01E1D39B44}" destId="{4C1E44E7-9DAC-490E-964B-A37DCEF3C9C8}" srcOrd="0" destOrd="0" presId="urn:microsoft.com/office/officeart/2005/8/layout/orgChart1"/>
    <dgm:cxn modelId="{9C077057-D7DF-46A7-A932-8456DD9A959F}" srcId="{F7E795AC-DBBA-4521-B58A-248736561919}" destId="{1094E7E1-B336-4618-AD2D-912FEC679427}" srcOrd="1" destOrd="0" parTransId="{55958044-7173-493A-AE4B-9673AC157570}" sibTransId="{5312818F-1388-4155-A28C-E40872C8D4F1}"/>
    <dgm:cxn modelId="{2B557C77-88F0-42E9-9DD8-54BD455DBD00}" type="presOf" srcId="{1094E7E1-B336-4618-AD2D-912FEC679427}" destId="{2D3A419C-0419-4096-B7C7-7C07E6B08B45}" srcOrd="1" destOrd="0" presId="urn:microsoft.com/office/officeart/2005/8/layout/orgChart1"/>
    <dgm:cxn modelId="{25244359-EDB4-4BDC-A8A7-6A8E73245452}" type="presOf" srcId="{A846DDB0-65ED-46A3-BCE3-B41C767D20E2}" destId="{F44D435B-D3CF-4E08-AEF0-F96172917A5E}" srcOrd="0" destOrd="0" presId="urn:microsoft.com/office/officeart/2005/8/layout/orgChart1"/>
    <dgm:cxn modelId="{718CCB79-47F7-41CE-A562-181E81D07FEE}" type="presOf" srcId="{A846DDB0-65ED-46A3-BCE3-B41C767D20E2}" destId="{B8674E4F-BD30-4296-8006-F103CF432EC7}" srcOrd="1" destOrd="0" presId="urn:microsoft.com/office/officeart/2005/8/layout/orgChart1"/>
    <dgm:cxn modelId="{5102968E-0F5E-4CDD-996B-4FCC2E373C47}" type="presOf" srcId="{C0CB02CC-4191-490D-8B3D-4AC04A05118C}" destId="{B0CC1CC3-6175-4906-AD59-07B46CC9215F}" srcOrd="0" destOrd="0" presId="urn:microsoft.com/office/officeart/2005/8/layout/orgChart1"/>
    <dgm:cxn modelId="{274A7297-85C6-486C-99FD-750D626DDB56}" type="presOf" srcId="{7E9C9A8F-86CD-460A-A98A-AB01E1D39B44}" destId="{141602F8-61AF-4074-96FC-3956679B594A}" srcOrd="1" destOrd="0" presId="urn:microsoft.com/office/officeart/2005/8/layout/orgChart1"/>
    <dgm:cxn modelId="{54337C9B-3BEB-492F-9B0E-A58799DC166A}" srcId="{2B168ADE-5D0E-407D-A1BE-07E7E3F146D2}" destId="{F7E795AC-DBBA-4521-B58A-248736561919}" srcOrd="0" destOrd="0" parTransId="{1B8505B1-AEA6-4854-BD8B-CF210781455B}" sibTransId="{01C20EA9-BA2F-4834-B5C9-761C860FCB11}"/>
    <dgm:cxn modelId="{7E8125D6-841E-47F8-A435-1DEF1FF176ED}" srcId="{F7E795AC-DBBA-4521-B58A-248736561919}" destId="{7E9C9A8F-86CD-460A-A98A-AB01E1D39B44}" srcOrd="2" destOrd="0" parTransId="{C0CB02CC-4191-490D-8B3D-4AC04A05118C}" sibTransId="{6DAD59CE-9AFF-4D06-832F-A7EDAB5A96B9}"/>
    <dgm:cxn modelId="{A95634E4-8698-45C6-8CA0-C77161EFFF86}" type="presOf" srcId="{1094E7E1-B336-4618-AD2D-912FEC679427}" destId="{A7230A8D-D31A-4958-8FA3-DFDD90BC4FD5}" srcOrd="0" destOrd="0" presId="urn:microsoft.com/office/officeart/2005/8/layout/orgChart1"/>
    <dgm:cxn modelId="{D0761AF0-35FF-4150-A7C2-06257B86F37C}" type="presOf" srcId="{48FB7B44-171B-4BE5-A608-E232CCDDA039}" destId="{6911C610-5F71-48AB-8737-D55214E3D636}" srcOrd="0" destOrd="0" presId="urn:microsoft.com/office/officeart/2005/8/layout/orgChart1"/>
    <dgm:cxn modelId="{373D41B7-34E0-44CD-A447-97CA3F81F26A}" type="presParOf" srcId="{B84B39B5-A647-413E-9346-7915799B407E}" destId="{A3A2A4E2-E406-4209-99F2-307F68090FFC}" srcOrd="0" destOrd="0" presId="urn:microsoft.com/office/officeart/2005/8/layout/orgChart1"/>
    <dgm:cxn modelId="{68FD2D3F-FF4E-41AB-82D1-4A18B131F907}" type="presParOf" srcId="{A3A2A4E2-E406-4209-99F2-307F68090FFC}" destId="{924B19F9-CB79-465B-884E-0FDDB926C751}" srcOrd="0" destOrd="0" presId="urn:microsoft.com/office/officeart/2005/8/layout/orgChart1"/>
    <dgm:cxn modelId="{AA64CCB3-8EDD-4FB5-85D4-165F96E8081E}" type="presParOf" srcId="{924B19F9-CB79-465B-884E-0FDDB926C751}" destId="{7ACE0D8B-DAD5-41FF-8750-08258937B42F}" srcOrd="0" destOrd="0" presId="urn:microsoft.com/office/officeart/2005/8/layout/orgChart1"/>
    <dgm:cxn modelId="{10D3FFD9-87DB-4EC2-A48B-B0D1E897303C}" type="presParOf" srcId="{924B19F9-CB79-465B-884E-0FDDB926C751}" destId="{E783CF33-B0BE-42A2-ABD2-B00A0E290F30}" srcOrd="1" destOrd="0" presId="urn:microsoft.com/office/officeart/2005/8/layout/orgChart1"/>
    <dgm:cxn modelId="{69BEB24F-6945-4B3D-AD5B-9D36BA5D820E}" type="presParOf" srcId="{A3A2A4E2-E406-4209-99F2-307F68090FFC}" destId="{D6A34B2A-5D23-4AF7-B061-3B8B177CDD26}" srcOrd="1" destOrd="0" presId="urn:microsoft.com/office/officeart/2005/8/layout/orgChart1"/>
    <dgm:cxn modelId="{04BC9DC5-4B14-4808-928A-1FDA795A920E}" type="presParOf" srcId="{D6A34B2A-5D23-4AF7-B061-3B8B177CDD26}" destId="{6911C610-5F71-48AB-8737-D55214E3D636}" srcOrd="0" destOrd="0" presId="urn:microsoft.com/office/officeart/2005/8/layout/orgChart1"/>
    <dgm:cxn modelId="{FB5769A7-6C78-4D74-ABBA-70402224A980}" type="presParOf" srcId="{D6A34B2A-5D23-4AF7-B061-3B8B177CDD26}" destId="{3A2CB0E3-1AFF-4101-A4C4-F719DF00C370}" srcOrd="1" destOrd="0" presId="urn:microsoft.com/office/officeart/2005/8/layout/orgChart1"/>
    <dgm:cxn modelId="{88856CA8-668A-4B2D-8E38-5D70FD86844E}" type="presParOf" srcId="{3A2CB0E3-1AFF-4101-A4C4-F719DF00C370}" destId="{E013198F-3E45-49F7-B6F7-556EC47098FF}" srcOrd="0" destOrd="0" presId="urn:microsoft.com/office/officeart/2005/8/layout/orgChart1"/>
    <dgm:cxn modelId="{781FAFD4-6372-4F1B-BA03-411E2C66F5E6}" type="presParOf" srcId="{E013198F-3E45-49F7-B6F7-556EC47098FF}" destId="{F44D435B-D3CF-4E08-AEF0-F96172917A5E}" srcOrd="0" destOrd="0" presId="urn:microsoft.com/office/officeart/2005/8/layout/orgChart1"/>
    <dgm:cxn modelId="{22B22FE9-6110-4350-99D7-2EC336862B0B}" type="presParOf" srcId="{E013198F-3E45-49F7-B6F7-556EC47098FF}" destId="{B8674E4F-BD30-4296-8006-F103CF432EC7}" srcOrd="1" destOrd="0" presId="urn:microsoft.com/office/officeart/2005/8/layout/orgChart1"/>
    <dgm:cxn modelId="{CDF7BBFC-76F2-4763-9CDA-841C97C50C0F}" type="presParOf" srcId="{3A2CB0E3-1AFF-4101-A4C4-F719DF00C370}" destId="{5383AC8B-B9AC-41A1-B164-91B9FAEB5B75}" srcOrd="1" destOrd="0" presId="urn:microsoft.com/office/officeart/2005/8/layout/orgChart1"/>
    <dgm:cxn modelId="{CEF44A87-DDBD-4523-AAE4-D565542F7A78}" type="presParOf" srcId="{3A2CB0E3-1AFF-4101-A4C4-F719DF00C370}" destId="{D342F7B4-98F2-40CA-BA18-B8AB71FE8A96}" srcOrd="2" destOrd="0" presId="urn:microsoft.com/office/officeart/2005/8/layout/orgChart1"/>
    <dgm:cxn modelId="{AAC1594D-57EA-4B31-95B5-454C742523A8}" type="presParOf" srcId="{D6A34B2A-5D23-4AF7-B061-3B8B177CDD26}" destId="{870AA9BC-51F1-418C-B846-0C9BE01E7100}" srcOrd="2" destOrd="0" presId="urn:microsoft.com/office/officeart/2005/8/layout/orgChart1"/>
    <dgm:cxn modelId="{48092BF1-CBAE-4E6D-9187-1FFEFFE930B1}" type="presParOf" srcId="{D6A34B2A-5D23-4AF7-B061-3B8B177CDD26}" destId="{4EB3F884-B3DE-4802-A3C7-BEADDCE19348}" srcOrd="3" destOrd="0" presId="urn:microsoft.com/office/officeart/2005/8/layout/orgChart1"/>
    <dgm:cxn modelId="{4A332170-54DA-4110-8270-EE256FB41609}" type="presParOf" srcId="{4EB3F884-B3DE-4802-A3C7-BEADDCE19348}" destId="{83A7C258-1654-4D00-BE83-ED57C831AD0A}" srcOrd="0" destOrd="0" presId="urn:microsoft.com/office/officeart/2005/8/layout/orgChart1"/>
    <dgm:cxn modelId="{40C8AE3A-1FE2-48DA-ADFA-D73C82EA84E6}" type="presParOf" srcId="{83A7C258-1654-4D00-BE83-ED57C831AD0A}" destId="{A7230A8D-D31A-4958-8FA3-DFDD90BC4FD5}" srcOrd="0" destOrd="0" presId="urn:microsoft.com/office/officeart/2005/8/layout/orgChart1"/>
    <dgm:cxn modelId="{E400381B-DDD6-4989-B662-A4FA6D7FDBF0}" type="presParOf" srcId="{83A7C258-1654-4D00-BE83-ED57C831AD0A}" destId="{2D3A419C-0419-4096-B7C7-7C07E6B08B45}" srcOrd="1" destOrd="0" presId="urn:microsoft.com/office/officeart/2005/8/layout/orgChart1"/>
    <dgm:cxn modelId="{EBC6C03E-3124-426C-97B5-14BDBE9100DC}" type="presParOf" srcId="{4EB3F884-B3DE-4802-A3C7-BEADDCE19348}" destId="{968E69DC-DE04-45D0-A06B-510C357BC908}" srcOrd="1" destOrd="0" presId="urn:microsoft.com/office/officeart/2005/8/layout/orgChart1"/>
    <dgm:cxn modelId="{63345D8F-EF59-4720-AFAE-5BC6E0DC6D09}" type="presParOf" srcId="{4EB3F884-B3DE-4802-A3C7-BEADDCE19348}" destId="{032D3E61-6255-4FCB-B9CE-CABC1A6EFF69}" srcOrd="2" destOrd="0" presId="urn:microsoft.com/office/officeart/2005/8/layout/orgChart1"/>
    <dgm:cxn modelId="{933246A9-3813-4551-99C8-9398C25E95CE}" type="presParOf" srcId="{D6A34B2A-5D23-4AF7-B061-3B8B177CDD26}" destId="{B0CC1CC3-6175-4906-AD59-07B46CC9215F}" srcOrd="4" destOrd="0" presId="urn:microsoft.com/office/officeart/2005/8/layout/orgChart1"/>
    <dgm:cxn modelId="{41087C8E-610A-4784-A2AE-A7922B98E794}" type="presParOf" srcId="{D6A34B2A-5D23-4AF7-B061-3B8B177CDD26}" destId="{89A9AB86-1747-4071-95DC-FA95536639B1}" srcOrd="5" destOrd="0" presId="urn:microsoft.com/office/officeart/2005/8/layout/orgChart1"/>
    <dgm:cxn modelId="{B845E9A3-D01C-4EA1-B6D1-13BF1C499021}" type="presParOf" srcId="{89A9AB86-1747-4071-95DC-FA95536639B1}" destId="{40D040EE-9AC0-4A9B-8398-693EEF4DFCE2}" srcOrd="0" destOrd="0" presId="urn:microsoft.com/office/officeart/2005/8/layout/orgChart1"/>
    <dgm:cxn modelId="{B358A254-CD2F-4398-8E92-E922AF63CEF2}" type="presParOf" srcId="{40D040EE-9AC0-4A9B-8398-693EEF4DFCE2}" destId="{4C1E44E7-9DAC-490E-964B-A37DCEF3C9C8}" srcOrd="0" destOrd="0" presId="urn:microsoft.com/office/officeart/2005/8/layout/orgChart1"/>
    <dgm:cxn modelId="{CADBA519-F55E-4096-A575-43A3613B76E4}" type="presParOf" srcId="{40D040EE-9AC0-4A9B-8398-693EEF4DFCE2}" destId="{141602F8-61AF-4074-96FC-3956679B594A}" srcOrd="1" destOrd="0" presId="urn:microsoft.com/office/officeart/2005/8/layout/orgChart1"/>
    <dgm:cxn modelId="{86D325C5-8F24-44A2-95A9-D7CC792FFC78}" type="presParOf" srcId="{89A9AB86-1747-4071-95DC-FA95536639B1}" destId="{5C1BEEC2-1B84-4025-B318-36F2A6CBD8CB}" srcOrd="1" destOrd="0" presId="urn:microsoft.com/office/officeart/2005/8/layout/orgChart1"/>
    <dgm:cxn modelId="{E0E658B3-C801-4E65-8BB6-62D6845E3FBB}" type="presParOf" srcId="{89A9AB86-1747-4071-95DC-FA95536639B1}" destId="{288A33C0-308F-42A7-83FA-E276F9DB2A87}" srcOrd="2" destOrd="0" presId="urn:microsoft.com/office/officeart/2005/8/layout/orgChart1"/>
    <dgm:cxn modelId="{B851BFF2-6444-4506-98FE-30137E2A83F6}" type="presParOf" srcId="{A3A2A4E2-E406-4209-99F2-307F68090FFC}" destId="{DD4ED899-6D02-4879-BB1D-527AE75AB3BA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74364F-2630-44F4-A770-1167ECF36CF5}">
      <dsp:nvSpPr>
        <dsp:cNvPr id="0" name=""/>
        <dsp:cNvSpPr/>
      </dsp:nvSpPr>
      <dsp:spPr>
        <a:xfrm>
          <a:off x="3730" y="1061642"/>
          <a:ext cx="1571901" cy="1940715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/>
            <a:t>ΠΝΕΥΜΑΤΙΚ </a:t>
          </a:r>
          <a:r>
            <a:rPr lang="el-GR" sz="1600" kern="1200" dirty="0"/>
            <a:t>«ΜΟΛΥΣΜΕΝΟ» ΠΕΡΙΒΑΛΛΟΝ ΝΕΩΝ</a:t>
          </a:r>
        </a:p>
      </dsp:txBody>
      <dsp:txXfrm>
        <a:off x="49769" y="1107681"/>
        <a:ext cx="1479823" cy="1848637"/>
      </dsp:txXfrm>
    </dsp:sp>
    <dsp:sp modelId="{9548954A-06A9-456B-BE69-278CE6EDD945}">
      <dsp:nvSpPr>
        <dsp:cNvPr id="0" name=""/>
        <dsp:cNvSpPr/>
      </dsp:nvSpPr>
      <dsp:spPr>
        <a:xfrm>
          <a:off x="1661981" y="1924514"/>
          <a:ext cx="183062" cy="21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900" kern="1200"/>
        </a:p>
      </dsp:txBody>
      <dsp:txXfrm>
        <a:off x="1661981" y="1967508"/>
        <a:ext cx="128143" cy="128983"/>
      </dsp:txXfrm>
    </dsp:sp>
    <dsp:sp modelId="{FD02AF04-E81E-4B5C-B208-25BC15485FA9}">
      <dsp:nvSpPr>
        <dsp:cNvPr id="0" name=""/>
        <dsp:cNvSpPr/>
      </dsp:nvSpPr>
      <dsp:spPr>
        <a:xfrm>
          <a:off x="1921031" y="1089611"/>
          <a:ext cx="1319179" cy="188477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ΑΠΩΛΕΙΑ ΠΡΟΣΩΠΙΚΟΤΗΤΑΣ</a:t>
          </a:r>
        </a:p>
      </dsp:txBody>
      <dsp:txXfrm>
        <a:off x="1959668" y="1128248"/>
        <a:ext cx="1241905" cy="1807502"/>
      </dsp:txXfrm>
    </dsp:sp>
    <dsp:sp modelId="{03FD8591-C083-43B7-BC75-C1C56B8060BB}">
      <dsp:nvSpPr>
        <dsp:cNvPr id="0" name=""/>
        <dsp:cNvSpPr/>
      </dsp:nvSpPr>
      <dsp:spPr>
        <a:xfrm rot="6986">
          <a:off x="3328157" y="1926222"/>
          <a:ext cx="186447" cy="214971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900" kern="1200"/>
        </a:p>
      </dsp:txBody>
      <dsp:txXfrm>
        <a:off x="3328157" y="1969159"/>
        <a:ext cx="130513" cy="128983"/>
      </dsp:txXfrm>
    </dsp:sp>
    <dsp:sp modelId="{E33F7D00-C7BD-43FA-8A8B-087B7A062018}">
      <dsp:nvSpPr>
        <dsp:cNvPr id="0" name=""/>
        <dsp:cNvSpPr/>
      </dsp:nvSpPr>
      <dsp:spPr>
        <a:xfrm>
          <a:off x="3591997" y="1036215"/>
          <a:ext cx="2504002" cy="2000767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800" kern="1200" dirty="0"/>
            <a:t>ΕΡΓΟ ΤΗΣ ΑΓΩΓΗΣ: ΔΙΑΜΟΡΦΩΣΗ ΠΡΟΣΩΠΙΚΟΤΗΤΑΣ</a:t>
          </a:r>
        </a:p>
      </dsp:txBody>
      <dsp:txXfrm>
        <a:off x="3650597" y="1094815"/>
        <a:ext cx="2386802" cy="18835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867F32B-FF35-4E9D-834F-8F241B7F7497}">
      <dsp:nvSpPr>
        <dsp:cNvPr id="0" name=""/>
        <dsp:cNvSpPr/>
      </dsp:nvSpPr>
      <dsp:spPr>
        <a:xfrm>
          <a:off x="4125659" y="2213870"/>
          <a:ext cx="3237447" cy="38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49"/>
              </a:lnTo>
              <a:lnTo>
                <a:pt x="3237447" y="194349"/>
              </a:lnTo>
              <a:lnTo>
                <a:pt x="3237447" y="3886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CC2E4AB-DD1B-4FA2-ACE5-A00A3F2748AA}">
      <dsp:nvSpPr>
        <dsp:cNvPr id="0" name=""/>
        <dsp:cNvSpPr/>
      </dsp:nvSpPr>
      <dsp:spPr>
        <a:xfrm>
          <a:off x="4125659" y="2213870"/>
          <a:ext cx="1079149" cy="388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4349"/>
              </a:lnTo>
              <a:lnTo>
                <a:pt x="1079149" y="194349"/>
              </a:lnTo>
              <a:lnTo>
                <a:pt x="1079149" y="3886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3FE457-1BBD-4C2E-BE57-1A5742C9F2D0}">
      <dsp:nvSpPr>
        <dsp:cNvPr id="0" name=""/>
        <dsp:cNvSpPr/>
      </dsp:nvSpPr>
      <dsp:spPr>
        <a:xfrm>
          <a:off x="3046510" y="2213870"/>
          <a:ext cx="1079149" cy="388699"/>
        </a:xfrm>
        <a:custGeom>
          <a:avLst/>
          <a:gdLst/>
          <a:ahLst/>
          <a:cxnLst/>
          <a:rect l="0" t="0" r="0" b="0"/>
          <a:pathLst>
            <a:path>
              <a:moveTo>
                <a:pt x="1079149" y="0"/>
              </a:moveTo>
              <a:lnTo>
                <a:pt x="1079149" y="194349"/>
              </a:lnTo>
              <a:lnTo>
                <a:pt x="0" y="194349"/>
              </a:lnTo>
              <a:lnTo>
                <a:pt x="0" y="3886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CA016C2-BB76-453B-A62C-6AD091B6B477}">
      <dsp:nvSpPr>
        <dsp:cNvPr id="0" name=""/>
        <dsp:cNvSpPr/>
      </dsp:nvSpPr>
      <dsp:spPr>
        <a:xfrm>
          <a:off x="888212" y="2213870"/>
          <a:ext cx="3237447" cy="388699"/>
        </a:xfrm>
        <a:custGeom>
          <a:avLst/>
          <a:gdLst/>
          <a:ahLst/>
          <a:cxnLst/>
          <a:rect l="0" t="0" r="0" b="0"/>
          <a:pathLst>
            <a:path>
              <a:moveTo>
                <a:pt x="3237447" y="0"/>
              </a:moveTo>
              <a:lnTo>
                <a:pt x="3237447" y="194349"/>
              </a:lnTo>
              <a:lnTo>
                <a:pt x="0" y="194349"/>
              </a:lnTo>
              <a:lnTo>
                <a:pt x="0" y="388699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EC860AF-6C14-4E14-B0C1-9151E175547F}">
      <dsp:nvSpPr>
        <dsp:cNvPr id="0" name=""/>
        <dsp:cNvSpPr/>
      </dsp:nvSpPr>
      <dsp:spPr>
        <a:xfrm>
          <a:off x="3321296" y="1380942"/>
          <a:ext cx="1608726" cy="832927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753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Απουσία συστηματικής κατήχησης </a:t>
          </a:r>
        </a:p>
      </dsp:txBody>
      <dsp:txXfrm>
        <a:off x="3321296" y="1380942"/>
        <a:ext cx="1608726" cy="832927"/>
      </dsp:txXfrm>
    </dsp:sp>
    <dsp:sp modelId="{D3FCD1AC-47BA-4FFC-870E-58879420B84C}">
      <dsp:nvSpPr>
        <dsp:cNvPr id="0" name=""/>
        <dsp:cNvSpPr/>
      </dsp:nvSpPr>
      <dsp:spPr>
        <a:xfrm flipV="1">
          <a:off x="3643041" y="2143595"/>
          <a:ext cx="1447853" cy="48001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3175" rIns="12700" bIns="3175" numCol="1" spcCol="1270" anchor="ctr" anchorCtr="0">
          <a:noAutofit/>
        </a:bodyPr>
        <a:lstStyle/>
        <a:p>
          <a:pPr marL="0" lvl="0" indent="0" algn="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500" kern="1200"/>
        </a:p>
      </dsp:txBody>
      <dsp:txXfrm rot="10800000">
        <a:off x="3643041" y="2143595"/>
        <a:ext cx="1447853" cy="48001"/>
      </dsp:txXfrm>
    </dsp:sp>
    <dsp:sp modelId="{BFC27403-447E-40FB-9ED1-3279EAF07CF8}">
      <dsp:nvSpPr>
        <dsp:cNvPr id="0" name=""/>
        <dsp:cNvSpPr/>
      </dsp:nvSpPr>
      <dsp:spPr>
        <a:xfrm>
          <a:off x="83849" y="2602569"/>
          <a:ext cx="1608726" cy="832927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753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 err="1"/>
            <a:t>Θρησκειοληψία</a:t>
          </a:r>
          <a:endParaRPr lang="el-GR" sz="1600" kern="1200" dirty="0"/>
        </a:p>
      </dsp:txBody>
      <dsp:txXfrm>
        <a:off x="83849" y="2602569"/>
        <a:ext cx="1608726" cy="832927"/>
      </dsp:txXfrm>
    </dsp:sp>
    <dsp:sp modelId="{901E9C80-92E3-4953-8FAC-0A4F0AEF7D94}">
      <dsp:nvSpPr>
        <dsp:cNvPr id="0" name=""/>
        <dsp:cNvSpPr/>
      </dsp:nvSpPr>
      <dsp:spPr>
        <a:xfrm>
          <a:off x="405594" y="3250401"/>
          <a:ext cx="1447853" cy="277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/>
        </a:p>
      </dsp:txBody>
      <dsp:txXfrm>
        <a:off x="405594" y="3250401"/>
        <a:ext cx="1447853" cy="277642"/>
      </dsp:txXfrm>
    </dsp:sp>
    <dsp:sp modelId="{8C242A96-3F72-4AA2-BFEA-C69176FAB6EA}">
      <dsp:nvSpPr>
        <dsp:cNvPr id="0" name=""/>
        <dsp:cNvSpPr/>
      </dsp:nvSpPr>
      <dsp:spPr>
        <a:xfrm>
          <a:off x="2242147" y="2602569"/>
          <a:ext cx="1608726" cy="832927"/>
        </a:xfrm>
        <a:prstGeom prst="rect">
          <a:avLst/>
        </a:prstGeom>
        <a:solidFill>
          <a:schemeClr val="accent5">
            <a:hueOff val="-3311292"/>
            <a:satOff val="13270"/>
            <a:lumOff val="287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753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αμφιβολίες</a:t>
          </a:r>
        </a:p>
      </dsp:txBody>
      <dsp:txXfrm>
        <a:off x="2242147" y="2602569"/>
        <a:ext cx="1608726" cy="832927"/>
      </dsp:txXfrm>
    </dsp:sp>
    <dsp:sp modelId="{E8ADF6E6-97CA-49C3-983A-F08382117570}">
      <dsp:nvSpPr>
        <dsp:cNvPr id="0" name=""/>
        <dsp:cNvSpPr/>
      </dsp:nvSpPr>
      <dsp:spPr>
        <a:xfrm>
          <a:off x="2563892" y="3250401"/>
          <a:ext cx="1447853" cy="277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3311292"/>
              <a:satOff val="13270"/>
              <a:lumOff val="287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/>
        </a:p>
      </dsp:txBody>
      <dsp:txXfrm>
        <a:off x="2563892" y="3250401"/>
        <a:ext cx="1447853" cy="277642"/>
      </dsp:txXfrm>
    </dsp:sp>
    <dsp:sp modelId="{24DB8547-4AAC-4F4D-994C-02717BAF1B0D}">
      <dsp:nvSpPr>
        <dsp:cNvPr id="0" name=""/>
        <dsp:cNvSpPr/>
      </dsp:nvSpPr>
      <dsp:spPr>
        <a:xfrm>
          <a:off x="4400445" y="2602569"/>
          <a:ext cx="1608726" cy="832927"/>
        </a:xfrm>
        <a:prstGeom prst="rect">
          <a:avLst/>
        </a:prstGeom>
        <a:solidFill>
          <a:schemeClr val="accent5">
            <a:hueOff val="-6622584"/>
            <a:satOff val="26541"/>
            <a:lumOff val="5752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753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/>
            <a:t>Αθεϊστικός αρνητισμός</a:t>
          </a:r>
        </a:p>
      </dsp:txBody>
      <dsp:txXfrm>
        <a:off x="4400445" y="2602569"/>
        <a:ext cx="1608726" cy="832927"/>
      </dsp:txXfrm>
    </dsp:sp>
    <dsp:sp modelId="{FAA30E9E-873F-4E11-BCC5-AD36F0D2F73B}">
      <dsp:nvSpPr>
        <dsp:cNvPr id="0" name=""/>
        <dsp:cNvSpPr/>
      </dsp:nvSpPr>
      <dsp:spPr>
        <a:xfrm>
          <a:off x="4722190" y="3250401"/>
          <a:ext cx="1447853" cy="277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6622584"/>
              <a:satOff val="26541"/>
              <a:lumOff val="575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/>
        </a:p>
      </dsp:txBody>
      <dsp:txXfrm>
        <a:off x="4722190" y="3250401"/>
        <a:ext cx="1447853" cy="277642"/>
      </dsp:txXfrm>
    </dsp:sp>
    <dsp:sp modelId="{A186173D-5C2D-4E8B-8680-7E81E41D2E58}">
      <dsp:nvSpPr>
        <dsp:cNvPr id="0" name=""/>
        <dsp:cNvSpPr/>
      </dsp:nvSpPr>
      <dsp:spPr>
        <a:xfrm>
          <a:off x="6558743" y="2602569"/>
          <a:ext cx="1608726" cy="832927"/>
        </a:xfrm>
        <a:prstGeom prst="rect">
          <a:avLst/>
        </a:prstGeom>
        <a:solidFill>
          <a:schemeClr val="accent5">
            <a:hueOff val="-9933876"/>
            <a:satOff val="39811"/>
            <a:lumOff val="862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17535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600" kern="1200" dirty="0" err="1"/>
            <a:t>Ψυχοτραυματικές</a:t>
          </a:r>
          <a:r>
            <a:rPr lang="el-GR" sz="1600" kern="1200" dirty="0"/>
            <a:t> καταστάσεις</a:t>
          </a:r>
        </a:p>
      </dsp:txBody>
      <dsp:txXfrm>
        <a:off x="6558743" y="2602569"/>
        <a:ext cx="1608726" cy="832927"/>
      </dsp:txXfrm>
    </dsp:sp>
    <dsp:sp modelId="{3BC09824-EBB8-4058-BE84-A62F6DFEB6C9}">
      <dsp:nvSpPr>
        <dsp:cNvPr id="0" name=""/>
        <dsp:cNvSpPr/>
      </dsp:nvSpPr>
      <dsp:spPr>
        <a:xfrm>
          <a:off x="6880489" y="3250401"/>
          <a:ext cx="1447853" cy="277642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5">
              <a:hueOff val="-9933876"/>
              <a:satOff val="39811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11430" rIns="45720" bIns="11430" numCol="1" spcCol="1270" anchor="ctr" anchorCtr="0">
          <a:noAutofit/>
        </a:bodyPr>
        <a:lstStyle/>
        <a:p>
          <a:pPr marL="0" lvl="0" indent="0" algn="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800" kern="1200"/>
        </a:p>
      </dsp:txBody>
      <dsp:txXfrm>
        <a:off x="6880489" y="3250401"/>
        <a:ext cx="1447853" cy="27764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C42D3C9-3CA6-4246-BA50-3F85E4D7B044}">
      <dsp:nvSpPr>
        <dsp:cNvPr id="0" name=""/>
        <dsp:cNvSpPr/>
      </dsp:nvSpPr>
      <dsp:spPr>
        <a:xfrm>
          <a:off x="0" y="402341"/>
          <a:ext cx="7126940" cy="4454337"/>
        </a:xfrm>
        <a:prstGeom prst="swooshArrow">
          <a:avLst>
            <a:gd name="adj1" fmla="val 25000"/>
            <a:gd name="adj2" fmla="val 25000"/>
          </a:avLst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E20411-938D-4928-8CD1-3FF33C5F8497}">
      <dsp:nvSpPr>
        <dsp:cNvPr id="0" name=""/>
        <dsp:cNvSpPr/>
      </dsp:nvSpPr>
      <dsp:spPr>
        <a:xfrm>
          <a:off x="905121" y="3476724"/>
          <a:ext cx="185300" cy="1853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D30D817-94CD-4698-9A53-74F0BBB6438B}">
      <dsp:nvSpPr>
        <dsp:cNvPr id="0" name=""/>
        <dsp:cNvSpPr/>
      </dsp:nvSpPr>
      <dsp:spPr>
        <a:xfrm>
          <a:off x="997771" y="3569375"/>
          <a:ext cx="1660577" cy="128730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8187" tIns="0" rIns="0" bIns="0" numCol="1" spcCol="1270" anchor="t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Calibri"/>
            </a:rPr>
            <a:t>Βάπτιση</a:t>
          </a:r>
          <a:endParaRPr lang="el-GR" sz="1500" kern="1200" dirty="0"/>
        </a:p>
      </dsp:txBody>
      <dsp:txXfrm>
        <a:off x="997771" y="3569375"/>
        <a:ext cx="1660577" cy="1287303"/>
      </dsp:txXfrm>
    </dsp:sp>
    <dsp:sp modelId="{DB261666-BA61-4FCB-B1FA-43D9FD482976}">
      <dsp:nvSpPr>
        <dsp:cNvPr id="0" name=""/>
        <dsp:cNvSpPr/>
      </dsp:nvSpPr>
      <dsp:spPr>
        <a:xfrm>
          <a:off x="2540754" y="2266036"/>
          <a:ext cx="334966" cy="334966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B92DDC-8F67-40FF-9262-A1E451151987}">
      <dsp:nvSpPr>
        <dsp:cNvPr id="0" name=""/>
        <dsp:cNvSpPr/>
      </dsp:nvSpPr>
      <dsp:spPr>
        <a:xfrm>
          <a:off x="2708237" y="2433519"/>
          <a:ext cx="1710465" cy="24231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492" tIns="0" rIns="0" bIns="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Calibri"/>
            </a:rPr>
            <a:t>Λατρευτική-Μυστηριακή ζωή</a:t>
          </a:r>
          <a:endParaRPr lang="el-GR" sz="1500" kern="1200" dirty="0"/>
        </a:p>
      </dsp:txBody>
      <dsp:txXfrm>
        <a:off x="2708237" y="2433519"/>
        <a:ext cx="1710465" cy="2423159"/>
      </dsp:txXfrm>
    </dsp:sp>
    <dsp:sp modelId="{1C4925CB-CD0E-4EE9-9104-C08F96100474}">
      <dsp:nvSpPr>
        <dsp:cNvPr id="0" name=""/>
        <dsp:cNvSpPr/>
      </dsp:nvSpPr>
      <dsp:spPr>
        <a:xfrm>
          <a:off x="4507789" y="1529288"/>
          <a:ext cx="463251" cy="46325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8D89F9-E5DE-4298-8D13-02B1EECCD99F}">
      <dsp:nvSpPr>
        <dsp:cNvPr id="0" name=""/>
        <dsp:cNvSpPr/>
      </dsp:nvSpPr>
      <dsp:spPr>
        <a:xfrm>
          <a:off x="4739415" y="1760914"/>
          <a:ext cx="1710465" cy="309576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5467" tIns="0" rIns="0" bIns="0" numCol="1" spcCol="1270" anchor="t" anchorCtr="0">
          <a:noAutofit/>
        </a:bodyPr>
        <a:lstStyle/>
        <a:p>
          <a:pPr marL="0" lvl="0" indent="0" algn="l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1500" kern="1200" dirty="0">
              <a:latin typeface="Calibri"/>
            </a:rPr>
            <a:t>Εξαγιασμός-Μεταμόρφωση  εν Αγίω Πνεύματι</a:t>
          </a:r>
          <a:endParaRPr lang="el-GR" sz="1500" kern="1200" dirty="0"/>
        </a:p>
      </dsp:txBody>
      <dsp:txXfrm>
        <a:off x="4739415" y="1760914"/>
        <a:ext cx="1710465" cy="3095764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A2FB91C-5D88-477B-BCCF-7017DCD8E022}">
      <dsp:nvSpPr>
        <dsp:cNvPr id="0" name=""/>
        <dsp:cNvSpPr/>
      </dsp:nvSpPr>
      <dsp:spPr>
        <a:xfrm>
          <a:off x="6143" y="299201"/>
          <a:ext cx="1836076" cy="11016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Επαφή με την αλήθεια</a:t>
          </a:r>
          <a:endParaRPr lang="el-GR" sz="2500" kern="1200" dirty="0"/>
        </a:p>
      </dsp:txBody>
      <dsp:txXfrm>
        <a:off x="38409" y="331467"/>
        <a:ext cx="1771544" cy="1037114"/>
      </dsp:txXfrm>
    </dsp:sp>
    <dsp:sp modelId="{679909A4-B94D-4E33-831F-51AD0E750C90}">
      <dsp:nvSpPr>
        <dsp:cNvPr id="0" name=""/>
        <dsp:cNvSpPr/>
      </dsp:nvSpPr>
      <dsp:spPr>
        <a:xfrm>
          <a:off x="2025827" y="622351"/>
          <a:ext cx="389248" cy="4553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900" kern="1200"/>
        </a:p>
      </dsp:txBody>
      <dsp:txXfrm>
        <a:off x="2025827" y="713420"/>
        <a:ext cx="272474" cy="273209"/>
      </dsp:txXfrm>
    </dsp:sp>
    <dsp:sp modelId="{AAC92B75-F637-449D-964E-0CC87BB95105}">
      <dsp:nvSpPr>
        <dsp:cNvPr id="0" name=""/>
        <dsp:cNvSpPr/>
      </dsp:nvSpPr>
      <dsp:spPr>
        <a:xfrm>
          <a:off x="2576650" y="299201"/>
          <a:ext cx="1836076" cy="1101646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Δυνατότητα τελείωσης</a:t>
          </a:r>
          <a:endParaRPr lang="el-GR" sz="2500" kern="1200" dirty="0"/>
        </a:p>
      </dsp:txBody>
      <dsp:txXfrm>
        <a:off x="2608916" y="331467"/>
        <a:ext cx="1771544" cy="1037114"/>
      </dsp:txXfrm>
    </dsp:sp>
    <dsp:sp modelId="{C779F287-902C-4542-A4F1-43C7315E2805}">
      <dsp:nvSpPr>
        <dsp:cNvPr id="0" name=""/>
        <dsp:cNvSpPr/>
      </dsp:nvSpPr>
      <dsp:spPr>
        <a:xfrm>
          <a:off x="4596335" y="622351"/>
          <a:ext cx="389248" cy="45534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l-GR" sz="1900" kern="1200"/>
        </a:p>
      </dsp:txBody>
      <dsp:txXfrm>
        <a:off x="4596335" y="713420"/>
        <a:ext cx="272474" cy="273209"/>
      </dsp:txXfrm>
    </dsp:sp>
    <dsp:sp modelId="{EB1EC2F2-922B-4E0E-85AE-3CC38B5CEAE4}">
      <dsp:nvSpPr>
        <dsp:cNvPr id="0" name=""/>
        <dsp:cNvSpPr/>
      </dsp:nvSpPr>
      <dsp:spPr>
        <a:xfrm>
          <a:off x="5147158" y="299201"/>
          <a:ext cx="1836076" cy="1101646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ΣΩΤΗΡΙΑ</a:t>
          </a:r>
          <a:endParaRPr lang="el-GR" sz="2500" kern="1200" dirty="0"/>
        </a:p>
      </dsp:txBody>
      <dsp:txXfrm>
        <a:off x="5179424" y="331467"/>
        <a:ext cx="1771544" cy="103711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77508B-9C06-4534-89B9-28380FCDC2C2}">
      <dsp:nvSpPr>
        <dsp:cNvPr id="0" name=""/>
        <dsp:cNvSpPr/>
      </dsp:nvSpPr>
      <dsp:spPr>
        <a:xfrm rot="16200000">
          <a:off x="538" y="407653"/>
          <a:ext cx="3719312" cy="3719312"/>
        </a:xfrm>
        <a:prstGeom prst="downArrow">
          <a:avLst>
            <a:gd name="adj1" fmla="val 50000"/>
            <a:gd name="adj2" fmla="val 35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b="1" kern="1200" dirty="0">
              <a:latin typeface="Arial"/>
              <a:cs typeface="Arial"/>
            </a:rPr>
            <a:t>Ασυνέπεια, εσωστρέφεια, εγωκεντρισμός </a:t>
          </a:r>
          <a:r>
            <a:rPr lang="el-GR" sz="2400" b="1" kern="1200" dirty="0" err="1">
              <a:latin typeface="Arial"/>
              <a:cs typeface="Arial"/>
            </a:rPr>
            <a:t>εκκοσμίκευση</a:t>
          </a:r>
          <a:endParaRPr lang="el-GR" sz="2400" kern="1200" dirty="0"/>
        </a:p>
      </dsp:txBody>
      <dsp:txXfrm rot="5400000">
        <a:off x="538" y="1337481"/>
        <a:ext cx="3068432" cy="1859656"/>
      </dsp:txXfrm>
    </dsp:sp>
    <dsp:sp modelId="{6973BEC5-7C64-4A61-9CED-2B321C0FA440}">
      <dsp:nvSpPr>
        <dsp:cNvPr id="0" name=""/>
        <dsp:cNvSpPr/>
      </dsp:nvSpPr>
      <dsp:spPr>
        <a:xfrm rot="5400000">
          <a:off x="3943280" y="407653"/>
          <a:ext cx="3719312" cy="3719312"/>
        </a:xfrm>
        <a:prstGeom prst="downArrow">
          <a:avLst>
            <a:gd name="adj1" fmla="val 50000"/>
            <a:gd name="adj2" fmla="val 35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400" kern="1200" dirty="0">
              <a:latin typeface="Calibri"/>
            </a:rPr>
            <a:t>Δεν συγκινούν, δεν εμπνέουν: νέοι διστακτικοί, αρνητικοί, επιθετικοί</a:t>
          </a:r>
        </a:p>
      </dsp:txBody>
      <dsp:txXfrm rot="-5400000">
        <a:off x="4594160" y="1337481"/>
        <a:ext cx="3068432" cy="185965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CC1CC3-6175-4906-AD59-07B46CC9215F}">
      <dsp:nvSpPr>
        <dsp:cNvPr id="0" name=""/>
        <dsp:cNvSpPr/>
      </dsp:nvSpPr>
      <dsp:spPr>
        <a:xfrm>
          <a:off x="3746875" y="2396829"/>
          <a:ext cx="2650941" cy="4600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040"/>
              </a:lnTo>
              <a:lnTo>
                <a:pt x="2650941" y="230040"/>
              </a:lnTo>
              <a:lnTo>
                <a:pt x="2650941" y="46008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70AA9BC-51F1-418C-B846-0C9BE01E7100}">
      <dsp:nvSpPr>
        <dsp:cNvPr id="0" name=""/>
        <dsp:cNvSpPr/>
      </dsp:nvSpPr>
      <dsp:spPr>
        <a:xfrm>
          <a:off x="3701155" y="2396829"/>
          <a:ext cx="91440" cy="4600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46008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911C610-5F71-48AB-8737-D55214E3D636}">
      <dsp:nvSpPr>
        <dsp:cNvPr id="0" name=""/>
        <dsp:cNvSpPr/>
      </dsp:nvSpPr>
      <dsp:spPr>
        <a:xfrm>
          <a:off x="1095933" y="2396829"/>
          <a:ext cx="2650941" cy="460080"/>
        </a:xfrm>
        <a:custGeom>
          <a:avLst/>
          <a:gdLst/>
          <a:ahLst/>
          <a:cxnLst/>
          <a:rect l="0" t="0" r="0" b="0"/>
          <a:pathLst>
            <a:path>
              <a:moveTo>
                <a:pt x="2650941" y="0"/>
              </a:moveTo>
              <a:lnTo>
                <a:pt x="2650941" y="230040"/>
              </a:lnTo>
              <a:lnTo>
                <a:pt x="0" y="230040"/>
              </a:lnTo>
              <a:lnTo>
                <a:pt x="0" y="460080"/>
              </a:lnTo>
            </a:path>
          </a:pathLst>
        </a:custGeom>
        <a:noFill/>
        <a:ln w="254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CE0D8B-DAD5-41FF-8750-08258937B42F}">
      <dsp:nvSpPr>
        <dsp:cNvPr id="0" name=""/>
        <dsp:cNvSpPr/>
      </dsp:nvSpPr>
      <dsp:spPr>
        <a:xfrm>
          <a:off x="2651444" y="1301399"/>
          <a:ext cx="2190860" cy="109543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Αντίθετα προς το πνεύμα του Ευαγγελίου</a:t>
          </a:r>
          <a:endParaRPr lang="el-GR" sz="2500" kern="1200" dirty="0"/>
        </a:p>
      </dsp:txBody>
      <dsp:txXfrm>
        <a:off x="2651444" y="1301399"/>
        <a:ext cx="2190860" cy="1095430"/>
      </dsp:txXfrm>
    </dsp:sp>
    <dsp:sp modelId="{F44D435B-D3CF-4E08-AEF0-F96172917A5E}">
      <dsp:nvSpPr>
        <dsp:cNvPr id="0" name=""/>
        <dsp:cNvSpPr/>
      </dsp:nvSpPr>
      <dsp:spPr>
        <a:xfrm>
          <a:off x="503" y="2856910"/>
          <a:ext cx="2190860" cy="10954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προσωπικές φιλοδοξίες</a:t>
          </a:r>
          <a:endParaRPr lang="el-GR" sz="2500" kern="1200" dirty="0"/>
        </a:p>
      </dsp:txBody>
      <dsp:txXfrm>
        <a:off x="503" y="2856910"/>
        <a:ext cx="2190860" cy="1095430"/>
      </dsp:txXfrm>
    </dsp:sp>
    <dsp:sp modelId="{A7230A8D-D31A-4958-8FA3-DFDD90BC4FD5}">
      <dsp:nvSpPr>
        <dsp:cNvPr id="0" name=""/>
        <dsp:cNvSpPr/>
      </dsp:nvSpPr>
      <dsp:spPr>
        <a:xfrm>
          <a:off x="2651444" y="2856910"/>
          <a:ext cx="2190860" cy="10954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τάση προβολής</a:t>
          </a:r>
          <a:endParaRPr lang="el-GR" sz="2500" kern="1200" dirty="0"/>
        </a:p>
      </dsp:txBody>
      <dsp:txXfrm>
        <a:off x="2651444" y="2856910"/>
        <a:ext cx="2190860" cy="1095430"/>
      </dsp:txXfrm>
    </dsp:sp>
    <dsp:sp modelId="{4C1E44E7-9DAC-490E-964B-A37DCEF3C9C8}">
      <dsp:nvSpPr>
        <dsp:cNvPr id="0" name=""/>
        <dsp:cNvSpPr/>
      </dsp:nvSpPr>
      <dsp:spPr>
        <a:xfrm>
          <a:off x="5302386" y="2856910"/>
          <a:ext cx="2190860" cy="1095430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875" tIns="15875" rIns="15875" bIns="1587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l-GR" sz="2500" kern="1200" dirty="0">
              <a:latin typeface="Calibri"/>
            </a:rPr>
            <a:t>ναρκισσιστική </a:t>
          </a:r>
          <a:r>
            <a:rPr lang="el-GR" sz="2500" kern="1200" dirty="0" err="1">
              <a:latin typeface="Calibri"/>
            </a:rPr>
            <a:t>αυτοεξύψωση</a:t>
          </a:r>
          <a:endParaRPr lang="el-GR" sz="2500" kern="1200" dirty="0"/>
        </a:p>
      </dsp:txBody>
      <dsp:txXfrm>
        <a:off x="5302386" y="2856910"/>
        <a:ext cx="2190860" cy="10954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NameandTitleOrganizationalChart">
  <dgm:title val=""/>
  <dgm:desc val=""/>
  <dgm:catLst>
    <dgm:cat type="hierarchy" pri="125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 fact="0.9"/>
                  <dgm:constr type="l" for="ch" forName="titleText1" refType="w" fact="0.2"/>
                  <dgm:constr type="t" for="ch" forName="titleText1" refType="h" fact="0.7"/>
                  <dgm:constr type="w" for="ch" forName="titleText1" refType="w" fact="0.9"/>
                  <dgm:constr type="h" for="ch" forName="titleText1" refType="h" fact="0.3"/>
                  <dgm:constr type="primFontSz" for="des" forName="titleText1" refType="primFontSz" refFor="des" refForName="rootText1" op="lte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Max/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h" fact="0.4"/>
              </dgm:constrLst>
              <dgm:ruleLst>
                <dgm:rule type="primFontSz" val="5" fact="NaN" max="NaN"/>
              </dgm:ruleLst>
            </dgm:layoutNode>
            <dgm:layoutNode name="titleText1" styleLbl="fgAcc0">
              <dgm:varLst>
                <dgm:chMax val="0"/>
                <dgm:chPref val="0"/>
              </dgm:varLst>
              <dgm:alg type="tx">
                <dgm:param type="parTxLTRAlign" val="r"/>
              </dgm:alg>
              <dgm:shape xmlns:r="http://schemas.openxmlformats.org/officeDocument/2006/relationships" type="rect" r:blip="">
                <dgm:adjLst/>
              </dgm:shape>
              <dgm:presOf axis="followSib" ptType="sibTrans" hideLastTrans="0" cnt="1"/>
              <dgm:constrLst>
                <dgm:constr type="primFontSz" val="65"/>
                <dgm:constr type="lMarg" refType="primFontSz" fact="0.2"/>
                <dgm:constr type="rMarg" refType="primFontSz" fact="0.2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1" func="var" arg="hierBranch" op="equ" val="hang">
                    <dgm:layoutNode name="Name4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3">
                    <dgm:layoutNode name="Name44">
                      <dgm:choose name="Name45">
                        <dgm:if name="Name46" axis="self" func="depth" op="lte" val="2">
                          <dgm:choose name="Name47">
                            <dgm:if name="Name4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4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0">
                          <dgm:choose name="Name51">
                            <dgm:if name="Name52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3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54">
                  <dgm:if name="Name55" func="var" arg="hierBranch" op="equ" val="l">
                    <dgm:choose name="Name56">
                      <dgm:if name="Name57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58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59" func="var" arg="hierBranch" op="equ" val="r">
                    <dgm:choose name="Name60">
                      <dgm:if name="Name61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2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3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4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65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6">
                    <dgm:if name="Name67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8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69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70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 fact="0.9"/>
                        <dgm:constr type="l" for="ch" forName="titleText2" refType="w" fact="0.2"/>
                        <dgm:constr type="t" for="ch" forName="titleText2" refType="h" fact="0.7"/>
                        <dgm:constr type="w" for="ch" forName="titleText2" refType="w" fact="0.9"/>
                        <dgm:constr type="h" for="ch" forName="titleText2" refType="h" fact="0.3"/>
                        <dgm:constr type="primFontSz" for="des" forName="titleText2" refType="primFontSz" refFor="des" refForName="rootText1" op="lte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 styleLbl="node1">
                    <dgm:varLst>
                      <dgm:chMax/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2" styleLbl="fgAcc1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71">
                    <dgm:if name="Name7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4" func="var" arg="hierBranch" op="equ" val="hang">
                      <dgm:choose name="Name75">
                        <dgm:if name="Name7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78" func="var" arg="hierBranch" op="equ" val="std">
                      <dgm:choose name="Name79">
                        <dgm:if name="Name80" func="var" arg="dir" op="equ" val="norm">
                          <dgm:alg type="hierChild"/>
                        </dgm:if>
                        <dgm:else name="Name8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2" func="var" arg="hierBranch" op="equ" val="init">
                      <dgm:choose name="Name83">
                        <dgm:if name="Name84" func="var" arg="dir" op="equ" val="norm">
                          <dgm:alg type="hierChild"/>
                        </dgm:if>
                        <dgm:else name="Name85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else name="Name86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87" ref="rep2a"/>
                </dgm:layoutNode>
                <dgm:layoutNode name="hierChild5">
                  <dgm:choose name="Name88">
                    <dgm:if name="Name8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91" ref="rep2b"/>
                </dgm:layoutNode>
              </dgm:layoutNode>
            </dgm:forEach>
          </dgm:layoutNode>
          <dgm:layoutNode name="hierChild3">
            <dgm:choose name="Name92">
              <dgm:if name="Name93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4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95" axis="precedSib" ptType="parTrans" st="-1" cnt="1">
                <dgm:layoutNode name="Name96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97">
                  <dgm:if name="Name98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99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0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1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02" func="var" arg="hierBranch" op="equ" val="init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else name="Name103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04">
                    <dgm:if name="Name105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6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07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08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 fact="0.9"/>
                        <dgm:constr type="l" for="ch" forName="titleText3" refType="w" fact="0.2"/>
                        <dgm:constr type="t" for="ch" forName="titleText3" refType="h" fact="0.7"/>
                        <dgm:constr type="w" for="ch" forName="titleText3" refType="w" fact="0.9"/>
                        <dgm:constr type="h" for="ch" forName="titleText3" refType="h" fact="0.3"/>
                        <dgm:constr type="primFontSz" for="des" forName="titleText3" refType="primFontSz" refFor="des" refForName="rootText3" op="lte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 styleLbl="asst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h" fact="0.4"/>
                    </dgm:constrLst>
                    <dgm:ruleLst>
                      <dgm:rule type="primFontSz" val="5" fact="NaN" max="NaN"/>
                    </dgm:ruleLst>
                  </dgm:layoutNode>
                  <dgm:layoutNode name="titleText3" styleLbl="fgAcc2">
                    <dgm:varLst>
                      <dgm:chMax val="0"/>
                      <dgm:chPref val="0"/>
                    </dgm:varLst>
                    <dgm:alg type="tx">
                      <dgm:param type="parTxLTRAlign" val="r"/>
                    </dgm:alg>
                    <dgm:shape xmlns:r="http://schemas.openxmlformats.org/officeDocument/2006/relationships" type="rect" r:blip="">
                      <dgm:adjLst/>
                    </dgm:shape>
                    <dgm:presOf axis="followSib" ptType="sibTrans" hideLastTrans="0" cnt="1"/>
                    <dgm:constrLst>
                      <dgm:constr type="primFontSz" val="65"/>
                      <dgm:constr type="lMarg" refType="primFontSz" fact="0.2"/>
                      <dgm:constr type="rMarg" refType="primFontSz" fact="0.2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09">
                    <dgm:if name="Name110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11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12" func="var" arg="hierBranch" op="equ" val="hang">
                      <dgm:choose name="Name113">
                        <dgm:if name="Name114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15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16" func="var" arg="hierBranch" op="equ" val="std">
                      <dgm:choose name="Name117">
                        <dgm:if name="Name118" func="var" arg="dir" op="equ" val="norm">
                          <dgm:alg type="hierChild"/>
                        </dgm:if>
                        <dgm:else name="Name119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20" func="var" arg="hierBranch" op="equ" val="init">
                      <dgm:alg type="hierChild"/>
                    </dgm:if>
                    <dgm:else name="Name12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2" ref="rep2a"/>
                </dgm:layoutNode>
                <dgm:layoutNode name="hierChild7">
                  <dgm:choose name="Name123">
                    <dgm:if name="Name12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2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26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3125724" y="2351354"/>
            <a:ext cx="2892551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660066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0"/>
            <a:ext cx="9143999" cy="6857998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310000" y="208533"/>
            <a:ext cx="2523998" cy="6965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249631" y="1942338"/>
            <a:ext cx="8644737" cy="43554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1" i="0">
                <a:solidFill>
                  <a:srgbClr val="006FC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Εικόνα 1">
            <a:extLst>
              <a:ext uri="{FF2B5EF4-FFF2-40B4-BE49-F238E27FC236}">
                <a16:creationId xmlns:a16="http://schemas.microsoft.com/office/drawing/2014/main" id="{C614F07F-1BD6-D517-3A05-28C0BFA098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6007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9A65024-4290-639D-C33B-69049D488F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899" y="152400"/>
            <a:ext cx="7696200" cy="861774"/>
          </a:xfrm>
        </p:spPr>
        <p:txBody>
          <a:bodyPr/>
          <a:lstStyle/>
          <a:p>
            <a:pPr algn="ctr"/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Sans Serif"/>
                <a:ea typeface="+mj-ea"/>
                <a:cs typeface="Microsoft Sans Serif"/>
              </a:rPr>
              <a:t>Α) Βασικοί χαρακτήρες της Κατήχησης και Χριστιανικής Αγωγής</a:t>
            </a:r>
            <a:endParaRPr lang="el-GR" sz="28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184A439B-6C99-D158-0535-71290683CF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0" y="1447800"/>
            <a:ext cx="8644737" cy="4431983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000" dirty="0">
                <a:solidFill>
                  <a:srgbClr val="7030A0"/>
                </a:solidFill>
              </a:rPr>
              <a:t>2. </a:t>
            </a:r>
            <a:r>
              <a:rPr lang="el-GR" sz="2400" dirty="0">
                <a:solidFill>
                  <a:srgbClr val="7030A0"/>
                </a:solidFill>
              </a:rPr>
              <a:t>Ο </a:t>
            </a:r>
            <a:r>
              <a:rPr lang="el-GR" sz="2400" err="1">
                <a:solidFill>
                  <a:srgbClr val="7030A0"/>
                </a:solidFill>
              </a:rPr>
              <a:t>Θεανθρωποκεντρικός</a:t>
            </a:r>
            <a:r>
              <a:rPr lang="el-GR" sz="2400" dirty="0">
                <a:solidFill>
                  <a:srgbClr val="7030A0"/>
                </a:solidFill>
              </a:rPr>
              <a:t> - </a:t>
            </a:r>
            <a:r>
              <a:rPr lang="el-GR" sz="2400" err="1">
                <a:solidFill>
                  <a:srgbClr val="7030A0"/>
                </a:solidFill>
              </a:rPr>
              <a:t>Χριστοκεντρικός</a:t>
            </a:r>
            <a:r>
              <a:rPr lang="el-GR" sz="2400" dirty="0">
                <a:solidFill>
                  <a:srgbClr val="7030A0"/>
                </a:solidFill>
              </a:rPr>
              <a:t> χαρακτήρας</a:t>
            </a:r>
          </a:p>
          <a:p>
            <a:endParaRPr lang="el-GR" sz="2400" dirty="0">
              <a:solidFill>
                <a:srgbClr val="7030A0"/>
              </a:solidFill>
            </a:endParaRPr>
          </a:p>
          <a:p>
            <a:r>
              <a:rPr lang="el-GR" dirty="0"/>
              <a:t>Η χριστιανική διδασκαλία επικεντρώνεται στο </a:t>
            </a:r>
            <a:r>
              <a:rPr lang="el-GR" dirty="0">
                <a:solidFill>
                  <a:srgbClr val="00B050"/>
                </a:solidFill>
              </a:rPr>
              <a:t>πρόσωπο του Χριστού</a:t>
            </a:r>
            <a:r>
              <a:rPr lang="el-GR" dirty="0"/>
              <a:t> </a:t>
            </a:r>
            <a:endParaRPr lang="en-US" dirty="0"/>
          </a:p>
          <a:p>
            <a:endParaRPr lang="el-GR" dirty="0"/>
          </a:p>
          <a:p>
            <a:r>
              <a:rPr lang="el-GR" dirty="0"/>
              <a:t>Γρηγόριος ο Θεολόγος </a:t>
            </a:r>
            <a:r>
              <a:rPr lang="en-US" dirty="0"/>
              <a:t>(PG 35, 397)</a:t>
            </a:r>
            <a:r>
              <a:rPr lang="el-GR" dirty="0"/>
              <a:t>:</a:t>
            </a:r>
          </a:p>
          <a:p>
            <a:r>
              <a:rPr lang="el-GR" dirty="0"/>
              <a:t>«ως Χριστός, </a:t>
            </a:r>
            <a:r>
              <a:rPr lang="el-GR" err="1"/>
              <a:t>επεί</a:t>
            </a:r>
            <a:r>
              <a:rPr lang="el-GR" dirty="0"/>
              <a:t> και Χριστός ως ημείς </a:t>
            </a:r>
            <a:r>
              <a:rPr lang="el-GR" err="1">
                <a:solidFill>
                  <a:srgbClr val="FFC000"/>
                </a:solidFill>
              </a:rPr>
              <a:t>γενώμεθα</a:t>
            </a:r>
            <a:r>
              <a:rPr lang="el-GR" dirty="0">
                <a:solidFill>
                  <a:srgbClr val="FFC000"/>
                </a:solidFill>
              </a:rPr>
              <a:t> θεοί δ’ αυτού</a:t>
            </a:r>
            <a:r>
              <a:rPr lang="el-GR" dirty="0"/>
              <a:t>, επειδή </a:t>
            </a:r>
            <a:r>
              <a:rPr lang="el-GR" err="1"/>
              <a:t>κακείνος</a:t>
            </a:r>
            <a:r>
              <a:rPr lang="el-GR" dirty="0"/>
              <a:t> δι’  ημάς άνθρωπος» </a:t>
            </a:r>
          </a:p>
          <a:p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κεντρικό σημείο αναφοράς του Χριστιανισμού είναι ο </a:t>
            </a:r>
            <a:r>
              <a:rPr lang="el-GR" dirty="0">
                <a:solidFill>
                  <a:srgbClr val="C00000"/>
                </a:solidFill>
              </a:rPr>
              <a:t>Θεάνθρωπος Χριστός </a:t>
            </a:r>
            <a:r>
              <a:rPr lang="el-GR" dirty="0">
                <a:solidFill>
                  <a:srgbClr val="0070C0"/>
                </a:solidFill>
              </a:rPr>
              <a:t>=&gt; </a:t>
            </a:r>
            <a:r>
              <a:rPr lang="el-GR" err="1">
                <a:solidFill>
                  <a:srgbClr val="0070C0"/>
                </a:solidFill>
              </a:rPr>
              <a:t>Θεανθρωποκεντρικός</a:t>
            </a:r>
            <a:r>
              <a:rPr lang="el-GR" dirty="0">
                <a:solidFill>
                  <a:srgbClr val="0070C0"/>
                </a:solidFill>
              </a:rPr>
              <a:t> και όχι θεοκεντρικός χαρακτήρας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>
              <a:solidFill>
                <a:srgbClr val="0070C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>
                <a:solidFill>
                  <a:srgbClr val="7030A0"/>
                </a:solidFill>
              </a:rPr>
              <a:t>ειδοποιός διαφορά</a:t>
            </a:r>
            <a:r>
              <a:rPr lang="el-GR" dirty="0"/>
              <a:t> μεταξύ Εκκλησίας και θρησκείας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l-GR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l-GR" dirty="0"/>
              <a:t>ο χριστιανισμός 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δεν ταυτίζεται με τη θρησκεία </a:t>
            </a:r>
            <a:endParaRPr lang="el-GR">
              <a:solidFill>
                <a:schemeClr val="accent6">
                  <a:lumMod val="76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7966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23CAC98-5676-3774-3F80-D9056FEB7C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08533"/>
            <a:ext cx="7620000" cy="861774"/>
          </a:xfrm>
        </p:spPr>
        <p:txBody>
          <a:bodyPr/>
          <a:lstStyle/>
          <a:p>
            <a:pPr algn="ctr"/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Sans Serif"/>
                <a:ea typeface="+mj-ea"/>
                <a:cs typeface="Microsoft Sans Serif"/>
              </a:rPr>
              <a:t>Α) Βασικοί χαρακτήρες της Κατήχησης και Χριστιανικής Αγωγής</a:t>
            </a:r>
            <a:endParaRPr lang="el-GR" sz="28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5BC37D8-F5F5-5D66-25D5-E47EA3F88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73431" y="1524000"/>
            <a:ext cx="8644737" cy="3262432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3. </a:t>
            </a:r>
            <a:r>
              <a:rPr lang="el-GR" sz="2400" dirty="0">
                <a:solidFill>
                  <a:srgbClr val="7030A0"/>
                </a:solidFill>
              </a:rPr>
              <a:t>Ο </a:t>
            </a:r>
            <a:r>
              <a:rPr lang="el-GR" sz="2400" err="1">
                <a:solidFill>
                  <a:srgbClr val="7030A0"/>
                </a:solidFill>
              </a:rPr>
              <a:t>εκκλησιοκεντρικός</a:t>
            </a:r>
            <a:r>
              <a:rPr lang="el-GR" sz="2400" dirty="0">
                <a:solidFill>
                  <a:srgbClr val="7030A0"/>
                </a:solidFill>
              </a:rPr>
              <a:t> χαρακτήρας</a:t>
            </a:r>
          </a:p>
          <a:p>
            <a:endParaRPr lang="el-GR" sz="2400" dirty="0">
              <a:solidFill>
                <a:srgbClr val="7030A0"/>
              </a:solidFill>
            </a:endParaRPr>
          </a:p>
          <a:p>
            <a:r>
              <a:rPr lang="el-GR" dirty="0">
                <a:solidFill>
                  <a:srgbClr val="0070C0"/>
                </a:solidFill>
              </a:rPr>
              <a:t>Εκκλησία:</a:t>
            </a:r>
          </a:p>
          <a:p>
            <a:pPr marL="342900" indent="-342900">
              <a:buFont typeface="Arial"/>
              <a:buChar char="•"/>
            </a:pP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τόπος συνάντησης</a:t>
            </a:r>
            <a:r>
              <a:rPr lang="el-GR" dirty="0">
                <a:solidFill>
                  <a:srgbClr val="0070C0"/>
                </a:solidFill>
              </a:rPr>
              <a:t> θεού και ανθρώπων, </a:t>
            </a:r>
            <a:endParaRPr lang="el-GR">
              <a:solidFill>
                <a:srgbClr val="0070C0"/>
              </a:solidFill>
            </a:endParaRPr>
          </a:p>
          <a:p>
            <a:pPr marL="342900" indent="-342900">
              <a:buFont typeface="Arial"/>
              <a:buChar char="•"/>
            </a:pPr>
            <a:r>
              <a:rPr lang="el-GR" dirty="0">
                <a:solidFill>
                  <a:srgbClr val="C00000"/>
                </a:solidFill>
              </a:rPr>
              <a:t>πραγμάτωση σκοπών </a:t>
            </a:r>
            <a:r>
              <a:rPr lang="el-GR" dirty="0">
                <a:solidFill>
                  <a:srgbClr val="0070C0"/>
                </a:solidFill>
              </a:rPr>
              <a:t>της ανθρώπινης ύπαρξης</a:t>
            </a:r>
            <a:endParaRPr lang="el-GR">
              <a:solidFill>
                <a:srgbClr val="0070C0"/>
              </a:solidFill>
            </a:endParaRPr>
          </a:p>
          <a:p>
            <a:endParaRPr lang="el-GR" dirty="0">
              <a:solidFill>
                <a:srgbClr val="0070C0"/>
              </a:solidFill>
            </a:endParaRPr>
          </a:p>
          <a:p>
            <a:pPr>
              <a:buFont typeface="Arial"/>
            </a:pPr>
            <a:r>
              <a:rPr lang="el-GR" err="1">
                <a:solidFill>
                  <a:srgbClr val="0070C0"/>
                </a:solidFill>
              </a:rPr>
              <a:t>Απ</a:t>
            </a:r>
            <a:r>
              <a:rPr lang="el-GR" dirty="0">
                <a:solidFill>
                  <a:srgbClr val="0070C0"/>
                </a:solidFill>
              </a:rPr>
              <a:t>. Παύλος: "τα πάντα δι' αυτού και εις αυτόν </a:t>
            </a:r>
            <a:r>
              <a:rPr lang="el-GR" err="1">
                <a:solidFill>
                  <a:srgbClr val="0070C0"/>
                </a:solidFill>
              </a:rPr>
              <a:t>έκτισται</a:t>
            </a:r>
            <a:r>
              <a:rPr lang="el-GR" dirty="0">
                <a:solidFill>
                  <a:srgbClr val="0070C0"/>
                </a:solidFill>
              </a:rPr>
              <a:t> και αυτός </a:t>
            </a:r>
            <a:r>
              <a:rPr lang="el-GR" err="1">
                <a:solidFill>
                  <a:srgbClr val="0070C0"/>
                </a:solidFill>
              </a:rPr>
              <a:t>εστι</a:t>
            </a:r>
            <a:r>
              <a:rPr lang="el-GR" dirty="0">
                <a:solidFill>
                  <a:srgbClr val="0070C0"/>
                </a:solidFill>
              </a:rPr>
              <a:t> προ πάντων και τα πάντα εν αυτώ </a:t>
            </a:r>
            <a:r>
              <a:rPr lang="el-GR" err="1">
                <a:solidFill>
                  <a:srgbClr val="0070C0"/>
                </a:solidFill>
              </a:rPr>
              <a:t>συνέστηκε</a:t>
            </a:r>
            <a:r>
              <a:rPr lang="el-GR" dirty="0">
                <a:solidFill>
                  <a:srgbClr val="0070C0"/>
                </a:solidFill>
              </a:rPr>
              <a:t> και αυτός </a:t>
            </a:r>
            <a:r>
              <a:rPr lang="el-GR" err="1">
                <a:solidFill>
                  <a:srgbClr val="0070C0"/>
                </a:solidFill>
              </a:rPr>
              <a:t>εστίν</a:t>
            </a:r>
            <a:r>
              <a:rPr lang="el-GR" dirty="0">
                <a:solidFill>
                  <a:srgbClr val="0070C0"/>
                </a:solidFill>
              </a:rPr>
              <a:t> η Κεφαλή του σώματος της Εκκλησίας" (Κολ. 1, 16-18)</a:t>
            </a:r>
            <a:endParaRPr lang="el-GR">
              <a:solidFill>
                <a:srgbClr val="0070C0"/>
              </a:solidFill>
            </a:endParaRPr>
          </a:p>
          <a:p>
            <a:endParaRPr lang="el-GR" sz="24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99368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58244DF-A210-0AAB-C308-65D7DBC7A5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066" y="133990"/>
            <a:ext cx="7443867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Α) Βασικοί χαρακτήρες της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FF185E4-CF1C-DC92-6AA0-8FBD12C243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991870"/>
            <a:ext cx="8644737" cy="5970865"/>
          </a:xfrm>
        </p:spPr>
        <p:txBody>
          <a:bodyPr wrap="square" lIns="0" tIns="0" rIns="0" bIns="0" anchor="t">
            <a:spAutoFit/>
          </a:bodyPr>
          <a:lstStyle/>
          <a:p>
            <a:pPr algn="just"/>
            <a:r>
              <a:rPr lang="el-GR" dirty="0">
                <a:solidFill>
                  <a:srgbClr val="7030A0"/>
                </a:solidFill>
                <a:ea typeface="Calibri"/>
              </a:rPr>
              <a:t>3. </a:t>
            </a:r>
            <a:r>
              <a:rPr lang="el-GR" sz="2400" dirty="0">
                <a:solidFill>
                  <a:srgbClr val="7030A0"/>
                </a:solidFill>
                <a:ea typeface="Calibri"/>
              </a:rPr>
              <a:t>Ο </a:t>
            </a:r>
            <a:r>
              <a:rPr lang="el-GR" sz="2400" dirty="0" err="1">
                <a:solidFill>
                  <a:srgbClr val="7030A0"/>
                </a:solidFill>
                <a:ea typeface="Calibri"/>
              </a:rPr>
              <a:t>εκκλησιοκεντρικός</a:t>
            </a:r>
            <a:r>
              <a:rPr lang="el-GR" sz="2400" dirty="0">
                <a:solidFill>
                  <a:srgbClr val="7030A0"/>
                </a:solidFill>
                <a:ea typeface="Calibri"/>
              </a:rPr>
              <a:t> χαρακτήρας</a:t>
            </a:r>
            <a:endParaRPr lang="el-GR" dirty="0"/>
          </a:p>
          <a:p>
            <a:pPr algn="just"/>
            <a:endParaRPr lang="el-GR" sz="2400" dirty="0">
              <a:solidFill>
                <a:srgbClr val="7030A0"/>
              </a:solidFill>
              <a:ea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Ο άνθρωπος έχει ανάγκη της Θείας παιδαγωγίας, γιατί μέσω αυτής έχει κατά χάρη τη δυνατότητα ανακαίνισης, μεταμόρφωσης, τελείωσης και 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θέωσης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. </a:t>
            </a:r>
          </a:p>
          <a:p>
            <a:pPr algn="just"/>
            <a:endParaRPr lang="el-GR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Ο </a:t>
            </a:r>
            <a:r>
              <a:rPr lang="el-GR" dirty="0" err="1">
                <a:solidFill>
                  <a:srgbClr val="0070C0"/>
                </a:solidFill>
                <a:ea typeface="Calibri"/>
                <a:cs typeface="Calibri"/>
              </a:rPr>
              <a:t>εκκλησιοκεντρικός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χαρακτήρας στηρίζεται στο: </a:t>
            </a:r>
            <a:endParaRPr lang="el-GR" dirty="0">
              <a:solidFill>
                <a:srgbClr val="0070C0"/>
              </a:solidFill>
              <a:ea typeface="Calibri"/>
            </a:endParaRPr>
          </a:p>
          <a:p>
            <a:pPr algn="just"/>
            <a:endParaRPr lang="el-GR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α) </a:t>
            </a:r>
            <a:r>
              <a:rPr lang="el-GR" dirty="0">
                <a:solidFill>
                  <a:srgbClr val="C00000"/>
                </a:solidFill>
                <a:ea typeface="Calibri"/>
                <a:cs typeface="Calibri"/>
              </a:rPr>
              <a:t>δίπολο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: πρόσωπο και κοινότητα </a:t>
            </a: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   (άνθρωπος= κοινωνική- κοινοτική οντότητα)</a:t>
            </a:r>
            <a:endParaRPr lang="el-GR" dirty="0"/>
          </a:p>
          <a:p>
            <a:pPr algn="just"/>
            <a:endParaRPr lang="el-GR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β) </a:t>
            </a:r>
            <a:r>
              <a:rPr lang="el-GR" dirty="0">
                <a:solidFill>
                  <a:srgbClr val="00B050"/>
                </a:solidFill>
                <a:ea typeface="Calibri"/>
                <a:cs typeface="Calibri"/>
              </a:rPr>
              <a:t>τρίπτυχο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: Λατρεία (επίκεντρο η Θεία Ευχαριστία)  </a:t>
            </a: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                     Διδασκαλία</a:t>
            </a:r>
            <a:endParaRPr lang="el-GR" dirty="0">
              <a:ea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                    Άσκηση (μετάνοια, συγχώρεση, </a:t>
            </a:r>
            <a:r>
              <a:rPr lang="el-GR" dirty="0" err="1">
                <a:solidFill>
                  <a:srgbClr val="0070C0"/>
                </a:solidFill>
                <a:ea typeface="Calibri"/>
                <a:cs typeface="Calibri"/>
              </a:rPr>
              <a:t>αυτοκένωση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, προσευχή,..)</a:t>
            </a:r>
            <a:endParaRPr lang="el-GR">
              <a:ea typeface="Calibri"/>
            </a:endParaRPr>
          </a:p>
          <a:p>
            <a:pPr algn="just"/>
            <a:endParaRPr lang="el-GR" dirty="0">
              <a:solidFill>
                <a:srgbClr val="0070C0"/>
              </a:solidFill>
              <a:ea typeface="Calibri"/>
              <a:cs typeface="Calibri"/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Η Εκκλησία προβάλλει ως πρότυπα τον Χριστό και τους Αγίους:</a:t>
            </a:r>
            <a:endParaRPr lang="el-GR" dirty="0">
              <a:solidFill>
                <a:srgbClr val="0070C0"/>
              </a:solidFill>
            </a:endParaRPr>
          </a:p>
          <a:p>
            <a:pPr algn="just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"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Μιμηταί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μου 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γίγνεσθε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, καθώς 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καγώ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Χριστού" (Α΄ 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Κορ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. 11,1)</a:t>
            </a:r>
          </a:p>
          <a:p>
            <a:pPr algn="just"/>
            <a:endParaRPr lang="el-GR" b="0" dirty="0">
              <a:solidFill>
                <a:srgbClr val="0070C0"/>
              </a:solidFill>
              <a:ea typeface="Calibri"/>
              <a:cs typeface="Calibri"/>
            </a:endParaRPr>
          </a:p>
          <a:p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19367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9197F9F-A037-F218-1B72-BC25EEC92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820" y="142844"/>
            <a:ext cx="7728487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Α) Βασικοί χαρακτήρες της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3C14721-501E-8CA8-576D-7CAAE1A380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239613"/>
            <a:ext cx="8644737" cy="2031325"/>
          </a:xfrm>
        </p:spPr>
        <p:txBody>
          <a:bodyPr wrap="square" lIns="0" tIns="0" rIns="0" bIns="0" anchor="t">
            <a:spAutoFit/>
          </a:bodyPr>
          <a:lstStyle/>
          <a:p>
            <a:pPr algn="l"/>
            <a:r>
              <a:rPr lang="el-GR" sz="2400" dirty="0">
                <a:solidFill>
                  <a:srgbClr val="7030A0"/>
                </a:solidFill>
                <a:ea typeface="Calibri"/>
                <a:cs typeface="Calibri"/>
              </a:rPr>
              <a:t>4) </a:t>
            </a:r>
            <a:r>
              <a:rPr lang="el-GR" sz="2400" err="1">
                <a:solidFill>
                  <a:srgbClr val="7030A0"/>
                </a:solidFill>
                <a:ea typeface="Calibri"/>
                <a:cs typeface="Calibri"/>
              </a:rPr>
              <a:t>Σωτηριοκεντρικός</a:t>
            </a:r>
            <a:r>
              <a:rPr lang="el-GR" sz="2400" dirty="0">
                <a:solidFill>
                  <a:srgbClr val="7030A0"/>
                </a:solidFill>
                <a:ea typeface="Calibri"/>
                <a:cs typeface="Calibri"/>
              </a:rPr>
              <a:t> χαρακτήρας</a:t>
            </a:r>
            <a:endParaRPr lang="el-GR" dirty="0">
              <a:solidFill>
                <a:srgbClr val="7030A0"/>
              </a:solidFill>
            </a:endParaRPr>
          </a:p>
          <a:p>
            <a:pPr algn="l"/>
            <a:r>
              <a:rPr lang="el-GR" b="0" dirty="0">
                <a:solidFill>
                  <a:srgbClr val="7030A0"/>
                </a:solidFill>
                <a:ea typeface="Calibri"/>
                <a:cs typeface="Calibri"/>
              </a:rPr>
              <a:t>Εκκλησία = Σώμα Χριστού =&gt; </a:t>
            </a:r>
            <a:r>
              <a:rPr lang="el-GR" b="0" dirty="0" err="1">
                <a:solidFill>
                  <a:srgbClr val="7030A0"/>
                </a:solidFill>
                <a:ea typeface="Calibri"/>
                <a:cs typeface="Calibri"/>
              </a:rPr>
              <a:t>Θεανθρωπότητα</a:t>
            </a:r>
            <a:r>
              <a:rPr lang="el-GR" b="0" dirty="0">
                <a:solidFill>
                  <a:srgbClr val="7030A0"/>
                </a:solidFill>
                <a:ea typeface="Calibri"/>
                <a:cs typeface="Calibri"/>
              </a:rPr>
              <a:t>=Εκκλησία=Σωτηρία (ταυτόσημες έννοιες)</a:t>
            </a:r>
          </a:p>
          <a:p>
            <a:pPr algn="l"/>
            <a:endParaRPr lang="el-GR" sz="2400" b="0" dirty="0">
              <a:solidFill>
                <a:srgbClr val="7030A0"/>
              </a:solidFill>
              <a:ea typeface="Calibri"/>
              <a:cs typeface="Calibri"/>
            </a:endParaRPr>
          </a:p>
          <a:p>
            <a:pPr algn="l"/>
            <a:endParaRPr lang="el-GR" sz="2400" b="0" dirty="0">
              <a:solidFill>
                <a:srgbClr val="7030A0"/>
              </a:solidFill>
              <a:ea typeface="Calibri"/>
              <a:cs typeface="Calibri"/>
            </a:endParaRPr>
          </a:p>
          <a:p>
            <a:endParaRPr lang="el-GR" dirty="0"/>
          </a:p>
        </p:txBody>
      </p:sp>
      <p:graphicFrame>
        <p:nvGraphicFramePr>
          <p:cNvPr id="347" name="Διάγραμμα 346">
            <a:extLst>
              <a:ext uri="{FF2B5EF4-FFF2-40B4-BE49-F238E27FC236}">
                <a16:creationId xmlns:a16="http://schemas.microsoft.com/office/drawing/2014/main" id="{F73A5693-3B9B-A668-C84B-CDC969A2618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84631036"/>
              </p:ext>
            </p:extLst>
          </p:nvPr>
        </p:nvGraphicFramePr>
        <p:xfrm>
          <a:off x="859728" y="1600200"/>
          <a:ext cx="7126940" cy="52590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48079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93CD2F3-10DB-0AFB-1998-2FF0DEED35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853" y="208533"/>
            <a:ext cx="7636310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Α) Βασικοί χαρακτήρες της Κατήχησης και Χριστιανικής Αγωγής</a:t>
            </a:r>
            <a:endParaRPr lang="el-GR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B376DAA-D4AC-560A-E0B0-F9A889CE6C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343333"/>
            <a:ext cx="8644737" cy="1969770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</a:rPr>
              <a:t>4) </a:t>
            </a:r>
            <a:r>
              <a:rPr lang="el-GR" sz="2400" dirty="0" err="1">
                <a:solidFill>
                  <a:srgbClr val="7030A0"/>
                </a:solidFill>
              </a:rPr>
              <a:t>Σωτηριοκεντρικός</a:t>
            </a:r>
            <a:r>
              <a:rPr lang="el-GR" sz="2400" dirty="0">
                <a:solidFill>
                  <a:srgbClr val="7030A0"/>
                </a:solidFill>
              </a:rPr>
              <a:t> χαρακτήρας</a:t>
            </a:r>
          </a:p>
          <a:p>
            <a:endParaRPr lang="el-GR" sz="2400" dirty="0">
              <a:solidFill>
                <a:srgbClr val="7030A0"/>
              </a:solidFill>
            </a:endParaRPr>
          </a:p>
          <a:p>
            <a:pPr marL="342900" indent="-342900">
              <a:buFont typeface="Wingdings"/>
              <a:buChar char="v"/>
            </a:pPr>
            <a:r>
              <a:rPr lang="el-GR" b="0" dirty="0">
                <a:solidFill>
                  <a:srgbClr val="7030A0"/>
                </a:solidFill>
              </a:rPr>
              <a:t>Σωτηρία είναι η ζωή εν τη Εκκλησία, δηλαδή εν τω </a:t>
            </a:r>
            <a:r>
              <a:rPr lang="el-GR" b="0" err="1">
                <a:solidFill>
                  <a:srgbClr val="7030A0"/>
                </a:solidFill>
              </a:rPr>
              <a:t>Θεανθρώπω</a:t>
            </a:r>
            <a:r>
              <a:rPr lang="el-GR" b="0" dirty="0">
                <a:solidFill>
                  <a:srgbClr val="7030A0"/>
                </a:solidFill>
              </a:rPr>
              <a:t>, εν Αγία Τριάδι (Ι. </a:t>
            </a:r>
            <a:r>
              <a:rPr lang="el-GR" b="0" err="1">
                <a:solidFill>
                  <a:srgbClr val="7030A0"/>
                </a:solidFill>
              </a:rPr>
              <a:t>Πόποβιτς</a:t>
            </a:r>
            <a:r>
              <a:rPr lang="el-GR" b="0" dirty="0">
                <a:solidFill>
                  <a:srgbClr val="7030A0"/>
                </a:solidFill>
              </a:rPr>
              <a:t>, 1987,174)</a:t>
            </a:r>
          </a:p>
          <a:p>
            <a:pPr marL="342900" indent="-342900">
              <a:buFont typeface="Wingdings"/>
              <a:buChar char="v"/>
            </a:pPr>
            <a:endParaRPr lang="el-GR" b="0" dirty="0">
              <a:solidFill>
                <a:srgbClr val="7030A0"/>
              </a:solidFill>
            </a:endParaRPr>
          </a:p>
          <a:p>
            <a:pPr marL="342900" indent="-342900">
              <a:buFont typeface="Wingdings"/>
              <a:buChar char="v"/>
            </a:pPr>
            <a:r>
              <a:rPr lang="el-GR" b="0" dirty="0">
                <a:solidFill>
                  <a:srgbClr val="7030A0"/>
                </a:solidFill>
              </a:rPr>
              <a:t>Ο Θεάνθρωπος Χριστός είναι ο μοναδικός Σωτήρας (</a:t>
            </a:r>
            <a:r>
              <a:rPr lang="el-GR" b="0" dirty="0" err="1">
                <a:solidFill>
                  <a:srgbClr val="7030A0"/>
                </a:solidFill>
              </a:rPr>
              <a:t>Πρ</a:t>
            </a:r>
            <a:r>
              <a:rPr lang="el-GR" b="0" dirty="0">
                <a:solidFill>
                  <a:srgbClr val="7030A0"/>
                </a:solidFill>
              </a:rPr>
              <a:t>. 4,12)</a:t>
            </a:r>
          </a:p>
        </p:txBody>
      </p:sp>
      <p:graphicFrame>
        <p:nvGraphicFramePr>
          <p:cNvPr id="14" name="Διάγραμμα 13">
            <a:extLst>
              <a:ext uri="{FF2B5EF4-FFF2-40B4-BE49-F238E27FC236}">
                <a16:creationId xmlns:a16="http://schemas.microsoft.com/office/drawing/2014/main" id="{382975A6-05DD-BCFC-0F8A-82D43AD1C4E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6530018"/>
              </p:ext>
            </p:extLst>
          </p:nvPr>
        </p:nvGraphicFramePr>
        <p:xfrm>
          <a:off x="1090449" y="3820510"/>
          <a:ext cx="6989378" cy="1700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6507088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1A9AF4C-C316-88FC-4DC9-6626C4479E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1370" y="194155"/>
            <a:ext cx="7353684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Α) Βασικοί χαρακτήρες της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96A5F6C-F834-F79A-D498-7FB33AAA94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0273" y="1511017"/>
            <a:ext cx="8644737" cy="4616648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/>
              <a:t>Ειδοποιός διαφορά κάθε άλλης παιδείας και αγωγής από την 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</a:rPr>
              <a:t>Ορθόδοξη Χριστιανική αγωγή</a:t>
            </a:r>
            <a:r>
              <a:rPr lang="el-GR" dirty="0"/>
              <a:t> είναι η ανακαίνιση:</a:t>
            </a:r>
          </a:p>
          <a:p>
            <a:endParaRPr lang="el-GR" dirty="0"/>
          </a:p>
          <a:p>
            <a:r>
              <a:rPr lang="el-GR" dirty="0"/>
              <a:t>σύνδεση 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</a:rPr>
              <a:t>βιολογικής γέννησης</a:t>
            </a:r>
            <a:r>
              <a:rPr lang="el-GR" dirty="0"/>
              <a:t> με 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</a:rPr>
              <a:t>πνευματική αναγέννηση</a:t>
            </a:r>
          </a:p>
          <a:p>
            <a:r>
              <a:rPr lang="el-GR" dirty="0"/>
              <a:t>σύνδεση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</a:rPr>
              <a:t> βιολογικής νεότητας</a:t>
            </a:r>
            <a:r>
              <a:rPr lang="el-GR" dirty="0"/>
              <a:t> με 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</a:rPr>
              <a:t>πνευματική νεότητα</a:t>
            </a:r>
          </a:p>
          <a:p>
            <a:endParaRPr lang="el-GR" dirty="0"/>
          </a:p>
          <a:p>
            <a:r>
              <a:rPr lang="el-GR" dirty="0"/>
              <a:t>Η Εκκλησία αγκαλιάζει ολόκληρο τον κόσμο.</a:t>
            </a:r>
          </a:p>
          <a:p>
            <a:endParaRPr lang="el-GR" dirty="0"/>
          </a:p>
          <a:p>
            <a:r>
              <a:rPr lang="el-GR" dirty="0"/>
              <a:t>Το "ζην εν Χριστώ" οριοθετεί το διδακτικό έργο της εκκλησίας.</a:t>
            </a:r>
          </a:p>
          <a:p>
            <a:endParaRPr lang="el-GR" dirty="0"/>
          </a:p>
          <a:p>
            <a:r>
              <a:rPr lang="el-GR" dirty="0"/>
              <a:t>Η </a:t>
            </a:r>
            <a:r>
              <a:rPr lang="el-GR" dirty="0">
                <a:solidFill>
                  <a:srgbClr val="7030A0"/>
                </a:solidFill>
              </a:rPr>
              <a:t>θεωρητική κατάρτιση </a:t>
            </a:r>
            <a:r>
              <a:rPr lang="el-GR" dirty="0"/>
              <a:t>δεν επαρκεί να βοηθήσει παιδιά, νέους και ενήλικες να απαλλαγούν από τον </a:t>
            </a:r>
            <a:r>
              <a:rPr lang="el-GR" dirty="0">
                <a:solidFill>
                  <a:srgbClr val="0070C0"/>
                </a:solidFill>
              </a:rPr>
              <a:t>εγωκεντρισμό</a:t>
            </a:r>
            <a:r>
              <a:rPr lang="el-GR" dirty="0"/>
              <a:t> τους (</a:t>
            </a:r>
            <a:r>
              <a:rPr lang="el-GR" dirty="0">
                <a:solidFill>
                  <a:srgbClr val="7030A0"/>
                </a:solidFill>
              </a:rPr>
              <a:t>πνευματικός θάνατος</a:t>
            </a:r>
            <a:r>
              <a:rPr lang="el-GR" dirty="0"/>
              <a:t>) και να ενταχθούν στην ενότητα του μυστηρίου της Θείας Ευχαριστίας, στη </a:t>
            </a:r>
            <a:r>
              <a:rPr lang="el-GR" dirty="0">
                <a:solidFill>
                  <a:srgbClr val="0070C0"/>
                </a:solidFill>
              </a:rPr>
              <a:t>μυστηριακή και λατρευτική ζωή</a:t>
            </a:r>
            <a:r>
              <a:rPr lang="el-GR" dirty="0">
                <a:solidFill>
                  <a:srgbClr val="7030A0"/>
                </a:solidFill>
              </a:rPr>
              <a:t> </a:t>
            </a:r>
            <a:r>
              <a:rPr lang="el-GR" dirty="0">
                <a:solidFill>
                  <a:srgbClr val="0070C0"/>
                </a:solidFill>
              </a:rPr>
              <a:t>(</a:t>
            </a:r>
            <a:r>
              <a:rPr lang="el-GR" dirty="0">
                <a:solidFill>
                  <a:srgbClr val="7030A0"/>
                </a:solidFill>
              </a:rPr>
              <a:t>πνευματική αναγέννηση</a:t>
            </a:r>
            <a:r>
              <a:rPr lang="el-GR" dirty="0">
                <a:solidFill>
                  <a:srgbClr val="0070C0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2984898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DC7A24A-5FD5-B311-E3F7-8BA8540D3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1333" y="208533"/>
            <a:ext cx="7540588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Β) Εσφαλμένες μορφές Κατήχησης και Χριστιανικής Αγωγής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0886CD-0984-7AAA-62B9-85BAF3BAC6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942338"/>
            <a:ext cx="8644737" cy="3693319"/>
          </a:xfrm>
        </p:spPr>
        <p:txBody>
          <a:bodyPr wrap="square" lIns="0" tIns="0" rIns="0" bIns="0" anchor="t">
            <a:spAutoFit/>
          </a:bodyPr>
          <a:lstStyle/>
          <a:p>
            <a:pPr marL="457200" indent="-457200">
              <a:buAutoNum type="arabicPeriod"/>
            </a:pPr>
            <a:r>
              <a:rPr lang="el-GR" dirty="0"/>
              <a:t>Η έλλειψη συνέπειας των φορέων της κατήχησης και χριστιανικής αγωγής</a:t>
            </a:r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endParaRPr lang="el-GR" dirty="0" err="1"/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pPr marL="457200" indent="-457200">
              <a:buAutoNum type="arabicPeriod"/>
            </a:pPr>
            <a:endParaRPr lang="el-GR" dirty="0"/>
          </a:p>
          <a:p>
            <a:endParaRPr lang="el-GR" dirty="0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10E8C6AD-8D45-9935-CB7B-6148448AF49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68779077"/>
              </p:ext>
            </p:extLst>
          </p:nvPr>
        </p:nvGraphicFramePr>
        <p:xfrm>
          <a:off x="762000" y="1945256"/>
          <a:ext cx="7663131" cy="45346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011498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4B65AA-B139-C3EE-2FC9-A20D4D47E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472" y="208533"/>
            <a:ext cx="7933092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Β) Νοσηρές μορφές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DA8982F-7ED8-5F37-1797-CB5DEFE634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96461" y="1237847"/>
            <a:ext cx="8955850" cy="5232202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2. Η "βίαιη συνάντηση με το Θεό" και η "φίμωση"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Υπεύθυνοι με </a:t>
            </a:r>
            <a:r>
              <a:rPr lang="el-GR" dirty="0">
                <a:solidFill>
                  <a:srgbClr val="00B050"/>
                </a:solidFill>
              </a:rPr>
              <a:t>τάσεις αυθεντίας</a:t>
            </a:r>
            <a:r>
              <a:rPr lang="el-GR" dirty="0"/>
              <a:t> επιβάλλουν προσωπικές απόψεις ως τις μόνες αληθινές, στις οποίες οι νέοι είναι υποχρεωμένοι να σιωπούν.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Οι σύγχρονοι νέοι δεν δέχονται αβασάνιστα ό,τι τους υποχρεώνουν </a:t>
            </a:r>
            <a:r>
              <a:rPr lang="el-GR" dirty="0">
                <a:solidFill>
                  <a:srgbClr val="C00000"/>
                </a:solidFill>
              </a:rPr>
              <a:t>==&gt; </a:t>
            </a:r>
            <a:r>
              <a:rPr lang="el-GR" dirty="0">
                <a:solidFill>
                  <a:srgbClr val="00B050"/>
                </a:solidFill>
              </a:rPr>
              <a:t>διαρρηγνύεται</a:t>
            </a:r>
            <a:r>
              <a:rPr lang="el-GR" dirty="0"/>
              <a:t> η σχέση με την εκκλησία και δηλητηριάζεται η γνήσια εκκλησιαστική ζωή τους.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Η Εκκλησία δεν καταργεί την ανθρώπινη πρωτοβουλία</a:t>
            </a:r>
            <a:r>
              <a:rPr lang="el-GR" dirty="0"/>
              <a:t> και δεν επιβάλλει υποταγή.</a:t>
            </a:r>
          </a:p>
          <a:p>
            <a:pPr marL="342900" indent="-342900">
              <a:buFont typeface="Arial"/>
              <a:buChar char="•"/>
            </a:pPr>
            <a:r>
              <a:rPr lang="el-GR" dirty="0"/>
              <a:t>Πρώτος ο χριστός εναντιώθηκε στις τάσεις επιβολής.</a:t>
            </a:r>
          </a:p>
          <a:p>
            <a:endParaRPr lang="el-GR" dirty="0"/>
          </a:p>
          <a:p>
            <a:pPr marL="342900" indent="-342900">
              <a:buFont typeface="Arial"/>
              <a:buChar char="•"/>
            </a:pPr>
            <a:r>
              <a:rPr lang="el-GR" dirty="0"/>
              <a:t>Αρρωστημένη κατηχητική και χριστιανική παιδαγωγική προσπάθεια δημιουργεί για την εκκλησία </a:t>
            </a:r>
            <a:r>
              <a:rPr lang="el-GR" dirty="0">
                <a:solidFill>
                  <a:srgbClr val="C00000"/>
                </a:solidFill>
              </a:rPr>
              <a:t>μουσειακή εικόνα,</a:t>
            </a:r>
            <a:r>
              <a:rPr lang="el-GR" dirty="0"/>
              <a:t> ενεργή στο παρελθόν, ανενεργή στο παρόν.</a:t>
            </a:r>
          </a:p>
        </p:txBody>
      </p:sp>
    </p:spTree>
    <p:extLst>
      <p:ext uri="{BB962C8B-B14F-4D97-AF65-F5344CB8AC3E}">
        <p14:creationId xmlns:p14="http://schemas.microsoft.com/office/powerpoint/2010/main" val="16474567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74677B3-17E7-1A24-0CB4-E92E3288A3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1374" y="234809"/>
            <a:ext cx="7813759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Β) Νοσηρές μορφές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4C874D8-2940-2B15-6140-16AB1C0A9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03738" y="1306587"/>
            <a:ext cx="8617682" cy="923330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/>
              <a:t> Συχνά οι αδυναμίες όσων ασχολούνται με τη </a:t>
            </a:r>
            <a:r>
              <a:rPr lang="el-GR" dirty="0" err="1"/>
              <a:t>χριστιανοπαιδαγωγική</a:t>
            </a:r>
            <a:r>
              <a:rPr lang="el-GR" dirty="0"/>
              <a:t> αγωγή και την εκκλησιαστική διακονία αποκαλύπτονται με τη συμπεριφορά των νέων.</a:t>
            </a:r>
            <a:endParaRPr lang="el-GR"/>
          </a:p>
        </p:txBody>
      </p:sp>
      <p:graphicFrame>
        <p:nvGraphicFramePr>
          <p:cNvPr id="4" name="Διάγραμμα 3">
            <a:extLst>
              <a:ext uri="{FF2B5EF4-FFF2-40B4-BE49-F238E27FC236}">
                <a16:creationId xmlns:a16="http://schemas.microsoft.com/office/drawing/2014/main" id="{426AEE4A-85F3-394D-095F-4D2638C15A6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2905677"/>
              </p:ext>
            </p:extLst>
          </p:nvPr>
        </p:nvGraphicFramePr>
        <p:xfrm>
          <a:off x="973918" y="1600200"/>
          <a:ext cx="7493750" cy="52537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866526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CE7C25C-5E4A-6E9B-E3AE-368E2E6415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3336" y="208533"/>
            <a:ext cx="7970473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Γ. Σχετικισμός Ορθόδοξης πίστης και ζωής, Κατήχηση και Χριστιανική αγωγή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EB9B7C1F-680F-F1BF-9320-683866C0B0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942338"/>
            <a:ext cx="8644737" cy="615553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24EF7B3-F95E-A10E-B7CD-AB093C8C5020}"/>
              </a:ext>
            </a:extLst>
          </p:cNvPr>
          <p:cNvSpPr txBox="1"/>
          <p:nvPr/>
        </p:nvSpPr>
        <p:spPr>
          <a:xfrm>
            <a:off x="382439" y="1547004"/>
            <a:ext cx="8264104" cy="501675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342900" indent="-342900" algn="just">
              <a:buFont typeface="Wingdings"/>
              <a:buChar char="Ø"/>
            </a:pP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Ο 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νευμ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τικός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και 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ολιτισμικός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λούτος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της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Ορθόδοξης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χριστι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νικής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 πα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ράδοσης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και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ζωής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δέχετ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αι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σο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βα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ρές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επ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ιθέσεις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από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εκείνους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ου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επ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ιδιώκουν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να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εξ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λείψουν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κάθε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ντίστ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ση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και να επιβ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άλουν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έν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αν 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λλοιωμένο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τρό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πο 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ζωής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. </a:t>
            </a:r>
            <a:endParaRPr lang="el-GR" b="1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algn="just"/>
            <a:endParaRPr lang="en-US" sz="2000" b="1" dirty="0">
              <a:solidFill>
                <a:srgbClr val="0070C0"/>
              </a:solidFill>
              <a:latin typeface="Arial"/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Η 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σχετικο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π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οίηση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της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Ορθόδοξης</a:t>
            </a:r>
            <a:r>
              <a:rPr lang="en-US" sz="2000" b="1" dirty="0">
                <a:solidFill>
                  <a:srgbClr val="C00000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C00000"/>
                </a:solidFill>
                <a:latin typeface="Arial"/>
                <a:cs typeface="Arial"/>
              </a:rPr>
              <a:t>ίστης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και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ζωής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ροκ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λεί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σημ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ντική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δυσ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ρμονί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μέσ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στην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εκ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πα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ιδευτική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δι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δικ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cs typeface="Arial"/>
              </a:rPr>
              <a:t>σί</a:t>
            </a:r>
            <a:r>
              <a:rPr lang="en-US" sz="2000" b="1" dirty="0">
                <a:solidFill>
                  <a:srgbClr val="0070C0"/>
                </a:solidFill>
                <a:latin typeface="Arial"/>
                <a:cs typeface="Arial"/>
              </a:rPr>
              <a:t>α.</a:t>
            </a:r>
            <a:endParaRPr lang="el-GR" b="1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>
              <a:buFont typeface="Wingdings"/>
              <a:buChar char="Ø"/>
            </a:pPr>
            <a:endParaRPr lang="en-US" sz="2000" b="1" dirty="0">
              <a:solidFill>
                <a:srgbClr val="0070C0"/>
              </a:solidFill>
              <a:latin typeface="Arial"/>
              <a:ea typeface="Calibri"/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Οι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τάσεις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γι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 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ομογενο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π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οίηση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των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κοινωνιών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, 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ου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ροκύ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τουν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μέσ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 από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την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πα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γκοσμιο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οίηση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, 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ροκ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λούν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έντονες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ντιδράσεις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. </a:t>
            </a:r>
            <a:endParaRPr lang="en-US" sz="2000" b="1" dirty="0">
              <a:solidFill>
                <a:srgbClr val="0070C0"/>
              </a:solidFill>
              <a:latin typeface="Arial"/>
              <a:ea typeface="+mn-lt"/>
              <a:cs typeface="Arial"/>
            </a:endParaRPr>
          </a:p>
          <a:p>
            <a:pPr marL="342900" indent="-342900" algn="just">
              <a:buFont typeface="Wingdings"/>
              <a:buChar char="Ø"/>
            </a:pPr>
            <a:endParaRPr lang="en-US" sz="2000" b="1" dirty="0">
              <a:solidFill>
                <a:srgbClr val="0070C0"/>
              </a:solidFill>
              <a:latin typeface="Arial"/>
              <a:ea typeface="+mn-lt"/>
              <a:cs typeface="+mn-lt"/>
            </a:endParaRPr>
          </a:p>
          <a:p>
            <a:pPr marL="342900" indent="-342900" algn="just">
              <a:buFont typeface="Wingdings"/>
              <a:buChar char="Ø"/>
            </a:pP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Αυτές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εκδηλώνοντ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αι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μέσ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 από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την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υξ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νόμενη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συνειδητο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οίηση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των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ολιτισμών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γι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τις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π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ολιτισμικές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τους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ιδι</a:t>
            </a:r>
            <a:r>
              <a:rPr lang="en-US" sz="2000" b="1" dirty="0">
                <a:solidFill>
                  <a:srgbClr val="C00000"/>
                </a:solidFill>
                <a:latin typeface="Arial"/>
                <a:ea typeface="+mn-lt"/>
                <a:cs typeface="+mn-lt"/>
              </a:rPr>
              <a:t>α</a:t>
            </a:r>
            <a:r>
              <a:rPr lang="en-US" sz="2000" b="1" err="1">
                <a:solidFill>
                  <a:srgbClr val="C00000"/>
                </a:solidFill>
                <a:latin typeface="Arial"/>
                <a:ea typeface="+mn-lt"/>
                <a:cs typeface="+mn-lt"/>
              </a:rPr>
              <a:t>ιτερότητες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,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οι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οπ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οίες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απ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οτελούν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τον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π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υρήν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α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της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τα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υτότητάς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 </a:t>
            </a:r>
            <a:r>
              <a:rPr lang="en-US" sz="2000" b="1" err="1">
                <a:solidFill>
                  <a:srgbClr val="0070C0"/>
                </a:solidFill>
                <a:latin typeface="Arial"/>
                <a:ea typeface="+mn-lt"/>
                <a:cs typeface="+mn-lt"/>
              </a:rPr>
              <a:t>τους</a:t>
            </a:r>
            <a:r>
              <a:rPr lang="en-US" sz="2000" b="1" dirty="0">
                <a:solidFill>
                  <a:srgbClr val="0070C0"/>
                </a:solidFill>
                <a:latin typeface="Arial"/>
                <a:ea typeface="+mn-lt"/>
                <a:cs typeface="+mn-lt"/>
              </a:rPr>
              <a:t>.</a:t>
            </a:r>
            <a:endParaRPr lang="en-US" sz="2000" b="1" dirty="0">
              <a:solidFill>
                <a:srgbClr val="0070C0"/>
              </a:solidFill>
              <a:latin typeface="Arial"/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87972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D32AA16-775E-0264-712C-2CB9E2A2F9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8718" y="222910"/>
            <a:ext cx="4191771" cy="696594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ea typeface="Microsoft Sans Serif"/>
              </a:rPr>
              <a:t>Εισαγωγή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56C983E-35FA-8DFD-B83A-023DC13C3D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482263"/>
            <a:ext cx="8644737" cy="3385542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Α. Βασικοί χαρακτήρες της Κατήχησης και Χριστιανικής Αγωγής</a:t>
            </a:r>
          </a:p>
          <a:p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Β. Εσφαλμένες μορφές Κατήχησης και Χριστιανικής Αγωγής </a:t>
            </a:r>
          </a:p>
          <a:p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Γ. Σχετικισμός Ορθόδοξης πίστης και ζωής, Κατήχηση και Χριστιανική Αγωγή</a:t>
            </a:r>
          </a:p>
          <a:p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Δ. Βασικά συγγράμματα της Κατηχητικής και Χριστιανικής Παιδαγωγικής στην Ελλάδα</a:t>
            </a:r>
          </a:p>
          <a:p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Ε. Σκοποί και Διαίρεση της Κατηχητικής της Χριστιανικής Παιδαγωγικής</a:t>
            </a:r>
            <a:endParaRPr lang="el-GR" dirty="0">
              <a:solidFill>
                <a:srgbClr val="0070C0"/>
              </a:solidFill>
            </a:endParaRPr>
          </a:p>
        </p:txBody>
      </p:sp>
      <p:pic>
        <p:nvPicPr>
          <p:cNvPr id="4" name="Εικόνα 3" descr="Εικόνα που περιέχει κείμενο, σκίτσο/σχέδιο, ζωγραφιά, δάκτυλ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5E703CB5-740C-6483-C0AD-4ACBAD7F40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5914" y="5035132"/>
            <a:ext cx="3120425" cy="1528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4612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141879E5-1C6D-0E8C-AD56-46C8AFBC1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8804" y="208533"/>
            <a:ext cx="7813760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Γ. Σχετικισμός ορθόδοξης πίστης και ζωής, Κατήχηση και Χριστιανική αγωγή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8330F9D-6B3A-B082-93E9-6595A28894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763" y="1401792"/>
            <a:ext cx="8644737" cy="4001095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Τάσεις που αποπροσανατολίζουν το έργο της Κατήχησης και Χριστιανικής αγωγής</a:t>
            </a:r>
            <a:endParaRPr lang="el-GR">
              <a:solidFill>
                <a:srgbClr val="7030A0"/>
              </a:solidFill>
            </a:endParaRPr>
          </a:p>
          <a:p>
            <a:pPr marL="457200" indent="-457200">
              <a:buFont typeface="Wingdings"/>
              <a:buChar char="v"/>
            </a:pPr>
            <a:endParaRPr lang="el-GR" dirty="0"/>
          </a:p>
          <a:p>
            <a:pPr marL="342900" indent="-342900">
              <a:buFont typeface="Wingdings"/>
              <a:buChar char="v"/>
            </a:pPr>
            <a:r>
              <a:rPr lang="el-GR" dirty="0"/>
              <a:t>Στη σύγχρονη πλουραλιστική κοινωνία, η Κατήχηση και η Χριστιανική αγωγή χρειάζεται να ανανεωθούν και να προσαρμοστούν στις νέες </a:t>
            </a:r>
            <a:r>
              <a:rPr lang="el-GR" dirty="0">
                <a:solidFill>
                  <a:srgbClr val="FFC000"/>
                </a:solidFill>
              </a:rPr>
              <a:t>κοινωνικές προκλήσεις.</a:t>
            </a:r>
          </a:p>
          <a:p>
            <a:pPr marL="457200" indent="-457200">
              <a:buFont typeface="Wingdings"/>
              <a:buChar char="v"/>
            </a:pPr>
            <a:endParaRPr lang="el-GR" dirty="0"/>
          </a:p>
          <a:p>
            <a:pPr marL="457200" indent="-457200">
              <a:buFont typeface="Wingdings"/>
              <a:buChar char="v"/>
            </a:pPr>
            <a:r>
              <a:rPr lang="el-GR" dirty="0"/>
              <a:t>ο εκσυγχρονισμός και οι κοινωνικές αλλαγές θα επανεκτιμηθούν ως μέσα στην υπηρεσία του ανθρώπου και όχι ως επιβολές απρόσωπων δυνάμεων (πιέσεις 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παγκοσμιοποίησης</a:t>
            </a:r>
            <a:r>
              <a:rPr lang="el-GR" dirty="0">
                <a:solidFill>
                  <a:srgbClr val="0070C0"/>
                </a:solidFill>
              </a:rPr>
              <a:t>, </a:t>
            </a:r>
            <a:r>
              <a:rPr lang="el-GR" err="1">
                <a:solidFill>
                  <a:schemeClr val="accent3">
                    <a:lumMod val="76000"/>
                  </a:schemeClr>
                </a:solidFill>
              </a:rPr>
              <a:t>αξιακό</a:t>
            </a:r>
            <a:r>
              <a:rPr lang="el-GR" dirty="0">
                <a:solidFill>
                  <a:schemeClr val="accent3">
                    <a:lumMod val="76000"/>
                  </a:schemeClr>
                </a:solidFill>
              </a:rPr>
              <a:t> σχετικισμό</a:t>
            </a:r>
            <a:r>
              <a:rPr lang="el-GR" dirty="0">
                <a:solidFill>
                  <a:srgbClr val="0070C0"/>
                </a:solidFill>
              </a:rPr>
              <a:t>,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 </a:t>
            </a:r>
            <a:r>
              <a:rPr lang="el-GR" dirty="0">
                <a:solidFill>
                  <a:schemeClr val="accent4">
                    <a:lumMod val="76000"/>
                  </a:schemeClr>
                </a:solidFill>
              </a:rPr>
              <a:t>απρόσωπα συμφέροντα</a:t>
            </a:r>
            <a:r>
              <a:rPr lang="el-GR" dirty="0">
                <a:solidFill>
                  <a:srgbClr val="0070C0"/>
                </a:solidFill>
              </a:rPr>
              <a:t>).</a:t>
            </a:r>
          </a:p>
          <a:p>
            <a:pPr marL="457200" indent="-457200">
              <a:buFont typeface="Wingdings"/>
              <a:buChar char="v"/>
            </a:pPr>
            <a:endParaRPr lang="el-GR" dirty="0">
              <a:solidFill>
                <a:srgbClr val="0070C0"/>
              </a:solidFill>
            </a:endParaRPr>
          </a:p>
          <a:p>
            <a:pPr marL="457200" indent="-457200">
              <a:buFont typeface="Wingdings"/>
              <a:buChar char="v"/>
            </a:pPr>
            <a:endParaRPr lang="el-GR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64826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63C854E-715B-8856-0DA6-EA73A38EE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9054" y="208533"/>
            <a:ext cx="7587949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Γ. Σχετικισμός Ορθόδοξης πίστης και ζωής, Κατήχηση και Χριστιανική αγωγή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2E57A290-1965-EB7A-C96B-225DF1B585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279533"/>
            <a:ext cx="8644737" cy="5232202"/>
          </a:xfrm>
        </p:spPr>
        <p:txBody>
          <a:bodyPr wrap="square" lIns="0" tIns="0" rIns="0" bIns="0" anchor="t">
            <a:spAutoFit/>
          </a:bodyPr>
          <a:lstStyle/>
          <a:p>
            <a:pPr marL="342900" indent="-342900" algn="just">
              <a:buFont typeface="Wingdings"/>
              <a:buChar char="v"/>
            </a:pPr>
            <a:r>
              <a:rPr lang="el-GR" dirty="0"/>
              <a:t>Το Κατηχητικό και </a:t>
            </a:r>
            <a:r>
              <a:rPr lang="el-GR" err="1"/>
              <a:t>Χριστιανοπαιδαγωγικό</a:t>
            </a:r>
            <a:r>
              <a:rPr lang="el-GR" dirty="0"/>
              <a:t> έργο συμβάλλει ουσιαστικά στη 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βελτίωση της παιδείας</a:t>
            </a:r>
            <a:r>
              <a:rPr lang="el-GR" dirty="0"/>
              <a:t> και ειδικότερα της αγωγής, καθώς και σε κάθε μορφή εκπαιδευτικής διακονίας.</a:t>
            </a:r>
          </a:p>
          <a:p>
            <a:pPr marL="342900" indent="-342900" algn="just">
              <a:buFont typeface="Wingdings"/>
              <a:buChar char="v"/>
            </a:pPr>
            <a:endParaRPr lang="el-GR" dirty="0"/>
          </a:p>
          <a:p>
            <a:pPr marL="342900" indent="-342900" algn="just">
              <a:buFont typeface="Wingdings"/>
              <a:buChar char="v"/>
            </a:pPr>
            <a:r>
              <a:rPr lang="el-GR" dirty="0"/>
              <a:t> Δεν περιορίζεται στη μετάδοση θεωρητικών θρησκευτικών γνώσεων, αλλά στοχεύει κυρίως στο να βοηθήσει τους ανθρώπους να προσανατολιστούν σωστά μέσα στις </a:t>
            </a:r>
            <a:r>
              <a:rPr lang="el-GR" dirty="0">
                <a:solidFill>
                  <a:srgbClr val="C00000"/>
                </a:solidFill>
              </a:rPr>
              <a:t>προκλήσεις της σύγχρονης κοινωνίας.</a:t>
            </a:r>
          </a:p>
          <a:p>
            <a:pPr marL="342900" indent="-342900" algn="just">
              <a:buFont typeface="Wingdings"/>
              <a:buChar char="v"/>
            </a:pPr>
            <a:endParaRPr lang="el-GR" dirty="0">
              <a:solidFill>
                <a:srgbClr val="C00000"/>
              </a:solidFill>
            </a:endParaRPr>
          </a:p>
          <a:p>
            <a:pPr marL="342900" indent="-342900" algn="just">
              <a:buFont typeface="Wingdings"/>
              <a:buChar char="v"/>
            </a:pPr>
            <a:r>
              <a:rPr lang="el-GR" dirty="0"/>
              <a:t>Μέσα από αυτή τη διαδικασία, ο άνθρωπος ενδυναμώνεται σταδιακά, καθώς εντάσσεται στη διαρκώς μεταβαλλόμενη κοινωνία, της οποίας καλείται να αποτελέσει </a:t>
            </a:r>
            <a:r>
              <a:rPr lang="el-GR" dirty="0">
                <a:solidFill>
                  <a:srgbClr val="00B050"/>
                </a:solidFill>
              </a:rPr>
              <a:t>ενεργό και λειτουργικό μέλος. </a:t>
            </a:r>
          </a:p>
          <a:p>
            <a:pPr marL="342900" indent="-342900" algn="just">
              <a:buFont typeface="Wingdings"/>
              <a:buChar char="v"/>
            </a:pPr>
            <a:endParaRPr lang="el-GR" dirty="0"/>
          </a:p>
          <a:p>
            <a:pPr marL="342900" indent="-342900" algn="just">
              <a:buFont typeface="Wingdings"/>
              <a:buChar char="v"/>
            </a:pPr>
            <a:r>
              <a:rPr lang="el-GR" dirty="0"/>
              <a:t>Έτσι, μπορεί να αποκτήσει </a:t>
            </a:r>
            <a:r>
              <a:rPr lang="el-GR" dirty="0">
                <a:solidFill>
                  <a:srgbClr val="7030A0"/>
                </a:solidFill>
              </a:rPr>
              <a:t>πραγματική ελευθερία,</a:t>
            </a:r>
            <a:r>
              <a:rPr lang="el-GR" dirty="0"/>
              <a:t> αποφεύγοντας την παθητική προσαρμογή. Όσο περισσότερο καλλιεργείται, τόσο καλύτερα ανταποκρίνεται στις απαιτήσεις του συνεχώς μεταβαλλόμενου κόσμου.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460860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304E47A-01F7-DE7B-1525-8B5FAE32BE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37559" y="208533"/>
            <a:ext cx="7713118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Γ. Σχετικισμός Ορθόδοξης πίστης και ζωής, Κατήχηση και Χριστιανική αγωγή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DF10E69C-3338-DAD7-D577-E6A2B6C14F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477869"/>
            <a:ext cx="8644737" cy="5847755"/>
          </a:xfrm>
        </p:spPr>
        <p:txBody>
          <a:bodyPr wrap="square" lIns="0" tIns="0" rIns="0" bIns="0" anchor="t">
            <a:spAutoFit/>
          </a:bodyPr>
          <a:lstStyle/>
          <a:p>
            <a:pPr algn="just"/>
            <a:r>
              <a:rPr lang="el-GR" dirty="0">
                <a:solidFill>
                  <a:srgbClr val="7030A0"/>
                </a:solidFill>
              </a:rPr>
              <a:t>2. Ανάγκη αντιμετώπισης και διερεύνησης εκπαιδευτικών παραμορφωτικών τάσεων από την Κατηχητική και Χριστιανική παιδαγωγική</a:t>
            </a:r>
            <a:endParaRPr lang="el-GR"/>
          </a:p>
          <a:p>
            <a:endParaRPr lang="el-GR" dirty="0"/>
          </a:p>
          <a:p>
            <a:pPr marL="342900" indent="-342900">
              <a:buFont typeface="Wingdings"/>
              <a:buChar char="Ø"/>
            </a:pPr>
            <a:r>
              <a:rPr lang="el-GR" dirty="0"/>
              <a:t>Η Κατηχητική και Χριστιανική παιδαγωγική που υπηρετούν την πορεία τελείωσης του ανθρώπου, οφείλουν να διερευνήσουν της </a:t>
            </a:r>
            <a:r>
              <a:rPr lang="el-GR" dirty="0">
                <a:solidFill>
                  <a:srgbClr val="C00000"/>
                </a:solidFill>
              </a:rPr>
              <a:t>εκπαιδευτικές παραμορφωτικές τάσεις</a:t>
            </a:r>
            <a:r>
              <a:rPr lang="el-GR" dirty="0"/>
              <a:t> που ενισχύουν την </a:t>
            </a:r>
            <a:r>
              <a:rPr lang="el-GR" dirty="0">
                <a:solidFill>
                  <a:srgbClr val="C00000"/>
                </a:solidFill>
              </a:rPr>
              <a:t>αλλοτρίωσή </a:t>
            </a:r>
            <a:r>
              <a:rPr lang="el-GR" dirty="0"/>
              <a:t>του.</a:t>
            </a:r>
          </a:p>
          <a:p>
            <a:pPr marL="342900" indent="-342900">
              <a:buFont typeface="Wingdings"/>
              <a:buChar char="Ø"/>
            </a:pPr>
            <a:endParaRPr lang="el-GR" dirty="0"/>
          </a:p>
          <a:p>
            <a:pPr marL="342900" indent="-342900" algn="just">
              <a:buFont typeface="Arial"/>
              <a:buChar char="•"/>
            </a:pPr>
            <a:r>
              <a:rPr lang="el-GR" dirty="0"/>
              <a:t>Ο σύγχρονος θεολογικός προβληματισμός, η Παιδαγωγική και η Ψυχολογία καλούνται να ερευνήσουν με βάση το πνεύμα της εν Χριστώ ελευθερίας τα κοινωνικά δεδομένα και τις καταστάσεις που υποδουλώνουν τον άνθρωπο και του δημιουργούν </a:t>
            </a:r>
            <a:r>
              <a:rPr lang="el-GR" dirty="0">
                <a:solidFill>
                  <a:srgbClr val="C00000"/>
                </a:solidFill>
              </a:rPr>
              <a:t>αισθήματα</a:t>
            </a:r>
            <a:r>
              <a:rPr lang="el-GR" dirty="0"/>
              <a:t> </a:t>
            </a:r>
            <a:r>
              <a:rPr lang="el-GR" dirty="0">
                <a:solidFill>
                  <a:srgbClr val="C00000"/>
                </a:solidFill>
              </a:rPr>
              <a:t>ενοχής, κενότητα, απομόνωση, αποξένωση </a:t>
            </a:r>
            <a:r>
              <a:rPr lang="el-GR" dirty="0"/>
              <a:t>από τους άλλους.</a:t>
            </a:r>
          </a:p>
          <a:p>
            <a:pPr marL="342900" indent="-342900">
              <a:buFont typeface="Wingdings"/>
              <a:buChar char="Ø"/>
            </a:pPr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482946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B1C60DE-F6D1-797E-E9E2-AD1C7EB561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8971" y="132272"/>
            <a:ext cx="8240434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Δ. Βασικά συγγράμματα της Κατηχητικής και Χριστιανικής Παιδαγωγικής στην Ελλάδα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68E0F0E-4552-D92A-B37F-ABC87A9EC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455379"/>
            <a:ext cx="8644737" cy="5786199"/>
          </a:xfrm>
        </p:spPr>
        <p:txBody>
          <a:bodyPr wrap="square" lIns="0" tIns="0" rIns="0" bIns="0" anchor="t">
            <a:spAutoFit/>
          </a:bodyPr>
          <a:lstStyle/>
          <a:p>
            <a:pPr marL="342900" indent="-342900" algn="l">
              <a:buFont typeface="Arial"/>
              <a:buChar char="•"/>
            </a:pPr>
            <a:r>
              <a:rPr lang="el-GR" sz="2400" u="sng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Κ. </a:t>
            </a:r>
            <a:r>
              <a:rPr lang="el-GR" sz="2400" u="sng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Στρατιώτου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sz="2400" i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Κατηχητική,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Θεσσαλονίκη, 1929.</a:t>
            </a:r>
            <a:endParaRPr lang="el-GR" dirty="0">
              <a:solidFill>
                <a:srgbClr val="0070C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l-GR" sz="24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342900" indent="-342900" algn="l">
              <a:buFont typeface="Arial"/>
              <a:buChar char="•"/>
            </a:pPr>
            <a:r>
              <a:rPr lang="el-GR" sz="2400" u="sng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Π. </a:t>
            </a:r>
            <a:r>
              <a:rPr lang="el-GR" sz="2400" u="sng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Τρεμπέλα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sz="2400" i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Κατηχητική ή Ιστορία και Θεωρία της κατηχήσεως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sz="24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Εκδ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Ζωή, Αθήναι, 1931.</a:t>
            </a:r>
            <a:endParaRPr lang="el-GR" dirty="0">
              <a:solidFill>
                <a:srgbClr val="0070C0"/>
              </a:solidFill>
            </a:endParaRPr>
          </a:p>
          <a:p>
            <a:pPr marL="342900" indent="-342900" algn="l">
              <a:buFont typeface="Arial"/>
              <a:buChar char="•"/>
            </a:pPr>
            <a:endParaRPr lang="el-GR" sz="24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>
              <a:buFont typeface="Arial"/>
              <a:buChar char="•"/>
            </a:pPr>
            <a:r>
              <a:rPr lang="el-GR" sz="2400" u="sng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Ε. Θεοδώρου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sz="2400" i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Μαθήματα Κατηχητικής ή Χριστιανικής Παιδαγωγικής,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 Αθήναι,  1991.</a:t>
            </a:r>
            <a:endParaRPr lang="el-GR" dirty="0">
              <a:solidFill>
                <a:srgbClr val="0070C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l-GR" sz="24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>
              <a:buFont typeface="Arial"/>
              <a:buChar char="•"/>
            </a:pP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Κ. Γρηγοριάδη, Σχεδίασμα Ορθοδόξου Κατηχήσεως (υπαρξιακή προσέγγιση στην εν Χριστώ μόρφωση), </a:t>
            </a:r>
            <a:r>
              <a:rPr lang="el-GR" sz="24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χ.ε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., Αθήνα, 2002.</a:t>
            </a:r>
            <a:endParaRPr lang="el-GR" dirty="0">
              <a:solidFill>
                <a:srgbClr val="0070C0"/>
              </a:solidFill>
            </a:endParaRPr>
          </a:p>
          <a:p>
            <a:pPr marL="342900" indent="-342900" algn="just">
              <a:buFont typeface="Arial"/>
              <a:buChar char="•"/>
            </a:pPr>
            <a:endParaRPr lang="el-GR" sz="2400" dirty="0">
              <a:solidFill>
                <a:srgbClr val="0070C0"/>
              </a:solidFill>
              <a:latin typeface="Calibri"/>
              <a:ea typeface="Calibri"/>
              <a:cs typeface="Calibri"/>
            </a:endParaRPr>
          </a:p>
          <a:p>
            <a:pPr marL="342900" indent="-342900" algn="just">
              <a:buFont typeface="Arial"/>
              <a:buChar char="•"/>
            </a:pPr>
            <a:r>
              <a:rPr lang="el-GR" sz="2400" u="sng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Κ. Φράγκου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, </a:t>
            </a:r>
            <a:r>
              <a:rPr lang="el-GR" sz="2400" i="1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Εισαγωγή στην  Κατηχητική και Χριστιανική Παιδαγωγική, 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τ. Α΄, </a:t>
            </a:r>
            <a:r>
              <a:rPr lang="el-GR" sz="2400" dirty="0" err="1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εκδ</a:t>
            </a:r>
            <a:r>
              <a:rPr lang="el-GR" sz="2400" dirty="0">
                <a:solidFill>
                  <a:srgbClr val="0070C0"/>
                </a:solidFill>
                <a:latin typeface="Calibri"/>
                <a:ea typeface="Calibri"/>
                <a:cs typeface="Calibri"/>
              </a:rPr>
              <a:t>. Αδελφών Κυριακίδη, Θεσσαλονίκη, 2005.</a:t>
            </a:r>
            <a:endParaRPr lang="el-GR" dirty="0">
              <a:solidFill>
                <a:srgbClr val="0070C0"/>
              </a:solidFill>
            </a:endParaRPr>
          </a:p>
          <a:p>
            <a:endParaRPr lang="el-GR" dirty="0"/>
          </a:p>
          <a:p>
            <a:r>
              <a:rPr lang="el-G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748347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80B6293-A8BD-B45C-A6E9-067A1075EA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917" y="208533"/>
            <a:ext cx="8158816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Ε.  Σκοποί και Διαίρεση της Κατηχητικής της Χριστιανικής παιδαγωγικής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9DFFC2B-8B8B-356B-0F5E-80388CD9D4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7371" y="1692880"/>
            <a:ext cx="8544096" cy="5539978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Σκοποί της Κατηχητικής της Χριστιανικής παιδαγωγικής:</a:t>
            </a:r>
            <a:endParaRPr lang="el-GR">
              <a:solidFill>
                <a:srgbClr val="7030A0"/>
              </a:solidFill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sz="2400" dirty="0">
                <a:solidFill>
                  <a:srgbClr val="0070C0"/>
                </a:solidFill>
                <a:ea typeface="Microsoft Sans Serif"/>
              </a:rPr>
              <a:t>να εισαγάγει όσους ασχολούνται με αυτόν τον επιστημονικό τομέα στις βασικές επιμέρους </a:t>
            </a:r>
            <a:r>
              <a:rPr lang="el-GR" sz="2400" dirty="0">
                <a:solidFill>
                  <a:srgbClr val="C00000"/>
                </a:solidFill>
                <a:ea typeface="Microsoft Sans Serif"/>
              </a:rPr>
              <a:t>γνωστικές</a:t>
            </a:r>
            <a:r>
              <a:rPr lang="el-GR" sz="2400" dirty="0">
                <a:solidFill>
                  <a:srgbClr val="0070C0"/>
                </a:solidFill>
                <a:ea typeface="Microsoft Sans Serif"/>
              </a:rPr>
              <a:t> του περιοχές. </a:t>
            </a:r>
            <a:endParaRPr lang="el-GR" dirty="0">
              <a:ea typeface="Microsoft Sans Serif"/>
            </a:endParaRPr>
          </a:p>
          <a:p>
            <a:pPr marL="342900" indent="-342900">
              <a:buFont typeface="Wingdings"/>
              <a:buChar char="ü"/>
            </a:pPr>
            <a:endParaRPr lang="el-GR" sz="2400" dirty="0">
              <a:solidFill>
                <a:srgbClr val="0070C0"/>
              </a:solidFill>
              <a:ea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sz="2400" dirty="0">
                <a:solidFill>
                  <a:srgbClr val="0070C0"/>
                </a:solidFill>
                <a:ea typeface="Microsoft Sans Serif"/>
              </a:rPr>
              <a:t>η κριτική παρουσίαση και αξιολόγηση των κύριων </a:t>
            </a:r>
            <a:r>
              <a:rPr lang="el-GR" sz="2400" dirty="0">
                <a:solidFill>
                  <a:srgbClr val="C00000"/>
                </a:solidFill>
                <a:ea typeface="Microsoft Sans Serif"/>
              </a:rPr>
              <a:t>επιστημονικών συμπερασμάτων</a:t>
            </a:r>
            <a:r>
              <a:rPr lang="el-GR" sz="2400" dirty="0">
                <a:solidFill>
                  <a:srgbClr val="0070C0"/>
                </a:solidFill>
                <a:ea typeface="Microsoft Sans Serif"/>
              </a:rPr>
              <a:t> και </a:t>
            </a:r>
            <a:r>
              <a:rPr lang="el-GR" sz="2400" dirty="0">
                <a:solidFill>
                  <a:srgbClr val="C00000"/>
                </a:solidFill>
                <a:ea typeface="Microsoft Sans Serif"/>
              </a:rPr>
              <a:t>προβλημάτων</a:t>
            </a:r>
            <a:r>
              <a:rPr lang="el-GR" sz="2400" dirty="0">
                <a:solidFill>
                  <a:srgbClr val="0070C0"/>
                </a:solidFill>
                <a:ea typeface="Microsoft Sans Serif"/>
              </a:rPr>
              <a:t> του κλάδου.</a:t>
            </a:r>
            <a:endParaRPr lang="el-GR"/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228928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5D9F4214-893B-53A8-BE30-1348D7239F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5737" y="152400"/>
            <a:ext cx="7799381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>
                <a:ea typeface="Microsoft Sans Serif"/>
              </a:rPr>
              <a:t>Ε. Σκοποί και Διαίρεση της Κατηχητικής της Χριστιανικής παιδαγωγικής</a:t>
            </a:r>
            <a:endParaRPr lang="el-GR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612C07A2-FD13-C36E-F0D4-BB92A0D47D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324112"/>
            <a:ext cx="8644737" cy="7386638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 </a:t>
            </a:r>
            <a:r>
              <a:rPr lang="el-GR" sz="240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Διαίρεση της Κατηχητικής της Χριστιανικής παιδαγωγικής</a:t>
            </a: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457200" indent="-457200">
              <a:buAutoNum type="arabicPeriod"/>
            </a:pP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Η κατηχητική και χριστιανική παιδαγωγική </a:t>
            </a:r>
            <a:r>
              <a:rPr lang="el-GR" sz="2400" dirty="0">
                <a:solidFill>
                  <a:srgbClr val="C00000"/>
                </a:solidFill>
                <a:latin typeface="Microsoft Sans Serif"/>
                <a:ea typeface="Microsoft Sans Serif"/>
                <a:cs typeface="Microsoft Sans Serif"/>
              </a:rPr>
              <a:t>ως επιστημονικός κλάδος,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οι σταθμοί στην παιδαγωγική σκέψη και πράξη και οι </a:t>
            </a:r>
            <a:r>
              <a:rPr lang="el-GR" sz="2400" dirty="0">
                <a:solidFill>
                  <a:srgbClr val="C00000"/>
                </a:solidFill>
                <a:latin typeface="Microsoft Sans Serif"/>
                <a:ea typeface="Microsoft Sans Serif"/>
                <a:cs typeface="Microsoft Sans Serif"/>
              </a:rPr>
              <a:t>μέθοδοι έρευνάς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της.</a:t>
            </a:r>
          </a:p>
          <a:p>
            <a:pPr marL="457200" indent="-457200">
              <a:buAutoNum type="arabicPeriod"/>
            </a:pPr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    Κύρια </a:t>
            </a:r>
            <a:r>
              <a:rPr lang="el-GR" sz="2400" dirty="0">
                <a:solidFill>
                  <a:srgbClr val="C00000"/>
                </a:solidFill>
                <a:latin typeface="Microsoft Sans Serif"/>
                <a:ea typeface="Microsoft Sans Serif"/>
                <a:cs typeface="Microsoft Sans Serif"/>
              </a:rPr>
              <a:t>επιστημονικά κριτήρια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της επιστήμης της     Κατηχητικής και Χριστιανικής παιδαγωγικής.</a:t>
            </a: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2. </a:t>
            </a:r>
            <a:r>
              <a:rPr lang="el-GR" sz="2400" dirty="0" err="1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Χριστιανοπαιδαγωγική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θεωρία και πράξη στην παιδική και εφηβική ηλικία.</a:t>
            </a: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     Η συμβολή της στην </a:t>
            </a:r>
            <a:r>
              <a:rPr lang="el-GR" sz="2400" dirty="0">
                <a:solidFill>
                  <a:srgbClr val="00B050"/>
                </a:solidFill>
                <a:latin typeface="Microsoft Sans Serif"/>
                <a:ea typeface="Microsoft Sans Serif"/>
                <a:cs typeface="Microsoft Sans Serif"/>
              </a:rPr>
              <a:t>οικοδόμηση του χριστιανικού ήθους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από τα </a:t>
            </a:r>
            <a:r>
              <a:rPr lang="el-GR" sz="2400" dirty="0">
                <a:solidFill>
                  <a:srgbClr val="00B050"/>
                </a:solidFill>
                <a:latin typeface="Microsoft Sans Serif"/>
                <a:ea typeface="Microsoft Sans Serif"/>
                <a:cs typeface="Microsoft Sans Serif"/>
              </a:rPr>
              <a:t>παιδιά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και τους </a:t>
            </a:r>
            <a:r>
              <a:rPr lang="el-GR" sz="2400" dirty="0">
                <a:solidFill>
                  <a:srgbClr val="00B050"/>
                </a:solidFill>
                <a:latin typeface="Microsoft Sans Serif"/>
                <a:ea typeface="Microsoft Sans Serif"/>
                <a:cs typeface="Microsoft Sans Serif"/>
              </a:rPr>
              <a:t>εφήβους</a:t>
            </a:r>
            <a:r>
              <a:rPr lang="el-GR" sz="2400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.</a:t>
            </a: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457200" indent="-457200">
              <a:buAutoNum type="arabicPeriod"/>
            </a:pPr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6240432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D340EE50-DE32-F987-4658-89226ACAE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533"/>
            <a:ext cx="7655609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Ε. Σκοποί και Διαίρεση της Κατηχητικής της Χριστιανικής παιδαγωγικής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5F69E5C-34BA-121A-DE06-DD44B517253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49422" y="1295442"/>
            <a:ext cx="8644737" cy="6524863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400" b="1" i="0" u="none" strike="noStrike" baseline="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Διαίρεση της Κατηχητικής της Χριστιανικής παιδαγωγικής</a:t>
            </a:r>
            <a:r>
              <a:rPr lang="el-GR" sz="2400" b="0" i="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​</a:t>
            </a:r>
          </a:p>
          <a:p>
            <a:endParaRPr lang="el-GR" sz="240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  <a:p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3. Κατηχητική θεωρία και πράξη στους ενήλικες</a:t>
            </a:r>
          </a:p>
          <a:p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Αφορά κατήχηση πιστών </a:t>
            </a:r>
            <a:r>
              <a:rPr lang="el-GR" dirty="0">
                <a:solidFill>
                  <a:schemeClr val="accent2">
                    <a:lumMod val="76000"/>
                  </a:schemeClr>
                </a:solidFill>
                <a:latin typeface="Microsoft Sans Serif"/>
                <a:ea typeface="Microsoft Sans Serif"/>
                <a:cs typeface="Microsoft Sans Serif"/>
              </a:rPr>
              <a:t>κάθε ηλικίας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.</a:t>
            </a:r>
          </a:p>
          <a:p>
            <a:pPr marL="342900" indent="-342900">
              <a:buFont typeface="Wingdings"/>
              <a:buChar char="ü"/>
            </a:pPr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Η μυστηριακή κατήχηση που ακολουθεί το βάπτισμα εκτείνεται σε 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  <a:latin typeface="Microsoft Sans Serif"/>
                <a:ea typeface="Microsoft Sans Serif"/>
                <a:cs typeface="Microsoft Sans Serif"/>
              </a:rPr>
              <a:t>ολόκληρη τη ζωή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κάθε μέλους της Εκκλησίας. </a:t>
            </a:r>
            <a:endParaRPr lang="el-GR">
              <a:latin typeface="Microsoft Sans Serif"/>
              <a:ea typeface="Microsoft Sans Serif"/>
            </a:endParaRPr>
          </a:p>
          <a:p>
            <a:pPr marL="342900" indent="-342900">
              <a:buFont typeface="Wingdings"/>
              <a:buChar char="ü"/>
            </a:pPr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Πολλοί Ορθόδοξοι χριστιανοί είναι ουσιαστικά </a:t>
            </a:r>
            <a:r>
              <a:rPr lang="el-GR" dirty="0">
                <a:solidFill>
                  <a:srgbClr val="FFC000"/>
                </a:solidFill>
                <a:latin typeface="Microsoft Sans Serif"/>
                <a:ea typeface="Microsoft Sans Serif"/>
                <a:cs typeface="Microsoft Sans Serif"/>
              </a:rPr>
              <a:t>ακατήχητοι.</a:t>
            </a:r>
          </a:p>
          <a:p>
            <a:pPr marL="342900" indent="-342900">
              <a:buFont typeface="Wingdings"/>
              <a:buChar char="ü"/>
            </a:pPr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Άλλοι, κυρίως πρόσφυγες, θεωρούν το βάπτισμα απαραίτητο για την </a:t>
            </a:r>
            <a:r>
              <a:rPr lang="el-GR" dirty="0">
                <a:solidFill>
                  <a:srgbClr val="00B050"/>
                </a:solidFill>
                <a:latin typeface="Microsoft Sans Serif"/>
                <a:ea typeface="Microsoft Sans Serif"/>
                <a:cs typeface="Microsoft Sans Serif"/>
              </a:rPr>
              <a:t>ένταξή 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τους στη χώρα υποδοχής.</a:t>
            </a:r>
          </a:p>
          <a:p>
            <a:pPr marL="342900" indent="-342900">
              <a:buFont typeface="Wingdings"/>
              <a:buChar char="ü"/>
            </a:pPr>
            <a:endParaRPr lang="el-GR" dirty="0">
              <a:solidFill>
                <a:srgbClr val="0070C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Άλλοι για</a:t>
            </a:r>
            <a:r>
              <a:rPr lang="el-GR" dirty="0">
                <a:solidFill>
                  <a:srgbClr val="C00000"/>
                </a:solidFill>
                <a:latin typeface="Microsoft Sans Serif"/>
                <a:ea typeface="Microsoft Sans Serif"/>
                <a:cs typeface="Microsoft Sans Serif"/>
              </a:rPr>
              <a:t> ιδιοτελείς λόγους,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  <a:cs typeface="Microsoft Sans Serif"/>
              </a:rPr>
              <a:t> δέχονται το βάπτισμα χωρίς καμία κατήχηση, κάτι που αποτελεί σοβαρή κατάχρηση του μυστηρίου. </a:t>
            </a: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310156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F9E92B9-C464-28C7-061E-36865AE44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6276" y="208533"/>
            <a:ext cx="8158816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Ε. Σκοποί και Διαίρεση της Κατηχητικής της Χριστιανικής παιδαγωγικής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5D2668C-5DD3-0340-FCD3-3D94F952F5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92763" y="1338489"/>
            <a:ext cx="8644737" cy="4493538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Διαίρεση της Κατηχητικής της Χριστιανικής παιδαγωγικής</a:t>
            </a:r>
            <a:r>
              <a:rPr lang="el-GR" sz="2400" b="0" dirty="0">
                <a:solidFill>
                  <a:srgbClr val="7030A0"/>
                </a:solidFill>
                <a:latin typeface="Microsoft Sans Serif"/>
                <a:ea typeface="Microsoft Sans Serif"/>
                <a:cs typeface="Microsoft Sans Serif"/>
              </a:rPr>
              <a:t> </a:t>
            </a: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  <a:p>
            <a:pPr marL="342900" indent="-342900" algn="just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Υπάρχουν και εκείνοι που, αν και βρίσκονται εκτός Εκκλησίας, </a:t>
            </a:r>
            <a:r>
              <a:rPr lang="el-GR" dirty="0">
                <a:solidFill>
                  <a:srgbClr val="FFC000"/>
                </a:solidFill>
                <a:latin typeface="Microsoft Sans Serif"/>
                <a:ea typeface="Microsoft Sans Serif"/>
              </a:rPr>
              <a:t>αναζητούν με ειλικρίνεια την αλήθεια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 και τη σωτηρία, ψάχνοντας αυθεντικούς πνευματικούς οδηγούς. </a:t>
            </a:r>
          </a:p>
          <a:p>
            <a:pPr algn="just"/>
            <a:endParaRPr lang="el-GR" dirty="0">
              <a:solidFill>
                <a:srgbClr val="0070C0"/>
              </a:solidFill>
              <a:latin typeface="Microsoft Sans Serif"/>
              <a:ea typeface="Microsoft Sans Serif"/>
            </a:endParaRPr>
          </a:p>
          <a:p>
            <a:pPr marL="342900" indent="-342900" algn="just">
              <a:buFont typeface="Wingdings"/>
              <a:buChar char="ü"/>
            </a:pP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Σε όλες αυτές τις περιπτώσεις, το έργο της κατήχησης, όσο δύσκολο κι αν είναι, θεωρείται από την Εκκλησία </a:t>
            </a:r>
            <a:r>
              <a:rPr lang="el-GR" dirty="0">
                <a:solidFill>
                  <a:srgbClr val="00B050"/>
                </a:solidFill>
                <a:latin typeface="Microsoft Sans Serif"/>
                <a:ea typeface="Microsoft Sans Serif"/>
              </a:rPr>
              <a:t>εξαιρετικά σημαντικό και απολύτως αναγκαίο. </a:t>
            </a:r>
          </a:p>
          <a:p>
            <a:pPr algn="just"/>
            <a:endParaRPr lang="el-GR" dirty="0">
              <a:solidFill>
                <a:srgbClr val="0070C0"/>
              </a:solidFill>
              <a:latin typeface="Microsoft Sans Serif"/>
              <a:ea typeface="Microsoft Sans Serif"/>
            </a:endParaRPr>
          </a:p>
          <a:p>
            <a:pPr marL="342900" indent="-342900" algn="just">
              <a:buFont typeface="Wingdings"/>
              <a:buChar char="ü"/>
            </a:pPr>
            <a:r>
              <a:rPr lang="el-GR" dirty="0" err="1">
                <a:solidFill>
                  <a:srgbClr val="0070C0"/>
                </a:solidFill>
                <a:latin typeface="Microsoft Sans Serif"/>
                <a:ea typeface="Microsoft Sans Serif"/>
              </a:rPr>
              <a:t>Αντιστεκόμενη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 στις διάφορες πνευματικές τάσεις της εποχής, η Εκκλησία καλεί όλους να </a:t>
            </a:r>
            <a:r>
              <a:rPr lang="el-GR" dirty="0">
                <a:solidFill>
                  <a:srgbClr val="C00000"/>
                </a:solidFill>
                <a:latin typeface="Microsoft Sans Serif"/>
                <a:ea typeface="Microsoft Sans Serif"/>
              </a:rPr>
              <a:t>γνωρίσουν τον σωτήριο λόγο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 του Θεού και να συμμετάσχουν στη </a:t>
            </a:r>
            <a:r>
              <a:rPr lang="el-GR" dirty="0">
                <a:solidFill>
                  <a:srgbClr val="C00000"/>
                </a:solidFill>
                <a:latin typeface="Microsoft Sans Serif"/>
                <a:ea typeface="Microsoft Sans Serif"/>
              </a:rPr>
              <a:t>μυστηριακή ζωή</a:t>
            </a:r>
            <a:r>
              <a:rPr lang="el-GR" dirty="0">
                <a:solidFill>
                  <a:srgbClr val="0070C0"/>
                </a:solidFill>
                <a:latin typeface="Microsoft Sans Serif"/>
                <a:ea typeface="Microsoft Sans Serif"/>
              </a:rPr>
              <a:t> της Ορθοδοξίας.</a:t>
            </a:r>
          </a:p>
          <a:p>
            <a:endParaRPr lang="el-GR" sz="2400" b="0" dirty="0">
              <a:solidFill>
                <a:srgbClr val="000000"/>
              </a:solidFill>
              <a:latin typeface="Microsoft Sans Serif"/>
              <a:ea typeface="Microsoft Sans Serif"/>
              <a:cs typeface="Microsoft Sans Serif"/>
            </a:endParaRPr>
          </a:p>
        </p:txBody>
      </p:sp>
    </p:spTree>
    <p:extLst>
      <p:ext uri="{BB962C8B-B14F-4D97-AF65-F5344CB8AC3E}">
        <p14:creationId xmlns:p14="http://schemas.microsoft.com/office/powerpoint/2010/main" val="14618493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3335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0070C0"/>
                </a:solidFill>
              </a:rPr>
              <a:t>Ευχαριστώ!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288029" y="3815334"/>
            <a:ext cx="256984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0" dirty="0">
                <a:latin typeface="Microsoft Sans Serif"/>
                <a:cs typeface="Microsoft Sans Serif"/>
              </a:rPr>
              <a:t>Ερωτήσεις;</a:t>
            </a:r>
            <a:endParaRPr sz="4000">
              <a:latin typeface="Microsoft Sans Serif"/>
              <a:cs typeface="Microsoft Sans Serif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E39C2E5-7784-657D-FBC1-6BAAA2FAAD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533"/>
            <a:ext cx="7467600" cy="1415772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/>
              <a:t>Α) Βασικοί χαρακτήρες της Κατήχησης και Χριστιανικής Αγωγής</a:t>
            </a:r>
            <a:br>
              <a:rPr lang="el-GR" sz="3600" dirty="0"/>
            </a:br>
            <a:endParaRPr lang="el-GR" sz="36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B8EC399A-EC13-9E63-36EE-61EF8DCB63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251392"/>
            <a:ext cx="8644737" cy="923330"/>
          </a:xfrm>
        </p:spPr>
        <p:txBody>
          <a:bodyPr/>
          <a:lstStyle/>
          <a:p>
            <a:r>
              <a:rPr lang="el-GR" dirty="0"/>
              <a:t>Λόγοι που επιτάσσουν την ανάγκη οριοθέτησης των χαρακτήρων μιας Κατηχητικής και </a:t>
            </a:r>
            <a:r>
              <a:rPr lang="el-GR" dirty="0" err="1"/>
              <a:t>Χριστιανοπαιδαγωγικής</a:t>
            </a:r>
            <a:r>
              <a:rPr lang="el-GR" dirty="0"/>
              <a:t> διακονίας ανταποκρινόμενοι στη διδασκαλία της Εκκλησίας</a:t>
            </a:r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id="{58B49B64-BD11-BC9A-753C-117EDEC8668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33352828"/>
              </p:ext>
            </p:extLst>
          </p:nvPr>
        </p:nvGraphicFramePr>
        <p:xfrm>
          <a:off x="1295400" y="1713057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157129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D64D473-3782-E016-BF44-3794B14D1B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08533"/>
            <a:ext cx="7391400" cy="1538883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/>
              <a:t>Α) Βασικοί χαρακτήρες της Κατήχησης και Χριστιανικής Αγωγής </a:t>
            </a:r>
            <a:br>
              <a:rPr lang="el-GR" sz="2800" dirty="0"/>
            </a:b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3CD42584-CC8B-3124-9F4A-D5EB9CBB22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0" y="1428452"/>
            <a:ext cx="8644737" cy="307777"/>
          </a:xfrm>
        </p:spPr>
        <p:txBody>
          <a:bodyPr/>
          <a:lstStyle/>
          <a:p>
            <a:r>
              <a:rPr lang="el-GR" dirty="0"/>
              <a:t>.</a:t>
            </a:r>
          </a:p>
        </p:txBody>
      </p:sp>
      <p:graphicFrame>
        <p:nvGraphicFramePr>
          <p:cNvPr id="5" name="Διάγραμμα 4">
            <a:extLst>
              <a:ext uri="{FF2B5EF4-FFF2-40B4-BE49-F238E27FC236}">
                <a16:creationId xmlns:a16="http://schemas.microsoft.com/office/drawing/2014/main" id="{32AC2946-1E40-9F4A-17F6-7B1B9AA374A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62311531"/>
              </p:ext>
            </p:extLst>
          </p:nvPr>
        </p:nvGraphicFramePr>
        <p:xfrm>
          <a:off x="350808" y="1750605"/>
          <a:ext cx="8412192" cy="49089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91810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7EDA3B6-E0D2-0546-809C-0106FE0B1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717" y="208533"/>
            <a:ext cx="7570450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lang="el-GR" sz="2800" dirty="0">
                <a:ea typeface="Microsoft Sans Serif"/>
              </a:rPr>
              <a:t>Α) Βασικοί χαρακτήρες της Κατήχησης και Χριστιανικής Αγωγής</a:t>
            </a:r>
            <a:endParaRPr lang="el-GR" dirty="0"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4CD2E130-A85D-D22F-E793-F38375DD5F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78386" y="1712300"/>
            <a:ext cx="8644737" cy="3200876"/>
          </a:xfrm>
        </p:spPr>
        <p:txBody>
          <a:bodyPr wrap="square" lIns="0" tIns="0" rIns="0" bIns="0" anchor="t">
            <a:spAutoFit/>
          </a:bodyPr>
          <a:lstStyle/>
          <a:p>
            <a:pPr algn="l"/>
            <a:r>
              <a:rPr lang="el-GR" sz="2200" dirty="0">
                <a:solidFill>
                  <a:srgbClr val="002060"/>
                </a:solidFill>
                <a:latin typeface="Calibri"/>
                <a:ea typeface="Calibri"/>
                <a:cs typeface="Calibri"/>
              </a:rPr>
              <a:t>1</a:t>
            </a:r>
            <a:r>
              <a:rPr lang="el-GR" dirty="0">
                <a:solidFill>
                  <a:srgbClr val="002060"/>
                </a:solidFill>
                <a:ea typeface="Calibri"/>
                <a:cs typeface="Calibri"/>
              </a:rPr>
              <a:t>. </a:t>
            </a:r>
            <a:r>
              <a:rPr lang="el-GR" sz="2400" dirty="0">
                <a:solidFill>
                  <a:srgbClr val="002060"/>
                </a:solidFill>
                <a:ea typeface="Calibri"/>
                <a:cs typeface="Calibri"/>
              </a:rPr>
              <a:t>Ανθρωποκεντρικός χαρακτήρας</a:t>
            </a:r>
          </a:p>
          <a:p>
            <a:pPr algn="l"/>
            <a:endParaRPr lang="el-GR" sz="24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l"/>
            <a:r>
              <a:rPr lang="el-GR" sz="2400" dirty="0">
                <a:solidFill>
                  <a:srgbClr val="002060"/>
                </a:solidFill>
                <a:ea typeface="Calibri"/>
                <a:cs typeface="Calibri"/>
              </a:rPr>
              <a:t>2. </a:t>
            </a:r>
            <a:r>
              <a:rPr lang="el-GR" sz="2400" err="1">
                <a:solidFill>
                  <a:srgbClr val="7030A0"/>
                </a:solidFill>
                <a:ea typeface="Calibri"/>
                <a:cs typeface="Calibri"/>
              </a:rPr>
              <a:t>Θεανθρωποκεντρικός</a:t>
            </a:r>
            <a:r>
              <a:rPr lang="el-GR" sz="2400" dirty="0">
                <a:solidFill>
                  <a:srgbClr val="7030A0"/>
                </a:solidFill>
                <a:ea typeface="Calibri"/>
                <a:cs typeface="Calibri"/>
              </a:rPr>
              <a:t>- </a:t>
            </a:r>
            <a:r>
              <a:rPr lang="el-GR" sz="2400" err="1">
                <a:solidFill>
                  <a:srgbClr val="7030A0"/>
                </a:solidFill>
                <a:ea typeface="Calibri"/>
                <a:cs typeface="Calibri"/>
              </a:rPr>
              <a:t>Χριστοκεντρικός</a:t>
            </a:r>
            <a:r>
              <a:rPr lang="el-GR" sz="2400" dirty="0">
                <a:solidFill>
                  <a:srgbClr val="7030A0"/>
                </a:solidFill>
                <a:ea typeface="Calibri"/>
                <a:cs typeface="Calibri"/>
              </a:rPr>
              <a:t> χαρακτήρας</a:t>
            </a:r>
          </a:p>
          <a:p>
            <a:pPr algn="l"/>
            <a:endParaRPr lang="el-GR" sz="24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l"/>
            <a:r>
              <a:rPr lang="el-GR" sz="2400" dirty="0">
                <a:solidFill>
                  <a:srgbClr val="002060"/>
                </a:solidFill>
                <a:ea typeface="Calibri"/>
                <a:cs typeface="Calibri"/>
              </a:rPr>
              <a:t>3. </a:t>
            </a:r>
            <a:r>
              <a:rPr lang="el-GR" sz="2400" dirty="0">
                <a:solidFill>
                  <a:srgbClr val="00B050"/>
                </a:solidFill>
                <a:ea typeface="Calibri"/>
                <a:cs typeface="Calibri"/>
              </a:rPr>
              <a:t>Εκκλησιοκεντρικός χαρακτήρας</a:t>
            </a:r>
          </a:p>
          <a:p>
            <a:pPr algn="l"/>
            <a:endParaRPr lang="el-GR" sz="2400" dirty="0">
              <a:solidFill>
                <a:srgbClr val="002060"/>
              </a:solidFill>
              <a:ea typeface="Calibri"/>
              <a:cs typeface="Calibri"/>
            </a:endParaRPr>
          </a:p>
          <a:p>
            <a:pPr algn="l"/>
            <a:r>
              <a:rPr lang="el-GR" sz="2400" dirty="0">
                <a:solidFill>
                  <a:srgbClr val="002060"/>
                </a:solidFill>
                <a:ea typeface="Calibri"/>
                <a:cs typeface="Calibri"/>
              </a:rPr>
              <a:t>4. </a:t>
            </a:r>
            <a:r>
              <a:rPr lang="el-GR" sz="2400" err="1">
                <a:solidFill>
                  <a:schemeClr val="accent6">
                    <a:lumMod val="76000"/>
                  </a:schemeClr>
                </a:solidFill>
                <a:ea typeface="Calibri"/>
                <a:cs typeface="Calibri"/>
              </a:rPr>
              <a:t>Σωτηριοκεντρικός</a:t>
            </a:r>
            <a:r>
              <a:rPr lang="el-GR" sz="2400" dirty="0">
                <a:solidFill>
                  <a:schemeClr val="accent6">
                    <a:lumMod val="76000"/>
                  </a:schemeClr>
                </a:solidFill>
                <a:ea typeface="Calibri"/>
                <a:cs typeface="Calibri"/>
              </a:rPr>
              <a:t> χαρακτήρας</a:t>
            </a:r>
          </a:p>
          <a:p>
            <a:pPr algn="l"/>
            <a:endParaRPr lang="el-GR" dirty="0">
              <a:solidFill>
                <a:srgbClr val="92D050"/>
              </a:solidFill>
              <a:ea typeface="Calibri"/>
              <a:cs typeface="Calibri"/>
            </a:endParaRPr>
          </a:p>
          <a:p>
            <a:endParaRPr lang="el-GR" dirty="0"/>
          </a:p>
        </p:txBody>
      </p:sp>
      <p:pic>
        <p:nvPicPr>
          <p:cNvPr id="4" name="Εικόνα 3" descr="Εικόνα που περιέχει γραφική ύλη, μολύβι, κείμενο, είδη γραφείου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C97BF3DB-8DE7-8F72-0C69-564BA886FA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420000">
            <a:off x="6124574" y="3899540"/>
            <a:ext cx="2447925" cy="226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8519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4F7CF620-C2E5-BCF7-BE32-7A3684324B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0600" y="208533"/>
            <a:ext cx="6705600" cy="861774"/>
          </a:xfrm>
        </p:spPr>
        <p:txBody>
          <a:bodyPr/>
          <a:lstStyle/>
          <a:p>
            <a:pPr algn="ctr"/>
            <a:r>
              <a:rPr lang="el-GR" sz="2800" dirty="0"/>
              <a:t>Α) Βασικοί χαρακτήρες της Κατήχησης και Χριστιανικής Αγωγής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5103BEF2-47F2-1F2E-97E3-AC669B00E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371600"/>
            <a:ext cx="8644737" cy="4370427"/>
          </a:xfrm>
        </p:spPr>
        <p:txBody>
          <a:bodyPr wrap="square" lIns="0" tIns="0" rIns="0" bIns="0" anchor="t">
            <a:spAutoFit/>
          </a:bodyPr>
          <a:lstStyle/>
          <a:p>
            <a:pPr marL="457200" indent="-457200">
              <a:buAutoNum type="arabicPeriod"/>
            </a:pPr>
            <a:r>
              <a:rPr lang="el-GR" sz="2400" dirty="0">
                <a:solidFill>
                  <a:srgbClr val="7030A0"/>
                </a:solidFill>
              </a:rPr>
              <a:t>Ανθρωποκεντρικός χαρακτήρας</a:t>
            </a:r>
            <a:r>
              <a:rPr lang="el-GR" dirty="0">
                <a:solidFill>
                  <a:srgbClr val="7030A0"/>
                </a:solidFill>
              </a:rPr>
              <a:t> </a:t>
            </a:r>
          </a:p>
          <a:p>
            <a:endParaRPr lang="el-GR" dirty="0"/>
          </a:p>
          <a:p>
            <a:r>
              <a:rPr lang="el-GR" dirty="0"/>
              <a:t>Η αγωγή σχετίζεται άμεσα με φιλοσοφίες. </a:t>
            </a:r>
          </a:p>
          <a:p>
            <a:endParaRPr lang="el-GR" dirty="0"/>
          </a:p>
          <a:p>
            <a:r>
              <a:rPr lang="el-GR" dirty="0"/>
              <a:t>Κάθε φιλοσοφία εκφράζεται με διαφορετικό τρόπο για τον άνθρωπο. </a:t>
            </a:r>
          </a:p>
          <a:p>
            <a:endParaRPr lang="el-GR" dirty="0"/>
          </a:p>
          <a:p>
            <a:r>
              <a:rPr lang="el-GR" dirty="0"/>
              <a:t>Έτσι η έννοια της αγωγής και κάθε παιδευτικής ενέργειας και διακονίας εξαρτάται από: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dirty="0"/>
              <a:t>την</a:t>
            </a:r>
            <a:r>
              <a:rPr lang="el-GR" dirty="0">
                <a:solidFill>
                  <a:srgbClr val="FFC000"/>
                </a:solidFill>
              </a:rPr>
              <a:t> </a:t>
            </a:r>
            <a:r>
              <a:rPr lang="el-GR" dirty="0">
                <a:solidFill>
                  <a:srgbClr val="C00000"/>
                </a:solidFill>
              </a:rPr>
              <a:t>έννοια της ανθρώπινης ζωής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dirty="0">
              <a:solidFill>
                <a:srgbClr val="FFC00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dirty="0"/>
              <a:t>τον</a:t>
            </a:r>
            <a:r>
              <a:rPr lang="el-GR" dirty="0">
                <a:solidFill>
                  <a:srgbClr val="C00000"/>
                </a:solidFill>
              </a:rPr>
              <a:t> σκοπό</a:t>
            </a:r>
            <a:r>
              <a:rPr lang="el-GR" dirty="0"/>
              <a:t> και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dirty="0"/>
              <a:t>τον </a:t>
            </a:r>
            <a:r>
              <a:rPr lang="el-GR" dirty="0">
                <a:solidFill>
                  <a:srgbClr val="00B050"/>
                </a:solidFill>
              </a:rPr>
              <a:t>προορισμό</a:t>
            </a:r>
            <a:r>
              <a:rPr lang="el-GR" dirty="0"/>
              <a:t> της</a:t>
            </a:r>
          </a:p>
        </p:txBody>
      </p:sp>
      <p:pic>
        <p:nvPicPr>
          <p:cNvPr id="4" name="Εικόνα 3" descr="Εικόνα που περιέχει κείμενο&#10;&#10;Το περιεχόμενο που δημιουργείται από ΑΙ μπορεί να μην είναι σωστό.">
            <a:extLst>
              <a:ext uri="{FF2B5EF4-FFF2-40B4-BE49-F238E27FC236}">
                <a16:creationId xmlns:a16="http://schemas.microsoft.com/office/drawing/2014/main" id="{E995BC36-8396-6D63-BD30-9686454919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83370" y="4416904"/>
            <a:ext cx="2895600" cy="1733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6834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571BB79-35E2-F499-18E4-4E3B760BF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228600"/>
            <a:ext cx="6477000" cy="861774"/>
          </a:xfrm>
        </p:spPr>
        <p:txBody>
          <a:bodyPr wrap="square" lIns="0" tIns="0" rIns="0" bIns="0" anchor="t">
            <a:spAutoFit/>
          </a:bodyPr>
          <a:lstStyle/>
          <a:p>
            <a:pPr algn="ctr"/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Sans Serif"/>
                <a:ea typeface="+mj-ea"/>
                <a:cs typeface="Microsoft Sans Serif"/>
              </a:rPr>
              <a:t>Α) Βασικοί χαρακτήρες της Κατήχησης και Χριστιανικής Αγωγής</a:t>
            </a:r>
            <a:endParaRPr lang="el-GR" sz="2800">
              <a:solidFill>
                <a:prstClr val="white"/>
              </a:solidFill>
              <a:ea typeface="Microsoft Sans Serif"/>
            </a:endParaRP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0D9BDA3-C7B4-F22F-F594-87B7F6820D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49631" y="1295400"/>
            <a:ext cx="8644737" cy="1231106"/>
          </a:xfrm>
        </p:spPr>
        <p:txBody>
          <a:bodyPr/>
          <a:lstStyle/>
          <a:p>
            <a:endParaRPr lang="el-GR" dirty="0"/>
          </a:p>
          <a:p>
            <a:endParaRPr lang="el-GR" dirty="0"/>
          </a:p>
          <a:p>
            <a:endParaRPr lang="el-GR" dirty="0"/>
          </a:p>
          <a:p>
            <a:endParaRPr lang="el-GR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B1BB82F-DAEB-6AEA-E85A-483EE5EEFA88}"/>
              </a:ext>
            </a:extLst>
          </p:cNvPr>
          <p:cNvSpPr txBox="1"/>
          <p:nvPr/>
        </p:nvSpPr>
        <p:spPr>
          <a:xfrm>
            <a:off x="762000" y="1318846"/>
            <a:ext cx="7162800" cy="329320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>
              <a:buAutoNum type="arabicPeriod"/>
            </a:pPr>
            <a:r>
              <a:rPr lang="el-GR" sz="2400" b="1" dirty="0">
                <a:solidFill>
                  <a:srgbClr val="7030A0"/>
                </a:solidFill>
                <a:latin typeface="Arial"/>
                <a:cs typeface="Arial"/>
              </a:rPr>
              <a:t>Ανθρωποκεντρικός χαρακτήρας</a:t>
            </a:r>
          </a:p>
          <a:p>
            <a:pPr marL="457200" indent="-457200">
              <a:buAutoNum type="arabicPeriod"/>
            </a:pPr>
            <a:endParaRPr lang="el-GR" sz="2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l-GR" sz="20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l-GR" sz="2000" b="1" dirty="0">
                <a:solidFill>
                  <a:srgbClr val="0070C0"/>
                </a:solidFill>
                <a:latin typeface="Arial"/>
                <a:cs typeface="Arial"/>
              </a:rPr>
              <a:t>Η αγωγή και κάθε άλλη διακονία και παιδευτική ενέργεια πραγματοποιείται ως </a:t>
            </a:r>
            <a:r>
              <a:rPr lang="el-GR" sz="2000" b="1" dirty="0">
                <a:solidFill>
                  <a:srgbClr val="C00000"/>
                </a:solidFill>
                <a:latin typeface="Arial"/>
                <a:cs typeface="Arial"/>
              </a:rPr>
              <a:t>κοινωνικό γεγονός</a:t>
            </a:r>
            <a:r>
              <a:rPr lang="el-GR" sz="2000" b="1" dirty="0">
                <a:solidFill>
                  <a:srgbClr val="0070C0"/>
                </a:solidFill>
                <a:latin typeface="Arial"/>
                <a:cs typeface="Arial"/>
              </a:rPr>
              <a:t> :</a:t>
            </a:r>
          </a:p>
          <a:p>
            <a:endParaRPr lang="el-G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000" b="1" dirty="0">
                <a:solidFill>
                  <a:srgbClr val="FFC000"/>
                </a:solidFill>
                <a:latin typeface="Arial"/>
                <a:cs typeface="Arial"/>
              </a:rPr>
              <a:t>Άμεσα </a:t>
            </a:r>
            <a:r>
              <a:rPr lang="el-GR" sz="2000" b="1" dirty="0">
                <a:solidFill>
                  <a:srgbClr val="0070C0"/>
                </a:solidFill>
                <a:latin typeface="Arial"/>
                <a:cs typeface="Arial"/>
              </a:rPr>
              <a:t>με την επικοινωνία μεταξύ των ανθρώπων </a:t>
            </a:r>
          </a:p>
          <a:p>
            <a:pPr marL="342900" indent="-342900">
              <a:buFont typeface="Wingdings" panose="05000000000000000000" pitchFamily="2" charset="2"/>
              <a:buChar char="v"/>
            </a:pPr>
            <a:endParaRPr lang="el-GR" sz="20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l-GR" sz="2000" b="1" dirty="0">
                <a:solidFill>
                  <a:srgbClr val="FFC000"/>
                </a:solidFill>
                <a:latin typeface="Arial"/>
                <a:cs typeface="Arial"/>
              </a:rPr>
              <a:t>έμμεσα</a:t>
            </a:r>
            <a:r>
              <a:rPr lang="el-GR" sz="2000" b="1" dirty="0">
                <a:solidFill>
                  <a:srgbClr val="0070C0"/>
                </a:solidFill>
                <a:latin typeface="Arial"/>
                <a:cs typeface="Arial"/>
              </a:rPr>
              <a:t> με αντικείμενα ή άλλους παράγοντες της κοινωνίας </a:t>
            </a:r>
            <a:r>
              <a:rPr lang="el-GR" sz="2000" dirty="0">
                <a:solidFill>
                  <a:srgbClr val="0070C0"/>
                </a:solidFill>
                <a:latin typeface="Arial"/>
                <a:cs typeface="Arial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191806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AEEF7EE-271F-886C-8E5E-0383886B77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208533"/>
            <a:ext cx="6858000" cy="861774"/>
          </a:xfrm>
        </p:spPr>
        <p:txBody>
          <a:bodyPr/>
          <a:lstStyle/>
          <a:p>
            <a:pPr algn="ctr"/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Sans Serif"/>
                <a:ea typeface="+mj-ea"/>
                <a:cs typeface="Microsoft Sans Serif"/>
              </a:rPr>
              <a:t>Α) Βασικοί χαρακτήρες της Κατήχησης και Χριστιανικής Αγωγής</a:t>
            </a:r>
            <a:endParaRPr lang="el-GR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02208B0A-70D2-693A-25EF-7F550A3644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6730" y="1562750"/>
            <a:ext cx="8644737" cy="4308872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dirty="0">
                <a:solidFill>
                  <a:srgbClr val="7030A0"/>
                </a:solidFill>
              </a:rPr>
              <a:t>Ο πρωταρχικός χαρακτήρας της αγωγής και κάθε άλλης εκπαιδευτικής ενέργειας και διακονίας είναι ανθρωποκεντρικός.</a:t>
            </a:r>
          </a:p>
          <a:p>
            <a:endParaRPr lang="el-GR" dirty="0"/>
          </a:p>
          <a:p>
            <a:r>
              <a:rPr lang="el-GR" dirty="0"/>
              <a:t>Ως προς την αγωγή προβάλλουν τα ακόλουθα ερωτήματα :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accent6">
                    <a:lumMod val="49000"/>
                  </a:schemeClr>
                </a:solidFill>
              </a:rPr>
              <a:t>Τι είναι ο άνθρωπος;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accent3">
                    <a:lumMod val="49000"/>
                  </a:schemeClr>
                </a:solidFill>
              </a:rPr>
              <a:t>Τι είναι η ανθρώπινη ύπαρξη;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rgbClr val="FFC000"/>
                </a:solidFill>
              </a:rPr>
              <a:t>Ποια η ποιότητα και η ασύγκριτη αξία του;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l-GR" dirty="0">
                <a:solidFill>
                  <a:schemeClr val="accent2"/>
                </a:solidFill>
              </a:rPr>
              <a:t>Ποιος ο βαθμός προβολής από το σχολείο και άλλους παιδευτικούς θεσμούς της  ανθρώπινης αξίας ως μοναδικής;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290294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A1E4301-9CB6-B9B9-A0BD-BEEFACDDBC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208533"/>
            <a:ext cx="7391400" cy="861774"/>
          </a:xfrm>
        </p:spPr>
        <p:txBody>
          <a:bodyPr/>
          <a:lstStyle/>
          <a:p>
            <a:pPr algn="ctr"/>
            <a:r>
              <a:rPr kumimoji="0" lang="el-GR" sz="2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icrosoft Sans Serif"/>
                <a:ea typeface="+mj-ea"/>
                <a:cs typeface="Microsoft Sans Serif"/>
              </a:rPr>
              <a:t>Α) Βασικοί χαρακτήρες της Κατήχησης και Χριστιανικής Αγωγής</a:t>
            </a:r>
            <a:endParaRPr lang="el-GR" sz="2800" dirty="0"/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8D4B8C04-E937-7937-6814-AA3951BFEDA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447800"/>
            <a:ext cx="8644737" cy="5047536"/>
          </a:xfrm>
        </p:spPr>
        <p:txBody>
          <a:bodyPr wrap="square" lIns="0" tIns="0" rIns="0" bIns="0" anchor="t">
            <a:spAutoFit/>
          </a:bodyPr>
          <a:lstStyle/>
          <a:p>
            <a:r>
              <a:rPr lang="el-GR" sz="2400" dirty="0">
                <a:solidFill>
                  <a:srgbClr val="7030A0"/>
                </a:solidFill>
              </a:rPr>
              <a:t>2. Ο </a:t>
            </a:r>
            <a:r>
              <a:rPr lang="el-GR" sz="2400" err="1">
                <a:solidFill>
                  <a:srgbClr val="7030A0"/>
                </a:solidFill>
              </a:rPr>
              <a:t>Θεανθρωποκεντρικός</a:t>
            </a:r>
            <a:r>
              <a:rPr lang="el-GR" sz="2400" dirty="0">
                <a:solidFill>
                  <a:srgbClr val="7030A0"/>
                </a:solidFill>
              </a:rPr>
              <a:t> - </a:t>
            </a:r>
            <a:r>
              <a:rPr lang="el-GR" sz="2400" err="1">
                <a:solidFill>
                  <a:srgbClr val="7030A0"/>
                </a:solidFill>
              </a:rPr>
              <a:t>Χριστοκεντρικός</a:t>
            </a:r>
            <a:r>
              <a:rPr lang="el-GR" sz="2400" dirty="0">
                <a:solidFill>
                  <a:srgbClr val="7030A0"/>
                </a:solidFill>
              </a:rPr>
              <a:t> χαρακτήρας</a:t>
            </a:r>
          </a:p>
          <a:p>
            <a:endParaRPr lang="el-GR" sz="2400" dirty="0">
              <a:solidFill>
                <a:srgbClr val="7030A0"/>
              </a:solidFill>
            </a:endParaRPr>
          </a:p>
          <a:p>
            <a:r>
              <a:rPr lang="el-GR" dirty="0" err="1"/>
              <a:t>Θεανθρωποκεντρικός</a:t>
            </a:r>
            <a:r>
              <a:rPr lang="el-GR" dirty="0"/>
              <a:t> προσανατολισμός</a:t>
            </a:r>
          </a:p>
          <a:p>
            <a:r>
              <a:rPr lang="el-GR" dirty="0"/>
              <a:t>ο </a:t>
            </a:r>
            <a:r>
              <a:rPr lang="el-GR" dirty="0" err="1"/>
              <a:t>Απ</a:t>
            </a:r>
            <a:r>
              <a:rPr lang="el-GR" dirty="0"/>
              <a:t>. Παύλος προτρέπει</a:t>
            </a:r>
            <a:r>
              <a:rPr lang="el-GR" b="0" dirty="0"/>
              <a:t> 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να γίνουμε </a:t>
            </a:r>
            <a:r>
              <a:rPr lang="el-GR" dirty="0" err="1">
                <a:solidFill>
                  <a:srgbClr val="0070C0"/>
                </a:solidFill>
                <a:ea typeface="Calibri"/>
                <a:cs typeface="Calibri"/>
              </a:rPr>
              <a:t>Χριστοειδείς</a:t>
            </a:r>
            <a:r>
              <a:rPr lang="el-GR" dirty="0"/>
              <a:t>:</a:t>
            </a:r>
          </a:p>
          <a:p>
            <a:endParaRPr lang="el-G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dirty="0"/>
              <a:t>να αποκτήσουμε «</a:t>
            </a:r>
            <a:r>
              <a:rPr lang="el-GR" dirty="0">
                <a:solidFill>
                  <a:schemeClr val="accent6">
                    <a:lumMod val="76000"/>
                  </a:schemeClr>
                </a:solidFill>
              </a:rPr>
              <a:t>νουν Χριστού</a:t>
            </a:r>
            <a:r>
              <a:rPr lang="el-GR" dirty="0"/>
              <a:t>» (Α΄ Κολ. 2,16) «</a:t>
            </a:r>
            <a:r>
              <a:rPr lang="el-GR" err="1"/>
              <a:t>άχρις</a:t>
            </a:r>
            <a:r>
              <a:rPr lang="el-GR" dirty="0"/>
              <a:t> ου μορφωθεί Χριστός» μέσα μας (</a:t>
            </a:r>
            <a:r>
              <a:rPr lang="el-GR" err="1"/>
              <a:t>Γαλ</a:t>
            </a:r>
            <a:r>
              <a:rPr lang="el-GR" dirty="0"/>
              <a:t>. 4,19)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l-GR" dirty="0"/>
              <a:t>«</a:t>
            </a:r>
            <a:r>
              <a:rPr lang="el-GR" err="1">
                <a:solidFill>
                  <a:srgbClr val="00B050"/>
                </a:solidFill>
              </a:rPr>
              <a:t>Θεμέλιον</a:t>
            </a:r>
            <a:r>
              <a:rPr lang="el-GR" dirty="0"/>
              <a:t> ουδείς δύναται </a:t>
            </a:r>
            <a:r>
              <a:rPr lang="el-GR" err="1"/>
              <a:t>θείναι</a:t>
            </a:r>
            <a:r>
              <a:rPr lang="el-GR" dirty="0"/>
              <a:t> παρά τον κείμενο, </a:t>
            </a:r>
            <a:r>
              <a:rPr lang="el-GR" err="1"/>
              <a:t>ος</a:t>
            </a:r>
            <a:r>
              <a:rPr lang="el-GR" dirty="0"/>
              <a:t> </a:t>
            </a:r>
            <a:r>
              <a:rPr lang="el-GR" err="1"/>
              <a:t>εστιν</a:t>
            </a:r>
            <a:r>
              <a:rPr lang="el-GR" dirty="0"/>
              <a:t> Ιησούς Χριστός» (Α΄ Κολ. 3,12)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dirty="0">
              <a:ea typeface="Calibri"/>
            </a:endParaRPr>
          </a:p>
          <a:p>
            <a:pPr algn="l"/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Η Παιδεία και ειδικότερα η αγωγή βασίζεται σε </a:t>
            </a:r>
            <a:r>
              <a:rPr lang="el-GR" err="1">
                <a:solidFill>
                  <a:srgbClr val="0070C0"/>
                </a:solidFill>
                <a:ea typeface="Calibri"/>
                <a:cs typeface="Calibri"/>
              </a:rPr>
              <a:t>θεανθρώπινη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 βάση και πηγάζει από τη διδασκαλία περί </a:t>
            </a:r>
            <a:r>
              <a:rPr lang="el-GR" dirty="0">
                <a:solidFill>
                  <a:schemeClr val="accent2"/>
                </a:solidFill>
                <a:ea typeface="Calibri"/>
                <a:cs typeface="Calibri"/>
              </a:rPr>
              <a:t>καινού ανθρώπου</a:t>
            </a:r>
            <a:r>
              <a:rPr lang="el-GR" dirty="0">
                <a:solidFill>
                  <a:srgbClr val="0070C0"/>
                </a:solidFill>
                <a:ea typeface="Calibri"/>
                <a:cs typeface="Calibri"/>
              </a:rPr>
              <a:t>.</a:t>
            </a:r>
            <a:endParaRPr lang="el-GR" dirty="0">
              <a:solidFill>
                <a:srgbClr val="0070C0"/>
              </a:solidFill>
            </a:endParaRPr>
          </a:p>
          <a:p>
            <a:pPr algn="l"/>
            <a:endParaRPr lang="el-GR" dirty="0">
              <a:solidFill>
                <a:srgbClr val="0070C0"/>
              </a:solidFill>
              <a:ea typeface="Calibri"/>
              <a:cs typeface="Calibri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el-GR" dirty="0">
              <a:ea typeface="Calibri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71845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9999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478</TotalTime>
  <Words>882</Words>
  <Application>Microsoft Office PowerPoint</Application>
  <PresentationFormat>Προβολή στην οθόνη (4:3)</PresentationFormat>
  <Paragraphs>189</Paragraphs>
  <Slides>28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28</vt:i4>
      </vt:variant>
    </vt:vector>
  </HeadingPairs>
  <TitlesOfParts>
    <vt:vector size="29" baseType="lpstr">
      <vt:lpstr>Office Theme</vt:lpstr>
      <vt:lpstr>Παρουσίαση του PowerPoint</vt:lpstr>
      <vt:lpstr>Εισαγωγή</vt:lpstr>
      <vt:lpstr>Α) Βασικοί χαρακτήρες της Κατήχησης και Χριστιανικής Αγωγής </vt:lpstr>
      <vt:lpstr>Α) Βασικοί χαρακτήρες της Κατήχησης και Χριστιανικής Αγωγής  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Α) Βασικοί χαρακτήρες της Κατήχησης και Χριστιανικής Αγωγής</vt:lpstr>
      <vt:lpstr>Β) Εσφαλμένες μορφές Κατήχησης και Χριστιανικής Αγωγής</vt:lpstr>
      <vt:lpstr>Β) Νοσηρές μορφές Κατήχησης και Χριστιανικής Αγωγής</vt:lpstr>
      <vt:lpstr>Β) Νοσηρές μορφές Κατήχησης και Χριστιανικής Αγωγής</vt:lpstr>
      <vt:lpstr>Γ. Σχετικισμός Ορθόδοξης πίστης και ζωής, Κατήχηση και Χριστιανική αγωγή</vt:lpstr>
      <vt:lpstr>Γ. Σχετικισμός ορθόδοξης πίστης και ζωής, Κατήχηση και Χριστιανική αγωγή</vt:lpstr>
      <vt:lpstr>Γ. Σχετικισμός Ορθόδοξης πίστης και ζωής, Κατήχηση και Χριστιανική αγωγή</vt:lpstr>
      <vt:lpstr>Γ. Σχετικισμός Ορθόδοξης πίστης και ζωής, Κατήχηση και Χριστιανική αγωγή</vt:lpstr>
      <vt:lpstr>Δ. Βασικά συγγράμματα της Κατηχητικής και Χριστιανικής Παιδαγωγικής στην Ελλάδα</vt:lpstr>
      <vt:lpstr>Ε.  Σκοποί και Διαίρεση της Κατηχητικής της Χριστιανικής παιδαγωγικής</vt:lpstr>
      <vt:lpstr>Ε. Σκοποί και Διαίρεση της Κατηχητικής της Χριστιανικής παιδαγωγικής</vt:lpstr>
      <vt:lpstr>Ε. Σκοποί και Διαίρεση της Κατηχητικής της Χριστιανικής παιδαγωγικής</vt:lpstr>
      <vt:lpstr>Ε. Σκοποί και Διαίρεση της Κατηχητικής της Χριστιανικής παιδαγωγικής</vt:lpstr>
      <vt:lpstr>Ευχαριστώ!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ΚΥΡΙΑΚΗ ΜΥΣΤΑΚΙΔΟΥ</cp:lastModifiedBy>
  <cp:revision>1296</cp:revision>
  <dcterms:created xsi:type="dcterms:W3CDTF">2022-02-22T22:38:49Z</dcterms:created>
  <dcterms:modified xsi:type="dcterms:W3CDTF">2025-05-05T13:19:08Z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2021-03-19T00:00:00Z</vt:filetime>
  </property>
  <property fmtid="{D5CDD505-2E9C-101B-9397-08002B2CF9AE}" pid="3" name="Creator">
    <vt:lpwstr>Microsoft® PowerPoint® για το Office 365</vt:lpwstr>
  </property>
  <property fmtid="{D5CDD505-2E9C-101B-9397-08002B2CF9AE}" pid="4" name="LastSaved">
    <vt:filetime>2022-02-22T00:00:00Z</vt:filetime>
  </property>
</Properties>
</file>