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 id="2147483654" r:id="rId3"/>
    <p:sldMasterId id="2147483659" r:id="rId4"/>
  </p:sldMasterIdLst>
  <p:sldIdLst>
    <p:sldId id="256" r:id="rId5"/>
    <p:sldId id="270"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75" r:id="rId19"/>
    <p:sldId id="276" r:id="rId20"/>
    <p:sldId id="277" r:id="rId21"/>
    <p:sldId id="278" r:id="rId22"/>
    <p:sldId id="279" r:id="rId23"/>
    <p:sldId id="280" r:id="rId24"/>
    <p:sldId id="284" r:id="rId25"/>
    <p:sldId id="283" r:id="rId26"/>
    <p:sldId id="282" r:id="rId27"/>
    <p:sldId id="281" r:id="rId28"/>
    <p:sldId id="286" r:id="rId29"/>
    <p:sldId id="285" r:id="rId30"/>
    <p:sldId id="289" r:id="rId31"/>
    <p:sldId id="288" r:id="rId32"/>
    <p:sldId id="290" r:id="rId33"/>
    <p:sldId id="291" r:id="rId34"/>
    <p:sldId id="292" r:id="rId35"/>
    <p:sldId id="294" r:id="rId36"/>
    <p:sldId id="293"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4" r:id="rId56"/>
    <p:sldId id="317" r:id="rId57"/>
    <p:sldId id="313" r:id="rId58"/>
    <p:sldId id="316" r:id="rId59"/>
    <p:sldId id="315" r:id="rId60"/>
    <p:sldId id="318" r:id="rId61"/>
    <p:sldId id="319" r:id="rId62"/>
    <p:sldId id="320" r:id="rId63"/>
    <p:sldId id="323" r:id="rId64"/>
    <p:sldId id="322" r:id="rId65"/>
    <p:sldId id="269" r:id="rId66"/>
  </p:sldIdLst>
  <p:sldSz cx="9144000" cy="6858000" type="screen4x3"/>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6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6"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43A2C26D-97EB-4BCF-9B3B-EEFA8E950DF8}" type="slidenum">
              <a:t>‹#›</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0"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7"/>
          </p:nvPr>
        </p:nvSpPr>
        <p:spPr/>
        <p:txBody>
          <a:bodyPr/>
          <a:lstStyle/>
          <a:p>
            <a:r>
              <a:t>Footer</a:t>
            </a:r>
          </a:p>
        </p:txBody>
      </p:sp>
      <p:sp>
        <p:nvSpPr>
          <p:cNvPr id="5" name="PlaceHolder 4"/>
          <p:cNvSpPr>
            <a:spLocks noGrp="1"/>
          </p:cNvSpPr>
          <p:nvPr>
            <p:ph type="sldNum" idx="8"/>
          </p:nvPr>
        </p:nvSpPr>
        <p:spPr/>
        <p:txBody>
          <a:bodyPr/>
          <a:lstStyle/>
          <a:p>
            <a:fld id="{52DF4643-E52A-4AA0-9CFD-B6F8F5875557}" type="slidenum">
              <a:t>‹#›</a:t>
            </a:fld>
            <a:endParaRPr/>
          </a:p>
        </p:txBody>
      </p:sp>
      <p:sp>
        <p:nvSpPr>
          <p:cNvPr id="6" name="PlaceHolder 5"/>
          <p:cNvSpPr>
            <a:spLocks noGrp="1"/>
          </p:cNvSpPr>
          <p:nvPr>
            <p:ph type="dt" idx="9"/>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6"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7"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0"/>
          </p:nvPr>
        </p:nvSpPr>
        <p:spPr/>
        <p:txBody>
          <a:bodyPr/>
          <a:lstStyle/>
          <a:p>
            <a:r>
              <a:t>Footer</a:t>
            </a:r>
          </a:p>
        </p:txBody>
      </p:sp>
      <p:sp>
        <p:nvSpPr>
          <p:cNvPr id="5" name="PlaceHolder 4"/>
          <p:cNvSpPr>
            <a:spLocks noGrp="1"/>
          </p:cNvSpPr>
          <p:nvPr>
            <p:ph type="sldNum" idx="11"/>
          </p:nvPr>
        </p:nvSpPr>
        <p:spPr/>
        <p:txBody>
          <a:bodyPr/>
          <a:lstStyle/>
          <a:p>
            <a:fld id="{E6834E17-5D3C-4F67-8E24-0B6D17265CEE}" type="slidenum">
              <a:t>‹#›</a:t>
            </a:fld>
            <a:endParaRPr/>
          </a:p>
        </p:txBody>
      </p:sp>
      <p:sp>
        <p:nvSpPr>
          <p:cNvPr id="6" name="PlaceHolder 5"/>
          <p:cNvSpPr>
            <a:spLocks noGrp="1"/>
          </p:cNvSpPr>
          <p:nvPr>
            <p:ph type="dt" idx="12"/>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tle Only">
    <p:spTree>
      <p:nvGrpSpPr>
        <p:cNvPr id="1" name=""/>
        <p:cNvGrpSpPr/>
        <p:nvPr/>
      </p:nvGrpSpPr>
      <p:grpSpPr>
        <a:xfrm>
          <a:off x="0" y="0"/>
          <a:ext cx="0" cy="0"/>
          <a:chOff x="0" y="0"/>
          <a:chExt cx="0" cy="0"/>
        </a:xfrm>
      </p:grpSpPr>
      <p:sp>
        <p:nvSpPr>
          <p:cNvPr id="28"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9"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0"/>
          </p:nvPr>
        </p:nvSpPr>
        <p:spPr/>
        <p:txBody>
          <a:bodyPr/>
          <a:lstStyle/>
          <a:p>
            <a:r>
              <a:t>Footer</a:t>
            </a:r>
          </a:p>
        </p:txBody>
      </p:sp>
      <p:sp>
        <p:nvSpPr>
          <p:cNvPr id="5" name="PlaceHolder 4"/>
          <p:cNvSpPr>
            <a:spLocks noGrp="1"/>
          </p:cNvSpPr>
          <p:nvPr>
            <p:ph type="sldNum" idx="11"/>
          </p:nvPr>
        </p:nvSpPr>
        <p:spPr/>
        <p:txBody>
          <a:bodyPr/>
          <a:lstStyle/>
          <a:p>
            <a:fld id="{D20EF485-FC85-471D-A53A-5178978217A2}" type="slidenum">
              <a:t>‹#›</a:t>
            </a:fld>
            <a:endParaRPr/>
          </a:p>
        </p:txBody>
      </p:sp>
      <p:sp>
        <p:nvSpPr>
          <p:cNvPr id="6" name="PlaceHolder 5"/>
          <p:cNvSpPr>
            <a:spLocks noGrp="1"/>
          </p:cNvSpPr>
          <p:nvPr>
            <p:ph type="dt" idx="12"/>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2"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43"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6"/>
          </p:nvPr>
        </p:nvSpPr>
        <p:spPr/>
        <p:txBody>
          <a:bodyPr/>
          <a:lstStyle/>
          <a:p>
            <a:r>
              <a:t>Footer</a:t>
            </a:r>
          </a:p>
        </p:txBody>
      </p:sp>
      <p:sp>
        <p:nvSpPr>
          <p:cNvPr id="5" name="PlaceHolder 4"/>
          <p:cNvSpPr>
            <a:spLocks noGrp="1"/>
          </p:cNvSpPr>
          <p:nvPr>
            <p:ph type="sldNum" idx="17"/>
          </p:nvPr>
        </p:nvSpPr>
        <p:spPr/>
        <p:txBody>
          <a:bodyPr/>
          <a:lstStyle/>
          <a:p>
            <a:fld id="{03CBE448-D34A-455D-89ED-C30098F2167A}" type="slidenum">
              <a:t>‹#›</a:t>
            </a:fld>
            <a:endParaRPr/>
          </a:p>
        </p:txBody>
      </p:sp>
      <p:sp>
        <p:nvSpPr>
          <p:cNvPr id="6" name="PlaceHolder 5"/>
          <p:cNvSpPr>
            <a:spLocks noGrp="1"/>
          </p:cNvSpPr>
          <p:nvPr>
            <p:ph type="dt" idx="18"/>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6"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2" name="PlaceHolder 3"/>
          <p:cNvSpPr>
            <a:spLocks noGrp="1"/>
          </p:cNvSpPr>
          <p:nvPr>
            <p:ph type="ftr" idx="1"/>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3" name="PlaceHolder 4"/>
          <p:cNvSpPr>
            <a:spLocks noGrp="1"/>
          </p:cNvSpPr>
          <p:nvPr>
            <p:ph type="sldNum" idx="2"/>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B4152FE8-E912-4B5F-A651-0526590F5D8C}"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4" name="PlaceHolder 5"/>
          <p:cNvSpPr>
            <a:spLocks noGrp="1"/>
          </p:cNvSpPr>
          <p:nvPr>
            <p:ph type="dt" idx="3"/>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4"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15"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16" name="PlaceHolder 3"/>
          <p:cNvSpPr>
            <a:spLocks noGrp="1"/>
          </p:cNvSpPr>
          <p:nvPr>
            <p:ph type="ftr" idx="7"/>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17" name="PlaceHolder 4"/>
          <p:cNvSpPr>
            <a:spLocks noGrp="1"/>
          </p:cNvSpPr>
          <p:nvPr>
            <p:ph type="sldNum" idx="8"/>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8D1E1B71-5067-4D79-ADDF-421E2F4B5047}"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18" name="PlaceHolder 5"/>
          <p:cNvSpPr>
            <a:spLocks noGrp="1"/>
          </p:cNvSpPr>
          <p:nvPr>
            <p:ph type="dt" idx="9"/>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1"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22"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23" name="PlaceHolder 3"/>
          <p:cNvSpPr>
            <a:spLocks noGrp="1"/>
          </p:cNvSpPr>
          <p:nvPr>
            <p:ph type="ftr" idx="10"/>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24" name="PlaceHolder 4"/>
          <p:cNvSpPr>
            <a:spLocks noGrp="1"/>
          </p:cNvSpPr>
          <p:nvPr>
            <p:ph type="sldNum" idx="11"/>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543659F6-E740-4BEA-90F9-FAAE474F7DD4}"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25" name="PlaceHolder 5"/>
          <p:cNvSpPr>
            <a:spLocks noGrp="1"/>
          </p:cNvSpPr>
          <p:nvPr>
            <p:ph type="dt" idx="12"/>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38"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39" name="PlaceHolder 3"/>
          <p:cNvSpPr>
            <a:spLocks noGrp="1"/>
          </p:cNvSpPr>
          <p:nvPr>
            <p:ph type="ftr" idx="16"/>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40" name="PlaceHolder 4"/>
          <p:cNvSpPr>
            <a:spLocks noGrp="1"/>
          </p:cNvSpPr>
          <p:nvPr>
            <p:ph type="sldNum" idx="17"/>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4DDC6924-612E-4F73-81FF-1174EFFA206C}"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41" name="PlaceHolder 5"/>
          <p:cNvSpPr>
            <a:spLocks noGrp="1"/>
          </p:cNvSpPr>
          <p:nvPr>
            <p:ph type="dt" idx="18"/>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6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4" name="object 2"/>
          <p:cNvPicPr/>
          <p:nvPr/>
        </p:nvPicPr>
        <p:blipFill>
          <a:blip r:embed="rId2">
            <a:lum bright="20000"/>
          </a:blip>
          <a:stretch/>
        </p:blipFill>
        <p:spPr>
          <a:xfrm>
            <a:off x="0" y="0"/>
            <a:ext cx="9143280" cy="6857280"/>
          </a:xfrm>
          <a:prstGeom prst="rect">
            <a:avLst/>
          </a:prstGeom>
          <a:noFill/>
          <a:ln w="0">
            <a:noFill/>
          </a:ln>
        </p:spPr>
      </p:pic>
      <p:sp>
        <p:nvSpPr>
          <p:cNvPr id="45" name="object 3"/>
          <p:cNvSpPr/>
          <p:nvPr/>
        </p:nvSpPr>
        <p:spPr>
          <a:xfrm>
            <a:off x="6400800" y="6095880"/>
            <a:ext cx="2494800" cy="378000"/>
          </a:xfrm>
          <a:prstGeom prst="rect">
            <a:avLst/>
          </a:prstGeom>
          <a:noFill/>
          <a:ln w="0">
            <a:noFill/>
          </a:ln>
        </p:spPr>
        <p:style>
          <a:lnRef idx="0">
            <a:scrgbClr r="0" g="0" b="0"/>
          </a:lnRef>
          <a:fillRef idx="0">
            <a:scrgbClr r="0" g="0" b="0"/>
          </a:fillRef>
          <a:effectRef idx="0">
            <a:scrgbClr r="0" g="0" b="0"/>
          </a:effectRef>
          <a:fontRef idx="minor"/>
        </p:style>
        <p:txBody>
          <a:bodyPr lIns="0" tIns="12600" rIns="0" bIns="0" anchor="t">
            <a:spAutoFit/>
          </a:bodyPr>
          <a:lstStyle/>
          <a:p>
            <a:pPr marL="12600" defTabSz="914400">
              <a:lnSpc>
                <a:spcPct val="100000"/>
              </a:lnSpc>
              <a:spcBef>
                <a:spcPts val="99"/>
              </a:spcBef>
            </a:pPr>
            <a:r>
              <a:rPr lang="el-GR" sz="2400" b="1" u="none" strike="noStrike" spc="-6">
                <a:solidFill>
                  <a:srgbClr val="006FC0"/>
                </a:solidFill>
                <a:uFillTx/>
                <a:latin typeface="Calibri"/>
              </a:rPr>
              <a:t>Ιωάννα</a:t>
            </a:r>
            <a:r>
              <a:rPr lang="el-GR" sz="2400" b="1" u="none" strike="noStrike" spc="-40">
                <a:solidFill>
                  <a:srgbClr val="006FC0"/>
                </a:solidFill>
                <a:uFillTx/>
                <a:latin typeface="Calibri"/>
              </a:rPr>
              <a:t> </a:t>
            </a:r>
            <a:r>
              <a:rPr lang="el-GR" sz="2400" b="1" u="none" strike="noStrike" spc="-14">
                <a:solidFill>
                  <a:srgbClr val="006FC0"/>
                </a:solidFill>
                <a:uFillTx/>
                <a:latin typeface="Calibri"/>
              </a:rPr>
              <a:t>Κομνηνού</a:t>
            </a:r>
            <a:endParaRPr lang="el-GR" sz="2400" b="0" u="none" strike="noStrike">
              <a:solidFill>
                <a:srgbClr val="000000"/>
              </a:solidFill>
              <a:uFillTx/>
              <a:latin typeface="Arial"/>
            </a:endParaRPr>
          </a:p>
        </p:txBody>
      </p:sp>
      <p:sp>
        <p:nvSpPr>
          <p:cNvPr id="46" name="object 4"/>
          <p:cNvSpPr/>
          <p:nvPr/>
        </p:nvSpPr>
        <p:spPr>
          <a:xfrm>
            <a:off x="0" y="2604240"/>
            <a:ext cx="9143280" cy="440640"/>
          </a:xfrm>
          <a:prstGeom prst="rect">
            <a:avLst/>
          </a:prstGeom>
          <a:noFill/>
          <a:ln w="0">
            <a:noFill/>
          </a:ln>
        </p:spPr>
        <p:style>
          <a:lnRef idx="0">
            <a:scrgbClr r="0" g="0" b="0"/>
          </a:lnRef>
          <a:fillRef idx="0">
            <a:scrgbClr r="0" g="0" b="0"/>
          </a:fillRef>
          <a:effectRef idx="0">
            <a:scrgbClr r="0" g="0" b="0"/>
          </a:effectRef>
          <a:fontRef idx="minor"/>
        </p:style>
        <p:txBody>
          <a:bodyPr lIns="0" tIns="13320" rIns="0" bIns="0" anchor="t">
            <a:spAutoFit/>
          </a:bodyPr>
          <a:lstStyle/>
          <a:p>
            <a:pPr algn="ctr" defTabSz="914400">
              <a:lnSpc>
                <a:spcPct val="100000"/>
              </a:lnSpc>
              <a:spcBef>
                <a:spcPts val="1191"/>
              </a:spcBef>
              <a:spcAft>
                <a:spcPts val="992"/>
              </a:spcAft>
            </a:pPr>
            <a:r>
              <a:rPr lang="el-GR" sz="2800" b="1" u="none" strike="noStrike">
                <a:solidFill>
                  <a:srgbClr val="0070C0"/>
                </a:solidFill>
                <a:uFillTx/>
                <a:latin typeface="Calibri"/>
              </a:rPr>
              <a:t>Σχολές Μαθητείας Υποψήφιων Κληρικών (ΣΜΥΚ)</a:t>
            </a:r>
            <a:endParaRPr lang="el-GR" sz="2800" b="0" u="none" strike="noStrike">
              <a:solidFill>
                <a:srgbClr val="000000"/>
              </a:solidFill>
              <a:uFillTx/>
              <a:latin typeface="Arial"/>
            </a:endParaRPr>
          </a:p>
        </p:txBody>
      </p:sp>
      <p:sp>
        <p:nvSpPr>
          <p:cNvPr id="47" name="7 - Ορθογώνιο"/>
          <p:cNvSpPr/>
          <p:nvPr/>
        </p:nvSpPr>
        <p:spPr>
          <a:xfrm>
            <a:off x="304920" y="3733920"/>
            <a:ext cx="8686080" cy="119887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el-GR" sz="3200" b="1" u="none" strike="noStrike" dirty="0">
                <a:solidFill>
                  <a:schemeClr val="lt1"/>
                </a:solidFill>
                <a:uFillTx/>
                <a:latin typeface="Calibri"/>
              </a:rPr>
              <a:t>Κατηχητική και Χριστιανική Παιδαγωγική</a:t>
            </a:r>
            <a:endParaRPr lang="el-GR" sz="3200" b="0" u="none" strike="noStrike" dirty="0">
              <a:solidFill>
                <a:srgbClr val="000000"/>
              </a:solidFill>
              <a:uFillTx/>
              <a:latin typeface="Arial"/>
            </a:endParaRPr>
          </a:p>
          <a:p>
            <a:pPr algn="ctr" defTabSz="914400">
              <a:lnSpc>
                <a:spcPct val="100000"/>
              </a:lnSpc>
            </a:pPr>
            <a:r>
              <a:rPr kumimoji="0" lang="el-GR" sz="4000" b="0" i="0" u="none" strike="noStrike" kern="1200" cap="none" spc="0" normalizeH="0" baseline="0" noProof="0" dirty="0">
                <a:ln>
                  <a:noFill/>
                </a:ln>
                <a:solidFill>
                  <a:srgbClr val="90C226"/>
                </a:solidFill>
                <a:effectLst/>
                <a:uLnTx/>
                <a:uFillTx/>
                <a:latin typeface="Trebuchet MS" panose="020B0603020202020204"/>
                <a:ea typeface="+mj-ea"/>
                <a:cs typeface="+mj-cs"/>
              </a:rPr>
              <a:t>ΚΕΦΑΛΑΙΟ Α΄</a:t>
            </a:r>
            <a:endParaRPr lang="el-GR" sz="3200" b="0" u="none" strike="noStrike" dirty="0">
              <a:solidFill>
                <a:srgbClr val="000000"/>
              </a:solidFill>
              <a:uFillTx/>
              <a:latin typeface="Arial"/>
            </a:endParaRPr>
          </a:p>
        </p:txBody>
      </p:sp>
      <p:pic>
        <p:nvPicPr>
          <p:cNvPr id="48" name="Εικόνα 47"/>
          <p:cNvPicPr/>
          <p:nvPr/>
        </p:nvPicPr>
        <p:blipFill>
          <a:blip r:embed="rId3"/>
          <a:stretch/>
        </p:blipFill>
        <p:spPr>
          <a:xfrm>
            <a:off x="3060000" y="900000"/>
            <a:ext cx="2541600" cy="1440000"/>
          </a:xfrm>
          <a:prstGeom prst="rect">
            <a:avLst/>
          </a:prstGeom>
          <a:noFill/>
          <a:ln w="0">
            <a:noFill/>
          </a:ln>
        </p:spPr>
      </p:pic>
      <p:pic>
        <p:nvPicPr>
          <p:cNvPr id="49" name="Εικόνα 48"/>
          <p:cNvPicPr/>
          <p:nvPr/>
        </p:nvPicPr>
        <p:blipFill>
          <a:blip r:embed="rId4"/>
          <a:stretch/>
        </p:blipFill>
        <p:spPr>
          <a:xfrm>
            <a:off x="21960" y="900000"/>
            <a:ext cx="2908080" cy="1440000"/>
          </a:xfrm>
          <a:prstGeom prst="rect">
            <a:avLst/>
          </a:prstGeom>
          <a:noFill/>
          <a:ln w="0">
            <a:noFill/>
          </a:ln>
        </p:spPr>
      </p:pic>
      <p:pic>
        <p:nvPicPr>
          <p:cNvPr id="50" name="Εικόνα 49"/>
          <p:cNvPicPr/>
          <p:nvPr/>
        </p:nvPicPr>
        <p:blipFill>
          <a:blip r:embed="rId5"/>
          <a:stretch/>
        </p:blipFill>
        <p:spPr>
          <a:xfrm>
            <a:off x="5789880" y="900000"/>
            <a:ext cx="3030120" cy="1514880"/>
          </a:xfrm>
          <a:prstGeom prst="rect">
            <a:avLst/>
          </a:prstGeom>
          <a:noFill/>
          <a:ln w="0">
            <a:noFill/>
          </a:ln>
        </p:spPr>
      </p:pic>
      <p:pic>
        <p:nvPicPr>
          <p:cNvPr id="51" name="Εικόνα 50"/>
          <p:cNvPicPr/>
          <p:nvPr/>
        </p:nvPicPr>
        <p:blipFill>
          <a:blip r:embed="rId6"/>
          <a:stretch/>
        </p:blipFill>
        <p:spPr>
          <a:xfrm>
            <a:off x="21960" y="5040"/>
            <a:ext cx="5086080" cy="894960"/>
          </a:xfrm>
          <a:prstGeom prst="rect">
            <a:avLst/>
          </a:prstGeom>
          <a:noFill/>
          <a:ln w="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object 13"/>
          <p:cNvPicPr/>
          <p:nvPr/>
        </p:nvPicPr>
        <p:blipFill>
          <a:blip r:embed="rId2"/>
          <a:stretch/>
        </p:blipFill>
        <p:spPr>
          <a:xfrm>
            <a:off x="37080" y="157163"/>
            <a:ext cx="9143280" cy="6857280"/>
          </a:xfrm>
          <a:prstGeom prst="rect">
            <a:avLst/>
          </a:prstGeom>
          <a:noFill/>
          <a:ln w="0">
            <a:noFill/>
          </a:ln>
        </p:spPr>
      </p:pic>
      <p:sp>
        <p:nvSpPr>
          <p:cNvPr id="81" name="11 - TextBox 8"/>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82" name="TextBox 81"/>
          <p:cNvSpPr txBox="1"/>
          <p:nvPr/>
        </p:nvSpPr>
        <p:spPr>
          <a:xfrm>
            <a:off x="74160" y="208485"/>
            <a:ext cx="9106200" cy="753480"/>
          </a:xfrm>
          <a:prstGeom prst="rect">
            <a:avLst/>
          </a:prstGeom>
          <a:noFill/>
          <a:ln w="0">
            <a:noFill/>
          </a:ln>
        </p:spPr>
        <p:txBody>
          <a:bodyPr lIns="90000" tIns="45000" rIns="90000" bIns="45000" anchor="t">
            <a:noAutofit/>
          </a:bodyPr>
          <a:lstStyle/>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2400" b="1" i="0" u="none" strike="noStrike" kern="1200" cap="none" spc="0" normalizeH="0" baseline="0" noProof="0" dirty="0">
                <a:ln>
                  <a:noFill/>
                </a:ln>
                <a:solidFill>
                  <a:schemeClr val="bg2"/>
                </a:solidFill>
                <a:effectLst/>
                <a:uLnTx/>
                <a:uFillTx/>
                <a:latin typeface="Trebuchet MS" panose="020B0603020202020204"/>
                <a:ea typeface="+mn-ea"/>
                <a:cs typeface="+mn-cs"/>
              </a:rPr>
              <a:t>Β) Η Κατηχητική και Χριστιανική παιδαγωγική και ο επιστημονικός της χαρακτήρας</a:t>
            </a:r>
          </a:p>
        </p:txBody>
      </p:sp>
      <p:sp>
        <p:nvSpPr>
          <p:cNvPr id="83" name="TextBox 82"/>
          <p:cNvSpPr txBox="1"/>
          <p:nvPr/>
        </p:nvSpPr>
        <p:spPr>
          <a:xfrm>
            <a:off x="164025" y="1500554"/>
            <a:ext cx="8979975" cy="5148961"/>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Ενστάσεις ως προς τον επιστημονικό χαρακτήρα της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Κατηχητικής και Χριστιανικής </a:t>
            </a:r>
            <a:r>
              <a:rPr kumimoji="0" lang="el-GR" sz="1700" b="0" i="1" u="none" strike="noStrike" kern="1200" cap="none" spc="0" normalizeH="0" baseline="0" noProof="0" dirty="0" err="1">
                <a:ln>
                  <a:noFill/>
                </a:ln>
                <a:solidFill>
                  <a:srgbClr val="0070C0"/>
                </a:solidFill>
                <a:effectLst/>
                <a:uLnTx/>
                <a:uFillTx/>
                <a:latin typeface="Trebuchet MS" panose="020B0603020202020204"/>
                <a:ea typeface="+mn-ea"/>
                <a:cs typeface="+mn-cs"/>
              </a:rPr>
              <a:t>Παι</a:t>
            </a:r>
            <a:r>
              <a:rPr kumimoji="0" lang="en-US" sz="1700" b="0" i="1" u="none" strike="noStrike" kern="1200" cap="none" spc="0" normalizeH="0" baseline="0" noProof="0" dirty="0">
                <a:ln>
                  <a:noFill/>
                </a:ln>
                <a:solidFill>
                  <a:srgbClr val="0070C0"/>
                </a:solidFill>
                <a:effectLst/>
                <a:uLnTx/>
                <a:uFillTx/>
                <a:latin typeface="Trebuchet MS" panose="020B0603020202020204"/>
                <a:ea typeface="+mn-ea"/>
                <a:cs typeface="+mn-cs"/>
              </a:rPr>
              <a:t>-</a:t>
            </a:r>
            <a:r>
              <a:rPr kumimoji="0" lang="el-GR" sz="1700" b="0" i="1" u="none" strike="noStrike" kern="1200" cap="none" spc="0" normalizeH="0" baseline="0" noProof="0" dirty="0" err="1">
                <a:ln>
                  <a:noFill/>
                </a:ln>
                <a:solidFill>
                  <a:srgbClr val="0070C0"/>
                </a:solidFill>
                <a:effectLst/>
                <a:uLnTx/>
                <a:uFillTx/>
                <a:latin typeface="Trebuchet MS" panose="020B0603020202020204"/>
                <a:ea typeface="+mn-ea"/>
                <a:cs typeface="+mn-cs"/>
              </a:rPr>
              <a:t>δαγωγικής</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 </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περιορισμός  της  διακονίας της σε πρακτικές ή τεχνικές υποδείξεις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κατηχητικά, </a:t>
            </a:r>
            <a:r>
              <a:rPr kumimoji="0" lang="el-GR" sz="1700" b="0" i="1" u="none" strike="noStrike" kern="1200" cap="none" spc="0" normalizeH="0" baseline="0" noProof="0" dirty="0" err="1">
                <a:ln>
                  <a:noFill/>
                </a:ln>
                <a:solidFill>
                  <a:prstClr val="black"/>
                </a:solidFill>
                <a:effectLst/>
                <a:uLnTx/>
                <a:uFillTx/>
                <a:latin typeface="Trebuchet MS" panose="020B0603020202020204"/>
                <a:ea typeface="+mn-ea"/>
                <a:cs typeface="+mn-cs"/>
              </a:rPr>
              <a:t>χριστιανοπαιδαγωγικά</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 προγράμματα και βοηθήματα κ.ά.</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sng" strike="noStrike" kern="1200" cap="none" spc="0" normalizeH="0" baseline="0" noProof="0" dirty="0">
                <a:ln>
                  <a:noFill/>
                </a:ln>
                <a:solidFill>
                  <a:prstClr val="black"/>
                </a:solidFill>
                <a:effectLst/>
                <a:uLnTx/>
                <a:uFillTx/>
                <a:latin typeface="Trebuchet MS" panose="020B0603020202020204"/>
                <a:ea typeface="+mn-ea"/>
                <a:cs typeface="+mn-cs"/>
              </a:rPr>
              <a:t>Προβληματισμοί</a:t>
            </a:r>
            <a:r>
              <a:rPr kumimoji="0" lang="en-US" sz="1700" b="0" i="0" u="sng" strike="noStrike" kern="1200" cap="none" spc="0" normalizeH="0" baseline="0" noProof="0" dirty="0">
                <a:ln>
                  <a:noFill/>
                </a:ln>
                <a:solidFill>
                  <a:prstClr val="black"/>
                </a:solidFill>
                <a:effectLst/>
                <a:uLnTx/>
                <a:uFillTx/>
                <a:latin typeface="Trebuchet MS" panose="020B0603020202020204"/>
                <a:ea typeface="+mn-ea"/>
                <a:cs typeface="+mn-cs"/>
              </a:rPr>
              <a:t>:</a:t>
            </a:r>
            <a:endParaRPr kumimoji="0" lang="el-GR" sz="1700" b="0" i="0" u="sng"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Μπορεί σήμερα η κατηχητική και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rPr>
              <a:t>χριστιανοπαιδαγωγική</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διακονία να αποδώσει χωρίς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επιστημονική στήριξη</a:t>
            </a:r>
            <a:r>
              <a:rPr kumimoji="0" lang="en-US" sz="1700" b="0" i="0" u="none" strike="noStrike" kern="1200" cap="none" spc="0" normalizeH="0" baseline="0" noProof="0" dirty="0">
                <a:ln>
                  <a:noFill/>
                </a:ln>
                <a:solidFill>
                  <a:prstClr val="black"/>
                </a:solidFill>
                <a:effectLst/>
                <a:uLnTx/>
                <a:uFillTx/>
                <a:latin typeface="Trebuchet MS" panose="020B0603020202020204"/>
                <a:ea typeface="+mn-ea"/>
                <a:cs typeface="+mn-cs"/>
              </a:rPr>
              <a:t>;</a:t>
            </a: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Θα αντιμετωπίσουμε τα κατηχητικά και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rPr>
              <a:t>χριστιανοπαιδαγωγικά</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προβλήματα με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rPr>
              <a:t>ελα-φρότητα</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στο όνομα της «</a:t>
            </a:r>
            <a:r>
              <a:rPr kumimoji="0" lang="el-GR" sz="1700" b="0" i="0"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κατηχητικής συντήρησης»</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ή  με συνεχή ευαισθητοποίηση και δράση</a:t>
            </a:r>
            <a:r>
              <a:rPr kumimoji="0" lang="en-US" sz="1700" b="0" i="0" u="none" strike="noStrike" kern="1200" cap="none" spc="0" normalizeH="0" baseline="0" noProof="0" dirty="0">
                <a:ln>
                  <a:noFill/>
                </a:ln>
                <a:solidFill>
                  <a:prstClr val="black"/>
                </a:solidFill>
                <a:effectLst/>
                <a:uLnTx/>
                <a:uFillTx/>
                <a:latin typeface="Trebuchet MS" panose="020B0603020202020204"/>
                <a:ea typeface="+mn-ea"/>
                <a:cs typeface="+mn-cs"/>
              </a:rPr>
              <a:t>;</a:t>
            </a: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Σύμφωνα με τον επιστημονικό χαρακτήρα της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Κατηχητικής και Χριστιανικής </a:t>
            </a:r>
            <a:r>
              <a:rPr kumimoji="0" lang="el-GR" sz="1700" b="0" i="1" u="none" strike="noStrike" kern="1200" cap="none" spc="0" normalizeH="0" baseline="0" noProof="0" dirty="0" err="1">
                <a:ln>
                  <a:noFill/>
                </a:ln>
                <a:solidFill>
                  <a:srgbClr val="0070C0"/>
                </a:solidFill>
                <a:effectLst/>
                <a:uLnTx/>
                <a:uFillTx/>
                <a:latin typeface="Trebuchet MS" panose="020B0603020202020204"/>
                <a:ea typeface="+mn-ea"/>
                <a:cs typeface="+mn-cs"/>
              </a:rPr>
              <a:t>Παιδαγω-γικής</a:t>
            </a:r>
            <a:r>
              <a:rPr kumimoji="0" lang="en-US" sz="1700" b="0" i="1" u="none" strike="noStrike" kern="1200" cap="none" spc="0" normalizeH="0" baseline="0" noProof="0" dirty="0">
                <a:ln>
                  <a:noFill/>
                </a:ln>
                <a:solidFill>
                  <a:prstClr val="black"/>
                </a:solidFill>
                <a:effectLst/>
                <a:uLnTx/>
                <a:uFillTx/>
                <a:latin typeface="Trebuchet MS" panose="020B0603020202020204"/>
                <a:ea typeface="+mn-ea"/>
                <a:cs typeface="+mn-cs"/>
              </a:rPr>
              <a:t>:</a:t>
            </a:r>
            <a:endPar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«επιστήμη»</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(επίσταμαι)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μεθοδική έρευνα για εύρεση της αλήθειας ενός τομέα γνώσης και συστηματική κατάταξη των επιμέρους γνώσεων σε ένα όλο.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Η</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 και Χριστιανική  Παιδαγωγική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πρέπει να στηρίζεται στην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rPr>
              <a:t>επιστημονι</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rPr>
              <a:t>κή</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έρευνα.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 name="object 14"/>
          <p:cNvPicPr/>
          <p:nvPr/>
        </p:nvPicPr>
        <p:blipFill>
          <a:blip r:embed="rId2"/>
          <a:stretch/>
        </p:blipFill>
        <p:spPr>
          <a:xfrm>
            <a:off x="0" y="0"/>
            <a:ext cx="9143280" cy="6857280"/>
          </a:xfrm>
          <a:prstGeom prst="rect">
            <a:avLst/>
          </a:prstGeom>
          <a:noFill/>
          <a:ln w="0">
            <a:noFill/>
          </a:ln>
        </p:spPr>
      </p:pic>
      <p:sp>
        <p:nvSpPr>
          <p:cNvPr id="85" name="11 - TextBox 1"/>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86" name="TextBox 85"/>
          <p:cNvSpPr txBox="1"/>
          <p:nvPr/>
        </p:nvSpPr>
        <p:spPr>
          <a:xfrm>
            <a:off x="69480" y="79020"/>
            <a:ext cx="9106200" cy="753480"/>
          </a:xfrm>
          <a:prstGeom prst="rect">
            <a:avLst/>
          </a:prstGeom>
          <a:noFill/>
          <a:ln w="0">
            <a:noFill/>
          </a:ln>
        </p:spPr>
        <p:txBody>
          <a:bodyPr lIns="90000" tIns="45000" rIns="90000" bIns="45000" anchor="t">
            <a:noAutofit/>
          </a:bodyPr>
          <a:lstStyle/>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2400" b="1" i="0" u="none" strike="noStrike" kern="1200" cap="none" spc="0" normalizeH="0" baseline="0" noProof="0">
                <a:ln>
                  <a:noFill/>
                </a:ln>
                <a:solidFill>
                  <a:srgbClr val="EEECE1"/>
                </a:solidFill>
                <a:effectLst/>
                <a:uLnTx/>
                <a:uFillTx/>
                <a:latin typeface="Trebuchet MS" panose="020B0603020202020204"/>
                <a:ea typeface="+mn-ea"/>
                <a:cs typeface="+mn-cs"/>
              </a:rPr>
              <a:t>Β) Η Κατηχητική και Χριστιανική παιδαγωγική και ο επιστημονικός της χαρακτήρας</a:t>
            </a:r>
            <a:endParaRPr kumimoji="0" lang="el-GR" sz="2400" b="1" i="0" u="none" strike="noStrike" kern="1200" cap="none" spc="0" normalizeH="0" baseline="0" noProof="0" dirty="0">
              <a:ln>
                <a:noFill/>
              </a:ln>
              <a:solidFill>
                <a:srgbClr val="EEECE1"/>
              </a:solidFill>
              <a:effectLst/>
              <a:uLnTx/>
              <a:uFillTx/>
              <a:latin typeface="Trebuchet MS" panose="020B0603020202020204"/>
              <a:ea typeface="+mn-ea"/>
              <a:cs typeface="+mn-cs"/>
            </a:endParaRPr>
          </a:p>
        </p:txBody>
      </p:sp>
      <p:sp>
        <p:nvSpPr>
          <p:cNvPr id="87" name="TextBox 86"/>
          <p:cNvSpPr txBox="1"/>
          <p:nvPr/>
        </p:nvSpPr>
        <p:spPr>
          <a:xfrm>
            <a:off x="40680" y="911520"/>
            <a:ext cx="9135000" cy="5688572"/>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Century Schoolbook" panose="02040604050505020304" pitchFamily="18" charset="0"/>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Η επιστήμη φέρει έναν ισχυρό χαρακτήρα προόδου του ανθρώπου και τον προσλαμβάνει ως </a:t>
            </a:r>
            <a:r>
              <a:rPr kumimoji="0" lang="el-GR" sz="1700" b="1" i="0" u="none" strike="noStrike" kern="1200" cap="none" spc="0" normalizeH="0" baseline="0" noProof="0" dirty="0">
                <a:ln>
                  <a:noFill/>
                </a:ln>
                <a:solidFill>
                  <a:srgbClr val="C00000"/>
                </a:solidFill>
                <a:effectLst/>
                <a:uLnTx/>
                <a:uFillTx/>
                <a:latin typeface="Trebuchet MS" panose="020B0603020202020204"/>
                <a:ea typeface="+mn-ea"/>
                <a:cs typeface="+mn-cs"/>
              </a:rPr>
              <a:t>πρόσωπο και κοινωνία προσώπων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για να τον καταστήσει </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χρήσιμο</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για τον εαυτό του και τους άλλους.</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Η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 και Χριστιανική Παιδαγωγική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θεωρητικό όργανο με το οποίο η Εκκλησία συνδέεται πρακτικά με τον κόσμο.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endParaRP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700" b="0" i="0" u="none" strike="noStrike" kern="1200" cap="none" spc="0" normalizeH="0" baseline="0" noProof="0" dirty="0">
                <a:ln>
                  <a:noFill/>
                </a:ln>
                <a:solidFill>
                  <a:srgbClr val="FF0000"/>
                </a:solidFill>
                <a:effectLst/>
                <a:uLnTx/>
                <a:uFillTx/>
                <a:latin typeface="Trebuchet MS" panose="020B0603020202020204"/>
                <a:ea typeface="+mn-ea"/>
                <a:cs typeface="+mn-cs"/>
                <a:sym typeface="Symbol" panose="05050102010706020507" pitchFamily="18" charset="2"/>
              </a:rPr>
              <a:t>Σκοπός</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 να λυτρώσει, να σώσει και να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θεώσει</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τον κόσμο.</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Γνώρισμα επιστήμης – η συνεχής έρευνα των δεδομένων του επιστητού.</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Το </a:t>
            </a:r>
            <a:r>
              <a:rPr kumimoji="0" lang="el-GR" sz="1700" b="0" i="0" u="sng" strike="noStrike" kern="1200" cap="none" spc="0" normalizeH="0" baseline="0" noProof="0" dirty="0">
                <a:ln>
                  <a:noFill/>
                </a:ln>
                <a:solidFill>
                  <a:prstClr val="black"/>
                </a:solidFill>
                <a:effectLst/>
                <a:uLnTx/>
                <a:uFillTx/>
                <a:latin typeface="Trebuchet MS" panose="020B0603020202020204"/>
                <a:ea typeface="+mn-ea"/>
                <a:cs typeface="+mn-cs"/>
              </a:rPr>
              <a:t>επιστητό</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της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Κατηχητικής και Χριστιανικής Παιδαγωγικής</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θεολογικό,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κοινω</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νιολογικό</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ψυχολογικό.</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Παρατηρεί αλλαγές και </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κοινοποιεί τα πορίσματα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στους υπεύθυνους για τη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διαπαιδα</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γώγηση</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εφήβων, παιδιών.</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a:t>
            </a:r>
            <a:r>
              <a:rPr kumimoji="0" lang="el-GR" sz="1700" b="0" i="0" u="none" strike="noStrike" kern="1200" cap="none" spc="0" normalizeH="0" baseline="0" noProof="0" dirty="0">
                <a:ln>
                  <a:noFill/>
                </a:ln>
                <a:solidFill>
                  <a:srgbClr val="FF0000"/>
                </a:solidFill>
                <a:effectLst/>
                <a:uLnTx/>
                <a:uFillTx/>
                <a:latin typeface="Trebuchet MS" panose="020B0603020202020204"/>
                <a:ea typeface="+mn-ea"/>
                <a:cs typeface="+mn-cs"/>
                <a:sym typeface="Symbol" panose="05050102010706020507" pitchFamily="18" charset="2"/>
              </a:rPr>
              <a:t>Σκοπός</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 Ο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εκσυχρονισμός</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του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Κατ</a:t>
            </a:r>
            <a:r>
              <a:rPr lang="el-GR" sz="1700" dirty="0">
                <a:solidFill>
                  <a:prstClr val="black"/>
                </a:solidFill>
                <a:latin typeface="Trebuchet MS" panose="020B0603020202020204"/>
                <a:sym typeface="Symbol" panose="05050102010706020507" pitchFamily="18" charset="2"/>
              </a:rPr>
              <a:t>ηχητικού και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Χριστ</a:t>
            </a:r>
            <a:r>
              <a:rPr lang="el-GR" sz="1700" dirty="0" err="1">
                <a:solidFill>
                  <a:prstClr val="black"/>
                </a:solidFill>
                <a:latin typeface="Trebuchet MS" panose="020B0603020202020204"/>
                <a:sym typeface="Symbol" panose="05050102010706020507" pitchFamily="18" charset="2"/>
              </a:rPr>
              <a:t>ιανο</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παιδ</a:t>
            </a:r>
            <a:r>
              <a:rPr lang="el-GR" sz="1700" dirty="0" err="1">
                <a:solidFill>
                  <a:prstClr val="black"/>
                </a:solidFill>
                <a:latin typeface="Trebuchet MS" panose="020B0603020202020204"/>
                <a:sym typeface="Symbol" panose="05050102010706020507" pitchFamily="18" charset="2"/>
              </a:rPr>
              <a:t>αγωγικού</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έργου και η         </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επιτυχής</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επίδραση της Εκκλησίας στον κόσμο.</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Εκτός από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sym typeface="Symbol" panose="05050102010706020507" pitchFamily="18" charset="2"/>
              </a:rPr>
              <a:t>Αγ.Γραφή</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πρόσωπο Χριστού κ.ά.,</a:t>
            </a:r>
            <a:r>
              <a:rPr lang="el-GR" sz="1700" dirty="0">
                <a:solidFill>
                  <a:prstClr val="black"/>
                </a:solidFill>
                <a:latin typeface="Trebuchet MS" panose="020B0603020202020204"/>
                <a:sym typeface="Symbol" panose="05050102010706020507" pitchFamily="18" charset="2"/>
              </a:rPr>
              <a:t>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sym typeface="Symbol" panose="05050102010706020507" pitchFamily="18" charset="2"/>
              </a:rPr>
              <a:t>στηρίζεται</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sym typeface="Symbol" panose="05050102010706020507" pitchFamily="18" charset="2"/>
              </a:rPr>
              <a:t> στην επιστημονική ανάπτυξη.</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 name="object 15"/>
          <p:cNvPicPr/>
          <p:nvPr/>
        </p:nvPicPr>
        <p:blipFill>
          <a:blip r:embed="rId2"/>
          <a:stretch/>
        </p:blipFill>
        <p:spPr>
          <a:xfrm>
            <a:off x="0" y="0"/>
            <a:ext cx="9143280" cy="6857280"/>
          </a:xfrm>
          <a:prstGeom prst="rect">
            <a:avLst/>
          </a:prstGeom>
          <a:noFill/>
          <a:ln w="0">
            <a:noFill/>
          </a:ln>
        </p:spPr>
      </p:pic>
      <p:sp>
        <p:nvSpPr>
          <p:cNvPr id="89" name="11 - TextBox 9"/>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0" name="TextBox 89"/>
          <p:cNvSpPr txBox="1"/>
          <p:nvPr/>
        </p:nvSpPr>
        <p:spPr>
          <a:xfrm>
            <a:off x="37080" y="219240"/>
            <a:ext cx="9106200" cy="534240"/>
          </a:xfrm>
          <a:prstGeom prst="rect">
            <a:avLst/>
          </a:prstGeom>
          <a:noFill/>
          <a:ln w="0">
            <a:noFill/>
          </a:ln>
        </p:spPr>
        <p:txBody>
          <a:bodyPr lIns="90000" tIns="45000" rIns="90000" bIns="45000" anchor="t">
            <a:noAutofit/>
          </a:bodyPr>
          <a:lstStyle/>
          <a:p>
            <a:pPr algn="ctr"/>
            <a:r>
              <a:rPr lang="el-GR" sz="2400" b="0" u="none" strike="noStrike" dirty="0">
                <a:solidFill>
                  <a:srgbClr val="FFFFFF"/>
                </a:solidFill>
                <a:uFillTx/>
                <a:latin typeface="Arial"/>
              </a:rPr>
              <a:t>Γ) Το αντικείμενο της κατηχητικής και χριστιανικής παιδαγωγικής</a:t>
            </a:r>
          </a:p>
        </p:txBody>
      </p:sp>
      <p:sp>
        <p:nvSpPr>
          <p:cNvPr id="91" name="TextBox 90"/>
          <p:cNvSpPr txBox="1"/>
          <p:nvPr/>
        </p:nvSpPr>
        <p:spPr>
          <a:xfrm>
            <a:off x="40680" y="1686960"/>
            <a:ext cx="9135000" cy="3713040"/>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 typeface="Wingdings 3" charset="2"/>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3" charset="2"/>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Τρίπτυχο: </a:t>
            </a:r>
            <a:r>
              <a:rPr kumimoji="0" lang="el-GR" sz="1800" b="0" i="0" u="none" strike="noStrike" kern="1200" cap="none" spc="0" normalizeH="0" baseline="0" noProof="0" dirty="0">
                <a:ln>
                  <a:noFill/>
                </a:ln>
                <a:solidFill>
                  <a:srgbClr val="FF0000"/>
                </a:solidFill>
                <a:effectLst/>
                <a:uLnTx/>
                <a:uFillTx/>
                <a:latin typeface="Trebuchet MS" panose="020B0603020202020204"/>
                <a:ea typeface="+mn-ea"/>
                <a:cs typeface="+mn-cs"/>
              </a:rPr>
              <a:t>Μήνυμα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 </a:t>
            </a:r>
            <a:r>
              <a:rPr kumimoji="0" lang="el-GR" sz="1800" b="0" i="0" u="none" strike="noStrike" kern="1200" cap="none" spc="0" normalizeH="0" baseline="0" noProof="0" dirty="0">
                <a:ln>
                  <a:noFill/>
                </a:ln>
                <a:solidFill>
                  <a:srgbClr val="FF0000"/>
                </a:solidFill>
                <a:effectLst/>
                <a:uLnTx/>
                <a:uFillTx/>
                <a:latin typeface="Trebuchet MS" panose="020B0603020202020204"/>
                <a:ea typeface="+mn-ea"/>
                <a:cs typeface="+mn-cs"/>
              </a:rPr>
              <a:t>Πομπός</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 </a:t>
            </a:r>
            <a:r>
              <a:rPr kumimoji="0" lang="el-GR" sz="1800" b="0" i="0" u="none" strike="noStrike" kern="1200" cap="none" spc="0" normalizeH="0" baseline="0" noProof="0" dirty="0">
                <a:ln>
                  <a:noFill/>
                </a:ln>
                <a:solidFill>
                  <a:srgbClr val="FF0000"/>
                </a:solidFill>
                <a:effectLst/>
                <a:uLnTx/>
                <a:uFillTx/>
                <a:latin typeface="Trebuchet MS" panose="020B0603020202020204"/>
                <a:ea typeface="+mn-ea"/>
                <a:cs typeface="+mn-cs"/>
              </a:rPr>
              <a:t>Δέκτης</a:t>
            </a:r>
          </a:p>
          <a:p>
            <a:pPr marL="0" marR="0" lvl="0" indent="0" algn="l" defTabSz="457200" rtl="0" eaLnBrk="1" fontAlgn="auto" latinLnBrk="0" hangingPunct="1">
              <a:lnSpc>
                <a:spcPct val="100000"/>
              </a:lnSpc>
              <a:spcBef>
                <a:spcPts val="0"/>
              </a:spcBef>
              <a:spcAft>
                <a:spcPts val="0"/>
              </a:spcAft>
              <a:buClrTx/>
              <a:buSzTx/>
              <a:buFont typeface="Wingdings 3" charset="2"/>
              <a:buNone/>
              <a:tabLst/>
              <a:defRPr/>
            </a:pPr>
            <a:endParaRPr kumimoji="0" lang="el-GR" sz="1800" b="0" i="0" u="none" strike="noStrike" kern="1200" cap="none" spc="0" normalizeH="0" baseline="0" noProof="0" dirty="0">
              <a:ln>
                <a:noFill/>
              </a:ln>
              <a:solidFill>
                <a:srgbClr val="FF0000"/>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3" charset="2"/>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3" charset="2"/>
              <a:buNone/>
              <a:tabLst/>
              <a:defRPr/>
            </a:pPr>
            <a:r>
              <a:rPr kumimoji="0" lang="el-GR" sz="1600" b="0" i="1" u="none" strike="noStrike" kern="1200" cap="none" spc="0" normalizeH="0" baseline="0" noProof="0" dirty="0">
                <a:ln>
                  <a:noFill/>
                </a:ln>
                <a:solidFill>
                  <a:prstClr val="black"/>
                </a:solidFill>
                <a:effectLst/>
                <a:uLnTx/>
                <a:uFillTx/>
                <a:latin typeface="Trebuchet MS" panose="020B0603020202020204"/>
                <a:ea typeface="+mn-ea"/>
                <a:cs typeface="+mn-cs"/>
              </a:rPr>
              <a:t>Μήνυμα</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Λόγος του Θεού</a:t>
            </a:r>
          </a:p>
          <a:p>
            <a:pPr marL="0" marR="0" lvl="0" indent="0" algn="l" defTabSz="457200" rtl="0" eaLnBrk="1" fontAlgn="auto" latinLnBrk="0" hangingPunct="1">
              <a:lnSpc>
                <a:spcPct val="100000"/>
              </a:lnSpc>
              <a:spcBef>
                <a:spcPts val="0"/>
              </a:spcBef>
              <a:spcAft>
                <a:spcPts val="0"/>
              </a:spcAft>
              <a:buClrTx/>
              <a:buSzTx/>
              <a:buFont typeface="Wingdings 3" charset="2"/>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3" charset="2"/>
              <a:buNone/>
              <a:tabLst/>
              <a:defRPr/>
            </a:pPr>
            <a:r>
              <a:rPr kumimoji="0" lang="el-GR" sz="1600" b="0" i="1" u="none" strike="noStrike" kern="1200" cap="none" spc="0" normalizeH="0" baseline="0" noProof="0" dirty="0">
                <a:ln>
                  <a:noFill/>
                </a:ln>
                <a:solidFill>
                  <a:prstClr val="black"/>
                </a:solidFill>
                <a:effectLst/>
                <a:uLnTx/>
                <a:uFillTx/>
                <a:latin typeface="Trebuchet MS" panose="020B0603020202020204"/>
                <a:ea typeface="+mn-ea"/>
                <a:cs typeface="+mn-cs"/>
              </a:rPr>
              <a:t>Πομπός</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Τρόπος </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διαχείρησης</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και έκφρασης του μηνύματος </a:t>
            </a:r>
          </a:p>
          <a:p>
            <a:pPr marL="0" marR="0" lvl="0" indent="0" algn="l" defTabSz="457200" rtl="0" eaLnBrk="1" fontAlgn="auto" latinLnBrk="0" hangingPunct="1">
              <a:lnSpc>
                <a:spcPct val="100000"/>
              </a:lnSpc>
              <a:spcBef>
                <a:spcPts val="0"/>
              </a:spcBef>
              <a:spcAft>
                <a:spcPts val="0"/>
              </a:spcAft>
              <a:buClrTx/>
              <a:buSzTx/>
              <a:buFont typeface="Wingdings 3" charset="2"/>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3" charset="2"/>
              <a:buNone/>
              <a:tabLst/>
              <a:defRPr/>
            </a:pPr>
            <a:r>
              <a:rPr kumimoji="0" lang="el-GR" sz="1600" b="0" i="1" u="none" strike="noStrike" kern="1200" cap="none" spc="0" normalizeH="0" baseline="0" noProof="0" dirty="0">
                <a:ln>
                  <a:noFill/>
                </a:ln>
                <a:solidFill>
                  <a:prstClr val="black"/>
                </a:solidFill>
                <a:effectLst/>
                <a:uLnTx/>
                <a:uFillTx/>
                <a:latin typeface="Trebuchet MS" panose="020B0603020202020204"/>
                <a:ea typeface="+mn-ea"/>
                <a:cs typeface="+mn-cs"/>
              </a:rPr>
              <a:t>Δέκτης</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Υποκείμενο της </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Κατ</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και </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Χριστ</a:t>
            </a:r>
            <a:r>
              <a:rPr lang="el-GR" dirty="0" err="1">
                <a:solidFill>
                  <a:prstClr val="black"/>
                </a:solidFill>
                <a:latin typeface="Trebuchet MS" panose="020B0603020202020204"/>
              </a:rPr>
              <a:t>ιανοπαιδαγωγικής</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αγωγής</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800" b="0" i="0" u="sng"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Αντικείμενο</a:t>
            </a:r>
            <a:r>
              <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Το σύνολο των Χριστιανικά προσανατολισμένων ενεργειών μάθησης και μόρφωσης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 name="object 16"/>
          <p:cNvPicPr/>
          <p:nvPr/>
        </p:nvPicPr>
        <p:blipFill>
          <a:blip r:embed="rId2"/>
          <a:stretch/>
        </p:blipFill>
        <p:spPr>
          <a:xfrm>
            <a:off x="0" y="0"/>
            <a:ext cx="9143280" cy="6857280"/>
          </a:xfrm>
          <a:prstGeom prst="rect">
            <a:avLst/>
          </a:prstGeom>
          <a:noFill/>
          <a:ln w="0">
            <a:noFill/>
          </a:ln>
        </p:spPr>
      </p:pic>
      <p:sp>
        <p:nvSpPr>
          <p:cNvPr id="93" name="11 - TextBox 10"/>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4" name="TextBox 93"/>
          <p:cNvSpPr txBox="1"/>
          <p:nvPr/>
        </p:nvSpPr>
        <p:spPr>
          <a:xfrm>
            <a:off x="37080" y="0"/>
            <a:ext cx="9106200" cy="753480"/>
          </a:xfrm>
          <a:prstGeom prst="rect">
            <a:avLst/>
          </a:prstGeom>
          <a:noFill/>
          <a:ln w="0">
            <a:noFill/>
          </a:ln>
        </p:spPr>
        <p:txBody>
          <a:bodyPr lIns="90000" tIns="45000" rIns="90000" bIns="45000" anchor="t">
            <a:noAutofit/>
          </a:bodyPr>
          <a:lstStyle/>
          <a:p>
            <a:pPr algn="ctr"/>
            <a:r>
              <a:rPr lang="el-GR" sz="2400" b="0" u="none" strike="noStrike" dirty="0">
                <a:solidFill>
                  <a:srgbClr val="FFFFFF"/>
                </a:solidFill>
                <a:uFillTx/>
                <a:latin typeface="Arial"/>
              </a:rPr>
              <a:t>Δ) Μεθοδολογικά προβλήματα της κατηχητικής </a:t>
            </a:r>
            <a:r>
              <a:rPr lang="el-GR" sz="2400" dirty="0">
                <a:solidFill>
                  <a:srgbClr val="FFFFFF"/>
                </a:solidFill>
                <a:latin typeface="Arial"/>
              </a:rPr>
              <a:t>και</a:t>
            </a:r>
            <a:r>
              <a:rPr lang="el-GR" sz="2400" b="0" u="none" strike="noStrike" dirty="0">
                <a:solidFill>
                  <a:srgbClr val="FFFFFF"/>
                </a:solidFill>
                <a:uFillTx/>
                <a:latin typeface="Arial"/>
              </a:rPr>
              <a:t> χριστιανικής παιδαγωγικής</a:t>
            </a:r>
          </a:p>
        </p:txBody>
      </p:sp>
      <p:sp>
        <p:nvSpPr>
          <p:cNvPr id="95" name="TextBox 94"/>
          <p:cNvSpPr txBox="1"/>
          <p:nvPr/>
        </p:nvSpPr>
        <p:spPr>
          <a:xfrm>
            <a:off x="37080" y="1295325"/>
            <a:ext cx="9135000" cy="5140644"/>
          </a:xfrm>
          <a:prstGeom prst="rect">
            <a:avLst/>
          </a:prstGeom>
          <a:noFill/>
          <a:ln w="0">
            <a:noFill/>
          </a:ln>
        </p:spPr>
        <p:txBody>
          <a:bodyPr lIns="90000" tIns="45000" rIns="90000" bIns="45000" anchor="t">
            <a:noAutofit/>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Η Κατηχητική και Χριστιανική Παιδαγωγική αντιμετωπίζει τα εξής προβλήματα:</a:t>
            </a:r>
          </a:p>
          <a:p>
            <a:pPr marL="342900" marR="0" lvl="0" indent="-342900" algn="l" defTabSz="457200" rtl="0" eaLnBrk="1" fontAlgn="auto" latinLnBrk="0" hangingPunct="1">
              <a:lnSpc>
                <a:spcPct val="100000"/>
              </a:lnSpc>
              <a:spcBef>
                <a:spcPts val="1000"/>
              </a:spcBef>
              <a:spcAft>
                <a:spcPts val="0"/>
              </a:spcAft>
              <a:buClr>
                <a:srgbClr val="0070C0"/>
              </a:buClr>
              <a:buSzPct val="110000"/>
              <a:buFont typeface="+mj-lt"/>
              <a:buAutoNum type="arabicPeriod"/>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Τρόποι επικοινωνίας των νέων με Εκκλησία και υπόλοιπα μέλη. </a:t>
            </a:r>
          </a:p>
          <a:p>
            <a:pPr marL="342900" marR="0" lvl="0" indent="-342900" algn="l" defTabSz="457200" rtl="0" eaLnBrk="1" fontAlgn="auto" latinLnBrk="0" hangingPunct="1">
              <a:lnSpc>
                <a:spcPct val="100000"/>
              </a:lnSpc>
              <a:spcBef>
                <a:spcPts val="1000"/>
              </a:spcBef>
              <a:spcAft>
                <a:spcPts val="0"/>
              </a:spcAft>
              <a:buClr>
                <a:srgbClr val="0070C0"/>
              </a:buClr>
              <a:buSzPct val="110000"/>
              <a:buFont typeface="+mj-lt"/>
              <a:buAutoNum type="arabicPeriod"/>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Οι δυνατότητες </a:t>
            </a:r>
            <a:r>
              <a:rPr kumimoji="0" lang="el-GR" sz="16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επαναδιατυπώσεων</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του χριστιανικού μηνύματος για να συμβαδίζει  με την εξέλιξη των νέων και τα σύγχρονα δεδομένα.</a:t>
            </a:r>
          </a:p>
          <a:p>
            <a:pPr marL="342900" marR="0" lvl="0" indent="-342900" algn="l" defTabSz="457200" rtl="0" eaLnBrk="1" fontAlgn="auto" latinLnBrk="0" hangingPunct="1">
              <a:lnSpc>
                <a:spcPct val="100000"/>
              </a:lnSpc>
              <a:spcBef>
                <a:spcPts val="1000"/>
              </a:spcBef>
              <a:spcAft>
                <a:spcPts val="0"/>
              </a:spcAft>
              <a:buClr>
                <a:srgbClr val="0070C0"/>
              </a:buClr>
              <a:buSzPct val="110000"/>
              <a:buFont typeface="+mj-lt"/>
              <a:buAutoNum type="arabicPeriod"/>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Επαναξιολόγηση των χαρισμάτων των μελών της Εκκλησίας.</a:t>
            </a:r>
          </a:p>
          <a:p>
            <a:pPr marL="342900" marR="0" lvl="0" indent="-342900" algn="l" defTabSz="457200" rtl="0" eaLnBrk="1" fontAlgn="auto" latinLnBrk="0" hangingPunct="1">
              <a:lnSpc>
                <a:spcPct val="100000"/>
              </a:lnSpc>
              <a:spcBef>
                <a:spcPts val="1000"/>
              </a:spcBef>
              <a:spcAft>
                <a:spcPts val="0"/>
              </a:spcAft>
              <a:buClr>
                <a:srgbClr val="0070C0"/>
              </a:buClr>
              <a:buSzPct val="110000"/>
              <a:buFont typeface="+mj-lt"/>
              <a:buAutoNum type="arabicPeriod"/>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Η διερεύνηση της ιστορικής πραγματικότητας. </a:t>
            </a:r>
          </a:p>
          <a:p>
            <a:pPr marR="0" lvl="0" algn="l" defTabSz="457200" rtl="0" eaLnBrk="1" fontAlgn="auto" latinLnBrk="0" hangingPunct="1">
              <a:lnSpc>
                <a:spcPct val="100000"/>
              </a:lnSpc>
              <a:spcBef>
                <a:spcPts val="1000"/>
              </a:spcBef>
              <a:spcAft>
                <a:spcPts val="0"/>
              </a:spcAft>
              <a:buClr>
                <a:srgbClr val="90C226"/>
              </a:buClr>
              <a:buSzPct val="110000"/>
              <a:tabLst/>
              <a:defRPr/>
            </a:pPr>
            <a:r>
              <a:rPr kumimoji="0" lang="el-GR" sz="1600" b="0" i="0" u="none" strike="noStrike" kern="1200" cap="none" spc="0" normalizeH="0" baseline="0" noProof="0" dirty="0">
                <a:ln>
                  <a:noFill/>
                </a:ln>
                <a:solidFill>
                  <a:srgbClr val="0070C0"/>
                </a:solidFill>
                <a:effectLst/>
                <a:uLnTx/>
                <a:uFillTx/>
                <a:latin typeface="Trebuchet MS" panose="020B0603020202020204"/>
                <a:ea typeface="+mn-ea"/>
                <a:cs typeface="+mn-cs"/>
              </a:rPr>
              <a:t>5. </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Εξέταση μορφών λόγου.</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srgbClr val="C00000"/>
                </a:solidFill>
                <a:effectLst/>
                <a:uLnTx/>
                <a:uFillTx/>
                <a:latin typeface="Trebuchet MS" panose="020B0603020202020204"/>
                <a:ea typeface="+mn-ea"/>
                <a:cs typeface="+mn-cs"/>
              </a:rPr>
              <a:t>Ποσοτική  Μέθοδος </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r>
              <a:rPr kumimoji="0" lang="en-US"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sz="1600" b="0" i="0" u="none" strike="noStrike" kern="1200" cap="none" spc="0" normalizeH="0" baseline="0" noProof="0" dirty="0">
                <a:ln>
                  <a:noFill/>
                </a:ln>
                <a:solidFill>
                  <a:srgbClr val="C00000"/>
                </a:solidFill>
                <a:effectLst/>
                <a:uLnTx/>
                <a:uFillTx/>
                <a:latin typeface="Trebuchet MS" panose="020B0603020202020204"/>
                <a:ea typeface="+mn-ea"/>
                <a:cs typeface="+mn-cs"/>
              </a:rPr>
              <a:t>Ποιοτική Μέθοδος </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ερευνητής → 1)</a:t>
            </a:r>
            <a:r>
              <a:rPr kumimoji="0" lang="el-GR" sz="1600" b="0" i="0" u="none" strike="noStrike" kern="1200" cap="none" spc="0" normalizeH="0" baseline="0" noProof="0" dirty="0">
                <a:ln>
                  <a:noFill/>
                </a:ln>
                <a:solidFill>
                  <a:srgbClr val="90C226">
                    <a:lumMod val="75000"/>
                  </a:srgbClr>
                </a:solidFill>
                <a:effectLst/>
                <a:uLnTx/>
                <a:uFillTx/>
                <a:latin typeface="Trebuchet MS" panose="020B0603020202020204"/>
                <a:ea typeface="+mn-ea"/>
                <a:cs typeface="+mn-cs"/>
              </a:rPr>
              <a:t> </a:t>
            </a:r>
            <a:r>
              <a:rPr kumimoji="0" lang="el-GR" sz="1600" b="0" i="1" u="none" strike="noStrike" kern="1200" cap="none" spc="0" normalizeH="0" baseline="0" noProof="0" dirty="0">
                <a:ln>
                  <a:noFill/>
                </a:ln>
                <a:solidFill>
                  <a:srgbClr val="0070C0"/>
                </a:solidFill>
                <a:effectLst/>
                <a:uLnTx/>
                <a:uFillTx/>
                <a:latin typeface="Trebuchet MS" panose="020B0603020202020204"/>
                <a:ea typeface="+mn-ea"/>
                <a:cs typeface="+mn-cs"/>
              </a:rPr>
              <a:t>ξεκινά</a:t>
            </a:r>
            <a:r>
              <a:rPr kumimoji="0" lang="el-GR" sz="1600" b="0" i="1" u="none" strike="noStrike" kern="1200" cap="none" spc="0" normalizeH="0" baseline="0" noProof="0" dirty="0">
                <a:ln>
                  <a:noFill/>
                </a:ln>
                <a:solidFill>
                  <a:srgbClr val="90C226">
                    <a:lumMod val="75000"/>
                  </a:srgbClr>
                </a:solidFill>
                <a:effectLst/>
                <a:uLnTx/>
                <a:uFillTx/>
                <a:latin typeface="Trebuchet MS" panose="020B0603020202020204"/>
                <a:ea typeface="+mn-ea"/>
                <a:cs typeface="+mn-cs"/>
              </a:rPr>
              <a:t> </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γενική θεωρία         ο ερευνητής </a:t>
            </a:r>
            <a:r>
              <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rPr>
              <a:t>→ 1) </a:t>
            </a:r>
            <a:r>
              <a:rPr kumimoji="0" lang="el-GR" sz="1600" b="0" i="1" u="none" strike="noStrike" kern="1200" cap="none" spc="0" normalizeH="0" baseline="0" noProof="0" dirty="0">
                <a:ln>
                  <a:noFill/>
                </a:ln>
                <a:solidFill>
                  <a:srgbClr val="0070C0"/>
                </a:solidFill>
                <a:effectLst/>
                <a:uLnTx/>
                <a:uFillTx/>
                <a:latin typeface="Trebuchet MS" panose="020B0603020202020204"/>
                <a:ea typeface="+mn-ea"/>
                <a:cs typeface="+mn-cs"/>
              </a:rPr>
              <a:t>ξεκινά</a:t>
            </a:r>
            <a:r>
              <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rPr>
              <a:t>: εμπειρία </a:t>
            </a:r>
            <a:endPar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2) επαλήθευση υπόθεσης                            2) κατανόηση των κατηχητικών</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3) νομοτέλεια και γνώση                             και </a:t>
            </a:r>
            <a:r>
              <a:rPr kumimoji="0" lang="el-GR" sz="16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χριστιανοπαιδαγωγικών</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sz="16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φαι</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4)  διατυπώνει πρόγνωση                            </a:t>
            </a:r>
            <a:r>
              <a:rPr kumimoji="0" lang="el-GR" sz="16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νομένων</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3) οδηγείται σε συμπεράσματα </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για το τι πρέπει να αλλάξει</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 name="object 17"/>
          <p:cNvPicPr/>
          <p:nvPr/>
        </p:nvPicPr>
        <p:blipFill>
          <a:blip r:embed="rId2"/>
          <a:stretch/>
        </p:blipFill>
        <p:spPr>
          <a:xfrm>
            <a:off x="0" y="0"/>
            <a:ext cx="9143280" cy="6857280"/>
          </a:xfrm>
          <a:prstGeom prst="rect">
            <a:avLst/>
          </a:prstGeom>
          <a:noFill/>
          <a:ln w="0">
            <a:noFill/>
          </a:ln>
        </p:spPr>
      </p:pic>
      <p:sp>
        <p:nvSpPr>
          <p:cNvPr id="97" name="11 - TextBox 11"/>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8" name="TextBox 97"/>
          <p:cNvSpPr txBox="1"/>
          <p:nvPr/>
        </p:nvSpPr>
        <p:spPr>
          <a:xfrm>
            <a:off x="37080" y="0"/>
            <a:ext cx="9106200" cy="753480"/>
          </a:xfrm>
          <a:prstGeom prst="rect">
            <a:avLst/>
          </a:prstGeom>
          <a:noFill/>
          <a:ln w="0">
            <a:noFill/>
          </a:ln>
        </p:spPr>
        <p:txBody>
          <a:bodyPr lIns="90000" tIns="45000" rIns="90000" bIns="45000" anchor="t">
            <a:noAutofit/>
          </a:bodyPr>
          <a:lstStyle/>
          <a:p>
            <a:pPr algn="ctr"/>
            <a:r>
              <a:rPr kumimoji="0" lang="el-GR" sz="2700" b="0" i="0" u="none" strike="noStrike" kern="1200" cap="none" spc="0" normalizeH="0" baseline="0" noProof="0" dirty="0">
                <a:ln>
                  <a:noFill/>
                </a:ln>
                <a:solidFill>
                  <a:schemeClr val="bg2"/>
                </a:solidFill>
                <a:effectLst/>
                <a:uLnTx/>
                <a:uFillTx/>
                <a:latin typeface="Trebuchet MS" panose="020B0603020202020204"/>
                <a:ea typeface="+mj-ea"/>
                <a:cs typeface="+mj-cs"/>
              </a:rPr>
              <a:t>3. Όροι που εκφράζουν την Κατηχητική και Χριστιανική Παιδαγωγική</a:t>
            </a:r>
            <a:endParaRPr lang="el-GR" sz="1800" b="0" u="none" strike="noStrike" dirty="0">
              <a:solidFill>
                <a:schemeClr val="bg2"/>
              </a:solidFill>
              <a:uFillTx/>
              <a:latin typeface="Arial"/>
            </a:endParaRPr>
          </a:p>
        </p:txBody>
      </p:sp>
      <p:sp>
        <p:nvSpPr>
          <p:cNvPr id="99" name="TextBox 98"/>
          <p:cNvSpPr txBox="1"/>
          <p:nvPr/>
        </p:nvSpPr>
        <p:spPr>
          <a:xfrm>
            <a:off x="9000" y="1257075"/>
            <a:ext cx="9135000" cy="5229450"/>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Όροι που από τον 19ο αιώνα και έπειτα αποδίδουν το αντικείμενο της </a:t>
            </a:r>
            <a:r>
              <a:rPr kumimoji="0" lang="el-GR" sz="16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Κατ</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και </a:t>
            </a:r>
            <a:r>
              <a:rPr kumimoji="0" lang="el-GR" sz="16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Χριστ</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Παιδαγωγικής: </a:t>
            </a:r>
            <a:r>
              <a:rPr kumimoji="0" lang="el-GR" sz="1600" b="0" i="0" u="none" strike="noStrike" kern="1200" cap="none" spc="0" normalizeH="0" baseline="0" noProof="0" dirty="0">
                <a:ln>
                  <a:noFill/>
                </a:ln>
                <a:solidFill>
                  <a:srgbClr val="FF0000"/>
                </a:solidFill>
                <a:effectLst/>
                <a:uLnTx/>
                <a:uFillTx/>
                <a:latin typeface="Trebuchet MS" panose="020B0603020202020204"/>
                <a:ea typeface="+mn-ea"/>
                <a:cs typeface="+mn-cs"/>
              </a:rPr>
              <a:t>1) </a:t>
            </a:r>
            <a:r>
              <a:rPr kumimoji="0" lang="el-GR" sz="1600"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Κατήχηση</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sz="1600" b="0" i="0" u="none" strike="noStrike" kern="1200" cap="none" spc="0" normalizeH="0" baseline="0" noProof="0" dirty="0">
                <a:ln>
                  <a:noFill/>
                </a:ln>
                <a:solidFill>
                  <a:srgbClr val="FF0000"/>
                </a:solidFill>
                <a:effectLst/>
                <a:uLnTx/>
                <a:uFillTx/>
                <a:latin typeface="Trebuchet MS" panose="020B0603020202020204"/>
                <a:ea typeface="+mn-ea"/>
                <a:cs typeface="+mn-cs"/>
              </a:rPr>
              <a:t>2) </a:t>
            </a:r>
            <a:r>
              <a:rPr kumimoji="0" lang="el-GR" sz="1600"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Χριστιανική αγωγή</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sz="1600" b="0" i="0" u="none" strike="noStrike" kern="1200" cap="none" spc="0" normalizeH="0" baseline="0" noProof="0" dirty="0">
                <a:ln>
                  <a:noFill/>
                </a:ln>
                <a:solidFill>
                  <a:srgbClr val="FF0000"/>
                </a:solidFill>
                <a:effectLst/>
                <a:uLnTx/>
                <a:uFillTx/>
                <a:latin typeface="Trebuchet MS" panose="020B0603020202020204"/>
                <a:ea typeface="+mn-ea"/>
                <a:cs typeface="+mn-cs"/>
              </a:rPr>
              <a:t>3)</a:t>
            </a: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sz="1600"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Θρησκευτική αγωγή</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l-GR" sz="1600"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900" b="0" i="0" u="none" strike="noStrike" kern="1200" cap="none" spc="0" normalizeH="0" baseline="0" noProof="0" dirty="0">
                <a:ln>
                  <a:noFill/>
                </a:ln>
                <a:solidFill>
                  <a:srgbClr val="FF0000"/>
                </a:solidFill>
                <a:effectLst/>
                <a:uLnTx/>
                <a:uFillTx/>
                <a:latin typeface="Trebuchet MS" panose="020B0603020202020204"/>
                <a:ea typeface="+mn-ea"/>
                <a:cs typeface="+mn-cs"/>
              </a:rPr>
              <a:t>Κατηχητική :</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Συνδέεται με την προσπάθεια μύησης των μελών της Εκκλησίας στο σώμα της (Κατήχηση: παρεξηγημένη έννοια).</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Με την Κατήχηση η Εκκλησία στοχεύει στην οικείωση των μελών με την αλήθεια. </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sz="1600" b="0" i="0" u="none" strike="noStrike" kern="1200" cap="none" spc="0" normalizeH="0" baseline="0" noProof="0" dirty="0">
                <a:ln>
                  <a:noFill/>
                </a:ln>
                <a:solidFill>
                  <a:srgbClr val="0070C0"/>
                </a:solidFill>
                <a:effectLst/>
                <a:uLnTx/>
                <a:uFillTx/>
                <a:latin typeface="Trebuchet MS" panose="020B0603020202020204"/>
                <a:ea typeface="+mn-ea"/>
                <a:cs typeface="+mn-cs"/>
              </a:rPr>
              <a:t>Γιατί έχει παρεξηγηθεί η Κατήχηση; </a:t>
            </a:r>
          </a:p>
          <a:p>
            <a:pPr marL="342900" marR="0" lvl="0" indent="-34290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Char char="•"/>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Άγνοια εκκλησιαστικών πραγμάτων με αποτέλεσμα την απομάκρυνση ανθρώπων από την Εκκλησία.</a:t>
            </a:r>
          </a:p>
          <a:p>
            <a:pPr marL="342900" marR="0" lvl="0" indent="-34290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Char char="•"/>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Η αδιαφορία που κυριαρχεί στον άνθρωπο τον χειραγωγεί σε αλλοτριωτικούς τρόπους ζωής χωρίς διέξοδο και κατάληξη.</a:t>
            </a:r>
          </a:p>
          <a:p>
            <a:pPr marL="342900" marR="0" lvl="0" indent="-34290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Char char="•"/>
              <a:tabLst/>
              <a:defRPr/>
            </a:pPr>
            <a:r>
              <a:rPr kumimoji="0" lang="el-GR"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Αρνητική διάθεση του ανθρώπου σε ότι αφορά το θεσμό και τη λειτουργία της Εκκλησίας.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029D8-558A-9AA3-62E0-D73F8329BC3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3065069-13FC-5C15-55E3-3A0CA7DF50D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B6B70E3-12EA-A854-EE55-8CF3C4A4C96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8" name="TextBox 97">
            <a:extLst>
              <a:ext uri="{FF2B5EF4-FFF2-40B4-BE49-F238E27FC236}">
                <a16:creationId xmlns:a16="http://schemas.microsoft.com/office/drawing/2014/main" id="{A7D5C2A5-8CB3-B21D-A849-C8BF34890F58}"/>
              </a:ext>
            </a:extLst>
          </p:cNvPr>
          <p:cNvSpPr txBox="1"/>
          <p:nvPr/>
        </p:nvSpPr>
        <p:spPr>
          <a:xfrm>
            <a:off x="37080" y="0"/>
            <a:ext cx="9106200" cy="753480"/>
          </a:xfrm>
          <a:prstGeom prst="rect">
            <a:avLst/>
          </a:prstGeom>
          <a:noFill/>
          <a:ln w="0">
            <a:noFill/>
          </a:ln>
        </p:spPr>
        <p:txBody>
          <a:bodyPr lIns="90000" tIns="45000" rIns="90000" bIns="45000" anchor="t">
            <a:noAutofit/>
          </a:bodyPr>
          <a:lstStyle/>
          <a:p>
            <a:pPr algn="ctr"/>
            <a:r>
              <a:rPr kumimoji="0" lang="el-GR" sz="2700" b="0" i="0" u="none" strike="noStrike" kern="1200" cap="none" spc="0" normalizeH="0" baseline="0" noProof="0" dirty="0">
                <a:ln>
                  <a:noFill/>
                </a:ln>
                <a:solidFill>
                  <a:schemeClr val="bg2"/>
                </a:solidFill>
                <a:effectLst/>
                <a:uLnTx/>
                <a:uFillTx/>
                <a:latin typeface="Trebuchet MS" panose="020B0603020202020204"/>
                <a:ea typeface="+mj-ea"/>
                <a:cs typeface="+mj-cs"/>
              </a:rPr>
              <a:t>3. Όροι που εκφράζουν την Κατηχητική και Χριστιανική Παιδαγωγική</a:t>
            </a:r>
            <a:endParaRPr lang="el-GR" sz="1800" b="0" u="none" strike="noStrike" dirty="0">
              <a:solidFill>
                <a:schemeClr val="bg2"/>
              </a:solidFill>
              <a:uFillTx/>
              <a:latin typeface="Arial"/>
            </a:endParaRPr>
          </a:p>
        </p:txBody>
      </p:sp>
      <p:sp>
        <p:nvSpPr>
          <p:cNvPr id="99" name="TextBox 98">
            <a:extLst>
              <a:ext uri="{FF2B5EF4-FFF2-40B4-BE49-F238E27FC236}">
                <a16:creationId xmlns:a16="http://schemas.microsoft.com/office/drawing/2014/main" id="{431E4565-AF1D-2512-F72A-B6FD033D748E}"/>
              </a:ext>
            </a:extLst>
          </p:cNvPr>
          <p:cNvSpPr txBox="1"/>
          <p:nvPr/>
        </p:nvSpPr>
        <p:spPr>
          <a:xfrm>
            <a:off x="37080" y="1190655"/>
            <a:ext cx="9135000" cy="5229450"/>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Έννοια της λέξης </a:t>
            </a:r>
            <a:r>
              <a:rPr kumimoji="0" lang="el-GR" sz="1700" b="0" i="0" u="none" strike="noStrike" kern="1200" cap="none" spc="0" normalizeH="0" baseline="0" noProof="0" dirty="0">
                <a:ln>
                  <a:noFill/>
                </a:ln>
                <a:solidFill>
                  <a:srgbClr val="0070C0"/>
                </a:solidFill>
                <a:effectLst/>
                <a:uLnTx/>
                <a:uFillTx/>
                <a:latin typeface="Trebuchet MS" panose="020B0603020202020204"/>
                <a:ea typeface="+mn-ea"/>
                <a:cs typeface="+mn-cs"/>
              </a:rPr>
              <a:t>Κατήχηση</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700" b="0" i="0" u="none" strike="noStrike" kern="1200" cap="none" spc="0" normalizeH="0" baseline="0" noProof="0" dirty="0">
                <a:ln>
                  <a:noFill/>
                </a:ln>
                <a:solidFill>
                  <a:srgbClr val="0070C0"/>
                </a:solidFill>
                <a:effectLst/>
                <a:uLnTx/>
                <a:uFillTx/>
                <a:latin typeface="Trebuchet MS" panose="020B0603020202020204"/>
                <a:ea typeface="+mn-ea"/>
                <a:cs typeface="+mn-cs"/>
              </a:rPr>
              <a:t>Κατά</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 </a:t>
            </a:r>
            <a:r>
              <a:rPr kumimoji="0" lang="el-GR" sz="1700" b="0" i="0" u="none" strike="noStrike" kern="1200" cap="none" spc="0" normalizeH="0" baseline="0" noProof="0" dirty="0">
                <a:ln>
                  <a:noFill/>
                </a:ln>
                <a:solidFill>
                  <a:srgbClr val="0070C0"/>
                </a:solidFill>
                <a:effectLst/>
                <a:uLnTx/>
                <a:uFillTx/>
                <a:latin typeface="Trebuchet MS" panose="020B0603020202020204"/>
                <a:ea typeface="+mn-ea"/>
                <a:cs typeface="+mn-cs"/>
              </a:rPr>
              <a:t>ηχώ</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 ηχώ δυνατά, διδάσκω δια ζώσης</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Κ.Δ: η </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άμεση διδασκαλία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που στηριζόταν στην ακρόαση, τη μαρτυρία, την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rPr>
              <a:t>πληρο-φόρηση</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το ζωντανό λόγο.</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Στην Κ.Δ δηλώνεται με όρους όπως: </a:t>
            </a:r>
            <a:r>
              <a:rPr kumimoji="0" lang="el-GR" sz="1700" b="0" i="1" u="none" strike="noStrike" kern="1200" cap="none" spc="0" normalizeH="0" baseline="0" noProof="0" dirty="0" err="1">
                <a:ln>
                  <a:noFill/>
                </a:ln>
                <a:solidFill>
                  <a:srgbClr val="C00000"/>
                </a:solidFill>
                <a:effectLst/>
                <a:uLnTx/>
                <a:uFillTx/>
                <a:latin typeface="Trebuchet MS" panose="020B0603020202020204"/>
                <a:ea typeface="+mn-ea"/>
                <a:cs typeface="+mn-cs"/>
              </a:rPr>
              <a:t>κηρύσσειν</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1" u="none" strike="noStrike" kern="1200" cap="none" spc="0" normalizeH="0" baseline="0" noProof="0" dirty="0" err="1">
                <a:ln>
                  <a:noFill/>
                </a:ln>
                <a:solidFill>
                  <a:srgbClr val="C00000"/>
                </a:solidFill>
                <a:effectLst/>
                <a:uLnTx/>
                <a:uFillTx/>
                <a:latin typeface="Trebuchet MS" panose="020B0603020202020204"/>
                <a:ea typeface="+mn-ea"/>
                <a:cs typeface="+mn-cs"/>
              </a:rPr>
              <a:t>ευαγγελίζεσθαι</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1" u="none" strike="noStrike" kern="1200" cap="none" spc="0" normalizeH="0" baseline="0" noProof="0" dirty="0" err="1">
                <a:ln>
                  <a:noFill/>
                </a:ln>
                <a:solidFill>
                  <a:srgbClr val="C00000"/>
                </a:solidFill>
                <a:effectLst/>
                <a:uLnTx/>
                <a:uFillTx/>
                <a:latin typeface="Trebuchet MS" panose="020B0603020202020204"/>
                <a:ea typeface="+mn-ea"/>
                <a:cs typeface="+mn-cs"/>
              </a:rPr>
              <a:t>μαρτυρείν</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Στην Κ.Δ θεωρείται ως διδασκαλία της οδού του Κυρίου ή της συνολικής ζωής του Χριστού.</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Όλη η Κ.Δ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Κατηχητική Διδασκαλία</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Η δραστηριότητα εκείνη που απηχεί το </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Λόγο του Θεού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και κάνει γνωστή τη </a:t>
            </a:r>
            <a:r>
              <a:rPr lang="el-GR" sz="1700" i="1" dirty="0">
                <a:solidFill>
                  <a:srgbClr val="C00000"/>
                </a:solidFill>
                <a:latin typeface="Trebuchet MS" panose="020B0603020202020204"/>
              </a:rPr>
              <a:t>Θ</a:t>
            </a:r>
            <a:r>
              <a:rPr kumimoji="0" lang="el-GR" sz="1700" b="0" i="1" u="none" strike="noStrike" kern="1200" cap="none" spc="0" normalizeH="0" baseline="0" noProof="0" dirty="0" err="1">
                <a:ln>
                  <a:noFill/>
                </a:ln>
                <a:solidFill>
                  <a:srgbClr val="C00000"/>
                </a:solidFill>
                <a:effectLst/>
                <a:uLnTx/>
                <a:uFillTx/>
                <a:latin typeface="Trebuchet MS" panose="020B0603020202020204"/>
                <a:ea typeface="+mn-ea"/>
                <a:cs typeface="+mn-cs"/>
              </a:rPr>
              <a:t>εία</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 </a:t>
            </a:r>
            <a:r>
              <a:rPr lang="el-GR" sz="1700" i="1" dirty="0">
                <a:solidFill>
                  <a:srgbClr val="C00000"/>
                </a:solidFill>
                <a:latin typeface="Trebuchet MS" panose="020B0603020202020204"/>
              </a:rPr>
              <a:t>Α</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a:t>
            </a:r>
            <a:r>
              <a:rPr kumimoji="0" lang="el-GR" sz="1700" b="0" i="1" u="none" strike="noStrike" kern="1200" cap="none" spc="0" normalizeH="0" baseline="0" noProof="0" dirty="0" err="1">
                <a:ln>
                  <a:noFill/>
                </a:ln>
                <a:solidFill>
                  <a:srgbClr val="C00000"/>
                </a:solidFill>
                <a:effectLst/>
                <a:uLnTx/>
                <a:uFillTx/>
                <a:latin typeface="Trebuchet MS" panose="020B0603020202020204"/>
                <a:ea typeface="+mn-ea"/>
                <a:cs typeface="+mn-cs"/>
              </a:rPr>
              <a:t>ποκάλυψη</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a:t>
            </a: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700" b="0" i="0" u="sng" strike="noStrike" kern="1200" cap="none" spc="0" normalizeH="0" baseline="0" noProof="0" dirty="0">
                <a:ln>
                  <a:noFill/>
                </a:ln>
                <a:solidFill>
                  <a:prstClr val="black"/>
                </a:solidFill>
                <a:effectLst/>
                <a:uLnTx/>
                <a:uFillTx/>
                <a:latin typeface="Trebuchet MS" panose="020B0603020202020204"/>
                <a:ea typeface="+mn-ea"/>
                <a:cs typeface="+mn-cs"/>
              </a:rPr>
              <a:t>Είναι</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αγωγή στην πίστη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και στοχεύει σε μια προοδευτικά αυξανόμενη χριστιανική ζωή, δηλώνοντας το σύνολο των ενεργειών της κατηχητικής διακονίας της Εκκλησίας.</a:t>
            </a:r>
          </a:p>
        </p:txBody>
      </p:sp>
    </p:spTree>
    <p:extLst>
      <p:ext uri="{BB962C8B-B14F-4D97-AF65-F5344CB8AC3E}">
        <p14:creationId xmlns:p14="http://schemas.microsoft.com/office/powerpoint/2010/main" val="4084370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38A01-E023-A190-49BA-4217F1E9127B}"/>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E7C23D7B-4B5F-AFE3-BDD6-D36157B1AEE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400BB40-4ACE-E2FB-0A6D-3079AE5E58E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1BAF172-D2B5-D0D0-6382-C9D35CD2BA56}"/>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700" b="0" i="0" u="none" strike="noStrike" kern="1200" cap="none" spc="0" normalizeH="0" baseline="0" noProof="0" dirty="0">
                <a:ln>
                  <a:noFill/>
                </a:ln>
                <a:solidFill>
                  <a:srgbClr val="EEECE1"/>
                </a:solidFill>
                <a:effectLst/>
                <a:uLnTx/>
                <a:uFillTx/>
                <a:latin typeface="Trebuchet MS" panose="020B0603020202020204"/>
                <a:ea typeface="+mn-ea"/>
                <a:cs typeface="+mn-cs"/>
              </a:rPr>
              <a:t>3. Όροι που εκφράζουν την Κατηχητική και Χριστιανική Παιδαγωγική</a:t>
            </a:r>
            <a:endParaRPr kumimoji="0" lang="el-GR" sz="1800" b="0" i="0" u="none" strike="noStrike" kern="1200" cap="none" spc="0" normalizeH="0" baseline="0" noProof="0" dirty="0">
              <a:ln>
                <a:noFill/>
              </a:ln>
              <a:solidFill>
                <a:srgbClr val="EEECE1"/>
              </a:solidFill>
              <a:effectLst/>
              <a:uLnTx/>
              <a:uFillTx/>
              <a:latin typeface="Arial"/>
              <a:ea typeface="+mn-ea"/>
              <a:cs typeface="+mn-cs"/>
            </a:endParaRPr>
          </a:p>
        </p:txBody>
      </p:sp>
      <p:sp>
        <p:nvSpPr>
          <p:cNvPr id="99" name="TextBox 98">
            <a:extLst>
              <a:ext uri="{FF2B5EF4-FFF2-40B4-BE49-F238E27FC236}">
                <a16:creationId xmlns:a16="http://schemas.microsoft.com/office/drawing/2014/main" id="{DD421553-0180-C6BF-EFFA-A4420E0A39B5}"/>
              </a:ext>
            </a:extLst>
          </p:cNvPr>
          <p:cNvSpPr txBox="1"/>
          <p:nvPr/>
        </p:nvSpPr>
        <p:spPr>
          <a:xfrm>
            <a:off x="9000" y="1257075"/>
            <a:ext cx="9135000" cy="5229450"/>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sng" strike="noStrike" kern="1200" cap="none" spc="0" normalizeH="0" baseline="0" noProof="0" dirty="0">
                <a:ln>
                  <a:noFill/>
                </a:ln>
                <a:solidFill>
                  <a:prstClr val="black"/>
                </a:solidFill>
                <a:effectLst/>
                <a:uLnTx/>
                <a:uFillTx/>
                <a:latin typeface="Trebuchet MS" panose="020B0603020202020204"/>
                <a:ea typeface="+mn-ea"/>
                <a:cs typeface="+mn-cs"/>
              </a:rPr>
              <a:t>Μορφές Κατήχησης</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sng"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sng"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2 μορφές: 1) Προετοιμασία υποψηφίων μελών της Εκκλησίας για βάπτισμα </a:t>
            </a:r>
          </a:p>
          <a:p>
            <a:pPr marL="0" marR="0" lvl="0" indent="0" algn="l" defTabSz="457200" rtl="0" eaLnBrk="1" fontAlgn="auto" latinLnBrk="0" hangingPunct="1">
              <a:lnSpc>
                <a:spcPct val="100000"/>
              </a:lnSpc>
              <a:spcBef>
                <a:spcPts val="0"/>
              </a:spcBef>
              <a:spcAft>
                <a:spcPts val="0"/>
              </a:spcAft>
              <a:buClrTx/>
              <a:buSzTx/>
              <a:buFontTx/>
              <a:buNone/>
              <a:tabLst/>
              <a:defRPr/>
            </a:pPr>
            <a:r>
              <a:rPr lang="el-GR" sz="1700" dirty="0">
                <a:solidFill>
                  <a:prstClr val="black"/>
                </a:solidFill>
                <a:latin typeface="Trebuchet MS" panose="020B0603020202020204"/>
              </a:rPr>
              <a:t>                   </a:t>
            </a:r>
            <a:r>
              <a:rPr kumimoji="0" lang="el-GR" sz="1600" b="0" i="1" u="none" strike="noStrike" kern="1200" cap="none" spc="0" normalizeH="0" baseline="0" noProof="0" dirty="0">
                <a:ln>
                  <a:noFill/>
                </a:ln>
                <a:solidFill>
                  <a:srgbClr val="C00000"/>
                </a:solidFill>
                <a:effectLst/>
                <a:uLnTx/>
                <a:uFillTx/>
                <a:latin typeface="Trebuchet MS" panose="020B0603020202020204"/>
                <a:ea typeface="+mn-ea"/>
                <a:cs typeface="+mn-cs"/>
              </a:rPr>
              <a:t>(προπαρασκευαστική διαδικασία)</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lang="el-GR" sz="1700" dirty="0">
                <a:solidFill>
                  <a:prstClr val="black"/>
                </a:solidFill>
                <a:latin typeface="Trebuchet MS" panose="020B0603020202020204"/>
              </a:rPr>
              <a:t>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2) Διδασκαλία των βαπτισμένων</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0070C0"/>
              </a:buClr>
              <a:buSzTx/>
              <a:buFont typeface="Wingdings" panose="05000000000000000000" pitchFamily="2" charset="2"/>
              <a:buChar char="Ø"/>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Επιδιώκει την προσφορά </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πνευματικής τροφής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στους κατηχουμένους.</a:t>
            </a:r>
          </a:p>
          <a:p>
            <a:pPr marL="285750" marR="0" lvl="0" indent="-285750" algn="l" defTabSz="457200" rtl="0" eaLnBrk="1" fontAlgn="auto" latinLnBrk="0" hangingPunct="1">
              <a:lnSpc>
                <a:spcPct val="100000"/>
              </a:lnSpc>
              <a:spcBef>
                <a:spcPts val="0"/>
              </a:spcBef>
              <a:spcAft>
                <a:spcPts val="0"/>
              </a:spcAft>
              <a:buClr>
                <a:srgbClr val="0070C0"/>
              </a:buClr>
              <a:buSzTx/>
              <a:buFont typeface="Wingdings" panose="05000000000000000000" pitchFamily="2" charset="2"/>
              <a:buChar char="Ø"/>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0070C0"/>
              </a:buClr>
              <a:buSzTx/>
              <a:buFont typeface="Wingdings" panose="05000000000000000000" pitchFamily="2" charset="2"/>
              <a:buChar char="Ø"/>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Πηγάζει από τη </a:t>
            </a:r>
            <a:r>
              <a:rPr kumimoji="0" lang="el-GR" sz="1700" b="0" i="1" u="none" strike="noStrike" kern="1200" cap="none" spc="0" normalizeH="0" baseline="0" noProof="0" dirty="0">
                <a:ln>
                  <a:noFill/>
                </a:ln>
                <a:solidFill>
                  <a:srgbClr val="FF0000"/>
                </a:solidFill>
                <a:effectLst/>
                <a:uLnTx/>
                <a:uFillTx/>
                <a:latin typeface="Trebuchet MS" panose="020B0603020202020204"/>
                <a:ea typeface="+mn-ea"/>
                <a:cs typeface="+mn-cs"/>
              </a:rPr>
              <a:t>μυστηριακή ζωή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και καταλήγει σε αυτή. </a:t>
            </a:r>
          </a:p>
          <a:p>
            <a:pPr marL="285750" marR="0" lvl="0" indent="-285750" algn="l" defTabSz="457200" rtl="0" eaLnBrk="1" fontAlgn="auto" latinLnBrk="0" hangingPunct="1">
              <a:lnSpc>
                <a:spcPct val="100000"/>
              </a:lnSpc>
              <a:spcBef>
                <a:spcPts val="0"/>
              </a:spcBef>
              <a:spcAft>
                <a:spcPts val="0"/>
              </a:spcAft>
              <a:buClr>
                <a:srgbClr val="0070C0"/>
              </a:buClr>
              <a:buSzTx/>
              <a:buFont typeface="Wingdings" panose="05000000000000000000" pitchFamily="2" charset="2"/>
              <a:buChar char="Ø"/>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0070C0"/>
              </a:buClr>
              <a:buSzTx/>
              <a:buFont typeface="Wingdings" panose="05000000000000000000" pitchFamily="2" charset="2"/>
              <a:buChar char="Ø"/>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Η κατηχητική λειτουργία προϋποθέτει τις </a:t>
            </a:r>
            <a:r>
              <a:rPr kumimoji="0" lang="el-GR" sz="1700" b="0" i="1" u="none" strike="noStrike" kern="1200" cap="none" spc="0" normalizeH="0" baseline="0" noProof="0" dirty="0">
                <a:ln>
                  <a:noFill/>
                </a:ln>
                <a:solidFill>
                  <a:srgbClr val="FF0000"/>
                </a:solidFill>
                <a:effectLst/>
                <a:uLnTx/>
                <a:uFillTx/>
                <a:latin typeface="Trebuchet MS" panose="020B0603020202020204"/>
                <a:ea typeface="+mn-ea"/>
                <a:cs typeface="+mn-cs"/>
              </a:rPr>
              <a:t>ανάγκες</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της εκκλησιαστικής κοινότητας.</a:t>
            </a:r>
          </a:p>
          <a:p>
            <a:pPr marL="285750" marR="0" lvl="0" indent="-285750" algn="l" defTabSz="457200" rtl="0" eaLnBrk="1" fontAlgn="auto" latinLnBrk="0" hangingPunct="1">
              <a:lnSpc>
                <a:spcPct val="100000"/>
              </a:lnSpc>
              <a:spcBef>
                <a:spcPts val="0"/>
              </a:spcBef>
              <a:spcAft>
                <a:spcPts val="0"/>
              </a:spcAft>
              <a:buClr>
                <a:srgbClr val="0070C0"/>
              </a:buClr>
              <a:buSzTx/>
              <a:buFont typeface="Wingdings" panose="05000000000000000000" pitchFamily="2" charset="2"/>
              <a:buChar char="Ø"/>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0070C0"/>
              </a:buClr>
              <a:buSzTx/>
              <a:buFont typeface="Wingdings" panose="05000000000000000000" pitchFamily="2" charset="2"/>
              <a:buChar char="Ø"/>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Αφορά την πληροφόρηση ενός γνήσιου ορθόδοξου ήθους, τρόπου ζωής προβάλλοντας το λυτρωτικό και καθάριο έργο του Θεανθρώπου και της Εκκλησίας.</a:t>
            </a:r>
          </a:p>
          <a:p>
            <a:pPr marL="0" marR="0" lvl="0" indent="0" algn="l" defTabSz="457200" rtl="0" eaLnBrk="1" fontAlgn="auto" latinLnBrk="0" hangingPunct="1">
              <a:lnSpc>
                <a:spcPct val="100000"/>
              </a:lnSpc>
              <a:spcBef>
                <a:spcPts val="0"/>
              </a:spcBef>
              <a:spcAft>
                <a:spcPts val="0"/>
              </a:spcAft>
              <a:buClr>
                <a:srgbClr val="0070C0"/>
              </a:buClr>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
                <a:srgbClr val="0070C0"/>
              </a:buClr>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0" u="sng" strike="noStrike" kern="1200" cap="none" spc="0" normalizeH="0" baseline="0" noProof="0" dirty="0">
                <a:ln>
                  <a:noFill/>
                </a:ln>
                <a:solidFill>
                  <a:srgbClr val="0070C0"/>
                </a:solidFill>
                <a:effectLst/>
                <a:uLnTx/>
                <a:uFillTx/>
                <a:latin typeface="Trebuchet MS" panose="020B0603020202020204"/>
                <a:ea typeface="+mn-ea"/>
                <a:cs typeface="+mn-cs"/>
              </a:rPr>
              <a:t>Σκοπός</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υποβοήθηση του ανθρώπου στην οντολογική του ανακαίνιση</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και την ανύψωσή του σε μια μυστηριακή μέθεξη με το Θεό.</a:t>
            </a:r>
          </a:p>
        </p:txBody>
      </p:sp>
    </p:spTree>
    <p:extLst>
      <p:ext uri="{BB962C8B-B14F-4D97-AF65-F5344CB8AC3E}">
        <p14:creationId xmlns:p14="http://schemas.microsoft.com/office/powerpoint/2010/main" val="1463272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86195-F021-9C82-AF50-F14CAFC028AB}"/>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6C566D2-904D-DAF6-CDC7-C124147D387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931411EF-0822-CF07-F113-0AD225C1000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B4C3CA5-4D71-CE6F-E2D2-DEA14259E5B6}"/>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700" b="0" i="0" u="none" strike="noStrike" kern="1200" cap="none" spc="0" normalizeH="0" baseline="0" noProof="0" dirty="0">
                <a:ln>
                  <a:noFill/>
                </a:ln>
                <a:solidFill>
                  <a:srgbClr val="EEECE1"/>
                </a:solidFill>
                <a:effectLst/>
                <a:uLnTx/>
                <a:uFillTx/>
                <a:latin typeface="Trebuchet MS" panose="020B0603020202020204"/>
                <a:ea typeface="+mn-ea"/>
                <a:cs typeface="+mn-cs"/>
              </a:rPr>
              <a:t>3. Όροι που εκφράζουν την Κατηχητική και Χριστιανική Παιδαγωγική</a:t>
            </a:r>
            <a:endParaRPr kumimoji="0" lang="el-GR" sz="1800" b="0" i="0" u="none" strike="noStrike" kern="1200" cap="none" spc="0" normalizeH="0" baseline="0" noProof="0" dirty="0">
              <a:ln>
                <a:noFill/>
              </a:ln>
              <a:solidFill>
                <a:srgbClr val="EEECE1"/>
              </a:solidFill>
              <a:effectLst/>
              <a:uLnTx/>
              <a:uFillTx/>
              <a:latin typeface="Arial"/>
              <a:ea typeface="+mn-ea"/>
              <a:cs typeface="+mn-cs"/>
            </a:endParaRPr>
          </a:p>
        </p:txBody>
      </p:sp>
      <p:sp>
        <p:nvSpPr>
          <p:cNvPr id="99" name="TextBox 98">
            <a:extLst>
              <a:ext uri="{FF2B5EF4-FFF2-40B4-BE49-F238E27FC236}">
                <a16:creationId xmlns:a16="http://schemas.microsoft.com/office/drawing/2014/main" id="{2D933D85-B2C8-C255-DA5A-806802FB414F}"/>
              </a:ext>
            </a:extLst>
          </p:cNvPr>
          <p:cNvSpPr txBox="1"/>
          <p:nvPr/>
        </p:nvSpPr>
        <p:spPr>
          <a:xfrm>
            <a:off x="9000" y="753480"/>
            <a:ext cx="9135000" cy="5666625"/>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2000" b="0" i="0" u="none" strike="noStrike" kern="1200" cap="none" spc="0" normalizeH="0" baseline="0" noProof="0" dirty="0">
              <a:ln>
                <a:noFill/>
              </a:ln>
              <a:solidFill>
                <a:srgbClr val="FF0000"/>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000" b="0" i="0" u="none" strike="noStrike" kern="1200" cap="none" spc="0" normalizeH="0" baseline="0" noProof="0" dirty="0">
                <a:ln>
                  <a:noFill/>
                </a:ln>
                <a:solidFill>
                  <a:srgbClr val="FF0000"/>
                </a:solidFill>
                <a:effectLst/>
                <a:uLnTx/>
                <a:uFillTx/>
                <a:latin typeface="Trebuchet MS" panose="020B0603020202020204"/>
                <a:ea typeface="+mn-ea"/>
                <a:cs typeface="+mn-cs"/>
              </a:rPr>
              <a:t>Χριστιανική Αγωγή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2000" b="0" i="0" u="none" strike="noStrike" kern="1200" cap="none" spc="0" normalizeH="0" baseline="0" noProof="0" dirty="0">
              <a:ln>
                <a:noFill/>
              </a:ln>
              <a:solidFill>
                <a:srgbClr val="FF0000"/>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700" b="0" i="0" u="sng" strike="noStrike" kern="1200" cap="none" spc="0" normalizeH="0" baseline="0" noProof="0" dirty="0">
                <a:ln>
                  <a:noFill/>
                </a:ln>
                <a:solidFill>
                  <a:srgbClr val="0070C0"/>
                </a:solidFill>
                <a:effectLst/>
                <a:uLnTx/>
                <a:uFillTx/>
                <a:latin typeface="Trebuchet MS" panose="020B0603020202020204"/>
                <a:ea typeface="+mn-ea"/>
                <a:cs typeface="+mn-cs"/>
              </a:rPr>
              <a:t>Αγωγή</a:t>
            </a:r>
            <a:r>
              <a:rPr kumimoji="0" lang="el-GR" sz="1700" b="0" i="0" u="sng"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σκόπιμη ενέργεια για παροχή στο παιδί ή έφηβο βοήθεια για την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rPr>
              <a:t>προσωπι</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0" u="none" strike="noStrike" kern="1200" cap="none" spc="0" normalizeH="0" baseline="0" noProof="0" dirty="0" err="1">
                <a:ln>
                  <a:noFill/>
                </a:ln>
                <a:solidFill>
                  <a:prstClr val="black"/>
                </a:solidFill>
                <a:effectLst/>
                <a:uLnTx/>
                <a:uFillTx/>
                <a:latin typeface="Trebuchet MS" panose="020B0603020202020204"/>
                <a:ea typeface="+mn-ea"/>
                <a:cs typeface="+mn-cs"/>
              </a:rPr>
              <a:t>κή</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του ολοκλήρωση - πραγματώνεται μέσα από </a:t>
            </a:r>
            <a:r>
              <a:rPr kumimoji="0" lang="el-GR" sz="1700" b="0" i="1" u="none" strike="noStrike" kern="1200" cap="none" spc="0" normalizeH="0" baseline="0" noProof="0" dirty="0">
                <a:ln>
                  <a:noFill/>
                </a:ln>
                <a:solidFill>
                  <a:srgbClr val="C00000"/>
                </a:solidFill>
                <a:effectLst/>
                <a:uLnTx/>
                <a:uFillTx/>
                <a:latin typeface="Trebuchet MS" panose="020B0603020202020204"/>
                <a:ea typeface="+mn-ea"/>
                <a:cs typeface="+mn-cs"/>
              </a:rPr>
              <a:t>αγώνα.</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Δε σχετίζεται με έναν εύκολο κόσμο καλοπέρασης και ευδαιμονίας. </a:t>
            </a: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Η διαδικασία πραγμάτωσής της απαιτεί πρωτοβουλία και αποφασιστικότητα.</a:t>
            </a: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Η </a:t>
            </a:r>
            <a:r>
              <a:rPr lang="el-GR" sz="1700" dirty="0">
                <a:solidFill>
                  <a:srgbClr val="0070C0"/>
                </a:solidFill>
                <a:latin typeface="Trebuchet MS" panose="020B0603020202020204"/>
              </a:rPr>
              <a:t>«</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Χριστιανική αγωγή</a:t>
            </a:r>
            <a:r>
              <a:rPr lang="el-GR" sz="1700" dirty="0">
                <a:solidFill>
                  <a:srgbClr val="0070C0"/>
                </a:solidFill>
                <a:latin typeface="Trebuchet MS" panose="020B0603020202020204"/>
              </a:rPr>
              <a:t>»</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έχει ανθρωπολογικό χαρακτήρα. </a:t>
            </a: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Σχετίζεται με τη γενικότερη προσπάθεια που από τη φύση του καταβάλλει ο άνθρωπος προκειμένου να οδηγηθεί στον τελικό προορισμό της τελείωσής του.</a:t>
            </a: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Με τον προσδιορισμό </a:t>
            </a:r>
            <a:r>
              <a:rPr lang="el-GR" sz="1700" dirty="0">
                <a:latin typeface="Trebuchet MS" panose="020B0603020202020204"/>
              </a:rPr>
              <a:t>«</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χριστιανική»</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δηλώνουμε την προοπτική κάτω από την οποία βλέπουμε τον σκοπό και τελικό προορισμό του ανθρώπου. </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Αυτός είναι ο ίδιος σκοπός για τον οποίο ο Θεός δημιούργησε τον άνθρωπο.</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0" u="none" strike="noStrike" kern="1200" cap="none" spc="0" normalizeH="0" baseline="0" noProof="0" dirty="0">
                <a:ln>
                  <a:noFill/>
                </a:ln>
                <a:solidFill>
                  <a:srgbClr val="0070C0"/>
                </a:solidFill>
                <a:effectLst/>
                <a:uLnTx/>
                <a:uFillTx/>
                <a:latin typeface="Trebuchet MS" panose="020B0603020202020204"/>
                <a:ea typeface="+mn-ea"/>
                <a:cs typeface="+mn-cs"/>
              </a:rPr>
              <a:t>Άρα</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δε νοείται αγωγή χωρίς τον προσδιορισμό </a:t>
            </a:r>
            <a:r>
              <a:rPr lang="el-GR" sz="1700" dirty="0">
                <a:latin typeface="Trebuchet MS" panose="020B0603020202020204"/>
              </a:rPr>
              <a:t>«</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χριστιανική</a:t>
            </a:r>
            <a:r>
              <a:rPr lang="el-GR" sz="1700" dirty="0">
                <a:latin typeface="Trebuchet MS" panose="020B0603020202020204"/>
              </a:rPr>
              <a:t>»</a:t>
            </a:r>
            <a:r>
              <a:rPr kumimoji="0" lang="el-GR" sz="1700" b="0" i="0" u="none" strike="noStrike" kern="1200" cap="none" spc="0" normalizeH="0" baseline="0" noProof="0" dirty="0">
                <a:ln>
                  <a:noFill/>
                </a:ln>
                <a:solidFill>
                  <a:srgbClr val="0070C0"/>
                </a:solidFill>
                <a:effectLst/>
                <a:uLnTx/>
                <a:uFillTx/>
                <a:latin typeface="Trebuchet MS" panose="020B0603020202020204"/>
                <a:ea typeface="+mn-ea"/>
                <a:cs typeface="+mn-cs"/>
              </a:rPr>
              <a:t>.</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Έτσι: </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Η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 και η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Χριστιανική</a:t>
            </a:r>
            <a:r>
              <a:rPr kumimoji="0" lang="el-GR" sz="1700" b="0" i="1" u="none" strike="noStrike" kern="1200" cap="none" spc="0" normalizeH="0" baseline="0" noProof="0" dirty="0">
                <a:ln>
                  <a:noFill/>
                </a:ln>
                <a:solidFill>
                  <a:prstClr val="black"/>
                </a:solidFill>
                <a:effectLst/>
                <a:uLnTx/>
                <a:uFillTx/>
                <a:latin typeface="Trebuchet MS" panose="020B0603020202020204"/>
                <a:ea typeface="+mn-ea"/>
                <a:cs typeface="+mn-cs"/>
              </a:rPr>
              <a:t> Αγωγή είναι 2 όψεις του ίδιου νομίσματος.</a:t>
            </a:r>
          </a:p>
        </p:txBody>
      </p:sp>
    </p:spTree>
    <p:extLst>
      <p:ext uri="{BB962C8B-B14F-4D97-AF65-F5344CB8AC3E}">
        <p14:creationId xmlns:p14="http://schemas.microsoft.com/office/powerpoint/2010/main" val="2520391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18AD9-1996-AF9E-8701-AD0B222CBDD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CDEBADD-F0D3-6312-AF62-15FE60BCE47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79E57EF4-735A-1442-4466-E9C30B05EA3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7B0C536-004B-620A-BFC6-DC89315CB651}"/>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700" b="0" i="0" u="none" strike="noStrike" kern="1200" cap="none" spc="0" normalizeH="0" baseline="0" noProof="0" dirty="0">
                <a:ln>
                  <a:noFill/>
                </a:ln>
                <a:solidFill>
                  <a:srgbClr val="EEECE1"/>
                </a:solidFill>
                <a:effectLst/>
                <a:uLnTx/>
                <a:uFillTx/>
                <a:latin typeface="Trebuchet MS" panose="020B0603020202020204"/>
                <a:ea typeface="+mn-ea"/>
                <a:cs typeface="+mn-cs"/>
              </a:rPr>
              <a:t>3. Όροι που εκφράζουν την Κατηχητική και Χριστιανική Παιδαγωγική</a:t>
            </a:r>
            <a:endParaRPr kumimoji="0" lang="el-GR" sz="1800" b="0" i="0" u="none" strike="noStrike" kern="1200" cap="none" spc="0" normalizeH="0" baseline="0" noProof="0" dirty="0">
              <a:ln>
                <a:noFill/>
              </a:ln>
              <a:solidFill>
                <a:srgbClr val="EEECE1"/>
              </a:solidFill>
              <a:effectLst/>
              <a:uLnTx/>
              <a:uFillTx/>
              <a:latin typeface="Arial"/>
              <a:ea typeface="+mn-ea"/>
              <a:cs typeface="+mn-cs"/>
            </a:endParaRPr>
          </a:p>
        </p:txBody>
      </p:sp>
      <p:sp>
        <p:nvSpPr>
          <p:cNvPr id="99" name="TextBox 98">
            <a:extLst>
              <a:ext uri="{FF2B5EF4-FFF2-40B4-BE49-F238E27FC236}">
                <a16:creationId xmlns:a16="http://schemas.microsoft.com/office/drawing/2014/main" id="{9523BC94-E258-7290-9D3E-8A334A8BA9C0}"/>
              </a:ext>
            </a:extLst>
          </p:cNvPr>
          <p:cNvSpPr txBox="1"/>
          <p:nvPr/>
        </p:nvSpPr>
        <p:spPr>
          <a:xfrm>
            <a:off x="-30600" y="976342"/>
            <a:ext cx="9135000" cy="5529965"/>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2000" b="0" i="0" u="none" strike="noStrike" kern="1200" cap="none" spc="0" normalizeH="0" baseline="0" noProof="0" dirty="0">
              <a:ln>
                <a:noFill/>
              </a:ln>
              <a:solidFill>
                <a:srgbClr val="FF0000"/>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000" b="0" i="0" u="none" strike="noStrike" kern="1200" cap="none" spc="0" normalizeH="0" baseline="0" noProof="0" dirty="0">
                <a:ln>
                  <a:noFill/>
                </a:ln>
                <a:solidFill>
                  <a:srgbClr val="FF0000"/>
                </a:solidFill>
                <a:effectLst/>
                <a:uLnTx/>
                <a:uFillTx/>
                <a:latin typeface="Trebuchet MS" panose="020B0603020202020204"/>
                <a:ea typeface="+mn-ea"/>
                <a:cs typeface="+mn-cs"/>
              </a:rPr>
              <a:t>Θρησκευτική Αγωγή και Κατήχηση </a:t>
            </a:r>
            <a:r>
              <a:rPr kumimoji="0" lang="el-GR" sz="2000" b="0" i="0"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2000" b="0" i="0" u="none" strike="noStrike" kern="1200" cap="none" spc="0" normalizeH="0" baseline="0" noProof="0" dirty="0">
              <a:ln>
                <a:noFill/>
              </a:ln>
              <a:solidFill>
                <a:srgbClr val="FF0000"/>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Χρησιμοποιείται διεθνώς  </a:t>
            </a:r>
            <a:r>
              <a:rPr kumimoji="0" lang="el-GR" sz="1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rebuchet MS" panose="020B0603020202020204"/>
                <a:ea typeface="+mn-ea"/>
                <a:cs typeface="+mn-cs"/>
              </a:rPr>
              <a:t>→</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εκπαιδευτική πράξη με θρησκευτική διάσταση (Ε.</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Alberich</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1987, 50).</a:t>
            </a: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Η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συμπερίληψη ή μη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στο εκπαιδευτικό πρόγραμμα της χριστιανικής εμπειρίας και η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σχέση</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ανάμεσα στην πίστη και την εκπαίδευση ορίζουν τη διαφορά ή συγγένεια ανάμεσα στη θρησκευτική αγωγή και την Κατήχηση και Χριστιανική αγωγή.</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panose="02040604050505020304" pitchFamily="18" charset="0"/>
              <a:ea typeface="+mn-ea"/>
              <a:cs typeface="+mn-cs"/>
            </a:endParaRPr>
          </a:p>
          <a:p>
            <a:pPr marL="342900" marR="0" lvl="0" indent="-3429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Ταύτιση</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 με Κατήχηση </a:t>
            </a:r>
            <a:r>
              <a:rPr kumimoji="0" lang="el-GR" sz="1800" b="0" i="1" u="none" strike="noStrike" kern="1200" cap="none" spc="0" normalizeH="0" baseline="0" noProof="0" dirty="0">
                <a:ln>
                  <a:noFill/>
                </a:ln>
                <a:solidFill>
                  <a:prstClr val="black"/>
                </a:solidFill>
                <a:effectLst/>
                <a:uLnTx/>
                <a:uFillTx/>
                <a:latin typeface="Century Schoolbook" panose="02040604050505020304" pitchFamily="18" charset="0"/>
                <a:ea typeface="+mn-ea"/>
                <a:cs typeface="+mn-cs"/>
              </a:rPr>
              <a:t>:</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800" b="0" i="1" u="none" strike="noStrike" kern="1200" cap="none" spc="0" normalizeH="0" baseline="0" noProof="0" dirty="0">
                <a:ln>
                  <a:noFill/>
                </a:ln>
                <a:solidFill>
                  <a:srgbClr val="0070C0"/>
                </a:solidFill>
                <a:effectLst/>
                <a:uLnTx/>
                <a:uFillTx/>
                <a:latin typeface="Century Schoolbook" panose="02040604050505020304" pitchFamily="18" charset="0"/>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Η θρησκευτική εκπαιδευτική πράξη συνδέεται με </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ορισμένη</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εκκλησιαστική και   </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      θρησκευτική κοινότητα.</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 Διαφορά</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 με Κατήχηση :</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Αν ο όρος </a:t>
            </a:r>
            <a:r>
              <a:rPr lang="el-GR" dirty="0">
                <a:latin typeface="Trebuchet MS" panose="020B0603020202020204"/>
              </a:rPr>
              <a:t>«</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θρησκευτική» αναφέρεται στη βαθύτερη διάσταση της ανθρώπινης  </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ύπαρξης,</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sng" strike="noStrike" kern="1200" cap="none" spc="0" normalizeH="0" baseline="0" noProof="0" dirty="0">
                <a:ln>
                  <a:noFill/>
                </a:ln>
                <a:solidFill>
                  <a:prstClr val="black"/>
                </a:solidFill>
                <a:effectLst/>
                <a:uLnTx/>
                <a:uFillTx/>
                <a:latin typeface="Trebuchet MS" panose="020B0603020202020204"/>
                <a:ea typeface="+mn-ea"/>
                <a:cs typeface="+mn-cs"/>
              </a:rPr>
              <a:t>Τότε</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 μόνο υποβοηθά αναλαμβάνοντας υπεύθυνα τη θρησκευτική </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προβλημα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τική</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της ύπαρξη. Έτσι, διαφέρει από την Κατήχηση και τη Χριστιανική Αγωγή.</a:t>
            </a:r>
          </a:p>
        </p:txBody>
      </p:sp>
    </p:spTree>
    <p:extLst>
      <p:ext uri="{BB962C8B-B14F-4D97-AF65-F5344CB8AC3E}">
        <p14:creationId xmlns:p14="http://schemas.microsoft.com/office/powerpoint/2010/main" val="162661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EA3A0B-BD41-52E6-CF8F-DA07D1394DF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C93D437-4406-2009-F54D-A245DEEE9AE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3CEDB64-5E36-9335-DDB6-B3756AB6585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B88AF64-42F7-062C-56E2-B3E43D833B56}"/>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EEECE1"/>
              </a:solidFill>
              <a:effectLst/>
              <a:uLnTx/>
              <a:uFillTx/>
              <a:latin typeface="Arial"/>
              <a:ea typeface="+mn-ea"/>
              <a:cs typeface="+mn-cs"/>
            </a:endParaRPr>
          </a:p>
        </p:txBody>
      </p:sp>
      <p:sp>
        <p:nvSpPr>
          <p:cNvPr id="99" name="TextBox 98">
            <a:extLst>
              <a:ext uri="{FF2B5EF4-FFF2-40B4-BE49-F238E27FC236}">
                <a16:creationId xmlns:a16="http://schemas.microsoft.com/office/drawing/2014/main" id="{6C57C69D-1378-F9BE-9261-8500CCED6F37}"/>
              </a:ext>
            </a:extLst>
          </p:cNvPr>
          <p:cNvSpPr txBox="1"/>
          <p:nvPr/>
        </p:nvSpPr>
        <p:spPr>
          <a:xfrm>
            <a:off x="9000" y="1190655"/>
            <a:ext cx="9135000" cy="5229450"/>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500" b="1" i="0" u="none" strike="noStrike" kern="1200" cap="none" spc="0" normalizeH="0" baseline="0" noProof="0" dirty="0">
                <a:ln>
                  <a:noFill/>
                </a:ln>
                <a:solidFill>
                  <a:schemeClr val="accent5">
                    <a:lumMod val="75000"/>
                  </a:schemeClr>
                </a:solidFill>
                <a:effectLst/>
                <a:uLnTx/>
                <a:uFillTx/>
                <a:latin typeface="Trebuchet MS" panose="020B0603020202020204"/>
                <a:ea typeface="+mj-ea"/>
                <a:cs typeface="+mj-cs"/>
              </a:rPr>
              <a:t>4. </a:t>
            </a:r>
            <a:r>
              <a:rPr kumimoji="0" lang="el-GR" sz="2400" b="1" i="0" u="none" strike="noStrike" kern="1200" cap="none" spc="0" normalizeH="0" baseline="0" noProof="0" dirty="0">
                <a:ln>
                  <a:noFill/>
                </a:ln>
                <a:solidFill>
                  <a:schemeClr val="accent5">
                    <a:lumMod val="75000"/>
                  </a:schemeClr>
                </a:solidFill>
                <a:effectLst/>
                <a:uLnTx/>
                <a:uFillTx/>
                <a:latin typeface="Trebuchet MS" panose="020B0603020202020204"/>
                <a:ea typeface="+mj-ea"/>
                <a:cs typeface="+mj-cs"/>
              </a:rPr>
              <a:t>Η </a:t>
            </a:r>
            <a:r>
              <a:rPr kumimoji="0" lang="el-GR" sz="2400" b="1" i="1" u="none" strike="noStrike" kern="1200" cap="none" spc="0" normalizeH="0" baseline="0" noProof="0" dirty="0">
                <a:ln>
                  <a:noFill/>
                </a:ln>
                <a:solidFill>
                  <a:schemeClr val="accent5">
                    <a:lumMod val="75000"/>
                  </a:schemeClr>
                </a:solidFill>
                <a:effectLst/>
                <a:uLnTx/>
                <a:uFillTx/>
                <a:latin typeface="Trebuchet MS" panose="020B0603020202020204"/>
                <a:ea typeface="+mj-ea"/>
                <a:cs typeface="+mj-cs"/>
              </a:rPr>
              <a:t>Κατήχηση</a:t>
            </a:r>
            <a:r>
              <a:rPr kumimoji="0" lang="el-GR" sz="2400" b="1" i="0" u="none" strike="noStrike" kern="1200" cap="none" spc="0" normalizeH="0" baseline="0" noProof="0" dirty="0">
                <a:ln>
                  <a:noFill/>
                </a:ln>
                <a:solidFill>
                  <a:schemeClr val="accent5">
                    <a:lumMod val="75000"/>
                  </a:schemeClr>
                </a:solidFill>
                <a:effectLst/>
                <a:uLnTx/>
                <a:uFillTx/>
                <a:latin typeface="Trebuchet MS" panose="020B0603020202020204"/>
                <a:ea typeface="+mj-ea"/>
                <a:cs typeface="+mj-cs"/>
              </a:rPr>
              <a:t> και η </a:t>
            </a:r>
            <a:r>
              <a:rPr kumimoji="0" lang="el-GR" sz="2400" b="1" i="1" u="none" strike="noStrike" kern="1200" cap="none" spc="0" normalizeH="0" baseline="0" noProof="0" dirty="0">
                <a:ln>
                  <a:noFill/>
                </a:ln>
                <a:solidFill>
                  <a:schemeClr val="accent5">
                    <a:lumMod val="75000"/>
                  </a:schemeClr>
                </a:solidFill>
                <a:effectLst/>
                <a:uLnTx/>
                <a:uFillTx/>
                <a:latin typeface="Trebuchet MS" panose="020B0603020202020204"/>
                <a:ea typeface="+mj-ea"/>
                <a:cs typeface="+mj-cs"/>
              </a:rPr>
              <a:t>Χριστιανική</a:t>
            </a:r>
            <a:r>
              <a:rPr kumimoji="0" lang="el-GR" sz="2400" b="1" i="0" u="none" strike="noStrike" kern="1200" cap="none" spc="0" normalizeH="0" baseline="0" noProof="0" dirty="0">
                <a:ln>
                  <a:noFill/>
                </a:ln>
                <a:solidFill>
                  <a:schemeClr val="accent5">
                    <a:lumMod val="75000"/>
                  </a:schemeClr>
                </a:solidFill>
                <a:effectLst/>
                <a:uLnTx/>
                <a:uFillTx/>
                <a:latin typeface="Trebuchet MS" panose="020B0603020202020204"/>
                <a:ea typeface="+mj-ea"/>
                <a:cs typeface="+mj-cs"/>
              </a:rPr>
              <a:t> </a:t>
            </a:r>
            <a:r>
              <a:rPr kumimoji="0" lang="el-GR" sz="2400" b="1" i="1" u="none" strike="noStrike" kern="1200" cap="none" spc="0" normalizeH="0" baseline="0" noProof="0" dirty="0">
                <a:ln>
                  <a:noFill/>
                </a:ln>
                <a:solidFill>
                  <a:schemeClr val="accent5">
                    <a:lumMod val="75000"/>
                  </a:schemeClr>
                </a:solidFill>
                <a:effectLst/>
                <a:uLnTx/>
                <a:uFillTx/>
                <a:latin typeface="Trebuchet MS" panose="020B0603020202020204"/>
                <a:ea typeface="+mj-ea"/>
                <a:cs typeface="+mj-cs"/>
              </a:rPr>
              <a:t>αγωγή</a:t>
            </a:r>
            <a:r>
              <a:rPr kumimoji="0" lang="el-GR" sz="2400" b="1" i="0" u="none" strike="noStrike" kern="1200" cap="none" spc="0" normalizeH="0" baseline="0" noProof="0" dirty="0">
                <a:ln>
                  <a:noFill/>
                </a:ln>
                <a:solidFill>
                  <a:schemeClr val="accent5">
                    <a:lumMod val="75000"/>
                  </a:schemeClr>
                </a:solidFill>
                <a:effectLst/>
                <a:uLnTx/>
                <a:uFillTx/>
                <a:latin typeface="Trebuchet MS" panose="020B0603020202020204"/>
                <a:ea typeface="+mj-ea"/>
                <a:cs typeface="+mj-cs"/>
              </a:rPr>
              <a:t> σε σχέση με άλλους χώρους επιστημονικής έρευνας και ενδιαφέροντος και σε αναφορά προς σύγχρονους εκπαιδευτικού προβληματισμού</a:t>
            </a:r>
          </a:p>
          <a:p>
            <a:pPr marL="0" marR="0" lvl="0" indent="0" algn="l" defTabSz="457200" rtl="0" eaLnBrk="1" fontAlgn="auto" latinLnBrk="0" hangingPunct="1">
              <a:lnSpc>
                <a:spcPct val="100000"/>
              </a:lnSpc>
              <a:spcBef>
                <a:spcPts val="0"/>
              </a:spcBef>
              <a:spcAft>
                <a:spcPts val="0"/>
              </a:spcAft>
              <a:buClrTx/>
              <a:buSzTx/>
              <a:buFontTx/>
              <a:buNone/>
              <a:tabLst/>
              <a:defRPr/>
            </a:pPr>
            <a:endParaRPr lang="el-GR" sz="2400" dirty="0">
              <a:solidFill>
                <a:schemeClr val="accent6">
                  <a:lumMod val="75000"/>
                </a:schemeClr>
              </a:solidFill>
              <a:latin typeface="Trebuchet MS" panose="020B0603020202020204"/>
              <a:ea typeface="+mj-ea"/>
              <a:cs typeface="+mj-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l-GR" sz="2400" dirty="0">
              <a:solidFill>
                <a:schemeClr val="accent6">
                  <a:lumMod val="75000"/>
                </a:schemeClr>
              </a:solidFill>
              <a:latin typeface="Trebuchet MS" panose="020B0603020202020204"/>
              <a:ea typeface="+mj-ea"/>
              <a:cs typeface="+mj-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l-GR" sz="2400" dirty="0">
              <a:solidFill>
                <a:schemeClr val="accent6">
                  <a:lumMod val="75000"/>
                </a:schemeClr>
              </a:solidFill>
              <a:latin typeface="Trebuchet MS" panose="020B0603020202020204"/>
              <a:ea typeface="+mj-ea"/>
              <a:cs typeface="+mj-cs"/>
            </a:endParaRPr>
          </a:p>
          <a:p>
            <a:pPr algn="ctr" defTabSz="457200">
              <a:defRPr/>
            </a:pPr>
            <a:r>
              <a:rPr lang="el-GR" sz="2400" b="1" dirty="0">
                <a:solidFill>
                  <a:schemeClr val="accent6">
                    <a:lumMod val="75000"/>
                  </a:schemeClr>
                </a:solidFill>
              </a:rPr>
              <a:t>Α) Θεολογία, Παιδαγωγική και Κατηχητική και</a:t>
            </a:r>
          </a:p>
          <a:p>
            <a:pPr algn="ctr" defTabSz="457200">
              <a:defRPr/>
            </a:pPr>
            <a:r>
              <a:rPr lang="el-GR" sz="2400" b="1" dirty="0">
                <a:solidFill>
                  <a:schemeClr val="accent6">
                    <a:lumMod val="75000"/>
                  </a:schemeClr>
                </a:solidFill>
              </a:rPr>
              <a:t> Χριστιανική Παιδαγωγική</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2000" b="0" i="0" u="none" strike="noStrike" kern="1200" cap="none" spc="0" normalizeH="0" baseline="0" noProof="0" dirty="0">
              <a:ln>
                <a:noFill/>
              </a:ln>
              <a:solidFill>
                <a:srgbClr val="FF0000"/>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3802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FE607C-45F4-0E00-DE1B-474B9D2E123B}"/>
              </a:ext>
            </a:extLst>
          </p:cNvPr>
          <p:cNvSpPr>
            <a:spLocks noGrp="1"/>
          </p:cNvSpPr>
          <p:nvPr>
            <p:ph type="title"/>
          </p:nvPr>
        </p:nvSpPr>
        <p:spPr>
          <a:xfrm>
            <a:off x="457200" y="1573475"/>
            <a:ext cx="8193960" cy="625320"/>
          </a:xfrm>
        </p:spPr>
        <p:txBody>
          <a:bodyPr/>
          <a:lstStyle/>
          <a:p>
            <a:pPr algn="ctr"/>
            <a:r>
              <a:rPr kumimoji="0" lang="el-GR" sz="4000" b="0" i="0" u="none" strike="noStrike" kern="1200" cap="none" spc="0" normalizeH="0" baseline="0" noProof="0" dirty="0">
                <a:ln>
                  <a:noFill/>
                </a:ln>
                <a:solidFill>
                  <a:srgbClr val="90C226"/>
                </a:solidFill>
                <a:effectLst/>
                <a:uLnTx/>
                <a:uFillTx/>
                <a:latin typeface="Trebuchet MS" panose="020B0603020202020204"/>
                <a:ea typeface="+mj-ea"/>
                <a:cs typeface="+mj-cs"/>
              </a:rPr>
              <a:t>ΚΕΦΑΛΑΙΟ Α΄</a:t>
            </a:r>
            <a:endParaRPr lang="el-GR" dirty="0"/>
          </a:p>
        </p:txBody>
      </p:sp>
      <p:sp>
        <p:nvSpPr>
          <p:cNvPr id="3" name="Θέση περιεχομένου 2">
            <a:extLst>
              <a:ext uri="{FF2B5EF4-FFF2-40B4-BE49-F238E27FC236}">
                <a16:creationId xmlns:a16="http://schemas.microsoft.com/office/drawing/2014/main" id="{534BB69B-CE17-84F4-FC99-7F5BE8284E8B}"/>
              </a:ext>
            </a:extLst>
          </p:cNvPr>
          <p:cNvSpPr>
            <a:spLocks noGrp="1"/>
          </p:cNvSpPr>
          <p:nvPr>
            <p:ph/>
          </p:nvPr>
        </p:nvSpPr>
        <p:spPr>
          <a:xfrm>
            <a:off x="457200" y="2303767"/>
            <a:ext cx="8228880" cy="3976920"/>
          </a:xfrm>
        </p:spPr>
        <p:txBody>
          <a:bodyPr/>
          <a:lstStyle/>
          <a:p>
            <a:endParaRPr lang="el-GR" dirty="0"/>
          </a:p>
          <a:p>
            <a:pPr marL="0" indent="0">
              <a:buNone/>
            </a:pPr>
            <a:r>
              <a:rPr lang="el-GR" sz="2800" dirty="0">
                <a:solidFill>
                  <a:schemeClr val="accent1">
                    <a:lumMod val="50000"/>
                  </a:schemeClr>
                </a:solidFill>
                <a:latin typeface="Trebuchet MS" panose="020B0603020202020204" pitchFamily="34" charset="0"/>
              </a:rPr>
              <a:t>Η ΚΑΤΗΧΗΤΙΚΗ ΚΑΙ ΧΡΙΣΤΙΑΝΙΚΉ ΠΑΙΔΑΓΩΓΙΚΗ ΩΣ ΕΠΙΣΤΗΜΟΝΙΚΟΣ ΚΛΑΔΟΣ ΚΑΙ Ο ΓΕΝΙΚΟΤΕΡΟΣ ΓΥΡΩ ΑΠ΄ΑΥΤΟΝ ΠΡΟΒΛΗΜΑΤΙΣΜΟΣ</a:t>
            </a:r>
          </a:p>
          <a:p>
            <a:endParaRPr lang="el-GR" dirty="0"/>
          </a:p>
        </p:txBody>
      </p:sp>
    </p:spTree>
    <p:extLst>
      <p:ext uri="{BB962C8B-B14F-4D97-AF65-F5344CB8AC3E}">
        <p14:creationId xmlns:p14="http://schemas.microsoft.com/office/powerpoint/2010/main" val="2539672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93D04-2C68-3DB6-EEC6-6AC44005BE2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42F1E9E-A5DA-7809-44A2-D3218D2C895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582E8DF-08BF-7D2B-E293-E82D0BCC1FE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78D55260-E5D2-A517-511B-909E82192273}"/>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chemeClr val="bg1"/>
                </a:solidFill>
                <a:effectLst/>
                <a:uLnTx/>
                <a:uFillTx/>
                <a:latin typeface="Trebuchet MS" panose="020B0603020202020204"/>
                <a:ea typeface="+mn-ea"/>
                <a:cs typeface="+mn-cs"/>
              </a:rPr>
              <a:t>4. Η </a:t>
            </a:r>
            <a:r>
              <a:rPr kumimoji="0" lang="el-GR" sz="2500" b="0" i="1" u="none" strike="noStrike" kern="1200" cap="none" spc="0" normalizeH="0" baseline="0" noProof="0" dirty="0">
                <a:ln>
                  <a:noFill/>
                </a:ln>
                <a:solidFill>
                  <a:schemeClr val="bg1"/>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chemeClr val="bg1"/>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chemeClr val="bg1"/>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chemeClr val="bg1"/>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chemeClr val="bg1"/>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chemeClr val="bg1"/>
                </a:solidFill>
                <a:effectLst/>
                <a:uLnTx/>
                <a:uFillTx/>
                <a:latin typeface="Trebuchet MS" panose="020B0603020202020204"/>
                <a:ea typeface="+mn-ea"/>
                <a:cs typeface="+mn-cs"/>
              </a:rPr>
              <a:t> σε σχέση με άλλους χώρους επιστημονικής έρευνας</a:t>
            </a:r>
            <a:endParaRPr kumimoji="0" lang="el-GR" sz="1800" b="0" i="0" u="none" strike="noStrike" kern="1200" cap="none" spc="0" normalizeH="0" baseline="0" noProof="0" dirty="0">
              <a:ln>
                <a:noFill/>
              </a:ln>
              <a:solidFill>
                <a:schemeClr val="bg1"/>
              </a:solidFill>
              <a:effectLst/>
              <a:uLnTx/>
              <a:uFillTx/>
              <a:latin typeface="Arial"/>
              <a:ea typeface="+mn-ea"/>
              <a:cs typeface="+mn-cs"/>
            </a:endParaRPr>
          </a:p>
        </p:txBody>
      </p:sp>
      <p:sp>
        <p:nvSpPr>
          <p:cNvPr id="99" name="TextBox 98">
            <a:extLst>
              <a:ext uri="{FF2B5EF4-FFF2-40B4-BE49-F238E27FC236}">
                <a16:creationId xmlns:a16="http://schemas.microsoft.com/office/drawing/2014/main" id="{CAA6ED23-A8A6-275E-21F2-7313959BFB5F}"/>
              </a:ext>
            </a:extLst>
          </p:cNvPr>
          <p:cNvSpPr txBox="1"/>
          <p:nvPr/>
        </p:nvSpPr>
        <p:spPr>
          <a:xfrm>
            <a:off x="180450" y="753480"/>
            <a:ext cx="9135000" cy="5952119"/>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Η </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και </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Χριστιανική Αγωγή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έχει χαρακτήρα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srgbClr val="FF0000"/>
                </a:solidFill>
                <a:effectLst/>
                <a:uLnTx/>
                <a:uFillTx/>
                <a:latin typeface="Trebuchet MS" panose="020B0603020202020204"/>
                <a:ea typeface="+mn-ea"/>
                <a:cs typeface="+mn-cs"/>
              </a:rPr>
              <a:t>1)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Θεολογικό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Θεολογία</a:t>
            </a:r>
            <a:endPar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srgbClr val="FF0000"/>
                </a:solidFill>
                <a:effectLst/>
                <a:uLnTx/>
                <a:uFillTx/>
                <a:latin typeface="Trebuchet MS" panose="020B0603020202020204"/>
                <a:ea typeface="+mn-ea"/>
                <a:cs typeface="+mn-cs"/>
              </a:rPr>
              <a:t>2)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Παιδαγωγικό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 → </a:t>
            </a:r>
            <a:r>
              <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rPr>
              <a:t>Παιδαγωγική</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700" b="0" i="1" u="none" strike="noStrike" kern="1200" cap="none" spc="0" normalizeH="0" baseline="0" noProof="0" dirty="0">
              <a:ln>
                <a:noFill/>
              </a:ln>
              <a:solidFill>
                <a:srgbClr val="0070C0"/>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Wingdings" panose="05000000000000000000" pitchFamily="2" charset="2"/>
              <a:buChar char="Ø"/>
              <a:tabLst/>
              <a:defRPr/>
            </a:pP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 Θεολογία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  άνθρωπος και κόσμος κάτω από μια εσχατολογική προοπτική.</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Ο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Θεός στη Βίβλο είναι παιδαγωγός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το αποτέλεσμα θα είναι η τελείωση του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ανθρώπου.</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Wingdings" panose="05000000000000000000" pitchFamily="2" charset="2"/>
              <a:buChar char="Ø"/>
              <a:tabLst/>
              <a:defRPr/>
            </a:pP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Παιδαγωγική</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 για την πραγμάτωση ανθρώπινης ύπαρξης, θεωρία αγωγής η οποία έχει </a:t>
            </a:r>
            <a:r>
              <a:rPr kumimoji="0" lang="el-GR" sz="1800" b="0" i="1" u="none" strike="noStrike" kern="1200" cap="none" spc="0" normalizeH="0" baseline="0" noProof="0" dirty="0">
                <a:ln>
                  <a:noFill/>
                </a:ln>
                <a:solidFill>
                  <a:srgbClr val="FF0000"/>
                </a:solidFill>
                <a:effectLst/>
                <a:uLnTx/>
                <a:uFillTx/>
                <a:latin typeface="Trebuchet MS" panose="020B0603020202020204"/>
                <a:ea typeface="+mn-ea"/>
                <a:cs typeface="+mn-cs"/>
              </a:rPr>
              <a:t>ανθρωπολογικό υπόβαθρο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και είναι </a:t>
            </a:r>
            <a:r>
              <a:rPr kumimoji="0" lang="el-GR" sz="1800" b="0" i="1" u="none" strike="noStrike" kern="1200" cap="none" spc="0" normalizeH="0" baseline="0" noProof="0" dirty="0">
                <a:ln>
                  <a:noFill/>
                </a:ln>
                <a:solidFill>
                  <a:srgbClr val="FF0000"/>
                </a:solidFill>
                <a:effectLst/>
                <a:uLnTx/>
                <a:uFillTx/>
                <a:latin typeface="Trebuchet MS" panose="020B0603020202020204"/>
                <a:ea typeface="+mn-ea"/>
                <a:cs typeface="+mn-cs"/>
              </a:rPr>
              <a:t>κοινωνικά</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προσανατολισμένη.</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Παιδαγωγική  και Κατηχητική και </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Χρ.Παιδαγωγική</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συναντιούνται</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l-GR" sz="1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600" b="0" i="1" u="none" strike="noStrike" kern="1200" cap="none" spc="0" normalizeH="0" baseline="0" noProof="0" dirty="0">
                <a:ln>
                  <a:noFill/>
                </a:ln>
                <a:solidFill>
                  <a:prstClr val="black"/>
                </a:solidFill>
                <a:effectLst/>
                <a:uLnTx/>
                <a:uFillTx/>
                <a:latin typeface="Trebuchet MS" panose="020B0603020202020204"/>
                <a:ea typeface="+mn-ea"/>
                <a:cs typeface="+mn-cs"/>
              </a:rPr>
              <a:t>Ιστορική Παιδαγωγική </a:t>
            </a:r>
            <a:r>
              <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rPr>
              <a:t>– εξέλιξη του φαινομένου της αγωγής.</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600" b="0" i="1" u="none" strike="noStrike" kern="1200" cap="none" spc="0" normalizeH="0" baseline="0" noProof="0" dirty="0">
                <a:ln>
                  <a:noFill/>
                </a:ln>
                <a:solidFill>
                  <a:prstClr val="black"/>
                </a:solidFill>
                <a:effectLst/>
                <a:uLnTx/>
                <a:uFillTx/>
                <a:latin typeface="Trebuchet MS" panose="020B0603020202020204"/>
                <a:ea typeface="+mn-ea"/>
                <a:cs typeface="+mn-cs"/>
              </a:rPr>
              <a:t>Συστηματική Παιδαγωγική </a:t>
            </a:r>
            <a:r>
              <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rPr>
              <a:t>– αντιμετωπίζει προβλήματα της αγωγής.</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600" b="0" i="1" u="none" strike="noStrike" kern="1200" cap="none" spc="0" normalizeH="0" baseline="0" noProof="0" dirty="0">
                <a:ln>
                  <a:noFill/>
                </a:ln>
                <a:solidFill>
                  <a:prstClr val="black"/>
                </a:solidFill>
                <a:effectLst/>
                <a:uLnTx/>
                <a:uFillTx/>
                <a:latin typeface="Trebuchet MS" panose="020B0603020202020204"/>
                <a:ea typeface="+mn-ea"/>
                <a:cs typeface="+mn-cs"/>
              </a:rPr>
              <a:t> Συγκριτική Παιδαγωγική – </a:t>
            </a:r>
            <a:r>
              <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rPr>
              <a:t>έρευνα συγκεκριμένων παιδαγωγικών συστημάτων.</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600" b="0" i="1" u="none" strike="noStrike" kern="1200" cap="none" spc="0" normalizeH="0" baseline="0" noProof="0" dirty="0">
                <a:ln>
                  <a:noFill/>
                </a:ln>
                <a:solidFill>
                  <a:prstClr val="black"/>
                </a:solidFill>
                <a:effectLst/>
                <a:uLnTx/>
                <a:uFillTx/>
                <a:latin typeface="Trebuchet MS" panose="020B0603020202020204"/>
                <a:ea typeface="+mn-ea"/>
                <a:cs typeface="+mn-cs"/>
              </a:rPr>
              <a:t>Εφαρμοσμένη Παιδαγωγική </a:t>
            </a:r>
            <a:r>
              <a:rPr kumimoji="0" lang="el-GR" sz="1600" b="0" i="0" u="none" strike="noStrike" kern="1200" cap="none" spc="0" normalizeH="0" baseline="0" noProof="0" dirty="0">
                <a:ln>
                  <a:noFill/>
                </a:ln>
                <a:solidFill>
                  <a:prstClr val="black"/>
                </a:solidFill>
                <a:effectLst/>
                <a:uLnTx/>
                <a:uFillTx/>
                <a:latin typeface="Trebuchet MS" panose="020B0603020202020204"/>
                <a:ea typeface="+mn-ea"/>
                <a:cs typeface="+mn-cs"/>
              </a:rPr>
              <a:t>ως Προσχολική, Σχολική και Ειδική (Θεραπευτική).</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p>
        </p:txBody>
      </p:sp>
    </p:spTree>
    <p:extLst>
      <p:ext uri="{BB962C8B-B14F-4D97-AF65-F5344CB8AC3E}">
        <p14:creationId xmlns:p14="http://schemas.microsoft.com/office/powerpoint/2010/main" val="635771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E4A70-D84F-D5D9-26C2-45CA32CA529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5A559FE-2356-FCB8-FFE8-C17DD3AF12E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C4823F6-DE5F-B388-BC8A-316EC04B64C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BE9E8F30-7E70-A445-591D-1AB2C8527810}"/>
              </a:ext>
            </a:extLst>
          </p:cNvPr>
          <p:cNvSpPr txBox="1"/>
          <p:nvPr/>
        </p:nvSpPr>
        <p:spPr>
          <a:xfrm>
            <a:off x="222818" y="61155"/>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4.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άλλους χώρους επιστημονικής έρευνας</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03469058-B264-ED8D-145A-711860A6D904}"/>
              </a:ext>
            </a:extLst>
          </p:cNvPr>
          <p:cNvSpPr txBox="1"/>
          <p:nvPr/>
        </p:nvSpPr>
        <p:spPr>
          <a:xfrm>
            <a:off x="540000" y="1567395"/>
            <a:ext cx="8817818" cy="4376205"/>
          </a:xfrm>
          <a:prstGeom prst="rect">
            <a:avLst/>
          </a:prstGeom>
          <a:noFill/>
          <a:ln w="0">
            <a:noFill/>
          </a:ln>
        </p:spPr>
        <p:txBody>
          <a:bodyPr lIns="90000" tIns="45000" rIns="90000" bIns="45000" anchor="t">
            <a:noAutofit/>
          </a:bodyPr>
          <a:lstStyle/>
          <a:p>
            <a:endParaRPr lang="el-GR" sz="2000" dirty="0"/>
          </a:p>
          <a:p>
            <a:endParaRPr lang="el-GR" sz="2000" dirty="0"/>
          </a:p>
          <a:p>
            <a:endParaRPr lang="el-GR" sz="2000" dirty="0"/>
          </a:p>
          <a:p>
            <a:r>
              <a:rPr lang="el-GR" sz="2800" b="1" dirty="0">
                <a:solidFill>
                  <a:schemeClr val="accent3">
                    <a:lumMod val="75000"/>
                  </a:schemeClr>
                </a:solidFill>
              </a:rPr>
              <a:t>      Β) Κατήχηση, Χριστιανική Αγωγή και Θεολογία</a:t>
            </a:r>
          </a:p>
        </p:txBody>
      </p:sp>
    </p:spTree>
    <p:extLst>
      <p:ext uri="{BB962C8B-B14F-4D97-AF65-F5344CB8AC3E}">
        <p14:creationId xmlns:p14="http://schemas.microsoft.com/office/powerpoint/2010/main" val="2575617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836F3-3218-815F-9AA6-3123E5CAE9D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5F062A9-40D0-6E11-BD2B-009C6B3FAB9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D46B79CB-DF49-9363-1472-0C31AE9F6F2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79B71D3-2307-3A2F-EE2F-06B1C3268D84}"/>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4.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άλλους χώρους επιστημονικής έρευνας</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FA0D544A-BCF3-2AC6-478C-532FA287935A}"/>
              </a:ext>
            </a:extLst>
          </p:cNvPr>
          <p:cNvSpPr txBox="1"/>
          <p:nvPr/>
        </p:nvSpPr>
        <p:spPr>
          <a:xfrm>
            <a:off x="9000" y="1190655"/>
            <a:ext cx="9135000" cy="5229450"/>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1" u="none" strike="noStrike" kern="1200" cap="none" spc="0" normalizeH="0" baseline="0" noProof="0" dirty="0">
                <a:ln>
                  <a:noFill/>
                </a:ln>
                <a:solidFill>
                  <a:srgbClr val="FF0000"/>
                </a:solidFill>
                <a:effectLst/>
                <a:uLnTx/>
                <a:uFillTx/>
                <a:latin typeface="Trebuchet MS" panose="020B0603020202020204"/>
                <a:ea typeface="+mn-ea"/>
                <a:cs typeface="+mn-cs"/>
              </a:rPr>
              <a:t>Θεολογία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 συστηματική παρουσίαση των δεδομένων της πίστης και της ζωής της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Εκκλησίας</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srgbClr val="FF0000"/>
                </a:solidFill>
                <a:effectLst/>
                <a:uLnTx/>
                <a:uFillTx/>
                <a:latin typeface="Trebuchet MS" panose="020B0603020202020204"/>
                <a:ea typeface="+mn-ea"/>
                <a:cs typeface="+mn-cs"/>
              </a:rPr>
              <a:t>Διαφορά</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 </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Θεολογία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 λόγος του Θεού</a:t>
            </a:r>
            <a:r>
              <a:rPr kumimoji="0" lang="el-GR" sz="1800" b="0" i="0" u="none" strike="noStrike" kern="1200" cap="none" spc="0" normalizeH="0" baseline="0" noProof="0" dirty="0">
                <a:ln>
                  <a:noFill/>
                </a:ln>
                <a:solidFill>
                  <a:srgbClr val="C00000"/>
                </a:solidFill>
                <a:effectLst/>
                <a:uLnTx/>
                <a:uFillTx/>
                <a:latin typeface="Trebuchet MS" panose="020B0603020202020204"/>
                <a:ea typeface="+mn-ea"/>
                <a:cs typeface="+mn-cs"/>
              </a:rPr>
              <a:t>:</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επιστημονική εμβάθυνση στη ζωή της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χριστιανικής πίστης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1" u="none" strike="noStrike" kern="1200" cap="none" spc="0" normalizeH="0" baseline="0" noProof="0" dirty="0" err="1">
                <a:ln>
                  <a:noFill/>
                </a:ln>
                <a:solidFill>
                  <a:srgbClr val="0070C0"/>
                </a:solidFill>
                <a:effectLst/>
                <a:uLnTx/>
                <a:uFillTx/>
                <a:latin typeface="Trebuchet MS" panose="020B0603020202020204"/>
                <a:ea typeface="+mn-ea"/>
                <a:cs typeface="+mn-cs"/>
              </a:rPr>
              <a:t>Κατηχ.και</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 </a:t>
            </a:r>
            <a:r>
              <a:rPr kumimoji="0" lang="el-GR" sz="1800" b="0" i="1" u="none" strike="noStrike" kern="1200" cap="none" spc="0" normalizeH="0" baseline="0" noProof="0" dirty="0" err="1">
                <a:ln>
                  <a:noFill/>
                </a:ln>
                <a:solidFill>
                  <a:srgbClr val="0070C0"/>
                </a:solidFill>
                <a:effectLst/>
                <a:uLnTx/>
                <a:uFillTx/>
                <a:latin typeface="Trebuchet MS" panose="020B0603020202020204"/>
                <a:ea typeface="+mn-ea"/>
                <a:cs typeface="+mn-cs"/>
              </a:rPr>
              <a:t>Χριστ.Παιδαγωγική</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παιδευτική διαδικασία με στόχο την πραγμάτωση του λόγου στην υπηρεσία της χριστιανικής πίστης για χάρη του ανθρώπου.</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Century Schoolbook" panose="020406040505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srgbClr val="FF0000"/>
                </a:solidFill>
                <a:effectLst/>
                <a:uLnTx/>
                <a:uFillTx/>
                <a:latin typeface="Trebuchet MS" panose="020B0603020202020204"/>
                <a:ea typeface="+mn-ea"/>
                <a:cs typeface="+mn-cs"/>
              </a:rPr>
              <a:t>Κοινός προσανατολισμός </a:t>
            </a:r>
            <a:r>
              <a:rPr kumimoji="0" lang="el-GR" sz="1800" b="0" i="0" u="none" strike="noStrike" kern="1200" cap="none" spc="0" normalizeH="0" baseline="0" noProof="0" dirty="0">
                <a:ln>
                  <a:noFill/>
                </a:ln>
                <a:solidFill>
                  <a:prstClr val="black"/>
                </a:solidFill>
                <a:effectLst/>
                <a:uLnTx/>
                <a:uFillTx/>
                <a:latin typeface="Century Schoolbook" panose="02040604050505020304" pitchFamily="18" charset="0"/>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είναι προσανατολισμένες εκκλησιαστικά.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0000"/>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Θεολογία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πρέπει να έχει κατηχητική διάσταση – είναι η επιστημονική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αντανάκλαση της Εκκλησίας.</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Century Schoolbook" panose="02040604050505020304" pitchFamily="18" charset="0"/>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1" u="none" strike="noStrike" kern="1200" cap="none" spc="0" normalizeH="0" baseline="0" noProof="0" dirty="0" err="1">
                <a:ln>
                  <a:noFill/>
                </a:ln>
                <a:solidFill>
                  <a:srgbClr val="0070C0"/>
                </a:solidFill>
                <a:effectLst/>
                <a:uLnTx/>
                <a:uFillTx/>
                <a:latin typeface="Trebuchet MS" panose="020B0603020202020204"/>
                <a:ea typeface="+mn-ea"/>
                <a:cs typeface="+mn-cs"/>
              </a:rPr>
              <a:t>Κατηχ</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 και </a:t>
            </a:r>
            <a:r>
              <a:rPr kumimoji="0" lang="el-GR" sz="1800" b="0" i="1" u="none" strike="noStrike" kern="1200" cap="none" spc="0" normalizeH="0" baseline="0" noProof="0" dirty="0" err="1">
                <a:ln>
                  <a:noFill/>
                </a:ln>
                <a:solidFill>
                  <a:srgbClr val="0070C0"/>
                </a:solidFill>
                <a:effectLst/>
                <a:uLnTx/>
                <a:uFillTx/>
                <a:latin typeface="Trebuchet MS" panose="020B0603020202020204"/>
                <a:ea typeface="+mn-ea"/>
                <a:cs typeface="+mn-cs"/>
              </a:rPr>
              <a:t>Χριστ.Παιδαγωγική</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Century Schoolbook" panose="02040604050505020304" pitchFamily="18" charset="0"/>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πρέπει να έχει θεολογική διάσταση και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ανάπτυξή της είναι η θεολογική διεύρυνση του κατηχητικού και θρησκευτικού καθήκοντος. </a:t>
            </a:r>
          </a:p>
        </p:txBody>
      </p:sp>
    </p:spTree>
    <p:extLst>
      <p:ext uri="{BB962C8B-B14F-4D97-AF65-F5344CB8AC3E}">
        <p14:creationId xmlns:p14="http://schemas.microsoft.com/office/powerpoint/2010/main" val="1654355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4FCD9-E5D5-3BEF-628F-F7C09541974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91466217-D919-7961-B92B-6B86EF1906C8}"/>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DBEEEB9-9881-6D38-D498-DCB10579AF2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C8F32A50-1C2F-7780-B1F6-3F88BD15C5C4}"/>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4.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άλλους χώρους επιστημονικής έρευνας</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8C903862-F1C6-AD48-1CF7-1A41B2F10111}"/>
              </a:ext>
            </a:extLst>
          </p:cNvPr>
          <p:cNvSpPr txBox="1"/>
          <p:nvPr/>
        </p:nvSpPr>
        <p:spPr>
          <a:xfrm>
            <a:off x="271463" y="1314450"/>
            <a:ext cx="9473737" cy="5295196"/>
          </a:xfrm>
          <a:prstGeom prst="rect">
            <a:avLst/>
          </a:prstGeom>
          <a:noFill/>
          <a:ln w="0">
            <a:noFill/>
          </a:ln>
        </p:spPr>
        <p:txBody>
          <a:bodyPr lIns="90000" tIns="45000" rIns="90000" bIns="45000" anchor="t">
            <a:noAutofit/>
          </a:bodyPr>
          <a:lstStyle/>
          <a:p>
            <a:endParaRPr lang="el-GR" dirty="0"/>
          </a:p>
          <a:p>
            <a:endParaRPr lang="el-GR" sz="2800" b="1" dirty="0">
              <a:solidFill>
                <a:schemeClr val="accent3">
                  <a:lumMod val="75000"/>
                </a:schemeClr>
              </a:solidFill>
            </a:endParaRPr>
          </a:p>
          <a:p>
            <a:r>
              <a:rPr lang="el-GR" sz="2800" b="1" dirty="0">
                <a:solidFill>
                  <a:schemeClr val="accent3">
                    <a:lumMod val="75000"/>
                  </a:schemeClr>
                </a:solidFill>
              </a:rPr>
              <a:t>   </a:t>
            </a:r>
          </a:p>
          <a:p>
            <a:r>
              <a:rPr lang="el-GR" sz="2800" b="1" dirty="0">
                <a:solidFill>
                  <a:schemeClr val="accent3">
                    <a:lumMod val="75000"/>
                  </a:schemeClr>
                </a:solidFill>
              </a:rPr>
              <a:t>  </a:t>
            </a:r>
          </a:p>
          <a:p>
            <a:r>
              <a:rPr lang="el-GR" sz="2800" b="1" dirty="0">
                <a:solidFill>
                  <a:schemeClr val="accent3">
                    <a:lumMod val="75000"/>
                  </a:schemeClr>
                </a:solidFill>
              </a:rPr>
              <a:t>  Γ) Κατηχητική, χριστιανική αγωγή και κοινωνικοποίηση</a:t>
            </a:r>
          </a:p>
        </p:txBody>
      </p:sp>
    </p:spTree>
    <p:extLst>
      <p:ext uri="{BB962C8B-B14F-4D97-AF65-F5344CB8AC3E}">
        <p14:creationId xmlns:p14="http://schemas.microsoft.com/office/powerpoint/2010/main" val="1167736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F0E0F-8D77-9716-A60E-0E2691644DC5}"/>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3EEBE2C-022F-8C05-0292-0978F0322CB3}"/>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BE499FE-F3A6-E9E4-27F7-53BED98A0E9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393F6C9-A9CF-15FB-190D-64DC596385D3}"/>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4.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άλλους χώρους επιστημονικής έρευνας</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C0BFE0E1-74C8-B18B-692A-F270F54BE28A}"/>
              </a:ext>
            </a:extLst>
          </p:cNvPr>
          <p:cNvSpPr txBox="1"/>
          <p:nvPr/>
        </p:nvSpPr>
        <p:spPr>
          <a:xfrm>
            <a:off x="0" y="1014809"/>
            <a:ext cx="9135000" cy="5229450"/>
          </a:xfrm>
          <a:prstGeom prst="rect">
            <a:avLst/>
          </a:prstGeom>
          <a:noFill/>
          <a:ln w="0">
            <a:noFill/>
          </a:ln>
        </p:spPr>
        <p:txBody>
          <a:bodyPr lIns="90000" tIns="45000" rIns="90000" bIns="45000" anchor="t">
            <a:noAutofit/>
          </a:bodyPr>
          <a:lstStyle/>
          <a:p>
            <a:pPr marL="0" indent="0">
              <a:buNone/>
            </a:pPr>
            <a:r>
              <a:rPr lang="el-GR" sz="2000" u="sng" dirty="0">
                <a:solidFill>
                  <a:srgbClr val="C00000"/>
                </a:solidFill>
                <a:latin typeface="Trebuchet MS" panose="020B0603020202020204" pitchFamily="34" charset="0"/>
              </a:rPr>
              <a:t>Κοινωνικοποίηση</a:t>
            </a:r>
            <a:r>
              <a:rPr lang="el-GR" sz="2000" dirty="0">
                <a:latin typeface="Trebuchet MS" panose="020B0603020202020204" pitchFamily="34" charset="0"/>
              </a:rPr>
              <a:t> : </a:t>
            </a:r>
          </a:p>
          <a:p>
            <a:pPr marL="0" indent="0">
              <a:buNone/>
            </a:pPr>
            <a:endParaRPr lang="el-GR" sz="2000" dirty="0">
              <a:latin typeface="Trebuchet MS" panose="020B0603020202020204" pitchFamily="34" charset="0"/>
            </a:endParaRPr>
          </a:p>
          <a:p>
            <a:pPr marL="342900" indent="-342900">
              <a:buFont typeface="Arial" panose="020B0604020202020204" pitchFamily="34" charset="0"/>
              <a:buChar char="•"/>
            </a:pPr>
            <a:r>
              <a:rPr lang="el-GR" dirty="0">
                <a:latin typeface="Trebuchet MS" panose="020B0603020202020204" pitchFamily="34" charset="0"/>
              </a:rPr>
              <a:t>Η διαδικασία κατά την οποία το άτομο αφομοιώνει τις υπάρχουσες νόρμες και αξίες</a:t>
            </a:r>
            <a:r>
              <a:rPr lang="en-US" dirty="0">
                <a:latin typeface="Trebuchet MS" panose="020B0603020202020204" pitchFamily="34" charset="0"/>
              </a:rPr>
              <a:t>,</a:t>
            </a:r>
            <a:r>
              <a:rPr lang="el-GR" dirty="0">
                <a:latin typeface="Trebuchet MS" panose="020B0603020202020204" pitchFamily="34" charset="0"/>
              </a:rPr>
              <a:t> έτσι που αργότερα να τις αισθάνεται δικές του  (</a:t>
            </a:r>
            <a:r>
              <a:rPr lang="el-GR" dirty="0" err="1">
                <a:latin typeface="Trebuchet MS" panose="020B0603020202020204" pitchFamily="34" charset="0"/>
              </a:rPr>
              <a:t>Ζέγκερ</a:t>
            </a:r>
            <a:r>
              <a:rPr lang="el-GR" dirty="0">
                <a:latin typeface="Trebuchet MS" panose="020B0603020202020204" pitchFamily="34" charset="0"/>
              </a:rPr>
              <a:t>, 1977).</a:t>
            </a:r>
          </a:p>
          <a:p>
            <a:pPr marL="342900" indent="-342900">
              <a:buFont typeface="Arial" panose="020B0604020202020204" pitchFamily="34" charset="0"/>
              <a:buChar char="•"/>
            </a:pPr>
            <a:endParaRPr lang="el-GR" dirty="0">
              <a:latin typeface="Trebuchet MS" panose="020B0603020202020204" pitchFamily="34" charset="0"/>
            </a:endParaRPr>
          </a:p>
          <a:p>
            <a:pPr marL="342900" indent="-342900">
              <a:buFont typeface="Arial" panose="020B0604020202020204" pitchFamily="34" charset="0"/>
              <a:buChar char="•"/>
            </a:pPr>
            <a:r>
              <a:rPr lang="el-GR" dirty="0">
                <a:latin typeface="Trebuchet MS" panose="020B0603020202020204" pitchFamily="34" charset="0"/>
              </a:rPr>
              <a:t>Είναι πολιτιστική μετάδοση, ενσωμάτωση των προσώπων στο κοινωνικό σύνολο.</a:t>
            </a:r>
          </a:p>
          <a:p>
            <a:pPr marL="342900" indent="-342900">
              <a:buFont typeface="Arial" panose="020B0604020202020204" pitchFamily="34" charset="0"/>
              <a:buChar char="•"/>
            </a:pPr>
            <a:endParaRPr lang="el-GR" dirty="0">
              <a:latin typeface="Trebuchet MS" panose="020B0603020202020204" pitchFamily="34" charset="0"/>
            </a:endParaRPr>
          </a:p>
          <a:p>
            <a:pPr marL="342900" indent="-342900">
              <a:buFont typeface="Arial" panose="020B0604020202020204" pitchFamily="34" charset="0"/>
              <a:buChar char="•"/>
            </a:pPr>
            <a:r>
              <a:rPr lang="el-GR" dirty="0">
                <a:latin typeface="Trebuchet MS" panose="020B0603020202020204" pitchFamily="34" charset="0"/>
              </a:rPr>
              <a:t>Ο άνθρωπος μέσω αυτής δέχεται τις επιδράσεις τις κοινωνίας και μαθαίνει τρόπους σκέψης και ενέργειας  (</a:t>
            </a:r>
            <a:r>
              <a:rPr lang="el-GR" dirty="0" err="1">
                <a:latin typeface="Trebuchet MS" panose="020B0603020202020204" pitchFamily="34" charset="0"/>
              </a:rPr>
              <a:t>Κογκούλης</a:t>
            </a:r>
            <a:r>
              <a:rPr lang="el-GR" dirty="0">
                <a:latin typeface="Trebuchet MS" panose="020B0603020202020204" pitchFamily="34" charset="0"/>
              </a:rPr>
              <a:t>, 1994).</a:t>
            </a:r>
            <a:endParaRPr lang="en-US" dirty="0">
              <a:latin typeface="Trebuchet MS" panose="020B0603020202020204" pitchFamily="34" charset="0"/>
            </a:endParaRPr>
          </a:p>
          <a:p>
            <a:endParaRPr lang="el-GR" dirty="0">
              <a:latin typeface="Trebuchet MS" panose="020B0603020202020204" pitchFamily="34" charset="0"/>
            </a:endParaRPr>
          </a:p>
          <a:p>
            <a:pPr marL="342900" indent="-342900">
              <a:buFont typeface="Arial" panose="020B0604020202020204" pitchFamily="34" charset="0"/>
              <a:buChar char="•"/>
            </a:pPr>
            <a:r>
              <a:rPr lang="el-GR" dirty="0">
                <a:latin typeface="Trebuchet MS" panose="020B0603020202020204" pitchFamily="34" charset="0"/>
              </a:rPr>
              <a:t>Φυσική και σκόπιμη διαδικασία και σχετίζεται άμεσα με την αγωγή, η οποία είναι η επίδραση των ενηλίκων πάνω σ ’αυτούς που δεν είναι ακόμη ώριμοι για κοινωνική ζωή  (</a:t>
            </a:r>
            <a:r>
              <a:rPr lang="en-US" dirty="0">
                <a:latin typeface="Trebuchet MS" panose="020B0603020202020204" pitchFamily="34" charset="0"/>
              </a:rPr>
              <a:t>Durkheim</a:t>
            </a:r>
            <a:r>
              <a:rPr lang="el-GR" dirty="0">
                <a:latin typeface="Trebuchet MS" panose="020B0603020202020204" pitchFamily="34" charset="0"/>
              </a:rPr>
              <a:t>,</a:t>
            </a:r>
            <a:r>
              <a:rPr lang="en-US" dirty="0">
                <a:latin typeface="Trebuchet MS" panose="020B0603020202020204" pitchFamily="34" charset="0"/>
              </a:rPr>
              <a:t> 1972)</a:t>
            </a:r>
            <a:r>
              <a:rPr lang="el-GR" dirty="0">
                <a:latin typeface="Trebuchet MS" panose="020B0603020202020204" pitchFamily="34" charset="0"/>
              </a:rPr>
              <a:t>.</a:t>
            </a:r>
          </a:p>
          <a:p>
            <a:endParaRPr lang="en-US" dirty="0">
              <a:latin typeface="Trebuchet MS" panose="020B0603020202020204" pitchFamily="34" charset="0"/>
            </a:endParaRPr>
          </a:p>
          <a:p>
            <a:pPr marL="342900" indent="-342900">
              <a:buFont typeface="Arial" panose="020B0604020202020204" pitchFamily="34" charset="0"/>
              <a:buChar char="•"/>
            </a:pPr>
            <a:r>
              <a:rPr lang="el-GR" dirty="0">
                <a:latin typeface="Trebuchet MS" panose="020B0603020202020204" pitchFamily="34" charset="0"/>
              </a:rPr>
              <a:t> Η </a:t>
            </a:r>
            <a:r>
              <a:rPr lang="el-GR" i="1" dirty="0">
                <a:solidFill>
                  <a:srgbClr val="0070C0"/>
                </a:solidFill>
                <a:latin typeface="Trebuchet MS" panose="020B0603020202020204" pitchFamily="34" charset="0"/>
              </a:rPr>
              <a:t>Κατήχηση</a:t>
            </a:r>
            <a:r>
              <a:rPr lang="el-GR" dirty="0">
                <a:solidFill>
                  <a:srgbClr val="0070C0"/>
                </a:solidFill>
                <a:latin typeface="Trebuchet MS" panose="020B0603020202020204" pitchFamily="34" charset="0"/>
              </a:rPr>
              <a:t> </a:t>
            </a:r>
            <a:r>
              <a:rPr lang="el-GR" dirty="0">
                <a:latin typeface="Trebuchet MS" panose="020B0603020202020204" pitchFamily="34" charset="0"/>
              </a:rPr>
              <a:t>και η </a:t>
            </a:r>
            <a:r>
              <a:rPr lang="el-GR" i="1" dirty="0">
                <a:solidFill>
                  <a:srgbClr val="0070C0"/>
                </a:solidFill>
                <a:latin typeface="Trebuchet MS" panose="020B0603020202020204" pitchFamily="34" charset="0"/>
              </a:rPr>
              <a:t>Χριστιανική αγωγή </a:t>
            </a:r>
            <a:r>
              <a:rPr lang="el-GR" dirty="0">
                <a:latin typeface="Trebuchet MS" panose="020B0603020202020204" pitchFamily="34" charset="0"/>
              </a:rPr>
              <a:t>είναι σημαντικές για την </a:t>
            </a:r>
            <a:r>
              <a:rPr lang="el-GR" u="sng" dirty="0">
                <a:latin typeface="Trebuchet MS" panose="020B0603020202020204" pitchFamily="34" charset="0"/>
              </a:rPr>
              <a:t>κοινωνικοποίηση</a:t>
            </a:r>
            <a:r>
              <a:rPr lang="el-GR" dirty="0">
                <a:latin typeface="Trebuchet MS" panose="020B0603020202020204" pitchFamily="34" charset="0"/>
              </a:rPr>
              <a:t>, όμως: Δε μπορούν να χρησιμοποιούν </a:t>
            </a:r>
            <a:r>
              <a:rPr lang="el-GR" i="1" dirty="0">
                <a:latin typeface="Trebuchet MS" panose="020B0603020202020204" pitchFamily="34" charset="0"/>
              </a:rPr>
              <a:t>χριστιανικά ή θρησκευτικά στοιχεία </a:t>
            </a:r>
            <a:r>
              <a:rPr lang="el-GR" dirty="0">
                <a:latin typeface="Trebuchet MS" panose="020B0603020202020204" pitchFamily="34" charset="0"/>
              </a:rPr>
              <a:t>για νομιμοποίηση ή </a:t>
            </a:r>
            <a:r>
              <a:rPr lang="el-GR" i="1" dirty="0">
                <a:latin typeface="Trebuchet MS" panose="020B0603020202020204" pitchFamily="34" charset="0"/>
              </a:rPr>
              <a:t>κοινωνικό έλεγχο </a:t>
            </a:r>
            <a:r>
              <a:rPr lang="el-GR" dirty="0">
                <a:latin typeface="Trebuchet MS" panose="020B0603020202020204" pitchFamily="34" charset="0"/>
              </a:rPr>
              <a:t>με </a:t>
            </a:r>
            <a:r>
              <a:rPr lang="el-GR" i="1" dirty="0">
                <a:latin typeface="Trebuchet MS" panose="020B0603020202020204" pitchFamily="34" charset="0"/>
              </a:rPr>
              <a:t>ιδεολογική σκοπιμότητα.</a:t>
            </a:r>
          </a:p>
        </p:txBody>
      </p:sp>
    </p:spTree>
    <p:extLst>
      <p:ext uri="{BB962C8B-B14F-4D97-AF65-F5344CB8AC3E}">
        <p14:creationId xmlns:p14="http://schemas.microsoft.com/office/powerpoint/2010/main" val="2643419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B904B-929F-4EF5-EC68-A9B0354A38AE}"/>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0C4828F-26F2-67F9-5A6C-30492769E108}"/>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5B9EFD37-0DC5-A742-8303-C9C41171228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249B2AE-863A-2138-EEF1-0D6EF7762382}"/>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4.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άλλους χώρους επιστημονικής έρευνας</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0B2E68D4-A1CE-875C-C54D-FAA2DF616A28}"/>
              </a:ext>
            </a:extLst>
          </p:cNvPr>
          <p:cNvSpPr txBox="1"/>
          <p:nvPr/>
        </p:nvSpPr>
        <p:spPr>
          <a:xfrm>
            <a:off x="9000" y="1190655"/>
            <a:ext cx="9135000" cy="5229450"/>
          </a:xfrm>
          <a:prstGeom prst="rect">
            <a:avLst/>
          </a:prstGeom>
          <a:noFill/>
          <a:ln w="0">
            <a:noFill/>
          </a:ln>
        </p:spPr>
        <p:txBody>
          <a:bodyPr lIns="90000" tIns="45000" rIns="90000" bIns="45000" anchor="t">
            <a:noAutofit/>
          </a:bodyPr>
          <a:lstStyle/>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20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90C226"/>
              </a:buClr>
              <a:buSzPct val="125000"/>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Πρέπει να </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δέχονται</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την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ελευθερία του προσώπου.</a:t>
            </a:r>
          </a:p>
          <a:p>
            <a:pPr marL="285750" marR="0" lvl="0" indent="-285750" algn="l" defTabSz="457200" rtl="0" eaLnBrk="1" fontAlgn="auto" latinLnBrk="0" hangingPunct="1">
              <a:lnSpc>
                <a:spcPct val="100000"/>
              </a:lnSpc>
              <a:spcBef>
                <a:spcPts val="0"/>
              </a:spcBef>
              <a:spcAft>
                <a:spcPts val="0"/>
              </a:spcAft>
              <a:buClr>
                <a:srgbClr val="90C226"/>
              </a:buClr>
              <a:buSzPct val="125000"/>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90C226"/>
              </a:buClr>
              <a:buSzPct val="125000"/>
              <a:buFont typeface="Arial" panose="020B0604020202020204" pitchFamily="34" charset="0"/>
              <a:buChar char="•"/>
              <a:tabLst/>
              <a:defRPr/>
            </a:pP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Αρνούνται</a:t>
            </a:r>
            <a:r>
              <a:rPr kumimoji="0" lang="el-GR" sz="1800" b="0" i="0" u="none" strike="noStrike" kern="1200" cap="none" spc="0" normalizeH="0" baseline="0" noProof="0" dirty="0">
                <a:ln>
                  <a:noFill/>
                </a:ln>
                <a:solidFill>
                  <a:srgbClr val="C00000"/>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την </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κοινωνική συντήρηση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στο χώρο της εκπαίδευσης. </a:t>
            </a:r>
          </a:p>
          <a:p>
            <a:pPr marL="285750" marR="0" lvl="0" indent="-285750" algn="l" defTabSz="457200" rtl="0" eaLnBrk="1" fontAlgn="auto" latinLnBrk="0" hangingPunct="1">
              <a:lnSpc>
                <a:spcPct val="100000"/>
              </a:lnSpc>
              <a:spcBef>
                <a:spcPts val="0"/>
              </a:spcBef>
              <a:spcAft>
                <a:spcPts val="0"/>
              </a:spcAft>
              <a:buClr>
                <a:srgbClr val="90C226"/>
              </a:buClr>
              <a:buSzPct val="125000"/>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90C226"/>
              </a:buClr>
              <a:buSzPct val="125000"/>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Στοχεύουν στην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καλλιέργεια της ελεύθερης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και </a:t>
            </a:r>
            <a:r>
              <a:rPr kumimoji="0" lang="el-GR" sz="1800" b="0" i="0" u="none" strike="noStrike" kern="1200" cap="none" spc="0" normalizeH="0" baseline="0" noProof="0" dirty="0">
                <a:ln>
                  <a:noFill/>
                </a:ln>
                <a:solidFill>
                  <a:srgbClr val="C00000"/>
                </a:solidFill>
                <a:effectLst/>
                <a:uLnTx/>
                <a:uFillTx/>
                <a:latin typeface="Trebuchet MS" panose="020B0603020202020204"/>
                <a:ea typeface="+mn-ea"/>
                <a:cs typeface="+mn-cs"/>
              </a:rPr>
              <a:t>υπεύθυνης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προσωπικότητας</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285750" marR="0" lvl="0" indent="-285750" algn="l" defTabSz="457200" rtl="0" eaLnBrk="1" fontAlgn="auto" latinLnBrk="0" hangingPunct="1">
              <a:lnSpc>
                <a:spcPct val="100000"/>
              </a:lnSpc>
              <a:spcBef>
                <a:spcPts val="0"/>
              </a:spcBef>
              <a:spcAft>
                <a:spcPts val="0"/>
              </a:spcAft>
              <a:buClr>
                <a:srgbClr val="90C226">
                  <a:lumMod val="75000"/>
                </a:srgbClr>
              </a:buClr>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0070C0"/>
              </a:buClr>
              <a:buSzTx/>
              <a:buFont typeface="Wingdings" panose="05000000000000000000" pitchFamily="2" charset="2"/>
              <a:buChar char="Ø"/>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Ο Χριστιανισμός  χρησιμοποιήθηκε σαν ιδεολογία, αλλά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είναι αντίθετος</a:t>
            </a:r>
            <a:r>
              <a:rPr kumimoji="0" lang="el-GR" sz="1800" b="0" i="0" u="none" strike="noStrike" kern="1200" cap="none" spc="0" normalizeH="0" baseline="0" noProof="0" dirty="0">
                <a:ln>
                  <a:noFill/>
                </a:ln>
                <a:solidFill>
                  <a:srgbClr val="C00000"/>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προς την ιδεολογία.</a:t>
            </a:r>
          </a:p>
          <a:p>
            <a:pPr marL="0" marR="0" lvl="0" indent="0" algn="l" defTabSz="457200" rtl="0" eaLnBrk="1" fontAlgn="auto" latinLnBrk="0" hangingPunct="1">
              <a:lnSpc>
                <a:spcPct val="100000"/>
              </a:lnSpc>
              <a:spcBef>
                <a:spcPts val="0"/>
              </a:spcBef>
              <a:spcAft>
                <a:spcPts val="0"/>
              </a:spcAft>
              <a:buClr>
                <a:srgbClr val="90C226">
                  <a:lumMod val="75000"/>
                </a:srgbClr>
              </a:buClr>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Έχει αποστολή ελευθερίας</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 Η παρέμβαση του Θεού για την τελείωση του </a:t>
            </a:r>
          </a:p>
          <a:p>
            <a:pPr marL="0" marR="0" lvl="0" indent="0" algn="l" defTabSz="457200" rtl="0" eaLnBrk="1" fontAlgn="auto" latinLnBrk="0" hangingPunct="1">
              <a:lnSpc>
                <a:spcPct val="100000"/>
              </a:lnSpc>
              <a:spcBef>
                <a:spcPts val="0"/>
              </a:spcBef>
              <a:spcAft>
                <a:spcPts val="0"/>
              </a:spcAft>
              <a:buClr>
                <a:srgbClr val="90C226">
                  <a:lumMod val="75000"/>
                </a:srgbClr>
              </a:buClr>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ανθρώπου.</a:t>
            </a:r>
          </a:p>
          <a:p>
            <a:pPr marL="285750" marR="0" lvl="0" indent="-285750" algn="l" defTabSz="457200" rtl="0" eaLnBrk="1" fontAlgn="auto" latinLnBrk="0" hangingPunct="1">
              <a:lnSpc>
                <a:spcPct val="100000"/>
              </a:lnSpc>
              <a:spcBef>
                <a:spcPts val="0"/>
              </a:spcBef>
              <a:spcAft>
                <a:spcPts val="0"/>
              </a:spcAft>
              <a:buClr>
                <a:srgbClr val="0070C0"/>
              </a:buClr>
              <a:buSzTx/>
              <a:buFont typeface="Arial" panose="020B0604020202020204" pitchFamily="34" charset="0"/>
              <a:buChar char="•"/>
              <a:tabLst/>
              <a:defRPr/>
            </a:pPr>
            <a:endParaRPr kumimoji="0" lang="el-GR" sz="20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
                <a:srgbClr val="0070C0"/>
              </a:buClr>
              <a:buSzTx/>
              <a:buFont typeface="Wingdings" panose="05000000000000000000" pitchFamily="2" charset="2"/>
              <a:buChar char="Ø"/>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Για την Κατήχηση και την Χριστιανική Αγωγή,  η </a:t>
            </a:r>
            <a:r>
              <a:rPr kumimoji="0" lang="el-GR" sz="1800" b="0" i="0" u="none" strike="noStrike" kern="1200" cap="none" spc="0" normalizeH="0" baseline="0" noProof="0" dirty="0">
                <a:ln>
                  <a:noFill/>
                </a:ln>
                <a:effectLst/>
                <a:uLnTx/>
                <a:uFillTx/>
                <a:latin typeface="Trebuchet MS" panose="020B0603020202020204"/>
                <a:ea typeface="+mn-ea"/>
                <a:cs typeface="+mn-cs"/>
              </a:rPr>
              <a:t>«αγωγή</a:t>
            </a:r>
            <a:r>
              <a:rPr lang="el-GR" dirty="0">
                <a:latin typeface="Trebuchet MS" panose="020B0603020202020204"/>
              </a:rPr>
              <a:t>»</a:t>
            </a:r>
            <a:r>
              <a:rPr kumimoji="0" lang="el-GR" sz="1800" b="0" i="0" u="none" strike="noStrike" kern="1200" cap="none" spc="0" normalizeH="0" baseline="0" noProof="0" dirty="0">
                <a:ln>
                  <a:noFill/>
                </a:ln>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σημαίνει</a:t>
            </a:r>
            <a:r>
              <a:rPr kumimoji="0" lang="el-GR" sz="2000" b="0" i="0"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0" marR="0" lvl="0" indent="0" algn="l" defTabSz="457200" rtl="0" eaLnBrk="1" fontAlgn="auto" latinLnBrk="0" hangingPunct="1">
              <a:lnSpc>
                <a:spcPct val="100000"/>
              </a:lnSpc>
              <a:spcBef>
                <a:spcPts val="0"/>
              </a:spcBef>
              <a:spcAft>
                <a:spcPts val="0"/>
              </a:spcAft>
              <a:buClr>
                <a:srgbClr val="0070C0"/>
              </a:buClr>
              <a:buSzTx/>
              <a:buFontTx/>
              <a:buNone/>
              <a:tabLst/>
              <a:defRPr/>
            </a:pPr>
            <a:r>
              <a:rPr kumimoji="0" lang="el-GR" sz="20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effectLst/>
                <a:uLnTx/>
                <a:uFillTx/>
                <a:latin typeface="Trebuchet MS" panose="020B0603020202020204"/>
                <a:ea typeface="+mn-ea"/>
                <a:cs typeface="+mn-cs"/>
              </a:rPr>
              <a:t>1)</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υποβοήθηση στην ανάπτυξη ελευθερίας </a:t>
            </a:r>
          </a:p>
          <a:p>
            <a:pPr marL="0" marR="0" lvl="0" indent="0" algn="l" defTabSz="457200" rtl="0" eaLnBrk="1" fontAlgn="auto" latinLnBrk="0" hangingPunct="1">
              <a:lnSpc>
                <a:spcPct val="100000"/>
              </a:lnSpc>
              <a:spcBef>
                <a:spcPts val="0"/>
              </a:spcBef>
              <a:spcAft>
                <a:spcPts val="0"/>
              </a:spcAft>
              <a:buClr>
                <a:srgbClr val="0070C0"/>
              </a:buClr>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effectLst/>
                <a:uLnTx/>
                <a:uFillTx/>
                <a:latin typeface="Trebuchet MS" panose="020B0603020202020204"/>
                <a:ea typeface="+mn-ea"/>
                <a:cs typeface="+mn-cs"/>
              </a:rPr>
              <a:t>2)</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ολοκληρωμένης προσωπικότητας</a:t>
            </a:r>
          </a:p>
          <a:p>
            <a:pPr marL="0" marR="0" lvl="0" indent="0" algn="l" defTabSz="457200" rtl="0" eaLnBrk="1" fontAlgn="auto" latinLnBrk="0" hangingPunct="1">
              <a:lnSpc>
                <a:spcPct val="100000"/>
              </a:lnSpc>
              <a:spcBef>
                <a:spcPts val="0"/>
              </a:spcBef>
              <a:spcAft>
                <a:spcPts val="0"/>
              </a:spcAft>
              <a:buClr>
                <a:srgbClr val="0070C0"/>
              </a:buClr>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effectLst/>
                <a:uLnTx/>
                <a:uFillTx/>
                <a:latin typeface="Trebuchet MS" panose="020B0603020202020204"/>
                <a:ea typeface="+mn-ea"/>
                <a:cs typeface="+mn-cs"/>
              </a:rPr>
              <a:t>3)</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κριτική συμμετοχή στο σώμα της Εκκλησίας</a:t>
            </a:r>
          </a:p>
          <a:p>
            <a:pPr marL="0" marR="0" lvl="0" indent="0" algn="l" defTabSz="457200" rtl="0" eaLnBrk="1" fontAlgn="auto" latinLnBrk="0" hangingPunct="1">
              <a:lnSpc>
                <a:spcPct val="100000"/>
              </a:lnSpc>
              <a:spcBef>
                <a:spcPts val="0"/>
              </a:spcBef>
              <a:spcAft>
                <a:spcPts val="0"/>
              </a:spcAft>
              <a:buClr>
                <a:srgbClr val="0070C0"/>
              </a:buClr>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
                <a:srgbClr val="0070C0"/>
              </a:buClr>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(Μυστήριο της Θείας Ευχαριστίας)</a:t>
            </a:r>
          </a:p>
        </p:txBody>
      </p:sp>
    </p:spTree>
    <p:extLst>
      <p:ext uri="{BB962C8B-B14F-4D97-AF65-F5344CB8AC3E}">
        <p14:creationId xmlns:p14="http://schemas.microsoft.com/office/powerpoint/2010/main" val="1333212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646DC-5C13-4F5C-C051-8BAE608FD3C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89AE54A-266D-09C5-9300-2E4E59B9EF2B}"/>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B79B3B0E-7EA7-3758-452C-67C23F564F34}"/>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810E5B16-7B1D-0999-B11D-070B35EFF524}"/>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4. Η </a:t>
            </a:r>
            <a:r>
              <a:rPr kumimoji="0" lang="el-GR" sz="2500" b="0" i="1" u="none" strike="noStrike" kern="1200" cap="none" spc="0" normalizeH="0" baseline="0" noProof="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 σε σχέση με άλλους χώρους επιστημονικής έρευνας</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665929C9-F6AA-04C5-6C8C-BD3135926F5D}"/>
              </a:ext>
            </a:extLst>
          </p:cNvPr>
          <p:cNvSpPr txBox="1"/>
          <p:nvPr/>
        </p:nvSpPr>
        <p:spPr>
          <a:xfrm>
            <a:off x="9000" y="1190655"/>
            <a:ext cx="9135000" cy="5229450"/>
          </a:xfrm>
          <a:prstGeom prst="rect">
            <a:avLst/>
          </a:prstGeom>
          <a:noFill/>
          <a:ln w="0">
            <a:noFill/>
          </a:ln>
        </p:spPr>
        <p:txBody>
          <a:bodyPr lIns="90000" tIns="45000" rIns="90000" bIns="45000" anchor="t">
            <a:noAutofit/>
          </a:bodyPr>
          <a:lstStyle/>
          <a:p>
            <a:endParaRPr lang="el-GR" sz="2800" dirty="0"/>
          </a:p>
          <a:p>
            <a:endParaRPr lang="el-GR" sz="2800" dirty="0"/>
          </a:p>
          <a:p>
            <a:endParaRPr lang="el-GR" sz="2800" dirty="0"/>
          </a:p>
          <a:p>
            <a:r>
              <a:rPr lang="el-GR" sz="2800" b="1" dirty="0">
                <a:solidFill>
                  <a:schemeClr val="accent3">
                    <a:lumMod val="75000"/>
                  </a:schemeClr>
                </a:solidFill>
              </a:rPr>
              <a:t>       </a:t>
            </a:r>
          </a:p>
          <a:p>
            <a:r>
              <a:rPr lang="el-GR" sz="2800" b="1" dirty="0">
                <a:solidFill>
                  <a:schemeClr val="accent3">
                    <a:lumMod val="75000"/>
                  </a:schemeClr>
                </a:solidFill>
              </a:rPr>
              <a:t>          Δ) ΚΑΤΗΧΗΣΗ, ΧΡΙΣΤΙΑΝΙΚΗ ΑΓΩΓΗ ΚΑΙ ΘΡΗΣΚΕΙΑ</a:t>
            </a:r>
          </a:p>
        </p:txBody>
      </p:sp>
    </p:spTree>
    <p:extLst>
      <p:ext uri="{BB962C8B-B14F-4D97-AF65-F5344CB8AC3E}">
        <p14:creationId xmlns:p14="http://schemas.microsoft.com/office/powerpoint/2010/main" val="2462668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BD404-A912-F6F9-DFCB-C07ED9C4EC0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D179181-B9D9-7863-902A-7B5AEA77F26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FAB2F341-7725-0790-F008-0431C08BE89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3BAB06B-A27E-E9A3-31F9-0210EDF30CA0}"/>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4. Η </a:t>
            </a:r>
            <a:r>
              <a:rPr kumimoji="0" lang="el-GR" sz="2500" b="0" i="1" u="none" strike="noStrike" kern="1200" cap="none" spc="0" normalizeH="0" baseline="0" noProof="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 σε σχέση με άλλους χώρους επιστημονικής έρευνας</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04F78098-3F4B-88D3-2F55-EDBE81EE28A9}"/>
              </a:ext>
            </a:extLst>
          </p:cNvPr>
          <p:cNvSpPr txBox="1"/>
          <p:nvPr/>
        </p:nvSpPr>
        <p:spPr>
          <a:xfrm>
            <a:off x="9000" y="1190655"/>
            <a:ext cx="9135000" cy="5229450"/>
          </a:xfrm>
          <a:prstGeom prst="rect">
            <a:avLst/>
          </a:prstGeom>
          <a:noFill/>
          <a:ln w="0">
            <a:noFill/>
          </a:ln>
        </p:spPr>
        <p:txBody>
          <a:bodyPr lIns="90000" tIns="45000" rIns="90000" bIns="45000" anchor="t">
            <a:no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l-GR" sz="1800" b="0" i="0" u="sng" strike="noStrike" kern="1200" cap="none" spc="0" normalizeH="0" baseline="0" noProof="0" dirty="0">
                <a:ln>
                  <a:noFill/>
                </a:ln>
                <a:solidFill>
                  <a:prstClr val="black"/>
                </a:solidFill>
                <a:effectLst/>
                <a:uLnTx/>
                <a:uFillTx/>
                <a:latin typeface="Trebuchet MS" panose="020B0603020202020204" pitchFamily="34" charset="0"/>
              </a:rPr>
              <a:t>Χριστιανική πίστη και θρησκευτικές εμπειρίες</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sng" strike="noStrike" kern="1200" cap="none" spc="0" normalizeH="0" baseline="0" noProof="0" dirty="0">
              <a:ln>
                <a:noFill/>
              </a:ln>
              <a:solidFill>
                <a:prstClr val="black"/>
              </a:solidFill>
              <a:effectLst/>
              <a:uLnTx/>
              <a:uFillTx/>
              <a:latin typeface="Trebuchet MS" panose="020B0603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sng" strike="noStrike" kern="1200" cap="none" spc="0" normalizeH="0" baseline="0" noProof="0" dirty="0">
              <a:ln>
                <a:noFill/>
              </a:ln>
              <a:solidFill>
                <a:prstClr val="black"/>
              </a:solidFill>
              <a:effectLst/>
              <a:uLnTx/>
              <a:uFillTx/>
              <a:latin typeface="Trebuchet MS" panose="020B0603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rPr>
              <a:t>Κατά τη διαδικασία άσκησης του έργου της Κατηχητικής και Χριστιανικής αγωγής  ερχόμαστε σε επαφή με θρησκευτικά κινήματα κ.ά.</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rPr>
              <a:t>Στον τρόπο έκφρασης της χριστιανικής πίστης συναντάμε </a:t>
            </a:r>
            <a:r>
              <a:rPr kumimoji="0" lang="el-GR" sz="1800" b="0" i="1" u="none" strike="noStrike" kern="1200" cap="none" spc="0" normalizeH="0" baseline="0" noProof="0" dirty="0">
                <a:ln>
                  <a:noFill/>
                </a:ln>
                <a:solidFill>
                  <a:srgbClr val="0070C0"/>
                </a:solidFill>
                <a:effectLst/>
                <a:uLnTx/>
                <a:uFillTx/>
                <a:latin typeface="Trebuchet MS" panose="020B0603020202020204" pitchFamily="34" charset="0"/>
              </a:rPr>
              <a:t>μη θρησκευτικές εμπειρίες</a:t>
            </a: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rPr>
              <a:t>: αγάπη, συμφιλίωση, διακονία.</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rPr>
              <a:t>Η χριστιανική πίστη </a:t>
            </a:r>
            <a:r>
              <a:rPr kumimoji="0" lang="el-GR" sz="1800" b="0" i="1" u="none" strike="noStrike" kern="1200" cap="none" spc="0" normalizeH="0" baseline="0" noProof="0" dirty="0">
                <a:ln>
                  <a:noFill/>
                </a:ln>
                <a:solidFill>
                  <a:srgbClr val="0070C0"/>
                </a:solidFill>
                <a:effectLst/>
                <a:uLnTx/>
                <a:uFillTx/>
                <a:latin typeface="Trebuchet MS" panose="020B0603020202020204" pitchFamily="34" charset="0"/>
              </a:rPr>
              <a:t>είναι αντίθετη </a:t>
            </a: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rPr>
              <a:t>σε κάθε θεσμική θρησκεία</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600" b="0" i="1" u="none" strike="noStrike" kern="1200" cap="none" spc="0" normalizeH="0" baseline="0" noProof="0" dirty="0">
                <a:ln>
                  <a:noFill/>
                </a:ln>
                <a:solidFill>
                  <a:prstClr val="black"/>
                </a:solidFill>
                <a:effectLst/>
                <a:uLnTx/>
                <a:uFillTx/>
                <a:latin typeface="Trebuchet MS" panose="020B0603020202020204" pitchFamily="34" charset="0"/>
              </a:rPr>
              <a:t>     (</a:t>
            </a:r>
            <a:r>
              <a:rPr kumimoji="0" lang="el-GR" sz="1600" b="0" i="1" u="none" strike="noStrike" kern="1200" cap="none" spc="0" normalizeH="0" baseline="0" noProof="0" dirty="0">
                <a:ln>
                  <a:noFill/>
                </a:ln>
                <a:solidFill>
                  <a:srgbClr val="C00000"/>
                </a:solidFill>
                <a:effectLst/>
                <a:uLnTx/>
                <a:uFillTx/>
                <a:latin typeface="Trebuchet MS" panose="020B0603020202020204" pitchFamily="34" charset="0"/>
              </a:rPr>
              <a:t>αντίθεση Ευαγγελίου </a:t>
            </a:r>
            <a:r>
              <a:rPr kumimoji="0" lang="el-GR" sz="1600" b="0" i="1"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rebuchet MS" panose="020B0603020202020204" pitchFamily="34" charset="0"/>
              </a:rPr>
              <a:t>→</a:t>
            </a:r>
            <a:r>
              <a:rPr kumimoji="0" lang="el-GR" sz="1600" b="0" i="1" u="none" strike="noStrike" kern="1200" cap="none" spc="0" normalizeH="0" baseline="0" noProof="0" dirty="0">
                <a:ln>
                  <a:noFill/>
                </a:ln>
                <a:solidFill>
                  <a:srgbClr val="C00000"/>
                </a:solidFill>
                <a:effectLst/>
                <a:uLnTx/>
                <a:uFillTx/>
                <a:latin typeface="Trebuchet MS" panose="020B0603020202020204" pitchFamily="34" charset="0"/>
              </a:rPr>
              <a:t> αργία Σαββάτου</a:t>
            </a:r>
            <a:r>
              <a:rPr kumimoji="0" lang="el-GR" sz="1600" b="0" i="1" u="none" strike="noStrike" kern="1200" cap="none" spc="0" normalizeH="0" baseline="0" noProof="0" dirty="0">
                <a:ln>
                  <a:noFill/>
                </a:ln>
                <a:solidFill>
                  <a:prstClr val="black"/>
                </a:solidFill>
                <a:effectLst/>
                <a:uLnTx/>
                <a:uFillTx/>
                <a:latin typeface="Trebuchet MS" panose="020B0603020202020204" pitchFamily="34" charset="0"/>
              </a:rPr>
              <a:t>,</a:t>
            </a:r>
            <a:r>
              <a:rPr kumimoji="0" lang="el-GR" sz="1600" b="0" i="1" u="none" strike="noStrike" kern="1200" cap="none" spc="0" normalizeH="0" baseline="0" noProof="0" dirty="0">
                <a:ln>
                  <a:noFill/>
                </a:ln>
                <a:solidFill>
                  <a:srgbClr val="C00000"/>
                </a:solidFill>
                <a:effectLst/>
                <a:uLnTx/>
                <a:uFillTx/>
                <a:latin typeface="Trebuchet MS" panose="020B0603020202020204" pitchFamily="34" charset="0"/>
              </a:rPr>
              <a:t> τήρηση νόμων</a:t>
            </a:r>
            <a:r>
              <a:rPr kumimoji="0" lang="el-GR" sz="1600" b="0" i="1" u="none" strike="noStrike" kern="1200" cap="none" spc="0" normalizeH="0" baseline="0" noProof="0" dirty="0">
                <a:ln>
                  <a:noFill/>
                </a:ln>
                <a:solidFill>
                  <a:prstClr val="black"/>
                </a:solidFill>
                <a:effectLst/>
                <a:uLnTx/>
                <a:uFillTx/>
                <a:latin typeface="Trebuchet MS" panose="020B0603020202020204" pitchFamily="34" charset="0"/>
              </a:rPr>
              <a:t>,</a:t>
            </a:r>
            <a:r>
              <a:rPr kumimoji="0" lang="el-GR" sz="1600" b="0" i="1" u="none" strike="noStrike" kern="1200" cap="none" spc="0" normalizeH="0" baseline="0" noProof="0" dirty="0">
                <a:ln>
                  <a:noFill/>
                </a:ln>
                <a:solidFill>
                  <a:srgbClr val="C00000"/>
                </a:solidFill>
                <a:effectLst/>
                <a:uLnTx/>
                <a:uFillTx/>
                <a:latin typeface="Trebuchet MS" panose="020B0603020202020204" pitchFamily="34" charset="0"/>
              </a:rPr>
              <a:t> αντιλήψεις για το ναό </a:t>
            </a:r>
            <a:r>
              <a:rPr kumimoji="0" lang="el-GR" sz="1600" b="0" i="1" u="none" strike="noStrike" kern="1200" cap="none" spc="0" normalizeH="0" baseline="0" noProof="0" dirty="0">
                <a:ln>
                  <a:noFill/>
                </a:ln>
                <a:solidFill>
                  <a:prstClr val="black"/>
                </a:solidFill>
                <a:effectLst/>
                <a:uLnTx/>
                <a:uFillTx/>
                <a:latin typeface="Trebuchet MS" panose="020B0603020202020204" pitchFamily="34" charset="0"/>
              </a:rPr>
              <a:t>κ.ά.).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800" b="0" i="1" u="none" strike="noStrike" kern="1200" cap="none" spc="0" normalizeH="0" baseline="0" noProof="0" dirty="0">
              <a:ln>
                <a:noFill/>
              </a:ln>
              <a:solidFill>
                <a:prstClr val="black"/>
              </a:solidFill>
              <a:effectLst/>
              <a:uLnTx/>
              <a:uFillTx/>
              <a:latin typeface="Trebuchet MS" panose="020B0603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rPr>
              <a:t> Όμως από την χριστιανική μαρτυρία δεν απουσιάζει το θρησκευτικό υπόβαθρο </a:t>
            </a:r>
            <a:r>
              <a:rPr kumimoji="0" lang="el-GR" sz="1600" b="0" i="1" u="none" strike="noStrike" kern="1200" cap="none" spc="0" normalizeH="0" baseline="0" noProof="0" dirty="0">
                <a:ln>
                  <a:noFill/>
                </a:ln>
                <a:solidFill>
                  <a:prstClr val="black"/>
                </a:solidFill>
                <a:effectLst/>
                <a:uLnTx/>
                <a:uFillTx/>
                <a:latin typeface="Trebuchet MS" panose="020B0603020202020204" pitchFamily="34" charset="0"/>
              </a:rPr>
              <a:t>(</a:t>
            </a:r>
            <a:r>
              <a:rPr kumimoji="0" lang="el-GR" sz="1700" b="0" i="1" u="none" strike="noStrike" kern="1200" cap="none" spc="0" normalizeH="0" baseline="0" noProof="0" dirty="0">
                <a:ln>
                  <a:noFill/>
                </a:ln>
                <a:solidFill>
                  <a:srgbClr val="C00000"/>
                </a:solidFill>
                <a:effectLst/>
                <a:uLnTx/>
                <a:uFillTx/>
                <a:latin typeface="Trebuchet MS" panose="020B0603020202020204" pitchFamily="34" charset="0"/>
              </a:rPr>
              <a:t>μυστήριο</a:t>
            </a:r>
            <a:r>
              <a:rPr kumimoji="0" lang="el-GR" sz="1700" b="0" i="1" u="none" strike="noStrike" kern="1200" cap="none" spc="0" normalizeH="0" baseline="0" noProof="0" dirty="0">
                <a:ln>
                  <a:noFill/>
                </a:ln>
                <a:solidFill>
                  <a:prstClr val="black"/>
                </a:solidFill>
                <a:effectLst/>
                <a:uLnTx/>
                <a:uFillTx/>
                <a:latin typeface="Trebuchet MS" panose="020B0603020202020204" pitchFamily="34" charset="0"/>
              </a:rPr>
              <a:t>,</a:t>
            </a:r>
            <a:r>
              <a:rPr kumimoji="0" lang="el-GR" sz="1700" b="0" i="1" u="none" strike="noStrike" kern="1200" cap="none" spc="0" normalizeH="0" baseline="0" noProof="0" dirty="0">
                <a:ln>
                  <a:noFill/>
                </a:ln>
                <a:solidFill>
                  <a:srgbClr val="C00000"/>
                </a:solidFill>
                <a:effectLst/>
                <a:uLnTx/>
                <a:uFillTx/>
                <a:latin typeface="Trebuchet MS" panose="020B0603020202020204" pitchFamily="34" charset="0"/>
              </a:rPr>
              <a:t> θυσία</a:t>
            </a:r>
            <a:r>
              <a:rPr kumimoji="0" lang="el-GR" sz="1600" b="0" i="1" u="none" strike="noStrike" kern="1200" cap="none" spc="0" normalizeH="0" baseline="0" noProof="0" dirty="0">
                <a:ln>
                  <a:noFill/>
                </a:ln>
                <a:solidFill>
                  <a:prstClr val="black"/>
                </a:solidFill>
                <a:effectLst/>
                <a:uLnTx/>
                <a:uFillTx/>
                <a:latin typeface="Trebuchet MS" panose="020B0603020202020204" pitchFamily="34" charset="0"/>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600" b="0" i="0" u="none" strike="noStrike" kern="1200" cap="none" spc="0" normalizeH="0" baseline="0" noProof="0" dirty="0">
              <a:ln>
                <a:noFill/>
              </a:ln>
              <a:solidFill>
                <a:prstClr val="black"/>
              </a:solidFill>
              <a:effectLst/>
              <a:uLnTx/>
              <a:uFillTx/>
              <a:latin typeface="Trebuchet MS" panose="020B0603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800" b="0" i="0" u="sng" strike="noStrike" kern="1200" cap="none" spc="0" normalizeH="0" baseline="0" noProof="0" dirty="0">
                <a:ln>
                  <a:noFill/>
                </a:ln>
                <a:solidFill>
                  <a:prstClr val="black"/>
                </a:solidFill>
                <a:effectLst/>
                <a:uLnTx/>
                <a:uFillTx/>
                <a:latin typeface="Trebuchet MS" panose="020B0603020202020204" pitchFamily="34" charset="0"/>
              </a:rPr>
              <a:t>Στις μέρες μας έχουμε</a:t>
            </a: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rPr>
              <a:t> : </a:t>
            </a:r>
            <a:r>
              <a:rPr kumimoji="0" lang="el-GR" sz="1800" b="0" i="1" u="none" strike="noStrike" kern="1200" cap="none" spc="0" normalizeH="0" baseline="0" noProof="0" dirty="0">
                <a:ln>
                  <a:noFill/>
                </a:ln>
                <a:solidFill>
                  <a:srgbClr val="0070C0"/>
                </a:solidFill>
                <a:effectLst/>
                <a:uLnTx/>
                <a:uFillTx/>
                <a:latin typeface="Trebuchet MS" panose="020B0603020202020204" pitchFamily="34" charset="0"/>
              </a:rPr>
              <a:t>έξαρση μαγικών μορφών </a:t>
            </a:r>
            <a:r>
              <a:rPr kumimoji="0" lang="el-GR" sz="1800" b="0" i="0" u="none" strike="noStrike" kern="1200" cap="none" spc="0" normalizeH="0" baseline="0" noProof="0" dirty="0">
                <a:ln>
                  <a:noFill/>
                </a:ln>
                <a:solidFill>
                  <a:prstClr val="black"/>
                </a:solidFill>
                <a:effectLst/>
                <a:uLnTx/>
                <a:uFillTx/>
                <a:latin typeface="Trebuchet MS" panose="020B0603020202020204" pitchFamily="34" charset="0"/>
              </a:rPr>
              <a:t>θρησκευτικότητας σε συνδυασμό με την προσφυγή του ανθρώπου στη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μαγική θρησκευτικότητα, κ.ά.</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sng" strike="noStrike" kern="1200" cap="none" spc="0" normalizeH="0" baseline="0" noProof="0" dirty="0">
                <a:ln>
                  <a:noFill/>
                </a:ln>
                <a:solidFill>
                  <a:srgbClr val="FF0000"/>
                </a:solidFill>
                <a:effectLst/>
                <a:uLnTx/>
                <a:uFillTx/>
                <a:latin typeface="Trebuchet MS" panose="020B0603020202020204"/>
                <a:ea typeface="+mn-ea"/>
                <a:cs typeface="+mn-cs"/>
              </a:rPr>
              <a:t>Άρα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Century Schoolbook" panose="02040604050505020304" pitchFamily="18" charset="0"/>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αναγκαία η σε βάθος έρευνα των παγκόσμιων θρησκευτικών πειρασμών.</a:t>
            </a:r>
            <a:endParaRPr kumimoji="0" lang="el-GR" sz="1800" b="0" i="0" u="sng" strike="noStrike" kern="1200" cap="none" spc="0" normalizeH="0" baseline="0" noProof="0" dirty="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97132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A3837-BAA2-A3D3-5150-7DF12BD6FDB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95D2589-F03A-7DEE-278B-55EE6DDA8C2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AC685D2-4C3E-9C3F-E77B-63A93F5C678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E28962A-5ECC-B9AF-CF54-BA574E5844E7}"/>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4. Η </a:t>
            </a:r>
            <a:r>
              <a:rPr kumimoji="0" lang="el-GR" sz="2500" b="0" i="1" u="none" strike="noStrike" kern="1200" cap="none" spc="0" normalizeH="0" baseline="0" noProof="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a:ln>
                  <a:noFill/>
                </a:ln>
                <a:solidFill>
                  <a:srgbClr val="FFFFFF"/>
                </a:solidFill>
                <a:effectLst/>
                <a:uLnTx/>
                <a:uFillTx/>
                <a:latin typeface="Trebuchet MS" panose="020B0603020202020204"/>
                <a:ea typeface="+mn-ea"/>
                <a:cs typeface="+mn-cs"/>
              </a:rPr>
              <a:t> σε σχέση με άλλους χώρους επιστημονικής έρευνας</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E74CFFBA-677D-EAA1-7E00-66FD5A3675A1}"/>
              </a:ext>
            </a:extLst>
          </p:cNvPr>
          <p:cNvSpPr txBox="1"/>
          <p:nvPr/>
        </p:nvSpPr>
        <p:spPr>
          <a:xfrm>
            <a:off x="9000" y="1190655"/>
            <a:ext cx="9135000" cy="5229450"/>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Για τελειότερη ανταπόκριση της </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Κατηχητικής και Χριστιανικής Παιδαγωγικής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στο έργο της απαιτείται:</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Έρευνα των αξιών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που εκφράζει  ή ενσωματώνει κάθε θρησκευτικότητα.</a:t>
            </a: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Διάκριση των στοιχείων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εκείνων της λαϊκής θρησκευτικότητας που θέτουν σε κίνδυνο την εκκλησιαστική κοινότητα. </a:t>
            </a: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Εντοπισμός κινδύνων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συγκρητισμού</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φανατισμού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και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αιρετικών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αποκλίσεων. </a:t>
            </a: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Επισήμανση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δεισιδαιμονιών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και λατρευτικών εκδηλώσεων που </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δεν στηρίζονται</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σε αυθεντική αναφορά στη χριστιανική πίστη και ζωή. </a:t>
            </a: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1" u="none" strike="noStrike" kern="1200" cap="none" spc="0" normalizeH="0" baseline="0" noProof="0" dirty="0" err="1">
                <a:ln>
                  <a:noFill/>
                </a:ln>
                <a:solidFill>
                  <a:srgbClr val="C00000"/>
                </a:solidFill>
                <a:effectLst/>
                <a:uLnTx/>
                <a:uFillTx/>
                <a:latin typeface="Trebuchet MS" panose="020B0603020202020204"/>
                <a:ea typeface="+mn-ea"/>
                <a:cs typeface="+mn-cs"/>
              </a:rPr>
              <a:t>Επανευαγγελισμός</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της λαϊκής θρησκευτικότητας. </a:t>
            </a:r>
          </a:p>
          <a:p>
            <a:pPr marL="0" marR="0" lvl="0" indent="0" algn="l" defTabSz="457200" rtl="0" eaLnBrk="1" fontAlgn="auto" latinLnBrk="0" hangingPunct="1">
              <a:lnSpc>
                <a:spcPct val="100000"/>
              </a:lnSpc>
              <a:spcBef>
                <a:spcPts val="0"/>
              </a:spcBef>
              <a:spcAft>
                <a:spcPts val="0"/>
              </a:spcAft>
              <a:buClr>
                <a:prstClr val="black"/>
              </a:buClr>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Ανάλυση θρησκευτικών γεγονότων</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όπως αυτά παρουσιάζονται στις διάφορες θρησκείες με βάση τα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επιστημονικά δεδομένα.</a:t>
            </a:r>
          </a:p>
        </p:txBody>
      </p:sp>
    </p:spTree>
    <p:extLst>
      <p:ext uri="{BB962C8B-B14F-4D97-AF65-F5344CB8AC3E}">
        <p14:creationId xmlns:p14="http://schemas.microsoft.com/office/powerpoint/2010/main" val="1548040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08B01-256D-7961-6AC8-B5979E2B716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F406871-C100-05D3-C0E8-5183804F117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3D12C00-EA6B-4678-5FDE-D70C59E4898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61DA453-A784-B124-CF4E-5C3100CA034F}"/>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5</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 διδασκαλία του Χριστού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78BBB161-DA10-A196-331B-37F13A5FB1ED}"/>
              </a:ext>
            </a:extLst>
          </p:cNvPr>
          <p:cNvSpPr txBox="1"/>
          <p:nvPr/>
        </p:nvSpPr>
        <p:spPr>
          <a:xfrm>
            <a:off x="37080" y="1190655"/>
            <a:ext cx="9135000" cy="5229450"/>
          </a:xfrm>
          <a:prstGeom prst="rect">
            <a:avLst/>
          </a:prstGeom>
          <a:noFill/>
          <a:ln w="0">
            <a:noFill/>
          </a:ln>
        </p:spPr>
        <p:txBody>
          <a:bodyPr lIns="90000" tIns="45000" rIns="90000" bIns="45000" anchor="t">
            <a:noAutofit/>
          </a:bodyPr>
          <a:lstStyle/>
          <a:p>
            <a:r>
              <a:rPr lang="el-GR" sz="2800" b="1" dirty="0">
                <a:solidFill>
                  <a:schemeClr val="accent3">
                    <a:lumMod val="75000"/>
                  </a:schemeClr>
                </a:solidFill>
              </a:rPr>
              <a:t>      </a:t>
            </a:r>
            <a:r>
              <a:rPr lang="el-GR" sz="2800" b="1" dirty="0">
                <a:solidFill>
                  <a:schemeClr val="accent3">
                    <a:lumMod val="75000"/>
                  </a:schemeClr>
                </a:solidFill>
                <a:latin typeface="Trebuchet MS" panose="020B0603020202020204" pitchFamily="34" charset="0"/>
              </a:rPr>
              <a:t>          </a:t>
            </a:r>
            <a:r>
              <a:rPr lang="el-GR" sz="2000" b="1" dirty="0">
                <a:solidFill>
                  <a:schemeClr val="accent3">
                    <a:lumMod val="75000"/>
                  </a:schemeClr>
                </a:solidFill>
                <a:latin typeface="Trebuchet MS" panose="020B0603020202020204" pitchFamily="34" charset="0"/>
              </a:rPr>
              <a:t>Η διδασκαλία του Χριστού διακρίνεται σε:</a:t>
            </a:r>
          </a:p>
          <a:p>
            <a:endParaRPr lang="el-GR" sz="2000" b="1" dirty="0">
              <a:solidFill>
                <a:schemeClr val="accent3">
                  <a:lumMod val="75000"/>
                </a:schemeClr>
              </a:solidFill>
              <a:latin typeface="Trebuchet MS" panose="020B0603020202020204" pitchFamily="34" charset="0"/>
            </a:endParaRPr>
          </a:p>
          <a:p>
            <a:r>
              <a:rPr lang="el-GR" sz="2000" b="1" dirty="0">
                <a:solidFill>
                  <a:schemeClr val="accent3">
                    <a:lumMod val="75000"/>
                  </a:schemeClr>
                </a:solidFill>
                <a:latin typeface="Trebuchet MS" panose="020B0603020202020204" pitchFamily="34" charset="0"/>
              </a:rPr>
              <a:t>α) Προφορική </a:t>
            </a:r>
            <a:r>
              <a:rPr lang="el-GR" sz="2000" b="1" dirty="0">
                <a:solidFill>
                  <a:schemeClr val="accent3">
                    <a:lumMod val="75000"/>
                  </a:schemeClr>
                </a:solidFill>
                <a:latin typeface="Trebuchet MS" panose="020B0603020202020204" pitchFamily="34" charset="0"/>
                <a:sym typeface="Wingdings" panose="05000000000000000000" pitchFamily="2" charset="2"/>
              </a:rPr>
              <a:t></a:t>
            </a:r>
            <a:r>
              <a:rPr lang="el-GR" sz="2000" b="1" dirty="0">
                <a:solidFill>
                  <a:schemeClr val="accent1">
                    <a:lumMod val="75000"/>
                  </a:schemeClr>
                </a:solidFill>
                <a:latin typeface="Trebuchet MS" panose="020B0603020202020204" pitchFamily="34" charset="0"/>
                <a:sym typeface="Wingdings" panose="05000000000000000000" pitchFamily="2" charset="2"/>
              </a:rPr>
              <a:t>Ο Χριστός δεν άφησε γραπτά κείμενα, όπως οι μεγάλοι προφήτες της παλαιάς διαθήκης, αλλά και σοφοί της αρχαιότητας. </a:t>
            </a:r>
            <a:r>
              <a:rPr lang="el-GR" sz="2000" b="1" dirty="0">
                <a:solidFill>
                  <a:schemeClr val="accent1">
                    <a:lumMod val="75000"/>
                  </a:schemeClr>
                </a:solidFill>
                <a:latin typeface="Trebuchet MS" panose="020B0603020202020204" pitchFamily="34" charset="0"/>
              </a:rPr>
              <a:t> </a:t>
            </a:r>
          </a:p>
          <a:p>
            <a:r>
              <a:rPr lang="el-GR" sz="2000" b="1" dirty="0">
                <a:solidFill>
                  <a:schemeClr val="accent1">
                    <a:lumMod val="75000"/>
                  </a:schemeClr>
                </a:solidFill>
                <a:latin typeface="Trebuchet MS" panose="020B0603020202020204" pitchFamily="34" charset="0"/>
              </a:rPr>
              <a:t>Βασικό εργαλείο της διδασκαλίας του είναι ο λόγος του στον οποίο δίνει μορφή, σχήμα, χρώμα. </a:t>
            </a:r>
          </a:p>
          <a:p>
            <a:r>
              <a:rPr lang="el-GR" sz="2000" b="1" dirty="0">
                <a:solidFill>
                  <a:schemeClr val="accent1">
                    <a:lumMod val="75000"/>
                  </a:schemeClr>
                </a:solidFill>
                <a:latin typeface="Trebuchet MS" panose="020B0603020202020204" pitchFamily="34" charset="0"/>
              </a:rPr>
              <a:t>Άλλοτε διδάσκει επί ώρες και άλλοτε ανάλογα με τα ενδιαφέροντα των ακροατών του για μικρότερο ή μεγαλύτερο διάστημα.</a:t>
            </a:r>
          </a:p>
          <a:p>
            <a:endParaRPr lang="el-GR" sz="2000" b="1" dirty="0">
              <a:solidFill>
                <a:schemeClr val="accent1">
                  <a:lumMod val="75000"/>
                </a:schemeClr>
              </a:solidFill>
              <a:latin typeface="Trebuchet MS" panose="020B0603020202020204" pitchFamily="34" charset="0"/>
            </a:endParaRPr>
          </a:p>
          <a:p>
            <a:r>
              <a:rPr lang="el-GR" sz="2000" b="1" dirty="0">
                <a:solidFill>
                  <a:schemeClr val="accent3">
                    <a:lumMod val="75000"/>
                  </a:schemeClr>
                </a:solidFill>
                <a:latin typeface="Trebuchet MS" panose="020B0603020202020204" pitchFamily="34" charset="0"/>
              </a:rPr>
              <a:t>β) Μη λεκτική </a:t>
            </a:r>
            <a:r>
              <a:rPr lang="el-GR" sz="2000" b="1" dirty="0">
                <a:solidFill>
                  <a:schemeClr val="accent3">
                    <a:lumMod val="75000"/>
                  </a:schemeClr>
                </a:solidFill>
                <a:latin typeface="Trebuchet MS" panose="020B0603020202020204" pitchFamily="34" charset="0"/>
                <a:sym typeface="Wingdings" panose="05000000000000000000" pitchFamily="2" charset="2"/>
              </a:rPr>
              <a:t> </a:t>
            </a:r>
            <a:r>
              <a:rPr lang="el-GR" sz="2000" b="1" dirty="0">
                <a:solidFill>
                  <a:schemeClr val="accent1">
                    <a:lumMod val="75000"/>
                  </a:schemeClr>
                </a:solidFill>
                <a:latin typeface="Trebuchet MS" panose="020B0603020202020204" pitchFamily="34" charset="0"/>
                <a:sym typeface="Wingdings" panose="05000000000000000000" pitchFamily="2" charset="2"/>
              </a:rPr>
              <a:t>Ο Χριστός διδάσκει με:</a:t>
            </a:r>
          </a:p>
          <a:p>
            <a:pPr marL="342900" indent="-342900">
              <a:buFont typeface="Wingdings" panose="05000000000000000000" pitchFamily="2" charset="2"/>
              <a:buChar char="ü"/>
            </a:pPr>
            <a:r>
              <a:rPr lang="el-GR" sz="2000" b="1" dirty="0">
                <a:solidFill>
                  <a:schemeClr val="accent1">
                    <a:lumMod val="75000"/>
                  </a:schemeClr>
                </a:solidFill>
                <a:latin typeface="Trebuchet MS" panose="020B0603020202020204" pitchFamily="34" charset="0"/>
                <a:sym typeface="Wingdings" panose="05000000000000000000" pitchFamily="2" charset="2"/>
              </a:rPr>
              <a:t>το πικραμένο βλέμμα του από τη σκληροκαρδία των ανθρώπων, </a:t>
            </a:r>
          </a:p>
          <a:p>
            <a:pPr marL="342900" indent="-342900">
              <a:buFont typeface="Wingdings" panose="05000000000000000000" pitchFamily="2" charset="2"/>
              <a:buChar char="ü"/>
            </a:pPr>
            <a:r>
              <a:rPr lang="el-GR" sz="2000" b="1" dirty="0">
                <a:solidFill>
                  <a:schemeClr val="accent1">
                    <a:lumMod val="75000"/>
                  </a:schemeClr>
                </a:solidFill>
                <a:latin typeface="Trebuchet MS" panose="020B0603020202020204" pitchFamily="34" charset="0"/>
                <a:sym typeface="Wingdings" panose="05000000000000000000" pitchFamily="2" charset="2"/>
              </a:rPr>
              <a:t>το σήκωμα των χεριών του κατά την προσευχή του, </a:t>
            </a:r>
          </a:p>
          <a:p>
            <a:pPr marL="342900" indent="-342900">
              <a:buFont typeface="Wingdings" panose="05000000000000000000" pitchFamily="2" charset="2"/>
              <a:buChar char="ü"/>
            </a:pPr>
            <a:r>
              <a:rPr lang="el-GR" sz="2000" b="1" dirty="0">
                <a:solidFill>
                  <a:schemeClr val="accent1">
                    <a:lumMod val="75000"/>
                  </a:schemeClr>
                </a:solidFill>
                <a:latin typeface="Trebuchet MS" panose="020B0603020202020204" pitchFamily="34" charset="0"/>
                <a:sym typeface="Wingdings" panose="05000000000000000000" pitchFamily="2" charset="2"/>
              </a:rPr>
              <a:t>την επίθεση των χεριών του στους ασθενείς, </a:t>
            </a:r>
          </a:p>
          <a:p>
            <a:pPr marL="342900" indent="-342900">
              <a:buFont typeface="Wingdings" panose="05000000000000000000" pitchFamily="2" charset="2"/>
              <a:buChar char="ü"/>
            </a:pPr>
            <a:r>
              <a:rPr lang="el-GR" sz="2000" b="1" dirty="0">
                <a:solidFill>
                  <a:schemeClr val="accent1">
                    <a:lumMod val="75000"/>
                  </a:schemeClr>
                </a:solidFill>
                <a:latin typeface="Trebuchet MS" panose="020B0603020202020204" pitchFamily="34" charset="0"/>
                <a:sym typeface="Wingdings" panose="05000000000000000000" pitchFamily="2" charset="2"/>
              </a:rPr>
              <a:t>κάθε του κίνηση.</a:t>
            </a:r>
            <a:endParaRPr lang="el-GR" sz="20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44619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object 1"/>
          <p:cNvPicPr/>
          <p:nvPr/>
        </p:nvPicPr>
        <p:blipFill>
          <a:blip r:embed="rId2"/>
          <a:stretch/>
        </p:blipFill>
        <p:spPr>
          <a:xfrm>
            <a:off x="0" y="0"/>
            <a:ext cx="9143280" cy="6857280"/>
          </a:xfrm>
          <a:prstGeom prst="rect">
            <a:avLst/>
          </a:prstGeom>
          <a:noFill/>
          <a:ln w="0">
            <a:noFill/>
          </a:ln>
        </p:spPr>
      </p:pic>
      <p:sp>
        <p:nvSpPr>
          <p:cNvPr id="53" name="11 - TextBox 2"/>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54" name="TextBox 53"/>
          <p:cNvSpPr txBox="1"/>
          <p:nvPr/>
        </p:nvSpPr>
        <p:spPr>
          <a:xfrm>
            <a:off x="65880" y="195030"/>
            <a:ext cx="9106200" cy="858240"/>
          </a:xfrm>
          <a:prstGeom prst="rect">
            <a:avLst/>
          </a:prstGeom>
          <a:noFill/>
          <a:ln w="0">
            <a:noFill/>
          </a:ln>
        </p:spPr>
        <p:txBody>
          <a:bodyPr lIns="90000" tIns="45000" rIns="90000" bIns="45000" anchor="t">
            <a:noAutofit/>
          </a:bodyPr>
          <a:lstStyle/>
          <a:p>
            <a:r>
              <a:rPr kumimoji="0" lang="el-GR" sz="2800" b="0" i="0" u="none" strike="noStrike" kern="1200" cap="none" spc="0" normalizeH="0" baseline="0" noProof="0" dirty="0">
                <a:ln>
                  <a:noFill/>
                </a:ln>
                <a:solidFill>
                  <a:schemeClr val="bg2"/>
                </a:solidFill>
                <a:effectLst/>
                <a:uLnTx/>
                <a:uFillTx/>
                <a:latin typeface="Trebuchet MS" panose="020B0603020202020204"/>
                <a:ea typeface="+mj-ea"/>
                <a:cs typeface="+mj-cs"/>
              </a:rPr>
              <a:t>1. Από την Κατηχητική στη </a:t>
            </a:r>
            <a:r>
              <a:rPr kumimoji="0" lang="el-GR" sz="2800" b="0" i="0" u="none" strike="noStrike" kern="1200" cap="none" spc="0" normalizeH="0" baseline="0" noProof="0" dirty="0" err="1">
                <a:ln>
                  <a:noFill/>
                </a:ln>
                <a:solidFill>
                  <a:schemeClr val="bg2"/>
                </a:solidFill>
                <a:effectLst/>
                <a:uLnTx/>
                <a:uFillTx/>
                <a:latin typeface="Trebuchet MS" panose="020B0603020202020204"/>
                <a:ea typeface="+mj-ea"/>
                <a:cs typeface="+mj-cs"/>
              </a:rPr>
              <a:t>Θρηκειοπαιδαγωγική</a:t>
            </a:r>
            <a:endParaRPr lang="el-GR" sz="1800" b="1" u="none" strike="noStrike" dirty="0">
              <a:solidFill>
                <a:schemeClr val="bg2"/>
              </a:solidFill>
              <a:uFillTx/>
              <a:latin typeface="Arial"/>
            </a:endParaRPr>
          </a:p>
        </p:txBody>
      </p:sp>
      <p:sp>
        <p:nvSpPr>
          <p:cNvPr id="55" name="TextBox 54"/>
          <p:cNvSpPr txBox="1"/>
          <p:nvPr/>
        </p:nvSpPr>
        <p:spPr>
          <a:xfrm>
            <a:off x="37080" y="1288259"/>
            <a:ext cx="9135000" cy="4749469"/>
          </a:xfrm>
          <a:prstGeom prst="rect">
            <a:avLst/>
          </a:prstGeom>
          <a:noFill/>
          <a:ln w="0">
            <a:noFill/>
          </a:ln>
        </p:spPr>
        <p:txBody>
          <a:bodyPr lIns="90000" tIns="45000" rIns="90000" bIns="45000" anchor="t">
            <a:noAutofit/>
          </a:bodyPr>
          <a:lstStyle/>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2000" b="0" i="0"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a:t>
            </a:r>
            <a:r>
              <a:rPr kumimoji="0" lang="el-GR" sz="17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17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endParaRPr kumimoji="0" lang="el-GR" sz="17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l-GR" sz="17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Τέλη 18</a:t>
            </a:r>
            <a:r>
              <a:rPr kumimoji="0" lang="el-GR" b="0" i="0" u="none" strike="noStrike" kern="1200" cap="none" spc="0" normalizeH="0" baseline="30000" noProof="0" dirty="0">
                <a:ln>
                  <a:noFill/>
                </a:ln>
                <a:solidFill>
                  <a:prstClr val="black">
                    <a:lumMod val="75000"/>
                    <a:lumOff val="25000"/>
                  </a:prstClr>
                </a:solidFill>
                <a:effectLst/>
                <a:uLnTx/>
                <a:uFillTx/>
                <a:latin typeface="Trebuchet MS" panose="020B0603020202020204"/>
                <a:ea typeface="+mn-ea"/>
                <a:cs typeface="+mn-cs"/>
              </a:rPr>
              <a:t>ου</a:t>
            </a:r>
            <a:r>
              <a:rPr kumimoji="0" lang="en-US"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αρχές 19</a:t>
            </a:r>
            <a:r>
              <a:rPr kumimoji="0" lang="el-GR" b="0" i="0" u="none" strike="noStrike" kern="1200" cap="none" spc="0" normalizeH="0" baseline="30000" noProof="0" dirty="0">
                <a:ln>
                  <a:noFill/>
                </a:ln>
                <a:solidFill>
                  <a:prstClr val="black">
                    <a:lumMod val="75000"/>
                    <a:lumOff val="25000"/>
                  </a:prstClr>
                </a:solidFill>
                <a:effectLst/>
                <a:uLnTx/>
                <a:uFillTx/>
                <a:latin typeface="Trebuchet MS" panose="020B0603020202020204"/>
                <a:ea typeface="+mn-ea"/>
                <a:cs typeface="+mn-cs"/>
              </a:rPr>
              <a:t>ου</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αι. ενταγμένη στον κλάδο Ποιμαντική Θεολογία.</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n-US"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1</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889</a:t>
            </a:r>
            <a:r>
              <a:rPr kumimoji="0" lang="en-US"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b="0" i="1" u="none" strike="noStrike" kern="1200" cap="none" spc="0" normalizeH="0" baseline="0" noProof="0" dirty="0">
                <a:ln>
                  <a:noFill/>
                </a:ln>
                <a:solidFill>
                  <a:srgbClr val="FF0000"/>
                </a:solidFill>
                <a:effectLst/>
                <a:uLnTx/>
                <a:uFillTx/>
                <a:latin typeface="Trebuchet MS" panose="020B0603020202020204"/>
                <a:ea typeface="+mn-ea"/>
                <a:cs typeface="+mn-cs"/>
              </a:rPr>
              <a:t>Wrestle</a:t>
            </a:r>
            <a:r>
              <a:rPr kumimoji="0" lang="en-US"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1</a:t>
            </a:r>
            <a:r>
              <a:rPr kumimoji="0" lang="el-GR" b="0" i="0" u="none" strike="noStrike" kern="1200" cap="none" spc="0" normalizeH="0" baseline="30000" noProof="0" dirty="0">
                <a:ln>
                  <a:noFill/>
                </a:ln>
                <a:solidFill>
                  <a:prstClr val="black">
                    <a:lumMod val="75000"/>
                    <a:lumOff val="25000"/>
                  </a:prstClr>
                </a:solidFill>
                <a:effectLst/>
                <a:uLnTx/>
                <a:uFillTx/>
                <a:latin typeface="Trebuchet MS" panose="020B0603020202020204"/>
                <a:ea typeface="+mn-ea"/>
                <a:cs typeface="+mn-cs"/>
              </a:rPr>
              <a:t>η</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φορά η έννοια </a:t>
            </a:r>
            <a:r>
              <a:rPr kumimoji="0" lang="el-GR"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Θρησκευτικής Παιδαγωγικής </a:t>
            </a:r>
            <a:r>
              <a:rPr kumimoji="0" lang="en-US"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ή </a:t>
            </a:r>
            <a:r>
              <a:rPr kumimoji="0" lang="en-US"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b="0" i="1"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Θρησκειοπαιδαγωγικής</a:t>
            </a:r>
            <a:r>
              <a:rPr kumimoji="0" lang="el-GR"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l-GR"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όρος είναι καρπός του Διαφωτισμού και επικρατεί σήμερα στο χώρο της Ευρώπης.</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Στον ελλαδικό χώρο παρατηρείται η χρήση παραγώγων του όρου </a:t>
            </a:r>
            <a:r>
              <a:rPr kumimoji="0" lang="el-GR" b="0" i="1"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Θρησκειοπαιδαγωγική</a:t>
            </a:r>
            <a:r>
              <a:rPr kumimoji="0" lang="el-GR"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Μάθημα των Θρησκευτικών </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Διδακτική του μαθήματος των Θρησκευτικών.</a:t>
            </a:r>
            <a:endPar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l-GR" b="0" i="0" u="none" strike="noStrike" kern="1200" cap="none" spc="0" normalizeH="0" baseline="0" noProof="0" dirty="0">
                <a:ln>
                  <a:noFill/>
                </a:ln>
                <a:solidFill>
                  <a:prstClr val="black"/>
                </a:solidFill>
                <a:effectLst/>
                <a:uLnTx/>
                <a:uFillTx/>
                <a:latin typeface="Trebuchet MS" panose="020B0603020202020204"/>
                <a:ea typeface="+mn-ea"/>
                <a:cs typeface="+mn-cs"/>
              </a:rPr>
              <a:t>Χρησιμοποιείται </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επίσης, ο όρος </a:t>
            </a:r>
            <a:r>
              <a:rPr kumimoji="0" lang="el-GR"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 και Χριστιανική Παιδαγωγική</a:t>
            </a:r>
            <a:r>
              <a:rPr kumimoji="0" lang="el-GR"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r>
              <a:rPr kumimoji="0" lang="en-US"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l-GR"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η επιστήμη εκείνη η οποία ερευνά την πράξη κατήχησης και της χριστιανικής αγωγής, καθώς και τη σχετική θεωρία, όπως και οι δύο μορφές παρουσιάζονται στη δική μας κοινωνική πραγματικότητα.</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C22CD3-651A-AB1B-DBEF-1FB26118687E}"/>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1ACC81C-547C-1222-0399-F03E5C99198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FACBEE3-B7C0-90E3-C412-8FF0750D901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F2BED26-AFAD-076E-71B8-08CF5AF1558C}"/>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5</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 διδασκαλία του Χριστού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B3AFC14B-20CC-17FB-2FBF-706F10A713B1}"/>
              </a:ext>
            </a:extLst>
          </p:cNvPr>
          <p:cNvSpPr txBox="1"/>
          <p:nvPr/>
        </p:nvSpPr>
        <p:spPr>
          <a:xfrm>
            <a:off x="37080" y="1049978"/>
            <a:ext cx="9135000" cy="5229450"/>
          </a:xfrm>
          <a:prstGeom prst="rect">
            <a:avLst/>
          </a:prstGeom>
          <a:noFill/>
          <a:ln w="0">
            <a:noFill/>
          </a:ln>
        </p:spPr>
        <p:txBody>
          <a:bodyPr lIns="90000" tIns="45000" rIns="90000" bIns="45000" anchor="t">
            <a:noAutofit/>
          </a:bodyPr>
          <a:lstStyle/>
          <a:p>
            <a:r>
              <a:rPr lang="el-GR" sz="2800" b="1" dirty="0">
                <a:solidFill>
                  <a:schemeClr val="accent3">
                    <a:lumMod val="75000"/>
                  </a:schemeClr>
                </a:solidFill>
              </a:rPr>
              <a:t>                </a:t>
            </a:r>
            <a:r>
              <a:rPr lang="el-GR" sz="2000" b="1" dirty="0">
                <a:solidFill>
                  <a:schemeClr val="accent3">
                    <a:lumMod val="75000"/>
                  </a:schemeClr>
                </a:solidFill>
                <a:latin typeface="Trebuchet MS" panose="020B0603020202020204" pitchFamily="34" charset="0"/>
              </a:rPr>
              <a:t>Βασικά στοιχεία της  διδασκαλίας του Χριστού:</a:t>
            </a:r>
          </a:p>
          <a:p>
            <a:endParaRPr lang="el-GR" sz="2000" b="1" dirty="0">
              <a:solidFill>
                <a:schemeClr val="accent3">
                  <a:lumMod val="75000"/>
                </a:schemeClr>
              </a:solidFill>
              <a:latin typeface="Trebuchet MS" panose="020B0603020202020204" pitchFamily="34" charset="0"/>
            </a:endParaRPr>
          </a:p>
          <a:p>
            <a:r>
              <a:rPr lang="el-GR" sz="2000" b="1" dirty="0">
                <a:solidFill>
                  <a:schemeClr val="accent3">
                    <a:lumMod val="75000"/>
                  </a:schemeClr>
                </a:solidFill>
                <a:latin typeface="Trebuchet MS" panose="020B0603020202020204" pitchFamily="34" charset="0"/>
              </a:rPr>
              <a:t>α) Η χρήση της αμφισβήτησης  </a:t>
            </a:r>
            <a:r>
              <a:rPr lang="el-GR" sz="2000" b="1" dirty="0">
                <a:solidFill>
                  <a:schemeClr val="accent3">
                    <a:lumMod val="75000"/>
                  </a:schemeClr>
                </a:solidFill>
                <a:latin typeface="Trebuchet MS" panose="020B0603020202020204" pitchFamily="34" charset="0"/>
                <a:sym typeface="Wingdings" panose="05000000000000000000" pitchFamily="2" charset="2"/>
              </a:rPr>
              <a:t></a:t>
            </a:r>
          </a:p>
          <a:p>
            <a:pPr marL="342900" indent="-342900">
              <a:buFont typeface="Arial" panose="020B0604020202020204" pitchFamily="34" charset="0"/>
              <a:buChar char="•"/>
            </a:pPr>
            <a:r>
              <a:rPr lang="el-GR" sz="2000" b="1" dirty="0">
                <a:solidFill>
                  <a:schemeClr val="accent1">
                    <a:lumMod val="75000"/>
                  </a:schemeClr>
                </a:solidFill>
                <a:latin typeface="Trebuchet MS" panose="020B0603020202020204" pitchFamily="34" charset="0"/>
                <a:sym typeface="Wingdings" panose="05000000000000000000" pitchFamily="2" charset="2"/>
              </a:rPr>
              <a:t>αμφισβητεί την υπάρχουσα κοινωνική και θρησκευτική τάξη, </a:t>
            </a:r>
          </a:p>
          <a:p>
            <a:pPr marL="342900" indent="-342900">
              <a:buFont typeface="Arial" panose="020B0604020202020204" pitchFamily="34" charset="0"/>
              <a:buChar char="•"/>
            </a:pPr>
            <a:r>
              <a:rPr lang="el-GR" sz="2000" b="1" dirty="0">
                <a:solidFill>
                  <a:schemeClr val="accent1">
                    <a:lumMod val="75000"/>
                  </a:schemeClr>
                </a:solidFill>
                <a:latin typeface="Trebuchet MS" panose="020B0603020202020204" pitchFamily="34" charset="0"/>
                <a:sym typeface="Wingdings" panose="05000000000000000000" pitchFamily="2" charset="2"/>
              </a:rPr>
              <a:t>αντιδρά στις απαιτήσεις των Φαρισαίων και </a:t>
            </a:r>
          </a:p>
          <a:p>
            <a:pPr marL="342900" indent="-342900">
              <a:buFont typeface="Arial" panose="020B0604020202020204" pitchFamily="34" charset="0"/>
              <a:buChar char="•"/>
            </a:pPr>
            <a:r>
              <a:rPr lang="el-GR" sz="2000" b="1" dirty="0">
                <a:solidFill>
                  <a:schemeClr val="accent1">
                    <a:lumMod val="75000"/>
                  </a:schemeClr>
                </a:solidFill>
                <a:latin typeface="Trebuchet MS" panose="020B0603020202020204" pitchFamily="34" charset="0"/>
                <a:sym typeface="Wingdings" panose="05000000000000000000" pitchFamily="2" charset="2"/>
              </a:rPr>
              <a:t>αποκαλύπτει τις αδικίες των διαβρωμένων θεσμών της εποχής του.</a:t>
            </a:r>
          </a:p>
          <a:p>
            <a:pPr marL="342900" indent="-342900">
              <a:buFont typeface="Arial" panose="020B0604020202020204" pitchFamily="34" charset="0"/>
              <a:buChar char="•"/>
            </a:pPr>
            <a:r>
              <a:rPr lang="el-GR" sz="2000" b="1" dirty="0">
                <a:solidFill>
                  <a:schemeClr val="accent1">
                    <a:lumMod val="75000"/>
                  </a:schemeClr>
                </a:solidFill>
                <a:latin typeface="Trebuchet MS" panose="020B0603020202020204" pitchFamily="34" charset="0"/>
                <a:sym typeface="Wingdings" panose="05000000000000000000" pitchFamily="2" charset="2"/>
              </a:rPr>
              <a:t>Επισημαίνει την αναξιοπιστία των θεωρούμενων ηγετών, </a:t>
            </a:r>
          </a:p>
          <a:p>
            <a:pPr marL="342900" indent="-342900">
              <a:buFont typeface="Arial" panose="020B0604020202020204" pitchFamily="34" charset="0"/>
              <a:buChar char="•"/>
            </a:pPr>
            <a:r>
              <a:rPr lang="el-GR" sz="2000" b="1" dirty="0">
                <a:solidFill>
                  <a:schemeClr val="accent1">
                    <a:lumMod val="75000"/>
                  </a:schemeClr>
                </a:solidFill>
                <a:latin typeface="Trebuchet MS" panose="020B0603020202020204" pitchFamily="34" charset="0"/>
                <a:sym typeface="Wingdings" panose="05000000000000000000" pitchFamily="2" charset="2"/>
              </a:rPr>
              <a:t>αποκαλεί τον Ηρώδη «αλεπού» (</a:t>
            </a:r>
            <a:r>
              <a:rPr lang="el-GR" sz="2000" b="1" dirty="0" err="1">
                <a:solidFill>
                  <a:schemeClr val="accent1">
                    <a:lumMod val="75000"/>
                  </a:schemeClr>
                </a:solidFill>
                <a:latin typeface="Trebuchet MS" panose="020B0603020202020204" pitchFamily="34" charset="0"/>
                <a:sym typeface="Wingdings" panose="05000000000000000000" pitchFamily="2" charset="2"/>
              </a:rPr>
              <a:t>Λκ</a:t>
            </a:r>
            <a:r>
              <a:rPr lang="el-GR" sz="2000" b="1" dirty="0">
                <a:solidFill>
                  <a:schemeClr val="accent1">
                    <a:lumMod val="75000"/>
                  </a:schemeClr>
                </a:solidFill>
                <a:latin typeface="Trebuchet MS" panose="020B0603020202020204" pitchFamily="34" charset="0"/>
                <a:sym typeface="Wingdings" panose="05000000000000000000" pitchFamily="2" charset="2"/>
              </a:rPr>
              <a:t>. 13, 32) και τους Φαρισαίους «γεννήματα εχιδνών», (Μτ.12,34) λόγω της υποκρισίας και της ηθικής τους κατάπτωσης.</a:t>
            </a:r>
          </a:p>
          <a:p>
            <a:endParaRPr lang="el-GR" sz="2000" b="1" dirty="0">
              <a:solidFill>
                <a:schemeClr val="accent1">
                  <a:lumMod val="75000"/>
                </a:schemeClr>
              </a:solidFill>
              <a:latin typeface="Trebuchet MS" panose="020B0603020202020204" pitchFamily="34" charset="0"/>
              <a:sym typeface="Wingdings" panose="05000000000000000000" pitchFamily="2" charset="2"/>
            </a:endParaRPr>
          </a:p>
          <a:p>
            <a:r>
              <a:rPr lang="el-GR" sz="2000" b="1" dirty="0">
                <a:solidFill>
                  <a:schemeClr val="accent3">
                    <a:lumMod val="75000"/>
                  </a:schemeClr>
                </a:solidFill>
                <a:latin typeface="Trebuchet MS" panose="020B0603020202020204" pitchFamily="34" charset="0"/>
              </a:rPr>
              <a:t>β) η ανατροπή των αξιών </a:t>
            </a:r>
            <a:r>
              <a:rPr lang="el-GR" sz="2000" b="1" dirty="0">
                <a:solidFill>
                  <a:schemeClr val="accent3">
                    <a:lumMod val="75000"/>
                  </a:schemeClr>
                </a:solidFill>
                <a:latin typeface="Trebuchet MS" panose="020B0603020202020204" pitchFamily="34" charset="0"/>
                <a:sym typeface="Wingdings" panose="05000000000000000000" pitchFamily="2" charset="2"/>
              </a:rPr>
              <a:t> </a:t>
            </a:r>
          </a:p>
          <a:p>
            <a:pPr marL="342900" indent="-342900">
              <a:buFont typeface="Arial" panose="020B0604020202020204" pitchFamily="34" charset="0"/>
              <a:buChar char="•"/>
            </a:pPr>
            <a:r>
              <a:rPr lang="el-GR" sz="2000" b="1" dirty="0">
                <a:solidFill>
                  <a:schemeClr val="accent1">
                    <a:lumMod val="75000"/>
                  </a:schemeClr>
                </a:solidFill>
                <a:latin typeface="Trebuchet MS" panose="020B0603020202020204" pitchFamily="34" charset="0"/>
                <a:sym typeface="Wingdings" panose="05000000000000000000" pitchFamily="2" charset="2"/>
              </a:rPr>
              <a:t>ευλογεί τους πτωχούς τω πνεύματι (</a:t>
            </a:r>
            <a:r>
              <a:rPr lang="el-GR" sz="2000" b="1" dirty="0" err="1">
                <a:solidFill>
                  <a:schemeClr val="accent1">
                    <a:lumMod val="75000"/>
                  </a:schemeClr>
                </a:solidFill>
                <a:latin typeface="Trebuchet MS" panose="020B0603020202020204" pitchFamily="34" charset="0"/>
                <a:sym typeface="Wingdings" panose="05000000000000000000" pitchFamily="2" charset="2"/>
              </a:rPr>
              <a:t>Μτ</a:t>
            </a:r>
            <a:r>
              <a:rPr lang="el-GR" sz="2000" b="1" dirty="0">
                <a:solidFill>
                  <a:schemeClr val="accent1">
                    <a:lumMod val="75000"/>
                  </a:schemeClr>
                </a:solidFill>
                <a:latin typeface="Trebuchet MS" panose="020B0603020202020204" pitchFamily="34" charset="0"/>
                <a:sym typeface="Wingdings" panose="05000000000000000000" pitchFamily="2" charset="2"/>
              </a:rPr>
              <a:t>. 5, 3), </a:t>
            </a:r>
          </a:p>
          <a:p>
            <a:pPr marL="342900" indent="-342900">
              <a:buFont typeface="Arial" panose="020B0604020202020204" pitchFamily="34" charset="0"/>
              <a:buChar char="•"/>
            </a:pPr>
            <a:r>
              <a:rPr lang="el-GR" sz="2000" b="1" dirty="0">
                <a:solidFill>
                  <a:schemeClr val="accent1">
                    <a:lumMod val="75000"/>
                  </a:schemeClr>
                </a:solidFill>
                <a:latin typeface="Trebuchet MS" panose="020B0603020202020204" pitchFamily="34" charset="0"/>
                <a:sym typeface="Wingdings" panose="05000000000000000000" pitchFamily="2" charset="2"/>
              </a:rPr>
              <a:t>διδάσκει την αγάπη ακόμα και προς τους εχθρούς και </a:t>
            </a:r>
          </a:p>
          <a:p>
            <a:pPr marL="342900" indent="-342900">
              <a:buFont typeface="Arial" panose="020B0604020202020204" pitchFamily="34" charset="0"/>
              <a:buChar char="•"/>
            </a:pPr>
            <a:r>
              <a:rPr lang="el-GR" sz="2000" b="1" dirty="0">
                <a:solidFill>
                  <a:schemeClr val="accent1">
                    <a:lumMod val="75000"/>
                  </a:schemeClr>
                </a:solidFill>
                <a:latin typeface="Trebuchet MS" panose="020B0603020202020204" pitchFamily="34" charset="0"/>
                <a:sym typeface="Wingdings" panose="05000000000000000000" pitchFamily="2" charset="2"/>
              </a:rPr>
              <a:t>αναφέρεται στη βαθιά και ξεχωριστή αγάπη που τρέφουν οι μαθητές του για το πρόσωπό του.</a:t>
            </a:r>
            <a:endParaRPr lang="el-GR" sz="20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3655923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545E1-531D-3809-0A58-E840B934CB0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92D1640-E1C4-E7D9-26E2-91B1B2768F3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AB977C80-CB2D-8C8F-5E2F-008A68AD087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9C16BFE-BFFF-C327-43D2-60478E2CE356}"/>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5</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 διδασκαλία του Χριστού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CE3FE640-7359-8BE7-839E-4782AE3A849A}"/>
              </a:ext>
            </a:extLst>
          </p:cNvPr>
          <p:cNvSpPr txBox="1"/>
          <p:nvPr/>
        </p:nvSpPr>
        <p:spPr>
          <a:xfrm>
            <a:off x="37080" y="1074144"/>
            <a:ext cx="9135000" cy="5783856"/>
          </a:xfrm>
          <a:prstGeom prst="rect">
            <a:avLst/>
          </a:prstGeom>
          <a:noFill/>
          <a:ln w="0">
            <a:noFill/>
          </a:ln>
        </p:spPr>
        <p:txBody>
          <a:bodyPr lIns="90000" tIns="45000" rIns="90000" bIns="45000" anchor="t">
            <a:noAutofit/>
          </a:bodyPr>
          <a:lstStyle/>
          <a:p>
            <a:r>
              <a:rPr lang="el-GR" sz="2800" b="1" dirty="0">
                <a:solidFill>
                  <a:schemeClr val="accent3">
                    <a:lumMod val="75000"/>
                  </a:schemeClr>
                </a:solidFill>
              </a:rPr>
              <a:t>        </a:t>
            </a:r>
            <a:r>
              <a:rPr lang="el-GR" sz="2000" b="1" dirty="0">
                <a:solidFill>
                  <a:schemeClr val="accent3">
                    <a:lumMod val="75000"/>
                  </a:schemeClr>
                </a:solidFill>
                <a:latin typeface="Trebuchet MS" panose="020B0603020202020204" pitchFamily="34" charset="0"/>
              </a:rPr>
              <a:t>Βασικά στοιχεία της  διδασκαλίας του Χριστού:</a:t>
            </a:r>
          </a:p>
          <a:p>
            <a:r>
              <a:rPr lang="el-GR" sz="2000" b="1" dirty="0">
                <a:solidFill>
                  <a:schemeClr val="accent3">
                    <a:lumMod val="75000"/>
                  </a:schemeClr>
                </a:solidFill>
                <a:latin typeface="Trebuchet MS" panose="020B0603020202020204" pitchFamily="34" charset="0"/>
              </a:rPr>
              <a:t>γ) Η δημιουργία κινήτρων στους ακροατές του </a:t>
            </a:r>
            <a:r>
              <a:rPr lang="el-GR" sz="2000" dirty="0">
                <a:solidFill>
                  <a:schemeClr val="accent3">
                    <a:lumMod val="75000"/>
                  </a:schemeClr>
                </a:solidFill>
                <a:latin typeface="Trebuchet MS" panose="020B0603020202020204" pitchFamily="34" charset="0"/>
                <a:sym typeface="Wingdings" panose="05000000000000000000" pitchFamily="2" charset="2"/>
              </a:rPr>
              <a:t> </a:t>
            </a:r>
          </a:p>
          <a:p>
            <a:r>
              <a:rPr lang="el-GR" sz="2000" dirty="0">
                <a:solidFill>
                  <a:schemeClr val="accent1">
                    <a:lumMod val="75000"/>
                  </a:schemeClr>
                </a:solidFill>
                <a:latin typeface="Trebuchet MS" panose="020B0603020202020204" pitchFamily="34" charset="0"/>
                <a:sym typeface="Wingdings" panose="05000000000000000000" pitchFamily="2" charset="2"/>
              </a:rPr>
              <a:t>αφυπνίζει τους ακροατές του, </a:t>
            </a:r>
          </a:p>
          <a:p>
            <a:r>
              <a:rPr lang="el-GR" sz="2000" dirty="0">
                <a:solidFill>
                  <a:schemeClr val="accent1">
                    <a:lumMod val="75000"/>
                  </a:schemeClr>
                </a:solidFill>
                <a:latin typeface="Trebuchet MS" panose="020B0603020202020204" pitchFamily="34" charset="0"/>
                <a:sym typeface="Wingdings" panose="05000000000000000000" pitchFamily="2" charset="2"/>
              </a:rPr>
              <a:t>διεγείρει τη σκέψη τους, </a:t>
            </a:r>
          </a:p>
          <a:p>
            <a:r>
              <a:rPr lang="el-GR" sz="2000" dirty="0">
                <a:solidFill>
                  <a:schemeClr val="accent1">
                    <a:lumMod val="75000"/>
                  </a:schemeClr>
                </a:solidFill>
                <a:latin typeface="Trebuchet MS" panose="020B0603020202020204" pitchFamily="34" charset="0"/>
                <a:sym typeface="Wingdings" panose="05000000000000000000" pitchFamily="2" charset="2"/>
              </a:rPr>
              <a:t>τους βοηθά να ασκούν κριτική ικανότητα, να ανακαλύπτουν κρυμμένες αξίες με απελευθερωτικές προοπτικές.</a:t>
            </a: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r>
              <a:rPr lang="el-GR" sz="2000" dirty="0">
                <a:solidFill>
                  <a:schemeClr val="accent3">
                    <a:lumMod val="75000"/>
                  </a:schemeClr>
                </a:solidFill>
                <a:latin typeface="Trebuchet MS" panose="020B0603020202020204" pitchFamily="34" charset="0"/>
                <a:sym typeface="Wingdings" panose="05000000000000000000" pitchFamily="2" charset="2"/>
              </a:rPr>
              <a:t>δ) Μέθοδος </a:t>
            </a:r>
            <a:r>
              <a:rPr lang="el-GR" sz="2000" dirty="0">
                <a:solidFill>
                  <a:schemeClr val="accent1">
                    <a:lumMod val="75000"/>
                  </a:schemeClr>
                </a:solidFill>
                <a:latin typeface="Trebuchet MS" panose="020B0603020202020204" pitchFamily="34" charset="0"/>
                <a:sym typeface="Wingdings" panose="05000000000000000000" pitchFamily="2" charset="2"/>
              </a:rPr>
              <a:t> παιδαγωγική της ενθάρρυνσης και εμψύχωσης, </a:t>
            </a:r>
          </a:p>
          <a:p>
            <a:r>
              <a:rPr lang="el-GR" sz="2000" dirty="0">
                <a:solidFill>
                  <a:schemeClr val="accent1">
                    <a:lumMod val="75000"/>
                  </a:schemeClr>
                </a:solidFill>
                <a:latin typeface="Trebuchet MS" panose="020B0603020202020204" pitchFamily="34" charset="0"/>
                <a:sym typeface="Wingdings" panose="05000000000000000000" pitchFamily="2" charset="2"/>
              </a:rPr>
              <a:t>-μιλάει με αυθεντία, ακρίβεια, σαφήνεια χάρη και φυσικότητα. </a:t>
            </a:r>
          </a:p>
          <a:p>
            <a:r>
              <a:rPr lang="el-GR" sz="2000" dirty="0">
                <a:solidFill>
                  <a:schemeClr val="accent1">
                    <a:lumMod val="75000"/>
                  </a:schemeClr>
                </a:solidFill>
                <a:latin typeface="Trebuchet MS" panose="020B0603020202020204" pitchFamily="34" charset="0"/>
                <a:sym typeface="Wingdings" panose="05000000000000000000" pitchFamily="2" charset="2"/>
              </a:rPr>
              <a:t>-χρησιμοποιεί απλές λέξεις καταληπτές από τους ακροατές του. </a:t>
            </a:r>
          </a:p>
          <a:p>
            <a:r>
              <a:rPr lang="el-GR" sz="2000" dirty="0">
                <a:solidFill>
                  <a:schemeClr val="accent1">
                    <a:lumMod val="75000"/>
                  </a:schemeClr>
                </a:solidFill>
                <a:latin typeface="Trebuchet MS" panose="020B0603020202020204" pitchFamily="34" charset="0"/>
                <a:sym typeface="Wingdings" panose="05000000000000000000" pitchFamily="2" charset="2"/>
              </a:rPr>
              <a:t>-δεν προσφεύγει σε φιλοσοφικούς και θεολογικούς όρους, ούτε επεκτείνεται σε επεξηγήσεις και παρεκβάσεις. </a:t>
            </a:r>
          </a:p>
          <a:p>
            <a:r>
              <a:rPr lang="el-GR" sz="2000" dirty="0">
                <a:solidFill>
                  <a:schemeClr val="accent1">
                    <a:lumMod val="75000"/>
                  </a:schemeClr>
                </a:solidFill>
                <a:latin typeface="Trebuchet MS" panose="020B0603020202020204" pitchFamily="34" charset="0"/>
                <a:sym typeface="Wingdings" panose="05000000000000000000" pitchFamily="2" charset="2"/>
              </a:rPr>
              <a:t>-χρησιμοποιεί το ύφος της εποχής χωρίς ταυτολογίες και πλεονασμούς -δεν κουράζει τον ακροατή με διαλεκτικά σχήματα, αλλά αποσαφηνίζει με εικόνες και παρομοιώσεις από την καθημερινή ζωή. </a:t>
            </a:r>
          </a:p>
          <a:p>
            <a:r>
              <a:rPr lang="el-GR" sz="2000" dirty="0">
                <a:solidFill>
                  <a:schemeClr val="accent1">
                    <a:lumMod val="75000"/>
                  </a:schemeClr>
                </a:solidFill>
                <a:latin typeface="Trebuchet MS" panose="020B0603020202020204" pitchFamily="34" charset="0"/>
                <a:sym typeface="Wingdings" panose="05000000000000000000" pitchFamily="2" charset="2"/>
              </a:rPr>
              <a:t>-Θέλει η διδασκαλία του να είναι αληθινή με γλαφυρότητα έκφρασης πρωτοτυπία και παραστατικότητα για εύκολη απομνημόνευση.</a:t>
            </a: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000" dirty="0">
              <a:solidFill>
                <a:schemeClr val="accent1">
                  <a:lumMod val="75000"/>
                </a:schemeClr>
              </a:solidFill>
              <a:latin typeface="Trebuchet MS" panose="020B0603020202020204" pitchFamily="34" charset="0"/>
              <a:sym typeface="Wingdings" panose="05000000000000000000" pitchFamily="2" charset="2"/>
            </a:endParaRPr>
          </a:p>
          <a:p>
            <a:endParaRPr lang="el-GR" sz="2400" dirty="0">
              <a:solidFill>
                <a:schemeClr val="accent1">
                  <a:lumMod val="75000"/>
                </a:schemeClr>
              </a:solidFill>
              <a:sym typeface="Wingdings" panose="05000000000000000000" pitchFamily="2" charset="2"/>
            </a:endParaRPr>
          </a:p>
          <a:p>
            <a:endParaRPr lang="el-GR" sz="2400" dirty="0">
              <a:solidFill>
                <a:schemeClr val="accent1">
                  <a:lumMod val="75000"/>
                </a:schemeClr>
              </a:solidFill>
              <a:sym typeface="Wingdings" panose="05000000000000000000" pitchFamily="2" charset="2"/>
            </a:endParaRPr>
          </a:p>
          <a:p>
            <a:r>
              <a:rPr lang="el-GR" sz="2400" dirty="0">
                <a:solidFill>
                  <a:schemeClr val="accent1">
                    <a:lumMod val="75000"/>
                  </a:schemeClr>
                </a:solidFill>
                <a:sym typeface="Wingdings" panose="05000000000000000000" pitchFamily="2" charset="2"/>
              </a:rPr>
              <a:t>. </a:t>
            </a:r>
          </a:p>
        </p:txBody>
      </p:sp>
    </p:spTree>
    <p:extLst>
      <p:ext uri="{BB962C8B-B14F-4D97-AF65-F5344CB8AC3E}">
        <p14:creationId xmlns:p14="http://schemas.microsoft.com/office/powerpoint/2010/main" val="27340342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E53331-2FEF-678D-AF65-F9A9E94A7BC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11909FDE-B891-6B2B-E50D-77E408FBBD91}"/>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77E16E42-FA80-14CA-471F-5AA2FC36DC3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DD3CB03-73FA-F271-3A2C-69EB57984634}"/>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5.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 διδασκαλία του Χριστού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0B2AA6FF-623D-63DB-4ED7-9D2A46799250}"/>
              </a:ext>
            </a:extLst>
          </p:cNvPr>
          <p:cNvSpPr txBox="1"/>
          <p:nvPr/>
        </p:nvSpPr>
        <p:spPr>
          <a:xfrm>
            <a:off x="37080" y="1049978"/>
            <a:ext cx="9135000" cy="5229450"/>
          </a:xfrm>
          <a:prstGeom prst="rect">
            <a:avLst/>
          </a:prstGeom>
          <a:noFill/>
          <a:ln w="0">
            <a:noFill/>
          </a:ln>
        </p:spPr>
        <p:txBody>
          <a:bodyPr lIns="90000" tIns="45000" rIns="90000" bIns="4500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sym typeface="Wingdings" panose="05000000000000000000" pitchFamily="2" charset="2"/>
              </a:rPr>
              <a:t>Τα παιδαγωγικά μέσα στη διδασκαλία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του Χριστού:</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a:solidFill>
                  <a:srgbClr val="7030A0"/>
                </a:solidFill>
                <a:latin typeface="Trebuchet MS" panose="020B0603020202020204" pitchFamily="34" charset="0"/>
              </a:rPr>
              <a:t>α) επανάληψη: </a:t>
            </a:r>
            <a:r>
              <a:rPr lang="el-GR" sz="2000" dirty="0">
                <a:solidFill>
                  <a:srgbClr val="0070C0"/>
                </a:solidFill>
                <a:latin typeface="Trebuchet MS" panose="020B0603020202020204" pitchFamily="34" charset="0"/>
              </a:rPr>
              <a:t>στα ευαγγέλια ότι είναι ο απεσταλμένος του θεού και εκφράζει την αλήθεια.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a:solidFill>
                  <a:srgbClr val="7030A0"/>
                </a:solidFill>
                <a:latin typeface="Trebuchet MS" panose="020B0603020202020204" pitchFamily="34" charset="0"/>
              </a:rPr>
              <a:t>β</a:t>
            </a: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 αλληλουχία ιδεών: </a:t>
            </a:r>
            <a:r>
              <a:rPr lang="el-GR" sz="2000" dirty="0">
                <a:solidFill>
                  <a:srgbClr val="0070C0"/>
                </a:solidFill>
                <a:latin typeface="Trebuchet MS" panose="020B0603020202020204" pitchFamily="34" charset="0"/>
              </a:rPr>
              <a:t>θ</a:t>
            </a:r>
            <a:r>
              <a:rPr kumimoji="0" lang="el-GR" sz="2000" i="0" u="none" strike="noStrike" kern="1200" cap="none" spc="0" normalizeH="0" baseline="0" noProof="0" dirty="0" err="1">
                <a:ln>
                  <a:noFill/>
                </a:ln>
                <a:solidFill>
                  <a:srgbClr val="0070C0"/>
                </a:solidFill>
                <a:effectLst/>
                <a:uLnTx/>
                <a:uFillTx/>
                <a:latin typeface="Trebuchet MS" panose="020B0603020202020204" pitchFamily="34" charset="0"/>
              </a:rPr>
              <a:t>αύμα</a:t>
            </a:r>
            <a:r>
              <a:rPr kumimoji="0" lang="el-GR" sz="2000" i="0" u="none" strike="noStrike" kern="1200" cap="none" spc="0" normalizeH="0" baseline="0" noProof="0" dirty="0">
                <a:ln>
                  <a:noFill/>
                </a:ln>
                <a:solidFill>
                  <a:srgbClr val="0070C0"/>
                </a:solidFill>
                <a:effectLst/>
                <a:uLnTx/>
                <a:uFillTx/>
                <a:latin typeface="Trebuchet MS" panose="020B0603020202020204" pitchFamily="34" charset="0"/>
              </a:rPr>
              <a:t> πολλαπλασιασμού άρτων, πόσες φορές μπορούμε να συγχωρούμε τον αδελφό μας (αριθμός 7).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a:solidFill>
                  <a:srgbClr val="7030A0"/>
                </a:solidFill>
                <a:latin typeface="Trebuchet MS" panose="020B0603020202020204" pitchFamily="34" charset="0"/>
              </a:rPr>
              <a:t>γ) επιμονή </a:t>
            </a:r>
            <a:r>
              <a:rPr lang="el-GR" sz="2000" dirty="0">
                <a:solidFill>
                  <a:srgbClr val="7030A0"/>
                </a:solidFill>
                <a:latin typeface="Trebuchet MS" panose="020B0603020202020204" pitchFamily="34" charset="0"/>
              </a:rPr>
              <a:t>σε βασικές έννοιες: </a:t>
            </a:r>
            <a:r>
              <a:rPr lang="el-GR" sz="2000" dirty="0">
                <a:solidFill>
                  <a:srgbClr val="0070C0"/>
                </a:solidFill>
                <a:latin typeface="Trebuchet MS" panose="020B0603020202020204" pitchFamily="34" charset="0"/>
              </a:rPr>
              <a:t>Θεός, Άγιος, παντοδύναμος, Βασιλεία των Ουρανών, Πατέρας, «αμήν λέγω υμίν».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a:solidFill>
                  <a:srgbClr val="7030A0"/>
                </a:solidFill>
                <a:latin typeface="Trebuchet MS" panose="020B0603020202020204" pitchFamily="34" charset="0"/>
              </a:rPr>
              <a:t>δ) αντίθεση: </a:t>
            </a:r>
            <a:r>
              <a:rPr lang="el-GR" sz="2000" dirty="0">
                <a:solidFill>
                  <a:srgbClr val="0070C0"/>
                </a:solidFill>
                <a:latin typeface="Trebuchet MS" panose="020B0603020202020204" pitchFamily="34" charset="0"/>
              </a:rPr>
              <a:t>«</a:t>
            </a:r>
            <a:r>
              <a:rPr lang="el-GR" sz="2000" dirty="0" err="1">
                <a:solidFill>
                  <a:srgbClr val="0070C0"/>
                </a:solidFill>
                <a:latin typeface="Trebuchet MS" panose="020B0603020202020204" pitchFamily="34" charset="0"/>
              </a:rPr>
              <a:t>Ος</a:t>
            </a:r>
            <a:r>
              <a:rPr lang="el-GR" sz="2000" dirty="0">
                <a:solidFill>
                  <a:srgbClr val="0070C0"/>
                </a:solidFill>
                <a:latin typeface="Trebuchet MS" panose="020B0603020202020204" pitchFamily="34" charset="0"/>
              </a:rPr>
              <a:t> αν </a:t>
            </a:r>
            <a:r>
              <a:rPr lang="el-GR" sz="2000" dirty="0" err="1">
                <a:solidFill>
                  <a:srgbClr val="0070C0"/>
                </a:solidFill>
                <a:latin typeface="Trebuchet MS" panose="020B0603020202020204" pitchFamily="34" charset="0"/>
              </a:rPr>
              <a:t>θέλη</a:t>
            </a:r>
            <a:r>
              <a:rPr lang="el-GR" sz="2000" dirty="0">
                <a:solidFill>
                  <a:srgbClr val="0070C0"/>
                </a:solidFill>
                <a:latin typeface="Trebuchet MS" panose="020B0603020202020204" pitchFamily="34" charset="0"/>
              </a:rPr>
              <a:t> εν υμίν είναι πρώτος, </a:t>
            </a:r>
            <a:r>
              <a:rPr lang="el-GR" sz="2000" dirty="0" err="1">
                <a:solidFill>
                  <a:srgbClr val="0070C0"/>
                </a:solidFill>
                <a:latin typeface="Trebuchet MS" panose="020B0603020202020204" pitchFamily="34" charset="0"/>
              </a:rPr>
              <a:t>έσται</a:t>
            </a:r>
            <a:r>
              <a:rPr lang="el-GR" sz="2000" dirty="0">
                <a:solidFill>
                  <a:srgbClr val="0070C0"/>
                </a:solidFill>
                <a:latin typeface="Trebuchet MS" panose="020B0603020202020204" pitchFamily="34" charset="0"/>
              </a:rPr>
              <a:t> υμών δούλος» (</a:t>
            </a:r>
            <a:r>
              <a:rPr lang="el-GR" sz="2000" dirty="0" err="1">
                <a:solidFill>
                  <a:srgbClr val="0070C0"/>
                </a:solidFill>
                <a:latin typeface="Trebuchet MS" panose="020B0603020202020204" pitchFamily="34" charset="0"/>
              </a:rPr>
              <a:t>Μτ</a:t>
            </a:r>
            <a:r>
              <a:rPr lang="el-GR" sz="2000" dirty="0">
                <a:solidFill>
                  <a:srgbClr val="0070C0"/>
                </a:solidFill>
                <a:latin typeface="Trebuchet MS" panose="020B0603020202020204" pitchFamily="34" charset="0"/>
              </a:rPr>
              <a:t>. 20, 27)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a:solidFill>
                  <a:srgbClr val="7030A0"/>
                </a:solidFill>
                <a:latin typeface="Trebuchet MS" panose="020B0603020202020204" pitchFamily="34" charset="0"/>
              </a:rPr>
              <a:t>ε) αποφθέγματα: </a:t>
            </a:r>
            <a:r>
              <a:rPr lang="el-GR" sz="2000" dirty="0">
                <a:solidFill>
                  <a:srgbClr val="0070C0"/>
                </a:solidFill>
                <a:latin typeface="Trebuchet MS" panose="020B0603020202020204" pitchFamily="34" charset="0"/>
              </a:rPr>
              <a:t>«Άλας της γης», «φως του κόσμου» (</a:t>
            </a:r>
            <a:r>
              <a:rPr lang="el-GR" sz="2000" dirty="0" err="1">
                <a:solidFill>
                  <a:srgbClr val="0070C0"/>
                </a:solidFill>
                <a:latin typeface="Trebuchet MS" panose="020B0603020202020204" pitchFamily="34" charset="0"/>
              </a:rPr>
              <a:t>Μτ</a:t>
            </a:r>
            <a:r>
              <a:rPr lang="el-GR" sz="2000" dirty="0">
                <a:solidFill>
                  <a:srgbClr val="0070C0"/>
                </a:solidFill>
                <a:latin typeface="Trebuchet MS" panose="020B0603020202020204" pitchFamily="34" charset="0"/>
              </a:rPr>
              <a:t>. 5, 13-14)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err="1">
                <a:solidFill>
                  <a:srgbClr val="7030A0"/>
                </a:solidFill>
                <a:latin typeface="Trebuchet MS" panose="020B0603020202020204" pitchFamily="34" charset="0"/>
              </a:rPr>
              <a:t>στ</a:t>
            </a:r>
            <a:r>
              <a:rPr lang="el-GR" sz="2000" b="1" dirty="0">
                <a:solidFill>
                  <a:srgbClr val="7030A0"/>
                </a:solidFill>
                <a:latin typeface="Trebuchet MS" panose="020B0603020202020204" pitchFamily="34" charset="0"/>
              </a:rPr>
              <a:t>) κατάκτηση του ουσιώδους:</a:t>
            </a:r>
            <a:r>
              <a:rPr lang="el-GR" sz="2000" dirty="0">
                <a:solidFill>
                  <a:srgbClr val="7030A0"/>
                </a:solidFill>
                <a:latin typeface="Trebuchet MS" panose="020B0603020202020204" pitchFamily="34" charset="0"/>
              </a:rPr>
              <a:t> </a:t>
            </a:r>
            <a:r>
              <a:rPr lang="el-GR" sz="2000" dirty="0">
                <a:solidFill>
                  <a:srgbClr val="0070C0"/>
                </a:solidFill>
                <a:latin typeface="Trebuchet MS" panose="020B0603020202020204" pitchFamily="34" charset="0"/>
              </a:rPr>
              <a:t>Παραβολές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a:solidFill>
                  <a:srgbClr val="7030A0"/>
                </a:solidFill>
                <a:latin typeface="Trebuchet MS" panose="020B0603020202020204" pitchFamily="34" charset="0"/>
              </a:rPr>
              <a:t>ζ) παράδειγμα: </a:t>
            </a:r>
            <a:r>
              <a:rPr lang="el-GR" sz="2000" dirty="0">
                <a:solidFill>
                  <a:srgbClr val="0070C0"/>
                </a:solidFill>
                <a:latin typeface="Trebuchet MS" panose="020B0603020202020204" pitchFamily="34" charset="0"/>
              </a:rPr>
              <a:t>«Υπόδειγμα έδωκα υμίν» (</a:t>
            </a:r>
            <a:r>
              <a:rPr lang="el-GR" sz="2000" dirty="0" err="1">
                <a:solidFill>
                  <a:srgbClr val="0070C0"/>
                </a:solidFill>
                <a:latin typeface="Trebuchet MS" panose="020B0603020202020204" pitchFamily="34" charset="0"/>
              </a:rPr>
              <a:t>Ιω</a:t>
            </a:r>
            <a:r>
              <a:rPr lang="el-GR" sz="2000" dirty="0">
                <a:solidFill>
                  <a:srgbClr val="0070C0"/>
                </a:solidFill>
                <a:latin typeface="Trebuchet MS" panose="020B0603020202020204" pitchFamily="34" charset="0"/>
              </a:rPr>
              <a:t>. 13, 15).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800" b="1" dirty="0">
              <a:solidFill>
                <a:srgbClr val="9BBB59">
                  <a:lumMod val="75000"/>
                </a:srgbClr>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800" b="1" dirty="0">
              <a:solidFill>
                <a:srgbClr val="9BBB59">
                  <a:lumMod val="75000"/>
                </a:srgbClr>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800" b="1" dirty="0">
              <a:solidFill>
                <a:srgbClr val="9BBB59">
                  <a:lumMod val="75000"/>
                </a:srgbClr>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800" b="1" dirty="0">
              <a:solidFill>
                <a:srgbClr val="9BBB59">
                  <a:lumMod val="75000"/>
                </a:srgbClr>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800" b="1" dirty="0">
              <a:solidFill>
                <a:srgbClr val="9BBB59">
                  <a:lumMod val="75000"/>
                </a:srgbClr>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800" b="1" dirty="0">
              <a:solidFill>
                <a:srgbClr val="9BBB59">
                  <a:lumMod val="75000"/>
                </a:srgbClr>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800" b="1" dirty="0">
              <a:solidFill>
                <a:srgbClr val="9BBB59">
                  <a:lumMod val="75000"/>
                </a:srgbClr>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800" b="1" dirty="0">
              <a:solidFill>
                <a:srgbClr val="9BBB59">
                  <a:lumMod val="75000"/>
                </a:srgbClr>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dirty="0">
                <a:solidFill>
                  <a:srgbClr val="9BBB59">
                    <a:lumMod val="75000"/>
                  </a:srgbClr>
                </a:solidFill>
                <a:latin typeface="Calibri"/>
              </a:rPr>
              <a:t>0</a:t>
            </a:r>
            <a:endPar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spTree>
    <p:extLst>
      <p:ext uri="{BB962C8B-B14F-4D97-AF65-F5344CB8AC3E}">
        <p14:creationId xmlns:p14="http://schemas.microsoft.com/office/powerpoint/2010/main" val="1745568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3086A5-68C0-EA21-6778-67BB5578C511}"/>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97936B49-DCC4-CA09-EB02-C65FD07F7B7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C4D8941-EC34-DC59-BAF6-7DC09F9A35F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429C609-CCB5-039B-5607-A2AA9444F233}"/>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5</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 διδασκαλία του Χριστού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2A77E4EC-7813-C100-0BAA-BF7D816065D5}"/>
              </a:ext>
            </a:extLst>
          </p:cNvPr>
          <p:cNvSpPr txBox="1"/>
          <p:nvPr/>
        </p:nvSpPr>
        <p:spPr>
          <a:xfrm>
            <a:off x="22680" y="1190655"/>
            <a:ext cx="9135000" cy="5229450"/>
          </a:xfrm>
          <a:prstGeom prst="rect">
            <a:avLst/>
          </a:prstGeom>
          <a:noFill/>
          <a:ln w="0">
            <a:noFill/>
          </a:ln>
        </p:spPr>
        <p:txBody>
          <a:bodyPr lIns="90000" tIns="45000" rIns="90000" bIns="4500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dirty="0">
                <a:solidFill>
                  <a:schemeClr val="accent3">
                    <a:lumMod val="75000"/>
                  </a:schemeClr>
                </a:solidFill>
              </a:rPr>
              <a:t>    </a:t>
            </a:r>
            <a:r>
              <a:rPr lang="el-GR" sz="2000" b="1" dirty="0">
                <a:solidFill>
                  <a:schemeClr val="accent3">
                    <a:lumMod val="75000"/>
                  </a:schemeClr>
                </a:solidFill>
                <a:latin typeface="Trebuchet MS" panose="020B0603020202020204" pitchFamily="34" charset="0"/>
                <a:sym typeface="Wingdings" panose="05000000000000000000" pitchFamily="2" charset="2"/>
              </a:rPr>
              <a:t>Οι ακροατές </a:t>
            </a:r>
            <a:r>
              <a:rPr lang="el-GR" sz="2000" b="1" dirty="0">
                <a:solidFill>
                  <a:schemeClr val="accent3">
                    <a:lumMod val="75000"/>
                  </a:schemeClr>
                </a:solidFill>
                <a:latin typeface="Trebuchet MS" panose="020B0603020202020204" pitchFamily="34" charset="0"/>
              </a:rPr>
              <a:t>του Χριστού:</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000" b="1" dirty="0">
              <a:solidFill>
                <a:schemeClr val="accent3">
                  <a:lumMod val="75000"/>
                </a:schemeClr>
              </a:solidFill>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sym typeface="Wingdings" panose="05000000000000000000" pitchFamily="2" charset="2"/>
              </a:rPr>
              <a:t>Απευθύνεται σε όλους τους ανθρώπους χωρίς διακρίσεις με οικείο και φιλικό τρόπο, ακόμη και παραβιάζοντας κοινωνικές απαγορεύσεις (γυναίκες, παιδιά, «αμαρτωλούς», λεπρούς, προσήλυτους, εθνικούς).</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sym typeface="Wingdings" panose="05000000000000000000" pitchFamily="2" charset="2"/>
              </a:rPr>
              <a:t>Συμπεριφέρεται με καλοσύνη, απλότητα, ακούει προσεκτικά, ανακοινώνει προσωπικά τις σκέψεις του.</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sym typeface="Wingdings" panose="05000000000000000000" pitchFamily="2" charset="2"/>
              </a:rPr>
              <a:t>Χρησιμοποιεί β΄ ενικό πρόσωπο (οικειότητα) υπογραμμίζοντας τις ελλείψεις και τις δυνατότητές τους με παιδαγωγικό τρόπο βοηθώντας τη συμφιλίωση με τον εαυτό τους.</a:t>
            </a:r>
          </a:p>
          <a:p>
            <a:endParaRPr lang="el-GR" sz="2800" b="1" dirty="0">
              <a:solidFill>
                <a:schemeClr val="accent3">
                  <a:lumMod val="75000"/>
                </a:schemeClr>
              </a:solidFill>
            </a:endParaRPr>
          </a:p>
        </p:txBody>
      </p:sp>
    </p:spTree>
    <p:extLst>
      <p:ext uri="{BB962C8B-B14F-4D97-AF65-F5344CB8AC3E}">
        <p14:creationId xmlns:p14="http://schemas.microsoft.com/office/powerpoint/2010/main" val="4872303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AFB87-8A90-ECC4-0552-E8687BAFB564}"/>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A94C1CF-2A38-2FA3-A2C8-C618C94ED85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A953D63F-F101-6FB8-90F5-C71FA674F05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20A95374-8EED-A5BA-3722-99D0B00C63FA}"/>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6</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την Κατηχητική του </a:t>
            </a:r>
            <a:r>
              <a:rPr lang="el-GR" sz="2500" dirty="0" err="1">
                <a:solidFill>
                  <a:srgbClr val="FFFFFF"/>
                </a:solidFill>
                <a:latin typeface="Trebuchet MS" panose="020B0603020202020204"/>
              </a:rPr>
              <a:t>απ</a:t>
            </a:r>
            <a:r>
              <a:rPr lang="el-GR" sz="2500" dirty="0">
                <a:solidFill>
                  <a:srgbClr val="FFFFFF"/>
                </a:solidFill>
                <a:latin typeface="Trebuchet MS" panose="020B0603020202020204"/>
              </a:rPr>
              <a:t>. Παύλου</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940A54DE-F75F-F40F-DC48-F8034735DC16}"/>
              </a:ext>
            </a:extLst>
          </p:cNvPr>
          <p:cNvSpPr txBox="1"/>
          <p:nvPr/>
        </p:nvSpPr>
        <p:spPr>
          <a:xfrm>
            <a:off x="37080" y="1190655"/>
            <a:ext cx="9135000" cy="5229450"/>
          </a:xfrm>
          <a:prstGeom prst="rect">
            <a:avLst/>
          </a:prstGeom>
          <a:noFill/>
          <a:ln w="0">
            <a:noFill/>
          </a:ln>
        </p:spPr>
        <p:txBody>
          <a:bodyPr lIns="90000" tIns="45000" rIns="90000" bIns="4500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rPr>
              <a:t>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sym typeface="Wingdings" panose="05000000000000000000" pitchFamily="2" charset="2"/>
              </a:rPr>
              <a:t>Ο απόστολος Παύλος ως Παιδαγωγός και </a:t>
            </a:r>
            <a:r>
              <a:rPr lang="el-GR" sz="2000" b="1" dirty="0">
                <a:solidFill>
                  <a:srgbClr val="9BBB59">
                    <a:lumMod val="75000"/>
                  </a:srgbClr>
                </a:solidFill>
                <a:latin typeface="Trebuchet MS" panose="020B0603020202020204" pitchFamily="34" charset="0"/>
                <a:sym typeface="Wingdings" panose="05000000000000000000" pitchFamily="2" charset="2"/>
              </a:rPr>
              <a:t>Κ</a:t>
            </a:r>
            <a:r>
              <a:rPr kumimoji="0" lang="el-GR" sz="2000" b="1" i="0" u="none" strike="noStrike" kern="1200" cap="none" spc="0" normalizeH="0" baseline="0" noProof="0" dirty="0" err="1">
                <a:ln>
                  <a:noFill/>
                </a:ln>
                <a:solidFill>
                  <a:srgbClr val="9BBB59">
                    <a:lumMod val="75000"/>
                  </a:srgbClr>
                </a:solidFill>
                <a:effectLst/>
                <a:uLnTx/>
                <a:uFillTx/>
                <a:latin typeface="Trebuchet MS" panose="020B0603020202020204" pitchFamily="34" charset="0"/>
                <a:sym typeface="Wingdings" panose="05000000000000000000" pitchFamily="2" charset="2"/>
              </a:rPr>
              <a:t>ατηχητής</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a:solidFill>
                  <a:schemeClr val="accent1">
                    <a:lumMod val="75000"/>
                  </a:schemeClr>
                </a:solidFill>
                <a:latin typeface="Trebuchet MS" panose="020B0603020202020204" pitchFamily="34" charset="0"/>
              </a:rPr>
              <a:t>εξελιγμένη παιδαγωγική στις επιστολές του, εμπνευσμένη από το παράδειγμα του μεγάλου Δασκάλου, του Χριστού.</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000" b="1" dirty="0">
              <a:solidFill>
                <a:schemeClr val="accent1">
                  <a:lumMod val="75000"/>
                </a:schemeClr>
              </a:solidFill>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a:solidFill>
                  <a:srgbClr val="9BBB59">
                    <a:lumMod val="75000"/>
                  </a:srgbClr>
                </a:solidFill>
                <a:latin typeface="Trebuchet MS" panose="020B0603020202020204" pitchFamily="34" charset="0"/>
              </a:rPr>
              <a:t>α</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Η παιδαγωγική τακτική του εστιάζεται στη σύνθεση 2 θεμελιωδών αξόνων: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αυταπόδεικτη παιδαγωγική αξία του νόμου «ώστε ο νόμος παιδαγωγός ημών </a:t>
            </a:r>
            <a:r>
              <a:rPr kumimoji="0" lang="el-GR" sz="2000" b="1" i="0" u="none" strike="noStrike" kern="1200" cap="none" spc="0" normalizeH="0" baseline="0" noProof="0" dirty="0" err="1">
                <a:ln>
                  <a:noFill/>
                </a:ln>
                <a:solidFill>
                  <a:schemeClr val="tx2">
                    <a:lumMod val="75000"/>
                  </a:schemeClr>
                </a:solidFill>
                <a:effectLst/>
                <a:uLnTx/>
                <a:uFillTx/>
                <a:latin typeface="Trebuchet MS" panose="020B0603020202020204" pitchFamily="34" charset="0"/>
              </a:rPr>
              <a:t>γέγονεν</a:t>
            </a: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 εις </a:t>
            </a:r>
            <a:r>
              <a:rPr lang="el-GR" sz="2000" b="1" dirty="0">
                <a:solidFill>
                  <a:schemeClr val="tx2">
                    <a:lumMod val="75000"/>
                  </a:schemeClr>
                </a:solidFill>
                <a:latin typeface="Trebuchet MS" panose="020B0603020202020204" pitchFamily="34" charset="0"/>
              </a:rPr>
              <a:t>Χ</a:t>
            </a:r>
            <a:r>
              <a:rPr kumimoji="0" lang="el-GR" sz="2000" b="1" i="0" u="none" strike="noStrike" kern="1200" cap="none" spc="0" normalizeH="0" baseline="0" noProof="0" dirty="0" err="1">
                <a:ln>
                  <a:noFill/>
                </a:ln>
                <a:solidFill>
                  <a:schemeClr val="tx2">
                    <a:lumMod val="75000"/>
                  </a:schemeClr>
                </a:solidFill>
                <a:effectLst/>
                <a:uLnTx/>
                <a:uFillTx/>
                <a:latin typeface="Trebuchet MS" panose="020B0603020202020204" pitchFamily="34" charset="0"/>
              </a:rPr>
              <a:t>ριστόν</a:t>
            </a: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 ίνα εκ πίστεως </a:t>
            </a:r>
            <a:r>
              <a:rPr kumimoji="0" lang="el-GR" sz="2000" b="1" i="0" u="none" strike="noStrike" kern="1200" cap="none" spc="0" normalizeH="0" baseline="0" noProof="0" dirty="0" err="1">
                <a:ln>
                  <a:noFill/>
                </a:ln>
                <a:solidFill>
                  <a:schemeClr val="tx2">
                    <a:lumMod val="75000"/>
                  </a:schemeClr>
                </a:solidFill>
                <a:effectLst/>
                <a:uLnTx/>
                <a:uFillTx/>
                <a:latin typeface="Trebuchet MS" panose="020B0603020202020204" pitchFamily="34" charset="0"/>
              </a:rPr>
              <a:t>δικαιωθώμεν</a:t>
            </a: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  (</a:t>
            </a:r>
            <a:r>
              <a:rPr kumimoji="0" lang="el-GR" sz="2000" b="1" i="0" u="none" strike="noStrike" kern="1200" cap="none" spc="0" normalizeH="0" baseline="0" noProof="0" dirty="0" err="1">
                <a:ln>
                  <a:noFill/>
                </a:ln>
                <a:solidFill>
                  <a:schemeClr val="tx2">
                    <a:lumMod val="75000"/>
                  </a:schemeClr>
                </a:solidFill>
                <a:effectLst/>
                <a:uLnTx/>
                <a:uFillTx/>
                <a:latin typeface="Trebuchet MS" panose="020B0603020202020204" pitchFamily="34" charset="0"/>
              </a:rPr>
              <a:t>Γαλ</a:t>
            </a: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 3, 24) και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την επάρκειά του «ου γαρ οι </a:t>
            </a:r>
            <a:r>
              <a:rPr kumimoji="0" lang="el-GR" sz="2000" b="1" i="0" u="none" strike="noStrike" kern="1200" cap="none" spc="0" normalizeH="0" baseline="0" noProof="0" dirty="0" err="1">
                <a:ln>
                  <a:noFill/>
                </a:ln>
                <a:solidFill>
                  <a:schemeClr val="tx2">
                    <a:lumMod val="75000"/>
                  </a:schemeClr>
                </a:solidFill>
                <a:effectLst/>
                <a:uLnTx/>
                <a:uFillTx/>
                <a:latin typeface="Trebuchet MS" panose="020B0603020202020204" pitchFamily="34" charset="0"/>
              </a:rPr>
              <a:t>ακροαταί</a:t>
            </a: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 του νόμου δίκαιοι παρά τω θεώ, </a:t>
            </a:r>
            <a:r>
              <a:rPr kumimoji="0" lang="el-GR" sz="2000" b="1" i="0" u="none" strike="noStrike" kern="1200" cap="none" spc="0" normalizeH="0" baseline="0" noProof="0" dirty="0" err="1">
                <a:ln>
                  <a:noFill/>
                </a:ln>
                <a:solidFill>
                  <a:schemeClr val="tx2">
                    <a:lumMod val="75000"/>
                  </a:schemeClr>
                </a:solidFill>
                <a:effectLst/>
                <a:uLnTx/>
                <a:uFillTx/>
                <a:latin typeface="Trebuchet MS" panose="020B0603020202020204" pitchFamily="34" charset="0"/>
              </a:rPr>
              <a:t>αλλ</a:t>
            </a: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 οι </a:t>
            </a:r>
            <a:r>
              <a:rPr kumimoji="0" lang="el-GR" sz="2000" b="1" i="0" u="none" strike="noStrike" kern="1200" cap="none" spc="0" normalizeH="0" baseline="0" noProof="0" dirty="0" err="1">
                <a:ln>
                  <a:noFill/>
                </a:ln>
                <a:solidFill>
                  <a:schemeClr val="tx2">
                    <a:lumMod val="75000"/>
                  </a:schemeClr>
                </a:solidFill>
                <a:effectLst/>
                <a:uLnTx/>
                <a:uFillTx/>
                <a:latin typeface="Trebuchet MS" panose="020B0603020202020204" pitchFamily="34" charset="0"/>
              </a:rPr>
              <a:t>ποιηταί</a:t>
            </a: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 νόμου </a:t>
            </a:r>
            <a:r>
              <a:rPr kumimoji="0" lang="el-GR" sz="2000" b="1" i="0" u="none" strike="noStrike" kern="1200" cap="none" spc="0" normalizeH="0" baseline="0" noProof="0" dirty="0" err="1">
                <a:ln>
                  <a:noFill/>
                </a:ln>
                <a:solidFill>
                  <a:schemeClr val="tx2">
                    <a:lumMod val="75000"/>
                  </a:schemeClr>
                </a:solidFill>
                <a:effectLst/>
                <a:uLnTx/>
                <a:uFillTx/>
                <a:latin typeface="Trebuchet MS" panose="020B0603020202020204" pitchFamily="34" charset="0"/>
              </a:rPr>
              <a:t>δικαιωθήσονται</a:t>
            </a: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 (</a:t>
            </a:r>
            <a:r>
              <a:rPr kumimoji="0" lang="el-GR" sz="2000" b="1" i="0" u="none" strike="noStrike" kern="1200" cap="none" spc="0" normalizeH="0" baseline="0" noProof="0" dirty="0" err="1">
                <a:ln>
                  <a:noFill/>
                </a:ln>
                <a:solidFill>
                  <a:schemeClr val="tx2">
                    <a:lumMod val="75000"/>
                  </a:schemeClr>
                </a:solidFill>
                <a:effectLst/>
                <a:uLnTx/>
                <a:uFillTx/>
                <a:latin typeface="Trebuchet MS" panose="020B0603020202020204" pitchFamily="34" charset="0"/>
              </a:rPr>
              <a:t>Ρωμ</a:t>
            </a:r>
            <a:r>
              <a:rPr kumimoji="0" lang="el-GR" sz="2000" b="1" i="0" u="none" strike="noStrike" kern="1200" cap="none" spc="0" normalizeH="0" baseline="0" noProof="0" dirty="0">
                <a:ln>
                  <a:noFill/>
                </a:ln>
                <a:solidFill>
                  <a:schemeClr val="tx2">
                    <a:lumMod val="75000"/>
                  </a:schemeClr>
                </a:solidFill>
                <a:effectLst/>
                <a:uLnTx/>
                <a:uFillTx/>
                <a:latin typeface="Trebuchet MS" panose="020B0603020202020204" pitchFamily="34" charset="0"/>
              </a:rPr>
              <a:t>. 2, 13)</a:t>
            </a:r>
            <a:r>
              <a:rPr lang="el-GR" sz="2000" b="1" dirty="0">
                <a:solidFill>
                  <a:schemeClr val="tx2">
                    <a:lumMod val="75000"/>
                  </a:schemeClr>
                </a:solidFill>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dirty="0">
              <a:solidFill>
                <a:schemeClr val="accent3">
                  <a:lumMod val="75000"/>
                </a:schemeClr>
              </a:solidFill>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solidFill>
                <a:schemeClr val="accent3">
                  <a:lumMod val="75000"/>
                </a:schemeClr>
              </a:solidFill>
              <a:latin typeface="Calibri"/>
            </a:endParaRPr>
          </a:p>
        </p:txBody>
      </p:sp>
    </p:spTree>
    <p:extLst>
      <p:ext uri="{BB962C8B-B14F-4D97-AF65-F5344CB8AC3E}">
        <p14:creationId xmlns:p14="http://schemas.microsoft.com/office/powerpoint/2010/main" val="35205242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CD6C42-22A3-CE57-9AA3-5F0A250CFCA4}"/>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69160AD1-E219-A7C0-91E3-9926BB914CC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F43EB9C-E701-83F7-9B7D-C200810A444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66689A4-35E4-9305-491A-7671DB41E26B}"/>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6</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την Κατηχητική του </a:t>
            </a:r>
            <a:r>
              <a:rPr lang="el-GR" sz="2500" dirty="0" err="1">
                <a:solidFill>
                  <a:srgbClr val="FFFFFF"/>
                </a:solidFill>
                <a:latin typeface="Trebuchet MS" panose="020B0603020202020204"/>
              </a:rPr>
              <a:t>απ</a:t>
            </a:r>
            <a:r>
              <a:rPr lang="el-GR" sz="2500" dirty="0">
                <a:solidFill>
                  <a:srgbClr val="FFFFFF"/>
                </a:solidFill>
                <a:latin typeface="Trebuchet MS" panose="020B0603020202020204"/>
              </a:rPr>
              <a:t>. Παύλου</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C18DDE17-93FF-6E3B-E175-32CD7CE3D43F}"/>
              </a:ext>
            </a:extLst>
          </p:cNvPr>
          <p:cNvSpPr txBox="1"/>
          <p:nvPr/>
        </p:nvSpPr>
        <p:spPr>
          <a:xfrm>
            <a:off x="37080" y="1038255"/>
            <a:ext cx="9135000" cy="5229450"/>
          </a:xfrm>
          <a:prstGeom prst="rect">
            <a:avLst/>
          </a:prstGeom>
          <a:noFill/>
          <a:ln w="0">
            <a:noFill/>
          </a:ln>
        </p:spPr>
        <p:txBody>
          <a:bodyPr lIns="90000" tIns="45000" rIns="90000" bIns="4500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rPr>
              <a:t>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sym typeface="Wingdings" panose="05000000000000000000" pitchFamily="2" charset="2"/>
              </a:rPr>
              <a:t>Ο απόστολος Παύλος ως Παιδαγωγός και Κ</a:t>
            </a:r>
            <a:r>
              <a:rPr kumimoji="0" lang="el-GR" sz="2000" b="1" i="0" u="none" strike="noStrike" kern="1200" cap="none" spc="0" normalizeH="0" baseline="0" noProof="0" dirty="0" err="1">
                <a:ln>
                  <a:noFill/>
                </a:ln>
                <a:solidFill>
                  <a:srgbClr val="9BBB59">
                    <a:lumMod val="75000"/>
                  </a:srgbClr>
                </a:solidFill>
                <a:effectLst/>
                <a:uLnTx/>
                <a:uFillTx/>
                <a:latin typeface="Trebuchet MS" panose="020B0603020202020204" pitchFamily="34" charset="0"/>
                <a:sym typeface="Wingdings" panose="05000000000000000000" pitchFamily="2" charset="2"/>
              </a:rPr>
              <a:t>ατηχητής</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εξελιγμένη παιδαγωγική στις επιστολές του, εμπνευσμένη από το παράδειγμα του μεγάλου Δασκάλου, του Χριστού.</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β) Η παιδαγωγική αξία του Ευαγγελίου: Τονίζει τη σημασία σύνθεσης νόμου-Ευαγγελίου και σ’ αυτή θεμελιώνει την ιεραποστολική- παιδαγωγική προσπάθειά του, που είναι κυρίως </a:t>
            </a:r>
            <a:r>
              <a:rPr kumimoji="0" lang="el-GR" sz="2000" b="1" i="0" u="none" strike="noStrike" kern="1200" cap="none" spc="0" normalizeH="0" baseline="0" noProof="0" dirty="0" err="1">
                <a:ln>
                  <a:noFill/>
                </a:ln>
                <a:solidFill>
                  <a:srgbClr val="9BBB59">
                    <a:lumMod val="75000"/>
                  </a:srgbClr>
                </a:solidFill>
                <a:effectLst/>
                <a:uLnTx/>
                <a:uFillTx/>
                <a:latin typeface="Trebuchet MS" panose="020B0603020202020204" pitchFamily="34" charset="0"/>
              </a:rPr>
              <a:t>Χριστοκεντρική</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000" b="1" dirty="0">
              <a:solidFill>
                <a:srgbClr val="9BBB59">
                  <a:lumMod val="75000"/>
                </a:srgbClr>
              </a:solidFill>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rPr>
              <a:t>Δομή της διδασκαλίας του: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rPr>
              <a:t>η Ανάσταση του Χριστού,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rPr>
              <a:t>το αιώνιο πρότυπο είναι ο Ιησούς,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rPr>
              <a:t>η μίμησή του οδηγεί στη μίμηση του Θεού Πατέρα «γίνεσθε </a:t>
            </a:r>
            <a:r>
              <a:rPr kumimoji="0" lang="el-GR" sz="2000" b="1" i="0" u="none" strike="noStrike" kern="1200" cap="none" spc="0" normalizeH="0" baseline="0" noProof="0" dirty="0" err="1">
                <a:ln>
                  <a:noFill/>
                </a:ln>
                <a:solidFill>
                  <a:schemeClr val="accent5">
                    <a:lumMod val="50000"/>
                  </a:schemeClr>
                </a:solidFill>
                <a:effectLst/>
                <a:uLnTx/>
                <a:uFillTx/>
                <a:latin typeface="Trebuchet MS" panose="020B0603020202020204" pitchFamily="34" charset="0"/>
              </a:rPr>
              <a:t>ουν</a:t>
            </a:r>
            <a:r>
              <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rPr>
              <a:t> </a:t>
            </a:r>
            <a:r>
              <a:rPr kumimoji="0" lang="el-GR" sz="2000" b="1" i="0" u="none" strike="noStrike" kern="1200" cap="none" spc="0" normalizeH="0" baseline="0" noProof="0" dirty="0" err="1">
                <a:ln>
                  <a:noFill/>
                </a:ln>
                <a:solidFill>
                  <a:schemeClr val="accent5">
                    <a:lumMod val="50000"/>
                  </a:schemeClr>
                </a:solidFill>
                <a:effectLst/>
                <a:uLnTx/>
                <a:uFillTx/>
                <a:latin typeface="Trebuchet MS" panose="020B0603020202020204" pitchFamily="34" charset="0"/>
              </a:rPr>
              <a:t>μιμηταί</a:t>
            </a:r>
            <a:r>
              <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rPr>
              <a:t> του θεού ως τέκνα αγαπητά» (</a:t>
            </a:r>
            <a:r>
              <a:rPr kumimoji="0" lang="el-GR" sz="2000" b="1" i="0" u="none" strike="noStrike" kern="1200" cap="none" spc="0" normalizeH="0" baseline="0" noProof="0" dirty="0" err="1">
                <a:ln>
                  <a:noFill/>
                </a:ln>
                <a:solidFill>
                  <a:schemeClr val="accent5">
                    <a:lumMod val="50000"/>
                  </a:schemeClr>
                </a:solidFill>
                <a:effectLst/>
                <a:uLnTx/>
                <a:uFillTx/>
                <a:latin typeface="Trebuchet MS" panose="020B0603020202020204" pitchFamily="34" charset="0"/>
              </a:rPr>
              <a:t>Εφ</a:t>
            </a:r>
            <a:r>
              <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rPr>
              <a:t>. 5, 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Εναλλαγή  επαγωγικής-παραγωγικής μεθόδου </a:t>
            </a:r>
          </a:p>
        </p:txBody>
      </p:sp>
    </p:spTree>
    <p:extLst>
      <p:ext uri="{BB962C8B-B14F-4D97-AF65-F5344CB8AC3E}">
        <p14:creationId xmlns:p14="http://schemas.microsoft.com/office/powerpoint/2010/main" val="1616944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DF627-689F-5D2F-0CFC-A0DD1A173A8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9E9BE816-5CBF-52F2-FC6E-9D57863B3FA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9F7DB14-8D5C-6140-1A00-1744B9295DE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DEC05F49-9E70-B22A-AA57-7DA0DC4BFE40}"/>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6</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την Κατηχητική του </a:t>
            </a:r>
            <a:r>
              <a:rPr kumimoji="0" lang="el-GR" sz="2500" b="0" i="0" u="none" strike="noStrike" kern="1200" cap="none" spc="0" normalizeH="0" baseline="0" noProof="0" dirty="0" err="1">
                <a:ln>
                  <a:noFill/>
                </a:ln>
                <a:solidFill>
                  <a:srgbClr val="FFFFFF"/>
                </a:solidFill>
                <a:effectLst/>
                <a:uLnTx/>
                <a:uFillTx/>
                <a:latin typeface="Trebuchet MS" panose="020B0603020202020204"/>
                <a:ea typeface="+mn-ea"/>
                <a:cs typeface="+mn-cs"/>
              </a:rPr>
              <a:t>απ</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Παύλου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7455B6E3-E22A-18EB-EABF-7A85AFC02C88}"/>
              </a:ext>
            </a:extLst>
          </p:cNvPr>
          <p:cNvSpPr txBox="1"/>
          <p:nvPr/>
        </p:nvSpPr>
        <p:spPr>
          <a:xfrm>
            <a:off x="37080" y="1038255"/>
            <a:ext cx="9135000" cy="5229450"/>
          </a:xfrm>
          <a:prstGeom prst="rect">
            <a:avLst/>
          </a:prstGeom>
          <a:noFill/>
          <a:ln w="0">
            <a:noFill/>
          </a:ln>
        </p:spPr>
        <p:txBody>
          <a:bodyPr lIns="90000" tIns="45000" rIns="90000" bIns="4500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srgbClr val="9BBB59">
                    <a:lumMod val="75000"/>
                  </a:srgbClr>
                </a:solidFill>
                <a:effectLst/>
                <a:uLnTx/>
                <a:uFillTx/>
                <a:latin typeface="Calibri"/>
                <a:ea typeface="+mn-ea"/>
                <a:cs typeface="+mn-cs"/>
              </a:rPr>
              <a:t>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sym typeface="Wingdings" panose="05000000000000000000" pitchFamily="2" charset="2"/>
              </a:rPr>
              <a:t>Ο απόστολος Παύλος ως Παιδαγωγός και Κατηχητής</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a:t>
            </a:r>
            <a:endParaRPr kumimoji="0" lang="el-GR" sz="2000" b="0"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r>
              <a:rPr lang="el-GR" sz="2000" b="1" dirty="0">
                <a:solidFill>
                  <a:srgbClr val="0070C0"/>
                </a:solidFill>
                <a:latin typeface="Trebuchet MS" panose="020B0603020202020204" pitchFamily="34" charset="0"/>
              </a:rPr>
              <a:t>Παράλληλα τονίζει την ανάγκη του συνεχούς ελέγχου των τύπων, της διαρκούς διδασκαλίας και της εμμονής «</a:t>
            </a:r>
            <a:r>
              <a:rPr lang="el-GR" sz="2000" b="1" dirty="0" err="1">
                <a:solidFill>
                  <a:srgbClr val="0070C0"/>
                </a:solidFill>
                <a:latin typeface="Trebuchet MS" panose="020B0603020202020204" pitchFamily="34" charset="0"/>
              </a:rPr>
              <a:t>κήρυξον</a:t>
            </a:r>
            <a:r>
              <a:rPr lang="el-GR" sz="2000" b="1" dirty="0">
                <a:solidFill>
                  <a:srgbClr val="0070C0"/>
                </a:solidFill>
                <a:latin typeface="Trebuchet MS" panose="020B0603020202020204" pitchFamily="34" charset="0"/>
              </a:rPr>
              <a:t> τον </a:t>
            </a:r>
            <a:r>
              <a:rPr lang="el-GR" sz="2000" b="1" dirty="0" err="1">
                <a:solidFill>
                  <a:srgbClr val="0070C0"/>
                </a:solidFill>
                <a:latin typeface="Trebuchet MS" panose="020B0603020202020204" pitchFamily="34" charset="0"/>
              </a:rPr>
              <a:t>λόγον</a:t>
            </a:r>
            <a:r>
              <a:rPr lang="el-GR" sz="2000" b="1" dirty="0">
                <a:solidFill>
                  <a:srgbClr val="0070C0"/>
                </a:solidFill>
                <a:latin typeface="Trebuchet MS" panose="020B0603020202020204" pitchFamily="34" charset="0"/>
              </a:rPr>
              <a:t>, </a:t>
            </a:r>
            <a:r>
              <a:rPr lang="el-GR" sz="2000" b="1" dirty="0" err="1">
                <a:solidFill>
                  <a:srgbClr val="0070C0"/>
                </a:solidFill>
                <a:latin typeface="Trebuchet MS" panose="020B0603020202020204" pitchFamily="34" charset="0"/>
              </a:rPr>
              <a:t>επίστηθι</a:t>
            </a:r>
            <a:r>
              <a:rPr lang="el-GR" sz="2000" b="1" dirty="0">
                <a:solidFill>
                  <a:srgbClr val="0070C0"/>
                </a:solidFill>
                <a:latin typeface="Trebuchet MS" panose="020B0603020202020204" pitchFamily="34" charset="0"/>
              </a:rPr>
              <a:t> </a:t>
            </a:r>
            <a:r>
              <a:rPr lang="el-GR" sz="2000" b="1" dirty="0" err="1">
                <a:solidFill>
                  <a:srgbClr val="0070C0"/>
                </a:solidFill>
                <a:latin typeface="Trebuchet MS" panose="020B0603020202020204" pitchFamily="34" charset="0"/>
              </a:rPr>
              <a:t>ευκαίρως</a:t>
            </a:r>
            <a:r>
              <a:rPr lang="el-GR" sz="2000" b="1" dirty="0">
                <a:solidFill>
                  <a:srgbClr val="0070C0"/>
                </a:solidFill>
                <a:latin typeface="Trebuchet MS" panose="020B0603020202020204" pitchFamily="34" charset="0"/>
              </a:rPr>
              <a:t> </a:t>
            </a:r>
            <a:r>
              <a:rPr lang="el-GR" sz="2000" b="1" dirty="0" err="1">
                <a:solidFill>
                  <a:srgbClr val="0070C0"/>
                </a:solidFill>
                <a:latin typeface="Trebuchet MS" panose="020B0603020202020204" pitchFamily="34" charset="0"/>
              </a:rPr>
              <a:t>ακαίρως</a:t>
            </a:r>
            <a:r>
              <a:rPr lang="el-GR" sz="2000" b="1" dirty="0">
                <a:solidFill>
                  <a:srgbClr val="0070C0"/>
                </a:solidFill>
                <a:latin typeface="Trebuchet MS" panose="020B0603020202020204" pitchFamily="34" charset="0"/>
              </a:rPr>
              <a:t>, </a:t>
            </a:r>
            <a:r>
              <a:rPr lang="el-GR" sz="2000" b="1" dirty="0" err="1">
                <a:solidFill>
                  <a:srgbClr val="0070C0"/>
                </a:solidFill>
                <a:latin typeface="Trebuchet MS" panose="020B0603020202020204" pitchFamily="34" charset="0"/>
              </a:rPr>
              <a:t>έλεγξον</a:t>
            </a:r>
            <a:r>
              <a:rPr lang="el-GR" sz="2000" b="1" dirty="0">
                <a:solidFill>
                  <a:srgbClr val="0070C0"/>
                </a:solidFill>
                <a:latin typeface="Trebuchet MS" panose="020B0603020202020204" pitchFamily="34" charset="0"/>
              </a:rPr>
              <a:t>, </a:t>
            </a:r>
            <a:r>
              <a:rPr lang="el-GR" sz="2000" b="1" dirty="0" err="1">
                <a:solidFill>
                  <a:srgbClr val="0070C0"/>
                </a:solidFill>
                <a:latin typeface="Trebuchet MS" panose="020B0603020202020204" pitchFamily="34" charset="0"/>
              </a:rPr>
              <a:t>επιτίμησον</a:t>
            </a:r>
            <a:r>
              <a:rPr lang="el-GR" sz="2000" b="1" dirty="0">
                <a:solidFill>
                  <a:srgbClr val="0070C0"/>
                </a:solidFill>
                <a:latin typeface="Trebuchet MS" panose="020B0603020202020204" pitchFamily="34" charset="0"/>
              </a:rPr>
              <a:t>, </a:t>
            </a:r>
            <a:r>
              <a:rPr lang="el-GR" sz="2000" b="1" dirty="0" err="1">
                <a:solidFill>
                  <a:srgbClr val="0070C0"/>
                </a:solidFill>
                <a:latin typeface="Trebuchet MS" panose="020B0603020202020204" pitchFamily="34" charset="0"/>
              </a:rPr>
              <a:t>παρακάλεσον</a:t>
            </a:r>
            <a:r>
              <a:rPr lang="el-GR" sz="2000" b="1" dirty="0">
                <a:solidFill>
                  <a:srgbClr val="0070C0"/>
                </a:solidFill>
                <a:latin typeface="Trebuchet MS" panose="020B0603020202020204" pitchFamily="34" charset="0"/>
              </a:rPr>
              <a:t>, εν πάση μακροθυμία και διδαχή» (</a:t>
            </a:r>
            <a:r>
              <a:rPr lang="el-GR" sz="2000" b="1" dirty="0" err="1">
                <a:solidFill>
                  <a:srgbClr val="0070C0"/>
                </a:solidFill>
                <a:latin typeface="Trebuchet MS" panose="020B0603020202020204" pitchFamily="34" charset="0"/>
              </a:rPr>
              <a:t>Β΄Τι</a:t>
            </a:r>
            <a:r>
              <a:rPr lang="el-GR" sz="2000" b="1" dirty="0">
                <a:solidFill>
                  <a:srgbClr val="0070C0"/>
                </a:solidFill>
                <a:latin typeface="Trebuchet MS" panose="020B0603020202020204" pitchFamily="34" charset="0"/>
              </a:rPr>
              <a:t>. 4, 2).</a:t>
            </a:r>
          </a:p>
          <a:p>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γ) Ο αυθεντικός δάσκαλος για τον </a:t>
            </a:r>
            <a:r>
              <a:rPr kumimoji="0" lang="el-GR" sz="2000" b="1" i="0" u="none" strike="noStrike" kern="1200" cap="none" spc="0" normalizeH="0" baseline="0" noProof="0" dirty="0" err="1">
                <a:ln>
                  <a:noFill/>
                </a:ln>
                <a:solidFill>
                  <a:srgbClr val="9BBB59">
                    <a:lumMod val="75000"/>
                  </a:srgbClr>
                </a:solidFill>
                <a:effectLst/>
                <a:uLnTx/>
                <a:uFillTx/>
                <a:latin typeface="Trebuchet MS" panose="020B0603020202020204" pitchFamily="34" charset="0"/>
              </a:rPr>
              <a:t>απ</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Παύλο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000" b="1" dirty="0">
                <a:solidFill>
                  <a:srgbClr val="0070C0"/>
                </a:solidFill>
                <a:latin typeface="Trebuchet MS" panose="020B0603020202020204" pitchFamily="34" charset="0"/>
              </a:rPr>
              <a:t>Σ</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τις 3 Ποιμαντικές Επιστολές περιγράφει:</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0070C0"/>
                </a:solidFill>
                <a:latin typeface="Trebuchet MS" panose="020B0603020202020204" pitchFamily="34" charset="0"/>
              </a:rPr>
              <a:t>τ</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ην ορθή διδασκαλία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τον τύπο του πραγματικού δασκάλου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τον διδακτικό εξοπλισμό του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τις σχέσεις του με τα μέλη της Εκκλησίας, τους μαθητές του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i="0" u="none" strike="noStrike" kern="1200" cap="none" spc="0" normalizeH="0" baseline="0" noProof="0" dirty="0">
                <a:ln>
                  <a:noFill/>
                </a:ln>
                <a:solidFill>
                  <a:srgbClr val="0070C0"/>
                </a:solidFill>
                <a:effectLst/>
                <a:uLnTx/>
                <a:uFillTx/>
                <a:latin typeface="Trebuchet MS" panose="020B0603020202020204" pitchFamily="34" charset="0"/>
              </a:rPr>
              <a:t> </a:t>
            </a:r>
          </a:p>
        </p:txBody>
      </p:sp>
    </p:spTree>
    <p:extLst>
      <p:ext uri="{BB962C8B-B14F-4D97-AF65-F5344CB8AC3E}">
        <p14:creationId xmlns:p14="http://schemas.microsoft.com/office/powerpoint/2010/main" val="3167576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BC9B3-6358-2567-83A9-F2BECCB7509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B1DE1B6-0070-4A15-3E14-7FDAEF8C9EEA}"/>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4A976E2-3E49-9036-1550-EECD394390F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0F39AEC-5EEC-3990-D888-93201EBD614F}"/>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6</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την Κατηχητική του </a:t>
            </a:r>
            <a:r>
              <a:rPr kumimoji="0" lang="el-GR" sz="2500" b="0" i="0" u="none" strike="noStrike" kern="1200" cap="none" spc="0" normalizeH="0" baseline="0" noProof="0" dirty="0" err="1">
                <a:ln>
                  <a:noFill/>
                </a:ln>
                <a:solidFill>
                  <a:srgbClr val="FFFFFF"/>
                </a:solidFill>
                <a:effectLst/>
                <a:uLnTx/>
                <a:uFillTx/>
                <a:latin typeface="Trebuchet MS" panose="020B0603020202020204"/>
                <a:ea typeface="+mn-ea"/>
                <a:cs typeface="+mn-cs"/>
              </a:rPr>
              <a:t>απ</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Παύλου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93A06427-E6C0-4983-6535-7FA85961F3FB}"/>
              </a:ext>
            </a:extLst>
          </p:cNvPr>
          <p:cNvSpPr txBox="1"/>
          <p:nvPr/>
        </p:nvSpPr>
        <p:spPr>
          <a:xfrm>
            <a:off x="37080" y="1038255"/>
            <a:ext cx="9135000" cy="5550114"/>
          </a:xfrm>
          <a:prstGeom prst="rect">
            <a:avLst/>
          </a:prstGeom>
          <a:noFill/>
          <a:ln w="0">
            <a:noFill/>
          </a:ln>
        </p:spPr>
        <p:txBody>
          <a:bodyPr lIns="90000" tIns="45000" rIns="90000" bIns="4500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γ) Ο αυθεντικός δάσκαλος για τον </a:t>
            </a:r>
            <a:r>
              <a:rPr kumimoji="0" lang="el-GR" sz="2000" b="1" i="0" u="none" strike="noStrike" kern="1200" cap="none" spc="0" normalizeH="0" baseline="0" noProof="0" dirty="0" err="1">
                <a:ln>
                  <a:noFill/>
                </a:ln>
                <a:solidFill>
                  <a:srgbClr val="9BBB59">
                    <a:lumMod val="75000"/>
                  </a:srgbClr>
                </a:solidFill>
                <a:effectLst/>
                <a:uLnTx/>
                <a:uFillTx/>
                <a:latin typeface="Trebuchet MS" panose="020B0603020202020204" pitchFamily="34" charset="0"/>
              </a:rPr>
              <a:t>απ</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Παύλο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sng" strike="noStrike" kern="1200" cap="none" spc="0" normalizeH="0" baseline="0" noProof="0" dirty="0">
                <a:ln>
                  <a:noFill/>
                </a:ln>
                <a:solidFill>
                  <a:schemeClr val="accent5">
                    <a:lumMod val="50000"/>
                  </a:schemeClr>
                </a:solidFill>
                <a:effectLst/>
                <a:uLnTx/>
                <a:uFillTx/>
                <a:latin typeface="Trebuchet MS" panose="020B0603020202020204" pitchFamily="34" charset="0"/>
              </a:rPr>
              <a:t>ορθή διδασκαλία</a:t>
            </a:r>
            <a:r>
              <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rPr>
              <a:t>: περιεχόμενο, συνέπειες στη ζωή της Εκκλησίας και τη συμπεριφορά όσων αστοχούν, </a:t>
            </a:r>
            <a:r>
              <a:rPr lang="el-GR" sz="2000" b="1" dirty="0">
                <a:solidFill>
                  <a:schemeClr val="accent5">
                    <a:lumMod val="50000"/>
                  </a:schemeClr>
                </a:solidFill>
                <a:latin typeface="Trebuchet MS" panose="020B0603020202020204" pitchFamily="34" charset="0"/>
              </a:rPr>
              <a:t>ε</a:t>
            </a:r>
            <a:r>
              <a:rPr kumimoji="0" lang="el-GR" sz="2000" b="1" i="0" u="none" strike="noStrike" kern="1200" cap="none" spc="0" normalizeH="0" baseline="0" noProof="0" dirty="0" err="1">
                <a:ln>
                  <a:noFill/>
                </a:ln>
                <a:solidFill>
                  <a:schemeClr val="accent5">
                    <a:lumMod val="50000"/>
                  </a:schemeClr>
                </a:solidFill>
                <a:effectLst/>
                <a:uLnTx/>
                <a:uFillTx/>
                <a:latin typeface="Trebuchet MS" panose="020B0603020202020204" pitchFamily="34" charset="0"/>
              </a:rPr>
              <a:t>τεροδιδασκαλία</a:t>
            </a:r>
            <a:r>
              <a:rPr kumimoji="0" lang="el-GR" sz="2000" b="1" i="0" u="none" strike="noStrike" kern="1200" cap="none" spc="0" normalizeH="0" baseline="0" noProof="0" dirty="0">
                <a:ln>
                  <a:noFill/>
                </a:ln>
                <a:solidFill>
                  <a:schemeClr val="accent5">
                    <a:lumMod val="50000"/>
                  </a:scheme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sng" strike="noStrike" kern="1200" cap="none" spc="0" normalizeH="0" baseline="0" noProof="0" dirty="0">
                <a:ln>
                  <a:noFill/>
                </a:ln>
                <a:solidFill>
                  <a:srgbClr val="0070C0"/>
                </a:solidFill>
                <a:effectLst/>
                <a:uLnTx/>
                <a:uFillTx/>
                <a:latin typeface="Trebuchet MS" panose="020B0603020202020204" pitchFamily="34" charset="0"/>
              </a:rPr>
              <a:t>Τύπος πραγματικού δασκάλου</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ηπιότητα, πραότητα, μέτρο, δικαιοσύνη, καλοζυγισμένη παιδαγωγική αυστηρότητα σε συνδυασμό με τη γνήσια αγάπη, συμμετοχή στα προβλήματα των μαθητών-πιστών.</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strike="noStrike" kern="1200" cap="none" spc="0" normalizeH="0" baseline="0" noProof="0" dirty="0">
              <a:ln>
                <a:noFill/>
              </a:ln>
              <a:solidFill>
                <a:srgbClr val="0070C0"/>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Η αγάπη καλλιεργεί και συντηρεί την επικοινωνία και την αδιάσπαστη ενότητα δασκάλου-μαθητών, οδηγεί στη </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συστράτευσή</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της για κοινή πορεία για τη σωτηρία «</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τεκνία</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μου </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ους</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πάλιν</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ωδίνω</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άχρις</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ου μορφωθεί Χριστός εν υμίν» (</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Γαλ</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4, 19).</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strike="noStrike" kern="1200" cap="none" spc="0" normalizeH="0" baseline="0" noProof="0" dirty="0">
              <a:ln>
                <a:noFill/>
              </a:ln>
              <a:solidFill>
                <a:srgbClr val="0070C0"/>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η αυστηρότητα του </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απ</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a:t>
            </a:r>
            <a:r>
              <a:rPr lang="el-GR" sz="2000" b="1" dirty="0">
                <a:solidFill>
                  <a:srgbClr val="0070C0"/>
                </a:solidFill>
                <a:latin typeface="Trebuchet MS" panose="020B0603020202020204" pitchFamily="34" charset="0"/>
              </a:rPr>
              <a:t>Π</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αύλου αποτυπώνεται στις επιστολές Προς </a:t>
            </a:r>
            <a:r>
              <a:rPr lang="el-GR" sz="2000" b="1" dirty="0">
                <a:solidFill>
                  <a:srgbClr val="0070C0"/>
                </a:solidFill>
                <a:latin typeface="Trebuchet MS" panose="020B0603020202020204" pitchFamily="34" charset="0"/>
              </a:rPr>
              <a:t>Γ</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αλάτας</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και </a:t>
            </a:r>
            <a:r>
              <a:rPr lang="el-GR" sz="2000" b="1" dirty="0">
                <a:solidFill>
                  <a:srgbClr val="0070C0"/>
                </a:solidFill>
                <a:latin typeface="Trebuchet MS" panose="020B0603020202020204" pitchFamily="34" charset="0"/>
              </a:rPr>
              <a:t>Β΄Κ</a:t>
            </a:r>
            <a:r>
              <a:rPr kumimoji="0" lang="el-GR" sz="2000" b="1" i="0" strike="noStrike" kern="1200" cap="none" spc="0" normalizeH="0" baseline="0" noProof="0" dirty="0" err="1">
                <a:ln>
                  <a:noFill/>
                </a:ln>
                <a:solidFill>
                  <a:srgbClr val="0070C0"/>
                </a:solidFill>
                <a:effectLst/>
                <a:uLnTx/>
                <a:uFillTx/>
                <a:latin typeface="Trebuchet MS" panose="020B0603020202020204" pitchFamily="34" charset="0"/>
              </a:rPr>
              <a:t>ορινθίους</a:t>
            </a:r>
            <a:r>
              <a:rPr kumimoji="0" lang="el-GR" sz="2000" b="1" i="0" strike="noStrike" kern="1200" cap="none" spc="0" normalizeH="0" baseline="0" noProof="0" dirty="0">
                <a:ln>
                  <a:noFill/>
                </a:ln>
                <a:solidFill>
                  <a:srgbClr val="0070C0"/>
                </a:solidFill>
                <a:effectLst/>
                <a:uLnTx/>
                <a:uFillTx/>
                <a:latin typeface="Trebuchet MS" panose="020B0603020202020204" pitchFamily="34" charset="0"/>
              </a:rPr>
              <a:t>, οι οποίες απευθύνθηκαν σε κοινότητες με σοβαρά προβλήματα τάξης και πειθαρχίας.    </a:t>
            </a:r>
          </a:p>
        </p:txBody>
      </p:sp>
    </p:spTree>
    <p:extLst>
      <p:ext uri="{BB962C8B-B14F-4D97-AF65-F5344CB8AC3E}">
        <p14:creationId xmlns:p14="http://schemas.microsoft.com/office/powerpoint/2010/main" val="25109986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A4B7A-C037-A2AA-97A0-2B5B4CA8F914}"/>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6FEA4F6-7B4A-9319-C0BA-0FBACE14A2A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DFE27505-A328-119B-6FC4-5C482904EEA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2B444EA-E967-1CCD-F72E-D86A18147357}"/>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6</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την Κατηχητική του </a:t>
            </a:r>
            <a:r>
              <a:rPr kumimoji="0" lang="el-GR" sz="2500" b="0" i="0" u="none" strike="noStrike" kern="1200" cap="none" spc="0" normalizeH="0" baseline="0" noProof="0" dirty="0" err="1">
                <a:ln>
                  <a:noFill/>
                </a:ln>
                <a:solidFill>
                  <a:srgbClr val="FFFFFF"/>
                </a:solidFill>
                <a:effectLst/>
                <a:uLnTx/>
                <a:uFillTx/>
                <a:latin typeface="Trebuchet MS" panose="020B0603020202020204"/>
                <a:ea typeface="+mn-ea"/>
                <a:cs typeface="+mn-cs"/>
              </a:rPr>
              <a:t>απ</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Παύλου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2CE8E908-AEA6-66D5-3393-A01033DC027A}"/>
              </a:ext>
            </a:extLst>
          </p:cNvPr>
          <p:cNvSpPr txBox="1"/>
          <p:nvPr/>
        </p:nvSpPr>
        <p:spPr>
          <a:xfrm>
            <a:off x="37080" y="1038255"/>
            <a:ext cx="9135000" cy="5550114"/>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00000"/>
              </a:lnSpc>
              <a:spcBef>
                <a:spcPts val="0"/>
              </a:spcBef>
              <a:spcAft>
                <a:spcPts val="0"/>
              </a:spcAft>
              <a:buClrTx/>
              <a:buSzTx/>
              <a:tabLst/>
              <a:defRPr/>
            </a:pPr>
            <a:r>
              <a:rPr kumimoji="0" lang="el-GR" sz="2000" b="1" i="0" u="sng" strike="noStrike" kern="1200" cap="none" spc="0" normalizeH="0" baseline="0" noProof="0" dirty="0">
                <a:ln>
                  <a:noFill/>
                </a:ln>
                <a:solidFill>
                  <a:srgbClr val="9BBB59">
                    <a:lumMod val="75000"/>
                  </a:srgbClr>
                </a:solidFill>
                <a:effectLst/>
                <a:uLnTx/>
                <a:uFillTx/>
                <a:latin typeface="Trebuchet MS" panose="020B0603020202020204" pitchFamily="34" charset="0"/>
              </a:rPr>
              <a:t>Τύπος πραγματικού δασκάλου κατά τον </a:t>
            </a:r>
            <a:r>
              <a:rPr kumimoji="0" lang="el-GR" sz="2000" b="1" i="0" u="sng" strike="noStrike" kern="1200" cap="none" spc="0" normalizeH="0" baseline="0" noProof="0" dirty="0" err="1">
                <a:ln>
                  <a:noFill/>
                </a:ln>
                <a:solidFill>
                  <a:srgbClr val="9BBB59">
                    <a:lumMod val="75000"/>
                  </a:srgbClr>
                </a:solidFill>
                <a:effectLst/>
                <a:uLnTx/>
                <a:uFillTx/>
                <a:latin typeface="Trebuchet MS" panose="020B0603020202020204" pitchFamily="34" charset="0"/>
              </a:rPr>
              <a:t>απ</a:t>
            </a:r>
            <a:r>
              <a:rPr kumimoji="0" lang="el-GR" sz="2000" b="1" i="0" u="sng" strike="noStrike" kern="1200" cap="none" spc="0" normalizeH="0" baseline="0" noProof="0" dirty="0">
                <a:ln>
                  <a:noFill/>
                </a:ln>
                <a:solidFill>
                  <a:srgbClr val="9BBB59">
                    <a:lumMod val="75000"/>
                  </a:srgbClr>
                </a:solidFill>
                <a:effectLst/>
                <a:uLnTx/>
                <a:uFillTx/>
                <a:latin typeface="Trebuchet MS" panose="020B0603020202020204" pitchFamily="34" charset="0"/>
              </a:rPr>
              <a:t>. </a:t>
            </a:r>
            <a:r>
              <a:rPr kumimoji="0" lang="el-GR" sz="2000" b="1" i="0" u="sng" strike="noStrike" kern="1200" cap="none" spc="0" normalizeH="0" baseline="0" noProof="0" dirty="0" err="1">
                <a:ln>
                  <a:noFill/>
                </a:ln>
                <a:solidFill>
                  <a:srgbClr val="9BBB59">
                    <a:lumMod val="75000"/>
                  </a:srgbClr>
                </a:solidFill>
                <a:effectLst/>
                <a:uLnTx/>
                <a:uFillTx/>
                <a:latin typeface="Trebuchet MS" panose="020B0603020202020204" pitchFamily="34" charset="0"/>
              </a:rPr>
              <a:t>Πα</a:t>
            </a:r>
            <a:r>
              <a:rPr lang="el-GR" sz="2000" b="1" u="sng" dirty="0" err="1">
                <a:solidFill>
                  <a:srgbClr val="9BBB59">
                    <a:lumMod val="75000"/>
                  </a:srgbClr>
                </a:solidFill>
                <a:latin typeface="Trebuchet MS" panose="020B0603020202020204" pitchFamily="34" charset="0"/>
              </a:rPr>
              <a:t>ύλο</a:t>
            </a:r>
            <a:r>
              <a:rPr kumimoji="0" lang="el-GR" sz="2000" b="0"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a:t>
            </a:r>
          </a:p>
          <a:p>
            <a:pPr marR="0" lvl="0" algn="l" defTabSz="914400" rtl="0" eaLnBrk="1" fontAlgn="auto" latinLnBrk="0" hangingPunct="1">
              <a:lnSpc>
                <a:spcPct val="100000"/>
              </a:lnSpc>
              <a:spcBef>
                <a:spcPts val="0"/>
              </a:spcBef>
              <a:spcAft>
                <a:spcPts val="0"/>
              </a:spcAft>
              <a:buClrTx/>
              <a:buSzTx/>
              <a:tabLst/>
              <a:defRPr/>
            </a:pPr>
            <a:endParaRPr kumimoji="0" lang="el-GR" sz="2000" b="0" i="0"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2000" b="1" dirty="0">
                <a:solidFill>
                  <a:srgbClr val="0070C0"/>
                </a:solidFill>
                <a:latin typeface="Trebuchet MS" panose="020B0603020202020204" pitchFamily="34" charset="0"/>
              </a:rPr>
              <a:t>σ</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οβαρότητα</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της αποστολής</a:t>
            </a:r>
            <a:endParaRPr lang="el-GR" sz="2000" b="1" dirty="0">
              <a:solidFill>
                <a:srgbClr val="0070C0"/>
              </a:solidFill>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2000" b="1" dirty="0">
                <a:solidFill>
                  <a:srgbClr val="0070C0"/>
                </a:solidFill>
                <a:latin typeface="Trebuchet MS" panose="020B0603020202020204" pitchFamily="34" charset="0"/>
              </a:rPr>
              <a:t>σ</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ύνεση</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2000" b="1" dirty="0">
                <a:solidFill>
                  <a:srgbClr val="0070C0"/>
                </a:solidFill>
                <a:latin typeface="Trebuchet MS" panose="020B0603020202020204" pitchFamily="34" charset="0"/>
              </a:rPr>
              <a:t>τ</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απεινοφροσύνη</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2000" b="1" dirty="0">
                <a:solidFill>
                  <a:srgbClr val="0070C0"/>
                </a:solidFill>
                <a:latin typeface="Trebuchet MS" panose="020B0603020202020204" pitchFamily="34" charset="0"/>
              </a:rPr>
              <a:t>π</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ροσευχή</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και ευχαριστία υπέρ των μαθητών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2000" b="1" dirty="0">
                <a:solidFill>
                  <a:srgbClr val="0070C0"/>
                </a:solidFill>
                <a:latin typeface="Trebuchet MS" panose="020B0603020202020204" pitchFamily="34" charset="0"/>
              </a:rPr>
              <a:t>π</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νευματική</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πατρότητα και αγάπη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προσωπική θυσία για τους μαθητές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προσωπική αντιμετώπιση κάθε μαθητή (Διαφοροποιημένη </a:t>
            </a:r>
            <a:r>
              <a:rPr lang="el-GR" sz="2000" b="1" dirty="0">
                <a:solidFill>
                  <a:srgbClr val="0070C0"/>
                </a:solidFill>
                <a:latin typeface="Trebuchet MS" panose="020B0603020202020204" pitchFamily="34" charset="0"/>
              </a:rPr>
              <a:t>Δ</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ιδασκαλία</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2000" b="1" dirty="0">
                <a:solidFill>
                  <a:srgbClr val="0070C0"/>
                </a:solidFill>
                <a:latin typeface="Trebuchet MS" panose="020B0603020202020204" pitchFamily="34" charset="0"/>
              </a:rPr>
              <a:t>π</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αράδειγμα</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χρήση εικόνων π.χ. </a:t>
            </a:r>
            <a:r>
              <a:rPr lang="el-GR" sz="2000" b="1" dirty="0">
                <a:solidFill>
                  <a:srgbClr val="0070C0"/>
                </a:solidFill>
                <a:latin typeface="Trebuchet MS" panose="020B0603020202020204" pitchFamily="34" charset="0"/>
              </a:rPr>
              <a:t>Ε</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κκλησία</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Σώμα </a:t>
            </a:r>
            <a:r>
              <a:rPr lang="el-GR" sz="2000" b="1" dirty="0">
                <a:solidFill>
                  <a:srgbClr val="0070C0"/>
                </a:solidFill>
                <a:latin typeface="Trebuchet MS" panose="020B0603020202020204" pitchFamily="34" charset="0"/>
              </a:rPr>
              <a:t>Χ</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ριστού</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(Αρχή της Προσαρμοστικότητας </a:t>
            </a:r>
            <a:r>
              <a:rPr lang="el-GR" sz="2000" b="1" dirty="0">
                <a:solidFill>
                  <a:srgbClr val="0070C0"/>
                </a:solidFill>
                <a:latin typeface="Trebuchet MS" panose="020B0603020202020204" pitchFamily="34" charset="0"/>
              </a:rPr>
              <a:t>που υ</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ιοθέτησε</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η </a:t>
            </a:r>
            <a:r>
              <a:rPr lang="el-GR" sz="2000" b="1" dirty="0">
                <a:solidFill>
                  <a:srgbClr val="0070C0"/>
                </a:solidFill>
                <a:latin typeface="Trebuchet MS" panose="020B0603020202020204" pitchFamily="34" charset="0"/>
              </a:rPr>
              <a:t>Ο</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ρθ</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Πατερική Παράδοση)</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Αρχή προσαρμογής σε γλωσσικό και νοητικό επίπεδο ακροατών </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0070C0"/>
                </a:solidFill>
                <a:latin typeface="Trebuchet MS" panose="020B0603020202020204" pitchFamily="34" charset="0"/>
              </a:rPr>
              <a:t>«Και εγώ αδελφοί ουκ </a:t>
            </a:r>
            <a:r>
              <a:rPr lang="el-GR" sz="2000" b="1" dirty="0" err="1">
                <a:solidFill>
                  <a:srgbClr val="0070C0"/>
                </a:solidFill>
                <a:latin typeface="Trebuchet MS" panose="020B0603020202020204" pitchFamily="34" charset="0"/>
              </a:rPr>
              <a:t>ηδυνήθην</a:t>
            </a:r>
            <a:r>
              <a:rPr lang="el-GR" sz="2000" b="1" dirty="0">
                <a:solidFill>
                  <a:srgbClr val="0070C0"/>
                </a:solidFill>
                <a:latin typeface="Trebuchet MS" panose="020B0603020202020204" pitchFamily="34" charset="0"/>
              </a:rPr>
              <a:t> </a:t>
            </a:r>
            <a:r>
              <a:rPr lang="el-GR" sz="2000" b="1" dirty="0" err="1">
                <a:solidFill>
                  <a:srgbClr val="0070C0"/>
                </a:solidFill>
                <a:latin typeface="Trebuchet MS" panose="020B0603020202020204" pitchFamily="34" charset="0"/>
              </a:rPr>
              <a:t>λαλήσαι</a:t>
            </a:r>
            <a:r>
              <a:rPr lang="el-GR" sz="2000" b="1" dirty="0">
                <a:solidFill>
                  <a:srgbClr val="0070C0"/>
                </a:solidFill>
                <a:latin typeface="Trebuchet MS" panose="020B0603020202020204" pitchFamily="34" charset="0"/>
              </a:rPr>
              <a:t> υμίν ως </a:t>
            </a:r>
            <a:r>
              <a:rPr lang="el-GR" sz="2000" b="1" dirty="0" err="1">
                <a:solidFill>
                  <a:srgbClr val="0070C0"/>
                </a:solidFill>
                <a:latin typeface="Trebuchet MS" panose="020B0603020202020204" pitchFamily="34" charset="0"/>
              </a:rPr>
              <a:t>πνευματικοίς</a:t>
            </a:r>
            <a:r>
              <a:rPr lang="el-GR" sz="2000" b="1" dirty="0">
                <a:solidFill>
                  <a:srgbClr val="0070C0"/>
                </a:solidFill>
                <a:latin typeface="Trebuchet MS" panose="020B0603020202020204" pitchFamily="34" charset="0"/>
              </a:rPr>
              <a:t>, </a:t>
            </a:r>
            <a:r>
              <a:rPr lang="el-GR" sz="2000" b="1" dirty="0" err="1">
                <a:solidFill>
                  <a:srgbClr val="0070C0"/>
                </a:solidFill>
                <a:latin typeface="Trebuchet MS" panose="020B0603020202020204" pitchFamily="34" charset="0"/>
              </a:rPr>
              <a:t>αλλ</a:t>
            </a:r>
            <a:r>
              <a:rPr lang="el-GR" sz="2000" b="1" dirty="0">
                <a:solidFill>
                  <a:srgbClr val="0070C0"/>
                </a:solidFill>
                <a:latin typeface="Trebuchet MS" panose="020B0603020202020204" pitchFamily="34" charset="0"/>
              </a:rPr>
              <a:t>΄ ως </a:t>
            </a:r>
            <a:r>
              <a:rPr lang="el-GR" sz="2000" b="1" dirty="0" err="1">
                <a:solidFill>
                  <a:srgbClr val="0070C0"/>
                </a:solidFill>
                <a:latin typeface="Trebuchet MS" panose="020B0603020202020204" pitchFamily="34" charset="0"/>
              </a:rPr>
              <a:t>σαρκικοίς</a:t>
            </a:r>
            <a:r>
              <a:rPr lang="el-GR" sz="2000" b="1" dirty="0">
                <a:solidFill>
                  <a:srgbClr val="0070C0"/>
                </a:solidFill>
                <a:latin typeface="Trebuchet MS" panose="020B0603020202020204" pitchFamily="34" charset="0"/>
              </a:rPr>
              <a:t>, ως </a:t>
            </a:r>
            <a:r>
              <a:rPr lang="el-GR" sz="2000" b="1" dirty="0" err="1">
                <a:solidFill>
                  <a:srgbClr val="0070C0"/>
                </a:solidFill>
                <a:latin typeface="Trebuchet MS" panose="020B0603020202020204" pitchFamily="34" charset="0"/>
              </a:rPr>
              <a:t>νηπίοις</a:t>
            </a:r>
            <a:r>
              <a:rPr lang="el-GR" sz="2000" b="1" dirty="0">
                <a:solidFill>
                  <a:srgbClr val="0070C0"/>
                </a:solidFill>
                <a:latin typeface="Trebuchet MS" panose="020B0603020202020204" pitchFamily="34" charset="0"/>
              </a:rPr>
              <a:t> εν Χριστώ, γάλα υμάς </a:t>
            </a:r>
            <a:r>
              <a:rPr lang="el-GR" sz="2000" b="1" dirty="0" err="1">
                <a:solidFill>
                  <a:srgbClr val="0070C0"/>
                </a:solidFill>
                <a:latin typeface="Trebuchet MS" panose="020B0603020202020204" pitchFamily="34" charset="0"/>
              </a:rPr>
              <a:t>επότισα</a:t>
            </a:r>
            <a:r>
              <a:rPr lang="el-GR" sz="2000" b="1" dirty="0">
                <a:solidFill>
                  <a:srgbClr val="0070C0"/>
                </a:solidFill>
                <a:latin typeface="Trebuchet MS" panose="020B0603020202020204" pitchFamily="34" charset="0"/>
              </a:rPr>
              <a:t> και ου βρώμα»</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a:t>
            </a:r>
            <a:r>
              <a:rPr kumimoji="0" lang="el-GR" sz="2000" b="1" i="0" u="none" strike="noStrike" kern="1200" cap="none" spc="0" normalizeH="0" baseline="0" noProof="0" dirty="0" err="1">
                <a:ln>
                  <a:noFill/>
                </a:ln>
                <a:solidFill>
                  <a:srgbClr val="0070C0"/>
                </a:solidFill>
                <a:effectLst/>
                <a:uLnTx/>
                <a:uFillTx/>
                <a:latin typeface="Trebuchet MS" panose="020B0603020202020204" pitchFamily="34" charset="0"/>
              </a:rPr>
              <a:t>Α΄Κορ</a:t>
            </a:r>
            <a:r>
              <a:rPr kumimoji="0" lang="el-GR" sz="2000" b="1" i="0" u="none" strike="noStrike" kern="1200" cap="none" spc="0" normalizeH="0" baseline="0" noProof="0" dirty="0">
                <a:ln>
                  <a:noFill/>
                </a:ln>
                <a:solidFill>
                  <a:srgbClr val="0070C0"/>
                </a:solidFill>
                <a:effectLst/>
                <a:uLnTx/>
                <a:uFillTx/>
                <a:latin typeface="Trebuchet MS" panose="020B0603020202020204" pitchFamily="34" charset="0"/>
              </a:rPr>
              <a:t>. 3, 1-2 και 9, 19-22) (Ποιμαντική αρχή προσαρμογής)</a:t>
            </a:r>
          </a:p>
        </p:txBody>
      </p:sp>
    </p:spTree>
    <p:extLst>
      <p:ext uri="{BB962C8B-B14F-4D97-AF65-F5344CB8AC3E}">
        <p14:creationId xmlns:p14="http://schemas.microsoft.com/office/powerpoint/2010/main" val="20518955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C8D6C-52D1-C928-AB97-D7A04C370AD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E01E718-2106-171F-E668-01ED1575532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5145269D-AFC5-575C-4AAF-116DE93FE1D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C262892-DA9C-009B-84AC-082ADF43F9A9}"/>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6</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Κατήχηση</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και η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Χριστιανική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a:t>
            </a:r>
            <a:r>
              <a:rPr kumimoji="0" lang="el-GR" sz="2500" b="0" i="1" u="none" strike="noStrike" kern="1200" cap="none" spc="0" normalizeH="0" baseline="0" noProof="0" dirty="0">
                <a:ln>
                  <a:noFill/>
                </a:ln>
                <a:solidFill>
                  <a:srgbClr val="FFFFFF"/>
                </a:solidFill>
                <a:effectLst/>
                <a:uLnTx/>
                <a:uFillTx/>
                <a:latin typeface="Trebuchet MS" panose="020B0603020202020204"/>
                <a:ea typeface="+mn-ea"/>
                <a:cs typeface="+mn-cs"/>
              </a:rPr>
              <a:t>αγωγή</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σε σχέση με την Κατηχητική του </a:t>
            </a:r>
            <a:r>
              <a:rPr kumimoji="0" lang="el-GR" sz="2500" b="0" i="0" u="none" strike="noStrike" kern="1200" cap="none" spc="0" normalizeH="0" baseline="0" noProof="0" dirty="0" err="1">
                <a:ln>
                  <a:noFill/>
                </a:ln>
                <a:solidFill>
                  <a:srgbClr val="FFFFFF"/>
                </a:solidFill>
                <a:effectLst/>
                <a:uLnTx/>
                <a:uFillTx/>
                <a:latin typeface="Trebuchet MS" panose="020B0603020202020204"/>
                <a:ea typeface="+mn-ea"/>
                <a:cs typeface="+mn-cs"/>
              </a:rPr>
              <a:t>απ</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Παύλου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22615F8A-32CC-3C65-EDC8-17DD17CC201F}"/>
              </a:ext>
            </a:extLst>
          </p:cNvPr>
          <p:cNvSpPr txBox="1"/>
          <p:nvPr/>
        </p:nvSpPr>
        <p:spPr>
          <a:xfrm>
            <a:off x="37080" y="1038255"/>
            <a:ext cx="9135000" cy="5550114"/>
          </a:xfrm>
          <a:prstGeom prst="rect">
            <a:avLst/>
          </a:prstGeom>
          <a:noFill/>
          <a:ln w="0">
            <a:noFill/>
          </a:ln>
        </p:spPr>
        <p:txBody>
          <a:bodyPr lIns="90000" tIns="45000" rIns="90000" bIns="4500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γ) Ο αυθεντικός δάσκαλος για τον </a:t>
            </a:r>
            <a:r>
              <a:rPr kumimoji="0" lang="el-GR" sz="2000" b="1" i="0" u="none" strike="noStrike" kern="1200" cap="none" spc="0" normalizeH="0" baseline="0" noProof="0" dirty="0" err="1">
                <a:ln>
                  <a:noFill/>
                </a:ln>
                <a:solidFill>
                  <a:srgbClr val="9BBB59">
                    <a:lumMod val="75000"/>
                  </a:srgbClr>
                </a:solidFill>
                <a:effectLst/>
                <a:uLnTx/>
                <a:uFillTx/>
                <a:latin typeface="Trebuchet MS" panose="020B0603020202020204" pitchFamily="34" charset="0"/>
              </a:rPr>
              <a:t>απ</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Παύλο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L="342900" lvl="0" indent="-342900">
              <a:buFont typeface="Wingdings" panose="05000000000000000000" pitchFamily="2" charset="2"/>
              <a:buChar char="§"/>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Ο απόστολος </a:t>
            </a:r>
            <a:r>
              <a:rPr lang="el-GR" sz="2000" b="1" dirty="0">
                <a:solidFill>
                  <a:schemeClr val="accent1">
                    <a:lumMod val="75000"/>
                  </a:schemeClr>
                </a:solidFill>
                <a:latin typeface="Trebuchet MS" panose="020B0603020202020204" pitchFamily="34" charset="0"/>
              </a:rPr>
              <a:t>Π</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αύλος</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όσον αφορά τη διδασκαλία και τις αλήθειες της πίστης λειτουργώντας επαγωγικά θεωρεί εξίσου σημαντική τη σφαιρική ενημέρωση και γνώση των πιστών με την προσωπική προσαρμογή του </a:t>
            </a:r>
            <a:r>
              <a:rPr lang="el-GR" sz="2000" b="1" dirty="0">
                <a:solidFill>
                  <a:schemeClr val="accent1">
                    <a:lumMod val="75000"/>
                  </a:schemeClr>
                </a:solidFill>
                <a:latin typeface="Trebuchet MS" panose="020B0603020202020204" pitchFamily="34" charset="0"/>
              </a:rPr>
              <a:t>κηρύγματος (στόχος στον οποίο αφιέρωσε το έργο του).</a:t>
            </a:r>
          </a:p>
          <a:p>
            <a:pPr marL="342900" lvl="0" indent="-342900">
              <a:buFont typeface="Wingdings" panose="05000000000000000000" pitchFamily="2" charset="2"/>
              <a:buChar char="§"/>
              <a:defRPr/>
            </a:pP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Ιεραρχώντας σκοπούς και προοπτικές αγωνιά, ώστε:</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2000" b="1" dirty="0">
                <a:solidFill>
                  <a:schemeClr val="accent1">
                    <a:lumMod val="75000"/>
                  </a:schemeClr>
                </a:solidFill>
                <a:latin typeface="Trebuchet MS" panose="020B0603020202020204" pitchFamily="34" charset="0"/>
              </a:rPr>
              <a:t>ν</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α δίνει κατευθύνσεις σε μαθητές του και σε δασκάλους-ποιμένες,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να καθοδηγεί τους μαθητές του να γίνουν οι ίδιοι δάσκαλοι-κήρυκες του ευαγγελίου με τη ζωή, το κήρυγμα και τη διδασκαλία τους.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Η συμπεριφορά και οι βασικές παιδαγωγικές αρχές του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απ</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Παύλου υιοθετήθηκαν από την Εκκλησία και έγιναν βίωμα που καταγράφει η Ορθόδοξη Παράδοση.</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spTree>
    <p:extLst>
      <p:ext uri="{BB962C8B-B14F-4D97-AF65-F5344CB8AC3E}">
        <p14:creationId xmlns:p14="http://schemas.microsoft.com/office/powerpoint/2010/main" val="1508025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object 2"/>
          <p:cNvPicPr/>
          <p:nvPr/>
        </p:nvPicPr>
        <p:blipFill>
          <a:blip r:embed="rId2"/>
          <a:stretch/>
        </p:blipFill>
        <p:spPr>
          <a:xfrm>
            <a:off x="0" y="0"/>
            <a:ext cx="9143280" cy="6857280"/>
          </a:xfrm>
          <a:prstGeom prst="rect">
            <a:avLst/>
          </a:prstGeom>
          <a:noFill/>
          <a:ln w="0">
            <a:noFill/>
          </a:ln>
        </p:spPr>
      </p:pic>
      <p:sp>
        <p:nvSpPr>
          <p:cNvPr id="57" name="11 - TextBox"/>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endParaRPr lang="el-GR" sz="1800" b="0" u="none" strike="noStrike">
              <a:solidFill>
                <a:srgbClr val="000000"/>
              </a:solidFill>
              <a:uFillTx/>
              <a:latin typeface="Arial"/>
            </a:endParaRPr>
          </a:p>
        </p:txBody>
      </p:sp>
      <p:sp>
        <p:nvSpPr>
          <p:cNvPr id="58" name="TextBox 57"/>
          <p:cNvSpPr txBox="1"/>
          <p:nvPr/>
        </p:nvSpPr>
        <p:spPr>
          <a:xfrm>
            <a:off x="268940" y="134470"/>
            <a:ext cx="8874339" cy="723769"/>
          </a:xfrm>
          <a:prstGeom prst="rect">
            <a:avLst/>
          </a:prstGeom>
          <a:noFill/>
          <a:ln w="0">
            <a:noFill/>
          </a:ln>
        </p:spPr>
        <p:txBody>
          <a:bodyPr lIns="90000" tIns="45000" rIns="90000" bIns="45000" anchor="t">
            <a:noAutofit/>
          </a:bodyPr>
          <a:lstStyle/>
          <a:p>
            <a:pPr algn="ctr"/>
            <a:r>
              <a:rPr lang="el-GR" sz="2400" b="1" u="none" strike="noStrike" dirty="0">
                <a:solidFill>
                  <a:srgbClr val="FFFFFF"/>
                </a:solidFill>
                <a:uFillTx/>
                <a:latin typeface="Arial"/>
              </a:rPr>
              <a:t>Προτιμούμε αυτόν τον όρο για τους ακόλουθους λόγους :</a:t>
            </a:r>
          </a:p>
        </p:txBody>
      </p:sp>
      <p:sp>
        <p:nvSpPr>
          <p:cNvPr id="59" name="TextBox 58"/>
          <p:cNvSpPr txBox="1"/>
          <p:nvPr/>
        </p:nvSpPr>
        <p:spPr>
          <a:xfrm>
            <a:off x="45000" y="2046960"/>
            <a:ext cx="9135000" cy="3713040"/>
          </a:xfrm>
          <a:prstGeom prst="rect">
            <a:avLst/>
          </a:prstGeom>
          <a:noFill/>
          <a:ln w="0">
            <a:noFill/>
          </a:ln>
        </p:spPr>
        <p:txBody>
          <a:bodyPr lIns="90000" tIns="45000" rIns="90000" bIns="45000" anchor="t">
            <a:noAutofit/>
          </a:bodyPr>
          <a:lstStyle/>
          <a:p>
            <a:endParaRPr lang="el-GR" sz="1000" b="0" u="none" strike="noStrike" dirty="0">
              <a:solidFill>
                <a:srgbClr val="000000"/>
              </a:solidFill>
              <a:uFillTx/>
              <a:latin typeface="Arial"/>
            </a:endParaRPr>
          </a:p>
        </p:txBody>
      </p:sp>
      <p:sp>
        <p:nvSpPr>
          <p:cNvPr id="3" name="TextBox 2">
            <a:extLst>
              <a:ext uri="{FF2B5EF4-FFF2-40B4-BE49-F238E27FC236}">
                <a16:creationId xmlns:a16="http://schemas.microsoft.com/office/drawing/2014/main" id="{6F718996-DE1B-7660-223C-69170310A552}"/>
              </a:ext>
            </a:extLst>
          </p:cNvPr>
          <p:cNvSpPr txBox="1"/>
          <p:nvPr/>
        </p:nvSpPr>
        <p:spPr>
          <a:xfrm>
            <a:off x="540000" y="1384743"/>
            <a:ext cx="7993800" cy="4801314"/>
          </a:xfrm>
          <a:prstGeom prst="rect">
            <a:avLst/>
          </a:prstGeom>
          <a:noFill/>
        </p:spPr>
        <p:txBody>
          <a:bodyPr wrap="square">
            <a:spAutoFit/>
          </a:bodyPr>
          <a:lstStyle/>
          <a:p>
            <a:pPr marL="342900" lvl="0" indent="-342900">
              <a:buFont typeface="+mj-lt"/>
              <a:buAutoNum type="arabicPeriod"/>
            </a:pPr>
            <a:r>
              <a:rPr lang="el-GR" dirty="0">
                <a:solidFill>
                  <a:prstClr val="black"/>
                </a:solidFill>
              </a:rPr>
              <a:t> Οι άνθρωποι </a:t>
            </a:r>
            <a:r>
              <a:rPr lang="el-GR" i="1" dirty="0">
                <a:solidFill>
                  <a:srgbClr val="C00000"/>
                </a:solidFill>
              </a:rPr>
              <a:t>δε θρησκεύουν κατά γενικό </a:t>
            </a:r>
            <a:r>
              <a:rPr lang="el-GR" dirty="0">
                <a:solidFill>
                  <a:prstClr val="black"/>
                </a:solidFill>
              </a:rPr>
              <a:t>και αφηρημένο τρόπο, αλλά ανήκουν σε </a:t>
            </a:r>
            <a:r>
              <a:rPr lang="el-GR" i="1" dirty="0">
                <a:solidFill>
                  <a:srgbClr val="C00000"/>
                </a:solidFill>
              </a:rPr>
              <a:t>συγκεκριμένη θρησκεία</a:t>
            </a:r>
            <a:r>
              <a:rPr lang="el-GR" dirty="0">
                <a:solidFill>
                  <a:prstClr val="black"/>
                </a:solidFill>
              </a:rPr>
              <a:t>. Έτσι, τα παιδιά  και οι  έφηβοι έρχονται σε επικοινωνία σε </a:t>
            </a:r>
            <a:r>
              <a:rPr lang="el-GR" i="1" dirty="0">
                <a:solidFill>
                  <a:prstClr val="black"/>
                </a:solidFill>
              </a:rPr>
              <a:t>συγκεκριμένη θρησκευτική πίστη και ζωή.</a:t>
            </a:r>
          </a:p>
          <a:p>
            <a:pPr marL="342900" lvl="0" indent="-342900">
              <a:buFont typeface="+mj-lt"/>
              <a:buAutoNum type="arabicPeriod"/>
            </a:pPr>
            <a:endParaRPr lang="el-GR" dirty="0">
              <a:solidFill>
                <a:prstClr val="black"/>
              </a:solidFill>
            </a:endParaRPr>
          </a:p>
          <a:p>
            <a:pPr marL="342900" lvl="0" indent="-342900">
              <a:buFont typeface="+mj-lt"/>
              <a:buAutoNum type="arabicPeriod"/>
            </a:pPr>
            <a:r>
              <a:rPr lang="el-GR" dirty="0">
                <a:solidFill>
                  <a:prstClr val="black"/>
                </a:solidFill>
              </a:rPr>
              <a:t>Στο χώρο της  </a:t>
            </a:r>
            <a:r>
              <a:rPr lang="el-GR" i="1" dirty="0" err="1">
                <a:solidFill>
                  <a:srgbClr val="0070C0"/>
                </a:solidFill>
              </a:rPr>
              <a:t>Θρησκειοπαιδαγωγικής</a:t>
            </a:r>
            <a:r>
              <a:rPr lang="el-GR" i="1" dirty="0">
                <a:solidFill>
                  <a:srgbClr val="0070C0"/>
                </a:solidFill>
              </a:rPr>
              <a:t> </a:t>
            </a:r>
            <a:r>
              <a:rPr lang="el-GR" dirty="0"/>
              <a:t>γίνεται αναφορά </a:t>
            </a:r>
            <a:r>
              <a:rPr lang="el-GR" dirty="0">
                <a:solidFill>
                  <a:prstClr val="black"/>
                </a:solidFill>
              </a:rPr>
              <a:t>στη θρησκεία κατά </a:t>
            </a:r>
            <a:r>
              <a:rPr lang="el-GR" dirty="0" err="1">
                <a:solidFill>
                  <a:prstClr val="black"/>
                </a:solidFill>
              </a:rPr>
              <a:t>τρό-πο</a:t>
            </a:r>
            <a:r>
              <a:rPr lang="el-GR" dirty="0">
                <a:solidFill>
                  <a:prstClr val="black"/>
                </a:solidFill>
              </a:rPr>
              <a:t> γενικό, χωρίς να συνδέεται με συγκεκριμένο τρόπο εκδήλωσης. Αυτό την οδηγεί σε μια </a:t>
            </a:r>
            <a:r>
              <a:rPr lang="el-GR" i="1" dirty="0" err="1">
                <a:solidFill>
                  <a:srgbClr val="C00000"/>
                </a:solidFill>
              </a:rPr>
              <a:t>ανιστορικότητα</a:t>
            </a:r>
            <a:r>
              <a:rPr lang="el-GR" dirty="0">
                <a:solidFill>
                  <a:srgbClr val="C00000"/>
                </a:solidFill>
              </a:rPr>
              <a:t> </a:t>
            </a:r>
            <a:r>
              <a:rPr lang="el-GR" dirty="0">
                <a:solidFill>
                  <a:prstClr val="black"/>
                </a:solidFill>
              </a:rPr>
              <a:t>και μια απόσταση από τη συγκεκριμένη κοινωνία, στην οποία απευθυνόμαστε.</a:t>
            </a:r>
          </a:p>
          <a:p>
            <a:pPr marL="342900" lvl="0" indent="-342900">
              <a:buFont typeface="+mj-lt"/>
              <a:buAutoNum type="arabicPeriod"/>
            </a:pPr>
            <a:endParaRPr lang="el-GR" dirty="0">
              <a:solidFill>
                <a:prstClr val="black"/>
              </a:solidFill>
            </a:endParaRPr>
          </a:p>
          <a:p>
            <a:pPr marL="342900" lvl="0" indent="-342900">
              <a:buFont typeface="+mj-lt"/>
              <a:buAutoNum type="arabicPeriod"/>
            </a:pPr>
            <a:r>
              <a:rPr lang="el-GR" dirty="0">
                <a:solidFill>
                  <a:prstClr val="black"/>
                </a:solidFill>
              </a:rPr>
              <a:t>Ο όρος </a:t>
            </a:r>
            <a:r>
              <a:rPr lang="el-GR" i="1" dirty="0">
                <a:solidFill>
                  <a:srgbClr val="0070C0"/>
                </a:solidFill>
              </a:rPr>
              <a:t>Κατηχητική και Χριστιανική Παιδαγωγική </a:t>
            </a:r>
            <a:r>
              <a:rPr lang="el-GR" dirty="0">
                <a:solidFill>
                  <a:srgbClr val="0070C0"/>
                </a:solidFill>
              </a:rPr>
              <a:t> </a:t>
            </a:r>
            <a:r>
              <a:rPr lang="el-GR" dirty="0">
                <a:solidFill>
                  <a:prstClr val="black"/>
                </a:solidFill>
              </a:rPr>
              <a:t>φαίνεται προτιμότερος αντί του όρου </a:t>
            </a:r>
            <a:r>
              <a:rPr lang="el-GR" i="1" dirty="0" err="1">
                <a:solidFill>
                  <a:prstClr val="black"/>
                </a:solidFill>
              </a:rPr>
              <a:t>Θρησκειοπαιδαγωγικής</a:t>
            </a:r>
            <a:r>
              <a:rPr lang="el-GR" i="1" dirty="0">
                <a:solidFill>
                  <a:prstClr val="black"/>
                </a:solidFill>
              </a:rPr>
              <a:t>, </a:t>
            </a:r>
            <a:r>
              <a:rPr lang="el-GR" dirty="0">
                <a:solidFill>
                  <a:prstClr val="black"/>
                </a:solidFill>
              </a:rPr>
              <a:t>αφού σχετίζεται με την κατηχητική και τη </a:t>
            </a:r>
            <a:r>
              <a:rPr lang="el-GR" dirty="0" err="1">
                <a:solidFill>
                  <a:prstClr val="black"/>
                </a:solidFill>
              </a:rPr>
              <a:t>χριστιανοπαιδαγωγική</a:t>
            </a:r>
            <a:r>
              <a:rPr lang="el-GR" dirty="0">
                <a:solidFill>
                  <a:prstClr val="black"/>
                </a:solidFill>
              </a:rPr>
              <a:t> διακονία της </a:t>
            </a:r>
            <a:r>
              <a:rPr lang="el-GR" i="1" dirty="0">
                <a:solidFill>
                  <a:prstClr val="black"/>
                </a:solidFill>
              </a:rPr>
              <a:t>Ορθόδοξης Καθολικής Εκκλησίας.</a:t>
            </a:r>
          </a:p>
          <a:p>
            <a:pPr marL="342900" lvl="0" indent="-342900">
              <a:buFont typeface="+mj-lt"/>
              <a:buAutoNum type="arabicPeriod"/>
            </a:pPr>
            <a:endParaRPr lang="el-GR" dirty="0">
              <a:solidFill>
                <a:prstClr val="black"/>
              </a:solidFill>
            </a:endParaRPr>
          </a:p>
          <a:p>
            <a:pPr marL="342900" lvl="0" indent="-342900">
              <a:buFont typeface="+mj-lt"/>
              <a:buAutoNum type="arabicPeriod"/>
            </a:pPr>
            <a:r>
              <a:rPr lang="el-GR" dirty="0">
                <a:solidFill>
                  <a:prstClr val="black"/>
                </a:solidFill>
              </a:rPr>
              <a:t>Η </a:t>
            </a:r>
            <a:r>
              <a:rPr lang="el-GR" i="1" dirty="0" err="1">
                <a:solidFill>
                  <a:prstClr val="black"/>
                </a:solidFill>
              </a:rPr>
              <a:t>Θρησκειοπαιδαγωγική</a:t>
            </a:r>
            <a:r>
              <a:rPr lang="el-GR" i="1" dirty="0">
                <a:solidFill>
                  <a:prstClr val="black"/>
                </a:solidFill>
              </a:rPr>
              <a:t> </a:t>
            </a:r>
            <a:r>
              <a:rPr lang="el-GR" dirty="0">
                <a:solidFill>
                  <a:prstClr val="black"/>
                </a:solidFill>
              </a:rPr>
              <a:t>συνδέεται με την Θρησκειολογική επιστήμη, τη Ψυχολογία της θρησκείας, την Κοινωνιολογία της θρησκείας, τη θρησκευτική γεωγραφία. Η </a:t>
            </a:r>
            <a:r>
              <a:rPr lang="el-GR" i="1" dirty="0">
                <a:solidFill>
                  <a:srgbClr val="0070C0"/>
                </a:solidFill>
              </a:rPr>
              <a:t>Κατηχητική και Χριστιανική Παιδαγωγική </a:t>
            </a:r>
            <a:r>
              <a:rPr lang="el-GR" dirty="0">
                <a:solidFill>
                  <a:srgbClr val="0070C0"/>
                </a:solidFill>
              </a:rPr>
              <a:t> </a:t>
            </a:r>
            <a:r>
              <a:rPr lang="el-GR" dirty="0">
                <a:solidFill>
                  <a:prstClr val="black"/>
                </a:solidFill>
              </a:rPr>
              <a:t>σχετίζεται  πρωτίστως  με τη Θεολογία.</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6C3792-4F88-6787-F7BD-2223AD7F7BA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04B903C-21B0-1786-8929-F6A5A96078D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E2CAAB8-BDE5-97EB-495C-3FB86554A2C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D1CB117A-5E9C-1713-ADF2-BC85ED9F6A1B}"/>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500" dirty="0">
                <a:solidFill>
                  <a:srgbClr val="FFFFFF"/>
                </a:solidFill>
                <a:latin typeface="Trebuchet MS" panose="020B0603020202020204"/>
              </a:rPr>
              <a:t>7</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Η Καινή Διαθήκη ως η βάση της Κατηχητικής και </a:t>
            </a:r>
            <a:r>
              <a:rPr lang="el-GR" sz="2500" dirty="0">
                <a:solidFill>
                  <a:srgbClr val="FFFFFF"/>
                </a:solidFill>
                <a:latin typeface="Trebuchet MS" panose="020B0603020202020204"/>
              </a:rPr>
              <a:t>Χ</a:t>
            </a:r>
            <a:r>
              <a:rPr kumimoji="0" lang="el-GR" sz="2500" b="0" i="0" u="none" strike="noStrike" kern="1200" cap="none" spc="0" normalizeH="0" baseline="0" noProof="0" dirty="0" err="1">
                <a:ln>
                  <a:noFill/>
                </a:ln>
                <a:solidFill>
                  <a:srgbClr val="FFFFFF"/>
                </a:solidFill>
                <a:effectLst/>
                <a:uLnTx/>
                <a:uFillTx/>
                <a:latin typeface="Trebuchet MS" panose="020B0603020202020204"/>
                <a:ea typeface="+mn-ea"/>
                <a:cs typeface="+mn-cs"/>
              </a:rPr>
              <a:t>ριστιανοπαιδαγωγικής</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διακονίας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7B77B7F2-4BF4-2AA5-04A4-905A6F7752A2}"/>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Οι απόστολοι συνέχισαν το έργο της διδασκαλίας του </a:t>
            </a:r>
            <a:r>
              <a:rPr lang="el-GR" sz="2000" b="1" dirty="0">
                <a:solidFill>
                  <a:schemeClr val="accent1">
                    <a:lumMod val="75000"/>
                  </a:schemeClr>
                </a:solidFill>
                <a:latin typeface="Trebuchet MS" panose="020B0603020202020204" pitchFamily="34" charset="0"/>
              </a:rPr>
              <a:t>Χ</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ριστού</a:t>
            </a:r>
            <a:r>
              <a:rPr lang="el-GR" sz="2000" b="1" dirty="0">
                <a:solidFill>
                  <a:schemeClr val="accent1">
                    <a:lumMod val="75000"/>
                  </a:schemeClr>
                </a:solidFill>
                <a:latin typeface="Trebuchet MS" panose="020B0603020202020204" pitchFamily="34" charset="0"/>
              </a:rPr>
              <a:t> π</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ου είχε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κηρυγματικό</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χαρακτήρα και απευθυνόταν αρχικά σε ενήλικες με σκοπό την προετοιμασία των κατηχουμένων για το μυστήριο της βάπτισης.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Συστηματική κατήχηση δεν συναντούμε  στην αποστολική περίοδο.</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Σ</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υμμετοχή</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των παιδιών στη διδασκαλία του χριστού: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άφετε</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τα παιδία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έρχεσθαι</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προς με και μη κωλύετε αυτά»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«ουδέποτε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ανέγνωτε</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ότι εκ στόματος νηπίων και θηλαζόντων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κατηρτίσω</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αίνον</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Ο </a:t>
            </a:r>
            <a:r>
              <a:rPr lang="el-GR" sz="2000" b="1" dirty="0">
                <a:solidFill>
                  <a:schemeClr val="accent1">
                    <a:lumMod val="75000"/>
                  </a:schemeClr>
                </a:solidFill>
                <a:latin typeface="Trebuchet MS" panose="020B0603020202020204" pitchFamily="34" charset="0"/>
              </a:rPr>
              <a:t>Ιησούς </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ανέστησε τον γιο της χήρας της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Ναΐν</a:t>
            </a:r>
            <a:r>
              <a:rPr lang="el-GR" sz="2000" b="1" dirty="0">
                <a:solidFill>
                  <a:schemeClr val="accent1">
                    <a:lumMod val="75000"/>
                  </a:schemeClr>
                </a:solidFill>
                <a:latin typeface="Trebuchet MS" panose="020B0603020202020204" pitchFamily="34" charset="0"/>
              </a:rPr>
              <a:t>, την κόρη του </a:t>
            </a:r>
            <a:r>
              <a:rPr lang="el-GR" sz="2000" b="1" dirty="0" err="1">
                <a:solidFill>
                  <a:schemeClr val="accent1">
                    <a:lumMod val="75000"/>
                  </a:schemeClr>
                </a:solidFill>
                <a:latin typeface="Trebuchet MS" panose="020B0603020202020204" pitchFamily="34" charset="0"/>
              </a:rPr>
              <a:t>Ιαείρου</a:t>
            </a:r>
            <a:r>
              <a:rPr lang="el-GR" sz="2000" b="1" dirty="0">
                <a:solidFill>
                  <a:schemeClr val="accent1">
                    <a:lumMod val="75000"/>
                  </a:schemeClr>
                </a:solidFill>
                <a:latin typeface="Trebuchet MS" panose="020B0603020202020204" pitchFamily="34" charset="0"/>
              </a:rPr>
              <a:t>.</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Στις επιστολές του αποστόλου </a:t>
            </a:r>
            <a:r>
              <a:rPr lang="el-GR" sz="2000" b="1" dirty="0">
                <a:solidFill>
                  <a:schemeClr val="accent1">
                    <a:lumMod val="75000"/>
                  </a:schemeClr>
                </a:solidFill>
                <a:latin typeface="Trebuchet MS" panose="020B0603020202020204" pitchFamily="34" charset="0"/>
              </a:rPr>
              <a:t>Π</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αύλου υπάρχουν πολλές αναφορές για την κατήχηση και τη χριστιανική αγωγή των παιδιών και των εφήβων . </a:t>
            </a:r>
          </a:p>
        </p:txBody>
      </p:sp>
    </p:spTree>
    <p:extLst>
      <p:ext uri="{BB962C8B-B14F-4D97-AF65-F5344CB8AC3E}">
        <p14:creationId xmlns:p14="http://schemas.microsoft.com/office/powerpoint/2010/main" val="32256570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64E0C-5849-6E2E-9808-1219ABB96D5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98745D0-F50D-4005-08A1-6FCB32F3577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54E452D5-F998-E8F9-A880-351397FEE21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A6644B5-CFC6-3615-E844-81770F8EA1D8}"/>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7. Η Καινή Διαθήκη ως η βάση της Κατηχητικής και Χ</a:t>
            </a:r>
            <a:r>
              <a:rPr kumimoji="0" lang="el-GR" sz="2500" b="0" i="0" u="none" strike="noStrike" kern="1200" cap="none" spc="0" normalizeH="0" baseline="0" noProof="0" dirty="0" err="1">
                <a:ln>
                  <a:noFill/>
                </a:ln>
                <a:solidFill>
                  <a:srgbClr val="FFFFFF"/>
                </a:solidFill>
                <a:effectLst/>
                <a:uLnTx/>
                <a:uFillTx/>
                <a:latin typeface="Trebuchet MS" panose="020B0603020202020204"/>
                <a:ea typeface="+mn-ea"/>
                <a:cs typeface="+mn-cs"/>
              </a:rPr>
              <a:t>ριστιανοπαιδαγωγικής</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διακονίας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16E7135D-E76A-1656-0426-A78CC5C6DDCE}"/>
              </a:ext>
            </a:extLst>
          </p:cNvPr>
          <p:cNvSpPr txBox="1"/>
          <p:nvPr/>
        </p:nvSpPr>
        <p:spPr>
          <a:xfrm>
            <a:off x="37080" y="1172307"/>
            <a:ext cx="9135000" cy="5031389"/>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Κατηχητική δραστηριότητα στους Αποστολικούς χρόνους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αρχικά βαπτίζονταν μετά από μια σύντομη χριστιανική διδασκαλία.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αργότερα γινόταν πληρέστερη κατήχηση των νέων μελών.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δεν υπάρχουν σαφείς μαρτυρίες για το περιεχόμενο και τη μορφή της σύντομης κατηχητικής ομολογίας.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στις Πράξεις των Αποστόλων η κατηχητική διδασκαλία παρουσιάζεται ακροαματική και ερωτηματική με ποικίλο περιεχόμενο ανάλογα με το ακροατήριο (</a:t>
            </a:r>
            <a:r>
              <a:rPr lang="el-GR" sz="2000" b="1" dirty="0" err="1">
                <a:solidFill>
                  <a:schemeClr val="accent1">
                    <a:lumMod val="75000"/>
                  </a:schemeClr>
                </a:solidFill>
                <a:latin typeface="Trebuchet MS" panose="020B0603020202020204" pitchFamily="34" charset="0"/>
              </a:rPr>
              <a:t>Ιο</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υδαίοι</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ή εθνικοί).</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9BBB59">
                    <a:lumMod val="75000"/>
                  </a:srgbClr>
                </a:solidFill>
                <a:latin typeface="Trebuchet MS" panose="020B0603020202020204" pitchFamily="34" charset="0"/>
              </a:rPr>
              <a:t>Η</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κατηχητική διδασκαλία:</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άρχιζε με την διδασκαλία για την ύπαρξη ενός και μόνου Θεού.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έλεγχε την ειδωλολατρική πλάνη.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παρουσίαζε τον Χριστό ως Λυτρωτή σύμφωνα με το σχήμα διδασκαλίας του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απ</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lang="el-GR" sz="2000" b="1" dirty="0">
                <a:solidFill>
                  <a:schemeClr val="accent1">
                    <a:lumMod val="75000"/>
                  </a:schemeClr>
                </a:solidFill>
                <a:latin typeface="Trebuchet MS" panose="020B0603020202020204" pitchFamily="34" charset="0"/>
              </a:rPr>
              <a:t>Π</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αύλου στην Αθήνα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Πρ</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17, 20).</a:t>
            </a:r>
          </a:p>
        </p:txBody>
      </p:sp>
    </p:spTree>
    <p:extLst>
      <p:ext uri="{BB962C8B-B14F-4D97-AF65-F5344CB8AC3E}">
        <p14:creationId xmlns:p14="http://schemas.microsoft.com/office/powerpoint/2010/main" val="28366060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0B3A11-0687-6452-B3CC-F9661344C2F6}"/>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E4987223-7D0E-3479-CEC7-3890CBF8945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CB91B26F-BFE0-4FC1-8720-CEF2A75426E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29C63EAF-AD34-F432-EEEF-E91A558D8EF5}"/>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7. Η Καινή Διαθήκη ως η βάση της Κατηχητικής και Χ</a:t>
            </a:r>
            <a:r>
              <a:rPr kumimoji="0" lang="el-GR" sz="2500" b="0" i="0" u="none" strike="noStrike" kern="1200" cap="none" spc="0" normalizeH="0" baseline="0" noProof="0" dirty="0" err="1">
                <a:ln>
                  <a:noFill/>
                </a:ln>
                <a:solidFill>
                  <a:srgbClr val="FFFFFF"/>
                </a:solidFill>
                <a:effectLst/>
                <a:uLnTx/>
                <a:uFillTx/>
                <a:latin typeface="Trebuchet MS" panose="020B0603020202020204"/>
                <a:ea typeface="+mn-ea"/>
                <a:cs typeface="+mn-cs"/>
              </a:rPr>
              <a:t>ριστιανοπαιδαγωγικής</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διακονίας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CA990F70-87F4-8E6C-B544-D3C64FA5C1A2}"/>
              </a:ext>
            </a:extLst>
          </p:cNvPr>
          <p:cNvSpPr txBox="1"/>
          <p:nvPr/>
        </p:nvSpPr>
        <p:spPr>
          <a:xfrm>
            <a:off x="-30600" y="1125562"/>
            <a:ext cx="9135000" cy="5439361"/>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Κατηχητική δραστηριότητα στους Αποστολικούς χρόνους:</a:t>
            </a:r>
          </a:p>
          <a:p>
            <a:pPr marR="0" lvl="0" algn="l" defTabSz="914400" rtl="0" eaLnBrk="1" fontAlgn="auto" latinLnBrk="0" hangingPunct="1">
              <a:lnSpc>
                <a:spcPct val="100000"/>
              </a:lnSpc>
              <a:spcBef>
                <a:spcPts val="0"/>
              </a:spcBef>
              <a:spcAft>
                <a:spcPts val="0"/>
              </a:spcAft>
              <a:buClrTx/>
              <a:buSzTx/>
              <a:tabLst/>
              <a:defRPr/>
            </a:pPr>
            <a:endPar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Στην </a:t>
            </a:r>
            <a:r>
              <a:rPr lang="el-GR" sz="2000" b="1" dirty="0">
                <a:solidFill>
                  <a:schemeClr val="accent1">
                    <a:lumMod val="75000"/>
                  </a:schemeClr>
                </a:solidFill>
                <a:latin typeface="Trebuchet MS" panose="020B0603020202020204" pitchFamily="34" charset="0"/>
              </a:rPr>
              <a:t>Π</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ρος</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Εβραίους Επιστολή η Κατηχητική διδασκαλία είναι προκαταρκτική διδασκαλία «Στοιχεία της αρχής των λογίων του θεού»: </a:t>
            </a: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1">
                    <a:lumMod val="75000"/>
                  </a:schemeClr>
                </a:solidFill>
                <a:latin typeface="Trebuchet MS" panose="020B0603020202020204" pitchFamily="34" charset="0"/>
              </a:rPr>
              <a:t>α) μετάνοια και πίστη στο θεό </a:t>
            </a: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1">
                    <a:lumMod val="75000"/>
                  </a:schemeClr>
                </a:solidFill>
                <a:latin typeface="Trebuchet MS" panose="020B0603020202020204" pitchFamily="34" charset="0"/>
              </a:rPr>
              <a:t>β</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διδαχή για το βάπτισμα </a:t>
            </a: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1">
                    <a:lumMod val="75000"/>
                  </a:schemeClr>
                </a:solidFill>
                <a:latin typeface="Trebuchet MS" panose="020B0603020202020204" pitchFamily="34" charset="0"/>
              </a:rPr>
              <a:t>γ) επίθεση χειρών </a:t>
            </a: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1">
                    <a:lumMod val="75000"/>
                  </a:schemeClr>
                </a:solidFill>
                <a:latin typeface="Trebuchet MS" panose="020B0603020202020204" pitchFamily="34" charset="0"/>
              </a:rPr>
              <a:t>δ</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lang="el-GR" sz="2000" b="1" dirty="0">
                <a:solidFill>
                  <a:schemeClr val="accent1">
                    <a:lumMod val="75000"/>
                  </a:schemeClr>
                </a:solidFill>
                <a:latin typeface="Trebuchet MS" panose="020B0603020202020204" pitchFamily="34" charset="0"/>
              </a:rPr>
              <a:t>α</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νάσταση</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νεκρών </a:t>
            </a: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1">
                    <a:lumMod val="75000"/>
                  </a:schemeClr>
                </a:solidFill>
                <a:latin typeface="Trebuchet MS" panose="020B0603020202020204" pitchFamily="34" charset="0"/>
              </a:rPr>
              <a:t>ε) κρίμα αιώνιον </a:t>
            </a:r>
          </a:p>
          <a:p>
            <a:pPr marR="0" lvl="0" algn="l" defTabSz="914400" rtl="0" eaLnBrk="1" fontAlgn="auto" latinLnBrk="0" hangingPunct="1">
              <a:lnSpc>
                <a:spcPct val="100000"/>
              </a:lnSpc>
              <a:spcBef>
                <a:spcPts val="0"/>
              </a:spcBef>
              <a:spcAft>
                <a:spcPts val="0"/>
              </a:spcAft>
              <a:buClrTx/>
              <a:buSzTx/>
              <a:tabLst/>
              <a:defRPr/>
            </a:pPr>
            <a:endParaRPr lang="el-GR" sz="2000" b="1" noProof="0" dirty="0">
              <a:solidFill>
                <a:schemeClr val="accent1">
                  <a:lumMod val="75000"/>
                </a:schemeClr>
              </a:solidFill>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dirty="0">
                <a:ln>
                  <a:noFill/>
                </a:ln>
                <a:solidFill>
                  <a:schemeClr val="accent1">
                    <a:lumMod val="75000"/>
                  </a:schemeClr>
                </a:solidFill>
                <a:effectLst/>
                <a:uLnTx/>
                <a:uFillTx/>
                <a:latin typeface="Trebuchet MS" panose="020B0603020202020204" pitchFamily="34" charset="0"/>
              </a:rPr>
              <a:t>«Δ</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ιδαχή</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των δώδεκα Αποστόλων» </a:t>
            </a: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1">
                    <a:lumMod val="75000"/>
                  </a:schemeClr>
                </a:solidFill>
                <a:latin typeface="Trebuchet MS" panose="020B0603020202020204" pitchFamily="34" charset="0"/>
              </a:rPr>
              <a:t>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μέρος: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ακροαματική μορφή, προϋποτίθεται η πίστη λόγω αποκήρυξης της ειδωλολατρικής ζωής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συνδυασμός δογματικής και ηθικής διδασκαλίας </a:t>
            </a:r>
          </a:p>
        </p:txBody>
      </p:sp>
    </p:spTree>
    <p:extLst>
      <p:ext uri="{BB962C8B-B14F-4D97-AF65-F5344CB8AC3E}">
        <p14:creationId xmlns:p14="http://schemas.microsoft.com/office/powerpoint/2010/main" val="19567285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F76068-EC09-E821-285F-F2AFAA268434}"/>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0EBE9E3-C42F-07F1-8F53-B33263C1640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D5B784C7-3374-0F62-6A76-762A6399945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2C529640-4413-E7C6-C22F-C66AC4A8B316}"/>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8. Η κατήχηση στην ανατολή από την περίοδο των διωγμών μέχρι την πτώση της Ρωμαϊκής </a:t>
            </a:r>
            <a:r>
              <a:rPr lang="el-GR" sz="2400" dirty="0">
                <a:solidFill>
                  <a:srgbClr val="FFFFFF"/>
                </a:solidFill>
                <a:latin typeface="Arial"/>
              </a:rPr>
              <a:t>Α</a:t>
            </a:r>
            <a:r>
              <a:rPr kumimoji="0" lang="el-GR" sz="2400" b="0" i="0" u="none" strike="noStrike" kern="1200" cap="none" spc="0" normalizeH="0" baseline="0" noProof="0" dirty="0" err="1">
                <a:ln>
                  <a:noFill/>
                </a:ln>
                <a:solidFill>
                  <a:srgbClr val="FFFFFF"/>
                </a:solidFill>
                <a:effectLst/>
                <a:uLnTx/>
                <a:uFillTx/>
                <a:latin typeface="Arial"/>
                <a:ea typeface="+mn-ea"/>
                <a:cs typeface="+mn-cs"/>
              </a:rPr>
              <a:t>υτοκρατορίας</a:t>
            </a:r>
            <a:r>
              <a:rPr kumimoji="0" lang="el-GR" sz="2400" b="0" i="0" u="none" strike="noStrike" kern="1200" cap="none" spc="0" normalizeH="0" baseline="0" noProof="0" dirty="0">
                <a:ln>
                  <a:noFill/>
                </a:ln>
                <a:solidFill>
                  <a:srgbClr val="FFFFFF"/>
                </a:solidFill>
                <a:effectLst/>
                <a:uLnTx/>
                <a:uFillTx/>
                <a:latin typeface="Arial"/>
                <a:ea typeface="+mn-ea"/>
                <a:cs typeface="+mn-cs"/>
              </a:rPr>
              <a:t> </a:t>
            </a:r>
          </a:p>
        </p:txBody>
      </p:sp>
      <p:sp>
        <p:nvSpPr>
          <p:cNvPr id="99" name="TextBox 98">
            <a:extLst>
              <a:ext uri="{FF2B5EF4-FFF2-40B4-BE49-F238E27FC236}">
                <a16:creationId xmlns:a16="http://schemas.microsoft.com/office/drawing/2014/main" id="{A8339F63-63CE-48FA-4A8D-3E9E19D783EE}"/>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Α) Ο θεσμός των ενηλίκων κατηχουμένων</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Έναρξη διωγμών επί Νέρωνα (54-68 μ.Χ.)</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chemeClr val="accent1">
                  <a:lumMod val="75000"/>
                </a:schemeClr>
              </a:solidFill>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Αδίκημα η ιδιότητα του χριστιανού επί Τραϊανού (98-117μ.Χ.)</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chemeClr val="accent1">
                  <a:lumMod val="75000"/>
                </a:schemeClr>
              </a:solidFill>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Ανάγκη οργανωμένης κατήχησης συστηματοποιημένης και μακρόχρονης λόγω:</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l-GR" sz="2000" b="1" dirty="0">
                <a:solidFill>
                  <a:schemeClr val="accent1">
                    <a:lumMod val="75000"/>
                  </a:schemeClr>
                </a:solidFill>
                <a:latin typeface="Trebuchet MS" panose="020B0603020202020204" pitchFamily="34" charset="0"/>
              </a:rPr>
              <a:t>διωγμών και αδυναμίας αντοχής στο μαρτύριο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l-GR" sz="2000" b="1" dirty="0">
                <a:solidFill>
                  <a:schemeClr val="accent1">
                    <a:lumMod val="75000"/>
                  </a:schemeClr>
                </a:solidFill>
                <a:latin typeface="Trebuchet MS" panose="020B0603020202020204" pitchFamily="34" charset="0"/>
              </a:rPr>
              <a:t>εισόδου στην Εκκλησία μετά από συναισθηματική φόρτιση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l-GR" sz="2000" b="1" dirty="0">
                <a:solidFill>
                  <a:schemeClr val="accent1">
                    <a:lumMod val="75000"/>
                  </a:schemeClr>
                </a:solidFill>
                <a:latin typeface="Trebuchet MS" panose="020B0603020202020204" pitchFamily="34" charset="0"/>
              </a:rPr>
              <a:t>προδοσίας και απάρνησης ενώπιον των φρικτών βασανιστηρίων</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l-GR" sz="2000" b="1" dirty="0">
                <a:solidFill>
                  <a:schemeClr val="accent1">
                    <a:lumMod val="75000"/>
                  </a:schemeClr>
                </a:solidFill>
                <a:latin typeface="Trebuchet MS" panose="020B0603020202020204" pitchFamily="34" charset="0"/>
              </a:rPr>
              <a:t>ποικίλων πλανών και αιρέσεων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l-GR" sz="2000" b="1" dirty="0">
                <a:solidFill>
                  <a:schemeClr val="accent1">
                    <a:lumMod val="75000"/>
                  </a:schemeClr>
                </a:solidFill>
                <a:latin typeface="Trebuchet MS" panose="020B0603020202020204" pitchFamily="34" charset="0"/>
              </a:rPr>
              <a:t>Αντιμετώπισης νόθευσης της ευαγγελικής αλήθειας από φιλοσοφικές παραδόσεις ή ανατολικών θρησκειών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l-GR" sz="2000" b="1" dirty="0" err="1">
                <a:solidFill>
                  <a:schemeClr val="accent1">
                    <a:lumMod val="75000"/>
                  </a:schemeClr>
                </a:solidFill>
                <a:latin typeface="Trebuchet MS" panose="020B0603020202020204" pitchFamily="34" charset="0"/>
              </a:rPr>
              <a:t>συγκρητιστικής</a:t>
            </a:r>
            <a:r>
              <a:rPr lang="el-GR" sz="2000" b="1" dirty="0">
                <a:solidFill>
                  <a:schemeClr val="accent1">
                    <a:lumMod val="75000"/>
                  </a:schemeClr>
                </a:solidFill>
                <a:latin typeface="Trebuchet MS" panose="020B0603020202020204" pitchFamily="34" charset="0"/>
              </a:rPr>
              <a:t> νοοτροπίας ή παραχάραξης της πίστης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spTree>
    <p:extLst>
      <p:ext uri="{BB962C8B-B14F-4D97-AF65-F5344CB8AC3E}">
        <p14:creationId xmlns:p14="http://schemas.microsoft.com/office/powerpoint/2010/main" val="29394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82D1A-7701-DAF3-A412-4D599A4FF36E}"/>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0C6CCAFC-B5A3-7660-6A45-89D4E759DDE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61CCC827-EE9B-8FB3-CB92-23A01AE312D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74291DCF-FA29-BE14-F3E9-61384B60815E}"/>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8. Η κατήχηση στην ανατολή από την περίοδο των διωγμών μέχρι την πτώση της Ρωμαϊκής Αυτοκρατορίας </a:t>
            </a:r>
          </a:p>
        </p:txBody>
      </p:sp>
      <p:sp>
        <p:nvSpPr>
          <p:cNvPr id="99" name="TextBox 98">
            <a:extLst>
              <a:ext uri="{FF2B5EF4-FFF2-40B4-BE49-F238E27FC236}">
                <a16:creationId xmlns:a16="http://schemas.microsoft.com/office/drawing/2014/main" id="{5E086DCC-E23F-ACEB-D3AE-5D8F1D30F873}"/>
              </a:ext>
            </a:extLst>
          </p:cNvPr>
          <p:cNvSpPr txBox="1"/>
          <p:nvPr/>
        </p:nvSpPr>
        <p:spPr>
          <a:xfrm>
            <a:off x="37080" y="1101968"/>
            <a:ext cx="9135000" cy="5392617"/>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Τέλη </a:t>
            </a:r>
            <a:r>
              <a:rPr lang="el-GR" sz="2000" b="1" dirty="0">
                <a:solidFill>
                  <a:srgbClr val="9BBB59">
                    <a:lumMod val="75000"/>
                  </a:srgbClr>
                </a:solidFill>
                <a:latin typeface="Trebuchet MS" panose="020B0603020202020204" pitchFamily="34" charset="0"/>
              </a:rPr>
              <a:t>3</a:t>
            </a:r>
            <a:r>
              <a:rPr lang="el-GR" sz="2000" b="1" baseline="30000" dirty="0">
                <a:solidFill>
                  <a:srgbClr val="9BBB59">
                    <a:lumMod val="75000"/>
                  </a:srgbClr>
                </a:solidFill>
                <a:latin typeface="Trebuchet MS" panose="020B0603020202020204" pitchFamily="34" charset="0"/>
              </a:rPr>
              <a:t>ου</a:t>
            </a:r>
            <a:r>
              <a:rPr lang="el-GR" sz="2000" b="1" dirty="0">
                <a:solidFill>
                  <a:srgbClr val="9BBB59">
                    <a:lumMod val="75000"/>
                  </a:srgbClr>
                </a:solidFill>
                <a:latin typeface="Trebuchet MS" panose="020B0603020202020204" pitchFamily="34" charset="0"/>
              </a:rPr>
              <a:t>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αι. διαμορφώθηκαν τα στάδια των κατηχουμένων.</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3">
                    <a:lumMod val="50000"/>
                  </a:schemeClr>
                </a:solidFill>
                <a:latin typeface="Trebuchet MS" panose="020B0603020202020204" pitchFamily="34" charset="0"/>
              </a:rPr>
              <a:t>Δ</a:t>
            </a:r>
            <a:r>
              <a:rPr kumimoji="0" lang="el-GR" sz="2000" b="1" i="0" u="none" strike="noStrike" kern="1200" cap="none" spc="0" normalizeH="0" baseline="0" noProof="0" dirty="0" err="1">
                <a:ln>
                  <a:noFill/>
                </a:ln>
                <a:solidFill>
                  <a:schemeClr val="accent3">
                    <a:lumMod val="50000"/>
                  </a:schemeClr>
                </a:solidFill>
                <a:effectLst/>
                <a:uLnTx/>
                <a:uFillTx/>
                <a:latin typeface="Trebuchet MS" panose="020B0603020202020204" pitchFamily="34" charset="0"/>
              </a:rPr>
              <a:t>ιχογνωμία</a:t>
            </a:r>
            <a:r>
              <a:rPr kumimoji="0" lang="el-GR" sz="2000" b="1" i="0" u="none" strike="noStrike" kern="1200" cap="none" spc="0" normalizeH="0" baseline="0" noProof="0" dirty="0">
                <a:ln>
                  <a:noFill/>
                </a:ln>
                <a:solidFill>
                  <a:schemeClr val="accent3">
                    <a:lumMod val="50000"/>
                  </a:schemeClr>
                </a:solidFill>
                <a:effectLst/>
                <a:uLnTx/>
                <a:uFillTx/>
                <a:latin typeface="Trebuchet MS" panose="020B0603020202020204" pitchFamily="34" charset="0"/>
              </a:rPr>
              <a:t> για τα στάδια </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Στεφανίδης : 2 στάδια για την Ανατολή (</a:t>
            </a:r>
            <a:r>
              <a:rPr lang="el-GR" sz="2000" b="1" dirty="0">
                <a:solidFill>
                  <a:schemeClr val="accent1">
                    <a:lumMod val="75000"/>
                  </a:schemeClr>
                </a:solidFill>
                <a:latin typeface="Trebuchet MS" panose="020B0603020202020204" pitchFamily="34" charset="0"/>
              </a:rPr>
              <a:t>α</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κροώμενοι</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φωτιζόμενοι)</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Τρεμπέλας</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 3 στάδια (</a:t>
            </a:r>
            <a:r>
              <a:rPr lang="el-GR" sz="2000" b="1" dirty="0">
                <a:solidFill>
                  <a:schemeClr val="accent1">
                    <a:lumMod val="75000"/>
                  </a:schemeClr>
                </a:solidFill>
                <a:latin typeface="Trebuchet MS" panose="020B0603020202020204" pitchFamily="34" charset="0"/>
              </a:rPr>
              <a:t>α</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κροώμενοι</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φωτιζόμενοι,</a:t>
            </a:r>
            <a:r>
              <a:rPr lang="el-GR" sz="2000" b="1" dirty="0">
                <a:solidFill>
                  <a:schemeClr val="accent1">
                    <a:lumMod val="75000"/>
                  </a:schemeClr>
                </a:solidFill>
                <a:latin typeface="Trebuchet MS" panose="020B0603020202020204" pitchFamily="34" charset="0"/>
              </a:rPr>
              <a:t> νεόφυτοι</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a:t>
            </a:r>
          </a:p>
          <a:p>
            <a:pPr marR="0" lvl="0" algn="l" defTabSz="914400" rtl="0" eaLnBrk="1" fontAlgn="auto" latinLnBrk="0" hangingPunct="1">
              <a:lnSpc>
                <a:spcPct val="100000"/>
              </a:lnSpc>
              <a:spcBef>
                <a:spcPts val="0"/>
              </a:spcBef>
              <a:spcAft>
                <a:spcPts val="0"/>
              </a:spcAft>
              <a:buClrTx/>
              <a:buSzTx/>
              <a:tabLst/>
              <a:defRPr/>
            </a:pPr>
            <a:r>
              <a:rPr lang="en-US" sz="2000" b="1" dirty="0">
                <a:solidFill>
                  <a:schemeClr val="accent1">
                    <a:lumMod val="75000"/>
                  </a:schemeClr>
                </a:solidFill>
                <a:latin typeface="Trebuchet MS" panose="020B0603020202020204" pitchFamily="34" charset="0"/>
              </a:rPr>
              <a:t>Danielou</a:t>
            </a:r>
            <a:r>
              <a:rPr lang="el-GR" sz="2000" b="1" dirty="0">
                <a:solidFill>
                  <a:schemeClr val="accent1">
                    <a:lumMod val="75000"/>
                  </a:schemeClr>
                </a:solidFill>
                <a:latin typeface="Trebuchet MS" panose="020B0603020202020204" pitchFamily="34" charset="0"/>
              </a:rPr>
              <a:t>: 4 Στάδια (προσερχόμενοι, κατηχούμενοι ή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ακροώμενοι</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φωτιζόμενοι και νεόφυτοι)</a:t>
            </a:r>
          </a:p>
          <a:p>
            <a:pPr marR="0" lvl="0" algn="l" defTabSz="914400" rtl="0" eaLnBrk="1" fontAlgn="auto" latinLnBrk="0" hangingPunct="1">
              <a:lnSpc>
                <a:spcPct val="100000"/>
              </a:lnSpc>
              <a:spcBef>
                <a:spcPts val="0"/>
              </a:spcBef>
              <a:spcAft>
                <a:spcPts val="0"/>
              </a:spcAft>
              <a:buClrTx/>
              <a:buSzTx/>
              <a:tabLst/>
              <a:defRPr/>
            </a:pP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Όροι εισόδου στις τάξεις των κατηχουμένων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να εγκαταλείψουν επάγγελμα ασυμβίβαστο προς τον </a:t>
            </a:r>
            <a:r>
              <a:rPr lang="el-GR" sz="2000" b="1" dirty="0">
                <a:solidFill>
                  <a:schemeClr val="accent1">
                    <a:lumMod val="75000"/>
                  </a:schemeClr>
                </a:solidFill>
                <a:latin typeface="Trebuchet MS" panose="020B0603020202020204" pitchFamily="34" charset="0"/>
              </a:rPr>
              <a:t>Χ</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ριστιανισμό</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εξέταση σχετικά με τα αίτια εισόδου τους στην τάξη των κατηχουμένων</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Μετά την απογραφή τους θεωρούνταν χριστιανοί παραμένοντας 2 ή 3 χρόνια στην τάξη αυτή. </a:t>
            </a:r>
          </a:p>
          <a:p>
            <a:pPr marR="0" lvl="0" algn="l" defTabSz="914400" rtl="0" eaLnBrk="1" fontAlgn="auto" latinLnBrk="0" hangingPunct="1">
              <a:lnSpc>
                <a:spcPct val="100000"/>
              </a:lnSpc>
              <a:spcBef>
                <a:spcPts val="0"/>
              </a:spcBef>
              <a:spcAft>
                <a:spcPts val="0"/>
              </a:spcAft>
              <a:buClrTx/>
              <a:buSzTx/>
              <a:tabLst/>
              <a:defRPr/>
            </a:pP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1">
                    <a:lumMod val="75000"/>
                  </a:schemeClr>
                </a:solidFill>
                <a:latin typeface="Trebuchet MS" panose="020B0603020202020204" pitchFamily="34" charset="0"/>
              </a:rPr>
              <a:t>Α</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νάλογα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με την τάξη παρακολουθούσαν στην Εκκλησία ορισμένο τμήμα της Θείας </a:t>
            </a:r>
            <a:r>
              <a:rPr lang="el-GR" sz="2000" b="1" dirty="0">
                <a:solidFill>
                  <a:schemeClr val="accent1">
                    <a:lumMod val="75000"/>
                  </a:schemeClr>
                </a:solidFill>
                <a:latin typeface="Trebuchet MS" panose="020B0603020202020204" pitchFamily="34" charset="0"/>
              </a:rPr>
              <a:t>Λ</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ειτουργίας</a:t>
            </a:r>
            <a:r>
              <a:rPr kumimoji="0" lang="el-GR" sz="2000" b="0"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p:txBody>
      </p:sp>
    </p:spTree>
    <p:extLst>
      <p:ext uri="{BB962C8B-B14F-4D97-AF65-F5344CB8AC3E}">
        <p14:creationId xmlns:p14="http://schemas.microsoft.com/office/powerpoint/2010/main" val="42590200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19DF2-F213-B187-C745-CC1B18FF192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B1D82C0-644A-B081-4917-31C9742750D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F3150795-0759-F696-923D-8A29D0E5AC3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C797707-9288-F260-D8B8-70E3BA9B0843}"/>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Arial"/>
                <a:ea typeface="+mn-ea"/>
                <a:cs typeface="+mn-cs"/>
              </a:rPr>
              <a:t>8. Η κατήχηση στην ανατολή από την περίοδο των διωγμών μέχρι την πτώση της Ρωμαϊκής Αυτοκρατορίας </a:t>
            </a:r>
            <a:endParaRPr kumimoji="0" lang="el-GR" sz="24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253FD0AD-AA9F-33EC-6479-5F714EABCDCD}"/>
              </a:ext>
            </a:extLst>
          </p:cNvPr>
          <p:cNvSpPr txBox="1"/>
          <p:nvPr/>
        </p:nvSpPr>
        <p:spPr>
          <a:xfrm>
            <a:off x="0" y="1097349"/>
            <a:ext cx="9320442" cy="5416062"/>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1</a:t>
            </a:r>
            <a:r>
              <a:rPr kumimoji="0" lang="el-GR" sz="2000" b="1" i="0" u="none" strike="noStrike" kern="1200" cap="none" spc="0" normalizeH="0" baseline="30000" noProof="0" dirty="0">
                <a:ln>
                  <a:noFill/>
                </a:ln>
                <a:solidFill>
                  <a:srgbClr val="9BBB59">
                    <a:lumMod val="75000"/>
                  </a:srgbClr>
                </a:solidFill>
                <a:effectLst/>
                <a:uLnTx/>
                <a:uFillTx/>
                <a:latin typeface="Trebuchet MS" panose="020B0603020202020204" pitchFamily="34" charset="0"/>
              </a:rPr>
              <a:t>ο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και 2</a:t>
            </a:r>
            <a:r>
              <a:rPr kumimoji="0" lang="el-GR" sz="2000" b="1" i="0" u="none" strike="noStrike" kern="1200" cap="none" spc="0" normalizeH="0" baseline="30000" noProof="0" dirty="0">
                <a:ln>
                  <a:noFill/>
                </a:ln>
                <a:solidFill>
                  <a:srgbClr val="9BBB59">
                    <a:lumMod val="75000"/>
                  </a:srgbClr>
                </a:solidFill>
                <a:effectLst/>
                <a:uLnTx/>
                <a:uFillTx/>
                <a:latin typeface="Trebuchet MS" panose="020B0603020202020204" pitchFamily="34" charset="0"/>
              </a:rPr>
              <a:t>ο</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αι. </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η  κατηχητική πράξη και το περιεχόμενο της διδασκαλίας διέφεραν από Εκκλησία σε Εκκλησία.</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η προκαταρκτική διδασκαλία των κατηχουμένων συμπληρωνόταν με  βιβλία της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Παλαιάς </a:t>
            </a:r>
            <a:r>
              <a:rPr lang="el-GR" sz="2000" b="1" dirty="0">
                <a:solidFill>
                  <a:srgbClr val="9BBB59">
                    <a:lumMod val="75000"/>
                  </a:srgbClr>
                </a:solidFill>
                <a:latin typeface="Trebuchet MS" panose="020B0603020202020204" pitchFamily="34" charset="0"/>
              </a:rPr>
              <a:t>Δ</a:t>
            </a:r>
            <a:r>
              <a:rPr kumimoji="0" lang="el-GR" sz="2000" b="1" i="0" u="none" strike="noStrike" kern="1200" cap="none" spc="0" normalizeH="0" baseline="0" noProof="0" dirty="0" err="1">
                <a:ln>
                  <a:noFill/>
                </a:ln>
                <a:solidFill>
                  <a:srgbClr val="9BBB59">
                    <a:lumMod val="75000"/>
                  </a:srgbClr>
                </a:solidFill>
                <a:effectLst/>
                <a:uLnTx/>
                <a:uFillTx/>
                <a:latin typeface="Trebuchet MS" panose="020B0603020202020204" pitchFamily="34" charset="0"/>
              </a:rPr>
              <a:t>ιαθήκης</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και για να αποσπαστούν από δεισιδαιμονίες και προλήψεις της ειδωλολατρίας χρησιμοποιούνταν αποσπάσματα από </a:t>
            </a:r>
            <a:r>
              <a:rPr lang="el-GR" sz="2000" b="1" dirty="0">
                <a:solidFill>
                  <a:schemeClr val="accent1">
                    <a:lumMod val="75000"/>
                  </a:schemeClr>
                </a:solidFill>
                <a:latin typeface="Trebuchet MS" panose="020B0603020202020204" pitchFamily="34" charset="0"/>
              </a:rPr>
              <a:t>Τ</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ωβίτ</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lang="el-GR" sz="2000" b="1" dirty="0">
                <a:solidFill>
                  <a:schemeClr val="accent1">
                    <a:lumMod val="75000"/>
                  </a:schemeClr>
                </a:solidFill>
                <a:latin typeface="Trebuchet MS" panose="020B0603020202020204" pitchFamily="34" charset="0"/>
              </a:rPr>
              <a:t>Ε</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σθήρ</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lang="el-GR" sz="2000" b="1" dirty="0">
                <a:solidFill>
                  <a:schemeClr val="accent1">
                    <a:lumMod val="75000"/>
                  </a:schemeClr>
                </a:solidFill>
                <a:latin typeface="Trebuchet MS" panose="020B0603020202020204" pitchFamily="34" charset="0"/>
              </a:rPr>
              <a:t>Σ</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οφία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lang="el-GR" sz="2000" b="1" dirty="0">
                <a:solidFill>
                  <a:schemeClr val="accent1">
                    <a:lumMod val="75000"/>
                  </a:schemeClr>
                </a:solidFill>
                <a:latin typeface="Trebuchet MS" panose="020B0603020202020204" pitchFamily="34" charset="0"/>
              </a:rPr>
              <a:t>Σ</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ειράχ</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lang="el-GR" sz="2000" b="1" dirty="0">
                <a:solidFill>
                  <a:schemeClr val="accent1">
                    <a:lumMod val="75000"/>
                  </a:schemeClr>
                </a:solidFill>
                <a:latin typeface="Trebuchet MS" panose="020B0603020202020204" pitchFamily="34" charset="0"/>
              </a:rPr>
              <a:t>Σ</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οφία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lang="el-GR" sz="2000" b="1" dirty="0">
                <a:solidFill>
                  <a:schemeClr val="accent1">
                    <a:lumMod val="75000"/>
                  </a:schemeClr>
                </a:solidFill>
                <a:latin typeface="Trebuchet MS" panose="020B0603020202020204" pitchFamily="34" charset="0"/>
              </a:rPr>
              <a:t>Σ</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ολομώντος</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συμπληρωματική κατήχηση γινόταν τη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Μ. Τεσσαρακοστή από τον Επίσκοπο.</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οι νεοφώτιστοι </a:t>
            </a:r>
            <a:r>
              <a:rPr lang="el-GR" sz="2000" b="1" dirty="0">
                <a:solidFill>
                  <a:schemeClr val="accent1">
                    <a:lumMod val="75000"/>
                  </a:schemeClr>
                </a:solidFill>
                <a:latin typeface="Trebuchet MS" panose="020B0603020202020204" pitchFamily="34" charset="0"/>
              </a:rPr>
              <a:t>σ</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τη </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Διακαινήσιμο εβδομάδα </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στον ναό της Αναστάσεως άκουγαν από τον επίσκοπο «τον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λόγον</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δια τα μυστήρια»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9BBB59">
                    <a:lumMod val="75000"/>
                  </a:srgbClr>
                </a:solidFill>
                <a:latin typeface="Trebuchet MS" panose="020B0603020202020204" pitchFamily="34" charset="0"/>
              </a:rPr>
              <a:t>6</a:t>
            </a:r>
            <a:r>
              <a:rPr lang="el-GR" sz="2000" b="1" baseline="30000" dirty="0">
                <a:solidFill>
                  <a:srgbClr val="9BBB59">
                    <a:lumMod val="75000"/>
                  </a:srgbClr>
                </a:solidFill>
                <a:latin typeface="Trebuchet MS" panose="020B0603020202020204" pitchFamily="34" charset="0"/>
              </a:rPr>
              <a:t>ος</a:t>
            </a:r>
            <a:r>
              <a:rPr lang="el-GR" sz="2000" b="1" dirty="0">
                <a:solidFill>
                  <a:srgbClr val="9BBB59">
                    <a:lumMod val="75000"/>
                  </a:srgbClr>
                </a:solidFill>
                <a:latin typeface="Trebuchet MS" panose="020B0603020202020204" pitchFamily="34" charset="0"/>
              </a:rPr>
              <a:t> αι.: </a:t>
            </a:r>
            <a:r>
              <a:rPr lang="el-GR" sz="2000" b="1" dirty="0">
                <a:solidFill>
                  <a:schemeClr val="accent1">
                    <a:lumMod val="75000"/>
                  </a:schemeClr>
                </a:solidFill>
                <a:latin typeface="Trebuchet MS" panose="020B0603020202020204" pitchFamily="34" charset="0"/>
              </a:rPr>
              <a:t>εκλείπει θεσμός κατηχουμένων, βαπτίζονται περισσότερα παιδιά, Πάσχα, </a:t>
            </a:r>
            <a:r>
              <a:rPr lang="el-GR" sz="2000" b="1" dirty="0" err="1">
                <a:solidFill>
                  <a:schemeClr val="accent1">
                    <a:lumMod val="75000"/>
                  </a:schemeClr>
                </a:solidFill>
                <a:latin typeface="Trebuchet MS" panose="020B0603020202020204" pitchFamily="34" charset="0"/>
              </a:rPr>
              <a:t>Θεοφάνεια</a:t>
            </a:r>
            <a:r>
              <a:rPr lang="el-GR" sz="2000" b="1" dirty="0">
                <a:solidFill>
                  <a:schemeClr val="accent1">
                    <a:lumMod val="75000"/>
                  </a:schemeClr>
                </a:solidFill>
                <a:latin typeface="Trebuchet MS" panose="020B0603020202020204" pitchFamily="34" charset="0"/>
              </a:rPr>
              <a:t>, Χριστούγεννα, Αγ. Ιωάννη Βαπτιστή.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θεσμός ανάδοχου: </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διδάσκει στο παιδί την </a:t>
            </a:r>
            <a:r>
              <a:rPr lang="el-GR" sz="2000" b="1" dirty="0">
                <a:solidFill>
                  <a:schemeClr val="accent1">
                    <a:lumMod val="75000"/>
                  </a:schemeClr>
                </a:solidFill>
                <a:latin typeface="Trebuchet MS" panose="020B0603020202020204" pitchFamily="34" charset="0"/>
              </a:rPr>
              <a:t>Κ</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υριακή</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προσευχή και βασικά στοιχεία της πίστης. </a:t>
            </a:r>
          </a:p>
        </p:txBody>
      </p:sp>
    </p:spTree>
    <p:extLst>
      <p:ext uri="{BB962C8B-B14F-4D97-AF65-F5344CB8AC3E}">
        <p14:creationId xmlns:p14="http://schemas.microsoft.com/office/powerpoint/2010/main" val="1980751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A89E5B-68FA-2B2B-48CB-F1A11042248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680E7B2-0899-42AF-EE95-77A9AFE833A9}"/>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9BD1CF64-82DA-EC91-D5ED-66429F0FB85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D97FE40E-98C0-FFDE-6BE2-9F4A9DD72049}"/>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Arial"/>
                <a:ea typeface="+mn-ea"/>
                <a:cs typeface="+mn-cs"/>
              </a:rPr>
              <a:t>8. Η κατήχηση στην ανατολή από την περίοδο των διωγμών μέχρι την πτώση της Ρωμαϊκής Αυτοκρατορίας </a:t>
            </a:r>
            <a:endParaRPr kumimoji="0" lang="el-GR" sz="24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E30F6D3B-72DA-AF4A-10C3-4CE5A56D0754}"/>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9BBB59">
                    <a:lumMod val="75000"/>
                  </a:srgbClr>
                </a:solidFill>
                <a:latin typeface="Trebuchet MS" panose="020B0603020202020204" pitchFamily="34" charset="0"/>
              </a:rPr>
              <a:t>Β) Ο νηπιοβαπτισμός, η </a:t>
            </a:r>
            <a:r>
              <a:rPr lang="el-GR" sz="2000" b="1" dirty="0" err="1">
                <a:solidFill>
                  <a:srgbClr val="9BBB59">
                    <a:lumMod val="75000"/>
                  </a:srgbClr>
                </a:solidFill>
                <a:latin typeface="Trebuchet MS" panose="020B0603020202020204" pitchFamily="34" charset="0"/>
              </a:rPr>
              <a:t>Χριστιανοπαιδαγωγική</a:t>
            </a:r>
            <a:r>
              <a:rPr lang="el-GR" sz="2000" b="1" dirty="0">
                <a:solidFill>
                  <a:srgbClr val="9BBB59">
                    <a:lumMod val="75000"/>
                  </a:srgbClr>
                </a:solidFill>
                <a:latin typeface="Trebuchet MS" panose="020B0603020202020204" pitchFamily="34" charset="0"/>
              </a:rPr>
              <a:t> μέριμνα και η ειδική Κατηχητική της Εκκλησίας για τα παιδιά και τους νέους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rgbClr val="9BBB59">
                  <a:lumMod val="75000"/>
                </a:srgbClr>
              </a:solidFill>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Καινή Διαθήκη: δεν γίνεται σαφής λόγος περί βαπτίσεως νηπίων, ούτε απαγορεύεται.</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Το βάπτισμα αντικατέστησε την οκταήμερη περιτομή των βρεφών που ήταν τύπος βαπτίσματος (Κολ. 2, 11).</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Το βάπτισμα είναι προϋπόθεση ένταξης στο σώμα της Εκκλησίας.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Προτροπή </a:t>
            </a:r>
            <a:r>
              <a:rPr lang="el-GR" sz="2000" b="1" dirty="0" err="1">
                <a:solidFill>
                  <a:schemeClr val="accent1">
                    <a:lumMod val="75000"/>
                  </a:schemeClr>
                </a:solidFill>
                <a:latin typeface="Trebuchet MS" panose="020B0603020202020204" pitchFamily="34" charset="0"/>
              </a:rPr>
              <a:t>απ</a:t>
            </a:r>
            <a:r>
              <a:rPr lang="el-GR" sz="2000" b="1" dirty="0">
                <a:solidFill>
                  <a:schemeClr val="accent1">
                    <a:lumMod val="75000"/>
                  </a:schemeClr>
                </a:solidFill>
                <a:latin typeface="Trebuchet MS" panose="020B0603020202020204" pitchFamily="34" charset="0"/>
              </a:rPr>
              <a:t>. Πέτρου για μετάνοια και βάπτισμα πιστών και τέκνων «Υμίν γαρ </a:t>
            </a:r>
            <a:r>
              <a:rPr lang="el-GR" sz="2000" b="1" dirty="0" err="1">
                <a:solidFill>
                  <a:schemeClr val="accent1">
                    <a:lumMod val="75000"/>
                  </a:schemeClr>
                </a:solidFill>
                <a:latin typeface="Trebuchet MS" panose="020B0603020202020204" pitchFamily="34" charset="0"/>
              </a:rPr>
              <a:t>εστίν</a:t>
            </a:r>
            <a:r>
              <a:rPr lang="el-GR" sz="2000" b="1" dirty="0">
                <a:solidFill>
                  <a:schemeClr val="accent1">
                    <a:lumMod val="75000"/>
                  </a:schemeClr>
                </a:solidFill>
                <a:latin typeface="Trebuchet MS" panose="020B0603020202020204" pitchFamily="34" charset="0"/>
              </a:rPr>
              <a:t> η επαγγελία και τοις τέκνοις υμών και </a:t>
            </a:r>
            <a:r>
              <a:rPr lang="el-GR" sz="2000" b="1" dirty="0" err="1">
                <a:solidFill>
                  <a:schemeClr val="accent1">
                    <a:lumMod val="75000"/>
                  </a:schemeClr>
                </a:solidFill>
                <a:latin typeface="Trebuchet MS" panose="020B0603020202020204" pitchFamily="34" charset="0"/>
              </a:rPr>
              <a:t>πάσι</a:t>
            </a:r>
            <a:r>
              <a:rPr lang="el-GR" sz="2000" b="1" dirty="0">
                <a:solidFill>
                  <a:schemeClr val="accent1">
                    <a:lumMod val="75000"/>
                  </a:schemeClr>
                </a:solidFill>
                <a:latin typeface="Trebuchet MS" panose="020B0603020202020204" pitchFamily="34" charset="0"/>
              </a:rPr>
              <a:t> τοις εις μακράν» (</a:t>
            </a:r>
            <a:r>
              <a:rPr lang="el-GR" sz="2000" b="1" dirty="0" err="1">
                <a:solidFill>
                  <a:schemeClr val="accent1">
                    <a:lumMod val="75000"/>
                  </a:schemeClr>
                </a:solidFill>
                <a:latin typeface="Trebuchet MS" panose="020B0603020202020204" pitchFamily="34" charset="0"/>
              </a:rPr>
              <a:t>Πρ</a:t>
            </a:r>
            <a:r>
              <a:rPr lang="el-GR" sz="2000" b="1" dirty="0">
                <a:solidFill>
                  <a:schemeClr val="accent1">
                    <a:lumMod val="75000"/>
                  </a:schemeClr>
                </a:solidFill>
                <a:latin typeface="Trebuchet MS" panose="020B0603020202020204" pitchFamily="34" charset="0"/>
              </a:rPr>
              <a:t>. 2, 38-39).</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Βάφτιση ολόκληρης της οικογένειας Λυδίας, </a:t>
            </a:r>
            <a:r>
              <a:rPr lang="el-GR" sz="2000" b="1" dirty="0" err="1">
                <a:solidFill>
                  <a:schemeClr val="accent1">
                    <a:lumMod val="75000"/>
                  </a:schemeClr>
                </a:solidFill>
                <a:latin typeface="Trebuchet MS" panose="020B0603020202020204" pitchFamily="34" charset="0"/>
              </a:rPr>
              <a:t>Αρχισυνάγωγου</a:t>
            </a:r>
            <a:r>
              <a:rPr lang="el-GR" sz="2000" b="1" dirty="0">
                <a:solidFill>
                  <a:schemeClr val="accent1">
                    <a:lumMod val="75000"/>
                  </a:schemeClr>
                </a:solidFill>
                <a:latin typeface="Trebuchet MS" panose="020B0603020202020204" pitchFamily="34" charset="0"/>
              </a:rPr>
              <a:t> </a:t>
            </a:r>
            <a:r>
              <a:rPr lang="el-GR" sz="2000" b="1" dirty="0" err="1">
                <a:solidFill>
                  <a:schemeClr val="accent1">
                    <a:lumMod val="75000"/>
                  </a:schemeClr>
                </a:solidFill>
                <a:latin typeface="Trebuchet MS" panose="020B0603020202020204" pitchFamily="34" charset="0"/>
              </a:rPr>
              <a:t>Κρίσπου</a:t>
            </a:r>
            <a:r>
              <a:rPr lang="el-GR" sz="2000" b="1" dirty="0">
                <a:solidFill>
                  <a:schemeClr val="accent1">
                    <a:lumMod val="75000"/>
                  </a:schemeClr>
                </a:solidFill>
                <a:latin typeface="Trebuchet MS" panose="020B0603020202020204" pitchFamily="34" charset="0"/>
              </a:rPr>
              <a:t> (</a:t>
            </a:r>
            <a:r>
              <a:rPr lang="el-GR" sz="2000" b="1" dirty="0" err="1">
                <a:solidFill>
                  <a:schemeClr val="accent1">
                    <a:lumMod val="75000"/>
                  </a:schemeClr>
                </a:solidFill>
                <a:latin typeface="Trebuchet MS" panose="020B0603020202020204" pitchFamily="34" charset="0"/>
              </a:rPr>
              <a:t>Πρ</a:t>
            </a:r>
            <a:r>
              <a:rPr lang="el-GR" sz="2000" b="1" dirty="0">
                <a:solidFill>
                  <a:schemeClr val="accent1">
                    <a:lumMod val="75000"/>
                  </a:schemeClr>
                </a:solidFill>
                <a:latin typeface="Trebuchet MS" panose="020B0603020202020204" pitchFamily="34" charset="0"/>
              </a:rPr>
              <a:t>. 16, 15 και 18, 8) </a:t>
            </a:r>
            <a:r>
              <a:rPr lang="el-GR" sz="2000" b="1" dirty="0" err="1">
                <a:solidFill>
                  <a:schemeClr val="accent1">
                    <a:lumMod val="75000"/>
                  </a:schemeClr>
                </a:solidFill>
                <a:latin typeface="Trebuchet MS" panose="020B0603020202020204" pitchFamily="34" charset="0"/>
              </a:rPr>
              <a:t>Στεφανά</a:t>
            </a:r>
            <a:r>
              <a:rPr lang="el-GR" sz="2000" b="1" dirty="0">
                <a:solidFill>
                  <a:schemeClr val="accent1">
                    <a:lumMod val="75000"/>
                  </a:schemeClr>
                </a:solidFill>
                <a:latin typeface="Trebuchet MS" panose="020B0603020202020204" pitchFamily="34" charset="0"/>
              </a:rPr>
              <a:t> (</a:t>
            </a:r>
            <a:r>
              <a:rPr lang="el-GR" sz="2000" b="1" dirty="0" err="1">
                <a:solidFill>
                  <a:schemeClr val="accent1">
                    <a:lumMod val="75000"/>
                  </a:schemeClr>
                </a:solidFill>
                <a:latin typeface="Trebuchet MS" panose="020B0603020202020204" pitchFamily="34" charset="0"/>
              </a:rPr>
              <a:t>Α΄Κορ</a:t>
            </a:r>
            <a:r>
              <a:rPr lang="el-GR" sz="2000" b="1" dirty="0">
                <a:solidFill>
                  <a:schemeClr val="accent1">
                    <a:lumMod val="75000"/>
                  </a:schemeClr>
                </a:solidFill>
                <a:latin typeface="Trebuchet MS" panose="020B0603020202020204" pitchFamily="34" charset="0"/>
              </a:rPr>
              <a:t>. 1, 16).</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Άγιος Νεκτάριος : «οι εθνικοί που προσήλθαν δεν άφηναν αβάπτιστα τα νήπιά τους» (1990, 29).</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dirty="0">
              <a:solidFill>
                <a:srgbClr val="9BBB59">
                  <a:lumMod val="75000"/>
                </a:srgbClr>
              </a:solidFill>
              <a:latin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dirty="0">
              <a:solidFill>
                <a:srgbClr val="9BBB59">
                  <a:lumMod val="75000"/>
                </a:srgbClr>
              </a:solidFill>
              <a:latin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dirty="0">
              <a:solidFill>
                <a:srgbClr val="9BBB59">
                  <a:lumMod val="75000"/>
                </a:srgbClr>
              </a:solidFill>
              <a:latin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dirty="0">
              <a:solidFill>
                <a:srgbClr val="9BBB59">
                  <a:lumMod val="75000"/>
                </a:srgbClr>
              </a:solidFill>
              <a:latin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dirty="0">
              <a:solidFill>
                <a:srgbClr val="9BBB59">
                  <a:lumMod val="75000"/>
                </a:srgbClr>
              </a:solidFill>
              <a:latin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dirty="0">
              <a:solidFill>
                <a:srgbClr val="9BBB59">
                  <a:lumMod val="75000"/>
                </a:srgbClr>
              </a:solidFill>
              <a:latin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dirty="0">
              <a:solidFill>
                <a:srgbClr val="9BBB59">
                  <a:lumMod val="75000"/>
                </a:srgbClr>
              </a:solidFill>
              <a:latin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dirty="0">
              <a:solidFill>
                <a:srgbClr val="9BBB59">
                  <a:lumMod val="75000"/>
                </a:srgbClr>
              </a:solidFill>
              <a:latin typeface="Calibri"/>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rPr>
              <a:t>0</a:t>
            </a:r>
          </a:p>
        </p:txBody>
      </p:sp>
    </p:spTree>
    <p:extLst>
      <p:ext uri="{BB962C8B-B14F-4D97-AF65-F5344CB8AC3E}">
        <p14:creationId xmlns:p14="http://schemas.microsoft.com/office/powerpoint/2010/main" val="26055036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684BDB-57B5-4E46-BFE1-957C929592B4}"/>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45103E8-DA3F-77BD-6FB5-76CCA0D08FD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D0EE344-FF79-0767-7093-5416F17AAB0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B2AED543-AF3A-9AD6-3ADC-0EF368490AB7}"/>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7. Η Καινή Διαθήκη ως η βάση της Κατηχητικής και Χ</a:t>
            </a:r>
            <a:r>
              <a:rPr kumimoji="0" lang="el-GR" sz="2500" b="0" i="0" u="none" strike="noStrike" kern="1200" cap="none" spc="0" normalizeH="0" baseline="0" noProof="0" dirty="0" err="1">
                <a:ln>
                  <a:noFill/>
                </a:ln>
                <a:solidFill>
                  <a:srgbClr val="FFFFFF"/>
                </a:solidFill>
                <a:effectLst/>
                <a:uLnTx/>
                <a:uFillTx/>
                <a:latin typeface="Trebuchet MS" panose="020B0603020202020204"/>
                <a:ea typeface="+mn-ea"/>
                <a:cs typeface="+mn-cs"/>
              </a:rPr>
              <a:t>ριστιανοπαιδαγωγικής</a:t>
            </a:r>
            <a:r>
              <a:rPr kumimoji="0" lang="el-GR" sz="2500" b="0" i="0" u="none" strike="noStrike" kern="1200" cap="none" spc="0" normalizeH="0" baseline="0" noProof="0" dirty="0">
                <a:ln>
                  <a:noFill/>
                </a:ln>
                <a:solidFill>
                  <a:srgbClr val="FFFFFF"/>
                </a:solidFill>
                <a:effectLst/>
                <a:uLnTx/>
                <a:uFillTx/>
                <a:latin typeface="Trebuchet MS" panose="020B0603020202020204"/>
                <a:ea typeface="+mn-ea"/>
                <a:cs typeface="+mn-cs"/>
              </a:rPr>
              <a:t> διακονίας </a:t>
            </a: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5C5BB970-E9F0-62FD-B660-A3A5A5AA3253}"/>
              </a:ext>
            </a:extLst>
          </p:cNvPr>
          <p:cNvSpPr txBox="1"/>
          <p:nvPr/>
        </p:nvSpPr>
        <p:spPr>
          <a:xfrm>
            <a:off x="3708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Στα </a:t>
            </a:r>
            <a:r>
              <a:rPr kumimoji="0" lang="el-GR" sz="2000" b="1"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μεταποστολικά</a:t>
            </a: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χρόνια οι γονείς αναλάμβαναν την ανατροφή των παιδιών με νουθεσία Κυρίου.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Α</a:t>
            </a:r>
            <a:r>
              <a:rPr kumimoji="0" lang="el-GR" sz="2000" b="1"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πό</a:t>
            </a: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τον </a:t>
            </a:r>
            <a:r>
              <a:rPr lang="el-GR" sz="2000" b="1" dirty="0">
                <a:solidFill>
                  <a:schemeClr val="accent1">
                    <a:lumMod val="75000"/>
                  </a:schemeClr>
                </a:solidFill>
                <a:latin typeface="Trebuchet MS" panose="020B0603020202020204" pitchFamily="34" charset="0"/>
              </a:rPr>
              <a:t>4</a:t>
            </a:r>
            <a:r>
              <a:rPr lang="el-GR" sz="2000" b="1" baseline="30000" dirty="0">
                <a:solidFill>
                  <a:schemeClr val="accent1">
                    <a:lumMod val="75000"/>
                  </a:schemeClr>
                </a:solidFill>
                <a:latin typeface="Trebuchet MS" panose="020B0603020202020204" pitchFamily="34" charset="0"/>
              </a:rPr>
              <a:t>Ο</a:t>
            </a:r>
            <a:r>
              <a:rPr lang="el-GR" sz="2000" b="1" dirty="0">
                <a:solidFill>
                  <a:schemeClr val="accent1">
                    <a:lumMod val="75000"/>
                  </a:schemeClr>
                </a:solidFill>
                <a:latin typeface="Trebuchet MS" panose="020B0603020202020204" pitchFamily="34" charset="0"/>
              </a:rPr>
              <a:t> </a:t>
            </a: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αιώνα τα παιδιά συμμετέχουν στη </a:t>
            </a:r>
            <a:r>
              <a:rPr lang="el-GR" sz="2000" b="1" dirty="0">
                <a:solidFill>
                  <a:schemeClr val="accent1">
                    <a:lumMod val="75000"/>
                  </a:schemeClr>
                </a:solidFill>
                <a:latin typeface="Trebuchet MS" panose="020B0603020202020204" pitchFamily="34" charset="0"/>
              </a:rPr>
              <a:t>Θ</a:t>
            </a:r>
            <a:r>
              <a:rPr kumimoji="0" lang="el-GR" sz="2000" b="1"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εία</a:t>
            </a: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lang="el-GR" sz="2000" b="1" dirty="0">
                <a:solidFill>
                  <a:schemeClr val="accent1">
                    <a:lumMod val="75000"/>
                  </a:schemeClr>
                </a:solidFill>
                <a:latin typeface="Trebuchet MS" panose="020B0603020202020204" pitchFamily="34" charset="0"/>
              </a:rPr>
              <a:t>Λ</a:t>
            </a:r>
            <a:r>
              <a:rPr kumimoji="0" lang="el-GR" sz="2000" b="1"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ειτουργία</a:t>
            </a: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kumimoji="0" lang="el-GR" sz="2000" b="1"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συμψάλλοντας</a:t>
            </a: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και κοινωνώντας.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Γονείς άφηναν τα παιδιά σε μοναστικά κέντρα για άσκηση και εμείς εις τον ασκητισμό (</a:t>
            </a:r>
            <a:r>
              <a:rPr lang="el-GR" sz="2000" b="1" dirty="0">
                <a:solidFill>
                  <a:schemeClr val="accent1">
                    <a:lumMod val="75000"/>
                  </a:schemeClr>
                </a:solidFill>
                <a:latin typeface="Trebuchet MS" panose="020B0603020202020204" pitchFamily="34" charset="0"/>
              </a:rPr>
              <a:t>Ά</a:t>
            </a: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γιος </a:t>
            </a:r>
            <a:r>
              <a:rPr lang="el-GR" sz="2000" b="1" dirty="0" err="1">
                <a:solidFill>
                  <a:schemeClr val="accent1">
                    <a:lumMod val="75000"/>
                  </a:schemeClr>
                </a:solidFill>
                <a:latin typeface="Trebuchet MS" panose="020B0603020202020204" pitchFamily="34" charset="0"/>
              </a:rPr>
              <a:t>Σά</a:t>
            </a:r>
            <a:r>
              <a:rPr kumimoji="0" lang="el-GR" sz="2000" b="1"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ββας</a:t>
            </a: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8 ετών , </a:t>
            </a:r>
            <a:r>
              <a:rPr kumimoji="0" lang="el-GR" sz="2000" b="1"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αββάς</a:t>
            </a:r>
            <a:r>
              <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Απόλλων 15 ετών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Μ. Βασίλειος ορίζει προϋποθέσεις παρουσίας παιδιών στις μονές και παιδαγωγικά μέτρα για την ηλικία τους.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u="none" strike="noStrike" kern="1200" cap="none" spc="0" normalizeH="0" baseline="0" noProof="0" dirty="0">
                <a:ln>
                  <a:noFill/>
                </a:ln>
                <a:solidFill>
                  <a:srgbClr val="9BBB59">
                    <a:lumMod val="75000"/>
                  </a:srgbClr>
                </a:solidFill>
                <a:effectLst/>
                <a:uLnTx/>
                <a:uFillTx/>
                <a:latin typeface="Trebuchet MS" panose="020B0603020202020204" pitchFamily="34" charset="0"/>
              </a:rPr>
              <a:t>Οι κυριότερες κατηχητικές σχολές: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u="none" strike="noStrike" kern="1200" cap="none" spc="0" normalizeH="0" baseline="0" noProof="0" dirty="0">
                <a:ln>
                  <a:noFill/>
                </a:ln>
                <a:solidFill>
                  <a:srgbClr val="0070C0"/>
                </a:solidFill>
                <a:effectLst/>
                <a:uLnTx/>
                <a:uFillTx/>
                <a:latin typeface="Trebuchet MS" panose="020B0603020202020204" pitchFamily="34" charset="0"/>
              </a:rPr>
              <a:t>Στήριξαν τον αγώνα της </a:t>
            </a:r>
            <a:r>
              <a:rPr lang="el-GR" sz="2000" b="1" dirty="0">
                <a:solidFill>
                  <a:srgbClr val="0070C0"/>
                </a:solidFill>
                <a:latin typeface="Trebuchet MS" panose="020B0603020202020204" pitchFamily="34" charset="0"/>
              </a:rPr>
              <a:t>Ε</a:t>
            </a:r>
            <a:r>
              <a:rPr kumimoji="0" lang="el-GR" sz="2000" b="1" u="none" strike="noStrike" kern="1200" cap="none" spc="0" normalizeH="0" baseline="0" noProof="0" dirty="0" err="1">
                <a:ln>
                  <a:noFill/>
                </a:ln>
                <a:solidFill>
                  <a:srgbClr val="0070C0"/>
                </a:solidFill>
                <a:effectLst/>
                <a:uLnTx/>
                <a:uFillTx/>
                <a:latin typeface="Trebuchet MS" panose="020B0603020202020204" pitchFamily="34" charset="0"/>
              </a:rPr>
              <a:t>κκλησίας</a:t>
            </a:r>
            <a:r>
              <a:rPr kumimoji="0" lang="el-GR" sz="2000" b="1" u="none" strike="noStrike" kern="1200" cap="none" spc="0" normalizeH="0" baseline="0" noProof="0" dirty="0">
                <a:ln>
                  <a:noFill/>
                </a:ln>
                <a:solidFill>
                  <a:srgbClr val="0070C0"/>
                </a:solidFill>
                <a:effectLst/>
                <a:uLnTx/>
                <a:uFillTx/>
                <a:latin typeface="Trebuchet MS" panose="020B0603020202020204" pitchFamily="34" charset="0"/>
              </a:rPr>
              <a:t> εναντίον παρεκκλίσεων.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u="none" strike="noStrike" kern="1200" cap="none" spc="0" normalizeH="0" baseline="0" noProof="0" dirty="0">
                <a:ln>
                  <a:noFill/>
                </a:ln>
                <a:solidFill>
                  <a:srgbClr val="0070C0"/>
                </a:solidFill>
                <a:effectLst/>
                <a:uLnTx/>
                <a:uFillTx/>
                <a:latin typeface="Trebuchet MS" panose="020B0603020202020204" pitchFamily="34" charset="0"/>
              </a:rPr>
              <a:t>Προετοίμαζαν πιστούς να αντιμετωπίσουν ειδωλολάτρες.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u="none" strike="noStrike" kern="1200" cap="none" spc="0" normalizeH="0" baseline="0" noProof="0" dirty="0">
                <a:ln>
                  <a:noFill/>
                </a:ln>
                <a:solidFill>
                  <a:srgbClr val="0070C0"/>
                </a:solidFill>
                <a:effectLst/>
                <a:uLnTx/>
                <a:uFillTx/>
                <a:latin typeface="Trebuchet MS" panose="020B0603020202020204" pitchFamily="34" charset="0"/>
              </a:rPr>
              <a:t>απαντούσαν σε προβληματισμούς και απορίες νέων μελών. </a:t>
            </a:r>
          </a:p>
        </p:txBody>
      </p:sp>
    </p:spTree>
    <p:extLst>
      <p:ext uri="{BB962C8B-B14F-4D97-AF65-F5344CB8AC3E}">
        <p14:creationId xmlns:p14="http://schemas.microsoft.com/office/powerpoint/2010/main" val="28811156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55761-B8D9-38FF-2A7F-33CE03D56BE9}"/>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F6F4AC5-F304-AFC2-8883-D57E483EC7A8}"/>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C1619AAD-95F8-7A20-639A-4AF89D94B12B}"/>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36B53F2-938C-745C-A8C6-ECF3DB1D904A}"/>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Arial"/>
                <a:ea typeface="+mn-ea"/>
                <a:cs typeface="+mn-cs"/>
              </a:rPr>
              <a:t>8. Η κατήχηση στην ανατολή από την περίοδο των διωγμών μέχρι την πτώση της Ρωμαϊκής Αυτοκρατορίας </a:t>
            </a:r>
            <a:endParaRPr kumimoji="0" lang="el-GR" sz="24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AF3824C6-153E-CEE1-E00C-B2C65BB44637}"/>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Ίδρυση </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νέων Κατηχητικών </a:t>
            </a:r>
            <a:r>
              <a:rPr lang="el-GR" sz="2000" b="1" dirty="0">
                <a:solidFill>
                  <a:schemeClr val="accent1">
                    <a:lumMod val="75000"/>
                  </a:schemeClr>
                </a:solidFill>
                <a:latin typeface="Trebuchet MS" panose="020B0603020202020204" pitchFamily="34" charset="0"/>
              </a:rPr>
              <a:t>Σ</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χολών αρχές 2</a:t>
            </a:r>
            <a:r>
              <a:rPr kumimoji="0" lang="el-GR" sz="2000" b="1" i="0" u="none" strike="noStrike" kern="1200" cap="none" spc="0" normalizeH="0" baseline="30000" noProof="0" dirty="0">
                <a:ln>
                  <a:noFill/>
                </a:ln>
                <a:solidFill>
                  <a:schemeClr val="accent1">
                    <a:lumMod val="75000"/>
                  </a:schemeClr>
                </a:solidFill>
                <a:effectLst/>
                <a:uLnTx/>
                <a:uFillTx/>
                <a:latin typeface="Trebuchet MS" panose="020B0603020202020204" pitchFamily="34" charset="0"/>
              </a:rPr>
              <a:t>ου</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αι. (100-106μ.Χ.)</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Ανάπτυξη </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κατηχητικών σχολών τέλος 2</a:t>
            </a:r>
            <a:r>
              <a:rPr kumimoji="0" lang="el-GR" sz="2000" b="1" i="0" u="none" strike="noStrike" kern="1200" cap="none" spc="0" normalizeH="0" baseline="30000" noProof="0" dirty="0">
                <a:ln>
                  <a:noFill/>
                </a:ln>
                <a:solidFill>
                  <a:schemeClr val="accent1">
                    <a:lumMod val="75000"/>
                  </a:schemeClr>
                </a:solidFill>
                <a:effectLst/>
                <a:uLnTx/>
                <a:uFillTx/>
                <a:latin typeface="Trebuchet MS" panose="020B0603020202020204" pitchFamily="34" charset="0"/>
              </a:rPr>
              <a:t>ου</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αι.</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9BBB59">
                    <a:lumMod val="75000"/>
                  </a:srgbClr>
                </a:solidFill>
                <a:latin typeface="Trebuchet MS" panose="020B0603020202020204" pitchFamily="34" charset="0"/>
              </a:rPr>
              <a:t>Α</a:t>
            </a:r>
            <a:r>
              <a:rPr kumimoji="0" lang="el-GR" sz="2000" b="1" i="0" u="none" strike="noStrike" kern="1200" cap="none" spc="0" normalizeH="0" baseline="0" noProof="0" dirty="0" err="1">
                <a:ln>
                  <a:noFill/>
                </a:ln>
                <a:solidFill>
                  <a:srgbClr val="9BBB59">
                    <a:lumMod val="75000"/>
                  </a:srgbClr>
                </a:solidFill>
                <a:effectLst/>
                <a:uLnTx/>
                <a:uFillTx/>
                <a:latin typeface="Trebuchet MS" panose="020B0603020202020204" pitchFamily="34" charset="0"/>
              </a:rPr>
              <a:t>κμή</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κατηχητικών σχολών 4</a:t>
            </a:r>
            <a:r>
              <a:rPr kumimoji="0" lang="el-GR" sz="2000" b="1" i="0" u="none" strike="noStrike" kern="1200" cap="none" spc="0" normalizeH="0" baseline="30000" noProof="0" dirty="0">
                <a:ln>
                  <a:noFill/>
                </a:ln>
                <a:solidFill>
                  <a:schemeClr val="accent1">
                    <a:lumMod val="75000"/>
                  </a:schemeClr>
                </a:solidFill>
                <a:effectLst/>
                <a:uLnTx/>
                <a:uFillTx/>
                <a:latin typeface="Trebuchet MS" panose="020B0603020202020204" pitchFamily="34" charset="0"/>
              </a:rPr>
              <a:t>ος</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αι. παιδαγωγοί από </a:t>
            </a:r>
            <a:r>
              <a:rPr lang="el-GR" sz="2000" b="1" dirty="0">
                <a:solidFill>
                  <a:schemeClr val="accent1">
                    <a:lumMod val="75000"/>
                  </a:schemeClr>
                </a:solidFill>
                <a:latin typeface="Trebuchet MS" panose="020B0603020202020204" pitchFamily="34" charset="0"/>
              </a:rPr>
              <a:t>Κ</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αππαδοκία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lang="el-GR" sz="2000" b="1" dirty="0">
                <a:solidFill>
                  <a:schemeClr val="accent1">
                    <a:lumMod val="75000"/>
                  </a:schemeClr>
                </a:solidFill>
                <a:latin typeface="Trebuchet MS" panose="020B0603020202020204" pitchFamily="34" charset="0"/>
              </a:rPr>
              <a:t>Α</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ντιόχεια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και </a:t>
            </a:r>
            <a:r>
              <a:rPr lang="el-GR" sz="2000" b="1" dirty="0">
                <a:solidFill>
                  <a:schemeClr val="accent1">
                    <a:lumMod val="75000"/>
                  </a:schemeClr>
                </a:solidFill>
                <a:latin typeface="Trebuchet MS" panose="020B0603020202020204" pitchFamily="34" charset="0"/>
              </a:rPr>
              <a:t>Ι</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εροσόλυμα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1. Κατηχητική Σχολή Αλεξάνδρειας (Διδασκαλείον, </a:t>
            </a:r>
            <a:r>
              <a:rPr lang="el-GR" sz="2000" b="1" dirty="0" err="1">
                <a:solidFill>
                  <a:schemeClr val="accent1">
                    <a:lumMod val="75000"/>
                  </a:schemeClr>
                </a:solidFill>
                <a:latin typeface="Trebuchet MS" panose="020B0603020202020204" pitchFamily="34" charset="0"/>
              </a:rPr>
              <a:t>Παιδευτήριον</a:t>
            </a:r>
            <a:r>
              <a:rPr lang="el-GR" sz="2000" b="1" dirty="0">
                <a:solidFill>
                  <a:schemeClr val="accent1">
                    <a:lumMod val="75000"/>
                  </a:schemeClr>
                </a:solidFill>
                <a:latin typeface="Trebuchet MS" panose="020B0603020202020204" pitchFamily="34" charset="0"/>
              </a:rPr>
              <a:t> ή Διατριβή, Κλήμης </a:t>
            </a:r>
            <a:r>
              <a:rPr lang="el-GR" sz="2000" b="1" dirty="0" err="1">
                <a:solidFill>
                  <a:schemeClr val="accent1">
                    <a:lumMod val="75000"/>
                  </a:schemeClr>
                </a:solidFill>
                <a:latin typeface="Trebuchet MS" panose="020B0603020202020204" pitchFamily="34" charset="0"/>
              </a:rPr>
              <a:t>Αλεξανδρείας</a:t>
            </a:r>
            <a:r>
              <a:rPr lang="el-GR" sz="2000" b="1" dirty="0">
                <a:solidFill>
                  <a:schemeClr val="accent1">
                    <a:lumMod val="75000"/>
                  </a:schemeClr>
                </a:solidFill>
                <a:latin typeface="Trebuchet MS" panose="020B0603020202020204" pitchFamily="34" charset="0"/>
              </a:rPr>
              <a:t> )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2. </a:t>
            </a:r>
            <a:r>
              <a:rPr lang="el-GR" sz="2000" b="1" dirty="0">
                <a:solidFill>
                  <a:schemeClr val="accent1">
                    <a:lumMod val="75000"/>
                  </a:schemeClr>
                </a:solidFill>
                <a:latin typeface="Trebuchet MS" panose="020B0603020202020204" pitchFamily="34" charset="0"/>
              </a:rPr>
              <a:t>Κ</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ατηχητική</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Σχολή </a:t>
            </a:r>
            <a:r>
              <a:rPr lang="el-GR" sz="2000" b="1" dirty="0">
                <a:solidFill>
                  <a:schemeClr val="accent1">
                    <a:lumMod val="75000"/>
                  </a:schemeClr>
                </a:solidFill>
                <a:latin typeface="Trebuchet MS" panose="020B0603020202020204" pitchFamily="34" charset="0"/>
              </a:rPr>
              <a:t>Κ</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αισάρειας</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Παλαιστίνης (Ωριγένης,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Γρηγ</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Ναζιανζινός</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3. Κατηχητική Σχολή Αντιόχειας (</a:t>
            </a:r>
            <a:r>
              <a:rPr lang="el-GR" sz="2000" b="1" dirty="0" err="1">
                <a:solidFill>
                  <a:schemeClr val="accent1">
                    <a:lumMod val="75000"/>
                  </a:schemeClr>
                </a:solidFill>
                <a:latin typeface="Trebuchet MS" panose="020B0603020202020204" pitchFamily="34" charset="0"/>
              </a:rPr>
              <a:t>Ιω</a:t>
            </a:r>
            <a:r>
              <a:rPr lang="el-GR" sz="2000" b="1" dirty="0">
                <a:solidFill>
                  <a:schemeClr val="accent1">
                    <a:lumMod val="75000"/>
                  </a:schemeClr>
                </a:solidFill>
                <a:latin typeface="Trebuchet MS" panose="020B0603020202020204" pitchFamily="34" charset="0"/>
              </a:rPr>
              <a:t>. Χρυσόστομος, Θ. </a:t>
            </a:r>
            <a:r>
              <a:rPr lang="el-GR" sz="2000" b="1" dirty="0" err="1">
                <a:solidFill>
                  <a:schemeClr val="accent1">
                    <a:lumMod val="75000"/>
                  </a:schemeClr>
                </a:solidFill>
                <a:latin typeface="Trebuchet MS" panose="020B0603020202020204" pitchFamily="34" charset="0"/>
              </a:rPr>
              <a:t>Μοψουεστίας</a:t>
            </a:r>
            <a:r>
              <a:rPr lang="el-GR" sz="2000" b="1" dirty="0">
                <a:solidFill>
                  <a:schemeClr val="accent1">
                    <a:lumMod val="75000"/>
                  </a:schemeClr>
                </a:solidFill>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4. Κατηχητική Σχολή Ιεροσολύμων (Κύριλλος </a:t>
            </a:r>
            <a:r>
              <a:rPr lang="el-GR" sz="2000" b="1" dirty="0">
                <a:solidFill>
                  <a:schemeClr val="accent1">
                    <a:lumMod val="75000"/>
                  </a:schemeClr>
                </a:solidFill>
                <a:latin typeface="Trebuchet MS" panose="020B0603020202020204" pitchFamily="34" charset="0"/>
              </a:rPr>
              <a:t>Ι</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εροσολύμων</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5. Κατηχητική Σχολή 3 μεγάλων </a:t>
            </a:r>
            <a:r>
              <a:rPr lang="el-GR" sz="2000" b="1" dirty="0" err="1">
                <a:solidFill>
                  <a:schemeClr val="accent1">
                    <a:lumMod val="75000"/>
                  </a:schemeClr>
                </a:solidFill>
                <a:latin typeface="Trebuchet MS" panose="020B0603020202020204" pitchFamily="34" charset="0"/>
              </a:rPr>
              <a:t>Καππαδοκών</a:t>
            </a:r>
            <a:r>
              <a:rPr lang="el-GR" sz="2000" b="1" dirty="0">
                <a:solidFill>
                  <a:schemeClr val="accent1">
                    <a:lumMod val="75000"/>
                  </a:schemeClr>
                </a:solidFill>
                <a:latin typeface="Trebuchet MS" panose="020B0603020202020204" pitchFamily="34" charset="0"/>
              </a:rPr>
              <a:t> (3 Ιεράρχες)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6. </a:t>
            </a:r>
            <a:r>
              <a:rPr lang="el-GR" sz="2000" b="1" dirty="0">
                <a:solidFill>
                  <a:schemeClr val="accent1">
                    <a:lumMod val="75000"/>
                  </a:schemeClr>
                </a:solidFill>
                <a:latin typeface="Trebuchet MS" panose="020B0603020202020204" pitchFamily="34" charset="0"/>
              </a:rPr>
              <a:t>Κ</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ατηχητική</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Σχολή </a:t>
            </a:r>
            <a:r>
              <a:rPr lang="el-GR" sz="2000" b="1" dirty="0">
                <a:solidFill>
                  <a:schemeClr val="accent1">
                    <a:lumMod val="75000"/>
                  </a:schemeClr>
                </a:solidFill>
                <a:latin typeface="Trebuchet MS" panose="020B0603020202020204" pitchFamily="34" charset="0"/>
              </a:rPr>
              <a:t>Ε</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δέσσης</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Εφραίμ</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Σύρος)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7. Κατηχητική Σχολή Δυτικής Αφρικής (Τερτυλλιανός, </a:t>
            </a:r>
            <a:r>
              <a:rPr lang="el-GR" sz="2000" b="1" dirty="0" err="1">
                <a:solidFill>
                  <a:schemeClr val="accent1">
                    <a:lumMod val="75000"/>
                  </a:schemeClr>
                </a:solidFill>
                <a:latin typeface="Trebuchet MS" panose="020B0603020202020204" pitchFamily="34" charset="0"/>
              </a:rPr>
              <a:t>Άγ.Κυπριανός</a:t>
            </a:r>
            <a:r>
              <a:rPr lang="el-GR" sz="2000" b="1" dirty="0">
                <a:solidFill>
                  <a:schemeClr val="accent1">
                    <a:lumMod val="75000"/>
                  </a:schemeClr>
                </a:solidFill>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spTree>
    <p:extLst>
      <p:ext uri="{BB962C8B-B14F-4D97-AF65-F5344CB8AC3E}">
        <p14:creationId xmlns:p14="http://schemas.microsoft.com/office/powerpoint/2010/main" val="110798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E825C-E1C0-5018-F4F2-BB0E6357A63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386E951-4E26-0FB6-EC0D-20FA5EBD3E18}"/>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F0401DA-0D8D-D7DE-4E33-38176DCD866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19939D9-A00F-9554-C424-3E3B49B666B8}"/>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Arial"/>
                <a:ea typeface="+mn-ea"/>
                <a:cs typeface="+mn-cs"/>
              </a:rPr>
              <a:t>8. Η κατήχηση στην ανατολή από την περίοδο των διωγμών μέχρι την πτώση της Ρωμαϊκής Αυτοκρατορίας </a:t>
            </a:r>
            <a:endParaRPr kumimoji="0" lang="el-GR" sz="24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DF78E993-7045-197F-C3CE-8A19F4C8E877}"/>
              </a:ext>
            </a:extLst>
          </p:cNvPr>
          <p:cNvSpPr txBox="1"/>
          <p:nvPr/>
        </p:nvSpPr>
        <p:spPr>
          <a:xfrm>
            <a:off x="9000" y="1207476"/>
            <a:ext cx="9135000" cy="5031389"/>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Εκκλησιαστική και κρατική εκπαίδευση στη Ρωμαϊκή </a:t>
            </a:r>
            <a:r>
              <a:rPr lang="el-GR" sz="2000" b="1" dirty="0">
                <a:solidFill>
                  <a:srgbClr val="7030A0"/>
                </a:solidFill>
                <a:latin typeface="Trebuchet MS" panose="020B0603020202020204" pitchFamily="34" charset="0"/>
              </a:rPr>
              <a:t>Α</a:t>
            </a:r>
            <a:r>
              <a:rPr kumimoji="0" lang="el-GR" sz="2000" b="1" i="0" u="none" strike="noStrike" kern="1200" cap="none" spc="0" normalizeH="0" baseline="0" noProof="0" dirty="0" err="1">
                <a:ln>
                  <a:noFill/>
                </a:ln>
                <a:solidFill>
                  <a:srgbClr val="7030A0"/>
                </a:solidFill>
                <a:effectLst/>
                <a:uLnTx/>
                <a:uFillTx/>
                <a:latin typeface="Trebuchet MS" panose="020B0603020202020204" pitchFamily="34" charset="0"/>
              </a:rPr>
              <a:t>υτοκρατορία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ανάγνωση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γραφή</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αντιγραφή ιερών κειμένων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κήρυγμα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Πατριαρχική Σχολή </a:t>
            </a:r>
            <a:r>
              <a:rPr lang="el-GR" sz="2000" b="1" dirty="0">
                <a:solidFill>
                  <a:schemeClr val="accent1">
                    <a:lumMod val="75000"/>
                  </a:schemeClr>
                </a:solidFill>
                <a:latin typeface="Trebuchet MS" panose="020B0603020202020204" pitchFamily="34" charset="0"/>
              </a:rPr>
              <a:t>Κ</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ωνσταντινούπολης</a:t>
            </a: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l-GR" sz="2000" b="1" dirty="0" err="1">
                <a:solidFill>
                  <a:srgbClr val="7030A0"/>
                </a:solidFill>
                <a:latin typeface="Trebuchet MS" panose="020B0603020202020204" pitchFamily="34" charset="0"/>
              </a:rPr>
              <a:t>Μον</a:t>
            </a:r>
            <a:r>
              <a:rPr kumimoji="0" lang="el-GR" sz="2000" b="1" i="0" u="none" strike="noStrike" kern="1200" cap="none" spc="0" normalizeH="0" baseline="0" noProof="0" dirty="0" err="1">
                <a:ln>
                  <a:noFill/>
                </a:ln>
                <a:solidFill>
                  <a:srgbClr val="7030A0"/>
                </a:solidFill>
                <a:effectLst/>
                <a:uLnTx/>
                <a:uFillTx/>
                <a:latin typeface="Trebuchet MS" panose="020B0603020202020204" pitchFamily="34" charset="0"/>
              </a:rPr>
              <a:t>αστηριακά</a:t>
            </a: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 σχολεία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Δωρεάν παιδεία και εκπαίδευση</a:t>
            </a:r>
            <a:r>
              <a:rPr lang="el-GR" sz="2000" b="1" dirty="0">
                <a:solidFill>
                  <a:schemeClr val="accent1">
                    <a:lumMod val="75000"/>
                  </a:schemeClr>
                </a:solidFill>
                <a:latin typeface="Trebuchet MS" panose="020B0603020202020204" pitchFamily="34" charset="0"/>
              </a:rPr>
              <a:t> α</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πό</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την Ορθόδοξη </a:t>
            </a:r>
            <a:r>
              <a:rPr lang="el-GR" sz="2000" b="1" dirty="0">
                <a:solidFill>
                  <a:schemeClr val="accent1">
                    <a:lumMod val="75000"/>
                  </a:schemeClr>
                </a:solidFill>
                <a:latin typeface="Trebuchet MS" panose="020B0603020202020204" pitchFamily="34" charset="0"/>
              </a:rPr>
              <a:t>Ε</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κκλησία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χριστιανική διαπαιδαγώγηση παιδιών και νέων.</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1">
                    <a:lumMod val="75000"/>
                  </a:schemeClr>
                </a:solidFill>
                <a:latin typeface="Trebuchet MS" panose="020B0603020202020204" pitchFamily="34" charset="0"/>
              </a:rPr>
              <a:t>Ι</a:t>
            </a:r>
            <a:r>
              <a:rPr kumimoji="0" lang="el-GR" sz="2000" b="1" i="0" u="none" strike="noStrike" kern="1200" cap="none" spc="0" normalizeH="0" baseline="0" noProof="0" dirty="0" err="1">
                <a:ln>
                  <a:noFill/>
                </a:ln>
                <a:solidFill>
                  <a:schemeClr val="accent1">
                    <a:lumMod val="75000"/>
                  </a:schemeClr>
                </a:solidFill>
                <a:effectLst/>
                <a:uLnTx/>
                <a:uFillTx/>
                <a:latin typeface="Trebuchet MS" panose="020B0603020202020204" pitchFamily="34" charset="0"/>
              </a:rPr>
              <a:t>διωτική</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Κατηχητική εκπαίδευση παιδιών εντός της οικογένειας</a:t>
            </a: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lang="el-GR" sz="2000" b="1" dirty="0">
                <a:solidFill>
                  <a:schemeClr val="accent1">
                    <a:lumMod val="75000"/>
                  </a:schemeClr>
                </a:solidFill>
                <a:latin typeface="Trebuchet MS" panose="020B0603020202020204" pitchFamily="34" charset="0"/>
              </a:rPr>
              <a:t>Η</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Οθωμανική αυτοκρατορία κατέστρεψε ελληνικά εκπαιδευτήρια</a:t>
            </a:r>
            <a:r>
              <a:rPr kumimoji="0" lang="el-GR" sz="2000" b="0"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a:t>
            </a:r>
          </a:p>
        </p:txBody>
      </p:sp>
    </p:spTree>
    <p:extLst>
      <p:ext uri="{BB962C8B-B14F-4D97-AF65-F5344CB8AC3E}">
        <p14:creationId xmlns:p14="http://schemas.microsoft.com/office/powerpoint/2010/main" val="4285663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 name="object 8"/>
          <p:cNvPicPr/>
          <p:nvPr/>
        </p:nvPicPr>
        <p:blipFill>
          <a:blip r:embed="rId2"/>
          <a:stretch/>
        </p:blipFill>
        <p:spPr>
          <a:xfrm>
            <a:off x="0" y="0"/>
            <a:ext cx="9143280" cy="6857280"/>
          </a:xfrm>
          <a:prstGeom prst="rect">
            <a:avLst/>
          </a:prstGeom>
          <a:noFill/>
          <a:ln w="0">
            <a:noFill/>
          </a:ln>
        </p:spPr>
      </p:pic>
      <p:sp>
        <p:nvSpPr>
          <p:cNvPr id="61" name="11 - TextBox 3"/>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2" name="TextBox 61"/>
          <p:cNvSpPr txBox="1"/>
          <p:nvPr/>
        </p:nvSpPr>
        <p:spPr>
          <a:xfrm>
            <a:off x="37080" y="0"/>
            <a:ext cx="9106200" cy="858240"/>
          </a:xfrm>
          <a:prstGeom prst="rect">
            <a:avLst/>
          </a:prstGeom>
          <a:noFill/>
          <a:ln w="0">
            <a:noFill/>
          </a:ln>
        </p:spPr>
        <p:txBody>
          <a:bodyPr lIns="90000" tIns="45000" rIns="90000" bIns="4500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3600" b="0" i="0" u="none" strike="noStrike" kern="1200" cap="none" spc="0" normalizeH="0" baseline="0" noProof="0">
                <a:ln>
                  <a:noFill/>
                </a:ln>
                <a:solidFill>
                  <a:srgbClr val="9BBB59">
                    <a:lumMod val="40000"/>
                    <a:lumOff val="60000"/>
                  </a:srgbClr>
                </a:solidFill>
                <a:effectLst/>
                <a:uLnTx/>
                <a:uFillTx/>
                <a:latin typeface="Trebuchet MS" panose="020B0603020202020204"/>
                <a:ea typeface="+mn-ea"/>
                <a:cs typeface="+mn-cs"/>
              </a:rPr>
              <a:t>1. </a:t>
            </a:r>
            <a:r>
              <a:rPr kumimoji="0" lang="el-GR" sz="2800" b="0" i="0" u="none" strike="noStrike" kern="1200" cap="none" spc="0" normalizeH="0" baseline="0" noProof="0">
                <a:ln>
                  <a:noFill/>
                </a:ln>
                <a:solidFill>
                  <a:srgbClr val="9BBB59">
                    <a:lumMod val="40000"/>
                    <a:lumOff val="60000"/>
                  </a:srgbClr>
                </a:solidFill>
                <a:effectLst/>
                <a:uLnTx/>
                <a:uFillTx/>
                <a:latin typeface="Trebuchet MS" panose="020B0603020202020204"/>
                <a:ea typeface="+mn-ea"/>
                <a:cs typeface="+mn-cs"/>
              </a:rPr>
              <a:t>Από την Κατηχητική στη Θρηκειοπαιδαγωγική</a:t>
            </a: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p:txBody>
      </p:sp>
      <p:sp>
        <p:nvSpPr>
          <p:cNvPr id="63" name="TextBox 62"/>
          <p:cNvSpPr txBox="1"/>
          <p:nvPr/>
        </p:nvSpPr>
        <p:spPr>
          <a:xfrm>
            <a:off x="22680" y="1055944"/>
            <a:ext cx="9135000" cy="5603631"/>
          </a:xfrm>
          <a:prstGeom prst="rect">
            <a:avLst/>
          </a:prstGeom>
          <a:noFill/>
          <a:ln w="0">
            <a:noFill/>
          </a:ln>
        </p:spPr>
        <p:txBody>
          <a:bodyPr lIns="90000" tIns="45000" rIns="90000" bIns="45000" anchor="t">
            <a:noAutofit/>
          </a:bodyPr>
          <a:lstStyle/>
          <a:p>
            <a:pPr marL="342900" marR="0" lvl="0" indent="-342900" algn="l" defTabSz="457200" rtl="0" eaLnBrk="1" fontAlgn="auto" latinLnBrk="0" hangingPunct="1">
              <a:lnSpc>
                <a:spcPct val="100000"/>
              </a:lnSpc>
              <a:spcBef>
                <a:spcPts val="0"/>
              </a:spcBef>
              <a:spcAft>
                <a:spcPts val="0"/>
              </a:spcAft>
              <a:buClrTx/>
              <a:buSzTx/>
              <a:buFontTx/>
              <a:buAutoNum type="arabicPeriod" startAt="5"/>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Οι δυνατότητες  μιας  γόνιμης συνεργασίας,  της </a:t>
            </a:r>
            <a:r>
              <a:rPr kumimoji="0" lang="el-GR" sz="1800" b="0" i="1" u="none" strike="noStrike" kern="1200" cap="none" spc="0" normalizeH="0" baseline="0" noProof="0" dirty="0" err="1">
                <a:ln>
                  <a:noFill/>
                </a:ln>
                <a:solidFill>
                  <a:prstClr val="black"/>
                </a:solidFill>
                <a:effectLst/>
                <a:uLnTx/>
                <a:uFillTx/>
                <a:latin typeface="Trebuchet MS" panose="020B0603020202020204"/>
                <a:ea typeface="+mn-ea"/>
                <a:cs typeface="+mn-cs"/>
              </a:rPr>
              <a:t>Θρησκειοπαιδαγωγικής</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με τη  </a:t>
            </a:r>
          </a:p>
          <a:p>
            <a:pPr marL="342900" marR="0" lvl="0" indent="-34290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Θεολογία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και τη</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 Θρησκειολογία,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μπορούν να υπάρξουν και στο χώρο της </a:t>
            </a:r>
            <a:r>
              <a:rPr kumimoji="0" lang="el-GR" sz="1800" b="0" i="1" u="none" strike="noStrike" kern="1200" cap="none" spc="0" normalizeH="0" baseline="0" noProof="0" dirty="0" err="1">
                <a:ln>
                  <a:noFill/>
                </a:ln>
                <a:solidFill>
                  <a:srgbClr val="0070C0"/>
                </a:solidFill>
                <a:effectLst/>
                <a:uLnTx/>
                <a:uFillTx/>
                <a:latin typeface="Trebuchet MS" panose="020B0603020202020204"/>
                <a:ea typeface="+mn-ea"/>
                <a:cs typeface="+mn-cs"/>
              </a:rPr>
              <a:t>Κατη-χητικής</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 και Χριστιανικής Παιδαγωγικής.</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Tx/>
              <a:buAutoNum type="arabicPeriod" startAt="6"/>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Με Μεταρρύθμιση και Διαφωτισμό η </a:t>
            </a:r>
            <a:r>
              <a:rPr kumimoji="0" lang="el-GR" sz="1800" b="0" i="1" u="none" strike="noStrike" kern="1200" cap="none" spc="0" normalizeH="0" baseline="0" noProof="0" dirty="0" err="1">
                <a:ln>
                  <a:noFill/>
                </a:ln>
                <a:solidFill>
                  <a:prstClr val="black"/>
                </a:solidFill>
                <a:effectLst/>
                <a:uLnTx/>
                <a:uFillTx/>
                <a:latin typeface="Trebuchet MS" panose="020B0603020202020204"/>
                <a:ea typeface="+mn-ea"/>
                <a:cs typeface="+mn-cs"/>
              </a:rPr>
              <a:t>Θρησκειοπαιδαγωγική</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παρουσιάστηκε  ως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δευτερεύων παιδαγωγικός κλάδος</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sng" strike="noStrike" kern="1200" cap="none" spc="0" normalizeH="0" baseline="0" noProof="0" dirty="0">
                <a:ln>
                  <a:noFill/>
                </a:ln>
                <a:solidFill>
                  <a:prstClr val="black"/>
                </a:solidFill>
                <a:effectLst/>
                <a:uLnTx/>
                <a:uFillTx/>
                <a:latin typeface="Trebuchet MS" panose="020B0603020202020204"/>
                <a:ea typeface="+mn-ea"/>
                <a:cs typeface="+mn-cs"/>
              </a:rPr>
              <a:t>Αντίθετα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Schoolbook" panose="02040604050505020304" pitchFamily="18" charset="0"/>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ελληνορθόδοξη παιδεία δε συρρικνώνεται στη θρησκευτική </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διάστα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ση</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του ανθρώπου. Έχει χαρακτήρα </a:t>
            </a:r>
            <a:r>
              <a:rPr kumimoji="0" lang="el-GR" sz="1800" b="0" i="0" u="none" strike="noStrike" kern="1200" cap="none" spc="0" normalizeH="0" baseline="0" noProof="0" dirty="0">
                <a:ln>
                  <a:noFill/>
                </a:ln>
                <a:solidFill>
                  <a:srgbClr val="C00000"/>
                </a:solidFill>
                <a:effectLst/>
                <a:uLnTx/>
                <a:uFillTx/>
                <a:latin typeface="Trebuchet MS" panose="020B0603020202020204"/>
                <a:ea typeface="+mn-ea"/>
                <a:cs typeface="+mn-cs"/>
              </a:rPr>
              <a:t>οικουμενικό</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srgbClr val="C00000"/>
                </a:solidFill>
                <a:effectLst/>
                <a:uLnTx/>
                <a:uFillTx/>
                <a:latin typeface="Trebuchet MS" panose="020B0603020202020204"/>
                <a:ea typeface="+mn-ea"/>
                <a:cs typeface="+mn-cs"/>
              </a:rPr>
              <a:t>καθολικό</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και περιλαμβάνει το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      σύνολο της ανθρώπινης ύπαρξης.</a:t>
            </a: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Η κεντρική παράδοση του έθνους μας είναι η ορθόδοξη, διακρίνεται  για την εκ-</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κλησιαστικότητα</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του ήθους του καινού  ανθρώπου.</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Έτσι,  το αντικείμενο της </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Κατηχητικής και Χριστιανικής  Παιδαγωγικής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είναι  </a:t>
            </a:r>
            <a:r>
              <a:rPr kumimoji="0" lang="el-GR" sz="1800" b="0" i="1" u="none" strike="noStrike" kern="1200" cap="none" spc="0" normalizeH="0" baseline="0" noProof="0" dirty="0">
                <a:ln>
                  <a:noFill/>
                </a:ln>
                <a:solidFill>
                  <a:srgbClr val="C00000"/>
                </a:solidFill>
                <a:effectLst/>
                <a:uLnTx/>
                <a:uFillTx/>
                <a:latin typeface="Trebuchet MS" panose="020B0603020202020204"/>
                <a:ea typeface="+mn-ea"/>
                <a:cs typeface="+mn-cs"/>
              </a:rPr>
              <a:t>ευρύτερο</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από της </a:t>
            </a:r>
            <a:r>
              <a:rPr kumimoji="0" lang="el-GR" sz="1800" b="0" i="1" u="none" strike="noStrike" kern="1200" cap="none" spc="0" normalizeH="0" baseline="0" noProof="0" dirty="0" err="1">
                <a:ln>
                  <a:noFill/>
                </a:ln>
                <a:solidFill>
                  <a:prstClr val="black"/>
                </a:solidFill>
                <a:effectLst/>
                <a:uLnTx/>
                <a:uFillTx/>
                <a:latin typeface="Trebuchet MS" panose="020B0603020202020204"/>
                <a:ea typeface="+mn-ea"/>
                <a:cs typeface="+mn-cs"/>
              </a:rPr>
              <a:t>Θρησκειοπαιδαγωγικής</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Εμπνέει</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και </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διαφωτίζει</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πλήθος παιδαγωγικών προβλημάτων.</a:t>
            </a:r>
          </a:p>
          <a:p>
            <a:pPr marR="0" lvl="0" algn="l" defTabSz="457200" rtl="0" eaLnBrk="1" fontAlgn="auto" latinLnBrk="0" hangingPunct="1">
              <a:lnSpc>
                <a:spcPct val="100000"/>
              </a:lnSpc>
              <a:spcBef>
                <a:spcPts val="0"/>
              </a:spcBef>
              <a:spcAft>
                <a:spcPts val="0"/>
              </a:spcAft>
              <a:buClrTx/>
              <a:buSzTx/>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Συμπεριλαμβάνεται ή πρέπει να συμπεριλαμβάνεται (στον ελληνορθόδοξο χώρο), στους βασικούς κλάδους της  </a:t>
            </a:r>
            <a:r>
              <a:rPr kumimoji="0" lang="el-GR" sz="1800" b="0" i="1" u="none" strike="noStrike" kern="1200" cap="none" spc="0" normalizeH="0" baseline="0" noProof="0" dirty="0">
                <a:ln>
                  <a:noFill/>
                </a:ln>
                <a:solidFill>
                  <a:prstClr val="black"/>
                </a:solidFill>
                <a:effectLst/>
                <a:uLnTx/>
                <a:uFillTx/>
                <a:latin typeface="Trebuchet MS" panose="020B0603020202020204"/>
                <a:ea typeface="+mn-ea"/>
                <a:cs typeface="+mn-cs"/>
              </a:rPr>
              <a:t>Παιδαγωγικής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επιστήμης.</a:t>
            </a:r>
          </a:p>
          <a:p>
            <a:pPr>
              <a:spcBef>
                <a:spcPts val="1191"/>
              </a:spcBef>
              <a:spcAft>
                <a:spcPts val="992"/>
              </a:spcAft>
              <a:buClr>
                <a:srgbClr val="000000"/>
              </a:buClr>
              <a:buSzPct val="45000"/>
            </a:pPr>
            <a:r>
              <a:rPr lang="el-GR" sz="1400" b="0" u="none" strike="noStrike" dirty="0">
                <a:solidFill>
                  <a:srgbClr val="2A6099"/>
                </a:solidFill>
                <a:uFillTx/>
                <a:latin typeface="Arial"/>
              </a:rPr>
              <a:t>.</a:t>
            </a:r>
            <a:r>
              <a:rPr lang="el-GR" sz="1400" b="0" u="none" strike="noStrike" dirty="0">
                <a:solidFill>
                  <a:srgbClr val="000000"/>
                </a:solidFill>
                <a:uFillTx/>
                <a:latin typeface="Arial"/>
              </a:rPr>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3C298-C6C5-E3B1-0A90-C5BA7BD6750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CEC8D24C-B456-8CE0-54C8-62E37200B61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6B378BF2-7F91-716A-6775-69E229F9D92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A394991-419A-C93C-31E6-67E8F15DC6BA}"/>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Arial"/>
                <a:ea typeface="+mn-ea"/>
                <a:cs typeface="+mn-cs"/>
              </a:rPr>
              <a:t>8. Η κατήχηση στην ανατολή από την περίοδο των διωγμών μέχρι την πτώση της Ρωμαϊκής Αυτοκρατορίας </a:t>
            </a:r>
            <a:endParaRPr kumimoji="0" lang="el-GR" sz="24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CC1D57B1-A1FA-5F81-AA8B-54D823D008A8}"/>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9BBB59">
                    <a:lumMod val="75000"/>
                  </a:srgbClr>
                </a:solidFill>
                <a:effectLst/>
                <a:uLnTx/>
                <a:uFillTx/>
                <a:latin typeface="Trebuchet MS" panose="020B0603020202020204" pitchFamily="34" charset="0"/>
              </a:rPr>
              <a:t>Περιεχόμενο κατήχησης: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0" i="0" u="none" strike="noStrike" kern="1200" cap="none" spc="0" normalizeH="0" baseline="0" noProof="0" dirty="0">
              <a:ln>
                <a:noFill/>
              </a:ln>
              <a:solidFill>
                <a:srgbClr val="9BBB59">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1. περιεχόμενο εκπαίδευσης μαθητών σχετιζόμενο και με την κατήχηση τους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chemeClr val="accent1">
                  <a:lumMod val="75000"/>
                </a:schemeClr>
              </a:solidFill>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2. Περιεχόμενο κατήχησης και βασικότερα κατηχητικά έργα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α</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Ασκητικές σειρές ή χριστιανικές ανθολογίες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β) Πραγματείες με Κατηχητικό περιεχόμενο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γ</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Πραγματείες με Δογματικό ηθικό περιεχόμενο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δ) Αγιολογικό-Κατηχητικό περιεχόμενο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ε</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 Υμνολογικό-διδακτικό περιεχόμενο </a:t>
            </a:r>
          </a:p>
        </p:txBody>
      </p:sp>
    </p:spTree>
    <p:extLst>
      <p:ext uri="{BB962C8B-B14F-4D97-AF65-F5344CB8AC3E}">
        <p14:creationId xmlns:p14="http://schemas.microsoft.com/office/powerpoint/2010/main" val="772196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AF7F0-AEFE-2581-DB15-CCDD751E8EE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7CF42F7-858F-E2CF-B136-177D378734D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DD54486C-23D8-8668-EF2E-5C55224D9C0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32CB1B3-3CCA-530C-99DF-ABA026EB7503}"/>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9. Η Κατήχηση στην Ορθόδοξη </a:t>
            </a:r>
            <a:r>
              <a:rPr lang="el-GR" sz="2400" dirty="0">
                <a:solidFill>
                  <a:srgbClr val="FFFFFF"/>
                </a:solidFill>
                <a:latin typeface="Arial"/>
              </a:rPr>
              <a:t>Α</a:t>
            </a:r>
            <a:r>
              <a:rPr kumimoji="0" lang="el-GR" sz="2400" b="0" i="0" u="none" strike="noStrike" kern="1200" cap="none" spc="0" normalizeH="0" baseline="0" noProof="0" dirty="0" err="1">
                <a:ln>
                  <a:noFill/>
                </a:ln>
                <a:solidFill>
                  <a:srgbClr val="FFFFFF"/>
                </a:solidFill>
                <a:effectLst/>
                <a:uLnTx/>
                <a:uFillTx/>
                <a:latin typeface="Arial"/>
                <a:ea typeface="+mn-ea"/>
                <a:cs typeface="+mn-cs"/>
              </a:rPr>
              <a:t>νατολική</a:t>
            </a:r>
            <a:r>
              <a:rPr kumimoji="0" lang="el-GR" sz="2400" b="0" i="0" u="none" strike="noStrike" kern="1200" cap="none" spc="0" normalizeH="0" baseline="0" noProof="0" dirty="0">
                <a:ln>
                  <a:noFill/>
                </a:ln>
                <a:solidFill>
                  <a:srgbClr val="FFFFFF"/>
                </a:solidFill>
                <a:effectLst/>
                <a:uLnTx/>
                <a:uFillTx/>
                <a:latin typeface="Arial"/>
                <a:ea typeface="+mn-ea"/>
                <a:cs typeface="+mn-cs"/>
              </a:rPr>
              <a:t>  Εκκλησία από την πτώση της Ρωμαϊκής </a:t>
            </a:r>
            <a:r>
              <a:rPr lang="el-GR" sz="2400" dirty="0">
                <a:solidFill>
                  <a:srgbClr val="FFFFFF"/>
                </a:solidFill>
                <a:latin typeface="Arial"/>
              </a:rPr>
              <a:t>Α</a:t>
            </a:r>
            <a:r>
              <a:rPr kumimoji="0" lang="el-GR" sz="2400" b="0" i="0" u="none" strike="noStrike" kern="1200" cap="none" spc="0" normalizeH="0" baseline="0" noProof="0" dirty="0" err="1">
                <a:ln>
                  <a:noFill/>
                </a:ln>
                <a:solidFill>
                  <a:srgbClr val="FFFFFF"/>
                </a:solidFill>
                <a:effectLst/>
                <a:uLnTx/>
                <a:uFillTx/>
                <a:latin typeface="Arial"/>
                <a:ea typeface="+mn-ea"/>
                <a:cs typeface="+mn-cs"/>
              </a:rPr>
              <a:t>υτοκρατορίας</a:t>
            </a:r>
            <a:r>
              <a:rPr kumimoji="0" lang="el-GR" sz="2400" b="0" i="0" u="none" strike="noStrike" kern="1200" cap="none" spc="0" normalizeH="0" baseline="0" noProof="0" dirty="0">
                <a:ln>
                  <a:noFill/>
                </a:ln>
                <a:solidFill>
                  <a:srgbClr val="FFFFFF"/>
                </a:solidFill>
                <a:effectLst/>
                <a:uLnTx/>
                <a:uFillTx/>
                <a:latin typeface="Arial"/>
                <a:ea typeface="+mn-ea"/>
                <a:cs typeface="+mn-cs"/>
              </a:rPr>
              <a:t> έως τον 19</a:t>
            </a:r>
            <a:r>
              <a:rPr kumimoji="0" lang="el-GR" sz="2400" b="0" i="0" u="none" strike="noStrike" kern="1200" cap="none" spc="0" normalizeH="0" baseline="30000" noProof="0" dirty="0">
                <a:ln>
                  <a:noFill/>
                </a:ln>
                <a:solidFill>
                  <a:srgbClr val="FFFFFF"/>
                </a:solidFill>
                <a:effectLst/>
                <a:uLnTx/>
                <a:uFillTx/>
                <a:latin typeface="Arial"/>
                <a:ea typeface="+mn-ea"/>
                <a:cs typeface="+mn-cs"/>
              </a:rPr>
              <a:t>Ο</a:t>
            </a:r>
            <a:r>
              <a:rPr kumimoji="0" lang="el-GR" sz="2400" b="0" i="0" u="none" strike="noStrike" kern="1200" cap="none" spc="0" normalizeH="0" baseline="0" noProof="0" dirty="0">
                <a:ln>
                  <a:noFill/>
                </a:ln>
                <a:solidFill>
                  <a:srgbClr val="FFFFFF"/>
                </a:solidFill>
                <a:effectLst/>
                <a:uLnTx/>
                <a:uFillTx/>
                <a:latin typeface="Arial"/>
                <a:ea typeface="+mn-ea"/>
                <a:cs typeface="+mn-cs"/>
              </a:rPr>
              <a:t> αιώνα  </a:t>
            </a:r>
          </a:p>
        </p:txBody>
      </p:sp>
      <p:sp>
        <p:nvSpPr>
          <p:cNvPr id="99" name="TextBox 98">
            <a:extLst>
              <a:ext uri="{FF2B5EF4-FFF2-40B4-BE49-F238E27FC236}">
                <a16:creationId xmlns:a16="http://schemas.microsoft.com/office/drawing/2014/main" id="{BD83DF10-5310-027D-FC13-CC15B299BE29}"/>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Τα βασικά κέντρα της Ορθοδοξίας ήταν υπό την κυριαρχία των Τούρκων.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Κ</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άθε</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νέο μέτρο και πρόοδος ήταν δύσκολη.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Η τέλεση του μυστηρίου του Χρίσματος μαζί με του Βαπτίσματος στη νηπιακή ηλικία δεν υποχρέωνε τους λειτουργούς της για την κατήχηση των παιδιών.</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Πτώση </a:t>
            </a:r>
            <a:r>
              <a:rPr lang="el-GR" sz="2000" b="1" dirty="0">
                <a:solidFill>
                  <a:srgbClr val="4F81BD">
                    <a:lumMod val="75000"/>
                  </a:srgbClr>
                </a:solidFill>
                <a:latin typeface="Trebuchet MS" panose="020B0603020202020204" pitchFamily="34" charset="0"/>
              </a:rPr>
              <a:t>Κ</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ωνσταντινούπολης</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=&gt; οικονομική, πνευματική και ηθική εγκατάλειψη και άλωση των ορθόδοξων πιστών (Ρωμιοί βοηθούσαν μουσουλμάνους και μεταλλαγή των ίδιων)=&gt;</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Κρυπτοχριστιανοί</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Πόντιοι και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Κρήτες</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μουσουλμάνοι,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αλεβίτες</a:t>
            </a:r>
            <a:r>
              <a:rPr lang="el-GR" sz="2000" b="1" dirty="0">
                <a:solidFill>
                  <a:srgbClr val="4F81BD">
                    <a:lumMod val="75000"/>
                  </a:srgbClr>
                </a:solidFill>
                <a:latin typeface="Trebuchet MS" panose="020B0603020202020204" pitchFamily="34" charset="0"/>
              </a:rPr>
              <a:t>, </a:t>
            </a:r>
            <a:r>
              <a:rPr lang="el-GR" sz="2000" b="1" dirty="0" err="1">
                <a:solidFill>
                  <a:srgbClr val="4F81BD">
                    <a:lumMod val="75000"/>
                  </a:srgbClr>
                </a:solidFill>
                <a:latin typeface="Trebuchet MS" panose="020B0603020202020204" pitchFamily="34" charset="0"/>
              </a:rPr>
              <a:t>βααλάδες</a:t>
            </a:r>
            <a:r>
              <a:rPr lang="el-GR" sz="2000" b="1" dirty="0">
                <a:solidFill>
                  <a:srgbClr val="4F81BD">
                    <a:lumMod val="75000"/>
                  </a:srgbClr>
                </a:solidFill>
                <a:latin typeface="Trebuchet MS" panose="020B0603020202020204" pitchFamily="34" charset="0"/>
              </a:rPr>
              <a:t>.</a:t>
            </a: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endParaRPr kumimoji="0" lang="el-GR" sz="2400" i="0" u="none" strike="noStrike" kern="1200" cap="none" spc="0" normalizeH="0" baseline="0" noProof="0" dirty="0">
              <a:ln>
                <a:noFill/>
              </a:ln>
              <a:solidFill>
                <a:srgbClr val="4F81BD">
                  <a:lumMod val="75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i="0" u="none" strike="noStrike" kern="1200" cap="none" spc="0" normalizeH="0" baseline="0" noProof="0" dirty="0">
              <a:ln>
                <a:noFill/>
              </a:ln>
              <a:solidFill>
                <a:srgbClr val="4F81BD">
                  <a:lumMod val="75000"/>
                </a:srgbClr>
              </a:solidFill>
              <a:effectLst/>
              <a:uLnTx/>
              <a:uFillTx/>
              <a:latin typeface="Calibri"/>
              <a:ea typeface="+mn-ea"/>
              <a:cs typeface="+mn-cs"/>
            </a:endParaRPr>
          </a:p>
        </p:txBody>
      </p:sp>
    </p:spTree>
    <p:extLst>
      <p:ext uri="{BB962C8B-B14F-4D97-AF65-F5344CB8AC3E}">
        <p14:creationId xmlns:p14="http://schemas.microsoft.com/office/powerpoint/2010/main" val="1851667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B8089-0725-459C-87D8-6E64DD69466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06687FB6-0D21-D5B2-13B9-E9058210B2D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3E7EEED-8B0C-23F1-1659-58874DE2928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8F47D50A-1163-AD1E-A485-35EF439172B9}"/>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9. Η Κατήχηση στην Ορθόδοξη Α</a:t>
            </a:r>
            <a:r>
              <a:rPr kumimoji="0" lang="el-GR" sz="2400" b="0" i="0" u="none" strike="noStrike" kern="1200" cap="none" spc="0" normalizeH="0" baseline="0" noProof="0" dirty="0" err="1">
                <a:ln>
                  <a:noFill/>
                </a:ln>
                <a:solidFill>
                  <a:srgbClr val="FFFFFF"/>
                </a:solidFill>
                <a:effectLst/>
                <a:uLnTx/>
                <a:uFillTx/>
                <a:latin typeface="Arial"/>
                <a:ea typeface="+mn-ea"/>
                <a:cs typeface="+mn-cs"/>
              </a:rPr>
              <a:t>νατολική</a:t>
            </a:r>
            <a:r>
              <a:rPr kumimoji="0" lang="el-GR" sz="2400" b="0" i="0" u="none" strike="noStrike" kern="1200" cap="none" spc="0" normalizeH="0" baseline="0" noProof="0" dirty="0">
                <a:ln>
                  <a:noFill/>
                </a:ln>
                <a:solidFill>
                  <a:srgbClr val="FFFFFF"/>
                </a:solidFill>
                <a:effectLst/>
                <a:uLnTx/>
                <a:uFillTx/>
                <a:latin typeface="Arial"/>
                <a:ea typeface="+mn-ea"/>
                <a:cs typeface="+mn-cs"/>
              </a:rPr>
              <a:t>  Εκκλησία από την πτώση της Ρωμαϊκής Α</a:t>
            </a:r>
            <a:r>
              <a:rPr kumimoji="0" lang="el-GR" sz="2400" b="0" i="0" u="none" strike="noStrike" kern="1200" cap="none" spc="0" normalizeH="0" baseline="0" noProof="0" dirty="0" err="1">
                <a:ln>
                  <a:noFill/>
                </a:ln>
                <a:solidFill>
                  <a:srgbClr val="FFFFFF"/>
                </a:solidFill>
                <a:effectLst/>
                <a:uLnTx/>
                <a:uFillTx/>
                <a:latin typeface="Arial"/>
                <a:ea typeface="+mn-ea"/>
                <a:cs typeface="+mn-cs"/>
              </a:rPr>
              <a:t>υτοκρατορίας</a:t>
            </a:r>
            <a:r>
              <a:rPr kumimoji="0" lang="el-GR" sz="2400" b="0" i="0" u="none" strike="noStrike" kern="1200" cap="none" spc="0" normalizeH="0" baseline="0" noProof="0" dirty="0">
                <a:ln>
                  <a:noFill/>
                </a:ln>
                <a:solidFill>
                  <a:srgbClr val="FFFFFF"/>
                </a:solidFill>
                <a:effectLst/>
                <a:uLnTx/>
                <a:uFillTx/>
                <a:latin typeface="Arial"/>
                <a:ea typeface="+mn-ea"/>
                <a:cs typeface="+mn-cs"/>
              </a:rPr>
              <a:t> έως τον 19</a:t>
            </a:r>
            <a:r>
              <a:rPr kumimoji="0" lang="el-GR" sz="2400" b="0" i="0" u="none" strike="noStrike" kern="1200" cap="none" spc="0" normalizeH="0" baseline="30000" noProof="0" dirty="0">
                <a:ln>
                  <a:noFill/>
                </a:ln>
                <a:solidFill>
                  <a:srgbClr val="FFFFFF"/>
                </a:solidFill>
                <a:effectLst/>
                <a:uLnTx/>
                <a:uFillTx/>
                <a:latin typeface="Arial"/>
                <a:ea typeface="+mn-ea"/>
                <a:cs typeface="+mn-cs"/>
              </a:rPr>
              <a:t>Ο</a:t>
            </a:r>
            <a:r>
              <a:rPr kumimoji="0" lang="el-GR" sz="2400" b="0" i="0" u="none" strike="noStrike" kern="1200" cap="none" spc="0" normalizeH="0" baseline="0" noProof="0" dirty="0">
                <a:ln>
                  <a:noFill/>
                </a:ln>
                <a:solidFill>
                  <a:srgbClr val="FFFFFF"/>
                </a:solidFill>
                <a:effectLst/>
                <a:uLnTx/>
                <a:uFillTx/>
                <a:latin typeface="Arial"/>
                <a:ea typeface="+mn-ea"/>
                <a:cs typeface="+mn-cs"/>
              </a:rPr>
              <a:t> αιώνα  </a:t>
            </a:r>
          </a:p>
        </p:txBody>
      </p:sp>
      <p:sp>
        <p:nvSpPr>
          <p:cNvPr id="99" name="TextBox 98">
            <a:extLst>
              <a:ext uri="{FF2B5EF4-FFF2-40B4-BE49-F238E27FC236}">
                <a16:creationId xmlns:a16="http://schemas.microsoft.com/office/drawing/2014/main" id="{0F1B3F7D-AD47-DD54-1FC8-605C04D7DBA0}"/>
              </a:ext>
            </a:extLst>
          </p:cNvPr>
          <p:cNvSpPr txBox="1"/>
          <p:nvPr/>
        </p:nvSpPr>
        <p:spPr>
          <a:xfrm>
            <a:off x="0" y="1195753"/>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Φ</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ροντίδα</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της ελληνικής ορθόδοξης εκκλησίας για τη δωρεάν εκπαίδευση των παιδιών.</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2">
                    <a:lumMod val="75000"/>
                  </a:schemeClr>
                </a:solidFill>
                <a:effectLst/>
                <a:uLnTx/>
                <a:uFillTx/>
                <a:latin typeface="Trebuchet MS" panose="020B0603020202020204" pitchFamily="34" charset="0"/>
                <a:sym typeface="Wingdings" panose="05000000000000000000" pitchFamily="2" charset="2"/>
              </a:rPr>
              <a:t>Άλωση </a:t>
            </a:r>
            <a:r>
              <a:rPr lang="el-GR" sz="2000" b="1" dirty="0" err="1">
                <a:solidFill>
                  <a:schemeClr val="accent2">
                    <a:lumMod val="75000"/>
                  </a:schemeClr>
                </a:solidFill>
                <a:latin typeface="Trebuchet MS" panose="020B0603020202020204" pitchFamily="34" charset="0"/>
                <a:sym typeface="Wingdings" panose="05000000000000000000" pitchFamily="2" charset="2"/>
              </a:rPr>
              <a:t>Πό</a:t>
            </a:r>
            <a:r>
              <a:rPr kumimoji="0" lang="el-GR" sz="2000" b="1" i="0" u="none" strike="noStrike" kern="1200" cap="none" spc="0" normalizeH="0" baseline="0" noProof="0" dirty="0" err="1">
                <a:ln>
                  <a:noFill/>
                </a:ln>
                <a:solidFill>
                  <a:schemeClr val="accent2">
                    <a:lumMod val="75000"/>
                  </a:schemeClr>
                </a:solidFill>
                <a:effectLst/>
                <a:uLnTx/>
                <a:uFillTx/>
                <a:latin typeface="Trebuchet MS" panose="020B0603020202020204" pitchFamily="34" charset="0"/>
                <a:sym typeface="Wingdings" panose="05000000000000000000" pitchFamily="2" charset="2"/>
              </a:rPr>
              <a:t>λης</a:t>
            </a:r>
            <a:r>
              <a:rPr kumimoji="0" lang="el-GR" sz="2000" b="1" i="0" u="none" strike="noStrike" kern="1200" cap="none" spc="0" normalizeH="0" baseline="0" noProof="0" dirty="0">
                <a:ln>
                  <a:noFill/>
                </a:ln>
                <a:solidFill>
                  <a:schemeClr val="accent2">
                    <a:lumMod val="75000"/>
                  </a:schemeClr>
                </a:solidFill>
                <a:effectLst/>
                <a:uLnTx/>
                <a:uFillTx/>
                <a:latin typeface="Trebuchet MS" panose="020B0603020202020204" pitchFamily="34" charset="0"/>
                <a:sym typeface="Wingdings" panose="05000000000000000000" pitchFamily="2" charset="2"/>
              </a:rPr>
              <a:t>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sym typeface="Wingdings" panose="05000000000000000000" pitchFamily="2" charset="2"/>
              </a:rPr>
              <a:t> Λόγιοι στη δύση, εκπαιδευτικός μαρασμός, ίδρυση σχολείων υπό την εποπτεία των επισκόπων κρυφά από μουσουλμάνους.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sym typeface="Wingdings" panose="05000000000000000000" pitchFamily="2" charset="2"/>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C00000"/>
                </a:solidFill>
                <a:latin typeface="Trebuchet MS" panose="020B0603020202020204" pitchFamily="34" charset="0"/>
                <a:sym typeface="Wingdings" panose="05000000000000000000" pitchFamily="2" charset="2"/>
              </a:rPr>
              <a:t>16</a:t>
            </a:r>
            <a:r>
              <a:rPr lang="el-GR" sz="2000" b="1" baseline="30000" dirty="0">
                <a:solidFill>
                  <a:srgbClr val="C00000"/>
                </a:solidFill>
                <a:latin typeface="Trebuchet MS" panose="020B0603020202020204" pitchFamily="34" charset="0"/>
                <a:sym typeface="Wingdings" panose="05000000000000000000" pitchFamily="2" charset="2"/>
              </a:rPr>
              <a:t>ος</a:t>
            </a:r>
            <a:r>
              <a:rPr lang="el-GR" sz="2000" b="1" dirty="0">
                <a:solidFill>
                  <a:srgbClr val="C00000"/>
                </a:solidFill>
                <a:latin typeface="Trebuchet MS" panose="020B0603020202020204" pitchFamily="34" charset="0"/>
                <a:sym typeface="Wingdings" panose="05000000000000000000" pitchFamily="2" charset="2"/>
              </a:rPr>
              <a:t> αι. </a:t>
            </a:r>
            <a:r>
              <a:rPr lang="el-GR" sz="2000" b="1" dirty="0">
                <a:solidFill>
                  <a:srgbClr val="4F81BD">
                    <a:lumMod val="75000"/>
                  </a:srgbClr>
                </a:solidFill>
                <a:latin typeface="Trebuchet MS" panose="020B0603020202020204" pitchFamily="34" charset="0"/>
                <a:sym typeface="Wingdings" panose="05000000000000000000" pitchFamily="2" charset="2"/>
              </a:rPr>
              <a:t>Οι επίσκοποι στηρίζουν δωρεάν παιδεία.</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rgbClr val="4F81BD">
                  <a:lumMod val="75000"/>
                </a:srgbClr>
              </a:solidFill>
              <a:latin typeface="Trebuchet MS" panose="020B0603020202020204" pitchFamily="34" charset="0"/>
              <a:sym typeface="Wingdings" panose="05000000000000000000" pitchFamily="2" charset="2"/>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C00000"/>
                </a:solidFill>
                <a:latin typeface="Trebuchet MS" panose="020B0603020202020204" pitchFamily="34" charset="0"/>
                <a:sym typeface="Wingdings" panose="05000000000000000000" pitchFamily="2" charset="2"/>
              </a:rPr>
              <a:t>17</a:t>
            </a:r>
            <a:r>
              <a:rPr lang="el-GR" sz="2000" b="1" baseline="30000" dirty="0">
                <a:solidFill>
                  <a:srgbClr val="C00000"/>
                </a:solidFill>
                <a:latin typeface="Trebuchet MS" panose="020B0603020202020204" pitchFamily="34" charset="0"/>
                <a:sym typeface="Wingdings" panose="05000000000000000000" pitchFamily="2" charset="2"/>
              </a:rPr>
              <a:t>ος</a:t>
            </a:r>
            <a:r>
              <a:rPr lang="el-GR" sz="2000" b="1" dirty="0">
                <a:solidFill>
                  <a:srgbClr val="C00000"/>
                </a:solidFill>
                <a:latin typeface="Trebuchet MS" panose="020B0603020202020204" pitchFamily="34" charset="0"/>
                <a:sym typeface="Wingdings" panose="05000000000000000000" pitchFamily="2" charset="2"/>
              </a:rPr>
              <a:t> αι. </a:t>
            </a:r>
            <a:r>
              <a:rPr lang="el-GR" sz="2000" b="1" dirty="0">
                <a:solidFill>
                  <a:srgbClr val="4F81BD">
                    <a:lumMod val="75000"/>
                  </a:srgbClr>
                </a:solidFill>
                <a:latin typeface="Trebuchet MS" panose="020B0603020202020204" pitchFamily="34" charset="0"/>
                <a:sym typeface="Wingdings" panose="05000000000000000000" pitchFamily="2" charset="2"/>
              </a:rPr>
              <a:t>ίδρυση σχολείων.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rgbClr val="4F81BD">
                  <a:lumMod val="75000"/>
                </a:srgbClr>
              </a:solidFill>
              <a:latin typeface="Trebuchet MS" panose="020B0603020202020204" pitchFamily="34" charset="0"/>
              <a:sym typeface="Wingdings" panose="05000000000000000000" pitchFamily="2" charset="2"/>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sym typeface="Wingdings" panose="05000000000000000000" pitchFamily="2" charset="2"/>
              </a:rPr>
              <a:t>Τουρκοκρατία (1453 -1821): διάκριση σχολείων σε κοινά ή λαϊκά και Ανώτερης εκπαίδευσης (Μεγάλη του Γένους Σχολή, Ακαδημία, Λύκειο, Μουσείο, Σχολή, Γυμνάσιο, Φροντιστήριο). </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4F81BD">
                    <a:lumMod val="75000"/>
                  </a:srgbClr>
                </a:solidFill>
                <a:latin typeface="Trebuchet MS" panose="020B0603020202020204" pitchFamily="34" charset="0"/>
                <a:sym typeface="Wingdings" panose="05000000000000000000" pitchFamily="2" charset="2"/>
              </a:rPr>
              <a:t>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sym typeface="Wingdings" panose="05000000000000000000" pitchFamily="2" charset="2"/>
              </a:rPr>
              <a:t>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C00000"/>
                </a:solidFill>
                <a:effectLst/>
                <a:uLnTx/>
                <a:uFillTx/>
                <a:latin typeface="Trebuchet MS" panose="020B0603020202020204" pitchFamily="34" charset="0"/>
              </a:rPr>
              <a:t>Διδακτικά βιβλία</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r>
              <a:rPr lang="el-GR" sz="2000" b="1" dirty="0">
                <a:solidFill>
                  <a:srgbClr val="4F81BD">
                    <a:lumMod val="75000"/>
                  </a:srgbClr>
                </a:solidFill>
                <a:latin typeface="Trebuchet MS" panose="020B0603020202020204" pitchFamily="34" charset="0"/>
              </a:rPr>
              <a:t>Ο</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κτώηχος</a:t>
            </a:r>
            <a:r>
              <a:rPr lang="el-GR" sz="2000" b="1" dirty="0">
                <a:solidFill>
                  <a:srgbClr val="4F81BD">
                    <a:lumMod val="75000"/>
                  </a:srgbClr>
                </a:solidFill>
                <a:latin typeface="Trebuchet MS" panose="020B0603020202020204" pitchFamily="34" charset="0"/>
              </a:rPr>
              <a:t>, </a:t>
            </a:r>
            <a:r>
              <a:rPr lang="el-GR" sz="2000" b="1" dirty="0" err="1">
                <a:solidFill>
                  <a:srgbClr val="4F81BD">
                    <a:lumMod val="75000"/>
                  </a:srgbClr>
                </a:solidFill>
                <a:latin typeface="Trebuchet MS" panose="020B0603020202020204" pitchFamily="34" charset="0"/>
              </a:rPr>
              <a:t>Κυριακάδιο</a:t>
            </a:r>
            <a:r>
              <a:rPr lang="el-GR" sz="2000" b="1" dirty="0">
                <a:solidFill>
                  <a:srgbClr val="4F81BD">
                    <a:lumMod val="75000"/>
                  </a:srgbClr>
                </a:solidFill>
                <a:latin typeface="Trebuchet MS" panose="020B0603020202020204" pitchFamily="34" charset="0"/>
              </a:rPr>
              <a:t> του Δαμασκηνού, Ψαλτήρι, Απόστολος, Μηναίο (Αθήνα, Ανώτερη τάξη).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p:txBody>
      </p:sp>
    </p:spTree>
    <p:extLst>
      <p:ext uri="{BB962C8B-B14F-4D97-AF65-F5344CB8AC3E}">
        <p14:creationId xmlns:p14="http://schemas.microsoft.com/office/powerpoint/2010/main" val="20811678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E6E74-3926-5188-70E9-661E4622E8B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B041B29-31D3-BD6F-AEA7-6C164C69C3E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1B7F255-A593-3921-A08F-7A0603C7FA2B}"/>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F71440A4-1DC5-007F-EC69-7BD8F262DC9C}"/>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9. Η Κατήχηση στην Ορθόδοξη Α</a:t>
            </a:r>
            <a:r>
              <a:rPr kumimoji="0" lang="el-GR" sz="2400" b="0" i="0" u="none" strike="noStrike" kern="1200" cap="none" spc="0" normalizeH="0" baseline="0" noProof="0" dirty="0" err="1">
                <a:ln>
                  <a:noFill/>
                </a:ln>
                <a:solidFill>
                  <a:srgbClr val="FFFFFF"/>
                </a:solidFill>
                <a:effectLst/>
                <a:uLnTx/>
                <a:uFillTx/>
                <a:latin typeface="Arial"/>
                <a:ea typeface="+mn-ea"/>
                <a:cs typeface="+mn-cs"/>
              </a:rPr>
              <a:t>νατολική</a:t>
            </a:r>
            <a:r>
              <a:rPr kumimoji="0" lang="el-GR" sz="2400" b="0" i="0" u="none" strike="noStrike" kern="1200" cap="none" spc="0" normalizeH="0" baseline="0" noProof="0" dirty="0">
                <a:ln>
                  <a:noFill/>
                </a:ln>
                <a:solidFill>
                  <a:srgbClr val="FFFFFF"/>
                </a:solidFill>
                <a:effectLst/>
                <a:uLnTx/>
                <a:uFillTx/>
                <a:latin typeface="Arial"/>
                <a:ea typeface="+mn-ea"/>
                <a:cs typeface="+mn-cs"/>
              </a:rPr>
              <a:t>  Εκκλησία από την πτώση της Ρωμαϊκής Α</a:t>
            </a:r>
            <a:r>
              <a:rPr kumimoji="0" lang="el-GR" sz="2400" b="0" i="0" u="none" strike="noStrike" kern="1200" cap="none" spc="0" normalizeH="0" baseline="0" noProof="0" dirty="0" err="1">
                <a:ln>
                  <a:noFill/>
                </a:ln>
                <a:solidFill>
                  <a:srgbClr val="FFFFFF"/>
                </a:solidFill>
                <a:effectLst/>
                <a:uLnTx/>
                <a:uFillTx/>
                <a:latin typeface="Arial"/>
                <a:ea typeface="+mn-ea"/>
                <a:cs typeface="+mn-cs"/>
              </a:rPr>
              <a:t>υτοκρατορίας</a:t>
            </a:r>
            <a:r>
              <a:rPr kumimoji="0" lang="el-GR" sz="2400" b="0" i="0" u="none" strike="noStrike" kern="1200" cap="none" spc="0" normalizeH="0" baseline="0" noProof="0" dirty="0">
                <a:ln>
                  <a:noFill/>
                </a:ln>
                <a:solidFill>
                  <a:srgbClr val="FFFFFF"/>
                </a:solidFill>
                <a:effectLst/>
                <a:uLnTx/>
                <a:uFillTx/>
                <a:latin typeface="Arial"/>
                <a:ea typeface="+mn-ea"/>
                <a:cs typeface="+mn-cs"/>
              </a:rPr>
              <a:t> έως τον 19</a:t>
            </a:r>
            <a:r>
              <a:rPr kumimoji="0" lang="el-GR" sz="2400" b="0" i="0" u="none" strike="noStrike" kern="1200" cap="none" spc="0" normalizeH="0" baseline="30000" noProof="0" dirty="0">
                <a:ln>
                  <a:noFill/>
                </a:ln>
                <a:solidFill>
                  <a:srgbClr val="FFFFFF"/>
                </a:solidFill>
                <a:effectLst/>
                <a:uLnTx/>
                <a:uFillTx/>
                <a:latin typeface="Arial"/>
                <a:ea typeface="+mn-ea"/>
                <a:cs typeface="+mn-cs"/>
              </a:rPr>
              <a:t>Ο</a:t>
            </a:r>
            <a:r>
              <a:rPr kumimoji="0" lang="el-GR" sz="2400" b="0" i="0" u="none" strike="noStrike" kern="1200" cap="none" spc="0" normalizeH="0" baseline="0" noProof="0" dirty="0">
                <a:ln>
                  <a:noFill/>
                </a:ln>
                <a:solidFill>
                  <a:srgbClr val="FFFFFF"/>
                </a:solidFill>
                <a:effectLst/>
                <a:uLnTx/>
                <a:uFillTx/>
                <a:latin typeface="Arial"/>
                <a:ea typeface="+mn-ea"/>
                <a:cs typeface="+mn-cs"/>
              </a:rPr>
              <a:t> αιώνα  </a:t>
            </a:r>
          </a:p>
        </p:txBody>
      </p:sp>
      <p:sp>
        <p:nvSpPr>
          <p:cNvPr id="99" name="TextBox 98">
            <a:extLst>
              <a:ext uri="{FF2B5EF4-FFF2-40B4-BE49-F238E27FC236}">
                <a16:creationId xmlns:a16="http://schemas.microsoft.com/office/drawing/2014/main" id="{751AAF26-C61A-8FB5-173E-5C99BB8966F1}"/>
              </a:ext>
            </a:extLst>
          </p:cNvPr>
          <p:cNvSpPr txBox="1"/>
          <p:nvPr/>
        </p:nvSpPr>
        <p:spPr>
          <a:xfrm>
            <a:off x="9000" y="1172307"/>
            <a:ext cx="9135000" cy="5521570"/>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Η Κατήχηση στην Ελληνορθόδοξη </a:t>
            </a:r>
            <a:r>
              <a:rPr lang="el-GR" sz="2000" b="1" dirty="0">
                <a:solidFill>
                  <a:srgbClr val="7030A0"/>
                </a:solidFill>
                <a:latin typeface="Trebuchet MS" panose="020B0603020202020204" pitchFamily="34" charset="0"/>
              </a:rPr>
              <a:t>Ε</a:t>
            </a:r>
            <a:r>
              <a:rPr kumimoji="0" lang="el-GR" sz="2000" b="1" i="0" u="none" strike="noStrike" kern="1200" cap="none" spc="0" normalizeH="0" baseline="0" noProof="0" dirty="0" err="1">
                <a:ln>
                  <a:noFill/>
                </a:ln>
                <a:solidFill>
                  <a:srgbClr val="7030A0"/>
                </a:solidFill>
                <a:effectLst/>
                <a:uLnTx/>
                <a:uFillTx/>
                <a:latin typeface="Trebuchet MS" panose="020B0603020202020204" pitchFamily="34" charset="0"/>
              </a:rPr>
              <a:t>κκλησία</a:t>
            </a: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4F81BD">
                    <a:lumMod val="75000"/>
                  </a:srgbClr>
                </a:solidFill>
                <a:latin typeface="Trebuchet MS" panose="020B0603020202020204" pitchFamily="34" charset="0"/>
              </a:rPr>
              <a:t>α</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Κατηχητήριοι λόγοι ή κατηχήσεις που επανεκδίδονται στη </a:t>
            </a:r>
            <a:r>
              <a:rPr lang="el-GR" sz="2000" b="1" dirty="0">
                <a:solidFill>
                  <a:srgbClr val="4F81BD">
                    <a:lumMod val="75000"/>
                  </a:srgbClr>
                </a:solidFill>
                <a:latin typeface="Trebuchet MS" panose="020B0603020202020204" pitchFamily="34" charset="0"/>
              </a:rPr>
              <a:t>Β</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ενετία</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4F81BD">
                    <a:lumMod val="75000"/>
                  </a:srgbClr>
                </a:solidFill>
                <a:latin typeface="Trebuchet MS" panose="020B0603020202020204" pitchFamily="34" charset="0"/>
              </a:rPr>
              <a:t>    Α</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γ. Θεοδώρου </a:t>
            </a:r>
            <a:r>
              <a:rPr lang="el-GR" sz="2000" b="1" dirty="0">
                <a:solidFill>
                  <a:srgbClr val="4F81BD">
                    <a:lumMod val="75000"/>
                  </a:srgbClr>
                </a:solidFill>
                <a:latin typeface="Trebuchet MS" panose="020B0603020202020204" pitchFamily="34" charset="0"/>
              </a:rPr>
              <a:t>Σ</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τουδίτη</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Κυρίλλου </a:t>
            </a:r>
            <a:r>
              <a:rPr lang="el-GR" sz="2000" b="1" dirty="0">
                <a:solidFill>
                  <a:srgbClr val="4F81BD">
                    <a:lumMod val="75000"/>
                  </a:srgbClr>
                </a:solidFill>
                <a:latin typeface="Trebuchet MS" panose="020B0603020202020204" pitchFamily="34" charset="0"/>
              </a:rPr>
              <a:t>Ι</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εροσολύμων</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4F81BD">
                    <a:lumMod val="75000"/>
                  </a:srgbClr>
                </a:solidFill>
                <a:latin typeface="Trebuchet MS" panose="020B0603020202020204" pitchFamily="34" charset="0"/>
              </a:rPr>
              <a:t>β) χριστιανικές ανθολογίες σπουδαίων πατέρων της εκκλησίας  «</a:t>
            </a:r>
            <a:r>
              <a:rPr lang="el-GR" sz="2000" b="1" dirty="0" err="1">
                <a:solidFill>
                  <a:srgbClr val="4F81BD">
                    <a:lumMod val="75000"/>
                  </a:srgbClr>
                </a:solidFill>
                <a:latin typeface="Trebuchet MS" panose="020B0603020202020204" pitchFamily="34" charset="0"/>
              </a:rPr>
              <a:t>Μαργαρίται</a:t>
            </a:r>
            <a:r>
              <a:rPr lang="el-GR" sz="2000" b="1" dirty="0">
                <a:solidFill>
                  <a:srgbClr val="4F81BD">
                    <a:lumMod val="75000"/>
                  </a:srgbClr>
                </a:solidFill>
                <a:latin typeface="Trebuchet MS" panose="020B0603020202020204" pitchFamily="34" charset="0"/>
              </a:rPr>
              <a:t>»</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4F81BD">
                    <a:lumMod val="75000"/>
                  </a:srgbClr>
                </a:solidFill>
                <a:latin typeface="Trebuchet MS" panose="020B0603020202020204" pitchFamily="34" charset="0"/>
              </a:rPr>
              <a:t>γ</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«Δημόσιες πραγματείες»</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4F81BD">
                    <a:lumMod val="75000"/>
                  </a:srgbClr>
                </a:solidFill>
                <a:latin typeface="Trebuchet MS" panose="020B0603020202020204" pitchFamily="34" charset="0"/>
              </a:rPr>
              <a:t>δ) </a:t>
            </a:r>
            <a:r>
              <a:rPr lang="el-GR" sz="2000" b="1" dirty="0" err="1">
                <a:solidFill>
                  <a:srgbClr val="4F81BD">
                    <a:lumMod val="75000"/>
                  </a:srgbClr>
                </a:solidFill>
                <a:latin typeface="Trebuchet MS" panose="020B0603020202020204" pitchFamily="34" charset="0"/>
              </a:rPr>
              <a:t>Μαρτυρολόγιον</a:t>
            </a:r>
            <a:r>
              <a:rPr lang="el-GR" sz="2000" b="1" dirty="0">
                <a:solidFill>
                  <a:srgbClr val="4F81BD">
                    <a:lumMod val="75000"/>
                  </a:srgbClr>
                </a:solidFill>
                <a:latin typeface="Trebuchet MS" panose="020B0603020202020204" pitchFamily="34" charset="0"/>
              </a:rPr>
              <a:t> και βίοι αγίων </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4F81BD">
                    <a:lumMod val="75000"/>
                  </a:srgbClr>
                </a:solidFill>
                <a:latin typeface="Trebuchet MS" panose="020B0603020202020204" pitchFamily="34" charset="0"/>
              </a:rPr>
              <a:t>ε</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r>
              <a:rPr lang="el-GR" sz="2000" b="1" dirty="0">
                <a:solidFill>
                  <a:srgbClr val="4F81BD">
                    <a:lumMod val="75000"/>
                  </a:srgbClr>
                </a:solidFill>
                <a:latin typeface="Trebuchet MS" panose="020B0603020202020204" pitchFamily="34" charset="0"/>
              </a:rPr>
              <a:t>Λ</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αυσαϊκόν</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lang="el-GR" sz="2000" b="1" dirty="0" err="1">
                <a:solidFill>
                  <a:srgbClr val="4F81BD">
                    <a:lumMod val="75000"/>
                  </a:srgbClr>
                </a:solidFill>
                <a:latin typeface="Trebuchet MS" panose="020B0603020202020204" pitchFamily="34" charset="0"/>
              </a:rPr>
              <a:t>στ</a:t>
            </a:r>
            <a:r>
              <a:rPr lang="el-GR" sz="2000" b="1" dirty="0">
                <a:solidFill>
                  <a:srgbClr val="4F81BD">
                    <a:lumMod val="75000"/>
                  </a:srgbClr>
                </a:solidFill>
                <a:latin typeface="Trebuchet MS" panose="020B0603020202020204" pitchFamily="34" charset="0"/>
              </a:rPr>
              <a:t>) «Αμαρτωλών σωτηρία» μοναχού Αγαπίου </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ζ)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Εξομολόγησις</a:t>
            </a: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l-GR" sz="2000" b="1" dirty="0">
              <a:solidFill>
                <a:srgbClr val="4F81BD">
                  <a:lumMod val="75000"/>
                </a:srgbClr>
              </a:solidFill>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18</a:t>
            </a:r>
            <a:r>
              <a:rPr kumimoji="0" lang="el-GR" sz="2000" b="1" i="0" u="none" strike="noStrike" kern="1200" cap="none" spc="0" normalizeH="0" baseline="30000" noProof="0" dirty="0">
                <a:ln>
                  <a:noFill/>
                </a:ln>
                <a:solidFill>
                  <a:srgbClr val="7030A0"/>
                </a:solidFill>
                <a:effectLst/>
                <a:uLnTx/>
                <a:uFillTx/>
                <a:latin typeface="Trebuchet MS" panose="020B0603020202020204" pitchFamily="34" charset="0"/>
              </a:rPr>
              <a:t>ος</a:t>
            </a: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 αι.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Κοραής: Άνθιση κατηχητικής κίνησης</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7030A0"/>
                </a:solidFill>
                <a:latin typeface="Trebuchet MS" panose="020B0603020202020204" pitchFamily="34" charset="0"/>
              </a:rPr>
              <a:t>19</a:t>
            </a:r>
            <a:r>
              <a:rPr lang="el-GR" sz="2000" b="1" baseline="30000" dirty="0">
                <a:solidFill>
                  <a:srgbClr val="7030A0"/>
                </a:solidFill>
                <a:latin typeface="Trebuchet MS" panose="020B0603020202020204" pitchFamily="34" charset="0"/>
              </a:rPr>
              <a:t>ος</a:t>
            </a:r>
            <a:r>
              <a:rPr lang="el-GR" sz="2000" b="1" dirty="0">
                <a:solidFill>
                  <a:srgbClr val="7030A0"/>
                </a:solidFill>
                <a:latin typeface="Trebuchet MS" panose="020B0603020202020204" pitchFamily="34" charset="0"/>
              </a:rPr>
              <a:t> αι. </a:t>
            </a:r>
            <a:r>
              <a:rPr lang="el-GR" sz="2000" b="1" dirty="0">
                <a:solidFill>
                  <a:srgbClr val="4F81BD">
                    <a:lumMod val="75000"/>
                  </a:srgbClr>
                </a:solidFill>
                <a:latin typeface="Trebuchet MS" panose="020B0603020202020204" pitchFamily="34" charset="0"/>
              </a:rPr>
              <a:t>έκδοση σειράς βιβλίων με κατηχητικό περιεχόμενο</a:t>
            </a:r>
          </a:p>
          <a:p>
            <a:pPr marR="0" lvl="0" algn="l" defTabSz="914400" rtl="0" eaLnBrk="1" fontAlgn="auto" latinLnBrk="0" hangingPunct="1">
              <a:lnSpc>
                <a:spcPct val="100000"/>
              </a:lnSpc>
              <a:spcBef>
                <a:spcPts val="0"/>
              </a:spcBef>
              <a:spcAft>
                <a:spcPts val="0"/>
              </a:spcAft>
              <a:buClrTx/>
              <a:buSzTx/>
              <a:tabLst/>
              <a:defRPr/>
            </a:pPr>
            <a:endParaRPr lang="el-GR" sz="2000" b="1" dirty="0">
              <a:solidFill>
                <a:srgbClr val="4F81BD">
                  <a:lumMod val="75000"/>
                </a:srgbClr>
              </a:solidFill>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7030A0"/>
                </a:solidFill>
                <a:latin typeface="Trebuchet MS" panose="020B0603020202020204" pitchFamily="34" charset="0"/>
              </a:rPr>
              <a:t>Νεοσύστατο ελληνικό κράτος</a:t>
            </a:r>
            <a:r>
              <a:rPr lang="el-GR" sz="2000" b="1" dirty="0">
                <a:solidFill>
                  <a:srgbClr val="4F81BD">
                    <a:lumMod val="75000"/>
                  </a:srgbClr>
                </a:solidFill>
                <a:latin typeface="Trebuchet MS" panose="020B0603020202020204" pitchFamily="34" charset="0"/>
              </a:rPr>
              <a:t>: χριστιανική διδασκαλία στο πρόγραμμα μαθημάτων  </a:t>
            </a: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p:txBody>
      </p:sp>
    </p:spTree>
    <p:extLst>
      <p:ext uri="{BB962C8B-B14F-4D97-AF65-F5344CB8AC3E}">
        <p14:creationId xmlns:p14="http://schemas.microsoft.com/office/powerpoint/2010/main" val="37295584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02FB6-2F4B-0BA9-C643-A1BC88217EE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CCD0008-517E-A672-E22C-9D9B4E3870B3}"/>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D4987EE4-4BE9-8E4E-95F4-5EF2B3644B1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61162DF-6623-23A5-FE78-ED17C90465B4}"/>
              </a:ext>
            </a:extLst>
          </p:cNvPr>
          <p:cNvSpPr txBox="1"/>
          <p:nvPr/>
        </p:nvSpPr>
        <p:spPr>
          <a:xfrm>
            <a:off x="37080" y="0"/>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9. Η Κατήχηση στην Ορθόδοξη Α</a:t>
            </a:r>
            <a:r>
              <a:rPr kumimoji="0" lang="el-GR" sz="2400" b="0" i="0" u="none" strike="noStrike" kern="1200" cap="none" spc="0" normalizeH="0" baseline="0" noProof="0" dirty="0" err="1">
                <a:ln>
                  <a:noFill/>
                </a:ln>
                <a:solidFill>
                  <a:srgbClr val="FFFFFF"/>
                </a:solidFill>
                <a:effectLst/>
                <a:uLnTx/>
                <a:uFillTx/>
                <a:latin typeface="Arial"/>
                <a:ea typeface="+mn-ea"/>
                <a:cs typeface="+mn-cs"/>
              </a:rPr>
              <a:t>νατολική</a:t>
            </a:r>
            <a:r>
              <a:rPr kumimoji="0" lang="el-GR" sz="2400" b="0" i="0" u="none" strike="noStrike" kern="1200" cap="none" spc="0" normalizeH="0" baseline="0" noProof="0" dirty="0">
                <a:ln>
                  <a:noFill/>
                </a:ln>
                <a:solidFill>
                  <a:srgbClr val="FFFFFF"/>
                </a:solidFill>
                <a:effectLst/>
                <a:uLnTx/>
                <a:uFillTx/>
                <a:latin typeface="Arial"/>
                <a:ea typeface="+mn-ea"/>
                <a:cs typeface="+mn-cs"/>
              </a:rPr>
              <a:t>  Εκκλησία από την πτώση της Ρωμαϊκής Α</a:t>
            </a:r>
            <a:r>
              <a:rPr kumimoji="0" lang="el-GR" sz="2400" b="0" i="0" u="none" strike="noStrike" kern="1200" cap="none" spc="0" normalizeH="0" baseline="0" noProof="0" dirty="0" err="1">
                <a:ln>
                  <a:noFill/>
                </a:ln>
                <a:solidFill>
                  <a:srgbClr val="FFFFFF"/>
                </a:solidFill>
                <a:effectLst/>
                <a:uLnTx/>
                <a:uFillTx/>
                <a:latin typeface="Arial"/>
                <a:ea typeface="+mn-ea"/>
                <a:cs typeface="+mn-cs"/>
              </a:rPr>
              <a:t>υτοκρατορίας</a:t>
            </a:r>
            <a:r>
              <a:rPr kumimoji="0" lang="el-GR" sz="2400" b="0" i="0" u="none" strike="noStrike" kern="1200" cap="none" spc="0" normalizeH="0" baseline="0" noProof="0" dirty="0">
                <a:ln>
                  <a:noFill/>
                </a:ln>
                <a:solidFill>
                  <a:srgbClr val="FFFFFF"/>
                </a:solidFill>
                <a:effectLst/>
                <a:uLnTx/>
                <a:uFillTx/>
                <a:latin typeface="Arial"/>
                <a:ea typeface="+mn-ea"/>
                <a:cs typeface="+mn-cs"/>
              </a:rPr>
              <a:t> έως τον 19</a:t>
            </a:r>
            <a:r>
              <a:rPr kumimoji="0" lang="el-GR" sz="2400" b="0" i="0" u="none" strike="noStrike" kern="1200" cap="none" spc="0" normalizeH="0" baseline="30000" noProof="0" dirty="0">
                <a:ln>
                  <a:noFill/>
                </a:ln>
                <a:solidFill>
                  <a:srgbClr val="FFFFFF"/>
                </a:solidFill>
                <a:effectLst/>
                <a:uLnTx/>
                <a:uFillTx/>
                <a:latin typeface="Arial"/>
                <a:ea typeface="+mn-ea"/>
                <a:cs typeface="+mn-cs"/>
              </a:rPr>
              <a:t>Ο</a:t>
            </a:r>
            <a:r>
              <a:rPr kumimoji="0" lang="el-GR" sz="2400" b="0" i="0" u="none" strike="noStrike" kern="1200" cap="none" spc="0" normalizeH="0" baseline="0" noProof="0" dirty="0">
                <a:ln>
                  <a:noFill/>
                </a:ln>
                <a:solidFill>
                  <a:srgbClr val="FFFFFF"/>
                </a:solidFill>
                <a:effectLst/>
                <a:uLnTx/>
                <a:uFillTx/>
                <a:latin typeface="Arial"/>
                <a:ea typeface="+mn-ea"/>
                <a:cs typeface="+mn-cs"/>
              </a:rPr>
              <a:t> αιώνα  </a:t>
            </a:r>
          </a:p>
        </p:txBody>
      </p:sp>
      <p:sp>
        <p:nvSpPr>
          <p:cNvPr id="99" name="TextBox 98">
            <a:extLst>
              <a:ext uri="{FF2B5EF4-FFF2-40B4-BE49-F238E27FC236}">
                <a16:creationId xmlns:a16="http://schemas.microsoft.com/office/drawing/2014/main" id="{16A529FE-5787-A857-FB04-2B2CE53863C9}"/>
              </a:ext>
            </a:extLst>
          </p:cNvPr>
          <p:cNvSpPr txBox="1"/>
          <p:nvPr/>
        </p:nvSpPr>
        <p:spPr>
          <a:xfrm>
            <a:off x="9000" y="1172307"/>
            <a:ext cx="9135000" cy="5416062"/>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Κρυφό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σχολειό</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κυρίως σε μοναστήρια με μυστικό τρόπο.</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Γενίτσαροι γκρέμιζαν εκκλησίες και έκλειναν σχολεία.</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18</a:t>
            </a:r>
            <a:r>
              <a:rPr kumimoji="0" lang="el-GR" sz="2000" b="1" i="0" u="none" strike="noStrike" kern="1200" cap="none" spc="0" normalizeH="0" baseline="30000" noProof="0" dirty="0">
                <a:ln>
                  <a:noFill/>
                </a:ln>
                <a:solidFill>
                  <a:srgbClr val="4F81BD">
                    <a:lumMod val="75000"/>
                  </a:srgbClr>
                </a:solidFill>
                <a:effectLst/>
                <a:uLnTx/>
                <a:uFillTx/>
                <a:latin typeface="Trebuchet MS" panose="020B0603020202020204" pitchFamily="34" charset="0"/>
              </a:rPr>
              <a:t>ος</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αι.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Φαναριώτες</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εκπαιδεύουν τα παιδιά στο σπίτι.</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Έναρξη κατηχητικού σχολείου ίδια περίοδο με την Ευρώπη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Άγ</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Νικόδημος αγιορείτης) με βάση τα δυτικά πρότυπα:</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Επίσκοποι υπεύθυνοι για την οργάνωση και λειτουργία τους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Δεν γίνεται διάκριση σε λαϊκούς και κληρικούς.</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Κατηχητές και φορείς κατηχητικής διακονίας = ολοκληρωμένες προσωπικότητες και ενταγμένοι στο χώρο της Εκκλησίας.</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Η σύναξη των πρεσβυτέρων και τα κατηχητικά σχολεία σε Αθήνα, </a:t>
            </a:r>
            <a:r>
              <a:rPr lang="el-GR" sz="2000" b="1" dirty="0">
                <a:solidFill>
                  <a:srgbClr val="4F81BD">
                    <a:lumMod val="75000"/>
                  </a:srgbClr>
                </a:solidFill>
                <a:latin typeface="Trebuchet MS" panose="020B0603020202020204" pitchFamily="34" charset="0"/>
              </a:rPr>
              <a:t>Π</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ειραιά</a:t>
            </a:r>
            <a:r>
              <a:rPr lang="el-GR" sz="2000" b="1" dirty="0">
                <a:solidFill>
                  <a:srgbClr val="4F81BD">
                    <a:lumMod val="75000"/>
                  </a:srgbClr>
                </a:solidFill>
                <a:latin typeface="Trebuchet MS" panose="020B0603020202020204" pitchFamily="34" charset="0"/>
              </a:rPr>
              <a:t>, Γιάννενα, Σμύρνη, Κωνσταντινούπολη.</a:t>
            </a:r>
          </a:p>
          <a:p>
            <a:pPr marR="0" lvl="0" algn="l" defTabSz="914400" rtl="0" eaLnBrk="1" fontAlgn="auto" latinLnBrk="0" hangingPunct="1">
              <a:lnSpc>
                <a:spcPct val="100000"/>
              </a:lnSpc>
              <a:spcBef>
                <a:spcPts val="0"/>
              </a:spcBef>
              <a:spcAft>
                <a:spcPts val="0"/>
              </a:spcAft>
              <a:buClrTx/>
              <a:buSzTx/>
              <a:tabLst/>
              <a:defRPr/>
            </a:pPr>
            <a:endParaRPr lang="el-GR" sz="2000" b="1" dirty="0">
              <a:solidFill>
                <a:srgbClr val="4F81BD">
                  <a:lumMod val="75000"/>
                </a:srgbClr>
              </a:solidFill>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1910 Θεσμοθετήθηκε οριστικά το κατηχητικό σχολείο στην Ελλάδα. </a:t>
            </a:r>
          </a:p>
        </p:txBody>
      </p:sp>
    </p:spTree>
    <p:extLst>
      <p:ext uri="{BB962C8B-B14F-4D97-AF65-F5344CB8AC3E}">
        <p14:creationId xmlns:p14="http://schemas.microsoft.com/office/powerpoint/2010/main" val="23513066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42675-699B-FA09-FB22-BBEFC854C03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D091159-EE10-4130-29DD-4517996C908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A25098F0-D506-4FA3-C070-2995E7EF207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6BC4C7A-52D1-4105-B2A2-FCFBC9CD04D6}"/>
              </a:ext>
            </a:extLst>
          </p:cNvPr>
          <p:cNvSpPr txBox="1"/>
          <p:nvPr/>
        </p:nvSpPr>
        <p:spPr>
          <a:xfrm>
            <a:off x="0" y="166721"/>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9. Η Κατήχηση και </a:t>
            </a:r>
            <a:r>
              <a:rPr lang="el-GR" sz="2400" dirty="0">
                <a:solidFill>
                  <a:srgbClr val="FFFFFF"/>
                </a:solidFill>
                <a:latin typeface="Arial"/>
              </a:rPr>
              <a:t>Χ</a:t>
            </a:r>
            <a:r>
              <a:rPr kumimoji="0" lang="el-GR" sz="2400" b="0" i="0" u="none" strike="noStrike" kern="1200" cap="none" spc="0" normalizeH="0" baseline="0" noProof="0" dirty="0" err="1">
                <a:ln>
                  <a:noFill/>
                </a:ln>
                <a:solidFill>
                  <a:srgbClr val="FFFFFF"/>
                </a:solidFill>
                <a:effectLst/>
                <a:uLnTx/>
                <a:uFillTx/>
                <a:latin typeface="Arial"/>
                <a:ea typeface="+mn-ea"/>
                <a:cs typeface="+mn-cs"/>
              </a:rPr>
              <a:t>ριστιανική</a:t>
            </a:r>
            <a:r>
              <a:rPr kumimoji="0" lang="el-GR" sz="2400" b="0" i="0" u="none" strike="noStrike" kern="1200" cap="none" spc="0" normalizeH="0" baseline="0" noProof="0" dirty="0">
                <a:ln>
                  <a:noFill/>
                </a:ln>
                <a:solidFill>
                  <a:srgbClr val="FFFFFF"/>
                </a:solidFill>
                <a:effectLst/>
                <a:uLnTx/>
                <a:uFillTx/>
                <a:latin typeface="Arial"/>
                <a:ea typeface="+mn-ea"/>
                <a:cs typeface="+mn-cs"/>
              </a:rPr>
              <a:t> αγωγή στον ελλαδικό χώρο </a:t>
            </a:r>
          </a:p>
        </p:txBody>
      </p:sp>
      <p:sp>
        <p:nvSpPr>
          <p:cNvPr id="99" name="TextBox 98">
            <a:extLst>
              <a:ext uri="{FF2B5EF4-FFF2-40B4-BE49-F238E27FC236}">
                <a16:creationId xmlns:a16="http://schemas.microsoft.com/office/drawing/2014/main" id="{4C62C204-308E-5FFD-B4E7-7FBD1A30DFF9}"/>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Αποστολική Διακονία της Εκκλησίας της </a:t>
            </a:r>
            <a:r>
              <a:rPr lang="el-GR" sz="2000" b="1" dirty="0">
                <a:solidFill>
                  <a:srgbClr val="7030A0"/>
                </a:solidFill>
                <a:latin typeface="Trebuchet MS" panose="020B0603020202020204" pitchFamily="34" charset="0"/>
              </a:rPr>
              <a:t>Ε</a:t>
            </a:r>
            <a:r>
              <a:rPr kumimoji="0" lang="el-GR" sz="2000" b="1" i="0" u="none" strike="noStrike" kern="1200" cap="none" spc="0" normalizeH="0" baseline="0" noProof="0" dirty="0" err="1">
                <a:ln>
                  <a:noFill/>
                </a:ln>
                <a:solidFill>
                  <a:srgbClr val="7030A0"/>
                </a:solidFill>
                <a:effectLst/>
                <a:uLnTx/>
                <a:uFillTx/>
                <a:latin typeface="Trebuchet MS" panose="020B0603020202020204" pitchFamily="34" charset="0"/>
              </a:rPr>
              <a:t>λλάδος</a:t>
            </a: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ο πλέον αρμόδιος και επιτελικός οργανισμός,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υποβοηθεί</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το έργο των κατηχητικών σχολείων.</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Διακρίσεις κατηχητικών σχολείων</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αστικά, αγροτικά, αρρένων, θηλέων, μαθητών, εργαζομένων, τυφλών, κωφαλάλων.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3 κύκλοι κατηχητικών σχολείων</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Α) </a:t>
            </a:r>
            <a:r>
              <a:rPr lang="el-GR" sz="2000" b="1" dirty="0">
                <a:solidFill>
                  <a:schemeClr val="accent6">
                    <a:lumMod val="50000"/>
                  </a:schemeClr>
                </a:solidFill>
                <a:latin typeface="Trebuchet MS" panose="020B0603020202020204" pitchFamily="34" charset="0"/>
              </a:rPr>
              <a:t>Κατώτερα </a:t>
            </a:r>
            <a:r>
              <a:rPr lang="el-GR" sz="2000" b="1" dirty="0">
                <a:solidFill>
                  <a:srgbClr val="4F81BD">
                    <a:lumMod val="75000"/>
                  </a:srgbClr>
                </a:solidFill>
                <a:latin typeface="Trebuchet MS" panose="020B0603020202020204" pitchFamily="34" charset="0"/>
              </a:rPr>
              <a:t>Κατηχητικά σχολεία για μαθητές Δημοτικού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Β) </a:t>
            </a:r>
            <a:r>
              <a:rPr lang="el-GR" sz="2000" b="1" dirty="0">
                <a:solidFill>
                  <a:schemeClr val="accent6">
                    <a:lumMod val="50000"/>
                  </a:schemeClr>
                </a:solidFill>
                <a:latin typeface="Trebuchet MS" panose="020B0603020202020204" pitchFamily="34" charset="0"/>
              </a:rPr>
              <a:t>Μ</a:t>
            </a:r>
            <a:r>
              <a:rPr kumimoji="0" lang="el-GR" sz="2000" b="1" i="0" u="none" strike="noStrike" kern="1200" cap="none" spc="0" normalizeH="0" baseline="0" noProof="0" dirty="0" err="1">
                <a:ln>
                  <a:noFill/>
                </a:ln>
                <a:solidFill>
                  <a:schemeClr val="accent6">
                    <a:lumMod val="50000"/>
                  </a:schemeClr>
                </a:solidFill>
                <a:effectLst/>
                <a:uLnTx/>
                <a:uFillTx/>
                <a:latin typeface="Trebuchet MS" panose="020B0603020202020204" pitchFamily="34" charset="0"/>
              </a:rPr>
              <a:t>έσα</a:t>
            </a:r>
            <a:r>
              <a:rPr kumimoji="0" lang="el-GR" sz="2000" b="1" i="0" u="none" strike="noStrike" kern="1200" cap="none" spc="0" normalizeH="0" baseline="0" noProof="0" dirty="0">
                <a:ln>
                  <a:noFill/>
                </a:ln>
                <a:solidFill>
                  <a:schemeClr val="accent6">
                    <a:lumMod val="50000"/>
                  </a:schemeClr>
                </a:solidFill>
                <a:effectLst/>
                <a:uLnTx/>
                <a:uFillTx/>
                <a:latin typeface="Trebuchet MS" panose="020B0603020202020204" pitchFamily="34" charset="0"/>
              </a:rPr>
              <a:t>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κατηχητικά σχολεία για μαθητές Γυμνασίου</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Γ) </a:t>
            </a:r>
            <a:r>
              <a:rPr lang="el-GR" sz="2000" b="1" dirty="0">
                <a:solidFill>
                  <a:schemeClr val="accent6">
                    <a:lumMod val="50000"/>
                  </a:schemeClr>
                </a:solidFill>
                <a:latin typeface="Trebuchet MS" panose="020B0603020202020204" pitchFamily="34" charset="0"/>
              </a:rPr>
              <a:t>Ανώτερα</a:t>
            </a:r>
            <a:r>
              <a:rPr lang="el-GR" sz="2000" b="1" dirty="0">
                <a:solidFill>
                  <a:srgbClr val="4F81BD">
                    <a:lumMod val="75000"/>
                  </a:srgbClr>
                </a:solidFill>
                <a:latin typeface="Trebuchet MS" panose="020B0603020202020204" pitchFamily="34" charset="0"/>
              </a:rPr>
              <a:t> κατηχητικά σχολεία για μαθητές Λυκείου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rgbClr val="4F81BD">
                  <a:lumMod val="75000"/>
                </a:srgbClr>
              </a:solidFill>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Η Αποστολική Διακονία της Εκκλησίας της Ελλάδος εξέδωσε βοηθήματα για τα κατηχητικά σχολεία.</a:t>
            </a:r>
          </a:p>
        </p:txBody>
      </p:sp>
    </p:spTree>
    <p:extLst>
      <p:ext uri="{BB962C8B-B14F-4D97-AF65-F5344CB8AC3E}">
        <p14:creationId xmlns:p14="http://schemas.microsoft.com/office/powerpoint/2010/main" val="18229671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4D9E7-C042-B719-84F7-0A2E77683D7F}"/>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1E2DFEF-D50E-76D0-33E8-29BCF804945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DAEF83F-DF05-1425-E7F8-3168BB3A5A8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C7067C02-00A2-929B-2D8C-F56866A9396C}"/>
              </a:ext>
            </a:extLst>
          </p:cNvPr>
          <p:cNvSpPr txBox="1"/>
          <p:nvPr/>
        </p:nvSpPr>
        <p:spPr>
          <a:xfrm>
            <a:off x="37800" y="141983"/>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Arial"/>
                <a:ea typeface="+mn-ea"/>
                <a:cs typeface="+mn-cs"/>
              </a:rPr>
              <a:t>9. Η Κατήχηση και Χριστιανική αγωγή στον ελλαδικό χώρο </a:t>
            </a:r>
            <a:endParaRPr kumimoji="0" lang="el-GR" sz="24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6960035C-DF71-EA0B-B7C1-CA924E900C69}"/>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Μεθοδολογία κατηχητικών βοηθημάτων</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a:t>
            </a:r>
          </a:p>
          <a:p>
            <a:pPr marR="0" lvl="0" algn="l" defTabSz="914400" rtl="0" eaLnBrk="1" fontAlgn="auto" latinLnBrk="0" hangingPunct="1">
              <a:lnSpc>
                <a:spcPct val="100000"/>
              </a:lnSpc>
              <a:spcBef>
                <a:spcPts val="0"/>
              </a:spcBef>
              <a:spcAft>
                <a:spcPts val="0"/>
              </a:spcAft>
              <a:buClrTx/>
              <a:buSzTx/>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Α) </a:t>
            </a:r>
            <a:r>
              <a:rPr lang="el-GR" sz="2000" b="1" dirty="0">
                <a:solidFill>
                  <a:schemeClr val="accent6">
                    <a:lumMod val="50000"/>
                  </a:schemeClr>
                </a:solidFill>
                <a:latin typeface="Trebuchet MS" panose="020B0603020202020204" pitchFamily="34" charset="0"/>
              </a:rPr>
              <a:t>εισαγωγή ή προπαρασκευή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Β) </a:t>
            </a:r>
            <a:r>
              <a:rPr lang="el-GR" sz="2000" b="1" dirty="0">
                <a:solidFill>
                  <a:schemeClr val="accent6">
                    <a:lumMod val="50000"/>
                  </a:schemeClr>
                </a:solidFill>
                <a:latin typeface="Trebuchet MS" panose="020B0603020202020204" pitchFamily="34" charset="0"/>
              </a:rPr>
              <a:t>προσφορά ή ανάπτυξη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Γ) </a:t>
            </a:r>
            <a:r>
              <a:rPr lang="el-GR" sz="2000" b="1" dirty="0">
                <a:solidFill>
                  <a:schemeClr val="accent6">
                    <a:lumMod val="50000"/>
                  </a:schemeClr>
                </a:solidFill>
                <a:latin typeface="Trebuchet MS" panose="020B0603020202020204" pitchFamily="34" charset="0"/>
              </a:rPr>
              <a:t>επεξεργασία συμπεράσματα – πρακτική εφαρμογή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rgbClr val="4F81BD">
                  <a:lumMod val="75000"/>
                </a:srgbClr>
              </a:solidFill>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4F81BD">
                    <a:lumMod val="75000"/>
                  </a:srgbClr>
                </a:solidFill>
                <a:latin typeface="Trebuchet MS" panose="020B0603020202020204" pitchFamily="34" charset="0"/>
              </a:rPr>
              <a:t>Προσαρμογή του περιεχομένου με τη διδακτική στη σχολική πραγματικότητα.</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rgbClr val="4F81BD">
                  <a:lumMod val="75000"/>
                </a:srgbClr>
              </a:solidFill>
              <a:latin typeface="Trebuchet MS" panose="020B0603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l-GR" sz="2000" b="1" dirty="0">
                <a:solidFill>
                  <a:srgbClr val="4F81BD">
                    <a:lumMod val="75000"/>
                  </a:srgbClr>
                </a:solidFill>
                <a:latin typeface="Trebuchet MS" panose="020B0603020202020204" pitchFamily="34" charset="0"/>
              </a:rPr>
              <a:t>Κρίση ενοριακής κατήχησης.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1" i="0" u="none" strike="noStrike" kern="1200" cap="none" spc="0" normalizeH="0" baseline="0" noProof="0" dirty="0">
              <a:ln>
                <a:noFill/>
              </a:ln>
              <a:solidFill>
                <a:srgbClr val="4F81BD">
                  <a:lumMod val="75000"/>
                </a:srgbClr>
              </a:solidFill>
              <a:effectLst/>
              <a:uLnTx/>
              <a:uFillTx/>
              <a:latin typeface="Calibri"/>
              <a:ea typeface="+mn-ea"/>
              <a:cs typeface="+mn-cs"/>
            </a:endParaRPr>
          </a:p>
        </p:txBody>
      </p:sp>
    </p:spTree>
    <p:extLst>
      <p:ext uri="{BB962C8B-B14F-4D97-AF65-F5344CB8AC3E}">
        <p14:creationId xmlns:p14="http://schemas.microsoft.com/office/powerpoint/2010/main" val="34083109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ACBF9C-7E19-B974-0ED6-37F218F134E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6A70561-1840-F076-73F8-DB7FBF8281B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8E32D9D-3049-173B-E10A-A8F90ADAF57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0FF7EAD-1A49-75CE-638F-022963D056DA}"/>
              </a:ext>
            </a:extLst>
          </p:cNvPr>
          <p:cNvSpPr txBox="1"/>
          <p:nvPr/>
        </p:nvSpPr>
        <p:spPr>
          <a:xfrm>
            <a:off x="37800" y="141983"/>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10. Μέθοδοι έρευνας στο χώρο της κατηχητικής της χριστιανικής παιδαγωγικής </a:t>
            </a:r>
          </a:p>
        </p:txBody>
      </p:sp>
      <p:sp>
        <p:nvSpPr>
          <p:cNvPr id="99" name="TextBox 98">
            <a:extLst>
              <a:ext uri="{FF2B5EF4-FFF2-40B4-BE49-F238E27FC236}">
                <a16:creationId xmlns:a16="http://schemas.microsoft.com/office/drawing/2014/main" id="{DBECF6E8-2D63-CC87-7F94-31C2D54F84C5}"/>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Αλληγορική ερμηνεία της </a:t>
            </a:r>
            <a:r>
              <a:rPr lang="el-GR" sz="2000" b="1" dirty="0">
                <a:solidFill>
                  <a:schemeClr val="accent3">
                    <a:lumMod val="75000"/>
                  </a:schemeClr>
                </a:solidFill>
                <a:latin typeface="Trebuchet MS" panose="020B0603020202020204" pitchFamily="34" charset="0"/>
              </a:rPr>
              <a:t>Α</a:t>
            </a:r>
            <a:r>
              <a:rPr kumimoji="0" lang="el-GR" sz="2000" b="1" i="0" u="none" strike="noStrike" kern="1200" cap="none" spc="0" normalizeH="0" baseline="0" noProof="0" dirty="0" err="1">
                <a:ln>
                  <a:noFill/>
                </a:ln>
                <a:solidFill>
                  <a:schemeClr val="accent3">
                    <a:lumMod val="75000"/>
                  </a:schemeClr>
                </a:solidFill>
                <a:effectLst/>
                <a:uLnTx/>
                <a:uFillTx/>
                <a:latin typeface="Trebuchet MS" panose="020B0603020202020204" pitchFamily="34" charset="0"/>
              </a:rPr>
              <a:t>ντιοχειανής</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 σχολής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Ιστορικοφιλολογική</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μέθοδος της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Αλεξανδρινής σχολής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η προσωπική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εμπειρία του Θεού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(Μοναχισμός,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νίψη</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προσωπική εμπειρία θεού, Εμπειρική θέα του </a:t>
            </a:r>
            <a:r>
              <a:rPr lang="el-GR" sz="2000" b="1" dirty="0">
                <a:solidFill>
                  <a:srgbClr val="4F81BD">
                    <a:lumMod val="75000"/>
                  </a:srgbClr>
                </a:solidFill>
                <a:latin typeface="Trebuchet MS" panose="020B0603020202020204" pitchFamily="34" charset="0"/>
              </a:rPr>
              <a:t>Α</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κτίστου</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το ανυπόστατο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πίστευε και μη ερεύνα»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(ξένη προς τη διδασκαλία και το έργο της Εκκλησίας)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rgbClr val="4F81BD">
                  <a:lumMod val="75000"/>
                </a:srgbClr>
              </a:solidFill>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Α) Αναγκαιότητα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αντιστοιχίας γνώσεων και πραγματικότητας</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υιοθετεί κυρίως μεθόδους ανθρωπιστικών και κοινωνιολογικών επιστημών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l-GR" sz="2400" b="1" i="0" u="none" strike="noStrike" kern="1200" cap="none" spc="0" normalizeH="0" baseline="0" noProof="0" dirty="0">
              <a:ln>
                <a:noFill/>
              </a:ln>
              <a:solidFill>
                <a:srgbClr val="4F81BD">
                  <a:lumMod val="75000"/>
                </a:srgbClr>
              </a:solidFill>
              <a:effectLst/>
              <a:uLnTx/>
              <a:uFillTx/>
              <a:latin typeface="Calibri"/>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el-GR" sz="2400" b="1" i="0" u="none" strike="noStrike" kern="1200" cap="none" spc="0" normalizeH="0" baseline="0" noProof="0" dirty="0">
                <a:ln>
                  <a:noFill/>
                </a:ln>
                <a:solidFill>
                  <a:srgbClr val="4F81BD">
                    <a:lumMod val="75000"/>
                  </a:srgbClr>
                </a:solidFill>
                <a:effectLst/>
                <a:uLnTx/>
                <a:uFillTx/>
                <a:latin typeface="Calibri"/>
                <a:ea typeface="+mn-ea"/>
                <a:cs typeface="+mn-cs"/>
              </a:rPr>
              <a:t> </a:t>
            </a:r>
          </a:p>
          <a:p>
            <a:pPr marR="0" lvl="0" algn="l" defTabSz="914400" rtl="0" eaLnBrk="1" fontAlgn="auto" latinLnBrk="0" hangingPunct="1">
              <a:lnSpc>
                <a:spcPct val="100000"/>
              </a:lnSpc>
              <a:spcBef>
                <a:spcPts val="0"/>
              </a:spcBef>
              <a:spcAft>
                <a:spcPts val="0"/>
              </a:spcAft>
              <a:buClrTx/>
              <a:buSzTx/>
              <a:tabLst/>
              <a:defRPr/>
            </a:pPr>
            <a:r>
              <a:rPr kumimoji="0" lang="el-GR" sz="2400" b="1" i="0" u="none" strike="noStrike" kern="1200" cap="none" spc="0" normalizeH="0" baseline="0" noProof="0" dirty="0">
                <a:ln>
                  <a:noFill/>
                </a:ln>
                <a:solidFill>
                  <a:srgbClr val="4F81BD">
                    <a:lumMod val="75000"/>
                  </a:srgbClr>
                </a:solidFill>
                <a:effectLst/>
                <a:uLnTx/>
                <a:uFillTx/>
                <a:latin typeface="Calibri"/>
                <a:ea typeface="+mn-ea"/>
                <a:cs typeface="+mn-cs"/>
              </a:rPr>
              <a:t> </a:t>
            </a:r>
          </a:p>
        </p:txBody>
      </p:sp>
    </p:spTree>
    <p:extLst>
      <p:ext uri="{BB962C8B-B14F-4D97-AF65-F5344CB8AC3E}">
        <p14:creationId xmlns:p14="http://schemas.microsoft.com/office/powerpoint/2010/main" val="19909910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7CD1E-FC74-B418-F9C2-7EB326518C21}"/>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CA1A344D-CC06-2E87-6A11-107C4424227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BAE966A4-EBE4-8BBE-155C-F0F27A8AC21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24AF77F-AA16-3A5D-0ADD-3EBFB999DB39}"/>
              </a:ext>
            </a:extLst>
          </p:cNvPr>
          <p:cNvSpPr txBox="1"/>
          <p:nvPr/>
        </p:nvSpPr>
        <p:spPr>
          <a:xfrm>
            <a:off x="37800" y="141983"/>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10. Μέθοδοι έρευνας στο χώρο της κατηχητικής της χριστιανικής παιδαγωγικής </a:t>
            </a:r>
          </a:p>
        </p:txBody>
      </p:sp>
      <p:sp>
        <p:nvSpPr>
          <p:cNvPr id="99" name="TextBox 98">
            <a:extLst>
              <a:ext uri="{FF2B5EF4-FFF2-40B4-BE49-F238E27FC236}">
                <a16:creationId xmlns:a16="http://schemas.microsoft.com/office/drawing/2014/main" id="{4CDFD259-A70C-F242-4219-37C459ACB2B8}"/>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Β)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αξιοπιστία και αντικειμενικότητα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της έρευνας σε σχέση με το πρόσωπο του ερευνητή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Η κτίση, ο άνθρωπος, ο εκκλησιαστικός λόγος, δεν αποτελούν αντικείμενο έρευνας.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dirty="0">
              <a:solidFill>
                <a:schemeClr val="accent1">
                  <a:lumMod val="75000"/>
                </a:schemeClr>
              </a:solidFill>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chemeClr val="accent1">
                    <a:lumMod val="75000"/>
                  </a:schemeClr>
                </a:solidFill>
                <a:latin typeface="Trebuchet MS" panose="020B0603020202020204" pitchFamily="34" charset="0"/>
              </a:rPr>
              <a:t>Κατά τη διάρκεια της έρευνας, οι προηγούμενες εμπειρίες του ερευνητή, οι πεποιθήσεις του και οι ιδεολογικές του αντιλήψεις επηρεάζουν τη διαδικασία, με αποτέλεσμα τα συμπεράσματά του να μην είναι αντικειμενικά, αλλά να ευθυγραμμίζονται με τις προσωπικές του αντιλήψεις και απόψεις.</a:t>
            </a:r>
            <a:endPar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endParaRPr>
          </a:p>
        </p:txBody>
      </p:sp>
    </p:spTree>
    <p:extLst>
      <p:ext uri="{BB962C8B-B14F-4D97-AF65-F5344CB8AC3E}">
        <p14:creationId xmlns:p14="http://schemas.microsoft.com/office/powerpoint/2010/main" val="16085410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DC9F5-A766-A5EE-36B5-6B25F7B7EA61}"/>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903BD1C-A607-92C6-B3E2-0710EECA65C3}"/>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CD7F151-19E7-6097-BA45-F1EC7B77819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E87FCE3-602F-5F36-2A7D-77E679B119FF}"/>
              </a:ext>
            </a:extLst>
          </p:cNvPr>
          <p:cNvSpPr txBox="1"/>
          <p:nvPr/>
        </p:nvSpPr>
        <p:spPr>
          <a:xfrm>
            <a:off x="37800" y="141983"/>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Arial"/>
                <a:ea typeface="+mn-ea"/>
                <a:cs typeface="+mn-cs"/>
              </a:rPr>
              <a:t>10. Μέθοδοι έρευνας στο χώρο της κατηχητικής της χριστιανικής παιδαγωγικής </a:t>
            </a:r>
          </a:p>
        </p:txBody>
      </p:sp>
      <p:sp>
        <p:nvSpPr>
          <p:cNvPr id="99" name="TextBox 98">
            <a:extLst>
              <a:ext uri="{FF2B5EF4-FFF2-40B4-BE49-F238E27FC236}">
                <a16:creationId xmlns:a16="http://schemas.microsoft.com/office/drawing/2014/main" id="{738766A3-0C7F-8A31-2970-244021DC8BC3}"/>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Ερμηνευτική – θεωρητική κατεύθυνση έρευνας στην κατηχητική και χριστιανική παιδαγωγική.</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Α) </a:t>
            </a:r>
            <a:r>
              <a:rPr lang="el-GR" sz="2000" b="1" dirty="0">
                <a:solidFill>
                  <a:srgbClr val="C00000"/>
                </a:solidFill>
                <a:latin typeface="Trebuchet MS" panose="020B0603020202020204" pitchFamily="34" charset="0"/>
              </a:rPr>
              <a:t>Ερμηνευτική μέθοδος </a:t>
            </a:r>
            <a:r>
              <a:rPr lang="el-GR" sz="2000" b="1" dirty="0">
                <a:solidFill>
                  <a:srgbClr val="4F81BD">
                    <a:lumMod val="75000"/>
                  </a:srgbClr>
                </a:solidFill>
                <a:latin typeface="Trebuchet MS" panose="020B0603020202020204" pitchFamily="34" charset="0"/>
              </a:rPr>
              <a:t>(ορθολογική μεθοδολογική αξιολόγηση των δεδομένων-κειμένων, διερεύνηση βαθύτερων εννοιών)</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000" b="1" dirty="0">
              <a:solidFill>
                <a:srgbClr val="4F81BD">
                  <a:lumMod val="75000"/>
                </a:srgbClr>
              </a:solidFill>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Β) </a:t>
            </a:r>
            <a:r>
              <a:rPr lang="el-GR" sz="2000" b="1" dirty="0">
                <a:solidFill>
                  <a:srgbClr val="C00000"/>
                </a:solidFill>
                <a:latin typeface="Trebuchet MS" panose="020B0603020202020204" pitchFamily="34" charset="0"/>
              </a:rPr>
              <a:t>Φ</a:t>
            </a:r>
            <a:r>
              <a:rPr kumimoji="0" lang="el-GR" sz="2000" b="1" i="0" u="none" strike="noStrike" kern="1200" cap="none" spc="0" normalizeH="0" baseline="0" noProof="0" dirty="0" err="1">
                <a:ln>
                  <a:noFill/>
                </a:ln>
                <a:solidFill>
                  <a:srgbClr val="C00000"/>
                </a:solidFill>
                <a:effectLst/>
                <a:uLnTx/>
                <a:uFillTx/>
                <a:latin typeface="Trebuchet MS" panose="020B0603020202020204" pitchFamily="34" charset="0"/>
              </a:rPr>
              <a:t>αινομενολογική</a:t>
            </a:r>
            <a:r>
              <a:rPr kumimoji="0" lang="el-GR" sz="2000" b="1" i="0" u="none" strike="noStrike" kern="1200" cap="none" spc="0" normalizeH="0" baseline="0" noProof="0" dirty="0">
                <a:ln>
                  <a:noFill/>
                </a:ln>
                <a:solidFill>
                  <a:srgbClr val="C00000"/>
                </a:solidFill>
                <a:effectLst/>
                <a:uLnTx/>
                <a:uFillTx/>
                <a:latin typeface="Trebuchet MS" panose="020B0603020202020204" pitchFamily="34" charset="0"/>
              </a:rPr>
              <a:t> μέθοδος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(Περιγραφή και ανάλυση φαινομένων απαλλαγμένων από δευτερεύοντα στοιχεία, σταδιακή διασαφήνιση ουσιωδών στοιχείων, πχ προσευχή, γιορτή)</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Γ) </a:t>
            </a:r>
            <a:r>
              <a:rPr lang="el-GR" sz="2000" b="1" dirty="0">
                <a:solidFill>
                  <a:srgbClr val="C00000"/>
                </a:solidFill>
                <a:latin typeface="Trebuchet MS" panose="020B0603020202020204" pitchFamily="34" charset="0"/>
              </a:rPr>
              <a:t>Διαλεκτική μέθοδος </a:t>
            </a:r>
            <a:r>
              <a:rPr lang="el-GR" sz="2000" b="1" dirty="0">
                <a:solidFill>
                  <a:srgbClr val="4F81BD">
                    <a:lumMod val="75000"/>
                  </a:srgbClr>
                </a:solidFill>
                <a:latin typeface="Trebuchet MS" panose="020B0603020202020204" pitchFamily="34" charset="0"/>
              </a:rPr>
              <a:t>(Εξέταση προβλημάτων με βάση τη θέση, αντίθεση, σύνθεση)</a:t>
            </a: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p:txBody>
      </p:sp>
    </p:spTree>
    <p:extLst>
      <p:ext uri="{BB962C8B-B14F-4D97-AF65-F5344CB8AC3E}">
        <p14:creationId xmlns:p14="http://schemas.microsoft.com/office/powerpoint/2010/main" val="1200701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 name="object 9"/>
          <p:cNvPicPr/>
          <p:nvPr/>
        </p:nvPicPr>
        <p:blipFill>
          <a:blip r:embed="rId2"/>
          <a:stretch/>
        </p:blipFill>
        <p:spPr>
          <a:xfrm>
            <a:off x="0" y="0"/>
            <a:ext cx="9143280" cy="6857280"/>
          </a:xfrm>
          <a:prstGeom prst="rect">
            <a:avLst/>
          </a:prstGeom>
          <a:noFill/>
          <a:ln w="0">
            <a:noFill/>
          </a:ln>
        </p:spPr>
      </p:pic>
      <p:sp>
        <p:nvSpPr>
          <p:cNvPr id="65" name="11 - TextBox 4"/>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6" name="TextBox 65"/>
          <p:cNvSpPr txBox="1"/>
          <p:nvPr/>
        </p:nvSpPr>
        <p:spPr>
          <a:xfrm>
            <a:off x="18540" y="22370"/>
            <a:ext cx="9106200" cy="1357510"/>
          </a:xfrm>
          <a:prstGeom prst="rect">
            <a:avLst/>
          </a:prstGeom>
          <a:noFill/>
          <a:ln w="0">
            <a:noFill/>
          </a:ln>
        </p:spPr>
        <p:txBody>
          <a:bodyPr lIns="90000" tIns="45000" rIns="90000" bIns="45000" anchor="t">
            <a:noAutofit/>
          </a:bodyPr>
          <a:lstStyle/>
          <a:p>
            <a:pPr algn="ctr"/>
            <a:r>
              <a:rPr kumimoji="0" lang="el-GR" sz="2800" b="0" i="0" u="none" strike="noStrike" kern="1200" cap="none" spc="0" normalizeH="0" baseline="0" noProof="0" dirty="0">
                <a:ln>
                  <a:noFill/>
                </a:ln>
                <a:solidFill>
                  <a:schemeClr val="bg2"/>
                </a:solidFill>
                <a:effectLst/>
                <a:uLnTx/>
                <a:uFillTx/>
                <a:latin typeface="Trebuchet MS" panose="020B0603020202020204"/>
                <a:ea typeface="+mj-ea"/>
                <a:cs typeface="+mj-cs"/>
              </a:rPr>
              <a:t>2. </a:t>
            </a:r>
            <a:r>
              <a:rPr kumimoji="0" lang="el-GR" sz="2700" b="0" i="0" u="none" strike="noStrike" kern="1200" cap="none" spc="0" normalizeH="0" baseline="0" noProof="0" dirty="0">
                <a:ln>
                  <a:noFill/>
                </a:ln>
                <a:solidFill>
                  <a:schemeClr val="bg2"/>
                </a:solidFill>
                <a:effectLst/>
                <a:uLnTx/>
                <a:uFillTx/>
                <a:latin typeface="Trebuchet MS" panose="020B0603020202020204"/>
                <a:ea typeface="+mj-ea"/>
                <a:cs typeface="+mj-cs"/>
              </a:rPr>
              <a:t>Η επιστήμη της Κατηχητικής και Χριστιανικής Παιδαγωγικής </a:t>
            </a:r>
            <a:endParaRPr lang="el-GR" sz="1800" b="1" u="none" strike="noStrike" dirty="0">
              <a:solidFill>
                <a:schemeClr val="bg2"/>
              </a:solidFill>
              <a:uFillTx/>
              <a:latin typeface="Arial"/>
            </a:endParaRPr>
          </a:p>
        </p:txBody>
      </p:sp>
      <p:sp>
        <p:nvSpPr>
          <p:cNvPr id="67" name="TextBox 66"/>
          <p:cNvSpPr txBox="1"/>
          <p:nvPr/>
        </p:nvSpPr>
        <p:spPr>
          <a:xfrm>
            <a:off x="18540" y="2269800"/>
            <a:ext cx="9135000" cy="3713040"/>
          </a:xfrm>
          <a:prstGeom prst="rect">
            <a:avLst/>
          </a:prstGeom>
          <a:noFill/>
          <a:ln w="0">
            <a:noFill/>
          </a:ln>
        </p:spPr>
        <p:txBody>
          <a:bodyPr lIns="90000" tIns="45000" rIns="90000" bIns="45000" anchor="t">
            <a:noAutofit/>
          </a:bodyPr>
          <a:lstStyle/>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2400" b="1" i="0" u="none" strike="noStrike" kern="1200" cap="none" spc="0" normalizeH="0" baseline="0" noProof="0" dirty="0">
                <a:ln>
                  <a:noFill/>
                </a:ln>
                <a:solidFill>
                  <a:schemeClr val="accent3">
                    <a:lumMod val="75000"/>
                  </a:schemeClr>
                </a:solidFill>
                <a:effectLst/>
                <a:uLnTx/>
                <a:uFillTx/>
                <a:latin typeface="Trebuchet MS" panose="020B0603020202020204"/>
                <a:ea typeface="+mn-ea"/>
                <a:cs typeface="+mn-cs"/>
              </a:rPr>
              <a:t>Α)</a:t>
            </a:r>
            <a:r>
              <a:rPr kumimoji="0" lang="en-US" sz="2400" b="1" i="0" u="none" strike="noStrike" kern="1200" cap="none" spc="0" normalizeH="0" baseline="0" noProof="0" dirty="0">
                <a:ln>
                  <a:noFill/>
                </a:ln>
                <a:solidFill>
                  <a:schemeClr val="accent3">
                    <a:lumMod val="75000"/>
                  </a:schemeClr>
                </a:solidFill>
                <a:effectLst/>
                <a:uLnTx/>
                <a:uFillTx/>
                <a:latin typeface="Trebuchet MS" panose="020B0603020202020204"/>
                <a:ea typeface="+mn-ea"/>
                <a:cs typeface="+mn-cs"/>
              </a:rPr>
              <a:t> </a:t>
            </a:r>
            <a:r>
              <a:rPr kumimoji="0" lang="el-GR" sz="2400" b="1" i="0" u="none" strike="noStrike" kern="1200" cap="none" spc="0" normalizeH="0" baseline="0" noProof="0" dirty="0">
                <a:ln>
                  <a:noFill/>
                </a:ln>
                <a:solidFill>
                  <a:schemeClr val="accent3">
                    <a:lumMod val="75000"/>
                  </a:schemeClr>
                </a:solidFill>
                <a:effectLst/>
                <a:uLnTx/>
                <a:uFillTx/>
                <a:latin typeface="Trebuchet MS" panose="020B0603020202020204"/>
                <a:ea typeface="+mn-ea"/>
                <a:cs typeface="+mn-cs"/>
              </a:rPr>
              <a:t>κατηχητική και χριστιανική παιδαγωγική –</a:t>
            </a: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2400" b="1" i="0" u="none" strike="noStrike" kern="1200" cap="none" spc="0" normalizeH="0" baseline="0" noProof="0" dirty="0">
                <a:ln>
                  <a:noFill/>
                </a:ln>
                <a:solidFill>
                  <a:schemeClr val="accent3">
                    <a:lumMod val="75000"/>
                  </a:schemeClr>
                </a:solidFill>
                <a:effectLst/>
                <a:uLnTx/>
                <a:uFillTx/>
                <a:latin typeface="Trebuchet MS" panose="020B0603020202020204"/>
                <a:ea typeface="+mn-ea"/>
                <a:cs typeface="+mn-cs"/>
              </a:rPr>
              <a:t> ομοιότητες και διαφορές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D1D7AB-445B-D27E-C247-86C31027BDE9}"/>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9C6E09C-C96A-371D-484F-6DE51519EC0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4DC5324-A5AB-BB43-5C89-4AFF2CE4B81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D1676F4-2321-D5DD-F581-029D0EC279A9}"/>
              </a:ext>
            </a:extLst>
          </p:cNvPr>
          <p:cNvSpPr txBox="1"/>
          <p:nvPr/>
        </p:nvSpPr>
        <p:spPr>
          <a:xfrm>
            <a:off x="37800" y="141983"/>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Arial"/>
                <a:ea typeface="+mn-ea"/>
                <a:cs typeface="+mn-cs"/>
              </a:rPr>
              <a:t>10. Μέθοδοι έρευνας στο χώρο της κατηχητικής της χριστιανικής παιδαγωγικής </a:t>
            </a:r>
            <a:endParaRPr kumimoji="0" lang="el-GR" sz="24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F7778993-F279-AB03-3FC1-92FAE5A67650}"/>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Εμπειρική κατεύθυνση έρευνας στην Κατηχητική και Χριστιανική </a:t>
            </a:r>
            <a:r>
              <a:rPr lang="el-GR" sz="2000" b="1" dirty="0">
                <a:solidFill>
                  <a:srgbClr val="4F81BD">
                    <a:lumMod val="75000"/>
                  </a:srgbClr>
                </a:solidFill>
                <a:latin typeface="Trebuchet MS" panose="020B0603020202020204" pitchFamily="34" charset="0"/>
              </a:rPr>
              <a:t>Π</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αιδαγωγική</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Α)</a:t>
            </a:r>
            <a:r>
              <a:rPr lang="el-GR" sz="2000" b="1" dirty="0">
                <a:solidFill>
                  <a:schemeClr val="accent3">
                    <a:lumMod val="75000"/>
                  </a:schemeClr>
                </a:solidFill>
                <a:latin typeface="Trebuchet MS" panose="020B0603020202020204" pitchFamily="34" charset="0"/>
              </a:rPr>
              <a:t> παρατήρηση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Β)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πείραμα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Γ) </a:t>
            </a:r>
            <a:r>
              <a:rPr lang="el-GR" sz="2000" b="1" dirty="0">
                <a:solidFill>
                  <a:schemeClr val="accent3">
                    <a:lumMod val="75000"/>
                  </a:schemeClr>
                </a:solidFill>
                <a:latin typeface="Trebuchet MS" panose="020B0603020202020204" pitchFamily="34" charset="0"/>
              </a:rPr>
              <a:t>ερωτηματολόγιο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Δ)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συνέντευξη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Ε) </a:t>
            </a:r>
            <a:r>
              <a:rPr lang="el-GR" sz="2000" b="1" dirty="0">
                <a:solidFill>
                  <a:schemeClr val="accent3">
                    <a:lumMod val="75000"/>
                  </a:schemeClr>
                </a:solidFill>
                <a:latin typeface="Trebuchet MS" panose="020B0603020202020204" pitchFamily="34" charset="0"/>
              </a:rPr>
              <a:t>τεστ</a:t>
            </a:r>
            <a:r>
              <a:rPr lang="el-GR" sz="2000" b="1" dirty="0">
                <a:solidFill>
                  <a:srgbClr val="4F81BD">
                    <a:lumMod val="75000"/>
                  </a:srgbClr>
                </a:solidFill>
                <a:latin typeface="Trebuchet MS" panose="020B0603020202020204" pitchFamily="34" charset="0"/>
              </a:rPr>
              <a:t> (νοημοσύνης, ικανοτήτων, κλίσεων, χαρακτήρα, νοητικών ικανοτήτων, δημιουργικότητας, σχολικών γνώσεων, κοινωνικής ωριμότητας)</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ΣΤ)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ανάλυση περιεχομένου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(αντικειμενικότητα, συστηματικότητα,</a:t>
            </a:r>
          </a:p>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γενίκευση, ποσοτικοποίηση, ποιοτική ανάλυση)</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000" b="1" dirty="0">
                <a:solidFill>
                  <a:srgbClr val="4F81BD">
                    <a:lumMod val="75000"/>
                  </a:srgbClr>
                </a:solidFill>
                <a:latin typeface="Trebuchet MS" panose="020B0603020202020204" pitchFamily="34" charset="0"/>
              </a:rPr>
              <a:t>Ζ) </a:t>
            </a:r>
            <a:r>
              <a:rPr lang="el-GR" sz="2000" b="1" dirty="0">
                <a:solidFill>
                  <a:schemeClr val="accent3">
                    <a:lumMod val="75000"/>
                  </a:schemeClr>
                </a:solidFill>
                <a:latin typeface="Trebuchet MS" panose="020B0603020202020204" pitchFamily="34" charset="0"/>
              </a:rPr>
              <a:t>μελέτη περίπτωσης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Η)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κοινωνιομετρία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Θ) </a:t>
            </a:r>
            <a:r>
              <a:rPr kumimoji="0" lang="el-GR" sz="2000" b="1" i="0" u="none" strike="noStrike" kern="1200" cap="none" spc="0" normalizeH="0" baseline="0" noProof="0" dirty="0">
                <a:ln>
                  <a:noFill/>
                </a:ln>
                <a:solidFill>
                  <a:schemeClr val="accent3">
                    <a:lumMod val="75000"/>
                  </a:schemeClr>
                </a:solidFill>
                <a:effectLst/>
                <a:uLnTx/>
                <a:uFillTx/>
                <a:latin typeface="Trebuchet MS" panose="020B0603020202020204" pitchFamily="34" charset="0"/>
              </a:rPr>
              <a:t>Ψυχαναλυτική </a:t>
            </a:r>
            <a:r>
              <a:rPr kumimoji="0" lang="el-GR" sz="2000" b="1" i="0" u="none" strike="noStrike" kern="1200" cap="none" spc="0" normalizeH="0" baseline="0" noProof="0" dirty="0">
                <a:ln>
                  <a:noFill/>
                </a:ln>
                <a:solidFill>
                  <a:schemeClr val="accent1">
                    <a:lumMod val="75000"/>
                  </a:schemeClr>
                </a:solidFill>
                <a:effectLst/>
                <a:uLnTx/>
                <a:uFillTx/>
                <a:latin typeface="Trebuchet MS" panose="020B0603020202020204" pitchFamily="34" charset="0"/>
              </a:rPr>
              <a:t>(κίνητρα, προϋποθέσεις, αίτια συμπεριφοράς)</a:t>
            </a:r>
          </a:p>
        </p:txBody>
      </p:sp>
    </p:spTree>
    <p:extLst>
      <p:ext uri="{BB962C8B-B14F-4D97-AF65-F5344CB8AC3E}">
        <p14:creationId xmlns:p14="http://schemas.microsoft.com/office/powerpoint/2010/main" val="38767120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32599-1B9B-2B7C-409A-D26E5A3CFB1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1778FB46-2E3C-07D0-89E4-D790C5BAE8D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C5176475-90F3-E699-70A5-410641B1B2C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671538D-0BEA-8864-D269-A9C1F82F2C6C}"/>
              </a:ext>
            </a:extLst>
          </p:cNvPr>
          <p:cNvSpPr txBox="1"/>
          <p:nvPr/>
        </p:nvSpPr>
        <p:spPr>
          <a:xfrm>
            <a:off x="37800" y="141983"/>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Arial"/>
                <a:ea typeface="+mn-ea"/>
                <a:cs typeface="+mn-cs"/>
              </a:rPr>
              <a:t>10. Μέθοδοι έρευνας στο χώρο της κατηχητικής της χριστιανικής παιδαγωγικής </a:t>
            </a:r>
            <a:endParaRPr kumimoji="0" lang="el-GR" sz="24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ABA70FCD-E74B-4127-32FF-3BDBBCEABE19}"/>
              </a:ext>
            </a:extLst>
          </p:cNvPr>
          <p:cNvSpPr txBox="1"/>
          <p:nvPr/>
        </p:nvSpPr>
        <p:spPr>
          <a:xfrm>
            <a:off x="9000" y="1172307"/>
            <a:ext cx="9135000" cy="5031389"/>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00000"/>
              </a:lnSpc>
              <a:spcBef>
                <a:spcPts val="0"/>
              </a:spcBef>
              <a:spcAft>
                <a:spcPts val="0"/>
              </a:spcAft>
              <a:buClrTx/>
              <a:buSzTx/>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Α) </a:t>
            </a:r>
            <a:r>
              <a:rPr kumimoji="0" lang="el-GR" sz="2000" b="1" i="0" u="none" strike="noStrike" kern="1200" cap="none" spc="0" normalizeH="0" baseline="0" noProof="0" dirty="0">
                <a:ln>
                  <a:noFill/>
                </a:ln>
                <a:solidFill>
                  <a:srgbClr val="7030A0"/>
                </a:solidFill>
                <a:effectLst/>
                <a:uLnTx/>
                <a:uFillTx/>
                <a:latin typeface="Trebuchet MS" panose="020B0603020202020204" pitchFamily="34" charset="0"/>
              </a:rPr>
              <a:t>κύρια αντικείμενα εμπειρικής έρευνας στον χώρο της κατήχησης και της χριστιανικής αγωγής</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a:t>
            </a:r>
          </a:p>
          <a:p>
            <a:pPr marR="0" lvl="0" algn="l" defTabSz="914400" rtl="0" eaLnBrk="1" fontAlgn="auto" latinLnBrk="0" hangingPunct="1">
              <a:lnSpc>
                <a:spcPct val="100000"/>
              </a:lnSpc>
              <a:spcBef>
                <a:spcPts val="0"/>
              </a:spcBef>
              <a:spcAft>
                <a:spcPts val="0"/>
              </a:spcAft>
              <a:buClrTx/>
              <a:buSzTx/>
              <a:tabLst/>
              <a:defRPr/>
            </a:pPr>
            <a:endPar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endParaRPr>
          </a:p>
          <a:p>
            <a:pPr marL="457200" marR="0" lvl="0" indent="-457200" algn="l" defTabSz="914400" rtl="0" eaLnBrk="1" fontAlgn="auto" latinLnBrk="0" hangingPunct="1">
              <a:lnSpc>
                <a:spcPct val="100000"/>
              </a:lnSpc>
              <a:spcBef>
                <a:spcPts val="0"/>
              </a:spcBef>
              <a:spcAft>
                <a:spcPts val="0"/>
              </a:spcAft>
              <a:buClrTx/>
              <a:buSzTx/>
              <a:buAutoNum type="arabicPeriod"/>
              <a:tabLst/>
              <a:defRPr/>
            </a:pPr>
            <a:r>
              <a:rPr lang="el-GR" sz="2000" b="1" dirty="0">
                <a:solidFill>
                  <a:srgbClr val="4F81BD">
                    <a:lumMod val="75000"/>
                  </a:srgbClr>
                </a:solidFill>
                <a:latin typeface="Trebuchet MS" panose="020B0603020202020204" pitchFamily="34" charset="0"/>
              </a:rPr>
              <a:t>θέσεις μαθητών στο μάθημα των θρησκευτικών στην κατηχητική διακονία της εκκλησίας.</a:t>
            </a:r>
          </a:p>
          <a:p>
            <a:pPr marL="457200" marR="0" lvl="0" indent="-457200" algn="l" defTabSz="914400" rtl="0" eaLnBrk="1" fontAlgn="auto" latinLnBrk="0" hangingPunct="1">
              <a:lnSpc>
                <a:spcPct val="100000"/>
              </a:lnSpc>
              <a:spcBef>
                <a:spcPts val="0"/>
              </a:spcBef>
              <a:spcAft>
                <a:spcPts val="0"/>
              </a:spcAft>
              <a:buClrTx/>
              <a:buSzTx/>
              <a:buAutoNum type="arabicPeriod"/>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θέσεις παιδιών και εφήβων στην ορθόδοξη πίστη και ζωή.</a:t>
            </a:r>
          </a:p>
          <a:p>
            <a:pPr marL="457200" marR="0" lvl="0" indent="-457200" algn="l" defTabSz="914400" rtl="0" eaLnBrk="1" fontAlgn="auto" latinLnBrk="0" hangingPunct="1">
              <a:lnSpc>
                <a:spcPct val="100000"/>
              </a:lnSpc>
              <a:spcBef>
                <a:spcPts val="0"/>
              </a:spcBef>
              <a:spcAft>
                <a:spcPts val="0"/>
              </a:spcAft>
              <a:buClrTx/>
              <a:buSzTx/>
              <a:buAutoNum type="arabicPeriod"/>
              <a:tabLst/>
              <a:defRPr/>
            </a:pP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εκκλησιαστικότητα</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και οικογένεια.</a:t>
            </a:r>
          </a:p>
          <a:p>
            <a:pPr marL="457200" marR="0" lvl="0" indent="-457200" algn="l" defTabSz="914400" rtl="0" eaLnBrk="1" fontAlgn="auto" latinLnBrk="0" hangingPunct="1">
              <a:lnSpc>
                <a:spcPct val="100000"/>
              </a:lnSpc>
              <a:spcBef>
                <a:spcPts val="0"/>
              </a:spcBef>
              <a:spcAft>
                <a:spcPts val="0"/>
              </a:spcAft>
              <a:buClrTx/>
              <a:buSzTx/>
              <a:buAutoNum type="arabicPeriod"/>
              <a:tabLst/>
              <a:defRPr/>
            </a:pPr>
            <a:r>
              <a:rPr lang="el-GR" sz="2000" b="1" dirty="0">
                <a:solidFill>
                  <a:srgbClr val="4F81BD">
                    <a:lumMod val="75000"/>
                  </a:srgbClr>
                </a:solidFill>
                <a:latin typeface="Trebuchet MS" panose="020B0603020202020204" pitchFamily="34" charset="0"/>
              </a:rPr>
              <a:t>σ</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ύγχρονη</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κοινωνία, η εκκλησιαστική κατήχηση και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χριστ</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αγωγή.</a:t>
            </a:r>
          </a:p>
          <a:p>
            <a:pPr marL="457200" marR="0" lvl="0" indent="-457200" algn="l" defTabSz="914400" rtl="0" eaLnBrk="1" fontAlgn="auto" latinLnBrk="0" hangingPunct="1">
              <a:lnSpc>
                <a:spcPct val="100000"/>
              </a:lnSpc>
              <a:spcBef>
                <a:spcPts val="0"/>
              </a:spcBef>
              <a:spcAft>
                <a:spcPts val="0"/>
              </a:spcAft>
              <a:buClrTx/>
              <a:buSzTx/>
              <a:buAutoNum type="arabicPeriod"/>
              <a:tabLst/>
              <a:defRPr/>
            </a:pPr>
            <a:r>
              <a:rPr lang="el-GR" sz="2000" b="1" dirty="0">
                <a:solidFill>
                  <a:srgbClr val="4F81BD">
                    <a:lumMod val="75000"/>
                  </a:srgbClr>
                </a:solidFill>
                <a:latin typeface="Trebuchet MS" panose="020B0603020202020204" pitchFamily="34" charset="0"/>
              </a:rPr>
              <a:t>κ</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ατηχητική</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και χριστιανική παιδαγωγική διακονία και αυτοπεποίθηση των φορέων της.</a:t>
            </a:r>
          </a:p>
          <a:p>
            <a:pPr marL="457200" marR="0" lvl="0" indent="-457200" algn="l" defTabSz="914400" rtl="0" eaLnBrk="1" fontAlgn="auto" latinLnBrk="0" hangingPunct="1">
              <a:lnSpc>
                <a:spcPct val="100000"/>
              </a:lnSpc>
              <a:spcBef>
                <a:spcPts val="0"/>
              </a:spcBef>
              <a:spcAft>
                <a:spcPts val="0"/>
              </a:spcAft>
              <a:buClrTx/>
              <a:buSzTx/>
              <a:buAutoNum type="arabicPeriod"/>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στάση φορέων κατήχησης και χριστιανικής αγωγής έναντι παιδιών και εφήβων και το αντίθετο.</a:t>
            </a:r>
          </a:p>
          <a:p>
            <a:pPr marL="457200" marR="0" lvl="0" indent="-457200" algn="l" defTabSz="914400" rtl="0" eaLnBrk="1" fontAlgn="auto" latinLnBrk="0" hangingPunct="1">
              <a:lnSpc>
                <a:spcPct val="100000"/>
              </a:lnSpc>
              <a:spcBef>
                <a:spcPts val="0"/>
              </a:spcBef>
              <a:spcAft>
                <a:spcPts val="0"/>
              </a:spcAft>
              <a:buClrTx/>
              <a:buSzTx/>
              <a:buAutoNum type="arabicPeriod"/>
              <a:tabLst/>
              <a:defRPr/>
            </a:pPr>
            <a:r>
              <a:rPr lang="el-GR" sz="2000" b="1" dirty="0">
                <a:solidFill>
                  <a:srgbClr val="4F81BD">
                    <a:lumMod val="75000"/>
                  </a:srgbClr>
                </a:solidFill>
                <a:latin typeface="Trebuchet MS" panose="020B0603020202020204" pitchFamily="34" charset="0"/>
              </a:rPr>
              <a:t>τ</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α Αναλυτικά </a:t>
            </a:r>
            <a:r>
              <a:rPr lang="el-GR" sz="2000" b="1" dirty="0">
                <a:solidFill>
                  <a:srgbClr val="4F81BD">
                    <a:lumMod val="75000"/>
                  </a:srgbClr>
                </a:solidFill>
                <a:latin typeface="Trebuchet MS" panose="020B0603020202020204" pitchFamily="34" charset="0"/>
              </a:rPr>
              <a:t>Π</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ρογράμματα</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r>
              <a:rPr lang="el-GR" sz="2000" b="1" dirty="0">
                <a:solidFill>
                  <a:srgbClr val="4F81BD">
                    <a:lumMod val="75000"/>
                  </a:srgbClr>
                </a:solidFill>
                <a:latin typeface="Trebuchet MS" panose="020B0603020202020204" pitchFamily="34" charset="0"/>
              </a:rPr>
              <a:t>τ</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ου μαθήματος, η διδασκαλία, η</a:t>
            </a:r>
            <a:r>
              <a:rPr lang="el-GR" sz="2000" b="1" dirty="0">
                <a:solidFill>
                  <a:srgbClr val="4F81BD">
                    <a:lumMod val="75000"/>
                  </a:srgbClr>
                </a:solidFill>
                <a:latin typeface="Trebuchet MS" panose="020B0603020202020204" pitchFamily="34" charset="0"/>
              </a:rPr>
              <a:t> </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αποτελεσματικότητά του, τα βιβλία, η μεθοδολογία, </a:t>
            </a:r>
            <a:r>
              <a:rPr kumimoji="0" lang="el-GR" sz="2000" b="1" i="0" u="none" strike="noStrike" kern="1200" cap="none" spc="0" normalizeH="0" baseline="0" noProof="0" dirty="0" err="1">
                <a:ln>
                  <a:noFill/>
                </a:ln>
                <a:solidFill>
                  <a:srgbClr val="4F81BD">
                    <a:lumMod val="75000"/>
                  </a:srgbClr>
                </a:solidFill>
                <a:effectLst/>
                <a:uLnTx/>
                <a:uFillTx/>
                <a:latin typeface="Trebuchet MS" panose="020B0603020202020204" pitchFamily="34" charset="0"/>
              </a:rPr>
              <a:t>κτλ</a:t>
            </a:r>
            <a:r>
              <a:rPr lang="el-GR" sz="2000" b="1" dirty="0">
                <a:solidFill>
                  <a:srgbClr val="4F81BD">
                    <a:lumMod val="75000"/>
                  </a:srgbClr>
                </a:solidFill>
                <a:latin typeface="Trebuchet MS" panose="020B0603020202020204" pitchFamily="34" charset="0"/>
              </a:rPr>
              <a:t>.</a:t>
            </a: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 </a:t>
            </a:r>
          </a:p>
          <a:p>
            <a:pPr marL="457200" marR="0" lvl="0" indent="-457200" algn="l" defTabSz="914400" rtl="0" eaLnBrk="1" fontAlgn="auto" latinLnBrk="0" hangingPunct="1">
              <a:lnSpc>
                <a:spcPct val="100000"/>
              </a:lnSpc>
              <a:spcBef>
                <a:spcPts val="0"/>
              </a:spcBef>
              <a:spcAft>
                <a:spcPts val="0"/>
              </a:spcAft>
              <a:buClrTx/>
              <a:buSzTx/>
              <a:buAutoNum type="arabicPeriod"/>
              <a:tabLst/>
              <a:defRPr/>
            </a:pPr>
            <a:r>
              <a:rPr kumimoji="0" lang="el-GR" sz="2000" b="1" i="0" u="none" strike="noStrike" kern="1200" cap="none" spc="0" normalizeH="0" baseline="0" noProof="0" dirty="0">
                <a:ln>
                  <a:noFill/>
                </a:ln>
                <a:solidFill>
                  <a:srgbClr val="4F81BD">
                    <a:lumMod val="75000"/>
                  </a:srgbClr>
                </a:solidFill>
                <a:effectLst/>
                <a:uLnTx/>
                <a:uFillTx/>
                <a:latin typeface="Trebuchet MS" panose="020B0603020202020204" pitchFamily="34" charset="0"/>
              </a:rPr>
              <a:t>Διερεύνηση αιτίων, όσων επιθυμούν να ενταχθούν στο σώμα της Εκκλησίας.</a:t>
            </a:r>
          </a:p>
          <a:p>
            <a:pPr marL="457200" marR="0" lvl="0" indent="-457200" algn="l" defTabSz="914400" rtl="0" eaLnBrk="1" fontAlgn="auto" latinLnBrk="0" hangingPunct="1">
              <a:lnSpc>
                <a:spcPct val="100000"/>
              </a:lnSpc>
              <a:spcBef>
                <a:spcPts val="0"/>
              </a:spcBef>
              <a:spcAft>
                <a:spcPts val="0"/>
              </a:spcAft>
              <a:buClrTx/>
              <a:buSzTx/>
              <a:buAutoNum type="arabicPeriod"/>
              <a:tabLst/>
              <a:defRPr/>
            </a:pPr>
            <a:endParaRPr kumimoji="0" lang="el-GR" sz="2400" b="1" i="0" u="none" strike="noStrike" kern="1200" cap="none" spc="0" normalizeH="0" baseline="0" noProof="0" dirty="0">
              <a:ln>
                <a:noFill/>
              </a:ln>
              <a:solidFill>
                <a:srgbClr val="4F81BD">
                  <a:lumMod val="75000"/>
                </a:srgbClr>
              </a:solidFill>
              <a:effectLst/>
              <a:uLnTx/>
              <a:uFillTx/>
              <a:latin typeface="Calibri"/>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kumimoji="0" lang="el-GR" sz="2400" b="1" i="0" u="none" strike="noStrike" kern="1200" cap="none" spc="0" normalizeH="0" baseline="0" noProof="0" dirty="0">
              <a:ln>
                <a:noFill/>
              </a:ln>
              <a:solidFill>
                <a:srgbClr val="4F81BD">
                  <a:lumMod val="75000"/>
                </a:srgbClr>
              </a:solidFill>
              <a:effectLst/>
              <a:uLnTx/>
              <a:uFillTx/>
              <a:latin typeface="Calibri"/>
              <a:ea typeface="+mn-ea"/>
              <a:cs typeface="+mn-cs"/>
            </a:endParaRPr>
          </a:p>
        </p:txBody>
      </p:sp>
    </p:spTree>
    <p:extLst>
      <p:ext uri="{BB962C8B-B14F-4D97-AF65-F5344CB8AC3E}">
        <p14:creationId xmlns:p14="http://schemas.microsoft.com/office/powerpoint/2010/main" val="14014826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0" name="object 2"/>
          <p:cNvPicPr/>
          <p:nvPr/>
        </p:nvPicPr>
        <p:blipFill>
          <a:blip r:embed="rId2"/>
          <a:stretch/>
        </p:blipFill>
        <p:spPr>
          <a:xfrm>
            <a:off x="0" y="0"/>
            <a:ext cx="9143280" cy="6857280"/>
          </a:xfrm>
          <a:prstGeom prst="rect">
            <a:avLst/>
          </a:prstGeom>
          <a:noFill/>
          <a:ln w="0">
            <a:noFill/>
          </a:ln>
        </p:spPr>
      </p:pic>
      <p:sp>
        <p:nvSpPr>
          <p:cNvPr id="101" name="PlaceHolder 1"/>
          <p:cNvSpPr>
            <a:spLocks noGrp="1"/>
          </p:cNvSpPr>
          <p:nvPr>
            <p:ph type="title"/>
          </p:nvPr>
        </p:nvSpPr>
        <p:spPr>
          <a:xfrm>
            <a:off x="650880" y="2978640"/>
            <a:ext cx="8187480" cy="628200"/>
          </a:xfrm>
          <a:prstGeom prst="rect">
            <a:avLst/>
          </a:prstGeom>
          <a:noFill/>
          <a:ln w="0">
            <a:noFill/>
          </a:ln>
        </p:spPr>
        <p:txBody>
          <a:bodyPr lIns="0" tIns="12600" rIns="0" bIns="0" anchor="t">
            <a:noAutofit/>
          </a:bodyPr>
          <a:lstStyle/>
          <a:p>
            <a:pPr marL="12600" indent="0">
              <a:lnSpc>
                <a:spcPct val="100000"/>
              </a:lnSpc>
              <a:spcBef>
                <a:spcPts val="99"/>
              </a:spcBef>
              <a:buNone/>
              <a:tabLst>
                <a:tab pos="0" algn="l"/>
              </a:tabLst>
            </a:pPr>
            <a:r>
              <a:rPr lang="el-GR" sz="4000" b="0" u="none" strike="noStrike">
                <a:solidFill>
                  <a:srgbClr val="0070C0"/>
                </a:solidFill>
                <a:uFillTx/>
                <a:latin typeface="Calibri"/>
              </a:rPr>
              <a:t>Σας ευχαριστώ για την προσοχή σας!</a:t>
            </a:r>
            <a:endParaRPr lang="el-GR" sz="4000" b="0" u="none" strike="noStrike">
              <a:solidFill>
                <a:srgbClr val="000000"/>
              </a:solidFill>
              <a:uFillTx/>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object 10"/>
          <p:cNvPicPr/>
          <p:nvPr/>
        </p:nvPicPr>
        <p:blipFill>
          <a:blip r:embed="rId2"/>
          <a:stretch/>
        </p:blipFill>
        <p:spPr>
          <a:xfrm>
            <a:off x="0" y="0"/>
            <a:ext cx="9143280" cy="6857280"/>
          </a:xfrm>
          <a:prstGeom prst="rect">
            <a:avLst/>
          </a:prstGeom>
          <a:noFill/>
          <a:ln w="0">
            <a:noFill/>
          </a:ln>
        </p:spPr>
      </p:pic>
      <p:sp>
        <p:nvSpPr>
          <p:cNvPr id="69" name="11 - TextBox 5"/>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70" name="TextBox 69"/>
          <p:cNvSpPr txBox="1"/>
          <p:nvPr/>
        </p:nvSpPr>
        <p:spPr>
          <a:xfrm>
            <a:off x="37080" y="0"/>
            <a:ext cx="9106200" cy="85824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Trebuchet MS" panose="020B0603020202020204"/>
                <a:ea typeface="+mn-ea"/>
                <a:cs typeface="+mn-cs"/>
              </a:rPr>
              <a:t>2. </a:t>
            </a:r>
            <a:r>
              <a:rPr kumimoji="0" lang="el-GR" sz="2700" b="0" i="0" u="none" strike="noStrike" kern="1200" cap="none" spc="0" normalizeH="0" baseline="0" noProof="0">
                <a:ln>
                  <a:noFill/>
                </a:ln>
                <a:solidFill>
                  <a:srgbClr val="EEECE1"/>
                </a:solidFill>
                <a:effectLst/>
                <a:uLnTx/>
                <a:uFillTx/>
                <a:latin typeface="Trebuchet MS" panose="020B0603020202020204"/>
                <a:ea typeface="+mn-ea"/>
                <a:cs typeface="+mn-cs"/>
              </a:rPr>
              <a:t>Η επιστήμη της Κατηχητικής και Χριστιανικής Παιδαγωγικής </a:t>
            </a:r>
            <a:endParaRPr kumimoji="0" lang="el-GR" sz="1800" b="1" i="0" u="none" strike="noStrike" kern="1200" cap="none" spc="0" normalizeH="0" baseline="0" noProof="0" dirty="0">
              <a:ln>
                <a:noFill/>
              </a:ln>
              <a:solidFill>
                <a:srgbClr val="EEECE1"/>
              </a:solidFill>
              <a:effectLst/>
              <a:uLnTx/>
              <a:uFillTx/>
              <a:latin typeface="Arial"/>
              <a:ea typeface="+mn-ea"/>
              <a:cs typeface="+mn-cs"/>
            </a:endParaRPr>
          </a:p>
        </p:txBody>
      </p:sp>
      <p:sp>
        <p:nvSpPr>
          <p:cNvPr id="71" name="TextBox 70"/>
          <p:cNvSpPr txBox="1"/>
          <p:nvPr/>
        </p:nvSpPr>
        <p:spPr>
          <a:xfrm>
            <a:off x="37080" y="1336431"/>
            <a:ext cx="9135000" cy="5345723"/>
          </a:xfrm>
          <a:prstGeom prst="rect">
            <a:avLst/>
          </a:prstGeom>
          <a:noFill/>
          <a:ln w="0">
            <a:noFill/>
          </a:ln>
        </p:spPr>
        <p:txBody>
          <a:bodyPr lIns="90000" tIns="45000" rIns="90000" bIns="45000" anchor="t">
            <a:noAutofit/>
          </a:bodyPr>
          <a:lstStyle/>
          <a:p>
            <a:pPr marL="342900" indent="-342900">
              <a:buFont typeface="+mj-lt"/>
              <a:buAutoNum type="arabicPeriod"/>
            </a:pPr>
            <a:r>
              <a:rPr lang="el-GR" dirty="0"/>
              <a:t>Η  </a:t>
            </a:r>
            <a:r>
              <a:rPr lang="el-GR" i="1" dirty="0">
                <a:solidFill>
                  <a:srgbClr val="0070C0"/>
                </a:solidFill>
              </a:rPr>
              <a:t>Κατηχητική </a:t>
            </a:r>
            <a:r>
              <a:rPr lang="el-GR" dirty="0"/>
              <a:t>απευθύνεται σε όλες τις ηλικίες</a:t>
            </a:r>
            <a:r>
              <a:rPr lang="en-US" dirty="0"/>
              <a:t>. </a:t>
            </a:r>
            <a:r>
              <a:rPr lang="el-GR" dirty="0"/>
              <a:t>Η </a:t>
            </a:r>
            <a:r>
              <a:rPr lang="el-GR" i="1" dirty="0">
                <a:solidFill>
                  <a:srgbClr val="0070C0"/>
                </a:solidFill>
              </a:rPr>
              <a:t>Χριστιανική Παιδαγωγική</a:t>
            </a:r>
            <a:r>
              <a:rPr lang="el-GR" dirty="0"/>
              <a:t> ερευνά  τις παιδαγωγικές  ενέργειες  που απευθύνονται  στα παιδιά και στους εφήβους.</a:t>
            </a:r>
          </a:p>
          <a:p>
            <a:pPr marL="342900" indent="-342900">
              <a:buFont typeface="+mj-lt"/>
              <a:buAutoNum type="arabicPeriod"/>
            </a:pPr>
            <a:endParaRPr lang="el-GR" dirty="0"/>
          </a:p>
          <a:p>
            <a:pPr marL="342900" indent="-342900">
              <a:buFont typeface="+mj-lt"/>
              <a:buAutoNum type="arabicPeriod"/>
            </a:pPr>
            <a:r>
              <a:rPr lang="el-GR" dirty="0"/>
              <a:t>Η  </a:t>
            </a:r>
            <a:r>
              <a:rPr lang="el-GR" i="1" dirty="0">
                <a:solidFill>
                  <a:srgbClr val="0070C0"/>
                </a:solidFill>
              </a:rPr>
              <a:t>Κατηχητική </a:t>
            </a:r>
            <a:r>
              <a:rPr lang="el-GR" dirty="0"/>
              <a:t>έρευνα </a:t>
            </a:r>
            <a:r>
              <a:rPr lang="el-GR" dirty="0" err="1"/>
              <a:t>οριοθετείται</a:t>
            </a:r>
            <a:r>
              <a:rPr lang="el-GR" dirty="0"/>
              <a:t> από τον εκκλησιαστικό χώρο. Η </a:t>
            </a:r>
            <a:r>
              <a:rPr lang="el-GR" i="1" dirty="0">
                <a:solidFill>
                  <a:srgbClr val="0070C0"/>
                </a:solidFill>
              </a:rPr>
              <a:t>Χριστιανική Παιδαγωγική  </a:t>
            </a:r>
            <a:r>
              <a:rPr lang="el-GR" dirty="0"/>
              <a:t>εξετάζει τα προβλήματα της χριστιανικά προσανατολισμένης αγωγής στον ευρύτερο κοινωνικό χώρο. </a:t>
            </a:r>
          </a:p>
          <a:p>
            <a:pPr marL="342900" indent="-342900">
              <a:buFont typeface="+mj-lt"/>
              <a:buAutoNum type="arabicPeriod"/>
            </a:pPr>
            <a:endParaRPr lang="el-GR" dirty="0"/>
          </a:p>
          <a:p>
            <a:pPr marL="342900" indent="-342900">
              <a:buFont typeface="+mj-lt"/>
              <a:buAutoNum type="arabicPeriod"/>
            </a:pPr>
            <a:r>
              <a:rPr lang="el-GR" dirty="0"/>
              <a:t>Η  </a:t>
            </a:r>
            <a:r>
              <a:rPr lang="el-GR" i="1" dirty="0">
                <a:solidFill>
                  <a:srgbClr val="0070C0"/>
                </a:solidFill>
              </a:rPr>
              <a:t>Κατηχητική </a:t>
            </a:r>
            <a:r>
              <a:rPr lang="el-GR" dirty="0"/>
              <a:t>ερευνά τις πηγές που αφορούν την κατηχητική διακονία της Εκκλησίας. Η </a:t>
            </a:r>
            <a:r>
              <a:rPr lang="el-GR" i="1" dirty="0">
                <a:solidFill>
                  <a:srgbClr val="0070C0"/>
                </a:solidFill>
              </a:rPr>
              <a:t>Χριστιανική Παιδαγωγική </a:t>
            </a:r>
            <a:r>
              <a:rPr lang="el-GR" dirty="0"/>
              <a:t>εξετάζει τις  πηγές  που αφορούν την παιδαγωγική διαδικασία, η οποία επηρεάστηκε από τη χριστιανική πίστη και ζωή.</a:t>
            </a:r>
          </a:p>
          <a:p>
            <a:pPr marL="342900" indent="-342900"/>
            <a:endParaRPr lang="el-GR" dirty="0"/>
          </a:p>
          <a:p>
            <a:pPr marL="342900" indent="-342900">
              <a:buFont typeface="Arial" pitchFamily="34" charset="0"/>
              <a:buChar char="•"/>
            </a:pPr>
            <a:r>
              <a:rPr lang="el-GR" dirty="0"/>
              <a:t>Η Εκκλησία επικεντρώθηκε στην κατήχηση των παιδιών και των εφήβων (</a:t>
            </a:r>
            <a:r>
              <a:rPr lang="el-GR" dirty="0">
                <a:solidFill>
                  <a:srgbClr val="FF0000"/>
                </a:solidFill>
              </a:rPr>
              <a:t>κατηχητικές συνάξεις</a:t>
            </a:r>
            <a:r>
              <a:rPr lang="el-GR" dirty="0"/>
              <a:t>).</a:t>
            </a:r>
          </a:p>
          <a:p>
            <a:pPr marL="342900" indent="-342900">
              <a:buFont typeface="Arial" pitchFamily="34" charset="0"/>
              <a:buChar char="•"/>
            </a:pPr>
            <a:endParaRPr lang="el-GR" dirty="0"/>
          </a:p>
          <a:p>
            <a:pPr marL="342900" indent="-342900">
              <a:buFont typeface="Arial" pitchFamily="34" charset="0"/>
              <a:buChar char="•"/>
            </a:pPr>
            <a:r>
              <a:rPr lang="el-GR" dirty="0"/>
              <a:t>Οι </a:t>
            </a:r>
            <a:r>
              <a:rPr lang="el-GR" i="1" dirty="0">
                <a:solidFill>
                  <a:srgbClr val="FF0000"/>
                </a:solidFill>
              </a:rPr>
              <a:t>Ρωμαιοκαθολικοί</a:t>
            </a:r>
            <a:r>
              <a:rPr lang="el-GR" dirty="0"/>
              <a:t> από τον 12</a:t>
            </a:r>
            <a:r>
              <a:rPr lang="el-GR" baseline="30000" dirty="0"/>
              <a:t>ο</a:t>
            </a:r>
            <a:r>
              <a:rPr lang="el-GR" dirty="0"/>
              <a:t> αιώνα συνέδεσαν την κατήχηση με την πρώτη κοινωνία.</a:t>
            </a:r>
          </a:p>
          <a:p>
            <a:pPr marL="342900" indent="-342900">
              <a:buFont typeface="Arial" pitchFamily="34" charset="0"/>
              <a:buChar char="•"/>
            </a:pPr>
            <a:endParaRPr lang="el-GR" dirty="0"/>
          </a:p>
          <a:p>
            <a:pPr marL="342900" indent="-342900">
              <a:buFont typeface="Arial" pitchFamily="34" charset="0"/>
              <a:buChar char="•"/>
            </a:pPr>
            <a:r>
              <a:rPr lang="el-GR" dirty="0"/>
              <a:t>Οι </a:t>
            </a:r>
            <a:r>
              <a:rPr lang="el-GR" i="1" dirty="0">
                <a:solidFill>
                  <a:srgbClr val="FF0000"/>
                </a:solidFill>
              </a:rPr>
              <a:t>Προτεστάντες</a:t>
            </a:r>
            <a:r>
              <a:rPr lang="el-GR" dirty="0"/>
              <a:t> – σχετική κατήχηση των παιδιών για τη συμμετοχή τους στο πρώτο Κυριακό δείπνο.</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object 11"/>
          <p:cNvPicPr/>
          <p:nvPr/>
        </p:nvPicPr>
        <p:blipFill>
          <a:blip r:embed="rId2"/>
          <a:stretch/>
        </p:blipFill>
        <p:spPr>
          <a:xfrm>
            <a:off x="0" y="0"/>
            <a:ext cx="9143280" cy="6857280"/>
          </a:xfrm>
          <a:prstGeom prst="rect">
            <a:avLst/>
          </a:prstGeom>
          <a:noFill/>
          <a:ln w="0">
            <a:noFill/>
          </a:ln>
        </p:spPr>
      </p:pic>
      <p:sp>
        <p:nvSpPr>
          <p:cNvPr id="73" name="11 - TextBox 6"/>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74" name="TextBox 73"/>
          <p:cNvSpPr txBox="1"/>
          <p:nvPr/>
        </p:nvSpPr>
        <p:spPr>
          <a:xfrm>
            <a:off x="188258" y="0"/>
            <a:ext cx="8955021" cy="85824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Trebuchet MS" panose="020B0603020202020204"/>
                <a:ea typeface="+mn-ea"/>
                <a:cs typeface="+mn-cs"/>
              </a:rPr>
              <a:t>2. </a:t>
            </a:r>
            <a:r>
              <a:rPr kumimoji="0" lang="el-GR" sz="2700" b="0" i="0" u="none" strike="noStrike" kern="1200" cap="none" spc="0" normalizeH="0" baseline="0" noProof="0">
                <a:ln>
                  <a:noFill/>
                </a:ln>
                <a:solidFill>
                  <a:srgbClr val="EEECE1"/>
                </a:solidFill>
                <a:effectLst/>
                <a:uLnTx/>
                <a:uFillTx/>
                <a:latin typeface="Trebuchet MS" panose="020B0603020202020204"/>
                <a:ea typeface="+mn-ea"/>
                <a:cs typeface="+mn-cs"/>
              </a:rPr>
              <a:t>Η επιστήμη της Κατηχητικής και Χριστιανικής Παιδαγωγικής </a:t>
            </a:r>
            <a:endParaRPr kumimoji="0" lang="el-GR" sz="1800" b="1" i="0" u="none" strike="noStrike" kern="1200" cap="none" spc="0" normalizeH="0" baseline="0" noProof="0" dirty="0">
              <a:ln>
                <a:noFill/>
              </a:ln>
              <a:solidFill>
                <a:srgbClr val="EEECE1"/>
              </a:solidFill>
              <a:effectLst/>
              <a:uLnTx/>
              <a:uFillTx/>
              <a:latin typeface="Arial"/>
              <a:ea typeface="+mn-ea"/>
              <a:cs typeface="+mn-cs"/>
            </a:endParaRPr>
          </a:p>
        </p:txBody>
      </p:sp>
      <p:sp>
        <p:nvSpPr>
          <p:cNvPr id="75" name="TextBox 74"/>
          <p:cNvSpPr txBox="1"/>
          <p:nvPr/>
        </p:nvSpPr>
        <p:spPr>
          <a:xfrm>
            <a:off x="45000" y="1371600"/>
            <a:ext cx="9135000" cy="4208400"/>
          </a:xfrm>
          <a:prstGeom prst="rect">
            <a:avLst/>
          </a:prstGeom>
          <a:noFill/>
          <a:ln w="0">
            <a:noFill/>
          </a:ln>
        </p:spPr>
        <p:txBody>
          <a:bodyPr lIns="90000" tIns="45000" rIns="90000" bIns="4500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000" b="0" i="0" u="sng" strike="noStrike" kern="1200" cap="none" spc="0" normalizeH="0" baseline="0" noProof="0" dirty="0">
                <a:ln>
                  <a:noFill/>
                </a:ln>
                <a:solidFill>
                  <a:prstClr val="black"/>
                </a:solidFill>
                <a:effectLst/>
                <a:uLnTx/>
                <a:uFillTx/>
                <a:latin typeface="Trebuchet MS" panose="020B0603020202020204"/>
                <a:ea typeface="+mn-ea"/>
                <a:cs typeface="+mn-cs"/>
              </a:rPr>
              <a:t>Συνάφεια </a:t>
            </a:r>
            <a:r>
              <a:rPr kumimoji="0" lang="el-GR" sz="2000" b="0" i="1" u="sng" strike="noStrike" kern="1200" cap="none" spc="0" normalizeH="0" baseline="0" noProof="0" dirty="0">
                <a:ln>
                  <a:noFill/>
                </a:ln>
                <a:solidFill>
                  <a:prstClr val="black"/>
                </a:solidFill>
                <a:effectLst/>
                <a:uLnTx/>
                <a:uFillTx/>
                <a:latin typeface="Trebuchet MS" panose="020B0603020202020204"/>
                <a:ea typeface="+mn-ea"/>
                <a:cs typeface="+mn-cs"/>
              </a:rPr>
              <a:t>Κατηχητικής</a:t>
            </a:r>
            <a:r>
              <a:rPr kumimoji="0" lang="el-GR" sz="2000" b="0" i="0" u="sng" strike="noStrike" kern="1200" cap="none" spc="0" normalizeH="0" baseline="0" noProof="0" dirty="0">
                <a:ln>
                  <a:noFill/>
                </a:ln>
                <a:solidFill>
                  <a:prstClr val="black"/>
                </a:solidFill>
                <a:effectLst/>
                <a:uLnTx/>
                <a:uFillTx/>
                <a:latin typeface="Trebuchet MS" panose="020B0603020202020204"/>
                <a:ea typeface="+mn-ea"/>
                <a:cs typeface="+mn-cs"/>
              </a:rPr>
              <a:t> και </a:t>
            </a:r>
            <a:r>
              <a:rPr kumimoji="0" lang="el-GR" sz="2000" b="0" i="1" u="sng" strike="noStrike" kern="1200" cap="none" spc="0" normalizeH="0" baseline="0" noProof="0" dirty="0">
                <a:ln>
                  <a:noFill/>
                </a:ln>
                <a:solidFill>
                  <a:prstClr val="black"/>
                </a:solidFill>
                <a:effectLst/>
                <a:uLnTx/>
                <a:uFillTx/>
                <a:latin typeface="Trebuchet MS" panose="020B0603020202020204"/>
                <a:ea typeface="+mn-ea"/>
                <a:cs typeface="+mn-cs"/>
              </a:rPr>
              <a:t>Χριστιανικής Παιδαγωγικής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sng"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a:t>
            </a:r>
            <a:r>
              <a:rPr kumimoji="0" lang="el-GR" sz="1800" b="0" i="0" u="none" strike="noStrike" kern="1200" cap="none" spc="0" normalizeH="0" baseline="0" noProof="0" dirty="0">
                <a:ln>
                  <a:noFill/>
                </a:ln>
                <a:solidFill>
                  <a:srgbClr val="0070C0"/>
                </a:solidFill>
                <a:effectLst/>
                <a:uLnTx/>
                <a:uFillTx/>
                <a:latin typeface="Trebuchet MS" panose="020B0603020202020204"/>
                <a:ea typeface="+mn-ea"/>
                <a:cs typeface="+mn-cs"/>
              </a:rPr>
              <a:t>δύο όψεις του ίδιου νομίσματος</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Τα τελευταία χρόνια η κατήχηση έπαψε να περιορίζει το ενδιαφέρον της στην εξέταση  του περιεχομένου  της  κατηχητικής  διακονίας</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 -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τις κατηχήσεις  και άρχισε να ευαισθητοποιείται  για </a:t>
            </a:r>
            <a:r>
              <a:rPr kumimoji="0" lang="el-GR" sz="1800" b="0" i="0" u="none" strike="noStrike" kern="1200" cap="none" spc="0" normalizeH="0" baseline="0" noProof="0" dirty="0">
                <a:ln>
                  <a:noFill/>
                </a:ln>
                <a:solidFill>
                  <a:srgbClr val="C00000"/>
                </a:solidFill>
                <a:effectLst/>
                <a:uLnTx/>
                <a:uFillTx/>
                <a:latin typeface="Trebuchet MS" panose="020B0603020202020204"/>
                <a:ea typeface="+mn-ea"/>
                <a:cs typeface="+mn-cs"/>
              </a:rPr>
              <a:t>όλες τις περιοχές της ζωής του ανθρώπου</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του παιδιού και εφήβου.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Η </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Κατήχηση,</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όπως και η </a:t>
            </a:r>
            <a:r>
              <a:rPr kumimoji="0" lang="el-GR" sz="1800" b="0" i="1" u="none" strike="noStrike" kern="1200" cap="none" spc="0" normalizeH="0" baseline="0" noProof="0" dirty="0">
                <a:ln>
                  <a:noFill/>
                </a:ln>
                <a:solidFill>
                  <a:srgbClr val="0070C0"/>
                </a:solidFill>
                <a:effectLst/>
                <a:uLnTx/>
                <a:uFillTx/>
                <a:latin typeface="Trebuchet MS" panose="020B0603020202020204"/>
                <a:ea typeface="+mn-ea"/>
                <a:cs typeface="+mn-cs"/>
              </a:rPr>
              <a:t>Χριστιανική αγωγή</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ενδιαφέρονται για όλες τις υπαρξιακές πλευρές της γνώσης του παιδιού και του εφήβου.</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Ανταποκρίνεται στις σύγχρονες απαιτήσεις ύπαρξης πραγματικού διαλόγου, </a:t>
            </a:r>
            <a:r>
              <a:rPr kumimoji="0" lang="el-GR" sz="1800" b="0" i="0" u="none" strike="noStrike" kern="1200" cap="none" spc="0" normalizeH="0" baseline="0" noProof="0" dirty="0" err="1">
                <a:ln>
                  <a:noFill/>
                </a:ln>
                <a:solidFill>
                  <a:prstClr val="black"/>
                </a:solidFill>
                <a:effectLst/>
                <a:uLnTx/>
                <a:uFillTx/>
                <a:latin typeface="Trebuchet MS" panose="020B0603020202020204"/>
                <a:ea typeface="+mn-ea"/>
                <a:cs typeface="+mn-cs"/>
              </a:rPr>
              <a:t>ειλικρι-νούς</a:t>
            </a: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 συνεργασίας  και σεβασμού της ιδιαιτερότητας του κάθε Χριστιανού</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object 12"/>
          <p:cNvPicPr/>
          <p:nvPr/>
        </p:nvPicPr>
        <p:blipFill>
          <a:blip r:embed="rId2"/>
          <a:stretch/>
        </p:blipFill>
        <p:spPr>
          <a:xfrm>
            <a:off x="0" y="0"/>
            <a:ext cx="9143280" cy="6857280"/>
          </a:xfrm>
          <a:prstGeom prst="rect">
            <a:avLst/>
          </a:prstGeom>
          <a:noFill/>
          <a:ln w="0">
            <a:noFill/>
          </a:ln>
        </p:spPr>
      </p:pic>
      <p:sp>
        <p:nvSpPr>
          <p:cNvPr id="77" name="11 - TextBox 7"/>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78" name="TextBox 77"/>
          <p:cNvSpPr txBox="1"/>
          <p:nvPr/>
        </p:nvSpPr>
        <p:spPr>
          <a:xfrm>
            <a:off x="-32400" y="0"/>
            <a:ext cx="9106200" cy="858240"/>
          </a:xfrm>
          <a:prstGeom prst="rect">
            <a:avLst/>
          </a:prstGeom>
          <a:noFill/>
          <a:ln w="0">
            <a:noFill/>
          </a:ln>
        </p:spPr>
        <p:txBody>
          <a:bodyPr lIns="90000" tIns="45000" rIns="90000" bIns="45000" anchor="t">
            <a:noAutofit/>
          </a:bodyPr>
          <a:lstStyle/>
          <a:p>
            <a:pPr algn="ctr"/>
            <a:r>
              <a:rPr kumimoji="0" lang="el-GR" sz="3200" b="0" i="0" u="none" strike="noStrike" kern="1200" cap="none" spc="0" normalizeH="0" baseline="0" noProof="0" dirty="0">
                <a:ln>
                  <a:noFill/>
                </a:ln>
                <a:solidFill>
                  <a:schemeClr val="bg2"/>
                </a:solidFill>
                <a:effectLst/>
                <a:uLnTx/>
                <a:uFillTx/>
                <a:latin typeface="Trebuchet MS" panose="020B0603020202020204"/>
                <a:ea typeface="+mj-ea"/>
                <a:cs typeface="+mj-cs"/>
              </a:rPr>
              <a:t>2. Η επιστήμη της Κατηχητικής και Χριστιανικής Παιδαγωγικής </a:t>
            </a:r>
            <a:endParaRPr lang="el-GR" sz="1800" b="1" u="none" strike="noStrike" dirty="0">
              <a:solidFill>
                <a:schemeClr val="bg2"/>
              </a:solidFill>
              <a:uFillTx/>
              <a:latin typeface="Arial"/>
            </a:endParaRPr>
          </a:p>
        </p:txBody>
      </p:sp>
      <p:sp>
        <p:nvSpPr>
          <p:cNvPr id="79" name="TextBox 78"/>
          <p:cNvSpPr txBox="1"/>
          <p:nvPr/>
        </p:nvSpPr>
        <p:spPr>
          <a:xfrm>
            <a:off x="398583" y="2077279"/>
            <a:ext cx="7479323" cy="3560962"/>
          </a:xfrm>
          <a:prstGeom prst="rect">
            <a:avLst/>
          </a:prstGeom>
          <a:noFill/>
          <a:ln w="0">
            <a:noFill/>
          </a:ln>
        </p:spPr>
        <p:txBody>
          <a:bodyPr lIns="90000" tIns="45000" rIns="90000" bIns="45000" anchor="t">
            <a:noAutofit/>
          </a:bodyPr>
          <a:lstStyle/>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l-GR" sz="2400" b="1" i="0" u="none" strike="noStrike" kern="1200" cap="none" spc="0" normalizeH="0" baseline="0" noProof="0" dirty="0">
              <a:ln>
                <a:noFill/>
              </a:ln>
              <a:solidFill>
                <a:schemeClr val="accent3">
                  <a:lumMod val="75000"/>
                </a:schemeClr>
              </a:solidFill>
              <a:effectLst/>
              <a:uLnTx/>
              <a:uFillTx/>
              <a:latin typeface="Trebuchet MS" panose="020B0603020202020204"/>
              <a:ea typeface="+mn-ea"/>
              <a:cs typeface="+mn-cs"/>
            </a:endParaRP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2400" b="1" i="0" u="none" strike="noStrike" kern="1200" cap="none" spc="0" normalizeH="0" baseline="0" noProof="0" dirty="0">
                <a:ln>
                  <a:noFill/>
                </a:ln>
                <a:solidFill>
                  <a:schemeClr val="accent3">
                    <a:lumMod val="75000"/>
                  </a:schemeClr>
                </a:solidFill>
                <a:effectLst/>
                <a:uLnTx/>
                <a:uFillTx/>
                <a:latin typeface="Trebuchet MS" panose="020B0603020202020204"/>
                <a:ea typeface="+mn-ea"/>
                <a:cs typeface="+mn-cs"/>
              </a:rPr>
              <a:t>  Β) Η Κατηχητική και Χριστιανική παιδαγωγική και ο επιστημονικός της χαρακτήρας</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2990</TotalTime>
  <Words>6378</Words>
  <Application>Microsoft Office PowerPoint</Application>
  <PresentationFormat>Προβολή στην οθόνη (4:3)</PresentationFormat>
  <Paragraphs>753</Paragraphs>
  <Slides>62</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4</vt:i4>
      </vt:variant>
      <vt:variant>
        <vt:lpstr>Τίτλοι διαφανειών</vt:lpstr>
      </vt:variant>
      <vt:variant>
        <vt:i4>62</vt:i4>
      </vt:variant>
    </vt:vector>
  </HeadingPairs>
  <TitlesOfParts>
    <vt:vector size="74" baseType="lpstr">
      <vt:lpstr>Arial</vt:lpstr>
      <vt:lpstr>Calibri</vt:lpstr>
      <vt:lpstr>Century Schoolbook</vt:lpstr>
      <vt:lpstr>Symbol</vt:lpstr>
      <vt:lpstr>Times New Roman</vt:lpstr>
      <vt:lpstr>Trebuchet MS</vt:lpstr>
      <vt:lpstr>Wingdings</vt:lpstr>
      <vt:lpstr>Wingdings 3</vt:lpstr>
      <vt:lpstr>Office Theme</vt:lpstr>
      <vt:lpstr>Office Theme</vt:lpstr>
      <vt:lpstr>Office Theme</vt:lpstr>
      <vt:lpstr>Office Theme</vt:lpstr>
      <vt:lpstr>Παρουσίαση του PowerPoint</vt:lpstr>
      <vt:lpstr>ΚΕΦΑΛΑΙΟ 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Σας ευχαριστώ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Mariajose</dc:creator>
  <dc:description/>
  <cp:lastModifiedBy>ΚΥΡΙΑΚΗ ΜΥΣΤΑΚΙΔΟΥ</cp:lastModifiedBy>
  <cp:revision>143</cp:revision>
  <dcterms:created xsi:type="dcterms:W3CDTF">2022-04-04T18:18:37Z</dcterms:created>
  <dcterms:modified xsi:type="dcterms:W3CDTF">2025-05-27T13:35:06Z</dcterms:modified>
  <dc:language>el-GR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2020-03-26T00:00:00Z</vt:filetime>
  </property>
  <property fmtid="{D5CDD505-2E9C-101B-9397-08002B2CF9AE}" pid="3" name="Creator">
    <vt:lpwstr>Microsoft® PowerPoint® 2013</vt:lpwstr>
  </property>
  <property fmtid="{D5CDD505-2E9C-101B-9397-08002B2CF9AE}" pid="4" name="LastSaved">
    <vt:filetime>2022-04-04T00:00:00Z</vt:filetime>
  </property>
  <property fmtid="{D5CDD505-2E9C-101B-9397-08002B2CF9AE}" pid="5" name="PresentationFormat">
    <vt:lpwstr>Προβολή στην οθόνη (4:3)</vt:lpwstr>
  </property>
  <property fmtid="{D5CDD505-2E9C-101B-9397-08002B2CF9AE}" pid="6" name="Slides">
    <vt:i4>21</vt:i4>
  </property>
</Properties>
</file>