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 id="2147483654" r:id="rId3"/>
    <p:sldMasterId id="2147483659" r:id="rId4"/>
  </p:sldMasterIdLst>
  <p:sldIdLst>
    <p:sldId id="256" r:id="rId5"/>
    <p:sldId id="270" r:id="rId6"/>
    <p:sldId id="257" r:id="rId7"/>
    <p:sldId id="258" r:id="rId8"/>
    <p:sldId id="259" r:id="rId9"/>
    <p:sldId id="292" r:id="rId10"/>
    <p:sldId id="293" r:id="rId11"/>
    <p:sldId id="260" r:id="rId12"/>
    <p:sldId id="294" r:id="rId13"/>
    <p:sldId id="295" r:id="rId14"/>
    <p:sldId id="296" r:id="rId15"/>
    <p:sldId id="262" r:id="rId16"/>
    <p:sldId id="297" r:id="rId17"/>
    <p:sldId id="263" r:id="rId18"/>
    <p:sldId id="298" r:id="rId19"/>
    <p:sldId id="264" r:id="rId20"/>
    <p:sldId id="299" r:id="rId21"/>
    <p:sldId id="300" r:id="rId22"/>
    <p:sldId id="301" r:id="rId23"/>
    <p:sldId id="302" r:id="rId24"/>
    <p:sldId id="265" r:id="rId25"/>
    <p:sldId id="303" r:id="rId26"/>
    <p:sldId id="266" r:id="rId27"/>
    <p:sldId id="267" r:id="rId28"/>
    <p:sldId id="268" r:id="rId29"/>
    <p:sldId id="275" r:id="rId30"/>
    <p:sldId id="276" r:id="rId31"/>
    <p:sldId id="277" r:id="rId32"/>
    <p:sldId id="278" r:id="rId33"/>
    <p:sldId id="279" r:id="rId34"/>
    <p:sldId id="280" r:id="rId35"/>
    <p:sldId id="284" r:id="rId36"/>
    <p:sldId id="283" r:id="rId37"/>
    <p:sldId id="282" r:id="rId38"/>
    <p:sldId id="281" r:id="rId39"/>
    <p:sldId id="286" r:id="rId40"/>
    <p:sldId id="285" r:id="rId41"/>
    <p:sldId id="289" r:id="rId42"/>
    <p:sldId id="288" r:id="rId43"/>
    <p:sldId id="291" r:id="rId44"/>
    <p:sldId id="290" r:id="rId45"/>
    <p:sldId id="305" r:id="rId46"/>
    <p:sldId id="306" r:id="rId47"/>
    <p:sldId id="269" r:id="rId48"/>
  </p:sldIdLst>
  <p:sldSz cx="9144000" cy="6858000"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6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6"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43A2C26D-97EB-4BCF-9B3B-EEFA8E950DF8}" type="slidenum">
              <a:t>‹#›</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0"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7"/>
          </p:nvPr>
        </p:nvSpPr>
        <p:spPr/>
        <p:txBody>
          <a:bodyPr/>
          <a:lstStyle/>
          <a:p>
            <a:r>
              <a:t>Footer</a:t>
            </a:r>
          </a:p>
        </p:txBody>
      </p:sp>
      <p:sp>
        <p:nvSpPr>
          <p:cNvPr id="5" name="PlaceHolder 4"/>
          <p:cNvSpPr>
            <a:spLocks noGrp="1"/>
          </p:cNvSpPr>
          <p:nvPr>
            <p:ph type="sldNum" idx="8"/>
          </p:nvPr>
        </p:nvSpPr>
        <p:spPr/>
        <p:txBody>
          <a:bodyPr/>
          <a:lstStyle/>
          <a:p>
            <a:fld id="{52DF4643-E52A-4AA0-9CFD-B6F8F5875557}" type="slidenum">
              <a:t>‹#›</a:t>
            </a:fld>
            <a:endParaRPr/>
          </a:p>
        </p:txBody>
      </p:sp>
      <p:sp>
        <p:nvSpPr>
          <p:cNvPr id="6" name="PlaceHolder 5"/>
          <p:cNvSpPr>
            <a:spLocks noGrp="1"/>
          </p:cNvSpPr>
          <p:nvPr>
            <p:ph type="dt" idx="9"/>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7"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E6834E17-5D3C-4F67-8E24-0B6D17265CEE}"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le Only">
    <p:spTree>
      <p:nvGrpSpPr>
        <p:cNvPr id="1" name=""/>
        <p:cNvGrpSpPr/>
        <p:nvPr/>
      </p:nvGrpSpPr>
      <p:grpSpPr>
        <a:xfrm>
          <a:off x="0" y="0"/>
          <a:ext cx="0" cy="0"/>
          <a:chOff x="0" y="0"/>
          <a:chExt cx="0" cy="0"/>
        </a:xfrm>
      </p:grpSpPr>
      <p:sp>
        <p:nvSpPr>
          <p:cNvPr id="28"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9"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D20EF485-FC85-471D-A53A-5178978217A2}"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2"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43"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6"/>
          </p:nvPr>
        </p:nvSpPr>
        <p:spPr/>
        <p:txBody>
          <a:bodyPr/>
          <a:lstStyle/>
          <a:p>
            <a:r>
              <a:t>Footer</a:t>
            </a:r>
          </a:p>
        </p:txBody>
      </p:sp>
      <p:sp>
        <p:nvSpPr>
          <p:cNvPr id="5" name="PlaceHolder 4"/>
          <p:cNvSpPr>
            <a:spLocks noGrp="1"/>
          </p:cNvSpPr>
          <p:nvPr>
            <p:ph type="sldNum" idx="17"/>
          </p:nvPr>
        </p:nvSpPr>
        <p:spPr/>
        <p:txBody>
          <a:bodyPr/>
          <a:lstStyle/>
          <a:p>
            <a:fld id="{03CBE448-D34A-455D-89ED-C30098F2167A}" type="slidenum">
              <a:t>‹#›</a:t>
            </a:fld>
            <a:endParaRPr/>
          </a:p>
        </p:txBody>
      </p:sp>
      <p:sp>
        <p:nvSpPr>
          <p:cNvPr id="6" name="PlaceHolder 5"/>
          <p:cNvSpPr>
            <a:spLocks noGrp="1"/>
          </p:cNvSpPr>
          <p:nvPr>
            <p:ph type="dt" idx="18"/>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6"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 name="PlaceHolder 3"/>
          <p:cNvSpPr>
            <a:spLocks noGrp="1"/>
          </p:cNvSpPr>
          <p:nvPr>
            <p:ph type="ftr" idx="1"/>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3" name="PlaceHolder 4"/>
          <p:cNvSpPr>
            <a:spLocks noGrp="1"/>
          </p:cNvSpPr>
          <p:nvPr>
            <p:ph type="sldNum" idx="2"/>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B4152FE8-E912-4B5F-A651-0526590F5D8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 name="PlaceHolder 5"/>
          <p:cNvSpPr>
            <a:spLocks noGrp="1"/>
          </p:cNvSpPr>
          <p:nvPr>
            <p:ph type="dt" idx="3"/>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15"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16" name="PlaceHolder 3"/>
          <p:cNvSpPr>
            <a:spLocks noGrp="1"/>
          </p:cNvSpPr>
          <p:nvPr>
            <p:ph type="ftr" idx="7"/>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17" name="PlaceHolder 4"/>
          <p:cNvSpPr>
            <a:spLocks noGrp="1"/>
          </p:cNvSpPr>
          <p:nvPr>
            <p:ph type="sldNum" idx="8"/>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8D1E1B71-5067-4D79-ADDF-421E2F4B5047}"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18" name="PlaceHolder 5"/>
          <p:cNvSpPr>
            <a:spLocks noGrp="1"/>
          </p:cNvSpPr>
          <p:nvPr>
            <p:ph type="dt" idx="9"/>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22"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3" name="PlaceHolder 3"/>
          <p:cNvSpPr>
            <a:spLocks noGrp="1"/>
          </p:cNvSpPr>
          <p:nvPr>
            <p:ph type="ftr" idx="10"/>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24" name="PlaceHolder 4"/>
          <p:cNvSpPr>
            <a:spLocks noGrp="1"/>
          </p:cNvSpPr>
          <p:nvPr>
            <p:ph type="sldNum" idx="11"/>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543659F6-E740-4BEA-90F9-FAAE474F7DD4}"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25" name="PlaceHolder 5"/>
          <p:cNvSpPr>
            <a:spLocks noGrp="1"/>
          </p:cNvSpPr>
          <p:nvPr>
            <p:ph type="dt" idx="12"/>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38"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39" name="PlaceHolder 3"/>
          <p:cNvSpPr>
            <a:spLocks noGrp="1"/>
          </p:cNvSpPr>
          <p:nvPr>
            <p:ph type="ftr" idx="16"/>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40" name="PlaceHolder 4"/>
          <p:cNvSpPr>
            <a:spLocks noGrp="1"/>
          </p:cNvSpPr>
          <p:nvPr>
            <p:ph type="sldNum" idx="17"/>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4DDC6924-612E-4F73-81FF-1174EFFA206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1" name="PlaceHolder 5"/>
          <p:cNvSpPr>
            <a:spLocks noGrp="1"/>
          </p:cNvSpPr>
          <p:nvPr>
            <p:ph type="dt" idx="18"/>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6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4" name="object 2"/>
          <p:cNvPicPr/>
          <p:nvPr/>
        </p:nvPicPr>
        <p:blipFill>
          <a:blip r:embed="rId2">
            <a:lum bright="20000"/>
          </a:blip>
          <a:stretch/>
        </p:blipFill>
        <p:spPr>
          <a:xfrm>
            <a:off x="0" y="0"/>
            <a:ext cx="9143280" cy="6857280"/>
          </a:xfrm>
          <a:prstGeom prst="rect">
            <a:avLst/>
          </a:prstGeom>
          <a:noFill/>
          <a:ln w="0">
            <a:noFill/>
          </a:ln>
        </p:spPr>
      </p:pic>
      <p:sp>
        <p:nvSpPr>
          <p:cNvPr id="45" name="object 3"/>
          <p:cNvSpPr/>
          <p:nvPr/>
        </p:nvSpPr>
        <p:spPr>
          <a:xfrm>
            <a:off x="6400800" y="6095880"/>
            <a:ext cx="2494800" cy="378000"/>
          </a:xfrm>
          <a:prstGeom prst="rect">
            <a:avLst/>
          </a:prstGeom>
          <a:noFill/>
          <a:ln w="0">
            <a:noFill/>
          </a:ln>
        </p:spPr>
        <p:style>
          <a:lnRef idx="0">
            <a:scrgbClr r="0" g="0" b="0"/>
          </a:lnRef>
          <a:fillRef idx="0">
            <a:scrgbClr r="0" g="0" b="0"/>
          </a:fillRef>
          <a:effectRef idx="0">
            <a:scrgbClr r="0" g="0" b="0"/>
          </a:effectRef>
          <a:fontRef idx="minor"/>
        </p:style>
        <p:txBody>
          <a:bodyPr lIns="0" tIns="12600" rIns="0" bIns="0" anchor="t">
            <a:spAutoFit/>
          </a:bodyPr>
          <a:lstStyle/>
          <a:p>
            <a:pPr marL="12600" defTabSz="914400">
              <a:lnSpc>
                <a:spcPct val="100000"/>
              </a:lnSpc>
              <a:spcBef>
                <a:spcPts val="99"/>
              </a:spcBef>
            </a:pPr>
            <a:r>
              <a:rPr lang="el-GR" sz="2400" b="1" u="none" strike="noStrike" spc="-6">
                <a:solidFill>
                  <a:srgbClr val="006FC0"/>
                </a:solidFill>
                <a:uFillTx/>
                <a:latin typeface="Calibri"/>
              </a:rPr>
              <a:t>Ιωάννα</a:t>
            </a:r>
            <a:r>
              <a:rPr lang="el-GR" sz="2400" b="1" u="none" strike="noStrike" spc="-40">
                <a:solidFill>
                  <a:srgbClr val="006FC0"/>
                </a:solidFill>
                <a:uFillTx/>
                <a:latin typeface="Calibri"/>
              </a:rPr>
              <a:t> </a:t>
            </a:r>
            <a:r>
              <a:rPr lang="el-GR" sz="2400" b="1" u="none" strike="noStrike" spc="-14">
                <a:solidFill>
                  <a:srgbClr val="006FC0"/>
                </a:solidFill>
                <a:uFillTx/>
                <a:latin typeface="Calibri"/>
              </a:rPr>
              <a:t>Κομνηνού</a:t>
            </a:r>
            <a:endParaRPr lang="el-GR" sz="2400" b="0" u="none" strike="noStrike">
              <a:solidFill>
                <a:srgbClr val="000000"/>
              </a:solidFill>
              <a:uFillTx/>
              <a:latin typeface="Arial"/>
            </a:endParaRPr>
          </a:p>
        </p:txBody>
      </p:sp>
      <p:sp>
        <p:nvSpPr>
          <p:cNvPr id="46" name="object 4"/>
          <p:cNvSpPr/>
          <p:nvPr/>
        </p:nvSpPr>
        <p:spPr>
          <a:xfrm>
            <a:off x="0" y="2604240"/>
            <a:ext cx="9143280" cy="440640"/>
          </a:xfrm>
          <a:prstGeom prst="rect">
            <a:avLst/>
          </a:prstGeom>
          <a:noFill/>
          <a:ln w="0">
            <a:noFill/>
          </a:ln>
        </p:spPr>
        <p:style>
          <a:lnRef idx="0">
            <a:scrgbClr r="0" g="0" b="0"/>
          </a:lnRef>
          <a:fillRef idx="0">
            <a:scrgbClr r="0" g="0" b="0"/>
          </a:fillRef>
          <a:effectRef idx="0">
            <a:scrgbClr r="0" g="0" b="0"/>
          </a:effectRef>
          <a:fontRef idx="minor"/>
        </p:style>
        <p:txBody>
          <a:bodyPr lIns="0" tIns="13320" rIns="0" bIns="0" anchor="t">
            <a:spAutoFit/>
          </a:bodyPr>
          <a:lstStyle/>
          <a:p>
            <a:pPr algn="ctr" defTabSz="914400">
              <a:lnSpc>
                <a:spcPct val="100000"/>
              </a:lnSpc>
              <a:spcBef>
                <a:spcPts val="1191"/>
              </a:spcBef>
              <a:spcAft>
                <a:spcPts val="992"/>
              </a:spcAft>
            </a:pPr>
            <a:r>
              <a:rPr lang="el-GR" sz="2800" b="1" u="none" strike="noStrike">
                <a:solidFill>
                  <a:srgbClr val="0070C0"/>
                </a:solidFill>
                <a:uFillTx/>
                <a:latin typeface="Calibri"/>
              </a:rPr>
              <a:t>Σχολές Μαθητείας Υποψήφιων Κληρικών (ΣΜΥΚ)</a:t>
            </a:r>
            <a:endParaRPr lang="el-GR" sz="2800" b="0" u="none" strike="noStrike">
              <a:solidFill>
                <a:srgbClr val="000000"/>
              </a:solidFill>
              <a:uFillTx/>
              <a:latin typeface="Arial"/>
            </a:endParaRPr>
          </a:p>
        </p:txBody>
      </p:sp>
      <p:sp>
        <p:nvSpPr>
          <p:cNvPr id="47" name="7 - Ορθογώνιο"/>
          <p:cNvSpPr/>
          <p:nvPr/>
        </p:nvSpPr>
        <p:spPr>
          <a:xfrm>
            <a:off x="304920" y="3733920"/>
            <a:ext cx="8686080" cy="119887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l-GR" sz="3200" b="1" u="none" strike="noStrike" dirty="0">
                <a:solidFill>
                  <a:schemeClr val="lt1"/>
                </a:solidFill>
                <a:uFillTx/>
                <a:latin typeface="Calibri"/>
              </a:rPr>
              <a:t>Κατηχητική και Χριστιανική Παιδαγωγική</a:t>
            </a:r>
            <a:endParaRPr lang="el-GR" sz="3200" b="0" u="none" strike="noStrike" dirty="0">
              <a:solidFill>
                <a:srgbClr val="000000"/>
              </a:solidFill>
              <a:uFillTx/>
              <a:latin typeface="Arial"/>
            </a:endParaRPr>
          </a:p>
          <a:p>
            <a:pPr algn="ctr" defTabSz="914400">
              <a:lnSpc>
                <a:spcPct val="100000"/>
              </a:lnSpc>
            </a:pPr>
            <a:r>
              <a:rPr lang="el-GR" sz="4000" b="1" dirty="0">
                <a:solidFill>
                  <a:srgbClr val="90C226"/>
                </a:solidFill>
                <a:latin typeface="Trebuchet MS" panose="020B0603020202020204"/>
                <a:ea typeface="+mj-ea"/>
                <a:cs typeface="+mj-cs"/>
              </a:rPr>
              <a:t>ΜΕΡΟΣ Β</a:t>
            </a: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a:t>
            </a:r>
            <a:endParaRPr lang="el-GR" sz="3200" b="0" u="none" strike="noStrike" dirty="0">
              <a:solidFill>
                <a:srgbClr val="000000"/>
              </a:solidFill>
              <a:uFillTx/>
              <a:latin typeface="Arial"/>
            </a:endParaRPr>
          </a:p>
        </p:txBody>
      </p:sp>
      <p:pic>
        <p:nvPicPr>
          <p:cNvPr id="48" name="Εικόνα 47"/>
          <p:cNvPicPr/>
          <p:nvPr/>
        </p:nvPicPr>
        <p:blipFill>
          <a:blip r:embed="rId3"/>
          <a:stretch/>
        </p:blipFill>
        <p:spPr>
          <a:xfrm>
            <a:off x="3060000" y="900000"/>
            <a:ext cx="2541600" cy="1440000"/>
          </a:xfrm>
          <a:prstGeom prst="rect">
            <a:avLst/>
          </a:prstGeom>
          <a:noFill/>
          <a:ln w="0">
            <a:noFill/>
          </a:ln>
        </p:spPr>
      </p:pic>
      <p:pic>
        <p:nvPicPr>
          <p:cNvPr id="49" name="Εικόνα 48"/>
          <p:cNvPicPr/>
          <p:nvPr/>
        </p:nvPicPr>
        <p:blipFill>
          <a:blip r:embed="rId4"/>
          <a:stretch/>
        </p:blipFill>
        <p:spPr>
          <a:xfrm>
            <a:off x="21960" y="900000"/>
            <a:ext cx="2908080" cy="1440000"/>
          </a:xfrm>
          <a:prstGeom prst="rect">
            <a:avLst/>
          </a:prstGeom>
          <a:noFill/>
          <a:ln w="0">
            <a:noFill/>
          </a:ln>
        </p:spPr>
      </p:pic>
      <p:pic>
        <p:nvPicPr>
          <p:cNvPr id="50" name="Εικόνα 49"/>
          <p:cNvPicPr/>
          <p:nvPr/>
        </p:nvPicPr>
        <p:blipFill>
          <a:blip r:embed="rId5"/>
          <a:stretch/>
        </p:blipFill>
        <p:spPr>
          <a:xfrm>
            <a:off x="5789880" y="900000"/>
            <a:ext cx="3030120" cy="1514880"/>
          </a:xfrm>
          <a:prstGeom prst="rect">
            <a:avLst/>
          </a:prstGeom>
          <a:noFill/>
          <a:ln w="0">
            <a:noFill/>
          </a:ln>
        </p:spPr>
      </p:pic>
      <p:pic>
        <p:nvPicPr>
          <p:cNvPr id="51" name="Εικόνα 50"/>
          <p:cNvPicPr/>
          <p:nvPr/>
        </p:nvPicPr>
        <p:blipFill>
          <a:blip r:embed="rId6"/>
          <a:stretch/>
        </p:blipFill>
        <p:spPr>
          <a:xfrm>
            <a:off x="21960" y="5040"/>
            <a:ext cx="5086080" cy="894960"/>
          </a:xfrm>
          <a:prstGeom prst="rect">
            <a:avLst/>
          </a:prstGeom>
          <a:noFill/>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0303C-0AE3-4E75-F915-59241ED09FE9}"/>
            </a:ext>
          </a:extLst>
        </p:cNvPr>
        <p:cNvGrpSpPr/>
        <p:nvPr/>
      </p:nvGrpSpPr>
      <p:grpSpPr>
        <a:xfrm>
          <a:off x="0" y="0"/>
          <a:ext cx="0" cy="0"/>
          <a:chOff x="0" y="0"/>
          <a:chExt cx="0" cy="0"/>
        </a:xfrm>
      </p:grpSpPr>
      <p:pic>
        <p:nvPicPr>
          <p:cNvPr id="64" name="object 9">
            <a:extLst>
              <a:ext uri="{FF2B5EF4-FFF2-40B4-BE49-F238E27FC236}">
                <a16:creationId xmlns:a16="http://schemas.microsoft.com/office/drawing/2014/main" id="{2E3971BE-8700-E5FB-CBC1-2EED327A82AC}"/>
              </a:ext>
            </a:extLst>
          </p:cNvPr>
          <p:cNvPicPr/>
          <p:nvPr/>
        </p:nvPicPr>
        <p:blipFill>
          <a:blip r:embed="rId2"/>
          <a:stretch/>
        </p:blipFill>
        <p:spPr>
          <a:xfrm>
            <a:off x="0" y="0"/>
            <a:ext cx="9143280" cy="6857280"/>
          </a:xfrm>
          <a:prstGeom prst="rect">
            <a:avLst/>
          </a:prstGeom>
          <a:noFill/>
          <a:ln w="0">
            <a:noFill/>
          </a:ln>
        </p:spPr>
      </p:pic>
      <p:sp>
        <p:nvSpPr>
          <p:cNvPr id="65" name="11 - TextBox 4">
            <a:extLst>
              <a:ext uri="{FF2B5EF4-FFF2-40B4-BE49-F238E27FC236}">
                <a16:creationId xmlns:a16="http://schemas.microsoft.com/office/drawing/2014/main" id="{0B78B7E2-2DD4-92EE-3EE4-6B365D09F59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66" name="TextBox 65">
            <a:extLst>
              <a:ext uri="{FF2B5EF4-FFF2-40B4-BE49-F238E27FC236}">
                <a16:creationId xmlns:a16="http://schemas.microsoft.com/office/drawing/2014/main" id="{38E6042D-2475-3F98-444E-62340AB11D3C}"/>
              </a:ext>
            </a:extLst>
          </p:cNvPr>
          <p:cNvSpPr txBox="1"/>
          <p:nvPr/>
        </p:nvSpPr>
        <p:spPr>
          <a:xfrm>
            <a:off x="14400" y="52865"/>
            <a:ext cx="9106200" cy="766618"/>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Palatino Linotype" panose="02040502050505030304" pitchFamily="18" charset="0"/>
              </a:rPr>
              <a:t>β</a:t>
            </a:r>
            <a:r>
              <a:rPr kumimoji="0" lang="el-GR" altLang="el-GR" sz="2400" b="0" i="0" u="none" strike="noStrike" kern="1200" cap="none" spc="0" normalizeH="0" baseline="0" noProof="0" dirty="0">
                <a:ln>
                  <a:noFill/>
                </a:ln>
                <a:solidFill>
                  <a:srgbClr val="FFFFFF"/>
                </a:solidFill>
                <a:effectLst/>
                <a:uLnTx/>
                <a:uFillTx/>
                <a:latin typeface="Palatino Linotype" panose="02040502050505030304" pitchFamily="18" charset="0"/>
                <a:ea typeface="+mn-ea"/>
                <a:cs typeface="+mn-cs"/>
              </a:rPr>
              <a:t>) Η ενορία ως τοπική εκκλησιαστική κοινωνία</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p:txBody>
      </p:sp>
      <p:sp>
        <p:nvSpPr>
          <p:cNvPr id="67" name="TextBox 66">
            <a:extLst>
              <a:ext uri="{FF2B5EF4-FFF2-40B4-BE49-F238E27FC236}">
                <a16:creationId xmlns:a16="http://schemas.microsoft.com/office/drawing/2014/main" id="{301C34EE-7F38-EB7D-3F42-B1D619C322A5}"/>
              </a:ext>
            </a:extLst>
          </p:cNvPr>
          <p:cNvSpPr txBox="1"/>
          <p:nvPr/>
        </p:nvSpPr>
        <p:spPr>
          <a:xfrm>
            <a:off x="0" y="1105162"/>
            <a:ext cx="9135000" cy="5162772"/>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n-US" altLang="el-GR" sz="2400" dirty="0">
              <a:solidFill>
                <a:srgbClr val="7030A0"/>
              </a:solidFill>
              <a:latin typeface="Palatino Linotype" panose="02040502050505030304" pitchFamily="18" charset="0"/>
            </a:endParaRPr>
          </a:p>
          <a:p>
            <a:pPr fontAlgn="base">
              <a:spcBef>
                <a:spcPts val="575"/>
              </a:spcBef>
              <a:spcAft>
                <a:spcPct val="0"/>
              </a:spcAft>
              <a:buClr>
                <a:srgbClr val="D34817"/>
              </a:buClr>
              <a:buSzPct val="85000"/>
              <a:defRPr/>
            </a:pPr>
            <a:r>
              <a:rPr kumimoji="0" lang="en-US" alt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2. </a:t>
            </a:r>
            <a:r>
              <a:rPr lang="el-GR" altLang="el-GR" sz="2400" dirty="0">
                <a:solidFill>
                  <a:srgbClr val="7030A0"/>
                </a:solidFill>
                <a:latin typeface="Palatino Linotype" panose="02040502050505030304" pitchFamily="18" charset="0"/>
              </a:rPr>
              <a:t>Η</a:t>
            </a:r>
            <a:r>
              <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rPr>
              <a:t> ενορία κέντρο λατρευτικής και μυστηριακής ζωής</a:t>
            </a:r>
            <a:endParaRPr kumimoji="0" lang="en-US"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fontAlgn="base">
              <a:spcBef>
                <a:spcPts val="575"/>
              </a:spcBef>
              <a:spcAft>
                <a:spcPct val="0"/>
              </a:spcAft>
              <a:buClr>
                <a:srgbClr val="D34817"/>
              </a:buClr>
              <a:buSzPct val="85000"/>
              <a:defRPr/>
            </a:pPr>
            <a:r>
              <a:rPr lang="en-US" altLang="el-GR" sz="2400" dirty="0">
                <a:solidFill>
                  <a:srgbClr val="0070C0"/>
                </a:solidFill>
                <a:latin typeface="Palatino Linotype" panose="02040502050505030304" pitchFamily="18" charset="0"/>
              </a:rPr>
              <a:t> </a:t>
            </a:r>
            <a:r>
              <a:rPr lang="el-GR" altLang="el-GR" sz="2400" dirty="0">
                <a:solidFill>
                  <a:srgbClr val="0070C0"/>
                </a:solidFill>
                <a:latin typeface="Palatino Linotype" panose="02040502050505030304" pitchFamily="18" charset="0"/>
              </a:rPr>
              <a:t>Ενορία = κοινωνική δυναμική, κύριος παράγοντας διαμόρφωσης ορθόδοξου ήθους. </a:t>
            </a:r>
            <a:r>
              <a:rPr kumimoji="0" lang="el-GR" alt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p>
          <a:p>
            <a:pPr fontAlgn="base">
              <a:spcBef>
                <a:spcPts val="575"/>
              </a:spcBef>
              <a:spcAft>
                <a:spcPct val="0"/>
              </a:spcAft>
              <a:buClr>
                <a:srgbClr val="D34817"/>
              </a:buClr>
              <a:buSzPct val="85000"/>
              <a:defRPr/>
            </a:pPr>
            <a:endParaRPr lang="el-GR" altLang="el-GR" sz="2400" dirty="0">
              <a:solidFill>
                <a:srgbClr val="0070C0"/>
              </a:solidFill>
              <a:latin typeface="Palatino Linotype" panose="02040502050505030304" pitchFamily="18" charset="0"/>
            </a:endParaRPr>
          </a:p>
          <a:p>
            <a:pPr fontAlgn="base">
              <a:spcBef>
                <a:spcPts val="575"/>
              </a:spcBef>
              <a:spcAft>
                <a:spcPct val="0"/>
              </a:spcAft>
              <a:buClr>
                <a:srgbClr val="D34817"/>
              </a:buClr>
              <a:buSzPct val="85000"/>
              <a:defRPr/>
            </a:pPr>
            <a:r>
              <a:rPr kumimoji="0" lang="el-GR" alt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θεία Ευχαριστία = κέντρο ενορίας με σκοπό την κάλυψη αναγκών των μελών της.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rPr>
              <a:t>Επί τουρκοκρατίας Μετατροπή μελών ενορίας σε μάζα, κοινοτισμός, </a:t>
            </a:r>
            <a:r>
              <a:rPr kumimoji="0" lang="el-GR" altLang="el-GR" sz="2400" b="0" i="0" u="none" strike="noStrike" kern="1200" cap="none" spc="0" normalizeH="0" baseline="0" noProof="0" dirty="0" err="1">
                <a:ln>
                  <a:noFill/>
                </a:ln>
                <a:solidFill>
                  <a:srgbClr val="7030A0"/>
                </a:solidFill>
                <a:effectLst/>
                <a:uLnTx/>
                <a:uFillTx/>
                <a:latin typeface="Palatino Linotype" panose="02040502050505030304" pitchFamily="18" charset="0"/>
                <a:ea typeface="+mn-ea"/>
                <a:cs typeface="+mn-cs"/>
              </a:rPr>
              <a:t>κοινωνισμός</a:t>
            </a:r>
            <a:r>
              <a:rPr lang="el-GR" altLang="el-GR" sz="2400" dirty="0">
                <a:solidFill>
                  <a:srgbClr val="7030A0"/>
                </a:solidFill>
                <a:latin typeface="Palatino Linotype" panose="02040502050505030304" pitchFamily="18" charset="0"/>
              </a:rPr>
              <a:t>.</a:t>
            </a: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88212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8CF729-7E58-0195-6DC8-BAF89375CE52}"/>
            </a:ext>
          </a:extLst>
        </p:cNvPr>
        <p:cNvGrpSpPr/>
        <p:nvPr/>
      </p:nvGrpSpPr>
      <p:grpSpPr>
        <a:xfrm>
          <a:off x="0" y="0"/>
          <a:ext cx="0" cy="0"/>
          <a:chOff x="0" y="0"/>
          <a:chExt cx="0" cy="0"/>
        </a:xfrm>
      </p:grpSpPr>
      <p:pic>
        <p:nvPicPr>
          <p:cNvPr id="64" name="object 9">
            <a:extLst>
              <a:ext uri="{FF2B5EF4-FFF2-40B4-BE49-F238E27FC236}">
                <a16:creationId xmlns:a16="http://schemas.microsoft.com/office/drawing/2014/main" id="{93EF174C-F2DE-B1CE-3A61-16D0286D9C2F}"/>
              </a:ext>
            </a:extLst>
          </p:cNvPr>
          <p:cNvPicPr/>
          <p:nvPr/>
        </p:nvPicPr>
        <p:blipFill>
          <a:blip r:embed="rId2"/>
          <a:stretch/>
        </p:blipFill>
        <p:spPr>
          <a:xfrm>
            <a:off x="0" y="0"/>
            <a:ext cx="9143280" cy="6857280"/>
          </a:xfrm>
          <a:prstGeom prst="rect">
            <a:avLst/>
          </a:prstGeom>
          <a:noFill/>
          <a:ln w="0">
            <a:noFill/>
          </a:ln>
        </p:spPr>
      </p:pic>
      <p:sp>
        <p:nvSpPr>
          <p:cNvPr id="65" name="11 - TextBox 4">
            <a:extLst>
              <a:ext uri="{FF2B5EF4-FFF2-40B4-BE49-F238E27FC236}">
                <a16:creationId xmlns:a16="http://schemas.microsoft.com/office/drawing/2014/main" id="{9DA4E8EC-A205-1D7A-D0A8-B31BAF7CBBF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66" name="TextBox 65">
            <a:extLst>
              <a:ext uri="{FF2B5EF4-FFF2-40B4-BE49-F238E27FC236}">
                <a16:creationId xmlns:a16="http://schemas.microsoft.com/office/drawing/2014/main" id="{F38ED233-8307-DF10-56CB-76711444C833}"/>
              </a:ext>
            </a:extLst>
          </p:cNvPr>
          <p:cNvSpPr txBox="1"/>
          <p:nvPr/>
        </p:nvSpPr>
        <p:spPr>
          <a:xfrm>
            <a:off x="32940" y="97695"/>
            <a:ext cx="9106200" cy="825234"/>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β</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Η ενορία ως τοπική εκκλησιαστική κοινωνία</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p:txBody>
      </p:sp>
      <p:sp>
        <p:nvSpPr>
          <p:cNvPr id="67" name="TextBox 66">
            <a:extLst>
              <a:ext uri="{FF2B5EF4-FFF2-40B4-BE49-F238E27FC236}">
                <a16:creationId xmlns:a16="http://schemas.microsoft.com/office/drawing/2014/main" id="{00E21710-B886-5B90-11E4-8A24CBAAC964}"/>
              </a:ext>
            </a:extLst>
          </p:cNvPr>
          <p:cNvSpPr txBox="1"/>
          <p:nvPr/>
        </p:nvSpPr>
        <p:spPr>
          <a:xfrm>
            <a:off x="32940" y="1105161"/>
            <a:ext cx="9135000" cy="5569887"/>
          </a:xfrm>
          <a:prstGeom prst="rect">
            <a:avLst/>
          </a:prstGeom>
          <a:noFill/>
          <a:ln w="0">
            <a:noFill/>
          </a:ln>
        </p:spPr>
        <p:txBody>
          <a:bodyPr lIns="90000" tIns="45000" rIns="90000" bIns="45000" anchor="t">
            <a:noAutofit/>
          </a:bodyPr>
          <a:lstStyle/>
          <a:p>
            <a:pPr fontAlgn="base">
              <a:spcBef>
                <a:spcPts val="575"/>
              </a:spcBef>
              <a:spcAft>
                <a:spcPct val="0"/>
              </a:spcAft>
              <a:buClr>
                <a:srgbClr val="D34817"/>
              </a:buClr>
              <a:buSzPct val="85000"/>
              <a:defRPr/>
            </a:pPr>
            <a:r>
              <a:rPr lang="el-GR" altLang="el-GR" sz="2400" dirty="0">
                <a:solidFill>
                  <a:srgbClr val="7030A0"/>
                </a:solidFill>
                <a:latin typeface="Palatino Linotype" panose="02040502050505030304" pitchFamily="18" charset="0"/>
              </a:rPr>
              <a:t>3</a:t>
            </a:r>
            <a:r>
              <a:rPr lang="el-GR" altLang="el-GR" sz="2400" dirty="0">
                <a:solidFill>
                  <a:srgbClr val="7030A0"/>
                </a:solidFill>
                <a:latin typeface="+mj-lt"/>
              </a:rPr>
              <a:t>. Η</a:t>
            </a:r>
            <a:r>
              <a:rPr kumimoji="0" lang="el-GR" altLang="el-GR" sz="2400" b="0" i="0" u="none" strike="noStrike" kern="1200" cap="none" spc="0" normalizeH="0" baseline="0" noProof="0" dirty="0">
                <a:ln>
                  <a:noFill/>
                </a:ln>
                <a:solidFill>
                  <a:srgbClr val="7030A0"/>
                </a:solidFill>
                <a:effectLst/>
                <a:uLnTx/>
                <a:uFillTx/>
                <a:latin typeface="+mj-lt"/>
                <a:ea typeface="+mn-ea"/>
                <a:cs typeface="+mn-cs"/>
              </a:rPr>
              <a:t> ενορία ως κοινοτικός τρόπος ζωής </a:t>
            </a:r>
          </a:p>
          <a:p>
            <a:pPr fontAlgn="base">
              <a:spcBef>
                <a:spcPts val="575"/>
              </a:spcBef>
              <a:spcAft>
                <a:spcPct val="0"/>
              </a:spcAft>
              <a:buClr>
                <a:srgbClr val="D34817"/>
              </a:buClr>
              <a:buSzPct val="85000"/>
              <a:defRPr/>
            </a:pPr>
            <a:endParaRPr kumimoji="0" lang="el-GR" altLang="el-GR" sz="2400" b="0" i="0" u="none" strike="noStrike" kern="1200" cap="none" spc="0" normalizeH="0" baseline="0" noProof="0" dirty="0">
              <a:ln>
                <a:noFill/>
              </a:ln>
              <a:solidFill>
                <a:srgbClr val="7030A0"/>
              </a:solidFill>
              <a:effectLst/>
              <a:uLnTx/>
              <a:uFillTx/>
              <a:latin typeface="+mj-lt"/>
              <a:ea typeface="+mn-ea"/>
              <a:cs typeface="+mn-cs"/>
            </a:endParaRPr>
          </a:p>
          <a:p>
            <a:pPr fontAlgn="base">
              <a:spcBef>
                <a:spcPts val="575"/>
              </a:spcBef>
              <a:spcAft>
                <a:spcPct val="0"/>
              </a:spcAft>
              <a:buClr>
                <a:srgbClr val="D34817"/>
              </a:buClr>
              <a:buSzPct val="85000"/>
              <a:defRPr/>
            </a:pPr>
            <a:r>
              <a:rPr lang="en-US" altLang="el-GR" sz="2400" dirty="0" err="1">
                <a:solidFill>
                  <a:srgbClr val="0070C0"/>
                </a:solidFill>
                <a:latin typeface="+mj-lt"/>
              </a:rPr>
              <a:t>i</a:t>
            </a:r>
            <a:r>
              <a:rPr lang="en-US" altLang="el-GR" sz="2400" dirty="0">
                <a:solidFill>
                  <a:srgbClr val="0070C0"/>
                </a:solidFill>
                <a:latin typeface="+mj-lt"/>
              </a:rPr>
              <a:t>) </a:t>
            </a:r>
            <a:r>
              <a:rPr kumimoji="0" lang="el-GR" altLang="el-GR" sz="2400" b="0" i="0" u="none" strike="noStrike" kern="1200" cap="none" spc="0" normalizeH="0" baseline="0" noProof="0" dirty="0">
                <a:ln>
                  <a:noFill/>
                </a:ln>
                <a:solidFill>
                  <a:srgbClr val="0070C0"/>
                </a:solidFill>
                <a:effectLst/>
                <a:uLnTx/>
                <a:uFillTx/>
                <a:latin typeface="+mj-lt"/>
                <a:ea typeface="+mn-ea"/>
                <a:cs typeface="+mn-cs"/>
              </a:rPr>
              <a:t>Σε ποιο βαθμό η ενορία ενισχύει:</a:t>
            </a:r>
          </a:p>
          <a:p>
            <a:pPr marL="342900" indent="-342900" fontAlgn="base">
              <a:spcBef>
                <a:spcPts val="575"/>
              </a:spcBef>
              <a:spcAft>
                <a:spcPct val="0"/>
              </a:spcAft>
              <a:buClr>
                <a:srgbClr val="D34817"/>
              </a:buClr>
              <a:buSzPct val="85000"/>
              <a:buFont typeface="Wingdings" panose="05000000000000000000" pitchFamily="2" charset="2"/>
              <a:buChar char="v"/>
              <a:defRPr/>
            </a:pPr>
            <a:r>
              <a:rPr kumimoji="0" lang="el-GR" altLang="el-GR" sz="2400" b="0" i="0" u="none" strike="noStrike" kern="1200" cap="none" spc="0" normalizeH="0" baseline="0" noProof="0" dirty="0">
                <a:ln>
                  <a:noFill/>
                </a:ln>
                <a:solidFill>
                  <a:srgbClr val="0070C0"/>
                </a:solidFill>
                <a:effectLst/>
                <a:uLnTx/>
                <a:uFillTx/>
                <a:latin typeface="+mj-lt"/>
                <a:ea typeface="+mn-ea"/>
                <a:cs typeface="+mn-cs"/>
              </a:rPr>
              <a:t>την καλλιέργεια πίστης;</a:t>
            </a:r>
          </a:p>
          <a:p>
            <a:pPr marL="342900" indent="-342900" fontAlgn="base">
              <a:spcBef>
                <a:spcPts val="575"/>
              </a:spcBef>
              <a:spcAft>
                <a:spcPct val="0"/>
              </a:spcAft>
              <a:buClr>
                <a:srgbClr val="D34817"/>
              </a:buClr>
              <a:buSzPct val="85000"/>
              <a:buFont typeface="Wingdings" panose="05000000000000000000" pitchFamily="2" charset="2"/>
              <a:buChar char="v"/>
              <a:defRPr/>
            </a:pPr>
            <a:r>
              <a:rPr lang="el-GR" altLang="el-GR" sz="2400" dirty="0">
                <a:solidFill>
                  <a:srgbClr val="0070C0"/>
                </a:solidFill>
                <a:latin typeface="+mj-lt"/>
              </a:rPr>
              <a:t>τ</a:t>
            </a:r>
            <a:r>
              <a:rPr kumimoji="0" lang="el-GR" altLang="el-GR" sz="2400" b="0" i="0" u="none" strike="noStrike" kern="1200" cap="none" spc="0" normalizeH="0" baseline="0" noProof="0" dirty="0">
                <a:ln>
                  <a:noFill/>
                </a:ln>
                <a:solidFill>
                  <a:srgbClr val="0070C0"/>
                </a:solidFill>
                <a:effectLst/>
                <a:uLnTx/>
                <a:uFillTx/>
                <a:latin typeface="+mj-lt"/>
                <a:ea typeface="+mn-ea"/>
                <a:cs typeface="+mn-cs"/>
              </a:rPr>
              <a:t>ην ανάπτυξη πλαισίου μέσα στο οποίο ο πιστός θα ανακαλύψει την εν Χριστώ κοινωνία με τους υπόλοιπους πιστούς;</a:t>
            </a:r>
          </a:p>
          <a:p>
            <a:pPr fontAlgn="base">
              <a:spcBef>
                <a:spcPts val="575"/>
              </a:spcBef>
              <a:spcAft>
                <a:spcPct val="0"/>
              </a:spcAft>
              <a:buClr>
                <a:srgbClr val="D34817"/>
              </a:buClr>
              <a:buSzPct val="85000"/>
              <a:defRPr/>
            </a:pPr>
            <a:r>
              <a:rPr kumimoji="0" lang="en-US" altLang="el-GR" sz="2400" b="0" i="0" u="none" strike="noStrike" kern="1200" cap="none" spc="0" normalizeH="0" baseline="0" noProof="0" dirty="0">
                <a:ln>
                  <a:noFill/>
                </a:ln>
                <a:solidFill>
                  <a:srgbClr val="0070C0"/>
                </a:solidFill>
                <a:effectLst/>
                <a:uLnTx/>
                <a:uFillTx/>
                <a:latin typeface="+mj-lt"/>
                <a:ea typeface="+mn-ea"/>
                <a:cs typeface="+mn-cs"/>
              </a:rPr>
              <a:t>ii) </a:t>
            </a:r>
            <a:r>
              <a:rPr kumimoji="0" lang="el-GR" altLang="el-GR" sz="2400" b="0" i="0" u="none" strike="noStrike" kern="1200" cap="none" spc="0" normalizeH="0" baseline="0" noProof="0" dirty="0">
                <a:ln>
                  <a:noFill/>
                </a:ln>
                <a:solidFill>
                  <a:srgbClr val="0070C0"/>
                </a:solidFill>
                <a:effectLst/>
                <a:uLnTx/>
                <a:uFillTx/>
                <a:latin typeface="+mj-lt"/>
                <a:ea typeface="+mn-ea"/>
                <a:cs typeface="+mn-cs"/>
              </a:rPr>
              <a:t>Σε ποιο βαθμό πραγματοποιείται ο κοινωνικός τρόπος ζωής μέσα στην ενορία και τα μέλη αλληλοσυμπληρώνονται αξιοποιώντας τα χαρίσματα του Αγίου </a:t>
            </a:r>
            <a:r>
              <a:rPr lang="el-GR" altLang="el-GR" sz="2400" dirty="0">
                <a:solidFill>
                  <a:srgbClr val="0070C0"/>
                </a:solidFill>
                <a:latin typeface="+mj-lt"/>
              </a:rPr>
              <a:t>Π</a:t>
            </a:r>
            <a:r>
              <a:rPr kumimoji="0" lang="el-GR" altLang="el-GR" sz="2400" b="0" i="0" u="none" strike="noStrike" kern="1200" cap="none" spc="0" normalizeH="0" baseline="0" noProof="0" dirty="0">
                <a:ln>
                  <a:noFill/>
                </a:ln>
                <a:solidFill>
                  <a:srgbClr val="0070C0"/>
                </a:solidFill>
                <a:effectLst/>
                <a:uLnTx/>
                <a:uFillTx/>
                <a:latin typeface="+mj-lt"/>
                <a:ea typeface="+mn-ea"/>
                <a:cs typeface="+mn-cs"/>
              </a:rPr>
              <a:t>νεύματος;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0070C0"/>
              </a:solidFill>
              <a:latin typeface="+mj-lt"/>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n-US" altLang="el-GR" sz="2400" b="0" i="0" u="none" strike="noStrike" kern="1200" cap="none" spc="0" normalizeH="0" baseline="0" noProof="0" dirty="0">
                <a:ln>
                  <a:noFill/>
                </a:ln>
                <a:solidFill>
                  <a:srgbClr val="0070C0"/>
                </a:solidFill>
                <a:effectLst/>
                <a:uLnTx/>
                <a:uFillTx/>
                <a:latin typeface="+mj-lt"/>
                <a:ea typeface="+mn-ea"/>
                <a:cs typeface="+mn-cs"/>
              </a:rPr>
              <a:t>iii) </a:t>
            </a:r>
            <a:r>
              <a:rPr kumimoji="0" lang="el-GR" altLang="el-GR" sz="2400" b="0" i="0" u="none" strike="noStrike" kern="1200" cap="none" spc="0" normalizeH="0" baseline="0" noProof="0" dirty="0">
                <a:ln>
                  <a:noFill/>
                </a:ln>
                <a:solidFill>
                  <a:srgbClr val="0070C0"/>
                </a:solidFill>
                <a:effectLst/>
                <a:uLnTx/>
                <a:uFillTx/>
                <a:latin typeface="+mj-lt"/>
                <a:ea typeface="+mn-ea"/>
                <a:cs typeface="+mn-cs"/>
              </a:rPr>
              <a:t>Για ποιο λόγο οι νέοι αδιαφορούν ή αισθάνονται εχθρικότητα για την </a:t>
            </a:r>
            <a:r>
              <a:rPr lang="el-GR" altLang="el-GR" sz="2400" dirty="0">
                <a:solidFill>
                  <a:srgbClr val="0070C0"/>
                </a:solidFill>
                <a:latin typeface="+mj-lt"/>
              </a:rPr>
              <a:t>Ε</a:t>
            </a:r>
            <a:r>
              <a:rPr kumimoji="0" lang="el-GR" altLang="el-GR" sz="2400" b="0" i="0" u="none" strike="noStrike" kern="1200" cap="none" spc="0" normalizeH="0" baseline="0" noProof="0" dirty="0" err="1">
                <a:ln>
                  <a:noFill/>
                </a:ln>
                <a:solidFill>
                  <a:srgbClr val="0070C0"/>
                </a:solidFill>
                <a:effectLst/>
                <a:uLnTx/>
                <a:uFillTx/>
                <a:latin typeface="+mj-lt"/>
                <a:ea typeface="+mn-ea"/>
                <a:cs typeface="+mn-cs"/>
              </a:rPr>
              <a:t>κκλησία</a:t>
            </a:r>
            <a:r>
              <a:rPr kumimoji="0" lang="el-GR" altLang="el-GR" sz="2400" b="0" i="0" u="none" strike="noStrike" kern="1200" cap="none" spc="0" normalizeH="0" baseline="0" noProof="0" dirty="0">
                <a:ln>
                  <a:noFill/>
                </a:ln>
                <a:solidFill>
                  <a:srgbClr val="0070C0"/>
                </a:solidFill>
                <a:effectLst/>
                <a:uLnTx/>
                <a:uFillTx/>
                <a:latin typeface="+mj-lt"/>
                <a:ea typeface="+mn-ea"/>
                <a:cs typeface="+mn-cs"/>
              </a:rPr>
              <a:t>;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7030A0"/>
              </a:solidFill>
              <a:latin typeface="Palatino Linotype" panose="02040502050505030304" pitchFamily="18" charset="0"/>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n-US" altLang="el-GR" sz="2400" dirty="0">
              <a:solidFill>
                <a:srgbClr val="7030A0"/>
              </a:solidFill>
              <a:latin typeface="Palatino Linotype" panose="02040502050505030304" pitchFamily="18" charset="0"/>
            </a:endParaRPr>
          </a:p>
        </p:txBody>
      </p:sp>
    </p:spTree>
    <p:extLst>
      <p:ext uri="{BB962C8B-B14F-4D97-AF65-F5344CB8AC3E}">
        <p14:creationId xmlns:p14="http://schemas.microsoft.com/office/powerpoint/2010/main" val="2348503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object 11"/>
          <p:cNvPicPr/>
          <p:nvPr/>
        </p:nvPicPr>
        <p:blipFill>
          <a:blip r:embed="rId2"/>
          <a:stretch/>
        </p:blipFill>
        <p:spPr>
          <a:xfrm>
            <a:off x="0" y="0"/>
            <a:ext cx="9143280" cy="6857280"/>
          </a:xfrm>
          <a:prstGeom prst="rect">
            <a:avLst/>
          </a:prstGeom>
          <a:noFill/>
          <a:ln w="0">
            <a:noFill/>
          </a:ln>
        </p:spPr>
      </p:pic>
      <p:sp>
        <p:nvSpPr>
          <p:cNvPr id="73" name="11 - TextBox 6"/>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74" name="TextBox 73"/>
          <p:cNvSpPr txBox="1"/>
          <p:nvPr/>
        </p:nvSpPr>
        <p:spPr>
          <a:xfrm>
            <a:off x="188258" y="0"/>
            <a:ext cx="8955021" cy="858240"/>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β</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Η ενορία ως τοπική εκκλησιαστική κοινωνία</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p:txBody>
      </p:sp>
      <p:sp>
        <p:nvSpPr>
          <p:cNvPr id="75" name="TextBox 74"/>
          <p:cNvSpPr txBox="1"/>
          <p:nvPr/>
        </p:nvSpPr>
        <p:spPr>
          <a:xfrm>
            <a:off x="45000" y="1101969"/>
            <a:ext cx="9135000" cy="5591908"/>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rPr>
              <a:t>3. </a:t>
            </a:r>
            <a:r>
              <a:rPr kumimoji="0" lang="el-GR" altLang="el-GR" sz="2400" b="0" i="0" u="none" strike="noStrike" kern="1200" cap="none" spc="0" normalizeH="0" baseline="0" noProof="0" dirty="0">
                <a:ln>
                  <a:noFill/>
                </a:ln>
                <a:solidFill>
                  <a:srgbClr val="7030A0"/>
                </a:solidFill>
                <a:effectLst/>
                <a:uLnTx/>
                <a:uFillTx/>
                <a:ea typeface="+mn-ea"/>
                <a:cs typeface="+mn-cs"/>
              </a:rPr>
              <a:t>Η ενορία ως κοινοτικός τρόπος ζωής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0070C0"/>
                </a:solidFill>
                <a:effectLst/>
                <a:uLnTx/>
                <a:uFillTx/>
                <a:ea typeface="+mn-ea"/>
                <a:cs typeface="+mn-cs"/>
              </a:rPr>
              <a:t>Μ. Βασίλειος</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
              <a:tabLst/>
              <a:defRPr/>
            </a:pPr>
            <a:r>
              <a:rPr lang="el-GR" altLang="el-GR" sz="2400" dirty="0">
                <a:solidFill>
                  <a:srgbClr val="0070C0"/>
                </a:solidFill>
              </a:rPr>
              <a:t>μ</a:t>
            </a:r>
            <a:r>
              <a:rPr kumimoji="0" lang="el-GR" altLang="el-GR" sz="2400" b="0" i="0" u="none" strike="noStrike" kern="1200" cap="none" spc="0" normalizeH="0" baseline="0" noProof="0" dirty="0" err="1">
                <a:ln>
                  <a:noFill/>
                </a:ln>
                <a:solidFill>
                  <a:srgbClr val="0070C0"/>
                </a:solidFill>
                <a:effectLst/>
                <a:uLnTx/>
                <a:uFillTx/>
                <a:ea typeface="+mn-ea"/>
                <a:cs typeface="+mn-cs"/>
              </a:rPr>
              <a:t>ιλάει</a:t>
            </a:r>
            <a:r>
              <a:rPr kumimoji="0" lang="el-GR" altLang="el-GR" sz="2400" b="0" i="0" u="none" strike="noStrike" kern="1200" cap="none" spc="0" normalizeH="0" baseline="0" noProof="0" dirty="0">
                <a:ln>
                  <a:noFill/>
                </a:ln>
                <a:solidFill>
                  <a:srgbClr val="0070C0"/>
                </a:solidFill>
                <a:effectLst/>
                <a:uLnTx/>
                <a:uFillTx/>
                <a:ea typeface="+mn-ea"/>
                <a:cs typeface="+mn-cs"/>
              </a:rPr>
              <a:t> για ενορία  κοινότητας που οι πιστοί είναι συνημμένοι αλλήλοις </a:t>
            </a:r>
            <a:r>
              <a:rPr lang="el-GR" altLang="el-GR" sz="2400" dirty="0">
                <a:solidFill>
                  <a:srgbClr val="0070C0"/>
                </a:solidFill>
              </a:rPr>
              <a:t>έ</a:t>
            </a:r>
            <a:r>
              <a:rPr kumimoji="0" lang="el-GR" altLang="el-GR" sz="2400" b="0" i="0" u="none" strike="noStrike" kern="1200" cap="none" spc="0" normalizeH="0" baseline="0" noProof="0" dirty="0" err="1">
                <a:ln>
                  <a:noFill/>
                </a:ln>
                <a:solidFill>
                  <a:srgbClr val="0070C0"/>
                </a:solidFill>
                <a:effectLst/>
                <a:uLnTx/>
                <a:uFillTx/>
                <a:ea typeface="+mn-ea"/>
                <a:cs typeface="+mn-cs"/>
              </a:rPr>
              <a:t>χοντας</a:t>
            </a:r>
            <a:r>
              <a:rPr kumimoji="0" lang="el-GR" altLang="el-GR" sz="2400" b="0" i="0" u="none" strike="noStrike" kern="1200" cap="none" spc="0" normalizeH="0" baseline="0" noProof="0" dirty="0">
                <a:ln>
                  <a:noFill/>
                </a:ln>
                <a:solidFill>
                  <a:srgbClr val="0070C0"/>
                </a:solidFill>
                <a:effectLst/>
                <a:uLnTx/>
                <a:uFillTx/>
                <a:ea typeface="+mn-ea"/>
                <a:cs typeface="+mn-cs"/>
              </a:rPr>
              <a:t> το μοναστικό κοινόβιο ως πρότυπο κοινωνικής </a:t>
            </a:r>
            <a:r>
              <a:rPr lang="el-GR" altLang="el-GR" sz="2400" dirty="0" err="1">
                <a:solidFill>
                  <a:srgbClr val="0070C0"/>
                </a:solidFill>
              </a:rPr>
              <a:t>συσ</a:t>
            </a:r>
            <a:r>
              <a:rPr kumimoji="0" lang="el-GR" altLang="el-GR" sz="2400" b="0" i="0" u="none" strike="noStrike" kern="1200" cap="none" spc="0" normalizeH="0" baseline="0" noProof="0" dirty="0" err="1">
                <a:ln>
                  <a:noFill/>
                </a:ln>
                <a:solidFill>
                  <a:srgbClr val="0070C0"/>
                </a:solidFill>
                <a:effectLst/>
                <a:uLnTx/>
                <a:uFillTx/>
                <a:ea typeface="+mn-ea"/>
                <a:cs typeface="+mn-cs"/>
              </a:rPr>
              <a:t>σωμάτωσης</a:t>
            </a:r>
            <a:r>
              <a:rPr kumimoji="0" lang="el-GR" altLang="el-GR" sz="2400" b="0" i="0" u="none" strike="noStrike" kern="1200" cap="none" spc="0" normalizeH="0" baseline="0" noProof="0" dirty="0">
                <a:ln>
                  <a:noFill/>
                </a:ln>
                <a:solidFill>
                  <a:srgbClr val="0070C0"/>
                </a:solidFill>
                <a:effectLst/>
                <a:uLnTx/>
                <a:uFillTx/>
                <a:ea typeface="+mn-ea"/>
                <a:cs typeface="+mn-cs"/>
              </a:rPr>
              <a:t> </a:t>
            </a:r>
            <a:r>
              <a:rPr kumimoji="0" lang="en-US" altLang="el-GR" sz="2400" b="0" i="0" u="none" strike="noStrike" kern="1200" cap="none" spc="0" normalizeH="0" baseline="0" noProof="0" dirty="0">
                <a:ln>
                  <a:noFill/>
                </a:ln>
                <a:solidFill>
                  <a:srgbClr val="0070C0"/>
                </a:solidFill>
                <a:effectLst/>
                <a:uLnTx/>
                <a:uFillTx/>
                <a:ea typeface="+mn-ea"/>
                <a:cs typeface="+mn-cs"/>
              </a:rPr>
              <a:t>(PG 31 1489)</a:t>
            </a:r>
            <a:r>
              <a:rPr kumimoji="0" lang="el-GR" alt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ενορία θεμελιώνεται στην ελευθερία του προσώπου εκφράζεται από την ανάπτυξη προσωπικών σχέσεων πνευματικών δεσμών.</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0070C0"/>
              </a:solidFill>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ενορία αποτελεί χώρο </a:t>
            </a:r>
            <a:r>
              <a:rPr lang="el-GR" altLang="el-GR" sz="2400" dirty="0">
                <a:solidFill>
                  <a:srgbClr val="0070C0"/>
                </a:solidFill>
              </a:rPr>
              <a:t>έ</a:t>
            </a:r>
            <a:r>
              <a:rPr kumimoji="0" lang="el-GR" altLang="el-GR" sz="2400" b="0" i="0" u="none" strike="noStrike" kern="1200" cap="none" spc="0" normalizeH="0" baseline="0" noProof="0" dirty="0" err="1">
                <a:ln>
                  <a:noFill/>
                </a:ln>
                <a:solidFill>
                  <a:srgbClr val="0070C0"/>
                </a:solidFill>
                <a:effectLst/>
                <a:uLnTx/>
                <a:uFillTx/>
                <a:ea typeface="+mn-ea"/>
                <a:cs typeface="+mn-cs"/>
              </a:rPr>
              <a:t>κφρασης</a:t>
            </a:r>
            <a:r>
              <a:rPr kumimoji="0" lang="el-GR" altLang="el-GR" sz="2400" b="0" i="0" u="none" strike="noStrike" kern="1200" cap="none" spc="0" normalizeH="0" baseline="0" noProof="0" dirty="0">
                <a:ln>
                  <a:noFill/>
                </a:ln>
                <a:solidFill>
                  <a:srgbClr val="0070C0"/>
                </a:solidFill>
                <a:effectLst/>
                <a:uLnTx/>
                <a:uFillTx/>
                <a:ea typeface="+mn-ea"/>
                <a:cs typeface="+mn-cs"/>
              </a:rPr>
              <a:t> της διδασκαλίας και στάσεις ζωής σύμφωνα με την ορθόδοξη </a:t>
            </a:r>
            <a:r>
              <a:rPr kumimoji="0" lang="el-GR" altLang="el-GR" sz="2400" b="0" i="0" u="none" strike="noStrike" kern="1200" cap="none" spc="0" normalizeH="0" baseline="0" noProof="0" dirty="0" err="1">
                <a:ln>
                  <a:noFill/>
                </a:ln>
                <a:solidFill>
                  <a:srgbClr val="0070C0"/>
                </a:solidFill>
                <a:effectLst/>
                <a:uLnTx/>
                <a:uFillTx/>
                <a:ea typeface="+mn-ea"/>
                <a:cs typeface="+mn-cs"/>
              </a:rPr>
              <a:t>πατερικότητα</a:t>
            </a:r>
            <a:r>
              <a:rPr lang="el-GR" altLang="el-GR" sz="2400" dirty="0">
                <a:solidFill>
                  <a:srgbClr val="0070C0"/>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014A8-35E2-3B72-9732-2AD55495B6E6}"/>
            </a:ext>
          </a:extLst>
        </p:cNvPr>
        <p:cNvGrpSpPr/>
        <p:nvPr/>
      </p:nvGrpSpPr>
      <p:grpSpPr>
        <a:xfrm>
          <a:off x="0" y="0"/>
          <a:ext cx="0" cy="0"/>
          <a:chOff x="0" y="0"/>
          <a:chExt cx="0" cy="0"/>
        </a:xfrm>
      </p:grpSpPr>
      <p:pic>
        <p:nvPicPr>
          <p:cNvPr id="72" name="object 11">
            <a:extLst>
              <a:ext uri="{FF2B5EF4-FFF2-40B4-BE49-F238E27FC236}">
                <a16:creationId xmlns:a16="http://schemas.microsoft.com/office/drawing/2014/main" id="{34C1C761-913D-45C5-0B6B-8A9A7383B987}"/>
              </a:ext>
            </a:extLst>
          </p:cNvPr>
          <p:cNvPicPr/>
          <p:nvPr/>
        </p:nvPicPr>
        <p:blipFill>
          <a:blip r:embed="rId2"/>
          <a:stretch/>
        </p:blipFill>
        <p:spPr>
          <a:xfrm>
            <a:off x="0" y="0"/>
            <a:ext cx="9143280" cy="6857280"/>
          </a:xfrm>
          <a:prstGeom prst="rect">
            <a:avLst/>
          </a:prstGeom>
          <a:noFill/>
          <a:ln w="0">
            <a:noFill/>
          </a:ln>
        </p:spPr>
      </p:pic>
      <p:sp>
        <p:nvSpPr>
          <p:cNvPr id="73" name="11 - TextBox 6">
            <a:extLst>
              <a:ext uri="{FF2B5EF4-FFF2-40B4-BE49-F238E27FC236}">
                <a16:creationId xmlns:a16="http://schemas.microsoft.com/office/drawing/2014/main" id="{F596BC78-A3B4-74CD-C8E4-4956F176121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74" name="TextBox 73">
            <a:extLst>
              <a:ext uri="{FF2B5EF4-FFF2-40B4-BE49-F238E27FC236}">
                <a16:creationId xmlns:a16="http://schemas.microsoft.com/office/drawing/2014/main" id="{0F91F511-AAC2-B27E-FA78-FB79927B34E8}"/>
              </a:ext>
            </a:extLst>
          </p:cNvPr>
          <p:cNvSpPr txBox="1"/>
          <p:nvPr/>
        </p:nvSpPr>
        <p:spPr>
          <a:xfrm>
            <a:off x="188258" y="0"/>
            <a:ext cx="8955021" cy="858240"/>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β</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Η ενορία ως τοπική εκκλησιαστική κοινωνία</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p:txBody>
      </p:sp>
      <p:sp>
        <p:nvSpPr>
          <p:cNvPr id="75" name="TextBox 74">
            <a:extLst>
              <a:ext uri="{FF2B5EF4-FFF2-40B4-BE49-F238E27FC236}">
                <a16:creationId xmlns:a16="http://schemas.microsoft.com/office/drawing/2014/main" id="{40A0D308-13CB-FEB1-6985-8F3844545737}"/>
              </a:ext>
            </a:extLst>
          </p:cNvPr>
          <p:cNvSpPr txBox="1"/>
          <p:nvPr/>
        </p:nvSpPr>
        <p:spPr>
          <a:xfrm>
            <a:off x="45000" y="1101969"/>
            <a:ext cx="9135000" cy="5392616"/>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3. Η ενορία ως κοινοτικός τρόπος ζωής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Μ</a:t>
            </a:r>
            <a:r>
              <a:rPr kumimoji="0" lang="el-GR" altLang="el-GR" sz="2400" b="0" i="0" u="none" strike="noStrike" kern="1200" cap="none" spc="0" normalizeH="0" baseline="0" noProof="0" dirty="0">
                <a:ln>
                  <a:noFill/>
                </a:ln>
                <a:solidFill>
                  <a:srgbClr val="0070C0"/>
                </a:solidFill>
                <a:effectLst/>
                <a:uLnTx/>
                <a:uFillTx/>
                <a:ea typeface="+mn-ea"/>
                <a:cs typeface="+mn-cs"/>
              </a:rPr>
              <a:t>ε τον κοινοτικό τρόπο ζωής οι πιστοί δραστηριοποιούνται σε διάφορους τομείς και αναπτύσσονται κοινωνικές κατηγορίες: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α) η κατηγορία του αδελφού εν Χριστώ.</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0070C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β) η κατηγορία του άλλου, του πλησίον, σχέση προσωπική και υπεύθυνη, όχι εναπόθεση αναγκών σε φιλόπτωχες ενώσεις.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γ</a:t>
            </a:r>
            <a:r>
              <a:rPr kumimoji="0" lang="el-GR" altLang="el-GR" sz="2400" b="0" i="0" u="none" strike="noStrike" kern="1200" cap="none" spc="0" normalizeH="0" baseline="0" noProof="0" dirty="0">
                <a:ln>
                  <a:noFill/>
                </a:ln>
                <a:solidFill>
                  <a:srgbClr val="0070C0"/>
                </a:solidFill>
                <a:effectLst/>
                <a:uLnTx/>
                <a:uFillTx/>
                <a:ea typeface="+mn-ea"/>
                <a:cs typeface="+mn-cs"/>
              </a:rPr>
              <a:t>) Εκκλησία και ενορία, πρόβλημα εκσυγχρονισμού και ανανέωσης: πρόβλημα υπολειτουργίας κατηχητικού θεσμού στον Ορθόδοξο χώρο ευρύτερα. </a:t>
            </a:r>
          </a:p>
        </p:txBody>
      </p:sp>
    </p:spTree>
    <p:extLst>
      <p:ext uri="{BB962C8B-B14F-4D97-AF65-F5344CB8AC3E}">
        <p14:creationId xmlns:p14="http://schemas.microsoft.com/office/powerpoint/2010/main" val="3442356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object 12"/>
          <p:cNvPicPr/>
          <p:nvPr/>
        </p:nvPicPr>
        <p:blipFill>
          <a:blip r:embed="rId2"/>
          <a:stretch/>
        </p:blipFill>
        <p:spPr>
          <a:xfrm>
            <a:off x="0" y="0"/>
            <a:ext cx="9143280" cy="6857280"/>
          </a:xfrm>
          <a:prstGeom prst="rect">
            <a:avLst/>
          </a:prstGeom>
          <a:noFill/>
          <a:ln w="0">
            <a:noFill/>
          </a:ln>
        </p:spPr>
      </p:pic>
      <p:sp>
        <p:nvSpPr>
          <p:cNvPr id="77" name="11 - TextBox 7"/>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78" name="TextBox 77"/>
          <p:cNvSpPr txBox="1"/>
          <p:nvPr/>
        </p:nvSpPr>
        <p:spPr>
          <a:xfrm>
            <a:off x="-16200" y="-88330"/>
            <a:ext cx="9106200" cy="1186560"/>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γ) Εκκλησία, ενορία &amp; πρόβλημα εκσυγχρονισμού &amp; ανανέωσης </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p:txBody>
      </p:sp>
      <p:sp>
        <p:nvSpPr>
          <p:cNvPr id="79" name="TextBox 78"/>
          <p:cNvSpPr txBox="1"/>
          <p:nvPr/>
        </p:nvSpPr>
        <p:spPr>
          <a:xfrm>
            <a:off x="287215" y="939561"/>
            <a:ext cx="8569569" cy="5613639"/>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7030A0"/>
              </a:solidFill>
              <a:latin typeface="Palatino Linotype" panose="02040502050505030304" pitchFamily="18" charset="0"/>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n-US" altLang="el-GR" sz="2400" dirty="0" err="1">
                <a:solidFill>
                  <a:srgbClr val="7030A0"/>
                </a:solidFill>
                <a:latin typeface="Palatino Linotype" panose="02040502050505030304" pitchFamily="18" charset="0"/>
              </a:rPr>
              <a:t>i</a:t>
            </a:r>
            <a:r>
              <a:rPr lang="en-US" altLang="el-GR" sz="2400" dirty="0">
                <a:solidFill>
                  <a:srgbClr val="7030A0"/>
                </a:solidFill>
              </a:rPr>
              <a:t>) </a:t>
            </a:r>
            <a:r>
              <a:rPr lang="el-GR" altLang="el-GR" sz="2400" dirty="0">
                <a:solidFill>
                  <a:srgbClr val="7030A0"/>
                </a:solidFill>
              </a:rPr>
              <a:t>Εκκλησία </a:t>
            </a:r>
            <a:r>
              <a:rPr lang="en-US" altLang="el-GR" sz="2400" dirty="0">
                <a:solidFill>
                  <a:srgbClr val="7030A0"/>
                </a:solidFill>
              </a:rPr>
              <a:t>– </a:t>
            </a:r>
            <a:r>
              <a:rPr lang="el-GR" altLang="el-GR" sz="2400" dirty="0">
                <a:solidFill>
                  <a:srgbClr val="7030A0"/>
                </a:solidFill>
              </a:rPr>
              <a:t>ενορία ως ανακαινιστική δύναμη στη σύγχρονη κοινωνία</a:t>
            </a:r>
            <a:r>
              <a:rPr lang="en-US" altLang="el-GR" sz="2400" dirty="0">
                <a:solidFill>
                  <a:srgbClr val="7030A0"/>
                </a:solidFill>
              </a:rPr>
              <a:t>.</a:t>
            </a: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Το έργο της εκκλησίας και ενορίας πάντοτε δέχεται πολύμορφη κριτική</a:t>
            </a:r>
            <a:r>
              <a:rPr kumimoji="0" lang="en-US" altLang="el-GR" sz="2400" b="0" i="0" u="none" strike="noStrike" kern="1200" cap="none" spc="0" normalizeH="0" baseline="0" noProof="0" dirty="0">
                <a:ln>
                  <a:noFill/>
                </a:ln>
                <a:solidFill>
                  <a:srgbClr val="0070C0"/>
                </a:solidFill>
                <a:effectLst/>
                <a:uLnTx/>
                <a:uFillTx/>
                <a:ea typeface="+mn-ea"/>
                <a:cs typeface="+mn-cs"/>
              </a:rPr>
              <a:t>.</a:t>
            </a: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Η εκκλησία επιδιώκει να γνωρίζει το παρόν χωρίς απαραίτητα να προσαρμόζεται σε αυτό, καθώς στη διαμόρφωσή του  συχνά συμβάλλουν άγνωστα ιδιοτελή κέντρα εξουσίας.</a:t>
            </a: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a:t>
            </a:r>
            <a:r>
              <a:rPr lang="el-GR" altLang="el-GR" sz="2400" dirty="0">
                <a:solidFill>
                  <a:srgbClr val="0070C0"/>
                </a:solidFill>
              </a:rPr>
              <a:t>Ε</a:t>
            </a:r>
            <a:r>
              <a:rPr kumimoji="0" lang="el-GR" altLang="el-GR" sz="2400" b="0" i="0" u="none" strike="noStrike" kern="1200" cap="none" spc="0" normalizeH="0" baseline="0" noProof="0" dirty="0" err="1">
                <a:ln>
                  <a:noFill/>
                </a:ln>
                <a:solidFill>
                  <a:srgbClr val="0070C0"/>
                </a:solidFill>
                <a:effectLst/>
                <a:uLnTx/>
                <a:uFillTx/>
                <a:ea typeface="+mn-ea"/>
                <a:cs typeface="+mn-cs"/>
              </a:rPr>
              <a:t>κκλησία</a:t>
            </a:r>
            <a:r>
              <a:rPr kumimoji="0" lang="el-GR" altLang="el-GR" sz="2400" b="0" i="0" u="none" strike="noStrike" kern="1200" cap="none" spc="0" normalizeH="0" baseline="0" noProof="0" dirty="0">
                <a:ln>
                  <a:noFill/>
                </a:ln>
                <a:solidFill>
                  <a:srgbClr val="0070C0"/>
                </a:solidFill>
                <a:effectLst/>
                <a:uLnTx/>
                <a:uFillTx/>
                <a:ea typeface="+mn-ea"/>
                <a:cs typeface="+mn-cs"/>
              </a:rPr>
              <a:t> μπορεί να δώσει ιερατική διάσταση στην πολιτική, προφητικό πνεύμα στην επιστήμη, ανθρώπινο πρόσωπο στις οικονομικές σχέσεις μυστηριακό χαρακτήρα στον έρωτα</a:t>
            </a:r>
            <a:r>
              <a:rPr kumimoji="0" lang="el-GR" alt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76F4B-7417-11BB-AA0E-3DEFBC752844}"/>
            </a:ext>
          </a:extLst>
        </p:cNvPr>
        <p:cNvGrpSpPr/>
        <p:nvPr/>
      </p:nvGrpSpPr>
      <p:grpSpPr>
        <a:xfrm>
          <a:off x="0" y="0"/>
          <a:ext cx="0" cy="0"/>
          <a:chOff x="0" y="0"/>
          <a:chExt cx="0" cy="0"/>
        </a:xfrm>
      </p:grpSpPr>
      <p:pic>
        <p:nvPicPr>
          <p:cNvPr id="76" name="object 12">
            <a:extLst>
              <a:ext uri="{FF2B5EF4-FFF2-40B4-BE49-F238E27FC236}">
                <a16:creationId xmlns:a16="http://schemas.microsoft.com/office/drawing/2014/main" id="{2A5835CB-CB0A-F939-0B6A-063E28746A65}"/>
              </a:ext>
            </a:extLst>
          </p:cNvPr>
          <p:cNvPicPr/>
          <p:nvPr/>
        </p:nvPicPr>
        <p:blipFill>
          <a:blip r:embed="rId2"/>
          <a:stretch/>
        </p:blipFill>
        <p:spPr>
          <a:xfrm>
            <a:off x="0" y="0"/>
            <a:ext cx="9143280" cy="6857280"/>
          </a:xfrm>
          <a:prstGeom prst="rect">
            <a:avLst/>
          </a:prstGeom>
          <a:noFill/>
          <a:ln w="0">
            <a:noFill/>
          </a:ln>
        </p:spPr>
      </p:pic>
      <p:sp>
        <p:nvSpPr>
          <p:cNvPr id="77" name="11 - TextBox 7">
            <a:extLst>
              <a:ext uri="{FF2B5EF4-FFF2-40B4-BE49-F238E27FC236}">
                <a16:creationId xmlns:a16="http://schemas.microsoft.com/office/drawing/2014/main" id="{5FA67954-9772-B505-B053-40857E4AB8F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78" name="TextBox 77">
            <a:extLst>
              <a:ext uri="{FF2B5EF4-FFF2-40B4-BE49-F238E27FC236}">
                <a16:creationId xmlns:a16="http://schemas.microsoft.com/office/drawing/2014/main" id="{48DC7443-4555-CCB0-D17D-39E3DA6E2D39}"/>
              </a:ext>
            </a:extLst>
          </p:cNvPr>
          <p:cNvSpPr txBox="1"/>
          <p:nvPr/>
        </p:nvSpPr>
        <p:spPr>
          <a:xfrm>
            <a:off x="0" y="-63152"/>
            <a:ext cx="9106200" cy="925189"/>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γ) Εκκλησία, ενορία &amp; πρόβλημα εκσυγχρονισμού &amp; ανανέωσης </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p:txBody>
      </p:sp>
      <p:sp>
        <p:nvSpPr>
          <p:cNvPr id="79" name="TextBox 78">
            <a:extLst>
              <a:ext uri="{FF2B5EF4-FFF2-40B4-BE49-F238E27FC236}">
                <a16:creationId xmlns:a16="http://schemas.microsoft.com/office/drawing/2014/main" id="{3066701E-039F-7377-1161-25DEA85C9B2A}"/>
              </a:ext>
            </a:extLst>
          </p:cNvPr>
          <p:cNvSpPr txBox="1"/>
          <p:nvPr/>
        </p:nvSpPr>
        <p:spPr>
          <a:xfrm>
            <a:off x="287215" y="798884"/>
            <a:ext cx="8569569" cy="5613639"/>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n-US" altLang="el-GR" sz="2400" b="0" i="0" u="none" strike="noStrike" kern="1200" cap="none" spc="0" normalizeH="0" baseline="0" noProof="0" dirty="0" err="1">
                <a:ln>
                  <a:noFill/>
                </a:ln>
                <a:solidFill>
                  <a:srgbClr val="7030A0"/>
                </a:solidFill>
                <a:effectLst/>
                <a:uLnTx/>
                <a:uFillTx/>
                <a:ea typeface="+mn-ea"/>
                <a:cs typeface="+mn-cs"/>
              </a:rPr>
              <a:t>i</a:t>
            </a:r>
            <a:r>
              <a:rPr kumimoji="0" lang="en-US" altLang="el-GR" sz="2400" b="0" i="0" u="none" strike="noStrike" kern="1200" cap="none" spc="0" normalizeH="0" baseline="0" noProof="0" dirty="0">
                <a:ln>
                  <a:noFill/>
                </a:ln>
                <a:solidFill>
                  <a:srgbClr val="7030A0"/>
                </a:solidFill>
                <a:effectLst/>
                <a:uLnTx/>
                <a:uFillTx/>
                <a:ea typeface="+mn-ea"/>
                <a:cs typeface="+mn-cs"/>
              </a:rPr>
              <a:t>) </a:t>
            </a:r>
            <a:r>
              <a:rPr kumimoji="0" lang="el-GR" altLang="el-GR" sz="2400" b="0" i="0" u="none" strike="noStrike" kern="1200" cap="none" spc="0" normalizeH="0" baseline="0" noProof="0" dirty="0">
                <a:ln>
                  <a:noFill/>
                </a:ln>
                <a:solidFill>
                  <a:srgbClr val="7030A0"/>
                </a:solidFill>
                <a:effectLst/>
                <a:uLnTx/>
                <a:uFillTx/>
                <a:ea typeface="+mn-ea"/>
                <a:cs typeface="+mn-cs"/>
              </a:rPr>
              <a:t>Εκκλησία </a:t>
            </a:r>
            <a:r>
              <a:rPr kumimoji="0" lang="en-US" altLang="el-GR" sz="2400" b="0" i="0" u="none" strike="noStrike" kern="1200" cap="none" spc="0" normalizeH="0" baseline="0" noProof="0" dirty="0">
                <a:ln>
                  <a:noFill/>
                </a:ln>
                <a:solidFill>
                  <a:srgbClr val="7030A0"/>
                </a:solidFill>
                <a:effectLst/>
                <a:uLnTx/>
                <a:uFillTx/>
                <a:ea typeface="+mn-ea"/>
                <a:cs typeface="+mn-cs"/>
              </a:rPr>
              <a:t>– </a:t>
            </a:r>
            <a:r>
              <a:rPr kumimoji="0" lang="el-GR" altLang="el-GR" sz="2400" b="0" i="0" u="none" strike="noStrike" kern="1200" cap="none" spc="0" normalizeH="0" baseline="0" noProof="0" dirty="0">
                <a:ln>
                  <a:noFill/>
                </a:ln>
                <a:solidFill>
                  <a:srgbClr val="7030A0"/>
                </a:solidFill>
                <a:effectLst/>
                <a:uLnTx/>
                <a:uFillTx/>
                <a:ea typeface="+mn-ea"/>
                <a:cs typeface="+mn-cs"/>
              </a:rPr>
              <a:t>ενορία ως ανακαινιστική δύναμη στη σύγχρονη κοινωνία</a:t>
            </a:r>
            <a:r>
              <a:rPr kumimoji="0" lang="en-US" altLang="el-GR" sz="2400" b="0" i="0" u="none" strike="noStrike" kern="1200" cap="none" spc="0" normalizeH="0" baseline="0" noProof="0" dirty="0">
                <a:ln>
                  <a:noFill/>
                </a:ln>
                <a:solidFill>
                  <a:srgbClr val="7030A0"/>
                </a:solidFill>
                <a:effectLst/>
                <a:uLnTx/>
                <a:uFillTx/>
                <a:ea typeface="+mn-ea"/>
                <a:cs typeface="+mn-cs"/>
              </a:rPr>
              <a:t>.</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εκκλησία και κυρίως η ενορία λειτουργεί ως θεραπευτική κοινότητα δίνοντας απαντήσεις στις αγωνίες των ανθρώπων του τεχνολογικού πολιτισμού και στις υπαρξιακές αγωνίες των νέων.</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0070C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ενορία παραλληλίζεται με στάδιο (αρετών) με δοκιμασμένη εμπειρία από τους αγίους της.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Ο εκσυγχρονισμός της εκκλησίας έγκειται όχι στο «τι» θα πει, αλλά στο «πώς» θα το πει.  </a:t>
            </a:r>
          </a:p>
        </p:txBody>
      </p:sp>
    </p:spTree>
    <p:extLst>
      <p:ext uri="{BB962C8B-B14F-4D97-AF65-F5344CB8AC3E}">
        <p14:creationId xmlns:p14="http://schemas.microsoft.com/office/powerpoint/2010/main" val="323209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object 13"/>
          <p:cNvPicPr/>
          <p:nvPr/>
        </p:nvPicPr>
        <p:blipFill>
          <a:blip r:embed="rId2"/>
          <a:stretch/>
        </p:blipFill>
        <p:spPr>
          <a:xfrm>
            <a:off x="37080" y="157163"/>
            <a:ext cx="9143280" cy="6857280"/>
          </a:xfrm>
          <a:prstGeom prst="rect">
            <a:avLst/>
          </a:prstGeom>
          <a:noFill/>
          <a:ln w="0">
            <a:noFill/>
          </a:ln>
        </p:spPr>
      </p:pic>
      <p:sp>
        <p:nvSpPr>
          <p:cNvPr id="81" name="11 - TextBox 8"/>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82" name="TextBox 81"/>
          <p:cNvSpPr txBox="1"/>
          <p:nvPr/>
        </p:nvSpPr>
        <p:spPr>
          <a:xfrm>
            <a:off x="74160" y="73636"/>
            <a:ext cx="9106200" cy="927141"/>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γ) Εκκλησία, ενορία &amp; πρόβλημα εκσυγχρονισμού &amp; ανανέωσης </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2400" b="1" i="0" u="none" strike="noStrike" kern="1200" cap="none" spc="0" normalizeH="0" baseline="0" noProof="0" dirty="0">
              <a:ln>
                <a:noFill/>
              </a:ln>
              <a:solidFill>
                <a:schemeClr val="bg2"/>
              </a:solidFill>
              <a:effectLst/>
              <a:uLnTx/>
              <a:uFillTx/>
              <a:latin typeface="Trebuchet MS" panose="020B0603020202020204"/>
              <a:ea typeface="+mn-ea"/>
              <a:cs typeface="+mn-cs"/>
            </a:endParaRPr>
          </a:p>
        </p:txBody>
      </p:sp>
      <p:sp>
        <p:nvSpPr>
          <p:cNvPr id="83" name="TextBox 82"/>
          <p:cNvSpPr txBox="1"/>
          <p:nvPr/>
        </p:nvSpPr>
        <p:spPr>
          <a:xfrm>
            <a:off x="164025" y="1312986"/>
            <a:ext cx="8979975"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n-US" altLang="el-GR" sz="2400" b="0" i="0" u="none" strike="noStrike" kern="1200" cap="none" spc="0" normalizeH="0" baseline="0" noProof="0" dirty="0">
                <a:ln>
                  <a:noFill/>
                </a:ln>
                <a:solidFill>
                  <a:srgbClr val="0070C0"/>
                </a:solidFill>
                <a:effectLst/>
                <a:uLnTx/>
                <a:uFillTx/>
                <a:ea typeface="+mn-ea"/>
                <a:cs typeface="+mn-cs"/>
              </a:rPr>
              <a:t>ii) </a:t>
            </a:r>
            <a:r>
              <a:rPr lang="el-GR" altLang="el-GR" sz="2400" dirty="0">
                <a:solidFill>
                  <a:srgbClr val="0070C0"/>
                </a:solidFill>
              </a:rPr>
              <a:t>Η</a:t>
            </a:r>
            <a:r>
              <a:rPr kumimoji="0" lang="el-GR" altLang="el-GR" sz="2400" b="0" i="0" u="none" strike="noStrike" kern="1200" cap="none" spc="0" normalizeH="0" baseline="0" noProof="0" dirty="0">
                <a:ln>
                  <a:noFill/>
                </a:ln>
                <a:solidFill>
                  <a:srgbClr val="0070C0"/>
                </a:solidFill>
                <a:effectLst/>
                <a:uLnTx/>
                <a:uFillTx/>
                <a:ea typeface="+mn-ea"/>
                <a:cs typeface="+mn-cs"/>
              </a:rPr>
              <a:t> εντός της εκκλησίας/ενορίας αγαπητική σχέση ως προϋπόθεση της Κατηχητικής και </a:t>
            </a:r>
            <a:r>
              <a:rPr lang="el-GR" altLang="el-GR" sz="2400" dirty="0">
                <a:solidFill>
                  <a:srgbClr val="0070C0"/>
                </a:solidFill>
              </a:rPr>
              <a:t>Χ</a:t>
            </a:r>
            <a:r>
              <a:rPr kumimoji="0" lang="el-GR" altLang="el-GR" sz="2400" b="0" i="0" u="none" strike="noStrike" kern="1200" cap="none" spc="0" normalizeH="0" baseline="0" noProof="0" dirty="0" err="1">
                <a:ln>
                  <a:noFill/>
                </a:ln>
                <a:solidFill>
                  <a:srgbClr val="0070C0"/>
                </a:solidFill>
                <a:effectLst/>
                <a:uLnTx/>
                <a:uFillTx/>
                <a:ea typeface="+mn-ea"/>
                <a:cs typeface="+mn-cs"/>
              </a:rPr>
              <a:t>ριστιανοπαιδαγωγικής</a:t>
            </a:r>
            <a:r>
              <a:rPr kumimoji="0" lang="el-GR" altLang="el-GR" sz="2400" b="0" i="0" u="none" strike="noStrike" kern="1200" cap="none" spc="0" normalizeH="0" baseline="0" noProof="0" dirty="0">
                <a:ln>
                  <a:noFill/>
                </a:ln>
                <a:solidFill>
                  <a:srgbClr val="0070C0"/>
                </a:solidFill>
                <a:effectLst/>
                <a:uLnTx/>
                <a:uFillTx/>
                <a:ea typeface="+mn-ea"/>
                <a:cs typeface="+mn-cs"/>
              </a:rPr>
              <a:t> διακονίας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ενεργητική έννοια του πλησίον</a:t>
            </a: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σ</a:t>
            </a:r>
            <a:r>
              <a:rPr kumimoji="0" lang="el-GR" altLang="el-GR" sz="2400" b="0" i="0" u="none" strike="noStrike" kern="1200" cap="none" spc="0" normalizeH="0" baseline="0" noProof="0" dirty="0" err="1">
                <a:ln>
                  <a:noFill/>
                </a:ln>
                <a:solidFill>
                  <a:srgbClr val="0070C0"/>
                </a:solidFill>
                <a:effectLst/>
                <a:uLnTx/>
                <a:uFillTx/>
                <a:ea typeface="+mn-ea"/>
                <a:cs typeface="+mn-cs"/>
              </a:rPr>
              <a:t>εβασμός</a:t>
            </a:r>
            <a:r>
              <a:rPr kumimoji="0" lang="el-GR" altLang="el-GR" sz="2400" b="0" i="0" u="none" strike="noStrike" kern="1200" cap="none" spc="0" normalizeH="0" baseline="0" noProof="0" dirty="0">
                <a:ln>
                  <a:noFill/>
                </a:ln>
                <a:solidFill>
                  <a:srgbClr val="0070C0"/>
                </a:solidFill>
                <a:effectLst/>
                <a:uLnTx/>
                <a:uFillTx/>
                <a:ea typeface="+mn-ea"/>
                <a:cs typeface="+mn-cs"/>
              </a:rPr>
              <a:t>, ανοχή, αμοιβαία κατανόηση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endParaRPr lang="el-GR" altLang="el-GR" sz="2400" dirty="0">
              <a:solidFill>
                <a:srgbClr val="0070C0"/>
              </a:solidFill>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φονταμενταλισμός </a:t>
            </a:r>
            <a:r>
              <a:rPr lang="el-GR" altLang="el-GR" sz="2400" dirty="0">
                <a:solidFill>
                  <a:srgbClr val="0070C0"/>
                </a:solidFill>
              </a:rPr>
              <a:t>ή </a:t>
            </a:r>
            <a:r>
              <a:rPr kumimoji="0" lang="el-GR" altLang="el-GR" sz="2400" b="0" i="0" u="none" strike="noStrike" kern="1200" cap="none" spc="0" normalizeH="0" baseline="0" noProof="0" dirty="0" err="1">
                <a:ln>
                  <a:noFill/>
                </a:ln>
                <a:solidFill>
                  <a:srgbClr val="0070C0"/>
                </a:solidFill>
                <a:effectLst/>
                <a:uLnTx/>
                <a:uFillTx/>
                <a:ea typeface="+mn-ea"/>
                <a:cs typeface="+mn-cs"/>
              </a:rPr>
              <a:t>μοραλισμός</a:t>
            </a:r>
            <a:r>
              <a:rPr kumimoji="0" lang="el-GR" altLang="el-GR" sz="2400" b="0" i="0" u="none" strike="noStrike" kern="1200" cap="none" spc="0" normalizeH="0" baseline="0" noProof="0" dirty="0">
                <a:ln>
                  <a:noFill/>
                </a:ln>
                <a:solidFill>
                  <a:srgbClr val="0070C0"/>
                </a:solidFill>
                <a:effectLst/>
                <a:uLnTx/>
                <a:uFillTx/>
                <a:ea typeface="+mn-ea"/>
                <a:cs typeface="+mn-cs"/>
              </a:rPr>
              <a:t>, </a:t>
            </a:r>
            <a:r>
              <a:rPr lang="el-GR" altLang="el-GR" sz="2400" dirty="0">
                <a:solidFill>
                  <a:srgbClr val="0070C0"/>
                </a:solidFill>
              </a:rPr>
              <a:t>ό</a:t>
            </a:r>
            <a:r>
              <a:rPr kumimoji="0" lang="el-GR" altLang="el-GR" sz="2400" b="0" i="0" u="none" strike="noStrike" kern="1200" cap="none" spc="0" normalizeH="0" baseline="0" noProof="0" dirty="0" err="1">
                <a:ln>
                  <a:noFill/>
                </a:ln>
                <a:solidFill>
                  <a:srgbClr val="0070C0"/>
                </a:solidFill>
                <a:effectLst/>
                <a:uLnTx/>
                <a:uFillTx/>
                <a:ea typeface="+mn-ea"/>
                <a:cs typeface="+mn-cs"/>
              </a:rPr>
              <a:t>ταν</a:t>
            </a:r>
            <a:r>
              <a:rPr kumimoji="0" lang="el-GR" altLang="el-GR" sz="2400" b="0" i="0" u="none" strike="noStrike" kern="1200" cap="none" spc="0" normalizeH="0" baseline="0" noProof="0" dirty="0">
                <a:ln>
                  <a:noFill/>
                </a:ln>
                <a:solidFill>
                  <a:srgbClr val="0070C0"/>
                </a:solidFill>
                <a:effectLst/>
                <a:uLnTx/>
                <a:uFillTx/>
                <a:ea typeface="+mn-ea"/>
                <a:cs typeface="+mn-cs"/>
              </a:rPr>
              <a:t> αποκολλάται η αλήθεια από την αγάπη, αδιανόητο για την ορθόδοξη πίστη.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33FAC-303F-1E55-61D1-DFFE25020472}"/>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9D3EF9B8-6EB1-364D-8097-EF409056F21F}"/>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7334F349-C85D-6554-8E85-8BCC2CF286D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A9F39DE9-5AEF-7835-1454-DF8704E3EF9B}"/>
              </a:ext>
            </a:extLst>
          </p:cNvPr>
          <p:cNvSpPr txBox="1"/>
          <p:nvPr/>
        </p:nvSpPr>
        <p:spPr>
          <a:xfrm>
            <a:off x="111240" y="104042"/>
            <a:ext cx="9106200" cy="927141"/>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Μορφωτικές κοινότητες</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γ) Εκκλησία, ενορία &amp; πρόβλημα εκσυγχρονισμού &amp; ανανέωσης </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2400" b="1" i="0" u="none" strike="noStrike" kern="1200" cap="none" spc="0" normalizeH="0" baseline="0" noProof="0" dirty="0">
              <a:ln>
                <a:noFill/>
              </a:ln>
              <a:solidFill>
                <a:srgbClr val="EEECE1"/>
              </a:solidFill>
              <a:effectLst/>
              <a:uLnTx/>
              <a:uFillTx/>
              <a:latin typeface="Trebuchet MS" panose="020B0603020202020204"/>
              <a:ea typeface="+mn-ea"/>
              <a:cs typeface="+mn-cs"/>
            </a:endParaRPr>
          </a:p>
        </p:txBody>
      </p:sp>
      <p:sp>
        <p:nvSpPr>
          <p:cNvPr id="83" name="TextBox 82">
            <a:extLst>
              <a:ext uri="{FF2B5EF4-FFF2-40B4-BE49-F238E27FC236}">
                <a16:creationId xmlns:a16="http://schemas.microsoft.com/office/drawing/2014/main" id="{7C167CC0-558F-8A73-89C1-DE1D3D59AC34}"/>
              </a:ext>
            </a:extLst>
          </p:cNvPr>
          <p:cNvSpPr txBox="1"/>
          <p:nvPr/>
        </p:nvSpPr>
        <p:spPr>
          <a:xfrm>
            <a:off x="0" y="1312986"/>
            <a:ext cx="9180360"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n-US" altLang="el-GR" sz="2400" dirty="0">
                <a:solidFill>
                  <a:srgbClr val="0070C0"/>
                </a:solidFill>
              </a:rPr>
              <a:t>iii</a:t>
            </a:r>
            <a:r>
              <a:rPr kumimoji="0" lang="en-US" altLang="el-GR" sz="2400" b="0" i="0" u="none" strike="noStrike" kern="1200" cap="none" spc="0" normalizeH="0" baseline="0" noProof="0" dirty="0">
                <a:ln>
                  <a:noFill/>
                </a:ln>
                <a:solidFill>
                  <a:srgbClr val="0070C0"/>
                </a:solidFill>
                <a:effectLst/>
                <a:uLnTx/>
                <a:uFillTx/>
                <a:ea typeface="+mn-ea"/>
                <a:cs typeface="+mn-cs"/>
              </a:rPr>
              <a:t>)</a:t>
            </a:r>
            <a:r>
              <a:rPr kumimoji="0" lang="el-GR" altLang="el-GR" sz="2400" b="0" i="0" u="none" strike="noStrike" kern="1200" cap="none" spc="0" normalizeH="0" baseline="0" noProof="0" dirty="0">
                <a:ln>
                  <a:noFill/>
                </a:ln>
                <a:solidFill>
                  <a:srgbClr val="0070C0"/>
                </a:solidFill>
                <a:effectLst/>
                <a:uLnTx/>
                <a:uFillTx/>
                <a:ea typeface="+mn-ea"/>
                <a:cs typeface="+mn-cs"/>
              </a:rPr>
              <a:t> Η Εκκλησία/ενορία σε σχέση με την προσπάθεια κάλυψης των αναγκών του ανθρώπου.</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Στην ευχαριστιακή αναφορά ο ιερέας εύχεται για όλους τους πιστούς (νήπια, νεότητα, γήρας, ολιγόψυχους, πεπλανημένους, …</a:t>
            </a:r>
            <a:r>
              <a:rPr lang="el-GR" altLang="el-GR" sz="2400" dirty="0">
                <a:solidFill>
                  <a:srgbClr val="0070C0"/>
                </a:solidFill>
              </a:rPr>
              <a:t>π</a:t>
            </a:r>
            <a:r>
              <a:rPr kumimoji="0" lang="el-GR" altLang="el-GR" sz="2400" b="0" i="0" u="none" strike="noStrike" kern="1200" cap="none" spc="0" normalizeH="0" baseline="0" noProof="0" dirty="0" err="1">
                <a:ln>
                  <a:noFill/>
                </a:ln>
                <a:solidFill>
                  <a:srgbClr val="0070C0"/>
                </a:solidFill>
                <a:effectLst/>
                <a:uLnTx/>
                <a:uFillTx/>
                <a:ea typeface="+mn-ea"/>
                <a:cs typeface="+mn-cs"/>
              </a:rPr>
              <a:t>λέουσι</a:t>
            </a:r>
            <a:r>
              <a:rPr lang="el-GR" altLang="el-GR" sz="2400" dirty="0">
                <a:solidFill>
                  <a:srgbClr val="0070C0"/>
                </a:solidFill>
              </a:rPr>
              <a:t>, </a:t>
            </a:r>
            <a:r>
              <a:rPr lang="el-GR" altLang="el-GR" sz="2400" dirty="0" err="1">
                <a:solidFill>
                  <a:srgbClr val="0070C0"/>
                </a:solidFill>
              </a:rPr>
              <a:t>οδοιπορούσι</a:t>
            </a:r>
            <a:r>
              <a:rPr lang="el-GR" altLang="el-GR" sz="2400" dirty="0">
                <a:solidFill>
                  <a:srgbClr val="0070C0"/>
                </a:solidFill>
              </a:rPr>
              <a:t>, χηρών, ορφανών, αιχμαλώτους εν πάση θλίψει, ανάγκη και </a:t>
            </a:r>
            <a:r>
              <a:rPr lang="el-GR" altLang="el-GR" sz="2400" dirty="0" err="1">
                <a:solidFill>
                  <a:srgbClr val="0070C0"/>
                </a:solidFill>
              </a:rPr>
              <a:t>περιστάσει</a:t>
            </a:r>
            <a:r>
              <a:rPr lang="el-GR" altLang="el-GR" sz="2400" dirty="0">
                <a:solidFill>
                  <a:srgbClr val="0070C0"/>
                </a:solidFill>
              </a:rPr>
              <a:t>… </a:t>
            </a:r>
            <a:r>
              <a:rPr kumimoji="0" lang="el-GR" altLang="el-GR" sz="2400" b="0" i="0" u="none" strike="noStrike" kern="1200" cap="none" spc="0" normalizeH="0" baseline="0" noProof="0" dirty="0">
                <a:ln>
                  <a:noFill/>
                </a:ln>
                <a:solidFill>
                  <a:srgbClr val="0070C0"/>
                </a:solidFill>
                <a:effectLst/>
                <a:uLnTx/>
                <a:uFillTx/>
                <a:ea typeface="+mn-ea"/>
                <a:cs typeface="+mn-cs"/>
              </a:rPr>
              <a:t>) (</a:t>
            </a:r>
            <a:r>
              <a:rPr lang="el-GR" altLang="el-GR" sz="2400" dirty="0">
                <a:solidFill>
                  <a:srgbClr val="0070C0"/>
                </a:solidFill>
              </a:rPr>
              <a:t>Θ</a:t>
            </a:r>
            <a:r>
              <a:rPr kumimoji="0" lang="el-GR" altLang="el-GR" sz="2400" b="0" i="0" u="none" strike="noStrike" kern="1200" cap="none" spc="0" normalizeH="0" baseline="0" noProof="0" dirty="0" err="1">
                <a:ln>
                  <a:noFill/>
                </a:ln>
                <a:solidFill>
                  <a:srgbClr val="0070C0"/>
                </a:solidFill>
                <a:effectLst/>
                <a:uLnTx/>
                <a:uFillTx/>
                <a:ea typeface="+mn-ea"/>
                <a:cs typeface="+mn-cs"/>
              </a:rPr>
              <a:t>εία</a:t>
            </a:r>
            <a:r>
              <a:rPr kumimoji="0" lang="el-GR" altLang="el-GR" sz="2400" b="0" i="0" u="none" strike="noStrike" kern="1200" cap="none" spc="0" normalizeH="0" baseline="0" noProof="0" dirty="0">
                <a:ln>
                  <a:noFill/>
                </a:ln>
                <a:solidFill>
                  <a:srgbClr val="0070C0"/>
                </a:solidFill>
                <a:effectLst/>
                <a:uLnTx/>
                <a:uFillTx/>
                <a:ea typeface="+mn-ea"/>
                <a:cs typeface="+mn-cs"/>
              </a:rPr>
              <a:t> Λειτουργία Μ. Βασιλείου)</a:t>
            </a:r>
          </a:p>
        </p:txBody>
      </p:sp>
    </p:spTree>
    <p:extLst>
      <p:ext uri="{BB962C8B-B14F-4D97-AF65-F5344CB8AC3E}">
        <p14:creationId xmlns:p14="http://schemas.microsoft.com/office/powerpoint/2010/main" val="4058754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58592-EC93-B6DA-0845-8CA84BCF52B6}"/>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650F92AE-1950-24A1-16F9-0A3BD2D1FB73}"/>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B9FDEDAC-D03D-4997-C678-02F2E3EB7F0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71283595-77D0-062E-2D05-24D64ECB81E1}"/>
              </a:ext>
            </a:extLst>
          </p:cNvPr>
          <p:cNvSpPr txBox="1"/>
          <p:nvPr/>
        </p:nvSpPr>
        <p:spPr>
          <a:xfrm>
            <a:off x="111240" y="20918"/>
            <a:ext cx="9106200" cy="927141"/>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δ</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Η ενορία Φορέας διδακτικού έργου και ενοριακή εκκλησιαστική κατήχηση </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2400" b="1" i="0" u="none" strike="noStrike" kern="1200" cap="none" spc="0" normalizeH="0" baseline="0" noProof="0" dirty="0">
              <a:ln>
                <a:noFill/>
              </a:ln>
              <a:solidFill>
                <a:srgbClr val="EEECE1"/>
              </a:solidFill>
              <a:effectLst/>
              <a:uLnTx/>
              <a:uFillTx/>
              <a:latin typeface="Trebuchet MS" panose="020B0603020202020204"/>
              <a:ea typeface="+mn-ea"/>
              <a:cs typeface="+mn-cs"/>
            </a:endParaRPr>
          </a:p>
        </p:txBody>
      </p:sp>
      <p:sp>
        <p:nvSpPr>
          <p:cNvPr id="83" name="TextBox 82">
            <a:extLst>
              <a:ext uri="{FF2B5EF4-FFF2-40B4-BE49-F238E27FC236}">
                <a16:creationId xmlns:a16="http://schemas.microsoft.com/office/drawing/2014/main" id="{3472A660-1F3F-C07E-B644-7CC51B1BCB7B}"/>
              </a:ext>
            </a:extLst>
          </p:cNvPr>
          <p:cNvSpPr txBox="1"/>
          <p:nvPr/>
        </p:nvSpPr>
        <p:spPr>
          <a:xfrm>
            <a:off x="0" y="1312986"/>
            <a:ext cx="9180360"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Ενορία </a:t>
            </a:r>
            <a:r>
              <a:rPr kumimoji="0" lang="en-US" altLang="el-GR" sz="2400" b="0" i="0" u="none" strike="noStrike" kern="1200" cap="none" spc="0" normalizeH="0" baseline="0" noProof="0" dirty="0">
                <a:ln>
                  <a:noFill/>
                </a:ln>
                <a:solidFill>
                  <a:srgbClr val="0070C0"/>
                </a:solidFill>
                <a:effectLst/>
                <a:uLnTx/>
                <a:uFillTx/>
                <a:ea typeface="+mn-ea"/>
                <a:cs typeface="+mn-cs"/>
              </a:rPr>
              <a:t>=</a:t>
            </a:r>
            <a:r>
              <a:rPr kumimoji="0" lang="el-GR" altLang="el-GR" sz="2400" b="0" i="0" u="none" strike="noStrike" kern="1200" cap="none" spc="0" normalizeH="0" baseline="0" noProof="0" dirty="0">
                <a:ln>
                  <a:noFill/>
                </a:ln>
                <a:solidFill>
                  <a:srgbClr val="0070C0"/>
                </a:solidFill>
                <a:effectLst/>
                <a:uLnTx/>
                <a:uFillTx/>
                <a:ea typeface="+mn-ea"/>
                <a:cs typeface="+mn-cs"/>
              </a:rPr>
              <a:t> κατεξοχήν διδακτικός χώρος</a:t>
            </a:r>
            <a:r>
              <a:rPr kumimoji="0" lang="en-US" altLang="el-GR" sz="2400" b="0" i="0" u="none" strike="noStrike" kern="1200" cap="none" spc="0" normalizeH="0" baseline="0" noProof="0" dirty="0">
                <a:ln>
                  <a:noFill/>
                </a:ln>
                <a:solidFill>
                  <a:srgbClr val="0070C0"/>
                </a:solidFill>
                <a:effectLst/>
                <a:uLnTx/>
                <a:uFillTx/>
                <a:ea typeface="+mn-ea"/>
                <a:cs typeface="+mn-cs"/>
              </a:rPr>
              <a:t>,</a:t>
            </a: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                       </a:t>
            </a:r>
            <a:r>
              <a:rPr kumimoji="0" lang="el-GR" altLang="el-GR" sz="2400" b="0" i="0" u="none" strike="noStrike" kern="1200" cap="none" spc="0" normalizeH="0" baseline="0" noProof="0" dirty="0">
                <a:ln>
                  <a:noFill/>
                </a:ln>
                <a:solidFill>
                  <a:srgbClr val="0070C0"/>
                </a:solidFill>
                <a:effectLst/>
                <a:uLnTx/>
                <a:uFillTx/>
                <a:ea typeface="+mn-ea"/>
                <a:cs typeface="+mn-cs"/>
              </a:rPr>
              <a:t>ευθύνη διαμόρφωσης προσωπικότητας</a:t>
            </a:r>
            <a:r>
              <a:rPr kumimoji="0" lang="en-US" altLang="el-GR" sz="2400" b="0" i="0" u="none" strike="noStrike" kern="1200" cap="none" spc="0" normalizeH="0" baseline="0" noProof="0" dirty="0">
                <a:ln>
                  <a:noFill/>
                </a:ln>
                <a:solidFill>
                  <a:srgbClr val="0070C0"/>
                </a:solidFill>
                <a:effectLst/>
                <a:uLnTx/>
                <a:uFillTx/>
                <a:ea typeface="+mn-ea"/>
                <a:cs typeface="+mn-cs"/>
              </a:rPr>
              <a:t>, </a:t>
            </a: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                       </a:t>
            </a:r>
            <a:r>
              <a:rPr kumimoji="0" lang="el-GR" altLang="el-GR" sz="2400" b="0" i="0" u="none" strike="noStrike" kern="1200" cap="none" spc="0" normalizeH="0" baseline="0" noProof="0" dirty="0">
                <a:ln>
                  <a:noFill/>
                </a:ln>
                <a:solidFill>
                  <a:srgbClr val="0070C0"/>
                </a:solidFill>
                <a:effectLst/>
                <a:uLnTx/>
                <a:uFillTx/>
                <a:ea typeface="+mn-ea"/>
                <a:cs typeface="+mn-cs"/>
              </a:rPr>
              <a:t>οργανική ένταξη παιδιού και εφήβου στην εκκλησία </a:t>
            </a:r>
            <a:r>
              <a:rPr kumimoji="0" lang="en-US"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 </a:t>
            </a:r>
            <a:r>
              <a:rPr kumimoji="0" lang="el-GR"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διδακτική δράση και πνευματική μέριμνα</a:t>
            </a:r>
            <a:r>
              <a:rPr kumimoji="0" lang="en-US"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n-US"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Διάλογος εκπροσώπων ενορίας με απομακρυσμένους </a:t>
            </a:r>
            <a:r>
              <a:rPr kumimoji="0" lang="el-GR" altLang="el-GR" sz="2400" b="0" i="0" u="none" strike="noStrike" kern="1200" cap="none" spc="0" normalizeH="0" baseline="0" noProof="0" dirty="0" err="1">
                <a:ln>
                  <a:noFill/>
                </a:ln>
                <a:solidFill>
                  <a:srgbClr val="0070C0"/>
                </a:solidFill>
                <a:effectLst/>
                <a:uLnTx/>
                <a:uFillTx/>
                <a:ea typeface="+mn-ea"/>
                <a:cs typeface="+mn-cs"/>
              </a:rPr>
              <a:t>ενορίτε</a:t>
            </a:r>
            <a:r>
              <a:rPr lang="el-GR" altLang="el-GR" sz="2400" dirty="0">
                <a:solidFill>
                  <a:srgbClr val="0070C0"/>
                </a:solidFill>
              </a:rPr>
              <a:t>ς </a:t>
            </a:r>
            <a:r>
              <a:rPr kumimoji="0" lang="en-US" altLang="el-GR" sz="2400" b="0" i="0" u="none" strike="noStrike" kern="1200" cap="none" spc="0" normalizeH="0" baseline="0" noProof="0" dirty="0">
                <a:ln>
                  <a:noFill/>
                </a:ln>
                <a:solidFill>
                  <a:srgbClr val="0070C0"/>
                </a:solidFill>
                <a:effectLst/>
                <a:uLnTx/>
                <a:uFillTx/>
                <a:ea typeface="+mn-ea"/>
                <a:cs typeface="+mn-cs"/>
              </a:rPr>
              <a:t>= </a:t>
            </a:r>
            <a:r>
              <a:rPr kumimoji="0" lang="el-GR" altLang="el-GR" sz="2400" b="0" i="0" u="none" strike="noStrike" kern="1200" cap="none" spc="0" normalizeH="0" baseline="0" noProof="0" dirty="0">
                <a:ln>
                  <a:noFill/>
                </a:ln>
                <a:solidFill>
                  <a:srgbClr val="0070C0"/>
                </a:solidFill>
                <a:effectLst/>
                <a:uLnTx/>
                <a:uFillTx/>
                <a:ea typeface="+mn-ea"/>
                <a:cs typeface="+mn-cs"/>
              </a:rPr>
              <a:t>αποτέλεσμα ενοριακής αυτοσυνειδησίας</a:t>
            </a:r>
            <a:r>
              <a:rPr kumimoji="0" lang="en-US" altLang="el-GR" sz="2400" b="0" i="0" u="none" strike="noStrike" kern="1200" cap="none" spc="0" normalizeH="0" baseline="0" noProof="0" dirty="0">
                <a:ln>
                  <a:noFill/>
                </a:ln>
                <a:solidFill>
                  <a:srgbClr val="0070C0"/>
                </a:solidFill>
                <a:effectLst/>
                <a:uLnTx/>
                <a:uFillTx/>
                <a:ea typeface="+mn-ea"/>
                <a:cs typeface="+mn-cs"/>
              </a:rPr>
              <a:t>.</a:t>
            </a:r>
            <a:endParaRPr kumimoji="0" lang="el-GR" alt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3823978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16AE33-767D-5C76-FA92-A0C87A8E0ABA}"/>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354B12E2-441F-E0E0-DA75-708BD84FDA64}"/>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FDA63BD7-DB15-876E-BAB3-4645C15381D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DD4B1526-4EB1-6663-A721-DD2520440A5D}"/>
              </a:ext>
            </a:extLst>
          </p:cNvPr>
          <p:cNvSpPr txBox="1"/>
          <p:nvPr/>
        </p:nvSpPr>
        <p:spPr>
          <a:xfrm>
            <a:off x="74160" y="30110"/>
            <a:ext cx="9106200" cy="927141"/>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δ) Η ενορία Φορέας διδακτικού έργου και ενοριακή εκκλησιαστική κατήχηση </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2400" b="1" i="0" u="none" strike="noStrike" kern="1200" cap="none" spc="0" normalizeH="0" baseline="0" noProof="0" dirty="0">
              <a:ln>
                <a:noFill/>
              </a:ln>
              <a:solidFill>
                <a:srgbClr val="EEECE1"/>
              </a:solidFill>
              <a:effectLst/>
              <a:uLnTx/>
              <a:uFillTx/>
              <a:latin typeface="Trebuchet MS" panose="020B0603020202020204"/>
              <a:ea typeface="+mn-ea"/>
              <a:cs typeface="+mn-cs"/>
            </a:endParaRPr>
          </a:p>
        </p:txBody>
      </p:sp>
      <p:sp>
        <p:nvSpPr>
          <p:cNvPr id="83" name="TextBox 82">
            <a:extLst>
              <a:ext uri="{FF2B5EF4-FFF2-40B4-BE49-F238E27FC236}">
                <a16:creationId xmlns:a16="http://schemas.microsoft.com/office/drawing/2014/main" id="{9728AEB6-3717-28FD-E99A-6AC2154635DD}"/>
              </a:ext>
            </a:extLst>
          </p:cNvPr>
          <p:cNvSpPr txBox="1"/>
          <p:nvPr/>
        </p:nvSpPr>
        <p:spPr>
          <a:xfrm>
            <a:off x="0" y="1312986"/>
            <a:ext cx="9180360"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7030A0"/>
                </a:solidFill>
              </a:rPr>
              <a:t>Τρεις</a:t>
            </a:r>
            <a:r>
              <a:rPr kumimoji="0" lang="el-GR" altLang="el-GR" sz="2400" b="0" i="0" u="none" strike="noStrike" kern="1200" cap="none" spc="0" normalizeH="0" baseline="0" noProof="0" dirty="0">
                <a:ln>
                  <a:noFill/>
                </a:ln>
                <a:solidFill>
                  <a:srgbClr val="7030A0"/>
                </a:solidFill>
                <a:effectLst/>
                <a:uLnTx/>
                <a:uFillTx/>
                <a:ea typeface="+mn-ea"/>
                <a:cs typeface="+mn-cs"/>
              </a:rPr>
              <a:t> βασικές λειτουργίες του διδακτικού έργου της ενορίας</a:t>
            </a:r>
            <a:r>
              <a:rPr kumimoji="0" lang="el-GR" altLang="el-GR" sz="2400" b="0" i="0" u="none" strike="noStrike" kern="1200" cap="none" spc="0" normalizeH="0" baseline="0" noProof="0" dirty="0">
                <a:ln>
                  <a:noFill/>
                </a:ln>
                <a:solidFill>
                  <a:srgbClr val="0070C0"/>
                </a:solidFill>
                <a:effectLst/>
                <a:uLnTx/>
                <a:uFillTx/>
                <a:ea typeface="+mn-ea"/>
                <a:cs typeface="+mn-cs"/>
              </a:rPr>
              <a:t>:</a:t>
            </a:r>
            <a:endParaRPr lang="el-GR" altLang="el-GR" sz="2400" dirty="0">
              <a:solidFill>
                <a:srgbClr val="0070C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α</a:t>
            </a:r>
            <a:r>
              <a:rPr kumimoji="0" lang="el-GR" altLang="el-GR" sz="2400" b="0" i="0" u="none" strike="noStrike" kern="1200" cap="none" spc="0" normalizeH="0" baseline="0" noProof="0" dirty="0">
                <a:ln>
                  <a:noFill/>
                </a:ln>
                <a:solidFill>
                  <a:srgbClr val="0070C0"/>
                </a:solidFill>
                <a:effectLst/>
                <a:uLnTx/>
                <a:uFillTx/>
                <a:ea typeface="+mn-ea"/>
                <a:cs typeface="+mn-cs"/>
              </a:rPr>
              <a:t>) αναγγελία πίστης, κήρυγμα, ευαγγελισμός, κατήχηση.</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β) λατρεία με κέντρο το μυστήριο της Θείας Ευχαριστίας.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γ) κάλυψη αναγκών αδελφού ως εικόνα Θεού.</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Το διδακτικό έργο της ενορίας εντός του πλαισίου της ευρύτερης διακονικής αποστολής της (διακονία Χριστού, διακονία πρώτων χριστιανών).</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0558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FE607C-45F4-0E00-DE1B-474B9D2E123B}"/>
              </a:ext>
            </a:extLst>
          </p:cNvPr>
          <p:cNvSpPr>
            <a:spLocks noGrp="1"/>
          </p:cNvSpPr>
          <p:nvPr>
            <p:ph type="title"/>
          </p:nvPr>
        </p:nvSpPr>
        <p:spPr>
          <a:xfrm>
            <a:off x="457200" y="1573475"/>
            <a:ext cx="8193960" cy="625320"/>
          </a:xfrm>
        </p:spPr>
        <p:txBody>
          <a:bodyPr/>
          <a:lstStyle/>
          <a:p>
            <a:pPr algn="ct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ΚΕΦΑΛΑΙΟ </a:t>
            </a:r>
            <a:r>
              <a:rPr lang="el-GR" sz="4000" dirty="0">
                <a:solidFill>
                  <a:srgbClr val="90C226"/>
                </a:solidFill>
                <a:latin typeface="Trebuchet MS" panose="020B0603020202020204"/>
              </a:rPr>
              <a:t>Ε</a:t>
            </a: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a:t>
            </a:r>
            <a:endParaRPr lang="el-GR" dirty="0"/>
          </a:p>
        </p:txBody>
      </p:sp>
      <p:sp>
        <p:nvSpPr>
          <p:cNvPr id="3" name="Θέση περιεχομένου 2">
            <a:extLst>
              <a:ext uri="{FF2B5EF4-FFF2-40B4-BE49-F238E27FC236}">
                <a16:creationId xmlns:a16="http://schemas.microsoft.com/office/drawing/2014/main" id="{534BB69B-CE17-84F4-FC99-7F5BE8284E8B}"/>
              </a:ext>
            </a:extLst>
          </p:cNvPr>
          <p:cNvSpPr>
            <a:spLocks noGrp="1"/>
          </p:cNvSpPr>
          <p:nvPr>
            <p:ph/>
          </p:nvPr>
        </p:nvSpPr>
        <p:spPr>
          <a:xfrm>
            <a:off x="457200" y="2198795"/>
            <a:ext cx="8228880" cy="2460411"/>
          </a:xfrm>
        </p:spPr>
        <p:txBody>
          <a:bodyPr/>
          <a:lstStyle/>
          <a:p>
            <a:pPr algn="ctr"/>
            <a:r>
              <a:rPr lang="el-GR" sz="3200" b="1" dirty="0">
                <a:solidFill>
                  <a:srgbClr val="0070C0"/>
                </a:solidFill>
              </a:rPr>
              <a:t>Μορφωτικές κοινότητες και κυριότεροι κατηχητικοί και </a:t>
            </a:r>
            <a:r>
              <a:rPr lang="el-GR" sz="3200" b="1" dirty="0" err="1">
                <a:solidFill>
                  <a:srgbClr val="0070C0"/>
                </a:solidFill>
              </a:rPr>
              <a:t>χριστιανοπαιδαγωγικοί</a:t>
            </a:r>
            <a:r>
              <a:rPr lang="el-GR" sz="3200" b="1" dirty="0">
                <a:solidFill>
                  <a:srgbClr val="0070C0"/>
                </a:solidFill>
              </a:rPr>
              <a:t> θεσμοί για τα παιδιά και τους εφήβους </a:t>
            </a:r>
          </a:p>
        </p:txBody>
      </p:sp>
    </p:spTree>
    <p:extLst>
      <p:ext uri="{BB962C8B-B14F-4D97-AF65-F5344CB8AC3E}">
        <p14:creationId xmlns:p14="http://schemas.microsoft.com/office/powerpoint/2010/main" val="253967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430D0-C2D8-1BC8-6D73-5E8FD80F08FD}"/>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0633C979-D738-FC44-8FFB-2AF3E7399245}"/>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817446B9-4851-A5A8-5BF1-7B299AF8D43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DF305514-D24F-C1CB-4D7E-0C0168B27F61}"/>
              </a:ext>
            </a:extLst>
          </p:cNvPr>
          <p:cNvSpPr txBox="1"/>
          <p:nvPr/>
        </p:nvSpPr>
        <p:spPr>
          <a:xfrm>
            <a:off x="74160" y="20918"/>
            <a:ext cx="9106200" cy="927141"/>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δ) Η ενορία Φορέας διδακτικού έργου και ενοριακή εκκλησιαστική κατήχηση </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2400" b="1" i="0" u="none" strike="noStrike" kern="1200" cap="none" spc="0" normalizeH="0" baseline="0" noProof="0" dirty="0">
              <a:ln>
                <a:noFill/>
              </a:ln>
              <a:solidFill>
                <a:srgbClr val="EEECE1"/>
              </a:solidFill>
              <a:effectLst/>
              <a:uLnTx/>
              <a:uFillTx/>
              <a:latin typeface="Trebuchet MS" panose="020B0603020202020204"/>
              <a:ea typeface="+mn-ea"/>
              <a:cs typeface="+mn-cs"/>
            </a:endParaRPr>
          </a:p>
        </p:txBody>
      </p:sp>
      <p:sp>
        <p:nvSpPr>
          <p:cNvPr id="83" name="TextBox 82">
            <a:extLst>
              <a:ext uri="{FF2B5EF4-FFF2-40B4-BE49-F238E27FC236}">
                <a16:creationId xmlns:a16="http://schemas.microsoft.com/office/drawing/2014/main" id="{6ED4F80F-0AD2-6E43-51BE-6FCB116C3557}"/>
              </a:ext>
            </a:extLst>
          </p:cNvPr>
          <p:cNvSpPr txBox="1"/>
          <p:nvPr/>
        </p:nvSpPr>
        <p:spPr>
          <a:xfrm>
            <a:off x="0" y="1312986"/>
            <a:ext cx="9180360"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Ενοριακή δράση, διακονία, εθελοντισμός </a:t>
            </a:r>
          </a:p>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διακονία  συνδέεται άμεσα με την άντληση ύπαρξης και ζωής από την αγάπη του Χριστού, αγάπη ανιδιοτελής και χωρίς διακρίσεις.</a:t>
            </a:r>
          </a:p>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Χαρακτηριστικό γνώρισμα της διακονίας είναι το κενωτικό ήθος, η συναίσθηση της ταπείνωσης που οδηγεί σε α</a:t>
            </a:r>
            <a:r>
              <a:rPr lang="el-GR" altLang="el-GR" sz="2400" dirty="0">
                <a:solidFill>
                  <a:srgbClr val="0070C0"/>
                </a:solidFill>
              </a:rPr>
              <a:t>γ</a:t>
            </a:r>
            <a:r>
              <a:rPr kumimoji="0" lang="el-GR" altLang="el-GR" sz="2400" b="0" i="0" u="none" strike="noStrike" kern="1200" cap="none" spc="0" normalizeH="0" baseline="0" noProof="0" dirty="0" err="1">
                <a:ln>
                  <a:noFill/>
                </a:ln>
                <a:solidFill>
                  <a:srgbClr val="0070C0"/>
                </a:solidFill>
                <a:effectLst/>
                <a:uLnTx/>
                <a:uFillTx/>
                <a:ea typeface="+mn-ea"/>
                <a:cs typeface="+mn-cs"/>
              </a:rPr>
              <a:t>ιότητα</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0070C0"/>
              </a:solidFill>
            </a:endParaRPr>
          </a:p>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Ο</a:t>
            </a:r>
            <a:r>
              <a:rPr kumimoji="0" lang="el-GR" altLang="el-GR" sz="2400" b="0" i="0" u="none" strike="noStrike" kern="1200" cap="none" spc="0" normalizeH="0" baseline="0" noProof="0" dirty="0">
                <a:ln>
                  <a:noFill/>
                </a:ln>
                <a:solidFill>
                  <a:srgbClr val="0070C0"/>
                </a:solidFill>
                <a:effectLst/>
                <a:uLnTx/>
                <a:uFillTx/>
                <a:ea typeface="+mn-ea"/>
                <a:cs typeface="+mn-cs"/>
              </a:rPr>
              <a:t> εθελοντισμός εμπεριέχει συχνά τη θεολογία των καλών έργων, την ψυχοπαθολογία των θρησκευτικών ενοχών, τη νοοτροπία του ανθρώπου που περιμένει ανταμοιβή ή θα αποκατασταθεί ενώπιον θεού και κόσμου.  </a:t>
            </a:r>
          </a:p>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Ο</a:t>
            </a:r>
            <a:r>
              <a:rPr kumimoji="0" lang="el-GR" altLang="el-GR" sz="2400" b="0" i="0" u="none" strike="noStrike" kern="1200" cap="none" spc="0" normalizeH="0" baseline="0" noProof="0" dirty="0">
                <a:ln>
                  <a:noFill/>
                </a:ln>
                <a:solidFill>
                  <a:srgbClr val="0070C0"/>
                </a:solidFill>
                <a:effectLst/>
                <a:uLnTx/>
                <a:uFillTx/>
                <a:ea typeface="+mn-ea"/>
                <a:cs typeface="+mn-cs"/>
              </a:rPr>
              <a:t> εθελοντής επιλέγει πότε θα προσφέρει τις υπηρεσίες του.</a:t>
            </a:r>
          </a:p>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Ο εθελοντισμός προσφέρει και στον εθελοντή.</a:t>
            </a:r>
          </a:p>
        </p:txBody>
      </p:sp>
    </p:spTree>
    <p:extLst>
      <p:ext uri="{BB962C8B-B14F-4D97-AF65-F5344CB8AC3E}">
        <p14:creationId xmlns:p14="http://schemas.microsoft.com/office/powerpoint/2010/main" val="1160339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object 14"/>
          <p:cNvPicPr/>
          <p:nvPr/>
        </p:nvPicPr>
        <p:blipFill>
          <a:blip r:embed="rId2"/>
          <a:stretch/>
        </p:blipFill>
        <p:spPr>
          <a:xfrm>
            <a:off x="0" y="0"/>
            <a:ext cx="9143280" cy="6857280"/>
          </a:xfrm>
          <a:prstGeom prst="rect">
            <a:avLst/>
          </a:prstGeom>
          <a:noFill/>
          <a:ln w="0">
            <a:noFill/>
          </a:ln>
        </p:spPr>
      </p:pic>
      <p:sp>
        <p:nvSpPr>
          <p:cNvPr id="85" name="11 - TextBox 1"/>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86" name="TextBox 85"/>
          <p:cNvSpPr txBox="1"/>
          <p:nvPr/>
        </p:nvSpPr>
        <p:spPr>
          <a:xfrm>
            <a:off x="69480" y="-298203"/>
            <a:ext cx="9106200" cy="796434"/>
          </a:xfrm>
          <a:prstGeom prst="rect">
            <a:avLst/>
          </a:prstGeom>
          <a:noFill/>
          <a:ln w="0">
            <a:noFill/>
          </a:ln>
        </p:spPr>
        <p:txBody>
          <a:bodyPr lIns="90000" tIns="45000" rIns="90000" bIns="45000" anchor="t">
            <a:noAutofit/>
          </a:bodyPr>
          <a:lstStyle/>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FFFFFF"/>
              </a:solidFill>
              <a:effectLst/>
              <a:uLnTx/>
              <a:uFillTx/>
              <a:latin typeface="Palatino Linotype" panose="02040502050505030304" pitchFamily="18" charset="0"/>
              <a:ea typeface="+mn-ea"/>
              <a:cs typeface="+mn-cs"/>
            </a:endParaRP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800" b="0" i="0" u="none" strike="noStrike" kern="1200" cap="none" spc="0" normalizeH="0" baseline="0" noProof="0" dirty="0">
                <a:ln>
                  <a:noFill/>
                </a:ln>
                <a:solidFill>
                  <a:srgbClr val="FFFFFF"/>
                </a:solidFill>
                <a:effectLst/>
                <a:uLnTx/>
                <a:uFillTx/>
                <a:latin typeface="+mj-lt"/>
                <a:ea typeface="+mn-ea"/>
                <a:cs typeface="+mn-cs"/>
              </a:rPr>
              <a:t>δ) Η ενορία Φορέας διδακτικού έργου και ενοριακή εκκλησιαστική κατήχηση </a:t>
            </a:r>
          </a:p>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endPar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endParaRPr>
          </a:p>
        </p:txBody>
      </p:sp>
      <p:sp>
        <p:nvSpPr>
          <p:cNvPr id="87" name="TextBox 86"/>
          <p:cNvSpPr txBox="1"/>
          <p:nvPr/>
        </p:nvSpPr>
        <p:spPr>
          <a:xfrm>
            <a:off x="40680" y="961293"/>
            <a:ext cx="9135000" cy="560363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Το έργο της αγωγής στο πλαίσιο της ενοριακής διακονικής δράσης</a:t>
            </a: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Έργο αγωγής = μεθοδευμένες ενέργειες για την ένταξη παιδιού και εφήβου στο κοινωνικό περιβάλλον.</a:t>
            </a:r>
            <a:endParaRPr lang="el-GR" sz="2400" dirty="0">
              <a:solidFill>
                <a:srgbClr val="0070C0"/>
              </a:solidFill>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1" i="0" strike="noStrike" kern="1200" cap="none" spc="0" normalizeH="0" baseline="0" noProof="0" dirty="0">
                <a:ln>
                  <a:noFill/>
                </a:ln>
                <a:solidFill>
                  <a:srgbClr val="7030A0"/>
                </a:solidFill>
                <a:effectLst/>
                <a:uLnTx/>
                <a:uFillTx/>
                <a:ea typeface="+mn-ea"/>
                <a:cs typeface="+mn-cs"/>
              </a:rPr>
              <a:t>Ομοιότητες – Διαφορές μεταξύ αγωγής και διακονίας</a:t>
            </a:r>
            <a:r>
              <a:rPr kumimoji="0" lang="el-GR" sz="2400" b="0" i="0" u="none" strike="noStrike" kern="1200" cap="none" spc="0" normalizeH="0" baseline="0" noProof="0" dirty="0">
                <a:ln>
                  <a:noFill/>
                </a:ln>
                <a:solidFill>
                  <a:srgbClr val="7030A0"/>
                </a:solidFill>
                <a:effectLst/>
                <a:uLnTx/>
                <a:uFillTx/>
                <a:ea typeface="+mn-ea"/>
                <a:cs typeface="+mn-cs"/>
              </a:rPr>
              <a:t>:</a:t>
            </a:r>
          </a:p>
          <a:p>
            <a:pPr marL="457200" marR="0" lvl="0" indent="-457200" algn="just" defTabSz="914400" rtl="0" eaLnBrk="1" fontAlgn="auto" latinLnBrk="0" hangingPunct="1">
              <a:lnSpc>
                <a:spcPct val="120000"/>
              </a:lnSpc>
              <a:spcBef>
                <a:spcPts val="580"/>
              </a:spcBef>
              <a:spcAft>
                <a:spcPts val="0"/>
              </a:spcAft>
              <a:buClr>
                <a:srgbClr val="D34817"/>
              </a:buClr>
              <a:buSzPct val="85000"/>
              <a:buAutoNum type="arabicPeriod"/>
              <a:tabLst/>
              <a:defRPr/>
            </a:pPr>
            <a:r>
              <a:rPr lang="el-GR" sz="2400" dirty="0">
                <a:solidFill>
                  <a:srgbClr val="0070C0"/>
                </a:solidFill>
              </a:rPr>
              <a:t>Αγωγή σε παιδιά και εφήβους / διακονία σε όλες τις ηλικίες.</a:t>
            </a:r>
          </a:p>
          <a:p>
            <a:pPr marL="457200" marR="0" lvl="0" indent="-457200" algn="just" defTabSz="914400" rtl="0" eaLnBrk="1" fontAlgn="auto" latinLnBrk="0" hangingPunct="1">
              <a:lnSpc>
                <a:spcPct val="120000"/>
              </a:lnSpc>
              <a:spcBef>
                <a:spcPts val="580"/>
              </a:spcBef>
              <a:spcAft>
                <a:spcPts val="0"/>
              </a:spcAft>
              <a:buClr>
                <a:srgbClr val="D34817"/>
              </a:buClr>
              <a:buSzPct val="85000"/>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Αγωγή σε ευρύτερους κοινωνικούς χώρους / διακονία στον εκκλησιαστικό χώρο.</a:t>
            </a:r>
          </a:p>
          <a:p>
            <a:pPr marL="457200" marR="0" lvl="0" indent="-457200" algn="just" defTabSz="914400" rtl="0" eaLnBrk="1" fontAlgn="auto" latinLnBrk="0" hangingPunct="1">
              <a:lnSpc>
                <a:spcPct val="120000"/>
              </a:lnSpc>
              <a:spcBef>
                <a:spcPts val="580"/>
              </a:spcBef>
              <a:spcAft>
                <a:spcPts val="0"/>
              </a:spcAft>
              <a:buClr>
                <a:srgbClr val="D34817"/>
              </a:buClr>
              <a:buSzPct val="85000"/>
              <a:buAutoNum type="arabicPeriod"/>
              <a:tabLst/>
              <a:defRPr/>
            </a:pPr>
            <a:r>
              <a:rPr lang="el-GR" sz="2400" dirty="0">
                <a:solidFill>
                  <a:srgbClr val="0070C0"/>
                </a:solidFill>
              </a:rPr>
              <a:t>Σ</a:t>
            </a:r>
            <a:r>
              <a:rPr kumimoji="0" lang="el-GR" sz="2400" b="0" i="0" u="none" strike="noStrike" kern="1200" cap="none" spc="0" normalizeH="0" baseline="0" noProof="0" dirty="0" err="1">
                <a:ln>
                  <a:noFill/>
                </a:ln>
                <a:solidFill>
                  <a:srgbClr val="0070C0"/>
                </a:solidFill>
                <a:effectLst/>
                <a:uLnTx/>
                <a:uFillTx/>
                <a:ea typeface="+mn-ea"/>
                <a:cs typeface="+mn-cs"/>
              </a:rPr>
              <a:t>κοπός</a:t>
            </a:r>
            <a:r>
              <a:rPr kumimoji="0" lang="el-GR" sz="2400" b="0" i="0" u="none" strike="noStrike" kern="1200" cap="none" spc="0" normalizeH="0" baseline="0" noProof="0" dirty="0">
                <a:ln>
                  <a:noFill/>
                </a:ln>
                <a:solidFill>
                  <a:srgbClr val="0070C0"/>
                </a:solidFill>
                <a:effectLst/>
                <a:uLnTx/>
                <a:uFillTx/>
                <a:ea typeface="+mn-ea"/>
                <a:cs typeface="+mn-cs"/>
              </a:rPr>
              <a:t> αγωγής συχνά καθαρά ανθρωποκεντρικός. </a:t>
            </a:r>
          </a:p>
          <a:p>
            <a:pPr marL="457200" marR="0" lvl="0" indent="-457200" algn="just" defTabSz="914400" rtl="0" eaLnBrk="1" fontAlgn="auto" latinLnBrk="0" hangingPunct="1">
              <a:lnSpc>
                <a:spcPct val="120000"/>
              </a:lnSpc>
              <a:spcBef>
                <a:spcPts val="580"/>
              </a:spcBef>
              <a:spcAft>
                <a:spcPts val="0"/>
              </a:spcAft>
              <a:buClr>
                <a:srgbClr val="D34817"/>
              </a:buClr>
              <a:buSzPct val="85000"/>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Ομοιότητες: και οι δύο αφορούν τον άνθρωπο, την κοινωνική του ένταξη, ανάπτυξη, διαμόρφωση προσωπικότητας.</a:t>
            </a:r>
          </a:p>
          <a:p>
            <a:pPr marL="457200" marR="0" lvl="0" indent="-457200" algn="just" defTabSz="914400" rtl="0" eaLnBrk="1" fontAlgn="auto" latinLnBrk="0" hangingPunct="1">
              <a:lnSpc>
                <a:spcPct val="120000"/>
              </a:lnSpc>
              <a:spcBef>
                <a:spcPts val="580"/>
              </a:spcBef>
              <a:spcAft>
                <a:spcPts val="0"/>
              </a:spcAft>
              <a:buClr>
                <a:srgbClr val="D34817"/>
              </a:buClr>
              <a:buSzPct val="85000"/>
              <a:buAutoNum type="arabicPeriod"/>
              <a:tabLst/>
              <a:defRPr/>
            </a:pPr>
            <a:r>
              <a:rPr lang="el-GR" sz="2400" dirty="0">
                <a:solidFill>
                  <a:srgbClr val="0070C0"/>
                </a:solidFill>
              </a:rPr>
              <a:t>Η σύγχρονη παιδαγωγική επιστήμη ευνοεί με την μεθοδολογία της και την ενορία και τη διακονία.</a:t>
            </a: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  </a:t>
            </a: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200" b="0" i="0" u="none" strike="noStrike" kern="1200" cap="none" spc="0" normalizeH="0" baseline="0" noProof="0" dirty="0">
                <a:ln>
                  <a:noFill/>
                </a:ln>
                <a:solidFill>
                  <a:srgbClr val="7030A0"/>
                </a:solidFill>
                <a:effectLst/>
                <a:uLnTx/>
                <a:uFillTx/>
                <a:latin typeface="Palatino Linotype" pitchFamily="18" charset="0"/>
                <a:ea typeface="+mn-ea"/>
                <a:cs typeface="+mn-cs"/>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69E32-C878-A57F-B488-4598D1C74239}"/>
            </a:ext>
          </a:extLst>
        </p:cNvPr>
        <p:cNvGrpSpPr/>
        <p:nvPr/>
      </p:nvGrpSpPr>
      <p:grpSpPr>
        <a:xfrm>
          <a:off x="0" y="0"/>
          <a:ext cx="0" cy="0"/>
          <a:chOff x="0" y="0"/>
          <a:chExt cx="0" cy="0"/>
        </a:xfrm>
      </p:grpSpPr>
      <p:pic>
        <p:nvPicPr>
          <p:cNvPr id="84" name="object 14">
            <a:extLst>
              <a:ext uri="{FF2B5EF4-FFF2-40B4-BE49-F238E27FC236}">
                <a16:creationId xmlns:a16="http://schemas.microsoft.com/office/drawing/2014/main" id="{86692FEF-E6BD-D00D-1A24-81EFA9612D94}"/>
              </a:ext>
            </a:extLst>
          </p:cNvPr>
          <p:cNvPicPr/>
          <p:nvPr/>
        </p:nvPicPr>
        <p:blipFill>
          <a:blip r:embed="rId2"/>
          <a:stretch/>
        </p:blipFill>
        <p:spPr>
          <a:xfrm>
            <a:off x="0" y="0"/>
            <a:ext cx="9143280" cy="6857280"/>
          </a:xfrm>
          <a:prstGeom prst="rect">
            <a:avLst/>
          </a:prstGeom>
          <a:noFill/>
          <a:ln w="0">
            <a:noFill/>
          </a:ln>
        </p:spPr>
      </p:pic>
      <p:sp>
        <p:nvSpPr>
          <p:cNvPr id="85" name="11 - TextBox 1">
            <a:extLst>
              <a:ext uri="{FF2B5EF4-FFF2-40B4-BE49-F238E27FC236}">
                <a16:creationId xmlns:a16="http://schemas.microsoft.com/office/drawing/2014/main" id="{6C86C9D1-E487-CCCA-5FDF-BC417725806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6" name="TextBox 85">
            <a:extLst>
              <a:ext uri="{FF2B5EF4-FFF2-40B4-BE49-F238E27FC236}">
                <a16:creationId xmlns:a16="http://schemas.microsoft.com/office/drawing/2014/main" id="{461EFC3A-3415-965A-4A7D-CCE4E4DF5296}"/>
              </a:ext>
            </a:extLst>
          </p:cNvPr>
          <p:cNvSpPr txBox="1"/>
          <p:nvPr/>
        </p:nvSpPr>
        <p:spPr>
          <a:xfrm>
            <a:off x="69480" y="79020"/>
            <a:ext cx="9106200" cy="753480"/>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Β) Η ενορία ως τοπική εκκλησιαστική κοινωνία</a:t>
            </a:r>
          </a:p>
        </p:txBody>
      </p:sp>
      <p:sp>
        <p:nvSpPr>
          <p:cNvPr id="87" name="TextBox 86">
            <a:extLst>
              <a:ext uri="{FF2B5EF4-FFF2-40B4-BE49-F238E27FC236}">
                <a16:creationId xmlns:a16="http://schemas.microsoft.com/office/drawing/2014/main" id="{3B0BBEE8-4C2E-05B3-0C74-4D490B30284E}"/>
              </a:ext>
            </a:extLst>
          </p:cNvPr>
          <p:cNvSpPr txBox="1"/>
          <p:nvPr/>
        </p:nvSpPr>
        <p:spPr>
          <a:xfrm>
            <a:off x="40680" y="996461"/>
            <a:ext cx="9135000" cy="5568461"/>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200" b="0" i="0" u="none" strike="noStrike" kern="1200" cap="none" spc="0" normalizeH="0" baseline="0" noProof="0" dirty="0">
                <a:ln>
                  <a:noFill/>
                </a:ln>
                <a:solidFill>
                  <a:srgbClr val="7030A0"/>
                </a:solidFill>
                <a:effectLst/>
                <a:uLnTx/>
                <a:uFillTx/>
                <a:ea typeface="+mn-ea"/>
                <a:cs typeface="+mn-cs"/>
              </a:rPr>
              <a:t>Το έργο της αγωγής στο πλαίσιο της ενοριακής διακονικής δράσης</a:t>
            </a:r>
          </a:p>
          <a:p>
            <a:pPr marL="0" marR="0" lvl="0" indent="0" algn="just"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200" b="0" i="0" u="none" strike="noStrike" kern="1200" cap="none" spc="0" normalizeH="0" baseline="0" noProof="0" dirty="0">
              <a:ln>
                <a:noFill/>
              </a:ln>
              <a:solidFill>
                <a:srgbClr val="7030A0"/>
              </a:solidFill>
              <a:effectLst/>
              <a:uLnTx/>
              <a:uFillTx/>
              <a:ea typeface="+mn-ea"/>
              <a:cs typeface="+mn-cs"/>
            </a:endParaRP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q"/>
              <a:tabLst/>
              <a:defRPr/>
            </a:pPr>
            <a:r>
              <a:rPr lang="el-GR" sz="2200" dirty="0">
                <a:solidFill>
                  <a:srgbClr val="0070C0"/>
                </a:solidFill>
              </a:rPr>
              <a:t>Σ</a:t>
            </a:r>
            <a:r>
              <a:rPr kumimoji="0" lang="el-GR" sz="2200" b="0" i="0" u="none" strike="noStrike" kern="1200" cap="none" spc="0" normalizeH="0" baseline="0" noProof="0" dirty="0">
                <a:ln>
                  <a:noFill/>
                </a:ln>
                <a:solidFill>
                  <a:srgbClr val="0070C0"/>
                </a:solidFill>
                <a:effectLst/>
                <a:uLnTx/>
                <a:uFillTx/>
                <a:ea typeface="+mn-ea"/>
                <a:cs typeface="+mn-cs"/>
              </a:rPr>
              <a:t>την ενορία η ποιμαντική φροντίδα για τα παιδιά και τους εφήβους εκφράζεται μέσα από την αγωγή και τη διακονία, συμπληρώνοντας η μία την άλλη. </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q"/>
              <a:tabLst/>
              <a:defRPr/>
            </a:pPr>
            <a:r>
              <a:rPr kumimoji="0" lang="el-GR" sz="2200" b="0" i="0" u="none" strike="noStrike" kern="1200" cap="none" spc="0" normalizeH="0" baseline="0" noProof="0" dirty="0">
                <a:ln>
                  <a:noFill/>
                </a:ln>
                <a:solidFill>
                  <a:srgbClr val="0070C0"/>
                </a:solidFill>
                <a:effectLst/>
                <a:uLnTx/>
                <a:uFillTx/>
                <a:ea typeface="+mn-ea"/>
                <a:cs typeface="+mn-cs"/>
              </a:rPr>
              <a:t>Όλα τα μέλη της ενορίας καλούνται να συμμετάσχουν στις δραστηριότητες (κήρυγμα, κατήχηση, λατρεία, φιλόπτωχο).</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q"/>
              <a:tabLst/>
              <a:defRPr/>
            </a:pPr>
            <a:r>
              <a:rPr kumimoji="0" lang="el-GR" sz="2200" b="0" i="0" u="none" strike="noStrike" kern="1200" cap="none" spc="0" normalizeH="0" baseline="0" noProof="0" dirty="0">
                <a:ln>
                  <a:noFill/>
                </a:ln>
                <a:solidFill>
                  <a:srgbClr val="0070C0"/>
                </a:solidFill>
                <a:effectLst/>
                <a:uLnTx/>
                <a:uFillTx/>
                <a:ea typeface="+mn-ea"/>
                <a:cs typeface="+mn-cs"/>
              </a:rPr>
              <a:t>Εκκλησία και κόσμος να πορεύονται με αλληλεγγύη.</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q"/>
              <a:tabLst/>
              <a:defRPr/>
            </a:pPr>
            <a:r>
              <a:rPr kumimoji="0" lang="el-GR" sz="2200" b="0" i="0" u="none" strike="noStrike" kern="1200" cap="none" spc="0" normalizeH="0" baseline="0" noProof="0" dirty="0">
                <a:ln>
                  <a:noFill/>
                </a:ln>
                <a:solidFill>
                  <a:srgbClr val="0070C0"/>
                </a:solidFill>
                <a:effectLst/>
                <a:uLnTx/>
                <a:uFillTx/>
                <a:ea typeface="+mn-ea"/>
                <a:cs typeface="+mn-cs"/>
              </a:rPr>
              <a:t>Ανάγκη έγκαιρης αντιμετώπισης προβλημάτων που αφορούν τους νέους και την ενεργό συμμετοχή τους στην κοινωνική ζωή, στην ενοριακή κοινότητα που έχει ανάγκη από νέους με υπευθυνότητα, αρμονική συνεργασία  και εκούσια προσέλευση</a:t>
            </a:r>
            <a:r>
              <a:rPr kumimoji="0" lang="el-GR" sz="2200" b="0" i="0" u="none" strike="noStrike" kern="1200" cap="none" spc="0" normalizeH="0" baseline="0" noProof="0" dirty="0">
                <a:ln>
                  <a:noFill/>
                </a:ln>
                <a:solidFill>
                  <a:srgbClr val="0070C0"/>
                </a:solidFill>
                <a:effectLst/>
                <a:uLnTx/>
                <a:uFillTx/>
                <a:latin typeface="Palatino Linotype" pitchFamily="18" charset="0"/>
                <a:ea typeface="+mn-ea"/>
                <a:cs typeface="+mn-cs"/>
              </a:rPr>
              <a:t>.</a:t>
            </a:r>
          </a:p>
          <a:p>
            <a:pPr marL="0" marR="0" lvl="0" indent="0" algn="just"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200" b="0" i="0" u="none" strike="noStrike" kern="1200" cap="none" spc="0" normalizeH="0" baseline="0" noProof="0" dirty="0">
                <a:ln>
                  <a:noFill/>
                </a:ln>
                <a:solidFill>
                  <a:srgbClr val="7030A0"/>
                </a:solidFill>
                <a:effectLst/>
                <a:uLnTx/>
                <a:uFillTx/>
                <a:latin typeface="Palatino Linotype" pitchFamily="18" charset="0"/>
                <a:ea typeface="+mn-ea"/>
                <a:cs typeface="+mn-cs"/>
              </a:rPr>
              <a:t> </a:t>
            </a:r>
          </a:p>
        </p:txBody>
      </p:sp>
    </p:spTree>
    <p:extLst>
      <p:ext uri="{BB962C8B-B14F-4D97-AF65-F5344CB8AC3E}">
        <p14:creationId xmlns:p14="http://schemas.microsoft.com/office/powerpoint/2010/main" val="2348861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object 15"/>
          <p:cNvPicPr/>
          <p:nvPr/>
        </p:nvPicPr>
        <p:blipFill>
          <a:blip r:embed="rId2"/>
          <a:stretch/>
        </p:blipFill>
        <p:spPr>
          <a:xfrm>
            <a:off x="0" y="0"/>
            <a:ext cx="9143280" cy="6857280"/>
          </a:xfrm>
          <a:prstGeom prst="rect">
            <a:avLst/>
          </a:prstGeom>
          <a:noFill/>
          <a:ln w="0">
            <a:noFill/>
          </a:ln>
        </p:spPr>
      </p:pic>
      <p:sp>
        <p:nvSpPr>
          <p:cNvPr id="89" name="11 - TextBox 9"/>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0" name="TextBox 89"/>
          <p:cNvSpPr txBox="1"/>
          <p:nvPr/>
        </p:nvSpPr>
        <p:spPr>
          <a:xfrm>
            <a:off x="-16200" y="0"/>
            <a:ext cx="9106200" cy="894452"/>
          </a:xfrm>
          <a:prstGeom prst="rect">
            <a:avLst/>
          </a:prstGeom>
          <a:noFill/>
          <a:ln w="0">
            <a:noFill/>
          </a:ln>
        </p:spPr>
        <p:txBody>
          <a:bodyPr lIns="90000" tIns="45000" rIns="90000" bIns="45000" anchor="t">
            <a:noAutofit/>
          </a:bodyPr>
          <a:lstStyle/>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800" b="0" i="0" u="none" strike="noStrike" kern="1200" cap="none" spc="0" normalizeH="0" baseline="0" noProof="0" dirty="0">
                <a:ln>
                  <a:noFill/>
                </a:ln>
                <a:solidFill>
                  <a:srgbClr val="FFFFFF"/>
                </a:solidFill>
                <a:effectLst/>
                <a:uLnTx/>
                <a:uFillTx/>
                <a:latin typeface="+mj-lt"/>
                <a:ea typeface="+mn-ea"/>
                <a:cs typeface="+mn-cs"/>
              </a:rPr>
              <a:t>δ) Η ενορία Φορέας διδακτικού έργου και ενοριακή εκκλησιαστική κατήχηση </a:t>
            </a:r>
          </a:p>
          <a:p>
            <a:pPr marR="0" lvl="0" algn="ctr" defTabSz="914400" rtl="0" eaLnBrk="1" fontAlgn="auto" latinLnBrk="0" hangingPunct="1">
              <a:lnSpc>
                <a:spcPct val="100000"/>
              </a:lnSpc>
              <a:spcBef>
                <a:spcPts val="0"/>
              </a:spcBef>
              <a:spcAft>
                <a:spcPts val="0"/>
              </a:spcAft>
              <a:buClrTx/>
              <a:buSzTx/>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endParaRPr kumimoji="0" lang="el-GR" altLang="el-GR" sz="2400" b="0" i="0" u="none" strike="noStrike" kern="1200" cap="none" spc="0" normalizeH="0" baseline="0" noProof="0" dirty="0">
              <a:ln>
                <a:noFill/>
              </a:ln>
              <a:solidFill>
                <a:srgbClr val="FFFFFF"/>
              </a:solidFill>
              <a:effectLst/>
              <a:uLnTx/>
              <a:uFillTx/>
              <a:latin typeface="Palatino Linotype" panose="02040502050505030304" pitchFamily="18" charset="0"/>
              <a:ea typeface="+mn-ea"/>
              <a:cs typeface="+mn-cs"/>
            </a:endParaRPr>
          </a:p>
        </p:txBody>
      </p:sp>
      <p:sp>
        <p:nvSpPr>
          <p:cNvPr id="91" name="TextBox 90"/>
          <p:cNvSpPr txBox="1"/>
          <p:nvPr/>
        </p:nvSpPr>
        <p:spPr>
          <a:xfrm>
            <a:off x="-45000" y="1195753"/>
            <a:ext cx="9135000" cy="5169877"/>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Κύριες ενοριακές δραστηριότητες για παιδιά και εφήβους: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Λατρευτικές / </a:t>
            </a:r>
            <a:r>
              <a:rPr kumimoji="0" lang="el-GR" sz="2400" b="0" i="0" u="none" strike="noStrike" kern="1200" cap="none" spc="0" normalizeH="0" baseline="0" noProof="0" dirty="0">
                <a:ln>
                  <a:noFill/>
                </a:ln>
                <a:solidFill>
                  <a:srgbClr val="0070C0"/>
                </a:solidFill>
                <a:effectLst/>
                <a:uLnTx/>
                <a:uFillTx/>
                <a:ea typeface="+mn-ea"/>
                <a:cs typeface="+mn-cs"/>
              </a:rPr>
              <a:t>κατηχητικές </a:t>
            </a:r>
            <a:r>
              <a:rPr lang="el-GR" sz="2400" dirty="0">
                <a:solidFill>
                  <a:srgbClr val="0070C0"/>
                </a:solidFill>
              </a:rPr>
              <a:t>συνάξεις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συναντήσεις με ομάδες άλλων μελών της ενορίας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Κατασκηνώσεις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Εκμάθηση βυζαντινής μουσικής / χορωδίες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Αθλητισμός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Εκμάθηση αγιογραφίας, ζωγραφικής, υαλογραφίας, Η/Υ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Θεατρική / χορευτική  ομάδα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ενισχυτική διδασκαλία σχολικών μαθημάτων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Εκδρομές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Περιβαλλοντική εκπαίδευση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Λογοτεχνικές / μουσικές εκδηλώσεις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7030A0"/>
              </a:solidFill>
              <a:effectLst/>
              <a:uLnTx/>
              <a:uFillTx/>
              <a:latin typeface="Palatino Linotype" pitchFamily="18" charset="0"/>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 name="object 16"/>
          <p:cNvPicPr/>
          <p:nvPr/>
        </p:nvPicPr>
        <p:blipFill>
          <a:blip r:embed="rId2"/>
          <a:stretch/>
        </p:blipFill>
        <p:spPr>
          <a:xfrm>
            <a:off x="0" y="-105508"/>
            <a:ext cx="9143280" cy="6857280"/>
          </a:xfrm>
          <a:prstGeom prst="rect">
            <a:avLst/>
          </a:prstGeom>
          <a:noFill/>
          <a:ln w="0">
            <a:noFill/>
          </a:ln>
        </p:spPr>
      </p:pic>
      <p:sp>
        <p:nvSpPr>
          <p:cNvPr id="93" name="11 - TextBox 10"/>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4" name="TextBox 93"/>
          <p:cNvSpPr txBox="1"/>
          <p:nvPr/>
        </p:nvSpPr>
        <p:spPr>
          <a:xfrm>
            <a:off x="37080" y="0"/>
            <a:ext cx="9106200" cy="979522"/>
          </a:xfrm>
          <a:prstGeom prst="rect">
            <a:avLst/>
          </a:prstGeom>
          <a:noFill/>
          <a:ln w="0">
            <a:noFill/>
          </a:ln>
        </p:spPr>
        <p:txBody>
          <a:bodyPr lIns="90000" tIns="45000" rIns="90000" bIns="45000" anchor="t">
            <a:noAutofit/>
          </a:bodyPr>
          <a:lstStyle/>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δ) Η ενορία Φορέας διδακτικού έργου και ενοριακή εκκλησιαστική κατήχηση </a:t>
            </a:r>
          </a:p>
        </p:txBody>
      </p:sp>
      <p:sp>
        <p:nvSpPr>
          <p:cNvPr id="95" name="TextBox 94"/>
          <p:cNvSpPr txBox="1"/>
          <p:nvPr/>
        </p:nvSpPr>
        <p:spPr>
          <a:xfrm>
            <a:off x="37080" y="1085030"/>
            <a:ext cx="9135000" cy="5350939"/>
          </a:xfrm>
          <a:prstGeom prst="rect">
            <a:avLst/>
          </a:prstGeom>
          <a:noFill/>
          <a:ln w="0">
            <a:noFill/>
          </a:ln>
        </p:spPr>
        <p:txBody>
          <a:bodyPr lIns="90000" tIns="45000" rIns="90000" bIns="45000" anchor="t">
            <a:noAutofit/>
          </a:bodyPr>
          <a:lstStyle/>
          <a:p>
            <a:pPr marR="0" lvl="0" algn="just"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Τομέας ψυχοκοινωνικής και πνευματικής υποστήριξης παιδιών και εφήβων </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Απαιτείται εξειδικευμένο προσωπικό (ψυχολόγοι, κοινωνικοί λειτουργοί) Τόσο για τους νέους, όσο και για τους γονείς  σε συνεργασία με τον υπεύθυνο ιερέα πνευματικό της νεότητας. </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Πνευματικό κέντρο σε υπόγειο χώρο ή σε οίκημα πλησίον του ναού = αίθουσες ομιλιών, κατηχητικών, ενοριακών συναντήσεων, ψυχαγωγίας, κλπ.</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Στους ναούς των πρώτων αιώνων και κυρίως στους ρυθμούς βασιλικής υπήρχαν βοηθητικοί χώροι μπροστά ή γύρω από αυτούς για την εξυπηρέτηση αναγκών των πιστών.</a:t>
            </a:r>
            <a:endParaRPr lang="el-GR" altLang="el-GR" sz="2400" dirty="0">
              <a:solidFill>
                <a:srgbClr val="0070C0"/>
              </a:solidFill>
            </a:endParaRP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απαραίτητη φροντίδα για την επαγγελματική τακτοποίηση νέων και η συνεργασία με άλλους φορείς (πχ ΟΑΕΔ).</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object 17"/>
          <p:cNvPicPr/>
          <p:nvPr/>
        </p:nvPicPr>
        <p:blipFill>
          <a:blip r:embed="rId2"/>
          <a:stretch/>
        </p:blipFill>
        <p:spPr>
          <a:xfrm>
            <a:off x="0" y="0"/>
            <a:ext cx="9143280" cy="6857280"/>
          </a:xfrm>
          <a:prstGeom prst="rect">
            <a:avLst/>
          </a:prstGeom>
          <a:noFill/>
          <a:ln w="0">
            <a:noFill/>
          </a:ln>
        </p:spPr>
      </p:pic>
      <p:sp>
        <p:nvSpPr>
          <p:cNvPr id="97" name="11 - TextBox 11"/>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8" name="TextBox 97"/>
          <p:cNvSpPr txBox="1"/>
          <p:nvPr/>
        </p:nvSpPr>
        <p:spPr>
          <a:xfrm>
            <a:off x="37080" y="0"/>
            <a:ext cx="9106200" cy="1019908"/>
          </a:xfrm>
          <a:prstGeom prst="rect">
            <a:avLst/>
          </a:prstGeom>
          <a:noFill/>
          <a:ln w="0">
            <a:noFill/>
          </a:ln>
        </p:spPr>
        <p:txBody>
          <a:bodyPr lIns="90000" tIns="45000" rIns="90000" bIns="45000" anchor="t">
            <a:noAutofit/>
          </a:bodyPr>
          <a:lstStyle/>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ε</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a:t>
            </a:r>
            <a:r>
              <a:rPr kumimoji="0" lang="el-GR" altLang="el-GR" sz="2400" b="0" i="0" u="none" strike="noStrike" kern="1200" cap="none" spc="0" normalizeH="0" baseline="0" noProof="0" dirty="0">
                <a:ln>
                  <a:noFill/>
                </a:ln>
                <a:solidFill>
                  <a:srgbClr val="7030A0"/>
                </a:solidFill>
                <a:effectLst/>
                <a:uLnTx/>
                <a:uFillTx/>
                <a:latin typeface="+mj-lt"/>
                <a:ea typeface="+mn-ea"/>
                <a:cs typeface="+mn-cs"/>
              </a:rPr>
              <a:t> </a:t>
            </a:r>
            <a:r>
              <a:rPr kumimoji="0" lang="el-GR" altLang="el-GR" sz="2400" b="0" i="0" u="none" strike="noStrike" kern="1200" cap="none" spc="0" normalizeH="0" baseline="0" noProof="0" dirty="0">
                <a:ln>
                  <a:noFill/>
                </a:ln>
                <a:solidFill>
                  <a:schemeClr val="bg1"/>
                </a:solidFill>
                <a:effectLst/>
                <a:uLnTx/>
                <a:uFillTx/>
                <a:latin typeface="+mj-lt"/>
                <a:ea typeface="+mn-ea"/>
                <a:cs typeface="+mn-cs"/>
              </a:rPr>
              <a:t>Διδακτικό έργο της ενορίας για ευρύτερες ανάγκες παιδιών &amp; εφήβων μέσω αντισταθμιστικής εκπαίδευσης (ενισχυτική διδασκαλία)</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FFFFFF"/>
              </a:solidFill>
              <a:effectLst/>
              <a:uLnTx/>
              <a:uFillTx/>
              <a:latin typeface="Palatino Linotype" panose="02040502050505030304" pitchFamily="18" charset="0"/>
              <a:ea typeface="+mn-ea"/>
              <a:cs typeface="+mn-cs"/>
            </a:endParaRPr>
          </a:p>
        </p:txBody>
      </p:sp>
      <p:sp>
        <p:nvSpPr>
          <p:cNvPr id="99" name="TextBox 98"/>
          <p:cNvSpPr txBox="1"/>
          <p:nvPr/>
        </p:nvSpPr>
        <p:spPr>
          <a:xfrm>
            <a:off x="37080" y="1245352"/>
            <a:ext cx="9135000" cy="5229450"/>
          </a:xfrm>
          <a:prstGeom prst="rect">
            <a:avLst/>
          </a:prstGeom>
          <a:noFill/>
          <a:ln w="0">
            <a:noFill/>
          </a:ln>
        </p:spPr>
        <p:txBody>
          <a:bodyPr lIns="90000" tIns="45000" rIns="90000" bIns="45000" anchor="t">
            <a:noAutofit/>
          </a:bodyPr>
          <a:lstStyle/>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Συμβολή ενορίας με κατάλληλα μέσα με σκοπό να ξεπεραστούν οι κοινωνικοί παράγοντες ανισότητας των παιδιών και έμφαση στις φυσικές ικανότητές τους.</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εκπαίδευση να γίνει διορθωτική των διαφορών εξαιτίας του περιβάλλοντος που ζουν τα παιδιά και αντισταθμιστική των ανισοτήτων (άποροι, αλλοδαποί, </a:t>
            </a:r>
            <a:r>
              <a:rPr lang="el-GR" altLang="el-GR" sz="2400" dirty="0">
                <a:solidFill>
                  <a:srgbClr val="0070C0"/>
                </a:solidFill>
              </a:rPr>
              <a:t>χ</a:t>
            </a:r>
            <a:r>
              <a:rPr kumimoji="0" lang="el-GR" altLang="el-GR" sz="2400" b="0" i="0" u="none" strike="noStrike" kern="1200" cap="none" spc="0" normalizeH="0" baseline="0" noProof="0" dirty="0" err="1">
                <a:ln>
                  <a:noFill/>
                </a:ln>
                <a:solidFill>
                  <a:srgbClr val="0070C0"/>
                </a:solidFill>
                <a:effectLst/>
                <a:uLnTx/>
                <a:uFillTx/>
                <a:ea typeface="+mn-ea"/>
                <a:cs typeface="+mn-cs"/>
              </a:rPr>
              <a:t>αμηλών</a:t>
            </a:r>
            <a:r>
              <a:rPr kumimoji="0" lang="el-GR" altLang="el-GR" sz="2400" b="0" i="0" u="none" strike="noStrike" kern="1200" cap="none" spc="0" normalizeH="0" baseline="0" noProof="0" dirty="0">
                <a:ln>
                  <a:noFill/>
                </a:ln>
                <a:solidFill>
                  <a:srgbClr val="0070C0"/>
                </a:solidFill>
                <a:effectLst/>
                <a:uLnTx/>
                <a:uFillTx/>
                <a:ea typeface="+mn-ea"/>
                <a:cs typeface="+mn-cs"/>
              </a:rPr>
              <a:t> κοινωνικών στρωμάτων, μειωμένης επίδοσης, </a:t>
            </a:r>
            <a:r>
              <a:rPr kumimoji="0" lang="el-GR" altLang="el-GR" sz="2400" b="0" i="0" u="none" strike="noStrike" kern="1200" cap="none" spc="0" normalizeH="0" baseline="0" noProof="0" dirty="0" err="1">
                <a:ln>
                  <a:noFill/>
                </a:ln>
                <a:solidFill>
                  <a:srgbClr val="0070C0"/>
                </a:solidFill>
                <a:effectLst/>
                <a:uLnTx/>
                <a:uFillTx/>
                <a:ea typeface="+mn-ea"/>
                <a:cs typeface="+mn-cs"/>
              </a:rPr>
              <a:t>κλπ</a:t>
            </a:r>
            <a:r>
              <a:rPr kumimoji="0" lang="el-GR" altLang="el-GR" sz="2400" b="0" i="0" u="none" strike="noStrike" kern="1200" cap="none" spc="0" normalizeH="0" baseline="0" noProof="0" dirty="0">
                <a:ln>
                  <a:noFill/>
                </a:ln>
                <a:solidFill>
                  <a:srgbClr val="0070C0"/>
                </a:solidFill>
                <a:effectLst/>
                <a:uLnTx/>
                <a:uFillTx/>
                <a:ea typeface="+mn-ea"/>
                <a:cs typeface="+mn-cs"/>
              </a:rPr>
              <a:t>) </a:t>
            </a:r>
            <a:r>
              <a:rPr kumimoji="0" lang="el-GR"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endParaRPr kumimoji="0" lang="el-GR"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endParaRP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 Δημοκρατικοποίηση της εκπαίδευσης = εξασφάλιση ίδιων πιθανοτήτων σχολικής επίδοσης, ίσες ευκαιρίες μάθησης ανεξαρτήτως κοινωνικής, συνοικιακής ή γεωγραφικής καταγωγής.</a:t>
            </a: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029D8-558A-9AA3-62E0-D73F8329BC3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3065069-13FC-5C15-55E3-3A0CA7DF50D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B6B70E3-12EA-A854-EE55-8CF3C4A4C96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8" name="TextBox 97">
            <a:extLst>
              <a:ext uri="{FF2B5EF4-FFF2-40B4-BE49-F238E27FC236}">
                <a16:creationId xmlns:a16="http://schemas.microsoft.com/office/drawing/2014/main" id="{A7D5C2A5-8CB3-B21D-A849-C8BF34890F58}"/>
              </a:ext>
            </a:extLst>
          </p:cNvPr>
          <p:cNvSpPr txBox="1"/>
          <p:nvPr/>
        </p:nvSpPr>
        <p:spPr>
          <a:xfrm>
            <a:off x="67680" y="0"/>
            <a:ext cx="9106200" cy="984738"/>
          </a:xfrm>
          <a:prstGeom prst="rect">
            <a:avLst/>
          </a:prstGeom>
          <a:noFill/>
          <a:ln w="0">
            <a:noFill/>
          </a:ln>
        </p:spPr>
        <p:txBody>
          <a:bodyPr lIns="90000" tIns="45000" rIns="90000" bIns="45000" anchor="t">
            <a:noAutofit/>
          </a:bodyPr>
          <a:lstStyle/>
          <a:p>
            <a:pPr marL="0" marR="0" lvl="0" indent="0" algn="just"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ε</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Διδακτικό έργο της ενορίας </a:t>
            </a:r>
            <a:r>
              <a:rPr lang="el-GR" altLang="el-GR" sz="2400" dirty="0">
                <a:solidFill>
                  <a:srgbClr val="FFFFFF"/>
                </a:solidFill>
                <a:latin typeface="+mj-lt"/>
              </a:rPr>
              <a:t>για </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ευρύτερες ανάγκες παιδιών &amp; εφήβων μέσω αντισταθμιστικής εκπαίδευσης (ενισχυτική διδασκαλία)</a:t>
            </a:r>
          </a:p>
        </p:txBody>
      </p:sp>
      <p:sp>
        <p:nvSpPr>
          <p:cNvPr id="99" name="TextBox 98">
            <a:extLst>
              <a:ext uri="{FF2B5EF4-FFF2-40B4-BE49-F238E27FC236}">
                <a16:creationId xmlns:a16="http://schemas.microsoft.com/office/drawing/2014/main" id="{431E4565-AF1D-2512-F72A-B6FD033D748E}"/>
              </a:ext>
            </a:extLst>
          </p:cNvPr>
          <p:cNvSpPr txBox="1"/>
          <p:nvPr/>
        </p:nvSpPr>
        <p:spPr>
          <a:xfrm>
            <a:off x="-30600" y="984738"/>
            <a:ext cx="9135000" cy="5229450"/>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kumimoji="0" lang="el-GR" sz="2400" b="0" i="0" u="none" strike="noStrike" kern="1200" cap="none" spc="0" normalizeH="0" baseline="0" noProof="0" dirty="0">
              <a:ln>
                <a:noFill/>
              </a:ln>
              <a:solidFill>
                <a:srgbClr val="0070C0"/>
              </a:solidFill>
              <a:effectLst/>
              <a:uLnTx/>
              <a:uFillTx/>
              <a:latin typeface="Palatino Linotype" pitchFamily="18" charset="0"/>
              <a:ea typeface="+mn-ea"/>
              <a:cs typeface="+mn-cs"/>
            </a:endParaRPr>
          </a:p>
          <a:p>
            <a:pPr marR="0" lvl="0" algn="just" defTabSz="914400" rtl="0" eaLnBrk="1" fontAlgn="auto" latinLnBrk="0" hangingPunct="1">
              <a:lnSpc>
                <a:spcPct val="11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Εφαρμογή αντισταθμιστικής εκπαίδευσης από την ορθόδοξη εκκλησία:</a:t>
            </a:r>
          </a:p>
          <a:p>
            <a:pPr marR="0" lvl="0" algn="just" defTabSz="914400" rtl="0" eaLnBrk="1" fontAlgn="auto" latinLnBrk="0" hangingPunct="1">
              <a:lnSpc>
                <a:spcPct val="11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 π. </a:t>
            </a:r>
            <a:r>
              <a:rPr kumimoji="0" lang="el-GR" sz="2400" b="0" i="0" u="none" strike="noStrike" kern="1200" cap="none" spc="0" normalizeH="0" baseline="0" noProof="0" dirty="0" err="1">
                <a:ln>
                  <a:noFill/>
                </a:ln>
                <a:solidFill>
                  <a:srgbClr val="0070C0"/>
                </a:solidFill>
                <a:effectLst/>
                <a:uLnTx/>
                <a:uFillTx/>
                <a:ea typeface="+mn-ea"/>
                <a:cs typeface="+mn-cs"/>
              </a:rPr>
              <a:t>Αθ</a:t>
            </a:r>
            <a:r>
              <a:rPr kumimoji="0" lang="el-GR" sz="2400" b="0" i="0" u="none" strike="noStrike" kern="1200" cap="none" spc="0" normalizeH="0" baseline="0" noProof="0" dirty="0">
                <a:ln>
                  <a:noFill/>
                </a:ln>
                <a:solidFill>
                  <a:srgbClr val="0070C0"/>
                </a:solidFill>
                <a:effectLst/>
                <a:uLnTx/>
                <a:uFillTx/>
                <a:ea typeface="+mn-ea"/>
                <a:cs typeface="+mn-cs"/>
              </a:rPr>
              <a:t>. Χατζής στην Ι.Μ. Παναγίας </a:t>
            </a:r>
            <a:r>
              <a:rPr lang="el-GR" sz="2400" dirty="0">
                <a:solidFill>
                  <a:srgbClr val="0070C0"/>
                </a:solidFill>
              </a:rPr>
              <a:t>Δ</a:t>
            </a:r>
            <a:r>
              <a:rPr kumimoji="0" lang="el-GR" sz="2400" b="0" i="0" u="none" strike="noStrike" kern="1200" cap="none" spc="0" normalizeH="0" baseline="0" noProof="0" dirty="0" err="1">
                <a:ln>
                  <a:noFill/>
                </a:ln>
                <a:solidFill>
                  <a:srgbClr val="0070C0"/>
                </a:solidFill>
                <a:effectLst/>
                <a:uLnTx/>
                <a:uFillTx/>
                <a:ea typeface="+mn-ea"/>
                <a:cs typeface="+mn-cs"/>
              </a:rPr>
              <a:t>ουραχάνη</a:t>
            </a:r>
            <a:r>
              <a:rPr kumimoji="0" lang="el-GR" sz="2400" b="0" i="0" u="none" strike="noStrike" kern="1200" cap="none" spc="0" normalizeH="0" baseline="0" noProof="0" dirty="0">
                <a:ln>
                  <a:noFill/>
                </a:ln>
                <a:solidFill>
                  <a:srgbClr val="0070C0"/>
                </a:solidFill>
                <a:effectLst/>
                <a:uLnTx/>
                <a:uFillTx/>
                <a:ea typeface="+mn-ea"/>
                <a:cs typeface="+mn-cs"/>
              </a:rPr>
              <a:t>, Ιωάννινα =&gt;</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 Οικοτροφεία και σχολεία που παρείχαν στέγη, τροφή και βιβλία σε αδύναμες οικογένειες.</a:t>
            </a:r>
            <a:endParaRPr lang="el-GR" sz="2400" dirty="0">
              <a:solidFill>
                <a:srgbClr val="0070C0"/>
              </a:solidFill>
            </a:endParaRPr>
          </a:p>
        </p:txBody>
      </p:sp>
    </p:spTree>
    <p:extLst>
      <p:ext uri="{BB962C8B-B14F-4D97-AF65-F5344CB8AC3E}">
        <p14:creationId xmlns:p14="http://schemas.microsoft.com/office/powerpoint/2010/main" val="4084370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38A01-E023-A190-49BA-4217F1E9127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7C23D7B-4B5F-AFE3-BDD6-D36157B1AEE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400BB40-4ACE-E2FB-0A6D-3079AE5E58E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1BAF172-D2B5-D0D0-6382-C9D35CD2BA56}"/>
              </a:ext>
            </a:extLst>
          </p:cNvPr>
          <p:cNvSpPr txBox="1"/>
          <p:nvPr/>
        </p:nvSpPr>
        <p:spPr>
          <a:xfrm>
            <a:off x="37080" y="-1"/>
            <a:ext cx="9106200" cy="1031631"/>
          </a:xfrm>
          <a:prstGeom prst="rect">
            <a:avLst/>
          </a:prstGeom>
          <a:noFill/>
          <a:ln w="0">
            <a:noFill/>
          </a:ln>
        </p:spPr>
        <p:txBody>
          <a:bodyPr lIns="90000" tIns="45000" rIns="90000" bIns="45000" anchor="t">
            <a:noAutofit/>
          </a:bodyPr>
          <a:lstStyle/>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800" dirty="0" err="1">
                <a:solidFill>
                  <a:srgbClr val="FFFFFF"/>
                </a:solidFill>
                <a:latin typeface="+mj-lt"/>
              </a:rPr>
              <a:t>στ</a:t>
            </a:r>
            <a:r>
              <a:rPr kumimoji="0" lang="el-GR" altLang="el-GR" sz="2800" b="0" i="0" u="none" strike="noStrike" kern="1200" cap="none" spc="0" normalizeH="0" baseline="0" noProof="0" dirty="0">
                <a:ln>
                  <a:noFill/>
                </a:ln>
                <a:solidFill>
                  <a:srgbClr val="FFFFFF"/>
                </a:solidFill>
                <a:effectLst/>
                <a:uLnTx/>
                <a:uFillTx/>
                <a:latin typeface="+mj-lt"/>
                <a:ea typeface="+mn-ea"/>
                <a:cs typeface="+mn-cs"/>
              </a:rPr>
              <a:t>) Η οικογένεια</a:t>
            </a:r>
          </a:p>
        </p:txBody>
      </p:sp>
      <p:sp>
        <p:nvSpPr>
          <p:cNvPr id="99" name="TextBox 98">
            <a:extLst>
              <a:ext uri="{FF2B5EF4-FFF2-40B4-BE49-F238E27FC236}">
                <a16:creationId xmlns:a16="http://schemas.microsoft.com/office/drawing/2014/main" id="{DD421553-0180-C6BF-EFFA-A4420E0A39B5}"/>
              </a:ext>
            </a:extLst>
          </p:cNvPr>
          <p:cNvSpPr txBox="1"/>
          <p:nvPr/>
        </p:nvSpPr>
        <p:spPr>
          <a:xfrm>
            <a:off x="9000" y="1257075"/>
            <a:ext cx="9135000" cy="5229450"/>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7030A0"/>
                </a:solidFill>
                <a:effectLst/>
                <a:uLnTx/>
                <a:uFillTx/>
                <a:ea typeface="+mn-ea"/>
                <a:cs typeface="+mn-cs"/>
              </a:rPr>
              <a:t>Οικογένεια και σύγχρονες κοινωνικές προκλήσεις </a:t>
            </a:r>
          </a:p>
          <a:p>
            <a:pPr marR="0" lvl="0" algn="just" defTabSz="914400" rtl="0" eaLnBrk="1" fontAlgn="auto" latinLnBrk="0" hangingPunct="1">
              <a:lnSpc>
                <a:spcPct val="11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7030A0"/>
              </a:solidFill>
              <a:effectLst/>
              <a:uLnTx/>
              <a:uFillTx/>
              <a:ea typeface="+mn-ea"/>
              <a:cs typeface="+mn-cs"/>
            </a:endParaRPr>
          </a:p>
          <a:p>
            <a:pPr marL="0" marR="0" lvl="0" indent="0" algn="just" defTabSz="914400" rtl="0" eaLnBrk="1" fontAlgn="auto" latinLnBrk="0" hangingPunct="1">
              <a:lnSpc>
                <a:spcPct val="11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Η πατριαρχική οικογένεια εξελίχθηκε σε πυρηνική που επικρατεί κρίση αξιών και είναι ευάλωτη σε συνθήματα απελευθέρωσης διεκδίκησης δικαιωμάτων </a:t>
            </a: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 νέες συμπεριφορές και ήθη.</a:t>
            </a:r>
          </a:p>
          <a:p>
            <a:pPr marL="0" marR="0" lvl="0" indent="0" algn="just" defTabSz="914400" rtl="0" eaLnBrk="1" fontAlgn="auto" latinLnBrk="0" hangingPunct="1">
              <a:lnSpc>
                <a:spcPct val="11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endParaRPr>
          </a:p>
          <a:p>
            <a:pPr marL="0" marR="0" lvl="0" indent="0" algn="just" defTabSz="914400" rtl="0" eaLnBrk="1" fontAlgn="auto" latinLnBrk="0" hangingPunct="1">
              <a:lnSpc>
                <a:spcPct val="11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Η σύγχρονη οικογένεια πλήττεται από πολλές στρεβλώσεις, μεταλλάσσεται και σταδιακά διαλύεται (μείωση αριθμού παιδιών, αλλαγή ρόλων των μελών, ανύπαντρα ζευγάρια).</a:t>
            </a:r>
          </a:p>
        </p:txBody>
      </p:sp>
    </p:spTree>
    <p:extLst>
      <p:ext uri="{BB962C8B-B14F-4D97-AF65-F5344CB8AC3E}">
        <p14:creationId xmlns:p14="http://schemas.microsoft.com/office/powerpoint/2010/main" val="1463272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86195-F021-9C82-AF50-F14CAFC028A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6C566D2-904D-DAF6-CDC7-C124147D387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931411EF-0822-CF07-F113-0AD225C1000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B4C3CA5-4D71-CE6F-E2D2-DEA14259E5B6}"/>
              </a:ext>
            </a:extLst>
          </p:cNvPr>
          <p:cNvSpPr txBox="1"/>
          <p:nvPr/>
        </p:nvSpPr>
        <p:spPr>
          <a:xfrm>
            <a:off x="37080" y="0"/>
            <a:ext cx="9106200" cy="961292"/>
          </a:xfrm>
          <a:prstGeom prst="rect">
            <a:avLst/>
          </a:prstGeom>
          <a:noFill/>
          <a:ln w="0">
            <a:noFill/>
          </a:ln>
        </p:spPr>
        <p:txBody>
          <a:bodyPr lIns="90000" tIns="45000" rIns="90000" bIns="45000" anchor="t">
            <a:noAutofit/>
          </a:bodyPr>
          <a:lstStyle/>
          <a:p>
            <a:pPr marR="0" lvl="0" algn="ctr" defTabSz="914400" rtl="0" eaLnBrk="1" fontAlgn="auto" latinLnBrk="0" hangingPunct="1">
              <a:lnSpc>
                <a:spcPct val="100000"/>
              </a:lnSpc>
              <a:spcBef>
                <a:spcPts val="0"/>
              </a:spcBef>
              <a:spcAft>
                <a:spcPts val="0"/>
              </a:spcAft>
              <a:buClrTx/>
              <a:buSzTx/>
              <a:tabLst/>
              <a:defRPr/>
            </a:pPr>
            <a:r>
              <a:rPr lang="el-GR" altLang="el-GR" sz="2800" dirty="0">
                <a:solidFill>
                  <a:srgbClr val="FFFFFF"/>
                </a:solidFill>
                <a:latin typeface="+mj-lt"/>
              </a:rPr>
              <a:t>σ</a:t>
            </a:r>
            <a:r>
              <a:rPr kumimoji="0" lang="el-GR" altLang="el-GR" sz="2800" b="0" i="0" u="none" strike="noStrike" kern="1200" cap="none" spc="0" normalizeH="0" baseline="0" noProof="0" dirty="0">
                <a:ln>
                  <a:noFill/>
                </a:ln>
                <a:solidFill>
                  <a:srgbClr val="FFFFFF"/>
                </a:solidFill>
                <a:effectLst/>
                <a:uLnTx/>
                <a:uFillTx/>
                <a:latin typeface="+mj-lt"/>
                <a:ea typeface="+mn-ea"/>
                <a:cs typeface="+mn-cs"/>
              </a:rPr>
              <a:t>τ) Η οικογένεια</a:t>
            </a:r>
            <a:endParaRPr kumimoji="0" lang="el-GR" sz="2800" b="0" i="0" u="none" strike="noStrike" kern="1200" cap="none" spc="0" normalizeH="0" baseline="0" noProof="0" dirty="0">
              <a:ln>
                <a:noFill/>
              </a:ln>
              <a:solidFill>
                <a:srgbClr val="EEECE1"/>
              </a:solidFill>
              <a:effectLst/>
              <a:uLnTx/>
              <a:uFillTx/>
              <a:latin typeface="+mj-lt"/>
              <a:ea typeface="+mn-ea"/>
              <a:cs typeface="+mn-cs"/>
            </a:endParaRPr>
          </a:p>
        </p:txBody>
      </p:sp>
      <p:sp>
        <p:nvSpPr>
          <p:cNvPr id="99" name="TextBox 98">
            <a:extLst>
              <a:ext uri="{FF2B5EF4-FFF2-40B4-BE49-F238E27FC236}">
                <a16:creationId xmlns:a16="http://schemas.microsoft.com/office/drawing/2014/main" id="{2D933D85-B2C8-C255-DA5A-806802FB414F}"/>
              </a:ext>
            </a:extLst>
          </p:cNvPr>
          <p:cNvSpPr txBox="1"/>
          <p:nvPr/>
        </p:nvSpPr>
        <p:spPr>
          <a:xfrm>
            <a:off x="0" y="1190655"/>
            <a:ext cx="9135000" cy="5666625"/>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Ο ρόλος της οικογένειας στην αγωγή του παιδιού και του εφήβου </a:t>
            </a:r>
          </a:p>
          <a:p>
            <a:pPr marL="274320" marR="0" lvl="0" indent="-274320" algn="l"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err="1">
                <a:ln>
                  <a:noFill/>
                </a:ln>
                <a:solidFill>
                  <a:srgbClr val="0070C0"/>
                </a:solidFill>
                <a:effectLst/>
                <a:uLnTx/>
                <a:uFillTx/>
                <a:ea typeface="+mn-ea"/>
                <a:cs typeface="+mn-cs"/>
              </a:rPr>
              <a:t>Διαγενεαλογική</a:t>
            </a:r>
            <a:r>
              <a:rPr kumimoji="0" lang="el-GR" sz="2400" b="0" i="0" u="none" strike="noStrike" kern="1200" cap="none" spc="0" normalizeH="0" baseline="0" noProof="0" dirty="0">
                <a:ln>
                  <a:noFill/>
                </a:ln>
                <a:solidFill>
                  <a:srgbClr val="0070C0"/>
                </a:solidFill>
                <a:effectLst/>
                <a:uLnTx/>
                <a:uFillTx/>
                <a:ea typeface="+mn-ea"/>
                <a:cs typeface="+mn-cs"/>
              </a:rPr>
              <a:t> συμπόρευση (παππούς, γιος, </a:t>
            </a:r>
            <a:r>
              <a:rPr kumimoji="0" lang="el-GR" sz="2400" b="0" i="0" u="none" strike="noStrike" kern="1200" cap="none" spc="0" normalizeH="0" baseline="0" noProof="0" dirty="0" err="1">
                <a:ln>
                  <a:noFill/>
                </a:ln>
                <a:solidFill>
                  <a:srgbClr val="0070C0"/>
                </a:solidFill>
                <a:effectLst/>
                <a:uLnTx/>
                <a:uFillTx/>
                <a:ea typeface="+mn-ea"/>
                <a:cs typeface="+mn-cs"/>
              </a:rPr>
              <a:t>εγγονός</a:t>
            </a:r>
            <a:r>
              <a:rPr lang="el-GR" sz="2400" dirty="0">
                <a:solidFill>
                  <a:srgbClr val="0070C0"/>
                </a:solidFill>
              </a:rPr>
              <a:t>)</a:t>
            </a:r>
            <a:endParaRPr kumimoji="0" lang="el-GR" sz="2400" b="0" i="0" u="none" strike="noStrike" kern="1200" cap="none" spc="0" normalizeH="0" baseline="0" noProof="0" dirty="0">
              <a:ln>
                <a:noFill/>
              </a:ln>
              <a:solidFill>
                <a:srgbClr val="0070C0"/>
              </a:solidFill>
              <a:effectLst/>
              <a:uLnTx/>
              <a:uFillTx/>
              <a:ea typeface="+mn-ea"/>
              <a:cs typeface="+mn-cs"/>
            </a:endParaRPr>
          </a:p>
          <a:p>
            <a:pPr marL="274320" marR="0" lvl="0" indent="-274320" algn="l"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προσωπική ανάπτυξη και εξέλιξη κάθε μέλους </a:t>
            </a:r>
          </a:p>
          <a:p>
            <a:pPr marL="274320" marR="0" lvl="0" indent="-274320" algn="l"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ικανοποίηση διαφόρων αναγκών </a:t>
            </a:r>
          </a:p>
          <a:p>
            <a:pPr marR="0" lvl="0" algn="l"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Οι γονείς οφείλουν να αναγνωρίζουν την ελευθερία του παιδιού και ότι δεν είναι κτήμα τους.</a:t>
            </a:r>
          </a:p>
          <a:p>
            <a:pPr marR="0" lvl="0" algn="l"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η οικογένεια προσφέρει στο παιδί εμπειρίες, εξασφαλίζει δυνατότητες γνώσης του κόσμου, των άλλων και του εαυτού του σε κλίμα ασφάλειας</a:t>
            </a:r>
            <a:r>
              <a:rPr lang="el-GR" sz="2400" dirty="0">
                <a:solidFill>
                  <a:srgbClr val="0070C0"/>
                </a:solidFill>
              </a:rPr>
              <a:t> και σταδιακής ωρίμανσης.</a:t>
            </a: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2520391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18AD9-1996-AF9E-8701-AD0B222CBDD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CDEBADD-F0D3-6312-AF62-15FE60BCE47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79E57EF4-735A-1442-4466-E9C30B05EA3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7B0C536-004B-620A-BFC6-DC89315CB651}"/>
              </a:ext>
            </a:extLst>
          </p:cNvPr>
          <p:cNvSpPr txBox="1"/>
          <p:nvPr/>
        </p:nvSpPr>
        <p:spPr>
          <a:xfrm>
            <a:off x="37080" y="0"/>
            <a:ext cx="9106200" cy="976342"/>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altLang="el-GR" sz="2800" dirty="0">
                <a:solidFill>
                  <a:srgbClr val="FFFFFF"/>
                </a:solidFill>
                <a:latin typeface="+mj-lt"/>
              </a:rPr>
              <a:t>σ</a:t>
            </a:r>
            <a:r>
              <a:rPr kumimoji="0" lang="el-GR" altLang="el-GR" sz="2800" b="0" i="0" u="none" strike="noStrike" kern="1200" cap="none" spc="0" normalizeH="0" baseline="0" noProof="0" dirty="0">
                <a:ln>
                  <a:noFill/>
                </a:ln>
                <a:solidFill>
                  <a:srgbClr val="FFFFFF"/>
                </a:solidFill>
                <a:effectLst/>
                <a:uLnTx/>
                <a:uFillTx/>
                <a:latin typeface="+mj-lt"/>
                <a:ea typeface="+mn-ea"/>
                <a:cs typeface="+mn-cs"/>
              </a:rPr>
              <a:t>τ) Η οικογένεια</a:t>
            </a:r>
            <a:endParaRPr kumimoji="0" lang="el-GR" sz="2800" b="0" i="0" u="none" strike="noStrike" kern="1200" cap="none" spc="0" normalizeH="0" baseline="0" noProof="0" dirty="0">
              <a:ln>
                <a:noFill/>
              </a:ln>
              <a:solidFill>
                <a:srgbClr val="EEECE1"/>
              </a:solidFill>
              <a:effectLst/>
              <a:uLnTx/>
              <a:uFillTx/>
              <a:latin typeface="+mj-lt"/>
              <a:ea typeface="+mn-ea"/>
              <a:cs typeface="+mn-cs"/>
            </a:endParaRPr>
          </a:p>
        </p:txBody>
      </p:sp>
      <p:sp>
        <p:nvSpPr>
          <p:cNvPr id="99" name="TextBox 98">
            <a:extLst>
              <a:ext uri="{FF2B5EF4-FFF2-40B4-BE49-F238E27FC236}">
                <a16:creationId xmlns:a16="http://schemas.microsoft.com/office/drawing/2014/main" id="{9523BC94-E258-7290-9D3E-8A334A8BA9C0}"/>
              </a:ext>
            </a:extLst>
          </p:cNvPr>
          <p:cNvSpPr txBox="1"/>
          <p:nvPr/>
        </p:nvSpPr>
        <p:spPr>
          <a:xfrm>
            <a:off x="-59400" y="976342"/>
            <a:ext cx="9135000" cy="5529965"/>
          </a:xfrm>
          <a:prstGeom prst="rect">
            <a:avLst/>
          </a:prstGeom>
          <a:noFill/>
          <a:ln w="0">
            <a:noFill/>
          </a:ln>
        </p:spPr>
        <p:txBody>
          <a:bodyPr lIns="90000" tIns="45000" rIns="90000" bIns="45000" anchor="t">
            <a:noAutofit/>
          </a:bodyPr>
          <a:lstStyle/>
          <a:p>
            <a:pPr marR="0" lvl="0" algn="just"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1" i="0" u="none" strike="noStrike" kern="1200" cap="none" spc="0" normalizeH="0" baseline="0" noProof="0" dirty="0">
              <a:ln>
                <a:noFill/>
              </a:ln>
              <a:solidFill>
                <a:srgbClr val="7030A0"/>
              </a:solidFill>
              <a:effectLst/>
              <a:uLnTx/>
              <a:uFillTx/>
              <a:ea typeface="+mn-ea"/>
              <a:cs typeface="+mn-cs"/>
            </a:endParaRPr>
          </a:p>
          <a:p>
            <a:pPr marR="0" lvl="0" algn="just"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Η οικογένεια και η ορθόδοξη χριστιανική αγωγή παιδιού και εφήβου  </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Ένωση Χριστού-Εκκλησίας = μυστηριακή βάση ενότητας άνδρα-γυναίκας, αναγωγή γάμου και οικογένειας στην </a:t>
            </a:r>
            <a:r>
              <a:rPr kumimoji="0" lang="el-GR" altLang="el-GR" sz="2400" b="0" i="0" u="none" strike="noStrike" kern="1200" cap="none" spc="0" normalizeH="0" baseline="0" noProof="0" dirty="0" err="1">
                <a:ln>
                  <a:noFill/>
                </a:ln>
                <a:solidFill>
                  <a:srgbClr val="0070C0"/>
                </a:solidFill>
                <a:effectLst/>
                <a:uLnTx/>
                <a:uFillTx/>
                <a:ea typeface="+mn-ea"/>
                <a:cs typeface="+mn-cs"/>
              </a:rPr>
              <a:t>προπτωτική</a:t>
            </a:r>
            <a:r>
              <a:rPr kumimoji="0" lang="el-GR" altLang="el-GR" sz="2400" b="0" i="0" u="none" strike="noStrike" kern="1200" cap="none" spc="0" normalizeH="0" baseline="0" noProof="0" dirty="0">
                <a:ln>
                  <a:noFill/>
                </a:ln>
                <a:solidFill>
                  <a:srgbClr val="0070C0"/>
                </a:solidFill>
                <a:effectLst/>
                <a:uLnTx/>
                <a:uFillTx/>
                <a:ea typeface="+mn-ea"/>
                <a:cs typeface="+mn-cs"/>
              </a:rPr>
              <a:t> κατάσταση και στην παραδείσια χάρη του νέου </a:t>
            </a:r>
            <a:r>
              <a:rPr lang="el-GR" altLang="el-GR" sz="2400" dirty="0">
                <a:solidFill>
                  <a:srgbClr val="0070C0"/>
                </a:solidFill>
              </a:rPr>
              <a:t>Α</a:t>
            </a:r>
            <a:r>
              <a:rPr kumimoji="0" lang="el-GR" altLang="el-GR" sz="2400" b="0" i="0" u="none" strike="noStrike" kern="1200" cap="none" spc="0" normalizeH="0" baseline="0" noProof="0" dirty="0" err="1">
                <a:ln>
                  <a:noFill/>
                </a:ln>
                <a:solidFill>
                  <a:srgbClr val="0070C0"/>
                </a:solidFill>
                <a:effectLst/>
                <a:uLnTx/>
                <a:uFillTx/>
                <a:ea typeface="+mn-ea"/>
                <a:cs typeface="+mn-cs"/>
              </a:rPr>
              <a:t>δάμ</a:t>
            </a:r>
            <a:r>
              <a:rPr lang="el-GR" altLang="el-GR" sz="2400" dirty="0">
                <a:solidFill>
                  <a:srgbClr val="0070C0"/>
                </a:solidFill>
              </a:rPr>
              <a:t>.</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endParaRPr lang="el-GR" altLang="el-GR" sz="2400" dirty="0">
              <a:solidFill>
                <a:srgbClr val="0070C0"/>
              </a:solidFill>
            </a:endParaRP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χριστιανική ανατροφή των παιδιών </a:t>
            </a:r>
            <a:r>
              <a:rPr lang="el-GR" altLang="el-GR" sz="2400" dirty="0" err="1">
                <a:solidFill>
                  <a:srgbClr val="0070C0"/>
                </a:solidFill>
              </a:rPr>
              <a:t>στηρ</a:t>
            </a:r>
            <a:r>
              <a:rPr kumimoji="0" lang="el-GR" altLang="el-GR" sz="2400" b="0" i="0" u="none" strike="noStrike" kern="1200" cap="none" spc="0" normalizeH="0" baseline="0" noProof="0" dirty="0" err="1">
                <a:ln>
                  <a:noFill/>
                </a:ln>
                <a:solidFill>
                  <a:srgbClr val="0070C0"/>
                </a:solidFill>
                <a:effectLst/>
                <a:uLnTx/>
                <a:uFillTx/>
                <a:ea typeface="+mn-ea"/>
                <a:cs typeface="+mn-cs"/>
              </a:rPr>
              <a:t>ίζεται</a:t>
            </a:r>
            <a:r>
              <a:rPr kumimoji="0" lang="el-GR" altLang="el-GR" sz="2400" b="0" i="0" u="none" strike="noStrike" kern="1200" cap="none" spc="0" normalizeH="0" baseline="0" noProof="0" dirty="0">
                <a:ln>
                  <a:noFill/>
                </a:ln>
                <a:solidFill>
                  <a:srgbClr val="0070C0"/>
                </a:solidFill>
                <a:effectLst/>
                <a:uLnTx/>
                <a:uFillTx/>
                <a:ea typeface="+mn-ea"/>
                <a:cs typeface="+mn-cs"/>
              </a:rPr>
              <a:t> στο τρίπτυχο: λατρεία / μυστηριακή ζωή –διδασκαλία –άσκηση.</a:t>
            </a: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endParaRPr lang="el-GR" altLang="el-GR" sz="2400" dirty="0">
              <a:solidFill>
                <a:srgbClr val="0070C0"/>
              </a:solidFill>
            </a:endParaRPr>
          </a:p>
          <a:p>
            <a:pPr marL="273050" marR="0" lvl="0" indent="-273050" algn="just"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Κατήχηση και Χριστιανική αγωγή στην οικογένεια πηγάζει από την κοινή της ζωή, από τον προβληματισμό των παιδιών σε θέματα πίστης και ζωής, τις συγκαταθέσεις και τις διαφωνίες τους.</a:t>
            </a:r>
          </a:p>
        </p:txBody>
      </p:sp>
    </p:spTree>
    <p:extLst>
      <p:ext uri="{BB962C8B-B14F-4D97-AF65-F5344CB8AC3E}">
        <p14:creationId xmlns:p14="http://schemas.microsoft.com/office/powerpoint/2010/main" val="16266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object 1"/>
          <p:cNvPicPr/>
          <p:nvPr/>
        </p:nvPicPr>
        <p:blipFill>
          <a:blip r:embed="rId2"/>
          <a:stretch/>
        </p:blipFill>
        <p:spPr>
          <a:xfrm>
            <a:off x="0" y="0"/>
            <a:ext cx="9143280" cy="6857280"/>
          </a:xfrm>
          <a:prstGeom prst="rect">
            <a:avLst/>
          </a:prstGeom>
          <a:noFill/>
          <a:ln w="0">
            <a:noFill/>
          </a:ln>
        </p:spPr>
      </p:pic>
      <p:sp>
        <p:nvSpPr>
          <p:cNvPr id="53" name="11 - TextBox 2"/>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54" name="TextBox 53"/>
          <p:cNvSpPr txBox="1"/>
          <p:nvPr/>
        </p:nvSpPr>
        <p:spPr>
          <a:xfrm>
            <a:off x="65880" y="195030"/>
            <a:ext cx="9106200" cy="858240"/>
          </a:xfrm>
          <a:prstGeom prst="rect">
            <a:avLst/>
          </a:prstGeom>
          <a:noFill/>
          <a:ln w="0">
            <a:noFill/>
          </a:ln>
        </p:spPr>
        <p:txBody>
          <a:bodyPr lIns="90000" tIns="45000" rIns="90000" bIns="45000" anchor="t">
            <a:noAutofit/>
          </a:bodyPr>
          <a:lstStyle/>
          <a:p>
            <a:pPr algn="ctr"/>
            <a:r>
              <a:rPr lang="el-GR" sz="2800" dirty="0">
                <a:solidFill>
                  <a:schemeClr val="bg2"/>
                </a:solidFill>
                <a:latin typeface="+mj-lt"/>
                <a:ea typeface="+mj-ea"/>
                <a:cs typeface="+mj-cs"/>
              </a:rPr>
              <a:t>Εισαγωγή</a:t>
            </a:r>
            <a:r>
              <a:rPr kumimoji="0" lang="el-GR" sz="2800" b="0" i="0" u="none" strike="noStrike" kern="1200" cap="none" spc="0" normalizeH="0" baseline="0" noProof="0" dirty="0">
                <a:ln>
                  <a:noFill/>
                </a:ln>
                <a:solidFill>
                  <a:schemeClr val="bg2"/>
                </a:solidFill>
                <a:effectLst/>
                <a:uLnTx/>
                <a:uFillTx/>
                <a:latin typeface="Trebuchet MS" panose="020B0603020202020204"/>
                <a:ea typeface="+mj-ea"/>
                <a:cs typeface="+mj-cs"/>
              </a:rPr>
              <a:t> </a:t>
            </a:r>
            <a:endParaRPr lang="el-GR" sz="2800" b="1" u="none" strike="noStrike" dirty="0">
              <a:solidFill>
                <a:schemeClr val="bg2"/>
              </a:solidFill>
              <a:uFillTx/>
              <a:latin typeface="Arial"/>
            </a:endParaRPr>
          </a:p>
        </p:txBody>
      </p:sp>
      <p:sp>
        <p:nvSpPr>
          <p:cNvPr id="55" name="TextBox 54"/>
          <p:cNvSpPr txBox="1"/>
          <p:nvPr/>
        </p:nvSpPr>
        <p:spPr>
          <a:xfrm>
            <a:off x="37080" y="1288259"/>
            <a:ext cx="9135000" cy="5374711"/>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7030A0"/>
                </a:solidFill>
                <a:effectLst/>
                <a:uLnTx/>
                <a:uFillTx/>
                <a:ea typeface="+mn-ea"/>
                <a:cs typeface="+mn-cs"/>
              </a:rPr>
              <a:t>Η Κατήχηση και η Χριστιανική </a:t>
            </a:r>
            <a:r>
              <a:rPr lang="el-GR" sz="2400" dirty="0">
                <a:solidFill>
                  <a:srgbClr val="7030A0"/>
                </a:solidFill>
              </a:rPr>
              <a:t>Α</a:t>
            </a:r>
            <a:r>
              <a:rPr kumimoji="0" lang="el-GR" sz="2400" b="0" i="0" u="none" strike="noStrike" kern="1200" cap="none" spc="0" normalizeH="0" baseline="0" noProof="0" dirty="0" err="1">
                <a:ln>
                  <a:noFill/>
                </a:ln>
                <a:solidFill>
                  <a:srgbClr val="7030A0"/>
                </a:solidFill>
                <a:effectLst/>
                <a:uLnTx/>
                <a:uFillTx/>
                <a:ea typeface="+mn-ea"/>
                <a:cs typeface="+mn-cs"/>
              </a:rPr>
              <a:t>γωγή</a:t>
            </a:r>
            <a:r>
              <a:rPr kumimoji="0" lang="el-GR" sz="2400" b="0" i="0" u="none" strike="noStrike" kern="1200" cap="none" spc="0" normalizeH="0" baseline="0" noProof="0" dirty="0">
                <a:ln>
                  <a:noFill/>
                </a:ln>
                <a:solidFill>
                  <a:srgbClr val="7030A0"/>
                </a:solidFill>
                <a:effectLst/>
                <a:uLnTx/>
                <a:uFillTx/>
                <a:ea typeface="+mn-ea"/>
                <a:cs typeface="+mn-cs"/>
              </a:rPr>
              <a:t> ως μορφή αγωγής και μάθησης διεξάγονται σε:</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συγκεκριμένα κοινωνικά πλαίσια</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παιδαγωγικές ομάδες </a:t>
            </a:r>
            <a:endParaRPr lang="el-GR" sz="2400" dirty="0">
              <a:solidFill>
                <a:srgbClr val="0070C0"/>
              </a:solidFill>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παιδαγωγικές κοινότητες, όπως εκκλησία, οικογένεια, ιδρύματα προσχολικής αγωγής, σχολείο.</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lang="el-GR" sz="2400" dirty="0">
              <a:solidFill>
                <a:srgbClr val="0070C0"/>
              </a:solidFill>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7030A0"/>
                </a:solidFill>
              </a:rPr>
              <a:t>Σ</a:t>
            </a:r>
            <a:r>
              <a:rPr kumimoji="0" lang="el-GR" sz="2400" b="0" i="0" u="none" strike="noStrike" kern="1200" cap="none" spc="0" normalizeH="0" baseline="0" noProof="0" dirty="0">
                <a:ln>
                  <a:noFill/>
                </a:ln>
                <a:solidFill>
                  <a:srgbClr val="7030A0"/>
                </a:solidFill>
                <a:effectLst/>
                <a:uLnTx/>
                <a:uFillTx/>
                <a:ea typeface="+mn-ea"/>
                <a:cs typeface="+mn-cs"/>
              </a:rPr>
              <a:t>τα πλαίσια αυτά αναπτύσσονται θεσμοί:</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οι κατηχητικές συνάξεις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η χριστιανική αγωγή των παιδιών της προσχολικής ηλικίας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το μάθημα των θρησκευτικών στο σχολείο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A3A0B-BD41-52E6-CF8F-DA07D1394DF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C93D437-4406-2009-F54D-A245DEEE9AE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3CEDB64-5E36-9335-DDB6-B3756AB6585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B88AF64-42F7-062C-56E2-B3E43D833B56}"/>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altLang="el-GR" sz="2800" b="0" i="0" u="none" strike="noStrike" kern="1200" cap="none" spc="0" normalizeH="0" baseline="0" noProof="0" dirty="0" err="1">
                <a:ln>
                  <a:noFill/>
                </a:ln>
                <a:solidFill>
                  <a:srgbClr val="FFFFFF"/>
                </a:solidFill>
                <a:effectLst/>
                <a:uLnTx/>
                <a:uFillTx/>
                <a:latin typeface="Palatino Linotype" panose="02040502050505030304" pitchFamily="18" charset="0"/>
                <a:ea typeface="+mn-ea"/>
                <a:cs typeface="+mn-cs"/>
              </a:rPr>
              <a:t>στ</a:t>
            </a:r>
            <a:r>
              <a:rPr kumimoji="0" lang="el-GR" altLang="el-GR" sz="2800" b="0" i="0" u="none" strike="noStrike" kern="1200" cap="none" spc="0" normalizeH="0" baseline="0" noProof="0" dirty="0">
                <a:ln>
                  <a:noFill/>
                </a:ln>
                <a:solidFill>
                  <a:srgbClr val="FFFFFF"/>
                </a:solidFill>
                <a:effectLst/>
                <a:uLnTx/>
                <a:uFillTx/>
                <a:latin typeface="Palatino Linotype" panose="02040502050505030304" pitchFamily="18" charset="0"/>
                <a:ea typeface="+mn-ea"/>
                <a:cs typeface="+mn-cs"/>
              </a:rPr>
              <a:t>) Η οικογένεια</a:t>
            </a:r>
            <a:endParaRPr kumimoji="0" lang="el-GR" sz="2800" b="0" i="0" u="none" strike="noStrike" kern="1200" cap="none" spc="0" normalizeH="0" baseline="0" noProof="0" dirty="0">
              <a:ln>
                <a:noFill/>
              </a:ln>
              <a:solidFill>
                <a:srgbClr val="EEECE1"/>
              </a:solidFill>
              <a:effectLst/>
              <a:uLnTx/>
              <a:uFillTx/>
              <a:latin typeface="Arial"/>
              <a:ea typeface="+mn-ea"/>
              <a:cs typeface="+mn-cs"/>
            </a:endParaRPr>
          </a:p>
        </p:txBody>
      </p:sp>
      <p:sp>
        <p:nvSpPr>
          <p:cNvPr id="99" name="TextBox 98">
            <a:extLst>
              <a:ext uri="{FF2B5EF4-FFF2-40B4-BE49-F238E27FC236}">
                <a16:creationId xmlns:a16="http://schemas.microsoft.com/office/drawing/2014/main" id="{6C57C69D-1378-F9BE-9261-8500CCED6F37}"/>
              </a:ext>
            </a:extLst>
          </p:cNvPr>
          <p:cNvSpPr txBox="1"/>
          <p:nvPr/>
        </p:nvSpPr>
        <p:spPr>
          <a:xfrm>
            <a:off x="0" y="1026533"/>
            <a:ext cx="9135000" cy="522945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Η</a:t>
            </a:r>
            <a:r>
              <a:rPr kumimoji="0" lang="el-GR" sz="2400" b="0" i="0" u="none" strike="noStrike" kern="1200" cap="none" spc="0" normalizeH="0" baseline="0" noProof="0" dirty="0">
                <a:ln>
                  <a:noFill/>
                </a:ln>
                <a:solidFill>
                  <a:srgbClr val="7030A0"/>
                </a:solidFill>
                <a:effectLst/>
                <a:uLnTx/>
                <a:uFillTx/>
                <a:ea typeface="+mn-ea"/>
                <a:cs typeface="+mn-cs"/>
              </a:rPr>
              <a:t> ενορία αρωγός στην οικογένεια κατά την ορθόδοξη χριστιανική αγωγή παιδιού και εφήβου</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endParaRPr lang="el-GR" sz="2400" dirty="0">
              <a:solidFill>
                <a:srgbClr val="7030A0"/>
              </a:solidFill>
            </a:endParaRP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Ειδικά σεμινάρια για γονείς – σχολή γονέων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οικογενειακές συναντήσεις σε τακτικά διαστήματα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ειδικές λατρευτικές εκδηλώσεις για γονείς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έκδοση ειδικού εντύπου </a:t>
            </a:r>
            <a:r>
              <a:rPr lang="el-GR" sz="2400" dirty="0">
                <a:solidFill>
                  <a:srgbClr val="0070C0"/>
                </a:solidFill>
              </a:rPr>
              <a:t>ή</a:t>
            </a:r>
            <a:r>
              <a:rPr kumimoji="0" lang="el-GR" sz="2400" b="0" i="0" u="none" strike="noStrike" kern="1200" cap="none" spc="0" normalizeH="0" baseline="0" noProof="0" dirty="0">
                <a:ln>
                  <a:noFill/>
                </a:ln>
                <a:solidFill>
                  <a:srgbClr val="0070C0"/>
                </a:solidFill>
                <a:effectLst/>
                <a:uLnTx/>
                <a:uFillTx/>
                <a:ea typeface="+mn-ea"/>
                <a:cs typeface="+mn-cs"/>
              </a:rPr>
              <a:t> επικοινωνία της ενορίας με γονείς μέσω τακτικών επιστολών   </a:t>
            </a:r>
          </a:p>
        </p:txBody>
      </p:sp>
    </p:spTree>
    <p:extLst>
      <p:ext uri="{BB962C8B-B14F-4D97-AF65-F5344CB8AC3E}">
        <p14:creationId xmlns:p14="http://schemas.microsoft.com/office/powerpoint/2010/main" val="153802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93D04-2C68-3DB6-EEC6-6AC44005BE2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42F1E9E-A5DA-7809-44A2-D3218D2C895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582E8DF-08BF-7D2B-E293-E82D0BCC1FE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8D55260-E5D2-A517-511B-909E82192273}"/>
              </a:ext>
            </a:extLst>
          </p:cNvPr>
          <p:cNvSpPr txBox="1"/>
          <p:nvPr/>
        </p:nvSpPr>
        <p:spPr>
          <a:xfrm>
            <a:off x="-142650" y="225059"/>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800" dirty="0">
                <a:solidFill>
                  <a:schemeClr val="bg1"/>
                </a:solidFill>
                <a:latin typeface="+mj-lt"/>
              </a:rPr>
              <a:t>ζ) Ιδρύματα προσχολικής αγωγής (νηπιαγωγεία)</a:t>
            </a:r>
            <a:r>
              <a:rPr kumimoji="0" lang="el-GR" sz="2800" b="0" i="0" u="none" strike="noStrike" kern="1200" cap="none" spc="0" normalizeH="0" baseline="0" noProof="0" dirty="0">
                <a:ln>
                  <a:noFill/>
                </a:ln>
                <a:solidFill>
                  <a:schemeClr val="bg1"/>
                </a:solidFill>
                <a:effectLst/>
                <a:uLnTx/>
                <a:uFillTx/>
                <a:latin typeface="+mj-lt"/>
                <a:ea typeface="+mn-ea"/>
                <a:cs typeface="+mn-cs"/>
              </a:rPr>
              <a:t> </a:t>
            </a:r>
          </a:p>
        </p:txBody>
      </p:sp>
      <p:sp>
        <p:nvSpPr>
          <p:cNvPr id="99" name="TextBox 98">
            <a:extLst>
              <a:ext uri="{FF2B5EF4-FFF2-40B4-BE49-F238E27FC236}">
                <a16:creationId xmlns:a16="http://schemas.microsoft.com/office/drawing/2014/main" id="{CAA6ED23-A8A6-275E-21F2-7313959BFB5F}"/>
              </a:ext>
            </a:extLst>
          </p:cNvPr>
          <p:cNvSpPr txBox="1"/>
          <p:nvPr/>
        </p:nvSpPr>
        <p:spPr>
          <a:xfrm>
            <a:off x="-30600" y="1254151"/>
            <a:ext cx="9135000" cy="5952119"/>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Τα νηπιαγωγεία συνεχίζουν τις προσπάθειες που καταβάλλονται στην οικογένεια.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Θεωρίες αντιμάχονται τη χριστιανική αγωγή στο χώρο του νηπιαγωγείου: Επηρεάζει τα μικρά παιδιά.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Η χριστιανική αγωγή στοχεύει να βοηθήσει τα μικρά παιδιά να ενταχθούν αρμονικά στο περιβάλλον.</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Η θρησκευτική κοινωνικοποίηση του παιδιού περνάει από υγιείς διαπροσωπικές σχέσεις που αναπτύσσει με τη νηπιαγωγό και δημιουργείται κλίμα εμπιστοσύνης = βάση ανάπτυξης θρησκευτικότητας.</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Σύγχρονα παρατηρείται έλλειψη θρησκευτικής κατάρτισης φορέων προσχολικής αγωγής</a:t>
            </a:r>
            <a:r>
              <a:rPr lang="el-GR" sz="2400" dirty="0">
                <a:solidFill>
                  <a:srgbClr val="0070C0"/>
                </a:solidFill>
              </a:rPr>
              <a:t>,</a:t>
            </a:r>
            <a:r>
              <a:rPr kumimoji="0" lang="el-GR" sz="2400" b="0" i="0" u="none" strike="noStrike" kern="1200" cap="none" spc="0" normalizeH="0" baseline="0" noProof="0" dirty="0">
                <a:ln>
                  <a:noFill/>
                </a:ln>
                <a:solidFill>
                  <a:srgbClr val="0070C0"/>
                </a:solidFill>
                <a:effectLst/>
                <a:uLnTx/>
                <a:uFillTx/>
                <a:ea typeface="+mn-ea"/>
                <a:cs typeface="+mn-cs"/>
              </a:rPr>
              <a:t> αλλά και αρνητική τοποθέτηση μεγάλου αριθμού στη χριστιανική πίστη και ζωή.  </a:t>
            </a:r>
          </a:p>
        </p:txBody>
      </p:sp>
    </p:spTree>
    <p:extLst>
      <p:ext uri="{BB962C8B-B14F-4D97-AF65-F5344CB8AC3E}">
        <p14:creationId xmlns:p14="http://schemas.microsoft.com/office/powerpoint/2010/main" val="635771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E4A70-D84F-D5D9-26C2-45CA32CA529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5A559FE-2356-FCB8-FFE8-C17DD3AF12E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C4823F6-DE5F-B388-BC8A-316EC04B64C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E9E8F30-7E70-A445-591D-1AB2C8527810}"/>
              </a:ext>
            </a:extLst>
          </p:cNvPr>
          <p:cNvSpPr txBox="1"/>
          <p:nvPr/>
        </p:nvSpPr>
        <p:spPr>
          <a:xfrm>
            <a:off x="246264" y="61155"/>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800" dirty="0">
                <a:solidFill>
                  <a:srgbClr val="FFFFFF"/>
                </a:solidFill>
                <a:latin typeface="+mj-lt"/>
              </a:rPr>
              <a:t>η) Το σχολείο  </a:t>
            </a:r>
            <a:r>
              <a:rPr kumimoji="0" lang="el-GR" sz="2800" b="0" i="0" u="none" strike="noStrike" kern="1200" cap="none" spc="0" normalizeH="0" baseline="0" noProof="0" dirty="0">
                <a:ln>
                  <a:noFill/>
                </a:ln>
                <a:solidFill>
                  <a:srgbClr val="FFFFFF"/>
                </a:solidFill>
                <a:effectLst/>
                <a:uLnTx/>
                <a:uFillTx/>
                <a:latin typeface="+mj-lt"/>
                <a:ea typeface="+mn-ea"/>
                <a:cs typeface="+mn-cs"/>
              </a:rPr>
              <a:t> </a:t>
            </a:r>
          </a:p>
        </p:txBody>
      </p:sp>
      <p:sp>
        <p:nvSpPr>
          <p:cNvPr id="99" name="TextBox 98">
            <a:extLst>
              <a:ext uri="{FF2B5EF4-FFF2-40B4-BE49-F238E27FC236}">
                <a16:creationId xmlns:a16="http://schemas.microsoft.com/office/drawing/2014/main" id="{03469058-B264-ED8D-145A-711860A6D904}"/>
              </a:ext>
            </a:extLst>
          </p:cNvPr>
          <p:cNvSpPr txBox="1"/>
          <p:nvPr/>
        </p:nvSpPr>
        <p:spPr>
          <a:xfrm>
            <a:off x="100012" y="995895"/>
            <a:ext cx="8817818" cy="5486967"/>
          </a:xfrm>
          <a:prstGeom prst="rect">
            <a:avLst/>
          </a:prstGeom>
          <a:noFill/>
          <a:ln w="0">
            <a:noFill/>
          </a:ln>
        </p:spPr>
        <p:txBody>
          <a:bodyPr lIns="90000" tIns="45000" rIns="90000" bIns="45000" anchor="t">
            <a:noAutofit/>
          </a:bodyPr>
          <a:lstStyle/>
          <a:p>
            <a:pPr marL="457200" marR="0" lvl="0" indent="-457200" algn="l" defTabSz="914400" rtl="0" eaLnBrk="1" fontAlgn="auto" latinLnBrk="0" hangingPunct="1">
              <a:lnSpc>
                <a:spcPct val="100000"/>
              </a:lnSpc>
              <a:spcBef>
                <a:spcPts val="580"/>
              </a:spcBef>
              <a:spcAft>
                <a:spcPts val="0"/>
              </a:spcAft>
              <a:buClr>
                <a:srgbClr val="D34817"/>
              </a:buClr>
              <a:buSzPct val="85000"/>
              <a:buFont typeface="Wingdings 2"/>
              <a:buAutoNum type="arabicPeriod"/>
              <a:tabLst/>
              <a:defRPr/>
            </a:pP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υνοεί</a:t>
            </a:r>
            <a:r>
              <a:rPr kumimoji="0" lang="el-GR" sz="2400" b="0" i="0" u="none" strike="noStrike" kern="1200" cap="none" spc="0" normalizeH="0" baseline="0" noProof="0" dirty="0">
                <a:ln>
                  <a:noFill/>
                </a:ln>
                <a:solidFill>
                  <a:srgbClr val="0070C0"/>
                </a:solidFill>
                <a:effectLst/>
                <a:uLnTx/>
                <a:uFillTx/>
                <a:ea typeface="+mn-ea"/>
                <a:cs typeface="+mn-cs"/>
              </a:rPr>
              <a:t> την κοινωνική πρόοδο </a:t>
            </a:r>
          </a:p>
          <a:p>
            <a:pPr marL="457200" marR="0" lvl="0" indent="-457200" algn="l" defTabSz="914400" rtl="0" eaLnBrk="1" fontAlgn="auto" latinLnBrk="0" hangingPunct="1">
              <a:lnSpc>
                <a:spcPct val="100000"/>
              </a:lnSpc>
              <a:spcBef>
                <a:spcPts val="580"/>
              </a:spcBef>
              <a:spcAft>
                <a:spcPts val="0"/>
              </a:spcAft>
              <a:buClr>
                <a:srgbClr val="D34817"/>
              </a:buClr>
              <a:buSzPct val="85000"/>
              <a:buFont typeface="Wingdings 2"/>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αποτελεί οργανωμένη ομάδα για υλοποίηση στόχων αγωγής και εκπαίδευσης</a:t>
            </a:r>
          </a:p>
          <a:p>
            <a:pPr marR="0" lvl="0" algn="l"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Το σύγχρονο σχολείο:</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 σκοτώνει τη χαρά της μάθησης </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Αποκόπτει από την ελληνορθόδοξη παράδοση και ζωή</a:t>
            </a:r>
          </a:p>
          <a:p>
            <a:pPr marR="0" lvl="0" algn="l"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 </a:t>
            </a:r>
          </a:p>
          <a:p>
            <a:pPr marR="0" lvl="0" algn="l"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Δεν υπάρχει ουδέτερη γνώση </a:t>
            </a:r>
          </a:p>
          <a:p>
            <a:pPr marR="0" lvl="0" algn="l"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Η</a:t>
            </a:r>
            <a:r>
              <a:rPr kumimoji="0" lang="el-GR" sz="2400" b="0" i="0" u="none" strike="noStrike" kern="1200" cap="none" spc="0" normalizeH="0" baseline="0" noProof="0" dirty="0">
                <a:ln>
                  <a:noFill/>
                </a:ln>
                <a:solidFill>
                  <a:srgbClr val="0070C0"/>
                </a:solidFill>
                <a:effectLst/>
                <a:uLnTx/>
                <a:uFillTx/>
                <a:ea typeface="+mn-ea"/>
                <a:cs typeface="+mn-cs"/>
              </a:rPr>
              <a:t> άχρωμη ηθική οδηγεί τον νέο σε καταστάσεις ανασφάλειας, απάθειας και απροσάρμοστης συμπεριφοράς. </a:t>
            </a:r>
          </a:p>
          <a:p>
            <a:pPr marR="0" lvl="0" algn="l"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Από τα σύγχρονα σχολεία βγαίνουν πνευματικά ανάπηροι απόφοιτοι. </a:t>
            </a:r>
          </a:p>
        </p:txBody>
      </p:sp>
    </p:spTree>
    <p:extLst>
      <p:ext uri="{BB962C8B-B14F-4D97-AF65-F5344CB8AC3E}">
        <p14:creationId xmlns:p14="http://schemas.microsoft.com/office/powerpoint/2010/main" val="2575617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836F3-3218-815F-9AA6-3123E5CAE9D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5F062A9-40D0-6E11-BD2B-009C6B3FAB9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46B79CB-DF49-9363-1472-0C31AE9F6F2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79B71D3-2307-3A2F-EE2F-06B1C3268D8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η) Το σχολείο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FA0D544A-BCF3-2AC6-478C-532FA287935A}"/>
              </a:ext>
            </a:extLst>
          </p:cNvPr>
          <p:cNvSpPr txBox="1"/>
          <p:nvPr/>
        </p:nvSpPr>
        <p:spPr>
          <a:xfrm>
            <a:off x="37080" y="932747"/>
            <a:ext cx="9135000" cy="5632176"/>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7030A0"/>
                </a:solidFill>
                <a:effectLst/>
                <a:uLnTx/>
                <a:uFillTx/>
                <a:ea typeface="+mn-ea"/>
                <a:cs typeface="+mn-cs"/>
              </a:rPr>
              <a:t>Οι σκοποί του σχολείου και η σύγχρονη κοινωνική πραγματικότητα :</a:t>
            </a:r>
            <a:endParaRPr lang="el-GR" sz="2400" dirty="0">
              <a:solidFill>
                <a:prstClr val="black"/>
              </a:solidFill>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1. ταχεία επιστημονική και τεχνική εξέλιξη.</a:t>
            </a:r>
          </a:p>
          <a:p>
            <a:pPr marL="457200" marR="0" lvl="0" indent="-457200" algn="just" defTabSz="914400" rtl="0" eaLnBrk="1" fontAlgn="auto" latinLnBrk="0" hangingPunct="1">
              <a:lnSpc>
                <a:spcPct val="120000"/>
              </a:lnSpc>
              <a:spcBef>
                <a:spcPts val="580"/>
              </a:spcBef>
              <a:spcAft>
                <a:spcPts val="0"/>
              </a:spcAft>
              <a:buClr>
                <a:srgbClr val="D34817"/>
              </a:buClr>
              <a:buSzPct val="85000"/>
              <a:buAutoNum type="arabicPeriod"/>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2.δημοκρατικοποίηση ευρύτερων κοινωνικών περιοχών αναμένοντας υψηλότερο ποσοστό γνώσεων από τους μελλοντικούς πολίτες, αυξημένη ικανότητα κρίσης και ευσυνείδητη συμπεριφορά. </a:t>
            </a:r>
          </a:p>
          <a:p>
            <a:pPr marR="0" lvl="0" algn="just" defTabSz="914400" rtl="0" eaLnBrk="1" fontAlgn="auto" latinLnBrk="0" hangingPunct="1">
              <a:lnSpc>
                <a:spcPct val="12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lang="el-GR" sz="2400" dirty="0">
                <a:solidFill>
                  <a:srgbClr val="0070C0"/>
                </a:solidFill>
              </a:rPr>
              <a:t>3. κ</a:t>
            </a:r>
            <a:r>
              <a:rPr kumimoji="0" lang="el-GR" sz="2400" b="0" i="0" u="none" strike="noStrike" kern="1200" cap="none" spc="0" normalizeH="0" baseline="0" noProof="0" dirty="0" err="1">
                <a:ln>
                  <a:noFill/>
                </a:ln>
                <a:solidFill>
                  <a:srgbClr val="0070C0"/>
                </a:solidFill>
                <a:effectLst/>
                <a:uLnTx/>
                <a:uFillTx/>
                <a:ea typeface="+mn-ea"/>
                <a:cs typeface="+mn-cs"/>
              </a:rPr>
              <a:t>οινωνία</a:t>
            </a:r>
            <a:r>
              <a:rPr kumimoji="0" lang="el-GR" sz="2400" b="0" i="0" u="none" strike="noStrike" kern="1200" cap="none" spc="0" normalizeH="0" baseline="0" noProof="0" dirty="0">
                <a:ln>
                  <a:noFill/>
                </a:ln>
                <a:solidFill>
                  <a:srgbClr val="0070C0"/>
                </a:solidFill>
                <a:effectLst/>
                <a:uLnTx/>
                <a:uFillTx/>
                <a:ea typeface="+mn-ea"/>
                <a:cs typeface="+mn-cs"/>
              </a:rPr>
              <a:t> απόδοσης με συμμετοχές στην κοινωνική πρόοδο.</a:t>
            </a:r>
          </a:p>
          <a:p>
            <a:pPr marR="0" lvl="0" algn="just" defTabSz="914400" rtl="0" eaLnBrk="1" fontAlgn="auto" latinLnBrk="0" hangingPunct="1">
              <a:lnSpc>
                <a:spcPct val="12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4. απώλεια παιδαγωγικής λειτουργίας της οικογένειας και μεταβίβασή της στο σχολείο.</a:t>
            </a:r>
          </a:p>
          <a:p>
            <a:pPr marR="0" lvl="0" algn="just" defTabSz="914400" rtl="0" eaLnBrk="1" fontAlgn="auto" latinLnBrk="0" hangingPunct="1">
              <a:lnSpc>
                <a:spcPct val="120000"/>
              </a:lnSpc>
              <a:spcBef>
                <a:spcPts val="580"/>
              </a:spcBef>
              <a:spcAft>
                <a:spcPts val="0"/>
              </a:spcAft>
              <a:buClr>
                <a:srgbClr val="D34817"/>
              </a:buClr>
              <a:buSzPct val="85000"/>
              <a:tabLst/>
              <a:defRPr/>
            </a:pPr>
            <a:endParaRPr kumimoji="0" lang="el-GR" sz="2000" b="0" i="0" u="none" strike="noStrike" kern="1200" cap="none" spc="0" normalizeH="0" baseline="0" noProof="0" dirty="0">
              <a:ln>
                <a:noFill/>
              </a:ln>
              <a:solidFill>
                <a:prstClr val="black"/>
              </a:solidFill>
              <a:effectLst/>
              <a:uLnTx/>
              <a:uFillTx/>
              <a:latin typeface="Palatino Linotype" pitchFamily="18" charset="0"/>
              <a:ea typeface="+mn-ea"/>
              <a:cs typeface="+mn-cs"/>
            </a:endParaRPr>
          </a:p>
        </p:txBody>
      </p:sp>
    </p:spTree>
    <p:extLst>
      <p:ext uri="{BB962C8B-B14F-4D97-AF65-F5344CB8AC3E}">
        <p14:creationId xmlns:p14="http://schemas.microsoft.com/office/powerpoint/2010/main" val="1654355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4FCD9-E5D5-3BEF-628F-F7C09541974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1466217-D919-7961-B92B-6B86EF1906C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DBEEEB9-9881-6D38-D498-DCB10579AF2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C8F32A50-1C2F-7780-B1F6-3F88BD15C5C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 η) Το σχολείο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8C903862-F1C6-AD48-1CF7-1A41B2F10111}"/>
              </a:ext>
            </a:extLst>
          </p:cNvPr>
          <p:cNvSpPr txBox="1"/>
          <p:nvPr/>
        </p:nvSpPr>
        <p:spPr>
          <a:xfrm>
            <a:off x="1" y="1000125"/>
            <a:ext cx="9106200" cy="5295196"/>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Πολιτική ήσσονος προσπάθειας, αχαλίνωτο πνεύμα χρησιμοθηρίας, ξενικός μιμητισμός, υποταγή στον ασυλλόγιστο ωφελιμισμό, βιομηχανοποίηση του σχολείου, αδυναμία  καλλιέργειας αρετών.</a:t>
            </a:r>
            <a:endParaRPr kumimoji="0" lang="el-GR" sz="2400" b="0" i="0" u="none" strike="noStrike" kern="1200" cap="none" spc="0" normalizeH="0" baseline="0" noProof="0" dirty="0">
              <a:ln>
                <a:noFill/>
              </a:ln>
              <a:solidFill>
                <a:srgbClr val="7030A0"/>
              </a:solidFill>
              <a:effectLst/>
              <a:uLnTx/>
              <a:uFillTx/>
              <a:ea typeface="+mn-ea"/>
              <a:cs typeface="+mn-cs"/>
            </a:endParaRPr>
          </a:p>
          <a:p>
            <a:pPr marR="0" lvl="0" algn="just" defTabSz="914400" rtl="0" eaLnBrk="1" fontAlgn="auto" latinLnBrk="0" hangingPunct="1">
              <a:lnSpc>
                <a:spcPct val="120000"/>
              </a:lnSpc>
              <a:spcBef>
                <a:spcPts val="580"/>
              </a:spcBef>
              <a:spcAft>
                <a:spcPts val="0"/>
              </a:spcAft>
              <a:buClr>
                <a:srgbClr val="D34817"/>
              </a:buClr>
              <a:buSzPct val="85000"/>
              <a:tabLst/>
              <a:defRPr/>
            </a:pPr>
            <a:endParaRPr lang="el-GR" sz="2400" dirty="0">
              <a:solidFill>
                <a:srgbClr val="7030A0"/>
              </a:solidFill>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Το σχολείο και η Ορθόδοξη </a:t>
            </a:r>
            <a:r>
              <a:rPr lang="el-GR" sz="2400" dirty="0">
                <a:solidFill>
                  <a:srgbClr val="7030A0"/>
                </a:solidFill>
              </a:rPr>
              <a:t>Π</a:t>
            </a:r>
            <a:r>
              <a:rPr kumimoji="0" lang="el-GR" sz="2400" b="0" i="0" u="none" strike="noStrike" kern="1200" cap="none" spc="0" normalizeH="0" baseline="0" noProof="0" dirty="0" err="1">
                <a:ln>
                  <a:noFill/>
                </a:ln>
                <a:solidFill>
                  <a:srgbClr val="7030A0"/>
                </a:solidFill>
                <a:effectLst/>
                <a:uLnTx/>
                <a:uFillTx/>
                <a:ea typeface="+mn-ea"/>
                <a:cs typeface="+mn-cs"/>
              </a:rPr>
              <a:t>αιδεία</a:t>
            </a:r>
            <a:r>
              <a:rPr kumimoji="0" lang="el-GR" sz="2400" b="0" i="0" u="none" strike="noStrike" kern="1200" cap="none" spc="0" normalizeH="0" baseline="0" noProof="0" dirty="0">
                <a:ln>
                  <a:noFill/>
                </a:ln>
                <a:solidFill>
                  <a:srgbClr val="7030A0"/>
                </a:solidFill>
                <a:effectLst/>
                <a:uLnTx/>
                <a:uFillTx/>
                <a:ea typeface="+mn-ea"/>
                <a:cs typeface="+mn-cs"/>
              </a:rPr>
              <a:t> και αγωγή  </a:t>
            </a:r>
          </a:p>
          <a:p>
            <a:pPr marL="274320" marR="0" lvl="0" indent="-274320" algn="just"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πολεμική κράτους – εκκλησίας =&gt; Προβλήματα στη διατήρησή της στο χώρο του σχολείου.</a:t>
            </a:r>
          </a:p>
          <a:p>
            <a:pPr marL="274320" marR="0" lvl="0" indent="-274320" algn="just"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απομάκρυνση από τη χριστιανική πίστη και ζωή γονέων εκπαιδευτικών και παιδιών =&gt; απομάκρυνση κάθε </a:t>
            </a:r>
            <a:r>
              <a:rPr kumimoji="0" lang="el-GR" sz="2400" b="0" i="0" u="none" strike="noStrike" kern="1200" cap="none" spc="0" normalizeH="0" baseline="0" noProof="0" dirty="0" err="1">
                <a:ln>
                  <a:noFill/>
                </a:ln>
                <a:solidFill>
                  <a:srgbClr val="0070C0"/>
                </a:solidFill>
                <a:effectLst/>
                <a:uLnTx/>
                <a:uFillTx/>
                <a:ea typeface="+mn-ea"/>
                <a:cs typeface="+mn-cs"/>
              </a:rPr>
              <a:t>χριστιανοπαιδαγωγικής</a:t>
            </a:r>
            <a:r>
              <a:rPr kumimoji="0" lang="el-GR" sz="2400" b="0" i="0" u="none" strike="noStrike" kern="1200" cap="none" spc="0" normalizeH="0" baseline="0" noProof="0" dirty="0">
                <a:ln>
                  <a:noFill/>
                </a:ln>
                <a:solidFill>
                  <a:srgbClr val="0070C0"/>
                </a:solidFill>
                <a:effectLst/>
                <a:uLnTx/>
                <a:uFillTx/>
                <a:ea typeface="+mn-ea"/>
                <a:cs typeface="+mn-cs"/>
              </a:rPr>
              <a:t> προσπάθειας από το σχολείο.  </a:t>
            </a:r>
          </a:p>
        </p:txBody>
      </p:sp>
    </p:spTree>
    <p:extLst>
      <p:ext uri="{BB962C8B-B14F-4D97-AF65-F5344CB8AC3E}">
        <p14:creationId xmlns:p14="http://schemas.microsoft.com/office/powerpoint/2010/main" val="11677368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F0E0F-8D77-9716-A60E-0E2691644DC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3EEBE2C-022F-8C05-0292-0978F0322CB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BE499FE-F3A6-E9E4-27F7-53BED98A0E9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393F6C9-A9CF-15FB-190D-64DC596385D3}"/>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η) Το σχολείο</a:t>
            </a:r>
          </a:p>
        </p:txBody>
      </p:sp>
      <p:sp>
        <p:nvSpPr>
          <p:cNvPr id="99" name="TextBox 98">
            <a:extLst>
              <a:ext uri="{FF2B5EF4-FFF2-40B4-BE49-F238E27FC236}">
                <a16:creationId xmlns:a16="http://schemas.microsoft.com/office/drawing/2014/main" id="{C0BFE0E1-74C8-B18B-692A-F270F54BE28A}"/>
              </a:ext>
            </a:extLst>
          </p:cNvPr>
          <p:cNvSpPr txBox="1"/>
          <p:nvPr/>
        </p:nvSpPr>
        <p:spPr>
          <a:xfrm>
            <a:off x="37080" y="1090642"/>
            <a:ext cx="9135000" cy="5229450"/>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Δεν αμφισβητείται η θρησκευτική διάσταση στη ζωή του ανθρώπου.</a:t>
            </a:r>
          </a:p>
          <a:p>
            <a:pPr marR="0" lvl="0" algn="just" defTabSz="914400" rtl="0" eaLnBrk="1" fontAlgn="auto" latinLnBrk="0" hangingPunct="1">
              <a:lnSpc>
                <a:spcPct val="11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 </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Ορθόδοξη παιδεία και αγωγή=Κλειδί κατανόησης της ζωής και της ιστορίας.</a:t>
            </a:r>
          </a:p>
          <a:p>
            <a:pPr marR="0" lvl="0" algn="just" defTabSz="914400" rtl="0" eaLnBrk="1" fontAlgn="auto" latinLnBrk="0" hangingPunct="1">
              <a:lnSpc>
                <a:spcPct val="11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lang="el-GR" sz="2400" dirty="0">
                <a:solidFill>
                  <a:srgbClr val="0070C0"/>
                </a:solidFill>
              </a:rPr>
              <a:t>«</a:t>
            </a:r>
            <a:r>
              <a:rPr kumimoji="0" lang="el-GR" sz="2400" b="0" i="0" u="none" strike="noStrike" kern="1200" cap="none" spc="0" normalizeH="0" baseline="0" noProof="0" dirty="0">
                <a:ln>
                  <a:noFill/>
                </a:ln>
                <a:solidFill>
                  <a:srgbClr val="0070C0"/>
                </a:solidFill>
                <a:effectLst/>
                <a:uLnTx/>
                <a:uFillTx/>
                <a:ea typeface="+mn-ea"/>
                <a:cs typeface="+mn-cs"/>
              </a:rPr>
              <a:t>Διδασκάλων...</a:t>
            </a:r>
            <a:r>
              <a:rPr kumimoji="0" lang="el-GR" sz="2400" b="0" i="0" u="none" strike="noStrike" kern="1200" cap="none" spc="0" normalizeH="0" baseline="0" noProof="0" dirty="0" err="1">
                <a:ln>
                  <a:noFill/>
                </a:ln>
                <a:solidFill>
                  <a:srgbClr val="0070C0"/>
                </a:solidFill>
                <a:effectLst/>
                <a:uLnTx/>
                <a:uFillTx/>
                <a:ea typeface="+mn-ea"/>
                <a:cs typeface="+mn-cs"/>
              </a:rPr>
              <a:t>τουτο</a:t>
            </a:r>
            <a:r>
              <a:rPr kumimoji="0" lang="el-GR" sz="2400" b="0" i="0" u="none" strike="noStrike" kern="1200" cap="none" spc="0" normalizeH="0" baseline="0" noProof="0" dirty="0">
                <a:ln>
                  <a:noFill/>
                </a:ln>
                <a:solidFill>
                  <a:srgbClr val="0070C0"/>
                </a:solidFill>
                <a:effectLst/>
                <a:uLnTx/>
                <a:uFillTx/>
                <a:ea typeface="+mn-ea"/>
                <a:cs typeface="+mn-cs"/>
              </a:rPr>
              <a:t> </a:t>
            </a:r>
            <a:r>
              <a:rPr kumimoji="0" lang="el-GR" sz="2400" b="0" i="0" u="none" strike="noStrike" kern="1200" cap="none" spc="0" normalizeH="0" baseline="0" noProof="0" dirty="0" err="1">
                <a:ln>
                  <a:noFill/>
                </a:ln>
                <a:solidFill>
                  <a:srgbClr val="0070C0"/>
                </a:solidFill>
                <a:effectLst/>
                <a:uLnTx/>
                <a:uFillTx/>
                <a:ea typeface="+mn-ea"/>
                <a:cs typeface="+mn-cs"/>
              </a:rPr>
              <a:t>εστιν</a:t>
            </a:r>
            <a:r>
              <a:rPr kumimoji="0" lang="el-GR" sz="2400" b="0" i="0" u="none" strike="noStrike" kern="1200" cap="none" spc="0" normalizeH="0" baseline="0" noProof="0" dirty="0">
                <a:ln>
                  <a:noFill/>
                </a:ln>
                <a:solidFill>
                  <a:srgbClr val="0070C0"/>
                </a:solidFill>
                <a:effectLst/>
                <a:uLnTx/>
                <a:uFillTx/>
                <a:ea typeface="+mn-ea"/>
                <a:cs typeface="+mn-cs"/>
              </a:rPr>
              <a:t>, μη α </a:t>
            </a:r>
            <a:r>
              <a:rPr kumimoji="0" lang="el-GR" sz="2400" b="0" i="0" u="none" strike="noStrike" kern="1200" cap="none" spc="0" normalizeH="0" baseline="0" noProof="0" dirty="0" err="1">
                <a:ln>
                  <a:noFill/>
                </a:ln>
                <a:solidFill>
                  <a:srgbClr val="0070C0"/>
                </a:solidFill>
                <a:effectLst/>
                <a:uLnTx/>
                <a:uFillTx/>
                <a:ea typeface="+mn-ea"/>
                <a:cs typeface="+mn-cs"/>
              </a:rPr>
              <a:t>βούλειαι</a:t>
            </a:r>
            <a:r>
              <a:rPr kumimoji="0" lang="el-GR" sz="2400" b="0" i="0" u="none" strike="noStrike" kern="1200" cap="none" spc="0" normalizeH="0" baseline="0" noProof="0" dirty="0">
                <a:ln>
                  <a:noFill/>
                </a:ln>
                <a:solidFill>
                  <a:srgbClr val="0070C0"/>
                </a:solidFill>
                <a:effectLst/>
                <a:uLnTx/>
                <a:uFillTx/>
                <a:ea typeface="+mn-ea"/>
                <a:cs typeface="+mn-cs"/>
              </a:rPr>
              <a:t> ο μαθητής, αλλ’ α συμφέρει </a:t>
            </a:r>
            <a:r>
              <a:rPr kumimoji="0" lang="el-GR" sz="2400" b="0" i="0" u="none" strike="noStrike" kern="1200" cap="none" spc="0" normalizeH="0" baseline="0" noProof="0" dirty="0" err="1">
                <a:ln>
                  <a:noFill/>
                </a:ln>
                <a:solidFill>
                  <a:srgbClr val="0070C0"/>
                </a:solidFill>
                <a:effectLst/>
                <a:uLnTx/>
                <a:uFillTx/>
                <a:ea typeface="+mn-ea"/>
                <a:cs typeface="+mn-cs"/>
              </a:rPr>
              <a:t>μαθείν</a:t>
            </a:r>
            <a:r>
              <a:rPr kumimoji="0" lang="el-GR" sz="2400" b="0" i="0" u="none" strike="noStrike" kern="1200" cap="none" spc="0" normalizeH="0" baseline="0" noProof="0" dirty="0">
                <a:ln>
                  <a:noFill/>
                </a:ln>
                <a:solidFill>
                  <a:srgbClr val="0070C0"/>
                </a:solidFill>
                <a:effectLst/>
                <a:uLnTx/>
                <a:uFillTx/>
                <a:ea typeface="+mn-ea"/>
                <a:cs typeface="+mn-cs"/>
              </a:rPr>
              <a:t>, </a:t>
            </a:r>
            <a:r>
              <a:rPr kumimoji="0" lang="el-GR" sz="2400" b="0" i="0" u="none" strike="noStrike" kern="1200" cap="none" spc="0" normalizeH="0" baseline="0" noProof="0" dirty="0" err="1">
                <a:ln>
                  <a:noFill/>
                </a:ln>
                <a:solidFill>
                  <a:srgbClr val="0070C0"/>
                </a:solidFill>
                <a:effectLst/>
                <a:uLnTx/>
                <a:uFillTx/>
                <a:ea typeface="+mn-ea"/>
                <a:cs typeface="+mn-cs"/>
              </a:rPr>
              <a:t>διδάσκειν</a:t>
            </a:r>
            <a:r>
              <a:rPr lang="el-GR" sz="2400" dirty="0">
                <a:solidFill>
                  <a:srgbClr val="0070C0"/>
                </a:solidFill>
              </a:rPr>
              <a:t>» (Ι. Χρυσόστομος, </a:t>
            </a:r>
            <a:r>
              <a:rPr lang="en-US" sz="2400" dirty="0">
                <a:solidFill>
                  <a:srgbClr val="0070C0"/>
                </a:solidFill>
              </a:rPr>
              <a:t>PG 60,28)</a:t>
            </a:r>
            <a:r>
              <a:rPr lang="el-GR" sz="2400" dirty="0">
                <a:solidFill>
                  <a:srgbClr val="0070C0"/>
                </a:solidFill>
              </a:rPr>
              <a:t>.</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lang="el-GR" sz="2400" dirty="0">
              <a:solidFill>
                <a:srgbClr val="0070C0"/>
              </a:solidFill>
            </a:endParaRP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lang="el-GR" sz="2400" dirty="0">
                <a:solidFill>
                  <a:srgbClr val="0070C0"/>
                </a:solidFill>
              </a:rPr>
              <a:t>Η χριστιανική αγωγή βοηθά στη διαμόρφωση προσωπικότητας, στη βίωση της </a:t>
            </a:r>
            <a:r>
              <a:rPr lang="el-GR" sz="2400" dirty="0" err="1">
                <a:solidFill>
                  <a:srgbClr val="0070C0"/>
                </a:solidFill>
              </a:rPr>
              <a:t>περιρρέουσας</a:t>
            </a:r>
            <a:r>
              <a:rPr lang="el-GR" sz="2400" dirty="0">
                <a:solidFill>
                  <a:srgbClr val="0070C0"/>
                </a:solidFill>
              </a:rPr>
              <a:t> ατμόσφαιρας και στην κατανόηση του θρησκευτικού και εκκλησιαστικού φαινομένου.</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lang="el-GR" sz="2200" dirty="0">
              <a:solidFill>
                <a:prstClr val="black"/>
              </a:solidFill>
              <a:latin typeface="Palatino Linotype" pitchFamily="18" charset="0"/>
            </a:endParaRPr>
          </a:p>
        </p:txBody>
      </p:sp>
    </p:spTree>
    <p:extLst>
      <p:ext uri="{BB962C8B-B14F-4D97-AF65-F5344CB8AC3E}">
        <p14:creationId xmlns:p14="http://schemas.microsoft.com/office/powerpoint/2010/main" val="26434195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B904B-929F-4EF5-EC68-A9B0354A38A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0C4828F-26F2-67F9-5A6C-30492769E10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B9EFD37-0DC5-A742-8303-C9C41171228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249B2AE-863A-2138-EEF1-0D6EF7762382}"/>
              </a:ext>
            </a:extLst>
          </p:cNvPr>
          <p:cNvSpPr txBox="1"/>
          <p:nvPr/>
        </p:nvSpPr>
        <p:spPr>
          <a:xfrm>
            <a:off x="-16200" y="61155"/>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Θ) </a:t>
            </a:r>
            <a:r>
              <a:rPr kumimoji="0" lang="el-GR" sz="2500" b="0" i="0" u="none" strike="noStrike" kern="1200" cap="none" spc="0" normalizeH="0" baseline="0" noProof="0" dirty="0" err="1">
                <a:ln>
                  <a:noFill/>
                </a:ln>
                <a:solidFill>
                  <a:srgbClr val="FFFFFF"/>
                </a:solidFill>
                <a:effectLst/>
                <a:uLnTx/>
                <a:uFillTx/>
                <a:latin typeface="+mj-lt"/>
                <a:ea typeface="+mn-ea"/>
                <a:cs typeface="+mn-cs"/>
              </a:rPr>
              <a:t>Σχεσιοδυναμική</a:t>
            </a:r>
            <a:r>
              <a:rPr kumimoji="0" lang="el-GR" sz="2500" b="0" i="0" u="none" strike="noStrike" kern="1200" cap="none" spc="0" normalizeH="0" baseline="0" noProof="0" dirty="0">
                <a:ln>
                  <a:noFill/>
                </a:ln>
                <a:solidFill>
                  <a:srgbClr val="FFFFFF"/>
                </a:solidFill>
                <a:effectLst/>
                <a:uLnTx/>
                <a:uFillTx/>
                <a:latin typeface="+mj-lt"/>
                <a:ea typeface="+mn-ea"/>
                <a:cs typeface="+mn-cs"/>
              </a:rPr>
              <a:t> προοπτική ενορίας, οικογένειας και σχολείου στον τομέα της Κατήχησης και Χριστιανικής αγωγής </a:t>
            </a:r>
            <a:endParaRPr kumimoji="0" lang="el-GR" sz="1800" b="0" i="0" u="none" strike="noStrike" kern="1200" cap="none" spc="0" normalizeH="0" baseline="0" noProof="0" dirty="0">
              <a:ln>
                <a:noFill/>
              </a:ln>
              <a:solidFill>
                <a:srgbClr val="FFFFFF"/>
              </a:solidFill>
              <a:effectLst/>
              <a:uLnTx/>
              <a:uFillTx/>
              <a:latin typeface="+mj-lt"/>
              <a:ea typeface="+mn-ea"/>
              <a:cs typeface="+mn-cs"/>
            </a:endParaRPr>
          </a:p>
        </p:txBody>
      </p:sp>
      <p:sp>
        <p:nvSpPr>
          <p:cNvPr id="99" name="TextBox 98">
            <a:extLst>
              <a:ext uri="{FF2B5EF4-FFF2-40B4-BE49-F238E27FC236}">
                <a16:creationId xmlns:a16="http://schemas.microsoft.com/office/drawing/2014/main" id="{0B2E68D4-A1CE-875C-C54D-FAA2DF616A28}"/>
              </a:ext>
            </a:extLst>
          </p:cNvPr>
          <p:cNvSpPr txBox="1"/>
          <p:nvPr/>
        </p:nvSpPr>
        <p:spPr>
          <a:xfrm>
            <a:off x="-30600" y="1190655"/>
            <a:ext cx="9135000" cy="5229450"/>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Κάθε μορφωτική προσπάθεια απαιτεί πλέον τη συνεργασία πολλών φορέων.</a:t>
            </a:r>
          </a:p>
          <a:p>
            <a:pPr marL="274320" marR="0" lvl="0" indent="-274320" algn="just"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lang="el-GR" sz="2400" dirty="0">
                <a:solidFill>
                  <a:srgbClr val="0070C0"/>
                </a:solidFill>
              </a:rPr>
              <a:t>Σ</a:t>
            </a:r>
            <a:r>
              <a:rPr kumimoji="0" lang="el-GR" sz="2400" b="0" i="0" u="none" strike="noStrike" kern="1200" cap="none" spc="0" normalizeH="0" baseline="0" noProof="0" dirty="0">
                <a:ln>
                  <a:noFill/>
                </a:ln>
                <a:solidFill>
                  <a:srgbClr val="0070C0"/>
                </a:solidFill>
                <a:effectLst/>
                <a:uLnTx/>
                <a:uFillTx/>
                <a:ea typeface="+mn-ea"/>
                <a:cs typeface="+mn-cs"/>
              </a:rPr>
              <a:t>τον τομέα της κατήχησης και χριστιανικής αγωγής είναι επιβεβλημένη η συνεργασία της ενορίας με την οικογένεια και το σχολείο.</a:t>
            </a:r>
          </a:p>
          <a:p>
            <a:pPr marL="274320" marR="0" lvl="0" indent="-274320" algn="just"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Προϋποθέσεις ενοριακής ζωής: βάπτιση παιδιών, προσέλευση στη θεία ευχαριστία, κοινή προσευχή, κοινό οικογενειακό τραπέζι, η οικογενειακή </a:t>
            </a:r>
            <a:r>
              <a:rPr kumimoji="0" lang="el-GR" sz="2400" b="0" i="0" u="none" strike="noStrike" kern="1200" cap="none" spc="0" normalizeH="0" baseline="0" noProof="0" dirty="0" err="1">
                <a:ln>
                  <a:noFill/>
                </a:ln>
                <a:solidFill>
                  <a:srgbClr val="0070C0"/>
                </a:solidFill>
                <a:effectLst/>
                <a:uLnTx/>
                <a:uFillTx/>
                <a:ea typeface="+mn-ea"/>
                <a:cs typeface="+mn-cs"/>
              </a:rPr>
              <a:t>συμπροσευχή</a:t>
            </a:r>
            <a:r>
              <a:rPr kumimoji="0" lang="el-GR" sz="2400" b="0" i="0" u="none" strike="noStrike" kern="1200" cap="none" spc="0" normalizeH="0" baseline="0" noProof="0" dirty="0">
                <a:ln>
                  <a:noFill/>
                </a:ln>
                <a:solidFill>
                  <a:srgbClr val="0070C0"/>
                </a:solidFill>
                <a:effectLst/>
                <a:uLnTx/>
                <a:uFillTx/>
                <a:ea typeface="+mn-ea"/>
                <a:cs typeface="+mn-cs"/>
              </a:rPr>
              <a:t> αποτελούν κίνητρα λατρευτικής και μυστηριακής ζωής των παιδιών και των εφήβων.</a:t>
            </a:r>
          </a:p>
        </p:txBody>
      </p:sp>
    </p:spTree>
    <p:extLst>
      <p:ext uri="{BB962C8B-B14F-4D97-AF65-F5344CB8AC3E}">
        <p14:creationId xmlns:p14="http://schemas.microsoft.com/office/powerpoint/2010/main" val="13332123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646DC-5C13-4F5C-C051-8BAE608FD3C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89AE54A-266D-09C5-9300-2E4E59B9EF2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79B3B0E-7EA7-3758-452C-67C23F564F34}"/>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10E5B16-7B1D-0999-B11D-070B35EFF52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Θ) </a:t>
            </a:r>
            <a:r>
              <a:rPr kumimoji="0" lang="el-GR" sz="2500" b="0" i="0" u="none" strike="noStrike" kern="1200" cap="none" spc="0" normalizeH="0" baseline="0" noProof="0" dirty="0" err="1">
                <a:ln>
                  <a:noFill/>
                </a:ln>
                <a:solidFill>
                  <a:srgbClr val="FFFFFF"/>
                </a:solidFill>
                <a:effectLst/>
                <a:uLnTx/>
                <a:uFillTx/>
                <a:latin typeface="+mj-lt"/>
                <a:ea typeface="+mn-ea"/>
                <a:cs typeface="+mn-cs"/>
              </a:rPr>
              <a:t>Σχεσιοδυναμική</a:t>
            </a:r>
            <a:r>
              <a:rPr kumimoji="0" lang="el-GR" sz="2500" b="0" i="0" u="none" strike="noStrike" kern="1200" cap="none" spc="0" normalizeH="0" baseline="0" noProof="0" dirty="0">
                <a:ln>
                  <a:noFill/>
                </a:ln>
                <a:solidFill>
                  <a:srgbClr val="FFFFFF"/>
                </a:solidFill>
                <a:effectLst/>
                <a:uLnTx/>
                <a:uFillTx/>
                <a:latin typeface="+mj-lt"/>
                <a:ea typeface="+mn-ea"/>
                <a:cs typeface="+mn-cs"/>
              </a:rPr>
              <a:t> προοπτική ενορίας, οικογένειας και σχολείου στον τομέα της Κατήχησης και Χριστιανικής αγωγής</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665929C9-F6AA-04C5-6C8C-BD3135926F5D}"/>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Ευαισθητοποίηση οικογένειας από την ενορία:</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lang="el-GR" sz="2400" dirty="0">
                <a:solidFill>
                  <a:srgbClr val="0070C0"/>
                </a:solidFill>
              </a:rPr>
              <a:t>1. κατά τη γέννηση του παιδιού να αναγιγνώσκονται οι σχετικές ευχές που συνδέουν το χαρμόσυνο αυτό γεγονός της δημιουργίας με τον δημιουργό.</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2. όγδοη μέρα: ακολουθία </a:t>
            </a:r>
            <a:r>
              <a:rPr kumimoji="0" lang="el-GR" sz="2400" b="0" i="0" u="none" strike="noStrike" kern="1200" cap="none" spc="0" normalizeH="0" baseline="0" noProof="0" dirty="0" err="1">
                <a:ln>
                  <a:noFill/>
                </a:ln>
                <a:solidFill>
                  <a:srgbClr val="0070C0"/>
                </a:solidFill>
                <a:effectLst/>
                <a:uLnTx/>
                <a:uFillTx/>
                <a:ea typeface="+mn-ea"/>
                <a:cs typeface="+mn-cs"/>
              </a:rPr>
              <a:t>ονοματοδοσίας</a:t>
            </a:r>
            <a:r>
              <a:rPr kumimoji="0" lang="el-GR" sz="2400" b="0" i="0" u="none" strike="noStrike" kern="1200" cap="none" spc="0" normalizeH="0" baseline="0" noProof="0" dirty="0">
                <a:ln>
                  <a:noFill/>
                </a:ln>
                <a:solidFill>
                  <a:srgbClr val="0070C0"/>
                </a:solidFill>
                <a:effectLst/>
                <a:uLnTx/>
                <a:uFillTx/>
                <a:ea typeface="+mn-ea"/>
                <a:cs typeface="+mn-cs"/>
              </a:rPr>
              <a:t>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lang="el-GR" sz="2400" dirty="0">
                <a:solidFill>
                  <a:srgbClr val="0070C0"/>
                </a:solidFill>
              </a:rPr>
              <a:t>3. τεσσαρακοστή ημέρα: εκκλησιασμός, </a:t>
            </a:r>
            <a:r>
              <a:rPr lang="el-GR" sz="2400" dirty="0" err="1">
                <a:solidFill>
                  <a:srgbClr val="0070C0"/>
                </a:solidFill>
              </a:rPr>
              <a:t>σαραντισμός</a:t>
            </a:r>
            <a:r>
              <a:rPr lang="el-GR" sz="2400" dirty="0">
                <a:solidFill>
                  <a:srgbClr val="0070C0"/>
                </a:solidFill>
              </a:rPr>
              <a:t>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4. εορτασμός της βάπτισης ως ημέρας γενεθλίων.</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lang="el-GR" sz="2400" dirty="0">
                <a:solidFill>
                  <a:srgbClr val="0070C0"/>
                </a:solidFill>
              </a:rPr>
              <a:t>5. οικογενειακή συμμετοχή στη Θεία Λειτουργία.</a:t>
            </a: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24626683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BD404-A912-F6F9-DFCB-C07ED9C4EC0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D179181-B9D9-7863-902A-7B5AEA77F26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FAB2F341-7725-0790-F008-0431C08BE89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3BAB06B-A27E-E9A3-31F9-0210EDF30CA0}"/>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Θ) </a:t>
            </a:r>
            <a:r>
              <a:rPr kumimoji="0" lang="el-GR" sz="2500" b="0" i="0" u="none" strike="noStrike" kern="1200" cap="none" spc="0" normalizeH="0" baseline="0" noProof="0" dirty="0" err="1">
                <a:ln>
                  <a:noFill/>
                </a:ln>
                <a:solidFill>
                  <a:srgbClr val="FFFFFF"/>
                </a:solidFill>
                <a:effectLst/>
                <a:uLnTx/>
                <a:uFillTx/>
                <a:latin typeface="+mj-lt"/>
                <a:ea typeface="+mn-ea"/>
                <a:cs typeface="+mn-cs"/>
              </a:rPr>
              <a:t>Σχεσιοδυναμική</a:t>
            </a:r>
            <a:r>
              <a:rPr kumimoji="0" lang="el-GR" sz="2500" b="0" i="0" u="none" strike="noStrike" kern="1200" cap="none" spc="0" normalizeH="0" baseline="0" noProof="0" dirty="0">
                <a:ln>
                  <a:noFill/>
                </a:ln>
                <a:solidFill>
                  <a:srgbClr val="FFFFFF"/>
                </a:solidFill>
                <a:effectLst/>
                <a:uLnTx/>
                <a:uFillTx/>
                <a:latin typeface="+mj-lt"/>
                <a:ea typeface="+mn-ea"/>
                <a:cs typeface="+mn-cs"/>
              </a:rPr>
              <a:t> προοπτική ενορίας, οικογένειας και σχολείου στον τομέα της Κατήχησης και Χριστιανικής αγωγής </a:t>
            </a:r>
            <a:endParaRPr kumimoji="0" lang="el-GR" sz="1800" b="0" i="0" u="none" strike="noStrike" kern="1200" cap="none" spc="0" normalizeH="0" baseline="0" noProof="0" dirty="0">
              <a:ln>
                <a:noFill/>
              </a:ln>
              <a:solidFill>
                <a:srgbClr val="FFFFFF"/>
              </a:solidFill>
              <a:effectLst/>
              <a:uLnTx/>
              <a:uFillTx/>
              <a:latin typeface="+mj-lt"/>
              <a:ea typeface="+mn-ea"/>
              <a:cs typeface="+mn-cs"/>
            </a:endParaRPr>
          </a:p>
        </p:txBody>
      </p:sp>
      <p:sp>
        <p:nvSpPr>
          <p:cNvPr id="99" name="TextBox 98">
            <a:extLst>
              <a:ext uri="{FF2B5EF4-FFF2-40B4-BE49-F238E27FC236}">
                <a16:creationId xmlns:a16="http://schemas.microsoft.com/office/drawing/2014/main" id="{04F78098-3F4B-88D3-2F55-EDBE81EE28A9}"/>
              </a:ext>
            </a:extLst>
          </p:cNvPr>
          <p:cNvSpPr txBox="1"/>
          <p:nvPr/>
        </p:nvSpPr>
        <p:spPr>
          <a:xfrm>
            <a:off x="37080" y="979639"/>
            <a:ext cx="9135000" cy="5229450"/>
          </a:xfrm>
          <a:prstGeom prst="rect">
            <a:avLst/>
          </a:prstGeom>
          <a:noFill/>
          <a:ln w="0">
            <a:noFill/>
          </a:ln>
        </p:spPr>
        <p:txBody>
          <a:bodyPr lIns="90000" tIns="45000" rIns="90000" bIns="45000" anchor="t">
            <a:noAutofit/>
          </a:bodyPr>
          <a:lstStyle/>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endParaRPr lang="el-GR" sz="2400" dirty="0">
              <a:solidFill>
                <a:srgbClr val="0070C0"/>
              </a:solidFill>
              <a:latin typeface="Palatino Linotype" panose="02040502050505030304" pitchFamily="18" charset="0"/>
            </a:endParaRP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r>
              <a:rPr lang="el-GR" sz="2400" dirty="0">
                <a:solidFill>
                  <a:srgbClr val="0070C0"/>
                </a:solidFill>
              </a:rPr>
              <a:t>Οι</a:t>
            </a:r>
            <a:r>
              <a:rPr kumimoji="0" lang="el-GR" sz="2400" b="0" i="0" u="none" strike="noStrike" kern="1200" cap="none" spc="0" normalizeH="0" baseline="0" noProof="0" dirty="0">
                <a:ln>
                  <a:noFill/>
                </a:ln>
                <a:solidFill>
                  <a:srgbClr val="0070C0"/>
                </a:solidFill>
                <a:effectLst/>
                <a:uLnTx/>
                <a:uFillTx/>
                <a:ea typeface="+mn-ea"/>
                <a:cs typeface="+mn-cs"/>
              </a:rPr>
              <a:t> σύγχρονοι </a:t>
            </a:r>
            <a:r>
              <a:rPr kumimoji="0" lang="el-GR" sz="2400" b="0" i="0" u="none" strike="noStrike" kern="1200" cap="none" spc="0" normalizeH="0" baseline="0" noProof="0" dirty="0" err="1">
                <a:ln>
                  <a:noFill/>
                </a:ln>
                <a:solidFill>
                  <a:srgbClr val="0070C0"/>
                </a:solidFill>
                <a:effectLst/>
                <a:uLnTx/>
                <a:uFillTx/>
                <a:ea typeface="+mn-ea"/>
                <a:cs typeface="+mn-cs"/>
              </a:rPr>
              <a:t>κοσμοθεωριακοί</a:t>
            </a:r>
            <a:r>
              <a:rPr kumimoji="0" lang="el-GR" sz="2400" b="0" i="0" u="none" strike="noStrike" kern="1200" cap="none" spc="0" normalizeH="0" baseline="0" noProof="0" dirty="0">
                <a:ln>
                  <a:noFill/>
                </a:ln>
                <a:solidFill>
                  <a:srgbClr val="0070C0"/>
                </a:solidFill>
                <a:effectLst/>
                <a:uLnTx/>
                <a:uFillTx/>
                <a:ea typeface="+mn-ea"/>
                <a:cs typeface="+mn-cs"/>
              </a:rPr>
              <a:t> προσανατολισμοί εμποδίζουν την ομαλή συνεργασία μεταξύ ενορίας και σχολείου.</a:t>
            </a: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Μέσα από τις αντιχριστιανικές στάσεις επιχειρείται ένας νέος τρόπος υπεράσπισης της ελληνικής μυθολογίας, της ελληνικής ιστορίας,  του ελληνικού τρόπου ζωής και της ελληνικής παιδείας. </a:t>
            </a: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Κατηγορίες για ιδεολογικό διαποτισμό, απλή αποδοχή του </a:t>
            </a:r>
            <a:r>
              <a:rPr kumimoji="0" lang="el-GR" sz="2400" b="0" i="0" u="none" strike="noStrike" kern="1200" cap="none" spc="0" normalizeH="0" baseline="0" noProof="0" dirty="0" err="1">
                <a:ln>
                  <a:noFill/>
                </a:ln>
                <a:solidFill>
                  <a:srgbClr val="0070C0"/>
                </a:solidFill>
                <a:effectLst/>
                <a:uLnTx/>
                <a:uFillTx/>
                <a:ea typeface="+mn-ea"/>
                <a:cs typeface="+mn-cs"/>
              </a:rPr>
              <a:t>ελληνοχριστιανι</a:t>
            </a: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ού</a:t>
            </a:r>
            <a:r>
              <a:rPr kumimoji="0" lang="el-GR" sz="2400" b="0" i="0" u="none" strike="noStrike" kern="1200" cap="none" spc="0" normalizeH="0" baseline="0" noProof="0" dirty="0">
                <a:ln>
                  <a:noFill/>
                </a:ln>
                <a:solidFill>
                  <a:srgbClr val="0070C0"/>
                </a:solidFill>
                <a:effectLst/>
                <a:uLnTx/>
                <a:uFillTx/>
                <a:ea typeface="+mn-ea"/>
                <a:cs typeface="+mn-cs"/>
              </a:rPr>
              <a:t> κοινωνικού κατεστημένου.</a:t>
            </a:r>
          </a:p>
        </p:txBody>
      </p:sp>
    </p:spTree>
    <p:extLst>
      <p:ext uri="{BB962C8B-B14F-4D97-AF65-F5344CB8AC3E}">
        <p14:creationId xmlns:p14="http://schemas.microsoft.com/office/powerpoint/2010/main" val="10971329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A3837-BAA2-A3D3-5150-7DF12BD6FDB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95D2589-F03A-7DEE-278B-55EE6DDA8C2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AC685D2-4C3E-9C3F-E77B-63A93F5C678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E28962A-5ECC-B9AF-CF54-BA574E5844E7}"/>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Θ) </a:t>
            </a:r>
            <a:r>
              <a:rPr kumimoji="0" lang="el-GR" sz="2500" b="0" i="0" u="none" strike="noStrike" kern="1200" cap="none" spc="0" normalizeH="0" baseline="0" noProof="0" dirty="0" err="1">
                <a:ln>
                  <a:noFill/>
                </a:ln>
                <a:solidFill>
                  <a:srgbClr val="FFFFFF"/>
                </a:solidFill>
                <a:effectLst/>
                <a:uLnTx/>
                <a:uFillTx/>
                <a:latin typeface="+mj-lt"/>
                <a:ea typeface="+mn-ea"/>
                <a:cs typeface="+mn-cs"/>
              </a:rPr>
              <a:t>Σχεσιοδυναμική</a:t>
            </a:r>
            <a:r>
              <a:rPr kumimoji="0" lang="el-GR" sz="2500" b="0" i="0" u="none" strike="noStrike" kern="1200" cap="none" spc="0" normalizeH="0" baseline="0" noProof="0" dirty="0">
                <a:ln>
                  <a:noFill/>
                </a:ln>
                <a:solidFill>
                  <a:srgbClr val="FFFFFF"/>
                </a:solidFill>
                <a:effectLst/>
                <a:uLnTx/>
                <a:uFillTx/>
                <a:latin typeface="+mj-lt"/>
                <a:ea typeface="+mn-ea"/>
                <a:cs typeface="+mn-cs"/>
              </a:rPr>
              <a:t> προοπτική ενορίας, οικογένειας και σχολείου στον τομέα της Κατήχησης και Χριστιανικής αγωγής </a:t>
            </a:r>
            <a:endParaRPr kumimoji="0" lang="el-GR" sz="1800" b="0" i="0" u="none" strike="noStrike" kern="1200" cap="none" spc="0" normalizeH="0" baseline="0" noProof="0" dirty="0">
              <a:ln>
                <a:noFill/>
              </a:ln>
              <a:solidFill>
                <a:srgbClr val="FFFFFF"/>
              </a:solidFill>
              <a:effectLst/>
              <a:uLnTx/>
              <a:uFillTx/>
              <a:latin typeface="+mj-lt"/>
              <a:ea typeface="+mn-ea"/>
              <a:cs typeface="+mn-cs"/>
            </a:endParaRPr>
          </a:p>
        </p:txBody>
      </p:sp>
      <p:sp>
        <p:nvSpPr>
          <p:cNvPr id="99" name="TextBox 98">
            <a:extLst>
              <a:ext uri="{FF2B5EF4-FFF2-40B4-BE49-F238E27FC236}">
                <a16:creationId xmlns:a16="http://schemas.microsoft.com/office/drawing/2014/main" id="{E74CFFBA-677D-EAA1-7E00-66FD5A3675A1}"/>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Η ενορία δεν είναι έτοιμη για ουσιαστική συνεργασία με το σχολείο επειδή:</a:t>
            </a: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auto" latinLnBrk="0" hangingPunct="1">
              <a:lnSpc>
                <a:spcPct val="12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το πολύπλευρο έργο της συρρικνώνει τα περιθώρια για ουσιαστικό ενδιαφέρον για το σχολείο. </a:t>
            </a:r>
          </a:p>
          <a:p>
            <a:pPr marL="342900" marR="0" lvl="0" indent="-342900" algn="l" defTabSz="914400" rtl="0" eaLnBrk="1" fontAlgn="auto" latinLnBrk="0" hangingPunct="1">
              <a:lnSpc>
                <a:spcPct val="120000"/>
              </a:lnSpc>
              <a:spcBef>
                <a:spcPts val="580"/>
              </a:spcBef>
              <a:spcAft>
                <a:spcPts val="0"/>
              </a:spcAft>
              <a:buClr>
                <a:srgbClr val="D34817"/>
              </a:buClr>
              <a:buSzPct val="85000"/>
              <a:buFontTx/>
              <a:buAutoNum type="arabicPeriod"/>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auto" latinLnBrk="0" hangingPunct="1">
              <a:lnSpc>
                <a:spcPct val="12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απουσιάζει συχνά απαραίτητος ψυχοπαιδαγωγικός εξοπλισμός στην ενορία =&gt; αναποτελεσματική αντιμετώπιση προβλημάτων παιδιών και εφήβων.</a:t>
            </a:r>
          </a:p>
        </p:txBody>
      </p:sp>
    </p:spTree>
    <p:extLst>
      <p:ext uri="{BB962C8B-B14F-4D97-AF65-F5344CB8AC3E}">
        <p14:creationId xmlns:p14="http://schemas.microsoft.com/office/powerpoint/2010/main" val="154804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object 2"/>
          <p:cNvPicPr/>
          <p:nvPr/>
        </p:nvPicPr>
        <p:blipFill>
          <a:blip r:embed="rId2"/>
          <a:stretch/>
        </p:blipFill>
        <p:spPr>
          <a:xfrm>
            <a:off x="0" y="0"/>
            <a:ext cx="9143280" cy="6857280"/>
          </a:xfrm>
          <a:prstGeom prst="rect">
            <a:avLst/>
          </a:prstGeom>
          <a:noFill/>
          <a:ln w="0">
            <a:noFill/>
          </a:ln>
        </p:spPr>
      </p:pic>
      <p:sp>
        <p:nvSpPr>
          <p:cNvPr id="57" name="11 - TextBox"/>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endParaRPr lang="el-GR" sz="1800" b="0" u="none" strike="noStrike">
              <a:solidFill>
                <a:srgbClr val="000000"/>
              </a:solidFill>
              <a:uFillTx/>
              <a:latin typeface="Arial"/>
            </a:endParaRPr>
          </a:p>
        </p:txBody>
      </p:sp>
      <p:sp>
        <p:nvSpPr>
          <p:cNvPr id="58" name="TextBox 57"/>
          <p:cNvSpPr txBox="1"/>
          <p:nvPr/>
        </p:nvSpPr>
        <p:spPr>
          <a:xfrm>
            <a:off x="268940" y="134470"/>
            <a:ext cx="8874339" cy="723769"/>
          </a:xfrm>
          <a:prstGeom prst="rect">
            <a:avLst/>
          </a:prstGeom>
          <a:noFill/>
          <a:ln w="0">
            <a:noFill/>
          </a:ln>
        </p:spPr>
        <p:txBody>
          <a:bodyPr lIns="90000" tIns="45000" rIns="90000" bIns="45000" anchor="t">
            <a:noAutofit/>
          </a:bodyPr>
          <a:lstStyle/>
          <a:p>
            <a:pPr algn="ctr"/>
            <a:endParaRPr lang="el-GR" sz="2400" b="1" u="none" strike="noStrike" dirty="0">
              <a:solidFill>
                <a:srgbClr val="FFFFFF"/>
              </a:solidFill>
              <a:uFillTx/>
              <a:latin typeface="Arial"/>
            </a:endParaRPr>
          </a:p>
        </p:txBody>
      </p:sp>
      <p:sp>
        <p:nvSpPr>
          <p:cNvPr id="59" name="TextBox 58"/>
          <p:cNvSpPr txBox="1"/>
          <p:nvPr/>
        </p:nvSpPr>
        <p:spPr>
          <a:xfrm>
            <a:off x="9000" y="1430215"/>
            <a:ext cx="9135000" cy="495941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7030A0"/>
                </a:solidFill>
              </a:rPr>
              <a:t>Σ</a:t>
            </a:r>
            <a:r>
              <a:rPr kumimoji="0" lang="el-GR" altLang="el-GR" sz="2400" b="0" i="0" u="none" strike="noStrike" kern="1200" cap="none" spc="0" normalizeH="0" baseline="0" noProof="0" dirty="0" err="1">
                <a:ln>
                  <a:noFill/>
                </a:ln>
                <a:solidFill>
                  <a:srgbClr val="7030A0"/>
                </a:solidFill>
                <a:effectLst/>
                <a:uLnTx/>
                <a:uFillTx/>
                <a:ea typeface="+mn-ea"/>
                <a:cs typeface="+mn-cs"/>
              </a:rPr>
              <a:t>τόχοι</a:t>
            </a:r>
            <a:r>
              <a:rPr kumimoji="0" lang="el-GR" altLang="el-GR" sz="2400" b="0" i="0" u="none" strike="noStrike" kern="1200" cap="none" spc="0" normalizeH="0" baseline="0" noProof="0" dirty="0">
                <a:ln>
                  <a:noFill/>
                </a:ln>
                <a:solidFill>
                  <a:srgbClr val="7030A0"/>
                </a:solidFill>
                <a:effectLst/>
                <a:uLnTx/>
                <a:uFillTx/>
                <a:ea typeface="+mn-ea"/>
                <a:cs typeface="+mn-cs"/>
              </a:rPr>
              <a:t> Κατηχητικής και </a:t>
            </a:r>
            <a:r>
              <a:rPr lang="el-GR" altLang="el-GR" sz="2400" dirty="0">
                <a:solidFill>
                  <a:srgbClr val="7030A0"/>
                </a:solidFill>
              </a:rPr>
              <a:t>Χ</a:t>
            </a:r>
            <a:r>
              <a:rPr kumimoji="0" lang="el-GR" altLang="el-GR" sz="2400" b="0" i="0" u="none" strike="noStrike" kern="1200" cap="none" spc="0" normalizeH="0" baseline="0" noProof="0" dirty="0" err="1">
                <a:ln>
                  <a:noFill/>
                </a:ln>
                <a:solidFill>
                  <a:srgbClr val="7030A0"/>
                </a:solidFill>
                <a:effectLst/>
                <a:uLnTx/>
                <a:uFillTx/>
                <a:ea typeface="+mn-ea"/>
                <a:cs typeface="+mn-cs"/>
              </a:rPr>
              <a:t>ριστιανοπαιδαγωγικής</a:t>
            </a:r>
            <a:r>
              <a:rPr kumimoji="0" lang="el-GR" altLang="el-GR" sz="2400" b="0" i="0" u="none" strike="noStrike" kern="1200" cap="none" spc="0" normalizeH="0" baseline="0" noProof="0" dirty="0">
                <a:ln>
                  <a:noFill/>
                </a:ln>
                <a:solidFill>
                  <a:srgbClr val="7030A0"/>
                </a:solidFill>
                <a:effectLst/>
                <a:uLnTx/>
                <a:uFillTx/>
                <a:ea typeface="+mn-ea"/>
                <a:cs typeface="+mn-cs"/>
              </a:rPr>
              <a:t> διακονίας:</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ea typeface="+mn-ea"/>
              <a:cs typeface="+mn-cs"/>
            </a:endParaRPr>
          </a:p>
          <a:p>
            <a:pPr marL="457200" marR="0" lvl="0" indent="-4572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η σταδιακή εισαγωγή των κατηχουμένων παιδιών και εφήβων στην εκκλησιαστική ζωή με απώτερο σκοπό την απόκτηση εκκλησιαστικού φρονήματος.</a:t>
            </a:r>
          </a:p>
          <a:p>
            <a:pPr marL="457200" marR="0" lvl="0" indent="-4572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η</a:t>
            </a:r>
            <a:r>
              <a:rPr kumimoji="0" lang="el-GR" altLang="el-GR" sz="2400" b="0" i="0" u="none" strike="noStrike" kern="1200" cap="none" spc="0" normalizeH="0" baseline="0" noProof="0" dirty="0">
                <a:ln>
                  <a:noFill/>
                </a:ln>
                <a:solidFill>
                  <a:srgbClr val="0070C0"/>
                </a:solidFill>
                <a:effectLst/>
                <a:uLnTx/>
                <a:uFillTx/>
                <a:ea typeface="+mn-ea"/>
                <a:cs typeface="+mn-cs"/>
              </a:rPr>
              <a:t> κάλυψη υπαρξιακών κενών </a:t>
            </a:r>
          </a:p>
          <a:p>
            <a:pPr marL="457200" marR="0" lvl="0" indent="-4572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η</a:t>
            </a:r>
            <a:r>
              <a:rPr kumimoji="0" lang="el-GR" altLang="el-GR" sz="2400" b="0" i="0" u="none" strike="noStrike" kern="1200" cap="none" spc="0" normalizeH="0" baseline="0" noProof="0" dirty="0">
                <a:ln>
                  <a:noFill/>
                </a:ln>
                <a:solidFill>
                  <a:srgbClr val="0070C0"/>
                </a:solidFill>
                <a:effectLst/>
                <a:uLnTx/>
                <a:uFillTx/>
                <a:ea typeface="+mn-ea"/>
                <a:cs typeface="+mn-cs"/>
              </a:rPr>
              <a:t> αφύπνιση </a:t>
            </a:r>
          </a:p>
          <a:p>
            <a:pPr marL="457200" marR="0" lvl="0" indent="-4572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αναζήτηση της αληθινής ζωής  </a:t>
            </a:r>
          </a:p>
        </p:txBody>
      </p:sp>
      <p:sp>
        <p:nvSpPr>
          <p:cNvPr id="3" name="TextBox 2">
            <a:extLst>
              <a:ext uri="{FF2B5EF4-FFF2-40B4-BE49-F238E27FC236}">
                <a16:creationId xmlns:a16="http://schemas.microsoft.com/office/drawing/2014/main" id="{6F718996-DE1B-7660-223C-69170310A552}"/>
              </a:ext>
            </a:extLst>
          </p:cNvPr>
          <p:cNvSpPr txBox="1"/>
          <p:nvPr/>
        </p:nvSpPr>
        <p:spPr>
          <a:xfrm>
            <a:off x="268940" y="134470"/>
            <a:ext cx="7993800"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1. </a:t>
            </a: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482DF-8F69-AC71-AF68-E48CB752652A}"/>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76B0D35-0152-6A44-EE2A-643BF141023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98E8665-C6E8-B557-0ABC-6A7059DEBF0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27E7532-219D-5615-7D08-5764FDAB8B78}"/>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chemeClr val="bg1"/>
                </a:solidFill>
                <a:effectLst/>
                <a:uLnTx/>
                <a:uFillTx/>
                <a:latin typeface="+mj-lt"/>
                <a:ea typeface="+mj-ea"/>
                <a:cs typeface="+mj-cs"/>
              </a:rPr>
              <a:t>2. Κατηχητικοί και </a:t>
            </a:r>
            <a:r>
              <a:rPr kumimoji="0" lang="el-GR" sz="2800" b="1" i="0" u="none" strike="noStrike" kern="1200" cap="none" spc="0" normalizeH="0" baseline="0" noProof="0" dirty="0" err="1">
                <a:ln>
                  <a:noFill/>
                </a:ln>
                <a:solidFill>
                  <a:schemeClr val="bg1"/>
                </a:solidFill>
                <a:effectLst/>
                <a:uLnTx/>
                <a:uFillTx/>
                <a:latin typeface="+mj-lt"/>
                <a:ea typeface="+mj-ea"/>
                <a:cs typeface="+mj-cs"/>
              </a:rPr>
              <a:t>Χριστιανοπαιδαγωγικοί</a:t>
            </a:r>
            <a:r>
              <a:rPr kumimoji="0" lang="el-GR" sz="2800" b="1" i="0" u="none" strike="noStrike" kern="1200" cap="none" spc="0" normalizeH="0" baseline="0" noProof="0" dirty="0">
                <a:ln>
                  <a:noFill/>
                </a:ln>
                <a:solidFill>
                  <a:schemeClr val="bg1"/>
                </a:solidFill>
                <a:effectLst/>
                <a:uLnTx/>
                <a:uFillTx/>
                <a:latin typeface="+mj-lt"/>
                <a:ea typeface="+mj-ea"/>
                <a:cs typeface="+mj-cs"/>
              </a:rPr>
              <a:t> θεσμοί </a:t>
            </a:r>
            <a:endParaRPr kumimoji="0" lang="el-GR" sz="2800" b="0" i="0" u="none" strike="noStrike" kern="1200" cap="none" spc="0" normalizeH="0" baseline="0" noProof="0" dirty="0">
              <a:ln>
                <a:noFill/>
              </a:ln>
              <a:solidFill>
                <a:schemeClr val="bg1"/>
              </a:solidFill>
              <a:effectLst/>
              <a:uLnTx/>
              <a:uFillTx/>
              <a:latin typeface="+mj-lt"/>
              <a:ea typeface="+mn-ea"/>
              <a:cs typeface="+mn-cs"/>
            </a:endParaRPr>
          </a:p>
        </p:txBody>
      </p:sp>
      <p:sp>
        <p:nvSpPr>
          <p:cNvPr id="99" name="TextBox 98">
            <a:extLst>
              <a:ext uri="{FF2B5EF4-FFF2-40B4-BE49-F238E27FC236}">
                <a16:creationId xmlns:a16="http://schemas.microsoft.com/office/drawing/2014/main" id="{478A518D-E940-885A-B382-89BF8AAFF543}"/>
              </a:ext>
            </a:extLst>
          </p:cNvPr>
          <p:cNvSpPr txBox="1"/>
          <p:nvPr/>
        </p:nvSpPr>
        <p:spPr>
          <a:xfrm>
            <a:off x="0" y="1176368"/>
            <a:ext cx="9135000" cy="522945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α</a:t>
            </a:r>
            <a:r>
              <a:rPr kumimoji="0" lang="el-GR" sz="2400" b="0" i="0" u="none" strike="noStrike" kern="1200" cap="none" spc="0" normalizeH="0" baseline="0" noProof="0" dirty="0">
                <a:ln>
                  <a:noFill/>
                </a:ln>
                <a:solidFill>
                  <a:srgbClr val="7030A0"/>
                </a:solidFill>
                <a:effectLst/>
                <a:uLnTx/>
                <a:uFillTx/>
                <a:ea typeface="+mn-ea"/>
                <a:cs typeface="+mn-cs"/>
              </a:rPr>
              <a:t>) Ενοριακή Κατήχηση</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χωρίς την ενορία δεν νοείται κατήχηση.</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Φορείς = όλοι οι βαπτισμένοι πιστοί.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Η προσφορά κάθε μέλους είναι ανάλογη προς το χάρισμα.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Οι γονείς βοηθούν το έργο της κατήχησης.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άθε</a:t>
            </a:r>
            <a:r>
              <a:rPr kumimoji="0" lang="el-GR" sz="2400" b="0" i="0" u="none" strike="noStrike" kern="1200" cap="none" spc="0" normalizeH="0" baseline="0" noProof="0" dirty="0">
                <a:ln>
                  <a:noFill/>
                </a:ln>
                <a:solidFill>
                  <a:srgbClr val="0070C0"/>
                </a:solidFill>
                <a:effectLst/>
                <a:uLnTx/>
                <a:uFillTx/>
                <a:ea typeface="+mn-ea"/>
                <a:cs typeface="+mn-cs"/>
              </a:rPr>
              <a:t> πιστός = δέκτης, συζητητής και συνεργάτης.</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Όχι απροβλημάτιστη προσαρμογή.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Ουσιαστική εξάρτηση από το τρίπτυχο: κήρυγμα, εορτή, ζωή. </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Στόχος να βιώσουν τα μέλη ότι η πίστη στο</a:t>
            </a:r>
            <a:r>
              <a:rPr lang="el-GR" sz="2400" dirty="0">
                <a:solidFill>
                  <a:srgbClr val="0070C0"/>
                </a:solidFill>
              </a:rPr>
              <a:t>ν</a:t>
            </a:r>
            <a:r>
              <a:rPr kumimoji="0" lang="el-GR" sz="2400" b="0" i="0" u="none" strike="noStrike" kern="1200" cap="none" spc="0" normalizeH="0" baseline="0" noProof="0" dirty="0">
                <a:ln>
                  <a:noFill/>
                </a:ln>
                <a:solidFill>
                  <a:srgbClr val="0070C0"/>
                </a:solidFill>
                <a:effectLst/>
                <a:uLnTx/>
                <a:uFillTx/>
                <a:ea typeface="+mn-ea"/>
                <a:cs typeface="+mn-cs"/>
              </a:rPr>
              <a:t> Χριστό, η προσφερόμενη σωτηρία είναι πηγή γεμάτη νόημα ζωής.</a:t>
            </a:r>
          </a:p>
          <a:p>
            <a:pPr marL="274320" marR="0" lvl="0" indent="-274320" algn="just"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ορεία</a:t>
            </a:r>
            <a:r>
              <a:rPr kumimoji="0" lang="el-GR" sz="2400" b="0" i="0" u="none" strike="noStrike" kern="1200" cap="none" spc="0" normalizeH="0" baseline="0" noProof="0" dirty="0">
                <a:ln>
                  <a:noFill/>
                </a:ln>
                <a:solidFill>
                  <a:srgbClr val="0070C0"/>
                </a:solidFill>
                <a:effectLst/>
                <a:uLnTx/>
                <a:uFillTx/>
                <a:ea typeface="+mn-ea"/>
                <a:cs typeface="+mn-cs"/>
              </a:rPr>
              <a:t> συμμετοχής </a:t>
            </a: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ροσχολικής</a:t>
            </a:r>
            <a:r>
              <a:rPr kumimoji="0" lang="el-GR" sz="2400" b="0" i="0" u="none" strike="noStrike" kern="1200" cap="none" spc="0" normalizeH="0" baseline="0" noProof="0" dirty="0">
                <a:ln>
                  <a:noFill/>
                </a:ln>
                <a:solidFill>
                  <a:srgbClr val="0070C0"/>
                </a:solidFill>
                <a:effectLst/>
                <a:uLnTx/>
                <a:uFillTx/>
                <a:ea typeface="+mn-ea"/>
                <a:cs typeface="+mn-cs"/>
              </a:rPr>
              <a:t> συνυπευθυνότητας και εκκλησιαστικής εμπειρίας.</a:t>
            </a:r>
          </a:p>
        </p:txBody>
      </p:sp>
    </p:spTree>
    <p:extLst>
      <p:ext uri="{BB962C8B-B14F-4D97-AF65-F5344CB8AC3E}">
        <p14:creationId xmlns:p14="http://schemas.microsoft.com/office/powerpoint/2010/main" val="198789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4CFED-BF46-6EC3-38E7-AFD4E40D320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9E2FB9C-3D08-D09E-7EEC-3D19A14F5FE9}"/>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8561FFA-2E91-7204-31CD-C4E75AB50F6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FA7F73D-55F2-5DFC-CB74-51A542DFCA4A}"/>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52C2ED49-31CC-C3F0-1300-DA35C8F0055F}"/>
              </a:ext>
            </a:extLst>
          </p:cNvPr>
          <p:cNvSpPr txBox="1"/>
          <p:nvPr/>
        </p:nvSpPr>
        <p:spPr>
          <a:xfrm>
            <a:off x="37080" y="938227"/>
            <a:ext cx="9135000" cy="522945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7030A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β</a:t>
            </a:r>
            <a:r>
              <a:rPr kumimoji="0" lang="el-GR" sz="2400" b="0" i="0" u="none" strike="noStrike" kern="1200" cap="none" spc="0" normalizeH="0" baseline="0" noProof="0" dirty="0">
                <a:ln>
                  <a:noFill/>
                </a:ln>
                <a:solidFill>
                  <a:srgbClr val="7030A0"/>
                </a:solidFill>
                <a:effectLst/>
                <a:uLnTx/>
                <a:uFillTx/>
                <a:ea typeface="+mn-ea"/>
                <a:cs typeface="+mn-cs"/>
              </a:rPr>
              <a:t>) </a:t>
            </a:r>
            <a:r>
              <a:rPr lang="el-GR" sz="2400" dirty="0">
                <a:solidFill>
                  <a:srgbClr val="7030A0"/>
                </a:solidFill>
              </a:rPr>
              <a:t>Χ</a:t>
            </a:r>
            <a:r>
              <a:rPr kumimoji="0" lang="el-GR" sz="2400" b="0" i="0" u="none" strike="noStrike" kern="1200" cap="none" spc="0" normalizeH="0" baseline="0" noProof="0" dirty="0" err="1">
                <a:ln>
                  <a:noFill/>
                </a:ln>
                <a:solidFill>
                  <a:srgbClr val="7030A0"/>
                </a:solidFill>
                <a:effectLst/>
                <a:uLnTx/>
                <a:uFillTx/>
                <a:ea typeface="+mn-ea"/>
                <a:cs typeface="+mn-cs"/>
              </a:rPr>
              <a:t>ριστιανική</a:t>
            </a:r>
            <a:r>
              <a:rPr kumimoji="0" lang="el-GR" sz="2400" b="0" i="0" u="none" strike="noStrike" kern="1200" cap="none" spc="0" normalizeH="0" baseline="0" noProof="0" dirty="0">
                <a:ln>
                  <a:noFill/>
                </a:ln>
                <a:solidFill>
                  <a:srgbClr val="7030A0"/>
                </a:solidFill>
                <a:effectLst/>
                <a:uLnTx/>
                <a:uFillTx/>
                <a:ea typeface="+mn-ea"/>
                <a:cs typeface="+mn-cs"/>
              </a:rPr>
              <a:t> αγωγή παιδιών προσχολικής ηλικίας</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7030A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Σκόπιμη η σύνδεση θρησκευτικής γνώσης και πράξης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όχι δογματική διδασκαλία, αλλά βιωματική</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Ευαγγελικά αναγνώσματα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Μεθοδολογία: διήγηση, παιχνίδι, </a:t>
            </a:r>
            <a:r>
              <a:rPr kumimoji="0" lang="el-GR" sz="2400" b="0" i="0" u="none" strike="noStrike" kern="1200" cap="none" spc="0" normalizeH="0" baseline="0" noProof="0" dirty="0" err="1">
                <a:ln>
                  <a:noFill/>
                </a:ln>
                <a:solidFill>
                  <a:srgbClr val="0070C0"/>
                </a:solidFill>
                <a:effectLst/>
                <a:uLnTx/>
                <a:uFillTx/>
                <a:ea typeface="+mn-ea"/>
                <a:cs typeface="+mn-cs"/>
              </a:rPr>
              <a:t>υπόδυση</a:t>
            </a:r>
            <a:r>
              <a:rPr kumimoji="0" lang="el-GR" sz="2400" b="0" i="0" u="none" strike="noStrike" kern="1200" cap="none" spc="0" normalizeH="0" baseline="0" noProof="0" dirty="0">
                <a:ln>
                  <a:noFill/>
                </a:ln>
                <a:solidFill>
                  <a:srgbClr val="0070C0"/>
                </a:solidFill>
                <a:effectLst/>
                <a:uLnTx/>
                <a:uFillTx/>
                <a:ea typeface="+mn-ea"/>
                <a:cs typeface="+mn-cs"/>
              </a:rPr>
              <a:t> ρόλων, μουσική,</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(να σταθούν για λίγο μπροστά σε εικόνα)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Γιορτές και λατρευτικές συνάξεις ολοκληρώνουν το πρόγραμμα του νηπιαγωγείου.     </a:t>
            </a:r>
          </a:p>
        </p:txBody>
      </p:sp>
      <p:sp>
        <p:nvSpPr>
          <p:cNvPr id="3" name="TextBox 2">
            <a:extLst>
              <a:ext uri="{FF2B5EF4-FFF2-40B4-BE49-F238E27FC236}">
                <a16:creationId xmlns:a16="http://schemas.microsoft.com/office/drawing/2014/main" id="{AF646AB8-1D56-2A73-7FB7-DF3A9600B906}"/>
              </a:ext>
            </a:extLst>
          </p:cNvPr>
          <p:cNvSpPr txBox="1"/>
          <p:nvPr/>
        </p:nvSpPr>
        <p:spPr>
          <a:xfrm>
            <a:off x="281354" y="415007"/>
            <a:ext cx="86633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FFFFFF"/>
                </a:solidFill>
                <a:effectLst/>
                <a:uLnTx/>
                <a:uFillTx/>
                <a:latin typeface="+mj-lt"/>
                <a:ea typeface="+mn-ea"/>
                <a:cs typeface="+mn-cs"/>
              </a:rPr>
              <a:t>2. Κατηχητικοί και </a:t>
            </a:r>
            <a:r>
              <a:rPr kumimoji="0" lang="el-GR" sz="2800" b="1" i="0" u="none" strike="noStrike" kern="1200" cap="none" spc="0" normalizeH="0" baseline="0" noProof="0" dirty="0" err="1">
                <a:ln>
                  <a:noFill/>
                </a:ln>
                <a:solidFill>
                  <a:srgbClr val="FFFFFF"/>
                </a:solidFill>
                <a:effectLst/>
                <a:uLnTx/>
                <a:uFillTx/>
                <a:latin typeface="+mj-lt"/>
                <a:ea typeface="+mn-ea"/>
                <a:cs typeface="+mn-cs"/>
              </a:rPr>
              <a:t>Χριστιανοπαιδαγωγικοί</a:t>
            </a:r>
            <a:r>
              <a:rPr kumimoji="0" lang="el-GR" sz="2800" b="1" i="0" u="none" strike="noStrike" kern="1200" cap="none" spc="0" normalizeH="0" baseline="0" noProof="0" dirty="0">
                <a:ln>
                  <a:noFill/>
                </a:ln>
                <a:solidFill>
                  <a:srgbClr val="FFFFFF"/>
                </a:solidFill>
                <a:effectLst/>
                <a:uLnTx/>
                <a:uFillTx/>
                <a:latin typeface="+mj-lt"/>
                <a:ea typeface="+mn-ea"/>
                <a:cs typeface="+mn-cs"/>
              </a:rPr>
              <a:t> θεσμοί </a:t>
            </a:r>
            <a:endParaRPr kumimoji="0" lang="el-GR" sz="2800" b="0" i="0" u="none" strike="noStrike" kern="1200" cap="none" spc="0" normalizeH="0" baseline="0" noProof="0" dirty="0">
              <a:ln>
                <a:noFill/>
              </a:ln>
              <a:solidFill>
                <a:srgbClr val="FFFFFF"/>
              </a:solidFill>
              <a:effectLst/>
              <a:uLnTx/>
              <a:uFillTx/>
              <a:latin typeface="+mj-lt"/>
              <a:ea typeface="+mn-ea"/>
              <a:cs typeface="+mn-cs"/>
            </a:endParaRPr>
          </a:p>
        </p:txBody>
      </p:sp>
    </p:spTree>
    <p:extLst>
      <p:ext uri="{BB962C8B-B14F-4D97-AF65-F5344CB8AC3E}">
        <p14:creationId xmlns:p14="http://schemas.microsoft.com/office/powerpoint/2010/main" val="4183208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47CEB-8D45-6B11-405D-9D41A2E1F3F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7D55937-76DB-68A7-8E8F-A23D831D65C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18B0C27-A0E4-7814-EB11-438086AE360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A400C33-7E1D-F311-E7CA-706622EBCD8A}"/>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E040DE97-FE61-A985-4BD5-4BE91D1DA01D}"/>
              </a:ext>
            </a:extLst>
          </p:cNvPr>
          <p:cNvSpPr txBox="1"/>
          <p:nvPr/>
        </p:nvSpPr>
        <p:spPr>
          <a:xfrm>
            <a:off x="154311" y="1213543"/>
            <a:ext cx="9135000" cy="5229450"/>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7030A0"/>
                </a:solidFill>
              </a:rPr>
              <a:t>γ</a:t>
            </a:r>
            <a:r>
              <a:rPr kumimoji="0" lang="el-GR" sz="2400" b="0" i="0" u="none" strike="noStrike" kern="1200" cap="none" spc="0" normalizeH="0" baseline="0" noProof="0" dirty="0">
                <a:ln>
                  <a:noFill/>
                </a:ln>
                <a:solidFill>
                  <a:srgbClr val="7030A0"/>
                </a:solidFill>
                <a:effectLst/>
                <a:uLnTx/>
                <a:uFillTx/>
                <a:ea typeface="+mn-ea"/>
                <a:cs typeface="+mn-cs"/>
              </a:rPr>
              <a:t>) Το μάθημα των Θρησκευτικών-Παιδείας και ελληνορθόδοξης κληρονομιάς:</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7030A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Ευρωπαϊκό παιδευτικό δάνειο.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προσαρμόστηκε στις απαιτήσεις της ελληνικής κοινωνίας.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Διατήρηση ιδιαιτερότητας της ταυτότητας του νεοέλληνα.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err="1">
                <a:ln>
                  <a:noFill/>
                </a:ln>
                <a:solidFill>
                  <a:srgbClr val="0070C0"/>
                </a:solidFill>
                <a:effectLst/>
                <a:uLnTx/>
                <a:uFillTx/>
                <a:ea typeface="+mn-ea"/>
                <a:cs typeface="+mn-cs"/>
              </a:rPr>
              <a:t>Συνευθύνη</a:t>
            </a:r>
            <a:r>
              <a:rPr kumimoji="0" lang="el-GR" sz="2400" b="0" i="0" u="none" strike="noStrike" kern="1200" cap="none" spc="0" normalizeH="0" baseline="0" noProof="0" dirty="0">
                <a:ln>
                  <a:noFill/>
                </a:ln>
                <a:solidFill>
                  <a:srgbClr val="0070C0"/>
                </a:solidFill>
                <a:effectLst/>
                <a:uLnTx/>
                <a:uFillTx/>
                <a:ea typeface="+mn-ea"/>
                <a:cs typeface="+mn-cs"/>
              </a:rPr>
              <a:t> της εκκλησίας.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Προσανατολισμός Αναλυτικών </a:t>
            </a: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ρογραμμάτων</a:t>
            </a:r>
            <a:r>
              <a:rPr kumimoji="0" lang="el-GR" sz="2400" b="0" i="0" u="none" strike="noStrike" kern="1200" cap="none" spc="0" normalizeH="0" baseline="0" noProof="0" dirty="0">
                <a:ln>
                  <a:noFill/>
                </a:ln>
                <a:solidFill>
                  <a:srgbClr val="0070C0"/>
                </a:solidFill>
                <a:effectLst/>
                <a:uLnTx/>
                <a:uFillTx/>
                <a:ea typeface="+mn-ea"/>
                <a:cs typeface="+mn-cs"/>
              </a:rPr>
              <a:t> στην Ορθόδοξη πίστη και ζωή.</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πανακατήχηση</a:t>
            </a:r>
            <a:r>
              <a:rPr kumimoji="0" lang="el-GR" sz="2400" b="0" i="0" u="none" strike="noStrike" kern="1200" cap="none" spc="0" normalizeH="0" baseline="0" noProof="0" dirty="0">
                <a:ln>
                  <a:noFill/>
                </a:ln>
                <a:solidFill>
                  <a:srgbClr val="0070C0"/>
                </a:solidFill>
                <a:effectLst/>
                <a:uLnTx/>
                <a:uFillTx/>
                <a:ea typeface="+mn-ea"/>
                <a:cs typeface="+mn-cs"/>
              </a:rPr>
              <a:t> των εντός της εκκλησίας ενηλίκων που είναι υπεύθυνοι αγωγής παιδιών και εφήβων.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Ψυχοπαιδαγωγική θεμελίωση σκοπού και περιεχομένου μαθήματος.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
        <p:nvSpPr>
          <p:cNvPr id="3" name="TextBox 2">
            <a:extLst>
              <a:ext uri="{FF2B5EF4-FFF2-40B4-BE49-F238E27FC236}">
                <a16:creationId xmlns:a16="http://schemas.microsoft.com/office/drawing/2014/main" id="{94D4E605-0444-3DBE-0FA8-F80350C9BEB4}"/>
              </a:ext>
            </a:extLst>
          </p:cNvPr>
          <p:cNvSpPr txBox="1"/>
          <p:nvPr/>
        </p:nvSpPr>
        <p:spPr>
          <a:xfrm>
            <a:off x="281354" y="415007"/>
            <a:ext cx="86633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FFFFFF"/>
                </a:solidFill>
                <a:effectLst/>
                <a:uLnTx/>
                <a:uFillTx/>
                <a:latin typeface="+mj-lt"/>
                <a:ea typeface="+mn-ea"/>
                <a:cs typeface="+mn-cs"/>
              </a:rPr>
              <a:t>2. Κατηχητικοί και </a:t>
            </a:r>
            <a:r>
              <a:rPr kumimoji="0" lang="el-GR" sz="2800" b="1" i="0" u="none" strike="noStrike" kern="1200" cap="none" spc="0" normalizeH="0" baseline="0" noProof="0" dirty="0" err="1">
                <a:ln>
                  <a:noFill/>
                </a:ln>
                <a:solidFill>
                  <a:srgbClr val="FFFFFF"/>
                </a:solidFill>
                <a:effectLst/>
                <a:uLnTx/>
                <a:uFillTx/>
                <a:latin typeface="+mj-lt"/>
                <a:ea typeface="+mn-ea"/>
                <a:cs typeface="+mn-cs"/>
              </a:rPr>
              <a:t>Χριστιανοπαιδαγωγικοί</a:t>
            </a:r>
            <a:r>
              <a:rPr kumimoji="0" lang="el-GR" sz="2800" b="1" i="0" u="none" strike="noStrike" kern="1200" cap="none" spc="0" normalizeH="0" baseline="0" noProof="0" dirty="0">
                <a:ln>
                  <a:noFill/>
                </a:ln>
                <a:solidFill>
                  <a:srgbClr val="FFFFFF"/>
                </a:solidFill>
                <a:effectLst/>
                <a:uLnTx/>
                <a:uFillTx/>
                <a:latin typeface="+mj-lt"/>
                <a:ea typeface="+mn-ea"/>
                <a:cs typeface="+mn-cs"/>
              </a:rPr>
              <a:t> θεσμοί </a:t>
            </a:r>
            <a:endParaRPr kumimoji="0" lang="el-GR" sz="2800" b="0" i="0" u="none" strike="noStrike" kern="1200" cap="none" spc="0" normalizeH="0" baseline="0" noProof="0" dirty="0">
              <a:ln>
                <a:noFill/>
              </a:ln>
              <a:solidFill>
                <a:srgbClr val="FFFFFF"/>
              </a:solidFill>
              <a:effectLst/>
              <a:uLnTx/>
              <a:uFillTx/>
              <a:latin typeface="+mj-lt"/>
              <a:ea typeface="+mn-ea"/>
              <a:cs typeface="+mn-cs"/>
            </a:endParaRPr>
          </a:p>
        </p:txBody>
      </p:sp>
    </p:spTree>
    <p:extLst>
      <p:ext uri="{BB962C8B-B14F-4D97-AF65-F5344CB8AC3E}">
        <p14:creationId xmlns:p14="http://schemas.microsoft.com/office/powerpoint/2010/main" val="21688730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70145-1FD5-68FA-183A-23C0D944C41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B98441E-20A9-F022-6A5C-DDDB3FBAA16A}"/>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36BE1D3-1CE8-1400-76C3-81C269AC4D0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A1FAA39-8268-ACE0-9FAC-E91E3DFC9EE0}"/>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3F546F74-AE51-F10D-5CB2-A1DC16DAB321}"/>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7030A0"/>
                </a:solidFill>
                <a:effectLst/>
                <a:uLnTx/>
                <a:uFillTx/>
                <a:ea typeface="+mn-ea"/>
                <a:cs typeface="+mn-cs"/>
              </a:rPr>
              <a:t>Το μάθημα των θρησκευτικών και η σύγχρονη σχολική πραγματικότητα:</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7030A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ea typeface="+mn-ea"/>
                <a:cs typeface="+mn-cs"/>
              </a:rPr>
              <a:t>Πολιτεία και πιστοί εμπιστεύονται το σχολείο για τη διαπαιδαγώγηση των μαθητών.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ea typeface="+mn-ea"/>
                <a:cs typeface="+mn-cs"/>
              </a:rPr>
              <a:t>Κυριαρχία τεχνολογίας, πρόκληση τεχνολογικού αλφαβητισμού.</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ea typeface="+mn-ea"/>
                <a:cs typeface="+mn-cs"/>
              </a:rPr>
              <a:t>Έλλειψη ενδιαφέροντος για τον τρόπο σύνδεσης της προσφερόμενης γνώσης στο σχολείο με τον διαχειριστή αυτής της γνώσης που θα κατανοήσει καθημερινά κοινωνικά προβλήματα, θα συνεργαστεί, θα διαπραγματευτεί.</a:t>
            </a:r>
            <a:endParaRPr lang="el-GR" sz="2400" dirty="0">
              <a:solidFill>
                <a:srgbClr val="0070C0"/>
              </a:solidFill>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err="1">
                <a:ln>
                  <a:noFill/>
                </a:ln>
                <a:solidFill>
                  <a:srgbClr val="0070C0"/>
                </a:solidFill>
                <a:effectLst/>
                <a:uLnTx/>
                <a:uFillTx/>
                <a:ea typeface="+mn-ea"/>
                <a:cs typeface="+mn-cs"/>
              </a:rPr>
              <a:t>Μετανεωτερικότητα</a:t>
            </a:r>
            <a:r>
              <a:rPr lang="el-GR" sz="2400" dirty="0">
                <a:solidFill>
                  <a:srgbClr val="0070C0"/>
                </a:solidFill>
              </a:rPr>
              <a:t>: εννοιολογική υποβάθμιση της γνώσης που μετατρέπεται σε καταναλωτικό αγαθό και εξαρτάται από τη χρήση της,  αν μετατραπεί σε ευλογία ή δυστυχία.</a:t>
            </a:r>
            <a:endParaRPr kumimoji="0" lang="el-GR" sz="2400" b="0" i="0" u="none" strike="noStrike" kern="1200" cap="none" spc="0" normalizeH="0" baseline="0" noProof="0" dirty="0">
              <a:ln>
                <a:noFill/>
              </a:ln>
              <a:solidFill>
                <a:srgbClr val="0070C0"/>
              </a:solidFill>
              <a:effectLst/>
              <a:uLnTx/>
              <a:uFillTx/>
              <a:ea typeface="+mn-ea"/>
              <a:cs typeface="+mn-cs"/>
            </a:endParaRPr>
          </a:p>
        </p:txBody>
      </p:sp>
      <p:sp>
        <p:nvSpPr>
          <p:cNvPr id="3" name="TextBox 2">
            <a:extLst>
              <a:ext uri="{FF2B5EF4-FFF2-40B4-BE49-F238E27FC236}">
                <a16:creationId xmlns:a16="http://schemas.microsoft.com/office/drawing/2014/main" id="{546CFE3B-C74C-9B57-5E59-B9BA8BEF6A81}"/>
              </a:ext>
            </a:extLst>
          </p:cNvPr>
          <p:cNvSpPr txBox="1"/>
          <p:nvPr/>
        </p:nvSpPr>
        <p:spPr>
          <a:xfrm>
            <a:off x="281354" y="415007"/>
            <a:ext cx="86633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FFFFFF"/>
                </a:solidFill>
                <a:effectLst/>
                <a:uLnTx/>
                <a:uFillTx/>
                <a:latin typeface="+mj-lt"/>
                <a:ea typeface="+mn-ea"/>
                <a:cs typeface="+mn-cs"/>
              </a:rPr>
              <a:t>2. Κατηχητικοί και </a:t>
            </a:r>
            <a:r>
              <a:rPr kumimoji="0" lang="el-GR" sz="2800" b="1" i="0" u="none" strike="noStrike" kern="1200" cap="none" spc="0" normalizeH="0" baseline="0" noProof="0" dirty="0" err="1">
                <a:ln>
                  <a:noFill/>
                </a:ln>
                <a:solidFill>
                  <a:srgbClr val="FFFFFF"/>
                </a:solidFill>
                <a:effectLst/>
                <a:uLnTx/>
                <a:uFillTx/>
                <a:latin typeface="+mj-lt"/>
                <a:ea typeface="+mn-ea"/>
                <a:cs typeface="+mn-cs"/>
              </a:rPr>
              <a:t>Χριστιανοπαιδαγωγικοί</a:t>
            </a:r>
            <a:r>
              <a:rPr kumimoji="0" lang="el-GR" sz="2800" b="1" i="0" u="none" strike="noStrike" kern="1200" cap="none" spc="0" normalizeH="0" baseline="0" noProof="0" dirty="0">
                <a:ln>
                  <a:noFill/>
                </a:ln>
                <a:solidFill>
                  <a:srgbClr val="FFFFFF"/>
                </a:solidFill>
                <a:effectLst/>
                <a:uLnTx/>
                <a:uFillTx/>
                <a:latin typeface="+mj-lt"/>
                <a:ea typeface="+mn-ea"/>
                <a:cs typeface="+mn-cs"/>
              </a:rPr>
              <a:t> θεσμοί </a:t>
            </a:r>
            <a:endParaRPr kumimoji="0" lang="el-GR" sz="2800" b="0" i="0" u="none" strike="noStrike" kern="1200" cap="none" spc="0" normalizeH="0" baseline="0" noProof="0" dirty="0">
              <a:ln>
                <a:noFill/>
              </a:ln>
              <a:solidFill>
                <a:srgbClr val="FFFFFF"/>
              </a:solidFill>
              <a:effectLst/>
              <a:uLnTx/>
              <a:uFillTx/>
              <a:latin typeface="+mj-lt"/>
              <a:ea typeface="+mn-ea"/>
              <a:cs typeface="+mn-cs"/>
            </a:endParaRPr>
          </a:p>
        </p:txBody>
      </p:sp>
    </p:spTree>
    <p:extLst>
      <p:ext uri="{BB962C8B-B14F-4D97-AF65-F5344CB8AC3E}">
        <p14:creationId xmlns:p14="http://schemas.microsoft.com/office/powerpoint/2010/main" val="42525146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0" name="object 2"/>
          <p:cNvPicPr/>
          <p:nvPr/>
        </p:nvPicPr>
        <p:blipFill>
          <a:blip r:embed="rId2"/>
          <a:stretch/>
        </p:blipFill>
        <p:spPr>
          <a:xfrm>
            <a:off x="0" y="0"/>
            <a:ext cx="9143280" cy="6857280"/>
          </a:xfrm>
          <a:prstGeom prst="rect">
            <a:avLst/>
          </a:prstGeom>
          <a:noFill/>
          <a:ln w="0">
            <a:noFill/>
          </a:ln>
        </p:spPr>
      </p:pic>
      <p:sp>
        <p:nvSpPr>
          <p:cNvPr id="101" name="PlaceHolder 1"/>
          <p:cNvSpPr>
            <a:spLocks noGrp="1"/>
          </p:cNvSpPr>
          <p:nvPr>
            <p:ph type="title"/>
          </p:nvPr>
        </p:nvSpPr>
        <p:spPr>
          <a:xfrm>
            <a:off x="650880" y="2978640"/>
            <a:ext cx="8187480" cy="628200"/>
          </a:xfrm>
          <a:prstGeom prst="rect">
            <a:avLst/>
          </a:prstGeom>
          <a:noFill/>
          <a:ln w="0">
            <a:noFill/>
          </a:ln>
        </p:spPr>
        <p:txBody>
          <a:bodyPr lIns="0" tIns="12600" rIns="0" bIns="0" anchor="t">
            <a:noAutofit/>
          </a:bodyPr>
          <a:lstStyle/>
          <a:p>
            <a:pPr marL="12600" indent="0">
              <a:lnSpc>
                <a:spcPct val="100000"/>
              </a:lnSpc>
              <a:spcBef>
                <a:spcPts val="99"/>
              </a:spcBef>
              <a:buNone/>
              <a:tabLst>
                <a:tab pos="0" algn="l"/>
              </a:tabLst>
            </a:pPr>
            <a:r>
              <a:rPr lang="el-GR" sz="4000" b="0" u="none" strike="noStrike">
                <a:solidFill>
                  <a:srgbClr val="0070C0"/>
                </a:solidFill>
                <a:uFillTx/>
                <a:latin typeface="Calibri"/>
              </a:rPr>
              <a:t>Σας ευχαριστώ για την προσοχή σας!</a:t>
            </a:r>
            <a:endParaRPr lang="el-GR" sz="4000" b="0" u="none" strike="noStrike">
              <a:solidFill>
                <a:srgbClr val="000000"/>
              </a:solidFill>
              <a:uFillTx/>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 name="object 8"/>
          <p:cNvPicPr/>
          <p:nvPr/>
        </p:nvPicPr>
        <p:blipFill>
          <a:blip r:embed="rId2"/>
          <a:stretch/>
        </p:blipFill>
        <p:spPr>
          <a:xfrm>
            <a:off x="0" y="0"/>
            <a:ext cx="9143280" cy="6857280"/>
          </a:xfrm>
          <a:prstGeom prst="rect">
            <a:avLst/>
          </a:prstGeom>
          <a:noFill/>
          <a:ln w="0">
            <a:noFill/>
          </a:ln>
        </p:spPr>
      </p:pic>
      <p:sp>
        <p:nvSpPr>
          <p:cNvPr id="61" name="11 - TextBox 3"/>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2" name="TextBox 61"/>
          <p:cNvSpPr txBox="1"/>
          <p:nvPr/>
        </p:nvSpPr>
        <p:spPr>
          <a:xfrm>
            <a:off x="37800" y="98852"/>
            <a:ext cx="9106200" cy="957092"/>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chemeClr val="bg1"/>
                </a:solidFill>
                <a:latin typeface="+mj-lt"/>
              </a:rPr>
              <a:t>α</a:t>
            </a:r>
            <a:r>
              <a:rPr kumimoji="0" lang="el-GR" altLang="el-GR" sz="2400" b="0" i="0" u="none" strike="noStrike" kern="1200" cap="none" spc="0" normalizeH="0" baseline="0" noProof="0" dirty="0">
                <a:ln>
                  <a:noFill/>
                </a:ln>
                <a:solidFill>
                  <a:schemeClr val="bg1"/>
                </a:solidFill>
                <a:effectLst/>
                <a:uLnTx/>
                <a:uFillTx/>
                <a:latin typeface="+mj-lt"/>
                <a:ea typeface="+mn-ea"/>
                <a:cs typeface="+mn-cs"/>
              </a:rPr>
              <a:t>) Η εκκλησία ως διαχρονική κοινωνία</a:t>
            </a:r>
          </a:p>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endPar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endParaRP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p:txBody>
      </p:sp>
      <p:sp>
        <p:nvSpPr>
          <p:cNvPr id="63" name="TextBox 62"/>
          <p:cNvSpPr txBox="1"/>
          <p:nvPr/>
        </p:nvSpPr>
        <p:spPr>
          <a:xfrm>
            <a:off x="23400" y="1055944"/>
            <a:ext cx="9135000" cy="560363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Πτώση -&gt; διαστρέβλωση κοινωνικότητας του ανθρώπου και της κοινωνικής του ζωής. </a:t>
            </a: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lang="el-GR" altLang="el-GR" sz="2400" dirty="0">
                <a:solidFill>
                  <a:srgbClr val="0070C0"/>
                </a:solidFill>
              </a:rPr>
              <a:t>Ε</a:t>
            </a:r>
            <a:r>
              <a:rPr kumimoji="0" lang="el-GR" altLang="el-GR" sz="2400" b="0" i="0" u="none" strike="noStrike" kern="1200" cap="none" spc="0" normalizeH="0" baseline="0" noProof="0" dirty="0" err="1">
                <a:ln>
                  <a:noFill/>
                </a:ln>
                <a:solidFill>
                  <a:srgbClr val="0070C0"/>
                </a:solidFill>
                <a:effectLst/>
                <a:uLnTx/>
                <a:uFillTx/>
                <a:ea typeface="+mn-ea"/>
                <a:cs typeface="+mn-cs"/>
              </a:rPr>
              <a:t>νανθρώπηση</a:t>
            </a:r>
            <a:r>
              <a:rPr kumimoji="0" lang="el-GR" altLang="el-GR" sz="2400" b="0" i="0" u="none" strike="noStrike" kern="1200" cap="none" spc="0" normalizeH="0" baseline="0" noProof="0" dirty="0">
                <a:ln>
                  <a:noFill/>
                </a:ln>
                <a:solidFill>
                  <a:srgbClr val="0070C0"/>
                </a:solidFill>
                <a:effectLst/>
                <a:uLnTx/>
                <a:uFillTx/>
                <a:ea typeface="+mn-ea"/>
                <a:cs typeface="+mn-cs"/>
              </a:rPr>
              <a:t> χριστού -&gt; εις ενότητα πάντας </a:t>
            </a:r>
            <a:r>
              <a:rPr kumimoji="0" lang="el-GR" altLang="el-GR" sz="2400" b="0" i="0" u="none" strike="noStrike" kern="1200" cap="none" spc="0" normalizeH="0" baseline="0" noProof="0" dirty="0" err="1">
                <a:ln>
                  <a:noFill/>
                </a:ln>
                <a:solidFill>
                  <a:srgbClr val="0070C0"/>
                </a:solidFill>
                <a:effectLst/>
                <a:uLnTx/>
                <a:uFillTx/>
                <a:ea typeface="+mn-ea"/>
                <a:cs typeface="+mn-cs"/>
              </a:rPr>
              <a:t>εκάλεσε</a:t>
            </a:r>
            <a:r>
              <a:rPr lang="el-GR" altLang="el-GR" sz="2400" dirty="0">
                <a:solidFill>
                  <a:srgbClr val="0070C0"/>
                </a:solidFill>
              </a:rPr>
              <a:t>ν.</a:t>
            </a: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lang="el-GR" altLang="el-GR" sz="2400" dirty="0">
                <a:solidFill>
                  <a:srgbClr val="0070C0"/>
                </a:solidFill>
              </a:rPr>
              <a:t>Αγάπη χριστού προς όλους αδιακρίτως με οντολογικό υπόβαθρο.</a:t>
            </a: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anose="05020102010507070707" pitchFamily="18"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Κυριακή προσευχή -&gt; Ο χριστός αποτελεί παράδειγμα κοινωνίας ανθρώπου με Θεό και πλησίον: </a:t>
            </a:r>
          </a:p>
          <a:p>
            <a:pPr marL="457200" marR="0" lvl="0" indent="-4572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err="1">
                <a:ln>
                  <a:noFill/>
                </a:ln>
                <a:solidFill>
                  <a:srgbClr val="0070C0"/>
                </a:solidFill>
                <a:effectLst/>
                <a:uLnTx/>
                <a:uFillTx/>
                <a:ea typeface="+mn-ea"/>
                <a:cs typeface="+mn-cs"/>
              </a:rPr>
              <a:t>υιότητα</a:t>
            </a:r>
            <a:r>
              <a:rPr kumimoji="0" lang="el-GR" altLang="el-GR" sz="2400" b="0" i="0" u="none" strike="noStrike" kern="1200" cap="none" spc="0" normalizeH="0" baseline="0" noProof="0" dirty="0">
                <a:ln>
                  <a:noFill/>
                </a:ln>
                <a:solidFill>
                  <a:srgbClr val="0070C0"/>
                </a:solidFill>
                <a:effectLst/>
                <a:uLnTx/>
                <a:uFillTx/>
                <a:ea typeface="+mn-ea"/>
                <a:cs typeface="+mn-cs"/>
              </a:rPr>
              <a:t> ανθρώπου</a:t>
            </a:r>
          </a:p>
          <a:p>
            <a:pPr marL="457200" marR="0" lvl="0" indent="-4572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lang="el-GR" altLang="el-GR" sz="2400" dirty="0">
                <a:solidFill>
                  <a:srgbClr val="0070C0"/>
                </a:solidFill>
              </a:rPr>
              <a:t>α</a:t>
            </a:r>
            <a:r>
              <a:rPr kumimoji="0" lang="el-GR" altLang="el-GR" sz="2400" b="0" i="0" u="none" strike="noStrike" kern="1200" cap="none" spc="0" normalizeH="0" baseline="0" noProof="0" dirty="0" err="1">
                <a:ln>
                  <a:noFill/>
                </a:ln>
                <a:solidFill>
                  <a:srgbClr val="0070C0"/>
                </a:solidFill>
                <a:effectLst/>
                <a:uLnTx/>
                <a:uFillTx/>
                <a:ea typeface="+mn-ea"/>
                <a:cs typeface="+mn-cs"/>
              </a:rPr>
              <a:t>νιδιοτελής</a:t>
            </a:r>
            <a:r>
              <a:rPr kumimoji="0" lang="el-GR" altLang="el-GR" sz="2400" b="0" i="0" u="none" strike="noStrike" kern="1200" cap="none" spc="0" normalizeH="0" baseline="0" noProof="0" dirty="0">
                <a:ln>
                  <a:noFill/>
                </a:ln>
                <a:solidFill>
                  <a:srgbClr val="0070C0"/>
                </a:solidFill>
                <a:effectLst/>
                <a:uLnTx/>
                <a:uFillTx/>
                <a:ea typeface="+mn-ea"/>
                <a:cs typeface="+mn-cs"/>
              </a:rPr>
              <a:t> αγάπη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Κοινοβιακός μοναχισμός-&gt; Παράδειγμα κοινωνικότητας ανιδιοτελούς αγάπης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01E40-6DF5-9E84-8591-DBB3AC655FB5}"/>
            </a:ext>
          </a:extLst>
        </p:cNvPr>
        <p:cNvGrpSpPr/>
        <p:nvPr/>
      </p:nvGrpSpPr>
      <p:grpSpPr>
        <a:xfrm>
          <a:off x="0" y="0"/>
          <a:ext cx="0" cy="0"/>
          <a:chOff x="0" y="0"/>
          <a:chExt cx="0" cy="0"/>
        </a:xfrm>
      </p:grpSpPr>
      <p:pic>
        <p:nvPicPr>
          <p:cNvPr id="60" name="object 8">
            <a:extLst>
              <a:ext uri="{FF2B5EF4-FFF2-40B4-BE49-F238E27FC236}">
                <a16:creationId xmlns:a16="http://schemas.microsoft.com/office/drawing/2014/main" id="{C03803FE-F5FA-74D6-CC66-CDE88A5CEC06}"/>
              </a:ext>
            </a:extLst>
          </p:cNvPr>
          <p:cNvPicPr/>
          <p:nvPr/>
        </p:nvPicPr>
        <p:blipFill>
          <a:blip r:embed="rId2"/>
          <a:stretch/>
        </p:blipFill>
        <p:spPr>
          <a:xfrm>
            <a:off x="0" y="0"/>
            <a:ext cx="9143280" cy="6857280"/>
          </a:xfrm>
          <a:prstGeom prst="rect">
            <a:avLst/>
          </a:prstGeom>
          <a:noFill/>
          <a:ln w="0">
            <a:noFill/>
          </a:ln>
        </p:spPr>
      </p:pic>
      <p:sp>
        <p:nvSpPr>
          <p:cNvPr id="61" name="11 - TextBox 3">
            <a:extLst>
              <a:ext uri="{FF2B5EF4-FFF2-40B4-BE49-F238E27FC236}">
                <a16:creationId xmlns:a16="http://schemas.microsoft.com/office/drawing/2014/main" id="{70E8F8F6-2807-EB48-D8C8-1CFF01ABC94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2" name="TextBox 61">
            <a:extLst>
              <a:ext uri="{FF2B5EF4-FFF2-40B4-BE49-F238E27FC236}">
                <a16:creationId xmlns:a16="http://schemas.microsoft.com/office/drawing/2014/main" id="{E87B0B5F-6E42-B231-EA12-7BB5412F6D6A}"/>
              </a:ext>
            </a:extLst>
          </p:cNvPr>
          <p:cNvSpPr txBox="1"/>
          <p:nvPr/>
        </p:nvSpPr>
        <p:spPr>
          <a:xfrm>
            <a:off x="37800" y="98852"/>
            <a:ext cx="9106200" cy="858240"/>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α</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Η εκκλησία ως διαχρονική κοινωνία</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p:txBody>
      </p:sp>
      <p:sp>
        <p:nvSpPr>
          <p:cNvPr id="63" name="TextBox 62">
            <a:extLst>
              <a:ext uri="{FF2B5EF4-FFF2-40B4-BE49-F238E27FC236}">
                <a16:creationId xmlns:a16="http://schemas.microsoft.com/office/drawing/2014/main" id="{02519EB1-EE93-CE7F-E5DC-4659A9F9C508}"/>
              </a:ext>
            </a:extLst>
          </p:cNvPr>
          <p:cNvSpPr txBox="1"/>
          <p:nvPr/>
        </p:nvSpPr>
        <p:spPr>
          <a:xfrm>
            <a:off x="23400" y="1055944"/>
            <a:ext cx="9135000" cy="560363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Εκκλησία αποτελεί ένα σώμα με κεφαλή τον Χριστό </a:t>
            </a:r>
            <a:r>
              <a:rPr kumimoji="0" lang="el-GR" alt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a:t>
            </a: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ένωση και συνύπαρξη θείου με ανθρώπινο, πνευματικού με υλικό, ουράνιο με επίγειο.</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Εκκλησία= </a:t>
            </a:r>
            <a:r>
              <a:rPr kumimoji="0" lang="el-GR" altLang="el-GR" sz="2400" b="0" i="0" u="none" strike="noStrike" kern="1200" cap="none" spc="0" normalizeH="0" baseline="0" noProof="0" dirty="0" err="1">
                <a:ln>
                  <a:noFill/>
                </a:ln>
                <a:solidFill>
                  <a:srgbClr val="0070C0"/>
                </a:solidFill>
                <a:effectLst/>
                <a:uLnTx/>
                <a:uFillTx/>
                <a:ea typeface="+mn-ea"/>
                <a:cs typeface="+mn-cs"/>
              </a:rPr>
              <a:t>Θεοσύστατη</a:t>
            </a:r>
            <a:r>
              <a:rPr kumimoji="0" lang="el-GR" altLang="el-GR" sz="2400" b="0" i="0" u="none" strike="noStrike" kern="1200" cap="none" spc="0" normalizeH="0" baseline="0" noProof="0" dirty="0">
                <a:ln>
                  <a:noFill/>
                </a:ln>
                <a:solidFill>
                  <a:srgbClr val="0070C0"/>
                </a:solidFill>
                <a:effectLst/>
                <a:uLnTx/>
                <a:uFillTx/>
                <a:ea typeface="+mn-ea"/>
                <a:cs typeface="+mn-cs"/>
              </a:rPr>
              <a:t> κοινωνία λογικών όντων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υ</a:t>
            </a:r>
            <a:r>
              <a:rPr kumimoji="0" lang="el-GR" altLang="el-GR" sz="2400" b="0" i="0" u="none" strike="noStrike" kern="1200" cap="none" spc="0" normalizeH="0" baseline="0" noProof="0" dirty="0" err="1">
                <a:ln>
                  <a:noFill/>
                </a:ln>
                <a:solidFill>
                  <a:srgbClr val="0070C0"/>
                </a:solidFill>
                <a:effectLst/>
                <a:uLnTx/>
                <a:uFillTx/>
                <a:ea typeface="+mn-ea"/>
                <a:cs typeface="+mn-cs"/>
              </a:rPr>
              <a:t>πάρχει</a:t>
            </a:r>
            <a:r>
              <a:rPr kumimoji="0" lang="el-GR" altLang="el-GR" sz="2400" b="0" i="0" u="none" strike="noStrike" kern="1200" cap="none" spc="0" normalizeH="0" baseline="0" noProof="0" dirty="0">
                <a:ln>
                  <a:noFill/>
                </a:ln>
                <a:solidFill>
                  <a:srgbClr val="0070C0"/>
                </a:solidFill>
                <a:effectLst/>
                <a:uLnTx/>
                <a:uFillTx/>
                <a:ea typeface="+mn-ea"/>
                <a:cs typeface="+mn-cs"/>
              </a:rPr>
              <a:t> για τον άνθρωπο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προσλαμβάνει το ανθρώπινο με σκοπό </a:t>
            </a:r>
            <a:r>
              <a:rPr lang="el-GR" altLang="el-GR" sz="2400" dirty="0">
                <a:solidFill>
                  <a:srgbClr val="0070C0"/>
                </a:solidFill>
              </a:rPr>
              <a:t>τη</a:t>
            </a:r>
            <a:r>
              <a:rPr kumimoji="0" lang="el-GR" altLang="el-GR" sz="2400" b="0" i="0" u="none" strike="noStrike" kern="1200" cap="none" spc="0" normalizeH="0" baseline="0" noProof="0" dirty="0">
                <a:ln>
                  <a:noFill/>
                </a:ln>
                <a:solidFill>
                  <a:srgbClr val="0070C0"/>
                </a:solidFill>
                <a:effectLst/>
                <a:uLnTx/>
                <a:uFillTx/>
                <a:ea typeface="+mn-ea"/>
                <a:cs typeface="+mn-cs"/>
              </a:rPr>
              <a:t>ν εν Χριστώ αποκατάσταση και τελείωσή του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Επικοινωνία πιστού με τον Τριαδικό </a:t>
            </a:r>
            <a:r>
              <a:rPr lang="el-GR" altLang="el-GR" sz="2400" dirty="0">
                <a:solidFill>
                  <a:srgbClr val="0070C0"/>
                </a:solidFill>
              </a:rPr>
              <a:t>Θ</a:t>
            </a:r>
            <a:r>
              <a:rPr kumimoji="0" lang="el-GR" altLang="el-GR" sz="2400" b="0" i="0" u="none" strike="noStrike" kern="1200" cap="none" spc="0" normalizeH="0" baseline="0" noProof="0" dirty="0" err="1">
                <a:ln>
                  <a:noFill/>
                </a:ln>
                <a:solidFill>
                  <a:srgbClr val="0070C0"/>
                </a:solidFill>
                <a:effectLst/>
                <a:uLnTx/>
                <a:uFillTx/>
                <a:ea typeface="+mn-ea"/>
                <a:cs typeface="+mn-cs"/>
              </a:rPr>
              <a:t>εό</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24399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5E21E-3E54-43F0-1F71-4B33933CB61E}"/>
            </a:ext>
          </a:extLst>
        </p:cNvPr>
        <p:cNvGrpSpPr/>
        <p:nvPr/>
      </p:nvGrpSpPr>
      <p:grpSpPr>
        <a:xfrm>
          <a:off x="0" y="0"/>
          <a:ext cx="0" cy="0"/>
          <a:chOff x="0" y="0"/>
          <a:chExt cx="0" cy="0"/>
        </a:xfrm>
      </p:grpSpPr>
      <p:pic>
        <p:nvPicPr>
          <p:cNvPr id="60" name="object 8">
            <a:extLst>
              <a:ext uri="{FF2B5EF4-FFF2-40B4-BE49-F238E27FC236}">
                <a16:creationId xmlns:a16="http://schemas.microsoft.com/office/drawing/2014/main" id="{B8DE7DEF-3E12-F0E5-FF4D-7264DA65E4E6}"/>
              </a:ext>
            </a:extLst>
          </p:cNvPr>
          <p:cNvPicPr/>
          <p:nvPr/>
        </p:nvPicPr>
        <p:blipFill>
          <a:blip r:embed="rId2"/>
          <a:stretch/>
        </p:blipFill>
        <p:spPr>
          <a:xfrm>
            <a:off x="0" y="0"/>
            <a:ext cx="9143280" cy="6857280"/>
          </a:xfrm>
          <a:prstGeom prst="rect">
            <a:avLst/>
          </a:prstGeom>
          <a:noFill/>
          <a:ln w="0">
            <a:noFill/>
          </a:ln>
        </p:spPr>
      </p:pic>
      <p:sp>
        <p:nvSpPr>
          <p:cNvPr id="61" name="11 - TextBox 3">
            <a:extLst>
              <a:ext uri="{FF2B5EF4-FFF2-40B4-BE49-F238E27FC236}">
                <a16:creationId xmlns:a16="http://schemas.microsoft.com/office/drawing/2014/main" id="{8CA244C5-1412-18D6-9709-06E0AB2006F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2" name="TextBox 61">
            <a:extLst>
              <a:ext uri="{FF2B5EF4-FFF2-40B4-BE49-F238E27FC236}">
                <a16:creationId xmlns:a16="http://schemas.microsoft.com/office/drawing/2014/main" id="{1EC4A11B-065E-981A-C1E0-07F96F632EAF}"/>
              </a:ext>
            </a:extLst>
          </p:cNvPr>
          <p:cNvSpPr txBox="1"/>
          <p:nvPr/>
        </p:nvSpPr>
        <p:spPr>
          <a:xfrm>
            <a:off x="37800" y="98852"/>
            <a:ext cx="9106200" cy="957092"/>
          </a:xfrm>
          <a:prstGeom prst="rect">
            <a:avLst/>
          </a:prstGeom>
          <a:noFill/>
          <a:ln w="0">
            <a:noFill/>
          </a:ln>
        </p:spPr>
        <p:txBody>
          <a:bodyPr lIns="90000" tIns="45000" rIns="90000" bIns="45000" anchor="t">
            <a:noAutofit/>
          </a:bodyPr>
          <a:lstStyle/>
          <a:p>
            <a:pPr marL="514350" marR="0" lvl="0" indent="-514350" algn="ctr" defTabSz="914400" rtl="0" eaLnBrk="1" fontAlgn="auto" latinLnBrk="0" hangingPunct="1">
              <a:lnSpc>
                <a:spcPct val="100000"/>
              </a:lnSpc>
              <a:spcBef>
                <a:spcPts val="0"/>
              </a:spcBef>
              <a:spcAft>
                <a:spcPts val="0"/>
              </a:spcAft>
              <a:buClrTx/>
              <a:buSzTx/>
              <a:buFontTx/>
              <a:buAutoNum type="arabicPeriod"/>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α</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Η εκκλησία ως παιδαγωγούσα κοινωνία</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p:txBody>
      </p:sp>
      <p:sp>
        <p:nvSpPr>
          <p:cNvPr id="63" name="TextBox 62">
            <a:extLst>
              <a:ext uri="{FF2B5EF4-FFF2-40B4-BE49-F238E27FC236}">
                <a16:creationId xmlns:a16="http://schemas.microsoft.com/office/drawing/2014/main" id="{68E6398F-8B4A-CE85-9E4B-852C0B65B486}"/>
              </a:ext>
            </a:extLst>
          </p:cNvPr>
          <p:cNvSpPr txBox="1"/>
          <p:nvPr/>
        </p:nvSpPr>
        <p:spPr>
          <a:xfrm>
            <a:off x="23400" y="1055944"/>
            <a:ext cx="9135000" cy="560363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0070C0"/>
              </a:solidFill>
              <a:latin typeface="Palatino Linotype" panose="02040502050505030304" pitchFamily="18" charset="0"/>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7030A0"/>
                </a:solidFill>
              </a:rPr>
              <a:t>Τ</a:t>
            </a:r>
            <a:r>
              <a:rPr kumimoji="0" lang="el-GR" altLang="el-GR" sz="2400" b="0" i="0" u="none" strike="noStrike" kern="1200" cap="none" spc="0" normalizeH="0" baseline="0" noProof="0" dirty="0">
                <a:ln>
                  <a:noFill/>
                </a:ln>
                <a:solidFill>
                  <a:srgbClr val="7030A0"/>
                </a:solidFill>
                <a:effectLst/>
                <a:uLnTx/>
                <a:uFillTx/>
                <a:ea typeface="+mn-ea"/>
                <a:cs typeface="+mn-cs"/>
              </a:rPr>
              <a:t>ον κοινωνικό χαρακτήρα της εκκλησίας εκφράζουν:</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τα ονόματα: σώμα, καινή κτίση, κοινωνία πιστών</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τα ονόματα των διακονούντων: επίσκοποι, πρεσβύτεροι, διάκονοι </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Σύνδεση λατρείας με τα βιοτικά προβλήματα των πιστών</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Χριστός</a:t>
            </a:r>
            <a:r>
              <a:rPr lang="el-GR" altLang="el-GR" sz="2400" dirty="0">
                <a:solidFill>
                  <a:srgbClr val="0070C0"/>
                </a:solidFill>
              </a:rPr>
              <a:t>= επίκεντρο της λατρείας =&gt; δημιουργία Εκκλησίας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lang="el-GR" altLang="el-GR" sz="2400" dirty="0">
                <a:solidFill>
                  <a:srgbClr val="0070C0"/>
                </a:solidFill>
              </a:rPr>
              <a:t>Εσωτερική μεταμόρφωση του ανθρώπου =&gt; πραγματική κοινωνικότητα  </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303466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object 9"/>
          <p:cNvPicPr/>
          <p:nvPr/>
        </p:nvPicPr>
        <p:blipFill>
          <a:blip r:embed="rId2"/>
          <a:stretch/>
        </p:blipFill>
        <p:spPr>
          <a:xfrm>
            <a:off x="0" y="0"/>
            <a:ext cx="9143280" cy="6857280"/>
          </a:xfrm>
          <a:prstGeom prst="rect">
            <a:avLst/>
          </a:prstGeom>
          <a:noFill/>
          <a:ln w="0">
            <a:noFill/>
          </a:ln>
        </p:spPr>
      </p:pic>
      <p:sp>
        <p:nvSpPr>
          <p:cNvPr id="65" name="11 - TextBox 4"/>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6" name="TextBox 65"/>
          <p:cNvSpPr txBox="1"/>
          <p:nvPr/>
        </p:nvSpPr>
        <p:spPr>
          <a:xfrm>
            <a:off x="32940" y="93785"/>
            <a:ext cx="9106200" cy="914400"/>
          </a:xfrm>
          <a:prstGeom prst="rect">
            <a:avLst/>
          </a:prstGeom>
          <a:noFill/>
          <a:ln w="0">
            <a:noFill/>
          </a:ln>
        </p:spPr>
        <p:txBody>
          <a:bodyPr lIns="90000" tIns="45000" rIns="90000" bIns="45000" anchor="t">
            <a:noAutofit/>
          </a:bodyPr>
          <a:lstStyle/>
          <a:p>
            <a:pPr marL="514350" indent="-514350" algn="ctr">
              <a:buAutoNum type="arabicPeriod"/>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chemeClr val="bg1"/>
                </a:solidFill>
                <a:latin typeface="+mj-lt"/>
              </a:rPr>
              <a:t>β</a:t>
            </a:r>
            <a:r>
              <a:rPr kumimoji="0" lang="el-GR" altLang="el-GR" sz="2400" b="0" i="0" u="none" strike="noStrike" kern="1200" cap="none" spc="0" normalizeH="0" baseline="0" noProof="0" dirty="0">
                <a:ln>
                  <a:noFill/>
                </a:ln>
                <a:solidFill>
                  <a:schemeClr val="bg1"/>
                </a:solidFill>
                <a:effectLst/>
                <a:uLnTx/>
                <a:uFillTx/>
                <a:latin typeface="+mj-lt"/>
                <a:ea typeface="+mn-ea"/>
                <a:cs typeface="+mn-cs"/>
              </a:rPr>
              <a:t>) Η ενορία ως τοπική εκκλησιαστική κοινωνία</a:t>
            </a:r>
          </a:p>
          <a:p>
            <a:pPr marL="342900" indent="-342900" algn="ctr">
              <a:buAutoNum type="arabicPeriod"/>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a:p>
            <a:pPr algn="ctr"/>
            <a:r>
              <a:rPr kumimoji="0" lang="el-GR" sz="2800" b="0" i="0" u="none" strike="noStrike" kern="1200" cap="none" spc="0" normalizeH="0" baseline="0" noProof="0" dirty="0">
                <a:ln>
                  <a:noFill/>
                </a:ln>
                <a:solidFill>
                  <a:schemeClr val="bg2"/>
                </a:solidFill>
                <a:effectLst/>
                <a:uLnTx/>
                <a:uFillTx/>
                <a:latin typeface="Trebuchet MS" panose="020B0603020202020204"/>
                <a:ea typeface="+mj-ea"/>
                <a:cs typeface="+mj-cs"/>
              </a:rPr>
              <a:t> </a:t>
            </a:r>
            <a:endParaRPr lang="el-GR" sz="1800" b="1" u="none" strike="noStrike" dirty="0">
              <a:solidFill>
                <a:schemeClr val="bg2"/>
              </a:solidFill>
              <a:uFillTx/>
              <a:latin typeface="Arial"/>
            </a:endParaRPr>
          </a:p>
        </p:txBody>
      </p:sp>
      <p:sp>
        <p:nvSpPr>
          <p:cNvPr id="67" name="TextBox 66"/>
          <p:cNvSpPr txBox="1"/>
          <p:nvPr/>
        </p:nvSpPr>
        <p:spPr>
          <a:xfrm>
            <a:off x="32940" y="1155967"/>
            <a:ext cx="9135000" cy="5162772"/>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Ενορία = πρωταρχικός πυρήνας κοινωνικής εκκλησιαστικής ζωής =&gt; μοναστική και κοσμική.</a:t>
            </a:r>
          </a:p>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0070C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Μοναστική κοινωνία: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τροφοδοτεί πνευματικά την κοσμική</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πρότυπο κοινωνικής ενσωμάτωσης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ορθόδοξη αντίληψη κοινότητας, κοινωνίας προσώπων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προάγει το κατά </a:t>
            </a:r>
            <a:r>
              <a:rPr lang="el-GR" altLang="el-GR" sz="2400" dirty="0">
                <a:solidFill>
                  <a:srgbClr val="0070C0"/>
                </a:solidFill>
              </a:rPr>
              <a:t>Χ</a:t>
            </a:r>
            <a:r>
              <a:rPr kumimoji="0" lang="el-GR" altLang="el-GR" sz="2400" b="0" i="0" u="none" strike="noStrike" kern="1200" cap="none" spc="0" normalizeH="0" baseline="0" noProof="0" dirty="0" err="1">
                <a:ln>
                  <a:noFill/>
                </a:ln>
                <a:solidFill>
                  <a:srgbClr val="0070C0"/>
                </a:solidFill>
                <a:effectLst/>
                <a:uLnTx/>
                <a:uFillTx/>
                <a:ea typeface="+mn-ea"/>
                <a:cs typeface="+mn-cs"/>
              </a:rPr>
              <a:t>ριστόν</a:t>
            </a:r>
            <a:r>
              <a:rPr kumimoji="0" lang="el-GR" altLang="el-GR" sz="2400" b="0" i="0" u="none" strike="noStrike" kern="1200" cap="none" spc="0" normalizeH="0" baseline="0" noProof="0" dirty="0">
                <a:ln>
                  <a:noFill/>
                </a:ln>
                <a:solidFill>
                  <a:srgbClr val="0070C0"/>
                </a:solidFill>
                <a:effectLst/>
                <a:uLnTx/>
                <a:uFillTx/>
                <a:ea typeface="+mn-ea"/>
                <a:cs typeface="+mn-cs"/>
              </a:rPr>
              <a:t> ιδεώδες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D692C-A28F-1179-6A3F-FC094AF58E3A}"/>
            </a:ext>
          </a:extLst>
        </p:cNvPr>
        <p:cNvGrpSpPr/>
        <p:nvPr/>
      </p:nvGrpSpPr>
      <p:grpSpPr>
        <a:xfrm>
          <a:off x="0" y="0"/>
          <a:ext cx="0" cy="0"/>
          <a:chOff x="0" y="0"/>
          <a:chExt cx="0" cy="0"/>
        </a:xfrm>
      </p:grpSpPr>
      <p:pic>
        <p:nvPicPr>
          <p:cNvPr id="64" name="object 9">
            <a:extLst>
              <a:ext uri="{FF2B5EF4-FFF2-40B4-BE49-F238E27FC236}">
                <a16:creationId xmlns:a16="http://schemas.microsoft.com/office/drawing/2014/main" id="{DFCC5440-0A0C-AF2A-B557-49F275E22F77}"/>
              </a:ext>
            </a:extLst>
          </p:cNvPr>
          <p:cNvPicPr/>
          <p:nvPr/>
        </p:nvPicPr>
        <p:blipFill>
          <a:blip r:embed="rId2"/>
          <a:stretch/>
        </p:blipFill>
        <p:spPr>
          <a:xfrm>
            <a:off x="0" y="0"/>
            <a:ext cx="9143280" cy="6857280"/>
          </a:xfrm>
          <a:prstGeom prst="rect">
            <a:avLst/>
          </a:prstGeom>
          <a:noFill/>
          <a:ln w="0">
            <a:noFill/>
          </a:ln>
        </p:spPr>
      </p:pic>
      <p:sp>
        <p:nvSpPr>
          <p:cNvPr id="65" name="11 - TextBox 4">
            <a:extLst>
              <a:ext uri="{FF2B5EF4-FFF2-40B4-BE49-F238E27FC236}">
                <a16:creationId xmlns:a16="http://schemas.microsoft.com/office/drawing/2014/main" id="{0C41BC2F-5434-C7A4-2433-4C9E570CEBB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6" name="TextBox 65">
            <a:extLst>
              <a:ext uri="{FF2B5EF4-FFF2-40B4-BE49-F238E27FC236}">
                <a16:creationId xmlns:a16="http://schemas.microsoft.com/office/drawing/2014/main" id="{251C4C7F-84E5-B910-8442-4AA1AF93D4A8}"/>
              </a:ext>
            </a:extLst>
          </p:cNvPr>
          <p:cNvSpPr txBox="1"/>
          <p:nvPr/>
        </p:nvSpPr>
        <p:spPr>
          <a:xfrm>
            <a:off x="32940" y="0"/>
            <a:ext cx="9106200" cy="731449"/>
          </a:xfrm>
          <a:prstGeom prst="rect">
            <a:avLst/>
          </a:prstGeom>
          <a:noFill/>
          <a:ln w="0">
            <a:noFill/>
          </a:ln>
        </p:spPr>
        <p:txBody>
          <a:bodyPr lIns="90000" tIns="45000" rIns="90000" bIns="45000" anchor="t">
            <a:noAutofit/>
          </a:bodyPr>
          <a:lstStyle/>
          <a:p>
            <a:pPr marL="514350" indent="-514350" algn="ctr">
              <a:buAutoNum type="arabicPeriod"/>
            </a:pPr>
            <a:r>
              <a:rPr kumimoji="0" lang="el-GR" sz="2800" b="0" i="0" u="none" strike="noStrike" kern="1200" cap="none" spc="0" normalizeH="0" baseline="0" noProof="0" dirty="0">
                <a:ln>
                  <a:noFill/>
                </a:ln>
                <a:solidFill>
                  <a:srgbClr val="EEECE1"/>
                </a:solidFill>
                <a:effectLst/>
                <a:uLnTx/>
                <a:uFillTx/>
                <a:latin typeface="+mj-lt"/>
                <a:ea typeface="+mn-ea"/>
                <a:cs typeface="+mn-cs"/>
              </a:rPr>
              <a:t>Μορφωτικές κοινότητες</a:t>
            </a:r>
          </a:p>
          <a:p>
            <a:pPr marL="0" marR="0" lvl="0" indent="0" algn="ctr"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FFFFFF"/>
                </a:solidFill>
                <a:latin typeface="+mj-lt"/>
              </a:rPr>
              <a:t>β</a:t>
            </a:r>
            <a:r>
              <a:rPr kumimoji="0" lang="el-GR" altLang="el-GR" sz="2400" b="0" i="0" u="none" strike="noStrike" kern="1200" cap="none" spc="0" normalizeH="0" baseline="0" noProof="0" dirty="0">
                <a:ln>
                  <a:noFill/>
                </a:ln>
                <a:solidFill>
                  <a:srgbClr val="FFFFFF"/>
                </a:solidFill>
                <a:effectLst/>
                <a:uLnTx/>
                <a:uFillTx/>
                <a:latin typeface="+mj-lt"/>
                <a:ea typeface="+mn-ea"/>
                <a:cs typeface="+mn-cs"/>
              </a:rPr>
              <a:t>) Η ενορία ως τοπική εκκλησιαστική κοινωνία</a:t>
            </a:r>
          </a:p>
          <a:p>
            <a:pPr marL="342900" indent="-342900" algn="ctr">
              <a:buAutoNum type="arabicPeriod"/>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a:p>
            <a:pPr algn="ctr"/>
            <a:r>
              <a:rPr kumimoji="0" lang="el-GR" sz="2800" b="0" i="0" u="none" strike="noStrike" kern="1200" cap="none" spc="0" normalizeH="0" baseline="0" noProof="0" dirty="0">
                <a:ln>
                  <a:noFill/>
                </a:ln>
                <a:solidFill>
                  <a:schemeClr val="bg2"/>
                </a:solidFill>
                <a:effectLst/>
                <a:uLnTx/>
                <a:uFillTx/>
                <a:latin typeface="Trebuchet MS" panose="020B0603020202020204"/>
                <a:ea typeface="+mj-ea"/>
                <a:cs typeface="+mj-cs"/>
              </a:rPr>
              <a:t> </a:t>
            </a:r>
            <a:endParaRPr lang="el-GR" sz="1800" b="1" u="none" strike="noStrike" dirty="0">
              <a:solidFill>
                <a:schemeClr val="bg2"/>
              </a:solidFill>
              <a:uFillTx/>
              <a:latin typeface="Arial"/>
            </a:endParaRPr>
          </a:p>
        </p:txBody>
      </p:sp>
      <p:sp>
        <p:nvSpPr>
          <p:cNvPr id="67" name="TextBox 66">
            <a:extLst>
              <a:ext uri="{FF2B5EF4-FFF2-40B4-BE49-F238E27FC236}">
                <a16:creationId xmlns:a16="http://schemas.microsoft.com/office/drawing/2014/main" id="{5753666D-9287-69B3-9228-88EF36B3C01B}"/>
              </a:ext>
            </a:extLst>
          </p:cNvPr>
          <p:cNvSpPr txBox="1"/>
          <p:nvPr/>
        </p:nvSpPr>
        <p:spPr>
          <a:xfrm>
            <a:off x="32940" y="1155967"/>
            <a:ext cx="9135000" cy="5162772"/>
          </a:xfrm>
          <a:prstGeom prst="rect">
            <a:avLst/>
          </a:prstGeom>
          <a:noFill/>
          <a:ln w="0">
            <a:noFill/>
          </a:ln>
        </p:spPr>
        <p:txBody>
          <a:bodyPr lIns="90000" tIns="45000" rIns="90000" bIns="45000" anchor="t">
            <a:noAutofit/>
          </a:bodyPr>
          <a:lstStyle/>
          <a:p>
            <a:pPr marL="457200" marR="0" lvl="0" indent="-457200" algn="l" defTabSz="914400" rtl="0" eaLnBrk="1" fontAlgn="base" latinLnBrk="0" hangingPunct="1">
              <a:lnSpc>
                <a:spcPct val="100000"/>
              </a:lnSpc>
              <a:spcBef>
                <a:spcPts val="575"/>
              </a:spcBef>
              <a:spcAft>
                <a:spcPct val="0"/>
              </a:spcAft>
              <a:buClr>
                <a:srgbClr val="D34817"/>
              </a:buClr>
              <a:buSzPct val="85000"/>
              <a:buAutoNum type="arabicPeriod"/>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ενορία κύτταρο και </a:t>
            </a:r>
            <a:r>
              <a:rPr kumimoji="0" lang="el-GR" altLang="el-GR" sz="2400" b="0" i="0" u="none" strike="noStrike" kern="1200" cap="none" spc="0" normalizeH="0" baseline="0" noProof="0" dirty="0" err="1">
                <a:ln>
                  <a:noFill/>
                </a:ln>
                <a:solidFill>
                  <a:srgbClr val="0070C0"/>
                </a:solidFill>
                <a:effectLst/>
                <a:uLnTx/>
                <a:uFillTx/>
                <a:ea typeface="+mn-ea"/>
                <a:cs typeface="+mn-cs"/>
              </a:rPr>
              <a:t>σμικρογραφία</a:t>
            </a:r>
            <a:r>
              <a:rPr kumimoji="0" lang="el-GR" altLang="el-GR" sz="2400" b="0" i="0" u="none" strike="noStrike" kern="1200" cap="none" spc="0" normalizeH="0" baseline="0" noProof="0" dirty="0">
                <a:ln>
                  <a:noFill/>
                </a:ln>
                <a:solidFill>
                  <a:srgbClr val="0070C0"/>
                </a:solidFill>
                <a:effectLst/>
                <a:uLnTx/>
                <a:uFillTx/>
                <a:ea typeface="+mn-ea"/>
                <a:cs typeface="+mn-cs"/>
              </a:rPr>
              <a:t> της εκκλησίας.</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Τα μέλη αποκτούν ενοριακή εκκλησιαστική συνείδηση </a:t>
            </a: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σύμφωνα με τις νεότερες έρευνες σχετικά με την ενορία, διακρίνεται σε 3 διαρθρωτικά επίπεδα (</a:t>
            </a:r>
            <a:r>
              <a:rPr kumimoji="0" lang="en-US" altLang="el-GR" sz="2400" b="0" i="0" u="none" strike="noStrike" kern="1200" cap="none" spc="0" normalizeH="0" baseline="0" noProof="0" dirty="0">
                <a:ln>
                  <a:noFill/>
                </a:ln>
                <a:solidFill>
                  <a:srgbClr val="0070C0"/>
                </a:solidFill>
                <a:effectLst/>
                <a:uLnTx/>
                <a:uFillTx/>
                <a:ea typeface="+mn-ea"/>
                <a:cs typeface="+mn-cs"/>
              </a:rPr>
              <a:t>Steinkamp)</a:t>
            </a:r>
            <a:r>
              <a:rPr kumimoji="0" lang="el-GR" altLang="el-GR" sz="2400" b="0" i="0" u="none" strike="noStrike" kern="1200" cap="none" spc="0" normalizeH="0" baseline="0" noProof="0" dirty="0">
                <a:ln>
                  <a:noFill/>
                </a:ln>
                <a:solidFill>
                  <a:srgbClr val="0070C0"/>
                </a:solidFill>
                <a:effectLst/>
                <a:uLnTx/>
                <a:uFillTx/>
                <a:ea typeface="+mn-ea"/>
                <a:cs typeface="+mn-cs"/>
              </a:rPr>
              <a:t>:</a:t>
            </a:r>
          </a:p>
          <a:p>
            <a:pPr marL="514350" marR="0" lvl="0" indent="-514350" algn="l" defTabSz="914400" rtl="0" eaLnBrk="1" fontAlgn="base" latinLnBrk="0" hangingPunct="1">
              <a:lnSpc>
                <a:spcPct val="100000"/>
              </a:lnSpc>
              <a:spcBef>
                <a:spcPts val="575"/>
              </a:spcBef>
              <a:spcAft>
                <a:spcPct val="0"/>
              </a:spcAft>
              <a:buClr>
                <a:srgbClr val="D34817"/>
              </a:buClr>
              <a:buSzPct val="85000"/>
              <a:buAutoNum type="romanLcParenR"/>
              <a:tabLst/>
              <a:defRPr/>
            </a:pPr>
            <a:r>
              <a:rPr lang="el-GR" altLang="el-GR" sz="2400" dirty="0">
                <a:solidFill>
                  <a:srgbClr val="0070C0"/>
                </a:solidFill>
              </a:rPr>
              <a:t>στην ενορία με μορφή πυραμίδας στη βάση βρίσκεται το σύνολο των πιστών</a:t>
            </a:r>
            <a:r>
              <a:rPr lang="en-US" altLang="el-GR" sz="2400" dirty="0">
                <a:solidFill>
                  <a:srgbClr val="0070C0"/>
                </a:solidFill>
              </a:rPr>
              <a:t>, </a:t>
            </a:r>
            <a:r>
              <a:rPr lang="el-GR" altLang="el-GR" sz="2400" dirty="0">
                <a:solidFill>
                  <a:srgbClr val="0070C0"/>
                </a:solidFill>
              </a:rPr>
              <a:t>ο ιερέας στην κορυφή της πυραμίδας ως ποιμένας. </a:t>
            </a:r>
            <a:endParaRPr lang="en-US" altLang="el-GR" sz="2400" dirty="0">
              <a:solidFill>
                <a:srgbClr val="0070C0"/>
              </a:solidFill>
            </a:endParaRPr>
          </a:p>
          <a:p>
            <a:pPr marL="514350" marR="0" lvl="0" indent="-514350" algn="l" defTabSz="914400" rtl="0" eaLnBrk="1" fontAlgn="base" latinLnBrk="0" hangingPunct="1">
              <a:lnSpc>
                <a:spcPct val="100000"/>
              </a:lnSpc>
              <a:spcBef>
                <a:spcPts val="575"/>
              </a:spcBef>
              <a:spcAft>
                <a:spcPct val="0"/>
              </a:spcAft>
              <a:buClr>
                <a:srgbClr val="D34817"/>
              </a:buClr>
              <a:buSzPct val="85000"/>
              <a:buAutoNum type="romanLcParenR"/>
              <a:tabLst/>
              <a:defRPr/>
            </a:pPr>
            <a:r>
              <a:rPr lang="el-GR" altLang="el-GR" sz="2400" dirty="0">
                <a:solidFill>
                  <a:srgbClr val="0070C0"/>
                </a:solidFill>
              </a:rPr>
              <a:t>Δραστηριοποίηση της ενορίας ως οργανισμού ομάδας εργασίας σε διάφορους τομείς </a:t>
            </a:r>
            <a:r>
              <a:rPr lang="en-US" altLang="el-GR" sz="2400" dirty="0">
                <a:solidFill>
                  <a:srgbClr val="0070C0"/>
                </a:solidFill>
              </a:rPr>
              <a:t>(</a:t>
            </a:r>
            <a:r>
              <a:rPr lang="el-GR" altLang="el-GR" sz="2400" dirty="0">
                <a:solidFill>
                  <a:srgbClr val="0070C0"/>
                </a:solidFill>
              </a:rPr>
              <a:t>πχ φιλόπτωχο ταμείο</a:t>
            </a:r>
            <a:r>
              <a:rPr lang="en-US" altLang="el-GR" sz="2400" dirty="0">
                <a:solidFill>
                  <a:srgbClr val="0070C0"/>
                </a:solidFill>
              </a:rPr>
              <a:t>)</a:t>
            </a:r>
            <a:r>
              <a:rPr lang="el-GR" altLang="el-GR" sz="2400" dirty="0">
                <a:solidFill>
                  <a:srgbClr val="0070C0"/>
                </a:solidFill>
              </a:rPr>
              <a:t>. </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514350" marR="0" lvl="0" indent="-514350" algn="l" defTabSz="914400" rtl="0" eaLnBrk="1" fontAlgn="base" latinLnBrk="0" hangingPunct="1">
              <a:lnSpc>
                <a:spcPct val="100000"/>
              </a:lnSpc>
              <a:spcBef>
                <a:spcPts val="575"/>
              </a:spcBef>
              <a:spcAft>
                <a:spcPct val="0"/>
              </a:spcAft>
              <a:buClr>
                <a:srgbClr val="D34817"/>
              </a:buClr>
              <a:buSzPct val="85000"/>
              <a:buAutoNum type="romanLcParen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ενορία στην οποία όλα τα μέλη συμμετέχουν στη διακονία.                            </a:t>
            </a:r>
          </a:p>
        </p:txBody>
      </p:sp>
    </p:spTree>
    <p:extLst>
      <p:ext uri="{BB962C8B-B14F-4D97-AF65-F5344CB8AC3E}">
        <p14:creationId xmlns:p14="http://schemas.microsoft.com/office/powerpoint/2010/main" val="274863517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3450</TotalTime>
  <Words>3109</Words>
  <Application>Microsoft Office PowerPoint</Application>
  <PresentationFormat>Προβολή στην οθόνη (4:3)</PresentationFormat>
  <Paragraphs>369</Paragraphs>
  <Slides>44</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4</vt:i4>
      </vt:variant>
      <vt:variant>
        <vt:lpstr>Τίτλοι διαφανειών</vt:lpstr>
      </vt:variant>
      <vt:variant>
        <vt:i4>44</vt:i4>
      </vt:variant>
    </vt:vector>
  </HeadingPairs>
  <TitlesOfParts>
    <vt:vector size="57" baseType="lpstr">
      <vt:lpstr>Arial</vt:lpstr>
      <vt:lpstr>Calibri</vt:lpstr>
      <vt:lpstr>Palatino Linotype</vt:lpstr>
      <vt:lpstr>Symbol</vt:lpstr>
      <vt:lpstr>Times New Roman</vt:lpstr>
      <vt:lpstr>Trebuchet MS</vt:lpstr>
      <vt:lpstr>Wingdings</vt:lpstr>
      <vt:lpstr>Wingdings 2</vt:lpstr>
      <vt:lpstr>Wingdings 3</vt:lpstr>
      <vt:lpstr>Office Theme</vt:lpstr>
      <vt:lpstr>Office Theme</vt:lpstr>
      <vt:lpstr>Office Theme</vt:lpstr>
      <vt:lpstr>Office Theme</vt:lpstr>
      <vt:lpstr>Παρουσίαση του PowerPoint</vt:lpstr>
      <vt:lpstr>ΚΕΦΑΛΑΙΟ Ε΄</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Σας 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Mariajose</dc:creator>
  <dc:description/>
  <cp:lastModifiedBy>ΚΥΡΙΑΚΗ ΜΥΣΤΑΚΙΔΟΥ</cp:lastModifiedBy>
  <cp:revision>142</cp:revision>
  <dcterms:created xsi:type="dcterms:W3CDTF">2022-04-04T18:18:37Z</dcterms:created>
  <dcterms:modified xsi:type="dcterms:W3CDTF">2025-05-27T20:26:43Z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2020-03-26T00:00:00Z</vt:filetime>
  </property>
  <property fmtid="{D5CDD505-2E9C-101B-9397-08002B2CF9AE}" pid="3" name="Creator">
    <vt:lpwstr>Microsoft® PowerPoint® 2013</vt:lpwstr>
  </property>
  <property fmtid="{D5CDD505-2E9C-101B-9397-08002B2CF9AE}" pid="4" name="LastSaved">
    <vt:filetime>2022-04-04T00:00:00Z</vt:filetime>
  </property>
  <property fmtid="{D5CDD505-2E9C-101B-9397-08002B2CF9AE}" pid="5" name="PresentationFormat">
    <vt:lpwstr>Προβολή στην οθόνη (4:3)</vt:lpwstr>
  </property>
  <property fmtid="{D5CDD505-2E9C-101B-9397-08002B2CF9AE}" pid="6" name="Slides">
    <vt:i4>21</vt:i4>
  </property>
</Properties>
</file>