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 id="2147483654" r:id="rId3"/>
    <p:sldMasterId id="2147483659" r:id="rId4"/>
  </p:sldMasterIdLst>
  <p:sldIdLst>
    <p:sldId id="256" r:id="rId5"/>
    <p:sldId id="307" r:id="rId6"/>
    <p:sldId id="308" r:id="rId7"/>
    <p:sldId id="309" r:id="rId8"/>
    <p:sldId id="310" r:id="rId9"/>
    <p:sldId id="311" r:id="rId10"/>
    <p:sldId id="312" r:id="rId11"/>
    <p:sldId id="313" r:id="rId12"/>
    <p:sldId id="314" r:id="rId13"/>
    <p:sldId id="315" r:id="rId14"/>
    <p:sldId id="316" r:id="rId15"/>
    <p:sldId id="317" r:id="rId16"/>
    <p:sldId id="318" r:id="rId17"/>
    <p:sldId id="320" r:id="rId18"/>
    <p:sldId id="319" r:id="rId19"/>
    <p:sldId id="321" r:id="rId20"/>
    <p:sldId id="322" r:id="rId21"/>
    <p:sldId id="323" r:id="rId22"/>
    <p:sldId id="324" r:id="rId23"/>
    <p:sldId id="331" r:id="rId24"/>
    <p:sldId id="330" r:id="rId25"/>
    <p:sldId id="329" r:id="rId26"/>
    <p:sldId id="328" r:id="rId27"/>
    <p:sldId id="327" r:id="rId28"/>
    <p:sldId id="326" r:id="rId29"/>
    <p:sldId id="325" r:id="rId30"/>
    <p:sldId id="340" r:id="rId31"/>
    <p:sldId id="339" r:id="rId32"/>
    <p:sldId id="338" r:id="rId33"/>
    <p:sldId id="337" r:id="rId34"/>
    <p:sldId id="336" r:id="rId35"/>
    <p:sldId id="334" r:id="rId36"/>
    <p:sldId id="333" r:id="rId37"/>
    <p:sldId id="332" r:id="rId38"/>
    <p:sldId id="343" r:id="rId39"/>
    <p:sldId id="342" r:id="rId40"/>
    <p:sldId id="341" r:id="rId41"/>
    <p:sldId id="345" r:id="rId42"/>
    <p:sldId id="346" r:id="rId43"/>
    <p:sldId id="344" r:id="rId44"/>
    <p:sldId id="350" r:id="rId45"/>
    <p:sldId id="349" r:id="rId46"/>
    <p:sldId id="348" r:id="rId47"/>
    <p:sldId id="347" r:id="rId48"/>
    <p:sldId id="353" r:id="rId49"/>
    <p:sldId id="352" r:id="rId50"/>
    <p:sldId id="354" r:id="rId51"/>
    <p:sldId id="359" r:id="rId52"/>
    <p:sldId id="358" r:id="rId53"/>
    <p:sldId id="357" r:id="rId54"/>
    <p:sldId id="356" r:id="rId55"/>
    <p:sldId id="355" r:id="rId56"/>
    <p:sldId id="351" r:id="rId57"/>
    <p:sldId id="369" r:id="rId58"/>
    <p:sldId id="360" r:id="rId59"/>
    <p:sldId id="368" r:id="rId60"/>
    <p:sldId id="367" r:id="rId61"/>
    <p:sldId id="365" r:id="rId62"/>
    <p:sldId id="366" r:id="rId63"/>
    <p:sldId id="364" r:id="rId64"/>
    <p:sldId id="363" r:id="rId65"/>
    <p:sldId id="362" r:id="rId66"/>
    <p:sldId id="372" r:id="rId67"/>
    <p:sldId id="371" r:id="rId68"/>
    <p:sldId id="370" r:id="rId69"/>
    <p:sldId id="361" r:id="rId70"/>
    <p:sldId id="269" r:id="rId71"/>
  </p:sldIdLst>
  <p:sldSz cx="9144000" cy="6858000" type="screen4x3"/>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6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slide" Target="slides/slide6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6"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
          </p:nvPr>
        </p:nvSpPr>
        <p:spPr/>
        <p:txBody>
          <a:bodyPr/>
          <a:lstStyle/>
          <a:p>
            <a:r>
              <a:t>Footer</a:t>
            </a:r>
          </a:p>
        </p:txBody>
      </p:sp>
      <p:sp>
        <p:nvSpPr>
          <p:cNvPr id="2" name="PlaceHolder 4"/>
          <p:cNvSpPr>
            <a:spLocks noGrp="1"/>
          </p:cNvSpPr>
          <p:nvPr>
            <p:ph type="sldNum" idx="2"/>
          </p:nvPr>
        </p:nvSpPr>
        <p:spPr/>
        <p:txBody>
          <a:bodyPr/>
          <a:lstStyle/>
          <a:p>
            <a:fld id="{43A2C26D-97EB-4BCF-9B3B-EEFA8E950DF8}" type="slidenum">
              <a:t>‹#›</a:t>
            </a:fld>
            <a:endParaRPr/>
          </a:p>
        </p:txBody>
      </p:sp>
      <p:sp>
        <p:nvSpPr>
          <p:cNvPr id="3" name="PlaceHolder 5"/>
          <p:cNvSpPr>
            <a:spLocks noGrp="1"/>
          </p:cNvSpPr>
          <p:nvPr>
            <p:ph type="dt" idx="3"/>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20"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7"/>
          </p:nvPr>
        </p:nvSpPr>
        <p:spPr/>
        <p:txBody>
          <a:bodyPr/>
          <a:lstStyle/>
          <a:p>
            <a:r>
              <a:t>Footer</a:t>
            </a:r>
          </a:p>
        </p:txBody>
      </p:sp>
      <p:sp>
        <p:nvSpPr>
          <p:cNvPr id="5" name="PlaceHolder 4"/>
          <p:cNvSpPr>
            <a:spLocks noGrp="1"/>
          </p:cNvSpPr>
          <p:nvPr>
            <p:ph type="sldNum" idx="8"/>
          </p:nvPr>
        </p:nvSpPr>
        <p:spPr/>
        <p:txBody>
          <a:bodyPr/>
          <a:lstStyle/>
          <a:p>
            <a:fld id="{52DF4643-E52A-4AA0-9CFD-B6F8F5875557}" type="slidenum">
              <a:t>‹#›</a:t>
            </a:fld>
            <a:endParaRPr/>
          </a:p>
        </p:txBody>
      </p:sp>
      <p:sp>
        <p:nvSpPr>
          <p:cNvPr id="6" name="PlaceHolder 5"/>
          <p:cNvSpPr>
            <a:spLocks noGrp="1"/>
          </p:cNvSpPr>
          <p:nvPr>
            <p:ph type="dt" idx="9"/>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6"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27"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0"/>
          </p:nvPr>
        </p:nvSpPr>
        <p:spPr/>
        <p:txBody>
          <a:bodyPr/>
          <a:lstStyle/>
          <a:p>
            <a:r>
              <a:t>Footer</a:t>
            </a:r>
          </a:p>
        </p:txBody>
      </p:sp>
      <p:sp>
        <p:nvSpPr>
          <p:cNvPr id="5" name="PlaceHolder 4"/>
          <p:cNvSpPr>
            <a:spLocks noGrp="1"/>
          </p:cNvSpPr>
          <p:nvPr>
            <p:ph type="sldNum" idx="11"/>
          </p:nvPr>
        </p:nvSpPr>
        <p:spPr/>
        <p:txBody>
          <a:bodyPr/>
          <a:lstStyle/>
          <a:p>
            <a:fld id="{E6834E17-5D3C-4F67-8E24-0B6D17265CEE}" type="slidenum">
              <a:t>‹#›</a:t>
            </a:fld>
            <a:endParaRPr/>
          </a:p>
        </p:txBody>
      </p:sp>
      <p:sp>
        <p:nvSpPr>
          <p:cNvPr id="6" name="PlaceHolder 5"/>
          <p:cNvSpPr>
            <a:spLocks noGrp="1"/>
          </p:cNvSpPr>
          <p:nvPr>
            <p:ph type="dt" idx="12"/>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reserve="1">
  <p:cSld name="Title Only">
    <p:spTree>
      <p:nvGrpSpPr>
        <p:cNvPr id="1" name=""/>
        <p:cNvGrpSpPr/>
        <p:nvPr/>
      </p:nvGrpSpPr>
      <p:grpSpPr>
        <a:xfrm>
          <a:off x="0" y="0"/>
          <a:ext cx="0" cy="0"/>
          <a:chOff x="0" y="0"/>
          <a:chExt cx="0" cy="0"/>
        </a:xfrm>
      </p:grpSpPr>
      <p:sp>
        <p:nvSpPr>
          <p:cNvPr id="28"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29"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0"/>
          </p:nvPr>
        </p:nvSpPr>
        <p:spPr/>
        <p:txBody>
          <a:bodyPr/>
          <a:lstStyle/>
          <a:p>
            <a:r>
              <a:t>Footer</a:t>
            </a:r>
          </a:p>
        </p:txBody>
      </p:sp>
      <p:sp>
        <p:nvSpPr>
          <p:cNvPr id="5" name="PlaceHolder 4"/>
          <p:cNvSpPr>
            <a:spLocks noGrp="1"/>
          </p:cNvSpPr>
          <p:nvPr>
            <p:ph type="sldNum" idx="11"/>
          </p:nvPr>
        </p:nvSpPr>
        <p:spPr/>
        <p:txBody>
          <a:bodyPr/>
          <a:lstStyle/>
          <a:p>
            <a:fld id="{D20EF485-FC85-471D-A53A-5178978217A2}" type="slidenum">
              <a:t>‹#›</a:t>
            </a:fld>
            <a:endParaRPr/>
          </a:p>
        </p:txBody>
      </p:sp>
      <p:sp>
        <p:nvSpPr>
          <p:cNvPr id="6" name="PlaceHolder 5"/>
          <p:cNvSpPr>
            <a:spLocks noGrp="1"/>
          </p:cNvSpPr>
          <p:nvPr>
            <p:ph type="dt" idx="12"/>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42"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43"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6"/>
          </p:nvPr>
        </p:nvSpPr>
        <p:spPr/>
        <p:txBody>
          <a:bodyPr/>
          <a:lstStyle/>
          <a:p>
            <a:r>
              <a:t>Footer</a:t>
            </a:r>
          </a:p>
        </p:txBody>
      </p:sp>
      <p:sp>
        <p:nvSpPr>
          <p:cNvPr id="5" name="PlaceHolder 4"/>
          <p:cNvSpPr>
            <a:spLocks noGrp="1"/>
          </p:cNvSpPr>
          <p:nvPr>
            <p:ph type="sldNum" idx="17"/>
          </p:nvPr>
        </p:nvSpPr>
        <p:spPr/>
        <p:txBody>
          <a:bodyPr/>
          <a:lstStyle/>
          <a:p>
            <a:fld id="{03CBE448-D34A-455D-89ED-C30098F2167A}" type="slidenum">
              <a:t>‹#›</a:t>
            </a:fld>
            <a:endParaRPr/>
          </a:p>
        </p:txBody>
      </p:sp>
      <p:sp>
        <p:nvSpPr>
          <p:cNvPr id="6" name="PlaceHolder 5"/>
          <p:cNvSpPr>
            <a:spLocks noGrp="1"/>
          </p:cNvSpPr>
          <p:nvPr>
            <p:ph type="dt" idx="18"/>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6"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2" name="PlaceHolder 3"/>
          <p:cNvSpPr>
            <a:spLocks noGrp="1"/>
          </p:cNvSpPr>
          <p:nvPr>
            <p:ph type="ftr" idx="1"/>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3" name="PlaceHolder 4"/>
          <p:cNvSpPr>
            <a:spLocks noGrp="1"/>
          </p:cNvSpPr>
          <p:nvPr>
            <p:ph type="sldNum" idx="2"/>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B4152FE8-E912-4B5F-A651-0526590F5D8C}"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4" name="PlaceHolder 5"/>
          <p:cNvSpPr>
            <a:spLocks noGrp="1"/>
          </p:cNvSpPr>
          <p:nvPr>
            <p:ph type="dt" idx="3"/>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4"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15"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16" name="PlaceHolder 3"/>
          <p:cNvSpPr>
            <a:spLocks noGrp="1"/>
          </p:cNvSpPr>
          <p:nvPr>
            <p:ph type="ftr" idx="7"/>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17" name="PlaceHolder 4"/>
          <p:cNvSpPr>
            <a:spLocks noGrp="1"/>
          </p:cNvSpPr>
          <p:nvPr>
            <p:ph type="sldNum" idx="8"/>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8D1E1B71-5067-4D79-ADDF-421E2F4B5047}"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18" name="PlaceHolder 5"/>
          <p:cNvSpPr>
            <a:spLocks noGrp="1"/>
          </p:cNvSpPr>
          <p:nvPr>
            <p:ph type="dt" idx="9"/>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1"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22"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23" name="PlaceHolder 3"/>
          <p:cNvSpPr>
            <a:spLocks noGrp="1"/>
          </p:cNvSpPr>
          <p:nvPr>
            <p:ph type="ftr" idx="10"/>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24" name="PlaceHolder 4"/>
          <p:cNvSpPr>
            <a:spLocks noGrp="1"/>
          </p:cNvSpPr>
          <p:nvPr>
            <p:ph type="sldNum" idx="11"/>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543659F6-E740-4BEA-90F9-FAAE474F7DD4}"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25" name="PlaceHolder 5"/>
          <p:cNvSpPr>
            <a:spLocks noGrp="1"/>
          </p:cNvSpPr>
          <p:nvPr>
            <p:ph type="dt" idx="12"/>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38"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39" name="PlaceHolder 3"/>
          <p:cNvSpPr>
            <a:spLocks noGrp="1"/>
          </p:cNvSpPr>
          <p:nvPr>
            <p:ph type="ftr" idx="16"/>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40" name="PlaceHolder 4"/>
          <p:cNvSpPr>
            <a:spLocks noGrp="1"/>
          </p:cNvSpPr>
          <p:nvPr>
            <p:ph type="sldNum" idx="17"/>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4DDC6924-612E-4F73-81FF-1174EFFA206C}"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41" name="PlaceHolder 5"/>
          <p:cNvSpPr>
            <a:spLocks noGrp="1"/>
          </p:cNvSpPr>
          <p:nvPr>
            <p:ph type="dt" idx="18"/>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6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4" name="object 2"/>
          <p:cNvPicPr/>
          <p:nvPr/>
        </p:nvPicPr>
        <p:blipFill>
          <a:blip r:embed="rId2">
            <a:lum bright="20000"/>
          </a:blip>
          <a:stretch/>
        </p:blipFill>
        <p:spPr>
          <a:xfrm>
            <a:off x="0" y="0"/>
            <a:ext cx="9143280" cy="6857280"/>
          </a:xfrm>
          <a:prstGeom prst="rect">
            <a:avLst/>
          </a:prstGeom>
          <a:noFill/>
          <a:ln w="0">
            <a:noFill/>
          </a:ln>
        </p:spPr>
      </p:pic>
      <p:sp>
        <p:nvSpPr>
          <p:cNvPr id="45" name="object 3"/>
          <p:cNvSpPr/>
          <p:nvPr/>
        </p:nvSpPr>
        <p:spPr>
          <a:xfrm>
            <a:off x="6400800" y="6095880"/>
            <a:ext cx="2494800" cy="378000"/>
          </a:xfrm>
          <a:prstGeom prst="rect">
            <a:avLst/>
          </a:prstGeom>
          <a:noFill/>
          <a:ln w="0">
            <a:noFill/>
          </a:ln>
        </p:spPr>
        <p:style>
          <a:lnRef idx="0">
            <a:scrgbClr r="0" g="0" b="0"/>
          </a:lnRef>
          <a:fillRef idx="0">
            <a:scrgbClr r="0" g="0" b="0"/>
          </a:fillRef>
          <a:effectRef idx="0">
            <a:scrgbClr r="0" g="0" b="0"/>
          </a:effectRef>
          <a:fontRef idx="minor"/>
        </p:style>
        <p:txBody>
          <a:bodyPr lIns="0" tIns="12600" rIns="0" bIns="0" anchor="t">
            <a:spAutoFit/>
          </a:bodyPr>
          <a:lstStyle/>
          <a:p>
            <a:pPr marL="12600" defTabSz="914400">
              <a:lnSpc>
                <a:spcPct val="100000"/>
              </a:lnSpc>
              <a:spcBef>
                <a:spcPts val="99"/>
              </a:spcBef>
            </a:pPr>
            <a:r>
              <a:rPr lang="el-GR" sz="2400" b="1" u="none" strike="noStrike" spc="-6" dirty="0">
                <a:solidFill>
                  <a:srgbClr val="006FC0"/>
                </a:solidFill>
                <a:uFillTx/>
                <a:latin typeface="Calibri"/>
              </a:rPr>
              <a:t>Ιωάννα</a:t>
            </a:r>
            <a:r>
              <a:rPr lang="el-GR" sz="2400" b="1" u="none" strike="noStrike" spc="-40" dirty="0">
                <a:solidFill>
                  <a:srgbClr val="006FC0"/>
                </a:solidFill>
                <a:uFillTx/>
                <a:latin typeface="Calibri"/>
              </a:rPr>
              <a:t> </a:t>
            </a:r>
            <a:r>
              <a:rPr lang="el-GR" sz="2400" b="1" u="none" strike="noStrike" spc="-14" dirty="0">
                <a:solidFill>
                  <a:srgbClr val="006FC0"/>
                </a:solidFill>
                <a:uFillTx/>
                <a:latin typeface="Calibri"/>
              </a:rPr>
              <a:t>Κομνηνού</a:t>
            </a:r>
            <a:endParaRPr lang="el-GR" sz="2400" b="0" u="none" strike="noStrike" dirty="0">
              <a:solidFill>
                <a:srgbClr val="000000"/>
              </a:solidFill>
              <a:uFillTx/>
              <a:latin typeface="Arial"/>
            </a:endParaRPr>
          </a:p>
        </p:txBody>
      </p:sp>
      <p:sp>
        <p:nvSpPr>
          <p:cNvPr id="46" name="object 4"/>
          <p:cNvSpPr/>
          <p:nvPr/>
        </p:nvSpPr>
        <p:spPr>
          <a:xfrm>
            <a:off x="0" y="2604240"/>
            <a:ext cx="9143280" cy="440640"/>
          </a:xfrm>
          <a:prstGeom prst="rect">
            <a:avLst/>
          </a:prstGeom>
          <a:noFill/>
          <a:ln w="0">
            <a:noFill/>
          </a:ln>
        </p:spPr>
        <p:style>
          <a:lnRef idx="0">
            <a:scrgbClr r="0" g="0" b="0"/>
          </a:lnRef>
          <a:fillRef idx="0">
            <a:scrgbClr r="0" g="0" b="0"/>
          </a:fillRef>
          <a:effectRef idx="0">
            <a:scrgbClr r="0" g="0" b="0"/>
          </a:effectRef>
          <a:fontRef idx="minor"/>
        </p:style>
        <p:txBody>
          <a:bodyPr lIns="0" tIns="13320" rIns="0" bIns="0" anchor="t">
            <a:spAutoFit/>
          </a:bodyPr>
          <a:lstStyle/>
          <a:p>
            <a:pPr algn="ctr" defTabSz="914400">
              <a:lnSpc>
                <a:spcPct val="100000"/>
              </a:lnSpc>
              <a:spcBef>
                <a:spcPts val="1191"/>
              </a:spcBef>
              <a:spcAft>
                <a:spcPts val="992"/>
              </a:spcAft>
            </a:pPr>
            <a:r>
              <a:rPr lang="el-GR" sz="2800" b="1" u="none" strike="noStrike">
                <a:solidFill>
                  <a:srgbClr val="0070C0"/>
                </a:solidFill>
                <a:uFillTx/>
                <a:latin typeface="Calibri"/>
              </a:rPr>
              <a:t>Σχολές Μαθητείας Υποψήφιων Κληρικών (ΣΜΥΚ)</a:t>
            </a:r>
            <a:endParaRPr lang="el-GR" sz="2800" b="0" u="none" strike="noStrike">
              <a:solidFill>
                <a:srgbClr val="000000"/>
              </a:solidFill>
              <a:uFillTx/>
              <a:latin typeface="Arial"/>
            </a:endParaRPr>
          </a:p>
        </p:txBody>
      </p:sp>
      <p:sp>
        <p:nvSpPr>
          <p:cNvPr id="47" name="7 - Ορθογώνιο"/>
          <p:cNvSpPr/>
          <p:nvPr/>
        </p:nvSpPr>
        <p:spPr>
          <a:xfrm>
            <a:off x="304920" y="3733920"/>
            <a:ext cx="8686080" cy="119887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el-GR" sz="3200" b="1" u="none" strike="noStrike" dirty="0">
                <a:solidFill>
                  <a:schemeClr val="lt1"/>
                </a:solidFill>
                <a:uFillTx/>
              </a:rPr>
              <a:t>Κατηχητική και Χριστιανική Παιδαγωγική</a:t>
            </a:r>
            <a:endParaRPr lang="el-GR" sz="3200" b="0" u="none" strike="noStrike" dirty="0">
              <a:solidFill>
                <a:srgbClr val="000000"/>
              </a:solidFill>
              <a:uFillTx/>
            </a:endParaRPr>
          </a:p>
          <a:p>
            <a:pPr algn="ctr" defTabSz="914400">
              <a:lnSpc>
                <a:spcPct val="100000"/>
              </a:lnSpc>
            </a:pPr>
            <a:r>
              <a:rPr lang="el-GR" sz="4000" b="1" dirty="0">
                <a:solidFill>
                  <a:srgbClr val="90C226"/>
                </a:solidFill>
                <a:ea typeface="+mj-ea"/>
                <a:cs typeface="+mj-cs"/>
              </a:rPr>
              <a:t>ΜΕΡΟΣ Β</a:t>
            </a:r>
            <a:r>
              <a:rPr kumimoji="0" lang="el-GR" sz="4000" b="0" i="0" u="none" strike="noStrike" kern="1200" cap="none" spc="0" normalizeH="0" baseline="0" noProof="0" dirty="0">
                <a:ln>
                  <a:noFill/>
                </a:ln>
                <a:solidFill>
                  <a:srgbClr val="90C226"/>
                </a:solidFill>
                <a:effectLst/>
                <a:uLnTx/>
                <a:uFillTx/>
                <a:ea typeface="+mj-ea"/>
                <a:cs typeface="+mj-cs"/>
              </a:rPr>
              <a:t>΄</a:t>
            </a:r>
            <a:endParaRPr lang="el-GR" sz="3200" b="0" u="none" strike="noStrike" dirty="0">
              <a:solidFill>
                <a:srgbClr val="000000"/>
              </a:solidFill>
              <a:uFillTx/>
            </a:endParaRPr>
          </a:p>
        </p:txBody>
      </p:sp>
      <p:pic>
        <p:nvPicPr>
          <p:cNvPr id="48" name="Εικόνα 47"/>
          <p:cNvPicPr/>
          <p:nvPr/>
        </p:nvPicPr>
        <p:blipFill>
          <a:blip r:embed="rId3"/>
          <a:stretch/>
        </p:blipFill>
        <p:spPr>
          <a:xfrm>
            <a:off x="3060000" y="900000"/>
            <a:ext cx="2541600" cy="1440000"/>
          </a:xfrm>
          <a:prstGeom prst="rect">
            <a:avLst/>
          </a:prstGeom>
          <a:noFill/>
          <a:ln w="0">
            <a:noFill/>
          </a:ln>
        </p:spPr>
      </p:pic>
      <p:pic>
        <p:nvPicPr>
          <p:cNvPr id="49" name="Εικόνα 48"/>
          <p:cNvPicPr/>
          <p:nvPr/>
        </p:nvPicPr>
        <p:blipFill>
          <a:blip r:embed="rId4"/>
          <a:stretch/>
        </p:blipFill>
        <p:spPr>
          <a:xfrm>
            <a:off x="21960" y="900000"/>
            <a:ext cx="2908080" cy="1440000"/>
          </a:xfrm>
          <a:prstGeom prst="rect">
            <a:avLst/>
          </a:prstGeom>
          <a:noFill/>
          <a:ln w="0">
            <a:noFill/>
          </a:ln>
        </p:spPr>
      </p:pic>
      <p:pic>
        <p:nvPicPr>
          <p:cNvPr id="50" name="Εικόνα 49"/>
          <p:cNvPicPr/>
          <p:nvPr/>
        </p:nvPicPr>
        <p:blipFill>
          <a:blip r:embed="rId5"/>
          <a:stretch/>
        </p:blipFill>
        <p:spPr>
          <a:xfrm>
            <a:off x="5789880" y="900000"/>
            <a:ext cx="3030120" cy="1514880"/>
          </a:xfrm>
          <a:prstGeom prst="rect">
            <a:avLst/>
          </a:prstGeom>
          <a:noFill/>
          <a:ln w="0">
            <a:noFill/>
          </a:ln>
        </p:spPr>
      </p:pic>
      <p:pic>
        <p:nvPicPr>
          <p:cNvPr id="51" name="Εικόνα 50"/>
          <p:cNvPicPr/>
          <p:nvPr/>
        </p:nvPicPr>
        <p:blipFill>
          <a:blip r:embed="rId6"/>
          <a:stretch/>
        </p:blipFill>
        <p:spPr>
          <a:xfrm>
            <a:off x="21960" y="5040"/>
            <a:ext cx="5086080" cy="894960"/>
          </a:xfrm>
          <a:prstGeom prst="rect">
            <a:avLst/>
          </a:prstGeom>
          <a:noFill/>
          <a:ln w="0">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F7D925-F93F-07F1-9DF1-6B44081ABF1B}"/>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3F2A3D8F-F49C-D8CA-3925-F076B4193509}"/>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5F6195C9-54B5-866C-DF9E-64DEED31F63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32CABF54-058C-17D1-E3BA-B978EC7B9CD6}"/>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2E2461BF-FA7F-5486-9DC4-6B323815F461}"/>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R="0" lvl="0" defTabSz="914400" rtl="0" eaLnBrk="1" fontAlgn="auto" latinLnBrk="0" hangingPunct="1">
              <a:lnSpc>
                <a:spcPct val="100000"/>
              </a:lnSpc>
              <a:spcBef>
                <a:spcPts val="580"/>
              </a:spcBef>
              <a:spcAft>
                <a:spcPts val="0"/>
              </a:spcAft>
              <a:buClr>
                <a:srgbClr val="D34817"/>
              </a:buClr>
              <a:buSzPct val="85000"/>
              <a:tabLst/>
              <a:defRPr/>
            </a:pPr>
            <a:r>
              <a:rPr kumimoji="0" lang="el-GR" sz="2400" b="1" i="0" u="none" strike="noStrike" kern="1200" cap="none" spc="0" normalizeH="0" baseline="0" noProof="0" dirty="0">
                <a:ln>
                  <a:noFill/>
                </a:ln>
                <a:solidFill>
                  <a:srgbClr val="C00000"/>
                </a:solidFill>
                <a:effectLst/>
                <a:uLnTx/>
                <a:uFillTx/>
                <a:ea typeface="+mn-ea"/>
                <a:cs typeface="+mn-cs"/>
              </a:rPr>
              <a:t>Γερμανία</a:t>
            </a:r>
            <a:r>
              <a:rPr kumimoji="0" 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Ένωση </a:t>
            </a:r>
            <a:r>
              <a:rPr kumimoji="0" lang="el-GR" sz="2400" b="0" i="0" u="none" strike="noStrike" kern="1200" cap="none" spc="0" normalizeH="0" baseline="0" noProof="0" dirty="0" err="1">
                <a:ln>
                  <a:noFill/>
                </a:ln>
                <a:solidFill>
                  <a:srgbClr val="0070C0"/>
                </a:solidFill>
                <a:effectLst/>
                <a:uLnTx/>
                <a:uFillTx/>
                <a:ea typeface="+mn-ea"/>
                <a:cs typeface="+mn-cs"/>
              </a:rPr>
              <a:t>γερμανών</a:t>
            </a:r>
            <a:r>
              <a:rPr kumimoji="0" lang="el-GR" sz="2400" b="0" i="0" u="none" strike="noStrike" kern="1200" cap="none" spc="0" normalizeH="0" baseline="0" noProof="0" dirty="0">
                <a:ln>
                  <a:noFill/>
                </a:ln>
                <a:solidFill>
                  <a:srgbClr val="0070C0"/>
                </a:solidFill>
                <a:effectLst/>
                <a:uLnTx/>
                <a:uFillTx/>
                <a:ea typeface="+mn-ea"/>
                <a:cs typeface="+mn-cs"/>
              </a:rPr>
              <a:t> φοιτητών περνά από την αντίθεση στην αντίδραση. </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1968 απόπειρα κατά ηγετικού στελέχους φοιτητικής ένωσης.</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 </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lang="el-GR" sz="2400" b="1" dirty="0">
                <a:solidFill>
                  <a:srgbClr val="7030A0"/>
                </a:solidFill>
              </a:rPr>
              <a:t>β) Αμερική </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C00000"/>
                </a:solidFill>
                <a:effectLst/>
                <a:uLnTx/>
                <a:uFillTx/>
                <a:ea typeface="+mn-ea"/>
                <a:cs typeface="+mn-cs"/>
              </a:rPr>
              <a:t>ΗΠΑ</a:t>
            </a:r>
            <a:r>
              <a:rPr kumimoji="0" lang="el-GR" sz="2400" b="0" i="0" u="none" strike="noStrike" kern="1200" cap="none" spc="0" normalizeH="0" baseline="0" noProof="0" dirty="0">
                <a:ln>
                  <a:noFill/>
                </a:ln>
                <a:solidFill>
                  <a:srgbClr val="0070C0"/>
                </a:solidFill>
                <a:effectLst/>
                <a:uLnTx/>
                <a:uFillTx/>
                <a:ea typeface="+mn-ea"/>
                <a:cs typeface="+mn-cs"/>
              </a:rPr>
              <a:t>: κινητοποίηση νέων =πολιτισμός διαφορετικότητας στη μουσική λογοτεχνία, ψυχεδελικές εμπειρίες, μελέτη ανατολικών πολιτισμών με αμερικάνικο εργατικό κίνημα, διάρρηξη δεσμών νέων με αμερικανική ιστορία, κοινωνία, εξουσία. </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err="1">
                <a:solidFill>
                  <a:srgbClr val="0070C0"/>
                </a:solidFill>
              </a:rPr>
              <a:t>Πό</a:t>
            </a:r>
            <a:r>
              <a:rPr kumimoji="0" lang="el-GR" sz="2400" b="0" i="0" u="none" strike="noStrike" kern="1200" cap="none" spc="0" normalizeH="0" baseline="0" noProof="0" dirty="0" err="1">
                <a:ln>
                  <a:noFill/>
                </a:ln>
                <a:solidFill>
                  <a:srgbClr val="0070C0"/>
                </a:solidFill>
                <a:effectLst/>
                <a:uLnTx/>
                <a:uFillTx/>
                <a:ea typeface="+mn-ea"/>
                <a:cs typeface="+mn-cs"/>
              </a:rPr>
              <a:t>λεμος</a:t>
            </a:r>
            <a:r>
              <a:rPr kumimoji="0" lang="el-GR" sz="2400" b="0" i="0" u="none" strike="noStrike" kern="1200" cap="none" spc="0" normalizeH="0" baseline="0" noProof="0" dirty="0">
                <a:ln>
                  <a:noFill/>
                </a:ln>
                <a:solidFill>
                  <a:srgbClr val="0070C0"/>
                </a:solidFill>
                <a:effectLst/>
                <a:uLnTx/>
                <a:uFillTx/>
                <a:ea typeface="+mn-ea"/>
                <a:cs typeface="+mn-cs"/>
              </a:rPr>
              <a:t> Βιετνάμ 1964: αντιδράσεις και διαμαρτυρίες νέων με καταλήψεις πανεπιστημίων, 1</a:t>
            </a:r>
            <a:r>
              <a:rPr kumimoji="0" lang="el-GR" sz="2400" b="0" i="0" u="none" strike="noStrike" kern="1200" cap="none" spc="0" normalizeH="0" baseline="30000" noProof="0" dirty="0">
                <a:ln>
                  <a:noFill/>
                </a:ln>
                <a:solidFill>
                  <a:srgbClr val="0070C0"/>
                </a:solidFill>
                <a:effectLst/>
                <a:uLnTx/>
                <a:uFillTx/>
                <a:ea typeface="+mn-ea"/>
                <a:cs typeface="+mn-cs"/>
              </a:rPr>
              <a:t>η</a:t>
            </a:r>
            <a:r>
              <a:rPr kumimoji="0" lang="el-GR" sz="2400" b="0" i="0" u="none" strike="noStrike" kern="1200" cap="none" spc="0" normalizeH="0" baseline="0" noProof="0" dirty="0">
                <a:ln>
                  <a:noFill/>
                </a:ln>
                <a:solidFill>
                  <a:srgbClr val="0070C0"/>
                </a:solidFill>
                <a:effectLst/>
                <a:uLnTx/>
                <a:uFillTx/>
                <a:ea typeface="+mn-ea"/>
                <a:cs typeface="+mn-cs"/>
              </a:rPr>
              <a:t>  διαδήλωση Ουάσιγκτον,</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αίτημα απόρριψης στρατιωτικής θητείας.  </a:t>
            </a:r>
          </a:p>
        </p:txBody>
      </p:sp>
      <p:sp>
        <p:nvSpPr>
          <p:cNvPr id="3" name="TextBox 2">
            <a:extLst>
              <a:ext uri="{FF2B5EF4-FFF2-40B4-BE49-F238E27FC236}">
                <a16:creationId xmlns:a16="http://schemas.microsoft.com/office/drawing/2014/main" id="{4FCDCE18-F51E-FDCE-4C60-43CC68942EF3}"/>
              </a:ext>
            </a:extLst>
          </p:cNvPr>
          <p:cNvSpPr txBox="1"/>
          <p:nvPr/>
        </p:nvSpPr>
        <p:spPr>
          <a:xfrm>
            <a:off x="205223" y="361928"/>
            <a:ext cx="8663354"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rPr>
              <a:t>Κατήχηση, Χριστιανική αγωγή και νεανικά κινήματα </a:t>
            </a:r>
          </a:p>
        </p:txBody>
      </p:sp>
    </p:spTree>
    <p:extLst>
      <p:ext uri="{BB962C8B-B14F-4D97-AF65-F5344CB8AC3E}">
        <p14:creationId xmlns:p14="http://schemas.microsoft.com/office/powerpoint/2010/main" val="2429381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0D363-838E-C954-1F87-4B123BF8FD69}"/>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D5F16A7-D487-7B90-5A0E-4FBF92588303}"/>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C3C2BD82-2B76-3E01-DE95-4D07334592FB}"/>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03635597-3A84-E080-11D9-9ACC7CFB64E9}"/>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73E9B4DF-424B-C909-D1D6-C2CD886FD6D3}"/>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Κίνα: </a:t>
            </a:r>
            <a:r>
              <a:rPr kumimoji="0" lang="el-GR" sz="2400" i="0" u="none" strike="noStrike" kern="1200" cap="none" spc="0" normalizeH="0" baseline="0" noProof="0" dirty="0">
                <a:ln>
                  <a:noFill/>
                </a:ln>
                <a:solidFill>
                  <a:srgbClr val="0070C0"/>
                </a:solidFill>
                <a:effectLst/>
                <a:uLnTx/>
                <a:uFillTx/>
                <a:ea typeface="+mn-ea"/>
                <a:cs typeface="+mn-cs"/>
              </a:rPr>
              <a:t>1966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kumimoji="0" lang="el-GR" sz="2400" i="0" u="none" strike="noStrike" kern="1200" cap="none" spc="0" normalizeH="0" baseline="0" noProof="0" dirty="0">
                <a:ln>
                  <a:noFill/>
                </a:ln>
                <a:solidFill>
                  <a:srgbClr val="0070C0"/>
                </a:solidFill>
                <a:effectLst/>
                <a:uLnTx/>
                <a:uFillTx/>
                <a:ea typeface="+mn-ea"/>
                <a:cs typeface="+mn-cs"/>
              </a:rPr>
              <a:t>ο </a:t>
            </a:r>
            <a:r>
              <a:rPr lang="el-GR" sz="2400" dirty="0">
                <a:solidFill>
                  <a:srgbClr val="0070C0"/>
                </a:solidFill>
              </a:rPr>
              <a:t>Μ</a:t>
            </a:r>
            <a:r>
              <a:rPr kumimoji="0" lang="el-GR" sz="2400" i="0" u="none" strike="noStrike" kern="1200" cap="none" spc="0" normalizeH="0" baseline="0" noProof="0" dirty="0" err="1">
                <a:ln>
                  <a:noFill/>
                </a:ln>
                <a:solidFill>
                  <a:srgbClr val="0070C0"/>
                </a:solidFill>
                <a:effectLst/>
                <a:uLnTx/>
                <a:uFillTx/>
                <a:ea typeface="+mn-ea"/>
                <a:cs typeface="+mn-cs"/>
              </a:rPr>
              <a:t>άο</a:t>
            </a:r>
            <a:r>
              <a:rPr kumimoji="0" lang="el-GR" sz="2400" i="0" u="none" strike="noStrike" kern="1200" cap="none" spc="0" normalizeH="0" baseline="0" noProof="0" dirty="0">
                <a:ln>
                  <a:noFill/>
                </a:ln>
                <a:solidFill>
                  <a:srgbClr val="0070C0"/>
                </a:solidFill>
                <a:effectLst/>
                <a:uLnTx/>
                <a:uFillTx/>
                <a:ea typeface="+mn-ea"/>
                <a:cs typeface="+mn-cs"/>
              </a:rPr>
              <a:t> στηρίζεται στη νεολαία, τον στρατό, τα πιστά στελέχη του = τριπλή συμμαχία.</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kumimoji="0" lang="el-GR" sz="2400" i="0" u="none" strike="noStrike" kern="1200" cap="none" spc="0" normalizeH="0" baseline="0" noProof="0" dirty="0">
                <a:ln>
                  <a:noFill/>
                </a:ln>
                <a:solidFill>
                  <a:srgbClr val="0070C0"/>
                </a:solidFill>
                <a:effectLst/>
                <a:uLnTx/>
                <a:uFillTx/>
                <a:ea typeface="+mn-ea"/>
                <a:cs typeface="+mn-cs"/>
              </a:rPr>
              <a:t>δημιουργεί στη χώρα επαναστατικές επιτροπές με το σύνθημα «ασχοληθείτε με τις κρατικές υποθέσεις».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kumimoji="0" lang="el-GR" sz="2400" i="0" u="none" strike="noStrike" kern="1200" cap="none" spc="0" normalizeH="0" baseline="0" noProof="0" dirty="0">
                <a:ln>
                  <a:noFill/>
                </a:ln>
                <a:solidFill>
                  <a:srgbClr val="0070C0"/>
                </a:solidFill>
                <a:effectLst/>
                <a:uLnTx/>
                <a:uFillTx/>
                <a:ea typeface="+mn-ea"/>
                <a:cs typeface="+mn-cs"/>
              </a:rPr>
              <a:t>1968 εκστρατείες εναντίον των συνδικάτων.</a:t>
            </a:r>
          </a:p>
          <a:p>
            <a:pPr marR="0" lvl="0" defTabSz="914400" rtl="0" eaLnBrk="1" fontAlgn="auto" latinLnBrk="0" hangingPunct="1">
              <a:lnSpc>
                <a:spcPct val="100000"/>
              </a:lnSpc>
              <a:spcBef>
                <a:spcPts val="580"/>
              </a:spcBef>
              <a:spcAft>
                <a:spcPts val="0"/>
              </a:spcAft>
              <a:buClr>
                <a:srgbClr val="D34817"/>
              </a:buClr>
              <a:buSzPct val="85000"/>
              <a:tabLst/>
              <a:defRPr/>
            </a:pPr>
            <a:r>
              <a:rPr kumimoji="0" lang="el-GR" sz="2400" b="1" i="0" u="none" strike="noStrike" kern="1200" cap="none" spc="0" normalizeH="0" baseline="0" noProof="0" dirty="0">
                <a:ln>
                  <a:noFill/>
                </a:ln>
                <a:solidFill>
                  <a:srgbClr val="7030A0"/>
                </a:solidFill>
                <a:effectLst/>
                <a:uLnTx/>
                <a:uFillTx/>
                <a:ea typeface="+mn-ea"/>
                <a:cs typeface="+mn-cs"/>
              </a:rPr>
              <a:t> </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Ιαπωνία:</a:t>
            </a:r>
            <a:r>
              <a:rPr kumimoji="0" lang="el-GR" sz="2400" b="1" i="0" u="none" strike="noStrike" kern="1200" cap="none" spc="0" normalizeH="0" baseline="0" noProof="0" dirty="0">
                <a:ln>
                  <a:noFill/>
                </a:ln>
                <a:solidFill>
                  <a:srgbClr val="C00000"/>
                </a:solidFill>
                <a:effectLst/>
                <a:uLnTx/>
                <a:uFillTx/>
                <a:ea typeface="+mn-ea"/>
                <a:cs typeface="+mn-cs"/>
              </a:rPr>
              <a:t> </a:t>
            </a:r>
            <a:r>
              <a:rPr kumimoji="0" lang="el-GR" sz="2400" i="0" u="none" strike="noStrike" kern="1200" cap="none" spc="0" normalizeH="0" baseline="0" noProof="0" dirty="0">
                <a:ln>
                  <a:noFill/>
                </a:ln>
                <a:solidFill>
                  <a:srgbClr val="0070C0"/>
                </a:solidFill>
                <a:effectLst/>
                <a:uLnTx/>
                <a:uFillTx/>
                <a:ea typeface="+mn-ea"/>
                <a:cs typeface="+mn-cs"/>
              </a:rPr>
              <a:t>1967 επιτροπές νεολαίας εναντίον του πολέμου του Βιετνάμ</a:t>
            </a:r>
            <a:r>
              <a:rPr lang="el-GR" sz="2400" dirty="0">
                <a:solidFill>
                  <a:srgbClr val="0070C0"/>
                </a:solidFill>
              </a:rPr>
              <a:t>.</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endParaRPr lang="el-GR" sz="2400" b="1" dirty="0">
              <a:solidFill>
                <a:srgbClr val="0070C0"/>
              </a:solidFill>
            </a:endParaRPr>
          </a:p>
          <a:p>
            <a:pPr marR="0" lvl="0" defTabSz="914400" rtl="0" eaLnBrk="1" fontAlgn="auto" latinLnBrk="0" hangingPunct="1">
              <a:lnSpc>
                <a:spcPct val="100000"/>
              </a:lnSpc>
              <a:spcBef>
                <a:spcPts val="580"/>
              </a:spcBef>
              <a:spcAft>
                <a:spcPts val="0"/>
              </a:spcAft>
              <a:buClr>
                <a:srgbClr val="D34817"/>
              </a:buClr>
              <a:buSzPct val="85000"/>
              <a:tabLst/>
              <a:defRPr/>
            </a:pPr>
            <a:r>
              <a:rPr kumimoji="0" lang="el-GR" sz="2400" b="1" i="0" u="none" strike="noStrike" kern="1200" cap="none" spc="0" normalizeH="0" baseline="0" noProof="0" dirty="0">
                <a:ln>
                  <a:noFill/>
                </a:ln>
                <a:solidFill>
                  <a:srgbClr val="7030A0"/>
                </a:solidFill>
                <a:effectLst/>
                <a:uLnTx/>
                <a:uFillTx/>
                <a:ea typeface="+mn-ea"/>
                <a:cs typeface="+mn-cs"/>
              </a:rPr>
              <a:t>Ελλάδα</a:t>
            </a:r>
            <a:r>
              <a:rPr kumimoji="0" lang="el-GR" sz="2400" b="1" i="0" u="none" strike="noStrike" kern="1200" cap="none" spc="0" normalizeH="0" baseline="0" noProof="0" dirty="0">
                <a:ln>
                  <a:noFill/>
                </a:ln>
                <a:solidFill>
                  <a:srgbClr val="0070C0"/>
                </a:solidFill>
                <a:effectLst/>
                <a:uLnTx/>
                <a:uFillTx/>
                <a:ea typeface="+mn-ea"/>
                <a:cs typeface="+mn-cs"/>
              </a:rPr>
              <a:t> : </a:t>
            </a:r>
            <a:r>
              <a:rPr kumimoji="0" lang="el-GR" sz="2400" i="0" u="none" strike="noStrike" kern="1200" cap="none" spc="0" normalizeH="0" baseline="0" noProof="0" dirty="0">
                <a:ln>
                  <a:noFill/>
                </a:ln>
                <a:solidFill>
                  <a:srgbClr val="0070C0"/>
                </a:solidFill>
                <a:effectLst/>
                <a:uLnTx/>
                <a:uFillTx/>
                <a:ea typeface="+mn-ea"/>
                <a:cs typeface="+mn-cs"/>
              </a:rPr>
              <a:t>1965 συμμετοχή νέων στην πολιτική ζωή. </a:t>
            </a:r>
          </a:p>
          <a:p>
            <a:pPr marR="0" lvl="0" defTabSz="914400" rtl="0" eaLnBrk="1" fontAlgn="auto" latinLnBrk="0" hangingPunct="1">
              <a:lnSpc>
                <a:spcPct val="100000"/>
              </a:lnSpc>
              <a:spcBef>
                <a:spcPts val="580"/>
              </a:spcBef>
              <a:spcAft>
                <a:spcPts val="0"/>
              </a:spcAft>
              <a:buClr>
                <a:srgbClr val="D34817"/>
              </a:buClr>
              <a:buSzPct val="85000"/>
              <a:tabLst/>
              <a:defRPr/>
            </a:pPr>
            <a:r>
              <a:rPr kumimoji="0" lang="el-GR" sz="2400" i="0" u="none" strike="noStrike" kern="1200" cap="none" spc="0" normalizeH="0" baseline="0" noProof="0" dirty="0">
                <a:ln>
                  <a:noFill/>
                </a:ln>
                <a:solidFill>
                  <a:srgbClr val="0070C0"/>
                </a:solidFill>
                <a:effectLst/>
                <a:uLnTx/>
                <a:uFillTx/>
                <a:ea typeface="+mn-ea"/>
                <a:cs typeface="+mn-cs"/>
              </a:rPr>
              <a:t>                 1973 κατάληψη </a:t>
            </a:r>
            <a:r>
              <a:rPr lang="el-GR" sz="2400" dirty="0">
                <a:solidFill>
                  <a:srgbClr val="0070C0"/>
                </a:solidFill>
              </a:rPr>
              <a:t>Π</a:t>
            </a:r>
            <a:r>
              <a:rPr kumimoji="0" lang="el-GR" sz="2400" i="0" u="none" strike="noStrike" kern="1200" cap="none" spc="0" normalizeH="0" baseline="0" noProof="0" dirty="0" err="1">
                <a:ln>
                  <a:noFill/>
                </a:ln>
                <a:solidFill>
                  <a:srgbClr val="0070C0"/>
                </a:solidFill>
                <a:effectLst/>
                <a:uLnTx/>
                <a:uFillTx/>
                <a:ea typeface="+mn-ea"/>
                <a:cs typeface="+mn-cs"/>
              </a:rPr>
              <a:t>ολυτεχνείου</a:t>
            </a:r>
            <a:r>
              <a:rPr kumimoji="0" lang="el-GR" sz="2400" i="0" u="none" strike="noStrike" kern="1200" cap="none" spc="0" normalizeH="0" baseline="0" noProof="0" dirty="0">
                <a:ln>
                  <a:noFill/>
                </a:ln>
                <a:solidFill>
                  <a:srgbClr val="0070C0"/>
                </a:solidFill>
                <a:effectLst/>
                <a:uLnTx/>
                <a:uFillTx/>
                <a:ea typeface="+mn-ea"/>
                <a:cs typeface="+mn-cs"/>
              </a:rPr>
              <a:t>. </a:t>
            </a:r>
          </a:p>
        </p:txBody>
      </p:sp>
      <p:sp>
        <p:nvSpPr>
          <p:cNvPr id="3" name="TextBox 2">
            <a:extLst>
              <a:ext uri="{FF2B5EF4-FFF2-40B4-BE49-F238E27FC236}">
                <a16:creationId xmlns:a16="http://schemas.microsoft.com/office/drawing/2014/main" id="{F9B38F42-22C9-97B2-A634-F88D4E933ACB}"/>
              </a:ext>
            </a:extLst>
          </p:cNvPr>
          <p:cNvSpPr txBox="1"/>
          <p:nvPr/>
        </p:nvSpPr>
        <p:spPr>
          <a:xfrm>
            <a:off x="205223" y="361928"/>
            <a:ext cx="8663354"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Κατήχηση, Χριστιανική αγωγή και νεανικά κινήματα </a:t>
            </a:r>
          </a:p>
        </p:txBody>
      </p:sp>
    </p:spTree>
    <p:extLst>
      <p:ext uri="{BB962C8B-B14F-4D97-AF65-F5344CB8AC3E}">
        <p14:creationId xmlns:p14="http://schemas.microsoft.com/office/powerpoint/2010/main" val="156825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BD22FC-EE3B-26DB-6CC2-A7AAA0BB737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08A8C3FB-CACF-B360-C947-785D8831871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2D8AA438-A51A-490A-E6F4-48DD617DE7C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B5C1C342-1559-60D9-538A-0D3CC0BB6E0F}"/>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5A5D3FC6-D2F4-3CAB-DADC-5E632C54EBB2}"/>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Οι νέοι στην Ελλάδα επηρεάστηκαν από τις κινήσεις των νέων της Αμερικής.</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endParaRPr lang="el-GR" sz="2400" b="1" dirty="0">
              <a:solidFill>
                <a:srgbClr val="7030A0"/>
              </a:solidFill>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Αξίζει διερεύνησης:</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Σε ποιο βαθμό τα νεανικά κινήματα μπορούν να προβληματίσουν/προσανατολίσουν σωστά τους νέους;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σε ποιο βαθμό κινδυνεύουν να αποπροσανατολιστούν;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επιβάλλεται έρευνα σε βάθος για διαπίστωση χριστιανικών θέσεων ή αντίθετων.</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παιτείται</a:t>
            </a:r>
            <a:r>
              <a:rPr kumimoji="0" lang="el-GR" sz="2400" b="0" i="0" u="none" strike="noStrike" kern="1200" cap="none" spc="0" normalizeH="0" baseline="0" noProof="0" dirty="0">
                <a:ln>
                  <a:noFill/>
                </a:ln>
                <a:solidFill>
                  <a:srgbClr val="0070C0"/>
                </a:solidFill>
                <a:effectLst/>
                <a:uLnTx/>
                <a:uFillTx/>
                <a:ea typeface="+mn-ea"/>
                <a:cs typeface="+mn-cs"/>
              </a:rPr>
              <a:t> κριτικός διάλογος με τη νεολαία. </a:t>
            </a:r>
          </a:p>
        </p:txBody>
      </p:sp>
      <p:sp>
        <p:nvSpPr>
          <p:cNvPr id="3" name="TextBox 2">
            <a:extLst>
              <a:ext uri="{FF2B5EF4-FFF2-40B4-BE49-F238E27FC236}">
                <a16:creationId xmlns:a16="http://schemas.microsoft.com/office/drawing/2014/main" id="{CBE91504-477D-6C06-6EE6-F5F3DEB71D42}"/>
              </a:ext>
            </a:extLst>
          </p:cNvPr>
          <p:cNvSpPr txBox="1"/>
          <p:nvPr/>
        </p:nvSpPr>
        <p:spPr>
          <a:xfrm>
            <a:off x="-28800" y="320554"/>
            <a:ext cx="8663354"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Κατήχηση, Χριστιανική αγωγή και νεανικά κινήματα </a:t>
            </a:r>
          </a:p>
        </p:txBody>
      </p:sp>
    </p:spTree>
    <p:extLst>
      <p:ext uri="{BB962C8B-B14F-4D97-AF65-F5344CB8AC3E}">
        <p14:creationId xmlns:p14="http://schemas.microsoft.com/office/powerpoint/2010/main" val="46481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A1E71A-1117-EFE5-C319-15CF786535D1}"/>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D4579086-402F-386E-4D80-2CC5BADD6DFB}"/>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42EF4D0A-D314-F599-182A-345DC8765151}"/>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30EA179D-7A27-44B6-9C6C-B3703514AFC3}"/>
              </a:ext>
            </a:extLst>
          </p:cNvPr>
          <p:cNvSpPr txBox="1"/>
          <p:nvPr/>
        </p:nvSpPr>
        <p:spPr>
          <a:xfrm>
            <a:off x="37080" y="93786"/>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rPr>
              <a:t>Παραμέληση, κακοποίηση και εξαφάνιση παιδιών και εφήβων </a:t>
            </a:r>
          </a:p>
        </p:txBody>
      </p:sp>
      <p:sp>
        <p:nvSpPr>
          <p:cNvPr id="99" name="TextBox 98">
            <a:extLst>
              <a:ext uri="{FF2B5EF4-FFF2-40B4-BE49-F238E27FC236}">
                <a16:creationId xmlns:a16="http://schemas.microsoft.com/office/drawing/2014/main" id="{CC351D03-2029-90BE-640B-74CF0917A7AD}"/>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b="1" dirty="0">
                <a:solidFill>
                  <a:srgbClr val="7030A0"/>
                </a:solidFill>
              </a:rPr>
              <a:t>α</a:t>
            </a:r>
            <a:r>
              <a:rPr kumimoji="0" lang="el-GR" sz="2400" b="1" i="0" u="none" strike="noStrike" kern="1200" cap="none" spc="0" normalizeH="0" baseline="0" noProof="0" dirty="0">
                <a:ln>
                  <a:noFill/>
                </a:ln>
                <a:solidFill>
                  <a:srgbClr val="7030A0"/>
                </a:solidFill>
                <a:effectLst/>
                <a:uLnTx/>
                <a:uFillTx/>
                <a:ea typeface="+mn-ea"/>
                <a:cs typeface="+mn-cs"/>
              </a:rPr>
              <a:t>) έννοια κακοποίησης παιδιών:</a:t>
            </a:r>
          </a:p>
          <a:p>
            <a:pPr marR="0" lvl="0"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Ψυχοκοινωνικό φαινόμενο, όπου ένας ή </a:t>
            </a:r>
            <a:r>
              <a:rPr kumimoji="0" lang="el-GR" sz="2400" b="0" i="0" u="none" strike="noStrike" kern="1200" cap="none" spc="0" normalizeH="0" baseline="0" noProof="0" dirty="0" err="1">
                <a:ln>
                  <a:noFill/>
                </a:ln>
                <a:solidFill>
                  <a:srgbClr val="0070C0"/>
                </a:solidFill>
                <a:effectLst/>
                <a:uLnTx/>
                <a:uFillTx/>
                <a:ea typeface="+mn-ea"/>
                <a:cs typeface="+mn-cs"/>
              </a:rPr>
              <a:t>περι</a:t>
            </a:r>
            <a:r>
              <a:rPr lang="el-GR" sz="2400" dirty="0" err="1">
                <a:solidFill>
                  <a:srgbClr val="0070C0"/>
                </a:solidFill>
              </a:rPr>
              <a:t>σσότεροι</a:t>
            </a:r>
            <a:r>
              <a:rPr lang="el-GR" sz="2400" dirty="0">
                <a:solidFill>
                  <a:srgbClr val="0070C0"/>
                </a:solidFill>
              </a:rPr>
              <a:t> ενήλικοι με ευθύνη κηδεμονίας και φροντίδας παιδιού, προκαλούν ή με τη συμπεριφορά τους επιτρέπουν να προκληθούν στο παιδί σωματικές κακώσεις ή συνθήκες στέρησης</a:t>
            </a:r>
            <a:r>
              <a:rPr lang="el-GR" sz="2400" dirty="0">
                <a:solidFill>
                  <a:srgbClr val="0070C0"/>
                </a:solidFill>
                <a:sym typeface="Wingdings" panose="05000000000000000000" pitchFamily="2" charset="2"/>
              </a:rPr>
              <a:t> επιφέρουν σοβαρές διαταραχές σωματικής, νοητικής, συναισθηματικής ή κοινωνικής μορφής.</a:t>
            </a:r>
          </a:p>
          <a:p>
            <a:pPr marR="0" lvl="0" defTabSz="914400" rtl="0" eaLnBrk="1" fontAlgn="auto" latinLnBrk="0" hangingPunct="1">
              <a:lnSpc>
                <a:spcPct val="100000"/>
              </a:lnSpc>
              <a:spcBef>
                <a:spcPts val="580"/>
              </a:spcBef>
              <a:spcAft>
                <a:spcPts val="0"/>
              </a:spcAft>
              <a:buClr>
                <a:srgbClr val="D34817"/>
              </a:buClr>
              <a:buSzPct val="85000"/>
              <a:tabLst/>
              <a:defRPr/>
            </a:pPr>
            <a:endParaRPr lang="el-GR" sz="2400" dirty="0">
              <a:solidFill>
                <a:srgbClr val="0070C0"/>
              </a:solidFill>
              <a:sym typeface="Wingdings" panose="05000000000000000000" pitchFamily="2" charset="2"/>
            </a:endParaRP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sym typeface="Wingdings" panose="05000000000000000000" pitchFamily="2" charset="2"/>
              </a:rPr>
              <a:t>Κακοποίηση  από φροντιστές παιδιών (οικογένεια, συγγενείς, προσωπικό ιδρυμάτων, παιδαγωγοί, ψυχολόγοι, κηπουροί, νυχτοφύλακες,…)</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sym typeface="Wingdings" panose="05000000000000000000" pitchFamily="2" charset="2"/>
            </a:endParaRP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771677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345C2E-61B4-EE1A-7964-45C813168B9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593BA548-8846-70AE-5AC2-22919C004131}"/>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752E762F-C9EB-F765-6BD0-B0A05D081027}"/>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9476082-DA66-475C-4329-2D32B421111A}"/>
              </a:ext>
            </a:extLst>
          </p:cNvPr>
          <p:cNvSpPr txBox="1"/>
          <p:nvPr/>
        </p:nvSpPr>
        <p:spPr>
          <a:xfrm>
            <a:off x="18540" y="219111"/>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Παραμέληση, κακοποίηση και εξαφάνιση παιδιών και εφήβων </a:t>
            </a:r>
          </a:p>
        </p:txBody>
      </p:sp>
      <p:sp>
        <p:nvSpPr>
          <p:cNvPr id="99" name="TextBox 98">
            <a:extLst>
              <a:ext uri="{FF2B5EF4-FFF2-40B4-BE49-F238E27FC236}">
                <a16:creationId xmlns:a16="http://schemas.microsoft.com/office/drawing/2014/main" id="{E0796CD5-721C-AA7C-2FE7-5BDB893E2047}"/>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1"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
        <p:nvSpPr>
          <p:cNvPr id="3" name="TextBox 2">
            <a:extLst>
              <a:ext uri="{FF2B5EF4-FFF2-40B4-BE49-F238E27FC236}">
                <a16:creationId xmlns:a16="http://schemas.microsoft.com/office/drawing/2014/main" id="{7C47F298-FFE1-DF17-33E6-040B24B8BF4D}"/>
              </a:ext>
            </a:extLst>
          </p:cNvPr>
          <p:cNvSpPr txBox="1"/>
          <p:nvPr/>
        </p:nvSpPr>
        <p:spPr>
          <a:xfrm>
            <a:off x="128954" y="969389"/>
            <a:ext cx="8815754" cy="4832092"/>
          </a:xfrm>
          <a:prstGeom prst="rect">
            <a:avLst/>
          </a:prstGeom>
          <a:noFill/>
        </p:spPr>
        <p:txBody>
          <a:bodyPr wrap="square">
            <a:spAutoFit/>
          </a:bodyPr>
          <a:lstStyle/>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b="1" dirty="0">
                <a:solidFill>
                  <a:srgbClr val="7030A0"/>
                </a:solidFill>
              </a:rPr>
              <a:t>β</a:t>
            </a:r>
            <a:r>
              <a:rPr kumimoji="0" lang="el-GR" sz="2400" b="1" i="0" u="none" strike="noStrike" kern="1200" cap="none" spc="0" normalizeH="0" baseline="0" noProof="0" dirty="0">
                <a:ln>
                  <a:noFill/>
                </a:ln>
                <a:solidFill>
                  <a:srgbClr val="7030A0"/>
                </a:solidFill>
                <a:effectLst/>
                <a:uLnTx/>
                <a:uFillTx/>
                <a:ea typeface="+mn-ea"/>
                <a:cs typeface="+mn-cs"/>
              </a:rPr>
              <a:t>) έννοια παραμέλησης παιδιών</a:t>
            </a: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Υπάρχουν ενδείξεις για:</a:t>
            </a:r>
          </a:p>
          <a:p>
            <a:pPr marL="285750" marR="0" lvl="0" indent="-285750"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ανεπαρκή ή ακατάλληλη διατροφή</a:t>
            </a:r>
          </a:p>
          <a:p>
            <a:pPr marL="285750" marR="0" lvl="0" indent="-285750"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ανεπαρκή ή ακατάλληλη ένδυση</a:t>
            </a:r>
          </a:p>
          <a:p>
            <a:pPr marL="285750" marR="0" lvl="0" indent="-285750"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ασταθή σχολική φοίτηση, απάθεια στη σχολική τάξη</a:t>
            </a:r>
          </a:p>
          <a:p>
            <a:pPr marL="285750" marR="0" lvl="0" indent="-285750"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κόπωση</a:t>
            </a:r>
          </a:p>
          <a:p>
            <a:pPr marL="285750" marR="0" lvl="0" indent="-285750"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ανεπαρκή ιατρική φροντίδα</a:t>
            </a:r>
          </a:p>
          <a:p>
            <a:pPr marR="0" lvl="0" defTabSz="914400" rtl="0" eaLnBrk="1" fontAlgn="auto" latinLnBrk="0" hangingPunct="1">
              <a:lnSpc>
                <a:spcPct val="100000"/>
              </a:lnSpc>
              <a:spcBef>
                <a:spcPts val="580"/>
              </a:spcBef>
              <a:spcAft>
                <a:spcPts val="0"/>
              </a:spcAft>
              <a:buClr>
                <a:srgbClr val="D34817"/>
              </a:buClr>
              <a:buSzPct val="85000"/>
              <a:tabLst/>
              <a:defRPr/>
            </a:pPr>
            <a:endParaRPr lang="el-GR" sz="2400" dirty="0">
              <a:solidFill>
                <a:srgbClr val="0070C0"/>
              </a:solidFill>
            </a:endParaRP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sym typeface="Wingdings" panose="05000000000000000000" pitchFamily="2" charset="2"/>
              </a:rPr>
              <a:t> τίθεται σε σοβαρό κίνδυνο η υγεία του παιδιού, </a:t>
            </a: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          καθυστερεί η σωματική, νοητική και κοινωνική ανάπτυξή του.</a:t>
            </a:r>
          </a:p>
          <a:p>
            <a:pPr marL="285750" marR="0" lvl="0" indent="-285750"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lang="el-GR" dirty="0">
              <a:solidFill>
                <a:srgbClr val="7030A0"/>
              </a:solidFill>
              <a:latin typeface="Palatino Linotype" panose="02040502050505030304" pitchFamily="18" charset="0"/>
            </a:endParaRPr>
          </a:p>
        </p:txBody>
      </p:sp>
    </p:spTree>
    <p:extLst>
      <p:ext uri="{BB962C8B-B14F-4D97-AF65-F5344CB8AC3E}">
        <p14:creationId xmlns:p14="http://schemas.microsoft.com/office/powerpoint/2010/main" val="1221567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73768-D9A8-9D9B-D5EB-A1689A074F65}"/>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D53B5D4-6402-4D30-16BC-B141375D6058}"/>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7DFF39F-04C8-29F5-29B1-689B2E50B60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BD7D6CAD-FD57-7FCB-F8F0-4292E9BFB2F5}"/>
              </a:ext>
            </a:extLst>
          </p:cNvPr>
          <p:cNvSpPr txBox="1"/>
          <p:nvPr/>
        </p:nvSpPr>
        <p:spPr>
          <a:xfrm>
            <a:off x="51480" y="219111"/>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mj-lt"/>
                <a:ea typeface="+mn-ea"/>
                <a:cs typeface="+mn-cs"/>
              </a:rPr>
              <a:t>Παραμέληση, κακοποίηση και εξαφάνιση παιδιών και εφήβων </a:t>
            </a:r>
          </a:p>
        </p:txBody>
      </p:sp>
      <p:sp>
        <p:nvSpPr>
          <p:cNvPr id="99" name="TextBox 98">
            <a:extLst>
              <a:ext uri="{FF2B5EF4-FFF2-40B4-BE49-F238E27FC236}">
                <a16:creationId xmlns:a16="http://schemas.microsoft.com/office/drawing/2014/main" id="{7E94C1C2-5416-282A-023D-BEF95AAF0A73}"/>
              </a:ext>
            </a:extLst>
          </p:cNvPr>
          <p:cNvSpPr txBox="1"/>
          <p:nvPr/>
        </p:nvSpPr>
        <p:spPr>
          <a:xfrm>
            <a:off x="51480" y="1023528"/>
            <a:ext cx="9135000" cy="5646053"/>
          </a:xfrm>
          <a:prstGeom prst="rect">
            <a:avLst/>
          </a:prstGeom>
          <a:noFill/>
          <a:ln w="0">
            <a:noFill/>
          </a:ln>
        </p:spPr>
        <p:txBody>
          <a:bodyPr lIns="90000" tIns="45000" rIns="90000" bIns="45000" anchor="t">
            <a:noAutofit/>
          </a:bodyPr>
          <a:lstStyle/>
          <a:p>
            <a:pPr marR="0" lvl="0" defTabSz="914400" rtl="0" eaLnBrk="1" fontAlgn="auto" latinLnBrk="0" hangingPunct="1">
              <a:lnSpc>
                <a:spcPct val="100000"/>
              </a:lnSpc>
              <a:spcBef>
                <a:spcPts val="580"/>
              </a:spcBef>
              <a:spcAft>
                <a:spcPts val="0"/>
              </a:spcAft>
              <a:buClr>
                <a:srgbClr val="D34817"/>
              </a:buClr>
              <a:buSzPct val="85000"/>
              <a:tabLst/>
              <a:defRPr/>
            </a:pPr>
            <a:r>
              <a:rPr lang="el-GR" sz="2400" b="1" dirty="0">
                <a:solidFill>
                  <a:srgbClr val="7030A0"/>
                </a:solidFill>
                <a:latin typeface="Palatino Linotype" panose="02040502050505030304" pitchFamily="18" charset="0"/>
              </a:rPr>
              <a:t>2. </a:t>
            </a:r>
            <a:r>
              <a:rPr lang="el-GR" sz="2400" b="1" u="sng" dirty="0">
                <a:solidFill>
                  <a:srgbClr val="7030A0"/>
                </a:solidFill>
              </a:rPr>
              <a:t>Είδη παραμέλησης</a:t>
            </a:r>
          </a:p>
          <a:p>
            <a:pPr marR="0" lvl="0" defTabSz="914400" rtl="0" eaLnBrk="1" fontAlgn="auto" latinLnBrk="0" hangingPunct="1">
              <a:lnSpc>
                <a:spcPct val="100000"/>
              </a:lnSpc>
              <a:spcBef>
                <a:spcPts val="580"/>
              </a:spcBef>
              <a:spcAft>
                <a:spcPts val="0"/>
              </a:spcAft>
              <a:buClr>
                <a:srgbClr val="D34817"/>
              </a:buClr>
              <a:buSzPct val="85000"/>
              <a:tabLst/>
              <a:defRPr/>
            </a:pPr>
            <a:r>
              <a:rPr kumimoji="0" lang="el-GR" sz="2400" b="1" i="0" u="none" strike="noStrike" kern="1200" cap="none" spc="0" normalizeH="0" baseline="0" noProof="0" dirty="0">
                <a:ln>
                  <a:noFill/>
                </a:ln>
                <a:solidFill>
                  <a:srgbClr val="7030A0"/>
                </a:solidFill>
                <a:effectLst/>
                <a:uLnTx/>
                <a:uFillTx/>
                <a:ea typeface="+mn-ea"/>
                <a:cs typeface="+mn-cs"/>
              </a:rPr>
              <a:t>Ψυχική παραμέληση:</a:t>
            </a: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Αδιαφορία, έλλειψη βοήθειας-σωματικής επικοινωνίας με το παιδί, που αντιμετωπίζεται ως ανεπιθύμητο.</a:t>
            </a:r>
          </a:p>
          <a:p>
            <a:pPr marR="0" lvl="0"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Το παιδί νιώθει απουσία σχέσης και εμπιστοσύνης με τους γονείς και </a:t>
            </a:r>
            <a:r>
              <a:rPr lang="el-GR" sz="2400" dirty="0">
                <a:solidFill>
                  <a:srgbClr val="0070C0"/>
                </a:solidFill>
              </a:rPr>
              <a:t>έλλειψη τρυφερότητας.</a:t>
            </a:r>
          </a:p>
          <a:p>
            <a:pPr marR="0" lvl="0"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err="1">
                <a:ln>
                  <a:noFill/>
                </a:ln>
                <a:solidFill>
                  <a:srgbClr val="0070C0"/>
                </a:solidFill>
                <a:effectLst/>
                <a:uLnTx/>
                <a:uFillTx/>
                <a:ea typeface="+mn-ea"/>
                <a:cs typeface="+mn-cs"/>
              </a:rPr>
              <a:t>Παρατηρε</a:t>
            </a:r>
            <a:r>
              <a:rPr lang="el-GR" sz="2400" dirty="0" err="1">
                <a:solidFill>
                  <a:srgbClr val="0070C0"/>
                </a:solidFill>
              </a:rPr>
              <a:t>ίται</a:t>
            </a:r>
            <a:r>
              <a:rPr lang="el-GR" sz="2400" dirty="0">
                <a:solidFill>
                  <a:srgbClr val="0070C0"/>
                </a:solidFill>
              </a:rPr>
              <a:t> λ</a:t>
            </a:r>
            <a:r>
              <a:rPr kumimoji="0" lang="el-GR" sz="2400" b="0" i="0" u="none" strike="noStrike" kern="1200" cap="none" spc="0" normalizeH="0" baseline="0" noProof="0" dirty="0" err="1">
                <a:ln>
                  <a:noFill/>
                </a:ln>
                <a:solidFill>
                  <a:srgbClr val="0070C0"/>
                </a:solidFill>
                <a:effectLst/>
                <a:uLnTx/>
                <a:uFillTx/>
                <a:ea typeface="+mn-ea"/>
                <a:cs typeface="+mn-cs"/>
              </a:rPr>
              <a:t>εκτικός</a:t>
            </a:r>
            <a:r>
              <a:rPr kumimoji="0" lang="el-GR" sz="2400" b="0" i="0" u="none" strike="noStrike" kern="1200" cap="none" spc="0" normalizeH="0" baseline="0" noProof="0" dirty="0">
                <a:ln>
                  <a:noFill/>
                </a:ln>
                <a:solidFill>
                  <a:srgbClr val="0070C0"/>
                </a:solidFill>
                <a:effectLst/>
                <a:uLnTx/>
                <a:uFillTx/>
                <a:ea typeface="+mn-ea"/>
                <a:cs typeface="+mn-cs"/>
              </a:rPr>
              <a:t> περιορισμός.</a:t>
            </a:r>
          </a:p>
          <a:p>
            <a:pPr marR="0" lvl="0"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7030A0"/>
              </a:solidFill>
              <a:effectLst/>
              <a:uLnTx/>
              <a:uFillTx/>
              <a:ea typeface="+mn-ea"/>
              <a:cs typeface="+mn-cs"/>
            </a:endParaRP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b="1" dirty="0">
                <a:solidFill>
                  <a:srgbClr val="7030A0"/>
                </a:solidFill>
              </a:rPr>
              <a:t>Σωματική παραμέληση:</a:t>
            </a:r>
          </a:p>
          <a:p>
            <a:pPr marR="0" lvl="0"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Έλλειψη φροντίδας για διατροφή παιδιών, οδηγούνται σε επαιτεία ή θάνατο.</a:t>
            </a:r>
          </a:p>
        </p:txBody>
      </p:sp>
    </p:spTree>
    <p:extLst>
      <p:ext uri="{BB962C8B-B14F-4D97-AF65-F5344CB8AC3E}">
        <p14:creationId xmlns:p14="http://schemas.microsoft.com/office/powerpoint/2010/main" val="2022339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A3EF8E-0ADF-AC98-0AFC-A241F702D99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63B3A9A7-492C-962F-8C06-0301D2DAA3C7}"/>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BAD67ABC-ACE2-3626-FBD3-C718708F1682}"/>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F66DD94-F330-28CA-88A0-358AF2A1EC36}"/>
              </a:ext>
            </a:extLst>
          </p:cNvPr>
          <p:cNvSpPr txBox="1"/>
          <p:nvPr/>
        </p:nvSpPr>
        <p:spPr>
          <a:xfrm>
            <a:off x="514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Παραμέληση, κακοποίηση και εξαφάνιση παιδιών και εφήβων </a:t>
            </a:r>
          </a:p>
        </p:txBody>
      </p:sp>
      <p:sp>
        <p:nvSpPr>
          <p:cNvPr id="99" name="TextBox 98">
            <a:extLst>
              <a:ext uri="{FF2B5EF4-FFF2-40B4-BE49-F238E27FC236}">
                <a16:creationId xmlns:a16="http://schemas.microsoft.com/office/drawing/2014/main" id="{AAAF8148-AE23-0DE7-850B-6020BFE26B7D}"/>
              </a:ext>
            </a:extLst>
          </p:cNvPr>
          <p:cNvSpPr txBox="1"/>
          <p:nvPr/>
        </p:nvSpPr>
        <p:spPr>
          <a:xfrm>
            <a:off x="57849" y="1211227"/>
            <a:ext cx="9135000" cy="5646053"/>
          </a:xfrm>
          <a:prstGeom prst="rect">
            <a:avLst/>
          </a:prstGeom>
          <a:noFill/>
          <a:ln w="0">
            <a:noFill/>
          </a:ln>
        </p:spPr>
        <p:txBody>
          <a:bodyPr lIns="90000" tIns="45000" rIns="90000" bIns="45000" anchor="t">
            <a:noAutofit/>
          </a:bodyPr>
          <a:lstStyle/>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sng" strike="noStrike" kern="1200" cap="none" spc="0" normalizeH="0" baseline="0" noProof="0" dirty="0">
                <a:ln>
                  <a:noFill/>
                </a:ln>
                <a:solidFill>
                  <a:srgbClr val="7030A0"/>
                </a:solidFill>
                <a:effectLst/>
                <a:uLnTx/>
                <a:uFillTx/>
                <a:ea typeface="+mn-ea"/>
                <a:cs typeface="+mn-cs"/>
              </a:rPr>
              <a:t>Είδη κακοποίησης </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Ψυχική κακοποίηση:</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lang="el-GR" sz="2400" dirty="0">
                <a:solidFill>
                  <a:srgbClr val="0070C0"/>
                </a:solidFill>
              </a:rPr>
              <a:t>Εγκλεισμός σε σκοτεινό χώρο, στέρηση αγαπημένου παιχνιδιού, διακρίσεις μεταξύ παιδιών, απομόνωση λόγω ασθένειας, έλλειψη διαλόγου.</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b="0" i="0" u="none" strike="noStrike" kern="1200" cap="none" spc="0" normalizeH="0" baseline="0" noProof="0" dirty="0">
                <a:ln>
                  <a:noFill/>
                </a:ln>
                <a:solidFill>
                  <a:srgbClr val="0070C0"/>
                </a:solidFill>
                <a:effectLst/>
                <a:uLnTx/>
                <a:uFillTx/>
                <a:ea typeface="+mn-ea"/>
                <a:cs typeface="+mn-cs"/>
              </a:rPr>
              <a:t>Συμπεριφορά γονέων: π</a:t>
            </a:r>
            <a:r>
              <a:rPr lang="el-GR" sz="2400" dirty="0" err="1">
                <a:solidFill>
                  <a:srgbClr val="0070C0"/>
                </a:solidFill>
              </a:rPr>
              <a:t>αντοδυναμία</a:t>
            </a:r>
            <a:r>
              <a:rPr lang="el-GR" sz="2400" dirty="0">
                <a:solidFill>
                  <a:srgbClr val="0070C0"/>
                </a:solidFill>
              </a:rPr>
              <a:t>, σκληρότητα, λεκτική κακομεταχείριση.</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endParaRPr lang="el-GR" sz="2400" dirty="0">
              <a:solidFill>
                <a:srgbClr val="0070C0"/>
              </a:solidFill>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Σωματική</a:t>
            </a:r>
            <a:r>
              <a:rPr kumimoji="0" lang="el-GR" sz="2400" b="0" i="0" u="none" strike="noStrike" kern="1200" cap="none" spc="0" normalizeH="0" baseline="0" noProof="0" dirty="0">
                <a:ln>
                  <a:noFill/>
                </a:ln>
                <a:solidFill>
                  <a:srgbClr val="7030A0"/>
                </a:solidFill>
                <a:effectLst/>
                <a:uLnTx/>
                <a:uFillTx/>
                <a:ea typeface="+mn-ea"/>
                <a:cs typeface="+mn-cs"/>
              </a:rPr>
              <a:t> </a:t>
            </a:r>
            <a:r>
              <a:rPr kumimoji="0" lang="el-GR" sz="2400" b="1" i="0" u="none" strike="noStrike" kern="1200" cap="none" spc="0" normalizeH="0" baseline="0" noProof="0" dirty="0">
                <a:ln>
                  <a:noFill/>
                </a:ln>
                <a:solidFill>
                  <a:srgbClr val="7030A0"/>
                </a:solidFill>
                <a:effectLst/>
                <a:uLnTx/>
                <a:uFillTx/>
                <a:ea typeface="+mn-ea"/>
                <a:cs typeface="+mn-cs"/>
              </a:rPr>
              <a:t>κακοποίηση:</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lang="el-GR" sz="2400" dirty="0">
                <a:solidFill>
                  <a:srgbClr val="0070C0"/>
                </a:solidFill>
              </a:rPr>
              <a:t>Κακώσεις, τραυματισμοί (μώλωπες, καψίματα, εκδορές,…)</a:t>
            </a:r>
          </a:p>
          <a:p>
            <a:pPr marR="0" lvl="0" defTabSz="914400" rtl="0" eaLnBrk="1" fontAlgn="auto" latinLnBrk="0" hangingPunct="1">
              <a:lnSpc>
                <a:spcPct val="100000"/>
              </a:lnSpc>
              <a:spcBef>
                <a:spcPts val="580"/>
              </a:spcBef>
              <a:spcAft>
                <a:spcPts val="0"/>
              </a:spcAft>
              <a:buClr>
                <a:srgbClr val="D34817"/>
              </a:buClr>
              <a:buSzPct val="85000"/>
              <a:tabLst/>
              <a:defRPr/>
            </a:pPr>
            <a:r>
              <a:rPr kumimoji="0" lang="el-GR" sz="2400" b="1" i="0" u="none" strike="noStrike" kern="1200" cap="none" spc="0" normalizeH="0" baseline="0" noProof="0" dirty="0">
                <a:ln>
                  <a:noFill/>
                </a:ln>
                <a:solidFill>
                  <a:srgbClr val="0070C0"/>
                </a:solidFill>
                <a:effectLst/>
                <a:uLnTx/>
                <a:uFillTx/>
                <a:ea typeface="+mn-ea"/>
                <a:cs typeface="+mn-cs"/>
              </a:rPr>
              <a:t>Αιτίες: </a:t>
            </a:r>
            <a:r>
              <a:rPr kumimoji="0" lang="el-GR" sz="2400" i="0" u="none" strike="noStrike" kern="1200" cap="none" spc="0" normalizeH="0" baseline="0" noProof="0" dirty="0">
                <a:ln>
                  <a:noFill/>
                </a:ln>
                <a:solidFill>
                  <a:srgbClr val="0070C0"/>
                </a:solidFill>
                <a:effectLst/>
                <a:uLnTx/>
                <a:uFillTx/>
                <a:ea typeface="+mn-ea"/>
                <a:cs typeface="+mn-cs"/>
              </a:rPr>
              <a:t>οικονομική ανέχεια, χαμηλό μορφωτικό επίπεδο, κοινωνική απομόνωση, αδυναμία παιδιών να εκπληρώσουν τις προσδοκίες των γονέων.</a:t>
            </a:r>
          </a:p>
        </p:txBody>
      </p:sp>
    </p:spTree>
    <p:extLst>
      <p:ext uri="{BB962C8B-B14F-4D97-AF65-F5344CB8AC3E}">
        <p14:creationId xmlns:p14="http://schemas.microsoft.com/office/powerpoint/2010/main" val="2679212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BD4DBD-DF6B-8144-E324-AC26298CC359}"/>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13932671-1F04-C58F-1C88-A009B17F6CF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460967E-8DE4-8E0E-D796-8B8BF1582F81}"/>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FA471247-5B3E-8B0A-4FF6-F93CB583AF21}"/>
              </a:ext>
            </a:extLst>
          </p:cNvPr>
          <p:cNvSpPr txBox="1"/>
          <p:nvPr/>
        </p:nvSpPr>
        <p:spPr>
          <a:xfrm>
            <a:off x="514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Παραμέληση, κακοποίηση και εξαφάνιση παιδιών και εφήβων </a:t>
            </a:r>
          </a:p>
        </p:txBody>
      </p:sp>
      <p:sp>
        <p:nvSpPr>
          <p:cNvPr id="99" name="TextBox 98">
            <a:extLst>
              <a:ext uri="{FF2B5EF4-FFF2-40B4-BE49-F238E27FC236}">
                <a16:creationId xmlns:a16="http://schemas.microsoft.com/office/drawing/2014/main" id="{CD6C7F03-BF62-1F2E-4CA7-F6C32642A330}"/>
              </a:ext>
            </a:extLst>
          </p:cNvPr>
          <p:cNvSpPr txBox="1"/>
          <p:nvPr/>
        </p:nvSpPr>
        <p:spPr>
          <a:xfrm>
            <a:off x="15480" y="934221"/>
            <a:ext cx="9135000" cy="5784556"/>
          </a:xfrm>
          <a:prstGeom prst="rect">
            <a:avLst/>
          </a:prstGeom>
          <a:noFill/>
          <a:ln w="0">
            <a:noFill/>
          </a:ln>
        </p:spPr>
        <p:txBody>
          <a:bodyPr lIns="90000" tIns="45000" rIns="90000" bIns="45000" anchor="t">
            <a:noAutofit/>
          </a:bodyPr>
          <a:lstStyle/>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rPr>
              <a:t>3</a:t>
            </a:r>
            <a:r>
              <a:rPr kumimoji="0" lang="el-GR" sz="2400" b="1" i="0" u="none" strike="noStrike" kern="1200" cap="none" spc="0" normalizeH="0" baseline="0" noProof="0" dirty="0">
                <a:ln>
                  <a:noFill/>
                </a:ln>
                <a:solidFill>
                  <a:srgbClr val="7030A0"/>
                </a:solidFill>
                <a:effectLst/>
                <a:uLnTx/>
                <a:uFillTx/>
                <a:ea typeface="+mn-ea"/>
                <a:cs typeface="+mn-cs"/>
              </a:rPr>
              <a:t>. Η γενετήσια παραβίαση – αιμομιξία </a:t>
            </a:r>
            <a:r>
              <a:rPr kumimoji="0" lang="el-GR" sz="2400" b="1" i="0" u="none" strike="noStrike" kern="1200" cap="none" spc="0" normalizeH="0" baseline="0" noProof="0" dirty="0">
                <a:ln>
                  <a:noFill/>
                </a:ln>
                <a:solidFill>
                  <a:srgbClr val="0070C0"/>
                </a:solidFill>
                <a:effectLst/>
                <a:uLnTx/>
                <a:uFillTx/>
                <a:ea typeface="+mn-ea"/>
                <a:cs typeface="+mn-cs"/>
              </a:rPr>
              <a:t>= </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0070C0"/>
                </a:solidFill>
              </a:rPr>
              <a:t>Η προβληματικότερη</a:t>
            </a:r>
            <a:r>
              <a:rPr lang="el-GR" sz="2400" b="1" dirty="0">
                <a:solidFill>
                  <a:srgbClr val="0070C0"/>
                </a:solidFill>
              </a:rPr>
              <a:t>  </a:t>
            </a:r>
            <a:r>
              <a:rPr lang="el-GR" sz="2400" dirty="0">
                <a:solidFill>
                  <a:srgbClr val="0070C0"/>
                </a:solidFill>
              </a:rPr>
              <a:t>δυναμική σχέσεων εξουσίας και υποταγής.</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7030A0"/>
                </a:solidFill>
                <a:effectLst/>
                <a:uLnTx/>
                <a:uFillTx/>
                <a:ea typeface="+mn-ea"/>
                <a:cs typeface="+mn-cs"/>
              </a:rPr>
              <a:t>Κύρια χαρακτηριστικά</a:t>
            </a:r>
            <a:r>
              <a:rPr kumimoji="0" lang="el-GR" sz="2400" i="0" u="none" strike="noStrike" kern="1200" cap="none" spc="0" normalizeH="0" baseline="0" noProof="0" dirty="0">
                <a:ln>
                  <a:noFill/>
                </a:ln>
                <a:solidFill>
                  <a:srgbClr val="0070C0"/>
                </a:solidFill>
                <a:effectLst/>
                <a:uLnTx/>
                <a:uFillTx/>
                <a:ea typeface="+mn-ea"/>
                <a:cs typeface="+mn-cs"/>
              </a:rPr>
              <a:t>:</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err="1">
                <a:solidFill>
                  <a:srgbClr val="0070C0"/>
                </a:solidFill>
              </a:rPr>
              <a:t>ανηλικιότητα</a:t>
            </a:r>
            <a:r>
              <a:rPr lang="el-GR" sz="2400" dirty="0">
                <a:solidFill>
                  <a:srgbClr val="0070C0"/>
                </a:solidFill>
              </a:rPr>
              <a:t> παιδιών-θυμάτων.</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σχέση εξάρτησης θύτη-θύματος.</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έλλειψη συνειδητής κατανόησης γεγονότων από το  θύμα.</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έλλειψη συνειδητής συναίνεσης παιδιού-θύματος.</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endParaRPr lang="el-GR" sz="2400" dirty="0">
              <a:solidFill>
                <a:srgbClr val="0070C0"/>
              </a:solidFill>
            </a:endParaRP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7030A0"/>
                </a:solidFill>
              </a:rPr>
              <a:t>Φορείς/Υπηρεσίες που απασχολούνται</a:t>
            </a:r>
            <a:r>
              <a:rPr lang="el-GR" sz="2400" dirty="0">
                <a:solidFill>
                  <a:srgbClr val="0070C0"/>
                </a:solidFill>
              </a:rPr>
              <a:t>:</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Παιδιατρικές</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Κοινωνικές</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Δικαστικές</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endParaRPr lang="el-GR" sz="2400" dirty="0">
              <a:solidFill>
                <a:srgbClr val="0070C0"/>
              </a:solidFill>
              <a:latin typeface="Palatino Linotype" panose="02040502050505030304" pitchFamily="18" charset="0"/>
            </a:endParaRP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endParaRPr lang="el-GR" sz="2400" dirty="0">
              <a:solidFill>
                <a:srgbClr val="0070C0"/>
              </a:solidFill>
              <a:latin typeface="Palatino Linotype" panose="02040502050505030304" pitchFamily="18" charset="0"/>
            </a:endParaRP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endParaRPr kumimoji="0" lang="el-GR"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014355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6490F-1C26-3EDC-B6BE-ED02A6D0739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D216BF3F-7DEC-3666-C0C6-155A617EBADB}"/>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AFE3ED4D-EC5F-1D8D-2373-026795BE2126}"/>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0C3F78EC-3C2C-1DF8-41D0-BCA9E8CCD547}"/>
              </a:ext>
            </a:extLst>
          </p:cNvPr>
          <p:cNvSpPr txBox="1"/>
          <p:nvPr/>
        </p:nvSpPr>
        <p:spPr>
          <a:xfrm>
            <a:off x="1854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Β) 1. Κακοποίηση παιδιών-εφήβων στο παρελθόν</a:t>
            </a:r>
          </a:p>
        </p:txBody>
      </p:sp>
      <p:sp>
        <p:nvSpPr>
          <p:cNvPr id="99" name="TextBox 98">
            <a:extLst>
              <a:ext uri="{FF2B5EF4-FFF2-40B4-BE49-F238E27FC236}">
                <a16:creationId xmlns:a16="http://schemas.microsoft.com/office/drawing/2014/main" id="{BBEDDB1B-0643-88E5-EC44-9091258D6592}"/>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7030A0"/>
                </a:solidFill>
              </a:rPr>
              <a:t>Ανάγεται στην αρχαιότητα</a:t>
            </a:r>
            <a:r>
              <a:rPr kumimoji="0" lang="el-GR" sz="2400" i="0" u="none" strike="noStrike" kern="1200" cap="none" spc="0" normalizeH="0" baseline="0" noProof="0" dirty="0">
                <a:ln>
                  <a:noFill/>
                </a:ln>
                <a:solidFill>
                  <a:srgbClr val="7030A0"/>
                </a:solidFill>
                <a:effectLst/>
                <a:uLnTx/>
                <a:uFillTx/>
                <a:ea typeface="+mn-ea"/>
                <a:cs typeface="+mn-cs"/>
              </a:rPr>
              <a:t> </a:t>
            </a: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C00000"/>
                </a:solidFill>
              </a:rPr>
              <a:t>Πλάτωνας και Αριστοτέλης-</a:t>
            </a:r>
            <a:r>
              <a:rPr lang="el-GR" sz="2400" dirty="0">
                <a:solidFill>
                  <a:srgbClr val="7030A0"/>
                </a:solidFill>
              </a:rPr>
              <a:t>-&gt; </a:t>
            </a:r>
            <a:r>
              <a:rPr lang="el-GR" sz="2400" dirty="0">
                <a:solidFill>
                  <a:srgbClr val="0070C0"/>
                </a:solidFill>
              </a:rPr>
              <a:t>ρόλος πολιτείας ως γονέας</a:t>
            </a: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Παιδοκτονία= τακτική πρακτική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Καιάδας-μωρά με σωματική αναπηρία</a:t>
            </a:r>
            <a:r>
              <a:rPr lang="el-GR" sz="2400" dirty="0">
                <a:solidFill>
                  <a:srgbClr val="0070C0"/>
                </a:solidFill>
                <a:sym typeface="Wingdings" panose="05000000000000000000" pitchFamily="2" charset="2"/>
              </a:rPr>
              <a:t> εξασφάλιση κοινωνίας με υγιείς πολίτες.</a:t>
            </a:r>
            <a:r>
              <a:rPr lang="el-GR" sz="2400" dirty="0">
                <a:solidFill>
                  <a:srgbClr val="0070C0"/>
                </a:solidFill>
              </a:rPr>
              <a:t>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i="0" u="none" strike="noStrike" kern="1200" cap="none" spc="0" normalizeH="0" baseline="0" noProof="0" dirty="0">
                <a:ln>
                  <a:noFill/>
                </a:ln>
                <a:solidFill>
                  <a:srgbClr val="0070C0"/>
                </a:solidFill>
                <a:effectLst/>
                <a:uLnTx/>
                <a:uFillTx/>
                <a:ea typeface="+mn-ea"/>
                <a:cs typeface="+mn-cs"/>
              </a:rPr>
              <a:t>Ενταφιασμός νεογέννητων σε θεμέλια κτιρίων</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Θανάτωση με ξυλοδαρμό</a:t>
            </a:r>
          </a:p>
          <a:p>
            <a:pPr marR="0" lvl="0" defTabSz="914400" rtl="0" eaLnBrk="1" fontAlgn="auto" latinLnBrk="0" hangingPunct="1">
              <a:lnSpc>
                <a:spcPct val="100000"/>
              </a:lnSpc>
              <a:spcBef>
                <a:spcPts val="580"/>
              </a:spcBef>
              <a:spcAft>
                <a:spcPts val="0"/>
              </a:spcAft>
              <a:buClr>
                <a:srgbClr val="D34817"/>
              </a:buClr>
              <a:buSzPct val="85000"/>
              <a:tabLst/>
              <a:defRPr/>
            </a:pPr>
            <a:r>
              <a:rPr kumimoji="0" lang="el-GR" sz="2400" i="0" u="none" strike="noStrike" kern="1200" cap="none" spc="0" normalizeH="0" baseline="0" noProof="0" dirty="0">
                <a:ln>
                  <a:noFill/>
                </a:ln>
                <a:solidFill>
                  <a:srgbClr val="C00000"/>
                </a:solidFill>
                <a:effectLst/>
                <a:uLnTx/>
                <a:uFillTx/>
                <a:ea typeface="+mn-ea"/>
                <a:cs typeface="+mn-cs"/>
              </a:rPr>
              <a:t>Ρωμαϊκή εποχή</a:t>
            </a:r>
            <a:r>
              <a:rPr kumimoji="0" lang="el-GR" sz="2400" i="0" u="none" strike="noStrike" kern="1200" cap="none" spc="0" normalizeH="0" baseline="0" noProof="0" dirty="0">
                <a:ln>
                  <a:noFill/>
                </a:ln>
                <a:solidFill>
                  <a:srgbClr val="7030A0"/>
                </a:solidFill>
                <a:effectLst/>
                <a:uLnTx/>
                <a:uFillTx/>
                <a:ea typeface="+mn-ea"/>
                <a:cs typeface="+mn-cs"/>
              </a:rPr>
              <a:t>: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έλλειψη στρατιωτών =&gt; </a:t>
            </a:r>
            <a:r>
              <a:rPr kumimoji="0" lang="el-GR" sz="2400" b="0" i="0" u="none" strike="noStrike" kern="1200" cap="none" spc="0" normalizeH="0" baseline="0" noProof="0" dirty="0">
                <a:ln>
                  <a:noFill/>
                </a:ln>
                <a:solidFill>
                  <a:srgbClr val="0070C0"/>
                </a:solidFill>
                <a:effectLst/>
                <a:uLnTx/>
                <a:uFillTx/>
                <a:ea typeface="+mn-ea"/>
                <a:cs typeface="+mn-cs"/>
              </a:rPr>
              <a:t>εξάλειψη παιδοκτονίας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Φτώχεια και ανέχεια =&gt; εγκατάλειψη και πώληση παιδιών</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Αποδεκτή η ομοφυλοφιλία (αλλά ανηθικότητα σε Χριστιανούς και Ιουδαίους)</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endParaRPr lang="el-GR" sz="2400" dirty="0">
              <a:solidFill>
                <a:srgbClr val="7030A0"/>
              </a:solidFill>
              <a:latin typeface="Palatino Linotype" panose="02040502050505030304" pitchFamily="18" charset="0"/>
            </a:endParaRP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endParaRPr kumimoji="0" lang="el-GR" sz="240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809836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A0365-E209-09F9-AA3C-12D82032A830}"/>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3C1ACF1-39DA-3C5E-58F7-050F8DE83BED}"/>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187903E1-B400-4005-9777-84FAAC30D20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04E41A88-BE7E-AB1A-6AC4-9C5D458A8956}"/>
              </a:ext>
            </a:extLst>
          </p:cNvPr>
          <p:cNvSpPr txBox="1"/>
          <p:nvPr/>
        </p:nvSpPr>
        <p:spPr>
          <a:xfrm>
            <a:off x="65880" y="271924"/>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Β) 1. Κακοποίηση παιδιών-εφήβων στο παρελθόν</a:t>
            </a:r>
          </a:p>
        </p:txBody>
      </p:sp>
      <p:sp>
        <p:nvSpPr>
          <p:cNvPr id="99" name="TextBox 98">
            <a:extLst>
              <a:ext uri="{FF2B5EF4-FFF2-40B4-BE49-F238E27FC236}">
                <a16:creationId xmlns:a16="http://schemas.microsoft.com/office/drawing/2014/main" id="{FF8A301E-543B-1FB3-3880-093FC56F4981}"/>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Αρχές 20ού αιώνα </a:t>
            </a:r>
            <a:r>
              <a:rPr kumimoji="0" lang="el-GR" sz="2400" b="0" i="0" u="none" strike="noStrike" kern="1200" cap="none" spc="0" normalizeH="0" baseline="0" noProof="0" dirty="0">
                <a:ln>
                  <a:noFill/>
                </a:ln>
                <a:solidFill>
                  <a:srgbClr val="C00000"/>
                </a:solidFill>
                <a:effectLst/>
                <a:uLnTx/>
                <a:uFillTx/>
                <a:ea typeface="+mn-ea"/>
                <a:cs typeface="+mn-cs"/>
              </a:rPr>
              <a:t>«Σύνδρομο του κακοποιημένου παιδιού»</a:t>
            </a:r>
            <a:endParaRPr lang="el-GR" sz="2400" dirty="0">
              <a:solidFill>
                <a:srgbClr val="C00000"/>
              </a:solidFill>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C00000"/>
                </a:solidFill>
                <a:effectLst/>
                <a:uLnTx/>
                <a:uFillTx/>
                <a:ea typeface="+mn-ea"/>
                <a:cs typeface="+mn-cs"/>
              </a:rPr>
              <a:t> </a:t>
            </a:r>
            <a:r>
              <a:rPr lang="en-US" sz="2400" dirty="0">
                <a:solidFill>
                  <a:srgbClr val="C00000"/>
                </a:solidFill>
              </a:rPr>
              <a:t>Kempe</a:t>
            </a:r>
            <a:r>
              <a:rPr lang="el-GR" sz="2400" dirty="0">
                <a:solidFill>
                  <a:srgbClr val="C00000"/>
                </a:solidFill>
              </a:rPr>
              <a:t> (1962)</a:t>
            </a:r>
            <a:r>
              <a:rPr lang="en-US" sz="2400" dirty="0">
                <a:solidFill>
                  <a:srgbClr val="C00000"/>
                </a:solidFill>
              </a:rPr>
              <a:t>,</a:t>
            </a:r>
            <a:r>
              <a:rPr lang="en-US" sz="2400" dirty="0">
                <a:solidFill>
                  <a:srgbClr val="0070C0"/>
                </a:solidFill>
              </a:rPr>
              <a:t> </a:t>
            </a:r>
            <a:r>
              <a:rPr lang="el-GR" sz="2400" dirty="0">
                <a:solidFill>
                  <a:srgbClr val="0070C0"/>
                </a:solidFill>
              </a:rPr>
              <a:t>ι</a:t>
            </a:r>
            <a:r>
              <a:rPr kumimoji="0" lang="el-GR" sz="2400" b="0" i="0" u="none" strike="noStrike" kern="1200" cap="none" spc="0" normalizeH="0" baseline="0" noProof="0" dirty="0" err="1">
                <a:ln>
                  <a:noFill/>
                </a:ln>
                <a:solidFill>
                  <a:srgbClr val="0070C0"/>
                </a:solidFill>
                <a:effectLst/>
                <a:uLnTx/>
                <a:uFillTx/>
                <a:ea typeface="+mn-ea"/>
                <a:cs typeface="+mn-cs"/>
              </a:rPr>
              <a:t>ατρική</a:t>
            </a:r>
            <a:r>
              <a:rPr kumimoji="0" lang="el-GR" sz="2400" b="0" i="0" u="none" strike="noStrike" kern="1200" cap="none" spc="0" normalizeH="0" baseline="0" noProof="0" dirty="0">
                <a:ln>
                  <a:noFill/>
                </a:ln>
                <a:solidFill>
                  <a:srgbClr val="0070C0"/>
                </a:solidFill>
                <a:effectLst/>
                <a:uLnTx/>
                <a:uFillTx/>
                <a:ea typeface="+mn-ea"/>
                <a:cs typeface="+mn-cs"/>
              </a:rPr>
              <a:t> βιβλιογραφία.</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«Τα τελευταία 30 χρόνια, η αναγνώριση των δικαιωμάτων των παιδιών και η νέα θεώρηση για την παιδική ηλικία ως ένα κοινωνικό φαινόμενο, έχουν συμβάλει σημαντικά στη διαγνωστική εκτίμηση, θεραπευτική αντιμετώπιση και πρόληψη του φαινομένου» (Ε. </a:t>
            </a: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γάθωνας</a:t>
            </a:r>
            <a:r>
              <a:rPr lang="el-GR" sz="2400" dirty="0">
                <a:solidFill>
                  <a:srgbClr val="0070C0"/>
                </a:solidFill>
              </a:rPr>
              <a:t>-Γεωργόπουλος, 1995, 168).</a:t>
            </a:r>
            <a:endParaRPr kumimoji="0" lang="el-GR" sz="2400" b="0" i="0" u="none" strike="noStrike" kern="1200" cap="none" spc="0" normalizeH="0" baseline="0" noProof="0" dirty="0">
              <a:ln>
                <a:noFill/>
              </a:ln>
              <a:solidFill>
                <a:srgbClr val="0070C0"/>
              </a:solidFill>
              <a:effectLst/>
              <a:uLnTx/>
              <a:uFillTx/>
              <a:ea typeface="+mn-ea"/>
              <a:cs typeface="+mn-cs"/>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rPr>
              <a:t>  </a:t>
            </a: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1"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4128087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6A1199-06D7-1EDE-5C6A-7E037E21E270}"/>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FDAA8B8-45A1-1019-46FD-97978D450916}"/>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5A660DB-2895-108E-04D8-948D68FDAF0A}"/>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54CEE563-621B-6F7E-B952-C40C93B07FAF}"/>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30CD236D-D216-2BEB-049E-062B79AE443D}"/>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latin typeface="Palatino Linotype" panose="02040502050505030304" pitchFamily="18" charset="0"/>
            </a:endParaRP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latin typeface="Palatino Linotype" panose="02040502050505030304" pitchFamily="18" charset="0"/>
            </a:endParaRP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800" b="1" i="0" u="none" strike="noStrike" kern="1200" cap="none" spc="0" normalizeH="0" baseline="0" noProof="0" dirty="0">
                <a:ln>
                  <a:noFill/>
                </a:ln>
                <a:solidFill>
                  <a:srgbClr val="0070C0"/>
                </a:solidFill>
                <a:effectLst/>
                <a:uLnTx/>
                <a:uFillTx/>
                <a:latin typeface="+mj-lt"/>
                <a:ea typeface="+mn-ea"/>
                <a:cs typeface="+mn-cs"/>
              </a:rPr>
              <a:t>Κατήχηση,  </a:t>
            </a:r>
            <a:r>
              <a:rPr lang="el-GR" sz="2800" b="1" dirty="0">
                <a:solidFill>
                  <a:srgbClr val="0070C0"/>
                </a:solidFill>
                <a:latin typeface="+mj-lt"/>
              </a:rPr>
              <a:t>Χ</a:t>
            </a:r>
            <a:r>
              <a:rPr kumimoji="0" lang="el-GR" sz="2800" b="1" i="0" u="none" strike="noStrike" kern="1200" cap="none" spc="0" normalizeH="0" baseline="0" noProof="0" dirty="0" err="1">
                <a:ln>
                  <a:noFill/>
                </a:ln>
                <a:solidFill>
                  <a:srgbClr val="0070C0"/>
                </a:solidFill>
                <a:effectLst/>
                <a:uLnTx/>
                <a:uFillTx/>
                <a:latin typeface="+mj-lt"/>
                <a:ea typeface="+mn-ea"/>
                <a:cs typeface="+mn-cs"/>
              </a:rPr>
              <a:t>ριστιανική</a:t>
            </a:r>
            <a:r>
              <a:rPr kumimoji="0" lang="el-GR" sz="2800" b="1" i="0" u="none" strike="noStrike" kern="1200" cap="none" spc="0" normalizeH="0" baseline="0" noProof="0" dirty="0">
                <a:ln>
                  <a:noFill/>
                </a:ln>
                <a:solidFill>
                  <a:srgbClr val="0070C0"/>
                </a:solidFill>
                <a:effectLst/>
                <a:uLnTx/>
                <a:uFillTx/>
                <a:latin typeface="+mj-lt"/>
                <a:ea typeface="+mn-ea"/>
                <a:cs typeface="+mn-cs"/>
              </a:rPr>
              <a:t> αγωγή και</a:t>
            </a: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800" b="1" i="0" u="none" strike="noStrike" kern="1200" cap="none" spc="0" normalizeH="0" baseline="0" noProof="0" dirty="0">
                <a:ln>
                  <a:noFill/>
                </a:ln>
                <a:solidFill>
                  <a:srgbClr val="0070C0"/>
                </a:solidFill>
                <a:effectLst/>
                <a:uLnTx/>
                <a:uFillTx/>
                <a:latin typeface="+mj-lt"/>
                <a:ea typeface="+mn-ea"/>
                <a:cs typeface="+mn-cs"/>
              </a:rPr>
              <a:t> η αντιμετώπιση σύγχρονων βασικών προβλημάτων </a:t>
            </a: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800" b="1" i="0" u="none" strike="noStrike" kern="1200" cap="none" spc="0" normalizeH="0" baseline="0" noProof="0" dirty="0">
                <a:ln>
                  <a:noFill/>
                </a:ln>
                <a:solidFill>
                  <a:srgbClr val="0070C0"/>
                </a:solidFill>
                <a:effectLst/>
                <a:uLnTx/>
                <a:uFillTx/>
                <a:latin typeface="+mj-lt"/>
                <a:ea typeface="+mn-ea"/>
                <a:cs typeface="+mn-cs"/>
              </a:rPr>
              <a:t>των παιδιών και των εφήβων </a:t>
            </a:r>
          </a:p>
        </p:txBody>
      </p:sp>
      <p:sp>
        <p:nvSpPr>
          <p:cNvPr id="3" name="TextBox 2">
            <a:extLst>
              <a:ext uri="{FF2B5EF4-FFF2-40B4-BE49-F238E27FC236}">
                <a16:creationId xmlns:a16="http://schemas.microsoft.com/office/drawing/2014/main" id="{5446CAE3-6B7C-90B7-F7DE-3B0383DB2061}"/>
              </a:ext>
            </a:extLst>
          </p:cNvPr>
          <p:cNvSpPr txBox="1"/>
          <p:nvPr/>
        </p:nvSpPr>
        <p:spPr>
          <a:xfrm>
            <a:off x="-129554" y="361928"/>
            <a:ext cx="8663354" cy="47705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1" i="0" u="none" strike="noStrike" kern="1200" cap="none" spc="0" normalizeH="0" baseline="0" noProof="0" dirty="0">
                <a:ln>
                  <a:noFill/>
                </a:ln>
                <a:solidFill>
                  <a:srgbClr val="FFFFFF"/>
                </a:solidFill>
                <a:effectLst/>
                <a:uLnTx/>
                <a:uFillTx/>
                <a:latin typeface="+mj-lt"/>
                <a:ea typeface="+mn-ea"/>
                <a:cs typeface="+mn-cs"/>
              </a:rPr>
              <a:t>ΚΕΦΑΛΑΙΟ ΣΤ΄</a:t>
            </a:r>
            <a:endParaRPr kumimoji="0" lang="el-GR" sz="1800" b="0" i="0" u="none" strike="noStrike" kern="1200" cap="none" spc="0" normalizeH="0" baseline="0" noProof="0" dirty="0">
              <a:ln>
                <a:noFill/>
              </a:ln>
              <a:solidFill>
                <a:srgbClr val="FFFFFF"/>
              </a:solidFill>
              <a:effectLst/>
              <a:uLnTx/>
              <a:uFillTx/>
              <a:latin typeface="+mj-lt"/>
              <a:ea typeface="+mn-ea"/>
              <a:cs typeface="+mn-cs"/>
            </a:endParaRPr>
          </a:p>
        </p:txBody>
      </p:sp>
    </p:spTree>
    <p:extLst>
      <p:ext uri="{BB962C8B-B14F-4D97-AF65-F5344CB8AC3E}">
        <p14:creationId xmlns:p14="http://schemas.microsoft.com/office/powerpoint/2010/main" val="54808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5E772F-4975-EEF0-CD23-216F7FC2A58D}"/>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B3731F7-41CB-1536-88E4-EA4AF8AEA875}"/>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AE633384-9306-EF30-A2CB-26BD9F3ED17A}"/>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4056F805-8152-C84D-314D-98FB74CC639F}"/>
              </a:ext>
            </a:extLst>
          </p:cNvPr>
          <p:cNvSpPr txBox="1"/>
          <p:nvPr/>
        </p:nvSpPr>
        <p:spPr>
          <a:xfrm>
            <a:off x="18540" y="93786"/>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Β) 2. Κύρια χαρακτηριστικά </a:t>
            </a:r>
            <a:r>
              <a:rPr kumimoji="0" lang="el-GR" sz="2800" b="0" i="0" u="none" strike="noStrike" kern="1200" cap="none" spc="0" normalizeH="0" baseline="0" noProof="0" dirty="0" err="1">
                <a:ln>
                  <a:noFill/>
                </a:ln>
                <a:solidFill>
                  <a:srgbClr val="FFFFFF"/>
                </a:solidFill>
                <a:effectLst/>
                <a:uLnTx/>
                <a:uFillTx/>
                <a:latin typeface="+mj-lt"/>
                <a:ea typeface="+mn-ea"/>
                <a:cs typeface="+mn-cs"/>
              </a:rPr>
              <a:t>παραμελημένου</a:t>
            </a:r>
            <a:r>
              <a:rPr kumimoji="0" lang="el-GR" sz="2800" b="0" i="0" u="none" strike="noStrike" kern="1200" cap="none" spc="0" normalizeH="0" baseline="0" noProof="0" dirty="0">
                <a:ln>
                  <a:noFill/>
                </a:ln>
                <a:solidFill>
                  <a:srgbClr val="FFFFFF"/>
                </a:solidFill>
                <a:effectLst/>
                <a:uLnTx/>
                <a:uFillTx/>
                <a:latin typeface="+mj-lt"/>
                <a:ea typeface="+mn-ea"/>
                <a:cs typeface="+mn-cs"/>
              </a:rPr>
              <a:t> ή κακοποιημένου παιδιού </a:t>
            </a:r>
          </a:p>
        </p:txBody>
      </p:sp>
      <p:sp>
        <p:nvSpPr>
          <p:cNvPr id="99" name="TextBox 98">
            <a:extLst>
              <a:ext uri="{FF2B5EF4-FFF2-40B4-BE49-F238E27FC236}">
                <a16:creationId xmlns:a16="http://schemas.microsoft.com/office/drawing/2014/main" id="{5FC30F42-1F3A-7A24-AC50-FDAB67FC3966}"/>
              </a:ext>
            </a:extLst>
          </p:cNvPr>
          <p:cNvSpPr txBox="1"/>
          <p:nvPr/>
        </p:nvSpPr>
        <p:spPr>
          <a:xfrm>
            <a:off x="107419" y="1118161"/>
            <a:ext cx="9135000" cy="5646053"/>
          </a:xfrm>
          <a:prstGeom prst="rect">
            <a:avLst/>
          </a:prstGeom>
          <a:noFill/>
          <a:ln w="0">
            <a:noFill/>
          </a:ln>
        </p:spPr>
        <p:txBody>
          <a:bodyPr lIns="90000" tIns="45000" rIns="90000" bIns="45000" anchor="t">
            <a:noAutofit/>
          </a:bodyPr>
          <a:lstStyle/>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Επιβράδυνση στην πνευματική του ανάπτυξη. </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Δ</a:t>
            </a:r>
            <a:r>
              <a:rPr kumimoji="0" lang="el-GR" sz="2400" i="0" u="none" strike="noStrike" kern="1200" cap="none" spc="0" normalizeH="0" baseline="0" noProof="0" dirty="0" err="1">
                <a:ln>
                  <a:noFill/>
                </a:ln>
                <a:solidFill>
                  <a:srgbClr val="0070C0"/>
                </a:solidFill>
                <a:effectLst/>
                <a:uLnTx/>
                <a:uFillTx/>
                <a:ea typeface="+mn-ea"/>
                <a:cs typeface="+mn-cs"/>
              </a:rPr>
              <a:t>υσκολία</a:t>
            </a:r>
            <a:r>
              <a:rPr kumimoji="0" lang="el-GR" sz="2400" i="0" u="none" strike="noStrike" kern="1200" cap="none" spc="0" normalizeH="0" baseline="0" noProof="0" dirty="0">
                <a:ln>
                  <a:noFill/>
                </a:ln>
                <a:solidFill>
                  <a:srgbClr val="0070C0"/>
                </a:solidFill>
                <a:effectLst/>
                <a:uLnTx/>
                <a:uFillTx/>
                <a:ea typeface="+mn-ea"/>
                <a:cs typeface="+mn-cs"/>
              </a:rPr>
              <a:t> στις κοινωνικές σχέσεις και στη σύναψη σχέσεων εμπιστοσύνης με μεγαλύτερους. </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Υπερευαισθησία, ταραγμένη προσοχή, παγωμένο βλέμμα, προβλήματα στον ύπνο, ανυπακοή, επιθετικότητα. </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Α</a:t>
            </a:r>
            <a:r>
              <a:rPr kumimoji="0" lang="el-GR" sz="2400" i="0" u="none" strike="noStrike" kern="1200" cap="none" spc="0" normalizeH="0" baseline="0" noProof="0" dirty="0" err="1">
                <a:ln>
                  <a:noFill/>
                </a:ln>
                <a:solidFill>
                  <a:srgbClr val="0070C0"/>
                </a:solidFill>
                <a:effectLst/>
                <a:uLnTx/>
                <a:uFillTx/>
                <a:ea typeface="+mn-ea"/>
                <a:cs typeface="+mn-cs"/>
              </a:rPr>
              <a:t>ίσθηση</a:t>
            </a:r>
            <a:r>
              <a:rPr kumimoji="0" lang="el-GR" sz="2400" i="0" u="none" strike="noStrike" kern="1200" cap="none" spc="0" normalizeH="0" baseline="0" noProof="0" dirty="0">
                <a:ln>
                  <a:noFill/>
                </a:ln>
                <a:solidFill>
                  <a:srgbClr val="0070C0"/>
                </a:solidFill>
                <a:effectLst/>
                <a:uLnTx/>
                <a:uFillTx/>
                <a:ea typeface="+mn-ea"/>
                <a:cs typeface="+mn-cs"/>
              </a:rPr>
              <a:t> φόβου για τους γονείς.</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Ε</a:t>
            </a:r>
            <a:r>
              <a:rPr kumimoji="0" lang="el-GR" sz="2400" i="0" u="none" strike="noStrike" kern="1200" cap="none" spc="0" normalizeH="0" baseline="0" noProof="0" dirty="0" err="1">
                <a:ln>
                  <a:noFill/>
                </a:ln>
                <a:solidFill>
                  <a:srgbClr val="0070C0"/>
                </a:solidFill>
                <a:effectLst/>
                <a:uLnTx/>
                <a:uFillTx/>
                <a:ea typeface="+mn-ea"/>
                <a:cs typeface="+mn-cs"/>
              </a:rPr>
              <a:t>πιστροφή</a:t>
            </a:r>
            <a:r>
              <a:rPr kumimoji="0" lang="el-GR" sz="2400" i="0" u="none" strike="noStrike" kern="1200" cap="none" spc="0" normalizeH="0" baseline="0" noProof="0" dirty="0">
                <a:ln>
                  <a:noFill/>
                </a:ln>
                <a:solidFill>
                  <a:srgbClr val="0070C0"/>
                </a:solidFill>
                <a:effectLst/>
                <a:uLnTx/>
                <a:uFillTx/>
                <a:ea typeface="+mn-ea"/>
                <a:cs typeface="+mn-cs"/>
              </a:rPr>
              <a:t> στο σπίτι=κόλαση, τόπος βασανιστηρίων.</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Π</a:t>
            </a:r>
            <a:r>
              <a:rPr kumimoji="0" lang="el-GR" sz="2400" i="0" u="none" strike="noStrike" kern="1200" cap="none" spc="0" normalizeH="0" baseline="0" noProof="0" dirty="0" err="1">
                <a:ln>
                  <a:noFill/>
                </a:ln>
                <a:solidFill>
                  <a:srgbClr val="0070C0"/>
                </a:solidFill>
                <a:effectLst/>
                <a:uLnTx/>
                <a:uFillTx/>
                <a:ea typeface="+mn-ea"/>
                <a:cs typeface="+mn-cs"/>
              </a:rPr>
              <a:t>ροσκόλληση</a:t>
            </a:r>
            <a:r>
              <a:rPr kumimoji="0" lang="el-GR" sz="2400" i="0" u="none" strike="noStrike" kern="1200" cap="none" spc="0" normalizeH="0" baseline="0" noProof="0" dirty="0">
                <a:ln>
                  <a:noFill/>
                </a:ln>
                <a:solidFill>
                  <a:srgbClr val="0070C0"/>
                </a:solidFill>
                <a:effectLst/>
                <a:uLnTx/>
                <a:uFillTx/>
                <a:ea typeface="+mn-ea"/>
                <a:cs typeface="+mn-cs"/>
              </a:rPr>
              <a:t> σε άγνωστους ανθρώπους.</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Δ</a:t>
            </a:r>
            <a:r>
              <a:rPr kumimoji="0" lang="el-GR" sz="2400" i="0" u="none" strike="noStrike" kern="1200" cap="none" spc="0" normalizeH="0" baseline="0" noProof="0" dirty="0" err="1">
                <a:ln>
                  <a:noFill/>
                </a:ln>
                <a:solidFill>
                  <a:srgbClr val="0070C0"/>
                </a:solidFill>
                <a:effectLst/>
                <a:uLnTx/>
                <a:uFillTx/>
                <a:ea typeface="+mn-ea"/>
                <a:cs typeface="+mn-cs"/>
              </a:rPr>
              <a:t>ιαταραγμένη</a:t>
            </a:r>
            <a:r>
              <a:rPr kumimoji="0" lang="el-GR" sz="2400" i="0" u="none" strike="noStrike" kern="1200" cap="none" spc="0" normalizeH="0" baseline="0" noProof="0" dirty="0">
                <a:ln>
                  <a:noFill/>
                </a:ln>
                <a:solidFill>
                  <a:srgbClr val="0070C0"/>
                </a:solidFill>
                <a:effectLst/>
                <a:uLnTx/>
                <a:uFillTx/>
                <a:ea typeface="+mn-ea"/>
                <a:cs typeface="+mn-cs"/>
              </a:rPr>
              <a:t> αυτοεκτίμηση.</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Π</a:t>
            </a:r>
            <a:r>
              <a:rPr kumimoji="0" lang="el-GR" sz="2400" i="0" u="none" strike="noStrike" kern="1200" cap="none" spc="0" normalizeH="0" baseline="0" noProof="0" dirty="0" err="1">
                <a:ln>
                  <a:noFill/>
                </a:ln>
                <a:solidFill>
                  <a:srgbClr val="0070C0"/>
                </a:solidFill>
                <a:effectLst/>
                <a:uLnTx/>
                <a:uFillTx/>
                <a:ea typeface="+mn-ea"/>
                <a:cs typeface="+mn-cs"/>
              </a:rPr>
              <a:t>αθητικό</a:t>
            </a:r>
            <a:r>
              <a:rPr kumimoji="0" lang="el-GR" sz="2400" i="0" u="none" strike="noStrike" kern="1200" cap="none" spc="0" normalizeH="0" baseline="0" noProof="0" dirty="0">
                <a:ln>
                  <a:noFill/>
                </a:ln>
                <a:solidFill>
                  <a:srgbClr val="0070C0"/>
                </a:solidFill>
                <a:effectLst/>
                <a:uLnTx/>
                <a:uFillTx/>
                <a:ea typeface="+mn-ea"/>
                <a:cs typeface="+mn-cs"/>
              </a:rPr>
              <a:t> και παραγκωνισμένο παιδί.</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Δ</a:t>
            </a:r>
            <a:r>
              <a:rPr kumimoji="0" lang="el-GR" sz="2400" i="0" u="none" strike="noStrike" kern="1200" cap="none" spc="0" normalizeH="0" baseline="0" noProof="0" dirty="0" err="1">
                <a:ln>
                  <a:noFill/>
                </a:ln>
                <a:solidFill>
                  <a:srgbClr val="0070C0"/>
                </a:solidFill>
                <a:effectLst/>
                <a:uLnTx/>
                <a:uFillTx/>
                <a:ea typeface="+mn-ea"/>
                <a:cs typeface="+mn-cs"/>
              </a:rPr>
              <a:t>υσκολία</a:t>
            </a:r>
            <a:r>
              <a:rPr kumimoji="0" lang="el-GR" sz="2400" i="0" u="none" strike="noStrike" kern="1200" cap="none" spc="0" normalizeH="0" baseline="0" noProof="0" dirty="0">
                <a:ln>
                  <a:noFill/>
                </a:ln>
                <a:solidFill>
                  <a:srgbClr val="0070C0"/>
                </a:solidFill>
                <a:effectLst/>
                <a:uLnTx/>
                <a:uFillTx/>
                <a:ea typeface="+mn-ea"/>
                <a:cs typeface="+mn-cs"/>
              </a:rPr>
              <a:t> στις διαπροσωπικές σχέσεις (αλλόκοτη συμπεριφορά)</a:t>
            </a:r>
            <a:r>
              <a:rPr lang="el-GR" sz="2400" dirty="0">
                <a:solidFill>
                  <a:srgbClr val="0070C0"/>
                </a:solidFill>
              </a:rPr>
              <a:t>.</a:t>
            </a:r>
            <a:r>
              <a:rPr kumimoji="0" lang="el-GR" sz="2400" i="0" u="none" strike="noStrike" kern="1200" cap="none" spc="0" normalizeH="0" baseline="0" noProof="0" dirty="0">
                <a:ln>
                  <a:noFill/>
                </a:ln>
                <a:solidFill>
                  <a:srgbClr val="0070C0"/>
                </a:solidFill>
                <a:effectLst/>
                <a:uLnTx/>
                <a:uFillTx/>
                <a:ea typeface="+mn-ea"/>
                <a:cs typeface="+mn-cs"/>
              </a:rPr>
              <a:t>  </a:t>
            </a:r>
          </a:p>
        </p:txBody>
      </p:sp>
    </p:spTree>
    <p:extLst>
      <p:ext uri="{BB962C8B-B14F-4D97-AF65-F5344CB8AC3E}">
        <p14:creationId xmlns:p14="http://schemas.microsoft.com/office/powerpoint/2010/main" val="2278610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2778A4-A978-EFD1-A1DC-4768BE5B777E}"/>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B19FECE2-83F3-FAC6-74C0-3C1B0C4F3D8B}"/>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D07B6C1C-0E76-66E8-60BD-CCEDC6E0BACA}"/>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9D936DAC-1186-3241-9822-C84F6983D2A2}"/>
              </a:ext>
            </a:extLst>
          </p:cNvPr>
          <p:cNvSpPr txBox="1"/>
          <p:nvPr/>
        </p:nvSpPr>
        <p:spPr>
          <a:xfrm>
            <a:off x="37080" y="90158"/>
            <a:ext cx="9106200" cy="937846"/>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mj-lt"/>
                <a:ea typeface="+mn-ea"/>
                <a:cs typeface="+mn-cs"/>
              </a:rPr>
              <a:t>Β) 2. Κύρια χαρακτηριστικά </a:t>
            </a:r>
            <a:r>
              <a:rPr kumimoji="0" lang="el-GR" sz="2400" b="0" i="0" u="none" strike="noStrike" kern="1200" cap="none" spc="0" normalizeH="0" baseline="0" noProof="0" dirty="0" err="1">
                <a:ln>
                  <a:noFill/>
                </a:ln>
                <a:solidFill>
                  <a:srgbClr val="FFFFFF"/>
                </a:solidFill>
                <a:effectLst/>
                <a:uLnTx/>
                <a:uFillTx/>
                <a:latin typeface="+mj-lt"/>
                <a:ea typeface="+mn-ea"/>
                <a:cs typeface="+mn-cs"/>
              </a:rPr>
              <a:t>παραμελημένου</a:t>
            </a:r>
            <a:r>
              <a:rPr kumimoji="0" lang="el-GR" sz="2400" b="0" i="0" u="none" strike="noStrike" kern="1200" cap="none" spc="0" normalizeH="0" baseline="0" noProof="0" dirty="0">
                <a:ln>
                  <a:noFill/>
                </a:ln>
                <a:solidFill>
                  <a:srgbClr val="FFFFFF"/>
                </a:solidFill>
                <a:effectLst/>
                <a:uLnTx/>
                <a:uFillTx/>
                <a:latin typeface="+mj-lt"/>
                <a:ea typeface="+mn-ea"/>
                <a:cs typeface="+mn-cs"/>
              </a:rPr>
              <a:t> ή κακοποιημένου παιδιού </a:t>
            </a:r>
          </a:p>
        </p:txBody>
      </p:sp>
      <p:sp>
        <p:nvSpPr>
          <p:cNvPr id="99" name="TextBox 98">
            <a:extLst>
              <a:ext uri="{FF2B5EF4-FFF2-40B4-BE49-F238E27FC236}">
                <a16:creationId xmlns:a16="http://schemas.microsoft.com/office/drawing/2014/main" id="{06DA5947-D121-7E7F-25A9-605749E38ECA}"/>
              </a:ext>
            </a:extLst>
          </p:cNvPr>
          <p:cNvSpPr txBox="1"/>
          <p:nvPr/>
        </p:nvSpPr>
        <p:spPr>
          <a:xfrm>
            <a:off x="-30600" y="1118162"/>
            <a:ext cx="9135000" cy="5646053"/>
          </a:xfrm>
          <a:prstGeom prst="rect">
            <a:avLst/>
          </a:prstGeom>
          <a:noFill/>
          <a:ln w="0">
            <a:noFill/>
          </a:ln>
        </p:spPr>
        <p:txBody>
          <a:bodyPr lIns="90000" tIns="45000" rIns="90000" bIns="45000" anchor="t">
            <a:noAutofit/>
          </a:bodyPr>
          <a:lstStyle/>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lang="el-GR" sz="2400" b="1" dirty="0">
                <a:solidFill>
                  <a:srgbClr val="0070C0"/>
                </a:solidFill>
                <a:latin typeface="Palatino Linotype" panose="02040502050505030304" pitchFamily="18" charset="0"/>
              </a:rPr>
              <a:t> </a:t>
            </a:r>
            <a:r>
              <a:rPr kumimoji="0" lang="el-GR" sz="2400" i="0" u="none" strike="noStrike" kern="1200" cap="none" spc="0" normalizeH="0" baseline="0" noProof="0" dirty="0">
                <a:ln>
                  <a:noFill/>
                </a:ln>
                <a:solidFill>
                  <a:srgbClr val="FF0000"/>
                </a:solidFill>
                <a:effectLst/>
                <a:uLnTx/>
                <a:uFillTx/>
                <a:latin typeface="Palatino Linotype" panose="02040502050505030304" pitchFamily="18" charset="0"/>
                <a:ea typeface="+mn-ea"/>
                <a:cs typeface="+mn-cs"/>
              </a:rPr>
              <a:t>10</a:t>
            </a:r>
            <a:r>
              <a:rPr kumimoji="0" lang="el-GR" sz="2400" i="0" u="none" strike="noStrike" kern="1200" cap="none" spc="0" normalizeH="0" baseline="0" noProof="0" dirty="0">
                <a:ln>
                  <a:noFill/>
                </a:ln>
                <a:solidFill>
                  <a:srgbClr val="FF0000"/>
                </a:solidFill>
                <a:effectLst/>
                <a:uLnTx/>
                <a:uFillTx/>
                <a:ea typeface="+mn-ea"/>
                <a:cs typeface="+mn-cs"/>
              </a:rPr>
              <a:t>.</a:t>
            </a:r>
            <a:r>
              <a:rPr kumimoji="0" lang="el-GR" sz="2400" i="0" u="none" strike="noStrike" kern="1200" cap="none" spc="0" normalizeH="0" baseline="0" noProof="0" dirty="0">
                <a:ln>
                  <a:noFill/>
                </a:ln>
                <a:solidFill>
                  <a:srgbClr val="0070C0"/>
                </a:solidFill>
                <a:effectLst/>
                <a:uLnTx/>
                <a:uFillTx/>
                <a:ea typeface="+mn-ea"/>
                <a:cs typeface="+mn-cs"/>
              </a:rPr>
              <a:t> Διαταραγμένη ομιλία και φτωχό λεξιλόγιο.</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0070C0"/>
                </a:solidFill>
              </a:rPr>
              <a:t> </a:t>
            </a:r>
            <a:r>
              <a:rPr lang="el-GR" sz="2400" dirty="0">
                <a:solidFill>
                  <a:srgbClr val="FF0000"/>
                </a:solidFill>
              </a:rPr>
              <a:t>11.</a:t>
            </a:r>
            <a:r>
              <a:rPr lang="el-GR" sz="2400" dirty="0">
                <a:solidFill>
                  <a:srgbClr val="0070C0"/>
                </a:solidFill>
              </a:rPr>
              <a:t> Δυσκολία στη μάθηση και την επίδοση .</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 </a:t>
            </a:r>
            <a:r>
              <a:rPr kumimoji="0" lang="el-GR" sz="2400" i="0" u="none" strike="noStrike" kern="1200" cap="none" spc="0" normalizeH="0" baseline="0" noProof="0" dirty="0">
                <a:ln>
                  <a:noFill/>
                </a:ln>
                <a:solidFill>
                  <a:srgbClr val="FF0000"/>
                </a:solidFill>
                <a:effectLst/>
                <a:uLnTx/>
                <a:uFillTx/>
                <a:ea typeface="+mn-ea"/>
                <a:cs typeface="+mn-cs"/>
              </a:rPr>
              <a:t>12.</a:t>
            </a:r>
            <a:r>
              <a:rPr kumimoji="0" lang="el-GR" sz="2400" i="0" u="none" strike="noStrike" kern="1200" cap="none" spc="0" normalizeH="0" baseline="0" noProof="0" dirty="0">
                <a:ln>
                  <a:noFill/>
                </a:ln>
                <a:solidFill>
                  <a:srgbClr val="0070C0"/>
                </a:solidFill>
                <a:effectLst/>
                <a:uLnTx/>
                <a:uFillTx/>
                <a:ea typeface="+mn-ea"/>
                <a:cs typeface="+mn-cs"/>
              </a:rPr>
              <a:t> </a:t>
            </a:r>
            <a:r>
              <a:rPr lang="el-GR" sz="2400" dirty="0">
                <a:solidFill>
                  <a:srgbClr val="0070C0"/>
                </a:solidFill>
              </a:rPr>
              <a:t>Π</a:t>
            </a:r>
            <a:r>
              <a:rPr kumimoji="0" lang="el-GR" sz="2400" i="0" u="none" strike="noStrike" kern="1200" cap="none" spc="0" normalizeH="0" baseline="0" noProof="0" dirty="0" err="1">
                <a:ln>
                  <a:noFill/>
                </a:ln>
                <a:solidFill>
                  <a:srgbClr val="0070C0"/>
                </a:solidFill>
                <a:effectLst/>
                <a:uLnTx/>
                <a:uFillTx/>
                <a:ea typeface="+mn-ea"/>
                <a:cs typeface="+mn-cs"/>
              </a:rPr>
              <a:t>αλινδρομική</a:t>
            </a:r>
            <a:r>
              <a:rPr kumimoji="0" lang="el-GR" sz="2400" i="0" u="none" strike="noStrike" kern="1200" cap="none" spc="0" normalizeH="0" baseline="0" noProof="0" dirty="0">
                <a:ln>
                  <a:noFill/>
                </a:ln>
                <a:solidFill>
                  <a:srgbClr val="0070C0"/>
                </a:solidFill>
                <a:effectLst/>
                <a:uLnTx/>
                <a:uFillTx/>
                <a:ea typeface="+mn-ea"/>
                <a:cs typeface="+mn-cs"/>
              </a:rPr>
              <a:t> συμπεριφορά (πχ ενούρηση).</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endParaRPr lang="el-GR" sz="2400" b="1" dirty="0">
              <a:solidFill>
                <a:srgbClr val="0070C0"/>
              </a:solidFill>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0070C0"/>
                </a:solidFill>
              </a:rPr>
              <a:t>Σ</a:t>
            </a:r>
            <a:r>
              <a:rPr kumimoji="0" lang="el-GR" sz="2400" i="0" u="none" strike="noStrike" kern="1200" cap="none" spc="0" normalizeH="0" baseline="0" noProof="0" dirty="0">
                <a:ln>
                  <a:noFill/>
                </a:ln>
                <a:solidFill>
                  <a:srgbClr val="0070C0"/>
                </a:solidFill>
                <a:effectLst/>
                <a:uLnTx/>
                <a:uFillTx/>
                <a:ea typeface="+mn-ea"/>
                <a:cs typeface="+mn-cs"/>
              </a:rPr>
              <a:t>τα πολύ μικρά παιδιά που δεν έχουν αναπτύξει ακόμη συναίσθηση του μη επιτρεπτού, για τις ασελγείς ενέργειες οι συνέπειες της γενετήσιας βίας μπορεί να μην είναι εμφανείς.</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Οι πιο συχνές συνέπειες ψυχικής βίας στα παιδιά είναι διαταραχές της συμπεριφοράς τους , η αύξηση της εγκληματικότητας και η γενετήσια διαφοροποίηση (σεξουαλικές διαταραχές).</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1"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515169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E8DED-8FAD-DFC6-EA86-9B98A5C2B19F}"/>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E5937A7B-B779-466C-EA47-EF0B675C5836}"/>
              </a:ext>
            </a:extLst>
          </p:cNvPr>
          <p:cNvPicPr/>
          <p:nvPr/>
        </p:nvPicPr>
        <p:blipFill>
          <a:blip r:embed="rId2"/>
          <a:stretch/>
        </p:blipFill>
        <p:spPr>
          <a:xfrm>
            <a:off x="0" y="11724"/>
            <a:ext cx="9143280" cy="6857280"/>
          </a:xfrm>
          <a:prstGeom prst="rect">
            <a:avLst/>
          </a:prstGeom>
          <a:noFill/>
          <a:ln w="0">
            <a:noFill/>
          </a:ln>
        </p:spPr>
      </p:pic>
      <p:sp>
        <p:nvSpPr>
          <p:cNvPr id="97" name="11 - TextBox 11">
            <a:extLst>
              <a:ext uri="{FF2B5EF4-FFF2-40B4-BE49-F238E27FC236}">
                <a16:creationId xmlns:a16="http://schemas.microsoft.com/office/drawing/2014/main" id="{95F1CF17-F08C-8277-B0DF-59098F0D1CA6}"/>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F8887978-E650-87DC-AD1F-F6C5BDC5158A}"/>
              </a:ext>
            </a:extLst>
          </p:cNvPr>
          <p:cNvSpPr txBox="1"/>
          <p:nvPr/>
        </p:nvSpPr>
        <p:spPr>
          <a:xfrm>
            <a:off x="18540" y="93786"/>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mj-lt"/>
                <a:ea typeface="+mn-ea"/>
                <a:cs typeface="+mn-cs"/>
              </a:rPr>
              <a:t>Γ) Γενετήσια παραβίαση – κακοποίηση </a:t>
            </a:r>
          </a:p>
        </p:txBody>
      </p:sp>
      <p:sp>
        <p:nvSpPr>
          <p:cNvPr id="99" name="TextBox 98">
            <a:extLst>
              <a:ext uri="{FF2B5EF4-FFF2-40B4-BE49-F238E27FC236}">
                <a16:creationId xmlns:a16="http://schemas.microsoft.com/office/drawing/2014/main" id="{B579EC35-AD96-9ABC-6177-A60B8F582E7E}"/>
              </a:ext>
            </a:extLst>
          </p:cNvPr>
          <p:cNvSpPr txBox="1"/>
          <p:nvPr/>
        </p:nvSpPr>
        <p:spPr>
          <a:xfrm>
            <a:off x="18540" y="1118161"/>
            <a:ext cx="9135000" cy="5646053"/>
          </a:xfrm>
          <a:prstGeom prst="rect">
            <a:avLst/>
          </a:prstGeom>
          <a:noFill/>
          <a:ln w="0">
            <a:noFill/>
          </a:ln>
        </p:spPr>
        <p:txBody>
          <a:bodyPr lIns="90000" tIns="45000" rIns="90000" bIns="45000" anchor="t">
            <a:noAutofit/>
          </a:bodyPr>
          <a:lstStyle/>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7030A0"/>
                </a:solidFill>
                <a:effectLst/>
                <a:uLnTx/>
                <a:uFillTx/>
                <a:ea typeface="+mn-ea"/>
                <a:cs typeface="+mn-cs"/>
              </a:rPr>
              <a:t>Αίτια μη διάγνωσης της γενετήσιας παραβίασης-κακοποίησης  </a:t>
            </a: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α) Η αποκάλυψη δεν γίνεται έγκαιρα.</a:t>
            </a: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β) Η κακοποίηση γίνεται από γνωστό πρόσωπο και δεν αφήνει σημάδια.</a:t>
            </a: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γ) Το παιδί αισθάνεται φόβο, ντροπή, αλλά και ενοχές.</a:t>
            </a:r>
          </a:p>
          <a:p>
            <a:pPr marR="0" lvl="0" defTabSz="914400" rtl="0" eaLnBrk="1" fontAlgn="auto" latinLnBrk="0" hangingPunct="1">
              <a:lnSpc>
                <a:spcPct val="100000"/>
              </a:lnSpc>
              <a:spcBef>
                <a:spcPts val="580"/>
              </a:spcBef>
              <a:spcAft>
                <a:spcPts val="0"/>
              </a:spcAft>
              <a:buClr>
                <a:srgbClr val="D34817"/>
              </a:buClr>
              <a:buSzPct val="85000"/>
              <a:tabLst/>
              <a:defRPr/>
            </a:pPr>
            <a:endParaRPr lang="el-GR" sz="2400" dirty="0">
              <a:solidFill>
                <a:srgbClr val="0070C0"/>
              </a:solidFill>
            </a:endParaRP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Γενετήσια κακομεταχείριση=καλά κρυμμένο μυστικό</a:t>
            </a: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  </a:t>
            </a: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Ενδείξεις αντιλαμβάνεται ο γιατρός ή πρόσωπο εμπιστοσύνης του παιδιού.</a:t>
            </a:r>
          </a:p>
          <a:p>
            <a:pPr marR="0" lvl="0" defTabSz="914400" rtl="0" eaLnBrk="1" fontAlgn="auto" latinLnBrk="0" hangingPunct="1">
              <a:lnSpc>
                <a:spcPct val="100000"/>
              </a:lnSpc>
              <a:spcBef>
                <a:spcPts val="580"/>
              </a:spcBef>
              <a:spcAft>
                <a:spcPts val="0"/>
              </a:spcAft>
              <a:buClr>
                <a:srgbClr val="D34817"/>
              </a:buClr>
              <a:buSzPct val="85000"/>
              <a:tabLst/>
              <a:defRPr/>
            </a:pPr>
            <a:endParaRPr lang="el-GR" sz="2400" dirty="0">
              <a:solidFill>
                <a:srgbClr val="00B0F0"/>
              </a:solidFill>
              <a:latin typeface="Palatino Linotype" panose="02040502050505030304" pitchFamily="18" charset="0"/>
            </a:endParaRPr>
          </a:p>
          <a:p>
            <a:pPr marR="0" lvl="0" defTabSz="914400" rtl="0" eaLnBrk="1" fontAlgn="auto" latinLnBrk="0" hangingPunct="1">
              <a:lnSpc>
                <a:spcPct val="100000"/>
              </a:lnSpc>
              <a:spcBef>
                <a:spcPts val="580"/>
              </a:spcBef>
              <a:spcAft>
                <a:spcPts val="0"/>
              </a:spcAft>
              <a:buClr>
                <a:srgbClr val="D34817"/>
              </a:buClr>
              <a:buSzPct val="85000"/>
              <a:tabLst/>
              <a:defRPr/>
            </a:pPr>
            <a:endParaRPr lang="el-GR" sz="2400" dirty="0">
              <a:solidFill>
                <a:srgbClr val="7030A0"/>
              </a:solidFill>
              <a:latin typeface="Palatino Linotype" panose="02040502050505030304" pitchFamily="18" charset="0"/>
            </a:endParaRP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2952941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6EA151-5F04-31E8-568A-677403F0BF0E}"/>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4DFB0589-2EDA-689A-7941-3AE2DF2D9717}"/>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1F32C18-E4BD-11CF-079B-72666BC4CD5A}"/>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C03A0968-2C45-6CAD-500C-93D4A31DC4E6}"/>
              </a:ext>
            </a:extLst>
          </p:cNvPr>
          <p:cNvSpPr txBox="1"/>
          <p:nvPr/>
        </p:nvSpPr>
        <p:spPr>
          <a:xfrm>
            <a:off x="370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Γ) Γενετήσια παραβίαση – κακοποίηση</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Συμπτώματα συμπεριφοράς με γενετήσια κακοποίηση </a:t>
            </a:r>
          </a:p>
        </p:txBody>
      </p:sp>
      <p:sp>
        <p:nvSpPr>
          <p:cNvPr id="99" name="TextBox 98">
            <a:extLst>
              <a:ext uri="{FF2B5EF4-FFF2-40B4-BE49-F238E27FC236}">
                <a16:creationId xmlns:a16="http://schemas.microsoft.com/office/drawing/2014/main" id="{7D5EE29F-ABD7-964E-3187-4BA737DB4624}"/>
              </a:ext>
            </a:extLst>
          </p:cNvPr>
          <p:cNvSpPr txBox="1"/>
          <p:nvPr/>
        </p:nvSpPr>
        <p:spPr>
          <a:xfrm>
            <a:off x="37080" y="1118162"/>
            <a:ext cx="9135000" cy="5646053"/>
          </a:xfrm>
          <a:prstGeom prst="rect">
            <a:avLst/>
          </a:prstGeom>
          <a:noFill/>
          <a:ln w="0">
            <a:noFill/>
          </a:ln>
        </p:spPr>
        <p:txBody>
          <a:bodyPr lIns="90000" tIns="45000" rIns="90000" bIns="45000" anchor="t">
            <a:noAutofit/>
          </a:bodyPr>
          <a:lstStyle/>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αλλαγή διάθεσης (πονοκέφαλοι, πόνοι </a:t>
            </a:r>
            <a:r>
              <a:rPr lang="el-GR" sz="2400" dirty="0">
                <a:solidFill>
                  <a:srgbClr val="0070C0"/>
                </a:solidFill>
              </a:rPr>
              <a:t>στην </a:t>
            </a:r>
            <a:r>
              <a:rPr kumimoji="0" lang="el-GR" sz="2400" i="0" u="none" strike="noStrike" kern="1200" cap="none" spc="0" normalizeH="0" baseline="0" noProof="0" dirty="0">
                <a:ln>
                  <a:noFill/>
                </a:ln>
                <a:solidFill>
                  <a:srgbClr val="0070C0"/>
                </a:solidFill>
                <a:effectLst/>
                <a:uLnTx/>
                <a:uFillTx/>
                <a:ea typeface="+mn-ea"/>
                <a:cs typeface="+mn-cs"/>
              </a:rPr>
              <a:t>κοιλιά, κ.ά.)</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π</a:t>
            </a:r>
            <a:r>
              <a:rPr kumimoji="0" lang="el-GR" sz="2400" i="0" u="none" strike="noStrike" kern="1200" cap="none" spc="0" normalizeH="0" baseline="0" noProof="0" dirty="0" err="1">
                <a:ln>
                  <a:noFill/>
                </a:ln>
                <a:solidFill>
                  <a:srgbClr val="0070C0"/>
                </a:solidFill>
                <a:effectLst/>
                <a:uLnTx/>
                <a:uFillTx/>
                <a:ea typeface="+mn-ea"/>
                <a:cs typeface="+mn-cs"/>
              </a:rPr>
              <a:t>αλινδρομική</a:t>
            </a:r>
            <a:r>
              <a:rPr kumimoji="0" lang="el-GR" sz="2400" i="0" u="none" strike="noStrike" kern="1200" cap="none" spc="0" normalizeH="0" baseline="0" noProof="0" dirty="0">
                <a:ln>
                  <a:noFill/>
                </a:ln>
                <a:solidFill>
                  <a:srgbClr val="0070C0"/>
                </a:solidFill>
                <a:effectLst/>
                <a:uLnTx/>
                <a:uFillTx/>
                <a:ea typeface="+mn-ea"/>
                <a:cs typeface="+mn-cs"/>
              </a:rPr>
              <a:t> συμπεριφορά (πχ ενούρηση).</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αλλαγή στις διαιτητικές συνήθειες, </a:t>
            </a:r>
            <a:r>
              <a:rPr lang="el-GR" sz="2400" dirty="0">
                <a:solidFill>
                  <a:srgbClr val="0070C0"/>
                </a:solidFill>
              </a:rPr>
              <a:t>α</a:t>
            </a:r>
            <a:r>
              <a:rPr kumimoji="0" lang="el-GR" sz="2400" i="0" u="none" strike="noStrike" kern="1200" cap="none" spc="0" normalizeH="0" baseline="0" noProof="0" dirty="0" err="1">
                <a:ln>
                  <a:noFill/>
                </a:ln>
                <a:solidFill>
                  <a:srgbClr val="0070C0"/>
                </a:solidFill>
                <a:effectLst/>
                <a:uLnTx/>
                <a:uFillTx/>
                <a:ea typeface="+mn-ea"/>
                <a:cs typeface="+mn-cs"/>
              </a:rPr>
              <a:t>νορεξία</a:t>
            </a:r>
            <a:r>
              <a:rPr kumimoji="0" lang="el-GR" sz="2400" i="0" u="none" strike="noStrike" kern="1200" cap="none" spc="0" normalizeH="0" baseline="0" noProof="0" dirty="0">
                <a:ln>
                  <a:noFill/>
                </a:ln>
                <a:solidFill>
                  <a:srgbClr val="0070C0"/>
                </a:solidFill>
                <a:effectLst/>
                <a:uLnTx/>
                <a:uFillTx/>
                <a:ea typeface="+mn-ea"/>
                <a:cs typeface="+mn-cs"/>
              </a:rPr>
              <a:t>, βουλιμία. </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συναισθηματικές διαταραχές (άγχος, καταπίεση, τάση αυτοκαταστροφής)</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α</a:t>
            </a:r>
            <a:r>
              <a:rPr kumimoji="0" lang="el-GR" sz="2400" i="0" u="none" strike="noStrike" kern="1200" cap="none" spc="0" normalizeH="0" baseline="0" noProof="0" dirty="0">
                <a:ln>
                  <a:noFill/>
                </a:ln>
                <a:solidFill>
                  <a:srgbClr val="0070C0"/>
                </a:solidFill>
                <a:effectLst/>
                <a:uLnTx/>
                <a:uFillTx/>
                <a:ea typeface="+mn-ea"/>
                <a:cs typeface="+mn-cs"/>
              </a:rPr>
              <a:t>πειθαρχία, πρόκληση προσοχής, </a:t>
            </a:r>
            <a:r>
              <a:rPr kumimoji="0" lang="el-GR" sz="2400" i="0" u="none" strike="noStrike" kern="1200" cap="none" spc="0" normalizeH="0" baseline="0" noProof="0" dirty="0" err="1">
                <a:ln>
                  <a:noFill/>
                </a:ln>
                <a:solidFill>
                  <a:srgbClr val="0070C0"/>
                </a:solidFill>
                <a:effectLst/>
                <a:uLnTx/>
                <a:uFillTx/>
                <a:ea typeface="+mn-ea"/>
                <a:cs typeface="+mn-cs"/>
              </a:rPr>
              <a:t>υπερκινητικότητα</a:t>
            </a:r>
            <a:r>
              <a:rPr kumimoji="0" lang="el-GR" sz="2400" i="0" u="none" strike="noStrike" kern="1200" cap="none" spc="0" normalizeH="0" baseline="0" noProof="0" dirty="0">
                <a:ln>
                  <a:noFill/>
                </a:ln>
                <a:solidFill>
                  <a:srgbClr val="0070C0"/>
                </a:solidFill>
                <a:effectLst/>
                <a:uLnTx/>
                <a:uFillTx/>
                <a:ea typeface="+mn-ea"/>
                <a:cs typeface="+mn-cs"/>
              </a:rPr>
              <a:t>, μειωμένη συγκέντρωση.</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διαταραχές ύπνου, εφιάλτες με καλυμμένο ή φανερό σεξουαλικό περιεχόμενο.</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κοινωνική απομόνωση, απόσυρση, τάσεις αυτοκτονίας, προβλήματα κοινωνικής προσαρμογής. </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το κορίτσι παίρνει το ρόλο της μητέρας στην οικογένεια. </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συμπεριφορά σαν εραστής με τον γονέα. </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388098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952636-4A7E-51E6-15F5-584E230E9586}"/>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5890E941-78E5-A3AD-7A0C-B69EF5C609B7}"/>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671DB10-AADC-1570-898D-5B4D91A89533}"/>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FAE7C512-0E19-51AB-8F20-DBD0BFC3AE97}"/>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Γ) Γενετήσια παραβίαση – κακοποίηση</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Ειδικότερα γενετήσια συμπτώματα </a:t>
            </a:r>
          </a:p>
        </p:txBody>
      </p:sp>
      <p:sp>
        <p:nvSpPr>
          <p:cNvPr id="99" name="TextBox 98">
            <a:extLst>
              <a:ext uri="{FF2B5EF4-FFF2-40B4-BE49-F238E27FC236}">
                <a16:creationId xmlns:a16="http://schemas.microsoft.com/office/drawing/2014/main" id="{9CFD118D-92DC-E2EB-88B1-5D735F203C16}"/>
              </a:ext>
            </a:extLst>
          </p:cNvPr>
          <p:cNvSpPr txBox="1"/>
          <p:nvPr/>
        </p:nvSpPr>
        <p:spPr>
          <a:xfrm>
            <a:off x="0" y="1211227"/>
            <a:ext cx="9135000" cy="5646053"/>
          </a:xfrm>
          <a:prstGeom prst="rect">
            <a:avLst/>
          </a:prstGeom>
          <a:noFill/>
          <a:ln w="0">
            <a:noFill/>
          </a:ln>
        </p:spPr>
        <p:txBody>
          <a:bodyPr lIns="90000" tIns="45000" rIns="90000" bIns="45000" anchor="t">
            <a:noAutofit/>
          </a:bodyPr>
          <a:lstStyle/>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το παιδί υπαινίσσεται γενετήσια δραστηριότητα με λέξεις, παιχνίδια ή ζωγραφιές.</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υπερβολική ενασχόληση με γενετήσια θέματα.</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π</a:t>
            </a:r>
            <a:r>
              <a:rPr kumimoji="0" lang="el-GR" sz="2400" i="0" u="none" strike="noStrike" kern="1200" cap="none" spc="0" normalizeH="0" baseline="0" noProof="0" dirty="0" err="1">
                <a:ln>
                  <a:noFill/>
                </a:ln>
                <a:solidFill>
                  <a:srgbClr val="0070C0"/>
                </a:solidFill>
                <a:effectLst/>
                <a:uLnTx/>
                <a:uFillTx/>
                <a:ea typeface="+mn-ea"/>
                <a:cs typeface="+mn-cs"/>
              </a:rPr>
              <a:t>ρόωρη</a:t>
            </a:r>
            <a:r>
              <a:rPr kumimoji="0" lang="el-GR" sz="2400" i="0" u="none" strike="noStrike" kern="1200" cap="none" spc="0" normalizeH="0" baseline="0" noProof="0" dirty="0">
                <a:ln>
                  <a:noFill/>
                </a:ln>
                <a:solidFill>
                  <a:srgbClr val="0070C0"/>
                </a:solidFill>
                <a:effectLst/>
                <a:uLnTx/>
                <a:uFillTx/>
                <a:ea typeface="+mn-ea"/>
                <a:cs typeface="+mn-cs"/>
              </a:rPr>
              <a:t> γνώση γενετήσιας συμπεριφοράς ενηλίκων. </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παίζουν γενετήσια παιχνίδια με παιδιά της ηλικίας τους. </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προκαλούν γενετήσια τους ενηλίκους. </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Τα κορίτσια συμπεριφέρονται με Πρώιμο ερωτισμό (ντύνονται  προκλητικά, υιοθετούν προκλητικές στάσεις και έχουν γενετήσιες επαφές με άτομα έξω από το οικογενειακό περιβάλλον).</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ζητούν συμβουλές για αντισύλληψη. </a:t>
            </a:r>
          </a:p>
        </p:txBody>
      </p:sp>
    </p:spTree>
    <p:extLst>
      <p:ext uri="{BB962C8B-B14F-4D97-AF65-F5344CB8AC3E}">
        <p14:creationId xmlns:p14="http://schemas.microsoft.com/office/powerpoint/2010/main" val="2741393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9D8272-20DF-4672-45DF-53D6B74173D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F10272D9-F2DB-41DB-7507-2BADA54A4EFE}"/>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4F73824C-AA90-3286-CF7E-8AC8751C4F0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0D8AFAFB-0D73-D45F-FB2C-40588A470BEE}"/>
              </a:ext>
            </a:extLst>
          </p:cNvPr>
          <p:cNvSpPr txBox="1"/>
          <p:nvPr/>
        </p:nvSpPr>
        <p:spPr>
          <a:xfrm>
            <a:off x="37080" y="88704"/>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Γ) Γενετήσια παραβίαση – κακοποίηση</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Ειδικότερα γενετήσια συμπτώματα στο σχολείο  </a:t>
            </a:r>
          </a:p>
        </p:txBody>
      </p:sp>
      <p:sp>
        <p:nvSpPr>
          <p:cNvPr id="99" name="TextBox 98">
            <a:extLst>
              <a:ext uri="{FF2B5EF4-FFF2-40B4-BE49-F238E27FC236}">
                <a16:creationId xmlns:a16="http://schemas.microsoft.com/office/drawing/2014/main" id="{8C192D8D-041E-E791-C554-CA082F496B0E}"/>
              </a:ext>
            </a:extLst>
          </p:cNvPr>
          <p:cNvSpPr txBox="1"/>
          <p:nvPr/>
        </p:nvSpPr>
        <p:spPr>
          <a:xfrm>
            <a:off x="37080" y="927686"/>
            <a:ext cx="9135000" cy="5646053"/>
          </a:xfrm>
          <a:prstGeom prst="rect">
            <a:avLst/>
          </a:prstGeom>
          <a:noFill/>
          <a:ln w="0">
            <a:noFill/>
          </a:ln>
        </p:spPr>
        <p:txBody>
          <a:bodyPr lIns="90000" tIns="45000" rIns="90000" bIns="45000" anchor="t">
            <a:noAutofit/>
          </a:bodyPr>
          <a:lstStyle/>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Ανικανότητα συγκέντρωσης</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ξαφνική πτώση σχολικής επίδοσης.</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err="1">
                <a:ln>
                  <a:noFill/>
                </a:ln>
                <a:solidFill>
                  <a:srgbClr val="0070C0"/>
                </a:solidFill>
                <a:effectLst/>
                <a:uLnTx/>
                <a:uFillTx/>
                <a:ea typeface="+mn-ea"/>
                <a:cs typeface="+mn-cs"/>
              </a:rPr>
              <a:t>μαθησιακες</a:t>
            </a:r>
            <a:r>
              <a:rPr kumimoji="0" lang="el-GR" sz="2400" i="0" u="none" strike="noStrike" kern="1200" cap="none" spc="0" normalizeH="0" baseline="0" noProof="0" dirty="0">
                <a:ln>
                  <a:noFill/>
                </a:ln>
                <a:solidFill>
                  <a:srgbClr val="0070C0"/>
                </a:solidFill>
                <a:effectLst/>
                <a:uLnTx/>
                <a:uFillTx/>
                <a:ea typeface="+mn-ea"/>
                <a:cs typeface="+mn-cs"/>
              </a:rPr>
              <a:t> </a:t>
            </a:r>
            <a:r>
              <a:rPr kumimoji="0" lang="el-GR" sz="2400" i="0" u="none" strike="noStrike" kern="1200" cap="none" spc="0" normalizeH="0" baseline="0" noProof="0" dirty="0" err="1">
                <a:ln>
                  <a:noFill/>
                </a:ln>
                <a:solidFill>
                  <a:srgbClr val="0070C0"/>
                </a:solidFill>
                <a:effectLst/>
                <a:uLnTx/>
                <a:uFillTx/>
                <a:ea typeface="+mn-ea"/>
                <a:cs typeface="+mn-cs"/>
              </a:rPr>
              <a:t>δυσκολιες</a:t>
            </a:r>
            <a:r>
              <a:rPr lang="el-GR" sz="2400" dirty="0">
                <a:solidFill>
                  <a:srgbClr val="0070C0"/>
                </a:solidFill>
              </a:rPr>
              <a:t>.</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έντονη άρνηση συμμετοχής σε γυμναστική και παιχνίδια.</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 φόβος και αγωνία για τις σχολικές εξετάσεις.</a:t>
            </a:r>
          </a:p>
          <a:p>
            <a:pPr marL="457200" marR="0" lvl="0" indent="-457200"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i="0" u="none" strike="noStrike" kern="1200" cap="none" spc="0" normalizeH="0" baseline="0" noProof="0" dirty="0">
              <a:ln>
                <a:noFill/>
              </a:ln>
              <a:solidFill>
                <a:srgbClr val="0070C0"/>
              </a:solidFill>
              <a:effectLst/>
              <a:uLnTx/>
              <a:uFillTx/>
              <a:ea typeface="+mn-ea"/>
              <a:cs typeface="+mn-cs"/>
            </a:endParaRPr>
          </a:p>
          <a:p>
            <a:pPr marR="0" lvl="0" defTabSz="914400" rtl="0" eaLnBrk="1" fontAlgn="auto" latinLnBrk="0" hangingPunct="1">
              <a:lnSpc>
                <a:spcPct val="100000"/>
              </a:lnSpc>
              <a:spcBef>
                <a:spcPts val="580"/>
              </a:spcBef>
              <a:spcAft>
                <a:spcPts val="0"/>
              </a:spcAft>
              <a:buClr>
                <a:srgbClr val="D34817"/>
              </a:buClr>
              <a:buSzPct val="85000"/>
              <a:tabLst/>
              <a:defRPr/>
            </a:pPr>
            <a:r>
              <a:rPr kumimoji="0" lang="el-GR" sz="2400" i="0" u="none" strike="noStrike" kern="1200" cap="none" spc="0" normalizeH="0" baseline="0" noProof="0" dirty="0">
                <a:ln>
                  <a:noFill/>
                </a:ln>
                <a:solidFill>
                  <a:srgbClr val="7030A0"/>
                </a:solidFill>
                <a:effectLst/>
                <a:uLnTx/>
                <a:uFillTx/>
                <a:ea typeface="+mn-ea"/>
                <a:cs typeface="+mn-cs"/>
              </a:rPr>
              <a:t>Συμπτώματα στην περίοδο της εφηβείας:</a:t>
            </a:r>
          </a:p>
          <a:p>
            <a:pPr marL="457200" marR="0" lvl="0" indent="-457200" defTabSz="914400" rtl="0" eaLnBrk="1" fontAlgn="auto" latinLnBrk="0" hangingPunct="1">
              <a:lnSpc>
                <a:spcPct val="100000"/>
              </a:lnSpc>
              <a:spcBef>
                <a:spcPts val="580"/>
              </a:spcBef>
              <a:spcAft>
                <a:spcPts val="0"/>
              </a:spcAft>
              <a:buClr>
                <a:srgbClr val="D34817"/>
              </a:buClr>
              <a:buSzPct val="85000"/>
              <a:buAutoNum type="arabicPeriod"/>
              <a:tabLst/>
              <a:defRPr/>
            </a:pPr>
            <a:r>
              <a:rPr lang="el-GR" sz="2400" dirty="0" err="1">
                <a:solidFill>
                  <a:srgbClr val="0070C0"/>
                </a:solidFill>
              </a:rPr>
              <a:t>παραπτωματική</a:t>
            </a:r>
            <a:r>
              <a:rPr lang="el-GR" sz="2400" dirty="0">
                <a:solidFill>
                  <a:srgbClr val="0070C0"/>
                </a:solidFill>
              </a:rPr>
              <a:t> και αντικοινωνική συμπεριφορά.</a:t>
            </a:r>
            <a:r>
              <a:rPr kumimoji="0" lang="el-GR" sz="2400" i="0" u="none" strike="noStrike" kern="1200" cap="none" spc="0" normalizeH="0" baseline="0" noProof="0" dirty="0">
                <a:ln>
                  <a:noFill/>
                </a:ln>
                <a:solidFill>
                  <a:srgbClr val="0070C0"/>
                </a:solidFill>
                <a:effectLst/>
                <a:uLnTx/>
                <a:uFillTx/>
                <a:ea typeface="+mn-ea"/>
                <a:cs typeface="+mn-cs"/>
              </a:rPr>
              <a:t> </a:t>
            </a:r>
          </a:p>
          <a:p>
            <a:pPr marL="457200" marR="0" lvl="0" indent="-457200" defTabSz="914400" rtl="0" eaLnBrk="1" fontAlgn="auto" latinLnBrk="0" hangingPunct="1">
              <a:lnSpc>
                <a:spcPct val="100000"/>
              </a:lnSpc>
              <a:spcBef>
                <a:spcPts val="580"/>
              </a:spcBef>
              <a:spcAft>
                <a:spcPts val="0"/>
              </a:spcAft>
              <a:buClr>
                <a:srgbClr val="D34817"/>
              </a:buClr>
              <a:buSzPct val="85000"/>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Αλλαγή ερωτικών συντρόφων.</a:t>
            </a:r>
          </a:p>
          <a:p>
            <a:pPr marL="457200" marR="0" lvl="0" indent="-457200" defTabSz="914400" rtl="0" eaLnBrk="1" fontAlgn="auto" latinLnBrk="0" hangingPunct="1">
              <a:lnSpc>
                <a:spcPct val="100000"/>
              </a:lnSpc>
              <a:spcBef>
                <a:spcPts val="580"/>
              </a:spcBef>
              <a:spcAft>
                <a:spcPts val="0"/>
              </a:spcAft>
              <a:buClr>
                <a:srgbClr val="D34817"/>
              </a:buClr>
              <a:buSzPct val="85000"/>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κρίσεις υστερίας.</a:t>
            </a:r>
          </a:p>
          <a:p>
            <a:pPr marL="457200" marR="0" lvl="0" indent="-457200" defTabSz="914400" rtl="0" eaLnBrk="1" fontAlgn="auto" latinLnBrk="0" hangingPunct="1">
              <a:lnSpc>
                <a:spcPct val="100000"/>
              </a:lnSpc>
              <a:spcBef>
                <a:spcPts val="580"/>
              </a:spcBef>
              <a:spcAft>
                <a:spcPts val="0"/>
              </a:spcAft>
              <a:buClr>
                <a:srgbClr val="D34817"/>
              </a:buClr>
              <a:buSzPct val="85000"/>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φυγή από το οικογενειακό περιβάλλον.</a:t>
            </a:r>
          </a:p>
          <a:p>
            <a:pPr marL="457200" marR="0" lvl="0" indent="-457200" defTabSz="914400" rtl="0" eaLnBrk="1" fontAlgn="auto" latinLnBrk="0" hangingPunct="1">
              <a:lnSpc>
                <a:spcPct val="100000"/>
              </a:lnSpc>
              <a:spcBef>
                <a:spcPts val="580"/>
              </a:spcBef>
              <a:spcAft>
                <a:spcPts val="0"/>
              </a:spcAft>
              <a:buClr>
                <a:srgbClr val="D34817"/>
              </a:buClr>
              <a:buSzPct val="85000"/>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απόπειρα αυτοκτονίας.</a:t>
            </a:r>
          </a:p>
          <a:p>
            <a:pPr marL="457200" marR="0" lvl="0" indent="-457200" defTabSz="914400" rtl="0" eaLnBrk="1" fontAlgn="auto" latinLnBrk="0" hangingPunct="1">
              <a:lnSpc>
                <a:spcPct val="100000"/>
              </a:lnSpc>
              <a:spcBef>
                <a:spcPts val="580"/>
              </a:spcBef>
              <a:spcAft>
                <a:spcPts val="0"/>
              </a:spcAft>
              <a:buClr>
                <a:srgbClr val="D34817"/>
              </a:buClr>
              <a:buSzPct val="85000"/>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εξάρτηση από αλκοόλ και ναρκωτικά.</a:t>
            </a:r>
          </a:p>
        </p:txBody>
      </p:sp>
    </p:spTree>
    <p:extLst>
      <p:ext uri="{BB962C8B-B14F-4D97-AF65-F5344CB8AC3E}">
        <p14:creationId xmlns:p14="http://schemas.microsoft.com/office/powerpoint/2010/main" val="1074804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98D649-256B-162E-74E7-F3C5120C944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EF63EB56-E2B0-3FC8-E0A0-8F3CF248132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4E7080B1-4930-400E-7252-E82B147A583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0F1B93DA-A598-105B-498E-C94477D28AF5}"/>
              </a:ext>
            </a:extLst>
          </p:cNvPr>
          <p:cNvSpPr txBox="1"/>
          <p:nvPr/>
        </p:nvSpPr>
        <p:spPr>
          <a:xfrm>
            <a:off x="658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Αιτιολογία του φαινομένου της γενετήσιας κακοποίησης των παιδιών </a:t>
            </a:r>
          </a:p>
        </p:txBody>
      </p:sp>
      <p:sp>
        <p:nvSpPr>
          <p:cNvPr id="99" name="TextBox 98">
            <a:extLst>
              <a:ext uri="{FF2B5EF4-FFF2-40B4-BE49-F238E27FC236}">
                <a16:creationId xmlns:a16="http://schemas.microsoft.com/office/drawing/2014/main" id="{223BDEA0-FF0E-6068-8C86-7799F17CE304}"/>
              </a:ext>
            </a:extLst>
          </p:cNvPr>
          <p:cNvSpPr txBox="1"/>
          <p:nvPr/>
        </p:nvSpPr>
        <p:spPr>
          <a:xfrm>
            <a:off x="65880" y="1028005"/>
            <a:ext cx="9135000" cy="5646053"/>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Μετά την αναφορά του </a:t>
            </a:r>
            <a:r>
              <a:rPr kumimoji="0" lang="en-US" sz="2400" b="0" i="0" u="none" strike="noStrike" kern="1200" cap="none" spc="0" normalizeH="0" baseline="0" noProof="0" dirty="0">
                <a:ln>
                  <a:noFill/>
                </a:ln>
                <a:solidFill>
                  <a:srgbClr val="0070C0"/>
                </a:solidFill>
                <a:effectLst/>
                <a:uLnTx/>
                <a:uFillTx/>
                <a:ea typeface="+mn-ea"/>
                <a:cs typeface="+mn-cs"/>
              </a:rPr>
              <a:t>Kempe</a:t>
            </a:r>
            <a:r>
              <a:rPr kumimoji="0" lang="el-GR" sz="2400" b="0" i="0" u="none" strike="noStrike" kern="1200" cap="none" spc="0" normalizeH="0" baseline="0" noProof="0" dirty="0">
                <a:ln>
                  <a:noFill/>
                </a:ln>
                <a:solidFill>
                  <a:srgbClr val="0070C0"/>
                </a:solidFill>
                <a:effectLst/>
                <a:uLnTx/>
                <a:uFillTx/>
                <a:ea typeface="+mn-ea"/>
                <a:cs typeface="+mn-cs"/>
              </a:rPr>
              <a:t> (1962) για το </a:t>
            </a:r>
            <a:r>
              <a:rPr kumimoji="0" lang="el-GR" sz="2400" b="0" i="0" u="none" strike="noStrike" kern="1200" cap="none" spc="0" normalizeH="0" baseline="0" noProof="0" dirty="0">
                <a:ln>
                  <a:noFill/>
                </a:ln>
                <a:solidFill>
                  <a:srgbClr val="C00000"/>
                </a:solidFill>
                <a:effectLst/>
                <a:uLnTx/>
                <a:uFillTx/>
                <a:ea typeface="+mn-ea"/>
                <a:cs typeface="+mn-cs"/>
              </a:rPr>
              <a:t>«Σύνδρομο του κακοποιημένου παιδιού» </a:t>
            </a:r>
            <a:r>
              <a:rPr lang="el-GR" sz="2400" dirty="0">
                <a:solidFill>
                  <a:srgbClr val="0070C0"/>
                </a:solidFill>
              </a:rPr>
              <a:t>ε</a:t>
            </a:r>
            <a:r>
              <a:rPr kumimoji="0" lang="el-GR" sz="2400" b="0" i="0" u="none" strike="noStrike" kern="1200" cap="none" spc="0" normalizeH="0" baseline="0" noProof="0" dirty="0" err="1">
                <a:ln>
                  <a:noFill/>
                </a:ln>
                <a:solidFill>
                  <a:srgbClr val="0070C0"/>
                </a:solidFill>
                <a:effectLst/>
                <a:uLnTx/>
                <a:uFillTx/>
                <a:ea typeface="+mn-ea"/>
                <a:cs typeface="+mn-cs"/>
              </a:rPr>
              <a:t>πικράτησε</a:t>
            </a:r>
            <a:r>
              <a:rPr kumimoji="0" lang="el-GR" sz="2400" b="0" i="0" u="none" strike="noStrike" kern="1200" cap="none" spc="0" normalizeH="0" baseline="0" noProof="0" dirty="0">
                <a:ln>
                  <a:noFill/>
                </a:ln>
                <a:solidFill>
                  <a:srgbClr val="0070C0"/>
                </a:solidFill>
                <a:effectLst/>
                <a:uLnTx/>
                <a:uFillTx/>
                <a:ea typeface="+mn-ea"/>
                <a:cs typeface="+mn-cs"/>
              </a:rPr>
              <a:t> η άποψη ότι πρόκειται για </a:t>
            </a:r>
            <a:r>
              <a:rPr kumimoji="0" lang="el-GR" sz="2400" b="0" i="0" u="none" strike="noStrike" kern="1200" cap="none" spc="0" normalizeH="0" baseline="0" noProof="0" dirty="0">
                <a:ln>
                  <a:noFill/>
                </a:ln>
                <a:solidFill>
                  <a:srgbClr val="C00000"/>
                </a:solidFill>
                <a:effectLst/>
                <a:uLnTx/>
                <a:uFillTx/>
                <a:ea typeface="+mn-ea"/>
                <a:cs typeface="+mn-cs"/>
              </a:rPr>
              <a:t>αποκλίνουσα γονική συμπεριφορά</a:t>
            </a:r>
            <a:r>
              <a:rPr kumimoji="0" lang="el-GR" sz="2400" b="0" i="0" u="none" strike="noStrike" kern="1200" cap="none" spc="0" normalizeH="0" baseline="0" noProof="0" dirty="0">
                <a:ln>
                  <a:noFill/>
                </a:ln>
                <a:solidFill>
                  <a:srgbClr val="0070C0"/>
                </a:solidFill>
                <a:effectLst/>
                <a:uLnTx/>
                <a:uFillTx/>
                <a:ea typeface="+mn-ea"/>
                <a:cs typeface="+mn-cs"/>
              </a:rPr>
              <a:t>.</a:t>
            </a:r>
          </a:p>
          <a:p>
            <a:pPr marL="342900" marR="0" lvl="0" indent="-342900" algn="l"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Επομένως  γονείς ή άλλοι δράστες υπάγονται στις αποκλίνουσες παθολογικές προσωπικότητες</a:t>
            </a:r>
            <a:r>
              <a:rPr kumimoji="0" 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a:t>
            </a:r>
          </a:p>
          <a:p>
            <a:pPr marL="342900" marR="0" lvl="0" indent="-342900" algn="l"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Θεωρία «</a:t>
            </a:r>
            <a:r>
              <a:rPr kumimoji="0" lang="el-GR" sz="2400" b="0" i="0" u="none" strike="noStrike" kern="1200" cap="none" spc="0" normalizeH="0" baseline="0" noProof="0" dirty="0">
                <a:ln>
                  <a:noFill/>
                </a:ln>
                <a:solidFill>
                  <a:srgbClr val="C00000"/>
                </a:solidFill>
                <a:effectLst/>
                <a:uLnTx/>
                <a:uFillTx/>
                <a:ea typeface="+mn-ea"/>
                <a:cs typeface="+mn-cs"/>
              </a:rPr>
              <a:t>ψυχοπαθολογικού μοντέλου</a:t>
            </a:r>
            <a:r>
              <a:rPr kumimoji="0" lang="el-GR" sz="2400" b="0" i="0" u="none" strike="noStrike" kern="1200" cap="none" spc="0" normalizeH="0" baseline="0" noProof="0" dirty="0">
                <a:ln>
                  <a:noFill/>
                </a:ln>
                <a:solidFill>
                  <a:srgbClr val="0070C0"/>
                </a:solidFill>
                <a:effectLst/>
                <a:uLnTx/>
                <a:uFillTx/>
                <a:ea typeface="+mn-ea"/>
                <a:cs typeface="+mn-cs"/>
              </a:rPr>
              <a:t>»: ο θύτης υποφέρει από βαριά ψυχική νόσο. </a:t>
            </a:r>
            <a:r>
              <a:rPr lang="el-GR" sz="2400" b="0" dirty="0">
                <a:solidFill>
                  <a:srgbClr val="0070C0"/>
                </a:solidFill>
              </a:rPr>
              <a:t>Τ</a:t>
            </a:r>
            <a:r>
              <a:rPr kumimoji="0" lang="el-GR" sz="2400" i="0" u="none" strike="noStrike" kern="1200" cap="none" spc="0" normalizeH="0" baseline="0" noProof="0" dirty="0">
                <a:ln>
                  <a:noFill/>
                </a:ln>
                <a:solidFill>
                  <a:srgbClr val="0070C0"/>
                </a:solidFill>
                <a:effectLst/>
                <a:uLnTx/>
                <a:uFillTx/>
                <a:ea typeface="+mn-ea"/>
                <a:cs typeface="+mn-cs"/>
              </a:rPr>
              <a:t>ο μοντέλο αυτό αγνοούσε </a:t>
            </a:r>
            <a:r>
              <a:rPr kumimoji="0" lang="el-GR" sz="2400" i="0" u="none" strike="noStrike" kern="1200" cap="none" spc="0" normalizeH="0" baseline="0" noProof="0" dirty="0" err="1">
                <a:ln>
                  <a:noFill/>
                </a:ln>
                <a:solidFill>
                  <a:srgbClr val="0070C0"/>
                </a:solidFill>
                <a:effectLst/>
                <a:uLnTx/>
                <a:uFillTx/>
                <a:ea typeface="+mn-ea"/>
                <a:cs typeface="+mn-cs"/>
              </a:rPr>
              <a:t>κοινωνικοπολιτισμικές</a:t>
            </a:r>
            <a:r>
              <a:rPr kumimoji="0" lang="el-GR" sz="2400" i="0" u="none" strike="noStrike" kern="1200" cap="none" spc="0" normalizeH="0" baseline="0" noProof="0" dirty="0">
                <a:ln>
                  <a:noFill/>
                </a:ln>
                <a:solidFill>
                  <a:srgbClr val="0070C0"/>
                </a:solidFill>
                <a:effectLst/>
                <a:uLnTx/>
                <a:uFillTx/>
                <a:ea typeface="+mn-ea"/>
                <a:cs typeface="+mn-cs"/>
              </a:rPr>
              <a:t> επιδράσεις</a:t>
            </a:r>
            <a:r>
              <a:rPr kumimoji="0" lang="el-GR" sz="2400" b="0" i="0" u="none" strike="noStrike" kern="1200" cap="none" spc="0" normalizeH="0" baseline="0" noProof="0" dirty="0">
                <a:ln>
                  <a:noFill/>
                </a:ln>
                <a:solidFill>
                  <a:srgbClr val="0070C0"/>
                </a:solidFill>
                <a:effectLst/>
                <a:uLnTx/>
                <a:uFillTx/>
                <a:ea typeface="+mn-ea"/>
                <a:cs typeface="+mn-cs"/>
              </a:rPr>
              <a:t>, δυσμενές περιβάλλον,  προβληματική η προσωπική σχέση παιδιού γονιού, κλπ.</a:t>
            </a:r>
          </a:p>
          <a:p>
            <a:pPr marL="342900" marR="0" lvl="0" indent="-342900" algn="l"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l"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 Αρχή δεκαετίας 1970 νέες θεωρίες στις ΗΠΑ αποκάλυψαν άγνωστες μεταβλητές : μέγεθος οικογενειακής </a:t>
            </a:r>
            <a:r>
              <a:rPr kumimoji="0" lang="el-GR" sz="2400" b="0" i="0" u="none" strike="noStrike" kern="1200" cap="none" spc="0" normalizeH="0" baseline="0" noProof="0" dirty="0" err="1">
                <a:ln>
                  <a:noFill/>
                </a:ln>
                <a:solidFill>
                  <a:srgbClr val="0070C0"/>
                </a:solidFill>
                <a:effectLst/>
                <a:uLnTx/>
                <a:uFillTx/>
                <a:ea typeface="+mn-ea"/>
                <a:cs typeface="+mn-cs"/>
              </a:rPr>
              <a:t>βίας,ρόλος</a:t>
            </a:r>
            <a:r>
              <a:rPr kumimoji="0" lang="el-GR" sz="2400" b="0" i="0" u="none" strike="noStrike" kern="1200" cap="none" spc="0" normalizeH="0" baseline="0" noProof="0" dirty="0">
                <a:ln>
                  <a:noFill/>
                </a:ln>
                <a:solidFill>
                  <a:srgbClr val="0070C0"/>
                </a:solidFill>
                <a:effectLst/>
                <a:uLnTx/>
                <a:uFillTx/>
                <a:ea typeface="+mn-ea"/>
                <a:cs typeface="+mn-cs"/>
              </a:rPr>
              <a:t> κοινωνικών παραγόντων </a:t>
            </a:r>
            <a:r>
              <a:rPr kumimoji="0" 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 </a:t>
            </a:r>
            <a:r>
              <a:rPr kumimoji="0" lang="el-GR" sz="2400" b="0" i="0" u="none" strike="noStrike" kern="1200" cap="none" spc="0" normalizeH="0" baseline="0" noProof="0" dirty="0">
                <a:ln>
                  <a:noFill/>
                </a:ln>
                <a:solidFill>
                  <a:srgbClr val="C00000"/>
                </a:solidFill>
                <a:effectLst/>
                <a:uLnTx/>
                <a:uFillTx/>
                <a:ea typeface="+mn-ea"/>
                <a:cs typeface="+mn-cs"/>
                <a:sym typeface="Wingdings" panose="05000000000000000000" pitchFamily="2" charset="2"/>
              </a:rPr>
              <a:t>κοινωνικό, πολιτισμικό και οικολογικό μοντέλο</a:t>
            </a:r>
            <a:r>
              <a:rPr kumimoji="0" 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a:t>
            </a:r>
            <a:r>
              <a:rPr kumimoji="0" lang="el-GR" sz="2400" b="0" i="0" u="none" strike="noStrike" kern="1200" cap="none" spc="0" normalizeH="0" baseline="0" noProof="0" dirty="0">
                <a:ln>
                  <a:noFill/>
                </a:ln>
                <a:solidFill>
                  <a:srgbClr val="C00000"/>
                </a:solidFill>
                <a:effectLst/>
                <a:uLnTx/>
                <a:uFillTx/>
                <a:ea typeface="+mn-ea"/>
                <a:cs typeface="+mn-cs"/>
              </a:rPr>
              <a:t> </a:t>
            </a:r>
          </a:p>
          <a:p>
            <a:pPr marL="0" marR="0" lvl="0" indent="0" algn="l"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rPr>
              <a:t>  </a:t>
            </a:r>
            <a:endParaRPr kumimoji="0" lang="el-GR" sz="2400" b="1"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351575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3523F3-9AF0-F00F-2439-18DEEEA1CC5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544B341C-35FF-8DF2-23AE-7E45B766D4D7}"/>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1A4BF70E-C5CD-40B8-04BB-E47C92C53106}"/>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6B7CB910-2637-414D-281D-9EC910685912}"/>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Αιτιολογία του φαινομένου της γενετήσιας κακοποίησης των παιδιών </a:t>
            </a:r>
          </a:p>
        </p:txBody>
      </p:sp>
      <p:sp>
        <p:nvSpPr>
          <p:cNvPr id="99" name="TextBox 98">
            <a:extLst>
              <a:ext uri="{FF2B5EF4-FFF2-40B4-BE49-F238E27FC236}">
                <a16:creationId xmlns:a16="http://schemas.microsoft.com/office/drawing/2014/main" id="{A2C913D0-E970-4C80-88CC-4B527FA5D50F}"/>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Αιτιολογία γενετικής κακοποίησης παιδιών εναποτίθεται σε </a:t>
            </a:r>
            <a:r>
              <a:rPr kumimoji="0" lang="el-GR" sz="2400" i="0" u="none" strike="noStrike" kern="1200" cap="none" spc="0" normalizeH="0" baseline="0" noProof="0" dirty="0" err="1">
                <a:ln>
                  <a:noFill/>
                </a:ln>
                <a:solidFill>
                  <a:srgbClr val="0070C0"/>
                </a:solidFill>
                <a:effectLst/>
                <a:uLnTx/>
                <a:uFillTx/>
                <a:ea typeface="+mn-ea"/>
                <a:cs typeface="+mn-cs"/>
              </a:rPr>
              <a:t>μακρο</a:t>
            </a:r>
            <a:r>
              <a:rPr kumimoji="0" lang="el-GR" sz="2400" i="0" u="none" strike="noStrike" kern="1200" cap="none" spc="0" normalizeH="0" baseline="0" noProof="0" dirty="0">
                <a:ln>
                  <a:noFill/>
                </a:ln>
                <a:solidFill>
                  <a:srgbClr val="0070C0"/>
                </a:solidFill>
                <a:effectLst/>
                <a:uLnTx/>
                <a:uFillTx/>
                <a:ea typeface="+mn-ea"/>
                <a:cs typeface="+mn-cs"/>
              </a:rPr>
              <a:t> κοινωνιολογικές παραμέτρους:</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πατριαρχικές δομές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ανισότητα 2 φύλων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κοινωνικές αξίες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αποδοχή βίας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οργάνωση κοινωνικών δικτύων για την οικογένεια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lang="el-GR" sz="2400" dirty="0">
              <a:solidFill>
                <a:srgbClr val="0070C0"/>
              </a:solidFill>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i="0" u="none" strike="noStrike" kern="1200" cap="none" spc="0" normalizeH="0" baseline="0" noProof="0" dirty="0">
                <a:ln>
                  <a:noFill/>
                </a:ln>
                <a:solidFill>
                  <a:srgbClr val="0070C0"/>
                </a:solidFill>
                <a:effectLst/>
                <a:uLnTx/>
                <a:uFillTx/>
                <a:ea typeface="+mn-ea"/>
                <a:cs typeface="+mn-cs"/>
              </a:rPr>
              <a:t>Κύριος στόχος των προσεγγίσεων αυτών είναι Η ερμηνεία των πολλαπλών μορφών βίας (ομαδική, σωματική, ψυχολογική, γενετική</a:t>
            </a:r>
            <a:r>
              <a:rPr lang="el-GR" sz="2400" dirty="0">
                <a:solidFill>
                  <a:srgbClr val="0070C0"/>
                </a:solidFill>
              </a:rPr>
              <a:t>, κοκ.)</a:t>
            </a: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i="0" u="none" strike="noStrike" kern="1200" cap="none" spc="0" normalizeH="0" baseline="0" noProof="0" dirty="0">
                <a:ln>
                  <a:noFill/>
                </a:ln>
                <a:solidFill>
                  <a:srgbClr val="0070C0"/>
                </a:solidFill>
                <a:effectLst/>
                <a:uLnTx/>
                <a:uFillTx/>
                <a:ea typeface="+mn-ea"/>
                <a:cs typeface="+mn-cs"/>
              </a:rPr>
              <a:t>Από το 1980 κοινά αποδεκτή άποψη η σχέση βίας και κοινωνικού φαινομένου της ενδοοικογενειακής κακοποίησης. </a:t>
            </a:r>
            <a:r>
              <a:rPr kumimoji="0" lang="el-GR"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rPr>
              <a:t>παιδιών.</a:t>
            </a:r>
          </a:p>
        </p:txBody>
      </p:sp>
    </p:spTree>
    <p:extLst>
      <p:ext uri="{BB962C8B-B14F-4D97-AF65-F5344CB8AC3E}">
        <p14:creationId xmlns:p14="http://schemas.microsoft.com/office/powerpoint/2010/main" val="3487480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C00E43-8297-77CA-9004-C6A67ECE751F}"/>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4CF25807-A321-DB5C-D647-F3039D6BD1E2}"/>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A97FC22-4529-71BD-D276-3400EEA1AE9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8AEB142D-4CE9-A507-B885-48661F92F0DF}"/>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Αιτιολογία του φαινομένου της γενετήσιας κακοποίησης των παιδιών </a:t>
            </a:r>
          </a:p>
        </p:txBody>
      </p:sp>
      <p:sp>
        <p:nvSpPr>
          <p:cNvPr id="99" name="TextBox 98">
            <a:extLst>
              <a:ext uri="{FF2B5EF4-FFF2-40B4-BE49-F238E27FC236}">
                <a16:creationId xmlns:a16="http://schemas.microsoft.com/office/drawing/2014/main" id="{09C0F85C-07B9-5CB8-4C74-A0D2E6F5804B}"/>
              </a:ext>
            </a:extLst>
          </p:cNvPr>
          <p:cNvSpPr txBox="1"/>
          <p:nvPr/>
        </p:nvSpPr>
        <p:spPr>
          <a:xfrm>
            <a:off x="37080" y="980752"/>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Έρευνες στο συγκεκριμένο θέμα έδειξαν πως οι επιμέρους παράγοντες σχετίζονται με:</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 την ηλικία του παιδιού,</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 τις αξίες και τις στάσεις της συγκεκριμένης κοινωνίας,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 την οικονομική εξαθλίωση</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lang="el-GR" sz="2400" dirty="0">
              <a:solidFill>
                <a:srgbClr val="0070C0"/>
              </a:solidFill>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i="0" u="none" strike="noStrike" kern="1200" cap="none" spc="0" normalizeH="0" baseline="0" noProof="0" dirty="0">
                <a:ln>
                  <a:noFill/>
                </a:ln>
                <a:solidFill>
                  <a:srgbClr val="0070C0"/>
                </a:solidFill>
                <a:effectLst/>
                <a:uLnTx/>
                <a:uFillTx/>
                <a:ea typeface="+mn-ea"/>
                <a:cs typeface="+mn-cs"/>
              </a:rPr>
              <a:t>Στην οικογένεια η γενετική κακοποίηση συνδέεται με τη συναισθηματική άρνηση και παραμέληση από μέρους ανίκανων και σκληρών γονέων των παιδιών τους.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Ο</a:t>
            </a:r>
            <a:r>
              <a:rPr kumimoji="0" lang="el-GR" sz="2400" i="0" u="none" strike="noStrike" kern="1200" cap="none" spc="0" normalizeH="0" baseline="0" noProof="0" dirty="0">
                <a:ln>
                  <a:noFill/>
                </a:ln>
                <a:solidFill>
                  <a:srgbClr val="0070C0"/>
                </a:solidFill>
                <a:effectLst/>
                <a:uLnTx/>
                <a:uFillTx/>
                <a:ea typeface="+mn-ea"/>
                <a:cs typeface="+mn-cs"/>
              </a:rPr>
              <a:t>ι δράστες φαίνεται να είχαν οι ίδιοι κακοποιηθεί.</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Έ</a:t>
            </a:r>
            <a:r>
              <a:rPr kumimoji="0" lang="el-GR" sz="2400" i="0" u="none" strike="noStrike" kern="1200" cap="none" spc="0" normalizeH="0" baseline="0" noProof="0" dirty="0" err="1">
                <a:ln>
                  <a:noFill/>
                </a:ln>
                <a:solidFill>
                  <a:srgbClr val="0070C0"/>
                </a:solidFill>
                <a:effectLst/>
                <a:uLnTx/>
                <a:uFillTx/>
                <a:ea typeface="+mn-ea"/>
                <a:cs typeface="+mn-cs"/>
              </a:rPr>
              <a:t>ρευνες</a:t>
            </a:r>
            <a:r>
              <a:rPr kumimoji="0" lang="el-GR" sz="2400" i="0" u="none" strike="noStrike" kern="1200" cap="none" spc="0" normalizeH="0" baseline="0" noProof="0" dirty="0">
                <a:ln>
                  <a:noFill/>
                </a:ln>
                <a:solidFill>
                  <a:srgbClr val="0070C0"/>
                </a:solidFill>
                <a:effectLst/>
                <a:uLnTx/>
                <a:uFillTx/>
                <a:ea typeface="+mn-ea"/>
                <a:cs typeface="+mn-cs"/>
              </a:rPr>
              <a:t> κατέδειξαν ύπαρξη σύμπτωσης μεταξύ γενετικής κακοποίησης και σωματικής ασθένειας, ιδιαίτερα σχιζοφρένειας. </a:t>
            </a:r>
          </a:p>
        </p:txBody>
      </p:sp>
    </p:spTree>
    <p:extLst>
      <p:ext uri="{BB962C8B-B14F-4D97-AF65-F5344CB8AC3E}">
        <p14:creationId xmlns:p14="http://schemas.microsoft.com/office/powerpoint/2010/main" val="2904968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F80103-6F65-132F-AC61-AF5E4F848F5F}"/>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6DCCBC49-A51F-1415-437D-B5CBC79B8590}"/>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9C50548-45D3-691B-2826-44013D44D6E6}"/>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48FD64B6-33B6-5DBA-9821-123737F03E1C}"/>
              </a:ext>
            </a:extLst>
          </p:cNvPr>
          <p:cNvSpPr txBox="1"/>
          <p:nvPr/>
        </p:nvSpPr>
        <p:spPr>
          <a:xfrm>
            <a:off x="658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500" b="0" i="0" u="none" strike="noStrike" kern="1200" cap="none" spc="0" normalizeH="0" baseline="0" noProof="0" dirty="0">
                <a:ln>
                  <a:noFill/>
                </a:ln>
                <a:solidFill>
                  <a:srgbClr val="FFFFFF"/>
                </a:solidFill>
                <a:effectLst/>
                <a:uLnTx/>
                <a:uFillTx/>
                <a:latin typeface="+mj-lt"/>
                <a:ea typeface="+mn-ea"/>
                <a:cs typeface="+mn-cs"/>
              </a:rPr>
              <a:t>Φεμινιστική προσέγγιση της κακοποίησης των παιδιών </a:t>
            </a:r>
          </a:p>
        </p:txBody>
      </p:sp>
      <p:sp>
        <p:nvSpPr>
          <p:cNvPr id="99" name="TextBox 98">
            <a:extLst>
              <a:ext uri="{FF2B5EF4-FFF2-40B4-BE49-F238E27FC236}">
                <a16:creationId xmlns:a16="http://schemas.microsoft.com/office/drawing/2014/main" id="{F457B4CB-DB65-8ECD-EC05-9EEA1A39A2A1}"/>
              </a:ext>
            </a:extLst>
          </p:cNvPr>
          <p:cNvSpPr txBox="1"/>
          <p:nvPr/>
        </p:nvSpPr>
        <p:spPr>
          <a:xfrm>
            <a:off x="65880" y="1118162"/>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Ανάπτυξη φεμινιστικού κινήματος =&gt; ερμηνεία πολλαπλών μορφών θυμάτων κακοποίησης γυναικών.</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Η αιμομιξία έχει την αρχή της στις </a:t>
            </a:r>
            <a:r>
              <a:rPr lang="el-GR" sz="2400" u="sng" dirty="0">
                <a:solidFill>
                  <a:srgbClr val="0070C0"/>
                </a:solidFill>
              </a:rPr>
              <a:t>πατριαρχικές δομές </a:t>
            </a:r>
            <a:r>
              <a:rPr lang="el-GR" sz="2400" dirty="0">
                <a:solidFill>
                  <a:srgbClr val="0070C0"/>
                </a:solidFill>
              </a:rPr>
              <a:t>και την ανισότητα των δύο φύλων.</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u="sng" dirty="0">
                <a:solidFill>
                  <a:srgbClr val="0070C0"/>
                </a:solidFill>
              </a:rPr>
              <a:t>Ο</a:t>
            </a:r>
            <a:r>
              <a:rPr kumimoji="0" lang="el-GR" sz="2400" b="0" i="0" u="sng" strike="noStrike" kern="1200" cap="none" spc="0" normalizeH="0" baseline="0" noProof="0" dirty="0" err="1">
                <a:ln>
                  <a:noFill/>
                </a:ln>
                <a:solidFill>
                  <a:srgbClr val="0070C0"/>
                </a:solidFill>
                <a:effectLst/>
                <a:uLnTx/>
                <a:uFillTx/>
                <a:ea typeface="+mn-ea"/>
                <a:cs typeface="+mn-cs"/>
              </a:rPr>
              <a:t>ικονομικές</a:t>
            </a:r>
            <a:r>
              <a:rPr kumimoji="0" lang="el-GR" sz="2400" b="0" i="0" u="sng" strike="noStrike" kern="1200" cap="none" spc="0" normalizeH="0" baseline="0" noProof="0" dirty="0">
                <a:ln>
                  <a:noFill/>
                </a:ln>
                <a:solidFill>
                  <a:srgbClr val="0070C0"/>
                </a:solidFill>
                <a:effectLst/>
                <a:uLnTx/>
                <a:uFillTx/>
                <a:ea typeface="+mn-ea"/>
                <a:cs typeface="+mn-cs"/>
              </a:rPr>
              <a:t> και φυσικές ανισότητες</a:t>
            </a:r>
            <a:r>
              <a:rPr kumimoji="0" lang="el-GR" sz="2400" b="0" i="0" u="none" strike="noStrike" kern="1200" cap="none" spc="0" normalizeH="0" baseline="0" noProof="0" dirty="0">
                <a:ln>
                  <a:noFill/>
                </a:ln>
                <a:solidFill>
                  <a:srgbClr val="0070C0"/>
                </a:solidFill>
                <a:effectLst/>
                <a:uLnTx/>
                <a:uFillTx/>
                <a:ea typeface="+mn-ea"/>
                <a:cs typeface="+mn-cs"/>
              </a:rPr>
              <a:t>. Οι μητέρες κακοποιημένων κοριτσιών είναι οι ίδιες θύματα κακοποίησης συζύγου με έντονη εξάρτηση από εκείνον, αδυναμία αντίδρασης και αντιμετώπισης. </a:t>
            </a:r>
            <a:r>
              <a:rPr lang="el-GR" sz="2400" dirty="0">
                <a:solidFill>
                  <a:srgbClr val="0070C0"/>
                </a:solidFill>
              </a:rPr>
              <a:t>Ο</a:t>
            </a:r>
            <a:r>
              <a:rPr kumimoji="0" lang="el-GR" sz="2400" b="0" i="0" u="none" strike="noStrike" kern="1200" cap="none" spc="0" normalizeH="0" baseline="0" noProof="0" dirty="0" err="1">
                <a:ln>
                  <a:noFill/>
                </a:ln>
                <a:solidFill>
                  <a:srgbClr val="0070C0"/>
                </a:solidFill>
                <a:effectLst/>
                <a:uLnTx/>
                <a:uFillTx/>
                <a:ea typeface="+mn-ea"/>
                <a:cs typeface="+mn-cs"/>
              </a:rPr>
              <a:t>ικονομικά</a:t>
            </a:r>
            <a:r>
              <a:rPr kumimoji="0" lang="el-GR" sz="2400" b="0" i="0" u="none" strike="noStrike" kern="1200" cap="none" spc="0" normalizeH="0" baseline="0" noProof="0" dirty="0">
                <a:ln>
                  <a:noFill/>
                </a:ln>
                <a:solidFill>
                  <a:srgbClr val="0070C0"/>
                </a:solidFill>
                <a:effectLst/>
                <a:uLnTx/>
                <a:uFillTx/>
                <a:ea typeface="+mn-ea"/>
                <a:cs typeface="+mn-cs"/>
              </a:rPr>
              <a:t> εξαρτημένες, κοινωνικά απομονωμένες.</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Η αιμομιξία και η γενετήσια κακομεταχείριση γυναικών αρχίζει από την παιδική ηλικία ως </a:t>
            </a:r>
            <a:r>
              <a:rPr kumimoji="0" lang="el-GR" sz="2400" b="0" i="0" u="sng" strike="noStrike" kern="1200" cap="none" spc="0" normalizeH="0" baseline="0" noProof="0" dirty="0">
                <a:ln>
                  <a:noFill/>
                </a:ln>
                <a:solidFill>
                  <a:srgbClr val="0070C0"/>
                </a:solidFill>
                <a:effectLst/>
                <a:uLnTx/>
                <a:uFillTx/>
                <a:ea typeface="+mn-ea"/>
                <a:cs typeface="+mn-cs"/>
              </a:rPr>
              <a:t>μέθοδος καθυπόταξης</a:t>
            </a:r>
            <a:r>
              <a:rPr kumimoji="0" lang="el-GR" sz="2400" b="0" i="0" u="none" strike="noStrike" kern="1200" cap="none" spc="0" normalizeH="0" baseline="0" noProof="0" dirty="0">
                <a:ln>
                  <a:noFill/>
                </a:ln>
                <a:solidFill>
                  <a:srgbClr val="0070C0"/>
                </a:solidFill>
                <a:effectLst/>
                <a:uLnTx/>
                <a:uFillTx/>
                <a:ea typeface="+mn-ea"/>
                <a:cs typeface="+mn-cs"/>
              </a:rPr>
              <a:t>, ως γενετήσιο αντικείμενο.</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ιμομιξία</a:t>
            </a:r>
            <a:r>
              <a:rPr lang="el-GR" sz="2400" dirty="0">
                <a:solidFill>
                  <a:srgbClr val="0070C0"/>
                </a:solidFill>
              </a:rPr>
              <a:t>=</a:t>
            </a:r>
            <a:r>
              <a:rPr kumimoji="0" lang="el-GR" sz="2400" b="0" i="0" u="none" strike="noStrike" kern="1200" cap="none" spc="0" normalizeH="0" baseline="0" noProof="0" dirty="0">
                <a:ln>
                  <a:noFill/>
                </a:ln>
                <a:solidFill>
                  <a:srgbClr val="0070C0"/>
                </a:solidFill>
                <a:effectLst/>
                <a:uLnTx/>
                <a:uFillTx/>
                <a:ea typeface="+mn-ea"/>
                <a:cs typeface="+mn-cs"/>
              </a:rPr>
              <a:t>φαινόμενο που γεννιέται,  προάγεται, εξελίσσεται και τροφοδοτείται στον κοινωνικό χώρο. </a:t>
            </a:r>
          </a:p>
        </p:txBody>
      </p:sp>
    </p:spTree>
    <p:extLst>
      <p:ext uri="{BB962C8B-B14F-4D97-AF65-F5344CB8AC3E}">
        <p14:creationId xmlns:p14="http://schemas.microsoft.com/office/powerpoint/2010/main" val="4087234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C3FBE2-EA26-4940-E8CA-39B4C0DA54C6}"/>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3E379AC2-7D58-591D-C7B4-301A2FAB0D4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AFB7B03-71AB-1DB2-028E-680C2B9D0CD1}"/>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DE58D4E1-71AF-641C-E43B-75483C229663}"/>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DF2D5AC4-CB56-9B12-991A-26B4AA5E3601}"/>
              </a:ext>
            </a:extLst>
          </p:cNvPr>
          <p:cNvSpPr txBox="1"/>
          <p:nvPr/>
        </p:nvSpPr>
        <p:spPr>
          <a:xfrm>
            <a:off x="0" y="113950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α) Η έννοια των όρων τεχνική, τεχνολογία και τεχνοκρατία </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1" i="0" u="none" strike="noStrike" kern="1200" cap="none" spc="0" normalizeH="0" baseline="0" noProof="0" dirty="0">
              <a:ln>
                <a:noFill/>
              </a:ln>
              <a:solidFill>
                <a:srgbClr val="7030A0"/>
              </a:solidFill>
              <a:effectLst/>
              <a:uLnTx/>
              <a:uFillTx/>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b="1" dirty="0">
                <a:solidFill>
                  <a:srgbClr val="7030A0"/>
                </a:solidFill>
              </a:rPr>
              <a:t>Τεχνική</a:t>
            </a:r>
            <a:r>
              <a:rPr lang="el-GR" sz="2400" b="1" dirty="0">
                <a:solidFill>
                  <a:srgbClr val="0070C0"/>
                </a:solidFill>
              </a:rPr>
              <a:t> </a:t>
            </a:r>
            <a:r>
              <a:rPr lang="el-GR" sz="2400" dirty="0">
                <a:solidFill>
                  <a:srgbClr val="0070C0"/>
                </a:solidFill>
              </a:rPr>
              <a:t>= η ελεγχόμενη από τον άνθρωπο χρήση της ύλης και της ενέργειας της φύσης προκειμένου να πετύχει ή δημιουργήσει κάτι και να ικανοποιήσει τις ανάγκες και τις επιθυμίες του. Πλεονεκτήματα: Μείωση χρόνου εργασίας, καλύτερες συνθήκες εργασίας, αποφυγή ατυχημάτων, μικρότερη εξάρτηση από το περιβάλλον, αύξηση ελεύθερου χρόνου.</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lang="el-GR" sz="2400" dirty="0">
              <a:solidFill>
                <a:srgbClr val="0070C0"/>
              </a:solidFill>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b="1" dirty="0">
                <a:solidFill>
                  <a:srgbClr val="7030A0"/>
                </a:solidFill>
              </a:rPr>
              <a:t>Τεχνολογία</a:t>
            </a:r>
            <a:r>
              <a:rPr lang="el-GR" sz="2400" dirty="0">
                <a:solidFill>
                  <a:srgbClr val="7030A0"/>
                </a:solidFill>
              </a:rPr>
              <a:t> </a:t>
            </a:r>
            <a:r>
              <a:rPr lang="el-GR" sz="2400" dirty="0">
                <a:solidFill>
                  <a:srgbClr val="0070C0"/>
                </a:solidFill>
              </a:rPr>
              <a:t>= τεχνική με θεωρητική βάση που προκύπτει από την εφαρμογή των δεδομένων επιμέρους εφαρμοσμένων επιστημών. αξιοποιεί πρακτικές γνώσεις και μεθόδους που αφορούν χώρους μηχανικής, βιομηχανίας κλπ.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
        <p:nvSpPr>
          <p:cNvPr id="3" name="TextBox 2">
            <a:extLst>
              <a:ext uri="{FF2B5EF4-FFF2-40B4-BE49-F238E27FC236}">
                <a16:creationId xmlns:a16="http://schemas.microsoft.com/office/drawing/2014/main" id="{6C4492BB-BB1A-AA5B-2C2A-3A45E0D480AE}"/>
              </a:ext>
            </a:extLst>
          </p:cNvPr>
          <p:cNvSpPr txBox="1"/>
          <p:nvPr/>
        </p:nvSpPr>
        <p:spPr>
          <a:xfrm>
            <a:off x="205223" y="72446"/>
            <a:ext cx="8663354" cy="95410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rPr>
              <a:t>Κατήχηση, χριστιανική αγωγή και τεχνική, τεχνολογία και τεχνοκρατία </a:t>
            </a:r>
          </a:p>
        </p:txBody>
      </p:sp>
    </p:spTree>
    <p:extLst>
      <p:ext uri="{BB962C8B-B14F-4D97-AF65-F5344CB8AC3E}">
        <p14:creationId xmlns:p14="http://schemas.microsoft.com/office/powerpoint/2010/main" val="29529319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9A71AE-5C8F-CC7C-9BF0-05E4A7096E4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36E853A2-B361-2016-C729-2BE31C41832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122D4B2E-00B8-5D62-633B-7CA094640909}"/>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43D936C5-B7CB-61F6-24E5-73BE73BC44E2}"/>
              </a:ext>
            </a:extLst>
          </p:cNvPr>
          <p:cNvSpPr txBox="1"/>
          <p:nvPr/>
        </p:nvSpPr>
        <p:spPr>
          <a:xfrm>
            <a:off x="65880" y="105509"/>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mj-lt"/>
                <a:ea typeface="+mn-ea"/>
                <a:cs typeface="+mn-cs"/>
              </a:rPr>
              <a:t>Οικολογική προσέγγιση της κακοποίησης των παιδιών </a:t>
            </a:r>
          </a:p>
        </p:txBody>
      </p:sp>
      <p:sp>
        <p:nvSpPr>
          <p:cNvPr id="99" name="TextBox 98">
            <a:extLst>
              <a:ext uri="{FF2B5EF4-FFF2-40B4-BE49-F238E27FC236}">
                <a16:creationId xmlns:a16="http://schemas.microsoft.com/office/drawing/2014/main" id="{3282BBCD-5EEF-23E7-A9F3-26693A8C1722}"/>
              </a:ext>
            </a:extLst>
          </p:cNvPr>
          <p:cNvSpPr txBox="1"/>
          <p:nvPr/>
        </p:nvSpPr>
        <p:spPr>
          <a:xfrm>
            <a:off x="65880" y="1106438"/>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Οικολογικό μοντέλο: Η κακοποίηση ή και η παραμέληση παιδιού= αποτέλεσμα συναλλαγής παραγόντων που συνδέονται με την οικογένεια και το ευρύτερο περιβάλλον.</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Αλλαγές κοινωνικών συνθηκών του αιώνα μας =&gt; απόκρυψη γενετήσιας κακοποίησης παιδιών.</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Βασικότερη παράγοντες: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lang="el-GR" sz="2400" dirty="0">
                <a:solidFill>
                  <a:srgbClr val="0070C0"/>
                </a:solidFill>
              </a:rPr>
              <a:t>κ</a:t>
            </a:r>
            <a:r>
              <a:rPr kumimoji="0" lang="el-GR" sz="2400" i="0" u="none" strike="noStrike" kern="1200" cap="none" spc="0" normalizeH="0" baseline="0" noProof="0" dirty="0" err="1">
                <a:ln>
                  <a:noFill/>
                </a:ln>
                <a:solidFill>
                  <a:srgbClr val="0070C0"/>
                </a:solidFill>
                <a:effectLst/>
                <a:uLnTx/>
                <a:uFillTx/>
                <a:ea typeface="+mn-ea"/>
                <a:cs typeface="+mn-cs"/>
              </a:rPr>
              <a:t>οινωνική</a:t>
            </a:r>
            <a:r>
              <a:rPr kumimoji="0" lang="el-GR" sz="2400" i="0" u="none" strike="noStrike" kern="1200" cap="none" spc="0" normalizeH="0" baseline="0" noProof="0" dirty="0">
                <a:ln>
                  <a:noFill/>
                </a:ln>
                <a:solidFill>
                  <a:srgbClr val="0070C0"/>
                </a:solidFill>
                <a:effectLst/>
                <a:uLnTx/>
                <a:uFillTx/>
                <a:ea typeface="+mn-ea"/>
                <a:cs typeface="+mn-cs"/>
              </a:rPr>
              <a:t> απομόνωση της οικογένειας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kumimoji="0" lang="el-GR" sz="2400" i="0" u="none" strike="noStrike" kern="1200" cap="none" spc="0" normalizeH="0" baseline="0" noProof="0" dirty="0">
                <a:ln>
                  <a:noFill/>
                </a:ln>
                <a:solidFill>
                  <a:srgbClr val="0070C0"/>
                </a:solidFill>
                <a:effectLst/>
                <a:uLnTx/>
                <a:uFillTx/>
                <a:ea typeface="+mn-ea"/>
                <a:cs typeface="+mn-cs"/>
              </a:rPr>
              <a:t>οι γείτονες και η υπηρεσίες έξω από την οικογένεια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kumimoji="0" lang="el-GR" sz="2400" i="0" u="none" strike="noStrike" kern="1200" cap="none" spc="0" normalizeH="0" baseline="0" noProof="0" dirty="0">
                <a:ln>
                  <a:noFill/>
                </a:ln>
                <a:solidFill>
                  <a:srgbClr val="0070C0"/>
                </a:solidFill>
                <a:effectLst/>
                <a:uLnTx/>
                <a:uFillTx/>
                <a:ea typeface="+mn-ea"/>
                <a:cs typeface="+mn-cs"/>
              </a:rPr>
              <a:t>το δικαίωμα στην αυστηρή ιδιωτική ζωή των ατόμων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kumimoji="0" lang="el-GR" sz="2400" i="0" u="none" strike="noStrike" kern="1200" cap="none" spc="0" normalizeH="0" baseline="0" noProof="0" dirty="0">
                <a:ln>
                  <a:noFill/>
                </a:ln>
                <a:solidFill>
                  <a:srgbClr val="0070C0"/>
                </a:solidFill>
                <a:effectLst/>
                <a:uLnTx/>
                <a:uFillTx/>
                <a:ea typeface="+mn-ea"/>
                <a:cs typeface="+mn-cs"/>
              </a:rPr>
              <a:t>η γενετήσια κακοποίηση των παιδιών αποδίδεται στους τρόπους κοινωνικοποίησης του άνδρα (δυνατός, κατακτητής που δικαιώνεται). </a:t>
            </a:r>
          </a:p>
        </p:txBody>
      </p:sp>
    </p:spTree>
    <p:extLst>
      <p:ext uri="{BB962C8B-B14F-4D97-AF65-F5344CB8AC3E}">
        <p14:creationId xmlns:p14="http://schemas.microsoft.com/office/powerpoint/2010/main" val="2025417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B21E25-9D5A-D991-D7F5-C3AD6870F50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23F96E3D-2D07-6B22-A424-234307907A5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BBCAD4AD-234B-45F3-B425-BC9D8CA0B63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49F0AFEE-C287-6A28-08C1-682F30074BB2}"/>
              </a:ext>
            </a:extLst>
          </p:cNvPr>
          <p:cNvSpPr txBox="1"/>
          <p:nvPr/>
        </p:nvSpPr>
        <p:spPr>
          <a:xfrm>
            <a:off x="658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Οικολογική προσέγγιση της κακοποίησης των παιδιών </a:t>
            </a:r>
          </a:p>
        </p:txBody>
      </p:sp>
      <p:sp>
        <p:nvSpPr>
          <p:cNvPr id="99" name="TextBox 98">
            <a:extLst>
              <a:ext uri="{FF2B5EF4-FFF2-40B4-BE49-F238E27FC236}">
                <a16:creationId xmlns:a16="http://schemas.microsoft.com/office/drawing/2014/main" id="{3CD82D52-F980-EFAB-F7CC-1E4225BCFBCD}"/>
              </a:ext>
            </a:extLst>
          </p:cNvPr>
          <p:cNvSpPr txBox="1"/>
          <p:nvPr/>
        </p:nvSpPr>
        <p:spPr>
          <a:xfrm>
            <a:off x="65880" y="1028005"/>
            <a:ext cx="9135000" cy="5646053"/>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lang="el-GR" sz="2400" dirty="0">
              <a:solidFill>
                <a:srgbClr val="0070C0"/>
              </a:solidFill>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τ</a:t>
            </a:r>
            <a:r>
              <a:rPr kumimoji="0" lang="el-GR" sz="2400" i="0" u="none" strike="noStrike" kern="1200" cap="none" spc="0" normalizeH="0" baseline="0" noProof="0" dirty="0">
                <a:ln>
                  <a:noFill/>
                </a:ln>
                <a:solidFill>
                  <a:srgbClr val="0070C0"/>
                </a:solidFill>
                <a:effectLst/>
                <a:uLnTx/>
                <a:uFillTx/>
                <a:ea typeface="+mn-ea"/>
                <a:cs typeface="+mn-cs"/>
              </a:rPr>
              <a:t>ο διαζύγιο και ο νέος γάμος ή η συμβίωση.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δ</a:t>
            </a:r>
            <a:r>
              <a:rPr kumimoji="0" lang="el-GR" sz="2400" i="0" u="none" strike="noStrike" kern="1200" cap="none" spc="0" normalizeH="0" baseline="0" noProof="0" dirty="0" err="1">
                <a:ln>
                  <a:noFill/>
                </a:ln>
                <a:solidFill>
                  <a:srgbClr val="0070C0"/>
                </a:solidFill>
                <a:effectLst/>
                <a:uLnTx/>
                <a:uFillTx/>
                <a:ea typeface="+mn-ea"/>
                <a:cs typeface="+mn-cs"/>
              </a:rPr>
              <a:t>ιάβρωση</a:t>
            </a:r>
            <a:r>
              <a:rPr kumimoji="0" lang="el-GR" sz="2400" i="0" u="none" strike="noStrike" kern="1200" cap="none" spc="0" normalizeH="0" baseline="0" noProof="0" dirty="0">
                <a:ln>
                  <a:noFill/>
                </a:ln>
                <a:solidFill>
                  <a:srgbClr val="0070C0"/>
                </a:solidFill>
                <a:effectLst/>
                <a:uLnTx/>
                <a:uFillTx/>
                <a:ea typeface="+mn-ea"/>
                <a:cs typeface="+mn-cs"/>
              </a:rPr>
              <a:t> ερωτικών συνηθειών (αλλαγή στις στάσεις και την συμπεριφορά: οι γυναίκες απαιτητικές, μείωση ταμπού και εξωτερικού κοινωνικού ελέγχου</a:t>
            </a:r>
            <a:r>
              <a:rPr lang="el-GR" sz="2400" dirty="0">
                <a:solidFill>
                  <a:srgbClr val="0070C0"/>
                </a:solidFill>
              </a:rPr>
              <a:t>, όπως θρησκεία, παράδοση)</a:t>
            </a:r>
            <a:r>
              <a:rPr kumimoji="0" lang="el-GR" sz="2400" i="0" u="none" strike="noStrike" kern="1200" cap="none" spc="0" normalizeH="0" baseline="0" noProof="0" dirty="0">
                <a:ln>
                  <a:noFill/>
                </a:ln>
                <a:solidFill>
                  <a:srgbClr val="0070C0"/>
                </a:solidFill>
                <a:effectLst/>
                <a:uLnTx/>
                <a:uFillTx/>
                <a:ea typeface="+mn-ea"/>
                <a:cs typeface="+mn-cs"/>
              </a:rPr>
              <a:t>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αύξηση προσδοκιών.</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lang="el-GR" sz="2400" dirty="0">
              <a:solidFill>
                <a:srgbClr val="0070C0"/>
              </a:solidFill>
              <a:latin typeface="Palatino Linotype" panose="02040502050505030304" pitchFamily="18" charset="0"/>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40320721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D4195D-2B6E-247A-7357-7A1B59677C9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F475EAA4-8CC2-290E-65EF-2E5A30D9EDE2}"/>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693BE9D8-4FCB-5D0F-70FE-81220D4E2B4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4E198B09-C2AF-5592-07B0-E5199481C0DF}"/>
              </a:ext>
            </a:extLst>
          </p:cNvPr>
          <p:cNvSpPr txBox="1"/>
          <p:nvPr/>
        </p:nvSpPr>
        <p:spPr>
          <a:xfrm>
            <a:off x="51480" y="195665"/>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Παιδοφιλία: πρόληψη και θεραπεία   </a:t>
            </a:r>
          </a:p>
        </p:txBody>
      </p:sp>
      <p:sp>
        <p:nvSpPr>
          <p:cNvPr id="99" name="TextBox 98">
            <a:extLst>
              <a:ext uri="{FF2B5EF4-FFF2-40B4-BE49-F238E27FC236}">
                <a16:creationId xmlns:a16="http://schemas.microsoft.com/office/drawing/2014/main" id="{AC55BDAF-62A0-30E1-33AF-F95FF6A9FD11}"/>
              </a:ext>
            </a:extLst>
          </p:cNvPr>
          <p:cNvSpPr txBox="1"/>
          <p:nvPr/>
        </p:nvSpPr>
        <p:spPr>
          <a:xfrm>
            <a:off x="0" y="1118161"/>
            <a:ext cx="9135000" cy="5646053"/>
          </a:xfrm>
          <a:prstGeom prst="rect">
            <a:avLst/>
          </a:prstGeom>
          <a:noFill/>
          <a:ln w="0">
            <a:noFill/>
          </a:ln>
        </p:spPr>
        <p:txBody>
          <a:bodyPr lIns="90000" tIns="45000" rIns="90000" bIns="45000" anchor="t">
            <a:noAutofit/>
          </a:bodyPr>
          <a:lstStyle/>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ε</a:t>
            </a:r>
            <a:r>
              <a:rPr kumimoji="0" lang="el-GR" sz="2400" i="0" u="none" strike="noStrike" kern="1200" cap="none" spc="0" normalizeH="0" baseline="0" noProof="0" dirty="0" err="1">
                <a:ln>
                  <a:noFill/>
                </a:ln>
                <a:solidFill>
                  <a:srgbClr val="0070C0"/>
                </a:solidFill>
                <a:effectLst/>
                <a:uLnTx/>
                <a:uFillTx/>
                <a:ea typeface="+mn-ea"/>
                <a:cs typeface="+mn-cs"/>
              </a:rPr>
              <a:t>υαισθητοποίηση</a:t>
            </a:r>
            <a:r>
              <a:rPr kumimoji="0" lang="el-GR" sz="2400" i="0" u="none" strike="noStrike" kern="1200" cap="none" spc="0" normalizeH="0" baseline="0" noProof="0" dirty="0">
                <a:ln>
                  <a:noFill/>
                </a:ln>
                <a:solidFill>
                  <a:srgbClr val="0070C0"/>
                </a:solidFill>
                <a:effectLst/>
                <a:uLnTx/>
                <a:uFillTx/>
                <a:ea typeface="+mn-ea"/>
                <a:cs typeface="+mn-cs"/>
              </a:rPr>
              <a:t> κοινωνικού συνόλου</a:t>
            </a:r>
            <a:endParaRPr kumimoji="0" lang="en-US" sz="2400" i="0" u="none" strike="noStrike" kern="1200" cap="none" spc="0" normalizeH="0" baseline="0" noProof="0" dirty="0">
              <a:ln>
                <a:noFill/>
              </a:ln>
              <a:solidFill>
                <a:srgbClr val="0070C0"/>
              </a:solidFill>
              <a:effectLst/>
              <a:uLnTx/>
              <a:uFillTx/>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διερεύνηση ιστορικού Οικογενειακού περιβάλλοντος. </a:t>
            </a:r>
            <a:endParaRPr kumimoji="0" lang="en-US" sz="2400" i="0" u="none" strike="noStrike" kern="1200" cap="none" spc="0" normalizeH="0" baseline="0" noProof="0" dirty="0">
              <a:ln>
                <a:noFill/>
              </a:ln>
              <a:solidFill>
                <a:srgbClr val="0070C0"/>
              </a:solidFill>
              <a:effectLst/>
              <a:uLnTx/>
              <a:uFillTx/>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εξασφάλιση δυνατοτήτων έκφρασης το</a:t>
            </a:r>
            <a:r>
              <a:rPr lang="el-GR" sz="2400" dirty="0">
                <a:solidFill>
                  <a:srgbClr val="0070C0"/>
                </a:solidFill>
              </a:rPr>
              <a:t>υ</a:t>
            </a:r>
            <a:r>
              <a:rPr kumimoji="0" lang="el-GR" sz="2400" i="0" u="none" strike="noStrike" kern="1200" cap="none" spc="0" normalizeH="0" baseline="0" noProof="0" dirty="0">
                <a:ln>
                  <a:noFill/>
                </a:ln>
                <a:solidFill>
                  <a:srgbClr val="0070C0"/>
                </a:solidFill>
                <a:effectLst/>
                <a:uLnTx/>
                <a:uFillTx/>
                <a:ea typeface="+mn-ea"/>
                <a:cs typeface="+mn-cs"/>
              </a:rPr>
              <a:t> προβλήματος και ανάθεση τους σε πρόσωπα υπεύθυνα. </a:t>
            </a:r>
            <a:endParaRPr kumimoji="0" lang="en-US" sz="2400" i="0" u="none" strike="noStrike" kern="1200" cap="none" spc="0" normalizeH="0" baseline="0" noProof="0" dirty="0">
              <a:ln>
                <a:noFill/>
              </a:ln>
              <a:solidFill>
                <a:srgbClr val="0070C0"/>
              </a:solidFill>
              <a:effectLst/>
              <a:uLnTx/>
              <a:uFillTx/>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παροχή πληροφοριών για τη λειτουργία του σώματος.</a:t>
            </a:r>
            <a:endParaRPr kumimoji="0" lang="en-US" sz="2400" i="0" u="none" strike="noStrike" kern="1200" cap="none" spc="0" normalizeH="0" baseline="0" noProof="0" dirty="0">
              <a:ln>
                <a:noFill/>
              </a:ln>
              <a:solidFill>
                <a:srgbClr val="0070C0"/>
              </a:solidFill>
              <a:effectLst/>
              <a:uLnTx/>
              <a:uFillTx/>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ενημέρωση υπευθύνων για ψυχικά τραύματα. </a:t>
            </a:r>
            <a:endParaRPr kumimoji="0" lang="en-US" sz="2400" i="0" u="none" strike="noStrike" kern="1200" cap="none" spc="0" normalizeH="0" baseline="0" noProof="0" dirty="0">
              <a:ln>
                <a:noFill/>
              </a:ln>
              <a:solidFill>
                <a:srgbClr val="0070C0"/>
              </a:solidFill>
              <a:effectLst/>
              <a:uLnTx/>
              <a:uFillTx/>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ψυχολογική και συναισθηματική στήριξη. </a:t>
            </a:r>
            <a:endParaRPr kumimoji="0" lang="en-US" sz="2400" i="0" u="none" strike="noStrike" kern="1200" cap="none" spc="0" normalizeH="0" baseline="0" noProof="0" dirty="0">
              <a:ln>
                <a:noFill/>
              </a:ln>
              <a:solidFill>
                <a:srgbClr val="0070C0"/>
              </a:solidFill>
              <a:effectLst/>
              <a:uLnTx/>
              <a:uFillTx/>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γκρέμισμα τοίχου</a:t>
            </a:r>
            <a:r>
              <a:rPr lang="el-GR" sz="2400" dirty="0">
                <a:solidFill>
                  <a:srgbClr val="0070C0"/>
                </a:solidFill>
              </a:rPr>
              <a:t>ς</a:t>
            </a:r>
            <a:r>
              <a:rPr kumimoji="0" lang="el-GR" sz="2400" i="0" u="none" strike="noStrike" kern="1200" cap="none" spc="0" normalizeH="0" baseline="0" noProof="0" dirty="0">
                <a:ln>
                  <a:noFill/>
                </a:ln>
                <a:solidFill>
                  <a:srgbClr val="0070C0"/>
                </a:solidFill>
                <a:effectLst/>
                <a:uLnTx/>
                <a:uFillTx/>
                <a:ea typeface="+mn-ea"/>
                <a:cs typeface="+mn-cs"/>
              </a:rPr>
              <a:t> σιωπής, αποκάλυψη θύτη.</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δημιουργία κατάλληλου περιβάλλοντος.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εφαρμογή προγραμμάτων πρόληψης στην κατηχητική ενοριακή προσπάθεια.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n-US"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6646611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10E308-CCD2-DD0B-DA0C-AFA6F0D3DDE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444611C-15DC-A19B-9D18-4CD1ACCA5AEE}"/>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AECC084-0513-4CB2-CB72-500181EDE55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29112100-1446-758B-F157-8EB5E7EE327A}"/>
              </a:ext>
            </a:extLst>
          </p:cNvPr>
          <p:cNvSpPr txBox="1"/>
          <p:nvPr/>
        </p:nvSpPr>
        <p:spPr>
          <a:xfrm>
            <a:off x="370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a:ln>
                  <a:noFill/>
                </a:ln>
                <a:solidFill>
                  <a:srgbClr val="FFFFFF"/>
                </a:solidFill>
                <a:effectLst/>
                <a:uLnTx/>
                <a:uFillTx/>
                <a:latin typeface="Calibri"/>
                <a:ea typeface="+mn-ea"/>
                <a:cs typeface="+mn-cs"/>
              </a:rPr>
              <a:t>Παιδοφιλία: πρόληψη και θεραπεία   </a:t>
            </a:r>
            <a:endParaRPr kumimoji="0" lang="el-GR" sz="2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4A88C3DB-397C-EE72-5A2F-DE664F3FC01A}"/>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FF0000"/>
                </a:solidFill>
                <a:effectLst/>
                <a:uLnTx/>
                <a:uFillTx/>
                <a:latin typeface="Palatino Linotype" panose="02040502050505030304" pitchFamily="18" charset="0"/>
                <a:ea typeface="+mn-ea"/>
                <a:cs typeface="+mn-cs"/>
              </a:rPr>
              <a:t>10. </a:t>
            </a:r>
            <a:r>
              <a:rPr kumimoji="0" lang="el-GR" sz="2400" b="0" i="0" u="none" strike="noStrike" kern="1200" cap="none" spc="0" normalizeH="0" baseline="0" noProof="0" dirty="0">
                <a:ln>
                  <a:noFill/>
                </a:ln>
                <a:solidFill>
                  <a:srgbClr val="0070C0"/>
                </a:solidFill>
                <a:effectLst/>
                <a:uLnTx/>
                <a:uFillTx/>
                <a:ea typeface="+mn-ea"/>
                <a:cs typeface="+mn-cs"/>
              </a:rPr>
              <a:t>ανάγκη προβολής παραμέλησης και κακοποίησης παιδιού στις πραγματικές της διαστάσεις και τυχόν </a:t>
            </a:r>
            <a:r>
              <a:rPr kumimoji="0" lang="el-GR" sz="2400" b="0" i="0" u="none" strike="noStrike" kern="1200" cap="none" spc="0" normalizeH="0" baseline="0" noProof="0" dirty="0" err="1">
                <a:ln>
                  <a:noFill/>
                </a:ln>
                <a:solidFill>
                  <a:srgbClr val="0070C0"/>
                </a:solidFill>
                <a:effectLst/>
                <a:uLnTx/>
                <a:uFillTx/>
                <a:ea typeface="+mn-ea"/>
                <a:cs typeface="+mn-cs"/>
              </a:rPr>
              <a:t>απομυθοποίησ</a:t>
            </a:r>
            <a:r>
              <a:rPr lang="el-GR" sz="2400" dirty="0">
                <a:solidFill>
                  <a:srgbClr val="0070C0"/>
                </a:solidFill>
              </a:rPr>
              <a:t>ή</a:t>
            </a:r>
            <a:r>
              <a:rPr kumimoji="0" lang="el-GR" sz="2400" b="0" i="0" u="none" strike="noStrike" kern="1200" cap="none" spc="0" normalizeH="0" baseline="0" noProof="0" dirty="0">
                <a:ln>
                  <a:noFill/>
                </a:ln>
                <a:solidFill>
                  <a:srgbClr val="0070C0"/>
                </a:solidFill>
                <a:effectLst/>
                <a:uLnTx/>
                <a:uFillTx/>
                <a:ea typeface="+mn-ea"/>
                <a:cs typeface="+mn-cs"/>
              </a:rPr>
              <a:t> </a:t>
            </a:r>
            <a:r>
              <a:rPr lang="el-GR" sz="2400" dirty="0">
                <a:solidFill>
                  <a:srgbClr val="0070C0"/>
                </a:solidFill>
              </a:rPr>
              <a:t>τη</a:t>
            </a:r>
            <a:r>
              <a:rPr kumimoji="0" lang="el-GR" sz="2400" b="0" i="0" u="none" strike="noStrike" kern="1200" cap="none" spc="0" normalizeH="0" baseline="0" noProof="0" dirty="0">
                <a:ln>
                  <a:noFill/>
                </a:ln>
                <a:solidFill>
                  <a:srgbClr val="0070C0"/>
                </a:solidFill>
                <a:effectLst/>
                <a:uLnTx/>
                <a:uFillTx/>
                <a:ea typeface="+mn-ea"/>
                <a:cs typeface="+mn-cs"/>
              </a:rPr>
              <a:t>ς από σύγχρονα κοινωνικά κατεστημένα.</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FF0000"/>
                </a:solidFill>
              </a:rPr>
              <a:t>11.</a:t>
            </a:r>
            <a:r>
              <a:rPr lang="el-GR" sz="2400" dirty="0">
                <a:solidFill>
                  <a:srgbClr val="0070C0"/>
                </a:solidFill>
              </a:rPr>
              <a:t> εξασφάλιση συντροφικότητας και οικοδόμηση εμπιστοσύνης σε άλλα πρόσωπα.</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FF0000"/>
                </a:solidFill>
              </a:rPr>
              <a:t>12. </a:t>
            </a:r>
            <a:r>
              <a:rPr lang="el-GR" sz="2400" dirty="0">
                <a:solidFill>
                  <a:srgbClr val="0070C0"/>
                </a:solidFill>
              </a:rPr>
              <a:t>δημιουργία θεραπευτικών κοινοτήτων </a:t>
            </a:r>
            <a:r>
              <a:rPr lang="el-GR" sz="2400" dirty="0" err="1">
                <a:solidFill>
                  <a:srgbClr val="0070C0"/>
                </a:solidFill>
              </a:rPr>
              <a:t>παραμελημένων</a:t>
            </a:r>
            <a:r>
              <a:rPr lang="el-GR" sz="2400" dirty="0">
                <a:solidFill>
                  <a:srgbClr val="0070C0"/>
                </a:solidFill>
              </a:rPr>
              <a:t> και κακοποιημένων παιδιών.</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1" i="0" u="none" strike="noStrike" kern="1200" cap="none" spc="0" normalizeH="0" baseline="0" noProof="0" dirty="0">
                <a:ln>
                  <a:noFill/>
                </a:ln>
                <a:solidFill>
                  <a:srgbClr val="00B050"/>
                </a:solidFill>
                <a:effectLst/>
                <a:uLnTx/>
                <a:uFillTx/>
                <a:ea typeface="+mn-ea"/>
                <a:cs typeface="+mn-cs"/>
              </a:rPr>
              <a:t>Σκοπός</a:t>
            </a:r>
            <a:r>
              <a:rPr kumimoji="0" lang="el-GR" sz="2400" b="0" i="0" u="none" strike="noStrike" kern="1200" cap="none" spc="0" normalizeH="0" baseline="0" noProof="0" dirty="0">
                <a:ln>
                  <a:noFill/>
                </a:ln>
                <a:solidFill>
                  <a:srgbClr val="0070C0"/>
                </a:solidFill>
                <a:effectLst/>
                <a:uLnTx/>
                <a:uFillTx/>
                <a:ea typeface="+mn-ea"/>
                <a:cs typeface="+mn-cs"/>
              </a:rPr>
              <a:t> : το παιδί να </a:t>
            </a:r>
            <a:r>
              <a:rPr kumimoji="0" lang="el-GR" sz="2400" b="0" i="0" u="none" strike="noStrike" kern="1200" cap="none" spc="0" normalizeH="0" baseline="0" noProof="0" dirty="0" err="1">
                <a:ln>
                  <a:noFill/>
                </a:ln>
                <a:solidFill>
                  <a:srgbClr val="0070C0"/>
                </a:solidFill>
                <a:effectLst/>
                <a:uLnTx/>
                <a:uFillTx/>
                <a:ea typeface="+mn-ea"/>
                <a:cs typeface="+mn-cs"/>
              </a:rPr>
              <a:t>επανακερδίσει</a:t>
            </a:r>
            <a:r>
              <a:rPr kumimoji="0" lang="el-GR" sz="2400" b="0" i="0" u="none" strike="noStrike" kern="1200" cap="none" spc="0" normalizeH="0" baseline="0" noProof="0" dirty="0">
                <a:ln>
                  <a:noFill/>
                </a:ln>
                <a:solidFill>
                  <a:srgbClr val="0070C0"/>
                </a:solidFill>
                <a:effectLst/>
                <a:uLnTx/>
                <a:uFillTx/>
                <a:ea typeface="+mn-ea"/>
                <a:cs typeface="+mn-cs"/>
              </a:rPr>
              <a:t> την αυθυπαρξία του, να ενισχυθεί, να ισχυροποιηθεί, να αποβάλει ντροπή, ενοχή </a:t>
            </a:r>
            <a:r>
              <a:rPr lang="el-GR" sz="2400" dirty="0">
                <a:solidFill>
                  <a:srgbClr val="0070C0"/>
                </a:solidFill>
              </a:rPr>
              <a:t>και </a:t>
            </a:r>
            <a:r>
              <a:rPr kumimoji="0" lang="el-GR" sz="2400" b="0" i="0" u="none" strike="noStrike" kern="1200" cap="none" spc="0" normalizeH="0" baseline="0" noProof="0" dirty="0">
                <a:ln>
                  <a:noFill/>
                </a:ln>
                <a:solidFill>
                  <a:srgbClr val="0070C0"/>
                </a:solidFill>
                <a:effectLst/>
                <a:uLnTx/>
                <a:uFillTx/>
                <a:ea typeface="+mn-ea"/>
                <a:cs typeface="+mn-cs"/>
              </a:rPr>
              <a:t>τραυματικές εμπειρίες, να ελέγχει αποκλίνουσες συμπεριφορές, να κοινωνικοποιηθεί σωστά.</a:t>
            </a:r>
            <a:endParaRPr kumimoji="0" lang="en-US"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29881607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810E5C-7207-8021-896E-7825C2BE8641}"/>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5ECC23A2-BC4B-38AB-B414-4A57715AE72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BE64778A-6CD4-5B3E-1270-2C474DE095E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8D0900C1-2F4E-5FEA-9971-03AB1C840283}"/>
              </a:ext>
            </a:extLst>
          </p:cNvPr>
          <p:cNvSpPr txBox="1"/>
          <p:nvPr/>
        </p:nvSpPr>
        <p:spPr>
          <a:xfrm>
            <a:off x="51480" y="93786"/>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Πρόβλημα εξαφάνισης παιδιών και εφήβων </a:t>
            </a:r>
          </a:p>
        </p:txBody>
      </p:sp>
      <p:sp>
        <p:nvSpPr>
          <p:cNvPr id="99" name="TextBox 98">
            <a:extLst>
              <a:ext uri="{FF2B5EF4-FFF2-40B4-BE49-F238E27FC236}">
                <a16:creationId xmlns:a16="http://schemas.microsoft.com/office/drawing/2014/main" id="{C25F3A51-256B-6AA5-20AA-CB2801DD7C55}"/>
              </a:ext>
            </a:extLst>
          </p:cNvPr>
          <p:cNvSpPr txBox="1"/>
          <p:nvPr/>
        </p:nvSpPr>
        <p:spPr>
          <a:xfrm>
            <a:off x="51480" y="1027645"/>
            <a:ext cx="90918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Τα</a:t>
            </a:r>
            <a:r>
              <a:rPr kumimoji="0" lang="el-GR" sz="2400" b="0" i="0" u="none" strike="noStrike" kern="1200" cap="none" spc="0" normalizeH="0" baseline="0" noProof="0" dirty="0">
                <a:ln>
                  <a:noFill/>
                </a:ln>
                <a:solidFill>
                  <a:srgbClr val="7030A0"/>
                </a:solidFill>
                <a:effectLst/>
                <a:uLnTx/>
                <a:uFillTx/>
                <a:ea typeface="+mn-ea"/>
                <a:cs typeface="+mn-cs"/>
              </a:rPr>
              <a:t> αίτια </a:t>
            </a:r>
            <a:r>
              <a:rPr kumimoji="0" lang="el-GR" sz="2400" b="0" i="0" u="none" strike="noStrike" kern="1200" cap="none" spc="0" normalizeH="0" baseline="0" noProof="0" dirty="0">
                <a:ln>
                  <a:noFill/>
                </a:ln>
                <a:solidFill>
                  <a:srgbClr val="0070C0"/>
                </a:solidFill>
                <a:effectLst/>
                <a:uLnTx/>
                <a:uFillTx/>
                <a:ea typeface="+mn-ea"/>
                <a:cs typeface="+mn-cs"/>
              </a:rPr>
              <a:t>παλαιότερα θεωρούνταν ψυχοπαθολογικά.</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0070C0"/>
                </a:solidFill>
              </a:rPr>
              <a:t>Σ</a:t>
            </a:r>
            <a:r>
              <a:rPr kumimoji="0" lang="el-GR" sz="2400" b="0" i="0" u="none" strike="noStrike" kern="1200" cap="none" spc="0" normalizeH="0" baseline="0" noProof="0" dirty="0">
                <a:ln>
                  <a:noFill/>
                </a:ln>
                <a:solidFill>
                  <a:srgbClr val="0070C0"/>
                </a:solidFill>
                <a:effectLst/>
                <a:uLnTx/>
                <a:uFillTx/>
                <a:ea typeface="+mn-ea"/>
                <a:cs typeface="+mn-cs"/>
              </a:rPr>
              <a:t>ήμερα σχετίζονται με:</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έλλειψη οικογενειακής ποιότητας ζωής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χαμηλή αυτοεκτίμηση</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δυσκολίες στην κοινωνική ένταξη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lang="el-GR" sz="2400" dirty="0">
              <a:solidFill>
                <a:srgbClr val="0070C0"/>
              </a:solidFill>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7030A0"/>
                </a:solidFill>
                <a:effectLst/>
                <a:uLnTx/>
                <a:uFillTx/>
                <a:ea typeface="+mn-ea"/>
                <a:cs typeface="+mn-cs"/>
              </a:rPr>
              <a:t>Πιθανότητες εξέλιξης</a:t>
            </a:r>
            <a:r>
              <a:rPr kumimoji="0" lang="el-GR" sz="2400" b="0" i="0" u="none" strike="noStrike" kern="1200" cap="none" spc="0" normalizeH="0" baseline="0" noProof="0" dirty="0">
                <a:ln>
                  <a:noFill/>
                </a:ln>
                <a:solidFill>
                  <a:srgbClr val="0070C0"/>
                </a:solidFill>
                <a:effectLst/>
                <a:uLnTx/>
                <a:uFillTx/>
                <a:ea typeface="+mn-ea"/>
                <a:cs typeface="+mn-cs"/>
              </a:rPr>
              <a:t>:</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Το αγόρι -&gt; υποψήφιος χρήστης </a:t>
            </a:r>
            <a:r>
              <a:rPr lang="el-GR" sz="2400" dirty="0">
                <a:solidFill>
                  <a:srgbClr val="0070C0"/>
                </a:solidFill>
              </a:rPr>
              <a:t>ε</a:t>
            </a:r>
            <a:r>
              <a:rPr kumimoji="0" lang="el-GR" sz="2400" b="0" i="0" u="none" strike="noStrike" kern="1200" cap="none" spc="0" normalizeH="0" baseline="0" noProof="0" dirty="0" err="1">
                <a:ln>
                  <a:noFill/>
                </a:ln>
                <a:solidFill>
                  <a:srgbClr val="0070C0"/>
                </a:solidFill>
                <a:effectLst/>
                <a:uLnTx/>
                <a:uFillTx/>
                <a:ea typeface="+mn-ea"/>
                <a:cs typeface="+mn-cs"/>
              </a:rPr>
              <a:t>ξαρτησιογόνων</a:t>
            </a:r>
            <a:r>
              <a:rPr kumimoji="0" lang="el-GR" sz="2400" b="0" i="0" u="none" strike="noStrike" kern="1200" cap="none" spc="0" normalizeH="0" baseline="0" noProof="0" dirty="0">
                <a:ln>
                  <a:noFill/>
                </a:ln>
                <a:solidFill>
                  <a:srgbClr val="0070C0"/>
                </a:solidFill>
                <a:effectLst/>
                <a:uLnTx/>
                <a:uFillTx/>
                <a:ea typeface="+mn-ea"/>
                <a:cs typeface="+mn-cs"/>
              </a:rPr>
              <a:t> ουσιών και εκκολαπτόμενος παραβάτης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το κορίτσι -&gt; μικρή ιερόδουλη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697187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645EB-DF83-2010-8D03-6EFEF464372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2739DC2A-1109-A34B-BBB3-ABEEB6626D7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86D20F82-3279-3D1A-D4F9-CCDA32F0FAF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05DEDB9A-993D-18D7-25D7-93A3F3C4DCC8}"/>
              </a:ext>
            </a:extLst>
          </p:cNvPr>
          <p:cNvSpPr txBox="1"/>
          <p:nvPr/>
        </p:nvSpPr>
        <p:spPr>
          <a:xfrm>
            <a:off x="514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Παιδική και εφηβική παραβατικότητα </a:t>
            </a:r>
          </a:p>
        </p:txBody>
      </p:sp>
      <p:sp>
        <p:nvSpPr>
          <p:cNvPr id="99" name="TextBox 98">
            <a:extLst>
              <a:ext uri="{FF2B5EF4-FFF2-40B4-BE49-F238E27FC236}">
                <a16:creationId xmlns:a16="http://schemas.microsoft.com/office/drawing/2014/main" id="{DFD5B754-F101-03B7-3420-5A60351E60A7}"/>
              </a:ext>
            </a:extLst>
          </p:cNvPr>
          <p:cNvSpPr txBox="1"/>
          <p:nvPr/>
        </p:nvSpPr>
        <p:spPr>
          <a:xfrm>
            <a:off x="37080" y="934220"/>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Πολλοί νέοι μεγαλώνουν χωρίς ηθικά θεμέλια, ανώτερους σκοπούς και ιδανικά.</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7030A0"/>
                </a:solidFill>
              </a:rPr>
              <a:t>Ω</a:t>
            </a:r>
            <a:r>
              <a:rPr kumimoji="0" lang="el-GR" sz="2400" b="0" i="0" u="none" strike="noStrike" kern="1200" cap="none" spc="0" normalizeH="0" baseline="0" noProof="0" dirty="0" err="1">
                <a:ln>
                  <a:noFill/>
                </a:ln>
                <a:solidFill>
                  <a:srgbClr val="7030A0"/>
                </a:solidFill>
                <a:effectLst/>
                <a:uLnTx/>
                <a:uFillTx/>
                <a:ea typeface="+mn-ea"/>
                <a:cs typeface="+mn-cs"/>
              </a:rPr>
              <a:t>ριμότητα</a:t>
            </a:r>
            <a:r>
              <a:rPr kumimoji="0" lang="el-GR" sz="2400" b="0" i="0" u="none" strike="noStrike" kern="1200" cap="none" spc="0" normalizeH="0" baseline="0" noProof="0" dirty="0">
                <a:ln>
                  <a:noFill/>
                </a:ln>
                <a:solidFill>
                  <a:srgbClr val="7030A0"/>
                </a:solidFill>
                <a:effectLst/>
                <a:uLnTx/>
                <a:uFillTx/>
                <a:ea typeface="+mn-ea"/>
                <a:cs typeface="+mn-cs"/>
              </a:rPr>
              <a:t> του ατόμου</a:t>
            </a:r>
            <a:r>
              <a:rPr kumimoji="0" lang="el-GR" sz="2400" b="0" i="0" u="none" strike="noStrike" kern="1200" cap="none" spc="0" normalizeH="0" baseline="0" noProof="0" dirty="0">
                <a:ln>
                  <a:noFill/>
                </a:ln>
                <a:solidFill>
                  <a:srgbClr val="0070C0"/>
                </a:solidFill>
                <a:effectLst/>
                <a:uLnTx/>
                <a:uFillTx/>
                <a:ea typeface="+mn-ea"/>
                <a:cs typeface="+mn-cs"/>
              </a:rPr>
              <a:t>= συνισταμένη σωματικής, σεξουαλικής και νοητικής ανάπτυξης.</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0070C0"/>
                </a:solidFill>
              </a:rPr>
              <a:t>Π</a:t>
            </a:r>
            <a:r>
              <a:rPr kumimoji="0" lang="el-GR" sz="2400" b="0" i="0" u="none" strike="noStrike" kern="1200" cap="none" spc="0" normalizeH="0" baseline="0" noProof="0" dirty="0" err="1">
                <a:ln>
                  <a:noFill/>
                </a:ln>
                <a:solidFill>
                  <a:srgbClr val="0070C0"/>
                </a:solidFill>
                <a:effectLst/>
                <a:uLnTx/>
                <a:uFillTx/>
                <a:ea typeface="+mn-ea"/>
                <a:cs typeface="+mn-cs"/>
              </a:rPr>
              <a:t>ροέφηβος</a:t>
            </a:r>
            <a:r>
              <a:rPr kumimoji="0" lang="el-GR" sz="2400" b="0" i="0" u="none" strike="noStrike" kern="1200" cap="none" spc="0" normalizeH="0" baseline="0" noProof="0" dirty="0">
                <a:ln>
                  <a:noFill/>
                </a:ln>
                <a:solidFill>
                  <a:srgbClr val="0070C0"/>
                </a:solidFill>
                <a:effectLst/>
                <a:uLnTx/>
                <a:uFillTx/>
                <a:ea typeface="+mn-ea"/>
                <a:cs typeface="+mn-cs"/>
              </a:rPr>
              <a:t> και έφηβος αποκτούν μεγαλύτερη ενημέρωση για τρόπους ανάπτυξης σχέσεων με άλλους, μεγαλύτερη ανεξαρτησία από τον ενήλικο και ζητούν ρεαλιστικότερη αντιμετώπιση του εαυτού τους και του κόσμου.</a:t>
            </a:r>
            <a:endParaRPr lang="el-GR" sz="2400" dirty="0">
              <a:solidFill>
                <a:srgbClr val="0070C0"/>
              </a:solidFill>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7030A0"/>
                </a:solidFill>
                <a:effectLst/>
                <a:uLnTx/>
                <a:uFillTx/>
                <a:ea typeface="+mn-ea"/>
                <a:cs typeface="+mn-cs"/>
              </a:rPr>
              <a:t>Πολύ σημαντικό για παιδιά και εφήβους</a:t>
            </a:r>
            <a:r>
              <a:rPr kumimoji="0" lang="el-GR" sz="2400" b="0" i="0" u="none" strike="noStrike" kern="1200" cap="none" spc="0" normalizeH="0" baseline="0" noProof="0" dirty="0">
                <a:ln>
                  <a:noFill/>
                </a:ln>
                <a:solidFill>
                  <a:srgbClr val="0070C0"/>
                </a:solidFill>
                <a:effectLst/>
                <a:uLnTx/>
                <a:uFillTx/>
                <a:ea typeface="+mn-ea"/>
                <a:cs typeface="+mn-cs"/>
              </a:rPr>
              <a:t>:</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η δική του αυτοαντίληψη &amp; </a:t>
            </a:r>
            <a:r>
              <a:rPr lang="el-GR" sz="2400" dirty="0">
                <a:solidFill>
                  <a:srgbClr val="0070C0"/>
                </a:solidFill>
              </a:rPr>
              <a:t>η γνώμη των</a:t>
            </a:r>
            <a:r>
              <a:rPr kumimoji="0" lang="el-GR" sz="2400" b="0" i="0" u="none" strike="noStrike" kern="1200" cap="none" spc="0" normalizeH="0" baseline="0" noProof="0" dirty="0">
                <a:ln>
                  <a:noFill/>
                </a:ln>
                <a:solidFill>
                  <a:srgbClr val="0070C0"/>
                </a:solidFill>
                <a:effectLst/>
                <a:uLnTx/>
                <a:uFillTx/>
                <a:ea typeface="+mn-ea"/>
                <a:cs typeface="+mn-cs"/>
              </a:rPr>
              <a:t> άλλων </a:t>
            </a:r>
            <a:r>
              <a:rPr kumimoji="0" lang="el-GR" sz="2400" b="0" i="0" u="none" strike="noStrike" kern="1200" cap="none" spc="0" normalizeH="0" baseline="0" noProof="0" dirty="0" err="1">
                <a:ln>
                  <a:noFill/>
                </a:ln>
                <a:solidFill>
                  <a:srgbClr val="0070C0"/>
                </a:solidFill>
                <a:effectLst/>
                <a:uLnTx/>
                <a:uFillTx/>
                <a:ea typeface="+mn-ea"/>
                <a:cs typeface="+mn-cs"/>
              </a:rPr>
              <a:t>γι</a:t>
            </a:r>
            <a:r>
              <a:rPr kumimoji="0" lang="el-GR" sz="2400" b="0" i="0" u="none" strike="noStrike" kern="1200" cap="none" spc="0" normalizeH="0" baseline="0" noProof="0" dirty="0">
                <a:ln>
                  <a:noFill/>
                </a:ln>
                <a:solidFill>
                  <a:srgbClr val="0070C0"/>
                </a:solidFill>
                <a:effectLst/>
                <a:uLnTx/>
                <a:uFillTx/>
                <a:ea typeface="+mn-ea"/>
                <a:cs typeface="+mn-cs"/>
              </a:rPr>
              <a:t>΄ αυτούς.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η θέση τους στο κοινωνικό περιβάλλον.</a:t>
            </a: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Όταν βιώνουν την αγάπη του περιβάλλοντος, νιώθουν ότι αποτελούν το κέντρο του κόσμου.</a:t>
            </a:r>
          </a:p>
        </p:txBody>
      </p:sp>
    </p:spTree>
    <p:extLst>
      <p:ext uri="{BB962C8B-B14F-4D97-AF65-F5344CB8AC3E}">
        <p14:creationId xmlns:p14="http://schemas.microsoft.com/office/powerpoint/2010/main" val="17221329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FAD03-71F3-8BDA-FD3A-FDA27A4F037B}"/>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242FCAC5-0C89-1DE8-647E-585715AA1FFE}"/>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EEA29EF-F8E2-B0AB-A883-4814DF9CD62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85F016D2-7413-E902-1917-AC40C3256C17}"/>
              </a:ext>
            </a:extLst>
          </p:cNvPr>
          <p:cNvSpPr txBox="1"/>
          <p:nvPr/>
        </p:nvSpPr>
        <p:spPr>
          <a:xfrm>
            <a:off x="37080" y="271924"/>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Κύρια αίτια παιδικής και εφηβικής παραβατικότητας </a:t>
            </a:r>
          </a:p>
        </p:txBody>
      </p:sp>
      <p:sp>
        <p:nvSpPr>
          <p:cNvPr id="99" name="TextBox 98">
            <a:extLst>
              <a:ext uri="{FF2B5EF4-FFF2-40B4-BE49-F238E27FC236}">
                <a16:creationId xmlns:a16="http://schemas.microsoft.com/office/drawing/2014/main" id="{2A709D30-528C-934B-47C3-86AF6A49D9CC}"/>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Η συμπεριφορά των νέων εξαρτάται από τον τρόπο αντιμετώπισής τους στην οικογένεια, στο σχολείο και στο ευρύτερο περιβάλλον.</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κακομεταχείριση από </a:t>
            </a:r>
            <a:r>
              <a:rPr kumimoji="0" lang="el-GR" sz="2400" b="0" i="0" u="none" strike="noStrike" kern="1200" cap="none" spc="0" normalizeH="0" baseline="0" noProof="0" dirty="0" err="1">
                <a:ln>
                  <a:noFill/>
                </a:ln>
                <a:solidFill>
                  <a:srgbClr val="0070C0"/>
                </a:solidFill>
                <a:effectLst/>
                <a:uLnTx/>
                <a:uFillTx/>
                <a:ea typeface="+mn-ea"/>
                <a:cs typeface="+mn-cs"/>
              </a:rPr>
              <a:t>συνομιλήκους</a:t>
            </a:r>
            <a:r>
              <a:rPr kumimoji="0" lang="el-GR" sz="2400" b="0" i="0" u="none" strike="noStrike" kern="1200" cap="none" spc="0" normalizeH="0" baseline="0" noProof="0" dirty="0">
                <a:ln>
                  <a:noFill/>
                </a:ln>
                <a:solidFill>
                  <a:srgbClr val="0070C0"/>
                </a:solidFill>
                <a:effectLst/>
                <a:uLnTx/>
                <a:uFillTx/>
                <a:ea typeface="+mn-ea"/>
                <a:cs typeface="+mn-cs"/>
              </a:rPr>
              <a:t> = ένδειξη ότι τον χρησιμοποιούν.</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  </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Όταν δεν αισθάνεται αγαπητό από το εγγύτερο περιβάλλον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Αδιαφορεί για περιποίηση του εαυτού του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Δεν προσέχει τη συμπεριφορά του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7030A0"/>
                </a:solidFill>
                <a:effectLst/>
                <a:uLnTx/>
                <a:uFillTx/>
                <a:ea typeface="+mn-ea"/>
                <a:cs typeface="+mn-cs"/>
              </a:rPr>
              <a:t>Προϋποθέσεις παραβατικότητας </a:t>
            </a:r>
            <a:r>
              <a:rPr kumimoji="0" lang="el-GR" sz="2400" b="0" i="0" u="none" strike="noStrike" kern="1200" cap="none" spc="0" normalizeH="0" baseline="0" noProof="0" dirty="0">
                <a:ln>
                  <a:noFill/>
                </a:ln>
                <a:solidFill>
                  <a:srgbClr val="0070C0"/>
                </a:solidFill>
                <a:effectLst/>
                <a:uLnTx/>
                <a:uFillTx/>
                <a:ea typeface="+mn-ea"/>
                <a:cs typeface="+mn-cs"/>
              </a:rPr>
              <a:t>:</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Έλλειψη πειθαρχίας, στοργής, συνεκτικότητας και ενδιαφέροντος από την οικογένεια.</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0714632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2A2D6-C4FB-B4C3-8A84-D624809E0FC1}"/>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1468F9A-3620-A430-8573-B3D30AA9F82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A2AA3A27-D4DC-28A0-4DFC-141BE9704C31}"/>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EDC98AD9-C282-2453-143B-C6310763C2CA}"/>
              </a:ext>
            </a:extLst>
          </p:cNvPr>
          <p:cNvSpPr txBox="1"/>
          <p:nvPr/>
        </p:nvSpPr>
        <p:spPr>
          <a:xfrm>
            <a:off x="514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Κύρια αίτια παιδικής και εφηβικής παραβατικότητας </a:t>
            </a:r>
          </a:p>
        </p:txBody>
      </p:sp>
      <p:sp>
        <p:nvSpPr>
          <p:cNvPr id="99" name="TextBox 98">
            <a:extLst>
              <a:ext uri="{FF2B5EF4-FFF2-40B4-BE49-F238E27FC236}">
                <a16:creationId xmlns:a16="http://schemas.microsoft.com/office/drawing/2014/main" id="{EECBD858-C47A-EAAB-4881-AB33136D0A5F}"/>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Έλλειψη  εκμάθησης κοινωνικής συμπεριφοράς =&gt;</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Αντικοινωνικότητα =&gt; παραβατικότητα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Η επιβολή πειθαρχίας να συνδυάζεται με την αγάπη και να αποφεύγονται οι τιμωρίες χωρίς ουσιαστικό λόγο.</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Παιδί που δεν εισπράττει αγάπη διαπράττει πταίσματα για να προσελκύσει την προσοχή και το ενδιαφέρον των άλλων.</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Κ</a:t>
            </a:r>
            <a:r>
              <a:rPr kumimoji="0" lang="el-GR" sz="2400" i="0" u="none" strike="noStrike" kern="1200" cap="none" spc="0" normalizeH="0" baseline="0" noProof="0" dirty="0" err="1">
                <a:ln>
                  <a:noFill/>
                </a:ln>
                <a:solidFill>
                  <a:srgbClr val="0070C0"/>
                </a:solidFill>
                <a:effectLst/>
                <a:uLnTx/>
                <a:uFillTx/>
                <a:ea typeface="+mn-ea"/>
                <a:cs typeface="+mn-cs"/>
              </a:rPr>
              <a:t>ακή</a:t>
            </a:r>
            <a:r>
              <a:rPr kumimoji="0" lang="el-GR" sz="2400" i="0" u="none" strike="noStrike" kern="1200" cap="none" spc="0" normalizeH="0" baseline="0" noProof="0" dirty="0">
                <a:ln>
                  <a:noFill/>
                </a:ln>
                <a:solidFill>
                  <a:srgbClr val="0070C0"/>
                </a:solidFill>
                <a:effectLst/>
                <a:uLnTx/>
                <a:uFillTx/>
                <a:ea typeface="+mn-ea"/>
                <a:cs typeface="+mn-cs"/>
              </a:rPr>
              <a:t> συμπεριφορά = αρνητική εικόνα </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sng" strike="noStrike" kern="1200" cap="none" spc="0" normalizeH="0" baseline="0" noProof="0" dirty="0">
                <a:ln>
                  <a:noFill/>
                </a:ln>
                <a:solidFill>
                  <a:srgbClr val="0070C0"/>
                </a:solidFill>
                <a:effectLst/>
                <a:uLnTx/>
                <a:uFillTx/>
                <a:ea typeface="+mn-ea"/>
                <a:cs typeface="+mn-cs"/>
              </a:rPr>
              <a:t>Στην ερώτηση ποιος είμαι</a:t>
            </a:r>
            <a:r>
              <a:rPr kumimoji="0" lang="el-GR" sz="2400" i="0" u="none" strike="noStrike" kern="1200" cap="none" spc="0" normalizeH="0" baseline="0" noProof="0" dirty="0">
                <a:ln>
                  <a:noFill/>
                </a:ln>
                <a:solidFill>
                  <a:srgbClr val="0070C0"/>
                </a:solidFill>
                <a:effectLst/>
                <a:uLnTx/>
                <a:uFillTx/>
                <a:ea typeface="+mn-ea"/>
                <a:cs typeface="+mn-cs"/>
              </a:rPr>
              <a:t>, νιώθει ότι ελάχιστα ή σχεδόν τίποτα δεν μπορεί να πετύχει.</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Ρόλος κατήχησης</a:t>
            </a:r>
            <a:r>
              <a:rPr kumimoji="0" lang="el-GR" sz="2400" i="0" u="none" strike="noStrike" kern="1200" cap="none" spc="0" normalizeH="0" baseline="0" noProof="0" dirty="0">
                <a:ln>
                  <a:noFill/>
                </a:ln>
                <a:solidFill>
                  <a:srgbClr val="0070C0"/>
                </a:solidFill>
                <a:effectLst/>
                <a:uLnTx/>
                <a:uFillTx/>
                <a:ea typeface="+mn-ea"/>
                <a:cs typeface="+mn-cs"/>
              </a:rPr>
              <a:t>: Η δυνατότητα επανάκτησης της χαμένης ύπαρξης και απόκτησης ταυτότητας μέσω σωστής επικοινωνίας με τους άλλους.  </a:t>
            </a:r>
          </a:p>
        </p:txBody>
      </p:sp>
    </p:spTree>
    <p:extLst>
      <p:ext uri="{BB962C8B-B14F-4D97-AF65-F5344CB8AC3E}">
        <p14:creationId xmlns:p14="http://schemas.microsoft.com/office/powerpoint/2010/main" val="16658911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23AC30-4916-C17D-C49B-0BA0F9992A6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D55D7197-EA25-A367-58BA-0983CD143A87}"/>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D4D0ADD4-6F56-7DC8-60B8-22D6B20B3F2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D6A27D92-B16B-C258-5164-D1ACCAD79B80}"/>
              </a:ext>
            </a:extLst>
          </p:cNvPr>
          <p:cNvSpPr txBox="1"/>
          <p:nvPr/>
        </p:nvSpPr>
        <p:spPr>
          <a:xfrm>
            <a:off x="370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Συμμορίες και παραβατικότητα παιδιών και εφήβων </a:t>
            </a:r>
          </a:p>
        </p:txBody>
      </p:sp>
      <p:sp>
        <p:nvSpPr>
          <p:cNvPr id="99" name="TextBox 98">
            <a:extLst>
              <a:ext uri="{FF2B5EF4-FFF2-40B4-BE49-F238E27FC236}">
                <a16:creationId xmlns:a16="http://schemas.microsoft.com/office/drawing/2014/main" id="{9F4A8077-8DE8-2505-5A08-FE79A0DDC71A}"/>
              </a:ext>
            </a:extLst>
          </p:cNvPr>
          <p:cNvSpPr txBox="1"/>
          <p:nvPr/>
        </p:nvSpPr>
        <p:spPr>
          <a:xfrm>
            <a:off x="0" y="1118162"/>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Ανάγκη να ανήκουν κάπου </a:t>
            </a:r>
            <a:r>
              <a:rPr kumimoji="0" lang="el-GR" sz="2400" i="0" u="none" strike="noStrike" kern="1200" cap="none" spc="0" normalizeH="0" baseline="0" noProof="0" dirty="0">
                <a:ln>
                  <a:noFill/>
                </a:ln>
                <a:solidFill>
                  <a:srgbClr val="0070C0"/>
                </a:solidFill>
                <a:effectLst/>
                <a:uLnTx/>
                <a:uFillTx/>
                <a:ea typeface="+mn-ea"/>
                <a:cs typeface="+mn-cs"/>
              </a:rPr>
              <a:t>=&gt; Ένταξη σε ομάδες με αρχές που ταιριάζουν με τις δικές τους.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Ο</a:t>
            </a:r>
            <a:r>
              <a:rPr kumimoji="0" lang="el-GR" sz="2400" i="0" u="none" strike="noStrike" kern="1200" cap="none" spc="0" normalizeH="0" baseline="0" noProof="0" dirty="0">
                <a:ln>
                  <a:noFill/>
                </a:ln>
                <a:solidFill>
                  <a:srgbClr val="0070C0"/>
                </a:solidFill>
                <a:effectLst/>
                <a:uLnTx/>
                <a:uFillTx/>
                <a:ea typeface="+mn-ea"/>
                <a:cs typeface="+mn-cs"/>
              </a:rPr>
              <a:t>ι νέοι αυτοί δεν κάνουν όνειρα για τη ζωή.</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Οι συμμορίες δεν είναι </a:t>
            </a:r>
            <a:r>
              <a:rPr kumimoji="0" lang="el-GR" sz="2400" i="0" u="none" strike="noStrike" kern="1200" cap="none" spc="0" normalizeH="0" baseline="0" noProof="0" dirty="0" err="1">
                <a:ln>
                  <a:noFill/>
                </a:ln>
                <a:solidFill>
                  <a:srgbClr val="0070C0"/>
                </a:solidFill>
                <a:effectLst/>
                <a:uLnTx/>
                <a:uFillTx/>
                <a:ea typeface="+mn-ea"/>
                <a:cs typeface="+mn-cs"/>
              </a:rPr>
              <a:t>ακοινωνικές</a:t>
            </a:r>
            <a:r>
              <a:rPr kumimoji="0" lang="el-GR" sz="2400" i="0" u="none" strike="noStrike" kern="1200" cap="none" spc="0" normalizeH="0" baseline="0" noProof="0" dirty="0">
                <a:ln>
                  <a:noFill/>
                </a:ln>
                <a:solidFill>
                  <a:srgbClr val="0070C0"/>
                </a:solidFill>
                <a:effectLst/>
                <a:uLnTx/>
                <a:uFillTx/>
                <a:ea typeface="+mn-ea"/>
                <a:cs typeface="+mn-cs"/>
              </a:rPr>
              <a:t>, αλλά αντικοινωνικές με επικίνδυνη οργάνωση.</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Κ</a:t>
            </a:r>
            <a:r>
              <a:rPr kumimoji="0" lang="el-GR" sz="2400" i="0" u="none" strike="noStrike" kern="1200" cap="none" spc="0" normalizeH="0" baseline="0" noProof="0" dirty="0" err="1">
                <a:ln>
                  <a:noFill/>
                </a:ln>
                <a:solidFill>
                  <a:srgbClr val="0070C0"/>
                </a:solidFill>
                <a:effectLst/>
                <a:uLnTx/>
                <a:uFillTx/>
                <a:ea typeface="+mn-ea"/>
                <a:cs typeface="+mn-cs"/>
              </a:rPr>
              <a:t>άθε</a:t>
            </a:r>
            <a:r>
              <a:rPr kumimoji="0" lang="el-GR" sz="2400" i="0" u="none" strike="noStrike" kern="1200" cap="none" spc="0" normalizeH="0" baseline="0" noProof="0" dirty="0">
                <a:ln>
                  <a:noFill/>
                </a:ln>
                <a:solidFill>
                  <a:srgbClr val="0070C0"/>
                </a:solidFill>
                <a:effectLst/>
                <a:uLnTx/>
                <a:uFillTx/>
                <a:ea typeface="+mn-ea"/>
                <a:cs typeface="+mn-cs"/>
              </a:rPr>
              <a:t> συμμορία αναπτύσσει δικές της αξίες στάσεις και συμπεριφορές που τα μέλη της υπερασπίζονται.</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Συνεκτικός δεσμός μεταξύ μελών συμμορίας είναι τα ανδραγαθήματα δηλαδή ηρωισμός.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i="0" u="none" strike="noStrike" kern="1200" cap="none" spc="0" normalizeH="0" baseline="0" noProof="0" dirty="0">
              <a:ln>
                <a:noFill/>
              </a:ln>
              <a:solidFill>
                <a:srgbClr val="0070C0"/>
              </a:solidFill>
              <a:effectLst/>
              <a:uLnTx/>
              <a:uFillTx/>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Αιτίες που οδηγούν σε συμμορίες</a:t>
            </a:r>
            <a:r>
              <a:rPr kumimoji="0" lang="el-GR" sz="2400" i="0" u="none" strike="noStrike" kern="1200" cap="none" spc="0" normalizeH="0" baseline="0" noProof="0" dirty="0">
                <a:ln>
                  <a:noFill/>
                </a:ln>
                <a:solidFill>
                  <a:srgbClr val="0070C0"/>
                </a:solidFill>
                <a:effectLst/>
                <a:uLnTx/>
                <a:uFillTx/>
                <a:ea typeface="+mn-ea"/>
                <a:cs typeface="+mn-cs"/>
              </a:rPr>
              <a:t>:</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ψυχολογικά προβλήματα, υπεράσπιση μελών, μίμηση από διαδίκτυο, φτώχεια, οικονομικές και κοινωνικές στερήσεις.</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477168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D092F5-3546-4396-EDD5-E240FB4DE0D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FA34C4C5-601B-9022-D8D3-EFFAC1828A16}"/>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5246317-91D2-C326-F136-97D08DB9F67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33281A2D-30D6-E64D-E5AC-759494EE9816}"/>
              </a:ext>
            </a:extLst>
          </p:cNvPr>
          <p:cNvSpPr txBox="1"/>
          <p:nvPr/>
        </p:nvSpPr>
        <p:spPr>
          <a:xfrm>
            <a:off x="51480" y="93786"/>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Οι </a:t>
            </a:r>
            <a:r>
              <a:rPr kumimoji="0" lang="el-GR" sz="2800" b="0" i="0" u="none" strike="noStrike" kern="1200" cap="none" spc="0" normalizeH="0" baseline="0" noProof="0" dirty="0" err="1">
                <a:ln>
                  <a:noFill/>
                </a:ln>
                <a:solidFill>
                  <a:srgbClr val="FFFFFF"/>
                </a:solidFill>
                <a:effectLst/>
                <a:uLnTx/>
                <a:uFillTx/>
                <a:latin typeface="+mj-lt"/>
                <a:ea typeface="+mn-ea"/>
                <a:cs typeface="+mn-cs"/>
              </a:rPr>
              <a:t>εξαρτησιογόνες</a:t>
            </a:r>
            <a:r>
              <a:rPr kumimoji="0" lang="el-GR" sz="2800" b="0" i="0" u="none" strike="noStrike" kern="1200" cap="none" spc="0" normalizeH="0" baseline="0" noProof="0" dirty="0">
                <a:ln>
                  <a:noFill/>
                </a:ln>
                <a:solidFill>
                  <a:srgbClr val="FFFFFF"/>
                </a:solidFill>
                <a:effectLst/>
                <a:uLnTx/>
                <a:uFillTx/>
                <a:latin typeface="+mj-lt"/>
                <a:ea typeface="+mn-ea"/>
                <a:cs typeface="+mn-cs"/>
              </a:rPr>
              <a:t> ουσίες, το παιδί και ο έφηβος </a:t>
            </a:r>
          </a:p>
        </p:txBody>
      </p:sp>
      <p:sp>
        <p:nvSpPr>
          <p:cNvPr id="99" name="TextBox 98">
            <a:extLst>
              <a:ext uri="{FF2B5EF4-FFF2-40B4-BE49-F238E27FC236}">
                <a16:creationId xmlns:a16="http://schemas.microsoft.com/office/drawing/2014/main" id="{3E9740F1-167F-6683-0E58-9C5B2AC5B9F8}"/>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0070C0"/>
                </a:solidFill>
              </a:rPr>
              <a:t>Σ</a:t>
            </a:r>
            <a:r>
              <a:rPr kumimoji="0" lang="el-GR" sz="2400" i="0" u="none" strike="noStrike" kern="1200" cap="none" spc="0" normalizeH="0" baseline="0" noProof="0" dirty="0" err="1">
                <a:ln>
                  <a:noFill/>
                </a:ln>
                <a:solidFill>
                  <a:srgbClr val="0070C0"/>
                </a:solidFill>
                <a:effectLst/>
                <a:uLnTx/>
                <a:uFillTx/>
                <a:ea typeface="+mn-ea"/>
                <a:cs typeface="+mn-cs"/>
              </a:rPr>
              <a:t>υνέδριο</a:t>
            </a:r>
            <a:r>
              <a:rPr kumimoji="0" lang="el-GR" sz="2400" i="0" u="none" strike="noStrike" kern="1200" cap="none" spc="0" normalizeH="0" baseline="0" noProof="0" dirty="0">
                <a:ln>
                  <a:noFill/>
                </a:ln>
                <a:solidFill>
                  <a:srgbClr val="0070C0"/>
                </a:solidFill>
                <a:effectLst/>
                <a:uLnTx/>
                <a:uFillTx/>
                <a:ea typeface="+mn-ea"/>
                <a:cs typeface="+mn-cs"/>
              </a:rPr>
              <a:t> στη </a:t>
            </a:r>
            <a:r>
              <a:rPr lang="el-GR" sz="2400" dirty="0">
                <a:solidFill>
                  <a:srgbClr val="0070C0"/>
                </a:solidFill>
              </a:rPr>
              <a:t>Ζ</a:t>
            </a:r>
            <a:r>
              <a:rPr kumimoji="0" lang="el-GR" sz="2400" i="0" u="none" strike="noStrike" kern="1200" cap="none" spc="0" normalizeH="0" baseline="0" noProof="0" dirty="0" err="1">
                <a:ln>
                  <a:noFill/>
                </a:ln>
                <a:solidFill>
                  <a:srgbClr val="0070C0"/>
                </a:solidFill>
                <a:effectLst/>
                <a:uLnTx/>
                <a:uFillTx/>
                <a:ea typeface="+mn-ea"/>
                <a:cs typeface="+mn-cs"/>
              </a:rPr>
              <a:t>υρίχη</a:t>
            </a:r>
            <a:r>
              <a:rPr kumimoji="0" lang="el-GR" sz="2400" i="0" u="none" strike="noStrike" kern="1200" cap="none" spc="0" normalizeH="0" baseline="0" noProof="0" dirty="0">
                <a:ln>
                  <a:noFill/>
                </a:ln>
                <a:solidFill>
                  <a:srgbClr val="0070C0"/>
                </a:solidFill>
                <a:effectLst/>
                <a:uLnTx/>
                <a:uFillTx/>
                <a:ea typeface="+mn-ea"/>
                <a:cs typeface="+mn-cs"/>
              </a:rPr>
              <a:t> με θέμα «</a:t>
            </a:r>
            <a:r>
              <a:rPr lang="el-GR" sz="2400" dirty="0">
                <a:solidFill>
                  <a:srgbClr val="0070C0"/>
                </a:solidFill>
              </a:rPr>
              <a:t>Ν</a:t>
            </a:r>
            <a:r>
              <a:rPr kumimoji="0" lang="el-GR" sz="2400" i="0" u="none" strike="noStrike" kern="1200" cap="none" spc="0" normalizeH="0" baseline="0" noProof="0" dirty="0" err="1">
                <a:ln>
                  <a:noFill/>
                </a:ln>
                <a:solidFill>
                  <a:srgbClr val="0070C0"/>
                </a:solidFill>
                <a:effectLst/>
                <a:uLnTx/>
                <a:uFillTx/>
                <a:ea typeface="+mn-ea"/>
                <a:cs typeface="+mn-cs"/>
              </a:rPr>
              <a:t>αρκωτικά</a:t>
            </a:r>
            <a:r>
              <a:rPr kumimoji="0" lang="el-GR" sz="2400" i="0" u="none" strike="noStrike" kern="1200" cap="none" spc="0" normalizeH="0" baseline="0" noProof="0" dirty="0">
                <a:ln>
                  <a:noFill/>
                </a:ln>
                <a:solidFill>
                  <a:srgbClr val="0070C0"/>
                </a:solidFill>
                <a:effectLst/>
                <a:uLnTx/>
                <a:uFillTx/>
                <a:ea typeface="+mn-ea"/>
                <a:cs typeface="+mn-cs"/>
              </a:rPr>
              <a:t> και τοξικομανείς»:</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Το 90% των τοξικομανών είναι νέοι κάτω των 30 ετών.</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0070C0"/>
                </a:solidFill>
              </a:rPr>
              <a:t>Ε</a:t>
            </a:r>
            <a:r>
              <a:rPr kumimoji="0" lang="el-GR" sz="2400" i="0" u="none" strike="noStrike" kern="1200" cap="none" spc="0" normalizeH="0" baseline="0" noProof="0" dirty="0" err="1">
                <a:ln>
                  <a:noFill/>
                </a:ln>
                <a:solidFill>
                  <a:srgbClr val="0070C0"/>
                </a:solidFill>
                <a:effectLst/>
                <a:uLnTx/>
                <a:uFillTx/>
                <a:ea typeface="+mn-ea"/>
                <a:cs typeface="+mn-cs"/>
              </a:rPr>
              <a:t>ξαρτησιογόνες</a:t>
            </a:r>
            <a:r>
              <a:rPr kumimoji="0" lang="el-GR" sz="2400" i="0" u="none" strike="noStrike" kern="1200" cap="none" spc="0" normalizeH="0" baseline="0" noProof="0" dirty="0">
                <a:ln>
                  <a:noFill/>
                </a:ln>
                <a:solidFill>
                  <a:srgbClr val="0070C0"/>
                </a:solidFill>
                <a:effectLst/>
                <a:uLnTx/>
                <a:uFillTx/>
                <a:ea typeface="+mn-ea"/>
                <a:cs typeface="+mn-cs"/>
              </a:rPr>
              <a:t> ουσίες=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i="0" u="none" strike="noStrike" kern="1200" cap="none" spc="0" normalizeH="0" baseline="0" noProof="0" dirty="0">
                <a:ln>
                  <a:noFill/>
                </a:ln>
                <a:solidFill>
                  <a:srgbClr val="0070C0"/>
                </a:solidFill>
                <a:effectLst/>
                <a:uLnTx/>
                <a:uFillTx/>
                <a:ea typeface="+mn-ea"/>
                <a:cs typeface="+mn-cs"/>
              </a:rPr>
              <a:t>μια από τις πιο φοβερές μάστιγες της ανθρωπότητας.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i="0" u="none" strike="noStrike" kern="1200" cap="none" spc="0" normalizeH="0" baseline="0" noProof="0" dirty="0">
                <a:ln>
                  <a:noFill/>
                </a:ln>
                <a:solidFill>
                  <a:srgbClr val="0070C0"/>
                </a:solidFill>
                <a:effectLst/>
                <a:uLnTx/>
                <a:uFillTx/>
                <a:ea typeface="+mn-ea"/>
                <a:cs typeface="+mn-cs"/>
              </a:rPr>
              <a:t>Είναι ουσίες με διαφορετική χημική δομή και διαφορετική δράση στο κεντρικό νευρικό σύστημα, από διέγερση μέχρι την καταστολή, αλλά με κοινό γνώρισμα την ιδιότητα να αλλοιώνουν την κανονική λειτουργία του οργανισμού.</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i="0" u="none" strike="noStrike" kern="1200" cap="none" spc="0" normalizeH="0" baseline="0" noProof="0" dirty="0">
                <a:ln>
                  <a:noFill/>
                </a:ln>
                <a:solidFill>
                  <a:srgbClr val="0070C0"/>
                </a:solidFill>
                <a:effectLst/>
                <a:uLnTx/>
                <a:uFillTx/>
                <a:ea typeface="+mn-ea"/>
                <a:cs typeface="+mn-cs"/>
              </a:rPr>
              <a:t>Μεταβάλλουν: διάθεση, επίγνωση, συναίσθηση, θυμική κατάσταση προκαλώντας εξάρτηση ψυχική ή και φυσική.   </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latin typeface="Palatino Linotype" panose="02040502050505030304" pitchFamily="18" charset="0"/>
            </a:endParaRPr>
          </a:p>
        </p:txBody>
      </p:sp>
    </p:spTree>
    <p:extLst>
      <p:ext uri="{BB962C8B-B14F-4D97-AF65-F5344CB8AC3E}">
        <p14:creationId xmlns:p14="http://schemas.microsoft.com/office/powerpoint/2010/main" val="2059092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55197E-7E33-1E8A-D8CE-58F6F187CE8D}"/>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D6028B7A-02A6-712C-B2BD-810D3390E4EE}"/>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D3973FC-1449-3457-57F7-AD7D0AA60493}"/>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7500F419-989C-3935-BBC1-5F333A36B081}"/>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AA1A943E-4F7C-7856-E952-C0E1D134E619}"/>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Τεχνοκρατία</a:t>
            </a:r>
            <a:r>
              <a:rPr kumimoji="0" lang="el-GR" sz="2400" b="0" i="0" u="none" strike="noStrike" kern="1200" cap="none" spc="0" normalizeH="0" baseline="0" noProof="0" dirty="0">
                <a:ln>
                  <a:noFill/>
                </a:ln>
                <a:solidFill>
                  <a:srgbClr val="0070C0"/>
                </a:solidFill>
                <a:effectLst/>
                <a:uLnTx/>
                <a:uFillTx/>
                <a:ea typeface="+mn-ea"/>
                <a:cs typeface="+mn-cs"/>
              </a:rPr>
              <a:t> = κυριαρχία της τεχνικής στην κρατική ζωή και θεωρία. Οι επιστήμονες αναλαμβάνουν διαχείριση και έλεγχο της οικονομίας, της </a:t>
            </a:r>
            <a:r>
              <a:rPr kumimoji="0" lang="el-GR" sz="2400" b="0" i="0" u="none" strike="noStrike" kern="1200" cap="none" spc="0" normalizeH="0" baseline="0" noProof="0" dirty="0" err="1">
                <a:ln>
                  <a:noFill/>
                </a:ln>
                <a:solidFill>
                  <a:srgbClr val="0070C0"/>
                </a:solidFill>
                <a:effectLst/>
                <a:uLnTx/>
                <a:uFillTx/>
                <a:ea typeface="+mn-ea"/>
                <a:cs typeface="+mn-cs"/>
              </a:rPr>
              <a:t>διακυ</a:t>
            </a:r>
            <a:r>
              <a:rPr lang="el-GR" sz="2400" dirty="0" err="1">
                <a:solidFill>
                  <a:srgbClr val="0070C0"/>
                </a:solidFill>
              </a:rPr>
              <a:t>βέρνησης</a:t>
            </a:r>
            <a:r>
              <a:rPr lang="el-GR" sz="2400" dirty="0">
                <a:solidFill>
                  <a:srgbClr val="0070C0"/>
                </a:solidFill>
              </a:rPr>
              <a:t> και ολόκληρου του κοινωνικού συστήματος. Προτεραιότητα στα υπαρκτά δεδομένα και δευτερευόντως στον άνθρωπο.</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Θετικές πλευρές τεχνολογίας</a:t>
            </a:r>
            <a:r>
              <a:rPr kumimoji="0" 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err="1">
                <a:ln>
                  <a:noFill/>
                </a:ln>
                <a:solidFill>
                  <a:srgbClr val="0070C0"/>
                </a:solidFill>
                <a:effectLst/>
                <a:uLnTx/>
                <a:uFillTx/>
                <a:ea typeface="+mn-ea"/>
                <a:cs typeface="+mn-cs"/>
              </a:rPr>
              <a:t>τεράστι</a:t>
            </a:r>
            <a:r>
              <a:rPr lang="el-GR" sz="2400" dirty="0">
                <a:solidFill>
                  <a:srgbClr val="0070C0"/>
                </a:solidFill>
              </a:rPr>
              <a:t>α κοινωνικοοικονομική και πολιτειακή αλλαγή.</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Κυριαρχία του ανθρώπου στη φύση</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Ανάπτυξη γνώσης και επιστημών</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err="1">
                <a:ln>
                  <a:noFill/>
                </a:ln>
                <a:solidFill>
                  <a:srgbClr val="0070C0"/>
                </a:solidFill>
                <a:effectLst/>
                <a:uLnTx/>
                <a:uFillTx/>
                <a:ea typeface="+mn-ea"/>
                <a:cs typeface="+mn-cs"/>
              </a:rPr>
              <a:t>Αφθονί</a:t>
            </a:r>
            <a:r>
              <a:rPr lang="el-GR" sz="2400" dirty="0">
                <a:solidFill>
                  <a:srgbClr val="0070C0"/>
                </a:solidFill>
              </a:rPr>
              <a:t>α υλικών αγαθών και ανέσεων</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err="1">
                <a:ln>
                  <a:noFill/>
                </a:ln>
                <a:solidFill>
                  <a:srgbClr val="0070C0"/>
                </a:solidFill>
                <a:effectLst/>
                <a:uLnTx/>
                <a:uFillTx/>
                <a:ea typeface="+mn-ea"/>
                <a:cs typeface="+mn-cs"/>
              </a:rPr>
              <a:t>Βελτ</a:t>
            </a:r>
            <a:r>
              <a:rPr lang="el-GR" sz="2400" dirty="0">
                <a:solidFill>
                  <a:srgbClr val="0070C0"/>
                </a:solidFill>
              </a:rPr>
              <a:t>ίωση υγείας, αύξηση ορίου ζωής, μείωση μόχθου</a:t>
            </a:r>
            <a:endParaRPr kumimoji="0" lang="el-GR" sz="2400" b="0" i="0" u="none" strike="noStrike" kern="1200" cap="none" spc="0" normalizeH="0" baseline="0" noProof="0" dirty="0">
              <a:ln>
                <a:noFill/>
              </a:ln>
              <a:solidFill>
                <a:srgbClr val="0070C0"/>
              </a:solidFill>
              <a:effectLst/>
              <a:uLnTx/>
              <a:uFillTx/>
              <a:ea typeface="+mn-ea"/>
              <a:cs typeface="+mn-cs"/>
            </a:endParaRP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
        <p:nvSpPr>
          <p:cNvPr id="3" name="TextBox 2">
            <a:extLst>
              <a:ext uri="{FF2B5EF4-FFF2-40B4-BE49-F238E27FC236}">
                <a16:creationId xmlns:a16="http://schemas.microsoft.com/office/drawing/2014/main" id="{5D0E8368-5601-8262-E6C0-655ED4F3E7CB}"/>
              </a:ext>
            </a:extLst>
          </p:cNvPr>
          <p:cNvSpPr txBox="1"/>
          <p:nvPr/>
        </p:nvSpPr>
        <p:spPr>
          <a:xfrm>
            <a:off x="205223" y="128194"/>
            <a:ext cx="8663354" cy="95410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Κατήχηση, χριστιανική αγωγή και τεχνική, τεχνολογία και τεχνοκρατία </a:t>
            </a:r>
          </a:p>
        </p:txBody>
      </p:sp>
    </p:spTree>
    <p:extLst>
      <p:ext uri="{BB962C8B-B14F-4D97-AF65-F5344CB8AC3E}">
        <p14:creationId xmlns:p14="http://schemas.microsoft.com/office/powerpoint/2010/main" val="17088314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8F369D-F2D0-023A-78F6-917F3D503095}"/>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F997930E-6126-97E5-01DD-26921C31F78B}"/>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84B88497-9F73-F942-8BEC-7961251CF87E}"/>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5321E556-21B7-67E1-BC08-13EA2C27AB53}"/>
              </a:ext>
            </a:extLst>
          </p:cNvPr>
          <p:cNvSpPr txBox="1"/>
          <p:nvPr/>
        </p:nvSpPr>
        <p:spPr>
          <a:xfrm>
            <a:off x="658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Οι </a:t>
            </a:r>
            <a:r>
              <a:rPr kumimoji="0" lang="el-GR" sz="2800" b="0" i="0" u="none" strike="noStrike" kern="1200" cap="none" spc="0" normalizeH="0" baseline="0" noProof="0" dirty="0" err="1">
                <a:ln>
                  <a:noFill/>
                </a:ln>
                <a:solidFill>
                  <a:srgbClr val="FFFFFF"/>
                </a:solidFill>
                <a:effectLst/>
                <a:uLnTx/>
                <a:uFillTx/>
                <a:latin typeface="+mj-lt"/>
                <a:ea typeface="+mn-ea"/>
                <a:cs typeface="+mn-cs"/>
              </a:rPr>
              <a:t>εξαρτησιογόνες</a:t>
            </a:r>
            <a:r>
              <a:rPr kumimoji="0" lang="el-GR" sz="2800" b="0" i="0" u="none" strike="noStrike" kern="1200" cap="none" spc="0" normalizeH="0" baseline="0" noProof="0" dirty="0">
                <a:ln>
                  <a:noFill/>
                </a:ln>
                <a:solidFill>
                  <a:srgbClr val="FFFFFF"/>
                </a:solidFill>
                <a:effectLst/>
                <a:uLnTx/>
                <a:uFillTx/>
                <a:latin typeface="+mj-lt"/>
                <a:ea typeface="+mn-ea"/>
                <a:cs typeface="+mn-cs"/>
              </a:rPr>
              <a:t> ουσίες, το παιδί και ο έφηβος </a:t>
            </a:r>
          </a:p>
        </p:txBody>
      </p:sp>
      <p:sp>
        <p:nvSpPr>
          <p:cNvPr id="99" name="TextBox 98">
            <a:extLst>
              <a:ext uri="{FF2B5EF4-FFF2-40B4-BE49-F238E27FC236}">
                <a16:creationId xmlns:a16="http://schemas.microsoft.com/office/drawing/2014/main" id="{14C07D14-F718-CCF6-AF28-6AC1E50CD7B6}"/>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0070C0"/>
                </a:solidFill>
                <a:effectLst/>
                <a:uLnTx/>
                <a:uFillTx/>
                <a:ea typeface="+mn-ea"/>
                <a:cs typeface="+mn-cs"/>
              </a:rPr>
              <a:t>Συμπτώματα:</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ξαφνική αλλαγή συμπεριφοράς (μελαγχολία κακοκεφιά)</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α</a:t>
            </a:r>
            <a:r>
              <a:rPr kumimoji="0" lang="el-GR" sz="2400" i="0" u="none" strike="noStrike" kern="1200" cap="none" spc="0" normalizeH="0" baseline="0" noProof="0" dirty="0" err="1">
                <a:ln>
                  <a:noFill/>
                </a:ln>
                <a:solidFill>
                  <a:srgbClr val="0070C0"/>
                </a:solidFill>
                <a:effectLst/>
                <a:uLnTx/>
                <a:uFillTx/>
                <a:ea typeface="+mn-ea"/>
                <a:cs typeface="+mn-cs"/>
              </a:rPr>
              <a:t>νορεξία</a:t>
            </a:r>
            <a:r>
              <a:rPr kumimoji="0" lang="el-GR" sz="2400" i="0" u="none" strike="noStrike" kern="1200" cap="none" spc="0" normalizeH="0" baseline="0" noProof="0" dirty="0">
                <a:ln>
                  <a:noFill/>
                </a:ln>
                <a:solidFill>
                  <a:srgbClr val="0070C0"/>
                </a:solidFill>
                <a:effectLst/>
                <a:uLnTx/>
                <a:uFillTx/>
                <a:ea typeface="+mn-ea"/>
                <a:cs typeface="+mn-cs"/>
              </a:rPr>
              <a:t>, υπνηλία ή </a:t>
            </a:r>
            <a:r>
              <a:rPr lang="el-GR" sz="2400" dirty="0" err="1">
                <a:solidFill>
                  <a:srgbClr val="0070C0"/>
                </a:solidFill>
              </a:rPr>
              <a:t>αϋ</a:t>
            </a:r>
            <a:r>
              <a:rPr kumimoji="0" lang="el-GR" sz="2400" i="0" u="none" strike="noStrike" kern="1200" cap="none" spc="0" normalizeH="0" baseline="0" noProof="0" dirty="0" err="1">
                <a:ln>
                  <a:noFill/>
                </a:ln>
                <a:solidFill>
                  <a:srgbClr val="0070C0"/>
                </a:solidFill>
                <a:effectLst/>
                <a:uLnTx/>
                <a:uFillTx/>
                <a:ea typeface="+mn-ea"/>
                <a:cs typeface="+mn-cs"/>
              </a:rPr>
              <a:t>πνία</a:t>
            </a:r>
            <a:endParaRPr kumimoji="0" lang="el-GR" sz="2400" i="0" u="none" strike="noStrike" kern="1200" cap="none" spc="0" normalizeH="0" baseline="0" noProof="0" dirty="0">
              <a:ln>
                <a:noFill/>
              </a:ln>
              <a:solidFill>
                <a:srgbClr val="0070C0"/>
              </a:solidFill>
              <a:effectLst/>
              <a:uLnTx/>
              <a:uFillTx/>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ανεξήγητη οξυθυμία επιθετικότητα ψευδολογία κρυψίνοια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α</a:t>
            </a:r>
            <a:r>
              <a:rPr kumimoji="0" lang="el-GR" sz="2400" i="0" u="none" strike="noStrike" kern="1200" cap="none" spc="0" normalizeH="0" baseline="0" noProof="0" dirty="0" err="1">
                <a:ln>
                  <a:noFill/>
                </a:ln>
                <a:solidFill>
                  <a:srgbClr val="0070C0"/>
                </a:solidFill>
                <a:effectLst/>
                <a:uLnTx/>
                <a:uFillTx/>
                <a:ea typeface="+mn-ea"/>
                <a:cs typeface="+mn-cs"/>
              </a:rPr>
              <a:t>διαφορία</a:t>
            </a:r>
            <a:r>
              <a:rPr kumimoji="0" lang="el-GR" sz="2400" i="0" u="none" strike="noStrike" kern="1200" cap="none" spc="0" normalizeH="0" baseline="0" noProof="0" dirty="0">
                <a:ln>
                  <a:noFill/>
                </a:ln>
                <a:solidFill>
                  <a:srgbClr val="0070C0"/>
                </a:solidFill>
                <a:effectLst/>
                <a:uLnTx/>
                <a:uFillTx/>
                <a:ea typeface="+mn-ea"/>
                <a:cs typeface="+mn-cs"/>
              </a:rPr>
              <a:t> για σχολική εργασία, δημιουργική απασχόληση, επικοινωνία με φίλους.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σ</a:t>
            </a:r>
            <a:r>
              <a:rPr kumimoji="0" lang="el-GR" sz="2400" i="0" u="none" strike="noStrike" kern="1200" cap="none" spc="0" normalizeH="0" baseline="0" noProof="0" dirty="0" err="1">
                <a:ln>
                  <a:noFill/>
                </a:ln>
                <a:solidFill>
                  <a:srgbClr val="0070C0"/>
                </a:solidFill>
                <a:effectLst/>
                <a:uLnTx/>
                <a:uFillTx/>
                <a:ea typeface="+mn-ea"/>
                <a:cs typeface="+mn-cs"/>
              </a:rPr>
              <a:t>πατάλη</a:t>
            </a:r>
            <a:r>
              <a:rPr kumimoji="0" lang="el-GR" sz="2400" i="0" u="none" strike="noStrike" kern="1200" cap="none" spc="0" normalizeH="0" baseline="0" noProof="0" dirty="0">
                <a:ln>
                  <a:noFill/>
                </a:ln>
                <a:solidFill>
                  <a:srgbClr val="0070C0"/>
                </a:solidFill>
                <a:effectLst/>
                <a:uLnTx/>
                <a:uFillTx/>
                <a:ea typeface="+mn-ea"/>
                <a:cs typeface="+mn-cs"/>
              </a:rPr>
              <a:t>, συνεχής αξίωση για χαρτζιλίκι ή και δανεισμοί χρημάτων.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ύποπτα τηλεφωνήματα και μυστικοπάθεια.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ασυνήθιστες μυρωδιές, σημάδια στο σώμα στα ρούχα στο υπνοδωμάτιο. </a:t>
            </a:r>
          </a:p>
        </p:txBody>
      </p:sp>
    </p:spTree>
    <p:extLst>
      <p:ext uri="{BB962C8B-B14F-4D97-AF65-F5344CB8AC3E}">
        <p14:creationId xmlns:p14="http://schemas.microsoft.com/office/powerpoint/2010/main" val="37061208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A269B-055A-7D9C-C91F-C5094BDAEF90}"/>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B49B2F92-7B84-5AB5-1EE8-5D86C6F2523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1A2A10F5-843D-1617-5F51-5D1BB5EEC70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6F3BA7F-3D85-376A-851D-5BCD263AD9C6}"/>
              </a:ext>
            </a:extLst>
          </p:cNvPr>
          <p:cNvSpPr txBox="1"/>
          <p:nvPr/>
        </p:nvSpPr>
        <p:spPr>
          <a:xfrm>
            <a:off x="18540" y="105509"/>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Κατηγορίες </a:t>
            </a:r>
            <a:r>
              <a:rPr kumimoji="0" lang="el-GR" sz="2800" b="0" i="0" u="none" strike="noStrike" kern="1200" cap="none" spc="0" normalizeH="0" baseline="0" noProof="0" dirty="0" err="1">
                <a:ln>
                  <a:noFill/>
                </a:ln>
                <a:solidFill>
                  <a:srgbClr val="FFFFFF"/>
                </a:solidFill>
                <a:effectLst/>
                <a:uLnTx/>
                <a:uFillTx/>
                <a:latin typeface="+mj-lt"/>
                <a:ea typeface="+mn-ea"/>
                <a:cs typeface="+mn-cs"/>
              </a:rPr>
              <a:t>εξαρτησιογόνων</a:t>
            </a:r>
            <a:r>
              <a:rPr kumimoji="0" lang="el-GR" sz="2800" b="0" i="0" u="none" strike="noStrike" kern="1200" cap="none" spc="0" normalizeH="0" baseline="0" noProof="0" dirty="0">
                <a:ln>
                  <a:noFill/>
                </a:ln>
                <a:solidFill>
                  <a:srgbClr val="FFFFFF"/>
                </a:solidFill>
                <a:effectLst/>
                <a:uLnTx/>
                <a:uFillTx/>
                <a:latin typeface="+mj-lt"/>
                <a:ea typeface="+mn-ea"/>
                <a:cs typeface="+mn-cs"/>
              </a:rPr>
              <a:t> ουσιών </a:t>
            </a:r>
          </a:p>
        </p:txBody>
      </p:sp>
      <p:sp>
        <p:nvSpPr>
          <p:cNvPr id="99" name="TextBox 98">
            <a:extLst>
              <a:ext uri="{FF2B5EF4-FFF2-40B4-BE49-F238E27FC236}">
                <a16:creationId xmlns:a16="http://schemas.microsoft.com/office/drawing/2014/main" id="{8802B2FB-70F8-A8FB-DA1E-CCD5C974B256}"/>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Τα</a:t>
            </a:r>
            <a:r>
              <a:rPr kumimoji="0" lang="el-GR" sz="2400" b="0" i="0" u="none" strike="noStrike" kern="1200" cap="none" spc="0" normalizeH="0" baseline="0" noProof="0" dirty="0">
                <a:ln>
                  <a:noFill/>
                </a:ln>
                <a:solidFill>
                  <a:srgbClr val="0070C0"/>
                </a:solidFill>
                <a:effectLst/>
                <a:uLnTx/>
                <a:uFillTx/>
                <a:ea typeface="+mn-ea"/>
                <a:cs typeface="+mn-cs"/>
              </a:rPr>
              <a:t> ναρκωτικά ανάλογα με τη δράση και τις ενέργειές τους κατατάσσονται στις ακόλουθες κατηγορίες:</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Αναλυτικά ναρκωτικά ή της ομάδας.</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Μορφίνη (</a:t>
            </a:r>
            <a:r>
              <a:rPr kumimoji="0" lang="el-GR" sz="2400" b="0" i="0" u="none" strike="noStrike" kern="1200" cap="none" spc="0" normalizeH="0" baseline="0" noProof="0" dirty="0" err="1">
                <a:ln>
                  <a:noFill/>
                </a:ln>
                <a:solidFill>
                  <a:srgbClr val="0070C0"/>
                </a:solidFill>
                <a:effectLst/>
                <a:uLnTx/>
                <a:uFillTx/>
                <a:ea typeface="+mn-ea"/>
                <a:cs typeface="+mn-cs"/>
              </a:rPr>
              <a:t>οποιοειδή</a:t>
            </a:r>
            <a:r>
              <a:rPr kumimoji="0" lang="el-GR" sz="2400" b="0" i="0" u="none" strike="noStrike" kern="1200" cap="none" spc="0" normalizeH="0" baseline="0" noProof="0" dirty="0">
                <a:ln>
                  <a:noFill/>
                </a:ln>
                <a:solidFill>
                  <a:srgbClr val="0070C0"/>
                </a:solidFill>
                <a:effectLst/>
                <a:uLnTx/>
                <a:uFillTx/>
                <a:ea typeface="+mn-ea"/>
                <a:cs typeface="+mn-cs"/>
              </a:rPr>
              <a:t>)</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Κατασταλτικά (βαρβιτουρικά, επιβραδύνουν τις λειτουργίες του σώματος. Ηρωίνη: σωματική εξάρτηση, μυϊκούς πόνους, ψυχικά συμπτώματα)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Οινόπνευμα και ευφραντικά οινοπνευματούχα ποτά </a:t>
            </a:r>
            <a:r>
              <a:rPr kumimoji="0" lang="el-GR" sz="2400" b="0" i="0" u="none" strike="noStrike" kern="1200" cap="none" spc="0" normalizeH="0" baseline="0" noProof="0" dirty="0" err="1">
                <a:ln>
                  <a:noFill/>
                </a:ln>
                <a:solidFill>
                  <a:srgbClr val="0070C0"/>
                </a:solidFill>
                <a:effectLst/>
                <a:uLnTx/>
                <a:uFillTx/>
                <a:ea typeface="+mn-ea"/>
                <a:cs typeface="+mn-cs"/>
              </a:rPr>
              <a:t>εμ</a:t>
            </a:r>
            <a:r>
              <a:rPr kumimoji="0" lang="el-GR" sz="2400" b="0" i="0" u="none" strike="noStrike" kern="1200" cap="none" spc="0" normalizeH="0" baseline="0" noProof="0" dirty="0">
                <a:ln>
                  <a:noFill/>
                </a:ln>
                <a:solidFill>
                  <a:srgbClr val="0070C0"/>
                </a:solidFill>
                <a:effectLst/>
                <a:uLnTx/>
                <a:uFillTx/>
                <a:ea typeface="+mn-ea"/>
                <a:cs typeface="+mn-cs"/>
              </a:rPr>
              <a:t>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Διεγερτικά, αμφεταμίνες, κοκαΐνη, χασίς, μαριχουάνα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Παραισθησιογόνα και </a:t>
            </a:r>
            <a:r>
              <a:rPr kumimoji="0" lang="el-GR" sz="2400" b="0" i="0" u="none" strike="noStrike" kern="1200" cap="none" spc="0" normalizeH="0" baseline="0" noProof="0" dirty="0" err="1">
                <a:ln>
                  <a:noFill/>
                </a:ln>
                <a:solidFill>
                  <a:srgbClr val="0070C0"/>
                </a:solidFill>
                <a:effectLst/>
                <a:uLnTx/>
                <a:uFillTx/>
                <a:ea typeface="+mn-ea"/>
                <a:cs typeface="+mn-cs"/>
              </a:rPr>
              <a:t>ψευδαισθησιογόνα</a:t>
            </a:r>
            <a:r>
              <a:rPr kumimoji="0" lang="el-GR" sz="2400" b="0" i="0" u="none" strike="noStrike" kern="1200" cap="none" spc="0" normalizeH="0" baseline="0" noProof="0" dirty="0">
                <a:ln>
                  <a:noFill/>
                </a:ln>
                <a:solidFill>
                  <a:srgbClr val="0070C0"/>
                </a:solidFill>
                <a:effectLst/>
                <a:uLnTx/>
                <a:uFillTx/>
                <a:ea typeface="+mn-ea"/>
                <a:cs typeface="+mn-cs"/>
              </a:rPr>
              <a:t> (</a:t>
            </a:r>
            <a:r>
              <a:rPr kumimoji="0" lang="en-US" sz="2400" b="0" i="0" u="none" strike="noStrike" kern="1200" cap="none" spc="0" normalizeH="0" baseline="0" noProof="0" dirty="0">
                <a:ln>
                  <a:noFill/>
                </a:ln>
                <a:solidFill>
                  <a:srgbClr val="0070C0"/>
                </a:solidFill>
                <a:effectLst/>
                <a:uLnTx/>
                <a:uFillTx/>
                <a:ea typeface="+mn-ea"/>
                <a:cs typeface="+mn-cs"/>
              </a:rPr>
              <a:t>LSD</a:t>
            </a:r>
            <a:r>
              <a:rPr kumimoji="0" lang="el-GR" sz="2400" b="0" i="0" u="none" strike="noStrike" kern="1200" cap="none" spc="0" normalizeH="0" baseline="0" noProof="0" dirty="0">
                <a:ln>
                  <a:noFill/>
                </a:ln>
                <a:solidFill>
                  <a:srgbClr val="0070C0"/>
                </a:solidFill>
                <a:effectLst/>
                <a:uLnTx/>
                <a:uFillTx/>
                <a:ea typeface="+mn-ea"/>
                <a:cs typeface="+mn-cs"/>
              </a:rPr>
              <a:t>)</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Εισπνεόμενες πτητικές </a:t>
            </a:r>
            <a:r>
              <a:rPr kumimoji="0" lang="el-GR" sz="2400" b="0" i="0" u="none" strike="noStrike" kern="1200" cap="none" spc="0" normalizeH="0" baseline="0" noProof="0" dirty="0" err="1">
                <a:ln>
                  <a:noFill/>
                </a:ln>
                <a:solidFill>
                  <a:srgbClr val="0070C0"/>
                </a:solidFill>
                <a:effectLst/>
                <a:uLnTx/>
                <a:uFillTx/>
                <a:ea typeface="+mn-ea"/>
                <a:cs typeface="+mn-cs"/>
              </a:rPr>
              <a:t>ευφορικές</a:t>
            </a:r>
            <a:r>
              <a:rPr kumimoji="0" lang="el-GR" sz="2400" b="0" i="0" u="none" strike="noStrike" kern="1200" cap="none" spc="0" normalizeH="0" baseline="0" noProof="0" dirty="0">
                <a:ln>
                  <a:noFill/>
                </a:ln>
                <a:solidFill>
                  <a:srgbClr val="0070C0"/>
                </a:solidFill>
                <a:effectLst/>
                <a:uLnTx/>
                <a:uFillTx/>
                <a:ea typeface="+mn-ea"/>
                <a:cs typeface="+mn-cs"/>
              </a:rPr>
              <a:t> ουσίες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Νικοτίνη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Καφεΐνη-</a:t>
            </a:r>
            <a:r>
              <a:rPr kumimoji="0" lang="el-GR" sz="2400" b="0" i="0" u="none" strike="noStrike" kern="1200" cap="none" spc="0" normalizeH="0" baseline="0" noProof="0" dirty="0" err="1">
                <a:ln>
                  <a:noFill/>
                </a:ln>
                <a:solidFill>
                  <a:srgbClr val="0070C0"/>
                </a:solidFill>
                <a:effectLst/>
                <a:uLnTx/>
                <a:uFillTx/>
                <a:ea typeface="+mn-ea"/>
                <a:cs typeface="+mn-cs"/>
              </a:rPr>
              <a:t>Τεΐνη</a:t>
            </a:r>
            <a:endParaRPr kumimoji="0" 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3385551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63111-81C7-CC69-1886-FB72BFEEBCB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90FF3825-E6C9-88AF-AD76-B9255C5360F0}"/>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8214532-3683-89D6-C725-5E52B0989DD3}"/>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84F82A22-AFC8-B8C8-0F78-108EBB6C14E9}"/>
              </a:ext>
            </a:extLst>
          </p:cNvPr>
          <p:cNvSpPr txBox="1"/>
          <p:nvPr/>
        </p:nvSpPr>
        <p:spPr>
          <a:xfrm>
            <a:off x="658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err="1">
                <a:ln>
                  <a:noFill/>
                </a:ln>
                <a:solidFill>
                  <a:srgbClr val="FFFFFF"/>
                </a:solidFill>
                <a:effectLst/>
                <a:uLnTx/>
                <a:uFillTx/>
                <a:latin typeface="+mj-lt"/>
                <a:ea typeface="+mn-ea"/>
                <a:cs typeface="+mn-cs"/>
              </a:rPr>
              <a:t>Εξαρτησιογόνες</a:t>
            </a:r>
            <a:r>
              <a:rPr kumimoji="0" lang="el-GR" sz="2800" b="0" i="0" u="none" strike="noStrike" kern="1200" cap="none" spc="0" normalizeH="0" baseline="0" noProof="0" dirty="0">
                <a:ln>
                  <a:noFill/>
                </a:ln>
                <a:solidFill>
                  <a:srgbClr val="FFFFFF"/>
                </a:solidFill>
                <a:effectLst/>
                <a:uLnTx/>
                <a:uFillTx/>
                <a:latin typeface="+mj-lt"/>
                <a:ea typeface="+mn-ea"/>
                <a:cs typeface="+mn-cs"/>
              </a:rPr>
              <a:t> ουσίες, εξάρτηση, σύνδρομο στέρησης </a:t>
            </a:r>
          </a:p>
        </p:txBody>
      </p:sp>
      <p:sp>
        <p:nvSpPr>
          <p:cNvPr id="99" name="TextBox 98">
            <a:extLst>
              <a:ext uri="{FF2B5EF4-FFF2-40B4-BE49-F238E27FC236}">
                <a16:creationId xmlns:a16="http://schemas.microsoft.com/office/drawing/2014/main" id="{18125487-523C-782E-AE1F-927F2F771772}"/>
              </a:ext>
            </a:extLst>
          </p:cNvPr>
          <p:cNvSpPr txBox="1"/>
          <p:nvPr/>
        </p:nvSpPr>
        <p:spPr>
          <a:xfrm>
            <a:off x="-30600" y="1028005"/>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i="0" u="none" strike="noStrike" kern="1200" cap="none" spc="0" normalizeH="0" baseline="0" noProof="0" dirty="0">
              <a:ln>
                <a:noFill/>
              </a:ln>
              <a:solidFill>
                <a:srgbClr val="7030A0"/>
              </a:solidFill>
              <a:effectLst/>
              <a:uLnTx/>
              <a:uFillTx/>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7030A0"/>
                </a:solidFill>
                <a:effectLst/>
                <a:uLnTx/>
                <a:uFillTx/>
                <a:ea typeface="+mn-ea"/>
                <a:cs typeface="+mn-cs"/>
              </a:rPr>
              <a:t>Εξάρτηση</a:t>
            </a:r>
            <a:r>
              <a:rPr kumimoji="0" lang="el-GR" sz="2400" i="0" u="none" strike="noStrike" kern="1200" cap="none" spc="0" normalizeH="0" baseline="0" noProof="0" dirty="0">
                <a:ln>
                  <a:noFill/>
                </a:ln>
                <a:solidFill>
                  <a:srgbClr val="0070C0"/>
                </a:solidFill>
                <a:effectLst/>
                <a:uLnTx/>
                <a:uFillTx/>
                <a:ea typeface="+mn-ea"/>
                <a:cs typeface="+mn-cs"/>
              </a:rPr>
              <a:t>= Το επόμενο βήμα μετά τη χρήση,</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0070C0"/>
                </a:solidFill>
              </a:rPr>
              <a:t>      </a:t>
            </a:r>
            <a:r>
              <a:rPr kumimoji="0" lang="el-GR" sz="2400" i="0" u="none" strike="noStrike" kern="1200" cap="none" spc="0" normalizeH="0" baseline="0" noProof="0" dirty="0">
                <a:ln>
                  <a:noFill/>
                </a:ln>
                <a:solidFill>
                  <a:srgbClr val="0070C0"/>
                </a:solidFill>
                <a:effectLst/>
                <a:uLnTx/>
                <a:uFillTx/>
                <a:ea typeface="+mn-ea"/>
                <a:cs typeface="+mn-cs"/>
              </a:rPr>
              <a:t>             =οι φυσιολογικές και νοητικές εκδηλώσεις ή εκδηλώσεις συμπεριφοράς, όπου η χρήση ουσίας αποκτά πιο άμεση προτεραιότητα σχετικά με άλλες που είχαν παλαιότερα αξία.</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i="0" u="none" strike="noStrike" kern="1200" cap="none" spc="0" normalizeH="0" baseline="0" noProof="0" dirty="0">
              <a:ln>
                <a:noFill/>
              </a:ln>
              <a:solidFill>
                <a:srgbClr val="0070C0"/>
              </a:solidFill>
              <a:effectLst/>
              <a:uLnTx/>
              <a:uFillTx/>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7030A0"/>
                </a:solidFill>
                <a:effectLst/>
                <a:uLnTx/>
                <a:uFillTx/>
                <a:ea typeface="+mn-ea"/>
                <a:cs typeface="+mn-cs"/>
              </a:rPr>
              <a:t>Ψυχική εξάρτηση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έντονη επιθυμία  για συνέχιση της χρήσης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απουσία ή η μικρή τάση για αύξηση της δόσης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ψυχική μόνο εξάρτηση για ευχαρίστηση η αποφυγή δυσφορίας.</a:t>
            </a:r>
          </a:p>
        </p:txBody>
      </p:sp>
    </p:spTree>
    <p:extLst>
      <p:ext uri="{BB962C8B-B14F-4D97-AF65-F5344CB8AC3E}">
        <p14:creationId xmlns:p14="http://schemas.microsoft.com/office/powerpoint/2010/main" val="24601412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FD138-1464-7BAB-1597-064CDE84EA51}"/>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D6FFF785-63FC-4036-4207-BB01547A6A15}"/>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88DFAC39-45F0-9D97-B7E1-4DE2F167C8E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02583EE8-4B3B-F09C-F0F8-4AE531CD9406}"/>
              </a:ext>
            </a:extLst>
          </p:cNvPr>
          <p:cNvSpPr txBox="1"/>
          <p:nvPr/>
        </p:nvSpPr>
        <p:spPr>
          <a:xfrm>
            <a:off x="65880" y="160496"/>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err="1">
                <a:ln>
                  <a:noFill/>
                </a:ln>
                <a:solidFill>
                  <a:srgbClr val="FFFFFF"/>
                </a:solidFill>
                <a:effectLst/>
                <a:uLnTx/>
                <a:uFillTx/>
                <a:latin typeface="+mj-lt"/>
                <a:ea typeface="+mn-ea"/>
                <a:cs typeface="+mn-cs"/>
              </a:rPr>
              <a:t>Εξαρτησιογόνες</a:t>
            </a:r>
            <a:r>
              <a:rPr kumimoji="0" lang="el-GR" sz="2800" b="0" i="0" u="none" strike="noStrike" kern="1200" cap="none" spc="0" normalizeH="0" baseline="0" noProof="0" dirty="0">
                <a:ln>
                  <a:noFill/>
                </a:ln>
                <a:solidFill>
                  <a:srgbClr val="FFFFFF"/>
                </a:solidFill>
                <a:effectLst/>
                <a:uLnTx/>
                <a:uFillTx/>
                <a:latin typeface="+mj-lt"/>
                <a:ea typeface="+mn-ea"/>
                <a:cs typeface="+mn-cs"/>
              </a:rPr>
              <a:t> ουσίες, εξάρτηση, σύνδρομο στέρησης </a:t>
            </a:r>
          </a:p>
        </p:txBody>
      </p:sp>
      <p:sp>
        <p:nvSpPr>
          <p:cNvPr id="99" name="TextBox 98">
            <a:extLst>
              <a:ext uri="{FF2B5EF4-FFF2-40B4-BE49-F238E27FC236}">
                <a16:creationId xmlns:a16="http://schemas.microsoft.com/office/drawing/2014/main" id="{45A7B2A5-C3B2-B2B4-2433-ED6906AC2752}"/>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lang="el-GR" sz="2400" b="1" dirty="0">
              <a:solidFill>
                <a:srgbClr val="7030A0"/>
              </a:solidFill>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lang="el-GR" sz="2400" b="1" dirty="0">
                <a:solidFill>
                  <a:srgbClr val="7030A0"/>
                </a:solidFill>
              </a:rPr>
              <a:t>Σ</a:t>
            </a:r>
            <a:r>
              <a:rPr kumimoji="0" lang="el-GR" sz="2400" b="1" i="0" u="none" strike="noStrike" kern="1200" cap="none" spc="0" normalizeH="0" baseline="0" noProof="0" dirty="0" err="1">
                <a:ln>
                  <a:noFill/>
                </a:ln>
                <a:solidFill>
                  <a:srgbClr val="7030A0"/>
                </a:solidFill>
                <a:effectLst/>
                <a:uLnTx/>
                <a:uFillTx/>
                <a:ea typeface="+mn-ea"/>
                <a:cs typeface="+mn-cs"/>
              </a:rPr>
              <a:t>ωματική</a:t>
            </a:r>
            <a:r>
              <a:rPr kumimoji="0" lang="el-GR" sz="2400" b="1" i="0" u="none" strike="noStrike" kern="1200" cap="none" spc="0" normalizeH="0" baseline="0" noProof="0" dirty="0">
                <a:ln>
                  <a:noFill/>
                </a:ln>
                <a:solidFill>
                  <a:srgbClr val="7030A0"/>
                </a:solidFill>
                <a:effectLst/>
                <a:uLnTx/>
                <a:uFillTx/>
                <a:ea typeface="+mn-ea"/>
                <a:cs typeface="+mn-cs"/>
              </a:rPr>
              <a:t> εξάρτηση</a:t>
            </a:r>
            <a:r>
              <a:rPr kumimoji="0" lang="el-GR" sz="2400" b="1" i="0" u="none" strike="noStrike" kern="1200" cap="none" spc="0" normalizeH="0" baseline="0" noProof="0" dirty="0">
                <a:ln>
                  <a:noFill/>
                </a:ln>
                <a:solidFill>
                  <a:srgbClr val="0070C0"/>
                </a:solidFill>
                <a:effectLst/>
                <a:uLnTx/>
                <a:uFillTx/>
                <a:ea typeface="+mn-ea"/>
                <a:cs typeface="+mn-cs"/>
              </a:rPr>
              <a:t>: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1" i="0" u="none" strike="noStrike" kern="1200" cap="none" spc="0" normalizeH="0" baseline="0" noProof="0" dirty="0">
                <a:ln>
                  <a:noFill/>
                </a:ln>
                <a:solidFill>
                  <a:srgbClr val="0070C0"/>
                </a:solidFill>
                <a:effectLst/>
                <a:uLnTx/>
                <a:uFillTx/>
                <a:ea typeface="+mn-ea"/>
                <a:cs typeface="+mn-cs"/>
              </a:rPr>
              <a:t>Σωματικά και ψυχοπαθολογικά συμπτώματα όταν η ουσία μειώνεται απότομα,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1" i="0" u="none" strike="noStrike" kern="1200" cap="none" spc="0" normalizeH="0" baseline="0" noProof="0" dirty="0">
                <a:ln>
                  <a:noFill/>
                </a:ln>
                <a:solidFill>
                  <a:srgbClr val="0070C0"/>
                </a:solidFill>
                <a:effectLst/>
                <a:uLnTx/>
                <a:uFillTx/>
                <a:ea typeface="+mn-ea"/>
                <a:cs typeface="+mn-cs"/>
              </a:rPr>
              <a:t>ψυχαναγκαστική επιθυμία για εξεύρεση και χρήση της ουσίας,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1" i="0" u="none" strike="noStrike" kern="1200" cap="none" spc="0" normalizeH="0" baseline="0" noProof="0" dirty="0">
                <a:ln>
                  <a:noFill/>
                </a:ln>
                <a:solidFill>
                  <a:srgbClr val="0070C0"/>
                </a:solidFill>
                <a:effectLst/>
                <a:uLnTx/>
                <a:uFillTx/>
                <a:ea typeface="+mn-ea"/>
                <a:cs typeface="+mn-cs"/>
              </a:rPr>
              <a:t>χρήση της ουσίας και τάση για συνεχή αύξησή της  </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0070C0"/>
                </a:solidFill>
                <a:effectLst/>
                <a:uLnTx/>
                <a:uFillTx/>
                <a:ea typeface="+mn-ea"/>
                <a:cs typeface="+mn-cs"/>
              </a:rPr>
              <a:t> </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lang="el-GR" sz="2400" b="1" dirty="0">
                <a:solidFill>
                  <a:srgbClr val="7030A0"/>
                </a:solidFill>
              </a:rPr>
              <a:t>Σ</a:t>
            </a:r>
            <a:r>
              <a:rPr kumimoji="0" lang="el-GR" sz="2400" b="1" i="0" u="none" strike="noStrike" kern="1200" cap="none" spc="0" normalizeH="0" baseline="0" noProof="0" dirty="0" err="1">
                <a:ln>
                  <a:noFill/>
                </a:ln>
                <a:solidFill>
                  <a:srgbClr val="7030A0"/>
                </a:solidFill>
                <a:effectLst/>
                <a:uLnTx/>
                <a:uFillTx/>
                <a:ea typeface="+mn-ea"/>
                <a:cs typeface="+mn-cs"/>
              </a:rPr>
              <a:t>ύνδρομο</a:t>
            </a:r>
            <a:r>
              <a:rPr kumimoji="0" lang="el-GR" sz="2400" b="1" i="0" u="none" strike="noStrike" kern="1200" cap="none" spc="0" normalizeH="0" baseline="0" noProof="0" dirty="0">
                <a:ln>
                  <a:noFill/>
                </a:ln>
                <a:solidFill>
                  <a:srgbClr val="7030A0"/>
                </a:solidFill>
                <a:effectLst/>
                <a:uLnTx/>
                <a:uFillTx/>
                <a:ea typeface="+mn-ea"/>
                <a:cs typeface="+mn-cs"/>
              </a:rPr>
              <a:t> στέρησης: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1" i="0" u="none" strike="noStrike" kern="1200" cap="none" spc="0" normalizeH="0" baseline="0" noProof="0" dirty="0">
                <a:ln>
                  <a:noFill/>
                </a:ln>
                <a:solidFill>
                  <a:srgbClr val="0070C0"/>
                </a:solidFill>
                <a:effectLst/>
                <a:uLnTx/>
                <a:uFillTx/>
                <a:ea typeface="+mn-ea"/>
                <a:cs typeface="+mn-cs"/>
              </a:rPr>
              <a:t>Όταν δεν έχει πάρει τη δόση του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1" i="0" u="none" strike="noStrike" kern="1200" cap="none" spc="0" normalizeH="0" baseline="0" noProof="0" dirty="0">
                <a:ln>
                  <a:noFill/>
                </a:ln>
                <a:solidFill>
                  <a:srgbClr val="0070C0"/>
                </a:solidFill>
                <a:effectLst/>
                <a:uLnTx/>
                <a:uFillTx/>
                <a:ea typeface="+mn-ea"/>
                <a:cs typeface="+mn-cs"/>
              </a:rPr>
              <a:t>πόνος στην κοιλιακή χώρα, εφίδρωση, τρέμουν τα άκρα  </a:t>
            </a:r>
          </a:p>
        </p:txBody>
      </p:sp>
    </p:spTree>
    <p:extLst>
      <p:ext uri="{BB962C8B-B14F-4D97-AF65-F5344CB8AC3E}">
        <p14:creationId xmlns:p14="http://schemas.microsoft.com/office/powerpoint/2010/main" val="853732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E44B2E-1EF9-105C-E04B-FE278CA6DD0A}"/>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2548C03D-A03B-69E2-CD31-18032BA51DC8}"/>
              </a:ext>
            </a:extLst>
          </p:cNvPr>
          <p:cNvPicPr/>
          <p:nvPr/>
        </p:nvPicPr>
        <p:blipFill>
          <a:blip r:embed="rId2"/>
          <a:stretch/>
        </p:blipFill>
        <p:spPr>
          <a:xfrm>
            <a:off x="28800" y="-93066"/>
            <a:ext cx="9143280" cy="6857280"/>
          </a:xfrm>
          <a:prstGeom prst="rect">
            <a:avLst/>
          </a:prstGeom>
          <a:noFill/>
          <a:ln w="0">
            <a:noFill/>
          </a:ln>
        </p:spPr>
      </p:pic>
      <p:sp>
        <p:nvSpPr>
          <p:cNvPr id="97" name="11 - TextBox 11">
            <a:extLst>
              <a:ext uri="{FF2B5EF4-FFF2-40B4-BE49-F238E27FC236}">
                <a16:creationId xmlns:a16="http://schemas.microsoft.com/office/drawing/2014/main" id="{6A471ECC-95EB-FA20-2125-000B323611F2}"/>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8810087C-CE40-9A82-64A5-44301D2A3266}"/>
              </a:ext>
            </a:extLst>
          </p:cNvPr>
          <p:cNvSpPr txBox="1"/>
          <p:nvPr/>
        </p:nvSpPr>
        <p:spPr>
          <a:xfrm>
            <a:off x="65880" y="207388"/>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err="1">
                <a:ln>
                  <a:noFill/>
                </a:ln>
                <a:solidFill>
                  <a:srgbClr val="FFFFFF"/>
                </a:solidFill>
                <a:effectLst/>
                <a:uLnTx/>
                <a:uFillTx/>
                <a:latin typeface="+mj-lt"/>
                <a:ea typeface="+mn-ea"/>
                <a:cs typeface="+mn-cs"/>
              </a:rPr>
              <a:t>Εξαρτησιογόνες</a:t>
            </a:r>
            <a:r>
              <a:rPr kumimoji="0" lang="el-GR" sz="2800" b="0" i="0" u="none" strike="noStrike" kern="1200" cap="none" spc="0" normalizeH="0" baseline="0" noProof="0" dirty="0">
                <a:ln>
                  <a:noFill/>
                </a:ln>
                <a:solidFill>
                  <a:srgbClr val="FFFFFF"/>
                </a:solidFill>
                <a:effectLst/>
                <a:uLnTx/>
                <a:uFillTx/>
                <a:latin typeface="+mj-lt"/>
                <a:ea typeface="+mn-ea"/>
                <a:cs typeface="+mn-cs"/>
              </a:rPr>
              <a:t> ουσίες στον διεθνή και ελλαδικό χώρο </a:t>
            </a:r>
          </a:p>
        </p:txBody>
      </p:sp>
      <p:sp>
        <p:nvSpPr>
          <p:cNvPr id="99" name="TextBox 98">
            <a:extLst>
              <a:ext uri="{FF2B5EF4-FFF2-40B4-BE49-F238E27FC236}">
                <a16:creationId xmlns:a16="http://schemas.microsoft.com/office/drawing/2014/main" id="{7EF1D00F-22FE-9582-CFD4-8F6C10D9F71C}"/>
              </a:ext>
            </a:extLst>
          </p:cNvPr>
          <p:cNvSpPr txBox="1"/>
          <p:nvPr/>
        </p:nvSpPr>
        <p:spPr>
          <a:xfrm>
            <a:off x="65880" y="957666"/>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Το τρίπτυχο που οδηγεί σε νέες προσπάθειες:</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sng" strike="noStrike" kern="1200" cap="none" spc="0" normalizeH="0" baseline="0" noProof="0" dirty="0">
                <a:ln>
                  <a:noFill/>
                </a:ln>
                <a:solidFill>
                  <a:srgbClr val="0070C0"/>
                </a:solidFill>
                <a:effectLst/>
                <a:uLnTx/>
                <a:uFillTx/>
                <a:ea typeface="+mn-ea"/>
                <a:cs typeface="+mn-cs"/>
              </a:rPr>
              <a:t>Πολιτική βούληση</a:t>
            </a:r>
            <a:r>
              <a:rPr kumimoji="0" lang="el-GR" sz="2400" i="0" strike="noStrike" kern="1200" cap="none" spc="0" normalizeH="0" baseline="0" noProof="0" dirty="0">
                <a:ln>
                  <a:noFill/>
                </a:ln>
                <a:solidFill>
                  <a:srgbClr val="0070C0"/>
                </a:solidFill>
                <a:effectLst/>
                <a:uLnTx/>
                <a:uFillTx/>
                <a:ea typeface="+mn-ea"/>
                <a:cs typeface="+mn-cs"/>
              </a:rPr>
              <a:t>, </a:t>
            </a:r>
            <a:r>
              <a:rPr kumimoji="0" lang="el-GR" sz="2400" i="0" u="sng" strike="noStrike" kern="1200" cap="none" spc="0" normalizeH="0" baseline="0" noProof="0" dirty="0">
                <a:ln>
                  <a:noFill/>
                </a:ln>
                <a:solidFill>
                  <a:srgbClr val="0070C0"/>
                </a:solidFill>
                <a:effectLst/>
                <a:uLnTx/>
                <a:uFillTx/>
                <a:ea typeface="+mn-ea"/>
                <a:cs typeface="+mn-cs"/>
              </a:rPr>
              <a:t>κοινωνική πίεση</a:t>
            </a:r>
            <a:r>
              <a:rPr kumimoji="0" lang="el-GR" sz="2400" i="0" strike="noStrike" kern="1200" cap="none" spc="0" normalizeH="0" baseline="0" noProof="0" dirty="0">
                <a:ln>
                  <a:noFill/>
                </a:ln>
                <a:solidFill>
                  <a:srgbClr val="0070C0"/>
                </a:solidFill>
                <a:effectLst/>
                <a:uLnTx/>
                <a:uFillTx/>
                <a:ea typeface="+mn-ea"/>
                <a:cs typeface="+mn-cs"/>
              </a:rPr>
              <a:t>, </a:t>
            </a:r>
            <a:r>
              <a:rPr kumimoji="0" lang="el-GR" sz="2400" i="0" u="sng" strike="noStrike" kern="1200" cap="none" spc="0" normalizeH="0" baseline="0" noProof="0" dirty="0">
                <a:ln>
                  <a:noFill/>
                </a:ln>
                <a:solidFill>
                  <a:srgbClr val="0070C0"/>
                </a:solidFill>
                <a:effectLst/>
                <a:uLnTx/>
                <a:uFillTx/>
                <a:ea typeface="+mn-ea"/>
                <a:cs typeface="+mn-cs"/>
              </a:rPr>
              <a:t>επιστημονική γνώση.</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Για την αντιμετώπιση και τη θεραπεία δημιουργήθηκε μεγάλος αριθμός διεθνών οργανισμών, όπως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Διεθνές πρόγραμμα ελέγχου του ΟΗΕ.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επιτροπή εθνικών συντονιστών για την ναρκωτικά της ΕΟΚ.</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Οργάνωση του συμβουλίου της Ευρώπης.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διεθνής οργανισμός συνεργασίας σε θέματα καταστολής και δίωξης λαθρεμπορίου, ναρκωτικών, οργανωμένου εγκλήματος και τρομοκρατίας.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διεθνείς οργανώσεις συνεργασίας και συντονισμού ευρωπαϊκών μεγαλουπόλεων με κοινή πολιτική και νέες αντιλήψεις. </a:t>
            </a:r>
          </a:p>
        </p:txBody>
      </p:sp>
    </p:spTree>
    <p:extLst>
      <p:ext uri="{BB962C8B-B14F-4D97-AF65-F5344CB8AC3E}">
        <p14:creationId xmlns:p14="http://schemas.microsoft.com/office/powerpoint/2010/main" val="36123464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D0C16D-163A-FC0B-4A0D-B312B5B92A2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6AF5B24-3C0B-A7D1-3564-B065BD06FB61}"/>
              </a:ext>
            </a:extLst>
          </p:cNvPr>
          <p:cNvPicPr/>
          <p:nvPr/>
        </p:nvPicPr>
        <p:blipFill>
          <a:blip r:embed="rId2"/>
          <a:stretch/>
        </p:blipFill>
        <p:spPr>
          <a:xfrm>
            <a:off x="-34740" y="720"/>
            <a:ext cx="9143280" cy="6857280"/>
          </a:xfrm>
          <a:prstGeom prst="rect">
            <a:avLst/>
          </a:prstGeom>
          <a:noFill/>
          <a:ln w="0">
            <a:noFill/>
          </a:ln>
        </p:spPr>
      </p:pic>
      <p:sp>
        <p:nvSpPr>
          <p:cNvPr id="97" name="11 - TextBox 11">
            <a:extLst>
              <a:ext uri="{FF2B5EF4-FFF2-40B4-BE49-F238E27FC236}">
                <a16:creationId xmlns:a16="http://schemas.microsoft.com/office/drawing/2014/main" id="{2EE35D59-A39E-F1CA-1435-ABE27F77D5F1}"/>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C4FDCCB-AD00-4DC8-3ADD-04333954E2C7}"/>
              </a:ext>
            </a:extLst>
          </p:cNvPr>
          <p:cNvSpPr txBox="1"/>
          <p:nvPr/>
        </p:nvSpPr>
        <p:spPr>
          <a:xfrm>
            <a:off x="514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800" dirty="0">
                <a:solidFill>
                  <a:srgbClr val="FFFFFF"/>
                </a:solidFill>
                <a:latin typeface="+mj-lt"/>
              </a:rPr>
              <a:t>Οι </a:t>
            </a:r>
            <a:r>
              <a:rPr kumimoji="0" lang="el-GR" sz="2800" b="0" i="0" u="none" strike="noStrike" kern="1200" cap="none" spc="0" normalizeH="0" baseline="0" noProof="0" dirty="0" err="1">
                <a:ln>
                  <a:noFill/>
                </a:ln>
                <a:solidFill>
                  <a:srgbClr val="FFFFFF"/>
                </a:solidFill>
                <a:effectLst/>
                <a:uLnTx/>
                <a:uFillTx/>
                <a:latin typeface="+mj-lt"/>
                <a:ea typeface="+mn-ea"/>
                <a:cs typeface="+mn-cs"/>
              </a:rPr>
              <a:t>εξαρτησιογόνες</a:t>
            </a:r>
            <a:r>
              <a:rPr kumimoji="0" lang="el-GR" sz="2800" b="0" i="0" u="none" strike="noStrike" kern="1200" cap="none" spc="0" normalizeH="0" baseline="0" noProof="0" dirty="0">
                <a:ln>
                  <a:noFill/>
                </a:ln>
                <a:solidFill>
                  <a:srgbClr val="FFFFFF"/>
                </a:solidFill>
                <a:effectLst/>
                <a:uLnTx/>
                <a:uFillTx/>
                <a:latin typeface="+mj-lt"/>
                <a:ea typeface="+mn-ea"/>
                <a:cs typeface="+mn-cs"/>
              </a:rPr>
              <a:t> ουσίες στον ελλαδικό χώρο </a:t>
            </a:r>
          </a:p>
        </p:txBody>
      </p:sp>
      <p:sp>
        <p:nvSpPr>
          <p:cNvPr id="99" name="TextBox 98">
            <a:extLst>
              <a:ext uri="{FF2B5EF4-FFF2-40B4-BE49-F238E27FC236}">
                <a16:creationId xmlns:a16="http://schemas.microsoft.com/office/drawing/2014/main" id="{B9A3B62C-B5F2-5CB9-EE8F-265E322616C7}"/>
              </a:ext>
            </a:extLst>
          </p:cNvPr>
          <p:cNvSpPr txBox="1"/>
          <p:nvPr/>
        </p:nvSpPr>
        <p:spPr>
          <a:xfrm>
            <a:off x="22680" y="1117442"/>
            <a:ext cx="9135000" cy="5646053"/>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Α</a:t>
            </a:r>
            <a:r>
              <a:rPr kumimoji="0" lang="el-GR" sz="2400" i="0" u="none" strike="noStrike" kern="1200" cap="none" spc="0" normalizeH="0" baseline="0" noProof="0" dirty="0" err="1">
                <a:ln>
                  <a:noFill/>
                </a:ln>
                <a:solidFill>
                  <a:srgbClr val="0070C0"/>
                </a:solidFill>
                <a:effectLst/>
                <a:uLnTx/>
                <a:uFillTx/>
                <a:ea typeface="+mn-ea"/>
                <a:cs typeface="+mn-cs"/>
              </a:rPr>
              <a:t>πό</a:t>
            </a:r>
            <a:r>
              <a:rPr kumimoji="0" lang="el-GR" sz="2400" i="0" u="none" strike="noStrike" kern="1200" cap="none" spc="0" normalizeH="0" baseline="0" noProof="0" dirty="0">
                <a:ln>
                  <a:noFill/>
                </a:ln>
                <a:solidFill>
                  <a:srgbClr val="0070C0"/>
                </a:solidFill>
                <a:effectLst/>
                <a:uLnTx/>
                <a:uFillTx/>
                <a:ea typeface="+mn-ea"/>
                <a:cs typeface="+mn-cs"/>
              </a:rPr>
              <a:t> το 1970: ανησυχητικές διαστάσεις,</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                        βασικότατο κοινωνικό πρόβλημα</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i="0" u="none" strike="noStrike" kern="1200" cap="none" spc="0" normalizeH="0" baseline="0" noProof="0" dirty="0">
                <a:ln>
                  <a:noFill/>
                </a:ln>
                <a:solidFill>
                  <a:srgbClr val="0070C0"/>
                </a:solidFill>
                <a:effectLst/>
                <a:uLnTx/>
                <a:uFillTx/>
                <a:ea typeface="+mn-ea"/>
                <a:cs typeface="+mn-cs"/>
              </a:rPr>
              <a:t>1880: χασίς και όπιο στο λιμάνι της </a:t>
            </a:r>
            <a:r>
              <a:rPr lang="el-GR" sz="2400" dirty="0">
                <a:solidFill>
                  <a:srgbClr val="0070C0"/>
                </a:solidFill>
              </a:rPr>
              <a:t>Σ</a:t>
            </a:r>
            <a:r>
              <a:rPr kumimoji="0" lang="el-GR" sz="2400" i="0" u="none" strike="noStrike" kern="1200" cap="none" spc="0" normalizeH="0" baseline="0" noProof="0" dirty="0" err="1">
                <a:ln>
                  <a:noFill/>
                </a:ln>
                <a:solidFill>
                  <a:srgbClr val="0070C0"/>
                </a:solidFill>
                <a:effectLst/>
                <a:uLnTx/>
                <a:uFillTx/>
                <a:ea typeface="+mn-ea"/>
                <a:cs typeface="+mn-cs"/>
              </a:rPr>
              <a:t>ύρου</a:t>
            </a:r>
            <a:r>
              <a:rPr kumimoji="0" lang="el-GR" sz="2400" i="0" u="none" strike="noStrike" kern="1200" cap="none" spc="0" normalizeH="0" baseline="0" noProof="0" dirty="0">
                <a:ln>
                  <a:noFill/>
                </a:ln>
                <a:solidFill>
                  <a:srgbClr val="0070C0"/>
                </a:solidFill>
                <a:effectLst/>
                <a:uLnTx/>
                <a:uFillTx/>
                <a:ea typeface="+mn-ea"/>
                <a:cs typeface="+mn-cs"/>
              </a:rPr>
              <a:t>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i="0" u="none" strike="noStrike" kern="1200" cap="none" spc="0" normalizeH="0" baseline="0" noProof="0" dirty="0">
                <a:ln>
                  <a:noFill/>
                </a:ln>
                <a:solidFill>
                  <a:srgbClr val="0070C0"/>
                </a:solidFill>
                <a:effectLst/>
                <a:uLnTx/>
                <a:uFillTx/>
                <a:ea typeface="+mn-ea"/>
                <a:cs typeface="+mn-cs"/>
              </a:rPr>
              <a:t>πριν τον β παγκόσμιο πόλεμο -&gt; κοκαΐνη, </a:t>
            </a:r>
            <a:r>
              <a:rPr lang="el-GR" sz="2400" dirty="0">
                <a:solidFill>
                  <a:srgbClr val="0070C0"/>
                </a:solidFill>
              </a:rPr>
              <a:t>ό</a:t>
            </a:r>
            <a:r>
              <a:rPr kumimoji="0" lang="el-GR" sz="2400" i="0" u="none" strike="noStrike" kern="1200" cap="none" spc="0" normalizeH="0" baseline="0" noProof="0" dirty="0">
                <a:ln>
                  <a:noFill/>
                </a:ln>
                <a:solidFill>
                  <a:srgbClr val="0070C0"/>
                </a:solidFill>
                <a:effectLst/>
                <a:uLnTx/>
                <a:uFillTx/>
                <a:ea typeface="+mn-ea"/>
                <a:cs typeface="+mn-cs"/>
              </a:rPr>
              <a:t>πιο, ηρωίνη, χασίς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i="0" u="none" strike="noStrike" kern="1200" cap="none" spc="0" normalizeH="0" baseline="0" noProof="0" dirty="0">
                <a:ln>
                  <a:noFill/>
                </a:ln>
                <a:solidFill>
                  <a:srgbClr val="0070C0"/>
                </a:solidFill>
                <a:effectLst/>
                <a:uLnTx/>
                <a:uFillTx/>
                <a:ea typeface="+mn-ea"/>
                <a:cs typeface="+mn-cs"/>
              </a:rPr>
              <a:t>1960: αυξήθηκε η διάδοσή τους  με τη ροκ μουσική και τα τουριστικά ρεύματα (Κέντρα διακίνησης τα σφαιριστήρια η ντισκοτέκ οι παμπ τα καταστήματα ηλεκτρονικών παιχνιδιών με τα «βαποράκια», ναρκομανείς που εξοικονομούν τη δόση τους) </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Η ελληνική κοινωνία δημιουργεί συνεχώς μονάδες και κέντρα πρόληψης και αντιμετώπισης εξαρτημένων καταστάσεων.</a:t>
            </a:r>
          </a:p>
        </p:txBody>
      </p:sp>
    </p:spTree>
    <p:extLst>
      <p:ext uri="{BB962C8B-B14F-4D97-AF65-F5344CB8AC3E}">
        <p14:creationId xmlns:p14="http://schemas.microsoft.com/office/powerpoint/2010/main" val="18825251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68BE23-EB6F-E131-C619-F98A858754E4}"/>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1B34F5ED-4B31-9979-6773-9E81B23F9D6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AAE9EE5-BFA2-22C6-E00A-E4014DD17B43}"/>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08ADFF12-A3A2-C9A1-0228-5C61E2BB2AAC}"/>
              </a:ext>
            </a:extLst>
          </p:cNvPr>
          <p:cNvSpPr txBox="1"/>
          <p:nvPr/>
        </p:nvSpPr>
        <p:spPr>
          <a:xfrm>
            <a:off x="37080" y="13602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Οι </a:t>
            </a:r>
            <a:r>
              <a:rPr kumimoji="0" lang="el-GR" sz="2800" b="0" i="0" u="none" strike="noStrike" kern="1200" cap="none" spc="0" normalizeH="0" baseline="0" noProof="0" dirty="0" err="1">
                <a:ln>
                  <a:noFill/>
                </a:ln>
                <a:solidFill>
                  <a:srgbClr val="FFFFFF"/>
                </a:solidFill>
                <a:effectLst/>
                <a:uLnTx/>
                <a:uFillTx/>
                <a:latin typeface="+mj-lt"/>
                <a:ea typeface="+mn-ea"/>
                <a:cs typeface="+mn-cs"/>
              </a:rPr>
              <a:t>εξαρτησιογόνες</a:t>
            </a:r>
            <a:r>
              <a:rPr kumimoji="0" lang="el-GR" sz="2800" b="0" i="0" u="none" strike="noStrike" kern="1200" cap="none" spc="0" normalizeH="0" baseline="0" noProof="0" dirty="0">
                <a:ln>
                  <a:noFill/>
                </a:ln>
                <a:solidFill>
                  <a:srgbClr val="FFFFFF"/>
                </a:solidFill>
                <a:effectLst/>
                <a:uLnTx/>
                <a:uFillTx/>
                <a:latin typeface="+mj-lt"/>
                <a:ea typeface="+mn-ea"/>
                <a:cs typeface="+mn-cs"/>
              </a:rPr>
              <a:t> ουσίες στον ελλαδικό χώρο</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 </a:t>
            </a:r>
            <a:r>
              <a:rPr kumimoji="0" lang="el-GR" sz="2800" b="0" i="0" u="none" strike="noStrike" kern="1200" cap="none" spc="0" normalizeH="0" baseline="0" noProof="0" dirty="0">
                <a:ln>
                  <a:noFill/>
                </a:ln>
                <a:solidFill>
                  <a:schemeClr val="bg1"/>
                </a:solidFill>
                <a:effectLst/>
                <a:uLnTx/>
                <a:uFillTx/>
                <a:latin typeface="+mj-lt"/>
                <a:ea typeface="+mn-ea"/>
                <a:cs typeface="+mn-cs"/>
              </a:rPr>
              <a:t>κρατικές προσπάθειες</a:t>
            </a:r>
          </a:p>
        </p:txBody>
      </p:sp>
      <p:sp>
        <p:nvSpPr>
          <p:cNvPr id="99" name="TextBox 98">
            <a:extLst>
              <a:ext uri="{FF2B5EF4-FFF2-40B4-BE49-F238E27FC236}">
                <a16:creationId xmlns:a16="http://schemas.microsoft.com/office/drawing/2014/main" id="{538B277C-B263-67D2-82A4-3FCDE5A9EE8F}"/>
              </a:ext>
            </a:extLst>
          </p:cNvPr>
          <p:cNvSpPr txBox="1"/>
          <p:nvPr/>
        </p:nvSpPr>
        <p:spPr>
          <a:xfrm>
            <a:off x="0" y="1149705"/>
            <a:ext cx="9135000" cy="5646053"/>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Δημόσιο ψυχιατρείο Αθηνών , Μονάδα απεξάρτησης.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Ψυχιατρικό νοσοκομείο </a:t>
            </a:r>
            <a:r>
              <a:rPr lang="el-GR" sz="2400" dirty="0">
                <a:solidFill>
                  <a:srgbClr val="0070C0"/>
                </a:solidFill>
              </a:rPr>
              <a:t>Θ</a:t>
            </a:r>
            <a:r>
              <a:rPr kumimoji="0" lang="el-GR" sz="2400" b="0" i="0" u="none" strike="noStrike" kern="1200" cap="none" spc="0" normalizeH="0" baseline="0" noProof="0" dirty="0" err="1">
                <a:ln>
                  <a:noFill/>
                </a:ln>
                <a:solidFill>
                  <a:srgbClr val="0070C0"/>
                </a:solidFill>
                <a:effectLst/>
                <a:uLnTx/>
                <a:uFillTx/>
                <a:ea typeface="+mn-ea"/>
                <a:cs typeface="+mn-cs"/>
              </a:rPr>
              <a:t>εσσαλονίκης</a:t>
            </a:r>
            <a:r>
              <a:rPr lang="el-GR" sz="2400" dirty="0">
                <a:solidFill>
                  <a:srgbClr val="0070C0"/>
                </a:solidFill>
              </a:rPr>
              <a:t>, Τμήμα απεξάρτησης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Π</a:t>
            </a:r>
            <a:r>
              <a:rPr kumimoji="0" lang="el-GR" sz="2400" b="0" i="0" u="none" strike="noStrike" kern="1200" cap="none" spc="0" normalizeH="0" baseline="0" noProof="0" dirty="0" err="1">
                <a:ln>
                  <a:noFill/>
                </a:ln>
                <a:solidFill>
                  <a:srgbClr val="0070C0"/>
                </a:solidFill>
                <a:effectLst/>
                <a:uLnTx/>
                <a:uFillTx/>
                <a:ea typeface="+mn-ea"/>
                <a:cs typeface="+mn-cs"/>
              </a:rPr>
              <a:t>ανεπιστήμιο</a:t>
            </a:r>
            <a:r>
              <a:rPr kumimoji="0" lang="el-GR" sz="2400" b="0" i="0" u="none" strike="noStrike" kern="1200" cap="none" spc="0" normalizeH="0" baseline="0" noProof="0" dirty="0">
                <a:ln>
                  <a:noFill/>
                </a:ln>
                <a:solidFill>
                  <a:srgbClr val="0070C0"/>
                </a:solidFill>
                <a:effectLst/>
                <a:uLnTx/>
                <a:uFillTx/>
                <a:ea typeface="+mn-ea"/>
                <a:cs typeface="+mn-cs"/>
              </a:rPr>
              <a:t> </a:t>
            </a: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θηνών</a:t>
            </a:r>
            <a:r>
              <a:rPr kumimoji="0" lang="el-GR" sz="2400" b="0" i="0" u="none" strike="noStrike" kern="1200" cap="none" spc="0" normalizeH="0" baseline="0" noProof="0" dirty="0">
                <a:ln>
                  <a:noFill/>
                </a:ln>
                <a:solidFill>
                  <a:srgbClr val="0070C0"/>
                </a:solidFill>
                <a:effectLst/>
                <a:uLnTx/>
                <a:uFillTx/>
                <a:ea typeface="+mn-ea"/>
                <a:cs typeface="+mn-cs"/>
              </a:rPr>
              <a:t>, Ειδικό </a:t>
            </a:r>
            <a:r>
              <a:rPr lang="el-GR" sz="2400" dirty="0">
                <a:solidFill>
                  <a:srgbClr val="0070C0"/>
                </a:solidFill>
              </a:rPr>
              <a:t>Ι</a:t>
            </a:r>
            <a:r>
              <a:rPr kumimoji="0" lang="el-GR" sz="2400" b="0" i="0" u="none" strike="noStrike" kern="1200" cap="none" spc="0" normalizeH="0" baseline="0" noProof="0" dirty="0" err="1">
                <a:ln>
                  <a:noFill/>
                </a:ln>
                <a:solidFill>
                  <a:srgbClr val="0070C0"/>
                </a:solidFill>
                <a:effectLst/>
                <a:uLnTx/>
                <a:uFillTx/>
                <a:ea typeface="+mn-ea"/>
                <a:cs typeface="+mn-cs"/>
              </a:rPr>
              <a:t>ατρείο</a:t>
            </a:r>
            <a:r>
              <a:rPr kumimoji="0" lang="el-GR" sz="2400" b="0" i="0" u="none" strike="noStrike" kern="1200" cap="none" spc="0" normalizeH="0" baseline="0" noProof="0" dirty="0">
                <a:ln>
                  <a:noFill/>
                </a:ln>
                <a:solidFill>
                  <a:srgbClr val="0070C0"/>
                </a:solidFill>
                <a:effectLst/>
                <a:uLnTx/>
                <a:uFillTx/>
                <a:ea typeface="+mn-ea"/>
                <a:cs typeface="+mn-cs"/>
              </a:rPr>
              <a:t> </a:t>
            </a: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ιγινήτειου</a:t>
            </a:r>
            <a:r>
              <a:rPr kumimoji="0" lang="el-GR" sz="2400" b="0" i="0" u="none" strike="noStrike" kern="1200" cap="none" spc="0" normalizeH="0" baseline="0" noProof="0" dirty="0">
                <a:ln>
                  <a:noFill/>
                </a:ln>
                <a:solidFill>
                  <a:srgbClr val="0070C0"/>
                </a:solidFill>
                <a:effectLst/>
                <a:uLnTx/>
                <a:uFillTx/>
                <a:ea typeface="+mn-ea"/>
                <a:cs typeface="+mn-cs"/>
              </a:rPr>
              <a:t> Νοσοκομείου.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Γενικό Νοσοκομείο </a:t>
            </a:r>
            <a:r>
              <a:rPr lang="el-GR" sz="2400" dirty="0">
                <a:solidFill>
                  <a:srgbClr val="0070C0"/>
                </a:solidFill>
              </a:rPr>
              <a:t>Β</a:t>
            </a:r>
            <a:r>
              <a:rPr kumimoji="0" lang="el-GR" sz="2400" b="0" i="0" u="none" strike="noStrike" kern="1200" cap="none" spc="0" normalizeH="0" baseline="0" noProof="0" dirty="0">
                <a:ln>
                  <a:noFill/>
                </a:ln>
                <a:solidFill>
                  <a:srgbClr val="0070C0"/>
                </a:solidFill>
                <a:effectLst/>
                <a:uLnTx/>
                <a:uFillTx/>
                <a:ea typeface="+mn-ea"/>
                <a:cs typeface="+mn-cs"/>
              </a:rPr>
              <a:t>όλου.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Λ</a:t>
            </a:r>
            <a:r>
              <a:rPr kumimoji="0" lang="el-GR" sz="2400" b="0" i="0" u="none" strike="noStrike" kern="1200" cap="none" spc="0" normalizeH="0" baseline="0" noProof="0" dirty="0" err="1">
                <a:ln>
                  <a:noFill/>
                </a:ln>
                <a:solidFill>
                  <a:srgbClr val="0070C0"/>
                </a:solidFill>
                <a:effectLst/>
                <a:uLnTx/>
                <a:uFillTx/>
                <a:ea typeface="+mn-ea"/>
                <a:cs typeface="+mn-cs"/>
              </a:rPr>
              <a:t>οιπές</a:t>
            </a:r>
            <a:r>
              <a:rPr kumimoji="0" lang="el-GR" sz="2400" b="0" i="0" u="none" strike="noStrike" kern="1200" cap="none" spc="0" normalizeH="0" baseline="0" noProof="0" dirty="0">
                <a:ln>
                  <a:noFill/>
                </a:ln>
                <a:solidFill>
                  <a:srgbClr val="0070C0"/>
                </a:solidFill>
                <a:effectLst/>
                <a:uLnTx/>
                <a:uFillTx/>
                <a:ea typeface="+mn-ea"/>
                <a:cs typeface="+mn-cs"/>
              </a:rPr>
              <a:t> Δημόσιες </a:t>
            </a:r>
            <a:r>
              <a:rPr lang="el-GR" sz="2400" dirty="0">
                <a:solidFill>
                  <a:srgbClr val="0070C0"/>
                </a:solidFill>
              </a:rPr>
              <a:t>Υ</a:t>
            </a:r>
            <a:r>
              <a:rPr kumimoji="0" lang="el-GR" sz="2400" b="0" i="0" u="none" strike="noStrike" kern="1200" cap="none" spc="0" normalizeH="0" baseline="0" noProof="0" dirty="0" err="1">
                <a:ln>
                  <a:noFill/>
                </a:ln>
                <a:solidFill>
                  <a:srgbClr val="0070C0"/>
                </a:solidFill>
                <a:effectLst/>
                <a:uLnTx/>
                <a:uFillTx/>
                <a:ea typeface="+mn-ea"/>
                <a:cs typeface="+mn-cs"/>
              </a:rPr>
              <a:t>πηρεσίες</a:t>
            </a:r>
            <a:r>
              <a:rPr kumimoji="0" lang="el-GR" sz="2400" b="0" i="0" u="none" strike="noStrike" kern="1200" cap="none" spc="0" normalizeH="0" baseline="0" noProof="0" dirty="0">
                <a:ln>
                  <a:noFill/>
                </a:ln>
                <a:solidFill>
                  <a:srgbClr val="0070C0"/>
                </a:solidFill>
                <a:effectLst/>
                <a:uLnTx/>
                <a:uFillTx/>
                <a:ea typeface="+mn-ea"/>
                <a:cs typeface="+mn-cs"/>
              </a:rPr>
              <a:t> και Υπουργεία, όπως Υγείας </a:t>
            </a:r>
            <a:r>
              <a:rPr lang="el-GR" sz="2400" dirty="0">
                <a:solidFill>
                  <a:srgbClr val="0070C0"/>
                </a:solidFill>
              </a:rPr>
              <a:t>Π</a:t>
            </a:r>
            <a:r>
              <a:rPr kumimoji="0" lang="el-GR" sz="2400" b="0" i="0" u="none" strike="noStrike" kern="1200" cap="none" spc="0" normalizeH="0" baseline="0" noProof="0" dirty="0" err="1">
                <a:ln>
                  <a:noFill/>
                </a:ln>
                <a:solidFill>
                  <a:srgbClr val="0070C0"/>
                </a:solidFill>
                <a:effectLst/>
                <a:uLnTx/>
                <a:uFillTx/>
                <a:ea typeface="+mn-ea"/>
                <a:cs typeface="+mn-cs"/>
              </a:rPr>
              <a:t>ρόνοιας</a:t>
            </a:r>
            <a:r>
              <a:rPr kumimoji="0" lang="el-GR" sz="2400" b="0" i="0" u="none" strike="noStrike" kern="1200" cap="none" spc="0" normalizeH="0" baseline="0" noProof="0" dirty="0">
                <a:ln>
                  <a:noFill/>
                </a:ln>
                <a:solidFill>
                  <a:srgbClr val="0070C0"/>
                </a:solidFill>
                <a:effectLst/>
                <a:uLnTx/>
                <a:uFillTx/>
                <a:ea typeface="+mn-ea"/>
                <a:cs typeface="+mn-cs"/>
              </a:rPr>
              <a:t> </a:t>
            </a:r>
            <a:r>
              <a:rPr lang="el-GR" sz="2400" dirty="0">
                <a:solidFill>
                  <a:srgbClr val="0070C0"/>
                </a:solidFill>
              </a:rPr>
              <a:t>Κ</a:t>
            </a:r>
            <a:r>
              <a:rPr kumimoji="0" lang="el-GR" sz="2400" b="0" i="0" u="none" strike="noStrike" kern="1200" cap="none" spc="0" normalizeH="0" baseline="0" noProof="0" dirty="0" err="1">
                <a:ln>
                  <a:noFill/>
                </a:ln>
                <a:solidFill>
                  <a:srgbClr val="0070C0"/>
                </a:solidFill>
                <a:effectLst/>
                <a:uLnTx/>
                <a:uFillTx/>
                <a:ea typeface="+mn-ea"/>
                <a:cs typeface="+mn-cs"/>
              </a:rPr>
              <a:t>οινωνικών</a:t>
            </a:r>
            <a:r>
              <a:rPr kumimoji="0" lang="el-GR" sz="2400" b="0" i="0" u="none" strike="noStrike" kern="1200" cap="none" spc="0" normalizeH="0" baseline="0" noProof="0" dirty="0">
                <a:ln>
                  <a:noFill/>
                </a:ln>
                <a:solidFill>
                  <a:srgbClr val="0070C0"/>
                </a:solidFill>
                <a:effectLst/>
                <a:uLnTx/>
                <a:uFillTx/>
                <a:ea typeface="+mn-ea"/>
                <a:cs typeface="+mn-cs"/>
              </a:rPr>
              <a:t> </a:t>
            </a: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σφαλίσεων</a:t>
            </a:r>
            <a:r>
              <a:rPr kumimoji="0" 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Κ</a:t>
            </a:r>
            <a:r>
              <a:rPr kumimoji="0" lang="el-GR" sz="2400" b="0" i="0" u="none" strike="noStrike" kern="1200" cap="none" spc="0" normalizeH="0" baseline="0" noProof="0" dirty="0" err="1">
                <a:ln>
                  <a:noFill/>
                </a:ln>
                <a:solidFill>
                  <a:srgbClr val="0070C0"/>
                </a:solidFill>
                <a:effectLst/>
                <a:uLnTx/>
                <a:uFillTx/>
                <a:ea typeface="+mn-ea"/>
                <a:cs typeface="+mn-cs"/>
              </a:rPr>
              <a:t>εντρικό</a:t>
            </a:r>
            <a:r>
              <a:rPr kumimoji="0" lang="el-GR" sz="2400" b="0" i="0" u="none" strike="noStrike" kern="1200" cap="none" spc="0" normalizeH="0" baseline="0" noProof="0" dirty="0">
                <a:ln>
                  <a:noFill/>
                </a:ln>
                <a:solidFill>
                  <a:srgbClr val="0070C0"/>
                </a:solidFill>
                <a:effectLst/>
                <a:uLnTx/>
                <a:uFillTx/>
                <a:ea typeface="+mn-ea"/>
                <a:cs typeface="+mn-cs"/>
              </a:rPr>
              <a:t> Συμβούλιο Καταπολέμησης Ναρκωτικών.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Υ</a:t>
            </a:r>
            <a:r>
              <a:rPr kumimoji="0" lang="el-GR" sz="2400" b="0" i="0" u="none" strike="noStrike" kern="1200" cap="none" spc="0" normalizeH="0" baseline="0" noProof="0" dirty="0" err="1">
                <a:ln>
                  <a:noFill/>
                </a:ln>
                <a:solidFill>
                  <a:srgbClr val="0070C0"/>
                </a:solidFill>
                <a:effectLst/>
                <a:uLnTx/>
                <a:uFillTx/>
                <a:ea typeface="+mn-ea"/>
                <a:cs typeface="+mn-cs"/>
              </a:rPr>
              <a:t>πουργείο</a:t>
            </a:r>
            <a:r>
              <a:rPr kumimoji="0" lang="el-GR" sz="2400" b="0" i="0" u="none" strike="noStrike" kern="1200" cap="none" spc="0" normalizeH="0" baseline="0" noProof="0" dirty="0">
                <a:ln>
                  <a:noFill/>
                </a:ln>
                <a:solidFill>
                  <a:srgbClr val="0070C0"/>
                </a:solidFill>
                <a:effectLst/>
                <a:uLnTx/>
                <a:uFillTx/>
                <a:ea typeface="+mn-ea"/>
                <a:cs typeface="+mn-cs"/>
              </a:rPr>
              <a:t> Παιδείας, Τμήμα </a:t>
            </a: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γωγής</a:t>
            </a:r>
            <a:r>
              <a:rPr kumimoji="0" lang="el-GR" sz="2400" b="0" i="0" u="none" strike="noStrike" kern="1200" cap="none" spc="0" normalizeH="0" baseline="0" noProof="0" dirty="0">
                <a:ln>
                  <a:noFill/>
                </a:ln>
                <a:solidFill>
                  <a:srgbClr val="0070C0"/>
                </a:solidFill>
                <a:effectLst/>
                <a:uLnTx/>
                <a:uFillTx/>
                <a:ea typeface="+mn-ea"/>
                <a:cs typeface="+mn-cs"/>
              </a:rPr>
              <a:t> Υγείας.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Γ</a:t>
            </a:r>
            <a:r>
              <a:rPr kumimoji="0" lang="el-GR" sz="2400" b="0" i="0" u="none" strike="noStrike" kern="1200" cap="none" spc="0" normalizeH="0" baseline="0" noProof="0" dirty="0">
                <a:ln>
                  <a:noFill/>
                </a:ln>
                <a:solidFill>
                  <a:srgbClr val="0070C0"/>
                </a:solidFill>
                <a:effectLst/>
                <a:uLnTx/>
                <a:uFillTx/>
                <a:ea typeface="+mn-ea"/>
                <a:cs typeface="+mn-cs"/>
              </a:rPr>
              <a:t>ενική </a:t>
            </a:r>
            <a:r>
              <a:rPr lang="el-GR" sz="2400" dirty="0">
                <a:solidFill>
                  <a:srgbClr val="0070C0"/>
                </a:solidFill>
              </a:rPr>
              <a:t>Γ</a:t>
            </a:r>
            <a:r>
              <a:rPr kumimoji="0" lang="el-GR" sz="2400" b="0" i="0" u="none" strike="noStrike" kern="1200" cap="none" spc="0" normalizeH="0" baseline="0" noProof="0" dirty="0" err="1">
                <a:ln>
                  <a:noFill/>
                </a:ln>
                <a:solidFill>
                  <a:srgbClr val="0070C0"/>
                </a:solidFill>
                <a:effectLst/>
                <a:uLnTx/>
                <a:uFillTx/>
                <a:ea typeface="+mn-ea"/>
                <a:cs typeface="+mn-cs"/>
              </a:rPr>
              <a:t>ραμματεία</a:t>
            </a:r>
            <a:r>
              <a:rPr kumimoji="0" lang="el-GR" sz="2400" b="0" i="0" u="none" strike="noStrike" kern="1200" cap="none" spc="0" normalizeH="0" baseline="0" noProof="0" dirty="0">
                <a:ln>
                  <a:noFill/>
                </a:ln>
                <a:solidFill>
                  <a:srgbClr val="0070C0"/>
                </a:solidFill>
                <a:effectLst/>
                <a:uLnTx/>
                <a:uFillTx/>
                <a:ea typeface="+mn-ea"/>
                <a:cs typeface="+mn-cs"/>
              </a:rPr>
              <a:t> νέας γενιάς - </a:t>
            </a:r>
            <a:r>
              <a:rPr lang="el-GR" sz="2400" dirty="0">
                <a:solidFill>
                  <a:srgbClr val="0070C0"/>
                </a:solidFill>
              </a:rPr>
              <a:t>Δ</a:t>
            </a:r>
            <a:r>
              <a:rPr kumimoji="0" lang="el-GR" sz="2400" b="0" i="0" u="none" strike="noStrike" kern="1200" cap="none" spc="0" normalizeH="0" baseline="0" noProof="0" dirty="0" err="1">
                <a:ln>
                  <a:noFill/>
                </a:ln>
                <a:solidFill>
                  <a:srgbClr val="0070C0"/>
                </a:solidFill>
                <a:effectLst/>
                <a:uLnTx/>
                <a:uFillTx/>
                <a:ea typeface="+mn-ea"/>
                <a:cs typeface="+mn-cs"/>
              </a:rPr>
              <a:t>ιεύθυνση</a:t>
            </a:r>
            <a:r>
              <a:rPr kumimoji="0" lang="el-GR" sz="2400" b="0" i="0" u="none" strike="noStrike" kern="1200" cap="none" spc="0" normalizeH="0" baseline="0" noProof="0" dirty="0">
                <a:ln>
                  <a:noFill/>
                </a:ln>
                <a:solidFill>
                  <a:srgbClr val="0070C0"/>
                </a:solidFill>
                <a:effectLst/>
                <a:uLnTx/>
                <a:uFillTx/>
                <a:ea typeface="+mn-ea"/>
                <a:cs typeface="+mn-cs"/>
              </a:rPr>
              <a:t> Κοινωνικής πολιτικής.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Κ</a:t>
            </a:r>
            <a:r>
              <a:rPr kumimoji="0" lang="el-GR" sz="2400" b="0" i="0" u="none" strike="noStrike" kern="1200" cap="none" spc="0" normalizeH="0" baseline="0" noProof="0" dirty="0" err="1">
                <a:ln>
                  <a:noFill/>
                </a:ln>
                <a:solidFill>
                  <a:srgbClr val="0070C0"/>
                </a:solidFill>
                <a:effectLst/>
                <a:uLnTx/>
                <a:uFillTx/>
                <a:ea typeface="+mn-ea"/>
                <a:cs typeface="+mn-cs"/>
              </a:rPr>
              <a:t>έντρο</a:t>
            </a:r>
            <a:r>
              <a:rPr kumimoji="0" lang="el-GR" sz="2400" b="0" i="0" u="none" strike="noStrike" kern="1200" cap="none" spc="0" normalizeH="0" baseline="0" noProof="0" dirty="0">
                <a:ln>
                  <a:noFill/>
                </a:ln>
                <a:solidFill>
                  <a:srgbClr val="0070C0"/>
                </a:solidFill>
                <a:effectLst/>
                <a:uLnTx/>
                <a:uFillTx/>
                <a:ea typeface="+mn-ea"/>
                <a:cs typeface="+mn-cs"/>
              </a:rPr>
              <a:t> </a:t>
            </a:r>
            <a:r>
              <a:rPr lang="el-GR" sz="2400" dirty="0">
                <a:solidFill>
                  <a:srgbClr val="0070C0"/>
                </a:solidFill>
              </a:rPr>
              <a:t>Ε</a:t>
            </a:r>
            <a:r>
              <a:rPr kumimoji="0" lang="el-GR" sz="2400" b="0" i="0" u="none" strike="noStrike" kern="1200" cap="none" spc="0" normalizeH="0" baseline="0" noProof="0" dirty="0" err="1">
                <a:ln>
                  <a:noFill/>
                </a:ln>
                <a:solidFill>
                  <a:srgbClr val="0070C0"/>
                </a:solidFill>
                <a:effectLst/>
                <a:uLnTx/>
                <a:uFillTx/>
                <a:ea typeface="+mn-ea"/>
                <a:cs typeface="+mn-cs"/>
              </a:rPr>
              <a:t>νημέρωσης</a:t>
            </a:r>
            <a:r>
              <a:rPr kumimoji="0" lang="el-GR" sz="2400" b="0" i="0" u="none" strike="noStrike" kern="1200" cap="none" spc="0" normalizeH="0" baseline="0" noProof="0" dirty="0">
                <a:ln>
                  <a:noFill/>
                </a:ln>
                <a:solidFill>
                  <a:srgbClr val="0070C0"/>
                </a:solidFill>
                <a:effectLst/>
                <a:uLnTx/>
                <a:uFillTx/>
                <a:ea typeface="+mn-ea"/>
                <a:cs typeface="+mn-cs"/>
              </a:rPr>
              <a:t>/Θεραπείας εξαρτημένων ατόμων (ΚΕΘΕΑ). </a:t>
            </a:r>
          </a:p>
        </p:txBody>
      </p:sp>
    </p:spTree>
    <p:extLst>
      <p:ext uri="{BB962C8B-B14F-4D97-AF65-F5344CB8AC3E}">
        <p14:creationId xmlns:p14="http://schemas.microsoft.com/office/powerpoint/2010/main" val="2110098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E24E81-86E0-F215-EF54-170C7E1FBA0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A2BF7FF-8C6D-8C69-06F2-1A32078399B2}"/>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5E9E7851-16E3-4338-EBEF-0814298D6EA0}"/>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DF85BA3C-3DD4-B8E6-31B7-7A3ECB0C8D53}"/>
              </a:ext>
            </a:extLst>
          </p:cNvPr>
          <p:cNvSpPr txBox="1"/>
          <p:nvPr/>
        </p:nvSpPr>
        <p:spPr>
          <a:xfrm>
            <a:off x="37080" y="-1"/>
            <a:ext cx="9106200" cy="1025095"/>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Οι </a:t>
            </a:r>
            <a:r>
              <a:rPr kumimoji="0" lang="el-GR" sz="2800" b="0" i="0" u="none" strike="noStrike" kern="1200" cap="none" spc="0" normalizeH="0" baseline="0" noProof="0" dirty="0" err="1">
                <a:ln>
                  <a:noFill/>
                </a:ln>
                <a:solidFill>
                  <a:srgbClr val="FFFFFF"/>
                </a:solidFill>
                <a:effectLst/>
                <a:uLnTx/>
                <a:uFillTx/>
                <a:latin typeface="+mj-lt"/>
                <a:ea typeface="+mn-ea"/>
                <a:cs typeface="+mn-cs"/>
              </a:rPr>
              <a:t>εξαρτησιογόνες</a:t>
            </a:r>
            <a:r>
              <a:rPr kumimoji="0" lang="el-GR" sz="2800" b="0" i="0" u="none" strike="noStrike" kern="1200" cap="none" spc="0" normalizeH="0" baseline="0" noProof="0" dirty="0">
                <a:ln>
                  <a:noFill/>
                </a:ln>
                <a:solidFill>
                  <a:srgbClr val="FFFFFF"/>
                </a:solidFill>
                <a:effectLst/>
                <a:uLnTx/>
                <a:uFillTx/>
                <a:latin typeface="+mj-lt"/>
                <a:ea typeface="+mn-ea"/>
                <a:cs typeface="+mn-cs"/>
              </a:rPr>
              <a:t> ουσίες στον ελλαδικό χώρο</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 κρατικές προσπάθειες</a:t>
            </a:r>
          </a:p>
        </p:txBody>
      </p:sp>
      <p:sp>
        <p:nvSpPr>
          <p:cNvPr id="99" name="TextBox 98">
            <a:extLst>
              <a:ext uri="{FF2B5EF4-FFF2-40B4-BE49-F238E27FC236}">
                <a16:creationId xmlns:a16="http://schemas.microsoft.com/office/drawing/2014/main" id="{449D9B59-E4D8-A9C7-94FD-2A1437AAB0ED}"/>
              </a:ext>
            </a:extLst>
          </p:cNvPr>
          <p:cNvSpPr txBox="1"/>
          <p:nvPr/>
        </p:nvSpPr>
        <p:spPr>
          <a:xfrm>
            <a:off x="154310" y="111816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Προγράμματα στις θεραπευτικές μονάδες του ΚΕΘΕΑ</a:t>
            </a:r>
            <a:r>
              <a:rPr kumimoji="0" lang="el-GR" sz="2400" b="0" i="0" u="none" strike="noStrike" kern="1200" cap="none" spc="0" normalizeH="0" baseline="0" noProof="0" dirty="0">
                <a:ln>
                  <a:noFill/>
                </a:ln>
                <a:solidFill>
                  <a:srgbClr val="0070C0"/>
                </a:solidFill>
                <a:effectLst/>
                <a:uLnTx/>
                <a:uFillTx/>
                <a:ea typeface="+mn-ea"/>
                <a:cs typeface="+mn-cs"/>
              </a:rPr>
              <a:t>:</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Ιθάκη, </a:t>
            </a:r>
            <a:r>
              <a:rPr lang="el-GR" sz="2400" dirty="0">
                <a:solidFill>
                  <a:srgbClr val="0070C0"/>
                </a:solidFill>
              </a:rPr>
              <a:t>Στροφή, </a:t>
            </a:r>
            <a:r>
              <a:rPr kumimoji="0" lang="el-GR" sz="2400" b="0" i="0" u="none" strike="noStrike" kern="1200" cap="none" spc="0" normalizeH="0" baseline="0" noProof="0" dirty="0">
                <a:ln>
                  <a:noFill/>
                </a:ln>
                <a:solidFill>
                  <a:srgbClr val="0070C0"/>
                </a:solidFill>
                <a:effectLst/>
                <a:uLnTx/>
                <a:uFillTx/>
                <a:ea typeface="+mn-ea"/>
                <a:cs typeface="+mn-cs"/>
              </a:rPr>
              <a:t>Έξοδος, </a:t>
            </a:r>
            <a:r>
              <a:rPr lang="el-GR" sz="2400" dirty="0">
                <a:solidFill>
                  <a:srgbClr val="0070C0"/>
                </a:solidFill>
              </a:rPr>
              <a:t>Παρέμβαση, </a:t>
            </a:r>
            <a:r>
              <a:rPr kumimoji="0" lang="el-GR" sz="2400" b="0" i="0" u="none" strike="noStrike" kern="1200" cap="none" spc="0" normalizeH="0" baseline="0" noProof="0" dirty="0">
                <a:ln>
                  <a:noFill/>
                </a:ln>
                <a:solidFill>
                  <a:srgbClr val="0070C0"/>
                </a:solidFill>
                <a:effectLst/>
                <a:uLnTx/>
                <a:uFillTx/>
                <a:ea typeface="+mn-ea"/>
                <a:cs typeface="+mn-cs"/>
              </a:rPr>
              <a:t>Διάβαση, </a:t>
            </a:r>
            <a:r>
              <a:rPr lang="el-GR" sz="2400" dirty="0">
                <a:solidFill>
                  <a:srgbClr val="0070C0"/>
                </a:solidFill>
              </a:rPr>
              <a:t>Σ</a:t>
            </a:r>
            <a:r>
              <a:rPr kumimoji="0" lang="el-GR" sz="2400" b="0" i="0" u="none" strike="noStrike" kern="1200" cap="none" spc="0" normalizeH="0" baseline="0" noProof="0" dirty="0" err="1">
                <a:ln>
                  <a:noFill/>
                </a:ln>
                <a:solidFill>
                  <a:srgbClr val="0070C0"/>
                </a:solidFill>
                <a:effectLst/>
                <a:uLnTx/>
                <a:uFillTx/>
                <a:ea typeface="+mn-ea"/>
                <a:cs typeface="+mn-cs"/>
              </a:rPr>
              <a:t>αλαμίνα</a:t>
            </a:r>
            <a:r>
              <a:rPr kumimoji="0" lang="el-GR" sz="2400" b="0" i="0" u="none" strike="noStrike" kern="1200" cap="none" spc="0" normalizeH="0" baseline="0" noProof="0" dirty="0">
                <a:ln>
                  <a:noFill/>
                </a:ln>
                <a:solidFill>
                  <a:srgbClr val="0070C0"/>
                </a:solidFill>
                <a:effectLst/>
                <a:uLnTx/>
                <a:uFillTx/>
                <a:ea typeface="+mn-ea"/>
                <a:cs typeface="+mn-cs"/>
              </a:rPr>
              <a:t>.</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Κ</a:t>
            </a:r>
            <a:r>
              <a:rPr kumimoji="0" lang="el-GR" sz="2400" b="0" i="0" u="none" strike="noStrike" kern="1200" cap="none" spc="0" normalizeH="0" baseline="0" noProof="0" dirty="0" err="1">
                <a:ln>
                  <a:noFill/>
                </a:ln>
                <a:solidFill>
                  <a:srgbClr val="0070C0"/>
                </a:solidFill>
                <a:effectLst/>
                <a:uLnTx/>
                <a:uFillTx/>
                <a:ea typeface="+mn-ea"/>
                <a:cs typeface="+mn-cs"/>
              </a:rPr>
              <a:t>ινητή</a:t>
            </a:r>
            <a:r>
              <a:rPr kumimoji="0" lang="el-GR" sz="2400" b="0" i="0" u="none" strike="noStrike" kern="1200" cap="none" spc="0" normalizeH="0" baseline="0" noProof="0" dirty="0">
                <a:ln>
                  <a:noFill/>
                </a:ln>
                <a:solidFill>
                  <a:srgbClr val="0070C0"/>
                </a:solidFill>
                <a:effectLst/>
                <a:uLnTx/>
                <a:uFillTx/>
                <a:ea typeface="+mn-ea"/>
                <a:cs typeface="+mn-cs"/>
              </a:rPr>
              <a:t> μονάδα ενημέρωσης-πρόληψης «</a:t>
            </a:r>
            <a:r>
              <a:rPr lang="el-GR" sz="2400" dirty="0" err="1">
                <a:solidFill>
                  <a:srgbClr val="0070C0"/>
                </a:solidFill>
              </a:rPr>
              <a:t>Πή</a:t>
            </a:r>
            <a:r>
              <a:rPr kumimoji="0" lang="el-GR" sz="2400" b="0" i="0" u="none" strike="noStrike" kern="1200" cap="none" spc="0" normalizeH="0" baseline="0" noProof="0" dirty="0" err="1">
                <a:ln>
                  <a:noFill/>
                </a:ln>
                <a:solidFill>
                  <a:srgbClr val="0070C0"/>
                </a:solidFill>
                <a:effectLst/>
                <a:uLnTx/>
                <a:uFillTx/>
                <a:ea typeface="+mn-ea"/>
                <a:cs typeface="+mn-cs"/>
              </a:rPr>
              <a:t>γασος</a:t>
            </a:r>
            <a:r>
              <a:rPr lang="el-GR" sz="2400" dirty="0">
                <a:solidFill>
                  <a:srgbClr val="0070C0"/>
                </a:solidFill>
              </a:rPr>
              <a:t>».</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Γραφικές τέχνες «Σχήμα και χρώμα».</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Πρόγραμμα ειδικής εκπαίδευσης θεραπευτών και </a:t>
            </a:r>
            <a:r>
              <a:rPr kumimoji="0" lang="el-GR" sz="2400" b="0" i="0" u="none" strike="noStrike" kern="1200" cap="none" spc="0" normalizeH="0" baseline="0" noProof="0" dirty="0" err="1">
                <a:ln>
                  <a:noFill/>
                </a:ln>
                <a:solidFill>
                  <a:srgbClr val="0070C0"/>
                </a:solidFill>
                <a:effectLst/>
                <a:uLnTx/>
                <a:uFillTx/>
                <a:ea typeface="+mn-ea"/>
                <a:cs typeface="+mn-cs"/>
              </a:rPr>
              <a:t>κοινωνιο</a:t>
            </a:r>
            <a:r>
              <a:rPr kumimoji="0" lang="el-GR" sz="2400" b="0" i="0" u="none" strike="noStrike" kern="1200" cap="none" spc="0" normalizeH="0" baseline="0" noProof="0" dirty="0">
                <a:ln>
                  <a:noFill/>
                </a:ln>
                <a:solidFill>
                  <a:srgbClr val="0070C0"/>
                </a:solidFill>
                <a:effectLst/>
                <a:uLnTx/>
                <a:uFillTx/>
                <a:ea typeface="+mn-ea"/>
                <a:cs typeface="+mn-cs"/>
              </a:rPr>
              <a:t> θεραπευτών.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Π</a:t>
            </a:r>
            <a:r>
              <a:rPr kumimoji="0" lang="el-GR" sz="2400" b="0" i="0" u="none" strike="noStrike" kern="1200" cap="none" spc="0" normalizeH="0" baseline="0" noProof="0" dirty="0" err="1">
                <a:ln>
                  <a:noFill/>
                </a:ln>
                <a:solidFill>
                  <a:srgbClr val="0070C0"/>
                </a:solidFill>
                <a:effectLst/>
                <a:uLnTx/>
                <a:uFillTx/>
                <a:ea typeface="+mn-ea"/>
                <a:cs typeface="+mn-cs"/>
              </a:rPr>
              <a:t>ρόγραμμα</a:t>
            </a:r>
            <a:r>
              <a:rPr kumimoji="0" lang="el-GR" sz="2400" b="0" i="0" u="none" strike="noStrike" kern="1200" cap="none" spc="0" normalizeH="0" baseline="0" noProof="0" dirty="0">
                <a:ln>
                  <a:noFill/>
                </a:ln>
                <a:solidFill>
                  <a:srgbClr val="0070C0"/>
                </a:solidFill>
                <a:effectLst/>
                <a:uLnTx/>
                <a:uFillTx/>
                <a:ea typeface="+mn-ea"/>
                <a:cs typeface="+mn-cs"/>
              </a:rPr>
              <a:t> ενημέρωσης-πληροφόρησης.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Ε</a:t>
            </a:r>
            <a:r>
              <a:rPr kumimoji="0" lang="el-GR" sz="2400" b="0" i="0" u="none" strike="noStrike" kern="1200" cap="none" spc="0" normalizeH="0" baseline="0" noProof="0" dirty="0" err="1">
                <a:ln>
                  <a:noFill/>
                </a:ln>
                <a:solidFill>
                  <a:srgbClr val="0070C0"/>
                </a:solidFill>
                <a:effectLst/>
                <a:uLnTx/>
                <a:uFillTx/>
                <a:ea typeface="+mn-ea"/>
                <a:cs typeface="+mn-cs"/>
              </a:rPr>
              <a:t>κπαιδευτικό</a:t>
            </a:r>
            <a:r>
              <a:rPr kumimoji="0" lang="el-GR" sz="2400" b="0" i="0" u="none" strike="noStrike" kern="1200" cap="none" spc="0" normalizeH="0" baseline="0" noProof="0" dirty="0">
                <a:ln>
                  <a:noFill/>
                </a:ln>
                <a:solidFill>
                  <a:srgbClr val="0070C0"/>
                </a:solidFill>
                <a:effectLst/>
                <a:uLnTx/>
                <a:uFillTx/>
                <a:ea typeface="+mn-ea"/>
                <a:cs typeface="+mn-cs"/>
              </a:rPr>
              <a:t> Ινστιτούτο </a:t>
            </a: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ιγαίου</a:t>
            </a:r>
            <a:r>
              <a:rPr kumimoji="0" 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Κ</a:t>
            </a:r>
            <a:r>
              <a:rPr kumimoji="0" lang="el-GR" sz="2400" b="0" i="0" u="none" strike="noStrike" kern="1200" cap="none" spc="0" normalizeH="0" baseline="0" noProof="0" dirty="0" err="1">
                <a:ln>
                  <a:noFill/>
                </a:ln>
                <a:solidFill>
                  <a:srgbClr val="0070C0"/>
                </a:solidFill>
                <a:effectLst/>
                <a:uLnTx/>
                <a:uFillTx/>
                <a:ea typeface="+mn-ea"/>
                <a:cs typeface="+mn-cs"/>
              </a:rPr>
              <a:t>έντρο</a:t>
            </a:r>
            <a:r>
              <a:rPr kumimoji="0" lang="el-GR" sz="2400" b="0" i="0" u="none" strike="noStrike" kern="1200" cap="none" spc="0" normalizeH="0" baseline="0" noProof="0" dirty="0">
                <a:ln>
                  <a:noFill/>
                </a:ln>
                <a:solidFill>
                  <a:srgbClr val="0070C0"/>
                </a:solidFill>
                <a:effectLst/>
                <a:uLnTx/>
                <a:uFillTx/>
                <a:ea typeface="+mn-ea"/>
                <a:cs typeface="+mn-cs"/>
              </a:rPr>
              <a:t> Ψυχικής </a:t>
            </a:r>
            <a:r>
              <a:rPr lang="el-GR" sz="2400" dirty="0">
                <a:solidFill>
                  <a:srgbClr val="0070C0"/>
                </a:solidFill>
              </a:rPr>
              <a:t>Υ</a:t>
            </a:r>
            <a:r>
              <a:rPr kumimoji="0" lang="el-GR" sz="2400" b="0" i="0" u="none" strike="noStrike" kern="1200" cap="none" spc="0" normalizeH="0" baseline="0" noProof="0" dirty="0" err="1">
                <a:ln>
                  <a:noFill/>
                </a:ln>
                <a:solidFill>
                  <a:srgbClr val="0070C0"/>
                </a:solidFill>
                <a:effectLst/>
                <a:uLnTx/>
                <a:uFillTx/>
                <a:ea typeface="+mn-ea"/>
                <a:cs typeface="+mn-cs"/>
              </a:rPr>
              <a:t>γιεινής</a:t>
            </a:r>
            <a:r>
              <a:rPr kumimoji="0" lang="el-GR" sz="2400" b="0" i="0" u="none" strike="noStrike" kern="1200" cap="none" spc="0" normalizeH="0" baseline="0" noProof="0" dirty="0">
                <a:ln>
                  <a:noFill/>
                </a:ln>
                <a:solidFill>
                  <a:srgbClr val="0070C0"/>
                </a:solidFill>
                <a:effectLst/>
                <a:uLnTx/>
                <a:uFillTx/>
                <a:ea typeface="+mn-ea"/>
                <a:cs typeface="+mn-cs"/>
              </a:rPr>
              <a:t> (τμήμα πρόληψης και αντιμετώπισης εξαιρετικών καταστάσεων – «Ιάσων</a:t>
            </a:r>
            <a:r>
              <a:rPr lang="el-GR" sz="2400" dirty="0">
                <a:solidFill>
                  <a:srgbClr val="0070C0"/>
                </a:solidFill>
              </a:rPr>
              <a:t>».</a:t>
            </a:r>
            <a:r>
              <a:rPr kumimoji="0" 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Σύνδεσμος αποκατάστασης τοξικομανών</a:t>
            </a:r>
            <a:r>
              <a:rPr lang="el-GR" sz="2400" dirty="0">
                <a:solidFill>
                  <a:srgbClr val="0070C0"/>
                </a:solidFill>
              </a:rPr>
              <a:t>.</a:t>
            </a:r>
            <a:r>
              <a:rPr kumimoji="0" lang="el-GR" sz="2400" b="0" i="0" u="none" strike="noStrike" kern="1200" cap="none" spc="0" normalizeH="0" baseline="0" noProof="0" dirty="0">
                <a:ln>
                  <a:noFill/>
                </a:ln>
                <a:solidFill>
                  <a:srgbClr val="0070C0"/>
                </a:solidFill>
                <a:effectLst/>
                <a:uLnTx/>
                <a:uFillTx/>
                <a:ea typeface="+mn-ea"/>
                <a:cs typeface="+mn-cs"/>
              </a:rPr>
              <a:t>  </a:t>
            </a:r>
          </a:p>
        </p:txBody>
      </p:sp>
    </p:spTree>
    <p:extLst>
      <p:ext uri="{BB962C8B-B14F-4D97-AF65-F5344CB8AC3E}">
        <p14:creationId xmlns:p14="http://schemas.microsoft.com/office/powerpoint/2010/main" val="39471786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C0BE9-BDEA-D7E4-F394-F28045B8455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DD6DAF6-88C4-1C03-24B1-1EA9A4CA021D}"/>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7FAC188-6432-7D38-C025-F3172BD97B32}"/>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0DE01A73-C4D7-ABE5-87C7-9CDD61008478}"/>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Οι </a:t>
            </a:r>
            <a:r>
              <a:rPr kumimoji="0" lang="el-GR" sz="2800" b="0" i="0" u="none" strike="noStrike" kern="1200" cap="none" spc="0" normalizeH="0" baseline="0" noProof="0" dirty="0" err="1">
                <a:ln>
                  <a:noFill/>
                </a:ln>
                <a:solidFill>
                  <a:srgbClr val="FFFFFF"/>
                </a:solidFill>
                <a:effectLst/>
                <a:uLnTx/>
                <a:uFillTx/>
                <a:latin typeface="+mj-lt"/>
                <a:ea typeface="+mn-ea"/>
                <a:cs typeface="+mn-cs"/>
              </a:rPr>
              <a:t>εξαρτησιογόνες</a:t>
            </a:r>
            <a:r>
              <a:rPr kumimoji="0" lang="el-GR" sz="2800" b="0" i="0" u="none" strike="noStrike" kern="1200" cap="none" spc="0" normalizeH="0" baseline="0" noProof="0" dirty="0">
                <a:ln>
                  <a:noFill/>
                </a:ln>
                <a:solidFill>
                  <a:srgbClr val="FFFFFF"/>
                </a:solidFill>
                <a:effectLst/>
                <a:uLnTx/>
                <a:uFillTx/>
                <a:latin typeface="+mj-lt"/>
                <a:ea typeface="+mn-ea"/>
                <a:cs typeface="+mn-cs"/>
              </a:rPr>
              <a:t> ουσίες στον ελλαδικό χώρο</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ιδιωτικές προσπάθειες</a:t>
            </a:r>
          </a:p>
        </p:txBody>
      </p:sp>
      <p:sp>
        <p:nvSpPr>
          <p:cNvPr id="99" name="TextBox 98">
            <a:extLst>
              <a:ext uri="{FF2B5EF4-FFF2-40B4-BE49-F238E27FC236}">
                <a16:creationId xmlns:a16="http://schemas.microsoft.com/office/drawing/2014/main" id="{73D02F9C-5473-2DEC-1813-0107F1E1B1C1}"/>
              </a:ext>
            </a:extLst>
          </p:cNvPr>
          <p:cNvSpPr txBox="1"/>
          <p:nvPr/>
        </p:nvSpPr>
        <p:spPr>
          <a:xfrm>
            <a:off x="-30600" y="980752"/>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i="0" u="none" strike="noStrike" kern="1200" cap="none" spc="0" normalizeH="0" baseline="0" noProof="0" dirty="0">
                <a:ln>
                  <a:noFill/>
                </a:ln>
                <a:solidFill>
                  <a:srgbClr val="0070C0"/>
                </a:solidFill>
                <a:effectLst/>
                <a:uLnTx/>
                <a:uFillTx/>
                <a:ea typeface="+mn-ea"/>
                <a:cs typeface="+mn-cs"/>
              </a:rPr>
              <a:t>Πλήθος ιδιωτικών σωματείων και οργανώσεων:</a:t>
            </a:r>
            <a:endParaRPr lang="el-GR" sz="2400" dirty="0">
              <a:solidFill>
                <a:srgbClr val="0070C0"/>
              </a:solidFill>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Εταιρεία αντιμετώπισης τοξικομανίας «Συμπαράσταση»</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Ε</a:t>
            </a:r>
            <a:r>
              <a:rPr kumimoji="0" lang="el-GR" sz="2400" i="0" u="none" strike="noStrike" kern="1200" cap="none" spc="0" normalizeH="0" baseline="0" noProof="0" dirty="0" err="1">
                <a:ln>
                  <a:noFill/>
                </a:ln>
                <a:solidFill>
                  <a:srgbClr val="0070C0"/>
                </a:solidFill>
                <a:effectLst/>
                <a:uLnTx/>
                <a:uFillTx/>
                <a:ea typeface="+mn-ea"/>
                <a:cs typeface="+mn-cs"/>
              </a:rPr>
              <a:t>λληνική</a:t>
            </a:r>
            <a:r>
              <a:rPr kumimoji="0" lang="el-GR" sz="2400" i="0" u="none" strike="noStrike" kern="1200" cap="none" spc="0" normalizeH="0" baseline="0" noProof="0" dirty="0">
                <a:ln>
                  <a:noFill/>
                </a:ln>
                <a:solidFill>
                  <a:srgbClr val="0070C0"/>
                </a:solidFill>
                <a:effectLst/>
                <a:uLnTx/>
                <a:uFillTx/>
                <a:ea typeface="+mn-ea"/>
                <a:cs typeface="+mn-cs"/>
              </a:rPr>
              <a:t> εταιρεία ενάντια στην εξάρτηση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Κ</a:t>
            </a:r>
            <a:r>
              <a:rPr kumimoji="0" lang="el-GR" sz="2400" i="0" u="none" strike="noStrike" kern="1200" cap="none" spc="0" normalizeH="0" baseline="0" noProof="0" dirty="0" err="1">
                <a:ln>
                  <a:noFill/>
                </a:ln>
                <a:solidFill>
                  <a:srgbClr val="0070C0"/>
                </a:solidFill>
                <a:effectLst/>
                <a:uLnTx/>
                <a:uFillTx/>
                <a:ea typeface="+mn-ea"/>
                <a:cs typeface="+mn-cs"/>
              </a:rPr>
              <a:t>έντρο</a:t>
            </a:r>
            <a:r>
              <a:rPr kumimoji="0" lang="el-GR" sz="2400" i="0" u="none" strike="noStrike" kern="1200" cap="none" spc="0" normalizeH="0" baseline="0" noProof="0" dirty="0">
                <a:ln>
                  <a:noFill/>
                </a:ln>
                <a:solidFill>
                  <a:srgbClr val="0070C0"/>
                </a:solidFill>
                <a:effectLst/>
                <a:uLnTx/>
                <a:uFillTx/>
                <a:ea typeface="+mn-ea"/>
                <a:cs typeface="+mn-cs"/>
              </a:rPr>
              <a:t> συμπαράστασης-πρόνοιας «Απόστολος </a:t>
            </a:r>
            <a:r>
              <a:rPr lang="el-GR" sz="2400" dirty="0">
                <a:solidFill>
                  <a:srgbClr val="0070C0"/>
                </a:solidFill>
              </a:rPr>
              <a:t>Π</a:t>
            </a:r>
            <a:r>
              <a:rPr kumimoji="0" lang="el-GR" sz="2400" i="0" u="none" strike="noStrike" kern="1200" cap="none" spc="0" normalizeH="0" baseline="0" noProof="0" dirty="0" err="1">
                <a:ln>
                  <a:noFill/>
                </a:ln>
                <a:solidFill>
                  <a:srgbClr val="0070C0"/>
                </a:solidFill>
                <a:effectLst/>
                <a:uLnTx/>
                <a:uFillTx/>
                <a:ea typeface="+mn-ea"/>
                <a:cs typeface="+mn-cs"/>
              </a:rPr>
              <a:t>αύλος</a:t>
            </a:r>
            <a:r>
              <a:rPr lang="el-GR" sz="2400" dirty="0">
                <a:solidFill>
                  <a:srgbClr val="0070C0"/>
                </a:solidFill>
              </a:rPr>
              <a:t>»</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Εθνικό συμβούλιο κατά των ναρκωτικών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Δ</a:t>
            </a:r>
            <a:r>
              <a:rPr kumimoji="0" lang="el-GR" sz="2400" i="0" u="none" strike="noStrike" kern="1200" cap="none" spc="0" normalizeH="0" baseline="0" noProof="0" dirty="0" err="1">
                <a:ln>
                  <a:noFill/>
                </a:ln>
                <a:solidFill>
                  <a:srgbClr val="0070C0"/>
                </a:solidFill>
                <a:effectLst/>
                <a:uLnTx/>
                <a:uFillTx/>
                <a:ea typeface="+mn-ea"/>
                <a:cs typeface="+mn-cs"/>
              </a:rPr>
              <a:t>ιεθνής</a:t>
            </a:r>
            <a:r>
              <a:rPr kumimoji="0" lang="el-GR" sz="2400" i="0" u="none" strike="noStrike" kern="1200" cap="none" spc="0" normalizeH="0" baseline="0" noProof="0" dirty="0">
                <a:ln>
                  <a:noFill/>
                </a:ln>
                <a:solidFill>
                  <a:srgbClr val="0070C0"/>
                </a:solidFill>
                <a:effectLst/>
                <a:uLnTx/>
                <a:uFillTx/>
                <a:ea typeface="+mn-ea"/>
                <a:cs typeface="+mn-cs"/>
              </a:rPr>
              <a:t> αλληλεγγύη για τους εξαρτημένους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Π</a:t>
            </a:r>
            <a:r>
              <a:rPr kumimoji="0" lang="el-GR" sz="2400" i="0" u="none" strike="noStrike" kern="1200" cap="none" spc="0" normalizeH="0" baseline="0" noProof="0" dirty="0" err="1">
                <a:ln>
                  <a:noFill/>
                </a:ln>
                <a:solidFill>
                  <a:srgbClr val="0070C0"/>
                </a:solidFill>
                <a:effectLst/>
                <a:uLnTx/>
                <a:uFillTx/>
                <a:ea typeface="+mn-ea"/>
                <a:cs typeface="+mn-cs"/>
              </a:rPr>
              <a:t>ανελλήνιο</a:t>
            </a:r>
            <a:r>
              <a:rPr kumimoji="0" lang="el-GR" sz="2400" i="0" u="none" strike="noStrike" kern="1200" cap="none" spc="0" normalizeH="0" baseline="0" noProof="0" dirty="0">
                <a:ln>
                  <a:noFill/>
                </a:ln>
                <a:solidFill>
                  <a:srgbClr val="0070C0"/>
                </a:solidFill>
                <a:effectLst/>
                <a:uLnTx/>
                <a:uFillTx/>
                <a:ea typeface="+mn-ea"/>
                <a:cs typeface="+mn-cs"/>
              </a:rPr>
              <a:t> κέντρο γνωστικών σπουδών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Π</a:t>
            </a:r>
            <a:r>
              <a:rPr kumimoji="0" lang="el-GR" sz="2400" i="0" u="none" strike="noStrike" kern="1200" cap="none" spc="0" normalizeH="0" baseline="0" noProof="0" dirty="0" err="1">
                <a:ln>
                  <a:noFill/>
                </a:ln>
                <a:solidFill>
                  <a:srgbClr val="0070C0"/>
                </a:solidFill>
                <a:effectLst/>
                <a:uLnTx/>
                <a:uFillTx/>
                <a:ea typeface="+mn-ea"/>
                <a:cs typeface="+mn-cs"/>
              </a:rPr>
              <a:t>ολιτική</a:t>
            </a:r>
            <a:r>
              <a:rPr kumimoji="0" lang="el-GR" sz="2400" i="0" u="none" strike="noStrike" kern="1200" cap="none" spc="0" normalizeH="0" baseline="0" noProof="0" dirty="0">
                <a:ln>
                  <a:noFill/>
                </a:ln>
                <a:solidFill>
                  <a:srgbClr val="0070C0"/>
                </a:solidFill>
                <a:effectLst/>
                <a:uLnTx/>
                <a:uFillTx/>
                <a:ea typeface="+mn-ea"/>
                <a:cs typeface="+mn-cs"/>
              </a:rPr>
              <a:t> άμυνα ενάντια στο λευκό θάνατο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Σ</a:t>
            </a:r>
            <a:r>
              <a:rPr kumimoji="0" lang="el-GR" sz="2400" i="0" u="none" strike="noStrike" kern="1200" cap="none" spc="0" normalizeH="0" baseline="0" noProof="0" dirty="0" err="1">
                <a:ln>
                  <a:noFill/>
                </a:ln>
                <a:solidFill>
                  <a:srgbClr val="0070C0"/>
                </a:solidFill>
                <a:effectLst/>
                <a:uLnTx/>
                <a:uFillTx/>
                <a:ea typeface="+mn-ea"/>
                <a:cs typeface="+mn-cs"/>
              </a:rPr>
              <a:t>ύνδεσμος</a:t>
            </a:r>
            <a:r>
              <a:rPr kumimoji="0" lang="el-GR" sz="2400" i="0" u="none" strike="noStrike" kern="1200" cap="none" spc="0" normalizeH="0" baseline="0" noProof="0" dirty="0">
                <a:ln>
                  <a:noFill/>
                </a:ln>
                <a:solidFill>
                  <a:srgbClr val="0070C0"/>
                </a:solidFill>
                <a:effectLst/>
                <a:uLnTx/>
                <a:uFillTx/>
                <a:ea typeface="+mn-ea"/>
                <a:cs typeface="+mn-cs"/>
              </a:rPr>
              <a:t> προστασίας νέων και απεξάρτησης εξαρτημένων «Συμπόνια»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Σ</a:t>
            </a:r>
            <a:r>
              <a:rPr kumimoji="0" lang="el-GR" sz="2400" i="0" u="none" strike="noStrike" kern="1200" cap="none" spc="0" normalizeH="0" baseline="0" noProof="0" dirty="0" err="1">
                <a:ln>
                  <a:noFill/>
                </a:ln>
                <a:solidFill>
                  <a:srgbClr val="0070C0"/>
                </a:solidFill>
                <a:effectLst/>
                <a:uLnTx/>
                <a:uFillTx/>
                <a:ea typeface="+mn-ea"/>
                <a:cs typeface="+mn-cs"/>
              </a:rPr>
              <a:t>υμβουλευτικός</a:t>
            </a:r>
            <a:r>
              <a:rPr kumimoji="0" lang="el-GR" sz="2400" i="0" u="none" strike="noStrike" kern="1200" cap="none" spc="0" normalizeH="0" baseline="0" noProof="0" dirty="0">
                <a:ln>
                  <a:noFill/>
                </a:ln>
                <a:solidFill>
                  <a:srgbClr val="0070C0"/>
                </a:solidFill>
                <a:effectLst/>
                <a:uLnTx/>
                <a:uFillTx/>
                <a:ea typeface="+mn-ea"/>
                <a:cs typeface="+mn-cs"/>
              </a:rPr>
              <a:t> σταθμός για ναρκωτικά, ιατρείο </a:t>
            </a:r>
            <a:r>
              <a:rPr lang="el-GR" sz="2400" dirty="0">
                <a:solidFill>
                  <a:srgbClr val="0070C0"/>
                </a:solidFill>
              </a:rPr>
              <a:t>Κ</a:t>
            </a:r>
            <a:r>
              <a:rPr kumimoji="0" lang="el-GR" sz="2400" i="0" u="none" strike="noStrike" kern="1200" cap="none" spc="0" normalizeH="0" baseline="0" noProof="0" dirty="0" err="1">
                <a:ln>
                  <a:noFill/>
                </a:ln>
                <a:solidFill>
                  <a:srgbClr val="0070C0"/>
                </a:solidFill>
                <a:effectLst/>
                <a:uLnTx/>
                <a:uFillTx/>
                <a:ea typeface="+mn-ea"/>
                <a:cs typeface="+mn-cs"/>
              </a:rPr>
              <a:t>έρκυρας</a:t>
            </a:r>
            <a:r>
              <a:rPr kumimoji="0" lang="el-GR" sz="2400" i="0" u="none" strike="noStrike" kern="1200" cap="none" spc="0" normalizeH="0" baseline="0" noProof="0" dirty="0">
                <a:ln>
                  <a:noFill/>
                </a:ln>
                <a:solidFill>
                  <a:srgbClr val="0070C0"/>
                </a:solidFill>
                <a:effectLst/>
                <a:uLnTx/>
                <a:uFillTx/>
                <a:ea typeface="+mn-ea"/>
                <a:cs typeface="+mn-cs"/>
              </a:rPr>
              <a:t>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Σωματείο </a:t>
            </a:r>
            <a:r>
              <a:rPr lang="el-GR" sz="2400" dirty="0">
                <a:solidFill>
                  <a:srgbClr val="0070C0"/>
                </a:solidFill>
              </a:rPr>
              <a:t>Ρ</a:t>
            </a:r>
            <a:r>
              <a:rPr kumimoji="0" lang="el-GR" sz="2400" i="0" u="none" strike="noStrike" kern="1200" cap="none" spc="0" normalizeH="0" baseline="0" noProof="0" dirty="0" err="1">
                <a:ln>
                  <a:noFill/>
                </a:ln>
                <a:solidFill>
                  <a:srgbClr val="0070C0"/>
                </a:solidFill>
                <a:effectLst/>
                <a:uLnTx/>
                <a:uFillTx/>
                <a:ea typeface="+mn-ea"/>
                <a:cs typeface="+mn-cs"/>
              </a:rPr>
              <a:t>εθύμνου</a:t>
            </a:r>
            <a:r>
              <a:rPr kumimoji="0" lang="el-GR" sz="2400" i="0" u="none" strike="noStrike" kern="1200" cap="none" spc="0" normalizeH="0" baseline="0" noProof="0" dirty="0">
                <a:ln>
                  <a:noFill/>
                </a:ln>
                <a:solidFill>
                  <a:srgbClr val="0070C0"/>
                </a:solidFill>
                <a:effectLst/>
                <a:uLnTx/>
                <a:uFillTx/>
                <a:ea typeface="+mn-ea"/>
                <a:cs typeface="+mn-cs"/>
              </a:rPr>
              <a:t> για πρόληψη και αντιμετώπιση ναρκωτικών  </a:t>
            </a:r>
          </a:p>
        </p:txBody>
      </p:sp>
    </p:spTree>
    <p:extLst>
      <p:ext uri="{BB962C8B-B14F-4D97-AF65-F5344CB8AC3E}">
        <p14:creationId xmlns:p14="http://schemas.microsoft.com/office/powerpoint/2010/main" val="32810227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64A8FB-C2C9-B54A-F52D-FCECDC23A6C6}"/>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38AE6B8C-A174-90E7-21FE-27A131FAEBF0}"/>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B2035EAB-FE47-EC8E-70C7-5A84BA464A6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C80E5A84-0D9B-B7E8-49CC-47005FDDE9A0}"/>
              </a:ext>
            </a:extLst>
          </p:cNvPr>
          <p:cNvSpPr txBox="1"/>
          <p:nvPr/>
        </p:nvSpPr>
        <p:spPr>
          <a:xfrm>
            <a:off x="37080" y="93786"/>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Ναρκομανή έμβρυα – ναρκομανή νεογνά </a:t>
            </a:r>
          </a:p>
        </p:txBody>
      </p:sp>
      <p:sp>
        <p:nvSpPr>
          <p:cNvPr id="99" name="TextBox 98">
            <a:extLst>
              <a:ext uri="{FF2B5EF4-FFF2-40B4-BE49-F238E27FC236}">
                <a16:creationId xmlns:a16="http://schemas.microsoft.com/office/drawing/2014/main" id="{2A57164E-B5C7-6D85-EA03-7DF5654409B0}"/>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0070C0"/>
                </a:solidFill>
              </a:rPr>
              <a:t>Οι</a:t>
            </a:r>
            <a:r>
              <a:rPr kumimoji="0" lang="el-GR" sz="2400" i="0" u="none" strike="noStrike" kern="1200" cap="none" spc="0" normalizeH="0" baseline="0" noProof="0" dirty="0">
                <a:ln>
                  <a:noFill/>
                </a:ln>
                <a:solidFill>
                  <a:srgbClr val="0070C0"/>
                </a:solidFill>
                <a:effectLst/>
                <a:uLnTx/>
                <a:uFillTx/>
                <a:ea typeface="+mn-ea"/>
                <a:cs typeface="+mn-cs"/>
              </a:rPr>
              <a:t> μητέρες κάνουν χρήση </a:t>
            </a:r>
            <a:r>
              <a:rPr kumimoji="0" lang="el-GR" sz="2400" i="0" u="none" strike="noStrike" kern="1200" cap="none" spc="0" normalizeH="0" baseline="0" noProof="0" dirty="0" err="1">
                <a:ln>
                  <a:noFill/>
                </a:ln>
                <a:solidFill>
                  <a:srgbClr val="0070C0"/>
                </a:solidFill>
                <a:effectLst/>
                <a:uLnTx/>
                <a:uFillTx/>
                <a:ea typeface="+mn-ea"/>
                <a:cs typeface="+mn-cs"/>
              </a:rPr>
              <a:t>εξαρτησιογόνων</a:t>
            </a:r>
            <a:r>
              <a:rPr kumimoji="0" lang="el-GR" sz="2400" i="0" u="none" strike="noStrike" kern="1200" cap="none" spc="0" normalizeH="0" baseline="0" noProof="0" dirty="0">
                <a:ln>
                  <a:noFill/>
                </a:ln>
                <a:solidFill>
                  <a:srgbClr val="0070C0"/>
                </a:solidFill>
                <a:effectLst/>
                <a:uLnTx/>
                <a:uFillTx/>
                <a:ea typeface="+mn-ea"/>
                <a:cs typeface="+mn-cs"/>
              </a:rPr>
              <a:t> ουσιών στην εγκυμοσύνη και στο θηλασμό.  </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i="0" u="none" strike="noStrike" kern="1200" cap="none" spc="0" normalizeH="0" baseline="0" noProof="0" dirty="0">
              <a:ln>
                <a:noFill/>
              </a:ln>
              <a:solidFill>
                <a:srgbClr val="0070C0"/>
              </a:solidFill>
              <a:effectLst/>
              <a:uLnTx/>
              <a:uFillTx/>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Συμπτώματα:</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i="0" u="none" strike="noStrike" kern="1200" cap="none" spc="0" normalizeH="0" baseline="0" noProof="0" dirty="0">
                <a:ln>
                  <a:noFill/>
                </a:ln>
                <a:solidFill>
                  <a:srgbClr val="0070C0"/>
                </a:solidFill>
                <a:effectLst/>
                <a:uLnTx/>
                <a:uFillTx/>
                <a:ea typeface="+mn-ea"/>
                <a:cs typeface="+mn-cs"/>
              </a:rPr>
              <a:t>Ευερέθιστα, νευρικά, δύστροπα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i="0" u="none" strike="noStrike" kern="1200" cap="none" spc="0" normalizeH="0" baseline="0" noProof="0" dirty="0">
                <a:ln>
                  <a:noFill/>
                </a:ln>
                <a:solidFill>
                  <a:srgbClr val="0070C0"/>
                </a:solidFill>
                <a:effectLst/>
                <a:uLnTx/>
                <a:uFillTx/>
                <a:ea typeface="+mn-ea"/>
                <a:cs typeface="+mn-cs"/>
              </a:rPr>
              <a:t>με υψηλό πυρετό ή και εφίδρωση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i="0" u="none" strike="noStrike" kern="1200" cap="none" spc="0" normalizeH="0" baseline="0" noProof="0" dirty="0">
                <a:ln>
                  <a:noFill/>
                </a:ln>
                <a:solidFill>
                  <a:srgbClr val="0070C0"/>
                </a:solidFill>
                <a:effectLst/>
                <a:uLnTx/>
                <a:uFillTx/>
                <a:ea typeface="+mn-ea"/>
                <a:cs typeface="+mn-cs"/>
              </a:rPr>
              <a:t>Γκρινιάζουν, δυσκολία στο φαγητό, ασταθή μωρά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i="0" u="none" strike="noStrike" kern="1200" cap="none" spc="0" normalizeH="0" baseline="0" noProof="0" dirty="0">
                <a:ln>
                  <a:noFill/>
                </a:ln>
                <a:solidFill>
                  <a:srgbClr val="0070C0"/>
                </a:solidFill>
                <a:effectLst/>
                <a:uLnTx/>
                <a:uFillTx/>
                <a:ea typeface="+mn-ea"/>
                <a:cs typeface="+mn-cs"/>
              </a:rPr>
              <a:t>κίνδυνος ηπατίτιδας, σύφιλης και γονοκοκκικής λοιμώξεως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i="0" u="none" strike="noStrike" kern="1200" cap="none" spc="0" normalizeH="0" baseline="0" noProof="0" dirty="0">
                <a:ln>
                  <a:noFill/>
                </a:ln>
                <a:solidFill>
                  <a:srgbClr val="0070C0"/>
                </a:solidFill>
                <a:effectLst/>
                <a:uLnTx/>
                <a:uFillTx/>
                <a:ea typeface="+mn-ea"/>
                <a:cs typeface="+mn-cs"/>
              </a:rPr>
              <a:t>λιποβαρές κατά τη γέννηση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i="0" u="none" strike="noStrike" kern="1200" cap="none" spc="0" normalizeH="0" baseline="0" noProof="0" dirty="0">
                <a:ln>
                  <a:noFill/>
                </a:ln>
                <a:solidFill>
                  <a:srgbClr val="0070C0"/>
                </a:solidFill>
                <a:effectLst/>
                <a:uLnTx/>
                <a:uFillTx/>
                <a:ea typeface="+mn-ea"/>
                <a:cs typeface="+mn-cs"/>
              </a:rPr>
              <a:t>Οστική ωρίμανση καθυστερημένη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i="0" u="none" strike="noStrike" kern="1200" cap="none" spc="0" normalizeH="0" baseline="0" noProof="0" dirty="0">
                <a:ln>
                  <a:noFill/>
                </a:ln>
                <a:solidFill>
                  <a:srgbClr val="0070C0"/>
                </a:solidFill>
                <a:effectLst/>
                <a:uLnTx/>
                <a:uFillTx/>
                <a:ea typeface="+mn-ea"/>
                <a:cs typeface="+mn-cs"/>
              </a:rPr>
              <a:t>Φαινόμενα στέρησης νεογνό σε 24-48 ώρες από τη γέννησή του  </a:t>
            </a:r>
          </a:p>
        </p:txBody>
      </p:sp>
    </p:spTree>
    <p:extLst>
      <p:ext uri="{BB962C8B-B14F-4D97-AF65-F5344CB8AC3E}">
        <p14:creationId xmlns:p14="http://schemas.microsoft.com/office/powerpoint/2010/main" val="920253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0CB2C9-F4C8-0FE7-5041-4133DF50F844}"/>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68F998D9-0538-2390-F286-4C0E97F0B34D}"/>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76430A3A-B2F1-504E-CDF5-B864AFCF7DB9}"/>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71DB5AC9-F861-26D1-70BB-31EDE1D1D5A4}"/>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CE7E6121-6458-CB56-9DCB-5577DF848D66}"/>
              </a:ext>
            </a:extLst>
          </p:cNvPr>
          <p:cNvSpPr txBox="1"/>
          <p:nvPr/>
        </p:nvSpPr>
        <p:spPr>
          <a:xfrm>
            <a:off x="37080" y="989969"/>
            <a:ext cx="9135000" cy="5739838"/>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Αρνητικές πλευρές τεχνολογίας</a:t>
            </a:r>
            <a:r>
              <a:rPr kumimoji="0" lang="el-GR" sz="2400" b="1" i="0" u="none" strike="noStrike" kern="1200" cap="none" spc="0" normalizeH="0" baseline="0" noProof="0" dirty="0">
                <a:ln>
                  <a:noFill/>
                </a:ln>
                <a:solidFill>
                  <a:srgbClr val="0070C0"/>
                </a:solidFill>
                <a:effectLst/>
                <a:uLnTx/>
                <a:uFillTx/>
                <a:ea typeface="+mn-ea"/>
                <a:cs typeface="+mn-cs"/>
              </a:rPr>
              <a:t>:</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Υλικά αγαθά, </a:t>
            </a:r>
            <a:r>
              <a:rPr lang="el-GR" sz="2400" dirty="0">
                <a:solidFill>
                  <a:srgbClr val="0070C0"/>
                </a:solidFill>
              </a:rPr>
              <a:t>ευ</a:t>
            </a:r>
            <a:r>
              <a:rPr kumimoji="0" lang="el-GR" sz="2400" b="0" i="0" u="none" strike="noStrike" kern="1200" cap="none" spc="0" normalizeH="0" baseline="0" noProof="0" dirty="0" err="1">
                <a:ln>
                  <a:noFill/>
                </a:ln>
                <a:solidFill>
                  <a:srgbClr val="0070C0"/>
                </a:solidFill>
                <a:effectLst/>
                <a:uLnTx/>
                <a:uFillTx/>
                <a:ea typeface="+mn-ea"/>
                <a:cs typeface="+mn-cs"/>
              </a:rPr>
              <a:t>μάρεια</a:t>
            </a:r>
            <a:r>
              <a:rPr kumimoji="0" lang="el-GR" sz="2400" b="0" i="0" u="none" strike="noStrike" kern="1200" cap="none" spc="0" normalizeH="0" baseline="0" noProof="0" dirty="0">
                <a:ln>
                  <a:noFill/>
                </a:ln>
                <a:solidFill>
                  <a:srgbClr val="0070C0"/>
                </a:solidFill>
                <a:effectLst/>
                <a:uLnTx/>
                <a:uFillTx/>
                <a:ea typeface="+mn-ea"/>
                <a:cs typeface="+mn-cs"/>
              </a:rPr>
              <a:t>, αδιαφορία για ψυχική καλλιέργεια και προβληματισμό, ορθολογισμός.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Κλονισμός ψυχικής και σωματικής υγείας από μόλυνση περιβάλλοντος</a:t>
            </a:r>
            <a:r>
              <a:rPr lang="el-GR" sz="2400" dirty="0">
                <a:solidFill>
                  <a:srgbClr val="0070C0"/>
                </a:solidFill>
              </a:rPr>
              <a:t>, αγωνία απόκτησης υλικών αγαθών, ανασφάλεια, αλλοτρίωση, ψυχοπαθολογικές καταστάσεις.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Μηχανοποίηση της ζωής.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Βιολογική διατάραξη φύσης.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παιδί και έφηβος αναζητούν λύσεις προβλημάτων έξω από τον εαυτό τους, με δυνάμεις τεχνολογίας.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πρόβλημα κατήχησης = η σωστή αξιολόγηση της τεχνολογίας με σκοπό τη σωτηρία του ανθρώπου.</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η πίστη δεν ανταγωνίζεται την τεχνική και τις επιστήμες</a:t>
            </a:r>
            <a:r>
              <a:rPr lang="el-GR" sz="2400" dirty="0">
                <a:solidFill>
                  <a:srgbClr val="0070C0"/>
                </a:solidFill>
                <a:latin typeface="Palatino Linotype" panose="02040502050505030304" pitchFamily="18" charset="0"/>
              </a:rPr>
              <a:t>.</a:t>
            </a: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
        <p:nvSpPr>
          <p:cNvPr id="3" name="TextBox 2">
            <a:extLst>
              <a:ext uri="{FF2B5EF4-FFF2-40B4-BE49-F238E27FC236}">
                <a16:creationId xmlns:a16="http://schemas.microsoft.com/office/drawing/2014/main" id="{7F01FE8A-B55B-C7BA-E594-0C3550A2FC8F}"/>
              </a:ext>
            </a:extLst>
          </p:cNvPr>
          <p:cNvSpPr txBox="1"/>
          <p:nvPr/>
        </p:nvSpPr>
        <p:spPr>
          <a:xfrm>
            <a:off x="205223" y="128194"/>
            <a:ext cx="8663354" cy="95410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Κατήχηση, χριστιανική αγωγή και τεχνική, τεχνολογία και τεχνοκρατία </a:t>
            </a:r>
          </a:p>
        </p:txBody>
      </p:sp>
    </p:spTree>
    <p:extLst>
      <p:ext uri="{BB962C8B-B14F-4D97-AF65-F5344CB8AC3E}">
        <p14:creationId xmlns:p14="http://schemas.microsoft.com/office/powerpoint/2010/main" val="20414307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445FD-4E25-0BA7-B0F1-ECA9F8B31A25}"/>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3F6F3FCF-6A95-1FA1-3F96-6AA6FAD6286D}"/>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6471DC21-9C78-CE43-22A7-74765D1BD546}"/>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9075EDF8-6099-2D2F-92C3-0495A688EF9C}"/>
              </a:ext>
            </a:extLst>
          </p:cNvPr>
          <p:cNvSpPr txBox="1"/>
          <p:nvPr/>
        </p:nvSpPr>
        <p:spPr>
          <a:xfrm>
            <a:off x="51480" y="93786"/>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Ναρκομανή έμβρυα – ναρκομανή νεογνά</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Νεογνικά συμπτώματα στέρησης  </a:t>
            </a:r>
          </a:p>
        </p:txBody>
      </p:sp>
      <p:sp>
        <p:nvSpPr>
          <p:cNvPr id="99" name="TextBox 98">
            <a:extLst>
              <a:ext uri="{FF2B5EF4-FFF2-40B4-BE49-F238E27FC236}">
                <a16:creationId xmlns:a16="http://schemas.microsoft.com/office/drawing/2014/main" id="{B7EEB14C-9DF9-E7EA-DE94-5753053A2924}"/>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i="0" u="none" strike="noStrike" kern="1200" cap="none" spc="0" normalizeH="0" baseline="0" noProof="0" dirty="0">
                <a:ln>
                  <a:noFill/>
                </a:ln>
                <a:solidFill>
                  <a:srgbClr val="0070C0"/>
                </a:solidFill>
                <a:effectLst/>
                <a:uLnTx/>
                <a:uFillTx/>
                <a:ea typeface="+mn-ea"/>
                <a:cs typeface="+mn-cs"/>
              </a:rPr>
              <a:t>διαταραχές ρυθμού ύπνο</a:t>
            </a:r>
            <a:r>
              <a:rPr lang="el-GR" sz="2400" dirty="0">
                <a:solidFill>
                  <a:srgbClr val="0070C0"/>
                </a:solidFill>
              </a:rPr>
              <a:t>υ</a:t>
            </a:r>
            <a:r>
              <a:rPr kumimoji="0" lang="el-GR" sz="2400" i="0" u="none" strike="noStrike" kern="1200" cap="none" spc="0" normalizeH="0" baseline="0" noProof="0" dirty="0">
                <a:ln>
                  <a:noFill/>
                </a:ln>
                <a:solidFill>
                  <a:srgbClr val="0070C0"/>
                </a:solidFill>
                <a:effectLst/>
                <a:uLnTx/>
                <a:uFillTx/>
                <a:ea typeface="+mn-ea"/>
                <a:cs typeface="+mn-cs"/>
              </a:rPr>
              <a:t>-εγρήγορσης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i="0" u="none" strike="noStrike" kern="1200" cap="none" spc="0" normalizeH="0" baseline="0" noProof="0" dirty="0">
                <a:ln>
                  <a:noFill/>
                </a:ln>
                <a:solidFill>
                  <a:srgbClr val="0070C0"/>
                </a:solidFill>
                <a:effectLst/>
                <a:uLnTx/>
                <a:uFillTx/>
                <a:ea typeface="+mn-ea"/>
                <a:cs typeface="+mn-cs"/>
              </a:rPr>
              <a:t>Πυρετός, εφίδρωση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i="0" u="none" strike="noStrike" kern="1200" cap="none" spc="0" normalizeH="0" baseline="0" noProof="0" dirty="0">
                <a:ln>
                  <a:noFill/>
                </a:ln>
                <a:solidFill>
                  <a:srgbClr val="0070C0"/>
                </a:solidFill>
                <a:effectLst/>
                <a:uLnTx/>
                <a:uFillTx/>
                <a:ea typeface="+mn-ea"/>
                <a:cs typeface="+mn-cs"/>
              </a:rPr>
              <a:t>συχνό κλάμα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lang="el-GR" sz="2400" dirty="0">
                <a:solidFill>
                  <a:srgbClr val="0070C0"/>
                </a:solidFill>
              </a:rPr>
              <a:t>υ</a:t>
            </a:r>
            <a:r>
              <a:rPr kumimoji="0" lang="el-GR" sz="2400" i="0" u="none" strike="noStrike" kern="1200" cap="none" spc="0" normalizeH="0" baseline="0" noProof="0" dirty="0" err="1">
                <a:ln>
                  <a:noFill/>
                </a:ln>
                <a:solidFill>
                  <a:srgbClr val="0070C0"/>
                </a:solidFill>
                <a:effectLst/>
                <a:uLnTx/>
                <a:uFillTx/>
                <a:ea typeface="+mn-ea"/>
                <a:cs typeface="+mn-cs"/>
              </a:rPr>
              <a:t>περτονία</a:t>
            </a:r>
            <a:r>
              <a:rPr kumimoji="0" lang="el-GR" sz="2400" i="0" u="none" strike="noStrike" kern="1200" cap="none" spc="0" normalizeH="0" baseline="0" noProof="0" dirty="0">
                <a:ln>
                  <a:noFill/>
                </a:ln>
                <a:solidFill>
                  <a:srgbClr val="0070C0"/>
                </a:solidFill>
                <a:effectLst/>
                <a:uLnTx/>
                <a:uFillTx/>
                <a:ea typeface="+mn-ea"/>
                <a:cs typeface="+mn-cs"/>
              </a:rPr>
              <a:t>, ταχύπνοια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i="0" u="none" strike="noStrike" kern="1200" cap="none" spc="0" normalizeH="0" baseline="0" noProof="0" dirty="0">
                <a:ln>
                  <a:noFill/>
                </a:ln>
                <a:solidFill>
                  <a:srgbClr val="0070C0"/>
                </a:solidFill>
                <a:effectLst/>
                <a:uLnTx/>
                <a:uFillTx/>
                <a:ea typeface="+mn-ea"/>
                <a:cs typeface="+mn-cs"/>
              </a:rPr>
              <a:t>αύξηση αντανακλαστικών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i="0" u="none" strike="noStrike" kern="1200" cap="none" spc="0" normalizeH="0" baseline="0" noProof="0" dirty="0">
                <a:ln>
                  <a:noFill/>
                </a:ln>
                <a:solidFill>
                  <a:srgbClr val="0070C0"/>
                </a:solidFill>
                <a:effectLst/>
                <a:uLnTx/>
                <a:uFillTx/>
                <a:ea typeface="+mn-ea"/>
                <a:cs typeface="+mn-cs"/>
              </a:rPr>
              <a:t>αυξημένες ανάγκες θηλασμού</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lang="el-GR" sz="2400" dirty="0">
                <a:solidFill>
                  <a:srgbClr val="0070C0"/>
                </a:solidFill>
              </a:rPr>
              <a:t>ε</a:t>
            </a:r>
            <a:r>
              <a:rPr kumimoji="0" lang="el-GR" sz="2400" i="0" u="none" strike="noStrike" kern="1200" cap="none" spc="0" normalizeH="0" baseline="0" noProof="0" dirty="0" err="1">
                <a:ln>
                  <a:noFill/>
                </a:ln>
                <a:solidFill>
                  <a:srgbClr val="0070C0"/>
                </a:solidFill>
                <a:effectLst/>
                <a:uLnTx/>
                <a:uFillTx/>
                <a:ea typeface="+mn-ea"/>
                <a:cs typeface="+mn-cs"/>
              </a:rPr>
              <a:t>υερεθιστότητα</a:t>
            </a:r>
            <a:r>
              <a:rPr kumimoji="0" lang="el-GR" sz="2400" i="0" u="none" strike="noStrike" kern="1200" cap="none" spc="0" normalizeH="0" baseline="0" noProof="0" dirty="0">
                <a:ln>
                  <a:noFill/>
                </a:ln>
                <a:solidFill>
                  <a:srgbClr val="0070C0"/>
                </a:solidFill>
                <a:effectLst/>
                <a:uLnTx/>
                <a:uFillTx/>
                <a:ea typeface="+mn-ea"/>
                <a:cs typeface="+mn-cs"/>
              </a:rPr>
              <a:t>, τρόμος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i="0" u="none" strike="noStrike" kern="1200" cap="none" spc="0" normalizeH="0" baseline="0" noProof="0" dirty="0">
                <a:ln>
                  <a:noFill/>
                </a:ln>
                <a:solidFill>
                  <a:srgbClr val="0070C0"/>
                </a:solidFill>
                <a:effectLst/>
                <a:uLnTx/>
                <a:uFillTx/>
                <a:ea typeface="+mn-ea"/>
                <a:cs typeface="+mn-cs"/>
              </a:rPr>
              <a:t>διέγερση ή σπασμοί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i="0" u="none" strike="noStrike" kern="1200" cap="none" spc="0" normalizeH="0" baseline="0" noProof="0" dirty="0">
                <a:ln>
                  <a:noFill/>
                </a:ln>
                <a:solidFill>
                  <a:srgbClr val="0070C0"/>
                </a:solidFill>
                <a:effectLst/>
                <a:uLnTx/>
                <a:uFillTx/>
                <a:ea typeface="+mn-ea"/>
                <a:cs typeface="+mn-cs"/>
              </a:rPr>
              <a:t>ρινική συμφόρηση, φτερνίσματα </a:t>
            </a:r>
            <a:r>
              <a:rPr lang="el-GR" sz="2400" dirty="0">
                <a:solidFill>
                  <a:srgbClr val="0070C0"/>
                </a:solidFill>
              </a:rPr>
              <a:t>ή </a:t>
            </a:r>
            <a:r>
              <a:rPr kumimoji="0" lang="el-GR" sz="2400" i="0" u="none" strike="noStrike" kern="1200" cap="none" spc="0" normalizeH="0" baseline="0" noProof="0" dirty="0">
                <a:ln>
                  <a:noFill/>
                </a:ln>
                <a:solidFill>
                  <a:srgbClr val="0070C0"/>
                </a:solidFill>
                <a:effectLst/>
                <a:uLnTx/>
                <a:uFillTx/>
                <a:ea typeface="+mn-ea"/>
                <a:cs typeface="+mn-cs"/>
              </a:rPr>
              <a:t>χασμουρητά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lang="el-GR" sz="2400" dirty="0">
                <a:solidFill>
                  <a:srgbClr val="0070C0"/>
                </a:solidFill>
              </a:rPr>
              <a:t>β</a:t>
            </a:r>
            <a:r>
              <a:rPr kumimoji="0" lang="el-GR" sz="2400" i="0" u="none" strike="noStrike" kern="1200" cap="none" spc="0" normalizeH="0" baseline="0" noProof="0" dirty="0" err="1">
                <a:ln>
                  <a:noFill/>
                </a:ln>
                <a:solidFill>
                  <a:srgbClr val="0070C0"/>
                </a:solidFill>
                <a:effectLst/>
                <a:uLnTx/>
                <a:uFillTx/>
                <a:ea typeface="+mn-ea"/>
                <a:cs typeface="+mn-cs"/>
              </a:rPr>
              <a:t>ουλιμία</a:t>
            </a:r>
            <a:r>
              <a:rPr kumimoji="0" lang="el-GR" sz="2400" i="0" u="none" strike="noStrike" kern="1200" cap="none" spc="0" normalizeH="0" baseline="0" noProof="0" dirty="0">
                <a:ln>
                  <a:noFill/>
                </a:ln>
                <a:solidFill>
                  <a:srgbClr val="0070C0"/>
                </a:solidFill>
                <a:effectLst/>
                <a:uLnTx/>
                <a:uFillTx/>
                <a:ea typeface="+mn-ea"/>
                <a:cs typeface="+mn-cs"/>
              </a:rPr>
              <a:t>, εμετοί, διάρροια και αφυδάτωση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i="0" u="none" strike="noStrike" kern="1200" cap="none" spc="0" normalizeH="0" baseline="0" noProof="0" dirty="0">
                <a:ln>
                  <a:noFill/>
                </a:ln>
                <a:solidFill>
                  <a:srgbClr val="0070C0"/>
                </a:solidFill>
                <a:effectLst/>
                <a:uLnTx/>
                <a:uFillTx/>
                <a:ea typeface="+mn-ea"/>
                <a:cs typeface="+mn-cs"/>
              </a:rPr>
              <a:t>απώλεια βάρους  </a:t>
            </a:r>
          </a:p>
        </p:txBody>
      </p:sp>
    </p:spTree>
    <p:extLst>
      <p:ext uri="{BB962C8B-B14F-4D97-AF65-F5344CB8AC3E}">
        <p14:creationId xmlns:p14="http://schemas.microsoft.com/office/powerpoint/2010/main" val="20170608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AC56F0-6D97-BE5D-1E2B-8023E3A54D3F}"/>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1D8993E8-599C-5974-AF11-BB238BA6ACB9}"/>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87D41100-C6F2-2E6B-BB9B-6C67B5011D3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7B970B3A-21C3-10A7-21AA-38B8B458F5B2}"/>
              </a:ext>
            </a:extLst>
          </p:cNvPr>
          <p:cNvSpPr txBox="1"/>
          <p:nvPr/>
        </p:nvSpPr>
        <p:spPr>
          <a:xfrm>
            <a:off x="658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Εξαρτημένοι νέοι </a:t>
            </a:r>
          </a:p>
        </p:txBody>
      </p:sp>
      <p:sp>
        <p:nvSpPr>
          <p:cNvPr id="99" name="TextBox 98">
            <a:extLst>
              <a:ext uri="{FF2B5EF4-FFF2-40B4-BE49-F238E27FC236}">
                <a16:creationId xmlns:a16="http://schemas.microsoft.com/office/drawing/2014/main" id="{0F87513E-97D5-1005-E723-D3E533FA00CC}"/>
              </a:ext>
            </a:extLst>
          </p:cNvPr>
          <p:cNvSpPr txBox="1"/>
          <p:nvPr/>
        </p:nvSpPr>
        <p:spPr>
          <a:xfrm>
            <a:off x="22680" y="1028005"/>
            <a:ext cx="9135000" cy="5646053"/>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Γάλλος αστυνομικός: «βλέπουμε τον φοβερόν αυτόν κίνδυνο να εξαπλώνεται χωρίς να μπορούμε να αντιδράσουμε αποτελεσματικά».</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Σε διεθνή κλίμακα οι προσπάθειες των ειδικών φαίνονται να απέτυχαν.</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i="0" u="none" strike="noStrike" kern="1200" cap="none" spc="0" normalizeH="0" baseline="0" noProof="0" dirty="0">
                <a:ln>
                  <a:noFill/>
                </a:ln>
                <a:solidFill>
                  <a:srgbClr val="0070C0"/>
                </a:solidFill>
                <a:effectLst/>
                <a:uLnTx/>
                <a:uFillTx/>
                <a:ea typeface="+mn-ea"/>
                <a:cs typeface="+mn-cs"/>
              </a:rPr>
              <a:t>Το λαθρεμπόριο </a:t>
            </a:r>
            <a:r>
              <a:rPr kumimoji="0" lang="el-GR" sz="2400" i="0" u="none" strike="noStrike" kern="1200" cap="none" spc="0" normalizeH="0" baseline="0" noProof="0" dirty="0" err="1">
                <a:ln>
                  <a:noFill/>
                </a:ln>
                <a:solidFill>
                  <a:srgbClr val="0070C0"/>
                </a:solidFill>
                <a:effectLst/>
                <a:uLnTx/>
                <a:uFillTx/>
                <a:ea typeface="+mn-ea"/>
                <a:cs typeface="+mn-cs"/>
              </a:rPr>
              <a:t>εξαρτησιογόνων</a:t>
            </a:r>
            <a:r>
              <a:rPr kumimoji="0" lang="el-GR" sz="2400" i="0" u="none" strike="noStrike" kern="1200" cap="none" spc="0" normalizeH="0" baseline="0" noProof="0" dirty="0">
                <a:ln>
                  <a:noFill/>
                </a:ln>
                <a:solidFill>
                  <a:srgbClr val="0070C0"/>
                </a:solidFill>
                <a:effectLst/>
                <a:uLnTx/>
                <a:uFillTx/>
                <a:ea typeface="+mn-ea"/>
                <a:cs typeface="+mn-cs"/>
              </a:rPr>
              <a:t> ουσιών είναι αδύνατο να ελεγχθεί και να αναχαιτιστεί.</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Ε</a:t>
            </a:r>
            <a:r>
              <a:rPr kumimoji="0" lang="el-GR" sz="2400" i="0" u="none" strike="noStrike" kern="1200" cap="none" spc="0" normalizeH="0" baseline="0" noProof="0" dirty="0" err="1">
                <a:ln>
                  <a:noFill/>
                </a:ln>
                <a:solidFill>
                  <a:srgbClr val="0070C0"/>
                </a:solidFill>
                <a:effectLst/>
                <a:uLnTx/>
                <a:uFillTx/>
                <a:ea typeface="+mn-ea"/>
                <a:cs typeface="+mn-cs"/>
              </a:rPr>
              <a:t>ξαρτησιογόνες</a:t>
            </a:r>
            <a:r>
              <a:rPr kumimoji="0" lang="el-GR" sz="2400" i="0" u="none" strike="noStrike" kern="1200" cap="none" spc="0" normalizeH="0" baseline="0" noProof="0" dirty="0">
                <a:ln>
                  <a:noFill/>
                </a:ln>
                <a:solidFill>
                  <a:srgbClr val="0070C0"/>
                </a:solidFill>
                <a:effectLst/>
                <a:uLnTx/>
                <a:uFillTx/>
                <a:ea typeface="+mn-ea"/>
                <a:cs typeface="+mn-cs"/>
              </a:rPr>
              <a:t> ουσίες = από τις μεγαλύτερες παγίδες της εποχής μας, γιατί σκοτώνουν και εκμηδενίζουν με παραπλανητικό τρόπο ζωές που βρίσκονται σε πλήρη εξέλιξη. </a:t>
            </a:r>
          </a:p>
        </p:txBody>
      </p:sp>
    </p:spTree>
    <p:extLst>
      <p:ext uri="{BB962C8B-B14F-4D97-AF65-F5344CB8AC3E}">
        <p14:creationId xmlns:p14="http://schemas.microsoft.com/office/powerpoint/2010/main" val="27958521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55335-40AD-A785-3CAB-D43A2A400C8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2183F81-C0BF-BC2E-D36C-42F9DBBEF136}"/>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53E44CC4-9AF1-95BA-4451-E2DC696B975B}"/>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8ED6C07-1ED6-00E8-6F63-25194FF4C3A4}"/>
              </a:ext>
            </a:extLst>
          </p:cNvPr>
          <p:cNvSpPr txBox="1"/>
          <p:nvPr/>
        </p:nvSpPr>
        <p:spPr>
          <a:xfrm>
            <a:off x="370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Αίτια χρήσης </a:t>
            </a:r>
            <a:r>
              <a:rPr kumimoji="0" lang="el-GR" sz="2800" b="0" i="0" u="none" strike="noStrike" kern="1200" cap="none" spc="0" normalizeH="0" baseline="0" noProof="0" dirty="0" err="1">
                <a:ln>
                  <a:noFill/>
                </a:ln>
                <a:solidFill>
                  <a:srgbClr val="FFFFFF"/>
                </a:solidFill>
                <a:effectLst/>
                <a:uLnTx/>
                <a:uFillTx/>
                <a:latin typeface="+mj-lt"/>
                <a:ea typeface="+mn-ea"/>
                <a:cs typeface="+mn-cs"/>
              </a:rPr>
              <a:t>εξαρτησιογόνων</a:t>
            </a:r>
            <a:r>
              <a:rPr kumimoji="0" lang="el-GR" sz="2800" b="0" i="0" u="none" strike="noStrike" kern="1200" cap="none" spc="0" normalizeH="0" baseline="0" noProof="0" dirty="0">
                <a:ln>
                  <a:noFill/>
                </a:ln>
                <a:solidFill>
                  <a:srgbClr val="FFFFFF"/>
                </a:solidFill>
                <a:effectLst/>
                <a:uLnTx/>
                <a:uFillTx/>
                <a:latin typeface="+mj-lt"/>
                <a:ea typeface="+mn-ea"/>
                <a:cs typeface="+mn-cs"/>
              </a:rPr>
              <a:t> ουσιών </a:t>
            </a:r>
          </a:p>
        </p:txBody>
      </p:sp>
      <p:sp>
        <p:nvSpPr>
          <p:cNvPr id="99" name="TextBox 98">
            <a:extLst>
              <a:ext uri="{FF2B5EF4-FFF2-40B4-BE49-F238E27FC236}">
                <a16:creationId xmlns:a16="http://schemas.microsoft.com/office/drawing/2014/main" id="{14C9632E-01A6-A30B-B910-84B23978D6C6}"/>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κρίση αξιών και πολιτισμού</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 διάλυση οικογένειας</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ά</a:t>
            </a:r>
            <a:r>
              <a:rPr kumimoji="0" lang="el-GR" sz="2400" i="0" u="none" strike="noStrike" kern="1200" cap="none" spc="0" normalizeH="0" baseline="0" noProof="0" dirty="0" err="1">
                <a:ln>
                  <a:noFill/>
                </a:ln>
                <a:solidFill>
                  <a:srgbClr val="0070C0"/>
                </a:solidFill>
                <a:effectLst/>
                <a:uLnTx/>
                <a:uFillTx/>
                <a:ea typeface="+mn-ea"/>
                <a:cs typeface="+mn-cs"/>
              </a:rPr>
              <a:t>γχος</a:t>
            </a:r>
            <a:r>
              <a:rPr kumimoji="0" lang="el-GR" sz="2400" i="0" u="none" strike="noStrike" kern="1200" cap="none" spc="0" normalizeH="0" baseline="0" noProof="0" dirty="0">
                <a:ln>
                  <a:noFill/>
                </a:ln>
                <a:solidFill>
                  <a:srgbClr val="0070C0"/>
                </a:solidFill>
                <a:effectLst/>
                <a:uLnTx/>
                <a:uFillTx/>
                <a:ea typeface="+mn-ea"/>
                <a:cs typeface="+mn-cs"/>
              </a:rPr>
              <a:t>, μοναξιά μεγαλούπολης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μ</a:t>
            </a:r>
            <a:r>
              <a:rPr kumimoji="0" lang="el-GR" sz="2400" i="0" u="none" strike="noStrike" kern="1200" cap="none" spc="0" normalizeH="0" baseline="0" noProof="0" dirty="0" err="1">
                <a:ln>
                  <a:noFill/>
                </a:ln>
                <a:solidFill>
                  <a:srgbClr val="0070C0"/>
                </a:solidFill>
                <a:effectLst/>
                <a:uLnTx/>
                <a:uFillTx/>
                <a:ea typeface="+mn-ea"/>
                <a:cs typeface="+mn-cs"/>
              </a:rPr>
              <a:t>ίμηση</a:t>
            </a:r>
            <a:r>
              <a:rPr kumimoji="0" lang="el-GR" sz="2400" i="0" u="none" strike="noStrike" kern="1200" cap="none" spc="0" normalizeH="0" baseline="0" noProof="0" dirty="0">
                <a:ln>
                  <a:noFill/>
                </a:ln>
                <a:solidFill>
                  <a:srgbClr val="0070C0"/>
                </a:solidFill>
                <a:effectLst/>
                <a:uLnTx/>
                <a:uFillTx/>
                <a:ea typeface="+mn-ea"/>
                <a:cs typeface="+mn-cs"/>
              </a:rPr>
              <a:t>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έλλειψη χώρων για τον ελεύθερο χρόνο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κακή συναναστροφή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π</a:t>
            </a:r>
            <a:r>
              <a:rPr kumimoji="0" lang="el-GR" sz="2400" i="0" u="none" strike="noStrike" kern="1200" cap="none" spc="0" normalizeH="0" baseline="0" noProof="0" dirty="0" err="1">
                <a:ln>
                  <a:noFill/>
                </a:ln>
                <a:solidFill>
                  <a:srgbClr val="0070C0"/>
                </a:solidFill>
                <a:effectLst/>
                <a:uLnTx/>
                <a:uFillTx/>
                <a:ea typeface="+mn-ea"/>
                <a:cs typeface="+mn-cs"/>
              </a:rPr>
              <a:t>εριέργεια</a:t>
            </a:r>
            <a:r>
              <a:rPr kumimoji="0" lang="el-GR" sz="2400" i="0" u="none" strike="noStrike" kern="1200" cap="none" spc="0" normalizeH="0" baseline="0" noProof="0" dirty="0">
                <a:ln>
                  <a:noFill/>
                </a:ln>
                <a:solidFill>
                  <a:srgbClr val="0070C0"/>
                </a:solidFill>
                <a:effectLst/>
                <a:uLnTx/>
                <a:uFillTx/>
                <a:ea typeface="+mn-ea"/>
                <a:cs typeface="+mn-cs"/>
              </a:rPr>
              <a:t>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έλλειψη σωστής και υπεύθυνης πληροφόρησης </a:t>
            </a:r>
          </a:p>
        </p:txBody>
      </p:sp>
    </p:spTree>
    <p:extLst>
      <p:ext uri="{BB962C8B-B14F-4D97-AF65-F5344CB8AC3E}">
        <p14:creationId xmlns:p14="http://schemas.microsoft.com/office/powerpoint/2010/main" val="8303085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B00A7F-3D01-D4DA-3F41-A6CF9FBB3F2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B226CD01-851E-48C5-0800-6992C90DAEAA}"/>
              </a:ext>
            </a:extLst>
          </p:cNvPr>
          <p:cNvPicPr/>
          <p:nvPr/>
        </p:nvPicPr>
        <p:blipFill>
          <a:blip r:embed="rId2"/>
          <a:stretch/>
        </p:blipFill>
        <p:spPr>
          <a:xfrm>
            <a:off x="37080" y="0"/>
            <a:ext cx="9143280" cy="6857280"/>
          </a:xfrm>
          <a:prstGeom prst="rect">
            <a:avLst/>
          </a:prstGeom>
          <a:noFill/>
          <a:ln w="0">
            <a:noFill/>
          </a:ln>
        </p:spPr>
      </p:pic>
      <p:sp>
        <p:nvSpPr>
          <p:cNvPr id="97" name="11 - TextBox 11">
            <a:extLst>
              <a:ext uri="{FF2B5EF4-FFF2-40B4-BE49-F238E27FC236}">
                <a16:creationId xmlns:a16="http://schemas.microsoft.com/office/drawing/2014/main" id="{5A130978-6849-1D27-FE76-A88B60A2A6D2}"/>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5CD9AB8E-6093-1C14-8406-C94E57D669F9}"/>
              </a:ext>
            </a:extLst>
          </p:cNvPr>
          <p:cNvSpPr txBox="1"/>
          <p:nvPr/>
        </p:nvSpPr>
        <p:spPr>
          <a:xfrm>
            <a:off x="37080" y="93786"/>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Αντιμετώπιση / πρόληψη </a:t>
            </a:r>
          </a:p>
        </p:txBody>
      </p:sp>
      <p:sp>
        <p:nvSpPr>
          <p:cNvPr id="99" name="TextBox 98">
            <a:extLst>
              <a:ext uri="{FF2B5EF4-FFF2-40B4-BE49-F238E27FC236}">
                <a16:creationId xmlns:a16="http://schemas.microsoft.com/office/drawing/2014/main" id="{F49EEF8D-87D9-B8DA-CBB7-66D61F41E9A4}"/>
              </a:ext>
            </a:extLst>
          </p:cNvPr>
          <p:cNvSpPr txBox="1"/>
          <p:nvPr/>
        </p:nvSpPr>
        <p:spPr>
          <a:xfrm>
            <a:off x="45360" y="1027645"/>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παραίτητη</a:t>
            </a:r>
            <a:r>
              <a:rPr kumimoji="0" lang="el-GR" sz="2400" b="0" i="0" u="none" strike="noStrike" kern="1200" cap="none" spc="0" normalizeH="0" baseline="0" noProof="0" dirty="0">
                <a:ln>
                  <a:noFill/>
                </a:ln>
                <a:solidFill>
                  <a:srgbClr val="0070C0"/>
                </a:solidFill>
                <a:effectLst/>
                <a:uLnTx/>
                <a:uFillTx/>
                <a:ea typeface="+mn-ea"/>
                <a:cs typeface="+mn-cs"/>
              </a:rPr>
              <a:t> η συνεργασία υπεύθυνων φορέων (κράτους, σχολείου, μέσων μαζικής επικοινωνίας, εκκλησίας, τοπικών οργανώσεων) με σκοπό την κοινή εξερεύνηση καλύτερων λύσεων.</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Καταβολή προσπάθειας και από τον ίδιο τον νέο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να εκτιμήσει τα όμορφα νεανικά του χρόνια,</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ν</a:t>
            </a:r>
            <a:r>
              <a:rPr kumimoji="0" lang="el-GR" sz="2400" b="0" i="0" u="none" strike="noStrike" kern="1200" cap="none" spc="0" normalizeH="0" baseline="0" noProof="0" dirty="0">
                <a:ln>
                  <a:noFill/>
                </a:ln>
                <a:solidFill>
                  <a:srgbClr val="0070C0"/>
                </a:solidFill>
                <a:effectLst/>
                <a:uLnTx/>
                <a:uFillTx/>
                <a:ea typeface="+mn-ea"/>
                <a:cs typeface="+mn-cs"/>
              </a:rPr>
              <a:t>α αξιοποιήσει τα ταλέντα του, αποκτώντας χρήσιμες εμπειρίες.</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Αποτελέσματα χρήσης ουσιών:</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Αύξηση δολοφονιών, ληστείες, απάτες, χουλιγκανισμός, βιασμοί, μηδενιστικές θεωρίες, αμφισβήτηση ελληνορθόδοξης στάσης και ζωής.   </a:t>
            </a:r>
          </a:p>
        </p:txBody>
      </p:sp>
    </p:spTree>
    <p:extLst>
      <p:ext uri="{BB962C8B-B14F-4D97-AF65-F5344CB8AC3E}">
        <p14:creationId xmlns:p14="http://schemas.microsoft.com/office/powerpoint/2010/main" val="10756726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A207F-23AB-7900-E480-03D53200F81F}"/>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0B7B7F6B-67EA-2D48-426E-9D7440A604C0}"/>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CBCB1958-37A5-D67B-62FC-D830DA9497FE}"/>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75355C71-8DD6-D122-AEB4-9E2504BD3EF4}"/>
              </a:ext>
            </a:extLst>
          </p:cNvPr>
          <p:cNvSpPr txBox="1"/>
          <p:nvPr/>
        </p:nvSpPr>
        <p:spPr>
          <a:xfrm>
            <a:off x="370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Εκκλησία και πρόβλημα </a:t>
            </a:r>
            <a:r>
              <a:rPr kumimoji="0" lang="el-GR" sz="2800" b="0" i="0" u="none" strike="noStrike" kern="1200" cap="none" spc="0" normalizeH="0" baseline="0" noProof="0" dirty="0" err="1">
                <a:ln>
                  <a:noFill/>
                </a:ln>
                <a:solidFill>
                  <a:srgbClr val="FFFFFF"/>
                </a:solidFill>
                <a:effectLst/>
                <a:uLnTx/>
                <a:uFillTx/>
                <a:latin typeface="+mj-lt"/>
                <a:ea typeface="+mn-ea"/>
                <a:cs typeface="+mn-cs"/>
              </a:rPr>
              <a:t>εξαρτησιογόνων</a:t>
            </a:r>
            <a:r>
              <a:rPr kumimoji="0" lang="el-GR" sz="2800" b="0" i="0" u="none" strike="noStrike" kern="1200" cap="none" spc="0" normalizeH="0" baseline="0" noProof="0" dirty="0">
                <a:ln>
                  <a:noFill/>
                </a:ln>
                <a:solidFill>
                  <a:srgbClr val="FFFFFF"/>
                </a:solidFill>
                <a:effectLst/>
                <a:uLnTx/>
                <a:uFillTx/>
                <a:latin typeface="+mj-lt"/>
                <a:ea typeface="+mn-ea"/>
                <a:cs typeface="+mn-cs"/>
              </a:rPr>
              <a:t> ουσιών  </a:t>
            </a:r>
          </a:p>
        </p:txBody>
      </p:sp>
      <p:sp>
        <p:nvSpPr>
          <p:cNvPr id="99" name="TextBox 98">
            <a:extLst>
              <a:ext uri="{FF2B5EF4-FFF2-40B4-BE49-F238E27FC236}">
                <a16:creationId xmlns:a16="http://schemas.microsoft.com/office/drawing/2014/main" id="{F7A677AA-73E0-0D86-D6A3-854556ECD524}"/>
              </a:ext>
            </a:extLst>
          </p:cNvPr>
          <p:cNvSpPr txBox="1"/>
          <p:nvPr/>
        </p:nvSpPr>
        <p:spPr>
          <a:xfrm>
            <a:off x="37080" y="1028005"/>
            <a:ext cx="9135000" cy="5646053"/>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Αξιόλογες προσπάθειες της Εκκλησίας σε παγκόσμια επίπεδο.</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Η εκκλησία αποτελεί φωτεινό φάρο που αγκαλιάζει τους εξαρτημένους με αγάπη, προστατεύει και στηρίζει τους νέους με απεριόριστες δυνάμεις ηθικές και πνευματικές (</a:t>
            </a:r>
            <a:r>
              <a:rPr lang="el-GR" sz="2400" dirty="0">
                <a:solidFill>
                  <a:srgbClr val="0070C0"/>
                </a:solidFill>
              </a:rPr>
              <a:t>χ</a:t>
            </a:r>
            <a:r>
              <a:rPr kumimoji="0" lang="el-GR" sz="2400" b="0" i="0" u="none" strike="noStrike" kern="1200" cap="none" spc="0" normalizeH="0" baseline="0" noProof="0" dirty="0" err="1">
                <a:ln>
                  <a:noFill/>
                </a:ln>
                <a:solidFill>
                  <a:srgbClr val="0070C0"/>
                </a:solidFill>
                <a:effectLst/>
                <a:uLnTx/>
                <a:uFillTx/>
                <a:ea typeface="+mn-ea"/>
                <a:cs typeface="+mn-cs"/>
              </a:rPr>
              <a:t>αρακτήρα</a:t>
            </a:r>
            <a:r>
              <a:rPr kumimoji="0" lang="el-GR" sz="2400" b="0" i="0" u="none" strike="noStrike" kern="1200" cap="none" spc="0" normalizeH="0" baseline="0" noProof="0" dirty="0">
                <a:ln>
                  <a:noFill/>
                </a:ln>
                <a:solidFill>
                  <a:srgbClr val="0070C0"/>
                </a:solidFill>
                <a:effectLst/>
                <a:uLnTx/>
                <a:uFillTx/>
                <a:ea typeface="+mn-ea"/>
                <a:cs typeface="+mn-cs"/>
              </a:rPr>
              <a:t>, προσωπικότητα).</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 Στην εκκλησία αποκτούν γερά θεμελιωμένη πίστη από όπου μπορούν να αντλούν δύναμη.</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Πρωτοβουλία εκπροσώπων της εκκλησίας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Χρήση μέσων ευρύτερης επικοινωνίας: ραδιοφωνικοί σταθμοί περιοδικά έντυπα τηλεόραση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Ν. 2161/93: Η εκκλησία σύμφωνα με το νόμο ίδρυση συμβουλευτικού σταθμούς, λειτουργεί θεραπευτικές κοινότητες, καταρτίζει προγράμματα πρόληψης.</a:t>
            </a:r>
            <a:endParaRPr kumimoji="0" 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35294956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196F06-D4BF-226A-4CD1-A0F5A7D2DCE9}"/>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F645FD4B-7C0C-9E10-7FB2-DB5695A59BA7}"/>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1975DF9E-9D63-8765-37E9-D1EA80499B89}"/>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95F34F1E-3352-37C5-AEC8-86C668750ED9}"/>
              </a:ext>
            </a:extLst>
          </p:cNvPr>
          <p:cNvSpPr txBox="1"/>
          <p:nvPr/>
        </p:nvSpPr>
        <p:spPr>
          <a:xfrm>
            <a:off x="370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Κατήχηση, Χριστιανική αγωγή και αλκοολισμός </a:t>
            </a:r>
          </a:p>
        </p:txBody>
      </p:sp>
      <p:sp>
        <p:nvSpPr>
          <p:cNvPr id="99" name="TextBox 98">
            <a:extLst>
              <a:ext uri="{FF2B5EF4-FFF2-40B4-BE49-F238E27FC236}">
                <a16:creationId xmlns:a16="http://schemas.microsoft.com/office/drawing/2014/main" id="{1C531022-BD17-56D1-EFDA-31CB1998AE94}"/>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i="0" u="none" strike="noStrike" kern="1200" cap="none" spc="0" normalizeH="0" baseline="0" noProof="0" dirty="0">
              <a:ln>
                <a:noFill/>
              </a:ln>
              <a:solidFill>
                <a:srgbClr val="0070C0"/>
              </a:solidFill>
              <a:effectLst/>
              <a:uLnTx/>
              <a:uFillTx/>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Αλκοολισμός = ασθένεια</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Εύκολος εθισμός ακόμη και από παιδιά (στατιστικά δείγματα: μέση ηλικία παιδιών που εθίζονται στο αλκοόλ 14-17 ετών</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Μεθύσι = οξεία δηλητηρίαση με οινόπνευμα</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Αλκοολισμός = η χρόνια δηλητηρίαση, ανικανότητα αντίστασης στην εσωτερική παρόρμηση</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ea typeface="+mn-ea"/>
                <a:cs typeface="+mn-cs"/>
              </a:rPr>
              <a:t>Αλκοόλ: κατατάσσεται στις σκληρές </a:t>
            </a:r>
            <a:r>
              <a:rPr kumimoji="0" lang="el-GR" sz="2400" i="0" u="none" strike="noStrike" kern="1200" cap="none" spc="0" normalizeH="0" baseline="0" noProof="0" dirty="0" err="1">
                <a:ln>
                  <a:noFill/>
                </a:ln>
                <a:solidFill>
                  <a:srgbClr val="0070C0"/>
                </a:solidFill>
                <a:effectLst/>
                <a:uLnTx/>
                <a:uFillTx/>
                <a:ea typeface="+mn-ea"/>
                <a:cs typeface="+mn-cs"/>
              </a:rPr>
              <a:t>εξαρτησιογόνες</a:t>
            </a:r>
            <a:r>
              <a:rPr kumimoji="0" lang="el-GR" sz="2400" i="0" u="none" strike="noStrike" kern="1200" cap="none" spc="0" normalizeH="0" baseline="0" noProof="0" dirty="0">
                <a:ln>
                  <a:noFill/>
                </a:ln>
                <a:solidFill>
                  <a:srgbClr val="0070C0"/>
                </a:solidFill>
                <a:effectLst/>
                <a:uLnTx/>
                <a:uFillTx/>
                <a:ea typeface="+mn-ea"/>
                <a:cs typeface="+mn-cs"/>
              </a:rPr>
              <a:t> ουσίες</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Ε</a:t>
            </a:r>
            <a:r>
              <a:rPr kumimoji="0" lang="el-GR" sz="2400" i="0" u="none" strike="noStrike" kern="1200" cap="none" spc="0" normalizeH="0" baseline="0" noProof="0" dirty="0" err="1">
                <a:ln>
                  <a:noFill/>
                </a:ln>
                <a:solidFill>
                  <a:srgbClr val="0070C0"/>
                </a:solidFill>
                <a:effectLst/>
                <a:uLnTx/>
                <a:uFillTx/>
                <a:ea typeface="+mn-ea"/>
                <a:cs typeface="+mn-cs"/>
              </a:rPr>
              <a:t>ξάρτηση</a:t>
            </a:r>
            <a:r>
              <a:rPr kumimoji="0" lang="el-GR" sz="2400" i="0" u="none" strike="noStrike" kern="1200" cap="none" spc="0" normalizeH="0" baseline="0" noProof="0" dirty="0">
                <a:ln>
                  <a:noFill/>
                </a:ln>
                <a:solidFill>
                  <a:srgbClr val="0070C0"/>
                </a:solidFill>
                <a:effectLst/>
                <a:uLnTx/>
                <a:uFillTx/>
                <a:ea typeface="+mn-ea"/>
                <a:cs typeface="+mn-cs"/>
              </a:rPr>
              <a:t> ψυχική =&gt; ευχάριστη δράση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Ε</a:t>
            </a:r>
            <a:r>
              <a:rPr kumimoji="0" lang="el-GR" sz="2400" i="0" u="none" strike="noStrike" kern="1200" cap="none" spc="0" normalizeH="0" baseline="0" noProof="0" dirty="0" err="1">
                <a:ln>
                  <a:noFill/>
                </a:ln>
                <a:solidFill>
                  <a:srgbClr val="0070C0"/>
                </a:solidFill>
                <a:effectLst/>
                <a:uLnTx/>
                <a:uFillTx/>
                <a:ea typeface="+mn-ea"/>
                <a:cs typeface="+mn-cs"/>
              </a:rPr>
              <a:t>ξάρτηση</a:t>
            </a:r>
            <a:r>
              <a:rPr kumimoji="0" lang="el-GR" sz="2400" i="0" u="none" strike="noStrike" kern="1200" cap="none" spc="0" normalizeH="0" baseline="0" noProof="0" dirty="0">
                <a:ln>
                  <a:noFill/>
                </a:ln>
                <a:solidFill>
                  <a:srgbClr val="0070C0"/>
                </a:solidFill>
                <a:effectLst/>
                <a:uLnTx/>
                <a:uFillTx/>
                <a:ea typeface="+mn-ea"/>
                <a:cs typeface="+mn-cs"/>
              </a:rPr>
              <a:t> σωματική =&gt; δυσάρεστες συνέπειες διακοπής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lang="el-GR" sz="2400" dirty="0">
              <a:solidFill>
                <a:srgbClr val="0070C0"/>
              </a:solidFill>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lang="el-GR" sz="2400" dirty="0">
              <a:solidFill>
                <a:srgbClr val="0070C0"/>
              </a:solidFill>
              <a:latin typeface="Palatino Linotype" panose="02040502050505030304" pitchFamily="18" charset="0"/>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lang="el-GR" sz="2400" dirty="0">
              <a:solidFill>
                <a:srgbClr val="0070C0"/>
              </a:solidFill>
              <a:latin typeface="Palatino Linotype" panose="02040502050505030304" pitchFamily="18" charset="0"/>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lang="el-GR" sz="2400" dirty="0">
              <a:solidFill>
                <a:srgbClr val="0070C0"/>
              </a:solidFill>
              <a:latin typeface="Palatino Linotype" panose="02040502050505030304" pitchFamily="18" charset="0"/>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rPr>
              <a:t>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kumimoji="0" lang="el-GR" sz="240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4456144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2863C9-7682-9CE3-BE81-D4056128851A}"/>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36EC9B40-83B6-995F-1BFE-52D5E324CD12}"/>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8CE7C573-6752-F531-F192-1DFB4A5734B7}"/>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E5F1C1C5-7283-29D2-6AE9-ED758896B94E}"/>
              </a:ext>
            </a:extLst>
          </p:cNvPr>
          <p:cNvSpPr txBox="1"/>
          <p:nvPr/>
        </p:nvSpPr>
        <p:spPr>
          <a:xfrm>
            <a:off x="370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800" dirty="0" err="1">
                <a:solidFill>
                  <a:srgbClr val="FFFFFF"/>
                </a:solidFill>
                <a:latin typeface="+mj-lt"/>
              </a:rPr>
              <a:t>Αί</a:t>
            </a:r>
            <a:r>
              <a:rPr kumimoji="0" lang="el-GR" sz="2800" b="0" i="0" u="none" strike="noStrike" kern="1200" cap="none" spc="0" normalizeH="0" baseline="0" noProof="0" dirty="0" err="1">
                <a:ln>
                  <a:noFill/>
                </a:ln>
                <a:solidFill>
                  <a:srgbClr val="FFFFFF"/>
                </a:solidFill>
                <a:effectLst/>
                <a:uLnTx/>
                <a:uFillTx/>
                <a:latin typeface="+mj-lt"/>
                <a:ea typeface="+mn-ea"/>
                <a:cs typeface="+mn-cs"/>
              </a:rPr>
              <a:t>τια</a:t>
            </a:r>
            <a:r>
              <a:rPr kumimoji="0" lang="el-GR" sz="2800" b="0" i="0" u="none" strike="noStrike" kern="1200" cap="none" spc="0" normalizeH="0" baseline="0" noProof="0" dirty="0">
                <a:ln>
                  <a:noFill/>
                </a:ln>
                <a:solidFill>
                  <a:srgbClr val="FFFFFF"/>
                </a:solidFill>
                <a:effectLst/>
                <a:uLnTx/>
                <a:uFillTx/>
                <a:latin typeface="+mj-lt"/>
                <a:ea typeface="+mn-ea"/>
                <a:cs typeface="+mn-cs"/>
              </a:rPr>
              <a:t> αλκοολισμού </a:t>
            </a:r>
          </a:p>
        </p:txBody>
      </p:sp>
      <p:sp>
        <p:nvSpPr>
          <p:cNvPr id="99" name="TextBox 98">
            <a:extLst>
              <a:ext uri="{FF2B5EF4-FFF2-40B4-BE49-F238E27FC236}">
                <a16:creationId xmlns:a16="http://schemas.microsoft.com/office/drawing/2014/main" id="{AC4E2023-9ACA-7285-F41C-46F86D5D022A}"/>
              </a:ext>
            </a:extLst>
          </p:cNvPr>
          <p:cNvSpPr txBox="1"/>
          <p:nvPr/>
        </p:nvSpPr>
        <p:spPr>
          <a:xfrm>
            <a:off x="37080" y="1028005"/>
            <a:ext cx="9135000" cy="5646053"/>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Δύσκολος ο εντοπισμός και  η γενίκευση.</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Κ</a:t>
            </a:r>
            <a:r>
              <a:rPr kumimoji="0" lang="el-GR" sz="2400" b="0" i="0" u="none" strike="noStrike" kern="1200" cap="none" spc="0" normalizeH="0" baseline="0" noProof="0" dirty="0" err="1">
                <a:ln>
                  <a:noFill/>
                </a:ln>
                <a:solidFill>
                  <a:srgbClr val="0070C0"/>
                </a:solidFill>
                <a:effectLst/>
                <a:uLnTx/>
                <a:uFillTx/>
                <a:ea typeface="+mn-ea"/>
                <a:cs typeface="+mn-cs"/>
              </a:rPr>
              <a:t>άθε</a:t>
            </a:r>
            <a:r>
              <a:rPr kumimoji="0" lang="el-GR" sz="2400" b="0" i="0" u="none" strike="noStrike" kern="1200" cap="none" spc="0" normalizeH="0" baseline="0" noProof="0" dirty="0">
                <a:ln>
                  <a:noFill/>
                </a:ln>
                <a:solidFill>
                  <a:srgbClr val="0070C0"/>
                </a:solidFill>
                <a:effectLst/>
                <a:uLnTx/>
                <a:uFillTx/>
                <a:ea typeface="+mn-ea"/>
                <a:cs typeface="+mn-cs"/>
              </a:rPr>
              <a:t> περίπτωση αλκοολισμού έχει δικές της αιτίες. </a:t>
            </a: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Πολλοί ξεκίνησαν από την προσχολική ηλικία:</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λ</a:t>
            </a:r>
            <a:r>
              <a:rPr kumimoji="0" lang="el-GR" sz="2400" b="0" i="0" u="none" strike="noStrike" kern="1200" cap="none" spc="0" normalizeH="0" baseline="0" noProof="0" dirty="0" err="1">
                <a:ln>
                  <a:noFill/>
                </a:ln>
                <a:solidFill>
                  <a:srgbClr val="0070C0"/>
                </a:solidFill>
                <a:effectLst/>
                <a:uLnTx/>
                <a:uFillTx/>
                <a:ea typeface="+mn-ea"/>
                <a:cs typeface="+mn-cs"/>
              </a:rPr>
              <a:t>όγω</a:t>
            </a:r>
            <a:r>
              <a:rPr kumimoji="0" lang="el-GR" sz="2400" b="0" i="0" u="none" strike="noStrike" kern="1200" cap="none" spc="0" normalizeH="0" baseline="0" noProof="0" dirty="0">
                <a:ln>
                  <a:noFill/>
                </a:ln>
                <a:solidFill>
                  <a:srgbClr val="0070C0"/>
                </a:solidFill>
                <a:effectLst/>
                <a:uLnTx/>
                <a:uFillTx/>
                <a:ea typeface="+mn-ea"/>
                <a:cs typeface="+mn-cs"/>
              </a:rPr>
              <a:t> ζήλιας προς τα αδέρφια τους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για «πλάκα»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για διασκέδαση και με συγκατάθεση γονέων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γ</a:t>
            </a:r>
            <a:r>
              <a:rPr kumimoji="0" lang="el-GR" sz="2400" b="0" i="0" u="none" strike="noStrike" kern="1200" cap="none" spc="0" normalizeH="0" baseline="0" noProof="0" dirty="0" err="1">
                <a:ln>
                  <a:noFill/>
                </a:ln>
                <a:solidFill>
                  <a:srgbClr val="0070C0"/>
                </a:solidFill>
                <a:effectLst/>
                <a:uLnTx/>
                <a:uFillTx/>
                <a:ea typeface="+mn-ea"/>
                <a:cs typeface="+mn-cs"/>
              </a:rPr>
              <a:t>ια</a:t>
            </a:r>
            <a:r>
              <a:rPr kumimoji="0" lang="el-GR" sz="2400" b="0" i="0" u="none" strike="noStrike" kern="1200" cap="none" spc="0" normalizeH="0" baseline="0" noProof="0" dirty="0">
                <a:ln>
                  <a:noFill/>
                </a:ln>
                <a:solidFill>
                  <a:srgbClr val="0070C0"/>
                </a:solidFill>
                <a:effectLst/>
                <a:uLnTx/>
                <a:uFillTx/>
                <a:ea typeface="+mn-ea"/>
                <a:cs typeface="+mn-cs"/>
              </a:rPr>
              <a:t> να γίνουν αρεστοί και να είναι κοσμικοί, κοινωνικοί, επιτυχημένοι, όπως προβάλλεται στις διαφημίσεις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endParaRPr lang="el-GR" sz="2400" dirty="0">
              <a:solidFill>
                <a:srgbClr val="0070C0"/>
              </a:solidFill>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7030A0"/>
                </a:solidFill>
                <a:effectLst/>
                <a:uLnTx/>
                <a:uFillTx/>
                <a:ea typeface="+mn-ea"/>
                <a:cs typeface="+mn-cs"/>
              </a:rPr>
              <a:t>Ιδιαίτερα επιρρεπείς: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 οι αγρότες και οι εργάτες,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όσοι υποφέρουν από ψυχολογικά, κοινωνικά, οικονομικά, οικογενειακά ή άλλα προβλήματα </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8348630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2C9127-48E6-4319-81B0-78931C6AD8D6}"/>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36B8AA19-986C-CFB5-29FB-3EAE467B5F46}"/>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AA22D5A-0C5E-6225-91DD-9AE684D6D9B4}"/>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6E182FF8-300D-F8EB-202A-C0ABB73F7005}"/>
              </a:ext>
            </a:extLst>
          </p:cNvPr>
          <p:cNvSpPr txBox="1"/>
          <p:nvPr/>
        </p:nvSpPr>
        <p:spPr>
          <a:xfrm>
            <a:off x="370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Συνέπειες αλκοολισμού</a:t>
            </a:r>
          </a:p>
        </p:txBody>
      </p:sp>
      <p:sp>
        <p:nvSpPr>
          <p:cNvPr id="99" name="TextBox 98">
            <a:extLst>
              <a:ext uri="{FF2B5EF4-FFF2-40B4-BE49-F238E27FC236}">
                <a16:creationId xmlns:a16="http://schemas.microsoft.com/office/drawing/2014/main" id="{483870CA-2CCB-C5A9-FBE9-C31F73782ABF}"/>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κατάχρηση οινοπνεύματος =&gt; παθολογικά προβλήματα:</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αλλοίωση βασικών χαρακτηριστικών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πόγνωση</a:t>
            </a:r>
            <a:r>
              <a:rPr kumimoji="0" lang="el-GR" sz="2400" b="0" i="0" u="none" strike="noStrike" kern="1200" cap="none" spc="0" normalizeH="0" baseline="0" noProof="0" dirty="0">
                <a:ln>
                  <a:noFill/>
                </a:ln>
                <a:solidFill>
                  <a:srgbClr val="0070C0"/>
                </a:solidFill>
                <a:effectLst/>
                <a:uLnTx/>
                <a:uFillTx/>
                <a:ea typeface="+mn-ea"/>
                <a:cs typeface="+mn-cs"/>
              </a:rPr>
              <a:t>, τρέλα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οι νευρικές, κυκλοφορικές και ηπατικές παθήσεις.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αλλοιώσεις και διαταραχές σπλάχνων.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π</a:t>
            </a:r>
            <a:r>
              <a:rPr kumimoji="0" lang="el-GR" sz="2400" b="0" i="0" u="none" strike="noStrike" kern="1200" cap="none" spc="0" normalizeH="0" baseline="0" noProof="0" dirty="0" err="1">
                <a:ln>
                  <a:noFill/>
                </a:ln>
                <a:solidFill>
                  <a:srgbClr val="0070C0"/>
                </a:solidFill>
                <a:effectLst/>
                <a:uLnTx/>
                <a:uFillTx/>
                <a:ea typeface="+mn-ea"/>
                <a:cs typeface="+mn-cs"/>
              </a:rPr>
              <a:t>ροσβολή</a:t>
            </a:r>
            <a:r>
              <a:rPr kumimoji="0" lang="el-GR" sz="2400" b="0" i="0" u="none" strike="noStrike" kern="1200" cap="none" spc="0" normalizeH="0" baseline="0" noProof="0" dirty="0">
                <a:ln>
                  <a:noFill/>
                </a:ln>
                <a:solidFill>
                  <a:srgbClr val="0070C0"/>
                </a:solidFill>
                <a:effectLst/>
                <a:uLnTx/>
                <a:uFillTx/>
                <a:ea typeface="+mn-ea"/>
                <a:cs typeface="+mn-cs"/>
              </a:rPr>
              <a:t> εγκεφάλου: διανοητικές και ψυχικές διαταραχές.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μ</a:t>
            </a:r>
            <a:r>
              <a:rPr kumimoji="0" lang="el-GR" sz="2400" b="0" i="0" u="none" strike="noStrike" kern="1200" cap="none" spc="0" normalizeH="0" baseline="0" noProof="0" dirty="0" err="1">
                <a:ln>
                  <a:noFill/>
                </a:ln>
                <a:solidFill>
                  <a:srgbClr val="0070C0"/>
                </a:solidFill>
                <a:effectLst/>
                <a:uLnTx/>
                <a:uFillTx/>
                <a:ea typeface="+mn-ea"/>
                <a:cs typeface="+mn-cs"/>
              </a:rPr>
              <a:t>ελαγχολία</a:t>
            </a:r>
            <a:r>
              <a:rPr kumimoji="0" lang="el-GR" sz="2400" b="0" i="0" u="none" strike="noStrike" kern="1200" cap="none" spc="0" normalizeH="0" baseline="0" noProof="0" dirty="0">
                <a:ln>
                  <a:noFill/>
                </a:ln>
                <a:solidFill>
                  <a:srgbClr val="0070C0"/>
                </a:solidFill>
                <a:effectLst/>
                <a:uLnTx/>
                <a:uFillTx/>
                <a:ea typeface="+mn-ea"/>
                <a:cs typeface="+mn-cs"/>
              </a:rPr>
              <a:t>, αβουλία, φρενοπάθειες, μανία καταδίωξης, αμνησία, ψευδαισθήσεις, παραλυσία, τάσεις αυτοκτονίας.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μ</a:t>
            </a:r>
            <a:r>
              <a:rPr kumimoji="0" lang="el-GR" sz="2400" b="0" i="0" u="none" strike="noStrike" kern="1200" cap="none" spc="0" normalizeH="0" baseline="0" noProof="0" dirty="0" err="1">
                <a:ln>
                  <a:noFill/>
                </a:ln>
                <a:solidFill>
                  <a:srgbClr val="0070C0"/>
                </a:solidFill>
                <a:effectLst/>
                <a:uLnTx/>
                <a:uFillTx/>
                <a:ea typeface="+mn-ea"/>
                <a:cs typeface="+mn-cs"/>
              </a:rPr>
              <a:t>εταβίβαση</a:t>
            </a:r>
            <a:r>
              <a:rPr kumimoji="0" lang="el-GR" sz="2400" b="0" i="0" u="none" strike="noStrike" kern="1200" cap="none" spc="0" normalizeH="0" baseline="0" noProof="0" dirty="0">
                <a:ln>
                  <a:noFill/>
                </a:ln>
                <a:solidFill>
                  <a:srgbClr val="0070C0"/>
                </a:solidFill>
                <a:effectLst/>
                <a:uLnTx/>
                <a:uFillTx/>
                <a:ea typeface="+mn-ea"/>
                <a:cs typeface="+mn-cs"/>
              </a:rPr>
              <a:t> στα παιδιά τους (από τον πατέρα μέσω σπέρματος, από τη μητέρα κατά την κύηση &amp; τον θηλασμό).</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μ</a:t>
            </a:r>
            <a:r>
              <a:rPr kumimoji="0" lang="el-GR" sz="2400" b="0" i="0" u="none" strike="noStrike" kern="1200" cap="none" spc="0" normalizeH="0" baseline="0" noProof="0" dirty="0" err="1">
                <a:ln>
                  <a:noFill/>
                </a:ln>
                <a:solidFill>
                  <a:srgbClr val="0070C0"/>
                </a:solidFill>
                <a:effectLst/>
                <a:uLnTx/>
                <a:uFillTx/>
                <a:ea typeface="+mn-ea"/>
                <a:cs typeface="+mn-cs"/>
              </a:rPr>
              <a:t>εγάλη</a:t>
            </a:r>
            <a:r>
              <a:rPr kumimoji="0" lang="el-GR" sz="2400" b="0" i="0" u="none" strike="noStrike" kern="1200" cap="none" spc="0" normalizeH="0" baseline="0" noProof="0" dirty="0">
                <a:ln>
                  <a:noFill/>
                </a:ln>
                <a:solidFill>
                  <a:srgbClr val="0070C0"/>
                </a:solidFill>
                <a:effectLst/>
                <a:uLnTx/>
                <a:uFillTx/>
                <a:ea typeface="+mn-ea"/>
                <a:cs typeface="+mn-cs"/>
              </a:rPr>
              <a:t> νευρικότητα=&gt; νευρασθενείς, υστερικοί, επιληπτικοί.</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π</a:t>
            </a:r>
            <a:r>
              <a:rPr kumimoji="0" lang="el-GR" sz="2400" b="0" i="0" u="none" strike="noStrike" kern="1200" cap="none" spc="0" normalizeH="0" baseline="0" noProof="0" dirty="0" err="1">
                <a:ln>
                  <a:noFill/>
                </a:ln>
                <a:solidFill>
                  <a:srgbClr val="0070C0"/>
                </a:solidFill>
                <a:effectLst/>
                <a:uLnTx/>
                <a:uFillTx/>
                <a:ea typeface="+mn-ea"/>
                <a:cs typeface="+mn-cs"/>
              </a:rPr>
              <a:t>νευματική</a:t>
            </a:r>
            <a:r>
              <a:rPr kumimoji="0" lang="el-GR" sz="2400" b="0" i="0" u="none" strike="noStrike" kern="1200" cap="none" spc="0" normalizeH="0" baseline="0" noProof="0" dirty="0">
                <a:ln>
                  <a:noFill/>
                </a:ln>
                <a:solidFill>
                  <a:srgbClr val="0070C0"/>
                </a:solidFill>
                <a:effectLst/>
                <a:uLnTx/>
                <a:uFillTx/>
                <a:ea typeface="+mn-ea"/>
                <a:cs typeface="+mn-cs"/>
              </a:rPr>
              <a:t> καθυστέρηση, ανώμαλη πνευματική ανάπτυξη </a:t>
            </a:r>
            <a:r>
              <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rPr>
              <a:t>.     </a:t>
            </a:r>
          </a:p>
        </p:txBody>
      </p:sp>
    </p:spTree>
    <p:extLst>
      <p:ext uri="{BB962C8B-B14F-4D97-AF65-F5344CB8AC3E}">
        <p14:creationId xmlns:p14="http://schemas.microsoft.com/office/powerpoint/2010/main" val="35538099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99457-E254-4B83-9965-4246BC77BF3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8FC4855-995B-CE21-428C-607C7FA72F5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3070529-46C9-5C7F-56A6-EB6CF23DEC72}"/>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ECE82B30-12D3-611D-F3A8-530EC04EFFDE}"/>
              </a:ext>
            </a:extLst>
          </p:cNvPr>
          <p:cNvSpPr txBox="1"/>
          <p:nvPr/>
        </p:nvSpPr>
        <p:spPr>
          <a:xfrm>
            <a:off x="37080" y="91971"/>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Κατήχηση, Χριστιανική αγωγή και ελεύθερος χρόνος παιδιών και εφήβων </a:t>
            </a:r>
          </a:p>
        </p:txBody>
      </p:sp>
      <p:sp>
        <p:nvSpPr>
          <p:cNvPr id="99" name="TextBox 98">
            <a:extLst>
              <a:ext uri="{FF2B5EF4-FFF2-40B4-BE49-F238E27FC236}">
                <a16:creationId xmlns:a16="http://schemas.microsoft.com/office/drawing/2014/main" id="{22BA65BC-6CC9-EA39-3FCD-1B3F17AB1625}"/>
              </a:ext>
            </a:extLst>
          </p:cNvPr>
          <p:cNvSpPr txBox="1"/>
          <p:nvPr/>
        </p:nvSpPr>
        <p:spPr>
          <a:xfrm>
            <a:off x="37080" y="934220"/>
            <a:ext cx="9135000" cy="5903960"/>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b="1" dirty="0">
                <a:solidFill>
                  <a:srgbClr val="7030A0"/>
                </a:solidFill>
              </a:rPr>
              <a:t>Ε</a:t>
            </a:r>
            <a:r>
              <a:rPr kumimoji="0" lang="el-GR" sz="2400" b="1" i="0" u="none" strike="noStrike" kern="1200" cap="none" spc="0" normalizeH="0" baseline="0" noProof="0" dirty="0">
                <a:ln>
                  <a:noFill/>
                </a:ln>
                <a:solidFill>
                  <a:srgbClr val="7030A0"/>
                </a:solidFill>
                <a:effectLst/>
                <a:uLnTx/>
                <a:uFillTx/>
                <a:ea typeface="+mn-ea"/>
                <a:cs typeface="+mn-cs"/>
              </a:rPr>
              <a:t>λεύθερος χρόνος</a:t>
            </a:r>
            <a:r>
              <a:rPr kumimoji="0" lang="el-GR" sz="2400" b="0" i="0" u="none" strike="noStrike" kern="1200" cap="none" spc="0" normalizeH="0" baseline="0" noProof="0" dirty="0">
                <a:ln>
                  <a:noFill/>
                </a:ln>
                <a:solidFill>
                  <a:srgbClr val="0070C0"/>
                </a:solidFill>
                <a:effectLst/>
                <a:uLnTx/>
                <a:uFillTx/>
                <a:ea typeface="+mn-ea"/>
                <a:cs typeface="+mn-cs"/>
              </a:rPr>
              <a:t>:</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σύγχρονο κοινωνιολογικό</a:t>
            </a:r>
            <a:r>
              <a:rPr lang="el-GR" sz="2400" dirty="0">
                <a:solidFill>
                  <a:srgbClr val="0070C0"/>
                </a:solidFill>
              </a:rPr>
              <a:t>, πολιτικό και κατεξοχήν παιδαγωγικό πρόβλημα.</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υπολογίζεται περίπου ως το 1/3 των ημερών του έτους.</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lang="el-GR" sz="2400" dirty="0">
              <a:solidFill>
                <a:srgbClr val="0070C0"/>
              </a:solidFill>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Χρόνος εργασίας + ελεύθερος χρόνος  σε συνάρτηση με άλλους χώρους υποχρεώσεων (οικογένεια, κοινωνία, πολιτική, πίστη)</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 </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b="1" dirty="0">
                <a:solidFill>
                  <a:srgbClr val="7030A0"/>
                </a:solidFill>
              </a:rPr>
              <a:t>Τρεις περιοχές αξιοποίησης χρόνου </a:t>
            </a:r>
            <a:r>
              <a:rPr lang="el-GR" sz="2400" dirty="0">
                <a:solidFill>
                  <a:srgbClr val="0070C0"/>
                </a:solidFill>
              </a:rPr>
              <a:t>(</a:t>
            </a:r>
            <a:r>
              <a:rPr lang="en-US" sz="2400" dirty="0" err="1">
                <a:solidFill>
                  <a:srgbClr val="0070C0"/>
                </a:solidFill>
              </a:rPr>
              <a:t>Opaschowski</a:t>
            </a:r>
            <a:r>
              <a:rPr lang="en-US" sz="2400" dirty="0">
                <a:solidFill>
                  <a:srgbClr val="0070C0"/>
                </a:solidFill>
              </a:rPr>
              <a:t>, 1976)</a:t>
            </a:r>
            <a:r>
              <a:rPr lang="el-GR" sz="2400" dirty="0">
                <a:solidFill>
                  <a:srgbClr val="0070C0"/>
                </a:solidFill>
              </a:rPr>
              <a:t>:</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lang="el-GR" sz="2400" u="sng" dirty="0">
                <a:solidFill>
                  <a:srgbClr val="0070C0"/>
                </a:solidFill>
              </a:rPr>
              <a:t>Εξαρτημένος χρόνος </a:t>
            </a:r>
            <a:r>
              <a:rPr lang="el-GR" sz="2400" dirty="0">
                <a:solidFill>
                  <a:srgbClr val="0070C0"/>
                </a:solidFill>
              </a:rPr>
              <a:t>(Φυσικές ανάγκες +εργασία)</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lang="el-GR" sz="2400" u="sng" dirty="0">
                <a:solidFill>
                  <a:srgbClr val="0070C0"/>
                </a:solidFill>
              </a:rPr>
              <a:t>Δεσμευμένος χρόνος </a:t>
            </a:r>
            <a:r>
              <a:rPr lang="el-GR" sz="2400" dirty="0">
                <a:solidFill>
                  <a:srgbClr val="0070C0"/>
                </a:solidFill>
              </a:rPr>
              <a:t>(Δουλειές σπιτιού, μελέτη για το σπίτι, δραστηριοποίηση σε κοινωνικούς χώρους) </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lang="el-GR" sz="2400" u="sng" dirty="0">
                <a:solidFill>
                  <a:srgbClr val="0070C0"/>
                </a:solidFill>
              </a:rPr>
              <a:t>Ελεύθερος χρόνος</a:t>
            </a:r>
            <a:r>
              <a:rPr lang="el-GR" sz="2400" dirty="0">
                <a:solidFill>
                  <a:srgbClr val="0070C0"/>
                </a:solidFill>
              </a:rPr>
              <a:t>: προσωπικές/</a:t>
            </a:r>
            <a:r>
              <a:rPr kumimoji="0" lang="el-GR" sz="2400" b="0" i="0" u="none" strike="noStrike" kern="1200" cap="none" spc="0" normalizeH="0" baseline="0" noProof="0" dirty="0">
                <a:ln>
                  <a:noFill/>
                </a:ln>
                <a:solidFill>
                  <a:srgbClr val="0070C0"/>
                </a:solidFill>
                <a:effectLst/>
                <a:uLnTx/>
                <a:uFillTx/>
                <a:ea typeface="+mn-ea"/>
                <a:cs typeface="+mn-cs"/>
              </a:rPr>
              <a:t>κοινωνικές </a:t>
            </a:r>
            <a:r>
              <a:rPr lang="el-GR" sz="2400" dirty="0">
                <a:solidFill>
                  <a:srgbClr val="0070C0"/>
                </a:solidFill>
              </a:rPr>
              <a:t>δραστηριότητες, ξεκούραση) </a:t>
            </a: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rPr>
              <a:t> </a:t>
            </a:r>
          </a:p>
        </p:txBody>
      </p:sp>
    </p:spTree>
    <p:extLst>
      <p:ext uri="{BB962C8B-B14F-4D97-AF65-F5344CB8AC3E}">
        <p14:creationId xmlns:p14="http://schemas.microsoft.com/office/powerpoint/2010/main" val="33839820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EA0E2D-62E9-E74B-5202-A0D4333B77A4}"/>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D7C09BDD-B9C2-5177-0EBB-2D6CB6164A27}"/>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DFD4C2D-A2A2-91A1-335F-F9592B47489E}"/>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97B8D39-6C89-B48D-7361-6550DB6E2392}"/>
              </a:ext>
            </a:extLst>
          </p:cNvPr>
          <p:cNvSpPr txBox="1"/>
          <p:nvPr/>
        </p:nvSpPr>
        <p:spPr>
          <a:xfrm>
            <a:off x="37080" y="88704"/>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Κατήχηση, Χριστιανική αγωγή και ελεύθερος χρόνος παιδιών και εφήβων </a:t>
            </a:r>
          </a:p>
        </p:txBody>
      </p:sp>
      <p:sp>
        <p:nvSpPr>
          <p:cNvPr id="99" name="TextBox 98">
            <a:extLst>
              <a:ext uri="{FF2B5EF4-FFF2-40B4-BE49-F238E27FC236}">
                <a16:creationId xmlns:a16="http://schemas.microsoft.com/office/drawing/2014/main" id="{21DCF657-9305-7F95-4E19-389BBF0A8845}"/>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1" i="0" u="none" strike="noStrike" kern="1200" cap="none" spc="0" normalizeH="0" baseline="0" noProof="0" dirty="0">
                <a:ln>
                  <a:noFill/>
                </a:ln>
                <a:solidFill>
                  <a:srgbClr val="7030A0"/>
                </a:solidFill>
                <a:effectLst/>
                <a:uLnTx/>
                <a:uFillTx/>
                <a:ea typeface="+mn-ea"/>
                <a:cs typeface="+mn-cs"/>
              </a:rPr>
              <a:t>Σημασία και τρόπος θεώρησης ελεύθερου χρόνου ως</a:t>
            </a:r>
            <a:r>
              <a:rPr kumimoji="0" lang="el-GR" sz="2400" b="0" i="0" u="none" strike="noStrike" kern="1200" cap="none" spc="0" normalizeH="0" baseline="0" noProof="0" dirty="0">
                <a:ln>
                  <a:noFill/>
                </a:ln>
                <a:solidFill>
                  <a:srgbClr val="0070C0"/>
                </a:solidFill>
                <a:effectLst/>
                <a:uLnTx/>
                <a:uFillTx/>
                <a:ea typeface="+mn-ea"/>
                <a:cs typeface="+mn-cs"/>
              </a:rPr>
              <a:t>:</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lang="el-GR" sz="2400" dirty="0">
                <a:solidFill>
                  <a:srgbClr val="0070C0"/>
                </a:solidFill>
              </a:rPr>
              <a:t>αναψυχή </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παροχή δυνατότητας ισορρόπησης μεταξύ ελλείψεων και μη δυνατότητας ανταπόκρισης  </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περίοδος αποβολής ψυχικών εντάσεων </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ρυθμιστική βαλβίδα αντίδρασης στην υπερβολική ενεργητικότητα </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endParaRPr lang="el-GR" sz="2400" dirty="0">
              <a:solidFill>
                <a:srgbClr val="0070C0"/>
              </a:solidFill>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7030A0"/>
                </a:solidFill>
              </a:rPr>
              <a:t>Ψ</a:t>
            </a:r>
            <a:r>
              <a:rPr kumimoji="0" lang="el-GR" sz="2400" b="0" i="0" u="none" strike="noStrike" kern="1200" cap="none" spc="0" normalizeH="0" baseline="0" noProof="0" dirty="0" err="1">
                <a:ln>
                  <a:noFill/>
                </a:ln>
                <a:solidFill>
                  <a:srgbClr val="7030A0"/>
                </a:solidFill>
                <a:effectLst/>
                <a:uLnTx/>
                <a:uFillTx/>
                <a:ea typeface="+mn-ea"/>
                <a:cs typeface="+mn-cs"/>
              </a:rPr>
              <a:t>υχολογία</a:t>
            </a:r>
            <a:r>
              <a:rPr kumimoji="0" lang="el-GR" sz="2400" b="0" i="0" u="none" strike="noStrike" kern="1200" cap="none" spc="0" normalizeH="0" baseline="0" noProof="0" dirty="0">
                <a:ln>
                  <a:noFill/>
                </a:ln>
                <a:solidFill>
                  <a:srgbClr val="7030A0"/>
                </a:solidFill>
                <a:effectLst/>
                <a:uLnTx/>
                <a:uFillTx/>
                <a:ea typeface="+mn-ea"/>
                <a:cs typeface="+mn-cs"/>
              </a:rPr>
              <a:t> του βάθους</a:t>
            </a:r>
            <a:r>
              <a:rPr kumimoji="0" lang="el-GR" sz="2400" b="0" i="0" u="none" strike="noStrike" kern="1200" cap="none" spc="0" normalizeH="0" baseline="0" noProof="0" dirty="0">
                <a:ln>
                  <a:noFill/>
                </a:ln>
                <a:solidFill>
                  <a:srgbClr val="0070C0"/>
                </a:solidFill>
                <a:effectLst/>
                <a:uLnTx/>
                <a:uFillTx/>
                <a:ea typeface="+mn-ea"/>
                <a:cs typeface="+mn-cs"/>
              </a:rPr>
              <a:t>: διακρίνει ενεργητικότητα στην παθητικότητα. </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Η</a:t>
            </a:r>
            <a:r>
              <a:rPr kumimoji="0" lang="el-GR" sz="2400" b="0" i="0" u="none" strike="noStrike" kern="1200" cap="none" spc="0" normalizeH="0" baseline="0" noProof="0" dirty="0">
                <a:ln>
                  <a:noFill/>
                </a:ln>
                <a:solidFill>
                  <a:srgbClr val="0070C0"/>
                </a:solidFill>
                <a:effectLst/>
                <a:uLnTx/>
                <a:uFillTx/>
                <a:ea typeface="+mn-ea"/>
                <a:cs typeface="+mn-cs"/>
              </a:rPr>
              <a:t> άδεια όψη της παθητικότητας οδηγεί στην ανάγκη για ησυχία, αναψυχή, αίσθηση σιγουριάς, ζεστασιάς, </a:t>
            </a:r>
            <a:r>
              <a:rPr kumimoji="0" lang="el-GR" sz="2400" b="0" i="0" u="none" strike="noStrike" kern="1200" cap="none" spc="0" normalizeH="0" baseline="0" noProof="0" dirty="0" err="1">
                <a:ln>
                  <a:noFill/>
                </a:ln>
                <a:solidFill>
                  <a:srgbClr val="0070C0"/>
                </a:solidFill>
                <a:effectLst/>
                <a:uLnTx/>
                <a:uFillTx/>
                <a:ea typeface="+mn-ea"/>
                <a:cs typeface="+mn-cs"/>
              </a:rPr>
              <a:t>αποφορτισμό</a:t>
            </a:r>
            <a:r>
              <a:rPr kumimoji="0" lang="el-GR" sz="2400" b="0" i="0" u="none" strike="noStrike" kern="1200" cap="none" spc="0" normalizeH="0" baseline="0" noProof="0" dirty="0">
                <a:ln>
                  <a:noFill/>
                </a:ln>
                <a:solidFill>
                  <a:srgbClr val="0070C0"/>
                </a:solidFill>
                <a:effectLst/>
                <a:uLnTx/>
                <a:uFillTx/>
                <a:ea typeface="+mn-ea"/>
                <a:cs typeface="+mn-cs"/>
              </a:rPr>
              <a:t> από την ένταση της καθημερινότητας /εργασίας. </a:t>
            </a:r>
          </a:p>
        </p:txBody>
      </p:sp>
    </p:spTree>
    <p:extLst>
      <p:ext uri="{BB962C8B-B14F-4D97-AF65-F5344CB8AC3E}">
        <p14:creationId xmlns:p14="http://schemas.microsoft.com/office/powerpoint/2010/main" val="3674504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01299-1ED4-4C0E-9813-75369136F6B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B1E6F126-9DFD-5AF2-DCDC-481F5D70E0E3}"/>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43B7777C-7725-3B4C-F9F6-7FABB5861097}"/>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F9DBDE92-7645-E536-5CB5-053D8AFB9925}"/>
              </a:ext>
            </a:extLst>
          </p:cNvPr>
          <p:cNvSpPr txBox="1"/>
          <p:nvPr/>
        </p:nvSpPr>
        <p:spPr>
          <a:xfrm>
            <a:off x="37080" y="-1"/>
            <a:ext cx="9106200" cy="1025095"/>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rPr>
              <a:t>Κατήχηση και χριστιανική αγωγή</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rPr>
              <a:t>τεχνική και τεχνολογία  </a:t>
            </a:r>
          </a:p>
        </p:txBody>
      </p:sp>
      <p:sp>
        <p:nvSpPr>
          <p:cNvPr id="99" name="TextBox 98">
            <a:extLst>
              <a:ext uri="{FF2B5EF4-FFF2-40B4-BE49-F238E27FC236}">
                <a16:creationId xmlns:a16="http://schemas.microsoft.com/office/drawing/2014/main" id="{D17946A0-79B6-3D52-C8A5-6F14FED4D838}"/>
              </a:ext>
            </a:extLst>
          </p:cNvPr>
          <p:cNvSpPr txBox="1"/>
          <p:nvPr/>
        </p:nvSpPr>
        <p:spPr>
          <a:xfrm>
            <a:off x="37080" y="1025095"/>
            <a:ext cx="9135000" cy="5832186"/>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lang="el-GR" sz="2400" b="1" dirty="0">
                <a:solidFill>
                  <a:srgbClr val="7030A0"/>
                </a:solidFill>
              </a:rPr>
              <a:t>Τεχνολογία =&gt; αλλοτρίωση ανθρώπου</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lang="el-GR" sz="2400" dirty="0">
                <a:solidFill>
                  <a:srgbClr val="0070C0"/>
                </a:solidFill>
              </a:rPr>
              <a:t>Παιδί και έφηβος αναζητούν λύσεις έξω από τον εαυτό τους.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lang="el-GR" sz="2400" dirty="0">
                <a:solidFill>
                  <a:srgbClr val="0070C0"/>
                </a:solidFill>
              </a:rPr>
              <a:t>χρησιμοποιούν δυνάμεις της τεχνολογίας.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lang="el-GR" sz="2400" dirty="0">
                <a:solidFill>
                  <a:srgbClr val="0070C0"/>
                </a:solidFill>
              </a:rPr>
              <a:t>δεν χρησιμοποιούν τις πνευματικές τους δυνάμεις.   </a:t>
            </a: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lang="el-GR" sz="2400" b="1" dirty="0">
                <a:solidFill>
                  <a:srgbClr val="7030A0"/>
                </a:solidFill>
              </a:rPr>
              <a:t>Κατήχηση και Χριστιανική αγωγή=&gt; </a:t>
            </a:r>
            <a:r>
              <a:rPr lang="el-GR" sz="2400" dirty="0">
                <a:solidFill>
                  <a:srgbClr val="0070C0"/>
                </a:solidFill>
              </a:rPr>
              <a:t>ορθή αξιολόγηση τεχνικής και τεχνολογίας:</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Υποβοήθηση νέου να απαλλαγεί από μονοδιάστατη σκέψη.</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Η τεχνολογία δεν απαντά σε όλα τα ερωτήματα της ζωής.</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Με τη χριστιανική πίστη προσεγγίζονται βαθύτεροι υπαρξιακοί προβληματισμοί.</a:t>
            </a:r>
          </a:p>
        </p:txBody>
      </p:sp>
    </p:spTree>
    <p:extLst>
      <p:ext uri="{BB962C8B-B14F-4D97-AF65-F5344CB8AC3E}">
        <p14:creationId xmlns:p14="http://schemas.microsoft.com/office/powerpoint/2010/main" val="29879539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B31BB3-E5A6-AB03-BA15-E2A4FA758AB6}"/>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C95A44B-F754-010B-9250-5A0ED53F2F33}"/>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4B062CD1-A7E1-6819-A7F0-C64A559FD079}"/>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070BF309-18D2-5274-A4BF-BA1A4DE6E6E4}"/>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Κατήχηση, Χριστιανική αγωγή και ελεύθερος χρόνος παιδιών και εφήβων </a:t>
            </a:r>
          </a:p>
        </p:txBody>
      </p:sp>
      <p:sp>
        <p:nvSpPr>
          <p:cNvPr id="99" name="TextBox 98">
            <a:extLst>
              <a:ext uri="{FF2B5EF4-FFF2-40B4-BE49-F238E27FC236}">
                <a16:creationId xmlns:a16="http://schemas.microsoft.com/office/drawing/2014/main" id="{F180C471-2874-2087-792B-74E807543722}"/>
              </a:ext>
            </a:extLst>
          </p:cNvPr>
          <p:cNvSpPr txBox="1"/>
          <p:nvPr/>
        </p:nvSpPr>
        <p:spPr>
          <a:xfrm>
            <a:off x="37080" y="1028005"/>
            <a:ext cx="9135000" cy="5646053"/>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1" i="0" u="none" strike="noStrike" kern="1200" cap="none" spc="0" normalizeH="0" baseline="0" noProof="0" dirty="0">
                <a:ln>
                  <a:noFill/>
                </a:ln>
                <a:solidFill>
                  <a:srgbClr val="7030A0"/>
                </a:solidFill>
                <a:effectLst/>
                <a:uLnTx/>
                <a:uFillTx/>
                <a:ea typeface="+mn-ea"/>
                <a:cs typeface="+mn-cs"/>
              </a:rPr>
              <a:t>Ελεύθερος χρόνος είναι περίοδος</a:t>
            </a:r>
            <a:r>
              <a:rPr kumimoji="0" lang="el-GR" sz="2400" b="0" i="0" u="none" strike="noStrike" kern="1200" cap="none" spc="0" normalizeH="0" baseline="0" noProof="0" dirty="0">
                <a:ln>
                  <a:noFill/>
                </a:ln>
                <a:solidFill>
                  <a:srgbClr val="0070C0"/>
                </a:solidFill>
                <a:effectLst/>
                <a:uLnTx/>
                <a:uFillTx/>
                <a:ea typeface="+mn-ea"/>
                <a:cs typeface="+mn-cs"/>
              </a:rPr>
              <a:t>:</a:t>
            </a:r>
            <a:r>
              <a:rPr kumimoji="0" lang="el-GR" sz="2400" b="1" i="0" u="none" strike="noStrike" kern="1200" cap="none" spc="0" normalizeH="0" baseline="0" noProof="0" dirty="0">
                <a:ln>
                  <a:noFill/>
                </a:ln>
                <a:solidFill>
                  <a:srgbClr val="7030A0"/>
                </a:solidFill>
                <a:effectLst/>
                <a:uLnTx/>
                <a:uFillTx/>
                <a:ea typeface="+mn-ea"/>
                <a:cs typeface="+mn-cs"/>
              </a:rPr>
              <a:t>  </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kumimoji="0" lang="el-GR" sz="2400" b="1" i="0" u="none" strike="noStrike" kern="1200" cap="none" spc="0" normalizeH="0" baseline="0" noProof="0" dirty="0">
              <a:ln>
                <a:noFill/>
              </a:ln>
              <a:solidFill>
                <a:srgbClr val="7030A0"/>
              </a:solidFill>
              <a:effectLst/>
              <a:uLnTx/>
              <a:uFillTx/>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πασχόλησης</a:t>
            </a:r>
            <a:r>
              <a:rPr kumimoji="0" lang="el-GR" sz="2400" b="0" i="0" u="none" strike="noStrike" kern="1200" cap="none" spc="0" normalizeH="0" baseline="0" noProof="0" dirty="0">
                <a:ln>
                  <a:noFill/>
                </a:ln>
                <a:solidFill>
                  <a:srgbClr val="0070C0"/>
                </a:solidFill>
                <a:effectLst/>
                <a:uLnTx/>
                <a:uFillTx/>
                <a:ea typeface="+mn-ea"/>
                <a:cs typeface="+mn-cs"/>
              </a:rPr>
              <a:t> με την αγωγή των παιδιών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ξεκούρασης, ανακούφισης, μελέτης,</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αυτοπροσδιορισμού με βάση την έννοια της ζωής,</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νταπόκρισης</a:t>
            </a:r>
            <a:r>
              <a:rPr kumimoji="0" lang="el-GR" sz="2400" b="0" i="0" u="none" strike="noStrike" kern="1200" cap="none" spc="0" normalizeH="0" baseline="0" noProof="0" dirty="0">
                <a:ln>
                  <a:noFill/>
                </a:ln>
                <a:solidFill>
                  <a:srgbClr val="0070C0"/>
                </a:solidFill>
                <a:effectLst/>
                <a:uLnTx/>
                <a:uFillTx/>
                <a:ea typeface="+mn-ea"/>
                <a:cs typeface="+mn-cs"/>
              </a:rPr>
              <a:t> στις θρησκευτικές ανάγκες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ανάγκης πνευματικής οικοδόμησης σε συντροφιές,</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συμμετοχή σε πολιτικές και κοινωνικές δράσεις</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πόκτησης</a:t>
            </a:r>
            <a:r>
              <a:rPr kumimoji="0" lang="el-GR" sz="2400" b="0" i="0" u="none" strike="noStrike" kern="1200" cap="none" spc="0" normalizeH="0" baseline="0" noProof="0" dirty="0">
                <a:ln>
                  <a:noFill/>
                </a:ln>
                <a:solidFill>
                  <a:srgbClr val="0070C0"/>
                </a:solidFill>
                <a:effectLst/>
                <a:uLnTx/>
                <a:uFillTx/>
                <a:ea typeface="+mn-ea"/>
                <a:cs typeface="+mn-cs"/>
              </a:rPr>
              <a:t> συλλογικών εμπειριών μάθησης</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σταθερότητας οικογενειακής ζωής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επικοινωνίας με τη γειτονιά </a:t>
            </a: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rPr>
              <a:t> </a:t>
            </a:r>
          </a:p>
        </p:txBody>
      </p:sp>
    </p:spTree>
    <p:extLst>
      <p:ext uri="{BB962C8B-B14F-4D97-AF65-F5344CB8AC3E}">
        <p14:creationId xmlns:p14="http://schemas.microsoft.com/office/powerpoint/2010/main" val="10956622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E745E4-622D-80CF-EBBF-13DE5D952D20}"/>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BD909BDF-07A9-07C8-B77E-3540598A7AF7}"/>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C9D7B16A-D454-E2EF-E70E-424BB8A34B01}"/>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436BC80E-1407-5270-A165-7766B9938394}"/>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Κατήχηση, Χριστιανική αγωγή και ελεύθερος χρόνος παιδιών και εφήβων </a:t>
            </a:r>
          </a:p>
        </p:txBody>
      </p:sp>
      <p:sp>
        <p:nvSpPr>
          <p:cNvPr id="99" name="TextBox 98">
            <a:extLst>
              <a:ext uri="{FF2B5EF4-FFF2-40B4-BE49-F238E27FC236}">
                <a16:creationId xmlns:a16="http://schemas.microsoft.com/office/drawing/2014/main" id="{AB079029-37B8-90AC-6B00-14E0B4647C19}"/>
              </a:ext>
            </a:extLst>
          </p:cNvPr>
          <p:cNvSpPr txBox="1"/>
          <p:nvPr/>
        </p:nvSpPr>
        <p:spPr>
          <a:xfrm>
            <a:off x="37080" y="1211947"/>
            <a:ext cx="9135000" cy="5646053"/>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Οι 4 βασικοί χαρακτήρες/γνωρίσματα του ελεύθερου χρόνου (</a:t>
            </a:r>
            <a:r>
              <a:rPr lang="el-GR" sz="2400" dirty="0">
                <a:solidFill>
                  <a:srgbClr val="0070C0"/>
                </a:solidFill>
              </a:rPr>
              <a:t>Κ</a:t>
            </a:r>
            <a:r>
              <a:rPr kumimoji="0" lang="el-GR" sz="2400" b="0" i="0" u="none" strike="noStrike" kern="1200" cap="none" spc="0" normalizeH="0" baseline="0" noProof="0" dirty="0" err="1">
                <a:ln>
                  <a:noFill/>
                </a:ln>
                <a:solidFill>
                  <a:srgbClr val="0070C0"/>
                </a:solidFill>
                <a:effectLst/>
                <a:uLnTx/>
                <a:uFillTx/>
                <a:ea typeface="+mn-ea"/>
                <a:cs typeface="+mn-cs"/>
              </a:rPr>
              <a:t>ρασανάκης</a:t>
            </a:r>
            <a:r>
              <a:rPr kumimoji="0" lang="el-GR" sz="2400" b="0" i="0" u="none" strike="noStrike" kern="1200" cap="none" spc="0" normalizeH="0" baseline="0" noProof="0" dirty="0">
                <a:ln>
                  <a:noFill/>
                </a:ln>
                <a:solidFill>
                  <a:srgbClr val="0070C0"/>
                </a:solidFill>
                <a:effectLst/>
                <a:uLnTx/>
                <a:uFillTx/>
                <a:ea typeface="+mn-ea"/>
                <a:cs typeface="+mn-cs"/>
              </a:rPr>
              <a:t>, 1984):</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α) </a:t>
            </a:r>
            <a:r>
              <a:rPr lang="el-GR" sz="2400" dirty="0">
                <a:solidFill>
                  <a:srgbClr val="C00000"/>
                </a:solidFill>
              </a:rPr>
              <a:t>Απελευθερωτικός</a:t>
            </a:r>
            <a:r>
              <a:rPr lang="el-GR" sz="2400" dirty="0">
                <a:solidFill>
                  <a:srgbClr val="0070C0"/>
                </a:solidFill>
              </a:rPr>
              <a:t> (χωρίς κοινωνικές υποχρεώσεις)</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β</a:t>
            </a:r>
            <a:r>
              <a:rPr kumimoji="0" lang="el-GR" sz="2400" b="0" i="0" u="none" strike="noStrike" kern="1200" cap="none" spc="0" normalizeH="0" baseline="0" noProof="0" dirty="0">
                <a:ln>
                  <a:noFill/>
                </a:ln>
                <a:solidFill>
                  <a:srgbClr val="0070C0"/>
                </a:solidFill>
                <a:effectLst/>
                <a:uLnTx/>
                <a:uFillTx/>
                <a:ea typeface="+mn-ea"/>
                <a:cs typeface="+mn-cs"/>
              </a:rPr>
              <a:t>) </a:t>
            </a:r>
            <a:r>
              <a:rPr kumimoji="0" lang="el-GR" sz="2400" b="0" i="0" u="none" strike="noStrike" kern="1200" cap="none" spc="0" normalizeH="0" baseline="0" noProof="0" dirty="0">
                <a:ln>
                  <a:noFill/>
                </a:ln>
                <a:solidFill>
                  <a:srgbClr val="C00000"/>
                </a:solidFill>
                <a:effectLst/>
                <a:uLnTx/>
                <a:uFillTx/>
                <a:ea typeface="+mn-ea"/>
                <a:cs typeface="+mn-cs"/>
              </a:rPr>
              <a:t>Αφιλοκερδής</a:t>
            </a:r>
            <a:r>
              <a:rPr kumimoji="0" lang="el-GR" sz="2400" b="0" i="0" u="none" strike="noStrike" kern="1200" cap="none" spc="0" normalizeH="0" baseline="0" noProof="0" dirty="0">
                <a:ln>
                  <a:noFill/>
                </a:ln>
                <a:solidFill>
                  <a:srgbClr val="0070C0"/>
                </a:solidFill>
                <a:effectLst/>
                <a:uLnTx/>
                <a:uFillTx/>
                <a:ea typeface="+mn-ea"/>
                <a:cs typeface="+mn-cs"/>
              </a:rPr>
              <a:t> (χωρίς κερδοσκοπικές ανάγκες και εξαναγκασμούς) </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γ) </a:t>
            </a:r>
            <a:r>
              <a:rPr lang="el-GR" sz="2400" dirty="0">
                <a:solidFill>
                  <a:srgbClr val="C00000"/>
                </a:solidFill>
              </a:rPr>
              <a:t>Ευχαριστιακός</a:t>
            </a:r>
            <a:r>
              <a:rPr lang="el-GR" sz="2400" dirty="0">
                <a:solidFill>
                  <a:srgbClr val="0070C0"/>
                </a:solidFill>
              </a:rPr>
              <a:t> (τάση για ευχαρίστηση και προσωπική ικανοποίηση)</a:t>
            </a: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δ</a:t>
            </a:r>
            <a:r>
              <a:rPr kumimoji="0" lang="el-GR" sz="2400" b="0" i="0" u="none" strike="noStrike" kern="1200" cap="none" spc="0" normalizeH="0" baseline="0" noProof="0" dirty="0">
                <a:ln>
                  <a:noFill/>
                </a:ln>
                <a:solidFill>
                  <a:srgbClr val="0070C0"/>
                </a:solidFill>
                <a:effectLst/>
                <a:uLnTx/>
                <a:uFillTx/>
                <a:ea typeface="+mn-ea"/>
                <a:cs typeface="+mn-cs"/>
              </a:rPr>
              <a:t>)</a:t>
            </a:r>
            <a:r>
              <a:rPr kumimoji="0" lang="el-GR" sz="2400" b="0" i="0" u="none" strike="noStrike" kern="1200" cap="none" spc="0" normalizeH="0" baseline="0" noProof="0" dirty="0">
                <a:ln>
                  <a:noFill/>
                </a:ln>
                <a:solidFill>
                  <a:srgbClr val="C00000"/>
                </a:solidFill>
                <a:effectLst/>
                <a:uLnTx/>
                <a:uFillTx/>
                <a:ea typeface="+mn-ea"/>
                <a:cs typeface="+mn-cs"/>
              </a:rPr>
              <a:t>Προσωπικός</a:t>
            </a:r>
            <a:r>
              <a:rPr kumimoji="0" lang="el-GR" sz="2400" b="0" i="0" u="none" strike="noStrike" kern="1200" cap="none" spc="0" normalizeH="0" baseline="0" noProof="0" dirty="0">
                <a:ln>
                  <a:noFill/>
                </a:ln>
                <a:solidFill>
                  <a:srgbClr val="0070C0"/>
                </a:solidFill>
                <a:effectLst/>
                <a:uLnTx/>
                <a:uFillTx/>
                <a:ea typeface="+mn-ea"/>
                <a:cs typeface="+mn-cs"/>
              </a:rPr>
              <a:t> (συνδεόμενος με την προσωπική ζωή, ελεύθερες απασχολήσεις)</a:t>
            </a:r>
          </a:p>
        </p:txBody>
      </p:sp>
    </p:spTree>
    <p:extLst>
      <p:ext uri="{BB962C8B-B14F-4D97-AF65-F5344CB8AC3E}">
        <p14:creationId xmlns:p14="http://schemas.microsoft.com/office/powerpoint/2010/main" val="32157792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772CCD-27F7-139B-7DC1-7D55C6F472C6}"/>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308545A-CD13-51B2-0010-77D818255F25}"/>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84F37FDE-9C42-EE9E-007E-609CB426935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3EA7A839-F4AA-5B87-2FAB-41E3D7D77FFA}"/>
              </a:ext>
            </a:extLst>
          </p:cNvPr>
          <p:cNvSpPr txBox="1"/>
          <p:nvPr/>
        </p:nvSpPr>
        <p:spPr>
          <a:xfrm>
            <a:off x="370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Ο ελεύθερος χρόνος </a:t>
            </a:r>
            <a:r>
              <a:rPr lang="el-GR" sz="2800" dirty="0">
                <a:solidFill>
                  <a:srgbClr val="FFFFFF"/>
                </a:solidFill>
                <a:latin typeface="+mj-lt"/>
              </a:rPr>
              <a:t>για τους </a:t>
            </a:r>
            <a:r>
              <a:rPr kumimoji="0" lang="el-GR" sz="2800" b="0" i="0" u="none" strike="noStrike" kern="1200" cap="none" spc="0" normalizeH="0" baseline="0" noProof="0" dirty="0">
                <a:ln>
                  <a:noFill/>
                </a:ln>
                <a:solidFill>
                  <a:srgbClr val="FFFFFF"/>
                </a:solidFill>
                <a:effectLst/>
                <a:uLnTx/>
                <a:uFillTx/>
                <a:latin typeface="+mj-lt"/>
                <a:ea typeface="+mn-ea"/>
                <a:cs typeface="+mn-cs"/>
              </a:rPr>
              <a:t>νέους </a:t>
            </a:r>
          </a:p>
        </p:txBody>
      </p:sp>
      <p:sp>
        <p:nvSpPr>
          <p:cNvPr id="99" name="TextBox 98">
            <a:extLst>
              <a:ext uri="{FF2B5EF4-FFF2-40B4-BE49-F238E27FC236}">
                <a16:creationId xmlns:a16="http://schemas.microsoft.com/office/drawing/2014/main" id="{409C22EF-005F-B4DC-3B83-7FC4BE64A29F}"/>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Γενικά είναι λίγος ο ελεύθερος χρόνος για τους νέους.</a:t>
            </a: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Δεν τοποθετούνται όλοι οι νέοι με τον ίδιο τρόπο απέναντι στον ελεύθερο χρόνο.</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b="1" dirty="0">
                <a:solidFill>
                  <a:srgbClr val="7030A0"/>
                </a:solidFill>
              </a:rPr>
              <a:t>Β</a:t>
            </a:r>
            <a:r>
              <a:rPr kumimoji="0" lang="el-GR" sz="2400" b="1" i="0" u="none" strike="noStrike" kern="1200" cap="none" spc="0" normalizeH="0" baseline="0" noProof="0" dirty="0" err="1">
                <a:ln>
                  <a:noFill/>
                </a:ln>
                <a:solidFill>
                  <a:srgbClr val="7030A0"/>
                </a:solidFill>
                <a:effectLst/>
                <a:uLnTx/>
                <a:uFillTx/>
                <a:ea typeface="+mn-ea"/>
                <a:cs typeface="+mn-cs"/>
              </a:rPr>
              <a:t>ασικοί</a:t>
            </a:r>
            <a:r>
              <a:rPr kumimoji="0" lang="el-GR" sz="2400" b="1" i="0" u="none" strike="noStrike" kern="1200" cap="none" spc="0" normalizeH="0" baseline="0" noProof="0" dirty="0">
                <a:ln>
                  <a:noFill/>
                </a:ln>
                <a:solidFill>
                  <a:srgbClr val="7030A0"/>
                </a:solidFill>
                <a:effectLst/>
                <a:uLnTx/>
                <a:uFillTx/>
                <a:ea typeface="+mn-ea"/>
                <a:cs typeface="+mn-cs"/>
              </a:rPr>
              <a:t> τύποι ελεύθερου χρόνου</a:t>
            </a:r>
            <a:r>
              <a:rPr kumimoji="0" lang="el-GR" sz="2400" b="0" i="0" u="none" strike="noStrike" kern="1200" cap="none" spc="0" normalizeH="0" baseline="0" noProof="0" dirty="0">
                <a:ln>
                  <a:noFill/>
                </a:ln>
                <a:solidFill>
                  <a:srgbClr val="0070C0"/>
                </a:solidFill>
                <a:effectLst/>
                <a:uLnTx/>
                <a:uFillTx/>
                <a:ea typeface="+mn-ea"/>
                <a:cs typeface="+mn-cs"/>
              </a:rPr>
              <a:t>: </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lang="el-GR" sz="2400" u="sng" dirty="0">
                <a:solidFill>
                  <a:srgbClr val="0070C0"/>
                </a:solidFill>
              </a:rPr>
              <a:t>ως πρώτιστη επιλογή</a:t>
            </a:r>
            <a:r>
              <a:rPr lang="el-GR" sz="2400" dirty="0">
                <a:solidFill>
                  <a:srgbClr val="0070C0"/>
                </a:solidFill>
              </a:rPr>
              <a:t> (σε βάρος απαιτήσεων σχολείου, οικογένειας, επαγγέλματος) </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kumimoji="0" lang="el-GR" sz="2400" b="0" i="0" u="sng" strike="noStrike" kern="1200" cap="none" spc="0" normalizeH="0" baseline="0" noProof="0" dirty="0">
                <a:ln>
                  <a:noFill/>
                </a:ln>
                <a:solidFill>
                  <a:srgbClr val="0070C0"/>
                </a:solidFill>
                <a:effectLst/>
                <a:uLnTx/>
                <a:uFillTx/>
                <a:ea typeface="+mn-ea"/>
                <a:cs typeface="+mn-cs"/>
              </a:rPr>
              <a:t>ως ισορροπία</a:t>
            </a:r>
            <a:r>
              <a:rPr kumimoji="0" lang="el-GR" sz="2400" b="0" i="0" strike="noStrike" kern="1200" cap="none" spc="0" normalizeH="0" baseline="0" noProof="0" dirty="0">
                <a:ln>
                  <a:noFill/>
                </a:ln>
                <a:solidFill>
                  <a:srgbClr val="0070C0"/>
                </a:solidFill>
                <a:effectLst/>
                <a:uLnTx/>
                <a:uFillTx/>
                <a:ea typeface="+mn-ea"/>
                <a:cs typeface="+mn-cs"/>
              </a:rPr>
              <a:t> (αναζητείται χρυσή τομή ανάμεσα στις απαιτήσεις σχολείου, οικογένειας, εργασίας και προσωπικών ενδιαφερόντων) </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lang="el-GR" sz="2400" u="sng" dirty="0">
                <a:solidFill>
                  <a:srgbClr val="0070C0"/>
                </a:solidFill>
              </a:rPr>
              <a:t>ω</a:t>
            </a:r>
            <a:r>
              <a:rPr kumimoji="0" lang="el-GR" sz="2400" b="0" i="0" u="sng" strike="noStrike" kern="1200" cap="none" spc="0" normalizeH="0" baseline="0" noProof="0" dirty="0">
                <a:ln>
                  <a:noFill/>
                </a:ln>
                <a:solidFill>
                  <a:srgbClr val="0070C0"/>
                </a:solidFill>
                <a:effectLst/>
                <a:uLnTx/>
                <a:uFillTx/>
                <a:ea typeface="+mn-ea"/>
                <a:cs typeface="+mn-cs"/>
              </a:rPr>
              <a:t>ς αποκλεισμός</a:t>
            </a:r>
            <a:r>
              <a:rPr kumimoji="0" lang="el-GR" sz="2400" b="0" i="0" strike="noStrike" kern="1200" cap="none" spc="0" normalizeH="0" baseline="0" noProof="0" dirty="0">
                <a:ln>
                  <a:noFill/>
                </a:ln>
                <a:solidFill>
                  <a:srgbClr val="0070C0"/>
                </a:solidFill>
                <a:effectLst/>
                <a:uLnTx/>
                <a:uFillTx/>
                <a:ea typeface="+mn-ea"/>
                <a:cs typeface="+mn-cs"/>
              </a:rPr>
              <a:t> (αστάθεια λόγω μη αποπεράτωσης εργασίας σε καθορισμένο χρόνο, ούτε στον ελεύθερο χρόνο)</a:t>
            </a:r>
            <a:endParaRPr kumimoji="0" lang="el-GR" sz="2400" b="0" i="0" u="sng"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7242675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7DDF26-6947-027E-395E-478A8193F3E5}"/>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0D133933-8B33-6458-A8ED-54C1FA5B4FB2}"/>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6676914F-54D7-463B-77CE-F53FAABC9DE4}"/>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553B816D-2364-80B2-1B5B-B8CC8F014CF5}"/>
              </a:ext>
            </a:extLst>
          </p:cNvPr>
          <p:cNvSpPr txBox="1"/>
          <p:nvPr/>
        </p:nvSpPr>
        <p:spPr>
          <a:xfrm>
            <a:off x="370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Ο ελεύθερος χρόνος για τους νέους </a:t>
            </a:r>
          </a:p>
        </p:txBody>
      </p:sp>
      <p:sp>
        <p:nvSpPr>
          <p:cNvPr id="99" name="TextBox 98">
            <a:extLst>
              <a:ext uri="{FF2B5EF4-FFF2-40B4-BE49-F238E27FC236}">
                <a16:creationId xmlns:a16="http://schemas.microsoft.com/office/drawing/2014/main" id="{66A72621-F1DC-95A3-1F7E-AEA48330ABC3}"/>
              </a:ext>
            </a:extLst>
          </p:cNvPr>
          <p:cNvSpPr txBox="1"/>
          <p:nvPr/>
        </p:nvSpPr>
        <p:spPr>
          <a:xfrm>
            <a:off x="0" y="1118162"/>
            <a:ext cx="9135000" cy="5646053"/>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Ο ελεύθερος χρόνος είναι </a:t>
            </a:r>
            <a:r>
              <a:rPr kumimoji="0" lang="el-GR" sz="2400" b="0" i="0" u="none" strike="noStrike" kern="1200" cap="none" spc="0" normalizeH="0" baseline="0" noProof="0" dirty="0">
                <a:ln>
                  <a:noFill/>
                </a:ln>
                <a:solidFill>
                  <a:srgbClr val="7030A0"/>
                </a:solidFill>
                <a:effectLst/>
                <a:uLnTx/>
                <a:uFillTx/>
                <a:ea typeface="+mn-ea"/>
                <a:cs typeface="+mn-cs"/>
              </a:rPr>
              <a:t>αναγκαιότητα</a:t>
            </a:r>
            <a:r>
              <a:rPr kumimoji="0" lang="el-GR" sz="2400" b="0" i="0" u="none" strike="noStrike" kern="1200" cap="none" spc="0" normalizeH="0" baseline="0" noProof="0" dirty="0">
                <a:ln>
                  <a:noFill/>
                </a:ln>
                <a:solidFill>
                  <a:srgbClr val="0070C0"/>
                </a:solidFill>
                <a:effectLst/>
                <a:uLnTx/>
                <a:uFillTx/>
                <a:ea typeface="+mn-ea"/>
                <a:cs typeface="+mn-cs"/>
              </a:rPr>
              <a:t>, οι έφηβοι όμως δεν έχουν διαμορφώσει όλες τις προϋποθέσεις για ώριμες αποφάσεις, όπως για τη σωστή διαχείριση του ελεύθερου χρόνου.</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Π</a:t>
            </a:r>
            <a:r>
              <a:rPr kumimoji="0" lang="el-GR" sz="2400" b="0" i="0" u="none" strike="noStrike" kern="1200" cap="none" spc="0" normalizeH="0" baseline="0" noProof="0" dirty="0" err="1">
                <a:ln>
                  <a:noFill/>
                </a:ln>
                <a:solidFill>
                  <a:srgbClr val="0070C0"/>
                </a:solidFill>
                <a:effectLst/>
                <a:uLnTx/>
                <a:uFillTx/>
                <a:ea typeface="+mn-ea"/>
                <a:cs typeface="+mn-cs"/>
              </a:rPr>
              <a:t>ροτιμούν</a:t>
            </a:r>
            <a:r>
              <a:rPr kumimoji="0" lang="el-GR" sz="2400" b="0" i="0" u="none" strike="noStrike" kern="1200" cap="none" spc="0" normalizeH="0" baseline="0" noProof="0" dirty="0">
                <a:ln>
                  <a:noFill/>
                </a:ln>
                <a:solidFill>
                  <a:srgbClr val="0070C0"/>
                </a:solidFill>
                <a:effectLst/>
                <a:uLnTx/>
                <a:uFillTx/>
                <a:ea typeface="+mn-ea"/>
                <a:cs typeface="+mn-cs"/>
              </a:rPr>
              <a:t> </a:t>
            </a:r>
            <a:r>
              <a:rPr kumimoji="0" lang="el-GR" sz="2400" b="0" i="0" u="none" strike="noStrike" kern="1200" cap="none" spc="0" normalizeH="0" baseline="0" noProof="0" dirty="0">
                <a:ln>
                  <a:noFill/>
                </a:ln>
                <a:solidFill>
                  <a:srgbClr val="7030A0"/>
                </a:solidFill>
                <a:effectLst/>
                <a:uLnTx/>
                <a:uFillTx/>
                <a:ea typeface="+mn-ea"/>
                <a:cs typeface="+mn-cs"/>
              </a:rPr>
              <a:t>παρέες συνομηλίκων </a:t>
            </a:r>
            <a:r>
              <a:rPr kumimoji="0" lang="el-GR" sz="2400" b="0" i="0" u="none" strike="noStrike" kern="1200" cap="none" spc="0" normalizeH="0" baseline="0" noProof="0" dirty="0">
                <a:ln>
                  <a:noFill/>
                </a:ln>
                <a:solidFill>
                  <a:srgbClr val="0070C0"/>
                </a:solidFill>
                <a:effectLst/>
                <a:uLnTx/>
                <a:uFillTx/>
                <a:ea typeface="+mn-ea"/>
                <a:cs typeface="+mn-cs"/>
              </a:rPr>
              <a:t>στον ελεύθερο χρόνο.</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Άλλοι</a:t>
            </a:r>
            <a:r>
              <a:rPr kumimoji="0" lang="el-GR" sz="2400" b="0" i="0" u="none" strike="noStrike" kern="1200" cap="none" spc="0" normalizeH="0" baseline="0" noProof="0" dirty="0">
                <a:ln>
                  <a:noFill/>
                </a:ln>
                <a:solidFill>
                  <a:srgbClr val="0070C0"/>
                </a:solidFill>
                <a:effectLst/>
                <a:uLnTx/>
                <a:uFillTx/>
                <a:ea typeface="+mn-ea"/>
                <a:cs typeface="+mn-cs"/>
              </a:rPr>
              <a:t> έχουν σταθερούς συντρόφους, άλλοι μένουν μόνοι, λίγοι προτιμούν το οικογενειακό περιβάλλον ή μεγαλύτερους σε ηλικία.</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Μ</a:t>
            </a:r>
            <a:r>
              <a:rPr kumimoji="0" lang="el-GR" sz="2400" b="0" i="0" u="none" strike="noStrike" kern="1200" cap="none" spc="0" normalizeH="0" baseline="0" noProof="0" dirty="0">
                <a:ln>
                  <a:noFill/>
                </a:ln>
                <a:solidFill>
                  <a:srgbClr val="0070C0"/>
                </a:solidFill>
                <a:effectLst/>
                <a:uLnTx/>
                <a:uFillTx/>
                <a:ea typeface="+mn-ea"/>
                <a:cs typeface="+mn-cs"/>
              </a:rPr>
              <a:t>έσω της </a:t>
            </a:r>
            <a:r>
              <a:rPr kumimoji="0" lang="el-GR" sz="2400" b="0" i="0" u="none" strike="noStrike" kern="1200" cap="none" spc="0" normalizeH="0" baseline="0" noProof="0" dirty="0">
                <a:ln>
                  <a:noFill/>
                </a:ln>
                <a:solidFill>
                  <a:srgbClr val="7030A0"/>
                </a:solidFill>
                <a:effectLst/>
                <a:uLnTx/>
                <a:uFillTx/>
                <a:ea typeface="+mn-ea"/>
                <a:cs typeface="+mn-cs"/>
              </a:rPr>
              <a:t>ομαδοποίηση</a:t>
            </a:r>
            <a:r>
              <a:rPr kumimoji="0" lang="el-GR" sz="2400" b="0" i="0" u="none" strike="noStrike" kern="1200" cap="none" spc="0" normalizeH="0" baseline="0" noProof="0" dirty="0">
                <a:ln>
                  <a:noFill/>
                </a:ln>
                <a:solidFill>
                  <a:srgbClr val="0070C0"/>
                </a:solidFill>
                <a:effectLst/>
                <a:uLnTx/>
                <a:uFillTx/>
                <a:ea typeface="+mn-ea"/>
                <a:cs typeface="+mn-cs"/>
              </a:rPr>
              <a:t>ς ταυτίζονται με τους κανόνες της συντροφιάς τους &amp; </a:t>
            </a:r>
            <a:r>
              <a:rPr kumimoji="0" lang="el-GR" sz="2400" b="0" i="0" u="none" strike="noStrike" kern="1200" cap="none" spc="0" normalizeH="0" baseline="0" noProof="0" dirty="0">
                <a:ln>
                  <a:noFill/>
                </a:ln>
                <a:solidFill>
                  <a:srgbClr val="7030A0"/>
                </a:solidFill>
                <a:effectLst/>
                <a:uLnTx/>
                <a:uFillTx/>
                <a:ea typeface="+mn-ea"/>
                <a:cs typeface="+mn-cs"/>
              </a:rPr>
              <a:t>επιδιώκουν</a:t>
            </a:r>
            <a:r>
              <a:rPr kumimoji="0" lang="el-GR" sz="2400" b="0" i="0" u="none" strike="noStrike" kern="1200" cap="none" spc="0" normalizeH="0" baseline="0" noProof="0" dirty="0">
                <a:ln>
                  <a:noFill/>
                </a:ln>
                <a:solidFill>
                  <a:srgbClr val="0070C0"/>
                </a:solidFill>
                <a:effectLst/>
                <a:uLnTx/>
                <a:uFillTx/>
                <a:ea typeface="+mn-ea"/>
                <a:cs typeface="+mn-cs"/>
              </a:rPr>
              <a:t>: ανεξαρτησία, αυτονομία, σιγουριά, ελάττωση άγχους και συναισθηματικής ανασφάλειας, προστασία, σταθεροποίηση του εγώ, κοινωνική αναγνώριση μέσω των άλλων . </a:t>
            </a: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 </a:t>
            </a:r>
          </a:p>
        </p:txBody>
      </p:sp>
    </p:spTree>
    <p:extLst>
      <p:ext uri="{BB962C8B-B14F-4D97-AF65-F5344CB8AC3E}">
        <p14:creationId xmlns:p14="http://schemas.microsoft.com/office/powerpoint/2010/main" val="6233640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3981D-797A-ECD4-BD82-6BE25B55457B}"/>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E9BA9A34-DCCC-DC58-FAC6-6C24D92ABFF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BF00577-EB72-510B-F2EA-DB09EE245571}"/>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2A1CE516-7382-A432-5EC0-AD1ACBD5EE0A}"/>
              </a:ext>
            </a:extLst>
          </p:cNvPr>
          <p:cNvSpPr txBox="1"/>
          <p:nvPr/>
        </p:nvSpPr>
        <p:spPr>
          <a:xfrm>
            <a:off x="370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Ο ελεύθερος χρόνος για τους νέους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7B67F6D4-2F57-ADAB-5CAC-9D77E4998213}"/>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Πολλές απασχολήσεις των νέων έχουν καταναλωτικό χαρακτήρα:</a:t>
            </a:r>
            <a:r>
              <a:rPr lang="el-GR" sz="2400" dirty="0">
                <a:solidFill>
                  <a:srgbClr val="0070C0"/>
                </a:solidFill>
              </a:rPr>
              <a:t> </a:t>
            </a:r>
            <a:r>
              <a:rPr lang="el-GR" sz="2400" dirty="0">
                <a:solidFill>
                  <a:srgbClr val="7030A0"/>
                </a:solidFill>
              </a:rPr>
              <a:t>«συναγωνισμός των εξόδων» </a:t>
            </a:r>
            <a:r>
              <a:rPr lang="el-GR" sz="2400" dirty="0">
                <a:solidFill>
                  <a:srgbClr val="0070C0"/>
                </a:solidFill>
              </a:rPr>
              <a:t>(επώνυμες μάρκες,  πληθώρα σύγχρονων καταναλωτικών αναγκών, τάσεις μόδας)</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 &gt; </a:t>
            </a:r>
            <a:r>
              <a:rPr lang="el-GR" sz="2400" dirty="0">
                <a:solidFill>
                  <a:srgbClr val="7030A0"/>
                </a:solidFill>
              </a:rPr>
              <a:t>προβληματισμός:</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lang="el-GR" sz="2400" dirty="0">
                <a:solidFill>
                  <a:srgbClr val="0070C0"/>
                </a:solidFill>
              </a:rPr>
              <a:t>πόσος ελεύθερος χρόνος </a:t>
            </a:r>
            <a:r>
              <a:rPr lang="el-GR" sz="2400" u="sng" dirty="0">
                <a:solidFill>
                  <a:srgbClr val="0070C0"/>
                </a:solidFill>
              </a:rPr>
              <a:t>υπάρχει πραγματικά </a:t>
            </a:r>
            <a:r>
              <a:rPr lang="el-GR" sz="2400" dirty="0">
                <a:solidFill>
                  <a:srgbClr val="0070C0"/>
                </a:solidFill>
              </a:rPr>
              <a:t>για τον νέο;</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lang="el-GR" sz="2400" dirty="0">
                <a:solidFill>
                  <a:srgbClr val="0070C0"/>
                </a:solidFill>
              </a:rPr>
              <a:t>Πόσο τελικά </a:t>
            </a:r>
            <a:r>
              <a:rPr lang="el-GR" sz="2400" u="sng" dirty="0">
                <a:solidFill>
                  <a:srgbClr val="0070C0"/>
                </a:solidFill>
              </a:rPr>
              <a:t>συρρικνώνεται/καταστρέφεται η πραγματική ελευθερία του;</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lang="el-GR" sz="2400" dirty="0">
                <a:solidFill>
                  <a:srgbClr val="0070C0"/>
                </a:solidFill>
              </a:rPr>
              <a:t>Σε ποιο βαθμό καταφέρνει να </a:t>
            </a:r>
            <a:r>
              <a:rPr lang="el-GR" sz="2400" u="sng" dirty="0">
                <a:solidFill>
                  <a:srgbClr val="0070C0"/>
                </a:solidFill>
              </a:rPr>
              <a:t>υπερνικήσει εσωτερικές συγκρούσεις</a:t>
            </a:r>
            <a:r>
              <a:rPr lang="el-GR" sz="2400" dirty="0">
                <a:solidFill>
                  <a:srgbClr val="0070C0"/>
                </a:solidFill>
              </a:rPr>
              <a:t> και να συνταχθεί με τον εαυτό του, τους συνανθρώπους, τη φύση και να κάνει αυτό που τον ευχαριστεί, όχι αυτό που το επιβάλλουν.</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lang="el-GR" sz="2400" dirty="0">
                <a:solidFill>
                  <a:srgbClr val="0070C0"/>
                </a:solidFill>
              </a:rPr>
              <a:t>Πόσο ο ελεύθερος χρόνος </a:t>
            </a:r>
            <a:r>
              <a:rPr lang="el-GR" sz="2400" u="sng" dirty="0">
                <a:solidFill>
                  <a:srgbClr val="0070C0"/>
                </a:solidFill>
              </a:rPr>
              <a:t>συμβάλλει σε νέους σωστούς προσανατολισμούς </a:t>
            </a:r>
            <a:r>
              <a:rPr lang="el-GR" sz="2400" dirty="0">
                <a:solidFill>
                  <a:srgbClr val="0070C0"/>
                </a:solidFill>
              </a:rPr>
              <a:t>της ζωής των νέων;  </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latin typeface="Palatino Linotype" panose="02040502050505030304" pitchFamily="18" charset="0"/>
              </a:rPr>
              <a:t> </a:t>
            </a: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1506868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48222-9AB3-D5B5-B65E-BCFA076B8579}"/>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D7CE49E3-55B3-1DEF-7FB9-84DD603F01EF}"/>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8FEC8EF-66B4-DEA0-7846-83406C1BA9E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D95650E1-C158-B151-CB82-6D28EB79FC6C}"/>
              </a:ext>
            </a:extLst>
          </p:cNvPr>
          <p:cNvSpPr txBox="1"/>
          <p:nvPr/>
        </p:nvSpPr>
        <p:spPr>
          <a:xfrm>
            <a:off x="370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Ο ελεύθερος χρόνος για τους νέους </a:t>
            </a:r>
          </a:p>
        </p:txBody>
      </p:sp>
      <p:sp>
        <p:nvSpPr>
          <p:cNvPr id="99" name="TextBox 98">
            <a:extLst>
              <a:ext uri="{FF2B5EF4-FFF2-40B4-BE49-F238E27FC236}">
                <a16:creationId xmlns:a16="http://schemas.microsoft.com/office/drawing/2014/main" id="{5F12A280-2893-CFE1-C73F-164CDAFC966F}"/>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Ελεύθερος χρόνος για τον έφηβο = έξαλλη ψυχαγωγία </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Λ</a:t>
            </a:r>
            <a:r>
              <a:rPr kumimoji="0" lang="el-GR" sz="2400" b="0" i="0" u="none" strike="noStrike" kern="1200" cap="none" spc="0" normalizeH="0" baseline="0" noProof="0" dirty="0" err="1">
                <a:ln>
                  <a:noFill/>
                </a:ln>
                <a:solidFill>
                  <a:srgbClr val="0070C0"/>
                </a:solidFill>
                <a:effectLst/>
                <a:uLnTx/>
                <a:uFillTx/>
                <a:ea typeface="+mn-ea"/>
                <a:cs typeface="+mn-cs"/>
              </a:rPr>
              <a:t>όγοι</a:t>
            </a:r>
            <a:r>
              <a:rPr kumimoji="0" lang="el-GR" sz="2400" b="0" i="0" u="none" strike="noStrike" kern="1200" cap="none" spc="0" normalizeH="0" baseline="0" noProof="0" dirty="0">
                <a:ln>
                  <a:noFill/>
                </a:ln>
                <a:solidFill>
                  <a:srgbClr val="0070C0"/>
                </a:solidFill>
                <a:effectLst/>
                <a:uLnTx/>
                <a:uFillTx/>
                <a:ea typeface="+mn-ea"/>
                <a:cs typeface="+mn-cs"/>
              </a:rPr>
              <a:t> που ωθούν τον σύγχρονο νέο στην εύκολη ψυχαγωγία και όχι στον μόχθο της πνευματικής και κοινωνικής δραστηριότητας είναι:</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lang="el-GR" sz="2400" dirty="0">
                <a:solidFill>
                  <a:srgbClr val="0070C0"/>
                </a:solidFill>
              </a:rPr>
              <a:t>Αρχή της «ευκολίας», της έλλειψης κόπων και αυτοματισμού των πάντων. </a:t>
            </a:r>
          </a:p>
          <a:p>
            <a:pPr marL="457200" marR="0" lvl="0" indent="-457200" algn="just" defTabSz="914400" rtl="0" eaLnBrk="1" fontAlgn="auto" latinLnBrk="0" hangingPunct="1">
              <a:lnSpc>
                <a:spcPct val="100000"/>
              </a:lnSpc>
              <a:spcBef>
                <a:spcPts val="580"/>
              </a:spcBef>
              <a:spcAft>
                <a:spcPts val="0"/>
              </a:spcAft>
              <a:buClr>
                <a:srgbClr val="D34817"/>
              </a:buClr>
              <a:buSzPct val="85000"/>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Αμφισβήτηση πνευματικών και ηθικών αξιών, παραμόρφωση έννοιας ελευθερίας, ελευθεριότητα σκέψης και ηθών. Για τους νέους ελευθερία σημαίνει ασυδοσία. </a:t>
            </a:r>
          </a:p>
        </p:txBody>
      </p:sp>
    </p:spTree>
    <p:extLst>
      <p:ext uri="{BB962C8B-B14F-4D97-AF65-F5344CB8AC3E}">
        <p14:creationId xmlns:p14="http://schemas.microsoft.com/office/powerpoint/2010/main" val="28632727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9CC3FC-D7FC-465C-C17A-D7F66F263A0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3A899B36-82FE-5D39-3D49-ED9490B4940B}"/>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28E6BD4B-79BA-F971-1341-FE2F0D0D772A}"/>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7B4D7DCF-C1C2-9A4E-EF2F-9BCEFB3A5722}"/>
              </a:ext>
            </a:extLst>
          </p:cNvPr>
          <p:cNvSpPr txBox="1"/>
          <p:nvPr/>
        </p:nvSpPr>
        <p:spPr>
          <a:xfrm>
            <a:off x="370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Εκκλησία και πρόβλημα </a:t>
            </a:r>
            <a:r>
              <a:rPr kumimoji="0" lang="el-GR" sz="2800" b="0" i="0" u="none" strike="noStrike" kern="1200" cap="none" spc="0" normalizeH="0" baseline="0" noProof="0" dirty="0" err="1">
                <a:ln>
                  <a:noFill/>
                </a:ln>
                <a:solidFill>
                  <a:srgbClr val="FFFFFF"/>
                </a:solidFill>
                <a:effectLst/>
                <a:uLnTx/>
                <a:uFillTx/>
                <a:latin typeface="+mj-lt"/>
                <a:ea typeface="+mn-ea"/>
                <a:cs typeface="+mn-cs"/>
              </a:rPr>
              <a:t>εξαρτησιογόνων</a:t>
            </a:r>
            <a:r>
              <a:rPr kumimoji="0" lang="el-GR" sz="2800" b="0" i="0" u="none" strike="noStrike" kern="1200" cap="none" spc="0" normalizeH="0" baseline="0" noProof="0" dirty="0">
                <a:ln>
                  <a:noFill/>
                </a:ln>
                <a:solidFill>
                  <a:srgbClr val="FFFFFF"/>
                </a:solidFill>
                <a:effectLst/>
                <a:uLnTx/>
                <a:uFillTx/>
                <a:latin typeface="+mj-lt"/>
                <a:ea typeface="+mn-ea"/>
                <a:cs typeface="+mn-cs"/>
              </a:rPr>
              <a:t> ουσιών  </a:t>
            </a:r>
          </a:p>
        </p:txBody>
      </p:sp>
      <p:sp>
        <p:nvSpPr>
          <p:cNvPr id="99" name="TextBox 98">
            <a:extLst>
              <a:ext uri="{FF2B5EF4-FFF2-40B4-BE49-F238E27FC236}">
                <a16:creationId xmlns:a16="http://schemas.microsoft.com/office/drawing/2014/main" id="{7BE74D3E-7072-BE7B-B2A5-D9FDE8FE0959}"/>
              </a:ext>
            </a:extLst>
          </p:cNvPr>
          <p:cNvSpPr txBox="1"/>
          <p:nvPr/>
        </p:nvSpPr>
        <p:spPr>
          <a:xfrm>
            <a:off x="37080" y="1028005"/>
            <a:ext cx="9135000" cy="5646053"/>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Η ίδια η κοινωνία ως εκκλησιαστικά «άχρωμη» Δεν διευκολύνει τα μέλη της στην αναζήτηση σωστών προβληματισμών.</a:t>
            </a: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η επιτυχία του σκοπού της αγωγής είναι να υποβοηθήσει τους νέους στην ενεργό συμμετοχή σε χώρους που οι ίδιοι θα αξιοποιήσουν τον ελεύθερο χρόνο τους.</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7030A0"/>
                </a:solidFill>
              </a:rPr>
              <a:t>Β</a:t>
            </a:r>
            <a:r>
              <a:rPr kumimoji="0" lang="el-GR" sz="2400" b="0" i="0" u="none" strike="noStrike" kern="1200" cap="none" spc="0" normalizeH="0" baseline="0" noProof="0" dirty="0" err="1">
                <a:ln>
                  <a:noFill/>
                </a:ln>
                <a:solidFill>
                  <a:srgbClr val="7030A0"/>
                </a:solidFill>
                <a:effectLst/>
                <a:uLnTx/>
                <a:uFillTx/>
                <a:ea typeface="+mn-ea"/>
                <a:cs typeface="+mn-cs"/>
              </a:rPr>
              <a:t>ασικοί</a:t>
            </a:r>
            <a:r>
              <a:rPr kumimoji="0" lang="el-GR" sz="2400" b="0" i="0" u="none" strike="noStrike" kern="1200" cap="none" spc="0" normalizeH="0" baseline="0" noProof="0" dirty="0">
                <a:ln>
                  <a:noFill/>
                </a:ln>
                <a:solidFill>
                  <a:srgbClr val="7030A0"/>
                </a:solidFill>
                <a:effectLst/>
                <a:uLnTx/>
                <a:uFillTx/>
                <a:ea typeface="+mn-ea"/>
                <a:cs typeface="+mn-cs"/>
              </a:rPr>
              <a:t> στόχοι  :</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1. Να μάθουν να παρατηρούν σωστά (εαυτό, φύση, τέχνη,  περιβάλλον)</a:t>
            </a: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2. Να ενεργοποιηθούν στην καλλιέργεια φαντασίας, αυθορμητισμού </a:t>
            </a:r>
            <a:r>
              <a:rPr kumimoji="0" lang="el-GR" sz="2400" b="0" i="0" u="none" strike="noStrike" kern="1200" cap="none" spc="0" normalizeH="0" baseline="0" noProof="0" dirty="0" err="1">
                <a:ln>
                  <a:noFill/>
                </a:ln>
                <a:solidFill>
                  <a:srgbClr val="0070C0"/>
                </a:solidFill>
                <a:effectLst/>
                <a:uLnTx/>
                <a:uFillTx/>
                <a:ea typeface="+mn-ea"/>
                <a:cs typeface="+mn-cs"/>
              </a:rPr>
              <a:t>αυθορμητισμού</a:t>
            </a:r>
            <a:r>
              <a:rPr lang="el-GR" sz="2400" dirty="0">
                <a:solidFill>
                  <a:srgbClr val="0070C0"/>
                </a:solidFill>
              </a:rPr>
              <a:t>,</a:t>
            </a:r>
            <a:r>
              <a:rPr kumimoji="0" lang="el-GR" sz="2400" b="0" i="0" u="none" strike="noStrike" kern="1200" cap="none" spc="0" normalizeH="0" baseline="0" noProof="0" dirty="0">
                <a:ln>
                  <a:noFill/>
                </a:ln>
                <a:solidFill>
                  <a:srgbClr val="0070C0"/>
                </a:solidFill>
                <a:effectLst/>
                <a:uLnTx/>
                <a:uFillTx/>
                <a:ea typeface="+mn-ea"/>
                <a:cs typeface="+mn-cs"/>
              </a:rPr>
              <a:t> αντιμετώπισης ανασφάλειας.</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3. Να αναπτύξουν ικανότητα επικοινωνίας με εαυτό, Θεό, άλλους με υγιείς κοινωνικές σχέσεις.</a:t>
            </a: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4.  Να γίνουν δημιουργικοί.</a:t>
            </a:r>
          </a:p>
        </p:txBody>
      </p:sp>
    </p:spTree>
    <p:extLst>
      <p:ext uri="{BB962C8B-B14F-4D97-AF65-F5344CB8AC3E}">
        <p14:creationId xmlns:p14="http://schemas.microsoft.com/office/powerpoint/2010/main" val="23093898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0" name="object 2"/>
          <p:cNvPicPr/>
          <p:nvPr/>
        </p:nvPicPr>
        <p:blipFill>
          <a:blip r:embed="rId2"/>
          <a:stretch/>
        </p:blipFill>
        <p:spPr>
          <a:xfrm>
            <a:off x="0" y="0"/>
            <a:ext cx="9143280" cy="6857280"/>
          </a:xfrm>
          <a:prstGeom prst="rect">
            <a:avLst/>
          </a:prstGeom>
          <a:noFill/>
          <a:ln w="0">
            <a:noFill/>
          </a:ln>
        </p:spPr>
      </p:pic>
      <p:sp>
        <p:nvSpPr>
          <p:cNvPr id="101" name="PlaceHolder 1"/>
          <p:cNvSpPr>
            <a:spLocks noGrp="1"/>
          </p:cNvSpPr>
          <p:nvPr>
            <p:ph type="title"/>
          </p:nvPr>
        </p:nvSpPr>
        <p:spPr>
          <a:xfrm>
            <a:off x="650880" y="2978640"/>
            <a:ext cx="8187480" cy="628200"/>
          </a:xfrm>
          <a:prstGeom prst="rect">
            <a:avLst/>
          </a:prstGeom>
          <a:noFill/>
          <a:ln w="0">
            <a:noFill/>
          </a:ln>
        </p:spPr>
        <p:txBody>
          <a:bodyPr lIns="0" tIns="12600" rIns="0" bIns="0" anchor="t">
            <a:noAutofit/>
          </a:bodyPr>
          <a:lstStyle/>
          <a:p>
            <a:pPr marL="12600" indent="0">
              <a:lnSpc>
                <a:spcPct val="100000"/>
              </a:lnSpc>
              <a:spcBef>
                <a:spcPts val="99"/>
              </a:spcBef>
              <a:buNone/>
              <a:tabLst>
                <a:tab pos="0" algn="l"/>
              </a:tabLst>
            </a:pPr>
            <a:r>
              <a:rPr lang="el-GR" sz="4000" b="0" u="none" strike="noStrike">
                <a:solidFill>
                  <a:srgbClr val="0070C0"/>
                </a:solidFill>
                <a:uFillTx/>
                <a:latin typeface="Calibri"/>
              </a:rPr>
              <a:t>Σας ευχαριστώ για την προσοχή σας!</a:t>
            </a:r>
            <a:endParaRPr lang="el-GR" sz="4000" b="0" u="none" strike="noStrike">
              <a:solidFill>
                <a:srgbClr val="000000"/>
              </a:solidFill>
              <a:uFillTx/>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8D592A-1193-0993-8B2B-EA98779C5CA0}"/>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FA2062ED-A655-8AC7-C1D2-75FD1B2E347D}"/>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C2E48FC-F441-6F48-9267-326A20D1D910}"/>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F172CDF-7B13-4DA9-68B6-1B27ACDFA8AA}"/>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D8F41AA2-E21D-048B-4466-5DC7989EF86B}"/>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Πίστη και τεχνολογία</a:t>
            </a:r>
            <a:r>
              <a:rPr kumimoji="0" lang="el-GR" sz="2400" b="1" i="0" u="none" strike="noStrike" kern="1200" cap="none" spc="0" normalizeH="0" baseline="0" noProof="0" dirty="0">
                <a:ln>
                  <a:noFill/>
                </a:ln>
                <a:solidFill>
                  <a:srgbClr val="0070C0"/>
                </a:solidFill>
                <a:effectLst/>
                <a:uLnTx/>
                <a:uFillTx/>
                <a:ea typeface="+mn-ea"/>
                <a:cs typeface="+mn-cs"/>
              </a:rPr>
              <a:t>:</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b="0" i="0" u="none" strike="noStrike" kern="1200" cap="none" spc="0" normalizeH="0" baseline="0" noProof="0" dirty="0">
                <a:ln>
                  <a:noFill/>
                </a:ln>
                <a:solidFill>
                  <a:srgbClr val="0070C0"/>
                </a:solidFill>
                <a:effectLst/>
                <a:uLnTx/>
                <a:uFillTx/>
                <a:ea typeface="+mn-ea"/>
                <a:cs typeface="+mn-cs"/>
              </a:rPr>
              <a:t>δεν ανταγωνίζονται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kumimoji="0" lang="el-GR" sz="2400" b="0" i="0" u="none" strike="noStrike" kern="1200" cap="none" spc="0" normalizeH="0" baseline="0" noProof="0" dirty="0">
                <a:ln>
                  <a:noFill/>
                </a:ln>
                <a:solidFill>
                  <a:srgbClr val="0070C0"/>
                </a:solidFill>
                <a:effectLst/>
                <a:uLnTx/>
                <a:uFillTx/>
                <a:ea typeface="+mn-ea"/>
                <a:cs typeface="+mn-cs"/>
              </a:rPr>
              <a:t>Διερευνά τη φύση και τη θέτουν στην υπηρεσία του ανθρώπου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endParaRPr lang="el-GR" sz="2400" dirty="0">
              <a:solidFill>
                <a:srgbClr val="0070C0"/>
              </a:solidFill>
            </a:endParaRPr>
          </a:p>
          <a:p>
            <a:pPr marR="0" lvl="0" defTabSz="914400" rtl="0" eaLnBrk="1" fontAlgn="auto" latinLnBrk="0" hangingPunct="1">
              <a:lnSpc>
                <a:spcPct val="100000"/>
              </a:lnSpc>
              <a:spcBef>
                <a:spcPts val="580"/>
              </a:spcBef>
              <a:spcAft>
                <a:spcPts val="0"/>
              </a:spcAft>
              <a:buClr>
                <a:srgbClr val="D34817"/>
              </a:buClr>
              <a:buSzPct val="85000"/>
              <a:tabLst/>
              <a:defRPr/>
            </a:pPr>
            <a:r>
              <a:rPr lang="el-GR" sz="2400" b="1" dirty="0">
                <a:solidFill>
                  <a:srgbClr val="7030A0"/>
                </a:solidFill>
              </a:rPr>
              <a:t>Ο Χριστός οδήγησε τον άνθρωπο στην αναδημιουργία =&gt;</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lang="el-GR" sz="2400" dirty="0">
                <a:solidFill>
                  <a:srgbClr val="0070C0"/>
                </a:solidFill>
              </a:rPr>
              <a:t>η πίστη αποσκοπεί στη σωτηρία του ανθρώπου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lang="el-GR" sz="2400" dirty="0">
                <a:solidFill>
                  <a:srgbClr val="0070C0"/>
                </a:solidFill>
              </a:rPr>
              <a:t>όλα μετασχηματίζονται υπηρετώντας τον άνθρωπο</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r>
              <a:rPr lang="el-GR" sz="2400" dirty="0">
                <a:solidFill>
                  <a:srgbClr val="0070C0"/>
                </a:solidFill>
              </a:rPr>
              <a:t>σκοπός εκκλησίας η προσήλωση σε καθαρά «πνευματικά» θέματα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v"/>
              <a:tabLst/>
              <a:defRPr/>
            </a:pPr>
            <a:endParaRPr lang="el-GR" sz="2400" dirty="0">
              <a:solidFill>
                <a:srgbClr val="0070C0"/>
              </a:solidFill>
              <a:latin typeface="Palatino Linotype" panose="02040502050505030304" pitchFamily="18" charset="0"/>
            </a:endParaRPr>
          </a:p>
          <a:p>
            <a:pPr marR="0" lvl="0"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
        <p:nvSpPr>
          <p:cNvPr id="3" name="TextBox 2">
            <a:extLst>
              <a:ext uri="{FF2B5EF4-FFF2-40B4-BE49-F238E27FC236}">
                <a16:creationId xmlns:a16="http://schemas.microsoft.com/office/drawing/2014/main" id="{43561223-F504-00A8-2E3E-DF9273D8EE02}"/>
              </a:ext>
            </a:extLst>
          </p:cNvPr>
          <p:cNvSpPr txBox="1"/>
          <p:nvPr/>
        </p:nvSpPr>
        <p:spPr>
          <a:xfrm>
            <a:off x="205223" y="72446"/>
            <a:ext cx="8663354" cy="95410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Κατήχηση και χριστιανική αγωγή</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ea typeface="+mn-ea"/>
                <a:cs typeface="+mn-cs"/>
              </a:rPr>
              <a:t>τεχνική και τεχνολογία  </a:t>
            </a:r>
          </a:p>
        </p:txBody>
      </p:sp>
    </p:spTree>
    <p:extLst>
      <p:ext uri="{BB962C8B-B14F-4D97-AF65-F5344CB8AC3E}">
        <p14:creationId xmlns:p14="http://schemas.microsoft.com/office/powerpoint/2010/main" val="1039225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68EC7B-8105-F3F1-ADFC-AC8E4DA1C3CD}"/>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2FF43B79-E4CF-7AAA-CB8E-5A2F51E6DBC1}"/>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17080967-12DF-5BEA-7140-2D5DA87055A1}"/>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0AB608BD-F308-E417-78DF-77579EDFAAA0}"/>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9" name="TextBox 98">
            <a:extLst>
              <a:ext uri="{FF2B5EF4-FFF2-40B4-BE49-F238E27FC236}">
                <a16:creationId xmlns:a16="http://schemas.microsoft.com/office/drawing/2014/main" id="{5F56E602-D856-9D1F-5D30-7C363A696D07}"/>
              </a:ext>
            </a:extLst>
          </p:cNvPr>
          <p:cNvSpPr txBox="1"/>
          <p:nvPr/>
        </p:nvSpPr>
        <p:spPr>
          <a:xfrm>
            <a:off x="-30600" y="980752"/>
            <a:ext cx="9135000" cy="5646053"/>
          </a:xfrm>
          <a:prstGeom prst="rect">
            <a:avLst/>
          </a:prstGeom>
          <a:noFill/>
          <a:ln w="0">
            <a:noFill/>
          </a:ln>
        </p:spPr>
        <p:txBody>
          <a:bodyPr lIns="90000" tIns="45000" rIns="90000" bIns="45000" anchor="t">
            <a:noAutofit/>
          </a:bodyPr>
          <a:lstStyle/>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Κατήχηση και χριστιανική αγωγή-&gt; νέα προοπτική:</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7030A0"/>
              </a:solidFill>
              <a:effectLst/>
              <a:uLnTx/>
              <a:uFillTx/>
              <a:ea typeface="+mn-ea"/>
              <a:cs typeface="+mn-cs"/>
            </a:endParaRP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Αναδιάταξη ανθρώπινων αναγκών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Προσαρμογή της τεχνολογίας στις πραγματικές ανάγκες</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Η ευμάρεια δεν είναι το επιδιωκόμενο αποτέλεσμα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στροφή προβληματισμού σε υπαρξιακά θέματα (πόνος, φθορά, θάνατος)</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Υποστήριξη παιδιού και εφήβου να εμπιστεύεται τις δικές του δυνάμεις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Καλλιέργεια υψηλού ήθος και ευθύνης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Αποτροπή υλιστικού φρονήματος, αδικίας, κλπ.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0" marR="0" lvl="0" indent="0" algn="ctr"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p:txBody>
      </p:sp>
      <p:sp>
        <p:nvSpPr>
          <p:cNvPr id="3" name="TextBox 2">
            <a:extLst>
              <a:ext uri="{FF2B5EF4-FFF2-40B4-BE49-F238E27FC236}">
                <a16:creationId xmlns:a16="http://schemas.microsoft.com/office/drawing/2014/main" id="{7DBC18AC-C9BC-19FC-1D05-E11494EC91A8}"/>
              </a:ext>
            </a:extLst>
          </p:cNvPr>
          <p:cNvSpPr txBox="1"/>
          <p:nvPr/>
        </p:nvSpPr>
        <p:spPr>
          <a:xfrm>
            <a:off x="467072" y="25554"/>
            <a:ext cx="8663354" cy="95410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800" dirty="0">
                <a:solidFill>
                  <a:srgbClr val="FFFFFF"/>
                </a:solidFill>
                <a:latin typeface="+mj-lt"/>
              </a:rPr>
              <a:t>Α</a:t>
            </a:r>
            <a:r>
              <a:rPr kumimoji="0" lang="el-GR" sz="2800" b="0" i="0" u="none" strike="noStrike" kern="1200" cap="none" spc="0" normalizeH="0" baseline="0" noProof="0" dirty="0" err="1">
                <a:ln>
                  <a:noFill/>
                </a:ln>
                <a:solidFill>
                  <a:srgbClr val="FFFFFF"/>
                </a:solidFill>
                <a:effectLst/>
                <a:uLnTx/>
                <a:uFillTx/>
                <a:latin typeface="+mj-lt"/>
                <a:ea typeface="+mn-ea"/>
                <a:cs typeface="+mn-cs"/>
              </a:rPr>
              <a:t>ναδιάταξη</a:t>
            </a:r>
            <a:r>
              <a:rPr kumimoji="0" lang="el-GR" sz="2800" b="0" i="0" u="none" strike="noStrike" kern="1200" cap="none" spc="0" normalizeH="0" baseline="0" noProof="0" dirty="0">
                <a:ln>
                  <a:noFill/>
                </a:ln>
                <a:solidFill>
                  <a:srgbClr val="FFFFFF"/>
                </a:solidFill>
                <a:effectLst/>
                <a:uLnTx/>
                <a:uFillTx/>
                <a:latin typeface="+mj-lt"/>
                <a:ea typeface="+mn-ea"/>
                <a:cs typeface="+mn-cs"/>
              </a:rPr>
              <a:t> αναγκών του ανθρώπου σε σχέση με την τεχνική και την τεχνολογία </a:t>
            </a:r>
          </a:p>
        </p:txBody>
      </p:sp>
    </p:spTree>
    <p:extLst>
      <p:ext uri="{BB962C8B-B14F-4D97-AF65-F5344CB8AC3E}">
        <p14:creationId xmlns:p14="http://schemas.microsoft.com/office/powerpoint/2010/main" val="1980093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57317E-2DC8-FED7-9230-BE7CFBCCB601}"/>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02E07304-7633-A073-936C-30D70B847B77}"/>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C835530D-CDEA-3F2A-3F37-9E24DCCB709E}"/>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2D8632B4-FBDA-38AC-A51D-CA1826C316A1}"/>
              </a:ext>
            </a:extLst>
          </p:cNvPr>
          <p:cNvSpPr txBox="1"/>
          <p:nvPr/>
        </p:nvSpPr>
        <p:spPr>
          <a:xfrm>
            <a:off x="65880" y="183942"/>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FFFFFF"/>
                </a:solidFill>
                <a:effectLst/>
                <a:uLnTx/>
                <a:uFillTx/>
                <a:latin typeface="+mj-lt"/>
              </a:rPr>
              <a:t>Κατήχηση, Χριστιανική αγωγή και νεανικά κινήματα </a:t>
            </a:r>
          </a:p>
        </p:txBody>
      </p:sp>
      <p:sp>
        <p:nvSpPr>
          <p:cNvPr id="99" name="TextBox 98">
            <a:extLst>
              <a:ext uri="{FF2B5EF4-FFF2-40B4-BE49-F238E27FC236}">
                <a16:creationId xmlns:a16="http://schemas.microsoft.com/office/drawing/2014/main" id="{92C20B57-4914-2563-9DBD-A94033068D51}"/>
              </a:ext>
            </a:extLst>
          </p:cNvPr>
          <p:cNvSpPr txBox="1"/>
          <p:nvPr/>
        </p:nvSpPr>
        <p:spPr>
          <a:xfrm>
            <a:off x="37080" y="1075017"/>
            <a:ext cx="9135000" cy="5646053"/>
          </a:xfrm>
          <a:prstGeom prst="rect">
            <a:avLst/>
          </a:prstGeom>
          <a:noFill/>
          <a:ln w="0">
            <a:noFill/>
          </a:ln>
        </p:spPr>
        <p:txBody>
          <a:bodyPr lIns="90000" tIns="45000" rIns="90000" bIns="45000" anchor="t">
            <a:noAutofit/>
          </a:bodyPr>
          <a:lstStyle/>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rPr>
              <a:t>Νεανικά κινήματα </a:t>
            </a:r>
            <a:r>
              <a:rPr kumimoji="0" 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 Δημιουργία νέων ροπών, τάσεων και ενδιαφερόντων.</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endParaRP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ea typeface="+mn-ea"/>
                <a:cs typeface="+mn-cs"/>
                <a:sym typeface="Wingdings" panose="05000000000000000000" pitchFamily="2" charset="2"/>
              </a:rPr>
              <a:t>α) Ευρώπη</a:t>
            </a:r>
            <a:r>
              <a:rPr kumimoji="0" 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a:t>
            </a:r>
          </a:p>
          <a:p>
            <a:pPr marL="0" marR="0" lvl="0" indent="0"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 </a:t>
            </a:r>
            <a:r>
              <a:rPr kumimoji="0" lang="el-GR" sz="2400" b="0" i="0" u="none" strike="noStrike" kern="1200" cap="none" spc="0" normalizeH="0" baseline="0" noProof="0" dirty="0">
                <a:ln>
                  <a:noFill/>
                </a:ln>
                <a:solidFill>
                  <a:srgbClr val="C00000"/>
                </a:solidFill>
                <a:effectLst/>
                <a:uLnTx/>
                <a:uFillTx/>
                <a:ea typeface="+mn-ea"/>
                <a:cs typeface="+mn-cs"/>
                <a:sym typeface="Wingdings" panose="05000000000000000000" pitchFamily="2" charset="2"/>
              </a:rPr>
              <a:t>Γαλλία</a:t>
            </a:r>
            <a:r>
              <a:rPr kumimoji="0" 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 1968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kumimoji="0" 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αναδιάρθρωση ανώτατης εκπαίδευσης,</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kumimoji="0" 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μείωση αριθμού εισακτέων στα πανεπιστήμια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kumimoji="0" lang="el-GR" sz="2400" b="0" i="0" u="none" strike="noStrike" kern="1200" cap="none" spc="0" normalizeH="0" baseline="0" noProof="0" dirty="0">
                <a:ln>
                  <a:noFill/>
                </a:ln>
                <a:solidFill>
                  <a:srgbClr val="0070C0"/>
                </a:solidFill>
                <a:effectLst/>
                <a:uLnTx/>
                <a:uFillTx/>
                <a:ea typeface="+mn-ea"/>
                <a:cs typeface="+mn-cs"/>
                <a:sym typeface="Wingdings" panose="05000000000000000000" pitchFamily="2" charset="2"/>
              </a:rPr>
              <a:t>Πρώτη μαζική κινητοποίηση φοιτητών=κίνημα «λυσσασμένων»  </a:t>
            </a:r>
          </a:p>
          <a:p>
            <a:pPr marR="0" lvl="0"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C00000"/>
                </a:solidFill>
                <a:effectLst/>
                <a:uLnTx/>
                <a:uFillTx/>
                <a:ea typeface="+mn-ea"/>
                <a:cs typeface="+mn-cs"/>
              </a:rPr>
              <a:t>Ιταλία</a:t>
            </a:r>
            <a:r>
              <a:rPr kumimoji="0" lang="el-GR" sz="2400" b="0" i="0" u="none" strike="noStrike" kern="1200" cap="none" spc="0" normalizeH="0" baseline="0" noProof="0" dirty="0">
                <a:ln>
                  <a:noFill/>
                </a:ln>
                <a:solidFill>
                  <a:srgbClr val="0070C0"/>
                </a:solidFill>
                <a:effectLst/>
                <a:uLnTx/>
                <a:uFillTx/>
                <a:ea typeface="+mn-ea"/>
                <a:cs typeface="+mn-cs"/>
              </a:rPr>
              <a:t>: φοιτητικά κινήματα 1967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καταλήψεις στα πανεπιστήμια και σε Λύκεια </a:t>
            </a:r>
          </a:p>
          <a:p>
            <a:pPr marL="342900" marR="0" lvl="0" indent="-342900"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 τέθηκε υπό αμφισβήτηση η οργάνωση της πανεπιστημιακής εξουσίας και του πανεπιστημιακού συστήματος.</a:t>
            </a:r>
          </a:p>
        </p:txBody>
      </p:sp>
    </p:spTree>
    <p:extLst>
      <p:ext uri="{BB962C8B-B14F-4D97-AF65-F5344CB8AC3E}">
        <p14:creationId xmlns:p14="http://schemas.microsoft.com/office/powerpoint/2010/main" val="130055463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4135</TotalTime>
  <Words>4949</Words>
  <Application>Microsoft Office PowerPoint</Application>
  <PresentationFormat>Προβολή στην οθόνη (4:3)</PresentationFormat>
  <Paragraphs>639</Paragraphs>
  <Slides>67</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4</vt:i4>
      </vt:variant>
      <vt:variant>
        <vt:lpstr>Τίτλοι διαφανειών</vt:lpstr>
      </vt:variant>
      <vt:variant>
        <vt:i4>67</vt:i4>
      </vt:variant>
    </vt:vector>
  </HeadingPairs>
  <TitlesOfParts>
    <vt:vector size="77" baseType="lpstr">
      <vt:lpstr>Arial</vt:lpstr>
      <vt:lpstr>Calibri</vt:lpstr>
      <vt:lpstr>Palatino Linotype</vt:lpstr>
      <vt:lpstr>Symbol</vt:lpstr>
      <vt:lpstr>Times New Roman</vt:lpstr>
      <vt:lpstr>Wingdings</vt:lpstr>
      <vt:lpstr>Office Theme</vt:lpstr>
      <vt:lpstr>Office Theme</vt:lpstr>
      <vt:lpstr>Office Theme</vt:lpstr>
      <vt:lpstr>Office Theme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Σας ευχαριστώ για την προσοχή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
  <dc:creator>Mariajose</dc:creator>
  <dc:description/>
  <cp:lastModifiedBy>ΚΥΡΙΑΚΗ ΜΥΣΤΑΚΙΔΟΥ</cp:lastModifiedBy>
  <cp:revision>170</cp:revision>
  <dcterms:created xsi:type="dcterms:W3CDTF">2022-04-04T18:18:37Z</dcterms:created>
  <dcterms:modified xsi:type="dcterms:W3CDTF">2025-05-27T11:22:12Z</dcterms:modified>
  <dc:language>el-GR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2020-03-26T00:00:00Z</vt:filetime>
  </property>
  <property fmtid="{D5CDD505-2E9C-101B-9397-08002B2CF9AE}" pid="3" name="Creator">
    <vt:lpwstr>Microsoft® PowerPoint® 2013</vt:lpwstr>
  </property>
  <property fmtid="{D5CDD505-2E9C-101B-9397-08002B2CF9AE}" pid="4" name="LastSaved">
    <vt:filetime>2022-04-04T00:00:00Z</vt:filetime>
  </property>
  <property fmtid="{D5CDD505-2E9C-101B-9397-08002B2CF9AE}" pid="5" name="PresentationFormat">
    <vt:lpwstr>Προβολή στην οθόνη (4:3)</vt:lpwstr>
  </property>
  <property fmtid="{D5CDD505-2E9C-101B-9397-08002B2CF9AE}" pid="6" name="Slides">
    <vt:i4>21</vt:i4>
  </property>
</Properties>
</file>