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2"/>
    <p:sldMasterId id="2147483654" r:id="rId3"/>
    <p:sldMasterId id="2147483659" r:id="rId4"/>
  </p:sldMasterIdLst>
  <p:sldIdLst>
    <p:sldId id="256" r:id="rId5"/>
    <p:sldId id="270" r:id="rId6"/>
    <p:sldId id="257" r:id="rId7"/>
    <p:sldId id="258" r:id="rId8"/>
    <p:sldId id="259" r:id="rId9"/>
    <p:sldId id="292" r:id="rId10"/>
    <p:sldId id="293" r:id="rId11"/>
    <p:sldId id="260" r:id="rId12"/>
    <p:sldId id="294" r:id="rId13"/>
    <p:sldId id="295" r:id="rId14"/>
    <p:sldId id="296" r:id="rId15"/>
    <p:sldId id="262" r:id="rId16"/>
    <p:sldId id="297" r:id="rId17"/>
    <p:sldId id="263" r:id="rId18"/>
    <p:sldId id="298" r:id="rId19"/>
    <p:sldId id="264" r:id="rId20"/>
    <p:sldId id="299" r:id="rId21"/>
    <p:sldId id="300" r:id="rId22"/>
    <p:sldId id="301" r:id="rId23"/>
    <p:sldId id="302" r:id="rId24"/>
    <p:sldId id="265" r:id="rId25"/>
    <p:sldId id="303" r:id="rId26"/>
    <p:sldId id="266" r:id="rId27"/>
    <p:sldId id="267" r:id="rId28"/>
    <p:sldId id="268" r:id="rId29"/>
    <p:sldId id="275" r:id="rId30"/>
    <p:sldId id="276" r:id="rId31"/>
    <p:sldId id="277" r:id="rId32"/>
    <p:sldId id="278" r:id="rId33"/>
    <p:sldId id="279" r:id="rId34"/>
    <p:sldId id="280" r:id="rId35"/>
    <p:sldId id="284" r:id="rId36"/>
    <p:sldId id="283" r:id="rId37"/>
    <p:sldId id="312" r:id="rId38"/>
    <p:sldId id="282" r:id="rId39"/>
    <p:sldId id="281" r:id="rId40"/>
    <p:sldId id="286" r:id="rId41"/>
    <p:sldId id="285" r:id="rId42"/>
    <p:sldId id="289" r:id="rId43"/>
    <p:sldId id="288" r:id="rId44"/>
    <p:sldId id="313" r:id="rId45"/>
    <p:sldId id="291" r:id="rId46"/>
    <p:sldId id="290" r:id="rId47"/>
    <p:sldId id="305" r:id="rId48"/>
    <p:sldId id="306" r:id="rId49"/>
    <p:sldId id="311" r:id="rId50"/>
    <p:sldId id="310" r:id="rId51"/>
    <p:sldId id="309" r:id="rId52"/>
    <p:sldId id="308" r:id="rId53"/>
    <p:sldId id="307" r:id="rId54"/>
    <p:sldId id="314" r:id="rId55"/>
    <p:sldId id="269" r:id="rId56"/>
  </p:sldIdLst>
  <p:sldSz cx="9144000" cy="6858000"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64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6"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43A2C26D-97EB-4BCF-9B3B-EEFA8E950DF8}" type="slidenum">
              <a:t>‹#›</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0"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7"/>
          </p:nvPr>
        </p:nvSpPr>
        <p:spPr/>
        <p:txBody>
          <a:bodyPr/>
          <a:lstStyle/>
          <a:p>
            <a:r>
              <a:t>Footer</a:t>
            </a:r>
          </a:p>
        </p:txBody>
      </p:sp>
      <p:sp>
        <p:nvSpPr>
          <p:cNvPr id="5" name="PlaceHolder 4"/>
          <p:cNvSpPr>
            <a:spLocks noGrp="1"/>
          </p:cNvSpPr>
          <p:nvPr>
            <p:ph type="sldNum" idx="8"/>
          </p:nvPr>
        </p:nvSpPr>
        <p:spPr/>
        <p:txBody>
          <a:bodyPr/>
          <a:lstStyle/>
          <a:p>
            <a:fld id="{52DF4643-E52A-4AA0-9CFD-B6F8F5875557}" type="slidenum">
              <a:t>‹#›</a:t>
            </a:fld>
            <a:endParaRPr/>
          </a:p>
        </p:txBody>
      </p:sp>
      <p:sp>
        <p:nvSpPr>
          <p:cNvPr id="6" name="PlaceHolder 5"/>
          <p:cNvSpPr>
            <a:spLocks noGrp="1"/>
          </p:cNvSpPr>
          <p:nvPr>
            <p:ph type="dt" idx="9"/>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7"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E6834E17-5D3C-4F67-8E24-0B6D17265CEE}" type="slidenum">
              <a:t>‹#›</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le Only">
    <p:spTree>
      <p:nvGrpSpPr>
        <p:cNvPr id="1" name=""/>
        <p:cNvGrpSpPr/>
        <p:nvPr/>
      </p:nvGrpSpPr>
      <p:grpSpPr>
        <a:xfrm>
          <a:off x="0" y="0"/>
          <a:ext cx="0" cy="0"/>
          <a:chOff x="0" y="0"/>
          <a:chExt cx="0" cy="0"/>
        </a:xfrm>
      </p:grpSpPr>
      <p:sp>
        <p:nvSpPr>
          <p:cNvPr id="28"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29"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0"/>
          </p:nvPr>
        </p:nvSpPr>
        <p:spPr/>
        <p:txBody>
          <a:bodyPr/>
          <a:lstStyle/>
          <a:p>
            <a:r>
              <a:t>Footer</a:t>
            </a:r>
          </a:p>
        </p:txBody>
      </p:sp>
      <p:sp>
        <p:nvSpPr>
          <p:cNvPr id="5" name="PlaceHolder 4"/>
          <p:cNvSpPr>
            <a:spLocks noGrp="1"/>
          </p:cNvSpPr>
          <p:nvPr>
            <p:ph type="sldNum" idx="11"/>
          </p:nvPr>
        </p:nvSpPr>
        <p:spPr/>
        <p:txBody>
          <a:bodyPr/>
          <a:lstStyle/>
          <a:p>
            <a:fld id="{D20EF485-FC85-471D-A53A-5178978217A2}" type="slidenum">
              <a:t>‹#›</a:t>
            </a:fld>
            <a:endParaRPr/>
          </a:p>
        </p:txBody>
      </p:sp>
      <p:sp>
        <p:nvSpPr>
          <p:cNvPr id="6" name="PlaceHolder 5"/>
          <p:cNvSpPr>
            <a:spLocks noGrp="1"/>
          </p:cNvSpPr>
          <p:nvPr>
            <p:ph type="dt" idx="12"/>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2" name="PlaceHolder 1"/>
          <p:cNvSpPr>
            <a:spLocks noGrp="1"/>
          </p:cNvSpPr>
          <p:nvPr>
            <p:ph type="title"/>
          </p:nvPr>
        </p:nvSpPr>
        <p:spPr>
          <a:xfrm>
            <a:off x="474840" y="363240"/>
            <a:ext cx="8193960" cy="625320"/>
          </a:xfrm>
          <a:prstGeom prst="rect">
            <a:avLst/>
          </a:prstGeom>
          <a:noFill/>
          <a:ln w="0">
            <a:noFill/>
          </a:ln>
        </p:spPr>
        <p:txBody>
          <a:bodyPr lIns="0" tIns="0" rIns="0" bIns="0" anchor="ctr">
            <a:noAutofit/>
          </a:bodyPr>
          <a:lstStyle/>
          <a:p>
            <a:pPr indent="0" algn="ctr">
              <a:buNone/>
            </a:pPr>
            <a:endParaRPr lang="el-GR" sz="4400" b="0" u="none" strike="noStrike">
              <a:solidFill>
                <a:srgbClr val="000000"/>
              </a:solidFill>
              <a:uFillTx/>
              <a:latin typeface="Arial"/>
            </a:endParaRPr>
          </a:p>
        </p:txBody>
      </p:sp>
      <p:sp>
        <p:nvSpPr>
          <p:cNvPr id="43" name="PlaceHolder 2"/>
          <p:cNvSpPr>
            <a:spLocks noGrp="1"/>
          </p:cNvSpPr>
          <p:nvPr>
            <p:ph/>
          </p:nvPr>
        </p:nvSpPr>
        <p:spPr>
          <a:xfrm>
            <a:off x="457200" y="1604520"/>
            <a:ext cx="8228880" cy="3976920"/>
          </a:xfrm>
          <a:prstGeom prst="rect">
            <a:avLst/>
          </a:prstGeom>
          <a:noFill/>
          <a:ln w="0">
            <a:noFill/>
          </a:ln>
        </p:spPr>
        <p:txBody>
          <a:bodyPr lIns="0" tIns="0" rIns="0" bIns="0" anchor="t">
            <a:normAutofit/>
          </a:bodyPr>
          <a:lstStyle/>
          <a:p>
            <a:pPr indent="0">
              <a:spcBef>
                <a:spcPts val="1417"/>
              </a:spcBef>
              <a:buNone/>
            </a:pPr>
            <a:endParaRPr lang="el-GR" sz="3200" b="0" u="none" strike="noStrike">
              <a:solidFill>
                <a:srgbClr val="000000"/>
              </a:solidFill>
              <a:uFillTx/>
              <a:latin typeface="Arial"/>
            </a:endParaRPr>
          </a:p>
        </p:txBody>
      </p:sp>
      <p:sp>
        <p:nvSpPr>
          <p:cNvPr id="4" name="PlaceHolder 3"/>
          <p:cNvSpPr>
            <a:spLocks noGrp="1"/>
          </p:cNvSpPr>
          <p:nvPr>
            <p:ph type="ftr" idx="16"/>
          </p:nvPr>
        </p:nvSpPr>
        <p:spPr/>
        <p:txBody>
          <a:bodyPr/>
          <a:lstStyle/>
          <a:p>
            <a:r>
              <a:t>Footer</a:t>
            </a:r>
          </a:p>
        </p:txBody>
      </p:sp>
      <p:sp>
        <p:nvSpPr>
          <p:cNvPr id="5" name="PlaceHolder 4"/>
          <p:cNvSpPr>
            <a:spLocks noGrp="1"/>
          </p:cNvSpPr>
          <p:nvPr>
            <p:ph type="sldNum" idx="17"/>
          </p:nvPr>
        </p:nvSpPr>
        <p:spPr/>
        <p:txBody>
          <a:bodyPr/>
          <a:lstStyle/>
          <a:p>
            <a:fld id="{03CBE448-D34A-455D-89ED-C30098F2167A}" type="slidenum">
              <a:t>‹#›</a:t>
            </a:fld>
            <a:endParaRPr/>
          </a:p>
        </p:txBody>
      </p:sp>
      <p:sp>
        <p:nvSpPr>
          <p:cNvPr id="6" name="PlaceHolder 5"/>
          <p:cNvSpPr>
            <a:spLocks noGrp="1"/>
          </p:cNvSpPr>
          <p:nvPr>
            <p:ph type="dt" idx="18"/>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6"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2" name="PlaceHolder 3"/>
          <p:cNvSpPr>
            <a:spLocks noGrp="1"/>
          </p:cNvSpPr>
          <p:nvPr>
            <p:ph type="ftr" idx="1"/>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3" name="PlaceHolder 4"/>
          <p:cNvSpPr>
            <a:spLocks noGrp="1"/>
          </p:cNvSpPr>
          <p:nvPr>
            <p:ph type="sldNum" idx="2"/>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B4152FE8-E912-4B5F-A651-0526590F5D8C}"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4" name="PlaceHolder 5"/>
          <p:cNvSpPr>
            <a:spLocks noGrp="1"/>
          </p:cNvSpPr>
          <p:nvPr>
            <p:ph type="dt" idx="3"/>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15"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16" name="PlaceHolder 3"/>
          <p:cNvSpPr>
            <a:spLocks noGrp="1"/>
          </p:cNvSpPr>
          <p:nvPr>
            <p:ph type="ftr" idx="7"/>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17" name="PlaceHolder 4"/>
          <p:cNvSpPr>
            <a:spLocks noGrp="1"/>
          </p:cNvSpPr>
          <p:nvPr>
            <p:ph type="sldNum" idx="8"/>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8D1E1B71-5067-4D79-ADDF-421E2F4B5047}"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18" name="PlaceHolder 5"/>
          <p:cNvSpPr>
            <a:spLocks noGrp="1"/>
          </p:cNvSpPr>
          <p:nvPr>
            <p:ph type="dt" idx="9"/>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1"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22"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23" name="PlaceHolder 3"/>
          <p:cNvSpPr>
            <a:spLocks noGrp="1"/>
          </p:cNvSpPr>
          <p:nvPr>
            <p:ph type="ftr" idx="10"/>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24" name="PlaceHolder 4"/>
          <p:cNvSpPr>
            <a:spLocks noGrp="1"/>
          </p:cNvSpPr>
          <p:nvPr>
            <p:ph type="sldNum" idx="11"/>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543659F6-E740-4BEA-90F9-FAAE474F7DD4}"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25" name="PlaceHolder 5"/>
          <p:cNvSpPr>
            <a:spLocks noGrp="1"/>
          </p:cNvSpPr>
          <p:nvPr>
            <p:ph type="dt" idx="12"/>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74840" y="388800"/>
            <a:ext cx="8193960" cy="573840"/>
          </a:xfrm>
          <a:prstGeom prst="rect">
            <a:avLst/>
          </a:prstGeom>
          <a:noFill/>
          <a:ln w="0">
            <a:noFill/>
          </a:ln>
        </p:spPr>
        <p:txBody>
          <a:bodyPr lIns="0" tIns="0" rIns="0" bIns="0" anchor="ctr">
            <a:noAutofit/>
          </a:bodyPr>
          <a:lstStyle/>
          <a:p>
            <a:pPr indent="0">
              <a:buNone/>
            </a:pPr>
            <a:r>
              <a:rPr lang="el-GR" sz="1800" b="0" u="none" strike="noStrike">
                <a:solidFill>
                  <a:srgbClr val="000000"/>
                </a:solidFill>
                <a:uFillTx/>
                <a:latin typeface="Arial"/>
              </a:rPr>
              <a:t>Πατήστε για επεξεργασία της μορφής κειμένου του τίτλου</a:t>
            </a:r>
          </a:p>
        </p:txBody>
      </p:sp>
      <p:sp>
        <p:nvSpPr>
          <p:cNvPr id="38" name="PlaceHolder 2"/>
          <p:cNvSpPr>
            <a:spLocks noGrp="1"/>
          </p:cNvSpPr>
          <p:nvPr>
            <p:ph type="body"/>
          </p:nvPr>
        </p:nvSpPr>
        <p:spPr>
          <a:xfrm>
            <a:off x="457200" y="1604520"/>
            <a:ext cx="82288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l-GR" sz="1800" b="0" u="none" strike="noStrike">
                <a:solidFill>
                  <a:srgbClr val="000000"/>
                </a:solidFill>
                <a:uFillTx/>
                <a:latin typeface="Arial"/>
              </a:rPr>
              <a:t>Πατήστε για επεξεργασία της μορφής κειμένου διάρθρωσης</a:t>
            </a:r>
          </a:p>
          <a:p>
            <a:pPr marL="864000" lvl="1" indent="-324000">
              <a:spcBef>
                <a:spcPts val="1134"/>
              </a:spcBef>
              <a:buClr>
                <a:srgbClr val="000000"/>
              </a:buClr>
              <a:buSzPct val="75000"/>
              <a:buFont typeface="Symbol" charset="2"/>
              <a:buChar char=""/>
            </a:pPr>
            <a:r>
              <a:rPr lang="el-GR" sz="1800" b="0" u="none" strike="noStrike">
                <a:solidFill>
                  <a:srgbClr val="000000"/>
                </a:solidFill>
                <a:uFillTx/>
                <a:latin typeface="Arial"/>
              </a:rPr>
              <a:t>Δεύτερο επίπεδο διάρθρωσης</a:t>
            </a:r>
          </a:p>
          <a:p>
            <a:pPr marL="1296000" lvl="2" indent="-288000">
              <a:spcBef>
                <a:spcPts val="850"/>
              </a:spcBef>
              <a:buClr>
                <a:srgbClr val="000000"/>
              </a:buClr>
              <a:buSzPct val="45000"/>
              <a:buFont typeface="Wingdings" charset="2"/>
              <a:buChar char=""/>
            </a:pPr>
            <a:r>
              <a:rPr lang="el-GR" sz="1800" b="0" u="none" strike="noStrike">
                <a:solidFill>
                  <a:srgbClr val="000000"/>
                </a:solidFill>
                <a:uFillTx/>
                <a:latin typeface="Arial"/>
              </a:rPr>
              <a:t>Τρίτο επίπεδο διάρθρωσης</a:t>
            </a:r>
          </a:p>
          <a:p>
            <a:pPr marL="1728000" lvl="3" indent="-216000">
              <a:spcBef>
                <a:spcPts val="567"/>
              </a:spcBef>
              <a:buClr>
                <a:srgbClr val="000000"/>
              </a:buClr>
              <a:buSzPct val="75000"/>
              <a:buFont typeface="Symbol" charset="2"/>
              <a:buChar char=""/>
            </a:pPr>
            <a:r>
              <a:rPr lang="el-GR" sz="1800" b="0" u="none" strike="noStrike">
                <a:solidFill>
                  <a:srgbClr val="000000"/>
                </a:solidFill>
                <a:uFillTx/>
                <a:latin typeface="Arial"/>
              </a:rPr>
              <a:t>Τέταρτο επίπεδο διάρθρωσης</a:t>
            </a:r>
          </a:p>
          <a:p>
            <a:pPr marL="2160000" lvl="4" indent="-216000">
              <a:spcBef>
                <a:spcPts val="283"/>
              </a:spcBef>
              <a:buClr>
                <a:srgbClr val="000000"/>
              </a:buClr>
              <a:buSzPct val="45000"/>
              <a:buFont typeface="Wingdings" charset="2"/>
              <a:buChar char=""/>
            </a:pPr>
            <a:r>
              <a:rPr lang="el-GR" sz="1800" b="0" u="none" strike="noStrike">
                <a:solidFill>
                  <a:srgbClr val="000000"/>
                </a:solidFill>
                <a:uFillTx/>
                <a:latin typeface="Arial"/>
              </a:rPr>
              <a:t>Πέμπτο επίπεδο διάρθρωσης</a:t>
            </a:r>
          </a:p>
          <a:p>
            <a:pPr marL="2592000" lvl="5" indent="-216000">
              <a:spcBef>
                <a:spcPts val="283"/>
              </a:spcBef>
              <a:buClr>
                <a:srgbClr val="000000"/>
              </a:buClr>
              <a:buSzPct val="45000"/>
              <a:buFont typeface="Wingdings" charset="2"/>
              <a:buChar char=""/>
            </a:pPr>
            <a:r>
              <a:rPr lang="el-GR" sz="1800" b="0" u="none" strike="noStrike">
                <a:solidFill>
                  <a:srgbClr val="000000"/>
                </a:solidFill>
                <a:uFillTx/>
                <a:latin typeface="Arial"/>
              </a:rPr>
              <a:t>Έκτο επίπεδο διάρθρωσης</a:t>
            </a:r>
          </a:p>
          <a:p>
            <a:pPr marL="3024000" lvl="6" indent="-216000">
              <a:spcBef>
                <a:spcPts val="283"/>
              </a:spcBef>
              <a:buClr>
                <a:srgbClr val="000000"/>
              </a:buClr>
              <a:buSzPct val="45000"/>
              <a:buFont typeface="Wingdings" charset="2"/>
              <a:buChar char=""/>
            </a:pPr>
            <a:r>
              <a:rPr lang="el-GR" sz="1800" b="0" u="none" strike="noStrike">
                <a:solidFill>
                  <a:srgbClr val="000000"/>
                </a:solidFill>
                <a:uFillTx/>
                <a:latin typeface="Arial"/>
              </a:rPr>
              <a:t>Έβδομο επίπεδο διάρθρωσης</a:t>
            </a:r>
          </a:p>
        </p:txBody>
      </p:sp>
      <p:sp>
        <p:nvSpPr>
          <p:cNvPr id="39" name="PlaceHolder 3"/>
          <p:cNvSpPr>
            <a:spLocks noGrp="1"/>
          </p:cNvSpPr>
          <p:nvPr>
            <p:ph type="ftr" idx="16"/>
          </p:nvPr>
        </p:nvSpPr>
        <p:spPr>
          <a:xfrm>
            <a:off x="3108960" y="6378120"/>
            <a:ext cx="2925360" cy="342360"/>
          </a:xfrm>
          <a:prstGeom prst="rect">
            <a:avLst/>
          </a:prstGeom>
          <a:noFill/>
          <a:ln w="0">
            <a:noFill/>
          </a:ln>
        </p:spPr>
        <p:txBody>
          <a:bodyPr lIns="0" tIns="0" rIns="0" bIns="0" anchor="t">
            <a:noAutofit/>
          </a:bodyPr>
          <a:lstStyle>
            <a:lvl1pPr indent="0" algn="ctr">
              <a:lnSpc>
                <a:spcPct val="100000"/>
              </a:lnSpc>
              <a:buNone/>
              <a:tabLst>
                <a:tab pos="0" algn="l"/>
              </a:tabLst>
              <a:defRPr lang="el-GR" sz="1400" b="0" u="none" strike="noStrike">
                <a:solidFill>
                  <a:srgbClr val="000000"/>
                </a:solidFill>
                <a:uFillTx/>
                <a:latin typeface="Times New Roman"/>
              </a:defRPr>
            </a:lvl1pPr>
          </a:lstStyle>
          <a:p>
            <a:pPr indent="0" algn="ctr">
              <a:lnSpc>
                <a:spcPct val="100000"/>
              </a:lnSpc>
              <a:buNone/>
              <a:tabLst>
                <a:tab pos="0" algn="l"/>
              </a:tabLst>
            </a:pPr>
            <a:r>
              <a:rPr lang="el-GR" sz="1400" b="0" u="none" strike="noStrike">
                <a:solidFill>
                  <a:srgbClr val="000000"/>
                </a:solidFill>
                <a:uFillTx/>
                <a:latin typeface="Times New Roman"/>
              </a:rPr>
              <a:t>&lt;υποσέλιδο&gt;</a:t>
            </a:r>
          </a:p>
        </p:txBody>
      </p:sp>
      <p:sp>
        <p:nvSpPr>
          <p:cNvPr id="40" name="PlaceHolder 4"/>
          <p:cNvSpPr>
            <a:spLocks noGrp="1"/>
          </p:cNvSpPr>
          <p:nvPr>
            <p:ph type="sldNum" idx="17"/>
          </p:nvPr>
        </p:nvSpPr>
        <p:spPr>
          <a:xfrm>
            <a:off x="6583680" y="6378120"/>
            <a:ext cx="2102400" cy="342360"/>
          </a:xfrm>
          <a:prstGeom prst="rect">
            <a:avLst/>
          </a:prstGeom>
          <a:noFill/>
          <a:ln w="0">
            <a:noFill/>
          </a:ln>
        </p:spPr>
        <p:txBody>
          <a:bodyPr lIns="0" tIns="0" rIns="0" bIns="0" anchor="t">
            <a:noAutofit/>
          </a:bodyPr>
          <a:lstStyle>
            <a:lvl1pPr indent="0" algn="r" defTabSz="914400">
              <a:lnSpc>
                <a:spcPct val="100000"/>
              </a:lnSpc>
              <a:buNone/>
              <a:tabLst>
                <a:tab pos="0" algn="l"/>
              </a:tabLst>
              <a:defRPr lang="el-GR" sz="1800" b="0" u="none" strike="noStrike">
                <a:solidFill>
                  <a:schemeClr val="dk1">
                    <a:tint val="75000"/>
                  </a:schemeClr>
                </a:solidFill>
                <a:uFillTx/>
                <a:latin typeface="Calibri"/>
              </a:defRPr>
            </a:lvl1pPr>
          </a:lstStyle>
          <a:p>
            <a:pPr indent="0" algn="r" defTabSz="914400">
              <a:lnSpc>
                <a:spcPct val="100000"/>
              </a:lnSpc>
              <a:buNone/>
              <a:tabLst>
                <a:tab pos="0" algn="l"/>
              </a:tabLst>
            </a:pPr>
            <a:fld id="{4DDC6924-612E-4F73-81FF-1174EFFA206C}" type="slidenum">
              <a:rPr lang="el-GR" sz="1800" b="0" u="none" strike="noStrike">
                <a:solidFill>
                  <a:schemeClr val="dk1">
                    <a:tint val="75000"/>
                  </a:schemeClr>
                </a:solidFill>
                <a:uFillTx/>
                <a:latin typeface="Calibri"/>
              </a:rPr>
              <a:t>‹#›</a:t>
            </a:fld>
            <a:endParaRPr lang="el-GR" sz="1800" b="0" u="none" strike="noStrike">
              <a:solidFill>
                <a:srgbClr val="000000"/>
              </a:solidFill>
              <a:uFillTx/>
              <a:latin typeface="Times New Roman"/>
            </a:endParaRPr>
          </a:p>
        </p:txBody>
      </p:sp>
      <p:sp>
        <p:nvSpPr>
          <p:cNvPr id="41" name="PlaceHolder 5"/>
          <p:cNvSpPr>
            <a:spLocks noGrp="1"/>
          </p:cNvSpPr>
          <p:nvPr>
            <p:ph type="dt" idx="18"/>
          </p:nvPr>
        </p:nvSpPr>
        <p:spPr>
          <a:xfrm>
            <a:off x="457200" y="6378120"/>
            <a:ext cx="2102400" cy="342360"/>
          </a:xfrm>
          <a:prstGeom prst="rect">
            <a:avLst/>
          </a:prstGeom>
          <a:noFill/>
          <a:ln w="0">
            <a:noFill/>
          </a:ln>
        </p:spPr>
        <p:txBody>
          <a:bodyPr lIns="0" tIns="0" rIns="0" bIns="0" anchor="t">
            <a:noAutofit/>
          </a:bodyPr>
          <a:lstStyle>
            <a:lvl1pPr indent="0">
              <a:buNone/>
              <a:defRPr lang="el-GR" sz="1400" b="0" u="none" strike="noStrike">
                <a:solidFill>
                  <a:srgbClr val="000000"/>
                </a:solidFill>
                <a:uFillTx/>
                <a:latin typeface="Times New Roman"/>
              </a:defRPr>
            </a:lvl1pPr>
          </a:lstStyle>
          <a:p>
            <a:pPr indent="0">
              <a:buNone/>
            </a:pPr>
            <a:r>
              <a:rPr lang="el-GR" sz="1400" b="0" u="none" strike="noStrike">
                <a:solidFill>
                  <a:srgbClr val="000000"/>
                </a:solidFill>
                <a:uFillTx/>
                <a:latin typeface="Times New Roman"/>
              </a:rPr>
              <a:t>&lt;ημερομηνία/ώρα&gt;</a:t>
            </a:r>
          </a:p>
        </p:txBody>
      </p:sp>
    </p:spTree>
  </p:cSld>
  <p:clrMap bg1="lt1" tx1="dk1" bg2="lt2" tx2="dk2" accent1="accent1" accent2="accent2" accent3="accent3" accent4="accent4" accent5="accent5" accent6="accent6" hlink="hlink" folHlink="folHlink"/>
  <p:sldLayoutIdLst>
    <p:sldLayoutId id="214748366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hyperlink" Target="https://www.youtube.com/watch?v=GDDACU2Dnrw" TargetMode="External"/><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s://www.youtube.com/watch?v=z83Eg86KGfw" TargetMode="Externa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4" name="object 2"/>
          <p:cNvPicPr/>
          <p:nvPr/>
        </p:nvPicPr>
        <p:blipFill>
          <a:blip r:embed="rId2">
            <a:lum bright="20000"/>
          </a:blip>
          <a:stretch/>
        </p:blipFill>
        <p:spPr>
          <a:xfrm>
            <a:off x="0" y="0"/>
            <a:ext cx="9143280" cy="6857280"/>
          </a:xfrm>
          <a:prstGeom prst="rect">
            <a:avLst/>
          </a:prstGeom>
          <a:noFill/>
          <a:ln w="0">
            <a:noFill/>
          </a:ln>
        </p:spPr>
      </p:pic>
      <p:sp>
        <p:nvSpPr>
          <p:cNvPr id="45" name="object 3"/>
          <p:cNvSpPr/>
          <p:nvPr/>
        </p:nvSpPr>
        <p:spPr>
          <a:xfrm>
            <a:off x="6400800" y="6095880"/>
            <a:ext cx="2494800" cy="378000"/>
          </a:xfrm>
          <a:prstGeom prst="rect">
            <a:avLst/>
          </a:prstGeom>
          <a:noFill/>
          <a:ln w="0">
            <a:noFill/>
          </a:ln>
        </p:spPr>
        <p:style>
          <a:lnRef idx="0">
            <a:scrgbClr r="0" g="0" b="0"/>
          </a:lnRef>
          <a:fillRef idx="0">
            <a:scrgbClr r="0" g="0" b="0"/>
          </a:fillRef>
          <a:effectRef idx="0">
            <a:scrgbClr r="0" g="0" b="0"/>
          </a:effectRef>
          <a:fontRef idx="minor"/>
        </p:style>
        <p:txBody>
          <a:bodyPr lIns="0" tIns="12600" rIns="0" bIns="0" anchor="t">
            <a:spAutoFit/>
          </a:bodyPr>
          <a:lstStyle/>
          <a:p>
            <a:pPr marL="12600" defTabSz="914400">
              <a:lnSpc>
                <a:spcPct val="100000"/>
              </a:lnSpc>
              <a:spcBef>
                <a:spcPts val="99"/>
              </a:spcBef>
            </a:pPr>
            <a:r>
              <a:rPr lang="el-GR" sz="2400" b="1" u="none" strike="noStrike" spc="-6">
                <a:solidFill>
                  <a:srgbClr val="006FC0"/>
                </a:solidFill>
                <a:uFillTx/>
                <a:latin typeface="Calibri"/>
              </a:rPr>
              <a:t>Ιωάννα</a:t>
            </a:r>
            <a:r>
              <a:rPr lang="el-GR" sz="2400" b="1" u="none" strike="noStrike" spc="-40">
                <a:solidFill>
                  <a:srgbClr val="006FC0"/>
                </a:solidFill>
                <a:uFillTx/>
                <a:latin typeface="Calibri"/>
              </a:rPr>
              <a:t> </a:t>
            </a:r>
            <a:r>
              <a:rPr lang="el-GR" sz="2400" b="1" u="none" strike="noStrike" spc="-14">
                <a:solidFill>
                  <a:srgbClr val="006FC0"/>
                </a:solidFill>
                <a:uFillTx/>
                <a:latin typeface="Calibri"/>
              </a:rPr>
              <a:t>Κομνηνού</a:t>
            </a:r>
            <a:endParaRPr lang="el-GR" sz="2400" b="0" u="none" strike="noStrike">
              <a:solidFill>
                <a:srgbClr val="000000"/>
              </a:solidFill>
              <a:uFillTx/>
              <a:latin typeface="Arial"/>
            </a:endParaRPr>
          </a:p>
        </p:txBody>
      </p:sp>
      <p:sp>
        <p:nvSpPr>
          <p:cNvPr id="46" name="object 4"/>
          <p:cNvSpPr/>
          <p:nvPr/>
        </p:nvSpPr>
        <p:spPr>
          <a:xfrm>
            <a:off x="0" y="2604240"/>
            <a:ext cx="9143280" cy="440640"/>
          </a:xfrm>
          <a:prstGeom prst="rect">
            <a:avLst/>
          </a:prstGeom>
          <a:noFill/>
          <a:ln w="0">
            <a:noFill/>
          </a:ln>
        </p:spPr>
        <p:style>
          <a:lnRef idx="0">
            <a:scrgbClr r="0" g="0" b="0"/>
          </a:lnRef>
          <a:fillRef idx="0">
            <a:scrgbClr r="0" g="0" b="0"/>
          </a:fillRef>
          <a:effectRef idx="0">
            <a:scrgbClr r="0" g="0" b="0"/>
          </a:effectRef>
          <a:fontRef idx="minor"/>
        </p:style>
        <p:txBody>
          <a:bodyPr lIns="0" tIns="13320" rIns="0" bIns="0" anchor="t">
            <a:spAutoFit/>
          </a:bodyPr>
          <a:lstStyle/>
          <a:p>
            <a:pPr algn="ctr" defTabSz="914400">
              <a:lnSpc>
                <a:spcPct val="100000"/>
              </a:lnSpc>
              <a:spcBef>
                <a:spcPts val="1191"/>
              </a:spcBef>
              <a:spcAft>
                <a:spcPts val="992"/>
              </a:spcAft>
            </a:pPr>
            <a:r>
              <a:rPr lang="el-GR" sz="2800" b="1" u="none" strike="noStrike">
                <a:solidFill>
                  <a:srgbClr val="0070C0"/>
                </a:solidFill>
                <a:uFillTx/>
                <a:latin typeface="Calibri"/>
              </a:rPr>
              <a:t>Σχολές Μαθητείας Υποψήφιων Κληρικών (ΣΜΥΚ)</a:t>
            </a:r>
            <a:endParaRPr lang="el-GR" sz="2800" b="0" u="none" strike="noStrike">
              <a:solidFill>
                <a:srgbClr val="000000"/>
              </a:solidFill>
              <a:uFillTx/>
              <a:latin typeface="Arial"/>
            </a:endParaRPr>
          </a:p>
        </p:txBody>
      </p:sp>
      <p:sp>
        <p:nvSpPr>
          <p:cNvPr id="47" name="7 - Ορθογώνιο"/>
          <p:cNvSpPr/>
          <p:nvPr/>
        </p:nvSpPr>
        <p:spPr>
          <a:xfrm>
            <a:off x="304920" y="3733920"/>
            <a:ext cx="8686080" cy="119887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r>
              <a:rPr lang="el-GR" sz="3200" b="1" u="none" strike="noStrike" dirty="0">
                <a:solidFill>
                  <a:schemeClr val="lt1"/>
                </a:solidFill>
                <a:uFillTx/>
                <a:latin typeface="Calibri"/>
              </a:rPr>
              <a:t>Κατηχητική και Χριστιανική Παιδαγωγική</a:t>
            </a:r>
            <a:endParaRPr lang="el-GR" sz="3200" b="0" u="none" strike="noStrike" dirty="0">
              <a:solidFill>
                <a:srgbClr val="000000"/>
              </a:solidFill>
              <a:uFillTx/>
              <a:latin typeface="Arial"/>
            </a:endParaRPr>
          </a:p>
          <a:p>
            <a:pPr algn="ctr" defTabSz="914400">
              <a:lnSpc>
                <a:spcPct val="100000"/>
              </a:lnSpc>
            </a:pPr>
            <a:r>
              <a:rPr lang="el-GR" sz="4000" b="1" dirty="0">
                <a:solidFill>
                  <a:srgbClr val="90C226"/>
                </a:solidFill>
                <a:latin typeface="Trebuchet MS" panose="020B0603020202020204"/>
                <a:ea typeface="+mj-ea"/>
                <a:cs typeface="+mj-cs"/>
              </a:rPr>
              <a:t>ΜΕΡΟΣ Β</a:t>
            </a:r>
            <a:r>
              <a:rPr kumimoji="0" lang="el-GR" sz="4000" b="0" i="0" u="none" strike="noStrike" kern="1200" cap="none" spc="0" normalizeH="0" baseline="0" noProof="0" dirty="0">
                <a:ln>
                  <a:noFill/>
                </a:ln>
                <a:solidFill>
                  <a:srgbClr val="90C226"/>
                </a:solidFill>
                <a:effectLst/>
                <a:uLnTx/>
                <a:uFillTx/>
                <a:latin typeface="Trebuchet MS" panose="020B0603020202020204"/>
                <a:ea typeface="+mj-ea"/>
                <a:cs typeface="+mj-cs"/>
              </a:rPr>
              <a:t>΄</a:t>
            </a:r>
            <a:endParaRPr lang="el-GR" sz="3200" b="0" u="none" strike="noStrike" dirty="0">
              <a:solidFill>
                <a:srgbClr val="000000"/>
              </a:solidFill>
              <a:uFillTx/>
              <a:latin typeface="Arial"/>
            </a:endParaRPr>
          </a:p>
        </p:txBody>
      </p:sp>
      <p:pic>
        <p:nvPicPr>
          <p:cNvPr id="48" name="Εικόνα 47"/>
          <p:cNvPicPr/>
          <p:nvPr/>
        </p:nvPicPr>
        <p:blipFill>
          <a:blip r:embed="rId3"/>
          <a:stretch/>
        </p:blipFill>
        <p:spPr>
          <a:xfrm>
            <a:off x="3060000" y="900000"/>
            <a:ext cx="2541600" cy="1440000"/>
          </a:xfrm>
          <a:prstGeom prst="rect">
            <a:avLst/>
          </a:prstGeom>
          <a:noFill/>
          <a:ln w="0">
            <a:noFill/>
          </a:ln>
        </p:spPr>
      </p:pic>
      <p:pic>
        <p:nvPicPr>
          <p:cNvPr id="49" name="Εικόνα 48"/>
          <p:cNvPicPr/>
          <p:nvPr/>
        </p:nvPicPr>
        <p:blipFill>
          <a:blip r:embed="rId4"/>
          <a:stretch/>
        </p:blipFill>
        <p:spPr>
          <a:xfrm>
            <a:off x="21960" y="900000"/>
            <a:ext cx="2908080" cy="1440000"/>
          </a:xfrm>
          <a:prstGeom prst="rect">
            <a:avLst/>
          </a:prstGeom>
          <a:noFill/>
          <a:ln w="0">
            <a:noFill/>
          </a:ln>
        </p:spPr>
      </p:pic>
      <p:pic>
        <p:nvPicPr>
          <p:cNvPr id="50" name="Εικόνα 49"/>
          <p:cNvPicPr/>
          <p:nvPr/>
        </p:nvPicPr>
        <p:blipFill>
          <a:blip r:embed="rId5"/>
          <a:stretch/>
        </p:blipFill>
        <p:spPr>
          <a:xfrm>
            <a:off x="5789880" y="900000"/>
            <a:ext cx="3030120" cy="1514880"/>
          </a:xfrm>
          <a:prstGeom prst="rect">
            <a:avLst/>
          </a:prstGeom>
          <a:noFill/>
          <a:ln w="0">
            <a:noFill/>
          </a:ln>
        </p:spPr>
      </p:pic>
      <p:pic>
        <p:nvPicPr>
          <p:cNvPr id="51" name="Εικόνα 50"/>
          <p:cNvPicPr/>
          <p:nvPr/>
        </p:nvPicPr>
        <p:blipFill>
          <a:blip r:embed="rId6"/>
          <a:stretch/>
        </p:blipFill>
        <p:spPr>
          <a:xfrm>
            <a:off x="21960" y="5040"/>
            <a:ext cx="5086080" cy="894960"/>
          </a:xfrm>
          <a:prstGeom prst="rect">
            <a:avLst/>
          </a:prstGeom>
          <a:noFill/>
          <a:ln w="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0303C-0AE3-4E75-F915-59241ED09FE9}"/>
            </a:ext>
          </a:extLst>
        </p:cNvPr>
        <p:cNvGrpSpPr/>
        <p:nvPr/>
      </p:nvGrpSpPr>
      <p:grpSpPr>
        <a:xfrm>
          <a:off x="0" y="0"/>
          <a:ext cx="0" cy="0"/>
          <a:chOff x="0" y="0"/>
          <a:chExt cx="0" cy="0"/>
        </a:xfrm>
      </p:grpSpPr>
      <p:pic>
        <p:nvPicPr>
          <p:cNvPr id="64" name="object 9">
            <a:extLst>
              <a:ext uri="{FF2B5EF4-FFF2-40B4-BE49-F238E27FC236}">
                <a16:creationId xmlns:a16="http://schemas.microsoft.com/office/drawing/2014/main" id="{2E3971BE-8700-E5FB-CBC1-2EED327A82AC}"/>
              </a:ext>
            </a:extLst>
          </p:cNvPr>
          <p:cNvPicPr/>
          <p:nvPr/>
        </p:nvPicPr>
        <p:blipFill>
          <a:blip r:embed="rId2"/>
          <a:stretch/>
        </p:blipFill>
        <p:spPr>
          <a:xfrm>
            <a:off x="0" y="0"/>
            <a:ext cx="9143280" cy="6857280"/>
          </a:xfrm>
          <a:prstGeom prst="rect">
            <a:avLst/>
          </a:prstGeom>
          <a:noFill/>
          <a:ln w="0">
            <a:noFill/>
          </a:ln>
        </p:spPr>
      </p:pic>
      <p:sp>
        <p:nvSpPr>
          <p:cNvPr id="65" name="11 - TextBox 4">
            <a:extLst>
              <a:ext uri="{FF2B5EF4-FFF2-40B4-BE49-F238E27FC236}">
                <a16:creationId xmlns:a16="http://schemas.microsoft.com/office/drawing/2014/main" id="{0B78B7E2-2DD4-92EE-3EE4-6B365D09F59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66" name="TextBox 65">
            <a:extLst>
              <a:ext uri="{FF2B5EF4-FFF2-40B4-BE49-F238E27FC236}">
                <a16:creationId xmlns:a16="http://schemas.microsoft.com/office/drawing/2014/main" id="{38E6042D-2475-3F98-444E-62340AB11D3C}"/>
              </a:ext>
            </a:extLst>
          </p:cNvPr>
          <p:cNvSpPr txBox="1"/>
          <p:nvPr/>
        </p:nvSpPr>
        <p:spPr>
          <a:xfrm>
            <a:off x="14400" y="52864"/>
            <a:ext cx="9106200" cy="967043"/>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67" name="TextBox 66">
            <a:extLst>
              <a:ext uri="{FF2B5EF4-FFF2-40B4-BE49-F238E27FC236}">
                <a16:creationId xmlns:a16="http://schemas.microsoft.com/office/drawing/2014/main" id="{301C34EE-7F38-EB7D-3F42-B1D619C322A5}"/>
              </a:ext>
            </a:extLst>
          </p:cNvPr>
          <p:cNvSpPr txBox="1"/>
          <p:nvPr/>
        </p:nvSpPr>
        <p:spPr>
          <a:xfrm>
            <a:off x="0" y="1105161"/>
            <a:ext cx="9135000" cy="5459761"/>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7030A0"/>
                </a:solidFill>
                <a:effectLst/>
                <a:uLnTx/>
                <a:uFillTx/>
                <a:ea typeface="+mn-ea"/>
                <a:cs typeface="+mn-cs"/>
              </a:rPr>
              <a:t>β) Διημερεύσεις</a:t>
            </a:r>
            <a:r>
              <a:rPr kumimoji="0" lang="el-GR" altLang="el-GR" sz="2400" b="0" i="0" u="none" strike="noStrike" kern="1200" cap="none" spc="0" normalizeH="0" baseline="0" noProof="0" dirty="0">
                <a:ln>
                  <a:noFill/>
                </a:ln>
                <a:solidFill>
                  <a:srgbClr val="0070C0"/>
                </a:solidFill>
                <a:effectLst/>
                <a:uLnTx/>
                <a:uFillTx/>
                <a:ea typeface="+mn-ea"/>
                <a:cs typeface="+mn-cs"/>
              </a:rPr>
              <a:t>= Θεσμός που εισήγαγε και εφάρμοσε συστηματικά για πολλά χρόνια ο καθηγητής </a:t>
            </a:r>
            <a:r>
              <a:rPr kumimoji="0" lang="el-GR" altLang="el-GR" sz="2400" b="0" i="0" u="none" strike="noStrike" kern="1200" cap="none" spc="0" normalizeH="0" baseline="0" noProof="0" dirty="0" err="1">
                <a:ln>
                  <a:noFill/>
                </a:ln>
                <a:solidFill>
                  <a:srgbClr val="0070C0"/>
                </a:solidFill>
                <a:effectLst/>
                <a:uLnTx/>
                <a:uFillTx/>
                <a:ea typeface="+mn-ea"/>
                <a:cs typeface="+mn-cs"/>
              </a:rPr>
              <a:t>κ.Κ.</a:t>
            </a:r>
            <a:r>
              <a:rPr kumimoji="0" lang="el-GR" altLang="el-GR" sz="2400" b="0" i="0" u="none" strike="noStrike" kern="1200" cap="none" spc="0" normalizeH="0" baseline="0" noProof="0" dirty="0">
                <a:ln>
                  <a:noFill/>
                </a:ln>
                <a:solidFill>
                  <a:srgbClr val="0070C0"/>
                </a:solidFill>
                <a:effectLst/>
                <a:uLnTx/>
                <a:uFillTx/>
                <a:ea typeface="+mn-ea"/>
                <a:cs typeface="+mn-cs"/>
              </a:rPr>
              <a:t> Φράγκος στη </a:t>
            </a:r>
            <a:r>
              <a:rPr lang="el-GR" altLang="el-GR" sz="2400" dirty="0">
                <a:solidFill>
                  <a:srgbClr val="0070C0"/>
                </a:solidFill>
              </a:rPr>
              <a:t>Μ</a:t>
            </a:r>
            <a:r>
              <a:rPr kumimoji="0" lang="el-GR" altLang="el-GR" sz="2400" b="0" i="0" u="none" strike="noStrike" kern="1200" cap="none" spc="0" normalizeH="0" baseline="0" noProof="0" dirty="0" err="1">
                <a:ln>
                  <a:noFill/>
                </a:ln>
                <a:solidFill>
                  <a:srgbClr val="0070C0"/>
                </a:solidFill>
                <a:effectLst/>
                <a:uLnTx/>
                <a:uFillTx/>
                <a:ea typeface="+mn-ea"/>
                <a:cs typeface="+mn-cs"/>
              </a:rPr>
              <a:t>ητρόπολη</a:t>
            </a:r>
            <a:r>
              <a:rPr kumimoji="0" lang="el-GR" altLang="el-GR" sz="2400" b="0" i="0" u="none" strike="noStrike" kern="1200" cap="none" spc="0" normalizeH="0" baseline="0" noProof="0" dirty="0">
                <a:ln>
                  <a:noFill/>
                </a:ln>
                <a:solidFill>
                  <a:srgbClr val="0070C0"/>
                </a:solidFill>
                <a:effectLst/>
                <a:uLnTx/>
                <a:uFillTx/>
                <a:ea typeface="+mn-ea"/>
                <a:cs typeface="+mn-cs"/>
              </a:rPr>
              <a:t> </a:t>
            </a:r>
            <a:r>
              <a:rPr lang="el-GR" altLang="el-GR" sz="2400" dirty="0">
                <a:solidFill>
                  <a:srgbClr val="0070C0"/>
                </a:solidFill>
              </a:rPr>
              <a:t>Θ</a:t>
            </a:r>
            <a:r>
              <a:rPr kumimoji="0" lang="el-GR" altLang="el-GR" sz="2400" b="0" i="0" u="none" strike="noStrike" kern="1200" cap="none" spc="0" normalizeH="0" baseline="0" noProof="0" dirty="0" err="1">
                <a:ln>
                  <a:noFill/>
                </a:ln>
                <a:solidFill>
                  <a:srgbClr val="0070C0"/>
                </a:solidFill>
                <a:effectLst/>
                <a:uLnTx/>
                <a:uFillTx/>
                <a:ea typeface="+mn-ea"/>
                <a:cs typeface="+mn-cs"/>
              </a:rPr>
              <a:t>εσσαλονίκης</a:t>
            </a:r>
            <a:r>
              <a:rPr lang="el-GR" altLang="el-GR" sz="2400" dirty="0">
                <a:solidFill>
                  <a:srgbClr val="0070C0"/>
                </a:solidFill>
              </a:rPr>
              <a:t> με τη βοήθεια των μελών του επιστημονικού προσωπικού του Εργαστηρίου Χριστιανικής παιδαγωγικής της Θεολογικής Σχολής της Θεσσαλονίκης.</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 </a:t>
            </a:r>
            <a:r>
              <a:rPr kumimoji="0" lang="el-GR" altLang="el-GR" sz="2400" b="0" i="0" u="none" strike="noStrike" kern="1200" cap="none" spc="0" normalizeH="0" baseline="0" noProof="0" dirty="0">
                <a:ln>
                  <a:noFill/>
                </a:ln>
                <a:solidFill>
                  <a:srgbClr val="7030A0"/>
                </a:solidFill>
                <a:effectLst/>
                <a:uLnTx/>
                <a:uFillTx/>
                <a:ea typeface="+mn-ea"/>
                <a:cs typeface="+mn-cs"/>
              </a:rPr>
              <a:t>Οι Διημερεύσεις έχουν αρκετά κοινά σημεία με τις εκδρομές, όμως διακρίνονται:</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ως προς την τακτική κατά Κυριακή και παράλληλη προς την ενοριακή κατήχηση λειτουργία του,</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ως προς την ευρύτητα των εκκλησιαστικών κοινωνικών ψυχαγωγικών και άλλων προϋποθέσεων του.</a:t>
            </a:r>
          </a:p>
        </p:txBody>
      </p:sp>
    </p:spTree>
    <p:extLst>
      <p:ext uri="{BB962C8B-B14F-4D97-AF65-F5344CB8AC3E}">
        <p14:creationId xmlns:p14="http://schemas.microsoft.com/office/powerpoint/2010/main" val="388212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8CF729-7E58-0195-6DC8-BAF89375CE52}"/>
            </a:ext>
          </a:extLst>
        </p:cNvPr>
        <p:cNvGrpSpPr/>
        <p:nvPr/>
      </p:nvGrpSpPr>
      <p:grpSpPr>
        <a:xfrm>
          <a:off x="0" y="0"/>
          <a:ext cx="0" cy="0"/>
          <a:chOff x="0" y="0"/>
          <a:chExt cx="0" cy="0"/>
        </a:xfrm>
      </p:grpSpPr>
      <p:pic>
        <p:nvPicPr>
          <p:cNvPr id="64" name="object 9">
            <a:extLst>
              <a:ext uri="{FF2B5EF4-FFF2-40B4-BE49-F238E27FC236}">
                <a16:creationId xmlns:a16="http://schemas.microsoft.com/office/drawing/2014/main" id="{93EF174C-F2DE-B1CE-3A61-16D0286D9C2F}"/>
              </a:ext>
            </a:extLst>
          </p:cNvPr>
          <p:cNvPicPr/>
          <p:nvPr/>
        </p:nvPicPr>
        <p:blipFill>
          <a:blip r:embed="rId2"/>
          <a:stretch/>
        </p:blipFill>
        <p:spPr>
          <a:xfrm>
            <a:off x="0" y="0"/>
            <a:ext cx="9143280" cy="6857280"/>
          </a:xfrm>
          <a:prstGeom prst="rect">
            <a:avLst/>
          </a:prstGeom>
          <a:noFill/>
          <a:ln w="0">
            <a:noFill/>
          </a:ln>
        </p:spPr>
      </p:pic>
      <p:sp>
        <p:nvSpPr>
          <p:cNvPr id="65" name="11 - TextBox 4">
            <a:extLst>
              <a:ext uri="{FF2B5EF4-FFF2-40B4-BE49-F238E27FC236}">
                <a16:creationId xmlns:a16="http://schemas.microsoft.com/office/drawing/2014/main" id="{9DA4E8EC-A205-1D7A-D0A8-B31BAF7CBBF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66" name="TextBox 65">
            <a:extLst>
              <a:ext uri="{FF2B5EF4-FFF2-40B4-BE49-F238E27FC236}">
                <a16:creationId xmlns:a16="http://schemas.microsoft.com/office/drawing/2014/main" id="{F38ED233-8307-DF10-56CB-76711444C833}"/>
              </a:ext>
            </a:extLst>
          </p:cNvPr>
          <p:cNvSpPr txBox="1"/>
          <p:nvPr/>
        </p:nvSpPr>
        <p:spPr>
          <a:xfrm>
            <a:off x="32940" y="97695"/>
            <a:ext cx="9106200" cy="825234"/>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67" name="TextBox 66">
            <a:extLst>
              <a:ext uri="{FF2B5EF4-FFF2-40B4-BE49-F238E27FC236}">
                <a16:creationId xmlns:a16="http://schemas.microsoft.com/office/drawing/2014/main" id="{00E21710-B886-5B90-11E4-8A24CBAAC964}"/>
              </a:ext>
            </a:extLst>
          </p:cNvPr>
          <p:cNvSpPr txBox="1"/>
          <p:nvPr/>
        </p:nvSpPr>
        <p:spPr>
          <a:xfrm>
            <a:off x="32940" y="1244556"/>
            <a:ext cx="9135000" cy="5569887"/>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Στις διημερεύσεις συμμετείχαν περίπου 100 μαθητές/μαθήτριες από τις 3 βαθμίδες των κατηχητικών συνάξεων και κυρίως από περισσότερες από μία ενορίες.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7030A0"/>
              </a:solidFill>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7030A0"/>
                </a:solidFill>
              </a:rPr>
              <a:t>Πρόγραμμα διημερεύσεων με υποδειγματική θεία λειτουργία και δραστηριότητες όπως:</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ρόφημα μετά τη θεία λειτουργία και ελεύθερη ώρα </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αθλοπαιδιές, επιτραπέζια παιχνίδια</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κοινό γεύμα με τραγούδια ανακοινώσεις, </a:t>
            </a:r>
            <a:r>
              <a:rPr lang="el-GR" altLang="el-GR" sz="2400" dirty="0" err="1">
                <a:solidFill>
                  <a:srgbClr val="0070C0"/>
                </a:solidFill>
              </a:rPr>
              <a:t>κλπ</a:t>
            </a:r>
            <a:endParaRPr lang="el-GR" altLang="el-GR" sz="2400" dirty="0">
              <a:solidFill>
                <a:srgbClr val="0070C0"/>
              </a:solidFill>
            </a:endParaRP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ελεύθερη απογευματινή ώρα </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προβολή κινηματογραφικών ταινιών </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σύντομη εισήγηση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7030A0"/>
                </a:solidFill>
              </a:rPr>
              <a:t> </a:t>
            </a:r>
            <a:endParaRPr lang="en-US" altLang="el-GR" sz="2400" dirty="0">
              <a:solidFill>
                <a:srgbClr val="7030A0"/>
              </a:solidFill>
            </a:endParaRPr>
          </a:p>
        </p:txBody>
      </p:sp>
    </p:spTree>
    <p:extLst>
      <p:ext uri="{BB962C8B-B14F-4D97-AF65-F5344CB8AC3E}">
        <p14:creationId xmlns:p14="http://schemas.microsoft.com/office/powerpoint/2010/main" val="2348503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object 11"/>
          <p:cNvPicPr/>
          <p:nvPr/>
        </p:nvPicPr>
        <p:blipFill>
          <a:blip r:embed="rId2"/>
          <a:stretch/>
        </p:blipFill>
        <p:spPr>
          <a:xfrm>
            <a:off x="0" y="0"/>
            <a:ext cx="9143280" cy="6857280"/>
          </a:xfrm>
          <a:prstGeom prst="rect">
            <a:avLst/>
          </a:prstGeom>
          <a:noFill/>
          <a:ln w="0">
            <a:noFill/>
          </a:ln>
        </p:spPr>
      </p:pic>
      <p:sp>
        <p:nvSpPr>
          <p:cNvPr id="73" name="11 - TextBox 6"/>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74" name="TextBox 73"/>
          <p:cNvSpPr txBox="1"/>
          <p:nvPr/>
        </p:nvSpPr>
        <p:spPr>
          <a:xfrm>
            <a:off x="188258" y="-1"/>
            <a:ext cx="8955021" cy="1101969"/>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75" name="TextBox 74"/>
          <p:cNvSpPr txBox="1"/>
          <p:nvPr/>
        </p:nvSpPr>
        <p:spPr>
          <a:xfrm>
            <a:off x="9000" y="1148500"/>
            <a:ext cx="9135000" cy="5591908"/>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Παιδική θεία λειτουργία =&gt; συστηματική δυνατότητα άσκησης κατήχησης και χριστιανικής αγωγής θεωρητικά και πρακτικά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                                             =&gt; Ειδικό ευχαριστιακό παιδικό κήρυγμα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                                             =&gt; Ελεύθερη προσέλευση στη Θεία Κοινωνία</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0070C0"/>
              </a:solidFill>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b="1" dirty="0">
                <a:solidFill>
                  <a:srgbClr val="7030A0"/>
                </a:solidFill>
              </a:rPr>
              <a:t>γ) Κατασκηνώσεις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λειτουργούν σε όλο τον κόσμο ιδιαίτερα στον ευρωπαϊκό χώρο με ευθύνη πολιτείας εκκλησιών και ιδιωτικών φορέων.</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προσπάθεια ορθολογικής οργάνωσης και αξιοποίησης του ελεύθερου χρόνου.</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συνδυασμός θερινών διακοπών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υπέρβαση δυσκολιών να οικειωθούν την πίστη και τη χριστιανική ζωή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C014A8-35E2-3B72-9732-2AD55495B6E6}"/>
            </a:ext>
          </a:extLst>
        </p:cNvPr>
        <p:cNvGrpSpPr/>
        <p:nvPr/>
      </p:nvGrpSpPr>
      <p:grpSpPr>
        <a:xfrm>
          <a:off x="0" y="0"/>
          <a:ext cx="0" cy="0"/>
          <a:chOff x="0" y="0"/>
          <a:chExt cx="0" cy="0"/>
        </a:xfrm>
      </p:grpSpPr>
      <p:pic>
        <p:nvPicPr>
          <p:cNvPr id="72" name="object 11">
            <a:extLst>
              <a:ext uri="{FF2B5EF4-FFF2-40B4-BE49-F238E27FC236}">
                <a16:creationId xmlns:a16="http://schemas.microsoft.com/office/drawing/2014/main" id="{34C1C761-913D-45C5-0B6B-8A9A7383B987}"/>
              </a:ext>
            </a:extLst>
          </p:cNvPr>
          <p:cNvPicPr/>
          <p:nvPr/>
        </p:nvPicPr>
        <p:blipFill>
          <a:blip r:embed="rId2"/>
          <a:stretch/>
        </p:blipFill>
        <p:spPr>
          <a:xfrm>
            <a:off x="0" y="0"/>
            <a:ext cx="9143280" cy="6857280"/>
          </a:xfrm>
          <a:prstGeom prst="rect">
            <a:avLst/>
          </a:prstGeom>
          <a:noFill/>
          <a:ln w="0">
            <a:noFill/>
          </a:ln>
        </p:spPr>
      </p:pic>
      <p:sp>
        <p:nvSpPr>
          <p:cNvPr id="73" name="11 - TextBox 6">
            <a:extLst>
              <a:ext uri="{FF2B5EF4-FFF2-40B4-BE49-F238E27FC236}">
                <a16:creationId xmlns:a16="http://schemas.microsoft.com/office/drawing/2014/main" id="{F596BC78-A3B4-74CD-C8E4-4956F176121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74" name="TextBox 73">
            <a:extLst>
              <a:ext uri="{FF2B5EF4-FFF2-40B4-BE49-F238E27FC236}">
                <a16:creationId xmlns:a16="http://schemas.microsoft.com/office/drawing/2014/main" id="{0F91F511-AAC2-B27E-FA78-FB79927B34E8}"/>
              </a:ext>
            </a:extLst>
          </p:cNvPr>
          <p:cNvSpPr txBox="1"/>
          <p:nvPr/>
        </p:nvSpPr>
        <p:spPr>
          <a:xfrm>
            <a:off x="188258" y="0"/>
            <a:ext cx="8955021" cy="85824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75" name="TextBox 74">
            <a:extLst>
              <a:ext uri="{FF2B5EF4-FFF2-40B4-BE49-F238E27FC236}">
                <a16:creationId xmlns:a16="http://schemas.microsoft.com/office/drawing/2014/main" id="{40A0D308-13CB-FEB1-6985-8F3844545737}"/>
              </a:ext>
            </a:extLst>
          </p:cNvPr>
          <p:cNvSpPr txBox="1"/>
          <p:nvPr/>
        </p:nvSpPr>
        <p:spPr>
          <a:xfrm>
            <a:off x="45000" y="1101969"/>
            <a:ext cx="9135000" cy="5392616"/>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0070C0"/>
                </a:solidFill>
                <a:effectLst/>
                <a:uLnTx/>
                <a:uFillTx/>
                <a:ea typeface="+mn-ea"/>
                <a:cs typeface="+mn-cs"/>
              </a:rPr>
              <a:t>Στην εκκλησιαστική κατασκήνωση αναπτύσσεται το τρίπτυχο</a:t>
            </a:r>
            <a:r>
              <a:rPr kumimoji="0" lang="el-GR" altLang="el-GR" sz="2400" b="0" i="0" u="none" strike="noStrike" kern="1200" cap="none" spc="0" normalizeH="0" baseline="0" noProof="0" dirty="0">
                <a:ln>
                  <a:noFill/>
                </a:ln>
                <a:solidFill>
                  <a:srgbClr val="0070C0"/>
                </a:solidFill>
                <a:effectLst/>
                <a:uLnTx/>
                <a:uFillTx/>
                <a:ea typeface="+mn-ea"/>
                <a:cs typeface="+mn-cs"/>
              </a:rPr>
              <a:t>:</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Λατρεία/μυστηριακή ζωή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Διδασκαλία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Άσκηση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b="1" dirty="0">
                <a:solidFill>
                  <a:srgbClr val="0070C0"/>
                </a:solidFill>
              </a:rPr>
              <a:t>Π</a:t>
            </a:r>
            <a:r>
              <a:rPr kumimoji="0" lang="el-GR" altLang="el-GR" sz="2400" b="1" i="0" u="none" strike="noStrike" kern="1200" cap="none" spc="0" normalizeH="0" baseline="0" noProof="0" dirty="0" err="1">
                <a:ln>
                  <a:noFill/>
                </a:ln>
                <a:solidFill>
                  <a:srgbClr val="0070C0"/>
                </a:solidFill>
                <a:effectLst/>
                <a:uLnTx/>
                <a:uFillTx/>
                <a:ea typeface="+mn-ea"/>
                <a:cs typeface="+mn-cs"/>
              </a:rPr>
              <a:t>ρόγραμμα</a:t>
            </a:r>
            <a:r>
              <a:rPr kumimoji="0" lang="el-GR" altLang="el-GR" sz="2400" b="1" i="0" u="none" strike="noStrike" kern="1200" cap="none" spc="0" normalizeH="0" baseline="0" noProof="0" dirty="0">
                <a:ln>
                  <a:noFill/>
                </a:ln>
                <a:solidFill>
                  <a:srgbClr val="0070C0"/>
                </a:solidFill>
                <a:effectLst/>
                <a:uLnTx/>
                <a:uFillTx/>
                <a:ea typeface="+mn-ea"/>
                <a:cs typeface="+mn-cs"/>
              </a:rPr>
              <a:t> κατασκήνωσης</a:t>
            </a:r>
            <a:r>
              <a:rPr kumimoji="0" lang="el-GR" altLang="el-GR" sz="2400" b="0" i="0" u="none" strike="noStrike" kern="1200" cap="none" spc="0" normalizeH="0" baseline="0" noProof="0" dirty="0">
                <a:ln>
                  <a:noFill/>
                </a:ln>
                <a:solidFill>
                  <a:srgbClr val="0070C0"/>
                </a:solidFill>
                <a:effectLst/>
                <a:uLnTx/>
                <a:uFillTx/>
                <a:ea typeface="+mn-ea"/>
                <a:cs typeface="+mn-cs"/>
              </a:rPr>
              <a:t>:</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προσευχή πρωί βράδυ πριν και μετά το φαγητό</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νόημα ημέρας Κυριακής και άλλων γιορτών </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εκκλησιαστικές ακολουθίες </a:t>
            </a:r>
          </a:p>
          <a:p>
            <a:pPr marL="457200" marR="0" lvl="0" indent="-457200" algn="l" defTabSz="914400" rtl="0" eaLnBrk="1" fontAlgn="base" latinLnBrk="0" hangingPunct="1">
              <a:lnSpc>
                <a:spcPct val="100000"/>
              </a:lnSpc>
              <a:spcBef>
                <a:spcPts val="575"/>
              </a:spcBef>
              <a:spcAft>
                <a:spcPct val="0"/>
              </a:spcAft>
              <a:buClr>
                <a:srgbClr val="D34817"/>
              </a:buClr>
              <a:buSzPct val="85000"/>
              <a:buFontTx/>
              <a:buAutoNum type="arabicPeriod"/>
              <a:tabLst/>
              <a:defRPr/>
            </a:pPr>
            <a:r>
              <a:rPr lang="el-GR" altLang="el-GR" sz="2400" dirty="0">
                <a:solidFill>
                  <a:srgbClr val="0070C0"/>
                </a:solidFill>
              </a:rPr>
              <a:t>ψυχαγωγικά παιχνίδια σε φυσικό περιβάλλον με εκκλησιαστικό και λατρευτικό πλαίσιο  </a:t>
            </a:r>
            <a:endParaRPr kumimoji="0" lang="el-GR" alt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3442356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object 12"/>
          <p:cNvPicPr/>
          <p:nvPr/>
        </p:nvPicPr>
        <p:blipFill>
          <a:blip r:embed="rId2"/>
          <a:stretch/>
        </p:blipFill>
        <p:spPr>
          <a:xfrm>
            <a:off x="0" y="0"/>
            <a:ext cx="9143280" cy="6857280"/>
          </a:xfrm>
          <a:prstGeom prst="rect">
            <a:avLst/>
          </a:prstGeom>
          <a:noFill/>
          <a:ln w="0">
            <a:noFill/>
          </a:ln>
        </p:spPr>
      </p:pic>
      <p:sp>
        <p:nvSpPr>
          <p:cNvPr id="77" name="11 - TextBox 7"/>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78" name="TextBox 77"/>
          <p:cNvSpPr txBox="1"/>
          <p:nvPr/>
        </p:nvSpPr>
        <p:spPr>
          <a:xfrm>
            <a:off x="-16201" y="26041"/>
            <a:ext cx="9106200" cy="118656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79" name="TextBox 78"/>
          <p:cNvSpPr txBox="1"/>
          <p:nvPr/>
        </p:nvSpPr>
        <p:spPr>
          <a:xfrm>
            <a:off x="120785" y="963007"/>
            <a:ext cx="8902430" cy="5613639"/>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lang="el-GR" altLang="el-GR" sz="2400" dirty="0">
              <a:solidFill>
                <a:srgbClr val="7030A0"/>
              </a:solidFill>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Π</a:t>
            </a:r>
            <a:r>
              <a:rPr kumimoji="0" lang="el-GR" altLang="el-GR" sz="2400" b="0" i="0" u="none" strike="noStrike" kern="1200" cap="none" spc="0" normalizeH="0" baseline="0" noProof="0" dirty="0" err="1">
                <a:ln>
                  <a:noFill/>
                </a:ln>
                <a:solidFill>
                  <a:srgbClr val="0070C0"/>
                </a:solidFill>
                <a:effectLst/>
                <a:uLnTx/>
                <a:uFillTx/>
                <a:ea typeface="+mn-ea"/>
                <a:cs typeface="+mn-cs"/>
              </a:rPr>
              <a:t>ρώτη</a:t>
            </a:r>
            <a:r>
              <a:rPr kumimoji="0" lang="el-GR" altLang="el-GR" sz="2400" b="0" i="0" u="none" strike="noStrike" kern="1200" cap="none" spc="0" normalizeH="0" baseline="0" noProof="0" dirty="0">
                <a:ln>
                  <a:noFill/>
                </a:ln>
                <a:solidFill>
                  <a:srgbClr val="0070C0"/>
                </a:solidFill>
                <a:effectLst/>
                <a:uLnTx/>
                <a:uFillTx/>
                <a:ea typeface="+mn-ea"/>
                <a:cs typeface="+mn-cs"/>
              </a:rPr>
              <a:t> κατασκήνωση στην Ελλάδα στο δάσος </a:t>
            </a:r>
            <a:r>
              <a:rPr lang="el-GR" altLang="el-GR" sz="2400" dirty="0">
                <a:solidFill>
                  <a:srgbClr val="0070C0"/>
                </a:solidFill>
              </a:rPr>
              <a:t>Μ</a:t>
            </a:r>
            <a:r>
              <a:rPr kumimoji="0" lang="el-GR" altLang="el-GR" sz="2400" b="0" i="0" u="none" strike="noStrike" kern="1200" cap="none" spc="0" normalizeH="0" baseline="0" noProof="0" dirty="0" err="1">
                <a:ln>
                  <a:noFill/>
                </a:ln>
                <a:solidFill>
                  <a:srgbClr val="0070C0"/>
                </a:solidFill>
                <a:effectLst/>
                <a:uLnTx/>
                <a:uFillTx/>
                <a:ea typeface="+mn-ea"/>
                <a:cs typeface="+mn-cs"/>
              </a:rPr>
              <a:t>αγκουφάνας</a:t>
            </a:r>
            <a:r>
              <a:rPr kumimoji="0" lang="el-GR" altLang="el-GR" sz="2400" b="0" i="0" u="none" strike="noStrike" kern="1200" cap="none" spc="0" normalizeH="0" baseline="0" noProof="0" dirty="0">
                <a:ln>
                  <a:noFill/>
                </a:ln>
                <a:solidFill>
                  <a:srgbClr val="0070C0"/>
                </a:solidFill>
                <a:effectLst/>
                <a:uLnTx/>
                <a:uFillTx/>
                <a:ea typeface="+mn-ea"/>
                <a:cs typeface="+mn-cs"/>
              </a:rPr>
              <a:t> στο </a:t>
            </a:r>
            <a:r>
              <a:rPr lang="el-GR" altLang="el-GR" sz="2400" dirty="0">
                <a:solidFill>
                  <a:srgbClr val="0070C0"/>
                </a:solidFill>
              </a:rPr>
              <a:t>Μ</a:t>
            </a:r>
            <a:r>
              <a:rPr kumimoji="0" lang="el-GR" altLang="el-GR" sz="2400" b="0" i="0" u="none" strike="noStrike" kern="1200" cap="none" spc="0" normalizeH="0" baseline="0" noProof="0" dirty="0" err="1">
                <a:ln>
                  <a:noFill/>
                </a:ln>
                <a:solidFill>
                  <a:srgbClr val="0070C0"/>
                </a:solidFill>
                <a:effectLst/>
                <a:uLnTx/>
                <a:uFillTx/>
                <a:ea typeface="+mn-ea"/>
                <a:cs typeface="+mn-cs"/>
              </a:rPr>
              <a:t>αρούσι</a:t>
            </a:r>
            <a:r>
              <a:rPr kumimoji="0" lang="el-GR" altLang="el-GR" sz="2400" b="0" i="0" u="none" strike="noStrike" kern="1200" cap="none" spc="0" normalizeH="0" baseline="0" noProof="0" dirty="0">
                <a:ln>
                  <a:noFill/>
                </a:ln>
                <a:solidFill>
                  <a:srgbClr val="0070C0"/>
                </a:solidFill>
                <a:effectLst/>
                <a:uLnTx/>
                <a:uFillTx/>
                <a:ea typeface="+mn-ea"/>
                <a:cs typeface="+mn-cs"/>
              </a:rPr>
              <a:t>, 1915, από τον </a:t>
            </a:r>
            <a:r>
              <a:rPr lang="el-GR" altLang="el-GR" sz="2400" dirty="0">
                <a:solidFill>
                  <a:srgbClr val="0070C0"/>
                </a:solidFill>
              </a:rPr>
              <a:t>Α</a:t>
            </a:r>
            <a:r>
              <a:rPr kumimoji="0" lang="el-GR" altLang="el-GR" sz="2400" b="0" i="0" u="none" strike="noStrike" kern="1200" cap="none" spc="0" normalizeH="0" baseline="0" noProof="0" dirty="0" err="1">
                <a:ln>
                  <a:noFill/>
                </a:ln>
                <a:solidFill>
                  <a:srgbClr val="0070C0"/>
                </a:solidFill>
                <a:effectLst/>
                <a:uLnTx/>
                <a:uFillTx/>
                <a:ea typeface="+mn-ea"/>
                <a:cs typeface="+mn-cs"/>
              </a:rPr>
              <a:t>θανάσιο</a:t>
            </a:r>
            <a:r>
              <a:rPr kumimoji="0" lang="el-GR" altLang="el-GR" sz="2400" b="0" i="0" u="none" strike="noStrike" kern="1200" cap="none" spc="0" normalizeH="0" baseline="0" noProof="0" dirty="0">
                <a:ln>
                  <a:noFill/>
                </a:ln>
                <a:solidFill>
                  <a:srgbClr val="0070C0"/>
                </a:solidFill>
                <a:effectLst/>
                <a:uLnTx/>
                <a:uFillTx/>
                <a:ea typeface="+mn-ea"/>
                <a:cs typeface="+mn-cs"/>
              </a:rPr>
              <a:t> </a:t>
            </a:r>
            <a:r>
              <a:rPr lang="el-GR" altLang="el-GR" sz="2400" dirty="0">
                <a:solidFill>
                  <a:srgbClr val="0070C0"/>
                </a:solidFill>
              </a:rPr>
              <a:t>Λ</a:t>
            </a:r>
            <a:r>
              <a:rPr kumimoji="0" lang="el-GR" altLang="el-GR" sz="2400" b="0" i="0" u="none" strike="noStrike" kern="1200" cap="none" spc="0" normalizeH="0" baseline="0" noProof="0" dirty="0" err="1">
                <a:ln>
                  <a:noFill/>
                </a:ln>
                <a:solidFill>
                  <a:srgbClr val="0070C0"/>
                </a:solidFill>
                <a:effectLst/>
                <a:uLnTx/>
                <a:uFillTx/>
                <a:ea typeface="+mn-ea"/>
                <a:cs typeface="+mn-cs"/>
              </a:rPr>
              <a:t>ειβαδιώτη</a:t>
            </a:r>
            <a:r>
              <a:rPr lang="el-GR" altLang="el-GR" sz="2400" dirty="0">
                <a:solidFill>
                  <a:srgbClr val="0070C0"/>
                </a:solidFill>
              </a:rPr>
              <a:t>, έπειτα από τη ΧΑΝ, το ΠΙΚΠΑ και άλλους φορείς.</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Σήμερα υπάρχουν κατασκηνώσεις από:</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lang="el-GR" altLang="el-GR" sz="2400" dirty="0">
                <a:solidFill>
                  <a:srgbClr val="0070C0"/>
                </a:solidFill>
              </a:rPr>
              <a:t>Υ</a:t>
            </a:r>
            <a:r>
              <a:rPr kumimoji="0" lang="el-GR" altLang="el-GR" sz="2400" b="0" i="0" u="none" strike="noStrike" kern="1200" cap="none" spc="0" normalizeH="0" baseline="0" noProof="0" dirty="0" err="1">
                <a:ln>
                  <a:noFill/>
                </a:ln>
                <a:solidFill>
                  <a:srgbClr val="0070C0"/>
                </a:solidFill>
                <a:effectLst/>
                <a:uLnTx/>
                <a:uFillTx/>
                <a:ea typeface="+mn-ea"/>
                <a:cs typeface="+mn-cs"/>
              </a:rPr>
              <a:t>πουργεία</a:t>
            </a:r>
            <a:r>
              <a:rPr kumimoji="0" lang="el-GR" altLang="el-GR" sz="2400" b="0" i="0" u="none" strike="noStrike" kern="1200" cap="none" spc="0" normalizeH="0" baseline="0" noProof="0" dirty="0">
                <a:ln>
                  <a:noFill/>
                </a:ln>
                <a:solidFill>
                  <a:srgbClr val="0070C0"/>
                </a:solidFill>
                <a:effectLst/>
                <a:uLnTx/>
                <a:uFillTx/>
                <a:ea typeface="+mn-ea"/>
                <a:cs typeface="+mn-cs"/>
              </a:rPr>
              <a:t> Παιδείας και Θρησκευμάτων, Υγείας,</a:t>
            </a:r>
            <a:r>
              <a:rPr lang="el-GR" altLang="el-GR" sz="2400" dirty="0">
                <a:solidFill>
                  <a:srgbClr val="0070C0"/>
                </a:solidFill>
              </a:rPr>
              <a:t> Πρόνοιας </a:t>
            </a:r>
            <a:r>
              <a:rPr kumimoji="0" lang="el-GR" altLang="el-GR" sz="2400" b="0" i="0" u="none" strike="noStrike" kern="1200" cap="none" spc="0" normalizeH="0" baseline="0" noProof="0" dirty="0">
                <a:ln>
                  <a:noFill/>
                </a:ln>
                <a:solidFill>
                  <a:srgbClr val="0070C0"/>
                </a:solidFill>
                <a:effectLst/>
                <a:uLnTx/>
                <a:uFillTx/>
                <a:ea typeface="+mn-ea"/>
                <a:cs typeface="+mn-cs"/>
              </a:rPr>
              <a:t> και Κοινωνικών </a:t>
            </a:r>
            <a:r>
              <a:rPr lang="el-GR" altLang="el-GR" sz="2400" dirty="0">
                <a:solidFill>
                  <a:srgbClr val="0070C0"/>
                </a:solidFill>
              </a:rPr>
              <a:t>Α</a:t>
            </a:r>
            <a:r>
              <a:rPr kumimoji="0" lang="el-GR" altLang="el-GR" sz="2400" b="0" i="0" u="none" strike="noStrike" kern="1200" cap="none" spc="0" normalizeH="0" baseline="0" noProof="0" dirty="0" err="1">
                <a:ln>
                  <a:noFill/>
                </a:ln>
                <a:solidFill>
                  <a:srgbClr val="0070C0"/>
                </a:solidFill>
                <a:effectLst/>
                <a:uLnTx/>
                <a:uFillTx/>
                <a:ea typeface="+mn-ea"/>
                <a:cs typeface="+mn-cs"/>
              </a:rPr>
              <a:t>σφαλίσεων</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lang="el-GR" altLang="el-GR" sz="2400" dirty="0">
                <a:solidFill>
                  <a:srgbClr val="0070C0"/>
                </a:solidFill>
              </a:rPr>
              <a:t>Ι</a:t>
            </a:r>
            <a:r>
              <a:rPr kumimoji="0" lang="el-GR" altLang="el-GR" sz="2400" b="0" i="0" u="none" strike="noStrike" kern="1200" cap="none" spc="0" normalizeH="0" baseline="0" noProof="0" dirty="0" err="1">
                <a:ln>
                  <a:noFill/>
                </a:ln>
                <a:solidFill>
                  <a:srgbClr val="0070C0"/>
                </a:solidFill>
                <a:effectLst/>
                <a:uLnTx/>
                <a:uFillTx/>
                <a:ea typeface="+mn-ea"/>
                <a:cs typeface="+mn-cs"/>
              </a:rPr>
              <a:t>ερές</a:t>
            </a:r>
            <a:r>
              <a:rPr kumimoji="0" lang="el-GR" altLang="el-GR" sz="2400" b="0" i="0" u="none" strike="noStrike" kern="1200" cap="none" spc="0" normalizeH="0" baseline="0" noProof="0" dirty="0">
                <a:ln>
                  <a:noFill/>
                </a:ln>
                <a:solidFill>
                  <a:srgbClr val="0070C0"/>
                </a:solidFill>
                <a:effectLst/>
                <a:uLnTx/>
                <a:uFillTx/>
                <a:ea typeface="+mn-ea"/>
                <a:cs typeface="+mn-cs"/>
              </a:rPr>
              <a:t> Μητροπόλεις, ενορίες, Μοναστήρια, Ορθόδοξες χριστιανικές αδελφότητες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σωματεία, δήμοι, τραπεζικοί και άλλοι οργανισμοί</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ιδιωτικές επιχειρήσεις </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76F4B-7417-11BB-AA0E-3DEFBC752844}"/>
            </a:ext>
          </a:extLst>
        </p:cNvPr>
        <p:cNvGrpSpPr/>
        <p:nvPr/>
      </p:nvGrpSpPr>
      <p:grpSpPr>
        <a:xfrm>
          <a:off x="0" y="0"/>
          <a:ext cx="0" cy="0"/>
          <a:chOff x="0" y="0"/>
          <a:chExt cx="0" cy="0"/>
        </a:xfrm>
      </p:grpSpPr>
      <p:pic>
        <p:nvPicPr>
          <p:cNvPr id="76" name="object 12">
            <a:extLst>
              <a:ext uri="{FF2B5EF4-FFF2-40B4-BE49-F238E27FC236}">
                <a16:creationId xmlns:a16="http://schemas.microsoft.com/office/drawing/2014/main" id="{2A5835CB-CB0A-F939-0B6A-063E28746A65}"/>
              </a:ext>
            </a:extLst>
          </p:cNvPr>
          <p:cNvPicPr/>
          <p:nvPr/>
        </p:nvPicPr>
        <p:blipFill>
          <a:blip r:embed="rId2"/>
          <a:stretch/>
        </p:blipFill>
        <p:spPr>
          <a:xfrm>
            <a:off x="0" y="0"/>
            <a:ext cx="9143280" cy="6857280"/>
          </a:xfrm>
          <a:prstGeom prst="rect">
            <a:avLst/>
          </a:prstGeom>
          <a:noFill/>
          <a:ln w="0">
            <a:noFill/>
          </a:ln>
        </p:spPr>
      </p:pic>
      <p:sp>
        <p:nvSpPr>
          <p:cNvPr id="77" name="11 - TextBox 7">
            <a:extLst>
              <a:ext uri="{FF2B5EF4-FFF2-40B4-BE49-F238E27FC236}">
                <a16:creationId xmlns:a16="http://schemas.microsoft.com/office/drawing/2014/main" id="{5FA67954-9772-B505-B053-40857E4AB8F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78" name="TextBox 77">
            <a:extLst>
              <a:ext uri="{FF2B5EF4-FFF2-40B4-BE49-F238E27FC236}">
                <a16:creationId xmlns:a16="http://schemas.microsoft.com/office/drawing/2014/main" id="{48DC7443-4555-CCB0-D17D-39E3DA6E2D39}"/>
              </a:ext>
            </a:extLst>
          </p:cNvPr>
          <p:cNvSpPr txBox="1"/>
          <p:nvPr/>
        </p:nvSpPr>
        <p:spPr>
          <a:xfrm>
            <a:off x="18540" y="46892"/>
            <a:ext cx="9106200" cy="925189"/>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79" name="TextBox 78">
            <a:extLst>
              <a:ext uri="{FF2B5EF4-FFF2-40B4-BE49-F238E27FC236}">
                <a16:creationId xmlns:a16="http://schemas.microsoft.com/office/drawing/2014/main" id="{3066701E-039F-7377-1161-25DEA85C9B2A}"/>
              </a:ext>
            </a:extLst>
          </p:cNvPr>
          <p:cNvSpPr txBox="1"/>
          <p:nvPr/>
        </p:nvSpPr>
        <p:spPr>
          <a:xfrm>
            <a:off x="0" y="1018973"/>
            <a:ext cx="9106199" cy="5592842"/>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κατασκήνωση βοηθά παιδιά και εφήβους να ζήσουν σε φυσικό περιβάλλον με:</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κατάλληλη ψυχαγωγία</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ομαδική ζωή και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ενίσχυση ομαλής ψυχικής συναισθηματικής και πνευματικής ανάπτυξης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endParaRPr lang="el-GR" altLang="el-GR" sz="2400" dirty="0">
              <a:solidFill>
                <a:srgbClr val="7030A0"/>
              </a:solidFill>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Εκδημοκρατισμός κατασκήνωσης </a:t>
            </a:r>
            <a:r>
              <a:rPr kumimoji="0" lang="el-GR" altLang="el-GR" sz="2400" b="0" i="0" u="none" strike="noStrike" kern="1200" cap="none" spc="0" normalizeH="0" baseline="0" noProof="0" dirty="0">
                <a:ln>
                  <a:noFill/>
                </a:ln>
                <a:solidFill>
                  <a:srgbClr val="0070C0"/>
                </a:solidFill>
                <a:effectLst/>
                <a:uLnTx/>
                <a:uFillTx/>
                <a:ea typeface="+mn-ea"/>
                <a:cs typeface="+mn-cs"/>
              </a:rPr>
              <a:t>με κυριαρχία αγάπης και αποφυγή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σφυρίχτρας, στρατιωτικής πειθαρχίας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βραβεύσεων που καλλιεργούν μνησικακία και έχθρα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ε</a:t>
            </a:r>
            <a:r>
              <a:rPr kumimoji="0" lang="el-GR" altLang="el-GR" sz="2400" b="0" i="0" u="none" strike="noStrike" kern="1200" cap="none" spc="0" normalizeH="0" baseline="0" noProof="0" dirty="0" err="1">
                <a:ln>
                  <a:noFill/>
                </a:ln>
                <a:solidFill>
                  <a:srgbClr val="0070C0"/>
                </a:solidFill>
                <a:effectLst/>
                <a:uLnTx/>
                <a:uFillTx/>
                <a:ea typeface="+mn-ea"/>
                <a:cs typeface="+mn-cs"/>
              </a:rPr>
              <a:t>παναλήψεων</a:t>
            </a:r>
            <a:r>
              <a:rPr kumimoji="0" lang="el-GR" altLang="el-GR" sz="2400" b="0" i="0" u="none" strike="noStrike" kern="1200" cap="none" spc="0" normalizeH="0" baseline="0" noProof="0" dirty="0">
                <a:ln>
                  <a:noFill/>
                </a:ln>
                <a:solidFill>
                  <a:srgbClr val="0070C0"/>
                </a:solidFill>
                <a:effectLst/>
                <a:uLnTx/>
                <a:uFillTx/>
                <a:ea typeface="+mn-ea"/>
                <a:cs typeface="+mn-cs"/>
              </a:rPr>
              <a:t> που προκαλούν κορεσμό και αντίδραση </a:t>
            </a:r>
          </a:p>
        </p:txBody>
      </p:sp>
    </p:spTree>
    <p:extLst>
      <p:ext uri="{BB962C8B-B14F-4D97-AF65-F5344CB8AC3E}">
        <p14:creationId xmlns:p14="http://schemas.microsoft.com/office/powerpoint/2010/main" val="323209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object 13"/>
          <p:cNvPicPr/>
          <p:nvPr/>
        </p:nvPicPr>
        <p:blipFill>
          <a:blip r:embed="rId2"/>
          <a:stretch/>
        </p:blipFill>
        <p:spPr>
          <a:xfrm>
            <a:off x="37080" y="157163"/>
            <a:ext cx="9143280" cy="6857280"/>
          </a:xfrm>
          <a:prstGeom prst="rect">
            <a:avLst/>
          </a:prstGeom>
          <a:noFill/>
          <a:ln w="0">
            <a:noFill/>
          </a:ln>
        </p:spPr>
      </p:pic>
      <p:sp>
        <p:nvSpPr>
          <p:cNvPr id="81" name="11 - TextBox 8"/>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82" name="TextBox 81"/>
          <p:cNvSpPr txBox="1"/>
          <p:nvPr/>
        </p:nvSpPr>
        <p:spPr>
          <a:xfrm>
            <a:off x="74160" y="73636"/>
            <a:ext cx="9106200" cy="1051779"/>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83" name="TextBox 82"/>
          <p:cNvSpPr txBox="1"/>
          <p:nvPr/>
        </p:nvSpPr>
        <p:spPr>
          <a:xfrm>
            <a:off x="200385" y="1364307"/>
            <a:ext cx="8979975" cy="5336530"/>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Επίδραση χώρου κατασκήνωσης </a:t>
            </a:r>
            <a:r>
              <a:rPr kumimoji="0" lang="el-GR" altLang="el-GR" sz="2400" b="0" i="0" u="none" strike="noStrike" kern="1200" cap="none" spc="0" normalizeH="0" baseline="0" noProof="0" dirty="0">
                <a:ln>
                  <a:noFill/>
                </a:ln>
                <a:solidFill>
                  <a:srgbClr val="0070C0"/>
                </a:solidFill>
                <a:effectLst/>
                <a:uLnTx/>
                <a:uFillTx/>
                <a:ea typeface="+mn-ea"/>
                <a:cs typeface="+mn-cs"/>
              </a:rPr>
              <a:t>=&gt; λόγοι  επιλογής τόπου εγκατάστασης: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ξηρό κλίμα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φυσική ομορφιά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άφθονο νερό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έ</a:t>
            </a:r>
            <a:r>
              <a:rPr kumimoji="0" lang="el-GR" altLang="el-GR" sz="2400" b="0" i="0" u="none" strike="noStrike" kern="1200" cap="none" spc="0" normalizeH="0" baseline="0" noProof="0" dirty="0" err="1">
                <a:ln>
                  <a:noFill/>
                </a:ln>
                <a:solidFill>
                  <a:srgbClr val="0070C0"/>
                </a:solidFill>
                <a:effectLst/>
                <a:uLnTx/>
                <a:uFillTx/>
                <a:ea typeface="+mn-ea"/>
                <a:cs typeface="+mn-cs"/>
              </a:rPr>
              <a:t>κταση</a:t>
            </a:r>
            <a:r>
              <a:rPr kumimoji="0" lang="el-GR" altLang="el-GR" sz="2400" b="0" i="0" u="none" strike="noStrike" kern="1200" cap="none" spc="0" normalizeH="0" baseline="0" noProof="0" dirty="0">
                <a:ln>
                  <a:noFill/>
                </a:ln>
                <a:solidFill>
                  <a:srgbClr val="0070C0"/>
                </a:solidFill>
                <a:effectLst/>
                <a:uLnTx/>
                <a:uFillTx/>
                <a:ea typeface="+mn-ea"/>
                <a:cs typeface="+mn-cs"/>
              </a:rPr>
              <a:t> ανάλογη με τον αριθμό των κατασκηνωτών (150 τ.μ./άτομο)</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β</a:t>
            </a:r>
            <a:r>
              <a:rPr kumimoji="0" lang="el-GR" altLang="el-GR" sz="2400" b="0" i="0" u="none" strike="noStrike" kern="1200" cap="none" spc="0" normalizeH="0" baseline="0" noProof="0" dirty="0" err="1">
                <a:ln>
                  <a:noFill/>
                </a:ln>
                <a:solidFill>
                  <a:srgbClr val="0070C0"/>
                </a:solidFill>
                <a:effectLst/>
                <a:uLnTx/>
                <a:uFillTx/>
                <a:ea typeface="+mn-ea"/>
                <a:cs typeface="+mn-cs"/>
              </a:rPr>
              <a:t>ουνό</a:t>
            </a:r>
            <a:r>
              <a:rPr kumimoji="0" lang="el-GR" altLang="el-GR" sz="2400" b="0" i="0" u="none" strike="noStrike" kern="1200" cap="none" spc="0" normalizeH="0" baseline="0" noProof="0" dirty="0">
                <a:ln>
                  <a:noFill/>
                </a:ln>
                <a:solidFill>
                  <a:srgbClr val="0070C0"/>
                </a:solidFill>
                <a:effectLst/>
                <a:uLnTx/>
                <a:uFillTx/>
                <a:ea typeface="+mn-ea"/>
                <a:cs typeface="+mn-cs"/>
              </a:rPr>
              <a:t> ή θάλασσα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υψόμετρο μέχρι 700 m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κοντά σε οικισμό για αντιμετώπιση εκτάκτων αναγκών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ο</a:t>
            </a:r>
            <a:r>
              <a:rPr kumimoji="0" lang="el-GR" altLang="el-GR" sz="2400" b="0" i="0" u="none" strike="noStrike" kern="1200" cap="none" spc="0" normalizeH="0" baseline="0" noProof="0" dirty="0">
                <a:ln>
                  <a:noFill/>
                </a:ln>
                <a:solidFill>
                  <a:srgbClr val="0070C0"/>
                </a:solidFill>
                <a:effectLst/>
                <a:uLnTx/>
                <a:uFillTx/>
                <a:ea typeface="+mn-ea"/>
                <a:cs typeface="+mn-cs"/>
              </a:rPr>
              <a:t>ι λόφοι του φυσικού περιβάλλοντος ελκύουν το ενδιαφέρον των παιδιών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33FAC-303F-1E55-61D1-DFFE25020472}"/>
            </a:ext>
          </a:extLst>
        </p:cNvPr>
        <p:cNvGrpSpPr/>
        <p:nvPr/>
      </p:nvGrpSpPr>
      <p:grpSpPr>
        <a:xfrm>
          <a:off x="0" y="0"/>
          <a:ext cx="0" cy="0"/>
          <a:chOff x="0" y="0"/>
          <a:chExt cx="0" cy="0"/>
        </a:xfrm>
      </p:grpSpPr>
      <p:pic>
        <p:nvPicPr>
          <p:cNvPr id="80" name="object 13">
            <a:extLst>
              <a:ext uri="{FF2B5EF4-FFF2-40B4-BE49-F238E27FC236}">
                <a16:creationId xmlns:a16="http://schemas.microsoft.com/office/drawing/2014/main" id="{9D3EF9B8-6EB1-364D-8097-EF409056F21F}"/>
              </a:ext>
            </a:extLst>
          </p:cNvPr>
          <p:cNvPicPr/>
          <p:nvPr/>
        </p:nvPicPr>
        <p:blipFill>
          <a:blip r:embed="rId2"/>
          <a:stretch/>
        </p:blipFill>
        <p:spPr>
          <a:xfrm>
            <a:off x="37080" y="157163"/>
            <a:ext cx="9143280" cy="6857280"/>
          </a:xfrm>
          <a:prstGeom prst="rect">
            <a:avLst/>
          </a:prstGeom>
          <a:noFill/>
          <a:ln w="0">
            <a:noFill/>
          </a:ln>
        </p:spPr>
      </p:pic>
      <p:sp>
        <p:nvSpPr>
          <p:cNvPr id="81" name="11 - TextBox 8">
            <a:extLst>
              <a:ext uri="{FF2B5EF4-FFF2-40B4-BE49-F238E27FC236}">
                <a16:creationId xmlns:a16="http://schemas.microsoft.com/office/drawing/2014/main" id="{7334F349-C85D-6554-8E85-8BCC2CF286D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2" name="TextBox 81">
            <a:extLst>
              <a:ext uri="{FF2B5EF4-FFF2-40B4-BE49-F238E27FC236}">
                <a16:creationId xmlns:a16="http://schemas.microsoft.com/office/drawing/2014/main" id="{A9F39DE9-5AEF-7835-1454-DF8704E3EF9B}"/>
              </a:ext>
            </a:extLst>
          </p:cNvPr>
          <p:cNvSpPr txBox="1"/>
          <p:nvPr/>
        </p:nvSpPr>
        <p:spPr>
          <a:xfrm>
            <a:off x="111240" y="104042"/>
            <a:ext cx="9106200" cy="927141"/>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83" name="TextBox 82">
            <a:extLst>
              <a:ext uri="{FF2B5EF4-FFF2-40B4-BE49-F238E27FC236}">
                <a16:creationId xmlns:a16="http://schemas.microsoft.com/office/drawing/2014/main" id="{7C167CC0-558F-8A73-89C1-DE1D3D59AC34}"/>
              </a:ext>
            </a:extLst>
          </p:cNvPr>
          <p:cNvSpPr txBox="1"/>
          <p:nvPr/>
        </p:nvSpPr>
        <p:spPr>
          <a:xfrm>
            <a:off x="-18180" y="1172308"/>
            <a:ext cx="9180360" cy="5685691"/>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προσωπικό κατασκήνωσης </a:t>
            </a:r>
            <a:r>
              <a:rPr kumimoji="0" lang="el-GR" altLang="el-GR" sz="2400" b="0" i="0" u="none" strike="noStrike" kern="1200" cap="none" spc="0" normalizeH="0" baseline="0" noProof="0" dirty="0">
                <a:ln>
                  <a:noFill/>
                </a:ln>
                <a:solidFill>
                  <a:srgbClr val="7030A0"/>
                </a:solidFill>
                <a:effectLst/>
                <a:uLnTx/>
                <a:uFillTx/>
                <a:ea typeface="+mn-ea"/>
                <a:cs typeface="+mn-cs"/>
              </a:rPr>
              <a:t>-&gt; ομαλή λειτουργία της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ιδιαίτερη μέριμνα για επιλογή:</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αρχηγών ή γενικού υπεύθυνου ή συντονιστή,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κοινοταρχών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lang="el-GR" altLang="el-GR" sz="2400" dirty="0">
                <a:solidFill>
                  <a:srgbClr val="0070C0"/>
                </a:solidFill>
              </a:rPr>
              <a:t>ο</a:t>
            </a:r>
            <a:r>
              <a:rPr kumimoji="0" lang="el-GR" altLang="el-GR" sz="2400" b="0" i="0" u="none" strike="noStrike" kern="1200" cap="none" spc="0" normalizeH="0" baseline="0" noProof="0" dirty="0" err="1">
                <a:ln>
                  <a:noFill/>
                </a:ln>
                <a:solidFill>
                  <a:srgbClr val="0070C0"/>
                </a:solidFill>
                <a:effectLst/>
                <a:uLnTx/>
                <a:uFillTx/>
                <a:ea typeface="+mn-ea"/>
                <a:cs typeface="+mn-cs"/>
              </a:rPr>
              <a:t>μαδαρχών</a:t>
            </a: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γιατρού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lang="el-GR" altLang="el-GR" sz="2400" dirty="0">
                <a:solidFill>
                  <a:srgbClr val="0070C0"/>
                </a:solidFill>
              </a:rPr>
              <a:t>δ</a:t>
            </a:r>
            <a:r>
              <a:rPr kumimoji="0" lang="el-GR" altLang="el-GR" sz="2400" b="0" i="0" u="none" strike="noStrike" kern="1200" cap="none" spc="0" normalizeH="0" baseline="0" noProof="0" dirty="0" err="1">
                <a:ln>
                  <a:noFill/>
                </a:ln>
                <a:solidFill>
                  <a:srgbClr val="0070C0"/>
                </a:solidFill>
                <a:effectLst/>
                <a:uLnTx/>
                <a:uFillTx/>
                <a:ea typeface="+mn-ea"/>
                <a:cs typeface="+mn-cs"/>
              </a:rPr>
              <a:t>ιαχειριστή</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lang="el-GR" altLang="el-GR" sz="2400" dirty="0">
                <a:solidFill>
                  <a:srgbClr val="0070C0"/>
                </a:solidFill>
              </a:rPr>
              <a:t>μα</a:t>
            </a:r>
            <a:r>
              <a:rPr kumimoji="0" lang="el-GR" altLang="el-GR" sz="2400" b="0" i="0" u="none" strike="noStrike" kern="1200" cap="none" spc="0" normalizeH="0" baseline="0" noProof="0" dirty="0" err="1">
                <a:ln>
                  <a:noFill/>
                </a:ln>
                <a:solidFill>
                  <a:srgbClr val="0070C0"/>
                </a:solidFill>
                <a:effectLst/>
                <a:uLnTx/>
                <a:uFillTx/>
                <a:ea typeface="+mn-ea"/>
                <a:cs typeface="+mn-cs"/>
              </a:rPr>
              <a:t>γείρων</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lang="el-GR" altLang="el-GR" sz="2400" dirty="0">
                <a:solidFill>
                  <a:srgbClr val="0070C0"/>
                </a:solidFill>
              </a:rPr>
              <a:t>ν</a:t>
            </a:r>
            <a:r>
              <a:rPr kumimoji="0" lang="el-GR" altLang="el-GR" sz="2400" b="0" i="0" u="none" strike="noStrike" kern="1200" cap="none" spc="0" normalizeH="0" baseline="0" noProof="0" dirty="0" err="1">
                <a:ln>
                  <a:noFill/>
                </a:ln>
                <a:solidFill>
                  <a:srgbClr val="0070C0"/>
                </a:solidFill>
                <a:effectLst/>
                <a:uLnTx/>
                <a:uFillTx/>
                <a:ea typeface="+mn-ea"/>
                <a:cs typeface="+mn-cs"/>
              </a:rPr>
              <a:t>υχτοφύλακα</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lang="el-GR" altLang="el-GR" sz="2400" dirty="0">
                <a:solidFill>
                  <a:srgbClr val="0070C0"/>
                </a:solidFill>
              </a:rPr>
              <a:t>κ</a:t>
            </a:r>
            <a:r>
              <a:rPr kumimoji="0" lang="el-GR" altLang="el-GR" sz="2400" b="0" i="0" u="none" strike="noStrike" kern="1200" cap="none" spc="0" normalizeH="0" baseline="0" noProof="0" dirty="0" err="1">
                <a:ln>
                  <a:noFill/>
                </a:ln>
                <a:solidFill>
                  <a:srgbClr val="0070C0"/>
                </a:solidFill>
                <a:effectLst/>
                <a:uLnTx/>
                <a:uFillTx/>
                <a:ea typeface="+mn-ea"/>
                <a:cs typeface="+mn-cs"/>
              </a:rPr>
              <a:t>αθαριστών</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Απαραίτητη προϋπόθεση όλοι να έχουν βασικές γνώσεις ψυχολογικών και βιολογικών αναγκών.</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endParaRPr lang="el-GR" altLang="el-GR" sz="2400" dirty="0">
              <a:solidFill>
                <a:srgbClr val="0070C0"/>
              </a:solidFill>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endParaRPr kumimoji="0" lang="el-GR" altLang="el-GR" sz="2400" b="0" i="0" u="none" strike="noStrike" kern="1200" cap="none" spc="0" normalizeH="0" baseline="0" noProof="0" dirty="0">
              <a:ln>
                <a:noFill/>
              </a:ln>
              <a:solidFill>
                <a:srgbClr val="7030A0"/>
              </a:solidFill>
              <a:effectLst/>
              <a:uLnTx/>
              <a:uFillTx/>
              <a:latin typeface="Palatino Linotype" panose="02040502050505030304" pitchFamily="18" charset="0"/>
              <a:ea typeface="+mn-ea"/>
              <a:cs typeface="+mn-cs"/>
            </a:endParaRPr>
          </a:p>
        </p:txBody>
      </p:sp>
    </p:spTree>
    <p:extLst>
      <p:ext uri="{BB962C8B-B14F-4D97-AF65-F5344CB8AC3E}">
        <p14:creationId xmlns:p14="http://schemas.microsoft.com/office/powerpoint/2010/main" val="4058754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58592-EC93-B6DA-0845-8CA84BCF52B6}"/>
            </a:ext>
          </a:extLst>
        </p:cNvPr>
        <p:cNvGrpSpPr/>
        <p:nvPr/>
      </p:nvGrpSpPr>
      <p:grpSpPr>
        <a:xfrm>
          <a:off x="0" y="0"/>
          <a:ext cx="0" cy="0"/>
          <a:chOff x="0" y="0"/>
          <a:chExt cx="0" cy="0"/>
        </a:xfrm>
      </p:grpSpPr>
      <p:pic>
        <p:nvPicPr>
          <p:cNvPr id="80" name="object 13">
            <a:extLst>
              <a:ext uri="{FF2B5EF4-FFF2-40B4-BE49-F238E27FC236}">
                <a16:creationId xmlns:a16="http://schemas.microsoft.com/office/drawing/2014/main" id="{650F92AE-1950-24A1-16F9-0A3BD2D1FB73}"/>
              </a:ext>
            </a:extLst>
          </p:cNvPr>
          <p:cNvPicPr/>
          <p:nvPr/>
        </p:nvPicPr>
        <p:blipFill>
          <a:blip r:embed="rId2"/>
          <a:stretch/>
        </p:blipFill>
        <p:spPr>
          <a:xfrm>
            <a:off x="37080" y="157163"/>
            <a:ext cx="9143280" cy="6857280"/>
          </a:xfrm>
          <a:prstGeom prst="rect">
            <a:avLst/>
          </a:prstGeom>
          <a:noFill/>
          <a:ln w="0">
            <a:noFill/>
          </a:ln>
        </p:spPr>
      </p:pic>
      <p:sp>
        <p:nvSpPr>
          <p:cNvPr id="81" name="11 - TextBox 8">
            <a:extLst>
              <a:ext uri="{FF2B5EF4-FFF2-40B4-BE49-F238E27FC236}">
                <a16:creationId xmlns:a16="http://schemas.microsoft.com/office/drawing/2014/main" id="{B9FDEDAC-D03D-4997-C678-02F2E3EB7F0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2" name="TextBox 81">
            <a:extLst>
              <a:ext uri="{FF2B5EF4-FFF2-40B4-BE49-F238E27FC236}">
                <a16:creationId xmlns:a16="http://schemas.microsoft.com/office/drawing/2014/main" id="{71283595-77D0-062E-2D05-24D64ECB81E1}"/>
              </a:ext>
            </a:extLst>
          </p:cNvPr>
          <p:cNvSpPr txBox="1"/>
          <p:nvPr/>
        </p:nvSpPr>
        <p:spPr>
          <a:xfrm>
            <a:off x="111240" y="157163"/>
            <a:ext cx="9106200" cy="927141"/>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83" name="TextBox 82">
            <a:extLst>
              <a:ext uri="{FF2B5EF4-FFF2-40B4-BE49-F238E27FC236}">
                <a16:creationId xmlns:a16="http://schemas.microsoft.com/office/drawing/2014/main" id="{3472A660-1F3F-C07E-B644-7CC51B1BCB7B}"/>
              </a:ext>
            </a:extLst>
          </p:cNvPr>
          <p:cNvSpPr txBox="1"/>
          <p:nvPr/>
        </p:nvSpPr>
        <p:spPr>
          <a:xfrm>
            <a:off x="0" y="1312986"/>
            <a:ext cx="9180360" cy="5336530"/>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Προϊστάμενος</a:t>
            </a:r>
            <a:r>
              <a:rPr lang="el-GR" altLang="el-GR" sz="2400" b="1" dirty="0">
                <a:solidFill>
                  <a:srgbClr val="7030A0"/>
                </a:solidFill>
              </a:rPr>
              <a:t>:</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i="0" u="none" strike="noStrike" kern="1200" cap="none" spc="0" normalizeH="0" baseline="0" noProof="0" dirty="0">
                <a:ln>
                  <a:noFill/>
                </a:ln>
                <a:solidFill>
                  <a:srgbClr val="0070C0"/>
                </a:solidFill>
                <a:effectLst/>
                <a:uLnTx/>
                <a:uFillTx/>
                <a:ea typeface="+mn-ea"/>
                <a:cs typeface="+mn-cs"/>
              </a:rPr>
              <a:t>ιερέας της ενορίας ή της Μητρόπολης </a:t>
            </a:r>
            <a:endParaRPr kumimoji="0" lang="el-GR" altLang="el-GR" sz="2400" b="1" i="0" u="none" strike="noStrike" kern="1200" cap="none" spc="0" normalizeH="0" baseline="0" noProof="0" dirty="0">
              <a:ln>
                <a:noFill/>
              </a:ln>
              <a:solidFill>
                <a:srgbClr val="7030A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b="1" dirty="0">
              <a:solidFill>
                <a:srgbClr val="7030A0"/>
              </a:solidFill>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Αρχηγός ή συντονιστής: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γενική ευθύνη της κατασκήνωσης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συνεργάζεται με κοινοτάρχες/ομαδάρχες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lang="el-GR" altLang="el-GR" sz="2400" dirty="0">
                <a:solidFill>
                  <a:srgbClr val="0070C0"/>
                </a:solidFill>
              </a:rPr>
              <a:t>δ</a:t>
            </a:r>
            <a:r>
              <a:rPr kumimoji="0" lang="el-GR" altLang="el-GR" sz="2400" b="0" i="0" u="none" strike="noStrike" kern="1200" cap="none" spc="0" normalizeH="0" baseline="0" noProof="0" dirty="0" err="1">
                <a:ln>
                  <a:noFill/>
                </a:ln>
                <a:solidFill>
                  <a:srgbClr val="0070C0"/>
                </a:solidFill>
                <a:effectLst/>
                <a:uLnTx/>
                <a:uFillTx/>
                <a:ea typeface="+mn-ea"/>
                <a:cs typeface="+mn-cs"/>
              </a:rPr>
              <a:t>ιατηρεί</a:t>
            </a:r>
            <a:r>
              <a:rPr kumimoji="0" lang="el-GR" altLang="el-GR" sz="2400" b="0" i="0" u="none" strike="noStrike" kern="1200" cap="none" spc="0" normalizeH="0" baseline="0" noProof="0" dirty="0">
                <a:ln>
                  <a:noFill/>
                </a:ln>
                <a:solidFill>
                  <a:srgbClr val="0070C0"/>
                </a:solidFill>
                <a:effectLst/>
                <a:uLnTx/>
                <a:uFillTx/>
                <a:ea typeface="+mn-ea"/>
                <a:cs typeface="+mn-cs"/>
              </a:rPr>
              <a:t> ημερολόγιο κατασκηνωτικής ζωής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συνεχή επαφή με τον προϊστάμενο της κατασκήνωσης, τον γιατρό το υπόλοιπο προσωπικό</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φροντίζει για την καθαριότητά της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3823978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16AE33-767D-5C76-FA92-A0C87A8E0ABA}"/>
            </a:ext>
          </a:extLst>
        </p:cNvPr>
        <p:cNvGrpSpPr/>
        <p:nvPr/>
      </p:nvGrpSpPr>
      <p:grpSpPr>
        <a:xfrm>
          <a:off x="0" y="0"/>
          <a:ext cx="0" cy="0"/>
          <a:chOff x="0" y="0"/>
          <a:chExt cx="0" cy="0"/>
        </a:xfrm>
      </p:grpSpPr>
      <p:pic>
        <p:nvPicPr>
          <p:cNvPr id="80" name="object 13">
            <a:extLst>
              <a:ext uri="{FF2B5EF4-FFF2-40B4-BE49-F238E27FC236}">
                <a16:creationId xmlns:a16="http://schemas.microsoft.com/office/drawing/2014/main" id="{354B12E2-441F-E0E0-DA75-708BD84FDA64}"/>
              </a:ext>
            </a:extLst>
          </p:cNvPr>
          <p:cNvPicPr/>
          <p:nvPr/>
        </p:nvPicPr>
        <p:blipFill>
          <a:blip r:embed="rId2"/>
          <a:stretch/>
        </p:blipFill>
        <p:spPr>
          <a:xfrm>
            <a:off x="37080" y="157163"/>
            <a:ext cx="9143280" cy="6857280"/>
          </a:xfrm>
          <a:prstGeom prst="rect">
            <a:avLst/>
          </a:prstGeom>
          <a:noFill/>
          <a:ln w="0">
            <a:noFill/>
          </a:ln>
        </p:spPr>
      </p:pic>
      <p:sp>
        <p:nvSpPr>
          <p:cNvPr id="81" name="11 - TextBox 8">
            <a:extLst>
              <a:ext uri="{FF2B5EF4-FFF2-40B4-BE49-F238E27FC236}">
                <a16:creationId xmlns:a16="http://schemas.microsoft.com/office/drawing/2014/main" id="{FDA63BD7-DB15-876E-BAB3-4645C15381D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2" name="TextBox 81">
            <a:extLst>
              <a:ext uri="{FF2B5EF4-FFF2-40B4-BE49-F238E27FC236}">
                <a16:creationId xmlns:a16="http://schemas.microsoft.com/office/drawing/2014/main" id="{DD4B1526-4EB1-6663-A721-DD2520440A5D}"/>
              </a:ext>
            </a:extLst>
          </p:cNvPr>
          <p:cNvSpPr txBox="1"/>
          <p:nvPr/>
        </p:nvSpPr>
        <p:spPr>
          <a:xfrm>
            <a:off x="111240" y="208484"/>
            <a:ext cx="9106200" cy="927141"/>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83" name="TextBox 82">
            <a:extLst>
              <a:ext uri="{FF2B5EF4-FFF2-40B4-BE49-F238E27FC236}">
                <a16:creationId xmlns:a16="http://schemas.microsoft.com/office/drawing/2014/main" id="{9728AEB6-3717-28FD-E99A-6AC2154635DD}"/>
              </a:ext>
            </a:extLst>
          </p:cNvPr>
          <p:cNvSpPr txBox="1"/>
          <p:nvPr/>
        </p:nvSpPr>
        <p:spPr>
          <a:xfrm>
            <a:off x="0" y="1312986"/>
            <a:ext cx="9180360" cy="5336530"/>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Κοινοτάρχης: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ευθύνη για 3 ή 4 ομάδες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παρακολουθεί την κίνηση της κοινότητας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συνεργάζεται με τον αρχηγό ή συντονιστή και τους ομαδάρχες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1" i="0" u="none" strike="noStrike" kern="1200" cap="none" spc="0" normalizeH="0" baseline="0" noProof="0" dirty="0">
              <a:ln>
                <a:noFill/>
              </a:ln>
              <a:solidFill>
                <a:srgbClr val="7030A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Ομαδάρχης: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υπεύθυνος για τη 10μελή ομάδα του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lang="el-GR" altLang="el-GR" sz="2400" dirty="0">
              <a:solidFill>
                <a:srgbClr val="0070C0"/>
              </a:solidFill>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Σχολές στελεχών κατασκήνωσης 3-4 μηνών: </a:t>
            </a:r>
            <a:endParaRPr lang="el-GR" altLang="el-GR" sz="2400" dirty="0">
              <a:solidFill>
                <a:srgbClr val="0070C0"/>
              </a:solidFill>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καταρτισμένο προσωπικό για αποφυγή ερασιτεχνισμού</a:t>
            </a:r>
          </a:p>
        </p:txBody>
      </p:sp>
    </p:spTree>
    <p:extLst>
      <p:ext uri="{BB962C8B-B14F-4D97-AF65-F5344CB8AC3E}">
        <p14:creationId xmlns:p14="http://schemas.microsoft.com/office/powerpoint/2010/main" val="205583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FE607C-45F4-0E00-DE1B-474B9D2E123B}"/>
              </a:ext>
            </a:extLst>
          </p:cNvPr>
          <p:cNvSpPr>
            <a:spLocks noGrp="1"/>
          </p:cNvSpPr>
          <p:nvPr>
            <p:ph type="title"/>
          </p:nvPr>
        </p:nvSpPr>
        <p:spPr>
          <a:xfrm>
            <a:off x="457200" y="1573475"/>
            <a:ext cx="8193960" cy="625320"/>
          </a:xfrm>
        </p:spPr>
        <p:txBody>
          <a:bodyPr/>
          <a:lstStyle/>
          <a:p>
            <a:pPr algn="ctr"/>
            <a:r>
              <a:rPr kumimoji="0" lang="el-GR" sz="4000" b="0" i="0" u="none" strike="noStrike" kern="1200" cap="none" spc="0" normalizeH="0" baseline="0" noProof="0" dirty="0">
                <a:ln>
                  <a:noFill/>
                </a:ln>
                <a:solidFill>
                  <a:srgbClr val="90C226"/>
                </a:solidFill>
                <a:effectLst/>
                <a:uLnTx/>
                <a:uFillTx/>
                <a:latin typeface="Trebuchet MS" panose="020B0603020202020204"/>
                <a:ea typeface="+mj-ea"/>
                <a:cs typeface="+mj-cs"/>
              </a:rPr>
              <a:t>ΚΕΦΑΛΑΙΟ </a:t>
            </a:r>
            <a:r>
              <a:rPr lang="el-GR" sz="4000" dirty="0">
                <a:solidFill>
                  <a:srgbClr val="90C226"/>
                </a:solidFill>
                <a:latin typeface="Trebuchet MS" panose="020B0603020202020204"/>
              </a:rPr>
              <a:t>Ζ</a:t>
            </a:r>
            <a:r>
              <a:rPr kumimoji="0" lang="el-GR" sz="4000" b="0" i="0" u="none" strike="noStrike" kern="1200" cap="none" spc="0" normalizeH="0" baseline="0" noProof="0" dirty="0">
                <a:ln>
                  <a:noFill/>
                </a:ln>
                <a:solidFill>
                  <a:srgbClr val="90C226"/>
                </a:solidFill>
                <a:effectLst/>
                <a:uLnTx/>
                <a:uFillTx/>
                <a:latin typeface="Trebuchet MS" panose="020B0603020202020204"/>
                <a:ea typeface="+mj-ea"/>
                <a:cs typeface="+mj-cs"/>
              </a:rPr>
              <a:t>΄</a:t>
            </a:r>
            <a:endParaRPr lang="el-GR" dirty="0"/>
          </a:p>
        </p:txBody>
      </p:sp>
      <p:sp>
        <p:nvSpPr>
          <p:cNvPr id="3" name="Θέση περιεχομένου 2">
            <a:extLst>
              <a:ext uri="{FF2B5EF4-FFF2-40B4-BE49-F238E27FC236}">
                <a16:creationId xmlns:a16="http://schemas.microsoft.com/office/drawing/2014/main" id="{534BB69B-CE17-84F4-FC99-7F5BE8284E8B}"/>
              </a:ext>
            </a:extLst>
          </p:cNvPr>
          <p:cNvSpPr>
            <a:spLocks noGrp="1"/>
          </p:cNvSpPr>
          <p:nvPr>
            <p:ph/>
          </p:nvPr>
        </p:nvSpPr>
        <p:spPr>
          <a:xfrm>
            <a:off x="457200" y="2198795"/>
            <a:ext cx="8228880" cy="2460411"/>
          </a:xfrm>
        </p:spPr>
        <p:txBody>
          <a:bodyPr/>
          <a:lstStyle/>
          <a:p>
            <a:pPr algn="ctr"/>
            <a:r>
              <a:rPr lang="el-GR" sz="3200" b="1" dirty="0">
                <a:solidFill>
                  <a:srgbClr val="0070C0"/>
                </a:solidFill>
              </a:rPr>
              <a:t>Τα κυριότερα μέσα Κατήχησης και Χριστιανικής αγωγής των παιδιών και των εφήβων </a:t>
            </a:r>
          </a:p>
        </p:txBody>
      </p:sp>
    </p:spTree>
    <p:extLst>
      <p:ext uri="{BB962C8B-B14F-4D97-AF65-F5344CB8AC3E}">
        <p14:creationId xmlns:p14="http://schemas.microsoft.com/office/powerpoint/2010/main" val="2539672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430D0-C2D8-1BC8-6D73-5E8FD80F08FD}"/>
            </a:ext>
          </a:extLst>
        </p:cNvPr>
        <p:cNvGrpSpPr/>
        <p:nvPr/>
      </p:nvGrpSpPr>
      <p:grpSpPr>
        <a:xfrm>
          <a:off x="0" y="0"/>
          <a:ext cx="0" cy="0"/>
          <a:chOff x="0" y="0"/>
          <a:chExt cx="0" cy="0"/>
        </a:xfrm>
      </p:grpSpPr>
      <p:pic>
        <p:nvPicPr>
          <p:cNvPr id="80" name="object 13">
            <a:extLst>
              <a:ext uri="{FF2B5EF4-FFF2-40B4-BE49-F238E27FC236}">
                <a16:creationId xmlns:a16="http://schemas.microsoft.com/office/drawing/2014/main" id="{0633C979-D738-FC44-8FFB-2AF3E7399245}"/>
              </a:ext>
            </a:extLst>
          </p:cNvPr>
          <p:cNvPicPr/>
          <p:nvPr/>
        </p:nvPicPr>
        <p:blipFill>
          <a:blip r:embed="rId2"/>
          <a:stretch/>
        </p:blipFill>
        <p:spPr>
          <a:xfrm>
            <a:off x="37080" y="157163"/>
            <a:ext cx="9143280" cy="6857280"/>
          </a:xfrm>
          <a:prstGeom prst="rect">
            <a:avLst/>
          </a:prstGeom>
          <a:noFill/>
          <a:ln w="0">
            <a:noFill/>
          </a:ln>
        </p:spPr>
      </p:pic>
      <p:sp>
        <p:nvSpPr>
          <p:cNvPr id="81" name="11 - TextBox 8">
            <a:extLst>
              <a:ext uri="{FF2B5EF4-FFF2-40B4-BE49-F238E27FC236}">
                <a16:creationId xmlns:a16="http://schemas.microsoft.com/office/drawing/2014/main" id="{817446B9-4851-A5A8-5BF1-7B299AF8D43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2" name="TextBox 81">
            <a:extLst>
              <a:ext uri="{FF2B5EF4-FFF2-40B4-BE49-F238E27FC236}">
                <a16:creationId xmlns:a16="http://schemas.microsoft.com/office/drawing/2014/main" id="{DF305514-D24F-C1CB-4D7E-0C0168B27F61}"/>
              </a:ext>
            </a:extLst>
          </p:cNvPr>
          <p:cNvSpPr txBox="1"/>
          <p:nvPr/>
        </p:nvSpPr>
        <p:spPr>
          <a:xfrm>
            <a:off x="111240" y="204078"/>
            <a:ext cx="9106200" cy="927141"/>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83" name="TextBox 82">
            <a:extLst>
              <a:ext uri="{FF2B5EF4-FFF2-40B4-BE49-F238E27FC236}">
                <a16:creationId xmlns:a16="http://schemas.microsoft.com/office/drawing/2014/main" id="{6ED4F80F-0AD2-6E43-51BE-6FCB116C3557}"/>
              </a:ext>
            </a:extLst>
          </p:cNvPr>
          <p:cNvSpPr txBox="1"/>
          <p:nvPr/>
        </p:nvSpPr>
        <p:spPr>
          <a:xfrm>
            <a:off x="55260" y="1131219"/>
            <a:ext cx="9106920" cy="5883224"/>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        Διδακτικό προσωπικό:</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v"/>
              <a:tabLst/>
              <a:defRPr/>
            </a:pPr>
            <a:r>
              <a:rPr lang="el-GR" altLang="el-GR" sz="2400" dirty="0">
                <a:solidFill>
                  <a:srgbClr val="0070C0"/>
                </a:solidFill>
              </a:rPr>
              <a:t>  π</a:t>
            </a:r>
            <a:r>
              <a:rPr kumimoji="0" lang="el-GR" altLang="el-GR" sz="2400" b="0" i="0" u="none" strike="noStrike" kern="1200" cap="none" spc="0" normalizeH="0" baseline="0" noProof="0" dirty="0" err="1">
                <a:ln>
                  <a:noFill/>
                </a:ln>
                <a:solidFill>
                  <a:srgbClr val="0070C0"/>
                </a:solidFill>
                <a:effectLst/>
                <a:uLnTx/>
                <a:uFillTx/>
                <a:ea typeface="+mn-ea"/>
                <a:cs typeface="+mn-cs"/>
              </a:rPr>
              <a:t>αιδαγωγός</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v"/>
              <a:tabLst/>
              <a:defRPr/>
            </a:pPr>
            <a:r>
              <a:rPr lang="el-GR" altLang="el-GR" sz="2400" dirty="0">
                <a:solidFill>
                  <a:srgbClr val="0070C0"/>
                </a:solidFill>
              </a:rPr>
              <a:t>  ψ</a:t>
            </a:r>
            <a:r>
              <a:rPr kumimoji="0" lang="el-GR" altLang="el-GR" sz="2400" b="0" i="0" u="none" strike="noStrike" kern="1200" cap="none" spc="0" normalizeH="0" baseline="0" noProof="0" dirty="0" err="1">
                <a:ln>
                  <a:noFill/>
                </a:ln>
                <a:solidFill>
                  <a:srgbClr val="0070C0"/>
                </a:solidFill>
                <a:effectLst/>
                <a:uLnTx/>
                <a:uFillTx/>
                <a:ea typeface="+mn-ea"/>
                <a:cs typeface="+mn-cs"/>
              </a:rPr>
              <a:t>υχολόγος</a:t>
            </a: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v"/>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  θεολόγος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v"/>
              <a:tabLst/>
              <a:defRPr/>
            </a:pPr>
            <a:endParaRPr lang="el-GR" altLang="el-GR" sz="2400" dirty="0">
              <a:solidFill>
                <a:srgbClr val="0070C0"/>
              </a:solidFill>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        Δραστηριότητες: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 ζ</a:t>
            </a:r>
            <a:r>
              <a:rPr kumimoji="0" lang="el-GR" altLang="el-GR" sz="2400" b="0" i="0" u="none" strike="noStrike" kern="1200" cap="none" spc="0" normalizeH="0" baseline="0" noProof="0" dirty="0" err="1">
                <a:ln>
                  <a:noFill/>
                </a:ln>
                <a:solidFill>
                  <a:srgbClr val="0070C0"/>
                </a:solidFill>
                <a:effectLst/>
                <a:uLnTx/>
                <a:uFillTx/>
                <a:ea typeface="+mn-ea"/>
                <a:cs typeface="+mn-cs"/>
              </a:rPr>
              <a:t>ωγραφική</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 χ</a:t>
            </a:r>
            <a:r>
              <a:rPr kumimoji="0" lang="el-GR" altLang="el-GR" sz="2400" b="0" i="0" u="none" strike="noStrike" kern="1200" cap="none" spc="0" normalizeH="0" baseline="0" noProof="0" dirty="0" err="1">
                <a:ln>
                  <a:noFill/>
                </a:ln>
                <a:solidFill>
                  <a:srgbClr val="0070C0"/>
                </a:solidFill>
                <a:effectLst/>
                <a:uLnTx/>
                <a:uFillTx/>
                <a:ea typeface="+mn-ea"/>
                <a:cs typeface="+mn-cs"/>
              </a:rPr>
              <a:t>αρτοκοπτική</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 χ</a:t>
            </a:r>
            <a:r>
              <a:rPr kumimoji="0" lang="el-GR" altLang="el-GR" sz="2400" b="0" i="0" u="none" strike="noStrike" kern="1200" cap="none" spc="0" normalizeH="0" baseline="0" noProof="0" dirty="0" err="1">
                <a:ln>
                  <a:noFill/>
                </a:ln>
                <a:solidFill>
                  <a:srgbClr val="0070C0"/>
                </a:solidFill>
                <a:effectLst/>
                <a:uLnTx/>
                <a:uFillTx/>
                <a:ea typeface="+mn-ea"/>
                <a:cs typeface="+mn-cs"/>
              </a:rPr>
              <a:t>ειροτεχνία</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 θ</a:t>
            </a:r>
            <a:r>
              <a:rPr kumimoji="0" lang="el-GR" altLang="el-GR" sz="2400" b="0" i="0" u="none" strike="noStrike" kern="1200" cap="none" spc="0" normalizeH="0" baseline="0" noProof="0" dirty="0" err="1">
                <a:ln>
                  <a:noFill/>
                </a:ln>
                <a:solidFill>
                  <a:srgbClr val="0070C0"/>
                </a:solidFill>
                <a:effectLst/>
                <a:uLnTx/>
                <a:uFillTx/>
                <a:ea typeface="+mn-ea"/>
                <a:cs typeface="+mn-cs"/>
              </a:rPr>
              <a:t>έατρο</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 χ</a:t>
            </a:r>
            <a:r>
              <a:rPr kumimoji="0" lang="el-GR" altLang="el-GR" sz="2400" b="0" i="0" u="none" strike="noStrike" kern="1200" cap="none" spc="0" normalizeH="0" baseline="0" noProof="0" dirty="0" err="1">
                <a:ln>
                  <a:noFill/>
                </a:ln>
                <a:solidFill>
                  <a:srgbClr val="0070C0"/>
                </a:solidFill>
                <a:effectLst/>
                <a:uLnTx/>
                <a:uFillTx/>
                <a:ea typeface="+mn-ea"/>
                <a:cs typeface="+mn-cs"/>
              </a:rPr>
              <a:t>ορωδία</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 α</a:t>
            </a:r>
            <a:r>
              <a:rPr kumimoji="0" lang="el-GR" altLang="el-GR" sz="2400" b="0" i="0" u="none" strike="noStrike" kern="1200" cap="none" spc="0" normalizeH="0" baseline="0" noProof="0" dirty="0" err="1">
                <a:ln>
                  <a:noFill/>
                </a:ln>
                <a:solidFill>
                  <a:srgbClr val="0070C0"/>
                </a:solidFill>
                <a:effectLst/>
                <a:uLnTx/>
                <a:uFillTx/>
                <a:ea typeface="+mn-ea"/>
                <a:cs typeface="+mn-cs"/>
              </a:rPr>
              <a:t>θλοπαιδιές</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 γ</a:t>
            </a:r>
            <a:r>
              <a:rPr kumimoji="0" lang="el-GR" altLang="el-GR" sz="2400" b="0" i="0" u="none" strike="noStrike" kern="1200" cap="none" spc="0" normalizeH="0" baseline="0" noProof="0" dirty="0" err="1">
                <a:ln>
                  <a:noFill/>
                </a:ln>
                <a:solidFill>
                  <a:srgbClr val="0070C0"/>
                </a:solidFill>
                <a:effectLst/>
                <a:uLnTx/>
                <a:uFillTx/>
                <a:ea typeface="+mn-ea"/>
                <a:cs typeface="+mn-cs"/>
              </a:rPr>
              <a:t>ιορτές</a:t>
            </a:r>
            <a:r>
              <a:rPr kumimoji="0" lang="el-GR" alt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v"/>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v"/>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1160339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 name="object 14"/>
          <p:cNvPicPr/>
          <p:nvPr/>
        </p:nvPicPr>
        <p:blipFill>
          <a:blip r:embed="rId2"/>
          <a:stretch/>
        </p:blipFill>
        <p:spPr>
          <a:xfrm>
            <a:off x="0" y="0"/>
            <a:ext cx="9143280" cy="6857280"/>
          </a:xfrm>
          <a:prstGeom prst="rect">
            <a:avLst/>
          </a:prstGeom>
          <a:noFill/>
          <a:ln w="0">
            <a:noFill/>
          </a:ln>
        </p:spPr>
      </p:pic>
      <p:sp>
        <p:nvSpPr>
          <p:cNvPr id="85" name="11 - TextBox 1"/>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86" name="TextBox 85"/>
          <p:cNvSpPr txBox="1"/>
          <p:nvPr/>
        </p:nvSpPr>
        <p:spPr>
          <a:xfrm>
            <a:off x="69480" y="12091"/>
            <a:ext cx="9106200" cy="949201"/>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87" name="TextBox 86"/>
          <p:cNvSpPr txBox="1"/>
          <p:nvPr/>
        </p:nvSpPr>
        <p:spPr>
          <a:xfrm>
            <a:off x="24480" y="1107471"/>
            <a:ext cx="9135000" cy="560363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20000"/>
              </a:lnSpc>
              <a:spcBef>
                <a:spcPts val="580"/>
              </a:spcBef>
              <a:spcAft>
                <a:spcPts val="0"/>
              </a:spcAft>
              <a:buClr>
                <a:srgbClr val="D34817"/>
              </a:buClr>
              <a:buSzPct val="85000"/>
              <a:tabLst/>
              <a:defRPr/>
            </a:pPr>
            <a:r>
              <a:rPr lang="el-GR" sz="2400" dirty="0">
                <a:solidFill>
                  <a:srgbClr val="0070C0"/>
                </a:solidFill>
              </a:rPr>
              <a:t>Οι γ</a:t>
            </a:r>
            <a:r>
              <a:rPr kumimoji="0" lang="el-GR" sz="2400" b="0" i="0" u="none" strike="noStrike" kern="1200" cap="none" spc="0" normalizeH="0" baseline="0" noProof="0" dirty="0" err="1">
                <a:ln>
                  <a:noFill/>
                </a:ln>
                <a:solidFill>
                  <a:srgbClr val="0070C0"/>
                </a:solidFill>
                <a:effectLst/>
                <a:uLnTx/>
                <a:uFillTx/>
                <a:ea typeface="+mn-ea"/>
                <a:cs typeface="+mn-cs"/>
              </a:rPr>
              <a:t>ιορτές</a:t>
            </a:r>
            <a:r>
              <a:rPr kumimoji="0" lang="el-GR" sz="2400" b="0" i="0" u="none" strike="noStrike" kern="1200" cap="none" spc="0" normalizeH="0" baseline="0" noProof="0" dirty="0">
                <a:ln>
                  <a:noFill/>
                </a:ln>
                <a:solidFill>
                  <a:srgbClr val="0070C0"/>
                </a:solidFill>
                <a:effectLst/>
                <a:uLnTx/>
                <a:uFillTx/>
                <a:ea typeface="+mn-ea"/>
                <a:cs typeface="+mn-cs"/>
              </a:rPr>
              <a:t> έχουν </a:t>
            </a:r>
            <a:r>
              <a:rPr kumimoji="0" lang="el-GR" sz="2400" b="1" i="0" strike="noStrike" kern="1200" cap="none" spc="0" normalizeH="0" baseline="0" noProof="0" dirty="0">
                <a:ln>
                  <a:noFill/>
                </a:ln>
                <a:solidFill>
                  <a:srgbClr val="0070C0"/>
                </a:solidFill>
                <a:effectLst/>
                <a:uLnTx/>
                <a:uFillTx/>
                <a:ea typeface="+mn-ea"/>
                <a:cs typeface="+mn-cs"/>
              </a:rPr>
              <a:t>ισχυρή μορφωτική δύναμη </a:t>
            </a:r>
            <a:r>
              <a:rPr kumimoji="0" lang="el-GR" sz="2400" b="0" i="0" u="none" strike="noStrike" kern="1200" cap="none" spc="0" normalizeH="0" baseline="0" noProof="0" dirty="0">
                <a:ln>
                  <a:noFill/>
                </a:ln>
                <a:solidFill>
                  <a:srgbClr val="0070C0"/>
                </a:solidFill>
                <a:effectLst/>
                <a:uLnTx/>
                <a:uFillTx/>
                <a:ea typeface="+mn-ea"/>
                <a:cs typeface="+mn-cs"/>
              </a:rPr>
              <a:t>και συμβάλλουν στην κατήχηση και χριστιανική αγωγή των παιδιών</a:t>
            </a:r>
            <a:r>
              <a:rPr lang="el-GR" sz="2400" dirty="0">
                <a:solidFill>
                  <a:srgbClr val="0070C0"/>
                </a:solidFill>
              </a:rPr>
              <a:t>:</a:t>
            </a:r>
            <a:r>
              <a:rPr kumimoji="0" lang="el-GR" sz="2400" b="0" i="0" u="none" strike="noStrike" kern="1200" cap="none" spc="0" normalizeH="0" baseline="0" noProof="0" dirty="0">
                <a:ln>
                  <a:noFill/>
                </a:ln>
                <a:solidFill>
                  <a:srgbClr val="0070C0"/>
                </a:solidFill>
                <a:effectLst/>
                <a:uLnTx/>
                <a:uFillTx/>
                <a:ea typeface="+mn-ea"/>
                <a:cs typeface="+mn-cs"/>
              </a:rPr>
              <a:t> «</a:t>
            </a:r>
            <a:r>
              <a:rPr kumimoji="0" lang="el-GR" sz="2400" b="0" i="0" u="none" strike="noStrike" kern="1200" cap="none" spc="0" normalizeH="0" baseline="0" noProof="0" dirty="0" err="1">
                <a:ln>
                  <a:noFill/>
                </a:ln>
                <a:solidFill>
                  <a:srgbClr val="0070C0"/>
                </a:solidFill>
                <a:effectLst/>
                <a:uLnTx/>
                <a:uFillTx/>
                <a:ea typeface="+mn-ea"/>
                <a:cs typeface="+mn-cs"/>
              </a:rPr>
              <a:t>φιλώσι</a:t>
            </a:r>
            <a:r>
              <a:rPr kumimoji="0" lang="el-GR" sz="2400" b="0" i="0" u="none" strike="noStrike" kern="1200" cap="none" spc="0" normalizeH="0" baseline="0" noProof="0" dirty="0">
                <a:ln>
                  <a:noFill/>
                </a:ln>
                <a:solidFill>
                  <a:srgbClr val="0070C0"/>
                </a:solidFill>
                <a:effectLst/>
                <a:uLnTx/>
                <a:uFillTx/>
                <a:ea typeface="+mn-ea"/>
                <a:cs typeface="+mn-cs"/>
              </a:rPr>
              <a:t> τας </a:t>
            </a:r>
            <a:r>
              <a:rPr kumimoji="0" lang="el-GR" sz="2400" b="0" i="0" u="none" strike="noStrike" kern="1200" cap="none" spc="0" normalizeH="0" baseline="0" noProof="0" dirty="0" err="1">
                <a:ln>
                  <a:noFill/>
                </a:ln>
                <a:solidFill>
                  <a:srgbClr val="0070C0"/>
                </a:solidFill>
                <a:effectLst/>
                <a:uLnTx/>
                <a:uFillTx/>
                <a:ea typeface="+mn-ea"/>
                <a:cs typeface="+mn-cs"/>
              </a:rPr>
              <a:t>εορτάς</a:t>
            </a:r>
            <a:r>
              <a:rPr kumimoji="0" lang="el-GR" sz="2400" b="0" i="0" u="none" strike="noStrike" kern="1200" cap="none" spc="0" normalizeH="0" baseline="0" noProof="0" dirty="0">
                <a:ln>
                  <a:noFill/>
                </a:ln>
                <a:solidFill>
                  <a:srgbClr val="0070C0"/>
                </a:solidFill>
                <a:effectLst/>
                <a:uLnTx/>
                <a:uFillTx/>
                <a:ea typeface="+mn-ea"/>
                <a:cs typeface="+mn-cs"/>
              </a:rPr>
              <a:t> </a:t>
            </a:r>
            <a:r>
              <a:rPr lang="el-GR" sz="2400" dirty="0">
                <a:solidFill>
                  <a:srgbClr val="0070C0"/>
                </a:solidFill>
              </a:rPr>
              <a:t>ο</a:t>
            </a:r>
            <a:r>
              <a:rPr kumimoji="0" lang="el-GR" sz="2400" b="0" i="0" u="none" strike="noStrike" kern="1200" cap="none" spc="0" normalizeH="0" baseline="0" noProof="0" dirty="0">
                <a:ln>
                  <a:noFill/>
                </a:ln>
                <a:solidFill>
                  <a:srgbClr val="0070C0"/>
                </a:solidFill>
                <a:effectLst/>
                <a:uLnTx/>
                <a:uFillTx/>
                <a:ea typeface="+mn-ea"/>
                <a:cs typeface="+mn-cs"/>
              </a:rPr>
              <a:t>ι άνθρωποι διά το </a:t>
            </a:r>
            <a:r>
              <a:rPr kumimoji="0" lang="el-GR" sz="2400" b="0" i="0" u="none" strike="noStrike" kern="1200" cap="none" spc="0" normalizeH="0" baseline="0" noProof="0" dirty="0" err="1">
                <a:ln>
                  <a:noFill/>
                </a:ln>
                <a:solidFill>
                  <a:srgbClr val="0070C0"/>
                </a:solidFill>
                <a:effectLst/>
                <a:uLnTx/>
                <a:uFillTx/>
                <a:ea typeface="+mn-ea"/>
                <a:cs typeface="+mn-cs"/>
              </a:rPr>
              <a:t>ανίεσθαι</a:t>
            </a:r>
            <a:r>
              <a:rPr kumimoji="0" lang="el-GR" sz="2400" b="0" i="0" u="none" strike="noStrike" kern="1200" cap="none" spc="0" normalizeH="0" baseline="0" noProof="0" dirty="0">
                <a:ln>
                  <a:noFill/>
                </a:ln>
                <a:solidFill>
                  <a:srgbClr val="0070C0"/>
                </a:solidFill>
                <a:effectLst/>
                <a:uLnTx/>
                <a:uFillTx/>
                <a:ea typeface="+mn-ea"/>
                <a:cs typeface="+mn-cs"/>
              </a:rPr>
              <a:t> των πόνων εν αυταίς» (Σωκράτης Σχολαστικός, </a:t>
            </a:r>
            <a:r>
              <a:rPr kumimoji="0" lang="en-US" sz="2400" b="0" i="0" u="none" strike="noStrike" kern="1200" cap="none" spc="0" normalizeH="0" baseline="0" noProof="0" dirty="0">
                <a:ln>
                  <a:noFill/>
                </a:ln>
                <a:solidFill>
                  <a:srgbClr val="0070C0"/>
                </a:solidFill>
                <a:effectLst/>
                <a:uLnTx/>
                <a:uFillTx/>
                <a:ea typeface="+mn-ea"/>
                <a:cs typeface="+mn-cs"/>
              </a:rPr>
              <a:t>PG 67, 292 A).</a:t>
            </a:r>
            <a:r>
              <a:rPr kumimoji="0" lang="el-GR" sz="2400" b="0" i="0" u="none" strike="noStrike" kern="1200" cap="none" spc="0" normalizeH="0" baseline="0" noProof="0" dirty="0">
                <a:ln>
                  <a:noFill/>
                </a:ln>
                <a:solidFill>
                  <a:srgbClr val="0070C0"/>
                </a:solidFill>
                <a:effectLst/>
                <a:uLnTx/>
                <a:uFillTx/>
                <a:ea typeface="+mn-ea"/>
                <a:cs typeface="+mn-cs"/>
              </a:rPr>
              <a:t> </a:t>
            </a:r>
          </a:p>
          <a:p>
            <a:pPr marR="0" lvl="0" algn="just" defTabSz="914400" rtl="0" eaLnBrk="1" fontAlgn="auto" latinLnBrk="0" hangingPunct="1">
              <a:lnSpc>
                <a:spcPct val="120000"/>
              </a:lnSpc>
              <a:spcBef>
                <a:spcPts val="580"/>
              </a:spcBef>
              <a:spcAft>
                <a:spcPts val="0"/>
              </a:spcAft>
              <a:buClr>
                <a:srgbClr val="D34817"/>
              </a:buClr>
              <a:buSzPct val="85000"/>
              <a:tabLst/>
              <a:defRPr/>
            </a:pPr>
            <a:r>
              <a:rPr lang="el-GR" sz="2400" dirty="0">
                <a:solidFill>
                  <a:srgbClr val="0070C0"/>
                </a:solidFill>
              </a:rPr>
              <a:t>α) εκκλησιαστικές γιορτές που συνδέονται με συγκεκριμένο θρησκευτικό γεγονός ή πρόσωπο </a:t>
            </a:r>
          </a:p>
          <a:p>
            <a:pPr marR="0" lvl="0" algn="just" defTabSz="914400" rtl="0" eaLnBrk="1" fontAlgn="auto" latinLnBrk="0" hangingPunct="1">
              <a:lnSpc>
                <a:spcPct val="120000"/>
              </a:lnSpc>
              <a:spcBef>
                <a:spcPts val="580"/>
              </a:spcBef>
              <a:spcAft>
                <a:spcPts val="0"/>
              </a:spcAft>
              <a:buClr>
                <a:srgbClr val="D34817"/>
              </a:buClr>
              <a:buSzPct val="85000"/>
              <a:tabLst/>
              <a:defRPr/>
            </a:pPr>
            <a:r>
              <a:rPr lang="el-GR" sz="2400" dirty="0">
                <a:solidFill>
                  <a:srgbClr val="0070C0"/>
                </a:solidFill>
              </a:rPr>
              <a:t>β</a:t>
            </a:r>
            <a:r>
              <a:rPr kumimoji="0" lang="el-GR" sz="2400" b="0" i="0" u="none" strike="noStrike" kern="1200" cap="none" spc="0" normalizeH="0" baseline="0" noProof="0" dirty="0">
                <a:ln>
                  <a:noFill/>
                </a:ln>
                <a:solidFill>
                  <a:srgbClr val="0070C0"/>
                </a:solidFill>
                <a:effectLst/>
                <a:uLnTx/>
                <a:uFillTx/>
                <a:ea typeface="+mn-ea"/>
                <a:cs typeface="+mn-cs"/>
              </a:rPr>
              <a:t>) γιορτές ειδικά οργανωμένες για τα παιδιά</a:t>
            </a: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 </a:t>
            </a: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Η διοργάνωση ειδικών κατηχητικών ή σχολικών γιορτών είναι ευκαιρία άσκησης Κατήχησης και Χριστιανικής αγωγής με ποιήματα, τραγούδια και ύμνους της ορθόδοξης πίστης.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69E32-C878-A57F-B488-4598D1C74239}"/>
            </a:ext>
          </a:extLst>
        </p:cNvPr>
        <p:cNvGrpSpPr/>
        <p:nvPr/>
      </p:nvGrpSpPr>
      <p:grpSpPr>
        <a:xfrm>
          <a:off x="0" y="0"/>
          <a:ext cx="0" cy="0"/>
          <a:chOff x="0" y="0"/>
          <a:chExt cx="0" cy="0"/>
        </a:xfrm>
      </p:grpSpPr>
      <p:pic>
        <p:nvPicPr>
          <p:cNvPr id="84" name="object 14">
            <a:extLst>
              <a:ext uri="{FF2B5EF4-FFF2-40B4-BE49-F238E27FC236}">
                <a16:creationId xmlns:a16="http://schemas.microsoft.com/office/drawing/2014/main" id="{86692FEF-E6BD-D00D-1A24-81EFA9612D94}"/>
              </a:ext>
            </a:extLst>
          </p:cNvPr>
          <p:cNvPicPr/>
          <p:nvPr/>
        </p:nvPicPr>
        <p:blipFill>
          <a:blip r:embed="rId2"/>
          <a:stretch/>
        </p:blipFill>
        <p:spPr>
          <a:xfrm>
            <a:off x="0" y="0"/>
            <a:ext cx="9143280" cy="6857280"/>
          </a:xfrm>
          <a:prstGeom prst="rect">
            <a:avLst/>
          </a:prstGeom>
          <a:noFill/>
          <a:ln w="0">
            <a:noFill/>
          </a:ln>
        </p:spPr>
      </p:pic>
      <p:sp>
        <p:nvSpPr>
          <p:cNvPr id="85" name="11 - TextBox 1">
            <a:extLst>
              <a:ext uri="{FF2B5EF4-FFF2-40B4-BE49-F238E27FC236}">
                <a16:creationId xmlns:a16="http://schemas.microsoft.com/office/drawing/2014/main" id="{6C86C9D1-E487-CCCA-5FDF-BC417725806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87" name="TextBox 86">
            <a:extLst>
              <a:ext uri="{FF2B5EF4-FFF2-40B4-BE49-F238E27FC236}">
                <a16:creationId xmlns:a16="http://schemas.microsoft.com/office/drawing/2014/main" id="{3B0BBEE8-4C2E-05B3-0C74-4D490B30284E}"/>
              </a:ext>
            </a:extLst>
          </p:cNvPr>
          <p:cNvSpPr txBox="1"/>
          <p:nvPr/>
        </p:nvSpPr>
        <p:spPr>
          <a:xfrm>
            <a:off x="40680" y="996461"/>
            <a:ext cx="9135000" cy="5568461"/>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20000"/>
              </a:lnSpc>
              <a:spcBef>
                <a:spcPts val="580"/>
              </a:spcBef>
              <a:spcAft>
                <a:spcPts val="0"/>
              </a:spcAft>
              <a:buClr>
                <a:srgbClr val="D34817"/>
              </a:buClr>
              <a:buSzPct val="85000"/>
              <a:buFontTx/>
              <a:buNone/>
              <a:tabLst/>
              <a:defRPr/>
            </a:pPr>
            <a:endParaRPr kumimoji="0" lang="el-GR" sz="2200" b="0" i="0" u="none" strike="noStrike" kern="1200" cap="none" spc="0" normalizeH="0" baseline="0" noProof="0" dirty="0">
              <a:ln>
                <a:noFill/>
              </a:ln>
              <a:solidFill>
                <a:srgbClr val="7030A0"/>
              </a:solidFill>
              <a:effectLst/>
              <a:uLnTx/>
              <a:uFillTx/>
              <a:latin typeface="Palatino Linotype" pitchFamily="18" charset="0"/>
              <a:ea typeface="+mn-ea"/>
              <a:cs typeface="+mn-cs"/>
            </a:endParaRPr>
          </a:p>
          <a:p>
            <a:pPr marL="0" marR="0" lvl="0" indent="0" algn="ctr" defTabSz="914400" rtl="0" eaLnBrk="1" fontAlgn="auto" latinLnBrk="0" hangingPunct="1">
              <a:lnSpc>
                <a:spcPct val="120000"/>
              </a:lnSpc>
              <a:spcBef>
                <a:spcPts val="580"/>
              </a:spcBef>
              <a:spcAft>
                <a:spcPts val="0"/>
              </a:spcAft>
              <a:buClr>
                <a:srgbClr val="D34817"/>
              </a:buClr>
              <a:buSzPct val="85000"/>
              <a:buFontTx/>
              <a:buNone/>
              <a:tabLst/>
              <a:defRPr/>
            </a:pPr>
            <a:endParaRPr lang="el-GR" sz="2200" dirty="0">
              <a:solidFill>
                <a:srgbClr val="7030A0"/>
              </a:solidFill>
              <a:latin typeface="Palatino Linotype" pitchFamily="18" charset="0"/>
            </a:endParaRPr>
          </a:p>
          <a:p>
            <a:pPr marL="0" marR="0" lvl="0" indent="0" algn="ctr" defTabSz="914400" rtl="0" eaLnBrk="1" fontAlgn="auto" latinLnBrk="0" hangingPunct="1">
              <a:lnSpc>
                <a:spcPct val="120000"/>
              </a:lnSpc>
              <a:spcBef>
                <a:spcPts val="580"/>
              </a:spcBef>
              <a:spcAft>
                <a:spcPts val="0"/>
              </a:spcAft>
              <a:buClr>
                <a:srgbClr val="D34817"/>
              </a:buClr>
              <a:buSzPct val="85000"/>
              <a:buFontTx/>
              <a:buNone/>
              <a:tabLst/>
              <a:defRPr/>
            </a:pPr>
            <a:endParaRPr kumimoji="0" lang="el-GR" sz="2200" b="0" i="0" u="none" strike="noStrike" kern="1200" cap="none" spc="0" normalizeH="0" baseline="0" noProof="0" dirty="0">
              <a:ln>
                <a:noFill/>
              </a:ln>
              <a:solidFill>
                <a:srgbClr val="7030A0"/>
              </a:solidFill>
              <a:effectLst/>
              <a:uLnTx/>
              <a:uFillTx/>
              <a:latin typeface="Palatino Linotype" pitchFamily="18" charset="0"/>
              <a:ea typeface="+mn-ea"/>
              <a:cs typeface="+mn-cs"/>
            </a:endParaRPr>
          </a:p>
          <a:p>
            <a:pPr marL="0" marR="0" lvl="0" indent="0" algn="ctr"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200" b="0" i="0" u="none" strike="noStrike" kern="1200" cap="none" spc="0" normalizeH="0" baseline="0" noProof="0" dirty="0">
                <a:ln>
                  <a:noFill/>
                </a:ln>
                <a:solidFill>
                  <a:srgbClr val="7030A0"/>
                </a:solidFill>
                <a:effectLst/>
                <a:uLnTx/>
                <a:uFillTx/>
                <a:latin typeface="Palatino Linotype" pitchFamily="18" charset="0"/>
                <a:ea typeface="+mn-ea"/>
                <a:cs typeface="+mn-cs"/>
              </a:rPr>
              <a:t> </a:t>
            </a:r>
            <a:r>
              <a:rPr kumimoji="0" lang="el-GR" sz="2800" b="0" i="0" u="none" strike="noStrike" kern="1200" cap="none" spc="0" normalizeH="0" baseline="0" noProof="0" dirty="0">
                <a:ln>
                  <a:noFill/>
                </a:ln>
                <a:solidFill>
                  <a:srgbClr val="7030A0"/>
                </a:solidFill>
                <a:effectLst/>
                <a:uLnTx/>
                <a:uFillTx/>
                <a:latin typeface="+mj-lt"/>
                <a:ea typeface="+mn-ea"/>
                <a:cs typeface="+mn-cs"/>
              </a:rPr>
              <a:t>Κεφάλαιο Η΄</a:t>
            </a:r>
          </a:p>
          <a:p>
            <a:pPr marL="0" marR="0" lvl="0" indent="0" algn="ctr"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800" b="0" i="0" u="none" strike="noStrike" kern="1200" cap="none" spc="0" normalizeH="0" baseline="0" noProof="0" dirty="0">
                <a:ln>
                  <a:noFill/>
                </a:ln>
                <a:solidFill>
                  <a:srgbClr val="7030A0"/>
                </a:solidFill>
                <a:effectLst/>
                <a:uLnTx/>
                <a:uFillTx/>
                <a:latin typeface="+mj-lt"/>
                <a:ea typeface="+mn-ea"/>
                <a:cs typeface="+mn-cs"/>
              </a:rPr>
              <a:t>Τεχνολογία και σύγχρονα μέσα επικοινωνίας στην </a:t>
            </a:r>
            <a:r>
              <a:rPr lang="el-GR" sz="2800" dirty="0">
                <a:solidFill>
                  <a:srgbClr val="7030A0"/>
                </a:solidFill>
                <a:latin typeface="+mj-lt"/>
              </a:rPr>
              <a:t>Κ</a:t>
            </a:r>
            <a:r>
              <a:rPr kumimoji="0" lang="el-GR" sz="2800" b="0" i="0" u="none" strike="noStrike" kern="1200" cap="none" spc="0" normalizeH="0" baseline="0" noProof="0" dirty="0" err="1">
                <a:ln>
                  <a:noFill/>
                </a:ln>
                <a:solidFill>
                  <a:srgbClr val="7030A0"/>
                </a:solidFill>
                <a:effectLst/>
                <a:uLnTx/>
                <a:uFillTx/>
                <a:latin typeface="+mj-lt"/>
                <a:ea typeface="+mn-ea"/>
                <a:cs typeface="+mn-cs"/>
              </a:rPr>
              <a:t>ατήχηση</a:t>
            </a:r>
            <a:r>
              <a:rPr kumimoji="0" lang="el-GR" sz="2800" b="0" i="0" u="none" strike="noStrike" kern="1200" cap="none" spc="0" normalizeH="0" baseline="0" noProof="0" dirty="0">
                <a:ln>
                  <a:noFill/>
                </a:ln>
                <a:solidFill>
                  <a:srgbClr val="7030A0"/>
                </a:solidFill>
                <a:effectLst/>
                <a:uLnTx/>
                <a:uFillTx/>
                <a:latin typeface="+mj-lt"/>
                <a:ea typeface="+mn-ea"/>
                <a:cs typeface="+mn-cs"/>
              </a:rPr>
              <a:t> και Χριστιανική αγωγή  </a:t>
            </a:r>
          </a:p>
          <a:p>
            <a:pPr marL="0" marR="0" lvl="0" indent="0" algn="just" defTabSz="914400" rtl="0" eaLnBrk="1" fontAlgn="auto" latinLnBrk="0" hangingPunct="1">
              <a:lnSpc>
                <a:spcPct val="120000"/>
              </a:lnSpc>
              <a:spcBef>
                <a:spcPts val="580"/>
              </a:spcBef>
              <a:spcAft>
                <a:spcPts val="0"/>
              </a:spcAft>
              <a:buClr>
                <a:srgbClr val="D34817"/>
              </a:buClr>
              <a:buSzPct val="85000"/>
              <a:buFontTx/>
              <a:buNone/>
              <a:tabLst/>
              <a:defRPr/>
            </a:pPr>
            <a:endParaRPr kumimoji="0" lang="el-GR" sz="2200" b="0" i="0" u="none" strike="noStrike" kern="1200" cap="none" spc="0" normalizeH="0" baseline="0" noProof="0" dirty="0">
              <a:ln>
                <a:noFill/>
              </a:ln>
              <a:solidFill>
                <a:srgbClr val="7030A0"/>
              </a:solidFill>
              <a:effectLst/>
              <a:uLnTx/>
              <a:uFillTx/>
              <a:latin typeface="Palatino Linotype" pitchFamily="18" charset="0"/>
              <a:ea typeface="+mn-ea"/>
              <a:cs typeface="+mn-cs"/>
            </a:endParaRPr>
          </a:p>
        </p:txBody>
      </p:sp>
    </p:spTree>
    <p:extLst>
      <p:ext uri="{BB962C8B-B14F-4D97-AF65-F5344CB8AC3E}">
        <p14:creationId xmlns:p14="http://schemas.microsoft.com/office/powerpoint/2010/main" val="2348861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 name="object 15"/>
          <p:cNvPicPr/>
          <p:nvPr/>
        </p:nvPicPr>
        <p:blipFill>
          <a:blip r:embed="rId2"/>
          <a:stretch/>
        </p:blipFill>
        <p:spPr>
          <a:xfrm>
            <a:off x="0" y="0"/>
            <a:ext cx="9143280" cy="6857280"/>
          </a:xfrm>
          <a:prstGeom prst="rect">
            <a:avLst/>
          </a:prstGeom>
          <a:noFill/>
          <a:ln w="0">
            <a:noFill/>
          </a:ln>
        </p:spPr>
      </p:pic>
      <p:sp>
        <p:nvSpPr>
          <p:cNvPr id="89" name="11 - TextBox 9"/>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0" name="TextBox 89"/>
          <p:cNvSpPr txBox="1"/>
          <p:nvPr/>
        </p:nvSpPr>
        <p:spPr>
          <a:xfrm>
            <a:off x="0" y="60918"/>
            <a:ext cx="9106200" cy="894452"/>
          </a:xfrm>
          <a:prstGeom prst="rect">
            <a:avLst/>
          </a:prstGeom>
          <a:noFill/>
          <a:ln w="0">
            <a:noFill/>
          </a:ln>
        </p:spPr>
        <p:txBody>
          <a:bodyPr lIns="90000" tIns="45000" rIns="90000" bIns="45000" anchor="t">
            <a:noAutofit/>
          </a:bodyPr>
          <a:lstStyle/>
          <a:p>
            <a:pPr marR="0" lvl="0" algn="ctr" defTabSz="914400" rtl="0" eaLnBrk="1" fontAlgn="auto" latinLnBrk="0" hangingPunct="1">
              <a:lnSpc>
                <a:spcPct val="100000"/>
              </a:lnSpc>
              <a:spcBef>
                <a:spcPts val="0"/>
              </a:spcBef>
              <a:spcAft>
                <a:spcPts val="0"/>
              </a:spcAft>
              <a:buClrTx/>
              <a:buSzTx/>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1. </a:t>
            </a:r>
            <a:r>
              <a:rPr lang="el-GR" sz="2800" dirty="0">
                <a:solidFill>
                  <a:srgbClr val="EEECE1"/>
                </a:solidFill>
                <a:latin typeface="+mj-lt"/>
              </a:rPr>
              <a:t>Σ</a:t>
            </a:r>
            <a:r>
              <a:rPr kumimoji="0" lang="el-GR" sz="2800" b="0" i="0" u="none" strike="noStrike" kern="1200" cap="none" spc="0" normalizeH="0" baseline="0" noProof="0" dirty="0" err="1">
                <a:ln>
                  <a:noFill/>
                </a:ln>
                <a:solidFill>
                  <a:srgbClr val="EEECE1"/>
                </a:solidFill>
                <a:effectLst/>
                <a:uLnTx/>
                <a:uFillTx/>
                <a:latin typeface="+mj-lt"/>
                <a:ea typeface="+mn-ea"/>
                <a:cs typeface="+mn-cs"/>
              </a:rPr>
              <a:t>ύγχρονα</a:t>
            </a:r>
            <a:r>
              <a:rPr kumimoji="0" lang="el-GR" sz="2800" b="0" i="0" u="none" strike="noStrike" kern="1200" cap="none" spc="0" normalizeH="0" baseline="0" noProof="0" dirty="0">
                <a:ln>
                  <a:noFill/>
                </a:ln>
                <a:solidFill>
                  <a:srgbClr val="EEECE1"/>
                </a:solidFill>
                <a:effectLst/>
                <a:uLnTx/>
                <a:uFillTx/>
                <a:latin typeface="+mj-lt"/>
                <a:ea typeface="+mn-ea"/>
                <a:cs typeface="+mn-cs"/>
              </a:rPr>
              <a:t> μέσα επικοινωνίας </a:t>
            </a:r>
            <a:endParaRPr kumimoji="0" lang="el-GR" altLang="el-GR" sz="2400" b="0" i="0" u="none" strike="noStrike" kern="1200" cap="none" spc="0" normalizeH="0" baseline="0" noProof="0" dirty="0">
              <a:ln>
                <a:noFill/>
              </a:ln>
              <a:solidFill>
                <a:srgbClr val="FFFFFF"/>
              </a:solidFill>
              <a:effectLst/>
              <a:uLnTx/>
              <a:uFillTx/>
              <a:latin typeface="+mj-lt"/>
              <a:ea typeface="+mn-ea"/>
              <a:cs typeface="+mn-cs"/>
            </a:endParaRPr>
          </a:p>
        </p:txBody>
      </p:sp>
      <p:sp>
        <p:nvSpPr>
          <p:cNvPr id="91" name="TextBox 90"/>
          <p:cNvSpPr txBox="1"/>
          <p:nvPr/>
        </p:nvSpPr>
        <p:spPr>
          <a:xfrm>
            <a:off x="-45000" y="1195753"/>
            <a:ext cx="9135000" cy="5169877"/>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Αριστοτέλης</a:t>
            </a:r>
            <a:r>
              <a:rPr kumimoji="0" lang="el-GR" sz="2400" b="0" i="0" u="none" strike="noStrike" kern="1200" cap="none" spc="0" normalizeH="0" baseline="0" noProof="0" dirty="0">
                <a:ln>
                  <a:noFill/>
                </a:ln>
                <a:solidFill>
                  <a:srgbClr val="7030A0"/>
                </a:solidFill>
                <a:effectLst/>
                <a:uLnTx/>
                <a:uFillTx/>
                <a:ea typeface="+mn-ea"/>
                <a:cs typeface="+mn-cs"/>
              </a:rPr>
              <a:t> -&gt;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άνθρωπος</a:t>
            </a: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από τη φύση του κοινωνικό ον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Ενδόμυχη επιθυμία για κοινωνία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lang="el-GR" sz="2400" dirty="0">
              <a:solidFill>
                <a:srgbClr val="0070C0"/>
              </a:solidFill>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Κοινωνία</a:t>
            </a:r>
            <a:r>
              <a:rPr kumimoji="0" lang="el-GR" sz="2400" b="0" i="0" u="none" strike="noStrike" kern="1200" cap="none" spc="0" normalizeH="0" baseline="0" noProof="0" dirty="0">
                <a:ln>
                  <a:noFill/>
                </a:ln>
                <a:solidFill>
                  <a:srgbClr val="0070C0"/>
                </a:solidFill>
                <a:effectLst/>
                <a:uLnTx/>
                <a:uFillTx/>
                <a:ea typeface="+mn-ea"/>
                <a:cs typeface="+mn-cs"/>
              </a:rPr>
              <a:t>= ένωση ανθρώπων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rPr>
              <a:t>μ</a:t>
            </a:r>
            <a:r>
              <a:rPr kumimoji="0" lang="el-GR" sz="2400" b="0" i="0" u="none" strike="noStrike" kern="1200" cap="none" spc="0" normalizeH="0" baseline="0" noProof="0" dirty="0">
                <a:ln>
                  <a:noFill/>
                </a:ln>
                <a:solidFill>
                  <a:srgbClr val="0070C0"/>
                </a:solidFill>
                <a:effectLst/>
                <a:uLnTx/>
                <a:uFillTx/>
                <a:ea typeface="+mn-ea"/>
                <a:cs typeface="+mn-cs"/>
              </a:rPr>
              <a:t>ε κοινά ήθη/έθιμα, παραδόσεις, πολιτισμό, τρόπο  ζωής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επιδιώκουν πρόοδο και ευτυχία σε ατομικό και συλλογικό επίπεδο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lang="el-GR" sz="2400" dirty="0">
              <a:solidFill>
                <a:srgbClr val="0070C0"/>
              </a:solidFill>
              <a:latin typeface="Palatino Linotype" pitchFamily="18" charset="0"/>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kumimoji="0" lang="el-GR" sz="2400" b="0" i="0" u="none" strike="noStrike" kern="1200" cap="none" spc="0" normalizeH="0" baseline="0" noProof="0" dirty="0">
              <a:ln>
                <a:noFill/>
              </a:ln>
              <a:solidFill>
                <a:srgbClr val="7030A0"/>
              </a:solidFill>
              <a:effectLst/>
              <a:uLnTx/>
              <a:uFillTx/>
              <a:latin typeface="Palatino Linotype" pitchFamily="18" charset="0"/>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 name="object 16"/>
          <p:cNvPicPr/>
          <p:nvPr/>
        </p:nvPicPr>
        <p:blipFill>
          <a:blip r:embed="rId2"/>
          <a:stretch/>
        </p:blipFill>
        <p:spPr>
          <a:xfrm>
            <a:off x="0" y="-105508"/>
            <a:ext cx="9143280" cy="6857280"/>
          </a:xfrm>
          <a:prstGeom prst="rect">
            <a:avLst/>
          </a:prstGeom>
          <a:noFill/>
          <a:ln w="0">
            <a:noFill/>
          </a:ln>
        </p:spPr>
      </p:pic>
      <p:sp>
        <p:nvSpPr>
          <p:cNvPr id="93" name="11 - TextBox 10"/>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4" name="TextBox 93"/>
          <p:cNvSpPr txBox="1"/>
          <p:nvPr/>
        </p:nvSpPr>
        <p:spPr>
          <a:xfrm>
            <a:off x="37080" y="0"/>
            <a:ext cx="9106200" cy="979522"/>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r>
              <a:rPr kumimoji="0" lang="el-GR" sz="2800" b="0" i="0" u="none" strike="noStrike" kern="1200" cap="none" spc="0" normalizeH="0" baseline="0" noProof="0" dirty="0">
                <a:ln>
                  <a:noFill/>
                </a:ln>
                <a:solidFill>
                  <a:srgbClr val="EEECE1"/>
                </a:solidFill>
                <a:effectLst/>
                <a:uLnTx/>
                <a:uFillTx/>
                <a:latin typeface="+mj-lt"/>
                <a:ea typeface="+mn-ea"/>
                <a:cs typeface="+mn-cs"/>
              </a:rPr>
              <a:t>1. </a:t>
            </a:r>
            <a:r>
              <a:rPr lang="el-GR" sz="2800" dirty="0">
                <a:solidFill>
                  <a:srgbClr val="EEECE1"/>
                </a:solidFill>
                <a:latin typeface="+mj-lt"/>
              </a:rPr>
              <a:t>Σ</a:t>
            </a:r>
            <a:r>
              <a:rPr kumimoji="0" lang="el-GR" sz="2800" b="0" i="0" u="none" strike="noStrike" kern="1200" cap="none" spc="0" normalizeH="0" baseline="0" noProof="0" dirty="0" err="1">
                <a:ln>
                  <a:noFill/>
                </a:ln>
                <a:solidFill>
                  <a:srgbClr val="EEECE1"/>
                </a:solidFill>
                <a:effectLst/>
                <a:uLnTx/>
                <a:uFillTx/>
                <a:latin typeface="+mj-lt"/>
                <a:ea typeface="+mn-ea"/>
                <a:cs typeface="+mn-cs"/>
              </a:rPr>
              <a:t>ύγχρονα</a:t>
            </a:r>
            <a:r>
              <a:rPr kumimoji="0" lang="el-GR" sz="2800" b="0" i="0" u="none" strike="noStrike" kern="1200" cap="none" spc="0" normalizeH="0" baseline="0" noProof="0" dirty="0">
                <a:ln>
                  <a:noFill/>
                </a:ln>
                <a:solidFill>
                  <a:srgbClr val="EEECE1"/>
                </a:solidFill>
                <a:effectLst/>
                <a:uLnTx/>
                <a:uFillTx/>
                <a:latin typeface="+mj-lt"/>
                <a:ea typeface="+mn-ea"/>
                <a:cs typeface="+mn-cs"/>
              </a:rPr>
              <a:t> μέσα επικοινωνίας </a:t>
            </a:r>
            <a:endParaRPr kumimoji="0" lang="el-GR" altLang="el-GR" sz="2400" b="0" i="0" u="none" strike="noStrike" kern="1200" cap="none" spc="0" normalizeH="0" baseline="0" noProof="0" dirty="0">
              <a:ln>
                <a:noFill/>
              </a:ln>
              <a:solidFill>
                <a:srgbClr val="FFFFFF"/>
              </a:solidFill>
              <a:effectLst/>
              <a:uLnTx/>
              <a:uFillTx/>
              <a:latin typeface="+mj-lt"/>
              <a:ea typeface="+mn-ea"/>
              <a:cs typeface="+mn-cs"/>
            </a:endParaRPr>
          </a:p>
        </p:txBody>
      </p:sp>
      <p:sp>
        <p:nvSpPr>
          <p:cNvPr id="95" name="TextBox 94"/>
          <p:cNvSpPr txBox="1"/>
          <p:nvPr/>
        </p:nvSpPr>
        <p:spPr>
          <a:xfrm>
            <a:off x="-30600" y="1085030"/>
            <a:ext cx="9135000" cy="5350939"/>
          </a:xfrm>
          <a:prstGeom prst="rect">
            <a:avLst/>
          </a:prstGeom>
          <a:noFill/>
          <a:ln w="0">
            <a:noFill/>
          </a:ln>
        </p:spPr>
        <p:txBody>
          <a:bodyPr lIns="90000" tIns="45000" rIns="90000" bIns="45000" anchor="t">
            <a:noAutofit/>
          </a:bodyPr>
          <a:lstStyle/>
          <a:p>
            <a:pPr marR="0" lvl="0" algn="just" defTabSz="914400" rtl="0" eaLnBrk="1" fontAlgn="base" latinLnBrk="0" hangingPunct="1">
              <a:lnSpc>
                <a:spcPct val="100000"/>
              </a:lnSpc>
              <a:spcBef>
                <a:spcPts val="575"/>
              </a:spcBef>
              <a:spcAft>
                <a:spcPct val="0"/>
              </a:spcAft>
              <a:buClr>
                <a:srgbClr val="D34817"/>
              </a:buClr>
              <a:buSzPct val="85000"/>
              <a:tabLst/>
              <a:defRPr/>
            </a:pPr>
            <a:r>
              <a:rPr kumimoji="0" lang="el-GR" altLang="el-GR" sz="2600" b="1" i="0" u="none" strike="noStrike" kern="1200" cap="none" spc="0" normalizeH="0" baseline="0" noProof="0" dirty="0">
                <a:ln>
                  <a:noFill/>
                </a:ln>
                <a:solidFill>
                  <a:srgbClr val="7030A0"/>
                </a:solidFill>
                <a:effectLst/>
                <a:uLnTx/>
                <a:uFillTx/>
                <a:ea typeface="+mn-ea"/>
                <a:cs typeface="+mn-cs"/>
              </a:rPr>
              <a:t>Όροι «κοινωνία» και «κράτος» </a:t>
            </a:r>
          </a:p>
          <a:p>
            <a:pPr marR="0" lvl="0" algn="just"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1" i="0" u="none" strike="noStrike" kern="1200" cap="none" spc="0" normalizeH="0" baseline="0" noProof="0" dirty="0">
              <a:ln>
                <a:noFill/>
              </a:ln>
              <a:solidFill>
                <a:srgbClr val="7030A0"/>
              </a:solidFill>
              <a:effectLst/>
              <a:uLnTx/>
              <a:uFillTx/>
              <a:ea typeface="+mn-ea"/>
              <a:cs typeface="+mn-cs"/>
            </a:endParaRP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b="1" dirty="0">
                <a:solidFill>
                  <a:srgbClr val="0070C0"/>
                </a:solidFill>
              </a:rPr>
              <a:t>Α</a:t>
            </a:r>
            <a:r>
              <a:rPr kumimoji="0" lang="el-GR" altLang="el-GR" sz="2400" b="1" i="0" u="none" strike="noStrike" kern="1200" cap="none" spc="0" normalizeH="0" baseline="0" noProof="0" dirty="0" err="1">
                <a:ln>
                  <a:noFill/>
                </a:ln>
                <a:solidFill>
                  <a:srgbClr val="0070C0"/>
                </a:solidFill>
                <a:effectLst/>
                <a:uLnTx/>
                <a:uFillTx/>
                <a:ea typeface="+mn-ea"/>
                <a:cs typeface="+mn-cs"/>
              </a:rPr>
              <a:t>ρχαίος</a:t>
            </a:r>
            <a:r>
              <a:rPr kumimoji="0" lang="el-GR" altLang="el-GR" sz="2400" b="1" i="0" u="none" strike="noStrike" kern="1200" cap="none" spc="0" normalizeH="0" baseline="0" noProof="0" dirty="0">
                <a:ln>
                  <a:noFill/>
                </a:ln>
                <a:solidFill>
                  <a:srgbClr val="0070C0"/>
                </a:solidFill>
                <a:effectLst/>
                <a:uLnTx/>
                <a:uFillTx/>
                <a:ea typeface="+mn-ea"/>
                <a:cs typeface="+mn-cs"/>
              </a:rPr>
              <a:t> Ελληνικός κόσμος και Μεσαίωνας</a:t>
            </a:r>
            <a:r>
              <a:rPr kumimoji="0" lang="el-GR" altLang="el-GR" sz="2400" b="0" i="0" u="none" strike="noStrike" kern="1200" cap="none" spc="0" normalizeH="0" baseline="0" noProof="0" dirty="0">
                <a:ln>
                  <a:noFill/>
                </a:ln>
                <a:solidFill>
                  <a:srgbClr val="0070C0"/>
                </a:solidFill>
                <a:effectLst/>
                <a:uLnTx/>
                <a:uFillTx/>
                <a:ea typeface="+mn-ea"/>
                <a:cs typeface="+mn-cs"/>
              </a:rPr>
              <a:t>: </a:t>
            </a:r>
            <a:r>
              <a:rPr lang="el-GR" altLang="el-GR" sz="2400" dirty="0">
                <a:solidFill>
                  <a:srgbClr val="0070C0"/>
                </a:solidFill>
              </a:rPr>
              <a:t>οι όροι </a:t>
            </a:r>
            <a:r>
              <a:rPr kumimoji="0" lang="el-GR" altLang="el-GR" sz="2400" b="0" i="0" u="none" strike="noStrike" kern="1200" cap="none" spc="0" normalizeH="0" baseline="0" noProof="0" dirty="0">
                <a:ln>
                  <a:noFill/>
                </a:ln>
                <a:solidFill>
                  <a:srgbClr val="0070C0"/>
                </a:solidFill>
                <a:effectLst/>
                <a:uLnTx/>
                <a:uFillTx/>
                <a:ea typeface="+mn-ea"/>
                <a:cs typeface="+mn-cs"/>
              </a:rPr>
              <a:t>ταυτίζονται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1" i="0" u="none" strike="noStrike" kern="1200" cap="none" spc="0" normalizeH="0" baseline="0" noProof="0" dirty="0">
                <a:ln>
                  <a:noFill/>
                </a:ln>
                <a:solidFill>
                  <a:srgbClr val="0070C0"/>
                </a:solidFill>
                <a:effectLst/>
                <a:uLnTx/>
                <a:uFillTx/>
                <a:ea typeface="+mn-ea"/>
                <a:cs typeface="+mn-cs"/>
              </a:rPr>
              <a:t>Διαφωτισμός</a:t>
            </a:r>
            <a:r>
              <a:rPr kumimoji="0" lang="el-GR" altLang="el-GR" sz="2400" b="0" i="0" u="none" strike="noStrike" kern="1200" cap="none" spc="0" normalizeH="0" baseline="0" noProof="0" dirty="0">
                <a:ln>
                  <a:noFill/>
                </a:ln>
                <a:solidFill>
                  <a:srgbClr val="0070C0"/>
                </a:solidFill>
                <a:effectLst/>
                <a:uLnTx/>
                <a:uFillTx/>
                <a:ea typeface="+mn-ea"/>
                <a:cs typeface="+mn-cs"/>
              </a:rPr>
              <a:t>: η κοινωνία προϋπήρχε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b="1" dirty="0">
                <a:solidFill>
                  <a:srgbClr val="0070C0"/>
                </a:solidFill>
              </a:rPr>
              <a:t>Ο</a:t>
            </a:r>
            <a:r>
              <a:rPr kumimoji="0" lang="el-GR" altLang="el-GR" sz="2400" b="1" i="0" u="none" strike="noStrike" kern="1200" cap="none" spc="0" normalizeH="0" baseline="0" noProof="0" dirty="0" err="1">
                <a:ln>
                  <a:noFill/>
                </a:ln>
                <a:solidFill>
                  <a:srgbClr val="0070C0"/>
                </a:solidFill>
                <a:effectLst/>
                <a:uLnTx/>
                <a:uFillTx/>
                <a:ea typeface="+mn-ea"/>
                <a:cs typeface="+mn-cs"/>
              </a:rPr>
              <a:t>ρθόδοξη</a:t>
            </a:r>
            <a:r>
              <a:rPr kumimoji="0" lang="el-GR" altLang="el-GR" sz="2400" b="1" i="0" u="none" strike="noStrike" kern="1200" cap="none" spc="0" normalizeH="0" baseline="0" noProof="0" dirty="0">
                <a:ln>
                  <a:noFill/>
                </a:ln>
                <a:solidFill>
                  <a:srgbClr val="0070C0"/>
                </a:solidFill>
                <a:effectLst/>
                <a:uLnTx/>
                <a:uFillTx/>
                <a:ea typeface="+mn-ea"/>
                <a:cs typeface="+mn-cs"/>
              </a:rPr>
              <a:t> Εκκλησία</a:t>
            </a:r>
            <a:r>
              <a:rPr kumimoji="0" lang="el-GR" altLang="el-GR" sz="2400" b="0" i="0" u="none" strike="noStrike" kern="1200" cap="none" spc="0" normalizeH="0" baseline="0" noProof="0" dirty="0">
                <a:ln>
                  <a:noFill/>
                </a:ln>
                <a:solidFill>
                  <a:srgbClr val="0070C0"/>
                </a:solidFill>
                <a:effectLst/>
                <a:uLnTx/>
                <a:uFillTx/>
                <a:ea typeface="+mn-ea"/>
                <a:cs typeface="+mn-cs"/>
              </a:rPr>
              <a:t>: κοινωνία=κοινότητα πιστών, ενότητα και συνάφεια χριστιανών μεταξύ τους και με τον </a:t>
            </a:r>
            <a:r>
              <a:rPr lang="el-GR" altLang="el-GR" sz="2400" dirty="0">
                <a:solidFill>
                  <a:srgbClr val="0070C0"/>
                </a:solidFill>
              </a:rPr>
              <a:t>Χ</a:t>
            </a:r>
            <a:r>
              <a:rPr kumimoji="0" lang="el-GR" altLang="el-GR" sz="2400" b="0" i="0" u="none" strike="noStrike" kern="1200" cap="none" spc="0" normalizeH="0" baseline="0" noProof="0" dirty="0" err="1">
                <a:ln>
                  <a:noFill/>
                </a:ln>
                <a:solidFill>
                  <a:srgbClr val="0070C0"/>
                </a:solidFill>
                <a:effectLst/>
                <a:uLnTx/>
                <a:uFillTx/>
                <a:ea typeface="+mn-ea"/>
                <a:cs typeface="+mn-cs"/>
              </a:rPr>
              <a:t>ριστό</a:t>
            </a:r>
            <a:r>
              <a:rPr kumimoji="0" lang="el-GR" altLang="el-GR" sz="2400" b="0" i="0" u="none" strike="noStrike" kern="1200" cap="none" spc="0" normalizeH="0" baseline="0" noProof="0" dirty="0">
                <a:ln>
                  <a:noFill/>
                </a:ln>
                <a:solidFill>
                  <a:srgbClr val="0070C0"/>
                </a:solidFill>
                <a:effectLst/>
                <a:uLnTx/>
                <a:uFillTx/>
                <a:ea typeface="+mn-ea"/>
                <a:cs typeface="+mn-cs"/>
              </a:rPr>
              <a:t> στην Ευχαριστιακή κοινωνία.</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1" i="0" u="none" strike="noStrike" kern="1200" cap="none" spc="0" normalizeH="0" baseline="0" noProof="0" dirty="0">
                <a:ln>
                  <a:noFill/>
                </a:ln>
                <a:solidFill>
                  <a:srgbClr val="0070C0"/>
                </a:solidFill>
                <a:effectLst/>
                <a:uLnTx/>
                <a:uFillTx/>
                <a:ea typeface="+mn-ea"/>
                <a:cs typeface="+mn-cs"/>
              </a:rPr>
              <a:t>Αιώνας τεχνολογικής επανάστασης</a:t>
            </a:r>
            <a:r>
              <a:rPr kumimoji="0" lang="el-GR" altLang="el-GR" sz="2400" b="0" i="0" u="none" strike="noStrike" kern="1200" cap="none" spc="0" normalizeH="0" baseline="0" noProof="0" dirty="0">
                <a:ln>
                  <a:noFill/>
                </a:ln>
                <a:solidFill>
                  <a:srgbClr val="0070C0"/>
                </a:solidFill>
                <a:effectLst/>
                <a:uLnTx/>
                <a:uFillTx/>
                <a:ea typeface="+mn-ea"/>
                <a:cs typeface="+mn-cs"/>
              </a:rPr>
              <a:t>: η έννοια της κοινωνίας διαφοροποιείται, </a:t>
            </a:r>
            <a:r>
              <a:rPr lang="el-GR" altLang="el-GR" sz="2400" dirty="0">
                <a:solidFill>
                  <a:srgbClr val="0070C0"/>
                </a:solidFill>
              </a:rPr>
              <a:t>ι</a:t>
            </a:r>
            <a:r>
              <a:rPr kumimoji="0" lang="el-GR" altLang="el-GR" sz="2400" b="0" i="0" u="none" strike="noStrike" kern="1200" cap="none" spc="0" normalizeH="0" baseline="0" noProof="0" dirty="0" err="1">
                <a:ln>
                  <a:noFill/>
                </a:ln>
                <a:solidFill>
                  <a:srgbClr val="0070C0"/>
                </a:solidFill>
                <a:effectLst/>
                <a:uLnTx/>
                <a:uFillTx/>
                <a:ea typeface="+mn-ea"/>
                <a:cs typeface="+mn-cs"/>
              </a:rPr>
              <a:t>διαίτερη</a:t>
            </a:r>
            <a:r>
              <a:rPr kumimoji="0" lang="el-GR" altLang="el-GR" sz="2400" b="0" i="0" u="none" strike="noStrike" kern="1200" cap="none" spc="0" normalizeH="0" baseline="0" noProof="0" dirty="0">
                <a:ln>
                  <a:noFill/>
                </a:ln>
                <a:solidFill>
                  <a:srgbClr val="0070C0"/>
                </a:solidFill>
                <a:effectLst/>
                <a:uLnTx/>
                <a:uFillTx/>
                <a:ea typeface="+mn-ea"/>
                <a:cs typeface="+mn-cs"/>
              </a:rPr>
              <a:t> υπερβατική οντότητα σε σχέση με τα άτομα που την αποτελούν.</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 name="object 17"/>
          <p:cNvPicPr/>
          <p:nvPr/>
        </p:nvPicPr>
        <p:blipFill>
          <a:blip r:embed="rId2"/>
          <a:stretch/>
        </p:blipFill>
        <p:spPr>
          <a:xfrm>
            <a:off x="0" y="0"/>
            <a:ext cx="9143280" cy="6857280"/>
          </a:xfrm>
          <a:prstGeom prst="rect">
            <a:avLst/>
          </a:prstGeom>
          <a:noFill/>
          <a:ln w="0">
            <a:noFill/>
          </a:ln>
        </p:spPr>
      </p:pic>
      <p:sp>
        <p:nvSpPr>
          <p:cNvPr id="97" name="11 - TextBox 11"/>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8" name="TextBox 97"/>
          <p:cNvSpPr txBox="1"/>
          <p:nvPr/>
        </p:nvSpPr>
        <p:spPr>
          <a:xfrm>
            <a:off x="37080" y="0"/>
            <a:ext cx="9106200" cy="101990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1. </a:t>
            </a:r>
            <a:r>
              <a:rPr lang="el-GR" sz="2800" dirty="0">
                <a:solidFill>
                  <a:srgbClr val="EEECE1"/>
                </a:solidFill>
                <a:latin typeface="+mj-lt"/>
              </a:rPr>
              <a:t>Σ</a:t>
            </a:r>
            <a:r>
              <a:rPr kumimoji="0" lang="el-GR" sz="2800" b="0" i="0" u="none" strike="noStrike" kern="1200" cap="none" spc="0" normalizeH="0" baseline="0" noProof="0" dirty="0" err="1">
                <a:ln>
                  <a:noFill/>
                </a:ln>
                <a:solidFill>
                  <a:srgbClr val="EEECE1"/>
                </a:solidFill>
                <a:effectLst/>
                <a:uLnTx/>
                <a:uFillTx/>
                <a:latin typeface="+mj-lt"/>
                <a:ea typeface="+mn-ea"/>
                <a:cs typeface="+mn-cs"/>
              </a:rPr>
              <a:t>ύγχρονα</a:t>
            </a:r>
            <a:r>
              <a:rPr kumimoji="0" lang="el-GR" sz="2800" b="0" i="0" u="none" strike="noStrike" kern="1200" cap="none" spc="0" normalizeH="0" baseline="0" noProof="0" dirty="0">
                <a:ln>
                  <a:noFill/>
                </a:ln>
                <a:solidFill>
                  <a:srgbClr val="EEECE1"/>
                </a:solidFill>
                <a:effectLst/>
                <a:uLnTx/>
                <a:uFillTx/>
                <a:latin typeface="+mj-lt"/>
                <a:ea typeface="+mn-ea"/>
                <a:cs typeface="+mn-cs"/>
              </a:rPr>
              <a:t> μέσα επικοινωνίας </a:t>
            </a:r>
            <a:endParaRPr kumimoji="0" lang="el-GR" altLang="el-GR" sz="2400" b="0" i="0" u="none" strike="noStrike" kern="1200" cap="none" spc="0" normalizeH="0" baseline="0" noProof="0" dirty="0">
              <a:ln>
                <a:noFill/>
              </a:ln>
              <a:solidFill>
                <a:srgbClr val="FFFFFF"/>
              </a:solidFill>
              <a:effectLst/>
              <a:uLnTx/>
              <a:uFillTx/>
              <a:latin typeface="+mj-lt"/>
              <a:ea typeface="+mn-ea"/>
              <a:cs typeface="+mn-cs"/>
            </a:endParaRPr>
          </a:p>
        </p:txBody>
      </p:sp>
      <p:sp>
        <p:nvSpPr>
          <p:cNvPr id="99" name="TextBox 98"/>
          <p:cNvSpPr txBox="1"/>
          <p:nvPr/>
        </p:nvSpPr>
        <p:spPr>
          <a:xfrm>
            <a:off x="37080" y="1245352"/>
            <a:ext cx="9135000" cy="5229450"/>
          </a:xfrm>
          <a:prstGeom prst="rect">
            <a:avLst/>
          </a:prstGeom>
          <a:noFill/>
          <a:ln w="0">
            <a:noFill/>
          </a:ln>
        </p:spPr>
        <p:txBody>
          <a:bodyPr lIns="90000" tIns="45000" rIns="90000" bIns="45000" anchor="t">
            <a:noAutofit/>
          </a:bodyPr>
          <a:lstStyle/>
          <a:p>
            <a:pPr marR="0" lvl="0" algn="just"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Σε κάθε κοινωνία παρατηρείται:</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Επικοινωνία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Συμμετοχή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Αλληλεπίδραση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Αλληλεξάρτηση μελών</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Προσδοκία ένταξης σε κοινότητα για διαπροσωπική συνάντηση, πραγματοποίηση ιδεών και σχεδίων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επιθυμία καθενός να αγαπά και να αγαπιέται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ü"/>
              <a:tabLst/>
              <a:defRPr/>
            </a:pPr>
            <a:endParaRPr lang="el-GR" altLang="el-GR" sz="2400" dirty="0">
              <a:solidFill>
                <a:srgbClr val="0070C0"/>
              </a:solidFill>
              <a:latin typeface="Calibri"/>
            </a:endParaRPr>
          </a:p>
          <a:p>
            <a:pPr marR="0" lvl="0" algn="just"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latin typeface="Calibri"/>
              </a:rPr>
              <a:t>Π</a:t>
            </a:r>
            <a:r>
              <a:rPr kumimoji="0" lang="el-GR" altLang="el-GR" sz="2400" b="0" i="0" u="none" strike="noStrike" kern="1200" cap="none" spc="0" normalizeH="0" baseline="0" noProof="0" dirty="0" err="1">
                <a:ln>
                  <a:noFill/>
                </a:ln>
                <a:solidFill>
                  <a:srgbClr val="0070C0"/>
                </a:solidFill>
                <a:effectLst/>
                <a:uLnTx/>
                <a:uFillTx/>
                <a:latin typeface="Calibri"/>
                <a:ea typeface="+mn-ea"/>
                <a:cs typeface="+mn-cs"/>
              </a:rPr>
              <a:t>ύργος</a:t>
            </a: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 </a:t>
            </a:r>
            <a:r>
              <a:rPr lang="el-GR" altLang="el-GR" sz="2400" dirty="0">
                <a:solidFill>
                  <a:srgbClr val="0070C0"/>
                </a:solidFill>
                <a:latin typeface="Calibri"/>
              </a:rPr>
              <a:t>Β</a:t>
            </a:r>
            <a:r>
              <a:rPr kumimoji="0" lang="el-GR" altLang="el-GR" sz="2400" b="0" i="0" u="none" strike="noStrike" kern="1200" cap="none" spc="0" normalizeH="0" baseline="0" noProof="0" dirty="0" err="1">
                <a:ln>
                  <a:noFill/>
                </a:ln>
                <a:solidFill>
                  <a:srgbClr val="0070C0"/>
                </a:solidFill>
                <a:effectLst/>
                <a:uLnTx/>
                <a:uFillTx/>
                <a:latin typeface="Calibri"/>
                <a:ea typeface="+mn-ea"/>
                <a:cs typeface="+mn-cs"/>
              </a:rPr>
              <a:t>αβέλ</a:t>
            </a:r>
            <a:r>
              <a:rPr lang="el-GR" altLang="el-GR" sz="2400" dirty="0">
                <a:solidFill>
                  <a:srgbClr val="0070C0"/>
                </a:solidFill>
                <a:latin typeface="Calibri"/>
              </a:rPr>
              <a:t>: αποτέλεσμα έλλειψης αγάπης, αλληλεξάρτησης, επικοινωνίας. </a:t>
            </a:r>
            <a:r>
              <a:rPr kumimoji="0" lang="el-GR" altLang="el-GR" sz="2400" b="0" i="0" u="none" strike="noStrike" kern="1200" cap="none" spc="0" normalizeH="0" baseline="0" noProof="0" dirty="0">
                <a:ln>
                  <a:noFill/>
                </a:ln>
                <a:solidFill>
                  <a:srgbClr val="0070C0"/>
                </a:solidFill>
                <a:effectLst/>
                <a:uLnTx/>
                <a:uFillTx/>
                <a:latin typeface="Calibri"/>
                <a:ea typeface="+mn-ea"/>
                <a:cs typeface="+mn-cs"/>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029D8-558A-9AA3-62E0-D73F8329BC3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3065069-13FC-5C15-55E3-3A0CA7DF50D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B6B70E3-12EA-A854-EE55-8CF3C4A4C96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98" name="TextBox 97">
            <a:extLst>
              <a:ext uri="{FF2B5EF4-FFF2-40B4-BE49-F238E27FC236}">
                <a16:creationId xmlns:a16="http://schemas.microsoft.com/office/drawing/2014/main" id="{A7D5C2A5-8CB3-B21D-A849-C8BF34890F58}"/>
              </a:ext>
            </a:extLst>
          </p:cNvPr>
          <p:cNvSpPr txBox="1"/>
          <p:nvPr/>
        </p:nvSpPr>
        <p:spPr>
          <a:xfrm>
            <a:off x="67680" y="0"/>
            <a:ext cx="9106200" cy="98473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Trebuchet MS" panose="020B0603020202020204"/>
                <a:ea typeface="+mn-ea"/>
                <a:cs typeface="+mn-cs"/>
              </a:rPr>
              <a:t> </a:t>
            </a:r>
            <a:r>
              <a:rPr kumimoji="0" lang="el-GR" sz="2800" b="0" i="0" u="none" strike="noStrike" kern="1200" cap="none" spc="0" normalizeH="0" baseline="0" noProof="0" dirty="0">
                <a:ln>
                  <a:noFill/>
                </a:ln>
                <a:solidFill>
                  <a:srgbClr val="EEECE1"/>
                </a:solidFill>
                <a:effectLst/>
                <a:uLnTx/>
                <a:uFillTx/>
                <a:latin typeface="+mj-lt"/>
                <a:ea typeface="+mn-ea"/>
                <a:cs typeface="+mn-cs"/>
              </a:rPr>
              <a:t>1. </a:t>
            </a:r>
            <a:r>
              <a:rPr lang="el-GR" sz="2800" dirty="0">
                <a:solidFill>
                  <a:srgbClr val="EEECE1"/>
                </a:solidFill>
                <a:latin typeface="+mj-lt"/>
              </a:rPr>
              <a:t>Σ</a:t>
            </a:r>
            <a:r>
              <a:rPr kumimoji="0" lang="el-GR" sz="2800" b="0" i="0" u="none" strike="noStrike" kern="1200" cap="none" spc="0" normalizeH="0" baseline="0" noProof="0" dirty="0" err="1">
                <a:ln>
                  <a:noFill/>
                </a:ln>
                <a:solidFill>
                  <a:srgbClr val="EEECE1"/>
                </a:solidFill>
                <a:effectLst/>
                <a:uLnTx/>
                <a:uFillTx/>
                <a:latin typeface="+mj-lt"/>
                <a:ea typeface="+mn-ea"/>
                <a:cs typeface="+mn-cs"/>
              </a:rPr>
              <a:t>ύγχρονα</a:t>
            </a:r>
            <a:r>
              <a:rPr kumimoji="0" lang="el-GR" sz="2800" b="0" i="0" u="none" strike="noStrike" kern="1200" cap="none" spc="0" normalizeH="0" baseline="0" noProof="0" dirty="0">
                <a:ln>
                  <a:noFill/>
                </a:ln>
                <a:solidFill>
                  <a:srgbClr val="EEECE1"/>
                </a:solidFill>
                <a:effectLst/>
                <a:uLnTx/>
                <a:uFillTx/>
                <a:latin typeface="+mj-lt"/>
                <a:ea typeface="+mn-ea"/>
                <a:cs typeface="+mn-cs"/>
              </a:rPr>
              <a:t> μέσα επικοινωνίας </a:t>
            </a:r>
            <a:endParaRPr kumimoji="0" lang="el-GR" altLang="el-GR" sz="2400" b="0" i="0" u="none" strike="noStrike" kern="1200" cap="none" spc="0" normalizeH="0" baseline="0" noProof="0" dirty="0">
              <a:ln>
                <a:noFill/>
              </a:ln>
              <a:solidFill>
                <a:srgbClr val="FFFFFF"/>
              </a:solidFill>
              <a:effectLst/>
              <a:uLnTx/>
              <a:uFillTx/>
              <a:latin typeface="+mj-lt"/>
              <a:ea typeface="+mn-ea"/>
              <a:cs typeface="+mn-cs"/>
            </a:endParaRPr>
          </a:p>
        </p:txBody>
      </p:sp>
      <p:sp>
        <p:nvSpPr>
          <p:cNvPr id="99" name="TextBox 98">
            <a:extLst>
              <a:ext uri="{FF2B5EF4-FFF2-40B4-BE49-F238E27FC236}">
                <a16:creationId xmlns:a16="http://schemas.microsoft.com/office/drawing/2014/main" id="{431E4565-AF1D-2512-F72A-B6FD033D748E}"/>
              </a:ext>
            </a:extLst>
          </p:cNvPr>
          <p:cNvSpPr txBox="1"/>
          <p:nvPr/>
        </p:nvSpPr>
        <p:spPr>
          <a:xfrm>
            <a:off x="-30600" y="984738"/>
            <a:ext cx="9135000" cy="522945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10000"/>
              </a:lnSpc>
              <a:spcBef>
                <a:spcPts val="580"/>
              </a:spcBef>
              <a:spcAft>
                <a:spcPts val="0"/>
              </a:spcAft>
              <a:buClr>
                <a:srgbClr val="D34817"/>
              </a:buClr>
              <a:buSzPct val="85000"/>
              <a:tabLst/>
              <a:defRPr/>
            </a:pPr>
            <a:r>
              <a:rPr lang="el-GR" sz="2400" b="1" dirty="0">
                <a:solidFill>
                  <a:srgbClr val="7030A0"/>
                </a:solidFill>
              </a:rPr>
              <a:t>Η επικοινωνία απαιτεί:</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lang="el-GR" sz="2400" dirty="0">
                <a:solidFill>
                  <a:srgbClr val="0070C0"/>
                </a:solidFill>
              </a:rPr>
              <a:t>πομπό </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lang="el-GR" sz="2400" dirty="0">
                <a:solidFill>
                  <a:srgbClr val="0070C0"/>
                </a:solidFill>
              </a:rPr>
              <a:t>Μήνυμα </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lang="el-GR" sz="2400" dirty="0">
                <a:solidFill>
                  <a:srgbClr val="0070C0"/>
                </a:solidFill>
              </a:rPr>
              <a:t>Μέσο (κανάλι)</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lang="el-GR" sz="2400" dirty="0">
                <a:solidFill>
                  <a:srgbClr val="0070C0"/>
                </a:solidFill>
              </a:rPr>
              <a:t>Δέκτη πληροφοριών </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endParaRPr lang="el-GR" sz="2400" dirty="0">
              <a:solidFill>
                <a:srgbClr val="0070C0"/>
              </a:solidFill>
            </a:endParaRPr>
          </a:p>
          <a:p>
            <a:pPr marR="0" lvl="0" algn="just" defTabSz="914400" rtl="0" eaLnBrk="1" fontAlgn="auto" latinLnBrk="0" hangingPunct="1">
              <a:lnSpc>
                <a:spcPct val="110000"/>
              </a:lnSpc>
              <a:spcBef>
                <a:spcPts val="580"/>
              </a:spcBef>
              <a:spcAft>
                <a:spcPts val="0"/>
              </a:spcAft>
              <a:buClr>
                <a:srgbClr val="D34817"/>
              </a:buClr>
              <a:buSzPct val="85000"/>
              <a:tabLst/>
              <a:defRPr/>
            </a:pPr>
            <a:r>
              <a:rPr lang="el-GR" sz="2400" b="1" dirty="0">
                <a:solidFill>
                  <a:srgbClr val="7030A0"/>
                </a:solidFill>
              </a:rPr>
              <a:t>Η σύγχρονη επικοινωνία προϋποθέτει:</a:t>
            </a:r>
          </a:p>
          <a:p>
            <a:pPr marL="342900" marR="0" lvl="0" indent="-342900" algn="just" defTabSz="914400" rtl="0" eaLnBrk="1" fontAlgn="auto" latinLnBrk="0" hangingPunct="1">
              <a:lnSpc>
                <a:spcPct val="11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Ευφυία </a:t>
            </a:r>
          </a:p>
          <a:p>
            <a:pPr marL="342900" marR="0" lvl="0" indent="-342900" algn="just" defTabSz="914400" rtl="0" eaLnBrk="1" fontAlgn="auto" latinLnBrk="0" hangingPunct="1">
              <a:lnSpc>
                <a:spcPct val="11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Μνήμη </a:t>
            </a:r>
          </a:p>
          <a:p>
            <a:pPr marL="342900" marR="0" lvl="0" indent="-342900" algn="just" defTabSz="914400" rtl="0" eaLnBrk="1" fontAlgn="auto" latinLnBrk="0" hangingPunct="1">
              <a:lnSpc>
                <a:spcPct val="11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χρήση αισθητικών οργάνων (μάτια, αυτιά, δάχτυλα) </a:t>
            </a:r>
          </a:p>
        </p:txBody>
      </p:sp>
    </p:spTree>
    <p:extLst>
      <p:ext uri="{BB962C8B-B14F-4D97-AF65-F5344CB8AC3E}">
        <p14:creationId xmlns:p14="http://schemas.microsoft.com/office/powerpoint/2010/main" val="4084370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38A01-E023-A190-49BA-4217F1E9127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7C23D7B-4B5F-AFE3-BDD6-D36157B1AEE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1400BB40-4ACE-E2FB-0A6D-3079AE5E58E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1BAF172-D2B5-D0D0-6382-C9D35CD2BA56}"/>
              </a:ext>
            </a:extLst>
          </p:cNvPr>
          <p:cNvSpPr txBox="1"/>
          <p:nvPr/>
        </p:nvSpPr>
        <p:spPr>
          <a:xfrm>
            <a:off x="-16200" y="15721"/>
            <a:ext cx="9106200" cy="1031631"/>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2. </a:t>
            </a:r>
            <a:r>
              <a:rPr lang="el-GR" sz="2800" dirty="0">
                <a:solidFill>
                  <a:srgbClr val="EEECE1"/>
                </a:solidFill>
                <a:latin typeface="+mj-lt"/>
              </a:rPr>
              <a:t>Ο</a:t>
            </a:r>
            <a:r>
              <a:rPr kumimoji="0" lang="el-GR" sz="2800" b="0" i="0" u="none" strike="noStrike" kern="1200" cap="none" spc="0" normalizeH="0" baseline="0" noProof="0" dirty="0" err="1">
                <a:ln>
                  <a:noFill/>
                </a:ln>
                <a:solidFill>
                  <a:srgbClr val="EEECE1"/>
                </a:solidFill>
                <a:effectLst/>
                <a:uLnTx/>
                <a:uFillTx/>
                <a:latin typeface="+mj-lt"/>
                <a:ea typeface="+mn-ea"/>
                <a:cs typeface="+mn-cs"/>
              </a:rPr>
              <a:t>ρθόδοξη</a:t>
            </a:r>
            <a:r>
              <a:rPr kumimoji="0" lang="el-GR" sz="2800" b="0" i="0" u="none" strike="noStrike" kern="1200" cap="none" spc="0" normalizeH="0" baseline="0" noProof="0" dirty="0">
                <a:ln>
                  <a:noFill/>
                </a:ln>
                <a:solidFill>
                  <a:srgbClr val="EEECE1"/>
                </a:solidFill>
                <a:effectLst/>
                <a:uLnTx/>
                <a:uFillTx/>
                <a:latin typeface="+mj-lt"/>
                <a:ea typeface="+mn-ea"/>
                <a:cs typeface="+mn-cs"/>
              </a:rPr>
              <a:t> πίστη και ζωή στην εποχή των σύγχρονων μέσων επικοινωνίας </a:t>
            </a:r>
            <a:endParaRPr kumimoji="0" lang="el-GR" altLang="el-GR" sz="2400" b="0" i="0" u="none" strike="noStrike" kern="1200" cap="none" spc="0" normalizeH="0" baseline="0" noProof="0" dirty="0">
              <a:ln>
                <a:noFill/>
              </a:ln>
              <a:solidFill>
                <a:srgbClr val="FFFFFF"/>
              </a:solidFill>
              <a:effectLst/>
              <a:uLnTx/>
              <a:uFillTx/>
              <a:latin typeface="+mj-lt"/>
              <a:ea typeface="+mn-ea"/>
              <a:cs typeface="+mn-cs"/>
            </a:endParaRPr>
          </a:p>
        </p:txBody>
      </p:sp>
      <p:sp>
        <p:nvSpPr>
          <p:cNvPr id="99" name="TextBox 98">
            <a:extLst>
              <a:ext uri="{FF2B5EF4-FFF2-40B4-BE49-F238E27FC236}">
                <a16:creationId xmlns:a16="http://schemas.microsoft.com/office/drawing/2014/main" id="{DD421553-0180-C6BF-EFFA-A4420E0A39B5}"/>
              </a:ext>
            </a:extLst>
          </p:cNvPr>
          <p:cNvSpPr txBox="1"/>
          <p:nvPr/>
        </p:nvSpPr>
        <p:spPr>
          <a:xfrm>
            <a:off x="9000" y="1063073"/>
            <a:ext cx="9135000" cy="5423452"/>
          </a:xfrm>
          <a:prstGeom prst="rect">
            <a:avLst/>
          </a:prstGeom>
          <a:noFill/>
          <a:ln w="0">
            <a:noFill/>
          </a:ln>
        </p:spPr>
        <p:txBody>
          <a:bodyPr lIns="90000" tIns="45000" rIns="90000" bIns="45000" anchor="t">
            <a:noAutofit/>
          </a:bodyPr>
          <a:lstStyle/>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Πληροφορική</a:t>
            </a:r>
            <a:r>
              <a:rPr kumimoji="0" lang="el-GR" sz="2400" b="0" i="0" u="none" strike="noStrike" kern="1200" cap="none" spc="0" normalizeH="0" baseline="0" noProof="0" dirty="0">
                <a:ln>
                  <a:noFill/>
                </a:ln>
                <a:solidFill>
                  <a:srgbClr val="0070C0"/>
                </a:solidFill>
                <a:effectLst/>
                <a:uLnTx/>
                <a:uFillTx/>
                <a:ea typeface="+mn-ea"/>
                <a:cs typeface="+mn-cs"/>
              </a:rPr>
              <a:t> = σύνολο τεχνικών για εγγραφή, επεξεργασία, αποθήκευση και μεταβίβαση οποιασδήποτε γνώσης που εξυπηρετεί τον άνθρωπο.</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1970 εκρηκτική ανάπτυξη της πληροφορικής </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Ακολούθησε εξάπλωση των εφαρμογών της σε όλους τους τομείς</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Νέες κατακτήσεις αυξάνουν την αναζήτηση </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ο άνθρωπος όμως δεν έχει βρει την ψυχική του ηρεμία και την εσωτερική γαλήνη </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1463272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86195-F021-9C82-AF50-F14CAFC028AB}"/>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6C566D2-904D-DAF6-CDC7-C124147D3874}"/>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931411EF-0822-CF07-F113-0AD225C1000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B4C3CA5-4D71-CE6F-E2D2-DEA14259E5B6}"/>
              </a:ext>
            </a:extLst>
          </p:cNvPr>
          <p:cNvSpPr txBox="1"/>
          <p:nvPr/>
        </p:nvSpPr>
        <p:spPr>
          <a:xfrm>
            <a:off x="37080" y="0"/>
            <a:ext cx="9106200" cy="961292"/>
          </a:xfrm>
          <a:prstGeom prst="rect">
            <a:avLst/>
          </a:prstGeom>
          <a:noFill/>
          <a:ln w="0">
            <a:noFill/>
          </a:ln>
        </p:spPr>
        <p:txBody>
          <a:bodyPr lIns="90000" tIns="45000" rIns="90000" bIns="45000" anchor="t">
            <a:noAutofit/>
          </a:bodyPr>
          <a:lstStyle/>
          <a:p>
            <a:pPr marR="0" lvl="0" algn="ctr" defTabSz="914400" rtl="0" eaLnBrk="1" fontAlgn="auto" latinLnBrk="0" hangingPunct="1">
              <a:lnSpc>
                <a:spcPct val="100000"/>
              </a:lnSpc>
              <a:spcBef>
                <a:spcPts val="0"/>
              </a:spcBef>
              <a:spcAft>
                <a:spcPts val="0"/>
              </a:spcAft>
              <a:buClrTx/>
              <a:buSzTx/>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Ορθόδοξη πίστη και ζωή στην εποχή των σύγχρονων μέσων επικοινωνίας</a:t>
            </a:r>
            <a:endParaRPr kumimoji="0" lang="el-GR" sz="2800" b="0" i="0" u="none" strike="noStrike" kern="1200" cap="none" spc="0" normalizeH="0" baseline="0" noProof="0" dirty="0">
              <a:ln>
                <a:noFill/>
              </a:ln>
              <a:solidFill>
                <a:srgbClr val="EEECE1"/>
              </a:solidFill>
              <a:effectLst/>
              <a:uLnTx/>
              <a:uFillTx/>
              <a:latin typeface="+mj-lt"/>
              <a:ea typeface="+mn-ea"/>
              <a:cs typeface="+mn-cs"/>
            </a:endParaRPr>
          </a:p>
        </p:txBody>
      </p:sp>
      <p:sp>
        <p:nvSpPr>
          <p:cNvPr id="99" name="TextBox 98">
            <a:extLst>
              <a:ext uri="{FF2B5EF4-FFF2-40B4-BE49-F238E27FC236}">
                <a16:creationId xmlns:a16="http://schemas.microsoft.com/office/drawing/2014/main" id="{2D933D85-B2C8-C255-DA5A-806802FB414F}"/>
              </a:ext>
            </a:extLst>
          </p:cNvPr>
          <p:cNvSpPr txBox="1"/>
          <p:nvPr/>
        </p:nvSpPr>
        <p:spPr>
          <a:xfrm>
            <a:off x="0" y="1190655"/>
            <a:ext cx="9135000" cy="5666625"/>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2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Εκκλησία: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κατεξοχήν εργαστήρι αγιότητας</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αντιμετωπίζει τον άνθρωπο με τα θετικά και αρνητικά επιτεύγματα του και τη διασπασμένη προσωπικότητα του </a:t>
            </a: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στην προσπάθειά της για τη σωτηρία του ανθρώπου μετατρέπει τα μέσα επικοινωνίας ως κανάλια της θεϊκής χάρης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η</a:t>
            </a:r>
            <a:r>
              <a:rPr kumimoji="0" lang="el-GR" sz="2400" b="0" i="0" u="none" strike="noStrike" kern="1200" cap="none" spc="0" normalizeH="0" baseline="0" noProof="0" dirty="0">
                <a:ln>
                  <a:noFill/>
                </a:ln>
                <a:solidFill>
                  <a:srgbClr val="0070C0"/>
                </a:solidFill>
                <a:effectLst/>
                <a:uLnTx/>
                <a:uFillTx/>
                <a:ea typeface="+mn-ea"/>
                <a:cs typeface="+mn-cs"/>
              </a:rPr>
              <a:t> ορθόδοξη πίστη και ζωή να μην αφομοιωθεί ή συγχωνευθεί κατά τη συνάντηση και αλληλεπίδραση με άλλους πολιτισμούς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ν</a:t>
            </a:r>
            <a:r>
              <a:rPr kumimoji="0" lang="el-GR" sz="2400" b="0" i="0" u="none" strike="noStrike" kern="1200" cap="none" spc="0" normalizeH="0" baseline="0" noProof="0" dirty="0">
                <a:ln>
                  <a:noFill/>
                </a:ln>
                <a:solidFill>
                  <a:srgbClr val="0070C0"/>
                </a:solidFill>
                <a:effectLst/>
                <a:uLnTx/>
                <a:uFillTx/>
                <a:ea typeface="+mn-ea"/>
                <a:cs typeface="+mn-cs"/>
              </a:rPr>
              <a:t>α διαμορφωθεί και να εξελιχθεί ισότιμα και ισάξια στον σύγχρονο κόσμο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να αποδείξει τον οικουμενικό της χαρακτήρα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 </a:t>
            </a:r>
          </a:p>
        </p:txBody>
      </p:sp>
    </p:spTree>
    <p:extLst>
      <p:ext uri="{BB962C8B-B14F-4D97-AF65-F5344CB8AC3E}">
        <p14:creationId xmlns:p14="http://schemas.microsoft.com/office/powerpoint/2010/main" val="2520391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18AD9-1996-AF9E-8701-AD0B222CBDD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CDEBADD-F0D3-6312-AF62-15FE60BCE47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79E57EF4-735A-1442-4466-E9C30B05EA3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7B0C536-004B-620A-BFC6-DC89315CB651}"/>
              </a:ext>
            </a:extLst>
          </p:cNvPr>
          <p:cNvSpPr txBox="1"/>
          <p:nvPr/>
        </p:nvSpPr>
        <p:spPr>
          <a:xfrm>
            <a:off x="37080" y="0"/>
            <a:ext cx="9106200" cy="976342"/>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Ορθόδοξη πίστη και ζωή στην εποχή των σύγχρονων μέσων επικοινωνίας</a:t>
            </a:r>
            <a:endParaRPr kumimoji="0" lang="el-GR" sz="2800" b="0" i="0" u="none" strike="noStrike" kern="1200" cap="none" spc="0" normalizeH="0" baseline="0" noProof="0" dirty="0">
              <a:ln>
                <a:noFill/>
              </a:ln>
              <a:solidFill>
                <a:srgbClr val="EEECE1"/>
              </a:solidFill>
              <a:effectLst/>
              <a:uLnTx/>
              <a:uFillTx/>
              <a:latin typeface="+mj-lt"/>
              <a:ea typeface="+mn-ea"/>
              <a:cs typeface="+mn-cs"/>
            </a:endParaRPr>
          </a:p>
        </p:txBody>
      </p:sp>
      <p:sp>
        <p:nvSpPr>
          <p:cNvPr id="99" name="TextBox 98">
            <a:extLst>
              <a:ext uri="{FF2B5EF4-FFF2-40B4-BE49-F238E27FC236}">
                <a16:creationId xmlns:a16="http://schemas.microsoft.com/office/drawing/2014/main" id="{9523BC94-E258-7290-9D3E-8A334A8BA9C0}"/>
              </a:ext>
            </a:extLst>
          </p:cNvPr>
          <p:cNvSpPr txBox="1"/>
          <p:nvPr/>
        </p:nvSpPr>
        <p:spPr>
          <a:xfrm>
            <a:off x="-59400" y="976342"/>
            <a:ext cx="9135000" cy="5529965"/>
          </a:xfrm>
          <a:prstGeom prst="rect">
            <a:avLst/>
          </a:prstGeom>
          <a:noFill/>
          <a:ln w="0">
            <a:noFill/>
          </a:ln>
        </p:spPr>
        <p:txBody>
          <a:bodyPr lIns="90000" tIns="45000" rIns="90000" bIns="45000" anchor="t">
            <a:noAutofit/>
          </a:bodyPr>
          <a:lstStyle/>
          <a:p>
            <a:pPr marR="0" lvl="0" algn="just" defTabSz="914400" rtl="0" eaLnBrk="1" fontAlgn="base" latinLnBrk="0" hangingPunct="1">
              <a:lnSpc>
                <a:spcPct val="100000"/>
              </a:lnSpc>
              <a:spcBef>
                <a:spcPts val="575"/>
              </a:spcBef>
              <a:spcAft>
                <a:spcPct val="0"/>
              </a:spcAft>
              <a:buClr>
                <a:srgbClr val="D34817"/>
              </a:buClr>
              <a:buSzPct val="85000"/>
              <a:tabLst/>
              <a:defRPr/>
            </a:pPr>
            <a:r>
              <a:rPr lang="el-GR" altLang="el-GR" sz="2400" b="1" dirty="0">
                <a:solidFill>
                  <a:srgbClr val="7030A0"/>
                </a:solidFill>
              </a:rPr>
              <a:t> Γένεση 1,25: «Και </a:t>
            </a:r>
            <a:r>
              <a:rPr lang="el-GR" altLang="el-GR" sz="2400" b="1" dirty="0" err="1">
                <a:solidFill>
                  <a:srgbClr val="7030A0"/>
                </a:solidFill>
              </a:rPr>
              <a:t>εποίησεν</a:t>
            </a:r>
            <a:r>
              <a:rPr lang="el-GR" altLang="el-GR" sz="2400" b="1" dirty="0">
                <a:solidFill>
                  <a:srgbClr val="7030A0"/>
                </a:solidFill>
              </a:rPr>
              <a:t> ο Θεός τα θηρία της γης κατά γένος και κατά κτήνη και πάντα τα ερπετά της γης κατά γένος αυτών. Και </a:t>
            </a:r>
            <a:r>
              <a:rPr lang="el-GR" altLang="el-GR" sz="2400" b="1" dirty="0" err="1">
                <a:solidFill>
                  <a:srgbClr val="7030A0"/>
                </a:solidFill>
              </a:rPr>
              <a:t>είδεν</a:t>
            </a:r>
            <a:r>
              <a:rPr lang="el-GR" altLang="el-GR" sz="2400" b="1" dirty="0">
                <a:solidFill>
                  <a:srgbClr val="7030A0"/>
                </a:solidFill>
              </a:rPr>
              <a:t> ο Θεός ότι καλά»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lang="el-GR" altLang="el-GR" sz="2400" dirty="0">
                <a:solidFill>
                  <a:srgbClr val="0070C0"/>
                </a:solidFill>
              </a:rPr>
              <a:t>Ο Θ</a:t>
            </a:r>
            <a:r>
              <a:rPr kumimoji="0" lang="el-GR" altLang="el-GR" sz="2400" i="0" u="none" strike="noStrike" kern="1200" cap="none" spc="0" normalizeH="0" baseline="0" noProof="0" dirty="0" err="1">
                <a:ln>
                  <a:noFill/>
                </a:ln>
                <a:solidFill>
                  <a:srgbClr val="0070C0"/>
                </a:solidFill>
                <a:effectLst/>
                <a:uLnTx/>
                <a:uFillTx/>
                <a:ea typeface="+mn-ea"/>
                <a:cs typeface="+mn-cs"/>
              </a:rPr>
              <a:t>εός</a:t>
            </a:r>
            <a:r>
              <a:rPr kumimoji="0" lang="el-GR" altLang="el-GR" sz="2400" i="0" u="none" strike="noStrike" kern="1200" cap="none" spc="0" normalizeH="0" baseline="0" noProof="0" dirty="0">
                <a:ln>
                  <a:noFill/>
                </a:ln>
                <a:solidFill>
                  <a:srgbClr val="0070C0"/>
                </a:solidFill>
                <a:effectLst/>
                <a:uLnTx/>
                <a:uFillTx/>
                <a:ea typeface="+mn-ea"/>
                <a:cs typeface="+mn-cs"/>
              </a:rPr>
              <a:t> δημιούργησε ομάδες, κοινωνίες και όχι μονάδες.</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i="0" u="none" strike="noStrike" kern="1200" cap="none" spc="0" normalizeH="0" baseline="0" noProof="0" dirty="0">
                <a:ln>
                  <a:noFill/>
                </a:ln>
                <a:solidFill>
                  <a:srgbClr val="0070C0"/>
                </a:solidFill>
                <a:effectLst/>
                <a:uLnTx/>
                <a:uFillTx/>
                <a:ea typeface="+mn-ea"/>
                <a:cs typeface="+mn-cs"/>
              </a:rPr>
              <a:t>Η </a:t>
            </a:r>
            <a:r>
              <a:rPr lang="el-GR" altLang="el-GR" sz="2400" dirty="0">
                <a:solidFill>
                  <a:srgbClr val="0070C0"/>
                </a:solidFill>
              </a:rPr>
              <a:t>Ε</a:t>
            </a:r>
            <a:r>
              <a:rPr kumimoji="0" lang="el-GR" altLang="el-GR" sz="2400" i="0" u="none" strike="noStrike" kern="1200" cap="none" spc="0" normalizeH="0" baseline="0" noProof="0" dirty="0" err="1">
                <a:ln>
                  <a:noFill/>
                </a:ln>
                <a:solidFill>
                  <a:srgbClr val="0070C0"/>
                </a:solidFill>
                <a:effectLst/>
                <a:uLnTx/>
                <a:uFillTx/>
                <a:ea typeface="+mn-ea"/>
                <a:cs typeface="+mn-cs"/>
              </a:rPr>
              <a:t>ύα</a:t>
            </a:r>
            <a:r>
              <a:rPr kumimoji="0" lang="el-GR" altLang="el-GR" sz="2400" i="0" u="none" strike="noStrike" kern="1200" cap="none" spc="0" normalizeH="0" baseline="0" noProof="0" dirty="0">
                <a:ln>
                  <a:noFill/>
                </a:ln>
                <a:solidFill>
                  <a:srgbClr val="0070C0"/>
                </a:solidFill>
                <a:effectLst/>
                <a:uLnTx/>
                <a:uFillTx/>
                <a:ea typeface="+mn-ea"/>
                <a:cs typeface="+mn-cs"/>
              </a:rPr>
              <a:t> δημιουργήθηκε ως βοηθός και συμπαραστάτης του </a:t>
            </a:r>
            <a:r>
              <a:rPr lang="el-GR" altLang="el-GR" sz="2400" dirty="0">
                <a:solidFill>
                  <a:srgbClr val="0070C0"/>
                </a:solidFill>
              </a:rPr>
              <a:t>Α</a:t>
            </a:r>
            <a:r>
              <a:rPr kumimoji="0" lang="el-GR" altLang="el-GR" sz="2400" i="0" u="none" strike="noStrike" kern="1200" cap="none" spc="0" normalizeH="0" baseline="0" noProof="0" dirty="0" err="1">
                <a:ln>
                  <a:noFill/>
                </a:ln>
                <a:solidFill>
                  <a:srgbClr val="0070C0"/>
                </a:solidFill>
                <a:effectLst/>
                <a:uLnTx/>
                <a:uFillTx/>
                <a:ea typeface="+mn-ea"/>
                <a:cs typeface="+mn-cs"/>
              </a:rPr>
              <a:t>δάμ</a:t>
            </a:r>
            <a:r>
              <a:rPr kumimoji="0" lang="el-GR" altLang="el-GR" sz="2400" i="0" u="none" strike="noStrike" kern="1200" cap="none" spc="0" normalizeH="0" baseline="0" noProof="0" dirty="0">
                <a:ln>
                  <a:noFill/>
                </a:ln>
                <a:solidFill>
                  <a:srgbClr val="0070C0"/>
                </a:solidFill>
                <a:effectLst/>
                <a:uLnTx/>
                <a:uFillTx/>
                <a:ea typeface="+mn-ea"/>
                <a:cs typeface="+mn-cs"/>
              </a:rPr>
              <a:t>.</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lang="el-GR" altLang="el-GR" sz="2400" dirty="0">
                <a:solidFill>
                  <a:srgbClr val="0070C0"/>
                </a:solidFill>
              </a:rPr>
              <a:t>Ο</a:t>
            </a:r>
            <a:r>
              <a:rPr kumimoji="0" lang="el-GR" altLang="el-GR" sz="2400" i="0" u="none" strike="noStrike" kern="1200" cap="none" spc="0" normalizeH="0" baseline="0" noProof="0" dirty="0">
                <a:ln>
                  <a:noFill/>
                </a:ln>
                <a:solidFill>
                  <a:srgbClr val="0070C0"/>
                </a:solidFill>
                <a:effectLst/>
                <a:uLnTx/>
                <a:uFillTx/>
                <a:ea typeface="+mn-ea"/>
                <a:cs typeface="+mn-cs"/>
              </a:rPr>
              <a:t> ισραηλιτικός λαός έχει ανάγκη σύναψης κοινωνίας με τον Θεό.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i="0" u="none" strike="noStrike" kern="1200" cap="none" spc="0" normalizeH="0" baseline="0" noProof="0" dirty="0">
                <a:ln>
                  <a:noFill/>
                </a:ln>
                <a:solidFill>
                  <a:srgbClr val="0070C0"/>
                </a:solidFill>
                <a:effectLst/>
                <a:uLnTx/>
                <a:uFillTx/>
                <a:ea typeface="+mn-ea"/>
                <a:cs typeface="+mn-cs"/>
              </a:rPr>
              <a:t>Στην Καινή Διαθήκη οι πιστοί συμμετέχοντας στο ευχαριστιακό Σώμα του Χριστού ενώνονται με τον Χριστό και μεταξύ τους.</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i="0" u="none" strike="noStrike" kern="1200" cap="none" spc="0" normalizeH="0" baseline="0" noProof="0" dirty="0">
                <a:ln>
                  <a:noFill/>
                </a:ln>
                <a:solidFill>
                  <a:srgbClr val="0070C0"/>
                </a:solidFill>
                <a:effectLst/>
                <a:uLnTx/>
                <a:uFillTx/>
                <a:ea typeface="+mn-ea"/>
                <a:cs typeface="+mn-cs"/>
              </a:rPr>
              <a:t>Ορθόδοξη εκκλησία = </a:t>
            </a:r>
            <a:r>
              <a:rPr lang="el-GR" altLang="el-GR" sz="2400" dirty="0">
                <a:solidFill>
                  <a:srgbClr val="0070C0"/>
                </a:solidFill>
              </a:rPr>
              <a:t>Θ</a:t>
            </a:r>
            <a:r>
              <a:rPr kumimoji="0" lang="el-GR" altLang="el-GR" sz="2400" i="0" u="none" strike="noStrike" kern="1200" cap="none" spc="0" normalizeH="0" baseline="0" noProof="0" dirty="0" err="1">
                <a:ln>
                  <a:noFill/>
                </a:ln>
                <a:solidFill>
                  <a:srgbClr val="0070C0"/>
                </a:solidFill>
                <a:effectLst/>
                <a:uLnTx/>
                <a:uFillTx/>
                <a:ea typeface="+mn-ea"/>
                <a:cs typeface="+mn-cs"/>
              </a:rPr>
              <a:t>εανθρώπινη</a:t>
            </a:r>
            <a:r>
              <a:rPr kumimoji="0" lang="el-GR" altLang="el-GR" sz="2400" i="0" u="none" strike="noStrike" kern="1200" cap="none" spc="0" normalizeH="0" baseline="0" noProof="0" dirty="0">
                <a:ln>
                  <a:noFill/>
                </a:ln>
                <a:solidFill>
                  <a:srgbClr val="0070C0"/>
                </a:solidFill>
                <a:effectLst/>
                <a:uLnTx/>
                <a:uFillTx/>
                <a:ea typeface="+mn-ea"/>
                <a:cs typeface="+mn-cs"/>
              </a:rPr>
              <a:t> κοινωνία, διαχρονική και αιώνια </a:t>
            </a:r>
          </a:p>
          <a:p>
            <a:pPr marL="342900" marR="0" lvl="0" indent="-342900" algn="just" defTabSz="914400" rtl="0" eaLnBrk="1" fontAlgn="base" latinLnBrk="0" hangingPunct="1">
              <a:lnSpc>
                <a:spcPct val="100000"/>
              </a:lnSpc>
              <a:spcBef>
                <a:spcPts val="575"/>
              </a:spcBef>
              <a:spcAft>
                <a:spcPct val="0"/>
              </a:spcAft>
              <a:buClr>
                <a:srgbClr val="D34817"/>
              </a:buClr>
              <a:buSzPct val="85000"/>
              <a:buFont typeface="Wingdings" panose="05000000000000000000" pitchFamily="2" charset="2"/>
              <a:buChar char="Ø"/>
              <a:tabLst/>
              <a:defRPr/>
            </a:pPr>
            <a:r>
              <a:rPr kumimoji="0" lang="el-GR" altLang="el-GR" sz="2400" b="1" i="0" u="none" strike="noStrike" kern="1200" cap="none" spc="0" normalizeH="0" baseline="0" noProof="0" dirty="0">
                <a:ln>
                  <a:noFill/>
                </a:ln>
                <a:solidFill>
                  <a:srgbClr val="7030A0"/>
                </a:solidFill>
                <a:effectLst/>
                <a:uLnTx/>
                <a:uFillTx/>
                <a:ea typeface="+mn-ea"/>
                <a:cs typeface="+mn-cs"/>
              </a:rPr>
              <a:t>Σκοπός </a:t>
            </a:r>
            <a:r>
              <a:rPr lang="el-GR" altLang="el-GR" sz="2400" b="1" dirty="0">
                <a:solidFill>
                  <a:srgbClr val="7030A0"/>
                </a:solidFill>
              </a:rPr>
              <a:t>Ε</a:t>
            </a:r>
            <a:r>
              <a:rPr kumimoji="0" lang="el-GR" altLang="el-GR" sz="2400" b="1" i="0" u="none" strike="noStrike" kern="1200" cap="none" spc="0" normalizeH="0" baseline="0" noProof="0" dirty="0" err="1">
                <a:ln>
                  <a:noFill/>
                </a:ln>
                <a:solidFill>
                  <a:srgbClr val="7030A0"/>
                </a:solidFill>
                <a:effectLst/>
                <a:uLnTx/>
                <a:uFillTx/>
                <a:ea typeface="+mn-ea"/>
                <a:cs typeface="+mn-cs"/>
              </a:rPr>
              <a:t>κκλησίας</a:t>
            </a:r>
            <a:r>
              <a:rPr kumimoji="0" lang="el-GR" altLang="el-GR" sz="2400" b="1" i="0" u="none" strike="noStrike" kern="1200" cap="none" spc="0" normalizeH="0" baseline="0" noProof="0" dirty="0">
                <a:ln>
                  <a:noFill/>
                </a:ln>
                <a:solidFill>
                  <a:srgbClr val="7030A0"/>
                </a:solidFill>
                <a:effectLst/>
                <a:uLnTx/>
                <a:uFillTx/>
                <a:ea typeface="+mn-ea"/>
                <a:cs typeface="+mn-cs"/>
              </a:rPr>
              <a:t> </a:t>
            </a:r>
            <a:r>
              <a:rPr kumimoji="0" lang="el-GR" altLang="el-GR" sz="2400" i="0" u="none" strike="noStrike" kern="1200" cap="none" spc="0" normalizeH="0" baseline="0" noProof="0" dirty="0">
                <a:ln>
                  <a:noFill/>
                </a:ln>
                <a:solidFill>
                  <a:srgbClr val="0070C0"/>
                </a:solidFill>
                <a:effectLst/>
                <a:uLnTx/>
                <a:uFillTx/>
                <a:ea typeface="+mn-ea"/>
                <a:cs typeface="+mn-cs"/>
              </a:rPr>
              <a:t>= να υποβοηθήσει όλους τους ανθρώπους να έρθουν σε </a:t>
            </a:r>
            <a:r>
              <a:rPr lang="el-GR" altLang="el-GR" sz="2400" dirty="0" err="1">
                <a:solidFill>
                  <a:srgbClr val="0070C0"/>
                </a:solidFill>
              </a:rPr>
              <a:t>επι</a:t>
            </a:r>
            <a:r>
              <a:rPr kumimoji="0" lang="el-GR" altLang="el-GR" sz="2400" i="0" u="none" strike="noStrike" kern="1200" cap="none" spc="0" normalizeH="0" baseline="0" noProof="0" dirty="0">
                <a:ln>
                  <a:noFill/>
                </a:ln>
                <a:solidFill>
                  <a:srgbClr val="0070C0"/>
                </a:solidFill>
                <a:effectLst/>
                <a:uLnTx/>
                <a:uFillTx/>
                <a:ea typeface="+mn-ea"/>
                <a:cs typeface="+mn-cs"/>
              </a:rPr>
              <a:t>κοινωνία με τον τριαδικό Θεό της αγάπης (Ανακαίνιση, αναμόρφωση, ένταξη του παρόντος και της ιστορίας στην προοπτική του μέλλοντος και των εσχάτων).</a:t>
            </a:r>
          </a:p>
        </p:txBody>
      </p:sp>
    </p:spTree>
    <p:extLst>
      <p:ext uri="{BB962C8B-B14F-4D97-AF65-F5344CB8AC3E}">
        <p14:creationId xmlns:p14="http://schemas.microsoft.com/office/powerpoint/2010/main" val="162661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object 1"/>
          <p:cNvPicPr/>
          <p:nvPr/>
        </p:nvPicPr>
        <p:blipFill>
          <a:blip r:embed="rId2"/>
          <a:stretch/>
        </p:blipFill>
        <p:spPr>
          <a:xfrm>
            <a:off x="0" y="0"/>
            <a:ext cx="9143280" cy="6857280"/>
          </a:xfrm>
          <a:prstGeom prst="rect">
            <a:avLst/>
          </a:prstGeom>
          <a:noFill/>
          <a:ln w="0">
            <a:noFill/>
          </a:ln>
        </p:spPr>
      </p:pic>
      <p:sp>
        <p:nvSpPr>
          <p:cNvPr id="53" name="11 - TextBox 2"/>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54" name="TextBox 53"/>
          <p:cNvSpPr txBox="1"/>
          <p:nvPr/>
        </p:nvSpPr>
        <p:spPr>
          <a:xfrm>
            <a:off x="-157753" y="235889"/>
            <a:ext cx="9106200" cy="858240"/>
          </a:xfrm>
          <a:prstGeom prst="rect">
            <a:avLst/>
          </a:prstGeom>
          <a:noFill/>
          <a:ln w="0">
            <a:noFill/>
          </a:ln>
        </p:spPr>
        <p:txBody>
          <a:bodyPr lIns="90000" tIns="45000" rIns="90000" bIns="45000" anchor="t">
            <a:noAutofit/>
          </a:bodyPr>
          <a:lstStyle/>
          <a:p>
            <a:pPr algn="ctr"/>
            <a:r>
              <a:rPr lang="el-GR" sz="2800" dirty="0">
                <a:solidFill>
                  <a:schemeClr val="bg2"/>
                </a:solidFill>
                <a:latin typeface="+mj-lt"/>
                <a:ea typeface="+mj-ea"/>
                <a:cs typeface="+mj-cs"/>
              </a:rPr>
              <a:t>Εισαγωγή</a:t>
            </a:r>
            <a:r>
              <a:rPr kumimoji="0" lang="el-GR" sz="2800" b="0" i="0" u="none" strike="noStrike" kern="1200" cap="none" spc="0" normalizeH="0" baseline="0" noProof="0" dirty="0">
                <a:ln>
                  <a:noFill/>
                </a:ln>
                <a:solidFill>
                  <a:schemeClr val="bg2"/>
                </a:solidFill>
                <a:effectLst/>
                <a:uLnTx/>
                <a:uFillTx/>
                <a:latin typeface="Trebuchet MS" panose="020B0603020202020204"/>
                <a:ea typeface="+mj-ea"/>
                <a:cs typeface="+mj-cs"/>
              </a:rPr>
              <a:t> </a:t>
            </a:r>
            <a:endParaRPr lang="el-GR" sz="2800" b="1" u="none" strike="noStrike" dirty="0">
              <a:solidFill>
                <a:schemeClr val="bg2"/>
              </a:solidFill>
              <a:uFillTx/>
              <a:latin typeface="Arial"/>
            </a:endParaRPr>
          </a:p>
        </p:txBody>
      </p:sp>
      <p:sp>
        <p:nvSpPr>
          <p:cNvPr id="55" name="TextBox 54"/>
          <p:cNvSpPr txBox="1"/>
          <p:nvPr/>
        </p:nvSpPr>
        <p:spPr>
          <a:xfrm>
            <a:off x="37080" y="1288259"/>
            <a:ext cx="9135000" cy="5374711"/>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Ο</a:t>
            </a:r>
            <a:r>
              <a:rPr kumimoji="0" lang="el-GR" sz="2400" b="0" i="0" u="none" strike="noStrike" kern="1200" cap="none" spc="0" normalizeH="0" baseline="0" noProof="0" dirty="0">
                <a:ln>
                  <a:noFill/>
                </a:ln>
                <a:solidFill>
                  <a:srgbClr val="0070C0"/>
                </a:solidFill>
                <a:effectLst/>
                <a:uLnTx/>
                <a:uFillTx/>
                <a:ea typeface="+mn-ea"/>
                <a:cs typeface="+mn-cs"/>
              </a:rPr>
              <a:t>ι σύγχρονοι νέοι επιδιώκουν τη «μεγάλη ζωή», ακολουθούν τις επιταγές της μόδας, ενδιαφέρονται πολύ για την εξωτερική τους εμφάνιση, τις συσκευές της τεχνολογίας, τη μοντέρνα διασκέδαση, τις μυστικές και απόκρυφες τελετουργίες που αποτελούν υποκατάστατο της αληθινής λατρείας.</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0070C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7030A0"/>
                </a:solidFill>
                <a:effectLst/>
                <a:uLnTx/>
                <a:uFillTx/>
                <a:ea typeface="+mn-ea"/>
                <a:cs typeface="+mn-cs"/>
              </a:rPr>
              <a:t>Προβληματισμός</a:t>
            </a:r>
            <a:r>
              <a:rPr kumimoji="0" lang="el-GR" sz="2400" b="0" i="0" u="none" strike="noStrike" kern="1200" cap="none" spc="0" normalizeH="0" baseline="0" noProof="0" dirty="0">
                <a:ln>
                  <a:noFill/>
                </a:ln>
                <a:solidFill>
                  <a:srgbClr val="0070C0"/>
                </a:solidFill>
                <a:effectLst/>
                <a:uLnTx/>
                <a:uFillTx/>
                <a:ea typeface="+mn-ea"/>
                <a:cs typeface="+mn-cs"/>
              </a:rPr>
              <a:t>: μπορούν τα μέσα Κατήχησης και Χριστιανικής αγωγής να συμβάλλουν στον </a:t>
            </a:r>
            <a:r>
              <a:rPr kumimoji="0" lang="el-GR" sz="2400" b="0" i="0" u="none" strike="noStrike" kern="1200" cap="none" spc="0" normalizeH="0" baseline="0" noProof="0" dirty="0" err="1">
                <a:ln>
                  <a:noFill/>
                </a:ln>
                <a:solidFill>
                  <a:srgbClr val="0070C0"/>
                </a:solidFill>
                <a:effectLst/>
                <a:uLnTx/>
                <a:uFillTx/>
                <a:ea typeface="+mn-ea"/>
                <a:cs typeface="+mn-cs"/>
              </a:rPr>
              <a:t>επανευαγγελισμό</a:t>
            </a:r>
            <a:r>
              <a:rPr kumimoji="0" lang="el-GR" sz="2400" b="0" i="0" u="none" strike="noStrike" kern="1200" cap="none" spc="0" normalizeH="0" baseline="0" noProof="0" dirty="0">
                <a:ln>
                  <a:noFill/>
                </a:ln>
                <a:solidFill>
                  <a:srgbClr val="0070C0"/>
                </a:solidFill>
                <a:effectLst/>
                <a:uLnTx/>
                <a:uFillTx/>
                <a:ea typeface="+mn-ea"/>
                <a:cs typeface="+mn-cs"/>
              </a:rPr>
              <a:t> της νέας γενιάς και σε ποιο βαθμό;</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EA3A0B-BD41-52E6-CF8F-DA07D1394DF8}"/>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C93D437-4406-2009-F54D-A245DEEE9AEE}"/>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3CEDB64-5E36-9335-DDB6-B3756AB6585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4B88AF64-42F7-062C-56E2-B3E43D833B56}"/>
              </a:ext>
            </a:extLst>
          </p:cNvPr>
          <p:cNvSpPr txBox="1"/>
          <p:nvPr/>
        </p:nvSpPr>
        <p:spPr>
          <a:xfrm>
            <a:off x="37080" y="-1"/>
            <a:ext cx="9106200" cy="1026533"/>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Ορθόδοξη πίστη και ζωή στην εποχή των σύγχρονων μέσων επικοινωνίας</a:t>
            </a:r>
            <a:endParaRPr kumimoji="0" lang="el-GR" sz="2800" b="0" i="0" u="none" strike="noStrike" kern="1200" cap="none" spc="0" normalizeH="0" baseline="0" noProof="0" dirty="0">
              <a:ln>
                <a:noFill/>
              </a:ln>
              <a:solidFill>
                <a:srgbClr val="EEECE1"/>
              </a:solidFill>
              <a:effectLst/>
              <a:uLnTx/>
              <a:uFillTx/>
              <a:latin typeface="Arial"/>
              <a:ea typeface="+mn-ea"/>
              <a:cs typeface="+mn-cs"/>
            </a:endParaRPr>
          </a:p>
        </p:txBody>
      </p:sp>
      <p:sp>
        <p:nvSpPr>
          <p:cNvPr id="99" name="TextBox 98">
            <a:extLst>
              <a:ext uri="{FF2B5EF4-FFF2-40B4-BE49-F238E27FC236}">
                <a16:creationId xmlns:a16="http://schemas.microsoft.com/office/drawing/2014/main" id="{6C57C69D-1378-F9BE-9261-8500CCED6F37}"/>
              </a:ext>
            </a:extLst>
          </p:cNvPr>
          <p:cNvSpPr txBox="1"/>
          <p:nvPr/>
        </p:nvSpPr>
        <p:spPr>
          <a:xfrm>
            <a:off x="0" y="1026532"/>
            <a:ext cx="9135000" cy="522945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a:t>
            </a:r>
            <a:r>
              <a:rPr lang="el-GR" sz="2400" dirty="0">
                <a:solidFill>
                  <a:srgbClr val="0070C0"/>
                </a:solidFill>
                <a:latin typeface="Calibri"/>
              </a:rPr>
              <a:t>Κ</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ύριος</a:t>
            </a:r>
            <a:r>
              <a:rPr kumimoji="0" lang="el-GR" sz="2400" b="0" i="0" u="none" strike="noStrike" kern="1200" cap="none" spc="0" normalizeH="0" baseline="0" noProof="0" dirty="0">
                <a:ln>
                  <a:noFill/>
                </a:ln>
                <a:solidFill>
                  <a:srgbClr val="0070C0"/>
                </a:solidFill>
                <a:effectLst/>
                <a:uLnTx/>
                <a:uFillTx/>
                <a:latin typeface="Calibri"/>
                <a:ea typeface="+mn-ea"/>
                <a:cs typeface="+mn-cs"/>
              </a:rPr>
              <a:t>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έδωκεν</a:t>
            </a:r>
            <a:r>
              <a:rPr kumimoji="0" lang="el-GR" sz="2400" b="0" i="0" u="none" strike="noStrike" kern="1200" cap="none" spc="0" normalizeH="0" baseline="0" noProof="0" dirty="0">
                <a:ln>
                  <a:noFill/>
                </a:ln>
                <a:solidFill>
                  <a:srgbClr val="0070C0"/>
                </a:solidFill>
                <a:effectLst/>
                <a:uLnTx/>
                <a:uFillTx/>
                <a:latin typeface="Calibri"/>
                <a:ea typeface="+mn-ea"/>
                <a:cs typeface="+mn-cs"/>
              </a:rPr>
              <a:t>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επιστήμην</a:t>
            </a:r>
            <a:r>
              <a:rPr kumimoji="0" lang="el-GR" sz="2400" b="0" i="0" u="none" strike="noStrike" kern="1200" cap="none" spc="0" normalizeH="0" baseline="0" noProof="0" dirty="0">
                <a:ln>
                  <a:noFill/>
                </a:ln>
                <a:solidFill>
                  <a:srgbClr val="0070C0"/>
                </a:solidFill>
                <a:effectLst/>
                <a:uLnTx/>
                <a:uFillTx/>
                <a:latin typeface="Calibri"/>
                <a:ea typeface="+mn-ea"/>
                <a:cs typeface="+mn-cs"/>
              </a:rPr>
              <a:t>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ανθρώποις</a:t>
            </a:r>
            <a:r>
              <a:rPr kumimoji="0" lang="el-GR" sz="2400" b="0" i="0" u="none" strike="noStrike" kern="1200" cap="none" spc="0" normalizeH="0" baseline="0" noProof="0" dirty="0">
                <a:ln>
                  <a:noFill/>
                </a:ln>
                <a:solidFill>
                  <a:srgbClr val="0070C0"/>
                </a:solidFill>
                <a:effectLst/>
                <a:uLnTx/>
                <a:uFillTx/>
                <a:latin typeface="Calibri"/>
                <a:ea typeface="+mn-ea"/>
                <a:cs typeface="+mn-cs"/>
              </a:rPr>
              <a:t> </a:t>
            </a:r>
            <a:r>
              <a:rPr lang="el-GR" sz="2400" dirty="0">
                <a:solidFill>
                  <a:srgbClr val="0070C0"/>
                </a:solidFill>
                <a:latin typeface="Calibri"/>
              </a:rPr>
              <a:t>ε</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νδοξάζεσθαι</a:t>
            </a:r>
            <a:r>
              <a:rPr kumimoji="0" lang="el-GR" sz="2400" b="0" i="0" u="none" strike="noStrike" kern="1200" cap="none" spc="0" normalizeH="0" baseline="0" noProof="0" dirty="0">
                <a:ln>
                  <a:noFill/>
                </a:ln>
                <a:solidFill>
                  <a:srgbClr val="0070C0"/>
                </a:solidFill>
                <a:effectLst/>
                <a:uLnTx/>
                <a:uFillTx/>
                <a:latin typeface="Calibri"/>
                <a:ea typeface="+mn-ea"/>
                <a:cs typeface="+mn-cs"/>
              </a:rPr>
              <a:t> εν τοις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θαυμασίοις</a:t>
            </a:r>
            <a:r>
              <a:rPr kumimoji="0" lang="el-GR" sz="2400" b="0" i="0" u="none" strike="noStrike" kern="1200" cap="none" spc="0" normalizeH="0" baseline="0" noProof="0" dirty="0">
                <a:ln>
                  <a:noFill/>
                </a:ln>
                <a:solidFill>
                  <a:srgbClr val="0070C0"/>
                </a:solidFill>
                <a:effectLst/>
                <a:uLnTx/>
                <a:uFillTx/>
                <a:latin typeface="Calibri"/>
                <a:ea typeface="+mn-ea"/>
                <a:cs typeface="+mn-cs"/>
              </a:rPr>
              <a:t> αυτού»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Σοφ</a:t>
            </a:r>
            <a:r>
              <a:rPr kumimoji="0" lang="el-GR" sz="2400" b="0" i="0" u="none" strike="noStrike" kern="1200" cap="none" spc="0" normalizeH="0" baseline="0" noProof="0" dirty="0">
                <a:ln>
                  <a:noFill/>
                </a:ln>
                <a:solidFill>
                  <a:srgbClr val="0070C0"/>
                </a:solidFill>
                <a:effectLst/>
                <a:uLnTx/>
                <a:uFillTx/>
                <a:latin typeface="Calibri"/>
                <a:ea typeface="+mn-ea"/>
                <a:cs typeface="+mn-cs"/>
              </a:rPr>
              <a:t>.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Σειρ</a:t>
            </a:r>
            <a:r>
              <a:rPr kumimoji="0" lang="el-GR" sz="2400" b="0" i="0" u="none" strike="noStrike" kern="1200" cap="none" spc="0" normalizeH="0" baseline="0" noProof="0" dirty="0">
                <a:ln>
                  <a:noFill/>
                </a:ln>
                <a:solidFill>
                  <a:srgbClr val="0070C0"/>
                </a:solidFill>
                <a:effectLst/>
                <a:uLnTx/>
                <a:uFillTx/>
                <a:latin typeface="Calibri"/>
                <a:ea typeface="+mn-ea"/>
                <a:cs typeface="+mn-cs"/>
              </a:rPr>
              <a:t>. 38, 1-6) </a:t>
            </a:r>
            <a:r>
              <a:rPr kumimoji="0" lang="el-GR" sz="2400" b="0" i="0" u="none" strike="noStrike" kern="1200" cap="none" spc="0" normalizeH="0" baseline="0" noProof="0" dirty="0">
                <a:ln>
                  <a:noFill/>
                </a:ln>
                <a:solidFill>
                  <a:srgbClr val="0070C0"/>
                </a:solidFill>
                <a:effectLst/>
                <a:uLnTx/>
                <a:uFillTx/>
                <a:latin typeface="Calibri"/>
                <a:ea typeface="+mn-ea"/>
                <a:cs typeface="+mn-cs"/>
                <a:sym typeface="Wingdings" panose="05000000000000000000" pitchFamily="2" charset="2"/>
              </a:rPr>
              <a:t></a:t>
            </a:r>
            <a:r>
              <a:rPr kumimoji="0" lang="el-GR" sz="2400" b="0" i="0" u="none" strike="noStrike" kern="1200" cap="none" spc="0" normalizeH="0" baseline="0" noProof="0" dirty="0">
                <a:ln>
                  <a:noFill/>
                </a:ln>
                <a:solidFill>
                  <a:srgbClr val="0070C0"/>
                </a:solidFill>
                <a:effectLst/>
                <a:uLnTx/>
                <a:uFillTx/>
                <a:latin typeface="Calibri"/>
                <a:ea typeface="+mn-ea"/>
                <a:cs typeface="+mn-cs"/>
              </a:rPr>
              <a:t> </a:t>
            </a: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0070C0"/>
                </a:solidFill>
              </a:rPr>
              <a:t>Η</a:t>
            </a:r>
            <a:r>
              <a:rPr kumimoji="0" lang="el-GR" sz="2400" b="0" i="0" u="none" strike="noStrike" kern="1200" cap="none" spc="0" normalizeH="0" baseline="0" noProof="0" dirty="0">
                <a:ln>
                  <a:noFill/>
                </a:ln>
                <a:solidFill>
                  <a:srgbClr val="0070C0"/>
                </a:solidFill>
                <a:effectLst/>
                <a:uLnTx/>
                <a:uFillTx/>
                <a:ea typeface="+mn-ea"/>
                <a:cs typeface="+mn-cs"/>
              </a:rPr>
              <a:t> ορθόδοξη εκκλησία μπορεί να επωφελείται από </a:t>
            </a:r>
            <a:r>
              <a:rPr lang="el-GR" sz="2400" dirty="0">
                <a:solidFill>
                  <a:srgbClr val="0070C0"/>
                </a:solidFill>
              </a:rPr>
              <a:t>την </a:t>
            </a:r>
            <a:r>
              <a:rPr kumimoji="0" lang="el-GR" sz="2400" b="0" i="0" u="none" strike="noStrike" kern="1200" cap="none" spc="0" normalizeH="0" baseline="0" noProof="0" dirty="0">
                <a:ln>
                  <a:noFill/>
                </a:ln>
                <a:solidFill>
                  <a:srgbClr val="0070C0"/>
                </a:solidFill>
                <a:effectLst/>
                <a:uLnTx/>
                <a:uFillTx/>
                <a:ea typeface="+mn-ea"/>
                <a:cs typeface="+mn-cs"/>
              </a:rPr>
              <a:t>τεχνολογία και να την αξιοποιεί:</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Τυπογραφία, διάδοση βίβλου</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Διάδοση μηνύματος Ευαγγελίου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Ραδιόφωνο (Εκκλησία της </a:t>
            </a: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λλάδος</a:t>
            </a:r>
            <a:r>
              <a:rPr lang="el-GR" sz="2400" dirty="0">
                <a:solidFill>
                  <a:srgbClr val="0070C0"/>
                </a:solidFill>
              </a:rPr>
              <a:t>, Π</a:t>
            </a:r>
            <a:r>
              <a:rPr kumimoji="0" lang="el-GR" sz="2400" b="0" i="0" u="none" strike="noStrike" kern="1200" cap="none" spc="0" normalizeH="0" baseline="0" noProof="0" dirty="0" err="1">
                <a:ln>
                  <a:noFill/>
                </a:ln>
                <a:solidFill>
                  <a:srgbClr val="0070C0"/>
                </a:solidFill>
                <a:effectLst/>
                <a:uLnTx/>
                <a:uFillTx/>
                <a:ea typeface="+mn-ea"/>
                <a:cs typeface="+mn-cs"/>
              </a:rPr>
              <a:t>ειραϊκή</a:t>
            </a:r>
            <a:r>
              <a:rPr kumimoji="0" lang="el-GR" sz="2400" b="0" i="0" u="none" strike="noStrike" kern="1200" cap="none" spc="0" normalizeH="0" baseline="0" noProof="0" dirty="0">
                <a:ln>
                  <a:noFill/>
                </a:ln>
                <a:solidFill>
                  <a:srgbClr val="0070C0"/>
                </a:solidFill>
                <a:effectLst/>
                <a:uLnTx/>
                <a:uFillTx/>
                <a:ea typeface="+mn-ea"/>
                <a:cs typeface="+mn-cs"/>
              </a:rPr>
              <a:t> Εκκλησία, κ.ά.)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Κινηματογράφος ( «Ο άνθρωπος του θεού»)</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Τηλεπικοινωνία, Διαδικτυακές συναντήσεις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Ηχογραφήσεις εκκλησιαστικών βιβλίων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Τηλεόραση («Άγιος </a:t>
            </a: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αΐσιος</a:t>
            </a:r>
            <a:r>
              <a:rPr lang="el-GR" sz="2400" dirty="0">
                <a:solidFill>
                  <a:srgbClr val="0070C0"/>
                </a:solidFill>
              </a:rPr>
              <a:t>, από τα </a:t>
            </a:r>
            <a:r>
              <a:rPr lang="el-GR" sz="2400" dirty="0" err="1">
                <a:solidFill>
                  <a:srgbClr val="0070C0"/>
                </a:solidFill>
              </a:rPr>
              <a:t>Φάρασα</a:t>
            </a:r>
            <a:r>
              <a:rPr lang="el-GR" sz="2400" dirty="0">
                <a:solidFill>
                  <a:srgbClr val="0070C0"/>
                </a:solidFill>
              </a:rPr>
              <a:t> στον ουρανό»)</a:t>
            </a: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153802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93D04-2C68-3DB6-EEC6-6AC44005BE2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42F1E9E-A5DA-7809-44A2-D3218D2C8955}"/>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582E8DF-08BF-7D2B-E293-E82D0BCC1FE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78D55260-E5D2-A517-511B-909E82192273}"/>
              </a:ext>
            </a:extLst>
          </p:cNvPr>
          <p:cNvSpPr txBox="1"/>
          <p:nvPr/>
        </p:nvSpPr>
        <p:spPr>
          <a:xfrm>
            <a:off x="-30600" y="-1"/>
            <a:ext cx="9106200" cy="905161"/>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chemeClr val="bg1"/>
              </a:solidFill>
              <a:effectLst/>
              <a:uLnTx/>
              <a:uFillTx/>
              <a:latin typeface="+mj-lt"/>
              <a:ea typeface="+mn-ea"/>
              <a:cs typeface="+mn-cs"/>
            </a:endParaRPr>
          </a:p>
        </p:txBody>
      </p:sp>
      <p:sp>
        <p:nvSpPr>
          <p:cNvPr id="99" name="TextBox 98">
            <a:extLst>
              <a:ext uri="{FF2B5EF4-FFF2-40B4-BE49-F238E27FC236}">
                <a16:creationId xmlns:a16="http://schemas.microsoft.com/office/drawing/2014/main" id="{CAA6ED23-A8A6-275E-21F2-7313959BFB5F}"/>
              </a:ext>
            </a:extLst>
          </p:cNvPr>
          <p:cNvSpPr txBox="1"/>
          <p:nvPr/>
        </p:nvSpPr>
        <p:spPr>
          <a:xfrm>
            <a:off x="9000" y="1019690"/>
            <a:ext cx="9135000" cy="5952119"/>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Η Ορθόδοξη θεολογία: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σκέφτεται με εικόνες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κφράζει</a:t>
            </a:r>
            <a:r>
              <a:rPr kumimoji="0" lang="el-GR" sz="2400" b="0" i="0" u="none" strike="noStrike" kern="1200" cap="none" spc="0" normalizeH="0" baseline="0" noProof="0" dirty="0">
                <a:ln>
                  <a:noFill/>
                </a:ln>
                <a:solidFill>
                  <a:srgbClr val="0070C0"/>
                </a:solidFill>
                <a:effectLst/>
                <a:uLnTx/>
                <a:uFillTx/>
                <a:ea typeface="+mn-ea"/>
                <a:cs typeface="+mn-cs"/>
              </a:rPr>
              <a:t> με εικόνες τα γεγονότα της θείας αποκάλυψης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με εικόνες – σύμβολα σχετίζεται με τον Υιό, «</a:t>
            </a:r>
            <a:r>
              <a:rPr kumimoji="0" lang="el-GR" sz="2400" b="0" i="0" u="none" strike="noStrike" kern="1200" cap="none" spc="0" normalizeH="0" baseline="0" noProof="0" dirty="0" err="1">
                <a:ln>
                  <a:noFill/>
                </a:ln>
                <a:solidFill>
                  <a:srgbClr val="0070C0"/>
                </a:solidFill>
                <a:effectLst/>
                <a:uLnTx/>
                <a:uFillTx/>
                <a:ea typeface="+mn-ea"/>
                <a:cs typeface="+mn-cs"/>
              </a:rPr>
              <a:t>Εικών</a:t>
            </a:r>
            <a:r>
              <a:rPr kumimoji="0" lang="el-GR" sz="2400" b="0" i="0" u="none" strike="noStrike" kern="1200" cap="none" spc="0" normalizeH="0" baseline="0" noProof="0" dirty="0">
                <a:ln>
                  <a:noFill/>
                </a:ln>
                <a:solidFill>
                  <a:srgbClr val="0070C0"/>
                </a:solidFill>
                <a:effectLst/>
                <a:uLnTx/>
                <a:uFillTx/>
                <a:ea typeface="+mn-ea"/>
                <a:cs typeface="+mn-cs"/>
              </a:rPr>
              <a:t> του Θεού του αοράτου» (</a:t>
            </a:r>
            <a:r>
              <a:rPr kumimoji="0" lang="el-GR" sz="2400" b="0" i="0" u="none" strike="noStrike" kern="1200" cap="none" spc="0" normalizeH="0" baseline="0" noProof="0" dirty="0" err="1">
                <a:ln>
                  <a:noFill/>
                </a:ln>
                <a:solidFill>
                  <a:srgbClr val="0070C0"/>
                </a:solidFill>
                <a:effectLst/>
                <a:uLnTx/>
                <a:uFillTx/>
                <a:ea typeface="+mn-ea"/>
                <a:cs typeface="+mn-cs"/>
              </a:rPr>
              <a:t>Β΄Κορ</a:t>
            </a:r>
            <a:r>
              <a:rPr kumimoji="0" lang="el-GR" sz="2400" b="0" i="0" u="none" strike="noStrike" kern="1200" cap="none" spc="0" normalizeH="0" baseline="0" noProof="0" dirty="0">
                <a:ln>
                  <a:noFill/>
                </a:ln>
                <a:solidFill>
                  <a:srgbClr val="0070C0"/>
                </a:solidFill>
                <a:effectLst/>
                <a:uLnTx/>
                <a:uFillTx/>
                <a:ea typeface="+mn-ea"/>
                <a:cs typeface="+mn-cs"/>
              </a:rPr>
              <a:t>. 4, 4).</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Χρησιμοποιεί απλή, χρωματισμένη,  περιγραφική γλώσσα που στηρίζεται στην παρατήρηση της καθημερινής ζωής (λαϊκές παροιμίες, παραβολές, αίνιγμα: ποιμένας, γάμος, άμπελος)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Θεός = ορατός δια του </a:t>
            </a:r>
            <a:r>
              <a:rPr lang="el-GR" sz="2400" dirty="0">
                <a:solidFill>
                  <a:srgbClr val="0070C0"/>
                </a:solidFill>
              </a:rPr>
              <a:t>Χ</a:t>
            </a:r>
            <a:r>
              <a:rPr kumimoji="0" lang="el-GR" sz="2400" b="0" i="0" u="none" strike="noStrike" kern="1200" cap="none" spc="0" normalizeH="0" baseline="0" noProof="0" dirty="0" err="1">
                <a:ln>
                  <a:noFill/>
                </a:ln>
                <a:solidFill>
                  <a:srgbClr val="0070C0"/>
                </a:solidFill>
                <a:effectLst/>
                <a:uLnTx/>
                <a:uFillTx/>
                <a:ea typeface="+mn-ea"/>
                <a:cs typeface="+mn-cs"/>
              </a:rPr>
              <a:t>ριστού</a:t>
            </a:r>
            <a:endParaRPr lang="el-GR" sz="2400" dirty="0">
              <a:solidFill>
                <a:srgbClr val="0070C0"/>
              </a:solidFill>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7030A0"/>
                </a:solidFill>
                <a:effectLst/>
                <a:uLnTx/>
                <a:uFillTx/>
                <a:ea typeface="+mn-ea"/>
                <a:cs typeface="+mn-cs"/>
              </a:rPr>
              <a:t>Μ. Βασίλειος</a:t>
            </a:r>
            <a:r>
              <a:rPr kumimoji="0" lang="el-GR" sz="2400" b="0" i="0" u="none" strike="noStrike" kern="1200" cap="none" spc="0" normalizeH="0" baseline="0" noProof="0" dirty="0">
                <a:ln>
                  <a:noFill/>
                </a:ln>
                <a:solidFill>
                  <a:srgbClr val="0070C0"/>
                </a:solidFill>
                <a:effectLst/>
                <a:uLnTx/>
                <a:uFillTx/>
                <a:ea typeface="+mn-ea"/>
                <a:cs typeface="+mn-cs"/>
              </a:rPr>
              <a:t>: ό,τι ο λόγος μεταδίδει με μέσο την </a:t>
            </a:r>
            <a:r>
              <a:rPr kumimoji="0" lang="el-GR" sz="2400" b="0" i="0" u="none" strike="noStrike" kern="1200" cap="none" spc="0" normalizeH="0" baseline="0" noProof="0" dirty="0" err="1">
                <a:ln>
                  <a:noFill/>
                </a:ln>
                <a:solidFill>
                  <a:srgbClr val="0070C0"/>
                </a:solidFill>
                <a:effectLst/>
                <a:uLnTx/>
                <a:uFillTx/>
                <a:ea typeface="+mn-ea"/>
                <a:cs typeface="+mn-cs"/>
              </a:rPr>
              <a:t>την</a:t>
            </a:r>
            <a:r>
              <a:rPr kumimoji="0" lang="el-GR" sz="2400" b="0" i="0" u="none" strike="noStrike" kern="1200" cap="none" spc="0" normalizeH="0" baseline="0" noProof="0" dirty="0">
                <a:ln>
                  <a:noFill/>
                </a:ln>
                <a:solidFill>
                  <a:srgbClr val="0070C0"/>
                </a:solidFill>
                <a:effectLst/>
                <a:uLnTx/>
                <a:uFillTx/>
                <a:ea typeface="+mn-ea"/>
                <a:cs typeface="+mn-cs"/>
              </a:rPr>
              <a:t> ακοή, η ζωγραφική το δείχνει σιωπηλά με μέσο την παράσταση (</a:t>
            </a:r>
            <a:r>
              <a:rPr kumimoji="0" lang="en-US" sz="2400" b="0" i="0" u="none" strike="noStrike" kern="1200" cap="none" spc="0" normalizeH="0" baseline="0" noProof="0" dirty="0">
                <a:ln>
                  <a:noFill/>
                </a:ln>
                <a:solidFill>
                  <a:srgbClr val="0070C0"/>
                </a:solidFill>
                <a:effectLst/>
                <a:uLnTx/>
                <a:uFillTx/>
                <a:ea typeface="+mn-ea"/>
                <a:cs typeface="+mn-cs"/>
              </a:rPr>
              <a:t>PG 31,509A)</a:t>
            </a: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7030A0"/>
                </a:solidFill>
              </a:rPr>
              <a:t>Ι. Δαμασκηνός</a:t>
            </a:r>
            <a:r>
              <a:rPr lang="el-GR" sz="2400" dirty="0">
                <a:solidFill>
                  <a:srgbClr val="0070C0"/>
                </a:solidFill>
              </a:rPr>
              <a:t>: η εικονογραφία δείχνει με τα χρώματα ό,τι ο λόγος </a:t>
            </a:r>
            <a:r>
              <a:rPr lang="el-GR" sz="2400" dirty="0" err="1">
                <a:solidFill>
                  <a:srgbClr val="0070C0"/>
                </a:solidFill>
              </a:rPr>
              <a:t>αναγγέλει</a:t>
            </a:r>
            <a:r>
              <a:rPr lang="el-GR" sz="2400" dirty="0">
                <a:solidFill>
                  <a:srgbClr val="0070C0"/>
                </a:solidFill>
              </a:rPr>
              <a:t> με τα γραπτά στοιχεία.</a:t>
            </a:r>
            <a:r>
              <a:rPr kumimoji="0" lang="el-GR" sz="2400" b="0" i="0" u="none" strike="noStrike" kern="1200" cap="none" spc="0" normalizeH="0" baseline="0" noProof="0" dirty="0">
                <a:ln>
                  <a:noFill/>
                </a:ln>
                <a:solidFill>
                  <a:srgbClr val="0070C0"/>
                </a:solidFill>
                <a:effectLst/>
                <a:uLnTx/>
                <a:uFillTx/>
                <a:ea typeface="+mn-ea"/>
                <a:cs typeface="+mn-cs"/>
              </a:rPr>
              <a:t> </a:t>
            </a:r>
          </a:p>
        </p:txBody>
      </p:sp>
    </p:spTree>
    <p:extLst>
      <p:ext uri="{BB962C8B-B14F-4D97-AF65-F5344CB8AC3E}">
        <p14:creationId xmlns:p14="http://schemas.microsoft.com/office/powerpoint/2010/main" val="635771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E4A70-D84F-D5D9-26C2-45CA32CA529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D5A559FE-2356-FCB8-FFE8-C17DD3AF12EC}"/>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3C4823F6-DE5F-B388-BC8A-316EC04B64C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BE9E8F30-7E70-A445-591D-1AB2C8527810}"/>
              </a:ext>
            </a:extLst>
          </p:cNvPr>
          <p:cNvSpPr txBox="1"/>
          <p:nvPr/>
        </p:nvSpPr>
        <p:spPr>
          <a:xfrm>
            <a:off x="18540" y="61155"/>
            <a:ext cx="9106200" cy="93474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03469058-B264-ED8D-145A-711860A6D904}"/>
              </a:ext>
            </a:extLst>
          </p:cNvPr>
          <p:cNvSpPr txBox="1"/>
          <p:nvPr/>
        </p:nvSpPr>
        <p:spPr>
          <a:xfrm>
            <a:off x="306922" y="1057050"/>
            <a:ext cx="8817818" cy="5486967"/>
          </a:xfrm>
          <a:prstGeom prst="rect">
            <a:avLst/>
          </a:prstGeom>
          <a:noFill/>
          <a:ln w="0">
            <a:noFill/>
          </a:ln>
        </p:spPr>
        <p:txBody>
          <a:bodyPr lIns="90000" tIns="45000" rIns="90000" bIns="45000" anchor="t">
            <a:noAutofit/>
          </a:bodyPr>
          <a:lstStyle/>
          <a:p>
            <a:pPr marR="0" lvl="0" algn="l" defTabSz="914400" rtl="0" eaLnBrk="1" fontAlgn="auto" latinLnBrk="0" hangingPunct="1">
              <a:lnSpc>
                <a:spcPct val="100000"/>
              </a:lnSpc>
              <a:spcBef>
                <a:spcPts val="580"/>
              </a:spcBef>
              <a:spcAft>
                <a:spcPts val="0"/>
              </a:spcAft>
              <a:buClr>
                <a:srgbClr val="D34817"/>
              </a:buClr>
              <a:buSzPct val="85000"/>
              <a:tabLst/>
              <a:defRPr/>
            </a:pPr>
            <a:r>
              <a:rPr kumimoji="0" lang="el-GR" sz="2400" b="1" i="0" u="none" strike="noStrike" kern="1200" cap="none" spc="0" normalizeH="0" baseline="0" noProof="0" dirty="0">
                <a:ln>
                  <a:noFill/>
                </a:ln>
                <a:solidFill>
                  <a:srgbClr val="7030A0"/>
                </a:solidFill>
                <a:effectLst/>
                <a:uLnTx/>
                <a:uFillTx/>
                <a:ea typeface="+mn-ea"/>
                <a:cs typeface="+mn-cs"/>
              </a:rPr>
              <a:t>Ζ΄ Οικουμενική σύνοδος </a:t>
            </a:r>
          </a:p>
          <a:p>
            <a:pPr marR="0" lvl="0" algn="l"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Ι. Δαμασκηνός αναπτύσσει ιδιόμορφη εικονογραφία=&gt;</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οι εικόνες είναι σύμβολα και μέσα </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συνδύασε την εικονογραφία του </a:t>
            </a:r>
            <a:r>
              <a:rPr lang="el-GR" sz="2400" dirty="0">
                <a:solidFill>
                  <a:srgbClr val="0070C0"/>
                </a:solidFill>
              </a:rPr>
              <a:t>Ι</a:t>
            </a:r>
            <a:r>
              <a:rPr kumimoji="0" lang="el-GR" sz="2400" b="0" i="0" u="none" strike="noStrike" kern="1200" cap="none" spc="0" normalizeH="0" baseline="0" noProof="0" dirty="0" err="1">
                <a:ln>
                  <a:noFill/>
                </a:ln>
                <a:solidFill>
                  <a:srgbClr val="0070C0"/>
                </a:solidFill>
                <a:effectLst/>
                <a:uLnTx/>
                <a:uFillTx/>
                <a:ea typeface="+mn-ea"/>
                <a:cs typeface="+mn-cs"/>
              </a:rPr>
              <a:t>ησού</a:t>
            </a:r>
            <a:r>
              <a:rPr kumimoji="0" lang="el-GR" sz="2400" b="0" i="0" u="none" strike="noStrike" kern="1200" cap="none" spc="0" normalizeH="0" baseline="0" noProof="0" dirty="0">
                <a:ln>
                  <a:noFill/>
                </a:ln>
                <a:solidFill>
                  <a:srgbClr val="0070C0"/>
                </a:solidFill>
                <a:effectLst/>
                <a:uLnTx/>
                <a:uFillTx/>
                <a:ea typeface="+mn-ea"/>
                <a:cs typeface="+mn-cs"/>
              </a:rPr>
              <a:t> με την Αλήθεια της ενσαρκώσεως </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συνέδεσε το πρόβλημα της προσκύνησης των εικόνων με τη διδασκαλία περί της σωτηρίας </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δυνατότητα να ζωγραφίζουμε ή να παρουσιάζουμε από την τηλεόραση τον Θεό ενσαρκωμένο </a:t>
            </a:r>
          </a:p>
          <a:p>
            <a:pPr marL="342900" marR="0" lvl="0" indent="-342900" algn="l"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l"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Χ</a:t>
            </a:r>
            <a:r>
              <a:rPr kumimoji="0" lang="el-GR" sz="2400" b="0" i="0" u="none" strike="noStrike" kern="1200" cap="none" spc="0" normalizeH="0" baseline="0" noProof="0" dirty="0" err="1">
                <a:ln>
                  <a:noFill/>
                </a:ln>
                <a:solidFill>
                  <a:srgbClr val="7030A0"/>
                </a:solidFill>
                <a:effectLst/>
                <a:uLnTx/>
                <a:uFillTx/>
                <a:ea typeface="+mn-ea"/>
                <a:cs typeface="+mn-cs"/>
              </a:rPr>
              <a:t>ριστιανική</a:t>
            </a:r>
            <a:r>
              <a:rPr kumimoji="0" lang="el-GR" sz="2400" b="0" i="0" u="none" strike="noStrike" kern="1200" cap="none" spc="0" normalizeH="0" baseline="0" noProof="0" dirty="0">
                <a:ln>
                  <a:noFill/>
                </a:ln>
                <a:solidFill>
                  <a:srgbClr val="7030A0"/>
                </a:solidFill>
                <a:effectLst/>
                <a:uLnTx/>
                <a:uFillTx/>
                <a:ea typeface="+mn-ea"/>
                <a:cs typeface="+mn-cs"/>
              </a:rPr>
              <a:t> τέχνη</a:t>
            </a:r>
            <a:r>
              <a:rPr kumimoji="0" lang="el-GR" sz="2400" b="0" i="0" u="none" strike="noStrike" kern="1200" cap="none" spc="0" normalizeH="0" baseline="0" noProof="0" dirty="0">
                <a:ln>
                  <a:noFill/>
                </a:ln>
                <a:solidFill>
                  <a:srgbClr val="0070C0"/>
                </a:solidFill>
                <a:effectLst/>
                <a:uLnTx/>
                <a:uFillTx/>
                <a:ea typeface="+mn-ea"/>
                <a:cs typeface="+mn-cs"/>
              </a:rPr>
              <a:t>=&gt; δυναμική γλώσσα που καλλιεργεί και ευαισθητοποιεί την ανθρώπινη ψυχή = </a:t>
            </a:r>
            <a:r>
              <a:rPr kumimoji="0" lang="el-GR" sz="2400" b="0" i="0" u="none" strike="noStrike" kern="1200" cap="none" spc="0" normalizeH="0" baseline="0" noProof="0" dirty="0">
                <a:ln>
                  <a:noFill/>
                </a:ln>
                <a:solidFill>
                  <a:srgbClr val="7030A0"/>
                </a:solidFill>
                <a:effectLst/>
                <a:uLnTx/>
                <a:uFillTx/>
                <a:ea typeface="+mn-ea"/>
                <a:cs typeface="+mn-cs"/>
              </a:rPr>
              <a:t>γλώσσα των εικόνων</a:t>
            </a:r>
          </a:p>
          <a:p>
            <a:pPr marR="0" lvl="0" algn="l"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2575617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836F3-3218-815F-9AA6-3123E5CAE9DD}"/>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5F062A9-40D0-6E11-BD2B-009C6B3FAB9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D46B79CB-DF49-9363-1472-0C31AE9F6F2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79B71D3-2307-3A2F-EE2F-06B1C3268D84}"/>
              </a:ext>
            </a:extLst>
          </p:cNvPr>
          <p:cNvSpPr txBox="1"/>
          <p:nvPr/>
        </p:nvSpPr>
        <p:spPr>
          <a:xfrm>
            <a:off x="37080" y="89634"/>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FA0D544A-BCF3-2AC6-478C-532FA287935A}"/>
              </a:ext>
            </a:extLst>
          </p:cNvPr>
          <p:cNvSpPr txBox="1"/>
          <p:nvPr/>
        </p:nvSpPr>
        <p:spPr>
          <a:xfrm>
            <a:off x="37080" y="1043354"/>
            <a:ext cx="9135000" cy="5903199"/>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20000"/>
              </a:lnSpc>
              <a:spcBef>
                <a:spcPts val="580"/>
              </a:spcBef>
              <a:spcAft>
                <a:spcPts val="0"/>
              </a:spcAft>
              <a:buClr>
                <a:srgbClr val="D34817"/>
              </a:buClr>
              <a:buSzPct val="85000"/>
              <a:tabLst/>
              <a:defRPr/>
            </a:pPr>
            <a:endParaRPr lang="el-GR" sz="2200" b="1" dirty="0">
              <a:solidFill>
                <a:srgbClr val="7030A0"/>
              </a:solidFill>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lang="el-GR" sz="2400" b="1" dirty="0">
                <a:solidFill>
                  <a:srgbClr val="7030A0"/>
                </a:solidFill>
              </a:rPr>
              <a:t>Η </a:t>
            </a:r>
            <a:r>
              <a:rPr kumimoji="0" lang="el-GR" sz="2400" b="1" i="0" u="none" strike="noStrike" kern="1200" cap="none" spc="0" normalizeH="0" baseline="0" noProof="0" dirty="0">
                <a:ln>
                  <a:noFill/>
                </a:ln>
                <a:solidFill>
                  <a:srgbClr val="7030A0"/>
                </a:solidFill>
                <a:effectLst/>
                <a:uLnTx/>
                <a:uFillTx/>
                <a:ea typeface="+mn-ea"/>
                <a:cs typeface="+mn-cs"/>
              </a:rPr>
              <a:t>Ενσάρκωση </a:t>
            </a:r>
            <a:r>
              <a:rPr lang="el-GR" sz="2400" b="1" dirty="0">
                <a:solidFill>
                  <a:srgbClr val="7030A0"/>
                </a:solidFill>
              </a:rPr>
              <a:t>του </a:t>
            </a:r>
            <a:r>
              <a:rPr kumimoji="0" lang="el-GR" sz="2400" b="1" i="0" u="none" strike="noStrike" kern="1200" cap="none" spc="0" normalizeH="0" baseline="0" noProof="0" dirty="0">
                <a:ln>
                  <a:noFill/>
                </a:ln>
                <a:solidFill>
                  <a:srgbClr val="7030A0"/>
                </a:solidFill>
                <a:effectLst/>
                <a:uLnTx/>
                <a:uFillTx/>
                <a:ea typeface="+mn-ea"/>
                <a:cs typeface="+mn-cs"/>
              </a:rPr>
              <a:t>Υιού του θεού έφερε καινούργιο μήνυμα :</a:t>
            </a: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Αλήθειας, Χάρης, Ελευθερίας, Πίστης, Ελπίδας, Αγάπης, Δημιουργικότητας.</a:t>
            </a:r>
          </a:p>
          <a:p>
            <a:pPr marR="0" lvl="0" algn="just" defTabSz="914400" rtl="0" eaLnBrk="1" fontAlgn="auto" latinLnBrk="0" hangingPunct="1">
              <a:lnSpc>
                <a:spcPct val="12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Διδακτικό, αρχιερατικό, βασιλικό αξίωμα Χριστού =&gt; </a:t>
            </a:r>
          </a:p>
          <a:p>
            <a:pPr marR="0" lvl="0" algn="just" defTabSz="914400" rtl="0" eaLnBrk="1" fontAlgn="auto" latinLnBrk="0" hangingPunct="1">
              <a:lnSpc>
                <a:spcPct val="12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κοινωνική διάσταση </a:t>
            </a:r>
            <a:r>
              <a:rPr lang="el-GR" sz="2400" dirty="0">
                <a:solidFill>
                  <a:srgbClr val="0070C0"/>
                </a:solidFill>
              </a:rPr>
              <a:t>Α</a:t>
            </a:r>
            <a:r>
              <a:rPr kumimoji="0" lang="el-GR" sz="2400" b="0" i="0" u="none" strike="noStrike" kern="1200" cap="none" spc="0" normalizeH="0" baseline="0" noProof="0" dirty="0" err="1">
                <a:ln>
                  <a:noFill/>
                </a:ln>
                <a:solidFill>
                  <a:srgbClr val="0070C0"/>
                </a:solidFill>
                <a:effectLst/>
                <a:uLnTx/>
                <a:uFillTx/>
                <a:ea typeface="+mn-ea"/>
                <a:cs typeface="+mn-cs"/>
              </a:rPr>
              <a:t>γιοπνευματικής</a:t>
            </a:r>
            <a:r>
              <a:rPr kumimoji="0" lang="el-GR" sz="2400" b="0" i="0" u="none" strike="noStrike" kern="1200" cap="none" spc="0" normalizeH="0" baseline="0" noProof="0" dirty="0">
                <a:ln>
                  <a:noFill/>
                </a:ln>
                <a:solidFill>
                  <a:srgbClr val="0070C0"/>
                </a:solidFill>
                <a:effectLst/>
                <a:uLnTx/>
                <a:uFillTx/>
                <a:ea typeface="+mn-ea"/>
                <a:cs typeface="+mn-cs"/>
              </a:rPr>
              <a:t> ζωής στο Σώμα της Εκκλησίας.</a:t>
            </a:r>
          </a:p>
        </p:txBody>
      </p:sp>
    </p:spTree>
    <p:extLst>
      <p:ext uri="{BB962C8B-B14F-4D97-AF65-F5344CB8AC3E}">
        <p14:creationId xmlns:p14="http://schemas.microsoft.com/office/powerpoint/2010/main" val="16543556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54F43-F659-44ED-5197-C84AE9E67A59}"/>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167AEECF-F5F6-55BE-2A44-CF3139620D02}"/>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1090E21-2347-6FBB-ED36-C6FFB0C8F0D9}"/>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B0891F01-DEE7-5AA2-4E36-743D4A17B993}"/>
              </a:ext>
            </a:extLst>
          </p:cNvPr>
          <p:cNvSpPr txBox="1"/>
          <p:nvPr/>
        </p:nvSpPr>
        <p:spPr>
          <a:xfrm>
            <a:off x="37080" y="89634"/>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94FB794B-4809-644B-7389-617E8C4A08DA}"/>
              </a:ext>
            </a:extLst>
          </p:cNvPr>
          <p:cNvSpPr txBox="1"/>
          <p:nvPr/>
        </p:nvSpPr>
        <p:spPr>
          <a:xfrm>
            <a:off x="37080" y="1043354"/>
            <a:ext cx="9135000" cy="5903199"/>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20000"/>
              </a:lnSpc>
              <a:spcBef>
                <a:spcPts val="580"/>
              </a:spcBef>
              <a:spcAft>
                <a:spcPts val="0"/>
              </a:spcAft>
              <a:buClr>
                <a:srgbClr val="D34817"/>
              </a:buClr>
              <a:buSzPct val="85000"/>
              <a:buFontTx/>
              <a:buNone/>
              <a:tabLst/>
              <a:defRPr/>
            </a:pPr>
            <a:endParaRPr kumimoji="0" lang="el-GR" sz="2200" b="1" i="0" u="none" strike="noStrike" kern="1200" cap="none" spc="0" normalizeH="0" baseline="0" noProof="0" dirty="0">
              <a:ln>
                <a:noFill/>
              </a:ln>
              <a:solidFill>
                <a:srgbClr val="7030A0"/>
              </a:solidFill>
              <a:effectLst/>
              <a:uLnTx/>
              <a:uFillTx/>
              <a:latin typeface="Calibri"/>
              <a:ea typeface="+mn-ea"/>
              <a:cs typeface="+mn-cs"/>
            </a:endParaRPr>
          </a:p>
          <a:p>
            <a:pPr marL="0" marR="0" lvl="0" indent="0" algn="just"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200" b="1" i="0" u="none" strike="noStrike" kern="1200" cap="none" spc="0" normalizeH="0" baseline="0" noProof="0" dirty="0">
                <a:ln>
                  <a:noFill/>
                </a:ln>
                <a:solidFill>
                  <a:srgbClr val="7030A0"/>
                </a:solidFill>
                <a:effectLst/>
                <a:uLnTx/>
                <a:uFillTx/>
                <a:latin typeface="Calibri"/>
                <a:ea typeface="+mn-ea"/>
                <a:cs typeface="+mn-cs"/>
              </a:rPr>
              <a:t>Αυτή η κοινωνία μπορεί να παρασταθεί μέσα από τηλεοπτικό κανάλι </a:t>
            </a:r>
            <a:r>
              <a:rPr kumimoji="0" lang="el-GR" sz="2200" b="0" i="0" u="none" strike="noStrike" kern="1200" cap="none" spc="0" normalizeH="0" baseline="0" noProof="0" dirty="0">
                <a:ln>
                  <a:noFill/>
                </a:ln>
                <a:solidFill>
                  <a:srgbClr val="0070C0"/>
                </a:solidFill>
                <a:effectLst/>
                <a:uLnTx/>
                <a:uFillTx/>
                <a:latin typeface="Calibri"/>
                <a:ea typeface="+mn-ea"/>
                <a:cs typeface="+mn-cs"/>
              </a:rPr>
              <a:t>και</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Ø"/>
              <a:tabLst/>
              <a:defRPr/>
            </a:pPr>
            <a:r>
              <a:rPr kumimoji="0" lang="el-GR" sz="2200" b="0" i="0" u="none" strike="noStrike" kern="1200" cap="none" spc="0" normalizeH="0" baseline="0" noProof="0" dirty="0">
                <a:ln>
                  <a:noFill/>
                </a:ln>
                <a:solidFill>
                  <a:srgbClr val="0070C0"/>
                </a:solidFill>
                <a:effectLst/>
                <a:uLnTx/>
                <a:uFillTx/>
                <a:latin typeface="Calibri"/>
                <a:ea typeface="+mn-ea"/>
                <a:cs typeface="+mn-cs"/>
              </a:rPr>
              <a:t>να αφυπνίσει συνειδήσεις, </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Ø"/>
              <a:tabLst/>
              <a:defRPr/>
            </a:pPr>
            <a:r>
              <a:rPr kumimoji="0" lang="el-GR" sz="2200" b="0" i="0" u="none" strike="noStrike" kern="1200" cap="none" spc="0" normalizeH="0" baseline="0" noProof="0" dirty="0">
                <a:ln>
                  <a:noFill/>
                </a:ln>
                <a:solidFill>
                  <a:srgbClr val="0070C0"/>
                </a:solidFill>
                <a:effectLst/>
                <a:uLnTx/>
                <a:uFillTx/>
                <a:latin typeface="Calibri"/>
                <a:ea typeface="+mn-ea"/>
                <a:cs typeface="+mn-cs"/>
              </a:rPr>
              <a:t>να φωτίσει τον ανθρώπινο </a:t>
            </a:r>
            <a:r>
              <a:rPr kumimoji="0" lang="el-GR" sz="2200" b="0" i="0" u="none" strike="noStrike" kern="1200" cap="none" spc="0" normalizeH="0" baseline="0" noProof="0" dirty="0" err="1">
                <a:ln>
                  <a:noFill/>
                </a:ln>
                <a:solidFill>
                  <a:srgbClr val="0070C0"/>
                </a:solidFill>
                <a:effectLst/>
                <a:uLnTx/>
                <a:uFillTx/>
                <a:latin typeface="Calibri"/>
                <a:ea typeface="+mn-ea"/>
                <a:cs typeface="+mn-cs"/>
              </a:rPr>
              <a:t>νο</a:t>
            </a:r>
            <a:r>
              <a:rPr kumimoji="0" lang="el-GR" sz="2200" b="0" i="0" u="none" strike="noStrike" kern="1200" cap="none" spc="0" normalizeH="0" baseline="0" noProof="0" dirty="0">
                <a:ln>
                  <a:noFill/>
                </a:ln>
                <a:solidFill>
                  <a:srgbClr val="0070C0"/>
                </a:solidFill>
                <a:effectLst/>
                <a:uLnTx/>
                <a:uFillTx/>
                <a:latin typeface="Calibri"/>
                <a:ea typeface="+mn-ea"/>
                <a:cs typeface="+mn-cs"/>
              </a:rPr>
              <a:t>υ,</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Ø"/>
              <a:tabLst/>
              <a:defRPr/>
            </a:pPr>
            <a:r>
              <a:rPr kumimoji="0" lang="el-GR" sz="2200" b="0" i="0" u="none" strike="noStrike" kern="1200" cap="none" spc="0" normalizeH="0" baseline="0" noProof="0" dirty="0">
                <a:ln>
                  <a:noFill/>
                </a:ln>
                <a:solidFill>
                  <a:srgbClr val="0070C0"/>
                </a:solidFill>
                <a:effectLst/>
                <a:uLnTx/>
                <a:uFillTx/>
                <a:latin typeface="Calibri"/>
                <a:ea typeface="+mn-ea"/>
                <a:cs typeface="+mn-cs"/>
              </a:rPr>
              <a:t>να ξεκαθαρίσει την ορθότητα της πίστης </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Ø"/>
              <a:tabLst/>
              <a:defRPr/>
            </a:pPr>
            <a:r>
              <a:rPr kumimoji="0" lang="el-GR" sz="2200" b="0" i="0" u="none" strike="noStrike" kern="1200" cap="none" spc="0" normalizeH="0" baseline="0" noProof="0" dirty="0">
                <a:ln>
                  <a:noFill/>
                </a:ln>
                <a:solidFill>
                  <a:srgbClr val="0070C0"/>
                </a:solidFill>
                <a:effectLst/>
                <a:uLnTx/>
                <a:uFillTx/>
                <a:latin typeface="Calibri"/>
                <a:ea typeface="+mn-ea"/>
                <a:cs typeface="+mn-cs"/>
              </a:rPr>
              <a:t>να εμπνεύσει την πεποίθηση για μια νέα ζωή</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Ø"/>
              <a:tabLst/>
              <a:defRPr/>
            </a:pPr>
            <a:r>
              <a:rPr kumimoji="0" lang="el-GR" sz="2200" b="0" i="0" u="none" strike="noStrike" kern="1200" cap="none" spc="0" normalizeH="0" baseline="0" noProof="0" dirty="0">
                <a:ln>
                  <a:noFill/>
                </a:ln>
                <a:solidFill>
                  <a:srgbClr val="0070C0"/>
                </a:solidFill>
                <a:effectLst/>
                <a:uLnTx/>
                <a:uFillTx/>
                <a:latin typeface="Calibri"/>
                <a:ea typeface="+mn-ea"/>
                <a:cs typeface="+mn-cs"/>
              </a:rPr>
              <a:t>όχημα αληθειών ορθόδοξης πίστης και ζωής της εκκλησιαστικής κοινότητας </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Ø"/>
              <a:tabLst/>
              <a:defRPr/>
            </a:pPr>
            <a:r>
              <a:rPr kumimoji="0" lang="el-GR" sz="2200" b="0" i="0" u="none" strike="noStrike" kern="1200" cap="none" spc="0" normalizeH="0" baseline="0" noProof="0" dirty="0">
                <a:ln>
                  <a:noFill/>
                </a:ln>
                <a:solidFill>
                  <a:srgbClr val="0070C0"/>
                </a:solidFill>
                <a:effectLst/>
                <a:uLnTx/>
                <a:uFillTx/>
                <a:latin typeface="Calibri"/>
                <a:ea typeface="+mn-ea"/>
                <a:cs typeface="+mn-cs"/>
              </a:rPr>
              <a:t>προβολή Χριστού (κατεξοχήν προτύπου) και των αγίων που ενσαρκώνουν το ευαγγελικό μήνυμα. </a:t>
            </a:r>
          </a:p>
        </p:txBody>
      </p:sp>
    </p:spTree>
    <p:extLst>
      <p:ext uri="{BB962C8B-B14F-4D97-AF65-F5344CB8AC3E}">
        <p14:creationId xmlns:p14="http://schemas.microsoft.com/office/powerpoint/2010/main" val="8054985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4FCD9-E5D5-3BEF-628F-F7C09541974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91466217-D919-7961-B92B-6B86EF1906C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DBEEEB9-9881-6D38-D498-DCB10579AF2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C8F32A50-1C2F-7780-B1F6-3F88BD15C5C4}"/>
              </a:ext>
            </a:extLst>
          </p:cNvPr>
          <p:cNvSpPr txBox="1"/>
          <p:nvPr/>
        </p:nvSpPr>
        <p:spPr>
          <a:xfrm>
            <a:off x="37080" y="-1"/>
            <a:ext cx="9106200" cy="1000125"/>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8C903862-F1C6-AD48-1CF7-1A41B2F10111}"/>
              </a:ext>
            </a:extLst>
          </p:cNvPr>
          <p:cNvSpPr txBox="1"/>
          <p:nvPr/>
        </p:nvSpPr>
        <p:spPr>
          <a:xfrm>
            <a:off x="1" y="1000125"/>
            <a:ext cx="9106200" cy="5295196"/>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r>
              <a:rPr kumimoji="0" lang="el-GR" sz="2400" b="0" i="0" u="none" strike="noStrike" kern="1200" cap="none" spc="0" normalizeH="0" baseline="0" noProof="0" dirty="0">
                <a:ln>
                  <a:noFill/>
                </a:ln>
                <a:solidFill>
                  <a:srgbClr val="0070C0"/>
                </a:solidFill>
                <a:effectLst/>
                <a:uLnTx/>
                <a:uFillTx/>
                <a:ea typeface="+mn-ea"/>
                <a:cs typeface="+mn-cs"/>
              </a:rPr>
              <a:t>Δημιουργία νέας οικογένειας του Χριστού, της Εκκλησίας με δεσμούς πιο δυνατούς από τους δεσμούς αίματος. </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r>
              <a:rPr lang="el-GR" sz="2400" dirty="0">
                <a:solidFill>
                  <a:srgbClr val="0070C0"/>
                </a:solidFill>
              </a:rPr>
              <a:t>Η πνευματική επικοινωνία επικεντρώνεται σε πρότυπα συμπεριφοράς, που μεταδίδονται ως μήνυμα Θείας Αποκάλυψης, με εικόνα, λόγο και ήχο για την ανανέωσή τους εν Χριστώ.</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r>
              <a:rPr kumimoji="0" lang="el-GR" sz="2400" b="0" i="0" u="none" strike="noStrike" kern="1200" cap="none" spc="0" normalizeH="0" baseline="0" noProof="0" dirty="0">
                <a:ln>
                  <a:noFill/>
                </a:ln>
                <a:solidFill>
                  <a:srgbClr val="0070C0"/>
                </a:solidFill>
                <a:effectLst/>
                <a:uLnTx/>
                <a:uFillTx/>
                <a:ea typeface="+mn-ea"/>
                <a:cs typeface="+mn-cs"/>
              </a:rPr>
              <a:t>Ένας από τους σκοπούς της θεολογίας = μείωση απόστασης μηνύματος Ευαγγελίου-πιστών. </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r>
              <a:rPr kumimoji="0" lang="el-GR" sz="2400" b="0" i="0" u="none" strike="noStrike" kern="1200" cap="none" spc="0" normalizeH="0" baseline="0" noProof="0" dirty="0">
                <a:ln>
                  <a:noFill/>
                </a:ln>
                <a:solidFill>
                  <a:srgbClr val="0070C0"/>
                </a:solidFill>
                <a:effectLst/>
                <a:uLnTx/>
                <a:uFillTx/>
                <a:ea typeface="+mn-ea"/>
                <a:cs typeface="+mn-cs"/>
              </a:rPr>
              <a:t>Σύγχρονα μέσα επικοινωνίας -&gt; πεδίο δράσης φορέων Χριστιανικής αγωγής.</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1167736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F0E0F-8D77-9716-A60E-0E2691644DC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3EEBE2C-022F-8C05-0292-0978F0322CB3}"/>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BE499FE-F3A6-E9E4-27F7-53BED98A0E97}"/>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393F6C9-A9CF-15FB-190D-64DC596385D3}"/>
              </a:ext>
            </a:extLst>
          </p:cNvPr>
          <p:cNvSpPr txBox="1"/>
          <p:nvPr/>
        </p:nvSpPr>
        <p:spPr>
          <a:xfrm>
            <a:off x="37080" y="0"/>
            <a:ext cx="9106200" cy="996462"/>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C0BFE0E1-74C8-B18B-692A-F270F54BE28A}"/>
              </a:ext>
            </a:extLst>
          </p:cNvPr>
          <p:cNvSpPr txBox="1"/>
          <p:nvPr/>
        </p:nvSpPr>
        <p:spPr>
          <a:xfrm>
            <a:off x="37080" y="1090642"/>
            <a:ext cx="9135000" cy="5229450"/>
          </a:xfrm>
          <a:prstGeom prst="rect">
            <a:avLst/>
          </a:prstGeom>
          <a:noFill/>
          <a:ln w="0">
            <a:noFill/>
          </a:ln>
        </p:spPr>
        <p:txBody>
          <a:bodyPr lIns="90000" tIns="45000" rIns="90000" bIns="45000" anchor="t">
            <a:noAutofit/>
          </a:bodyPr>
          <a:lstStyle/>
          <a:p>
            <a:pPr marR="0" lvl="0" algn="just" defTabSz="914400" rtl="0" eaLnBrk="1" fontAlgn="auto" latinLnBrk="0" hangingPunct="1">
              <a:lnSpc>
                <a:spcPct val="110000"/>
              </a:lnSpc>
              <a:spcBef>
                <a:spcPts val="580"/>
              </a:spcBef>
              <a:spcAft>
                <a:spcPts val="0"/>
              </a:spcAft>
              <a:buClr>
                <a:srgbClr val="D34817"/>
              </a:buClr>
              <a:buSzPct val="85000"/>
              <a:tabLst/>
              <a:defRPr/>
            </a:pPr>
            <a:r>
              <a:rPr lang="el-GR" sz="2200" b="1" dirty="0">
                <a:solidFill>
                  <a:srgbClr val="7030A0"/>
                </a:solidFill>
              </a:rPr>
              <a:t>Με ποιο τρόπο ο καινούριος κόσμος του θεού μπορεί να περάσει μέσα από τα μέσα μαζικής επικοινωνίας;</a:t>
            </a:r>
          </a:p>
          <a:p>
            <a:pPr marL="457200" marR="0" lvl="0" indent="-457200" algn="just" defTabSz="914400" rtl="0" eaLnBrk="1" fontAlgn="auto" latinLnBrk="0" hangingPunct="1">
              <a:lnSpc>
                <a:spcPct val="110000"/>
              </a:lnSpc>
              <a:spcBef>
                <a:spcPts val="580"/>
              </a:spcBef>
              <a:spcAft>
                <a:spcPts val="0"/>
              </a:spcAft>
              <a:buClr>
                <a:srgbClr val="D34817"/>
              </a:buClr>
              <a:buSzPct val="85000"/>
              <a:buAutoNum type="arabicPeriod"/>
              <a:tabLst/>
              <a:defRPr/>
            </a:pPr>
            <a:r>
              <a:rPr lang="el-GR" sz="2200" dirty="0">
                <a:solidFill>
                  <a:srgbClr val="0070C0"/>
                </a:solidFill>
              </a:rPr>
              <a:t>Πώς θα εκμεταλλευτεί ο πιστός τις μηχανικές δυνατότητες που του προσφέρονται σε μια οικουμενική κοινωνία; Σκοπός εκκλησίας να προσανατολίσει νέους να εργαστούν ως επαγγελματίες στα ΜΜΕ.</a:t>
            </a:r>
          </a:p>
          <a:p>
            <a:pPr marL="457200" marR="0" lvl="0" indent="-457200" algn="just" defTabSz="914400" rtl="0" eaLnBrk="1" fontAlgn="auto" latinLnBrk="0" hangingPunct="1">
              <a:lnSpc>
                <a:spcPct val="110000"/>
              </a:lnSpc>
              <a:spcBef>
                <a:spcPts val="580"/>
              </a:spcBef>
              <a:spcAft>
                <a:spcPts val="0"/>
              </a:spcAft>
              <a:buClr>
                <a:srgbClr val="D34817"/>
              </a:buClr>
              <a:buSzPct val="85000"/>
              <a:buAutoNum type="arabicPeriod"/>
              <a:tabLst/>
              <a:defRPr/>
            </a:pPr>
            <a:r>
              <a:rPr lang="el-GR" sz="2200" dirty="0">
                <a:solidFill>
                  <a:srgbClr val="0070C0"/>
                </a:solidFill>
              </a:rPr>
              <a:t>Επικοινωνία = φαινόμενο με πολιτικές οικονομικές πολιτισμικές και ηθικές πτυχές που διαμορφώνονται από τα ΜΜΕ.</a:t>
            </a:r>
          </a:p>
          <a:p>
            <a:pPr marL="457200" marR="0" lvl="0" indent="-457200" algn="just" defTabSz="914400" rtl="0" eaLnBrk="1" fontAlgn="auto" latinLnBrk="0" hangingPunct="1">
              <a:lnSpc>
                <a:spcPct val="110000"/>
              </a:lnSpc>
              <a:spcBef>
                <a:spcPts val="580"/>
              </a:spcBef>
              <a:spcAft>
                <a:spcPts val="0"/>
              </a:spcAft>
              <a:buClr>
                <a:srgbClr val="D34817"/>
              </a:buClr>
              <a:buSzPct val="85000"/>
              <a:buAutoNum type="arabicPeriod"/>
              <a:tabLst/>
              <a:defRPr/>
            </a:pPr>
            <a:r>
              <a:rPr lang="el-GR" sz="2200" dirty="0">
                <a:solidFill>
                  <a:srgbClr val="0070C0"/>
                </a:solidFill>
              </a:rPr>
              <a:t>Εκκλησιαστική κοινότητα: αναγνωρίζει σε κάθε μέλος το δικαίωμα της επιστήμης και πληροφόρησης.</a:t>
            </a:r>
          </a:p>
          <a:p>
            <a:pPr marL="342900" marR="0" lvl="0" indent="-342900" algn="just" defTabSz="914400" rtl="0" eaLnBrk="1" fontAlgn="auto" latinLnBrk="0" hangingPunct="1">
              <a:lnSpc>
                <a:spcPct val="110000"/>
              </a:lnSpc>
              <a:spcBef>
                <a:spcPts val="580"/>
              </a:spcBef>
              <a:spcAft>
                <a:spcPts val="0"/>
              </a:spcAft>
              <a:buClr>
                <a:srgbClr val="D34817"/>
              </a:buClr>
              <a:buSzPct val="85000"/>
              <a:buFont typeface="Wingdings" panose="05000000000000000000" pitchFamily="2" charset="2"/>
              <a:buChar char="Ø"/>
              <a:tabLst/>
              <a:defRPr/>
            </a:pPr>
            <a:r>
              <a:rPr lang="el-GR" sz="2200" dirty="0">
                <a:solidFill>
                  <a:srgbClr val="7030A0"/>
                </a:solidFill>
              </a:rPr>
              <a:t>Είναι ανάγκη η εκκλησία να απαιτεί από τα μέλη της ενημέρωση πάνω στα μέσα επικοινωνίας;</a:t>
            </a:r>
          </a:p>
          <a:p>
            <a:pPr marL="342900" marR="0" lvl="0" indent="-342900" algn="just" defTabSz="914400" rtl="0" eaLnBrk="1" fontAlgn="auto" latinLnBrk="0" hangingPunct="1">
              <a:lnSpc>
                <a:spcPct val="110000"/>
              </a:lnSpc>
              <a:spcBef>
                <a:spcPts val="580"/>
              </a:spcBef>
              <a:spcAft>
                <a:spcPts val="0"/>
              </a:spcAft>
              <a:buClr>
                <a:srgbClr val="D34817"/>
              </a:buClr>
              <a:buSzPct val="85000"/>
              <a:buFont typeface="Wingdings" panose="05000000000000000000" pitchFamily="2" charset="2"/>
              <a:buChar char="Ø"/>
              <a:tabLst/>
              <a:defRPr/>
            </a:pPr>
            <a:r>
              <a:rPr lang="el-GR" sz="2200" dirty="0">
                <a:solidFill>
                  <a:srgbClr val="7030A0"/>
                </a:solidFill>
              </a:rPr>
              <a:t>Θα πρέπει η Εκκλησία να μπει στο χώρο της δορυφορικής επικοινωνίας;</a:t>
            </a: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endParaRPr lang="el-GR" sz="2200" dirty="0">
              <a:solidFill>
                <a:prstClr val="black"/>
              </a:solidFill>
              <a:latin typeface="Palatino Linotype" pitchFamily="18" charset="0"/>
            </a:endParaRPr>
          </a:p>
          <a:p>
            <a:pPr marL="274320" marR="0" lvl="0" indent="-274320" algn="just" defTabSz="914400" rtl="0" eaLnBrk="1" fontAlgn="auto" latinLnBrk="0" hangingPunct="1">
              <a:lnSpc>
                <a:spcPct val="110000"/>
              </a:lnSpc>
              <a:spcBef>
                <a:spcPts val="580"/>
              </a:spcBef>
              <a:spcAft>
                <a:spcPts val="0"/>
              </a:spcAft>
              <a:buClr>
                <a:srgbClr val="D34817"/>
              </a:buClr>
              <a:buSzPct val="85000"/>
              <a:buFont typeface="Wingdings 2"/>
              <a:buChar char=""/>
              <a:tabLst/>
              <a:defRPr/>
            </a:pPr>
            <a:endParaRPr lang="el-GR" sz="2200" dirty="0">
              <a:solidFill>
                <a:prstClr val="black"/>
              </a:solidFill>
              <a:latin typeface="Palatino Linotype" pitchFamily="18" charset="0"/>
            </a:endParaRPr>
          </a:p>
        </p:txBody>
      </p:sp>
    </p:spTree>
    <p:extLst>
      <p:ext uri="{BB962C8B-B14F-4D97-AF65-F5344CB8AC3E}">
        <p14:creationId xmlns:p14="http://schemas.microsoft.com/office/powerpoint/2010/main" val="2643419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B904B-929F-4EF5-EC68-A9B0354A38AE}"/>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A0C4828F-26F2-67F9-5A6C-30492769E108}"/>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5B9EFD37-0DC5-A742-8303-C9C41171228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249B2AE-863A-2138-EEF1-0D6EF7762382}"/>
              </a:ext>
            </a:extLst>
          </p:cNvPr>
          <p:cNvSpPr txBox="1"/>
          <p:nvPr/>
        </p:nvSpPr>
        <p:spPr>
          <a:xfrm>
            <a:off x="-16200" y="61155"/>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0B2E68D4-A1CE-875C-C54D-FAA2DF616A28}"/>
              </a:ext>
            </a:extLst>
          </p:cNvPr>
          <p:cNvSpPr txBox="1"/>
          <p:nvPr/>
        </p:nvSpPr>
        <p:spPr>
          <a:xfrm>
            <a:off x="-16200" y="1155486"/>
            <a:ext cx="9135000" cy="5229450"/>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r>
              <a:rPr kumimoji="0" lang="el-GR" sz="2400" b="1" i="0" u="none" strike="noStrike" kern="1200" cap="none" spc="0" normalizeH="0" baseline="0" noProof="0" dirty="0">
                <a:ln>
                  <a:noFill/>
                </a:ln>
                <a:solidFill>
                  <a:srgbClr val="0070C0"/>
                </a:solidFill>
                <a:effectLst/>
                <a:uLnTx/>
                <a:uFillTx/>
                <a:ea typeface="+mn-ea"/>
                <a:cs typeface="+mn-cs"/>
              </a:rPr>
              <a:t>Τυπογραφία </a:t>
            </a:r>
            <a:r>
              <a:rPr lang="el-GR" sz="2400" b="1" dirty="0">
                <a:solidFill>
                  <a:srgbClr val="0070C0"/>
                </a:solidFill>
              </a:rPr>
              <a:t>Γ</a:t>
            </a:r>
            <a:r>
              <a:rPr kumimoji="0" lang="el-GR" sz="2400" b="1" i="0" u="none" strike="noStrike" kern="1200" cap="none" spc="0" normalizeH="0" baseline="0" noProof="0" dirty="0" err="1">
                <a:ln>
                  <a:noFill/>
                </a:ln>
                <a:solidFill>
                  <a:srgbClr val="0070C0"/>
                </a:solidFill>
                <a:effectLst/>
                <a:uLnTx/>
                <a:uFillTx/>
                <a:ea typeface="+mn-ea"/>
                <a:cs typeface="+mn-cs"/>
              </a:rPr>
              <a:t>ουτεμβέργιου</a:t>
            </a:r>
            <a:r>
              <a:rPr kumimoji="0" lang="el-GR" sz="2400" b="0" i="0" u="none" strike="noStrike" kern="1200" cap="none" spc="0" normalizeH="0" baseline="0" noProof="0" dirty="0">
                <a:ln>
                  <a:noFill/>
                </a:ln>
                <a:solidFill>
                  <a:srgbClr val="0070C0"/>
                </a:solidFill>
                <a:effectLst/>
                <a:uLnTx/>
                <a:uFillTx/>
                <a:ea typeface="+mn-ea"/>
                <a:cs typeface="+mn-cs"/>
              </a:rPr>
              <a:t>: η Εκκλησία εξέδωσε τη Βίβλο </a:t>
            </a:r>
            <a:r>
              <a:rPr kumimoji="0" lang="el-GR" sz="2400" b="0" i="0" u="none" strike="noStrike" kern="1200" cap="none" spc="0" normalizeH="0" baseline="0" noProof="0" dirty="0">
                <a:ln>
                  <a:noFill/>
                </a:ln>
                <a:solidFill>
                  <a:srgbClr val="0070C0"/>
                </a:solidFill>
                <a:effectLst/>
                <a:uLnTx/>
                <a:uFillTx/>
                <a:latin typeface="Calibri"/>
                <a:ea typeface="+mn-ea"/>
                <a:cs typeface="+mn-cs"/>
              </a:rPr>
              <a:t>μεταφρασμένη σε 2500 γλώσσες και διαλέκτους </a:t>
            </a:r>
            <a:r>
              <a:rPr kumimoji="0" lang="el-GR" sz="2400" b="0" i="0" u="none" strike="noStrike" kern="1200" cap="none" spc="0" normalizeH="0" baseline="0" noProof="0" dirty="0">
                <a:ln>
                  <a:noFill/>
                </a:ln>
                <a:solidFill>
                  <a:srgbClr val="0070C0"/>
                </a:solidFill>
                <a:effectLst/>
                <a:uLnTx/>
                <a:uFillTx/>
                <a:ea typeface="+mn-ea"/>
                <a:cs typeface="+mn-cs"/>
              </a:rPr>
              <a:t>και άλλα εκκλησιαστικά βιβλία (κατηχήσεις, λειτουργικά βιβλία)=&gt; </a:t>
            </a:r>
          </a:p>
          <a:p>
            <a:pPr marL="274320" marR="0" lvl="0" indent="-274320" algn="just" defTabSz="914400" rtl="0" eaLnBrk="1" fontAlgn="auto" latinLnBrk="0" hangingPunct="1">
              <a:lnSpc>
                <a:spcPct val="120000"/>
              </a:lnSpc>
              <a:spcBef>
                <a:spcPts val="580"/>
              </a:spcBef>
              <a:spcAft>
                <a:spcPts val="0"/>
              </a:spcAft>
              <a:buClr>
                <a:srgbClr val="D34817"/>
              </a:buClr>
              <a:buSzPct val="85000"/>
              <a:buFont typeface="Wingdings 2"/>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Πιο γρήγορη επαφή με τις θεόπνευστες αλήθειες.</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r>
              <a:rPr kumimoji="0" lang="el-GR" sz="2400" b="1" i="0" u="none" strike="noStrike" kern="1200" cap="none" spc="0" normalizeH="0" baseline="0" noProof="0" dirty="0">
                <a:ln>
                  <a:noFill/>
                </a:ln>
                <a:solidFill>
                  <a:srgbClr val="0070C0"/>
                </a:solidFill>
                <a:effectLst/>
                <a:uLnTx/>
                <a:uFillTx/>
                <a:ea typeface="+mn-ea"/>
                <a:cs typeface="+mn-cs"/>
              </a:rPr>
              <a:t>Τυπογραφία</a:t>
            </a:r>
            <a:r>
              <a:rPr kumimoji="0" lang="el-GR" sz="2400" b="0" i="0" u="none" strike="noStrike" kern="1200" cap="none" spc="0" normalizeH="0" baseline="0" noProof="0" dirty="0">
                <a:ln>
                  <a:noFill/>
                </a:ln>
                <a:solidFill>
                  <a:srgbClr val="0070C0"/>
                </a:solidFill>
                <a:effectLst/>
                <a:uLnTx/>
                <a:uFillTx/>
                <a:ea typeface="+mn-ea"/>
                <a:cs typeface="+mn-cs"/>
              </a:rPr>
              <a:t>=&gt; εξύψωση πνευματικής στάθμης ευρύτερο χριστιανισμού, γένους </a:t>
            </a: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λλήνων</a:t>
            </a:r>
            <a:r>
              <a:rPr lang="el-GR" sz="2400" dirty="0">
                <a:solidFill>
                  <a:srgbClr val="0070C0"/>
                </a:solidFill>
              </a:rPr>
              <a:t>.</a:t>
            </a:r>
          </a:p>
          <a:p>
            <a:pPr marL="342900" marR="0" lvl="0" indent="-342900" algn="just"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v"/>
              <a:tabLst/>
              <a:defRPr/>
            </a:pPr>
            <a:r>
              <a:rPr kumimoji="0" lang="el-GR" sz="2400" b="1" i="0" u="none" strike="noStrike" kern="1200" cap="none" spc="0" normalizeH="0" baseline="0" noProof="0" dirty="0">
                <a:ln>
                  <a:noFill/>
                </a:ln>
                <a:solidFill>
                  <a:srgbClr val="0070C0"/>
                </a:solidFill>
                <a:effectLst/>
                <a:uLnTx/>
                <a:uFillTx/>
                <a:ea typeface="+mn-ea"/>
                <a:cs typeface="+mn-cs"/>
              </a:rPr>
              <a:t>Εποχή μέσων ενημέρωσης </a:t>
            </a:r>
            <a:r>
              <a:rPr kumimoji="0" lang="el-GR" sz="2400" b="0" i="0" u="none" strike="noStrike" kern="1200" cap="none" spc="0" normalizeH="0" baseline="0" noProof="0" dirty="0">
                <a:ln>
                  <a:noFill/>
                </a:ln>
                <a:solidFill>
                  <a:srgbClr val="0070C0"/>
                </a:solidFill>
                <a:effectLst/>
                <a:uLnTx/>
                <a:uFillTx/>
                <a:ea typeface="+mn-ea"/>
                <a:cs typeface="+mn-cs"/>
              </a:rPr>
              <a:t>: η Εκκλησία καλείται να σταθεί απέναντι στις νέες δυνατότητες επικοινωνίας με σεβασμό, να τις γνωρίσει, να τις χρησιμοποιήσει, να αναπτύξει κοινοκτημοσύνη μελών, να ευαισθητοποιήσει αναποφάσιστους, μοναχικούς</a:t>
            </a:r>
            <a:r>
              <a:rPr lang="el-GR" sz="2400" dirty="0">
                <a:solidFill>
                  <a:srgbClr val="0070C0"/>
                </a:solidFill>
              </a:rPr>
              <a:t>, ασθενείς, ανθρώπους με έλλειμμα αγάπης.</a:t>
            </a: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13332123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646DC-5C13-4F5C-C051-8BAE608FD3C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F89AE54A-266D-09C5-9300-2E4E59B9EF2B}"/>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B79B3B0E-7EA7-3758-452C-67C23F564F34}"/>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810E5B16-7B1D-0999-B11D-070B35EFF524}"/>
              </a:ext>
            </a:extLst>
          </p:cNvPr>
          <p:cNvSpPr txBox="1"/>
          <p:nvPr/>
        </p:nvSpPr>
        <p:spPr>
          <a:xfrm>
            <a:off x="37080" y="0"/>
            <a:ext cx="9106200" cy="996462"/>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665929C9-F6AA-04C5-6C8C-BD3135926F5D}"/>
              </a:ext>
            </a:extLst>
          </p:cNvPr>
          <p:cNvSpPr txBox="1"/>
          <p:nvPr/>
        </p:nvSpPr>
        <p:spPr>
          <a:xfrm>
            <a:off x="9000" y="1190655"/>
            <a:ext cx="9135000" cy="5229450"/>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lang="el-GR" sz="2400" dirty="0">
                <a:solidFill>
                  <a:srgbClr val="0070C0"/>
                </a:solidFill>
              </a:rPr>
              <a:t>Μ</a:t>
            </a:r>
            <a:r>
              <a:rPr kumimoji="0" lang="el-GR" sz="2400" b="0" i="0" u="none" strike="noStrike" kern="1200" cap="none" spc="0" normalizeH="0" baseline="0" noProof="0" dirty="0">
                <a:ln>
                  <a:noFill/>
                </a:ln>
                <a:solidFill>
                  <a:srgbClr val="0070C0"/>
                </a:solidFill>
                <a:effectLst/>
                <a:uLnTx/>
                <a:uFillTx/>
                <a:ea typeface="+mn-ea"/>
                <a:cs typeface="+mn-cs"/>
              </a:rPr>
              <a:t>ε τα μέσα μαζικής επικοινωνίας η Εκκλησία μπορεί να γίνει </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     σύγχρονο ψυχοπαιδαγωγικό κέντρο για διακονία και </a:t>
            </a:r>
            <a:r>
              <a:rPr kumimoji="0" lang="el-GR" sz="2400" b="0" i="0" u="none" strike="noStrike" kern="1200" cap="none" spc="0" normalizeH="0" baseline="0" noProof="0" dirty="0" err="1">
                <a:ln>
                  <a:noFill/>
                </a:ln>
                <a:solidFill>
                  <a:srgbClr val="0070C0"/>
                </a:solidFill>
                <a:effectLst/>
                <a:uLnTx/>
                <a:uFillTx/>
                <a:ea typeface="+mn-ea"/>
                <a:cs typeface="+mn-cs"/>
              </a:rPr>
              <a:t>διαποίμανση</a:t>
            </a:r>
            <a:r>
              <a:rPr kumimoji="0" lang="el-GR" sz="2400" b="0" i="0" u="none" strike="noStrike" kern="1200" cap="none" spc="0" normalizeH="0" baseline="0" noProof="0" dirty="0">
                <a:ln>
                  <a:noFill/>
                </a:ln>
                <a:solidFill>
                  <a:srgbClr val="0070C0"/>
                </a:solidFill>
                <a:effectLst/>
                <a:uLnTx/>
                <a:uFillTx/>
                <a:ea typeface="+mn-ea"/>
                <a:cs typeface="+mn-cs"/>
              </a:rPr>
              <a:t>      πιστών. </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ea typeface="+mn-ea"/>
                <a:cs typeface="+mn-cs"/>
              </a:rPr>
              <a:t>Σε εθνικό επίπεδο </a:t>
            </a:r>
            <a:r>
              <a:rPr lang="el-GR" sz="2400" dirty="0">
                <a:solidFill>
                  <a:srgbClr val="0070C0"/>
                </a:solidFill>
              </a:rPr>
              <a:t>π</a:t>
            </a:r>
            <a:r>
              <a:rPr kumimoji="0" lang="el-GR" sz="2400" b="0" i="0" u="none" strike="noStrike" kern="1200" cap="none" spc="0" normalizeH="0" baseline="0" noProof="0" dirty="0" err="1">
                <a:ln>
                  <a:noFill/>
                </a:ln>
                <a:solidFill>
                  <a:srgbClr val="0070C0"/>
                </a:solidFill>
                <a:effectLst/>
                <a:uLnTx/>
                <a:uFillTx/>
                <a:ea typeface="+mn-ea"/>
                <a:cs typeface="+mn-cs"/>
              </a:rPr>
              <a:t>αρέχεται</a:t>
            </a:r>
            <a:r>
              <a:rPr kumimoji="0" lang="el-GR" sz="2400" b="0" i="0" u="none" strike="noStrike" kern="1200" cap="none" spc="0" normalizeH="0" baseline="0" noProof="0" dirty="0">
                <a:ln>
                  <a:noFill/>
                </a:ln>
                <a:solidFill>
                  <a:srgbClr val="0070C0"/>
                </a:solidFill>
                <a:effectLst/>
                <a:uLnTx/>
                <a:uFillTx/>
                <a:ea typeface="+mn-ea"/>
                <a:cs typeface="+mn-cs"/>
              </a:rPr>
              <a:t> ουσιαστική βοήθεια στον άνθρωπο.</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lang="el-GR" sz="2400" dirty="0">
                <a:solidFill>
                  <a:srgbClr val="0070C0"/>
                </a:solidFill>
              </a:rPr>
              <a:t>Ρε</a:t>
            </a:r>
            <a:r>
              <a:rPr kumimoji="0" lang="el-GR" sz="2400" b="0" i="0" u="none" strike="noStrike" kern="1200" cap="none" spc="0" normalizeH="0" baseline="0" noProof="0" dirty="0" err="1">
                <a:ln>
                  <a:noFill/>
                </a:ln>
                <a:solidFill>
                  <a:srgbClr val="0070C0"/>
                </a:solidFill>
                <a:effectLst/>
                <a:uLnTx/>
                <a:uFillTx/>
                <a:ea typeface="+mn-ea"/>
                <a:cs typeface="+mn-cs"/>
              </a:rPr>
              <a:t>αλιστική</a:t>
            </a:r>
            <a:r>
              <a:rPr kumimoji="0" lang="el-GR" sz="2400" b="0" i="0" u="none" strike="noStrike" kern="1200" cap="none" spc="0" normalizeH="0" baseline="0" noProof="0" dirty="0">
                <a:ln>
                  <a:noFill/>
                </a:ln>
                <a:solidFill>
                  <a:srgbClr val="0070C0"/>
                </a:solidFill>
                <a:effectLst/>
                <a:uLnTx/>
                <a:uFillTx/>
                <a:ea typeface="+mn-ea"/>
                <a:cs typeface="+mn-cs"/>
              </a:rPr>
              <a:t> εκκλησιαστική </a:t>
            </a:r>
            <a:r>
              <a:rPr lang="el-GR" sz="2400" dirty="0" err="1">
                <a:solidFill>
                  <a:srgbClr val="0070C0"/>
                </a:solidFill>
              </a:rPr>
              <a:t>πο</a:t>
            </a:r>
            <a:r>
              <a:rPr kumimoji="0" lang="el-GR" sz="2400" b="0" i="0" u="none" strike="noStrike" kern="1200" cap="none" spc="0" normalizeH="0" baseline="0" noProof="0" dirty="0" err="1">
                <a:ln>
                  <a:noFill/>
                </a:ln>
                <a:solidFill>
                  <a:srgbClr val="0070C0"/>
                </a:solidFill>
                <a:effectLst/>
                <a:uLnTx/>
                <a:uFillTx/>
                <a:ea typeface="+mn-ea"/>
                <a:cs typeface="+mn-cs"/>
              </a:rPr>
              <a:t>λιτική</a:t>
            </a:r>
            <a:r>
              <a:rPr kumimoji="0" lang="el-GR" sz="2400" b="0" i="0" u="none" strike="noStrike" kern="1200" cap="none" spc="0" normalizeH="0" baseline="0" noProof="0" dirty="0">
                <a:ln>
                  <a:noFill/>
                </a:ln>
                <a:solidFill>
                  <a:srgbClr val="0070C0"/>
                </a:solidFill>
                <a:effectLst/>
                <a:uLnTx/>
                <a:uFillTx/>
                <a:ea typeface="+mn-ea"/>
                <a:cs typeface="+mn-cs"/>
              </a:rPr>
              <a:t> =&gt; ερμηνεία αρχών και νόμων αδελφικής κοινοκτημοσύνης: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ea typeface="+mn-ea"/>
                <a:cs typeface="+mn-cs"/>
              </a:rPr>
              <a:t>Ανιδιοτελείς αγώνες για τα προβλήματα μειονοτήτων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υπεράσπιση ανθρώπινων δικαιωμάτων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κριτική στάση έναντι ιδεολογιών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παραθρησκειών</a:t>
            </a:r>
            <a:r>
              <a:rPr kumimoji="0" lang="el-GR" sz="2400" b="0" i="0" u="none" strike="noStrike" kern="1200" cap="none" spc="0" normalizeH="0" baseline="0" noProof="0" dirty="0">
                <a:ln>
                  <a:noFill/>
                </a:ln>
                <a:solidFill>
                  <a:srgbClr val="0070C0"/>
                </a:solidFill>
                <a:effectLst/>
                <a:uLnTx/>
                <a:uFillTx/>
                <a:latin typeface="Calibri"/>
                <a:ea typeface="+mn-ea"/>
                <a:cs typeface="+mn-cs"/>
              </a:rPr>
              <a:t>, σύγχρονων  καταστροφικών θεωριών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endParaRPr kumimoji="0" lang="el-GR" sz="2400" b="0" i="0" u="none" strike="noStrike" kern="1200" cap="none" spc="0" normalizeH="0" baseline="0" noProof="0" dirty="0">
              <a:ln>
                <a:noFill/>
              </a:ln>
              <a:solidFill>
                <a:srgbClr val="0070C0"/>
              </a:solidFill>
              <a:effectLst/>
              <a:uLnTx/>
              <a:uFillTx/>
              <a:latin typeface="Calibri"/>
              <a:ea typeface="+mn-ea"/>
              <a:cs typeface="+mn-cs"/>
            </a:endParaRPr>
          </a:p>
        </p:txBody>
      </p:sp>
    </p:spTree>
    <p:extLst>
      <p:ext uri="{BB962C8B-B14F-4D97-AF65-F5344CB8AC3E}">
        <p14:creationId xmlns:p14="http://schemas.microsoft.com/office/powerpoint/2010/main" val="24626683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BD404-A912-F6F9-DFCB-C07ED9C4EC0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5D179181-B9D9-7863-902A-7B5AEA77F26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FAB2F341-7725-0790-F008-0431C08BE898}"/>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3BAB06B-A27E-E9A3-31F9-0210EDF30CA0}"/>
              </a:ext>
            </a:extLst>
          </p:cNvPr>
          <p:cNvSpPr txBox="1"/>
          <p:nvPr/>
        </p:nvSpPr>
        <p:spPr>
          <a:xfrm>
            <a:off x="37080" y="-1"/>
            <a:ext cx="9106200" cy="979639"/>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04F78098-3F4B-88D3-2F55-EDBE81EE28A9}"/>
              </a:ext>
            </a:extLst>
          </p:cNvPr>
          <p:cNvSpPr txBox="1"/>
          <p:nvPr/>
        </p:nvSpPr>
        <p:spPr>
          <a:xfrm>
            <a:off x="37080" y="979638"/>
            <a:ext cx="9135000" cy="5573561"/>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q"/>
              <a:tabLst/>
              <a:defRPr/>
            </a:pPr>
            <a:r>
              <a:rPr lang="el-GR" sz="2400" b="1" dirty="0">
                <a:solidFill>
                  <a:srgbClr val="7030A0"/>
                </a:solidFill>
              </a:rPr>
              <a:t>Πεντηκοστή</a:t>
            </a:r>
            <a:r>
              <a:rPr lang="el-GR" sz="2400" dirty="0">
                <a:solidFill>
                  <a:srgbClr val="0070C0"/>
                </a:solidFill>
              </a:rPr>
              <a:t> = γενέθλια ημέρα Εκκλησίας, φανερώνει ότι η δυνατότητα επικοινωνίας είναι ένα από τα χαρίσματα που εμφορούνται από το Άγιο Πνεύμα.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q"/>
              <a:tabLst/>
              <a:defRPr/>
            </a:pPr>
            <a:r>
              <a:rPr lang="el-GR" sz="2400" dirty="0">
                <a:solidFill>
                  <a:srgbClr val="7030A0"/>
                </a:solidFill>
              </a:rPr>
              <a:t>Άνθρωπος </a:t>
            </a:r>
            <a:r>
              <a:rPr lang="el-GR" sz="2400" dirty="0" err="1">
                <a:solidFill>
                  <a:srgbClr val="7030A0"/>
                </a:solidFill>
              </a:rPr>
              <a:t>πνευματέμορφος</a:t>
            </a:r>
            <a:r>
              <a:rPr lang="el-GR" sz="2400" dirty="0">
                <a:solidFill>
                  <a:srgbClr val="7030A0"/>
                </a:solidFill>
              </a:rPr>
              <a:t> </a:t>
            </a:r>
            <a:r>
              <a:rPr lang="el-GR" sz="2400" dirty="0">
                <a:solidFill>
                  <a:srgbClr val="0070C0"/>
                </a:solidFill>
              </a:rPr>
              <a:t>καταλαβαίνει τη γλώσσα του συνανθρώπου, τις πιο βαθιές επιθυμίες του = στόχος επικοινωνίας Εκκλησίας.</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Wingdings" panose="05000000000000000000" pitchFamily="2" charset="2"/>
              <a:buChar char="q"/>
              <a:tabLst/>
              <a:defRPr/>
            </a:pPr>
            <a:r>
              <a:rPr lang="el-GR" sz="2400" b="1" dirty="0">
                <a:solidFill>
                  <a:srgbClr val="7030A0"/>
                </a:solidFill>
              </a:rPr>
              <a:t>Σύγχυση στην ανθρώπινη επικοινωνία</a:t>
            </a:r>
            <a:r>
              <a:rPr lang="el-GR" sz="2400" dirty="0">
                <a:solidFill>
                  <a:srgbClr val="0070C0"/>
                </a:solidFill>
              </a:rPr>
              <a:t> = σύγχρονη Βαβέλ:</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ειδωλοποίηση εαυτού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απώλεια πνεύματος θεού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απώλεια κατανόησης γλώσσας συνανθρώπου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αν ο άνθρωπος δεν αστοχούσε θα υπήρχε μια γλώσσα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endParaRPr lang="el-GR" sz="2400" dirty="0">
              <a:solidFill>
                <a:srgbClr val="0070C0"/>
              </a:solidFill>
            </a:endParaRPr>
          </a:p>
        </p:txBody>
      </p:sp>
    </p:spTree>
    <p:extLst>
      <p:ext uri="{BB962C8B-B14F-4D97-AF65-F5344CB8AC3E}">
        <p14:creationId xmlns:p14="http://schemas.microsoft.com/office/powerpoint/2010/main" val="1097132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 name="object 2"/>
          <p:cNvPicPr/>
          <p:nvPr/>
        </p:nvPicPr>
        <p:blipFill>
          <a:blip r:embed="rId2"/>
          <a:stretch/>
        </p:blipFill>
        <p:spPr>
          <a:xfrm>
            <a:off x="0" y="0"/>
            <a:ext cx="9143280" cy="6857280"/>
          </a:xfrm>
          <a:prstGeom prst="rect">
            <a:avLst/>
          </a:prstGeom>
          <a:noFill/>
          <a:ln w="0">
            <a:noFill/>
          </a:ln>
        </p:spPr>
      </p:pic>
      <p:sp>
        <p:nvSpPr>
          <p:cNvPr id="57" name="11 - TextBox"/>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defTabSz="914400">
              <a:lnSpc>
                <a:spcPct val="100000"/>
              </a:lnSpc>
            </a:pPr>
            <a:endParaRPr lang="el-GR" sz="1800" b="0" u="none" strike="noStrike">
              <a:solidFill>
                <a:srgbClr val="000000"/>
              </a:solidFill>
              <a:uFillTx/>
              <a:latin typeface="Arial"/>
            </a:endParaRPr>
          </a:p>
        </p:txBody>
      </p:sp>
      <p:sp>
        <p:nvSpPr>
          <p:cNvPr id="58" name="TextBox 57"/>
          <p:cNvSpPr txBox="1"/>
          <p:nvPr/>
        </p:nvSpPr>
        <p:spPr>
          <a:xfrm>
            <a:off x="268940" y="134470"/>
            <a:ext cx="8874339" cy="723769"/>
          </a:xfrm>
          <a:prstGeom prst="rect">
            <a:avLst/>
          </a:prstGeom>
          <a:noFill/>
          <a:ln w="0">
            <a:noFill/>
          </a:ln>
        </p:spPr>
        <p:txBody>
          <a:bodyPr lIns="90000" tIns="45000" rIns="90000" bIns="45000" anchor="t">
            <a:noAutofit/>
          </a:bodyPr>
          <a:lstStyle/>
          <a:p>
            <a:pPr algn="ctr"/>
            <a:endParaRPr lang="el-GR" sz="2400" b="1" u="none" strike="noStrike" dirty="0">
              <a:solidFill>
                <a:srgbClr val="FFFFFF"/>
              </a:solidFill>
              <a:uFillTx/>
              <a:latin typeface="Arial"/>
            </a:endParaRPr>
          </a:p>
        </p:txBody>
      </p:sp>
      <p:sp>
        <p:nvSpPr>
          <p:cNvPr id="59" name="TextBox 58"/>
          <p:cNvSpPr txBox="1"/>
          <p:nvPr/>
        </p:nvSpPr>
        <p:spPr>
          <a:xfrm>
            <a:off x="0" y="1395046"/>
            <a:ext cx="9135000" cy="4959411"/>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Λατρευτική ζωή Εκκλησίας</a:t>
            </a:r>
            <a:r>
              <a:rPr lang="el-GR" altLang="el-GR" sz="2400" dirty="0">
                <a:solidFill>
                  <a:srgbClr val="0070C0"/>
                </a:solidFill>
              </a:rPr>
              <a:t>= κέντρο πνευματικής ζωής χριστιανού.</a:t>
            </a: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Ι. Χρυσόστομος: «τότε </a:t>
            </a:r>
            <a:r>
              <a:rPr lang="el-GR" altLang="el-GR" sz="2400" dirty="0" err="1">
                <a:solidFill>
                  <a:srgbClr val="0070C0"/>
                </a:solidFill>
              </a:rPr>
              <a:t>πληρούται</a:t>
            </a:r>
            <a:r>
              <a:rPr lang="el-GR" altLang="el-GR" sz="2400" dirty="0">
                <a:solidFill>
                  <a:srgbClr val="0070C0"/>
                </a:solidFill>
              </a:rPr>
              <a:t> η κεφαλή, ότε τέλειον σώμα γίνεται, όταν ομού πάντες </a:t>
            </a:r>
            <a:r>
              <a:rPr lang="el-GR" altLang="el-GR" sz="2400" dirty="0" err="1">
                <a:solidFill>
                  <a:srgbClr val="0070C0"/>
                </a:solidFill>
              </a:rPr>
              <a:t>ώμεν</a:t>
            </a:r>
            <a:r>
              <a:rPr lang="el-GR" altLang="el-GR" sz="2400" dirty="0">
                <a:solidFill>
                  <a:srgbClr val="0070C0"/>
                </a:solidFill>
              </a:rPr>
              <a:t> συνημμένοι και </a:t>
            </a:r>
            <a:r>
              <a:rPr lang="el-GR" altLang="el-GR" sz="2400" dirty="0" err="1">
                <a:solidFill>
                  <a:srgbClr val="0070C0"/>
                </a:solidFill>
              </a:rPr>
              <a:t>συγκεκολλημένοι</a:t>
            </a:r>
            <a:r>
              <a:rPr lang="el-GR" altLang="el-GR" sz="2400" dirty="0">
                <a:solidFill>
                  <a:srgbClr val="0070C0"/>
                </a:solidFill>
              </a:rPr>
              <a:t>» (</a:t>
            </a:r>
            <a:r>
              <a:rPr lang="en-US" altLang="el-GR" sz="2400" dirty="0">
                <a:solidFill>
                  <a:srgbClr val="0070C0"/>
                </a:solidFill>
              </a:rPr>
              <a:t>PG 62,29).</a:t>
            </a:r>
          </a:p>
          <a:p>
            <a:pPr marR="0" lvl="0" algn="l" defTabSz="914400" rtl="0" eaLnBrk="1" fontAlgn="base" latinLnBrk="0" hangingPunct="1">
              <a:lnSpc>
                <a:spcPct val="100000"/>
              </a:lnSpc>
              <a:spcBef>
                <a:spcPts val="575"/>
              </a:spcBef>
              <a:spcAft>
                <a:spcPct val="0"/>
              </a:spcAft>
              <a:buClr>
                <a:srgbClr val="D34817"/>
              </a:buClr>
              <a:buSzPct val="85000"/>
              <a:tabLst/>
              <a:defRPr/>
            </a:pPr>
            <a:endParaRPr lang="en-US" altLang="el-GR" sz="2400" dirty="0">
              <a:solidFill>
                <a:srgbClr val="0070C0"/>
              </a:solidFill>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Παιδική Θεία Λειτουργία στην Ορθόδοξη Εκκλησία:  </a:t>
            </a:r>
          </a:p>
          <a:p>
            <a:pPr marL="457200" marR="0" lvl="0" indent="-457200" algn="l" defTabSz="914400" rtl="0" eaLnBrk="1" fontAlgn="base" latinLnBrk="0" hangingPunct="1">
              <a:lnSpc>
                <a:spcPct val="100000"/>
              </a:lnSpc>
              <a:spcBef>
                <a:spcPts val="575"/>
              </a:spcBef>
              <a:spcAft>
                <a:spcPct val="0"/>
              </a:spcAft>
              <a:buClr>
                <a:srgbClr val="D34817"/>
              </a:buClr>
              <a:buSzPct val="85000"/>
              <a:buAutoNum type="arabicPeriod"/>
              <a:tabLst/>
              <a:defRPr/>
            </a:pPr>
            <a:r>
              <a:rPr lang="el-GR" altLang="el-GR" sz="2400" dirty="0">
                <a:solidFill>
                  <a:srgbClr val="0070C0"/>
                </a:solidFill>
              </a:rPr>
              <a:t>Για μαθητές πρωτοβάθμιας και δευτεροβάθμιας και επαγγελματικής εκπαίδευσης, </a:t>
            </a:r>
            <a:r>
              <a:rPr lang="el-GR" altLang="el-GR" sz="2400" dirty="0" err="1">
                <a:solidFill>
                  <a:srgbClr val="0070C0"/>
                </a:solidFill>
              </a:rPr>
              <a:t>τροφίμους</a:t>
            </a:r>
            <a:r>
              <a:rPr lang="el-GR" altLang="el-GR" sz="2400" dirty="0">
                <a:solidFill>
                  <a:srgbClr val="0070C0"/>
                </a:solidFill>
              </a:rPr>
              <a:t> ιδρυμάτων.</a:t>
            </a:r>
          </a:p>
          <a:p>
            <a:pPr marL="457200" marR="0" lvl="0" indent="-457200" algn="l" defTabSz="914400" rtl="0" eaLnBrk="1" fontAlgn="base" latinLnBrk="0" hangingPunct="1">
              <a:lnSpc>
                <a:spcPct val="100000"/>
              </a:lnSpc>
              <a:spcBef>
                <a:spcPts val="575"/>
              </a:spcBef>
              <a:spcAft>
                <a:spcPct val="0"/>
              </a:spcAft>
              <a:buClr>
                <a:srgbClr val="D34817"/>
              </a:buClr>
              <a:buSzPct val="85000"/>
              <a:buAutoNum type="arabicPeriod"/>
              <a:tabLst/>
              <a:defRPr/>
            </a:pPr>
            <a:r>
              <a:rPr lang="el-GR" altLang="el-GR" sz="2400" dirty="0">
                <a:solidFill>
                  <a:srgbClr val="0070C0"/>
                </a:solidFill>
              </a:rPr>
              <a:t>για μαθητές ενοριακής κατήχησης και χριστιανικών ομάδων.</a:t>
            </a:r>
          </a:p>
          <a:p>
            <a:pPr marL="457200" marR="0" lvl="0" indent="-457200" algn="l" defTabSz="914400" rtl="0" eaLnBrk="1" fontAlgn="base" latinLnBrk="0" hangingPunct="1">
              <a:lnSpc>
                <a:spcPct val="100000"/>
              </a:lnSpc>
              <a:spcBef>
                <a:spcPts val="575"/>
              </a:spcBef>
              <a:spcAft>
                <a:spcPct val="0"/>
              </a:spcAft>
              <a:buClr>
                <a:srgbClr val="D34817"/>
              </a:buClr>
              <a:buSzPct val="85000"/>
              <a:buAutoNum type="arabicPeriod"/>
              <a:tabLst/>
              <a:defRPr/>
            </a:pPr>
            <a:r>
              <a:rPr lang="el-GR" altLang="el-GR" sz="2400" dirty="0">
                <a:solidFill>
                  <a:srgbClr val="0070C0"/>
                </a:solidFill>
              </a:rPr>
              <a:t>για παιδιά προσχολικής ηλικίας.</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p:txBody>
      </p:sp>
      <p:sp>
        <p:nvSpPr>
          <p:cNvPr id="3" name="TextBox 2">
            <a:extLst>
              <a:ext uri="{FF2B5EF4-FFF2-40B4-BE49-F238E27FC236}">
                <a16:creationId xmlns:a16="http://schemas.microsoft.com/office/drawing/2014/main" id="{6F718996-DE1B-7660-223C-69170310A552}"/>
              </a:ext>
            </a:extLst>
          </p:cNvPr>
          <p:cNvSpPr txBox="1"/>
          <p:nvPr/>
        </p:nvSpPr>
        <p:spPr>
          <a:xfrm>
            <a:off x="268940" y="134470"/>
            <a:ext cx="7993800" cy="954107"/>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 Η «παιδική θεία λειτουργία» ως μέσο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BA3837-BAA2-A3D3-5150-7DF12BD6FDB2}"/>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95D2589-F03A-7DEE-278B-55EE6DDA8C2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AC685D2-4C3E-9C3F-E77B-63A93F5C6783}"/>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E28962A-5ECC-B9AF-CF54-BA574E5844E7}"/>
              </a:ext>
            </a:extLst>
          </p:cNvPr>
          <p:cNvSpPr txBox="1"/>
          <p:nvPr/>
        </p:nvSpPr>
        <p:spPr>
          <a:xfrm>
            <a:off x="37080" y="-1"/>
            <a:ext cx="9106200" cy="1055077"/>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E74CFFBA-677D-EAA1-7E00-66FD5A3675A1}"/>
              </a:ext>
            </a:extLst>
          </p:cNvPr>
          <p:cNvSpPr txBox="1"/>
          <p:nvPr/>
        </p:nvSpPr>
        <p:spPr>
          <a:xfrm>
            <a:off x="9000" y="1055076"/>
            <a:ext cx="9135000" cy="5603632"/>
          </a:xfrm>
          <a:prstGeom prst="rect">
            <a:avLst/>
          </a:prstGeom>
          <a:noFill/>
          <a:ln w="0">
            <a:noFill/>
          </a:ln>
        </p:spPr>
        <p:txBody>
          <a:bodyPr lIns="90000" tIns="45000" rIns="90000" bIns="45000" anchor="t">
            <a:noAutofit/>
          </a:bodyPr>
          <a:lstStyle/>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Ανθρώπινος εγωκεντρισμός </a:t>
            </a:r>
            <a:r>
              <a:rPr kumimoji="0" lang="el-GR" sz="2400" b="0" i="0" u="none" strike="noStrike" kern="1200" cap="none" spc="0" normalizeH="0" baseline="0" noProof="0" dirty="0">
                <a:ln>
                  <a:noFill/>
                </a:ln>
                <a:solidFill>
                  <a:srgbClr val="0070C0"/>
                </a:solidFill>
                <a:effectLst/>
                <a:uLnTx/>
                <a:uFillTx/>
                <a:ea typeface="+mn-ea"/>
                <a:cs typeface="+mn-cs"/>
              </a:rPr>
              <a:t>=&gt; δυσκολία επικοινωνίας και εμπιστοσύνης.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Σύγχρονη τεχνολογία επικοινωνίας</a:t>
            </a:r>
            <a:r>
              <a:rPr kumimoji="0" lang="el-GR" sz="2400" b="0" i="0" u="none" strike="noStrike" kern="1200" cap="none" spc="0" normalizeH="0" baseline="0" noProof="0" dirty="0">
                <a:ln>
                  <a:noFill/>
                </a:ln>
                <a:solidFill>
                  <a:srgbClr val="0070C0"/>
                </a:solidFill>
                <a:effectLst/>
                <a:uLnTx/>
                <a:uFillTx/>
                <a:ea typeface="+mn-ea"/>
                <a:cs typeface="+mn-cs"/>
              </a:rPr>
              <a:t>, όμως </a:t>
            </a:r>
            <a:r>
              <a:rPr lang="el-GR" sz="2400" dirty="0">
                <a:solidFill>
                  <a:srgbClr val="0070C0"/>
                </a:solidFill>
              </a:rPr>
              <a:t>έ</a:t>
            </a:r>
            <a:r>
              <a:rPr kumimoji="0" lang="el-GR" sz="2400" b="0" i="0" u="none" strike="noStrike" kern="1200" cap="none" spc="0" normalizeH="0" baseline="0" noProof="0" dirty="0" err="1">
                <a:ln>
                  <a:noFill/>
                </a:ln>
                <a:solidFill>
                  <a:srgbClr val="0070C0"/>
                </a:solidFill>
                <a:effectLst/>
                <a:uLnTx/>
                <a:uFillTx/>
                <a:ea typeface="+mn-ea"/>
                <a:cs typeface="+mn-cs"/>
              </a:rPr>
              <a:t>λλειψη</a:t>
            </a:r>
            <a:r>
              <a:rPr kumimoji="0" lang="el-GR" sz="2400" b="0" i="0" u="none" strike="noStrike" kern="1200" cap="none" spc="0" normalizeH="0" baseline="0" noProof="0" dirty="0">
                <a:ln>
                  <a:noFill/>
                </a:ln>
                <a:solidFill>
                  <a:srgbClr val="0070C0"/>
                </a:solidFill>
                <a:effectLst/>
                <a:uLnTx/>
                <a:uFillTx/>
                <a:ea typeface="+mn-ea"/>
                <a:cs typeface="+mn-cs"/>
              </a:rPr>
              <a:t> κοινωνίας και ενότητας.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Πνεύμα Χριστού </a:t>
            </a:r>
            <a:r>
              <a:rPr kumimoji="0" lang="el-GR" sz="2400" b="0" i="0" u="none" strike="noStrike" kern="1200" cap="none" spc="0" normalizeH="0" baseline="0" noProof="0" dirty="0">
                <a:ln>
                  <a:noFill/>
                </a:ln>
                <a:solidFill>
                  <a:srgbClr val="0070C0"/>
                </a:solidFill>
                <a:effectLst/>
                <a:uLnTx/>
                <a:uFillTx/>
                <a:ea typeface="+mn-ea"/>
                <a:cs typeface="+mn-cs"/>
              </a:rPr>
              <a:t>ενώνει τα </a:t>
            </a:r>
            <a:r>
              <a:rPr kumimoji="0" lang="el-GR" sz="2400" b="0" i="0" u="none" strike="noStrike" kern="1200" cap="none" spc="0" normalizeH="0" baseline="0" noProof="0" dirty="0" err="1">
                <a:ln>
                  <a:noFill/>
                </a:ln>
                <a:solidFill>
                  <a:srgbClr val="0070C0"/>
                </a:solidFill>
                <a:effectLst/>
                <a:uLnTx/>
                <a:uFillTx/>
                <a:ea typeface="+mn-ea"/>
                <a:cs typeface="+mn-cs"/>
              </a:rPr>
              <a:t>διεστώτα</a:t>
            </a:r>
            <a:r>
              <a:rPr kumimoji="0" lang="el-GR" sz="2400" b="0" i="0" u="none" strike="noStrike" kern="1200" cap="none" spc="0" normalizeH="0" baseline="0" noProof="0" dirty="0">
                <a:ln>
                  <a:noFill/>
                </a:ln>
                <a:solidFill>
                  <a:srgbClr val="0070C0"/>
                </a:solidFill>
                <a:effectLst/>
                <a:uLnTx/>
                <a:uFillTx/>
                <a:ea typeface="+mn-ea"/>
                <a:cs typeface="+mn-cs"/>
              </a:rPr>
              <a:t> και οδηγεί στο απόλυτο, </a:t>
            </a:r>
          </a:p>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     αποκαθιστά εμπιστοσύνη και επικοινωνία, γιατί είναι πνεύμα διακονίας, προσφοράς και όχι ανταγωνισμού και εχθρότητας. </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0070C0"/>
                </a:solidFill>
                <a:effectLst/>
                <a:uLnTx/>
                <a:uFillTx/>
                <a:ea typeface="+mn-ea"/>
                <a:cs typeface="+mn-cs"/>
              </a:rPr>
              <a:t>Εποχή ραγδαίας κοινωνικής επαναστατικής μεταστοιχείωσης </a:t>
            </a:r>
            <a:r>
              <a:rPr kumimoji="0" lang="el-GR" sz="2400" b="0" i="0" u="none" strike="noStrike" kern="1200" cap="none" spc="0" normalizeH="0" baseline="0" noProof="0" dirty="0">
                <a:ln>
                  <a:noFill/>
                </a:ln>
                <a:solidFill>
                  <a:srgbClr val="0070C0"/>
                </a:solidFill>
                <a:effectLst/>
                <a:uLnTx/>
                <a:uFillTx/>
                <a:ea typeface="+mn-ea"/>
                <a:cs typeface="+mn-cs"/>
              </a:rPr>
              <a:t>:</a:t>
            </a:r>
          </a:p>
          <a:p>
            <a:pPr marL="274320" marR="0" lvl="0" indent="-274320" algn="l" defTabSz="914400" rtl="0" eaLnBrk="1" fontAlgn="auto" latinLnBrk="0" hangingPunct="1">
              <a:lnSpc>
                <a:spcPct val="12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     Ταχύτητα, παγκοσμιότητα, επαναστατικότητα.</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Δ</a:t>
            </a:r>
            <a:r>
              <a:rPr lang="el-GR" sz="2400" dirty="0">
                <a:solidFill>
                  <a:srgbClr val="0070C0"/>
                </a:solidFill>
              </a:rPr>
              <a:t>ι</a:t>
            </a:r>
            <a:r>
              <a:rPr kumimoji="0" lang="el-GR" sz="2400" b="0" i="0" u="none" strike="noStrike" kern="1200" cap="none" spc="0" normalizeH="0" baseline="0" noProof="0" dirty="0" err="1">
                <a:ln>
                  <a:noFill/>
                </a:ln>
                <a:solidFill>
                  <a:srgbClr val="0070C0"/>
                </a:solidFill>
                <a:effectLst/>
                <a:uLnTx/>
                <a:uFillTx/>
                <a:ea typeface="+mn-ea"/>
                <a:cs typeface="+mn-cs"/>
              </a:rPr>
              <a:t>αρκώς</a:t>
            </a:r>
            <a:r>
              <a:rPr kumimoji="0" lang="el-GR" sz="2400" b="0" i="0" u="none" strike="noStrike" kern="1200" cap="none" spc="0" normalizeH="0" baseline="0" noProof="0" dirty="0">
                <a:ln>
                  <a:noFill/>
                </a:ln>
                <a:solidFill>
                  <a:srgbClr val="0070C0"/>
                </a:solidFill>
                <a:effectLst/>
                <a:uLnTx/>
                <a:uFillTx/>
                <a:ea typeface="+mn-ea"/>
                <a:cs typeface="+mn-cs"/>
              </a:rPr>
              <a:t> μεταβαλλόμενος κόσμος (νέα μηχανικά συστήματα).</a:t>
            </a:r>
          </a:p>
          <a:p>
            <a:pPr marL="342900" marR="0" lvl="0" indent="-342900" algn="l" defTabSz="914400" rtl="0" eaLnBrk="1" fontAlgn="auto" latinLnBrk="0" hangingPunct="1">
              <a:lnSpc>
                <a:spcPct val="12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Ριζική τεχνολογική, πολυπολιτισμική, κοινωνικοπολιτική αλλαγή. </a:t>
            </a:r>
          </a:p>
        </p:txBody>
      </p:sp>
    </p:spTree>
    <p:extLst>
      <p:ext uri="{BB962C8B-B14F-4D97-AF65-F5344CB8AC3E}">
        <p14:creationId xmlns:p14="http://schemas.microsoft.com/office/powerpoint/2010/main" val="1548040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17EBD2-5B28-97DA-6BFF-5A66007F0DDF}"/>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C12F3211-13ED-29F1-3AD1-A94E2CEDC231}"/>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F25913E2-5D45-CC6A-A069-7EB209FB4A4D}"/>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36F625E5-B3A9-2C74-B75D-4032167EB233}"/>
              </a:ext>
            </a:extLst>
          </p:cNvPr>
          <p:cNvSpPr txBox="1"/>
          <p:nvPr/>
        </p:nvSpPr>
        <p:spPr>
          <a:xfrm>
            <a:off x="37080" y="172812"/>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80F5A84D-4B33-215A-76FD-CEB98926095C}"/>
              </a:ext>
            </a:extLst>
          </p:cNvPr>
          <p:cNvSpPr txBox="1"/>
          <p:nvPr/>
        </p:nvSpPr>
        <p:spPr>
          <a:xfrm>
            <a:off x="-30600" y="1099104"/>
            <a:ext cx="9135000" cy="5508820"/>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b="1" i="0" u="none" strike="noStrike" kern="1200" cap="none" spc="0" normalizeH="0" baseline="0" noProof="0" dirty="0">
              <a:ln>
                <a:noFill/>
              </a:ln>
              <a:solidFill>
                <a:srgbClr val="7030A0"/>
              </a:solidFill>
              <a:effectLst/>
              <a:uLnTx/>
              <a:uFillTx/>
              <a:latin typeface="Calibri"/>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7030A0"/>
                </a:solidFill>
                <a:effectLst/>
                <a:uLnTx/>
                <a:uFillTx/>
                <a:latin typeface="Calibri"/>
                <a:ea typeface="+mn-ea"/>
                <a:cs typeface="+mn-cs"/>
              </a:rPr>
              <a:t>Ο άνθρωπος αντιμετωπίζει </a:t>
            </a:r>
            <a:r>
              <a:rPr kumimoji="0" lang="el-GR" sz="2400" b="0" i="0" u="none" strike="noStrike" kern="1200" cap="none" spc="0" normalizeH="0" baseline="0" noProof="0" dirty="0">
                <a:ln>
                  <a:noFill/>
                </a:ln>
                <a:solidFill>
                  <a:srgbClr val="0070C0"/>
                </a:solidFill>
                <a:effectLst/>
                <a:uLnTx/>
                <a:uFillTx/>
                <a:latin typeface="Calibri"/>
                <a:ea typeface="+mn-ea"/>
                <a:cs typeface="+mn-cs"/>
              </a:rPr>
              <a:t>πρόκληση, δίλημμα, κινδυνεύει και μόνη ελπίδα σωτηρίας είναι η διατήρηση ψυχοσωματικής ισορροπίας για να μην γίνει ο ίδιος ρομπότ ή μαριονέτα.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b="0" i="0" u="none" strike="noStrike" kern="1200" cap="none" spc="0" normalizeH="0" baseline="0" noProof="0" dirty="0">
              <a:ln>
                <a:noFill/>
              </a:ln>
              <a:solidFill>
                <a:srgbClr val="0070C0"/>
              </a:solidFill>
              <a:effectLst/>
              <a:uLnTx/>
              <a:uFillTx/>
              <a:latin typeface="Calibri"/>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1" i="0" u="none" strike="noStrike" kern="1200" cap="none" spc="0" normalizeH="0" baseline="0" noProof="0" dirty="0">
                <a:ln>
                  <a:noFill/>
                </a:ln>
                <a:solidFill>
                  <a:srgbClr val="7030A0"/>
                </a:solidFill>
                <a:effectLst/>
                <a:uLnTx/>
                <a:uFillTx/>
                <a:latin typeface="Calibri"/>
                <a:ea typeface="+mn-ea"/>
                <a:cs typeface="+mn-cs"/>
              </a:rPr>
              <a:t>Συνύπαρξη γραπτής κουλτούρας και ηλεκτρονικής τεχνολογίας </a:t>
            </a:r>
            <a:r>
              <a:rPr kumimoji="0" lang="el-GR" sz="2400" b="0" i="0" u="none" strike="noStrike" kern="1200" cap="none" spc="0" normalizeH="0" baseline="0" noProof="0" dirty="0">
                <a:ln>
                  <a:noFill/>
                </a:ln>
                <a:solidFill>
                  <a:srgbClr val="0070C0"/>
                </a:solidFill>
                <a:effectLst/>
                <a:uLnTx/>
                <a:uFillTx/>
                <a:latin typeface="Calibri"/>
                <a:ea typeface="+mn-ea"/>
                <a:cs typeface="+mn-cs"/>
              </a:rPr>
              <a:t>επιβάλλεται για χάρη του ανθρώπου.</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b="0" i="0" u="none" strike="noStrike" kern="1200" cap="none" spc="0" normalizeH="0" baseline="0" noProof="0" dirty="0">
              <a:ln>
                <a:noFill/>
              </a:ln>
              <a:solidFill>
                <a:srgbClr val="0070C0"/>
              </a:solidFill>
              <a:effectLst/>
              <a:uLnTx/>
              <a:uFillTx/>
              <a:latin typeface="Calibri"/>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Αρχές 3</a:t>
            </a:r>
            <a:r>
              <a:rPr kumimoji="0" lang="el-GR" sz="2400" b="0" i="0" u="none" strike="noStrike" kern="1200" cap="none" spc="0" normalizeH="0" baseline="30000" noProof="0" dirty="0">
                <a:ln>
                  <a:noFill/>
                </a:ln>
                <a:solidFill>
                  <a:srgbClr val="0070C0"/>
                </a:solidFill>
                <a:effectLst/>
                <a:uLnTx/>
                <a:uFillTx/>
                <a:latin typeface="Calibri"/>
                <a:ea typeface="+mn-ea"/>
                <a:cs typeface="+mn-cs"/>
              </a:rPr>
              <a:t>ης</a:t>
            </a:r>
            <a:r>
              <a:rPr kumimoji="0" lang="el-GR" sz="2400" b="0" i="0" u="none" strike="noStrike" kern="1200" cap="none" spc="0" normalizeH="0" baseline="0" noProof="0" dirty="0">
                <a:ln>
                  <a:noFill/>
                </a:ln>
                <a:solidFill>
                  <a:srgbClr val="0070C0"/>
                </a:solidFill>
                <a:effectLst/>
                <a:uLnTx/>
                <a:uFillTx/>
                <a:latin typeface="Calibri"/>
                <a:ea typeface="+mn-ea"/>
                <a:cs typeface="+mn-cs"/>
              </a:rPr>
              <a:t> χιλιετίας </a:t>
            </a:r>
            <a:r>
              <a:rPr kumimoji="0" lang="el-GR" sz="2400" b="1" i="0" u="none" strike="noStrike" kern="1200" cap="none" spc="0" normalizeH="0" baseline="0" noProof="0" dirty="0">
                <a:ln>
                  <a:noFill/>
                </a:ln>
                <a:solidFill>
                  <a:srgbClr val="7030A0"/>
                </a:solidFill>
                <a:effectLst/>
                <a:uLnTx/>
                <a:uFillTx/>
                <a:latin typeface="Calibri"/>
                <a:ea typeface="+mn-ea"/>
                <a:cs typeface="+mn-cs"/>
              </a:rPr>
              <a:t>ν</a:t>
            </a:r>
            <a:r>
              <a:rPr kumimoji="0" lang="el-GR" sz="2400" b="1" i="0" u="none" strike="noStrike" kern="1200" cap="none" spc="0" normalizeH="0" baseline="0" noProof="0" dirty="0" err="1">
                <a:ln>
                  <a:noFill/>
                </a:ln>
                <a:solidFill>
                  <a:srgbClr val="7030A0"/>
                </a:solidFill>
                <a:effectLst/>
                <a:uLnTx/>
                <a:uFillTx/>
                <a:latin typeface="Calibri"/>
                <a:ea typeface="+mn-ea"/>
                <a:cs typeface="+mn-cs"/>
              </a:rPr>
              <a:t>έες</a:t>
            </a:r>
            <a:r>
              <a:rPr kumimoji="0" lang="el-GR" sz="2400" b="1" i="0" u="none" strike="noStrike" kern="1200" cap="none" spc="0" normalizeH="0" baseline="0" noProof="0" dirty="0">
                <a:ln>
                  <a:noFill/>
                </a:ln>
                <a:solidFill>
                  <a:srgbClr val="7030A0"/>
                </a:solidFill>
                <a:effectLst/>
                <a:uLnTx/>
                <a:uFillTx/>
                <a:latin typeface="Calibri"/>
                <a:ea typeface="+mn-ea"/>
                <a:cs typeface="+mn-cs"/>
              </a:rPr>
              <a:t> μορφές προγραμματισμού</a:t>
            </a:r>
            <a:r>
              <a:rPr kumimoji="0" lang="el-GR" sz="2400" b="0" i="0" u="none" strike="noStrike" kern="1200" cap="none" spc="0" normalizeH="0" baseline="0" noProof="0" dirty="0">
                <a:ln>
                  <a:noFill/>
                </a:ln>
                <a:solidFill>
                  <a:srgbClr val="0070C0"/>
                </a:solidFill>
                <a:effectLst/>
                <a:uLnTx/>
                <a:uFillTx/>
                <a:latin typeface="Calibri"/>
                <a:ea typeface="+mn-ea"/>
                <a:cs typeface="+mn-cs"/>
              </a:rPr>
              <a:t>. Υπολογιστές εκτελούν πιο πολύπλοκα καθήκοντα με μεγαλύτερη αποτελεσματικότητα: Δυνατότητα επιλογής, κρίσης, ανθρώπινη συμπεριφορά (τεχνητή νοημοσύνη).</a:t>
            </a:r>
          </a:p>
        </p:txBody>
      </p:sp>
    </p:spTree>
    <p:extLst>
      <p:ext uri="{BB962C8B-B14F-4D97-AF65-F5344CB8AC3E}">
        <p14:creationId xmlns:p14="http://schemas.microsoft.com/office/powerpoint/2010/main" val="39730170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482DF-8F69-AC71-AF68-E48CB752652A}"/>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76B0D35-0152-6A44-EE2A-643BF141023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498E8665-C6E8-B557-0ABC-6A7059DEBF0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27E7532-219D-5615-7D08-5764FDAB8B78}"/>
              </a:ext>
            </a:extLst>
          </p:cNvPr>
          <p:cNvSpPr txBox="1"/>
          <p:nvPr/>
        </p:nvSpPr>
        <p:spPr>
          <a:xfrm>
            <a:off x="37080" y="172812"/>
            <a:ext cx="9106200" cy="75348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a:ln>
                  <a:noFill/>
                </a:ln>
                <a:solidFill>
                  <a:srgbClr val="EEECE1"/>
                </a:solidFill>
                <a:effectLst/>
                <a:uLnTx/>
                <a:uFillTx/>
                <a:latin typeface="Calibri"/>
                <a:ea typeface="+mn-ea"/>
                <a:cs typeface="+mn-cs"/>
              </a:rPr>
              <a:t>2. α) Θεολογική προσέγγιση των σύγχρονων μέσων επικοινωνίας </a:t>
            </a:r>
            <a:endParaRPr kumimoji="0" lang="el-GR" sz="2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478A518D-E940-885A-B382-89BF8AAFF543}"/>
              </a:ext>
            </a:extLst>
          </p:cNvPr>
          <p:cNvSpPr txBox="1"/>
          <p:nvPr/>
        </p:nvSpPr>
        <p:spPr>
          <a:xfrm>
            <a:off x="-30600" y="1099104"/>
            <a:ext cx="9135000" cy="5508820"/>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b="1" i="0" u="none" strike="noStrike" kern="1200" cap="none" spc="0" normalizeH="0" baseline="0" noProof="0" dirty="0">
              <a:ln>
                <a:noFill/>
              </a:ln>
              <a:solidFill>
                <a:srgbClr val="7030A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1" i="0" u="none" strike="noStrike" kern="1200" cap="none" spc="0" normalizeH="0" baseline="0" noProof="0" dirty="0">
                <a:ln>
                  <a:noFill/>
                </a:ln>
                <a:solidFill>
                  <a:srgbClr val="7030A0"/>
                </a:solidFill>
                <a:effectLst/>
                <a:uLnTx/>
                <a:uFillTx/>
                <a:ea typeface="+mn-ea"/>
                <a:cs typeface="+mn-cs"/>
              </a:rPr>
              <a:t>Επιρροή τεχνολογίας στη νέα γενιά</a:t>
            </a:r>
            <a:r>
              <a:rPr kumimoji="0" lang="el-GR" sz="2400" b="0" i="0" u="none" strike="noStrike" kern="1200" cap="none" spc="0" normalizeH="0" baseline="0" noProof="0" dirty="0">
                <a:ln>
                  <a:noFill/>
                </a:ln>
                <a:solidFill>
                  <a:srgbClr val="0070C0"/>
                </a:solidFill>
                <a:effectLst/>
                <a:uLnTx/>
                <a:uFillTx/>
                <a:ea typeface="+mn-ea"/>
                <a:cs typeface="+mn-cs"/>
              </a:rPr>
              <a:t>: </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κοινωνικοποίηση, συμπλήρωση ή αναπλήρωση και ανταγωνισμός του σχολείου για την αγωγή.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Σχολείο, Εκκλησία, Πανεπιστήμιο, </a:t>
            </a:r>
            <a:r>
              <a:rPr lang="el-GR" sz="2400" dirty="0">
                <a:solidFill>
                  <a:srgbClr val="0070C0"/>
                </a:solidFill>
              </a:rPr>
              <a:t>Β</a:t>
            </a:r>
            <a:r>
              <a:rPr kumimoji="0" lang="el-GR" sz="2400" b="0" i="0" u="none" strike="noStrike" kern="1200" cap="none" spc="0" normalizeH="0" baseline="0" noProof="0" dirty="0">
                <a:ln>
                  <a:noFill/>
                </a:ln>
                <a:solidFill>
                  <a:srgbClr val="0070C0"/>
                </a:solidFill>
                <a:effectLst/>
                <a:uLnTx/>
                <a:uFillTx/>
                <a:ea typeface="+mn-ea"/>
                <a:cs typeface="+mn-cs"/>
              </a:rPr>
              <a:t>ουλή =&gt; λιγότερο </a:t>
            </a:r>
            <a:r>
              <a:rPr kumimoji="0" lang="el-GR" sz="2400" b="0" i="0" u="none" strike="noStrike" kern="1200" cap="none" spc="0" normalizeH="0" baseline="0" noProof="0" dirty="0" err="1">
                <a:ln>
                  <a:noFill/>
                </a:ln>
                <a:solidFill>
                  <a:srgbClr val="0070C0"/>
                </a:solidFill>
                <a:effectLst/>
                <a:uLnTx/>
                <a:uFillTx/>
                <a:ea typeface="+mn-ea"/>
                <a:cs typeface="+mn-cs"/>
              </a:rPr>
              <a:t>λειτουργικο</a:t>
            </a:r>
            <a:r>
              <a:rPr lang="el-GR" sz="2400" dirty="0">
                <a:solidFill>
                  <a:srgbClr val="0070C0"/>
                </a:solidFill>
              </a:rPr>
              <a:t>ί</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lang="el-GR" sz="2400" dirty="0">
              <a:solidFill>
                <a:srgbClr val="0070C0"/>
              </a:solidFill>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ea typeface="+mn-ea"/>
                <a:cs typeface="+mn-cs"/>
              </a:rPr>
              <a:t>Απαιτείται θετική αξιοποίηση τον ΜΜΕ για ηθική και θρησκευτική ωρίμανση.   </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 </a:t>
            </a:r>
          </a:p>
        </p:txBody>
      </p:sp>
    </p:spTree>
    <p:extLst>
      <p:ext uri="{BB962C8B-B14F-4D97-AF65-F5344CB8AC3E}">
        <p14:creationId xmlns:p14="http://schemas.microsoft.com/office/powerpoint/2010/main" val="198789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4CFED-BF46-6EC3-38E7-AFD4E40D320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79E2FB9C-3D08-D09E-7EEC-3D19A14F5FE9}"/>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08561FFA-2E91-7204-31CD-C4E75AB50F6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5FA7F73D-55F2-5DFC-CB74-51A542DFCA4A}"/>
              </a:ext>
            </a:extLst>
          </p:cNvPr>
          <p:cNvSpPr txBox="1"/>
          <p:nvPr/>
        </p:nvSpPr>
        <p:spPr>
          <a:xfrm>
            <a:off x="0" y="211657"/>
            <a:ext cx="9106200" cy="682349"/>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mj-lt"/>
                <a:ea typeface="+mn-ea"/>
                <a:cs typeface="+mn-cs"/>
              </a:rPr>
              <a:t>2. β) Τα σύγχρονα μέσα επικοινωνίας και η σύγχρονη εκκλησιαστική πρακτική </a:t>
            </a:r>
          </a:p>
        </p:txBody>
      </p:sp>
      <p:sp>
        <p:nvSpPr>
          <p:cNvPr id="99" name="TextBox 98">
            <a:extLst>
              <a:ext uri="{FF2B5EF4-FFF2-40B4-BE49-F238E27FC236}">
                <a16:creationId xmlns:a16="http://schemas.microsoft.com/office/drawing/2014/main" id="{52C2ED49-31CC-C3F0-1300-DA35C8F0055F}"/>
              </a:ext>
            </a:extLst>
          </p:cNvPr>
          <p:cNvSpPr txBox="1"/>
          <p:nvPr/>
        </p:nvSpPr>
        <p:spPr>
          <a:xfrm>
            <a:off x="9000" y="1085269"/>
            <a:ext cx="9135000" cy="5229450"/>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Στην ελληνορθόδοξη Ελλάδα </a:t>
            </a:r>
            <a:r>
              <a:rPr lang="el-GR" sz="2400" dirty="0">
                <a:solidFill>
                  <a:srgbClr val="7030A0"/>
                </a:solidFill>
              </a:rPr>
              <a:t>επικρατούσε η Ορθόδοξη πίστη και ζωή</a:t>
            </a:r>
            <a:r>
              <a:rPr lang="el-GR" sz="2400" dirty="0">
                <a:solidFill>
                  <a:srgbClr val="0070C0"/>
                </a:solidFill>
              </a:rPr>
              <a:t>,  η εθνική, κοινωνική, θρησκευτική και πολιτιστική ομοφωνία.</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lang="el-GR" sz="2400" dirty="0">
              <a:solidFill>
                <a:srgbClr val="0070C0"/>
              </a:solidFill>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rPr>
              <a:t>Σήμερα φαινόμενα αλλοτρίωσης, διάβρωσης, ποικιλία αξιών και ιδεών για προσωπικό και κοινωνικό ρόλο ανθρώπων που επιτείνουν τα ΜΜΕ και η ανοχή δημοκρατικών πολιτευμάτων. </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0070C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lang="el-GR" sz="2400" dirty="0">
                <a:solidFill>
                  <a:srgbClr val="7030A0"/>
                </a:solidFill>
              </a:rPr>
              <a:t>Η Εκκλησία πάντοτε γνήσια, δυναμική και προοδευτική, στο κέντρο της ζωής,</a:t>
            </a:r>
            <a:r>
              <a:rPr lang="el-GR" sz="2400" dirty="0">
                <a:solidFill>
                  <a:srgbClr val="0070C0"/>
                </a:solidFill>
              </a:rPr>
              <a:t> πρέπει: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να αξιοποιήσει θετικά τη νέα τεχνολογία οδηγώντας τον νέο άνθρωπο από την αλλοτρίωση στην ελευθερία.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a:solidFill>
                  <a:srgbClr val="0070C0"/>
                </a:solidFill>
              </a:rPr>
              <a:t>να επιβεβαιώσει τη δυναμικότητά της και τη συνέχεια της ελληνορθόδοξης παράδοσης. </a:t>
            </a:r>
          </a:p>
          <a:p>
            <a:pPr marR="0" lvl="0" algn="just"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7030A0"/>
              </a:solidFill>
            </a:endParaRPr>
          </a:p>
        </p:txBody>
      </p:sp>
    </p:spTree>
    <p:extLst>
      <p:ext uri="{BB962C8B-B14F-4D97-AF65-F5344CB8AC3E}">
        <p14:creationId xmlns:p14="http://schemas.microsoft.com/office/powerpoint/2010/main" val="4183208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47CEB-8D45-6B11-405D-9D41A2E1F3FC}"/>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E7D55937-76DB-68A7-8E8F-A23D831D65C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18B0C27-A0E4-7814-EB11-438086AE3605}"/>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A400C33-7E1D-F311-E7CA-706622EBCD8A}"/>
              </a:ext>
            </a:extLst>
          </p:cNvPr>
          <p:cNvSpPr txBox="1"/>
          <p:nvPr/>
        </p:nvSpPr>
        <p:spPr>
          <a:xfrm>
            <a:off x="37080" y="-1"/>
            <a:ext cx="9106200" cy="1055077"/>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2400" b="0" i="0" u="none" strike="noStrike" kern="1200" cap="none" spc="0" normalizeH="0" baseline="0" noProof="0" dirty="0">
              <a:ln>
                <a:noFill/>
              </a:ln>
              <a:solidFill>
                <a:srgbClr val="FFFFFF"/>
              </a:solidFill>
              <a:effectLst/>
              <a:uLnTx/>
              <a:uFillTx/>
              <a:latin typeface="+mj-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mj-lt"/>
                <a:ea typeface="+mn-ea"/>
                <a:cs typeface="+mn-cs"/>
              </a:rPr>
              <a:t>3. Τα σύγχρονα μέσα επικοινωνίας η κατήχηση και η χριστιανική αγωγή </a:t>
            </a:r>
          </a:p>
        </p:txBody>
      </p:sp>
      <p:sp>
        <p:nvSpPr>
          <p:cNvPr id="99" name="TextBox 98">
            <a:extLst>
              <a:ext uri="{FF2B5EF4-FFF2-40B4-BE49-F238E27FC236}">
                <a16:creationId xmlns:a16="http://schemas.microsoft.com/office/drawing/2014/main" id="{E040DE97-FE61-A985-4BD5-4BE91D1DA01D}"/>
              </a:ext>
            </a:extLst>
          </p:cNvPr>
          <p:cNvSpPr txBox="1"/>
          <p:nvPr/>
        </p:nvSpPr>
        <p:spPr>
          <a:xfrm>
            <a:off x="37080" y="1177008"/>
            <a:ext cx="9135000" cy="5229450"/>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7030A0"/>
                </a:solidFill>
                <a:effectLst/>
                <a:uLnTx/>
                <a:uFillTx/>
                <a:ea typeface="+mn-ea"/>
                <a:cs typeface="+mn-cs"/>
              </a:rPr>
              <a:t>Καθήκον των χριστιανών και της εκκλησίας είναι η πληροφόρηση σε εθνικό, ευρωπαϊκό, οικουμενικό επίπεδο:</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rPr>
              <a:t>Να μένει πιστή στο ευαγγέλιο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να διαφυλάττει την έννοια της εκκλησίας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να είναι ανοιχτοί στο διάλογο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να συγκρατεί τα μέσα μαζικής επικοινωνίας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να σέβεται τη γλώσσα και τις απόψεις των άλλων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ea typeface="+mn-ea"/>
                <a:cs typeface="+mn-cs"/>
              </a:rPr>
              <a:t>να σέβεται τις απόψεις αυτού που ενημερώνει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endParaRPr lang="el-GR" sz="2400" dirty="0">
              <a:solidFill>
                <a:srgbClr val="0070C0"/>
              </a:solidFill>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ea typeface="+mn-ea"/>
                <a:cs typeface="+mn-cs"/>
              </a:rPr>
              <a:t>Οι χριστιανοί καλούνται να μην είναι ευάλωτοι από τον κόσμο των ΜΜΕ, να διατηρούν ή να βρίσκουν νέους τρόπους έκφρασης για τον λόγο του Ευαγγελίου.</a:t>
            </a:r>
          </a:p>
        </p:txBody>
      </p:sp>
    </p:spTree>
    <p:extLst>
      <p:ext uri="{BB962C8B-B14F-4D97-AF65-F5344CB8AC3E}">
        <p14:creationId xmlns:p14="http://schemas.microsoft.com/office/powerpoint/2010/main" val="21688730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70145-1FD5-68FA-183A-23C0D944C415}"/>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BB98441E-20A9-F022-6A5C-DDDB3FBAA16A}"/>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236BE1D3-1CE8-1400-76C3-81C269AC4D01}"/>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AA1FAA39-8268-ACE0-9FAC-E91E3DFC9EE0}"/>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Calibri"/>
                <a:ea typeface="+mn-ea"/>
                <a:cs typeface="+mn-cs"/>
              </a:rPr>
              <a:t>3. </a:t>
            </a:r>
            <a:r>
              <a:rPr lang="el-GR" sz="2400" dirty="0">
                <a:solidFill>
                  <a:srgbClr val="FFFFFF"/>
                </a:solidFill>
                <a:latin typeface="Calibri"/>
              </a:rPr>
              <a:t>α) Η γλώσσα και τα μέσα επικοινωνίας στον χώρο της κατήχησης και χριστιανικής αγωγής </a:t>
            </a:r>
            <a:endParaRPr kumimoji="0" lang="el-GR" sz="24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3F546F74-AE51-F10D-5CB2-A1DC16DAB321}"/>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Προβληματίζει η κατανόηση της θεολογικής και εκκλησιαστικής γλώσσας από το ευρύτερο κοινό.</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Η </a:t>
            </a:r>
            <a:r>
              <a:rPr lang="el-GR" sz="2400" dirty="0">
                <a:solidFill>
                  <a:srgbClr val="0070C0"/>
                </a:solidFill>
              </a:rPr>
              <a:t>Ε</a:t>
            </a:r>
            <a:r>
              <a:rPr kumimoji="0" lang="el-GR" sz="2400" b="0" i="0" u="none" strike="noStrike" kern="1200" cap="none" spc="0" normalizeH="0" baseline="0" noProof="0" dirty="0" err="1">
                <a:ln>
                  <a:noFill/>
                </a:ln>
                <a:solidFill>
                  <a:srgbClr val="0070C0"/>
                </a:solidFill>
                <a:effectLst/>
                <a:uLnTx/>
                <a:uFillTx/>
                <a:ea typeface="+mn-ea"/>
                <a:cs typeface="+mn-cs"/>
              </a:rPr>
              <a:t>κκλησία</a:t>
            </a:r>
            <a:r>
              <a:rPr kumimoji="0" lang="el-GR" sz="2400" b="0" i="0" u="none" strike="noStrike" kern="1200" cap="none" spc="0" normalizeH="0" baseline="0" noProof="0" dirty="0">
                <a:ln>
                  <a:noFill/>
                </a:ln>
                <a:solidFill>
                  <a:srgbClr val="0070C0"/>
                </a:solidFill>
                <a:effectLst/>
                <a:uLnTx/>
                <a:uFillTx/>
                <a:ea typeface="+mn-ea"/>
                <a:cs typeface="+mn-cs"/>
              </a:rPr>
              <a:t> μπορεί να συμβάλει στην κατανόηση της γλώσσας με:</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μετάφραση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lang="el-GR" sz="2400" dirty="0" err="1">
                <a:solidFill>
                  <a:srgbClr val="0070C0"/>
                </a:solidFill>
              </a:rPr>
              <a:t>ερ</a:t>
            </a:r>
            <a:r>
              <a:rPr kumimoji="0" lang="el-GR" sz="2400" b="0" i="0" u="none" strike="noStrike" kern="1200" cap="none" spc="0" normalizeH="0" baseline="0" noProof="0" dirty="0" err="1">
                <a:ln>
                  <a:noFill/>
                </a:ln>
                <a:solidFill>
                  <a:srgbClr val="0070C0"/>
                </a:solidFill>
                <a:effectLst/>
                <a:uLnTx/>
                <a:uFillTx/>
                <a:ea typeface="+mn-ea"/>
                <a:cs typeface="+mn-cs"/>
              </a:rPr>
              <a:t>μηνεία</a:t>
            </a:r>
            <a:r>
              <a:rPr kumimoji="0" lang="el-GR" sz="2400" b="0" i="0" u="none" strike="noStrike" kern="1200" cap="none" spc="0" normalizeH="0" baseline="0" noProof="0" dirty="0">
                <a:ln>
                  <a:noFill/>
                </a:ln>
                <a:solidFill>
                  <a:srgbClr val="0070C0"/>
                </a:solidFill>
                <a:effectLst/>
                <a:uLnTx/>
                <a:uFillTx/>
                <a:ea typeface="+mn-ea"/>
                <a:cs typeface="+mn-cs"/>
              </a:rPr>
              <a:t>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μετάδοση διαχρονικότητας του ευαγγελικού μηνύματος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εικόνα και ήχο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Ø"/>
              <a:tabLst/>
              <a:defRPr/>
            </a:pPr>
            <a:r>
              <a:rPr kumimoji="0" lang="el-GR" sz="2400" b="0" i="0" u="none" strike="noStrike" kern="1200" cap="none" spc="0" normalizeH="0" baseline="0" noProof="0" dirty="0">
                <a:ln>
                  <a:noFill/>
                </a:ln>
                <a:solidFill>
                  <a:srgbClr val="0070C0"/>
                </a:solidFill>
                <a:effectLst/>
                <a:uLnTx/>
                <a:uFillTx/>
                <a:ea typeface="+mn-ea"/>
                <a:cs typeface="+mn-cs"/>
              </a:rPr>
              <a:t>κατανοητή γλώσσα ύμνων, ευαγγελίου, πατερικών κειμένων </a:t>
            </a:r>
          </a:p>
        </p:txBody>
      </p:sp>
    </p:spTree>
    <p:extLst>
      <p:ext uri="{BB962C8B-B14F-4D97-AF65-F5344CB8AC3E}">
        <p14:creationId xmlns:p14="http://schemas.microsoft.com/office/powerpoint/2010/main" val="42525146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F507E3-FDEE-E36B-F760-AA3C2D510193}"/>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911177DD-280C-F1F3-9059-CCE98097E20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B5727D9-1950-7520-F4E1-D6AB3CC2D59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1AE7BB18-9C5A-2F72-4A6F-91D69B6E79DF}"/>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Calibri"/>
                <a:ea typeface="+mn-ea"/>
                <a:cs typeface="+mn-cs"/>
              </a:rPr>
              <a:t>3. β) Οι τεχνικές των ραδιοτηλεοπτικών μέσων και ο χώρος της κατήχησης της χριστιανικής αγωγής </a:t>
            </a:r>
          </a:p>
        </p:txBody>
      </p:sp>
      <p:sp>
        <p:nvSpPr>
          <p:cNvPr id="99" name="TextBox 98">
            <a:extLst>
              <a:ext uri="{FF2B5EF4-FFF2-40B4-BE49-F238E27FC236}">
                <a16:creationId xmlns:a16="http://schemas.microsoft.com/office/drawing/2014/main" id="{9288F753-3FA6-8324-59A5-C796FED694E7}"/>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Η</a:t>
            </a:r>
            <a:r>
              <a:rPr kumimoji="0" lang="el-GR" sz="2400" b="0" i="0" u="none" strike="noStrike" kern="1200" cap="none" spc="0" normalizeH="0" baseline="0" noProof="0" dirty="0">
                <a:ln>
                  <a:noFill/>
                </a:ln>
                <a:solidFill>
                  <a:srgbClr val="0070C0"/>
                </a:solidFill>
                <a:effectLst/>
                <a:uLnTx/>
                <a:uFillTx/>
                <a:ea typeface="+mn-ea"/>
                <a:cs typeface="+mn-cs"/>
              </a:rPr>
              <a:t> παραδοσιακή </a:t>
            </a:r>
            <a:r>
              <a:rPr lang="el-GR" sz="2400" dirty="0">
                <a:solidFill>
                  <a:srgbClr val="0070C0"/>
                </a:solidFill>
              </a:rPr>
              <a:t>Κ</a:t>
            </a:r>
            <a:r>
              <a:rPr kumimoji="0" lang="el-GR" sz="2400" b="0" i="0" u="none" strike="noStrike" kern="1200" cap="none" spc="0" normalizeH="0" baseline="0" noProof="0" dirty="0" err="1">
                <a:ln>
                  <a:noFill/>
                </a:ln>
                <a:solidFill>
                  <a:srgbClr val="0070C0"/>
                </a:solidFill>
                <a:effectLst/>
                <a:uLnTx/>
                <a:uFillTx/>
                <a:ea typeface="+mn-ea"/>
                <a:cs typeface="+mn-cs"/>
              </a:rPr>
              <a:t>ατηχητική</a:t>
            </a:r>
            <a:r>
              <a:rPr kumimoji="0" lang="el-GR" sz="2400" b="0" i="0" u="none" strike="noStrike" kern="1200" cap="none" spc="0" normalizeH="0" baseline="0" noProof="0" dirty="0">
                <a:ln>
                  <a:noFill/>
                </a:ln>
                <a:solidFill>
                  <a:srgbClr val="0070C0"/>
                </a:solidFill>
                <a:effectLst/>
                <a:uLnTx/>
                <a:uFillTx/>
                <a:ea typeface="+mn-ea"/>
                <a:cs typeface="+mn-cs"/>
              </a:rPr>
              <a:t> διακονία και Χριστιανική αγωγή στηριζόταν στο ζήλο των ιεραποστόλων, παιδαγωγών και κατηχητών.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lang="el-GR" sz="2400" dirty="0">
                <a:solidFill>
                  <a:srgbClr val="0070C0"/>
                </a:solidFill>
              </a:rPr>
              <a:t>Σ</a:t>
            </a:r>
            <a:r>
              <a:rPr kumimoji="0" lang="el-GR" sz="2400" b="0" i="0" u="none" strike="noStrike" kern="1200" cap="none" spc="0" normalizeH="0" baseline="0" noProof="0" dirty="0">
                <a:ln>
                  <a:noFill/>
                </a:ln>
                <a:solidFill>
                  <a:srgbClr val="0070C0"/>
                </a:solidFill>
                <a:effectLst/>
                <a:uLnTx/>
                <a:uFillTx/>
                <a:ea typeface="+mn-ea"/>
                <a:cs typeface="+mn-cs"/>
              </a:rPr>
              <a:t>τον σύγχρονο κόσμο της πολυμορφίας των ΜΜΕ χρειάζεται προσαρμογή με οπτικοακουστικά μέσα, Ι. Δαμασκηνός «</a:t>
            </a:r>
            <a:r>
              <a:rPr kumimoji="0" lang="el-GR" sz="2400" b="0" i="0" u="none" strike="noStrike" kern="1200" cap="none" spc="0" normalizeH="0" baseline="0" noProof="0" dirty="0" err="1">
                <a:ln>
                  <a:noFill/>
                </a:ln>
                <a:solidFill>
                  <a:srgbClr val="0070C0"/>
                </a:solidFill>
                <a:effectLst/>
                <a:uLnTx/>
                <a:uFillTx/>
                <a:ea typeface="+mn-ea"/>
                <a:cs typeface="+mn-cs"/>
              </a:rPr>
              <a:t>επεί</a:t>
            </a:r>
            <a:r>
              <a:rPr kumimoji="0" lang="el-GR" sz="2400" b="0" i="0" u="none" strike="noStrike" kern="1200" cap="none" spc="0" normalizeH="0" baseline="0" noProof="0" dirty="0">
                <a:ln>
                  <a:noFill/>
                </a:ln>
                <a:solidFill>
                  <a:srgbClr val="0070C0"/>
                </a:solidFill>
                <a:effectLst/>
                <a:uLnTx/>
                <a:uFillTx/>
                <a:ea typeface="+mn-ea"/>
                <a:cs typeface="+mn-cs"/>
              </a:rPr>
              <a:t> άνθρωπος </a:t>
            </a:r>
            <a:r>
              <a:rPr kumimoji="0" lang="el-GR" sz="2400" b="0" i="0" u="none" strike="noStrike" kern="1200" cap="none" spc="0" normalizeH="0" baseline="0" noProof="0" dirty="0" err="1">
                <a:ln>
                  <a:noFill/>
                </a:ln>
                <a:solidFill>
                  <a:srgbClr val="0070C0"/>
                </a:solidFill>
                <a:effectLst/>
                <a:uLnTx/>
                <a:uFillTx/>
                <a:ea typeface="+mn-ea"/>
                <a:cs typeface="+mn-cs"/>
              </a:rPr>
              <a:t>ειμί</a:t>
            </a:r>
            <a:r>
              <a:rPr kumimoji="0" lang="el-GR" sz="2400" b="0" i="0" u="none" strike="noStrike" kern="1200" cap="none" spc="0" normalizeH="0" baseline="0" noProof="0" dirty="0">
                <a:ln>
                  <a:noFill/>
                </a:ln>
                <a:solidFill>
                  <a:srgbClr val="0070C0"/>
                </a:solidFill>
                <a:effectLst/>
                <a:uLnTx/>
                <a:uFillTx/>
                <a:ea typeface="+mn-ea"/>
                <a:cs typeface="+mn-cs"/>
              </a:rPr>
              <a:t> και σώμα </a:t>
            </a:r>
            <a:r>
              <a:rPr kumimoji="0" lang="el-GR" sz="2400" b="0" i="0" u="none" strike="noStrike" kern="1200" cap="none" spc="0" normalizeH="0" baseline="0" noProof="0" dirty="0" err="1">
                <a:ln>
                  <a:noFill/>
                </a:ln>
                <a:solidFill>
                  <a:srgbClr val="0070C0"/>
                </a:solidFill>
                <a:effectLst/>
                <a:uLnTx/>
                <a:uFillTx/>
                <a:ea typeface="+mn-ea"/>
                <a:cs typeface="+mn-cs"/>
              </a:rPr>
              <a:t>περίκειμαι</a:t>
            </a:r>
            <a:r>
              <a:rPr lang="el-GR" sz="2400" dirty="0">
                <a:solidFill>
                  <a:srgbClr val="0070C0"/>
                </a:solidFill>
              </a:rPr>
              <a:t>, πόθο και σωματικώς </a:t>
            </a:r>
            <a:r>
              <a:rPr lang="el-GR" sz="2400" dirty="0" err="1">
                <a:solidFill>
                  <a:srgbClr val="0070C0"/>
                </a:solidFill>
              </a:rPr>
              <a:t>ομιλείν</a:t>
            </a:r>
            <a:r>
              <a:rPr lang="el-GR" sz="2400" dirty="0">
                <a:solidFill>
                  <a:srgbClr val="0070C0"/>
                </a:solidFill>
              </a:rPr>
              <a:t>, και </a:t>
            </a:r>
            <a:r>
              <a:rPr lang="el-GR" sz="2400" dirty="0" err="1">
                <a:solidFill>
                  <a:srgbClr val="0070C0"/>
                </a:solidFill>
              </a:rPr>
              <a:t>οράν</a:t>
            </a:r>
            <a:r>
              <a:rPr lang="el-GR" sz="2400" dirty="0">
                <a:solidFill>
                  <a:srgbClr val="0070C0"/>
                </a:solidFill>
              </a:rPr>
              <a:t> τα άγια (</a:t>
            </a:r>
            <a:r>
              <a:rPr lang="en-US" sz="2400" dirty="0">
                <a:solidFill>
                  <a:srgbClr val="0070C0"/>
                </a:solidFill>
              </a:rPr>
              <a:t>PG 94, 1241).</a:t>
            </a: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algn="just">
              <a:spcBef>
                <a:spcPts val="580"/>
              </a:spcBef>
              <a:buClr>
                <a:srgbClr val="D34817"/>
              </a:buClr>
              <a:buSzPct val="85000"/>
              <a:defRPr/>
            </a:pPr>
            <a:r>
              <a:rPr lang="el-GR" sz="2400" dirty="0">
                <a:solidFill>
                  <a:srgbClr val="0070C0"/>
                </a:solidFill>
              </a:rPr>
              <a:t>Ιερά Αρχιεπισκοπή Αθηνών : βίντεο </a:t>
            </a:r>
            <a:r>
              <a:rPr lang="el-GR" sz="2400" dirty="0">
                <a:solidFill>
                  <a:srgbClr val="7030A0"/>
                </a:solidFill>
              </a:rPr>
              <a:t>«</a:t>
            </a:r>
            <a:r>
              <a:rPr lang="el-GR" b="1" dirty="0">
                <a:solidFill>
                  <a:srgbClr val="7030A0"/>
                </a:solidFill>
              </a:rPr>
              <a:t>Τα Βήματα του Αποστόλου Παύλου στην Ελλάδα»</a:t>
            </a:r>
            <a:r>
              <a:rPr lang="el-GR" sz="2400" dirty="0">
                <a:solidFill>
                  <a:srgbClr val="0070C0"/>
                </a:solidFill>
              </a:rPr>
              <a:t> </a:t>
            </a:r>
            <a:r>
              <a:rPr lang="en-US" sz="2400" dirty="0">
                <a:solidFill>
                  <a:srgbClr val="0070C0"/>
                </a:solidFill>
                <a:hlinkClick r:id="rId3"/>
              </a:rPr>
              <a:t>https://www.youtube.com/watch?v=GDDACU2Dnrw</a:t>
            </a:r>
            <a:endParaRPr lang="el-GR" sz="2400" dirty="0">
              <a:solidFill>
                <a:srgbClr val="0070C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ea typeface="+mn-ea"/>
                <a:cs typeface="+mn-cs"/>
              </a:rPr>
              <a:t>Μητρόπολη Γλυφάδας: βίντεο κινουμένων σχεδίων για τον «Απόστολο Παύλο» </a:t>
            </a:r>
            <a:r>
              <a:rPr kumimoji="0" lang="en-US" sz="2400" b="0" i="0" u="none" strike="noStrike" kern="1200" cap="none" spc="0" normalizeH="0" baseline="0" noProof="0" dirty="0">
                <a:ln>
                  <a:noFill/>
                </a:ln>
                <a:solidFill>
                  <a:srgbClr val="0070C0"/>
                </a:solidFill>
                <a:effectLst/>
                <a:uLnTx/>
                <a:uFillTx/>
                <a:ea typeface="+mn-ea"/>
                <a:cs typeface="+mn-cs"/>
                <a:hlinkClick r:id="rId4"/>
              </a:rPr>
              <a:t>https://www.youtube.com/watch?v=z83Eg86KGfw</a:t>
            </a: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ea typeface="+mn-ea"/>
              <a:cs typeface="+mn-cs"/>
            </a:endParaRPr>
          </a:p>
        </p:txBody>
      </p:sp>
    </p:spTree>
    <p:extLst>
      <p:ext uri="{BB962C8B-B14F-4D97-AF65-F5344CB8AC3E}">
        <p14:creationId xmlns:p14="http://schemas.microsoft.com/office/powerpoint/2010/main" val="38708450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1A94C-6F51-6FCE-6866-8057469CAC47}"/>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8E49737C-16FB-E752-DEFF-B2B09693D8D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B1C84C1-C71A-37B2-AD83-6DE818A5FC92}"/>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B4772044-E093-4A0A-0C7B-13D27BCFB166}"/>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Calibri"/>
                <a:ea typeface="+mn-ea"/>
                <a:cs typeface="+mn-cs"/>
              </a:rPr>
              <a:t>3. γ) το χριστιανικό μήνυμα στα ΜΜΕ η κατήχηση και χριστιανική αγωγή </a:t>
            </a:r>
          </a:p>
        </p:txBody>
      </p:sp>
      <p:sp>
        <p:nvSpPr>
          <p:cNvPr id="99" name="TextBox 98">
            <a:extLst>
              <a:ext uri="{FF2B5EF4-FFF2-40B4-BE49-F238E27FC236}">
                <a16:creationId xmlns:a16="http://schemas.microsoft.com/office/drawing/2014/main" id="{14B63060-B41F-6CA6-4658-E167CB4FD48B}"/>
              </a:ext>
            </a:extLst>
          </p:cNvPr>
          <p:cNvSpPr txBox="1"/>
          <p:nvPr/>
        </p:nvSpPr>
        <p:spPr>
          <a:xfrm>
            <a:off x="37080" y="1094715"/>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endParaRPr lang="el-GR" sz="2400" dirty="0">
              <a:solidFill>
                <a:srgbClr val="0070C0"/>
              </a:solidFill>
              <a:latin typeface="Calibri"/>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lang="el-GR" sz="2400" dirty="0">
                <a:solidFill>
                  <a:srgbClr val="0070C0"/>
                </a:solidFill>
                <a:latin typeface="Calibri"/>
              </a:rPr>
              <a:t>Η π</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αρουσία</a:t>
            </a:r>
            <a:r>
              <a:rPr kumimoji="0" lang="el-GR" sz="2400" b="0" i="0" u="none" strike="noStrike" kern="1200" cap="none" spc="0" normalizeH="0" baseline="0" noProof="0" dirty="0">
                <a:ln>
                  <a:noFill/>
                </a:ln>
                <a:solidFill>
                  <a:srgbClr val="0070C0"/>
                </a:solidFill>
                <a:effectLst/>
                <a:uLnTx/>
                <a:uFillTx/>
                <a:latin typeface="Calibri"/>
                <a:ea typeface="+mn-ea"/>
                <a:cs typeface="+mn-cs"/>
              </a:rPr>
              <a:t> ΜΜΕ Βοηθάει στην έμμεση άσκηση παιδαγωγικής επιρροής στις σχέσεις των πρωτογενών ομάδων κοινωνικοποίησης, η οικογένεια, φίλοι, συνάδελφοι, κλπ.</a:t>
            </a:r>
            <a:endParaRPr kumimoji="0" lang="en-US" sz="2400" b="0" i="0" u="none" strike="noStrike" kern="1200" cap="none" spc="0" normalizeH="0" baseline="0" noProof="0" dirty="0">
              <a:ln>
                <a:noFill/>
              </a:ln>
              <a:solidFill>
                <a:srgbClr val="0070C0"/>
              </a:solidFill>
              <a:effectLst/>
              <a:uLnTx/>
              <a:uFillTx/>
              <a:latin typeface="Calibri"/>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n-US" sz="2400" dirty="0">
              <a:solidFill>
                <a:srgbClr val="0070C0"/>
              </a:solidFill>
              <a:latin typeface="Calibri"/>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 Η μετάδοση του λόγου του </a:t>
            </a:r>
            <a:r>
              <a:rPr lang="el-GR" sz="2400" dirty="0">
                <a:solidFill>
                  <a:srgbClr val="0070C0"/>
                </a:solidFill>
                <a:latin typeface="Calibri"/>
              </a:rPr>
              <a:t>Θεού</a:t>
            </a:r>
            <a:r>
              <a:rPr kumimoji="0" lang="el-GR" sz="2400" b="0" i="0" u="none" strike="noStrike" kern="1200" cap="none" spc="0" normalizeH="0" baseline="0" noProof="0" dirty="0">
                <a:ln>
                  <a:noFill/>
                </a:ln>
                <a:solidFill>
                  <a:srgbClr val="0070C0"/>
                </a:solidFill>
                <a:effectLst/>
                <a:uLnTx/>
                <a:uFillTx/>
                <a:latin typeface="Calibri"/>
                <a:ea typeface="+mn-ea"/>
                <a:cs typeface="+mn-cs"/>
              </a:rPr>
              <a:t> μέσα από τα </a:t>
            </a:r>
            <a:r>
              <a:rPr kumimoji="0" lang="en-US" sz="2400" b="0" i="0" u="none" strike="noStrike" kern="1200" cap="none" spc="0" normalizeH="0" baseline="0" noProof="0" dirty="0">
                <a:ln>
                  <a:noFill/>
                </a:ln>
                <a:solidFill>
                  <a:srgbClr val="0070C0"/>
                </a:solidFill>
                <a:effectLst/>
                <a:uLnTx/>
                <a:uFillTx/>
                <a:latin typeface="Calibri"/>
                <a:ea typeface="+mn-ea"/>
                <a:cs typeface="+mn-cs"/>
              </a:rPr>
              <a:t>MME </a:t>
            </a:r>
            <a:r>
              <a:rPr kumimoji="0" lang="el-GR" sz="2400" b="0" i="0" u="none" strike="noStrike" kern="1200" cap="none" spc="0" normalizeH="0" baseline="0" noProof="0" dirty="0">
                <a:ln>
                  <a:noFill/>
                </a:ln>
                <a:solidFill>
                  <a:srgbClr val="0070C0"/>
                </a:solidFill>
                <a:effectLst/>
                <a:uLnTx/>
                <a:uFillTx/>
                <a:latin typeface="Calibri"/>
                <a:ea typeface="+mn-ea"/>
                <a:cs typeface="+mn-cs"/>
              </a:rPr>
              <a:t>μπορεί να θεωρηθεί από τους αδιάφορους ή απομακρυσμένους ως ξένο θέαμα ή άκουσμα</a:t>
            </a:r>
            <a:r>
              <a:rPr kumimoji="0" lang="en-US" sz="2400" b="0" i="0" u="none" strike="noStrike" kern="1200" cap="none" spc="0" normalizeH="0" baseline="0" noProof="0" dirty="0">
                <a:ln>
                  <a:noFill/>
                </a:ln>
                <a:solidFill>
                  <a:srgbClr val="0070C0"/>
                </a:solidFill>
                <a:effectLst/>
                <a:uLnTx/>
                <a:uFillTx/>
                <a:latin typeface="Calibri"/>
                <a:ea typeface="+mn-ea"/>
                <a:cs typeface="+mn-cs"/>
              </a:rPr>
              <a:t>, </a:t>
            </a:r>
            <a:r>
              <a:rPr kumimoji="0" lang="el-GR" sz="2400" b="0" i="0" u="none" strike="noStrike" kern="1200" cap="none" spc="0" normalizeH="0" baseline="0" noProof="0" dirty="0">
                <a:ln>
                  <a:noFill/>
                </a:ln>
                <a:solidFill>
                  <a:srgbClr val="0070C0"/>
                </a:solidFill>
                <a:effectLst/>
                <a:uLnTx/>
                <a:uFillTx/>
                <a:latin typeface="Calibri"/>
                <a:ea typeface="+mn-ea"/>
                <a:cs typeface="+mn-cs"/>
              </a:rPr>
              <a:t>όμως παρέχεται σε όλους η δυνατότητα να έρθουν σε επαφή με τις αλήθειες της πίστης</a:t>
            </a:r>
            <a:r>
              <a:rPr kumimoji="0" lang="en-US" sz="2400" b="0" i="0" u="none" strike="noStrike" kern="1200" cap="none" spc="0" normalizeH="0" baseline="0" noProof="0" dirty="0">
                <a:ln>
                  <a:noFill/>
                </a:ln>
                <a:solidFill>
                  <a:srgbClr val="0070C0"/>
                </a:solidFill>
                <a:effectLst/>
                <a:uLnTx/>
                <a:uFillTx/>
                <a:latin typeface="Calibri"/>
                <a:ea typeface="+mn-ea"/>
                <a:cs typeface="+mn-cs"/>
              </a:rPr>
              <a:t>.</a:t>
            </a:r>
            <a:endParaRPr kumimoji="0" lang="el-GR" sz="2400" b="0" i="0" u="none" strike="noStrike" kern="1200" cap="none" spc="0" normalizeH="0" baseline="0" noProof="0" dirty="0">
              <a:ln>
                <a:noFill/>
              </a:ln>
              <a:solidFill>
                <a:srgbClr val="0070C0"/>
              </a:solidFill>
              <a:effectLst/>
              <a:uLnTx/>
              <a:uFillTx/>
              <a:latin typeface="Calibri"/>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n-US" sz="2400" b="0" i="0" u="none" strike="noStrike" kern="1200" cap="none" spc="0" normalizeH="0" baseline="0" noProof="0" dirty="0">
              <a:ln>
                <a:noFill/>
              </a:ln>
              <a:solidFill>
                <a:srgbClr val="0070C0"/>
              </a:solidFill>
              <a:effectLst/>
              <a:uLnTx/>
              <a:uFillTx/>
              <a:latin typeface="Calibri"/>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Είναι ανάγκη να υπάρχουν ικανοί πιστοί που να ερμηνεύσουν και να παρουσιάσουν το μήνυμα της εν Χριστώ ζωής με τη σύγχρονη τεχνολογική γλώσσα «</a:t>
            </a:r>
            <a:r>
              <a:rPr lang="el-GR" sz="2400" dirty="0">
                <a:solidFill>
                  <a:srgbClr val="0070C0"/>
                </a:solidFill>
                <a:latin typeface="Calibri"/>
              </a:rPr>
              <a:t>όταν δει</a:t>
            </a:r>
            <a:r>
              <a:rPr lang="en-US" sz="2400" dirty="0">
                <a:solidFill>
                  <a:srgbClr val="0070C0"/>
                </a:solidFill>
                <a:latin typeface="Calibri"/>
              </a:rPr>
              <a:t>, </a:t>
            </a:r>
            <a:r>
              <a:rPr lang="el-GR" sz="2400" dirty="0">
                <a:solidFill>
                  <a:srgbClr val="0070C0"/>
                </a:solidFill>
                <a:latin typeface="Calibri"/>
              </a:rPr>
              <a:t>όπου δει και ως δει»</a:t>
            </a:r>
            <a:r>
              <a:rPr lang="en-US" sz="2400" dirty="0">
                <a:solidFill>
                  <a:srgbClr val="0070C0"/>
                </a:solidFill>
                <a:latin typeface="Calibri"/>
              </a:rPr>
              <a:t>.</a:t>
            </a:r>
            <a:endParaRPr kumimoji="0" lang="en-US" sz="2400" b="0" i="0" u="none" strike="noStrike" kern="1200" cap="none" spc="0" normalizeH="0" baseline="0" noProof="0" dirty="0">
              <a:ln>
                <a:noFill/>
              </a:ln>
              <a:solidFill>
                <a:srgbClr val="0070C0"/>
              </a:solidFill>
              <a:effectLst/>
              <a:uLnTx/>
              <a:uFillTx/>
              <a:latin typeface="Calibri"/>
              <a:ea typeface="+mn-ea"/>
              <a:cs typeface="+mn-cs"/>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Calibri"/>
              <a:ea typeface="+mn-ea"/>
              <a:cs typeface="+mn-cs"/>
            </a:endParaRPr>
          </a:p>
        </p:txBody>
      </p:sp>
    </p:spTree>
    <p:extLst>
      <p:ext uri="{BB962C8B-B14F-4D97-AF65-F5344CB8AC3E}">
        <p14:creationId xmlns:p14="http://schemas.microsoft.com/office/powerpoint/2010/main" val="12171336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D5CF2-7CC0-2132-75AE-42B4A36C1C6E}"/>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0B18FBAC-41E6-6A65-BA8D-CF9569AE58AF}"/>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E4A2D181-D9E6-92B5-297F-2EC38E259156}"/>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14D3A45-6D99-4A15-2E40-01C0CCEEBD90}"/>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dirty="0">
                <a:ln>
                  <a:noFill/>
                </a:ln>
                <a:solidFill>
                  <a:srgbClr val="FFFFFF"/>
                </a:solidFill>
                <a:effectLst/>
                <a:uLnTx/>
                <a:uFillTx/>
                <a:latin typeface="Calibri"/>
                <a:ea typeface="+mn-ea"/>
                <a:cs typeface="+mn-cs"/>
              </a:rPr>
              <a:t>3. δ) Το κοινό στα ΜΜΕ και το έργο της κατήχησης και χριστιανικής αγωγής </a:t>
            </a:r>
          </a:p>
        </p:txBody>
      </p:sp>
      <p:sp>
        <p:nvSpPr>
          <p:cNvPr id="99" name="TextBox 98">
            <a:extLst>
              <a:ext uri="{FF2B5EF4-FFF2-40B4-BE49-F238E27FC236}">
                <a16:creationId xmlns:a16="http://schemas.microsoft.com/office/drawing/2014/main" id="{4F56E380-6572-D07D-0C5E-D1D79059CB2B}"/>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1" i="0" u="none" strike="noStrike" kern="1200" cap="none" spc="0" normalizeH="0" baseline="0" noProof="0" dirty="0">
                <a:ln>
                  <a:noFill/>
                </a:ln>
                <a:solidFill>
                  <a:srgbClr val="7030A0"/>
                </a:solidFill>
                <a:effectLst/>
                <a:uLnTx/>
                <a:uFillTx/>
                <a:latin typeface="Calibri"/>
                <a:ea typeface="+mn-ea"/>
                <a:cs typeface="+mn-cs"/>
              </a:rPr>
              <a:t>Πλεονέκτημα ΜΜΕ</a:t>
            </a:r>
            <a:r>
              <a:rPr kumimoji="0" lang="el-GR" sz="2400" b="0" i="0" u="none" strike="noStrike" kern="1200" cap="none" spc="0" normalizeH="0" baseline="0" noProof="0" dirty="0">
                <a:ln>
                  <a:noFill/>
                </a:ln>
                <a:solidFill>
                  <a:srgbClr val="0070C0"/>
                </a:solidFill>
                <a:effectLst/>
                <a:uLnTx/>
                <a:uFillTx/>
                <a:latin typeface="Calibri"/>
                <a:ea typeface="+mn-ea"/>
                <a:cs typeface="+mn-cs"/>
              </a:rPr>
              <a:t>:</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Εκπομπές </a:t>
            </a:r>
            <a:r>
              <a:rPr lang="el-GR" sz="2400" dirty="0">
                <a:solidFill>
                  <a:srgbClr val="0070C0"/>
                </a:solidFill>
                <a:latin typeface="Calibri"/>
              </a:rPr>
              <a:t>σε </a:t>
            </a:r>
            <a:r>
              <a:rPr kumimoji="0" lang="el-GR" sz="2400" b="0" i="0" u="none" strike="noStrike" kern="1200" cap="none" spc="0" normalizeH="0" baseline="0" noProof="0" dirty="0">
                <a:ln>
                  <a:noFill/>
                </a:ln>
                <a:solidFill>
                  <a:srgbClr val="0070C0"/>
                </a:solidFill>
                <a:effectLst/>
                <a:uLnTx/>
                <a:uFillTx/>
                <a:latin typeface="Calibri"/>
                <a:ea typeface="+mn-ea"/>
                <a:cs typeface="+mn-cs"/>
              </a:rPr>
              <a:t>τοπική, εθνική ή διεθνή εμβέλεια=&gt;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προσέγγιση μεγάλου αριθμού ανθρώπων.</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Calibri"/>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Μια εκπομπή απευθύνεται σε όσο το δυνατόν πιο πολλούς.</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lang="el-GR" sz="2400" dirty="0">
                <a:solidFill>
                  <a:srgbClr val="0070C0"/>
                </a:solidFill>
                <a:latin typeface="Calibri"/>
              </a:rPr>
              <a:t>Η</a:t>
            </a:r>
            <a:r>
              <a:rPr kumimoji="0" lang="el-GR" sz="2400" b="0" i="0" u="none" strike="noStrike" kern="1200" cap="none" spc="0" normalizeH="0" baseline="0" noProof="0" dirty="0">
                <a:ln>
                  <a:noFill/>
                </a:ln>
                <a:solidFill>
                  <a:srgbClr val="0070C0"/>
                </a:solidFill>
                <a:effectLst/>
                <a:uLnTx/>
                <a:uFillTx/>
                <a:latin typeface="Calibri"/>
                <a:ea typeface="+mn-ea"/>
                <a:cs typeface="+mn-cs"/>
              </a:rPr>
              <a:t> εκκλησιαστική εκπομπή συνήθως συναντά αντίδραση πολλών.</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Η τηλεοπτική εκκλησιαστική εκπομπή δεν έχει αποκλειστικό κοινό,</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για το λόγο αυτό οι δημιουργοί των εκπομπών πρέπει να είναι εξειδικευμένοι θεολόγοι ικανοί να ενώνουν τα θέματα με την καθημερινότητα, ώστε η ευαγγελική αλήθεια να αποτυπώνεται μαρτυρώντας ότι το Ευαγγέλιο σχετίζεται άμεσα με τη ζωή.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lang="el-GR" sz="2400" dirty="0">
              <a:solidFill>
                <a:srgbClr val="0070C0"/>
              </a:solidFill>
              <a:latin typeface="Calibri"/>
            </a:endParaRP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endParaRPr kumimoji="0" lang="el-GR" sz="2400" b="0" i="0" u="none" strike="noStrike" kern="1200" cap="none" spc="0" normalizeH="0" baseline="0" noProof="0" dirty="0">
              <a:ln>
                <a:noFill/>
              </a:ln>
              <a:solidFill>
                <a:srgbClr val="0070C0"/>
              </a:solidFill>
              <a:effectLst/>
              <a:uLnTx/>
              <a:uFillTx/>
              <a:latin typeface="Calibri"/>
              <a:ea typeface="+mn-ea"/>
              <a:cs typeface="+mn-cs"/>
            </a:endParaRPr>
          </a:p>
        </p:txBody>
      </p:sp>
    </p:spTree>
    <p:extLst>
      <p:ext uri="{BB962C8B-B14F-4D97-AF65-F5344CB8AC3E}">
        <p14:creationId xmlns:p14="http://schemas.microsoft.com/office/powerpoint/2010/main" val="35423559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314223-013F-21FF-D237-332A4572835F}"/>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39397E38-0B53-8C91-BE24-B14B0E2A5B96}"/>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6877D3FB-83CF-51C8-BB66-46BC0A0610B0}"/>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D5CA4FA1-1DDD-E3D0-D6EF-DBDF5EA147E7}"/>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Calibri"/>
                <a:ea typeface="+mn-ea"/>
                <a:cs typeface="+mn-cs"/>
              </a:rPr>
              <a:t>3. δ) Το κοινό στα ΜΜΕ και το έργο της κατήχησης και χριστιανικής αγωγής </a:t>
            </a:r>
            <a:endParaRPr kumimoji="0" lang="el-GR" sz="24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871CAACE-2A90-6CBC-34BB-B364FC43D4A5}"/>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1" i="0" u="none" strike="noStrike" kern="1200" cap="none" spc="0" normalizeH="0" baseline="0" noProof="0" dirty="0">
                <a:ln>
                  <a:noFill/>
                </a:ln>
                <a:solidFill>
                  <a:srgbClr val="7030A0"/>
                </a:solidFill>
                <a:effectLst/>
                <a:uLnTx/>
                <a:uFillTx/>
                <a:latin typeface="Calibri"/>
                <a:ea typeface="+mn-ea"/>
                <a:cs typeface="+mn-cs"/>
              </a:rPr>
              <a:t>Κύρια χαρακτηριστικά τηλεοπτικής εκπομπής </a:t>
            </a:r>
            <a:r>
              <a:rPr kumimoji="0" lang="el-GR" sz="2400" b="0" i="0" u="none" strike="noStrike" kern="1200" cap="none" spc="0" normalizeH="0" baseline="0" noProof="0" dirty="0">
                <a:ln>
                  <a:noFill/>
                </a:ln>
                <a:solidFill>
                  <a:srgbClr val="0070C0"/>
                </a:solidFill>
                <a:effectLst/>
                <a:uLnTx/>
                <a:uFillTx/>
                <a:latin typeface="Calibri"/>
                <a:ea typeface="+mn-ea"/>
                <a:cs typeface="+mn-cs"/>
              </a:rPr>
              <a:t>που απευθύνεται σε πλατύ κοινό:</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lang="el-GR" sz="2400" dirty="0">
                <a:solidFill>
                  <a:srgbClr val="0070C0"/>
                </a:solidFill>
                <a:latin typeface="Calibri"/>
              </a:rPr>
              <a:t>να αυξάνει τη δυνατότητα για διάλογο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να τονίζει τις αληθινές μαρτυρίες </a:t>
            </a:r>
          </a:p>
          <a:p>
            <a:pPr marL="457200" marR="0" lvl="0" indent="-457200" algn="just" defTabSz="914400" rtl="0" eaLnBrk="1" fontAlgn="auto" latinLnBrk="0" hangingPunct="1">
              <a:lnSpc>
                <a:spcPct val="100000"/>
              </a:lnSpc>
              <a:spcBef>
                <a:spcPts val="580"/>
              </a:spcBef>
              <a:spcAft>
                <a:spcPts val="0"/>
              </a:spcAft>
              <a:buClr>
                <a:srgbClr val="D34817"/>
              </a:buClr>
              <a:buSzPct val="85000"/>
              <a:buFontTx/>
              <a:buAutoNum type="arabicPeriod"/>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να ανακαλύπτει έναν ρυθμό στην εκπομπή ανάλογο με την σύγχρονη ραδιοτηλεοπτική γλώσσα.</a:t>
            </a:r>
            <a:endParaRPr lang="el-GR" sz="2400" dirty="0">
              <a:solidFill>
                <a:srgbClr val="0070C0"/>
              </a:solidFill>
              <a:latin typeface="Calibri"/>
            </a:endParaRPr>
          </a:p>
          <a:p>
            <a:pPr marR="0" lvl="0" algn="just" defTabSz="914400" rtl="0" eaLnBrk="1" fontAlgn="auto" latinLnBrk="0" hangingPunct="1">
              <a:lnSpc>
                <a:spcPct val="100000"/>
              </a:lnSpc>
              <a:spcBef>
                <a:spcPts val="580"/>
              </a:spcBef>
              <a:spcAft>
                <a:spcPts val="0"/>
              </a:spcAft>
              <a:buClr>
                <a:srgbClr val="D34817"/>
              </a:buClr>
              <a:buSzPct val="85000"/>
              <a:tabLst/>
              <a:defRPr/>
            </a:pPr>
            <a:endParaRPr lang="el-GR" sz="2400" dirty="0">
              <a:solidFill>
                <a:srgbClr val="0070C0"/>
              </a:solidFill>
              <a:latin typeface="Calibri"/>
            </a:endParaRP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Χρήση επιστήμης και τεχνολογίας με το επιχείρημα βελτίωσης της ζωής.</a:t>
            </a:r>
          </a:p>
          <a:p>
            <a:pPr marR="0" lvl="0" algn="just" defTabSz="914400" rtl="0" eaLnBrk="1" fontAlgn="auto" latinLnBrk="0" hangingPunct="1">
              <a:lnSpc>
                <a:spcPct val="100000"/>
              </a:lnSpc>
              <a:spcBef>
                <a:spcPts val="580"/>
              </a:spcBef>
              <a:spcAft>
                <a:spcPts val="0"/>
              </a:spcAft>
              <a:buClr>
                <a:srgbClr val="D34817"/>
              </a:buClr>
              <a:buSzPct val="85000"/>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Η Εκκλησία οφείλει να επέμβει για να δώσει λύσεις στο πρόβλημα της πληροφορίας που έχει δημιουργηθεί.</a:t>
            </a:r>
          </a:p>
        </p:txBody>
      </p:sp>
    </p:spTree>
    <p:extLst>
      <p:ext uri="{BB962C8B-B14F-4D97-AF65-F5344CB8AC3E}">
        <p14:creationId xmlns:p14="http://schemas.microsoft.com/office/powerpoint/2010/main" val="2092999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 name="object 8"/>
          <p:cNvPicPr/>
          <p:nvPr/>
        </p:nvPicPr>
        <p:blipFill>
          <a:blip r:embed="rId2"/>
          <a:stretch/>
        </p:blipFill>
        <p:spPr>
          <a:xfrm>
            <a:off x="0" y="0"/>
            <a:ext cx="9143280" cy="6857280"/>
          </a:xfrm>
          <a:prstGeom prst="rect">
            <a:avLst/>
          </a:prstGeom>
          <a:noFill/>
          <a:ln w="0">
            <a:noFill/>
          </a:ln>
        </p:spPr>
      </p:pic>
      <p:sp>
        <p:nvSpPr>
          <p:cNvPr id="61" name="11 - TextBox 3"/>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2" name="TextBox 61"/>
          <p:cNvSpPr txBox="1"/>
          <p:nvPr/>
        </p:nvSpPr>
        <p:spPr>
          <a:xfrm>
            <a:off x="37800" y="98852"/>
            <a:ext cx="9106200" cy="957092"/>
          </a:xfrm>
          <a:prstGeom prst="rect">
            <a:avLst/>
          </a:prstGeom>
          <a:noFill/>
          <a:ln w="0">
            <a:noFill/>
          </a:ln>
        </p:spPr>
        <p:txBody>
          <a:bodyPr lIns="90000" tIns="45000" rIns="90000" bIns="45000" anchor="t">
            <a:noAutofit/>
          </a:bodyPr>
          <a:lstStyle/>
          <a:p>
            <a:pPr marR="0" lvl="0" algn="ctr" defTabSz="914400" rtl="0" eaLnBrk="1" fontAlgn="auto" latinLnBrk="0" hangingPunct="1">
              <a:lnSpc>
                <a:spcPct val="100000"/>
              </a:lnSpc>
              <a:spcBef>
                <a:spcPts val="0"/>
              </a:spcBef>
              <a:spcAft>
                <a:spcPts val="0"/>
              </a:spcAft>
              <a:buClrTx/>
              <a:buSzTx/>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Η «παιδική θεία λειτουργία» ως μέσο </a:t>
            </a:r>
            <a:r>
              <a:rPr lang="el-GR" sz="2800" dirty="0">
                <a:solidFill>
                  <a:srgbClr val="EEECE1"/>
                </a:solidFill>
                <a:latin typeface="+mj-lt"/>
              </a:rPr>
              <a:t>Κ</a:t>
            </a:r>
            <a:r>
              <a:rPr kumimoji="0" lang="el-GR" sz="2800" b="0" i="0" u="none" strike="noStrike" kern="1200" cap="none" spc="0" normalizeH="0" baseline="0" noProof="0" dirty="0" err="1">
                <a:ln>
                  <a:noFill/>
                </a:ln>
                <a:solidFill>
                  <a:srgbClr val="EEECE1"/>
                </a:solidFill>
                <a:effectLst/>
                <a:uLnTx/>
                <a:uFillTx/>
                <a:latin typeface="+mj-lt"/>
                <a:ea typeface="+mn-ea"/>
                <a:cs typeface="+mn-cs"/>
              </a:rPr>
              <a:t>ατήχησης</a:t>
            </a:r>
            <a:r>
              <a:rPr kumimoji="0" lang="el-GR" sz="2800" b="0" i="0" u="none" strike="noStrike" kern="1200" cap="none" spc="0" normalizeH="0" baseline="0" noProof="0" dirty="0">
                <a:ln>
                  <a:noFill/>
                </a:ln>
                <a:solidFill>
                  <a:srgbClr val="EEECE1"/>
                </a:solidFill>
                <a:effectLst/>
                <a:uLnTx/>
                <a:uFillTx/>
                <a:latin typeface="+mj-lt"/>
                <a:ea typeface="+mn-ea"/>
                <a:cs typeface="+mn-cs"/>
              </a:rPr>
              <a:t> </a:t>
            </a:r>
          </a:p>
          <a:p>
            <a:pPr marR="0" lvl="0" algn="ctr" defTabSz="914400" rtl="0" eaLnBrk="1" fontAlgn="auto" latinLnBrk="0" hangingPunct="1">
              <a:lnSpc>
                <a:spcPct val="100000"/>
              </a:lnSpc>
              <a:spcBef>
                <a:spcPts val="0"/>
              </a:spcBef>
              <a:spcAft>
                <a:spcPts val="0"/>
              </a:spcAft>
              <a:buClrTx/>
              <a:buSzTx/>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και Χριστιανικής αγωγής</a:t>
            </a:r>
          </a:p>
          <a:p>
            <a:pPr marL="342900" marR="0" lvl="0" indent="-342900" algn="ctr" defTabSz="914400" rtl="0" eaLnBrk="1" fontAlgn="auto" latinLnBrk="0" hangingPunct="1">
              <a:lnSpc>
                <a:spcPct val="100000"/>
              </a:lnSpc>
              <a:spcBef>
                <a:spcPts val="0"/>
              </a:spcBef>
              <a:spcAft>
                <a:spcPts val="0"/>
              </a:spcAft>
              <a:buClrTx/>
              <a:buSzTx/>
              <a:buFontTx/>
              <a:buAutoNum type="arabicPeriod"/>
              <a:tabLst/>
              <a:defRPr/>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p:txBody>
      </p:sp>
      <p:sp>
        <p:nvSpPr>
          <p:cNvPr id="63" name="TextBox 62"/>
          <p:cNvSpPr txBox="1"/>
          <p:nvPr/>
        </p:nvSpPr>
        <p:spPr>
          <a:xfrm>
            <a:off x="23400" y="1055944"/>
            <a:ext cx="9135000" cy="5603631"/>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7030A0"/>
                </a:solidFill>
                <a:effectLst/>
                <a:uLnTx/>
                <a:uFillTx/>
                <a:ea typeface="+mn-ea"/>
                <a:cs typeface="+mn-cs"/>
              </a:rPr>
              <a:t>Μειονεκτήματα πρώτης περίπτωσης: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τα παιδιά και οι έφηβοι δεν προσέρχονται πάντοτε με τη θέλησή τους στην παιδική Θεία </a:t>
            </a:r>
            <a:r>
              <a:rPr lang="el-GR" altLang="el-GR" sz="2400" dirty="0">
                <a:solidFill>
                  <a:srgbClr val="0070C0"/>
                </a:solidFill>
              </a:rPr>
              <a:t>Λ</a:t>
            </a:r>
            <a:r>
              <a:rPr kumimoji="0" lang="el-GR" altLang="el-GR" sz="2400" b="0" i="0" u="none" strike="noStrike" kern="1200" cap="none" spc="0" normalizeH="0" baseline="0" noProof="0" dirty="0" err="1">
                <a:ln>
                  <a:noFill/>
                </a:ln>
                <a:solidFill>
                  <a:srgbClr val="0070C0"/>
                </a:solidFill>
                <a:effectLst/>
                <a:uLnTx/>
                <a:uFillTx/>
                <a:ea typeface="+mn-ea"/>
                <a:cs typeface="+mn-cs"/>
              </a:rPr>
              <a:t>ειτουργία</a:t>
            </a:r>
            <a:r>
              <a:rPr kumimoji="0" lang="el-GR" alt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παρουσιάζεται συνωστισμός κατά την προσέλευσή τους.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δεν προσέρχονται στην κυριακάτικη </a:t>
            </a:r>
            <a:r>
              <a:rPr lang="el-GR" altLang="el-GR" sz="2400" dirty="0">
                <a:solidFill>
                  <a:srgbClr val="0070C0"/>
                </a:solidFill>
              </a:rPr>
              <a:t>Θ</a:t>
            </a:r>
            <a:r>
              <a:rPr kumimoji="0" lang="el-GR" altLang="el-GR" sz="2400" b="0" i="0" u="none" strike="noStrike" kern="1200" cap="none" spc="0" normalizeH="0" baseline="0" noProof="0" dirty="0" err="1">
                <a:ln>
                  <a:noFill/>
                </a:ln>
                <a:solidFill>
                  <a:srgbClr val="0070C0"/>
                </a:solidFill>
                <a:effectLst/>
                <a:uLnTx/>
                <a:uFillTx/>
                <a:ea typeface="+mn-ea"/>
                <a:cs typeface="+mn-cs"/>
              </a:rPr>
              <a:t>εία</a:t>
            </a:r>
            <a:r>
              <a:rPr kumimoji="0" lang="el-GR" altLang="el-GR" sz="2400" b="0" i="0" u="none" strike="noStrike" kern="1200" cap="none" spc="0" normalizeH="0" baseline="0" noProof="0" dirty="0">
                <a:ln>
                  <a:noFill/>
                </a:ln>
                <a:solidFill>
                  <a:srgbClr val="0070C0"/>
                </a:solidFill>
                <a:effectLst/>
                <a:uLnTx/>
                <a:uFillTx/>
                <a:ea typeface="+mn-ea"/>
                <a:cs typeface="+mn-cs"/>
              </a:rPr>
              <a:t> Λειτουργία. </a:t>
            </a:r>
          </a:p>
          <a:p>
            <a:pPr marR="0" lvl="0" algn="l" defTabSz="914400" rtl="0" eaLnBrk="1" fontAlgn="base" latinLnBrk="0" hangingPunct="1">
              <a:lnSpc>
                <a:spcPct val="100000"/>
              </a:lnSpc>
              <a:spcBef>
                <a:spcPts val="575"/>
              </a:spcBef>
              <a:spcAft>
                <a:spcPct val="0"/>
              </a:spcAft>
              <a:buClr>
                <a:srgbClr val="D34817"/>
              </a:buClr>
              <a:buSzPct val="85000"/>
              <a:tabLst/>
              <a:defRPr/>
            </a:pPr>
            <a:endParaRPr lang="el-GR" altLang="el-GR" sz="2400" dirty="0">
              <a:solidFill>
                <a:srgbClr val="0070C0"/>
              </a:solidFill>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kumimoji="0" lang="el-GR" altLang="el-GR" sz="2400" b="0" i="0" u="none" strike="noStrike" kern="1200" cap="none" spc="0" normalizeH="0" baseline="0" noProof="0" dirty="0">
                <a:ln>
                  <a:noFill/>
                </a:ln>
                <a:solidFill>
                  <a:srgbClr val="7030A0"/>
                </a:solidFill>
                <a:effectLst/>
                <a:uLnTx/>
                <a:uFillTx/>
                <a:ea typeface="+mn-ea"/>
                <a:cs typeface="+mn-cs"/>
              </a:rPr>
              <a:t>Προτείνεται άλλη μορφή παιδικής Θείας </a:t>
            </a:r>
            <a:r>
              <a:rPr lang="el-GR" altLang="el-GR" sz="2400" dirty="0">
                <a:solidFill>
                  <a:srgbClr val="7030A0"/>
                </a:solidFill>
              </a:rPr>
              <a:t>Λ</a:t>
            </a:r>
            <a:r>
              <a:rPr kumimoji="0" lang="el-GR" altLang="el-GR" sz="2400" b="0" i="0" u="none" strike="noStrike" kern="1200" cap="none" spc="0" normalizeH="0" baseline="0" noProof="0" dirty="0" err="1">
                <a:ln>
                  <a:noFill/>
                </a:ln>
                <a:solidFill>
                  <a:srgbClr val="7030A0"/>
                </a:solidFill>
                <a:effectLst/>
                <a:uLnTx/>
                <a:uFillTx/>
                <a:ea typeface="+mn-ea"/>
                <a:cs typeface="+mn-cs"/>
              </a:rPr>
              <a:t>ειτουργίας</a:t>
            </a:r>
            <a:r>
              <a:rPr kumimoji="0" lang="el-GR" altLang="el-GR" sz="2400" b="0" i="0" u="none" strike="noStrike" kern="1200" cap="none" spc="0" normalizeH="0" baseline="0" noProof="0" dirty="0">
                <a:ln>
                  <a:noFill/>
                </a:ln>
                <a:solidFill>
                  <a:srgbClr val="7030A0"/>
                </a:solidFill>
                <a:effectLst/>
                <a:uLnTx/>
                <a:uFillTx/>
                <a:ea typeface="+mn-ea"/>
                <a:cs typeface="+mn-cs"/>
              </a:rPr>
              <a:t>:</a:t>
            </a:r>
          </a:p>
          <a:p>
            <a:pPr marL="457200" marR="0" lvl="0" indent="-457200" algn="l" defTabSz="914400" rtl="0" eaLnBrk="1" fontAlgn="base" latinLnBrk="0" hangingPunct="1">
              <a:lnSpc>
                <a:spcPct val="100000"/>
              </a:lnSpc>
              <a:spcBef>
                <a:spcPts val="575"/>
              </a:spcBef>
              <a:spcAft>
                <a:spcPct val="0"/>
              </a:spcAft>
              <a:buClr>
                <a:srgbClr val="D34817"/>
              </a:buClr>
              <a:buSzPct val="85000"/>
              <a:buAutoNum type="arabicPeriod"/>
              <a:tabLst/>
              <a:defRPr/>
            </a:pPr>
            <a:r>
              <a:rPr lang="el-GR" altLang="el-GR" sz="2400" dirty="0">
                <a:solidFill>
                  <a:srgbClr val="0070C0"/>
                </a:solidFill>
              </a:rPr>
              <a:t>να έχει περιστασιακό χαρακτήρα. </a:t>
            </a:r>
          </a:p>
          <a:p>
            <a:pPr marL="457200" marR="0" lvl="0" indent="-457200" algn="l" defTabSz="914400" rtl="0" eaLnBrk="1" fontAlgn="base" latinLnBrk="0" hangingPunct="1">
              <a:lnSpc>
                <a:spcPct val="100000"/>
              </a:lnSpc>
              <a:spcBef>
                <a:spcPts val="575"/>
              </a:spcBef>
              <a:spcAft>
                <a:spcPct val="0"/>
              </a:spcAft>
              <a:buClr>
                <a:srgbClr val="D34817"/>
              </a:buClr>
              <a:buSzPct val="85000"/>
              <a:buAutoNum type="arabicPeriod"/>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να τελείται σε αραιότερα χρονικά διαστήματα. </a:t>
            </a:r>
          </a:p>
          <a:p>
            <a:pPr marL="457200" marR="0" lvl="0" indent="-457200" algn="l" defTabSz="914400" rtl="0" eaLnBrk="1" fontAlgn="base" latinLnBrk="0" hangingPunct="1">
              <a:lnSpc>
                <a:spcPct val="100000"/>
              </a:lnSpc>
              <a:spcBef>
                <a:spcPts val="575"/>
              </a:spcBef>
              <a:spcAft>
                <a:spcPct val="0"/>
              </a:spcAft>
              <a:buClr>
                <a:srgbClr val="D34817"/>
              </a:buClr>
              <a:buSzPct val="85000"/>
              <a:buAutoNum type="arabicPeriod"/>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να συνδέεται με συγκεκριμένη γιορτή του λειτουργικού εντός της Εκκλησίας (εορταστικός </a:t>
            </a:r>
            <a:r>
              <a:rPr kumimoji="0" lang="el-GR" altLang="el-GR" sz="2400" b="0" i="0" u="none" strike="noStrike" kern="1200" cap="none" spc="0" normalizeH="0" baseline="0" noProof="0" dirty="0" err="1">
                <a:ln>
                  <a:noFill/>
                </a:ln>
                <a:solidFill>
                  <a:srgbClr val="0070C0"/>
                </a:solidFill>
                <a:effectLst/>
                <a:uLnTx/>
                <a:uFillTx/>
                <a:ea typeface="+mn-ea"/>
                <a:cs typeface="+mn-cs"/>
              </a:rPr>
              <a:t>χαρα</a:t>
            </a:r>
            <a:r>
              <a:rPr lang="el-GR" altLang="el-GR" sz="2400" dirty="0" err="1">
                <a:solidFill>
                  <a:srgbClr val="0070C0"/>
                </a:solidFill>
              </a:rPr>
              <a:t>κτήρας</a:t>
            </a:r>
            <a:r>
              <a:rPr lang="el-GR" altLang="el-GR" sz="2400" dirty="0">
                <a:solidFill>
                  <a:srgbClr val="0070C0"/>
                </a:solidFill>
              </a:rPr>
              <a:t>)</a:t>
            </a:r>
            <a:r>
              <a:rPr kumimoji="0" lang="el-GR" altLang="el-GR" sz="2400" b="0" i="0" u="none" strike="noStrike" kern="1200" cap="none" spc="0" normalizeH="0" baseline="0" noProof="0" dirty="0">
                <a:ln>
                  <a:noFill/>
                </a:ln>
                <a:solidFill>
                  <a:srgbClr val="0070C0"/>
                </a:solidFill>
                <a:effectLst/>
                <a:uLnTx/>
                <a:uFillTx/>
                <a:ea typeface="+mn-ea"/>
                <a:cs typeface="+mn-cs"/>
              </a:rPr>
              <a:t>.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99D788-ACFC-FE08-B315-6EBC7106A5E4}"/>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49D1F4F6-07A6-0601-DF37-2975D3A9A1A0}"/>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7B7F806C-7F4D-B286-BBAB-8F1AED29F68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91E38518-D428-EB4B-6F53-DC02399BE0D6}"/>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Calibri"/>
                <a:ea typeface="+mn-ea"/>
                <a:cs typeface="+mn-cs"/>
              </a:rPr>
              <a:t>3. δ) Το κοινό στα ΜΜΕ και το έργο της κατήχησης και χριστιανικής αγωγής </a:t>
            </a:r>
            <a:endParaRPr kumimoji="0" lang="el-GR" sz="24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B763EFCD-F544-D0AF-2B70-E757B71902B9}"/>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Ζούμε όχι με όσα έχουμε κατορθώσει, αλλά με όσα είμαστε βέβαιοι πως μπορούμε να κατορθώσουμε με την ορθόδοξη διδασκαλία της εσχατολογικής προοπτικής, στην οποία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σχετικοποιούνται</a:t>
            </a:r>
            <a:r>
              <a:rPr kumimoji="0" lang="el-GR" sz="2400" b="0" i="0" u="none" strike="noStrike" kern="1200" cap="none" spc="0" normalizeH="0" baseline="0" noProof="0" dirty="0">
                <a:ln>
                  <a:noFill/>
                </a:ln>
                <a:solidFill>
                  <a:srgbClr val="0070C0"/>
                </a:solidFill>
                <a:effectLst/>
                <a:uLnTx/>
                <a:uFillTx/>
                <a:latin typeface="Calibri"/>
                <a:ea typeface="+mn-ea"/>
                <a:cs typeface="+mn-cs"/>
              </a:rPr>
              <a:t> τα προβλήματα, καταργούνται και οι μεγαλύτερες ακόμα αντιθέσεις συνοψίζονται στην έσχατη αντίθεση ανάμεσα στη ζωή και το θάνατο.</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endParaRPr kumimoji="0" lang="el-GR" sz="2400" b="0" i="0" u="none" strike="noStrike" kern="1200" cap="none" spc="0" normalizeH="0" baseline="0" noProof="0" dirty="0">
              <a:ln>
                <a:noFill/>
              </a:ln>
              <a:solidFill>
                <a:srgbClr val="0070C0"/>
              </a:solidFill>
              <a:effectLst/>
              <a:uLnTx/>
              <a:uFillTx/>
              <a:latin typeface="Calibri"/>
              <a:ea typeface="+mn-ea"/>
              <a:cs typeface="+mn-cs"/>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  </a:t>
            </a:r>
            <a:r>
              <a:rPr kumimoji="0" lang="el-GR" sz="2400" b="0" i="0" u="none" strike="noStrike" kern="1200" cap="none" spc="0" normalizeH="0" baseline="0" noProof="0" dirty="0">
                <a:ln>
                  <a:noFill/>
                </a:ln>
                <a:solidFill>
                  <a:srgbClr val="7030A0"/>
                </a:solidFill>
                <a:effectLst/>
                <a:uLnTx/>
                <a:uFillTx/>
                <a:latin typeface="Calibri"/>
                <a:ea typeface="+mn-ea"/>
                <a:cs typeface="+mn-cs"/>
              </a:rPr>
              <a:t>Ο σύγχρονος θεολόγος και κατηχητής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ξεπερνά το σκόπελο της ημιμάθειας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lang="el-GR" sz="2400" dirty="0">
                <a:solidFill>
                  <a:srgbClr val="0070C0"/>
                </a:solidFill>
                <a:latin typeface="Calibri"/>
              </a:rPr>
              <a:t>π</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ροσεγγίζει</a:t>
            </a:r>
            <a:r>
              <a:rPr kumimoji="0" lang="el-GR" sz="2400" b="0" i="0" u="none" strike="noStrike" kern="1200" cap="none" spc="0" normalizeH="0" baseline="0" noProof="0" dirty="0">
                <a:ln>
                  <a:noFill/>
                </a:ln>
                <a:solidFill>
                  <a:srgbClr val="0070C0"/>
                </a:solidFill>
                <a:effectLst/>
                <a:uLnTx/>
                <a:uFillTx/>
                <a:latin typeface="Calibri"/>
                <a:ea typeface="+mn-ea"/>
                <a:cs typeface="+mn-cs"/>
              </a:rPr>
              <a:t> το θέμα της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εκκοσμίκευσης</a:t>
            </a:r>
            <a:r>
              <a:rPr kumimoji="0" lang="el-GR" sz="2400" b="0" i="0" u="none" strike="noStrike" kern="1200" cap="none" spc="0" normalizeH="0" baseline="0" noProof="0" dirty="0">
                <a:ln>
                  <a:noFill/>
                </a:ln>
                <a:solidFill>
                  <a:srgbClr val="0070C0"/>
                </a:solidFill>
                <a:effectLst/>
                <a:uLnTx/>
                <a:uFillTx/>
                <a:latin typeface="Calibri"/>
                <a:ea typeface="+mn-ea"/>
                <a:cs typeface="+mn-cs"/>
              </a:rPr>
              <a:t> με εσχατολογική προοπτική</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ü"/>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χρησιμοποιεί την τεχνολογία όσο γίνεται λιγότερο από απάνθρωπη και επικίνδυνη.  </a:t>
            </a:r>
          </a:p>
          <a:p>
            <a:pPr marL="0" marR="0" lvl="0" indent="0" algn="just" defTabSz="914400" rtl="0" eaLnBrk="1" fontAlgn="auto" latinLnBrk="0" hangingPunct="1">
              <a:lnSpc>
                <a:spcPct val="100000"/>
              </a:lnSpc>
              <a:spcBef>
                <a:spcPts val="580"/>
              </a:spcBef>
              <a:spcAft>
                <a:spcPts val="0"/>
              </a:spcAft>
              <a:buClr>
                <a:srgbClr val="D34817"/>
              </a:buClr>
              <a:buSzPct val="85000"/>
              <a:buFontTx/>
              <a:buNone/>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 </a:t>
            </a:r>
          </a:p>
        </p:txBody>
      </p:sp>
    </p:spTree>
    <p:extLst>
      <p:ext uri="{BB962C8B-B14F-4D97-AF65-F5344CB8AC3E}">
        <p14:creationId xmlns:p14="http://schemas.microsoft.com/office/powerpoint/2010/main" val="21335906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231D9-F182-752A-C478-E98D73A039A1}"/>
            </a:ext>
          </a:extLst>
        </p:cNvPr>
        <p:cNvGrpSpPr/>
        <p:nvPr/>
      </p:nvGrpSpPr>
      <p:grpSpPr>
        <a:xfrm>
          <a:off x="0" y="0"/>
          <a:ext cx="0" cy="0"/>
          <a:chOff x="0" y="0"/>
          <a:chExt cx="0" cy="0"/>
        </a:xfrm>
      </p:grpSpPr>
      <p:pic>
        <p:nvPicPr>
          <p:cNvPr id="96" name="object 17">
            <a:extLst>
              <a:ext uri="{FF2B5EF4-FFF2-40B4-BE49-F238E27FC236}">
                <a16:creationId xmlns:a16="http://schemas.microsoft.com/office/drawing/2014/main" id="{9D641A47-AE8A-59B9-2801-EA34548C742D}"/>
              </a:ext>
            </a:extLst>
          </p:cNvPr>
          <p:cNvPicPr/>
          <p:nvPr/>
        </p:nvPicPr>
        <p:blipFill>
          <a:blip r:embed="rId2"/>
          <a:stretch/>
        </p:blipFill>
        <p:spPr>
          <a:xfrm>
            <a:off x="0" y="0"/>
            <a:ext cx="9143280" cy="6857280"/>
          </a:xfrm>
          <a:prstGeom prst="rect">
            <a:avLst/>
          </a:prstGeom>
          <a:noFill/>
          <a:ln w="0">
            <a:noFill/>
          </a:ln>
        </p:spPr>
      </p:pic>
      <p:sp>
        <p:nvSpPr>
          <p:cNvPr id="97" name="11 - TextBox 11">
            <a:extLst>
              <a:ext uri="{FF2B5EF4-FFF2-40B4-BE49-F238E27FC236}">
                <a16:creationId xmlns:a16="http://schemas.microsoft.com/office/drawing/2014/main" id="{AF915361-5482-29CD-65B0-080A3A2DEA6C}"/>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TextBox 97">
            <a:extLst>
              <a:ext uri="{FF2B5EF4-FFF2-40B4-BE49-F238E27FC236}">
                <a16:creationId xmlns:a16="http://schemas.microsoft.com/office/drawing/2014/main" id="{6CDC2B53-D837-6E40-7E1F-199D9DBA4D98}"/>
              </a:ext>
            </a:extLst>
          </p:cNvPr>
          <p:cNvSpPr txBox="1"/>
          <p:nvPr/>
        </p:nvSpPr>
        <p:spPr>
          <a:xfrm>
            <a:off x="37080" y="0"/>
            <a:ext cx="9106200" cy="750278"/>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400" b="0" i="0" u="none" strike="noStrike" kern="1200" cap="none" spc="0" normalizeH="0" baseline="0" noProof="0">
                <a:ln>
                  <a:noFill/>
                </a:ln>
                <a:solidFill>
                  <a:srgbClr val="FFFFFF"/>
                </a:solidFill>
                <a:effectLst/>
                <a:uLnTx/>
                <a:uFillTx/>
                <a:latin typeface="Calibri"/>
                <a:ea typeface="+mn-ea"/>
                <a:cs typeface="+mn-cs"/>
              </a:rPr>
              <a:t>3. δ) Το κοινό στα ΜΜΕ και το έργο της κατήχησης και χριστιανικής αγωγής </a:t>
            </a:r>
            <a:endParaRPr kumimoji="0" lang="el-GR" sz="2400" b="0" i="0" u="none" strike="noStrike" kern="1200" cap="none" spc="0" normalizeH="0" baseline="0" noProof="0" dirty="0">
              <a:ln>
                <a:noFill/>
              </a:ln>
              <a:solidFill>
                <a:srgbClr val="FFFFFF"/>
              </a:solidFill>
              <a:effectLst/>
              <a:uLnTx/>
              <a:uFillTx/>
              <a:latin typeface="Calibri"/>
              <a:ea typeface="+mn-ea"/>
              <a:cs typeface="+mn-cs"/>
            </a:endParaRPr>
          </a:p>
        </p:txBody>
      </p:sp>
      <p:sp>
        <p:nvSpPr>
          <p:cNvPr id="99" name="TextBox 98">
            <a:extLst>
              <a:ext uri="{FF2B5EF4-FFF2-40B4-BE49-F238E27FC236}">
                <a16:creationId xmlns:a16="http://schemas.microsoft.com/office/drawing/2014/main" id="{7DF30E51-E664-F0C1-FACD-346028B5F20D}"/>
              </a:ext>
            </a:extLst>
          </p:cNvPr>
          <p:cNvSpPr txBox="1"/>
          <p:nvPr/>
        </p:nvSpPr>
        <p:spPr>
          <a:xfrm>
            <a:off x="37080" y="1118161"/>
            <a:ext cx="9135000" cy="5646053"/>
          </a:xfrm>
          <a:prstGeom prst="rect">
            <a:avLst/>
          </a:prstGeom>
          <a:noFill/>
          <a:ln w="0">
            <a:noFill/>
          </a:ln>
        </p:spPr>
        <p:txBody>
          <a:bodyPr lIns="90000" tIns="45000" rIns="90000" bIns="45000" anchor="t">
            <a:noAutofit/>
          </a:bodyPr>
          <a:lstStyle/>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 </a:t>
            </a:r>
            <a:r>
              <a:rPr kumimoji="0" lang="el-GR" sz="2400" b="0" i="0" u="none" strike="noStrike" kern="1200" cap="none" spc="0" normalizeH="0" baseline="0" noProof="0" dirty="0">
                <a:ln>
                  <a:noFill/>
                </a:ln>
                <a:solidFill>
                  <a:srgbClr val="7030A0"/>
                </a:solidFill>
                <a:effectLst/>
                <a:uLnTx/>
                <a:uFillTx/>
                <a:latin typeface="Calibri"/>
                <a:ea typeface="+mn-ea"/>
                <a:cs typeface="+mn-cs"/>
              </a:rPr>
              <a:t>Λόγοι  για τους οποίους είναι χρήσιμη  η χριστιανική οπτική </a:t>
            </a:r>
            <a:r>
              <a:rPr kumimoji="0" lang="el-GR" sz="2400" b="0" i="0" u="none" strike="noStrike" kern="1200" cap="none" spc="0" normalizeH="0" baseline="0" noProof="0" dirty="0">
                <a:ln>
                  <a:noFill/>
                </a:ln>
                <a:solidFill>
                  <a:srgbClr val="0070C0"/>
                </a:solidFill>
                <a:effectLst/>
                <a:uLnTx/>
                <a:uFillTx/>
                <a:latin typeface="Calibri"/>
                <a:ea typeface="+mn-ea"/>
                <a:cs typeface="+mn-cs"/>
              </a:rPr>
              <a:t>:</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latin typeface="Calibri"/>
              </a:rPr>
              <a:t>τ</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αύτιση</a:t>
            </a:r>
            <a:r>
              <a:rPr kumimoji="0" lang="el-GR" sz="2400" b="0" i="0" u="none" strike="noStrike" kern="1200" cap="none" spc="0" normalizeH="0" baseline="0" noProof="0" dirty="0">
                <a:ln>
                  <a:noFill/>
                </a:ln>
                <a:solidFill>
                  <a:srgbClr val="0070C0"/>
                </a:solidFill>
                <a:effectLst/>
                <a:uLnTx/>
                <a:uFillTx/>
                <a:latin typeface="Calibri"/>
                <a:ea typeface="+mn-ea"/>
                <a:cs typeface="+mn-cs"/>
              </a:rPr>
              <a:t> δραστηριότητας του ανθρώπου με την ύπαρξή του</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αποξένωση και αλλοτρίωση του ανθρώπου</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latin typeface="Calibri"/>
              </a:rPr>
              <a:t>α</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κοινωνησία</a:t>
            </a:r>
            <a:r>
              <a:rPr kumimoji="0" lang="el-GR" sz="2400" b="0" i="0" u="none" strike="noStrike" kern="1200" cap="none" spc="0" normalizeH="0" baseline="0" noProof="0" dirty="0">
                <a:ln>
                  <a:noFill/>
                </a:ln>
                <a:solidFill>
                  <a:srgbClr val="0070C0"/>
                </a:solidFill>
                <a:effectLst/>
                <a:uLnTx/>
                <a:uFillTx/>
                <a:latin typeface="Calibri"/>
                <a:ea typeface="+mn-ea"/>
                <a:cs typeface="+mn-cs"/>
              </a:rPr>
              <a:t>, τέλμα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lang="el-GR" sz="2400" dirty="0">
                <a:solidFill>
                  <a:srgbClr val="0070C0"/>
                </a:solidFill>
                <a:latin typeface="Calibri"/>
              </a:rPr>
              <a:t>δ</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υνατότητα</a:t>
            </a:r>
            <a:r>
              <a:rPr kumimoji="0" lang="el-GR" sz="2400" b="0" i="0" u="none" strike="noStrike" kern="1200" cap="none" spc="0" normalizeH="0" baseline="0" noProof="0" dirty="0">
                <a:ln>
                  <a:noFill/>
                </a:ln>
                <a:solidFill>
                  <a:srgbClr val="0070C0"/>
                </a:solidFill>
                <a:effectLst/>
                <a:uLnTx/>
                <a:uFillTx/>
                <a:latin typeface="Calibri"/>
                <a:ea typeface="+mn-ea"/>
                <a:cs typeface="+mn-cs"/>
              </a:rPr>
              <a:t> ανόρθωσης λόγω κοινωνικότητας ανθρώπου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r>
              <a:rPr kumimoji="0" lang="el-GR" sz="2400" b="0" i="0" u="none" strike="noStrike" kern="1200" cap="none" spc="0" normalizeH="0" baseline="0" noProof="0" dirty="0">
                <a:ln>
                  <a:noFill/>
                </a:ln>
                <a:solidFill>
                  <a:srgbClr val="0070C0"/>
                </a:solidFill>
                <a:effectLst/>
                <a:uLnTx/>
                <a:uFillTx/>
                <a:latin typeface="Calibri"/>
                <a:ea typeface="+mn-ea"/>
                <a:cs typeface="+mn-cs"/>
              </a:rPr>
              <a:t>ικανότητα μεταμόρφωσης σχέσεων σε νέες μορφές δυναμικής επικοινωνίας </a:t>
            </a: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Arial" panose="020B0604020202020204" pitchFamily="34" charset="0"/>
              <a:buChar char="•"/>
              <a:tabLst/>
              <a:defRPr/>
            </a:pPr>
            <a:endParaRPr lang="el-GR" sz="2400" dirty="0">
              <a:solidFill>
                <a:srgbClr val="0070C0"/>
              </a:solidFill>
              <a:latin typeface="Calibri"/>
            </a:endParaRPr>
          </a:p>
          <a:p>
            <a:pPr marL="342900" marR="0" lvl="0" indent="-342900" algn="just" defTabSz="914400" rtl="0" eaLnBrk="1" fontAlgn="auto" latinLnBrk="0" hangingPunct="1">
              <a:lnSpc>
                <a:spcPct val="100000"/>
              </a:lnSpc>
              <a:spcBef>
                <a:spcPts val="580"/>
              </a:spcBef>
              <a:spcAft>
                <a:spcPts val="0"/>
              </a:spcAft>
              <a:buClr>
                <a:srgbClr val="D34817"/>
              </a:buClr>
              <a:buSzPct val="85000"/>
              <a:buFont typeface="Wingdings" panose="05000000000000000000" pitchFamily="2" charset="2"/>
              <a:buChar char="q"/>
              <a:tabLst/>
              <a:defRPr/>
            </a:pPr>
            <a:r>
              <a:rPr lang="el-GR" sz="2400" dirty="0">
                <a:solidFill>
                  <a:srgbClr val="0070C0"/>
                </a:solidFill>
                <a:latin typeface="Calibri"/>
              </a:rPr>
              <a:t>Α</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παραίτητος</a:t>
            </a:r>
            <a:r>
              <a:rPr kumimoji="0" lang="el-GR" sz="2400" b="0" i="0" u="none" strike="noStrike" kern="1200" cap="none" spc="0" normalizeH="0" baseline="0" noProof="0" dirty="0">
                <a:ln>
                  <a:noFill/>
                </a:ln>
                <a:solidFill>
                  <a:srgbClr val="0070C0"/>
                </a:solidFill>
                <a:effectLst/>
                <a:uLnTx/>
                <a:uFillTx/>
                <a:latin typeface="Calibri"/>
                <a:ea typeface="+mn-ea"/>
                <a:cs typeface="+mn-cs"/>
              </a:rPr>
              <a:t> κρίνεται ο </a:t>
            </a:r>
            <a:r>
              <a:rPr kumimoji="0" lang="el-GR" sz="2400" b="0" i="0" u="none" strike="noStrike" kern="1200" cap="none" spc="0" normalizeH="0" baseline="0" noProof="0" dirty="0" err="1">
                <a:ln>
                  <a:noFill/>
                </a:ln>
                <a:solidFill>
                  <a:srgbClr val="0070C0"/>
                </a:solidFill>
                <a:effectLst/>
                <a:uLnTx/>
                <a:uFillTx/>
                <a:latin typeface="Calibri"/>
                <a:ea typeface="+mn-ea"/>
                <a:cs typeface="+mn-cs"/>
              </a:rPr>
              <a:t>επαναπροσανατολισμός</a:t>
            </a:r>
            <a:r>
              <a:rPr kumimoji="0" lang="el-GR" sz="2400" b="0" i="0" u="none" strike="noStrike" kern="1200" cap="none" spc="0" normalizeH="0" baseline="0" noProof="0" dirty="0">
                <a:ln>
                  <a:noFill/>
                </a:ln>
                <a:solidFill>
                  <a:srgbClr val="0070C0"/>
                </a:solidFill>
                <a:effectLst/>
                <a:uLnTx/>
                <a:uFillTx/>
                <a:latin typeface="Calibri"/>
                <a:ea typeface="+mn-ea"/>
                <a:cs typeface="+mn-cs"/>
              </a:rPr>
              <a:t> του ανθρώπου με τη μέριμνα της Εκκλησίας. </a:t>
            </a:r>
          </a:p>
        </p:txBody>
      </p:sp>
    </p:spTree>
    <p:extLst>
      <p:ext uri="{BB962C8B-B14F-4D97-AF65-F5344CB8AC3E}">
        <p14:creationId xmlns:p14="http://schemas.microsoft.com/office/powerpoint/2010/main" val="34618215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0" name="object 2"/>
          <p:cNvPicPr/>
          <p:nvPr/>
        </p:nvPicPr>
        <p:blipFill>
          <a:blip r:embed="rId2"/>
          <a:stretch/>
        </p:blipFill>
        <p:spPr>
          <a:xfrm>
            <a:off x="0" y="0"/>
            <a:ext cx="9143280" cy="6857280"/>
          </a:xfrm>
          <a:prstGeom prst="rect">
            <a:avLst/>
          </a:prstGeom>
          <a:noFill/>
          <a:ln w="0">
            <a:noFill/>
          </a:ln>
        </p:spPr>
      </p:pic>
      <p:sp>
        <p:nvSpPr>
          <p:cNvPr id="101" name="PlaceHolder 1"/>
          <p:cNvSpPr>
            <a:spLocks noGrp="1"/>
          </p:cNvSpPr>
          <p:nvPr>
            <p:ph type="title"/>
          </p:nvPr>
        </p:nvSpPr>
        <p:spPr>
          <a:xfrm>
            <a:off x="650880" y="2978640"/>
            <a:ext cx="8187480" cy="628200"/>
          </a:xfrm>
          <a:prstGeom prst="rect">
            <a:avLst/>
          </a:prstGeom>
          <a:noFill/>
          <a:ln w="0">
            <a:noFill/>
          </a:ln>
        </p:spPr>
        <p:txBody>
          <a:bodyPr lIns="0" tIns="12600" rIns="0" bIns="0" anchor="t">
            <a:noAutofit/>
          </a:bodyPr>
          <a:lstStyle/>
          <a:p>
            <a:pPr marL="12600" indent="0">
              <a:lnSpc>
                <a:spcPct val="100000"/>
              </a:lnSpc>
              <a:spcBef>
                <a:spcPts val="99"/>
              </a:spcBef>
              <a:buNone/>
              <a:tabLst>
                <a:tab pos="0" algn="l"/>
              </a:tabLst>
            </a:pPr>
            <a:r>
              <a:rPr lang="el-GR" sz="4000" b="0" u="none" strike="noStrike">
                <a:solidFill>
                  <a:srgbClr val="0070C0"/>
                </a:solidFill>
                <a:uFillTx/>
                <a:latin typeface="Calibri"/>
              </a:rPr>
              <a:t>Σας ευχαριστώ για την προσοχή σας!</a:t>
            </a:r>
            <a:endParaRPr lang="el-GR" sz="4000" b="0" u="none" strike="noStrike">
              <a:solidFill>
                <a:srgbClr val="000000"/>
              </a:solidFill>
              <a:uFillTx/>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601E40-6DF5-9E84-8591-DBB3AC655FB5}"/>
            </a:ext>
          </a:extLst>
        </p:cNvPr>
        <p:cNvGrpSpPr/>
        <p:nvPr/>
      </p:nvGrpSpPr>
      <p:grpSpPr>
        <a:xfrm>
          <a:off x="0" y="0"/>
          <a:ext cx="0" cy="0"/>
          <a:chOff x="0" y="0"/>
          <a:chExt cx="0" cy="0"/>
        </a:xfrm>
      </p:grpSpPr>
      <p:pic>
        <p:nvPicPr>
          <p:cNvPr id="60" name="object 8">
            <a:extLst>
              <a:ext uri="{FF2B5EF4-FFF2-40B4-BE49-F238E27FC236}">
                <a16:creationId xmlns:a16="http://schemas.microsoft.com/office/drawing/2014/main" id="{C03803FE-F5FA-74D6-CC66-CDE88A5CEC06}"/>
              </a:ext>
            </a:extLst>
          </p:cNvPr>
          <p:cNvPicPr/>
          <p:nvPr/>
        </p:nvPicPr>
        <p:blipFill>
          <a:blip r:embed="rId2"/>
          <a:stretch/>
        </p:blipFill>
        <p:spPr>
          <a:xfrm>
            <a:off x="0" y="0"/>
            <a:ext cx="9143280" cy="6857280"/>
          </a:xfrm>
          <a:prstGeom prst="rect">
            <a:avLst/>
          </a:prstGeom>
          <a:noFill/>
          <a:ln w="0">
            <a:noFill/>
          </a:ln>
        </p:spPr>
      </p:pic>
      <p:sp>
        <p:nvSpPr>
          <p:cNvPr id="61" name="11 - TextBox 3">
            <a:extLst>
              <a:ext uri="{FF2B5EF4-FFF2-40B4-BE49-F238E27FC236}">
                <a16:creationId xmlns:a16="http://schemas.microsoft.com/office/drawing/2014/main" id="{70E8F8F6-2807-EB48-D8C8-1CFF01ABC94E}"/>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2" name="TextBox 61">
            <a:extLst>
              <a:ext uri="{FF2B5EF4-FFF2-40B4-BE49-F238E27FC236}">
                <a16:creationId xmlns:a16="http://schemas.microsoft.com/office/drawing/2014/main" id="{E87B0B5F-6E42-B231-EA12-7BB5412F6D6A}"/>
              </a:ext>
            </a:extLst>
          </p:cNvPr>
          <p:cNvSpPr txBox="1"/>
          <p:nvPr/>
        </p:nvSpPr>
        <p:spPr>
          <a:xfrm>
            <a:off x="52200" y="98852"/>
            <a:ext cx="9106200" cy="858240"/>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Η «παιδική Θεία Λειτουργία» ως μέσο Κατήχησης </a:t>
            </a:r>
          </a:p>
          <a:p>
            <a:pPr marL="0" marR="0" lvl="0" indent="0" algn="ctr" defTabSz="914400" rtl="0" eaLnBrk="1" fontAlgn="auto" latinLnBrk="0" hangingPunct="1">
              <a:lnSpc>
                <a:spcPct val="100000"/>
              </a:lnSpc>
              <a:spcBef>
                <a:spcPts val="0"/>
              </a:spcBef>
              <a:spcAft>
                <a:spcPts val="0"/>
              </a:spcAft>
              <a:buClrTx/>
              <a:buSzTx/>
              <a:buFontTx/>
              <a:buNone/>
              <a:tabLst/>
              <a:defRPr/>
            </a:pPr>
            <a:r>
              <a:rPr lang="el-GR" sz="2800" dirty="0">
                <a:solidFill>
                  <a:srgbClr val="EEECE1"/>
                </a:solidFill>
                <a:latin typeface="+mj-lt"/>
              </a:rPr>
              <a:t>και</a:t>
            </a:r>
            <a:r>
              <a:rPr kumimoji="0" lang="el-GR" sz="2800" b="0" i="0" u="none" strike="noStrike" kern="1200" cap="none" spc="0" normalizeH="0" baseline="0" noProof="0" dirty="0">
                <a:ln>
                  <a:noFill/>
                </a:ln>
                <a:solidFill>
                  <a:srgbClr val="EEECE1"/>
                </a:solidFill>
                <a:effectLst/>
                <a:uLnTx/>
                <a:uFillTx/>
                <a:latin typeface="+mj-lt"/>
                <a:ea typeface="+mn-ea"/>
                <a:cs typeface="+mn-cs"/>
              </a:rPr>
              <a:t> Χριστιανικής αγωγής</a:t>
            </a:r>
          </a:p>
        </p:txBody>
      </p:sp>
      <p:sp>
        <p:nvSpPr>
          <p:cNvPr id="63" name="TextBox 62">
            <a:extLst>
              <a:ext uri="{FF2B5EF4-FFF2-40B4-BE49-F238E27FC236}">
                <a16:creationId xmlns:a16="http://schemas.microsoft.com/office/drawing/2014/main" id="{02519EB1-EE93-CE7F-E5DC-4659A9F9C508}"/>
              </a:ext>
            </a:extLst>
          </p:cNvPr>
          <p:cNvSpPr txBox="1"/>
          <p:nvPr/>
        </p:nvSpPr>
        <p:spPr>
          <a:xfrm>
            <a:off x="52200" y="1155517"/>
            <a:ext cx="9135000" cy="5603631"/>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0070C0"/>
              </a:solidFill>
              <a:effectLst/>
              <a:uLnTx/>
              <a:uFillTx/>
              <a:latin typeface="Palatino Linotype" panose="02040502050505030304" pitchFamily="18" charset="0"/>
              <a:ea typeface="+mn-ea"/>
              <a:cs typeface="+mn-cs"/>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Προτείνεται η συμμετοχή σε αυτή από μαθητές μιας μόνο τάξης ή το πολύ δύο τάξεων.</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Απαιτείται σχετική προετοιμασία των μαθητών για τη συμμετοχή τους στη θεία κοινωνία.</a:t>
            </a:r>
          </a:p>
          <a:p>
            <a:pPr marR="0" lvl="0" algn="l" defTabSz="914400" rtl="0" eaLnBrk="1" fontAlgn="base" latinLnBrk="0" hangingPunct="1">
              <a:lnSpc>
                <a:spcPct val="100000"/>
              </a:lnSpc>
              <a:spcBef>
                <a:spcPts val="575"/>
              </a:spcBef>
              <a:spcAft>
                <a:spcPct val="0"/>
              </a:spcAft>
              <a:buClr>
                <a:srgbClr val="D34817"/>
              </a:buClr>
              <a:buSzPct val="85000"/>
              <a:tabLst/>
              <a:defRPr/>
            </a:pPr>
            <a:endParaRPr lang="el-GR" altLang="el-GR" sz="2400" dirty="0">
              <a:solidFill>
                <a:srgbClr val="0070C0"/>
              </a:solidFill>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Η δεύτερη περίπτωση που απευθύνεται σε μαθητές ενοριακής κατήχησης έχει πάντοτε περιστασιακό χαρακτήρα. Κι εδώ απαιτείται μικρός αριθμός παιδιών και εφήβων, προετοιμασία και σύνδεση των λειτουργιών με τη Θεία </a:t>
            </a:r>
            <a:r>
              <a:rPr lang="el-GR" altLang="el-GR" sz="2400" dirty="0">
                <a:solidFill>
                  <a:srgbClr val="0070C0"/>
                </a:solidFill>
              </a:rPr>
              <a:t>Κ</a:t>
            </a:r>
            <a:r>
              <a:rPr kumimoji="0" lang="el-GR" altLang="el-GR" sz="2400" b="0" i="0" u="none" strike="noStrike" kern="1200" cap="none" spc="0" normalizeH="0" baseline="0" noProof="0" dirty="0" err="1">
                <a:ln>
                  <a:noFill/>
                </a:ln>
                <a:solidFill>
                  <a:srgbClr val="0070C0"/>
                </a:solidFill>
                <a:effectLst/>
                <a:uLnTx/>
                <a:uFillTx/>
                <a:ea typeface="+mn-ea"/>
                <a:cs typeface="+mn-cs"/>
              </a:rPr>
              <a:t>οινωνία</a:t>
            </a:r>
            <a:r>
              <a:rPr kumimoji="0" lang="el-GR" altLang="el-GR" sz="2400" b="0" i="0" u="none" strike="noStrike" kern="1200" cap="none" spc="0" normalizeH="0" baseline="0" noProof="0" dirty="0">
                <a:ln>
                  <a:noFill/>
                </a:ln>
                <a:solidFill>
                  <a:srgbClr val="0070C0"/>
                </a:solidFill>
                <a:effectLst/>
                <a:uLnTx/>
                <a:uFillTx/>
                <a:ea typeface="+mn-ea"/>
                <a:cs typeface="+mn-cs"/>
              </a:rPr>
              <a:t>. Το πλεονέκτημα εδώ έγκειται στην ελεύθερη προσέλευση των μαθητών</a:t>
            </a:r>
            <a:r>
              <a:rPr kumimoji="0" lang="el-GR" altLang="el-GR" sz="2400" b="0" i="0" u="none" strike="noStrike" kern="1200" cap="none" spc="0" normalizeH="0" baseline="0" noProof="0" dirty="0">
                <a:ln>
                  <a:noFill/>
                </a:ln>
                <a:solidFill>
                  <a:srgbClr val="7030A0"/>
                </a:solidFill>
                <a:effectLst/>
                <a:uLnTx/>
                <a:uFillTx/>
                <a:ea typeface="+mn-ea"/>
                <a:cs typeface="+mn-cs"/>
              </a:rPr>
              <a:t>. </a:t>
            </a:r>
          </a:p>
        </p:txBody>
      </p:sp>
    </p:spTree>
    <p:extLst>
      <p:ext uri="{BB962C8B-B14F-4D97-AF65-F5344CB8AC3E}">
        <p14:creationId xmlns:p14="http://schemas.microsoft.com/office/powerpoint/2010/main" val="3243996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5E21E-3E54-43F0-1F71-4B33933CB61E}"/>
            </a:ext>
          </a:extLst>
        </p:cNvPr>
        <p:cNvGrpSpPr/>
        <p:nvPr/>
      </p:nvGrpSpPr>
      <p:grpSpPr>
        <a:xfrm>
          <a:off x="0" y="0"/>
          <a:ext cx="0" cy="0"/>
          <a:chOff x="0" y="0"/>
          <a:chExt cx="0" cy="0"/>
        </a:xfrm>
      </p:grpSpPr>
      <p:pic>
        <p:nvPicPr>
          <p:cNvPr id="60" name="object 8">
            <a:extLst>
              <a:ext uri="{FF2B5EF4-FFF2-40B4-BE49-F238E27FC236}">
                <a16:creationId xmlns:a16="http://schemas.microsoft.com/office/drawing/2014/main" id="{B8DE7DEF-3E12-F0E5-FF4D-7264DA65E4E6}"/>
              </a:ext>
            </a:extLst>
          </p:cNvPr>
          <p:cNvPicPr/>
          <p:nvPr/>
        </p:nvPicPr>
        <p:blipFill>
          <a:blip r:embed="rId2"/>
          <a:stretch/>
        </p:blipFill>
        <p:spPr>
          <a:xfrm>
            <a:off x="0" y="0"/>
            <a:ext cx="9143280" cy="6857280"/>
          </a:xfrm>
          <a:prstGeom prst="rect">
            <a:avLst/>
          </a:prstGeom>
          <a:noFill/>
          <a:ln w="0">
            <a:noFill/>
          </a:ln>
        </p:spPr>
      </p:pic>
      <p:sp>
        <p:nvSpPr>
          <p:cNvPr id="61" name="11 - TextBox 3">
            <a:extLst>
              <a:ext uri="{FF2B5EF4-FFF2-40B4-BE49-F238E27FC236}">
                <a16:creationId xmlns:a16="http://schemas.microsoft.com/office/drawing/2014/main" id="{8CA244C5-1412-18D6-9709-06E0AB2006FF}"/>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2" name="TextBox 61">
            <a:extLst>
              <a:ext uri="{FF2B5EF4-FFF2-40B4-BE49-F238E27FC236}">
                <a16:creationId xmlns:a16="http://schemas.microsoft.com/office/drawing/2014/main" id="{1EC4A11B-065E-981A-C1E0-07F96F632EAF}"/>
              </a:ext>
            </a:extLst>
          </p:cNvPr>
          <p:cNvSpPr txBox="1"/>
          <p:nvPr/>
        </p:nvSpPr>
        <p:spPr>
          <a:xfrm>
            <a:off x="37800" y="98852"/>
            <a:ext cx="9106200" cy="957092"/>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Η «παιδική Θεία Λειτουργία» ως μέσο Κατήχησης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και Χριστιανικής αγωγής</a:t>
            </a:r>
          </a:p>
        </p:txBody>
      </p:sp>
      <p:sp>
        <p:nvSpPr>
          <p:cNvPr id="63" name="TextBox 62">
            <a:extLst>
              <a:ext uri="{FF2B5EF4-FFF2-40B4-BE49-F238E27FC236}">
                <a16:creationId xmlns:a16="http://schemas.microsoft.com/office/drawing/2014/main" id="{68E6398F-8B4A-CE85-9E4B-852C0B65B486}"/>
              </a:ext>
            </a:extLst>
          </p:cNvPr>
          <p:cNvSpPr txBox="1"/>
          <p:nvPr/>
        </p:nvSpPr>
        <p:spPr>
          <a:xfrm>
            <a:off x="23400" y="1055944"/>
            <a:ext cx="9135000" cy="5603631"/>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lang="el-GR" altLang="el-GR" sz="2400" dirty="0">
              <a:solidFill>
                <a:srgbClr val="0070C0"/>
              </a:solidFill>
              <a:latin typeface="Palatino Linotype" panose="02040502050505030304" pitchFamily="18" charset="0"/>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Τ</a:t>
            </a:r>
            <a:r>
              <a:rPr kumimoji="0" lang="el-GR" altLang="el-GR" sz="2400" b="0" i="0" u="none" strike="noStrike" kern="1200" cap="none" spc="0" normalizeH="0" baseline="0" noProof="0" dirty="0" err="1">
                <a:ln>
                  <a:noFill/>
                </a:ln>
                <a:solidFill>
                  <a:srgbClr val="0070C0"/>
                </a:solidFill>
                <a:effectLst/>
                <a:uLnTx/>
                <a:uFillTx/>
                <a:ea typeface="+mn-ea"/>
                <a:cs typeface="+mn-cs"/>
              </a:rPr>
              <a:t>ελούνται</a:t>
            </a:r>
            <a:r>
              <a:rPr kumimoji="0" lang="el-GR" altLang="el-GR" sz="2400" b="0" i="0" u="none" strike="noStrike" kern="1200" cap="none" spc="0" normalizeH="0" baseline="0" noProof="0" dirty="0">
                <a:ln>
                  <a:noFill/>
                </a:ln>
                <a:solidFill>
                  <a:srgbClr val="0070C0"/>
                </a:solidFill>
                <a:effectLst/>
                <a:uLnTx/>
                <a:uFillTx/>
                <a:ea typeface="+mn-ea"/>
                <a:cs typeface="+mn-cs"/>
              </a:rPr>
              <a:t> Θείες </a:t>
            </a:r>
            <a:r>
              <a:rPr lang="el-GR" altLang="el-GR" sz="2400" dirty="0">
                <a:solidFill>
                  <a:srgbClr val="0070C0"/>
                </a:solidFill>
              </a:rPr>
              <a:t>Λ</a:t>
            </a:r>
            <a:r>
              <a:rPr kumimoji="0" lang="el-GR" altLang="el-GR" sz="2400" b="0" i="0" u="none" strike="noStrike" kern="1200" cap="none" spc="0" normalizeH="0" baseline="0" noProof="0" dirty="0" err="1">
                <a:ln>
                  <a:noFill/>
                </a:ln>
                <a:solidFill>
                  <a:srgbClr val="0070C0"/>
                </a:solidFill>
                <a:effectLst/>
                <a:uLnTx/>
                <a:uFillTx/>
                <a:ea typeface="+mn-ea"/>
                <a:cs typeface="+mn-cs"/>
              </a:rPr>
              <a:t>ειτουργίες</a:t>
            </a:r>
            <a:r>
              <a:rPr kumimoji="0" lang="el-GR" altLang="el-GR" sz="2400" b="0" i="0" u="none" strike="noStrike" kern="1200" cap="none" spc="0" normalizeH="0" baseline="0" noProof="0" dirty="0">
                <a:ln>
                  <a:noFill/>
                </a:ln>
                <a:solidFill>
                  <a:srgbClr val="0070C0"/>
                </a:solidFill>
                <a:effectLst/>
                <a:uLnTx/>
                <a:uFillTx/>
                <a:ea typeface="+mn-ea"/>
                <a:cs typeface="+mn-cs"/>
              </a:rPr>
              <a:t> την </a:t>
            </a:r>
            <a:r>
              <a:rPr lang="el-GR" altLang="el-GR" sz="2400" dirty="0">
                <a:solidFill>
                  <a:srgbClr val="0070C0"/>
                </a:solidFill>
              </a:rPr>
              <a:t>Τ</a:t>
            </a:r>
            <a:r>
              <a:rPr kumimoji="0" lang="el-GR" altLang="el-GR" sz="2400" b="0" i="0" u="none" strike="noStrike" kern="1200" cap="none" spc="0" normalizeH="0" baseline="0" noProof="0" dirty="0" err="1">
                <a:ln>
                  <a:noFill/>
                </a:ln>
                <a:solidFill>
                  <a:srgbClr val="0070C0"/>
                </a:solidFill>
                <a:effectLst/>
                <a:uLnTx/>
                <a:uFillTx/>
                <a:ea typeface="+mn-ea"/>
                <a:cs typeface="+mn-cs"/>
              </a:rPr>
              <a:t>ετάρτη</a:t>
            </a:r>
            <a:r>
              <a:rPr kumimoji="0" lang="el-GR" altLang="el-GR" sz="2400" b="0" i="0" u="none" strike="noStrike" kern="1200" cap="none" spc="0" normalizeH="0" baseline="0" noProof="0" dirty="0">
                <a:ln>
                  <a:noFill/>
                </a:ln>
                <a:solidFill>
                  <a:srgbClr val="0070C0"/>
                </a:solidFill>
                <a:effectLst/>
                <a:uLnTx/>
                <a:uFillTx/>
                <a:ea typeface="+mn-ea"/>
                <a:cs typeface="+mn-cs"/>
              </a:rPr>
              <a:t> ή το Σάββατο:</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γ</a:t>
            </a:r>
            <a:r>
              <a:rPr kumimoji="0" lang="el-GR" altLang="el-GR" sz="2400" b="0" i="0" u="none" strike="noStrike" kern="1200" cap="none" spc="0" normalizeH="0" baseline="0" noProof="0" dirty="0" err="1">
                <a:ln>
                  <a:noFill/>
                </a:ln>
                <a:solidFill>
                  <a:srgbClr val="0070C0"/>
                </a:solidFill>
                <a:effectLst/>
                <a:uLnTx/>
                <a:uFillTx/>
                <a:ea typeface="+mn-ea"/>
                <a:cs typeface="+mn-cs"/>
              </a:rPr>
              <a:t>ια</a:t>
            </a:r>
            <a:r>
              <a:rPr kumimoji="0" lang="el-GR" altLang="el-GR" sz="2400" b="0" i="0" u="none" strike="noStrike" kern="1200" cap="none" spc="0" normalizeH="0" baseline="0" noProof="0" dirty="0">
                <a:ln>
                  <a:noFill/>
                </a:ln>
                <a:solidFill>
                  <a:srgbClr val="0070C0"/>
                </a:solidFill>
                <a:effectLst/>
                <a:uLnTx/>
                <a:uFillTx/>
                <a:ea typeface="+mn-ea"/>
                <a:cs typeface="+mn-cs"/>
              </a:rPr>
              <a:t> διευκόλυνση ενσωμάτωσης παιδιών προσχολικής ηλικίας  στη λατρεία.</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για «εθισμό» των παιδιών στη </a:t>
            </a:r>
            <a:r>
              <a:rPr lang="el-GR" altLang="el-GR" sz="2400" dirty="0">
                <a:solidFill>
                  <a:srgbClr val="0070C0"/>
                </a:solidFill>
              </a:rPr>
              <a:t>Θ</a:t>
            </a:r>
            <a:r>
              <a:rPr kumimoji="0" lang="el-GR" altLang="el-GR" sz="2400" b="0" i="0" u="none" strike="noStrike" kern="1200" cap="none" spc="0" normalizeH="0" baseline="0" noProof="0" dirty="0" err="1">
                <a:ln>
                  <a:noFill/>
                </a:ln>
                <a:solidFill>
                  <a:srgbClr val="0070C0"/>
                </a:solidFill>
                <a:effectLst/>
                <a:uLnTx/>
                <a:uFillTx/>
                <a:ea typeface="+mn-ea"/>
                <a:cs typeface="+mn-cs"/>
              </a:rPr>
              <a:t>εία</a:t>
            </a:r>
            <a:r>
              <a:rPr kumimoji="0" lang="el-GR" altLang="el-GR" sz="2400" b="0" i="0" u="none" strike="noStrike" kern="1200" cap="none" spc="0" normalizeH="0" baseline="0" noProof="0" dirty="0">
                <a:ln>
                  <a:noFill/>
                </a:ln>
                <a:solidFill>
                  <a:srgbClr val="0070C0"/>
                </a:solidFill>
                <a:effectLst/>
                <a:uLnTx/>
                <a:uFillTx/>
                <a:ea typeface="+mn-ea"/>
                <a:cs typeface="+mn-cs"/>
              </a:rPr>
              <a:t> Κοινωνία. </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για αποφυγή ενοχλήσεων κατά τη λειτουργία της </a:t>
            </a:r>
            <a:r>
              <a:rPr lang="el-GR" altLang="el-GR" sz="2400" dirty="0">
                <a:solidFill>
                  <a:srgbClr val="0070C0"/>
                </a:solidFill>
              </a:rPr>
              <a:t>Κ</a:t>
            </a:r>
            <a:r>
              <a:rPr kumimoji="0" lang="el-GR" altLang="el-GR" sz="2400" b="0" i="0" u="none" strike="noStrike" kern="1200" cap="none" spc="0" normalizeH="0" baseline="0" noProof="0" dirty="0" err="1">
                <a:ln>
                  <a:noFill/>
                </a:ln>
                <a:solidFill>
                  <a:srgbClr val="0070C0"/>
                </a:solidFill>
                <a:effectLst/>
                <a:uLnTx/>
                <a:uFillTx/>
                <a:ea typeface="+mn-ea"/>
                <a:cs typeface="+mn-cs"/>
              </a:rPr>
              <a:t>υριακής</a:t>
            </a:r>
            <a:r>
              <a:rPr kumimoji="0" lang="el-GR" altLang="el-GR" sz="2400" b="0" i="0" u="none" strike="noStrike" kern="1200" cap="none" spc="0" normalizeH="0" baseline="0" noProof="0" dirty="0">
                <a:ln>
                  <a:noFill/>
                </a:ln>
                <a:solidFill>
                  <a:srgbClr val="0070C0"/>
                </a:solidFill>
                <a:effectLst/>
                <a:uLnTx/>
                <a:uFillTx/>
                <a:ea typeface="+mn-ea"/>
                <a:cs typeface="+mn-cs"/>
              </a:rPr>
              <a:t>.</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endParaRPr lang="el-GR" altLang="el-GR" sz="2400" dirty="0">
              <a:solidFill>
                <a:srgbClr val="0070C0"/>
              </a:solidFill>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Σ</a:t>
            </a:r>
            <a:r>
              <a:rPr kumimoji="0" lang="el-GR" altLang="el-GR" sz="2400" b="0" i="0" u="none" strike="noStrike" kern="1200" cap="none" spc="0" normalizeH="0" baseline="0" noProof="0" dirty="0">
                <a:ln>
                  <a:noFill/>
                </a:ln>
                <a:solidFill>
                  <a:srgbClr val="0070C0"/>
                </a:solidFill>
                <a:effectLst/>
                <a:uLnTx/>
                <a:uFillTx/>
                <a:ea typeface="+mn-ea"/>
                <a:cs typeface="+mn-cs"/>
              </a:rPr>
              <a:t>ε ορισμένους ναούς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τελείται Δεύτερη θεία λειτουργία για προσέλευση πιστών που χρειάζονται χρόνο προετοιμασίας των παιδιών τους.</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παιδιά και έφηβοι χρησιμοποιούνται στο ψαλτήρι, στο ιερό βήμα ή </a:t>
            </a:r>
            <a:r>
              <a:rPr lang="el-GR" altLang="el-GR" sz="2400" dirty="0">
                <a:solidFill>
                  <a:srgbClr val="0070C0"/>
                </a:solidFill>
              </a:rPr>
              <a:t>ε</a:t>
            </a:r>
            <a:r>
              <a:rPr kumimoji="0" lang="el-GR" altLang="el-GR" sz="2400" b="0" i="0" u="none" strike="noStrike" kern="1200" cap="none" spc="0" normalizeH="0" baseline="0" noProof="0" dirty="0" err="1">
                <a:ln>
                  <a:noFill/>
                </a:ln>
                <a:solidFill>
                  <a:srgbClr val="0070C0"/>
                </a:solidFill>
                <a:effectLst/>
                <a:uLnTx/>
                <a:uFillTx/>
                <a:ea typeface="+mn-ea"/>
                <a:cs typeface="+mn-cs"/>
              </a:rPr>
              <a:t>ίναι</a:t>
            </a:r>
            <a:r>
              <a:rPr kumimoji="0" lang="el-GR" altLang="el-GR" sz="2400" b="0" i="0" u="none" strike="noStrike" kern="1200" cap="none" spc="0" normalizeH="0" baseline="0" noProof="0" dirty="0">
                <a:ln>
                  <a:noFill/>
                </a:ln>
                <a:solidFill>
                  <a:srgbClr val="0070C0"/>
                </a:solidFill>
                <a:effectLst/>
                <a:uLnTx/>
                <a:uFillTx/>
                <a:ea typeface="+mn-ea"/>
                <a:cs typeface="+mn-cs"/>
              </a:rPr>
              <a:t> μέλη σχολής βυζαντινής μουσικής.</a:t>
            </a:r>
          </a:p>
        </p:txBody>
      </p:sp>
    </p:spTree>
    <p:extLst>
      <p:ext uri="{BB962C8B-B14F-4D97-AF65-F5344CB8AC3E}">
        <p14:creationId xmlns:p14="http://schemas.microsoft.com/office/powerpoint/2010/main" val="1303466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 name="object 9"/>
          <p:cNvPicPr/>
          <p:nvPr/>
        </p:nvPicPr>
        <p:blipFill>
          <a:blip r:embed="rId2"/>
          <a:stretch/>
        </p:blipFill>
        <p:spPr>
          <a:xfrm>
            <a:off x="0" y="0"/>
            <a:ext cx="9143280" cy="6857280"/>
          </a:xfrm>
          <a:prstGeom prst="rect">
            <a:avLst/>
          </a:prstGeom>
          <a:noFill/>
          <a:ln w="0">
            <a:noFill/>
          </a:ln>
        </p:spPr>
      </p:pic>
      <p:sp>
        <p:nvSpPr>
          <p:cNvPr id="65" name="11 - TextBox 4"/>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6" name="TextBox 65"/>
          <p:cNvSpPr txBox="1"/>
          <p:nvPr/>
        </p:nvSpPr>
        <p:spPr>
          <a:xfrm>
            <a:off x="-24660" y="-290869"/>
            <a:ext cx="9106200" cy="1186560"/>
          </a:xfrm>
          <a:prstGeom prst="rect">
            <a:avLst/>
          </a:prstGeom>
          <a:noFill/>
          <a:ln w="0">
            <a:noFill/>
          </a:ln>
        </p:spPr>
        <p:txBody>
          <a:bodyPr lIns="90000" tIns="45000" rIns="90000" bIns="45000" anchor="t">
            <a:noAutofit/>
          </a:bodyPr>
          <a:lstStyle/>
          <a:p>
            <a:pPr marL="342900" indent="-342900" algn="ctr">
              <a:buAutoNum type="arabicPeriod"/>
            </a:pPr>
            <a:endParaRPr kumimoji="0" lang="el-GR" sz="1800" b="1" i="0" u="none" strike="noStrike" kern="1200" cap="none" spc="0" normalizeH="0" baseline="0" noProof="0" dirty="0">
              <a:ln>
                <a:noFill/>
              </a:ln>
              <a:solidFill>
                <a:srgbClr val="9BBB59">
                  <a:lumMod val="40000"/>
                  <a:lumOff val="60000"/>
                </a:srgbClr>
              </a:solidFill>
              <a:effectLst/>
              <a:uLnTx/>
              <a:uFillTx/>
              <a:latin typeface="Arial"/>
              <a:ea typeface="+mn-ea"/>
              <a:cs typeface="+mn-cs"/>
            </a:endParaRPr>
          </a:p>
          <a:p>
            <a:pPr algn="ctr"/>
            <a:r>
              <a:rPr kumimoji="0" lang="el-GR" sz="2800" b="0" i="0" u="none" strike="noStrike" kern="1200" cap="none" spc="0" normalizeH="0" baseline="0" noProof="0" dirty="0">
                <a:ln>
                  <a:noFill/>
                </a:ln>
                <a:solidFill>
                  <a:schemeClr val="bg2"/>
                </a:solidFill>
                <a:effectLst/>
                <a:uLnTx/>
                <a:uFillTx/>
                <a:latin typeface="Trebuchet MS" panose="020B0603020202020204"/>
                <a:ea typeface="+mj-ea"/>
                <a:cs typeface="+mj-cs"/>
              </a:rPr>
              <a:t> </a:t>
            </a:r>
            <a:r>
              <a:rPr kumimoji="0" lang="el-GR" sz="2800" b="0" i="0" u="none" strike="noStrike" kern="1200" cap="none" spc="0" normalizeH="0" baseline="0" noProof="0" dirty="0">
                <a:ln>
                  <a:noFill/>
                </a:ln>
                <a:solidFill>
                  <a:schemeClr val="bg2"/>
                </a:solidFill>
                <a:effectLst/>
                <a:uLnTx/>
                <a:uFillTx/>
                <a:latin typeface="+mj-lt"/>
                <a:ea typeface="+mj-ea"/>
                <a:cs typeface="+mj-cs"/>
              </a:rPr>
              <a:t>2. Περιστασιακές εκκλησιαστικές ευκαιρίες ως μέσα Κατήχησης και Χριστιανικής αγωγής </a:t>
            </a:r>
            <a:endParaRPr lang="el-GR" sz="1800" b="1" u="none" strike="noStrike" dirty="0">
              <a:solidFill>
                <a:schemeClr val="bg2"/>
              </a:solidFill>
              <a:uFillTx/>
              <a:latin typeface="+mj-lt"/>
            </a:endParaRPr>
          </a:p>
        </p:txBody>
      </p:sp>
      <p:sp>
        <p:nvSpPr>
          <p:cNvPr id="67" name="TextBox 66"/>
          <p:cNvSpPr txBox="1"/>
          <p:nvPr/>
        </p:nvSpPr>
        <p:spPr>
          <a:xfrm>
            <a:off x="32940" y="1155967"/>
            <a:ext cx="9135000" cy="5162772"/>
          </a:xfrm>
          <a:prstGeom prst="rect">
            <a:avLst/>
          </a:prstGeom>
          <a:noFill/>
          <a:ln w="0">
            <a:noFill/>
          </a:ln>
        </p:spPr>
        <p:txBody>
          <a:bodyPr lIns="90000" tIns="45000" rIns="90000" bIns="45000" anchor="t">
            <a:noAutofit/>
          </a:bodyPr>
          <a:lstStyle/>
          <a:p>
            <a:pPr marR="0" lvl="0" algn="l" defTabSz="914400" rtl="0" eaLnBrk="1" fontAlgn="base" latinLnBrk="0" hangingPunct="1">
              <a:lnSpc>
                <a:spcPct val="100000"/>
              </a:lnSpc>
              <a:spcBef>
                <a:spcPts val="575"/>
              </a:spcBef>
              <a:spcAft>
                <a:spcPct val="0"/>
              </a:spcAft>
              <a:buClr>
                <a:srgbClr val="D34817"/>
              </a:buClr>
              <a:buSzPct val="85000"/>
              <a:tabLst/>
              <a:defRPr/>
            </a:pPr>
            <a:endParaRPr lang="el-GR" altLang="el-GR" sz="2400" dirty="0">
              <a:solidFill>
                <a:srgbClr val="0070C0"/>
              </a:solidFill>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Κ</a:t>
            </a:r>
            <a:r>
              <a:rPr kumimoji="0" lang="el-GR" altLang="el-GR" sz="2400" b="0" i="0" u="none" strike="noStrike" kern="1200" cap="none" spc="0" normalizeH="0" baseline="0" noProof="0" dirty="0" err="1">
                <a:ln>
                  <a:noFill/>
                </a:ln>
                <a:solidFill>
                  <a:srgbClr val="0070C0"/>
                </a:solidFill>
                <a:effectLst/>
                <a:uLnTx/>
                <a:uFillTx/>
                <a:ea typeface="+mn-ea"/>
                <a:cs typeface="+mn-cs"/>
              </a:rPr>
              <a:t>άθε</a:t>
            </a:r>
            <a:r>
              <a:rPr kumimoji="0" lang="el-GR" altLang="el-GR" sz="2400" b="0" i="0" u="none" strike="noStrike" kern="1200" cap="none" spc="0" normalizeH="0" baseline="0" noProof="0" dirty="0">
                <a:ln>
                  <a:noFill/>
                </a:ln>
                <a:solidFill>
                  <a:srgbClr val="0070C0"/>
                </a:solidFill>
                <a:effectLst/>
                <a:uLnTx/>
                <a:uFillTx/>
                <a:ea typeface="+mn-ea"/>
                <a:cs typeface="+mn-cs"/>
              </a:rPr>
              <a:t> ενορία δημιουργεί σχετικές ευκαιρίες για την αντιμετώπιση περιστατικών βίας ανάμεσα σε παιδιά χρησιμοποιώντας σωστά τον ελεύθερο χρόνο τους:</a:t>
            </a:r>
          </a:p>
          <a:p>
            <a:pPr marR="0" lvl="0" algn="l" defTabSz="914400" rtl="0" eaLnBrk="1" fontAlgn="base" latinLnBrk="0" hangingPunct="1">
              <a:lnSpc>
                <a:spcPct val="100000"/>
              </a:lnSpc>
              <a:spcBef>
                <a:spcPts val="575"/>
              </a:spcBef>
              <a:spcAft>
                <a:spcPct val="0"/>
              </a:spcAft>
              <a:buClr>
                <a:srgbClr val="D34817"/>
              </a:buClr>
              <a:buSzPct val="85000"/>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α) εκδρομές </a:t>
            </a: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β</a:t>
            </a:r>
            <a:r>
              <a:rPr kumimoji="0" lang="el-GR" altLang="el-GR" sz="2400" b="0" i="0" u="none" strike="noStrike" kern="1200" cap="none" spc="0" normalizeH="0" baseline="0" noProof="0" dirty="0">
                <a:ln>
                  <a:noFill/>
                </a:ln>
                <a:solidFill>
                  <a:srgbClr val="0070C0"/>
                </a:solidFill>
                <a:effectLst/>
                <a:uLnTx/>
                <a:uFillTx/>
                <a:ea typeface="+mn-ea"/>
                <a:cs typeface="+mn-cs"/>
              </a:rPr>
              <a:t>) διημερεύσεις </a:t>
            </a: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γ) κατασκηνώσεις </a:t>
            </a:r>
          </a:p>
          <a:p>
            <a:pPr marR="0" lvl="0" algn="l" defTabSz="914400" rtl="0" eaLnBrk="1" fontAlgn="base" latinLnBrk="0" hangingPunct="1">
              <a:lnSpc>
                <a:spcPct val="100000"/>
              </a:lnSpc>
              <a:spcBef>
                <a:spcPts val="575"/>
              </a:spcBef>
              <a:spcAft>
                <a:spcPct val="0"/>
              </a:spcAft>
              <a:buClr>
                <a:srgbClr val="D34817"/>
              </a:buClr>
              <a:buSzPct val="85000"/>
              <a:tabLst/>
              <a:defRPr/>
            </a:pPr>
            <a:r>
              <a:rPr lang="el-GR" altLang="el-GR" sz="2400" dirty="0">
                <a:solidFill>
                  <a:srgbClr val="0070C0"/>
                </a:solidFill>
              </a:rPr>
              <a:t>δ</a:t>
            </a:r>
            <a:r>
              <a:rPr kumimoji="0" lang="el-GR" altLang="el-GR" sz="2400" b="0" i="0" u="none" strike="noStrike" kern="1200" cap="none" spc="0" normalizeH="0" baseline="0" noProof="0" dirty="0">
                <a:ln>
                  <a:noFill/>
                </a:ln>
                <a:solidFill>
                  <a:srgbClr val="0070C0"/>
                </a:solidFill>
                <a:effectLst/>
                <a:uLnTx/>
                <a:uFillTx/>
                <a:ea typeface="+mn-ea"/>
                <a:cs typeface="+mn-cs"/>
              </a:rPr>
              <a:t>) γιορτές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D692C-A28F-1179-6A3F-FC094AF58E3A}"/>
            </a:ext>
          </a:extLst>
        </p:cNvPr>
        <p:cNvGrpSpPr/>
        <p:nvPr/>
      </p:nvGrpSpPr>
      <p:grpSpPr>
        <a:xfrm>
          <a:off x="0" y="0"/>
          <a:ext cx="0" cy="0"/>
          <a:chOff x="0" y="0"/>
          <a:chExt cx="0" cy="0"/>
        </a:xfrm>
      </p:grpSpPr>
      <p:pic>
        <p:nvPicPr>
          <p:cNvPr id="64" name="object 9">
            <a:extLst>
              <a:ext uri="{FF2B5EF4-FFF2-40B4-BE49-F238E27FC236}">
                <a16:creationId xmlns:a16="http://schemas.microsoft.com/office/drawing/2014/main" id="{DFCC5440-0A0C-AF2A-B557-49F275E22F77}"/>
              </a:ext>
            </a:extLst>
          </p:cNvPr>
          <p:cNvPicPr/>
          <p:nvPr/>
        </p:nvPicPr>
        <p:blipFill>
          <a:blip r:embed="rId2"/>
          <a:stretch/>
        </p:blipFill>
        <p:spPr>
          <a:xfrm>
            <a:off x="0" y="0"/>
            <a:ext cx="9143280" cy="6857280"/>
          </a:xfrm>
          <a:prstGeom prst="rect">
            <a:avLst/>
          </a:prstGeom>
          <a:noFill/>
          <a:ln w="0">
            <a:noFill/>
          </a:ln>
        </p:spPr>
      </p:pic>
      <p:sp>
        <p:nvSpPr>
          <p:cNvPr id="65" name="11 - TextBox 4">
            <a:extLst>
              <a:ext uri="{FF2B5EF4-FFF2-40B4-BE49-F238E27FC236}">
                <a16:creationId xmlns:a16="http://schemas.microsoft.com/office/drawing/2014/main" id="{0C41BC2F-5434-C7A4-2433-4C9E570CEBBA}"/>
              </a:ext>
            </a:extLst>
          </p:cNvPr>
          <p:cNvSpPr/>
          <p:nvPr/>
        </p:nvSpPr>
        <p:spPr>
          <a:xfrm>
            <a:off x="540000" y="1676520"/>
            <a:ext cx="7993800" cy="1186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endParaRPr lang="el-GR" sz="1800" b="0" u="none" strike="noStrike">
              <a:solidFill>
                <a:srgbClr val="000000"/>
              </a:solidFill>
              <a:uFillTx/>
              <a:latin typeface="Arial"/>
            </a:endParaRPr>
          </a:p>
        </p:txBody>
      </p:sp>
      <p:sp>
        <p:nvSpPr>
          <p:cNvPr id="66" name="TextBox 65">
            <a:extLst>
              <a:ext uri="{FF2B5EF4-FFF2-40B4-BE49-F238E27FC236}">
                <a16:creationId xmlns:a16="http://schemas.microsoft.com/office/drawing/2014/main" id="{251C4C7F-84E5-B910-8442-4AA1AF93D4A8}"/>
              </a:ext>
            </a:extLst>
          </p:cNvPr>
          <p:cNvSpPr txBox="1"/>
          <p:nvPr/>
        </p:nvSpPr>
        <p:spPr>
          <a:xfrm>
            <a:off x="32940" y="1"/>
            <a:ext cx="9106200" cy="847254"/>
          </a:xfrm>
          <a:prstGeom prst="rect">
            <a:avLst/>
          </a:prstGeom>
          <a:noFill/>
          <a:ln w="0">
            <a:noFill/>
          </a:ln>
        </p:spPr>
        <p:txBody>
          <a:bodyPr lIns="90000" tIns="45000" rIns="90000" bIns="450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2800" b="0" i="0" u="none" strike="noStrike" kern="1200" cap="none" spc="0" normalizeH="0" baseline="0" noProof="0" dirty="0">
                <a:ln>
                  <a:noFill/>
                </a:ln>
                <a:solidFill>
                  <a:srgbClr val="EEECE1"/>
                </a:solidFill>
                <a:effectLst/>
                <a:uLnTx/>
                <a:uFillTx/>
                <a:latin typeface="+mj-lt"/>
                <a:ea typeface="+mn-ea"/>
                <a:cs typeface="+mn-cs"/>
              </a:rPr>
              <a:t>2. Περιστασιακές εκκλησιαστικές ευκαιρίες ως μέσα Κατήχησης και Χριστιανικής αγωγής </a:t>
            </a:r>
            <a:endParaRPr kumimoji="0" lang="el-GR" sz="1800" b="1" i="0" u="none" strike="noStrike" kern="1200" cap="none" spc="0" normalizeH="0" baseline="0" noProof="0" dirty="0">
              <a:ln>
                <a:noFill/>
              </a:ln>
              <a:solidFill>
                <a:srgbClr val="EEECE1"/>
              </a:solidFill>
              <a:effectLst/>
              <a:uLnTx/>
              <a:uFillTx/>
              <a:latin typeface="+mj-lt"/>
              <a:ea typeface="+mn-ea"/>
              <a:cs typeface="+mn-cs"/>
            </a:endParaRPr>
          </a:p>
        </p:txBody>
      </p:sp>
      <p:sp>
        <p:nvSpPr>
          <p:cNvPr id="67" name="TextBox 66">
            <a:extLst>
              <a:ext uri="{FF2B5EF4-FFF2-40B4-BE49-F238E27FC236}">
                <a16:creationId xmlns:a16="http://schemas.microsoft.com/office/drawing/2014/main" id="{5753666D-9287-69B3-9228-88EF36B3C01B}"/>
              </a:ext>
            </a:extLst>
          </p:cNvPr>
          <p:cNvSpPr txBox="1"/>
          <p:nvPr/>
        </p:nvSpPr>
        <p:spPr>
          <a:xfrm>
            <a:off x="0" y="1034824"/>
            <a:ext cx="9135000" cy="5162772"/>
          </a:xfrm>
          <a:prstGeom prst="rect">
            <a:avLst/>
          </a:prstGeom>
          <a:noFill/>
          <a:ln w="0">
            <a:noFill/>
          </a:ln>
        </p:spPr>
        <p:txBody>
          <a:bodyPr lIns="90000" tIns="45000" rIns="90000" bIns="45000" anchor="t">
            <a:noAutofit/>
          </a:bodyPr>
          <a:lstStyle/>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7030A0"/>
              </a:solidFill>
              <a:effectLst/>
              <a:uLnTx/>
              <a:uFillTx/>
              <a:ea typeface="+mn-ea"/>
              <a:cs typeface="+mn-cs"/>
            </a:endParaRP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7030A0"/>
                </a:solidFill>
                <a:effectLst/>
                <a:uLnTx/>
                <a:uFillTx/>
                <a:ea typeface="+mn-ea"/>
                <a:cs typeface="+mn-cs"/>
              </a:rPr>
              <a:t>α) Εκδρομές </a:t>
            </a:r>
            <a:r>
              <a:rPr kumimoji="0" lang="el-GR" altLang="el-GR" sz="2400" b="0" i="0" u="none" strike="noStrike" kern="1200" cap="none" spc="0" normalizeH="0" baseline="0" noProof="0" dirty="0">
                <a:ln>
                  <a:noFill/>
                </a:ln>
                <a:solidFill>
                  <a:srgbClr val="0070C0"/>
                </a:solidFill>
                <a:effectLst/>
                <a:uLnTx/>
                <a:uFillTx/>
                <a:ea typeface="+mn-ea"/>
                <a:cs typeface="+mn-cs"/>
              </a:rPr>
              <a:t>κοντά σε Ιερά Μονή, εξωκλήσι ή ενοριακό ναό </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 μορφή παιδευτικής δραστηριότητας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lang="el-GR" altLang="el-GR" sz="2400" dirty="0">
                <a:solidFill>
                  <a:srgbClr val="0070C0"/>
                </a:solidFill>
              </a:rPr>
              <a:t>= ευκαιρία παιδείας και αγωγής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 αφορμή για σκέψεις γύρω από το μυστήριο της Θείας Ευχαριστίας</a:t>
            </a:r>
          </a:p>
          <a:p>
            <a:pPr marL="0" marR="0" lvl="0" indent="0" algn="l" defTabSz="914400" rtl="0" eaLnBrk="1" fontAlgn="base" latinLnBrk="0" hangingPunct="1">
              <a:lnSpc>
                <a:spcPct val="100000"/>
              </a:lnSpc>
              <a:spcBef>
                <a:spcPts val="575"/>
              </a:spcBef>
              <a:spcAft>
                <a:spcPct val="0"/>
              </a:spcAft>
              <a:buClr>
                <a:srgbClr val="D34817"/>
              </a:buClr>
              <a:buSzPct val="85000"/>
              <a:buFontTx/>
              <a:buNone/>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kumimoji="0" lang="el-GR" altLang="el-GR" sz="2400" b="0" i="0" u="none" strike="noStrike" kern="1200" cap="none" spc="0" normalizeH="0" baseline="0" noProof="0" dirty="0">
                <a:ln>
                  <a:noFill/>
                </a:ln>
                <a:solidFill>
                  <a:srgbClr val="0070C0"/>
                </a:solidFill>
                <a:effectLst/>
                <a:uLnTx/>
                <a:uFillTx/>
                <a:ea typeface="+mn-ea"/>
                <a:cs typeface="+mn-cs"/>
              </a:rPr>
              <a:t>Συμμετοχή παιδιών και εφήβων στη Θεία </a:t>
            </a:r>
            <a:r>
              <a:rPr lang="el-GR" altLang="el-GR" sz="2400" dirty="0">
                <a:solidFill>
                  <a:srgbClr val="0070C0"/>
                </a:solidFill>
              </a:rPr>
              <a:t>Κ</a:t>
            </a:r>
            <a:r>
              <a:rPr kumimoji="0" lang="el-GR" altLang="el-GR" sz="2400" b="0" i="0" u="none" strike="noStrike" kern="1200" cap="none" spc="0" normalizeH="0" baseline="0" noProof="0" dirty="0" err="1">
                <a:ln>
                  <a:noFill/>
                </a:ln>
                <a:solidFill>
                  <a:srgbClr val="0070C0"/>
                </a:solidFill>
                <a:effectLst/>
                <a:uLnTx/>
                <a:uFillTx/>
                <a:ea typeface="+mn-ea"/>
                <a:cs typeface="+mn-cs"/>
              </a:rPr>
              <a:t>οινωνία</a:t>
            </a:r>
            <a:r>
              <a:rPr kumimoji="0" lang="el-GR" altLang="el-GR" sz="2400" b="0" i="0" u="none" strike="noStrike" kern="1200" cap="none" spc="0" normalizeH="0" baseline="0" noProof="0" dirty="0">
                <a:ln>
                  <a:noFill/>
                </a:ln>
                <a:solidFill>
                  <a:srgbClr val="0070C0"/>
                </a:solidFill>
                <a:effectLst/>
                <a:uLnTx/>
                <a:uFillTx/>
                <a:ea typeface="+mn-ea"/>
                <a:cs typeface="+mn-cs"/>
              </a:rPr>
              <a:t> κατά τη </a:t>
            </a:r>
            <a:r>
              <a:rPr lang="el-GR" altLang="el-GR" sz="2400" dirty="0">
                <a:solidFill>
                  <a:srgbClr val="0070C0"/>
                </a:solidFill>
              </a:rPr>
              <a:t>Δ</a:t>
            </a:r>
            <a:r>
              <a:rPr kumimoji="0" lang="el-GR" altLang="el-GR" sz="2400" b="0" i="0" u="none" strike="noStrike" kern="1200" cap="none" spc="0" normalizeH="0" baseline="0" noProof="0" dirty="0" err="1">
                <a:ln>
                  <a:noFill/>
                </a:ln>
                <a:solidFill>
                  <a:srgbClr val="0070C0"/>
                </a:solidFill>
                <a:effectLst/>
                <a:uLnTx/>
                <a:uFillTx/>
                <a:ea typeface="+mn-ea"/>
                <a:cs typeface="+mn-cs"/>
              </a:rPr>
              <a:t>ιακαινήσιμη</a:t>
            </a:r>
            <a:r>
              <a:rPr kumimoji="0" lang="el-GR" altLang="el-GR" sz="2400" b="0" i="0" u="none" strike="noStrike" kern="1200" cap="none" spc="0" normalizeH="0" baseline="0" noProof="0" dirty="0">
                <a:ln>
                  <a:noFill/>
                </a:ln>
                <a:solidFill>
                  <a:srgbClr val="0070C0"/>
                </a:solidFill>
                <a:effectLst/>
                <a:uLnTx/>
                <a:uFillTx/>
                <a:ea typeface="+mn-ea"/>
                <a:cs typeface="+mn-cs"/>
              </a:rPr>
              <a:t> εβδομάδα.</a:t>
            </a: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endParaRPr kumimoji="0" lang="el-GR" altLang="el-GR" sz="2400" b="0" i="0" u="none" strike="noStrike" kern="1200" cap="none" spc="0" normalizeH="0" baseline="0" noProof="0" dirty="0">
              <a:ln>
                <a:noFill/>
              </a:ln>
              <a:solidFill>
                <a:srgbClr val="0070C0"/>
              </a:solidFill>
              <a:effectLst/>
              <a:uLnTx/>
              <a:uFillTx/>
              <a:ea typeface="+mn-ea"/>
              <a:cs typeface="+mn-cs"/>
            </a:endParaRPr>
          </a:p>
          <a:p>
            <a:pPr marL="342900" marR="0" lvl="0" indent="-342900" algn="l" defTabSz="914400" rtl="0" eaLnBrk="1" fontAlgn="base" latinLnBrk="0" hangingPunct="1">
              <a:lnSpc>
                <a:spcPct val="100000"/>
              </a:lnSpc>
              <a:spcBef>
                <a:spcPts val="575"/>
              </a:spcBef>
              <a:spcAft>
                <a:spcPct val="0"/>
              </a:spcAft>
              <a:buClr>
                <a:srgbClr val="D34817"/>
              </a:buClr>
              <a:buSzPct val="85000"/>
              <a:buFont typeface="Arial" panose="020B0604020202020204" pitchFamily="34" charset="0"/>
              <a:buChar char="•"/>
              <a:tabLst/>
              <a:defRPr/>
            </a:pPr>
            <a:r>
              <a:rPr lang="el-GR" altLang="el-GR" sz="2400" dirty="0">
                <a:solidFill>
                  <a:srgbClr val="0070C0"/>
                </a:solidFill>
              </a:rPr>
              <a:t>Τ</a:t>
            </a:r>
            <a:r>
              <a:rPr kumimoji="0" lang="el-GR" altLang="el-GR" sz="2400" b="0" i="0" u="none" strike="noStrike" kern="1200" cap="none" spc="0" normalizeH="0" baseline="0" noProof="0" dirty="0">
                <a:ln>
                  <a:noFill/>
                </a:ln>
                <a:solidFill>
                  <a:srgbClr val="0070C0"/>
                </a:solidFill>
                <a:effectLst/>
                <a:uLnTx/>
                <a:uFillTx/>
                <a:ea typeface="+mn-ea"/>
                <a:cs typeface="+mn-cs"/>
              </a:rPr>
              <a:t>ην Πασχαλινή περίοδο αναβίωνε η πράξη της </a:t>
            </a:r>
            <a:r>
              <a:rPr lang="el-GR" altLang="el-GR" sz="2400" dirty="0">
                <a:solidFill>
                  <a:srgbClr val="0070C0"/>
                </a:solidFill>
              </a:rPr>
              <a:t>Α</a:t>
            </a:r>
            <a:r>
              <a:rPr kumimoji="0" lang="el-GR" altLang="el-GR" sz="2400" b="0" i="0" u="none" strike="noStrike" kern="1200" cap="none" spc="0" normalizeH="0" baseline="0" noProof="0" dirty="0" err="1">
                <a:ln>
                  <a:noFill/>
                </a:ln>
                <a:solidFill>
                  <a:srgbClr val="0070C0"/>
                </a:solidFill>
                <a:effectLst/>
                <a:uLnTx/>
                <a:uFillTx/>
                <a:ea typeface="+mn-ea"/>
                <a:cs typeface="+mn-cs"/>
              </a:rPr>
              <a:t>ρχαίας</a:t>
            </a:r>
            <a:r>
              <a:rPr kumimoji="0" lang="el-GR" altLang="el-GR" sz="2400" b="0" i="0" u="none" strike="noStrike" kern="1200" cap="none" spc="0" normalizeH="0" baseline="0" noProof="0" dirty="0">
                <a:ln>
                  <a:noFill/>
                </a:ln>
                <a:solidFill>
                  <a:srgbClr val="0070C0"/>
                </a:solidFill>
                <a:effectLst/>
                <a:uLnTx/>
                <a:uFillTx/>
                <a:ea typeface="+mn-ea"/>
                <a:cs typeface="+mn-cs"/>
              </a:rPr>
              <a:t> Εκκλησίας, όπου οι φωτιζόμενοι προσέρχονταν στο μυστήριο καθημερινά και δέχονταν σχετική Κατήχηση. </a:t>
            </a:r>
          </a:p>
        </p:txBody>
      </p:sp>
    </p:spTree>
    <p:extLst>
      <p:ext uri="{BB962C8B-B14F-4D97-AF65-F5344CB8AC3E}">
        <p14:creationId xmlns:p14="http://schemas.microsoft.com/office/powerpoint/2010/main" val="274863517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4260</TotalTime>
  <Words>3749</Words>
  <Application>Microsoft Office PowerPoint</Application>
  <PresentationFormat>Προβολή στην οθόνη (4:3)</PresentationFormat>
  <Paragraphs>442</Paragraphs>
  <Slides>52</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4</vt:i4>
      </vt:variant>
      <vt:variant>
        <vt:lpstr>Τίτλοι διαφανειών</vt:lpstr>
      </vt:variant>
      <vt:variant>
        <vt:i4>52</vt:i4>
      </vt:variant>
    </vt:vector>
  </HeadingPairs>
  <TitlesOfParts>
    <vt:vector size="64" baseType="lpstr">
      <vt:lpstr>Arial</vt:lpstr>
      <vt:lpstr>Calibri</vt:lpstr>
      <vt:lpstr>Palatino Linotype</vt:lpstr>
      <vt:lpstr>Symbol</vt:lpstr>
      <vt:lpstr>Times New Roman</vt:lpstr>
      <vt:lpstr>Trebuchet MS</vt:lpstr>
      <vt:lpstr>Wingdings</vt:lpstr>
      <vt:lpstr>Wingdings 2</vt:lpstr>
      <vt:lpstr>Office Theme</vt:lpstr>
      <vt:lpstr>Office Theme</vt:lpstr>
      <vt:lpstr>Office Theme</vt:lpstr>
      <vt:lpstr>Office Theme</vt:lpstr>
      <vt:lpstr>Παρουσίαση του PowerPoint</vt:lpstr>
      <vt:lpstr>ΚΕΦΑΛΑΙΟ Ζ΄</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Σας ευχαριστώ για την προσοχή σας!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Mariajose</dc:creator>
  <dc:description/>
  <cp:lastModifiedBy>ΚΥΡΙΑΚΗ ΜΥΣΤΑΚΙΔΟΥ</cp:lastModifiedBy>
  <cp:revision>156</cp:revision>
  <dcterms:created xsi:type="dcterms:W3CDTF">2022-04-04T18:18:37Z</dcterms:created>
  <dcterms:modified xsi:type="dcterms:W3CDTF">2025-06-03T10:29:05Z</dcterms:modified>
  <dc:language>el-GR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2020-03-26T00:00:00Z</vt:filetime>
  </property>
  <property fmtid="{D5CDD505-2E9C-101B-9397-08002B2CF9AE}" pid="3" name="Creator">
    <vt:lpwstr>Microsoft® PowerPoint® 2013</vt:lpwstr>
  </property>
  <property fmtid="{D5CDD505-2E9C-101B-9397-08002B2CF9AE}" pid="4" name="LastSaved">
    <vt:filetime>2022-04-04T00:00:00Z</vt:filetime>
  </property>
  <property fmtid="{D5CDD505-2E9C-101B-9397-08002B2CF9AE}" pid="5" name="PresentationFormat">
    <vt:lpwstr>Προβολή στην οθόνη (4:3)</vt:lpwstr>
  </property>
  <property fmtid="{D5CDD505-2E9C-101B-9397-08002B2CF9AE}" pid="6" name="Slides">
    <vt:i4>21</vt:i4>
  </property>
</Properties>
</file>