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2"/>
    <p:sldMasterId id="2147483654" r:id="rId3"/>
    <p:sldMasterId id="2147483659" r:id="rId4"/>
  </p:sldMasterIdLst>
  <p:sldIdLst>
    <p:sldId id="256" r:id="rId5"/>
    <p:sldId id="315" r:id="rId6"/>
    <p:sldId id="257" r:id="rId7"/>
    <p:sldId id="258" r:id="rId8"/>
    <p:sldId id="259" r:id="rId9"/>
    <p:sldId id="292" r:id="rId10"/>
    <p:sldId id="293" r:id="rId11"/>
    <p:sldId id="260" r:id="rId12"/>
    <p:sldId id="294" r:id="rId13"/>
    <p:sldId id="295" r:id="rId14"/>
    <p:sldId id="296" r:id="rId15"/>
    <p:sldId id="262" r:id="rId16"/>
    <p:sldId id="297" r:id="rId17"/>
    <p:sldId id="263" r:id="rId18"/>
    <p:sldId id="298" r:id="rId19"/>
    <p:sldId id="264" r:id="rId20"/>
    <p:sldId id="299" r:id="rId21"/>
    <p:sldId id="300" r:id="rId22"/>
    <p:sldId id="301" r:id="rId23"/>
    <p:sldId id="266" r:id="rId24"/>
    <p:sldId id="267" r:id="rId25"/>
    <p:sldId id="268" r:id="rId26"/>
    <p:sldId id="275" r:id="rId27"/>
    <p:sldId id="269" r:id="rId28"/>
  </p:sldIdLst>
  <p:sldSz cx="9144000" cy="6858000" type="screen4x3"/>
  <p:notesSz cx="7559675" cy="1069181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16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74840" y="363240"/>
            <a:ext cx="819396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l-G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l-G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3A2C26D-97EB-4BCF-9B3B-EEFA8E950DF8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74840" y="363240"/>
            <a:ext cx="819396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l-G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l-G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52DF4643-E52A-4AA0-9CFD-B6F8F5875557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74840" y="363240"/>
            <a:ext cx="819396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l-G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l-G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E6834E17-5D3C-4F67-8E24-0B6D17265CE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74840" y="363240"/>
            <a:ext cx="819396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l-G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l-G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D20EF485-FC85-471D-A53A-5178978217A2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74840" y="363240"/>
            <a:ext cx="8193960" cy="62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l-GR" sz="4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l-GR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03CBE448-D34A-455D-89ED-C30098F2167A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74840" y="388800"/>
            <a:ext cx="8193960" cy="57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του τίτλου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Δεύτερο επίπεδο διάρθρωσης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Τρίτο επίπεδο διάρθρωσης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Τέταρτο επίπεδο διάρθρωσης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Πέμπτο επίπεδο διάρθρωσης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Έκτο επίπεδο διάρθρωσης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Έβδομο επίπεδο διάρθρωσης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>
          <a:xfrm>
            <a:off x="3108960" y="6378120"/>
            <a:ext cx="292536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&lt;υποσέλιδο&gt;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2"/>
          </p:nvPr>
        </p:nvSpPr>
        <p:spPr>
          <a:xfrm>
            <a:off x="658368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B4152FE8-E912-4B5F-A651-0526590F5D8C}" type="slidenum">
              <a: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‹#›</a:t>
            </a:fld>
            <a:endParaRPr lang="el-GR" sz="18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 idx="3"/>
          </p:nvPr>
        </p:nvSpPr>
        <p:spPr>
          <a:xfrm>
            <a:off x="45720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&lt;ημερομηνία/ώρα&gt;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74840" y="388800"/>
            <a:ext cx="8193960" cy="57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του τίτλου</a:t>
            </a: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Δεύτερο επίπεδο διάρθρωσης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Τρίτο επίπεδο διάρθρωσης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Τέταρτο επίπεδο διάρθρωσης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Πέμπτο επίπεδο διάρθρωσης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Έκτο επίπεδο διάρθρωσης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Έβδομο επίπεδο διάρθρωσης</a:t>
            </a:r>
          </a:p>
        </p:txBody>
      </p:sp>
      <p:sp>
        <p:nvSpPr>
          <p:cNvPr id="16" name="PlaceHolder 3"/>
          <p:cNvSpPr>
            <a:spLocks noGrp="1"/>
          </p:cNvSpPr>
          <p:nvPr>
            <p:ph type="ftr" idx="7"/>
          </p:nvPr>
        </p:nvSpPr>
        <p:spPr>
          <a:xfrm>
            <a:off x="3108960" y="6378120"/>
            <a:ext cx="292536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&lt;υποσέλιδο&gt;</a:t>
            </a:r>
          </a:p>
        </p:txBody>
      </p:sp>
      <p:sp>
        <p:nvSpPr>
          <p:cNvPr id="17" name="PlaceHolder 4"/>
          <p:cNvSpPr>
            <a:spLocks noGrp="1"/>
          </p:cNvSpPr>
          <p:nvPr>
            <p:ph type="sldNum" idx="8"/>
          </p:nvPr>
        </p:nvSpPr>
        <p:spPr>
          <a:xfrm>
            <a:off x="658368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8D1E1B71-5067-4D79-ADDF-421E2F4B5047}" type="slidenum">
              <a: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‹#›</a:t>
            </a:fld>
            <a:endParaRPr lang="el-GR" sz="18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dt" idx="9"/>
          </p:nvPr>
        </p:nvSpPr>
        <p:spPr>
          <a:xfrm>
            <a:off x="45720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&lt;ημερομηνία/ώρα&gt;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74840" y="388800"/>
            <a:ext cx="8193960" cy="57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του τίτλου</a:t>
            </a: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Δεύτερο επίπεδο διάρθρωσης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Τρίτο επίπεδο διάρθρωσης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Τέταρτο επίπεδο διάρθρωσης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Πέμπτο επίπεδο διάρθρωσης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Έκτο επίπεδο διάρθρωσης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Έβδομο επίπεδο διάρθρωσης</a:t>
            </a:r>
          </a:p>
        </p:txBody>
      </p:sp>
      <p:sp>
        <p:nvSpPr>
          <p:cNvPr id="23" name="PlaceHolder 3"/>
          <p:cNvSpPr>
            <a:spLocks noGrp="1"/>
          </p:cNvSpPr>
          <p:nvPr>
            <p:ph type="ftr" idx="10"/>
          </p:nvPr>
        </p:nvSpPr>
        <p:spPr>
          <a:xfrm>
            <a:off x="3108960" y="6378120"/>
            <a:ext cx="292536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&lt;υποσέλιδο&gt;</a:t>
            </a:r>
          </a:p>
        </p:txBody>
      </p:sp>
      <p:sp>
        <p:nvSpPr>
          <p:cNvPr id="24" name="PlaceHolder 4"/>
          <p:cNvSpPr>
            <a:spLocks noGrp="1"/>
          </p:cNvSpPr>
          <p:nvPr>
            <p:ph type="sldNum" idx="11"/>
          </p:nvPr>
        </p:nvSpPr>
        <p:spPr>
          <a:xfrm>
            <a:off x="658368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543659F6-E740-4BEA-90F9-FAAE474F7DD4}" type="slidenum">
              <a: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‹#›</a:t>
            </a:fld>
            <a:endParaRPr lang="el-GR" sz="18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dt" idx="12"/>
          </p:nvPr>
        </p:nvSpPr>
        <p:spPr>
          <a:xfrm>
            <a:off x="45720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&lt;ημερομηνία/ώρα&gt;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74840" y="388800"/>
            <a:ext cx="8193960" cy="573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του τίτλου</a:t>
            </a: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Πατήστε για επεξεργασία της μορφής κειμένου διάρθρωσης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Δεύτερο επίπεδο διάρθρωσης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Τρίτο επίπεδο διάρθρωσης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Τέταρτο επίπεδο διάρθρωσης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Πέμπτο επίπεδο διάρθρωσης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Έκτο επίπεδο διάρθρωσης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l-GR" sz="1800" b="0" u="none" strike="noStrike">
                <a:solidFill>
                  <a:srgbClr val="000000"/>
                </a:solidFill>
                <a:uFillTx/>
                <a:latin typeface="Arial"/>
              </a:rPr>
              <a:t>Έβδομο επίπεδο διάρθρωσης</a:t>
            </a:r>
          </a:p>
        </p:txBody>
      </p:sp>
      <p:sp>
        <p:nvSpPr>
          <p:cNvPr id="39" name="PlaceHolder 3"/>
          <p:cNvSpPr>
            <a:spLocks noGrp="1"/>
          </p:cNvSpPr>
          <p:nvPr>
            <p:ph type="ftr" idx="16"/>
          </p:nvPr>
        </p:nvSpPr>
        <p:spPr>
          <a:xfrm>
            <a:off x="3108960" y="6378120"/>
            <a:ext cx="292536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&lt;υποσέλιδο&gt;</a:t>
            </a:r>
          </a:p>
        </p:txBody>
      </p:sp>
      <p:sp>
        <p:nvSpPr>
          <p:cNvPr id="40" name="PlaceHolder 4"/>
          <p:cNvSpPr>
            <a:spLocks noGrp="1"/>
          </p:cNvSpPr>
          <p:nvPr>
            <p:ph type="sldNum" idx="17"/>
          </p:nvPr>
        </p:nvSpPr>
        <p:spPr>
          <a:xfrm>
            <a:off x="658368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4DDC6924-612E-4F73-81FF-1174EFFA206C}" type="slidenum">
              <a:rPr lang="el-GR" sz="18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‹#›</a:t>
            </a:fld>
            <a:endParaRPr lang="el-GR" sz="18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dt" idx="18"/>
          </p:nvPr>
        </p:nvSpPr>
        <p:spPr>
          <a:xfrm>
            <a:off x="457200" y="6378120"/>
            <a:ext cx="2102400" cy="34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el-GR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el-GR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&lt;ημερομηνία/ώρα&gt;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object 2"/>
          <p:cNvPicPr/>
          <p:nvPr/>
        </p:nvPicPr>
        <p:blipFill>
          <a:blip r:embed="rId2">
            <a:lum bright="20000"/>
          </a:blip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5" name="object 3"/>
          <p:cNvSpPr/>
          <p:nvPr/>
        </p:nvSpPr>
        <p:spPr>
          <a:xfrm>
            <a:off x="6400800" y="6095880"/>
            <a:ext cx="2494800" cy="378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 anchor="t">
            <a:spAutoFit/>
          </a:bodyPr>
          <a:lstStyle/>
          <a:p>
            <a:pPr marL="12600" defTabSz="914400">
              <a:lnSpc>
                <a:spcPct val="100000"/>
              </a:lnSpc>
              <a:spcBef>
                <a:spcPts val="99"/>
              </a:spcBef>
            </a:pPr>
            <a:r>
              <a:rPr lang="el-GR" sz="2400" b="1" u="none" strike="noStrike" spc="-6">
                <a:solidFill>
                  <a:srgbClr val="006FC0"/>
                </a:solidFill>
                <a:uFillTx/>
                <a:latin typeface="Calibri"/>
              </a:rPr>
              <a:t>Ιωάννα</a:t>
            </a:r>
            <a:r>
              <a:rPr lang="el-GR" sz="2400" b="1" u="none" strike="noStrike" spc="-40">
                <a:solidFill>
                  <a:srgbClr val="006FC0"/>
                </a:solidFill>
                <a:uFillTx/>
                <a:latin typeface="Calibri"/>
              </a:rPr>
              <a:t> </a:t>
            </a:r>
            <a:r>
              <a:rPr lang="el-GR" sz="2400" b="1" u="none" strike="noStrike" spc="-14">
                <a:solidFill>
                  <a:srgbClr val="006FC0"/>
                </a:solidFill>
                <a:uFillTx/>
                <a:latin typeface="Calibri"/>
              </a:rPr>
              <a:t>Κομνηνού</a:t>
            </a:r>
            <a:endParaRPr lang="el-GR" sz="24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6" name="object 4"/>
          <p:cNvSpPr/>
          <p:nvPr/>
        </p:nvSpPr>
        <p:spPr>
          <a:xfrm>
            <a:off x="0" y="2604240"/>
            <a:ext cx="9143280" cy="440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3320" rIns="0" bIns="0" anchor="t">
            <a:spAutoFit/>
          </a:bodyPr>
          <a:lstStyle/>
          <a:p>
            <a:pPr algn="ctr" defTabSz="91440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</a:pPr>
            <a:r>
              <a:rPr lang="el-GR" sz="2800" b="1" u="none" strike="noStrike">
                <a:solidFill>
                  <a:srgbClr val="0070C0"/>
                </a:solidFill>
                <a:uFillTx/>
                <a:latin typeface="Calibri"/>
              </a:rPr>
              <a:t>Σχολές Μαθητείας Υποψήφιων Κληρικών (ΣΜΥΚ)</a:t>
            </a:r>
            <a:endParaRPr lang="el-GR" sz="2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7" name="7 - Ορθογώνιο"/>
          <p:cNvSpPr/>
          <p:nvPr/>
        </p:nvSpPr>
        <p:spPr>
          <a:xfrm>
            <a:off x="304920" y="3733920"/>
            <a:ext cx="8686080" cy="156820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r>
              <a:rPr lang="el-GR" sz="3200" b="1" u="none" strike="noStrike" dirty="0">
                <a:solidFill>
                  <a:schemeClr val="lt1"/>
                </a:solidFill>
                <a:uFillTx/>
                <a:latin typeface="Calibri"/>
              </a:rPr>
              <a:t>Κατηχητική και Χριστιανική Παιδαγωγική</a:t>
            </a:r>
            <a:endParaRPr lang="el-GR" sz="3200" b="0" u="none" strike="noStrike" dirty="0">
              <a:solidFill>
                <a:srgbClr val="000000"/>
              </a:solidFill>
              <a:uFillTx/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lang="el-GR" sz="4000" b="1" dirty="0">
                <a:solidFill>
                  <a:srgbClr val="90C226"/>
                </a:solidFill>
                <a:latin typeface="Trebuchet MS" panose="020B0603020202020204"/>
                <a:ea typeface="+mj-ea"/>
                <a:cs typeface="+mj-cs"/>
              </a:rPr>
              <a:t>ΜΕΡΟΣ Γ</a:t>
            </a:r>
            <a:r>
              <a:rPr kumimoji="0" lang="el-GR" sz="40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΄  </a:t>
            </a:r>
          </a:p>
          <a:p>
            <a:pPr algn="ctr" defTabSz="914400">
              <a:lnSpc>
                <a:spcPct val="100000"/>
              </a:lnSpc>
            </a:pPr>
            <a:r>
              <a:rPr lang="el-GR" sz="2400" dirty="0">
                <a:solidFill>
                  <a:srgbClr val="0070C0"/>
                </a:solidFill>
                <a:latin typeface="Trebuchet MS" panose="020B0603020202020204"/>
                <a:ea typeface="+mj-ea"/>
                <a:cs typeface="+mj-cs"/>
              </a:rPr>
              <a:t>8</a:t>
            </a:r>
            <a:r>
              <a:rPr lang="el-GR" sz="2400" baseline="30000" dirty="0">
                <a:solidFill>
                  <a:srgbClr val="0070C0"/>
                </a:solidFill>
                <a:latin typeface="Trebuchet MS" panose="020B0603020202020204"/>
                <a:ea typeface="+mj-ea"/>
                <a:cs typeface="+mj-cs"/>
              </a:rPr>
              <a:t>ο</a:t>
            </a:r>
            <a:r>
              <a:rPr lang="el-GR" sz="2400" dirty="0">
                <a:solidFill>
                  <a:srgbClr val="0070C0"/>
                </a:solidFill>
                <a:latin typeface="Trebuchet MS" panose="020B0603020202020204"/>
                <a:ea typeface="+mj-ea"/>
                <a:cs typeface="+mj-cs"/>
              </a:rPr>
              <a:t> Μάθημα</a:t>
            </a:r>
            <a:endParaRPr lang="el-GR" sz="2400" b="0" u="none" strike="noStrike" dirty="0">
              <a:solidFill>
                <a:srgbClr val="0070C0"/>
              </a:solidFill>
              <a:uFillTx/>
              <a:latin typeface="Arial"/>
            </a:endParaRPr>
          </a:p>
        </p:txBody>
      </p:sp>
      <p:pic>
        <p:nvPicPr>
          <p:cNvPr id="48" name="Εικόνα 47"/>
          <p:cNvPicPr/>
          <p:nvPr/>
        </p:nvPicPr>
        <p:blipFill>
          <a:blip r:embed="rId3"/>
          <a:stretch/>
        </p:blipFill>
        <p:spPr>
          <a:xfrm>
            <a:off x="3060000" y="900000"/>
            <a:ext cx="2541600" cy="14400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49" name="Εικόνα 48"/>
          <p:cNvPicPr/>
          <p:nvPr/>
        </p:nvPicPr>
        <p:blipFill>
          <a:blip r:embed="rId4"/>
          <a:stretch/>
        </p:blipFill>
        <p:spPr>
          <a:xfrm>
            <a:off x="21960" y="900000"/>
            <a:ext cx="2908080" cy="144000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50" name="Εικόνα 49"/>
          <p:cNvPicPr/>
          <p:nvPr/>
        </p:nvPicPr>
        <p:blipFill>
          <a:blip r:embed="rId5"/>
          <a:stretch/>
        </p:blipFill>
        <p:spPr>
          <a:xfrm>
            <a:off x="5789880" y="900000"/>
            <a:ext cx="3030120" cy="151488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51" name="Εικόνα 50"/>
          <p:cNvPicPr/>
          <p:nvPr/>
        </p:nvPicPr>
        <p:blipFill>
          <a:blip r:embed="rId6"/>
          <a:stretch/>
        </p:blipFill>
        <p:spPr>
          <a:xfrm>
            <a:off x="21960" y="5040"/>
            <a:ext cx="5086080" cy="894960"/>
          </a:xfrm>
          <a:prstGeom prst="rect">
            <a:avLst/>
          </a:prstGeom>
          <a:noFill/>
          <a:ln w="0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10303C-0AE3-4E75-F915-59241ED09F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object 9">
            <a:extLst>
              <a:ext uri="{FF2B5EF4-FFF2-40B4-BE49-F238E27FC236}">
                <a16:creationId xmlns:a16="http://schemas.microsoft.com/office/drawing/2014/main" id="{2E3971BE-8700-E5FB-CBC1-2EED327A82A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5" name="11 - TextBox 4">
            <a:extLst>
              <a:ext uri="{FF2B5EF4-FFF2-40B4-BE49-F238E27FC236}">
                <a16:creationId xmlns:a16="http://schemas.microsoft.com/office/drawing/2014/main" id="{0B78B7E2-2DD4-92EE-3EE4-6B365D09F59C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8E6042D-2475-3F98-444E-62340AB11D3C}"/>
              </a:ext>
            </a:extLst>
          </p:cNvPr>
          <p:cNvSpPr txBox="1"/>
          <p:nvPr/>
        </p:nvSpPr>
        <p:spPr>
          <a:xfrm>
            <a:off x="14400" y="52864"/>
            <a:ext cx="9106200" cy="967043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Ο σκοπός της κατήχησης στην </a:t>
            </a:r>
            <a:r>
              <a:rPr kumimoji="0" lang="el-G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επανακατήχηση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των απομακρυσμένων από την Εκκλησία ενηλίκων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01C34EE-7F38-EB7D-3F42-B1D619C322A5}"/>
              </a:ext>
            </a:extLst>
          </p:cNvPr>
          <p:cNvSpPr txBox="1"/>
          <p:nvPr/>
        </p:nvSpPr>
        <p:spPr>
          <a:xfrm>
            <a:off x="0" y="1105161"/>
            <a:ext cx="9135000" cy="545976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Β) Επιμέρους σκοποί 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επανακατήχησης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βαπτισμένων ενηλίκων είναι</a:t>
            </a:r>
            <a:r>
              <a:rPr lang="el-GR" altLang="el-GR" sz="2400" dirty="0">
                <a:solidFill>
                  <a:srgbClr val="0070C0"/>
                </a:solidFill>
              </a:rPr>
              <a:t>: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να ευαισθητοποιηθούν στο αληθινό νόημα της ανθρώπινης ύπαρξης (οριοθέτηση αναγκών, ανέσεων). 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Να ανακαλύψουν αξίες και αρχές ζωής που αναπλάθουν το ανθρώπινο πνεύμα σε πνεύμα Θεού.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Να κατανοήσουν ότι στο σώμα της εκκλησίας ανήκουν όλοι χωρίς διακρίσεις.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Ν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 συνειδητοποιήσουν ότι η ορθόδοξη τηρούν «την ενότητα του πνεύματος εν τω 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συνδέσμω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της ειρήνης» (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Εφ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. 4,3).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Να ξεδιαλύνουν τη σύγχυση στάσεων ζωής στη σύγχρονη νοοτροπία.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Ν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 ευαισθητοποιηθούν σε φαινόμενα συγκρητισμού, αλλοίωσης και παραχάραξης Ορθόδοξης πίστης και ζωής.</a:t>
            </a:r>
          </a:p>
        </p:txBody>
      </p:sp>
    </p:spTree>
    <p:extLst>
      <p:ext uri="{BB962C8B-B14F-4D97-AF65-F5344CB8AC3E}">
        <p14:creationId xmlns:p14="http://schemas.microsoft.com/office/powerpoint/2010/main" val="388212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8CF729-7E58-0195-6DC8-BAF89375CE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object 9">
            <a:extLst>
              <a:ext uri="{FF2B5EF4-FFF2-40B4-BE49-F238E27FC236}">
                <a16:creationId xmlns:a16="http://schemas.microsoft.com/office/drawing/2014/main" id="{93EF174C-F2DE-B1CE-3A61-16D0286D9C2F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5" name="11 - TextBox 4">
            <a:extLst>
              <a:ext uri="{FF2B5EF4-FFF2-40B4-BE49-F238E27FC236}">
                <a16:creationId xmlns:a16="http://schemas.microsoft.com/office/drawing/2014/main" id="{9DA4E8EC-A205-1D7A-D0A8-B31BAF7CBBF6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38ED233-8307-DF10-56CB-76711444C833}"/>
              </a:ext>
            </a:extLst>
          </p:cNvPr>
          <p:cNvSpPr txBox="1"/>
          <p:nvPr/>
        </p:nvSpPr>
        <p:spPr>
          <a:xfrm>
            <a:off x="32940" y="97695"/>
            <a:ext cx="9106200" cy="825234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Ο σκοπός της κατήχησης στην επανακατήχηση των απομακρυσμένων από την Εκκλησία ενηλίκων 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0E21710-B886-5B90-11E4-8A24CBAAC964}"/>
              </a:ext>
            </a:extLst>
          </p:cNvPr>
          <p:cNvSpPr txBox="1"/>
          <p:nvPr/>
        </p:nvSpPr>
        <p:spPr>
          <a:xfrm>
            <a:off x="0" y="1246362"/>
            <a:ext cx="9135000" cy="5569887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7. Να 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επαναπροσανατολιστούν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στην πνευματική πορεία τους.</a:t>
            </a:r>
            <a:endParaRPr lang="el-GR" altLang="el-GR" sz="2400" dirty="0">
              <a:solidFill>
                <a:srgbClr val="0070C0"/>
              </a:solidFill>
              <a:latin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8. </a:t>
            </a:r>
            <a:r>
              <a:rPr lang="el-GR" altLang="el-GR" sz="2400" dirty="0">
                <a:solidFill>
                  <a:srgbClr val="0070C0"/>
                </a:solidFill>
                <a:latin typeface="Calibri"/>
              </a:rPr>
              <a:t>Ν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 αντιστέκονται σε κάθε στοιχείο που διακυβεύει τη σωτηρία τους.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  <a:latin typeface="Calibri"/>
              </a:rPr>
              <a:t>9. Να αποκτήσουν σταδιακά εμπειρία ανακαινιστικής δύναμης των μυστηρίων της εκκλησίας.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  <a:latin typeface="Calibri"/>
              </a:rPr>
              <a:t>10. Να αισθανθούν την ευχαριστιακή σύναξη ως αντίδοτο στη μοναξιά, την απομόνωση, τον ατομικισμό, το φόβο, την απελπισία, την αλλοτρίωση.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11. </a:t>
            </a:r>
            <a:r>
              <a:rPr lang="el-GR" altLang="el-GR" sz="2400" dirty="0">
                <a:solidFill>
                  <a:srgbClr val="0070C0"/>
                </a:solidFill>
                <a:latin typeface="Calibri"/>
              </a:rPr>
              <a:t>Ν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 συνειδητοποιήσουν ότι η συμμετοχή στη λατρευτική ζωή της εκκλησίας απαιτεί άσκηση για την προσωπική τους καθαρότητα και τελειότητα.</a:t>
            </a:r>
          </a:p>
        </p:txBody>
      </p:sp>
    </p:spTree>
    <p:extLst>
      <p:ext uri="{BB962C8B-B14F-4D97-AF65-F5344CB8AC3E}">
        <p14:creationId xmlns:p14="http://schemas.microsoft.com/office/powerpoint/2010/main" val="2348503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object 11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73" name="11 - TextBox 6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88259" y="58436"/>
            <a:ext cx="8955021" cy="103162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3. Περιεχόμενο κατήχησης στην </a:t>
            </a:r>
            <a:r>
              <a:rPr kumimoji="0" lang="el-G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επανακατήχηση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απομακρυσμένων ενηλίκων 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0" y="1313104"/>
            <a:ext cx="9135000" cy="559190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7030A0"/>
                </a:solidFill>
              </a:rPr>
              <a:t>Α) Το Βιβλικό στοιχείο ως περιεχόμενο της κατήχησης των βαπτισμένων ενηλίκων.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l-GR" altLang="el-GR" sz="2400" dirty="0">
              <a:solidFill>
                <a:srgbClr val="7030A0"/>
              </a:solidFill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Ο Χριστός υπάρχει στην Αγία Γραφή μόνο όταν αυτή αναγιγνώσκεται και ερμηνεύεται μέσα στην εκκλησία.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Η Αγία Γραφή είναι Βίβλος μυστική και απρόσιτη τόσο στον κοσμικό, όσο και τον φυσικό άνθρωπο.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Η Αγία Γραφή </a:t>
            </a:r>
            <a:r>
              <a:rPr lang="el-GR" altLang="el-GR" sz="2400" dirty="0">
                <a:solidFill>
                  <a:srgbClr val="0070C0"/>
                </a:solidFill>
              </a:rPr>
              <a:t>εκτός της Εκκλησίας δεν διδάσκει αλάθητα, γιατί λείπει η ερμηνευτική του Αγίου Πνεύματος.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l-GR" altLang="el-GR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C014A8-35E2-3B72-9732-2AD55495B6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object 11">
            <a:extLst>
              <a:ext uri="{FF2B5EF4-FFF2-40B4-BE49-F238E27FC236}">
                <a16:creationId xmlns:a16="http://schemas.microsoft.com/office/drawing/2014/main" id="{34C1C761-913D-45C5-0B6B-8A9A7383B987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73" name="11 - TextBox 6">
            <a:extLst>
              <a:ext uri="{FF2B5EF4-FFF2-40B4-BE49-F238E27FC236}">
                <a16:creationId xmlns:a16="http://schemas.microsoft.com/office/drawing/2014/main" id="{F596BC78-A3B4-74CD-C8E4-4956F1761218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F91F511-AAC2-B27E-FA78-FB79927B34E8}"/>
              </a:ext>
            </a:extLst>
          </p:cNvPr>
          <p:cNvSpPr txBox="1"/>
          <p:nvPr/>
        </p:nvSpPr>
        <p:spPr>
          <a:xfrm>
            <a:off x="188258" y="0"/>
            <a:ext cx="8955021" cy="858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3. Περιεχόμενο κατήχησης στην επανακατήχηση απομακρυσμένων ενηλίκων 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0A0D308-13CB-FEB1-6985-8F3844545737}"/>
              </a:ext>
            </a:extLst>
          </p:cNvPr>
          <p:cNvSpPr txBox="1"/>
          <p:nvPr/>
        </p:nvSpPr>
        <p:spPr>
          <a:xfrm>
            <a:off x="4500" y="1126282"/>
            <a:ext cx="9135000" cy="5392616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Β) Το δογματικό και ηθικό στοιχείο ως περιεχόμενο της κατήχησης βαπτισμένων ενηλίκων (Μ. Βασίλειος, </a:t>
            </a:r>
            <a:r>
              <a:rPr kumimoji="0" lang="en-US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PG 30, 440 AB).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lang="el-GR" altLang="el-GR" sz="2400" dirty="0">
              <a:solidFill>
                <a:srgbClr val="7030A0"/>
              </a:solidFill>
              <a:latin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Γ) Το μυσταγωγικό περιεχόμενο της 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επανακατήχησης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των ενηλίκων.</a:t>
            </a:r>
          </a:p>
        </p:txBody>
      </p:sp>
    </p:spTree>
    <p:extLst>
      <p:ext uri="{BB962C8B-B14F-4D97-AF65-F5344CB8AC3E}">
        <p14:creationId xmlns:p14="http://schemas.microsoft.com/office/powerpoint/2010/main" val="3442356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object 12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77" name="11 - TextBox 7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-16201" y="26041"/>
            <a:ext cx="9106200" cy="914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sz="2400" b="1" dirty="0">
              <a:solidFill>
                <a:srgbClr val="EEECE1"/>
              </a:solidFill>
              <a:latin typeface="+mj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b="1" dirty="0">
                <a:solidFill>
                  <a:srgbClr val="EEECE1"/>
                </a:solidFill>
                <a:latin typeface="+mj-lt"/>
              </a:rPr>
              <a:t>Η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κατήχηση των εκτός του σώματος της εκκλησίας ενηλίκων 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-16201" y="1091961"/>
            <a:ext cx="9007937" cy="5613639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7030A0"/>
                </a:solidFill>
              </a:rPr>
              <a:t>Η Εκκλησία καλείται: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l-GR" altLang="el-GR" sz="2400" dirty="0">
              <a:solidFill>
                <a:srgbClr val="7030A0"/>
              </a:solidFill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Να συνεχίσει την αποστολή της συμβάλλοντας στην ενοποιητική μεταμόρφωση του κόσμου και κάθε ανθρώπου ειδικότερα.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endParaRPr lang="el-GR" altLang="el-GR" sz="2400" dirty="0">
              <a:solidFill>
                <a:srgbClr val="0070C0"/>
              </a:solidFill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Να αντιμετωπίσει τις προκλήσεις όσων την </a:t>
            </a:r>
            <a:r>
              <a:rPr lang="el-GR" altLang="el-GR" sz="2400" dirty="0" err="1">
                <a:solidFill>
                  <a:srgbClr val="0070C0"/>
                </a:solidFill>
              </a:rPr>
              <a:t>αυτοπεριορίζουν</a:t>
            </a:r>
            <a:r>
              <a:rPr lang="el-GR" altLang="el-GR" sz="2400" dirty="0">
                <a:solidFill>
                  <a:srgbClr val="0070C0"/>
                </a:solidFill>
              </a:rPr>
              <a:t> σε σύστημα φιλοσοφημάτων και κοσμοθεωριών.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B76F4B-7417-11BB-AA0E-3DEFBC7528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object 12">
            <a:extLst>
              <a:ext uri="{FF2B5EF4-FFF2-40B4-BE49-F238E27FC236}">
                <a16:creationId xmlns:a16="http://schemas.microsoft.com/office/drawing/2014/main" id="{2A5835CB-CB0A-F939-0B6A-063E28746A65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77" name="11 - TextBox 7">
            <a:extLst>
              <a:ext uri="{FF2B5EF4-FFF2-40B4-BE49-F238E27FC236}">
                <a16:creationId xmlns:a16="http://schemas.microsoft.com/office/drawing/2014/main" id="{5FA67954-9772-B505-B053-40857E4AB8FD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48DC7443-4555-CCB0-D17D-39E3DA6E2D39}"/>
              </a:ext>
            </a:extLst>
          </p:cNvPr>
          <p:cNvSpPr txBox="1"/>
          <p:nvPr/>
        </p:nvSpPr>
        <p:spPr>
          <a:xfrm>
            <a:off x="37800" y="110687"/>
            <a:ext cx="8805585" cy="861394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b="1" dirty="0">
                <a:solidFill>
                  <a:srgbClr val="EEECE1"/>
                </a:solidFill>
              </a:rPr>
              <a:t>Η κατήχηση ως εκπαιδευτική διαδικασία ένταξης ενηλίκων στο Σώμα της Εκκλησίας 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066701E-039F-7377-1161-25DEA85C9B2A}"/>
              </a:ext>
            </a:extLst>
          </p:cNvPr>
          <p:cNvSpPr txBox="1"/>
          <p:nvPr/>
        </p:nvSpPr>
        <p:spPr>
          <a:xfrm>
            <a:off x="0" y="972081"/>
            <a:ext cx="9106199" cy="559284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Η μαρτυρία της ορθόδοξης εκκλησίας στον σύγχρονο κόσμο (σύγχυση, υλιστική νάρκωση, η οικονομική εκμετάλλευση, πνευματική αιχμαλωσία)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η μαρτυρία της Εκκλησίας και οι αγωνίες του εκτός του σώματός της ανθρώπου                                                                               (αναζήτηση χαμένου μυστικισμού στον μουσουλμανισμό, βουδισμό, ινδουισμό, 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παραθρησκευτικές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αιρέσεις)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E384A2-C589-D30A-F639-B0EC32625488}"/>
              </a:ext>
            </a:extLst>
          </p:cNvPr>
          <p:cNvSpPr txBox="1"/>
          <p:nvPr/>
        </p:nvSpPr>
        <p:spPr>
          <a:xfrm>
            <a:off x="6459415" y="5181479"/>
            <a:ext cx="310662" cy="78483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l-GR" sz="1800" dirty="0">
                <a:solidFill>
                  <a:srgbClr val="EEECE1"/>
                </a:solidFill>
              </a:rPr>
              <a:t>χρήσης </a:t>
            </a:r>
            <a:r>
              <a:rPr lang="el-GR" sz="1800" dirty="0" err="1">
                <a:solidFill>
                  <a:srgbClr val="EEECE1"/>
                </a:solidFill>
              </a:rPr>
              <a:t>διακτύου</a:t>
            </a:r>
            <a:endParaRPr lang="el-GR" sz="1800" dirty="0">
              <a:solidFill>
                <a:srgbClr val="EEECE1"/>
              </a:solidFill>
            </a:endParaRPr>
          </a:p>
          <a:p>
            <a:pPr lvl="0" algn="ctr">
              <a:defRPr/>
            </a:pPr>
            <a:r>
              <a:rPr lang="el-GR" sz="1800" dirty="0">
                <a:solidFill>
                  <a:srgbClr val="EEECE1"/>
                </a:solidFill>
              </a:rPr>
              <a:t>7. Διαδικτυακός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32091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object 13"/>
          <p:cNvPicPr/>
          <p:nvPr/>
        </p:nvPicPr>
        <p:blipFill>
          <a:blip r:embed="rId2"/>
          <a:stretch/>
        </p:blipFill>
        <p:spPr>
          <a:xfrm>
            <a:off x="37080" y="157163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1" name="11 - TextBox 8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4160" y="157163"/>
            <a:ext cx="9106200" cy="96825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Προβληματισμοί σχετικά με την ένταξη στο σώμα της εκκλησίας 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00385" y="1364307"/>
            <a:ext cx="8979975" cy="533653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Η αποξένωση του ανθρώπου από τον Θεό αποκόπτει την κτίση και κάθε άνθρωπο από την πηγή της ζωής και οδηγεί σε: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σ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κληρή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ανθρώπινη υποτίμηση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κοινωνική αποδυνάμωση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σταθερή πορεία θνησιγενούς επιβίωσης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733FAC-303F-1E55-61D1-DFFE250204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object 13">
            <a:extLst>
              <a:ext uri="{FF2B5EF4-FFF2-40B4-BE49-F238E27FC236}">
                <a16:creationId xmlns:a16="http://schemas.microsoft.com/office/drawing/2014/main" id="{9D3EF9B8-6EB1-364D-8097-EF409056F21F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37080" y="157163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1" name="11 - TextBox 8">
            <a:extLst>
              <a:ext uri="{FF2B5EF4-FFF2-40B4-BE49-F238E27FC236}">
                <a16:creationId xmlns:a16="http://schemas.microsoft.com/office/drawing/2014/main" id="{7334F349-C85D-6554-8E85-8BCC2CF286DE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9F39DE9-5AEF-7835-1454-DF8704E3EF9B}"/>
              </a:ext>
            </a:extLst>
          </p:cNvPr>
          <p:cNvSpPr txBox="1"/>
          <p:nvPr/>
        </p:nvSpPr>
        <p:spPr>
          <a:xfrm>
            <a:off x="111240" y="104042"/>
            <a:ext cx="9106200" cy="92714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Προβληματισμοί σχετικά με την ένταξη στο σώμα της εκκλησίας </a:t>
            </a:r>
            <a:endParaRPr kumimoji="0" lang="el-GR" sz="2400" b="1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C167CC0-558F-8A73-89C1-DE1D3D59AC34}"/>
              </a:ext>
            </a:extLst>
          </p:cNvPr>
          <p:cNvSpPr txBox="1"/>
          <p:nvPr/>
        </p:nvSpPr>
        <p:spPr>
          <a:xfrm>
            <a:off x="-18180" y="1172308"/>
            <a:ext cx="9180360" cy="568569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η βάπτιση των εκτός της εκκλησίας ενηλίκων και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η 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εκκοσμίκευση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ως γενικότερο ποιμαντικό και ειδικότερο κατηχητικό πρόβλημα: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     (Βάπτιση μεταναστών για ένταξη στην ελληνική κοινωνία,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       Βάπτιση χωρίς κατάλληλη προετοιμασία)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8754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B58592-EC93-B6DA-0845-8CA84BCF52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object 13">
            <a:extLst>
              <a:ext uri="{FF2B5EF4-FFF2-40B4-BE49-F238E27FC236}">
                <a16:creationId xmlns:a16="http://schemas.microsoft.com/office/drawing/2014/main" id="{650F92AE-1950-24A1-16F9-0A3BD2D1FB73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37080" y="157163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1" name="11 - TextBox 8">
            <a:extLst>
              <a:ext uri="{FF2B5EF4-FFF2-40B4-BE49-F238E27FC236}">
                <a16:creationId xmlns:a16="http://schemas.microsoft.com/office/drawing/2014/main" id="{B9FDEDAC-D03D-4997-C678-02F2E3EB7F07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71283595-77D0-062E-2D05-24D64ECB81E1}"/>
              </a:ext>
            </a:extLst>
          </p:cNvPr>
          <p:cNvSpPr txBox="1"/>
          <p:nvPr/>
        </p:nvSpPr>
        <p:spPr>
          <a:xfrm>
            <a:off x="111240" y="157163"/>
            <a:ext cx="9106200" cy="92714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Προγράμματα σπουδών – αναλυτικά προγράμματα κατήχησης των εκτός της Εκκλησίας ενηλίκων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3472A660-1F3F-C07E-B644-7CC51B1BCB7B}"/>
              </a:ext>
            </a:extLst>
          </p:cNvPr>
          <p:cNvSpPr txBox="1"/>
          <p:nvPr/>
        </p:nvSpPr>
        <p:spPr>
          <a:xfrm>
            <a:off x="37080" y="1277817"/>
            <a:ext cx="9180360" cy="533653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Α) Αναγκαιότητα ανταπόκρισης των προγραμμάτων σπουδών στις εμπειρίες των εκτός του σώματος της Εκκλησίας ενηλίκων: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διερεύνηση προσωπικών εμπειριών των νέων μελών της εκκλησίας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να ζήσουν οικειοθελώς κατά το θέλημα του θεού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να συμμετέχουν ενεργά στην εκκλησιαστική κοινότητα.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endParaRPr lang="el-GR" altLang="el-GR" sz="2400" dirty="0">
              <a:solidFill>
                <a:srgbClr val="0070C0"/>
              </a:solidFill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Β) Αναγκαιότητα πολλαπλών προγραμμάτων σπουδών για τους εκτός του σώματος της Εκκλησίας ενήλικες.</a:t>
            </a:r>
          </a:p>
        </p:txBody>
      </p:sp>
    </p:spTree>
    <p:extLst>
      <p:ext uri="{BB962C8B-B14F-4D97-AF65-F5344CB8AC3E}">
        <p14:creationId xmlns:p14="http://schemas.microsoft.com/office/powerpoint/2010/main" val="3823978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16AE33-767D-5C76-FA92-A0C87A8E0A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object 13">
            <a:extLst>
              <a:ext uri="{FF2B5EF4-FFF2-40B4-BE49-F238E27FC236}">
                <a16:creationId xmlns:a16="http://schemas.microsoft.com/office/drawing/2014/main" id="{354B12E2-441F-E0E0-DA75-708BD84FDA64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37080" y="157163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1" name="11 - TextBox 8">
            <a:extLst>
              <a:ext uri="{FF2B5EF4-FFF2-40B4-BE49-F238E27FC236}">
                <a16:creationId xmlns:a16="http://schemas.microsoft.com/office/drawing/2014/main" id="{FDA63BD7-DB15-876E-BAB3-4645C15381D5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D4B1526-4EB1-6663-A721-DD2520440A5D}"/>
              </a:ext>
            </a:extLst>
          </p:cNvPr>
          <p:cNvSpPr txBox="1"/>
          <p:nvPr/>
        </p:nvSpPr>
        <p:spPr>
          <a:xfrm>
            <a:off x="111240" y="208484"/>
            <a:ext cx="9106200" cy="92714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b="1" dirty="0">
                <a:solidFill>
                  <a:srgbClr val="EEECE1"/>
                </a:solidFill>
                <a:latin typeface="Calibri"/>
              </a:rPr>
              <a:t>Σ</a:t>
            </a:r>
            <a:r>
              <a:rPr kumimoji="0" 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κοποί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κατήχησης των εκτός της εκκλησίας ενηλίκων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9728AEB6-3717-28FD-E99A-6AC2154635DD}"/>
              </a:ext>
            </a:extLst>
          </p:cNvPr>
          <p:cNvSpPr txBox="1"/>
          <p:nvPr/>
        </p:nvSpPr>
        <p:spPr>
          <a:xfrm>
            <a:off x="0" y="1312986"/>
            <a:ext cx="9180360" cy="533653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lang="el-GR" altLang="el-GR" sz="2400" dirty="0">
                <a:solidFill>
                  <a:srgbClr val="7030A0"/>
                </a:solidFill>
                <a:latin typeface="Calibri"/>
              </a:rPr>
              <a:t>Γ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ενικότερος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σκοπός: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Αναμόρφωση «εις το αρχαίον κάλλος», ανακαίνιση δια του 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βαπ</a:t>
            </a:r>
            <a:r>
              <a:rPr lang="el-GR" altLang="el-GR" sz="2400" dirty="0" err="1">
                <a:solidFill>
                  <a:srgbClr val="0070C0"/>
                </a:solidFill>
                <a:latin typeface="Calibri"/>
              </a:rPr>
              <a:t>τίσματος</a:t>
            </a:r>
            <a:r>
              <a:rPr lang="el-GR" altLang="el-GR" sz="2400" dirty="0">
                <a:solidFill>
                  <a:srgbClr val="0070C0"/>
                </a:solidFill>
                <a:latin typeface="Calibri"/>
              </a:rPr>
              <a:t>.</a:t>
            </a: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σταυροαναστάσιμη πορεία, μετάβαση από την αλλοτριωμένη κατάσταση στην ελευθερία.</a:t>
            </a:r>
            <a:endParaRPr kumimoji="0" lang="en-US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58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A44BBE-FC78-35E4-B7ED-4A47F3BAA2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object 1">
            <a:extLst>
              <a:ext uri="{FF2B5EF4-FFF2-40B4-BE49-F238E27FC236}">
                <a16:creationId xmlns:a16="http://schemas.microsoft.com/office/drawing/2014/main" id="{1696B75F-B449-9CA9-2F40-9E43B90C132D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3" name="11 - TextBox 2">
            <a:extLst>
              <a:ext uri="{FF2B5EF4-FFF2-40B4-BE49-F238E27FC236}">
                <a16:creationId xmlns:a16="http://schemas.microsoft.com/office/drawing/2014/main" id="{09F7C624-7B6E-0D85-8BDC-359150EBDAC5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930F5DA-1243-A041-0D86-417CC7BE138C}"/>
              </a:ext>
            </a:extLst>
          </p:cNvPr>
          <p:cNvSpPr txBox="1"/>
          <p:nvPr/>
        </p:nvSpPr>
        <p:spPr>
          <a:xfrm>
            <a:off x="146538" y="2435871"/>
            <a:ext cx="8850923" cy="11865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lang="el-GR" sz="2400" b="1" dirty="0">
                <a:solidFill>
                  <a:srgbClr val="0070C0"/>
                </a:solidFill>
                <a:latin typeface="Calibri"/>
              </a:rPr>
              <a:t>ΚΑΤΕΥΘΥΝΤΗΡΙΟΙ ΠΡΟΣΑΝΑΤΟΛΙΣΜΟΙ ΚΑΙ ΣΚΟΠΟΙ ΤΗΣ ΚΑΤΗΧΗΣΗΣ ΕΝΗΛΙΚΩΝ ΣΤΟ ΠΛΑΙΣΙΟ ΤΗΣ ΑΥΘΕΝΤΙΚΗΣ ΠΑΙΔΕΙΑΣ ΚΑΙ ΕΠΑΝΑΚΑΤΗΧΗΣΗΣ Ή ΕΠΑΝΕΥΑΓΓΕΛΙΜΟΥ ΤΟΥΣ</a:t>
            </a:r>
            <a:endParaRPr kumimoji="0" lang="el-GR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46735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object 15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89" name="11 - TextBox 9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0" y="60918"/>
            <a:ext cx="9106200" cy="89445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Σκοποί κατήχησης των εκτός της εκκλησίας ενηλίκων </a:t>
            </a:r>
            <a:endParaRPr kumimoji="0" lang="el-GR" sz="2400" b="1" i="0" u="none" strike="noStrike" kern="1200" cap="none" spc="0" normalizeH="0" baseline="0" noProof="0" dirty="0">
              <a:ln>
                <a:noFill/>
              </a:ln>
              <a:solidFill>
                <a:srgbClr val="EEECE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-28800" y="1146960"/>
            <a:ext cx="9135000" cy="5169877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Επιμέρους σκοποί: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να κάνουν τη μόνη ελεύθερη και αληθινά λυτρωτική εκλογή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να διαπιστώσουν ότι η αλήθεια υπάρχει στην Ορθόδοξη Εκκλησία και προσφέρει πραγματικό νόημα στην επίγεια ζωή κι ελπίδα για την αιώνια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ν</a:t>
            </a: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 γνωρίζουν πρόσωπα, τόπο, χρόνο, αντικείμενα λατρείας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να κατανοούν τα μυστήρια της Εκκλησίας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με τα μυστήρια να έχουν ενεργό συμμετοχή στο Σώμα της Εκκλησίας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object 16"/>
          <p:cNvPicPr/>
          <p:nvPr/>
        </p:nvPicPr>
        <p:blipFill>
          <a:blip r:embed="rId2"/>
          <a:stretch/>
        </p:blipFill>
        <p:spPr>
          <a:xfrm>
            <a:off x="0" y="-105508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3" name="11 - TextBox 10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7080" y="0"/>
            <a:ext cx="9106200" cy="97952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Περιεχόμενο κατήχησης στην ένταξη των εκτός του σώματος της Εκκλησίας ενηλίκων 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7080" y="896363"/>
            <a:ext cx="9135000" cy="5702145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Κύριλλος Ιεροσολύμων,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απαραίτητη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: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η μελέτη της Αγίας </a:t>
            </a:r>
            <a:r>
              <a:rPr lang="el-GR" altLang="el-GR" sz="2400" dirty="0">
                <a:solidFill>
                  <a:srgbClr val="0070C0"/>
                </a:solidFill>
              </a:rPr>
              <a:t>Γ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ραφής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Η ερμηνεία του Συμβόλου της Πίστεως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endParaRPr lang="el-GR" altLang="el-GR" sz="2400" dirty="0">
              <a:solidFill>
                <a:srgbClr val="0070C0"/>
              </a:solidFill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Η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λατρευτική και μυστηριακή ζωή της εκκλησίας ως περιεχόμενο της κατήχησης: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μυστήρια Βαπτίσματος-Χρίσματος, Θείας Ευχαριστίας, κλπ. 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Ακολουθίες (εσπερινός, απόδειπνο, όρθρος, αγιασμός, παράκληση)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Ναός = κέντρο ενοριακής εκκλησιαστικής ζωής 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εκκλησιαστική υμνογραφία 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ελληνορθόδοξη εκκλησιαστική μουσική (βυζαντινή) 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7080" y="0"/>
            <a:ext cx="9106200" cy="101990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Φορείς, κυριότερα μέσα και σύγχρονη τεχνολογία στην κατήχηση ενηλίκων 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7080" y="1019908"/>
            <a:ext cx="9135000" cy="52294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Επίσκοπος και κλήρος σε θέματα πίστης και εκκλησιαστικής ζωής στο έργο της κατήχησης ενηλίκων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  <a:latin typeface="Calibri"/>
              </a:rPr>
              <a:t>α) ο επίσκοπος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  <a:latin typeface="Calibri"/>
              </a:rPr>
              <a:t>β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ο εφημέριος και η ενορία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  <a:latin typeface="Calibri"/>
              </a:rPr>
              <a:t>γ) οι μοναχοί (μοναχική παράδοση και ιεραποστολικό έργο)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  <a:latin typeface="Calibri"/>
              </a:rPr>
              <a:t>δ)οι λαϊκοί (Κατάρτιση διακονούντων για κατήχηση ενηλίκων: Θεολογική, ψυχοπαιδαγωγικές και κοινωνικές προϋποθέσεις)</a:t>
            </a:r>
            <a:r>
              <a:rPr lang="el-GR" altLang="el-GR" sz="2400" dirty="0" err="1">
                <a:solidFill>
                  <a:srgbClr val="0070C0"/>
                </a:solidFill>
                <a:latin typeface="Calibri"/>
              </a:rPr>
              <a:t>εμ</a:t>
            </a:r>
            <a:r>
              <a:rPr lang="el-GR" altLang="el-GR" sz="2400" dirty="0">
                <a:solidFill>
                  <a:srgbClr val="0070C0"/>
                </a:solidFill>
                <a:latin typeface="Calibri"/>
              </a:rPr>
              <a:t> 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B029D8-558A-9AA3-62E0-D73F8329BC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object 17">
            <a:extLst>
              <a:ext uri="{FF2B5EF4-FFF2-40B4-BE49-F238E27FC236}">
                <a16:creationId xmlns:a16="http://schemas.microsoft.com/office/drawing/2014/main" id="{A3065069-13FC-5C15-55E3-3A0CA7DF50D0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97" name="11 - TextBox 11">
            <a:extLst>
              <a:ext uri="{FF2B5EF4-FFF2-40B4-BE49-F238E27FC236}">
                <a16:creationId xmlns:a16="http://schemas.microsoft.com/office/drawing/2014/main" id="{3B6B70E3-12EA-A854-EE55-8CF3C4A4C969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A7D5C2A5-8CB3-B21D-A849-C8BF34890F58}"/>
              </a:ext>
            </a:extLst>
          </p:cNvPr>
          <p:cNvSpPr txBox="1"/>
          <p:nvPr/>
        </p:nvSpPr>
        <p:spPr>
          <a:xfrm>
            <a:off x="67680" y="0"/>
            <a:ext cx="9106200" cy="98473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altLang="el-GR" sz="2400" dirty="0">
                <a:solidFill>
                  <a:srgbClr val="FFFFFF"/>
                </a:solidFill>
                <a:latin typeface="Calibri"/>
              </a:rPr>
              <a:t>Κ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υριότερα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μέσα και σύγχρονη τεχνολογία στην κατήχηση ανηλίκων 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31E4565-AF1D-2512-F72A-B6FD033D748E}"/>
              </a:ext>
            </a:extLst>
          </p:cNvPr>
          <p:cNvSpPr txBox="1"/>
          <p:nvPr/>
        </p:nvSpPr>
        <p:spPr>
          <a:xfrm>
            <a:off x="153453" y="1148861"/>
            <a:ext cx="9135000" cy="52294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Λατρευτικές συνάξεις = κέντρο κατηχητικής διακονίας ενηλίκων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Κατασκηνωτικές συνάξεις στο έργο της κατηχητικής διακονίας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νέες τεχνολογίες και διαδίκτυο: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 Ραδιόφωνο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 τηλεόραση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 τηλεδιασκέψεις </a:t>
            </a:r>
            <a:r>
              <a:rPr lang="en-US" sz="2400" dirty="0">
                <a:solidFill>
                  <a:srgbClr val="0070C0"/>
                </a:solidFill>
              </a:rPr>
              <a:t>(msn, skype, zoom, teams)</a:t>
            </a:r>
            <a:endParaRPr lang="el-GR" sz="2400" dirty="0">
              <a:solidFill>
                <a:srgbClr val="0070C0"/>
              </a:solidFill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Blogs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E-mail (</a:t>
            </a:r>
            <a:r>
              <a:rPr lang="el-GR" sz="2400" dirty="0">
                <a:solidFill>
                  <a:srgbClr val="0070C0"/>
                </a:solidFill>
              </a:rPr>
              <a:t>ηλεκτρονικό ταχυδρομείο</a:t>
            </a:r>
            <a:r>
              <a:rPr lang="en-US" sz="2400" dirty="0">
                <a:solidFill>
                  <a:srgbClr val="0070C0"/>
                </a:solidFill>
              </a:rPr>
              <a:t>)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sz="2400" dirty="0">
                <a:solidFill>
                  <a:srgbClr val="0070C0"/>
                </a:solidFill>
              </a:rPr>
              <a:t> Ψηφιακό υλικό </a:t>
            </a:r>
            <a:endParaRPr lang="en-US" sz="2400" dirty="0">
              <a:solidFill>
                <a:srgbClr val="0070C0"/>
              </a:solidFill>
            </a:endParaRPr>
          </a:p>
          <a:p>
            <a:pPr marR="0" lvl="0" algn="just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lang="el-GR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3709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object 2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50880" y="2978640"/>
            <a:ext cx="8187480" cy="628200"/>
          </a:xfrm>
          <a:prstGeom prst="rect">
            <a:avLst/>
          </a:prstGeom>
          <a:noFill/>
          <a:ln w="0">
            <a:noFill/>
          </a:ln>
        </p:spPr>
        <p:txBody>
          <a:bodyPr lIns="0" tIns="12600" rIns="0" bIns="0" anchor="t">
            <a:noAutofit/>
          </a:bodyPr>
          <a:lstStyle/>
          <a:p>
            <a:pPr marL="12600" indent="0">
              <a:lnSpc>
                <a:spcPct val="100000"/>
              </a:lnSpc>
              <a:spcBef>
                <a:spcPts val="99"/>
              </a:spcBef>
              <a:buNone/>
              <a:tabLst>
                <a:tab pos="0" algn="l"/>
              </a:tabLst>
            </a:pPr>
            <a:r>
              <a:rPr lang="el-GR" sz="4000" b="0" u="none" strike="noStrike">
                <a:solidFill>
                  <a:srgbClr val="0070C0"/>
                </a:solidFill>
                <a:uFillTx/>
                <a:latin typeface="Calibri"/>
              </a:rPr>
              <a:t>Σας ευχαριστώ για την προσοχή σας!</a:t>
            </a:r>
            <a:endParaRPr lang="el-GR" sz="4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object 1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3" name="11 - TextBox 2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1480" y="0"/>
            <a:ext cx="9106200" cy="858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/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 Κατευθυντήριοι προσανατολισμοί και σκοποί ορθόδοξης πίστης και ζωής </a:t>
            </a:r>
            <a:endParaRPr lang="el-GR" sz="2800" b="1" u="none" strike="noStrike" dirty="0">
              <a:solidFill>
                <a:schemeClr val="bg2"/>
              </a:solidFill>
              <a:uFillTx/>
              <a:latin typeface="Arial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1480" y="1252466"/>
            <a:ext cx="9135000" cy="537471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Θεμέλιο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: ορθή ωφέλιμη και αυθεντική παιδεία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sz="24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Κέντρο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: το δίπολο πρόσωπο –κοινότητα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Οδηγός 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: Η χριστιανική διδασκαλία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sz="24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Σκοπός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: να προσφέρουν στους εντός της Εκκλησίας και </a:t>
            </a:r>
            <a:r>
              <a:rPr kumimoji="0" lang="el-GR" sz="240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αποστασιοποιημένους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πληρότητα αυθεντικής ζωής και να γίνουν παγκόσμιοι άνθρωποι, αλλά όχι </a:t>
            </a:r>
            <a:r>
              <a:rPr kumimoji="0" lang="el-GR" sz="240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παγκοσμιοποιημένοι</a:t>
            </a: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object 2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57" name="11 - TextBox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100000"/>
              </a:lnSpc>
            </a:pPr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68941" y="134470"/>
            <a:ext cx="8744008" cy="723769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/>
            <a:r>
              <a:rPr lang="el-GR" sz="2400" b="1" u="none" strike="noStrike" dirty="0">
                <a:solidFill>
                  <a:srgbClr val="FFFFFF"/>
                </a:solidFill>
                <a:uFillTx/>
                <a:latin typeface="Arial"/>
              </a:rPr>
              <a:t>Η παρεμπόδιση της Αυθεντικής Παιδείας στην </a:t>
            </a:r>
            <a:r>
              <a:rPr lang="el-GR" sz="2400" b="1" u="none" strike="noStrike" dirty="0" err="1">
                <a:solidFill>
                  <a:srgbClr val="FFFFFF"/>
                </a:solidFill>
                <a:uFillTx/>
                <a:latin typeface="Arial"/>
              </a:rPr>
              <a:t>επανακατήχηση</a:t>
            </a:r>
            <a:r>
              <a:rPr lang="el-GR" sz="2400" b="1" u="none" strike="noStrike" dirty="0">
                <a:solidFill>
                  <a:srgbClr val="FFFFFF"/>
                </a:solidFill>
                <a:uFillTx/>
                <a:latin typeface="Arial"/>
              </a:rPr>
              <a:t> των εντός της εκκλησίας ενηλίκων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38609" y="1219200"/>
            <a:ext cx="8874339" cy="5181599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l-GR" altLang="el-GR" sz="2400" dirty="0">
              <a:solidFill>
                <a:srgbClr val="0070C0"/>
              </a:solidFill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Η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αυθεντική παιδεία παρέχεται στον άνθρωπο καθ’ όλη τη διάρκεια της ζωής του και επηρεάζεται: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από τα μέσα μαζικής επικοινωνίας,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τον σύγχρονο τρόπο ζωής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τ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ην κοινωνική χαλάρωση των μελών της κοινωνίας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την α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πώλεια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αυθεντικής ταυτότητας του ανθρώπου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object 8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1" name="11 - TextBox 3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7800" y="98852"/>
            <a:ext cx="9106200" cy="95709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Κύριοι προσανατολισμοί της αυθεντικής παιδείας στην </a:t>
            </a:r>
            <a:r>
              <a:rPr kumimoji="0" 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επανακατήχηση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των εντός της εκκλησίας ενηλίκων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64122" y="1055944"/>
            <a:ext cx="8815755" cy="538754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Η εκκλησία προσφέρει βοήθεια στα μέλη της προκειμένου να: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Θελήσουν αβίαστα να αποδεχτούν την εν Χριστώ ζωή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ξεκινήσουν την προσπάθεια σύμφωνα με τις εντολές του Χριστού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διακρίνουν καθετί που παραποιεί την πραγματικότητα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αποφύγουν τα τεχνάσματα που τους αποπροσανατολίζουν από το φως του Χριστού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601E40-6DF5-9E84-8591-DBB3AC655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object 8">
            <a:extLst>
              <a:ext uri="{FF2B5EF4-FFF2-40B4-BE49-F238E27FC236}">
                <a16:creationId xmlns:a16="http://schemas.microsoft.com/office/drawing/2014/main" id="{C03803FE-F5FA-74D6-CC66-CDE88A5CEC06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1" name="11 - TextBox 3">
            <a:extLst>
              <a:ext uri="{FF2B5EF4-FFF2-40B4-BE49-F238E27FC236}">
                <a16:creationId xmlns:a16="http://schemas.microsoft.com/office/drawing/2014/main" id="{70E8F8F6-2807-EB48-D8C8-1CFF01ABC94E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87B0B5F-6E42-B231-EA12-7BB5412F6D6A}"/>
              </a:ext>
            </a:extLst>
          </p:cNvPr>
          <p:cNvSpPr txBox="1"/>
          <p:nvPr/>
        </p:nvSpPr>
        <p:spPr>
          <a:xfrm>
            <a:off x="52200" y="98852"/>
            <a:ext cx="9106200" cy="858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400" b="1" dirty="0">
                <a:solidFill>
                  <a:srgbClr val="EEECE1"/>
                </a:solidFill>
                <a:latin typeface="Calibri"/>
              </a:rPr>
              <a:t>Ε</a:t>
            </a:r>
            <a:r>
              <a:rPr kumimoji="0" 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παναπροσανατολισμός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των </a:t>
            </a:r>
            <a:r>
              <a:rPr kumimoji="0" lang="el-GR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απομακρυθέντων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βαπτισμένων ενηλίκων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2519EB1-EE93-CE7F-E5DC-4659A9F9C508}"/>
              </a:ext>
            </a:extLst>
          </p:cNvPr>
          <p:cNvSpPr txBox="1"/>
          <p:nvPr/>
        </p:nvSpPr>
        <p:spPr>
          <a:xfrm>
            <a:off x="52200" y="1155517"/>
            <a:ext cx="9135000" cy="560363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Αντιφατική σ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ύγχρονη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κοινωνία: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Αφενός κινήματα και αιτήματα αγωνιστικότητας για ειρήνη και δικαιοσύνη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Αφετέρου βαρβαρότητα που οδηγεί σε αλληλοεξόντωση και παρανοϊκή αυτοκαταστροφή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Κατευθυντήριοι προσανατολισμοί 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επανακατήχησης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ενηλίκων: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Επισήμανση παρεκκλίσεων από την εν Χριστώ πορεία του ανθρώπου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συμπερίληψη απαραίτητων στοιχείων στην εν χριστώ ζωή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(ο άνθρωπος δεν γεννιέται χριστιανός, αλλά γίνεται)  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3996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05E21E-3E54-43F0-1F71-4B33933CB6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object 8">
            <a:extLst>
              <a:ext uri="{FF2B5EF4-FFF2-40B4-BE49-F238E27FC236}">
                <a16:creationId xmlns:a16="http://schemas.microsoft.com/office/drawing/2014/main" id="{B8DE7DEF-3E12-F0E5-FF4D-7264DA65E4E6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1" name="11 - TextBox 3">
            <a:extLst>
              <a:ext uri="{FF2B5EF4-FFF2-40B4-BE49-F238E27FC236}">
                <a16:creationId xmlns:a16="http://schemas.microsoft.com/office/drawing/2014/main" id="{8CA244C5-1412-18D6-9709-06E0AB2006FF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EC4A11B-065E-981A-C1E0-07F96F632EAF}"/>
              </a:ext>
            </a:extLst>
          </p:cNvPr>
          <p:cNvSpPr txBox="1"/>
          <p:nvPr/>
        </p:nvSpPr>
        <p:spPr>
          <a:xfrm>
            <a:off x="143308" y="98852"/>
            <a:ext cx="9106200" cy="957092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Κατευθυντήριοι προσανατολισμοί αυθεντικής παιδείας στην </a:t>
            </a:r>
            <a:r>
              <a:rPr kumimoji="0" lang="el-G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επανακατήχηση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των </a:t>
            </a:r>
            <a:r>
              <a:rPr kumimoji="0" lang="el-G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αποστασιοποιημένων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ενηλίκων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8E6398F-8B4A-CE85-9E4B-852C0B65B486}"/>
              </a:ext>
            </a:extLst>
          </p:cNvPr>
          <p:cNvSpPr txBox="1"/>
          <p:nvPr/>
        </p:nvSpPr>
        <p:spPr>
          <a:xfrm>
            <a:off x="23400" y="1055944"/>
            <a:ext cx="9135000" cy="5603631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Arial" panose="020B0604020202020204" pitchFamily="34" charset="0"/>
              <a:buChar char="•"/>
              <a:tabLst/>
              <a:defRPr/>
            </a:pPr>
            <a:endParaRPr lang="en-US" altLang="el-GR" sz="2400" dirty="0">
              <a:solidFill>
                <a:srgbClr val="0070C0"/>
              </a:solidFill>
              <a:latin typeface="Palatino Linotype" panose="0204050205050503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ο άνθρωπος απελευθερωμένος από φόβους μπορεί εκούσια να δέχεται την ενέργεια του Αγίου Πνεύματος.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n-US" altLang="el-GR" sz="2400" dirty="0">
                <a:solidFill>
                  <a:srgbClr val="0070C0"/>
                </a:solidFill>
              </a:rPr>
              <a:t>      </a:t>
            </a:r>
            <a:r>
              <a:rPr lang="el-GR" altLang="el-GR" sz="2400" dirty="0">
                <a:solidFill>
                  <a:srgbClr val="0070C0"/>
                </a:solidFill>
              </a:rPr>
              <a:t>(Ειλικρίνεια, ανιδιοτέλεια, εντιμότητα, αδιάφθορο= κατ’ εικόνα Θεού δημιούργημα)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b="1" dirty="0">
                <a:solidFill>
                  <a:srgbClr val="C00000"/>
                </a:solidFill>
              </a:rPr>
              <a:t>Σκοπός αυθεντικής παιδείας με την </a:t>
            </a:r>
            <a:r>
              <a:rPr lang="el-GR" altLang="el-GR" sz="2400" b="1" dirty="0" err="1">
                <a:solidFill>
                  <a:srgbClr val="C00000"/>
                </a:solidFill>
              </a:rPr>
              <a:t>επανακατήχηση</a:t>
            </a:r>
            <a:r>
              <a:rPr lang="el-GR" altLang="el-GR" sz="2400" b="1" dirty="0">
                <a:solidFill>
                  <a:srgbClr val="C00000"/>
                </a:solidFill>
              </a:rPr>
              <a:t> </a:t>
            </a:r>
            <a:r>
              <a:rPr lang="el-GR" altLang="el-GR" sz="2400" dirty="0">
                <a:solidFill>
                  <a:srgbClr val="0070C0"/>
                </a:solidFill>
              </a:rPr>
              <a:t>συνδέεται με: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 το </a:t>
            </a:r>
            <a:r>
              <a:rPr lang="el-GR" altLang="el-GR" sz="2400" dirty="0" err="1">
                <a:solidFill>
                  <a:srgbClr val="0070C0"/>
                </a:solidFill>
              </a:rPr>
              <a:t>καθ</a:t>
            </a:r>
            <a:r>
              <a:rPr lang="en-US" altLang="el-GR" sz="2400" dirty="0">
                <a:solidFill>
                  <a:srgbClr val="0070C0"/>
                </a:solidFill>
              </a:rPr>
              <a:t>’</a:t>
            </a:r>
            <a:r>
              <a:rPr lang="el-GR" altLang="el-GR" sz="2400" dirty="0">
                <a:solidFill>
                  <a:srgbClr val="0070C0"/>
                </a:solidFill>
              </a:rPr>
              <a:t> </a:t>
            </a:r>
            <a:r>
              <a:rPr lang="el-GR" altLang="el-GR" sz="2400" dirty="0" err="1">
                <a:solidFill>
                  <a:srgbClr val="0070C0"/>
                </a:solidFill>
              </a:rPr>
              <a:t>ομοίωσιν</a:t>
            </a:r>
            <a:r>
              <a:rPr lang="el-GR" altLang="el-GR" sz="2400" dirty="0">
                <a:solidFill>
                  <a:srgbClr val="0070C0"/>
                </a:solidFill>
              </a:rPr>
              <a:t> (Μ. </a:t>
            </a:r>
            <a:r>
              <a:rPr lang="en-US" altLang="el-GR" sz="2400" dirty="0">
                <a:solidFill>
                  <a:srgbClr val="0070C0"/>
                </a:solidFill>
              </a:rPr>
              <a:t>B</a:t>
            </a:r>
            <a:r>
              <a:rPr lang="el-GR" altLang="el-GR" sz="2400" dirty="0" err="1">
                <a:solidFill>
                  <a:srgbClr val="0070C0"/>
                </a:solidFill>
              </a:rPr>
              <a:t>ασίλειος</a:t>
            </a:r>
            <a:r>
              <a:rPr lang="el-GR" altLang="el-GR" sz="2400" dirty="0">
                <a:solidFill>
                  <a:srgbClr val="0070C0"/>
                </a:solidFill>
              </a:rPr>
              <a:t>, </a:t>
            </a:r>
            <a:r>
              <a:rPr lang="en-US" altLang="el-GR" sz="2400" dirty="0">
                <a:solidFill>
                  <a:srgbClr val="0070C0"/>
                </a:solidFill>
              </a:rPr>
              <a:t>PG 32,69)</a:t>
            </a:r>
            <a:endParaRPr lang="el-GR" altLang="el-GR" sz="2400" dirty="0">
              <a:solidFill>
                <a:srgbClr val="0070C0"/>
              </a:solidFill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Επίτευξη εν Χριστώ ανακαίνισης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κατάδειξη  εμποδίων  από άμεσο και έμμεσο περιβάλλον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αποτελέσματα υπαρξιακού κενού λόγω </a:t>
            </a:r>
            <a:r>
              <a:rPr lang="el-GR" altLang="el-GR" sz="2400" dirty="0" err="1">
                <a:solidFill>
                  <a:srgbClr val="0070C0"/>
                </a:solidFill>
              </a:rPr>
              <a:t>εκκοσμίκευσης</a:t>
            </a:r>
            <a:r>
              <a:rPr lang="el-GR" altLang="el-GR" sz="2400" dirty="0">
                <a:solidFill>
                  <a:srgbClr val="0070C0"/>
                </a:solidFill>
              </a:rPr>
              <a:t> και διεθνιστικής κοινωνίας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 typeface="Wingdings" panose="05000000000000000000" pitchFamily="2" charset="2"/>
              <a:buChar char="ü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ανάδειξη ορθόδοξης πίστης ως πνευματικό μέγεθος που </a:t>
            </a:r>
            <a:r>
              <a:rPr lang="el-GR" altLang="el-GR" sz="2400" dirty="0" err="1">
                <a:solidFill>
                  <a:srgbClr val="0070C0"/>
                </a:solidFill>
              </a:rPr>
              <a:t>νοηματοδοτεί</a:t>
            </a:r>
            <a:r>
              <a:rPr lang="el-GR" altLang="el-GR" sz="2400" dirty="0">
                <a:solidFill>
                  <a:srgbClr val="0070C0"/>
                </a:solidFill>
              </a:rPr>
              <a:t> αυθεντικά τη ζωή του ανθρώπου.</a:t>
            </a:r>
            <a:endParaRPr lang="en-US" altLang="el-GR" sz="2400" dirty="0">
              <a:solidFill>
                <a:srgbClr val="0070C0"/>
              </a:solidFill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endParaRPr lang="el-GR" altLang="el-GR" sz="2400" dirty="0">
              <a:solidFill>
                <a:srgbClr val="0070C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466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object 9"/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5" name="11 - TextBox 4"/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0280" y="90565"/>
            <a:ext cx="9106200" cy="984039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Προγράμματα Σπουδών-Αναλυτικά </a:t>
            </a:r>
            <a:r>
              <a:rPr lang="el-GR" sz="2800" dirty="0">
                <a:solidFill>
                  <a:srgbClr val="EEECE1"/>
                </a:solidFill>
                <a:latin typeface="Calibri"/>
              </a:rPr>
              <a:t>Π</a:t>
            </a:r>
            <a:r>
              <a:rPr kumimoji="0" lang="el-G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ρογράμματα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l-G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επανακατήχησης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ενηλίκων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80280" y="1132520"/>
            <a:ext cx="8911320" cy="5057265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 Τα ΠΣ και ΑΣ στηρίζονται στο τρίπτυχο λατρεία διδασκαλία άσκηση (μετάνοια, συγχώρεση, </a:t>
            </a:r>
            <a:r>
              <a:rPr lang="el-GR" altLang="el-GR" sz="2400" dirty="0" err="1">
                <a:solidFill>
                  <a:srgbClr val="0070C0"/>
                </a:solidFill>
              </a:rPr>
              <a:t>αυτοκένωση</a:t>
            </a:r>
            <a:r>
              <a:rPr lang="el-GR" altLang="el-GR" sz="2400" dirty="0">
                <a:solidFill>
                  <a:srgbClr val="0070C0"/>
                </a:solidFill>
              </a:rPr>
              <a:t>, </a:t>
            </a:r>
            <a:r>
              <a:rPr lang="el-GR" altLang="el-GR" sz="2400" dirty="0" err="1">
                <a:solidFill>
                  <a:srgbClr val="0070C0"/>
                </a:solidFill>
              </a:rPr>
              <a:t>αυτοπροσφορά</a:t>
            </a:r>
            <a:r>
              <a:rPr lang="el-GR" altLang="el-GR" sz="2400" dirty="0">
                <a:solidFill>
                  <a:srgbClr val="0070C0"/>
                </a:solidFill>
              </a:rPr>
              <a:t>, προσευχή)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endParaRPr lang="el-GR" altLang="el-GR" sz="2400" dirty="0">
              <a:solidFill>
                <a:srgbClr val="0070C0"/>
              </a:solidFill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Αρνητικές επιδράσεις: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ΜΜΕ, τηλεόραση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πλήγμα παγκόσμιας οικονομίας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Ανικανότητα κοινωνικού περιβάλλοντος στον εξανθρωπισμό του κόσμου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Κυριαρχία οικονομίας απέναντι στο κράτους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σύγχρονη κατάσταση ειρωνική, κυνική, κατακερματισμένη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AutoNum type="arabicPeriod"/>
              <a:tabLst/>
              <a:defRPr/>
            </a:pPr>
            <a:r>
              <a:rPr lang="el-GR" altLang="el-GR" sz="2400" dirty="0">
                <a:solidFill>
                  <a:srgbClr val="0070C0"/>
                </a:solidFill>
              </a:rPr>
              <a:t>νέες τεχνολογίες </a:t>
            </a:r>
            <a:r>
              <a:rPr lang="el-GR" altLang="el-GR" sz="2400" dirty="0" err="1">
                <a:solidFill>
                  <a:srgbClr val="0070C0"/>
                </a:solidFill>
              </a:rPr>
              <a:t>αποδομούν</a:t>
            </a:r>
            <a:r>
              <a:rPr lang="el-GR" altLang="el-GR" sz="2400" dirty="0">
                <a:solidFill>
                  <a:srgbClr val="0070C0"/>
                </a:solidFill>
              </a:rPr>
              <a:t> το χρόνο και την ιστορία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BD692C-A28F-1179-6A3F-FC094AF58E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object 9">
            <a:extLst>
              <a:ext uri="{FF2B5EF4-FFF2-40B4-BE49-F238E27FC236}">
                <a16:creationId xmlns:a16="http://schemas.microsoft.com/office/drawing/2014/main" id="{DFCC5440-0A0C-AF2A-B557-49F275E22F77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0" y="0"/>
            <a:ext cx="9143280" cy="685728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65" name="11 - TextBox 4">
            <a:extLst>
              <a:ext uri="{FF2B5EF4-FFF2-40B4-BE49-F238E27FC236}">
                <a16:creationId xmlns:a16="http://schemas.microsoft.com/office/drawing/2014/main" id="{0C41BC2F-5434-C7A4-2433-4C9E570CEBBA}"/>
              </a:ext>
            </a:extLst>
          </p:cNvPr>
          <p:cNvSpPr/>
          <p:nvPr/>
        </p:nvSpPr>
        <p:spPr>
          <a:xfrm>
            <a:off x="540000" y="1676520"/>
            <a:ext cx="7993800" cy="118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endParaRPr lang="el-GR" sz="18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51C4C7F-84E5-B910-8442-4AA1AF93D4A8}"/>
              </a:ext>
            </a:extLst>
          </p:cNvPr>
          <p:cNvSpPr txBox="1"/>
          <p:nvPr/>
        </p:nvSpPr>
        <p:spPr>
          <a:xfrm>
            <a:off x="128954" y="153533"/>
            <a:ext cx="8897815" cy="847254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Ο σκοπός της κατήχησης στην </a:t>
            </a:r>
            <a:r>
              <a:rPr kumimoji="0" lang="el-GR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επανακατήχηση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των απομακρυσμένων από την Εκκλησία ενηλίκων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753666D-9287-69B3-9228-88EF36B3C01B}"/>
              </a:ext>
            </a:extLst>
          </p:cNvPr>
          <p:cNvSpPr txBox="1"/>
          <p:nvPr/>
        </p:nvSpPr>
        <p:spPr>
          <a:xfrm>
            <a:off x="0" y="1242646"/>
            <a:ext cx="9135000" cy="495495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Α) Ο κατευθυντήριος σκοπός της 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επανακατήχησης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ea typeface="+mn-ea"/>
                <a:cs typeface="+mn-cs"/>
              </a:rPr>
              <a:t> των ενηλίκων είναι 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None/>
              <a:tabLst/>
              <a:defRPr/>
            </a:pPr>
            <a:endParaRPr kumimoji="0" lang="el-GR" altLang="el-GR" sz="2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να συμβάλει στην ανατροπή της αθλιότητας.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να συνδράμει στην προσπάθεια αναθεώρησης της πορείας τους.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να προσφέρει βοήθεια Για γνώση και απόκτηση εμπειριών ορθόδοξης πίστης και ζωής.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να υποβοηθήσει </a:t>
            </a:r>
            <a:r>
              <a:rPr kumimoji="0" lang="el-GR" altLang="el-G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επανεισαγωγή</a:t>
            </a: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 στην ορθόδοξη πίστη και ζωή.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να καθοδηγήσει Στη λατρευτική και μυστηριακή ζωή της εκκλησίας.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να συμβάλει στην άρση προκαταλήψεων και αναστολών. 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>
                <a:srgbClr val="D34817"/>
              </a:buClr>
              <a:buSzPct val="85000"/>
              <a:buFontTx/>
              <a:buAutoNum type="arabicPeriod"/>
              <a:tabLst/>
              <a:defRPr/>
            </a:pPr>
            <a:r>
              <a:rPr kumimoji="0" lang="el-GR" altLang="el-G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n-ea"/>
                <a:cs typeface="+mn-cs"/>
              </a:rPr>
              <a:t>να εμφυτεύσει την ψυχή τους ελπίδα και αισιοδοξία.</a:t>
            </a:r>
          </a:p>
        </p:txBody>
      </p:sp>
    </p:spTree>
    <p:extLst>
      <p:ext uri="{BB962C8B-B14F-4D97-AF65-F5344CB8AC3E}">
        <p14:creationId xmlns:p14="http://schemas.microsoft.com/office/powerpoint/2010/main" val="2748635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5361</TotalTime>
  <Words>1375</Words>
  <Application>Microsoft Office PowerPoint</Application>
  <PresentationFormat>Προβολή στην οθόνη (4:3)</PresentationFormat>
  <Paragraphs>174</Paragraphs>
  <Slides>24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4</vt:i4>
      </vt:variant>
      <vt:variant>
        <vt:lpstr>Τίτλοι διαφανειών</vt:lpstr>
      </vt:variant>
      <vt:variant>
        <vt:i4>24</vt:i4>
      </vt:variant>
    </vt:vector>
  </HeadingPairs>
  <TitlesOfParts>
    <vt:vector size="35" baseType="lpstr">
      <vt:lpstr>Arial</vt:lpstr>
      <vt:lpstr>Calibri</vt:lpstr>
      <vt:lpstr>Palatino Linotype</vt:lpstr>
      <vt:lpstr>Symbol</vt:lpstr>
      <vt:lpstr>Times New Roman</vt:lpstr>
      <vt:lpstr>Trebuchet MS</vt:lpstr>
      <vt:lpstr>Wingdings</vt:lpstr>
      <vt:lpstr>Office Theme</vt:lpstr>
      <vt:lpstr>Office Theme</vt:lpstr>
      <vt:lpstr>Office Theme</vt:lpstr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Σας ευχαριστώ για την προσοχή σας!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Mariajose</dc:creator>
  <dc:description/>
  <cp:lastModifiedBy>ΚΥΡΙΑΚΗ ΜΥΣΤΑΚΙΔΟΥ</cp:lastModifiedBy>
  <cp:revision>178</cp:revision>
  <dcterms:created xsi:type="dcterms:W3CDTF">2022-04-04T18:18:37Z</dcterms:created>
  <dcterms:modified xsi:type="dcterms:W3CDTF">2025-06-16T23:26:56Z</dcterms:modified>
  <dc:language>el-GR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2020-03-26T00:00:00Z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2022-04-04T00:00:00Z</vt:filetime>
  </property>
  <property fmtid="{D5CDD505-2E9C-101B-9397-08002B2CF9AE}" pid="5" name="PresentationFormat">
    <vt:lpwstr>Προβολή στην οθόνη (4:3)</vt:lpwstr>
  </property>
  <property fmtid="{D5CDD505-2E9C-101B-9397-08002B2CF9AE}" pid="6" name="Slides">
    <vt:i4>21</vt:i4>
  </property>
</Properties>
</file>