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20"/>
  </p:notesMasterIdLst>
  <p:sldIdLst>
    <p:sldId id="256" r:id="rId2"/>
    <p:sldId id="257" r:id="rId3"/>
    <p:sldId id="263" r:id="rId4"/>
    <p:sldId id="264" r:id="rId5"/>
    <p:sldId id="266" r:id="rId6"/>
    <p:sldId id="267" r:id="rId7"/>
    <p:sldId id="268" r:id="rId8"/>
    <p:sldId id="273" r:id="rId9"/>
    <p:sldId id="269" r:id="rId10"/>
    <p:sldId id="270" r:id="rId11"/>
    <p:sldId id="271" r:id="rId12"/>
    <p:sldId id="272" r:id="rId13"/>
    <p:sldId id="274" r:id="rId14"/>
    <p:sldId id="275" r:id="rId15"/>
    <p:sldId id="276" r:id="rId16"/>
    <p:sldId id="277" r:id="rId17"/>
    <p:sldId id="278" r:id="rId18"/>
    <p:sldId id="265" r:id="rId19"/>
  </p:sldIdLst>
  <p:sldSz cx="12192000" cy="6858000"/>
  <p:notesSz cx="6858000" cy="9144000"/>
  <p:defaultTextStyle>
    <a:defPPr>
      <a:defRPr lang="en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91"/>
  </p:normalViewPr>
  <p:slideViewPr>
    <p:cSldViewPr snapToGrid="0">
      <p:cViewPr varScale="1">
        <p:scale>
          <a:sx n="103" d="100"/>
          <a:sy n="103" d="100"/>
        </p:scale>
        <p:origin x="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8C2F1-E0F9-8E47-9C27-A3952818E1F7}" type="datetimeFigureOut">
              <a:rPr lang="en-BG" smtClean="0"/>
              <a:t>26.08.25</a:t>
            </a:fld>
            <a:endParaRPr lang="en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AF200-0D76-DB4A-AA37-ABF9E04730E2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40625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32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93" y="1709738"/>
            <a:ext cx="10617157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93" y="4589463"/>
            <a:ext cx="1061715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1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67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3903"/>
            <a:ext cx="522033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737063"/>
            <a:ext cx="5220335" cy="34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390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37063"/>
            <a:ext cx="5183188" cy="345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95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719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6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2226364"/>
            <a:ext cx="3994785" cy="364262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242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20" y="457200"/>
            <a:ext cx="405400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8020" y="2250218"/>
            <a:ext cx="4054006" cy="361876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5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2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77240" y="365125"/>
            <a:ext cx="779526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8/26/25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6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D62DB5A-5AA0-4E7E-94AB-AD20F02CA8DF}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086ECE-EF43-4B07-9DD0-59679471A067}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2" y="365125"/>
            <a:ext cx="106375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2" y="1825625"/>
            <a:ext cx="106375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2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657AA7F-BE72-4467-897E-7A302F46504F}" type="datetimeFigureOut">
              <a:rPr lang="en-US" smtClean="0"/>
              <a:pPr/>
              <a:t>8/26/25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156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7306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14" r:id="rId4"/>
    <p:sldLayoutId id="2147483721" r:id="rId5"/>
    <p:sldLayoutId id="2147483715" r:id="rId6"/>
    <p:sldLayoutId id="2147483716" r:id="rId7"/>
    <p:sldLayoutId id="2147483717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6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97503821" TargetMode="External"/><Relationship Id="rId7" Type="http://schemas.openxmlformats.org/officeDocument/2006/relationships/hyperlink" Target="https://commons.wikimedia.org/w/index.php?curid=3356367" TargetMode="External"/><Relationship Id="rId2" Type="http://schemas.openxmlformats.org/officeDocument/2006/relationships/hyperlink" Target="https://commons.wikimedia.org/w/index.php?curid=372037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/index.php?curid=53429213" TargetMode="External"/><Relationship Id="rId5" Type="http://schemas.openxmlformats.org/officeDocument/2006/relationships/hyperlink" Target="https://commons.wikimedia.org/w/index.php?curid=16506882" TargetMode="External"/><Relationship Id="rId4" Type="http://schemas.openxmlformats.org/officeDocument/2006/relationships/hyperlink" Target="https://commons.wikimedia.org/w/index.php?curid=5431347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D04CF648-5CB3-49E4-BE34-8A059890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69E559C-09DA-4586-86C9-F3C05D9A0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C00491-E022-3841-7388-566990C75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8681" y="1122363"/>
            <a:ext cx="4893617" cy="2387600"/>
          </a:xfrm>
        </p:spPr>
        <p:txBody>
          <a:bodyPr>
            <a:normAutofit/>
          </a:bodyPr>
          <a:lstStyle/>
          <a:p>
            <a:r>
              <a:rPr lang="el-GR" dirty="0"/>
              <a:t>Εγώ και ο κόσμος</a:t>
            </a:r>
            <a:endParaRPr lang="en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4FE7E8-F230-66DC-6386-E6EEC5103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38681" y="3602038"/>
            <a:ext cx="4893617" cy="1655762"/>
          </a:xfrm>
        </p:spPr>
        <p:txBody>
          <a:bodyPr>
            <a:normAutofit/>
          </a:bodyPr>
          <a:lstStyle/>
          <a:p>
            <a:r>
              <a:rPr lang="el-GR" sz="3200" dirty="0"/>
              <a:t>Διακοπές και φαγητό</a:t>
            </a:r>
            <a:endParaRPr lang="en-BG" sz="32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ED0EEA0-F821-4F0C-B78E-25855FBB4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32050" cy="3429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14548BC0-162E-4107-81DF-7389BF82F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429000" cy="34290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32C5BC4-015B-41F9-B453-DBEC7124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3000" y="0"/>
            <a:ext cx="3429000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olorful lines on a brown background&#10;&#10;AI-generated content may be incorrect.">
            <a:extLst>
              <a:ext uri="{FF2B5EF4-FFF2-40B4-BE49-F238E27FC236}">
                <a16:creationId xmlns:a16="http://schemas.microsoft.com/office/drawing/2014/main" id="{65CC19BA-A9D5-198D-7FCC-08C83BA1C0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705" r="10396" b="3"/>
          <a:stretch>
            <a:fillRect/>
          </a:stretch>
        </p:blipFill>
        <p:spPr>
          <a:xfrm>
            <a:off x="9011455" y="247221"/>
            <a:ext cx="2930288" cy="2934559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9D6650AA-9995-401C-A354-276AB7A38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706" y="3427200"/>
            <a:ext cx="3435556" cy="3430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426F328A-7115-49F4-83C9-F86F47F84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3431700"/>
            <a:ext cx="3429000" cy="342900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0D0A4853-EC6F-4CC5-A9EC-F91612C63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1200" y="3427200"/>
            <a:ext cx="34308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DF2AA3CE-B974-48CA-96E0-5573A78E3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7754" y="34245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03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0A97F9-87C9-4710-B480-406EA55C9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6F0AC2-F229-46DE-A0A2-5CB386CE9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F544D3-5122-5E51-FB09-88323C10B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77240"/>
            <a:ext cx="4114800" cy="1812537"/>
          </a:xfrm>
        </p:spPr>
        <p:txBody>
          <a:bodyPr anchor="b">
            <a:normAutofit/>
          </a:bodyPr>
          <a:lstStyle/>
          <a:p>
            <a:pPr algn="ctr"/>
            <a:r>
              <a:rPr lang="el-GR" sz="3100" dirty="0"/>
              <a:t>Θρησκευτικές Γιορτές και Γαστρονομικές Παραδόσεις σε όλο τον Κόσμο</a:t>
            </a:r>
            <a:endParaRPr lang="en-BG" sz="3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2749A-4877-5C3B-2F55-E5890BB4F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786743"/>
            <a:ext cx="4114800" cy="3390220"/>
          </a:xfrm>
        </p:spPr>
        <p:txBody>
          <a:bodyPr anchor="t">
            <a:noAutofit/>
          </a:bodyPr>
          <a:lstStyle/>
          <a:p>
            <a:pPr marL="0" indent="0" algn="ctr">
              <a:buNone/>
            </a:pPr>
            <a:r>
              <a:rPr lang="el-GR" sz="3200" dirty="0"/>
              <a:t>Ένα ταξίδι μέσα από τις σημαντικές γιορτές και τις νόστιμες παραδόσεις που φέρνουν κοντά ανθρώπους από διαφορετικές θρησκείες.</a:t>
            </a:r>
            <a:endParaRPr lang="en-BG" sz="3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61DE1A-F39F-46D4-BA9A-9DAB77A48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2199" y="0"/>
            <a:ext cx="6859801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hanksgiving table">
            <a:extLst>
              <a:ext uri="{FF2B5EF4-FFF2-40B4-BE49-F238E27FC236}">
                <a16:creationId xmlns:a16="http://schemas.microsoft.com/office/drawing/2014/main" id="{7C5ABBCB-AB08-32F6-593E-34D0589395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39" r="-2" b="14698"/>
          <a:stretch>
            <a:fillRect/>
          </a:stretch>
        </p:blipFill>
        <p:spPr>
          <a:xfrm>
            <a:off x="5333999" y="10"/>
            <a:ext cx="6854951" cy="34253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105A24-81C0-4B45-99A5-311F3B74A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2199" y="3427200"/>
            <a:ext cx="3430800" cy="3430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3C851273-7FAC-413A-B5CA-083F7AECD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3999" y="3427200"/>
            <a:ext cx="3429000" cy="3429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3B21356-601F-4761-B3FB-16E3D4A5C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1200" y="3427200"/>
            <a:ext cx="34308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04EF464-0C9E-4D7E-B8B3-865285819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67754" y="34272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92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62DB5A-5AA0-4E7E-94AB-AD20F02CA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086ECE-EF43-4B07-9DD0-59679471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DB84597-3185-4C7A-A2CB-6413E167E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4DA0203-BFB4-49DB-A205-51AD7549D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Content Placeholder 4" descr="Assorted baubles of various sizes and colours in clusters decorating fir tree">
            <a:extLst>
              <a:ext uri="{FF2B5EF4-FFF2-40B4-BE49-F238E27FC236}">
                <a16:creationId xmlns:a16="http://schemas.microsoft.com/office/drawing/2014/main" id="{9F5CA16D-4BE2-B120-E065-FF4534645B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</a:blip>
          <a:srcRect t="11521" r="1" b="4174"/>
          <a:stretch>
            <a:fillRect/>
          </a:stretch>
        </p:blipFill>
        <p:spPr>
          <a:xfrm>
            <a:off x="5355" y="10"/>
            <a:ext cx="12186645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52F1BB8-9F6C-45D6-898D-65348D26B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4934465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E77581-367E-6437-10DF-6C5F5DA21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143294"/>
            <a:ext cx="9923708" cy="10201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>
                <a:solidFill>
                  <a:srgbClr val="FFFFFF"/>
                </a:solidFill>
              </a:rPr>
              <a:t>Χριστούγεννα</a:t>
            </a:r>
          </a:p>
        </p:txBody>
      </p:sp>
    </p:spTree>
    <p:extLst>
      <p:ext uri="{BB962C8B-B14F-4D97-AF65-F5344CB8AC3E}">
        <p14:creationId xmlns:p14="http://schemas.microsoft.com/office/powerpoint/2010/main" val="64679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0A97F9-87C9-4710-B480-406EA55C9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6F0AC2-F229-46DE-A0A2-5CB386CE9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240B93-A873-B6D4-03F7-8A0DF6062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77240"/>
            <a:ext cx="4459295" cy="1812537"/>
          </a:xfrm>
        </p:spPr>
        <p:txBody>
          <a:bodyPr anchor="b">
            <a:normAutofit/>
          </a:bodyPr>
          <a:lstStyle/>
          <a:p>
            <a:r>
              <a:rPr lang="el-GR" sz="4400"/>
              <a:t>Γερμανία</a:t>
            </a:r>
            <a:endParaRPr lang="en-BG" sz="44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44C7B9-E341-FD21-8DCB-DF7AA5889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346" y="3367017"/>
            <a:ext cx="4878189" cy="339022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l-GR" dirty="0" err="1"/>
              <a:t>Στόλεν</a:t>
            </a:r>
            <a:r>
              <a:rPr lang="el-GR" dirty="0"/>
              <a:t> - ψωμί με φρούτα, ξηρούς καρπούς, βούτυρο και ζάχαρη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l-GR" sz="2400" dirty="0"/>
              <a:t>Έ</a:t>
            </a:r>
            <a:r>
              <a:rPr lang="el-GR" dirty="0"/>
              <a:t>να άλλο πιάτο-σήμα κατατεθέν είναι</a:t>
            </a:r>
            <a:r>
              <a:rPr lang="en-US" dirty="0"/>
              <a:t> </a:t>
            </a:r>
            <a:r>
              <a:rPr lang="el-GR" dirty="0"/>
              <a:t>ψητή χήνα, γαλοπούλα ή πάπια, που παραδοσιακά </a:t>
            </a:r>
            <a:r>
              <a:rPr lang="el-GR" dirty="0" err="1"/>
              <a:t>σερβίρονται</a:t>
            </a:r>
            <a:r>
              <a:rPr lang="el-GR" dirty="0"/>
              <a:t> με παχουλά ζυμαρικά ψωμιού ή ένα μεγάλο εορταστικό καρβέλι σε σχήμα καρβελιού, γνωστό ως </a:t>
            </a:r>
            <a:r>
              <a:rPr lang="en-US" dirty="0" err="1"/>
              <a:t>Serviettenknödel</a:t>
            </a:r>
            <a:r>
              <a:rPr lang="en-US" dirty="0"/>
              <a:t>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88DF46-BB01-4433-86D4-321BC88CE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24167" y="476600"/>
            <a:ext cx="5888959" cy="58874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lice of bread with powdered sugar&#10;&#10;AI-generated content may be incorrect.">
            <a:extLst>
              <a:ext uri="{FF2B5EF4-FFF2-40B4-BE49-F238E27FC236}">
                <a16:creationId xmlns:a16="http://schemas.microsoft.com/office/drawing/2014/main" id="{2A9D00BE-8DC7-418F-89B5-2B3A8625B6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61" r="2239" b="1"/>
          <a:stretch>
            <a:fillRect/>
          </a:stretch>
        </p:blipFill>
        <p:spPr>
          <a:xfrm>
            <a:off x="5821119" y="493987"/>
            <a:ext cx="5888959" cy="588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34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0A97F9-87C9-4710-B480-406EA55C9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6F0AC2-F229-46DE-A0A2-5CB386CE9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C50BB8-6AFC-9F24-1CC0-DE6740C17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3" y="293169"/>
            <a:ext cx="4556757" cy="1812537"/>
          </a:xfrm>
        </p:spPr>
        <p:txBody>
          <a:bodyPr anchor="b">
            <a:normAutofit/>
          </a:bodyPr>
          <a:lstStyle/>
          <a:p>
            <a:r>
              <a:rPr lang="el-GR" sz="4400" dirty="0"/>
              <a:t>Ηνωμένο Βασίλειο</a:t>
            </a:r>
            <a:endParaRPr lang="en-BG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46A5D-1894-A5E8-938C-60F785723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61" y="3057185"/>
            <a:ext cx="4114800" cy="339022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l-GR" sz="3200" dirty="0"/>
              <a:t>Ψητή γαλοπούλα</a:t>
            </a:r>
            <a:r>
              <a:rPr lang="en-US" sz="3200" dirty="0"/>
              <a:t> </a:t>
            </a:r>
            <a:r>
              <a:rPr lang="el-GR" sz="3200" dirty="0"/>
              <a:t>και</a:t>
            </a:r>
            <a:r>
              <a:rPr lang="en-US" sz="3200" dirty="0"/>
              <a:t> </a:t>
            </a:r>
            <a:r>
              <a:rPr lang="el-GR" sz="3200" dirty="0"/>
              <a:t>πίτες</a:t>
            </a:r>
            <a:endParaRPr lang="en-US" sz="3200" dirty="0"/>
          </a:p>
          <a:p>
            <a:pPr marL="0" indent="0">
              <a:buNone/>
            </a:pPr>
            <a:endParaRPr lang="en-BG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61DE1A-F39F-46D4-BA9A-9DAB77A48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2199" y="0"/>
            <a:ext cx="6859801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late of mince pies&#10;&#10;AI-generated content may be incorrect.">
            <a:extLst>
              <a:ext uri="{FF2B5EF4-FFF2-40B4-BE49-F238E27FC236}">
                <a16:creationId xmlns:a16="http://schemas.microsoft.com/office/drawing/2014/main" id="{23B39E03-7197-0334-7EC9-C0D847208E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57" r="-2" b="7999"/>
          <a:stretch>
            <a:fillRect/>
          </a:stretch>
        </p:blipFill>
        <p:spPr>
          <a:xfrm>
            <a:off x="5333999" y="10"/>
            <a:ext cx="6854951" cy="34253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105A24-81C0-4B45-99A5-311F3B74A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2199" y="3427200"/>
            <a:ext cx="3430800" cy="3430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eople at table with food">
            <a:extLst>
              <a:ext uri="{FF2B5EF4-FFF2-40B4-BE49-F238E27FC236}">
                <a16:creationId xmlns:a16="http://schemas.microsoft.com/office/drawing/2014/main" id="{798C3510-C59D-5526-D257-19978E7886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15" r="6137" b="3"/>
          <a:stretch>
            <a:fillRect/>
          </a:stretch>
        </p:blipFill>
        <p:spPr>
          <a:xfrm>
            <a:off x="5436973" y="3733208"/>
            <a:ext cx="3212757" cy="2921960"/>
          </a:xfrm>
          <a:custGeom>
            <a:avLst/>
            <a:gdLst/>
            <a:ahLst/>
            <a:cxnLst/>
            <a:rect l="l" t="t" r="r" b="b"/>
            <a:pathLst>
              <a:path w="3375124" h="3375124">
                <a:moveTo>
                  <a:pt x="1687562" y="0"/>
                </a:moveTo>
                <a:cubicBezTo>
                  <a:pt x="2619577" y="0"/>
                  <a:pt x="3375124" y="755547"/>
                  <a:pt x="3375124" y="1687562"/>
                </a:cubicBezTo>
                <a:cubicBezTo>
                  <a:pt x="3375124" y="2619577"/>
                  <a:pt x="2619577" y="3375124"/>
                  <a:pt x="1687562" y="3375124"/>
                </a:cubicBezTo>
                <a:cubicBezTo>
                  <a:pt x="755547" y="3375124"/>
                  <a:pt x="0" y="2619577"/>
                  <a:pt x="0" y="1687562"/>
                </a:cubicBezTo>
                <a:cubicBezTo>
                  <a:pt x="0" y="755547"/>
                  <a:pt x="755547" y="0"/>
                  <a:pt x="1687562" y="0"/>
                </a:cubicBezTo>
                <a:close/>
              </a:path>
            </a:pathLst>
          </a:cu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3B21356-601F-4761-B3FB-16E3D4A5C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1200" y="3427200"/>
            <a:ext cx="34308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004EF464-0C9E-4D7E-B8B3-865285819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7754" y="34272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49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CD62DB5A-5AA0-4E7E-94AB-AD20F02CA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F086ECE-EF43-4B07-9DD0-59679471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326E4BE8-974E-4111-BA00-3C445D066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D04CF648-5CB3-49E4-BE34-8A059890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69E559C-09DA-4586-86C9-F3C05D9A0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E258DF-43B1-17E0-9534-120EFF5D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8681" y="1122363"/>
            <a:ext cx="489361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Ιταλία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B96C4-1DF0-0A4B-BC70-2FEC07E31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8681" y="3602038"/>
            <a:ext cx="4893617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800" dirty="0" err="1"/>
              <a:t>Π</a:t>
            </a:r>
            <a:r>
              <a:rPr lang="en-US" sz="2800" dirty="0"/>
              <a:t>α</a:t>
            </a:r>
            <a:r>
              <a:rPr lang="en-US" sz="2800" dirty="0" err="1"/>
              <a:t>νέτονε</a:t>
            </a:r>
            <a:r>
              <a:rPr lang="en-US" sz="2800" dirty="0"/>
              <a:t> </a:t>
            </a:r>
            <a:r>
              <a:rPr lang="en-US" sz="2800" dirty="0" err="1"/>
              <a:t>κ</a:t>
            </a:r>
            <a:r>
              <a:rPr lang="en-US" sz="2800" dirty="0"/>
              <a:t>α</a:t>
            </a:r>
            <a:r>
              <a:rPr lang="en-US" sz="2800" dirty="0" err="1"/>
              <a:t>ι</a:t>
            </a:r>
            <a:r>
              <a:rPr lang="en-US" sz="2800" dirty="0"/>
              <a:t> </a:t>
            </a:r>
            <a:r>
              <a:rPr lang="en-US" sz="2800" dirty="0" err="1"/>
              <a:t>θ</a:t>
            </a:r>
            <a:r>
              <a:rPr lang="en-US" sz="2800" dirty="0"/>
              <a:t>α</a:t>
            </a:r>
            <a:r>
              <a:rPr lang="en-US" sz="2800" dirty="0" err="1"/>
              <a:t>λ</a:t>
            </a:r>
            <a:r>
              <a:rPr lang="en-US" sz="2800" dirty="0"/>
              <a:t>α</a:t>
            </a:r>
            <a:r>
              <a:rPr lang="en-US" sz="2800" dirty="0" err="1"/>
              <a:t>σσινά</a:t>
            </a:r>
            <a:endParaRPr lang="en-US" sz="28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ED0EEA0-F821-4F0C-B78E-25855FBB4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706" y="0"/>
            <a:ext cx="3433756" cy="3429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14548BC0-162E-4107-81DF-7389BF82F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429000" cy="3429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432C5BC4-015B-41F9-B453-DBEC7124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3000" y="0"/>
            <a:ext cx="3429000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af of bread with a slice missing&#10;&#10;AI-generated content may be incorrect.">
            <a:extLst>
              <a:ext uri="{FF2B5EF4-FFF2-40B4-BE49-F238E27FC236}">
                <a16:creationId xmlns:a16="http://schemas.microsoft.com/office/drawing/2014/main" id="{EB3D60C0-3BA6-E377-1635-351C8A025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754" y="593124"/>
            <a:ext cx="3421198" cy="2224217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9D6650AA-9995-401C-A354-276AB7A38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706" y="3427200"/>
            <a:ext cx="3435556" cy="3430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lose-up view of grilled sardine fishes served in oil with baked potatoes">
            <a:extLst>
              <a:ext uri="{FF2B5EF4-FFF2-40B4-BE49-F238E27FC236}">
                <a16:creationId xmlns:a16="http://schemas.microsoft.com/office/drawing/2014/main" id="{7C9C001A-DCAD-A109-5398-37FCFE836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379" y="4164090"/>
            <a:ext cx="2934559" cy="1958818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0D0A4853-EC6F-4CC5-A9EC-F91612C63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1200" y="3427200"/>
            <a:ext cx="34308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DF2AA3CE-B974-48CA-96E0-5573A78E3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67754" y="34245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51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0A97F9-87C9-4710-B480-406EA55C9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6F0AC2-F229-46DE-A0A2-5CB386CE9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5A614A-4E56-DE04-6052-7FA381394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203" y="404328"/>
            <a:ext cx="4114800" cy="1812537"/>
          </a:xfrm>
        </p:spPr>
        <p:txBody>
          <a:bodyPr anchor="b">
            <a:normAutofit/>
          </a:bodyPr>
          <a:lstStyle/>
          <a:p>
            <a:r>
              <a:rPr lang="el-GR" sz="4400" dirty="0"/>
              <a:t>Ελλάδα</a:t>
            </a:r>
            <a:endParaRPr lang="en-BG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78EBA-BC96-A876-A2C9-7B5435149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500" y="2946026"/>
            <a:ext cx="4114800" cy="339022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l-GR" sz="2800" dirty="0" err="1"/>
              <a:t>Λαχανοντολμάδες</a:t>
            </a:r>
            <a:r>
              <a:rPr lang="el-GR" sz="2800" dirty="0"/>
              <a:t>, κοτόσουπα λεμονιού και επιδόρπια όπως μελομακάρονα και κουραμπιέδες</a:t>
            </a:r>
            <a:endParaRPr lang="en-US" sz="2800" dirty="0"/>
          </a:p>
          <a:p>
            <a:pPr marL="0" indent="0">
              <a:buNone/>
            </a:pPr>
            <a:endParaRPr lang="en-BG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1DE1A-F39F-46D4-BA9A-9DAB77A48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2199" y="0"/>
            <a:ext cx="6859801" cy="3429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late of food with sauce&#10;&#10;AI-generated content may be incorrect.">
            <a:extLst>
              <a:ext uri="{FF2B5EF4-FFF2-40B4-BE49-F238E27FC236}">
                <a16:creationId xmlns:a16="http://schemas.microsoft.com/office/drawing/2014/main" id="{91E117B8-CFCA-A495-8C7F-BD82BD774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98" y="281196"/>
            <a:ext cx="4412870" cy="293455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105A24-81C0-4B45-99A5-311F3B74A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2199" y="3427200"/>
            <a:ext cx="3430800" cy="3430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oup of cookies in paper wrappers&#10;&#10;AI-generated content may be incorrect.">
            <a:extLst>
              <a:ext uri="{FF2B5EF4-FFF2-40B4-BE49-F238E27FC236}">
                <a16:creationId xmlns:a16="http://schemas.microsoft.com/office/drawing/2014/main" id="{DD00406C-BEF6-766C-004C-6C0AB63EA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320" y="4037133"/>
            <a:ext cx="2934559" cy="220091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3B21356-601F-4761-B3FB-16E3D4A5C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1200" y="3427200"/>
            <a:ext cx="3430800" cy="343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le of white food on a yellow napkin&#10;&#10;AI-generated content may be incorrect.">
            <a:extLst>
              <a:ext uri="{FF2B5EF4-FFF2-40B4-BE49-F238E27FC236}">
                <a16:creationId xmlns:a16="http://schemas.microsoft.com/office/drawing/2014/main" id="{0D9DE0C7-21A3-BE8D-E38A-168E7A0EF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9321" y="4158183"/>
            <a:ext cx="2934559" cy="195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86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62DB5A-5AA0-4E7E-94AB-AD20F02CA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086ECE-EF43-4B07-9DD0-59679471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AF6C38-492C-4EA2-9BD9-B3CCDF422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518D20D-5F05-49C3-8900-68783F8AC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50CA5B-2FF8-43D9-B7D8-3BDE1BFD3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Content Placeholder 4" descr="A group of people sitting around a table with food&#10;&#10;AI-generated content may be incorrect.">
            <a:extLst>
              <a:ext uri="{FF2B5EF4-FFF2-40B4-BE49-F238E27FC236}">
                <a16:creationId xmlns:a16="http://schemas.microsoft.com/office/drawing/2014/main" id="{DCC20197-6203-6E71-471D-08FF6FD5C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4"/>
          <a:stretch>
            <a:fillRect/>
          </a:stretch>
        </p:blipFill>
        <p:spPr>
          <a:xfrm>
            <a:off x="20" y="1612"/>
            <a:ext cx="12191980" cy="685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9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62DB5A-5AA0-4E7E-94AB-AD20F02CA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086ECE-EF43-4B07-9DD0-59679471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DB84597-3185-4C7A-A2CB-6413E167E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Content Placeholder 4" descr="A group of people around a table&#10;&#10;AI-generated content may be incorrect.">
            <a:extLst>
              <a:ext uri="{FF2B5EF4-FFF2-40B4-BE49-F238E27FC236}">
                <a16:creationId xmlns:a16="http://schemas.microsoft.com/office/drawing/2014/main" id="{DE47A471-4180-9BE3-3924-55B4EFC32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</a:blip>
          <a:srcRect l="25"/>
          <a:stretch>
            <a:fillRect/>
          </a:stretch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8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319EBB-427E-DC34-4B8F-B7D55CB9D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565846"/>
            <a:ext cx="4887458" cy="36106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rgbClr val="FFFFFF"/>
                </a:solidFill>
              </a:rPr>
              <a:t>Ραμαζάνι</a:t>
            </a:r>
          </a:p>
        </p:txBody>
      </p:sp>
    </p:spTree>
    <p:extLst>
      <p:ext uri="{BB962C8B-B14F-4D97-AF65-F5344CB8AC3E}">
        <p14:creationId xmlns:p14="http://schemas.microsoft.com/office/powerpoint/2010/main" val="4106130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0A97F9-87C9-4710-B480-406EA55C9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6F0AC2-F229-46DE-A0A2-5CB386CE9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F6F795-4A23-E8B0-F659-B5B33AE21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77240"/>
            <a:ext cx="3948953" cy="1812537"/>
          </a:xfrm>
        </p:spPr>
        <p:txBody>
          <a:bodyPr anchor="b">
            <a:normAutofit/>
          </a:bodyPr>
          <a:lstStyle/>
          <a:p>
            <a:pPr algn="ctr"/>
            <a:r>
              <a:rPr lang="el-GR" sz="4400" dirty="0" err="1"/>
              <a:t>Ιντ</a:t>
            </a:r>
            <a:r>
              <a:rPr lang="el-GR" sz="4400" dirty="0"/>
              <a:t> </a:t>
            </a:r>
            <a:r>
              <a:rPr lang="el-GR" sz="4400" dirty="0" err="1"/>
              <a:t>αλ-Φιτρ</a:t>
            </a:r>
            <a:endParaRPr lang="en-BG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F48CF-8ADF-4ADE-A1C4-7E9B56E35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3028778"/>
            <a:ext cx="3948953" cy="339022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l-GR" sz="2800" dirty="0"/>
              <a:t>Πιάτα με ρύζι, αρνί ή κοτόπουλο, γλυκά αρτοσκευάσματα και χουρμάδες</a:t>
            </a:r>
            <a:endParaRPr lang="en-US" sz="2800" dirty="0"/>
          </a:p>
          <a:p>
            <a:pPr marL="0" indent="0">
              <a:buNone/>
            </a:pPr>
            <a:endParaRPr lang="en-BG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88DF46-BB01-4433-86D4-321BC88CE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24167" y="476600"/>
            <a:ext cx="5888959" cy="59063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everal images of different events&#10;&#10;AI-generated content may be incorrect.">
            <a:extLst>
              <a:ext uri="{FF2B5EF4-FFF2-40B4-BE49-F238E27FC236}">
                <a16:creationId xmlns:a16="http://schemas.microsoft.com/office/drawing/2014/main" id="{34FCE4E2-2610-994E-0D3E-FEA819870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119" y="493987"/>
            <a:ext cx="5888959" cy="588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45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62DB5A-5AA0-4E7E-94AB-AD20F02CA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086ECE-EF43-4B07-9DD0-59679471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DB84597-3185-4C7A-A2CB-6413E167E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7" name="Picture 6" descr="Two delicious tacos">
            <a:extLst>
              <a:ext uri="{FF2B5EF4-FFF2-40B4-BE49-F238E27FC236}">
                <a16:creationId xmlns:a16="http://schemas.microsoft.com/office/drawing/2014/main" id="{E5A3A4A8-A0A0-9381-3E79-B3F9398FFE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15710" r="-1" b="-1"/>
          <a:stretch>
            <a:fillRect/>
          </a:stretch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8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7A4790-E1CA-4313-2490-794842AB4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565846"/>
            <a:ext cx="4887458" cy="36106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rgbClr val="FFFFFF"/>
                </a:solidFill>
              </a:rPr>
              <a:t>Ιντ αλ-Άντχα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E4D39-BEB7-2680-25D4-0C5F9BF7E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4456143"/>
            <a:ext cx="4887458" cy="13274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800" dirty="0" err="1">
                <a:solidFill>
                  <a:srgbClr val="FFFFFF"/>
                </a:solidFill>
              </a:rPr>
              <a:t>Πιάτ</a:t>
            </a:r>
            <a:r>
              <a:rPr lang="en-US" sz="2800" dirty="0">
                <a:solidFill>
                  <a:srgbClr val="FFFFFF"/>
                </a:solidFill>
              </a:rPr>
              <a:t>α </a:t>
            </a:r>
            <a:r>
              <a:rPr lang="en-US" sz="2800" dirty="0" err="1">
                <a:solidFill>
                  <a:srgbClr val="FFFFFF"/>
                </a:solidFill>
              </a:rPr>
              <a:t>με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κρέ</a:t>
            </a:r>
            <a:r>
              <a:rPr lang="en-US" sz="2800" dirty="0">
                <a:solidFill>
                  <a:srgbClr val="FFFFFF"/>
                </a:solidFill>
              </a:rPr>
              <a:t>α</a:t>
            </a:r>
            <a:r>
              <a:rPr lang="en-US" sz="2800" dirty="0" err="1">
                <a:solidFill>
                  <a:srgbClr val="FFFFFF"/>
                </a:solidFill>
              </a:rPr>
              <a:t>ς</a:t>
            </a:r>
            <a:r>
              <a:rPr lang="en-US" sz="2800" dirty="0">
                <a:solidFill>
                  <a:srgbClr val="FFFFFF"/>
                </a:solidFill>
              </a:rPr>
              <a:t> απ</a:t>
            </a:r>
            <a:r>
              <a:rPr lang="en-US" sz="2800" dirty="0" err="1">
                <a:solidFill>
                  <a:srgbClr val="FFFFFF"/>
                </a:solidFill>
              </a:rPr>
              <a:t>ό</a:t>
            </a:r>
            <a:r>
              <a:rPr lang="en-US" sz="2800" dirty="0">
                <a:solidFill>
                  <a:srgbClr val="FFFFFF"/>
                </a:solidFill>
              </a:rPr>
              <a:t> π</a:t>
            </a:r>
            <a:r>
              <a:rPr lang="en-US" sz="2800" dirty="0" err="1">
                <a:solidFill>
                  <a:srgbClr val="FFFFFF"/>
                </a:solidFill>
              </a:rPr>
              <a:t>ρό</a:t>
            </a:r>
            <a:r>
              <a:rPr lang="en-US" sz="2800" dirty="0">
                <a:solidFill>
                  <a:srgbClr val="FFFFFF"/>
                </a:solidFill>
              </a:rPr>
              <a:t>βα</a:t>
            </a:r>
            <a:r>
              <a:rPr lang="en-US" sz="2800" dirty="0" err="1">
                <a:solidFill>
                  <a:srgbClr val="FFFFFF"/>
                </a:solidFill>
              </a:rPr>
              <a:t>το</a:t>
            </a:r>
            <a:r>
              <a:rPr lang="en-US" sz="2800" dirty="0">
                <a:solidFill>
                  <a:srgbClr val="FFFFFF"/>
                </a:solidFill>
              </a:rPr>
              <a:t>, </a:t>
            </a:r>
            <a:r>
              <a:rPr lang="en-US" sz="2800" dirty="0" err="1">
                <a:solidFill>
                  <a:srgbClr val="FFFFFF"/>
                </a:solidFill>
              </a:rPr>
              <a:t>κ</a:t>
            </a:r>
            <a:r>
              <a:rPr lang="en-US" sz="2800" dirty="0">
                <a:solidFill>
                  <a:srgbClr val="FFFFFF"/>
                </a:solidFill>
              </a:rPr>
              <a:t>α</a:t>
            </a:r>
            <a:r>
              <a:rPr lang="en-US" sz="2800" dirty="0" err="1">
                <a:solidFill>
                  <a:srgbClr val="FFFFFF"/>
                </a:solidFill>
              </a:rPr>
              <a:t>τσίκ</a:t>
            </a:r>
            <a:r>
              <a:rPr lang="en-US" sz="2800" dirty="0">
                <a:solidFill>
                  <a:srgbClr val="FFFFFF"/>
                </a:solidFill>
              </a:rPr>
              <a:t>α </a:t>
            </a:r>
            <a:r>
              <a:rPr lang="en-US" sz="2800" dirty="0" err="1">
                <a:solidFill>
                  <a:srgbClr val="FFFFFF"/>
                </a:solidFill>
              </a:rPr>
              <a:t>ή</a:t>
            </a:r>
            <a:r>
              <a:rPr lang="en-US" sz="2800" dirty="0">
                <a:solidFill>
                  <a:srgbClr val="FFFFFF"/>
                </a:solidFill>
              </a:rPr>
              <a:t> α</a:t>
            </a:r>
            <a:r>
              <a:rPr lang="en-US" sz="2800" dirty="0" err="1">
                <a:solidFill>
                  <a:srgbClr val="FFFFFF"/>
                </a:solidFill>
              </a:rPr>
              <a:t>γελάδ</a:t>
            </a:r>
            <a:r>
              <a:rPr lang="en-US" sz="2800" dirty="0">
                <a:solidFill>
                  <a:srgbClr val="FFFFFF"/>
                </a:solidFill>
              </a:rPr>
              <a:t>α</a:t>
            </a:r>
          </a:p>
        </p:txBody>
      </p:sp>
    </p:spTree>
    <p:extLst>
      <p:ext uri="{BB962C8B-B14F-4D97-AF65-F5344CB8AC3E}">
        <p14:creationId xmlns:p14="http://schemas.microsoft.com/office/powerpoint/2010/main" val="132841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D62DB5A-5AA0-4E7E-94AB-AD20F02CA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086ECE-EF43-4B07-9DD0-59679471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BAF6C38-492C-4EA2-9BD9-B3CCDF422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518D20D-5F05-49C3-8900-68783F8AC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50CA5B-2FF8-43D9-B7D8-3BDE1BFD3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0F05D1A0-C1C8-DD67-B6A9-71820206BE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7735" b="44727"/>
          <a:stretch>
            <a:fillRect/>
          </a:stretch>
        </p:blipFill>
        <p:spPr>
          <a:xfrm>
            <a:off x="20" y="1612"/>
            <a:ext cx="12191980" cy="685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18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0A97F9-87C9-4710-B480-406EA55C9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6F0AC2-F229-46DE-A0A2-5CB386CE9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7318D5-40F6-A9D4-F6FD-C56A787E0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77240"/>
            <a:ext cx="3948953" cy="1812537"/>
          </a:xfrm>
        </p:spPr>
        <p:txBody>
          <a:bodyPr anchor="b">
            <a:normAutofit/>
          </a:bodyPr>
          <a:lstStyle/>
          <a:p>
            <a:pPr algn="ctr"/>
            <a:r>
              <a:rPr lang="el-GR" sz="4400" dirty="0" err="1"/>
              <a:t>Βεσάκ</a:t>
            </a:r>
            <a:endParaRPr lang="en-BG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802D3-9FFB-752C-3940-E48ED322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3028778"/>
            <a:ext cx="3948953" cy="339022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l-GR" sz="2800" dirty="0"/>
              <a:t>Χορτοφαγικά γεύματα όπως ρύζι, λαχανικά και </a:t>
            </a:r>
            <a:r>
              <a:rPr lang="el-GR" sz="2800" dirty="0" err="1"/>
              <a:t>τόφου</a:t>
            </a:r>
            <a:endParaRPr lang="en-US" sz="2800" dirty="0"/>
          </a:p>
          <a:p>
            <a:pPr marL="0" indent="0">
              <a:buNone/>
            </a:pPr>
            <a:endParaRPr lang="en-BG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88DF46-BB01-4433-86D4-321BC88CE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24167" y="476600"/>
            <a:ext cx="5888959" cy="59063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oast sweet potatoes with avocado">
            <a:extLst>
              <a:ext uri="{FF2B5EF4-FFF2-40B4-BE49-F238E27FC236}">
                <a16:creationId xmlns:a16="http://schemas.microsoft.com/office/drawing/2014/main" id="{47728062-EB2E-CCCE-E952-D0256F25A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119" y="965104"/>
            <a:ext cx="5888959" cy="494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66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20BDC406-E897-1518-9BA7-503A3B706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876" b="22373"/>
          <a:stretch>
            <a:fillRect/>
          </a:stretch>
        </p:blipFill>
        <p:spPr>
          <a:xfrm>
            <a:off x="6520721" y="0"/>
            <a:ext cx="5671279" cy="6857990"/>
          </a:xfrm>
          <a:prstGeom prst="rect">
            <a:avLst/>
          </a:prstGeom>
        </p:spPr>
      </p:pic>
      <p:pic>
        <p:nvPicPr>
          <p:cNvPr id="8" name="Picture 7" descr="A group of people holding up a white lantern&#10;&#10;AI-generated content may be incorrect.">
            <a:extLst>
              <a:ext uri="{FF2B5EF4-FFF2-40B4-BE49-F238E27FC236}">
                <a16:creationId xmlns:a16="http://schemas.microsoft.com/office/drawing/2014/main" id="{EB2F3FAC-0A66-701E-7F4C-FB58743EDD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516" r="18234"/>
          <a:stretch>
            <a:fillRect/>
          </a:stretch>
        </p:blipFill>
        <p:spPr>
          <a:xfrm>
            <a:off x="0" y="10"/>
            <a:ext cx="652072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52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0A97F9-87C9-4710-B480-406EA55C9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6F0AC2-F229-46DE-A0A2-5CB386CE9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71C74-DBB5-01DB-DCB1-8CEC8D7C0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77240"/>
            <a:ext cx="4459295" cy="1812537"/>
          </a:xfrm>
        </p:spPr>
        <p:txBody>
          <a:bodyPr anchor="b">
            <a:normAutofit/>
          </a:bodyPr>
          <a:lstStyle/>
          <a:p>
            <a:pPr algn="ctr"/>
            <a:r>
              <a:rPr lang="el-GR" sz="4400" dirty="0" err="1"/>
              <a:t>Ντιβάλι</a:t>
            </a:r>
            <a:endParaRPr lang="en-BG" sz="4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EE38C3B-F7FD-A605-B0C0-C1BE47BBF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786743"/>
            <a:ext cx="4459295" cy="339022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l-GR" sz="2800" dirty="0"/>
              <a:t>Κουτιά με </a:t>
            </a:r>
            <a:r>
              <a:rPr lang="en-GB" sz="2800" dirty="0"/>
              <a:t>mithai (</a:t>
            </a:r>
            <a:r>
              <a:rPr lang="el-GR" sz="2800" dirty="0"/>
              <a:t>διαφορετικά γλυκά)</a:t>
            </a:r>
            <a:endParaRPr lang="en-US" sz="2800" dirty="0"/>
          </a:p>
          <a:p>
            <a:pPr marL="0" indent="0">
              <a:buNone/>
            </a:pPr>
            <a:endParaRPr lang="en-BG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88DF46-BB01-4433-86D4-321BC88CE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24167" y="476600"/>
            <a:ext cx="5888959" cy="58874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Variety of chocolate truffles">
            <a:extLst>
              <a:ext uri="{FF2B5EF4-FFF2-40B4-BE49-F238E27FC236}">
                <a16:creationId xmlns:a16="http://schemas.microsoft.com/office/drawing/2014/main" id="{DF262C3F-E710-1CAA-7FD8-49C521C722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60" r="13790"/>
          <a:stretch>
            <a:fillRect/>
          </a:stretch>
        </p:blipFill>
        <p:spPr>
          <a:xfrm>
            <a:off x="5821119" y="493987"/>
            <a:ext cx="5888959" cy="588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78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D62DB5A-5AA0-4E7E-94AB-AD20F02CA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086ECE-EF43-4B07-9DD0-59679471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BAF6C38-492C-4EA2-9BD9-B3CCDF422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518D20D-5F05-49C3-8900-68783F8AC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50CA5B-2FF8-43D9-B7D8-3BDE1BFD3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lumOff val="1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3EC33C30-3BD2-7267-910D-82F6F5F1B2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4"/>
          <a:stretch>
            <a:fillRect/>
          </a:stretch>
        </p:blipFill>
        <p:spPr>
          <a:xfrm>
            <a:off x="20" y="1612"/>
            <a:ext cx="12191980" cy="685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347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EE85B-BBEB-DA96-E199-7B0B97FD6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Κοινές αξίες μεταξύ παραδόσεων</a:t>
            </a:r>
            <a:endParaRPr lang="en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A6896-07DA-F4A3-2437-58B61B715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Οι κοινές βασικές αξίες των Χριστουγέννων, του </a:t>
            </a:r>
            <a:r>
              <a:rPr lang="en-GB" dirty="0"/>
              <a:t>Eid al-Fitr </a:t>
            </a:r>
            <a:r>
              <a:rPr lang="el-GR" dirty="0"/>
              <a:t>και του </a:t>
            </a:r>
            <a:r>
              <a:rPr lang="en-GB" dirty="0"/>
              <a:t>Eid al-Adha. </a:t>
            </a:r>
            <a:r>
              <a:rPr lang="el-GR" dirty="0"/>
              <a:t>Ενώ έχουν διαφορετικές θρησκευτικές σημασίες, και οι δύο επικεντρώνονται έντονα στη συμπόνια, τη γενναιοδωρία και τη φροντίδα για τους άλλους.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BG" dirty="0"/>
          </a:p>
        </p:txBody>
      </p:sp>
      <p:pic>
        <p:nvPicPr>
          <p:cNvPr id="11" name="Picture 10" descr="A family sitting on a bed&#10;&#10;AI-generated content may be incorrect.">
            <a:extLst>
              <a:ext uri="{FF2B5EF4-FFF2-40B4-BE49-F238E27FC236}">
                <a16:creationId xmlns:a16="http://schemas.microsoft.com/office/drawing/2014/main" id="{88AC7950-CEC6-74FF-E6CC-0365A871C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8847"/>
            <a:ext cx="6096000" cy="4109153"/>
          </a:xfrm>
          <a:prstGeom prst="rect">
            <a:avLst/>
          </a:prstGeom>
        </p:spPr>
      </p:pic>
      <p:pic>
        <p:nvPicPr>
          <p:cNvPr id="13" name="Picture 12" descr="A family sitting at a table with food&#10;&#10;AI-generated content may be incorrect.">
            <a:extLst>
              <a:ext uri="{FF2B5EF4-FFF2-40B4-BE49-F238E27FC236}">
                <a16:creationId xmlns:a16="http://schemas.microsoft.com/office/drawing/2014/main" id="{0EE6B027-D6C4-B062-468D-1DD4C3F31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28209"/>
            <a:ext cx="6096000" cy="412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12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2F88A-DCB6-A8ED-974A-2F2A1A04F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</a:t>
            </a:r>
            <a:endParaRPr lang="en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39263-1544-9153-EB16-F57099857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German Stollen, Photo by </a:t>
            </a:r>
            <a:r>
              <a:rPr lang="en-GB" dirty="0" err="1"/>
              <a:t>Gürgi</a:t>
            </a:r>
            <a:r>
              <a:rPr lang="en-GB" dirty="0"/>
              <a:t> - Own work, Public Domain, </a:t>
            </a:r>
            <a:r>
              <a:rPr lang="en-GB" dirty="0">
                <a:hlinkClick r:id="rId2"/>
              </a:rPr>
              <a:t>https://commons.wikimedia.org/w/index.php?curid=3720379</a:t>
            </a:r>
            <a:endParaRPr lang="en-GB" dirty="0"/>
          </a:p>
          <a:p>
            <a:r>
              <a:rPr lang="en-GB" dirty="0"/>
              <a:t>British Mince pies, Photo by </a:t>
            </a:r>
            <a:r>
              <a:rPr lang="en-GB" dirty="0" err="1"/>
              <a:t>christmasstockimages.com</a:t>
            </a:r>
            <a:r>
              <a:rPr lang="en-GB" dirty="0"/>
              <a:t> - http://</a:t>
            </a:r>
            <a:r>
              <a:rPr lang="en-GB" dirty="0" err="1"/>
              <a:t>christmasstockimages.com</a:t>
            </a:r>
            <a:r>
              <a:rPr lang="en-GB" dirty="0"/>
              <a:t>/free/food-dining/slides/</a:t>
            </a:r>
            <a:r>
              <a:rPr lang="en-GB" dirty="0" err="1"/>
              <a:t>mince_pie_plate.htm</a:t>
            </a:r>
            <a:r>
              <a:rPr lang="en-GB" dirty="0"/>
              <a:t>, CC BY 3.0, </a:t>
            </a:r>
            <a:r>
              <a:rPr lang="en-GB" dirty="0">
                <a:hlinkClick r:id="rId3"/>
              </a:rPr>
              <a:t>https://commons.wikimedia.org/w/index.php?curid=97503821</a:t>
            </a:r>
            <a:endParaRPr lang="en-GB" dirty="0"/>
          </a:p>
          <a:p>
            <a:r>
              <a:rPr lang="en-GB" dirty="0"/>
              <a:t>Italy, Panettone, Photo by N </a:t>
            </a:r>
            <a:r>
              <a:rPr lang="en-GB" dirty="0" err="1"/>
              <a:t>i</a:t>
            </a:r>
            <a:r>
              <a:rPr lang="en-GB" dirty="0"/>
              <a:t> c o l a from Fiumicino (Rome), Italy - Panettone - </a:t>
            </a:r>
            <a:r>
              <a:rPr lang="en-GB" dirty="0" err="1"/>
              <a:t>Nicolettone</a:t>
            </a:r>
            <a:r>
              <a:rPr lang="en-GB" dirty="0"/>
              <a:t> 2017 - IMG_7085, CC BY 2.0, </a:t>
            </a:r>
            <a:r>
              <a:rPr lang="en-GB" dirty="0">
                <a:hlinkClick r:id="rId4"/>
              </a:rPr>
              <a:t>https://commons.wikimedia.org/w/index.php?curid=54313476</a:t>
            </a:r>
            <a:endParaRPr lang="en-GB" dirty="0"/>
          </a:p>
          <a:p>
            <a:r>
              <a:rPr lang="en-GB" dirty="0"/>
              <a:t>Greek </a:t>
            </a:r>
            <a:r>
              <a:rPr lang="en-GB" dirty="0" err="1"/>
              <a:t>Melomakarona</a:t>
            </a:r>
            <a:r>
              <a:rPr lang="en-GB" dirty="0"/>
              <a:t>, Photo by Richard Arthur Norton (1958- ) at </a:t>
            </a:r>
            <a:r>
              <a:rPr lang="en-GB" dirty="0" err="1"/>
              <a:t>en.wikipedia</a:t>
            </a:r>
            <a:r>
              <a:rPr lang="en-GB" dirty="0"/>
              <a:t> - </a:t>
            </a:r>
            <a:r>
              <a:rPr lang="en-GB" dirty="0" err="1"/>
              <a:t>Richard_Arthur_Norton</a:t>
            </a:r>
            <a:r>
              <a:rPr lang="en-GB" dirty="0"/>
              <a:t>_(1958-_) (talk) (Uploads) - Self, CC BY 3.0, </a:t>
            </a:r>
            <a:r>
              <a:rPr lang="en-GB" dirty="0">
                <a:hlinkClick r:id="rId5"/>
              </a:rPr>
              <a:t>https://commons.wikimedia.org/w/index.php?curid=16506882</a:t>
            </a:r>
            <a:endParaRPr lang="en-GB" dirty="0"/>
          </a:p>
          <a:p>
            <a:r>
              <a:rPr lang="en-GB" dirty="0"/>
              <a:t>Greek Stuffed </a:t>
            </a:r>
            <a:r>
              <a:rPr lang="en-GB" dirty="0" err="1"/>
              <a:t>gabbage</a:t>
            </a:r>
            <a:r>
              <a:rPr lang="en-GB" dirty="0"/>
              <a:t> rolls, Photo by Christo - Own work, CC BY-SA 4.0, </a:t>
            </a:r>
            <a:r>
              <a:rPr lang="en-GB" dirty="0">
                <a:hlinkClick r:id="rId6"/>
              </a:rPr>
              <a:t>https://commons.wikimedia.org/w/index.php?curid=53429213</a:t>
            </a:r>
            <a:endParaRPr lang="en-GB" dirty="0"/>
          </a:p>
          <a:p>
            <a:r>
              <a:rPr lang="en-GB" dirty="0"/>
              <a:t>Greek </a:t>
            </a:r>
            <a:r>
              <a:rPr lang="en-GB" dirty="0" err="1"/>
              <a:t>Kourabiedes</a:t>
            </a:r>
            <a:r>
              <a:rPr lang="en-BG" dirty="0"/>
              <a:t>, Photo </a:t>
            </a:r>
            <a:r>
              <a:rPr lang="en-GB" dirty="0"/>
              <a:t>by Jastrow - Own work, CC BY 2.5, </a:t>
            </a:r>
            <a:r>
              <a:rPr lang="en-GB" dirty="0">
                <a:hlinkClick r:id="rId7"/>
              </a:rPr>
              <a:t>https://commons.wikimedia.org/w/index.php?curid=3356367</a:t>
            </a:r>
            <a:endParaRPr lang="en-GB" dirty="0"/>
          </a:p>
          <a:p>
            <a:r>
              <a:rPr lang="en-GB" dirty="0"/>
              <a:t>Eid al </a:t>
            </a:r>
            <a:r>
              <a:rPr lang="en-GB" dirty="0" err="1"/>
              <a:t>fitr</a:t>
            </a:r>
            <a:r>
              <a:rPr lang="en-GB" dirty="0"/>
              <a:t>, Photo by Viceskeeni2 - </a:t>
            </a:r>
            <a:r>
              <a:rPr lang="en-GB" dirty="0" err="1"/>
              <a:t>File:Eid</a:t>
            </a:r>
            <a:r>
              <a:rPr lang="en-GB" dirty="0"/>
              <a:t> al-Fitr prayer, </a:t>
            </a:r>
            <a:r>
              <a:rPr lang="en-GB" dirty="0" err="1"/>
              <a:t>Suleymaniye</a:t>
            </a:r>
            <a:r>
              <a:rPr lang="en-GB" dirty="0"/>
              <a:t> Mosque, Istanbul - Aug 30, 2011.jpgFile:Eid al-Fitr, Bandar Abbas - 2019 10.jpgFile:Eid </a:t>
            </a:r>
            <a:r>
              <a:rPr lang="en-GB" dirty="0" err="1"/>
              <a:t>m.jpgFile:Celebrating</a:t>
            </a:r>
            <a:r>
              <a:rPr lang="en-GB" dirty="0"/>
              <a:t> Eid at FOB Morales-Frazier -</a:t>
            </a:r>
            <a:r>
              <a:rPr lang="en-GB" dirty="0" err="1"/>
              <a:t>c.jpgFile:Parade</a:t>
            </a:r>
            <a:r>
              <a:rPr lang="en-GB" dirty="0"/>
              <a:t> on the night of Eid ul-Fitr, Yogyakarta, 2014-07-27 04.jpgFile:Eid lights in the </a:t>
            </a:r>
            <a:r>
              <a:rPr lang="en-GB" dirty="0" err="1"/>
              <a:t>Maldives.jpg</a:t>
            </a:r>
            <a:r>
              <a:rPr lang="en-GB" dirty="0"/>
              <a:t>, CC BY 4.0, https://</a:t>
            </a:r>
            <a:r>
              <a:rPr lang="en-GB" dirty="0" err="1"/>
              <a:t>commons.wikimedia.org</a:t>
            </a:r>
            <a:r>
              <a:rPr lang="en-GB" dirty="0"/>
              <a:t>/w/</a:t>
            </a:r>
            <a:r>
              <a:rPr lang="en-GB" dirty="0" err="1"/>
              <a:t>index.php?curid</a:t>
            </a:r>
            <a:r>
              <a:rPr lang="en-GB" dirty="0"/>
              <a:t>=162512433</a:t>
            </a:r>
          </a:p>
          <a:p>
            <a:endParaRPr lang="en-GB" dirty="0"/>
          </a:p>
          <a:p>
            <a:endParaRPr lang="en-GB" dirty="0"/>
          </a:p>
          <a:p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2602990118"/>
      </p:ext>
    </p:extLst>
  </p:cSld>
  <p:clrMapOvr>
    <a:masterClrMapping/>
  </p:clrMapOvr>
</p:sld>
</file>

<file path=ppt/theme/theme1.xml><?xml version="1.0" encoding="utf-8"?>
<a:theme xmlns:a="http://schemas.openxmlformats.org/drawingml/2006/main" name="Celebration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brationVTI" id="{BAD6E4D6-FB5F-472A-BAD2-154760D77BE0}" vid="{59D360FE-6438-46F1-A5A6-11415132A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533</Words>
  <Application>Microsoft Macintosh PowerPoint</Application>
  <PresentationFormat>Widescreen</PresentationFormat>
  <Paragraphs>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AvenirNext LT Pro Medium</vt:lpstr>
      <vt:lpstr>Calibri</vt:lpstr>
      <vt:lpstr>Gill Sans Nova</vt:lpstr>
      <vt:lpstr>CelebrationVTI</vt:lpstr>
      <vt:lpstr>Εγώ και ο κόσμος</vt:lpstr>
      <vt:lpstr>Θρησκευτικές Γιορτές και Γαστρονομικές Παραδόσεις σε όλο τον Κόσμο</vt:lpstr>
      <vt:lpstr>Χριστούγεννα</vt:lpstr>
      <vt:lpstr>Γερμανία</vt:lpstr>
      <vt:lpstr>Ηνωμένο Βασίλειο</vt:lpstr>
      <vt:lpstr>Ιταλία</vt:lpstr>
      <vt:lpstr>Ελλάδα</vt:lpstr>
      <vt:lpstr>PowerPoint Presentation</vt:lpstr>
      <vt:lpstr>Ραμαζάνι</vt:lpstr>
      <vt:lpstr>Ιντ αλ-Φιτρ</vt:lpstr>
      <vt:lpstr>Ιντ αλ-Άντχα</vt:lpstr>
      <vt:lpstr>PowerPoint Presentation</vt:lpstr>
      <vt:lpstr>Βεσάκ</vt:lpstr>
      <vt:lpstr>PowerPoint Presentation</vt:lpstr>
      <vt:lpstr>Ντιβάλι</vt:lpstr>
      <vt:lpstr>PowerPoint Presentation</vt:lpstr>
      <vt:lpstr>Κοινές αξίες μεταξύ παραδόσεων</vt:lpstr>
      <vt:lpstr>Πηγές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Ekaterina Tomova</dc:creator>
  <cp:lastModifiedBy>Ekaterina Tomova</cp:lastModifiedBy>
  <cp:revision>2</cp:revision>
  <dcterms:created xsi:type="dcterms:W3CDTF">2025-08-04T12:51:18Z</dcterms:created>
  <dcterms:modified xsi:type="dcterms:W3CDTF">2025-08-26T11:57:29Z</dcterms:modified>
</cp:coreProperties>
</file>