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91"/>
  </p:normalViewPr>
  <p:slideViewPr>
    <p:cSldViewPr snapToGrid="0">
      <p:cViewPr varScale="1">
        <p:scale>
          <a:sx n="103" d="100"/>
          <a:sy n="103" d="100"/>
        </p:scale>
        <p:origin x="8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1C096-2369-F14D-D929-9885C956A8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49F832-091B-F054-6E1A-E3C75E2C47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99C84-953D-94C1-2FB3-5C6928977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7CE-4758-B848-8420-BE2075C2263B}" type="datetimeFigureOut">
              <a:rPr lang="en-BG" smtClean="0"/>
              <a:t>14.11.25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0F9B2-2565-F444-87D0-B0F8E02D0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76DE3-A604-4D1E-CC0D-B9061C381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F78FA-0D0A-F344-92C8-8917B96416F6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68522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6B34D-752E-538C-65F7-4EE1AC634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22003-662A-879F-8FC7-FB19B15D9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169504-6AD5-36E4-AD5E-ED9314106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7CE-4758-B848-8420-BE2075C2263B}" type="datetimeFigureOut">
              <a:rPr lang="en-BG" smtClean="0"/>
              <a:t>14.11.25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F5E88-9335-7CF3-56DB-D7A8770FF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02271-77F7-D984-5988-320E8632F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F78FA-0D0A-F344-92C8-8917B96416F6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480542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9C9B0-1A8F-34D1-34B7-0E3556B7A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44612D-E72D-6023-8830-957A832BCF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5B095-64DF-643E-A692-E1A8A8C43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7CE-4758-B848-8420-BE2075C2263B}" type="datetimeFigureOut">
              <a:rPr lang="en-BG" smtClean="0"/>
              <a:t>14.11.25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25EF7F-365C-8BE3-BDC1-471480673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ED80F5-E16F-F62F-DBCA-68842CD7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F78FA-0D0A-F344-92C8-8917B96416F6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824465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8F392-BBE9-B242-B4FC-0F2D2C6AB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9FE3B-48F0-EB5F-C96F-1C31041C05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FD1AFE-7A0D-28FB-D2A3-89B3AE3301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3FD9C0-FC60-8D8C-8986-97064994D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7CE-4758-B848-8420-BE2075C2263B}" type="datetimeFigureOut">
              <a:rPr lang="en-BG" smtClean="0"/>
              <a:t>14.11.25</a:t>
            </a:fld>
            <a:endParaRPr lang="en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31200D-5205-B0AD-E07B-1A7D83EFC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254600-BC8B-B7F6-2FE1-58AB33944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F78FA-0D0A-F344-92C8-8917B96416F6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970556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049D6-0570-2ADA-BB8E-82532C144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E979C-CA99-3619-C32A-282F1D784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2C6CD5-A695-3841-17A3-D4A6C9FEA9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0BF6F8-0949-2D68-8820-7C657CCFAE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5E3B2E-EDBD-4907-8722-F63E1522A8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3B16B3-FCE0-5A4E-658D-677B5B8B7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7CE-4758-B848-8420-BE2075C2263B}" type="datetimeFigureOut">
              <a:rPr lang="en-BG" smtClean="0"/>
              <a:t>14.11.25</a:t>
            </a:fld>
            <a:endParaRPr lang="en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EACAC4-EB83-2CFE-2DCC-DB197D5AD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736512-B9CC-B0A7-5AB7-E9D24D94C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F78FA-0D0A-F344-92C8-8917B96416F6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465900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9078E-664C-B354-EEB9-7BB58EC17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37A958-05EB-2A4B-0956-FDE53CAB7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7CE-4758-B848-8420-BE2075C2263B}" type="datetimeFigureOut">
              <a:rPr lang="en-BG" smtClean="0"/>
              <a:t>14.11.25</a:t>
            </a:fld>
            <a:endParaRPr lang="en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FF6084-0E49-67CD-2704-F0AC11788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69BFCE-59C4-5A6B-A584-02A194EDB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F78FA-0D0A-F344-92C8-8917B96416F6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903974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1D148-CDF8-0564-5B33-0F5161352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7CE-4758-B848-8420-BE2075C2263B}" type="datetimeFigureOut">
              <a:rPr lang="en-BG" smtClean="0"/>
              <a:t>14.11.25</a:t>
            </a:fld>
            <a:endParaRPr lang="en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DF04EE-3FD6-9C93-4B3D-476D190DE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7D0AF7-2091-25C0-AE73-8D43EE09A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F78FA-0D0A-F344-92C8-8917B96416F6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361121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455A6-80D3-31BE-C3FB-54FC69E20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21099-0C3B-2E19-4B31-09023F8EBF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D1F8A-636C-0945-FAA2-5377D63861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23019B-74FE-4F98-5CC3-DC497154C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7CE-4758-B848-8420-BE2075C2263B}" type="datetimeFigureOut">
              <a:rPr lang="en-BG" smtClean="0"/>
              <a:t>14.11.25</a:t>
            </a:fld>
            <a:endParaRPr lang="en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6D5918-A841-7E0B-2E7F-6DDDE3D26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A35E7E-32BE-3780-C7AB-A67D7B7E1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F78FA-0D0A-F344-92C8-8917B96416F6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1460650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68A8D-9981-06A4-9435-EC15F1CDF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17205D-5E2E-1605-A0A6-7C07852C3A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AB44E-0E2E-9111-A0ED-F77E7E0E1F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53B40D-50F4-2389-10B3-4F95BB6BE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7CE-4758-B848-8420-BE2075C2263B}" type="datetimeFigureOut">
              <a:rPr lang="en-BG" smtClean="0"/>
              <a:t>14.11.25</a:t>
            </a:fld>
            <a:endParaRPr lang="en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D551D-5B64-5176-5A63-7DC5331BF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CAD7E2-FB2C-250F-282E-47A93F04C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F78FA-0D0A-F344-92C8-8917B96416F6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69472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26169-3C18-752C-0402-997D968B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18C4E8-6290-E3A5-E55C-6704CBE67B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CB200-19ED-5363-2CE8-76DF5E780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7CE-4758-B848-8420-BE2075C2263B}" type="datetimeFigureOut">
              <a:rPr lang="en-BG" smtClean="0"/>
              <a:t>14.11.25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4FD15-F110-24F8-62A6-5739FA8B0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6B6A5-3125-83D4-C4F0-FBFBD26C0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F78FA-0D0A-F344-92C8-8917B96416F6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230745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9557DD-2000-BE13-9734-C567775221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6F1F68-C46C-60CA-72D5-9DD1E0700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0108A-A3C2-12E7-8B09-50E599501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7CE-4758-B848-8420-BE2075C2263B}" type="datetimeFigureOut">
              <a:rPr lang="en-BG" smtClean="0"/>
              <a:t>14.11.25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34B6F-E91A-9A1D-E82B-0123F17D2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F14D79-1313-9FB4-F540-5C9977E39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F78FA-0D0A-F344-92C8-8917B96416F6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703698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87DC4D-5100-5542-445B-34FC39E0E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19412F-7BDE-45B7-E7D2-2EF0BCC5D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F40D0-B6E6-4BF5-DFEB-3A93CA5318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37F7CE-4758-B848-8420-BE2075C2263B}" type="datetimeFigureOut">
              <a:rPr lang="en-BG" smtClean="0"/>
              <a:t>14.11.25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74D7C-5A26-C425-3705-4515CA2433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873E88-09ED-2B40-E7EC-E7FF29652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5F78FA-0D0A-F344-92C8-8917B96416F6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556278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Family drawing on paper">
            <a:extLst>
              <a:ext uri="{FF2B5EF4-FFF2-40B4-BE49-F238E27FC236}">
                <a16:creationId xmlns:a16="http://schemas.microsoft.com/office/drawing/2014/main" id="{8FEBEC40-0D80-FE44-12A3-D9C92F2A0A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709" b="-1"/>
          <a:stretch>
            <a:fillRect/>
          </a:stretch>
        </p:blipFill>
        <p:spPr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CDF82B-9320-71C9-6D96-A6865860A6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598" y="1519412"/>
            <a:ext cx="3582721" cy="2640247"/>
          </a:xfrm>
        </p:spPr>
        <p:txBody>
          <a:bodyPr>
            <a:normAutofit/>
          </a:bodyPr>
          <a:lstStyle/>
          <a:p>
            <a:r>
              <a:rPr lang="el-GR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Υποστηρίζω τους άλλους</a:t>
            </a:r>
            <a:endParaRPr lang="en-BG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1395F5-1A2B-ED84-C5EF-BDA6CC9BD8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72995" y="4515867"/>
            <a:ext cx="4436076" cy="665802"/>
          </a:xfrm>
        </p:spPr>
        <p:txBody>
          <a:bodyPr>
            <a:noAutofit/>
          </a:bodyPr>
          <a:lstStyle/>
          <a:p>
            <a:r>
              <a:rPr lang="el-GR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Υποστήριξη και φροντίδα για την οικογένειά μου</a:t>
            </a:r>
            <a:endParaRPr lang="en-BG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078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2F7978-ADE7-2180-D437-EA4CDBC2C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el-GR" sz="3700"/>
              <a:t>Υποστήριξη και φροντίδα στην οικογένεια</a:t>
            </a:r>
            <a:endParaRPr lang="en-BG" sz="37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5CD42-451C-CE13-1EFB-EE447B400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r>
              <a:rPr lang="el-GR" sz="2000" dirty="0"/>
              <a:t>Υποστήριξη σημαίνει να είσαι εκεί για κάποιον όταν χρειάζεται βοήθεια: συναισθηματικά, σωματικά ή σε καθημερινές εργασίες.</a:t>
            </a:r>
          </a:p>
          <a:p>
            <a:endParaRPr lang="el-GR" sz="2000" dirty="0"/>
          </a:p>
          <a:p>
            <a:r>
              <a:rPr lang="el-GR" sz="2000" dirty="0"/>
              <a:t>Φροντίδα σημαίνει να δείχνουμε καλοσύνη, σεβασμό και ενδιαφέρον για την ευημερία των άλλων.</a:t>
            </a:r>
          </a:p>
          <a:p>
            <a:endParaRPr lang="el-GR" sz="2000" dirty="0"/>
          </a:p>
          <a:p>
            <a:r>
              <a:rPr lang="el-GR" sz="2000" dirty="0"/>
              <a:t>Όταν υποστηρίζουμε κάποιον, δείχνουμε επίσης φροντίδα και όταν φροντίζουμε κάποιον, τον βοηθάμε να νιώθει ότι τον υποστηρίζουμε.</a:t>
            </a:r>
            <a:endParaRPr lang="en-BG" sz="2000" dirty="0"/>
          </a:p>
        </p:txBody>
      </p:sp>
      <p:pic>
        <p:nvPicPr>
          <p:cNvPr id="5" name="Picture 4" descr="People sitting at table illustration">
            <a:extLst>
              <a:ext uri="{FF2B5EF4-FFF2-40B4-BE49-F238E27FC236}">
                <a16:creationId xmlns:a16="http://schemas.microsoft.com/office/drawing/2014/main" id="{95265EAD-0D08-8913-3986-7AA0681D07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00" r="10001" b="1"/>
          <a:stretch>
            <a:fillRect/>
          </a:stretch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4210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29F4FEF-3F4E-4042-8E6D-C24E201FB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710089-73AE-1CC1-515F-111F3F74B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365125"/>
            <a:ext cx="5663514" cy="1624313"/>
          </a:xfrm>
        </p:spPr>
        <p:txBody>
          <a:bodyPr anchor="b">
            <a:normAutofit/>
          </a:bodyPr>
          <a:lstStyle/>
          <a:p>
            <a:r>
              <a:rPr lang="el-GR" sz="4000" dirty="0"/>
              <a:t>Πώς να δείξετε υποστήριξη και φροντίδα</a:t>
            </a:r>
            <a:endParaRPr lang="en-BG" sz="4000" dirty="0"/>
          </a:p>
        </p:txBody>
      </p:sp>
      <p:pic>
        <p:nvPicPr>
          <p:cNvPr id="7" name="Picture 6" descr="Children helping man in garden">
            <a:extLst>
              <a:ext uri="{FF2B5EF4-FFF2-40B4-BE49-F238E27FC236}">
                <a16:creationId xmlns:a16="http://schemas.microsoft.com/office/drawing/2014/main" id="{B12857C7-3824-9620-E8DF-96416CF3C3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1" r="-2" b="-2"/>
          <a:stretch>
            <a:fillRect/>
          </a:stretch>
        </p:blipFill>
        <p:spPr>
          <a:xfrm>
            <a:off x="20" y="10"/>
            <a:ext cx="6105116" cy="4191736"/>
          </a:xfrm>
          <a:custGeom>
            <a:avLst/>
            <a:gdLst/>
            <a:ahLst/>
            <a:cxnLst/>
            <a:rect l="l" t="t" r="r" b="b"/>
            <a:pathLst>
              <a:path w="6105136" h="4191746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007468" y="4190779"/>
                  <a:pt x="1790648" y="4201115"/>
                  <a:pt x="1535079" y="4190306"/>
                </a:cubicBez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</p:spPr>
      </p:pic>
      <p:pic>
        <p:nvPicPr>
          <p:cNvPr id="5" name="Picture 4" descr="Man repairing bicycle">
            <a:extLst>
              <a:ext uri="{FF2B5EF4-FFF2-40B4-BE49-F238E27FC236}">
                <a16:creationId xmlns:a16="http://schemas.microsoft.com/office/drawing/2014/main" id="{316DF62B-B43B-CA74-8837-849A8A58EA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29339"/>
          <a:stretch>
            <a:fillRect/>
          </a:stretch>
        </p:blipFill>
        <p:spPr>
          <a:xfrm>
            <a:off x="462420" y="4304418"/>
            <a:ext cx="5414116" cy="2553582"/>
          </a:xfrm>
          <a:custGeom>
            <a:avLst/>
            <a:gdLst/>
            <a:ahLst/>
            <a:cxnLst/>
            <a:rect l="l" t="t" r="r" b="b"/>
            <a:pathLst>
              <a:path w="5414116" h="2553582">
                <a:moveTo>
                  <a:pt x="158526" y="1316979"/>
                </a:moveTo>
                <a:lnTo>
                  <a:pt x="156754" y="1330318"/>
                </a:lnTo>
                <a:lnTo>
                  <a:pt x="150357" y="1343402"/>
                </a:lnTo>
                <a:cubicBezTo>
                  <a:pt x="148595" y="1346671"/>
                  <a:pt x="147784" y="1347597"/>
                  <a:pt x="148224" y="1345403"/>
                </a:cubicBezTo>
                <a:cubicBezTo>
                  <a:pt x="148536" y="1343890"/>
                  <a:pt x="150150" y="1339188"/>
                  <a:pt x="152759" y="1332109"/>
                </a:cubicBezTo>
                <a:close/>
                <a:moveTo>
                  <a:pt x="183999" y="1247985"/>
                </a:moveTo>
                <a:lnTo>
                  <a:pt x="185425" y="1249095"/>
                </a:lnTo>
                <a:lnTo>
                  <a:pt x="177909" y="1267545"/>
                </a:lnTo>
                <a:cubicBezTo>
                  <a:pt x="172543" y="1280910"/>
                  <a:pt x="167559" y="1293511"/>
                  <a:pt x="163267" y="1304542"/>
                </a:cubicBezTo>
                <a:lnTo>
                  <a:pt x="158526" y="1316979"/>
                </a:lnTo>
                <a:lnTo>
                  <a:pt x="160096" y="1305161"/>
                </a:lnTo>
                <a:cubicBezTo>
                  <a:pt x="166154" y="1273946"/>
                  <a:pt x="174799" y="1251295"/>
                  <a:pt x="183999" y="1247985"/>
                </a:cubicBezTo>
                <a:close/>
                <a:moveTo>
                  <a:pt x="2747400" y="406"/>
                </a:moveTo>
                <a:cubicBezTo>
                  <a:pt x="3035071" y="-4281"/>
                  <a:pt x="3341945" y="31161"/>
                  <a:pt x="3649095" y="133697"/>
                </a:cubicBezTo>
                <a:cubicBezTo>
                  <a:pt x="3849864" y="200721"/>
                  <a:pt x="4603144" y="576730"/>
                  <a:pt x="4698157" y="641897"/>
                </a:cubicBezTo>
                <a:cubicBezTo>
                  <a:pt x="4795794" y="709015"/>
                  <a:pt x="4865356" y="805949"/>
                  <a:pt x="4969229" y="864848"/>
                </a:cubicBezTo>
                <a:cubicBezTo>
                  <a:pt x="5024230" y="895855"/>
                  <a:pt x="5072076" y="940214"/>
                  <a:pt x="5031717" y="1024948"/>
                </a:cubicBezTo>
                <a:cubicBezTo>
                  <a:pt x="5020170" y="1048963"/>
                  <a:pt x="5029183" y="1072811"/>
                  <a:pt x="5057014" y="1071682"/>
                </a:cubicBezTo>
                <a:cubicBezTo>
                  <a:pt x="5109680" y="1069387"/>
                  <a:pt x="5118666" y="1110271"/>
                  <a:pt x="5135838" y="1143392"/>
                </a:cubicBezTo>
                <a:cubicBezTo>
                  <a:pt x="5166252" y="1202027"/>
                  <a:pt x="5193622" y="1263285"/>
                  <a:pt x="5266156" y="1289064"/>
                </a:cubicBezTo>
                <a:cubicBezTo>
                  <a:pt x="5238324" y="1323279"/>
                  <a:pt x="5215649" y="1311585"/>
                  <a:pt x="5195858" y="1298567"/>
                </a:cubicBezTo>
                <a:cubicBezTo>
                  <a:pt x="5143669" y="1263879"/>
                  <a:pt x="5093474" y="1226987"/>
                  <a:pt x="5041179" y="1192607"/>
                </a:cubicBezTo>
                <a:cubicBezTo>
                  <a:pt x="5007224" y="1170236"/>
                  <a:pt x="4975133" y="1142623"/>
                  <a:pt x="4918135" y="1145234"/>
                </a:cubicBezTo>
                <a:cubicBezTo>
                  <a:pt x="4935797" y="1231274"/>
                  <a:pt x="5007025" y="1262427"/>
                  <a:pt x="5060171" y="1300349"/>
                </a:cubicBezTo>
                <a:cubicBezTo>
                  <a:pt x="5126536" y="1347737"/>
                  <a:pt x="5152263" y="1413621"/>
                  <a:pt x="5184421" y="1487704"/>
                </a:cubicBezTo>
                <a:cubicBezTo>
                  <a:pt x="5122415" y="1489134"/>
                  <a:pt x="5103753" y="1435610"/>
                  <a:pt x="5058648" y="1427657"/>
                </a:cubicBezTo>
                <a:cubicBezTo>
                  <a:pt x="5053296" y="1435084"/>
                  <a:pt x="5045346" y="1445577"/>
                  <a:pt x="5045794" y="1446015"/>
                </a:cubicBezTo>
                <a:cubicBezTo>
                  <a:pt x="5106451" y="1496737"/>
                  <a:pt x="5117537" y="1568193"/>
                  <a:pt x="5101767" y="1647359"/>
                </a:cubicBezTo>
                <a:cubicBezTo>
                  <a:pt x="5093584" y="1688209"/>
                  <a:pt x="5115626" y="1706770"/>
                  <a:pt x="5135030" y="1731061"/>
                </a:cubicBezTo>
                <a:cubicBezTo>
                  <a:pt x="5203090" y="1816944"/>
                  <a:pt x="5278566" y="1897224"/>
                  <a:pt x="5321944" y="2003361"/>
                </a:cubicBezTo>
                <a:cubicBezTo>
                  <a:pt x="5239878" y="1971324"/>
                  <a:pt x="5191106" y="1897335"/>
                  <a:pt x="5107240" y="1850840"/>
                </a:cubicBezTo>
                <a:cubicBezTo>
                  <a:pt x="5146549" y="1965041"/>
                  <a:pt x="5224816" y="2036621"/>
                  <a:pt x="5290952" y="2116036"/>
                </a:cubicBezTo>
                <a:cubicBezTo>
                  <a:pt x="5321198" y="2152238"/>
                  <a:pt x="5345753" y="2195120"/>
                  <a:pt x="5388446" y="2220887"/>
                </a:cubicBezTo>
                <a:cubicBezTo>
                  <a:pt x="5403552" y="2230128"/>
                  <a:pt x="5428090" y="2247608"/>
                  <a:pt x="5403992" y="2273010"/>
                </a:cubicBezTo>
                <a:cubicBezTo>
                  <a:pt x="5383871" y="2294002"/>
                  <a:pt x="5363583" y="2281535"/>
                  <a:pt x="5345240" y="2269525"/>
                </a:cubicBezTo>
                <a:cubicBezTo>
                  <a:pt x="5301305" y="2240459"/>
                  <a:pt x="5249677" y="2227961"/>
                  <a:pt x="5181971" y="2212341"/>
                </a:cubicBezTo>
                <a:cubicBezTo>
                  <a:pt x="5210776" y="2304349"/>
                  <a:pt x="5323140" y="2305426"/>
                  <a:pt x="5342451" y="2399541"/>
                </a:cubicBezTo>
                <a:cubicBezTo>
                  <a:pt x="5276493" y="2399374"/>
                  <a:pt x="5240279" y="2358756"/>
                  <a:pt x="5193127" y="2341296"/>
                </a:cubicBezTo>
                <a:cubicBezTo>
                  <a:pt x="5150483" y="2325566"/>
                  <a:pt x="5134316" y="2337131"/>
                  <a:pt x="5128778" y="2384953"/>
                </a:cubicBezTo>
                <a:cubicBezTo>
                  <a:pt x="5120098" y="2459440"/>
                  <a:pt x="5082689" y="2490060"/>
                  <a:pt x="5024779" y="2455361"/>
                </a:cubicBezTo>
                <a:cubicBezTo>
                  <a:pt x="4971160" y="2423009"/>
                  <a:pt x="4955618" y="2448088"/>
                  <a:pt x="4957119" y="2492221"/>
                </a:cubicBezTo>
                <a:cubicBezTo>
                  <a:pt x="4957659" y="2508307"/>
                  <a:pt x="4955422" y="2522819"/>
                  <a:pt x="4951208" y="2536243"/>
                </a:cubicBezTo>
                <a:lnTo>
                  <a:pt x="4942986" y="2553582"/>
                </a:lnTo>
                <a:lnTo>
                  <a:pt x="0" y="2553582"/>
                </a:lnTo>
                <a:lnTo>
                  <a:pt x="10415" y="2540282"/>
                </a:lnTo>
                <a:cubicBezTo>
                  <a:pt x="21321" y="2529317"/>
                  <a:pt x="34083" y="2520126"/>
                  <a:pt x="50390" y="2514109"/>
                </a:cubicBezTo>
                <a:cubicBezTo>
                  <a:pt x="60150" y="2510393"/>
                  <a:pt x="69288" y="2504190"/>
                  <a:pt x="78593" y="2498362"/>
                </a:cubicBezTo>
                <a:cubicBezTo>
                  <a:pt x="79663" y="2490260"/>
                  <a:pt x="77016" y="2483287"/>
                  <a:pt x="68604" y="2478966"/>
                </a:cubicBezTo>
                <a:cubicBezTo>
                  <a:pt x="15119" y="2451323"/>
                  <a:pt x="33815" y="2412284"/>
                  <a:pt x="51592" y="2367344"/>
                </a:cubicBezTo>
                <a:cubicBezTo>
                  <a:pt x="73482" y="2311677"/>
                  <a:pt x="117178" y="2293901"/>
                  <a:pt x="167239" y="2281968"/>
                </a:cubicBezTo>
                <a:cubicBezTo>
                  <a:pt x="184333" y="2277976"/>
                  <a:pt x="204809" y="2283134"/>
                  <a:pt x="218700" y="2261009"/>
                </a:cubicBezTo>
                <a:cubicBezTo>
                  <a:pt x="202945" y="2233233"/>
                  <a:pt x="167661" y="2244301"/>
                  <a:pt x="144260" y="2232104"/>
                </a:cubicBezTo>
                <a:cubicBezTo>
                  <a:pt x="124982" y="2221882"/>
                  <a:pt x="89225" y="2216464"/>
                  <a:pt x="132450" y="2182200"/>
                </a:cubicBezTo>
                <a:cubicBezTo>
                  <a:pt x="145069" y="2172139"/>
                  <a:pt x="138401" y="2161211"/>
                  <a:pt x="128269" y="2157485"/>
                </a:cubicBezTo>
                <a:cubicBezTo>
                  <a:pt x="45771" y="2128357"/>
                  <a:pt x="114856" y="2054401"/>
                  <a:pt x="102768" y="2004430"/>
                </a:cubicBezTo>
                <a:cubicBezTo>
                  <a:pt x="99143" y="1990876"/>
                  <a:pt x="114661" y="1971808"/>
                  <a:pt x="128485" y="1969383"/>
                </a:cubicBezTo>
                <a:cubicBezTo>
                  <a:pt x="216478" y="1953355"/>
                  <a:pt x="255260" y="1875600"/>
                  <a:pt x="316632" y="1814867"/>
                </a:cubicBezTo>
                <a:cubicBezTo>
                  <a:pt x="286607" y="1778049"/>
                  <a:pt x="240843" y="1760915"/>
                  <a:pt x="204084" y="1732869"/>
                </a:cubicBezTo>
                <a:cubicBezTo>
                  <a:pt x="165873" y="1703815"/>
                  <a:pt x="170805" y="1689937"/>
                  <a:pt x="227085" y="1644378"/>
                </a:cubicBezTo>
                <a:cubicBezTo>
                  <a:pt x="135002" y="1609983"/>
                  <a:pt x="135002" y="1609983"/>
                  <a:pt x="194840" y="1531510"/>
                </a:cubicBezTo>
                <a:cubicBezTo>
                  <a:pt x="155738" y="1518118"/>
                  <a:pt x="147268" y="1431235"/>
                  <a:pt x="153201" y="1357062"/>
                </a:cubicBezTo>
                <a:lnTo>
                  <a:pt x="156754" y="1330318"/>
                </a:lnTo>
                <a:lnTo>
                  <a:pt x="158203" y="1327353"/>
                </a:lnTo>
                <a:cubicBezTo>
                  <a:pt x="164944" y="1313010"/>
                  <a:pt x="174305" y="1292418"/>
                  <a:pt x="183908" y="1271808"/>
                </a:cubicBezTo>
                <a:lnTo>
                  <a:pt x="192178" y="1254359"/>
                </a:lnTo>
                <a:lnTo>
                  <a:pt x="197963" y="1258870"/>
                </a:lnTo>
                <a:cubicBezTo>
                  <a:pt x="201319" y="1265759"/>
                  <a:pt x="204343" y="1269123"/>
                  <a:pt x="207082" y="1270177"/>
                </a:cubicBezTo>
                <a:cubicBezTo>
                  <a:pt x="215301" y="1273335"/>
                  <a:pt x="220953" y="1255680"/>
                  <a:pt x="225258" y="1249926"/>
                </a:cubicBezTo>
                <a:cubicBezTo>
                  <a:pt x="239225" y="1231830"/>
                  <a:pt x="229470" y="1215162"/>
                  <a:pt x="225383" y="1197822"/>
                </a:cubicBezTo>
                <a:cubicBezTo>
                  <a:pt x="223809" y="1191435"/>
                  <a:pt x="212069" y="1213060"/>
                  <a:pt x="198195" y="1241661"/>
                </a:cubicBezTo>
                <a:lnTo>
                  <a:pt x="192178" y="1254359"/>
                </a:lnTo>
                <a:lnTo>
                  <a:pt x="185425" y="1249095"/>
                </a:lnTo>
                <a:lnTo>
                  <a:pt x="194847" y="1225969"/>
                </a:lnTo>
                <a:cubicBezTo>
                  <a:pt x="218144" y="1169629"/>
                  <a:pt x="242658" y="1113997"/>
                  <a:pt x="248781" y="1110761"/>
                </a:cubicBezTo>
                <a:cubicBezTo>
                  <a:pt x="313786" y="1076283"/>
                  <a:pt x="321395" y="965784"/>
                  <a:pt x="418181" y="974220"/>
                </a:cubicBezTo>
                <a:cubicBezTo>
                  <a:pt x="461819" y="977818"/>
                  <a:pt x="495215" y="944914"/>
                  <a:pt x="532987" y="931088"/>
                </a:cubicBezTo>
                <a:cubicBezTo>
                  <a:pt x="664440" y="883526"/>
                  <a:pt x="768295" y="806734"/>
                  <a:pt x="846702" y="686183"/>
                </a:cubicBezTo>
                <a:cubicBezTo>
                  <a:pt x="868484" y="652881"/>
                  <a:pt x="913166" y="632329"/>
                  <a:pt x="946487" y="606427"/>
                </a:cubicBezTo>
                <a:cubicBezTo>
                  <a:pt x="943857" y="580742"/>
                  <a:pt x="867909" y="616319"/>
                  <a:pt x="909859" y="561037"/>
                </a:cubicBezTo>
                <a:cubicBezTo>
                  <a:pt x="941546" y="519374"/>
                  <a:pt x="991572" y="500749"/>
                  <a:pt x="1038549" y="483076"/>
                </a:cubicBezTo>
                <a:cubicBezTo>
                  <a:pt x="1092404" y="463016"/>
                  <a:pt x="1148626" y="449861"/>
                  <a:pt x="1187871" y="397948"/>
                </a:cubicBezTo>
                <a:cubicBezTo>
                  <a:pt x="1194206" y="389666"/>
                  <a:pt x="1884389" y="14461"/>
                  <a:pt x="2747400" y="406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9CBC6-72AB-DFA9-C241-4FEAF2497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398" y="2545493"/>
            <a:ext cx="5481181" cy="3947382"/>
          </a:xfrm>
        </p:spPr>
        <p:txBody>
          <a:bodyPr>
            <a:normAutofit/>
          </a:bodyPr>
          <a:lstStyle/>
          <a:p>
            <a:pPr lvl="0"/>
            <a:r>
              <a:rPr lang="el-GR" sz="2000" dirty="0"/>
              <a:t>Ακούγοντας ο ένας τον άλλον</a:t>
            </a:r>
          </a:p>
          <a:p>
            <a:pPr lvl="0"/>
            <a:r>
              <a:rPr lang="el-GR" sz="2000" dirty="0"/>
              <a:t>Βοηθώντας στις δουλειές του σπιτιού</a:t>
            </a:r>
          </a:p>
          <a:p>
            <a:pPr lvl="0"/>
            <a:r>
              <a:rPr lang="el-GR" sz="2000" dirty="0"/>
              <a:t>Να είσαι υπεύθυνος/η</a:t>
            </a:r>
          </a:p>
          <a:p>
            <a:pPr lvl="0"/>
            <a:r>
              <a:rPr lang="el-GR" sz="2000" dirty="0"/>
              <a:t>Να είσαι ευγενικός/ή</a:t>
            </a:r>
          </a:p>
          <a:p>
            <a:pPr lvl="0"/>
            <a:r>
              <a:rPr lang="el-GR" sz="2000" dirty="0"/>
              <a:t>Να </a:t>
            </a:r>
            <a:r>
              <a:rPr lang="el-GR" sz="2000" dirty="0" err="1"/>
              <a:t>παρηγορείς</a:t>
            </a:r>
            <a:r>
              <a:rPr lang="el-GR" sz="2000" dirty="0"/>
              <a:t> κάποιον/α όταν νιώθει λύπη</a:t>
            </a:r>
          </a:p>
          <a:p>
            <a:pPr lvl="0"/>
            <a:r>
              <a:rPr lang="el-GR" sz="2000" dirty="0"/>
              <a:t>Να ενθαρρύνεις ο ένας τον άλλον κατά τη διάρκεια των δυσκολιών</a:t>
            </a:r>
          </a:p>
          <a:p>
            <a:pPr lvl="0"/>
            <a:r>
              <a:rPr lang="el-GR" sz="2000" dirty="0"/>
              <a:t>Να γιορτάζεις μαζί τις επιτυχίες</a:t>
            </a:r>
            <a:endParaRPr lang="en-BG" sz="2000" dirty="0"/>
          </a:p>
        </p:txBody>
      </p:sp>
    </p:spTree>
    <p:extLst>
      <p:ext uri="{BB962C8B-B14F-4D97-AF65-F5344CB8AC3E}">
        <p14:creationId xmlns:p14="http://schemas.microsoft.com/office/powerpoint/2010/main" val="1262066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EBC18B6-E5C3-4AD1-97A4-E6A3477A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A25449-6100-28E1-C9A4-8DD5FE582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72784" cy="1545336"/>
          </a:xfrm>
        </p:spPr>
        <p:txBody>
          <a:bodyPr anchor="b">
            <a:normAutofit/>
          </a:bodyPr>
          <a:lstStyle/>
          <a:p>
            <a:pPr algn="ctr"/>
            <a:r>
              <a:rPr lang="el-GR" sz="3600" dirty="0"/>
              <a:t>Γιατί είναι σημαντικό να είμαστε υποστηρικτικοί</a:t>
            </a:r>
            <a:r>
              <a:rPr lang="en-US" sz="3600" dirty="0"/>
              <a:t>?</a:t>
            </a:r>
            <a:endParaRPr lang="en-BG" sz="36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36A4AB6-B72B-4CC6-ADCF-BE807B6C3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039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Multigenerational elephant herd">
            <a:extLst>
              <a:ext uri="{FF2B5EF4-FFF2-40B4-BE49-F238E27FC236}">
                <a16:creationId xmlns:a16="http://schemas.microsoft.com/office/drawing/2014/main" id="{F455C835-1A4F-3F7B-2DBF-48219753E6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949" b="13601"/>
          <a:stretch>
            <a:fillRect/>
          </a:stretch>
        </p:blipFill>
        <p:spPr>
          <a:xfrm>
            <a:off x="7684008" y="1"/>
            <a:ext cx="4507992" cy="22402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35D540D-9486-4236-952A-F72DC52D7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48E05B5-E691-5C0F-F862-BD05951CDB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12648" y="3029035"/>
            <a:ext cx="6272784" cy="315230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BG" altLang="en-BG" sz="1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el-GR" altLang="en-BG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Η υποστήριξη και η φροντίδα βοηθούν όλους να αισθάνονται ασφαλείς, αγαπημένοι και κατανοητοί.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kumimoji="0" lang="el-GR" altLang="en-BG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el-GR" altLang="en-BG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Η αλληλοβοήθεια μεταξύ των μελών της οικογένειας διευκολύνει την επίλυση των προβλημάτων.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kumimoji="0" lang="el-GR" altLang="en-BG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el-GR" altLang="en-BG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Η φροντίδα ο ένας για τον άλλον ενδυναμώνει και φέρνει ευτυχία στην οικογένεια.</a:t>
            </a:r>
            <a:endParaRPr kumimoji="0" lang="en-BG" altLang="en-BG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 descr="Father and daughter baking">
            <a:extLst>
              <a:ext uri="{FF2B5EF4-FFF2-40B4-BE49-F238E27FC236}">
                <a16:creationId xmlns:a16="http://schemas.microsoft.com/office/drawing/2014/main" id="{92CEA9A3-697A-8A54-C58C-6E430A68B7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09" b="24741"/>
          <a:stretch>
            <a:fillRect/>
          </a:stretch>
        </p:blipFill>
        <p:spPr>
          <a:xfrm>
            <a:off x="7684008" y="2308860"/>
            <a:ext cx="4507992" cy="2240280"/>
          </a:xfrm>
          <a:prstGeom prst="rect">
            <a:avLst/>
          </a:prstGeom>
        </p:spPr>
      </p:pic>
      <p:pic>
        <p:nvPicPr>
          <p:cNvPr id="8" name="Picture 7" descr="Old women laughing">
            <a:extLst>
              <a:ext uri="{FF2B5EF4-FFF2-40B4-BE49-F238E27FC236}">
                <a16:creationId xmlns:a16="http://schemas.microsoft.com/office/drawing/2014/main" id="{68C02757-8BD7-8440-3306-6F08A1C5DF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565" b="8985"/>
          <a:stretch>
            <a:fillRect/>
          </a:stretch>
        </p:blipFill>
        <p:spPr>
          <a:xfrm>
            <a:off x="7684008" y="4617720"/>
            <a:ext cx="4507992" cy="224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592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phic 18">
            <a:extLst>
              <a:ext uri="{FF2B5EF4-FFF2-40B4-BE49-F238E27FC236}">
                <a16:creationId xmlns:a16="http://schemas.microsoft.com/office/drawing/2014/main" id="{0CCD97F3-1E0B-466D-8FE2-E56C12B2D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3354324" y="-1976263"/>
            <a:ext cx="5486400" cy="12188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75833D-19C7-CD7B-5C11-69355F794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9" y="3789400"/>
            <a:ext cx="5711952" cy="2264392"/>
          </a:xfrm>
        </p:spPr>
        <p:txBody>
          <a:bodyPr anchor="ctr">
            <a:normAutofit/>
          </a:bodyPr>
          <a:lstStyle/>
          <a:p>
            <a:r>
              <a:rPr lang="el-GR" sz="3600" dirty="0"/>
              <a:t>Υποστήριξη και φροντίδα σε διαφορετικές θρησκείες</a:t>
            </a:r>
            <a:endParaRPr lang="en-BG" sz="3600" dirty="0"/>
          </a:p>
        </p:txBody>
      </p:sp>
      <p:pic>
        <p:nvPicPr>
          <p:cNvPr id="7" name="Picture 6" descr="People enjoying Ramadan meal">
            <a:extLst>
              <a:ext uri="{FF2B5EF4-FFF2-40B4-BE49-F238E27FC236}">
                <a16:creationId xmlns:a16="http://schemas.microsoft.com/office/drawing/2014/main" id="{366962BB-2721-53B3-59F1-9CB6F64F09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512"/>
          <a:stretch>
            <a:fillRect/>
          </a:stretch>
        </p:blipFill>
        <p:spPr>
          <a:xfrm>
            <a:off x="20" y="-2"/>
            <a:ext cx="6095980" cy="3657600"/>
          </a:xfrm>
          <a:prstGeom prst="rect">
            <a:avLst/>
          </a:prstGeom>
        </p:spPr>
      </p:pic>
      <p:pic>
        <p:nvPicPr>
          <p:cNvPr id="5" name="Picture 4" descr="People eating dinner">
            <a:extLst>
              <a:ext uri="{FF2B5EF4-FFF2-40B4-BE49-F238E27FC236}">
                <a16:creationId xmlns:a16="http://schemas.microsoft.com/office/drawing/2014/main" id="{B3FA26DD-0F6E-3EB2-7BB9-8C0AD07A111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2409"/>
          <a:stretch>
            <a:fillRect/>
          </a:stretch>
        </p:blipFill>
        <p:spPr>
          <a:xfrm>
            <a:off x="6096000" y="10"/>
            <a:ext cx="6096000" cy="36575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7DC05-F8A0-DBD8-20DA-EF1C5BF7C1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6530" y="3789399"/>
            <a:ext cx="6166598" cy="2920320"/>
          </a:xfrm>
        </p:spPr>
        <p:txBody>
          <a:bodyPr anchor="ctr">
            <a:normAutofit/>
          </a:bodyPr>
          <a:lstStyle/>
          <a:p>
            <a:r>
              <a:rPr lang="el-GR" sz="2000" dirty="0"/>
              <a:t>Ο Χριστιανισμός διδάσκει ότι η αγάπη και η καλοσύνη πρέπει να καθοδηγούν την οικογενειακή ζωή. Τα παιδιά διδάσκονται να τιμούν τους γονείς τους και να φροντίζουν όσους έχουν ανάγκη.</a:t>
            </a:r>
          </a:p>
          <a:p>
            <a:endParaRPr lang="el-GR" sz="2000" dirty="0"/>
          </a:p>
          <a:p>
            <a:r>
              <a:rPr lang="el-GR" sz="2000" dirty="0"/>
              <a:t>Στο Ισλάμ, η οικογένεια θεωρείται εξαιρετικά σημαντική. Τα παιδιά ενθαρρύνονται να δείχνουν σεβασμό στους γονείς τους, να μιλούν ευγενικά και να βοηθούν με τις ευθύνες.</a:t>
            </a:r>
            <a:endParaRPr lang="en-BG" sz="20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4EF068-10B6-4B97-AA42-5C97E3268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530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3A4EB-4F9D-FEE9-B7E7-73996D837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0638" y="1128094"/>
            <a:ext cx="5262386" cy="1415270"/>
          </a:xfrm>
        </p:spPr>
        <p:txBody>
          <a:bodyPr anchor="t">
            <a:normAutofit/>
          </a:bodyPr>
          <a:lstStyle/>
          <a:p>
            <a:pPr algn="ctr"/>
            <a:r>
              <a:rPr lang="el-GR" sz="3600" dirty="0"/>
              <a:t>Υποστήριξη και φροντίδα σε διαφορετικές θρησκείες</a:t>
            </a:r>
            <a:endParaRPr lang="en-BG" sz="3600" dirty="0"/>
          </a:p>
        </p:txBody>
      </p:sp>
      <p:pic>
        <p:nvPicPr>
          <p:cNvPr id="5" name="Picture 4" descr="Girl talking with woman">
            <a:extLst>
              <a:ext uri="{FF2B5EF4-FFF2-40B4-BE49-F238E27FC236}">
                <a16:creationId xmlns:a16="http://schemas.microsoft.com/office/drawing/2014/main" id="{918942CA-4350-06F1-FE26-1170C5AAC0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014"/>
          <a:stretch>
            <a:fillRect/>
          </a:stretch>
        </p:blipFill>
        <p:spPr>
          <a:xfrm>
            <a:off x="1" y="1"/>
            <a:ext cx="5262386" cy="3429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5214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Family in dinner celebration">
            <a:extLst>
              <a:ext uri="{FF2B5EF4-FFF2-40B4-BE49-F238E27FC236}">
                <a16:creationId xmlns:a16="http://schemas.microsoft.com/office/drawing/2014/main" id="{8BF051EE-0E43-42B7-4F8C-AD9A2CE1FA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" b="2515"/>
          <a:stretch>
            <a:fillRect/>
          </a:stretch>
        </p:blipFill>
        <p:spPr>
          <a:xfrm>
            <a:off x="-7252" y="3429000"/>
            <a:ext cx="5269639" cy="3429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8A762-F893-C0D2-DC1A-6B2A04646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0638" y="2543364"/>
            <a:ext cx="5881848" cy="3599019"/>
          </a:xfrm>
        </p:spPr>
        <p:txBody>
          <a:bodyPr>
            <a:normAutofit/>
          </a:bodyPr>
          <a:lstStyle/>
          <a:p>
            <a:r>
              <a:rPr lang="el-GR" sz="2000" dirty="0"/>
              <a:t>Στον Ιουδαϊσμό, οι οικογένειες αναμένεται να αλληλοϋποστηρίζονται, να βοηθούν σε δύσκολες στιγμές και να συνεργάζονται. Ο σεβασμός προς τους γονείς και η φροντίδα προς τους πρεσβύτερους αποτελούν κεντρικές διδασκαλίες.</a:t>
            </a:r>
          </a:p>
          <a:p>
            <a:r>
              <a:rPr lang="el-GR" sz="2000" dirty="0"/>
              <a:t>Στις Ινδουιστικές παραδόσεις, η φροντίδα προς τους συγγενείς και η επίδειξη ευγνωμοσύνης αποτελούν σημαντικές αξίες. Τα παιδιά μαθαίνουν να δείχνουν σεβασμό στους γονείς και τους παππούδες και τις γιαγιάδες και να προσφέρουν βοήθεια και καλοσύνη.</a:t>
            </a:r>
            <a:endParaRPr lang="en-GB" sz="2000" dirty="0"/>
          </a:p>
          <a:p>
            <a:endParaRPr lang="en-BG" sz="1700" dirty="0"/>
          </a:p>
        </p:txBody>
      </p:sp>
    </p:spTree>
    <p:extLst>
      <p:ext uri="{BB962C8B-B14F-4D97-AF65-F5344CB8AC3E}">
        <p14:creationId xmlns:p14="http://schemas.microsoft.com/office/powerpoint/2010/main" val="4229302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379B8-9282-5E4E-903B-634AB154F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036"/>
            <a:ext cx="5334000" cy="1402470"/>
          </a:xfrm>
        </p:spPr>
        <p:txBody>
          <a:bodyPr anchor="t">
            <a:normAutofit/>
          </a:bodyPr>
          <a:lstStyle/>
          <a:p>
            <a:pPr algn="ctr"/>
            <a:r>
              <a:rPr lang="el-GR" sz="3600" dirty="0"/>
              <a:t>Υποστήριξη και φροντίδα σε διαφορετικές θρησκείες</a:t>
            </a:r>
            <a:endParaRPr lang="en-BG" sz="36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6B4E5-7F1B-4155-E64C-9528EDF44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551176"/>
            <a:ext cx="5638800" cy="4084402"/>
          </a:xfrm>
        </p:spPr>
        <p:txBody>
          <a:bodyPr>
            <a:normAutofit/>
          </a:bodyPr>
          <a:lstStyle/>
          <a:p>
            <a:r>
              <a:rPr lang="el-GR" sz="2000" dirty="0"/>
              <a:t>Βουδισμός διδάσκει συμπόνια και καλοσύνη προς όλα τα ζωντανά όντα. Στις οικογένειες, αυτό σημαίνει υπομονή, κατανόηση και βοήθεια. Τα παιδιά μαθαίνουν ότι η υποστήριξη της οικογένειάς τους βοηθά στη δημιουργία αρμονίας και ευτυχίας στο σπίτι.</a:t>
            </a:r>
          </a:p>
          <a:p>
            <a:endParaRPr lang="el-GR" sz="2000" dirty="0"/>
          </a:p>
          <a:p>
            <a:r>
              <a:rPr lang="el-GR" sz="2000" dirty="0"/>
              <a:t>Η υποστήριξη και η φροντίδα, στις περισσότερες θρησκείες και πολιτισμούς, θεωρούνται συνήθειες και αξίες που βοηθούν στην οικοδόμηση μιας ειρηνικής και στοργικής οικογενειακής ζωής.</a:t>
            </a:r>
            <a:endParaRPr lang="en-GB" sz="2000" dirty="0"/>
          </a:p>
          <a:p>
            <a:endParaRPr lang="en-BG" sz="1900" dirty="0"/>
          </a:p>
        </p:txBody>
      </p:sp>
      <p:pic>
        <p:nvPicPr>
          <p:cNvPr id="9" name="Picture 8" descr="A group of people sitting on the floor&#10;&#10;AI-generated content may be incorrect.">
            <a:extLst>
              <a:ext uri="{FF2B5EF4-FFF2-40B4-BE49-F238E27FC236}">
                <a16:creationId xmlns:a16="http://schemas.microsoft.com/office/drawing/2014/main" id="{12296ECD-3AC3-C5A5-EF93-8152B6BC30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54" r="-1" b="-1"/>
          <a:stretch>
            <a:fillRect/>
          </a:stretch>
        </p:blipFill>
        <p:spPr>
          <a:xfrm>
            <a:off x="6979129" y="1"/>
            <a:ext cx="5212862" cy="3429000"/>
          </a:xfrm>
          <a:prstGeom prst="rect">
            <a:avLst/>
          </a:prstGeom>
        </p:spPr>
      </p:pic>
      <p:pic>
        <p:nvPicPr>
          <p:cNvPr id="7" name="Picture 6" descr="People and home illustration">
            <a:extLst>
              <a:ext uri="{FF2B5EF4-FFF2-40B4-BE49-F238E27FC236}">
                <a16:creationId xmlns:a16="http://schemas.microsoft.com/office/drawing/2014/main" id="{3B6F8555-C8FC-32F8-A7FF-47DCE69AB7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" b="709"/>
          <a:stretch>
            <a:fillRect/>
          </a:stretch>
        </p:blipFill>
        <p:spPr>
          <a:xfrm>
            <a:off x="6979147" y="3429000"/>
            <a:ext cx="521286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885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26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2958E4E-4511-A802-0472-49CE2C752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7924" y="991261"/>
            <a:ext cx="5754696" cy="1837349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solidFill>
                  <a:schemeClr val="tx2"/>
                </a:solidFill>
              </a:rPr>
              <a:t>Πηγές</a:t>
            </a:r>
            <a:endParaRPr lang="en-BG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CA4FD-A808-3C67-2E5A-0067856BA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0412" y="2979336"/>
            <a:ext cx="5709721" cy="2430864"/>
          </a:xfrm>
        </p:spPr>
        <p:txBody>
          <a:bodyPr anchor="t">
            <a:normAutofit/>
          </a:bodyPr>
          <a:lstStyle/>
          <a:p>
            <a:r>
              <a:rPr lang="en-GB" sz="2000">
                <a:solidFill>
                  <a:schemeClr val="tx2"/>
                </a:solidFill>
              </a:rPr>
              <a:t>Buddhist family dinner, Photo by Basile Morin - Own work, CC BY-SA 4.0, https://commons.wikimedia.org/w/index.php?curid=67034009</a:t>
            </a:r>
            <a:endParaRPr lang="en-BG" sz="200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26185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418</Words>
  <Application>Microsoft Macintosh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 Theme</vt:lpstr>
      <vt:lpstr>Υποστηρίζω τους άλλους</vt:lpstr>
      <vt:lpstr>Υποστήριξη και φροντίδα στην οικογένεια</vt:lpstr>
      <vt:lpstr>Πώς να δείξετε υποστήριξη και φροντίδα</vt:lpstr>
      <vt:lpstr>Γιατί είναι σημαντικό να είμαστε υποστηρικτικοί?</vt:lpstr>
      <vt:lpstr>Υποστήριξη και φροντίδα σε διαφορετικές θρησκείες</vt:lpstr>
      <vt:lpstr>Υποστήριξη και φροντίδα σε διαφορετικές θρησκείες</vt:lpstr>
      <vt:lpstr>Υποστήριξη και φροντίδα σε διαφορετικές θρησκείες</vt:lpstr>
      <vt:lpstr>Πηγές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Ekaterina Tomova</dc:creator>
  <cp:lastModifiedBy>Ekaterina Tomova</cp:lastModifiedBy>
  <cp:revision>1</cp:revision>
  <dcterms:created xsi:type="dcterms:W3CDTF">2025-11-14T11:46:06Z</dcterms:created>
  <dcterms:modified xsi:type="dcterms:W3CDTF">2025-11-14T12:41:59Z</dcterms:modified>
</cp:coreProperties>
</file>