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  <p:sldId id="263" r:id="rId9"/>
  </p:sldIdLst>
  <p:sldSz cx="12192000" cy="6858000"/>
  <p:notesSz cx="6858000" cy="9144000"/>
  <p:defaultTextStyle>
    <a:defPPr>
      <a:defRPr lang="en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64"/>
    <p:restoredTop sz="94637"/>
  </p:normalViewPr>
  <p:slideViewPr>
    <p:cSldViewPr snapToGrid="0">
      <p:cViewPr varScale="1">
        <p:scale>
          <a:sx n="103" d="100"/>
          <a:sy n="103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70" y="6209925"/>
            <a:ext cx="11155680" cy="45719"/>
          </a:xfrm>
          <a:custGeom>
            <a:avLst/>
            <a:gdLst>
              <a:gd name="connsiteX0" fmla="*/ 0 w 8715708"/>
              <a:gd name="connsiteY0" fmla="*/ 0 h 45719"/>
              <a:gd name="connsiteX1" fmla="*/ 3694525 w 8715708"/>
              <a:gd name="connsiteY1" fmla="*/ 0 h 45719"/>
              <a:gd name="connsiteX2" fmla="*/ 5021183 w 8715708"/>
              <a:gd name="connsiteY2" fmla="*/ 0 h 45719"/>
              <a:gd name="connsiteX3" fmla="*/ 8715708 w 8715708"/>
              <a:gd name="connsiteY3" fmla="*/ 0 h 45719"/>
              <a:gd name="connsiteX4" fmla="*/ 8715708 w 8715708"/>
              <a:gd name="connsiteY4" fmla="*/ 45719 h 45719"/>
              <a:gd name="connsiteX5" fmla="*/ 5021183 w 8715708"/>
              <a:gd name="connsiteY5" fmla="*/ 45719 h 45719"/>
              <a:gd name="connsiteX6" fmla="*/ 3694525 w 8715708"/>
              <a:gd name="connsiteY6" fmla="*/ 45719 h 45719"/>
              <a:gd name="connsiteX7" fmla="*/ 0 w 8715708"/>
              <a:gd name="connsiteY7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2327B2-BA4B-2C04-0751-5CB63D4AA4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978408"/>
            <a:ext cx="11155680" cy="3429000"/>
          </a:xfrm>
        </p:spPr>
        <p:txBody>
          <a:bodyPr anchor="t">
            <a:normAutofit/>
          </a:bodyPr>
          <a:lstStyle>
            <a:lvl1pPr algn="l">
              <a:defRPr sz="7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201176-DC7A-4C3D-3D8F-352526DA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1208" y="4480560"/>
            <a:ext cx="7104888" cy="1399032"/>
          </a:xfrm>
        </p:spPr>
        <p:txBody>
          <a:bodyPr anchor="b">
            <a:normAutofit/>
          </a:bodyPr>
          <a:lstStyle>
            <a:lvl1pPr marL="0" indent="0" algn="l">
              <a:buNone/>
              <a:defRPr sz="22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7DC221-9A2E-7459-102F-C3CFB27CC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11/16/25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020671-6F7D-3A03-EEC1-661A87F96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53D3A-E0F9-8386-2A6C-96671FBB1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895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26D03-149A-DAB3-4B2A-E9B74F2E2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1E73D-41A7-9934-0990-9208B95232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BB2A3F-E719-673C-5D56-F663712D0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11/16/25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E594A-52F5-D85E-343C-ADFEE3C72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7D5C9C-B2E2-FC26-E459-9E880EF97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224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9D51F-B2D5-2804-4F7C-C99850FBD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4288536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FE5516-03B6-C488-EB4A-68AE681EDF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5266944"/>
            <a:ext cx="5020056" cy="1088136"/>
          </a:xfrm>
        </p:spPr>
        <p:txBody>
          <a:bodyPr anchor="b">
            <a:normAutofit/>
          </a:bodyPr>
          <a:lstStyle>
            <a:lvl1pPr marL="0" indent="0">
              <a:buNone/>
              <a:defRPr sz="2200" i="1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ECB4D7-49A7-D050-70B9-11A1E2D44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11/16/25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A913F-AD00-C1EE-B01A-8590671C0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FC386-B2AF-6FAD-D053-E22D48CD7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1E1B67-3BFF-F04B-52F4-7E724FB3B24D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769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E3B21-CF4D-1B01-0F4E-D32C1B218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39FF2-6858-B514-B695-58442557D0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1208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A30130-974D-B91D-5B93-EC52AABDB5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19672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5BED99-6FD7-9C6B-1152-A6E42715B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11/16/25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253AAC-5967-2565-A715-82D3505AB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B51313-69FB-E016-3CC1-62CA476ED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120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3DF9D-B849-CE37-97E4-AD37F8806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64824" cy="12161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D4C626-4008-960A-E601-6AA9F4BB8D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6E8D6C-AC07-ED6B-2EA8-9C40A5AEA7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1208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52617E-C6D9-246B-E7B7-8159DF17C0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19672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BC2094-7EBC-02C5-5AB5-233E63080A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19672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010BD2-59B4-FD2E-3C5E-C83AE6003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11/16/25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2B35C4-A654-7759-BDA0-94D9D1A21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5F4347-2EC0-CA6E-2637-8048456D7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032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4716D-52F2-C7FB-83B1-2DA1AD375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F4A371-AC27-6A28-32E6-74A28371B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11/16/25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55941A-A24E-885D-E894-0326F4C40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D5E5B4-971F-FF6A-1B07-A5C853705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916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9F431F-E6DC-4137-3092-A30A0A362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11/16/25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AC814B-67B4-C70F-FA51-6205D5E2C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EAA9C9-D895-DD20-1089-EA75EA428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84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50562-884C-9053-70C1-3B72A0B4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8F509-68F0-39D5-1A8B-CE246715A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672" y="987424"/>
            <a:ext cx="5166360" cy="535838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8E37C-27CE-3A84-FC74-BDCCD8A9A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A95F79-E23E-11D2-40BF-66ED34019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11/16/25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57F7FC-06F3-3D89-5D1A-4EC4B1D73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54ACD5-6E0B-5713-DC9A-41E9D62AB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074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B2D45-7CDB-D38C-2AAE-273F79767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BF0855-1744-56E4-B115-3A3C5EA783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19672" y="987424"/>
            <a:ext cx="5166360" cy="5358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5E8A1D-28AE-4A19-BD96-401D4822A5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327DDB-CE95-4C89-DFC5-7DDBFC24E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11/16/25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22C835-F3B5-943C-FFC4-D5BA9666A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709891-6E3C-ADED-01DD-15FCED37A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879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36771-E72D-FAD8-771E-3E196DD2E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5BB827-257D-60D9-792F-E695900429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E5D2E7-C856-F78A-E88C-375474982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11/16/25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AB289-9591-51C9-9E3C-B6F2ACC6A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FE037C-790D-7442-8E43-D2740B395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589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635151-A38B-3766-6A32-FF1DF7687D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659368" y="978408"/>
            <a:ext cx="2551176" cy="536752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D132D1-640C-FB9A-AD6F-D845738349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21208" y="978408"/>
            <a:ext cx="8010144" cy="536752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5F80A-4BA7-8ED8-9A62-B92194272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11/16/25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E38113-D55A-A1A0-D1FE-53C95860F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919DDB-F89D-4B2D-21A2-82AF1D102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2572D8-D485-1DB1-34B1-C35C61C89940}"/>
              </a:ext>
            </a:extLst>
          </p:cNvPr>
          <p:cNvSpPr/>
          <p:nvPr/>
        </p:nvSpPr>
        <p:spPr>
          <a:xfrm rot="5400000">
            <a:off x="8936623" y="3585018"/>
            <a:ext cx="5325734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738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1A28D7-6581-4956-AAE3-9104804DF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55680" cy="146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CFCCA4-57A4-08A1-FC45-D2BBA66FAB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578608"/>
            <a:ext cx="11155680" cy="3767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FAA0F4-2442-8D45-3C3D-1B8F55C868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1208" y="64190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E80C50CD-E178-4744-9B35-B2F624D6C5E9}" type="datetimeFigureOut">
              <a:rPr lang="en-US" smtClean="0"/>
              <a:pPr/>
              <a:t>11/16/25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3785E-FB42-1D54-92AC-D0A61A8FAB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1208" y="10058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9CF34-1274-DB45-4809-90E5D244A9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7432" y="6419088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014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72" r:id="rId6"/>
    <p:sldLayoutId id="2147483667" r:id="rId7"/>
    <p:sldLayoutId id="2147483668" r:id="rId8"/>
    <p:sldLayoutId id="2147483669" r:id="rId9"/>
    <p:sldLayoutId id="2147483671" r:id="rId10"/>
    <p:sldLayoutId id="2147483670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FAF3766F-DEF3-4802-BB0D-7A18EDD970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E76AD3-4FD1-0824-BA86-EDFCF6BE0E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868" y="841283"/>
            <a:ext cx="3465681" cy="2916472"/>
          </a:xfrm>
        </p:spPr>
        <p:txBody>
          <a:bodyPr anchor="b">
            <a:normAutofit/>
          </a:bodyPr>
          <a:lstStyle/>
          <a:p>
            <a:r>
              <a:rPr lang="el-GR" sz="4800">
                <a:solidFill>
                  <a:schemeClr val="tx2"/>
                </a:solidFill>
              </a:rPr>
              <a:t>Υποστηρίζω τους άλλους</a:t>
            </a:r>
            <a:endParaRPr lang="en-BG" sz="4800">
              <a:solidFill>
                <a:schemeClr val="tx2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05F1DB-C1F1-F6AE-2046-8A2E812D18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868" y="4078794"/>
            <a:ext cx="3465681" cy="1900842"/>
          </a:xfrm>
        </p:spPr>
        <p:txBody>
          <a:bodyPr anchor="t">
            <a:normAutofit/>
          </a:bodyPr>
          <a:lstStyle/>
          <a:p>
            <a:r>
              <a:rPr lang="el-GR" b="1" dirty="0"/>
              <a:t>Σεβασμός και φροντίδα για τους ηλικιωμένους</a:t>
            </a:r>
            <a:endParaRPr lang="en-BG" dirty="0"/>
          </a:p>
        </p:txBody>
      </p:sp>
      <p:pic>
        <p:nvPicPr>
          <p:cNvPr id="5" name="Picture 4" descr="Heart-shaped puzzle missing one piece at the centre">
            <a:extLst>
              <a:ext uri="{FF2B5EF4-FFF2-40B4-BE49-F238E27FC236}">
                <a16:creationId xmlns:a16="http://schemas.microsoft.com/office/drawing/2014/main" id="{98BD5D55-B5CA-260E-1F29-BB07EB3CB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2996" y="938336"/>
            <a:ext cx="7311136" cy="4880183"/>
          </a:xfrm>
          <a:prstGeom prst="rect">
            <a:avLst/>
          </a:prstGeom>
        </p:spPr>
      </p:pic>
      <p:sp>
        <p:nvSpPr>
          <p:cNvPr id="25" name="Freeform: Shape 11">
            <a:extLst>
              <a:ext uri="{FF2B5EF4-FFF2-40B4-BE49-F238E27FC236}">
                <a16:creationId xmlns:a16="http://schemas.microsoft.com/office/drawing/2014/main" id="{81F0C179-4DBF-6AB9-CD0B-9224A0C885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8" y="6300216"/>
            <a:ext cx="11165482" cy="45719"/>
          </a:xfrm>
          <a:custGeom>
            <a:avLst/>
            <a:gdLst>
              <a:gd name="connsiteX0" fmla="*/ 0 w 11165482"/>
              <a:gd name="connsiteY0" fmla="*/ 0 h 45719"/>
              <a:gd name="connsiteX1" fmla="*/ 3694525 w 11165482"/>
              <a:gd name="connsiteY1" fmla="*/ 0 h 45719"/>
              <a:gd name="connsiteX2" fmla="*/ 5021183 w 11165482"/>
              <a:gd name="connsiteY2" fmla="*/ 0 h 45719"/>
              <a:gd name="connsiteX3" fmla="*/ 6144299 w 11165482"/>
              <a:gd name="connsiteY3" fmla="*/ 0 h 45719"/>
              <a:gd name="connsiteX4" fmla="*/ 8715708 w 11165482"/>
              <a:gd name="connsiteY4" fmla="*/ 0 h 45719"/>
              <a:gd name="connsiteX5" fmla="*/ 11165482 w 11165482"/>
              <a:gd name="connsiteY5" fmla="*/ 0 h 45719"/>
              <a:gd name="connsiteX6" fmla="*/ 11165482 w 11165482"/>
              <a:gd name="connsiteY6" fmla="*/ 45719 h 45719"/>
              <a:gd name="connsiteX7" fmla="*/ 8715708 w 11165482"/>
              <a:gd name="connsiteY7" fmla="*/ 45719 h 45719"/>
              <a:gd name="connsiteX8" fmla="*/ 6144299 w 11165482"/>
              <a:gd name="connsiteY8" fmla="*/ 45719 h 45719"/>
              <a:gd name="connsiteX9" fmla="*/ 5021183 w 11165482"/>
              <a:gd name="connsiteY9" fmla="*/ 45719 h 45719"/>
              <a:gd name="connsiteX10" fmla="*/ 3694525 w 11165482"/>
              <a:gd name="connsiteY10" fmla="*/ 45719 h 45719"/>
              <a:gd name="connsiteX11" fmla="*/ 0 w 11165482"/>
              <a:gd name="connsiteY11" fmla="*/ 45719 h 45719"/>
              <a:gd name="connsiteX0" fmla="*/ 0 w 11165482"/>
              <a:gd name="connsiteY0" fmla="*/ 0 h 45719"/>
              <a:gd name="connsiteX1" fmla="*/ 3694525 w 11165482"/>
              <a:gd name="connsiteY1" fmla="*/ 0 h 45719"/>
              <a:gd name="connsiteX2" fmla="*/ 6144299 w 11165482"/>
              <a:gd name="connsiteY2" fmla="*/ 0 h 45719"/>
              <a:gd name="connsiteX3" fmla="*/ 8715708 w 11165482"/>
              <a:gd name="connsiteY3" fmla="*/ 0 h 45719"/>
              <a:gd name="connsiteX4" fmla="*/ 11165482 w 11165482"/>
              <a:gd name="connsiteY4" fmla="*/ 0 h 45719"/>
              <a:gd name="connsiteX5" fmla="*/ 11165482 w 11165482"/>
              <a:gd name="connsiteY5" fmla="*/ 45719 h 45719"/>
              <a:gd name="connsiteX6" fmla="*/ 8715708 w 11165482"/>
              <a:gd name="connsiteY6" fmla="*/ 45719 h 45719"/>
              <a:gd name="connsiteX7" fmla="*/ 6144299 w 11165482"/>
              <a:gd name="connsiteY7" fmla="*/ 45719 h 45719"/>
              <a:gd name="connsiteX8" fmla="*/ 5021183 w 11165482"/>
              <a:gd name="connsiteY8" fmla="*/ 45719 h 45719"/>
              <a:gd name="connsiteX9" fmla="*/ 3694525 w 11165482"/>
              <a:gd name="connsiteY9" fmla="*/ 45719 h 45719"/>
              <a:gd name="connsiteX10" fmla="*/ 0 w 11165482"/>
              <a:gd name="connsiteY10" fmla="*/ 45719 h 45719"/>
              <a:gd name="connsiteX11" fmla="*/ 0 w 11165482"/>
              <a:gd name="connsiteY11" fmla="*/ 0 h 45719"/>
              <a:gd name="connsiteX0" fmla="*/ 0 w 11165482"/>
              <a:gd name="connsiteY0" fmla="*/ 0 h 45719"/>
              <a:gd name="connsiteX1" fmla="*/ 3694525 w 11165482"/>
              <a:gd name="connsiteY1" fmla="*/ 0 h 45719"/>
              <a:gd name="connsiteX2" fmla="*/ 6144299 w 11165482"/>
              <a:gd name="connsiteY2" fmla="*/ 0 h 45719"/>
              <a:gd name="connsiteX3" fmla="*/ 8715708 w 11165482"/>
              <a:gd name="connsiteY3" fmla="*/ 0 h 45719"/>
              <a:gd name="connsiteX4" fmla="*/ 11165482 w 11165482"/>
              <a:gd name="connsiteY4" fmla="*/ 0 h 45719"/>
              <a:gd name="connsiteX5" fmla="*/ 11165482 w 11165482"/>
              <a:gd name="connsiteY5" fmla="*/ 45719 h 45719"/>
              <a:gd name="connsiteX6" fmla="*/ 8715708 w 11165482"/>
              <a:gd name="connsiteY6" fmla="*/ 45719 h 45719"/>
              <a:gd name="connsiteX7" fmla="*/ 6144299 w 11165482"/>
              <a:gd name="connsiteY7" fmla="*/ 45719 h 45719"/>
              <a:gd name="connsiteX8" fmla="*/ 5021183 w 11165482"/>
              <a:gd name="connsiteY8" fmla="*/ 45719 h 45719"/>
              <a:gd name="connsiteX9" fmla="*/ 0 w 11165482"/>
              <a:gd name="connsiteY9" fmla="*/ 45719 h 45719"/>
              <a:gd name="connsiteX10" fmla="*/ 0 w 11165482"/>
              <a:gd name="connsiteY10" fmla="*/ 0 h 45719"/>
              <a:gd name="connsiteX0" fmla="*/ 0 w 11165482"/>
              <a:gd name="connsiteY0" fmla="*/ 0 h 45719"/>
              <a:gd name="connsiteX1" fmla="*/ 6144299 w 11165482"/>
              <a:gd name="connsiteY1" fmla="*/ 0 h 45719"/>
              <a:gd name="connsiteX2" fmla="*/ 8715708 w 11165482"/>
              <a:gd name="connsiteY2" fmla="*/ 0 h 45719"/>
              <a:gd name="connsiteX3" fmla="*/ 11165482 w 11165482"/>
              <a:gd name="connsiteY3" fmla="*/ 0 h 45719"/>
              <a:gd name="connsiteX4" fmla="*/ 11165482 w 11165482"/>
              <a:gd name="connsiteY4" fmla="*/ 45719 h 45719"/>
              <a:gd name="connsiteX5" fmla="*/ 8715708 w 11165482"/>
              <a:gd name="connsiteY5" fmla="*/ 45719 h 45719"/>
              <a:gd name="connsiteX6" fmla="*/ 6144299 w 11165482"/>
              <a:gd name="connsiteY6" fmla="*/ 45719 h 45719"/>
              <a:gd name="connsiteX7" fmla="*/ 5021183 w 11165482"/>
              <a:gd name="connsiteY7" fmla="*/ 45719 h 45719"/>
              <a:gd name="connsiteX8" fmla="*/ 0 w 11165482"/>
              <a:gd name="connsiteY8" fmla="*/ 45719 h 45719"/>
              <a:gd name="connsiteX9" fmla="*/ 0 w 11165482"/>
              <a:gd name="connsiteY9" fmla="*/ 0 h 45719"/>
              <a:gd name="connsiteX0" fmla="*/ 0 w 11165482"/>
              <a:gd name="connsiteY0" fmla="*/ 0 h 45719"/>
              <a:gd name="connsiteX1" fmla="*/ 6144299 w 11165482"/>
              <a:gd name="connsiteY1" fmla="*/ 0 h 45719"/>
              <a:gd name="connsiteX2" fmla="*/ 8715708 w 11165482"/>
              <a:gd name="connsiteY2" fmla="*/ 0 h 45719"/>
              <a:gd name="connsiteX3" fmla="*/ 11165482 w 11165482"/>
              <a:gd name="connsiteY3" fmla="*/ 0 h 45719"/>
              <a:gd name="connsiteX4" fmla="*/ 11165482 w 11165482"/>
              <a:gd name="connsiteY4" fmla="*/ 45719 h 45719"/>
              <a:gd name="connsiteX5" fmla="*/ 8715708 w 11165482"/>
              <a:gd name="connsiteY5" fmla="*/ 45719 h 45719"/>
              <a:gd name="connsiteX6" fmla="*/ 5021183 w 11165482"/>
              <a:gd name="connsiteY6" fmla="*/ 45719 h 45719"/>
              <a:gd name="connsiteX7" fmla="*/ 0 w 11165482"/>
              <a:gd name="connsiteY7" fmla="*/ 45719 h 45719"/>
              <a:gd name="connsiteX8" fmla="*/ 0 w 11165482"/>
              <a:gd name="connsiteY8" fmla="*/ 0 h 45719"/>
              <a:gd name="connsiteX0" fmla="*/ 0 w 11165482"/>
              <a:gd name="connsiteY0" fmla="*/ 0 h 45719"/>
              <a:gd name="connsiteX1" fmla="*/ 8715708 w 11165482"/>
              <a:gd name="connsiteY1" fmla="*/ 0 h 45719"/>
              <a:gd name="connsiteX2" fmla="*/ 11165482 w 11165482"/>
              <a:gd name="connsiteY2" fmla="*/ 0 h 45719"/>
              <a:gd name="connsiteX3" fmla="*/ 11165482 w 11165482"/>
              <a:gd name="connsiteY3" fmla="*/ 45719 h 45719"/>
              <a:gd name="connsiteX4" fmla="*/ 8715708 w 11165482"/>
              <a:gd name="connsiteY4" fmla="*/ 45719 h 45719"/>
              <a:gd name="connsiteX5" fmla="*/ 5021183 w 11165482"/>
              <a:gd name="connsiteY5" fmla="*/ 45719 h 45719"/>
              <a:gd name="connsiteX6" fmla="*/ 0 w 11165482"/>
              <a:gd name="connsiteY6" fmla="*/ 45719 h 45719"/>
              <a:gd name="connsiteX7" fmla="*/ 0 w 11165482"/>
              <a:gd name="connsiteY7" fmla="*/ 0 h 45719"/>
              <a:gd name="connsiteX0" fmla="*/ 0 w 11165482"/>
              <a:gd name="connsiteY0" fmla="*/ 0 h 45719"/>
              <a:gd name="connsiteX1" fmla="*/ 8715708 w 11165482"/>
              <a:gd name="connsiteY1" fmla="*/ 0 h 45719"/>
              <a:gd name="connsiteX2" fmla="*/ 11165482 w 11165482"/>
              <a:gd name="connsiteY2" fmla="*/ 0 h 45719"/>
              <a:gd name="connsiteX3" fmla="*/ 11165482 w 11165482"/>
              <a:gd name="connsiteY3" fmla="*/ 45719 h 45719"/>
              <a:gd name="connsiteX4" fmla="*/ 8715708 w 11165482"/>
              <a:gd name="connsiteY4" fmla="*/ 45719 h 45719"/>
              <a:gd name="connsiteX5" fmla="*/ 0 w 11165482"/>
              <a:gd name="connsiteY5" fmla="*/ 45719 h 45719"/>
              <a:gd name="connsiteX6" fmla="*/ 0 w 11165482"/>
              <a:gd name="connsiteY6" fmla="*/ 0 h 45719"/>
              <a:gd name="connsiteX0" fmla="*/ 0 w 11165482"/>
              <a:gd name="connsiteY0" fmla="*/ 0 h 45719"/>
              <a:gd name="connsiteX1" fmla="*/ 8715708 w 11165482"/>
              <a:gd name="connsiteY1" fmla="*/ 0 h 45719"/>
              <a:gd name="connsiteX2" fmla="*/ 11165482 w 11165482"/>
              <a:gd name="connsiteY2" fmla="*/ 0 h 45719"/>
              <a:gd name="connsiteX3" fmla="*/ 11165482 w 11165482"/>
              <a:gd name="connsiteY3" fmla="*/ 45719 h 45719"/>
              <a:gd name="connsiteX4" fmla="*/ 0 w 11165482"/>
              <a:gd name="connsiteY4" fmla="*/ 45719 h 45719"/>
              <a:gd name="connsiteX5" fmla="*/ 0 w 11165482"/>
              <a:gd name="connsiteY5" fmla="*/ 0 h 45719"/>
              <a:gd name="connsiteX0" fmla="*/ 0 w 11165482"/>
              <a:gd name="connsiteY0" fmla="*/ 0 h 45719"/>
              <a:gd name="connsiteX1" fmla="*/ 11165482 w 11165482"/>
              <a:gd name="connsiteY1" fmla="*/ 0 h 45719"/>
              <a:gd name="connsiteX2" fmla="*/ 11165482 w 11165482"/>
              <a:gd name="connsiteY2" fmla="*/ 45719 h 45719"/>
              <a:gd name="connsiteX3" fmla="*/ 0 w 11165482"/>
              <a:gd name="connsiteY3" fmla="*/ 45719 h 45719"/>
              <a:gd name="connsiteX4" fmla="*/ 0 w 11165482"/>
              <a:gd name="connsiteY4" fmla="*/ 0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65482" h="45719">
                <a:moveTo>
                  <a:pt x="0" y="0"/>
                </a:moveTo>
                <a:lnTo>
                  <a:pt x="11165482" y="0"/>
                </a:lnTo>
                <a:lnTo>
                  <a:pt x="11165482" y="45719"/>
                </a:lnTo>
                <a:lnTo>
                  <a:pt x="0" y="45719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888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E2EF6F8F-597F-716E-5B22-76DC90B3E7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4AC1EB-3C20-855B-E309-4D53A1A2F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3648456"/>
            <a:ext cx="4032504" cy="269748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l-GR" sz="3700" dirty="0"/>
              <a:t>Σεβασμός και φροντίδα για τους ηλικιωμένους</a:t>
            </a:r>
            <a:br>
              <a:rPr lang="en-BG" sz="3700" dirty="0"/>
            </a:br>
            <a:endParaRPr lang="en-BG" sz="3700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AC934FA-18DC-F7A3-0EA7-05EDF7A3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" name="Picture 7" descr="Senior and child laughing">
            <a:extLst>
              <a:ext uri="{FF2B5EF4-FFF2-40B4-BE49-F238E27FC236}">
                <a16:creationId xmlns:a16="http://schemas.microsoft.com/office/drawing/2014/main" id="{E9F81AB1-51C6-57FB-47A9-065A6CA894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869" y="979318"/>
            <a:ext cx="3520440" cy="2349893"/>
          </a:xfrm>
          <a:prstGeom prst="rect">
            <a:avLst/>
          </a:prstGeom>
        </p:spPr>
      </p:pic>
      <p:pic>
        <p:nvPicPr>
          <p:cNvPr id="10" name="Picture 9" descr="Senior couple laughing together">
            <a:extLst>
              <a:ext uri="{FF2B5EF4-FFF2-40B4-BE49-F238E27FC236}">
                <a16:creationId xmlns:a16="http://schemas.microsoft.com/office/drawing/2014/main" id="{78336C49-C6A0-5922-6DA3-19E4EDFF51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256" y="979319"/>
            <a:ext cx="3520440" cy="2349893"/>
          </a:xfrm>
          <a:prstGeom prst="rect">
            <a:avLst/>
          </a:prstGeom>
        </p:spPr>
      </p:pic>
      <p:pic>
        <p:nvPicPr>
          <p:cNvPr id="6" name="Picture 5" descr="Senior woman with her family">
            <a:extLst>
              <a:ext uri="{FF2B5EF4-FFF2-40B4-BE49-F238E27FC236}">
                <a16:creationId xmlns:a16="http://schemas.microsoft.com/office/drawing/2014/main" id="{4A39CAC6-25F2-14D4-1317-E48ACC703D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0643" y="979319"/>
            <a:ext cx="3520440" cy="2349893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F696B9A0-0037-239D-D30B-5D6A74D4FD2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53712" y="3648456"/>
            <a:ext cx="7444699" cy="301672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</a:pPr>
            <a:r>
              <a:rPr lang="el-GR" altLang="en-BG" sz="2000" dirty="0">
                <a:latin typeface="Arial" panose="020B0604020202020204" pitchFamily="34" charset="0"/>
              </a:rPr>
              <a:t>Οι ηλικιωμένοι κατέχουν πολύτιμη εμπειρία ζωής και σοφία από προηγούμενες γενιές, την οποία μπορούν να μοιραστούν.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</a:pPr>
            <a:r>
              <a:rPr lang="el-GR" altLang="en-BG" sz="2000" dirty="0">
                <a:latin typeface="Arial" panose="020B0604020202020204" pitchFamily="34" charset="0"/>
              </a:rPr>
              <a:t>Η φροντίδα των ηλικιωμένων μας περνώντας χρόνο μαζί τους, βοηθώντας τους σε εργασίες και ακούγοντας τις ιστορίες τους, δείχνει εκτίμηση για τη συμβολή τους και φωτίζει τη ζωή τους.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</a:pPr>
            <a:r>
              <a:rPr lang="el-GR" altLang="en-BG" sz="2000" dirty="0">
                <a:latin typeface="Arial" panose="020B0604020202020204" pitchFamily="34" charset="0"/>
              </a:rPr>
              <a:t>Ο σεβασμός και η φροντίδα των ηλικιωμένων είναι μια σημαντική κοινωνική αξία που τους βοηθά να αισθάνονται ότι τους εκτιμούν και τους αγαπούν.</a:t>
            </a:r>
            <a:endParaRPr kumimoji="0" lang="en-BG" altLang="en-BG" sz="20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0152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E2EF6F8F-597F-716E-5B22-76DC90B3E7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6E2671-7682-DC82-58A2-32ED67DC8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69" y="1695328"/>
            <a:ext cx="4645152" cy="2366676"/>
          </a:xfrm>
        </p:spPr>
        <p:txBody>
          <a:bodyPr>
            <a:normAutofit fontScale="90000"/>
          </a:bodyPr>
          <a:lstStyle/>
          <a:p>
            <a:pPr algn="ctr"/>
            <a:r>
              <a:rPr lang="el-GR" sz="3600" dirty="0"/>
              <a:t>Σεβασμός και φροντίδα για τους ηλικιωμένους</a:t>
            </a:r>
            <a:br>
              <a:rPr lang="en-BG" dirty="0"/>
            </a:br>
            <a:endParaRPr lang="en-BG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AC934FA-18DC-F7A3-0EA7-05EDF7A3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04910678-00B8-9B0C-52F0-E8E3A074AE2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471160" y="717722"/>
            <a:ext cx="6199632" cy="278892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en-BG" altLang="en-BG" sz="20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r>
              <a:rPr lang="el-GR" altLang="en-BG" sz="2000" dirty="0">
                <a:latin typeface="Arial" panose="020B0604020202020204" pitchFamily="34" charset="0"/>
              </a:rPr>
              <a:t>Οι ηλικιωμένοι ήταν κάποτε νέοι, με όνειρα και ενέργεια, και έχουν ζήσει εμπειρίες που αξίζει να ακούσουμε.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endParaRPr lang="el-GR" altLang="en-BG" sz="2000" dirty="0"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r>
              <a:rPr lang="el-GR" altLang="en-BG" sz="2000" dirty="0">
                <a:latin typeface="Arial" panose="020B0604020202020204" pitchFamily="34" charset="0"/>
              </a:rPr>
              <a:t>Οι ιστορίες τους μπορούν να μας διδάξουν σημαντικά μαθήματα και να μας βοηθήσουν να κάνουμε καλύτερες επιλογές στη ζωή μας.</a:t>
            </a:r>
            <a:endParaRPr kumimoji="0" lang="en-BG" altLang="en-BG" sz="20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 descr="Child rolling out dough">
            <a:extLst>
              <a:ext uri="{FF2B5EF4-FFF2-40B4-BE49-F238E27FC236}">
                <a16:creationId xmlns:a16="http://schemas.microsoft.com/office/drawing/2014/main" id="{6D071573-1069-2058-EC09-8FC4BC64D5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09" r="1" b="1"/>
          <a:stretch>
            <a:fillRect/>
          </a:stretch>
        </p:blipFill>
        <p:spPr>
          <a:xfrm>
            <a:off x="517869" y="3979333"/>
            <a:ext cx="3520440" cy="2366676"/>
          </a:xfrm>
          <a:prstGeom prst="rect">
            <a:avLst/>
          </a:prstGeom>
        </p:spPr>
      </p:pic>
      <p:pic>
        <p:nvPicPr>
          <p:cNvPr id="8" name="Picture 7" descr="Father and son using laptop">
            <a:extLst>
              <a:ext uri="{FF2B5EF4-FFF2-40B4-BE49-F238E27FC236}">
                <a16:creationId xmlns:a16="http://schemas.microsoft.com/office/drawing/2014/main" id="{3076DF7A-5623-4722-818B-AA66D222659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09" r="1" b="1"/>
          <a:stretch>
            <a:fillRect/>
          </a:stretch>
        </p:blipFill>
        <p:spPr>
          <a:xfrm>
            <a:off x="4334256" y="3979334"/>
            <a:ext cx="3520440" cy="2366676"/>
          </a:xfrm>
          <a:prstGeom prst="rect">
            <a:avLst/>
          </a:prstGeom>
        </p:spPr>
      </p:pic>
      <p:pic>
        <p:nvPicPr>
          <p:cNvPr id="10" name="Picture 9" descr="Grandfather and grandson playing guitar on a boat">
            <a:extLst>
              <a:ext uri="{FF2B5EF4-FFF2-40B4-BE49-F238E27FC236}">
                <a16:creationId xmlns:a16="http://schemas.microsoft.com/office/drawing/2014/main" id="{AAEEB82D-00B1-21DE-20A4-7B307561917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710"/>
          <a:stretch>
            <a:fillRect/>
          </a:stretch>
        </p:blipFill>
        <p:spPr>
          <a:xfrm>
            <a:off x="8150643" y="3979333"/>
            <a:ext cx="3520440" cy="2366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667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5D68BD8F-A7CB-08AC-620B-E0FE54A23B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55AC21-08DF-36CF-8DC0-A504A375F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55680" cy="124580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l-GR" sz="3700" dirty="0"/>
              <a:t>Πώς μπορούμε να δείξουμε σεβασμό και φροντίδα στους ηλικιωμένους</a:t>
            </a:r>
            <a:endParaRPr lang="en-BG" sz="3700" dirty="0"/>
          </a:p>
        </p:txBody>
      </p:sp>
      <p:sp>
        <p:nvSpPr>
          <p:cNvPr id="17" name="Freeform: Shape 13">
            <a:extLst>
              <a:ext uri="{FF2B5EF4-FFF2-40B4-BE49-F238E27FC236}">
                <a16:creationId xmlns:a16="http://schemas.microsoft.com/office/drawing/2014/main" id="{CBA2B5CE-D539-B1D4-1108-99666B528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Picture 6" descr="Senior and youth holding hands">
            <a:extLst>
              <a:ext uri="{FF2B5EF4-FFF2-40B4-BE49-F238E27FC236}">
                <a16:creationId xmlns:a16="http://schemas.microsoft.com/office/drawing/2014/main" id="{C022BAF8-28D1-6497-CAFA-0692AB0CADA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7042" r="16870" b="3"/>
          <a:stretch>
            <a:fillRect/>
          </a:stretch>
        </p:blipFill>
        <p:spPr>
          <a:xfrm>
            <a:off x="517870" y="2578455"/>
            <a:ext cx="2641791" cy="3826001"/>
          </a:xfrm>
          <a:prstGeom prst="rect">
            <a:avLst/>
          </a:prstGeom>
        </p:spPr>
      </p:pic>
      <p:pic>
        <p:nvPicPr>
          <p:cNvPr id="5" name="Picture 4" descr="Two people walking illustration">
            <a:extLst>
              <a:ext uri="{FF2B5EF4-FFF2-40B4-BE49-F238E27FC236}">
                <a16:creationId xmlns:a16="http://schemas.microsoft.com/office/drawing/2014/main" id="{8D8FC53E-070B-C369-F63A-9A075299E44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412" r="4610" b="-1"/>
          <a:stretch>
            <a:fillRect/>
          </a:stretch>
        </p:blipFill>
        <p:spPr>
          <a:xfrm>
            <a:off x="3373527" y="2578608"/>
            <a:ext cx="2641791" cy="382965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8070BA-E517-118E-9CE0-66B3921F11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6792" y="2578608"/>
            <a:ext cx="5330952" cy="3767328"/>
          </a:xfrm>
        </p:spPr>
        <p:txBody>
          <a:bodyPr>
            <a:normAutofit/>
          </a:bodyPr>
          <a:lstStyle/>
          <a:p>
            <a:pPr lvl="0"/>
            <a:r>
              <a:rPr lang="el-GR" sz="2000" dirty="0"/>
              <a:t>Χρήση ευγενικής γλώσσας</a:t>
            </a:r>
          </a:p>
          <a:p>
            <a:pPr lvl="0"/>
            <a:r>
              <a:rPr lang="el-GR" sz="2000" dirty="0"/>
              <a:t>Ακρόαση προσεκτικά όταν μιλάνε</a:t>
            </a:r>
          </a:p>
          <a:p>
            <a:pPr lvl="0"/>
            <a:r>
              <a:rPr lang="el-GR" sz="2000" dirty="0"/>
              <a:t>Παροχή βοήθειας και υποστήριξης</a:t>
            </a:r>
          </a:p>
          <a:p>
            <a:pPr lvl="0"/>
            <a:r>
              <a:rPr lang="el-GR" sz="2000" dirty="0"/>
              <a:t>Αφιέρωμα χρόνου μαζί τους και επίδειξη γνήσιου ενδιαφέροντος για τις ιστορίες τους</a:t>
            </a:r>
          </a:p>
          <a:p>
            <a:pPr lvl="0"/>
            <a:r>
              <a:rPr lang="el-GR" sz="2000" dirty="0"/>
              <a:t>Επίδειξη </a:t>
            </a:r>
            <a:r>
              <a:rPr lang="el-GR" sz="2000" dirty="0" err="1"/>
              <a:t>ενσυναίσθησης</a:t>
            </a:r>
            <a:r>
              <a:rPr lang="el-GR" sz="2000" dirty="0"/>
              <a:t> με υπομονή και κατανόηση</a:t>
            </a:r>
          </a:p>
          <a:p>
            <a:pPr lvl="0"/>
            <a:r>
              <a:rPr lang="el-GR" sz="2000" dirty="0"/>
              <a:t>Προσφορά θέσης στο λεωφορείο</a:t>
            </a:r>
            <a:endParaRPr lang="en-BG" sz="2000" dirty="0"/>
          </a:p>
        </p:txBody>
      </p:sp>
    </p:spTree>
    <p:extLst>
      <p:ext uri="{BB962C8B-B14F-4D97-AF65-F5344CB8AC3E}">
        <p14:creationId xmlns:p14="http://schemas.microsoft.com/office/powerpoint/2010/main" val="21323404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D1BDCCC-E676-2A7E-BE11-2B8C23DB2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070366-31AB-F7E5-3350-12AC7690C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55680" cy="1115568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l-GR" sz="3700"/>
              <a:t>Γιατί είναι σημαντικό να δείχνουμε σεβασμό και φροντίδα</a:t>
            </a:r>
            <a:endParaRPr lang="en-BG" sz="370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81C97B1-8A09-6383-8C65-A3B7357781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5618B-D4D9-984C-B6D2-163A79C30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2304288"/>
            <a:ext cx="6821424" cy="4050792"/>
          </a:xfrm>
        </p:spPr>
        <p:txBody>
          <a:bodyPr>
            <a:normAutofit/>
          </a:bodyPr>
          <a:lstStyle/>
          <a:p>
            <a:r>
              <a:rPr lang="el-GR" sz="2000" dirty="0"/>
              <a:t>Έχουν εργαστεί σκληρά σε όλη τους τη ζωή για να κάνουν τον κόσμο ένα καλύτερο μέρος για εμάς</a:t>
            </a:r>
          </a:p>
          <a:p>
            <a:r>
              <a:rPr lang="el-GR" sz="2000" dirty="0"/>
              <a:t>Έφτιαξαν οικογένειες, έχτισαν κοινότητες και μετέδωσαν γνώσεις και παραδόσεις</a:t>
            </a:r>
          </a:p>
          <a:p>
            <a:r>
              <a:rPr lang="el-GR" sz="2000" dirty="0"/>
              <a:t>Οι ηλικιωμένοι μπορεί να αισθάνονται μοναξιά, οπότε η καλοσύνη μας μπορεί να τους φέρει χαρά</a:t>
            </a:r>
          </a:p>
          <a:p>
            <a:r>
              <a:rPr lang="el-GR" sz="2000" dirty="0"/>
              <a:t>Όταν φερόμαστε στους ηλικιωμένους με σεβασμό, δίνουμε το καλό παράδειγμα για τους άλλους</a:t>
            </a:r>
            <a:endParaRPr lang="en-BG" sz="2000" dirty="0"/>
          </a:p>
        </p:txBody>
      </p:sp>
      <p:pic>
        <p:nvPicPr>
          <p:cNvPr id="5" name="Picture 4" descr="Row of seated people clapping hands at work event">
            <a:extLst>
              <a:ext uri="{FF2B5EF4-FFF2-40B4-BE49-F238E27FC236}">
                <a16:creationId xmlns:a16="http://schemas.microsoft.com/office/drawing/2014/main" id="{D7EBE891-6E23-B7C5-F29F-05FC882DED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393" r="16629" b="-1"/>
          <a:stretch>
            <a:fillRect/>
          </a:stretch>
        </p:blipFill>
        <p:spPr>
          <a:xfrm>
            <a:off x="7730019" y="2299390"/>
            <a:ext cx="3941064" cy="4048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9125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2CD0D193-B981-FE7D-7D46-D739C7E5B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9AF745-23C0-1E47-D73B-53C97C79C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5424" y="978408"/>
            <a:ext cx="7132320" cy="1463040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l-GR" sz="3100" dirty="0"/>
              <a:t>Σεβασμός και φροντίδα για τους ηλικιωμένους σε διαφορετικές θρησκείες</a:t>
            </a:r>
            <a:br>
              <a:rPr lang="en-BG" sz="3100" dirty="0"/>
            </a:br>
            <a:endParaRPr lang="en-BG" sz="3100" dirty="0"/>
          </a:p>
        </p:txBody>
      </p:sp>
      <p:pic>
        <p:nvPicPr>
          <p:cNvPr id="9" name="Picture 8" descr="People eating at table">
            <a:extLst>
              <a:ext uri="{FF2B5EF4-FFF2-40B4-BE49-F238E27FC236}">
                <a16:creationId xmlns:a16="http://schemas.microsoft.com/office/drawing/2014/main" id="{721106C2-0B4D-8890-82ED-8BED28C7560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1195" b="-1"/>
          <a:stretch>
            <a:fillRect/>
          </a:stretch>
        </p:blipFill>
        <p:spPr>
          <a:xfrm>
            <a:off x="517870" y="508090"/>
            <a:ext cx="3281773" cy="2779776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14435763-D116-E6B0-3992-6801EF0F0F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41230" y="508090"/>
            <a:ext cx="713232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Young child smiling at dinner table surrounded by family of different ages">
            <a:extLst>
              <a:ext uri="{FF2B5EF4-FFF2-40B4-BE49-F238E27FC236}">
                <a16:creationId xmlns:a16="http://schemas.microsoft.com/office/drawing/2014/main" id="{42D47F0E-6917-DEBD-8026-E56C68C5C3E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784" r="1410" b="-1"/>
          <a:stretch>
            <a:fillRect/>
          </a:stretch>
        </p:blipFill>
        <p:spPr>
          <a:xfrm>
            <a:off x="517870" y="3566160"/>
            <a:ext cx="3281773" cy="277977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F85706-1560-81DF-A609-2D9690708A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8303" y="2248930"/>
            <a:ext cx="8056605" cy="409700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l-GR" sz="2000" dirty="0"/>
              <a:t>Στη χριστιανική παράδοση, οι πρεσβύτεροι εκτιμώνται για τη σοφία και την εμπειρία τους. </a:t>
            </a:r>
            <a:endParaRPr lang="en-US" sz="2000" dirty="0"/>
          </a:p>
          <a:p>
            <a:pPr marL="0" indent="0">
              <a:lnSpc>
                <a:spcPct val="100000"/>
              </a:lnSpc>
              <a:buNone/>
            </a:pPr>
            <a:r>
              <a:rPr lang="el-GR" sz="2000" dirty="0"/>
              <a:t>Οι εκκλησίες συχνά οργανώνουν ειδικά προγράμματα όπου οι νέοι επισκέπτονται ηλικιωμένα μέλη, τα βοηθούν με τις καθημερινές τους εργασίες ή απλώς περνούν χρόνο μιλώντας και τρώγοντας μαζί.</a:t>
            </a:r>
          </a:p>
          <a:p>
            <a:pPr>
              <a:lnSpc>
                <a:spcPct val="100000"/>
              </a:lnSpc>
            </a:pPr>
            <a:endParaRPr lang="el-GR" sz="2000" dirty="0"/>
          </a:p>
          <a:p>
            <a:pPr>
              <a:lnSpc>
                <a:spcPct val="100000"/>
              </a:lnSpc>
            </a:pPr>
            <a:r>
              <a:rPr lang="el-GR" sz="2000" dirty="0"/>
              <a:t>Στο Ισλάμ, ο σεβασμός στους γονείς και τους ηλικιωμένους είναι πολύ σημαντικός. </a:t>
            </a:r>
            <a:endParaRPr lang="en-US" sz="2000" dirty="0"/>
          </a:p>
          <a:p>
            <a:pPr marL="0" indent="0">
              <a:lnSpc>
                <a:spcPct val="100000"/>
              </a:lnSpc>
              <a:buNone/>
            </a:pPr>
            <a:r>
              <a:rPr lang="el-GR" sz="2000" dirty="0"/>
              <a:t>Πράξεις όπως η ευγενική ομιλία, η σωματική υποστήριξη των ηλικιωμένων και η επίδειξη υπομονής αποτελούν σημαντικά μέρη της πίστης. Οι Μουσουλμάνοι πιστεύουν ότι η φροντίδα των ηλικιωμένων γονέων και παππούδων φέρνει ευλογίες.</a:t>
            </a:r>
            <a:endParaRPr lang="en-BG" sz="2000" dirty="0"/>
          </a:p>
        </p:txBody>
      </p:sp>
    </p:spTree>
    <p:extLst>
      <p:ext uri="{BB962C8B-B14F-4D97-AF65-F5344CB8AC3E}">
        <p14:creationId xmlns:p14="http://schemas.microsoft.com/office/powerpoint/2010/main" val="22905274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4065D9BE-A58D-6E8A-D4A2-5056F3C5E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FEF3DA-8293-2DB6-7F8C-09758F7B7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854" y="754704"/>
            <a:ext cx="7352270" cy="1185307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l-GR" sz="3100" dirty="0"/>
              <a:t>Σεβασμός και φροντίδα για τους ηλικιωμένους σε διαφορετικές θρησκείες</a:t>
            </a:r>
            <a:endParaRPr lang="en-BG" sz="3100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745E793-BC99-8991-71CD-53FFBB6A8F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11156260" cy="149279"/>
          </a:xfrm>
          <a:custGeom>
            <a:avLst/>
            <a:gdLst>
              <a:gd name="connsiteX0" fmla="*/ 0 w 11156260"/>
              <a:gd name="connsiteY0" fmla="*/ 0 h 149279"/>
              <a:gd name="connsiteX1" fmla="*/ 11156260 w 11156260"/>
              <a:gd name="connsiteY1" fmla="*/ 0 h 149279"/>
              <a:gd name="connsiteX2" fmla="*/ 11156260 w 11156260"/>
              <a:gd name="connsiteY2" fmla="*/ 149279 h 149279"/>
              <a:gd name="connsiteX3" fmla="*/ 0 w 11156260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56260" h="149279">
                <a:moveTo>
                  <a:pt x="0" y="0"/>
                </a:moveTo>
                <a:lnTo>
                  <a:pt x="11156260" y="0"/>
                </a:lnTo>
                <a:lnTo>
                  <a:pt x="11156260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A3C923-5297-38C6-3885-E1488E8149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778" y="2037347"/>
            <a:ext cx="7216346" cy="459823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l-GR" sz="2000" dirty="0"/>
              <a:t>Η εβραϊκή παράδοση διδάσκει ότι οι ηλικιωμένοι αξίζουν αξιοπρέπεια και τιμή επειδή κουβαλούν την ιστορία και τη σοφία του εβραϊκού λαού. </a:t>
            </a:r>
            <a:endParaRPr lang="en-US" sz="2000" dirty="0"/>
          </a:p>
          <a:p>
            <a:pPr marL="0" indent="0">
              <a:lnSpc>
                <a:spcPct val="100000"/>
              </a:lnSpc>
              <a:buNone/>
            </a:pPr>
            <a:r>
              <a:rPr lang="el-GR" sz="2000" dirty="0"/>
              <a:t>Πολλές εβραϊκές κοινότητες έχουν ειδικά προγράμματα όπου εθελοντές επισκέπτονται ηλικιωμένους, τους φέρνουν γεύματα και διασφαλίζουν ότι έχουν όλα όσα χρειάζονται για να ζήσουν άνετα.</a:t>
            </a:r>
          </a:p>
          <a:p>
            <a:pPr>
              <a:lnSpc>
                <a:spcPct val="100000"/>
              </a:lnSpc>
            </a:pPr>
            <a:endParaRPr lang="el-GR" sz="2000" dirty="0"/>
          </a:p>
          <a:p>
            <a:pPr>
              <a:lnSpc>
                <a:spcPct val="100000"/>
              </a:lnSpc>
            </a:pPr>
            <a:r>
              <a:rPr lang="el-GR" sz="2000" dirty="0"/>
              <a:t>Στον Βουδισμό, ο σεβασμός προς τους ηλικιωμένους συνδέεται βαθιά με την ευγνωμοσύνη για όλα όσα μας έχουν προσφέρει σε όλη μας τη ζωή. Οι ηλικιωμένοι </a:t>
            </a:r>
            <a:r>
              <a:rPr lang="el-GR" sz="2000" dirty="0" err="1"/>
              <a:t>τιμούνται</a:t>
            </a:r>
            <a:r>
              <a:rPr lang="el-GR" sz="2000" dirty="0"/>
              <a:t> για την καθοδήγηση και την υποστήριξη που έχουν παράσχει. </a:t>
            </a:r>
            <a:endParaRPr lang="en-US" sz="2000" dirty="0"/>
          </a:p>
          <a:p>
            <a:pPr marL="0" indent="0">
              <a:lnSpc>
                <a:spcPct val="100000"/>
              </a:lnSpc>
              <a:buNone/>
            </a:pPr>
            <a:r>
              <a:rPr lang="el-GR" sz="2000" dirty="0"/>
              <a:t>Οι ναοί και οι βουδιστικές κοινότητες συχνά διοργανώνουν δραστηριότητες για ηλικιωμένους.</a:t>
            </a:r>
            <a:endParaRPr lang="en-BG" sz="2000" dirty="0"/>
          </a:p>
        </p:txBody>
      </p:sp>
      <p:pic>
        <p:nvPicPr>
          <p:cNvPr id="7" name="Picture 6" descr="Old women posing together">
            <a:extLst>
              <a:ext uri="{FF2B5EF4-FFF2-40B4-BE49-F238E27FC236}">
                <a16:creationId xmlns:a16="http://schemas.microsoft.com/office/drawing/2014/main" id="{9B4A6645-C8A5-77D7-BA86-0A29F01D2F0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864"/>
          <a:stretch>
            <a:fillRect/>
          </a:stretch>
        </p:blipFill>
        <p:spPr>
          <a:xfrm>
            <a:off x="7614679" y="976157"/>
            <a:ext cx="4056402" cy="2596600"/>
          </a:xfrm>
          <a:prstGeom prst="rect">
            <a:avLst/>
          </a:prstGeom>
        </p:spPr>
      </p:pic>
      <p:pic>
        <p:nvPicPr>
          <p:cNvPr id="5" name="Picture 4" descr="Passing bread during Hanukkah">
            <a:extLst>
              <a:ext uri="{FF2B5EF4-FFF2-40B4-BE49-F238E27FC236}">
                <a16:creationId xmlns:a16="http://schemas.microsoft.com/office/drawing/2014/main" id="{192D0243-D4D7-40A9-1FD1-6F7FEB92F8E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260" b="567"/>
          <a:stretch>
            <a:fillRect/>
          </a:stretch>
        </p:blipFill>
        <p:spPr>
          <a:xfrm>
            <a:off x="7614680" y="3778120"/>
            <a:ext cx="4056402" cy="2576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170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CD0D193-B981-FE7D-7D46-D739C7E5B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6AEDC6-59B4-8F61-A0E5-873FD67B8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5177" y="745235"/>
            <a:ext cx="6529502" cy="947642"/>
          </a:xfrm>
        </p:spPr>
        <p:txBody>
          <a:bodyPr>
            <a:normAutofit fontScale="90000"/>
          </a:bodyPr>
          <a:lstStyle/>
          <a:p>
            <a:pPr algn="ctr">
              <a:lnSpc>
                <a:spcPct val="90000"/>
              </a:lnSpc>
            </a:pPr>
            <a:r>
              <a:rPr lang="el-GR" sz="3100" dirty="0"/>
              <a:t>Σεβασμός και φροντίδα για τους ηλικιωμένους σε διαφορετικές θρησκείες</a:t>
            </a:r>
            <a:endParaRPr lang="en-BG" sz="3100" dirty="0"/>
          </a:p>
        </p:txBody>
      </p:sp>
      <p:pic>
        <p:nvPicPr>
          <p:cNvPr id="4" name="Picture 3" descr="Girl talking with woman">
            <a:extLst>
              <a:ext uri="{FF2B5EF4-FFF2-40B4-BE49-F238E27FC236}">
                <a16:creationId xmlns:a16="http://schemas.microsoft.com/office/drawing/2014/main" id="{3EED6C2E-31A7-A6C6-3B56-DEEA98542F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2" b="17343"/>
          <a:stretch>
            <a:fillRect/>
          </a:stretch>
        </p:blipFill>
        <p:spPr>
          <a:xfrm>
            <a:off x="517870" y="508090"/>
            <a:ext cx="5057307" cy="2779776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14435763-D116-E6B0-3992-6801EF0F0F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43314" y="508090"/>
            <a:ext cx="5230368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Happy family standing in front of a house">
            <a:extLst>
              <a:ext uri="{FF2B5EF4-FFF2-40B4-BE49-F238E27FC236}">
                <a16:creationId xmlns:a16="http://schemas.microsoft.com/office/drawing/2014/main" id="{39864A0F-216D-0434-CEA1-2BA8165AC99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010" r="-2" b="13643"/>
          <a:stretch>
            <a:fillRect/>
          </a:stretch>
        </p:blipFill>
        <p:spPr>
          <a:xfrm>
            <a:off x="517870" y="3566160"/>
            <a:ext cx="5057307" cy="277977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E7FFC9-E7C4-EF3C-A5D8-57D2A14ADF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0441" y="1780744"/>
            <a:ext cx="6104238" cy="423156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l-GR" sz="2000" dirty="0"/>
              <a:t>Στην ινδουιστική κουλτούρα, οι πρεσβύτεροι κατέχουν μια σεβαστή θέση μέσα στην οικογένεια και θεωρούνται πηγές γνώσης και πνευματικής καθοδήγησης. </a:t>
            </a:r>
            <a:endParaRPr lang="en-US" sz="2000" dirty="0"/>
          </a:p>
          <a:p>
            <a:pPr marL="0" indent="0">
              <a:lnSpc>
                <a:spcPct val="100000"/>
              </a:lnSpc>
              <a:buNone/>
            </a:pPr>
            <a:r>
              <a:rPr lang="el-GR" sz="2000" dirty="0"/>
              <a:t>Στα παραδοσιακά ινδουιστικά σπίτια, τα ηλικιωμένα μέλη της οικογένειας συχνά κάθονται στην πιο άνετη θέση, </a:t>
            </a:r>
            <a:r>
              <a:rPr lang="el-GR" sz="2000" dirty="0" err="1"/>
              <a:t>σερβίρεται</a:t>
            </a:r>
            <a:r>
              <a:rPr lang="el-GR" sz="2000" dirty="0"/>
              <a:t> πρώτα το φαγητό και συμβουλεύονται πριν λάβουν σημαντικές οικογενειακές αποφάσεις.</a:t>
            </a:r>
            <a:endParaRPr lang="en-US" sz="2000" dirty="0"/>
          </a:p>
          <a:p>
            <a:pPr marL="0" indent="0">
              <a:lnSpc>
                <a:spcPct val="100000"/>
              </a:lnSpc>
              <a:buNone/>
            </a:pPr>
            <a:endParaRPr lang="el-GR" sz="2000" dirty="0"/>
          </a:p>
          <a:p>
            <a:pPr>
              <a:lnSpc>
                <a:spcPct val="100000"/>
              </a:lnSpc>
            </a:pPr>
            <a:r>
              <a:rPr lang="el-GR" sz="2000" dirty="0"/>
              <a:t>Παρόλο που αυτές οι θρησκείες έχουν διαφορετικές πεποιθήσεις και πρακτικές, όλες μοιράζονται την ίδια σημαντική αξία: η μεταχείριση των ηλικιωμένων με σεβασμό, καλοσύνη και αγάπη είναι απαραίτητη για να ζήσει κανείς μια καλή και ουσιαστική ζωή.</a:t>
            </a:r>
            <a:endParaRPr lang="en-BG" sz="2000" dirty="0"/>
          </a:p>
        </p:txBody>
      </p:sp>
    </p:spTree>
    <p:extLst>
      <p:ext uri="{BB962C8B-B14F-4D97-AF65-F5344CB8AC3E}">
        <p14:creationId xmlns:p14="http://schemas.microsoft.com/office/powerpoint/2010/main" val="8955148"/>
      </p:ext>
    </p:extLst>
  </p:cSld>
  <p:clrMapOvr>
    <a:masterClrMapping/>
  </p:clrMapOvr>
</p:sld>
</file>

<file path=ppt/theme/theme1.xml><?xml version="1.0" encoding="utf-8"?>
<a:theme xmlns:a="http://schemas.openxmlformats.org/drawingml/2006/main" name="GestaltVTI">
  <a:themeElements>
    <a:clrScheme name="Gestalt">
      <a:dk1>
        <a:srgbClr val="000000"/>
      </a:dk1>
      <a:lt1>
        <a:sysClr val="window" lastClr="FFFFFF"/>
      </a:lt1>
      <a:dk2>
        <a:srgbClr val="262626"/>
      </a:dk2>
      <a:lt2>
        <a:srgbClr val="F7F7F7"/>
      </a:lt2>
      <a:accent1>
        <a:srgbClr val="EBA000"/>
      </a:accent1>
      <a:accent2>
        <a:srgbClr val="00BAC8"/>
      </a:accent2>
      <a:accent3>
        <a:srgbClr val="E64823"/>
      </a:accent3>
      <a:accent4>
        <a:srgbClr val="4D5AFF"/>
      </a:accent4>
      <a:accent5>
        <a:srgbClr val="FE5D21"/>
      </a:accent5>
      <a:accent6>
        <a:srgbClr val="00C777"/>
      </a:accent6>
      <a:hlink>
        <a:srgbClr val="2998E3"/>
      </a:hlink>
      <a:folHlink>
        <a:srgbClr val="939393"/>
      </a:folHlink>
    </a:clrScheme>
    <a:fontScheme name="Gestalt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estaltVTI" id="{4F87C71D-53D1-4B71-BF97-FD0EA4B25665}" vid="{A110AFC4-8D8A-4C02-8885-7BA370B379B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555</Words>
  <Application>Microsoft Macintosh PowerPoint</Application>
  <PresentationFormat>Widescreen</PresentationFormat>
  <Paragraphs>40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Bierstadt</vt:lpstr>
      <vt:lpstr>GestaltVTI</vt:lpstr>
      <vt:lpstr>Υποστηρίζω τους άλλους</vt:lpstr>
      <vt:lpstr>Σεβασμός και φροντίδα για τους ηλικιωμένους </vt:lpstr>
      <vt:lpstr>Σεβασμός και φροντίδα για τους ηλικιωμένους </vt:lpstr>
      <vt:lpstr>Πώς μπορούμε να δείξουμε σεβασμό και φροντίδα στους ηλικιωμένους</vt:lpstr>
      <vt:lpstr>Γιατί είναι σημαντικό να δείχνουμε σεβασμό και φροντίδα</vt:lpstr>
      <vt:lpstr>Σεβασμός και φροντίδα για τους ηλικιωμένους σε διαφορετικές θρησκείες </vt:lpstr>
      <vt:lpstr>Σεβασμός και φροντίδα για τους ηλικιωμένους σε διαφορετικές θρησκείες</vt:lpstr>
      <vt:lpstr>Σεβασμός και φροντίδα για τους ηλικιωμένους σε διαφορετικές θρησκείες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Ekaterina Tomova</dc:creator>
  <cp:lastModifiedBy>Ekaterina Tomova</cp:lastModifiedBy>
  <cp:revision>1</cp:revision>
  <dcterms:created xsi:type="dcterms:W3CDTF">2025-11-16T09:17:39Z</dcterms:created>
  <dcterms:modified xsi:type="dcterms:W3CDTF">2025-11-16T10:14:32Z</dcterms:modified>
</cp:coreProperties>
</file>