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71" r:id="rId6"/>
    <p:sldId id="267" r:id="rId7"/>
    <p:sldId id="260" r:id="rId8"/>
    <p:sldId id="261" r:id="rId9"/>
    <p:sldId id="262" r:id="rId10"/>
    <p:sldId id="263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1"/>
  </p:normalViewPr>
  <p:slideViewPr>
    <p:cSldViewPr snapToGrid="0">
      <p:cViewPr varScale="1">
        <p:scale>
          <a:sx n="103" d="100"/>
          <a:sy n="103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BB1C-FA70-EFE1-019A-7FB25C704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998B8-367A-231D-002F-7BCBC58EF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7B7BE-7E6E-553B-BB1D-61194E1EE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DFA6F-C14C-0E3F-49EC-8FF06375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01BA5-B1AE-0F66-E421-80EB2F4B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95929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0823-8B07-1CE9-FD2F-886F4022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85E23-3FEB-8DA2-730C-B63C486B8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B2782-59F2-F085-AF6C-B9164C75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E67A3-8F82-8962-029D-50EF4512A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9F76C-44B7-53DF-11DB-C49EFEF9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3015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D6CB4-C8A6-2A3A-CB5A-E0650BC75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14F88-8B77-3FEA-E4F9-C27FC8FD4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1D641-5E59-1BCE-573B-D450E3C1D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D846F-1304-E397-0552-C8BB12BB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5F792-40A9-7F09-AA48-44B3282A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34774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86D6A-FED0-5DF1-FABE-895DF5E3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11C62-6B06-6F9C-75F3-8D33F59A4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ACA8E-0BC1-81D5-DCD8-C10655ACC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E4C68-4A64-8259-E7AD-01246DC1C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C5B83-21A8-BCD7-10B6-BE1371A0F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95EE9-397A-32C1-4520-CFCC4478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75338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999EA-494C-6C11-D837-AB17CE92E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E5F4A-318D-F152-35AB-87C362211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A6582-7EA4-ECED-9C92-761713F18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3E7F0-8BB4-5E0D-38EC-71956943F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548E22-2885-F24F-E073-8099219D4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787439-1F1F-9F02-07E1-0B741CF71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DA9FF-C765-B5F9-1AFE-9A1715A7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99DB55-8381-E904-9E89-4C928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85107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AAD3-0E1A-6E7D-DE2B-BC2B835C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AACD9-8459-3C4F-7314-7B794B4E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E3531-18AD-B8A6-902A-D8A2B865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32325-4663-A9BD-1163-9D0C05E2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1309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0D6DDD-364A-D3E2-EC2C-715648A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D148B-0DA7-EC5D-2549-DE88DADA6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23DED-BA6C-7FB2-472F-2E72E007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92827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C221-3EFF-5921-4AB6-23949E2F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DEC8F-2954-287D-F970-A66B77978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1A685-6457-D8A3-13ED-B23AE374C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E1377-71C3-5FA1-8EE6-92D3E501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A8A16F-3B91-0B0C-0063-D76E0241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4C8D2-40E9-D934-A01D-7C2A63A0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21116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A1EC-AB30-DFA5-96BB-8E9C58EF0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FD3E6C-4BB8-1B44-3A6C-67CCCB2BE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33FAB-3D77-DEE1-262C-3240B17C0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268F5-CBD2-7C87-8E2B-E1A12C1AC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4F868-69D1-182D-FE02-FBC94227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4AAB2-D2EB-89CE-1C0C-B357BCD9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7468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08BA3-10A0-8159-6203-EE0188CEB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C6383-F1CE-B3C1-8C54-72C583D93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C5203-A3B8-8741-228C-E1A9072A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35BD2-ECBE-BF2F-B2BA-8A60E52A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E8DD0-37B9-7846-ED15-1E0FDC51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605816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BA76A2-6599-445D-A414-4B2A2B82F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79CDA-E5C4-58B1-1302-BB81BD566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99F41-6108-1F42-3FAD-E81DF5E49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764F-4E01-EE00-EEBD-02F30549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82BE6-D441-10E6-6E6D-8C2896C53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03180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C130F1-6062-14D7-F2B9-48A90AD40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4F2FE-A03E-D34F-3F5D-BA3213A2D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360B8-E52B-F6C0-9F3E-E5E31A791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107BFC-6C31-9847-AAFA-EEAA48AE6727}" type="datetimeFigureOut">
              <a:rPr lang="en-BG" smtClean="0"/>
              <a:t>21.11.25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0BB41-E9E9-C11D-842A-45685978B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78866-6EF6-5109-652C-A59119885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E83C0F-8F9C-D943-9356-3E7BA230BA8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8640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74033-DF18-911F-4AC2-DBB289B8A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l-GR" sz="5400" dirty="0"/>
              <a:t>Υποστηρίζω τους άλλους</a:t>
            </a:r>
            <a:endParaRPr lang="en-BG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4BC2F-A65A-45E5-D124-59777D9C1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l-GR" dirty="0"/>
              <a:t>Φροντίδα για ζώα</a:t>
            </a:r>
            <a:endParaRPr lang="en-BG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og and cat cuddling together">
            <a:extLst>
              <a:ext uri="{FF2B5EF4-FFF2-40B4-BE49-F238E27FC236}">
                <a16:creationId xmlns:a16="http://schemas.microsoft.com/office/drawing/2014/main" id="{E7AF087C-B741-2859-0537-C581C4C820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72" r="1822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371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01A6A6-7D90-9AFA-DF44-D197DB6B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65125"/>
            <a:ext cx="4197097" cy="1938076"/>
          </a:xfrm>
        </p:spPr>
        <p:txBody>
          <a:bodyPr>
            <a:normAutofit/>
          </a:bodyPr>
          <a:lstStyle/>
          <a:p>
            <a:r>
              <a:rPr lang="el-GR" dirty="0"/>
              <a:t>Τα ζώα ως μέρος της φύσης</a:t>
            </a:r>
            <a:endParaRPr lang="en-BG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78224C5-1260-4E43-E25C-DE01B74C4C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482589"/>
            <a:ext cx="4197097" cy="369437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Τα ζώα ζουν σε πολλά διαφορετικά μέρη, όπως δάση, ωκεανούς και ερήμους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el-GR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Τα ζώα βοηθούν τη φύση με σημαντικούς τρόπους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kumimoji="0" lang="el-GR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l-GR" altLang="en-BG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Ορισμένα ζώα έχουν ειδικές ικανότητες</a:t>
            </a:r>
            <a:endParaRPr kumimoji="0" lang="en-BG" altLang="en-BG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Camel in a desert">
            <a:extLst>
              <a:ext uri="{FF2B5EF4-FFF2-40B4-BE49-F238E27FC236}">
                <a16:creationId xmlns:a16="http://schemas.microsoft.com/office/drawing/2014/main" id="{4AEDF7AB-7304-11AE-2A39-6C4AE5905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20" r="-1" b="7234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7" name="Picture 6" descr="Polar bear family">
            <a:extLst>
              <a:ext uri="{FF2B5EF4-FFF2-40B4-BE49-F238E27FC236}">
                <a16:creationId xmlns:a16="http://schemas.microsoft.com/office/drawing/2014/main" id="{4EFA7CA0-B3B8-517D-55F9-B6E5573B5F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44" b="2810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737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EDF768-F501-BC13-94CD-8A6C52420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34720" cy="1716255"/>
          </a:xfrm>
        </p:spPr>
        <p:txBody>
          <a:bodyPr anchor="b">
            <a:normAutofit/>
          </a:bodyPr>
          <a:lstStyle/>
          <a:p>
            <a:r>
              <a:rPr lang="el-GR" dirty="0"/>
              <a:t>Τα ζώα ως μέρος της φύσης</a:t>
            </a:r>
            <a:endParaRPr lang="en-BG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urple butterfly">
            <a:extLst>
              <a:ext uri="{FF2B5EF4-FFF2-40B4-BE49-F238E27FC236}">
                <a16:creationId xmlns:a16="http://schemas.microsoft.com/office/drawing/2014/main" id="{6BE54E09-30FE-639F-ADCB-ADFA57F4B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629"/>
          <a:stretch>
            <a:fillRect/>
          </a:stretch>
        </p:blipFill>
        <p:spPr>
          <a:xfrm>
            <a:off x="279143" y="299508"/>
            <a:ext cx="5221625" cy="3010397"/>
          </a:xfrm>
          <a:prstGeom prst="rect">
            <a:avLst/>
          </a:prstGeom>
        </p:spPr>
      </p:pic>
      <p:pic>
        <p:nvPicPr>
          <p:cNvPr id="7" name="Picture 6" descr="Humpback whale jumping">
            <a:extLst>
              <a:ext uri="{FF2B5EF4-FFF2-40B4-BE49-F238E27FC236}">
                <a16:creationId xmlns:a16="http://schemas.microsoft.com/office/drawing/2014/main" id="{589D4758-7D2F-595F-2585-F1168C831C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6"/>
          <a:stretch>
            <a:fillRect/>
          </a:stretch>
        </p:blipFill>
        <p:spPr>
          <a:xfrm>
            <a:off x="279143" y="3548095"/>
            <a:ext cx="5221625" cy="30103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9F93E-3D0C-27FA-EF65-7067E6CB2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Υπάρχουν εκατομμύρια είδη ζώων στη Γη, από μικροσκοπικά έντομα μέχρι τεράστιες μπλε φάλαινες</a:t>
            </a:r>
            <a:endParaRPr lang="en-US" altLang="en-BG" sz="20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l-GR" altLang="en-BG" sz="20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Πολλά είδη ζώων δεν έχουν καν ανακαλυφθεί ακόμη</a:t>
            </a:r>
            <a:endParaRPr lang="en-US" altLang="en-BG" sz="20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lang="el-GR" altLang="en-BG" sz="20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</a:rPr>
              <a:t>Πρέπει να προστατεύσουμε όλα τα ζώα και τα σπίτια τους</a:t>
            </a:r>
            <a:endParaRPr lang="en-BG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04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0AC281-9345-795C-A920-4C331E16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52" y="429768"/>
            <a:ext cx="4468948" cy="1642533"/>
          </a:xfrm>
        </p:spPr>
        <p:txBody>
          <a:bodyPr anchor="b">
            <a:noAutofit/>
          </a:bodyPr>
          <a:lstStyle/>
          <a:p>
            <a:pPr algn="ctr"/>
            <a:r>
              <a:rPr lang="el-GR" sz="4000" dirty="0"/>
              <a:t>Πώς μπορούμε να φροντίσουμε τα ζώα</a:t>
            </a:r>
            <a:endParaRPr lang="en-BG" sz="4000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sX0" fmla="*/ 0 w 3877056"/>
              <a:gd name="csY0" fmla="*/ 0 h 18288"/>
              <a:gd name="csX1" fmla="*/ 723717 w 3877056"/>
              <a:gd name="csY1" fmla="*/ 0 h 18288"/>
              <a:gd name="csX2" fmla="*/ 1447434 w 3877056"/>
              <a:gd name="csY2" fmla="*/ 0 h 18288"/>
              <a:gd name="csX3" fmla="*/ 1977299 w 3877056"/>
              <a:gd name="csY3" fmla="*/ 0 h 18288"/>
              <a:gd name="csX4" fmla="*/ 2623475 w 3877056"/>
              <a:gd name="csY4" fmla="*/ 0 h 18288"/>
              <a:gd name="csX5" fmla="*/ 3192109 w 3877056"/>
              <a:gd name="csY5" fmla="*/ 0 h 18288"/>
              <a:gd name="csX6" fmla="*/ 3877056 w 3877056"/>
              <a:gd name="csY6" fmla="*/ 0 h 18288"/>
              <a:gd name="csX7" fmla="*/ 3877056 w 3877056"/>
              <a:gd name="csY7" fmla="*/ 18288 h 18288"/>
              <a:gd name="csX8" fmla="*/ 3230880 w 3877056"/>
              <a:gd name="csY8" fmla="*/ 18288 h 18288"/>
              <a:gd name="csX9" fmla="*/ 2662245 w 3877056"/>
              <a:gd name="csY9" fmla="*/ 18288 h 18288"/>
              <a:gd name="csX10" fmla="*/ 2016069 w 3877056"/>
              <a:gd name="csY10" fmla="*/ 18288 h 18288"/>
              <a:gd name="csX11" fmla="*/ 1408664 w 3877056"/>
              <a:gd name="csY11" fmla="*/ 18288 h 18288"/>
              <a:gd name="csX12" fmla="*/ 840029 w 3877056"/>
              <a:gd name="csY12" fmla="*/ 18288 h 18288"/>
              <a:gd name="csX13" fmla="*/ 0 w 3877056"/>
              <a:gd name="csY13" fmla="*/ 18288 h 18288"/>
              <a:gd name="csX14" fmla="*/ 0 w 3877056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7F9EB-1EBE-8672-5683-E7B6FFA21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3" y="2706624"/>
            <a:ext cx="4468948" cy="379945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Η φροντίδα των ζώων σημαίνει ότι τα διατηρούμε ασφαλή, υγιή και άνετα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l-GR" altLang="en-BG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Για τα κατοικίδια: καλό φαγητό και καθαρό νερό, επισκέψεις σε κτηνίατρο, καθαρός χώρος διαβίωσης και χρόνος μαζί τους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el-GR" altLang="en-BG" sz="20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Για τα άγρια ​​ζώα: προστατεύστε τα ενδιαιτήματά τους, μην τα ενοχλείτε και διατηρήστε το περιβάλλον καθαρό</a:t>
            </a:r>
            <a:endParaRPr lang="en-BG" sz="2000" dirty="0"/>
          </a:p>
        </p:txBody>
      </p:sp>
      <p:pic>
        <p:nvPicPr>
          <p:cNvPr id="9" name="Picture 8" descr="Quizzical burrowing owl looking forward">
            <a:extLst>
              <a:ext uri="{FF2B5EF4-FFF2-40B4-BE49-F238E27FC236}">
                <a16:creationId xmlns:a16="http://schemas.microsoft.com/office/drawing/2014/main" id="{F7F98F5C-EE72-13B1-9402-63FFC1339C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9" r="37780"/>
          <a:stretch>
            <a:fillRect/>
          </a:stretch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7" name="Picture 6" descr="Two zebras hugging">
            <a:extLst>
              <a:ext uri="{FF2B5EF4-FFF2-40B4-BE49-F238E27FC236}">
                <a16:creationId xmlns:a16="http://schemas.microsoft.com/office/drawing/2014/main" id="{8020022B-CD0E-7B1D-98D7-14BE31EAC7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97" r="20482" b="4"/>
          <a:stretch>
            <a:fillRect/>
          </a:stretch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11" name="Picture 10" descr="Meerkat family on lookout">
            <a:extLst>
              <a:ext uri="{FF2B5EF4-FFF2-40B4-BE49-F238E27FC236}">
                <a16:creationId xmlns:a16="http://schemas.microsoft.com/office/drawing/2014/main" id="{2AFD1F36-1DE2-B670-F575-DBAD4FB70C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72" r="9454" b="-2"/>
          <a:stretch>
            <a:fillRect/>
          </a:stretch>
        </p:blipFill>
        <p:spPr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pic>
        <p:nvPicPr>
          <p:cNvPr id="5" name="Picture 4" descr="A cat and golden retriever laying down">
            <a:extLst>
              <a:ext uri="{FF2B5EF4-FFF2-40B4-BE49-F238E27FC236}">
                <a16:creationId xmlns:a16="http://schemas.microsoft.com/office/drawing/2014/main" id="{08956C19-013D-683E-2072-D914CF715C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43" r="-4" b="2552"/>
          <a:stretch>
            <a:fillRect/>
          </a:stretch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4249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F500E-25CD-0AE7-7C41-D13DCA474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550" y="-1"/>
            <a:ext cx="4802249" cy="2412882"/>
          </a:xfrm>
        </p:spPr>
        <p:txBody>
          <a:bodyPr anchor="b">
            <a:normAutofit/>
          </a:bodyPr>
          <a:lstStyle/>
          <a:p>
            <a:r>
              <a:rPr lang="el-GR" sz="4000" dirty="0"/>
              <a:t>Πώς μπορούμε να φροντίσουμε τα ζώα</a:t>
            </a:r>
            <a:endParaRPr lang="en-BG" sz="4000" dirty="0"/>
          </a:p>
        </p:txBody>
      </p:sp>
      <p:pic>
        <p:nvPicPr>
          <p:cNvPr id="4" name="Picture 3" descr="Dog in the outdoors">
            <a:extLst>
              <a:ext uri="{FF2B5EF4-FFF2-40B4-BE49-F238E27FC236}">
                <a16:creationId xmlns:a16="http://schemas.microsoft.com/office/drawing/2014/main" id="{0F7985A3-B5E4-D98C-BA14-8CB7FBCA22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80" r="15805" b="-2"/>
          <a:stretch>
            <a:fillRect/>
          </a:stretch>
        </p:blipFill>
        <p:spPr>
          <a:xfrm>
            <a:off x="-1" y="10"/>
            <a:ext cx="3003123" cy="3892380"/>
          </a:xfrm>
          <a:prstGeom prst="rect">
            <a:avLst/>
          </a:prstGeom>
        </p:spPr>
      </p:pic>
      <p:pic>
        <p:nvPicPr>
          <p:cNvPr id="5" name="Picture 4" descr="Cat jumping in the grass">
            <a:extLst>
              <a:ext uri="{FF2B5EF4-FFF2-40B4-BE49-F238E27FC236}">
                <a16:creationId xmlns:a16="http://schemas.microsoft.com/office/drawing/2014/main" id="{F33627C9-CB80-D158-E25D-A191F0A662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64" r="13865" b="-2"/>
          <a:stretch>
            <a:fillRect/>
          </a:stretch>
        </p:blipFill>
        <p:spPr>
          <a:xfrm>
            <a:off x="3180257" y="10"/>
            <a:ext cx="3016307" cy="2785935"/>
          </a:xfrm>
          <a:prstGeom prst="rect">
            <a:avLst/>
          </a:prstGeom>
        </p:spPr>
      </p:pic>
      <p:pic>
        <p:nvPicPr>
          <p:cNvPr id="9" name="Picture 8" descr="Chickens roaming on grass">
            <a:extLst>
              <a:ext uri="{FF2B5EF4-FFF2-40B4-BE49-F238E27FC236}">
                <a16:creationId xmlns:a16="http://schemas.microsoft.com/office/drawing/2014/main" id="{8E09DA5C-E408-A6FA-6AB3-A0E21C2104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152" r="5962" b="3"/>
          <a:stretch>
            <a:fillRect/>
          </a:stretch>
        </p:blipFill>
        <p:spPr>
          <a:xfrm>
            <a:off x="-1" y="4079988"/>
            <a:ext cx="3003123" cy="2778013"/>
          </a:xfrm>
          <a:prstGeom prst="rect">
            <a:avLst/>
          </a:prstGeom>
        </p:spPr>
      </p:pic>
      <p:pic>
        <p:nvPicPr>
          <p:cNvPr id="7" name="Picture 6" descr="Cows eating from trough">
            <a:extLst>
              <a:ext uri="{FF2B5EF4-FFF2-40B4-BE49-F238E27FC236}">
                <a16:creationId xmlns:a16="http://schemas.microsoft.com/office/drawing/2014/main" id="{C595304B-7CB7-3D90-3115-8397718230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922" r="24457"/>
          <a:stretch>
            <a:fillRect/>
          </a:stretch>
        </p:blipFill>
        <p:spPr>
          <a:xfrm>
            <a:off x="3180257" y="2957665"/>
            <a:ext cx="3016307" cy="390033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BF6F1-9DE9-6FAB-E903-B97B5267F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1550" y="2957665"/>
            <a:ext cx="5446861" cy="3535210"/>
          </a:xfrm>
        </p:spPr>
        <p:txBody>
          <a:bodyPr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Για τα αδέσποτα ζώα: τροφή, μερικές φορές φάρμακα, και βεβαιωθείτε ότι έχουν καθαρό νερό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n-BG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Ζώα φάρμας: αρκετός χώρος για να κινούνται, καθαρά καταφύγια, φρέσκο ​​φαγητό και νερό κάθε μέρα, προστασία από ακραία καιρικά φαινόμενα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altLang="en-BG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n-BG" sz="2000" dirty="0">
                <a:latin typeface="Arial" panose="020B0604020202020204" pitchFamily="34" charset="0"/>
              </a:rPr>
              <a:t>Μπορούμε να υποστηρίξουμε καταφύγια ζώων, φυσικά καταφύγια ή οργανισμούς που προστατεύουν τα άγρια ​​ζώα</a:t>
            </a:r>
            <a:endParaRPr lang="en-BG" sz="2000" dirty="0"/>
          </a:p>
          <a:p>
            <a:endParaRPr lang="en-BG" sz="1700" dirty="0"/>
          </a:p>
        </p:txBody>
      </p:sp>
    </p:spTree>
    <p:extLst>
      <p:ext uri="{BB962C8B-B14F-4D97-AF65-F5344CB8AC3E}">
        <p14:creationId xmlns:p14="http://schemas.microsoft.com/office/powerpoint/2010/main" val="377892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8987E-D1C9-BB5D-8A8F-8438099CD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82" y="456345"/>
            <a:ext cx="3111690" cy="3556097"/>
          </a:xfrm>
        </p:spPr>
        <p:txBody>
          <a:bodyPr anchor="b">
            <a:normAutofit/>
          </a:bodyPr>
          <a:lstStyle/>
          <a:p>
            <a:pPr algn="r"/>
            <a:r>
              <a:rPr lang="el-GR" sz="4000" dirty="0">
                <a:solidFill>
                  <a:srgbClr val="FFFFFF"/>
                </a:solidFill>
              </a:rPr>
              <a:t>Τρόποι για να είστε ευγενικοί με τα ζώα</a:t>
            </a:r>
            <a:endParaRPr lang="en-BG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C509E-071A-0109-EE11-6603C5178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257" y="511388"/>
            <a:ext cx="4037839" cy="6111833"/>
          </a:xfrm>
        </p:spPr>
        <p:txBody>
          <a:bodyPr anchor="ctr">
            <a:normAutofit fontScale="92500"/>
          </a:bodyPr>
          <a:lstStyle/>
          <a:p>
            <a:r>
              <a:rPr lang="el-GR" sz="2000" dirty="0"/>
              <a:t>Μπορούμε να δείξουμε καλοσύνη: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μην φωνάζουμε ή να μην χτυπάμε τα ζώα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τα χειριζόμαστε απαλά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τους δίνουμε χώρο όταν είναι φοβισμένα ή κουρασμένα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μην τα πειράζουμε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μην κρατάμε άγρια ​​ζώα ως κατοικίδια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l-GR" sz="2000" dirty="0"/>
              <a:t>- Να μην τα βλάπτουμε ποτέ για ψυχαγωγία</a:t>
            </a:r>
            <a:endParaRPr lang="en-BG" sz="2000" dirty="0"/>
          </a:p>
        </p:txBody>
      </p:sp>
      <p:pic>
        <p:nvPicPr>
          <p:cNvPr id="5" name="Picture 4" descr="Person standing close to shorn sheep eating grass in pasture, with palm held to furthest sheep’s mouth">
            <a:extLst>
              <a:ext uri="{FF2B5EF4-FFF2-40B4-BE49-F238E27FC236}">
                <a16:creationId xmlns:a16="http://schemas.microsoft.com/office/drawing/2014/main" id="{68D7D6D2-041F-58B5-B49D-5D6A19E853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7" r="-1" b="8057"/>
          <a:stretch>
            <a:fillRect/>
          </a:stretch>
        </p:blipFill>
        <p:spPr>
          <a:xfrm>
            <a:off x="8331957" y="-10140"/>
            <a:ext cx="3860043" cy="2311316"/>
          </a:xfrm>
          <a:prstGeom prst="rect">
            <a:avLst/>
          </a:prstGeom>
        </p:spPr>
      </p:pic>
      <p:pic>
        <p:nvPicPr>
          <p:cNvPr id="7" name="Picture 6" descr="Vet wearing stethoscope around neck, leaning over cat on table, holding instrument on top of cat’s fur">
            <a:extLst>
              <a:ext uri="{FF2B5EF4-FFF2-40B4-BE49-F238E27FC236}">
                <a16:creationId xmlns:a16="http://schemas.microsoft.com/office/drawing/2014/main" id="{38026D3A-04F9-8316-9B68-7FA5D74CCD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7803"/>
          <a:stretch>
            <a:fillRect/>
          </a:stretch>
        </p:blipFill>
        <p:spPr>
          <a:xfrm>
            <a:off x="8331957" y="4571454"/>
            <a:ext cx="3860043" cy="2286543"/>
          </a:xfrm>
          <a:prstGeom prst="rect">
            <a:avLst/>
          </a:prstGeom>
        </p:spPr>
      </p:pic>
      <p:pic>
        <p:nvPicPr>
          <p:cNvPr id="9" name="Picture 8" descr="Person and dog on snowy trail">
            <a:extLst>
              <a:ext uri="{FF2B5EF4-FFF2-40B4-BE49-F238E27FC236}">
                <a16:creationId xmlns:a16="http://schemas.microsoft.com/office/drawing/2014/main" id="{C6413D33-6A0C-1BC8-F72D-FF953E5989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" b="10221"/>
          <a:stretch>
            <a:fillRect/>
          </a:stretch>
        </p:blipFill>
        <p:spPr>
          <a:xfrm>
            <a:off x="8331957" y="2294552"/>
            <a:ext cx="3860043" cy="231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6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aterfall and rock formations">
            <a:extLst>
              <a:ext uri="{FF2B5EF4-FFF2-40B4-BE49-F238E27FC236}">
                <a16:creationId xmlns:a16="http://schemas.microsoft.com/office/drawing/2014/main" id="{1A7021D9-CCED-78E8-8514-F4262EB1E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3" r="5308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630C14-A31B-C497-3951-069779F57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36" y="365125"/>
            <a:ext cx="4413253" cy="1303037"/>
          </a:xfrm>
        </p:spPr>
        <p:txBody>
          <a:bodyPr>
            <a:normAutofit/>
          </a:bodyPr>
          <a:lstStyle/>
          <a:p>
            <a:r>
              <a:rPr lang="el-GR" sz="3400" dirty="0"/>
              <a:t>Γιατί είναι σημαντικό να φροντίζουμε τα ζώα</a:t>
            </a:r>
            <a:r>
              <a:rPr lang="en-US" sz="3400" dirty="0"/>
              <a:t>?</a:t>
            </a:r>
            <a:endParaRPr lang="en-BG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02725-10EE-7224-0512-F3A6857CD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35" y="1853434"/>
            <a:ext cx="4413254" cy="4058674"/>
          </a:xfrm>
        </p:spPr>
        <p:txBody>
          <a:bodyPr>
            <a:noAutofit/>
          </a:bodyPr>
          <a:lstStyle/>
          <a:p>
            <a:r>
              <a:rPr lang="el-GR" sz="2000" dirty="0"/>
              <a:t>Τα ζώα είναι ζωντανά όντα που βασίζονται σε εμάς, ειδικά όταν οι άνθρωποι επηρεάζουν το περιβάλλον τους</a:t>
            </a:r>
            <a:r>
              <a:rPr lang="en-US" sz="2000" dirty="0"/>
              <a:t>.</a:t>
            </a:r>
            <a:endParaRPr lang="el-GR" sz="2000" dirty="0"/>
          </a:p>
          <a:p>
            <a:r>
              <a:rPr lang="el-GR" sz="2000" dirty="0"/>
              <a:t>Τα ζώα βοηθούν στη διατήρηση της ισορροπίας της φύσης και πολλά από αυτά προσφέρουν οφέλη στους ανθρώπους.</a:t>
            </a:r>
          </a:p>
          <a:p>
            <a:r>
              <a:rPr lang="el-GR" sz="2000" dirty="0"/>
              <a:t>Όταν φροντίζουμε τα ζώα, μαθαίνουμε επίσης να είμαστε υπεύθυνοι, συμπονετικοί και να </a:t>
            </a:r>
            <a:r>
              <a:rPr lang="el-GR" sz="2000" dirty="0" err="1"/>
              <a:t>σέβουμε</a:t>
            </a:r>
            <a:r>
              <a:rPr lang="en-US" sz="2000" dirty="0"/>
              <a:t>.</a:t>
            </a:r>
            <a:endParaRPr lang="el-GR" sz="2000" dirty="0"/>
          </a:p>
          <a:p>
            <a:r>
              <a:rPr lang="el-GR" sz="2000" dirty="0"/>
              <a:t>Η προστασία των ζώων προστατεύει επίσης το περιβάλλον, το οποίο είναι απαραίτητο για την υγεία και το μέλλον μας.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1457518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1C819-7F3A-6108-E218-318DF4A2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6569" y="365125"/>
            <a:ext cx="5237229" cy="1807305"/>
          </a:xfrm>
        </p:spPr>
        <p:txBody>
          <a:bodyPr>
            <a:normAutofit/>
          </a:bodyPr>
          <a:lstStyle/>
          <a:p>
            <a:r>
              <a:rPr lang="el-GR" sz="4100" dirty="0"/>
              <a:t>Φροντίδα των ζώων σε διαφορετικές θρησκείες</a:t>
            </a:r>
            <a:endParaRPr lang="en-BG" sz="4100" dirty="0"/>
          </a:p>
        </p:txBody>
      </p:sp>
      <p:pic>
        <p:nvPicPr>
          <p:cNvPr id="7" name="Picture 6" descr="Mother and baby zebra">
            <a:extLst>
              <a:ext uri="{FF2B5EF4-FFF2-40B4-BE49-F238E27FC236}">
                <a16:creationId xmlns:a16="http://schemas.microsoft.com/office/drawing/2014/main" id="{7B1A501F-F958-C884-8C25-248EAF2F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25" r="3041" b="-1"/>
          <a:stretch>
            <a:fillRect/>
          </a:stretch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1E1DD-DDAF-43CC-DEFB-2EA156A46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384" y="2333297"/>
            <a:ext cx="5881816" cy="4159578"/>
          </a:xfrm>
        </p:spPr>
        <p:txBody>
          <a:bodyPr>
            <a:normAutofit/>
          </a:bodyPr>
          <a:lstStyle/>
          <a:p>
            <a:r>
              <a:rPr lang="el-GR" sz="2000" dirty="0"/>
              <a:t>Χριστιανισμός: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Διδάσκει συμπόνια για όλα τα ζωντανά πλάσματα και ενθαρρύνει την καλοσύνη προς τα ζώα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Πολλοί Χριστιανοί πιστεύουν ότι οι άνθρωποι έχουν την ευθύνη να είναι καλοί διαχειριστές της δημιουργίας, αφού ο Θεός δημιούργησε όλα τα ζώα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Η ιστορία της Κιβωτού του Νώε δείχνει ότι τα ζώα είναι πολύτιμα και άξια προστασίας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919500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A8B060-6D94-29EC-9360-16AB822E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dirty="0"/>
              <a:t>Φροντίδα των ζώων σε διαφορετικές θρησκείες</a:t>
            </a:r>
            <a:endParaRPr lang="en-BG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62A70-55D4-EC31-A633-79CB403B0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6" y="2071316"/>
            <a:ext cx="7142205" cy="4354198"/>
          </a:xfrm>
        </p:spPr>
        <p:txBody>
          <a:bodyPr anchor="t">
            <a:noAutofit/>
          </a:bodyPr>
          <a:lstStyle/>
          <a:p>
            <a:r>
              <a:rPr lang="el-GR" sz="2000" dirty="0"/>
              <a:t>Ισλάμ: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Η φροντίδα των ζώων θεωρείται καλή πράξη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Ο Προφήτης Μωάμεθ δίδαξε τους οπαδούς του να είναι ελεήμονες προς όλα τα πλάσματα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Υπάρχουν πολλές ιστορίες για τη συμπεριφορά προς τα ζώα με καλοσύνη</a:t>
            </a:r>
          </a:p>
          <a:p>
            <a:endParaRPr lang="el-GR" sz="2000" dirty="0"/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Οι διδασκαλίες περιλαμβάνουν λεπτομερείς κανόνες για τη συμπεριφορά προς τα ζώα με καλοσύνη</a:t>
            </a:r>
            <a:endParaRPr lang="en-BG" sz="2000" dirty="0"/>
          </a:p>
        </p:txBody>
      </p:sp>
      <p:pic>
        <p:nvPicPr>
          <p:cNvPr id="7" name="Picture 6" descr="Snow leopard in forest">
            <a:extLst>
              <a:ext uri="{FF2B5EF4-FFF2-40B4-BE49-F238E27FC236}">
                <a16:creationId xmlns:a16="http://schemas.microsoft.com/office/drawing/2014/main" id="{28906801-FFA4-9B79-8572-1DAF096997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10" r="24012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8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40AB32-B0E2-8893-16C2-EB3F5EEB9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876" y="365125"/>
            <a:ext cx="5088922" cy="1500745"/>
          </a:xfrm>
        </p:spPr>
        <p:txBody>
          <a:bodyPr>
            <a:normAutofit fontScale="90000"/>
          </a:bodyPr>
          <a:lstStyle/>
          <a:p>
            <a:r>
              <a:rPr lang="el-GR" sz="4100" dirty="0"/>
              <a:t>Φροντίδα των ζώων σε διαφορετικές θρησκείες</a:t>
            </a:r>
            <a:endParaRPr lang="en-BG" sz="4100" dirty="0"/>
          </a:p>
        </p:txBody>
      </p:sp>
      <p:pic>
        <p:nvPicPr>
          <p:cNvPr id="5" name="Picture 4" descr="Cows standing in row in pasture, with heads turned looking ahead">
            <a:extLst>
              <a:ext uri="{FF2B5EF4-FFF2-40B4-BE49-F238E27FC236}">
                <a16:creationId xmlns:a16="http://schemas.microsoft.com/office/drawing/2014/main" id="{6D35EBF9-99AE-9038-39D9-F4E1B8288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54" r="23736"/>
          <a:stretch>
            <a:fillRect/>
          </a:stretch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1CA66-0D2C-9128-F81C-930907AC7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876" y="2333297"/>
            <a:ext cx="5585254" cy="415957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l-GR" sz="2000" dirty="0"/>
              <a:t>Ινδουισμός: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Πολλά ζώα θεωρούνται ιερά, ειδικά οι αγελάδες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Διδάσκει ότι όλα τα ζωντανά όντα είναι συνδεδεμένα, ενθαρρύνοντας τους ανθρώπους να αποφεύγουν να τα βλάπτουν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Οι ινδουιστικές γραφές διδάσκουν ότι το ίδιο θεϊκό πνεύμα υπάρχει σε όλα τα πλάσματα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Πολλοί ινδουιστικοί θεοί συνδέονται με ζώα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1766308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F1AFE-A26E-7E7C-A8FF-7A500E8D8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pPr algn="ctr"/>
            <a:r>
              <a:rPr lang="el-GR" sz="4000" dirty="0"/>
              <a:t>Φροντίδα των ζώων σε διαφορετικές θρησκείες</a:t>
            </a:r>
            <a:endParaRPr lang="en-BG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6D3FE-7FAA-3FEB-369F-58DD4781C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91" y="1825625"/>
            <a:ext cx="5078628" cy="4785240"/>
          </a:xfrm>
        </p:spPr>
        <p:txBody>
          <a:bodyPr>
            <a:normAutofit lnSpcReduction="10000"/>
          </a:bodyPr>
          <a:lstStyle/>
          <a:p>
            <a:r>
              <a:rPr lang="el-GR" sz="2000" dirty="0"/>
              <a:t>Βουδισμός: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Διδάσκει τη μη βία και τον σεβασμό προς όλα τα ζωντανά πλάσματα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Ο πρώτος κανόνας είναι να μην βλάπτουμε κανένα ζωντανό ον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Πολλοί Βουδιστές επιλέγουν να είναι χορτοφάγοι για να αποφύγουν να προκαλούν ταλαιπωρία στα ζώα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- </a:t>
            </a:r>
            <a:r>
              <a:rPr lang="el-GR" sz="2000" dirty="0"/>
              <a:t>Ο ίδιος ο Βούδας δίδαξε ότι η επίδειξη συμπόνιας στα ζώα δημιουργεί καλό κάρμα</a:t>
            </a:r>
            <a:endParaRPr lang="en-BG" sz="2000" dirty="0"/>
          </a:p>
        </p:txBody>
      </p:sp>
      <p:pic>
        <p:nvPicPr>
          <p:cNvPr id="5" name="Picture 4" descr="Elephant in the jungle">
            <a:extLst>
              <a:ext uri="{FF2B5EF4-FFF2-40B4-BE49-F238E27FC236}">
                <a16:creationId xmlns:a16="http://schemas.microsoft.com/office/drawing/2014/main" id="{A435356F-52FD-4C48-E94A-C3924299EC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1" r="1169" b="-2"/>
          <a:stretch>
            <a:fillRect/>
          </a:stretch>
        </p:blipFill>
        <p:spPr>
          <a:xfrm>
            <a:off x="5548639" y="2036693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26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A064CC-9BF7-FA5A-E292-E87EC26FE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l-GR" dirty="0"/>
              <a:t>Φροντίδα των ζώων σε διαφορετικές θρησκείες</a:t>
            </a:r>
            <a:endParaRPr lang="en-BG" dirty="0"/>
          </a:p>
        </p:txBody>
      </p:sp>
      <p:pic>
        <p:nvPicPr>
          <p:cNvPr id="5" name="Picture 4" descr="Red fox in the bushes">
            <a:extLst>
              <a:ext uri="{FF2B5EF4-FFF2-40B4-BE49-F238E27FC236}">
                <a16:creationId xmlns:a16="http://schemas.microsoft.com/office/drawing/2014/main" id="{96E69622-109A-EEB1-C4F6-A023842A88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02" r="29966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A88E4-E845-3539-32F8-C2CA72977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822192"/>
          </a:xfrm>
        </p:spPr>
        <p:txBody>
          <a:bodyPr>
            <a:normAutofit/>
          </a:bodyPr>
          <a:lstStyle/>
          <a:p>
            <a:r>
              <a:rPr lang="el-GR" sz="2000" dirty="0"/>
              <a:t>Ιουδαϊσμός:</a:t>
            </a:r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Τα ζώα πρέπει να τρέφονται και να φροντίζονται και δεν πρέπει να υποφέρουν άσκοπα</a:t>
            </a:r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Σύμφωνα με την εβραϊκή παράδοση, οι άνθρωποι πρέπει να ταΐζουν τα ζώα τους πριν τραφούν οι ίδιοι</a:t>
            </a:r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Η </a:t>
            </a:r>
            <a:r>
              <a:rPr lang="el-GR" sz="2000" dirty="0" err="1"/>
              <a:t>Τορά</a:t>
            </a:r>
            <a:r>
              <a:rPr lang="el-GR" sz="2000" dirty="0"/>
              <a:t> περιλαμβάνει πολλούς νόμους σχετικά με την καλή μεταχείριση των ζώων</a:t>
            </a:r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l-GR" sz="2000" dirty="0"/>
              <a:t>Πριν φάνε κρέας, οι πιστοί Εβραίοι ακολουθούν τους </a:t>
            </a:r>
            <a:r>
              <a:rPr lang="el-GR" sz="2000" dirty="0" err="1"/>
              <a:t>κοσέρ</a:t>
            </a:r>
            <a:r>
              <a:rPr lang="el-GR" sz="2000" dirty="0"/>
              <a:t> νόμους που απαιτούν να μεταχειρίζονται τα ζώα με σεβασμό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228726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A5A43CD-B8A9-49DF-A7B3-058B6CEEA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47" name="Freeform: Shape 37">
            <a:extLst>
              <a:ext uri="{FF2B5EF4-FFF2-40B4-BE49-F238E27FC236}">
                <a16:creationId xmlns:a16="http://schemas.microsoft.com/office/drawing/2014/main" id="{C77DEC3A-5EAB-410D-B312-9B3880B08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2800" y="-17928"/>
            <a:ext cx="3580076" cy="302926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9" name="Freeform: Shape 39">
            <a:extLst>
              <a:ext uri="{FF2B5EF4-FFF2-40B4-BE49-F238E27FC236}">
                <a16:creationId xmlns:a16="http://schemas.microsoft.com/office/drawing/2014/main" id="{1C0E6BBD-8793-4948-9A3C-F7F772174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9776" y="3108079"/>
            <a:ext cx="6052740" cy="3784041"/>
          </a:xfrm>
          <a:custGeom>
            <a:avLst/>
            <a:gdLst>
              <a:gd name="connsiteX0" fmla="*/ 2954750 w 6052740"/>
              <a:gd name="connsiteY0" fmla="*/ 237 h 3784041"/>
              <a:gd name="connsiteX1" fmla="*/ 3975695 w 6052740"/>
              <a:gd name="connsiteY1" fmla="*/ 219797 h 3784041"/>
              <a:gd name="connsiteX2" fmla="*/ 5300448 w 6052740"/>
              <a:gd name="connsiteY2" fmla="*/ 1818803 h 3784041"/>
              <a:gd name="connsiteX3" fmla="*/ 5434695 w 6052740"/>
              <a:gd name="connsiteY3" fmla="*/ 2080860 h 3784041"/>
              <a:gd name="connsiteX4" fmla="*/ 5997936 w 6052740"/>
              <a:gd name="connsiteY4" fmla="*/ 3391139 h 3784041"/>
              <a:gd name="connsiteX5" fmla="*/ 6039411 w 6052740"/>
              <a:gd name="connsiteY5" fmla="*/ 3607947 h 3784041"/>
              <a:gd name="connsiteX6" fmla="*/ 6052740 w 6052740"/>
              <a:gd name="connsiteY6" fmla="*/ 3784041 h 3784041"/>
              <a:gd name="connsiteX7" fmla="*/ 0 w 6052740"/>
              <a:gd name="connsiteY7" fmla="*/ 3784041 h 3784041"/>
              <a:gd name="connsiteX8" fmla="*/ 0 w 6052740"/>
              <a:gd name="connsiteY8" fmla="*/ 1688687 h 3784041"/>
              <a:gd name="connsiteX9" fmla="*/ 35506 w 6052740"/>
              <a:gd name="connsiteY9" fmla="*/ 1628754 h 3784041"/>
              <a:gd name="connsiteX10" fmla="*/ 816825 w 6052740"/>
              <a:gd name="connsiteY10" fmla="*/ 959488 h 3784041"/>
              <a:gd name="connsiteX11" fmla="*/ 1197981 w 6052740"/>
              <a:gd name="connsiteY11" fmla="*/ 695851 h 3784041"/>
              <a:gd name="connsiteX12" fmla="*/ 2954750 w 6052740"/>
              <a:gd name="connsiteY12" fmla="*/ 237 h 378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52740" h="3784041">
                <a:moveTo>
                  <a:pt x="2954750" y="237"/>
                </a:moveTo>
                <a:cubicBezTo>
                  <a:pt x="3290840" y="-4755"/>
                  <a:pt x="3626137" y="69294"/>
                  <a:pt x="3975695" y="219797"/>
                </a:cubicBezTo>
                <a:cubicBezTo>
                  <a:pt x="4587470" y="483198"/>
                  <a:pt x="4897381" y="1023969"/>
                  <a:pt x="5300448" y="1818803"/>
                </a:cubicBezTo>
                <a:cubicBezTo>
                  <a:pt x="5345474" y="1907612"/>
                  <a:pt x="5390785" y="1995708"/>
                  <a:pt x="5434695" y="2080860"/>
                </a:cubicBezTo>
                <a:cubicBezTo>
                  <a:pt x="5672552" y="2542761"/>
                  <a:pt x="5897143" y="2979045"/>
                  <a:pt x="5997936" y="3391139"/>
                </a:cubicBezTo>
                <a:cubicBezTo>
                  <a:pt x="6016006" y="3465005"/>
                  <a:pt x="6029843" y="3537092"/>
                  <a:pt x="6039411" y="3607947"/>
                </a:cubicBezTo>
                <a:lnTo>
                  <a:pt x="6052740" y="3784041"/>
                </a:lnTo>
                <a:lnTo>
                  <a:pt x="0" y="3784041"/>
                </a:lnTo>
                <a:lnTo>
                  <a:pt x="0" y="1688687"/>
                </a:lnTo>
                <a:lnTo>
                  <a:pt x="35506" y="1628754"/>
                </a:lnTo>
                <a:cubicBezTo>
                  <a:pt x="201384" y="1382172"/>
                  <a:pt x="437288" y="1215376"/>
                  <a:pt x="816825" y="959488"/>
                </a:cubicBezTo>
                <a:cubicBezTo>
                  <a:pt x="938904" y="877217"/>
                  <a:pt x="1065168" y="792069"/>
                  <a:pt x="1197981" y="695851"/>
                </a:cubicBezTo>
                <a:cubicBezTo>
                  <a:pt x="1832245" y="236438"/>
                  <a:pt x="2394600" y="8558"/>
                  <a:pt x="2954750" y="237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Three corgi puppies">
            <a:extLst>
              <a:ext uri="{FF2B5EF4-FFF2-40B4-BE49-F238E27FC236}">
                <a16:creationId xmlns:a16="http://schemas.microsoft.com/office/drawing/2014/main" id="{B09BA840-FDA6-F4AB-3971-3CF664E1A9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9567"/>
          <a:stretch>
            <a:fillRect/>
          </a:stretch>
        </p:blipFill>
        <p:spPr>
          <a:xfrm>
            <a:off x="20" y="3272810"/>
            <a:ext cx="5745687" cy="3585182"/>
          </a:xfrm>
          <a:custGeom>
            <a:avLst/>
            <a:gdLst/>
            <a:ahLst/>
            <a:cxnLst/>
            <a:rect l="l" t="t" r="r" b="b"/>
            <a:pathLst>
              <a:path w="5745707" h="3585182">
                <a:moveTo>
                  <a:pt x="2926451" y="215"/>
                </a:moveTo>
                <a:cubicBezTo>
                  <a:pt x="3232053" y="-4312"/>
                  <a:pt x="3536934" y="62841"/>
                  <a:pt x="3854783" y="199329"/>
                </a:cubicBezTo>
                <a:cubicBezTo>
                  <a:pt x="4411062" y="438201"/>
                  <a:pt x="4692860" y="928614"/>
                  <a:pt x="5059364" y="1649431"/>
                </a:cubicBezTo>
                <a:cubicBezTo>
                  <a:pt x="5100306" y="1729970"/>
                  <a:pt x="5141506" y="1809862"/>
                  <a:pt x="5181433" y="1887084"/>
                </a:cubicBezTo>
                <a:cubicBezTo>
                  <a:pt x="5397713" y="2305972"/>
                  <a:pt x="5601931" y="2701628"/>
                  <a:pt x="5693581" y="3075346"/>
                </a:cubicBezTo>
                <a:cubicBezTo>
                  <a:pt x="5726442" y="3209322"/>
                  <a:pt x="5743911" y="3336841"/>
                  <a:pt x="5745707" y="3461881"/>
                </a:cubicBezTo>
                <a:lnTo>
                  <a:pt x="5742296" y="3585182"/>
                </a:lnTo>
                <a:lnTo>
                  <a:pt x="252483" y="3585182"/>
                </a:lnTo>
                <a:lnTo>
                  <a:pt x="41523" y="3585182"/>
                </a:lnTo>
                <a:lnTo>
                  <a:pt x="0" y="3585182"/>
                </a:lnTo>
                <a:lnTo>
                  <a:pt x="0" y="3381173"/>
                </a:lnTo>
                <a:lnTo>
                  <a:pt x="0" y="3325874"/>
                </a:lnTo>
                <a:lnTo>
                  <a:pt x="0" y="2216622"/>
                </a:lnTo>
                <a:lnTo>
                  <a:pt x="41502" y="2023225"/>
                </a:lnTo>
                <a:cubicBezTo>
                  <a:pt x="68783" y="1923742"/>
                  <a:pt x="101601" y="1826103"/>
                  <a:pt x="139935" y="1730491"/>
                </a:cubicBezTo>
                <a:cubicBezTo>
                  <a:pt x="294359" y="1345325"/>
                  <a:pt x="522318" y="1179549"/>
                  <a:pt x="982463" y="870138"/>
                </a:cubicBezTo>
                <a:cubicBezTo>
                  <a:pt x="1093468" y="795528"/>
                  <a:pt x="1208278" y="718309"/>
                  <a:pt x="1329043" y="631051"/>
                </a:cubicBezTo>
                <a:cubicBezTo>
                  <a:pt x="1905771" y="214420"/>
                  <a:pt x="2417113" y="7761"/>
                  <a:pt x="2926451" y="215"/>
                </a:cubicBezTo>
                <a:close/>
              </a:path>
            </a:pathLst>
          </a:custGeom>
        </p:spPr>
      </p:pic>
      <p:sp>
        <p:nvSpPr>
          <p:cNvPr id="51" name="Freeform: Shape 41">
            <a:extLst>
              <a:ext uri="{FF2B5EF4-FFF2-40B4-BE49-F238E27FC236}">
                <a16:creationId xmlns:a16="http://schemas.microsoft.com/office/drawing/2014/main" id="{CA70EFFE-F930-4125-919D-2F04E1A80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26076" y="406400"/>
            <a:ext cx="2930526" cy="3086095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F29BB2-3CF3-9E19-48A1-BE355003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764" y="2494523"/>
            <a:ext cx="5340114" cy="1146946"/>
          </a:xfrm>
        </p:spPr>
        <p:txBody>
          <a:bodyPr anchor="b">
            <a:normAutofit/>
          </a:bodyPr>
          <a:lstStyle/>
          <a:p>
            <a:r>
              <a:rPr lang="el-GR" sz="3600" dirty="0"/>
              <a:t>Φροντίδα για ζώα</a:t>
            </a:r>
            <a:endParaRPr lang="en-BG" sz="3600" dirty="0"/>
          </a:p>
        </p:txBody>
      </p:sp>
      <p:pic>
        <p:nvPicPr>
          <p:cNvPr id="15" name="Picture 14" descr="Two birds perched in snow">
            <a:extLst>
              <a:ext uri="{FF2B5EF4-FFF2-40B4-BE49-F238E27FC236}">
                <a16:creationId xmlns:a16="http://schemas.microsoft.com/office/drawing/2014/main" id="{2960AE29-6E40-138E-ECEB-2F53FB45F6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03" r="16234" b="3"/>
          <a:stretch>
            <a:fillRect/>
          </a:stretch>
        </p:blipFill>
        <p:spPr>
          <a:xfrm>
            <a:off x="20" y="-12"/>
            <a:ext cx="3365241" cy="2866416"/>
          </a:xfrm>
          <a:custGeom>
            <a:avLst/>
            <a:gdLst/>
            <a:ahLst/>
            <a:cxnLst/>
            <a:rect l="l" t="t" r="r" b="b"/>
            <a:pathLst>
              <a:path w="3365261" h="2866416">
                <a:moveTo>
                  <a:pt x="0" y="0"/>
                </a:moveTo>
                <a:lnTo>
                  <a:pt x="3326672" y="0"/>
                </a:lnTo>
                <a:lnTo>
                  <a:pt x="3329674" y="9070"/>
                </a:lnTo>
                <a:cubicBezTo>
                  <a:pt x="3343270" y="65235"/>
                  <a:pt x="3352771" y="124075"/>
                  <a:pt x="3358496" y="186324"/>
                </a:cubicBezTo>
                <a:cubicBezTo>
                  <a:pt x="3382453" y="446775"/>
                  <a:pt x="3338627" y="747125"/>
                  <a:pt x="3292183" y="1065127"/>
                </a:cubicBezTo>
                <a:cubicBezTo>
                  <a:pt x="3283584" y="1123764"/>
                  <a:pt x="3274756" y="1184404"/>
                  <a:pt x="3266242" y="1245398"/>
                </a:cubicBezTo>
                <a:cubicBezTo>
                  <a:pt x="3189979" y="1791308"/>
                  <a:pt x="3117147" y="2170172"/>
                  <a:pt x="2811190" y="2450912"/>
                </a:cubicBezTo>
                <a:cubicBezTo>
                  <a:pt x="2345008" y="2878670"/>
                  <a:pt x="1828692" y="2969399"/>
                  <a:pt x="1084777" y="2754207"/>
                </a:cubicBezTo>
                <a:cubicBezTo>
                  <a:pt x="987414" y="2726031"/>
                  <a:pt x="896129" y="2702923"/>
                  <a:pt x="807878" y="2680610"/>
                </a:cubicBezTo>
                <a:cubicBezTo>
                  <a:pt x="442033" y="2588039"/>
                  <a:pt x="258011" y="2534175"/>
                  <a:pt x="72661" y="2322881"/>
                </a:cubicBezTo>
                <a:lnTo>
                  <a:pt x="0" y="2229725"/>
                </a:lnTo>
                <a:close/>
              </a:path>
            </a:pathLst>
          </a:cu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28DD5A3-69CE-4072-B49C-A9C37D580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3365262" cy="2866416"/>
          </a:xfrm>
          <a:custGeom>
            <a:avLst/>
            <a:gdLst>
              <a:gd name="connsiteX0" fmla="*/ 179896 w 3365262"/>
              <a:gd name="connsiteY0" fmla="*/ 0 h 2866416"/>
              <a:gd name="connsiteX1" fmla="*/ 38591 w 3365262"/>
              <a:gd name="connsiteY1" fmla="*/ 0 h 2866416"/>
              <a:gd name="connsiteX2" fmla="*/ 35588 w 3365262"/>
              <a:gd name="connsiteY2" fmla="*/ 9070 h 2866416"/>
              <a:gd name="connsiteX3" fmla="*/ 6767 w 3365262"/>
              <a:gd name="connsiteY3" fmla="*/ 186324 h 2866416"/>
              <a:gd name="connsiteX4" fmla="*/ 73079 w 3365262"/>
              <a:gd name="connsiteY4" fmla="*/ 1065127 h 2866416"/>
              <a:gd name="connsiteX5" fmla="*/ 99021 w 3365262"/>
              <a:gd name="connsiteY5" fmla="*/ 1245398 h 2866416"/>
              <a:gd name="connsiteX6" fmla="*/ 554072 w 3365262"/>
              <a:gd name="connsiteY6" fmla="*/ 2450912 h 2866416"/>
              <a:gd name="connsiteX7" fmla="*/ 2280486 w 3365262"/>
              <a:gd name="connsiteY7" fmla="*/ 2754207 h 2866416"/>
              <a:gd name="connsiteX8" fmla="*/ 2557384 w 3365262"/>
              <a:gd name="connsiteY8" fmla="*/ 2680610 h 2866416"/>
              <a:gd name="connsiteX9" fmla="*/ 3292601 w 3365262"/>
              <a:gd name="connsiteY9" fmla="*/ 2322881 h 2866416"/>
              <a:gd name="connsiteX10" fmla="*/ 3365262 w 3365262"/>
              <a:gd name="connsiteY10" fmla="*/ 2229725 h 2866416"/>
              <a:gd name="connsiteX11" fmla="*/ 3365262 w 3365262"/>
              <a:gd name="connsiteY11" fmla="*/ 1904916 h 2866416"/>
              <a:gd name="connsiteX12" fmla="*/ 3272989 w 3365262"/>
              <a:gd name="connsiteY12" fmla="*/ 2055688 h 2866416"/>
              <a:gd name="connsiteX13" fmla="*/ 3153914 w 3365262"/>
              <a:gd name="connsiteY13" fmla="*/ 2208123 h 2866416"/>
              <a:gd name="connsiteX14" fmla="*/ 2474637 w 3365262"/>
              <a:gd name="connsiteY14" fmla="*/ 2539754 h 2866416"/>
              <a:gd name="connsiteX15" fmla="*/ 2218936 w 3365262"/>
              <a:gd name="connsiteY15" fmla="*/ 2608259 h 2866416"/>
              <a:gd name="connsiteX16" fmla="*/ 626296 w 3365262"/>
              <a:gd name="connsiteY16" fmla="*/ 2332284 h 2866416"/>
              <a:gd name="connsiteX17" fmla="*/ 208885 w 3365262"/>
              <a:gd name="connsiteY17" fmla="*/ 1221197 h 2866416"/>
              <a:gd name="connsiteX18" fmla="*/ 185325 w 3365262"/>
              <a:gd name="connsiteY18" fmla="*/ 1054955 h 2866416"/>
              <a:gd name="connsiteX19" fmla="*/ 125985 w 3365262"/>
              <a:gd name="connsiteY19" fmla="*/ 244401 h 2866416"/>
              <a:gd name="connsiteX20" fmla="*/ 152959 w 3365262"/>
              <a:gd name="connsiteY20" fmla="*/ 80820 h 286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65262" h="2866416">
                <a:moveTo>
                  <a:pt x="179896" y="0"/>
                </a:moveTo>
                <a:lnTo>
                  <a:pt x="38591" y="0"/>
                </a:lnTo>
                <a:lnTo>
                  <a:pt x="35588" y="9070"/>
                </a:lnTo>
                <a:cubicBezTo>
                  <a:pt x="21993" y="65235"/>
                  <a:pt x="12491" y="124075"/>
                  <a:pt x="6767" y="186324"/>
                </a:cubicBezTo>
                <a:cubicBezTo>
                  <a:pt x="-17191" y="446775"/>
                  <a:pt x="26635" y="747125"/>
                  <a:pt x="73079" y="1065127"/>
                </a:cubicBezTo>
                <a:cubicBezTo>
                  <a:pt x="81679" y="1123764"/>
                  <a:pt x="90506" y="1184404"/>
                  <a:pt x="99021" y="1245398"/>
                </a:cubicBezTo>
                <a:cubicBezTo>
                  <a:pt x="175283" y="1791308"/>
                  <a:pt x="248115" y="2170172"/>
                  <a:pt x="554072" y="2450912"/>
                </a:cubicBezTo>
                <a:cubicBezTo>
                  <a:pt x="1020254" y="2878670"/>
                  <a:pt x="1536570" y="2969399"/>
                  <a:pt x="2280486" y="2754207"/>
                </a:cubicBezTo>
                <a:cubicBezTo>
                  <a:pt x="2377848" y="2726031"/>
                  <a:pt x="2469133" y="2702923"/>
                  <a:pt x="2557384" y="2680610"/>
                </a:cubicBezTo>
                <a:cubicBezTo>
                  <a:pt x="2923230" y="2588039"/>
                  <a:pt x="3107251" y="2534175"/>
                  <a:pt x="3292601" y="2322881"/>
                </a:cubicBezTo>
                <a:lnTo>
                  <a:pt x="3365262" y="2229725"/>
                </a:lnTo>
                <a:lnTo>
                  <a:pt x="3365262" y="1904916"/>
                </a:lnTo>
                <a:lnTo>
                  <a:pt x="3272989" y="2055688"/>
                </a:lnTo>
                <a:cubicBezTo>
                  <a:pt x="3236196" y="2108790"/>
                  <a:pt x="3196487" y="2159636"/>
                  <a:pt x="3153914" y="2208123"/>
                </a:cubicBezTo>
                <a:cubicBezTo>
                  <a:pt x="2982412" y="2403450"/>
                  <a:pt x="2812466" y="2453548"/>
                  <a:pt x="2474637" y="2539754"/>
                </a:cubicBezTo>
                <a:cubicBezTo>
                  <a:pt x="2393145" y="2560533"/>
                  <a:pt x="2308850" y="2582052"/>
                  <a:pt x="2218936" y="2608259"/>
                </a:cubicBezTo>
                <a:cubicBezTo>
                  <a:pt x="1531933" y="2808419"/>
                  <a:pt x="1055624" y="2725862"/>
                  <a:pt x="626296" y="2332284"/>
                </a:cubicBezTo>
                <a:cubicBezTo>
                  <a:pt x="344527" y="2073977"/>
                  <a:pt x="278113" y="1724633"/>
                  <a:pt x="208885" y="1221197"/>
                </a:cubicBezTo>
                <a:cubicBezTo>
                  <a:pt x="201156" y="1164950"/>
                  <a:pt x="193137" y="1109029"/>
                  <a:pt x="185325" y="1054955"/>
                </a:cubicBezTo>
                <a:cubicBezTo>
                  <a:pt x="143135" y="761698"/>
                  <a:pt x="103325" y="484721"/>
                  <a:pt x="125985" y="244401"/>
                </a:cubicBezTo>
                <a:cubicBezTo>
                  <a:pt x="131401" y="186965"/>
                  <a:pt x="140293" y="132664"/>
                  <a:pt x="152959" y="8082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1" name="Picture 10" descr="Koala on a tree">
            <a:extLst>
              <a:ext uri="{FF2B5EF4-FFF2-40B4-BE49-F238E27FC236}">
                <a16:creationId xmlns:a16="http://schemas.microsoft.com/office/drawing/2014/main" id="{50912058-89D3-D402-7F3A-38D2DA079F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62" r="9144"/>
          <a:stretch>
            <a:fillRect/>
          </a:stretch>
        </p:blipFill>
        <p:spPr>
          <a:xfrm>
            <a:off x="3821829" y="623466"/>
            <a:ext cx="2687154" cy="2687367"/>
          </a:xfrm>
          <a:custGeom>
            <a:avLst/>
            <a:gdLst/>
            <a:ahLst/>
            <a:cxnLst/>
            <a:rect l="l" t="t" r="r" b="b"/>
            <a:pathLst>
              <a:path w="2687154" h="2687367">
                <a:moveTo>
                  <a:pt x="1454785" y="1063"/>
                </a:moveTo>
                <a:cubicBezTo>
                  <a:pt x="1693423" y="9010"/>
                  <a:pt x="1914118" y="61442"/>
                  <a:pt x="2099467" y="156432"/>
                </a:cubicBezTo>
                <a:cubicBezTo>
                  <a:pt x="2244525" y="230806"/>
                  <a:pt x="2365442" y="329654"/>
                  <a:pt x="2458804" y="450248"/>
                </a:cubicBezTo>
                <a:cubicBezTo>
                  <a:pt x="2558369" y="578936"/>
                  <a:pt x="2626417" y="732204"/>
                  <a:pt x="2660972" y="905889"/>
                </a:cubicBezTo>
                <a:cubicBezTo>
                  <a:pt x="2697613" y="1090060"/>
                  <a:pt x="2695800" y="1283803"/>
                  <a:pt x="2655506" y="1481541"/>
                </a:cubicBezTo>
                <a:cubicBezTo>
                  <a:pt x="2616405" y="1674071"/>
                  <a:pt x="2540272" y="1864400"/>
                  <a:pt x="2435396" y="2032054"/>
                </a:cubicBezTo>
                <a:cubicBezTo>
                  <a:pt x="2328740" y="2202615"/>
                  <a:pt x="2197165" y="2345340"/>
                  <a:pt x="2044455" y="2456196"/>
                </a:cubicBezTo>
                <a:cubicBezTo>
                  <a:pt x="1888342" y="2569490"/>
                  <a:pt x="1716998" y="2643732"/>
                  <a:pt x="1535162" y="2676769"/>
                </a:cubicBezTo>
                <a:cubicBezTo>
                  <a:pt x="1352034" y="2710042"/>
                  <a:pt x="1231880" y="2663095"/>
                  <a:pt x="998745" y="2562316"/>
                </a:cubicBezTo>
                <a:cubicBezTo>
                  <a:pt x="942516" y="2537996"/>
                  <a:pt x="884339" y="2512855"/>
                  <a:pt x="820897" y="2487849"/>
                </a:cubicBezTo>
                <a:cubicBezTo>
                  <a:pt x="336177" y="2296751"/>
                  <a:pt x="94710" y="2040959"/>
                  <a:pt x="13464" y="1632596"/>
                </a:cubicBezTo>
                <a:cubicBezTo>
                  <a:pt x="-39858" y="1364587"/>
                  <a:pt x="70857" y="1140721"/>
                  <a:pt x="245794" y="829771"/>
                </a:cubicBezTo>
                <a:cubicBezTo>
                  <a:pt x="265343" y="795032"/>
                  <a:pt x="284584" y="760348"/>
                  <a:pt x="303156" y="726784"/>
                </a:cubicBezTo>
                <a:cubicBezTo>
                  <a:pt x="403973" y="544832"/>
                  <a:pt x="499217" y="372996"/>
                  <a:pt x="615094" y="249099"/>
                </a:cubicBezTo>
                <a:cubicBezTo>
                  <a:pt x="725868" y="130651"/>
                  <a:pt x="847530" y="64671"/>
                  <a:pt x="1009614" y="35223"/>
                </a:cubicBezTo>
                <a:cubicBezTo>
                  <a:pt x="1161959" y="7543"/>
                  <a:pt x="1311603" y="-3704"/>
                  <a:pt x="1454785" y="1063"/>
                </a:cubicBezTo>
                <a:close/>
              </a:path>
            </a:pathLst>
          </a:cu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1503D0D-7DB7-42FE-AA0C-455F4D8D7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21829" y="623454"/>
            <a:ext cx="2687155" cy="2687367"/>
          </a:xfrm>
          <a:custGeom>
            <a:avLst/>
            <a:gdLst>
              <a:gd name="connsiteX0" fmla="*/ 1379411 w 2687155"/>
              <a:gd name="connsiteY0" fmla="*/ 125092 h 2687367"/>
              <a:gd name="connsiteX1" fmla="*/ 1653453 w 2687155"/>
              <a:gd name="connsiteY1" fmla="*/ 155353 h 2687367"/>
              <a:gd name="connsiteX2" fmla="*/ 2013867 w 2687155"/>
              <a:gd name="connsiteY2" fmla="*/ 348128 h 2687367"/>
              <a:gd name="connsiteX3" fmla="*/ 2298841 w 2687155"/>
              <a:gd name="connsiteY3" fmla="*/ 778686 h 2687367"/>
              <a:gd name="connsiteX4" fmla="*/ 2351241 w 2687155"/>
              <a:gd name="connsiteY4" fmla="*/ 871513 h 2687367"/>
              <a:gd name="connsiteX5" fmla="*/ 2563486 w 2687155"/>
              <a:gd name="connsiteY5" fmla="*/ 1595136 h 2687367"/>
              <a:gd name="connsiteX6" fmla="*/ 1825856 w 2687155"/>
              <a:gd name="connsiteY6" fmla="*/ 2366012 h 2687367"/>
              <a:gd name="connsiteX7" fmla="*/ 1663382 w 2687155"/>
              <a:gd name="connsiteY7" fmla="*/ 2433131 h 2687367"/>
              <a:gd name="connsiteX8" fmla="*/ 1173337 w 2687155"/>
              <a:gd name="connsiteY8" fmla="*/ 2536294 h 2687367"/>
              <a:gd name="connsiteX9" fmla="*/ 708072 w 2687155"/>
              <a:gd name="connsiteY9" fmla="*/ 2337480 h 2687367"/>
              <a:gd name="connsiteX10" fmla="*/ 350926 w 2687155"/>
              <a:gd name="connsiteY10" fmla="*/ 1955183 h 2687367"/>
              <a:gd name="connsiteX11" fmla="*/ 149846 w 2687155"/>
              <a:gd name="connsiteY11" fmla="*/ 1458983 h 2687367"/>
              <a:gd name="connsiteX12" fmla="*/ 144852 w 2687155"/>
              <a:gd name="connsiteY12" fmla="*/ 940122 h 2687367"/>
              <a:gd name="connsiteX13" fmla="*/ 329542 w 2687155"/>
              <a:gd name="connsiteY13" fmla="*/ 529432 h 2687367"/>
              <a:gd name="connsiteX14" fmla="*/ 657816 w 2687155"/>
              <a:gd name="connsiteY14" fmla="*/ 264604 h 2687367"/>
              <a:gd name="connsiteX15" fmla="*/ 1379411 w 2687155"/>
              <a:gd name="connsiteY15" fmla="*/ 125092 h 2687367"/>
              <a:gd name="connsiteX16" fmla="*/ 1232370 w 2687155"/>
              <a:gd name="connsiteY16" fmla="*/ 1063 h 2687367"/>
              <a:gd name="connsiteX17" fmla="*/ 587688 w 2687155"/>
              <a:gd name="connsiteY17" fmla="*/ 156432 h 2687367"/>
              <a:gd name="connsiteX18" fmla="*/ 228351 w 2687155"/>
              <a:gd name="connsiteY18" fmla="*/ 450248 h 2687367"/>
              <a:gd name="connsiteX19" fmla="*/ 26183 w 2687155"/>
              <a:gd name="connsiteY19" fmla="*/ 905889 h 2687367"/>
              <a:gd name="connsiteX20" fmla="*/ 31650 w 2687155"/>
              <a:gd name="connsiteY20" fmla="*/ 1481541 h 2687367"/>
              <a:gd name="connsiteX21" fmla="*/ 251759 w 2687155"/>
              <a:gd name="connsiteY21" fmla="*/ 2032054 h 2687367"/>
              <a:gd name="connsiteX22" fmla="*/ 642700 w 2687155"/>
              <a:gd name="connsiteY22" fmla="*/ 2456196 h 2687367"/>
              <a:gd name="connsiteX23" fmla="*/ 1151993 w 2687155"/>
              <a:gd name="connsiteY23" fmla="*/ 2676769 h 2687367"/>
              <a:gd name="connsiteX24" fmla="*/ 1688410 w 2687155"/>
              <a:gd name="connsiteY24" fmla="*/ 2562316 h 2687367"/>
              <a:gd name="connsiteX25" fmla="*/ 1866259 w 2687155"/>
              <a:gd name="connsiteY25" fmla="*/ 2487849 h 2687367"/>
              <a:gd name="connsiteX26" fmla="*/ 2673692 w 2687155"/>
              <a:gd name="connsiteY26" fmla="*/ 1632596 h 2687367"/>
              <a:gd name="connsiteX27" fmla="*/ 2441361 w 2687155"/>
              <a:gd name="connsiteY27" fmla="*/ 829771 h 2687367"/>
              <a:gd name="connsiteX28" fmla="*/ 2383999 w 2687155"/>
              <a:gd name="connsiteY28" fmla="*/ 726784 h 2687367"/>
              <a:gd name="connsiteX29" fmla="*/ 2072061 w 2687155"/>
              <a:gd name="connsiteY29" fmla="*/ 249099 h 2687367"/>
              <a:gd name="connsiteX30" fmla="*/ 1677542 w 2687155"/>
              <a:gd name="connsiteY30" fmla="*/ 35223 h 2687367"/>
              <a:gd name="connsiteX31" fmla="*/ 1232370 w 2687155"/>
              <a:gd name="connsiteY31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687155" h="2687367">
                <a:moveTo>
                  <a:pt x="1379411" y="125092"/>
                </a:moveTo>
                <a:cubicBezTo>
                  <a:pt x="1468984" y="128671"/>
                  <a:pt x="1560670" y="138721"/>
                  <a:pt x="1653453" y="155353"/>
                </a:cubicBezTo>
                <a:cubicBezTo>
                  <a:pt x="1801527" y="181896"/>
                  <a:pt x="1912668" y="241366"/>
                  <a:pt x="2013867" y="348128"/>
                </a:cubicBezTo>
                <a:cubicBezTo>
                  <a:pt x="2119726" y="459803"/>
                  <a:pt x="2206737" y="614685"/>
                  <a:pt x="2298841" y="778686"/>
                </a:cubicBezTo>
                <a:cubicBezTo>
                  <a:pt x="2315806" y="808940"/>
                  <a:pt x="2333384" y="840203"/>
                  <a:pt x="2351241" y="871513"/>
                </a:cubicBezTo>
                <a:cubicBezTo>
                  <a:pt x="2511056" y="1151785"/>
                  <a:pt x="2612199" y="1353567"/>
                  <a:pt x="2563486" y="1595136"/>
                </a:cubicBezTo>
                <a:cubicBezTo>
                  <a:pt x="2489264" y="1963210"/>
                  <a:pt x="2268671" y="2193766"/>
                  <a:pt x="1825856" y="2366012"/>
                </a:cubicBezTo>
                <a:cubicBezTo>
                  <a:pt x="1767898" y="2388550"/>
                  <a:pt x="1714751" y="2411212"/>
                  <a:pt x="1663382" y="2433131"/>
                </a:cubicBezTo>
                <a:cubicBezTo>
                  <a:pt x="1450402" y="2523968"/>
                  <a:pt x="1340635" y="2566284"/>
                  <a:pt x="1173337" y="2536294"/>
                </a:cubicBezTo>
                <a:cubicBezTo>
                  <a:pt x="1007221" y="2506516"/>
                  <a:pt x="850689" y="2439598"/>
                  <a:pt x="708072" y="2337480"/>
                </a:cubicBezTo>
                <a:cubicBezTo>
                  <a:pt x="568563" y="2237563"/>
                  <a:pt x="448362" y="2108917"/>
                  <a:pt x="350926" y="1955183"/>
                </a:cubicBezTo>
                <a:cubicBezTo>
                  <a:pt x="255118" y="1804070"/>
                  <a:pt x="185566" y="1632518"/>
                  <a:pt x="149846" y="1458983"/>
                </a:cubicBezTo>
                <a:cubicBezTo>
                  <a:pt x="113036" y="1280752"/>
                  <a:pt x="111378" y="1106123"/>
                  <a:pt x="144852" y="940122"/>
                </a:cubicBezTo>
                <a:cubicBezTo>
                  <a:pt x="176420" y="783572"/>
                  <a:pt x="238586" y="645425"/>
                  <a:pt x="329542" y="529432"/>
                </a:cubicBezTo>
                <a:cubicBezTo>
                  <a:pt x="414835" y="420736"/>
                  <a:pt x="525296" y="331640"/>
                  <a:pt x="657816" y="264604"/>
                </a:cubicBezTo>
                <a:cubicBezTo>
                  <a:pt x="861008" y="161861"/>
                  <a:pt x="1110695" y="114356"/>
                  <a:pt x="1379411" y="125092"/>
                </a:cubicBezTo>
                <a:close/>
                <a:moveTo>
                  <a:pt x="1232370" y="1063"/>
                </a:moveTo>
                <a:cubicBezTo>
                  <a:pt x="993732" y="9010"/>
                  <a:pt x="773038" y="61442"/>
                  <a:pt x="587688" y="156432"/>
                </a:cubicBezTo>
                <a:cubicBezTo>
                  <a:pt x="442630" y="230806"/>
                  <a:pt x="321713" y="329654"/>
                  <a:pt x="228351" y="450248"/>
                </a:cubicBezTo>
                <a:cubicBezTo>
                  <a:pt x="128786" y="578936"/>
                  <a:pt x="60739" y="732204"/>
                  <a:pt x="26183" y="905889"/>
                </a:cubicBezTo>
                <a:cubicBezTo>
                  <a:pt x="-10458" y="1090060"/>
                  <a:pt x="-8645" y="1283803"/>
                  <a:pt x="31650" y="1481541"/>
                </a:cubicBezTo>
                <a:cubicBezTo>
                  <a:pt x="70750" y="1674071"/>
                  <a:pt x="146884" y="1864400"/>
                  <a:pt x="251759" y="2032054"/>
                </a:cubicBezTo>
                <a:cubicBezTo>
                  <a:pt x="358415" y="2202615"/>
                  <a:pt x="489990" y="2345340"/>
                  <a:pt x="642700" y="2456196"/>
                </a:cubicBezTo>
                <a:cubicBezTo>
                  <a:pt x="798814" y="2569490"/>
                  <a:pt x="970158" y="2643732"/>
                  <a:pt x="1151993" y="2676769"/>
                </a:cubicBezTo>
                <a:cubicBezTo>
                  <a:pt x="1335121" y="2710042"/>
                  <a:pt x="1455276" y="2663095"/>
                  <a:pt x="1688410" y="2562316"/>
                </a:cubicBezTo>
                <a:cubicBezTo>
                  <a:pt x="1744639" y="2537996"/>
                  <a:pt x="1802816" y="2512855"/>
                  <a:pt x="1866259" y="2487849"/>
                </a:cubicBezTo>
                <a:cubicBezTo>
                  <a:pt x="2350978" y="2296751"/>
                  <a:pt x="2592445" y="2040959"/>
                  <a:pt x="2673692" y="1632596"/>
                </a:cubicBezTo>
                <a:cubicBezTo>
                  <a:pt x="2727013" y="1364587"/>
                  <a:pt x="2616299" y="1140721"/>
                  <a:pt x="2441361" y="829771"/>
                </a:cubicBezTo>
                <a:cubicBezTo>
                  <a:pt x="2421813" y="795032"/>
                  <a:pt x="2402572" y="760348"/>
                  <a:pt x="2383999" y="726784"/>
                </a:cubicBezTo>
                <a:cubicBezTo>
                  <a:pt x="2283182" y="544832"/>
                  <a:pt x="2187938" y="372996"/>
                  <a:pt x="2072061" y="249099"/>
                </a:cubicBezTo>
                <a:cubicBezTo>
                  <a:pt x="1961287" y="130651"/>
                  <a:pt x="1839626" y="64671"/>
                  <a:pt x="1677542" y="35223"/>
                </a:cubicBezTo>
                <a:cubicBezTo>
                  <a:pt x="1525197" y="7543"/>
                  <a:pt x="1375552" y="-3704"/>
                  <a:pt x="1232370" y="106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0B489A4-0D2D-4199-B24F-6F153885C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71931" y="-12440"/>
            <a:ext cx="4350361" cy="2866417"/>
          </a:xfrm>
          <a:custGeom>
            <a:avLst/>
            <a:gdLst>
              <a:gd name="connsiteX0" fmla="*/ 237339 w 4130517"/>
              <a:gd name="connsiteY0" fmla="*/ 0 h 2806419"/>
              <a:gd name="connsiteX1" fmla="*/ 3997489 w 4130517"/>
              <a:gd name="connsiteY1" fmla="*/ 0 h 2806419"/>
              <a:gd name="connsiteX2" fmla="*/ 4006148 w 4130517"/>
              <a:gd name="connsiteY2" fmla="*/ 24333 h 2806419"/>
              <a:gd name="connsiteX3" fmla="*/ 4130517 w 4130517"/>
              <a:gd name="connsiteY3" fmla="*/ 887307 h 2806419"/>
              <a:gd name="connsiteX4" fmla="*/ 3915925 w 4130517"/>
              <a:gd name="connsiteY4" fmla="*/ 1525677 h 2806419"/>
              <a:gd name="connsiteX5" fmla="*/ 3280571 w 4130517"/>
              <a:gd name="connsiteY5" fmla="*/ 2120090 h 2806419"/>
              <a:gd name="connsiteX6" fmla="*/ 3140878 w 4130517"/>
              <a:gd name="connsiteY6" fmla="*/ 2233796 h 2806419"/>
              <a:gd name="connsiteX7" fmla="*/ 1993019 w 4130517"/>
              <a:gd name="connsiteY7" fmla="*/ 2806419 h 2806419"/>
              <a:gd name="connsiteX8" fmla="*/ 480948 w 4130517"/>
              <a:gd name="connsiteY8" fmla="*/ 1875638 h 2806419"/>
              <a:gd name="connsiteX9" fmla="*/ 319805 w 4130517"/>
              <a:gd name="connsiteY9" fmla="*/ 1637519 h 2806419"/>
              <a:gd name="connsiteX10" fmla="*/ 0 w 4130517"/>
              <a:gd name="connsiteY10" fmla="*/ 887307 h 2806419"/>
              <a:gd name="connsiteX11" fmla="*/ 193231 w 4130517"/>
              <a:gd name="connsiteY11" fmla="*/ 79360 h 280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30517" h="2806419">
                <a:moveTo>
                  <a:pt x="237339" y="0"/>
                </a:moveTo>
                <a:lnTo>
                  <a:pt x="3997489" y="0"/>
                </a:lnTo>
                <a:lnTo>
                  <a:pt x="4006148" y="24333"/>
                </a:lnTo>
                <a:cubicBezTo>
                  <a:pt x="4087750" y="288004"/>
                  <a:pt x="4130517" y="579903"/>
                  <a:pt x="4130517" y="887307"/>
                </a:cubicBezTo>
                <a:cubicBezTo>
                  <a:pt x="4130517" y="1132599"/>
                  <a:pt x="4064304" y="1329464"/>
                  <a:pt x="3915925" y="1525677"/>
                </a:cubicBezTo>
                <a:cubicBezTo>
                  <a:pt x="3760721" y="1730924"/>
                  <a:pt x="3527514" y="1919967"/>
                  <a:pt x="3280571" y="2120090"/>
                </a:cubicBezTo>
                <a:cubicBezTo>
                  <a:pt x="3235011" y="2156968"/>
                  <a:pt x="3187944" y="2195151"/>
                  <a:pt x="3140878" y="2233796"/>
                </a:cubicBezTo>
                <a:cubicBezTo>
                  <a:pt x="2719582" y="2579662"/>
                  <a:pt x="2412097" y="2806419"/>
                  <a:pt x="1993019" y="2806419"/>
                </a:cubicBezTo>
                <a:cubicBezTo>
                  <a:pt x="1354472" y="2806419"/>
                  <a:pt x="902244" y="2528070"/>
                  <a:pt x="480948" y="1875638"/>
                </a:cubicBezTo>
                <a:cubicBezTo>
                  <a:pt x="425816" y="1790244"/>
                  <a:pt x="371924" y="1712578"/>
                  <a:pt x="319805" y="1637519"/>
                </a:cubicBezTo>
                <a:cubicBezTo>
                  <a:pt x="103795" y="1326296"/>
                  <a:pt x="0" y="1164446"/>
                  <a:pt x="0" y="887307"/>
                </a:cubicBezTo>
                <a:cubicBezTo>
                  <a:pt x="0" y="612125"/>
                  <a:pt x="65060" y="340293"/>
                  <a:pt x="193231" y="7936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7" name="Picture 6" descr="Two giraffe embracing">
            <a:extLst>
              <a:ext uri="{FF2B5EF4-FFF2-40B4-BE49-F238E27FC236}">
                <a16:creationId xmlns:a16="http://schemas.microsoft.com/office/drawing/2014/main" id="{7C42E399-606C-61BD-F52E-AF3FB442DD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68" r="-3" b="482"/>
          <a:stretch>
            <a:fillRect/>
          </a:stretch>
        </p:blipFill>
        <p:spPr>
          <a:xfrm>
            <a:off x="7111608" y="12"/>
            <a:ext cx="4011734" cy="2646947"/>
          </a:xfrm>
          <a:custGeom>
            <a:avLst/>
            <a:gdLst/>
            <a:ahLst/>
            <a:cxnLst/>
            <a:rect l="l" t="t" r="r" b="b"/>
            <a:pathLst>
              <a:path w="4011734" h="2646947">
                <a:moveTo>
                  <a:pt x="169207" y="0"/>
                </a:moveTo>
                <a:lnTo>
                  <a:pt x="3717700" y="0"/>
                </a:lnTo>
                <a:lnTo>
                  <a:pt x="3722961" y="7075"/>
                </a:lnTo>
                <a:cubicBezTo>
                  <a:pt x="3759881" y="62336"/>
                  <a:pt x="3793606" y="118918"/>
                  <a:pt x="3824060" y="176721"/>
                </a:cubicBezTo>
                <a:cubicBezTo>
                  <a:pt x="3948545" y="413080"/>
                  <a:pt x="4011734" y="659312"/>
                  <a:pt x="4011734" y="908578"/>
                </a:cubicBezTo>
                <a:cubicBezTo>
                  <a:pt x="4011734" y="1159615"/>
                  <a:pt x="3910924" y="1306223"/>
                  <a:pt x="3701126" y="1588134"/>
                </a:cubicBezTo>
                <a:cubicBezTo>
                  <a:pt x="3650506" y="1656124"/>
                  <a:pt x="3598163" y="1726474"/>
                  <a:pt x="3544617" y="1803828"/>
                </a:cubicBezTo>
                <a:cubicBezTo>
                  <a:pt x="3135436" y="2394813"/>
                  <a:pt x="2696213" y="2646947"/>
                  <a:pt x="2076029" y="2646947"/>
                </a:cubicBezTo>
                <a:cubicBezTo>
                  <a:pt x="1669002" y="2646947"/>
                  <a:pt x="1370360" y="2441546"/>
                  <a:pt x="961179" y="2128254"/>
                </a:cubicBezTo>
                <a:cubicBezTo>
                  <a:pt x="915468" y="2093247"/>
                  <a:pt x="869754" y="2058662"/>
                  <a:pt x="825505" y="2025257"/>
                </a:cubicBezTo>
                <a:cubicBezTo>
                  <a:pt x="585662" y="1843981"/>
                  <a:pt x="359162" y="1672742"/>
                  <a:pt x="208421" y="1486825"/>
                </a:cubicBezTo>
                <a:cubicBezTo>
                  <a:pt x="64309" y="1309091"/>
                  <a:pt x="0" y="1130767"/>
                  <a:pt x="0" y="908578"/>
                </a:cubicBezTo>
                <a:cubicBezTo>
                  <a:pt x="0" y="630123"/>
                  <a:pt x="41538" y="365716"/>
                  <a:pt x="120793" y="126877"/>
                </a:cubicBezTo>
                <a:close/>
              </a:path>
            </a:pathLst>
          </a:cu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AB4EFC4-7E1F-4404-9835-FA919F098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11608" y="0"/>
            <a:ext cx="4011734" cy="2646947"/>
          </a:xfrm>
          <a:custGeom>
            <a:avLst/>
            <a:gdLst>
              <a:gd name="connsiteX0" fmla="*/ 3842527 w 4011734"/>
              <a:gd name="connsiteY0" fmla="*/ 0 h 2646947"/>
              <a:gd name="connsiteX1" fmla="*/ 3700720 w 4011734"/>
              <a:gd name="connsiteY1" fmla="*/ 0 h 2646947"/>
              <a:gd name="connsiteX2" fmla="*/ 3740093 w 4011734"/>
              <a:gd name="connsiteY2" fmla="*/ 75602 h 2646947"/>
              <a:gd name="connsiteX3" fmla="*/ 3916112 w 4011734"/>
              <a:gd name="connsiteY3" fmla="*/ 922354 h 2646947"/>
              <a:gd name="connsiteX4" fmla="*/ 3720190 w 4011734"/>
              <a:gd name="connsiteY4" fmla="*/ 1434599 h 2646947"/>
              <a:gd name="connsiteX5" fmla="*/ 3140113 w 4011734"/>
              <a:gd name="connsiteY5" fmla="*/ 1911574 h 2646947"/>
              <a:gd name="connsiteX6" fmla="*/ 3012574 w 4011734"/>
              <a:gd name="connsiteY6" fmla="*/ 2002816 h 2646947"/>
              <a:gd name="connsiteX7" fmla="*/ 1964580 w 4011734"/>
              <a:gd name="connsiteY7" fmla="*/ 2462305 h 2646947"/>
              <a:gd name="connsiteX8" fmla="*/ 584064 w 4011734"/>
              <a:gd name="connsiteY8" fmla="*/ 1715420 h 2646947"/>
              <a:gd name="connsiteX9" fmla="*/ 436941 w 4011734"/>
              <a:gd name="connsiteY9" fmla="*/ 1524345 h 2646947"/>
              <a:gd name="connsiteX10" fmla="*/ 144959 w 4011734"/>
              <a:gd name="connsiteY10" fmla="*/ 922354 h 2646947"/>
              <a:gd name="connsiteX11" fmla="*/ 321378 w 4011734"/>
              <a:gd name="connsiteY11" fmla="*/ 274033 h 2646947"/>
              <a:gd name="connsiteX12" fmla="*/ 416414 w 4011734"/>
              <a:gd name="connsiteY12" fmla="*/ 123749 h 2646947"/>
              <a:gd name="connsiteX13" fmla="*/ 514060 w 4011734"/>
              <a:gd name="connsiteY13" fmla="*/ 0 h 2646947"/>
              <a:gd name="connsiteX14" fmla="*/ 294034 w 4011734"/>
              <a:gd name="connsiteY14" fmla="*/ 0 h 2646947"/>
              <a:gd name="connsiteX15" fmla="*/ 288773 w 4011734"/>
              <a:gd name="connsiteY15" fmla="*/ 7075 h 2646947"/>
              <a:gd name="connsiteX16" fmla="*/ 187674 w 4011734"/>
              <a:gd name="connsiteY16" fmla="*/ 176721 h 2646947"/>
              <a:gd name="connsiteX17" fmla="*/ 0 w 4011734"/>
              <a:gd name="connsiteY17" fmla="*/ 908578 h 2646947"/>
              <a:gd name="connsiteX18" fmla="*/ 310608 w 4011734"/>
              <a:gd name="connsiteY18" fmla="*/ 1588134 h 2646947"/>
              <a:gd name="connsiteX19" fmla="*/ 467117 w 4011734"/>
              <a:gd name="connsiteY19" fmla="*/ 1803828 h 2646947"/>
              <a:gd name="connsiteX20" fmla="*/ 1935705 w 4011734"/>
              <a:gd name="connsiteY20" fmla="*/ 2646947 h 2646947"/>
              <a:gd name="connsiteX21" fmla="*/ 3050555 w 4011734"/>
              <a:gd name="connsiteY21" fmla="*/ 2128254 h 2646947"/>
              <a:gd name="connsiteX22" fmla="*/ 3186230 w 4011734"/>
              <a:gd name="connsiteY22" fmla="*/ 2025257 h 2646947"/>
              <a:gd name="connsiteX23" fmla="*/ 3803313 w 4011734"/>
              <a:gd name="connsiteY23" fmla="*/ 1486825 h 2646947"/>
              <a:gd name="connsiteX24" fmla="*/ 4011734 w 4011734"/>
              <a:gd name="connsiteY24" fmla="*/ 908578 h 2646947"/>
              <a:gd name="connsiteX25" fmla="*/ 3890941 w 4011734"/>
              <a:gd name="connsiteY25" fmla="*/ 126877 h 2646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011734" h="2646947">
                <a:moveTo>
                  <a:pt x="3842527" y="0"/>
                </a:moveTo>
                <a:lnTo>
                  <a:pt x="3700720" y="0"/>
                </a:lnTo>
                <a:lnTo>
                  <a:pt x="3740093" y="75602"/>
                </a:lnTo>
                <a:cubicBezTo>
                  <a:pt x="3855101" y="325120"/>
                  <a:pt x="3916112" y="614016"/>
                  <a:pt x="3916112" y="922354"/>
                </a:cubicBezTo>
                <a:cubicBezTo>
                  <a:pt x="3916112" y="1119183"/>
                  <a:pt x="3855659" y="1277152"/>
                  <a:pt x="3720190" y="1434599"/>
                </a:cubicBezTo>
                <a:cubicBezTo>
                  <a:pt x="3578489" y="1599296"/>
                  <a:pt x="3365572" y="1750990"/>
                  <a:pt x="3140113" y="1911574"/>
                </a:cubicBezTo>
                <a:cubicBezTo>
                  <a:pt x="3098517" y="1941167"/>
                  <a:pt x="3055545" y="1971805"/>
                  <a:pt x="3012574" y="2002816"/>
                </a:cubicBezTo>
                <a:cubicBezTo>
                  <a:pt x="2627932" y="2280349"/>
                  <a:pt x="2347200" y="2462305"/>
                  <a:pt x="1964580" y="2462305"/>
                </a:cubicBezTo>
                <a:cubicBezTo>
                  <a:pt x="1381588" y="2462305"/>
                  <a:pt x="968706" y="2238951"/>
                  <a:pt x="584064" y="1715420"/>
                </a:cubicBezTo>
                <a:cubicBezTo>
                  <a:pt x="533728" y="1646896"/>
                  <a:pt x="484524" y="1584575"/>
                  <a:pt x="436941" y="1524345"/>
                </a:cubicBezTo>
                <a:cubicBezTo>
                  <a:pt x="239723" y="1274611"/>
                  <a:pt x="144959" y="1144738"/>
                  <a:pt x="144959" y="922354"/>
                </a:cubicBezTo>
                <a:cubicBezTo>
                  <a:pt x="144959" y="701540"/>
                  <a:pt x="204359" y="483414"/>
                  <a:pt x="321378" y="274033"/>
                </a:cubicBezTo>
                <a:cubicBezTo>
                  <a:pt x="350006" y="222828"/>
                  <a:pt x="381708" y="172704"/>
                  <a:pt x="416414" y="123749"/>
                </a:cubicBezTo>
                <a:lnTo>
                  <a:pt x="514060" y="0"/>
                </a:lnTo>
                <a:lnTo>
                  <a:pt x="294034" y="0"/>
                </a:lnTo>
                <a:lnTo>
                  <a:pt x="288773" y="7075"/>
                </a:lnTo>
                <a:cubicBezTo>
                  <a:pt x="251853" y="62336"/>
                  <a:pt x="218128" y="118918"/>
                  <a:pt x="187674" y="176721"/>
                </a:cubicBezTo>
                <a:cubicBezTo>
                  <a:pt x="63189" y="413080"/>
                  <a:pt x="0" y="659312"/>
                  <a:pt x="0" y="908578"/>
                </a:cubicBezTo>
                <a:cubicBezTo>
                  <a:pt x="0" y="1159615"/>
                  <a:pt x="100810" y="1306222"/>
                  <a:pt x="310608" y="1588134"/>
                </a:cubicBezTo>
                <a:cubicBezTo>
                  <a:pt x="361228" y="1656124"/>
                  <a:pt x="413571" y="1726474"/>
                  <a:pt x="467117" y="1803828"/>
                </a:cubicBezTo>
                <a:cubicBezTo>
                  <a:pt x="876298" y="2394813"/>
                  <a:pt x="1315521" y="2646947"/>
                  <a:pt x="1935705" y="2646947"/>
                </a:cubicBezTo>
                <a:cubicBezTo>
                  <a:pt x="2342732" y="2646947"/>
                  <a:pt x="2641374" y="2441546"/>
                  <a:pt x="3050555" y="2128254"/>
                </a:cubicBezTo>
                <a:cubicBezTo>
                  <a:pt x="3096266" y="2093247"/>
                  <a:pt x="3141980" y="2058662"/>
                  <a:pt x="3186230" y="2025257"/>
                </a:cubicBezTo>
                <a:cubicBezTo>
                  <a:pt x="3426072" y="1843981"/>
                  <a:pt x="3652572" y="1672742"/>
                  <a:pt x="3803313" y="1486825"/>
                </a:cubicBezTo>
                <a:cubicBezTo>
                  <a:pt x="3947426" y="1309091"/>
                  <a:pt x="4011734" y="1130767"/>
                  <a:pt x="4011734" y="908578"/>
                </a:cubicBezTo>
                <a:cubicBezTo>
                  <a:pt x="4011734" y="630123"/>
                  <a:pt x="3970196" y="365716"/>
                  <a:pt x="3890941" y="12687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9FE53-2785-AED1-8039-9716BE973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178" y="3898895"/>
            <a:ext cx="6065659" cy="2701679"/>
          </a:xfrm>
        </p:spPr>
        <p:txBody>
          <a:bodyPr>
            <a:normAutofit/>
          </a:bodyPr>
          <a:lstStyle/>
          <a:p>
            <a:r>
              <a:rPr lang="el-GR" sz="2000" dirty="0"/>
              <a:t>Το γεγονός ότι τόσες πολλές θρησκείες διδάσκουν για τη φροντίδα των ζώων δείχνει πόσο σημαντικό είναι να τους φερόμαστε με καλοσύνη.</a:t>
            </a:r>
          </a:p>
          <a:p>
            <a:endParaRPr lang="el-GR" sz="2000" dirty="0"/>
          </a:p>
          <a:p>
            <a:r>
              <a:rPr lang="el-GR" sz="2000" dirty="0"/>
              <a:t>Όταν άνθρωποι σε όλο τον κόσμο συμφωνούν ότι τα ζώα αξίζουν τον σεβασμό και την προστασία μας, αυτό μας υπενθυμίζει ότι η φροντίδα των ζώων είναι μια αξία που τους ενώνει όλους.</a:t>
            </a:r>
            <a:endParaRPr lang="en-BG" sz="2000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9C1BF26-4E8B-4F40-A7F7-7421DA8E0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272818"/>
            <a:ext cx="5745707" cy="3585182"/>
          </a:xfrm>
          <a:custGeom>
            <a:avLst/>
            <a:gdLst>
              <a:gd name="connsiteX0" fmla="*/ 2681036 w 5745707"/>
              <a:gd name="connsiteY0" fmla="*/ 205773 h 3585182"/>
              <a:gd name="connsiteX1" fmla="*/ 4204914 w 5745707"/>
              <a:gd name="connsiteY1" fmla="*/ 727949 h 3585182"/>
              <a:gd name="connsiteX2" fmla="*/ 4539662 w 5745707"/>
              <a:gd name="connsiteY2" fmla="*/ 935341 h 3585182"/>
              <a:gd name="connsiteX3" fmla="*/ 5364672 w 5745707"/>
              <a:gd name="connsiteY3" fmla="*/ 1696466 h 3585182"/>
              <a:gd name="connsiteX4" fmla="*/ 5596067 w 5745707"/>
              <a:gd name="connsiteY4" fmla="*/ 2824431 h 3585182"/>
              <a:gd name="connsiteX5" fmla="*/ 5529216 w 5745707"/>
              <a:gd name="connsiteY5" fmla="*/ 3415690 h 3585182"/>
              <a:gd name="connsiteX6" fmla="*/ 5485002 w 5745707"/>
              <a:gd name="connsiteY6" fmla="*/ 3585181 h 3585182"/>
              <a:gd name="connsiteX7" fmla="*/ 183434 w 5745707"/>
              <a:gd name="connsiteY7" fmla="*/ 3585181 h 3585182"/>
              <a:gd name="connsiteX8" fmla="*/ 177419 w 5745707"/>
              <a:gd name="connsiteY8" fmla="*/ 3379484 h 3585182"/>
              <a:gd name="connsiteX9" fmla="*/ 209241 w 5745707"/>
              <a:gd name="connsiteY9" fmla="*/ 3138007 h 3585182"/>
              <a:gd name="connsiteX10" fmla="*/ 641778 w 5745707"/>
              <a:gd name="connsiteY10" fmla="*/ 2025377 h 3585182"/>
              <a:gd name="connsiteX11" fmla="*/ 746708 w 5745707"/>
              <a:gd name="connsiteY11" fmla="*/ 1802131 h 3585182"/>
              <a:gd name="connsiteX12" fmla="*/ 1818233 w 5745707"/>
              <a:gd name="connsiteY12" fmla="*/ 423089 h 3585182"/>
              <a:gd name="connsiteX13" fmla="*/ 2681036 w 5745707"/>
              <a:gd name="connsiteY13" fmla="*/ 205773 h 3585182"/>
              <a:gd name="connsiteX14" fmla="*/ 2819256 w 5745707"/>
              <a:gd name="connsiteY14" fmla="*/ 215 h 3585182"/>
              <a:gd name="connsiteX15" fmla="*/ 1890925 w 5745707"/>
              <a:gd name="connsiteY15" fmla="*/ 199329 h 3585182"/>
              <a:gd name="connsiteX16" fmla="*/ 686343 w 5745707"/>
              <a:gd name="connsiteY16" fmla="*/ 1649431 h 3585182"/>
              <a:gd name="connsiteX17" fmla="*/ 564274 w 5745707"/>
              <a:gd name="connsiteY17" fmla="*/ 1887084 h 3585182"/>
              <a:gd name="connsiteX18" fmla="*/ 52127 w 5745707"/>
              <a:gd name="connsiteY18" fmla="*/ 3075346 h 3585182"/>
              <a:gd name="connsiteX19" fmla="*/ 0 w 5745707"/>
              <a:gd name="connsiteY19" fmla="*/ 3461881 h 3585182"/>
              <a:gd name="connsiteX20" fmla="*/ 3411 w 5745707"/>
              <a:gd name="connsiteY20" fmla="*/ 3585182 h 3585182"/>
              <a:gd name="connsiteX21" fmla="*/ 5554638 w 5745707"/>
              <a:gd name="connsiteY21" fmla="*/ 3585182 h 3585182"/>
              <a:gd name="connsiteX22" fmla="*/ 5704185 w 5745707"/>
              <a:gd name="connsiteY22" fmla="*/ 3585182 h 3585182"/>
              <a:gd name="connsiteX23" fmla="*/ 5745707 w 5745707"/>
              <a:gd name="connsiteY23" fmla="*/ 3585182 h 3585182"/>
              <a:gd name="connsiteX24" fmla="*/ 5745707 w 5745707"/>
              <a:gd name="connsiteY24" fmla="*/ 3381173 h 3585182"/>
              <a:gd name="connsiteX25" fmla="*/ 5745707 w 5745707"/>
              <a:gd name="connsiteY25" fmla="*/ 3339523 h 3585182"/>
              <a:gd name="connsiteX26" fmla="*/ 5745707 w 5745707"/>
              <a:gd name="connsiteY26" fmla="*/ 2216622 h 3585182"/>
              <a:gd name="connsiteX27" fmla="*/ 5704206 w 5745707"/>
              <a:gd name="connsiteY27" fmla="*/ 2023225 h 3585182"/>
              <a:gd name="connsiteX28" fmla="*/ 5605772 w 5745707"/>
              <a:gd name="connsiteY28" fmla="*/ 1730491 h 3585182"/>
              <a:gd name="connsiteX29" fmla="*/ 4763244 w 5745707"/>
              <a:gd name="connsiteY29" fmla="*/ 870138 h 3585182"/>
              <a:gd name="connsiteX30" fmla="*/ 4416664 w 5745707"/>
              <a:gd name="connsiteY30" fmla="*/ 631051 h 3585182"/>
              <a:gd name="connsiteX31" fmla="*/ 2819256 w 5745707"/>
              <a:gd name="connsiteY31" fmla="*/ 215 h 35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745707" h="3585182">
                <a:moveTo>
                  <a:pt x="2681036" y="205773"/>
                </a:moveTo>
                <a:cubicBezTo>
                  <a:pt x="3159126" y="194053"/>
                  <a:pt x="3647122" y="365554"/>
                  <a:pt x="4204914" y="727949"/>
                </a:cubicBezTo>
                <a:cubicBezTo>
                  <a:pt x="4321714" y="803849"/>
                  <a:pt x="4432525" y="870727"/>
                  <a:pt x="4539662" y="935341"/>
                </a:cubicBezTo>
                <a:cubicBezTo>
                  <a:pt x="4983772" y="1203307"/>
                  <a:pt x="5204291" y="1347559"/>
                  <a:pt x="5364672" y="1696466"/>
                </a:cubicBezTo>
                <a:cubicBezTo>
                  <a:pt x="5523920" y="2042910"/>
                  <a:pt x="5601714" y="2422438"/>
                  <a:pt x="5596067" y="2824431"/>
                </a:cubicBezTo>
                <a:cubicBezTo>
                  <a:pt x="5593280" y="3021066"/>
                  <a:pt x="5570901" y="3218624"/>
                  <a:pt x="5529216" y="3415690"/>
                </a:cubicBezTo>
                <a:lnTo>
                  <a:pt x="5485002" y="3585181"/>
                </a:lnTo>
                <a:lnTo>
                  <a:pt x="183434" y="3585181"/>
                </a:lnTo>
                <a:lnTo>
                  <a:pt x="177419" y="3379484"/>
                </a:lnTo>
                <a:cubicBezTo>
                  <a:pt x="181642" y="3301162"/>
                  <a:pt x="192292" y="3221031"/>
                  <a:pt x="209241" y="3138007"/>
                </a:cubicBezTo>
                <a:cubicBezTo>
                  <a:pt x="280153" y="2790621"/>
                  <a:pt x="455777" y="2418912"/>
                  <a:pt x="641778" y="2025377"/>
                </a:cubicBezTo>
                <a:cubicBezTo>
                  <a:pt x="676120" y="1952827"/>
                  <a:pt x="711548" y="1877771"/>
                  <a:pt x="746708" y="1802131"/>
                </a:cubicBezTo>
                <a:cubicBezTo>
                  <a:pt x="1061459" y="1125148"/>
                  <a:pt x="1306038" y="663370"/>
                  <a:pt x="1818233" y="423089"/>
                </a:cubicBezTo>
                <a:cubicBezTo>
                  <a:pt x="2110892" y="285795"/>
                  <a:pt x="2394181" y="212804"/>
                  <a:pt x="2681036" y="205773"/>
                </a:cubicBezTo>
                <a:close/>
                <a:moveTo>
                  <a:pt x="2819256" y="215"/>
                </a:moveTo>
                <a:cubicBezTo>
                  <a:pt x="2513654" y="-4312"/>
                  <a:pt x="2208774" y="62841"/>
                  <a:pt x="1890925" y="199329"/>
                </a:cubicBezTo>
                <a:cubicBezTo>
                  <a:pt x="1334645" y="438201"/>
                  <a:pt x="1052847" y="928614"/>
                  <a:pt x="686343" y="1649431"/>
                </a:cubicBezTo>
                <a:cubicBezTo>
                  <a:pt x="645402" y="1729970"/>
                  <a:pt x="604201" y="1809862"/>
                  <a:pt x="564274" y="1887084"/>
                </a:cubicBezTo>
                <a:cubicBezTo>
                  <a:pt x="347995" y="2305972"/>
                  <a:pt x="143776" y="2701628"/>
                  <a:pt x="52127" y="3075346"/>
                </a:cubicBezTo>
                <a:cubicBezTo>
                  <a:pt x="19266" y="3209322"/>
                  <a:pt x="1796" y="3336841"/>
                  <a:pt x="0" y="3461881"/>
                </a:cubicBezTo>
                <a:lnTo>
                  <a:pt x="3411" y="3585182"/>
                </a:lnTo>
                <a:lnTo>
                  <a:pt x="5554638" y="3585182"/>
                </a:lnTo>
                <a:lnTo>
                  <a:pt x="5704185" y="3585182"/>
                </a:lnTo>
                <a:lnTo>
                  <a:pt x="5745707" y="3585182"/>
                </a:lnTo>
                <a:lnTo>
                  <a:pt x="5745707" y="3381173"/>
                </a:lnTo>
                <a:lnTo>
                  <a:pt x="5745707" y="3339523"/>
                </a:lnTo>
                <a:lnTo>
                  <a:pt x="5745707" y="2216622"/>
                </a:lnTo>
                <a:lnTo>
                  <a:pt x="5704206" y="2023225"/>
                </a:lnTo>
                <a:cubicBezTo>
                  <a:pt x="5676925" y="1923742"/>
                  <a:pt x="5644106" y="1826103"/>
                  <a:pt x="5605772" y="1730491"/>
                </a:cubicBezTo>
                <a:cubicBezTo>
                  <a:pt x="5451349" y="1345325"/>
                  <a:pt x="5223389" y="1179549"/>
                  <a:pt x="4763244" y="870138"/>
                </a:cubicBezTo>
                <a:cubicBezTo>
                  <a:pt x="4652240" y="795528"/>
                  <a:pt x="4537430" y="718309"/>
                  <a:pt x="4416664" y="631051"/>
                </a:cubicBezTo>
                <a:cubicBezTo>
                  <a:pt x="3839936" y="214420"/>
                  <a:pt x="3328594" y="7761"/>
                  <a:pt x="2819256" y="215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48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711</Words>
  <Application>Microsoft Macintosh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Meiryo</vt:lpstr>
      <vt:lpstr>Aptos</vt:lpstr>
      <vt:lpstr>Aptos Display</vt:lpstr>
      <vt:lpstr>Arial</vt:lpstr>
      <vt:lpstr>Office Theme</vt:lpstr>
      <vt:lpstr>Υποστηρίζω τους άλλους</vt:lpstr>
      <vt:lpstr>Τα ζώα ως μέρος της φύσης</vt:lpstr>
      <vt:lpstr>Τα ζώα ως μέρος της φύσης</vt:lpstr>
      <vt:lpstr>Πώς μπορούμε να φροντίσουμε τα ζώα</vt:lpstr>
      <vt:lpstr>Πώς μπορούμε να φροντίσουμε τα ζώα</vt:lpstr>
      <vt:lpstr>Τρόποι για να είστε ευγενικοί με τα ζώα</vt:lpstr>
      <vt:lpstr>Γιατί είναι σημαντικό να φροντίζουμε τα ζώα?</vt:lpstr>
      <vt:lpstr>Φροντίδα των ζώων σε διαφορετικές θρησκείες</vt:lpstr>
      <vt:lpstr>Φροντίδα των ζώων σε διαφορετικές θρησκείες</vt:lpstr>
      <vt:lpstr>Φροντίδα των ζώων σε διαφορετικές θρησκείες</vt:lpstr>
      <vt:lpstr>Φροντίδα των ζώων σε διαφορετικές θρησκείες</vt:lpstr>
      <vt:lpstr>Φροντίδα των ζώων σε διαφορετικές θρησκείες</vt:lpstr>
      <vt:lpstr>Φροντίδα για ζώα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4</cp:revision>
  <dcterms:created xsi:type="dcterms:W3CDTF">2025-11-21T13:00:23Z</dcterms:created>
  <dcterms:modified xsi:type="dcterms:W3CDTF">2025-11-21T15:26:13Z</dcterms:modified>
</cp:coreProperties>
</file>