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65" r:id="rId4"/>
    <p:sldId id="258" r:id="rId5"/>
    <p:sldId id="259" r:id="rId6"/>
    <p:sldId id="260" r:id="rId7"/>
    <p:sldId id="266" r:id="rId8"/>
    <p:sldId id="261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en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94662"/>
  </p:normalViewPr>
  <p:slideViewPr>
    <p:cSldViewPr snapToGrid="0">
      <p:cViewPr varScale="1">
        <p:scale>
          <a:sx n="104" d="100"/>
          <a:sy n="104" d="100"/>
        </p:scale>
        <p:origin x="8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0080" y="1371599"/>
            <a:ext cx="6675120" cy="2951825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080" y="4584879"/>
            <a:ext cx="667512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4479B-705B-4489-957E-7E8A228BDFA0}" type="datetime1">
              <a:rPr lang="en-US" smtClean="0"/>
              <a:t>11/26/25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369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9F774-3FA6-43B8-9241-99959C8FD463}" type="datetime1">
              <a:rPr lang="en-US" smtClean="0"/>
              <a:t>11/26/25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40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1BB59B6-79B9-97F5-AC3B-DF65899D39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91366"/>
            <a:ext cx="9214884" cy="3159974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4452-5DCC-4FE2-A5C9-8A5EF6714D65}" type="datetime1">
              <a:rPr lang="en-US" smtClean="0"/>
              <a:t>11/26/25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05EAE5-4812-F718-6D75-962788418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6281" y="4715234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9540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928" y="2633472"/>
            <a:ext cx="5212080" cy="3566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9ABC2-0180-4F3A-A895-A85BC724D472}" type="datetime1">
              <a:rPr lang="en-US" smtClean="0"/>
              <a:t>11/26/25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5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599"/>
            <a:ext cx="10890929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79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18928" y="2311352"/>
            <a:ext cx="5212080" cy="695373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18928" y="3006725"/>
            <a:ext cx="5212080" cy="31912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EA9BA-4E8F-439E-BEA4-91FBA01E3F5F}" type="datetime1">
              <a:rPr lang="en-US" smtClean="0"/>
              <a:t>11/26/25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471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5BF18-0007-481C-AA29-413124BC3EE7}" type="datetime1">
              <a:rPr lang="en-US" smtClean="0"/>
              <a:t>11/26/25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859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149F9F0F-FB8C-5565-247C-BDCC156B5C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E9870-3748-43AD-B547-02A075CB4A1D}" type="datetime1">
              <a:rPr lang="en-US" smtClean="0"/>
              <a:t>11/26/25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437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6519" y="1031001"/>
            <a:ext cx="6594490" cy="51663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8"/>
            <a:ext cx="3859397" cy="322682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E7897-33C5-4F1A-9307-D068E37F3DC7}" type="datetime1">
              <a:rPr lang="en-US" smtClean="0"/>
              <a:t>11/26/25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77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3859397" cy="145172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37760" y="1033271"/>
            <a:ext cx="6592824" cy="516636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0080" y="2972167"/>
            <a:ext cx="3859397" cy="32268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171BA-CC09-47C8-A6DF-F5C5CB59CEEC}" type="datetime1">
              <a:rPr lang="en-US" smtClean="0"/>
              <a:t>11/26/25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775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B66AD-7C08-490A-ADA4-B47E10FB2407}" type="datetime1">
              <a:rPr lang="en-US" smtClean="0"/>
              <a:t>11/26/25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663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1CB3635-47E1-90D8-B693-DA85A66B383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09219" y="640079"/>
            <a:ext cx="1811773" cy="553688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0080" y="640080"/>
            <a:ext cx="8412422" cy="553688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95027-4255-49E7-9841-CD21BCC99996}" type="datetime1">
              <a:rPr lang="en-US" smtClean="0"/>
              <a:t>11/26/25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30604F-219C-2DEE-830E-27274CC2F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5400000">
            <a:off x="10872154" y="1192438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4486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9" y="1371601"/>
            <a:ext cx="10890929" cy="10972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2633472"/>
            <a:ext cx="10890928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008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DA38F49-B3E2-4BF0-BEC7-C30D34ABBB8D}" type="datetime1">
              <a:rPr lang="en-US" smtClean="0"/>
              <a:t>11/26/25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70C12960-6E85-460F-B6E3-5B82CB31AF3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8E06E4-607B-144B-382B-AD3D06B1E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003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pic>
        <p:nvPicPr>
          <p:cNvPr id="4" name="Picture 3" descr="A group of multi coloured wooden stick figures">
            <a:extLst>
              <a:ext uri="{FF2B5EF4-FFF2-40B4-BE49-F238E27FC236}">
                <a16:creationId xmlns:a16="http://schemas.microsoft.com/office/drawing/2014/main" id="{5BB89E9C-02D2-028E-9386-F83BF652334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586" b="5187"/>
          <a:stretch>
            <a:fillRect/>
          </a:stretch>
        </p:blipFill>
        <p:spPr>
          <a:xfrm>
            <a:off x="1" y="10"/>
            <a:ext cx="1219200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6136311-C81B-47C5-AE0A-5641A5A59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94444" y="1066800"/>
            <a:ext cx="4682990" cy="4724400"/>
          </a:xfrm>
          <a:prstGeom prst="rect">
            <a:avLst/>
          </a:prstGeom>
          <a:solidFill>
            <a:schemeClr val="bg1">
              <a:alpha val="4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C403E6-03E4-8673-90B9-7E2C8E3266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818" y="1562101"/>
            <a:ext cx="3905203" cy="2738530"/>
          </a:xfrm>
        </p:spPr>
        <p:txBody>
          <a:bodyPr anchor="t">
            <a:normAutofit/>
          </a:bodyPr>
          <a:lstStyle/>
          <a:p>
            <a:r>
              <a:rPr lang="el-GR" sz="4800" dirty="0"/>
              <a:t>Υποστηρίζω τους άλλους</a:t>
            </a:r>
            <a:endParaRPr lang="en-BG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0D96D0-85F0-AA78-5897-5BF3CFF09F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818" y="4321622"/>
            <a:ext cx="3816351" cy="941832"/>
          </a:xfrm>
        </p:spPr>
        <p:txBody>
          <a:bodyPr>
            <a:normAutofit/>
          </a:bodyPr>
          <a:lstStyle/>
          <a:p>
            <a:r>
              <a:rPr lang="el-GR" dirty="0"/>
              <a:t>Υποστήριξη για την κοινότητά μου</a:t>
            </a:r>
            <a:endParaRPr lang="en-BG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CC73A33-65FF-41A9-A3B0-006753CD10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0800000" flipV="1">
            <a:off x="305077" y="1063752"/>
            <a:ext cx="0" cy="472744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2028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DBDA151C-5770-45E4-AAFF-59E7F403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B9255C-CC75-577E-835F-1F8FE9DEC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10890928" cy="971550"/>
          </a:xfrm>
        </p:spPr>
        <p:txBody>
          <a:bodyPr anchor="t">
            <a:normAutofit/>
          </a:bodyPr>
          <a:lstStyle/>
          <a:p>
            <a:r>
              <a:rPr lang="el-GR" dirty="0"/>
              <a:t>Υποστηρίζω τους άλλους</a:t>
            </a:r>
            <a:endParaRPr lang="en-BG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9AA7464-1EB7-A869-C7D3-AA680BBA9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Children running outside">
            <a:extLst>
              <a:ext uri="{FF2B5EF4-FFF2-40B4-BE49-F238E27FC236}">
                <a16:creationId xmlns:a16="http://schemas.microsoft.com/office/drawing/2014/main" id="{65FD5138-FBB2-08C8-FF27-675C374186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" y="2786774"/>
            <a:ext cx="5648193" cy="3261831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34F26325-77F9-0F74-A0A3-959E80D9E04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871063" y="2537460"/>
            <a:ext cx="4659945" cy="376045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BG" altLang="en-BG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SzTx/>
              <a:buFontTx/>
              <a:buChar char="•"/>
            </a:pPr>
            <a:r>
              <a:rPr lang="el-GR" altLang="en-BG" dirty="0">
                <a:latin typeface="Arial" panose="020B0604020202020204" pitchFamily="34" charset="0"/>
              </a:rPr>
              <a:t>Όλοι ανήκουν σε πολλαπλές κοινότητες (οικογένεια, σχολείο, γειτονιά, αθλητικές ομάδες, πολιτιστικές ομάδες)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SzTx/>
              <a:buFontTx/>
              <a:buChar char="•"/>
            </a:pPr>
            <a:endParaRPr lang="el-GR" altLang="en-BG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SzTx/>
              <a:buFontTx/>
              <a:buChar char="•"/>
            </a:pPr>
            <a:r>
              <a:rPr lang="el-GR" altLang="en-BG" dirty="0">
                <a:latin typeface="Arial" panose="020B0604020202020204" pitchFamily="34" charset="0"/>
              </a:rPr>
              <a:t>Οι κοινότητες είναι ομάδες ανθρώπων που μοιράζονται χώρο, στόχους ή ενδιαφέροντα</a:t>
            </a:r>
            <a:endParaRPr kumimoji="0" lang="en-BG" altLang="en-BG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280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D87CDC-31CC-334F-6BB9-8654D3B4F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914400"/>
            <a:ext cx="6291472" cy="1097280"/>
          </a:xfrm>
        </p:spPr>
        <p:txBody>
          <a:bodyPr anchor="t">
            <a:normAutofit/>
          </a:bodyPr>
          <a:lstStyle/>
          <a:p>
            <a:r>
              <a:rPr lang="el-GR" dirty="0"/>
              <a:t>Υποστηρίζω τους άλλους</a:t>
            </a:r>
            <a:endParaRPr lang="en-B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2C6D44-6F3D-B927-6DF4-E2741137B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176036"/>
            <a:ext cx="6291472" cy="4123944"/>
          </a:xfrm>
        </p:spPr>
        <p:txBody>
          <a:bodyPr>
            <a:normAutofit/>
          </a:bodyPr>
          <a:lstStyle/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SzTx/>
              <a:buFontTx/>
              <a:buChar char="•"/>
            </a:pPr>
            <a:r>
              <a:rPr lang="el-GR" altLang="en-BG" dirty="0">
                <a:latin typeface="Arial" panose="020B0604020202020204" pitchFamily="34" charset="0"/>
              </a:rPr>
              <a:t>Η υποστήριξη της κοινότητάς σας σημαίνει βοήθεια προς τους άλλους και ενίσχυση των δεσμών.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SzTx/>
              <a:buFontTx/>
              <a:buChar char="•"/>
            </a:pPr>
            <a:endParaRPr lang="el-GR" altLang="en-BG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SzTx/>
              <a:buFontTx/>
              <a:buChar char="•"/>
            </a:pPr>
            <a:r>
              <a:rPr lang="el-GR" altLang="en-BG" dirty="0">
                <a:latin typeface="Arial" panose="020B0604020202020204" pitchFamily="34" charset="0"/>
              </a:rPr>
              <a:t>Κάθε κοινότητα παρέχει ένα αίσθημα ότι ανήκουμε κάπου και μας βοηθά να νιώθουμε συνδεδεμένοι.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SzTx/>
              <a:buFontTx/>
              <a:buChar char="•"/>
            </a:pPr>
            <a:endParaRPr lang="el-GR" altLang="en-BG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SzTx/>
              <a:buFontTx/>
              <a:buChar char="•"/>
            </a:pPr>
            <a:r>
              <a:rPr lang="el-GR" altLang="en-BG" dirty="0">
                <a:latin typeface="Arial" panose="020B0604020202020204" pitchFamily="34" charset="0"/>
              </a:rPr>
              <a:t>Το να είμαστε μέρος μιας κοινότητας συνεπάγεται ευθύνες απέναντι στους άλλους.</a:t>
            </a:r>
            <a:endParaRPr lang="en-BG" dirty="0"/>
          </a:p>
        </p:txBody>
      </p:sp>
      <p:pic>
        <p:nvPicPr>
          <p:cNvPr id="7" name="Picture 6" descr="Human figures made of card standing in circle holding hands">
            <a:extLst>
              <a:ext uri="{FF2B5EF4-FFF2-40B4-BE49-F238E27FC236}">
                <a16:creationId xmlns:a16="http://schemas.microsoft.com/office/drawing/2014/main" id="{B36B1D63-5FC0-61BB-F957-BCBE1815C1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65" b="16833"/>
          <a:stretch>
            <a:fillRect/>
          </a:stretch>
        </p:blipFill>
        <p:spPr>
          <a:xfrm>
            <a:off x="7776429" y="914400"/>
            <a:ext cx="4414591" cy="5357106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2025DBA-8780-9CA0-2826-FF6E3BD1A0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774468" y="6271515"/>
            <a:ext cx="4416552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9031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63F27BC-7079-4FF7-8F7C-ABC82FA3C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4AD49E-2F67-164F-49A5-FCD454D299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914401"/>
            <a:ext cx="4876801" cy="1569516"/>
          </a:xfrm>
        </p:spPr>
        <p:txBody>
          <a:bodyPr anchor="t">
            <a:noAutofit/>
          </a:bodyPr>
          <a:lstStyle/>
          <a:p>
            <a:pPr>
              <a:lnSpc>
                <a:spcPct val="90000"/>
              </a:lnSpc>
            </a:pPr>
            <a:r>
              <a:rPr lang="el-GR" dirty="0"/>
              <a:t>Κατανόηση της υποστήριξης της κοινότητας</a:t>
            </a:r>
            <a:endParaRPr lang="en-BG" dirty="0"/>
          </a:p>
        </p:txBody>
      </p:sp>
      <p:pic>
        <p:nvPicPr>
          <p:cNvPr id="5" name="Picture 4" descr="Parent and child planting">
            <a:extLst>
              <a:ext uri="{FF2B5EF4-FFF2-40B4-BE49-F238E27FC236}">
                <a16:creationId xmlns:a16="http://schemas.microsoft.com/office/drawing/2014/main" id="{CA8791B5-8BE3-76C6-D4FB-1F23C62F9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" y="2857499"/>
            <a:ext cx="4682050" cy="312526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9238EE-D7ED-0F39-743C-441EFDEF86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6724" y="1637376"/>
            <a:ext cx="5130210" cy="5022661"/>
          </a:xfrm>
        </p:spPr>
        <p:txBody>
          <a:bodyPr>
            <a:normAutofit/>
          </a:bodyPr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Η υποστήριξη της κοινότητας αναφέρεται σε ενέργειες που βοηθούν τους ανθρώπους και το περιβάλλον γύρω μας.</a:t>
            </a:r>
          </a:p>
          <a:p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Μπορεί να είναι κάτι μικρό - όπως η βοήθεια σε έναν συμμαθητή να κατανοήσει τις εργασίες του, ή κάτι μεγαλύτερο, όπως η συμμετοχή σε ένα φιλανθρωπικό έργο.</a:t>
            </a:r>
            <a:endParaRPr lang="en-B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40DBD50-3CB1-A513-2321-1891E3F09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72253" y="6272784"/>
            <a:ext cx="1084749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99873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FCE029E-5073-4498-8104-8427AA987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ACFDEA-EC0B-BE07-2C90-289D0D5E8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78" y="914400"/>
            <a:ext cx="6208777" cy="1097280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</a:pPr>
            <a:r>
              <a:rPr lang="el-GR" dirty="0"/>
              <a:t>Μορφές κοινοτικής υποστήριξης</a:t>
            </a:r>
            <a:endParaRPr lang="en-B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6A3CFB-4FFF-91F2-3F56-8B969F04A8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8" y="2176036"/>
            <a:ext cx="6208777" cy="4121881"/>
          </a:xfrm>
        </p:spPr>
        <p:txBody>
          <a:bodyPr>
            <a:normAutofit lnSpcReduction="10000"/>
          </a:bodyPr>
          <a:lstStyle/>
          <a:p>
            <a:pPr lvl="0">
              <a:lnSpc>
                <a:spcPct val="110000"/>
              </a:lnSpc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Εθελοντισμός: καθαρισμός ενός πάρκου, βοήθεια σε σχολικές εκδηλώσεις</a:t>
            </a:r>
          </a:p>
          <a:p>
            <a:pPr lvl="0">
              <a:lnSpc>
                <a:spcPct val="110000"/>
              </a:lnSpc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Πράξεις καλοσύνης: κράτημα της πόρτας, ακρόαση ενός φίλου ή παρηγοριά κάποιου</a:t>
            </a:r>
          </a:p>
          <a:p>
            <a:pPr lvl="0">
              <a:lnSpc>
                <a:spcPct val="110000"/>
              </a:lnSpc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Κοινή χρήση πόρων: δωρεά ρούχων, βιβλίων ή τροφίμων σε άτομα που τα χρειάζονται</a:t>
            </a:r>
          </a:p>
          <a:p>
            <a:pPr lvl="0">
              <a:lnSpc>
                <a:spcPct val="110000"/>
              </a:lnSpc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Προστασία του περιβάλλοντος: ανακύκλωση, φύτευση δέντρων ή μείωση των αποβλήτων</a:t>
            </a:r>
          </a:p>
          <a:p>
            <a:pPr lvl="0">
              <a:lnSpc>
                <a:spcPct val="110000"/>
              </a:lnSpc>
            </a:pP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Υποστήριξη της συναισθηματικής ευεξίας: σεβασμός, συμπερίληψη και ενθάρρυνση των άλλων</a:t>
            </a:r>
            <a:endParaRPr lang="en-B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Child drawing the earth">
            <a:extLst>
              <a:ext uri="{FF2B5EF4-FFF2-40B4-BE49-F238E27FC236}">
                <a16:creationId xmlns:a16="http://schemas.microsoft.com/office/drawing/2014/main" id="{1B34D540-DEF1-6914-9C3D-8DFB7D809C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171" r="4" b="5031"/>
          <a:stretch>
            <a:fillRect/>
          </a:stretch>
        </p:blipFill>
        <p:spPr>
          <a:xfrm>
            <a:off x="7592566" y="914400"/>
            <a:ext cx="4599432" cy="2685498"/>
          </a:xfrm>
          <a:prstGeom prst="rect">
            <a:avLst/>
          </a:prstGeom>
        </p:spPr>
      </p:pic>
      <p:pic>
        <p:nvPicPr>
          <p:cNvPr id="5" name="Picture 4" descr="Hand holding a sapling">
            <a:extLst>
              <a:ext uri="{FF2B5EF4-FFF2-40B4-BE49-F238E27FC236}">
                <a16:creationId xmlns:a16="http://schemas.microsoft.com/office/drawing/2014/main" id="{DC1C01F4-D505-94C1-6E9B-2208158A89F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088" r="4" b="5855"/>
          <a:stretch>
            <a:fillRect/>
          </a:stretch>
        </p:blipFill>
        <p:spPr>
          <a:xfrm>
            <a:off x="7592568" y="3599905"/>
            <a:ext cx="4599432" cy="2672872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EFF515C-2521-4964-9DAC-2BFB8EC86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592566" y="6272784"/>
            <a:ext cx="4599432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9382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06BD704-01C2-4341-B99A-116CC7EC5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Stick figure families holding hands">
            <a:extLst>
              <a:ext uri="{FF2B5EF4-FFF2-40B4-BE49-F238E27FC236}">
                <a16:creationId xmlns:a16="http://schemas.microsoft.com/office/drawing/2014/main" id="{B52A4551-0B86-B6C2-182F-ED12E5EC28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635" b="10096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225C01B-A296-4FAA-AA46-794F27DF69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4894" y="979075"/>
            <a:ext cx="5777024" cy="5074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DE4099-BEBE-0E30-7F53-4732C1018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267" y="1029824"/>
            <a:ext cx="5777014" cy="724835"/>
          </a:xfrm>
        </p:spPr>
        <p:txBody>
          <a:bodyPr anchor="t">
            <a:noAutofit/>
          </a:bodyPr>
          <a:lstStyle/>
          <a:p>
            <a:pPr>
              <a:lnSpc>
                <a:spcPct val="90000"/>
              </a:lnSpc>
            </a:pPr>
            <a:r>
              <a:rPr lang="el-GR" sz="3200" dirty="0"/>
              <a:t>Γιατί έχει σημασία η υποστήριξη της κοινότητας</a:t>
            </a:r>
            <a:r>
              <a:rPr lang="bg-BG" sz="3200" dirty="0"/>
              <a:t>?</a:t>
            </a:r>
            <a:endParaRPr lang="en-BG" sz="3200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2713E66-598D-4B8A-9D2A-67C7AF46EF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85673" y="979075"/>
            <a:ext cx="0" cy="507492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1">
            <a:extLst>
              <a:ext uri="{FF2B5EF4-FFF2-40B4-BE49-F238E27FC236}">
                <a16:creationId xmlns:a16="http://schemas.microsoft.com/office/drawing/2014/main" id="{9E3043B0-B6EF-3B13-2440-CF1C517AF1F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44432" y="2384854"/>
            <a:ext cx="5428727" cy="38647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lvl="0" indent="0" eaLnBrk="0" fontAlgn="base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SzTx/>
              <a:buNone/>
            </a:pPr>
            <a:r>
              <a:rPr lang="en-US" altLang="en-BG" dirty="0">
                <a:latin typeface="Arial" panose="020B0604020202020204" pitchFamily="34" charset="0"/>
              </a:rPr>
              <a:t>- </a:t>
            </a:r>
            <a:r>
              <a:rPr lang="el-GR" altLang="en-BG" dirty="0">
                <a:latin typeface="Arial" panose="020B0604020202020204" pitchFamily="34" charset="0"/>
              </a:rPr>
              <a:t>Η υποστήριξη των κοινοτήτων τις βοηθά να αναπτυχθούν και κάνει τις γειτονιές ασφαλέστερες και πιο φιλόξενες</a:t>
            </a:r>
          </a:p>
          <a:p>
            <a:pPr marL="0" lvl="0" indent="0" eaLnBrk="0" fontAlgn="base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SzTx/>
              <a:buNone/>
            </a:pPr>
            <a:r>
              <a:rPr lang="en-US" altLang="en-BG" dirty="0">
                <a:latin typeface="Arial" panose="020B0604020202020204" pitchFamily="34" charset="0"/>
              </a:rPr>
              <a:t>- </a:t>
            </a:r>
            <a:r>
              <a:rPr lang="el-GR" altLang="en-BG" dirty="0">
                <a:latin typeface="Arial" panose="020B0604020202020204" pitchFamily="34" charset="0"/>
              </a:rPr>
              <a:t>Η συμβολή στις κοινότητες δημιουργεί πολύτιμες δεξιότητες και ουσιαστικές συνδέσεις</a:t>
            </a:r>
          </a:p>
          <a:p>
            <a:pPr marL="0" lvl="0" indent="0" eaLnBrk="0" fontAlgn="base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SzTx/>
              <a:buNone/>
            </a:pPr>
            <a:r>
              <a:rPr lang="en-US" altLang="en-BG" dirty="0">
                <a:latin typeface="Arial" panose="020B0604020202020204" pitchFamily="34" charset="0"/>
              </a:rPr>
              <a:t>- </a:t>
            </a:r>
            <a:r>
              <a:rPr lang="el-GR" altLang="en-BG" dirty="0">
                <a:latin typeface="Arial" panose="020B0604020202020204" pitchFamily="34" charset="0"/>
              </a:rPr>
              <a:t>Η συμμετοχή στην κοινότητα δημιουργεί περιβάλλοντα όπου οι άνθρωποι φροντίζουν ο ένας τον άλλον</a:t>
            </a:r>
            <a:endParaRPr kumimoji="0" lang="en-BG" altLang="en-BG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564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BDA151C-5770-45E4-AAFF-59E7F403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C88E4F-EB33-B22A-E932-CAE62797B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10890928" cy="971550"/>
          </a:xfrm>
        </p:spPr>
        <p:txBody>
          <a:bodyPr anchor="t">
            <a:normAutofit/>
          </a:bodyPr>
          <a:lstStyle/>
          <a:p>
            <a:r>
              <a:rPr lang="el-GR" sz="3700" dirty="0"/>
              <a:t>Γιατί έχει σημασία η υποστήριξη της κοινότητας</a:t>
            </a:r>
            <a:r>
              <a:rPr lang="bg-BG" sz="3700" dirty="0"/>
              <a:t>?</a:t>
            </a:r>
            <a:endParaRPr lang="en-BG" sz="37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9AA7464-1EB7-A869-C7D3-AA680BBA9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Person in backpack overlooking city">
            <a:extLst>
              <a:ext uri="{FF2B5EF4-FFF2-40B4-BE49-F238E27FC236}">
                <a16:creationId xmlns:a16="http://schemas.microsoft.com/office/drawing/2014/main" id="{0A2616C7-69B6-22A7-650D-CA98BAC1D6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" y="3231569"/>
            <a:ext cx="5648193" cy="237224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615267-B50E-F3BA-21F6-E7B732661A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1063" y="2537460"/>
            <a:ext cx="4659945" cy="3760459"/>
          </a:xfrm>
        </p:spPr>
        <p:txBody>
          <a:bodyPr anchor="t">
            <a:normAutofit/>
          </a:bodyPr>
          <a:lstStyle/>
          <a:p>
            <a:pPr marL="0" lvl="0" indent="0" eaLnBrk="0" fontAlgn="base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SzTx/>
              <a:buFontTx/>
              <a:buChar char="•"/>
            </a:pPr>
            <a:r>
              <a:rPr lang="el-GR" altLang="en-BG" dirty="0">
                <a:latin typeface="Arial" panose="020B0604020202020204" pitchFamily="34" charset="0"/>
              </a:rPr>
              <a:t>Ενισχύει την εμπιστοσύνη, προάγει την </a:t>
            </a:r>
            <a:r>
              <a:rPr lang="el-GR" altLang="en-BG" dirty="0" err="1">
                <a:latin typeface="Arial" panose="020B0604020202020204" pitchFamily="34" charset="0"/>
              </a:rPr>
              <a:t>ενσυναίσθηση</a:t>
            </a:r>
            <a:r>
              <a:rPr lang="el-GR" altLang="en-BG" dirty="0">
                <a:latin typeface="Arial" panose="020B0604020202020204" pitchFamily="34" charset="0"/>
              </a:rPr>
              <a:t> και μας βοηθά να κατανοούμε και να νοιαζόμαστε για τους άλλους</a:t>
            </a:r>
          </a:p>
          <a:p>
            <a:pPr marL="0" lvl="0" indent="0" eaLnBrk="0" fontAlgn="base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SzTx/>
              <a:buFontTx/>
              <a:buChar char="•"/>
            </a:pPr>
            <a:r>
              <a:rPr lang="el-GR" altLang="en-BG" dirty="0">
                <a:latin typeface="Arial" panose="020B0604020202020204" pitchFamily="34" charset="0"/>
              </a:rPr>
              <a:t>Κάνει όλους να αισθάνονται ότι συμπεριλαμβάνονται και ότι τους εκτιμούν, ανεξάρτητα από το ποιοι είναι</a:t>
            </a:r>
          </a:p>
          <a:p>
            <a:pPr marL="0" lvl="0" indent="0" eaLnBrk="0" fontAlgn="base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SzTx/>
              <a:buFontTx/>
              <a:buChar char="•"/>
            </a:pPr>
            <a:r>
              <a:rPr lang="el-GR" altLang="en-BG" dirty="0">
                <a:latin typeface="Arial" panose="020B0604020202020204" pitchFamily="34" charset="0"/>
              </a:rPr>
              <a:t>Προετοιμάζει τους μαθητές να γίνουν ενεργοί και υπεύθυνοι πολίτες που κάνουν τη διαφορά</a:t>
            </a:r>
            <a:endParaRPr lang="en-BG" dirty="0"/>
          </a:p>
        </p:txBody>
      </p:sp>
    </p:spTree>
    <p:extLst>
      <p:ext uri="{BB962C8B-B14F-4D97-AF65-F5344CB8AC3E}">
        <p14:creationId xmlns:p14="http://schemas.microsoft.com/office/powerpoint/2010/main" val="3095968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43DACB-BCE0-B34C-E391-08D52FA2F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065" y="1234221"/>
            <a:ext cx="5752093" cy="109728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l-GR" sz="3400" dirty="0"/>
              <a:t>Υποστήριξη της κοινότητας σε διαφορετικές θρησκείες</a:t>
            </a:r>
            <a:endParaRPr lang="en-BG" sz="3400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53FE100-D0AB-4AE2-824B-60CFA31EC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1">
            <a:extLst>
              <a:ext uri="{FF2B5EF4-FFF2-40B4-BE49-F238E27FC236}">
                <a16:creationId xmlns:a16="http://schemas.microsoft.com/office/drawing/2014/main" id="{CE3462C3-423E-BEC3-DAE2-4EFC1F15125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10065" y="2475567"/>
            <a:ext cx="8266670" cy="42217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 lnSpcReduction="10000"/>
          </a:bodyPr>
          <a:lstStyle/>
          <a:p>
            <a:pPr marL="0" marR="0" lvl="0" indent="0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BG" altLang="en-BG" sz="14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SzTx/>
              <a:buNone/>
            </a:pPr>
            <a:r>
              <a:rPr lang="el-GR" altLang="en-BG" b="1" dirty="0">
                <a:latin typeface="Arial" panose="020B0604020202020204" pitchFamily="34" charset="0"/>
              </a:rPr>
              <a:t>Χριστιανισμός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SzTx/>
              <a:buNone/>
            </a:pPr>
            <a:r>
              <a:rPr lang="el-GR" altLang="en-BG" dirty="0">
                <a:latin typeface="Arial" panose="020B0604020202020204" pitchFamily="34" charset="0"/>
              </a:rPr>
              <a:t>- Ενθαρρύνει την υποστήριξη των άλλων μέσω αγάπης και συμπόνιας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SzTx/>
              <a:buNone/>
            </a:pPr>
            <a:r>
              <a:rPr lang="el-GR" altLang="en-BG" dirty="0">
                <a:latin typeface="Arial" panose="020B0604020202020204" pitchFamily="34" charset="0"/>
              </a:rPr>
              <a:t>- Κεντρική έννοια: φιλανθρωπία</a:t>
            </a:r>
            <a:r>
              <a:rPr lang="en-US" altLang="en-BG" dirty="0">
                <a:latin typeface="Arial" panose="020B0604020202020204" pitchFamily="34" charset="0"/>
              </a:rPr>
              <a:t>;</a:t>
            </a:r>
            <a:r>
              <a:rPr lang="el-GR" altLang="en-BG" dirty="0">
                <a:latin typeface="Arial" panose="020B0604020202020204" pitchFamily="34" charset="0"/>
              </a:rPr>
              <a:t> </a:t>
            </a:r>
            <a:r>
              <a:rPr lang="en-US" altLang="en-BG" dirty="0">
                <a:latin typeface="Arial" panose="020B0604020202020204" pitchFamily="34" charset="0"/>
              </a:rPr>
              <a:t>T</a:t>
            </a:r>
            <a:r>
              <a:rPr lang="el-GR" altLang="en-BG" dirty="0">
                <a:latin typeface="Arial" panose="020B0604020202020204" pitchFamily="34" charset="0"/>
              </a:rPr>
              <a:t>ο </a:t>
            </a:r>
            <a:r>
              <a:rPr lang="en-US" altLang="en-BG" dirty="0">
                <a:latin typeface="Arial" panose="020B0604020202020204" pitchFamily="34" charset="0"/>
              </a:rPr>
              <a:t>“</a:t>
            </a:r>
            <a:r>
              <a:rPr lang="el-GR" altLang="en-BG" dirty="0">
                <a:latin typeface="Arial" panose="020B0604020202020204" pitchFamily="34" charset="0"/>
              </a:rPr>
              <a:t>Να αγαπάς τον πλησίον σου όπως τον εαυτό σου</a:t>
            </a:r>
            <a:r>
              <a:rPr lang="en-US" altLang="en-BG" dirty="0">
                <a:latin typeface="Arial" panose="020B0604020202020204" pitchFamily="34" charset="0"/>
              </a:rPr>
              <a:t>”</a:t>
            </a:r>
            <a:r>
              <a:rPr lang="el-GR" altLang="en-BG" dirty="0">
                <a:latin typeface="Arial" panose="020B0604020202020204" pitchFamily="34" charset="0"/>
              </a:rPr>
              <a:t> περιλαμβάνει πράξεις καλοσύνης, προσφοράς και βοήθειας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SzTx/>
              <a:buNone/>
            </a:pPr>
            <a:r>
              <a:rPr lang="el-GR" altLang="en-BG" b="1" dirty="0">
                <a:latin typeface="Arial" panose="020B0604020202020204" pitchFamily="34" charset="0"/>
              </a:rPr>
              <a:t>Ισλάμ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SzTx/>
              <a:buNone/>
            </a:pPr>
            <a:r>
              <a:rPr lang="el-GR" altLang="en-BG" dirty="0">
                <a:latin typeface="Arial" panose="020B0604020202020204" pitchFamily="34" charset="0"/>
              </a:rPr>
              <a:t>- Η υποστήριξη της κοινότητας είναι θρησκευτική υποχρέωση μέσω του </a:t>
            </a:r>
            <a:r>
              <a:rPr lang="el-GR" altLang="en-BG" dirty="0" err="1">
                <a:latin typeface="Arial" panose="020B0604020202020204" pitchFamily="34" charset="0"/>
              </a:rPr>
              <a:t>Ζακάτ</a:t>
            </a:r>
            <a:endParaRPr lang="el-GR" altLang="en-BG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SzTx/>
              <a:buNone/>
            </a:pPr>
            <a:r>
              <a:rPr lang="el-GR" altLang="en-BG" dirty="0">
                <a:latin typeface="Arial" panose="020B0604020202020204" pitchFamily="34" charset="0"/>
              </a:rPr>
              <a:t>- Οι Μουσουλμάνοι ασκούν επίσης </a:t>
            </a:r>
            <a:r>
              <a:rPr lang="el-GR" altLang="en-BG" dirty="0" err="1">
                <a:latin typeface="Arial" panose="020B0604020202020204" pitchFamily="34" charset="0"/>
              </a:rPr>
              <a:t>Σαντάκ</a:t>
            </a:r>
            <a:r>
              <a:rPr lang="el-GR" altLang="en-BG" dirty="0">
                <a:latin typeface="Arial" panose="020B0604020202020204" pitchFamily="34" charset="0"/>
              </a:rPr>
              <a:t> (φιλανθρωπία και καλές πράξεις)</a:t>
            </a:r>
            <a:endParaRPr kumimoji="0" lang="en-BG" altLang="en-BG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 descr="A group of people putting their hands together&#10;&#10;AI-generated content may be incorrect.">
            <a:extLst>
              <a:ext uri="{FF2B5EF4-FFF2-40B4-BE49-F238E27FC236}">
                <a16:creationId xmlns:a16="http://schemas.microsoft.com/office/drawing/2014/main" id="{7000E3A3-A714-3161-5BE7-98162703F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7975" y="592525"/>
            <a:ext cx="3173960" cy="2658192"/>
          </a:xfrm>
          <a:prstGeom prst="rect">
            <a:avLst/>
          </a:prstGeom>
        </p:spPr>
      </p:pic>
      <p:pic>
        <p:nvPicPr>
          <p:cNvPr id="6" name="Picture 5" descr="A person and child cleaning the ground&#10;&#10;AI-generated content may be incorrect.">
            <a:extLst>
              <a:ext uri="{FF2B5EF4-FFF2-40B4-BE49-F238E27FC236}">
                <a16:creationId xmlns:a16="http://schemas.microsoft.com/office/drawing/2014/main" id="{728EC2FD-F14E-2A6B-7A89-5496D5535A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7975" y="3574840"/>
            <a:ext cx="3212698" cy="269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888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FCE029E-5073-4498-8104-8427AA987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B307B8-ABED-BBC0-CC33-91C6BFF94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9773" y="321285"/>
            <a:ext cx="6072041" cy="109728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el-GR" sz="3600" dirty="0"/>
              <a:t>Υποστήριξη της κοινότητας σε διαφορετικές θρησκείες</a:t>
            </a:r>
            <a:endParaRPr lang="en-BG" sz="3600" dirty="0"/>
          </a:p>
        </p:txBody>
      </p:sp>
      <p:pic>
        <p:nvPicPr>
          <p:cNvPr id="6" name="Picture 5" descr="A group of girls holding hands&#10;&#10;AI-generated content may be incorrect.">
            <a:extLst>
              <a:ext uri="{FF2B5EF4-FFF2-40B4-BE49-F238E27FC236}">
                <a16:creationId xmlns:a16="http://schemas.microsoft.com/office/drawing/2014/main" id="{1FD40EB4-EFD1-69AF-BB02-5036D137F8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424" r="4" b="24830"/>
          <a:stretch>
            <a:fillRect/>
          </a:stretch>
        </p:blipFill>
        <p:spPr>
          <a:xfrm>
            <a:off x="1" y="911927"/>
            <a:ext cx="4599429" cy="2686737"/>
          </a:xfrm>
          <a:prstGeom prst="rect">
            <a:avLst/>
          </a:prstGeom>
        </p:spPr>
      </p:pic>
      <p:pic>
        <p:nvPicPr>
          <p:cNvPr id="8" name="Picture 7" descr="A person giving a child a gift&#10;&#10;AI-generated content may be incorrect.">
            <a:extLst>
              <a:ext uri="{FF2B5EF4-FFF2-40B4-BE49-F238E27FC236}">
                <a16:creationId xmlns:a16="http://schemas.microsoft.com/office/drawing/2014/main" id="{9B2EB0E8-E1FF-11D3-97B7-FDDE4F40804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91" r="4" b="29191"/>
          <a:stretch>
            <a:fillRect/>
          </a:stretch>
        </p:blipFill>
        <p:spPr>
          <a:xfrm>
            <a:off x="3" y="3598671"/>
            <a:ext cx="4599429" cy="2674106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EFF515C-2521-4964-9DAC-2BFB8EC86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0" y="6272782"/>
            <a:ext cx="4599433" cy="3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1">
            <a:extLst>
              <a:ext uri="{FF2B5EF4-FFF2-40B4-BE49-F238E27FC236}">
                <a16:creationId xmlns:a16="http://schemas.microsoft.com/office/drawing/2014/main" id="{5EC271E1-D419-18AB-6728-C4C99FBF62D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979773" y="1977096"/>
            <a:ext cx="6944497" cy="455961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marL="0" lvl="0" indent="0" eaLnBrk="0" fontAlgn="base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SzTx/>
              <a:buNone/>
            </a:pPr>
            <a:r>
              <a:rPr lang="el-GR" altLang="en-BG" b="1" dirty="0">
                <a:latin typeface="Arial" panose="020B0604020202020204" pitchFamily="34" charset="0"/>
              </a:rPr>
              <a:t>Ιουδαϊσμός</a:t>
            </a:r>
          </a:p>
          <a:p>
            <a:pPr marL="0" lvl="0" indent="0" eaLnBrk="0" fontAlgn="base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SzTx/>
              <a:buNone/>
            </a:pPr>
            <a:r>
              <a:rPr lang="el-GR" altLang="en-BG" dirty="0">
                <a:latin typeface="Arial" panose="020B0604020202020204" pitchFamily="34" charset="0"/>
              </a:rPr>
              <a:t>- Διδάσκει την </a:t>
            </a:r>
            <a:r>
              <a:rPr lang="en-GB" altLang="en-BG" dirty="0">
                <a:latin typeface="Arial" panose="020B0604020202020204" pitchFamily="34" charset="0"/>
              </a:rPr>
              <a:t>tzedakah (</a:t>
            </a:r>
            <a:r>
              <a:rPr lang="el-GR" altLang="en-BG" dirty="0">
                <a:latin typeface="Arial" panose="020B0604020202020204" pitchFamily="34" charset="0"/>
              </a:rPr>
              <a:t>δικαιοσύνη και φιλανθρωπία) ως ηθικό καθήκον</a:t>
            </a:r>
          </a:p>
          <a:p>
            <a:pPr marL="0" lvl="0" indent="0" eaLnBrk="0" fontAlgn="base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SzTx/>
              <a:buNone/>
            </a:pPr>
            <a:r>
              <a:rPr lang="el-GR" altLang="en-BG" dirty="0">
                <a:latin typeface="Arial" panose="020B0604020202020204" pitchFamily="34" charset="0"/>
              </a:rPr>
              <a:t>- Οι Εβραίοι οργανώνουν φιλανθρωπία, υποστηρίζουν τους φτωχούς, τους ηλικιωμένους και τους νεοφερμένους</a:t>
            </a:r>
          </a:p>
          <a:p>
            <a:pPr marL="0" lvl="0" indent="0" eaLnBrk="0" fontAlgn="base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SzTx/>
              <a:buNone/>
            </a:pPr>
            <a:endParaRPr lang="el-GR" altLang="en-BG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SzTx/>
              <a:buNone/>
            </a:pPr>
            <a:r>
              <a:rPr lang="el-GR" altLang="en-BG" b="1" dirty="0">
                <a:latin typeface="Arial" panose="020B0604020202020204" pitchFamily="34" charset="0"/>
              </a:rPr>
              <a:t>Βουδισμός</a:t>
            </a:r>
          </a:p>
          <a:p>
            <a:pPr marL="0" lvl="0" indent="0" eaLnBrk="0" fontAlgn="base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SzTx/>
              <a:buNone/>
            </a:pPr>
            <a:r>
              <a:rPr lang="el-GR" altLang="en-BG" dirty="0">
                <a:latin typeface="Arial" panose="020B0604020202020204" pitchFamily="34" charset="0"/>
              </a:rPr>
              <a:t>- Δίνει έμφαση στη συμπόνια (</a:t>
            </a:r>
            <a:r>
              <a:rPr lang="en-GB" altLang="en-BG" dirty="0">
                <a:latin typeface="Arial" panose="020B0604020202020204" pitchFamily="34" charset="0"/>
              </a:rPr>
              <a:t>karuna) </a:t>
            </a:r>
            <a:r>
              <a:rPr lang="el-GR" altLang="en-BG" dirty="0">
                <a:latin typeface="Arial" panose="020B0604020202020204" pitchFamily="34" charset="0"/>
              </a:rPr>
              <a:t>και την καλοσύνη προς όλα τα ζωντανά όντα</a:t>
            </a:r>
          </a:p>
          <a:p>
            <a:pPr marL="0" lvl="0" indent="0" eaLnBrk="0" fontAlgn="base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SzTx/>
              <a:buNone/>
            </a:pPr>
            <a:r>
              <a:rPr lang="el-GR" altLang="en-BG" dirty="0">
                <a:latin typeface="Arial" panose="020B0604020202020204" pitchFamily="34" charset="0"/>
              </a:rPr>
              <a:t>- Οι Βουδιστές πιστεύουν στη μείωση του πόνου για όλους</a:t>
            </a:r>
          </a:p>
          <a:p>
            <a:pPr marL="0" lvl="0" indent="0" eaLnBrk="0" fontAlgn="base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SzTx/>
              <a:buNone/>
            </a:pPr>
            <a:r>
              <a:rPr lang="el-GR" altLang="en-BG" dirty="0">
                <a:latin typeface="Arial" panose="020B0604020202020204" pitchFamily="34" charset="0"/>
              </a:rPr>
              <a:t>και ασκούν συμπόνια μέσω της </a:t>
            </a:r>
            <a:r>
              <a:rPr lang="el-GR" altLang="en-BG" dirty="0" err="1">
                <a:latin typeface="Arial" panose="020B0604020202020204" pitchFamily="34" charset="0"/>
              </a:rPr>
              <a:t>ενσυνειδητότητας</a:t>
            </a:r>
            <a:r>
              <a:rPr lang="el-GR" altLang="en-BG" dirty="0">
                <a:latin typeface="Arial" panose="020B0604020202020204" pitchFamily="34" charset="0"/>
              </a:rPr>
              <a:t> και της ειρηνικής συμπεριφοράς</a:t>
            </a:r>
            <a:endParaRPr kumimoji="0" lang="en-BG" altLang="en-BG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826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44CAA32-F237-419C-A2DD-43C28D920D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6267B4-A786-E907-C192-35B3FD54F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371600"/>
            <a:ext cx="5737859" cy="109728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l-GR" sz="3400" dirty="0"/>
              <a:t>Υποστήριξη της κοινότητας σε διαφορετικές θρησκείες</a:t>
            </a:r>
            <a:endParaRPr lang="en-BG" sz="34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53FE100-D0AB-4AE2-824B-60CFA31EC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3232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446AA-52A9-F101-EB7B-0F0A519DFE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9" y="2633236"/>
            <a:ext cx="6205563" cy="3666980"/>
          </a:xfrm>
        </p:spPr>
        <p:txBody>
          <a:bodyPr>
            <a:normAutofit/>
          </a:bodyPr>
          <a:lstStyle/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SzTx/>
              <a:buNone/>
            </a:pPr>
            <a:r>
              <a:rPr lang="el-GR" altLang="en-BG" b="1" dirty="0">
                <a:latin typeface="Arial" panose="020B0604020202020204" pitchFamily="34" charset="0"/>
              </a:rPr>
              <a:t>Ινδουισμός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SzTx/>
              <a:buNone/>
            </a:pPr>
            <a:r>
              <a:rPr lang="el-GR" altLang="en-BG" dirty="0">
                <a:latin typeface="Arial" panose="020B0604020202020204" pitchFamily="34" charset="0"/>
              </a:rPr>
              <a:t>- Εκτιμά το </a:t>
            </a:r>
            <a:r>
              <a:rPr lang="en-GB" altLang="en-BG" dirty="0">
                <a:latin typeface="Arial" panose="020B0604020202020204" pitchFamily="34" charset="0"/>
              </a:rPr>
              <a:t>seva (</a:t>
            </a:r>
            <a:r>
              <a:rPr lang="el-GR" altLang="en-BG" dirty="0">
                <a:latin typeface="Arial" panose="020B0604020202020204" pitchFamily="34" charset="0"/>
              </a:rPr>
              <a:t>ανιδιοτελής προσφορά) ως μονοπάτι προς την πνευματική ανάπτυξη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SzTx/>
              <a:buNone/>
            </a:pPr>
            <a:r>
              <a:rPr lang="el-GR" altLang="en-BG" dirty="0">
                <a:latin typeface="Arial" panose="020B0604020202020204" pitchFamily="34" charset="0"/>
              </a:rPr>
              <a:t>- Ενθαρρύνονται πράξεις γενναιοδωρίας, περιβαλλοντικής φροντίδας και υποστήριξης των τοπικών κοινοτήτων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ts val="600"/>
              </a:spcAft>
              <a:buSzTx/>
              <a:buNone/>
            </a:pPr>
            <a:r>
              <a:rPr lang="el-GR" altLang="en-BG" dirty="0">
                <a:latin typeface="Arial" panose="020B0604020202020204" pitchFamily="34" charset="0"/>
              </a:rPr>
              <a:t>- Οι Ινδουιστές πιστεύουν ότι μπορούν να αναπτυχθούν πνευματικά βελτιώνοντας παράλληλα τις κοινότητές τους μέσω του </a:t>
            </a:r>
            <a:r>
              <a:rPr lang="en-GB" altLang="en-BG" dirty="0">
                <a:latin typeface="Arial" panose="020B0604020202020204" pitchFamily="34" charset="0"/>
              </a:rPr>
              <a:t>seva</a:t>
            </a:r>
            <a:endParaRPr lang="en-BG" dirty="0"/>
          </a:p>
        </p:txBody>
      </p:sp>
      <p:pic>
        <p:nvPicPr>
          <p:cNvPr id="5" name="Picture 4" descr="A group of women holding plates of food&#10;&#10;AI-generated content may be incorrect.">
            <a:extLst>
              <a:ext uri="{FF2B5EF4-FFF2-40B4-BE49-F238E27FC236}">
                <a16:creationId xmlns:a16="http://schemas.microsoft.com/office/drawing/2014/main" id="{27D01F73-C8DF-D677-1863-6A1DD9EB88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5179" y="2635460"/>
            <a:ext cx="4375829" cy="3664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5367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FCE029E-5073-4498-8104-8427AA987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randview Display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14F40E-B35C-691E-16C8-496706E30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827904"/>
            <a:ext cx="4306824" cy="1477817"/>
          </a:xfrm>
        </p:spPr>
        <p:txBody>
          <a:bodyPr>
            <a:normAutofit/>
          </a:bodyPr>
          <a:lstStyle/>
          <a:p>
            <a:r>
              <a:rPr lang="el-GR" dirty="0"/>
              <a:t>Υποστήριξη της κοινότητας</a:t>
            </a:r>
            <a:endParaRPr lang="en-BG" dirty="0"/>
          </a:p>
        </p:txBody>
      </p:sp>
      <p:pic>
        <p:nvPicPr>
          <p:cNvPr id="8" name="Picture 7" descr="A heart shaped game pieces&#10;&#10;AI-generated content may be incorrect.">
            <a:extLst>
              <a:ext uri="{FF2B5EF4-FFF2-40B4-BE49-F238E27FC236}">
                <a16:creationId xmlns:a16="http://schemas.microsoft.com/office/drawing/2014/main" id="{2FF19B77-3082-6D0D-7DEE-6F45743365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876" r="-2" b="7072"/>
          <a:stretch>
            <a:fillRect/>
          </a:stretch>
        </p:blipFill>
        <p:spPr>
          <a:xfrm>
            <a:off x="1" y="2613892"/>
            <a:ext cx="4946906" cy="3689359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EFF515C-2521-4964-9DAC-2BFB8EC86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0" y="6274446"/>
            <a:ext cx="4946904" cy="1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1">
            <a:extLst>
              <a:ext uri="{FF2B5EF4-FFF2-40B4-BE49-F238E27FC236}">
                <a16:creationId xmlns:a16="http://schemas.microsoft.com/office/drawing/2014/main" id="{CC344D53-19ED-D373-37E1-804AFC3EFA1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276336" y="827904"/>
            <a:ext cx="6536724" cy="547534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lvl="0" indent="0" eaLnBrk="0" fontAlgn="base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SzTx/>
              <a:buNone/>
            </a:pPr>
            <a:r>
              <a:rPr lang="el-GR" altLang="en-BG" dirty="0">
                <a:latin typeface="Arial" panose="020B0604020202020204" pitchFamily="34" charset="0"/>
              </a:rPr>
              <a:t>Η υποστήριξη της κοινότητάς μας είναι απαραίτητη για τη συμβίωση</a:t>
            </a:r>
          </a:p>
          <a:p>
            <a:pPr marL="0" lvl="0" indent="0" eaLnBrk="0" fontAlgn="base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SzTx/>
              <a:buNone/>
            </a:pPr>
            <a:endParaRPr lang="el-GR" altLang="en-BG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SzTx/>
              <a:buNone/>
            </a:pPr>
            <a:r>
              <a:rPr lang="el-GR" altLang="en-BG" dirty="0">
                <a:latin typeface="Arial" panose="020B0604020202020204" pitchFamily="34" charset="0"/>
              </a:rPr>
              <a:t>Μικρές πράξεις καλοσύνης, εθελοντισμού ή βοήθειας σε όσους έχουν ανάγκη δημιουργούν ένα καλύτερο περιβάλλον για όλους</a:t>
            </a:r>
          </a:p>
          <a:p>
            <a:pPr marL="0" lvl="0" indent="0" eaLnBrk="0" fontAlgn="base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SzTx/>
              <a:buNone/>
            </a:pPr>
            <a:endParaRPr lang="el-GR" altLang="en-BG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SzTx/>
              <a:buNone/>
            </a:pPr>
            <a:r>
              <a:rPr lang="el-GR" altLang="en-BG" dirty="0">
                <a:latin typeface="Arial" panose="020B0604020202020204" pitchFamily="34" charset="0"/>
              </a:rPr>
              <a:t>Διαφορετικές θρησκείες δίνουν έμφαση σε παρόμοιες αξίες συμπόνιας και ευθύνης</a:t>
            </a:r>
          </a:p>
          <a:p>
            <a:pPr marL="0" lvl="0" indent="0" eaLnBrk="0" fontAlgn="base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SzTx/>
              <a:buNone/>
            </a:pPr>
            <a:endParaRPr lang="el-GR" altLang="en-BG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SzTx/>
              <a:buNone/>
            </a:pPr>
            <a:r>
              <a:rPr lang="el-GR" altLang="en-BG" dirty="0">
                <a:latin typeface="Arial" panose="020B0604020202020204" pitchFamily="34" charset="0"/>
              </a:rPr>
              <a:t>Η βοήθεια προς τους άλλους είναι σημαντικό μέρος της ανθρώπινης ύπαρξης</a:t>
            </a:r>
          </a:p>
          <a:p>
            <a:pPr marL="0" lvl="0" indent="0" eaLnBrk="0" fontAlgn="base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SzTx/>
              <a:buNone/>
            </a:pPr>
            <a:endParaRPr lang="el-GR" altLang="en-BG" dirty="0"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SzTx/>
              <a:buNone/>
            </a:pPr>
            <a:r>
              <a:rPr lang="el-GR" altLang="en-BG" dirty="0">
                <a:latin typeface="Arial" panose="020B0604020202020204" pitchFamily="34" charset="0"/>
              </a:rPr>
              <a:t>Όλοι μπορούν να έχουν θετικό αντίκτυπο</a:t>
            </a:r>
            <a:endParaRPr kumimoji="0" lang="en-BG" altLang="en-BG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488649"/>
      </p:ext>
    </p:extLst>
  </p:cSld>
  <p:clrMapOvr>
    <a:masterClrMapping/>
  </p:clrMapOvr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554</Words>
  <Application>Microsoft Macintosh PowerPoint</Application>
  <PresentationFormat>Widescreen</PresentationFormat>
  <Paragraphs>63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Grandview Display</vt:lpstr>
      <vt:lpstr>DashVTI</vt:lpstr>
      <vt:lpstr>Υποστηρίζω τους άλλους</vt:lpstr>
      <vt:lpstr>Υποστηρίζω τους άλλους</vt:lpstr>
      <vt:lpstr>Υποστηρίζω τους άλλους</vt:lpstr>
      <vt:lpstr>Κατανόηση της υποστήριξης της κοινότητας</vt:lpstr>
      <vt:lpstr>Μορφές κοινοτικής υποστήριξης</vt:lpstr>
      <vt:lpstr>Γιατί έχει σημασία η υποστήριξη της κοινότητας?</vt:lpstr>
      <vt:lpstr>Γιατί έχει σημασία η υποστήριξη της κοινότητας?</vt:lpstr>
      <vt:lpstr>Υποστήριξη της κοινότητας σε διαφορετικές θρησκείες</vt:lpstr>
      <vt:lpstr>Υποστήριξη της κοινότητας σε διαφορετικές θρησκείες</vt:lpstr>
      <vt:lpstr>Υποστήριξη της κοινότητας σε διαφορετικές θρησκείες</vt:lpstr>
      <vt:lpstr>Υποστήριξη της κοινότητας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Ekaterina Tomova</dc:creator>
  <cp:lastModifiedBy>Ekaterina Tomova</cp:lastModifiedBy>
  <cp:revision>6</cp:revision>
  <dcterms:created xsi:type="dcterms:W3CDTF">2025-11-26T06:57:40Z</dcterms:created>
  <dcterms:modified xsi:type="dcterms:W3CDTF">2025-11-26T09:11:05Z</dcterms:modified>
</cp:coreProperties>
</file>