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Me and the Society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7678705" cy="39703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dirty="0"/>
              <a:t>Caring for People and Our World</a:t>
            </a:r>
            <a:endParaRPr lang="bg-BG" sz="2800" dirty="0"/>
          </a:p>
          <a:p>
            <a:endParaRPr lang="en-US" sz="2800" dirty="0"/>
          </a:p>
          <a:p>
            <a:endParaRPr sz="2800" dirty="0"/>
          </a:p>
          <a:p>
            <a:r>
              <a:rPr sz="2800" dirty="0"/>
              <a:t>Ε</a:t>
            </a:r>
            <a:r>
              <a:rPr lang="el-GR" sz="2800" dirty="0"/>
              <a:t>ΓΩ ΚΑΙ Η ΚΟΙΝΩΝΙΑ</a:t>
            </a:r>
            <a:r>
              <a:rPr sz="2800" dirty="0"/>
              <a:t> </a:t>
            </a:r>
            <a:endParaRPr lang="bg-BG" sz="2800" dirty="0"/>
          </a:p>
          <a:p>
            <a:r>
              <a:rPr sz="2800" dirty="0" err="1"/>
              <a:t>Φροντίζοντ</a:t>
            </a:r>
            <a:r>
              <a:rPr sz="2800" dirty="0"/>
              <a:t>ας τους ανθρώπους και τον κόσμο μας)</a:t>
            </a:r>
            <a:endParaRPr lang="el-GR" sz="2800" dirty="0"/>
          </a:p>
          <a:p>
            <a:endParaRPr lang="en-US" sz="2800" dirty="0"/>
          </a:p>
          <a:p>
            <a:endParaRPr lang="el-GR" sz="2800" dirty="0"/>
          </a:p>
          <a:p>
            <a:r>
              <a:rPr lang="en-US" sz="2800" dirty="0"/>
              <a:t>BEN VE TOPLUM</a:t>
            </a:r>
            <a:endParaRPr lang="el-GR" sz="2800" dirty="0"/>
          </a:p>
          <a:p>
            <a:r>
              <a:rPr lang="en-US" sz="2800" dirty="0" err="1"/>
              <a:t>İnsanlara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Dünyamıza</a:t>
            </a:r>
            <a:r>
              <a:rPr lang="en-US" sz="2800" dirty="0"/>
              <a:t> </a:t>
            </a:r>
            <a:r>
              <a:rPr lang="en-US" sz="2800" dirty="0" err="1"/>
              <a:t>Özen</a:t>
            </a:r>
            <a:r>
              <a:rPr lang="en-US" sz="2800" dirty="0"/>
              <a:t> </a:t>
            </a:r>
            <a:r>
              <a:rPr lang="en-US" sz="2800" dirty="0" err="1"/>
              <a:t>Göstermek</a:t>
            </a:r>
            <a:endParaRPr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3" y="457198"/>
            <a:ext cx="4762500" cy="1649507"/>
          </a:xfrm>
        </p:spPr>
        <p:txBody>
          <a:bodyPr>
            <a:normAutofit fontScale="90000"/>
          </a:bodyPr>
          <a:lstStyle/>
          <a:p>
            <a:r>
              <a:rPr dirty="0"/>
              <a:t>Lesson Theme</a:t>
            </a:r>
            <a:r>
              <a:rPr lang="en-US" dirty="0"/>
              <a:t>/</a:t>
            </a:r>
            <a:br>
              <a:rPr lang="en-US" dirty="0"/>
            </a:br>
            <a:r>
              <a:rPr lang="el-GR" dirty="0" err="1"/>
              <a:t>ΘΕμα</a:t>
            </a:r>
            <a:r>
              <a:rPr lang="el-GR" dirty="0"/>
              <a:t> </a:t>
            </a:r>
            <a:r>
              <a:rPr lang="el-GR" dirty="0" err="1"/>
              <a:t>μαθΗματος</a:t>
            </a:r>
            <a:r>
              <a:rPr lang="en-US" dirty="0"/>
              <a:t>/</a:t>
            </a:r>
            <a:br>
              <a:rPr lang="en-US" dirty="0"/>
            </a:br>
            <a:r>
              <a:rPr lang="en-US" dirty="0" err="1"/>
              <a:t>Dersin</a:t>
            </a:r>
            <a:r>
              <a:rPr lang="en-US" dirty="0"/>
              <a:t> </a:t>
            </a:r>
            <a:r>
              <a:rPr lang="en-US" dirty="0" err="1"/>
              <a:t>Teması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2386926"/>
            <a:ext cx="55312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/>
              <a:t>Respect, Kindness, Helping Others</a:t>
            </a:r>
          </a:p>
          <a:p>
            <a:r>
              <a:rPr lang="el-GR" sz="2000" dirty="0"/>
              <a:t>Σε</a:t>
            </a:r>
            <a:r>
              <a:rPr sz="2000" dirty="0"/>
              <a:t>βα</a:t>
            </a:r>
            <a:r>
              <a:rPr lang="el-GR" sz="2000" dirty="0" err="1"/>
              <a:t>σμός</a:t>
            </a:r>
            <a:r>
              <a:rPr sz="2000" dirty="0"/>
              <a:t>, </a:t>
            </a:r>
            <a:r>
              <a:rPr lang="el-GR" sz="2000" dirty="0"/>
              <a:t>Κ</a:t>
            </a:r>
            <a:r>
              <a:rPr sz="2000" dirty="0"/>
              <a:t>α</a:t>
            </a:r>
            <a:r>
              <a:rPr sz="2000" dirty="0" err="1"/>
              <a:t>λοσύνη</a:t>
            </a:r>
            <a:r>
              <a:rPr sz="2000" dirty="0"/>
              <a:t>, </a:t>
            </a:r>
            <a:r>
              <a:rPr lang="el-GR" sz="2000" dirty="0"/>
              <a:t>Β</a:t>
            </a:r>
            <a:r>
              <a:rPr sz="2000" dirty="0" err="1"/>
              <a:t>οήθει</a:t>
            </a:r>
            <a:r>
              <a:rPr sz="2000" dirty="0"/>
              <a:t>α στους άλλους</a:t>
            </a:r>
            <a:endParaRPr lang="el-GR" sz="2000" dirty="0"/>
          </a:p>
          <a:p>
            <a:r>
              <a:rPr lang="en-US" sz="2000" dirty="0" err="1"/>
              <a:t>Saygı</a:t>
            </a:r>
            <a:r>
              <a:rPr lang="en-US" sz="2000" dirty="0"/>
              <a:t>, </a:t>
            </a:r>
            <a:r>
              <a:rPr lang="en-US" sz="2000" dirty="0" err="1"/>
              <a:t>Nezaket</a:t>
            </a:r>
            <a:r>
              <a:rPr lang="en-US" sz="2000" dirty="0"/>
              <a:t>, </a:t>
            </a:r>
            <a:r>
              <a:rPr lang="en-US" sz="2000" dirty="0" err="1"/>
              <a:t>Başkalarına</a:t>
            </a:r>
            <a:r>
              <a:rPr lang="en-US" sz="2000" dirty="0"/>
              <a:t> </a:t>
            </a:r>
            <a:r>
              <a:rPr lang="en-US" sz="2000" dirty="0" err="1"/>
              <a:t>Yardım</a:t>
            </a:r>
            <a:r>
              <a:rPr lang="en-US" sz="2000" dirty="0"/>
              <a:t> </a:t>
            </a:r>
            <a:r>
              <a:rPr lang="en-US" sz="2000" dirty="0" err="1"/>
              <a:t>Etmek</a:t>
            </a:r>
            <a:endParaRPr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134" y="3963242"/>
            <a:ext cx="4762500" cy="22574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57199"/>
            <a:ext cx="4843989" cy="1613648"/>
          </a:xfrm>
        </p:spPr>
        <p:txBody>
          <a:bodyPr>
            <a:normAutofit fontScale="90000"/>
          </a:bodyPr>
          <a:lstStyle/>
          <a:p>
            <a:r>
              <a:rPr dirty="0"/>
              <a:t>What Is Society?</a:t>
            </a:r>
            <a:r>
              <a:rPr lang="el-GR" dirty="0"/>
              <a:t>/</a:t>
            </a:r>
            <a:br>
              <a:rPr lang="el-GR" dirty="0"/>
            </a:br>
            <a:r>
              <a:rPr lang="el-GR" dirty="0"/>
              <a:t>Τι </a:t>
            </a:r>
            <a:r>
              <a:rPr lang="el-GR" dirty="0" err="1"/>
              <a:t>εΙναι</a:t>
            </a:r>
            <a:r>
              <a:rPr lang="el-GR" dirty="0"/>
              <a:t> η </a:t>
            </a:r>
            <a:r>
              <a:rPr lang="el-GR" dirty="0" err="1"/>
              <a:t>ΚοινωνΙα</a:t>
            </a:r>
            <a:r>
              <a:rPr lang="el-GR" dirty="0"/>
              <a:t>;/</a:t>
            </a:r>
            <a:br>
              <a:rPr lang="el-GR" dirty="0"/>
            </a:br>
            <a:r>
              <a:rPr lang="en-US" dirty="0" err="1"/>
              <a:t>Toplum</a:t>
            </a:r>
            <a:r>
              <a:rPr lang="en-US" dirty="0"/>
              <a:t> </a:t>
            </a:r>
            <a:r>
              <a:rPr lang="en-US" dirty="0" err="1"/>
              <a:t>Nedİr</a:t>
            </a:r>
            <a:r>
              <a:rPr lang="en-US" dirty="0"/>
              <a:t>?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444828" y="2411640"/>
            <a:ext cx="6587316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dirty="0"/>
              <a:t>People living and helping together</a:t>
            </a:r>
          </a:p>
          <a:p>
            <a:r>
              <a:rPr sz="2400" dirty="0" err="1"/>
              <a:t>Άνθρω</a:t>
            </a:r>
            <a:r>
              <a:rPr sz="2400" dirty="0"/>
              <a:t>ποι που ζουν και βοηθούν μαζί</a:t>
            </a:r>
            <a:endParaRPr lang="el-GR" sz="2400" dirty="0"/>
          </a:p>
          <a:p>
            <a:r>
              <a:rPr lang="en-US" sz="2400" dirty="0" err="1"/>
              <a:t>Birlikte</a:t>
            </a:r>
            <a:r>
              <a:rPr lang="en-US" sz="2400" dirty="0"/>
              <a:t> </a:t>
            </a:r>
            <a:r>
              <a:rPr lang="en-US" sz="2400" dirty="0" err="1"/>
              <a:t>yaşayan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birbirine</a:t>
            </a:r>
            <a:r>
              <a:rPr lang="en-US" sz="2400" dirty="0"/>
              <a:t> </a:t>
            </a:r>
            <a:r>
              <a:rPr lang="en-US" sz="2400" dirty="0" err="1"/>
              <a:t>yardım</a:t>
            </a:r>
            <a:r>
              <a:rPr lang="en-US" sz="2400" dirty="0"/>
              <a:t> </a:t>
            </a:r>
            <a:r>
              <a:rPr lang="en-US" sz="2400" dirty="0" err="1"/>
              <a:t>eden</a:t>
            </a:r>
            <a:r>
              <a:rPr lang="en-US" sz="2400" dirty="0"/>
              <a:t> </a:t>
            </a:r>
            <a:r>
              <a:rPr lang="en-US" sz="2400" dirty="0" err="1"/>
              <a:t>insanlar</a:t>
            </a:r>
            <a:r>
              <a:rPr lang="en-US" sz="2400" dirty="0"/>
              <a:t>.</a:t>
            </a:r>
            <a:endParaRPr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456" y="3952763"/>
            <a:ext cx="4585716" cy="27089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6672789" cy="1604682"/>
          </a:xfrm>
        </p:spPr>
        <p:txBody>
          <a:bodyPr>
            <a:normAutofit fontScale="90000"/>
          </a:bodyPr>
          <a:lstStyle/>
          <a:p>
            <a:r>
              <a:rPr dirty="0"/>
              <a:t>Who Are Elders?</a:t>
            </a:r>
            <a:r>
              <a:rPr lang="el-GR" dirty="0"/>
              <a:t>/</a:t>
            </a:r>
            <a:br>
              <a:rPr lang="el-GR" dirty="0"/>
            </a:br>
            <a:r>
              <a:rPr lang="el-GR" dirty="0"/>
              <a:t>Ποιοι είναι οι Πρεσβύτεροι;/</a:t>
            </a:r>
            <a:br>
              <a:rPr lang="el-GR" dirty="0"/>
            </a:br>
            <a:r>
              <a:rPr lang="en-US" dirty="0" err="1"/>
              <a:t>Yaşlılar</a:t>
            </a:r>
            <a:r>
              <a:rPr lang="en-US" dirty="0"/>
              <a:t> </a:t>
            </a:r>
            <a:r>
              <a:rPr lang="en-US" dirty="0" err="1"/>
              <a:t>Kİmlerdİr</a:t>
            </a:r>
            <a:r>
              <a:rPr lang="en-US" dirty="0"/>
              <a:t>?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224118" y="2218227"/>
            <a:ext cx="5170711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dirty="0"/>
              <a:t>Grandparents and older people</a:t>
            </a:r>
          </a:p>
          <a:p>
            <a:r>
              <a:rPr sz="2400" dirty="0"/>
              <a:t>Παππ</a:t>
            </a:r>
            <a:r>
              <a:rPr sz="2400" dirty="0" err="1"/>
              <a:t>ούδες</a:t>
            </a:r>
            <a:r>
              <a:rPr lang="el-GR" sz="2400" dirty="0"/>
              <a:t>-γιαγιάδες</a:t>
            </a:r>
            <a:r>
              <a:rPr sz="2400" dirty="0"/>
              <a:t> και </a:t>
            </a:r>
            <a:r>
              <a:rPr sz="2400" dirty="0" err="1"/>
              <a:t>ηλικιωμένοι</a:t>
            </a:r>
            <a:r>
              <a:rPr sz="2400" dirty="0"/>
              <a:t>)</a:t>
            </a:r>
            <a:endParaRPr lang="el-GR" sz="2400" dirty="0"/>
          </a:p>
          <a:p>
            <a:r>
              <a:rPr lang="en-US" sz="2400" dirty="0" err="1"/>
              <a:t>Büyükanneler</a:t>
            </a:r>
            <a:r>
              <a:rPr lang="el-GR" sz="2400" dirty="0"/>
              <a:t>-</a:t>
            </a:r>
            <a:r>
              <a:rPr lang="en-US" sz="2400" dirty="0" err="1"/>
              <a:t>büyükbabalar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yaşlılar</a:t>
            </a:r>
            <a:endParaRPr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495" y="3574901"/>
            <a:ext cx="4564143" cy="313634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57199"/>
            <a:ext cx="8686800" cy="1667436"/>
          </a:xfrm>
        </p:spPr>
        <p:txBody>
          <a:bodyPr>
            <a:normAutofit fontScale="90000"/>
          </a:bodyPr>
          <a:lstStyle/>
          <a:p>
            <a:r>
              <a:rPr dirty="0"/>
              <a:t>Respect for Elders</a:t>
            </a:r>
            <a:r>
              <a:rPr lang="el-GR" dirty="0"/>
              <a:t>/</a:t>
            </a:r>
            <a:br>
              <a:rPr lang="el-GR" dirty="0"/>
            </a:br>
            <a:r>
              <a:rPr lang="el-GR" dirty="0"/>
              <a:t>Σεβασμός προς τους πρεσβύτερους/</a:t>
            </a:r>
            <a:br>
              <a:rPr lang="el-GR" dirty="0"/>
            </a:br>
            <a:r>
              <a:rPr lang="en-US" dirty="0" err="1"/>
              <a:t>Yaşlılara</a:t>
            </a:r>
            <a:r>
              <a:rPr lang="en-US" dirty="0"/>
              <a:t> </a:t>
            </a:r>
            <a:r>
              <a:rPr lang="en-US" dirty="0" err="1"/>
              <a:t>Saygı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301752" y="2572870"/>
            <a:ext cx="3676006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dirty="0"/>
              <a:t>Listening and being polite</a:t>
            </a:r>
          </a:p>
          <a:p>
            <a:r>
              <a:rPr sz="2400" dirty="0" err="1"/>
              <a:t>Ακούμε</a:t>
            </a:r>
            <a:r>
              <a:rPr sz="2400" dirty="0"/>
              <a:t> και </a:t>
            </a:r>
            <a:r>
              <a:rPr sz="2400" dirty="0" err="1"/>
              <a:t>μιλάμε</a:t>
            </a:r>
            <a:r>
              <a:rPr sz="2400" dirty="0"/>
              <a:t> </a:t>
            </a:r>
            <a:r>
              <a:rPr sz="2400" dirty="0" err="1"/>
              <a:t>ευγενικά</a:t>
            </a:r>
            <a:endParaRPr lang="el-GR" sz="2400" dirty="0"/>
          </a:p>
          <a:p>
            <a:r>
              <a:rPr lang="en-US" sz="2400" dirty="0" err="1"/>
              <a:t>Dinlemek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kibar</a:t>
            </a:r>
            <a:r>
              <a:rPr lang="en-US" sz="2400" dirty="0"/>
              <a:t> </a:t>
            </a:r>
            <a:r>
              <a:rPr lang="en-US" sz="2400" dirty="0" err="1"/>
              <a:t>olmak</a:t>
            </a:r>
            <a:endParaRPr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813" y="3198607"/>
            <a:ext cx="4571238" cy="346557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1604682"/>
          </a:xfrm>
        </p:spPr>
        <p:txBody>
          <a:bodyPr>
            <a:normAutofit fontScale="90000"/>
          </a:bodyPr>
          <a:lstStyle/>
          <a:p>
            <a:r>
              <a:rPr dirty="0"/>
              <a:t>Helping Elders</a:t>
            </a:r>
            <a:r>
              <a:rPr lang="el-GR" dirty="0"/>
              <a:t>/</a:t>
            </a:r>
            <a:br>
              <a:rPr lang="el-GR" dirty="0"/>
            </a:br>
            <a:r>
              <a:rPr lang="el-GR" dirty="0" err="1"/>
              <a:t>ΒοηθΩντας</a:t>
            </a:r>
            <a:r>
              <a:rPr lang="el-GR" dirty="0"/>
              <a:t> τους </a:t>
            </a:r>
            <a:r>
              <a:rPr lang="el-GR" dirty="0" err="1"/>
              <a:t>ΠρεσβΥτερους</a:t>
            </a:r>
            <a:r>
              <a:rPr lang="el-GR" dirty="0"/>
              <a:t>/</a:t>
            </a:r>
            <a:br>
              <a:rPr lang="el-GR" dirty="0"/>
            </a:br>
            <a:r>
              <a:rPr lang="en-US" dirty="0" err="1"/>
              <a:t>Yaşlılara</a:t>
            </a:r>
            <a:r>
              <a:rPr lang="en-US" dirty="0"/>
              <a:t> </a:t>
            </a:r>
            <a:r>
              <a:rPr lang="en-US" dirty="0" err="1"/>
              <a:t>Yardım</a:t>
            </a:r>
            <a:r>
              <a:rPr lang="en-US" dirty="0"/>
              <a:t> </a:t>
            </a:r>
            <a:r>
              <a:rPr lang="en-US" dirty="0" err="1"/>
              <a:t>Etmek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238999" y="2496705"/>
            <a:ext cx="4576894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dirty="0"/>
              <a:t>Small actions show care</a:t>
            </a:r>
          </a:p>
          <a:p>
            <a:r>
              <a:rPr sz="2400" dirty="0" err="1"/>
              <a:t>Μικρές</a:t>
            </a:r>
            <a:r>
              <a:rPr sz="2400" dirty="0"/>
              <a:t> π</a:t>
            </a:r>
            <a:r>
              <a:rPr sz="2400" dirty="0" err="1"/>
              <a:t>ράξεις</a:t>
            </a:r>
            <a:r>
              <a:rPr sz="2400" dirty="0"/>
              <a:t> </a:t>
            </a:r>
            <a:r>
              <a:rPr sz="2400" dirty="0" err="1"/>
              <a:t>δείχνουν</a:t>
            </a:r>
            <a:r>
              <a:rPr sz="2400" dirty="0"/>
              <a:t> </a:t>
            </a:r>
            <a:r>
              <a:rPr sz="2400" dirty="0" err="1"/>
              <a:t>φροντίδ</a:t>
            </a:r>
            <a:r>
              <a:rPr sz="2400" dirty="0"/>
              <a:t>α</a:t>
            </a:r>
            <a:endParaRPr lang="el-GR" sz="2400" dirty="0"/>
          </a:p>
          <a:p>
            <a:r>
              <a:rPr lang="en-US" sz="2400" dirty="0" err="1"/>
              <a:t>Küçük</a:t>
            </a:r>
            <a:r>
              <a:rPr lang="en-US" sz="2400" dirty="0"/>
              <a:t> </a:t>
            </a:r>
            <a:r>
              <a:rPr lang="en-US" sz="2400" dirty="0" err="1"/>
              <a:t>hareketler</a:t>
            </a:r>
            <a:r>
              <a:rPr lang="en-US" sz="2400" dirty="0"/>
              <a:t> </a:t>
            </a:r>
            <a:r>
              <a:rPr lang="en-US" sz="2400" dirty="0" err="1"/>
              <a:t>özeni</a:t>
            </a:r>
            <a:r>
              <a:rPr lang="en-US" sz="2400" dirty="0"/>
              <a:t> </a:t>
            </a:r>
            <a:r>
              <a:rPr lang="en-US" sz="2400" dirty="0" err="1"/>
              <a:t>gösterir</a:t>
            </a:r>
            <a:r>
              <a:rPr lang="en-US" sz="2400" dirty="0"/>
              <a:t>.</a:t>
            </a:r>
            <a:endParaRPr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150" y="3327161"/>
            <a:ext cx="3631311" cy="317982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6323166" cy="1604682"/>
          </a:xfrm>
        </p:spPr>
        <p:txBody>
          <a:bodyPr>
            <a:normAutofit fontScale="90000"/>
          </a:bodyPr>
          <a:lstStyle/>
          <a:p>
            <a:r>
              <a:rPr dirty="0"/>
              <a:t>Family and Care</a:t>
            </a:r>
            <a:r>
              <a:rPr lang="el-GR" dirty="0"/>
              <a:t>/</a:t>
            </a:r>
            <a:br>
              <a:rPr lang="el-GR" dirty="0"/>
            </a:br>
            <a:r>
              <a:rPr lang="el-GR" dirty="0" err="1"/>
              <a:t>ΟικογΕνεια</a:t>
            </a:r>
            <a:r>
              <a:rPr lang="el-GR" dirty="0"/>
              <a:t> και </a:t>
            </a:r>
            <a:r>
              <a:rPr lang="el-GR" dirty="0" err="1"/>
              <a:t>ΦροντΙδα</a:t>
            </a:r>
            <a:r>
              <a:rPr lang="el-GR" dirty="0"/>
              <a:t>/</a:t>
            </a:r>
            <a:br>
              <a:rPr lang="el-GR" dirty="0"/>
            </a:br>
            <a:r>
              <a:rPr lang="en-US" dirty="0" err="1"/>
              <a:t>Aİle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Bakım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301752" y="2357067"/>
            <a:ext cx="5344733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dirty="0"/>
              <a:t>Families care for each other</a:t>
            </a:r>
          </a:p>
          <a:p>
            <a:r>
              <a:rPr sz="2400" dirty="0" err="1"/>
              <a:t>Οι</a:t>
            </a:r>
            <a:r>
              <a:rPr sz="2400" dirty="0"/>
              <a:t> </a:t>
            </a:r>
            <a:r>
              <a:rPr sz="2400" dirty="0" err="1"/>
              <a:t>οικογένειες</a:t>
            </a:r>
            <a:r>
              <a:rPr sz="2400" dirty="0"/>
              <a:t> </a:t>
            </a:r>
            <a:r>
              <a:rPr sz="2400" dirty="0" err="1"/>
              <a:t>φροντίζουν</a:t>
            </a:r>
            <a:r>
              <a:rPr sz="2400" dirty="0"/>
              <a:t> η </a:t>
            </a:r>
            <a:r>
              <a:rPr sz="2400" dirty="0" err="1"/>
              <a:t>μί</a:t>
            </a:r>
            <a:r>
              <a:rPr sz="2400" dirty="0"/>
              <a:t>α την άλλη</a:t>
            </a:r>
            <a:endParaRPr lang="el-GR" sz="2400" dirty="0"/>
          </a:p>
          <a:p>
            <a:r>
              <a:rPr lang="en-US" sz="2400" dirty="0" err="1"/>
              <a:t>Aileler</a:t>
            </a:r>
            <a:r>
              <a:rPr lang="en-US" sz="2400" dirty="0"/>
              <a:t> </a:t>
            </a:r>
            <a:r>
              <a:rPr lang="en-US" sz="2400" dirty="0" err="1"/>
              <a:t>birbirlerine</a:t>
            </a:r>
            <a:r>
              <a:rPr lang="en-US" sz="2400" dirty="0"/>
              <a:t> </a:t>
            </a:r>
            <a:r>
              <a:rPr lang="en-US" sz="2400" dirty="0" err="1"/>
              <a:t>bakarlar</a:t>
            </a:r>
            <a:r>
              <a:rPr lang="en-US" sz="2400" dirty="0"/>
              <a:t>.</a:t>
            </a:r>
            <a:endParaRPr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34870"/>
            <a:ext cx="4359402" cy="331425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39537"/>
            <a:ext cx="8686800" cy="636494"/>
          </a:xfrm>
        </p:spPr>
        <p:txBody>
          <a:bodyPr>
            <a:normAutofit fontScale="90000"/>
          </a:bodyPr>
          <a:lstStyle/>
          <a:p>
            <a:r>
              <a:rPr dirty="0"/>
              <a:t>Kindness</a:t>
            </a:r>
            <a:r>
              <a:rPr lang="el-GR" dirty="0"/>
              <a:t>/</a:t>
            </a:r>
            <a:r>
              <a:rPr lang="el-GR" dirty="0" err="1"/>
              <a:t>ΚαλοσΥνη</a:t>
            </a:r>
            <a:r>
              <a:rPr lang="el-GR" dirty="0"/>
              <a:t>/</a:t>
            </a:r>
            <a:r>
              <a:rPr lang="en-US" dirty="0" err="1"/>
              <a:t>Nezaket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7277954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dirty="0"/>
              <a:t>Kind actions make people happy</a:t>
            </a:r>
          </a:p>
          <a:p>
            <a:r>
              <a:rPr sz="2400" dirty="0" err="1"/>
              <a:t>Οι</a:t>
            </a:r>
            <a:r>
              <a:rPr sz="2400" dirty="0"/>
              <a:t> κα</a:t>
            </a:r>
            <a:r>
              <a:rPr sz="2400" dirty="0" err="1"/>
              <a:t>λές</a:t>
            </a:r>
            <a:r>
              <a:rPr sz="2400" dirty="0"/>
              <a:t> π</a:t>
            </a:r>
            <a:r>
              <a:rPr sz="2400" dirty="0" err="1"/>
              <a:t>ράξεις</a:t>
            </a:r>
            <a:r>
              <a:rPr sz="2400" dirty="0"/>
              <a:t> </a:t>
            </a:r>
            <a:r>
              <a:rPr sz="2400" dirty="0" err="1"/>
              <a:t>κάνουν</a:t>
            </a:r>
            <a:r>
              <a:rPr sz="2400" dirty="0"/>
              <a:t> </a:t>
            </a:r>
            <a:r>
              <a:rPr sz="2400" dirty="0" err="1"/>
              <a:t>τους</a:t>
            </a:r>
            <a:r>
              <a:rPr sz="2400" dirty="0"/>
              <a:t> α</a:t>
            </a:r>
            <a:r>
              <a:rPr sz="2400" dirty="0" err="1"/>
              <a:t>νθρώ</a:t>
            </a:r>
            <a:r>
              <a:rPr sz="2400" dirty="0"/>
              <a:t>πους χαρούμενους</a:t>
            </a:r>
            <a:endParaRPr lang="el-GR" sz="2400" dirty="0"/>
          </a:p>
          <a:p>
            <a:r>
              <a:rPr lang="en-US" sz="2400" dirty="0" err="1"/>
              <a:t>İyi</a:t>
            </a:r>
            <a:r>
              <a:rPr lang="en-US" sz="2400" dirty="0"/>
              <a:t> </a:t>
            </a:r>
            <a:r>
              <a:rPr lang="en-US" sz="2400" dirty="0" err="1"/>
              <a:t>davranışlar</a:t>
            </a:r>
            <a:r>
              <a:rPr lang="en-US" sz="2400" dirty="0"/>
              <a:t> </a:t>
            </a:r>
            <a:r>
              <a:rPr lang="en-US" sz="2400" dirty="0" err="1"/>
              <a:t>insanları</a:t>
            </a:r>
            <a:r>
              <a:rPr lang="en-US" sz="2400" dirty="0"/>
              <a:t> </a:t>
            </a:r>
            <a:r>
              <a:rPr lang="en-US" sz="2400" dirty="0" err="1"/>
              <a:t>mutlu</a:t>
            </a:r>
            <a:r>
              <a:rPr lang="en-US" sz="2400" dirty="0"/>
              <a:t> </a:t>
            </a:r>
            <a:r>
              <a:rPr lang="en-US" sz="2400" dirty="0" err="1"/>
              <a:t>eder</a:t>
            </a:r>
            <a:r>
              <a:rPr lang="en-US" sz="2400" dirty="0"/>
              <a:t>.</a:t>
            </a:r>
            <a:endParaRPr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112" y="2754630"/>
            <a:ext cx="4114800" cy="354558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505" y="0"/>
            <a:ext cx="8686800" cy="1046002"/>
          </a:xfrm>
        </p:spPr>
        <p:txBody>
          <a:bodyPr/>
          <a:lstStyle/>
          <a:p>
            <a:r>
              <a:rPr dirty="0"/>
              <a:t>Reconciliation</a:t>
            </a:r>
            <a:r>
              <a:rPr lang="el-GR" dirty="0"/>
              <a:t>/</a:t>
            </a:r>
            <a:r>
              <a:rPr lang="el-GR" dirty="0" err="1"/>
              <a:t>ΣυμφιλΙωση</a:t>
            </a:r>
            <a:r>
              <a:rPr lang="el-GR" dirty="0"/>
              <a:t>/</a:t>
            </a:r>
            <a:r>
              <a:rPr lang="en-US" dirty="0" err="1"/>
              <a:t>Uzlaşma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469244" y="1613647"/>
            <a:ext cx="4238661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dirty="0"/>
              <a:t>We say sorry and forgive</a:t>
            </a:r>
          </a:p>
          <a:p>
            <a:r>
              <a:rPr sz="2400" dirty="0" err="1"/>
              <a:t>Λέμε</a:t>
            </a:r>
            <a:r>
              <a:rPr sz="2400" dirty="0"/>
              <a:t> </a:t>
            </a:r>
            <a:r>
              <a:rPr sz="2400" dirty="0" err="1"/>
              <a:t>συγγνώμη</a:t>
            </a:r>
            <a:r>
              <a:rPr sz="2400" dirty="0"/>
              <a:t> και </a:t>
            </a:r>
            <a:r>
              <a:rPr sz="2400" dirty="0" err="1"/>
              <a:t>συγχωρούμε</a:t>
            </a:r>
            <a:endParaRPr lang="el-GR" sz="2400" dirty="0"/>
          </a:p>
          <a:p>
            <a:r>
              <a:rPr lang="en-US" sz="2400" dirty="0" err="1"/>
              <a:t>Özür</a:t>
            </a:r>
            <a:r>
              <a:rPr lang="en-US" sz="2400" dirty="0"/>
              <a:t> </a:t>
            </a:r>
            <a:r>
              <a:rPr lang="en-US" sz="2400" dirty="0" err="1"/>
              <a:t>dileriz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affederiz</a:t>
            </a:r>
            <a:r>
              <a:rPr lang="en-US" sz="2400" dirty="0"/>
              <a:t>.</a:t>
            </a:r>
            <a:endParaRPr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905" y="3125321"/>
            <a:ext cx="3824478" cy="32514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435" y="457200"/>
            <a:ext cx="7013447" cy="1622612"/>
          </a:xfrm>
        </p:spPr>
        <p:txBody>
          <a:bodyPr>
            <a:normAutofit fontScale="90000"/>
          </a:bodyPr>
          <a:lstStyle/>
          <a:p>
            <a:r>
              <a:rPr dirty="0"/>
              <a:t>Helping Neighbors</a:t>
            </a:r>
            <a:r>
              <a:rPr lang="el-GR" dirty="0"/>
              <a:t>/</a:t>
            </a:r>
            <a:br>
              <a:rPr lang="el-GR" dirty="0"/>
            </a:br>
            <a:r>
              <a:rPr lang="el-GR" dirty="0" err="1"/>
              <a:t>ΒοηθΩντας</a:t>
            </a:r>
            <a:r>
              <a:rPr lang="el-GR" dirty="0"/>
              <a:t> τους </a:t>
            </a:r>
            <a:r>
              <a:rPr lang="el-GR" dirty="0" err="1"/>
              <a:t>γεΙτονες</a:t>
            </a:r>
            <a:r>
              <a:rPr lang="el-GR" dirty="0"/>
              <a:t>/</a:t>
            </a:r>
            <a:br>
              <a:rPr lang="el-GR" dirty="0"/>
            </a:br>
            <a:r>
              <a:rPr lang="en-US" dirty="0" err="1"/>
              <a:t>Komşulara</a:t>
            </a:r>
            <a:r>
              <a:rPr lang="en-US" dirty="0"/>
              <a:t> </a:t>
            </a:r>
            <a:r>
              <a:rPr lang="en-US" dirty="0" err="1"/>
              <a:t>Yardım</a:t>
            </a:r>
            <a:r>
              <a:rPr lang="en-US" dirty="0"/>
              <a:t> </a:t>
            </a:r>
            <a:r>
              <a:rPr lang="en-US" dirty="0" err="1"/>
              <a:t>Etmek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312320" y="2492258"/>
            <a:ext cx="4558877" cy="1631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dirty="0"/>
              <a:t>We help people near us</a:t>
            </a:r>
          </a:p>
          <a:p>
            <a:r>
              <a:rPr sz="2000" dirty="0" err="1"/>
              <a:t>Βοηθάμε</a:t>
            </a:r>
            <a:r>
              <a:rPr sz="2000" dirty="0"/>
              <a:t> </a:t>
            </a:r>
            <a:r>
              <a:rPr sz="2000" dirty="0" err="1"/>
              <a:t>τους</a:t>
            </a:r>
            <a:r>
              <a:rPr sz="2000" dirty="0"/>
              <a:t> </a:t>
            </a:r>
            <a:r>
              <a:rPr lang="el-GR" sz="2000" dirty="0"/>
              <a:t>ανθρώπους που </a:t>
            </a:r>
          </a:p>
          <a:p>
            <a:r>
              <a:rPr lang="el-GR" sz="2000" dirty="0" err="1"/>
              <a:t>βρίκονται</a:t>
            </a:r>
            <a:r>
              <a:rPr lang="el-GR" sz="2000" dirty="0"/>
              <a:t> κοντά </a:t>
            </a:r>
            <a:r>
              <a:rPr sz="2000" dirty="0"/>
              <a:t>μας</a:t>
            </a:r>
            <a:r>
              <a:rPr lang="el-GR" sz="2000" dirty="0"/>
              <a:t> (τους γείτονές μας)</a:t>
            </a:r>
          </a:p>
          <a:p>
            <a:r>
              <a:rPr lang="en-US" sz="2000" dirty="0" err="1"/>
              <a:t>Çevremizdeki</a:t>
            </a:r>
            <a:r>
              <a:rPr lang="en-US" sz="2000" dirty="0"/>
              <a:t> </a:t>
            </a:r>
            <a:r>
              <a:rPr lang="en-US" sz="2000" dirty="0" err="1"/>
              <a:t>insanlara</a:t>
            </a:r>
            <a:r>
              <a:rPr lang="en-US" sz="2000" dirty="0"/>
              <a:t> </a:t>
            </a:r>
            <a:r>
              <a:rPr lang="el-GR" sz="2000" dirty="0"/>
              <a:t>(</a:t>
            </a:r>
            <a:r>
              <a:rPr lang="en-US" sz="2000" dirty="0" err="1"/>
              <a:t>komşularımıza</a:t>
            </a:r>
            <a:r>
              <a:rPr lang="el-GR" sz="2000" dirty="0"/>
              <a:t>)</a:t>
            </a:r>
            <a:r>
              <a:rPr lang="en-US" sz="2000" dirty="0"/>
              <a:t> </a:t>
            </a:r>
          </a:p>
          <a:p>
            <a:r>
              <a:rPr lang="en-US" sz="2000" dirty="0" err="1"/>
              <a:t>yardım</a:t>
            </a:r>
            <a:r>
              <a:rPr lang="en-US" sz="2000" dirty="0"/>
              <a:t> </a:t>
            </a:r>
            <a:r>
              <a:rPr lang="en-US" sz="2000" dirty="0" err="1"/>
              <a:t>ediyoruz</a:t>
            </a:r>
            <a:r>
              <a:rPr lang="en-US" sz="2000" dirty="0"/>
              <a:t>.</a:t>
            </a:r>
            <a:endParaRPr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197" y="2212803"/>
            <a:ext cx="4048506" cy="446913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57199"/>
            <a:ext cx="6905872" cy="1694329"/>
          </a:xfrm>
        </p:spPr>
        <p:txBody>
          <a:bodyPr>
            <a:normAutofit fontScale="90000"/>
          </a:bodyPr>
          <a:lstStyle/>
          <a:p>
            <a:r>
              <a:rPr dirty="0"/>
              <a:t>Helping Strangers</a:t>
            </a:r>
            <a:r>
              <a:rPr lang="en-US" dirty="0"/>
              <a:t>/</a:t>
            </a:r>
            <a:br>
              <a:rPr lang="el-GR" dirty="0"/>
            </a:br>
            <a:r>
              <a:rPr lang="el-GR" dirty="0" err="1"/>
              <a:t>Βοηθωντας</a:t>
            </a:r>
            <a:r>
              <a:rPr lang="el-GR" dirty="0"/>
              <a:t> τους </a:t>
            </a:r>
            <a:r>
              <a:rPr lang="el-GR" dirty="0" err="1"/>
              <a:t>ξενους</a:t>
            </a:r>
            <a:r>
              <a:rPr lang="el-GR" dirty="0"/>
              <a:t>/</a:t>
            </a:r>
            <a:br>
              <a:rPr lang="el-GR" dirty="0"/>
            </a:br>
            <a:r>
              <a:rPr lang="en-US" dirty="0" err="1"/>
              <a:t>Yabancılara</a:t>
            </a:r>
            <a:r>
              <a:rPr lang="en-US" dirty="0"/>
              <a:t> </a:t>
            </a:r>
            <a:r>
              <a:rPr lang="en-US" dirty="0" err="1"/>
              <a:t>Yardım</a:t>
            </a:r>
            <a:r>
              <a:rPr lang="en-US" dirty="0"/>
              <a:t> </a:t>
            </a:r>
            <a:r>
              <a:rPr lang="en-US" dirty="0" err="1"/>
              <a:t>Etmek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454152" y="2612674"/>
            <a:ext cx="370005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dirty="0"/>
              <a:t>Kindness is for everyone</a:t>
            </a:r>
          </a:p>
          <a:p>
            <a:r>
              <a:rPr sz="2400" dirty="0"/>
              <a:t>Η κα</a:t>
            </a:r>
            <a:r>
              <a:rPr sz="2400" dirty="0" err="1"/>
              <a:t>λοσύνη</a:t>
            </a:r>
            <a:r>
              <a:rPr sz="2400" dirty="0"/>
              <a:t> </a:t>
            </a:r>
            <a:r>
              <a:rPr sz="2400" dirty="0" err="1"/>
              <a:t>είν</a:t>
            </a:r>
            <a:r>
              <a:rPr lang="el-GR" sz="2400" dirty="0"/>
              <a:t>αι</a:t>
            </a:r>
            <a:r>
              <a:rPr sz="2400" dirty="0"/>
              <a:t> για όλους</a:t>
            </a:r>
            <a:endParaRPr lang="el-GR" sz="2400" dirty="0"/>
          </a:p>
          <a:p>
            <a:r>
              <a:rPr lang="en-US" sz="2400" dirty="0" err="1"/>
              <a:t>İyilik</a:t>
            </a:r>
            <a:r>
              <a:rPr lang="en-US" sz="2400" dirty="0"/>
              <a:t> </a:t>
            </a:r>
            <a:r>
              <a:rPr lang="en-US" sz="2400" dirty="0" err="1"/>
              <a:t>herkes</a:t>
            </a:r>
            <a:r>
              <a:rPr lang="en-US" sz="2400" dirty="0"/>
              <a:t> </a:t>
            </a:r>
            <a:r>
              <a:rPr lang="en-US" sz="2400" dirty="0" err="1"/>
              <a:t>içindir</a:t>
            </a:r>
            <a:r>
              <a:rPr lang="en-US" sz="2400" dirty="0"/>
              <a:t>.</a:t>
            </a:r>
            <a:endParaRPr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647" y="3074894"/>
            <a:ext cx="4116817" cy="357960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57199"/>
            <a:ext cx="8686800" cy="1532965"/>
          </a:xfrm>
        </p:spPr>
        <p:txBody>
          <a:bodyPr>
            <a:normAutofit fontScale="90000"/>
          </a:bodyPr>
          <a:lstStyle/>
          <a:p>
            <a:r>
              <a:rPr dirty="0"/>
              <a:t>Community Values</a:t>
            </a:r>
            <a:r>
              <a:rPr lang="el-GR" dirty="0"/>
              <a:t>/</a:t>
            </a:r>
            <a:br>
              <a:rPr lang="el-GR" dirty="0"/>
            </a:br>
            <a:r>
              <a:rPr lang="el-GR" dirty="0" err="1"/>
              <a:t>Αξιες</a:t>
            </a:r>
            <a:r>
              <a:rPr lang="el-GR" dirty="0"/>
              <a:t> της </a:t>
            </a:r>
            <a:r>
              <a:rPr lang="el-GR" dirty="0" err="1"/>
              <a:t>Κοινοτητας</a:t>
            </a:r>
            <a:r>
              <a:rPr lang="el-GR" dirty="0"/>
              <a:t>/</a:t>
            </a:r>
            <a:br>
              <a:rPr lang="el-GR" dirty="0"/>
            </a:br>
            <a:r>
              <a:rPr lang="en-US" dirty="0" err="1"/>
              <a:t>Topluluk</a:t>
            </a:r>
            <a:r>
              <a:rPr lang="en-US" dirty="0"/>
              <a:t> </a:t>
            </a:r>
            <a:r>
              <a:rPr lang="en-US" dirty="0" err="1"/>
              <a:t>Değerlerİ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301752" y="2423160"/>
            <a:ext cx="3842719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dirty="0"/>
              <a:t>Respect, care, responsibility</a:t>
            </a:r>
          </a:p>
          <a:p>
            <a:r>
              <a:rPr sz="2400" dirty="0" err="1"/>
              <a:t>Σε</a:t>
            </a:r>
            <a:r>
              <a:rPr sz="2400" dirty="0"/>
              <a:t>βασμός, φροντίδα, ευθύνη</a:t>
            </a:r>
            <a:endParaRPr lang="el-GR" sz="2400" dirty="0"/>
          </a:p>
          <a:p>
            <a:r>
              <a:rPr lang="en-US" sz="2400" dirty="0" err="1"/>
              <a:t>Saygı</a:t>
            </a:r>
            <a:r>
              <a:rPr lang="en-US" sz="2400" dirty="0"/>
              <a:t>, </a:t>
            </a:r>
            <a:r>
              <a:rPr lang="en-US" sz="2400" dirty="0" err="1"/>
              <a:t>özen</a:t>
            </a:r>
            <a:r>
              <a:rPr lang="en-US" sz="2400" dirty="0"/>
              <a:t>, </a:t>
            </a:r>
            <a:r>
              <a:rPr lang="en-US" sz="2400" dirty="0" err="1"/>
              <a:t>sorumluluk</a:t>
            </a:r>
            <a:endParaRPr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152" y="3127249"/>
            <a:ext cx="4169664" cy="327355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6771401" cy="1649506"/>
          </a:xfrm>
        </p:spPr>
        <p:txBody>
          <a:bodyPr>
            <a:normAutofit fontScale="90000"/>
          </a:bodyPr>
          <a:lstStyle/>
          <a:p>
            <a:r>
              <a:rPr dirty="0"/>
              <a:t>Living in Peace</a:t>
            </a:r>
            <a:r>
              <a:rPr lang="el-GR" dirty="0"/>
              <a:t>/</a:t>
            </a:r>
            <a:br>
              <a:rPr lang="el-GR" dirty="0"/>
            </a:br>
            <a:r>
              <a:rPr lang="el-GR" dirty="0" err="1"/>
              <a:t>ΖΩντας</a:t>
            </a:r>
            <a:r>
              <a:rPr lang="el-GR" dirty="0"/>
              <a:t> εν </a:t>
            </a:r>
            <a:r>
              <a:rPr lang="el-GR" dirty="0" err="1"/>
              <a:t>ειρΗνη</a:t>
            </a:r>
            <a:r>
              <a:rPr lang="el-GR" dirty="0"/>
              <a:t>/</a:t>
            </a:r>
            <a:br>
              <a:rPr lang="el-GR" dirty="0"/>
            </a:br>
            <a:r>
              <a:rPr lang="en-US" dirty="0"/>
              <a:t>Huzur </a:t>
            </a:r>
            <a:r>
              <a:rPr lang="en-US" dirty="0" err="1"/>
              <a:t>içinde</a:t>
            </a:r>
            <a:r>
              <a:rPr lang="en-US" dirty="0"/>
              <a:t> </a:t>
            </a:r>
            <a:r>
              <a:rPr lang="en-US" dirty="0" err="1"/>
              <a:t>yaşamak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301752" y="2302808"/>
            <a:ext cx="514820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/>
              <a:t>Helping makes society better</a:t>
            </a:r>
          </a:p>
          <a:p>
            <a:r>
              <a:rPr dirty="0"/>
              <a:t>Η β</a:t>
            </a:r>
            <a:r>
              <a:rPr dirty="0" err="1"/>
              <a:t>οήθει</a:t>
            </a:r>
            <a:r>
              <a:rPr dirty="0"/>
              <a:t>α κάνει την κοινωνία καλύτερη</a:t>
            </a:r>
            <a:endParaRPr lang="el-GR" dirty="0"/>
          </a:p>
          <a:p>
            <a:r>
              <a:rPr lang="en-US" dirty="0" err="1"/>
              <a:t>Toplumu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iyi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hale </a:t>
            </a:r>
            <a:r>
              <a:rPr lang="en-US" dirty="0" err="1"/>
              <a:t>getirmeye</a:t>
            </a:r>
            <a:r>
              <a:rPr lang="en-US" dirty="0"/>
              <a:t> </a:t>
            </a:r>
            <a:r>
              <a:rPr lang="en-US" dirty="0" err="1"/>
              <a:t>yardımcı</a:t>
            </a:r>
            <a:r>
              <a:rPr lang="en-US" dirty="0"/>
              <a:t> </a:t>
            </a:r>
            <a:r>
              <a:rPr lang="en-US" dirty="0" err="1"/>
              <a:t>olmak</a:t>
            </a:r>
            <a:endParaRPr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142" y="3352800"/>
            <a:ext cx="4423410" cy="335513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505" y="179294"/>
            <a:ext cx="8686800" cy="841248"/>
          </a:xfrm>
        </p:spPr>
        <p:txBody>
          <a:bodyPr/>
          <a:lstStyle/>
          <a:p>
            <a:r>
              <a:rPr dirty="0"/>
              <a:t>Reflection</a:t>
            </a:r>
            <a:r>
              <a:rPr lang="en-US" dirty="0"/>
              <a:t>/</a:t>
            </a:r>
            <a:r>
              <a:rPr lang="el-GR" dirty="0" err="1"/>
              <a:t>ΑντανΑκλαση</a:t>
            </a:r>
            <a:r>
              <a:rPr lang="en-US" dirty="0"/>
              <a:t>/</a:t>
            </a:r>
            <a:r>
              <a:rPr lang="en-US" dirty="0" err="1"/>
              <a:t>Refleks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730188"/>
            <a:ext cx="5511894" cy="37856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I help, share, and care</a:t>
            </a:r>
          </a:p>
          <a:p>
            <a:pPr lvl="0"/>
            <a:r>
              <a:rPr lang="el-GR" sz="2400" dirty="0">
                <a:solidFill>
                  <a:prstClr val="black"/>
                </a:solidFill>
              </a:rPr>
              <a:t>Βοηθάω, μοιράζομαι και φροντίζω</a:t>
            </a:r>
          </a:p>
          <a:p>
            <a:pPr lvl="0"/>
            <a:r>
              <a:rPr lang="en-US" sz="2400" dirty="0" err="1">
                <a:solidFill>
                  <a:prstClr val="black"/>
                </a:solidFill>
              </a:rPr>
              <a:t>Yardım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ederim</a:t>
            </a:r>
            <a:r>
              <a:rPr lang="en-US" sz="2400" dirty="0">
                <a:solidFill>
                  <a:prstClr val="black"/>
                </a:solidFill>
              </a:rPr>
              <a:t>, </a:t>
            </a:r>
            <a:r>
              <a:rPr lang="en-US" sz="2400" dirty="0" err="1">
                <a:solidFill>
                  <a:prstClr val="black"/>
                </a:solidFill>
              </a:rPr>
              <a:t>paylaşırım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ve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önemserim</a:t>
            </a:r>
            <a:r>
              <a:rPr lang="en-US" sz="2400" dirty="0">
                <a:solidFill>
                  <a:prstClr val="black"/>
                </a:solidFill>
              </a:rPr>
              <a:t>.</a:t>
            </a:r>
            <a:endParaRPr lang="el-GR" sz="2400" dirty="0">
              <a:solidFill>
                <a:prstClr val="black"/>
              </a:solidFill>
            </a:endParaRP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sz="2400" dirty="0"/>
              <a:t>How can I help today?</a:t>
            </a:r>
          </a:p>
          <a:p>
            <a:r>
              <a:rPr sz="2400" dirty="0" err="1"/>
              <a:t>Πώς</a:t>
            </a:r>
            <a:r>
              <a:rPr sz="2400" dirty="0"/>
              <a:t> μπ</a:t>
            </a:r>
            <a:r>
              <a:rPr sz="2400" dirty="0" err="1"/>
              <a:t>ορώ</a:t>
            </a:r>
            <a:r>
              <a:rPr sz="2400" dirty="0"/>
              <a:t> να β</a:t>
            </a:r>
            <a:r>
              <a:rPr sz="2400" dirty="0" err="1"/>
              <a:t>οηθήσω</a:t>
            </a:r>
            <a:r>
              <a:rPr sz="2400" dirty="0"/>
              <a:t> </a:t>
            </a:r>
            <a:r>
              <a:rPr sz="2400" dirty="0" err="1"/>
              <a:t>σήμερ</a:t>
            </a:r>
            <a:r>
              <a:rPr sz="2400" dirty="0"/>
              <a:t>α;</a:t>
            </a:r>
            <a:endParaRPr lang="el-GR" sz="2400" dirty="0"/>
          </a:p>
          <a:p>
            <a:r>
              <a:rPr lang="en-US" sz="2400" dirty="0" err="1"/>
              <a:t>Bugün</a:t>
            </a:r>
            <a:r>
              <a:rPr lang="en-US" sz="2400" dirty="0"/>
              <a:t> </a:t>
            </a:r>
            <a:r>
              <a:rPr lang="en-US" sz="2400" dirty="0" err="1"/>
              <a:t>nasıl</a:t>
            </a:r>
            <a:r>
              <a:rPr lang="en-US" sz="2400" dirty="0"/>
              <a:t> </a:t>
            </a:r>
            <a:r>
              <a:rPr lang="en-US" sz="2400" dirty="0" err="1"/>
              <a:t>yardımcı</a:t>
            </a:r>
            <a:r>
              <a:rPr lang="en-US" sz="2400" dirty="0"/>
              <a:t> </a:t>
            </a:r>
            <a:r>
              <a:rPr lang="en-US" sz="2400" dirty="0" err="1"/>
              <a:t>olabilirim</a:t>
            </a:r>
            <a:r>
              <a:rPr lang="en-US" sz="2400" dirty="0"/>
              <a:t>?</a:t>
            </a:r>
            <a:endParaRPr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Final Message</a:t>
            </a:r>
            <a:r>
              <a:rPr lang="el-GR" dirty="0"/>
              <a:t>/</a:t>
            </a:r>
            <a:r>
              <a:rPr lang="el-GR" dirty="0" err="1"/>
              <a:t>ΤελικΟ</a:t>
            </a:r>
            <a:r>
              <a:rPr lang="el-GR" dirty="0"/>
              <a:t> </a:t>
            </a:r>
            <a:r>
              <a:rPr lang="el-GR" dirty="0" err="1"/>
              <a:t>μΗνυμα</a:t>
            </a:r>
            <a:r>
              <a:rPr lang="el-GR" dirty="0"/>
              <a:t>/</a:t>
            </a:r>
            <a:r>
              <a:rPr lang="en-US" dirty="0"/>
              <a:t>Son </a:t>
            </a:r>
            <a:r>
              <a:rPr lang="en-US" dirty="0" err="1"/>
              <a:t>Mesaj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460104"/>
            <a:ext cx="546175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dirty="0"/>
              <a:t>Kind children build a kind society</a:t>
            </a:r>
          </a:p>
          <a:p>
            <a:r>
              <a:rPr sz="2400" dirty="0"/>
              <a:t>Τα κα</a:t>
            </a:r>
            <a:r>
              <a:rPr sz="2400" dirty="0" err="1"/>
              <a:t>λά</a:t>
            </a:r>
            <a:r>
              <a:rPr sz="2400" dirty="0"/>
              <a:t> πα</a:t>
            </a:r>
            <a:r>
              <a:rPr sz="2400" dirty="0" err="1"/>
              <a:t>ιδιά</a:t>
            </a:r>
            <a:r>
              <a:rPr sz="2400" dirty="0"/>
              <a:t> </a:t>
            </a:r>
            <a:r>
              <a:rPr sz="2400" dirty="0" err="1"/>
              <a:t>χτίζουν</a:t>
            </a:r>
            <a:r>
              <a:rPr sz="2400" dirty="0"/>
              <a:t> </a:t>
            </a:r>
            <a:r>
              <a:rPr sz="2400" dirty="0" err="1"/>
              <a:t>μι</a:t>
            </a:r>
            <a:r>
              <a:rPr sz="2400" dirty="0"/>
              <a:t>α καλή κοινωνία</a:t>
            </a:r>
            <a:endParaRPr lang="el-GR" sz="2400" dirty="0"/>
          </a:p>
          <a:p>
            <a:r>
              <a:rPr lang="en-US" sz="2400" dirty="0" err="1"/>
              <a:t>İyi</a:t>
            </a:r>
            <a:r>
              <a:rPr lang="en-US" sz="2400" dirty="0"/>
              <a:t> </a:t>
            </a:r>
            <a:r>
              <a:rPr lang="en-US" sz="2400" dirty="0" err="1"/>
              <a:t>çocuklar</a:t>
            </a:r>
            <a:r>
              <a:rPr lang="en-US" sz="2400" dirty="0"/>
              <a:t>, </a:t>
            </a:r>
            <a:r>
              <a:rPr lang="en-US" sz="2400" dirty="0" err="1"/>
              <a:t>iyi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toplum</a:t>
            </a:r>
            <a:r>
              <a:rPr lang="en-US" sz="2400" dirty="0"/>
              <a:t> </a:t>
            </a:r>
            <a:r>
              <a:rPr lang="en-US" sz="2400" dirty="0" err="1"/>
              <a:t>inşa</a:t>
            </a:r>
            <a:r>
              <a:rPr lang="en-US" sz="2400" dirty="0"/>
              <a:t> </a:t>
            </a:r>
            <a:r>
              <a:rPr lang="en-US" sz="2400" dirty="0" err="1"/>
              <a:t>eder</a:t>
            </a:r>
            <a:r>
              <a:rPr lang="en-US" sz="2400" dirty="0"/>
              <a:t>.</a:t>
            </a:r>
            <a:endParaRPr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304" y="2804160"/>
            <a:ext cx="3968496" cy="386791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113</TotalTime>
  <Words>440</Words>
  <Application>Microsoft Office PowerPoint</Application>
  <PresentationFormat>Προβολή στην οθόνη (4:3)</PresentationFormat>
  <Paragraphs>75</Paragraphs>
  <Slides>15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19" baseType="lpstr">
      <vt:lpstr>Franklin Gothic Book</vt:lpstr>
      <vt:lpstr>Franklin Gothic Medium</vt:lpstr>
      <vt:lpstr>Wingdings 2</vt:lpstr>
      <vt:lpstr>Trek</vt:lpstr>
      <vt:lpstr>Me and the Society</vt:lpstr>
      <vt:lpstr>Lesson Theme/ ΘΕμα μαθΗματος/ Dersin Teması</vt:lpstr>
      <vt:lpstr>What Is Society?/ Τι εΙναι η ΚοινωνΙα;/ Toplum Nedİr?</vt:lpstr>
      <vt:lpstr>Who Are Elders?/ Ποιοι είναι οι Πρεσβύτεροι;/ Yaşlılar Kİmlerdİr?</vt:lpstr>
      <vt:lpstr>Respect for Elders/ Σεβασμός προς τους πρεσβύτερους/ Yaşlılara Saygı</vt:lpstr>
      <vt:lpstr>Helping Elders/ ΒοηθΩντας τους ΠρεσβΥτερους/ Yaşlılara Yardım Etmek</vt:lpstr>
      <vt:lpstr>Family and Care/ ΟικογΕνεια και ΦροντΙδα/ Aİle ve Bakım</vt:lpstr>
      <vt:lpstr>Kindness/ΚαλοσΥνη/Nezaket</vt:lpstr>
      <vt:lpstr>Reconciliation/ΣυμφιλΙωση/Uzlaşma</vt:lpstr>
      <vt:lpstr>Helping Neighbors/ ΒοηθΩντας τους γεΙτονες/ Komşulara Yardım Etmek</vt:lpstr>
      <vt:lpstr>Helping Strangers/ Βοηθωντας τους ξενους/ Yabancılara Yardım Etmek</vt:lpstr>
      <vt:lpstr>Community Values/ Αξιες της Κοινοτητας/ Topluluk Değerlerİ</vt:lpstr>
      <vt:lpstr>Living in Peace/ ΖΩντας εν ειρΗνη/ Huzur içinde yaşamak</vt:lpstr>
      <vt:lpstr>Reflection/ΑντανΑκλαση/Refleks</vt:lpstr>
      <vt:lpstr>Final Message/ΤελικΟ μΗνυμα/Son Mesaj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 and the Society</dc:title>
  <dc:subject/>
  <dc:creator>user</dc:creator>
  <cp:keywords/>
  <dc:description>generated using python-pptx</dc:description>
  <cp:lastModifiedBy>user</cp:lastModifiedBy>
  <cp:revision>16</cp:revision>
  <dcterms:created xsi:type="dcterms:W3CDTF">2013-01-27T09:14:16Z</dcterms:created>
  <dcterms:modified xsi:type="dcterms:W3CDTF">2026-05-04T09:56:00Z</dcterms:modified>
  <cp:category/>
</cp:coreProperties>
</file>