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7" r:id="rId6"/>
    <p:sldId id="260" r:id="rId7"/>
    <p:sldId id="258" r:id="rId8"/>
    <p:sldId id="261" r:id="rId9"/>
    <p:sldId id="270" r:id="rId10"/>
    <p:sldId id="271" r:id="rId11"/>
    <p:sldId id="274" r:id="rId12"/>
    <p:sldId id="272" r:id="rId13"/>
    <p:sldId id="273" r:id="rId14"/>
    <p:sldId id="275" r:id="rId15"/>
    <p:sldId id="276" r:id="rId16"/>
    <p:sldId id="277" r:id="rId17"/>
    <p:sldId id="278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4444"/>
    <a:srgbClr val="F26655"/>
    <a:srgbClr val="63B7C6"/>
    <a:srgbClr val="103350"/>
    <a:srgbClr val="0C4360"/>
    <a:srgbClr val="1B6872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974" y="-3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3/1/2026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3/1/2026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xmlns="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xmlns="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xmlns="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xmlns="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xmlns="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xmlns="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xmlns="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xmlns="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xmlns="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xmlns="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 smtClean="0"/>
              <a:t>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xmlns="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xmlns="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 smtClean="0"/>
              <a:t>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xmlns="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xmlns="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xmlns="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xmlns="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xmlns="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xmlns="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xmlns="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xmlns="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xmlns="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xmlns="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xmlns="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xmlns="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xmlns="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xmlns="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xmlns="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xmlns="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xmlns="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xmlns="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xmlns="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xmlns="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xmlns="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xmlns="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xmlns="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xmlns="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xmlns="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xmlns="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xmlns="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xmlns="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xmlns="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xmlns="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xmlns="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xmlns="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xmlns="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xmlns="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xmlns="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xmlns="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xmlns="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xmlns="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xmlns="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xmlns="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xmlns="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xmlns="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xmlns="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36">
          <p15:clr>
            <a:srgbClr val="F26B43"/>
          </p15:clr>
        </p15:guide>
        <p15:guide id="4" orient="horz" pos="336">
          <p15:clr>
            <a:srgbClr val="F26B43"/>
          </p15:clr>
        </p15:guide>
        <p15:guide id="5" pos="7344">
          <p15:clr>
            <a:srgbClr val="F26B43"/>
          </p15:clr>
        </p15:guide>
        <p15:guide id="6" orient="horz" pos="39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microsoft.com/office/2007/relationships/hdphoto" Target="../media/hdphoto3.wdp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488" y="2395728"/>
            <a:ext cx="8481278" cy="1243584"/>
          </a:xfrm>
        </p:spPr>
        <p:txBody>
          <a:bodyPr/>
          <a:lstStyle/>
          <a:p>
            <a:r>
              <a:rPr lang="en-US" sz="5400" dirty="0"/>
              <a:t>Me and Society – </a:t>
            </a:r>
            <a:r>
              <a:rPr lang="en-US" sz="5400" dirty="0" smtClean="0"/>
              <a:t>Caring </a:t>
            </a:r>
            <a:r>
              <a:rPr lang="en-US" sz="5400" dirty="0"/>
              <a:t>for People and Our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4014216"/>
            <a:ext cx="7077456" cy="86868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61488" y="3639312"/>
            <a:ext cx="866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3B7C6"/>
                </a:solidFill>
                <a:latin typeface="+mj-lt"/>
              </a:rPr>
              <a:t>Living together with respect, responsibility, and cooperation.</a:t>
            </a:r>
            <a:endParaRPr lang="bg-BG" dirty="0">
              <a:solidFill>
                <a:srgbClr val="63B7C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" y="4678683"/>
            <a:ext cx="7781544" cy="859055"/>
          </a:xfrm>
        </p:spPr>
        <p:txBody>
          <a:bodyPr/>
          <a:lstStyle/>
          <a:p>
            <a:r>
              <a:rPr lang="en-US" dirty="0" smtClean="0"/>
              <a:t>Living Together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A95F4DE-39B7-4CE2-BC1E-8B8AE662A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564777"/>
            <a:ext cx="6803136" cy="896983"/>
          </a:xfrm>
        </p:spPr>
        <p:txBody>
          <a:bodyPr>
            <a:noAutofit/>
          </a:bodyPr>
          <a:lstStyle/>
          <a:p>
            <a:r>
              <a:rPr lang="en-US" sz="1800" dirty="0"/>
              <a:t>People live together in society.</a:t>
            </a:r>
            <a:br>
              <a:rPr lang="en-US" sz="1800" dirty="0"/>
            </a:br>
            <a:r>
              <a:rPr lang="en-US" sz="1800" dirty="0"/>
              <a:t>Our actions affect others around us.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50" y="548640"/>
            <a:ext cx="5715000" cy="381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730" y="548640"/>
            <a:ext cx="4029470" cy="603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9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BD179B88-D43C-4A31-9A52-3498E9430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" y="4609018"/>
            <a:ext cx="7781544" cy="859055"/>
          </a:xfrm>
        </p:spPr>
        <p:txBody>
          <a:bodyPr/>
          <a:lstStyle/>
          <a:p>
            <a:r>
              <a:rPr lang="en-US" dirty="0"/>
              <a:t>What is Society?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CDDBE65-9AB1-4989-AF86-726591A6A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347064"/>
            <a:ext cx="6803136" cy="1140823"/>
          </a:xfrm>
        </p:spPr>
        <p:txBody>
          <a:bodyPr>
            <a:noAutofit/>
          </a:bodyPr>
          <a:lstStyle/>
          <a:p>
            <a:r>
              <a:rPr lang="en-US" sz="1800" dirty="0"/>
              <a:t>A society is a group of people who share rules, values, and responsibilities.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8B065C75-272B-4BB5-BA23-D80E8654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46" y="190518"/>
            <a:ext cx="3681666" cy="2460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648" y="181302"/>
            <a:ext cx="3690871" cy="24605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955" y="181302"/>
            <a:ext cx="3704694" cy="24697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547" y="2722518"/>
            <a:ext cx="2866208" cy="19108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876" y="2722518"/>
            <a:ext cx="3353889" cy="18893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2886" y="2722518"/>
            <a:ext cx="2829750" cy="1886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t="22460" b="16468"/>
          <a:stretch/>
        </p:blipFill>
        <p:spPr>
          <a:xfrm>
            <a:off x="9724758" y="2717074"/>
            <a:ext cx="2081892" cy="190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2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48" y="1307209"/>
            <a:ext cx="11214100" cy="701731"/>
          </a:xfrm>
        </p:spPr>
        <p:txBody>
          <a:bodyPr/>
          <a:lstStyle/>
          <a:p>
            <a:r>
              <a:rPr lang="en-US" sz="4400" dirty="0"/>
              <a:t>Our Communities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992238"/>
            <a:ext cx="7671889" cy="85192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63B7C6"/>
                </a:solidFill>
                <a:latin typeface="+mj-lt"/>
              </a:rPr>
              <a:t>Family, school, and neighborhood are communities.</a:t>
            </a:r>
            <a:br>
              <a:rPr lang="en-US" sz="2400" dirty="0">
                <a:solidFill>
                  <a:srgbClr val="63B7C6"/>
                </a:solidFill>
                <a:latin typeface="+mj-lt"/>
              </a:rPr>
            </a:br>
            <a:r>
              <a:rPr lang="en-US" sz="2400" dirty="0">
                <a:solidFill>
                  <a:srgbClr val="63B7C6"/>
                </a:solidFill>
                <a:latin typeface="+mj-lt"/>
              </a:rPr>
              <a:t>Communities are built on relationships and cooperation.</a:t>
            </a:r>
            <a:endParaRPr lang="en-US" sz="2400" dirty="0" smtClean="0">
              <a:solidFill>
                <a:srgbClr val="63B7C6"/>
              </a:solidFill>
              <a:latin typeface="+mj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22975" b="8935"/>
          <a:stretch/>
        </p:blipFill>
        <p:spPr>
          <a:xfrm>
            <a:off x="197551" y="3904671"/>
            <a:ext cx="2789662" cy="26212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87786" y="3892732"/>
            <a:ext cx="2621280" cy="26212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9639" y="3902423"/>
            <a:ext cx="3279410" cy="26235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12616" r="12186"/>
          <a:stretch/>
        </p:blipFill>
        <p:spPr>
          <a:xfrm>
            <a:off x="9489622" y="3874109"/>
            <a:ext cx="2455817" cy="26235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7667" y="-86375"/>
            <a:ext cx="5671276" cy="39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48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15E3981-F0D7-482C-A8E0-6A57700B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Rules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520FC4EE-F318-4344-9E3C-B950ADB63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000A9570-5EF6-4AFB-9FCA-7C8998E3FEB1}"/>
              </a:ext>
            </a:extLst>
          </p:cNvPr>
          <p:cNvSpPr>
            <a:spLocks noGrp="1"/>
          </p:cNvSpPr>
          <p:nvPr>
            <p:ph type="body" sz="quarter" idx="4"/>
          </p:nvPr>
        </p:nvSpPr>
        <p:spPr>
          <a:xfrm>
            <a:off x="444499" y="1466691"/>
            <a:ext cx="11373031" cy="8651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Rules help people live safely and </a:t>
            </a:r>
            <a:r>
              <a:rPr lang="en-US" sz="2000" dirty="0" smtClean="0"/>
              <a:t>peacefully. Following </a:t>
            </a:r>
            <a:r>
              <a:rPr lang="en-US" sz="2000" dirty="0"/>
              <a:t>rules shows care for others.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69" y="1927580"/>
            <a:ext cx="3949637" cy="40177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479" y="1927580"/>
            <a:ext cx="3946662" cy="40177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4012" r="20445"/>
          <a:stretch/>
        </p:blipFill>
        <p:spPr>
          <a:xfrm>
            <a:off x="8146914" y="1927580"/>
            <a:ext cx="3942325" cy="401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7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44500" y="934812"/>
            <a:ext cx="11214100" cy="535531"/>
          </a:xfrm>
        </p:spPr>
        <p:txBody>
          <a:bodyPr/>
          <a:lstStyle/>
          <a:p>
            <a:r>
              <a:rPr lang="en-US" dirty="0"/>
              <a:t>Respect</a:t>
            </a:r>
            <a:endParaRPr lang="bg-B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6905" y="1470343"/>
            <a:ext cx="6718300" cy="6502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Respect means treating others with kindness and politeness.</a:t>
            </a:r>
            <a:br>
              <a:rPr lang="en-US" dirty="0"/>
            </a:br>
            <a:r>
              <a:rPr lang="en-US" dirty="0"/>
              <a:t>Every person deserves good and fair treatment.</a:t>
            </a:r>
            <a:endParaRPr lang="bg-BG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53" y="2235352"/>
            <a:ext cx="5280126" cy="40797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482" y="2243582"/>
            <a:ext cx="3414409" cy="227538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8073" t="19970" r="8268" b="25370"/>
          <a:stretch/>
        </p:blipFill>
        <p:spPr>
          <a:xfrm>
            <a:off x="5858483" y="4641918"/>
            <a:ext cx="3414408" cy="16731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30953" t="-239" r="25168" b="239"/>
          <a:stretch/>
        </p:blipFill>
        <p:spPr>
          <a:xfrm>
            <a:off x="9494194" y="2235352"/>
            <a:ext cx="2509737" cy="407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2104" y="4077792"/>
            <a:ext cx="8535632" cy="859055"/>
          </a:xfrm>
        </p:spPr>
        <p:txBody>
          <a:bodyPr>
            <a:normAutofit fontScale="90000"/>
          </a:bodyPr>
          <a:lstStyle/>
          <a:p>
            <a:r>
              <a:rPr lang="en-US" dirty="0"/>
              <a:t>Human Dignity and Equality</a:t>
            </a:r>
            <a:endParaRPr lang="bg-BG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4963889"/>
            <a:ext cx="6803136" cy="365760"/>
          </a:xfrm>
        </p:spPr>
        <p:txBody>
          <a:bodyPr>
            <a:noAutofit/>
          </a:bodyPr>
          <a:lstStyle/>
          <a:p>
            <a:r>
              <a:rPr lang="en-US" sz="2400" dirty="0"/>
              <a:t>All people are valuable and equal.</a:t>
            </a:r>
            <a:br>
              <a:rPr lang="en-US" sz="2400" dirty="0"/>
            </a:br>
            <a:r>
              <a:rPr lang="en-US" sz="2400" dirty="0"/>
              <a:t>Age, culture, language, or background should be respected.</a:t>
            </a:r>
            <a:endParaRPr lang="bg-BG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7</a:t>
            </a:fld>
            <a:endParaRPr lang="en-US" noProof="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22" y="844367"/>
            <a:ext cx="4367718" cy="29140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3802" b="17006"/>
          <a:stretch/>
        </p:blipFill>
        <p:spPr>
          <a:xfrm>
            <a:off x="4970307" y="868023"/>
            <a:ext cx="3664599" cy="29020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473" y="833368"/>
            <a:ext cx="2936086" cy="293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7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080940" y="87957"/>
            <a:ext cx="4571129" cy="1243584"/>
          </a:xfrm>
        </p:spPr>
        <p:txBody>
          <a:bodyPr/>
          <a:lstStyle/>
          <a:p>
            <a:pPr algn="r"/>
            <a:r>
              <a:rPr lang="en-US" sz="4000" dirty="0"/>
              <a:t>Diversity</a:t>
            </a:r>
            <a:endParaRPr lang="bg-BG" sz="40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793787" y="1331541"/>
            <a:ext cx="7858281" cy="868680"/>
          </a:xfrm>
        </p:spPr>
        <p:txBody>
          <a:bodyPr>
            <a:noAutofit/>
          </a:bodyPr>
          <a:lstStyle/>
          <a:p>
            <a:pPr algn="r"/>
            <a:r>
              <a:rPr lang="en-US" sz="2000" dirty="0"/>
              <a:t>Societies include people with different cultures and traditions.</a:t>
            </a:r>
            <a:br>
              <a:rPr lang="en-US" sz="2000" dirty="0"/>
            </a:br>
            <a:r>
              <a:rPr lang="en-US" sz="2000" dirty="0"/>
              <a:t>Diversity makes communities richer and stronger.</a:t>
            </a:r>
            <a:endParaRPr lang="bg-BG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5600" y="6315075"/>
            <a:ext cx="406400" cy="365125"/>
          </a:xfrm>
        </p:spPr>
        <p:txBody>
          <a:bodyPr/>
          <a:lstStyle/>
          <a:p>
            <a:fld id="{C263D6C4-4840-40CC-AC84-17E24B3B7BDE}" type="slidenum">
              <a:rPr lang="en-US" noProof="0" smtClean="0"/>
              <a:pPr/>
              <a:t>8</a:t>
            </a:fld>
            <a:endParaRPr lang="en-US" noProof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977" r="3664"/>
          <a:stretch/>
        </p:blipFill>
        <p:spPr>
          <a:xfrm>
            <a:off x="54153" y="2353733"/>
            <a:ext cx="5184842" cy="39613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509" y="2353733"/>
            <a:ext cx="3961342" cy="39613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1366" y="2353733"/>
            <a:ext cx="2639863" cy="396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2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44500" y="481965"/>
            <a:ext cx="11214100" cy="646331"/>
          </a:xfrm>
        </p:spPr>
        <p:txBody>
          <a:bodyPr/>
          <a:lstStyle/>
          <a:p>
            <a:r>
              <a:rPr lang="en-US" sz="4000" dirty="0"/>
              <a:t>Responsibility</a:t>
            </a:r>
            <a:endParaRPr lang="bg-BG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444500" y="1528514"/>
            <a:ext cx="114020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Responsibility means understanding that our behavior affects </a:t>
            </a:r>
            <a:r>
              <a:rPr lang="en-US" sz="2000" dirty="0" smtClean="0">
                <a:solidFill>
                  <a:schemeClr val="bg1"/>
                </a:solidFill>
              </a:rPr>
              <a:t>others. We </a:t>
            </a:r>
            <a:r>
              <a:rPr lang="en-US" sz="2000" dirty="0">
                <a:solidFill>
                  <a:schemeClr val="bg1"/>
                </a:solidFill>
              </a:rPr>
              <a:t>take care of people and shared spaces.</a:t>
            </a:r>
            <a:endParaRPr lang="bg-BG" sz="2000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2327420"/>
            <a:ext cx="5417820" cy="38305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550" y="2335235"/>
            <a:ext cx="5724639" cy="381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9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Cooperation</a:t>
            </a:r>
            <a:endParaRPr lang="bg-B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180521" y="1436914"/>
            <a:ext cx="1174205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+mj-lt"/>
              </a:rPr>
              <a:t>Cooperation means working together for a common </a:t>
            </a:r>
            <a:r>
              <a:rPr lang="en-US" sz="1900" dirty="0" smtClean="0">
                <a:solidFill>
                  <a:schemeClr val="bg1"/>
                </a:solidFill>
                <a:latin typeface="+mj-lt"/>
              </a:rPr>
              <a:t>goal. Helping </a:t>
            </a:r>
            <a:r>
              <a:rPr lang="en-US" sz="1900" dirty="0">
                <a:solidFill>
                  <a:schemeClr val="bg1"/>
                </a:solidFill>
                <a:latin typeface="+mj-lt"/>
              </a:rPr>
              <a:t>each other makes communities stronger.</a:t>
            </a:r>
            <a:endParaRPr lang="bg-BG" sz="19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" y="1872435"/>
            <a:ext cx="5245100" cy="41960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8813" r="36320"/>
          <a:stretch/>
        </p:blipFill>
        <p:spPr>
          <a:xfrm>
            <a:off x="5674177" y="1880825"/>
            <a:ext cx="1463041" cy="41960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284355" y="1880825"/>
            <a:ext cx="4638223" cy="4196080"/>
          </a:xfrm>
          <a:prstGeom prst="rect">
            <a:avLst/>
          </a:prstGeom>
          <a:solidFill>
            <a:srgbClr val="A344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84356" y="1629274"/>
            <a:ext cx="4699182" cy="46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9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Helping Others</a:t>
            </a:r>
            <a:endParaRPr lang="bg-B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44500" y="1078456"/>
            <a:ext cx="6718300" cy="63295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+mj-lt"/>
              </a:rPr>
              <a:t>Helping classmates, family members, or elderly people supports the </a:t>
            </a:r>
            <a:r>
              <a:rPr lang="en-US" sz="1800" dirty="0" smtClean="0">
                <a:latin typeface="+mj-lt"/>
              </a:rPr>
              <a:t>community. Small </a:t>
            </a:r>
            <a:r>
              <a:rPr lang="en-US" sz="1800" dirty="0">
                <a:latin typeface="+mj-lt"/>
              </a:rPr>
              <a:t>acts of kindness make a difference.</a:t>
            </a:r>
            <a:endParaRPr lang="bg-BG" sz="1800" dirty="0"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2106295"/>
            <a:ext cx="4381500" cy="4381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430" y="2106295"/>
            <a:ext cx="2735014" cy="4381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l="7580" t="-464" r="12907" b="464"/>
          <a:stretch/>
        </p:blipFill>
        <p:spPr>
          <a:xfrm>
            <a:off x="7863840" y="2106295"/>
            <a:ext cx="400304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2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</a:t>
            </a:r>
            <a:endParaRPr lang="bg-B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4500" y="1198665"/>
            <a:ext cx="6718300" cy="721575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+mj-lt"/>
              </a:rPr>
              <a:t>Conflicts happen when people have different opinions, needs, or </a:t>
            </a:r>
            <a:r>
              <a:rPr lang="en-US" sz="1800" dirty="0" smtClean="0">
                <a:latin typeface="+mj-lt"/>
              </a:rPr>
              <a:t>feelings. Conflicts </a:t>
            </a:r>
            <a:r>
              <a:rPr lang="en-US" sz="1800" dirty="0">
                <a:latin typeface="+mj-lt"/>
              </a:rPr>
              <a:t>are a normal part of social life.</a:t>
            </a:r>
            <a:endParaRPr lang="bg-BG" sz="1800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0" y="1920240"/>
            <a:ext cx="5549900" cy="42187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260" y="3866952"/>
            <a:ext cx="3503930" cy="22720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400" y="1920239"/>
            <a:ext cx="3503930" cy="1897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26673" r="35109"/>
          <a:stretch/>
        </p:blipFill>
        <p:spPr>
          <a:xfrm>
            <a:off x="9618980" y="1920239"/>
            <a:ext cx="2255520" cy="421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2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2104" y="4844147"/>
            <a:ext cx="7781544" cy="859055"/>
          </a:xfrm>
        </p:spPr>
        <p:txBody>
          <a:bodyPr>
            <a:noAutofit/>
          </a:bodyPr>
          <a:lstStyle/>
          <a:p>
            <a:r>
              <a:rPr lang="en-US" sz="4000" dirty="0"/>
              <a:t>Peaceful Solutions</a:t>
            </a:r>
            <a:endParaRPr lang="bg-BG" sz="4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1850" y="5677989"/>
            <a:ext cx="8164104" cy="637086"/>
          </a:xfrm>
        </p:spPr>
        <p:txBody>
          <a:bodyPr>
            <a:noAutofit/>
          </a:bodyPr>
          <a:lstStyle/>
          <a:p>
            <a:r>
              <a:rPr lang="en-US" sz="1800" dirty="0"/>
              <a:t>Conflicts can be solved through calm communication and </a:t>
            </a:r>
            <a:r>
              <a:rPr lang="en-US" sz="1800" dirty="0" smtClean="0"/>
              <a:t>listening. Dialogue </a:t>
            </a:r>
            <a:r>
              <a:rPr lang="en-US" sz="1800" dirty="0"/>
              <a:t>helps people understand each other.</a:t>
            </a:r>
            <a:endParaRPr lang="bg-BG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13</a:t>
            </a:fld>
            <a:endParaRPr lang="en-US" noProof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4605" r="14605" b="7431"/>
          <a:stretch/>
        </p:blipFill>
        <p:spPr>
          <a:xfrm>
            <a:off x="731519" y="740409"/>
            <a:ext cx="4582161" cy="39929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702" y="740409"/>
            <a:ext cx="5993892" cy="399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1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Harmony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6" name="Rectangle 5"/>
          <p:cNvSpPr/>
          <p:nvPr/>
        </p:nvSpPr>
        <p:spPr>
          <a:xfrm>
            <a:off x="444499" y="1416372"/>
            <a:ext cx="113033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A strong society is built on respect, responsibility, cooperation, and acceptance of diversity.</a:t>
            </a:r>
            <a:br>
              <a:rPr lang="en-US" dirty="0">
                <a:solidFill>
                  <a:schemeClr val="bg1"/>
                </a:solidFill>
                <a:latin typeface="+mj-lt"/>
              </a:rPr>
            </a:br>
            <a:r>
              <a:rPr lang="en-US" dirty="0">
                <a:solidFill>
                  <a:schemeClr val="bg1"/>
                </a:solidFill>
                <a:latin typeface="+mj-lt"/>
              </a:rPr>
              <a:t>Everyone can contribute to a peaceful community.</a:t>
            </a:r>
            <a:endParaRPr lang="bg-BG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39" y="2062703"/>
            <a:ext cx="3812541" cy="38125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160" y="2064199"/>
            <a:ext cx="3811045" cy="38110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8085" y="2062703"/>
            <a:ext cx="3812541" cy="381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7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2534" y="2807207"/>
            <a:ext cx="4945598" cy="1243584"/>
          </a:xfrm>
        </p:spPr>
        <p:txBody>
          <a:bodyPr/>
          <a:lstStyle/>
          <a:p>
            <a:pPr algn="ctr"/>
            <a:r>
              <a:rPr lang="en-US" dirty="0"/>
              <a:t>Thank </a:t>
            </a:r>
            <a:r>
              <a:rPr lang="en-US" dirty="0" smtClean="0"/>
              <a:t>you for your time!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420" r="12691"/>
          <a:stretch/>
        </p:blipFill>
        <p:spPr>
          <a:xfrm>
            <a:off x="-10160" y="0"/>
            <a:ext cx="6471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718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C103400-4A22-4E35-B588-4C4D42638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757914-1161-4661-9696-421FD6935CDD}">
  <ds:schemaRefs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71af3243-3dd4-4a8d-8c0d-dd76da1f02a5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0</TotalTime>
  <Words>246</Words>
  <Application>Microsoft Office PowerPoint</Application>
  <PresentationFormat>Custom</PresentationFormat>
  <Paragraphs>42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Me and Society – Caring for People and Our World</vt:lpstr>
      <vt:lpstr>Living Together</vt:lpstr>
      <vt:lpstr>What is Society?</vt:lpstr>
      <vt:lpstr>Our Communities</vt:lpstr>
      <vt:lpstr>Shared Rules</vt:lpstr>
      <vt:lpstr>Respect</vt:lpstr>
      <vt:lpstr>Human Dignity and Equality</vt:lpstr>
      <vt:lpstr>Diversity</vt:lpstr>
      <vt:lpstr>Responsibility</vt:lpstr>
      <vt:lpstr>Cooperation</vt:lpstr>
      <vt:lpstr>Helping Others</vt:lpstr>
      <vt:lpstr>Conflict</vt:lpstr>
      <vt:lpstr>Peaceful Solutions</vt:lpstr>
      <vt:lpstr>Social Harmony</vt:lpstr>
      <vt:lpstr>Thank you for your time!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2026-02-22T20:34:16Z</dcterms:created>
  <dcterms:modified xsi:type="dcterms:W3CDTF">2026-03-01T07:23:35Z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