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70846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3595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00551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00891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8752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65502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95334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93529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51096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03493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4897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71363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68191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35284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09169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440912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F524C-F804-4E40-9B95-E451B6CB9C09}" type="datetimeFigureOut">
              <a:rPr lang="bg-BG" smtClean="0"/>
              <a:t>1.3.2026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2A19392-A480-487F-80A6-DB8FFAC14DC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87838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Relationship Id="rId3" Type="http://schemas.openxmlformats.org/officeDocument/2006/relationships/image" Target="../media/image7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Relationship Id="rId3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1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Relationship Id="rId3" Type="http://schemas.openxmlformats.org/officeDocument/2006/relationships/image" Target="../media/image15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16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sz="2600">
                <a:latin typeface="Arial"/>
              </a:rPr>
              <a:t>Εγώ και η Κοινωνία - Σύγκρουση και Συμφιλίωση</a:t>
            </a:r>
          </a:p>
          <a:p>
            <a:r>
              <a:rPr sz="2600">
                <a:latin typeface="Arial"/>
              </a:rPr>
              <a:t>Ε΄ Δημοτικού</a:t>
            </a:r>
          </a:p>
        </p:txBody>
      </p:sp>
    </p:spTree>
    <p:extLst>
      <p:ext uri="{BB962C8B-B14F-4D97-AF65-F5344CB8AC3E}">
        <p14:creationId xmlns:p14="http://schemas.microsoft.com/office/powerpoint/2010/main" val="351807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mile_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094" y="3838755"/>
            <a:ext cx="13716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1600">
                <a:latin typeface="Arial"/>
              </a:rPr>
              <a:t>Στόχοι μαθήματος</a:t>
            </a:r>
          </a:p>
          <a:p>
            <a:r>
              <a:rPr sz="1600">
                <a:latin typeface="Arial"/>
              </a:rPr>
              <a:t>• Να κατανοήσουμε τι είναι η σύγκρουση</a:t>
            </a:r>
          </a:p>
          <a:p>
            <a:r>
              <a:rPr sz="1600">
                <a:latin typeface="Arial"/>
              </a:rPr>
              <a:t>• Να αναγνωρίζουμε συναισθήματα κατά τη σύγκρουση</a:t>
            </a:r>
          </a:p>
          <a:p>
            <a:r>
              <a:rPr sz="1600">
                <a:latin typeface="Arial"/>
              </a:rPr>
              <a:t>• Να μάθουμε βήματα ειρηνικής επίλυσης</a:t>
            </a:r>
          </a:p>
          <a:p>
            <a:r>
              <a:rPr sz="1600">
                <a:latin typeface="Arial"/>
              </a:rPr>
              <a:t>• Να κατανοήσουμε τι σημαίνει συμφιλίωση</a:t>
            </a:r>
          </a:p>
          <a:p>
            <a:r>
              <a:rPr sz="1600">
                <a:latin typeface="Arial"/>
              </a:rPr>
              <a:t>• Να μάθουμε σεβασμό και συνεργασία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187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mile_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3657600"/>
            <a:ext cx="13716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2000">
                <a:latin typeface="Arial"/>
              </a:rPr>
              <a:t>Βασικές έννοιες</a:t>
            </a:r>
            <a:endParaRPr dirty="0">
              <a:solidFill>
                <a:srgbClr val="0070C0"/>
              </a:solidFill>
            </a:endParaRPr>
          </a:p>
          <a:p/>
          <a:p>
            <a:r>
              <a:rPr sz="2000">
                <a:latin typeface="Arial"/>
              </a:rPr>
              <a:t>Σύγκρουση</a:t>
            </a:r>
          </a:p>
          <a:p>
            <a:r>
              <a:rPr sz="2000">
                <a:latin typeface="Arial"/>
              </a:rPr>
              <a:t>Διάλογος</a:t>
            </a:r>
          </a:p>
          <a:p>
            <a:r>
              <a:rPr sz="2000">
                <a:latin typeface="Arial"/>
              </a:rPr>
              <a:t>Σεβασμός</a:t>
            </a:r>
          </a:p>
          <a:p>
            <a:r>
              <a:rPr sz="2000">
                <a:latin typeface="Arial"/>
              </a:rPr>
              <a:t>Ευθύνη</a:t>
            </a:r>
          </a:p>
          <a:p>
            <a:r>
              <a:rPr sz="2000">
                <a:latin typeface="Arial"/>
              </a:rPr>
              <a:t>Συμφιλίωση</a:t>
            </a:r>
          </a:p>
          <a:p>
            <a:r>
              <a:rPr sz="2000">
                <a:latin typeface="Arial"/>
              </a:rPr>
              <a:t>Συγχώρεση</a:t>
            </a:r>
          </a:p>
          <a:p>
            <a:r>
              <a:rPr sz="2000">
                <a:latin typeface="Arial"/>
              </a:rPr>
              <a:t>Συνεργασία</a:t>
            </a:r>
          </a:p>
          <a:p>
            <a:r>
              <a:rPr sz="2000">
                <a:latin typeface="Arial"/>
              </a:rPr>
              <a:t>Δικαιοσύνη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253484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mile_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5615" y="990600"/>
            <a:ext cx="13716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1600">
                <a:latin typeface="Arial"/>
              </a:rPr>
              <a:t>Τι είναι η σύγκρουση;</a:t>
            </a:r>
          </a:p>
          <a:p>
            <a:r>
              <a:rPr sz="1600">
                <a:latin typeface="Arial"/>
              </a:rPr>
              <a:t>Σύγκρουση είναι μια κατάσταση στην οποία:</a:t>
            </a:r>
          </a:p>
          <a:p>
            <a:r>
              <a:rPr sz="1600">
                <a:latin typeface="Arial"/>
              </a:rPr>
              <a:t>• Οι άνθρωποι έχουν διαφορετικές απόψεις</a:t>
            </a:r>
          </a:p>
          <a:p>
            <a:r>
              <a:rPr sz="1600">
                <a:latin typeface="Arial"/>
              </a:rPr>
              <a:t>• Έχουν διαφορετικές ανάγκες</a:t>
            </a:r>
          </a:p>
          <a:p>
            <a:r>
              <a:rPr sz="1600">
                <a:latin typeface="Arial"/>
              </a:rPr>
              <a:t>• Βιώνουν διαφορετικά συναισθήματα</a:t>
            </a:r>
          </a:p>
          <a:p>
            <a:r>
              <a:rPr sz="1600">
                <a:latin typeface="Arial"/>
              </a:rPr>
              <a:t>Η σύγκρουση είναι φυσικό μέρος των ανθρώπινων σχέσεων.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</p:txBody>
      </p:sp>
      <p:sp>
        <p:nvSpPr>
          <p:cNvPr id="4" name="AutoShape 2" descr="8 начина за избягване на конфликтите при децата | Puls.bg"/>
          <p:cNvSpPr>
            <a:spLocks noChangeAspect="1" noChangeArrowheads="1"/>
          </p:cNvSpPr>
          <p:nvPr/>
        </p:nvSpPr>
        <p:spPr bwMode="auto">
          <a:xfrm>
            <a:off x="155575" y="-762000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5" name="AutoShape 4" descr="8 начина за избягване на конфликтите при децата | Puls.bg"/>
          <p:cNvSpPr>
            <a:spLocks noChangeAspect="1" noChangeArrowheads="1"/>
          </p:cNvSpPr>
          <p:nvPr/>
        </p:nvSpPr>
        <p:spPr bwMode="auto">
          <a:xfrm>
            <a:off x="307975" y="-609600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249" y="4182732"/>
            <a:ext cx="3051402" cy="1714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764" y="4287507"/>
            <a:ext cx="283845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40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mile_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471" y="4459856"/>
            <a:ext cx="13716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2000">
                <a:latin typeface="Arial"/>
              </a:rPr>
              <a:t>Πού συμβαίνουν συγκρούσεις;</a:t>
            </a:r>
            <a:endParaRPr dirty="0">
              <a:solidFill>
                <a:srgbClr val="0070C0"/>
              </a:solidFill>
            </a:endParaRPr>
          </a:p>
          <a:p/>
          <a:p>
            <a:r>
              <a:rPr sz="2000">
                <a:latin typeface="Arial"/>
              </a:rPr>
              <a:t>• Στην οικογένεια</a:t>
            </a:r>
          </a:p>
          <a:p>
            <a:r>
              <a:rPr sz="2000">
                <a:latin typeface="Arial"/>
              </a:rPr>
              <a:t>• Στο σχολείο</a:t>
            </a:r>
          </a:p>
          <a:p>
            <a:r>
              <a:rPr sz="2000">
                <a:latin typeface="Arial"/>
              </a:rPr>
              <a:t>• Μεταξύ φίλων</a:t>
            </a:r>
          </a:p>
          <a:p>
            <a:r>
              <a:rPr sz="2000">
                <a:latin typeface="Arial"/>
              </a:rPr>
              <a:t>• Στην κοινωνία</a:t>
            </a:r>
          </a:p>
          <a:p>
            <a:r>
              <a:rPr sz="2000">
                <a:latin typeface="Arial"/>
              </a:rPr>
              <a:t>Η σύγκρουση δεν είναι κάτι κακό όταν λύνεται σωστά.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369" y="1329760"/>
            <a:ext cx="3214688" cy="213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2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mile_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622" y="1078303"/>
            <a:ext cx="13716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2000">
                <a:latin typeface="Arial"/>
              </a:rPr>
              <a:t>Γιατί δημιουργούνται συγκρούσεις;</a:t>
            </a:r>
            <a:endParaRPr dirty="0">
              <a:solidFill>
                <a:srgbClr val="0070C0"/>
              </a:solidFill>
            </a:endParaRPr>
          </a:p>
          <a:p/>
          <a:p>
            <a:r>
              <a:rPr sz="2000">
                <a:latin typeface="Arial"/>
              </a:rPr>
              <a:t>• Παρεξήγηση</a:t>
            </a:r>
          </a:p>
          <a:p>
            <a:r>
              <a:rPr sz="2000">
                <a:latin typeface="Arial"/>
              </a:rPr>
              <a:t>• Έλλειψη επικοινωνίας</a:t>
            </a:r>
          </a:p>
          <a:p>
            <a:r>
              <a:rPr sz="2000">
                <a:latin typeface="Arial"/>
              </a:rPr>
              <a:t>• Έντονα συναισθήματα</a:t>
            </a:r>
          </a:p>
          <a:p>
            <a:r>
              <a:rPr sz="2000">
                <a:latin typeface="Arial"/>
              </a:rPr>
              <a:t>• Άδικη συμπεριφορά</a:t>
            </a:r>
          </a:p>
          <a:p>
            <a:r>
              <a:rPr sz="2000">
                <a:latin typeface="Arial"/>
              </a:rPr>
              <a:t>• Διαφορετικά ενδιαφέροντα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28" y="3619761"/>
            <a:ext cx="3361962" cy="229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481" y="4601673"/>
            <a:ext cx="2747097" cy="18280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2000">
                <a:latin typeface="Arial"/>
              </a:rPr>
              <a:t>Συναισθήματα κατά τη σύγκρουση</a:t>
            </a:r>
          </a:p>
          <a:p>
            <a:r>
              <a:rPr sz="2000">
                <a:latin typeface="Arial"/>
              </a:rPr>
              <a:t>Κατά τη σύγκρουση μπορεί να νιώθουμε:</a:t>
            </a:r>
          </a:p>
          <a:p>
            <a:r>
              <a:rPr sz="2000">
                <a:latin typeface="Arial"/>
              </a:rPr>
              <a:t>• Θυμό</a:t>
            </a:r>
          </a:p>
          <a:p>
            <a:r>
              <a:rPr sz="2000">
                <a:latin typeface="Arial"/>
              </a:rPr>
              <a:t>• Λύπη</a:t>
            </a:r>
          </a:p>
          <a:p>
            <a:r>
              <a:rPr sz="2000">
                <a:latin typeface="Arial"/>
              </a:rPr>
              <a:t>• Απογοήτευση</a:t>
            </a:r>
          </a:p>
          <a:p>
            <a:r>
              <a:rPr sz="2000">
                <a:latin typeface="Arial"/>
              </a:rPr>
              <a:t>• Φόβο</a:t>
            </a:r>
          </a:p>
          <a:p>
            <a:r>
              <a:rPr sz="2000">
                <a:latin typeface="Arial"/>
              </a:rPr>
              <a:t>• Ζήλια</a:t>
            </a:r>
          </a:p>
          <a:p>
            <a:r>
              <a:rPr sz="2000">
                <a:latin typeface="Arial"/>
              </a:rPr>
              <a:t>Είναι σημαντικό να αναγνωρίζουμε τα συναισθήματά μας, ώστε να μην ενεργούμε παρορμητικά.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058" y="943675"/>
            <a:ext cx="2827944" cy="169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22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779" y="4034594"/>
            <a:ext cx="3146714" cy="17621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2000">
                <a:latin typeface="Arial"/>
              </a:rPr>
              <a:t>Πώς μπορούμε να αναγνωρίζουμε τα συναισθήματά μας;</a:t>
            </a:r>
          </a:p>
          <a:p>
            <a:r>
              <a:rPr sz="2000">
                <a:latin typeface="Arial"/>
              </a:rPr>
              <a:t>Τι μπορούμε να κάνουμε;</a:t>
            </a:r>
          </a:p>
          <a:p/>
          <a:p>
            <a:r>
              <a:rPr sz="2000">
                <a:latin typeface="Arial"/>
              </a:rPr>
              <a:t>• Σταματάμε</a:t>
            </a:r>
          </a:p>
          <a:p>
            <a:r>
              <a:rPr sz="2000">
                <a:latin typeface="Arial"/>
              </a:rPr>
              <a:t>• Παίρνουμε μια βαθιά ανάσα</a:t>
            </a:r>
          </a:p>
          <a:p>
            <a:r>
              <a:rPr sz="2000">
                <a:latin typeface="Arial"/>
              </a:rPr>
              <a:t>• Ονομάζουμε το συναίσθημά μας</a:t>
            </a:r>
          </a:p>
          <a:p>
            <a:r>
              <a:rPr sz="2000">
                <a:latin typeface="Arial"/>
              </a:rPr>
              <a:t>• Επιλέγουμε μια ήρεμη συζήτηση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740" y="4040413"/>
            <a:ext cx="3136323" cy="175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mile_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332" y="612475"/>
            <a:ext cx="13716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1600">
                <a:latin typeface="Arial"/>
              </a:rPr>
              <a:t>Ευθύνη και συνέπειες</a:t>
            </a:r>
            <a:endParaRPr dirty="0">
              <a:solidFill>
                <a:srgbClr val="0070C0"/>
              </a:solidFill>
            </a:endParaRPr>
          </a:p>
          <a:p/>
          <a:p>
            <a:r>
              <a:rPr sz="1600">
                <a:latin typeface="Arial"/>
              </a:rPr>
              <a:t>Ευθύνη σημαίνει:</a:t>
            </a:r>
          </a:p>
          <a:p>
            <a:r>
              <a:rPr sz="1600">
                <a:latin typeface="Arial"/>
              </a:rPr>
              <a:t>• Να σκεφτόμαστε πριν ενεργήσουμε</a:t>
            </a:r>
          </a:p>
          <a:p>
            <a:r>
              <a:rPr sz="1600">
                <a:latin typeface="Arial"/>
              </a:rPr>
              <a:t>• Να κατανοούμε τις συνέπειες</a:t>
            </a:r>
          </a:p>
          <a:p>
            <a:r>
              <a:rPr sz="1600">
                <a:latin typeface="Arial"/>
              </a:rPr>
              <a:t>• Να αναλαμβάνουμε ευθύνη όταν κάνουμε λάθος</a:t>
            </a:r>
          </a:p>
          <a:p>
            <a:r>
              <a:rPr sz="1600">
                <a:latin typeface="Arial"/>
              </a:rPr>
              <a:t>Οι λέξεις μπορούν να πληγώσουν, αλλά και να θεραπεύσουν.</a:t>
            </a:r>
          </a:p>
          <a:p>
            <a:r>
              <a:rPr sz="1600">
                <a:latin typeface="Arial"/>
              </a:rPr>
              <a:t>Οι πράξεις μας έχουν συνέπειες.</a:t>
            </a:r>
          </a:p>
          <a:p>
            <a:r>
              <a:rPr sz="1600">
                <a:latin typeface="Arial"/>
              </a:rPr>
              <a:t>Όλοι είμαστε υπεύθυνοι για τα λόγια και τη συμπεριφορά μας.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323277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mile_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592" y="4218317"/>
            <a:ext cx="13716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2000">
                <a:latin typeface="Arial"/>
              </a:rPr>
              <a:t>Διάλογος - Το κλειδί για τη λύση</a:t>
            </a:r>
          </a:p>
          <a:p>
            <a:r>
              <a:rPr sz="2000">
                <a:latin typeface="Arial"/>
              </a:rPr>
              <a:t>Διάλογος σημαίνει:</a:t>
            </a:r>
          </a:p>
          <a:p>
            <a:r>
              <a:rPr sz="2000">
                <a:latin typeface="Arial"/>
              </a:rPr>
              <a:t>• Μιλάμε ήρεμα</a:t>
            </a:r>
          </a:p>
          <a:p>
            <a:r>
              <a:rPr sz="2000">
                <a:latin typeface="Arial"/>
              </a:rPr>
              <a:t>• Ακούμε προσεκτικά</a:t>
            </a:r>
          </a:p>
          <a:p>
            <a:r>
              <a:rPr sz="2000">
                <a:latin typeface="Arial"/>
              </a:rPr>
              <a:t>• Δεν διακόπτουμε</a:t>
            </a:r>
          </a:p>
          <a:p>
            <a:r>
              <a:rPr sz="2000">
                <a:latin typeface="Arial"/>
              </a:rPr>
              <a:t>• Κάνουμε ερωτήσεις</a:t>
            </a:r>
          </a:p>
          <a:p>
            <a:r>
              <a:rPr sz="2000">
                <a:latin typeface="Arial"/>
              </a:rPr>
              <a:t>Ακούμε για να καταλάβουμε, όχι μόνο για να απαντήσουμε.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222612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mile_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933" y="3856007"/>
            <a:ext cx="13716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2000">
                <a:latin typeface="Arial"/>
              </a:rPr>
              <a:t>Ειρηνική επίλυση συγκρούσεων</a:t>
            </a:r>
            <a:endParaRPr dirty="0">
              <a:solidFill>
                <a:srgbClr val="0070C0"/>
              </a:solidFill>
            </a:endParaRPr>
          </a:p>
          <a:p/>
          <a:p>
            <a:r>
              <a:rPr sz="2000">
                <a:latin typeface="Arial"/>
              </a:rPr>
              <a:t>• Αναζητούμε συμβιβασμό</a:t>
            </a:r>
          </a:p>
          <a:p>
            <a:r>
              <a:rPr sz="2000">
                <a:latin typeface="Arial"/>
              </a:rPr>
              <a:t>• Σεβόμαστε τις διαφορές</a:t>
            </a:r>
          </a:p>
          <a:p>
            <a:r>
              <a:rPr sz="2000">
                <a:latin typeface="Arial"/>
              </a:rPr>
              <a:t>• Επιλέγουμε τη συνεργασία</a:t>
            </a:r>
          </a:p>
          <a:p>
            <a:r>
              <a:rPr sz="2000">
                <a:latin typeface="Arial"/>
              </a:rPr>
              <a:t>• Αναζητούμε μια δίκαιη λύση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620" y="3287271"/>
            <a:ext cx="3299576" cy="221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51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668" y="2727790"/>
            <a:ext cx="4127058" cy="27463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2000">
                <a:latin typeface="Arial"/>
              </a:rPr>
              <a:t>Συμφιλίωση</a:t>
            </a:r>
          </a:p>
          <a:p>
            <a:r>
              <a:rPr sz="2000">
                <a:latin typeface="Arial"/>
              </a:rPr>
              <a:t>Συμφιλίωση σημαίνει:</a:t>
            </a:r>
          </a:p>
          <a:p>
            <a:r>
              <a:rPr sz="2000">
                <a:latin typeface="Arial"/>
              </a:rPr>
              <a:t>• Παραδεχόμαστε το λάθος μας</a:t>
            </a:r>
          </a:p>
          <a:p>
            <a:r>
              <a:rPr sz="2000">
                <a:latin typeface="Arial"/>
              </a:rPr>
              <a:t>• Ζητούμε ειλικρινά συγγνώμη</a:t>
            </a:r>
          </a:p>
          <a:p>
            <a:r>
              <a:rPr sz="2000">
                <a:latin typeface="Arial"/>
              </a:rPr>
              <a:t>• Δεχόμαστε μια συγγνώμη</a:t>
            </a:r>
          </a:p>
          <a:p>
            <a:r>
              <a:rPr sz="2000">
                <a:latin typeface="Arial"/>
              </a:rPr>
              <a:t>• Συγχωρούμε και προχωρούμε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727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mile_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9924" y="2971800"/>
            <a:ext cx="13716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1600">
                <a:latin typeface="Arial"/>
              </a:rPr>
              <a:t>Διαπολιτισμική κατανόηση</a:t>
            </a:r>
          </a:p>
          <a:p>
            <a:r>
              <a:rPr sz="1600">
                <a:latin typeface="Arial"/>
              </a:rPr>
              <a:t>Οι διαφορετικοί πολιτισμοί:</a:t>
            </a:r>
          </a:p>
          <a:p>
            <a:r>
              <a:rPr sz="1600">
                <a:latin typeface="Arial"/>
              </a:rPr>
              <a:t>• Εκφράζουν τα συναισθήματα με διαφορετικούς τρόπους</a:t>
            </a:r>
          </a:p>
          <a:p>
            <a:r>
              <a:rPr sz="1600">
                <a:latin typeface="Arial"/>
              </a:rPr>
              <a:t>• Έχουν διαφορετικές παραδόσεις</a:t>
            </a:r>
          </a:p>
          <a:p>
            <a:r>
              <a:rPr sz="1600">
                <a:latin typeface="Arial"/>
              </a:rPr>
              <a:t>Όμως μοιράζονται κοινές αξίες:</a:t>
            </a:r>
          </a:p>
          <a:p>
            <a:r>
              <a:rPr sz="1600">
                <a:latin typeface="Arial"/>
              </a:rPr>
              <a:t>• Σεβασμό</a:t>
            </a:r>
          </a:p>
          <a:p>
            <a:r>
              <a:rPr sz="1600">
                <a:latin typeface="Arial"/>
              </a:rPr>
              <a:t>• Δικαιοσύνη</a:t>
            </a:r>
          </a:p>
          <a:p>
            <a:r>
              <a:rPr sz="1600">
                <a:latin typeface="Arial"/>
              </a:rPr>
              <a:t>• Ειρήνη</a:t>
            </a:r>
          </a:p>
          <a:p>
            <a:r>
              <a:rPr sz="1600">
                <a:latin typeface="Arial"/>
              </a:rPr>
              <a:t>• Συνεργασία</a:t>
            </a:r>
          </a:p>
          <a:p>
            <a:r>
              <a:rPr sz="1600">
                <a:latin typeface="Arial"/>
              </a:rPr>
              <a:t>Οι άνθρωποι μπορεί να εκφράζονται διαφορετικά, αλλά όλοι εκτιμούμε τον σεβασμό και την ειρήνη.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366904" y="3657600"/>
            <a:ext cx="4810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2615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mile_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2622431"/>
            <a:ext cx="13716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2000">
                <a:latin typeface="Arial"/>
              </a:rPr>
              <a:t>Ασφαλές περιβάλλον τάξης</a:t>
            </a:r>
          </a:p>
          <a:p>
            <a:r>
              <a:rPr sz="2000">
                <a:latin typeface="Arial"/>
              </a:rPr>
              <a:t>Στην τάξη μας:</a:t>
            </a:r>
          </a:p>
          <a:p>
            <a:r>
              <a:rPr sz="2000">
                <a:latin typeface="Arial"/>
              </a:rPr>
              <a:t>• Όλοι έχουν δικαίωμα γνώμης</a:t>
            </a:r>
          </a:p>
          <a:p>
            <a:r>
              <a:rPr sz="2000">
                <a:latin typeface="Arial"/>
              </a:rPr>
              <a:t>• Κανείς δεν είναι ανώτερος από τους άλλους</a:t>
            </a:r>
          </a:p>
          <a:p>
            <a:r>
              <a:rPr sz="2000">
                <a:latin typeface="Arial"/>
              </a:rPr>
              <a:t>• Σεβόμαστε τις διαφορές</a:t>
            </a:r>
          </a:p>
          <a:p>
            <a:r>
              <a:rPr sz="2000">
                <a:latin typeface="Arial"/>
              </a:rPr>
              <a:t>• Μαθαίνουμε από τα λάθη μας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69" y="3725853"/>
            <a:ext cx="5205330" cy="172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4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mile_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294" y="4417877"/>
            <a:ext cx="13716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2000">
                <a:latin typeface="Arial"/>
              </a:rPr>
              <a:t>Μελέτη περίπτωσης για συζήτηση</a:t>
            </a:r>
          </a:p>
          <a:p>
            <a:r>
              <a:rPr sz="2000">
                <a:latin typeface="Arial"/>
              </a:rPr>
              <a:t>Δύο συμμαθητές διαφωνούν για ένα παιχνίδι.</a:t>
            </a:r>
          </a:p>
          <a:p>
            <a:r>
              <a:rPr sz="2000">
                <a:latin typeface="Arial"/>
              </a:rPr>
              <a:t>Συζητήστε:</a:t>
            </a:r>
          </a:p>
          <a:p>
            <a:r>
              <a:rPr sz="2000">
                <a:latin typeface="Arial"/>
              </a:rPr>
              <a:t>• Τι προκάλεσε τη σύγκρουση;</a:t>
            </a:r>
          </a:p>
          <a:p>
            <a:r>
              <a:rPr sz="2000">
                <a:latin typeface="Arial"/>
              </a:rPr>
              <a:t>• Πώς νιώθουν;</a:t>
            </a:r>
          </a:p>
          <a:p>
            <a:r>
              <a:rPr sz="2000">
                <a:latin typeface="Arial"/>
              </a:rPr>
              <a:t>• Πώς μπορούν να λύσουν το πρόβλημα ειρηνικά;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750" y="3927470"/>
            <a:ext cx="3079606" cy="204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2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mile_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3657600"/>
            <a:ext cx="13716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2000">
                <a:latin typeface="Arial"/>
              </a:rPr>
              <a:t>Βήματα προς τη συμφιλίωση</a:t>
            </a:r>
            <a:endParaRPr dirty="0">
              <a:solidFill>
                <a:srgbClr val="0070C0"/>
              </a:solidFill>
            </a:endParaRPr>
          </a:p>
          <a:p/>
          <a:p>
            <a:r>
              <a:rPr sz="2000">
                <a:latin typeface="Arial"/>
              </a:rPr>
              <a:t>• Σταματώ και ηρεμώ</a:t>
            </a:r>
          </a:p>
          <a:p>
            <a:r>
              <a:rPr sz="2000">
                <a:latin typeface="Arial"/>
              </a:rPr>
              <a:t>• Μιλώ ήρεμα</a:t>
            </a:r>
          </a:p>
          <a:p>
            <a:r>
              <a:rPr sz="2000">
                <a:latin typeface="Arial"/>
              </a:rPr>
              <a:t>• Ακούω τον άλλο άνθρωπο</a:t>
            </a:r>
          </a:p>
          <a:p>
            <a:r>
              <a:rPr sz="2000">
                <a:latin typeface="Arial"/>
              </a:rPr>
              <a:t>• Αναζητώ μια δίκαιη λύση</a:t>
            </a:r>
          </a:p>
          <a:p>
            <a:r>
              <a:rPr sz="2000">
                <a:latin typeface="Arial"/>
              </a:rPr>
              <a:t>• Ζητώ συγγνώμη αν χρειάζεται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279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mile_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0787" y="4537494"/>
            <a:ext cx="13716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1600">
                <a:latin typeface="Arial"/>
              </a:rPr>
              <a:t>Συμπέρασμα</a:t>
            </a:r>
          </a:p>
          <a:p>
            <a:r>
              <a:rPr sz="1600">
                <a:latin typeface="Arial"/>
              </a:rPr>
              <a:t>Η ειρηνική επίλυση συγκρούσεων:</a:t>
            </a:r>
          </a:p>
          <a:p>
            <a:r>
              <a:rPr sz="1600">
                <a:latin typeface="Arial"/>
              </a:rPr>
              <a:t>• Μας κάνει πιο ώριμους ανθρώπους</a:t>
            </a:r>
          </a:p>
          <a:p>
            <a:r>
              <a:rPr sz="1600">
                <a:latin typeface="Arial"/>
              </a:rPr>
              <a:t>• Δυναμώνει τις φιλίες</a:t>
            </a:r>
          </a:p>
          <a:p>
            <a:r>
              <a:rPr sz="1600">
                <a:latin typeface="Arial"/>
              </a:rPr>
              <a:t>• Κάνει την κοινωνία πιο δυνατή</a:t>
            </a:r>
          </a:p>
          <a:p>
            <a:r>
              <a:rPr sz="1600">
                <a:latin typeface="Arial"/>
              </a:rPr>
              <a:t>• Δημιουργεί περισσότερη δικαιοσύνη</a:t>
            </a:r>
          </a:p>
          <a:p>
            <a:r>
              <a:rPr sz="1600">
                <a:latin typeface="Arial"/>
              </a:rPr>
              <a:t>Η σύγκρουση μπορεί να μας διδάξει κάτι σημαντικό.</a:t>
            </a:r>
          </a:p>
          <a:p/>
          <a:p>
            <a:r>
              <a:rPr sz="1600">
                <a:latin typeface="Arial"/>
              </a:rPr>
              <a:t>Σκέψου:</a:t>
            </a:r>
          </a:p>
          <a:p>
            <a:r>
              <a:rPr sz="1600">
                <a:latin typeface="Arial"/>
              </a:rPr>
              <a:t>• Πώς αντιδρώ σε μια σύγκρουση;</a:t>
            </a:r>
          </a:p>
          <a:p>
            <a:r>
              <a:rPr sz="1600">
                <a:latin typeface="Arial"/>
              </a:rPr>
              <a:t>• Μπορώ να είμαι πιο ήρεμος/η;</a:t>
            </a:r>
          </a:p>
          <a:p>
            <a:r>
              <a:rPr sz="1600">
                <a:latin typeface="Arial"/>
              </a:rPr>
              <a:t>• Πώς μπορώ να βοηθήσω να υπάρχει ειρήνη στην τάξη;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777346" y="2815937"/>
            <a:ext cx="5850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943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6687</TotalTime>
  <Words>335</Words>
  <Application>Microsoft Office PowerPoint</Application>
  <PresentationFormat>Custom</PresentationFormat>
  <Paragraphs>114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Facet</vt:lpstr>
      <vt:lpstr>Me and Society – Conflict and Reconciliation 5th Grade</vt:lpstr>
      <vt:lpstr>Lesson Objectives • To understand what conflict is • To recognize emotions during conflict • To learn steps for peaceful resolution • To understand what reconciliation means • To learn respect and cooperation</vt:lpstr>
      <vt:lpstr>Key Concepts  Conflict Dialogue Respect Responsibility Reconciliation Forgiveness Cooperation Justice</vt:lpstr>
      <vt:lpstr>What is Conflict? Conflict is a situation in which: • People have different opinions • They have different needs • They experience different feelings Conflict is a natural part of human relationships.</vt:lpstr>
      <vt:lpstr>Where Do Conflicts Happen?  • In the family • At school • Between friends • In society Conflict is not something bad if it is resolved properly.</vt:lpstr>
      <vt:lpstr>Why Do Conflicts Arise?  • Misunderstanding • Lack of communication • Strong emotions • Unfair behavior • Different interests</vt:lpstr>
      <vt:lpstr>Emotions During Conflict During a conflict we may feel: • Anger • Sadness • Disappointment • Fear • Jealousy It is important to recognize our emotions so we do not act impulsively.</vt:lpstr>
      <vt:lpstr>How Can We Become Aware of Our Emotions? What can we do?  • Stop • Take a deep breath • Name our feeling • Choose a calm conversation</vt:lpstr>
      <vt:lpstr>Responsibility and Consequences  Responsibility means: • Thinking before we act • Understanding the consequences • Taking responsibility when we make a mistake Words can hurt, but they can also heal. Our actions have consequences. Everyone is responsible for their words and behavior.</vt:lpstr>
      <vt:lpstr>Dialogue – The Key to the Solution Dialogue means: • Speaking calmly • Listening carefully • Not interrupting • Asking questions We listen to understand – not to reply.</vt:lpstr>
      <vt:lpstr>Peaceful Conflict Resolution  • Look for compromise • Respect differences • Choose cooperation • Seek a fair solution</vt:lpstr>
      <vt:lpstr>Reconciliation Reconciliation means: • Admitting our mistake • Apologizing sincerely • Accepting an apology • Forgiving and moving forward</vt:lpstr>
      <vt:lpstr>Intercultural Understanding Different cultures: • Express emotions in different ways • Have different traditions But they share common values: • Respect • Justice • Peace • Cooperation In different cultures people may express emotions differently, but we all value respect and peace.</vt:lpstr>
      <vt:lpstr>Safe Classroom Environment In our classroom: • Everyone has the right to an opinion • No one is better than others • We respect differences • We learn from our mistakes</vt:lpstr>
      <vt:lpstr>Case Study for Discussion Two classmates argue over a game. Discuss: • What caused the conflict? • How do they feel? • How can they solve the problem peacefully?</vt:lpstr>
      <vt:lpstr>Steps Toward Reconciliation  • Stop and calm down • Speak calmly • Listen to the other person • Look for a fair solution • Apologize if necessary</vt:lpstr>
      <vt:lpstr>Conclusion Peaceful conflict resolution: • Makes us more mature people • Strengthens friendships • Makes society stronger • Creates more justice Conflict can teach us something important.  Think: • How do I react in a conflict? • Can I be calmer? • How could I help create peace in the class?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Аз и обществото – Конфликт и помирение 5 клас</dc:title>
  <dc:creator>User</dc:creator>
  <cp:lastModifiedBy>Vostro</cp:lastModifiedBy>
  <cp:revision>13</cp:revision>
  <dcterms:created xsi:type="dcterms:W3CDTF">2026-02-23T22:00:29Z</dcterms:created>
  <dcterms:modified xsi:type="dcterms:W3CDTF">2026-03-01T07:16:15Z</dcterms:modified>
</cp:coreProperties>
</file>