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341" r:id="rId3"/>
    <p:sldId id="257" r:id="rId4"/>
    <p:sldId id="352" r:id="rId5"/>
    <p:sldId id="311" r:id="rId6"/>
    <p:sldId id="284" r:id="rId7"/>
    <p:sldId id="312" r:id="rId8"/>
    <p:sldId id="345" r:id="rId9"/>
    <p:sldId id="277" r:id="rId10"/>
    <p:sldId id="313" r:id="rId11"/>
    <p:sldId id="342" r:id="rId12"/>
    <p:sldId id="280" r:id="rId13"/>
    <p:sldId id="281" r:id="rId14"/>
    <p:sldId id="282" r:id="rId15"/>
    <p:sldId id="283" r:id="rId16"/>
    <p:sldId id="285" r:id="rId17"/>
    <p:sldId id="288" r:id="rId18"/>
    <p:sldId id="287" r:id="rId19"/>
    <p:sldId id="318" r:id="rId20"/>
    <p:sldId id="317" r:id="rId21"/>
    <p:sldId id="258" r:id="rId22"/>
    <p:sldId id="320" r:id="rId23"/>
    <p:sldId id="259" r:id="rId24"/>
    <p:sldId id="261" r:id="rId25"/>
    <p:sldId id="262" r:id="rId26"/>
    <p:sldId id="264" r:id="rId27"/>
    <p:sldId id="265" r:id="rId28"/>
    <p:sldId id="266" r:id="rId29"/>
    <p:sldId id="267" r:id="rId30"/>
    <p:sldId id="269" r:id="rId31"/>
    <p:sldId id="271" r:id="rId32"/>
    <p:sldId id="272" r:id="rId33"/>
    <p:sldId id="274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416F4-2319-4E2E-AFBF-D63F895D2B69}" v="1" dt="2023-12-07T12:38:54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BC2416F4-2319-4E2E-AFBF-D63F895D2B69}"/>
    <pc:docChg chg="custSel modSld">
      <pc:chgData name="Anna Karakatsouli" userId="d7ec0d07f17b5ab2" providerId="LiveId" clId="{BC2416F4-2319-4E2E-AFBF-D63F895D2B69}" dt="2023-12-07T12:40:24.416" v="4" actId="26606"/>
      <pc:docMkLst>
        <pc:docMk/>
      </pc:docMkLst>
      <pc:sldChg chg="addSp delSp modSp mod">
        <pc:chgData name="Anna Karakatsouli" userId="d7ec0d07f17b5ab2" providerId="LiveId" clId="{BC2416F4-2319-4E2E-AFBF-D63F895D2B69}" dt="2023-12-07T12:40:18.001" v="3" actId="26606"/>
        <pc:sldMkLst>
          <pc:docMk/>
          <pc:sldMk cId="0" sldId="258"/>
        </pc:sldMkLst>
        <pc:spChg chg="mod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4" creationId="{00000000-0000-0000-0000-000000000000}"/>
          </ac:spMkLst>
        </pc:spChg>
        <pc:spChg chg="mod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54" creationId="{00000000-0000-0000-0000-000000000000}"/>
          </ac:spMkLst>
        </pc:spChg>
        <pc:spChg chg="del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66" creationId="{2515456E-B1B1-48C1-8164-7E567F5D40D4}"/>
          </ac:spMkLst>
        </pc:spChg>
        <pc:spChg chg="del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68" creationId="{EA8CF0DC-D23A-4CA2-8463-27F89928349F}"/>
          </ac:spMkLst>
        </pc:spChg>
        <pc:spChg chg="del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70" creationId="{B8A381C4-0C0D-491F-90D8-63CF760B459B}"/>
          </ac:spMkLst>
        </pc:spChg>
        <pc:spChg chg="add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75" creationId="{84697CDA-BDB7-4883-B48B-1D4EDB2F0E93}"/>
          </ac:spMkLst>
        </pc:spChg>
        <pc:spChg chg="add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77" creationId="{0DC0EC46-2230-4728-856D-F3531112101A}"/>
          </ac:spMkLst>
        </pc:spChg>
        <pc:spChg chg="add">
          <ac:chgData name="Anna Karakatsouli" userId="d7ec0d07f17b5ab2" providerId="LiveId" clId="{BC2416F4-2319-4E2E-AFBF-D63F895D2B69}" dt="2023-12-07T12:40:18.001" v="3" actId="26606"/>
          <ac:spMkLst>
            <pc:docMk/>
            <pc:sldMk cId="0" sldId="258"/>
            <ac:spMk id="23579" creationId="{16A12243-4887-4E89-8347-1146AE5D14FC}"/>
          </ac:spMkLst>
        </pc:spChg>
      </pc:sldChg>
      <pc:sldChg chg="addSp delSp modSp mod">
        <pc:chgData name="Anna Karakatsouli" userId="d7ec0d07f17b5ab2" providerId="LiveId" clId="{BC2416F4-2319-4E2E-AFBF-D63F895D2B69}" dt="2023-12-07T12:39:44.756" v="1" actId="26606"/>
        <pc:sldMkLst>
          <pc:docMk/>
          <pc:sldMk cId="0" sldId="274"/>
        </pc:sldMkLst>
        <pc:spChg chg="mod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4" creationId="{00000000-0000-0000-0000-000000000000}"/>
          </ac:spMkLst>
        </pc:spChg>
        <pc:spChg chg="mod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38" creationId="{00000000-0000-0000-0000-000000000000}"/>
          </ac:spMkLst>
        </pc:spChg>
        <pc:spChg chg="del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43" creationId="{2515456E-B1B1-48C1-8164-7E567F5D40D4}"/>
          </ac:spMkLst>
        </pc:spChg>
        <pc:spChg chg="del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45" creationId="{EA8CF0DC-D23A-4CA2-8463-27F89928349F}"/>
          </ac:spMkLst>
        </pc:spChg>
        <pc:spChg chg="del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47" creationId="{B8A381C4-0C0D-491F-90D8-63CF760B459B}"/>
          </ac:spMkLst>
        </pc:spChg>
        <pc:spChg chg="add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52" creationId="{C9A36457-A5F4-4103-A443-02581C09185B}"/>
          </ac:spMkLst>
        </pc:spChg>
        <pc:spChg chg="add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54" creationId="{DC5FB7E8-B636-40FA-BE8D-48145C0F5C57}"/>
          </ac:spMkLst>
        </pc:spChg>
        <pc:spChg chg="add">
          <ac:chgData name="Anna Karakatsouli" userId="d7ec0d07f17b5ab2" providerId="LiveId" clId="{BC2416F4-2319-4E2E-AFBF-D63F895D2B69}" dt="2023-12-07T12:39:44.756" v="1" actId="26606"/>
          <ac:spMkLst>
            <pc:docMk/>
            <pc:sldMk cId="0" sldId="274"/>
            <ac:spMk id="39956" creationId="{142DCE2C-2863-46FA-9BE7-24365A24D9BA}"/>
          </ac:spMkLst>
        </pc:spChg>
      </pc:sldChg>
      <pc:sldChg chg="addSp delSp modSp mod">
        <pc:chgData name="Anna Karakatsouli" userId="d7ec0d07f17b5ab2" providerId="LiveId" clId="{BC2416F4-2319-4E2E-AFBF-D63F895D2B69}" dt="2023-12-07T12:39:51.256" v="2" actId="26606"/>
        <pc:sldMkLst>
          <pc:docMk/>
          <pc:sldMk cId="0" sldId="275"/>
        </pc:sldMkLst>
        <pc:spChg chg="mod">
          <ac:chgData name="Anna Karakatsouli" userId="d7ec0d07f17b5ab2" providerId="LiveId" clId="{BC2416F4-2319-4E2E-AFBF-D63F895D2B69}" dt="2023-12-07T12:39:51.256" v="2" actId="26606"/>
          <ac:spMkLst>
            <pc:docMk/>
            <pc:sldMk cId="0" sldId="275"/>
            <ac:spMk id="40964" creationId="{00000000-0000-0000-0000-000000000000}"/>
          </ac:spMkLst>
        </pc:spChg>
        <pc:spChg chg="del">
          <ac:chgData name="Anna Karakatsouli" userId="d7ec0d07f17b5ab2" providerId="LiveId" clId="{BC2416F4-2319-4E2E-AFBF-D63F895D2B69}" dt="2023-12-07T12:39:51.256" v="2" actId="26606"/>
          <ac:spMkLst>
            <pc:docMk/>
            <pc:sldMk cId="0" sldId="275"/>
            <ac:spMk id="40973" creationId="{AA866F0E-F54B-4BF5-8A88-7D97BD45FC0C}"/>
          </ac:spMkLst>
        </pc:spChg>
        <pc:spChg chg="del">
          <ac:chgData name="Anna Karakatsouli" userId="d7ec0d07f17b5ab2" providerId="LiveId" clId="{BC2416F4-2319-4E2E-AFBF-D63F895D2B69}" dt="2023-12-07T12:39:51.256" v="2" actId="26606"/>
          <ac:spMkLst>
            <pc:docMk/>
            <pc:sldMk cId="0" sldId="275"/>
            <ac:spMk id="40975" creationId="{8229EC50-E910-4AE2-9EEA-604A81EF6147}"/>
          </ac:spMkLst>
        </pc:spChg>
        <pc:spChg chg="add">
          <ac:chgData name="Anna Karakatsouli" userId="d7ec0d07f17b5ab2" providerId="LiveId" clId="{BC2416F4-2319-4E2E-AFBF-D63F895D2B69}" dt="2023-12-07T12:39:51.256" v="2" actId="26606"/>
          <ac:spMkLst>
            <pc:docMk/>
            <pc:sldMk cId="0" sldId="275"/>
            <ac:spMk id="40980" creationId="{9A002C20-86F6-46B0-8392-A37CAC548C71}"/>
          </ac:spMkLst>
        </pc:spChg>
        <pc:spChg chg="add">
          <ac:chgData name="Anna Karakatsouli" userId="d7ec0d07f17b5ab2" providerId="LiveId" clId="{BC2416F4-2319-4E2E-AFBF-D63F895D2B69}" dt="2023-12-07T12:39:51.256" v="2" actId="26606"/>
          <ac:spMkLst>
            <pc:docMk/>
            <pc:sldMk cId="0" sldId="275"/>
            <ac:spMk id="40982" creationId="{C2972F54-37E5-4215-8174-927CD8DD41A7}"/>
          </ac:spMkLst>
        </pc:spChg>
        <pc:picChg chg="mod">
          <ac:chgData name="Anna Karakatsouli" userId="d7ec0d07f17b5ab2" providerId="LiveId" clId="{BC2416F4-2319-4E2E-AFBF-D63F895D2B69}" dt="2023-12-07T12:39:51.256" v="2" actId="26606"/>
          <ac:picMkLst>
            <pc:docMk/>
            <pc:sldMk cId="0" sldId="275"/>
            <ac:picMk id="40965" creationId="{00000000-0000-0000-0000-000000000000}"/>
          </ac:picMkLst>
        </pc:picChg>
      </pc:sldChg>
      <pc:sldChg chg="addSp delSp modSp mod">
        <pc:chgData name="Anna Karakatsouli" userId="d7ec0d07f17b5ab2" providerId="LiveId" clId="{BC2416F4-2319-4E2E-AFBF-D63F895D2B69}" dt="2023-12-07T12:40:24.416" v="4" actId="26606"/>
        <pc:sldMkLst>
          <pc:docMk/>
          <pc:sldMk cId="2006848332" sldId="320"/>
        </pc:sldMkLst>
        <pc:spChg chg="mod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2" creationId="{00000000-0000-0000-0000-000000000000}"/>
          </ac:spMkLst>
        </pc:spChg>
        <pc:spChg chg="mod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3" creationId="{00000000-0000-0000-0000-000000000000}"/>
          </ac:spMkLst>
        </pc:spChg>
        <pc:spChg chg="del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55" creationId="{2515456E-B1B1-48C1-8164-7E567F5D40D4}"/>
          </ac:spMkLst>
        </pc:spChg>
        <pc:spChg chg="del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57" creationId="{EA8CF0DC-D23A-4CA2-8463-27F89928349F}"/>
          </ac:spMkLst>
        </pc:spChg>
        <pc:spChg chg="del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59" creationId="{B8A381C4-0C0D-491F-90D8-63CF760B459B}"/>
          </ac:spMkLst>
        </pc:spChg>
        <pc:spChg chg="add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64" creationId="{84697CDA-BDB7-4883-B48B-1D4EDB2F0E93}"/>
          </ac:spMkLst>
        </pc:spChg>
        <pc:spChg chg="add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66" creationId="{0DC0EC46-2230-4728-856D-F3531112101A}"/>
          </ac:spMkLst>
        </pc:spChg>
        <pc:spChg chg="add">
          <ac:chgData name="Anna Karakatsouli" userId="d7ec0d07f17b5ab2" providerId="LiveId" clId="{BC2416F4-2319-4E2E-AFBF-D63F895D2B69}" dt="2023-12-07T12:40:24.416" v="4" actId="26606"/>
          <ac:spMkLst>
            <pc:docMk/>
            <pc:sldMk cId="2006848332" sldId="320"/>
            <ac:spMk id="68" creationId="{16A12243-4887-4E89-8347-1146AE5D14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9D2C-3896-4125-9E70-B9F1FBB66FA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F6655-D2B2-4C82-893F-9B599ECA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8370B-64A5-4F3F-8205-4003CCF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27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933A1-3317-42A4-A980-751A9D7D508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29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366D9-88CB-4F41-9E72-D4D4E7DED34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8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FA4DF-A725-45F4-96AD-1F762BF33D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09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465B9-2368-4ED2-A26E-98FB84874D4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5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0763D-1BAA-469A-93F7-9EF16E7532E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87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B823A-3684-43DD-82A1-FC607C137F6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74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04AE75-DA84-4261-98EF-0E6DCE2B7B9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142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8118A-200A-425B-85BE-D706AC86EDA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5B33E-9B7F-4A64-91BF-F140A994EF78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6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3537C-CA8B-4FC3-AD3A-E663A6BA36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40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C5B91-C58B-4DFF-820C-3D8B956BB8D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10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BEE20-A087-4CF5-8D1E-2603DB35EA8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32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B97238-2F4C-4EE5-BD42-4DC9EA32A7E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37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9CEABB-E392-455D-B109-20BC16DD31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295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F353B-8BF7-4721-97A7-8EF721DEA5E8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256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A7996-BF77-4EDC-A7A0-DA73D785375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4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3A6AD-341D-48DF-9EAD-A7D1BB1650D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38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031DC-1E85-462A-9AE3-861B807B9FB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1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8C5B91-C58B-4DFF-820C-3D8B956BB8D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5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5CC50-ED97-458F-AA8D-C98E80ED063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9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625A-DDBD-4CA3-85B4-27C9A1AD2EBD}" type="slidenum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5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44F9-6D0A-439F-A59C-7DEAB69E641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8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6FEB5-383B-4C12-BC77-4C0FABD351D7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3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8DB290-D009-4F00-B071-6489C112E6B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4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D39FA-4933-40B8-B87E-FEF578AE50F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8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4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9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2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7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6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31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49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7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4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9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5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30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>
                <a:solidFill>
                  <a:srgbClr val="FFFFFF">
                    <a:alpha val="75000"/>
                  </a:srgbClr>
                </a:solidFill>
              </a:rPr>
              <a:pPr/>
              <a:t>7/12/2023</a:t>
            </a:fld>
            <a:endParaRPr lang="el-GR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rgbClr val="FFFFFF">
                    <a:alpha val="75000"/>
                  </a:srgbClr>
                </a:solidFill>
              </a:rPr>
              <a:t>Άννα Καρακατσούλη - Τ.Θ.Σ. / Μάθημα 1ο</a:t>
            </a:r>
            <a:endParaRPr lang="el-GR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>
                <a:solidFill>
                  <a:srgbClr val="FFFFFF">
                    <a:alpha val="20000"/>
                  </a:srgbClr>
                </a:solidFill>
              </a:rPr>
              <a:pPr/>
              <a:t>‹#›</a:t>
            </a:fld>
            <a:endParaRPr lang="el-GR">
              <a:solidFill>
                <a:srgbClr val="FFFFFF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1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D94ED-6082-4821-AD69-EF304F97AEE1}" type="datetime1">
              <a:rPr lang="el-GR" smtClean="0"/>
              <a:pPr>
                <a:defRPr/>
              </a:pPr>
              <a:t>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/>
              <a:t>Άννα Καρακατσούλη - Τ.Θ.Σ. / Μάθημα 1ο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B28692-6D09-4426-930B-C657DA55385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60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D94ED-6082-4821-AD69-EF304F97AEE1}" type="datetime1">
              <a:rPr lang="el-GR" smtClean="0"/>
              <a:pPr>
                <a:defRPr/>
              </a:pPr>
              <a:t>7/12/2023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/>
              <a:t>Άννα Καρακατσούλη - Τ.Θ.Σ. / Μάθημα 1ο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B28692-6D09-4426-930B-C657DA55385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513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.png"/><Relationship Id="rId4" Type="http://schemas.openxmlformats.org/officeDocument/2006/relationships/hyperlink" Target="//upload.wikimedia.org/wikipedia/commons/d/d0/Partitions_of_Poland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png"/><Relationship Id="rId4" Type="http://schemas.openxmlformats.org/officeDocument/2006/relationships/hyperlink" Target="//upload.wikimedia.org/wikipedia/commons/9/97/WaroftheAustrianSuccession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.png"/><Relationship Id="rId4" Type="http://schemas.openxmlformats.org/officeDocument/2006/relationships/hyperlink" Target="//upload.wikimedia.org/wikipedia/commons/9/9e/SevenYearsWar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commons/4/49/Acprussiamap2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hyperlink" Target="http://en.wikipedia.org/wiki/File:Flag_of_Spain_(1785-1873_and_1875-1931).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692" y="4525347"/>
            <a:ext cx="5204792" cy="1737360"/>
          </a:xfrm>
        </p:spPr>
        <p:txBody>
          <a:bodyPr anchor="ctr">
            <a:normAutofit/>
          </a:bodyPr>
          <a:lstStyle/>
          <a:p>
            <a:pPr algn="r"/>
            <a:r>
              <a:rPr lang="el-GR" sz="3300" b="1"/>
              <a:t>Ιστορία και Πολιτισμός της </a:t>
            </a:r>
            <a:br>
              <a:rPr lang="el-GR" sz="3300" b="1"/>
            </a:br>
            <a:r>
              <a:rPr lang="el-GR" sz="3300" b="1"/>
              <a:t>Νεώτερης Ευρώπης</a:t>
            </a:r>
            <a:br>
              <a:rPr lang="el-GR" sz="3300" b="1"/>
            </a:br>
            <a:r>
              <a:rPr lang="el-GR" sz="3300" b="1"/>
              <a:t>1492-1789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2071" y="4525347"/>
            <a:ext cx="2408466" cy="173736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>
                <a:solidFill>
                  <a:prstClr val="white"/>
                </a:solidFill>
                <a:latin typeface="Calibri Light" panose="020F0302020204030204"/>
                <a:cs typeface="Arial" charset="0"/>
              </a:rPr>
              <a:t>Άννα Καρακατσούλη</a:t>
            </a:r>
          </a:p>
          <a:p>
            <a:pPr>
              <a:spcAft>
                <a:spcPts val="600"/>
              </a:spcAft>
            </a:pPr>
            <a:r>
              <a:rPr lang="el-GR">
                <a:solidFill>
                  <a:prstClr val="white"/>
                </a:solidFill>
                <a:latin typeface="Calibri Light" panose="020F0302020204030204"/>
                <a:cs typeface="Arial" charset="0"/>
              </a:rPr>
              <a:t>Μάθημα 9</a:t>
            </a:r>
            <a:r>
              <a:rPr lang="el-GR" baseline="30000">
                <a:solidFill>
                  <a:prstClr val="white"/>
                </a:solidFill>
                <a:latin typeface="Calibri Light" panose="020F0302020204030204"/>
                <a:cs typeface="Arial" charset="0"/>
              </a:rPr>
              <a:t>ο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65425" y="620480"/>
            <a:ext cx="168285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0251" y="2466605"/>
            <a:ext cx="721797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8371" y="2327989"/>
            <a:ext cx="220272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74294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37575" y="6350239"/>
            <a:ext cx="274320" cy="365125"/>
          </a:xfrm>
          <a:prstGeom prst="ellipse">
            <a:avLst/>
          </a:prstGeom>
          <a:solidFill>
            <a:srgbClr val="595959"/>
          </a:solidFill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rgbClr val="FFFFFF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</a:pPr>
              <a:t>1</a:t>
            </a:fld>
            <a:endParaRPr lang="el-GR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3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l-GR" sz="3700">
                <a:solidFill>
                  <a:schemeClr val="tx1">
                    <a:lumMod val="85000"/>
                    <a:lumOff val="15000"/>
                  </a:schemeClr>
                </a:solidFill>
              </a:rPr>
              <a:t>Πόλεμος για τη Διαδοχή της Πολωνίας</a:t>
            </a:r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</a:rPr>
              <a:t>, 1733-38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308610" indent="-28575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1733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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θάνατος Αυγούστου Β΄, ανταγωνισμός για πολωνικό στέμμα μεταξύ Αύγουστου Γ΄ Σαξονίας (γιος Αυγούστου Β΄ και ανιψιός αυτοκράτορα/Αυστρία, Ρωσία) και Στανισλάς Α΄ Λετσίνσκι (πεθερός Λουδοβίκου ΙΕ΄/Γαλλία), που εκλέγεται από Δίαιτα μετά από γαλλικές δωροδοκίες</a:t>
            </a:r>
          </a:p>
          <a:p>
            <a:pPr marL="308610" indent="-28575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Στανισλάς Α΄ εκδιώκεται από θρόνο μετά από ρωσο-αυστριακές δολοπλοκίες και ανακηρύσσεται βασιλιάς ο Αύγουστος Γ΄</a:t>
            </a:r>
          </a:p>
          <a:p>
            <a:pPr marL="308610" indent="-28575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Η διαμάχη για το πολωνικό στέμμα μετατρέπεται σε ευρωπαϊκό πόλεμο: Γαλλία, Ισπανία, Σαρδηνία 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vs</a:t>
            </a:r>
            <a:r>
              <a:rPr lang="el-GR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Αυστρίας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27E798A8-2807-4E09-9BEB-A3856BC784BC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10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9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Freeform: Shape 1536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Διανομές της Πολωνίας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171450" lvl="1">
              <a:spcBef>
                <a:spcPts val="750"/>
              </a:spcBef>
              <a:buSzPct val="100000"/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Πολιτική αναρχία σε Πολωνία, απροκάλυπτες επεμβάσεις ξένων δυνάμεων, προνόμια αριστοκρατίας και πελατειακό σύστημα</a:t>
            </a:r>
          </a:p>
          <a:p>
            <a:pPr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1772, 1η διανομή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Πρωσία, Αυστρία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Ρωσία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l-GR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1791, Στανισλάς Β΄ Αύγουστος Πονιατόφσκι εκχωρεί Σύνταγμα (εγγύηση ελευθεριών αστικής τάξης, ισότητα φορολογίας, κληρονομική βασιλεία)</a:t>
            </a:r>
          </a:p>
          <a:p>
            <a:pPr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1793, 2η διανομή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Πρωσία, Αυστρία)</a:t>
            </a:r>
          </a:p>
          <a:p>
            <a:pPr lvl="1"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1794, εξέγερση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Kosciuszko 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για ακεραιότητα και ανεξαρτησία Πολωνίας</a:t>
            </a:r>
          </a:p>
          <a:p>
            <a:pPr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1795, 3η διανομή, ολοκληρωτικός διαμελισμός βασιλείου. Στανισλάς Β΄ υποχρεώνεται σε παραίτηση </a:t>
            </a:r>
          </a:p>
          <a:p>
            <a:pPr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Ανασύσταση πολωνικού κράτους μετά τον Α΄ Παγκόσμιο Πόλεμο (191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320040" indent="-320040">
              <a:buFont typeface="Wingdings"/>
              <a:buChar char=""/>
              <a:defRPr/>
            </a:pPr>
            <a:endParaRPr lang="el-GR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0040" indent="-320040">
              <a:buNone/>
              <a:defRPr/>
            </a:pPr>
            <a:endParaRPr lang="el-G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71" name="Freeform: Shape 1537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DFB5BBCD-9FC7-4116-9CCD-2FB0B2EBBB95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11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E0BB6-5811-4C10-8EE9-A9DAB9E9B05C}" type="slidenum">
              <a:rPr lang="el-GR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>
              <a:solidFill>
                <a:prstClr val="white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2" descr="File:Partitions of Polan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4450"/>
            <a:ext cx="850423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700">
                <a:solidFill>
                  <a:schemeClr val="tx1">
                    <a:lumMod val="85000"/>
                    <a:lumOff val="15000"/>
                  </a:schemeClr>
                </a:solidFill>
              </a:rPr>
              <a:t>Πόλεμος για τη Διαδοχή της Αυστρίας</a:t>
            </a:r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</a:rPr>
              <a:t>, 1740-48</a:t>
            </a:r>
            <a:endParaRPr lang="el-GR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525780" indent="-34290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1713, «Πραγματική Κύρωση» από Κάρολο ΣΤ΄ (παραβίαση προηγούμενης συμφωνίας με πρωτότοκο αδελφό του, Ιωσήφ Α΄)</a:t>
            </a:r>
          </a:p>
          <a:p>
            <a:pPr marL="994410" lvl="2" indent="-285750"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Sanctio Pragmatica</a:t>
            </a:r>
          </a:p>
          <a:p>
            <a:pPr marL="994410" lvl="2" indent="-285750">
              <a:defRPr/>
            </a:pP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Αδιαίρετο κληρονομικών κτήσεων</a:t>
            </a:r>
          </a:p>
          <a:p>
            <a:pPr marL="994410" lvl="2" indent="-285750">
              <a:defRPr/>
            </a:pP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Προτεραιότητα διαδοχής σε άμεσους απογόνους Καρόλου ΣΤ΄</a:t>
            </a:r>
          </a:p>
          <a:p>
            <a:pPr marL="525780" indent="-34290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1740, αμφισβήτηση του δικαιώματος διαδοχής της Μαρίας-Θηρεσίας, κόρης Καρόλου ΣΤ΄</a:t>
            </a:r>
          </a:p>
          <a:p>
            <a:pPr marL="525780" indent="-34290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Διεκδικήσεις από συζύγους θυγατέρων Ιωσήφ Α΄, Φρειδερίκο Β΄ Πρωσίας, βασιλέα Σαρδηνίας και βασιλέα Ισπανίας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27B7E762-88E9-4338-B604-7209A464EE89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13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Freeform: Shape 1844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Πόλεμος για τη Διαδοχή της Αυστρίας (2)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1740, πρωσική εισβολή σε Σιλεσία</a:t>
            </a:r>
          </a:p>
          <a:p>
            <a:pPr eaLnBrk="1" hangingPunct="1"/>
            <a:r>
              <a:rPr lang="el-G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l-GR" sz="20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 συμμαχία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(1743): Αυστρία-Αγγλία 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  <a:r>
              <a:rPr lang="el-GR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Πρωσίας-Γαλλίας</a:t>
            </a:r>
          </a:p>
          <a:p>
            <a:pPr eaLnBrk="1" hangingPunct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1745-1748, κατάκτηση Κάτω Χωρών από Γαλλία</a:t>
            </a:r>
          </a:p>
          <a:p>
            <a:pPr eaLnBrk="1" hangingPunct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1748, ειρήνη της </a:t>
            </a: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Aix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la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Chapelle</a:t>
            </a:r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51510" lvl="1" indent="-28575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Πρωσία διατηρεί τη Σιλεσία</a:t>
            </a:r>
          </a:p>
          <a:p>
            <a:pPr marL="651510" lvl="1" indent="-28575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Αναγνώριση Μαρίας-Θηρεσίας στον αυστριακό θρόνο</a:t>
            </a:r>
          </a:p>
          <a:p>
            <a:pPr marL="651510" lvl="1" indent="-285750"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Γαλλία αποχωρεί από Κάτω Χώρες χωρίς αντάλλαγμα</a:t>
            </a:r>
          </a:p>
          <a:p>
            <a:pPr eaLnBrk="1" hangingPunct="1"/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45" name="Freeform: Shape 1844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151E22FD-0F7C-40D9-8037-C3386761B8E2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14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3F744-5EE0-4426-B918-82DD762E410E}" type="slidenum">
              <a:rPr lang="el-GR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>
              <a:solidFill>
                <a:prstClr val="white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Picture 2" descr="File:WaroftheAustrianSuccess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052513"/>
            <a:ext cx="90312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016501" y="5332414"/>
            <a:ext cx="1871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1740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079875" y="5949950"/>
            <a:ext cx="5545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Αυστρία – Αγγλία                Πρωσία – Γαλλία – Ισπανία   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719513" y="5949951"/>
            <a:ext cx="360362" cy="265113"/>
          </a:xfrm>
          <a:prstGeom prst="triangle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6096000" y="5949950"/>
            <a:ext cx="431800" cy="287338"/>
          </a:xfrm>
          <a:prstGeom prst="triangle">
            <a:avLst/>
          </a:prstGeom>
          <a:solidFill>
            <a:srgbClr val="0F99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Freeform: Shape 215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Επταετής Πόλεμος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, 1756-1763</a:t>
            </a:r>
            <a:endParaRPr lang="el-G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l-GR" sz="2000" b="1" baseline="30000">
                <a:solidFill>
                  <a:schemeClr val="tx1">
                    <a:lumMod val="85000"/>
                    <a:lumOff val="15000"/>
                  </a:schemeClr>
                </a:solidFill>
              </a:rPr>
              <a:t>η</a:t>
            </a:r>
            <a:r>
              <a:rPr lang="el-G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 συμμαχία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(1756): «Αντιστροφή συμμαχιών», Αυστρία-Γαλλία (&amp; Σουηδία, Ρωσία και τα περισσότερα γερμ. κράτη) </a:t>
            </a:r>
            <a:r>
              <a:rPr lang="en-US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vs</a:t>
            </a:r>
            <a:r>
              <a:rPr lang="el-GR" sz="2000" i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Αγγλίας-Πρωσίας</a:t>
            </a: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Ο πρώτος «παγκόσμιος πόλεμος»: πολεμικές συγκρούσεις εκτός Ευρώπης σε Β. Αμερική, Καραϊβική, Ειρηνικό Ωκεανό και Ινδία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1754-63: “French and Indian War”</a:t>
            </a:r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Ήττα Γαλλίας και απώλεια των περισσότερων υπερπόντιων αποικιών της (Συνθήκη Παρισίων, 1763) </a:t>
            </a:r>
          </a:p>
        </p:txBody>
      </p:sp>
      <p:sp>
        <p:nvSpPr>
          <p:cNvPr id="21515" name="Freeform: Shape 215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C277404D-A7AB-4294-BE94-3B476FAA41FE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16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446ABE-00C9-4DB7-993B-DBC8B09AC7FA}" type="slidenum">
              <a:rPr lang="el-GR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>
              <a:solidFill>
                <a:prstClr val="white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22531" name="Picture 2" descr="File:SevenYearsWa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808038"/>
            <a:ext cx="8937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2135188" y="5373688"/>
            <a:ext cx="360362" cy="265112"/>
          </a:xfrm>
          <a:prstGeom prst="triangle">
            <a:avLst/>
          </a:prstGeom>
          <a:solidFill>
            <a:srgbClr val="005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495551" y="5373689"/>
            <a:ext cx="46085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Αγγλία – Πρωσία – Πορτογαλία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Γαλλία – Αυστρία – Ισπανία – Ρωσία - Σουηδία   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2135188" y="5949950"/>
            <a:ext cx="431800" cy="287338"/>
          </a:xfrm>
          <a:prstGeom prst="triangle">
            <a:avLst/>
          </a:prstGeom>
          <a:solidFill>
            <a:srgbClr val="0F99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448301" y="5013326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1756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7FC15-93E6-4C4F-9B97-E54D6D10C959}" type="slidenum">
              <a:rPr lang="el-GR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>
              <a:solidFill>
                <a:prstClr val="white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5" t="5032" r="4825" b="13209"/>
          <a:stretch/>
        </p:blipFill>
        <p:spPr>
          <a:xfrm>
            <a:off x="1555262" y="404664"/>
            <a:ext cx="9077242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1744" y="623731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solidFill>
                  <a:prstClr val="white"/>
                </a:solidFill>
                <a:latin typeface="Arial" charset="0"/>
                <a:cs typeface="Arial" charset="0"/>
              </a:rPr>
              <a:t>Τα διεθνή μέτωπα του 7ετούς πολέμου</a:t>
            </a: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47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7FC15-93E6-4C4F-9B97-E54D6D10C959}" type="slidenum">
              <a:rPr lang="el-GR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>
              <a:solidFill>
                <a:prstClr val="white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16633"/>
            <a:ext cx="7185204" cy="65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5400"/>
              <a:t>Διεθνείς συσχετισμοί 18</a:t>
            </a:r>
            <a:r>
              <a:rPr lang="el-GR" sz="5400" baseline="30000"/>
              <a:t>ου</a:t>
            </a:r>
            <a:r>
              <a:rPr lang="el-GR" sz="5400"/>
              <a:t> αι.</a:t>
            </a:r>
          </a:p>
        </p:txBody>
      </p:sp>
      <p:sp>
        <p:nvSpPr>
          <p:cNvPr id="1024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/>
              <a:t>Αρχή ισορροπίας δυνάμεων</a:t>
            </a:r>
          </a:p>
          <a:p>
            <a:pPr>
              <a:defRPr/>
            </a:pPr>
            <a:r>
              <a:rPr lang="el-GR" sz="2200"/>
              <a:t>Καμία ευρωπαϊκή δύναμη δεν είναι αρκετά ισχυρή ώστε να επιβάλει την ηγεμονία της στις υπόλοιπες</a:t>
            </a:r>
          </a:p>
          <a:p>
            <a:pPr marL="651510" lvl="1" indent="-285750">
              <a:defRPr/>
            </a:pPr>
            <a:r>
              <a:rPr lang="fr-FR" sz="2200">
                <a:latin typeface="Calibri" panose="020F0502020204030204" pitchFamily="34" charset="0"/>
              </a:rPr>
              <a:t>Montesquieu, </a:t>
            </a:r>
            <a:r>
              <a:rPr lang="fr-FR" sz="2200" i="1">
                <a:latin typeface="Calibri" panose="020F0502020204030204" pitchFamily="34" charset="0"/>
              </a:rPr>
              <a:t>Réflexions sur la monarchie universelle</a:t>
            </a:r>
            <a:r>
              <a:rPr lang="fr-FR" sz="2200">
                <a:latin typeface="Calibri" panose="020F0502020204030204" pitchFamily="34" charset="0"/>
              </a:rPr>
              <a:t> (1734)</a:t>
            </a:r>
            <a:r>
              <a:rPr lang="el-GR" sz="2200">
                <a:latin typeface="Calibri" panose="020F0502020204030204" pitchFamily="34" charset="0"/>
              </a:rPr>
              <a:t>: κατά επεκτατικής πολιτικής που επιφέρει παρακμή στο εσωτερικό και δεσποτισμό (1</a:t>
            </a:r>
            <a:r>
              <a:rPr lang="el-GR" sz="2200" baseline="30000">
                <a:latin typeface="Calibri" panose="020F0502020204030204" pitchFamily="34" charset="0"/>
              </a:rPr>
              <a:t>η</a:t>
            </a:r>
            <a:r>
              <a:rPr lang="el-GR" sz="2200">
                <a:latin typeface="Calibri" panose="020F0502020204030204" pitchFamily="34" charset="0"/>
              </a:rPr>
              <a:t> έκδοση, «εμπιστευτική», 1891, σε κανονική κυκλοφορία το 2000)</a:t>
            </a:r>
          </a:p>
          <a:p>
            <a:pPr marL="651510" lvl="1" indent="-285750">
              <a:defRPr/>
            </a:pPr>
            <a:r>
              <a:rPr lang="en-GB" sz="2200">
                <a:latin typeface="Calibri" panose="020F0502020204030204" pitchFamily="34" charset="0"/>
              </a:rPr>
              <a:t>David Hume, </a:t>
            </a:r>
            <a:r>
              <a:rPr lang="en-GB" sz="2200" i="1">
                <a:latin typeface="Calibri" panose="020F0502020204030204" pitchFamily="34" charset="0"/>
              </a:rPr>
              <a:t>On the Balance of Power</a:t>
            </a:r>
            <a:r>
              <a:rPr lang="en-GB" sz="2200">
                <a:latin typeface="Calibri" panose="020F0502020204030204" pitchFamily="34" charset="0"/>
              </a:rPr>
              <a:t> (1752)</a:t>
            </a:r>
            <a:endParaRPr lang="el-GR" sz="220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ECA7897C-BBE3-4716-A6A2-8FBBA5969062}" type="slidenum">
              <a:rPr lang="el-G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</a:t>
            </a:fld>
            <a:endParaRPr lang="el-G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5" name="Rectangle 23574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7" name="Freeform: Shape 23576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/>
              <a:t>«Πεφωτισμένη Δεσποτεία»</a:t>
            </a:r>
          </a:p>
        </p:txBody>
      </p:sp>
      <p:sp>
        <p:nvSpPr>
          <p:cNvPr id="23579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7986" y="2292176"/>
            <a:ext cx="8273380" cy="33293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000"/>
              <a:t>Ανάδειξη χωρών Κεντρικής &amp; Ανατολικής Ευρώπης με «φωτισμένους μονάρχες»: Αυστρία, Πρωσία, Ρωσία</a:t>
            </a:r>
          </a:p>
          <a:p>
            <a:pPr>
              <a:defRPr/>
            </a:pPr>
            <a:r>
              <a:rPr lang="el-GR" sz="2000"/>
              <a:t>Αναφορά σε αρχές και λεξιλόγιο Διαφωτισμού</a:t>
            </a:r>
          </a:p>
          <a:p>
            <a:pPr>
              <a:defRPr/>
            </a:pPr>
            <a:r>
              <a:rPr lang="el-GR" sz="2000"/>
              <a:t>Διακήρυξη επιδίωξης «ευτυχίας και ευημερίας» λαού τους με βάση τον ορθό λόγο, έννοια δημοσίου συμφέροντος έναντι δυναστικού</a:t>
            </a:r>
          </a:p>
          <a:p>
            <a:pPr>
              <a:defRPr/>
            </a:pPr>
            <a:r>
              <a:rPr lang="el-GR" sz="2000"/>
              <a:t>Αυταρχική επιβολή μεταρρυθμίσεων προς ενίσχυση κράτους και σταθεροποίηση εξουσίας</a:t>
            </a:r>
          </a:p>
          <a:p>
            <a:pPr>
              <a:defRPr/>
            </a:pPr>
            <a:r>
              <a:rPr lang="el-GR" sz="2000"/>
              <a:t>Υπανάπτυξη αγροτικής Ευρώπης, εκσυγχρονισμός εκ των άνω οικονομίας και δομών</a:t>
            </a:r>
          </a:p>
          <a:p>
            <a:pPr marL="0" indent="0">
              <a:buNone/>
              <a:defRPr/>
            </a:pPr>
            <a:endParaRPr lang="el-GR" sz="2000"/>
          </a:p>
          <a:p>
            <a:pPr marL="320040" indent="-320040">
              <a:buFont typeface="Wingdings"/>
              <a:buChar char=""/>
              <a:defRPr/>
            </a:pPr>
            <a:endParaRPr lang="el-GR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74FE650F-F202-47EE-9F73-7F58275E6F04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20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el-GR"/>
              <a:t>«Πεφωτισμένη Δεσποτεία» (2)</a:t>
            </a:r>
            <a:endParaRPr lang="en-US"/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986" y="2292176"/>
            <a:ext cx="8273380" cy="3329395"/>
          </a:xfrm>
        </p:spPr>
        <p:txBody>
          <a:bodyPr>
            <a:normAutofit/>
          </a:bodyPr>
          <a:lstStyle/>
          <a:p>
            <a:r>
              <a:rPr lang="el-GR" sz="1900"/>
              <a:t>Αναδιοργάνωση γραφειοκρατικού μηχανισμού</a:t>
            </a:r>
          </a:p>
          <a:p>
            <a:r>
              <a:rPr lang="el-GR" sz="1900"/>
              <a:t>Κωδικοποίηση νομοθεσίας</a:t>
            </a:r>
          </a:p>
          <a:p>
            <a:r>
              <a:rPr lang="el-GR" sz="1900"/>
              <a:t>Περιορισμός χρήσης βασανιστηρίων</a:t>
            </a:r>
          </a:p>
          <a:p>
            <a:r>
              <a:rPr lang="el-GR" sz="1900"/>
              <a:t>Οικονομικός προστατευτισμός, ενίσχυση εθνικής βιομηχανίας, περιορισμός συντεχνιών</a:t>
            </a:r>
          </a:p>
          <a:p>
            <a:r>
              <a:rPr lang="el-GR" sz="1900"/>
              <a:t>Αύξηση καλλιεργήσιμης γης, εισαγωγή νέων καλλιεργειών</a:t>
            </a:r>
          </a:p>
          <a:p>
            <a:r>
              <a:rPr lang="el-GR" sz="1900"/>
              <a:t>Περιορισμός δουλοπαροικίας</a:t>
            </a:r>
          </a:p>
          <a:p>
            <a:r>
              <a:rPr lang="el-GR" sz="1900"/>
              <a:t>Αναδιοργάνωση φορολογικού συστήματος</a:t>
            </a:r>
          </a:p>
          <a:p>
            <a:r>
              <a:rPr lang="el-GR" sz="1900"/>
              <a:t>Προαγωγή εκπαίδευσης</a:t>
            </a:r>
            <a:endParaRPr lang="en-US" sz="19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27E798A8-2807-4E09-9BEB-A3856BC784BC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21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48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ectangle 24584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87" name="Freeform: Shape 24586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37685" y="3641651"/>
            <a:ext cx="4055418" cy="214637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ΑΥΣΤΡΙΑ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1900" b="1">
                <a:solidFill>
                  <a:schemeClr val="tx1">
                    <a:lumMod val="85000"/>
                    <a:lumOff val="15000"/>
                  </a:schemeClr>
                </a:solidFill>
              </a:rPr>
              <a:t>Ιωσήφ Β΄(1780-1790)</a:t>
            </a:r>
          </a:p>
          <a:p>
            <a:pPr marL="525780" indent="-342900" defTabSz="27432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Τέσσερις αυστρο-τουρκικοί πόλεμοι (1663-1739)</a:t>
            </a:r>
          </a:p>
          <a:p>
            <a:pPr marL="525780" indent="-342900" defTabSz="27432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Σημαντική εδαφική επέκταση με συνθήκες Ουτρέχτης και Ραστάτ (1713-1714) και Πασσάροβιτς (1718) εις βάρος Οθωμανικής Αυτοκρατορίας και Ισπανίας</a:t>
            </a:r>
          </a:p>
          <a:p>
            <a:pPr marL="525780" indent="-342900" defTabSz="27432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600.000 </a:t>
            </a:r>
            <a:r>
              <a:rPr lang="en-US" sz="19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km</a:t>
            </a:r>
            <a:r>
              <a:rPr lang="el-GR" sz="19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,  25 εκατ. κάτοικοι </a:t>
            </a: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</a:t>
            </a: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 πολυγλωσσικό, πολυεθνικό σύνολο, πολυδιάσπαση και μεγάλη διαφοροποίηση περιοχών</a:t>
            </a:r>
          </a:p>
          <a:p>
            <a:pPr marL="994410" lvl="2" indent="-28575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Κληρονομικές γερμανικές γαίες (Κάτω Αυστρία, Τυρόλο, Στυρία)</a:t>
            </a:r>
          </a:p>
          <a:p>
            <a:pPr marL="994410" lvl="2" indent="-28575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Βοημία, Σιλεσία, Μοραβία</a:t>
            </a:r>
          </a:p>
          <a:p>
            <a:pPr marL="994410" lvl="2" indent="-28575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Ουγγαρία, Σλαβονία, Κροατία, Τρανσυλβανία</a:t>
            </a:r>
          </a:p>
          <a:p>
            <a:pPr marL="994410" lvl="2" indent="-285750">
              <a:defRPr/>
            </a:pPr>
            <a:r>
              <a:rPr lang="el-GR" sz="1900">
                <a:solidFill>
                  <a:schemeClr val="tx1">
                    <a:lumMod val="85000"/>
                    <a:lumOff val="15000"/>
                  </a:schemeClr>
                </a:solidFill>
              </a:rPr>
              <a:t>Μιλάνο, Σικελία, Νάπολη, Κάτω Χώρες</a:t>
            </a:r>
          </a:p>
          <a:p>
            <a:pPr marL="365760" lvl="1" indent="0">
              <a:buNone/>
              <a:defRPr/>
            </a:pPr>
            <a:endParaRPr lang="el-GR" sz="1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205DF654-F651-4111-90EB-65032F578D02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22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5" name="Rectangle 27654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59" name="Freeform: Shape 27658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37685" y="3641651"/>
            <a:ext cx="4055418" cy="214637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Μεταρρυθμίσεις Ιωσήφ Β΄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Διοικητική και γλωσσική ενοποίηση κεντροευρωπαϊκών κτήσεων, γερμανική γλώσσα αντί λατινικών</a:t>
            </a: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1781, διάταγμα περί κατάργησης της δουλοπαροικίας, εισφορές μόνο σε χρήμα (όχι σε εργασία)</a:t>
            </a: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1781, διάταγμα περί ελευθερίας λατρείας</a:t>
            </a: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1787, κατάργηση θανατικής ποινής (ως 1795)</a:t>
            </a: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Κατάργηση «άχρηστων» μοναστικών ταγμάτων και δήμευση περιουσιών τους υπέρ συντήρησης σχολείων</a:t>
            </a:r>
          </a:p>
          <a:p>
            <a:pPr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Υποχρεωτική πρωτοβάθμια εκπαίδευση και για τα δύο φύλα, σύστημα υποτροφιών</a:t>
            </a:r>
          </a:p>
          <a:p>
            <a:pPr marL="320040" indent="-320040">
              <a:buFont typeface="Wingdings"/>
              <a:buChar char=""/>
              <a:defRPr/>
            </a:pPr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EC2426E3-B99E-4CB1-8FBA-DE7458A7FC50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23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685" name="Freeform: Shape 28684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37685" y="3641651"/>
            <a:ext cx="4055418" cy="214637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Μεταρρυθμίσεις Ιωσήφ Β΄ (2)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Υποχρεωτική ανώτερη εκπαίδευση κληρικών, απαγόρευση προσκυνημάτων και λιτανειών</a:t>
            </a:r>
          </a:p>
          <a:p>
            <a:pPr eaLnBrk="1" hangingPunct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Νέος νομικός κώδικας που προέβλεπε ισονομία Βίαιες αντιδράσεις σε μεταρρυθμιστικό ζήλο Ιωσήφ Β΄</a:t>
            </a:r>
          </a:p>
          <a:p>
            <a:pPr eaLnBrk="1" hangingPunct="1"/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Έντονη αντίθεση ευγενών και κλήρου, άρνηση εφαρμογής μεταρρυθμίσεων σε Ουγγαρία και Κάτω Χώρες, εξέγερση Βέλγων (Αύγ.-Δεκ. 1789)</a:t>
            </a:r>
          </a:p>
          <a:p>
            <a:pPr eaLnBrk="1" hangingPunct="1"/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C4BE89BC-5BBD-4AD8-8ADB-C6E45108FF4B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24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3" name="Rectangle 29702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pPr eaLnBrk="1" hangingPunct="1"/>
            <a:r>
              <a:rPr lang="el-GR"/>
              <a:t>ΠΡΩΣΙΑ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b="1" dirty="0"/>
              <a:t>Φρειδερίκος-Γουλιέλμος Α΄ (1713-1740)</a:t>
            </a:r>
          </a:p>
          <a:p>
            <a:pPr marL="685800" lvl="2" indent="-342900">
              <a:spcBef>
                <a:spcPts val="1300"/>
              </a:spcBef>
              <a:tabLst>
                <a:tab pos="571500" algn="l"/>
              </a:tabLst>
              <a:defRPr/>
            </a:pPr>
            <a:r>
              <a:rPr lang="el-GR"/>
              <a:t>Ανάπτυξη στρατού (3/4 εσόδων, 80.000 άνδρες σε πληθυσμό 2 εκατ.), εντατική εκπαίδευση, αυστηρή πειθαρχία, σύγχρονα όπλα (</a:t>
            </a:r>
            <a:r>
              <a:rPr lang="en-US"/>
              <a:t>Soldatenkönig)</a:t>
            </a:r>
            <a:endParaRPr lang="el-GR"/>
          </a:p>
          <a:p>
            <a:pPr marL="685800" lvl="2" indent="-342900">
              <a:spcBef>
                <a:spcPts val="1300"/>
              </a:spcBef>
              <a:tabLst>
                <a:tab pos="182880" algn="l"/>
              </a:tabLst>
              <a:defRPr/>
            </a:pPr>
            <a:r>
              <a:rPr lang="el-GR"/>
              <a:t>1722, ίδρυση Στρατιωτικής Ακαδημίας σε Βερολίνο</a:t>
            </a:r>
          </a:p>
          <a:p>
            <a:pPr marL="685800" lvl="2" indent="-342900">
              <a:spcBef>
                <a:spcPts val="1300"/>
              </a:spcBef>
              <a:tabLst>
                <a:tab pos="182880" algn="l"/>
              </a:tabLst>
              <a:defRPr/>
            </a:pPr>
            <a:r>
              <a:rPr lang="el-GR"/>
              <a:t>Αναδιοργάνωση διοίκησης, διορισμός κρατικών υπαλλήλων σε περιφέρειες, έλεγχος οικονομικών</a:t>
            </a:r>
          </a:p>
          <a:p>
            <a:pPr marL="685800" lvl="2" indent="-342900">
              <a:spcBef>
                <a:spcPts val="1300"/>
              </a:spcBef>
              <a:tabLst>
                <a:tab pos="182880" algn="l"/>
              </a:tabLst>
              <a:defRPr/>
            </a:pPr>
            <a:r>
              <a:rPr lang="el-GR"/>
              <a:t>Μέριμνα για εσωτερικό εποικισμό Ανατολικής Πρωσίας και Βρανδεμβούργου (εγκατάσταση 50.000 προτεσταντών αποίκων)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el-GR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A68DBAC0-4712-4B37-BE1E-E7BDFBCE56D7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25</a:t>
            </a:fld>
            <a:endParaRPr lang="el-GR" sz="1000">
              <a:latin typeface="Arial" charset="0"/>
              <a:cs typeface="Arial" charset="0"/>
            </a:endParaRPr>
          </a:p>
        </p:txBody>
      </p:sp>
      <p:sp>
        <p:nvSpPr>
          <p:cNvPr id="29705" name="Freeform: Shape 29704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30726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100"/>
              <a:t>Φρειδερίκος Β΄ ο Μέγας, </a:t>
            </a:r>
            <a:r>
              <a:rPr lang="el-GR" sz="4100" err="1"/>
              <a:t>βασ</a:t>
            </a:r>
            <a:r>
              <a:rPr lang="el-GR" sz="4100"/>
              <a:t>. 1740-1786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Χαρισματικός ηγέτης, ευφυής, μουσικός, λάτρης γαλλικής κουλτούρας, σε σύγκρουση με πατέρα του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Ενίσχυση κεντρικής εξουσίας υποβοηθείται από απουσία φεουδαρχικής παράδοσης και τοπικών προνομιών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Εντατικοποίηση εποικισμού (300.000 άποικοι, κυρίως Ολλανδοί)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Έργα αποξήρανσης ελών, εισαγωγή καλλιέργειας πατάτας, ενθάρρυνση κτηνοτροφίας και ανάπτυξη βιομηχανίας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Κατασκευή καναλιών και οδών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AA47B9B0-9F8B-4E79-B491-98C9790196DF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26</a:t>
            </a:fld>
            <a:endParaRPr lang="el-GR" sz="1000">
              <a:latin typeface="Arial" charset="0"/>
              <a:cs typeface="Arial" charset="0"/>
            </a:endParaRPr>
          </a:p>
        </p:txBody>
      </p:sp>
      <p:sp>
        <p:nvSpPr>
          <p:cNvPr id="30729" name="Freeform: Shape 30728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31750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pPr eaLnBrk="1" hangingPunct="1"/>
            <a:r>
              <a:rPr lang="el-GR"/>
              <a:t>Φρειδερίκος Β΄ ο Μέγας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1765, ίδρυση Τράπεζας Βερολίνου στο αγγλικό πρότυπο, σταθεροποίηση νομίσματος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Ευνοϊκές συνθήκες για πλουτισμό αστικής τάξης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Στρατός παραμένει προτεραιότητα (160.000 άνδρες, περίπου ίσος με γαλλικό)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Προσφέρει καταφύγιο σε Βολταίρο</a:t>
            </a:r>
            <a:r>
              <a:rPr lang="en-US" sz="2000"/>
              <a:t> </a:t>
            </a:r>
            <a:r>
              <a:rPr lang="el-GR" sz="2000"/>
              <a:t>(1750-1753)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Κατάργηση βασανιστηρίων, διακήρυξη ισονομίας, κατάργηση δουλοπαροικίας στις προσωπικές κτήσεις του (! όχι και στο υπόλοιπο της Πρωσίας)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Καθιέρωση θρησκευτικής ελευθερίας (πλην Εβραίων) και ελευθερίας Τύπου (! διατηρείται λογοκρισία βιβλίων)</a:t>
            </a:r>
          </a:p>
          <a:p>
            <a:pPr marL="320040" indent="-320040">
              <a:buFont typeface="Wingdings"/>
              <a:buChar char=""/>
              <a:defRPr/>
            </a:pPr>
            <a:endParaRPr lang="el-GR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ED1F4F50-E422-49C3-B1D5-27EAC6123C19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27</a:t>
            </a:fld>
            <a:endParaRPr lang="el-GR" sz="1000">
              <a:latin typeface="Arial" charset="0"/>
              <a:cs typeface="Arial" charset="0"/>
            </a:endParaRPr>
          </a:p>
        </p:txBody>
      </p:sp>
      <p:sp>
        <p:nvSpPr>
          <p:cNvPr id="31753" name="Freeform: Shape 31752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7" name="Rectangle 32776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pPr eaLnBrk="1" hangingPunct="1"/>
            <a:r>
              <a:rPr lang="el-GR"/>
              <a:t>Φρειδερίκος Β΄ ο Μέγας (3)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idx="1"/>
          </p:nvPr>
        </p:nvSpPr>
        <p:spPr>
          <a:xfrm>
            <a:off x="1137035" y="2147358"/>
            <a:ext cx="8548386" cy="407639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Μέριμνα για εκπαίδευση, θεωρητικά υποχρεωτική ως την ηλικία των 13 ετών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Ανάθεση διεύθυνσης κολλεγίων σε Ιησουΐτες που βρίσκονταν υπό διωγμό σε καθολικές χώρες [1773, διάλυση Τάγματος από πάπα Κλήμη ΙΔ΄]</a:t>
            </a:r>
          </a:p>
          <a:p>
            <a:pPr marL="685800" lvl="2" indent="-342900">
              <a:spcBef>
                <a:spcPts val="1300"/>
              </a:spcBef>
              <a:defRPr/>
            </a:pPr>
            <a:r>
              <a:rPr lang="el-GR"/>
              <a:t>Έξωση Ιησουιτών: Βραζιλία (1754), Πορτογαλία (1759), Γαλλία (1764), Ισπανία &amp; αποικίες (1767), Πάρμα (1768)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1745, δημιουργία ισχυρής Ακαδημίας Επιστημών και Γραμμάτων Βερολίνου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/>
              <a:t>Κατέστησε Πρωσία μία από τις Μεγάλες Δυνάμεις της Ευρώπης </a:t>
            </a:r>
          </a:p>
          <a:p>
            <a:pPr lvl="1" eaLnBrk="1" hangingPunct="1"/>
            <a:endParaRPr lang="el-GR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3941CBBE-089D-4F59-AC5A-5CF71FDAB806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28</a:t>
            </a:fld>
            <a:endParaRPr lang="el-GR" sz="1000">
              <a:latin typeface="Arial" charset="0"/>
              <a:cs typeface="Arial" charset="0"/>
            </a:endParaRPr>
          </a:p>
        </p:txBody>
      </p:sp>
      <p:sp>
        <p:nvSpPr>
          <p:cNvPr id="32779" name="Freeform: Shape 32778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3" name="Picture 2" descr="File:Acprussiamap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744" y="914400"/>
            <a:ext cx="7098312" cy="4968819"/>
          </a:xfrm>
          <a:prstGeom prst="rect">
            <a:avLst/>
          </a:prstGeom>
          <a:noFill/>
        </p:spPr>
      </p:pic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 vert="horz" lIns="91440" tIns="45720" rIns="91440" bIns="45720" numCol="1" rtlCol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660506C5-CC93-4460-8591-BDC0B8D40810}" type="slidenum">
              <a:rPr lang="el-G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29</a:t>
            </a:fld>
            <a:endParaRPr lang="el-G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5400"/>
              <a:t>Διεθνείς συσχετισμοί 18</a:t>
            </a:r>
            <a:r>
              <a:rPr lang="el-GR" sz="5400" baseline="30000"/>
              <a:t>ου</a:t>
            </a:r>
            <a:r>
              <a:rPr lang="el-GR" sz="5400"/>
              <a:t> αι.</a:t>
            </a:r>
          </a:p>
        </p:txBody>
      </p:sp>
      <p:sp>
        <p:nvSpPr>
          <p:cNvPr id="1024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/>
              <a:t>Διαδοχικοί, μακροχρόνιοι πόλεμοι</a:t>
            </a:r>
          </a:p>
          <a:p>
            <a:pPr>
              <a:defRPr/>
            </a:pPr>
            <a:r>
              <a:rPr lang="el-GR" sz="2200" i="1"/>
              <a:t>Γαλλία</a:t>
            </a:r>
            <a:r>
              <a:rPr lang="el-GR" sz="2200"/>
              <a:t>: χάνει προβάδισμα δημογραφικής ισχύος, ταχεία πληθυσμιακή αύξηση σε άλλες ευρωπαϊκές χώρες, οικονομική αιμορραγία από πολέμους </a:t>
            </a:r>
          </a:p>
          <a:p>
            <a:pPr>
              <a:defRPr/>
            </a:pPr>
            <a:r>
              <a:rPr lang="el-GR" sz="2200" i="1"/>
              <a:t>Αγγλία:</a:t>
            </a:r>
            <a:r>
              <a:rPr lang="el-GR" sz="2200"/>
              <a:t> </a:t>
            </a:r>
            <a:r>
              <a:rPr lang="el-GR" sz="2200" i="1"/>
              <a:t>ε</a:t>
            </a:r>
            <a:r>
              <a:rPr lang="el-GR" sz="2200"/>
              <a:t>μφανής δυναμισμός σε όλους τους τομείς (δημογραφία, οικονομία, πολιτική, επιστήμες και τεχνολογία)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ECA7897C-BBE3-4716-A6A2-8FBBA5969062}" type="slidenum">
              <a:rPr lang="el-G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</a:t>
            </a:fld>
            <a:endParaRPr lang="el-G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3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875" name="Freeform: Shape 36874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37685" y="3641651"/>
            <a:ext cx="4055418" cy="214637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ΡΩΣΙΑ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Αικατερίνη Β΄ (1762-1796)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Γερμανίδα σύζυγος Πέτρου Γ΄ (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Sophie d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Anhalt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Zerbst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), πολύ δημοφιλής 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Αλληλογραφία με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Diderot</a:t>
            </a:r>
            <a:endParaRPr lang="el-G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Ανάπτυξη τεχνικής εκπαίδευσης, τερματισμός διωγμών κατά σχισματικών, υποδοχή Ιησουϊτών, ελευθερία λατρείας σε μουσουλμανικές περιοχές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Διοικητικές (1775) και κοινωνικές (1785) μεταρρυθμίσεις, επιδείνωση θέσης δουλοπαροίκων (μπορούν να πωληθούν), ενίσχυση ευγενών. Συχνές αγροτικές εξεγέρσεις (Πουγκατσώφ, 1773-1775)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DF1AD1E3-DB4D-4101-81F5-A768105C342F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30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02" name="Rectangle 37896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3" name="Rectangle 37898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901" name="Freeform: Shape 37900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137685" y="3641651"/>
            <a:ext cx="4055418" cy="214637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Αικατερίνη Β΄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idx="1"/>
          </p:nvPr>
        </p:nvSpPr>
        <p:spPr>
          <a:xfrm>
            <a:off x="6096000" y="896469"/>
            <a:ext cx="5046196" cy="532335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Πρόσκληση σε 800.000 Γερμανούς αποίκους για Ουκρανία, Κριμαία, Βόλγα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Σημαντική εδαφική επέκταση προς ανατολάς (ανοιχτά σύνορα), κατατρόπωση Σουηδίας (Βαλτική), Πολωνίας και Οθωμανικής Αυτοκρατορίας (Μεσόγειο)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1774, Συνθήκη Κιουτσούκ-Καϊναρτζή 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  <a:sym typeface="Wingdings" pitchFamily="2" charset="2"/>
              </a:rPr>
              <a:t></a:t>
            </a: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ελεύθερη διέλευση από Στενά, προστασία Ορθοδόξων Οθωμανικής Αυτοκρατορίας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Επέκταση Διομολογήσεων σε όλα τα ευρωπαϊκά έθνη χωρίς ανταλλάγματα για την Πύλη, ενίσχυση της εξάρτησής της από την Ευρώπη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041A4E89-A7C3-465C-B8AC-2D02001E15E3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31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52" name="Rectangle 3995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54" name="Freeform: Shape 3995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pPr eaLnBrk="1" hangingPunct="1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ΙΣΠΑΝΙΑ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l-GR" sz="1700" b="1">
                <a:solidFill>
                  <a:schemeClr val="tx1">
                    <a:lumMod val="85000"/>
                    <a:lumOff val="15000"/>
                  </a:schemeClr>
                </a:solidFill>
              </a:rPr>
              <a:t>Κάρολος Γ΄(1759-1788)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Ενίσχυση βασιλικής εξουσίας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Οικονομική μεταρρύθμιση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Ιερά Εξέταση υπό κρατικό έλεγχο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Εκδίωξη Ιησουϊτών (1767)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Εκσυγχρονισμός εκπαίδευσης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Ανάπτυξη γεωργίας (καταπολέμηση προνομίων </a:t>
            </a:r>
            <a: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</a:rPr>
              <a:t>Mesta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, ενθάρρυνση εκχερσώσεων, αρδευτικά έργα) 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  <a:sym typeface="Symbol"/>
              </a:rPr>
              <a:t></a:t>
            </a:r>
            <a:r>
              <a:rPr lang="el-G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ουσιαστική αύξηση παραγωγής (απαραίτητη για διατροφή πληθυσμού που αυξάνεται από 8,5 σε 12 εκατ.)</a:t>
            </a:r>
          </a:p>
        </p:txBody>
      </p:sp>
      <p:sp>
        <p:nvSpPr>
          <p:cNvPr id="39956" name="Freeform: Shape 3995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DCC873A5-24FD-4ADE-BC98-16B870355B0A}" type="slidenum">
              <a:rPr lang="el-GR" sz="100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32</a:t>
            </a:fld>
            <a:endParaRPr lang="el-GR" sz="10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80" name="Rectangle 40979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/>
              <a:t>Κάρολος Γ΄</a:t>
            </a:r>
          </a:p>
        </p:txBody>
      </p:sp>
      <p:sp>
        <p:nvSpPr>
          <p:cNvPr id="40964" name="Content Placeholder 3"/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300"/>
              </a:spcBef>
              <a:defRPr/>
            </a:pPr>
            <a:r>
              <a:rPr lang="el-GR" sz="1900"/>
              <a:t>Δημιουργία κρατικών εργαστηρίων ειδών πολυτελείας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900"/>
              <a:t>Ανάπτυξη μεταλλουργίας σε Μπιλμπάο και υφαντουργίας σε Καταλονία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900"/>
              <a:t>Ανάκαμψη διεθνούς εμπορίου (λιμάνι Βαρκελώνης, άρση δασμών σε αμερικανικό εμπόριο)</a:t>
            </a:r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900"/>
              <a:t>1782, δημιουργία τράπεζας Αγίου Καρόλου</a:t>
            </a:r>
            <a:endParaRPr lang="en-US" sz="1900"/>
          </a:p>
          <a:p>
            <a:pPr marL="342900" lvl="1" indent="-342900">
              <a:spcBef>
                <a:spcPts val="1300"/>
              </a:spcBef>
              <a:defRPr/>
            </a:pPr>
            <a:r>
              <a:rPr lang="el-GR" sz="1900"/>
              <a:t>Εθνική συγκρότηση Ισπανίας: καθιέρωση εθνικού ύμνου, σημαίας, πρωτεύουσας</a:t>
            </a:r>
          </a:p>
          <a:p>
            <a:pPr eaLnBrk="1" hangingPunct="1"/>
            <a:endParaRPr lang="el-GR" sz="1900"/>
          </a:p>
        </p:txBody>
      </p:sp>
      <p:sp>
        <p:nvSpPr>
          <p:cNvPr id="40982" name="Freeform: Shape 40981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65" name="Picture 2" descr="http://upload.wikimedia.org/wikipedia/commons/thumb/c/c6/Flag_of_Spain_%281785-1873_and_1875-1931%29.svg/170px-Flag_of_Spain_%281785-1873_and_1875-1931%29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603" y="3385110"/>
            <a:ext cx="2766872" cy="183915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49C69AFC-F436-496C-A6B6-DCF4448126AA}" type="slidenum">
              <a:rPr lang="el-G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33</a:t>
            </a:fld>
            <a:endParaRPr lang="el-GR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30624" y="900815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32328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9966" y="636724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Πολεμικές συγκρούσεις 18ου αι.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00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397" y="1719619"/>
            <a:ext cx="4461623" cy="4334629"/>
          </a:xfrm>
        </p:spPr>
        <p:txBody>
          <a:bodyPr anchor="ctr">
            <a:normAutofit/>
          </a:bodyPr>
          <a:lstStyle/>
          <a:p>
            <a:r>
              <a:rPr lang="el-GR" sz="1800">
                <a:solidFill>
                  <a:srgbClr val="FEFFFF"/>
                </a:solidFill>
              </a:rPr>
              <a:t>17ος-18ος αι. = συνεχείς πολεμικές αντιπαραθέσεις</a:t>
            </a:r>
          </a:p>
          <a:p>
            <a:r>
              <a:rPr lang="el-GR" sz="1800">
                <a:solidFill>
                  <a:srgbClr val="FEFFFF"/>
                </a:solidFill>
              </a:rPr>
              <a:t>Συγκρούσεις πανευρωπαϊκής ή και παγκόσμιας κλίμακας</a:t>
            </a:r>
          </a:p>
          <a:p>
            <a:pPr lvl="1"/>
            <a:r>
              <a:rPr lang="el-GR" sz="1800">
                <a:solidFill>
                  <a:srgbClr val="FEFFFF"/>
                </a:solidFill>
              </a:rPr>
              <a:t>Περιφερειακές συγκρούσεις</a:t>
            </a:r>
          </a:p>
          <a:p>
            <a:pPr lvl="1"/>
            <a:r>
              <a:rPr lang="el-GR" sz="1800">
                <a:solidFill>
                  <a:srgbClr val="FEFFFF"/>
                </a:solidFill>
              </a:rPr>
              <a:t>Εμφύλιοι πόλεμοι και εξεγέρσεις</a:t>
            </a:r>
          </a:p>
          <a:p>
            <a:pPr lvl="1"/>
            <a:r>
              <a:rPr lang="el-GR" sz="1800">
                <a:solidFill>
                  <a:srgbClr val="FEFFFF"/>
                </a:solidFill>
              </a:rPr>
              <a:t>Πόλεμοι δυναστικής διαδοχής</a:t>
            </a:r>
          </a:p>
          <a:p>
            <a:r>
              <a:rPr lang="el-GR" sz="1800">
                <a:solidFill>
                  <a:srgbClr val="FEFFFF"/>
                </a:solidFill>
              </a:rPr>
              <a:t>Ρευστές συμμαχίες, επίσημες και μυστικές</a:t>
            </a:r>
          </a:p>
          <a:p>
            <a:r>
              <a:rPr lang="el-GR" sz="1800">
                <a:solidFill>
                  <a:srgbClr val="FEFFFF"/>
                </a:solidFill>
              </a:rPr>
              <a:t>Μερικές συνθήκες ειρήνης που δεν περιλαμβάνουν όλα τα εμπόλεμα μέρη, πόλεμος συνεχίζεται σε άλλα μέτωπα</a:t>
            </a:r>
          </a:p>
          <a:p>
            <a:r>
              <a:rPr lang="el-GR" sz="1800">
                <a:solidFill>
                  <a:srgbClr val="FEFFFF"/>
                </a:solidFill>
              </a:rPr>
              <a:t>Στρατοί άρτια εφοδιασμένοι και εκπαιδευμένοι, αύξηση κόστους και απωλειών πολέμου</a:t>
            </a:r>
            <a:endParaRPr lang="en-US" sz="1800">
              <a:solidFill>
                <a:srgbClr val="FE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54718" y="6175188"/>
            <a:ext cx="514350" cy="32004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27E798A8-2807-4E09-9BEB-A3856BC784BC}" type="slidenum">
              <a:rPr lang="el-GR" sz="900">
                <a:solidFill>
                  <a:srgbClr val="FFFFFF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4</a:t>
            </a:fld>
            <a:endParaRPr lang="el-GR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4109" y="1699590"/>
            <a:ext cx="2755857" cy="3470421"/>
            <a:chOff x="697883" y="1816768"/>
            <a:chExt cx="3674476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02657" y="2415323"/>
            <a:ext cx="2588798" cy="239986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3500">
                <a:solidFill>
                  <a:srgbClr val="FFFFFF"/>
                </a:solidFill>
              </a:rPr>
              <a:t>Πολεμικές συγκρούσεις 18</a:t>
            </a:r>
            <a:r>
              <a:rPr lang="el-GR" sz="3500" baseline="30000">
                <a:solidFill>
                  <a:srgbClr val="FFFFFF"/>
                </a:solidFill>
              </a:rPr>
              <a:t>ου</a:t>
            </a:r>
            <a:r>
              <a:rPr lang="el-GR" sz="3500">
                <a:solidFill>
                  <a:srgbClr val="FFFFFF"/>
                </a:solidFill>
              </a:rPr>
              <a:t> αι.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76410" y="320040"/>
            <a:ext cx="685800" cy="32004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013D1981-BC7D-42C2-804D-DDB0228504F0}" type="slidenum">
              <a:rPr lang="el-GR" sz="1000">
                <a:solidFill>
                  <a:prstClr val="white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5</a:t>
            </a:fld>
            <a:endParaRPr lang="el-GR" sz="1000">
              <a:solidFill>
                <a:prstClr val="white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Content Placeholder 3"/>
          <p:cNvSpPr>
            <a:spLocks noGrp="1"/>
          </p:cNvSpPr>
          <p:nvPr>
            <p:ph idx="1"/>
          </p:nvPr>
        </p:nvSpPr>
        <p:spPr>
          <a:xfrm>
            <a:off x="5364480" y="804672"/>
            <a:ext cx="4711446" cy="524865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700"/>
              <a:t>Πόλεμος για τη Διαδοχή της Ισπανίας (1701-1713/14)</a:t>
            </a:r>
          </a:p>
          <a:p>
            <a:pPr>
              <a:spcAft>
                <a:spcPts val="600"/>
              </a:spcAft>
            </a:pPr>
            <a:r>
              <a:rPr lang="el-GR" sz="1700"/>
              <a:t>Πόλεμος για τη Διαδοχή της Πολωνίας (1733-38)</a:t>
            </a:r>
          </a:p>
          <a:p>
            <a:pPr>
              <a:spcAft>
                <a:spcPts val="600"/>
              </a:spcAft>
            </a:pPr>
            <a:r>
              <a:rPr lang="el-GR" sz="1700"/>
              <a:t>Πόλεμος του Ωτός του Τζένκινς (1739-1748)</a:t>
            </a:r>
          </a:p>
          <a:p>
            <a:pPr>
              <a:spcAft>
                <a:spcPts val="600"/>
              </a:spcAft>
            </a:pPr>
            <a:r>
              <a:rPr lang="el-GR" sz="1700"/>
              <a:t>Πόλεμος για τη Διαδοχή της Αυστρίας (1740-48)</a:t>
            </a:r>
          </a:p>
          <a:p>
            <a:pPr>
              <a:spcAft>
                <a:spcPts val="600"/>
              </a:spcAft>
            </a:pPr>
            <a:r>
              <a:rPr lang="el-GR" sz="1700"/>
              <a:t>Επταετής Πόλεμος (1756-1763)</a:t>
            </a:r>
            <a:endParaRPr lang="en-US" sz="1700"/>
          </a:p>
          <a:p>
            <a:pPr>
              <a:spcAft>
                <a:spcPts val="600"/>
              </a:spcAft>
            </a:pPr>
            <a:r>
              <a:rPr lang="el-GR" sz="1700"/>
              <a:t>Πόλεμος για τη Βαυαρική Διαδοχή (1778-1779)</a:t>
            </a:r>
          </a:p>
          <a:p>
            <a:pPr>
              <a:spcAft>
                <a:spcPts val="600"/>
              </a:spcAft>
            </a:pPr>
            <a:r>
              <a:rPr lang="el-GR" sz="1700"/>
              <a:t>Αμερικανική Επανάσταση (1775-1783)</a:t>
            </a:r>
          </a:p>
          <a:p>
            <a:pPr>
              <a:spcAft>
                <a:spcPts val="600"/>
              </a:spcAft>
            </a:pPr>
            <a:r>
              <a:rPr lang="el-GR" sz="1700"/>
              <a:t>Πόλεμοι κατά επαναστατημένης Γαλλίας (1792-1815)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Rectangle 74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146336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 eaLnBrk="1" hangingPunct="1"/>
            <a:r>
              <a:rPr lang="el-GR" sz="2800">
                <a:solidFill>
                  <a:srgbClr val="262626"/>
                </a:solidFill>
              </a:rPr>
              <a:t>Πόλεμοι Λουδοβίκου ΙΔ΄</a:t>
            </a:r>
          </a:p>
        </p:txBody>
      </p:sp>
      <p:sp>
        <p:nvSpPr>
          <p:cNvPr id="88068" name="Content Placeholder 3"/>
          <p:cNvSpPr>
            <a:spLocks noGrp="1"/>
          </p:cNvSpPr>
          <p:nvPr>
            <p:ph idx="1"/>
          </p:nvPr>
        </p:nvSpPr>
        <p:spPr>
          <a:xfrm>
            <a:off x="6060886" y="802638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900" dirty="0"/>
              <a:t>Συνέπειες του «Πολέμου για την Ισπανική Διαδοχή»</a:t>
            </a:r>
          </a:p>
          <a:p>
            <a:r>
              <a:rPr lang="el-GR" sz="1900"/>
              <a:t>Ισπανία, η μεγάλη ηττημένη</a:t>
            </a:r>
          </a:p>
          <a:p>
            <a:r>
              <a:rPr lang="el-GR" sz="1900"/>
              <a:t>Γαλλία χάνει σημαντικές αποικίες</a:t>
            </a:r>
          </a:p>
          <a:p>
            <a:r>
              <a:rPr lang="el-GR" sz="1900"/>
              <a:t>Επιτήρηση συνόρων Γαλλίας (φρουρές, οχυρά, ενδιάμεσες περιοχές)</a:t>
            </a:r>
          </a:p>
          <a:p>
            <a:r>
              <a:rPr lang="el-GR" sz="1900"/>
              <a:t>Ηνωμένες Επαρχίες, εξαντλημένες από πόλεμο, χάνουν οικονομική ηγεμονία προς όφελος Αγγλίας</a:t>
            </a:r>
          </a:p>
          <a:p>
            <a:r>
              <a:rPr lang="el-GR" sz="1900"/>
              <a:t>Καθιέρωση αρχής ισορροπίας δυνάμεων σε ευρωπαϊκές διεθνείς σχέσεις</a:t>
            </a:r>
          </a:p>
          <a:p>
            <a:r>
              <a:rPr lang="el-GR" sz="1900"/>
              <a:t>Εμφάνιση νέων δυνάμεων: Πεδεμόντιο-Σαβοΐα, Πρωσία-Βραδεμβούργο, Ρωσία</a:t>
            </a:r>
          </a:p>
          <a:p>
            <a:pPr lvl="1" eaLnBrk="1" hangingPunct="1"/>
            <a:endParaRPr lang="el-GR" sz="1900" dirty="0"/>
          </a:p>
        </p:txBody>
      </p:sp>
      <p:sp>
        <p:nvSpPr>
          <p:cNvPr id="88067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455381" y="6270772"/>
            <a:ext cx="583969" cy="36512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D2AD4507-306B-41BD-8B2D-9AE7BCB7E741}" type="slidenum">
              <a:rPr lang="el-GR" sz="900">
                <a:solidFill>
                  <a:prstClr val="white">
                    <a:alpha val="8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6</a:t>
            </a:fld>
            <a:endParaRPr lang="el-GR" sz="900">
              <a:solidFill>
                <a:prstClr val="white">
                  <a:alpha val="8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90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D9BFEA-A0A6-470B-9C1A-C222B6B00C5D}" type="slidenum">
              <a:rPr lang="el-GR">
                <a:solidFill>
                  <a:srgbClr val="FFFFFF">
                    <a:alpha val="2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>
              <a:solidFill>
                <a:srgbClr val="FFFFFF">
                  <a:alpha val="20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1450"/>
            <a:ext cx="9144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00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Freeform: Shape 72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8840" y="-2"/>
            <a:ext cx="4709160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365125"/>
            <a:ext cx="6759789" cy="162331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l-GR" sz="3500"/>
              <a:t>Μετά τη Συνθήκη της Ουτρέχτης</a:t>
            </a:r>
          </a:p>
        </p:txBody>
      </p:sp>
      <p:cxnSp>
        <p:nvCxnSpPr>
          <p:cNvPr id="13322" name="Straight Arrow Connector 74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96745" y="2316480"/>
            <a:ext cx="61722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Content Placeholder 3"/>
          <p:cNvSpPr>
            <a:spLocks noGrp="1"/>
          </p:cNvSpPr>
          <p:nvPr>
            <p:ph idx="1"/>
          </p:nvPr>
        </p:nvSpPr>
        <p:spPr>
          <a:xfrm>
            <a:off x="2015491" y="2644519"/>
            <a:ext cx="6759789" cy="3327251"/>
          </a:xfrm>
        </p:spPr>
        <p:txBody>
          <a:bodyPr>
            <a:normAutofit/>
          </a:bodyPr>
          <a:lstStyle/>
          <a:p>
            <a:pPr eaLnBrk="1" hangingPunct="1"/>
            <a:r>
              <a:rPr lang="el-GR" sz="1700"/>
              <a:t>1713, Συνθήκη της Ουτρέχτης επισφραγίζει Πόλεμο για τη Διαδοχή της Ισπανίας</a:t>
            </a:r>
          </a:p>
          <a:p>
            <a:pPr eaLnBrk="1" hangingPunct="1"/>
            <a:r>
              <a:rPr lang="el-GR" sz="1700"/>
              <a:t>Εύθραυστη ειρήνη</a:t>
            </a:r>
          </a:p>
          <a:p>
            <a:pPr lvl="1" eaLnBrk="1" hangingPunct="1"/>
            <a:r>
              <a:rPr lang="el-GR" sz="1700"/>
              <a:t>Αντίπαλες φιλοδοξίες Καρόλου ΣΤ΄ Αυστρίας (αναβίωση αυτοκρατορίας Καρόλου Ε΄) και Φιλίππου Ε΄ Ισπανίας (ανάκτηση ιταλικών κτήσεων)</a:t>
            </a:r>
          </a:p>
          <a:p>
            <a:pPr lvl="1" eaLnBrk="1" hangingPunct="1"/>
            <a:r>
              <a:rPr lang="el-GR" sz="1700"/>
              <a:t>Διατήρηση ειρήνης χάρη σε μυστική αγγλο-γαλλική συνθήκη (1716), όπου προσχωρούν Ηνωμένες Επαρχίες (1717, Τριπλή Συμμαχία Χάγης), για σεβασμό συνθηκών 1713-14</a:t>
            </a:r>
          </a:p>
          <a:p>
            <a:pPr eaLnBrk="1" hangingPunct="1"/>
            <a:r>
              <a:rPr lang="el-GR" sz="1700"/>
              <a:t>1717-1721 </a:t>
            </a:r>
            <a:r>
              <a:rPr lang="el-GR" sz="1700">
                <a:sym typeface="Symbol" pitchFamily="18" charset="2"/>
              </a:rPr>
              <a:t></a:t>
            </a:r>
            <a:r>
              <a:rPr lang="el-GR" sz="1700"/>
              <a:t> ισπανο-αυστριακή σύγκρουση σε Μεσόγειο, ήττα Φιλίππου Ε΄</a:t>
            </a:r>
          </a:p>
          <a:p>
            <a:pPr eaLnBrk="1" hangingPunct="1"/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37575" y="6350239"/>
            <a:ext cx="274320" cy="365125"/>
          </a:xfrm>
          <a:prstGeom prst="ellipse">
            <a:avLst/>
          </a:prstGeom>
          <a:solidFill>
            <a:srgbClr val="595959"/>
          </a:solidFill>
        </p:spPr>
        <p:txBody>
          <a:bodyPr>
            <a:norm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fld id="{02780C8F-CAE9-4E7F-9099-E7D80A1ED538}" type="slidenum">
              <a:rPr lang="el-GR" sz="900">
                <a:solidFill>
                  <a:srgbClr val="FFFFFF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t>8</a:t>
            </a:fld>
            <a:endParaRPr lang="el-GR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1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7FC15-93E6-4C4F-9B97-E54D6D10C959}" type="slidenum">
              <a:rPr lang="el-GR">
                <a:solidFill>
                  <a:prstClr val="white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>
              <a:solidFill>
                <a:prstClr val="white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38" y="476672"/>
            <a:ext cx="886252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7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1723</Words>
  <Application>Microsoft Office PowerPoint</Application>
  <PresentationFormat>Ευρεία οθόνη</PresentationFormat>
  <Paragraphs>227</Paragraphs>
  <Slides>33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Wingdings 2</vt:lpstr>
      <vt:lpstr>2_Office Theme</vt:lpstr>
      <vt:lpstr>Office Theme</vt:lpstr>
      <vt:lpstr>Ιστορία και Πολιτισμός της  Νεώτερης Ευρώπης 1492-1789</vt:lpstr>
      <vt:lpstr>Διεθνείς συσχετισμοί 18ου αι.</vt:lpstr>
      <vt:lpstr>Διεθνείς συσχετισμοί 18ου αι.</vt:lpstr>
      <vt:lpstr>Πολεμικές συγκρούσεις 18ου αι.</vt:lpstr>
      <vt:lpstr>Πολεμικές συγκρούσεις 18ου αι.</vt:lpstr>
      <vt:lpstr>Πόλεμοι Λουδοβίκου ΙΔ΄</vt:lpstr>
      <vt:lpstr>Παρουσίαση του PowerPoint</vt:lpstr>
      <vt:lpstr>Μετά τη Συνθήκη της Ουτρέχτης</vt:lpstr>
      <vt:lpstr>Παρουσίαση του PowerPoint</vt:lpstr>
      <vt:lpstr>Πόλεμος για τη Διαδοχή της Πολωνίας, 1733-38</vt:lpstr>
      <vt:lpstr>Διανομές της Πολωνίας</vt:lpstr>
      <vt:lpstr>Παρουσίαση του PowerPoint</vt:lpstr>
      <vt:lpstr>Πόλεμος για τη Διαδοχή της Αυστρίας, 1740-48</vt:lpstr>
      <vt:lpstr>Πόλεμος για τη Διαδοχή της Αυστρίας (2)</vt:lpstr>
      <vt:lpstr>Παρουσίαση του PowerPoint</vt:lpstr>
      <vt:lpstr>Επταετής Πόλεμος, 1756-1763</vt:lpstr>
      <vt:lpstr>Παρουσίαση του PowerPoint</vt:lpstr>
      <vt:lpstr>Παρουσίαση του PowerPoint</vt:lpstr>
      <vt:lpstr>Παρουσίαση του PowerPoint</vt:lpstr>
      <vt:lpstr>«Πεφωτισμένη Δεσποτεία»</vt:lpstr>
      <vt:lpstr>«Πεφωτισμένη Δεσποτεία» (2)</vt:lpstr>
      <vt:lpstr>ΑΥΣΤΡΙΑ</vt:lpstr>
      <vt:lpstr>Μεταρρυθμίσεις Ιωσήφ Β΄</vt:lpstr>
      <vt:lpstr>Μεταρρυθμίσεις Ιωσήφ Β΄ (2)</vt:lpstr>
      <vt:lpstr>ΠΡΩΣΙΑ</vt:lpstr>
      <vt:lpstr>Φρειδερίκος Β΄ ο Μέγας, βασ. 1740-1786</vt:lpstr>
      <vt:lpstr>Φρειδερίκος Β΄ ο Μέγας (2)</vt:lpstr>
      <vt:lpstr>Φρειδερίκος Β΄ ο Μέγας (3)</vt:lpstr>
      <vt:lpstr>Παρουσίαση του PowerPoint</vt:lpstr>
      <vt:lpstr>ΡΩΣΙΑ</vt:lpstr>
      <vt:lpstr>Αικατερίνη Β΄</vt:lpstr>
      <vt:lpstr>ΙΣΠΑΝΙΑ</vt:lpstr>
      <vt:lpstr>Κάρολος Γ΄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Anna Karakatsouli</dc:creator>
  <cp:lastModifiedBy>Anna Karakatsouli</cp:lastModifiedBy>
  <cp:revision>1</cp:revision>
  <dcterms:created xsi:type="dcterms:W3CDTF">2023-12-07T12:34:13Z</dcterms:created>
  <dcterms:modified xsi:type="dcterms:W3CDTF">2023-12-07T12:40:27Z</dcterms:modified>
</cp:coreProperties>
</file>