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  <p:sldMasterId id="2147483888" r:id="rId2"/>
    <p:sldMasterId id="2147483900" r:id="rId3"/>
    <p:sldMasterId id="2147483912" r:id="rId4"/>
  </p:sldMasterIdLst>
  <p:notesMasterIdLst>
    <p:notesMasterId r:id="rId52"/>
  </p:notesMasterIdLst>
  <p:sldIdLst>
    <p:sldId id="314" r:id="rId5"/>
    <p:sldId id="276" r:id="rId6"/>
    <p:sldId id="277" r:id="rId7"/>
    <p:sldId id="278" r:id="rId8"/>
    <p:sldId id="286" r:id="rId9"/>
    <p:sldId id="322" r:id="rId10"/>
    <p:sldId id="285" r:id="rId11"/>
    <p:sldId id="290" r:id="rId12"/>
    <p:sldId id="291" r:id="rId13"/>
    <p:sldId id="292" r:id="rId14"/>
    <p:sldId id="313" r:id="rId15"/>
    <p:sldId id="293" r:id="rId16"/>
    <p:sldId id="299" r:id="rId17"/>
    <p:sldId id="294" r:id="rId18"/>
    <p:sldId id="295" r:id="rId19"/>
    <p:sldId id="297" r:id="rId20"/>
    <p:sldId id="296" r:id="rId21"/>
    <p:sldId id="301" r:id="rId22"/>
    <p:sldId id="302" r:id="rId23"/>
    <p:sldId id="303" r:id="rId24"/>
    <p:sldId id="300" r:id="rId25"/>
    <p:sldId id="260" r:id="rId26"/>
    <p:sldId id="261" r:id="rId27"/>
    <p:sldId id="262" r:id="rId28"/>
    <p:sldId id="263" r:id="rId29"/>
    <p:sldId id="268" r:id="rId30"/>
    <p:sldId id="323" r:id="rId31"/>
    <p:sldId id="298" r:id="rId32"/>
    <p:sldId id="324" r:id="rId33"/>
    <p:sldId id="264" r:id="rId34"/>
    <p:sldId id="265" r:id="rId35"/>
    <p:sldId id="325" r:id="rId36"/>
    <p:sldId id="266" r:id="rId37"/>
    <p:sldId id="272" r:id="rId38"/>
    <p:sldId id="270" r:id="rId39"/>
    <p:sldId id="273" r:id="rId40"/>
    <p:sldId id="326" r:id="rId41"/>
    <p:sldId id="274" r:id="rId42"/>
    <p:sldId id="281" r:id="rId43"/>
    <p:sldId id="284" r:id="rId44"/>
    <p:sldId id="287" r:id="rId45"/>
    <p:sldId id="288" r:id="rId46"/>
    <p:sldId id="289" r:id="rId47"/>
    <p:sldId id="327" r:id="rId48"/>
    <p:sldId id="328" r:id="rId49"/>
    <p:sldId id="329" r:id="rId50"/>
    <p:sldId id="330" r:id="rId5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2F9794-047E-483B-B2E9-54286B11B18D}" v="2" dt="2023-12-22T07:43:45.41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57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16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presProps" Target="presProps.xml"/><Relationship Id="rId58" Type="http://schemas.microsoft.com/office/2015/10/relationships/revisionInfo" Target="revisionInfo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microsoft.com/office/2016/11/relationships/changesInfo" Target="changesInfos/changesInfo1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a Karakatsouli" userId="d7ec0d07f17b5ab2" providerId="LiveId" clId="{7F2F9794-047E-483B-B2E9-54286B11B18D}"/>
    <pc:docChg chg="addSld delSld modSld">
      <pc:chgData name="Anna Karakatsouli" userId="d7ec0d07f17b5ab2" providerId="LiveId" clId="{7F2F9794-047E-483B-B2E9-54286B11B18D}" dt="2023-12-22T07:43:45.407" v="10"/>
      <pc:docMkLst>
        <pc:docMk/>
      </pc:docMkLst>
      <pc:sldChg chg="del">
        <pc:chgData name="Anna Karakatsouli" userId="d7ec0d07f17b5ab2" providerId="LiveId" clId="{7F2F9794-047E-483B-B2E9-54286B11B18D}" dt="2023-12-22T07:41:34.303" v="0" actId="47"/>
        <pc:sldMkLst>
          <pc:docMk/>
          <pc:sldMk cId="0" sldId="257"/>
        </pc:sldMkLst>
      </pc:sldChg>
      <pc:sldChg chg="del">
        <pc:chgData name="Anna Karakatsouli" userId="d7ec0d07f17b5ab2" providerId="LiveId" clId="{7F2F9794-047E-483B-B2E9-54286B11B18D}" dt="2023-12-22T07:41:34.303" v="0" actId="47"/>
        <pc:sldMkLst>
          <pc:docMk/>
          <pc:sldMk cId="0" sldId="258"/>
        </pc:sldMkLst>
      </pc:sldChg>
      <pc:sldChg chg="del">
        <pc:chgData name="Anna Karakatsouli" userId="d7ec0d07f17b5ab2" providerId="LiveId" clId="{7F2F9794-047E-483B-B2E9-54286B11B18D}" dt="2023-12-22T07:41:34.303" v="0" actId="47"/>
        <pc:sldMkLst>
          <pc:docMk/>
          <pc:sldMk cId="0" sldId="259"/>
        </pc:sldMkLst>
      </pc:sldChg>
      <pc:sldChg chg="add del">
        <pc:chgData name="Anna Karakatsouli" userId="d7ec0d07f17b5ab2" providerId="LiveId" clId="{7F2F9794-047E-483B-B2E9-54286B11B18D}" dt="2023-12-22T07:42:59.544" v="9"/>
        <pc:sldMkLst>
          <pc:docMk/>
          <pc:sldMk cId="0" sldId="260"/>
        </pc:sldMkLst>
      </pc:sldChg>
      <pc:sldChg chg="add del">
        <pc:chgData name="Anna Karakatsouli" userId="d7ec0d07f17b5ab2" providerId="LiveId" clId="{7F2F9794-047E-483B-B2E9-54286B11B18D}" dt="2023-12-22T07:42:59.544" v="9"/>
        <pc:sldMkLst>
          <pc:docMk/>
          <pc:sldMk cId="0" sldId="261"/>
        </pc:sldMkLst>
      </pc:sldChg>
      <pc:sldChg chg="add del">
        <pc:chgData name="Anna Karakatsouli" userId="d7ec0d07f17b5ab2" providerId="LiveId" clId="{7F2F9794-047E-483B-B2E9-54286B11B18D}" dt="2023-12-22T07:42:59.544" v="9"/>
        <pc:sldMkLst>
          <pc:docMk/>
          <pc:sldMk cId="0" sldId="262"/>
        </pc:sldMkLst>
      </pc:sldChg>
      <pc:sldChg chg="add del">
        <pc:chgData name="Anna Karakatsouli" userId="d7ec0d07f17b5ab2" providerId="LiveId" clId="{7F2F9794-047E-483B-B2E9-54286B11B18D}" dt="2023-12-22T07:42:59.544" v="9"/>
        <pc:sldMkLst>
          <pc:docMk/>
          <pc:sldMk cId="0" sldId="263"/>
        </pc:sldMkLst>
      </pc:sldChg>
      <pc:sldChg chg="add del">
        <pc:chgData name="Anna Karakatsouli" userId="d7ec0d07f17b5ab2" providerId="LiveId" clId="{7F2F9794-047E-483B-B2E9-54286B11B18D}" dt="2023-12-22T07:42:59.544" v="9"/>
        <pc:sldMkLst>
          <pc:docMk/>
          <pc:sldMk cId="0" sldId="264"/>
        </pc:sldMkLst>
      </pc:sldChg>
      <pc:sldChg chg="add del">
        <pc:chgData name="Anna Karakatsouli" userId="d7ec0d07f17b5ab2" providerId="LiveId" clId="{7F2F9794-047E-483B-B2E9-54286B11B18D}" dt="2023-12-22T07:42:59.544" v="9"/>
        <pc:sldMkLst>
          <pc:docMk/>
          <pc:sldMk cId="0" sldId="265"/>
        </pc:sldMkLst>
      </pc:sldChg>
      <pc:sldChg chg="add del">
        <pc:chgData name="Anna Karakatsouli" userId="d7ec0d07f17b5ab2" providerId="LiveId" clId="{7F2F9794-047E-483B-B2E9-54286B11B18D}" dt="2023-12-22T07:43:45.407" v="10"/>
        <pc:sldMkLst>
          <pc:docMk/>
          <pc:sldMk cId="0" sldId="266"/>
        </pc:sldMkLst>
      </pc:sldChg>
      <pc:sldChg chg="del">
        <pc:chgData name="Anna Karakatsouli" userId="d7ec0d07f17b5ab2" providerId="LiveId" clId="{7F2F9794-047E-483B-B2E9-54286B11B18D}" dt="2023-12-22T07:41:34.303" v="0" actId="47"/>
        <pc:sldMkLst>
          <pc:docMk/>
          <pc:sldMk cId="0" sldId="267"/>
        </pc:sldMkLst>
      </pc:sldChg>
      <pc:sldChg chg="add del">
        <pc:chgData name="Anna Karakatsouli" userId="d7ec0d07f17b5ab2" providerId="LiveId" clId="{7F2F9794-047E-483B-B2E9-54286B11B18D}" dt="2023-12-22T07:42:59.544" v="9"/>
        <pc:sldMkLst>
          <pc:docMk/>
          <pc:sldMk cId="0" sldId="268"/>
        </pc:sldMkLst>
      </pc:sldChg>
      <pc:sldChg chg="del">
        <pc:chgData name="Anna Karakatsouli" userId="d7ec0d07f17b5ab2" providerId="LiveId" clId="{7F2F9794-047E-483B-B2E9-54286B11B18D}" dt="2023-12-22T07:41:34.303" v="0" actId="47"/>
        <pc:sldMkLst>
          <pc:docMk/>
          <pc:sldMk cId="0" sldId="269"/>
        </pc:sldMkLst>
      </pc:sldChg>
      <pc:sldChg chg="add del">
        <pc:chgData name="Anna Karakatsouli" userId="d7ec0d07f17b5ab2" providerId="LiveId" clId="{7F2F9794-047E-483B-B2E9-54286B11B18D}" dt="2023-12-22T07:43:45.407" v="10"/>
        <pc:sldMkLst>
          <pc:docMk/>
          <pc:sldMk cId="0" sldId="270"/>
        </pc:sldMkLst>
      </pc:sldChg>
      <pc:sldChg chg="del">
        <pc:chgData name="Anna Karakatsouli" userId="d7ec0d07f17b5ab2" providerId="LiveId" clId="{7F2F9794-047E-483B-B2E9-54286B11B18D}" dt="2023-12-22T07:41:34.303" v="0" actId="47"/>
        <pc:sldMkLst>
          <pc:docMk/>
          <pc:sldMk cId="0" sldId="271"/>
        </pc:sldMkLst>
      </pc:sldChg>
      <pc:sldChg chg="add del">
        <pc:chgData name="Anna Karakatsouli" userId="d7ec0d07f17b5ab2" providerId="LiveId" clId="{7F2F9794-047E-483B-B2E9-54286B11B18D}" dt="2023-12-22T07:43:45.407" v="10"/>
        <pc:sldMkLst>
          <pc:docMk/>
          <pc:sldMk cId="0" sldId="272"/>
        </pc:sldMkLst>
      </pc:sldChg>
      <pc:sldChg chg="add del">
        <pc:chgData name="Anna Karakatsouli" userId="d7ec0d07f17b5ab2" providerId="LiveId" clId="{7F2F9794-047E-483B-B2E9-54286B11B18D}" dt="2023-12-22T07:43:45.407" v="10"/>
        <pc:sldMkLst>
          <pc:docMk/>
          <pc:sldMk cId="0" sldId="273"/>
        </pc:sldMkLst>
      </pc:sldChg>
      <pc:sldChg chg="add del">
        <pc:chgData name="Anna Karakatsouli" userId="d7ec0d07f17b5ab2" providerId="LiveId" clId="{7F2F9794-047E-483B-B2E9-54286B11B18D}" dt="2023-12-22T07:43:45.407" v="10"/>
        <pc:sldMkLst>
          <pc:docMk/>
          <pc:sldMk cId="0" sldId="274"/>
        </pc:sldMkLst>
      </pc:sldChg>
      <pc:sldChg chg="del">
        <pc:chgData name="Anna Karakatsouli" userId="d7ec0d07f17b5ab2" providerId="LiveId" clId="{7F2F9794-047E-483B-B2E9-54286B11B18D}" dt="2023-12-22T07:41:34.303" v="0" actId="47"/>
        <pc:sldMkLst>
          <pc:docMk/>
          <pc:sldMk cId="0" sldId="275"/>
        </pc:sldMkLst>
      </pc:sldChg>
      <pc:sldChg chg="del">
        <pc:chgData name="Anna Karakatsouli" userId="d7ec0d07f17b5ab2" providerId="LiveId" clId="{7F2F9794-047E-483B-B2E9-54286B11B18D}" dt="2023-12-22T07:41:34.303" v="0" actId="47"/>
        <pc:sldMkLst>
          <pc:docMk/>
          <pc:sldMk cId="0" sldId="280"/>
        </pc:sldMkLst>
      </pc:sldChg>
      <pc:sldChg chg="add del">
        <pc:chgData name="Anna Karakatsouli" userId="d7ec0d07f17b5ab2" providerId="LiveId" clId="{7F2F9794-047E-483B-B2E9-54286B11B18D}" dt="2023-12-22T07:43:45.407" v="10"/>
        <pc:sldMkLst>
          <pc:docMk/>
          <pc:sldMk cId="0" sldId="281"/>
        </pc:sldMkLst>
      </pc:sldChg>
      <pc:sldChg chg="del">
        <pc:chgData name="Anna Karakatsouli" userId="d7ec0d07f17b5ab2" providerId="LiveId" clId="{7F2F9794-047E-483B-B2E9-54286B11B18D}" dt="2023-12-22T07:41:34.303" v="0" actId="47"/>
        <pc:sldMkLst>
          <pc:docMk/>
          <pc:sldMk cId="0" sldId="282"/>
        </pc:sldMkLst>
      </pc:sldChg>
      <pc:sldChg chg="del">
        <pc:chgData name="Anna Karakatsouli" userId="d7ec0d07f17b5ab2" providerId="LiveId" clId="{7F2F9794-047E-483B-B2E9-54286B11B18D}" dt="2023-12-22T07:41:34.303" v="0" actId="47"/>
        <pc:sldMkLst>
          <pc:docMk/>
          <pc:sldMk cId="0" sldId="283"/>
        </pc:sldMkLst>
      </pc:sldChg>
      <pc:sldChg chg="add del">
        <pc:chgData name="Anna Karakatsouli" userId="d7ec0d07f17b5ab2" providerId="LiveId" clId="{7F2F9794-047E-483B-B2E9-54286B11B18D}" dt="2023-12-22T07:43:45.407" v="10"/>
        <pc:sldMkLst>
          <pc:docMk/>
          <pc:sldMk cId="0" sldId="284"/>
        </pc:sldMkLst>
      </pc:sldChg>
      <pc:sldChg chg="add del">
        <pc:chgData name="Anna Karakatsouli" userId="d7ec0d07f17b5ab2" providerId="LiveId" clId="{7F2F9794-047E-483B-B2E9-54286B11B18D}" dt="2023-12-22T07:43:45.407" v="10"/>
        <pc:sldMkLst>
          <pc:docMk/>
          <pc:sldMk cId="0" sldId="287"/>
        </pc:sldMkLst>
      </pc:sldChg>
      <pc:sldChg chg="add del">
        <pc:chgData name="Anna Karakatsouli" userId="d7ec0d07f17b5ab2" providerId="LiveId" clId="{7F2F9794-047E-483B-B2E9-54286B11B18D}" dt="2023-12-22T07:43:45.407" v="10"/>
        <pc:sldMkLst>
          <pc:docMk/>
          <pc:sldMk cId="0" sldId="288"/>
        </pc:sldMkLst>
      </pc:sldChg>
      <pc:sldChg chg="add">
        <pc:chgData name="Anna Karakatsouli" userId="d7ec0d07f17b5ab2" providerId="LiveId" clId="{7F2F9794-047E-483B-B2E9-54286B11B18D}" dt="2023-12-22T07:43:45.407" v="10"/>
        <pc:sldMkLst>
          <pc:docMk/>
          <pc:sldMk cId="0" sldId="289"/>
        </pc:sldMkLst>
      </pc:sldChg>
      <pc:sldChg chg="del">
        <pc:chgData name="Anna Karakatsouli" userId="d7ec0d07f17b5ab2" providerId="LiveId" clId="{7F2F9794-047E-483B-B2E9-54286B11B18D}" dt="2023-12-22T07:41:57.919" v="6" actId="47"/>
        <pc:sldMkLst>
          <pc:docMk/>
          <pc:sldMk cId="0" sldId="298"/>
        </pc:sldMkLst>
      </pc:sldChg>
      <pc:sldChg chg="add">
        <pc:chgData name="Anna Karakatsouli" userId="d7ec0d07f17b5ab2" providerId="LiveId" clId="{7F2F9794-047E-483B-B2E9-54286B11B18D}" dt="2023-12-22T07:42:59.544" v="9"/>
        <pc:sldMkLst>
          <pc:docMk/>
          <pc:sldMk cId="1592868209" sldId="298"/>
        </pc:sldMkLst>
      </pc:sldChg>
      <pc:sldChg chg="del">
        <pc:chgData name="Anna Karakatsouli" userId="d7ec0d07f17b5ab2" providerId="LiveId" clId="{7F2F9794-047E-483B-B2E9-54286B11B18D}" dt="2023-12-22T07:42:10.197" v="8" actId="47"/>
        <pc:sldMkLst>
          <pc:docMk/>
          <pc:sldMk cId="0" sldId="300"/>
        </pc:sldMkLst>
      </pc:sldChg>
      <pc:sldChg chg="add">
        <pc:chgData name="Anna Karakatsouli" userId="d7ec0d07f17b5ab2" providerId="LiveId" clId="{7F2F9794-047E-483B-B2E9-54286B11B18D}" dt="2023-12-22T07:42:59.544" v="9"/>
        <pc:sldMkLst>
          <pc:docMk/>
          <pc:sldMk cId="1389427139" sldId="300"/>
        </pc:sldMkLst>
      </pc:sldChg>
      <pc:sldChg chg="del">
        <pc:chgData name="Anna Karakatsouli" userId="d7ec0d07f17b5ab2" providerId="LiveId" clId="{7F2F9794-047E-483B-B2E9-54286B11B18D}" dt="2023-12-22T07:42:10.197" v="8" actId="47"/>
        <pc:sldMkLst>
          <pc:docMk/>
          <pc:sldMk cId="0" sldId="304"/>
        </pc:sldMkLst>
      </pc:sldChg>
      <pc:sldChg chg="del">
        <pc:chgData name="Anna Karakatsouli" userId="d7ec0d07f17b5ab2" providerId="LiveId" clId="{7F2F9794-047E-483B-B2E9-54286B11B18D}" dt="2023-12-22T07:41:34.303" v="0" actId="47"/>
        <pc:sldMkLst>
          <pc:docMk/>
          <pc:sldMk cId="0" sldId="305"/>
        </pc:sldMkLst>
      </pc:sldChg>
      <pc:sldChg chg="del">
        <pc:chgData name="Anna Karakatsouli" userId="d7ec0d07f17b5ab2" providerId="LiveId" clId="{7F2F9794-047E-483B-B2E9-54286B11B18D}" dt="2023-12-22T07:41:34.303" v="0" actId="47"/>
        <pc:sldMkLst>
          <pc:docMk/>
          <pc:sldMk cId="0" sldId="306"/>
        </pc:sldMkLst>
      </pc:sldChg>
      <pc:sldChg chg="del">
        <pc:chgData name="Anna Karakatsouli" userId="d7ec0d07f17b5ab2" providerId="LiveId" clId="{7F2F9794-047E-483B-B2E9-54286B11B18D}" dt="2023-12-22T07:41:34.303" v="0" actId="47"/>
        <pc:sldMkLst>
          <pc:docMk/>
          <pc:sldMk cId="87837535" sldId="307"/>
        </pc:sldMkLst>
      </pc:sldChg>
      <pc:sldChg chg="del">
        <pc:chgData name="Anna Karakatsouli" userId="d7ec0d07f17b5ab2" providerId="LiveId" clId="{7F2F9794-047E-483B-B2E9-54286B11B18D}" dt="2023-12-22T07:41:54.217" v="4" actId="47"/>
        <pc:sldMkLst>
          <pc:docMk/>
          <pc:sldMk cId="972252429" sldId="308"/>
        </pc:sldMkLst>
      </pc:sldChg>
      <pc:sldChg chg="del">
        <pc:chgData name="Anna Karakatsouli" userId="d7ec0d07f17b5ab2" providerId="LiveId" clId="{7F2F9794-047E-483B-B2E9-54286B11B18D}" dt="2023-12-22T07:41:34.303" v="0" actId="47"/>
        <pc:sldMkLst>
          <pc:docMk/>
          <pc:sldMk cId="2538471857" sldId="309"/>
        </pc:sldMkLst>
      </pc:sldChg>
      <pc:sldChg chg="del">
        <pc:chgData name="Anna Karakatsouli" userId="d7ec0d07f17b5ab2" providerId="LiveId" clId="{7F2F9794-047E-483B-B2E9-54286B11B18D}" dt="2023-12-22T07:41:34.303" v="0" actId="47"/>
        <pc:sldMkLst>
          <pc:docMk/>
          <pc:sldMk cId="470141444" sldId="310"/>
        </pc:sldMkLst>
      </pc:sldChg>
      <pc:sldChg chg="del">
        <pc:chgData name="Anna Karakatsouli" userId="d7ec0d07f17b5ab2" providerId="LiveId" clId="{7F2F9794-047E-483B-B2E9-54286B11B18D}" dt="2023-12-22T07:41:56.953" v="5" actId="47"/>
        <pc:sldMkLst>
          <pc:docMk/>
          <pc:sldMk cId="1826523301" sldId="311"/>
        </pc:sldMkLst>
      </pc:sldChg>
      <pc:sldChg chg="del">
        <pc:chgData name="Anna Karakatsouli" userId="d7ec0d07f17b5ab2" providerId="LiveId" clId="{7F2F9794-047E-483B-B2E9-54286B11B18D}" dt="2023-12-22T07:42:10.197" v="8" actId="47"/>
        <pc:sldMkLst>
          <pc:docMk/>
          <pc:sldMk cId="2522426287" sldId="312"/>
        </pc:sldMkLst>
      </pc:sldChg>
      <pc:sldChg chg="del">
        <pc:chgData name="Anna Karakatsouli" userId="d7ec0d07f17b5ab2" providerId="LiveId" clId="{7F2F9794-047E-483B-B2E9-54286B11B18D}" dt="2023-12-22T07:41:34.303" v="0" actId="47"/>
        <pc:sldMkLst>
          <pc:docMk/>
          <pc:sldMk cId="3214783064" sldId="315"/>
        </pc:sldMkLst>
      </pc:sldChg>
      <pc:sldChg chg="del">
        <pc:chgData name="Anna Karakatsouli" userId="d7ec0d07f17b5ab2" providerId="LiveId" clId="{7F2F9794-047E-483B-B2E9-54286B11B18D}" dt="2023-12-22T07:41:34.303" v="0" actId="47"/>
        <pc:sldMkLst>
          <pc:docMk/>
          <pc:sldMk cId="470250664" sldId="316"/>
        </pc:sldMkLst>
      </pc:sldChg>
      <pc:sldChg chg="del">
        <pc:chgData name="Anna Karakatsouli" userId="d7ec0d07f17b5ab2" providerId="LiveId" clId="{7F2F9794-047E-483B-B2E9-54286B11B18D}" dt="2023-12-22T07:41:34.303" v="0" actId="47"/>
        <pc:sldMkLst>
          <pc:docMk/>
          <pc:sldMk cId="1862662161" sldId="317"/>
        </pc:sldMkLst>
      </pc:sldChg>
      <pc:sldChg chg="del">
        <pc:chgData name="Anna Karakatsouli" userId="d7ec0d07f17b5ab2" providerId="LiveId" clId="{7F2F9794-047E-483B-B2E9-54286B11B18D}" dt="2023-12-22T07:41:34.303" v="0" actId="47"/>
        <pc:sldMkLst>
          <pc:docMk/>
          <pc:sldMk cId="1618376454" sldId="318"/>
        </pc:sldMkLst>
      </pc:sldChg>
      <pc:sldChg chg="del">
        <pc:chgData name="Anna Karakatsouli" userId="d7ec0d07f17b5ab2" providerId="LiveId" clId="{7F2F9794-047E-483B-B2E9-54286B11B18D}" dt="2023-12-22T07:41:34.303" v="0" actId="47"/>
        <pc:sldMkLst>
          <pc:docMk/>
          <pc:sldMk cId="3023242112" sldId="319"/>
        </pc:sldMkLst>
      </pc:sldChg>
      <pc:sldChg chg="del">
        <pc:chgData name="Anna Karakatsouli" userId="d7ec0d07f17b5ab2" providerId="LiveId" clId="{7F2F9794-047E-483B-B2E9-54286B11B18D}" dt="2023-12-22T07:41:34.303" v="0" actId="47"/>
        <pc:sldMkLst>
          <pc:docMk/>
          <pc:sldMk cId="2872973587" sldId="320"/>
        </pc:sldMkLst>
      </pc:sldChg>
      <pc:sldChg chg="del">
        <pc:chgData name="Anna Karakatsouli" userId="d7ec0d07f17b5ab2" providerId="LiveId" clId="{7F2F9794-047E-483B-B2E9-54286B11B18D}" dt="2023-12-22T07:42:00.685" v="7" actId="47"/>
        <pc:sldMkLst>
          <pc:docMk/>
          <pc:sldMk cId="4205413797" sldId="321"/>
        </pc:sldMkLst>
      </pc:sldChg>
      <pc:sldChg chg="del">
        <pc:chgData name="Anna Karakatsouli" userId="d7ec0d07f17b5ab2" providerId="LiveId" clId="{7F2F9794-047E-483B-B2E9-54286B11B18D}" dt="2023-12-22T07:41:34.303" v="0" actId="47"/>
        <pc:sldMkLst>
          <pc:docMk/>
          <pc:sldMk cId="94284087" sldId="323"/>
        </pc:sldMkLst>
      </pc:sldChg>
      <pc:sldChg chg="add">
        <pc:chgData name="Anna Karakatsouli" userId="d7ec0d07f17b5ab2" providerId="LiveId" clId="{7F2F9794-047E-483B-B2E9-54286B11B18D}" dt="2023-12-22T07:42:59.544" v="9"/>
        <pc:sldMkLst>
          <pc:docMk/>
          <pc:sldMk cId="1121022443" sldId="323"/>
        </pc:sldMkLst>
      </pc:sldChg>
      <pc:sldChg chg="add">
        <pc:chgData name="Anna Karakatsouli" userId="d7ec0d07f17b5ab2" providerId="LiveId" clId="{7F2F9794-047E-483B-B2E9-54286B11B18D}" dt="2023-12-22T07:42:59.544" v="9"/>
        <pc:sldMkLst>
          <pc:docMk/>
          <pc:sldMk cId="110483963" sldId="324"/>
        </pc:sldMkLst>
      </pc:sldChg>
      <pc:sldChg chg="del">
        <pc:chgData name="Anna Karakatsouli" userId="d7ec0d07f17b5ab2" providerId="LiveId" clId="{7F2F9794-047E-483B-B2E9-54286B11B18D}" dt="2023-12-22T07:41:34.303" v="0" actId="47"/>
        <pc:sldMkLst>
          <pc:docMk/>
          <pc:sldMk cId="3685052910" sldId="324"/>
        </pc:sldMkLst>
      </pc:sldChg>
      <pc:sldChg chg="add">
        <pc:chgData name="Anna Karakatsouli" userId="d7ec0d07f17b5ab2" providerId="LiveId" clId="{7F2F9794-047E-483B-B2E9-54286B11B18D}" dt="2023-12-22T07:43:45.407" v="10"/>
        <pc:sldMkLst>
          <pc:docMk/>
          <pc:sldMk cId="0" sldId="325"/>
        </pc:sldMkLst>
      </pc:sldChg>
      <pc:sldChg chg="del">
        <pc:chgData name="Anna Karakatsouli" userId="d7ec0d07f17b5ab2" providerId="LiveId" clId="{7F2F9794-047E-483B-B2E9-54286B11B18D}" dt="2023-12-22T07:41:38.009" v="1" actId="47"/>
        <pc:sldMkLst>
          <pc:docMk/>
          <pc:sldMk cId="1316872756" sldId="325"/>
        </pc:sldMkLst>
      </pc:sldChg>
      <pc:sldChg chg="add">
        <pc:chgData name="Anna Karakatsouli" userId="d7ec0d07f17b5ab2" providerId="LiveId" clId="{7F2F9794-047E-483B-B2E9-54286B11B18D}" dt="2023-12-22T07:43:45.407" v="10"/>
        <pc:sldMkLst>
          <pc:docMk/>
          <pc:sldMk cId="0" sldId="326"/>
        </pc:sldMkLst>
      </pc:sldChg>
      <pc:sldChg chg="add">
        <pc:chgData name="Anna Karakatsouli" userId="d7ec0d07f17b5ab2" providerId="LiveId" clId="{7F2F9794-047E-483B-B2E9-54286B11B18D}" dt="2023-12-22T07:43:45.407" v="10"/>
        <pc:sldMkLst>
          <pc:docMk/>
          <pc:sldMk cId="0" sldId="327"/>
        </pc:sldMkLst>
      </pc:sldChg>
      <pc:sldChg chg="add">
        <pc:chgData name="Anna Karakatsouli" userId="d7ec0d07f17b5ab2" providerId="LiveId" clId="{7F2F9794-047E-483B-B2E9-54286B11B18D}" dt="2023-12-22T07:43:45.407" v="10"/>
        <pc:sldMkLst>
          <pc:docMk/>
          <pc:sldMk cId="0" sldId="328"/>
        </pc:sldMkLst>
      </pc:sldChg>
      <pc:sldChg chg="add">
        <pc:chgData name="Anna Karakatsouli" userId="d7ec0d07f17b5ab2" providerId="LiveId" clId="{7F2F9794-047E-483B-B2E9-54286B11B18D}" dt="2023-12-22T07:43:45.407" v="10"/>
        <pc:sldMkLst>
          <pc:docMk/>
          <pc:sldMk cId="0" sldId="329"/>
        </pc:sldMkLst>
      </pc:sldChg>
      <pc:sldChg chg="add">
        <pc:chgData name="Anna Karakatsouli" userId="d7ec0d07f17b5ab2" providerId="LiveId" clId="{7F2F9794-047E-483B-B2E9-54286B11B18D}" dt="2023-12-22T07:43:45.407" v="10"/>
        <pc:sldMkLst>
          <pc:docMk/>
          <pc:sldMk cId="0" sldId="33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0388F6-7515-441A-A9C5-29DB862CEC36}" type="datetimeFigureOut">
              <a:rPr lang="el-GR" smtClean="0"/>
              <a:pPr/>
              <a:t>22/12/2023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D8370B-64A5-4F3F-8205-4003CCFD31F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6436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8370B-64A5-4F3F-8205-4003CCFD31F9}" type="slidenum">
              <a:rPr lang="el-GR" smtClean="0">
                <a:solidFill>
                  <a:prstClr val="black"/>
                </a:solidFill>
              </a:rPr>
              <a:pPr/>
              <a:t>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1761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8370B-64A5-4F3F-8205-4003CCFD31F9}" type="slidenum">
              <a:rPr lang="el-GR" smtClean="0"/>
              <a:pPr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7345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8370B-64A5-4F3F-8205-4003CCFD31F9}" type="slidenum">
              <a:rPr lang="el-GR" smtClean="0"/>
              <a:pPr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066924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8370B-64A5-4F3F-8205-4003CCFD31F9}" type="slidenum">
              <a:rPr lang="el-GR" smtClean="0"/>
              <a:pPr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532038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8370B-64A5-4F3F-8205-4003CCFD31F9}" type="slidenum">
              <a:rPr lang="el-GR" smtClean="0"/>
              <a:pPr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359039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8370B-64A5-4F3F-8205-4003CCFD31F9}" type="slidenum">
              <a:rPr lang="el-GR" smtClean="0"/>
              <a:pPr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637613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8370B-64A5-4F3F-8205-4003CCFD31F9}" type="slidenum">
              <a:rPr lang="el-GR" smtClean="0"/>
              <a:pPr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463425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8370B-64A5-4F3F-8205-4003CCFD31F9}" type="slidenum">
              <a:rPr lang="el-GR" smtClean="0"/>
              <a:pPr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196925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8370B-64A5-4F3F-8205-4003CCFD31F9}" type="slidenum">
              <a:rPr lang="el-GR" smtClean="0"/>
              <a:pPr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269071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8370B-64A5-4F3F-8205-4003CCFD31F9}" type="slidenum">
              <a:rPr lang="el-GR" smtClean="0"/>
              <a:pPr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363205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D8370B-64A5-4F3F-8205-4003CCFD31F9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8077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8370B-64A5-4F3F-8205-4003CCFD31F9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002683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D8370B-64A5-4F3F-8205-4003CCFD31F9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44879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D8370B-64A5-4F3F-8205-4003CCFD31F9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04736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D8370B-64A5-4F3F-8205-4003CCFD31F9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59204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D8370B-64A5-4F3F-8205-4003CCFD31F9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29881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D8370B-64A5-4F3F-8205-4003CCFD31F9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83931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D8370B-64A5-4F3F-8205-4003CCFD31F9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45172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D8370B-64A5-4F3F-8205-4003CCFD31F9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995131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D8370B-64A5-4F3F-8205-4003CCFD31F9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843696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D8370B-64A5-4F3F-8205-4003CCFD31F9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93895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D8370B-64A5-4F3F-8205-4003CCFD31F9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7879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8370B-64A5-4F3F-8205-4003CCFD31F9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9845014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D8370B-64A5-4F3F-8205-4003CCFD31F9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192463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D8370B-64A5-4F3F-8205-4003CCFD31F9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281334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D8370B-64A5-4F3F-8205-4003CCFD31F9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530782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D8370B-64A5-4F3F-8205-4003CCFD31F9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040954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D8370B-64A5-4F3F-8205-4003CCFD31F9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45050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D8370B-64A5-4F3F-8205-4003CCFD31F9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863915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D8370B-64A5-4F3F-8205-4003CCFD31F9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496410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D8370B-64A5-4F3F-8205-4003CCFD31F9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237411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D8370B-64A5-4F3F-8205-4003CCFD31F9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641338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D8370B-64A5-4F3F-8205-4003CCFD31F9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69357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8370B-64A5-4F3F-8205-4003CCFD31F9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6202208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D8370B-64A5-4F3F-8205-4003CCFD31F9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130271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D8370B-64A5-4F3F-8205-4003CCFD31F9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388029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D8370B-64A5-4F3F-8205-4003CCFD31F9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162313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D8370B-64A5-4F3F-8205-4003CCFD31F9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557851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D8370B-64A5-4F3F-8205-4003CCFD31F9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04920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8370B-64A5-4F3F-8205-4003CCFD31F9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505510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8370B-64A5-4F3F-8205-4003CCFD31F9}" type="slidenum">
              <a:rPr lang="el-GR" smtClean="0"/>
              <a:pPr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610673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8370B-64A5-4F3F-8205-4003CCFD31F9}" type="slidenum">
              <a:rPr lang="el-GR" smtClean="0"/>
              <a:pPr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600660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8370B-64A5-4F3F-8205-4003CCFD31F9}" type="slidenum">
              <a:rPr lang="el-GR" smtClean="0"/>
              <a:pPr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202470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8370B-64A5-4F3F-8205-4003CCFD31F9}" type="slidenum">
              <a:rPr lang="el-GR" smtClean="0"/>
              <a:pPr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80617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75204-CC83-4950-922E-17DA99CCB0D5}" type="datetime1">
              <a:rPr lang="el-GR" smtClean="0">
                <a:solidFill>
                  <a:srgbClr val="FFFFFF">
                    <a:alpha val="75000"/>
                  </a:srgbClr>
                </a:solidFill>
              </a:rPr>
              <a:pPr/>
              <a:t>22/12/2023</a:t>
            </a:fld>
            <a:endParaRPr lang="el-GR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srgbClr val="FFFFFF">
                    <a:alpha val="75000"/>
                  </a:srgbClr>
                </a:solidFill>
              </a:rPr>
              <a:t>Άννα Καρακατσούλη - Τ.Θ.Σ. / Μάθημα 1ο</a:t>
            </a:r>
            <a:endParaRPr lang="el-GR" dirty="0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BFEA-A0A6-470B-9C1A-C222B6B00C5D}" type="slidenum">
              <a:rPr lang="el-GR" smtClean="0">
                <a:solidFill>
                  <a:srgbClr val="FFFFFF">
                    <a:alpha val="20000"/>
                  </a:srgbClr>
                </a:solidFill>
              </a:rPr>
              <a:pPr/>
              <a:t>‹#›</a:t>
            </a:fld>
            <a:endParaRPr lang="el-GR">
              <a:solidFill>
                <a:srgbClr val="FFFFFF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972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6EE3B-012F-4673-AB8F-B8D8CC8D3685}" type="datetime1">
              <a:rPr lang="el-GR" smtClean="0">
                <a:solidFill>
                  <a:srgbClr val="FFFFFF">
                    <a:alpha val="75000"/>
                  </a:srgbClr>
                </a:solidFill>
              </a:rPr>
              <a:pPr/>
              <a:t>22/12/2023</a:t>
            </a:fld>
            <a:endParaRPr lang="el-GR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srgbClr val="FFFFFF">
                    <a:alpha val="75000"/>
                  </a:srgbClr>
                </a:solidFill>
              </a:rPr>
              <a:t>Άννα Καρακατσούλη - Τ.Θ.Σ. / Μάθημα 1ο</a:t>
            </a:r>
            <a:endParaRPr lang="el-GR" dirty="0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BFEA-A0A6-470B-9C1A-C222B6B00C5D}" type="slidenum">
              <a:rPr lang="el-GR" smtClean="0">
                <a:solidFill>
                  <a:srgbClr val="FFFFFF">
                    <a:alpha val="20000"/>
                  </a:srgbClr>
                </a:solidFill>
              </a:rPr>
              <a:pPr/>
              <a:t>‹#›</a:t>
            </a:fld>
            <a:endParaRPr lang="el-GR">
              <a:solidFill>
                <a:srgbClr val="FFFFFF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714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509F5-21A5-45B8-B2C2-DEC281D680B2}" type="datetime1">
              <a:rPr lang="el-GR" smtClean="0">
                <a:solidFill>
                  <a:srgbClr val="FFFFFF">
                    <a:alpha val="75000"/>
                  </a:srgbClr>
                </a:solidFill>
              </a:rPr>
              <a:pPr/>
              <a:t>22/12/2023</a:t>
            </a:fld>
            <a:endParaRPr lang="el-GR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srgbClr val="FFFFFF">
                    <a:alpha val="75000"/>
                  </a:srgbClr>
                </a:solidFill>
              </a:rPr>
              <a:t>Άννα Καρακατσούλη - Τ.Θ.Σ. / Μάθημα 1ο</a:t>
            </a:r>
            <a:endParaRPr lang="el-GR" dirty="0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BFEA-A0A6-470B-9C1A-C222B6B00C5D}" type="slidenum">
              <a:rPr lang="el-GR" smtClean="0">
                <a:solidFill>
                  <a:srgbClr val="FFFFFF">
                    <a:alpha val="20000"/>
                  </a:srgbClr>
                </a:solidFill>
              </a:rPr>
              <a:pPr/>
              <a:t>‹#›</a:t>
            </a:fld>
            <a:endParaRPr lang="el-GR">
              <a:solidFill>
                <a:srgbClr val="FFFFFF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5577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75204-CC83-4950-922E-17DA99CCB0D5}" type="datetime1">
              <a:rPr lang="el-GR" smtClean="0">
                <a:solidFill>
                  <a:srgbClr val="FFFFFF">
                    <a:alpha val="75000"/>
                  </a:srgbClr>
                </a:solidFill>
              </a:rPr>
              <a:pPr/>
              <a:t>22/12/2023</a:t>
            </a:fld>
            <a:endParaRPr lang="el-GR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srgbClr val="FFFFFF">
                    <a:alpha val="75000"/>
                  </a:srgbClr>
                </a:solidFill>
              </a:rPr>
              <a:t>Άννα Καρακατσούλη - Τ.Θ.Σ. / Μάθημα 1ο</a:t>
            </a:r>
            <a:endParaRPr lang="el-GR" dirty="0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BFEA-A0A6-470B-9C1A-C222B6B00C5D}" type="slidenum">
              <a:rPr lang="el-GR" smtClean="0">
                <a:solidFill>
                  <a:srgbClr val="FFFFFF">
                    <a:alpha val="20000"/>
                  </a:srgbClr>
                </a:solidFill>
              </a:rPr>
              <a:pPr/>
              <a:t>‹#›</a:t>
            </a:fld>
            <a:endParaRPr lang="el-GR">
              <a:solidFill>
                <a:srgbClr val="FFFFFF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3153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9C320-5C61-4415-9955-3C04E896D346}" type="datetime1">
              <a:rPr lang="el-GR" smtClean="0">
                <a:solidFill>
                  <a:srgbClr val="FFFFFF">
                    <a:alpha val="75000"/>
                  </a:srgbClr>
                </a:solidFill>
              </a:rPr>
              <a:pPr/>
              <a:t>22/12/2023</a:t>
            </a:fld>
            <a:endParaRPr lang="el-GR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srgbClr val="FFFFFF">
                    <a:alpha val="75000"/>
                  </a:srgbClr>
                </a:solidFill>
              </a:rPr>
              <a:t>Άννα Καρακατσούλη - Τ.Θ.Σ. / Μάθημα 1ο</a:t>
            </a:r>
            <a:endParaRPr lang="el-GR" dirty="0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BFEA-A0A6-470B-9C1A-C222B6B00C5D}" type="slidenum">
              <a:rPr lang="el-GR" smtClean="0">
                <a:solidFill>
                  <a:srgbClr val="FFFFFF">
                    <a:alpha val="20000"/>
                  </a:srgbClr>
                </a:solidFill>
              </a:rPr>
              <a:pPr/>
              <a:t>‹#›</a:t>
            </a:fld>
            <a:endParaRPr lang="el-GR">
              <a:solidFill>
                <a:srgbClr val="FFFFFF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7687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4FEBD-88B1-40B2-91AB-E4DB53B03002}" type="datetime1">
              <a:rPr lang="el-GR" smtClean="0">
                <a:solidFill>
                  <a:srgbClr val="FFFFFF">
                    <a:alpha val="75000"/>
                  </a:srgbClr>
                </a:solidFill>
              </a:rPr>
              <a:pPr/>
              <a:t>22/12/2023</a:t>
            </a:fld>
            <a:endParaRPr lang="el-GR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srgbClr val="FFFFFF">
                    <a:alpha val="75000"/>
                  </a:srgbClr>
                </a:solidFill>
              </a:rPr>
              <a:t>Άννα Καρακατσούλη - Τ.Θ.Σ. / Μάθημα 1ο</a:t>
            </a:r>
            <a:endParaRPr lang="el-GR" dirty="0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BFEA-A0A6-470B-9C1A-C222B6B00C5D}" type="slidenum">
              <a:rPr lang="el-GR" smtClean="0">
                <a:solidFill>
                  <a:srgbClr val="FFFFFF">
                    <a:alpha val="20000"/>
                  </a:srgbClr>
                </a:solidFill>
              </a:rPr>
              <a:pPr/>
              <a:t>‹#›</a:t>
            </a:fld>
            <a:endParaRPr lang="el-GR">
              <a:solidFill>
                <a:srgbClr val="FFFFFF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4486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DDB59-B6AA-4282-BDFB-2640DA70AA9E}" type="datetime1">
              <a:rPr lang="el-GR" smtClean="0">
                <a:solidFill>
                  <a:srgbClr val="FFFFFF">
                    <a:alpha val="75000"/>
                  </a:srgbClr>
                </a:solidFill>
              </a:rPr>
              <a:pPr/>
              <a:t>22/12/2023</a:t>
            </a:fld>
            <a:endParaRPr lang="el-GR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srgbClr val="FFFFFF">
                    <a:alpha val="75000"/>
                  </a:srgbClr>
                </a:solidFill>
              </a:rPr>
              <a:t>Άννα Καρακατσούλη - Τ.Θ.Σ. / Μάθημα 1ο</a:t>
            </a:r>
            <a:endParaRPr lang="el-GR" dirty="0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BFEA-A0A6-470B-9C1A-C222B6B00C5D}" type="slidenum">
              <a:rPr lang="el-GR" smtClean="0">
                <a:solidFill>
                  <a:srgbClr val="FFFFFF">
                    <a:alpha val="20000"/>
                  </a:srgbClr>
                </a:solidFill>
              </a:rPr>
              <a:pPr/>
              <a:t>‹#›</a:t>
            </a:fld>
            <a:endParaRPr lang="el-GR">
              <a:solidFill>
                <a:srgbClr val="FFFFFF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362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020CB-5B12-4747-8D6A-CB00E01B8793}" type="datetime1">
              <a:rPr lang="el-GR" smtClean="0">
                <a:solidFill>
                  <a:srgbClr val="FFFFFF">
                    <a:alpha val="75000"/>
                  </a:srgbClr>
                </a:solidFill>
              </a:rPr>
              <a:pPr/>
              <a:t>22/12/2023</a:t>
            </a:fld>
            <a:endParaRPr lang="el-GR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srgbClr val="FFFFFF">
                    <a:alpha val="75000"/>
                  </a:srgbClr>
                </a:solidFill>
              </a:rPr>
              <a:t>Άννα Καρακατσούλη - Τ.Θ.Σ. / Μάθημα 1ο</a:t>
            </a:r>
            <a:endParaRPr lang="el-GR" dirty="0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BFEA-A0A6-470B-9C1A-C222B6B00C5D}" type="slidenum">
              <a:rPr lang="el-GR" smtClean="0">
                <a:solidFill>
                  <a:srgbClr val="FFFFFF">
                    <a:alpha val="20000"/>
                  </a:srgbClr>
                </a:solidFill>
              </a:rPr>
              <a:pPr/>
              <a:t>‹#›</a:t>
            </a:fld>
            <a:endParaRPr lang="el-GR">
              <a:solidFill>
                <a:srgbClr val="FFFFFF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9890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1D482-E00B-45C8-837E-70C2965D01BC}" type="datetime1">
              <a:rPr lang="el-GR" smtClean="0">
                <a:solidFill>
                  <a:srgbClr val="FFFFFF">
                    <a:alpha val="75000"/>
                  </a:srgbClr>
                </a:solidFill>
              </a:rPr>
              <a:pPr/>
              <a:t>22/12/2023</a:t>
            </a:fld>
            <a:endParaRPr lang="el-GR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srgbClr val="FFFFFF">
                    <a:alpha val="75000"/>
                  </a:srgbClr>
                </a:solidFill>
              </a:rPr>
              <a:t>Άννα Καρακατσούλη - Τ.Θ.Σ. / Μάθημα 1ο</a:t>
            </a:r>
            <a:endParaRPr lang="el-GR" dirty="0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BFEA-A0A6-470B-9C1A-C222B6B00C5D}" type="slidenum">
              <a:rPr lang="el-GR" smtClean="0">
                <a:solidFill>
                  <a:srgbClr val="FFFFFF">
                    <a:alpha val="20000"/>
                  </a:srgbClr>
                </a:solidFill>
              </a:rPr>
              <a:pPr/>
              <a:t>‹#›</a:t>
            </a:fld>
            <a:endParaRPr lang="el-GR">
              <a:solidFill>
                <a:srgbClr val="FFFFFF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2863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EBAFA-9720-4E78-B8CF-612BA2D0E694}" type="datetime1">
              <a:rPr lang="el-GR" smtClean="0">
                <a:solidFill>
                  <a:srgbClr val="FFFFFF">
                    <a:alpha val="75000"/>
                  </a:srgbClr>
                </a:solidFill>
              </a:rPr>
              <a:pPr/>
              <a:t>22/12/2023</a:t>
            </a:fld>
            <a:endParaRPr lang="el-GR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srgbClr val="FFFFFF">
                    <a:alpha val="75000"/>
                  </a:srgbClr>
                </a:solidFill>
              </a:rPr>
              <a:t>Άννα Καρακατσούλη - Τ.Θ.Σ. / Μάθημα 1ο</a:t>
            </a:r>
            <a:endParaRPr lang="el-GR" dirty="0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BFEA-A0A6-470B-9C1A-C222B6B00C5D}" type="slidenum">
              <a:rPr lang="el-GR" smtClean="0">
                <a:solidFill>
                  <a:srgbClr val="FFFFFF">
                    <a:alpha val="20000"/>
                  </a:srgbClr>
                </a:solidFill>
              </a:rPr>
              <a:pPr/>
              <a:t>‹#›</a:t>
            </a:fld>
            <a:endParaRPr lang="el-GR">
              <a:solidFill>
                <a:srgbClr val="FFFFFF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6320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F22AF-CF8D-4BDB-B07C-28CFE821A527}" type="datetime1">
              <a:rPr lang="el-GR" smtClean="0">
                <a:solidFill>
                  <a:srgbClr val="FFFFFF">
                    <a:alpha val="75000"/>
                  </a:srgbClr>
                </a:solidFill>
              </a:rPr>
              <a:pPr/>
              <a:t>22/12/2023</a:t>
            </a:fld>
            <a:endParaRPr lang="el-GR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srgbClr val="FFFFFF">
                    <a:alpha val="75000"/>
                  </a:srgbClr>
                </a:solidFill>
              </a:rPr>
              <a:t>Άννα Καρακατσούλη - Τ.Θ.Σ. / Μάθημα 1ο</a:t>
            </a:r>
            <a:endParaRPr lang="el-GR" dirty="0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BFEA-A0A6-470B-9C1A-C222B6B00C5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94100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9C320-5C61-4415-9955-3C04E896D346}" type="datetime1">
              <a:rPr lang="el-GR" smtClean="0">
                <a:solidFill>
                  <a:srgbClr val="FFFFFF">
                    <a:alpha val="75000"/>
                  </a:srgbClr>
                </a:solidFill>
              </a:rPr>
              <a:pPr/>
              <a:t>22/12/2023</a:t>
            </a:fld>
            <a:endParaRPr lang="el-GR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srgbClr val="FFFFFF">
                    <a:alpha val="75000"/>
                  </a:srgbClr>
                </a:solidFill>
              </a:rPr>
              <a:t>Άννα Καρακατσούλη - Τ.Θ.Σ. / Μάθημα 1ο</a:t>
            </a:r>
            <a:endParaRPr lang="el-GR" dirty="0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BFEA-A0A6-470B-9C1A-C222B6B00C5D}" type="slidenum">
              <a:rPr lang="el-GR" smtClean="0">
                <a:solidFill>
                  <a:srgbClr val="FFFFFF">
                    <a:alpha val="20000"/>
                  </a:srgbClr>
                </a:solidFill>
              </a:rPr>
              <a:pPr/>
              <a:t>‹#›</a:t>
            </a:fld>
            <a:endParaRPr lang="el-GR">
              <a:solidFill>
                <a:srgbClr val="FFFFFF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4471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3D311-2730-4DCE-AD3B-52277046672D}" type="datetime1">
              <a:rPr lang="el-GR" smtClean="0">
                <a:solidFill>
                  <a:srgbClr val="FFFFFF">
                    <a:alpha val="75000"/>
                  </a:srgbClr>
                </a:solidFill>
              </a:rPr>
              <a:pPr/>
              <a:t>22/12/2023</a:t>
            </a:fld>
            <a:endParaRPr lang="el-GR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srgbClr val="FFFFFF">
                    <a:alpha val="75000"/>
                  </a:srgbClr>
                </a:solidFill>
              </a:rPr>
              <a:t>Άννα Καρακατσούλη - Τ.Θ.Σ. / Μάθημα 1ο</a:t>
            </a:r>
            <a:endParaRPr lang="el-GR" dirty="0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BFEA-A0A6-470B-9C1A-C222B6B00C5D}" type="slidenum">
              <a:rPr lang="el-GR" smtClean="0">
                <a:solidFill>
                  <a:srgbClr val="FFFFFF">
                    <a:alpha val="20000"/>
                  </a:srgbClr>
                </a:solidFill>
              </a:rPr>
              <a:pPr/>
              <a:t>‹#›</a:t>
            </a:fld>
            <a:endParaRPr lang="el-GR">
              <a:solidFill>
                <a:srgbClr val="FFFFFF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0833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6EE3B-012F-4673-AB8F-B8D8CC8D3685}" type="datetime1">
              <a:rPr lang="el-GR" smtClean="0">
                <a:solidFill>
                  <a:srgbClr val="FFFFFF">
                    <a:alpha val="75000"/>
                  </a:srgbClr>
                </a:solidFill>
              </a:rPr>
              <a:pPr/>
              <a:t>22/12/2023</a:t>
            </a:fld>
            <a:endParaRPr lang="el-GR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srgbClr val="FFFFFF">
                    <a:alpha val="75000"/>
                  </a:srgbClr>
                </a:solidFill>
              </a:rPr>
              <a:t>Άννα Καρακατσούλη - Τ.Θ.Σ. / Μάθημα 1ο</a:t>
            </a:r>
            <a:endParaRPr lang="el-GR" dirty="0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BFEA-A0A6-470B-9C1A-C222B6B00C5D}" type="slidenum">
              <a:rPr lang="el-GR" smtClean="0">
                <a:solidFill>
                  <a:srgbClr val="FFFFFF">
                    <a:alpha val="20000"/>
                  </a:srgbClr>
                </a:solidFill>
              </a:rPr>
              <a:pPr/>
              <a:t>‹#›</a:t>
            </a:fld>
            <a:endParaRPr lang="el-GR">
              <a:solidFill>
                <a:srgbClr val="FFFFFF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6687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509F5-21A5-45B8-B2C2-DEC281D680B2}" type="datetime1">
              <a:rPr lang="el-GR" smtClean="0">
                <a:solidFill>
                  <a:srgbClr val="FFFFFF">
                    <a:alpha val="75000"/>
                  </a:srgbClr>
                </a:solidFill>
              </a:rPr>
              <a:pPr/>
              <a:t>22/12/2023</a:t>
            </a:fld>
            <a:endParaRPr lang="el-GR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srgbClr val="FFFFFF">
                    <a:alpha val="75000"/>
                  </a:srgbClr>
                </a:solidFill>
              </a:rPr>
              <a:t>Άννα Καρακατσούλη - Τ.Θ.Σ. / Μάθημα 1ο</a:t>
            </a:r>
            <a:endParaRPr lang="el-GR" dirty="0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BFEA-A0A6-470B-9C1A-C222B6B00C5D}" type="slidenum">
              <a:rPr lang="el-GR" smtClean="0">
                <a:solidFill>
                  <a:srgbClr val="FFFFFF">
                    <a:alpha val="20000"/>
                  </a:srgbClr>
                </a:solidFill>
              </a:rPr>
              <a:pPr/>
              <a:t>‹#›</a:t>
            </a:fld>
            <a:endParaRPr lang="el-GR">
              <a:solidFill>
                <a:srgbClr val="FFFFFF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1971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75204-CC83-4950-922E-17DA99CCB0D5}" type="datetime1">
              <a:rPr lang="el-GR" smtClean="0">
                <a:solidFill>
                  <a:srgbClr val="FFFFFF">
                    <a:alpha val="75000"/>
                  </a:srgbClr>
                </a:solidFill>
              </a:rPr>
              <a:pPr/>
              <a:t>22/12/2023</a:t>
            </a:fld>
            <a:endParaRPr lang="el-GR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srgbClr val="FFFFFF">
                    <a:alpha val="75000"/>
                  </a:srgbClr>
                </a:solidFill>
              </a:rPr>
              <a:t>Άννα Καρακατσούλη - Τ.Θ.Σ. / Μάθημα 1ο</a:t>
            </a:r>
            <a:endParaRPr lang="el-GR" dirty="0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BFEA-A0A6-470B-9C1A-C222B6B00C5D}" type="slidenum">
              <a:rPr lang="el-GR" smtClean="0">
                <a:solidFill>
                  <a:srgbClr val="FFFFFF">
                    <a:alpha val="20000"/>
                  </a:srgbClr>
                </a:solidFill>
              </a:rPr>
              <a:pPr/>
              <a:t>‹#›</a:t>
            </a:fld>
            <a:endParaRPr lang="el-GR">
              <a:solidFill>
                <a:srgbClr val="FFFFFF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1604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9C320-5C61-4415-9955-3C04E896D346}" type="datetime1">
              <a:rPr lang="el-GR" smtClean="0">
                <a:solidFill>
                  <a:srgbClr val="FFFFFF">
                    <a:alpha val="75000"/>
                  </a:srgbClr>
                </a:solidFill>
              </a:rPr>
              <a:pPr/>
              <a:t>22/12/2023</a:t>
            </a:fld>
            <a:endParaRPr lang="el-GR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srgbClr val="FFFFFF">
                    <a:alpha val="75000"/>
                  </a:srgbClr>
                </a:solidFill>
              </a:rPr>
              <a:t>Άννα Καρακατσούλη - Τ.Θ.Σ. / Μάθημα 1ο</a:t>
            </a:r>
            <a:endParaRPr lang="el-GR" dirty="0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BFEA-A0A6-470B-9C1A-C222B6B00C5D}" type="slidenum">
              <a:rPr lang="el-GR" smtClean="0">
                <a:solidFill>
                  <a:srgbClr val="FFFFFF">
                    <a:alpha val="20000"/>
                  </a:srgbClr>
                </a:solidFill>
              </a:rPr>
              <a:pPr/>
              <a:t>‹#›</a:t>
            </a:fld>
            <a:endParaRPr lang="el-GR">
              <a:solidFill>
                <a:srgbClr val="FFFFFF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6345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4FEBD-88B1-40B2-91AB-E4DB53B03002}" type="datetime1">
              <a:rPr lang="el-GR" smtClean="0">
                <a:solidFill>
                  <a:srgbClr val="FFFFFF">
                    <a:alpha val="75000"/>
                  </a:srgbClr>
                </a:solidFill>
              </a:rPr>
              <a:pPr/>
              <a:t>22/12/2023</a:t>
            </a:fld>
            <a:endParaRPr lang="el-GR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srgbClr val="FFFFFF">
                    <a:alpha val="75000"/>
                  </a:srgbClr>
                </a:solidFill>
              </a:rPr>
              <a:t>Άννα Καρακατσούλη - Τ.Θ.Σ. / Μάθημα 1ο</a:t>
            </a:r>
            <a:endParaRPr lang="el-GR" dirty="0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BFEA-A0A6-470B-9C1A-C222B6B00C5D}" type="slidenum">
              <a:rPr lang="el-GR" smtClean="0">
                <a:solidFill>
                  <a:srgbClr val="FFFFFF">
                    <a:alpha val="20000"/>
                  </a:srgbClr>
                </a:solidFill>
              </a:rPr>
              <a:pPr/>
              <a:t>‹#›</a:t>
            </a:fld>
            <a:endParaRPr lang="el-GR">
              <a:solidFill>
                <a:srgbClr val="FFFFFF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2505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DDB59-B6AA-4282-BDFB-2640DA70AA9E}" type="datetime1">
              <a:rPr lang="el-GR" smtClean="0">
                <a:solidFill>
                  <a:srgbClr val="FFFFFF">
                    <a:alpha val="75000"/>
                  </a:srgbClr>
                </a:solidFill>
              </a:rPr>
              <a:pPr/>
              <a:t>22/12/2023</a:t>
            </a:fld>
            <a:endParaRPr lang="el-GR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srgbClr val="FFFFFF">
                    <a:alpha val="75000"/>
                  </a:srgbClr>
                </a:solidFill>
              </a:rPr>
              <a:t>Άννα Καρακατσούλη - Τ.Θ.Σ. / Μάθημα 1ο</a:t>
            </a:r>
            <a:endParaRPr lang="el-GR" dirty="0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BFEA-A0A6-470B-9C1A-C222B6B00C5D}" type="slidenum">
              <a:rPr lang="el-GR" smtClean="0">
                <a:solidFill>
                  <a:srgbClr val="FFFFFF">
                    <a:alpha val="20000"/>
                  </a:srgbClr>
                </a:solidFill>
              </a:rPr>
              <a:pPr/>
              <a:t>‹#›</a:t>
            </a:fld>
            <a:endParaRPr lang="el-GR">
              <a:solidFill>
                <a:srgbClr val="FFFFFF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8447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020CB-5B12-4747-8D6A-CB00E01B8793}" type="datetime1">
              <a:rPr lang="el-GR" smtClean="0">
                <a:solidFill>
                  <a:srgbClr val="FFFFFF">
                    <a:alpha val="75000"/>
                  </a:srgbClr>
                </a:solidFill>
              </a:rPr>
              <a:pPr/>
              <a:t>22/12/2023</a:t>
            </a:fld>
            <a:endParaRPr lang="el-GR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srgbClr val="FFFFFF">
                    <a:alpha val="75000"/>
                  </a:srgbClr>
                </a:solidFill>
              </a:rPr>
              <a:t>Άννα Καρακατσούλη - Τ.Θ.Σ. / Μάθημα 1ο</a:t>
            </a:r>
            <a:endParaRPr lang="el-GR" dirty="0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BFEA-A0A6-470B-9C1A-C222B6B00C5D}" type="slidenum">
              <a:rPr lang="el-GR" smtClean="0">
                <a:solidFill>
                  <a:srgbClr val="FFFFFF">
                    <a:alpha val="20000"/>
                  </a:srgbClr>
                </a:solidFill>
              </a:rPr>
              <a:pPr/>
              <a:t>‹#›</a:t>
            </a:fld>
            <a:endParaRPr lang="el-GR">
              <a:solidFill>
                <a:srgbClr val="FFFFFF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001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1D482-E00B-45C8-837E-70C2965D01BC}" type="datetime1">
              <a:rPr lang="el-GR" smtClean="0">
                <a:solidFill>
                  <a:srgbClr val="FFFFFF">
                    <a:alpha val="75000"/>
                  </a:srgbClr>
                </a:solidFill>
              </a:rPr>
              <a:pPr/>
              <a:t>22/12/2023</a:t>
            </a:fld>
            <a:endParaRPr lang="el-GR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srgbClr val="FFFFFF">
                    <a:alpha val="75000"/>
                  </a:srgbClr>
                </a:solidFill>
              </a:rPr>
              <a:t>Άννα Καρακατσούλη - Τ.Θ.Σ. / Μάθημα 1ο</a:t>
            </a:r>
            <a:endParaRPr lang="el-GR" dirty="0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BFEA-A0A6-470B-9C1A-C222B6B00C5D}" type="slidenum">
              <a:rPr lang="el-GR" smtClean="0">
                <a:solidFill>
                  <a:srgbClr val="FFFFFF">
                    <a:alpha val="20000"/>
                  </a:srgbClr>
                </a:solidFill>
              </a:rPr>
              <a:pPr/>
              <a:t>‹#›</a:t>
            </a:fld>
            <a:endParaRPr lang="el-GR">
              <a:solidFill>
                <a:srgbClr val="FFFFFF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1544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EBAFA-9720-4E78-B8CF-612BA2D0E694}" type="datetime1">
              <a:rPr lang="el-GR" smtClean="0">
                <a:solidFill>
                  <a:srgbClr val="FFFFFF">
                    <a:alpha val="75000"/>
                  </a:srgbClr>
                </a:solidFill>
              </a:rPr>
              <a:pPr/>
              <a:t>22/12/2023</a:t>
            </a:fld>
            <a:endParaRPr lang="el-GR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srgbClr val="FFFFFF">
                    <a:alpha val="75000"/>
                  </a:srgbClr>
                </a:solidFill>
              </a:rPr>
              <a:t>Άννα Καρακατσούλη - Τ.Θ.Σ. / Μάθημα 1ο</a:t>
            </a:r>
            <a:endParaRPr lang="el-GR" dirty="0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BFEA-A0A6-470B-9C1A-C222B6B00C5D}" type="slidenum">
              <a:rPr lang="el-GR" smtClean="0">
                <a:solidFill>
                  <a:srgbClr val="FFFFFF">
                    <a:alpha val="20000"/>
                  </a:srgbClr>
                </a:solidFill>
              </a:rPr>
              <a:pPr/>
              <a:t>‹#›</a:t>
            </a:fld>
            <a:endParaRPr lang="el-GR">
              <a:solidFill>
                <a:srgbClr val="FFFFFF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024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4FEBD-88B1-40B2-91AB-E4DB53B03002}" type="datetime1">
              <a:rPr lang="el-GR" smtClean="0">
                <a:solidFill>
                  <a:srgbClr val="FFFFFF">
                    <a:alpha val="75000"/>
                  </a:srgbClr>
                </a:solidFill>
              </a:rPr>
              <a:pPr/>
              <a:t>22/12/2023</a:t>
            </a:fld>
            <a:endParaRPr lang="el-GR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srgbClr val="FFFFFF">
                    <a:alpha val="75000"/>
                  </a:srgbClr>
                </a:solidFill>
              </a:rPr>
              <a:t>Άννα Καρακατσούλη - Τ.Θ.Σ. / Μάθημα 1ο</a:t>
            </a:r>
            <a:endParaRPr lang="el-GR" dirty="0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BFEA-A0A6-470B-9C1A-C222B6B00C5D}" type="slidenum">
              <a:rPr lang="el-GR" smtClean="0">
                <a:solidFill>
                  <a:srgbClr val="FFFFFF">
                    <a:alpha val="20000"/>
                  </a:srgbClr>
                </a:solidFill>
              </a:rPr>
              <a:pPr/>
              <a:t>‹#›</a:t>
            </a:fld>
            <a:endParaRPr lang="el-GR">
              <a:solidFill>
                <a:srgbClr val="FFFFFF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1644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F22AF-CF8D-4BDB-B07C-28CFE821A527}" type="datetime1">
              <a:rPr lang="el-GR" smtClean="0">
                <a:solidFill>
                  <a:srgbClr val="FFFFFF">
                    <a:alpha val="75000"/>
                  </a:srgbClr>
                </a:solidFill>
              </a:rPr>
              <a:pPr/>
              <a:t>22/12/2023</a:t>
            </a:fld>
            <a:endParaRPr lang="el-GR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srgbClr val="FFFFFF">
                    <a:alpha val="75000"/>
                  </a:srgbClr>
                </a:solidFill>
              </a:rPr>
              <a:t>Άννα Καρακατσούλη - Τ.Θ.Σ. / Μάθημα 1ο</a:t>
            </a:r>
            <a:endParaRPr lang="el-GR" dirty="0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BFEA-A0A6-470B-9C1A-C222B6B00C5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766174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3D311-2730-4DCE-AD3B-52277046672D}" type="datetime1">
              <a:rPr lang="el-GR" smtClean="0">
                <a:solidFill>
                  <a:srgbClr val="FFFFFF">
                    <a:alpha val="75000"/>
                  </a:srgbClr>
                </a:solidFill>
              </a:rPr>
              <a:pPr/>
              <a:t>22/12/2023</a:t>
            </a:fld>
            <a:endParaRPr lang="el-GR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srgbClr val="FFFFFF">
                    <a:alpha val="75000"/>
                  </a:srgbClr>
                </a:solidFill>
              </a:rPr>
              <a:t>Άννα Καρακατσούλη - Τ.Θ.Σ. / Μάθημα 1ο</a:t>
            </a:r>
            <a:endParaRPr lang="el-GR" dirty="0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BFEA-A0A6-470B-9C1A-C222B6B00C5D}" type="slidenum">
              <a:rPr lang="el-GR" smtClean="0">
                <a:solidFill>
                  <a:srgbClr val="FFFFFF">
                    <a:alpha val="20000"/>
                  </a:srgbClr>
                </a:solidFill>
              </a:rPr>
              <a:pPr/>
              <a:t>‹#›</a:t>
            </a:fld>
            <a:endParaRPr lang="el-GR">
              <a:solidFill>
                <a:srgbClr val="FFFFFF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1392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6EE3B-012F-4673-AB8F-B8D8CC8D3685}" type="datetime1">
              <a:rPr lang="el-GR" smtClean="0">
                <a:solidFill>
                  <a:srgbClr val="FFFFFF">
                    <a:alpha val="75000"/>
                  </a:srgbClr>
                </a:solidFill>
              </a:rPr>
              <a:pPr/>
              <a:t>22/12/2023</a:t>
            </a:fld>
            <a:endParaRPr lang="el-GR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srgbClr val="FFFFFF">
                    <a:alpha val="75000"/>
                  </a:srgbClr>
                </a:solidFill>
              </a:rPr>
              <a:t>Άννα Καρακατσούλη - Τ.Θ.Σ. / Μάθημα 1ο</a:t>
            </a:r>
            <a:endParaRPr lang="el-GR" dirty="0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BFEA-A0A6-470B-9C1A-C222B6B00C5D}" type="slidenum">
              <a:rPr lang="el-GR" smtClean="0">
                <a:solidFill>
                  <a:srgbClr val="FFFFFF">
                    <a:alpha val="20000"/>
                  </a:srgbClr>
                </a:solidFill>
              </a:rPr>
              <a:pPr/>
              <a:t>‹#›</a:t>
            </a:fld>
            <a:endParaRPr lang="el-GR">
              <a:solidFill>
                <a:srgbClr val="FFFFFF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9409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509F5-21A5-45B8-B2C2-DEC281D680B2}" type="datetime1">
              <a:rPr lang="el-GR" smtClean="0">
                <a:solidFill>
                  <a:srgbClr val="FFFFFF">
                    <a:alpha val="75000"/>
                  </a:srgbClr>
                </a:solidFill>
              </a:rPr>
              <a:pPr/>
              <a:t>22/12/2023</a:t>
            </a:fld>
            <a:endParaRPr lang="el-GR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srgbClr val="FFFFFF">
                    <a:alpha val="75000"/>
                  </a:srgbClr>
                </a:solidFill>
              </a:rPr>
              <a:t>Άννα Καρακατσούλη - Τ.Θ.Σ. / Μάθημα 1ο</a:t>
            </a:r>
            <a:endParaRPr lang="el-GR" dirty="0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BFEA-A0A6-470B-9C1A-C222B6B00C5D}" type="slidenum">
              <a:rPr lang="el-GR" smtClean="0">
                <a:solidFill>
                  <a:srgbClr val="FFFFFF">
                    <a:alpha val="20000"/>
                  </a:srgbClr>
                </a:solidFill>
              </a:rPr>
              <a:pPr/>
              <a:t>‹#›</a:t>
            </a:fld>
            <a:endParaRPr lang="el-GR">
              <a:solidFill>
                <a:srgbClr val="FFFFFF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3546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75204-CC83-4950-922E-17DA99CCB0D5}" type="datetime1">
              <a:rPr lang="el-GR" smtClean="0">
                <a:solidFill>
                  <a:srgbClr val="FFFFFF">
                    <a:alpha val="75000"/>
                  </a:srgbClr>
                </a:solidFill>
              </a:rPr>
              <a:pPr/>
              <a:t>22/12/2023</a:t>
            </a:fld>
            <a:endParaRPr lang="el-GR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srgbClr val="FFFFFF">
                    <a:alpha val="75000"/>
                  </a:srgbClr>
                </a:solidFill>
              </a:rPr>
              <a:t>Άννα Καρακατσούλη - Τ.Θ.Σ. / Μάθημα 1ο</a:t>
            </a:r>
            <a:endParaRPr lang="el-GR" dirty="0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BFEA-A0A6-470B-9C1A-C222B6B00C5D}" type="slidenum">
              <a:rPr lang="el-GR" smtClean="0">
                <a:solidFill>
                  <a:srgbClr val="FFFFFF">
                    <a:alpha val="20000"/>
                  </a:srgbClr>
                </a:solidFill>
              </a:rPr>
              <a:pPr/>
              <a:t>‹#›</a:t>
            </a:fld>
            <a:endParaRPr lang="el-GR">
              <a:solidFill>
                <a:srgbClr val="FFFFFF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9979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9C320-5C61-4415-9955-3C04E896D346}" type="datetime1">
              <a:rPr lang="el-GR" smtClean="0">
                <a:solidFill>
                  <a:srgbClr val="FFFFFF">
                    <a:alpha val="75000"/>
                  </a:srgbClr>
                </a:solidFill>
              </a:rPr>
              <a:pPr/>
              <a:t>22/12/2023</a:t>
            </a:fld>
            <a:endParaRPr lang="el-GR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srgbClr val="FFFFFF">
                    <a:alpha val="75000"/>
                  </a:srgbClr>
                </a:solidFill>
              </a:rPr>
              <a:t>Άννα Καρακατσούλη - Τ.Θ.Σ. / Μάθημα 1ο</a:t>
            </a:r>
            <a:endParaRPr lang="el-GR" dirty="0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BFEA-A0A6-470B-9C1A-C222B6B00C5D}" type="slidenum">
              <a:rPr lang="el-GR" smtClean="0">
                <a:solidFill>
                  <a:srgbClr val="FFFFFF">
                    <a:alpha val="20000"/>
                  </a:srgbClr>
                </a:solidFill>
              </a:rPr>
              <a:pPr/>
              <a:t>‹#›</a:t>
            </a:fld>
            <a:endParaRPr lang="el-GR">
              <a:solidFill>
                <a:srgbClr val="FFFFFF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1283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4FEBD-88B1-40B2-91AB-E4DB53B03002}" type="datetime1">
              <a:rPr lang="el-GR" smtClean="0">
                <a:solidFill>
                  <a:srgbClr val="FFFFFF">
                    <a:alpha val="75000"/>
                  </a:srgbClr>
                </a:solidFill>
              </a:rPr>
              <a:pPr/>
              <a:t>22/12/2023</a:t>
            </a:fld>
            <a:endParaRPr lang="el-GR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srgbClr val="FFFFFF">
                    <a:alpha val="75000"/>
                  </a:srgbClr>
                </a:solidFill>
              </a:rPr>
              <a:t>Άννα Καρακατσούλη - Τ.Θ.Σ. / Μάθημα 1ο</a:t>
            </a:r>
            <a:endParaRPr lang="el-GR" dirty="0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BFEA-A0A6-470B-9C1A-C222B6B00C5D}" type="slidenum">
              <a:rPr lang="el-GR" smtClean="0">
                <a:solidFill>
                  <a:srgbClr val="FFFFFF">
                    <a:alpha val="20000"/>
                  </a:srgbClr>
                </a:solidFill>
              </a:rPr>
              <a:pPr/>
              <a:t>‹#›</a:t>
            </a:fld>
            <a:endParaRPr lang="el-GR">
              <a:solidFill>
                <a:srgbClr val="FFFFFF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2244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DDB59-B6AA-4282-BDFB-2640DA70AA9E}" type="datetime1">
              <a:rPr lang="el-GR" smtClean="0">
                <a:solidFill>
                  <a:srgbClr val="FFFFFF">
                    <a:alpha val="75000"/>
                  </a:srgbClr>
                </a:solidFill>
              </a:rPr>
              <a:pPr/>
              <a:t>22/12/2023</a:t>
            </a:fld>
            <a:endParaRPr lang="el-GR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srgbClr val="FFFFFF">
                    <a:alpha val="75000"/>
                  </a:srgbClr>
                </a:solidFill>
              </a:rPr>
              <a:t>Άννα Καρακατσούλη - Τ.Θ.Σ. / Μάθημα 1ο</a:t>
            </a:r>
            <a:endParaRPr lang="el-GR" dirty="0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BFEA-A0A6-470B-9C1A-C222B6B00C5D}" type="slidenum">
              <a:rPr lang="el-GR" smtClean="0">
                <a:solidFill>
                  <a:srgbClr val="FFFFFF">
                    <a:alpha val="20000"/>
                  </a:srgbClr>
                </a:solidFill>
              </a:rPr>
              <a:pPr/>
              <a:t>‹#›</a:t>
            </a:fld>
            <a:endParaRPr lang="el-GR">
              <a:solidFill>
                <a:srgbClr val="FFFFFF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9588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020CB-5B12-4747-8D6A-CB00E01B8793}" type="datetime1">
              <a:rPr lang="el-GR" smtClean="0">
                <a:solidFill>
                  <a:srgbClr val="FFFFFF">
                    <a:alpha val="75000"/>
                  </a:srgbClr>
                </a:solidFill>
              </a:rPr>
              <a:pPr/>
              <a:t>22/12/2023</a:t>
            </a:fld>
            <a:endParaRPr lang="el-GR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srgbClr val="FFFFFF">
                    <a:alpha val="75000"/>
                  </a:srgbClr>
                </a:solidFill>
              </a:rPr>
              <a:t>Άννα Καρακατσούλη - Τ.Θ.Σ. / Μάθημα 1ο</a:t>
            </a:r>
            <a:endParaRPr lang="el-GR" dirty="0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BFEA-A0A6-470B-9C1A-C222B6B00C5D}" type="slidenum">
              <a:rPr lang="el-GR" smtClean="0">
                <a:solidFill>
                  <a:srgbClr val="FFFFFF">
                    <a:alpha val="20000"/>
                  </a:srgbClr>
                </a:solidFill>
              </a:rPr>
              <a:pPr/>
              <a:t>‹#›</a:t>
            </a:fld>
            <a:endParaRPr lang="el-GR">
              <a:solidFill>
                <a:srgbClr val="FFFFFF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5551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1D482-E00B-45C8-837E-70C2965D01BC}" type="datetime1">
              <a:rPr lang="el-GR" smtClean="0">
                <a:solidFill>
                  <a:srgbClr val="FFFFFF">
                    <a:alpha val="75000"/>
                  </a:srgbClr>
                </a:solidFill>
              </a:rPr>
              <a:pPr/>
              <a:t>22/12/2023</a:t>
            </a:fld>
            <a:endParaRPr lang="el-GR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srgbClr val="FFFFFF">
                    <a:alpha val="75000"/>
                  </a:srgbClr>
                </a:solidFill>
              </a:rPr>
              <a:t>Άννα Καρακατσούλη - Τ.Θ.Σ. / Μάθημα 1ο</a:t>
            </a:r>
            <a:endParaRPr lang="el-GR" dirty="0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BFEA-A0A6-470B-9C1A-C222B6B00C5D}" type="slidenum">
              <a:rPr lang="el-GR" smtClean="0">
                <a:solidFill>
                  <a:srgbClr val="FFFFFF">
                    <a:alpha val="20000"/>
                  </a:srgbClr>
                </a:solidFill>
              </a:rPr>
              <a:pPr/>
              <a:t>‹#›</a:t>
            </a:fld>
            <a:endParaRPr lang="el-GR">
              <a:solidFill>
                <a:srgbClr val="FFFFFF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527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DDB59-B6AA-4282-BDFB-2640DA70AA9E}" type="datetime1">
              <a:rPr lang="el-GR" smtClean="0">
                <a:solidFill>
                  <a:srgbClr val="FFFFFF">
                    <a:alpha val="75000"/>
                  </a:srgbClr>
                </a:solidFill>
              </a:rPr>
              <a:pPr/>
              <a:t>22/12/2023</a:t>
            </a:fld>
            <a:endParaRPr lang="el-GR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srgbClr val="FFFFFF">
                    <a:alpha val="75000"/>
                  </a:srgbClr>
                </a:solidFill>
              </a:rPr>
              <a:t>Άννα Καρακατσούλη - Τ.Θ.Σ. / Μάθημα 1ο</a:t>
            </a:r>
            <a:endParaRPr lang="el-GR" dirty="0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BFEA-A0A6-470B-9C1A-C222B6B00C5D}" type="slidenum">
              <a:rPr lang="el-GR" smtClean="0">
                <a:solidFill>
                  <a:srgbClr val="FFFFFF">
                    <a:alpha val="20000"/>
                  </a:srgbClr>
                </a:solidFill>
              </a:rPr>
              <a:pPr/>
              <a:t>‹#›</a:t>
            </a:fld>
            <a:endParaRPr lang="el-GR">
              <a:solidFill>
                <a:srgbClr val="FFFFFF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67700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EBAFA-9720-4E78-B8CF-612BA2D0E694}" type="datetime1">
              <a:rPr lang="el-GR" smtClean="0">
                <a:solidFill>
                  <a:srgbClr val="FFFFFF">
                    <a:alpha val="75000"/>
                  </a:srgbClr>
                </a:solidFill>
              </a:rPr>
              <a:pPr/>
              <a:t>22/12/2023</a:t>
            </a:fld>
            <a:endParaRPr lang="el-GR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srgbClr val="FFFFFF">
                    <a:alpha val="75000"/>
                  </a:srgbClr>
                </a:solidFill>
              </a:rPr>
              <a:t>Άννα Καρακατσούλη - Τ.Θ.Σ. / Μάθημα 1ο</a:t>
            </a:r>
            <a:endParaRPr lang="el-GR" dirty="0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BFEA-A0A6-470B-9C1A-C222B6B00C5D}" type="slidenum">
              <a:rPr lang="el-GR" smtClean="0">
                <a:solidFill>
                  <a:srgbClr val="FFFFFF">
                    <a:alpha val="20000"/>
                  </a:srgbClr>
                </a:solidFill>
              </a:rPr>
              <a:pPr/>
              <a:t>‹#›</a:t>
            </a:fld>
            <a:endParaRPr lang="el-GR">
              <a:solidFill>
                <a:srgbClr val="FFFFFF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1628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F22AF-CF8D-4BDB-B07C-28CFE821A527}" type="datetime1">
              <a:rPr lang="el-GR" smtClean="0">
                <a:solidFill>
                  <a:srgbClr val="FFFFFF">
                    <a:alpha val="75000"/>
                  </a:srgbClr>
                </a:solidFill>
              </a:rPr>
              <a:pPr/>
              <a:t>22/12/2023</a:t>
            </a:fld>
            <a:endParaRPr lang="el-GR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srgbClr val="FFFFFF">
                    <a:alpha val="75000"/>
                  </a:srgbClr>
                </a:solidFill>
              </a:rPr>
              <a:t>Άννα Καρακατσούλη - Τ.Θ.Σ. / Μάθημα 1ο</a:t>
            </a:r>
            <a:endParaRPr lang="el-GR" dirty="0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BFEA-A0A6-470B-9C1A-C222B6B00C5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806296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3D311-2730-4DCE-AD3B-52277046672D}" type="datetime1">
              <a:rPr lang="el-GR" smtClean="0">
                <a:solidFill>
                  <a:srgbClr val="FFFFFF">
                    <a:alpha val="75000"/>
                  </a:srgbClr>
                </a:solidFill>
              </a:rPr>
              <a:pPr/>
              <a:t>22/12/2023</a:t>
            </a:fld>
            <a:endParaRPr lang="el-GR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srgbClr val="FFFFFF">
                    <a:alpha val="75000"/>
                  </a:srgbClr>
                </a:solidFill>
              </a:rPr>
              <a:t>Άννα Καρακατσούλη - Τ.Θ.Σ. / Μάθημα 1ο</a:t>
            </a:r>
            <a:endParaRPr lang="el-GR" dirty="0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BFEA-A0A6-470B-9C1A-C222B6B00C5D}" type="slidenum">
              <a:rPr lang="el-GR" smtClean="0">
                <a:solidFill>
                  <a:srgbClr val="FFFFFF">
                    <a:alpha val="20000"/>
                  </a:srgbClr>
                </a:solidFill>
              </a:rPr>
              <a:pPr/>
              <a:t>‹#›</a:t>
            </a:fld>
            <a:endParaRPr lang="el-GR">
              <a:solidFill>
                <a:srgbClr val="FFFFFF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47323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6EE3B-012F-4673-AB8F-B8D8CC8D3685}" type="datetime1">
              <a:rPr lang="el-GR" smtClean="0">
                <a:solidFill>
                  <a:srgbClr val="FFFFFF">
                    <a:alpha val="75000"/>
                  </a:srgbClr>
                </a:solidFill>
              </a:rPr>
              <a:pPr/>
              <a:t>22/12/2023</a:t>
            </a:fld>
            <a:endParaRPr lang="el-GR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srgbClr val="FFFFFF">
                    <a:alpha val="75000"/>
                  </a:srgbClr>
                </a:solidFill>
              </a:rPr>
              <a:t>Άννα Καρακατσούλη - Τ.Θ.Σ. / Μάθημα 1ο</a:t>
            </a:r>
            <a:endParaRPr lang="el-GR" dirty="0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BFEA-A0A6-470B-9C1A-C222B6B00C5D}" type="slidenum">
              <a:rPr lang="el-GR" smtClean="0">
                <a:solidFill>
                  <a:srgbClr val="FFFFFF">
                    <a:alpha val="20000"/>
                  </a:srgbClr>
                </a:solidFill>
              </a:rPr>
              <a:pPr/>
              <a:t>‹#›</a:t>
            </a:fld>
            <a:endParaRPr lang="el-GR">
              <a:solidFill>
                <a:srgbClr val="FFFFFF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6636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509F5-21A5-45B8-B2C2-DEC281D680B2}" type="datetime1">
              <a:rPr lang="el-GR" smtClean="0">
                <a:solidFill>
                  <a:srgbClr val="FFFFFF">
                    <a:alpha val="75000"/>
                  </a:srgbClr>
                </a:solidFill>
              </a:rPr>
              <a:pPr/>
              <a:t>22/12/2023</a:t>
            </a:fld>
            <a:endParaRPr lang="el-GR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srgbClr val="FFFFFF">
                    <a:alpha val="75000"/>
                  </a:srgbClr>
                </a:solidFill>
              </a:rPr>
              <a:t>Άννα Καρακατσούλη - Τ.Θ.Σ. / Μάθημα 1ο</a:t>
            </a:r>
            <a:endParaRPr lang="el-GR" dirty="0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BFEA-A0A6-470B-9C1A-C222B6B00C5D}" type="slidenum">
              <a:rPr lang="el-GR" smtClean="0">
                <a:solidFill>
                  <a:srgbClr val="FFFFFF">
                    <a:alpha val="20000"/>
                  </a:srgbClr>
                </a:solidFill>
              </a:rPr>
              <a:pPr/>
              <a:t>‹#›</a:t>
            </a:fld>
            <a:endParaRPr lang="el-GR">
              <a:solidFill>
                <a:srgbClr val="FFFFFF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270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020CB-5B12-4747-8D6A-CB00E01B8793}" type="datetime1">
              <a:rPr lang="el-GR" smtClean="0">
                <a:solidFill>
                  <a:srgbClr val="FFFFFF">
                    <a:alpha val="75000"/>
                  </a:srgbClr>
                </a:solidFill>
              </a:rPr>
              <a:pPr/>
              <a:t>22/12/2023</a:t>
            </a:fld>
            <a:endParaRPr lang="el-GR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srgbClr val="FFFFFF">
                    <a:alpha val="75000"/>
                  </a:srgbClr>
                </a:solidFill>
              </a:rPr>
              <a:t>Άννα Καρακατσούλη - Τ.Θ.Σ. / Μάθημα 1ο</a:t>
            </a:r>
            <a:endParaRPr lang="el-GR" dirty="0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BFEA-A0A6-470B-9C1A-C222B6B00C5D}" type="slidenum">
              <a:rPr lang="el-GR" smtClean="0">
                <a:solidFill>
                  <a:srgbClr val="FFFFFF">
                    <a:alpha val="20000"/>
                  </a:srgbClr>
                </a:solidFill>
              </a:rPr>
              <a:pPr/>
              <a:t>‹#›</a:t>
            </a:fld>
            <a:endParaRPr lang="el-GR">
              <a:solidFill>
                <a:srgbClr val="FFFFFF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605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1D482-E00B-45C8-837E-70C2965D01BC}" type="datetime1">
              <a:rPr lang="el-GR" smtClean="0">
                <a:solidFill>
                  <a:srgbClr val="FFFFFF">
                    <a:alpha val="75000"/>
                  </a:srgbClr>
                </a:solidFill>
              </a:rPr>
              <a:pPr/>
              <a:t>22/12/2023</a:t>
            </a:fld>
            <a:endParaRPr lang="el-GR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srgbClr val="FFFFFF">
                    <a:alpha val="75000"/>
                  </a:srgbClr>
                </a:solidFill>
              </a:rPr>
              <a:t>Άννα Καρακατσούλη - Τ.Θ.Σ. / Μάθημα 1ο</a:t>
            </a:r>
            <a:endParaRPr lang="el-GR" dirty="0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BFEA-A0A6-470B-9C1A-C222B6B00C5D}" type="slidenum">
              <a:rPr lang="el-GR" smtClean="0">
                <a:solidFill>
                  <a:srgbClr val="FFFFFF">
                    <a:alpha val="20000"/>
                  </a:srgbClr>
                </a:solidFill>
              </a:rPr>
              <a:pPr/>
              <a:t>‹#›</a:t>
            </a:fld>
            <a:endParaRPr lang="el-GR">
              <a:solidFill>
                <a:srgbClr val="FFFFFF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26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EBAFA-9720-4E78-B8CF-612BA2D0E694}" type="datetime1">
              <a:rPr lang="el-GR" smtClean="0">
                <a:solidFill>
                  <a:srgbClr val="FFFFFF">
                    <a:alpha val="75000"/>
                  </a:srgbClr>
                </a:solidFill>
              </a:rPr>
              <a:pPr/>
              <a:t>22/12/2023</a:t>
            </a:fld>
            <a:endParaRPr lang="el-GR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srgbClr val="FFFFFF">
                    <a:alpha val="75000"/>
                  </a:srgbClr>
                </a:solidFill>
              </a:rPr>
              <a:t>Άννα Καρακατσούλη - Τ.Θ.Σ. / Μάθημα 1ο</a:t>
            </a:r>
            <a:endParaRPr lang="el-GR" dirty="0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BFEA-A0A6-470B-9C1A-C222B6B00C5D}" type="slidenum">
              <a:rPr lang="el-GR" smtClean="0">
                <a:solidFill>
                  <a:srgbClr val="FFFFFF">
                    <a:alpha val="20000"/>
                  </a:srgbClr>
                </a:solidFill>
              </a:rPr>
              <a:pPr/>
              <a:t>‹#›</a:t>
            </a:fld>
            <a:endParaRPr lang="el-GR">
              <a:solidFill>
                <a:srgbClr val="FFFFFF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26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F22AF-CF8D-4BDB-B07C-28CFE821A527}" type="datetime1">
              <a:rPr lang="el-GR" smtClean="0">
                <a:solidFill>
                  <a:srgbClr val="FFFFFF">
                    <a:alpha val="75000"/>
                  </a:srgbClr>
                </a:solidFill>
              </a:rPr>
              <a:pPr/>
              <a:t>22/12/2023</a:t>
            </a:fld>
            <a:endParaRPr lang="el-GR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srgbClr val="FFFFFF">
                    <a:alpha val="75000"/>
                  </a:srgbClr>
                </a:solidFill>
              </a:rPr>
              <a:t>Άννα Καρακατσούλη - Τ.Θ.Σ. / Μάθημα 1ο</a:t>
            </a:r>
            <a:endParaRPr lang="el-GR" dirty="0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BFEA-A0A6-470B-9C1A-C222B6B00C5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30702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3D311-2730-4DCE-AD3B-52277046672D}" type="datetime1">
              <a:rPr lang="el-GR" smtClean="0">
                <a:solidFill>
                  <a:srgbClr val="FFFFFF">
                    <a:alpha val="75000"/>
                  </a:srgbClr>
                </a:solidFill>
              </a:rPr>
              <a:pPr/>
              <a:t>22/12/2023</a:t>
            </a:fld>
            <a:endParaRPr lang="el-GR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srgbClr val="FFFFFF">
                    <a:alpha val="75000"/>
                  </a:srgbClr>
                </a:solidFill>
              </a:rPr>
              <a:t>Άννα Καρακατσούλη - Τ.Θ.Σ. / Μάθημα 1ο</a:t>
            </a:r>
            <a:endParaRPr lang="el-GR" dirty="0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BFEA-A0A6-470B-9C1A-C222B6B00C5D}" type="slidenum">
              <a:rPr lang="el-GR" smtClean="0">
                <a:solidFill>
                  <a:srgbClr val="FFFFFF">
                    <a:alpha val="20000"/>
                  </a:srgbClr>
                </a:solidFill>
              </a:rPr>
              <a:pPr/>
              <a:t>‹#›</a:t>
            </a:fld>
            <a:endParaRPr lang="el-GR">
              <a:solidFill>
                <a:srgbClr val="FFFFFF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534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7CF0A-5BF2-4B87-821E-92356793F032}" type="datetime1">
              <a:rPr lang="el-GR" smtClean="0"/>
              <a:pPr/>
              <a:t>22/12/2023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/>
              <a:t>Άννα Καρακατσούλη - Τ.Θ.Σ. / Μάθημα 1ο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D9BFEA-A0A6-470B-9C1A-C222B6B00C5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587598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7CF0A-5BF2-4B87-821E-92356793F032}" type="datetime1">
              <a:rPr lang="el-GR" smtClean="0"/>
              <a:pPr/>
              <a:t>22/12/2023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/>
              <a:t>Άννα Καρακατσούλη - Τ.Θ.Σ. / Μάθημα 1ο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D9BFEA-A0A6-470B-9C1A-C222B6B00C5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680367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7CF0A-5BF2-4B87-821E-92356793F032}" type="datetime1">
              <a:rPr lang="el-GR" smtClean="0">
                <a:solidFill>
                  <a:srgbClr val="FFFFFF">
                    <a:alpha val="75000"/>
                  </a:srgbClr>
                </a:solidFill>
              </a:rPr>
              <a:pPr/>
              <a:t>22/12/2023</a:t>
            </a:fld>
            <a:endParaRPr lang="el-GR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>
                <a:solidFill>
                  <a:srgbClr val="FFFFFF">
                    <a:alpha val="75000"/>
                  </a:srgbClr>
                </a:solidFill>
              </a:rPr>
              <a:t>Άννα Καρακατσούλη - Τ.Θ.Σ. / Μάθημα 1ο</a:t>
            </a:r>
            <a:endParaRPr lang="el-GR" dirty="0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D9BFEA-A0A6-470B-9C1A-C222B6B00C5D}" type="slidenum">
              <a:rPr lang="el-GR" smtClean="0">
                <a:solidFill>
                  <a:srgbClr val="FFFFFF">
                    <a:alpha val="20000"/>
                  </a:srgbClr>
                </a:solidFill>
              </a:rPr>
              <a:pPr/>
              <a:t>‹#›</a:t>
            </a:fld>
            <a:endParaRPr lang="el-GR">
              <a:solidFill>
                <a:srgbClr val="FFFFFF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3685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7CF0A-5BF2-4B87-821E-92356793F032}" type="datetime1">
              <a:rPr lang="el-GR" smtClean="0">
                <a:solidFill>
                  <a:srgbClr val="FFFFFF">
                    <a:alpha val="75000"/>
                  </a:srgbClr>
                </a:solidFill>
              </a:rPr>
              <a:pPr/>
              <a:t>22/12/2023</a:t>
            </a:fld>
            <a:endParaRPr lang="el-GR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>
                <a:solidFill>
                  <a:srgbClr val="FFFFFF">
                    <a:alpha val="75000"/>
                  </a:srgbClr>
                </a:solidFill>
              </a:rPr>
              <a:t>Άννα Καρακατσούλη - Τ.Θ.Σ. / Μάθημα 1ο</a:t>
            </a:r>
            <a:endParaRPr lang="el-GR" dirty="0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D9BFEA-A0A6-470B-9C1A-C222B6B00C5D}" type="slidenum">
              <a:rPr lang="el-GR" smtClean="0">
                <a:solidFill>
                  <a:srgbClr val="FFFFFF">
                    <a:alpha val="20000"/>
                  </a:srgbClr>
                </a:solidFill>
              </a:rPr>
              <a:pPr/>
              <a:t>‹#›</a:t>
            </a:fld>
            <a:endParaRPr lang="el-GR">
              <a:solidFill>
                <a:srgbClr val="FFFFFF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6467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5.xml"/><Relationship Id="rId5" Type="http://schemas.openxmlformats.org/officeDocument/2006/relationships/image" Target="../media/image6.png"/><Relationship Id="rId4" Type="http://schemas.openxmlformats.org/officeDocument/2006/relationships/hyperlink" Target="//upload.wikimedia.org/wikipedia/commons/e/eb/Clermont_etre_supreme_2.jp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6.xml"/><Relationship Id="rId5" Type="http://schemas.openxmlformats.org/officeDocument/2006/relationships/image" Target="../media/image7.png"/><Relationship Id="rId4" Type="http://schemas.openxmlformats.org/officeDocument/2006/relationships/hyperlink" Target="//upload.wikimedia.org/wikipedia/commons/6/65/Calendrier-republicain-debucourt2.jpg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7.xml"/><Relationship Id="rId5" Type="http://schemas.openxmlformats.org/officeDocument/2006/relationships/image" Target="../media/image8.png"/><Relationship Id="rId4" Type="http://schemas.openxmlformats.org/officeDocument/2006/relationships/hyperlink" Target="//upload.wikimedia.org/wikipedia/commons/2/21/Execution_robespierre,_saint_just....jpg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40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40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10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hyperlink" Target="http://www.lesfrancs.com/francais/5f1804fh.jpg" TargetMode="External"/><Relationship Id="rId7" Type="http://schemas.openxmlformats.org/officeDocument/2006/relationships/hyperlink" Target="http://www.lesfrancs.com/francais/5f1808rh.jpg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2.jpeg"/><Relationship Id="rId5" Type="http://schemas.openxmlformats.org/officeDocument/2006/relationships/hyperlink" Target="http://www.lesfrancs.com/francais/5f1808fh.jpg" TargetMode="External"/><Relationship Id="rId10" Type="http://schemas.openxmlformats.org/officeDocument/2006/relationships/image" Target="../media/image14.jpeg"/><Relationship Id="rId4" Type="http://schemas.openxmlformats.org/officeDocument/2006/relationships/image" Target="../media/image11.jpeg"/><Relationship Id="rId9" Type="http://schemas.openxmlformats.org/officeDocument/2006/relationships/hyperlink" Target="http://www.lesfrancs.com/francais/5f1804rh.jp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hyperlink" Target="//upload.wikimedia.org/wikipedia/commons/1/12/Robespierre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HM-E2H1ChJM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8">
            <a:extLst>
              <a:ext uri="{FF2B5EF4-FFF2-40B4-BE49-F238E27FC236}">
                <a16:creationId xmlns:a16="http://schemas.microsoft.com/office/drawing/2014/main" id="{9225B0D8-E56E-4ACC-A464-81F4062765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38" y="-478"/>
            <a:ext cx="7101525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8F5D1B28-3976-4367-807C-CAD629CDD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39" y="-478"/>
            <a:ext cx="6058539" cy="6858478"/>
          </a:xfrm>
          <a:custGeom>
            <a:avLst/>
            <a:gdLst>
              <a:gd name="connsiteX0" fmla="*/ 0 w 8078052"/>
              <a:gd name="connsiteY0" fmla="*/ 0 h 6858478"/>
              <a:gd name="connsiteX1" fmla="*/ 3829872 w 8078052"/>
              <a:gd name="connsiteY1" fmla="*/ 0 h 6858478"/>
              <a:gd name="connsiteX2" fmla="*/ 4896100 w 8078052"/>
              <a:gd name="connsiteY2" fmla="*/ 0 h 6858478"/>
              <a:gd name="connsiteX3" fmla="*/ 4901677 w 8078052"/>
              <a:gd name="connsiteY3" fmla="*/ 0 h 6858478"/>
              <a:gd name="connsiteX4" fmla="*/ 8078052 w 8078052"/>
              <a:gd name="connsiteY4" fmla="*/ 6858478 h 6858478"/>
              <a:gd name="connsiteX5" fmla="*/ 653497 w 8078052"/>
              <a:gd name="connsiteY5" fmla="*/ 6858478 h 6858478"/>
              <a:gd name="connsiteX6" fmla="*/ 653757 w 8078052"/>
              <a:gd name="connsiteY6" fmla="*/ 6857916 h 6858478"/>
              <a:gd name="connsiteX7" fmla="*/ 0 w 8078052"/>
              <a:gd name="connsiteY7" fmla="*/ 6857916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2" h="6858478">
                <a:moveTo>
                  <a:pt x="0" y="0"/>
                </a:moveTo>
                <a:lnTo>
                  <a:pt x="3829872" y="0"/>
                </a:lnTo>
                <a:lnTo>
                  <a:pt x="4896100" y="0"/>
                </a:lnTo>
                <a:lnTo>
                  <a:pt x="4901677" y="0"/>
                </a:lnTo>
                <a:lnTo>
                  <a:pt x="8078052" y="6858478"/>
                </a:lnTo>
                <a:lnTo>
                  <a:pt x="653497" y="6858478"/>
                </a:lnTo>
                <a:lnTo>
                  <a:pt x="653757" y="6857916"/>
                </a:lnTo>
                <a:lnTo>
                  <a:pt x="0" y="6857916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2600324"/>
            <a:ext cx="3793777" cy="3320973"/>
          </a:xfrm>
        </p:spPr>
        <p:txBody>
          <a:bodyPr anchor="t">
            <a:normAutofit/>
          </a:bodyPr>
          <a:lstStyle/>
          <a:p>
            <a:pPr algn="l"/>
            <a:r>
              <a:rPr lang="el-GR" sz="4700" b="1"/>
              <a:t>Ιστορία και Πολιτισμός της </a:t>
            </a:r>
            <a:br>
              <a:rPr lang="el-GR" sz="4700" b="1"/>
            </a:br>
            <a:r>
              <a:rPr lang="el-GR" sz="4700" b="1"/>
              <a:t>Νεώτερης Ευρώπης</a:t>
            </a:r>
            <a:br>
              <a:rPr lang="el-GR" sz="4700" b="1"/>
            </a:br>
            <a:r>
              <a:rPr lang="el-GR" sz="4700" b="1"/>
              <a:t>1492-1789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3504" y="1300450"/>
            <a:ext cx="3125532" cy="1155525"/>
          </a:xfrm>
          <a:prstGeom prst="rect">
            <a:avLst/>
          </a:prstGeom>
        </p:spPr>
        <p:txBody>
          <a:bodyPr rtlCol="0" anchor="b">
            <a:normAutofit/>
          </a:bodyPr>
          <a:lstStyle/>
          <a:p>
            <a:pPr>
              <a:spcAft>
                <a:spcPts val="600"/>
              </a:spcAft>
            </a:pPr>
            <a:r>
              <a:rPr lang="el-GR" sz="1700"/>
              <a:t>Άννα Καρακατσούλη</a:t>
            </a:r>
          </a:p>
          <a:p>
            <a:pPr>
              <a:spcAft>
                <a:spcPts val="600"/>
              </a:spcAft>
            </a:pPr>
            <a:r>
              <a:rPr lang="el-GR" sz="1700"/>
              <a:t>Μάθημα 10</a:t>
            </a:r>
            <a:r>
              <a:rPr lang="el-GR" sz="1700" baseline="30000"/>
              <a:t>ο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2450" y="6356350"/>
            <a:ext cx="3429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9D9BFEA-A0A6-470B-9C1A-C222B6B00C5D}" type="slidenum">
              <a:rPr lang="el-GR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</a:t>
            </a:fld>
            <a:endParaRPr lang="el-G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7385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A67B5B4-3A24-436E-B663-1B2EBFF8A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9144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3">
            <a:extLst>
              <a:ext uri="{FF2B5EF4-FFF2-40B4-BE49-F238E27FC236}">
                <a16:creationId xmlns:a16="http://schemas.microsoft.com/office/drawing/2014/main" id="{987FDF89-C993-41F4-A1B8-DBAFF1600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840065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1D7179B-FF7C-482F-B3D9-2BE9ED1139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7725" cy="6858000"/>
          </a:xfrm>
          <a:custGeom>
            <a:avLst/>
            <a:gdLst>
              <a:gd name="connsiteX0" fmla="*/ 0 w 6210300"/>
              <a:gd name="connsiteY0" fmla="*/ 0 h 6858000"/>
              <a:gd name="connsiteX1" fmla="*/ 2628900 w 6210300"/>
              <a:gd name="connsiteY1" fmla="*/ 0 h 6858000"/>
              <a:gd name="connsiteX2" fmla="*/ 3034146 w 6210300"/>
              <a:gd name="connsiteY2" fmla="*/ 0 h 6858000"/>
              <a:gd name="connsiteX3" fmla="*/ 6210300 w 6210300"/>
              <a:gd name="connsiteY3" fmla="*/ 6858000 h 6858000"/>
              <a:gd name="connsiteX4" fmla="*/ 2628900 w 6210300"/>
              <a:gd name="connsiteY4" fmla="*/ 6858000 h 6858000"/>
              <a:gd name="connsiteX5" fmla="*/ 0 w 62103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10300" h="6858000">
                <a:moveTo>
                  <a:pt x="0" y="0"/>
                </a:moveTo>
                <a:lnTo>
                  <a:pt x="2628900" y="0"/>
                </a:lnTo>
                <a:lnTo>
                  <a:pt x="3034146" y="0"/>
                </a:lnTo>
                <a:lnTo>
                  <a:pt x="6210300" y="6858000"/>
                </a:lnTo>
                <a:lnTo>
                  <a:pt x="26289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751" y="365125"/>
            <a:ext cx="2980250" cy="5811837"/>
          </a:xfrm>
        </p:spPr>
        <p:txBody>
          <a:bodyPr>
            <a:normAutofit/>
          </a:bodyPr>
          <a:lstStyle/>
          <a:p>
            <a:r>
              <a:rPr lang="el-GR" sz="4100">
                <a:solidFill>
                  <a:srgbClr val="FFFFFF"/>
                </a:solidFill>
              </a:rPr>
              <a:t>Πόλεμος και Τρομοκρατία</a:t>
            </a:r>
            <a:r>
              <a:rPr lang="en-US" sz="4100">
                <a:solidFill>
                  <a:srgbClr val="FFFFFF"/>
                </a:solidFill>
              </a:rPr>
              <a:t> (</a:t>
            </a:r>
            <a:r>
              <a:rPr lang="el-GR" sz="4100">
                <a:solidFill>
                  <a:srgbClr val="FFFFFF"/>
                </a:solidFill>
              </a:rPr>
              <a:t>5</a:t>
            </a:r>
            <a:r>
              <a:rPr lang="en-US" sz="4100">
                <a:solidFill>
                  <a:srgbClr val="FFFFFF"/>
                </a:solidFill>
              </a:rPr>
              <a:t>)</a:t>
            </a:r>
            <a:endParaRPr lang="el-GR" sz="4100">
              <a:solidFill>
                <a:srgbClr val="FFFF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017695" y="365125"/>
            <a:ext cx="4497653" cy="5811837"/>
          </a:xfrm>
        </p:spPr>
        <p:txBody>
          <a:bodyPr anchor="ctr">
            <a:normAutofit/>
          </a:bodyPr>
          <a:lstStyle/>
          <a:p>
            <a:r>
              <a:rPr lang="el-GR" sz="1700">
                <a:solidFill>
                  <a:srgbClr val="FFFFFF"/>
                </a:solidFill>
              </a:rPr>
              <a:t>23.2.1793, κήρυξη επιστράτευσης 300.000 ανδρών. Μεγάλες αντιδράσεις σε πληθυσμό</a:t>
            </a:r>
          </a:p>
          <a:p>
            <a:r>
              <a:rPr lang="el-GR" sz="1700">
                <a:solidFill>
                  <a:srgbClr val="FFFFFF"/>
                </a:solidFill>
              </a:rPr>
              <a:t>Μάρτιος 1793, αντεπαναστατικές εξεγέρσεις σε Βανδέα, Αλσατία, Ορλεάνη, Τουλούζη, Μπορντώ</a:t>
            </a:r>
          </a:p>
          <a:p>
            <a:r>
              <a:rPr lang="el-GR" sz="1700">
                <a:solidFill>
                  <a:srgbClr val="FFFFFF"/>
                </a:solidFill>
              </a:rPr>
              <a:t>Προέλαση γαλλικών στρατευμάτων σε Βέλγιο, Νίκαια, δεξιά όχθη Ρήνου</a:t>
            </a:r>
          </a:p>
          <a:p>
            <a:pPr lvl="1"/>
            <a:r>
              <a:rPr lang="el-GR" sz="1700">
                <a:solidFill>
                  <a:srgbClr val="FFFFFF"/>
                </a:solidFill>
              </a:rPr>
              <a:t>Μάρτιος 1793, ένωση Σαβοΐας, Νίκαιας και Ρηνανίας με Γαλλία</a:t>
            </a:r>
          </a:p>
          <a:p>
            <a:r>
              <a:rPr lang="el-GR" sz="1700">
                <a:solidFill>
                  <a:srgbClr val="FFFFFF"/>
                </a:solidFill>
              </a:rPr>
              <a:t>6.4.1793, σύσταση της </a:t>
            </a:r>
            <a:r>
              <a:rPr lang="en-US" sz="1700">
                <a:solidFill>
                  <a:srgbClr val="FFFFFF"/>
                </a:solidFill>
              </a:rPr>
              <a:t>Co</a:t>
            </a:r>
            <a:r>
              <a:rPr lang="fr-FR" sz="1700">
                <a:solidFill>
                  <a:srgbClr val="FFFFFF"/>
                </a:solidFill>
              </a:rPr>
              <a:t>mité de Salut Public</a:t>
            </a:r>
            <a:r>
              <a:rPr lang="el-GR" sz="1700">
                <a:solidFill>
                  <a:srgbClr val="FFFFFF"/>
                </a:solidFill>
              </a:rPr>
              <a:t> (9 μέλη).</a:t>
            </a:r>
            <a:r>
              <a:rPr lang="fr-FR" sz="1700">
                <a:solidFill>
                  <a:srgbClr val="FFFFFF"/>
                </a:solidFill>
              </a:rPr>
              <a:t> </a:t>
            </a:r>
            <a:r>
              <a:rPr lang="el-GR" sz="1700">
                <a:solidFill>
                  <a:srgbClr val="FFFFFF"/>
                </a:solidFill>
              </a:rPr>
              <a:t>Διάσπαση επαναστατών σε αντίπαλες ομάδες</a:t>
            </a:r>
          </a:p>
          <a:p>
            <a:pPr lvl="1"/>
            <a:endParaRPr lang="el-GR" sz="1700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F9D9BFEA-A0A6-470B-9C1A-C222B6B00C5D}" type="slidenum">
              <a:rPr lang="el-GR">
                <a:solidFill>
                  <a:srgbClr val="FFFFFF">
                    <a:alpha val="80000"/>
                  </a:srgbClr>
                </a:solidFill>
              </a:rPr>
              <a:pPr>
                <a:spcAft>
                  <a:spcPts val="600"/>
                </a:spcAft>
              </a:pPr>
              <a:t>10</a:t>
            </a:fld>
            <a:endParaRPr lang="el-GR">
              <a:solidFill>
                <a:srgbClr val="FFFFFF">
                  <a:alpha val="8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lumMod val="10000"/>
              </a:schemeClr>
            </a:gs>
            <a:gs pos="50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BFEA-A0A6-470B-9C1A-C222B6B00C5D}" type="slidenum">
              <a:rPr lang="el-GR" smtClean="0"/>
              <a:pPr/>
              <a:t>11</a:t>
            </a:fld>
            <a:endParaRPr lang="el-GR"/>
          </a:p>
        </p:txBody>
      </p:sp>
      <p:pic>
        <p:nvPicPr>
          <p:cNvPr id="1026" name="Picture 2" descr="http://les.guillotines.free.fr/carte/la%20france%20assiegee%20en%20179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2246"/>
            <a:ext cx="8064896" cy="67611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113134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170" y="856180"/>
            <a:ext cx="3420438" cy="1128068"/>
          </a:xfrm>
        </p:spPr>
        <p:txBody>
          <a:bodyPr anchor="ctr">
            <a:normAutofit/>
          </a:bodyPr>
          <a:lstStyle/>
          <a:p>
            <a:r>
              <a:rPr lang="el-GR" sz="3500"/>
              <a:t>Πόλεμος και Τρομοκρατία</a:t>
            </a:r>
            <a:r>
              <a:rPr lang="en-US" sz="3500"/>
              <a:t> (</a:t>
            </a:r>
            <a:r>
              <a:rPr lang="el-GR" sz="3500"/>
              <a:t>6</a:t>
            </a:r>
            <a:r>
              <a:rPr lang="en-US" sz="3500"/>
              <a:t>)</a:t>
            </a:r>
            <a:endParaRPr lang="el-GR" sz="350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266396" cy="673460"/>
            <a:chOff x="0" y="823811"/>
            <a:chExt cx="355196" cy="673460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98813" y="2090569"/>
            <a:ext cx="32232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43039" y="2330505"/>
            <a:ext cx="3419569" cy="397958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l-GR" sz="1400">
                <a:latin typeface="Calibri" panose="020F0502020204030204" pitchFamily="34" charset="0"/>
                <a:cs typeface="Calibri" panose="020F0502020204030204" pitchFamily="34" charset="0"/>
              </a:rPr>
              <a:t>Ιούνιος 1793, καταστολή εξεγέρσεων σε Λυών και Παρίσι (Γιρονδίνοι), επικράτηση των πιο ριζοσπαστικών στοιχείων (</a:t>
            </a:r>
            <a:r>
              <a:rPr lang="en-US" sz="1400">
                <a:latin typeface="Calibri" panose="020F0502020204030204" pitchFamily="34" charset="0"/>
                <a:cs typeface="Calibri" panose="020F0502020204030204" pitchFamily="34" charset="0"/>
              </a:rPr>
              <a:t>sans</a:t>
            </a:r>
            <a:r>
              <a:rPr lang="el-GR" sz="140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sz="1400">
                <a:latin typeface="Calibri" panose="020F0502020204030204" pitchFamily="34" charset="0"/>
                <a:cs typeface="Calibri" panose="020F0502020204030204" pitchFamily="34" charset="0"/>
              </a:rPr>
              <a:t>culottes)</a:t>
            </a:r>
            <a:r>
              <a:rPr lang="el-GR" sz="14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spcAft>
                <a:spcPts val="600"/>
              </a:spcAft>
            </a:pPr>
            <a:r>
              <a:rPr lang="el-GR" sz="1400">
                <a:latin typeface="Calibri" panose="020F0502020204030204" pitchFamily="34" charset="0"/>
                <a:cs typeface="Calibri" panose="020F0502020204030204" pitchFamily="34" charset="0"/>
              </a:rPr>
              <a:t>21.6.1793, καρατόμηση Λουδοβίκου ΙΣΤ΄</a:t>
            </a:r>
          </a:p>
          <a:p>
            <a:pPr>
              <a:spcAft>
                <a:spcPts val="600"/>
              </a:spcAft>
            </a:pPr>
            <a:r>
              <a:rPr lang="el-GR" sz="1400">
                <a:latin typeface="Calibri" panose="020F0502020204030204" pitchFamily="34" charset="0"/>
                <a:cs typeface="Calibri" panose="020F0502020204030204" pitchFamily="34" charset="0"/>
              </a:rPr>
              <a:t>24.6.1793, ψήφιση και αναστολή Συντάγματος έτους Ι, αυταρχική και συγκεντρωτική διακυβέρνηση</a:t>
            </a:r>
          </a:p>
          <a:p>
            <a:pPr>
              <a:spcAft>
                <a:spcPts val="600"/>
              </a:spcAft>
            </a:pPr>
            <a:r>
              <a:rPr lang="el-GR" sz="1400">
                <a:latin typeface="Calibri" panose="020F0502020204030204" pitchFamily="34" charset="0"/>
                <a:cs typeface="Calibri" panose="020F0502020204030204" pitchFamily="34" charset="0"/>
              </a:rPr>
              <a:t>13.7.1793, δολοφονία </a:t>
            </a:r>
            <a:r>
              <a:rPr lang="en-US" sz="1400">
                <a:latin typeface="Calibri" panose="020F0502020204030204" pitchFamily="34" charset="0"/>
                <a:cs typeface="Calibri" panose="020F0502020204030204" pitchFamily="34" charset="0"/>
              </a:rPr>
              <a:t>Jean-Paul Marat </a:t>
            </a:r>
            <a:r>
              <a:rPr lang="el-GR" sz="1400">
                <a:latin typeface="Calibri" panose="020F0502020204030204" pitchFamily="34" charset="0"/>
                <a:cs typeface="Calibri" panose="020F0502020204030204" pitchFamily="34" charset="0"/>
              </a:rPr>
              <a:t>(ηγέτη Ορεινών και εκδότη της εφημερίδας </a:t>
            </a:r>
            <a:r>
              <a:rPr lang="en-US" sz="1400" i="1">
                <a:latin typeface="Calibri" panose="020F0502020204030204" pitchFamily="34" charset="0"/>
                <a:cs typeface="Calibri" panose="020F0502020204030204" pitchFamily="34" charset="0"/>
              </a:rPr>
              <a:t>L’Ami du peuple</a:t>
            </a:r>
            <a:r>
              <a:rPr lang="en-US" sz="140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l-GR" sz="1400">
                <a:latin typeface="Calibri" panose="020F0502020204030204" pitchFamily="34" charset="0"/>
                <a:cs typeface="Calibri" panose="020F0502020204030204" pitchFamily="34" charset="0"/>
              </a:rPr>
              <a:t>από </a:t>
            </a:r>
            <a:r>
              <a:rPr lang="en-US" sz="1400">
                <a:latin typeface="Calibri" panose="020F0502020204030204" pitchFamily="34" charset="0"/>
                <a:cs typeface="Calibri" panose="020F0502020204030204" pitchFamily="34" charset="0"/>
              </a:rPr>
              <a:t>Charlotte Corday</a:t>
            </a:r>
            <a:r>
              <a:rPr lang="el-GR" sz="1400">
                <a:latin typeface="Calibri" panose="020F0502020204030204" pitchFamily="34" charset="0"/>
                <a:cs typeface="Calibri" panose="020F0502020204030204" pitchFamily="34" charset="0"/>
              </a:rPr>
              <a:t>. Ανακήρυξή του σε «Μάρτυρα του Έθνους» και ταφή του στο Πάνθεον</a:t>
            </a:r>
          </a:p>
          <a:p>
            <a:endParaRPr lang="el-GR" sz="1400"/>
          </a:p>
          <a:p>
            <a:endParaRPr lang="el-GR" sz="1400"/>
          </a:p>
          <a:p>
            <a:endParaRPr lang="el-GR" sz="140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23252" y="0"/>
            <a:ext cx="112074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64357" y="513853"/>
            <a:ext cx="4507025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Εικόνα 5" descr="Εικόνα που περιέχει κείμενο, σχεδίαση, έπιπλα, γραφιστική&#10;&#10;Περιγραφή που δημιουργήθηκε αυτόματα">
            <a:extLst>
              <a:ext uri="{FF2B5EF4-FFF2-40B4-BE49-F238E27FC236}">
                <a16:creationId xmlns:a16="http://schemas.microsoft.com/office/drawing/2014/main" id="{1F8987FE-6F0F-542F-3584-C5B977EF89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5309" r="7320" b="-2"/>
          <a:stretch/>
        </p:blipFill>
        <p:spPr>
          <a:xfrm>
            <a:off x="4483341" y="799352"/>
            <a:ext cx="4069057" cy="525929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38802" y="6492240"/>
            <a:ext cx="79178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9D9BFEA-A0A6-470B-9C1A-C222B6B00C5D}" type="slidenum">
              <a:rPr lang="el-GR"/>
              <a:pPr>
                <a:spcAft>
                  <a:spcPts val="600"/>
                </a:spcAft>
              </a:pPr>
              <a:t>12</a:t>
            </a:fld>
            <a:endParaRPr lang="el-GR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" y="0"/>
            <a:ext cx="914171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B97D490-7127-408B-874C-DAD83F7773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4253388" cy="6858000"/>
            <a:chOff x="0" y="0"/>
            <a:chExt cx="4709160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376EFB1-01CF-419F-ABF1-2AF02BBFCB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4709160" cy="6858000"/>
            </a:xfrm>
            <a:prstGeom prst="rect">
              <a:avLst/>
            </a:prstGeom>
            <a:solidFill>
              <a:schemeClr val="bg1">
                <a:alpha val="8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F9DEA15-78BD-4750-AA18-B9F28A6D5A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3284331" cy="6858000"/>
            </a:xfrm>
            <a:custGeom>
              <a:avLst/>
              <a:gdLst>
                <a:gd name="connsiteX0" fmla="*/ 0 w 4319042"/>
                <a:gd name="connsiteY0" fmla="*/ 0 h 6858000"/>
                <a:gd name="connsiteX1" fmla="*/ 1142888 w 4319042"/>
                <a:gd name="connsiteY1" fmla="*/ 0 h 6858000"/>
                <a:gd name="connsiteX2" fmla="*/ 4319042 w 4319042"/>
                <a:gd name="connsiteY2" fmla="*/ 6858000 h 6858000"/>
                <a:gd name="connsiteX3" fmla="*/ 0 w 431904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19042" h="6858000">
                  <a:moveTo>
                    <a:pt x="0" y="0"/>
                  </a:moveTo>
                  <a:lnTo>
                    <a:pt x="1142888" y="0"/>
                  </a:lnTo>
                  <a:lnTo>
                    <a:pt x="431904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3" y="640263"/>
            <a:ext cx="3096959" cy="5254510"/>
          </a:xfrm>
        </p:spPr>
        <p:txBody>
          <a:bodyPr>
            <a:normAutofit/>
          </a:bodyPr>
          <a:lstStyle/>
          <a:p>
            <a:r>
              <a:rPr lang="el-GR" sz="2500" dirty="0"/>
              <a:t>Πολιτική </a:t>
            </a:r>
            <a:r>
              <a:rPr lang="el-GR" sz="2500" dirty="0" err="1"/>
              <a:t>αποχριστιανοποίησης</a:t>
            </a:r>
            <a:endParaRPr lang="el-GR" sz="25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740306" y="640263"/>
            <a:ext cx="3875056" cy="5254510"/>
          </a:xfrm>
        </p:spPr>
        <p:txBody>
          <a:bodyPr anchor="ctr">
            <a:normAutofit/>
          </a:bodyPr>
          <a:lstStyle/>
          <a:p>
            <a:r>
              <a:rPr lang="el-GR" sz="1800" dirty="0">
                <a:solidFill>
                  <a:schemeClr val="bg1"/>
                </a:solidFill>
              </a:rPr>
              <a:t>Φθινόπωρο 1793, ανακήρυξη Λατρείας Υπέρτατου Όντος</a:t>
            </a:r>
          </a:p>
          <a:p>
            <a:r>
              <a:rPr lang="el-GR" sz="1800" dirty="0">
                <a:solidFill>
                  <a:schemeClr val="bg1"/>
                </a:solidFill>
              </a:rPr>
              <a:t>24.10.1793, εισαγωγή επαναστατικού ημερολογίου</a:t>
            </a:r>
          </a:p>
          <a:p>
            <a:pPr lvl="1"/>
            <a:r>
              <a:rPr lang="el-GR" sz="1800" dirty="0">
                <a:solidFill>
                  <a:schemeClr val="bg1"/>
                </a:solidFill>
              </a:rPr>
              <a:t>12 μήνες των 30 ημερών με 3 περιόδους 10 ημερών που αντικαθιστούν εβδομάδες και 5 ή 6 πρόσθετες ημέρες στο τέλος</a:t>
            </a:r>
          </a:p>
          <a:p>
            <a:pPr lvl="1"/>
            <a:r>
              <a:rPr lang="el-GR" sz="1800" dirty="0">
                <a:solidFill>
                  <a:schemeClr val="bg1"/>
                </a:solidFill>
              </a:rPr>
              <a:t>Νέες ονομασίες μηνών και ημερών, αντικατάσταση εορτών αγίων με ονόματα από τη φύση</a:t>
            </a:r>
          </a:p>
          <a:p>
            <a:r>
              <a:rPr lang="el-GR" sz="1800" dirty="0">
                <a:solidFill>
                  <a:schemeClr val="bg1"/>
                </a:solidFill>
              </a:rPr>
              <a:t>Κλείσιμο εκκλησιών, πυρές ιερών σκευών και αμφίων, απαγόρευση θρησκευτικών εορτών</a:t>
            </a:r>
          </a:p>
          <a:p>
            <a:r>
              <a:rPr lang="el-GR" sz="1800" dirty="0">
                <a:solidFill>
                  <a:schemeClr val="bg1"/>
                </a:solidFill>
              </a:rPr>
              <a:t>Βάπτιση με επαναστατικά ονόματα, λατρεία θεάς Λογικής και Μαρτύρων της Ελευθερίας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483096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9D9BFEA-A0A6-470B-9C1A-C222B6B00C5D}" type="slidenum">
              <a:rPr lang="el-GR" sz="1000">
                <a:solidFill>
                  <a:schemeClr val="bg1">
                    <a:alpha val="80000"/>
                  </a:schemeClr>
                </a:solidFill>
              </a:rPr>
              <a:pPr>
                <a:spcAft>
                  <a:spcPts val="600"/>
                </a:spcAft>
              </a:pPr>
              <a:t>13</a:t>
            </a:fld>
            <a:endParaRPr lang="el-GR" sz="1000" dirty="0">
              <a:solidFill>
                <a:schemeClr val="bg1">
                  <a:alpha val="80000"/>
                </a:scheme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lumMod val="10000"/>
              </a:schemeClr>
            </a:gs>
            <a:gs pos="50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BFEA-A0A6-470B-9C1A-C222B6B00C5D}" type="slidenum">
              <a:rPr lang="el-GR" smtClean="0"/>
              <a:pPr/>
              <a:t>14</a:t>
            </a:fld>
            <a:endParaRPr lang="el-GR"/>
          </a:p>
        </p:txBody>
      </p:sp>
      <p:pic>
        <p:nvPicPr>
          <p:cNvPr id="82946" name="Picture 2" descr="Fichier:Clermont etre supreme 2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620" y="548680"/>
            <a:ext cx="6732748" cy="54006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339752" y="6053226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/>
              <a:t>Καθεδρικός ναός </a:t>
            </a:r>
            <a:r>
              <a:rPr lang="en-US" sz="2000" dirty="0">
                <a:latin typeface="Calibri" panose="020F0502020204030204" pitchFamily="34" charset="0"/>
              </a:rPr>
              <a:t>Clermont- </a:t>
            </a:r>
            <a:r>
              <a:rPr lang="en-US" sz="2000" dirty="0" err="1">
                <a:latin typeface="Calibri" panose="020F0502020204030204" pitchFamily="34" charset="0"/>
              </a:rPr>
              <a:t>Ferrand</a:t>
            </a:r>
            <a:endParaRPr lang="el-GR" sz="2000" dirty="0">
              <a:latin typeface="Calibri" panose="020F0502020204030204" pitchFamily="34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lumMod val="10000"/>
              </a:schemeClr>
            </a:gs>
            <a:gs pos="50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BFEA-A0A6-470B-9C1A-C222B6B00C5D}" type="slidenum">
              <a:rPr lang="el-GR" smtClean="0"/>
              <a:pPr/>
              <a:t>15</a:t>
            </a:fld>
            <a:endParaRPr lang="el-GR"/>
          </a:p>
        </p:txBody>
      </p:sp>
      <p:pic>
        <p:nvPicPr>
          <p:cNvPr id="93186" name="Picture 2" descr="Fichier:Calendrier-republicain-debucourt2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88640"/>
            <a:ext cx="5328592" cy="6551547"/>
          </a:xfrm>
          <a:prstGeom prst="rect">
            <a:avLst/>
          </a:prstGeom>
          <a:noFill/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8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" y="0"/>
            <a:ext cx="914171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10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31870" cy="68580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Freeform: Shape 12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463248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3503" y="640263"/>
            <a:ext cx="2463248" cy="5254510"/>
          </a:xfrm>
        </p:spPr>
        <p:txBody>
          <a:bodyPr>
            <a:normAutofit/>
          </a:bodyPr>
          <a:lstStyle/>
          <a:p>
            <a:r>
              <a:rPr lang="el-GR" sz="3100"/>
              <a:t>Επαναστατικό ημερολόγιο (1792-1806)</a:t>
            </a:r>
          </a:p>
        </p:txBody>
      </p:sp>
      <p:sp>
        <p:nvSpPr>
          <p:cNvPr id="26" name="Content Placeholder 3"/>
          <p:cNvSpPr>
            <a:spLocks noGrp="1"/>
          </p:cNvSpPr>
          <p:nvPr>
            <p:ph idx="1"/>
          </p:nvPr>
        </p:nvSpPr>
        <p:spPr>
          <a:xfrm>
            <a:off x="4018788" y="640263"/>
            <a:ext cx="4521708" cy="5254510"/>
          </a:xfrm>
        </p:spPr>
        <p:txBody>
          <a:bodyPr anchor="ctr">
            <a:normAutofit lnSpcReduction="10000"/>
          </a:bodyPr>
          <a:lstStyle/>
          <a:p>
            <a:r>
              <a:rPr lang="el-GR" sz="1200" dirty="0">
                <a:solidFill>
                  <a:schemeClr val="bg1"/>
                </a:solidFill>
              </a:rPr>
              <a:t>Φθινόπωρο </a:t>
            </a:r>
            <a:r>
              <a:rPr lang="fr-FR" sz="1200" dirty="0">
                <a:solidFill>
                  <a:schemeClr val="bg1"/>
                </a:solidFill>
              </a:rPr>
              <a:t>(</a:t>
            </a:r>
            <a:r>
              <a:rPr lang="el-GR" sz="1200" dirty="0">
                <a:solidFill>
                  <a:schemeClr val="bg1"/>
                </a:solidFill>
              </a:rPr>
              <a:t>-</a:t>
            </a:r>
            <a:r>
              <a:rPr lang="fr-FR" sz="1200" i="1" dirty="0">
                <a:solidFill>
                  <a:schemeClr val="bg1"/>
                </a:solidFill>
              </a:rPr>
              <a:t>aire</a:t>
            </a:r>
            <a:r>
              <a:rPr lang="fr-FR" sz="1200" dirty="0">
                <a:solidFill>
                  <a:schemeClr val="bg1"/>
                </a:solidFill>
              </a:rPr>
              <a:t>)</a:t>
            </a:r>
          </a:p>
          <a:p>
            <a:pPr lvl="1"/>
            <a:r>
              <a:rPr lang="fr-FR" sz="1200" dirty="0">
                <a:solidFill>
                  <a:schemeClr val="bg1"/>
                </a:solidFill>
                <a:latin typeface="Calibri" panose="020F0502020204030204" pitchFamily="34" charset="0"/>
              </a:rPr>
              <a:t>Vendémiaire (22 </a:t>
            </a:r>
            <a:r>
              <a:rPr lang="el-GR" sz="1200" dirty="0">
                <a:solidFill>
                  <a:schemeClr val="bg1"/>
                </a:solidFill>
                <a:latin typeface="Calibri" panose="020F0502020204030204" pitchFamily="34" charset="0"/>
              </a:rPr>
              <a:t>Σεπτεμβρίου </a:t>
            </a:r>
            <a:r>
              <a:rPr lang="fr-FR" sz="1200" dirty="0">
                <a:solidFill>
                  <a:schemeClr val="bg1"/>
                </a:solidFill>
                <a:latin typeface="Calibri" panose="020F0502020204030204" pitchFamily="34" charset="0"/>
              </a:rPr>
              <a:t>~ 21 </a:t>
            </a:r>
            <a:r>
              <a:rPr lang="el-GR" sz="1200" dirty="0">
                <a:solidFill>
                  <a:schemeClr val="bg1"/>
                </a:solidFill>
                <a:latin typeface="Calibri" panose="020F0502020204030204" pitchFamily="34" charset="0"/>
              </a:rPr>
              <a:t>Οκτωβρίου</a:t>
            </a:r>
            <a:r>
              <a:rPr lang="fr-FR" sz="1200" dirty="0">
                <a:solidFill>
                  <a:schemeClr val="bg1"/>
                </a:solidFill>
                <a:latin typeface="Calibri" panose="020F0502020204030204" pitchFamily="34" charset="0"/>
              </a:rPr>
              <a:t>) - Période des vendanges</a:t>
            </a:r>
          </a:p>
          <a:p>
            <a:pPr lvl="1"/>
            <a:r>
              <a:rPr lang="fr-FR" sz="1200" dirty="0">
                <a:solidFill>
                  <a:schemeClr val="bg1"/>
                </a:solidFill>
                <a:latin typeface="Calibri" panose="020F0502020204030204" pitchFamily="34" charset="0"/>
              </a:rPr>
              <a:t>Brumaire (22 </a:t>
            </a:r>
            <a:r>
              <a:rPr lang="el-GR" sz="1200" dirty="0">
                <a:solidFill>
                  <a:schemeClr val="bg1"/>
                </a:solidFill>
                <a:latin typeface="Calibri" panose="020F0502020204030204" pitchFamily="34" charset="0"/>
              </a:rPr>
              <a:t>Οκτωβρίου </a:t>
            </a:r>
            <a:r>
              <a:rPr lang="fr-FR" sz="1200" dirty="0">
                <a:solidFill>
                  <a:schemeClr val="bg1"/>
                </a:solidFill>
                <a:latin typeface="Calibri" panose="020F0502020204030204" pitchFamily="34" charset="0"/>
              </a:rPr>
              <a:t>~ 20 </a:t>
            </a:r>
            <a:r>
              <a:rPr lang="el-GR" sz="1200" dirty="0">
                <a:solidFill>
                  <a:schemeClr val="bg1"/>
                </a:solidFill>
                <a:latin typeface="Calibri" panose="020F0502020204030204" pitchFamily="34" charset="0"/>
              </a:rPr>
              <a:t>Νοεμβρίου</a:t>
            </a:r>
            <a:r>
              <a:rPr lang="fr-FR" sz="1200" dirty="0">
                <a:solidFill>
                  <a:schemeClr val="bg1"/>
                </a:solidFill>
                <a:latin typeface="Calibri" panose="020F0502020204030204" pitchFamily="34" charset="0"/>
              </a:rPr>
              <a:t>) - Période des brumes</a:t>
            </a:r>
          </a:p>
          <a:p>
            <a:pPr lvl="1"/>
            <a:r>
              <a:rPr lang="fr-FR" sz="1200" dirty="0">
                <a:solidFill>
                  <a:schemeClr val="bg1"/>
                </a:solidFill>
                <a:latin typeface="Calibri" panose="020F0502020204030204" pitchFamily="34" charset="0"/>
              </a:rPr>
              <a:t>Frimaire (21 </a:t>
            </a:r>
            <a:r>
              <a:rPr lang="el-GR" sz="1200" dirty="0">
                <a:solidFill>
                  <a:schemeClr val="bg1"/>
                </a:solidFill>
                <a:latin typeface="Calibri" panose="020F0502020204030204" pitchFamily="34" charset="0"/>
              </a:rPr>
              <a:t>Νοεμβρίου </a:t>
            </a:r>
            <a:r>
              <a:rPr lang="fr-FR" sz="1200" dirty="0">
                <a:solidFill>
                  <a:schemeClr val="bg1"/>
                </a:solidFill>
                <a:latin typeface="Calibri" panose="020F0502020204030204" pitchFamily="34" charset="0"/>
              </a:rPr>
              <a:t>~ 20 </a:t>
            </a:r>
            <a:r>
              <a:rPr lang="el-GR" sz="1200" dirty="0">
                <a:solidFill>
                  <a:schemeClr val="bg1"/>
                </a:solidFill>
                <a:latin typeface="Calibri" panose="020F0502020204030204" pitchFamily="34" charset="0"/>
              </a:rPr>
              <a:t>Δεκεμβρίου</a:t>
            </a:r>
            <a:r>
              <a:rPr lang="fr-FR" sz="1200" dirty="0">
                <a:solidFill>
                  <a:schemeClr val="bg1"/>
                </a:solidFill>
                <a:latin typeface="Calibri" panose="020F0502020204030204" pitchFamily="34" charset="0"/>
              </a:rPr>
              <a:t>) - Période des froids (frimas)</a:t>
            </a:r>
          </a:p>
          <a:p>
            <a:r>
              <a:rPr lang="el-GR" sz="1200" dirty="0">
                <a:solidFill>
                  <a:schemeClr val="bg1"/>
                </a:solidFill>
              </a:rPr>
              <a:t>Χειμώνας </a:t>
            </a:r>
            <a:r>
              <a:rPr lang="fr-FR" sz="1200" dirty="0">
                <a:solidFill>
                  <a:schemeClr val="bg1"/>
                </a:solidFill>
              </a:rPr>
              <a:t>(</a:t>
            </a:r>
            <a:r>
              <a:rPr lang="el-GR" sz="1200" dirty="0">
                <a:solidFill>
                  <a:schemeClr val="bg1"/>
                </a:solidFill>
              </a:rPr>
              <a:t>–</a:t>
            </a:r>
            <a:r>
              <a:rPr lang="fr-FR" sz="1200" dirty="0" err="1">
                <a:solidFill>
                  <a:schemeClr val="bg1"/>
                </a:solidFill>
              </a:rPr>
              <a:t>ôse</a:t>
            </a:r>
            <a:r>
              <a:rPr lang="fr-FR" sz="1200" dirty="0">
                <a:solidFill>
                  <a:schemeClr val="bg1"/>
                </a:solidFill>
              </a:rPr>
              <a:t>)</a:t>
            </a:r>
          </a:p>
          <a:p>
            <a:pPr lvl="1"/>
            <a:r>
              <a:rPr lang="fr-FR" sz="1200" dirty="0">
                <a:solidFill>
                  <a:schemeClr val="bg1"/>
                </a:solidFill>
                <a:latin typeface="Calibri" panose="020F0502020204030204" pitchFamily="34" charset="0"/>
              </a:rPr>
              <a:t>Nivôse (21 </a:t>
            </a:r>
            <a:r>
              <a:rPr lang="el-GR" sz="1200" dirty="0">
                <a:solidFill>
                  <a:schemeClr val="bg1"/>
                </a:solidFill>
                <a:latin typeface="Calibri" panose="020F0502020204030204" pitchFamily="34" charset="0"/>
              </a:rPr>
              <a:t>Δεκεμβρίου </a:t>
            </a:r>
            <a:r>
              <a:rPr lang="fr-FR" sz="1200" dirty="0">
                <a:solidFill>
                  <a:schemeClr val="bg1"/>
                </a:solidFill>
                <a:latin typeface="Calibri" panose="020F0502020204030204" pitchFamily="34" charset="0"/>
              </a:rPr>
              <a:t>~ 19 </a:t>
            </a:r>
            <a:r>
              <a:rPr lang="el-GR" sz="1200" dirty="0">
                <a:solidFill>
                  <a:schemeClr val="bg1"/>
                </a:solidFill>
                <a:latin typeface="Calibri" panose="020F0502020204030204" pitchFamily="34" charset="0"/>
              </a:rPr>
              <a:t>Ιανουαρίου</a:t>
            </a:r>
            <a:r>
              <a:rPr lang="fr-FR" sz="1200" dirty="0">
                <a:solidFill>
                  <a:schemeClr val="bg1"/>
                </a:solidFill>
                <a:latin typeface="Calibri" panose="020F0502020204030204" pitchFamily="34" charset="0"/>
              </a:rPr>
              <a:t>) - Période de la neige</a:t>
            </a:r>
          </a:p>
          <a:p>
            <a:pPr lvl="1"/>
            <a:r>
              <a:rPr lang="fr-FR" sz="1200" dirty="0">
                <a:solidFill>
                  <a:schemeClr val="bg1"/>
                </a:solidFill>
                <a:latin typeface="Calibri" panose="020F0502020204030204" pitchFamily="34" charset="0"/>
              </a:rPr>
              <a:t>Pluviôse (20 </a:t>
            </a:r>
            <a:r>
              <a:rPr lang="el-GR" sz="1200" dirty="0">
                <a:solidFill>
                  <a:schemeClr val="bg1"/>
                </a:solidFill>
                <a:latin typeface="Calibri" panose="020F0502020204030204" pitchFamily="34" charset="0"/>
              </a:rPr>
              <a:t>Ιανουαρίου </a:t>
            </a:r>
            <a:r>
              <a:rPr lang="fr-FR" sz="1200" dirty="0">
                <a:solidFill>
                  <a:schemeClr val="bg1"/>
                </a:solidFill>
                <a:latin typeface="Calibri" panose="020F0502020204030204" pitchFamily="34" charset="0"/>
              </a:rPr>
              <a:t>~ 18 </a:t>
            </a:r>
            <a:r>
              <a:rPr lang="el-GR" sz="1200" dirty="0">
                <a:solidFill>
                  <a:schemeClr val="bg1"/>
                </a:solidFill>
                <a:latin typeface="Calibri" panose="020F0502020204030204" pitchFamily="34" charset="0"/>
              </a:rPr>
              <a:t>Φεβρουαρίου</a:t>
            </a:r>
            <a:r>
              <a:rPr lang="fr-FR" sz="1200" dirty="0">
                <a:solidFill>
                  <a:schemeClr val="bg1"/>
                </a:solidFill>
                <a:latin typeface="Calibri" panose="020F0502020204030204" pitchFamily="34" charset="0"/>
              </a:rPr>
              <a:t>) - Période des pluies</a:t>
            </a:r>
          </a:p>
          <a:p>
            <a:pPr lvl="1"/>
            <a:r>
              <a:rPr lang="fr-FR" sz="1200" dirty="0">
                <a:solidFill>
                  <a:schemeClr val="bg1"/>
                </a:solidFill>
                <a:latin typeface="Calibri" panose="020F0502020204030204" pitchFamily="34" charset="0"/>
              </a:rPr>
              <a:t>Ventôse (19 </a:t>
            </a:r>
            <a:r>
              <a:rPr lang="el-GR" sz="1200" dirty="0">
                <a:solidFill>
                  <a:schemeClr val="bg1"/>
                </a:solidFill>
                <a:latin typeface="Calibri" panose="020F0502020204030204" pitchFamily="34" charset="0"/>
              </a:rPr>
              <a:t>Φεβρουαρίου </a:t>
            </a:r>
            <a:r>
              <a:rPr lang="fr-FR" sz="1200" dirty="0">
                <a:solidFill>
                  <a:schemeClr val="bg1"/>
                </a:solidFill>
                <a:latin typeface="Calibri" panose="020F0502020204030204" pitchFamily="34" charset="0"/>
              </a:rPr>
              <a:t>~ 20 </a:t>
            </a:r>
            <a:r>
              <a:rPr lang="el-GR" sz="1200" dirty="0">
                <a:solidFill>
                  <a:schemeClr val="bg1"/>
                </a:solidFill>
                <a:latin typeface="Calibri" panose="020F0502020204030204" pitchFamily="34" charset="0"/>
              </a:rPr>
              <a:t>Μαρτίου</a:t>
            </a:r>
            <a:r>
              <a:rPr lang="fr-FR" sz="1200" dirty="0">
                <a:solidFill>
                  <a:schemeClr val="bg1"/>
                </a:solidFill>
                <a:latin typeface="Calibri" panose="020F0502020204030204" pitchFamily="34" charset="0"/>
              </a:rPr>
              <a:t>) - Période des vents</a:t>
            </a:r>
          </a:p>
          <a:p>
            <a:r>
              <a:rPr lang="el-GR" sz="1200" dirty="0">
                <a:solidFill>
                  <a:schemeClr val="bg1"/>
                </a:solidFill>
              </a:rPr>
              <a:t>Άνοιξη </a:t>
            </a:r>
            <a:r>
              <a:rPr lang="fr-FR" sz="1200" dirty="0">
                <a:solidFill>
                  <a:schemeClr val="bg1"/>
                </a:solidFill>
              </a:rPr>
              <a:t>(</a:t>
            </a:r>
            <a:r>
              <a:rPr lang="el-GR" sz="1200" dirty="0">
                <a:solidFill>
                  <a:schemeClr val="bg1"/>
                </a:solidFill>
              </a:rPr>
              <a:t>-</a:t>
            </a:r>
            <a:r>
              <a:rPr lang="fr-FR" sz="1200" dirty="0">
                <a:solidFill>
                  <a:schemeClr val="bg1"/>
                </a:solidFill>
              </a:rPr>
              <a:t>al)</a:t>
            </a:r>
          </a:p>
          <a:p>
            <a:pPr lvl="1"/>
            <a:r>
              <a:rPr lang="fr-FR" sz="1200" dirty="0">
                <a:solidFill>
                  <a:schemeClr val="bg1"/>
                </a:solidFill>
                <a:latin typeface="Calibri" panose="020F0502020204030204" pitchFamily="34" charset="0"/>
              </a:rPr>
              <a:t>Germinal (21 </a:t>
            </a:r>
            <a:r>
              <a:rPr lang="el-GR" sz="1200" dirty="0">
                <a:solidFill>
                  <a:schemeClr val="bg1"/>
                </a:solidFill>
                <a:latin typeface="Calibri" panose="020F0502020204030204" pitchFamily="34" charset="0"/>
              </a:rPr>
              <a:t>Μαρτίου </a:t>
            </a:r>
            <a:r>
              <a:rPr lang="fr-FR" sz="1200" dirty="0">
                <a:solidFill>
                  <a:schemeClr val="bg1"/>
                </a:solidFill>
                <a:latin typeface="Calibri" panose="020F0502020204030204" pitchFamily="34" charset="0"/>
              </a:rPr>
              <a:t>~ 19 </a:t>
            </a:r>
            <a:r>
              <a:rPr lang="el-GR" sz="1200" dirty="0">
                <a:solidFill>
                  <a:schemeClr val="bg1"/>
                </a:solidFill>
                <a:latin typeface="Calibri" panose="020F0502020204030204" pitchFamily="34" charset="0"/>
              </a:rPr>
              <a:t>Απριλίου</a:t>
            </a:r>
            <a:r>
              <a:rPr lang="fr-FR" sz="1200" dirty="0">
                <a:solidFill>
                  <a:schemeClr val="bg1"/>
                </a:solidFill>
                <a:latin typeface="Calibri" panose="020F0502020204030204" pitchFamily="34" charset="0"/>
              </a:rPr>
              <a:t>) - Période de la germination</a:t>
            </a:r>
          </a:p>
          <a:p>
            <a:pPr lvl="1"/>
            <a:r>
              <a:rPr lang="fr-FR" sz="1200" dirty="0">
                <a:solidFill>
                  <a:schemeClr val="bg1"/>
                </a:solidFill>
                <a:latin typeface="Calibri" panose="020F0502020204030204" pitchFamily="34" charset="0"/>
              </a:rPr>
              <a:t>Floréal (20 </a:t>
            </a:r>
            <a:r>
              <a:rPr lang="el-GR" sz="1200" dirty="0">
                <a:solidFill>
                  <a:schemeClr val="bg1"/>
                </a:solidFill>
                <a:latin typeface="Calibri" panose="020F0502020204030204" pitchFamily="34" charset="0"/>
              </a:rPr>
              <a:t>Απριλίου </a:t>
            </a:r>
            <a:r>
              <a:rPr lang="fr-FR" sz="1200" dirty="0">
                <a:solidFill>
                  <a:schemeClr val="bg1"/>
                </a:solidFill>
                <a:latin typeface="Calibri" panose="020F0502020204030204" pitchFamily="34" charset="0"/>
              </a:rPr>
              <a:t>~ 19 </a:t>
            </a:r>
            <a:r>
              <a:rPr lang="el-GR" sz="1200" dirty="0">
                <a:solidFill>
                  <a:schemeClr val="bg1"/>
                </a:solidFill>
                <a:latin typeface="Calibri" panose="020F0502020204030204" pitchFamily="34" charset="0"/>
              </a:rPr>
              <a:t>Μαΐου</a:t>
            </a:r>
            <a:r>
              <a:rPr lang="fr-FR" sz="1200" dirty="0">
                <a:solidFill>
                  <a:schemeClr val="bg1"/>
                </a:solidFill>
                <a:latin typeface="Calibri" panose="020F0502020204030204" pitchFamily="34" charset="0"/>
              </a:rPr>
              <a:t>) - Période de l'épanouissement des fleurs</a:t>
            </a:r>
          </a:p>
          <a:p>
            <a:pPr lvl="1"/>
            <a:r>
              <a:rPr lang="fr-FR" sz="1200" dirty="0">
                <a:solidFill>
                  <a:schemeClr val="bg1"/>
                </a:solidFill>
                <a:latin typeface="Calibri" panose="020F0502020204030204" pitchFamily="34" charset="0"/>
              </a:rPr>
              <a:t>Prairial (20 </a:t>
            </a:r>
            <a:r>
              <a:rPr lang="el-GR" sz="1200" dirty="0">
                <a:solidFill>
                  <a:schemeClr val="bg1"/>
                </a:solidFill>
                <a:latin typeface="Calibri" panose="020F0502020204030204" pitchFamily="34" charset="0"/>
              </a:rPr>
              <a:t>Μαΐου </a:t>
            </a:r>
            <a:r>
              <a:rPr lang="fr-FR" sz="1200" dirty="0">
                <a:solidFill>
                  <a:schemeClr val="bg1"/>
                </a:solidFill>
                <a:latin typeface="Calibri" panose="020F0502020204030204" pitchFamily="34" charset="0"/>
              </a:rPr>
              <a:t>~ 18 </a:t>
            </a:r>
            <a:r>
              <a:rPr lang="el-GR" sz="1200" dirty="0">
                <a:solidFill>
                  <a:schemeClr val="bg1"/>
                </a:solidFill>
                <a:latin typeface="Calibri" panose="020F0502020204030204" pitchFamily="34" charset="0"/>
              </a:rPr>
              <a:t>Ιουνίου</a:t>
            </a:r>
            <a:r>
              <a:rPr lang="fr-FR" sz="1200" dirty="0">
                <a:solidFill>
                  <a:schemeClr val="bg1"/>
                </a:solidFill>
                <a:latin typeface="Calibri" panose="020F0502020204030204" pitchFamily="34" charset="0"/>
              </a:rPr>
              <a:t>) - Période des récoltes des prairies</a:t>
            </a:r>
          </a:p>
          <a:p>
            <a:r>
              <a:rPr lang="el-GR" sz="1200" dirty="0">
                <a:solidFill>
                  <a:schemeClr val="bg1"/>
                </a:solidFill>
              </a:rPr>
              <a:t>Καλοκαίρι </a:t>
            </a:r>
            <a:r>
              <a:rPr lang="fr-FR" sz="1200" dirty="0">
                <a:solidFill>
                  <a:schemeClr val="bg1"/>
                </a:solidFill>
              </a:rPr>
              <a:t>(</a:t>
            </a:r>
            <a:r>
              <a:rPr lang="el-GR" sz="1200" dirty="0">
                <a:solidFill>
                  <a:schemeClr val="bg1"/>
                </a:solidFill>
              </a:rPr>
              <a:t>-</a:t>
            </a:r>
            <a:r>
              <a:rPr lang="fr-FR" sz="1200" dirty="0" err="1">
                <a:solidFill>
                  <a:schemeClr val="bg1"/>
                </a:solidFill>
              </a:rPr>
              <a:t>idor</a:t>
            </a:r>
            <a:r>
              <a:rPr lang="fr-FR" sz="1200" dirty="0">
                <a:solidFill>
                  <a:schemeClr val="bg1"/>
                </a:solidFill>
              </a:rPr>
              <a:t>)</a:t>
            </a:r>
          </a:p>
          <a:p>
            <a:pPr lvl="1"/>
            <a:r>
              <a:rPr lang="fr-FR" sz="1200" dirty="0">
                <a:solidFill>
                  <a:schemeClr val="bg1"/>
                </a:solidFill>
                <a:latin typeface="Calibri" panose="020F0502020204030204" pitchFamily="34" charset="0"/>
              </a:rPr>
              <a:t>Messidor (19 </a:t>
            </a:r>
            <a:r>
              <a:rPr lang="el-GR" sz="1200" dirty="0">
                <a:solidFill>
                  <a:schemeClr val="bg1"/>
                </a:solidFill>
                <a:latin typeface="Calibri" panose="020F0502020204030204" pitchFamily="34" charset="0"/>
              </a:rPr>
              <a:t>Ιουνίου</a:t>
            </a:r>
            <a:r>
              <a:rPr lang="fr-FR" sz="1200" dirty="0">
                <a:solidFill>
                  <a:schemeClr val="bg1"/>
                </a:solidFill>
                <a:latin typeface="Calibri" panose="020F0502020204030204" pitchFamily="34" charset="0"/>
              </a:rPr>
              <a:t>~ 18 </a:t>
            </a:r>
            <a:r>
              <a:rPr lang="el-GR" sz="1200" dirty="0">
                <a:solidFill>
                  <a:schemeClr val="bg1"/>
                </a:solidFill>
                <a:latin typeface="Calibri" panose="020F0502020204030204" pitchFamily="34" charset="0"/>
              </a:rPr>
              <a:t>Ιουλίου</a:t>
            </a:r>
            <a:r>
              <a:rPr lang="fr-FR" sz="1200" dirty="0">
                <a:solidFill>
                  <a:schemeClr val="bg1"/>
                </a:solidFill>
                <a:latin typeface="Calibri" panose="020F0502020204030204" pitchFamily="34" charset="0"/>
              </a:rPr>
              <a:t>) - Période des moissons</a:t>
            </a:r>
          </a:p>
          <a:p>
            <a:pPr lvl="1"/>
            <a:r>
              <a:rPr lang="fr-FR" sz="1200" dirty="0">
                <a:solidFill>
                  <a:schemeClr val="bg1"/>
                </a:solidFill>
                <a:latin typeface="Calibri" panose="020F0502020204030204" pitchFamily="34" charset="0"/>
              </a:rPr>
              <a:t>Thermidor (19 </a:t>
            </a:r>
            <a:r>
              <a:rPr lang="el-GR" sz="1200" dirty="0">
                <a:solidFill>
                  <a:schemeClr val="bg1"/>
                </a:solidFill>
                <a:latin typeface="Calibri" panose="020F0502020204030204" pitchFamily="34" charset="0"/>
              </a:rPr>
              <a:t>Ιουλίου </a:t>
            </a:r>
            <a:r>
              <a:rPr lang="fr-FR" sz="1200" dirty="0">
                <a:solidFill>
                  <a:schemeClr val="bg1"/>
                </a:solidFill>
                <a:latin typeface="Calibri" panose="020F0502020204030204" pitchFamily="34" charset="0"/>
              </a:rPr>
              <a:t>~ 17 </a:t>
            </a:r>
            <a:r>
              <a:rPr lang="el-GR" sz="1200" dirty="0">
                <a:solidFill>
                  <a:schemeClr val="bg1"/>
                </a:solidFill>
                <a:latin typeface="Calibri" panose="020F0502020204030204" pitchFamily="34" charset="0"/>
              </a:rPr>
              <a:t>Αυγούστου</a:t>
            </a:r>
            <a:r>
              <a:rPr lang="fr-FR" sz="1200" dirty="0">
                <a:solidFill>
                  <a:schemeClr val="bg1"/>
                </a:solidFill>
                <a:latin typeface="Calibri" panose="020F0502020204030204" pitchFamily="34" charset="0"/>
              </a:rPr>
              <a:t>) - Période des chaleurs</a:t>
            </a:r>
          </a:p>
          <a:p>
            <a:pPr lvl="1"/>
            <a:r>
              <a:rPr lang="fr-FR" sz="1200" dirty="0">
                <a:solidFill>
                  <a:schemeClr val="bg1"/>
                </a:solidFill>
                <a:latin typeface="Calibri" panose="020F0502020204030204" pitchFamily="34" charset="0"/>
              </a:rPr>
              <a:t>Fructidor (18 </a:t>
            </a:r>
            <a:r>
              <a:rPr lang="el-GR" sz="1200" dirty="0">
                <a:solidFill>
                  <a:schemeClr val="bg1"/>
                </a:solidFill>
                <a:latin typeface="Calibri" panose="020F0502020204030204" pitchFamily="34" charset="0"/>
              </a:rPr>
              <a:t>Αυγούστου </a:t>
            </a:r>
            <a:r>
              <a:rPr lang="fr-FR" sz="1200" dirty="0">
                <a:solidFill>
                  <a:schemeClr val="bg1"/>
                </a:solidFill>
                <a:latin typeface="Calibri" panose="020F0502020204030204" pitchFamily="34" charset="0"/>
              </a:rPr>
              <a:t>~ 16 </a:t>
            </a:r>
            <a:r>
              <a:rPr lang="el-GR" sz="1200" dirty="0">
                <a:solidFill>
                  <a:schemeClr val="bg1"/>
                </a:solidFill>
                <a:latin typeface="Calibri" panose="020F0502020204030204" pitchFamily="34" charset="0"/>
              </a:rPr>
              <a:t>Σεπτεμβρίου</a:t>
            </a:r>
            <a:r>
              <a:rPr lang="fr-FR" sz="1200" dirty="0">
                <a:solidFill>
                  <a:schemeClr val="bg1"/>
                </a:solidFill>
                <a:latin typeface="Calibri" panose="020F0502020204030204" pitchFamily="34" charset="0"/>
              </a:rPr>
              <a:t>) - Période des fruits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483096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9D9BFEA-A0A6-470B-9C1A-C222B6B00C5D}" type="slidenum">
              <a:rPr lang="el-GR" sz="1000">
                <a:solidFill>
                  <a:schemeClr val="bg1">
                    <a:alpha val="80000"/>
                  </a:schemeClr>
                </a:solidFill>
              </a:rPr>
              <a:pPr>
                <a:spcAft>
                  <a:spcPts val="600"/>
                </a:spcAft>
              </a:pPr>
              <a:t>16</a:t>
            </a:fld>
            <a:endParaRPr lang="el-GR" sz="1000">
              <a:solidFill>
                <a:schemeClr val="bg1">
                  <a:alpha val="80000"/>
                </a:scheme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A67B5B4-3A24-436E-B663-1B2EBFF8A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9144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3">
            <a:extLst>
              <a:ext uri="{FF2B5EF4-FFF2-40B4-BE49-F238E27FC236}">
                <a16:creationId xmlns:a16="http://schemas.microsoft.com/office/drawing/2014/main" id="{987FDF89-C993-41F4-A1B8-DBAFF1600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840065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1D7179B-FF7C-482F-B3D9-2BE9ED1139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7725" cy="6858000"/>
          </a:xfrm>
          <a:custGeom>
            <a:avLst/>
            <a:gdLst>
              <a:gd name="connsiteX0" fmla="*/ 0 w 6210300"/>
              <a:gd name="connsiteY0" fmla="*/ 0 h 6858000"/>
              <a:gd name="connsiteX1" fmla="*/ 2628900 w 6210300"/>
              <a:gd name="connsiteY1" fmla="*/ 0 h 6858000"/>
              <a:gd name="connsiteX2" fmla="*/ 3034146 w 6210300"/>
              <a:gd name="connsiteY2" fmla="*/ 0 h 6858000"/>
              <a:gd name="connsiteX3" fmla="*/ 6210300 w 6210300"/>
              <a:gd name="connsiteY3" fmla="*/ 6858000 h 6858000"/>
              <a:gd name="connsiteX4" fmla="*/ 2628900 w 6210300"/>
              <a:gd name="connsiteY4" fmla="*/ 6858000 h 6858000"/>
              <a:gd name="connsiteX5" fmla="*/ 0 w 62103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10300" h="6858000">
                <a:moveTo>
                  <a:pt x="0" y="0"/>
                </a:moveTo>
                <a:lnTo>
                  <a:pt x="2628900" y="0"/>
                </a:lnTo>
                <a:lnTo>
                  <a:pt x="3034146" y="0"/>
                </a:lnTo>
                <a:lnTo>
                  <a:pt x="6210300" y="6858000"/>
                </a:lnTo>
                <a:lnTo>
                  <a:pt x="26289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751" y="365125"/>
            <a:ext cx="2980250" cy="5811837"/>
          </a:xfrm>
        </p:spPr>
        <p:txBody>
          <a:bodyPr>
            <a:normAutofit/>
          </a:bodyPr>
          <a:lstStyle/>
          <a:p>
            <a:r>
              <a:rPr lang="el-GR" sz="4100">
                <a:solidFill>
                  <a:srgbClr val="FFFFFF"/>
                </a:solidFill>
              </a:rPr>
              <a:t>Πόλεμος και Τρομοκρατία</a:t>
            </a:r>
            <a:r>
              <a:rPr lang="en-US" sz="4100">
                <a:solidFill>
                  <a:srgbClr val="FFFFFF"/>
                </a:solidFill>
              </a:rPr>
              <a:t> (</a:t>
            </a:r>
            <a:r>
              <a:rPr lang="el-GR" sz="4100">
                <a:solidFill>
                  <a:srgbClr val="FFFFFF"/>
                </a:solidFill>
              </a:rPr>
              <a:t>7</a:t>
            </a:r>
            <a:r>
              <a:rPr lang="en-US" sz="4100">
                <a:solidFill>
                  <a:srgbClr val="FFFFFF"/>
                </a:solidFill>
              </a:rPr>
              <a:t>)</a:t>
            </a:r>
            <a:endParaRPr lang="el-GR" sz="4100">
              <a:solidFill>
                <a:srgbClr val="FFFF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017695" y="365125"/>
            <a:ext cx="4497653" cy="5811837"/>
          </a:xfrm>
        </p:spPr>
        <p:txBody>
          <a:bodyPr anchor="ctr">
            <a:normAutofit/>
          </a:bodyPr>
          <a:lstStyle/>
          <a:p>
            <a:r>
              <a:rPr lang="el-GR" sz="1700" dirty="0" err="1">
                <a:solidFill>
                  <a:srgbClr val="FFFFFF"/>
                </a:solidFill>
              </a:rPr>
              <a:t>Σεπτ</a:t>
            </a:r>
            <a:r>
              <a:rPr lang="el-GR" sz="1700" dirty="0">
                <a:solidFill>
                  <a:srgbClr val="FFFFFF"/>
                </a:solidFill>
              </a:rPr>
              <a:t>. 1793, 1</a:t>
            </a:r>
            <a:r>
              <a:rPr lang="el-GR" sz="1700" baseline="30000" dirty="0">
                <a:solidFill>
                  <a:srgbClr val="FFFFFF"/>
                </a:solidFill>
              </a:rPr>
              <a:t>ος</a:t>
            </a:r>
            <a:r>
              <a:rPr lang="el-GR" sz="1700" dirty="0">
                <a:solidFill>
                  <a:srgbClr val="FFFFFF"/>
                </a:solidFill>
              </a:rPr>
              <a:t> συνασπισμός κατά Γαλλίας</a:t>
            </a:r>
          </a:p>
          <a:p>
            <a:r>
              <a:rPr lang="el-GR" sz="1700" dirty="0">
                <a:solidFill>
                  <a:srgbClr val="FFFFFF"/>
                </a:solidFill>
              </a:rPr>
              <a:t>16.10.1793, εκτέλεση Μαρίας </a:t>
            </a:r>
            <a:r>
              <a:rPr lang="el-GR" sz="1700" dirty="0" err="1">
                <a:solidFill>
                  <a:srgbClr val="FFFFFF"/>
                </a:solidFill>
              </a:rPr>
              <a:t>Αντουανέτας</a:t>
            </a:r>
            <a:endParaRPr lang="el-GR" sz="1700" dirty="0">
              <a:solidFill>
                <a:srgbClr val="FFFFFF"/>
              </a:solidFill>
            </a:endParaRPr>
          </a:p>
          <a:p>
            <a:r>
              <a:rPr lang="el-GR" sz="1700" dirty="0">
                <a:solidFill>
                  <a:srgbClr val="FFFFFF"/>
                </a:solidFill>
              </a:rPr>
              <a:t>1793-1796, εμφύλιος πόλεμος της </a:t>
            </a:r>
            <a:r>
              <a:rPr lang="el-GR" sz="1700" dirty="0" err="1">
                <a:solidFill>
                  <a:srgbClr val="FFFFFF"/>
                </a:solidFill>
              </a:rPr>
              <a:t>Βανδέας</a:t>
            </a:r>
            <a:r>
              <a:rPr lang="el-GR" sz="1700" dirty="0">
                <a:solidFill>
                  <a:srgbClr val="FFFFFF"/>
                </a:solidFill>
              </a:rPr>
              <a:t> και της Βρετάνης</a:t>
            </a:r>
          </a:p>
          <a:p>
            <a:pPr lvl="1"/>
            <a:r>
              <a:rPr lang="en-US" sz="1700" dirty="0">
                <a:solidFill>
                  <a:srgbClr val="FFFFFF"/>
                </a:solidFill>
              </a:rPr>
              <a:t>Victor Hugo, </a:t>
            </a:r>
            <a:r>
              <a:rPr lang="en-US" sz="1700" i="1" dirty="0" err="1">
                <a:solidFill>
                  <a:srgbClr val="FFFFFF"/>
                </a:solidFill>
              </a:rPr>
              <a:t>Quatrevingt-treize</a:t>
            </a:r>
            <a:r>
              <a:rPr lang="en-US" sz="1700" dirty="0">
                <a:solidFill>
                  <a:srgbClr val="FFFFFF"/>
                </a:solidFill>
              </a:rPr>
              <a:t> (1874)</a:t>
            </a:r>
            <a:endParaRPr lang="el-GR" sz="1700" dirty="0">
              <a:solidFill>
                <a:srgbClr val="FFFFFF"/>
              </a:solidFill>
            </a:endParaRPr>
          </a:p>
          <a:p>
            <a:r>
              <a:rPr lang="el-GR" sz="1700" dirty="0">
                <a:solidFill>
                  <a:srgbClr val="FFFFFF"/>
                </a:solidFill>
              </a:rPr>
              <a:t>Νοέμβριος 1793, το ανάκτορο του Λούβρου μετατρέπεται σε Μουσείο Τεχνών της Δημοκρατίας</a:t>
            </a:r>
          </a:p>
          <a:p>
            <a:r>
              <a:rPr lang="el-GR" sz="1700" dirty="0">
                <a:solidFill>
                  <a:srgbClr val="FFFFFF"/>
                </a:solidFill>
              </a:rPr>
              <a:t>Απόγειο Επανάστασης, πανεθνική προσπάθεια σε πόλεμο. Ηρωικές νίκες και μεγάλες απώλειες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F9D9BFEA-A0A6-470B-9C1A-C222B6B00C5D}" type="slidenum">
              <a:rPr lang="el-GR">
                <a:solidFill>
                  <a:srgbClr val="FFFFFF">
                    <a:alpha val="80000"/>
                  </a:srgbClr>
                </a:solidFill>
              </a:rPr>
              <a:pPr>
                <a:spcAft>
                  <a:spcPts val="600"/>
                </a:spcAft>
              </a:pPr>
              <a:t>17</a:t>
            </a:fld>
            <a:endParaRPr lang="el-GR">
              <a:solidFill>
                <a:srgbClr val="FFFFFF">
                  <a:alpha val="8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A67B5B4-3A24-436E-B663-1B2EBFF8A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9144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3">
            <a:extLst>
              <a:ext uri="{FF2B5EF4-FFF2-40B4-BE49-F238E27FC236}">
                <a16:creationId xmlns:a16="http://schemas.microsoft.com/office/drawing/2014/main" id="{987FDF89-C993-41F4-A1B8-DBAFF1600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840065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1D7179B-FF7C-482F-B3D9-2BE9ED1139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7725" cy="6858000"/>
          </a:xfrm>
          <a:custGeom>
            <a:avLst/>
            <a:gdLst>
              <a:gd name="connsiteX0" fmla="*/ 0 w 6210300"/>
              <a:gd name="connsiteY0" fmla="*/ 0 h 6858000"/>
              <a:gd name="connsiteX1" fmla="*/ 2628900 w 6210300"/>
              <a:gd name="connsiteY1" fmla="*/ 0 h 6858000"/>
              <a:gd name="connsiteX2" fmla="*/ 3034146 w 6210300"/>
              <a:gd name="connsiteY2" fmla="*/ 0 h 6858000"/>
              <a:gd name="connsiteX3" fmla="*/ 6210300 w 6210300"/>
              <a:gd name="connsiteY3" fmla="*/ 6858000 h 6858000"/>
              <a:gd name="connsiteX4" fmla="*/ 2628900 w 6210300"/>
              <a:gd name="connsiteY4" fmla="*/ 6858000 h 6858000"/>
              <a:gd name="connsiteX5" fmla="*/ 0 w 62103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10300" h="6858000">
                <a:moveTo>
                  <a:pt x="0" y="0"/>
                </a:moveTo>
                <a:lnTo>
                  <a:pt x="2628900" y="0"/>
                </a:lnTo>
                <a:lnTo>
                  <a:pt x="3034146" y="0"/>
                </a:lnTo>
                <a:lnTo>
                  <a:pt x="6210300" y="6858000"/>
                </a:lnTo>
                <a:lnTo>
                  <a:pt x="26289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751" y="365125"/>
            <a:ext cx="2980250" cy="5811837"/>
          </a:xfrm>
        </p:spPr>
        <p:txBody>
          <a:bodyPr>
            <a:normAutofit/>
          </a:bodyPr>
          <a:lstStyle/>
          <a:p>
            <a:r>
              <a:rPr lang="el-GR" sz="4100">
                <a:solidFill>
                  <a:srgbClr val="FFFFFF"/>
                </a:solidFill>
              </a:rPr>
              <a:t>Πόλεμος και Τρομοκρατία</a:t>
            </a:r>
            <a:r>
              <a:rPr lang="en-US" sz="4100">
                <a:solidFill>
                  <a:srgbClr val="FFFFFF"/>
                </a:solidFill>
              </a:rPr>
              <a:t> (</a:t>
            </a:r>
            <a:r>
              <a:rPr lang="el-GR" sz="4100">
                <a:solidFill>
                  <a:srgbClr val="FFFFFF"/>
                </a:solidFill>
              </a:rPr>
              <a:t>8</a:t>
            </a:r>
            <a:r>
              <a:rPr lang="en-US" sz="4100">
                <a:solidFill>
                  <a:srgbClr val="FFFFFF"/>
                </a:solidFill>
              </a:rPr>
              <a:t>)</a:t>
            </a:r>
            <a:endParaRPr lang="el-GR" sz="4100">
              <a:solidFill>
                <a:srgbClr val="FFFF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017695" y="365125"/>
            <a:ext cx="4497653" cy="5811837"/>
          </a:xfrm>
        </p:spPr>
        <p:txBody>
          <a:bodyPr anchor="ctr">
            <a:normAutofit/>
          </a:bodyPr>
          <a:lstStyle/>
          <a:p>
            <a:r>
              <a:rPr lang="el-GR" sz="1700">
                <a:solidFill>
                  <a:srgbClr val="FFFFFF"/>
                </a:solidFill>
              </a:rPr>
              <a:t>Ριζοσπαστικοποίηση Επανάστασης</a:t>
            </a:r>
            <a:endParaRPr lang="en-US" sz="1700">
              <a:solidFill>
                <a:srgbClr val="FFFFFF"/>
              </a:solidFill>
            </a:endParaRPr>
          </a:p>
          <a:p>
            <a:r>
              <a:rPr lang="el-GR" sz="1700">
                <a:solidFill>
                  <a:srgbClr val="FFFFFF"/>
                </a:solidFill>
              </a:rPr>
              <a:t>Δημιουργία κοινής γνώμης, πολιτική συμμετοχή μέσα από λέσχες, έντονη κυκλοφορία Τύπου</a:t>
            </a:r>
          </a:p>
          <a:p>
            <a:r>
              <a:rPr lang="el-GR" sz="1700">
                <a:solidFill>
                  <a:srgbClr val="FFFFFF"/>
                </a:solidFill>
              </a:rPr>
              <a:t>Νέα πολιτική κουλτούρα («κύριος» </a:t>
            </a:r>
            <a:r>
              <a:rPr lang="el-GR" sz="1700">
                <a:solidFill>
                  <a:srgbClr val="FFFFFF"/>
                </a:solidFill>
                <a:sym typeface="Wingdings"/>
              </a:rPr>
              <a:t> «πολίτης»)</a:t>
            </a:r>
          </a:p>
          <a:p>
            <a:r>
              <a:rPr lang="el-GR" sz="1700">
                <a:solidFill>
                  <a:srgbClr val="FFFFFF"/>
                </a:solidFill>
                <a:sym typeface="Wingdings"/>
              </a:rPr>
              <a:t>4.2.1794, κατάργηση δουλείας</a:t>
            </a:r>
          </a:p>
          <a:p>
            <a:r>
              <a:rPr lang="el-GR" sz="1700">
                <a:solidFill>
                  <a:srgbClr val="FFFFFF"/>
                </a:solidFill>
                <a:sym typeface="Wingdings"/>
              </a:rPr>
              <a:t>Άνοιξη 1794, στρατιωτικές επιτυχίες, ύφεση εξωτερικής απειλής. Διαίρεση σχετικά με αναγκαιότητα συνέχισης Τρομοκρατίας</a:t>
            </a:r>
            <a:endParaRPr lang="en-US" sz="1700">
              <a:solidFill>
                <a:srgbClr val="FFFFFF"/>
              </a:solidFill>
              <a:sym typeface="Wingdings"/>
            </a:endParaRPr>
          </a:p>
          <a:p>
            <a:r>
              <a:rPr lang="el-GR" sz="1700">
                <a:solidFill>
                  <a:srgbClr val="FFFFFF"/>
                </a:solidFill>
                <a:sym typeface="Wingdings"/>
              </a:rPr>
              <a:t>Εκτέλεση </a:t>
            </a:r>
            <a:r>
              <a:rPr lang="fr-FR" sz="1700">
                <a:solidFill>
                  <a:srgbClr val="FFFFFF"/>
                </a:solidFill>
              </a:rPr>
              <a:t>Hébert </a:t>
            </a:r>
            <a:r>
              <a:rPr lang="el-GR" sz="1700">
                <a:solidFill>
                  <a:srgbClr val="FFFFFF"/>
                </a:solidFill>
              </a:rPr>
              <a:t>(24/3) και</a:t>
            </a:r>
            <a:r>
              <a:rPr lang="en-US" sz="1700">
                <a:solidFill>
                  <a:srgbClr val="FFFFFF"/>
                </a:solidFill>
              </a:rPr>
              <a:t> Danton</a:t>
            </a:r>
            <a:r>
              <a:rPr lang="el-GR" sz="1700">
                <a:solidFill>
                  <a:srgbClr val="FFFFFF"/>
                </a:solidFill>
              </a:rPr>
              <a:t> (5/4</a:t>
            </a:r>
            <a:r>
              <a:rPr lang="en-US" sz="1700">
                <a:solidFill>
                  <a:srgbClr val="FFFFFF"/>
                </a:solidFill>
              </a:rPr>
              <a:t>)</a:t>
            </a:r>
            <a:endParaRPr lang="el-GR" sz="1700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F9D9BFEA-A0A6-470B-9C1A-C222B6B00C5D}" type="slidenum">
              <a:rPr lang="el-GR">
                <a:solidFill>
                  <a:srgbClr val="FFFFFF">
                    <a:alpha val="80000"/>
                  </a:srgbClr>
                </a:solidFill>
              </a:rPr>
              <a:pPr>
                <a:spcAft>
                  <a:spcPts val="600"/>
                </a:spcAft>
              </a:pPr>
              <a:t>18</a:t>
            </a:fld>
            <a:endParaRPr lang="el-GR">
              <a:solidFill>
                <a:srgbClr val="FFFFFF">
                  <a:alpha val="8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A67B5B4-3A24-436E-B663-1B2EBFF8A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9144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3">
            <a:extLst>
              <a:ext uri="{FF2B5EF4-FFF2-40B4-BE49-F238E27FC236}">
                <a16:creationId xmlns:a16="http://schemas.microsoft.com/office/drawing/2014/main" id="{987FDF89-C993-41F4-A1B8-DBAFF1600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840065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1D7179B-FF7C-482F-B3D9-2BE9ED1139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7725" cy="6858000"/>
          </a:xfrm>
          <a:custGeom>
            <a:avLst/>
            <a:gdLst>
              <a:gd name="connsiteX0" fmla="*/ 0 w 6210300"/>
              <a:gd name="connsiteY0" fmla="*/ 0 h 6858000"/>
              <a:gd name="connsiteX1" fmla="*/ 2628900 w 6210300"/>
              <a:gd name="connsiteY1" fmla="*/ 0 h 6858000"/>
              <a:gd name="connsiteX2" fmla="*/ 3034146 w 6210300"/>
              <a:gd name="connsiteY2" fmla="*/ 0 h 6858000"/>
              <a:gd name="connsiteX3" fmla="*/ 6210300 w 6210300"/>
              <a:gd name="connsiteY3" fmla="*/ 6858000 h 6858000"/>
              <a:gd name="connsiteX4" fmla="*/ 2628900 w 6210300"/>
              <a:gd name="connsiteY4" fmla="*/ 6858000 h 6858000"/>
              <a:gd name="connsiteX5" fmla="*/ 0 w 62103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10300" h="6858000">
                <a:moveTo>
                  <a:pt x="0" y="0"/>
                </a:moveTo>
                <a:lnTo>
                  <a:pt x="2628900" y="0"/>
                </a:lnTo>
                <a:lnTo>
                  <a:pt x="3034146" y="0"/>
                </a:lnTo>
                <a:lnTo>
                  <a:pt x="6210300" y="6858000"/>
                </a:lnTo>
                <a:lnTo>
                  <a:pt x="26289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751" y="365125"/>
            <a:ext cx="2980250" cy="5811837"/>
          </a:xfrm>
        </p:spPr>
        <p:txBody>
          <a:bodyPr>
            <a:normAutofit/>
          </a:bodyPr>
          <a:lstStyle/>
          <a:p>
            <a:r>
              <a:rPr lang="el-GR" sz="4100" dirty="0">
                <a:solidFill>
                  <a:srgbClr val="FFFFFF"/>
                </a:solidFill>
              </a:rPr>
              <a:t>Πόλεμος και Τρομοκρατία</a:t>
            </a:r>
            <a:r>
              <a:rPr lang="en-US" sz="4100" dirty="0">
                <a:solidFill>
                  <a:srgbClr val="FFFFFF"/>
                </a:solidFill>
              </a:rPr>
              <a:t> (</a:t>
            </a:r>
            <a:r>
              <a:rPr lang="el-GR" sz="4100" dirty="0">
                <a:solidFill>
                  <a:srgbClr val="FFFFFF"/>
                </a:solidFill>
              </a:rPr>
              <a:t>9</a:t>
            </a:r>
            <a:r>
              <a:rPr lang="en-US" sz="4100" dirty="0">
                <a:solidFill>
                  <a:srgbClr val="FFFFFF"/>
                </a:solidFill>
              </a:rPr>
              <a:t>)</a:t>
            </a:r>
            <a:endParaRPr lang="el-GR" sz="4100" dirty="0">
              <a:solidFill>
                <a:srgbClr val="FFFF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017695" y="365125"/>
            <a:ext cx="4497653" cy="5811837"/>
          </a:xfrm>
        </p:spPr>
        <p:txBody>
          <a:bodyPr anchor="ctr">
            <a:normAutofit/>
          </a:bodyPr>
          <a:lstStyle/>
          <a:p>
            <a:r>
              <a:rPr lang="el-GR" sz="1700" dirty="0">
                <a:solidFill>
                  <a:srgbClr val="FFFFFF"/>
                </a:solidFill>
              </a:rPr>
              <a:t>Νόμος της 22 </a:t>
            </a:r>
            <a:r>
              <a:rPr lang="en-US" sz="1700" dirty="0" err="1">
                <a:solidFill>
                  <a:srgbClr val="FFFFFF"/>
                </a:solidFill>
              </a:rPr>
              <a:t>prairial</a:t>
            </a:r>
            <a:r>
              <a:rPr lang="en-US" sz="1700" dirty="0">
                <a:solidFill>
                  <a:srgbClr val="FFFFFF"/>
                </a:solidFill>
              </a:rPr>
              <a:t> an II (</a:t>
            </a:r>
            <a:r>
              <a:rPr lang="el-GR" sz="1700" dirty="0">
                <a:solidFill>
                  <a:srgbClr val="FFFFFF"/>
                </a:solidFill>
              </a:rPr>
              <a:t>10.6.1794) καταργεί δικαίωμα υπεράσπισης. Επέκταση εγκλημάτων που υπάγονται σε επαναστατική δικαιοσύνη (εκτός από προδοσία και κατάχρηση, ηττοπάθεια, κερδοσκοπία). Μαζικές εκτελέσεις (περίπου 1500 σε 7 εβδομάδες)</a:t>
            </a:r>
          </a:p>
          <a:p>
            <a:r>
              <a:rPr lang="el-GR" sz="1700" dirty="0">
                <a:solidFill>
                  <a:srgbClr val="FFFFFF"/>
                </a:solidFill>
              </a:rPr>
              <a:t>9 </a:t>
            </a:r>
            <a:r>
              <a:rPr lang="en-US" sz="1700" dirty="0">
                <a:solidFill>
                  <a:srgbClr val="FFFFFF"/>
                </a:solidFill>
              </a:rPr>
              <a:t>thermidor an II (</a:t>
            </a:r>
            <a:r>
              <a:rPr lang="el-GR" sz="1700" dirty="0">
                <a:solidFill>
                  <a:srgbClr val="FFFFFF"/>
                </a:solidFill>
              </a:rPr>
              <a:t>27.7.1794), σύλληψη και εκτέλεση Ροβεσπιέρου («Αδιάφθορος») με την κατηγορία της τυραννίας</a:t>
            </a:r>
          </a:p>
          <a:p>
            <a:r>
              <a:rPr lang="el-GR" sz="1700" dirty="0">
                <a:solidFill>
                  <a:srgbClr val="FFFFFF"/>
                </a:solidFill>
              </a:rPr>
              <a:t>Απολογισμός Τρομοκρατίας</a:t>
            </a:r>
            <a:endParaRPr lang="en-US" sz="1700" dirty="0">
              <a:solidFill>
                <a:srgbClr val="FFFFFF"/>
              </a:solidFill>
            </a:endParaRPr>
          </a:p>
          <a:p>
            <a:pPr lvl="1"/>
            <a:r>
              <a:rPr lang="el-GR" sz="1700" dirty="0">
                <a:solidFill>
                  <a:srgbClr val="FFFFFF"/>
                </a:solidFill>
              </a:rPr>
              <a:t>35.000-40.000 εκτελέσεις, 250.000 θύματα μαζί με νεκρούς εμφυλίου και εξωτερικού πολέμου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F9D9BFEA-A0A6-470B-9C1A-C222B6B00C5D}" type="slidenum">
              <a:rPr lang="el-GR">
                <a:solidFill>
                  <a:srgbClr val="FFFFFF">
                    <a:alpha val="80000"/>
                  </a:srgbClr>
                </a:solidFill>
              </a:rPr>
              <a:pPr>
                <a:spcAft>
                  <a:spcPts val="600"/>
                </a:spcAft>
              </a:pPr>
              <a:t>19</a:t>
            </a:fld>
            <a:endParaRPr lang="el-GR">
              <a:solidFill>
                <a:srgbClr val="FFFFFF">
                  <a:alpha val="8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87A57295-2710-4920-B99A-4D1FA03A62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78067929-4D33-4306-9E2F-67C49CDDB5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0050" y="465745"/>
            <a:ext cx="8343900" cy="5639435"/>
          </a:xfrm>
          <a:prstGeom prst="rect">
            <a:avLst/>
          </a:prstGeom>
          <a:solidFill>
            <a:schemeClr val="tx1">
              <a:alpha val="9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94027"/>
            <a:ext cx="2620771" cy="4782873"/>
          </a:xfrm>
        </p:spPr>
        <p:txBody>
          <a:bodyPr>
            <a:normAutofit/>
          </a:bodyPr>
          <a:lstStyle/>
          <a:p>
            <a:pPr algn="r"/>
            <a:r>
              <a:rPr lang="el-GR" sz="3700" dirty="0">
                <a:solidFill>
                  <a:schemeClr val="bg1"/>
                </a:solidFill>
              </a:rPr>
              <a:t>Επανάσταση και Ευρώπη</a:t>
            </a:r>
          </a:p>
        </p:txBody>
      </p:sp>
      <p:cxnSp>
        <p:nvCxnSpPr>
          <p:cNvPr id="17" name="Straight Connector 12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2057400"/>
            <a:ext cx="0" cy="2743200"/>
          </a:xfrm>
          <a:prstGeom prst="line">
            <a:avLst/>
          </a:prstGeom>
          <a:ln w="19050">
            <a:solidFill>
              <a:schemeClr val="bg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732024" y="894027"/>
            <a:ext cx="4783326" cy="478287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l-GR" sz="1900" b="1" dirty="0">
                <a:solidFill>
                  <a:schemeClr val="bg1"/>
                </a:solidFill>
              </a:rPr>
              <a:t>1789-20.4.1792</a:t>
            </a:r>
          </a:p>
          <a:p>
            <a:r>
              <a:rPr lang="el-GR" sz="1900" dirty="0">
                <a:solidFill>
                  <a:schemeClr val="bg1"/>
                </a:solidFill>
              </a:rPr>
              <a:t>Περιέργεια και συμπάθεια από κοσμοπολίτες διανοούμενους και εκπροσώπους Διαφωτισμού (</a:t>
            </a:r>
            <a:r>
              <a:rPr lang="en-US" sz="1900" dirty="0">
                <a:solidFill>
                  <a:schemeClr val="bg1"/>
                </a:solidFill>
                <a:latin typeface="Calibri" panose="020F0502020204030204" pitchFamily="34" charset="0"/>
              </a:rPr>
              <a:t>Kant, Goethe</a:t>
            </a:r>
            <a:r>
              <a:rPr lang="en-US" sz="1900" dirty="0">
                <a:solidFill>
                  <a:schemeClr val="bg1"/>
                </a:solidFill>
              </a:rPr>
              <a:t>)</a:t>
            </a:r>
            <a:endParaRPr lang="el-GR" sz="1900" dirty="0">
              <a:solidFill>
                <a:schemeClr val="bg1"/>
              </a:solidFill>
            </a:endParaRPr>
          </a:p>
          <a:p>
            <a:r>
              <a:rPr lang="el-GR" sz="1900" dirty="0">
                <a:solidFill>
                  <a:schemeClr val="bg1"/>
                </a:solidFill>
              </a:rPr>
              <a:t>Μετάδοση επαναστατικών ιδεών και ξεσηκωμός σε Αβινιόν και Σαβοΐα που ζητούν προσάρτηση σε Γαλλία</a:t>
            </a:r>
          </a:p>
          <a:p>
            <a:r>
              <a:rPr lang="el-GR" sz="1900" dirty="0">
                <a:solidFill>
                  <a:schemeClr val="bg1"/>
                </a:solidFill>
              </a:rPr>
              <a:t>Ψήφιση Συντάγματος σε Πολωνία (3.5.1791)</a:t>
            </a:r>
          </a:p>
          <a:p>
            <a:pPr marL="0" indent="0">
              <a:buNone/>
            </a:pPr>
            <a:r>
              <a:rPr lang="el-GR" sz="1900" b="1" dirty="0">
                <a:solidFill>
                  <a:schemeClr val="bg1"/>
                </a:solidFill>
              </a:rPr>
              <a:t>1792-1799</a:t>
            </a:r>
          </a:p>
          <a:p>
            <a:r>
              <a:rPr lang="el-GR" sz="1900" dirty="0">
                <a:solidFill>
                  <a:schemeClr val="bg1"/>
                </a:solidFill>
              </a:rPr>
              <a:t>Πόλεμος Γαλλίας με ευρωπαίους ηγεμόνες</a:t>
            </a:r>
          </a:p>
          <a:p>
            <a:r>
              <a:rPr lang="el-GR" sz="1900" dirty="0">
                <a:solidFill>
                  <a:schemeClr val="bg1"/>
                </a:solidFill>
              </a:rPr>
              <a:t>Νέο είδος πολέμου ιδεολογικού χαρακτήρα για την απελευθέρωση των λαών από την τυραννία </a:t>
            </a:r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928637" y="6355080"/>
            <a:ext cx="586712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9D9BFEA-A0A6-470B-9C1A-C222B6B00C5D}" type="slidenum">
              <a:rPr lang="el-GR" sz="900">
                <a:solidFill>
                  <a:schemeClr val="tx1">
                    <a:alpha val="80000"/>
                  </a:schemeClr>
                </a:solidFill>
              </a:rPr>
              <a:pPr>
                <a:spcAft>
                  <a:spcPts val="600"/>
                </a:spcAft>
              </a:pPr>
              <a:t>2</a:t>
            </a:fld>
            <a:endParaRPr lang="el-GR" sz="900">
              <a:solidFill>
                <a:schemeClr val="tx1">
                  <a:alpha val="80000"/>
                </a:scheme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lumMod val="10000"/>
              </a:schemeClr>
            </a:gs>
            <a:gs pos="50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BFEA-A0A6-470B-9C1A-C222B6B00C5D}" type="slidenum">
              <a:rPr lang="el-GR" smtClean="0"/>
              <a:pPr/>
              <a:t>20</a:t>
            </a:fld>
            <a:endParaRPr lang="el-GR" dirty="0"/>
          </a:p>
        </p:txBody>
      </p:sp>
      <p:pic>
        <p:nvPicPr>
          <p:cNvPr id="105474" name="Picture 2" descr="Fichier:Execution robespierre, saint just...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lum bright="1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4" y="116632"/>
            <a:ext cx="9084085" cy="590465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699792" y="6021288"/>
            <a:ext cx="4320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/>
              <a:t>Η εκτέλεση του Ροβεσπιέρου (28.7.1794)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BD55E05-51A2-4173-A7FA-869DE4F71A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10087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21792"/>
            <a:ext cx="3596367" cy="5413248"/>
          </a:xfrm>
        </p:spPr>
        <p:txBody>
          <a:bodyPr>
            <a:normAutofit/>
          </a:bodyPr>
          <a:lstStyle/>
          <a:p>
            <a:r>
              <a:rPr lang="el-GR" sz="4500">
                <a:solidFill>
                  <a:schemeClr val="bg1"/>
                </a:solidFill>
              </a:rPr>
              <a:t>9</a:t>
            </a:r>
            <a:r>
              <a:rPr lang="el-GR" sz="4500" baseline="30000">
                <a:solidFill>
                  <a:schemeClr val="bg1"/>
                </a:solidFill>
              </a:rPr>
              <a:t>η</a:t>
            </a:r>
            <a:r>
              <a:rPr lang="el-GR" sz="4500">
                <a:solidFill>
                  <a:schemeClr val="bg1"/>
                </a:solidFill>
              </a:rPr>
              <a:t> Θερμιδώρ (27.7.1794)</a:t>
            </a:r>
            <a:endParaRPr lang="en-US" sz="450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891087" y="621792"/>
            <a:ext cx="3624262" cy="5413248"/>
          </a:xfrm>
        </p:spPr>
        <p:txBody>
          <a:bodyPr anchor="ctr">
            <a:normAutofit/>
          </a:bodyPr>
          <a:lstStyle/>
          <a:p>
            <a:r>
              <a:rPr lang="el-GR" sz="2100"/>
              <a:t>8</a:t>
            </a:r>
            <a:r>
              <a:rPr lang="el-GR" sz="2100" baseline="30000"/>
              <a:t>η</a:t>
            </a:r>
            <a:r>
              <a:rPr lang="el-GR" sz="2100"/>
              <a:t> Θερμιδώρ: Ροβεσπιέρος καταγγέλλει συνομωσία και εγκληματική συμμορία κατά δημόσιας ελευθερίας μέσα σε Συμβατική και Επιτροπή Κοινής Ασφάλειας και ζητά την τιμωρία των προδοτών </a:t>
            </a:r>
            <a:r>
              <a:rPr lang="el-GR" sz="2100" u="sng"/>
              <a:t>χωρίς</a:t>
            </a:r>
            <a:r>
              <a:rPr lang="el-GR" sz="2100"/>
              <a:t> να τους κατονομάζει</a:t>
            </a:r>
          </a:p>
          <a:p>
            <a:r>
              <a:rPr lang="el-GR" sz="2100"/>
              <a:t>Σύλληψη και εκτέλεση Ροβεσπιέρου («Αδιάφθορος») με την κατηγορία της τυραννίας</a:t>
            </a:r>
          </a:p>
          <a:p>
            <a:r>
              <a:rPr lang="el-GR" sz="2100"/>
              <a:t>Συσπείρωση κατά Ροβεσπιέρου και Κομμούνας</a:t>
            </a:r>
          </a:p>
          <a:p>
            <a:r>
              <a:rPr lang="el-GR" sz="2100"/>
              <a:t>Ρήξη μεταξύ πολιτικής τάξης και λαϊκών δυνάμεων</a:t>
            </a:r>
            <a:endParaRPr lang="en-US" sz="2100"/>
          </a:p>
          <a:p>
            <a:endParaRPr lang="en-US" sz="210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934325" y="6356350"/>
            <a:ext cx="581025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F9D9BFEA-A0A6-470B-9C1A-C222B6B00C5D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94271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C8C3900-B8A1-4965-88E6-CBCBFE067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786187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24568"/>
            <a:ext cx="2824842" cy="5412920"/>
          </a:xfrm>
        </p:spPr>
        <p:txBody>
          <a:bodyPr>
            <a:normAutofit/>
          </a:bodyPr>
          <a:lstStyle/>
          <a:p>
            <a:r>
              <a:rPr lang="el-GR" sz="3700">
                <a:solidFill>
                  <a:srgbClr val="FFFFFF"/>
                </a:solidFill>
              </a:rPr>
              <a:t>Μετά την Τρομοκρατία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200525" y="624568"/>
            <a:ext cx="4314823" cy="5412920"/>
          </a:xfrm>
        </p:spPr>
        <p:txBody>
          <a:bodyPr anchor="ctr">
            <a:normAutofit/>
          </a:bodyPr>
          <a:lstStyle/>
          <a:p>
            <a:r>
              <a:rPr lang="el-GR" sz="2100" dirty="0">
                <a:sym typeface="Wingdings"/>
              </a:rPr>
              <a:t>Σύγκρουση μετριοπαθών (ευκατάστατοι αστοί) με Ιακωβίνους (υπέρ διατήρησης κατάστασης έκτακτης ανάγκης) και </a:t>
            </a:r>
            <a:r>
              <a:rPr lang="en-US" sz="2100" i="1" dirty="0">
                <a:sym typeface="Wingdings"/>
              </a:rPr>
              <a:t>sans-culottes</a:t>
            </a:r>
            <a:r>
              <a:rPr lang="en-US" sz="2100" dirty="0">
                <a:sym typeface="Wingdings"/>
              </a:rPr>
              <a:t> </a:t>
            </a:r>
            <a:r>
              <a:rPr lang="el-GR" sz="2100" dirty="0">
                <a:sym typeface="Wingdings"/>
              </a:rPr>
              <a:t>(υπέρ εφαρμογής Συντάγματος 1793)</a:t>
            </a:r>
          </a:p>
          <a:p>
            <a:r>
              <a:rPr lang="el-GR" sz="2100" dirty="0">
                <a:sym typeface="Wingdings"/>
              </a:rPr>
              <a:t>Απώλεια λαϊκού ερείσματος Ιακωβίνων (Νοε. 1794, διάλυση Λέσχης τους)</a:t>
            </a:r>
          </a:p>
          <a:p>
            <a:r>
              <a:rPr lang="el-GR" sz="2100" dirty="0">
                <a:sym typeface="Wingdings"/>
              </a:rPr>
              <a:t>Εκκαθαρίσεις</a:t>
            </a:r>
            <a:r>
              <a:rPr lang="en-US" sz="2100" dirty="0">
                <a:sym typeface="Wingdings"/>
              </a:rPr>
              <a:t> </a:t>
            </a:r>
            <a:r>
              <a:rPr lang="el-GR" sz="2100" dirty="0">
                <a:sym typeface="Wingdings"/>
              </a:rPr>
              <a:t>και διώξεις πρωταγωνιστών Έτους 2 («Λευκή Τρομοκρατία»</a:t>
            </a:r>
            <a:r>
              <a:rPr lang="en-US" sz="2100" dirty="0">
                <a:sym typeface="Wingdings"/>
              </a:rPr>
              <a:t>)</a:t>
            </a:r>
            <a:endParaRPr lang="el-GR" sz="2100" dirty="0">
              <a:sym typeface="Wingdings"/>
            </a:endParaRPr>
          </a:p>
          <a:p>
            <a:r>
              <a:rPr lang="el-GR" sz="2100" dirty="0"/>
              <a:t>Επιστροφή της αστικής τάξης</a:t>
            </a:r>
          </a:p>
          <a:p>
            <a:r>
              <a:rPr lang="el-GR" sz="2100" dirty="0"/>
              <a:t>Σταδιακή αποκατάσταση Εκκλησίας</a:t>
            </a:r>
          </a:p>
          <a:p>
            <a:r>
              <a:rPr lang="el-GR" sz="2100" dirty="0"/>
              <a:t>Αναβίωση φιλοβασιλικής παράταξης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596187" y="6356350"/>
            <a:ext cx="919163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F9D9BFEA-A0A6-470B-9C1A-C222B6B00C5D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C8C3900-B8A1-4965-88E6-CBCBFE067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786187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24568"/>
            <a:ext cx="2824842" cy="5412920"/>
          </a:xfrm>
        </p:spPr>
        <p:txBody>
          <a:bodyPr>
            <a:normAutofit/>
          </a:bodyPr>
          <a:lstStyle/>
          <a:p>
            <a:r>
              <a:rPr lang="el-GR" sz="3700">
                <a:solidFill>
                  <a:srgbClr val="FFFFFF"/>
                </a:solidFill>
              </a:rPr>
              <a:t>Μετά την Τρομοκρατία (2)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200525" y="624568"/>
            <a:ext cx="4314823" cy="5412920"/>
          </a:xfrm>
        </p:spPr>
        <p:txBody>
          <a:bodyPr anchor="ctr">
            <a:normAutofit/>
          </a:bodyPr>
          <a:lstStyle/>
          <a:p>
            <a:r>
              <a:rPr lang="el-GR" sz="2100" dirty="0"/>
              <a:t>Αμνηστία στους εξεγερμένους της </a:t>
            </a:r>
            <a:r>
              <a:rPr lang="el-GR" sz="2100" dirty="0" err="1"/>
              <a:t>Βανδέας</a:t>
            </a:r>
            <a:endParaRPr lang="el-GR" sz="2100" dirty="0"/>
          </a:p>
          <a:p>
            <a:r>
              <a:rPr lang="el-GR" sz="2100" dirty="0"/>
              <a:t>Επιστροφή στην οικονομική ελευθερία</a:t>
            </a:r>
          </a:p>
          <a:p>
            <a:pPr lvl="1"/>
            <a:r>
              <a:rPr lang="el-GR" sz="2100" dirty="0"/>
              <a:t>Κατάρρευση </a:t>
            </a:r>
            <a:r>
              <a:rPr lang="en-US" sz="2100" dirty="0"/>
              <a:t>assignat</a:t>
            </a:r>
          </a:p>
          <a:p>
            <a:pPr lvl="1"/>
            <a:r>
              <a:rPr lang="el-GR" sz="2100" dirty="0"/>
              <a:t>Κατακόρυφη άνοδος τιμών και πληθωρισμός, κερδοσκοπία</a:t>
            </a:r>
          </a:p>
          <a:p>
            <a:pPr lvl="1"/>
            <a:r>
              <a:rPr lang="el-GR" sz="2100" dirty="0"/>
              <a:t>Ανεπάρκεια τροφίμων, δριμύς χειμώνας </a:t>
            </a:r>
            <a:r>
              <a:rPr lang="el-GR" sz="2100" dirty="0">
                <a:sym typeface="Wingdings"/>
              </a:rPr>
              <a:t> υψηλή θνησιμότητα</a:t>
            </a:r>
          </a:p>
          <a:p>
            <a:r>
              <a:rPr lang="el-GR" sz="2100" dirty="0">
                <a:sym typeface="Wingdings"/>
              </a:rPr>
              <a:t>12 </a:t>
            </a:r>
            <a:r>
              <a:rPr lang="en-US" sz="2100" dirty="0">
                <a:sym typeface="Wingdings"/>
              </a:rPr>
              <a:t>germinal an III [</a:t>
            </a:r>
            <a:r>
              <a:rPr lang="el-GR" sz="2100" dirty="0">
                <a:sym typeface="Wingdings"/>
              </a:rPr>
              <a:t>1.4.1795], λαϊκή εξέγερση με αιτήματα την εφαρμογή του Συντάγματος του 1793 και μέτρα κατά της σιτοδείας</a:t>
            </a:r>
            <a:endParaRPr lang="el-GR" sz="21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596187" y="6356350"/>
            <a:ext cx="919163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F9D9BFEA-A0A6-470B-9C1A-C222B6B00C5D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C8C3900-B8A1-4965-88E6-CBCBFE067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786187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24568"/>
            <a:ext cx="2824842" cy="5412920"/>
          </a:xfrm>
        </p:spPr>
        <p:txBody>
          <a:bodyPr>
            <a:normAutofit/>
          </a:bodyPr>
          <a:lstStyle/>
          <a:p>
            <a:r>
              <a:rPr lang="el-GR" sz="3700">
                <a:solidFill>
                  <a:srgbClr val="FFFFFF"/>
                </a:solidFill>
              </a:rPr>
              <a:t>Μετά την Τρομοκρατία (3)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200525" y="624568"/>
            <a:ext cx="4314823" cy="5412920"/>
          </a:xfrm>
        </p:spPr>
        <p:txBody>
          <a:bodyPr anchor="ctr">
            <a:normAutofit/>
          </a:bodyPr>
          <a:lstStyle/>
          <a:p>
            <a:r>
              <a:rPr lang="el-GR" sz="1900"/>
              <a:t>1</a:t>
            </a:r>
            <a:r>
              <a:rPr lang="el-GR" sz="1900" baseline="30000"/>
              <a:t>η</a:t>
            </a:r>
            <a:r>
              <a:rPr lang="el-GR" sz="1900"/>
              <a:t> </a:t>
            </a:r>
            <a:r>
              <a:rPr lang="en-US" sz="1900"/>
              <a:t>prairial an III [</a:t>
            </a:r>
            <a:r>
              <a:rPr lang="el-GR" sz="1900"/>
              <a:t>20.5.1795], νέα λαϊκη εξέγερση και βίαιη κατάπνιξή της</a:t>
            </a:r>
          </a:p>
          <a:p>
            <a:r>
              <a:rPr lang="el-GR" sz="1900"/>
              <a:t>Ταξικές συγκρούσεις εντός του παλαιού </a:t>
            </a:r>
            <a:r>
              <a:rPr lang="en-US" sz="1900"/>
              <a:t>Tiers Etat</a:t>
            </a:r>
          </a:p>
          <a:p>
            <a:r>
              <a:rPr lang="el-GR" sz="1900"/>
              <a:t>Οριστική επικράτηση αστών</a:t>
            </a:r>
          </a:p>
          <a:p>
            <a:r>
              <a:rPr lang="el-GR" sz="1900"/>
              <a:t>Απουσία ταξικής συνείδησης των </a:t>
            </a:r>
            <a:r>
              <a:rPr lang="en-US" sz="1900" i="1"/>
              <a:t>sans-culottes</a:t>
            </a:r>
            <a:r>
              <a:rPr lang="el-GR" sz="1900"/>
              <a:t> </a:t>
            </a:r>
          </a:p>
          <a:p>
            <a:pPr lvl="1"/>
            <a:r>
              <a:rPr lang="el-GR" sz="1900"/>
              <a:t>Ασάφεια επιδιώξεων</a:t>
            </a:r>
          </a:p>
          <a:p>
            <a:pPr lvl="1"/>
            <a:r>
              <a:rPr lang="el-GR" sz="1900"/>
              <a:t>Κόπωση μετά από αγώνες 5 ετών</a:t>
            </a:r>
          </a:p>
          <a:p>
            <a:r>
              <a:rPr lang="el-GR" sz="1900"/>
              <a:t>Προέλαση γαλλικού στρατού (Βέλγιο, Παλατινάτο, Καταλωνία), πολιτική προσαρτήσεων</a:t>
            </a:r>
          </a:p>
          <a:p>
            <a:r>
              <a:rPr lang="el-GR" sz="1900"/>
              <a:t>3.1.1795, 3</a:t>
            </a:r>
            <a:r>
              <a:rPr lang="el-GR" sz="1900" baseline="30000"/>
              <a:t>ος</a:t>
            </a:r>
            <a:r>
              <a:rPr lang="en-US" sz="1900"/>
              <a:t> </a:t>
            </a:r>
            <a:r>
              <a:rPr lang="el-GR" sz="1900"/>
              <a:t>διαμελισμός Πολωνίας</a:t>
            </a:r>
          </a:p>
          <a:p>
            <a:endParaRPr lang="el-GR" sz="190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596187" y="6356350"/>
            <a:ext cx="919163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F9D9BFEA-A0A6-470B-9C1A-C222B6B00C5D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C8C3900-B8A1-4965-88E6-CBCBFE067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786187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24568"/>
            <a:ext cx="2824842" cy="5412920"/>
          </a:xfrm>
        </p:spPr>
        <p:txBody>
          <a:bodyPr>
            <a:normAutofit/>
          </a:bodyPr>
          <a:lstStyle/>
          <a:p>
            <a:r>
              <a:rPr lang="el-GR" sz="3700">
                <a:solidFill>
                  <a:srgbClr val="FFFFFF"/>
                </a:solidFill>
              </a:rPr>
              <a:t>Μετά την Τρομοκρατία (4)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200525" y="624568"/>
            <a:ext cx="4475931" cy="5412920"/>
          </a:xfrm>
        </p:spPr>
        <p:txBody>
          <a:bodyPr anchor="ctr">
            <a:normAutofit/>
          </a:bodyPr>
          <a:lstStyle/>
          <a:p>
            <a:r>
              <a:rPr lang="el-GR" sz="1900" dirty="0"/>
              <a:t>Αύγ. 1795, ψήφιση Συντάγματος Έτους 3</a:t>
            </a:r>
          </a:p>
          <a:p>
            <a:r>
              <a:rPr lang="el-GR" sz="1900" dirty="0"/>
              <a:t>Αναγνώριση ισονομίας και προστασία ιδιοκτησίας</a:t>
            </a:r>
          </a:p>
          <a:p>
            <a:r>
              <a:rPr lang="el-GR" sz="1900" dirty="0"/>
              <a:t>Απαλείφονται ισότητα κοινωνικών δικαιωμάτων και δικαίωμα εξέγερσης</a:t>
            </a:r>
          </a:p>
          <a:p>
            <a:r>
              <a:rPr lang="el-GR" sz="1900" dirty="0"/>
              <a:t>Περιουσιακά κριτήρια για δικαίωμα ψήφου</a:t>
            </a:r>
          </a:p>
          <a:p>
            <a:r>
              <a:rPr lang="el-GR" sz="1900" dirty="0"/>
              <a:t>Απλοποίηση και αποκέντρωση διοίκησης</a:t>
            </a:r>
          </a:p>
          <a:p>
            <a:r>
              <a:rPr lang="el-GR" sz="1900" dirty="0"/>
              <a:t>Διάκριση εξουσιών</a:t>
            </a:r>
          </a:p>
          <a:p>
            <a:pPr lvl="1"/>
            <a:r>
              <a:rPr lang="el-GR" sz="1900" dirty="0"/>
              <a:t>Νομοθετική: </a:t>
            </a:r>
            <a:r>
              <a:rPr lang="en-US" sz="1900" dirty="0"/>
              <a:t>Conseil des 500</a:t>
            </a:r>
            <a:r>
              <a:rPr lang="el-GR" sz="1900" dirty="0"/>
              <a:t> &amp; </a:t>
            </a:r>
            <a:r>
              <a:rPr lang="en-US" sz="1900" dirty="0"/>
              <a:t>Conseil des </a:t>
            </a:r>
            <a:r>
              <a:rPr lang="en-US" sz="1900" dirty="0" err="1"/>
              <a:t>Anciens</a:t>
            </a:r>
            <a:endParaRPr lang="en-US" sz="1900" dirty="0"/>
          </a:p>
          <a:p>
            <a:pPr lvl="1"/>
            <a:r>
              <a:rPr lang="el-GR" sz="1900" dirty="0"/>
              <a:t>Εκτελεστική: 5 </a:t>
            </a:r>
            <a:r>
              <a:rPr lang="el-GR" sz="1900" dirty="0" err="1"/>
              <a:t>μελές</a:t>
            </a:r>
            <a:r>
              <a:rPr lang="el-GR" sz="1900" dirty="0"/>
              <a:t> Διευθυντήριο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596187" y="6356350"/>
            <a:ext cx="919163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F9D9BFEA-A0A6-470B-9C1A-C222B6B00C5D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lumMod val="10000"/>
              </a:schemeClr>
            </a:gs>
            <a:gs pos="50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D9BFEA-A0A6-470B-9C1A-C222B6B00C5D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9938" name="Picture 2" descr="http://lewebpedagogique.com/cailleaux/files/2009/04/constitution-1795.jpg"/>
          <p:cNvPicPr>
            <a:picLocks noChangeAspect="1" noChangeArrowheads="1"/>
          </p:cNvPicPr>
          <p:nvPr/>
        </p:nvPicPr>
        <p:blipFill>
          <a:blip r:embed="rId4" cstate="screen">
            <a:lum bright="-1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8534560" cy="6597352"/>
          </a:xfrm>
          <a:prstGeom prst="rect">
            <a:avLst/>
          </a:prstGeom>
          <a:noFill/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7A57295-2710-4920-B99A-4D1FA03A62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8067929-4D33-4306-9E2F-67C49CDDB5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0050" y="465745"/>
            <a:ext cx="8343900" cy="5639435"/>
          </a:xfrm>
          <a:prstGeom prst="rect">
            <a:avLst/>
          </a:prstGeom>
          <a:solidFill>
            <a:schemeClr val="tx1">
              <a:alpha val="9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94027"/>
            <a:ext cx="2620771" cy="4782873"/>
          </a:xfrm>
        </p:spPr>
        <p:txBody>
          <a:bodyPr>
            <a:normAutofit/>
          </a:bodyPr>
          <a:lstStyle/>
          <a:p>
            <a:pPr algn="r"/>
            <a:r>
              <a:rPr lang="el-GR" sz="4100">
                <a:solidFill>
                  <a:schemeClr val="bg1"/>
                </a:solidFill>
              </a:rPr>
              <a:t>Οι πολιτικές παρατάξεις</a:t>
            </a:r>
            <a:r>
              <a:rPr lang="en-US" sz="4100">
                <a:solidFill>
                  <a:schemeClr val="bg1"/>
                </a:solidFill>
              </a:rPr>
              <a:t> </a:t>
            </a:r>
            <a:endParaRPr lang="el-GR" sz="4100">
              <a:solidFill>
                <a:schemeClr val="bg1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2057400"/>
            <a:ext cx="0" cy="2743200"/>
          </a:xfrm>
          <a:prstGeom prst="line">
            <a:avLst/>
          </a:prstGeom>
          <a:ln w="19050">
            <a:solidFill>
              <a:schemeClr val="bg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732024" y="894027"/>
            <a:ext cx="4783326" cy="478287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l-GR" sz="1500" b="1">
                <a:solidFill>
                  <a:schemeClr val="bg1"/>
                </a:solidFill>
              </a:rPr>
              <a:t>ΑΚΡΑ ΑΡΙΣΤΕΡΑ</a:t>
            </a:r>
          </a:p>
          <a:p>
            <a:r>
              <a:rPr lang="fr-FR" sz="1500">
                <a:solidFill>
                  <a:schemeClr val="bg1"/>
                </a:solidFill>
              </a:rPr>
              <a:t>Enragés</a:t>
            </a:r>
          </a:p>
          <a:p>
            <a:pPr lvl="1"/>
            <a:r>
              <a:rPr lang="fr-FR" sz="1500">
                <a:solidFill>
                  <a:schemeClr val="bg1"/>
                </a:solidFill>
              </a:rPr>
              <a:t>Jacques Roux</a:t>
            </a:r>
            <a:r>
              <a:rPr lang="el-GR" sz="1500">
                <a:solidFill>
                  <a:schemeClr val="bg1"/>
                </a:solidFill>
              </a:rPr>
              <a:t> (1752-1794, ιερέας)</a:t>
            </a:r>
            <a:endParaRPr lang="en-US" sz="1500">
              <a:solidFill>
                <a:schemeClr val="bg1"/>
              </a:solidFill>
            </a:endParaRPr>
          </a:p>
          <a:p>
            <a:r>
              <a:rPr lang="en-US" sz="1500">
                <a:solidFill>
                  <a:schemeClr val="bg1"/>
                </a:solidFill>
              </a:rPr>
              <a:t>Conjuration des Egaux (1796)</a:t>
            </a:r>
          </a:p>
          <a:p>
            <a:pPr lvl="1"/>
            <a:r>
              <a:rPr lang="en-US" sz="1500">
                <a:solidFill>
                  <a:schemeClr val="bg1"/>
                </a:solidFill>
              </a:rPr>
              <a:t>Gracchus Babeuf</a:t>
            </a:r>
            <a:r>
              <a:rPr lang="el-GR" sz="1500">
                <a:solidFill>
                  <a:schemeClr val="bg1"/>
                </a:solidFill>
              </a:rPr>
              <a:t> (1760-1797)</a:t>
            </a:r>
            <a:endParaRPr lang="fr-FR" sz="150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l-GR" sz="1500" b="1">
                <a:solidFill>
                  <a:schemeClr val="bg1"/>
                </a:solidFill>
              </a:rPr>
              <a:t>ΑΡΙΣΤΕΡΑ</a:t>
            </a:r>
          </a:p>
          <a:p>
            <a:r>
              <a:rPr lang="el-GR" sz="1500">
                <a:solidFill>
                  <a:schemeClr val="bg1"/>
                </a:solidFill>
              </a:rPr>
              <a:t>Ορεινοί (</a:t>
            </a:r>
            <a:r>
              <a:rPr lang="en-US" sz="1500">
                <a:solidFill>
                  <a:schemeClr val="bg1"/>
                </a:solidFill>
              </a:rPr>
              <a:t>Montagnards)</a:t>
            </a:r>
          </a:p>
          <a:p>
            <a:pPr lvl="1"/>
            <a:r>
              <a:rPr lang="en-US" sz="1500">
                <a:solidFill>
                  <a:schemeClr val="bg1"/>
                </a:solidFill>
              </a:rPr>
              <a:t>Club des Cordeliers</a:t>
            </a:r>
            <a:r>
              <a:rPr lang="el-GR" sz="1500">
                <a:solidFill>
                  <a:schemeClr val="bg1"/>
                </a:solidFill>
              </a:rPr>
              <a:t> – εξόντωση μετά από πτώση Ροβεσπιέρου</a:t>
            </a:r>
          </a:p>
          <a:p>
            <a:pPr lvl="1"/>
            <a:r>
              <a:rPr lang="en-US" sz="1500">
                <a:solidFill>
                  <a:schemeClr val="bg1"/>
                </a:solidFill>
              </a:rPr>
              <a:t>Club des Jacobins </a:t>
            </a:r>
            <a:r>
              <a:rPr lang="el-GR" sz="1500">
                <a:solidFill>
                  <a:schemeClr val="bg1"/>
                </a:solidFill>
              </a:rPr>
              <a:t>(Ιακωβίνοι)</a:t>
            </a:r>
            <a:r>
              <a:rPr lang="fr-FR" sz="1500">
                <a:solidFill>
                  <a:schemeClr val="bg1"/>
                </a:solidFill>
              </a:rPr>
              <a:t> </a:t>
            </a:r>
            <a:r>
              <a:rPr lang="el-GR" sz="1500">
                <a:solidFill>
                  <a:schemeClr val="bg1"/>
                </a:solidFill>
              </a:rPr>
              <a:t>– Νοε. 1794, διάλυση</a:t>
            </a:r>
          </a:p>
          <a:p>
            <a:pPr lvl="1"/>
            <a:r>
              <a:rPr lang="el-GR" sz="1500">
                <a:solidFill>
                  <a:schemeClr val="bg1"/>
                </a:solidFill>
              </a:rPr>
              <a:t>Την περίοδο της Τρομοκρατίας διαιρούνται σε τρεις ομάδες:</a:t>
            </a:r>
          </a:p>
          <a:p>
            <a:pPr lvl="2"/>
            <a:r>
              <a:rPr lang="fr-FR" sz="1500">
                <a:solidFill>
                  <a:schemeClr val="bg1"/>
                </a:solidFill>
              </a:rPr>
              <a:t>Exagérés (Marat, Hébert)</a:t>
            </a:r>
          </a:p>
          <a:p>
            <a:pPr lvl="2"/>
            <a:r>
              <a:rPr lang="fr-FR" sz="1500">
                <a:solidFill>
                  <a:schemeClr val="bg1"/>
                </a:solidFill>
              </a:rPr>
              <a:t>Robespierristes (Robespierre, Saint-Just)</a:t>
            </a:r>
          </a:p>
          <a:p>
            <a:pPr lvl="2"/>
            <a:r>
              <a:rPr lang="fr-FR" sz="1500">
                <a:solidFill>
                  <a:schemeClr val="bg1"/>
                </a:solidFill>
              </a:rPr>
              <a:t>Indulgents (Danton, Desmoulins)</a:t>
            </a:r>
          </a:p>
          <a:p>
            <a:pPr lvl="1"/>
            <a:r>
              <a:rPr lang="el-GR" sz="1500">
                <a:solidFill>
                  <a:schemeClr val="bg1"/>
                </a:solidFill>
              </a:rPr>
              <a:t>Επιρροή </a:t>
            </a:r>
            <a:r>
              <a:rPr lang="en-US" sz="1500">
                <a:solidFill>
                  <a:schemeClr val="bg1"/>
                </a:solidFill>
              </a:rPr>
              <a:t>Jean-Jacques Rousseau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928637" y="6355080"/>
            <a:ext cx="586712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F9D9BFEA-A0A6-470B-9C1A-C222B6B00C5D}" type="slidenum">
              <a:rPr kumimoji="0" lang="el-GR" sz="9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alpha val="8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l-GR" sz="900" b="0" i="0" u="none" strike="noStrike" kern="1200" cap="none" spc="0" normalizeH="0" baseline="0" noProof="0">
              <a:ln>
                <a:noFill/>
              </a:ln>
              <a:solidFill>
                <a:prstClr val="white">
                  <a:alpha val="8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10224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7A57295-2710-4920-B99A-4D1FA03A62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8067929-4D33-4306-9E2F-67C49CDDB5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0050" y="465745"/>
            <a:ext cx="8343900" cy="5639435"/>
          </a:xfrm>
          <a:prstGeom prst="rect">
            <a:avLst/>
          </a:prstGeom>
          <a:solidFill>
            <a:schemeClr val="tx1">
              <a:alpha val="9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94027"/>
            <a:ext cx="2620771" cy="4782873"/>
          </a:xfrm>
        </p:spPr>
        <p:txBody>
          <a:bodyPr>
            <a:normAutofit/>
          </a:bodyPr>
          <a:lstStyle/>
          <a:p>
            <a:pPr algn="r"/>
            <a:r>
              <a:rPr lang="el-GR" sz="4100">
                <a:solidFill>
                  <a:schemeClr val="bg1"/>
                </a:solidFill>
              </a:rPr>
              <a:t>Οι πολιτικές παρατάξεις</a:t>
            </a:r>
            <a:r>
              <a:rPr lang="en-US" sz="4100">
                <a:solidFill>
                  <a:schemeClr val="bg1"/>
                </a:solidFill>
              </a:rPr>
              <a:t> (2)</a:t>
            </a:r>
            <a:endParaRPr lang="el-GR" sz="4100">
              <a:solidFill>
                <a:schemeClr val="bg1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2057400"/>
            <a:ext cx="0" cy="2743200"/>
          </a:xfrm>
          <a:prstGeom prst="line">
            <a:avLst/>
          </a:prstGeom>
          <a:ln w="19050">
            <a:solidFill>
              <a:schemeClr val="bg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732024" y="894027"/>
            <a:ext cx="4783326" cy="478287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l-GR" sz="2100" b="1">
                <a:solidFill>
                  <a:schemeClr val="bg1"/>
                </a:solidFill>
              </a:rPr>
              <a:t>ΚΕΝΤΡΟ-ΑΡΙΣΤΕΡΑ</a:t>
            </a:r>
          </a:p>
          <a:p>
            <a:r>
              <a:rPr lang="el-GR" sz="2100">
                <a:solidFill>
                  <a:schemeClr val="bg1"/>
                </a:solidFill>
              </a:rPr>
              <a:t>Γιρονδίνοι (</a:t>
            </a:r>
            <a:r>
              <a:rPr lang="en-US" sz="2100">
                <a:solidFill>
                  <a:schemeClr val="bg1"/>
                </a:solidFill>
              </a:rPr>
              <a:t>Gironde)</a:t>
            </a:r>
            <a:r>
              <a:rPr lang="el-GR" sz="2100">
                <a:solidFill>
                  <a:schemeClr val="bg1"/>
                </a:solidFill>
              </a:rPr>
              <a:t> – Πλειοψηφία σε Νομοθετική</a:t>
            </a:r>
            <a:endParaRPr lang="en-US" sz="2100">
              <a:solidFill>
                <a:schemeClr val="bg1"/>
              </a:solidFill>
            </a:endParaRPr>
          </a:p>
          <a:p>
            <a:pPr lvl="1"/>
            <a:r>
              <a:rPr lang="en-US" sz="2100">
                <a:solidFill>
                  <a:schemeClr val="bg1"/>
                </a:solidFill>
              </a:rPr>
              <a:t>Club des Jacobins (</a:t>
            </a:r>
            <a:r>
              <a:rPr lang="fr-FR" sz="2100">
                <a:solidFill>
                  <a:schemeClr val="bg1"/>
                </a:solidFill>
              </a:rPr>
              <a:t>Brissot, Vergniaud, Manon Roland)</a:t>
            </a:r>
          </a:p>
          <a:p>
            <a:pPr lvl="1"/>
            <a:r>
              <a:rPr lang="el-GR" sz="2100">
                <a:solidFill>
                  <a:schemeClr val="bg1"/>
                </a:solidFill>
              </a:rPr>
              <a:t>Επιρροή </a:t>
            </a:r>
            <a:r>
              <a:rPr lang="fr-FR" sz="2100">
                <a:solidFill>
                  <a:schemeClr val="bg1"/>
                </a:solidFill>
              </a:rPr>
              <a:t>Nicolas de Condorcet</a:t>
            </a:r>
          </a:p>
          <a:p>
            <a:pPr marL="0" indent="0">
              <a:buNone/>
            </a:pPr>
            <a:r>
              <a:rPr lang="el-GR" sz="2100" b="1">
                <a:solidFill>
                  <a:schemeClr val="bg1"/>
                </a:solidFill>
              </a:rPr>
              <a:t>ΚΕΝΤΡΟ</a:t>
            </a:r>
          </a:p>
          <a:p>
            <a:r>
              <a:rPr lang="el-GR" sz="2100">
                <a:solidFill>
                  <a:schemeClr val="bg1"/>
                </a:solidFill>
              </a:rPr>
              <a:t>Οπαδοί συνταγματικής μοναρχίας κατά το βρετανικό πρότυπο (</a:t>
            </a:r>
            <a:r>
              <a:rPr lang="en-US" sz="2100">
                <a:solidFill>
                  <a:schemeClr val="bg1"/>
                </a:solidFill>
              </a:rPr>
              <a:t>Monarchiens)</a:t>
            </a:r>
          </a:p>
          <a:p>
            <a:pPr lvl="1"/>
            <a:r>
              <a:rPr lang="en-US" sz="2100">
                <a:solidFill>
                  <a:schemeClr val="bg1"/>
                </a:solidFill>
              </a:rPr>
              <a:t>Club des Feuillants (</a:t>
            </a:r>
            <a:r>
              <a:rPr lang="fr-FR" sz="2100">
                <a:solidFill>
                  <a:schemeClr val="bg1"/>
                </a:solidFill>
              </a:rPr>
              <a:t>Barnave, Mirabeau, La Fayette, Sieyès, Bailly, Philippe Égalité)</a:t>
            </a:r>
          </a:p>
          <a:p>
            <a:pPr lvl="1"/>
            <a:r>
              <a:rPr lang="el-GR" sz="2100">
                <a:solidFill>
                  <a:schemeClr val="bg1"/>
                </a:solidFill>
              </a:rPr>
              <a:t>Επιρροή Βολταίρου</a:t>
            </a:r>
          </a:p>
          <a:p>
            <a:endParaRPr lang="el-GR" sz="210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928637" y="6355080"/>
            <a:ext cx="586712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F9D9BFEA-A0A6-470B-9C1A-C222B6B00C5D}" type="slidenum">
              <a:rPr kumimoji="0" lang="el-GR" sz="9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alpha val="8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l-GR" sz="900" b="0" i="0" u="none" strike="noStrike" kern="1200" cap="none" spc="0" normalizeH="0" baseline="0" noProof="0">
              <a:ln>
                <a:noFill/>
              </a:ln>
              <a:solidFill>
                <a:prstClr val="white">
                  <a:alpha val="8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28682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7A57295-2710-4920-B99A-4D1FA03A62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8067929-4D33-4306-9E2F-67C49CDDB5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0050" y="465745"/>
            <a:ext cx="8343900" cy="5639435"/>
          </a:xfrm>
          <a:prstGeom prst="rect">
            <a:avLst/>
          </a:prstGeom>
          <a:solidFill>
            <a:schemeClr val="tx1">
              <a:alpha val="9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94027"/>
            <a:ext cx="2620771" cy="4782873"/>
          </a:xfrm>
        </p:spPr>
        <p:txBody>
          <a:bodyPr>
            <a:normAutofit/>
          </a:bodyPr>
          <a:lstStyle/>
          <a:p>
            <a:pPr algn="r"/>
            <a:r>
              <a:rPr lang="el-GR" sz="4100">
                <a:solidFill>
                  <a:schemeClr val="bg1"/>
                </a:solidFill>
              </a:rPr>
              <a:t>Οι πολιτικές παρατάξεις</a:t>
            </a:r>
            <a:r>
              <a:rPr lang="en-US" sz="4100">
                <a:solidFill>
                  <a:schemeClr val="bg1"/>
                </a:solidFill>
              </a:rPr>
              <a:t> (</a:t>
            </a:r>
            <a:r>
              <a:rPr lang="el-GR" sz="4100">
                <a:solidFill>
                  <a:schemeClr val="bg1"/>
                </a:solidFill>
              </a:rPr>
              <a:t>3</a:t>
            </a:r>
            <a:r>
              <a:rPr lang="en-US" sz="4100">
                <a:solidFill>
                  <a:schemeClr val="bg1"/>
                </a:solidFill>
              </a:rPr>
              <a:t>)</a:t>
            </a:r>
            <a:endParaRPr lang="el-GR" sz="4100">
              <a:solidFill>
                <a:schemeClr val="bg1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2057400"/>
            <a:ext cx="0" cy="2743200"/>
          </a:xfrm>
          <a:prstGeom prst="line">
            <a:avLst/>
          </a:prstGeom>
          <a:ln w="19050">
            <a:solidFill>
              <a:schemeClr val="bg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732024" y="894027"/>
            <a:ext cx="4783326" cy="478287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l-GR" sz="2100" b="1">
                <a:solidFill>
                  <a:schemeClr val="bg1"/>
                </a:solidFill>
              </a:rPr>
              <a:t>ΚΕΝΤΡ0-ΔΕΞΙΑ</a:t>
            </a:r>
          </a:p>
          <a:p>
            <a:r>
              <a:rPr lang="en-US" sz="2100">
                <a:solidFill>
                  <a:schemeClr val="bg1"/>
                </a:solidFill>
              </a:rPr>
              <a:t>Royalistes constitutionnels</a:t>
            </a:r>
          </a:p>
          <a:p>
            <a:r>
              <a:rPr lang="fr-FR" sz="2100">
                <a:solidFill>
                  <a:schemeClr val="bg1"/>
                </a:solidFill>
              </a:rPr>
              <a:t>Comité de Paris (Louis de Provence, La Rouërie)</a:t>
            </a:r>
          </a:p>
          <a:p>
            <a:r>
              <a:rPr lang="el-GR" sz="2100">
                <a:solidFill>
                  <a:schemeClr val="bg1"/>
                </a:solidFill>
              </a:rPr>
              <a:t>Επιρροή </a:t>
            </a:r>
            <a:r>
              <a:rPr lang="en-US" sz="2100">
                <a:solidFill>
                  <a:schemeClr val="bg1"/>
                </a:solidFill>
              </a:rPr>
              <a:t>Edmund Burke</a:t>
            </a:r>
          </a:p>
          <a:p>
            <a:pPr marL="0" indent="0">
              <a:buNone/>
            </a:pPr>
            <a:r>
              <a:rPr lang="el-GR" sz="2100" b="1">
                <a:solidFill>
                  <a:schemeClr val="bg1"/>
                </a:solidFill>
              </a:rPr>
              <a:t>ΔΕΞΙΑ</a:t>
            </a:r>
          </a:p>
          <a:p>
            <a:r>
              <a:rPr lang="fr-FR" sz="2100">
                <a:solidFill>
                  <a:schemeClr val="bg1"/>
                </a:solidFill>
              </a:rPr>
              <a:t>Ultra-royalistes</a:t>
            </a:r>
          </a:p>
          <a:p>
            <a:r>
              <a:rPr lang="fr-FR" sz="2100">
                <a:solidFill>
                  <a:schemeClr val="bg1"/>
                </a:solidFill>
              </a:rPr>
              <a:t>Comité de Turin (Charles d'Artois, Louis de Bourbon-Condé)</a:t>
            </a:r>
          </a:p>
          <a:p>
            <a:r>
              <a:rPr lang="el-GR" sz="2100">
                <a:solidFill>
                  <a:schemeClr val="bg1"/>
                </a:solidFill>
              </a:rPr>
              <a:t>Επιρροή </a:t>
            </a:r>
            <a:r>
              <a:rPr lang="fr-FR" sz="2100">
                <a:solidFill>
                  <a:schemeClr val="bg1"/>
                </a:solidFill>
              </a:rPr>
              <a:t>Louis de Bonald, Joseph de Maistre</a:t>
            </a:r>
          </a:p>
          <a:p>
            <a:pPr lvl="2"/>
            <a:endParaRPr lang="el-GR" sz="210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928637" y="6355080"/>
            <a:ext cx="586712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F9D9BFEA-A0A6-470B-9C1A-C222B6B00C5D}" type="slidenum">
              <a:rPr kumimoji="0" lang="el-GR" sz="9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alpha val="8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l-GR" sz="900" b="0" i="0" u="none" strike="noStrike" kern="1200" cap="none" spc="0" normalizeH="0" baseline="0" noProof="0">
              <a:ln>
                <a:noFill/>
              </a:ln>
              <a:solidFill>
                <a:prstClr val="white">
                  <a:alpha val="8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4839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7A57295-2710-4920-B99A-4D1FA03A62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8067929-4D33-4306-9E2F-67C49CDDB5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0050" y="465745"/>
            <a:ext cx="8343900" cy="5639435"/>
          </a:xfrm>
          <a:prstGeom prst="rect">
            <a:avLst/>
          </a:prstGeom>
          <a:solidFill>
            <a:schemeClr val="tx1">
              <a:alpha val="9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94027"/>
            <a:ext cx="2620771" cy="4782873"/>
          </a:xfrm>
        </p:spPr>
        <p:txBody>
          <a:bodyPr>
            <a:normAutofit/>
          </a:bodyPr>
          <a:lstStyle/>
          <a:p>
            <a:pPr algn="r"/>
            <a:r>
              <a:rPr lang="el-GR" sz="3700" dirty="0">
                <a:solidFill>
                  <a:schemeClr val="bg1"/>
                </a:solidFill>
              </a:rPr>
              <a:t>Επανάσταση και Ευρώπη (2)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2057400"/>
            <a:ext cx="0" cy="2743200"/>
          </a:xfrm>
          <a:prstGeom prst="line">
            <a:avLst/>
          </a:prstGeom>
          <a:ln w="19050">
            <a:solidFill>
              <a:schemeClr val="bg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732024" y="894027"/>
            <a:ext cx="4783326" cy="478287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l-GR" sz="1900" b="1" dirty="0">
                <a:solidFill>
                  <a:schemeClr val="bg1"/>
                </a:solidFill>
              </a:rPr>
              <a:t>1792-1799 (συν.)</a:t>
            </a:r>
          </a:p>
          <a:p>
            <a:r>
              <a:rPr lang="el-GR" sz="1900" dirty="0">
                <a:solidFill>
                  <a:schemeClr val="bg1"/>
                </a:solidFill>
              </a:rPr>
              <a:t>Επαναστατικά στρατεύματα με μαζική επιστράτευση</a:t>
            </a:r>
          </a:p>
          <a:p>
            <a:r>
              <a:rPr lang="el-GR" sz="1900" dirty="0">
                <a:solidFill>
                  <a:schemeClr val="bg1"/>
                </a:solidFill>
              </a:rPr>
              <a:t>Κατακτήσεις επιφέρουν κατάργηση </a:t>
            </a:r>
            <a:r>
              <a:rPr lang="en-US" sz="1900" i="1" dirty="0" err="1">
                <a:solidFill>
                  <a:schemeClr val="bg1"/>
                </a:solidFill>
              </a:rPr>
              <a:t>ordres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  <a:r>
              <a:rPr lang="el-GR" sz="1900" dirty="0">
                <a:solidFill>
                  <a:schemeClr val="bg1"/>
                </a:solidFill>
              </a:rPr>
              <a:t>και φεουδαρχίας, διάλυση συντεχνιών και εκκλησιαστικών ταγμάτων, εκλαΐκευση κράτους και επιβολή επαναστατικών θεσμών</a:t>
            </a:r>
          </a:p>
          <a:p>
            <a:r>
              <a:rPr lang="el-GR" sz="1900" dirty="0">
                <a:solidFill>
                  <a:schemeClr val="bg1"/>
                </a:solidFill>
              </a:rPr>
              <a:t>Δημιουργία «Αδελφών Δημοκρατιών»</a:t>
            </a:r>
          </a:p>
          <a:p>
            <a:pPr marL="0" indent="0">
              <a:buNone/>
            </a:pPr>
            <a:r>
              <a:rPr lang="el-GR" sz="1900" b="1" dirty="0">
                <a:solidFill>
                  <a:schemeClr val="bg1"/>
                </a:solidFill>
              </a:rPr>
              <a:t>1799-1815</a:t>
            </a:r>
          </a:p>
          <a:p>
            <a:r>
              <a:rPr lang="el-GR" sz="1900" dirty="0">
                <a:solidFill>
                  <a:schemeClr val="bg1"/>
                </a:solidFill>
              </a:rPr>
              <a:t>Ναπολεόντεια περίοδος</a:t>
            </a:r>
          </a:p>
          <a:p>
            <a:r>
              <a:rPr lang="el-GR" sz="1900" dirty="0">
                <a:solidFill>
                  <a:schemeClr val="bg1"/>
                </a:solidFill>
              </a:rPr>
              <a:t>Συνδυασμός πολεμικής και διοικητικής δράσης</a:t>
            </a:r>
          </a:p>
          <a:p>
            <a:r>
              <a:rPr lang="el-GR" sz="1900" dirty="0">
                <a:solidFill>
                  <a:schemeClr val="bg1"/>
                </a:solidFill>
              </a:rPr>
              <a:t>Κυριαρχία σε όλη την ηπειρωτική Ευρώπη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928637" y="6355080"/>
            <a:ext cx="586712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9D9BFEA-A0A6-470B-9C1A-C222B6B00C5D}" type="slidenum">
              <a:rPr lang="el-GR" sz="900">
                <a:solidFill>
                  <a:schemeClr val="tx1">
                    <a:alpha val="80000"/>
                  </a:schemeClr>
                </a:solidFill>
              </a:rPr>
              <a:pPr>
                <a:spcAft>
                  <a:spcPts val="600"/>
                </a:spcAft>
              </a:pPr>
              <a:t>3</a:t>
            </a:fld>
            <a:endParaRPr lang="el-GR" sz="900">
              <a:solidFill>
                <a:schemeClr val="tx1">
                  <a:alpha val="80000"/>
                </a:scheme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60" y="321731"/>
            <a:ext cx="3106572" cy="6213425"/>
          </a:xfrm>
          <a:prstGeom prst="rect">
            <a:avLst/>
          </a:pr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192" y="583616"/>
            <a:ext cx="2791605" cy="5520579"/>
          </a:xfrm>
        </p:spPr>
        <p:txBody>
          <a:bodyPr>
            <a:normAutofit/>
          </a:bodyPr>
          <a:lstStyle/>
          <a:p>
            <a:r>
              <a:rPr lang="el-GR" sz="3700" dirty="0">
                <a:solidFill>
                  <a:srgbClr val="FFFFFF"/>
                </a:solidFill>
              </a:rPr>
              <a:t>Διευθυντήριο (</a:t>
            </a:r>
            <a:r>
              <a:rPr lang="en-US" sz="3700" dirty="0" err="1">
                <a:solidFill>
                  <a:srgbClr val="FFFFFF"/>
                </a:solidFill>
                <a:latin typeface="Calibri" panose="020F0502020204030204" pitchFamily="34" charset="0"/>
              </a:rPr>
              <a:t>Directoire</a:t>
            </a:r>
            <a:r>
              <a:rPr lang="en-US" sz="3700" dirty="0">
                <a:solidFill>
                  <a:srgbClr val="FFFFFF"/>
                </a:solidFill>
              </a:rPr>
              <a:t>)</a:t>
            </a:r>
            <a:endParaRPr lang="el-GR" sz="3700" dirty="0">
              <a:solidFill>
                <a:srgbClr val="FFFFFF"/>
              </a:solidFill>
            </a:endParaRPr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2127" y="321732"/>
            <a:ext cx="5430574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700701" y="583616"/>
            <a:ext cx="4945642" cy="552057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l-GR" sz="1500" b="1" dirty="0">
                <a:solidFill>
                  <a:srgbClr val="FFFFFF"/>
                </a:solidFill>
              </a:rPr>
              <a:t>1795-1797, 1</a:t>
            </a:r>
            <a:r>
              <a:rPr lang="el-GR" sz="1500" b="1" baseline="30000" dirty="0">
                <a:solidFill>
                  <a:srgbClr val="FFFFFF"/>
                </a:solidFill>
              </a:rPr>
              <a:t>ο</a:t>
            </a:r>
            <a:r>
              <a:rPr lang="el-GR" sz="1500" b="1" dirty="0">
                <a:solidFill>
                  <a:srgbClr val="FFFFFF"/>
                </a:solidFill>
              </a:rPr>
              <a:t> Διευθυντήριο</a:t>
            </a:r>
          </a:p>
          <a:p>
            <a:r>
              <a:rPr lang="el-GR" sz="1500" dirty="0">
                <a:solidFill>
                  <a:srgbClr val="FFFFFF"/>
                </a:solidFill>
              </a:rPr>
              <a:t>Παραμένουν εστίες φιλοβασιλικής αναταραχής με βρετανική υποστήριξη</a:t>
            </a:r>
          </a:p>
          <a:p>
            <a:r>
              <a:rPr lang="el-GR" sz="1500" dirty="0">
                <a:solidFill>
                  <a:srgbClr val="FFFFFF"/>
                </a:solidFill>
              </a:rPr>
              <a:t>Άθλια οικονομική κατάσταση, εκχώρηση δημοσίων αγαθών για πληρωμή προμηθευτών (κυρίως στρατού)</a:t>
            </a:r>
            <a:endParaRPr lang="en-US" sz="1500" dirty="0">
              <a:solidFill>
                <a:srgbClr val="FFFFFF"/>
              </a:solidFill>
            </a:endParaRPr>
          </a:p>
          <a:p>
            <a:r>
              <a:rPr lang="el-GR" sz="1500" dirty="0">
                <a:solidFill>
                  <a:srgbClr val="FFFFFF"/>
                </a:solidFill>
              </a:rPr>
              <a:t>Φιλοβασιλική εξέγερση 13</a:t>
            </a:r>
            <a:r>
              <a:rPr lang="el-GR" sz="1500" baseline="30000" dirty="0">
                <a:solidFill>
                  <a:srgbClr val="FFFFFF"/>
                </a:solidFill>
              </a:rPr>
              <a:t>ης</a:t>
            </a:r>
            <a:r>
              <a:rPr lang="el-GR" sz="1500" dirty="0">
                <a:solidFill>
                  <a:srgbClr val="FFFFFF"/>
                </a:solidFill>
              </a:rPr>
              <a:t> </a:t>
            </a:r>
            <a:r>
              <a:rPr lang="en-US" sz="1500" dirty="0">
                <a:solidFill>
                  <a:srgbClr val="FFFFFF"/>
                </a:solidFill>
              </a:rPr>
              <a:t>Vendemiaire </a:t>
            </a:r>
            <a:r>
              <a:rPr lang="el-GR" sz="1500" dirty="0">
                <a:solidFill>
                  <a:srgbClr val="FFFFFF"/>
                </a:solidFill>
              </a:rPr>
              <a:t>Έτους 4 </a:t>
            </a:r>
            <a:r>
              <a:rPr lang="en-US" sz="1500" dirty="0">
                <a:solidFill>
                  <a:srgbClr val="FFFFFF"/>
                </a:solidFill>
              </a:rPr>
              <a:t>(</a:t>
            </a:r>
            <a:r>
              <a:rPr lang="el-GR" sz="1500" dirty="0">
                <a:solidFill>
                  <a:srgbClr val="FFFFFF"/>
                </a:solidFill>
              </a:rPr>
              <a:t>5 Οκτ. 1795) καταστέλλεται με παρέμβαση δυνάμεων Βοναπάρτη</a:t>
            </a:r>
          </a:p>
          <a:p>
            <a:r>
              <a:rPr lang="el-GR" sz="1500" dirty="0">
                <a:solidFill>
                  <a:srgbClr val="FFFFFF"/>
                </a:solidFill>
              </a:rPr>
              <a:t>1796, </a:t>
            </a:r>
            <a:r>
              <a:rPr lang="en-US" sz="1500" dirty="0">
                <a:solidFill>
                  <a:srgbClr val="FFFFFF"/>
                </a:solidFill>
              </a:rPr>
              <a:t>Conjuration des </a:t>
            </a:r>
            <a:r>
              <a:rPr lang="en-US" sz="1500" dirty="0" err="1">
                <a:solidFill>
                  <a:srgbClr val="FFFFFF"/>
                </a:solidFill>
              </a:rPr>
              <a:t>Egaux</a:t>
            </a:r>
            <a:r>
              <a:rPr lang="en-US" sz="1500" dirty="0">
                <a:solidFill>
                  <a:srgbClr val="FFFFFF"/>
                </a:solidFill>
              </a:rPr>
              <a:t> (Gracchus Babeuf)</a:t>
            </a:r>
          </a:p>
          <a:p>
            <a:pPr lvl="1"/>
            <a:r>
              <a:rPr lang="el-GR" sz="1500" dirty="0">
                <a:solidFill>
                  <a:srgbClr val="FFFFFF"/>
                </a:solidFill>
              </a:rPr>
              <a:t>Ισότητα και κοινοκτημοσύνη, </a:t>
            </a:r>
            <a:r>
              <a:rPr lang="el-GR" sz="1500" dirty="0" err="1">
                <a:solidFill>
                  <a:srgbClr val="FFFFFF"/>
                </a:solidFill>
              </a:rPr>
              <a:t>κολλεκτιβοποίηση</a:t>
            </a:r>
            <a:r>
              <a:rPr lang="el-GR" sz="1500" dirty="0">
                <a:solidFill>
                  <a:srgbClr val="FFFFFF"/>
                </a:solidFill>
              </a:rPr>
              <a:t> γης και μέσων παραγωγής</a:t>
            </a:r>
          </a:p>
          <a:p>
            <a:pPr lvl="1"/>
            <a:r>
              <a:rPr lang="el-GR" sz="1500" dirty="0">
                <a:solidFill>
                  <a:srgbClr val="FFFFFF"/>
                </a:solidFill>
              </a:rPr>
              <a:t>8 </a:t>
            </a:r>
            <a:r>
              <a:rPr lang="en-US" sz="1500" dirty="0" err="1">
                <a:solidFill>
                  <a:srgbClr val="FFFFFF"/>
                </a:solidFill>
              </a:rPr>
              <a:t>prairial</a:t>
            </a:r>
            <a:r>
              <a:rPr lang="en-US" sz="1500" dirty="0">
                <a:solidFill>
                  <a:srgbClr val="FFFFFF"/>
                </a:solidFill>
              </a:rPr>
              <a:t> an III </a:t>
            </a:r>
            <a:r>
              <a:rPr lang="el-GR" sz="1500" dirty="0">
                <a:solidFill>
                  <a:srgbClr val="FFFFFF"/>
                </a:solidFill>
              </a:rPr>
              <a:t>(27.5.1797), εκτέλεση πρωταγωνιστών για συνομωσία (</a:t>
            </a:r>
            <a:r>
              <a:rPr lang="en-US" sz="1500" dirty="0">
                <a:solidFill>
                  <a:srgbClr val="FFFFFF"/>
                </a:solidFill>
              </a:rPr>
              <a:t>Carnot</a:t>
            </a:r>
            <a:r>
              <a:rPr lang="el-GR" sz="1500" dirty="0">
                <a:solidFill>
                  <a:srgbClr val="FFFFFF"/>
                </a:solidFill>
              </a:rPr>
              <a:t>: ποινή θανάτου για όσους υπερασπίζονταν Σύνταγμα του 1793)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916093" y="6535157"/>
            <a:ext cx="730250" cy="274320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F9D9BFEA-A0A6-470B-9C1A-C222B6B00C5D}" type="slidenum">
              <a:rPr kumimoji="0" lang="el-GR" sz="9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l-GR" sz="9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60" y="321731"/>
            <a:ext cx="3106572" cy="6213425"/>
          </a:xfrm>
          <a:prstGeom prst="rect">
            <a:avLst/>
          </a:pr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192" y="583616"/>
            <a:ext cx="2791605" cy="5520579"/>
          </a:xfrm>
        </p:spPr>
        <p:txBody>
          <a:bodyPr>
            <a:normAutofit/>
          </a:bodyPr>
          <a:lstStyle/>
          <a:p>
            <a:r>
              <a:rPr lang="el-GR" sz="3700">
                <a:solidFill>
                  <a:srgbClr val="FFFFFF"/>
                </a:solidFill>
              </a:rPr>
              <a:t>1</a:t>
            </a:r>
            <a:r>
              <a:rPr lang="el-GR" sz="3700" baseline="30000">
                <a:solidFill>
                  <a:srgbClr val="FFFFFF"/>
                </a:solidFill>
              </a:rPr>
              <a:t>ο</a:t>
            </a:r>
            <a:r>
              <a:rPr lang="el-GR" sz="3700">
                <a:solidFill>
                  <a:srgbClr val="FFFFFF"/>
                </a:solidFill>
              </a:rPr>
              <a:t> Διευθυντήριο (1795-1797)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2127" y="321732"/>
            <a:ext cx="5430574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700701" y="583616"/>
            <a:ext cx="4945642" cy="5520579"/>
          </a:xfrm>
        </p:spPr>
        <p:txBody>
          <a:bodyPr anchor="ctr">
            <a:normAutofit/>
          </a:bodyPr>
          <a:lstStyle/>
          <a:p>
            <a:r>
              <a:rPr lang="el-GR" sz="1500" dirty="0">
                <a:solidFill>
                  <a:srgbClr val="FFFFFF"/>
                </a:solidFill>
              </a:rPr>
              <a:t>1796-1797: κατακτητικοί πόλεμοι</a:t>
            </a:r>
          </a:p>
          <a:p>
            <a:pPr lvl="1"/>
            <a:r>
              <a:rPr lang="el-GR" sz="1500" dirty="0">
                <a:solidFill>
                  <a:srgbClr val="FFFFFF"/>
                </a:solidFill>
              </a:rPr>
              <a:t>Νικηφόρα και ταχεία προέλαση Ναπολέοντα σε Ιταλία (αρπαγή έργων τέχνης σε Γαλλία), ήττες και στασιμότητα σε Γερμανία και Ιρλανδία</a:t>
            </a:r>
          </a:p>
          <a:p>
            <a:r>
              <a:rPr lang="el-GR" sz="1500" dirty="0">
                <a:solidFill>
                  <a:srgbClr val="FFFFFF"/>
                </a:solidFill>
              </a:rPr>
              <a:t>1797, εκλογές </a:t>
            </a:r>
            <a:r>
              <a:rPr lang="en-US" sz="1500" dirty="0">
                <a:solidFill>
                  <a:srgbClr val="FFFFFF"/>
                </a:solidFill>
              </a:rPr>
              <a:t>germinal </a:t>
            </a:r>
            <a:r>
              <a:rPr lang="el-GR" sz="1500" dirty="0">
                <a:solidFill>
                  <a:srgbClr val="FFFFFF"/>
                </a:solidFill>
              </a:rPr>
              <a:t>Έτους 5</a:t>
            </a:r>
          </a:p>
          <a:p>
            <a:pPr lvl="1"/>
            <a:r>
              <a:rPr lang="el-GR" sz="1500" dirty="0">
                <a:solidFill>
                  <a:srgbClr val="FFFFFF"/>
                </a:solidFill>
              </a:rPr>
              <a:t>Συντριπτική ήττα μελών Διευθυντηρίου</a:t>
            </a:r>
          </a:p>
          <a:p>
            <a:pPr lvl="1"/>
            <a:r>
              <a:rPr lang="el-GR" sz="1500" dirty="0">
                <a:solidFill>
                  <a:srgbClr val="FFFFFF"/>
                </a:solidFill>
              </a:rPr>
              <a:t>Άνοδος φιλοβασιλικών</a:t>
            </a:r>
          </a:p>
          <a:p>
            <a:r>
              <a:rPr lang="el-GR" sz="1500" dirty="0">
                <a:solidFill>
                  <a:srgbClr val="FFFFFF"/>
                </a:solidFill>
              </a:rPr>
              <a:t>18 </a:t>
            </a:r>
            <a:r>
              <a:rPr lang="en-US" sz="1500" dirty="0" err="1">
                <a:solidFill>
                  <a:srgbClr val="FFFFFF"/>
                </a:solidFill>
              </a:rPr>
              <a:t>fructidor</a:t>
            </a:r>
            <a:r>
              <a:rPr lang="en-US" sz="1500" dirty="0">
                <a:solidFill>
                  <a:srgbClr val="FFFFFF"/>
                </a:solidFill>
              </a:rPr>
              <a:t> </a:t>
            </a:r>
            <a:r>
              <a:rPr lang="el-GR" sz="1500" dirty="0">
                <a:solidFill>
                  <a:srgbClr val="FFFFFF"/>
                </a:solidFill>
              </a:rPr>
              <a:t>(4.9.1797), πραξικόπημα και είσοδος στρατευμάτων Ναπολέοντα στο Παρίσι</a:t>
            </a:r>
          </a:p>
          <a:p>
            <a:pPr lvl="1"/>
            <a:r>
              <a:rPr lang="el-GR" sz="1500" dirty="0">
                <a:solidFill>
                  <a:srgbClr val="FFFFFF"/>
                </a:solidFill>
              </a:rPr>
              <a:t>Μέτρα κατά </a:t>
            </a:r>
            <a:r>
              <a:rPr lang="fr-FR" sz="1500" dirty="0">
                <a:solidFill>
                  <a:srgbClr val="FFFFFF"/>
                </a:solidFill>
              </a:rPr>
              <a:t>émigrés</a:t>
            </a:r>
            <a:r>
              <a:rPr lang="el-GR" sz="1500" dirty="0">
                <a:solidFill>
                  <a:srgbClr val="FFFFFF"/>
                </a:solidFill>
              </a:rPr>
              <a:t> και</a:t>
            </a:r>
            <a:r>
              <a:rPr lang="fr-FR" sz="1500" dirty="0">
                <a:solidFill>
                  <a:srgbClr val="FFFFFF"/>
                </a:solidFill>
              </a:rPr>
              <a:t> </a:t>
            </a:r>
            <a:r>
              <a:rPr lang="el-GR" sz="1500" dirty="0">
                <a:solidFill>
                  <a:srgbClr val="FFFFFF"/>
                </a:solidFill>
              </a:rPr>
              <a:t>κλήρου, εξουδετέρωση δεξιάς παράταξης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916093" y="6535157"/>
            <a:ext cx="730250" cy="274320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F9D9BFEA-A0A6-470B-9C1A-C222B6B00C5D}" type="slidenum">
              <a:rPr kumimoji="0" lang="el-GR" sz="9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l-GR" sz="9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60" y="321731"/>
            <a:ext cx="3106572" cy="6213425"/>
          </a:xfrm>
          <a:prstGeom prst="rect">
            <a:avLst/>
          </a:pr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192" y="583616"/>
            <a:ext cx="2791605" cy="5520579"/>
          </a:xfrm>
        </p:spPr>
        <p:txBody>
          <a:bodyPr>
            <a:normAutofit/>
          </a:bodyPr>
          <a:lstStyle/>
          <a:p>
            <a:r>
              <a:rPr lang="el-GR" sz="3700">
                <a:solidFill>
                  <a:srgbClr val="FFFFFF"/>
                </a:solidFill>
              </a:rPr>
              <a:t>2</a:t>
            </a:r>
            <a:r>
              <a:rPr lang="el-GR" sz="3700" baseline="30000">
                <a:solidFill>
                  <a:srgbClr val="FFFFFF"/>
                </a:solidFill>
              </a:rPr>
              <a:t>ο</a:t>
            </a:r>
            <a:r>
              <a:rPr lang="el-GR" sz="3700">
                <a:solidFill>
                  <a:srgbClr val="FFFFFF"/>
                </a:solidFill>
              </a:rPr>
              <a:t> Διευθυντήριο (1797-1799)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2127" y="321732"/>
            <a:ext cx="5430574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700701" y="583616"/>
            <a:ext cx="4945642" cy="552057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l-GR" sz="1500" b="1" dirty="0">
                <a:solidFill>
                  <a:srgbClr val="FFFFFF"/>
                </a:solidFill>
              </a:rPr>
              <a:t>1797-1799 , 2</a:t>
            </a:r>
            <a:r>
              <a:rPr lang="el-GR" sz="1500" b="1" baseline="30000" dirty="0">
                <a:solidFill>
                  <a:srgbClr val="FFFFFF"/>
                </a:solidFill>
              </a:rPr>
              <a:t>ο</a:t>
            </a:r>
            <a:r>
              <a:rPr lang="el-GR" sz="1500" b="1" dirty="0">
                <a:solidFill>
                  <a:srgbClr val="FFFFFF"/>
                </a:solidFill>
              </a:rPr>
              <a:t> Διευθυντήριο</a:t>
            </a:r>
          </a:p>
          <a:p>
            <a:r>
              <a:rPr lang="el-GR" sz="1500" dirty="0">
                <a:solidFill>
                  <a:srgbClr val="FFFFFF"/>
                </a:solidFill>
              </a:rPr>
              <a:t>Ενίσχυση κρατικής εξουσίας με βοήθεια στρατού</a:t>
            </a:r>
          </a:p>
          <a:p>
            <a:r>
              <a:rPr lang="el-GR" sz="1500" dirty="0">
                <a:solidFill>
                  <a:srgbClr val="FFFFFF"/>
                </a:solidFill>
              </a:rPr>
              <a:t>Ένταση αστυνομικής καταστολής</a:t>
            </a:r>
          </a:p>
          <a:p>
            <a:pPr lvl="1"/>
            <a:r>
              <a:rPr lang="el-GR" sz="1500" dirty="0">
                <a:solidFill>
                  <a:srgbClr val="FFFFFF"/>
                </a:solidFill>
              </a:rPr>
              <a:t>Κλείσιμο εφημερίδων, λογοκρισία, έλεγχος αλληλογραφίας, εκκαθαρίσεις δημοσίων υπαλλήλων</a:t>
            </a:r>
          </a:p>
          <a:p>
            <a:r>
              <a:rPr lang="el-GR" sz="1500" dirty="0">
                <a:solidFill>
                  <a:srgbClr val="FFFFFF"/>
                </a:solidFill>
              </a:rPr>
              <a:t>Βίαιη αντικληρική πολιτική</a:t>
            </a:r>
          </a:p>
          <a:p>
            <a:r>
              <a:rPr lang="el-GR" sz="1500" dirty="0">
                <a:solidFill>
                  <a:srgbClr val="FFFFFF"/>
                </a:solidFill>
              </a:rPr>
              <a:t>Έλεγχος και παρεμβάσεις σε εκλογές Έτους </a:t>
            </a:r>
            <a:r>
              <a:rPr lang="en-US" sz="1500" dirty="0">
                <a:solidFill>
                  <a:srgbClr val="FFFFFF"/>
                </a:solidFill>
              </a:rPr>
              <a:t>VI</a:t>
            </a:r>
          </a:p>
          <a:p>
            <a:r>
              <a:rPr lang="el-GR" sz="1500" dirty="0">
                <a:solidFill>
                  <a:srgbClr val="FFFFFF"/>
                </a:solidFill>
              </a:rPr>
              <a:t>18.10.1797, συνθήκη </a:t>
            </a:r>
            <a:r>
              <a:rPr lang="fr-FR" sz="1500" dirty="0">
                <a:solidFill>
                  <a:srgbClr val="FFFFFF"/>
                </a:solidFill>
              </a:rPr>
              <a:t>Campoformio</a:t>
            </a:r>
            <a:r>
              <a:rPr lang="el-GR" sz="1500" dirty="0">
                <a:solidFill>
                  <a:srgbClr val="FFFFFF"/>
                </a:solidFill>
              </a:rPr>
              <a:t>. Εκχώρηση Βενετίας σε Αυστρία</a:t>
            </a:r>
            <a:endParaRPr lang="en-US" sz="1500" dirty="0">
              <a:solidFill>
                <a:srgbClr val="FFFFFF"/>
              </a:solidFill>
            </a:endParaRPr>
          </a:p>
          <a:p>
            <a:r>
              <a:rPr lang="el-GR" sz="1500" dirty="0">
                <a:solidFill>
                  <a:srgbClr val="FFFFFF"/>
                </a:solidFill>
              </a:rPr>
              <a:t>22 </a:t>
            </a:r>
            <a:r>
              <a:rPr lang="en-US" sz="1500" dirty="0" err="1">
                <a:solidFill>
                  <a:srgbClr val="FFFFFF"/>
                </a:solidFill>
              </a:rPr>
              <a:t>floréal</a:t>
            </a:r>
            <a:r>
              <a:rPr lang="en-US" sz="1500" dirty="0">
                <a:solidFill>
                  <a:srgbClr val="FFFFFF"/>
                </a:solidFill>
              </a:rPr>
              <a:t> (</a:t>
            </a:r>
            <a:r>
              <a:rPr lang="el-GR" sz="1500" dirty="0">
                <a:solidFill>
                  <a:srgbClr val="FFFFFF"/>
                </a:solidFill>
              </a:rPr>
              <a:t>11.5.1798), νομοθετική ακύρωση εκλογής 106 Ιακωβίνων βουλευτών</a:t>
            </a:r>
          </a:p>
          <a:p>
            <a:endParaRPr lang="el-GR" sz="1400" dirty="0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916093" y="6535157"/>
            <a:ext cx="730250" cy="274320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F9D9BFEA-A0A6-470B-9C1A-C222B6B00C5D}" type="slidenum">
              <a:rPr kumimoji="0" lang="el-GR" sz="9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l-GR" sz="9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60" y="321731"/>
            <a:ext cx="3106572" cy="6213425"/>
          </a:xfrm>
          <a:prstGeom prst="rect">
            <a:avLst/>
          </a:pr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192" y="583616"/>
            <a:ext cx="2791605" cy="5520579"/>
          </a:xfrm>
        </p:spPr>
        <p:txBody>
          <a:bodyPr>
            <a:normAutofit/>
          </a:bodyPr>
          <a:lstStyle/>
          <a:p>
            <a:r>
              <a:rPr lang="el-GR" sz="3700">
                <a:solidFill>
                  <a:srgbClr val="FFFFFF"/>
                </a:solidFill>
              </a:rPr>
              <a:t>2</a:t>
            </a:r>
            <a:r>
              <a:rPr lang="el-GR" sz="3700" baseline="30000">
                <a:solidFill>
                  <a:srgbClr val="FFFFFF"/>
                </a:solidFill>
              </a:rPr>
              <a:t>ο</a:t>
            </a:r>
            <a:r>
              <a:rPr lang="el-GR" sz="3700">
                <a:solidFill>
                  <a:srgbClr val="FFFFFF"/>
                </a:solidFill>
              </a:rPr>
              <a:t> Διευθυντήριο (2)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2127" y="321732"/>
            <a:ext cx="5430574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700701" y="583616"/>
            <a:ext cx="4945642" cy="5520579"/>
          </a:xfrm>
        </p:spPr>
        <p:txBody>
          <a:bodyPr anchor="ctr">
            <a:normAutofit/>
          </a:bodyPr>
          <a:lstStyle/>
          <a:p>
            <a:r>
              <a:rPr lang="el-GR" sz="1700">
                <a:solidFill>
                  <a:srgbClr val="FFFFFF"/>
                </a:solidFill>
              </a:rPr>
              <a:t>Πολιτική ηπειρωτικής επέκτασης, πολλαπλασιασμός «Αδελφών Δημοκρατιών»</a:t>
            </a:r>
            <a:endParaRPr lang="en-US" sz="1700">
              <a:solidFill>
                <a:srgbClr val="FFFFFF"/>
              </a:solidFill>
            </a:endParaRPr>
          </a:p>
          <a:p>
            <a:pPr lvl="1"/>
            <a:r>
              <a:rPr lang="fr-FR" sz="1700">
                <a:solidFill>
                  <a:srgbClr val="FFFFFF"/>
                </a:solidFill>
              </a:rPr>
              <a:t>République batave (</a:t>
            </a:r>
            <a:r>
              <a:rPr lang="el-GR" sz="1700">
                <a:solidFill>
                  <a:srgbClr val="FFFFFF"/>
                </a:solidFill>
              </a:rPr>
              <a:t>= Ολλανδία,</a:t>
            </a:r>
            <a:r>
              <a:rPr lang="fr-FR" sz="1700">
                <a:solidFill>
                  <a:srgbClr val="FFFFFF"/>
                </a:solidFill>
              </a:rPr>
              <a:t>1795-1806)</a:t>
            </a:r>
          </a:p>
          <a:p>
            <a:pPr lvl="1"/>
            <a:r>
              <a:rPr lang="fr-FR" sz="1700">
                <a:solidFill>
                  <a:srgbClr val="FFFFFF"/>
                </a:solidFill>
              </a:rPr>
              <a:t>République ligurienne (</a:t>
            </a:r>
            <a:r>
              <a:rPr lang="el-GR" sz="1700">
                <a:solidFill>
                  <a:srgbClr val="FFFFFF"/>
                </a:solidFill>
              </a:rPr>
              <a:t>= Γένοβα, </a:t>
            </a:r>
            <a:r>
              <a:rPr lang="fr-FR" sz="1700">
                <a:solidFill>
                  <a:srgbClr val="FFFFFF"/>
                </a:solidFill>
              </a:rPr>
              <a:t>1796-1805)</a:t>
            </a:r>
            <a:endParaRPr lang="el-GR" sz="1700">
              <a:solidFill>
                <a:srgbClr val="FFFFFF"/>
              </a:solidFill>
            </a:endParaRPr>
          </a:p>
          <a:p>
            <a:pPr lvl="1"/>
            <a:r>
              <a:rPr lang="fr-FR" sz="1700">
                <a:solidFill>
                  <a:srgbClr val="FFFFFF"/>
                </a:solidFill>
              </a:rPr>
              <a:t>République cisalpine </a:t>
            </a:r>
            <a:r>
              <a:rPr lang="el-GR" sz="1700">
                <a:solidFill>
                  <a:srgbClr val="FFFFFF"/>
                </a:solidFill>
              </a:rPr>
              <a:t>(= Λομβαρδία,</a:t>
            </a:r>
            <a:r>
              <a:rPr lang="fr-FR" sz="1700">
                <a:solidFill>
                  <a:srgbClr val="FFFFFF"/>
                </a:solidFill>
              </a:rPr>
              <a:t>1797-1802)</a:t>
            </a:r>
            <a:endParaRPr lang="el-GR" sz="1700">
              <a:solidFill>
                <a:srgbClr val="FFFFFF"/>
              </a:solidFill>
            </a:endParaRPr>
          </a:p>
          <a:p>
            <a:pPr lvl="1"/>
            <a:r>
              <a:rPr lang="fr-FR" sz="1700">
                <a:solidFill>
                  <a:srgbClr val="FFFFFF"/>
                </a:solidFill>
              </a:rPr>
              <a:t>République helvétique </a:t>
            </a:r>
            <a:r>
              <a:rPr lang="en-US" sz="1700">
                <a:solidFill>
                  <a:srgbClr val="FFFFFF"/>
                </a:solidFill>
              </a:rPr>
              <a:t>(1798-1803)</a:t>
            </a:r>
            <a:endParaRPr lang="el-GR" sz="1700">
              <a:solidFill>
                <a:srgbClr val="FFFFFF"/>
              </a:solidFill>
            </a:endParaRPr>
          </a:p>
          <a:p>
            <a:pPr lvl="1"/>
            <a:r>
              <a:rPr lang="fr-FR" sz="1700">
                <a:solidFill>
                  <a:srgbClr val="FFFFFF"/>
                </a:solidFill>
              </a:rPr>
              <a:t>République romaine (</a:t>
            </a:r>
            <a:r>
              <a:rPr lang="el-GR" sz="1700">
                <a:solidFill>
                  <a:srgbClr val="FFFFFF"/>
                </a:solidFill>
              </a:rPr>
              <a:t>= παπικά κράτη,</a:t>
            </a:r>
            <a:r>
              <a:rPr lang="fr-FR" sz="1700">
                <a:solidFill>
                  <a:srgbClr val="FFFFFF"/>
                </a:solidFill>
              </a:rPr>
              <a:t>1798-1800)</a:t>
            </a:r>
            <a:r>
              <a:rPr lang="el-GR" sz="1700">
                <a:solidFill>
                  <a:srgbClr val="FFFFFF"/>
                </a:solidFill>
              </a:rPr>
              <a:t>,</a:t>
            </a:r>
            <a:r>
              <a:rPr lang="en-US" sz="1700">
                <a:solidFill>
                  <a:srgbClr val="FFFFFF"/>
                </a:solidFill>
              </a:rPr>
              <a:t> </a:t>
            </a:r>
            <a:r>
              <a:rPr lang="el-GR" sz="1700">
                <a:solidFill>
                  <a:srgbClr val="FFFFFF"/>
                </a:solidFill>
              </a:rPr>
              <a:t>κ.ο.κ.</a:t>
            </a:r>
            <a:endParaRPr lang="en-US" sz="1700">
              <a:solidFill>
                <a:srgbClr val="FFFFFF"/>
              </a:solidFill>
            </a:endParaRPr>
          </a:p>
          <a:p>
            <a:r>
              <a:rPr lang="el-GR" sz="1700">
                <a:solidFill>
                  <a:srgbClr val="FFFFFF"/>
                </a:solidFill>
              </a:rPr>
              <a:t>Δημιουργία ζώνης προστασίας από εξωτερικές επιθέσεις, χώρες υπό τον έλεγχο της Γαλλίας</a:t>
            </a:r>
            <a:endParaRPr lang="fr-FR" sz="1700">
              <a:solidFill>
                <a:srgbClr val="FFFFFF"/>
              </a:solidFill>
            </a:endParaRPr>
          </a:p>
          <a:p>
            <a:pPr>
              <a:buNone/>
            </a:pPr>
            <a:endParaRPr lang="el-GR" sz="1700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916093" y="6535157"/>
            <a:ext cx="730250" cy="274320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F9D9BFEA-A0A6-470B-9C1A-C222B6B00C5D}" type="slidenum">
              <a:rPr kumimoji="0" lang="el-GR" sz="9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l-GR" sz="9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lumMod val="10000"/>
              </a:schemeClr>
            </a:gs>
            <a:gs pos="50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D9BFEA-A0A6-470B-9C1A-C222B6B00C5D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8130" name="Picture 2" descr="http://pm.lasseron.free.fr/repsoeu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44624"/>
            <a:ext cx="5184577" cy="6780657"/>
          </a:xfrm>
          <a:prstGeom prst="rect">
            <a:avLst/>
          </a:prstGeom>
          <a:noFill/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60" y="321731"/>
            <a:ext cx="3106572" cy="6213425"/>
          </a:xfrm>
          <a:prstGeom prst="rect">
            <a:avLst/>
          </a:pr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192" y="583616"/>
            <a:ext cx="2791605" cy="5520579"/>
          </a:xfrm>
        </p:spPr>
        <p:txBody>
          <a:bodyPr>
            <a:normAutofit/>
          </a:bodyPr>
          <a:lstStyle/>
          <a:p>
            <a:r>
              <a:rPr lang="el-GR" sz="3700">
                <a:solidFill>
                  <a:srgbClr val="FFFFFF"/>
                </a:solidFill>
              </a:rPr>
              <a:t>2</a:t>
            </a:r>
            <a:r>
              <a:rPr lang="el-GR" sz="3700" baseline="30000">
                <a:solidFill>
                  <a:srgbClr val="FFFFFF"/>
                </a:solidFill>
              </a:rPr>
              <a:t>ο</a:t>
            </a:r>
            <a:r>
              <a:rPr lang="el-GR" sz="3700">
                <a:solidFill>
                  <a:srgbClr val="FFFFFF"/>
                </a:solidFill>
              </a:rPr>
              <a:t> Διευθυντήριο</a:t>
            </a:r>
            <a:r>
              <a:rPr lang="en-US" sz="3700">
                <a:solidFill>
                  <a:srgbClr val="FFFFFF"/>
                </a:solidFill>
              </a:rPr>
              <a:t> (</a:t>
            </a:r>
            <a:r>
              <a:rPr lang="el-GR" sz="3700">
                <a:solidFill>
                  <a:srgbClr val="FFFFFF"/>
                </a:solidFill>
              </a:rPr>
              <a:t>3</a:t>
            </a:r>
            <a:r>
              <a:rPr lang="en-US" sz="3700">
                <a:solidFill>
                  <a:srgbClr val="FFFFFF"/>
                </a:solidFill>
              </a:rPr>
              <a:t>)</a:t>
            </a:r>
            <a:endParaRPr lang="el-GR" sz="3700">
              <a:solidFill>
                <a:srgbClr val="FFFFFF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2127" y="321732"/>
            <a:ext cx="5430574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700701" y="583616"/>
            <a:ext cx="4945642" cy="5520579"/>
          </a:xfrm>
        </p:spPr>
        <p:txBody>
          <a:bodyPr anchor="ctr">
            <a:normAutofit/>
          </a:bodyPr>
          <a:lstStyle/>
          <a:p>
            <a:r>
              <a:rPr lang="el-GR" sz="1500">
                <a:solidFill>
                  <a:srgbClr val="FFFFFF"/>
                </a:solidFill>
              </a:rPr>
              <a:t>Σύγκρουση με Αγγλία</a:t>
            </a:r>
          </a:p>
          <a:p>
            <a:pPr lvl="1"/>
            <a:r>
              <a:rPr lang="el-GR" sz="1500">
                <a:solidFill>
                  <a:srgbClr val="FFFFFF"/>
                </a:solidFill>
              </a:rPr>
              <a:t>Πλήρης απαγόρευση βρετανικών προϊόντων και αυστηροί έλεγχοι</a:t>
            </a:r>
          </a:p>
          <a:p>
            <a:r>
              <a:rPr lang="el-GR" sz="1500">
                <a:solidFill>
                  <a:srgbClr val="FFFFFF"/>
                </a:solidFill>
              </a:rPr>
              <a:t>Αναβίωση επαναστατικού ενθουσιασμού</a:t>
            </a:r>
          </a:p>
          <a:p>
            <a:r>
              <a:rPr lang="el-GR" sz="1500">
                <a:solidFill>
                  <a:srgbClr val="FFFFFF"/>
                </a:solidFill>
              </a:rPr>
              <a:t>1798-1801, εκστρατεία Αιγύπτου (! δρόμος Ινδιών)</a:t>
            </a:r>
          </a:p>
          <a:p>
            <a:pPr lvl="1"/>
            <a:r>
              <a:rPr lang="el-GR" sz="1500">
                <a:solidFill>
                  <a:srgbClr val="FFFFFF"/>
                </a:solidFill>
              </a:rPr>
              <a:t>Νίκες στρατού αλλά καταστροφή γαλλικού στόλου από Νέλσονα</a:t>
            </a:r>
            <a:r>
              <a:rPr lang="en-US" sz="1500">
                <a:solidFill>
                  <a:srgbClr val="FFFFFF"/>
                </a:solidFill>
              </a:rPr>
              <a:t> (</a:t>
            </a:r>
            <a:r>
              <a:rPr lang="el-GR" sz="1500">
                <a:solidFill>
                  <a:srgbClr val="FFFFFF"/>
                </a:solidFill>
              </a:rPr>
              <a:t>1798</a:t>
            </a:r>
            <a:r>
              <a:rPr lang="en-US" sz="1500">
                <a:solidFill>
                  <a:srgbClr val="FFFFFF"/>
                </a:solidFill>
              </a:rPr>
              <a:t>, </a:t>
            </a:r>
            <a:r>
              <a:rPr lang="el-GR" sz="1500">
                <a:solidFill>
                  <a:srgbClr val="FFFFFF"/>
                </a:solidFill>
              </a:rPr>
              <a:t>ναυμαχία </a:t>
            </a:r>
            <a:r>
              <a:rPr lang="en-US" sz="1500">
                <a:solidFill>
                  <a:srgbClr val="FFFFFF"/>
                </a:solidFill>
              </a:rPr>
              <a:t>Aboukir</a:t>
            </a:r>
            <a:r>
              <a:rPr lang="el-GR" sz="1500">
                <a:solidFill>
                  <a:srgbClr val="FFFFFF"/>
                </a:solidFill>
              </a:rPr>
              <a:t>)</a:t>
            </a:r>
          </a:p>
          <a:p>
            <a:r>
              <a:rPr lang="el-GR" sz="1500">
                <a:solidFill>
                  <a:srgbClr val="FFFFFF"/>
                </a:solidFill>
              </a:rPr>
              <a:t>2ος συνασπισμός κατά Γαλλίας με βρετανική χρηματοδότηση</a:t>
            </a:r>
          </a:p>
          <a:p>
            <a:pPr lvl="1"/>
            <a:r>
              <a:rPr lang="el-GR" sz="1500">
                <a:solidFill>
                  <a:srgbClr val="FFFFFF"/>
                </a:solidFill>
              </a:rPr>
              <a:t>Αγγλία, Ρωσία, Τουρκία, Νάπολη, Αυστρία, Σουηδία</a:t>
            </a:r>
          </a:p>
          <a:p>
            <a:pPr lvl="1"/>
            <a:r>
              <a:rPr lang="el-GR" sz="1500">
                <a:solidFill>
                  <a:srgbClr val="FFFFFF"/>
                </a:solidFill>
              </a:rPr>
              <a:t>Γενική επιστράτευση και υποχρεωτική θητεία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916093" y="6535157"/>
            <a:ext cx="730250" cy="274320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F9D9BFEA-A0A6-470B-9C1A-C222B6B00C5D}" type="slidenum">
              <a:rPr kumimoji="0" lang="el-GR" sz="9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l-GR" sz="9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60" y="321731"/>
            <a:ext cx="3106572" cy="6213425"/>
          </a:xfrm>
          <a:prstGeom prst="rect">
            <a:avLst/>
          </a:pr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192" y="583616"/>
            <a:ext cx="2791605" cy="5520579"/>
          </a:xfrm>
        </p:spPr>
        <p:txBody>
          <a:bodyPr>
            <a:normAutofit/>
          </a:bodyPr>
          <a:lstStyle/>
          <a:p>
            <a:r>
              <a:rPr lang="el-GR" sz="3700">
                <a:solidFill>
                  <a:srgbClr val="FFFFFF"/>
                </a:solidFill>
              </a:rPr>
              <a:t>2</a:t>
            </a:r>
            <a:r>
              <a:rPr lang="el-GR" sz="3700" baseline="30000">
                <a:solidFill>
                  <a:srgbClr val="FFFFFF"/>
                </a:solidFill>
              </a:rPr>
              <a:t>ο</a:t>
            </a:r>
            <a:r>
              <a:rPr lang="el-GR" sz="3700">
                <a:solidFill>
                  <a:srgbClr val="FFFFFF"/>
                </a:solidFill>
              </a:rPr>
              <a:t> Διευθυντήριο</a:t>
            </a:r>
            <a:r>
              <a:rPr lang="en-US" sz="3700">
                <a:solidFill>
                  <a:srgbClr val="FFFFFF"/>
                </a:solidFill>
              </a:rPr>
              <a:t> (</a:t>
            </a:r>
            <a:r>
              <a:rPr lang="el-GR" sz="3700">
                <a:solidFill>
                  <a:srgbClr val="FFFFFF"/>
                </a:solidFill>
              </a:rPr>
              <a:t>4</a:t>
            </a:r>
            <a:r>
              <a:rPr lang="en-US" sz="3700">
                <a:solidFill>
                  <a:srgbClr val="FFFFFF"/>
                </a:solidFill>
              </a:rPr>
              <a:t>)</a:t>
            </a:r>
            <a:endParaRPr lang="el-GR" sz="3700">
              <a:solidFill>
                <a:srgbClr val="FFFFFF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2127" y="321732"/>
            <a:ext cx="5430574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700701" y="583616"/>
            <a:ext cx="4945642" cy="5520579"/>
          </a:xfrm>
        </p:spPr>
        <p:txBody>
          <a:bodyPr anchor="ctr">
            <a:normAutofit/>
          </a:bodyPr>
          <a:lstStyle/>
          <a:p>
            <a:pPr marL="285750" lvl="1" indent="-285750">
              <a:spcBef>
                <a:spcPts val="700"/>
              </a:spcBef>
              <a:buSzPct val="100000"/>
            </a:pPr>
            <a:r>
              <a:rPr lang="el-GR">
                <a:solidFill>
                  <a:srgbClr val="FFFFFF"/>
                </a:solidFill>
              </a:rPr>
              <a:t>Ισχυρό ρεύμα υπέρ αναθεώρησης Συντάγματος Έτους 3 (κυρίως κατά της ετήσιας ανανέωσης του 1/3 των βουλευτών)</a:t>
            </a:r>
            <a:endParaRPr lang="en-US">
              <a:solidFill>
                <a:srgbClr val="FFFFFF"/>
              </a:solidFill>
            </a:endParaRPr>
          </a:p>
          <a:p>
            <a:pPr marL="285750" lvl="1" indent="-285750">
              <a:spcBef>
                <a:spcPts val="700"/>
              </a:spcBef>
              <a:buSzPct val="100000"/>
            </a:pPr>
            <a:r>
              <a:rPr lang="en-US">
                <a:solidFill>
                  <a:srgbClr val="FFFFFF"/>
                </a:solidFill>
              </a:rPr>
              <a:t>30 </a:t>
            </a:r>
            <a:r>
              <a:rPr lang="fr-FR">
                <a:solidFill>
                  <a:srgbClr val="FFFFFF"/>
                </a:solidFill>
              </a:rPr>
              <a:t>prairial an VII </a:t>
            </a:r>
            <a:r>
              <a:rPr lang="el-GR">
                <a:solidFill>
                  <a:srgbClr val="FFFFFF"/>
                </a:solidFill>
              </a:rPr>
              <a:t>(18.6.1799)</a:t>
            </a:r>
          </a:p>
          <a:p>
            <a:pPr marL="617220" lvl="2" indent="-342900">
              <a:spcBef>
                <a:spcPts val="700"/>
              </a:spcBef>
              <a:buSzPct val="100000"/>
            </a:pPr>
            <a:r>
              <a:rPr lang="el-GR">
                <a:solidFill>
                  <a:srgbClr val="FFFFFF"/>
                </a:solidFill>
              </a:rPr>
              <a:t>Κρίσιμη κατάσταση σε μέτωπο (Ρώσοι στις Άλπεις)</a:t>
            </a:r>
          </a:p>
          <a:p>
            <a:pPr marL="617220" lvl="2" indent="-342900">
              <a:spcBef>
                <a:spcPts val="700"/>
              </a:spcBef>
              <a:buSzPct val="100000"/>
            </a:pPr>
            <a:r>
              <a:rPr lang="el-GR">
                <a:solidFill>
                  <a:srgbClr val="FFFFFF"/>
                </a:solidFill>
              </a:rPr>
              <a:t>Αποκάλυψη φιλοβασιλικής συνομωσίας</a:t>
            </a:r>
          </a:p>
          <a:p>
            <a:pPr marL="617220" lvl="2" indent="-342900">
              <a:spcBef>
                <a:spcPts val="700"/>
              </a:spcBef>
              <a:buSzPct val="100000"/>
            </a:pPr>
            <a:r>
              <a:rPr lang="el-GR">
                <a:solidFill>
                  <a:srgbClr val="FFFFFF"/>
                </a:solidFill>
              </a:rPr>
              <a:t>Αντίδραση Ιακωβίνων βουλευτών κατά Διευθυντηρίου, εξαναγκασμός Διευθυντών σε παραίτηση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916093" y="6535157"/>
            <a:ext cx="730250" cy="274320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F9D9BFEA-A0A6-470B-9C1A-C222B6B00C5D}" type="slidenum">
              <a:rPr kumimoji="0" lang="el-GR" sz="9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l-GR" sz="9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60" y="321731"/>
            <a:ext cx="3106572" cy="6213425"/>
          </a:xfrm>
          <a:prstGeom prst="rect">
            <a:avLst/>
          </a:pr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192" y="583616"/>
            <a:ext cx="2791605" cy="5520579"/>
          </a:xfrm>
        </p:spPr>
        <p:txBody>
          <a:bodyPr>
            <a:normAutofit/>
          </a:bodyPr>
          <a:lstStyle/>
          <a:p>
            <a:r>
              <a:rPr lang="el-GR" sz="3700">
                <a:solidFill>
                  <a:srgbClr val="FFFFFF"/>
                </a:solidFill>
              </a:rPr>
              <a:t>2</a:t>
            </a:r>
            <a:r>
              <a:rPr lang="el-GR" sz="3700" baseline="30000">
                <a:solidFill>
                  <a:srgbClr val="FFFFFF"/>
                </a:solidFill>
              </a:rPr>
              <a:t>ο</a:t>
            </a:r>
            <a:r>
              <a:rPr lang="el-GR" sz="3700">
                <a:solidFill>
                  <a:srgbClr val="FFFFFF"/>
                </a:solidFill>
              </a:rPr>
              <a:t> Διευθυντήριο</a:t>
            </a:r>
            <a:r>
              <a:rPr lang="en-US" sz="3700">
                <a:solidFill>
                  <a:srgbClr val="FFFFFF"/>
                </a:solidFill>
              </a:rPr>
              <a:t> (</a:t>
            </a:r>
            <a:r>
              <a:rPr lang="el-GR" sz="3700">
                <a:solidFill>
                  <a:srgbClr val="FFFFFF"/>
                </a:solidFill>
              </a:rPr>
              <a:t>5</a:t>
            </a:r>
            <a:r>
              <a:rPr lang="en-US" sz="3700">
                <a:solidFill>
                  <a:srgbClr val="FFFFFF"/>
                </a:solidFill>
              </a:rPr>
              <a:t>)</a:t>
            </a:r>
            <a:endParaRPr lang="el-GR" sz="3700">
              <a:solidFill>
                <a:srgbClr val="FFFFFF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2127" y="321732"/>
            <a:ext cx="5430574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700701" y="583616"/>
            <a:ext cx="4945642" cy="5520579"/>
          </a:xfrm>
        </p:spPr>
        <p:txBody>
          <a:bodyPr anchor="ctr">
            <a:normAutofit/>
          </a:bodyPr>
          <a:lstStyle/>
          <a:p>
            <a:pPr marL="0" lvl="1" indent="0">
              <a:spcBef>
                <a:spcPts val="700"/>
              </a:spcBef>
              <a:buSzPct val="100000"/>
              <a:buNone/>
            </a:pPr>
            <a:r>
              <a:rPr lang="el-GR" sz="1700">
                <a:solidFill>
                  <a:srgbClr val="FFFFFF"/>
                </a:solidFill>
              </a:rPr>
              <a:t>Συντηρητική στροφή, υπερίσχυση αστικής τάξης και γαιοκτημόνων</a:t>
            </a:r>
            <a:endParaRPr lang="en-US" sz="1700">
              <a:solidFill>
                <a:srgbClr val="FFFFFF"/>
              </a:solidFill>
            </a:endParaRPr>
          </a:p>
          <a:p>
            <a:pPr lvl="1"/>
            <a:r>
              <a:rPr lang="el-GR" sz="1700">
                <a:solidFill>
                  <a:srgbClr val="FFFFFF"/>
                </a:solidFill>
              </a:rPr>
              <a:t>Απώλεια κύρους Διευθυντηρίου, απειλή 2</a:t>
            </a:r>
            <a:r>
              <a:rPr lang="el-GR" sz="1700" baseline="30000">
                <a:solidFill>
                  <a:srgbClr val="FFFFFF"/>
                </a:solidFill>
              </a:rPr>
              <a:t>ου</a:t>
            </a:r>
            <a:r>
              <a:rPr lang="el-GR" sz="1700">
                <a:solidFill>
                  <a:srgbClr val="FFFFFF"/>
                </a:solidFill>
              </a:rPr>
              <a:t> Συνασπισμού για Γαλλία</a:t>
            </a:r>
          </a:p>
          <a:p>
            <a:pPr lvl="1"/>
            <a:r>
              <a:rPr lang="el-GR" sz="1700">
                <a:solidFill>
                  <a:srgbClr val="FFFFFF"/>
                </a:solidFill>
              </a:rPr>
              <a:t>Αιφνιδιαστική επιστροφή Ναπολέοντα από Αίγυπτο</a:t>
            </a:r>
          </a:p>
          <a:p>
            <a:pPr lvl="1"/>
            <a:r>
              <a:rPr lang="el-GR" sz="1700">
                <a:solidFill>
                  <a:srgbClr val="FFFFFF"/>
                </a:solidFill>
              </a:rPr>
              <a:t>Πραξικόπημα 18</a:t>
            </a:r>
            <a:r>
              <a:rPr lang="el-GR" sz="1700" baseline="30000">
                <a:solidFill>
                  <a:srgbClr val="FFFFFF"/>
                </a:solidFill>
              </a:rPr>
              <a:t>ης</a:t>
            </a:r>
            <a:r>
              <a:rPr lang="el-GR" sz="1700">
                <a:solidFill>
                  <a:srgbClr val="FFFFFF"/>
                </a:solidFill>
              </a:rPr>
              <a:t> </a:t>
            </a:r>
            <a:r>
              <a:rPr lang="en-US" sz="1700">
                <a:solidFill>
                  <a:srgbClr val="FFFFFF"/>
                </a:solidFill>
              </a:rPr>
              <a:t>brumaire an VII </a:t>
            </a:r>
            <a:r>
              <a:rPr lang="el-GR" sz="1700">
                <a:solidFill>
                  <a:srgbClr val="FFFFFF"/>
                </a:solidFill>
              </a:rPr>
              <a:t>(9.11.1799) με συνενοχή </a:t>
            </a:r>
            <a:r>
              <a:rPr lang="en-US" sz="1700">
                <a:solidFill>
                  <a:srgbClr val="FFFFFF"/>
                </a:solidFill>
              </a:rPr>
              <a:t>Sie</a:t>
            </a:r>
            <a:r>
              <a:rPr lang="fr-FR" sz="1700">
                <a:solidFill>
                  <a:srgbClr val="FFFFFF"/>
                </a:solidFill>
              </a:rPr>
              <a:t>yès </a:t>
            </a:r>
            <a:r>
              <a:rPr lang="el-GR" sz="1700">
                <a:solidFill>
                  <a:srgbClr val="FFFFFF"/>
                </a:solidFill>
                <a:sym typeface="Wingdings"/>
              </a:rPr>
              <a:t> ΥΠΑΤΕΙΑ</a:t>
            </a:r>
            <a:endParaRPr lang="el-GR" sz="1700">
              <a:solidFill>
                <a:srgbClr val="FFFFFF"/>
              </a:solidFill>
            </a:endParaRPr>
          </a:p>
          <a:p>
            <a:pPr lvl="1"/>
            <a:r>
              <a:rPr lang="el-GR" sz="1700">
                <a:solidFill>
                  <a:srgbClr val="FFFFFF"/>
                </a:solidFill>
              </a:rPr>
              <a:t>Εκτελεστική εξουσία σε 3 Υπάτους διορισμένους για 10 χρόνια (Ναπολέων, </a:t>
            </a:r>
            <a:r>
              <a:rPr lang="en-US" sz="1700">
                <a:solidFill>
                  <a:srgbClr val="FFFFFF"/>
                </a:solidFill>
              </a:rPr>
              <a:t>Cambacérès </a:t>
            </a:r>
            <a:r>
              <a:rPr lang="el-GR" sz="1700">
                <a:solidFill>
                  <a:srgbClr val="FFFFFF"/>
                </a:solidFill>
              </a:rPr>
              <a:t>και</a:t>
            </a:r>
            <a:r>
              <a:rPr lang="en-US" sz="1700">
                <a:solidFill>
                  <a:srgbClr val="FFFFFF"/>
                </a:solidFill>
              </a:rPr>
              <a:t> Lebrun)</a:t>
            </a:r>
            <a:r>
              <a:rPr lang="fr-FR" sz="1700">
                <a:solidFill>
                  <a:srgbClr val="FFFFFF"/>
                </a:solidFill>
              </a:rPr>
              <a:t> </a:t>
            </a:r>
            <a:endParaRPr lang="el-GR" sz="1700">
              <a:solidFill>
                <a:srgbClr val="FFFFFF"/>
              </a:solidFill>
            </a:endParaRPr>
          </a:p>
          <a:p>
            <a:pPr lvl="2"/>
            <a:r>
              <a:rPr lang="el-GR" sz="1700">
                <a:solidFill>
                  <a:srgbClr val="FFFFFF"/>
                </a:solidFill>
              </a:rPr>
              <a:t>Μόνον ο πρώτος (Ναπολέων) έχει πραγματικές δικαιοδοσίες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916093" y="6535157"/>
            <a:ext cx="730250" cy="274320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F9D9BFEA-A0A6-470B-9C1A-C222B6B00C5D}" type="slidenum">
              <a:rPr kumimoji="0" lang="el-GR" sz="9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l-GR" sz="9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8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60" y="321731"/>
            <a:ext cx="3106572" cy="6213425"/>
          </a:xfrm>
          <a:prstGeom prst="rect">
            <a:avLst/>
          </a:pr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192" y="583616"/>
            <a:ext cx="2791605" cy="5520579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srgbClr val="FFFFFF"/>
                </a:solidFill>
                <a:latin typeface="+mn-lt"/>
              </a:rPr>
              <a:t>Υπατεία (</a:t>
            </a:r>
            <a:r>
              <a:rPr lang="en-US" i="1" dirty="0" err="1">
                <a:solidFill>
                  <a:srgbClr val="FFFFFF"/>
                </a:solidFill>
                <a:latin typeface="+mn-lt"/>
              </a:rPr>
              <a:t>Consulat</a:t>
            </a:r>
            <a:r>
              <a:rPr lang="en-US" dirty="0">
                <a:solidFill>
                  <a:srgbClr val="FFFFFF"/>
                </a:solidFill>
                <a:latin typeface="+mn-lt"/>
              </a:rPr>
              <a:t>)</a:t>
            </a:r>
            <a:r>
              <a:rPr lang="el-GR" dirty="0">
                <a:solidFill>
                  <a:srgbClr val="FFFFFF"/>
                </a:solidFill>
                <a:latin typeface="+mn-lt"/>
              </a:rPr>
              <a:t> 1799-1804</a:t>
            </a:r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2127" y="321732"/>
            <a:ext cx="5430574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700701" y="583616"/>
            <a:ext cx="4945642" cy="5520579"/>
          </a:xfrm>
        </p:spPr>
        <p:txBody>
          <a:bodyPr anchor="ctr">
            <a:normAutofit/>
          </a:bodyPr>
          <a:lstStyle/>
          <a:p>
            <a:r>
              <a:rPr lang="el-GR" sz="1500" dirty="0">
                <a:solidFill>
                  <a:srgbClr val="FFFFFF"/>
                </a:solidFill>
              </a:rPr>
              <a:t>Η πρώτη φάση της δικτατορίας του Ναπολέοντα</a:t>
            </a:r>
          </a:p>
          <a:p>
            <a:r>
              <a:rPr lang="el-GR" sz="1500" dirty="0">
                <a:solidFill>
                  <a:srgbClr val="FFFFFF"/>
                </a:solidFill>
              </a:rPr>
              <a:t>Καθεστώς νικηφόρου ειρήνης</a:t>
            </a:r>
          </a:p>
          <a:p>
            <a:pPr lvl="1"/>
            <a:r>
              <a:rPr lang="el-GR" sz="1500" dirty="0">
                <a:solidFill>
                  <a:srgbClr val="FFFFFF"/>
                </a:solidFill>
              </a:rPr>
              <a:t>1801, ειρήνη της </a:t>
            </a:r>
            <a:r>
              <a:rPr lang="en-US" sz="1500" dirty="0" err="1">
                <a:solidFill>
                  <a:srgbClr val="FFFFFF"/>
                </a:solidFill>
              </a:rPr>
              <a:t>Luneville</a:t>
            </a:r>
            <a:r>
              <a:rPr lang="en-US" sz="1500" dirty="0">
                <a:solidFill>
                  <a:srgbClr val="FFFFFF"/>
                </a:solidFill>
              </a:rPr>
              <a:t> </a:t>
            </a:r>
            <a:r>
              <a:rPr lang="el-GR" sz="1500" dirty="0">
                <a:solidFill>
                  <a:srgbClr val="FFFFFF"/>
                </a:solidFill>
              </a:rPr>
              <a:t>με Αυστρία</a:t>
            </a:r>
          </a:p>
          <a:p>
            <a:pPr lvl="1"/>
            <a:r>
              <a:rPr lang="el-GR" sz="1500" dirty="0">
                <a:solidFill>
                  <a:srgbClr val="FFFFFF"/>
                </a:solidFill>
              </a:rPr>
              <a:t>1802, ειρήνης της </a:t>
            </a:r>
            <a:r>
              <a:rPr lang="en-US" sz="1500" dirty="0">
                <a:solidFill>
                  <a:srgbClr val="FFFFFF"/>
                </a:solidFill>
              </a:rPr>
              <a:t>Amiens </a:t>
            </a:r>
            <a:r>
              <a:rPr lang="el-GR" sz="1500" dirty="0">
                <a:solidFill>
                  <a:srgbClr val="FFFFFF"/>
                </a:solidFill>
              </a:rPr>
              <a:t>με Αγγλία</a:t>
            </a:r>
          </a:p>
          <a:p>
            <a:r>
              <a:rPr lang="el-GR" sz="1500" dirty="0">
                <a:solidFill>
                  <a:srgbClr val="FFFFFF"/>
                </a:solidFill>
              </a:rPr>
              <a:t>Επαναφορά καθολικής ψηφοφορίας αλλά μόνο για δημιουργία καταλόγων προκρίτων</a:t>
            </a:r>
          </a:p>
          <a:p>
            <a:r>
              <a:rPr lang="el-GR" sz="1500" dirty="0">
                <a:solidFill>
                  <a:srgbClr val="FFFFFF"/>
                </a:solidFill>
              </a:rPr>
              <a:t>Εξασθένηση νομοθετικής εξουσίας με διαίρεση σε 4 σώματα χωρίς αντιπροσωπευτικότητα</a:t>
            </a:r>
            <a:endParaRPr lang="en-US" sz="1500" dirty="0">
              <a:solidFill>
                <a:srgbClr val="FFFFFF"/>
              </a:solidFill>
            </a:endParaRPr>
          </a:p>
          <a:p>
            <a:r>
              <a:rPr lang="el-GR" sz="1500" dirty="0">
                <a:solidFill>
                  <a:srgbClr val="FFFFFF"/>
                </a:solidFill>
              </a:rPr>
              <a:t>Συγκεντρωτισμός σε όλα τα επίπεδα, ομοιόμορφες δομές διοίκησης</a:t>
            </a:r>
            <a:r>
              <a:rPr lang="en-US" sz="1500" dirty="0">
                <a:solidFill>
                  <a:srgbClr val="FFFFFF"/>
                </a:solidFill>
              </a:rPr>
              <a:t>, </a:t>
            </a:r>
            <a:r>
              <a:rPr lang="el-GR" sz="1500" dirty="0">
                <a:solidFill>
                  <a:srgbClr val="FFFFFF"/>
                </a:solidFill>
              </a:rPr>
              <a:t>τοπικές αρχές </a:t>
            </a:r>
            <a:r>
              <a:rPr lang="el-GR" sz="1500" dirty="0" err="1">
                <a:solidFill>
                  <a:srgbClr val="FFFFFF"/>
                </a:solidFill>
              </a:rPr>
              <a:t>υπόλογες</a:t>
            </a:r>
            <a:r>
              <a:rPr lang="el-GR" sz="1500" dirty="0">
                <a:solidFill>
                  <a:srgbClr val="FFFFFF"/>
                </a:solidFill>
              </a:rPr>
              <a:t> σε κράτος (νομάρχες/</a:t>
            </a:r>
            <a:r>
              <a:rPr lang="en-US" sz="1500" dirty="0" err="1">
                <a:solidFill>
                  <a:srgbClr val="FFFFFF"/>
                </a:solidFill>
              </a:rPr>
              <a:t>pr</a:t>
            </a:r>
            <a:r>
              <a:rPr lang="fr-FR" sz="1500" dirty="0" err="1">
                <a:solidFill>
                  <a:srgbClr val="FFFFFF"/>
                </a:solidFill>
              </a:rPr>
              <a:t>éfets</a:t>
            </a:r>
            <a:r>
              <a:rPr lang="fr-FR" sz="1500" dirty="0">
                <a:solidFill>
                  <a:srgbClr val="FFFFFF"/>
                </a:solidFill>
              </a:rPr>
              <a:t>)</a:t>
            </a:r>
            <a:endParaRPr lang="el-GR" sz="1500" dirty="0">
              <a:solidFill>
                <a:srgbClr val="FFFFFF"/>
              </a:solidFill>
            </a:endParaRPr>
          </a:p>
          <a:p>
            <a:pPr>
              <a:buNone/>
            </a:pPr>
            <a:endParaRPr lang="el-GR" sz="1400" dirty="0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916093" y="6535157"/>
            <a:ext cx="730250" cy="274320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F9D9BFEA-A0A6-470B-9C1A-C222B6B00C5D}" type="slidenum">
              <a:rPr kumimoji="0" lang="el-GR" sz="9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l-GR" sz="9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8" name="Rectangle 78">
            <a:extLst>
              <a:ext uri="{FF2B5EF4-FFF2-40B4-BE49-F238E27FC236}">
                <a16:creationId xmlns:a16="http://schemas.microsoft.com/office/drawing/2014/main" id="{E5C90410-A19D-4002-8B73-CD616E8E05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000" y="376881"/>
            <a:ext cx="3777053" cy="580008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554" y="704088"/>
            <a:ext cx="3256415" cy="1188720"/>
          </a:xfrm>
        </p:spPr>
        <p:txBody>
          <a:bodyPr>
            <a:normAutofit/>
          </a:bodyPr>
          <a:lstStyle/>
          <a:p>
            <a:r>
              <a:rPr lang="el-GR" sz="3100">
                <a:solidFill>
                  <a:schemeClr val="bg1"/>
                </a:solidFill>
              </a:rPr>
              <a:t>Υπατεία (2)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20554" y="2066544"/>
            <a:ext cx="3256415" cy="3785616"/>
          </a:xfrm>
        </p:spPr>
        <p:txBody>
          <a:bodyPr>
            <a:normAutofit/>
          </a:bodyPr>
          <a:lstStyle/>
          <a:p>
            <a:r>
              <a:rPr lang="el-GR" sz="1900">
                <a:solidFill>
                  <a:schemeClr val="bg1"/>
                </a:solidFill>
              </a:rPr>
              <a:t>Καθιέρωση ενιαίου μετρικού συστήματος (1800)</a:t>
            </a:r>
          </a:p>
          <a:p>
            <a:r>
              <a:rPr lang="el-GR" sz="1900">
                <a:solidFill>
                  <a:schemeClr val="bg1"/>
                </a:solidFill>
              </a:rPr>
              <a:t>1803, κυκλοφορία νέου νομίσματος (φράγκο)</a:t>
            </a:r>
          </a:p>
          <a:p>
            <a:r>
              <a:rPr lang="el-GR" sz="1900">
                <a:solidFill>
                  <a:schemeClr val="bg1"/>
                </a:solidFill>
              </a:rPr>
              <a:t>1804, Αστικός Κώδικας</a:t>
            </a:r>
          </a:p>
          <a:p>
            <a:pPr lvl="1"/>
            <a:r>
              <a:rPr lang="el-GR" sz="1900">
                <a:solidFill>
                  <a:schemeClr val="bg1"/>
                </a:solidFill>
              </a:rPr>
              <a:t>Διατήρηση αρχών Επανάστασης</a:t>
            </a:r>
          </a:p>
          <a:p>
            <a:pPr lvl="1"/>
            <a:r>
              <a:rPr lang="el-GR" sz="1900">
                <a:solidFill>
                  <a:schemeClr val="bg1"/>
                </a:solidFill>
              </a:rPr>
              <a:t>Υπαγωγή ατόμου στο συμφέρον του συνόλου (ενίσχυση εξουσίας συζύγου/πατέρα/εργοδότη)</a:t>
            </a:r>
          </a:p>
        </p:txBody>
      </p:sp>
      <p:pic>
        <p:nvPicPr>
          <p:cNvPr id="64516" name="Picture 4" descr="5 francs 1804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335373" y="696846"/>
            <a:ext cx="2173656" cy="2173656"/>
          </a:xfrm>
          <a:prstGeom prst="rect">
            <a:avLst/>
          </a:prstGeom>
          <a:noFill/>
        </p:spPr>
      </p:pic>
      <p:pic>
        <p:nvPicPr>
          <p:cNvPr id="64520" name="Picture 8" descr="5 francs Napoléon Empereur tête laurée République Français avers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643110" y="696845"/>
            <a:ext cx="2173656" cy="2173656"/>
          </a:xfrm>
          <a:prstGeom prst="rect">
            <a:avLst/>
          </a:prstGeom>
          <a:noFill/>
        </p:spPr>
      </p:pic>
      <p:pic>
        <p:nvPicPr>
          <p:cNvPr id="64522" name="Picture 10" descr="5 francs Napoléon Empereur tête laurée République Français revers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335372" y="3686579"/>
            <a:ext cx="2173656" cy="2173656"/>
          </a:xfrm>
          <a:prstGeom prst="rect">
            <a:avLst/>
          </a:prstGeom>
          <a:noFill/>
        </p:spPr>
      </p:pic>
      <p:pic>
        <p:nvPicPr>
          <p:cNvPr id="64518" name="Picture 6" descr="5 francs 1804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651902" y="3690859"/>
            <a:ext cx="2165098" cy="2165098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F9D9BFEA-A0A6-470B-9C1A-C222B6B00C5D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8">
            <a:extLst>
              <a:ext uri="{FF2B5EF4-FFF2-40B4-BE49-F238E27FC236}">
                <a16:creationId xmlns:a16="http://schemas.microsoft.com/office/drawing/2014/main" id="{EA67B5B4-3A24-436E-B663-1B2EBFF8A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9144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13">
            <a:extLst>
              <a:ext uri="{FF2B5EF4-FFF2-40B4-BE49-F238E27FC236}">
                <a16:creationId xmlns:a16="http://schemas.microsoft.com/office/drawing/2014/main" id="{987FDF89-C993-41F4-A1B8-DBAFF1600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840065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12">
            <a:extLst>
              <a:ext uri="{FF2B5EF4-FFF2-40B4-BE49-F238E27FC236}">
                <a16:creationId xmlns:a16="http://schemas.microsoft.com/office/drawing/2014/main" id="{D1D7179B-FF7C-482F-B3D9-2BE9ED1139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7725" cy="6858000"/>
          </a:xfrm>
          <a:custGeom>
            <a:avLst/>
            <a:gdLst>
              <a:gd name="connsiteX0" fmla="*/ 0 w 6210300"/>
              <a:gd name="connsiteY0" fmla="*/ 0 h 6858000"/>
              <a:gd name="connsiteX1" fmla="*/ 2628900 w 6210300"/>
              <a:gd name="connsiteY1" fmla="*/ 0 h 6858000"/>
              <a:gd name="connsiteX2" fmla="*/ 3034146 w 6210300"/>
              <a:gd name="connsiteY2" fmla="*/ 0 h 6858000"/>
              <a:gd name="connsiteX3" fmla="*/ 6210300 w 6210300"/>
              <a:gd name="connsiteY3" fmla="*/ 6858000 h 6858000"/>
              <a:gd name="connsiteX4" fmla="*/ 2628900 w 6210300"/>
              <a:gd name="connsiteY4" fmla="*/ 6858000 h 6858000"/>
              <a:gd name="connsiteX5" fmla="*/ 0 w 62103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10300" h="6858000">
                <a:moveTo>
                  <a:pt x="0" y="0"/>
                </a:moveTo>
                <a:lnTo>
                  <a:pt x="2628900" y="0"/>
                </a:lnTo>
                <a:lnTo>
                  <a:pt x="3034146" y="0"/>
                </a:lnTo>
                <a:lnTo>
                  <a:pt x="6210300" y="6858000"/>
                </a:lnTo>
                <a:lnTo>
                  <a:pt x="26289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751" y="365125"/>
            <a:ext cx="2980250" cy="5811837"/>
          </a:xfrm>
        </p:spPr>
        <p:txBody>
          <a:bodyPr>
            <a:normAutofit/>
          </a:bodyPr>
          <a:lstStyle/>
          <a:p>
            <a:r>
              <a:rPr lang="el-GR" sz="4100" dirty="0">
                <a:solidFill>
                  <a:srgbClr val="FFFFFF"/>
                </a:solidFill>
              </a:rPr>
              <a:t>Πόλεμος και Τρομοκρατία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017695" y="365125"/>
            <a:ext cx="4497653" cy="5811837"/>
          </a:xfrm>
        </p:spPr>
        <p:txBody>
          <a:bodyPr anchor="ctr">
            <a:normAutofit/>
          </a:bodyPr>
          <a:lstStyle/>
          <a:p>
            <a:r>
              <a:rPr lang="el-GR" sz="1700" dirty="0">
                <a:solidFill>
                  <a:srgbClr val="FFFFFF"/>
                </a:solidFill>
              </a:rPr>
              <a:t>Ιούνιος 1791, απόπειρα διαφυγής Λουδοβίκου ΙΣΤ΄</a:t>
            </a:r>
          </a:p>
          <a:p>
            <a:r>
              <a:rPr lang="el-GR" sz="1700" dirty="0">
                <a:solidFill>
                  <a:srgbClr val="FFFFFF"/>
                </a:solidFill>
              </a:rPr>
              <a:t>Αύγουστος 1791, Διακήρυξη του </a:t>
            </a:r>
            <a:r>
              <a:rPr lang="en-US" sz="1700" dirty="0" err="1">
                <a:solidFill>
                  <a:srgbClr val="FFFFFF"/>
                </a:solidFill>
              </a:rPr>
              <a:t>Pillnitz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l-GR" sz="1700" dirty="0">
                <a:solidFill>
                  <a:srgbClr val="FFFFFF"/>
                </a:solidFill>
              </a:rPr>
              <a:t>(Λεοπόλδος Β΄ &amp; Φρειδερίκος Γουλιέλμος Β΄)</a:t>
            </a:r>
          </a:p>
          <a:p>
            <a:r>
              <a:rPr lang="el-GR" sz="1700" dirty="0" err="1">
                <a:solidFill>
                  <a:srgbClr val="FFFFFF"/>
                </a:solidFill>
              </a:rPr>
              <a:t>Σεπτ</a:t>
            </a:r>
            <a:r>
              <a:rPr lang="el-GR" sz="1700" dirty="0">
                <a:solidFill>
                  <a:srgbClr val="FFFFFF"/>
                </a:solidFill>
              </a:rPr>
              <a:t>. 1791, Νομοθετική Εθνοσυνέλευση (</a:t>
            </a:r>
            <a:r>
              <a:rPr lang="fr-FR" sz="1700" dirty="0">
                <a:solidFill>
                  <a:srgbClr val="FFFFFF"/>
                </a:solidFill>
              </a:rPr>
              <a:t>Législative</a:t>
            </a:r>
            <a:r>
              <a:rPr lang="el-GR" sz="1700" dirty="0">
                <a:solidFill>
                  <a:srgbClr val="FFFFFF"/>
                </a:solidFill>
              </a:rPr>
              <a:t>). Συνταγματική μοναρχία</a:t>
            </a:r>
          </a:p>
          <a:p>
            <a:r>
              <a:rPr lang="el-GR" sz="1700" dirty="0">
                <a:solidFill>
                  <a:srgbClr val="FFFFFF"/>
                </a:solidFill>
              </a:rPr>
              <a:t>Νέοι βουλευτές, χωρίς εμπειρία</a:t>
            </a:r>
          </a:p>
          <a:p>
            <a:r>
              <a:rPr lang="el-GR" sz="1700" dirty="0">
                <a:solidFill>
                  <a:srgbClr val="FFFFFF"/>
                </a:solidFill>
              </a:rPr>
              <a:t>Διαμόρφωση δεξιάς και αριστερής («</a:t>
            </a:r>
            <a:r>
              <a:rPr lang="el-GR" sz="1700" dirty="0" err="1">
                <a:solidFill>
                  <a:srgbClr val="FFFFFF"/>
                </a:solidFill>
              </a:rPr>
              <a:t>γιρονδίνοι</a:t>
            </a:r>
            <a:r>
              <a:rPr lang="el-GR" sz="1700" dirty="0">
                <a:solidFill>
                  <a:srgbClr val="FFFFFF"/>
                </a:solidFill>
              </a:rPr>
              <a:t>») παράταξης</a:t>
            </a:r>
          </a:p>
          <a:p>
            <a:r>
              <a:rPr lang="el-GR" sz="1700" dirty="0">
                <a:solidFill>
                  <a:srgbClr val="FFFFFF"/>
                </a:solidFill>
              </a:rPr>
              <a:t>Λουδοβίκος ΙΣΤ΄ επιλέγει «πολιτική του χείριστου», εξώθηση Γαλλίας σε πόλεμο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F9D9BFEA-A0A6-470B-9C1A-C222B6B00C5D}" type="slidenum">
              <a:rPr lang="el-GR">
                <a:solidFill>
                  <a:srgbClr val="FFFFFF">
                    <a:alpha val="80000"/>
                  </a:srgbClr>
                </a:solidFill>
              </a:rPr>
              <a:pPr>
                <a:spcAft>
                  <a:spcPts val="600"/>
                </a:spcAft>
              </a:pPr>
              <a:t>4</a:t>
            </a:fld>
            <a:endParaRPr lang="el-GR" dirty="0">
              <a:solidFill>
                <a:srgbClr val="FFFFFF">
                  <a:alpha val="8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7A57295-2710-4920-B99A-4D1FA03A62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8067929-4D33-4306-9E2F-67C49CDDB5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0050" y="465745"/>
            <a:ext cx="8343900" cy="5639435"/>
          </a:xfrm>
          <a:prstGeom prst="rect">
            <a:avLst/>
          </a:prstGeom>
          <a:solidFill>
            <a:schemeClr val="tx1">
              <a:alpha val="9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94027"/>
            <a:ext cx="2620771" cy="4782873"/>
          </a:xfrm>
        </p:spPr>
        <p:txBody>
          <a:bodyPr>
            <a:normAutofit/>
          </a:bodyPr>
          <a:lstStyle/>
          <a:p>
            <a:pPr algn="r"/>
            <a:r>
              <a:rPr lang="el-GR" sz="3400">
                <a:solidFill>
                  <a:schemeClr val="bg1"/>
                </a:solidFill>
              </a:rPr>
              <a:t>Παράγοντες της Γαλλ. Επανάστασης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2057400"/>
            <a:ext cx="0" cy="2743200"/>
          </a:xfrm>
          <a:prstGeom prst="line">
            <a:avLst/>
          </a:prstGeom>
          <a:ln w="19050">
            <a:solidFill>
              <a:schemeClr val="bg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732024" y="894027"/>
            <a:ext cx="4783326" cy="4782873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l-GR" sz="2100">
                <a:solidFill>
                  <a:schemeClr val="bg1"/>
                </a:solidFill>
              </a:rPr>
              <a:t>Επάρκεια/έλλειψη τροφίμων</a:t>
            </a:r>
          </a:p>
          <a:p>
            <a:pPr>
              <a:spcAft>
                <a:spcPts val="600"/>
              </a:spcAft>
            </a:pPr>
            <a:r>
              <a:rPr lang="el-GR" sz="2100">
                <a:solidFill>
                  <a:schemeClr val="bg1"/>
                </a:solidFill>
              </a:rPr>
              <a:t>Ο φόβος</a:t>
            </a:r>
          </a:p>
          <a:p>
            <a:pPr>
              <a:spcAft>
                <a:spcPts val="600"/>
              </a:spcAft>
            </a:pPr>
            <a:r>
              <a:rPr lang="el-GR" sz="2100">
                <a:solidFill>
                  <a:schemeClr val="bg1"/>
                </a:solidFill>
              </a:rPr>
              <a:t>Ο πόλεμος</a:t>
            </a:r>
          </a:p>
          <a:p>
            <a:pPr>
              <a:spcAft>
                <a:spcPts val="600"/>
              </a:spcAft>
            </a:pPr>
            <a:r>
              <a:rPr lang="el-GR" sz="2100">
                <a:solidFill>
                  <a:schemeClr val="bg1"/>
                </a:solidFill>
              </a:rPr>
              <a:t>Η Εκκλησία</a:t>
            </a:r>
          </a:p>
          <a:p>
            <a:pPr>
              <a:spcAft>
                <a:spcPts val="600"/>
              </a:spcAft>
            </a:pPr>
            <a:r>
              <a:rPr lang="el-GR" sz="2100">
                <a:solidFill>
                  <a:schemeClr val="bg1"/>
                </a:solidFill>
              </a:rPr>
              <a:t>Προσωπικότητες: Λουδοβίκος ΙΣΤ΄, Αυλή, </a:t>
            </a:r>
            <a:r>
              <a:rPr lang="fr-FR" sz="2100">
                <a:solidFill>
                  <a:schemeClr val="bg1"/>
                </a:solidFill>
              </a:rPr>
              <a:t>émigrés, </a:t>
            </a:r>
            <a:r>
              <a:rPr lang="el-GR" sz="2100">
                <a:solidFill>
                  <a:schemeClr val="bg1"/>
                </a:solidFill>
              </a:rPr>
              <a:t>ηγέτες της Επανάστασης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928637" y="6355080"/>
            <a:ext cx="586712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F9D9BFEA-A0A6-470B-9C1A-C222B6B00C5D}" type="slidenum">
              <a:rPr kumimoji="0" lang="el-GR" sz="9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alpha val="8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l-GR" sz="900" b="0" i="0" u="none" strike="noStrike" kern="1200" cap="none" spc="0" normalizeH="0" baseline="0" noProof="0">
              <a:ln>
                <a:noFill/>
              </a:ln>
              <a:solidFill>
                <a:prstClr val="white">
                  <a:alpha val="8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9144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5058" y="640080"/>
            <a:ext cx="8190312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6018" y="960109"/>
            <a:ext cx="7708392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045" y="1369938"/>
            <a:ext cx="2408140" cy="4114800"/>
          </a:xfrm>
        </p:spPr>
        <p:txBody>
          <a:bodyPr>
            <a:normAutofit/>
          </a:bodyPr>
          <a:lstStyle/>
          <a:p>
            <a:pPr algn="r"/>
            <a:r>
              <a:rPr lang="el-GR" sz="3100"/>
              <a:t>Το έργο της Επανάστασης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492F8DF-EE34-4FC5-9FFE-76EB2E3BB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1976411" y="3429000"/>
            <a:ext cx="32004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772878" y="1371600"/>
            <a:ext cx="4404139" cy="4114800"/>
          </a:xfrm>
        </p:spPr>
        <p:txBody>
          <a:bodyPr anchor="ctr">
            <a:normAutofit/>
          </a:bodyPr>
          <a:lstStyle/>
          <a:p>
            <a:r>
              <a:rPr lang="el-GR" sz="1800"/>
              <a:t>Πολλές από τις κατακτήσεις της Επανάστασης χάνονται το 1814</a:t>
            </a:r>
          </a:p>
          <a:p>
            <a:r>
              <a:rPr lang="el-GR" sz="1800"/>
              <a:t>Προβληματικός ο ορισμός του τέλους της Επανάστασης </a:t>
            </a:r>
            <a:endParaRPr lang="en-US" sz="1800"/>
          </a:p>
          <a:p>
            <a:pPr lvl="1"/>
            <a:r>
              <a:rPr lang="el-GR" sz="1800"/>
              <a:t>18η </a:t>
            </a:r>
            <a:r>
              <a:rPr lang="en-US" sz="1800"/>
              <a:t>brumaire</a:t>
            </a:r>
            <a:r>
              <a:rPr lang="el-GR" sz="1800"/>
              <a:t>;</a:t>
            </a:r>
            <a:r>
              <a:rPr lang="en-US" sz="1800"/>
              <a:t> </a:t>
            </a:r>
            <a:r>
              <a:rPr lang="el-GR" sz="1800"/>
              <a:t>1814;</a:t>
            </a:r>
            <a:r>
              <a:rPr lang="en-US" sz="1800"/>
              <a:t> </a:t>
            </a:r>
            <a:r>
              <a:rPr lang="el-GR" sz="1800"/>
              <a:t>1815;</a:t>
            </a:r>
          </a:p>
          <a:p>
            <a:r>
              <a:rPr lang="el-GR" sz="1800"/>
              <a:t>Ποια η σχέση του Ναπολέοντα με την Επανάσταση;</a:t>
            </a:r>
          </a:p>
          <a:p>
            <a:pPr lvl="1"/>
            <a:r>
              <a:rPr lang="el-GR" sz="1800"/>
              <a:t>Τύραννος που καταστρατήγησε το Σύνταγμα και υφάρπαξε τις ελευθερίες;</a:t>
            </a:r>
          </a:p>
          <a:p>
            <a:pPr lvl="1"/>
            <a:r>
              <a:rPr lang="el-GR" sz="1800"/>
              <a:t>Στρατιώτης και υπερασπιστής της Επανάστασης που σταθεροποίησε το έργο της και του επέτρεψε να επιβιώσει;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F9D9BFEA-A0A6-470B-9C1A-C222B6B00C5D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40B3DF-3C1C-49A7-8FA7-EE4A21CB0B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FF79527-C7F1-4E06-8126-A8E8C5FEB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8657" y="1162033"/>
            <a:ext cx="2805555" cy="4643344"/>
          </a:xfrm>
          <a:prstGeom prst="rect">
            <a:avLst/>
          </a:prstGeom>
          <a:ln w="12700">
            <a:solidFill>
              <a:srgbClr val="EFEFEF"/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1510" y="1709928"/>
            <a:ext cx="2327570" cy="3520440"/>
          </a:xfrm>
        </p:spPr>
        <p:txBody>
          <a:bodyPr anchor="t">
            <a:normAutofit/>
          </a:bodyPr>
          <a:lstStyle/>
          <a:p>
            <a:r>
              <a:rPr lang="el-GR" sz="2800"/>
              <a:t>Α. Το κράτος [1789-1794]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986208-8A53-4E92-9197-6B57BCCB2F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125" y="1618375"/>
            <a:ext cx="109728" cy="8229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721666" y="1709928"/>
            <a:ext cx="5048208" cy="40954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1600"/>
              <a:t>Μεταβολή της έννοιας της πολιτικής</a:t>
            </a:r>
          </a:p>
          <a:p>
            <a:r>
              <a:rPr lang="el-GR" sz="1600"/>
              <a:t>Σε Παλαιό Καθεστώς = πεδίο περιορισμένο σε λίγους</a:t>
            </a:r>
          </a:p>
          <a:p>
            <a:r>
              <a:rPr lang="el-GR" sz="1600"/>
              <a:t>1789 = η πολιτική αφορά όλους</a:t>
            </a:r>
          </a:p>
          <a:p>
            <a:pPr lvl="1"/>
            <a:r>
              <a:rPr lang="el-GR" sz="1600"/>
              <a:t>Δημοσιοποίηση συζητήσεων και αποφάσεων</a:t>
            </a:r>
          </a:p>
          <a:p>
            <a:pPr lvl="1"/>
            <a:r>
              <a:rPr lang="el-GR" sz="1600"/>
              <a:t>Ελευθερία Τύπου</a:t>
            </a:r>
          </a:p>
          <a:p>
            <a:pPr lvl="1"/>
            <a:r>
              <a:rPr lang="el-GR" sz="1600"/>
              <a:t>Επέκταση πολιτικής σε τομείς που προηγουμένως καλύπτονταν από ιδιωτική πρωτοβουλία (κοινωνική πρόνοια, εκπαίδευση)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l-GR" sz="1600"/>
              <a:t>Μεταβολή στην εξάσκηση της πολιτικής</a:t>
            </a:r>
          </a:p>
          <a:p>
            <a:r>
              <a:rPr lang="el-GR" sz="1600"/>
              <a:t>Γενικευμένη εφαρμογή εκλογών</a:t>
            </a:r>
          </a:p>
          <a:p>
            <a:r>
              <a:rPr lang="el-GR" sz="1600"/>
              <a:t>Λειτουργία Κοινοβουλίου</a:t>
            </a:r>
          </a:p>
          <a:p>
            <a:r>
              <a:rPr lang="el-GR" sz="1600"/>
              <a:t>Ρόλος Τύπου και λεσχών (πρόδρομοι πολιτικών κομμάτων)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015494" y="6356350"/>
            <a:ext cx="754380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F9D9BFEA-A0A6-470B-9C1A-C222B6B00C5D}" type="slidenum">
              <a:rPr kumimoji="0" lang="el-GR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40B3DF-3C1C-49A7-8FA7-EE4A21CB0B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FF79527-C7F1-4E06-8126-A8E8C5FEB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8657" y="1162033"/>
            <a:ext cx="2805555" cy="4643344"/>
          </a:xfrm>
          <a:prstGeom prst="rect">
            <a:avLst/>
          </a:prstGeom>
          <a:ln w="12700">
            <a:solidFill>
              <a:srgbClr val="EFEFEF"/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1510" y="1709928"/>
            <a:ext cx="2327570" cy="3520440"/>
          </a:xfrm>
        </p:spPr>
        <p:txBody>
          <a:bodyPr anchor="t">
            <a:normAutofit/>
          </a:bodyPr>
          <a:lstStyle/>
          <a:p>
            <a:r>
              <a:rPr lang="el-GR" sz="2800"/>
              <a:t>Β. Η διοίκηση [1798-1804]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986208-8A53-4E92-9197-6B57BCCB2F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125" y="1618375"/>
            <a:ext cx="109728" cy="8229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721666" y="1709928"/>
            <a:ext cx="5048208" cy="40954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1700" i="1"/>
              <a:t>Συντακτική Εθνοσυνέλευση </a:t>
            </a:r>
            <a:r>
              <a:rPr lang="el-GR" sz="1700"/>
              <a:t>(1789-1792):</a:t>
            </a:r>
          </a:p>
          <a:p>
            <a:r>
              <a:rPr lang="el-GR" sz="1700"/>
              <a:t>Φιλελεύθερο πνεύμα</a:t>
            </a:r>
          </a:p>
          <a:p>
            <a:r>
              <a:rPr lang="el-GR" sz="1700"/>
              <a:t>Κατάργηση διοικητικών μηχανισμών μοναρχίας</a:t>
            </a:r>
          </a:p>
          <a:p>
            <a:r>
              <a:rPr lang="el-GR" sz="1700"/>
              <a:t>Αναδιοργάνωση με βάση τον νομό (</a:t>
            </a:r>
            <a:r>
              <a:rPr lang="fr-FR" sz="1700" i="1"/>
              <a:t>préfecture</a:t>
            </a:r>
            <a:r>
              <a:rPr lang="el-GR" sz="1700"/>
              <a:t>)</a:t>
            </a:r>
          </a:p>
          <a:p>
            <a:r>
              <a:rPr lang="el-GR" sz="1700"/>
              <a:t>Εκτεταμένη μεταφορά εξουσιών σε περιφέρεια</a:t>
            </a:r>
          </a:p>
          <a:p>
            <a:r>
              <a:rPr lang="el-GR" sz="1700"/>
              <a:t>Πλήρης αυτοδιοίκηση επαρχιών (οδηγεί σε αναρχία)</a:t>
            </a:r>
          </a:p>
          <a:p>
            <a:endParaRPr lang="en-US" sz="1700" i="1"/>
          </a:p>
          <a:p>
            <a:pPr marL="0" indent="0">
              <a:buNone/>
            </a:pPr>
            <a:r>
              <a:rPr lang="el-GR" sz="1700" i="1"/>
              <a:t>Τρομοκρατία </a:t>
            </a:r>
            <a:r>
              <a:rPr lang="el-GR" sz="1700"/>
              <a:t>(1792-1795):</a:t>
            </a:r>
          </a:p>
          <a:p>
            <a:r>
              <a:rPr lang="el-GR" sz="1700"/>
              <a:t>Έμφαση στην ενότητα και την κεντρική διοίκηση</a:t>
            </a:r>
          </a:p>
          <a:p>
            <a:r>
              <a:rPr lang="el-GR" sz="1700"/>
              <a:t>Τοπική αυτοδιοίκηση ελέγχεται από επιτρόπους και λαϊκές εταιρείες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015494" y="6356350"/>
            <a:ext cx="754380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F9D9BFEA-A0A6-470B-9C1A-C222B6B00C5D}" type="slidenum">
              <a:rPr kumimoji="0" lang="el-GR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40B3DF-3C1C-49A7-8FA7-EE4A21CB0B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FF79527-C7F1-4E06-8126-A8E8C5FEB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8657" y="1162033"/>
            <a:ext cx="2805555" cy="4643344"/>
          </a:xfrm>
          <a:prstGeom prst="rect">
            <a:avLst/>
          </a:prstGeom>
          <a:ln w="12700">
            <a:solidFill>
              <a:srgbClr val="EFEFEF"/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1510" y="1709928"/>
            <a:ext cx="2327570" cy="3520440"/>
          </a:xfrm>
        </p:spPr>
        <p:txBody>
          <a:bodyPr anchor="t">
            <a:normAutofit/>
          </a:bodyPr>
          <a:lstStyle/>
          <a:p>
            <a:r>
              <a:rPr lang="el-GR" sz="2800"/>
              <a:t>Β. Η διοίκηση (2)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986208-8A53-4E92-9197-6B57BCCB2F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125" y="1618375"/>
            <a:ext cx="109728" cy="8229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721666" y="1709928"/>
            <a:ext cx="5048208" cy="40954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1600" i="1"/>
              <a:t>Διευθυντήριο</a:t>
            </a:r>
            <a:r>
              <a:rPr lang="el-GR" sz="1600"/>
              <a:t> (1795-1799):</a:t>
            </a:r>
          </a:p>
          <a:p>
            <a:r>
              <a:rPr lang="el-GR" sz="1600"/>
              <a:t>Αναδιοργάνωση φορολογίας</a:t>
            </a:r>
          </a:p>
          <a:p>
            <a:r>
              <a:rPr lang="el-GR" sz="1600"/>
              <a:t>Σύστημα στρατιωτικών κλάσεων</a:t>
            </a:r>
          </a:p>
          <a:p>
            <a:pPr marL="0" indent="0">
              <a:buNone/>
            </a:pPr>
            <a:endParaRPr lang="en-US" sz="1600" i="1"/>
          </a:p>
          <a:p>
            <a:pPr marL="0" indent="0">
              <a:buNone/>
            </a:pPr>
            <a:r>
              <a:rPr lang="el-GR" sz="1600" i="1"/>
              <a:t>Υπατεία (1799-1804):</a:t>
            </a:r>
          </a:p>
          <a:p>
            <a:r>
              <a:rPr lang="el-GR" sz="1600"/>
              <a:t>Θεμέλια σύγχρονης διοίκησης από Βοναπάρτη</a:t>
            </a:r>
          </a:p>
          <a:p>
            <a:pPr lvl="1"/>
            <a:r>
              <a:rPr lang="el-GR" sz="1600"/>
              <a:t>Πλήρης κεντρικός έλεγχος</a:t>
            </a:r>
          </a:p>
          <a:p>
            <a:pPr lvl="1"/>
            <a:r>
              <a:rPr lang="el-GR" sz="1600"/>
              <a:t>Αυστηρή ιεραρχία διοίκησης</a:t>
            </a:r>
          </a:p>
          <a:p>
            <a:pPr lvl="1"/>
            <a:r>
              <a:rPr lang="el-GR" sz="1600"/>
              <a:t>Εξειδίκευση υπηρεσιών</a:t>
            </a:r>
          </a:p>
          <a:p>
            <a:pPr lvl="1"/>
            <a:r>
              <a:rPr lang="el-GR" sz="1600"/>
              <a:t>Ενιαία οργάνωση διοίκησης</a:t>
            </a:r>
          </a:p>
          <a:p>
            <a:pPr lvl="1"/>
            <a:r>
              <a:rPr lang="el-GR" sz="1600"/>
              <a:t>Δημιουργία σώματος δημοσίων υπαλλήλων</a:t>
            </a:r>
          </a:p>
          <a:p>
            <a:pPr lvl="1"/>
            <a:r>
              <a:rPr lang="el-GR" sz="1600"/>
              <a:t>Ορθολογική και συστηματική οργάνωση = ισχυρό κράτος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015494" y="6356350"/>
            <a:ext cx="754380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F9D9BFEA-A0A6-470B-9C1A-C222B6B00C5D}" type="slidenum">
              <a:rPr kumimoji="0" lang="el-GR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40B3DF-3C1C-49A7-8FA7-EE4A21CB0B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FF79527-C7F1-4E06-8126-A8E8C5FEB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8657" y="1162033"/>
            <a:ext cx="2805555" cy="4643344"/>
          </a:xfrm>
          <a:prstGeom prst="rect">
            <a:avLst/>
          </a:prstGeom>
          <a:ln w="12700">
            <a:solidFill>
              <a:srgbClr val="EFEFEF"/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1510" y="1709928"/>
            <a:ext cx="2327570" cy="3520440"/>
          </a:xfrm>
        </p:spPr>
        <p:txBody>
          <a:bodyPr anchor="t">
            <a:normAutofit/>
          </a:bodyPr>
          <a:lstStyle/>
          <a:p>
            <a:r>
              <a:rPr lang="el-GR" sz="2800"/>
              <a:t>Γ. Θρησκεία και κοινωνία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986208-8A53-4E92-9197-6B57BCCB2F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125" y="1618375"/>
            <a:ext cx="109728" cy="8229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721666" y="1709928"/>
            <a:ext cx="5048208" cy="4095449"/>
          </a:xfrm>
        </p:spPr>
        <p:txBody>
          <a:bodyPr>
            <a:normAutofit/>
          </a:bodyPr>
          <a:lstStyle/>
          <a:p>
            <a:r>
              <a:rPr lang="el-GR" sz="1700"/>
              <a:t>Υπαγωγή  κλήρου στην πολιτική εξουσία</a:t>
            </a:r>
          </a:p>
          <a:p>
            <a:r>
              <a:rPr lang="el-GR" sz="1700"/>
              <a:t>Για πρώτη φορά διαχωρισμός θρησκευτικής και πολιτικής σφαίρας</a:t>
            </a:r>
          </a:p>
          <a:p>
            <a:r>
              <a:rPr lang="el-GR" sz="1700" u="sng"/>
              <a:t>Ναπολέων</a:t>
            </a:r>
            <a:endParaRPr lang="en-US" sz="1700" u="sng"/>
          </a:p>
          <a:p>
            <a:pPr lvl="1"/>
            <a:r>
              <a:rPr lang="el-GR" sz="1700"/>
              <a:t>Διατηρεί κατάσχεση εκκλησιαστικής περιουσίας αλλά συνάπτει ειρήνη με Αγία Έδρα (</a:t>
            </a:r>
            <a:r>
              <a:rPr lang="en-US" sz="1700"/>
              <a:t>Concordat, 1801)</a:t>
            </a:r>
          </a:p>
          <a:p>
            <a:pPr lvl="1"/>
            <a:r>
              <a:rPr lang="el-GR" sz="1700"/>
              <a:t>Η καθολική εκκλησία παύει να αποτελεί τη μόνη επίσημα αναγνωρισμένη θρησκεία</a:t>
            </a:r>
          </a:p>
          <a:p>
            <a:pPr lvl="1"/>
            <a:r>
              <a:rPr lang="el-GR" sz="1700"/>
              <a:t>Κληρικοί γίνονται δημόσιοι υπάλληλοι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015494" y="6356350"/>
            <a:ext cx="754380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F9D9BFEA-A0A6-470B-9C1A-C222B6B00C5D}" type="slidenum">
              <a:rPr kumimoji="0" lang="el-GR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40B3DF-3C1C-49A7-8FA7-EE4A21CB0B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FF79527-C7F1-4E06-8126-A8E8C5FEB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8657" y="1162033"/>
            <a:ext cx="2805555" cy="4643344"/>
          </a:xfrm>
          <a:prstGeom prst="rect">
            <a:avLst/>
          </a:prstGeom>
          <a:ln w="12700">
            <a:solidFill>
              <a:srgbClr val="EFEFEF"/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1510" y="1709928"/>
            <a:ext cx="2327570" cy="3520440"/>
          </a:xfrm>
        </p:spPr>
        <p:txBody>
          <a:bodyPr anchor="t">
            <a:normAutofit/>
          </a:bodyPr>
          <a:lstStyle/>
          <a:p>
            <a:r>
              <a:rPr lang="el-GR" sz="2800"/>
              <a:t>Δ. Κοινωνική τάξη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986208-8A53-4E92-9197-6B57BCCB2F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125" y="1618375"/>
            <a:ext cx="109728" cy="8229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721666" y="1709928"/>
            <a:ext cx="5048208" cy="4095449"/>
          </a:xfrm>
        </p:spPr>
        <p:txBody>
          <a:bodyPr>
            <a:normAutofit/>
          </a:bodyPr>
          <a:lstStyle/>
          <a:p>
            <a:r>
              <a:rPr lang="el-GR" sz="1700"/>
              <a:t>Ανατροπή κοινωνίας Παλαιού Καθεστώτος </a:t>
            </a:r>
          </a:p>
          <a:p>
            <a:r>
              <a:rPr lang="el-GR" sz="1700"/>
              <a:t>Νέα κοινωνική τάξη που βασίζεται στην ελευθερία του ατόμου (κατάργηση προνομίων και συντεχνιών)</a:t>
            </a:r>
          </a:p>
          <a:p>
            <a:r>
              <a:rPr lang="el-GR" sz="1700"/>
              <a:t>Αναγνώριση ισότητας πολιτικών δικαιωμάτων και υποχρεώσεων πολίτη (άμεσοι φόροι)</a:t>
            </a:r>
          </a:p>
          <a:p>
            <a:r>
              <a:rPr lang="el-GR" sz="1700"/>
              <a:t>Όλοι πλέον έχουν πρόσβαση στη δημόσια διοίκηση και τα στρατιωτικά αξιώματα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015494" y="6356350"/>
            <a:ext cx="754380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F9D9BFEA-A0A6-470B-9C1A-C222B6B00C5D}" type="slidenum">
              <a:rPr kumimoji="0" lang="el-GR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40B3DF-3C1C-49A7-8FA7-EE4A21CB0B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FF79527-C7F1-4E06-8126-A8E8C5FEB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8657" y="1162033"/>
            <a:ext cx="2805555" cy="4643344"/>
          </a:xfrm>
          <a:prstGeom prst="rect">
            <a:avLst/>
          </a:prstGeom>
          <a:ln w="12700">
            <a:solidFill>
              <a:srgbClr val="EFEFEF"/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1510" y="1709928"/>
            <a:ext cx="2327570" cy="3520440"/>
          </a:xfrm>
        </p:spPr>
        <p:txBody>
          <a:bodyPr anchor="t">
            <a:normAutofit/>
          </a:bodyPr>
          <a:lstStyle/>
          <a:p>
            <a:r>
              <a:rPr lang="el-GR" sz="2800"/>
              <a:t>Ε. Έθνος και πόλεμος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986208-8A53-4E92-9197-6B57BCCB2F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125" y="1618375"/>
            <a:ext cx="109728" cy="8229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721666" y="1709928"/>
            <a:ext cx="5048208" cy="4095449"/>
          </a:xfrm>
        </p:spPr>
        <p:txBody>
          <a:bodyPr>
            <a:normAutofit/>
          </a:bodyPr>
          <a:lstStyle/>
          <a:p>
            <a:r>
              <a:rPr lang="el-GR" sz="1700"/>
              <a:t>Πραγμάτωση εθνικής ενότητας (διοικητική, οικονομική)</a:t>
            </a:r>
          </a:p>
          <a:p>
            <a:r>
              <a:rPr lang="el-GR" sz="1700"/>
              <a:t>Οικειοθελής προσχώρηση σε έθνος</a:t>
            </a:r>
          </a:p>
          <a:p>
            <a:r>
              <a:rPr lang="el-GR" sz="1700"/>
              <a:t>Πατριωτικό αίσθημα ενισχύεται με την υπεράσπιση του εθνικού εδάφους</a:t>
            </a:r>
          </a:p>
          <a:p>
            <a:r>
              <a:rPr lang="el-GR" sz="1700"/>
              <a:t>Επαναστατικοί πόλεμοι = λαϊκοί και μαζικοί, ιδεολογικού χαρακτήρα</a:t>
            </a:r>
          </a:p>
          <a:p>
            <a:r>
              <a:rPr lang="el-GR" sz="1700"/>
              <a:t>Μαζική επιστράτευση και υποχρεωτική θητεία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015494" y="6356350"/>
            <a:ext cx="754380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F9D9BFEA-A0A6-470B-9C1A-C222B6B00C5D}" type="slidenum">
              <a:rPr kumimoji="0" lang="el-GR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A67B5B4-3A24-436E-B663-1B2EBFF8A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9144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3">
            <a:extLst>
              <a:ext uri="{FF2B5EF4-FFF2-40B4-BE49-F238E27FC236}">
                <a16:creationId xmlns:a16="http://schemas.microsoft.com/office/drawing/2014/main" id="{987FDF89-C993-41F4-A1B8-DBAFF1600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840065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1D7179B-FF7C-482F-B3D9-2BE9ED1139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7725" cy="6858000"/>
          </a:xfrm>
          <a:custGeom>
            <a:avLst/>
            <a:gdLst>
              <a:gd name="connsiteX0" fmla="*/ 0 w 6210300"/>
              <a:gd name="connsiteY0" fmla="*/ 0 h 6858000"/>
              <a:gd name="connsiteX1" fmla="*/ 2628900 w 6210300"/>
              <a:gd name="connsiteY1" fmla="*/ 0 h 6858000"/>
              <a:gd name="connsiteX2" fmla="*/ 3034146 w 6210300"/>
              <a:gd name="connsiteY2" fmla="*/ 0 h 6858000"/>
              <a:gd name="connsiteX3" fmla="*/ 6210300 w 6210300"/>
              <a:gd name="connsiteY3" fmla="*/ 6858000 h 6858000"/>
              <a:gd name="connsiteX4" fmla="*/ 2628900 w 6210300"/>
              <a:gd name="connsiteY4" fmla="*/ 6858000 h 6858000"/>
              <a:gd name="connsiteX5" fmla="*/ 0 w 62103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10300" h="6858000">
                <a:moveTo>
                  <a:pt x="0" y="0"/>
                </a:moveTo>
                <a:lnTo>
                  <a:pt x="2628900" y="0"/>
                </a:lnTo>
                <a:lnTo>
                  <a:pt x="3034146" y="0"/>
                </a:lnTo>
                <a:lnTo>
                  <a:pt x="6210300" y="6858000"/>
                </a:lnTo>
                <a:lnTo>
                  <a:pt x="26289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751" y="365125"/>
            <a:ext cx="2980250" cy="5811837"/>
          </a:xfrm>
        </p:spPr>
        <p:txBody>
          <a:bodyPr>
            <a:normAutofit/>
          </a:bodyPr>
          <a:lstStyle/>
          <a:p>
            <a:r>
              <a:rPr lang="el-GR" sz="4100">
                <a:solidFill>
                  <a:srgbClr val="FFFFFF"/>
                </a:solidFill>
              </a:rPr>
              <a:t>Πόλεμος και Τρομοκρατία</a:t>
            </a:r>
            <a:r>
              <a:rPr lang="en-US" sz="4100">
                <a:solidFill>
                  <a:srgbClr val="FFFFFF"/>
                </a:solidFill>
              </a:rPr>
              <a:t> (2)</a:t>
            </a:r>
            <a:endParaRPr lang="el-GR" sz="4100">
              <a:solidFill>
                <a:srgbClr val="FFFF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017695" y="365125"/>
            <a:ext cx="4497653" cy="5811837"/>
          </a:xfrm>
        </p:spPr>
        <p:txBody>
          <a:bodyPr anchor="ctr">
            <a:normAutofit/>
          </a:bodyPr>
          <a:lstStyle/>
          <a:p>
            <a:r>
              <a:rPr lang="el-GR" sz="1700">
                <a:solidFill>
                  <a:srgbClr val="FFFFFF"/>
                </a:solidFill>
              </a:rPr>
              <a:t>Πολιτική και κοινωνική κρίση</a:t>
            </a:r>
          </a:p>
          <a:p>
            <a:pPr lvl="1"/>
            <a:r>
              <a:rPr lang="el-GR" sz="1700">
                <a:solidFill>
                  <a:srgbClr val="FFFFFF"/>
                </a:solidFill>
              </a:rPr>
              <a:t>Υποτίμηση </a:t>
            </a:r>
            <a:r>
              <a:rPr lang="en-US" sz="1700">
                <a:solidFill>
                  <a:srgbClr val="FFFFFF"/>
                </a:solidFill>
              </a:rPr>
              <a:t>assignat</a:t>
            </a:r>
          </a:p>
          <a:p>
            <a:pPr lvl="1"/>
            <a:r>
              <a:rPr lang="el-GR" sz="1700">
                <a:solidFill>
                  <a:srgbClr val="FFFFFF"/>
                </a:solidFill>
              </a:rPr>
              <a:t>Πλημμύρες και κακοκαιρία</a:t>
            </a:r>
          </a:p>
          <a:p>
            <a:pPr lvl="1"/>
            <a:r>
              <a:rPr lang="el-GR" sz="1700">
                <a:solidFill>
                  <a:srgbClr val="FFFFFF"/>
                </a:solidFill>
              </a:rPr>
              <a:t>Άνοδος τιμών σιτηρών (25%-50%)</a:t>
            </a:r>
          </a:p>
          <a:p>
            <a:pPr lvl="1"/>
            <a:r>
              <a:rPr lang="el-GR" sz="1700">
                <a:solidFill>
                  <a:srgbClr val="FFFFFF"/>
                </a:solidFill>
              </a:rPr>
              <a:t>Εξέγερση σκλάβων σε Άγιο Δομήνικο</a:t>
            </a:r>
            <a:r>
              <a:rPr lang="en-US" sz="1700">
                <a:solidFill>
                  <a:srgbClr val="FFFFFF"/>
                </a:solidFill>
              </a:rPr>
              <a:t> (</a:t>
            </a:r>
            <a:r>
              <a:rPr lang="el-GR" sz="1700">
                <a:solidFill>
                  <a:srgbClr val="FFFFFF"/>
                </a:solidFill>
              </a:rPr>
              <a:t>Αυγ. 1791)</a:t>
            </a:r>
          </a:p>
          <a:p>
            <a:pPr lvl="2"/>
            <a:r>
              <a:rPr lang="fr-FR" sz="1700">
                <a:solidFill>
                  <a:srgbClr val="FFFFFF"/>
                </a:solidFill>
                <a:latin typeface="Calibri" panose="020F0502020204030204" pitchFamily="34" charset="0"/>
              </a:rPr>
              <a:t>François Toussaint Louverture </a:t>
            </a:r>
            <a:r>
              <a:rPr lang="el-GR" sz="1700">
                <a:solidFill>
                  <a:srgbClr val="FFFFFF"/>
                </a:solidFill>
              </a:rPr>
              <a:t>(1743-1803)</a:t>
            </a:r>
          </a:p>
          <a:p>
            <a:pPr lvl="1"/>
            <a:r>
              <a:rPr lang="el-GR" sz="1700">
                <a:solidFill>
                  <a:srgbClr val="FFFFFF"/>
                </a:solidFill>
              </a:rPr>
              <a:t>Πυρπόληση πύργων ευγενών, βίαιες επιθέσεις κατά ιερέων και «εχθρών επανάστασης», λεηλασίες αποθηκών τροφίμων</a:t>
            </a:r>
          </a:p>
          <a:p>
            <a:r>
              <a:rPr lang="el-GR" sz="1700">
                <a:solidFill>
                  <a:srgbClr val="FFFFFF"/>
                </a:solidFill>
              </a:rPr>
              <a:t>20 Απριλίου 1792, Γαλλία κηρύσσει πόλεμο σε Αυστρία και Πρωσία. Εναντίωση Ροβεσπιέρου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F9D9BFEA-A0A6-470B-9C1A-C222B6B00C5D}" type="slidenum">
              <a:rPr lang="el-GR">
                <a:solidFill>
                  <a:srgbClr val="FFFFFF">
                    <a:alpha val="80000"/>
                  </a:srgbClr>
                </a:solidFill>
              </a:rPr>
              <a:pPr>
                <a:spcAft>
                  <a:spcPts val="600"/>
                </a:spcAft>
              </a:pPr>
              <a:t>5</a:t>
            </a:fld>
            <a:endParaRPr lang="el-GR">
              <a:solidFill>
                <a:srgbClr val="FFFFFF">
                  <a:alpha val="8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lumMod val="10000"/>
              </a:schemeClr>
            </a:gs>
            <a:gs pos="50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BFEA-A0A6-470B-9C1A-C222B6B00C5D}" type="slidenum">
              <a:rPr lang="el-GR" smtClean="0">
                <a:solidFill>
                  <a:srgbClr val="FFFFFF">
                    <a:alpha val="20000"/>
                  </a:srgbClr>
                </a:solidFill>
              </a:rPr>
              <a:pPr/>
              <a:t>6</a:t>
            </a:fld>
            <a:endParaRPr lang="el-GR">
              <a:solidFill>
                <a:srgbClr val="FFFFFF">
                  <a:alpha val="20000"/>
                </a:srgb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052" y="0"/>
            <a:ext cx="42778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5654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lumMod val="10000"/>
              </a:schemeClr>
            </a:gs>
            <a:gs pos="50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BFEA-A0A6-470B-9C1A-C222B6B00C5D}" type="slidenum">
              <a:rPr lang="el-GR" smtClean="0"/>
              <a:pPr/>
              <a:t>7</a:t>
            </a:fld>
            <a:endParaRPr lang="el-GR"/>
          </a:p>
        </p:txBody>
      </p:sp>
      <p:pic>
        <p:nvPicPr>
          <p:cNvPr id="74754" name="Picture 2" descr="File:Robespierre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4505325" cy="570547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99592" y="5949280"/>
            <a:ext cx="2880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Calibri" panose="020F0502020204030204" pitchFamily="34" charset="0"/>
              </a:rPr>
              <a:t>Maximilien</a:t>
            </a:r>
            <a:r>
              <a:rPr lang="en-US" sz="2000" dirty="0">
                <a:latin typeface="Calibri" panose="020F0502020204030204" pitchFamily="34" charset="0"/>
              </a:rPr>
              <a:t> Robespierre</a:t>
            </a:r>
          </a:p>
          <a:p>
            <a:pPr algn="ctr"/>
            <a:r>
              <a:rPr lang="en-US" sz="2000" dirty="0">
                <a:latin typeface="Calibri" panose="020F0502020204030204" pitchFamily="34" charset="0"/>
              </a:rPr>
              <a:t>1758-1794</a:t>
            </a:r>
            <a:endParaRPr lang="el-GR" sz="2000" dirty="0">
              <a:latin typeface="Calibri" panose="020F0502020204030204" pitchFamily="34" charset="0"/>
            </a:endParaRPr>
          </a:p>
        </p:txBody>
      </p:sp>
      <p:pic>
        <p:nvPicPr>
          <p:cNvPr id="74758" name="Picture 6" descr="http://blog.catherinedelors.com/wp-content/uploads/Danto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16517"/>
            <a:ext cx="4355976" cy="517272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868144" y="5720089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</a:rPr>
              <a:t>Georges Danton</a:t>
            </a:r>
          </a:p>
          <a:p>
            <a:pPr algn="ctr"/>
            <a:r>
              <a:rPr lang="en-US" sz="2000" dirty="0">
                <a:latin typeface="Calibri" panose="020F0502020204030204" pitchFamily="34" charset="0"/>
              </a:rPr>
              <a:t>1759-179</a:t>
            </a:r>
            <a:r>
              <a:rPr lang="en-US" sz="2000" dirty="0"/>
              <a:t>4</a:t>
            </a:r>
            <a:endParaRPr lang="el-GR" sz="2000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A67B5B4-3A24-436E-B663-1B2EBFF8A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9144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3">
            <a:extLst>
              <a:ext uri="{FF2B5EF4-FFF2-40B4-BE49-F238E27FC236}">
                <a16:creationId xmlns:a16="http://schemas.microsoft.com/office/drawing/2014/main" id="{987FDF89-C993-41F4-A1B8-DBAFF1600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840065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1D7179B-FF7C-482F-B3D9-2BE9ED1139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7725" cy="6858000"/>
          </a:xfrm>
          <a:custGeom>
            <a:avLst/>
            <a:gdLst>
              <a:gd name="connsiteX0" fmla="*/ 0 w 6210300"/>
              <a:gd name="connsiteY0" fmla="*/ 0 h 6858000"/>
              <a:gd name="connsiteX1" fmla="*/ 2628900 w 6210300"/>
              <a:gd name="connsiteY1" fmla="*/ 0 h 6858000"/>
              <a:gd name="connsiteX2" fmla="*/ 3034146 w 6210300"/>
              <a:gd name="connsiteY2" fmla="*/ 0 h 6858000"/>
              <a:gd name="connsiteX3" fmla="*/ 6210300 w 6210300"/>
              <a:gd name="connsiteY3" fmla="*/ 6858000 h 6858000"/>
              <a:gd name="connsiteX4" fmla="*/ 2628900 w 6210300"/>
              <a:gd name="connsiteY4" fmla="*/ 6858000 h 6858000"/>
              <a:gd name="connsiteX5" fmla="*/ 0 w 62103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10300" h="6858000">
                <a:moveTo>
                  <a:pt x="0" y="0"/>
                </a:moveTo>
                <a:lnTo>
                  <a:pt x="2628900" y="0"/>
                </a:lnTo>
                <a:lnTo>
                  <a:pt x="3034146" y="0"/>
                </a:lnTo>
                <a:lnTo>
                  <a:pt x="6210300" y="6858000"/>
                </a:lnTo>
                <a:lnTo>
                  <a:pt x="26289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751" y="365125"/>
            <a:ext cx="2980250" cy="5811837"/>
          </a:xfrm>
        </p:spPr>
        <p:txBody>
          <a:bodyPr>
            <a:normAutofit/>
          </a:bodyPr>
          <a:lstStyle/>
          <a:p>
            <a:r>
              <a:rPr lang="el-GR" sz="4100">
                <a:solidFill>
                  <a:srgbClr val="FFFFFF"/>
                </a:solidFill>
              </a:rPr>
              <a:t>Πόλεμος και Τρομοκρατία</a:t>
            </a:r>
            <a:r>
              <a:rPr lang="en-US" sz="4100">
                <a:solidFill>
                  <a:srgbClr val="FFFFFF"/>
                </a:solidFill>
              </a:rPr>
              <a:t> (</a:t>
            </a:r>
            <a:r>
              <a:rPr lang="el-GR" sz="4100">
                <a:solidFill>
                  <a:srgbClr val="FFFFFF"/>
                </a:solidFill>
              </a:rPr>
              <a:t>3</a:t>
            </a:r>
            <a:r>
              <a:rPr lang="en-US" sz="4100">
                <a:solidFill>
                  <a:srgbClr val="FFFFFF"/>
                </a:solidFill>
              </a:rPr>
              <a:t>)</a:t>
            </a:r>
            <a:endParaRPr lang="el-GR" sz="4100">
              <a:solidFill>
                <a:srgbClr val="FFFF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017695" y="365125"/>
            <a:ext cx="4497653" cy="5811837"/>
          </a:xfrm>
        </p:spPr>
        <p:txBody>
          <a:bodyPr anchor="ctr">
            <a:normAutofit/>
          </a:bodyPr>
          <a:lstStyle/>
          <a:p>
            <a:r>
              <a:rPr lang="el-GR" sz="1700">
                <a:solidFill>
                  <a:srgbClr val="FFFFFF"/>
                </a:solidFill>
              </a:rPr>
              <a:t>Σειρά ηττών. Ευθύνες σε «προδότες», αναζήτηση εσωτερικών εχθρών</a:t>
            </a:r>
          </a:p>
          <a:p>
            <a:r>
              <a:rPr lang="el-GR" sz="1700">
                <a:solidFill>
                  <a:srgbClr val="FFFFFF"/>
                </a:solidFill>
              </a:rPr>
              <a:t>Επιστράτευση. </a:t>
            </a:r>
            <a:r>
              <a:rPr lang="en-US" sz="1700">
                <a:solidFill>
                  <a:srgbClr val="FFFFFF"/>
                </a:solidFill>
              </a:rPr>
              <a:t>Rouget de Lisle,</a:t>
            </a:r>
            <a:r>
              <a:rPr lang="el-GR" sz="1700">
                <a:solidFill>
                  <a:srgbClr val="FFFFFF"/>
                </a:solidFill>
              </a:rPr>
              <a:t> </a:t>
            </a:r>
            <a:r>
              <a:rPr lang="en-US" sz="1700">
                <a:solidFill>
                  <a:srgbClr val="FFFFFF"/>
                </a:solidFill>
                <a:hlinkClick r:id="rId3"/>
              </a:rPr>
              <a:t>La Marseillaise</a:t>
            </a:r>
            <a:endParaRPr lang="el-GR" sz="1700">
              <a:solidFill>
                <a:srgbClr val="FFFFFF"/>
              </a:solidFill>
            </a:endParaRPr>
          </a:p>
          <a:p>
            <a:r>
              <a:rPr lang="el-GR" sz="1700">
                <a:solidFill>
                  <a:srgbClr val="FFFFFF"/>
                </a:solidFill>
              </a:rPr>
              <a:t>20 Ιουνίου 1792, λαός Παρισιού εισβάλλει σε ανάκτορο Κεραμεικού (</a:t>
            </a:r>
            <a:r>
              <a:rPr lang="en-US" sz="1700">
                <a:solidFill>
                  <a:srgbClr val="FFFFFF"/>
                </a:solidFill>
              </a:rPr>
              <a:t>Tuileries)</a:t>
            </a:r>
            <a:endParaRPr lang="el-GR" sz="1700">
              <a:solidFill>
                <a:srgbClr val="FFFFFF"/>
              </a:solidFill>
            </a:endParaRPr>
          </a:p>
          <a:p>
            <a:pPr lvl="1"/>
            <a:r>
              <a:rPr lang="el-GR" sz="1700">
                <a:solidFill>
                  <a:srgbClr val="FFFFFF"/>
                </a:solidFill>
              </a:rPr>
              <a:t>Βασιλική οικογένεια ζητά καταφύγιο σε Εθνοσυνέλευση</a:t>
            </a:r>
          </a:p>
          <a:p>
            <a:pPr lvl="1"/>
            <a:r>
              <a:rPr lang="el-GR" sz="1700">
                <a:solidFill>
                  <a:srgbClr val="FFFFFF"/>
                </a:solidFill>
              </a:rPr>
              <a:t>Λουδοβίκος ΙΣΤ΄ φυλακίζεται σε </a:t>
            </a:r>
            <a:r>
              <a:rPr lang="en-US" sz="1700">
                <a:solidFill>
                  <a:srgbClr val="FFFFFF"/>
                </a:solidFill>
              </a:rPr>
              <a:t>Temple</a:t>
            </a:r>
          </a:p>
          <a:p>
            <a:r>
              <a:rPr lang="el-GR" sz="1700">
                <a:solidFill>
                  <a:srgbClr val="FFFFFF"/>
                </a:solidFill>
              </a:rPr>
              <a:t>10 Αυγούστου 1792, πτώση μοναρχίας</a:t>
            </a:r>
          </a:p>
          <a:p>
            <a:r>
              <a:rPr lang="el-GR" sz="1700">
                <a:solidFill>
                  <a:srgbClr val="FFFFFF"/>
                </a:solidFill>
              </a:rPr>
              <a:t>21.9.1792, σύγκληση Συμβατικής (</a:t>
            </a:r>
            <a:r>
              <a:rPr lang="en-US" sz="1700">
                <a:solidFill>
                  <a:srgbClr val="FFFFFF"/>
                </a:solidFill>
              </a:rPr>
              <a:t>Convention)</a:t>
            </a:r>
          </a:p>
          <a:p>
            <a:pPr lvl="1"/>
            <a:r>
              <a:rPr lang="el-GR" sz="1700" u="sng">
                <a:solidFill>
                  <a:srgbClr val="FFFFFF"/>
                </a:solidFill>
              </a:rPr>
              <a:t>Έτος Ι της Γαλλικής Δημοκρατίας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F9D9BFEA-A0A6-470B-9C1A-C222B6B00C5D}" type="slidenum">
              <a:rPr lang="el-GR">
                <a:solidFill>
                  <a:srgbClr val="FFFFFF">
                    <a:alpha val="80000"/>
                  </a:srgbClr>
                </a:solidFill>
              </a:rPr>
              <a:pPr>
                <a:spcAft>
                  <a:spcPts val="600"/>
                </a:spcAft>
              </a:pPr>
              <a:t>8</a:t>
            </a:fld>
            <a:endParaRPr lang="el-GR">
              <a:solidFill>
                <a:srgbClr val="FFFFFF">
                  <a:alpha val="8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A67B5B4-3A24-436E-B663-1B2EBFF8A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9144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3">
            <a:extLst>
              <a:ext uri="{FF2B5EF4-FFF2-40B4-BE49-F238E27FC236}">
                <a16:creationId xmlns:a16="http://schemas.microsoft.com/office/drawing/2014/main" id="{987FDF89-C993-41F4-A1B8-DBAFF1600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840065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1D7179B-FF7C-482F-B3D9-2BE9ED1139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7725" cy="6858000"/>
          </a:xfrm>
          <a:custGeom>
            <a:avLst/>
            <a:gdLst>
              <a:gd name="connsiteX0" fmla="*/ 0 w 6210300"/>
              <a:gd name="connsiteY0" fmla="*/ 0 h 6858000"/>
              <a:gd name="connsiteX1" fmla="*/ 2628900 w 6210300"/>
              <a:gd name="connsiteY1" fmla="*/ 0 h 6858000"/>
              <a:gd name="connsiteX2" fmla="*/ 3034146 w 6210300"/>
              <a:gd name="connsiteY2" fmla="*/ 0 h 6858000"/>
              <a:gd name="connsiteX3" fmla="*/ 6210300 w 6210300"/>
              <a:gd name="connsiteY3" fmla="*/ 6858000 h 6858000"/>
              <a:gd name="connsiteX4" fmla="*/ 2628900 w 6210300"/>
              <a:gd name="connsiteY4" fmla="*/ 6858000 h 6858000"/>
              <a:gd name="connsiteX5" fmla="*/ 0 w 62103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10300" h="6858000">
                <a:moveTo>
                  <a:pt x="0" y="0"/>
                </a:moveTo>
                <a:lnTo>
                  <a:pt x="2628900" y="0"/>
                </a:lnTo>
                <a:lnTo>
                  <a:pt x="3034146" y="0"/>
                </a:lnTo>
                <a:lnTo>
                  <a:pt x="6210300" y="6858000"/>
                </a:lnTo>
                <a:lnTo>
                  <a:pt x="26289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751" y="365125"/>
            <a:ext cx="2980250" cy="5811837"/>
          </a:xfrm>
        </p:spPr>
        <p:txBody>
          <a:bodyPr>
            <a:normAutofit/>
          </a:bodyPr>
          <a:lstStyle/>
          <a:p>
            <a:r>
              <a:rPr lang="el-GR" sz="4100">
                <a:solidFill>
                  <a:srgbClr val="FFFFFF"/>
                </a:solidFill>
              </a:rPr>
              <a:t>Πόλεμος και Τρομοκρατία</a:t>
            </a:r>
            <a:r>
              <a:rPr lang="en-US" sz="4100">
                <a:solidFill>
                  <a:srgbClr val="FFFFFF"/>
                </a:solidFill>
              </a:rPr>
              <a:t> (4)</a:t>
            </a:r>
            <a:endParaRPr lang="el-GR" sz="4100">
              <a:solidFill>
                <a:srgbClr val="FFFF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017695" y="365125"/>
            <a:ext cx="4497653" cy="5811837"/>
          </a:xfrm>
        </p:spPr>
        <p:txBody>
          <a:bodyPr anchor="ctr">
            <a:normAutofit/>
          </a:bodyPr>
          <a:lstStyle/>
          <a:p>
            <a:r>
              <a:rPr lang="el-GR" sz="1700" dirty="0">
                <a:solidFill>
                  <a:srgbClr val="FFFFFF"/>
                </a:solidFill>
              </a:rPr>
              <a:t>Διάσταση μεταξύ μετριοπαθών και </a:t>
            </a:r>
            <a:r>
              <a:rPr lang="en-US" sz="1700" i="1" dirty="0">
                <a:solidFill>
                  <a:srgbClr val="FFFFFF"/>
                </a:solidFill>
              </a:rPr>
              <a:t>sans-culottes</a:t>
            </a:r>
          </a:p>
          <a:p>
            <a:r>
              <a:rPr lang="el-GR" sz="1700" dirty="0">
                <a:solidFill>
                  <a:srgbClr val="FFFFFF"/>
                </a:solidFill>
              </a:rPr>
              <a:t>Προέλαση εχθρικών στρατευμάτων, πτώση </a:t>
            </a:r>
            <a:r>
              <a:rPr lang="en-US" sz="1700" dirty="0">
                <a:solidFill>
                  <a:srgbClr val="FFFFFF"/>
                </a:solidFill>
              </a:rPr>
              <a:t>Verdun</a:t>
            </a:r>
          </a:p>
          <a:p>
            <a:r>
              <a:rPr lang="el-GR" sz="1700" dirty="0">
                <a:solidFill>
                  <a:srgbClr val="FFFFFF"/>
                </a:solidFill>
              </a:rPr>
              <a:t>Φόνοι ιερέων και ύποπτων για αντεπαναστατικές διαθέσεις</a:t>
            </a:r>
          </a:p>
          <a:p>
            <a:pPr lvl="1"/>
            <a:r>
              <a:rPr lang="el-GR" sz="1700" dirty="0">
                <a:solidFill>
                  <a:srgbClr val="FFFFFF"/>
                </a:solidFill>
              </a:rPr>
              <a:t>2-6.9.1792, εκτέλεση 1100-1400 φυλακισμένων με συνοπτικές διαδικασίες («σφαγές Σεπτεμβρίου»)</a:t>
            </a:r>
          </a:p>
          <a:p>
            <a:r>
              <a:rPr lang="el-GR" sz="1700" dirty="0">
                <a:solidFill>
                  <a:srgbClr val="FFFFFF"/>
                </a:solidFill>
              </a:rPr>
              <a:t>20.9.1792, νίκη </a:t>
            </a:r>
            <a:r>
              <a:rPr lang="en-US" sz="1700" dirty="0" err="1">
                <a:solidFill>
                  <a:srgbClr val="FFFFFF"/>
                </a:solidFill>
              </a:rPr>
              <a:t>Valmy</a:t>
            </a:r>
            <a:r>
              <a:rPr lang="el-GR" sz="1700" dirty="0">
                <a:solidFill>
                  <a:srgbClr val="FFFFFF"/>
                </a:solidFill>
              </a:rPr>
              <a:t> / 6.11.1792, νίκη </a:t>
            </a:r>
            <a:r>
              <a:rPr lang="en-US" sz="1700" dirty="0">
                <a:solidFill>
                  <a:srgbClr val="FFFFFF"/>
                </a:solidFill>
              </a:rPr>
              <a:t>Jemappes </a:t>
            </a:r>
            <a:endParaRPr lang="el-GR" sz="1700" dirty="0">
              <a:solidFill>
                <a:srgbClr val="FFFFFF"/>
              </a:solidFill>
            </a:endParaRPr>
          </a:p>
          <a:p>
            <a:r>
              <a:rPr lang="el-GR" sz="1700" dirty="0">
                <a:solidFill>
                  <a:srgbClr val="FFFFFF"/>
                </a:solidFill>
              </a:rPr>
              <a:t>Δεκέμβριος 1792, δίκη Λουδοβίκου ΙΣΤ΄ και καταδίκη σε θάνατο (387 υπέρ, 334 κατά)</a:t>
            </a:r>
          </a:p>
          <a:p>
            <a:r>
              <a:rPr lang="el-GR" sz="1700" dirty="0">
                <a:solidFill>
                  <a:srgbClr val="FFFFFF"/>
                </a:solidFill>
              </a:rPr>
              <a:t>1.1.1793, σύσταση της </a:t>
            </a:r>
            <a:r>
              <a:rPr lang="fr-FR" sz="1700" dirty="0">
                <a:solidFill>
                  <a:srgbClr val="FFFFFF"/>
                </a:solidFill>
              </a:rPr>
              <a:t>Comité de défense générale</a:t>
            </a:r>
            <a:r>
              <a:rPr lang="el-GR" sz="1700" dirty="0">
                <a:solidFill>
                  <a:srgbClr val="FFFFFF"/>
                </a:solidFill>
              </a:rPr>
              <a:t> (συντονισμός κυβερνητικού έργου)</a:t>
            </a:r>
            <a:r>
              <a:rPr lang="en-US" sz="1700" dirty="0">
                <a:solidFill>
                  <a:srgbClr val="FFFFFF"/>
                </a:solidFill>
              </a:rPr>
              <a:t>. </a:t>
            </a:r>
            <a:r>
              <a:rPr lang="el-GR" sz="1700" dirty="0">
                <a:solidFill>
                  <a:srgbClr val="FFFFFF"/>
                </a:solidFill>
              </a:rPr>
              <a:t>Διώξεις Γιρονδίνων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F9D9BFEA-A0A6-470B-9C1A-C222B6B00C5D}" type="slidenum">
              <a:rPr lang="el-GR">
                <a:solidFill>
                  <a:srgbClr val="FFFFFF">
                    <a:alpha val="80000"/>
                  </a:srgbClr>
                </a:solidFill>
              </a:rPr>
              <a:pPr>
                <a:spcAft>
                  <a:spcPts val="600"/>
                </a:spcAft>
              </a:pPr>
              <a:t>9</a:t>
            </a:fld>
            <a:endParaRPr lang="el-GR">
              <a:solidFill>
                <a:srgbClr val="FFFFFF">
                  <a:alpha val="8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4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29AF8C"/>
    </a:accent1>
    <a:accent2>
      <a:srgbClr val="97BE49"/>
    </a:accent2>
    <a:accent3>
      <a:srgbClr val="3D9CCC"/>
    </a:accent3>
    <a:accent4>
      <a:srgbClr val="7C60C6"/>
    </a:accent4>
    <a:accent5>
      <a:srgbClr val="C9492C"/>
    </a:accent5>
    <a:accent6>
      <a:srgbClr val="D58C2E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29AF8C"/>
    </a:accent1>
    <a:accent2>
      <a:srgbClr val="97BE49"/>
    </a:accent2>
    <a:accent3>
      <a:srgbClr val="3D9CCC"/>
    </a:accent3>
    <a:accent4>
      <a:srgbClr val="7C60C6"/>
    </a:accent4>
    <a:accent5>
      <a:srgbClr val="C9492C"/>
    </a:accent5>
    <a:accent6>
      <a:srgbClr val="D58C2E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29AF8C"/>
    </a:accent1>
    <a:accent2>
      <a:srgbClr val="97BE49"/>
    </a:accent2>
    <a:accent3>
      <a:srgbClr val="3D9CCC"/>
    </a:accent3>
    <a:accent4>
      <a:srgbClr val="7C60C6"/>
    </a:accent4>
    <a:accent5>
      <a:srgbClr val="C9492C"/>
    </a:accent5>
    <a:accent6>
      <a:srgbClr val="D58C2E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29AF8C"/>
    </a:accent1>
    <a:accent2>
      <a:srgbClr val="97BE49"/>
    </a:accent2>
    <a:accent3>
      <a:srgbClr val="3D9CCC"/>
    </a:accent3>
    <a:accent4>
      <a:srgbClr val="7C60C6"/>
    </a:accent4>
    <a:accent5>
      <a:srgbClr val="C9492C"/>
    </a:accent5>
    <a:accent6>
      <a:srgbClr val="D58C2E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29AF8C"/>
    </a:accent1>
    <a:accent2>
      <a:srgbClr val="97BE49"/>
    </a:accent2>
    <a:accent3>
      <a:srgbClr val="3D9CCC"/>
    </a:accent3>
    <a:accent4>
      <a:srgbClr val="7C60C6"/>
    </a:accent4>
    <a:accent5>
      <a:srgbClr val="C9492C"/>
    </a:accent5>
    <a:accent6>
      <a:srgbClr val="D58C2E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29AF8C"/>
    </a:accent1>
    <a:accent2>
      <a:srgbClr val="97BE49"/>
    </a:accent2>
    <a:accent3>
      <a:srgbClr val="3D9CCC"/>
    </a:accent3>
    <a:accent4>
      <a:srgbClr val="7C60C6"/>
    </a:accent4>
    <a:accent5>
      <a:srgbClr val="C9492C"/>
    </a:accent5>
    <a:accent6>
      <a:srgbClr val="D58C2E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29AF8C"/>
    </a:accent1>
    <a:accent2>
      <a:srgbClr val="97BE49"/>
    </a:accent2>
    <a:accent3>
      <a:srgbClr val="3D9CCC"/>
    </a:accent3>
    <a:accent4>
      <a:srgbClr val="7C60C6"/>
    </a:accent4>
    <a:accent5>
      <a:srgbClr val="C9492C"/>
    </a:accent5>
    <a:accent6>
      <a:srgbClr val="D58C2E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29AF8C"/>
    </a:accent1>
    <a:accent2>
      <a:srgbClr val="97BE49"/>
    </a:accent2>
    <a:accent3>
      <a:srgbClr val="3D9CCC"/>
    </a:accent3>
    <a:accent4>
      <a:srgbClr val="7C60C6"/>
    </a:accent4>
    <a:accent5>
      <a:srgbClr val="C9492C"/>
    </a:accent5>
    <a:accent6>
      <a:srgbClr val="D58C2E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2551</Words>
  <Application>Microsoft Office PowerPoint</Application>
  <PresentationFormat>Προβολή στην οθόνη (4:3)</PresentationFormat>
  <Paragraphs>410</Paragraphs>
  <Slides>47</Slides>
  <Notes>44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4</vt:i4>
      </vt:variant>
      <vt:variant>
        <vt:lpstr>Τίτλοι διαφανειών</vt:lpstr>
      </vt:variant>
      <vt:variant>
        <vt:i4>47</vt:i4>
      </vt:variant>
    </vt:vector>
  </HeadingPairs>
  <TitlesOfParts>
    <vt:vector size="54" baseType="lpstr">
      <vt:lpstr>Arial</vt:lpstr>
      <vt:lpstr>Calibri</vt:lpstr>
      <vt:lpstr>Calibri Light</vt:lpstr>
      <vt:lpstr>Office Theme</vt:lpstr>
      <vt:lpstr>2_Office Theme</vt:lpstr>
      <vt:lpstr>1_Office Theme</vt:lpstr>
      <vt:lpstr>3_Office Theme</vt:lpstr>
      <vt:lpstr>Ιστορία και Πολιτισμός της  Νεώτερης Ευρώπης 1492-1789</vt:lpstr>
      <vt:lpstr>Επανάσταση και Ευρώπη</vt:lpstr>
      <vt:lpstr>Επανάσταση και Ευρώπη (2)</vt:lpstr>
      <vt:lpstr>Πόλεμος και Τρομοκρατία</vt:lpstr>
      <vt:lpstr>Πόλεμος και Τρομοκρατία (2)</vt:lpstr>
      <vt:lpstr>Παρουσίαση του PowerPoint</vt:lpstr>
      <vt:lpstr>Παρουσίαση του PowerPoint</vt:lpstr>
      <vt:lpstr>Πόλεμος και Τρομοκρατία (3)</vt:lpstr>
      <vt:lpstr>Πόλεμος και Τρομοκρατία (4)</vt:lpstr>
      <vt:lpstr>Πόλεμος και Τρομοκρατία (5)</vt:lpstr>
      <vt:lpstr>Παρουσίαση του PowerPoint</vt:lpstr>
      <vt:lpstr>Πόλεμος και Τρομοκρατία (6)</vt:lpstr>
      <vt:lpstr>Πολιτική αποχριστιανοποίησης</vt:lpstr>
      <vt:lpstr>Παρουσίαση του PowerPoint</vt:lpstr>
      <vt:lpstr>Παρουσίαση του PowerPoint</vt:lpstr>
      <vt:lpstr>Επαναστατικό ημερολόγιο (1792-1806)</vt:lpstr>
      <vt:lpstr>Πόλεμος και Τρομοκρατία (7)</vt:lpstr>
      <vt:lpstr>Πόλεμος και Τρομοκρατία (8)</vt:lpstr>
      <vt:lpstr>Πόλεμος και Τρομοκρατία (9)</vt:lpstr>
      <vt:lpstr>Παρουσίαση του PowerPoint</vt:lpstr>
      <vt:lpstr>9η Θερμιδώρ (27.7.1794)</vt:lpstr>
      <vt:lpstr>Μετά την Τρομοκρατία</vt:lpstr>
      <vt:lpstr>Μετά την Τρομοκρατία (2)</vt:lpstr>
      <vt:lpstr>Μετά την Τρομοκρατία (3)</vt:lpstr>
      <vt:lpstr>Μετά την Τρομοκρατία (4)</vt:lpstr>
      <vt:lpstr>Παρουσίαση του PowerPoint</vt:lpstr>
      <vt:lpstr>Οι πολιτικές παρατάξεις </vt:lpstr>
      <vt:lpstr>Οι πολιτικές παρατάξεις (2)</vt:lpstr>
      <vt:lpstr>Οι πολιτικές παρατάξεις (3)</vt:lpstr>
      <vt:lpstr>Διευθυντήριο (Directoire)</vt:lpstr>
      <vt:lpstr>1ο Διευθυντήριο (1795-1797)</vt:lpstr>
      <vt:lpstr>2ο Διευθυντήριο (1797-1799)</vt:lpstr>
      <vt:lpstr>2ο Διευθυντήριο (2)</vt:lpstr>
      <vt:lpstr>Παρουσίαση του PowerPoint</vt:lpstr>
      <vt:lpstr>2ο Διευθυντήριο (3)</vt:lpstr>
      <vt:lpstr>2ο Διευθυντήριο (4)</vt:lpstr>
      <vt:lpstr>2ο Διευθυντήριο (5)</vt:lpstr>
      <vt:lpstr>Υπατεία (Consulat) 1799-1804</vt:lpstr>
      <vt:lpstr>Υπατεία (2)</vt:lpstr>
      <vt:lpstr>Παράγοντες της Γαλλ. Επανάστασης</vt:lpstr>
      <vt:lpstr>Το έργο της Επανάστασης</vt:lpstr>
      <vt:lpstr>Α. Το κράτος [1789-1794]</vt:lpstr>
      <vt:lpstr>Β. Η διοίκηση [1798-1804]</vt:lpstr>
      <vt:lpstr>Β. Η διοίκηση (2)</vt:lpstr>
      <vt:lpstr>Γ. Θρησκεία και κοινωνία</vt:lpstr>
      <vt:lpstr>Δ. Κοινωνική τάξη</vt:lpstr>
      <vt:lpstr>Ε. Έθνος και πόλεμος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Ιστορία και Πολιτισμός της  Νεώτερης Ευρώπης 1492-1789</dc:title>
  <dc:creator>Anna Karakatsouli</dc:creator>
  <cp:lastModifiedBy>Anna Karakatsouli</cp:lastModifiedBy>
  <cp:revision>3</cp:revision>
  <dcterms:created xsi:type="dcterms:W3CDTF">2019-12-30T08:44:16Z</dcterms:created>
  <dcterms:modified xsi:type="dcterms:W3CDTF">2023-12-22T07:43:55Z</dcterms:modified>
</cp:coreProperties>
</file>