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2.xml" ContentType="application/vnd.openxmlformats-officedocument.themeOverride+xml"/>
  <Override PartName="/ppt/notesSlides/notesSlide25.xml" ContentType="application/vnd.openxmlformats-officedocument.presentationml.notesSlide+xml"/>
  <Override PartName="/ppt/theme/themeOverride1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4.xml" ContentType="application/vnd.openxmlformats-officedocument.themeOverride+xml"/>
  <Override PartName="/ppt/notesSlides/notesSlide2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7.xml" ContentType="application/vnd.openxmlformats-officedocument.themeOverride+xml"/>
  <Override PartName="/ppt/notesSlides/notesSlide31.xml" ContentType="application/vnd.openxmlformats-officedocument.presentationml.notesSlide+xml"/>
  <Override PartName="/ppt/theme/themeOverride18.xml" ContentType="application/vnd.openxmlformats-officedocument.themeOverr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Lst>
  <p:notesMasterIdLst>
    <p:notesMasterId r:id="rId56"/>
  </p:notesMasterIdLst>
  <p:sldIdLst>
    <p:sldId id="369" r:id="rId2"/>
    <p:sldId id="257" r:id="rId3"/>
    <p:sldId id="351" r:id="rId4"/>
    <p:sldId id="340" r:id="rId5"/>
    <p:sldId id="341" r:id="rId6"/>
    <p:sldId id="342" r:id="rId7"/>
    <p:sldId id="352" r:id="rId8"/>
    <p:sldId id="343" r:id="rId9"/>
    <p:sldId id="356" r:id="rId10"/>
    <p:sldId id="357" r:id="rId11"/>
    <p:sldId id="344" r:id="rId12"/>
    <p:sldId id="345" r:id="rId13"/>
    <p:sldId id="316" r:id="rId14"/>
    <p:sldId id="266" r:id="rId15"/>
    <p:sldId id="267" r:id="rId16"/>
    <p:sldId id="268" r:id="rId17"/>
    <p:sldId id="306" r:id="rId18"/>
    <p:sldId id="331" r:id="rId19"/>
    <p:sldId id="270" r:id="rId20"/>
    <p:sldId id="272" r:id="rId21"/>
    <p:sldId id="353" r:id="rId22"/>
    <p:sldId id="275" r:id="rId23"/>
    <p:sldId id="273" r:id="rId24"/>
    <p:sldId id="333" r:id="rId25"/>
    <p:sldId id="318" r:id="rId26"/>
    <p:sldId id="320" r:id="rId27"/>
    <p:sldId id="277" r:id="rId28"/>
    <p:sldId id="374" r:id="rId29"/>
    <p:sldId id="260" r:id="rId30"/>
    <p:sldId id="361" r:id="rId31"/>
    <p:sldId id="262" r:id="rId32"/>
    <p:sldId id="263" r:id="rId33"/>
    <p:sldId id="339" r:id="rId34"/>
    <p:sldId id="264" r:id="rId35"/>
    <p:sldId id="265" r:id="rId36"/>
    <p:sldId id="278" r:id="rId37"/>
    <p:sldId id="280" r:id="rId38"/>
    <p:sldId id="282" r:id="rId39"/>
    <p:sldId id="281" r:id="rId40"/>
    <p:sldId id="370" r:id="rId41"/>
    <p:sldId id="289" r:id="rId42"/>
    <p:sldId id="290" r:id="rId43"/>
    <p:sldId id="311" r:id="rId44"/>
    <p:sldId id="292" r:id="rId45"/>
    <p:sldId id="348" r:id="rId46"/>
    <p:sldId id="294" r:id="rId47"/>
    <p:sldId id="323" r:id="rId48"/>
    <p:sldId id="366" r:id="rId49"/>
    <p:sldId id="337" r:id="rId50"/>
    <p:sldId id="365" r:id="rId51"/>
    <p:sldId id="327" r:id="rId52"/>
    <p:sldId id="283" r:id="rId53"/>
    <p:sldId id="284" r:id="rId54"/>
    <p:sldId id="297" r:id="rId5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47" autoAdjust="0"/>
  </p:normalViewPr>
  <p:slideViewPr>
    <p:cSldViewPr>
      <p:cViewPr varScale="1">
        <p:scale>
          <a:sx n="76" d="100"/>
          <a:sy n="76" d="100"/>
        </p:scale>
        <p:origin x="1642"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Karakatsouli" userId="d7ec0d07f17b5ab2" providerId="LiveId" clId="{790B2DEB-0A7B-4A0B-A848-E70E604E5876}"/>
    <pc:docChg chg="delSld">
      <pc:chgData name="Anna Karakatsouli" userId="d7ec0d07f17b5ab2" providerId="LiveId" clId="{790B2DEB-0A7B-4A0B-A848-E70E604E5876}" dt="2023-11-09T15:23:29.810" v="33" actId="47"/>
      <pc:docMkLst>
        <pc:docMk/>
      </pc:docMkLst>
      <pc:sldChg chg="del">
        <pc:chgData name="Anna Karakatsouli" userId="d7ec0d07f17b5ab2" providerId="LiveId" clId="{790B2DEB-0A7B-4A0B-A848-E70E604E5876}" dt="2023-11-09T15:22:22.869" v="14" actId="47"/>
        <pc:sldMkLst>
          <pc:docMk/>
          <pc:sldMk cId="0" sldId="259"/>
        </pc:sldMkLst>
      </pc:sldChg>
      <pc:sldChg chg="del">
        <pc:chgData name="Anna Karakatsouli" userId="d7ec0d07f17b5ab2" providerId="LiveId" clId="{790B2DEB-0A7B-4A0B-A848-E70E604E5876}" dt="2023-11-09T15:22:17.116" v="10" actId="47"/>
        <pc:sldMkLst>
          <pc:docMk/>
          <pc:sldMk cId="0" sldId="261"/>
        </pc:sldMkLst>
      </pc:sldChg>
      <pc:sldChg chg="del">
        <pc:chgData name="Anna Karakatsouli" userId="d7ec0d07f17b5ab2" providerId="LiveId" clId="{790B2DEB-0A7B-4A0B-A848-E70E604E5876}" dt="2023-11-09T15:22:04.981" v="6" actId="47"/>
        <pc:sldMkLst>
          <pc:docMk/>
          <pc:sldMk cId="0" sldId="269"/>
        </pc:sldMkLst>
      </pc:sldChg>
      <pc:sldChg chg="del">
        <pc:chgData name="Anna Karakatsouli" userId="d7ec0d07f17b5ab2" providerId="LiveId" clId="{790B2DEB-0A7B-4A0B-A848-E70E604E5876}" dt="2023-11-09T15:21:49.317" v="2" actId="47"/>
        <pc:sldMkLst>
          <pc:docMk/>
          <pc:sldMk cId="0" sldId="271"/>
        </pc:sldMkLst>
      </pc:sldChg>
      <pc:sldChg chg="del">
        <pc:chgData name="Anna Karakatsouli" userId="d7ec0d07f17b5ab2" providerId="LiveId" clId="{790B2DEB-0A7B-4A0B-A848-E70E604E5876}" dt="2023-11-09T15:22:00.316" v="5" actId="47"/>
        <pc:sldMkLst>
          <pc:docMk/>
          <pc:sldMk cId="0" sldId="276"/>
        </pc:sldMkLst>
      </pc:sldChg>
      <pc:sldChg chg="del">
        <pc:chgData name="Anna Karakatsouli" userId="d7ec0d07f17b5ab2" providerId="LiveId" clId="{790B2DEB-0A7B-4A0B-A848-E70E604E5876}" dt="2023-11-09T15:22:31.946" v="16" actId="47"/>
        <pc:sldMkLst>
          <pc:docMk/>
          <pc:sldMk cId="0" sldId="279"/>
        </pc:sldMkLst>
      </pc:sldChg>
      <pc:sldChg chg="del">
        <pc:chgData name="Anna Karakatsouli" userId="d7ec0d07f17b5ab2" providerId="LiveId" clId="{790B2DEB-0A7B-4A0B-A848-E70E604E5876}" dt="2023-11-09T15:23:29.810" v="33" actId="47"/>
        <pc:sldMkLst>
          <pc:docMk/>
          <pc:sldMk cId="0" sldId="288"/>
        </pc:sldMkLst>
      </pc:sldChg>
      <pc:sldChg chg="del">
        <pc:chgData name="Anna Karakatsouli" userId="d7ec0d07f17b5ab2" providerId="LiveId" clId="{790B2DEB-0A7B-4A0B-A848-E70E604E5876}" dt="2023-11-09T15:22:49.785" v="21" actId="47"/>
        <pc:sldMkLst>
          <pc:docMk/>
          <pc:sldMk cId="0" sldId="291"/>
        </pc:sldMkLst>
      </pc:sldChg>
      <pc:sldChg chg="del">
        <pc:chgData name="Anna Karakatsouli" userId="d7ec0d07f17b5ab2" providerId="LiveId" clId="{790B2DEB-0A7B-4A0B-A848-E70E604E5876}" dt="2023-11-09T15:23:29.810" v="33" actId="47"/>
        <pc:sldMkLst>
          <pc:docMk/>
          <pc:sldMk cId="0" sldId="296"/>
        </pc:sldMkLst>
      </pc:sldChg>
      <pc:sldChg chg="del">
        <pc:chgData name="Anna Karakatsouli" userId="d7ec0d07f17b5ab2" providerId="LiveId" clId="{790B2DEB-0A7B-4A0B-A848-E70E604E5876}" dt="2023-11-09T15:23:29.810" v="33" actId="47"/>
        <pc:sldMkLst>
          <pc:docMk/>
          <pc:sldMk cId="0" sldId="298"/>
        </pc:sldMkLst>
      </pc:sldChg>
      <pc:sldChg chg="del">
        <pc:chgData name="Anna Karakatsouli" userId="d7ec0d07f17b5ab2" providerId="LiveId" clId="{790B2DEB-0A7B-4A0B-A848-E70E604E5876}" dt="2023-11-09T15:22:38.651" v="17" actId="47"/>
        <pc:sldMkLst>
          <pc:docMk/>
          <pc:sldMk cId="0" sldId="299"/>
        </pc:sldMkLst>
      </pc:sldChg>
      <pc:sldChg chg="del">
        <pc:chgData name="Anna Karakatsouli" userId="d7ec0d07f17b5ab2" providerId="LiveId" clId="{790B2DEB-0A7B-4A0B-A848-E70E604E5876}" dt="2023-11-09T15:22:38.651" v="17" actId="47"/>
        <pc:sldMkLst>
          <pc:docMk/>
          <pc:sldMk cId="0" sldId="300"/>
        </pc:sldMkLst>
      </pc:sldChg>
      <pc:sldChg chg="del">
        <pc:chgData name="Anna Karakatsouli" userId="d7ec0d07f17b5ab2" providerId="LiveId" clId="{790B2DEB-0A7B-4A0B-A848-E70E604E5876}" dt="2023-11-09T15:22:38.651" v="17" actId="47"/>
        <pc:sldMkLst>
          <pc:docMk/>
          <pc:sldMk cId="0" sldId="301"/>
        </pc:sldMkLst>
      </pc:sldChg>
      <pc:sldChg chg="del">
        <pc:chgData name="Anna Karakatsouli" userId="d7ec0d07f17b5ab2" providerId="LiveId" clId="{790B2DEB-0A7B-4A0B-A848-E70E604E5876}" dt="2023-11-09T15:22:38.651" v="17" actId="47"/>
        <pc:sldMkLst>
          <pc:docMk/>
          <pc:sldMk cId="0" sldId="302"/>
        </pc:sldMkLst>
      </pc:sldChg>
      <pc:sldChg chg="del">
        <pc:chgData name="Anna Karakatsouli" userId="d7ec0d07f17b5ab2" providerId="LiveId" clId="{790B2DEB-0A7B-4A0B-A848-E70E604E5876}" dt="2023-11-09T15:21:48.588" v="1" actId="47"/>
        <pc:sldMkLst>
          <pc:docMk/>
          <pc:sldMk cId="0" sldId="303"/>
        </pc:sldMkLst>
      </pc:sldChg>
      <pc:sldChg chg="del">
        <pc:chgData name="Anna Karakatsouli" userId="d7ec0d07f17b5ab2" providerId="LiveId" clId="{790B2DEB-0A7B-4A0B-A848-E70E604E5876}" dt="2023-11-09T15:21:50.841" v="3" actId="47"/>
        <pc:sldMkLst>
          <pc:docMk/>
          <pc:sldMk cId="3971514023" sldId="304"/>
        </pc:sldMkLst>
      </pc:sldChg>
      <pc:sldChg chg="del">
        <pc:chgData name="Anna Karakatsouli" userId="d7ec0d07f17b5ab2" providerId="LiveId" clId="{790B2DEB-0A7B-4A0B-A848-E70E604E5876}" dt="2023-11-09T15:21:58.379" v="4" actId="47"/>
        <pc:sldMkLst>
          <pc:docMk/>
          <pc:sldMk cId="3622911606" sldId="305"/>
        </pc:sldMkLst>
      </pc:sldChg>
      <pc:sldChg chg="del">
        <pc:chgData name="Anna Karakatsouli" userId="d7ec0d07f17b5ab2" providerId="LiveId" clId="{790B2DEB-0A7B-4A0B-A848-E70E604E5876}" dt="2023-11-09T15:21:58.379" v="4" actId="47"/>
        <pc:sldMkLst>
          <pc:docMk/>
          <pc:sldMk cId="3386808344" sldId="307"/>
        </pc:sldMkLst>
      </pc:sldChg>
      <pc:sldChg chg="del">
        <pc:chgData name="Anna Karakatsouli" userId="d7ec0d07f17b5ab2" providerId="LiveId" clId="{790B2DEB-0A7B-4A0B-A848-E70E604E5876}" dt="2023-11-09T15:22:38.651" v="17" actId="47"/>
        <pc:sldMkLst>
          <pc:docMk/>
          <pc:sldMk cId="3238000613" sldId="308"/>
        </pc:sldMkLst>
      </pc:sldChg>
      <pc:sldChg chg="del">
        <pc:chgData name="Anna Karakatsouli" userId="d7ec0d07f17b5ab2" providerId="LiveId" clId="{790B2DEB-0A7B-4A0B-A848-E70E604E5876}" dt="2023-11-09T15:23:29.810" v="33" actId="47"/>
        <pc:sldMkLst>
          <pc:docMk/>
          <pc:sldMk cId="4213912097" sldId="310"/>
        </pc:sldMkLst>
      </pc:sldChg>
      <pc:sldChg chg="del">
        <pc:chgData name="Anna Karakatsouli" userId="d7ec0d07f17b5ab2" providerId="LiveId" clId="{790B2DEB-0A7B-4A0B-A848-E70E604E5876}" dt="2023-11-09T15:22:38.651" v="17" actId="47"/>
        <pc:sldMkLst>
          <pc:docMk/>
          <pc:sldMk cId="562951443" sldId="312"/>
        </pc:sldMkLst>
      </pc:sldChg>
      <pc:sldChg chg="del">
        <pc:chgData name="Anna Karakatsouli" userId="d7ec0d07f17b5ab2" providerId="LiveId" clId="{790B2DEB-0A7B-4A0B-A848-E70E604E5876}" dt="2023-11-09T15:22:38.651" v="17" actId="47"/>
        <pc:sldMkLst>
          <pc:docMk/>
          <pc:sldMk cId="2818362771" sldId="313"/>
        </pc:sldMkLst>
      </pc:sldChg>
      <pc:sldChg chg="del">
        <pc:chgData name="Anna Karakatsouli" userId="d7ec0d07f17b5ab2" providerId="LiveId" clId="{790B2DEB-0A7B-4A0B-A848-E70E604E5876}" dt="2023-11-09T15:22:11.619" v="9" actId="47"/>
        <pc:sldMkLst>
          <pc:docMk/>
          <pc:sldMk cId="1275878062" sldId="319"/>
        </pc:sldMkLst>
      </pc:sldChg>
      <pc:sldChg chg="del">
        <pc:chgData name="Anna Karakatsouli" userId="d7ec0d07f17b5ab2" providerId="LiveId" clId="{790B2DEB-0A7B-4A0B-A848-E70E604E5876}" dt="2023-11-09T15:23:01.254" v="25" actId="47"/>
        <pc:sldMkLst>
          <pc:docMk/>
          <pc:sldMk cId="1004011002" sldId="322"/>
        </pc:sldMkLst>
      </pc:sldChg>
      <pc:sldChg chg="del">
        <pc:chgData name="Anna Karakatsouli" userId="d7ec0d07f17b5ab2" providerId="LiveId" clId="{790B2DEB-0A7B-4A0B-A848-E70E604E5876}" dt="2023-11-09T15:23:07.733" v="27" actId="47"/>
        <pc:sldMkLst>
          <pc:docMk/>
          <pc:sldMk cId="1272784906" sldId="325"/>
        </pc:sldMkLst>
      </pc:sldChg>
      <pc:sldChg chg="del">
        <pc:chgData name="Anna Karakatsouli" userId="d7ec0d07f17b5ab2" providerId="LiveId" clId="{790B2DEB-0A7B-4A0B-A848-E70E604E5876}" dt="2023-11-09T15:23:18.934" v="30" actId="47"/>
        <pc:sldMkLst>
          <pc:docMk/>
          <pc:sldMk cId="1625143938" sldId="326"/>
        </pc:sldMkLst>
      </pc:sldChg>
      <pc:sldChg chg="del">
        <pc:chgData name="Anna Karakatsouli" userId="d7ec0d07f17b5ab2" providerId="LiveId" clId="{790B2DEB-0A7B-4A0B-A848-E70E604E5876}" dt="2023-11-09T15:23:22.456" v="31" actId="47"/>
        <pc:sldMkLst>
          <pc:docMk/>
          <pc:sldMk cId="3943341937" sldId="328"/>
        </pc:sldMkLst>
      </pc:sldChg>
      <pc:sldChg chg="del">
        <pc:chgData name="Anna Karakatsouli" userId="d7ec0d07f17b5ab2" providerId="LiveId" clId="{790B2DEB-0A7B-4A0B-A848-E70E604E5876}" dt="2023-11-09T15:23:23.678" v="32" actId="47"/>
        <pc:sldMkLst>
          <pc:docMk/>
          <pc:sldMk cId="2759997408" sldId="329"/>
        </pc:sldMkLst>
      </pc:sldChg>
      <pc:sldChg chg="del">
        <pc:chgData name="Anna Karakatsouli" userId="d7ec0d07f17b5ab2" providerId="LiveId" clId="{790B2DEB-0A7B-4A0B-A848-E70E604E5876}" dt="2023-11-09T15:23:12.452" v="28" actId="47"/>
        <pc:sldMkLst>
          <pc:docMk/>
          <pc:sldMk cId="1349115746" sldId="330"/>
        </pc:sldMkLst>
      </pc:sldChg>
      <pc:sldChg chg="del">
        <pc:chgData name="Anna Karakatsouli" userId="d7ec0d07f17b5ab2" providerId="LiveId" clId="{790B2DEB-0A7B-4A0B-A848-E70E604E5876}" dt="2023-11-09T15:21:58.379" v="4" actId="47"/>
        <pc:sldMkLst>
          <pc:docMk/>
          <pc:sldMk cId="3590582771" sldId="332"/>
        </pc:sldMkLst>
      </pc:sldChg>
      <pc:sldChg chg="del">
        <pc:chgData name="Anna Karakatsouli" userId="d7ec0d07f17b5ab2" providerId="LiveId" clId="{790B2DEB-0A7B-4A0B-A848-E70E604E5876}" dt="2023-11-09T15:22:28.435" v="15" actId="47"/>
        <pc:sldMkLst>
          <pc:docMk/>
          <pc:sldMk cId="3581172603" sldId="334"/>
        </pc:sldMkLst>
      </pc:sldChg>
      <pc:sldChg chg="del">
        <pc:chgData name="Anna Karakatsouli" userId="d7ec0d07f17b5ab2" providerId="LiveId" clId="{790B2DEB-0A7B-4A0B-A848-E70E604E5876}" dt="2023-11-09T15:22:28.435" v="15" actId="47"/>
        <pc:sldMkLst>
          <pc:docMk/>
          <pc:sldMk cId="1566159119" sldId="335"/>
        </pc:sldMkLst>
      </pc:sldChg>
      <pc:sldChg chg="del">
        <pc:chgData name="Anna Karakatsouli" userId="d7ec0d07f17b5ab2" providerId="LiveId" clId="{790B2DEB-0A7B-4A0B-A848-E70E604E5876}" dt="2023-11-09T15:22:28.435" v="15" actId="47"/>
        <pc:sldMkLst>
          <pc:docMk/>
          <pc:sldMk cId="4083951411" sldId="336"/>
        </pc:sldMkLst>
      </pc:sldChg>
      <pc:sldChg chg="del">
        <pc:chgData name="Anna Karakatsouli" userId="d7ec0d07f17b5ab2" providerId="LiveId" clId="{790B2DEB-0A7B-4A0B-A848-E70E604E5876}" dt="2023-11-09T15:22:44.129" v="18" actId="47"/>
        <pc:sldMkLst>
          <pc:docMk/>
          <pc:sldMk cId="3746676422" sldId="338"/>
        </pc:sldMkLst>
      </pc:sldChg>
      <pc:sldChg chg="del">
        <pc:chgData name="Anna Karakatsouli" userId="d7ec0d07f17b5ab2" providerId="LiveId" clId="{790B2DEB-0A7B-4A0B-A848-E70E604E5876}" dt="2023-11-09T15:22:51.509" v="23" actId="47"/>
        <pc:sldMkLst>
          <pc:docMk/>
          <pc:sldMk cId="2363870506" sldId="346"/>
        </pc:sldMkLst>
      </pc:sldChg>
      <pc:sldChg chg="del">
        <pc:chgData name="Anna Karakatsouli" userId="d7ec0d07f17b5ab2" providerId="LiveId" clId="{790B2DEB-0A7B-4A0B-A848-E70E604E5876}" dt="2023-11-09T15:23:05.449" v="26" actId="47"/>
        <pc:sldMkLst>
          <pc:docMk/>
          <pc:sldMk cId="3706666753" sldId="347"/>
        </pc:sldMkLst>
      </pc:sldChg>
      <pc:sldChg chg="del">
        <pc:chgData name="Anna Karakatsouli" userId="d7ec0d07f17b5ab2" providerId="LiveId" clId="{790B2DEB-0A7B-4A0B-A848-E70E604E5876}" dt="2023-11-09T15:22:06.492" v="7" actId="47"/>
        <pc:sldMkLst>
          <pc:docMk/>
          <pc:sldMk cId="2743598931" sldId="354"/>
        </pc:sldMkLst>
      </pc:sldChg>
      <pc:sldChg chg="del">
        <pc:chgData name="Anna Karakatsouli" userId="d7ec0d07f17b5ab2" providerId="LiveId" clId="{790B2DEB-0A7B-4A0B-A848-E70E604E5876}" dt="2023-11-09T15:22:08.298" v="8" actId="47"/>
        <pc:sldMkLst>
          <pc:docMk/>
          <pc:sldMk cId="1679056573" sldId="355"/>
        </pc:sldMkLst>
      </pc:sldChg>
      <pc:sldChg chg="del">
        <pc:chgData name="Anna Karakatsouli" userId="d7ec0d07f17b5ab2" providerId="LiveId" clId="{790B2DEB-0A7B-4A0B-A848-E70E604E5876}" dt="2023-11-09T15:22:17.950" v="11" actId="47"/>
        <pc:sldMkLst>
          <pc:docMk/>
          <pc:sldMk cId="284429481" sldId="358"/>
        </pc:sldMkLst>
      </pc:sldChg>
      <pc:sldChg chg="del">
        <pc:chgData name="Anna Karakatsouli" userId="d7ec0d07f17b5ab2" providerId="LiveId" clId="{790B2DEB-0A7B-4A0B-A848-E70E604E5876}" dt="2023-11-09T15:22:18.889" v="12" actId="47"/>
        <pc:sldMkLst>
          <pc:docMk/>
          <pc:sldMk cId="2293221288" sldId="359"/>
        </pc:sldMkLst>
      </pc:sldChg>
      <pc:sldChg chg="del">
        <pc:chgData name="Anna Karakatsouli" userId="d7ec0d07f17b5ab2" providerId="LiveId" clId="{790B2DEB-0A7B-4A0B-A848-E70E604E5876}" dt="2023-11-09T15:22:21.098" v="13" actId="47"/>
        <pc:sldMkLst>
          <pc:docMk/>
          <pc:sldMk cId="2565202301" sldId="362"/>
        </pc:sldMkLst>
      </pc:sldChg>
      <pc:sldChg chg="del">
        <pc:chgData name="Anna Karakatsouli" userId="d7ec0d07f17b5ab2" providerId="LiveId" clId="{790B2DEB-0A7B-4A0B-A848-E70E604E5876}" dt="2023-11-09T15:22:50.549" v="22" actId="47"/>
        <pc:sldMkLst>
          <pc:docMk/>
          <pc:sldMk cId="1015870731" sldId="363"/>
        </pc:sldMkLst>
      </pc:sldChg>
      <pc:sldChg chg="del">
        <pc:chgData name="Anna Karakatsouli" userId="d7ec0d07f17b5ab2" providerId="LiveId" clId="{790B2DEB-0A7B-4A0B-A848-E70E604E5876}" dt="2023-11-09T15:22:59.344" v="24" actId="47"/>
        <pc:sldMkLst>
          <pc:docMk/>
          <pc:sldMk cId="3323873813" sldId="364"/>
        </pc:sldMkLst>
      </pc:sldChg>
      <pc:sldChg chg="del">
        <pc:chgData name="Anna Karakatsouli" userId="d7ec0d07f17b5ab2" providerId="LiveId" clId="{790B2DEB-0A7B-4A0B-A848-E70E604E5876}" dt="2023-11-09T15:21:36.530" v="0" actId="47"/>
        <pc:sldMkLst>
          <pc:docMk/>
          <pc:sldMk cId="827504389" sldId="367"/>
        </pc:sldMkLst>
      </pc:sldChg>
      <pc:sldChg chg="del">
        <pc:chgData name="Anna Karakatsouli" userId="d7ec0d07f17b5ab2" providerId="LiveId" clId="{790B2DEB-0A7B-4A0B-A848-E70E604E5876}" dt="2023-11-09T15:23:13.424" v="29" actId="47"/>
        <pc:sldMkLst>
          <pc:docMk/>
          <pc:sldMk cId="3137548724" sldId="368"/>
        </pc:sldMkLst>
      </pc:sldChg>
      <pc:sldChg chg="del">
        <pc:chgData name="Anna Karakatsouli" userId="d7ec0d07f17b5ab2" providerId="LiveId" clId="{790B2DEB-0A7B-4A0B-A848-E70E604E5876}" dt="2023-11-09T15:22:45.292" v="19" actId="47"/>
        <pc:sldMkLst>
          <pc:docMk/>
          <pc:sldMk cId="2235182168" sldId="371"/>
        </pc:sldMkLst>
      </pc:sldChg>
      <pc:sldChg chg="del">
        <pc:chgData name="Anna Karakatsouli" userId="d7ec0d07f17b5ab2" providerId="LiveId" clId="{790B2DEB-0A7B-4A0B-A848-E70E604E5876}" dt="2023-11-09T15:22:46.596" v="20" actId="47"/>
        <pc:sldMkLst>
          <pc:docMk/>
          <pc:sldMk cId="848615135" sldId="372"/>
        </pc:sldMkLst>
      </pc:sldChg>
      <pc:sldChg chg="del">
        <pc:chgData name="Anna Karakatsouli" userId="d7ec0d07f17b5ab2" providerId="LiveId" clId="{790B2DEB-0A7B-4A0B-A848-E70E604E5876}" dt="2023-11-09T15:21:58.379" v="4" actId="47"/>
        <pc:sldMkLst>
          <pc:docMk/>
          <pc:sldMk cId="1631181650" sldId="3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A76C36-26DB-4633-A4B6-D628A9585A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4C233CA-88B4-40BB-8924-C1EF62D5BB48}">
      <dgm:prSet/>
      <dgm:spPr/>
      <dgm:t>
        <a:bodyPr/>
        <a:lstStyle/>
        <a:p>
          <a:r>
            <a:rPr lang="el-GR" cap="all" baseline="0" dirty="0"/>
            <a:t>Διαφορετικες λυσεις σε κοινο προβλημα</a:t>
          </a:r>
          <a:endParaRPr lang="en-US" cap="all" baseline="0" dirty="0"/>
        </a:p>
      </dgm:t>
    </dgm:pt>
    <dgm:pt modelId="{4C983720-D943-47A7-9BFF-BBDD7C5596C3}" type="parTrans" cxnId="{107C703E-FEDB-4F13-9883-C8AB004F6B44}">
      <dgm:prSet/>
      <dgm:spPr/>
      <dgm:t>
        <a:bodyPr/>
        <a:lstStyle/>
        <a:p>
          <a:endParaRPr lang="en-US"/>
        </a:p>
      </dgm:t>
    </dgm:pt>
    <dgm:pt modelId="{BD66F063-4277-49C8-A305-43BEB524816B}" type="sibTrans" cxnId="{107C703E-FEDB-4F13-9883-C8AB004F6B44}">
      <dgm:prSet/>
      <dgm:spPr/>
      <dgm:t>
        <a:bodyPr/>
        <a:lstStyle/>
        <a:p>
          <a:endParaRPr lang="en-US"/>
        </a:p>
      </dgm:t>
    </dgm:pt>
    <dgm:pt modelId="{4F517367-9275-447A-B4FF-B06C0DE91571}">
      <dgm:prSet/>
      <dgm:spPr/>
      <dgm:t>
        <a:bodyPr/>
        <a:lstStyle/>
        <a:p>
          <a:r>
            <a:rPr lang="el-GR"/>
            <a:t>Ισπανία </a:t>
          </a:r>
          <a:endParaRPr lang="en-US"/>
        </a:p>
      </dgm:t>
    </dgm:pt>
    <dgm:pt modelId="{B90CCF7B-7D92-4172-BAE0-A3317009C65C}" type="parTrans" cxnId="{B3928BF2-19BF-4046-88FC-B22D73E18F53}">
      <dgm:prSet/>
      <dgm:spPr/>
      <dgm:t>
        <a:bodyPr/>
        <a:lstStyle/>
        <a:p>
          <a:endParaRPr lang="en-US"/>
        </a:p>
      </dgm:t>
    </dgm:pt>
    <dgm:pt modelId="{474407CF-4FEC-41A6-96B1-6C99DA0E92C6}" type="sibTrans" cxnId="{B3928BF2-19BF-4046-88FC-B22D73E18F53}">
      <dgm:prSet/>
      <dgm:spPr/>
      <dgm:t>
        <a:bodyPr/>
        <a:lstStyle/>
        <a:p>
          <a:endParaRPr lang="en-US"/>
        </a:p>
      </dgm:t>
    </dgm:pt>
    <dgm:pt modelId="{496A38BA-0F1B-4754-A91C-AC5950A60696}">
      <dgm:prSet/>
      <dgm:spPr/>
      <dgm:t>
        <a:bodyPr/>
        <a:lstStyle/>
        <a:p>
          <a:r>
            <a:rPr lang="el-GR"/>
            <a:t>Επιβίωση </a:t>
          </a:r>
          <a:r>
            <a:rPr lang="en-US" i="1"/>
            <a:t>ancient régime </a:t>
          </a:r>
          <a:endParaRPr lang="en-US"/>
        </a:p>
      </dgm:t>
    </dgm:pt>
    <dgm:pt modelId="{A2C7A5AC-2675-44B4-95F8-376A1872D9B7}" type="parTrans" cxnId="{3DCE7594-81C7-4E8D-8261-6DDFACCFE989}">
      <dgm:prSet/>
      <dgm:spPr/>
      <dgm:t>
        <a:bodyPr/>
        <a:lstStyle/>
        <a:p>
          <a:endParaRPr lang="en-US"/>
        </a:p>
      </dgm:t>
    </dgm:pt>
    <dgm:pt modelId="{E07DCEE5-EB9E-4337-99B7-AAFD987666AB}" type="sibTrans" cxnId="{3DCE7594-81C7-4E8D-8261-6DDFACCFE989}">
      <dgm:prSet/>
      <dgm:spPr/>
      <dgm:t>
        <a:bodyPr/>
        <a:lstStyle/>
        <a:p>
          <a:endParaRPr lang="en-US"/>
        </a:p>
      </dgm:t>
    </dgm:pt>
    <dgm:pt modelId="{3857A120-2C76-48EC-8E7B-CD41A883FF0F}">
      <dgm:prSet/>
      <dgm:spPr/>
      <dgm:t>
        <a:bodyPr/>
        <a:lstStyle/>
        <a:p>
          <a:r>
            <a:rPr lang="el-GR"/>
            <a:t>Βαρύ φορτίο σε πτωχευμένη χώρα</a:t>
          </a:r>
          <a:endParaRPr lang="en-US"/>
        </a:p>
      </dgm:t>
    </dgm:pt>
    <dgm:pt modelId="{0A64A3B8-A428-4C45-9597-A9911680ECB5}" type="parTrans" cxnId="{F6560118-2F31-402A-9943-6A00D939C1E5}">
      <dgm:prSet/>
      <dgm:spPr/>
      <dgm:t>
        <a:bodyPr/>
        <a:lstStyle/>
        <a:p>
          <a:endParaRPr lang="en-US"/>
        </a:p>
      </dgm:t>
    </dgm:pt>
    <dgm:pt modelId="{59D4FC0D-8E4C-4DC7-B19E-4276ABEBAC37}" type="sibTrans" cxnId="{F6560118-2F31-402A-9943-6A00D939C1E5}">
      <dgm:prSet/>
      <dgm:spPr/>
      <dgm:t>
        <a:bodyPr/>
        <a:lstStyle/>
        <a:p>
          <a:endParaRPr lang="en-US"/>
        </a:p>
      </dgm:t>
    </dgm:pt>
    <dgm:pt modelId="{1B31D74F-6BD1-49CE-9D4D-6AFD91FA126F}">
      <dgm:prSet/>
      <dgm:spPr/>
      <dgm:t>
        <a:bodyPr/>
        <a:lstStyle/>
        <a:p>
          <a:r>
            <a:rPr lang="el-GR"/>
            <a:t>Αγγλία, Ολλανδία Γαλλία </a:t>
          </a:r>
          <a:endParaRPr lang="en-US"/>
        </a:p>
      </dgm:t>
    </dgm:pt>
    <dgm:pt modelId="{55898960-CA52-413A-B11B-3888483EBF25}" type="parTrans" cxnId="{E7332947-E89E-4BE1-8999-2DB335E7632D}">
      <dgm:prSet/>
      <dgm:spPr/>
      <dgm:t>
        <a:bodyPr/>
        <a:lstStyle/>
        <a:p>
          <a:endParaRPr lang="en-US"/>
        </a:p>
      </dgm:t>
    </dgm:pt>
    <dgm:pt modelId="{5FC5A273-F9DC-466D-A257-CD974C3561B6}" type="sibTrans" cxnId="{E7332947-E89E-4BE1-8999-2DB335E7632D}">
      <dgm:prSet/>
      <dgm:spPr/>
      <dgm:t>
        <a:bodyPr/>
        <a:lstStyle/>
        <a:p>
          <a:endParaRPr lang="en-US"/>
        </a:p>
      </dgm:t>
    </dgm:pt>
    <dgm:pt modelId="{5812B549-87B8-4440-8D4F-AFD3BB0DB528}">
      <dgm:prSet/>
      <dgm:spPr/>
      <dgm:t>
        <a:bodyPr/>
        <a:lstStyle/>
        <a:p>
          <a:r>
            <a:rPr lang="el-GR"/>
            <a:t>Επιτυχής προσαρμογή σε νέα δεδομένα</a:t>
          </a:r>
          <a:endParaRPr lang="en-US"/>
        </a:p>
      </dgm:t>
    </dgm:pt>
    <dgm:pt modelId="{12411B21-8FC6-4F22-93E7-6A972B1B18EC}" type="parTrans" cxnId="{F55E2D0B-6322-409E-8AF4-C4F3B611B10A}">
      <dgm:prSet/>
      <dgm:spPr/>
      <dgm:t>
        <a:bodyPr/>
        <a:lstStyle/>
        <a:p>
          <a:endParaRPr lang="en-US"/>
        </a:p>
      </dgm:t>
    </dgm:pt>
    <dgm:pt modelId="{7DE83ED6-5E70-4ABD-9CC3-9F49E2A0D35A}" type="sibTrans" cxnId="{F55E2D0B-6322-409E-8AF4-C4F3B611B10A}">
      <dgm:prSet/>
      <dgm:spPr/>
      <dgm:t>
        <a:bodyPr/>
        <a:lstStyle/>
        <a:p>
          <a:endParaRPr lang="en-US"/>
        </a:p>
      </dgm:t>
    </dgm:pt>
    <dgm:pt modelId="{34D5EDF5-A94D-4AE4-B1A9-DD161D0408C0}">
      <dgm:prSet/>
      <dgm:spPr/>
      <dgm:t>
        <a:bodyPr/>
        <a:lstStyle/>
        <a:p>
          <a:r>
            <a:rPr lang="el-GR"/>
            <a:t>Εφαρμογή μερκαντιλιστικής πολιτικής</a:t>
          </a:r>
          <a:endParaRPr lang="en-US"/>
        </a:p>
      </dgm:t>
    </dgm:pt>
    <dgm:pt modelId="{0753CD2C-3159-451A-8349-99484FB83B14}" type="parTrans" cxnId="{988DBBD4-91B5-452E-B526-58DA0C5BA53E}">
      <dgm:prSet/>
      <dgm:spPr/>
      <dgm:t>
        <a:bodyPr/>
        <a:lstStyle/>
        <a:p>
          <a:endParaRPr lang="en-US"/>
        </a:p>
      </dgm:t>
    </dgm:pt>
    <dgm:pt modelId="{DFEF5DD7-7028-451F-A8C8-52341FD601B5}" type="sibTrans" cxnId="{988DBBD4-91B5-452E-B526-58DA0C5BA53E}">
      <dgm:prSet/>
      <dgm:spPr/>
      <dgm:t>
        <a:bodyPr/>
        <a:lstStyle/>
        <a:p>
          <a:endParaRPr lang="en-US"/>
        </a:p>
      </dgm:t>
    </dgm:pt>
    <dgm:pt modelId="{0AFDCDF4-C3AE-41BF-9C96-E1157E1CFABD}">
      <dgm:prSet/>
      <dgm:spPr/>
      <dgm:t>
        <a:bodyPr/>
        <a:lstStyle/>
        <a:p>
          <a:r>
            <a:rPr lang="el-GR"/>
            <a:t>Αύξηση ισχύος και πλούτου</a:t>
          </a:r>
          <a:endParaRPr lang="en-US"/>
        </a:p>
      </dgm:t>
    </dgm:pt>
    <dgm:pt modelId="{48CF7CB7-68EB-418C-B3B8-7AEB9BD7006F}" type="parTrans" cxnId="{5EB98509-A776-41D3-88FF-BD4B5637B8E4}">
      <dgm:prSet/>
      <dgm:spPr/>
      <dgm:t>
        <a:bodyPr/>
        <a:lstStyle/>
        <a:p>
          <a:endParaRPr lang="en-US"/>
        </a:p>
      </dgm:t>
    </dgm:pt>
    <dgm:pt modelId="{B36F74F2-4959-4325-99B8-D0928C6025E6}" type="sibTrans" cxnId="{5EB98509-A776-41D3-88FF-BD4B5637B8E4}">
      <dgm:prSet/>
      <dgm:spPr/>
      <dgm:t>
        <a:bodyPr/>
        <a:lstStyle/>
        <a:p>
          <a:endParaRPr lang="en-US"/>
        </a:p>
      </dgm:t>
    </dgm:pt>
    <dgm:pt modelId="{0244DFA6-FB28-4299-9E9D-6DD7F32217A1}" type="pres">
      <dgm:prSet presAssocID="{8CA76C36-26DB-4633-A4B6-D628A9585A95}" presName="linear" presStyleCnt="0">
        <dgm:presLayoutVars>
          <dgm:dir/>
          <dgm:animLvl val="lvl"/>
          <dgm:resizeHandles val="exact"/>
        </dgm:presLayoutVars>
      </dgm:prSet>
      <dgm:spPr/>
    </dgm:pt>
    <dgm:pt modelId="{E32F15CD-08AD-4872-B7FD-69B62B2DA499}" type="pres">
      <dgm:prSet presAssocID="{84C233CA-88B4-40BB-8924-C1EF62D5BB48}" presName="parentLin" presStyleCnt="0"/>
      <dgm:spPr/>
    </dgm:pt>
    <dgm:pt modelId="{7292635D-0D8B-496D-8855-90C41319CDE5}" type="pres">
      <dgm:prSet presAssocID="{84C233CA-88B4-40BB-8924-C1EF62D5BB48}" presName="parentLeftMargin" presStyleLbl="node1" presStyleIdx="0" presStyleCnt="3"/>
      <dgm:spPr/>
    </dgm:pt>
    <dgm:pt modelId="{DE804EC1-D5B5-47B0-8825-8E176B2BDEE2}" type="pres">
      <dgm:prSet presAssocID="{84C233CA-88B4-40BB-8924-C1EF62D5BB48}" presName="parentText" presStyleLbl="node1" presStyleIdx="0" presStyleCnt="3">
        <dgm:presLayoutVars>
          <dgm:chMax val="0"/>
          <dgm:bulletEnabled val="1"/>
        </dgm:presLayoutVars>
      </dgm:prSet>
      <dgm:spPr/>
    </dgm:pt>
    <dgm:pt modelId="{CABE4329-0CF2-43C2-A1C9-65E35A4C0AE4}" type="pres">
      <dgm:prSet presAssocID="{84C233CA-88B4-40BB-8924-C1EF62D5BB48}" presName="negativeSpace" presStyleCnt="0"/>
      <dgm:spPr/>
    </dgm:pt>
    <dgm:pt modelId="{B53BDCD2-BB77-4579-9C21-CE3C97F4BA46}" type="pres">
      <dgm:prSet presAssocID="{84C233CA-88B4-40BB-8924-C1EF62D5BB48}" presName="childText" presStyleLbl="conFgAcc1" presStyleIdx="0" presStyleCnt="3">
        <dgm:presLayoutVars>
          <dgm:bulletEnabled val="1"/>
        </dgm:presLayoutVars>
      </dgm:prSet>
      <dgm:spPr/>
    </dgm:pt>
    <dgm:pt modelId="{4493DEA9-ED2A-401E-A608-287334134069}" type="pres">
      <dgm:prSet presAssocID="{BD66F063-4277-49C8-A305-43BEB524816B}" presName="spaceBetweenRectangles" presStyleCnt="0"/>
      <dgm:spPr/>
    </dgm:pt>
    <dgm:pt modelId="{753C2B18-E176-4342-BDF2-276C61E592B3}" type="pres">
      <dgm:prSet presAssocID="{4F517367-9275-447A-B4FF-B06C0DE91571}" presName="parentLin" presStyleCnt="0"/>
      <dgm:spPr/>
    </dgm:pt>
    <dgm:pt modelId="{AF828681-F6EE-46EF-B692-18D5AF425A13}" type="pres">
      <dgm:prSet presAssocID="{4F517367-9275-447A-B4FF-B06C0DE91571}" presName="parentLeftMargin" presStyleLbl="node1" presStyleIdx="0" presStyleCnt="3"/>
      <dgm:spPr/>
    </dgm:pt>
    <dgm:pt modelId="{9CC634EF-0243-434B-BFD5-4292F1DE1163}" type="pres">
      <dgm:prSet presAssocID="{4F517367-9275-447A-B4FF-B06C0DE91571}" presName="parentText" presStyleLbl="node1" presStyleIdx="1" presStyleCnt="3">
        <dgm:presLayoutVars>
          <dgm:chMax val="0"/>
          <dgm:bulletEnabled val="1"/>
        </dgm:presLayoutVars>
      </dgm:prSet>
      <dgm:spPr/>
    </dgm:pt>
    <dgm:pt modelId="{EE1BF57C-3B49-4CEE-A923-FEBEDD171DB3}" type="pres">
      <dgm:prSet presAssocID="{4F517367-9275-447A-B4FF-B06C0DE91571}" presName="negativeSpace" presStyleCnt="0"/>
      <dgm:spPr/>
    </dgm:pt>
    <dgm:pt modelId="{928F26BC-9A64-4BF8-8EED-9C692F51BFF4}" type="pres">
      <dgm:prSet presAssocID="{4F517367-9275-447A-B4FF-B06C0DE91571}" presName="childText" presStyleLbl="conFgAcc1" presStyleIdx="1" presStyleCnt="3">
        <dgm:presLayoutVars>
          <dgm:bulletEnabled val="1"/>
        </dgm:presLayoutVars>
      </dgm:prSet>
      <dgm:spPr/>
    </dgm:pt>
    <dgm:pt modelId="{7C8ACB21-78A7-4EFE-97CA-8922659D64DB}" type="pres">
      <dgm:prSet presAssocID="{474407CF-4FEC-41A6-96B1-6C99DA0E92C6}" presName="spaceBetweenRectangles" presStyleCnt="0"/>
      <dgm:spPr/>
    </dgm:pt>
    <dgm:pt modelId="{76B1F850-9E4B-49B8-9E11-E1A5B2439DE5}" type="pres">
      <dgm:prSet presAssocID="{1B31D74F-6BD1-49CE-9D4D-6AFD91FA126F}" presName="parentLin" presStyleCnt="0"/>
      <dgm:spPr/>
    </dgm:pt>
    <dgm:pt modelId="{E70D384F-0D68-4A0E-B9A6-777FB61887C7}" type="pres">
      <dgm:prSet presAssocID="{1B31D74F-6BD1-49CE-9D4D-6AFD91FA126F}" presName="parentLeftMargin" presStyleLbl="node1" presStyleIdx="1" presStyleCnt="3"/>
      <dgm:spPr/>
    </dgm:pt>
    <dgm:pt modelId="{3A735CC1-E025-4C39-8AF5-919F2AD05334}" type="pres">
      <dgm:prSet presAssocID="{1B31D74F-6BD1-49CE-9D4D-6AFD91FA126F}" presName="parentText" presStyleLbl="node1" presStyleIdx="2" presStyleCnt="3">
        <dgm:presLayoutVars>
          <dgm:chMax val="0"/>
          <dgm:bulletEnabled val="1"/>
        </dgm:presLayoutVars>
      </dgm:prSet>
      <dgm:spPr/>
    </dgm:pt>
    <dgm:pt modelId="{241181F0-3675-469F-8242-B2003EEC487F}" type="pres">
      <dgm:prSet presAssocID="{1B31D74F-6BD1-49CE-9D4D-6AFD91FA126F}" presName="negativeSpace" presStyleCnt="0"/>
      <dgm:spPr/>
    </dgm:pt>
    <dgm:pt modelId="{D053BD38-B3D4-4A8D-85A1-AFAAA8AF6C2E}" type="pres">
      <dgm:prSet presAssocID="{1B31D74F-6BD1-49CE-9D4D-6AFD91FA126F}" presName="childText" presStyleLbl="conFgAcc1" presStyleIdx="2" presStyleCnt="3">
        <dgm:presLayoutVars>
          <dgm:bulletEnabled val="1"/>
        </dgm:presLayoutVars>
      </dgm:prSet>
      <dgm:spPr/>
    </dgm:pt>
  </dgm:ptLst>
  <dgm:cxnLst>
    <dgm:cxn modelId="{5EB98509-A776-41D3-88FF-BD4B5637B8E4}" srcId="{1B31D74F-6BD1-49CE-9D4D-6AFD91FA126F}" destId="{0AFDCDF4-C3AE-41BF-9C96-E1157E1CFABD}" srcOrd="2" destOrd="0" parTransId="{48CF7CB7-68EB-418C-B3B8-7AEB9BD7006F}" sibTransId="{B36F74F2-4959-4325-99B8-D0928C6025E6}"/>
    <dgm:cxn modelId="{3AB9FB0A-6068-4693-9E34-58DD3B06D7FE}" type="presOf" srcId="{0AFDCDF4-C3AE-41BF-9C96-E1157E1CFABD}" destId="{D053BD38-B3D4-4A8D-85A1-AFAAA8AF6C2E}" srcOrd="0" destOrd="2" presId="urn:microsoft.com/office/officeart/2005/8/layout/list1"/>
    <dgm:cxn modelId="{F55E2D0B-6322-409E-8AF4-C4F3B611B10A}" srcId="{1B31D74F-6BD1-49CE-9D4D-6AFD91FA126F}" destId="{5812B549-87B8-4440-8D4F-AFD3BB0DB528}" srcOrd="0" destOrd="0" parTransId="{12411B21-8FC6-4F22-93E7-6A972B1B18EC}" sibTransId="{7DE83ED6-5E70-4ABD-9CC3-9F49E2A0D35A}"/>
    <dgm:cxn modelId="{F6560118-2F31-402A-9943-6A00D939C1E5}" srcId="{4F517367-9275-447A-B4FF-B06C0DE91571}" destId="{3857A120-2C76-48EC-8E7B-CD41A883FF0F}" srcOrd="1" destOrd="0" parTransId="{0A64A3B8-A428-4C45-9597-A9911680ECB5}" sibTransId="{59D4FC0D-8E4C-4DC7-B19E-4276ABEBAC37}"/>
    <dgm:cxn modelId="{5CA8862F-6366-4525-AADE-AE0AB77377B7}" type="presOf" srcId="{1B31D74F-6BD1-49CE-9D4D-6AFD91FA126F}" destId="{E70D384F-0D68-4A0E-B9A6-777FB61887C7}" srcOrd="0" destOrd="0" presId="urn:microsoft.com/office/officeart/2005/8/layout/list1"/>
    <dgm:cxn modelId="{FFE4C033-EF73-471B-B62F-B3CC1A081327}" type="presOf" srcId="{84C233CA-88B4-40BB-8924-C1EF62D5BB48}" destId="{7292635D-0D8B-496D-8855-90C41319CDE5}" srcOrd="0" destOrd="0" presId="urn:microsoft.com/office/officeart/2005/8/layout/list1"/>
    <dgm:cxn modelId="{107C703E-FEDB-4F13-9883-C8AB004F6B44}" srcId="{8CA76C36-26DB-4633-A4B6-D628A9585A95}" destId="{84C233CA-88B4-40BB-8924-C1EF62D5BB48}" srcOrd="0" destOrd="0" parTransId="{4C983720-D943-47A7-9BFF-BBDD7C5596C3}" sibTransId="{BD66F063-4277-49C8-A305-43BEB524816B}"/>
    <dgm:cxn modelId="{F11FF43E-50D0-4210-A4A2-AE17DFFCE33A}" type="presOf" srcId="{84C233CA-88B4-40BB-8924-C1EF62D5BB48}" destId="{DE804EC1-D5B5-47B0-8825-8E176B2BDEE2}" srcOrd="1" destOrd="0" presId="urn:microsoft.com/office/officeart/2005/8/layout/list1"/>
    <dgm:cxn modelId="{E7332947-E89E-4BE1-8999-2DB335E7632D}" srcId="{8CA76C36-26DB-4633-A4B6-D628A9585A95}" destId="{1B31D74F-6BD1-49CE-9D4D-6AFD91FA126F}" srcOrd="2" destOrd="0" parTransId="{55898960-CA52-413A-B11B-3888483EBF25}" sibTransId="{5FC5A273-F9DC-466D-A257-CD974C3561B6}"/>
    <dgm:cxn modelId="{5D1FC06B-2349-4345-BAD2-CC9E2CB83C8B}" type="presOf" srcId="{1B31D74F-6BD1-49CE-9D4D-6AFD91FA126F}" destId="{3A735CC1-E025-4C39-8AF5-919F2AD05334}" srcOrd="1" destOrd="0" presId="urn:microsoft.com/office/officeart/2005/8/layout/list1"/>
    <dgm:cxn modelId="{83707171-D76A-4247-ACC3-9B6ECEF32D5D}" type="presOf" srcId="{3857A120-2C76-48EC-8E7B-CD41A883FF0F}" destId="{928F26BC-9A64-4BF8-8EED-9C692F51BFF4}" srcOrd="0" destOrd="1" presId="urn:microsoft.com/office/officeart/2005/8/layout/list1"/>
    <dgm:cxn modelId="{D562DF77-1600-405F-8D8A-C2015789AE71}" type="presOf" srcId="{34D5EDF5-A94D-4AE4-B1A9-DD161D0408C0}" destId="{D053BD38-B3D4-4A8D-85A1-AFAAA8AF6C2E}" srcOrd="0" destOrd="1" presId="urn:microsoft.com/office/officeart/2005/8/layout/list1"/>
    <dgm:cxn modelId="{08E71858-5571-48D7-853C-160D127A0DEE}" type="presOf" srcId="{5812B549-87B8-4440-8D4F-AFD3BB0DB528}" destId="{D053BD38-B3D4-4A8D-85A1-AFAAA8AF6C2E}" srcOrd="0" destOrd="0" presId="urn:microsoft.com/office/officeart/2005/8/layout/list1"/>
    <dgm:cxn modelId="{3DCE7594-81C7-4E8D-8261-6DDFACCFE989}" srcId="{4F517367-9275-447A-B4FF-B06C0DE91571}" destId="{496A38BA-0F1B-4754-A91C-AC5950A60696}" srcOrd="0" destOrd="0" parTransId="{A2C7A5AC-2675-44B4-95F8-376A1872D9B7}" sibTransId="{E07DCEE5-EB9E-4337-99B7-AAFD987666AB}"/>
    <dgm:cxn modelId="{988DBBD4-91B5-452E-B526-58DA0C5BA53E}" srcId="{1B31D74F-6BD1-49CE-9D4D-6AFD91FA126F}" destId="{34D5EDF5-A94D-4AE4-B1A9-DD161D0408C0}" srcOrd="1" destOrd="0" parTransId="{0753CD2C-3159-451A-8349-99484FB83B14}" sibTransId="{DFEF5DD7-7028-451F-A8C8-52341FD601B5}"/>
    <dgm:cxn modelId="{785A65E3-BC73-4914-9F3A-1090C514DDEC}" type="presOf" srcId="{4F517367-9275-447A-B4FF-B06C0DE91571}" destId="{AF828681-F6EE-46EF-B692-18D5AF425A13}" srcOrd="0" destOrd="0" presId="urn:microsoft.com/office/officeart/2005/8/layout/list1"/>
    <dgm:cxn modelId="{50CD29E8-DE67-4B16-9544-572A4C721FD0}" type="presOf" srcId="{8CA76C36-26DB-4633-A4B6-D628A9585A95}" destId="{0244DFA6-FB28-4299-9E9D-6DD7F32217A1}" srcOrd="0" destOrd="0" presId="urn:microsoft.com/office/officeart/2005/8/layout/list1"/>
    <dgm:cxn modelId="{B82005F1-C4E5-49A1-A545-8B7CCA47BB56}" type="presOf" srcId="{4F517367-9275-447A-B4FF-B06C0DE91571}" destId="{9CC634EF-0243-434B-BFD5-4292F1DE1163}" srcOrd="1" destOrd="0" presId="urn:microsoft.com/office/officeart/2005/8/layout/list1"/>
    <dgm:cxn modelId="{B3928BF2-19BF-4046-88FC-B22D73E18F53}" srcId="{8CA76C36-26DB-4633-A4B6-D628A9585A95}" destId="{4F517367-9275-447A-B4FF-B06C0DE91571}" srcOrd="1" destOrd="0" parTransId="{B90CCF7B-7D92-4172-BAE0-A3317009C65C}" sibTransId="{474407CF-4FEC-41A6-96B1-6C99DA0E92C6}"/>
    <dgm:cxn modelId="{6AB0AFF2-3429-475F-B2CD-88D16952FA64}" type="presOf" srcId="{496A38BA-0F1B-4754-A91C-AC5950A60696}" destId="{928F26BC-9A64-4BF8-8EED-9C692F51BFF4}" srcOrd="0" destOrd="0" presId="urn:microsoft.com/office/officeart/2005/8/layout/list1"/>
    <dgm:cxn modelId="{9DB4141A-4CFE-4314-A4A1-9A2AE3622E50}" type="presParOf" srcId="{0244DFA6-FB28-4299-9E9D-6DD7F32217A1}" destId="{E32F15CD-08AD-4872-B7FD-69B62B2DA499}" srcOrd="0" destOrd="0" presId="urn:microsoft.com/office/officeart/2005/8/layout/list1"/>
    <dgm:cxn modelId="{BE8E39EA-6564-49FA-8FE1-59D34333BEDE}" type="presParOf" srcId="{E32F15CD-08AD-4872-B7FD-69B62B2DA499}" destId="{7292635D-0D8B-496D-8855-90C41319CDE5}" srcOrd="0" destOrd="0" presId="urn:microsoft.com/office/officeart/2005/8/layout/list1"/>
    <dgm:cxn modelId="{2E8BE22F-2238-41E4-B6F9-BD7F2052B12A}" type="presParOf" srcId="{E32F15CD-08AD-4872-B7FD-69B62B2DA499}" destId="{DE804EC1-D5B5-47B0-8825-8E176B2BDEE2}" srcOrd="1" destOrd="0" presId="urn:microsoft.com/office/officeart/2005/8/layout/list1"/>
    <dgm:cxn modelId="{28C689DA-94DB-402A-8ABB-A6E6B097ECF9}" type="presParOf" srcId="{0244DFA6-FB28-4299-9E9D-6DD7F32217A1}" destId="{CABE4329-0CF2-43C2-A1C9-65E35A4C0AE4}" srcOrd="1" destOrd="0" presId="urn:microsoft.com/office/officeart/2005/8/layout/list1"/>
    <dgm:cxn modelId="{840FBCE0-609D-456F-A37F-6CDE2D190AB4}" type="presParOf" srcId="{0244DFA6-FB28-4299-9E9D-6DD7F32217A1}" destId="{B53BDCD2-BB77-4579-9C21-CE3C97F4BA46}" srcOrd="2" destOrd="0" presId="urn:microsoft.com/office/officeart/2005/8/layout/list1"/>
    <dgm:cxn modelId="{8909C62F-CF8E-48DF-BD1E-C4B51752FC89}" type="presParOf" srcId="{0244DFA6-FB28-4299-9E9D-6DD7F32217A1}" destId="{4493DEA9-ED2A-401E-A608-287334134069}" srcOrd="3" destOrd="0" presId="urn:microsoft.com/office/officeart/2005/8/layout/list1"/>
    <dgm:cxn modelId="{AAA4AC50-37AA-4A04-BC30-301392C6BBF2}" type="presParOf" srcId="{0244DFA6-FB28-4299-9E9D-6DD7F32217A1}" destId="{753C2B18-E176-4342-BDF2-276C61E592B3}" srcOrd="4" destOrd="0" presId="urn:microsoft.com/office/officeart/2005/8/layout/list1"/>
    <dgm:cxn modelId="{2EF2BE76-87F4-4E38-9807-91DBBD184856}" type="presParOf" srcId="{753C2B18-E176-4342-BDF2-276C61E592B3}" destId="{AF828681-F6EE-46EF-B692-18D5AF425A13}" srcOrd="0" destOrd="0" presId="urn:microsoft.com/office/officeart/2005/8/layout/list1"/>
    <dgm:cxn modelId="{84BB43FE-BD0C-47FF-A2C7-9F592E9A4365}" type="presParOf" srcId="{753C2B18-E176-4342-BDF2-276C61E592B3}" destId="{9CC634EF-0243-434B-BFD5-4292F1DE1163}" srcOrd="1" destOrd="0" presId="urn:microsoft.com/office/officeart/2005/8/layout/list1"/>
    <dgm:cxn modelId="{D7AA0601-858A-4E18-83DC-C07ECE61A4E4}" type="presParOf" srcId="{0244DFA6-FB28-4299-9E9D-6DD7F32217A1}" destId="{EE1BF57C-3B49-4CEE-A923-FEBEDD171DB3}" srcOrd="5" destOrd="0" presId="urn:microsoft.com/office/officeart/2005/8/layout/list1"/>
    <dgm:cxn modelId="{0BB595D4-C136-4CA5-9635-4522A7AF49DC}" type="presParOf" srcId="{0244DFA6-FB28-4299-9E9D-6DD7F32217A1}" destId="{928F26BC-9A64-4BF8-8EED-9C692F51BFF4}" srcOrd="6" destOrd="0" presId="urn:microsoft.com/office/officeart/2005/8/layout/list1"/>
    <dgm:cxn modelId="{E544DFA2-F514-4162-85F2-C60FDA083951}" type="presParOf" srcId="{0244DFA6-FB28-4299-9E9D-6DD7F32217A1}" destId="{7C8ACB21-78A7-4EFE-97CA-8922659D64DB}" srcOrd="7" destOrd="0" presId="urn:microsoft.com/office/officeart/2005/8/layout/list1"/>
    <dgm:cxn modelId="{ADDFFF5B-3766-49E9-BEF2-6EBACE71C217}" type="presParOf" srcId="{0244DFA6-FB28-4299-9E9D-6DD7F32217A1}" destId="{76B1F850-9E4B-49B8-9E11-E1A5B2439DE5}" srcOrd="8" destOrd="0" presId="urn:microsoft.com/office/officeart/2005/8/layout/list1"/>
    <dgm:cxn modelId="{05C5CC37-1A85-46C4-80E9-53D3D737250A}" type="presParOf" srcId="{76B1F850-9E4B-49B8-9E11-E1A5B2439DE5}" destId="{E70D384F-0D68-4A0E-B9A6-777FB61887C7}" srcOrd="0" destOrd="0" presId="urn:microsoft.com/office/officeart/2005/8/layout/list1"/>
    <dgm:cxn modelId="{E3ECC6BF-C84D-4FD5-BCE9-C3553E9CB92A}" type="presParOf" srcId="{76B1F850-9E4B-49B8-9E11-E1A5B2439DE5}" destId="{3A735CC1-E025-4C39-8AF5-919F2AD05334}" srcOrd="1" destOrd="0" presId="urn:microsoft.com/office/officeart/2005/8/layout/list1"/>
    <dgm:cxn modelId="{70324C9D-6DA8-4B12-9451-4DC973F8F42C}" type="presParOf" srcId="{0244DFA6-FB28-4299-9E9D-6DD7F32217A1}" destId="{241181F0-3675-469F-8242-B2003EEC487F}" srcOrd="9" destOrd="0" presId="urn:microsoft.com/office/officeart/2005/8/layout/list1"/>
    <dgm:cxn modelId="{24488FF4-72A9-42A0-8C10-759442E61E7A}" type="presParOf" srcId="{0244DFA6-FB28-4299-9E9D-6DD7F32217A1}" destId="{D053BD38-B3D4-4A8D-85A1-AFAAA8AF6C2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63E4B-EE71-43F3-9F0E-9F9007E7C5F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367B85A-9A2F-4082-B946-C28BE8F6656A}">
      <dgm:prSet/>
      <dgm:spPr/>
      <dgm:t>
        <a:bodyPr/>
        <a:lstStyle/>
        <a:p>
          <a:r>
            <a:rPr lang="en-US"/>
            <a:t>Oliver Cromwell, Lord Protector</a:t>
          </a:r>
        </a:p>
      </dgm:t>
    </dgm:pt>
    <dgm:pt modelId="{1A5883AA-68F3-4A1B-AA22-79C80D6C895C}" type="parTrans" cxnId="{BF66E3A8-33B8-4A04-A3F0-88B0349C9455}">
      <dgm:prSet/>
      <dgm:spPr/>
      <dgm:t>
        <a:bodyPr/>
        <a:lstStyle/>
        <a:p>
          <a:endParaRPr lang="en-US"/>
        </a:p>
      </dgm:t>
    </dgm:pt>
    <dgm:pt modelId="{99221DD7-8C33-4DC1-8D8D-35C9B2D6E6C2}" type="sibTrans" cxnId="{BF66E3A8-33B8-4A04-A3F0-88B0349C9455}">
      <dgm:prSet/>
      <dgm:spPr/>
      <dgm:t>
        <a:bodyPr/>
        <a:lstStyle/>
        <a:p>
          <a:endParaRPr lang="en-US"/>
        </a:p>
      </dgm:t>
    </dgm:pt>
    <dgm:pt modelId="{F8993BFC-F8FF-4FED-82D7-1BA3D8FA4AE2}">
      <dgm:prSet/>
      <dgm:spPr/>
      <dgm:t>
        <a:bodyPr/>
        <a:lstStyle/>
        <a:p>
          <a:r>
            <a:rPr lang="el-GR"/>
            <a:t>Οικονομικός ανταγωνισμός με Ηνωμένες Επαρχίες</a:t>
          </a:r>
          <a:endParaRPr lang="en-US"/>
        </a:p>
      </dgm:t>
    </dgm:pt>
    <dgm:pt modelId="{F1A4281B-9BF4-4F50-8BA8-DA61C0A5BD67}" type="parTrans" cxnId="{45E313F8-8305-4E58-AA8C-E0CA3261BEDB}">
      <dgm:prSet/>
      <dgm:spPr/>
      <dgm:t>
        <a:bodyPr/>
        <a:lstStyle/>
        <a:p>
          <a:endParaRPr lang="en-US"/>
        </a:p>
      </dgm:t>
    </dgm:pt>
    <dgm:pt modelId="{FC492A79-980E-4252-B71F-8703E6E252C0}" type="sibTrans" cxnId="{45E313F8-8305-4E58-AA8C-E0CA3261BEDB}">
      <dgm:prSet/>
      <dgm:spPr/>
      <dgm:t>
        <a:bodyPr/>
        <a:lstStyle/>
        <a:p>
          <a:endParaRPr lang="en-US"/>
        </a:p>
      </dgm:t>
    </dgm:pt>
    <dgm:pt modelId="{CCF016A1-6CA0-4BA6-9752-7A60F56F0C5E}">
      <dgm:prSet/>
      <dgm:spPr/>
      <dgm:t>
        <a:bodyPr/>
        <a:lstStyle/>
        <a:p>
          <a:r>
            <a:rPr lang="el-GR"/>
            <a:t>1651, </a:t>
          </a:r>
          <a:r>
            <a:rPr lang="en-US"/>
            <a:t>Navigation Act </a:t>
          </a:r>
          <a:r>
            <a:rPr lang="el-GR"/>
            <a:t>(εισαγωγές σε Αγγλία και αποικίες της αποκλειστικά με βρετανικά πλοία)</a:t>
          </a:r>
          <a:endParaRPr lang="en-US"/>
        </a:p>
      </dgm:t>
    </dgm:pt>
    <dgm:pt modelId="{38CEADFD-BB25-44A3-BB3E-9BD8FFC22506}" type="parTrans" cxnId="{64AAF617-E99B-4228-B27A-87426E3F3966}">
      <dgm:prSet/>
      <dgm:spPr/>
      <dgm:t>
        <a:bodyPr/>
        <a:lstStyle/>
        <a:p>
          <a:endParaRPr lang="en-US"/>
        </a:p>
      </dgm:t>
    </dgm:pt>
    <dgm:pt modelId="{8F2E5499-A1F3-4C42-8470-D2D7E002AFE3}" type="sibTrans" cxnId="{64AAF617-E99B-4228-B27A-87426E3F3966}">
      <dgm:prSet/>
      <dgm:spPr/>
      <dgm:t>
        <a:bodyPr/>
        <a:lstStyle/>
        <a:p>
          <a:endParaRPr lang="en-US"/>
        </a:p>
      </dgm:t>
    </dgm:pt>
    <dgm:pt modelId="{09D19E5F-0C16-4E6C-808B-E4861014D138}">
      <dgm:prSet/>
      <dgm:spPr/>
      <dgm:t>
        <a:bodyPr/>
        <a:lstStyle/>
        <a:p>
          <a:r>
            <a:rPr lang="el-GR"/>
            <a:t>Τρεις πόλεμοι με Ηνωμένες Επαρχίες (1652-1654, 1655-1657, 1672-1674)</a:t>
          </a:r>
          <a:endParaRPr lang="en-US"/>
        </a:p>
      </dgm:t>
    </dgm:pt>
    <dgm:pt modelId="{C17E0111-2DAE-49DC-BD1C-8D01B91891C6}" type="parTrans" cxnId="{6F3282F4-6FEE-4B82-A01A-28D1526307D3}">
      <dgm:prSet/>
      <dgm:spPr/>
      <dgm:t>
        <a:bodyPr/>
        <a:lstStyle/>
        <a:p>
          <a:endParaRPr lang="en-US"/>
        </a:p>
      </dgm:t>
    </dgm:pt>
    <dgm:pt modelId="{971E011F-3636-47AC-B764-1185996184DB}" type="sibTrans" cxnId="{6F3282F4-6FEE-4B82-A01A-28D1526307D3}">
      <dgm:prSet/>
      <dgm:spPr/>
      <dgm:t>
        <a:bodyPr/>
        <a:lstStyle/>
        <a:p>
          <a:endParaRPr lang="en-US"/>
        </a:p>
      </dgm:t>
    </dgm:pt>
    <dgm:pt modelId="{ED6A055D-7C66-4F91-A059-9F491B1A69EE}">
      <dgm:prSet/>
      <dgm:spPr/>
      <dgm:t>
        <a:bodyPr/>
        <a:lstStyle/>
        <a:p>
          <a:r>
            <a:rPr lang="el-GR"/>
            <a:t>Αυστηρός ηθικός και θρησκευτικός έλεγχος</a:t>
          </a:r>
          <a:endParaRPr lang="en-US"/>
        </a:p>
      </dgm:t>
    </dgm:pt>
    <dgm:pt modelId="{372581B5-C056-4193-9433-0430B7DA7737}" type="parTrans" cxnId="{4D257D5B-FB7B-449A-AE0C-2F84A2F48F56}">
      <dgm:prSet/>
      <dgm:spPr/>
      <dgm:t>
        <a:bodyPr/>
        <a:lstStyle/>
        <a:p>
          <a:endParaRPr lang="en-US"/>
        </a:p>
      </dgm:t>
    </dgm:pt>
    <dgm:pt modelId="{CD61DF72-554E-4355-83B1-8AF2EBDA836B}" type="sibTrans" cxnId="{4D257D5B-FB7B-449A-AE0C-2F84A2F48F56}">
      <dgm:prSet/>
      <dgm:spPr/>
      <dgm:t>
        <a:bodyPr/>
        <a:lstStyle/>
        <a:p>
          <a:endParaRPr lang="en-US"/>
        </a:p>
      </dgm:t>
    </dgm:pt>
    <dgm:pt modelId="{CD560042-8515-4DCA-906B-180E250191BB}">
      <dgm:prSet/>
      <dgm:spPr/>
      <dgm:t>
        <a:bodyPr/>
        <a:lstStyle/>
        <a:p>
          <a:r>
            <a:rPr lang="el-GR" dirty="0"/>
            <a:t>Απαγόρευση μονομαχιών, ιπποδρομιών, εφημερίδων</a:t>
          </a:r>
          <a:endParaRPr lang="en-US" dirty="0"/>
        </a:p>
      </dgm:t>
    </dgm:pt>
    <dgm:pt modelId="{9A70561C-020B-4C13-9255-17F0ADA8E419}" type="parTrans" cxnId="{A714D669-CF8E-467F-B1FF-B24F5423FE7F}">
      <dgm:prSet/>
      <dgm:spPr/>
      <dgm:t>
        <a:bodyPr/>
        <a:lstStyle/>
        <a:p>
          <a:endParaRPr lang="en-US"/>
        </a:p>
      </dgm:t>
    </dgm:pt>
    <dgm:pt modelId="{9DF9EB4C-3B03-4904-8480-B76E54F78A0C}" type="sibTrans" cxnId="{A714D669-CF8E-467F-B1FF-B24F5423FE7F}">
      <dgm:prSet/>
      <dgm:spPr/>
      <dgm:t>
        <a:bodyPr/>
        <a:lstStyle/>
        <a:p>
          <a:endParaRPr lang="en-US"/>
        </a:p>
      </dgm:t>
    </dgm:pt>
    <dgm:pt modelId="{8BCE2096-2E38-4C39-A529-757F7F78C61E}">
      <dgm:prSet/>
      <dgm:spPr/>
      <dgm:t>
        <a:bodyPr/>
        <a:lstStyle/>
        <a:p>
          <a:r>
            <a:rPr lang="el-GR"/>
            <a:t>Κλείνουν καφέ και θέατρα</a:t>
          </a:r>
          <a:endParaRPr lang="en-US"/>
        </a:p>
      </dgm:t>
    </dgm:pt>
    <dgm:pt modelId="{9170A0F5-79A4-4B7F-BFB7-518244D122DA}" type="parTrans" cxnId="{ED5DEFC0-A50B-44C9-B1C8-7EC1C48B3660}">
      <dgm:prSet/>
      <dgm:spPr/>
      <dgm:t>
        <a:bodyPr/>
        <a:lstStyle/>
        <a:p>
          <a:endParaRPr lang="en-US"/>
        </a:p>
      </dgm:t>
    </dgm:pt>
    <dgm:pt modelId="{85DD5B88-6A08-4508-8698-C5B9C95FC3B1}" type="sibTrans" cxnId="{ED5DEFC0-A50B-44C9-B1C8-7EC1C48B3660}">
      <dgm:prSet/>
      <dgm:spPr/>
      <dgm:t>
        <a:bodyPr/>
        <a:lstStyle/>
        <a:p>
          <a:endParaRPr lang="en-US"/>
        </a:p>
      </dgm:t>
    </dgm:pt>
    <dgm:pt modelId="{288D63BC-C7E5-4921-AF39-32288D8579D3}">
      <dgm:prSet/>
      <dgm:spPr/>
      <dgm:t>
        <a:bodyPr/>
        <a:lstStyle/>
        <a:p>
          <a:r>
            <a:rPr lang="el-GR" dirty="0"/>
            <a:t>Ισχυρή αστυνόμευση</a:t>
          </a:r>
          <a:endParaRPr lang="en-US" dirty="0"/>
        </a:p>
      </dgm:t>
    </dgm:pt>
    <dgm:pt modelId="{7615D556-9B8D-412E-A900-078034762540}" type="parTrans" cxnId="{0038085B-F9B4-4C75-AF19-F06D7A880C8A}">
      <dgm:prSet/>
      <dgm:spPr/>
      <dgm:t>
        <a:bodyPr/>
        <a:lstStyle/>
        <a:p>
          <a:endParaRPr lang="en-US"/>
        </a:p>
      </dgm:t>
    </dgm:pt>
    <dgm:pt modelId="{F58FEDC2-CEF5-450B-8164-2919BCFC897A}" type="sibTrans" cxnId="{0038085B-F9B4-4C75-AF19-F06D7A880C8A}">
      <dgm:prSet/>
      <dgm:spPr/>
      <dgm:t>
        <a:bodyPr/>
        <a:lstStyle/>
        <a:p>
          <a:endParaRPr lang="en-US"/>
        </a:p>
      </dgm:t>
    </dgm:pt>
    <dgm:pt modelId="{1DC679A6-CF24-4445-8485-21C99242648D}" type="pres">
      <dgm:prSet presAssocID="{1A163E4B-EE71-43F3-9F0E-9F9007E7C5FE}" presName="linear" presStyleCnt="0">
        <dgm:presLayoutVars>
          <dgm:animLvl val="lvl"/>
          <dgm:resizeHandles val="exact"/>
        </dgm:presLayoutVars>
      </dgm:prSet>
      <dgm:spPr/>
    </dgm:pt>
    <dgm:pt modelId="{BB11D556-2D50-42FE-B3D4-B03C37C9651D}" type="pres">
      <dgm:prSet presAssocID="{5367B85A-9A2F-4082-B946-C28BE8F6656A}" presName="parentText" presStyleLbl="node1" presStyleIdx="0" presStyleCnt="1">
        <dgm:presLayoutVars>
          <dgm:chMax val="0"/>
          <dgm:bulletEnabled val="1"/>
        </dgm:presLayoutVars>
      </dgm:prSet>
      <dgm:spPr/>
    </dgm:pt>
    <dgm:pt modelId="{62C5066B-C1EE-4007-8C6D-E4E2BB3545FD}" type="pres">
      <dgm:prSet presAssocID="{5367B85A-9A2F-4082-B946-C28BE8F6656A}" presName="childText" presStyleLbl="revTx" presStyleIdx="0" presStyleCnt="1">
        <dgm:presLayoutVars>
          <dgm:bulletEnabled val="1"/>
        </dgm:presLayoutVars>
      </dgm:prSet>
      <dgm:spPr/>
    </dgm:pt>
  </dgm:ptLst>
  <dgm:cxnLst>
    <dgm:cxn modelId="{D5CDDA10-D0D5-497A-ADA7-9FE5B404BB49}" type="presOf" srcId="{1A163E4B-EE71-43F3-9F0E-9F9007E7C5FE}" destId="{1DC679A6-CF24-4445-8485-21C99242648D}" srcOrd="0" destOrd="0" presId="urn:microsoft.com/office/officeart/2005/8/layout/vList2"/>
    <dgm:cxn modelId="{64AAF617-E99B-4228-B27A-87426E3F3966}" srcId="{F8993BFC-F8FF-4FED-82D7-1BA3D8FA4AE2}" destId="{CCF016A1-6CA0-4BA6-9752-7A60F56F0C5E}" srcOrd="0" destOrd="0" parTransId="{38CEADFD-BB25-44A3-BB3E-9BD8FFC22506}" sibTransId="{8F2E5499-A1F3-4C42-8470-D2D7E002AFE3}"/>
    <dgm:cxn modelId="{0038085B-F9B4-4C75-AF19-F06D7A880C8A}" srcId="{ED6A055D-7C66-4F91-A059-9F491B1A69EE}" destId="{288D63BC-C7E5-4921-AF39-32288D8579D3}" srcOrd="2" destOrd="0" parTransId="{7615D556-9B8D-412E-A900-078034762540}" sibTransId="{F58FEDC2-CEF5-450B-8164-2919BCFC897A}"/>
    <dgm:cxn modelId="{4D257D5B-FB7B-449A-AE0C-2F84A2F48F56}" srcId="{5367B85A-9A2F-4082-B946-C28BE8F6656A}" destId="{ED6A055D-7C66-4F91-A059-9F491B1A69EE}" srcOrd="1" destOrd="0" parTransId="{372581B5-C056-4193-9433-0430B7DA7737}" sibTransId="{CD61DF72-554E-4355-83B1-8AF2EBDA836B}"/>
    <dgm:cxn modelId="{E8CD3541-B78C-4C2A-A15F-AA8C0F115FC6}" type="presOf" srcId="{8BCE2096-2E38-4C39-A529-757F7F78C61E}" destId="{62C5066B-C1EE-4007-8C6D-E4E2BB3545FD}" srcOrd="0" destOrd="5" presId="urn:microsoft.com/office/officeart/2005/8/layout/vList2"/>
    <dgm:cxn modelId="{17FE7064-9462-4FD5-91B9-993003E6A131}" type="presOf" srcId="{F8993BFC-F8FF-4FED-82D7-1BA3D8FA4AE2}" destId="{62C5066B-C1EE-4007-8C6D-E4E2BB3545FD}" srcOrd="0" destOrd="0" presId="urn:microsoft.com/office/officeart/2005/8/layout/vList2"/>
    <dgm:cxn modelId="{A714D669-CF8E-467F-B1FF-B24F5423FE7F}" srcId="{ED6A055D-7C66-4F91-A059-9F491B1A69EE}" destId="{CD560042-8515-4DCA-906B-180E250191BB}" srcOrd="0" destOrd="0" parTransId="{9A70561C-020B-4C13-9255-17F0ADA8E419}" sibTransId="{9DF9EB4C-3B03-4904-8480-B76E54F78A0C}"/>
    <dgm:cxn modelId="{BECB199C-15A8-49E3-BFA0-3E300C989A75}" type="presOf" srcId="{5367B85A-9A2F-4082-B946-C28BE8F6656A}" destId="{BB11D556-2D50-42FE-B3D4-B03C37C9651D}" srcOrd="0" destOrd="0" presId="urn:microsoft.com/office/officeart/2005/8/layout/vList2"/>
    <dgm:cxn modelId="{BF66E3A8-33B8-4A04-A3F0-88B0349C9455}" srcId="{1A163E4B-EE71-43F3-9F0E-9F9007E7C5FE}" destId="{5367B85A-9A2F-4082-B946-C28BE8F6656A}" srcOrd="0" destOrd="0" parTransId="{1A5883AA-68F3-4A1B-AA22-79C80D6C895C}" sibTransId="{99221DD7-8C33-4DC1-8D8D-35C9B2D6E6C2}"/>
    <dgm:cxn modelId="{FD3F51AE-3A7B-41B0-AF7F-870ADB6ED180}" type="presOf" srcId="{ED6A055D-7C66-4F91-A059-9F491B1A69EE}" destId="{62C5066B-C1EE-4007-8C6D-E4E2BB3545FD}" srcOrd="0" destOrd="3" presId="urn:microsoft.com/office/officeart/2005/8/layout/vList2"/>
    <dgm:cxn modelId="{1B6295BA-10C5-487E-9359-1A090C69C50B}" type="presOf" srcId="{288D63BC-C7E5-4921-AF39-32288D8579D3}" destId="{62C5066B-C1EE-4007-8C6D-E4E2BB3545FD}" srcOrd="0" destOrd="6" presId="urn:microsoft.com/office/officeart/2005/8/layout/vList2"/>
    <dgm:cxn modelId="{5935CFBA-F732-4318-BB2A-A40A7F37BDDE}" type="presOf" srcId="{CCF016A1-6CA0-4BA6-9752-7A60F56F0C5E}" destId="{62C5066B-C1EE-4007-8C6D-E4E2BB3545FD}" srcOrd="0" destOrd="1" presId="urn:microsoft.com/office/officeart/2005/8/layout/vList2"/>
    <dgm:cxn modelId="{0F9E74BE-05B4-4C88-9030-C3872A41953A}" type="presOf" srcId="{09D19E5F-0C16-4E6C-808B-E4861014D138}" destId="{62C5066B-C1EE-4007-8C6D-E4E2BB3545FD}" srcOrd="0" destOrd="2" presId="urn:microsoft.com/office/officeart/2005/8/layout/vList2"/>
    <dgm:cxn modelId="{ED5DEFC0-A50B-44C9-B1C8-7EC1C48B3660}" srcId="{ED6A055D-7C66-4F91-A059-9F491B1A69EE}" destId="{8BCE2096-2E38-4C39-A529-757F7F78C61E}" srcOrd="1" destOrd="0" parTransId="{9170A0F5-79A4-4B7F-BFB7-518244D122DA}" sibTransId="{85DD5B88-6A08-4508-8698-C5B9C95FC3B1}"/>
    <dgm:cxn modelId="{44BDD2C2-6C4A-4FB9-B878-BEFDA41AF6A5}" type="presOf" srcId="{CD560042-8515-4DCA-906B-180E250191BB}" destId="{62C5066B-C1EE-4007-8C6D-E4E2BB3545FD}" srcOrd="0" destOrd="4" presId="urn:microsoft.com/office/officeart/2005/8/layout/vList2"/>
    <dgm:cxn modelId="{6F3282F4-6FEE-4B82-A01A-28D1526307D3}" srcId="{F8993BFC-F8FF-4FED-82D7-1BA3D8FA4AE2}" destId="{09D19E5F-0C16-4E6C-808B-E4861014D138}" srcOrd="1" destOrd="0" parTransId="{C17E0111-2DAE-49DC-BD1C-8D01B91891C6}" sibTransId="{971E011F-3636-47AC-B764-1185996184DB}"/>
    <dgm:cxn modelId="{45E313F8-8305-4E58-AA8C-E0CA3261BEDB}" srcId="{5367B85A-9A2F-4082-B946-C28BE8F6656A}" destId="{F8993BFC-F8FF-4FED-82D7-1BA3D8FA4AE2}" srcOrd="0" destOrd="0" parTransId="{F1A4281B-9BF4-4F50-8BA8-DA61C0A5BD67}" sibTransId="{FC492A79-980E-4252-B71F-8703E6E252C0}"/>
    <dgm:cxn modelId="{28BDDCA0-EE75-4ADF-B41E-1171BFB5C5BE}" type="presParOf" srcId="{1DC679A6-CF24-4445-8485-21C99242648D}" destId="{BB11D556-2D50-42FE-B3D4-B03C37C9651D}" srcOrd="0" destOrd="0" presId="urn:microsoft.com/office/officeart/2005/8/layout/vList2"/>
    <dgm:cxn modelId="{F8311171-129C-450D-8A09-798E199921D8}" type="presParOf" srcId="{1DC679A6-CF24-4445-8485-21C99242648D}" destId="{62C5066B-C1EE-4007-8C6D-E4E2BB3545F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BDCD2-BB77-4579-9C21-CE3C97F4BA46}">
      <dsp:nvSpPr>
        <dsp:cNvPr id="0" name=""/>
        <dsp:cNvSpPr/>
      </dsp:nvSpPr>
      <dsp:spPr>
        <a:xfrm>
          <a:off x="0" y="329318"/>
          <a:ext cx="78867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804EC1-D5B5-47B0-8825-8E176B2BDEE2}">
      <dsp:nvSpPr>
        <dsp:cNvPr id="0" name=""/>
        <dsp:cNvSpPr/>
      </dsp:nvSpPr>
      <dsp:spPr>
        <a:xfrm>
          <a:off x="394335" y="34118"/>
          <a:ext cx="552069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89000">
            <a:lnSpc>
              <a:spcPct val="90000"/>
            </a:lnSpc>
            <a:spcBef>
              <a:spcPct val="0"/>
            </a:spcBef>
            <a:spcAft>
              <a:spcPct val="35000"/>
            </a:spcAft>
            <a:buNone/>
          </a:pPr>
          <a:r>
            <a:rPr lang="el-GR" sz="2000" kern="1200" cap="all" baseline="0" dirty="0"/>
            <a:t>Διαφορετικες λυσεις σε κοινο προβλημα</a:t>
          </a:r>
          <a:endParaRPr lang="en-US" sz="2000" kern="1200" cap="all" baseline="0" dirty="0"/>
        </a:p>
      </dsp:txBody>
      <dsp:txXfrm>
        <a:off x="423156" y="62939"/>
        <a:ext cx="5463048" cy="532758"/>
      </dsp:txXfrm>
    </dsp:sp>
    <dsp:sp modelId="{928F26BC-9A64-4BF8-8EED-9C692F51BFF4}">
      <dsp:nvSpPr>
        <dsp:cNvPr id="0" name=""/>
        <dsp:cNvSpPr/>
      </dsp:nvSpPr>
      <dsp:spPr>
        <a:xfrm>
          <a:off x="0" y="1236519"/>
          <a:ext cx="7886700" cy="116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16560" rIns="612096" bIns="142240" numCol="1" spcCol="1270" anchor="t" anchorCtr="0">
          <a:noAutofit/>
        </a:bodyPr>
        <a:lstStyle/>
        <a:p>
          <a:pPr marL="228600" lvl="1" indent="-228600" algn="l" defTabSz="889000">
            <a:lnSpc>
              <a:spcPct val="90000"/>
            </a:lnSpc>
            <a:spcBef>
              <a:spcPct val="0"/>
            </a:spcBef>
            <a:spcAft>
              <a:spcPct val="15000"/>
            </a:spcAft>
            <a:buChar char="•"/>
          </a:pPr>
          <a:r>
            <a:rPr lang="el-GR" sz="2000" kern="1200"/>
            <a:t>Επιβίωση </a:t>
          </a:r>
          <a:r>
            <a:rPr lang="en-US" sz="2000" i="1" kern="1200"/>
            <a:t>ancient régime </a:t>
          </a:r>
          <a:endParaRPr lang="en-US" sz="2000" kern="1200"/>
        </a:p>
        <a:p>
          <a:pPr marL="228600" lvl="1" indent="-228600" algn="l" defTabSz="889000">
            <a:lnSpc>
              <a:spcPct val="90000"/>
            </a:lnSpc>
            <a:spcBef>
              <a:spcPct val="0"/>
            </a:spcBef>
            <a:spcAft>
              <a:spcPct val="15000"/>
            </a:spcAft>
            <a:buChar char="•"/>
          </a:pPr>
          <a:r>
            <a:rPr lang="el-GR" sz="2000" kern="1200"/>
            <a:t>Βαρύ φορτίο σε πτωχευμένη χώρα</a:t>
          </a:r>
          <a:endParaRPr lang="en-US" sz="2000" kern="1200"/>
        </a:p>
      </dsp:txBody>
      <dsp:txXfrm>
        <a:off x="0" y="1236519"/>
        <a:ext cx="7886700" cy="1165500"/>
      </dsp:txXfrm>
    </dsp:sp>
    <dsp:sp modelId="{9CC634EF-0243-434B-BFD5-4292F1DE1163}">
      <dsp:nvSpPr>
        <dsp:cNvPr id="0" name=""/>
        <dsp:cNvSpPr/>
      </dsp:nvSpPr>
      <dsp:spPr>
        <a:xfrm>
          <a:off x="394335" y="941318"/>
          <a:ext cx="552069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89000">
            <a:lnSpc>
              <a:spcPct val="90000"/>
            </a:lnSpc>
            <a:spcBef>
              <a:spcPct val="0"/>
            </a:spcBef>
            <a:spcAft>
              <a:spcPct val="35000"/>
            </a:spcAft>
            <a:buNone/>
          </a:pPr>
          <a:r>
            <a:rPr lang="el-GR" sz="2000" kern="1200"/>
            <a:t>Ισπανία </a:t>
          </a:r>
          <a:endParaRPr lang="en-US" sz="2000" kern="1200"/>
        </a:p>
      </dsp:txBody>
      <dsp:txXfrm>
        <a:off x="423156" y="970139"/>
        <a:ext cx="5463048" cy="532758"/>
      </dsp:txXfrm>
    </dsp:sp>
    <dsp:sp modelId="{D053BD38-B3D4-4A8D-85A1-AFAAA8AF6C2E}">
      <dsp:nvSpPr>
        <dsp:cNvPr id="0" name=""/>
        <dsp:cNvSpPr/>
      </dsp:nvSpPr>
      <dsp:spPr>
        <a:xfrm>
          <a:off x="0" y="2805219"/>
          <a:ext cx="7886700" cy="151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16560" rIns="612096" bIns="142240" numCol="1" spcCol="1270" anchor="t" anchorCtr="0">
          <a:noAutofit/>
        </a:bodyPr>
        <a:lstStyle/>
        <a:p>
          <a:pPr marL="228600" lvl="1" indent="-228600" algn="l" defTabSz="889000">
            <a:lnSpc>
              <a:spcPct val="90000"/>
            </a:lnSpc>
            <a:spcBef>
              <a:spcPct val="0"/>
            </a:spcBef>
            <a:spcAft>
              <a:spcPct val="15000"/>
            </a:spcAft>
            <a:buChar char="•"/>
          </a:pPr>
          <a:r>
            <a:rPr lang="el-GR" sz="2000" kern="1200"/>
            <a:t>Επιτυχής προσαρμογή σε νέα δεδομένα</a:t>
          </a:r>
          <a:endParaRPr lang="en-US" sz="2000" kern="1200"/>
        </a:p>
        <a:p>
          <a:pPr marL="228600" lvl="1" indent="-228600" algn="l" defTabSz="889000">
            <a:lnSpc>
              <a:spcPct val="90000"/>
            </a:lnSpc>
            <a:spcBef>
              <a:spcPct val="0"/>
            </a:spcBef>
            <a:spcAft>
              <a:spcPct val="15000"/>
            </a:spcAft>
            <a:buChar char="•"/>
          </a:pPr>
          <a:r>
            <a:rPr lang="el-GR" sz="2000" kern="1200"/>
            <a:t>Εφαρμογή μερκαντιλιστικής πολιτικής</a:t>
          </a:r>
          <a:endParaRPr lang="en-US" sz="2000" kern="1200"/>
        </a:p>
        <a:p>
          <a:pPr marL="228600" lvl="1" indent="-228600" algn="l" defTabSz="889000">
            <a:lnSpc>
              <a:spcPct val="90000"/>
            </a:lnSpc>
            <a:spcBef>
              <a:spcPct val="0"/>
            </a:spcBef>
            <a:spcAft>
              <a:spcPct val="15000"/>
            </a:spcAft>
            <a:buChar char="•"/>
          </a:pPr>
          <a:r>
            <a:rPr lang="el-GR" sz="2000" kern="1200"/>
            <a:t>Αύξηση ισχύος και πλούτου</a:t>
          </a:r>
          <a:endParaRPr lang="en-US" sz="2000" kern="1200"/>
        </a:p>
      </dsp:txBody>
      <dsp:txXfrm>
        <a:off x="0" y="2805219"/>
        <a:ext cx="7886700" cy="1512000"/>
      </dsp:txXfrm>
    </dsp:sp>
    <dsp:sp modelId="{3A735CC1-E025-4C39-8AF5-919F2AD05334}">
      <dsp:nvSpPr>
        <dsp:cNvPr id="0" name=""/>
        <dsp:cNvSpPr/>
      </dsp:nvSpPr>
      <dsp:spPr>
        <a:xfrm>
          <a:off x="394335" y="2510018"/>
          <a:ext cx="552069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89000">
            <a:lnSpc>
              <a:spcPct val="90000"/>
            </a:lnSpc>
            <a:spcBef>
              <a:spcPct val="0"/>
            </a:spcBef>
            <a:spcAft>
              <a:spcPct val="35000"/>
            </a:spcAft>
            <a:buNone/>
          </a:pPr>
          <a:r>
            <a:rPr lang="el-GR" sz="2000" kern="1200"/>
            <a:t>Αγγλία, Ολλανδία Γαλλία </a:t>
          </a:r>
          <a:endParaRPr lang="en-US" sz="2000" kern="1200"/>
        </a:p>
      </dsp:txBody>
      <dsp:txXfrm>
        <a:off x="423156" y="2538839"/>
        <a:ext cx="546304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1D556-2D50-42FE-B3D4-B03C37C9651D}">
      <dsp:nvSpPr>
        <dsp:cNvPr id="0" name=""/>
        <dsp:cNvSpPr/>
      </dsp:nvSpPr>
      <dsp:spPr>
        <a:xfrm>
          <a:off x="0" y="49192"/>
          <a:ext cx="4869656"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Oliver Cromwell, Lord Protector</a:t>
          </a:r>
        </a:p>
      </dsp:txBody>
      <dsp:txXfrm>
        <a:off x="31613" y="80805"/>
        <a:ext cx="4806430" cy="584369"/>
      </dsp:txXfrm>
    </dsp:sp>
    <dsp:sp modelId="{62C5066B-C1EE-4007-8C6D-E4E2BB3545FD}">
      <dsp:nvSpPr>
        <dsp:cNvPr id="0" name=""/>
        <dsp:cNvSpPr/>
      </dsp:nvSpPr>
      <dsp:spPr>
        <a:xfrm>
          <a:off x="0" y="696787"/>
          <a:ext cx="4869656" cy="4359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l-GR" sz="2100" kern="1200"/>
            <a:t>Οικονομικός ανταγωνισμός με Ηνωμένες Επαρχίες</a:t>
          </a:r>
          <a:endParaRPr lang="en-US" sz="2100" kern="1200"/>
        </a:p>
        <a:p>
          <a:pPr marL="457200" lvl="2" indent="-228600" algn="l" defTabSz="933450">
            <a:lnSpc>
              <a:spcPct val="90000"/>
            </a:lnSpc>
            <a:spcBef>
              <a:spcPct val="0"/>
            </a:spcBef>
            <a:spcAft>
              <a:spcPct val="20000"/>
            </a:spcAft>
            <a:buChar char="•"/>
          </a:pPr>
          <a:r>
            <a:rPr lang="el-GR" sz="2100" kern="1200"/>
            <a:t>1651, </a:t>
          </a:r>
          <a:r>
            <a:rPr lang="en-US" sz="2100" kern="1200"/>
            <a:t>Navigation Act </a:t>
          </a:r>
          <a:r>
            <a:rPr lang="el-GR" sz="2100" kern="1200"/>
            <a:t>(εισαγωγές σε Αγγλία και αποικίες της αποκλειστικά με βρετανικά πλοία)</a:t>
          </a:r>
          <a:endParaRPr lang="en-US" sz="2100" kern="1200"/>
        </a:p>
        <a:p>
          <a:pPr marL="457200" lvl="2" indent="-228600" algn="l" defTabSz="933450">
            <a:lnSpc>
              <a:spcPct val="90000"/>
            </a:lnSpc>
            <a:spcBef>
              <a:spcPct val="0"/>
            </a:spcBef>
            <a:spcAft>
              <a:spcPct val="20000"/>
            </a:spcAft>
            <a:buChar char="•"/>
          </a:pPr>
          <a:r>
            <a:rPr lang="el-GR" sz="2100" kern="1200"/>
            <a:t>Τρεις πόλεμοι με Ηνωμένες Επαρχίες (1652-1654, 1655-1657, 1672-1674)</a:t>
          </a:r>
          <a:endParaRPr lang="en-US" sz="2100" kern="1200"/>
        </a:p>
        <a:p>
          <a:pPr marL="228600" lvl="1" indent="-228600" algn="l" defTabSz="933450">
            <a:lnSpc>
              <a:spcPct val="90000"/>
            </a:lnSpc>
            <a:spcBef>
              <a:spcPct val="0"/>
            </a:spcBef>
            <a:spcAft>
              <a:spcPct val="20000"/>
            </a:spcAft>
            <a:buChar char="•"/>
          </a:pPr>
          <a:r>
            <a:rPr lang="el-GR" sz="2100" kern="1200"/>
            <a:t>Αυστηρός ηθικός και θρησκευτικός έλεγχος</a:t>
          </a:r>
          <a:endParaRPr lang="en-US" sz="2100" kern="1200"/>
        </a:p>
        <a:p>
          <a:pPr marL="457200" lvl="2" indent="-228600" algn="l" defTabSz="933450">
            <a:lnSpc>
              <a:spcPct val="90000"/>
            </a:lnSpc>
            <a:spcBef>
              <a:spcPct val="0"/>
            </a:spcBef>
            <a:spcAft>
              <a:spcPct val="20000"/>
            </a:spcAft>
            <a:buChar char="•"/>
          </a:pPr>
          <a:r>
            <a:rPr lang="el-GR" sz="2100" kern="1200" dirty="0"/>
            <a:t>Απαγόρευση μονομαχιών, ιπποδρομιών, εφημερίδων</a:t>
          </a:r>
          <a:endParaRPr lang="en-US" sz="2100" kern="1200" dirty="0"/>
        </a:p>
        <a:p>
          <a:pPr marL="457200" lvl="2" indent="-228600" algn="l" defTabSz="933450">
            <a:lnSpc>
              <a:spcPct val="90000"/>
            </a:lnSpc>
            <a:spcBef>
              <a:spcPct val="0"/>
            </a:spcBef>
            <a:spcAft>
              <a:spcPct val="20000"/>
            </a:spcAft>
            <a:buChar char="•"/>
          </a:pPr>
          <a:r>
            <a:rPr lang="el-GR" sz="2100" kern="1200"/>
            <a:t>Κλείνουν καφέ και θέατρα</a:t>
          </a:r>
          <a:endParaRPr lang="en-US" sz="2100" kern="1200"/>
        </a:p>
        <a:p>
          <a:pPr marL="457200" lvl="2" indent="-228600" algn="l" defTabSz="933450">
            <a:lnSpc>
              <a:spcPct val="90000"/>
            </a:lnSpc>
            <a:spcBef>
              <a:spcPct val="0"/>
            </a:spcBef>
            <a:spcAft>
              <a:spcPct val="20000"/>
            </a:spcAft>
            <a:buChar char="•"/>
          </a:pPr>
          <a:r>
            <a:rPr lang="el-GR" sz="2100" kern="1200" dirty="0"/>
            <a:t>Ισχυρή αστυνόμευση</a:t>
          </a:r>
          <a:endParaRPr lang="en-US" sz="2100" kern="1200" dirty="0"/>
        </a:p>
      </dsp:txBody>
      <dsp:txXfrm>
        <a:off x="0" y="696787"/>
        <a:ext cx="4869656" cy="435941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6B88CAF-74E1-4FC7-B464-79A44E07828D}" type="datetimeFigureOut">
              <a:rPr lang="el-GR"/>
              <a:pPr>
                <a:defRPr/>
              </a:pPr>
              <a:t>9/11/2023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B6BB30F-AAC5-4D2A-A25A-969C172394E3}" type="slidenum">
              <a:rPr lang="el-GR"/>
              <a:pPr>
                <a:defRPr/>
              </a:pPr>
              <a:t>‹#›</a:t>
            </a:fld>
            <a:endParaRPr lang="el-GR"/>
          </a:p>
        </p:txBody>
      </p:sp>
    </p:spTree>
    <p:extLst>
      <p:ext uri="{BB962C8B-B14F-4D97-AF65-F5344CB8AC3E}">
        <p14:creationId xmlns:p14="http://schemas.microsoft.com/office/powerpoint/2010/main" val="29128928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8370B-64A5-4F3F-8205-4003CCFD31F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25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5B1E94-DB4E-470B-B9FA-1B9A7C9DC54A}" type="slidenum">
              <a:rPr lang="el-GR"/>
              <a:pPr fontAlgn="base">
                <a:spcBef>
                  <a:spcPct val="0"/>
                </a:spcBef>
                <a:spcAft>
                  <a:spcPct val="0"/>
                </a:spcAft>
              </a:pPr>
              <a:t>20</a:t>
            </a:fld>
            <a:endParaRPr lang="el-GR"/>
          </a:p>
        </p:txBody>
      </p:sp>
    </p:spTree>
    <p:extLst>
      <p:ext uri="{BB962C8B-B14F-4D97-AF65-F5344CB8AC3E}">
        <p14:creationId xmlns:p14="http://schemas.microsoft.com/office/powerpoint/2010/main" val="2548971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22</a:t>
            </a:fld>
            <a:endParaRPr lang="el-GR"/>
          </a:p>
        </p:txBody>
      </p:sp>
    </p:spTree>
    <p:extLst>
      <p:ext uri="{BB962C8B-B14F-4D97-AF65-F5344CB8AC3E}">
        <p14:creationId xmlns:p14="http://schemas.microsoft.com/office/powerpoint/2010/main" val="195225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6587A7-BE03-4717-9539-DF2609FCF409}" type="slidenum">
              <a:rPr lang="el-GR"/>
              <a:pPr fontAlgn="base">
                <a:spcBef>
                  <a:spcPct val="0"/>
                </a:spcBef>
                <a:spcAft>
                  <a:spcPct val="0"/>
                </a:spcAft>
              </a:pPr>
              <a:t>23</a:t>
            </a:fld>
            <a:endParaRPr lang="el-GR"/>
          </a:p>
        </p:txBody>
      </p:sp>
    </p:spTree>
    <p:extLst>
      <p:ext uri="{BB962C8B-B14F-4D97-AF65-F5344CB8AC3E}">
        <p14:creationId xmlns:p14="http://schemas.microsoft.com/office/powerpoint/2010/main" val="4258210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27</a:t>
            </a:fld>
            <a:endParaRPr lang="el-GR"/>
          </a:p>
        </p:txBody>
      </p:sp>
    </p:spTree>
    <p:extLst>
      <p:ext uri="{BB962C8B-B14F-4D97-AF65-F5344CB8AC3E}">
        <p14:creationId xmlns:p14="http://schemas.microsoft.com/office/powerpoint/2010/main" val="340862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C1AB89-D2F1-423B-B1D4-CF5DC3CCE7A1}" type="slidenum">
              <a:rPr lang="el-GR"/>
              <a:pPr fontAlgn="base">
                <a:spcBef>
                  <a:spcPct val="0"/>
                </a:spcBef>
                <a:spcAft>
                  <a:spcPct val="0"/>
                </a:spcAft>
              </a:pPr>
              <a:t>29</a:t>
            </a:fld>
            <a:endParaRPr lang="el-GR"/>
          </a:p>
        </p:txBody>
      </p:sp>
    </p:spTree>
    <p:extLst>
      <p:ext uri="{BB962C8B-B14F-4D97-AF65-F5344CB8AC3E}">
        <p14:creationId xmlns:p14="http://schemas.microsoft.com/office/powerpoint/2010/main" val="1691055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27109-33B2-4FA3-A113-8616C1CE22B9}" type="slidenum">
              <a:rPr lang="el-GR"/>
              <a:pPr fontAlgn="base">
                <a:spcBef>
                  <a:spcPct val="0"/>
                </a:spcBef>
                <a:spcAft>
                  <a:spcPct val="0"/>
                </a:spcAft>
              </a:pPr>
              <a:t>31</a:t>
            </a:fld>
            <a:endParaRPr lang="el-GR"/>
          </a:p>
        </p:txBody>
      </p:sp>
    </p:spTree>
    <p:extLst>
      <p:ext uri="{BB962C8B-B14F-4D97-AF65-F5344CB8AC3E}">
        <p14:creationId xmlns:p14="http://schemas.microsoft.com/office/powerpoint/2010/main" val="1549172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0FF4E1-2E0A-409C-8F78-83A99230D64C}" type="slidenum">
              <a:rPr lang="el-GR"/>
              <a:pPr fontAlgn="base">
                <a:spcBef>
                  <a:spcPct val="0"/>
                </a:spcBef>
                <a:spcAft>
                  <a:spcPct val="0"/>
                </a:spcAft>
              </a:pPr>
              <a:t>32</a:t>
            </a:fld>
            <a:endParaRPr lang="el-GR"/>
          </a:p>
        </p:txBody>
      </p:sp>
    </p:spTree>
    <p:extLst>
      <p:ext uri="{BB962C8B-B14F-4D97-AF65-F5344CB8AC3E}">
        <p14:creationId xmlns:p14="http://schemas.microsoft.com/office/powerpoint/2010/main" val="2527420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46EB39-FD29-4C6B-97F4-972288F76E21}" type="slidenum">
              <a:rPr lang="el-GR"/>
              <a:pPr fontAlgn="base">
                <a:spcBef>
                  <a:spcPct val="0"/>
                </a:spcBef>
                <a:spcAft>
                  <a:spcPct val="0"/>
                </a:spcAft>
              </a:pPr>
              <a:t>34</a:t>
            </a:fld>
            <a:endParaRPr lang="el-GR"/>
          </a:p>
        </p:txBody>
      </p:sp>
    </p:spTree>
    <p:extLst>
      <p:ext uri="{BB962C8B-B14F-4D97-AF65-F5344CB8AC3E}">
        <p14:creationId xmlns:p14="http://schemas.microsoft.com/office/powerpoint/2010/main" val="4776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E9236B-923D-40CE-90C8-014B2248A85A}" type="slidenum">
              <a:rPr lang="el-GR"/>
              <a:pPr fontAlgn="base">
                <a:spcBef>
                  <a:spcPct val="0"/>
                </a:spcBef>
                <a:spcAft>
                  <a:spcPct val="0"/>
                </a:spcAft>
              </a:pPr>
              <a:t>35</a:t>
            </a:fld>
            <a:endParaRPr lang="el-GR"/>
          </a:p>
        </p:txBody>
      </p:sp>
    </p:spTree>
    <p:extLst>
      <p:ext uri="{BB962C8B-B14F-4D97-AF65-F5344CB8AC3E}">
        <p14:creationId xmlns:p14="http://schemas.microsoft.com/office/powerpoint/2010/main" val="2615154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36</a:t>
            </a:fld>
            <a:endParaRPr lang="el-GR"/>
          </a:p>
        </p:txBody>
      </p:sp>
    </p:spTree>
    <p:extLst>
      <p:ext uri="{BB962C8B-B14F-4D97-AF65-F5344CB8AC3E}">
        <p14:creationId xmlns:p14="http://schemas.microsoft.com/office/powerpoint/2010/main" val="1697047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29145D-1E5F-478A-BD29-34CEAE01616C}" type="slidenum">
              <a:rPr lang="el-GR"/>
              <a:pPr fontAlgn="base">
                <a:spcBef>
                  <a:spcPct val="0"/>
                </a:spcBef>
                <a:spcAft>
                  <a:spcPct val="0"/>
                </a:spcAft>
              </a:pPr>
              <a:t>2</a:t>
            </a:fld>
            <a:endParaRPr lang="el-GR"/>
          </a:p>
        </p:txBody>
      </p:sp>
    </p:spTree>
    <p:extLst>
      <p:ext uri="{BB962C8B-B14F-4D97-AF65-F5344CB8AC3E}">
        <p14:creationId xmlns:p14="http://schemas.microsoft.com/office/powerpoint/2010/main" val="45058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37</a:t>
            </a:fld>
            <a:endParaRPr lang="el-GR"/>
          </a:p>
        </p:txBody>
      </p:sp>
    </p:spTree>
    <p:extLst>
      <p:ext uri="{BB962C8B-B14F-4D97-AF65-F5344CB8AC3E}">
        <p14:creationId xmlns:p14="http://schemas.microsoft.com/office/powerpoint/2010/main" val="1608197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38</a:t>
            </a:fld>
            <a:endParaRPr lang="el-GR"/>
          </a:p>
        </p:txBody>
      </p:sp>
    </p:spTree>
    <p:extLst>
      <p:ext uri="{BB962C8B-B14F-4D97-AF65-F5344CB8AC3E}">
        <p14:creationId xmlns:p14="http://schemas.microsoft.com/office/powerpoint/2010/main" val="2403397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39</a:t>
            </a:fld>
            <a:endParaRPr lang="el-GR"/>
          </a:p>
        </p:txBody>
      </p:sp>
    </p:spTree>
    <p:extLst>
      <p:ext uri="{BB962C8B-B14F-4D97-AF65-F5344CB8AC3E}">
        <p14:creationId xmlns:p14="http://schemas.microsoft.com/office/powerpoint/2010/main" val="4004360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a:lstStyle/>
          <a:p>
            <a:pPr eaLnBrk="1" hangingPunct="1">
              <a:spcBef>
                <a:spcPct val="0"/>
              </a:spcBef>
            </a:pPr>
            <a:endParaRPr lang="en-US"/>
          </a:p>
        </p:txBody>
      </p:sp>
      <p:sp>
        <p:nvSpPr>
          <p:cNvPr id="78852" name="Slide Number Placeholder 3"/>
          <p:cNvSpPr>
            <a:spLocks noGrp="1"/>
          </p:cNvSpPr>
          <p:nvPr>
            <p:ph type="sldNum" sz="quarter" idx="5"/>
          </p:nvPr>
        </p:nvSpPr>
        <p:spPr bwMode="auto">
          <a:noFill/>
          <a:ln>
            <a:miter lim="800000"/>
            <a:headEnd/>
            <a:tailEnd/>
          </a:ln>
        </p:spPr>
        <p:txBody>
          <a:bodyPr/>
          <a:lstStyle/>
          <a:p>
            <a:fld id="{C9909219-1C36-4A8D-BB5F-572BF1FCAC6C}" type="slidenum">
              <a:rPr lang="el-GR"/>
              <a:pPr/>
              <a:t>40</a:t>
            </a:fld>
            <a:endParaRPr lang="el-GR"/>
          </a:p>
        </p:txBody>
      </p:sp>
    </p:spTree>
    <p:extLst>
      <p:ext uri="{BB962C8B-B14F-4D97-AF65-F5344CB8AC3E}">
        <p14:creationId xmlns:p14="http://schemas.microsoft.com/office/powerpoint/2010/main" val="2321549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41</a:t>
            </a:fld>
            <a:endParaRPr lang="el-GR"/>
          </a:p>
        </p:txBody>
      </p:sp>
    </p:spTree>
    <p:extLst>
      <p:ext uri="{BB962C8B-B14F-4D97-AF65-F5344CB8AC3E}">
        <p14:creationId xmlns:p14="http://schemas.microsoft.com/office/powerpoint/2010/main" val="250554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42</a:t>
            </a:fld>
            <a:endParaRPr lang="el-GR"/>
          </a:p>
        </p:txBody>
      </p:sp>
    </p:spTree>
    <p:extLst>
      <p:ext uri="{BB962C8B-B14F-4D97-AF65-F5344CB8AC3E}">
        <p14:creationId xmlns:p14="http://schemas.microsoft.com/office/powerpoint/2010/main" val="2115051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43</a:t>
            </a:fld>
            <a:endParaRPr lang="el-GR"/>
          </a:p>
        </p:txBody>
      </p:sp>
    </p:spTree>
    <p:extLst>
      <p:ext uri="{BB962C8B-B14F-4D97-AF65-F5344CB8AC3E}">
        <p14:creationId xmlns:p14="http://schemas.microsoft.com/office/powerpoint/2010/main" val="49112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44</a:t>
            </a:fld>
            <a:endParaRPr lang="el-GR"/>
          </a:p>
        </p:txBody>
      </p:sp>
    </p:spTree>
    <p:extLst>
      <p:ext uri="{BB962C8B-B14F-4D97-AF65-F5344CB8AC3E}">
        <p14:creationId xmlns:p14="http://schemas.microsoft.com/office/powerpoint/2010/main" val="2740321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46</a:t>
            </a:fld>
            <a:endParaRPr lang="el-GR"/>
          </a:p>
        </p:txBody>
      </p:sp>
    </p:spTree>
    <p:extLst>
      <p:ext uri="{BB962C8B-B14F-4D97-AF65-F5344CB8AC3E}">
        <p14:creationId xmlns:p14="http://schemas.microsoft.com/office/powerpoint/2010/main" val="1003729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AD8370B-64A5-4F3F-8205-4003CCFD31F9}" type="slidenum">
              <a:rPr lang="el-GR" smtClean="0"/>
              <a:pPr/>
              <a:t>51</a:t>
            </a:fld>
            <a:endParaRPr lang="el-GR"/>
          </a:p>
        </p:txBody>
      </p:sp>
    </p:spTree>
    <p:extLst>
      <p:ext uri="{BB962C8B-B14F-4D97-AF65-F5344CB8AC3E}">
        <p14:creationId xmlns:p14="http://schemas.microsoft.com/office/powerpoint/2010/main" val="268353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4</a:t>
            </a:fld>
            <a:endParaRPr lang="el-GR"/>
          </a:p>
        </p:txBody>
      </p:sp>
    </p:spTree>
    <p:extLst>
      <p:ext uri="{BB962C8B-B14F-4D97-AF65-F5344CB8AC3E}">
        <p14:creationId xmlns:p14="http://schemas.microsoft.com/office/powerpoint/2010/main" val="3186962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52</a:t>
            </a:fld>
            <a:endParaRPr lang="el-GR"/>
          </a:p>
        </p:txBody>
      </p:sp>
    </p:spTree>
    <p:extLst>
      <p:ext uri="{BB962C8B-B14F-4D97-AF65-F5344CB8AC3E}">
        <p14:creationId xmlns:p14="http://schemas.microsoft.com/office/powerpoint/2010/main" val="3502491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53</a:t>
            </a:fld>
            <a:endParaRPr lang="el-GR"/>
          </a:p>
        </p:txBody>
      </p:sp>
    </p:spTree>
    <p:extLst>
      <p:ext uri="{BB962C8B-B14F-4D97-AF65-F5344CB8AC3E}">
        <p14:creationId xmlns:p14="http://schemas.microsoft.com/office/powerpoint/2010/main" val="195272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54</a:t>
            </a:fld>
            <a:endParaRPr lang="el-GR"/>
          </a:p>
        </p:txBody>
      </p:sp>
    </p:spTree>
    <p:extLst>
      <p:ext uri="{BB962C8B-B14F-4D97-AF65-F5344CB8AC3E}">
        <p14:creationId xmlns:p14="http://schemas.microsoft.com/office/powerpoint/2010/main" val="15946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6BB30F-AAC5-4D2A-A25A-969C172394E3}" type="slidenum">
              <a:rPr lang="el-GR" smtClean="0"/>
              <a:pPr>
                <a:defRPr/>
              </a:pPr>
              <a:t>12</a:t>
            </a:fld>
            <a:endParaRPr lang="el-GR"/>
          </a:p>
        </p:txBody>
      </p:sp>
    </p:spTree>
    <p:extLst>
      <p:ext uri="{BB962C8B-B14F-4D97-AF65-F5344CB8AC3E}">
        <p14:creationId xmlns:p14="http://schemas.microsoft.com/office/powerpoint/2010/main" val="105202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dirty="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30834B-1DD0-4159-B708-370D6E384ED1}" type="slidenum">
              <a:rPr lang="el-GR"/>
              <a:pPr fontAlgn="base">
                <a:spcBef>
                  <a:spcPct val="0"/>
                </a:spcBef>
                <a:spcAft>
                  <a:spcPct val="0"/>
                </a:spcAft>
              </a:pPr>
              <a:t>14</a:t>
            </a:fld>
            <a:endParaRPr lang="el-GR"/>
          </a:p>
        </p:txBody>
      </p:sp>
    </p:spTree>
    <p:extLst>
      <p:ext uri="{BB962C8B-B14F-4D97-AF65-F5344CB8AC3E}">
        <p14:creationId xmlns:p14="http://schemas.microsoft.com/office/powerpoint/2010/main" val="217740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B08BB6-26B4-48D0-BEF3-4CCE5BB83819}" type="slidenum">
              <a:rPr lang="el-GR"/>
              <a:pPr fontAlgn="base">
                <a:spcBef>
                  <a:spcPct val="0"/>
                </a:spcBef>
                <a:spcAft>
                  <a:spcPct val="0"/>
                </a:spcAft>
              </a:pPr>
              <a:t>15</a:t>
            </a:fld>
            <a:endParaRPr lang="el-GR"/>
          </a:p>
        </p:txBody>
      </p:sp>
    </p:spTree>
    <p:extLst>
      <p:ext uri="{BB962C8B-B14F-4D97-AF65-F5344CB8AC3E}">
        <p14:creationId xmlns:p14="http://schemas.microsoft.com/office/powerpoint/2010/main" val="383190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AFC4FC-FA94-40F8-BE70-7B843BFE4004}" type="slidenum">
              <a:rPr lang="el-GR"/>
              <a:pPr fontAlgn="base">
                <a:spcBef>
                  <a:spcPct val="0"/>
                </a:spcBef>
                <a:spcAft>
                  <a:spcPct val="0"/>
                </a:spcAft>
              </a:pPr>
              <a:t>16</a:t>
            </a:fld>
            <a:endParaRPr lang="el-GR"/>
          </a:p>
        </p:txBody>
      </p:sp>
    </p:spTree>
    <p:extLst>
      <p:ext uri="{BB962C8B-B14F-4D97-AF65-F5344CB8AC3E}">
        <p14:creationId xmlns:p14="http://schemas.microsoft.com/office/powerpoint/2010/main" val="305545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AFC4FC-FA94-40F8-BE70-7B843BFE4004}" type="slidenum">
              <a:rPr lang="el-GR"/>
              <a:pPr fontAlgn="base">
                <a:spcBef>
                  <a:spcPct val="0"/>
                </a:spcBef>
                <a:spcAft>
                  <a:spcPct val="0"/>
                </a:spcAft>
              </a:pPr>
              <a:t>18</a:t>
            </a:fld>
            <a:endParaRPr lang="el-GR"/>
          </a:p>
        </p:txBody>
      </p:sp>
    </p:spTree>
    <p:extLst>
      <p:ext uri="{BB962C8B-B14F-4D97-AF65-F5344CB8AC3E}">
        <p14:creationId xmlns:p14="http://schemas.microsoft.com/office/powerpoint/2010/main" val="49846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5564B1-A157-4EDB-85D9-AB40D22A5571}" type="slidenum">
              <a:rPr lang="el-GR"/>
              <a:pPr fontAlgn="base">
                <a:spcBef>
                  <a:spcPct val="0"/>
                </a:spcBef>
                <a:spcAft>
                  <a:spcPct val="0"/>
                </a:spcAft>
              </a:pPr>
              <a:t>19</a:t>
            </a:fld>
            <a:endParaRPr lang="el-GR"/>
          </a:p>
        </p:txBody>
      </p:sp>
    </p:spTree>
    <p:extLst>
      <p:ext uri="{BB962C8B-B14F-4D97-AF65-F5344CB8AC3E}">
        <p14:creationId xmlns:p14="http://schemas.microsoft.com/office/powerpoint/2010/main" val="1280814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775204-CC83-4950-922E-17DA99CCB0D5}" type="datetime1">
              <a:rPr lang="el-GR" smtClean="0">
                <a:solidFill>
                  <a:srgbClr val="FFFFFF">
                    <a:alpha val="75000"/>
                  </a:srgbClr>
                </a:solidFill>
              </a:rPr>
              <a:pPr/>
              <a:t>9/11/2023</a:t>
            </a:fld>
            <a:endParaRPr lang="el-GR">
              <a:solidFill>
                <a:srgbClr val="FFFFFF">
                  <a:alpha val="75000"/>
                </a:srgbClr>
              </a:solidFill>
            </a:endParaRPr>
          </a:p>
        </p:txBody>
      </p:sp>
      <p:sp>
        <p:nvSpPr>
          <p:cNvPr id="5" name="Footer Placeholder 4"/>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6" name="Slide Number Placeholder 5"/>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239185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06EE3B-012F-4673-AB8F-B8D8CC8D3685}" type="datetime1">
              <a:rPr lang="el-GR" smtClean="0">
                <a:solidFill>
                  <a:srgbClr val="FFFFFF">
                    <a:alpha val="75000"/>
                  </a:srgbClr>
                </a:solidFill>
              </a:rPr>
              <a:pPr/>
              <a:t>9/11/2023</a:t>
            </a:fld>
            <a:endParaRPr lang="el-GR">
              <a:solidFill>
                <a:srgbClr val="FFFFFF">
                  <a:alpha val="75000"/>
                </a:srgbClr>
              </a:solidFill>
            </a:endParaRPr>
          </a:p>
        </p:txBody>
      </p:sp>
      <p:sp>
        <p:nvSpPr>
          <p:cNvPr id="5" name="Footer Placeholder 4"/>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6" name="Slide Number Placeholder 5"/>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857821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F509F5-21A5-45B8-B2C2-DEC281D680B2}" type="datetime1">
              <a:rPr lang="el-GR" smtClean="0">
                <a:solidFill>
                  <a:srgbClr val="FFFFFF">
                    <a:alpha val="75000"/>
                  </a:srgbClr>
                </a:solidFill>
              </a:rPr>
              <a:pPr/>
              <a:t>9/11/2023</a:t>
            </a:fld>
            <a:endParaRPr lang="el-GR">
              <a:solidFill>
                <a:srgbClr val="FFFFFF">
                  <a:alpha val="75000"/>
                </a:srgbClr>
              </a:solidFill>
            </a:endParaRPr>
          </a:p>
        </p:txBody>
      </p:sp>
      <p:sp>
        <p:nvSpPr>
          <p:cNvPr id="5" name="Footer Placeholder 4"/>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6" name="Slide Number Placeholder 5"/>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254754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F9C320-5C61-4415-9955-3C04E896D346}" type="datetime1">
              <a:rPr lang="el-GR" smtClean="0">
                <a:solidFill>
                  <a:srgbClr val="FFFFFF">
                    <a:alpha val="75000"/>
                  </a:srgbClr>
                </a:solidFill>
              </a:rPr>
              <a:pPr/>
              <a:t>9/11/2023</a:t>
            </a:fld>
            <a:endParaRPr lang="el-GR">
              <a:solidFill>
                <a:srgbClr val="FFFFFF">
                  <a:alpha val="75000"/>
                </a:srgbClr>
              </a:solidFill>
            </a:endParaRPr>
          </a:p>
        </p:txBody>
      </p:sp>
      <p:sp>
        <p:nvSpPr>
          <p:cNvPr id="5" name="Footer Placeholder 4"/>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6" name="Slide Number Placeholder 5"/>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187381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94FEBD-88B1-40B2-91AB-E4DB53B03002}" type="datetime1">
              <a:rPr lang="el-GR" smtClean="0">
                <a:solidFill>
                  <a:srgbClr val="FFFFFF">
                    <a:alpha val="75000"/>
                  </a:srgbClr>
                </a:solidFill>
              </a:rPr>
              <a:pPr/>
              <a:t>9/11/2023</a:t>
            </a:fld>
            <a:endParaRPr lang="el-GR">
              <a:solidFill>
                <a:srgbClr val="FFFFFF">
                  <a:alpha val="75000"/>
                </a:srgbClr>
              </a:solidFill>
            </a:endParaRPr>
          </a:p>
        </p:txBody>
      </p:sp>
      <p:sp>
        <p:nvSpPr>
          <p:cNvPr id="5" name="Footer Placeholder 4"/>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6" name="Slide Number Placeholder 5"/>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116193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9DDB59-B6AA-4282-BDFB-2640DA70AA9E}" type="datetime1">
              <a:rPr lang="el-GR" smtClean="0">
                <a:solidFill>
                  <a:srgbClr val="FFFFFF">
                    <a:alpha val="75000"/>
                  </a:srgbClr>
                </a:solidFill>
              </a:rPr>
              <a:pPr/>
              <a:t>9/11/2023</a:t>
            </a:fld>
            <a:endParaRPr lang="el-GR">
              <a:solidFill>
                <a:srgbClr val="FFFFFF">
                  <a:alpha val="75000"/>
                </a:srgbClr>
              </a:solidFill>
            </a:endParaRPr>
          </a:p>
        </p:txBody>
      </p:sp>
      <p:sp>
        <p:nvSpPr>
          <p:cNvPr id="6" name="Footer Placeholder 5"/>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7" name="Slide Number Placeholder 6"/>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73943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E020CB-5B12-4747-8D6A-CB00E01B8793}" type="datetime1">
              <a:rPr lang="el-GR" smtClean="0">
                <a:solidFill>
                  <a:srgbClr val="FFFFFF">
                    <a:alpha val="75000"/>
                  </a:srgbClr>
                </a:solidFill>
              </a:rPr>
              <a:pPr/>
              <a:t>9/11/2023</a:t>
            </a:fld>
            <a:endParaRPr lang="el-GR">
              <a:solidFill>
                <a:srgbClr val="FFFFFF">
                  <a:alpha val="75000"/>
                </a:srgbClr>
              </a:solidFill>
            </a:endParaRPr>
          </a:p>
        </p:txBody>
      </p:sp>
      <p:sp>
        <p:nvSpPr>
          <p:cNvPr id="8" name="Footer Placeholder 7"/>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9" name="Slide Number Placeholder 8"/>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52598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81D482-E00B-45C8-837E-70C2965D01BC}" type="datetime1">
              <a:rPr lang="el-GR" smtClean="0">
                <a:solidFill>
                  <a:srgbClr val="FFFFFF">
                    <a:alpha val="75000"/>
                  </a:srgbClr>
                </a:solidFill>
              </a:rPr>
              <a:pPr/>
              <a:t>9/11/2023</a:t>
            </a:fld>
            <a:endParaRPr lang="el-GR">
              <a:solidFill>
                <a:srgbClr val="FFFFFF">
                  <a:alpha val="75000"/>
                </a:srgbClr>
              </a:solidFill>
            </a:endParaRPr>
          </a:p>
        </p:txBody>
      </p:sp>
      <p:sp>
        <p:nvSpPr>
          <p:cNvPr id="4" name="Footer Placeholder 3"/>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5" name="Slide Number Placeholder 4"/>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1591352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EBAFA-9720-4E78-B8CF-612BA2D0E694}" type="datetime1">
              <a:rPr lang="el-GR" smtClean="0">
                <a:solidFill>
                  <a:srgbClr val="FFFFFF">
                    <a:alpha val="75000"/>
                  </a:srgbClr>
                </a:solidFill>
              </a:rPr>
              <a:pPr/>
              <a:t>9/11/2023</a:t>
            </a:fld>
            <a:endParaRPr lang="el-GR">
              <a:solidFill>
                <a:srgbClr val="FFFFFF">
                  <a:alpha val="75000"/>
                </a:srgbClr>
              </a:solidFill>
            </a:endParaRPr>
          </a:p>
        </p:txBody>
      </p:sp>
      <p:sp>
        <p:nvSpPr>
          <p:cNvPr id="3" name="Footer Placeholder 2"/>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4" name="Slide Number Placeholder 3"/>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298037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AF22AF-CF8D-4BDB-B07C-28CFE821A527}" type="datetime1">
              <a:rPr lang="el-GR" smtClean="0">
                <a:solidFill>
                  <a:srgbClr val="FFFFFF">
                    <a:alpha val="75000"/>
                  </a:srgbClr>
                </a:solidFill>
              </a:rPr>
              <a:pPr/>
              <a:t>9/11/2023</a:t>
            </a:fld>
            <a:endParaRPr lang="el-GR">
              <a:solidFill>
                <a:srgbClr val="FFFFFF">
                  <a:alpha val="75000"/>
                </a:srgbClr>
              </a:solidFill>
            </a:endParaRPr>
          </a:p>
        </p:txBody>
      </p:sp>
      <p:sp>
        <p:nvSpPr>
          <p:cNvPr id="6" name="Footer Placeholder 5"/>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7" name="Slide Number Placeholder 6"/>
          <p:cNvSpPr>
            <a:spLocks noGrp="1"/>
          </p:cNvSpPr>
          <p:nvPr>
            <p:ph type="sldNum" sz="quarter" idx="12"/>
          </p:nvPr>
        </p:nvSpPr>
        <p:spPr/>
        <p:txBody>
          <a:bodyPr/>
          <a:lstStyle/>
          <a:p>
            <a:fld id="{F9D9BFEA-A0A6-470B-9C1A-C222B6B00C5D}" type="slidenum">
              <a:rPr lang="el-GR" smtClean="0"/>
              <a:pPr/>
              <a:t>‹#›</a:t>
            </a:fld>
            <a:endParaRPr lang="el-GR"/>
          </a:p>
        </p:txBody>
      </p:sp>
    </p:spTree>
    <p:extLst>
      <p:ext uri="{BB962C8B-B14F-4D97-AF65-F5344CB8AC3E}">
        <p14:creationId xmlns:p14="http://schemas.microsoft.com/office/powerpoint/2010/main" val="364256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13D311-2730-4DCE-AD3B-52277046672D}" type="datetime1">
              <a:rPr lang="el-GR" smtClean="0">
                <a:solidFill>
                  <a:srgbClr val="FFFFFF">
                    <a:alpha val="75000"/>
                  </a:srgbClr>
                </a:solidFill>
              </a:rPr>
              <a:pPr/>
              <a:t>9/11/2023</a:t>
            </a:fld>
            <a:endParaRPr lang="el-GR">
              <a:solidFill>
                <a:srgbClr val="FFFFFF">
                  <a:alpha val="75000"/>
                </a:srgbClr>
              </a:solidFill>
            </a:endParaRPr>
          </a:p>
        </p:txBody>
      </p:sp>
      <p:sp>
        <p:nvSpPr>
          <p:cNvPr id="6" name="Footer Placeholder 5"/>
          <p:cNvSpPr>
            <a:spLocks noGrp="1"/>
          </p:cNvSpPr>
          <p:nvPr>
            <p:ph type="ftr" sz="quarter" idx="11"/>
          </p:nvPr>
        </p:nvSpPr>
        <p:spPr/>
        <p:txBody>
          <a:bodyPr/>
          <a:lstStyle/>
          <a:p>
            <a:r>
              <a:rPr lang="el-GR">
                <a:solidFill>
                  <a:srgbClr val="FFFFFF">
                    <a:alpha val="75000"/>
                  </a:srgbClr>
                </a:solidFill>
              </a:rPr>
              <a:t>Άννα Καρακατσούλη - Τ.Θ.Σ. / Μάθημα 1ο</a:t>
            </a:r>
            <a:endParaRPr lang="el-GR" dirty="0">
              <a:solidFill>
                <a:srgbClr val="FFFFFF">
                  <a:alpha val="75000"/>
                </a:srgbClr>
              </a:solidFill>
            </a:endParaRPr>
          </a:p>
        </p:txBody>
      </p:sp>
      <p:sp>
        <p:nvSpPr>
          <p:cNvPr id="7" name="Slide Number Placeholder 6"/>
          <p:cNvSpPr>
            <a:spLocks noGrp="1"/>
          </p:cNvSpPr>
          <p:nvPr>
            <p:ph type="sldNum" sz="quarter" idx="12"/>
          </p:nvPr>
        </p:nvSpPr>
        <p:spPr/>
        <p:txBody>
          <a:bodyPr/>
          <a:lstStyle/>
          <a:p>
            <a:fld id="{F9D9BFEA-A0A6-470B-9C1A-C222B6B00C5D}" type="slidenum">
              <a:rPr lang="el-GR" smtClean="0">
                <a:solidFill>
                  <a:srgbClr val="FFFFFF">
                    <a:alpha val="20000"/>
                  </a:srgbClr>
                </a:solidFill>
              </a:rPr>
              <a:pPr/>
              <a:t>‹#›</a:t>
            </a:fld>
            <a:endParaRPr lang="el-GR">
              <a:solidFill>
                <a:srgbClr val="FFFFFF">
                  <a:alpha val="20000"/>
                </a:srgbClr>
              </a:solidFill>
            </a:endParaRPr>
          </a:p>
        </p:txBody>
      </p:sp>
    </p:spTree>
    <p:extLst>
      <p:ext uri="{BB962C8B-B14F-4D97-AF65-F5344CB8AC3E}">
        <p14:creationId xmlns:p14="http://schemas.microsoft.com/office/powerpoint/2010/main" val="23236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55198D6-7D0B-419B-9E1E-FDF49FDD7591}" type="datetime1">
              <a:rPr lang="el-GR" smtClean="0"/>
              <a:pPr>
                <a:defRPr/>
              </a:pPr>
              <a:t>9/11/2023</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l-GR"/>
              <a:t>Άννα Καρακατσούλη - Τ.Θ.Σ. / Μάθημα 1ο</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661E94E-384D-431E-8554-89EE95739296}" type="slidenum">
              <a:rPr lang="el-GR" smtClean="0"/>
              <a:pPr>
                <a:defRPr/>
              </a:pPr>
              <a:t>‹#›</a:t>
            </a:fld>
            <a:endParaRPr lang="el-GR"/>
          </a:p>
        </p:txBody>
      </p:sp>
    </p:spTree>
    <p:extLst>
      <p:ext uri="{BB962C8B-B14F-4D97-AF65-F5344CB8AC3E}">
        <p14:creationId xmlns:p14="http://schemas.microsoft.com/office/powerpoint/2010/main" val="2395976069"/>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File:Union_of_the_Crowns_Royal_Badge.sv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hyperlink" Target="//upload.wikimedia.org/wikipedia/commons/2/24/Oliver_Cromwell_by_Samuel_Cooper.jpg" TargetMode="External"/><Relationship Id="rId5" Type="http://schemas.openxmlformats.org/officeDocument/2006/relationships/image" Target="../media/image7.jpeg"/><Relationship Id="rId4" Type="http://schemas.openxmlformats.org/officeDocument/2006/relationships/hyperlink" Target="http://en.wikipedia.org/wiki/File:New_Model_Army_-_Soldier's_catechism.j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microsoft.com/office/2007/relationships/hdphoto" Target="../media/hdphoto4.wdp"/><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hyperlink" Target="//upload.wikimedia.org/wikipedia/commons/1/10/Grand_Pensionary_Johan_de_Witt.jpg" TargetMode="External"/><Relationship Id="rId5" Type="http://schemas.openxmlformats.org/officeDocument/2006/relationships/image" Target="../media/image12.jpeg"/><Relationship Id="rId4" Type="http://schemas.openxmlformats.org/officeDocument/2006/relationships/hyperlink" Target="//upload.wikimedia.org/wikipedia/commons/c/cc/Semper_Augustus_Tulip_17th_century.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microsoft.com/office/2007/relationships/hdphoto" Target="../media/hdphoto5.wdp"/><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1roqjdKTNf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microsoft.com/office/2007/relationships/hdphoto" Target="../media/hdphoto7.wdp"/><Relationship Id="rId5" Type="http://schemas.openxmlformats.org/officeDocument/2006/relationships/image" Target="../media/image18.png"/><Relationship Id="rId4" Type="http://schemas.openxmlformats.org/officeDocument/2006/relationships/hyperlink" Target="//upload.wikimedia.org/wikipedia/commons/d/d9/Georges_de_La_Tour_029.jpg"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1496"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3140" y="4835010"/>
            <a:ext cx="1011769" cy="157276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p:nvPr/>
        </p:nvSpPr>
        <p:spPr>
          <a:xfrm>
            <a:off x="3541713" y="671513"/>
            <a:ext cx="5095875" cy="5511800"/>
          </a:xfrm>
          <a:prstGeom prst="rect">
            <a:avLst/>
          </a:prstGeom>
          <a:noFill/>
        </p:spPr>
        <p:txBody>
          <a:bodyPr wrap="square" rtlCol="0" anchor="t">
            <a:normAutofit/>
          </a:bodyPr>
          <a:lstStyle/>
          <a:p>
            <a:pPr marL="0" marR="0" lvl="0" indent="0" algn="l" defTabSz="457200" rtl="0" eaLnBrk="1" fontAlgn="auto" latinLnBrk="0" hangingPunct="1">
              <a:spcBef>
                <a:spcPts val="0"/>
              </a:spcBef>
              <a:spcAft>
                <a:spcPts val="600"/>
              </a:spcAft>
              <a:buClrTx/>
              <a:buSzTx/>
              <a:buFontTx/>
              <a:buNone/>
              <a:tabLst/>
              <a:defRPr/>
            </a:pPr>
            <a:r>
              <a:rPr kumimoji="0" lang="el-GR" sz="2800" b="0" i="0" u="none" strike="noStrike" kern="1200" cap="none" spc="0" normalizeH="0" baseline="0" noProof="0">
                <a:ln>
                  <a:noFill/>
                </a:ln>
                <a:solidFill>
                  <a:srgbClr val="29AF8C">
                    <a:lumMod val="50000"/>
                  </a:srgbClr>
                </a:solidFill>
                <a:effectLst/>
                <a:uLnTx/>
                <a:uFillTx/>
                <a:latin typeface="Calibri" panose="020F0502020204030204"/>
                <a:ea typeface="+mn-ea"/>
                <a:cs typeface="+mn-cs"/>
              </a:rPr>
              <a:t>Άννα Καρακατσούλη</a:t>
            </a:r>
          </a:p>
          <a:p>
            <a:pPr marL="0" marR="0" lvl="0" indent="0" algn="l" defTabSz="457200" rtl="0" eaLnBrk="1" fontAlgn="auto" latinLnBrk="0" hangingPunct="1">
              <a:spcBef>
                <a:spcPts val="0"/>
              </a:spcBef>
              <a:spcAft>
                <a:spcPts val="600"/>
              </a:spcAft>
              <a:buClrTx/>
              <a:buSzTx/>
              <a:buFontTx/>
              <a:buNone/>
              <a:tabLst/>
              <a:defRPr/>
            </a:pPr>
            <a:r>
              <a:rPr kumimoji="0" lang="el-GR" sz="2800" b="0" i="0" u="none" strike="noStrike" kern="1200" cap="none" spc="0" normalizeH="0" baseline="0" noProof="0">
                <a:ln>
                  <a:noFill/>
                </a:ln>
                <a:solidFill>
                  <a:srgbClr val="29AF8C">
                    <a:lumMod val="50000"/>
                  </a:srgbClr>
                </a:solidFill>
                <a:effectLst/>
                <a:uLnTx/>
                <a:uFillTx/>
                <a:latin typeface="Calibri" panose="020F0502020204030204"/>
                <a:ea typeface="+mn-ea"/>
                <a:cs typeface="+mn-cs"/>
              </a:rPr>
              <a:t>Μάθημα 6ο</a:t>
            </a:r>
          </a:p>
        </p:txBody>
      </p:sp>
      <p:sp>
        <p:nvSpPr>
          <p:cNvPr id="2" name="Title 1"/>
          <p:cNvSpPr>
            <a:spLocks noGrp="1"/>
          </p:cNvSpPr>
          <p:nvPr>
            <p:ph type="ctrTitle"/>
          </p:nvPr>
        </p:nvSpPr>
        <p:spPr>
          <a:xfrm>
            <a:off x="548640" y="1115568"/>
            <a:ext cx="2523744" cy="2843784"/>
          </a:xfrm>
        </p:spPr>
        <p:txBody>
          <a:bodyPr anchor="ctr">
            <a:normAutofit/>
          </a:bodyPr>
          <a:lstStyle/>
          <a:p>
            <a:pPr algn="l"/>
            <a:r>
              <a:rPr lang="el-GR" sz="3700" b="1">
                <a:solidFill>
                  <a:srgbClr val="FFFFFF"/>
                </a:solidFill>
              </a:rPr>
              <a:t>Ιστορία και Πολιτισμός της </a:t>
            </a:r>
            <a:br>
              <a:rPr lang="el-GR" sz="3700" b="1">
                <a:solidFill>
                  <a:srgbClr val="FFFFFF"/>
                </a:solidFill>
              </a:rPr>
            </a:br>
            <a:r>
              <a:rPr lang="el-GR" sz="3700" b="1">
                <a:solidFill>
                  <a:srgbClr val="FFFFFF"/>
                </a:solidFill>
              </a:rPr>
              <a:t>Νεώτερης Ευρώπης</a:t>
            </a:r>
          </a:p>
        </p:txBody>
      </p:sp>
      <p:sp>
        <p:nvSpPr>
          <p:cNvPr id="3" name="Υπότιτλος 2">
            <a:extLst>
              <a:ext uri="{FF2B5EF4-FFF2-40B4-BE49-F238E27FC236}">
                <a16:creationId xmlns:a16="http://schemas.microsoft.com/office/drawing/2014/main" id="{EA237860-2371-4387-83BD-3C5DFDE00309}"/>
              </a:ext>
            </a:extLst>
          </p:cNvPr>
          <p:cNvSpPr>
            <a:spLocks noGrp="1"/>
          </p:cNvSpPr>
          <p:nvPr>
            <p:ph type="subTitle" idx="1"/>
          </p:nvPr>
        </p:nvSpPr>
        <p:spPr>
          <a:xfrm>
            <a:off x="548640" y="5120640"/>
            <a:ext cx="1371600" cy="1024128"/>
          </a:xfrm>
        </p:spPr>
        <p:txBody>
          <a:bodyPr anchor="ctr">
            <a:normAutofit/>
          </a:bodyPr>
          <a:lstStyle/>
          <a:p>
            <a:pPr algn="l"/>
            <a:r>
              <a:rPr lang="el-GR" sz="1700" b="1">
                <a:solidFill>
                  <a:srgbClr val="FFFFFF"/>
                </a:solidFill>
              </a:rPr>
              <a:t>1492-1789</a:t>
            </a:r>
            <a:endParaRPr lang="el-GR" sz="1700">
              <a:solidFill>
                <a:srgbClr val="FFFFFF"/>
              </a:solidFill>
            </a:endParaRPr>
          </a:p>
        </p:txBody>
      </p:sp>
      <p:sp>
        <p:nvSpPr>
          <p:cNvPr id="5" name="Slide Number Placeholder 4"/>
          <p:cNvSpPr>
            <a:spLocks noGrp="1"/>
          </p:cNvSpPr>
          <p:nvPr>
            <p:ph type="sldNum" sz="quarter" idx="12"/>
          </p:nvPr>
        </p:nvSpPr>
        <p:spPr>
          <a:xfrm>
            <a:off x="2372868" y="5120640"/>
            <a:ext cx="795528" cy="1024128"/>
          </a:xfrm>
        </p:spPr>
        <p:txBody>
          <a:bodyPr>
            <a:normAutofit/>
          </a:bodyPr>
          <a:lstStyle/>
          <a:p>
            <a:pPr marL="0" marR="0" lvl="0" indent="0" algn="ctr" defTabSz="914400" rtl="0" eaLnBrk="1" fontAlgn="auto" latinLnBrk="0" hangingPunct="1">
              <a:spcBef>
                <a:spcPts val="0"/>
              </a:spcBef>
              <a:spcAft>
                <a:spcPts val="600"/>
              </a:spcAft>
              <a:buClrTx/>
              <a:buSzTx/>
              <a:buFontTx/>
              <a:buNone/>
              <a:tabLst/>
              <a:defRPr/>
            </a:pPr>
            <a:fld id="{F9D9BFEA-A0A6-470B-9C1A-C222B6B00C5D}" type="slidenum">
              <a:rPr kumimoji="0" lang="el-GR" sz="38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spcBef>
                  <a:spcPts val="0"/>
                </a:spcBef>
                <a:spcAft>
                  <a:spcPts val="600"/>
                </a:spcAft>
                <a:buClrTx/>
                <a:buSzTx/>
                <a:buFontTx/>
                <a:buNone/>
                <a:tabLst/>
                <a:defRPr/>
              </a:pPr>
              <a:t>1</a:t>
            </a:fld>
            <a:endParaRPr kumimoji="0" lang="el-GR" sz="3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17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9"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itle 2"/>
          <p:cNvSpPr>
            <a:spLocks noGrp="1"/>
          </p:cNvSpPr>
          <p:nvPr>
            <p:ph type="title"/>
          </p:nvPr>
        </p:nvSpPr>
        <p:spPr>
          <a:xfrm>
            <a:off x="575467" y="1166932"/>
            <a:ext cx="2686555" cy="4279709"/>
          </a:xfrm>
        </p:spPr>
        <p:txBody>
          <a:bodyPr anchor="ctr">
            <a:normAutofit/>
          </a:bodyPr>
          <a:lstStyle/>
          <a:p>
            <a:r>
              <a:rPr lang="en-US" sz="4200" i="1">
                <a:solidFill>
                  <a:schemeClr val="bg1"/>
                </a:solidFill>
              </a:rPr>
              <a:t>Jack A. Goldstone</a:t>
            </a:r>
          </a:p>
        </p:txBody>
      </p:sp>
      <p:sp>
        <p:nvSpPr>
          <p:cNvPr id="4" name="Content Placeholder 3"/>
          <p:cNvSpPr>
            <a:spLocks noGrp="1"/>
          </p:cNvSpPr>
          <p:nvPr>
            <p:ph idx="1"/>
          </p:nvPr>
        </p:nvSpPr>
        <p:spPr>
          <a:xfrm>
            <a:off x="4180398" y="1166933"/>
            <a:ext cx="4287741" cy="4422307"/>
          </a:xfrm>
        </p:spPr>
        <p:txBody>
          <a:bodyPr anchor="ctr">
            <a:noAutofit/>
          </a:bodyPr>
          <a:lstStyle/>
          <a:p>
            <a:r>
              <a:rPr lang="el-GR" sz="1600" dirty="0"/>
              <a:t>Παρακμή κεντρικής κυβέρνησης &amp; δυσαρέσκεια ελίτ = επιτυχία λαϊκών εξεγέρσεων</a:t>
            </a:r>
            <a:r>
              <a:rPr lang="en-US" sz="1600" dirty="0"/>
              <a:t> </a:t>
            </a:r>
            <a:r>
              <a:rPr lang="el-GR" sz="1600" dirty="0"/>
              <a:t>σε Κίνα και </a:t>
            </a:r>
            <a:r>
              <a:rPr lang="el-GR" sz="1600" dirty="0" err="1"/>
              <a:t>Οθωμ</a:t>
            </a:r>
            <a:r>
              <a:rPr lang="el-GR" sz="1600" dirty="0"/>
              <a:t>. Αυτοκρατορία</a:t>
            </a:r>
          </a:p>
          <a:p>
            <a:pPr lvl="1"/>
            <a:r>
              <a:rPr lang="el-GR" sz="1600" dirty="0"/>
              <a:t>Απλήρωτοι μισθοφόροι, δυσαρεστημένες επαρχιακές ελίτ, χωρικοί </a:t>
            </a:r>
            <a:endParaRPr lang="en-US" sz="1600" dirty="0"/>
          </a:p>
          <a:p>
            <a:r>
              <a:rPr lang="el-GR" sz="1600" dirty="0"/>
              <a:t>Άνοδος θρησκευτικής ετεροδοξίας</a:t>
            </a:r>
          </a:p>
          <a:p>
            <a:pPr lvl="1"/>
            <a:r>
              <a:rPr lang="el-GR" sz="1600" dirty="0"/>
              <a:t>Αγγλία: Πουριτανοί, </a:t>
            </a:r>
            <a:r>
              <a:rPr lang="en-US" sz="1600" dirty="0"/>
              <a:t>Dissenters</a:t>
            </a:r>
            <a:endParaRPr lang="el-GR" sz="1600" dirty="0"/>
          </a:p>
          <a:p>
            <a:pPr marL="171450" lvl="1">
              <a:spcBef>
                <a:spcPts val="750"/>
              </a:spcBef>
            </a:pPr>
            <a:r>
              <a:rPr lang="el-GR" sz="1600" dirty="0"/>
              <a:t>Ταχεία αύξηση του πληθυσμού σε συνθήκες σχετικά σταθερής αγροτικής παραγωγικότητας</a:t>
            </a:r>
          </a:p>
          <a:p>
            <a:pPr marL="171450" lvl="1">
              <a:spcBef>
                <a:spcPts val="750"/>
              </a:spcBef>
            </a:pPr>
            <a:r>
              <a:rPr lang="el-GR" sz="1600" dirty="0"/>
              <a:t>Πληθωρισμός, ένταση ανταγωνισμού, πτώση βιοτικού επιπέδου μαζών</a:t>
            </a:r>
            <a:endParaRPr lang="en-US" sz="1600" dirty="0"/>
          </a:p>
          <a:p>
            <a:r>
              <a:rPr lang="el-GR" sz="1600" dirty="0"/>
              <a:t>Υπονόμευση κρατικής οικονομίας, διχόνοιες μεταξύ των ελίτ, υιοθέτηση αιρετικών δογμάτων</a:t>
            </a:r>
          </a:p>
        </p:txBody>
      </p:sp>
      <p:sp>
        <p:nvSpPr>
          <p:cNvPr id="2" name="Slide Number Placeholder 1"/>
          <p:cNvSpPr>
            <a:spLocks noGrp="1"/>
          </p:cNvSpPr>
          <p:nvPr>
            <p:ph type="sldNum" sz="quarter" idx="12"/>
          </p:nvPr>
        </p:nvSpPr>
        <p:spPr>
          <a:xfrm>
            <a:off x="8359902" y="6035040"/>
            <a:ext cx="411480" cy="548640"/>
          </a:xfrm>
          <a:prstGeom prst="ellipse">
            <a:avLst/>
          </a:prstGeom>
          <a:solidFill>
            <a:schemeClr val="tx1">
              <a:alpha val="80000"/>
            </a:schemeClr>
          </a:solidFill>
        </p:spPr>
        <p:txBody>
          <a:bodyPr>
            <a:normAutofit fontScale="92500" lnSpcReduction="20000"/>
          </a:bodyPr>
          <a:lstStyle/>
          <a:p>
            <a:pPr algn="ctr">
              <a:spcAft>
                <a:spcPts val="600"/>
              </a:spcAft>
            </a:pPr>
            <a:fld id="{F9D9BFEA-A0A6-470B-9C1A-C222B6B00C5D}" type="slidenum">
              <a:rPr lang="el-GR">
                <a:solidFill>
                  <a:schemeClr val="bg1"/>
                </a:solidFill>
              </a:rPr>
              <a:pPr algn="ctr">
                <a:spcAft>
                  <a:spcPts val="600"/>
                </a:spcAft>
              </a:pPr>
              <a:t>10</a:t>
            </a:fld>
            <a:endParaRPr lang="el-GR">
              <a:solidFill>
                <a:schemeClr val="bg1"/>
              </a:solidFill>
            </a:endParaRPr>
          </a:p>
        </p:txBody>
      </p:sp>
    </p:spTree>
    <p:extLst>
      <p:ext uri="{BB962C8B-B14F-4D97-AF65-F5344CB8AC3E}">
        <p14:creationId xmlns:p14="http://schemas.microsoft.com/office/powerpoint/2010/main" val="333934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l-GR" sz="3500">
                <a:solidFill>
                  <a:srgbClr val="FFFFFF"/>
                </a:solidFill>
              </a:rPr>
              <a:t>Η «γενική κρίση στα μέσα του 17</a:t>
            </a:r>
            <a:r>
              <a:rPr lang="el-GR" sz="3500" baseline="30000">
                <a:solidFill>
                  <a:srgbClr val="FFFFFF"/>
                </a:solidFill>
              </a:rPr>
              <a:t>ου</a:t>
            </a:r>
            <a:r>
              <a:rPr lang="el-GR" sz="3500">
                <a:solidFill>
                  <a:srgbClr val="FFFFFF"/>
                </a:solidFill>
              </a:rPr>
              <a:t> αι.»</a:t>
            </a:r>
            <a:endParaRPr lang="en-US" sz="3500">
              <a:solidFill>
                <a:srgbClr val="FFFFFF"/>
              </a:solidFill>
            </a:endParaRP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l-GR" sz="1700"/>
              <a:t>17</a:t>
            </a:r>
            <a:r>
              <a:rPr lang="el-GR" sz="1700" baseline="30000"/>
              <a:t>ος</a:t>
            </a:r>
            <a:r>
              <a:rPr lang="el-GR" sz="1700"/>
              <a:t> αι. = αναστροφή οικονομικής συγκυρίας</a:t>
            </a:r>
          </a:p>
          <a:p>
            <a:r>
              <a:rPr lang="el-GR" sz="1700"/>
              <a:t>Νέοι φόροι, νέα αξιώματα, νέες οικονομικές απαιτήσεις</a:t>
            </a:r>
          </a:p>
          <a:p>
            <a:r>
              <a:rPr lang="el-GR" sz="1700"/>
              <a:t>Άρνηση κοινωνίας να συνεχίζει να συντηρεί την πολυδάπανη χλιδή της Αυλής και τη διαφθορά της γραφειοκρατίας</a:t>
            </a:r>
          </a:p>
          <a:p>
            <a:r>
              <a:rPr lang="el-GR" sz="1700"/>
              <a:t>Πόλεμος κατά υπερβολών Αναγέννησης, Πουριτανισμός</a:t>
            </a:r>
          </a:p>
          <a:p>
            <a:r>
              <a:rPr lang="el-GR" sz="1700"/>
              <a:t>Ένταση μεταξύ Αυλής και κοινωνίας, απαίτηση αποκέντρωσης, αυτονομίας και περιορισμού φορολογίας και άχρηστων αξιωμάτων</a:t>
            </a:r>
          </a:p>
          <a:p>
            <a:r>
              <a:rPr lang="el-GR" sz="1700"/>
              <a:t>Δεκαετίες 1620 &amp; 1630, «επαναστατική κατάσταση» [</a:t>
            </a:r>
            <a:r>
              <a:rPr lang="en-US" sz="1700"/>
              <a:t>Charles Tilly</a:t>
            </a:r>
            <a:r>
              <a:rPr lang="el-GR" sz="1700"/>
              <a:t> = εκδήλωση συλλογικής δράσης κατά κέντρων εξουσίας]</a:t>
            </a:r>
          </a:p>
          <a:p>
            <a:r>
              <a:rPr lang="el-GR" sz="1700"/>
              <a:t>Ανάγκη διοικητικής και οικονομικής μεταρρύθμισης</a:t>
            </a:r>
          </a:p>
          <a:p>
            <a:pPr lvl="1"/>
            <a:endParaRPr lang="en-US" sz="1700"/>
          </a:p>
        </p:txBody>
      </p:sp>
      <p:sp>
        <p:nvSpPr>
          <p:cNvPr id="4" name="Slide Number Placeholder 3"/>
          <p:cNvSpPr>
            <a:spLocks noGrp="1"/>
          </p:cNvSpPr>
          <p:nvPr>
            <p:ph type="sldNum" sz="quarter" idx="12"/>
          </p:nvPr>
        </p:nvSpPr>
        <p:spPr>
          <a:xfrm>
            <a:off x="8778240" y="6455664"/>
            <a:ext cx="336042" cy="365125"/>
          </a:xfrm>
        </p:spPr>
        <p:txBody>
          <a:bodyPr>
            <a:normAutofit/>
          </a:bodyPr>
          <a:lstStyle/>
          <a:p>
            <a:pPr>
              <a:spcAft>
                <a:spcPts val="600"/>
              </a:spcAft>
              <a:defRPr/>
            </a:pPr>
            <a:fld id="{85D9EB69-2F0A-417E-BFEF-377E820DEEE2}" type="slidenum">
              <a:rPr lang="el-GR" sz="1000">
                <a:solidFill>
                  <a:schemeClr val="tx1">
                    <a:lumMod val="50000"/>
                    <a:lumOff val="50000"/>
                  </a:schemeClr>
                </a:solidFill>
              </a:rPr>
              <a:pPr>
                <a:spcAft>
                  <a:spcPts val="600"/>
                </a:spcAft>
                <a:defRPr/>
              </a:pPr>
              <a:t>11</a:t>
            </a:fld>
            <a:endParaRPr lang="el-GR" sz="1000">
              <a:solidFill>
                <a:schemeClr val="tx1">
                  <a:lumMod val="50000"/>
                  <a:lumOff val="50000"/>
                </a:schemeClr>
              </a:solidFill>
            </a:endParaRPr>
          </a:p>
        </p:txBody>
      </p:sp>
    </p:spTree>
    <p:extLst>
      <p:ext uri="{BB962C8B-B14F-4D97-AF65-F5344CB8AC3E}">
        <p14:creationId xmlns:p14="http://schemas.microsoft.com/office/powerpoint/2010/main" val="926026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l-GR"/>
              <a:t>Η «κρίση στα μέσα του 17</a:t>
            </a:r>
            <a:r>
              <a:rPr lang="el-GR" baseline="30000"/>
              <a:t>ου</a:t>
            </a:r>
            <a:r>
              <a:rPr lang="el-GR"/>
              <a:t> αι.»</a:t>
            </a:r>
            <a:endParaRPr lang="en-US" dirty="0"/>
          </a:p>
        </p:txBody>
      </p:sp>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defRPr/>
            </a:pPr>
            <a:fld id="{85D9EB69-2F0A-417E-BFEF-377E820DEEE2}" type="slidenum">
              <a:rPr lang="el-GR" smtClean="0"/>
              <a:pPr>
                <a:spcAft>
                  <a:spcPts val="600"/>
                </a:spcAft>
                <a:defRPr/>
              </a:pPr>
              <a:t>12</a:t>
            </a:fld>
            <a:endParaRPr lang="el-GR"/>
          </a:p>
        </p:txBody>
      </p:sp>
      <p:graphicFrame>
        <p:nvGraphicFramePr>
          <p:cNvPr id="22" name="Content Placeholder 2">
            <a:extLst>
              <a:ext uri="{FF2B5EF4-FFF2-40B4-BE49-F238E27FC236}">
                <a16:creationId xmlns:a16="http://schemas.microsoft.com/office/drawing/2014/main" id="{6F92300C-D7CA-4514-9E83-2560BCB3B95A}"/>
              </a:ext>
            </a:extLst>
          </p:cNvPr>
          <p:cNvGraphicFramePr>
            <a:graphicFrameLocks noGrp="1"/>
          </p:cNvGraphicFramePr>
          <p:nvPr>
            <p:ph idx="1"/>
            <p:extLst>
              <p:ext uri="{D42A27DB-BD31-4B8C-83A1-F6EECF244321}">
                <p14:modId xmlns:p14="http://schemas.microsoft.com/office/powerpoint/2010/main" val="82780273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1697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lumMod val="1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107C9EE-6611-43C4-AF04-6D48041FBDBD}" type="slidenum">
              <a:rPr lang="el-GR" smtClean="0"/>
              <a:pPr>
                <a:defRPr/>
              </a:pPr>
              <a:t>13</a:t>
            </a:fld>
            <a:endParaRPr lang="el-G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14000" contrast="27000"/>
                    </a14:imgEffect>
                  </a14:imgLayer>
                </a14:imgProps>
              </a:ext>
              <a:ext uri="{28A0092B-C50C-407E-A947-70E740481C1C}">
                <a14:useLocalDpi xmlns:a14="http://schemas.microsoft.com/office/drawing/2010/main" val="0"/>
              </a:ext>
            </a:extLst>
          </a:blip>
          <a:stretch>
            <a:fillRect/>
          </a:stretch>
        </p:blipFill>
        <p:spPr>
          <a:xfrm>
            <a:off x="251520" y="72891"/>
            <a:ext cx="8568952" cy="6753071"/>
          </a:xfrm>
          <a:prstGeom prst="rect">
            <a:avLst/>
          </a:prstGeom>
        </p:spPr>
      </p:pic>
      <p:sp>
        <p:nvSpPr>
          <p:cNvPr id="4" name="TextBox 3"/>
          <p:cNvSpPr txBox="1"/>
          <p:nvPr/>
        </p:nvSpPr>
        <p:spPr>
          <a:xfrm>
            <a:off x="251520" y="11470"/>
            <a:ext cx="1152128" cy="523220"/>
          </a:xfrm>
          <a:prstGeom prst="rect">
            <a:avLst/>
          </a:prstGeom>
          <a:noFill/>
        </p:spPr>
        <p:txBody>
          <a:bodyPr wrap="square" rtlCol="0">
            <a:spAutoFit/>
          </a:bodyPr>
          <a:lstStyle/>
          <a:p>
            <a:r>
              <a:rPr lang="en-US" sz="2800" dirty="0">
                <a:solidFill>
                  <a:schemeClr val="accent1">
                    <a:lumMod val="50000"/>
                  </a:schemeClr>
                </a:solidFill>
              </a:rPr>
              <a:t>1600</a:t>
            </a:r>
          </a:p>
        </p:txBody>
      </p:sp>
    </p:spTree>
    <p:extLst>
      <p:ext uri="{BB962C8B-B14F-4D97-AF65-F5344CB8AC3E}">
        <p14:creationId xmlns:p14="http://schemas.microsoft.com/office/powerpoint/2010/main" val="34784684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a:xfrm>
            <a:off x="630936" y="426720"/>
            <a:ext cx="7879842" cy="1919141"/>
          </a:xfrm>
        </p:spPr>
        <p:txBody>
          <a:bodyPr anchor="b">
            <a:normAutofit/>
          </a:bodyPr>
          <a:lstStyle/>
          <a:p>
            <a:r>
              <a:rPr lang="el-GR" sz="5200"/>
              <a:t>ΑΓΓΛΙΑ</a:t>
            </a:r>
          </a:p>
        </p:txBody>
      </p:sp>
      <p:sp>
        <p:nvSpPr>
          <p:cNvPr id="73" name="Rectangle 7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p:cNvSpPr>
            <a:spLocks noGrp="1"/>
          </p:cNvSpPr>
          <p:nvPr>
            <p:ph idx="1"/>
          </p:nvPr>
        </p:nvSpPr>
        <p:spPr>
          <a:xfrm>
            <a:off x="630936" y="3337269"/>
            <a:ext cx="7882128" cy="2905686"/>
          </a:xfrm>
        </p:spPr>
        <p:txBody>
          <a:bodyPr>
            <a:normAutofit/>
          </a:bodyPr>
          <a:lstStyle/>
          <a:p>
            <a:pPr>
              <a:defRPr/>
            </a:pPr>
            <a:r>
              <a:rPr lang="el-GR" sz="1600"/>
              <a:t>Κοινοβουλευτικό σύστημα με δύο σώματα:</a:t>
            </a:r>
          </a:p>
          <a:p>
            <a:pPr marL="746125" lvl="1" indent="-342900" fontAlgn="auto">
              <a:spcAft>
                <a:spcPts val="0"/>
              </a:spcAft>
              <a:defRPr/>
            </a:pPr>
            <a:r>
              <a:rPr lang="el-GR" sz="1600"/>
              <a:t>Βουλή των Λόρδων  (</a:t>
            </a:r>
            <a:r>
              <a:rPr lang="en-US" sz="1600" i="1"/>
              <a:t>House of Lords</a:t>
            </a:r>
            <a:r>
              <a:rPr lang="el-GR" sz="1600"/>
              <a:t>: ορίζονται από βασιλιά, χωρίς αριθμητικό περιορισμό)</a:t>
            </a:r>
          </a:p>
          <a:p>
            <a:pPr marL="746125" lvl="1" indent="-342900" fontAlgn="auto">
              <a:spcAft>
                <a:spcPts val="0"/>
              </a:spcAft>
              <a:defRPr/>
            </a:pPr>
            <a:r>
              <a:rPr lang="el-GR" sz="1600"/>
              <a:t>Βουλή των Κοινοτήτων (</a:t>
            </a:r>
            <a:r>
              <a:rPr lang="en-US" sz="1600" i="1"/>
              <a:t>House of Commons</a:t>
            </a:r>
            <a:r>
              <a:rPr lang="el-GR" sz="1600"/>
              <a:t>: εκλέγονται από κατόχους ακίνητης περιουσίας που πληρώνουν ορισμένο φόρο)</a:t>
            </a:r>
          </a:p>
          <a:p>
            <a:pPr>
              <a:defRPr/>
            </a:pPr>
            <a:r>
              <a:rPr lang="el-GR" sz="1600"/>
              <a:t>Χωρίς ορισμένη περιοδικότητα συνεδριάσεων</a:t>
            </a:r>
          </a:p>
          <a:p>
            <a:pPr>
              <a:defRPr/>
            </a:pPr>
            <a:r>
              <a:rPr lang="el-GR" sz="1600"/>
              <a:t>Απαραίτητη η έγκριση Κοινοβουλίου για θέματα φορολογίας και επιστράτευσης</a:t>
            </a:r>
          </a:p>
          <a:p>
            <a:pPr>
              <a:defRPr/>
            </a:pPr>
            <a:r>
              <a:rPr lang="el-GR" sz="1600"/>
              <a:t>Κατανομή εδρών προς όφελος ευγενών υπαίθρου (</a:t>
            </a:r>
            <a:r>
              <a:rPr lang="en-US" sz="1600" i="1"/>
              <a:t>gentry</a:t>
            </a:r>
            <a:r>
              <a:rPr lang="en-US" sz="1600"/>
              <a:t>) </a:t>
            </a:r>
            <a:r>
              <a:rPr lang="el-GR" sz="1600"/>
              <a:t>χωρίς να λαμβάνεται υπ’</a:t>
            </a:r>
            <a:r>
              <a:rPr lang="en-US" sz="1600"/>
              <a:t> </a:t>
            </a:r>
            <a:r>
              <a:rPr lang="el-GR" sz="1600"/>
              <a:t>όψιν η ανάπτυξη των πόλεων</a:t>
            </a:r>
          </a:p>
        </p:txBody>
      </p:sp>
      <p:sp>
        <p:nvSpPr>
          <p:cNvPr id="3" name="Slide Number Placeholder 2"/>
          <p:cNvSpPr>
            <a:spLocks noGrp="1"/>
          </p:cNvSpPr>
          <p:nvPr>
            <p:ph type="sldNum" sz="quarter" idx="12"/>
          </p:nvPr>
        </p:nvSpPr>
        <p:spPr>
          <a:xfrm>
            <a:off x="6654940" y="6356350"/>
            <a:ext cx="1858124" cy="365125"/>
          </a:xfrm>
        </p:spPr>
        <p:txBody>
          <a:bodyPr>
            <a:normAutofit/>
          </a:bodyPr>
          <a:lstStyle/>
          <a:p>
            <a:pPr>
              <a:spcAft>
                <a:spcPts val="600"/>
              </a:spcAft>
              <a:defRPr/>
            </a:pPr>
            <a:fld id="{76E889ED-0AAD-4669-B834-0415F39DA1AE}" type="slidenum">
              <a:rPr lang="el-GR">
                <a:solidFill>
                  <a:schemeClr val="tx1">
                    <a:lumMod val="50000"/>
                    <a:lumOff val="50000"/>
                  </a:schemeClr>
                </a:solidFill>
              </a:rPr>
              <a:pPr>
                <a:spcAft>
                  <a:spcPts val="600"/>
                </a:spcAft>
                <a:defRPr/>
              </a:pPr>
              <a:t>14</a:t>
            </a:fld>
            <a:endParaRPr lang="el-GR">
              <a:solidFill>
                <a:schemeClr val="tx1">
                  <a:lumMod val="50000"/>
                  <a:lumOff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290" name="Title 1"/>
          <p:cNvSpPr>
            <a:spLocks noGrp="1"/>
          </p:cNvSpPr>
          <p:nvPr>
            <p:ph type="title"/>
          </p:nvPr>
        </p:nvSpPr>
        <p:spPr>
          <a:xfrm>
            <a:off x="582930" y="731519"/>
            <a:ext cx="2133893" cy="3237579"/>
          </a:xfrm>
        </p:spPr>
        <p:txBody>
          <a:bodyPr>
            <a:normAutofit/>
          </a:bodyPr>
          <a:lstStyle/>
          <a:p>
            <a:r>
              <a:rPr lang="el-GR" sz="3300">
                <a:solidFill>
                  <a:srgbClr val="FFFFFF"/>
                </a:solidFill>
              </a:rPr>
              <a:t>ΑΓΓΛΙΑ (2)</a:t>
            </a:r>
          </a:p>
        </p:txBody>
      </p:sp>
      <p:sp>
        <p:nvSpPr>
          <p:cNvPr id="137" name="Rectangle 13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Slide Number Placeholder 2"/>
          <p:cNvSpPr>
            <a:spLocks noGrp="1"/>
          </p:cNvSpPr>
          <p:nvPr>
            <p:ph type="sldNum" sz="quarter" idx="12"/>
          </p:nvPr>
        </p:nvSpPr>
        <p:spPr>
          <a:xfrm>
            <a:off x="887619" y="4756646"/>
            <a:ext cx="1485052" cy="1304059"/>
          </a:xfrm>
        </p:spPr>
        <p:txBody>
          <a:bodyPr>
            <a:normAutofit/>
          </a:bodyPr>
          <a:lstStyle/>
          <a:p>
            <a:pPr algn="ctr">
              <a:spcAft>
                <a:spcPts val="600"/>
              </a:spcAft>
              <a:defRPr/>
            </a:pPr>
            <a:fld id="{586F63AA-02DC-445E-8927-84A1CD115AE8}" type="slidenum">
              <a:rPr lang="el-GR" sz="3800">
                <a:solidFill>
                  <a:srgbClr val="FFFFFF"/>
                </a:solidFill>
              </a:rPr>
              <a:pPr algn="ctr">
                <a:spcAft>
                  <a:spcPts val="600"/>
                </a:spcAft>
                <a:defRPr/>
              </a:pPr>
              <a:t>15</a:t>
            </a:fld>
            <a:endParaRPr lang="el-GR" sz="3800">
              <a:solidFill>
                <a:srgbClr val="FFFFFF"/>
              </a:solidFill>
            </a:endParaRPr>
          </a:p>
        </p:txBody>
      </p:sp>
      <p:sp>
        <p:nvSpPr>
          <p:cNvPr id="139" name="Rectangle 13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3284781" y="686862"/>
            <a:ext cx="5278194" cy="5475129"/>
          </a:xfrm>
        </p:spPr>
        <p:txBody>
          <a:bodyPr anchor="ctr">
            <a:normAutofit/>
          </a:bodyPr>
          <a:lstStyle/>
          <a:p>
            <a:pPr>
              <a:defRPr/>
            </a:pPr>
            <a:r>
              <a:rPr lang="el-GR" sz="2100" dirty="0"/>
              <a:t>1536, ένωση με Ουαλία</a:t>
            </a:r>
            <a:endParaRPr lang="en-US" sz="2100" dirty="0"/>
          </a:p>
          <a:p>
            <a:pPr>
              <a:defRPr/>
            </a:pPr>
            <a:r>
              <a:rPr lang="el-GR" sz="2100" dirty="0"/>
              <a:t>1603, ένωση με Σκωτία στο πρόσωπο του Ιακώβου ΣΤ΄/Α΄. Παραμένουν δύο χωριστά κράτη (ως 1707)</a:t>
            </a:r>
          </a:p>
          <a:p>
            <a:pPr>
              <a:defRPr/>
            </a:pPr>
            <a:r>
              <a:rPr lang="el-GR" sz="2100" dirty="0"/>
              <a:t>Δυσκολία ενσωμάτωσης νέων περιοχών</a:t>
            </a:r>
          </a:p>
          <a:p>
            <a:pPr>
              <a:defRPr/>
            </a:pPr>
            <a:r>
              <a:rPr lang="el-GR" sz="2100" dirty="0"/>
              <a:t>Σταδιακός απομονωτισμός από ηπειρωτικές υποθέσεις μετά απώλεια </a:t>
            </a:r>
            <a:r>
              <a:rPr lang="el-GR" sz="2100" dirty="0" err="1"/>
              <a:t>Καλαί</a:t>
            </a:r>
            <a:r>
              <a:rPr lang="el-GR" sz="2100" dirty="0"/>
              <a:t> (1559)</a:t>
            </a:r>
          </a:p>
          <a:p>
            <a:pPr>
              <a:defRPr/>
            </a:pPr>
            <a:r>
              <a:rPr lang="el-GR" sz="2100" dirty="0"/>
              <a:t>Στροφή σε επέκταση προς δυσμάς (Ιρλανδία, Αμερική)</a:t>
            </a:r>
          </a:p>
          <a:p>
            <a:pPr>
              <a:defRPr/>
            </a:pPr>
            <a:r>
              <a:rPr lang="el-GR" sz="2100" dirty="0"/>
              <a:t>Μικρός πληθυσμός. Κτηνοτροφία, πειρατεία</a:t>
            </a:r>
          </a:p>
          <a:p>
            <a:pPr>
              <a:defRPr/>
            </a:pPr>
            <a:r>
              <a:rPr lang="el-GR" sz="2100" dirty="0"/>
              <a:t>Φτωχοί ηγεμόνες, χωρίς σημαντικά σταθερά έσοδα</a:t>
            </a:r>
          </a:p>
          <a:p>
            <a:pPr>
              <a:defRPr/>
            </a:pPr>
            <a:r>
              <a:rPr lang="el-GR" sz="2100" dirty="0"/>
              <a:t>Υπερχρεωμένο κράτος λόγω πολέμου με Ισπανία</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4" y="450222"/>
            <a:ext cx="313689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314" name="Title 1"/>
          <p:cNvSpPr>
            <a:spLocks noGrp="1"/>
          </p:cNvSpPr>
          <p:nvPr>
            <p:ph type="title"/>
          </p:nvPr>
        </p:nvSpPr>
        <p:spPr>
          <a:xfrm>
            <a:off x="581025" y="762000"/>
            <a:ext cx="2696979" cy="3018430"/>
          </a:xfrm>
        </p:spPr>
        <p:txBody>
          <a:bodyPr>
            <a:normAutofit/>
          </a:bodyPr>
          <a:lstStyle/>
          <a:p>
            <a:r>
              <a:rPr lang="el-GR">
                <a:solidFill>
                  <a:srgbClr val="FFFFFF"/>
                </a:solidFill>
              </a:rPr>
              <a:t>Ιάκωβος Α΄ Στιούαρτ [</a:t>
            </a:r>
            <a:r>
              <a:rPr lang="en-US">
                <a:solidFill>
                  <a:srgbClr val="FFFFFF"/>
                </a:solidFill>
              </a:rPr>
              <a:t>James I]</a:t>
            </a:r>
            <a:endParaRPr lang="el-GR">
              <a:solidFill>
                <a:srgbClr val="FFFFFF"/>
              </a:solidFill>
            </a:endParaRPr>
          </a:p>
        </p:txBody>
      </p:sp>
      <p:sp>
        <p:nvSpPr>
          <p:cNvPr id="158" name="Rectangle 157">
            <a:extLst>
              <a:ext uri="{FF2B5EF4-FFF2-40B4-BE49-F238E27FC236}">
                <a16:creationId xmlns:a16="http://schemas.microsoft.com/office/drawing/2014/main" id="{9F094233-2135-4AF1-986E-5751814CD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827" y="4209599"/>
            <a:ext cx="3129607" cy="2173848"/>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8127" y="450221"/>
            <a:ext cx="367494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4" name="Content Placeholder 3"/>
          <p:cNvSpPr>
            <a:spLocks noGrp="1"/>
          </p:cNvSpPr>
          <p:nvPr>
            <p:ph idx="1"/>
          </p:nvPr>
        </p:nvSpPr>
        <p:spPr>
          <a:xfrm>
            <a:off x="3944694" y="909143"/>
            <a:ext cx="3005685" cy="5029586"/>
          </a:xfrm>
        </p:spPr>
        <p:txBody>
          <a:bodyPr anchor="ctr">
            <a:normAutofit/>
          </a:bodyPr>
          <a:lstStyle/>
          <a:p>
            <a:pPr marL="0" indent="0" fontAlgn="auto">
              <a:spcAft>
                <a:spcPts val="0"/>
              </a:spcAft>
              <a:buNone/>
              <a:defRPr/>
            </a:pPr>
            <a:r>
              <a:rPr lang="el-GR" sz="2000" b="1" dirty="0"/>
              <a:t>1603-1625</a:t>
            </a:r>
          </a:p>
          <a:p>
            <a:pPr marL="365760" indent="-342900">
              <a:defRPr/>
            </a:pPr>
            <a:r>
              <a:rPr lang="el-GR" sz="1600" dirty="0"/>
              <a:t>Διάδοχος Ελισάβετ Α΄</a:t>
            </a:r>
          </a:p>
          <a:p>
            <a:pPr marL="365760" indent="-342900">
              <a:defRPr/>
            </a:pPr>
            <a:r>
              <a:rPr lang="el-GR" sz="1600" dirty="0"/>
              <a:t>Πίστη στην «ελέω Θεού» βασιλεία</a:t>
            </a:r>
            <a:r>
              <a:rPr lang="en-US" sz="1600" dirty="0"/>
              <a:t>, </a:t>
            </a:r>
            <a:r>
              <a:rPr lang="el-GR" sz="1600" dirty="0"/>
              <a:t>άνοδος καθολικής επιρροής</a:t>
            </a:r>
          </a:p>
          <a:p>
            <a:pPr marL="365760" indent="-342900">
              <a:defRPr/>
            </a:pPr>
            <a:r>
              <a:rPr lang="el-GR" sz="1600" dirty="0">
                <a:sym typeface="Wingdings"/>
              </a:rPr>
              <a:t>Συστηματικός εποικισμός Ιρλανδίας (</a:t>
            </a:r>
            <a:r>
              <a:rPr lang="en-US" sz="1600" dirty="0">
                <a:sym typeface="Wingdings"/>
              </a:rPr>
              <a:t>Ulster</a:t>
            </a:r>
            <a:r>
              <a:rPr lang="el-GR" sz="1600" dirty="0">
                <a:sym typeface="Wingdings"/>
              </a:rPr>
              <a:t> </a:t>
            </a:r>
            <a:r>
              <a:rPr lang="en-US" sz="1600" dirty="0">
                <a:sym typeface="Wingdings"/>
              </a:rPr>
              <a:t>plantation)</a:t>
            </a:r>
            <a:r>
              <a:rPr lang="el-GR" sz="1600" dirty="0">
                <a:sym typeface="Wingdings"/>
              </a:rPr>
              <a:t>, βίαιη καταστολή ένοπλης αντίστασης Ιρλανδών. Δημεύσεις γης</a:t>
            </a:r>
          </a:p>
          <a:p>
            <a:pPr marL="365760" indent="-342900">
              <a:defRPr/>
            </a:pPr>
            <a:r>
              <a:rPr lang="el-GR" sz="1600" dirty="0">
                <a:sym typeface="Wingdings"/>
              </a:rPr>
              <a:t>Κυνήγι μαγισσών σε Σκωτία</a:t>
            </a:r>
            <a:r>
              <a:rPr lang="en-US" sz="1600" dirty="0">
                <a:sym typeface="Wingdings"/>
              </a:rPr>
              <a:t>, </a:t>
            </a:r>
            <a:r>
              <a:rPr lang="en-US" sz="1600" i="1" dirty="0" err="1">
                <a:sym typeface="Wingdings"/>
              </a:rPr>
              <a:t>Daemonologie</a:t>
            </a:r>
            <a:r>
              <a:rPr lang="en-US" sz="1600" dirty="0">
                <a:sym typeface="Wingdings"/>
              </a:rPr>
              <a:t> (1597) </a:t>
            </a:r>
          </a:p>
          <a:p>
            <a:pPr marL="708660" lvl="1" indent="-342900">
              <a:defRPr/>
            </a:pPr>
            <a:r>
              <a:rPr lang="en-US" sz="1600" i="1" dirty="0">
                <a:sym typeface="Wingdings"/>
              </a:rPr>
              <a:t>Macbeth</a:t>
            </a:r>
            <a:r>
              <a:rPr lang="en-US" sz="1600" dirty="0">
                <a:sym typeface="Wingdings"/>
              </a:rPr>
              <a:t> (1603-07)</a:t>
            </a:r>
            <a:endParaRPr lang="el-GR" sz="1600" dirty="0">
              <a:sym typeface="Wingdings"/>
            </a:endParaRPr>
          </a:p>
          <a:p>
            <a:pPr marL="365760" indent="-342900">
              <a:defRPr/>
            </a:pPr>
            <a:r>
              <a:rPr lang="el-GR" sz="1600" dirty="0">
                <a:sym typeface="Wingdings"/>
              </a:rPr>
              <a:t>Λόγιος ηγεμόνας, ενθάρρυνση γραμμάτων και θεάτρου. Μετάφραση Βίβλου στην αγγλική γλώσσα</a:t>
            </a:r>
            <a:r>
              <a:rPr lang="en-US" sz="1600" dirty="0">
                <a:sym typeface="Wingdings"/>
              </a:rPr>
              <a:t> (1611)</a:t>
            </a:r>
            <a:endParaRPr lang="el-GR" sz="1600" dirty="0">
              <a:sym typeface="Wingdings"/>
            </a:endParaRPr>
          </a:p>
        </p:txBody>
      </p:sp>
      <p:sp>
        <p:nvSpPr>
          <p:cNvPr id="162" name="Rectangle 16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6899" y="450221"/>
            <a:ext cx="1401025" cy="3603165"/>
          </a:xfrm>
          <a:prstGeom prst="rect">
            <a:avLst/>
          </a:prstGeom>
          <a:solidFill>
            <a:srgbClr val="27511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317" name="Picture 2" descr="http://upload.wikimedia.org/wikipedia/commons/thumb/9/93/Union_of_the_Crowns_Royal_Badge.svg/120px-Union_of_the_Crowns_Royal_Badge.svg.png">
            <a:hlinkClick r:id="rId3"/>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26000"/>
                    </a14:imgEffect>
                  </a14:imgLayer>
                </a14:imgProps>
              </a:ext>
              <a:ext uri="{28A0092B-C50C-407E-A947-70E740481C1C}">
                <a14:useLocalDpi xmlns:a14="http://schemas.microsoft.com/office/drawing/2010/main" val="0"/>
              </a:ext>
            </a:extLst>
          </a:blip>
          <a:srcRect l="11751" r="13371" b="-1"/>
          <a:stretch/>
        </p:blipFill>
        <p:spPr bwMode="auto">
          <a:xfrm>
            <a:off x="1309458" y="4374295"/>
            <a:ext cx="1240111" cy="1835611"/>
          </a:xfrm>
          <a:prstGeom prst="rect">
            <a:avLst/>
          </a:prstGeom>
          <a:noFill/>
        </p:spPr>
      </p:pic>
      <p:sp>
        <p:nvSpPr>
          <p:cNvPr id="164" name="Rectangle 16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309" y="4214253"/>
            <a:ext cx="1401025" cy="2173848"/>
          </a:xfrm>
          <a:prstGeom prst="rect">
            <a:avLst/>
          </a:prstGeom>
          <a:solidFill>
            <a:srgbClr val="EAE90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a:xfrm>
            <a:off x="7525959" y="4383820"/>
            <a:ext cx="1150846" cy="1843414"/>
          </a:xfrm>
        </p:spPr>
        <p:txBody>
          <a:bodyPr>
            <a:normAutofit/>
          </a:bodyPr>
          <a:lstStyle/>
          <a:p>
            <a:pPr algn="ctr">
              <a:spcAft>
                <a:spcPts val="600"/>
              </a:spcAft>
              <a:defRPr/>
            </a:pPr>
            <a:fld id="{F4903D13-828A-4756-90DC-A14D9A627824}" type="slidenum">
              <a:rPr lang="el-GR" sz="3800">
                <a:solidFill>
                  <a:srgbClr val="FFFFFF"/>
                </a:solidFill>
              </a:rPr>
              <a:pPr algn="ctr">
                <a:spcAft>
                  <a:spcPts val="600"/>
                </a:spcAft>
                <a:defRPr/>
              </a:pPr>
              <a:t>16</a:t>
            </a:fld>
            <a:endParaRPr lang="el-GR" sz="3800">
              <a:solidFill>
                <a:srgbClr val="FFFFFF"/>
              </a:solidFill>
            </a:endParaRPr>
          </a:p>
        </p:txBody>
      </p:sp>
      <p:sp>
        <p:nvSpPr>
          <p:cNvPr id="13318" name="AutoShape 4" descr="data:image/jpeg;base64,/9j/4AAQSkZJRgABAQAAAQABAAD/2wCEAAkGBhAQEBAQEBIPEBAVEBUQDxAQEBUVFA8QFBAVFRQQFRQXGyYeFxkjGRQUHy8gIycpLCwsFR4xNTAqNSYrLCkBCQoKDgwOFA8PFCkYFBgpKSkpKSkpKSkpKSkpKSkpKSkpKSkpKSkpKSkpKSkpKSkpKSkpKSkpKSkpKSkpKSkpKf/AABEIAOYAzwMBIgACEQEDEQH/xAAcAAABBQEBAQAAAAAAAAAAAAAAAwQFBgcCAQj/xABJEAABAwIDBAcFBAQKCwAAAAABAAIDBBEFITEGEkFRBxNSYXGBkSIyQqHBFCOx0WKS4fAVM0NTcnOCorPCFhckJTREY5Oj0vH/xAAYAQEBAQEBAAAAAAAAAAAAAAAAAQIDBP/EACERAQEBAQACAgIDAQAAAAAAAAABEQIhMRJBA1EycYET/9oADAMBAAIRAxEAPwDDkIQgEIQgEIQgEIQgEIslG07jwKBNCcNonH4T6JQYc/slTVwzsjdUi3DJOw5djCpOw5NMRm6jdKk/4Kk7DvRBwuTsO9E0xGWXllIPoXDVrvRJmmPI+iaYZ2QnRhSZiVMIoXrmLxECEIQCChBQCEIQCELuOIlBwvQ0p5FShOGQBTWviZQ0TnKYoNnN/VL0kIVqwiIZLNrU5MsP2MabXCsNFsRH2QpnDohkrDSw5Lneq16V6n2Hi7I9E9ZsXF2QrPC1LtYmpqsR7GxdkJzHsdD2QrG1iVYxE1WxsbD2Quv9CoeyPRWcNXQCqbVOl2ChPwhMKno0iN7ALQbI3UNZLWdFbToFWsT6M3tvurfHsCaz0oPBNXXyzi2CyU7t2QWvm081FPYvoHpK2WZLRSva37yIdc23EN98fq39Fg8rFvm6zTNC6e1crbIQUIKAQhCATykbkmaf0oyUrXJy0JRgXDV20qNpSjZeytGGN0VUoZ81cMLivYlY6WLNhfBWSn0CruHxKxUjdFgp9GEu1JxtS7Qqw7aEo0LhdtKDsLoJMvA1IHmkP4SjvYOueTRf8FQ9uhN2VV9Gu9F2Jj2SqhQpF4XQlB/bkvHFZqmNbTh7XMdmHNLCOYcCD+K+W62nLHPYdWuLD4tNvovqiYr5w24perxCsZ/13keDva/zK8FVh7UiU5eEg8LrGa4QUIKqBCEIBSFPoFHqRp9ApW+Ti6UhDSfaOSZzTWTfrHHuUaXGgrYWZNAv3qx4djm78LSsvine05EhStDtHNGc9x45Pb9Rms3lZ1Gy4TtHTuID27h58FcKWFjmgsII4ELFcK2wpJLNqI3wnTfZd7fMe8FoeCRSMY2alkbPAeyd4eA7+45rGWHi+luEdl2Ak6OrbK24yPEcQlimsOS5N6rEBGNC53Bo4pSVybbjWAySEADO55JpDWCgknO/UOIb8MTTYeZ4qUa+GIZbrR35ftVC2n6RmxXaw58APeI52OTfNUmXHa+sd7G+1v6Gvm46+Sslq+I2qo2pp4/ee0DmSGj1cmY29or26+EHvlYsrw/ZFkh3qiVxdxDSJXnuPAeZVjh2RonNsIZN7QOD90+Jb7TSVrJPdP8AGkU+JRSi7S1wOhBBHqEq/LvH4LLv9X07HCSjlMMgPAuja4cOBAPjke5T2zW01UyUUWJRmOZ1+olsA2oAvkLezvcctbLNTFqn0WC9KcG7ic57TY3+sYH0W9SlYh0vxWr2ntU0Z9HOH0WePZWfvTaQJ09NpV3ZJIKEFVAhCEApCA5KPT+A+ypWuXUMG8d4+Q7lNYfhbX2uFHMICtOzUYcs1uQ6j2Ha9txrZQmKbHTRXIaXD5rUsJboFNPw9rxmPkufyWvncwlp+h1CmtmdpKiilEkD7HR7DmyRvJ7dHeOo4LQdpdg45AXNG67mFnGJYLJTvs+4F8nAfMhdJ1KzY3zZbaCGvh6+IbkjSGzxE3LHHQ34tPA+XBTizrohlpoYpfv2STykXYLjq2MvYe0Lkkkk+S0Y9y5XxQk4LOOkvat8RbAw2eW7w5MZewcebjY25WutLMV1SNtuj1tXKyo64REMEb29Xvl4aSWluYzseOSS/tGQ0dO6V4ADpHuOQHtOcf34rSdndiZCAZnED+babDwcRm71t4qf2d2RgpW2Yy7j78j83v8AE6AdwyVqhhAWr3viLJiNoNno2ACw8OA8lMQUbG6ALpqUDlJIbQYhyTLEsJjnZ1cgu24c0/FHIDdsjD8LgQDfuT7eXJcqiMaXboD/AHhk48yPi89VjvTM21XAedN+ErwtmqPeJ7livTFVB1ZGwA3jp2hxPEvcXj5FZ5/kVnj03lTh6bSrshIIKAgrTIQhCAT2jzFkyKdUhyUrXPs437ZKdw7F204BOZ1t3czyUD9kLjl+K8konDI3WXReIukwNyDD5C/4lSEPSzbg8eMbSPk4FZ9T4K9/ulvmpGLZOodoY/1j+SxnJ5Xh/Se14y6s9xLmH+8LfNV/GdoI6lpsC13Zd++ahJ9mpI83vYB3XKYCEg21+SskNqRoKp8b2yMJa4G4IK2zYfan7UwNd74171icDbK89G0xFRYaW+qdRG2RAWTKti3jzATyDRDmrnUiKlqo4G70jg0cOZ7gOKqOMdKUMZLYm7xGXM/kPVOttcGfO4i8gbpdhsQ3kPqqkOjphHsyzDxDD+Sks+2s+ydT0sVJPssAH6Tz+DbL2LpZqR/JQO/tSg+u8vR0YgnOWT9Rqf0nRVB8cs57hYfRb3lMqQwLpXikcGVLXU5JsHk9ZF5mwc3xN1eHYrGG3cQOWevhzVZwjo7o4iHdSHEZh0pLyD3A5KxHBIjwOWmeizb+j+3omDwXDU6DkFiPS0f94yf1UX+GFtwpgzIAeI4+SxrpkaBWxWABNM0uPFx6x4BPkAFePaVnb02lTl6bSrsySCCgIK0yEIQgE5o+XemycUZzUrXPtMU+oVjoIGvsHNDh3hViJ2YVnwqXRcu7j08cfJOUWBQCxDS3wKfmkYz3bD5pvTT5L2pqRZc55a74+KIxdjbG+fj+SqkjRvKcxeq1UDe5XXmOFOWBW/o7P+0+X1VQjKtvR3nVeX1Wqjcqf3QuyFzT+6F2Vixk3lhB1F03NEzshPXBJkKYumoo2DguupaP/qVckJHqNSaUDwF2HJm0EpzGFY11zjio0usN6X33xADlTRD1Lj9VuVZ7pWCdKsl8TmHZZE3/AMQP1Vn8nJSXpvKnD03kXRCIQUBBWmQhCEAlaZ1ikl3Ec0We0kx+isWGS5BVbeIViwiQFoXLubHr/F3lWGOrsE1q8Sy1SUpyVdxGqINljjlr8v5NK1tbvFJQOUe15ccs1IU7LDPVdseY7Yrr0Zx/fl3kFRmuWgdGLPav+kpUbLT6JRcQDILsqMg2XBC9IST7jvCzVjxwSD2hd9YCuHKN83HIeAlIykdwJTfACNddE612g5lfPHSFUb+J1p5Tbv6rWt+i+hJdQT4+AC+ZsbqutqJ5D8c0j/V5/Yrz5rki3pCRLPKQeV1QkEFAQVWQhCEAvRqvEIJajpxICL2cBcJKDEHREgcDmF5h8+64H1XmIRAS34OzUdUkzG3yZMHtWyadXeCavgfIbuPomDrxuBGRBu094UxBVNfm3jmR2TxHhyUxNEVPujIJWCne94Y0gE6bxsEpGbhdPsddQbju80DF0jmuLXDMGy0TovxaNpLXkA3yWd1k4vfUn97rikqnxuDmOLTzCWbE19W01U0tuCLeKRrMScGB8LBODxDwBx42PEWWDYTthVbwEsj3WADW2DbDjYAakcVouxu0QjeY5XfdSm7S7Rsmu93XGvrwKz8bgu2HVckjbyR9U7s718vFOi1doWcDSamB8eahcWe+njdK5/siwAtcucTZrGg8SVP1EzWNc97msY0bznONg0DiSsd2s2ufiEzY4A4tL+qpIh7znOO6ZnDtOvYDgCeak51ZVpwnbA1TpRDHJaL33v3d2/JtuOSmcHxAzPIOg18eS5wnAo6Ch6vIkNLpXduUj2jflfIdwCV2dourYXnU5nx1Kz9tfQ2krOqgqZOxBI4eIYbfOy+ZpXLeuk6u6vDajnIWxD+08E/3QVgchXTme3Om7ki5KvKRcug4CCgIKrIQhCAQhCBaAp7O3fjvxb+CjWOsVIUs26e45FRuEm+223xDJNw5zTlcFOKlm4+404J1F1cnvCx580XDaPE5BxB8R+SVOIvPL0S4wVp912fI8V3BgTjqJv7EbX/5gpsMpkHEm5V46NNjPt9Rvyg/ZYiHTH+cdq2EHmbXPIeShaTZ5lx1grd2+YZS5kcbG5AWl4Rt3FSRRwU9DVMiYDZu44lzic3ucfecbarN6X4Uj0n7HuDjXwN9mwE7G8AMmuaBpYADusmezdQ2WL2gXZXO7qQLXkZb4gfeaMx7w1IVkHSWXDdNBVuBFiOrNiDqLKv0wa2WR8FHiUUbyH9SI2Fsco/lIy4gt/IkJOv2s5qfhxetgja2GpY6K14zLEHjd5XBu35jlbRMqnpGr2CxNNvDUdUc+9tzZw8E6jDpD/wOIC+Zu6njBPPN5tdO6bY2OU3kpixt8+tqy899mxNaP7yuxPiz3HtqaytO7NI54v7MTBZt/wCg3MlXno12HfAftlU0tlItBG4e1E05GRw4OIyA4A34q54bgNLT5wQRRHtBvtfrHP5p3UTBrS46DM9/cs3r9M4jsVPWPZENPff4DRvqncjQ1oYPP6pLD4jnI7UnePdyHkF1M69z6dwXNayvpoxMbtNTA6l0z/Aey2/mXeiyWQqybdY2KuunlabsB6qL+rZkD5m581WJCu3M8MknlJOK6eUmtJQEFAQVUCEIQCEIQCWhfwKRQCiypaJglaWn3hp3pqGFp3TdeQT2IcNQpeogbKzfbrxWXSGUdSW81JYdim67UhRLeRTmCEEJiy40fZ6u3iLm/mrxQBptkFkGD0ZLh7T2g6lp0T/EMbqKJ7QQ2RhHsvEj271tQQDkVw+N3w7f9PHmNpihbyCexUzeTR5BYlSdJE/CBhF7ZzSnPlr4rUdjXVFTAJ6hkUTXfxLGF5cWjV7i46E6BPj1Pbne5Vjaxg5fJd3HDNeMpgOCV3Fpz1xZM6gF7g0aA3PeU6ldZeMZugk6qDiXIBo81R+k7an7JSmJhtPMCxltWR6Pk9Mh3nuVoxnF4qWGSonNmNFzzdyY3vJysvnPaXaCStqHzy5Fxs1vCNg91g/fVak1lESOTd5Skjk2e5dEcOK8QhaQIKEFAIQhAIQhAIQhB0x1lJYZXbhsfdPyUWumPso1Kmq6EA7zdF1SC+iZw1N22KdYe+zrKNLVhMwAF1GbUYs2Xdjb7rLm/wCkV5VTER+yq/UPzA7r+JUkLfCwYHUBoLXAFpeHH/tn819L0W6Yoty251bNy2m7ui1vJfNOEU2/MWDttZ6tLfxW6dG9U51EGO1ildGP6Ja14HlvWV6ZWlcvNl0knZlYoTY25udElVVDQHOcQ1jQXOcTYAAXJJ4ABLTyho1Ay1OQAGpPdZYf0k9If2omkpnH7M02keP+ZcD/AIYPr6LOb4i6j+kbbg18u5GSKWMkRjTrXaGZw+QHAeKo8j1096bPeusmMuXuSLivXOXK0BCEIgQUIKAQhCAQhCAQhCAQhCDqOSyfQzZgqPXcchBRqVbIx1kXkoCqyd+/BSOB4gN7dOhTXG2ASOtpe/qsrVo2IjP2pwJuRLCSed5Qtv2Fp92lLu3M948AGtH4LENhpvvpnGws2KXya0uP4L6B2eh3KSmbaxEDCR3uaHH8Vej6SBCTkeGi5sOOa5q6xkTHSSOaxjRvPe82a0cySsN6RelB1ZvU1KSyl0e/R1R/6s7uPHkuf9IcdJXSR15fSUjvudJ5m/yxB/i2n+bHE/F4a5g+RcySpB71uTEdPkSDnrxz1ytAQhCIEIQgEFCCgEIQgEIQgEIQgEIQgEIQg9a8g3CUfUF3vG6SQhqw7O4sI3SF2hibGbH4bEOP6t1rVZ07UjGgQQTyENDW7+7G3IWHEm3ksGbIQvA8rNmrq47W7f1WIu++duRA3ZBHlG3vPFzu8qrvmTbeXl1cw0o6VcErxCqBCEIBCEIBCEIBBQgoBCEIBCEIBCEIBCEIBCEIBCEIBCEIBCEIBCEIBCEIBCEIBCEIBBQhB//Z"/>
          <p:cNvSpPr>
            <a:spLocks noChangeAspect="1" noChangeArrowheads="1"/>
          </p:cNvSpPr>
          <p:nvPr/>
        </p:nvSpPr>
        <p:spPr bwMode="auto">
          <a:xfrm>
            <a:off x="63500" y="-1063625"/>
            <a:ext cx="1971675" cy="2190750"/>
          </a:xfrm>
          <a:prstGeom prst="rect">
            <a:avLst/>
          </a:prstGeom>
          <a:noFill/>
          <a:ln w="9525">
            <a:noFill/>
            <a:miter lim="800000"/>
            <a:headEnd/>
            <a:tailEnd/>
          </a:ln>
        </p:spPr>
        <p:txBody>
          <a:bodyPr/>
          <a:lstStyle/>
          <a:p>
            <a:endParaRPr lang="el-GR">
              <a:latin typeface="Calibri" pitchFamily="34" charset="0"/>
            </a:endParaRPr>
          </a:p>
        </p:txBody>
      </p:sp>
      <p:sp>
        <p:nvSpPr>
          <p:cNvPr id="13319" name="AutoShape 6" descr="data:image/jpeg;base64,/9j/4AAQSkZJRgABAQAAAQABAAD/2wCEAAkGBhAQEBAQEBIPEBAVEBUQDxAQEBUVFA8QFBAVFRQQFRQXGyYeFxkjGRQUHy8gIycpLCwsFR4xNTAqNSYrLCkBCQoKDgwOFA8PFCkYFBgpKSkpKSkpKSkpKSkpKSkpKSkpKSkpKSkpKSkpKSkpKSkpKSkpKSkpKSkpKSkpKSkpKf/AABEIAOYAzwMBIgACEQEDEQH/xAAcAAABBQEBAQAAAAAAAAAAAAAAAwQFBgcCAQj/xABJEAABAwIDBAcFBAQKCwAAAAABAAIDBBEFITEGEkFRBxNSYXGBkSIyQqHBFCOx0WKS4fAVM0NTcnOCorPCFhckJTREY5Oj0vH/xAAYAQEBAQEBAAAAAAAAAAAAAAAAAQIDBP/EACERAQEBAQACAgIDAQAAAAAAAAABEQIhMRJBA1EycYET/9oADAMBAAIRAxEAPwDDkIQgEIQgEIQgEIQgEIslG07jwKBNCcNonH4T6JQYc/slTVwzsjdUi3DJOw5djCpOw5NMRm6jdKk/4Kk7DvRBwuTsO9E0xGWXllIPoXDVrvRJmmPI+iaYZ2QnRhSZiVMIoXrmLxECEIQCChBQCEIQCELuOIlBwvQ0p5FShOGQBTWviZQ0TnKYoNnN/VL0kIVqwiIZLNrU5MsP2MabXCsNFsRH2QpnDohkrDSw5Lneq16V6n2Hi7I9E9ZsXF2QrPC1LtYmpqsR7GxdkJzHsdD2QrG1iVYxE1WxsbD2Quv9CoeyPRWcNXQCqbVOl2ChPwhMKno0iN7ALQbI3UNZLWdFbToFWsT6M3tvurfHsCaz0oPBNXXyzi2CyU7t2QWvm081FPYvoHpK2WZLRSva37yIdc23EN98fq39Fg8rFvm6zTNC6e1crbIQUIKAQhCATykbkmaf0oyUrXJy0JRgXDV20qNpSjZeytGGN0VUoZ81cMLivYlY6WLNhfBWSn0CruHxKxUjdFgp9GEu1JxtS7Qqw7aEo0LhdtKDsLoJMvA1IHmkP4SjvYOueTRf8FQ9uhN2VV9Gu9F2Jj2SqhQpF4XQlB/bkvHFZqmNbTh7XMdmHNLCOYcCD+K+W62nLHPYdWuLD4tNvovqiYr5w24perxCsZ/13keDva/zK8FVh7UiU5eEg8LrGa4QUIKqBCEIBSFPoFHqRp9ApW+Ti6UhDSfaOSZzTWTfrHHuUaXGgrYWZNAv3qx4djm78LSsvine05EhStDtHNGc9x45Pb9Rms3lZ1Gy4TtHTuID27h58FcKWFjmgsII4ELFcK2wpJLNqI3wnTfZd7fMe8FoeCRSMY2alkbPAeyd4eA7+45rGWHi+luEdl2Ak6OrbK24yPEcQlimsOS5N6rEBGNC53Bo4pSVybbjWAySEADO55JpDWCgknO/UOIb8MTTYeZ4qUa+GIZbrR35ftVC2n6RmxXaw58APeI52OTfNUmXHa+sd7G+1v6Gvm46+Sslq+I2qo2pp4/ee0DmSGj1cmY29or26+EHvlYsrw/ZFkh3qiVxdxDSJXnuPAeZVjh2RonNsIZN7QOD90+Jb7TSVrJPdP8AGkU+JRSi7S1wOhBBHqEq/LvH4LLv9X07HCSjlMMgPAuja4cOBAPjke5T2zW01UyUUWJRmOZ1+olsA2oAvkLezvcctbLNTFqn0WC9KcG7ic57TY3+sYH0W9SlYh0vxWr2ntU0Z9HOH0WePZWfvTaQJ09NpV3ZJIKEFVAhCEApCA5KPT+A+ypWuXUMG8d4+Q7lNYfhbX2uFHMICtOzUYcs1uQ6j2Ha9txrZQmKbHTRXIaXD5rUsJboFNPw9rxmPkufyWvncwlp+h1CmtmdpKiilEkD7HR7DmyRvJ7dHeOo4LQdpdg45AXNG67mFnGJYLJTvs+4F8nAfMhdJ1KzY3zZbaCGvh6+IbkjSGzxE3LHHQ34tPA+XBTizrohlpoYpfv2STykXYLjq2MvYe0Lkkkk+S0Y9y5XxQk4LOOkvat8RbAw2eW7w5MZewcebjY25WutLMV1SNtuj1tXKyo64REMEb29Xvl4aSWluYzseOSS/tGQ0dO6V4ADpHuOQHtOcf34rSdndiZCAZnED+babDwcRm71t4qf2d2RgpW2Yy7j78j83v8AE6AdwyVqhhAWr3viLJiNoNno2ACw8OA8lMQUbG6ALpqUDlJIbQYhyTLEsJjnZ1cgu24c0/FHIDdsjD8LgQDfuT7eXJcqiMaXboD/AHhk48yPi89VjvTM21XAedN+ErwtmqPeJ7livTFVB1ZGwA3jp2hxPEvcXj5FZ5/kVnj03lTh6bSrshIIKAgrTIQhCAT2jzFkyKdUhyUrXPs437ZKdw7F204BOZ1t3czyUD9kLjl+K8konDI3WXReIukwNyDD5C/4lSEPSzbg8eMbSPk4FZ9T4K9/ulvmpGLZOodoY/1j+SxnJ5Xh/Se14y6s9xLmH+8LfNV/GdoI6lpsC13Zd++ahJ9mpI83vYB3XKYCEg21+SskNqRoKp8b2yMJa4G4IK2zYfan7UwNd74171icDbK89G0xFRYaW+qdRG2RAWTKti3jzATyDRDmrnUiKlqo4G70jg0cOZ7gOKqOMdKUMZLYm7xGXM/kPVOttcGfO4i8gbpdhsQ3kPqqkOjphHsyzDxDD+Sks+2s+ydT0sVJPssAH6Tz+DbL2LpZqR/JQO/tSg+u8vR0YgnOWT9Rqf0nRVB8cs57hYfRb3lMqQwLpXikcGVLXU5JsHk9ZF5mwc3xN1eHYrGG3cQOWevhzVZwjo7o4iHdSHEZh0pLyD3A5KxHBIjwOWmeizb+j+3omDwXDU6DkFiPS0f94yf1UX+GFtwpgzIAeI4+SxrpkaBWxWABNM0uPFx6x4BPkAFePaVnb02lTl6bSrsySCCgIK0yEIQgE5o+XemycUZzUrXPtMU+oVjoIGvsHNDh3hViJ2YVnwqXRcu7j08cfJOUWBQCxDS3wKfmkYz3bD5pvTT5L2pqRZc55a74+KIxdjbG+fj+SqkjRvKcxeq1UDe5XXmOFOWBW/o7P+0+X1VQjKtvR3nVeX1Wqjcqf3QuyFzT+6F2Vixk3lhB1F03NEzshPXBJkKYumoo2DguupaP/qVckJHqNSaUDwF2HJm0EpzGFY11zjio0usN6X33xADlTRD1Lj9VuVZ7pWCdKsl8TmHZZE3/AMQP1Vn8nJSXpvKnD03kXRCIQUBBWmQhCEAlaZ1ikl3Ec0We0kx+isWGS5BVbeIViwiQFoXLubHr/F3lWGOrsE1q8Sy1SUpyVdxGqINljjlr8v5NK1tbvFJQOUe15ccs1IU7LDPVdseY7Yrr0Zx/fl3kFRmuWgdGLPav+kpUbLT6JRcQDILsqMg2XBC9IST7jvCzVjxwSD2hd9YCuHKN83HIeAlIykdwJTfACNddE612g5lfPHSFUb+J1p5Tbv6rWt+i+hJdQT4+AC+ZsbqutqJ5D8c0j/V5/Yrz5rki3pCRLPKQeV1QkEFAQVWQhCEAvRqvEIJajpxICL2cBcJKDEHREgcDmF5h8+64H1XmIRAS34OzUdUkzG3yZMHtWyadXeCavgfIbuPomDrxuBGRBu094UxBVNfm3jmR2TxHhyUxNEVPujIJWCne94Y0gE6bxsEpGbhdPsddQbju80DF0jmuLXDMGy0TovxaNpLXkA3yWd1k4vfUn97rikqnxuDmOLTzCWbE19W01U0tuCLeKRrMScGB8LBODxDwBx42PEWWDYTthVbwEsj3WADW2DbDjYAakcVouxu0QjeY5XfdSm7S7Rsmu93XGvrwKz8bgu2HVckjbyR9U7s718vFOi1doWcDSamB8eahcWe+njdK5/siwAtcucTZrGg8SVP1EzWNc97msY0bznONg0DiSsd2s2ufiEzY4A4tL+qpIh7znOO6ZnDtOvYDgCeak51ZVpwnbA1TpRDHJaL33v3d2/JtuOSmcHxAzPIOg18eS5wnAo6Ch6vIkNLpXduUj2jflfIdwCV2dourYXnU5nx1Kz9tfQ2krOqgqZOxBI4eIYbfOy+ZpXLeuk6u6vDajnIWxD+08E/3QVgchXTme3Om7ki5KvKRcug4CCgIKrIQhCAQhCBaAp7O3fjvxb+CjWOsVIUs26e45FRuEm+223xDJNw5zTlcFOKlm4+404J1F1cnvCx580XDaPE5BxB8R+SVOIvPL0S4wVp912fI8V3BgTjqJv7EbX/5gpsMpkHEm5V46NNjPt9Rvyg/ZYiHTH+cdq2EHmbXPIeShaTZ5lx1grd2+YZS5kcbG5AWl4Rt3FSRRwU9DVMiYDZu44lzic3ucfecbarN6X4Uj0n7HuDjXwN9mwE7G8AMmuaBpYADusmezdQ2WL2gXZXO7qQLXkZb4gfeaMx7w1IVkHSWXDdNBVuBFiOrNiDqLKv0wa2WR8FHiUUbyH9SI2Fsco/lIy4gt/IkJOv2s5qfhxetgja2GpY6K14zLEHjd5XBu35jlbRMqnpGr2CxNNvDUdUc+9tzZw8E6jDpD/wOIC+Zu6njBPPN5tdO6bY2OU3kpixt8+tqy899mxNaP7yuxPiz3HtqaytO7NI54v7MTBZt/wCg3MlXno12HfAftlU0tlItBG4e1E05GRw4OIyA4A34q54bgNLT5wQRRHtBvtfrHP5p3UTBrS46DM9/cs3r9M4jsVPWPZENPff4DRvqncjQ1oYPP6pLD4jnI7UnePdyHkF1M69z6dwXNayvpoxMbtNTA6l0z/Aey2/mXeiyWQqybdY2KuunlabsB6qL+rZkD5m581WJCu3M8MknlJOK6eUmtJQEFAQVUCEIQCEIQCWhfwKRQCiypaJglaWn3hp3pqGFp3TdeQT2IcNQpeogbKzfbrxWXSGUdSW81JYdim67UhRLeRTmCEEJiy40fZ6u3iLm/mrxQBptkFkGD0ZLh7T2g6lp0T/EMbqKJ7QQ2RhHsvEj271tQQDkVw+N3w7f9PHmNpihbyCexUzeTR5BYlSdJE/CBhF7ZzSnPlr4rUdjXVFTAJ6hkUTXfxLGF5cWjV7i46E6BPj1Pbne5Vjaxg5fJd3HDNeMpgOCV3Fpz1xZM6gF7g0aA3PeU6ldZeMZugk6qDiXIBo81R+k7an7JSmJhtPMCxltWR6Pk9Mh3nuVoxnF4qWGSonNmNFzzdyY3vJysvnPaXaCStqHzy5Fxs1vCNg91g/fVak1lESOTd5Skjk2e5dEcOK8QhaQIKEFAIQhAIQhAIQhB0x1lJYZXbhsfdPyUWumPso1Kmq6EA7zdF1SC+iZw1N22KdYe+zrKNLVhMwAF1GbUYs2Xdjb7rLm/wCkV5VTER+yq/UPzA7r+JUkLfCwYHUBoLXAFpeHH/tn819L0W6Yoty251bNy2m7ui1vJfNOEU2/MWDttZ6tLfxW6dG9U51EGO1ildGP6Ja14HlvWV6ZWlcvNl0knZlYoTY25udElVVDQHOcQ1jQXOcTYAAXJJ4ABLTyho1Ay1OQAGpPdZYf0k9If2omkpnH7M02keP+ZcD/AIYPr6LOb4i6j+kbbg18u5GSKWMkRjTrXaGZw+QHAeKo8j1096bPeusmMuXuSLivXOXK0BCEIgQUIKAQhCAQhCAQhCAQhCDqOSyfQzZgqPXcchBRqVbIx1kXkoCqyd+/BSOB4gN7dOhTXG2ASOtpe/qsrVo2IjP2pwJuRLCSed5Qtv2Fp92lLu3M948AGtH4LENhpvvpnGws2KXya0uP4L6B2eh3KSmbaxEDCR3uaHH8Vej6SBCTkeGi5sOOa5q6xkTHSSOaxjRvPe82a0cySsN6RelB1ZvU1KSyl0e/R1R/6s7uPHkuf9IcdJXSR15fSUjvudJ5m/yxB/i2n+bHE/F4a5g+RcySpB71uTEdPkSDnrxz1ytAQhCIEIQgEFCCgEIQgEIQgEIQgEIQgEIQg9a8g3CUfUF3vG6SQhqw7O4sI3SF2hibGbH4bEOP6t1rVZ07UjGgQQTyENDW7+7G3IWHEm3ksGbIQvA8rNmrq47W7f1WIu++duRA3ZBHlG3vPFzu8qrvmTbeXl1cw0o6VcErxCqBCEIBCEIBCEIBBQgoBCEIBCEIBCEIBCEIBCEIBCEIBCEIBCEIBCEIBCEIBCEIBCEIBBQhB//Z"/>
          <p:cNvSpPr>
            <a:spLocks noChangeAspect="1" noChangeArrowheads="1"/>
          </p:cNvSpPr>
          <p:nvPr/>
        </p:nvSpPr>
        <p:spPr bwMode="auto">
          <a:xfrm>
            <a:off x="63500" y="-1063625"/>
            <a:ext cx="1971675" cy="2190750"/>
          </a:xfrm>
          <a:prstGeom prst="rect">
            <a:avLst/>
          </a:prstGeom>
          <a:noFill/>
          <a:ln w="9525">
            <a:noFill/>
            <a:miter lim="800000"/>
            <a:headEnd/>
            <a:tailEnd/>
          </a:ln>
        </p:spPr>
        <p:txBody>
          <a:bodyPr/>
          <a:lstStyle/>
          <a:p>
            <a:endParaRPr lang="el-GR">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9763" y="433545"/>
            <a:ext cx="8354890"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700">
                <a:solidFill>
                  <a:srgbClr val="FFFFFF"/>
                </a:solidFill>
                <a:latin typeface="+mj-lt"/>
                <a:ea typeface="+mj-ea"/>
                <a:cs typeface="+mj-cs"/>
              </a:rPr>
              <a:t>Ο εποικισμός της Ιρλανδίας</a:t>
            </a:r>
          </a:p>
        </p:txBody>
      </p:sp>
      <p:cxnSp>
        <p:nvCxnSpPr>
          <p:cNvPr id="22"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44091" y="2426818"/>
            <a:ext cx="2701106" cy="3997637"/>
          </a:xfrm>
          <a:prstGeom prst="rect">
            <a:avLst/>
          </a:prstGeom>
        </p:spPr>
      </p:pic>
      <p:cxnSp>
        <p:nvCxnSpPr>
          <p:cNvPr id="23"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804" y="2773517"/>
            <a:ext cx="4091938" cy="3304239"/>
          </a:xfrm>
          <a:prstGeom prst="rect">
            <a:avLst/>
          </a:prstGeom>
        </p:spPr>
      </p:pic>
      <p:sp>
        <p:nvSpPr>
          <p:cNvPr id="2" name="Slide Number Placeholder 1"/>
          <p:cNvSpPr>
            <a:spLocks noGrp="1"/>
          </p:cNvSpPr>
          <p:nvPr>
            <p:ph type="sldNum" sz="quarter" idx="12"/>
          </p:nvPr>
        </p:nvSpPr>
        <p:spPr>
          <a:xfrm>
            <a:off x="6452507" y="6522430"/>
            <a:ext cx="2057400" cy="347472"/>
          </a:xfrm>
        </p:spPr>
        <p:txBody>
          <a:bodyPr vert="horz" lIns="91440" tIns="45720" rIns="91440" bIns="45720" rtlCol="0" anchor="ctr">
            <a:normAutofit/>
          </a:bodyPr>
          <a:lstStyle/>
          <a:p>
            <a:pPr>
              <a:spcAft>
                <a:spcPts val="600"/>
              </a:spcAft>
              <a:defRPr/>
            </a:pPr>
            <a:fld id="{D107C9EE-6611-43C4-AF04-6D48041FBDBD}" type="slidenum">
              <a:rPr lang="en-US">
                <a:solidFill>
                  <a:srgbClr val="898989"/>
                </a:solidFill>
              </a:rPr>
              <a:pPr>
                <a:spcAft>
                  <a:spcPts val="600"/>
                </a:spcAft>
                <a:defRPr/>
              </a:pPr>
              <a:t>17</a:t>
            </a:fld>
            <a:endParaRPr lang="en-US">
              <a:solidFill>
                <a:srgbClr val="898989"/>
              </a:solidFill>
            </a:endParaRPr>
          </a:p>
        </p:txBody>
      </p:sp>
    </p:spTree>
    <p:extLst>
      <p:ext uri="{BB962C8B-B14F-4D97-AF65-F5344CB8AC3E}">
        <p14:creationId xmlns:p14="http://schemas.microsoft.com/office/powerpoint/2010/main" val="3891289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35" name="Rectangle 7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B42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Title 1"/>
          <p:cNvSpPr>
            <a:spLocks noGrp="1"/>
          </p:cNvSpPr>
          <p:nvPr>
            <p:ph type="title"/>
          </p:nvPr>
        </p:nvSpPr>
        <p:spPr>
          <a:xfrm>
            <a:off x="393192" y="491260"/>
            <a:ext cx="4945641" cy="1625210"/>
          </a:xfrm>
        </p:spPr>
        <p:txBody>
          <a:bodyPr>
            <a:normAutofit/>
          </a:bodyPr>
          <a:lstStyle/>
          <a:p>
            <a:r>
              <a:rPr lang="el-GR">
                <a:solidFill>
                  <a:srgbClr val="FFFFFF"/>
                </a:solidFill>
              </a:rPr>
              <a:t>Ιάκωβος Α΄ </a:t>
            </a:r>
            <a:r>
              <a:rPr lang="en-US">
                <a:solidFill>
                  <a:srgbClr val="FFFFFF"/>
                </a:solidFill>
              </a:rPr>
              <a:t>[James I]</a:t>
            </a:r>
            <a:endParaRPr lang="el-GR">
              <a:solidFill>
                <a:srgbClr val="FFFFFF"/>
              </a:solidFill>
            </a:endParaRPr>
          </a:p>
        </p:txBody>
      </p:sp>
      <p:pic>
        <p:nvPicPr>
          <p:cNvPr id="13320" name="Picture 8" descr="http://themeaparty.com/wp-content/uploads/guy-fawkes-mas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682" r="-1" b="11001"/>
          <a:stretch/>
        </p:blipFill>
        <p:spPr bwMode="auto">
          <a:xfrm>
            <a:off x="245660" y="2454903"/>
            <a:ext cx="5293729" cy="4080254"/>
          </a:xfrm>
          <a:prstGeom prst="rect">
            <a:avLst/>
          </a:prstGeom>
          <a:noFill/>
        </p:spPr>
      </p:pic>
      <p:sp>
        <p:nvSpPr>
          <p:cNvPr id="13336" name="Rectangle 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idx="1"/>
          </p:nvPr>
        </p:nvSpPr>
        <p:spPr>
          <a:xfrm>
            <a:off x="6021989" y="917725"/>
            <a:ext cx="2568554" cy="4852362"/>
          </a:xfrm>
        </p:spPr>
        <p:txBody>
          <a:bodyPr anchor="ctr">
            <a:normAutofit/>
          </a:bodyPr>
          <a:lstStyle/>
          <a:p>
            <a:pPr marL="45085" indent="0" fontAlgn="auto">
              <a:spcAft>
                <a:spcPts val="0"/>
              </a:spcAft>
              <a:buNone/>
              <a:defRPr/>
            </a:pPr>
            <a:r>
              <a:rPr lang="el-GR" sz="1700" dirty="0">
                <a:solidFill>
                  <a:srgbClr val="FFFFFF"/>
                </a:solidFill>
              </a:rPr>
              <a:t>4-5 Νοεμβρίου 1605, </a:t>
            </a:r>
            <a:r>
              <a:rPr lang="en-US" sz="1700" dirty="0">
                <a:solidFill>
                  <a:srgbClr val="FFFFFF"/>
                </a:solidFill>
              </a:rPr>
              <a:t>“</a:t>
            </a:r>
            <a:r>
              <a:rPr lang="en-US" sz="1700" dirty="0">
                <a:solidFill>
                  <a:srgbClr val="FFFFFF"/>
                </a:solidFill>
                <a:latin typeface="Calibri" panose="020F0502020204030204" pitchFamily="34" charset="0"/>
              </a:rPr>
              <a:t>Gunpowder plot</a:t>
            </a:r>
            <a:r>
              <a:rPr lang="en-US" sz="1700" dirty="0">
                <a:solidFill>
                  <a:srgbClr val="FFFFFF"/>
                </a:solidFill>
              </a:rPr>
              <a:t>” </a:t>
            </a:r>
            <a:endParaRPr lang="el-GR" sz="1700" dirty="0">
              <a:solidFill>
                <a:srgbClr val="FFFFFF"/>
              </a:solidFill>
            </a:endParaRPr>
          </a:p>
          <a:p>
            <a:pPr marL="708660" lvl="1" indent="-342900">
              <a:defRPr/>
            </a:pPr>
            <a:r>
              <a:rPr lang="el-GR" sz="1700" dirty="0">
                <a:solidFill>
                  <a:srgbClr val="FFFFFF"/>
                </a:solidFill>
              </a:rPr>
              <a:t>Απογοητευμένοι Καθολικοί</a:t>
            </a:r>
          </a:p>
          <a:p>
            <a:pPr marL="708660" lvl="1" indent="-342900">
              <a:defRPr/>
            </a:pPr>
            <a:r>
              <a:rPr lang="en-US" sz="1700" dirty="0">
                <a:solidFill>
                  <a:srgbClr val="FFFFFF"/>
                </a:solidFill>
              </a:rPr>
              <a:t>Guy Fawkes</a:t>
            </a:r>
            <a:endParaRPr lang="el-GR" sz="1700" dirty="0">
              <a:solidFill>
                <a:srgbClr val="FFFFFF"/>
              </a:solidFill>
            </a:endParaRPr>
          </a:p>
          <a:p>
            <a:pPr marL="45085" indent="0">
              <a:buNone/>
              <a:defRPr/>
            </a:pPr>
            <a:r>
              <a:rPr lang="el-GR" sz="1700" dirty="0">
                <a:solidFill>
                  <a:srgbClr val="FFFFFF"/>
                </a:solidFill>
              </a:rPr>
              <a:t>Διώξεις αποσχιστικών πουριτανών </a:t>
            </a:r>
            <a:r>
              <a:rPr lang="el-GR" sz="1700" dirty="0">
                <a:solidFill>
                  <a:srgbClr val="FFFFFF"/>
                </a:solidFill>
                <a:sym typeface="Wingdings"/>
              </a:rPr>
              <a:t> μετανάστευση προς Βόρεια Αμερική (1620, </a:t>
            </a:r>
            <a:r>
              <a:rPr lang="en-US" sz="1700" dirty="0">
                <a:solidFill>
                  <a:srgbClr val="FFFFFF"/>
                </a:solidFill>
                <a:sym typeface="Wingdings"/>
              </a:rPr>
              <a:t>Mayflower)</a:t>
            </a:r>
          </a:p>
          <a:p>
            <a:pPr marL="708660" lvl="1" indent="-342900">
              <a:defRPr/>
            </a:pPr>
            <a:r>
              <a:rPr lang="el-GR" sz="1700" dirty="0">
                <a:solidFill>
                  <a:srgbClr val="FFFFFF"/>
                </a:solidFill>
                <a:sym typeface="Wingdings"/>
              </a:rPr>
              <a:t>1629, ίδρυση Βοστώνης</a:t>
            </a:r>
          </a:p>
          <a:p>
            <a:pPr marL="708660" lvl="1" indent="-342900">
              <a:defRPr/>
            </a:pPr>
            <a:r>
              <a:rPr lang="en-US" sz="1700" dirty="0">
                <a:solidFill>
                  <a:srgbClr val="FFFFFF"/>
                </a:solidFill>
                <a:sym typeface="Wingdings"/>
              </a:rPr>
              <a:t>“Pilgrim Fathers”</a:t>
            </a:r>
            <a:endParaRPr lang="el-GR" sz="1700" dirty="0">
              <a:solidFill>
                <a:srgbClr val="FFFFFF"/>
              </a:solidFill>
              <a:sym typeface="Wingdings"/>
            </a:endParaRPr>
          </a:p>
          <a:p>
            <a:pPr marL="708660" lvl="1" indent="-342900">
              <a:defRPr/>
            </a:pPr>
            <a:r>
              <a:rPr lang="el-GR" sz="1700" dirty="0">
                <a:solidFill>
                  <a:srgbClr val="FFFFFF"/>
                </a:solidFill>
                <a:sym typeface="Wingdings"/>
              </a:rPr>
              <a:t>1630-1640, 20.000 μετανάστες</a:t>
            </a:r>
          </a:p>
        </p:txBody>
      </p:sp>
      <p:sp>
        <p:nvSpPr>
          <p:cNvPr id="3" name="Slide Number Placeholder 2"/>
          <p:cNvSpPr>
            <a:spLocks noGrp="1"/>
          </p:cNvSpPr>
          <p:nvPr>
            <p:ph type="sldNum" sz="quarter" idx="12"/>
          </p:nvPr>
        </p:nvSpPr>
        <p:spPr>
          <a:xfrm>
            <a:off x="7860293" y="6535157"/>
            <a:ext cx="730250" cy="274320"/>
          </a:xfrm>
        </p:spPr>
        <p:txBody>
          <a:bodyPr>
            <a:normAutofit/>
          </a:bodyPr>
          <a:lstStyle/>
          <a:p>
            <a:pPr>
              <a:spcAft>
                <a:spcPts val="600"/>
              </a:spcAft>
              <a:defRPr/>
            </a:pPr>
            <a:fld id="{F4903D13-828A-4756-90DC-A14D9A627824}" type="slidenum">
              <a:rPr lang="el-GR" sz="900">
                <a:solidFill>
                  <a:schemeClr val="tx1">
                    <a:lumMod val="50000"/>
                    <a:lumOff val="50000"/>
                  </a:schemeClr>
                </a:solidFill>
              </a:rPr>
              <a:pPr>
                <a:spcAft>
                  <a:spcPts val="600"/>
                </a:spcAft>
                <a:defRPr/>
              </a:pPr>
              <a:t>18</a:t>
            </a:fld>
            <a:endParaRPr lang="el-GR" sz="900">
              <a:solidFill>
                <a:schemeClr val="tx1">
                  <a:lumMod val="50000"/>
                  <a:lumOff val="50000"/>
                </a:schemeClr>
              </a:solidFill>
            </a:endParaRPr>
          </a:p>
        </p:txBody>
      </p:sp>
      <p:sp>
        <p:nvSpPr>
          <p:cNvPr id="13318" name="AutoShape 4" descr="data:image/jpeg;base64,/9j/4AAQSkZJRgABAQAAAQABAAD/2wCEAAkGBhAQEBAQEBIPEBAVEBUQDxAQEBUVFA8QFBAVFRQQFRQXGyYeFxkjGRQUHy8gIycpLCwsFR4xNTAqNSYrLCkBCQoKDgwOFA8PFCkYFBgpKSkpKSkpKSkpKSkpKSkpKSkpKSkpKSkpKSkpKSkpKSkpKSkpKSkpKSkpKSkpKSkpKf/AABEIAOYAzwMBIgACEQEDEQH/xAAcAAABBQEBAQAAAAAAAAAAAAAAAwQFBgcCAQj/xABJEAABAwIDBAcFBAQKCwAAAAABAAIDBBEFITEGEkFRBxNSYXGBkSIyQqHBFCOx0WKS4fAVM0NTcnOCorPCFhckJTREY5Oj0vH/xAAYAQEBAQEBAAAAAAAAAAAAAAAAAQIDBP/EACERAQEBAQACAgIDAQAAAAAAAAABEQIhMRJBA1EycYET/9oADAMBAAIRAxEAPwDDkIQgEIQgEIQgEIQgEIslG07jwKBNCcNonH4T6JQYc/slTVwzsjdUi3DJOw5djCpOw5NMRm6jdKk/4Kk7DvRBwuTsO9E0xGWXllIPoXDVrvRJmmPI+iaYZ2QnRhSZiVMIoXrmLxECEIQCChBQCEIQCELuOIlBwvQ0p5FShOGQBTWviZQ0TnKYoNnN/VL0kIVqwiIZLNrU5MsP2MabXCsNFsRH2QpnDohkrDSw5Lneq16V6n2Hi7I9E9ZsXF2QrPC1LtYmpqsR7GxdkJzHsdD2QrG1iVYxE1WxsbD2Quv9CoeyPRWcNXQCqbVOl2ChPwhMKno0iN7ALQbI3UNZLWdFbToFWsT6M3tvurfHsCaz0oPBNXXyzi2CyU7t2QWvm081FPYvoHpK2WZLRSva37yIdc23EN98fq39Fg8rFvm6zTNC6e1crbIQUIKAQhCATykbkmaf0oyUrXJy0JRgXDV20qNpSjZeytGGN0VUoZ81cMLivYlY6WLNhfBWSn0CruHxKxUjdFgp9GEu1JxtS7Qqw7aEo0LhdtKDsLoJMvA1IHmkP4SjvYOueTRf8FQ9uhN2VV9Gu9F2Jj2SqhQpF4XQlB/bkvHFZqmNbTh7XMdmHNLCOYcCD+K+W62nLHPYdWuLD4tNvovqiYr5w24perxCsZ/13keDva/zK8FVh7UiU5eEg8LrGa4QUIKqBCEIBSFPoFHqRp9ApW+Ti6UhDSfaOSZzTWTfrHHuUaXGgrYWZNAv3qx4djm78LSsvine05EhStDtHNGc9x45Pb9Rms3lZ1Gy4TtHTuID27h58FcKWFjmgsII4ELFcK2wpJLNqI3wnTfZd7fMe8FoeCRSMY2alkbPAeyd4eA7+45rGWHi+luEdl2Ak6OrbK24yPEcQlimsOS5N6rEBGNC53Bo4pSVybbjWAySEADO55JpDWCgknO/UOIb8MTTYeZ4qUa+GIZbrR35ftVC2n6RmxXaw58APeI52OTfNUmXHa+sd7G+1v6Gvm46+Sslq+I2qo2pp4/ee0DmSGj1cmY29or26+EHvlYsrw/ZFkh3qiVxdxDSJXnuPAeZVjh2RonNsIZN7QOD90+Jb7TSVrJPdP8AGkU+JRSi7S1wOhBBHqEq/LvH4LLv9X07HCSjlMMgPAuja4cOBAPjke5T2zW01UyUUWJRmOZ1+olsA2oAvkLezvcctbLNTFqn0WC9KcG7ic57TY3+sYH0W9SlYh0vxWr2ntU0Z9HOH0WePZWfvTaQJ09NpV3ZJIKEFVAhCEApCA5KPT+A+ypWuXUMG8d4+Q7lNYfhbX2uFHMICtOzUYcs1uQ6j2Ha9txrZQmKbHTRXIaXD5rUsJboFNPw9rxmPkufyWvncwlp+h1CmtmdpKiilEkD7HR7DmyRvJ7dHeOo4LQdpdg45AXNG67mFnGJYLJTvs+4F8nAfMhdJ1KzY3zZbaCGvh6+IbkjSGzxE3LHHQ34tPA+XBTizrohlpoYpfv2STykXYLjq2MvYe0Lkkkk+S0Y9y5XxQk4LOOkvat8RbAw2eW7w5MZewcebjY25WutLMV1SNtuj1tXKyo64REMEb29Xvl4aSWluYzseOSS/tGQ0dO6V4ADpHuOQHtOcf34rSdndiZCAZnED+babDwcRm71t4qf2d2RgpW2Yy7j78j83v8AE6AdwyVqhhAWr3viLJiNoNno2ACw8OA8lMQUbG6ALpqUDlJIbQYhyTLEsJjnZ1cgu24c0/FHIDdsjD8LgQDfuT7eXJcqiMaXboD/AHhk48yPi89VjvTM21XAedN+ErwtmqPeJ7livTFVB1ZGwA3jp2hxPEvcXj5FZ5/kVnj03lTh6bSrshIIKAgrTIQhCAT2jzFkyKdUhyUrXPs437ZKdw7F204BOZ1t3czyUD9kLjl+K8konDI3WXReIukwNyDD5C/4lSEPSzbg8eMbSPk4FZ9T4K9/ulvmpGLZOodoY/1j+SxnJ5Xh/Se14y6s9xLmH+8LfNV/GdoI6lpsC13Zd++ahJ9mpI83vYB3XKYCEg21+SskNqRoKp8b2yMJa4G4IK2zYfan7UwNd74171icDbK89G0xFRYaW+qdRG2RAWTKti3jzATyDRDmrnUiKlqo4G70jg0cOZ7gOKqOMdKUMZLYm7xGXM/kPVOttcGfO4i8gbpdhsQ3kPqqkOjphHsyzDxDD+Sks+2s+ydT0sVJPssAH6Tz+DbL2LpZqR/JQO/tSg+u8vR0YgnOWT9Rqf0nRVB8cs57hYfRb3lMqQwLpXikcGVLXU5JsHk9ZF5mwc3xN1eHYrGG3cQOWevhzVZwjo7o4iHdSHEZh0pLyD3A5KxHBIjwOWmeizb+j+3omDwXDU6DkFiPS0f94yf1UX+GFtwpgzIAeI4+SxrpkaBWxWABNM0uPFx6x4BPkAFePaVnb02lTl6bSrsySCCgIK0yEIQgE5o+XemycUZzUrXPtMU+oVjoIGvsHNDh3hViJ2YVnwqXRcu7j08cfJOUWBQCxDS3wKfmkYz3bD5pvTT5L2pqRZc55a74+KIxdjbG+fj+SqkjRvKcxeq1UDe5XXmOFOWBW/o7P+0+X1VQjKtvR3nVeX1Wqjcqf3QuyFzT+6F2Vixk3lhB1F03NEzshPXBJkKYumoo2DguupaP/qVckJHqNSaUDwF2HJm0EpzGFY11zjio0usN6X33xADlTRD1Lj9VuVZ7pWCdKsl8TmHZZE3/AMQP1Vn8nJSXpvKnD03kXRCIQUBBWmQhCEAlaZ1ikl3Ec0We0kx+isWGS5BVbeIViwiQFoXLubHr/F3lWGOrsE1q8Sy1SUpyVdxGqINljjlr8v5NK1tbvFJQOUe15ccs1IU7LDPVdseY7Yrr0Zx/fl3kFRmuWgdGLPav+kpUbLT6JRcQDILsqMg2XBC9IST7jvCzVjxwSD2hd9YCuHKN83HIeAlIykdwJTfACNddE612g5lfPHSFUb+J1p5Tbv6rWt+i+hJdQT4+AC+ZsbqutqJ5D8c0j/V5/Yrz5rki3pCRLPKQeV1QkEFAQVWQhCEAvRqvEIJajpxICL2cBcJKDEHREgcDmF5h8+64H1XmIRAS34OzUdUkzG3yZMHtWyadXeCavgfIbuPomDrxuBGRBu094UxBVNfm3jmR2TxHhyUxNEVPujIJWCne94Y0gE6bxsEpGbhdPsddQbju80DF0jmuLXDMGy0TovxaNpLXkA3yWd1k4vfUn97rikqnxuDmOLTzCWbE19W01U0tuCLeKRrMScGB8LBODxDwBx42PEWWDYTthVbwEsj3WADW2DbDjYAakcVouxu0QjeY5XfdSm7S7Rsmu93XGvrwKz8bgu2HVckjbyR9U7s718vFOi1doWcDSamB8eahcWe+njdK5/siwAtcucTZrGg8SVP1EzWNc97msY0bznONg0DiSsd2s2ufiEzY4A4tL+qpIh7znOO6ZnDtOvYDgCeak51ZVpwnbA1TpRDHJaL33v3d2/JtuOSmcHxAzPIOg18eS5wnAo6Ch6vIkNLpXduUj2jflfIdwCV2dourYXnU5nx1Kz9tfQ2krOqgqZOxBI4eIYbfOy+ZpXLeuk6u6vDajnIWxD+08E/3QVgchXTme3Om7ki5KvKRcug4CCgIKrIQhCAQhCBaAp7O3fjvxb+CjWOsVIUs26e45FRuEm+223xDJNw5zTlcFOKlm4+404J1F1cnvCx580XDaPE5BxB8R+SVOIvPL0S4wVp912fI8V3BgTjqJv7EbX/5gpsMpkHEm5V46NNjPt9Rvyg/ZYiHTH+cdq2EHmbXPIeShaTZ5lx1grd2+YZS5kcbG5AWl4Rt3FSRRwU9DVMiYDZu44lzic3ucfecbarN6X4Uj0n7HuDjXwN9mwE7G8AMmuaBpYADusmezdQ2WL2gXZXO7qQLXkZb4gfeaMx7w1IVkHSWXDdNBVuBFiOrNiDqLKv0wa2WR8FHiUUbyH9SI2Fsco/lIy4gt/IkJOv2s5qfhxetgja2GpY6K14zLEHjd5XBu35jlbRMqnpGr2CxNNvDUdUc+9tzZw8E6jDpD/wOIC+Zu6njBPPN5tdO6bY2OU3kpixt8+tqy899mxNaP7yuxPiz3HtqaytO7NI54v7MTBZt/wCg3MlXno12HfAftlU0tlItBG4e1E05GRw4OIyA4A34q54bgNLT5wQRRHtBvtfrHP5p3UTBrS46DM9/cs3r9M4jsVPWPZENPff4DRvqncjQ1oYPP6pLD4jnI7UnePdyHkF1M69z6dwXNayvpoxMbtNTA6l0z/Aey2/mXeiyWQqybdY2KuunlabsB6qL+rZkD5m581WJCu3M8MknlJOK6eUmtJQEFAQVUCEIQCEIQCWhfwKRQCiypaJglaWn3hp3pqGFp3TdeQT2IcNQpeogbKzfbrxWXSGUdSW81JYdim67UhRLeRTmCEEJiy40fZ6u3iLm/mrxQBptkFkGD0ZLh7T2g6lp0T/EMbqKJ7QQ2RhHsvEj271tQQDkVw+N3w7f9PHmNpihbyCexUzeTR5BYlSdJE/CBhF7ZzSnPlr4rUdjXVFTAJ6hkUTXfxLGF5cWjV7i46E6BPj1Pbne5Vjaxg5fJd3HDNeMpgOCV3Fpz1xZM6gF7g0aA3PeU6ldZeMZugk6qDiXIBo81R+k7an7JSmJhtPMCxltWR6Pk9Mh3nuVoxnF4qWGSonNmNFzzdyY3vJysvnPaXaCStqHzy5Fxs1vCNg91g/fVak1lESOTd5Skjk2e5dEcOK8QhaQIKEFAIQhAIQhAIQhB0x1lJYZXbhsfdPyUWumPso1Kmq6EA7zdF1SC+iZw1N22KdYe+zrKNLVhMwAF1GbUYs2Xdjb7rLm/wCkV5VTER+yq/UPzA7r+JUkLfCwYHUBoLXAFpeHH/tn819L0W6Yoty251bNy2m7ui1vJfNOEU2/MWDttZ6tLfxW6dG9U51EGO1ildGP6Ja14HlvWV6ZWlcvNl0knZlYoTY25udElVVDQHOcQ1jQXOcTYAAXJJ4ABLTyho1Ay1OQAGpPdZYf0k9If2omkpnH7M02keP+ZcD/AIYPr6LOb4i6j+kbbg18u5GSKWMkRjTrXaGZw+QHAeKo8j1096bPeusmMuXuSLivXOXK0BCEIgQUIKAQhCAQhCAQhCAQhCDqOSyfQzZgqPXcchBRqVbIx1kXkoCqyd+/BSOB4gN7dOhTXG2ASOtpe/qsrVo2IjP2pwJuRLCSed5Qtv2Fp92lLu3M948AGtH4LENhpvvpnGws2KXya0uP4L6B2eh3KSmbaxEDCR3uaHH8Vej6SBCTkeGi5sOOa5q6xkTHSSOaxjRvPe82a0cySsN6RelB1ZvU1KSyl0e/R1R/6s7uPHkuf9IcdJXSR15fSUjvudJ5m/yxB/i2n+bHE/F4a5g+RcySpB71uTEdPkSDnrxz1ytAQhCIEIQgEFCCgEIQgEIQgEIQgEIQgEIQg9a8g3CUfUF3vG6SQhqw7O4sI3SF2hibGbH4bEOP6t1rVZ07UjGgQQTyENDW7+7G3IWHEm3ksGbIQvA8rNmrq47W7f1WIu++duRA3ZBHlG3vPFzu8qrvmTbeXl1cw0o6VcErxCqBCEIBCEIBCEIBBQgoBCEIBCEIBCEIBCEIBCEIBCEIBCEIBCEIBCEIBCEIBCEIBCEIBBQhB//Z"/>
          <p:cNvSpPr>
            <a:spLocks noChangeAspect="1" noChangeArrowheads="1"/>
          </p:cNvSpPr>
          <p:nvPr/>
        </p:nvSpPr>
        <p:spPr bwMode="auto">
          <a:xfrm>
            <a:off x="63500" y="-1063625"/>
            <a:ext cx="1971675" cy="2190750"/>
          </a:xfrm>
          <a:prstGeom prst="rect">
            <a:avLst/>
          </a:prstGeom>
          <a:noFill/>
          <a:ln w="9525">
            <a:noFill/>
            <a:miter lim="800000"/>
            <a:headEnd/>
            <a:tailEnd/>
          </a:ln>
        </p:spPr>
        <p:txBody>
          <a:bodyPr/>
          <a:lstStyle/>
          <a:p>
            <a:endParaRPr lang="el-GR">
              <a:latin typeface="Calibri" pitchFamily="34" charset="0"/>
            </a:endParaRPr>
          </a:p>
        </p:txBody>
      </p:sp>
      <p:sp>
        <p:nvSpPr>
          <p:cNvPr id="13319" name="AutoShape 6" descr="data:image/jpeg;base64,/9j/4AAQSkZJRgABAQAAAQABAAD/2wCEAAkGBhAQEBAQEBIPEBAVEBUQDxAQEBUVFA8QFBAVFRQQFRQXGyYeFxkjGRQUHy8gIycpLCwsFR4xNTAqNSYrLCkBCQoKDgwOFA8PFCkYFBgpKSkpKSkpKSkpKSkpKSkpKSkpKSkpKSkpKSkpKSkpKSkpKSkpKSkpKSkpKSkpKSkpKf/AABEIAOYAzwMBIgACEQEDEQH/xAAcAAABBQEBAQAAAAAAAAAAAAAAAwQFBgcCAQj/xABJEAABAwIDBAcFBAQKCwAAAAABAAIDBBEFITEGEkFRBxNSYXGBkSIyQqHBFCOx0WKS4fAVM0NTcnOCorPCFhckJTREY5Oj0vH/xAAYAQEBAQEBAAAAAAAAAAAAAAAAAQIDBP/EACERAQEBAQACAgIDAQAAAAAAAAABEQIhMRJBA1EycYET/9oADAMBAAIRAxEAPwDDkIQgEIQgEIQgEIQgEIslG07jwKBNCcNonH4T6JQYc/slTVwzsjdUi3DJOw5djCpOw5NMRm6jdKk/4Kk7DvRBwuTsO9E0xGWXllIPoXDVrvRJmmPI+iaYZ2QnRhSZiVMIoXrmLxECEIQCChBQCEIQCELuOIlBwvQ0p5FShOGQBTWviZQ0TnKYoNnN/VL0kIVqwiIZLNrU5MsP2MabXCsNFsRH2QpnDohkrDSw5Lneq16V6n2Hi7I9E9ZsXF2QrPC1LtYmpqsR7GxdkJzHsdD2QrG1iVYxE1WxsbD2Quv9CoeyPRWcNXQCqbVOl2ChPwhMKno0iN7ALQbI3UNZLWdFbToFWsT6M3tvurfHsCaz0oPBNXXyzi2CyU7t2QWvm081FPYvoHpK2WZLRSva37yIdc23EN98fq39Fg8rFvm6zTNC6e1crbIQUIKAQhCATykbkmaf0oyUrXJy0JRgXDV20qNpSjZeytGGN0VUoZ81cMLivYlY6WLNhfBWSn0CruHxKxUjdFgp9GEu1JxtS7Qqw7aEo0LhdtKDsLoJMvA1IHmkP4SjvYOueTRf8FQ9uhN2VV9Gu9F2Jj2SqhQpF4XQlB/bkvHFZqmNbTh7XMdmHNLCOYcCD+K+W62nLHPYdWuLD4tNvovqiYr5w24perxCsZ/13keDva/zK8FVh7UiU5eEg8LrGa4QUIKqBCEIBSFPoFHqRp9ApW+Ti6UhDSfaOSZzTWTfrHHuUaXGgrYWZNAv3qx4djm78LSsvine05EhStDtHNGc9x45Pb9Rms3lZ1Gy4TtHTuID27h58FcKWFjmgsII4ELFcK2wpJLNqI3wnTfZd7fMe8FoeCRSMY2alkbPAeyd4eA7+45rGWHi+luEdl2Ak6OrbK24yPEcQlimsOS5N6rEBGNC53Bo4pSVybbjWAySEADO55JpDWCgknO/UOIb8MTTYeZ4qUa+GIZbrR35ftVC2n6RmxXaw58APeI52OTfNUmXHa+sd7G+1v6Gvm46+Sslq+I2qo2pp4/ee0DmSGj1cmY29or26+EHvlYsrw/ZFkh3qiVxdxDSJXnuPAeZVjh2RonNsIZN7QOD90+Jb7TSVrJPdP8AGkU+JRSi7S1wOhBBHqEq/LvH4LLv9X07HCSjlMMgPAuja4cOBAPjke5T2zW01UyUUWJRmOZ1+olsA2oAvkLezvcctbLNTFqn0WC9KcG7ic57TY3+sYH0W9SlYh0vxWr2ntU0Z9HOH0WePZWfvTaQJ09NpV3ZJIKEFVAhCEApCA5KPT+A+ypWuXUMG8d4+Q7lNYfhbX2uFHMICtOzUYcs1uQ6j2Ha9txrZQmKbHTRXIaXD5rUsJboFNPw9rxmPkufyWvncwlp+h1CmtmdpKiilEkD7HR7DmyRvJ7dHeOo4LQdpdg45AXNG67mFnGJYLJTvs+4F8nAfMhdJ1KzY3zZbaCGvh6+IbkjSGzxE3LHHQ34tPA+XBTizrohlpoYpfv2STykXYLjq2MvYe0Lkkkk+S0Y9y5XxQk4LOOkvat8RbAw2eW7w5MZewcebjY25WutLMV1SNtuj1tXKyo64REMEb29Xvl4aSWluYzseOSS/tGQ0dO6V4ADpHuOQHtOcf34rSdndiZCAZnED+babDwcRm71t4qf2d2RgpW2Yy7j78j83v8AE6AdwyVqhhAWr3viLJiNoNno2ACw8OA8lMQUbG6ALpqUDlJIbQYhyTLEsJjnZ1cgu24c0/FHIDdsjD8LgQDfuT7eXJcqiMaXboD/AHhk48yPi89VjvTM21XAedN+ErwtmqPeJ7livTFVB1ZGwA3jp2hxPEvcXj5FZ5/kVnj03lTh6bSrshIIKAgrTIQhCAT2jzFkyKdUhyUrXPs437ZKdw7F204BOZ1t3czyUD9kLjl+K8konDI3WXReIukwNyDD5C/4lSEPSzbg8eMbSPk4FZ9T4K9/ulvmpGLZOodoY/1j+SxnJ5Xh/Se14y6s9xLmH+8LfNV/GdoI6lpsC13Zd++ahJ9mpI83vYB3XKYCEg21+SskNqRoKp8b2yMJa4G4IK2zYfan7UwNd74171icDbK89G0xFRYaW+qdRG2RAWTKti3jzATyDRDmrnUiKlqo4G70jg0cOZ7gOKqOMdKUMZLYm7xGXM/kPVOttcGfO4i8gbpdhsQ3kPqqkOjphHsyzDxDD+Sks+2s+ydT0sVJPssAH6Tz+DbL2LpZqR/JQO/tSg+u8vR0YgnOWT9Rqf0nRVB8cs57hYfRb3lMqQwLpXikcGVLXU5JsHk9ZF5mwc3xN1eHYrGG3cQOWevhzVZwjo7o4iHdSHEZh0pLyD3A5KxHBIjwOWmeizb+j+3omDwXDU6DkFiPS0f94yf1UX+GFtwpgzIAeI4+SxrpkaBWxWABNM0uPFx6x4BPkAFePaVnb02lTl6bSrsySCCgIK0yEIQgE5o+XemycUZzUrXPtMU+oVjoIGvsHNDh3hViJ2YVnwqXRcu7j08cfJOUWBQCxDS3wKfmkYz3bD5pvTT5L2pqRZc55a74+KIxdjbG+fj+SqkjRvKcxeq1UDe5XXmOFOWBW/o7P+0+X1VQjKtvR3nVeX1Wqjcqf3QuyFzT+6F2Vixk3lhB1F03NEzshPXBJkKYumoo2DguupaP/qVckJHqNSaUDwF2HJm0EpzGFY11zjio0usN6X33xADlTRD1Lj9VuVZ7pWCdKsl8TmHZZE3/AMQP1Vn8nJSXpvKnD03kXRCIQUBBWmQhCEAlaZ1ikl3Ec0We0kx+isWGS5BVbeIViwiQFoXLubHr/F3lWGOrsE1q8Sy1SUpyVdxGqINljjlr8v5NK1tbvFJQOUe15ccs1IU7LDPVdseY7Yrr0Zx/fl3kFRmuWgdGLPav+kpUbLT6JRcQDILsqMg2XBC9IST7jvCzVjxwSD2hd9YCuHKN83HIeAlIykdwJTfACNddE612g5lfPHSFUb+J1p5Tbv6rWt+i+hJdQT4+AC+ZsbqutqJ5D8c0j/V5/Yrz5rki3pCRLPKQeV1QkEFAQVWQhCEAvRqvEIJajpxICL2cBcJKDEHREgcDmF5h8+64H1XmIRAS34OzUdUkzG3yZMHtWyadXeCavgfIbuPomDrxuBGRBu094UxBVNfm3jmR2TxHhyUxNEVPujIJWCne94Y0gE6bxsEpGbhdPsddQbju80DF0jmuLXDMGy0TovxaNpLXkA3yWd1k4vfUn97rikqnxuDmOLTzCWbE19W01U0tuCLeKRrMScGB8LBODxDwBx42PEWWDYTthVbwEsj3WADW2DbDjYAakcVouxu0QjeY5XfdSm7S7Rsmu93XGvrwKz8bgu2HVckjbyR9U7s718vFOi1doWcDSamB8eahcWe+njdK5/siwAtcucTZrGg8SVP1EzWNc97msY0bznONg0DiSsd2s2ufiEzY4A4tL+qpIh7znOO6ZnDtOvYDgCeak51ZVpwnbA1TpRDHJaL33v3d2/JtuOSmcHxAzPIOg18eS5wnAo6Ch6vIkNLpXduUj2jflfIdwCV2dourYXnU5nx1Kz9tfQ2krOqgqZOxBI4eIYbfOy+ZpXLeuk6u6vDajnIWxD+08E/3QVgchXTme3Om7ki5KvKRcug4CCgIKrIQhCAQhCBaAp7O3fjvxb+CjWOsVIUs26e45FRuEm+223xDJNw5zTlcFOKlm4+404J1F1cnvCx580XDaPE5BxB8R+SVOIvPL0S4wVp912fI8V3BgTjqJv7EbX/5gpsMpkHEm5V46NNjPt9Rvyg/ZYiHTH+cdq2EHmbXPIeShaTZ5lx1grd2+YZS5kcbG5AWl4Rt3FSRRwU9DVMiYDZu44lzic3ucfecbarN6X4Uj0n7HuDjXwN9mwE7G8AMmuaBpYADusmezdQ2WL2gXZXO7qQLXkZb4gfeaMx7w1IVkHSWXDdNBVuBFiOrNiDqLKv0wa2WR8FHiUUbyH9SI2Fsco/lIy4gt/IkJOv2s5qfhxetgja2GpY6K14zLEHjd5XBu35jlbRMqnpGr2CxNNvDUdUc+9tzZw8E6jDpD/wOIC+Zu6njBPPN5tdO6bY2OU3kpixt8+tqy899mxNaP7yuxPiz3HtqaytO7NI54v7MTBZt/wCg3MlXno12HfAftlU0tlItBG4e1E05GRw4OIyA4A34q54bgNLT5wQRRHtBvtfrHP5p3UTBrS46DM9/cs3r9M4jsVPWPZENPff4DRvqncjQ1oYPP6pLD4jnI7UnePdyHkF1M69z6dwXNayvpoxMbtNTA6l0z/Aey2/mXeiyWQqybdY2KuunlabsB6qL+rZkD5m581WJCu3M8MknlJOK6eUmtJQEFAQVUCEIQCEIQCWhfwKRQCiypaJglaWn3hp3pqGFp3TdeQT2IcNQpeogbKzfbrxWXSGUdSW81JYdim67UhRLeRTmCEEJiy40fZ6u3iLm/mrxQBptkFkGD0ZLh7T2g6lp0T/EMbqKJ7QQ2RhHsvEj271tQQDkVw+N3w7f9PHmNpihbyCexUzeTR5BYlSdJE/CBhF7ZzSnPlr4rUdjXVFTAJ6hkUTXfxLGF5cWjV7i46E6BPj1Pbne5Vjaxg5fJd3HDNeMpgOCV3Fpz1xZM6gF7g0aA3PeU6ldZeMZugk6qDiXIBo81R+k7an7JSmJhtPMCxltWR6Pk9Mh3nuVoxnF4qWGSonNmNFzzdyY3vJysvnPaXaCStqHzy5Fxs1vCNg91g/fVak1lESOTd5Skjk2e5dEcOK8QhaQIKEFAIQhAIQhAIQhB0x1lJYZXbhsfdPyUWumPso1Kmq6EA7zdF1SC+iZw1N22KdYe+zrKNLVhMwAF1GbUYs2Xdjb7rLm/wCkV5VTER+yq/UPzA7r+JUkLfCwYHUBoLXAFpeHH/tn819L0W6Yoty251bNy2m7ui1vJfNOEU2/MWDttZ6tLfxW6dG9U51EGO1ildGP6Ja14HlvWV6ZWlcvNl0knZlYoTY25udElVVDQHOcQ1jQXOcTYAAXJJ4ABLTyho1Ay1OQAGpPdZYf0k9If2omkpnH7M02keP+ZcD/AIYPr6LOb4i6j+kbbg18u5GSKWMkRjTrXaGZw+QHAeKo8j1096bPeusmMuXuSLivXOXK0BCEIgQUIKAQhCAQhCAQhCAQhCDqOSyfQzZgqPXcchBRqVbIx1kXkoCqyd+/BSOB4gN7dOhTXG2ASOtpe/qsrVo2IjP2pwJuRLCSed5Qtv2Fp92lLu3M948AGtH4LENhpvvpnGws2KXya0uP4L6B2eh3KSmbaxEDCR3uaHH8Vej6SBCTkeGi5sOOa5q6xkTHSSOaxjRvPe82a0cySsN6RelB1ZvU1KSyl0e/R1R/6s7uPHkuf9IcdJXSR15fSUjvudJ5m/yxB/i2n+bHE/F4a5g+RcySpB71uTEdPkSDnrxz1ytAQhCIEIQgEFCCgEIQgEIQgEIQgEIQgEIQg9a8g3CUfUF3vG6SQhqw7O4sI3SF2hibGbH4bEOP6t1rVZ07UjGgQQTyENDW7+7G3IWHEm3ksGbIQvA8rNmrq47W7f1WIu++duRA3ZBHlG3vPFzu8qrvmTbeXl1cw0o6VcErxCqBCEIBCEIBCEIBBQgoBCEIBCEIBCEIBCEIBCEIBCEIBCEIBCEIBCEIBCEIBCEIBCEIBBQhB//Z"/>
          <p:cNvSpPr>
            <a:spLocks noChangeAspect="1" noChangeArrowheads="1"/>
          </p:cNvSpPr>
          <p:nvPr/>
        </p:nvSpPr>
        <p:spPr bwMode="auto">
          <a:xfrm>
            <a:off x="63500" y="-1063625"/>
            <a:ext cx="1971675" cy="2190750"/>
          </a:xfrm>
          <a:prstGeom prst="rect">
            <a:avLst/>
          </a:prstGeom>
          <a:noFill/>
          <a:ln w="9525">
            <a:noFill/>
            <a:miter lim="800000"/>
            <a:headEnd/>
            <a:tailEnd/>
          </a:ln>
        </p:spPr>
        <p:txBody>
          <a:bodyPr/>
          <a:lstStyle/>
          <a:p>
            <a:endParaRPr lang="el-GR">
              <a:latin typeface="Calibri" pitchFamily="34" charset="0"/>
            </a:endParaRPr>
          </a:p>
        </p:txBody>
      </p:sp>
    </p:spTree>
    <p:extLst>
      <p:ext uri="{BB962C8B-B14F-4D97-AF65-F5344CB8AC3E}">
        <p14:creationId xmlns:p14="http://schemas.microsoft.com/office/powerpoint/2010/main" val="4105217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362" name="Title 1"/>
          <p:cNvSpPr>
            <a:spLocks noGrp="1"/>
          </p:cNvSpPr>
          <p:nvPr>
            <p:ph type="title"/>
          </p:nvPr>
        </p:nvSpPr>
        <p:spPr>
          <a:xfrm>
            <a:off x="582930" y="731519"/>
            <a:ext cx="2133893" cy="3237579"/>
          </a:xfrm>
        </p:spPr>
        <p:txBody>
          <a:bodyPr>
            <a:normAutofit/>
          </a:bodyPr>
          <a:lstStyle/>
          <a:p>
            <a:r>
              <a:rPr lang="el-GR" sz="3300">
                <a:solidFill>
                  <a:srgbClr val="FFFFFF"/>
                </a:solidFill>
              </a:rPr>
              <a:t>Κάρολος Α΄</a:t>
            </a:r>
          </a:p>
        </p:txBody>
      </p:sp>
      <p:sp>
        <p:nvSpPr>
          <p:cNvPr id="137" name="Rectangle 13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Slide Number Placeholder 2"/>
          <p:cNvSpPr>
            <a:spLocks noGrp="1"/>
          </p:cNvSpPr>
          <p:nvPr>
            <p:ph type="sldNum" sz="quarter" idx="12"/>
          </p:nvPr>
        </p:nvSpPr>
        <p:spPr>
          <a:xfrm>
            <a:off x="887619" y="4756646"/>
            <a:ext cx="1485052" cy="1304059"/>
          </a:xfrm>
        </p:spPr>
        <p:txBody>
          <a:bodyPr>
            <a:normAutofit/>
          </a:bodyPr>
          <a:lstStyle/>
          <a:p>
            <a:pPr algn="ctr">
              <a:spcAft>
                <a:spcPts val="600"/>
              </a:spcAft>
              <a:defRPr/>
            </a:pPr>
            <a:fld id="{5A2747AF-6C29-4A16-91A2-0413DB5363DF}" type="slidenum">
              <a:rPr lang="el-GR" sz="3800">
                <a:solidFill>
                  <a:srgbClr val="FFFFFF"/>
                </a:solidFill>
              </a:rPr>
              <a:pPr algn="ctr">
                <a:spcAft>
                  <a:spcPts val="600"/>
                </a:spcAft>
                <a:defRPr/>
              </a:pPr>
              <a:t>19</a:t>
            </a:fld>
            <a:endParaRPr lang="el-GR" sz="3800">
              <a:solidFill>
                <a:srgbClr val="FFFFFF"/>
              </a:solidFill>
            </a:endParaRPr>
          </a:p>
        </p:txBody>
      </p:sp>
      <p:sp>
        <p:nvSpPr>
          <p:cNvPr id="139" name="Rectangle 13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3284781" y="686862"/>
            <a:ext cx="5278194" cy="5475129"/>
          </a:xfrm>
        </p:spPr>
        <p:txBody>
          <a:bodyPr anchor="ctr">
            <a:normAutofit/>
          </a:bodyPr>
          <a:lstStyle/>
          <a:p>
            <a:pPr marL="0" indent="0">
              <a:buNone/>
              <a:defRPr/>
            </a:pPr>
            <a:r>
              <a:rPr lang="el-GR" sz="2400" b="1" dirty="0"/>
              <a:t>1625-1649</a:t>
            </a:r>
          </a:p>
          <a:p>
            <a:pPr marL="387985" indent="-342900">
              <a:defRPr/>
            </a:pPr>
            <a:r>
              <a:rPr lang="el-GR" sz="2100" dirty="0"/>
              <a:t>Προσπάθεια επιβολής απόλυτης εξουσίας, αυταρχική διακυβέρνηση</a:t>
            </a:r>
          </a:p>
          <a:p>
            <a:pPr marL="387985" indent="-342900">
              <a:defRPr/>
            </a:pPr>
            <a:r>
              <a:rPr lang="el-GR" sz="2100" dirty="0"/>
              <a:t>1625, γάμος με κόρη Ερρίκου Δ΄  Γαλλίας (καθολική!)</a:t>
            </a:r>
            <a:endParaRPr lang="en-US" sz="2100" dirty="0"/>
          </a:p>
          <a:p>
            <a:pPr marL="387985" indent="-342900">
              <a:defRPr/>
            </a:pPr>
            <a:r>
              <a:rPr lang="el-GR" sz="2100" dirty="0"/>
              <a:t>Στρατιωτικές αποτυχίες </a:t>
            </a:r>
            <a:r>
              <a:rPr lang="el-GR" sz="2100" dirty="0">
                <a:sym typeface="Wingdings"/>
              </a:rPr>
              <a:t> επιδείνωση οικονομικών βασιλείου, αντίδραση Κοινοβουλίου</a:t>
            </a:r>
            <a:endParaRPr lang="el-GR" sz="2100" dirty="0"/>
          </a:p>
          <a:p>
            <a:pPr marL="708660" lvl="1" indent="-342900">
              <a:defRPr/>
            </a:pPr>
            <a:r>
              <a:rPr lang="el-GR" sz="2100" dirty="0"/>
              <a:t>1625, ήττα από Ισπανία σε σύντομη εκστρατεία για στήριξη Ηνωμένων Επαρχιών</a:t>
            </a:r>
          </a:p>
          <a:p>
            <a:pPr marL="708660" lvl="1" indent="-342900">
              <a:defRPr/>
            </a:pPr>
            <a:r>
              <a:rPr lang="el-GR" sz="2100" dirty="0"/>
              <a:t>1627-28, ήττα από Γαλλία σε </a:t>
            </a:r>
            <a:r>
              <a:rPr lang="en-US" sz="2100" dirty="0"/>
              <a:t>La Rochelle </a:t>
            </a:r>
            <a:r>
              <a:rPr lang="el-GR" sz="2100" dirty="0"/>
              <a:t>σε υποστήριξη Γάλλων προτεσταντών </a:t>
            </a:r>
          </a:p>
          <a:p>
            <a:pPr marL="891540" lvl="4" indent="-342900">
              <a:defRPr/>
            </a:pPr>
            <a:r>
              <a:rPr lang="en-US" sz="2100" i="1" dirty="0"/>
              <a:t>cf.</a:t>
            </a:r>
            <a:r>
              <a:rPr lang="en-US" sz="2100" dirty="0"/>
              <a:t> </a:t>
            </a:r>
            <a:r>
              <a:rPr lang="el-GR" sz="2100" dirty="0"/>
              <a:t>Αλέξανδρος Δουμάς, </a:t>
            </a:r>
            <a:r>
              <a:rPr lang="el-GR" sz="2100" i="1" dirty="0"/>
              <a:t>Οι τρεις σωματοφύλακες</a:t>
            </a:r>
            <a:r>
              <a:rPr lang="el-GR" sz="2100" dirty="0"/>
              <a:t> </a:t>
            </a:r>
            <a:r>
              <a:rPr lang="en-US" sz="2100" dirty="0"/>
              <a:t>(</a:t>
            </a:r>
            <a:r>
              <a:rPr lang="el-GR" sz="2100" dirty="0"/>
              <a:t>1844</a:t>
            </a:r>
            <a:r>
              <a:rPr lang="en-US" sz="2100" dirty="0"/>
              <a:t>)</a:t>
            </a:r>
            <a:endParaRPr lang="el-GR" sz="2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reeform: Shape 8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Rectangle 8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p:cNvSpPr>
            <a:spLocks noGrp="1"/>
          </p:cNvSpPr>
          <p:nvPr>
            <p:ph type="title"/>
          </p:nvPr>
        </p:nvSpPr>
        <p:spPr>
          <a:xfrm>
            <a:off x="350041" y="586855"/>
            <a:ext cx="2401025" cy="3387497"/>
          </a:xfrm>
        </p:spPr>
        <p:txBody>
          <a:bodyPr anchor="b">
            <a:normAutofit/>
          </a:bodyPr>
          <a:lstStyle/>
          <a:p>
            <a:pPr algn="r"/>
            <a:r>
              <a:rPr lang="el-GR" sz="3500">
                <a:solidFill>
                  <a:srgbClr val="FFFFFF"/>
                </a:solidFill>
              </a:rPr>
              <a:t>1640-1660</a:t>
            </a:r>
          </a:p>
        </p:txBody>
      </p:sp>
      <p:sp>
        <p:nvSpPr>
          <p:cNvPr id="10244" name="Content Placeholder 3"/>
          <p:cNvSpPr>
            <a:spLocks noGrp="1"/>
          </p:cNvSpPr>
          <p:nvPr>
            <p:ph idx="1"/>
          </p:nvPr>
        </p:nvSpPr>
        <p:spPr>
          <a:xfrm>
            <a:off x="3607694" y="649480"/>
            <a:ext cx="4916510" cy="5546047"/>
          </a:xfrm>
        </p:spPr>
        <p:txBody>
          <a:bodyPr anchor="ctr">
            <a:normAutofit/>
          </a:bodyPr>
          <a:lstStyle/>
          <a:p>
            <a:r>
              <a:rPr lang="el-GR" sz="1700"/>
              <a:t>Μέσα 17</a:t>
            </a:r>
            <a:r>
              <a:rPr lang="el-GR" sz="1700" baseline="30000"/>
              <a:t>ου</a:t>
            </a:r>
            <a:r>
              <a:rPr lang="el-GR" sz="1700"/>
              <a:t> αι. </a:t>
            </a:r>
            <a:r>
              <a:rPr lang="el-GR" sz="1700">
                <a:sym typeface="Wingdings" pitchFamily="2" charset="2"/>
              </a:rPr>
              <a:t> </a:t>
            </a:r>
            <a:r>
              <a:rPr lang="el-GR" sz="1700" u="sng"/>
              <a:t>κρίση των εθνικών μοναρχιών </a:t>
            </a:r>
            <a:r>
              <a:rPr lang="el-GR" sz="1700"/>
              <a:t>σε Αγγλία, Γαλλία και Κάτω Χώρες</a:t>
            </a:r>
          </a:p>
          <a:p>
            <a:pPr lvl="1"/>
            <a:r>
              <a:rPr lang="el-GR" sz="1700"/>
              <a:t>Κρίση στις σχέσεις κράτους-κοινωνίας</a:t>
            </a:r>
          </a:p>
          <a:p>
            <a:pPr lvl="1"/>
            <a:r>
              <a:rPr lang="el-GR" sz="1700"/>
              <a:t>Αμφισβήτηση κεντρικής εξουσίας από αριστοκρατία</a:t>
            </a:r>
          </a:p>
          <a:p>
            <a:pPr lvl="1"/>
            <a:r>
              <a:rPr lang="el-GR" sz="1700"/>
              <a:t>Άνοδος αστικής εμπορικής τάξης</a:t>
            </a:r>
          </a:p>
          <a:p>
            <a:pPr lvl="1"/>
            <a:r>
              <a:rPr lang="el-GR" sz="1700"/>
              <a:t>Ισχυρός παράγοντας,</a:t>
            </a:r>
            <a:r>
              <a:rPr lang="en-US" sz="1700"/>
              <a:t> </a:t>
            </a:r>
            <a:r>
              <a:rPr lang="el-GR" sz="1700"/>
              <a:t>το θρησκευτικό ζήτημα</a:t>
            </a:r>
          </a:p>
          <a:p>
            <a:pPr lvl="1"/>
            <a:r>
              <a:rPr lang="el-GR" sz="1700"/>
              <a:t>Διαφορετική λύση σε κάθε περίπτωση</a:t>
            </a:r>
          </a:p>
          <a:p>
            <a:pPr lvl="1"/>
            <a:r>
              <a:rPr lang="el-GR" sz="1700"/>
              <a:t>Εμφάνιση αξιώματος πρωθυπουργού</a:t>
            </a:r>
          </a:p>
          <a:p>
            <a:pPr>
              <a:spcAft>
                <a:spcPts val="600"/>
              </a:spcAft>
            </a:pPr>
            <a:r>
              <a:rPr lang="el-GR" sz="1700"/>
              <a:t>Παρακμή Ισπανίας και Πορτογαλίας</a:t>
            </a:r>
          </a:p>
          <a:p>
            <a:r>
              <a:rPr lang="el-GR" sz="1700"/>
              <a:t>Στον βορρά, ηγεμονία Σουηδίας απειλείται από Πολωνία και Πρωσία</a:t>
            </a:r>
          </a:p>
        </p:txBody>
      </p:sp>
      <p:sp>
        <p:nvSpPr>
          <p:cNvPr id="3" name="Slide Number Placeholder 2"/>
          <p:cNvSpPr>
            <a:spLocks noGrp="1"/>
          </p:cNvSpPr>
          <p:nvPr>
            <p:ph type="sldNum" sz="quarter" idx="12"/>
          </p:nvPr>
        </p:nvSpPr>
        <p:spPr>
          <a:xfrm>
            <a:off x="8778240" y="6455664"/>
            <a:ext cx="336042" cy="365125"/>
          </a:xfrm>
        </p:spPr>
        <p:txBody>
          <a:bodyPr>
            <a:normAutofit/>
          </a:bodyPr>
          <a:lstStyle/>
          <a:p>
            <a:pPr>
              <a:spcAft>
                <a:spcPts val="600"/>
              </a:spcAft>
              <a:defRPr/>
            </a:pPr>
            <a:fld id="{9C34F571-3430-4B87-B6DA-4FB1DAE5AA9C}" type="slidenum">
              <a:rPr lang="el-GR" sz="1000">
                <a:solidFill>
                  <a:schemeClr val="tx1">
                    <a:lumMod val="50000"/>
                    <a:lumOff val="50000"/>
                  </a:schemeClr>
                </a:solidFill>
              </a:rPr>
              <a:pPr>
                <a:spcAft>
                  <a:spcPts val="600"/>
                </a:spcAft>
                <a:defRPr/>
              </a:pPr>
              <a:t>2</a:t>
            </a:fld>
            <a:endParaRPr lang="el-GR" sz="1000">
              <a:solidFill>
                <a:schemeClr val="tx1">
                  <a:lumMod val="50000"/>
                  <a:lumOff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386" name="Title 5"/>
          <p:cNvSpPr>
            <a:spLocks noGrp="1"/>
          </p:cNvSpPr>
          <p:nvPr>
            <p:ph type="title"/>
          </p:nvPr>
        </p:nvSpPr>
        <p:spPr>
          <a:xfrm>
            <a:off x="582930" y="731519"/>
            <a:ext cx="2133893" cy="3237579"/>
          </a:xfrm>
        </p:spPr>
        <p:txBody>
          <a:bodyPr>
            <a:normAutofit/>
          </a:bodyPr>
          <a:lstStyle/>
          <a:p>
            <a:r>
              <a:rPr lang="el-GR" sz="3300">
                <a:solidFill>
                  <a:srgbClr val="FFFFFF"/>
                </a:solidFill>
              </a:rPr>
              <a:t>Κάρολος Α΄</a:t>
            </a:r>
          </a:p>
        </p:txBody>
      </p:sp>
      <p:sp>
        <p:nvSpPr>
          <p:cNvPr id="139" name="Rectangle 13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Slide Number Placeholder 2"/>
          <p:cNvSpPr>
            <a:spLocks noGrp="1"/>
          </p:cNvSpPr>
          <p:nvPr>
            <p:ph type="sldNum" sz="quarter" idx="12"/>
          </p:nvPr>
        </p:nvSpPr>
        <p:spPr>
          <a:xfrm>
            <a:off x="887619" y="4756646"/>
            <a:ext cx="1485052" cy="1304059"/>
          </a:xfrm>
        </p:spPr>
        <p:txBody>
          <a:bodyPr>
            <a:normAutofit/>
          </a:bodyPr>
          <a:lstStyle/>
          <a:p>
            <a:pPr algn="ctr">
              <a:spcAft>
                <a:spcPts val="600"/>
              </a:spcAft>
              <a:defRPr/>
            </a:pPr>
            <a:fld id="{8BB22673-455E-4D34-984C-77D6B5FAC7A3}" type="slidenum">
              <a:rPr lang="el-GR" sz="3800">
                <a:solidFill>
                  <a:srgbClr val="FFFFFF"/>
                </a:solidFill>
              </a:rPr>
              <a:pPr algn="ctr">
                <a:spcAft>
                  <a:spcPts val="600"/>
                </a:spcAft>
                <a:defRPr/>
              </a:pPr>
              <a:t>20</a:t>
            </a:fld>
            <a:endParaRPr lang="el-GR" sz="3800">
              <a:solidFill>
                <a:srgbClr val="FFFFFF"/>
              </a:solidFill>
            </a:endParaRPr>
          </a:p>
        </p:txBody>
      </p:sp>
      <p:sp>
        <p:nvSpPr>
          <p:cNvPr id="141" name="Rectangle 14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8" name="Content Placeholder 6"/>
          <p:cNvSpPr>
            <a:spLocks noGrp="1"/>
          </p:cNvSpPr>
          <p:nvPr>
            <p:ph idx="1"/>
          </p:nvPr>
        </p:nvSpPr>
        <p:spPr>
          <a:xfrm>
            <a:off x="3284781" y="686862"/>
            <a:ext cx="5278194" cy="5475129"/>
          </a:xfrm>
        </p:spPr>
        <p:txBody>
          <a:bodyPr anchor="ctr">
            <a:normAutofit/>
          </a:bodyPr>
          <a:lstStyle/>
          <a:p>
            <a:pPr marL="319088" lvl="1" indent="-319088">
              <a:spcBef>
                <a:spcPts val="700"/>
              </a:spcBef>
              <a:buSzPct val="100000"/>
            </a:pPr>
            <a:r>
              <a:rPr lang="el-GR" sz="2100"/>
              <a:t>1629-40: Κάρολος Α΄ κυβερνά χωρίς να συγκαλεί  το Κοινοβούλιο (</a:t>
            </a:r>
            <a:r>
              <a:rPr lang="en-US" sz="2100"/>
              <a:t>“Tyranny”</a:t>
            </a:r>
            <a:r>
              <a:rPr lang="el-GR" sz="2100"/>
              <a:t>). Επαναφορά μεσαιωνικών φόρων για εξεύρεση εσόδων</a:t>
            </a:r>
          </a:p>
          <a:p>
            <a:pPr marL="319088" lvl="1" indent="-319088">
              <a:spcBef>
                <a:spcPts val="700"/>
              </a:spcBef>
              <a:buSzPct val="100000"/>
            </a:pPr>
            <a:r>
              <a:rPr lang="el-GR" sz="2100"/>
              <a:t>1633, </a:t>
            </a:r>
            <a:r>
              <a:rPr lang="en-US" sz="2100"/>
              <a:t>William Laud </a:t>
            </a:r>
            <a:r>
              <a:rPr lang="el-GR" sz="2100"/>
              <a:t>αρχιεπίσκοπος. Προσπάθεια ομογενοποίησης δόγματος, διώξεις κατά Πουριτανών. Μεταρρυθμίσεις προς ενίσχυση αυθεντίας κλήρου</a:t>
            </a:r>
          </a:p>
          <a:p>
            <a:pPr marL="319088" lvl="1" indent="-319088">
              <a:spcBef>
                <a:spcPts val="700"/>
              </a:spcBef>
              <a:buSzPct val="100000"/>
            </a:pPr>
            <a:r>
              <a:rPr lang="el-GR" sz="2100"/>
              <a:t>1639, εξέγερση Σκωτίας κατά προσπάθειας επιβολής </a:t>
            </a:r>
            <a:r>
              <a:rPr lang="en-US" sz="2100" i="1"/>
              <a:t>New Prayer Book</a:t>
            </a:r>
            <a:r>
              <a:rPr lang="en-US" sz="2100"/>
              <a:t> </a:t>
            </a:r>
            <a:r>
              <a:rPr lang="el-GR" sz="2100"/>
              <a:t>και Αγγλικανικής Εκκλησίας αντί τοπικής Πρεσβυτεριανής (Καλβινιστές)</a:t>
            </a:r>
          </a:p>
          <a:p>
            <a:pPr marL="319088" lvl="1" indent="-319088">
              <a:spcBef>
                <a:spcPts val="700"/>
              </a:spcBef>
              <a:buSzPct val="100000"/>
            </a:pPr>
            <a:r>
              <a:rPr lang="el-GR" sz="2100"/>
              <a:t>1640, αναγκαστική σύγκληση Κοινοβουλίου για έγκριση πρόσθετων φόρων για στρατιωτική επιχείρηση κατά Σκωτίας (</a:t>
            </a:r>
            <a:r>
              <a:rPr lang="en-US" sz="2100"/>
              <a:t>Long Parliament, </a:t>
            </a:r>
            <a:r>
              <a:rPr lang="el-GR" sz="2100"/>
              <a:t>13 έτη θητεία)</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lumMod val="1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D9BFEA-A0A6-470B-9C1A-C222B6B00C5D}" type="slidenum">
              <a:rPr lang="el-GR" smtClean="0">
                <a:solidFill>
                  <a:srgbClr val="FFFFFF">
                    <a:alpha val="20000"/>
                  </a:srgbClr>
                </a:solidFill>
              </a:rPr>
              <a:pPr/>
              <a:t>21</a:t>
            </a:fld>
            <a:endParaRPr lang="el-GR">
              <a:solidFill>
                <a:srgbClr val="FFFFFF">
                  <a:alpha val="20000"/>
                </a:srgb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0" y="0"/>
            <a:ext cx="8224460" cy="6858000"/>
          </a:xfrm>
          <a:prstGeom prst="rect">
            <a:avLst/>
          </a:prstGeom>
        </p:spPr>
      </p:pic>
      <p:sp>
        <p:nvSpPr>
          <p:cNvPr id="4" name="TextBox 3"/>
          <p:cNvSpPr txBox="1"/>
          <p:nvPr/>
        </p:nvSpPr>
        <p:spPr>
          <a:xfrm>
            <a:off x="539552" y="0"/>
            <a:ext cx="5328592" cy="646331"/>
          </a:xfrm>
          <a:prstGeom prst="rect">
            <a:avLst/>
          </a:prstGeom>
          <a:noFill/>
        </p:spPr>
        <p:txBody>
          <a:bodyPr wrap="square" rtlCol="0">
            <a:spAutoFit/>
          </a:bodyPr>
          <a:lstStyle/>
          <a:p>
            <a:r>
              <a:rPr lang="en-US" dirty="0"/>
              <a:t>Anthony Van </a:t>
            </a:r>
            <a:r>
              <a:rPr lang="en-US" dirty="0" err="1"/>
              <a:t>Dyck</a:t>
            </a:r>
            <a:r>
              <a:rPr lang="en-US" dirty="0"/>
              <a:t>, </a:t>
            </a:r>
            <a:r>
              <a:rPr lang="el-GR" dirty="0"/>
              <a:t>Τριπλό πορτραίτο Καρόλου Α΄ </a:t>
            </a:r>
            <a:r>
              <a:rPr lang="en-US" dirty="0"/>
              <a:t> (1636)</a:t>
            </a:r>
            <a:endParaRPr lang="el-GR" dirty="0"/>
          </a:p>
        </p:txBody>
      </p:sp>
    </p:spTree>
    <p:extLst>
      <p:ext uri="{BB962C8B-B14F-4D97-AF65-F5344CB8AC3E}">
        <p14:creationId xmlns:p14="http://schemas.microsoft.com/office/powerpoint/2010/main" val="393179080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82930" y="731519"/>
            <a:ext cx="2133893" cy="3237579"/>
          </a:xfrm>
        </p:spPr>
        <p:txBody>
          <a:bodyPr>
            <a:normAutofit/>
          </a:bodyPr>
          <a:lstStyle/>
          <a:p>
            <a:r>
              <a:rPr lang="el-GR" sz="3300">
                <a:solidFill>
                  <a:srgbClr val="FFFFFF"/>
                </a:solidFill>
              </a:rPr>
              <a:t>Αγγλικός εμφύλιος πόλεμος (1642-51)</a:t>
            </a:r>
          </a:p>
        </p:txBody>
      </p:sp>
      <p:sp>
        <p:nvSpPr>
          <p:cNvPr id="44" name="Rectangle 4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Slide Number Placeholder 3"/>
          <p:cNvSpPr>
            <a:spLocks noGrp="1"/>
          </p:cNvSpPr>
          <p:nvPr>
            <p:ph type="sldNum" sz="quarter" idx="12"/>
          </p:nvPr>
        </p:nvSpPr>
        <p:spPr>
          <a:xfrm>
            <a:off x="887619" y="4756646"/>
            <a:ext cx="1485052" cy="1304059"/>
          </a:xfrm>
        </p:spPr>
        <p:txBody>
          <a:bodyPr>
            <a:normAutofit/>
          </a:bodyPr>
          <a:lstStyle/>
          <a:p>
            <a:pPr algn="ctr">
              <a:spcAft>
                <a:spcPts val="600"/>
              </a:spcAft>
              <a:defRPr/>
            </a:pPr>
            <a:fld id="{85D9EB69-2F0A-417E-BFEF-377E820DEEE2}" type="slidenum">
              <a:rPr lang="el-GR" sz="3800">
                <a:solidFill>
                  <a:srgbClr val="FFFFFF"/>
                </a:solidFill>
              </a:rPr>
              <a:pPr algn="ctr">
                <a:spcAft>
                  <a:spcPts val="600"/>
                </a:spcAft>
                <a:defRPr/>
              </a:pPr>
              <a:t>22</a:t>
            </a:fld>
            <a:endParaRPr lang="el-GR" sz="3800">
              <a:solidFill>
                <a:srgbClr val="FFFFFF"/>
              </a:solidFill>
            </a:endParaRPr>
          </a:p>
        </p:txBody>
      </p:sp>
      <p:sp>
        <p:nvSpPr>
          <p:cNvPr id="46" name="Rectangle 4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84781" y="686862"/>
            <a:ext cx="5278194" cy="5475129"/>
          </a:xfrm>
        </p:spPr>
        <p:txBody>
          <a:bodyPr anchor="ctr">
            <a:normAutofit/>
          </a:bodyPr>
          <a:lstStyle/>
          <a:p>
            <a:pPr marL="319088" lvl="1" indent="-319088">
              <a:spcBef>
                <a:spcPts val="700"/>
              </a:spcBef>
              <a:buSzPct val="100000"/>
            </a:pPr>
            <a:r>
              <a:rPr lang="el-GR" sz="2100"/>
              <a:t>1641, εξέγερση</a:t>
            </a:r>
            <a:r>
              <a:rPr lang="en-US" sz="2100"/>
              <a:t> </a:t>
            </a:r>
            <a:r>
              <a:rPr lang="el-GR" sz="2100"/>
              <a:t>καθολικών Ιρλανδίας. Εκστρατεία </a:t>
            </a:r>
            <a:r>
              <a:rPr lang="en-US" sz="2100"/>
              <a:t>Cromwell, </a:t>
            </a:r>
            <a:r>
              <a:rPr lang="el-GR" sz="2100"/>
              <a:t>πολύνεκρη καταστολή </a:t>
            </a:r>
            <a:endParaRPr lang="en-US" sz="2100"/>
          </a:p>
          <a:p>
            <a:pPr marL="319088" lvl="1" indent="-319088">
              <a:spcBef>
                <a:spcPts val="700"/>
              </a:spcBef>
              <a:buSzPct val="100000"/>
            </a:pPr>
            <a:r>
              <a:rPr lang="el-GR" sz="2100"/>
              <a:t>1642,</a:t>
            </a:r>
            <a:r>
              <a:rPr lang="en-US" sz="2100"/>
              <a:t> </a:t>
            </a:r>
            <a:r>
              <a:rPr lang="el-GR" sz="2100"/>
              <a:t>αποτυχημένη προσπάθεια σύλληψης ηγετών Κοινοβουλίου, λαϊκή εξέγερση</a:t>
            </a:r>
          </a:p>
          <a:p>
            <a:pPr marL="319088" lvl="1" indent="-319088">
              <a:spcBef>
                <a:spcPts val="700"/>
              </a:spcBef>
              <a:buSzPct val="100000"/>
            </a:pPr>
            <a:r>
              <a:rPr lang="el-GR" sz="2100"/>
              <a:t>1642-1651, εμφύλιος πόλεμος (</a:t>
            </a:r>
            <a:r>
              <a:rPr lang="en-US" sz="2100"/>
              <a:t>Cavaliers vs. Roundheads)</a:t>
            </a:r>
            <a:endParaRPr lang="el-GR" sz="2100"/>
          </a:p>
          <a:p>
            <a:pPr marL="319088" lvl="1" indent="-319088">
              <a:spcBef>
                <a:spcPts val="700"/>
              </a:spcBef>
              <a:buSzPct val="100000"/>
            </a:pPr>
            <a:r>
              <a:rPr lang="el-GR" sz="2100"/>
              <a:t>Ριζοσπαστικό κίνημα για ανεξιθρησκία, ισονομία, καθολικό ανδρικό δικαίωμα ψήφου και κοινωνική δικαιοσύνη (</a:t>
            </a:r>
            <a:r>
              <a:rPr lang="en-US" sz="2100"/>
              <a:t>Levellers</a:t>
            </a:r>
            <a:r>
              <a:rPr lang="el-GR" sz="2100"/>
              <a:t> και </a:t>
            </a:r>
            <a:r>
              <a:rPr lang="en-US" sz="2100"/>
              <a:t>Diggers</a:t>
            </a:r>
            <a:r>
              <a:rPr lang="el-GR" sz="2100"/>
              <a:t>). Ακραίες θρησκευτικές ομάδες (</a:t>
            </a:r>
            <a:r>
              <a:rPr lang="en-US" sz="2100"/>
              <a:t>Ranters, Quakers)</a:t>
            </a:r>
            <a:endParaRPr lang="el-GR" sz="2100"/>
          </a:p>
          <a:p>
            <a:pPr marL="319088" lvl="1" indent="-319088">
              <a:spcBef>
                <a:spcPts val="700"/>
              </a:spcBef>
              <a:buSzPct val="100000"/>
            </a:pPr>
            <a:r>
              <a:rPr lang="el-GR" sz="2100"/>
              <a:t>1646, Κάρολος καταφεύγει σε Σκωτία που όμως τον παραδίδει σε Αγγλία για να δικαστεί για εσχάτη προδοσία</a:t>
            </a:r>
          </a:p>
          <a:p>
            <a:pPr marL="319088" lvl="1" indent="-319088">
              <a:spcBef>
                <a:spcPts val="700"/>
              </a:spcBef>
              <a:buSzPct val="100000"/>
            </a:pPr>
            <a:r>
              <a:rPr lang="el-GR" sz="2100"/>
              <a:t>30.1.1649, εκτέλεση Καρόλου Α΄</a:t>
            </a:r>
            <a:r>
              <a:rPr lang="en-US" sz="2100"/>
              <a:t> (</a:t>
            </a:r>
            <a:r>
              <a:rPr lang="el-GR" sz="2100"/>
              <a:t>από </a:t>
            </a:r>
            <a:r>
              <a:rPr lang="en-US" sz="2100"/>
              <a:t>Rump Parliament)</a:t>
            </a:r>
            <a:endParaRPr lang="el-GR" sz="2100"/>
          </a:p>
          <a:p>
            <a:endParaRPr lang="el-GR" sz="2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8" name="Picture 6" descr="http://upload.wikimedia.org/wikipedia/commons/thumb/c/c1/New_Model_Army_-_Soldier%27s_catechism.jpg/220px-New_Model_Army_-_Soldier%27s_catechism.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763" y="642938"/>
            <a:ext cx="3475038" cy="5570538"/>
          </a:xfrm>
          <a:prstGeom prst="rect">
            <a:avLst/>
          </a:prstGeom>
        </p:spPr>
      </p:pic>
      <p:sp>
        <p:nvSpPr>
          <p:cNvPr id="6" name="5 - TextBox"/>
          <p:cNvSpPr txBox="1"/>
          <p:nvPr/>
        </p:nvSpPr>
        <p:spPr>
          <a:xfrm>
            <a:off x="512763" y="5100638"/>
            <a:ext cx="3475038" cy="1112838"/>
          </a:xfrm>
          <a:prstGeom prst="rect">
            <a:avLst/>
          </a:prstGeom>
          <a:solidFill>
            <a:srgbClr val="000000">
              <a:alpha val="50000"/>
            </a:srgbClr>
          </a:solidFill>
          <a:ln>
            <a:noFill/>
          </a:ln>
        </p:spPr>
        <p:txBody>
          <a:bodyPr wrap="square" rtlCol="0" anchor="ctr">
            <a:noAutofit/>
          </a:bodyPr>
          <a:lstStyle/>
          <a:p>
            <a:pPr algn="ctr">
              <a:spcAft>
                <a:spcPts val="600"/>
              </a:spcAft>
            </a:pPr>
            <a:r>
              <a:rPr lang="el-GR" sz="1300">
                <a:solidFill>
                  <a:srgbClr val="FFFFFF"/>
                </a:solidFill>
              </a:rPr>
              <a:t>Κανονισμός </a:t>
            </a:r>
            <a:r>
              <a:rPr lang="en-US" sz="1300">
                <a:solidFill>
                  <a:srgbClr val="FFFFFF"/>
                </a:solidFill>
              </a:rPr>
              <a:t>New Model Army</a:t>
            </a:r>
            <a:r>
              <a:rPr lang="el-GR" sz="1300">
                <a:solidFill>
                  <a:srgbClr val="FFFFFF"/>
                </a:solidFill>
              </a:rPr>
              <a:t> (1644)</a:t>
            </a:r>
          </a:p>
        </p:txBody>
      </p:sp>
      <p:pic>
        <p:nvPicPr>
          <p:cNvPr id="18435" name="Picture 2" descr="File:Oliver Cromwell by Samuel Cooper.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2413" y="642938"/>
            <a:ext cx="4567238" cy="5570538"/>
          </a:xfrm>
          <a:prstGeom prst="rect">
            <a:avLst/>
          </a:prstGeom>
        </p:spPr>
      </p:pic>
      <p:sp>
        <p:nvSpPr>
          <p:cNvPr id="18436" name="TextBox 3"/>
          <p:cNvSpPr txBox="1">
            <a:spLocks noChangeArrowheads="1"/>
          </p:cNvSpPr>
          <p:nvPr/>
        </p:nvSpPr>
        <p:spPr bwMode="auto">
          <a:xfrm>
            <a:off x="4062413" y="5100638"/>
            <a:ext cx="4567238" cy="1112838"/>
          </a:xfrm>
          <a:prstGeom prst="rect">
            <a:avLst/>
          </a:prstGeom>
          <a:solidFill>
            <a:srgbClr val="000000">
              <a:alpha val="50000"/>
            </a:srgbClr>
          </a:solidFill>
          <a:ln>
            <a:noFill/>
          </a:ln>
        </p:spPr>
        <p:txBody>
          <a:bodyPr wrap="square" anchor="ctr">
            <a:noAutofit/>
          </a:bodyPr>
          <a:lstStyle/>
          <a:p>
            <a:pPr algn="ctr">
              <a:spcAft>
                <a:spcPts val="600"/>
              </a:spcAft>
            </a:pPr>
            <a:r>
              <a:rPr lang="en-US" sz="1300">
                <a:solidFill>
                  <a:srgbClr val="FFFFFF"/>
                </a:solidFill>
                <a:latin typeface="Tw Cen MT" pitchFamily="34" charset="0"/>
              </a:rPr>
              <a:t>Oliver Cromwell</a:t>
            </a:r>
          </a:p>
          <a:p>
            <a:pPr algn="ctr">
              <a:spcAft>
                <a:spcPts val="600"/>
              </a:spcAft>
            </a:pPr>
            <a:r>
              <a:rPr lang="en-US" sz="1300">
                <a:solidFill>
                  <a:srgbClr val="FFFFFF"/>
                </a:solidFill>
                <a:latin typeface="Tw Cen MT" pitchFamily="34" charset="0"/>
              </a:rPr>
              <a:t>1599-1658</a:t>
            </a:r>
            <a:endParaRPr lang="el-GR" sz="1300">
              <a:solidFill>
                <a:srgbClr val="FFFFFF"/>
              </a:solidFill>
              <a:latin typeface="Calibri" pitchFamily="34" charset="0"/>
            </a:endParaRPr>
          </a:p>
        </p:txBody>
      </p:sp>
      <p:sp>
        <p:nvSpPr>
          <p:cNvPr id="18434" name="Slide Number Placeholder 1"/>
          <p:cNvSpPr>
            <a:spLocks noGrp="1"/>
          </p:cNvSpPr>
          <p:nvPr>
            <p:ph type="sldNum" sz="quarter" idx="12"/>
          </p:nvPr>
        </p:nvSpPr>
        <p:spPr bwMode="auto">
          <a:xfrm>
            <a:off x="6457950" y="6356350"/>
            <a:ext cx="2057400" cy="365125"/>
          </a:xfrm>
        </p:spPr>
        <p:txBody>
          <a:bodyPr lIns="91440" tIns="45720" rIns="91440" bIns="45720" numCol="1" compatLnSpc="1">
            <a:prstTxWarp prst="textNoShape">
              <a:avLst/>
            </a:prstTxWarp>
            <a:normAutofit/>
          </a:bodyPr>
          <a:lstStyle/>
          <a:p>
            <a:pPr fontAlgn="base">
              <a:spcBef>
                <a:spcPct val="0"/>
              </a:spcBef>
              <a:spcAft>
                <a:spcPts val="600"/>
              </a:spcAft>
            </a:pPr>
            <a:fld id="{5703E26B-377C-4E9D-853E-A0A891E063E0}" type="slidenum">
              <a:rPr lang="el-GR"/>
              <a:pPr fontAlgn="base">
                <a:spcBef>
                  <a:spcPct val="0"/>
                </a:spcBef>
                <a:spcAft>
                  <a:spcPts val="600"/>
                </a:spcAft>
              </a:pPr>
              <a:t>23</a:t>
            </a:fld>
            <a:endParaRPr lang="el-G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6"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23851" y="885651"/>
            <a:ext cx="2422352" cy="4624603"/>
          </a:xfrm>
        </p:spPr>
        <p:txBody>
          <a:bodyPr>
            <a:normAutofit/>
          </a:bodyPr>
          <a:lstStyle/>
          <a:p>
            <a:r>
              <a:rPr lang="en-US">
                <a:solidFill>
                  <a:srgbClr val="FFFFFF"/>
                </a:solidFill>
              </a:rPr>
              <a:t>Levellers</a:t>
            </a:r>
            <a:r>
              <a:rPr lang="el-GR">
                <a:solidFill>
                  <a:srgbClr val="FFFFFF"/>
                </a:solidFill>
              </a:rPr>
              <a:t> </a:t>
            </a:r>
            <a:r>
              <a:rPr lang="en-US">
                <a:solidFill>
                  <a:srgbClr val="FFFFFF"/>
                </a:solidFill>
              </a:rPr>
              <a:t>&amp; Diggers </a:t>
            </a:r>
            <a:r>
              <a:rPr lang="el-GR">
                <a:solidFill>
                  <a:srgbClr val="FFFFFF"/>
                </a:solidFill>
              </a:rPr>
              <a:t>(1649/50)</a:t>
            </a:r>
            <a:endParaRPr lang="en-US">
              <a:solidFill>
                <a:srgbClr val="FFFFFF"/>
              </a:solidFill>
            </a:endParaRPr>
          </a:p>
        </p:txBody>
      </p:sp>
      <p:sp>
        <p:nvSpPr>
          <p:cNvPr id="3" name="Content Placeholder 2"/>
          <p:cNvSpPr>
            <a:spLocks noGrp="1"/>
          </p:cNvSpPr>
          <p:nvPr>
            <p:ph idx="1"/>
          </p:nvPr>
        </p:nvSpPr>
        <p:spPr>
          <a:xfrm>
            <a:off x="3734031" y="885651"/>
            <a:ext cx="4893915" cy="4616849"/>
          </a:xfrm>
        </p:spPr>
        <p:txBody>
          <a:bodyPr anchor="ctr">
            <a:normAutofit/>
          </a:bodyPr>
          <a:lstStyle/>
          <a:p>
            <a:r>
              <a:rPr lang="el-GR" sz="2100" dirty="0"/>
              <a:t>17</a:t>
            </a:r>
            <a:r>
              <a:rPr lang="el-GR" sz="2100" baseline="30000" dirty="0"/>
              <a:t>ος</a:t>
            </a:r>
            <a:r>
              <a:rPr lang="el-GR" sz="2100" dirty="0"/>
              <a:t> αι. = επιδείνωση βιοτικού επιπέδου Άγγλων χωρικών</a:t>
            </a:r>
          </a:p>
          <a:p>
            <a:r>
              <a:rPr lang="el-GR" sz="2100" dirty="0"/>
              <a:t>Περιφράξεις κοινοτικών γαιών </a:t>
            </a:r>
            <a:r>
              <a:rPr lang="el-GR" sz="2100" dirty="0">
                <a:sym typeface="Wingdings" panose="05000000000000000000" pitchFamily="2" charset="2"/>
              </a:rPr>
              <a:t> ανεργία, περιπλανώμενοι επαίτες</a:t>
            </a:r>
            <a:endParaRPr lang="el-GR" sz="2100" dirty="0"/>
          </a:p>
          <a:p>
            <a:r>
              <a:rPr lang="el-GR" sz="2100" dirty="0"/>
              <a:t>Εμφύλιος πόλεμος κατά βασιλιά και μεγάλων γαιοκτημόνων, με εκτέλεση Καρόλου Α΄ αναμένεται δι</a:t>
            </a:r>
            <a:r>
              <a:rPr lang="el-GR" sz="2100" dirty="0">
                <a:sym typeface="Wingdings" panose="05000000000000000000" pitchFamily="2" charset="2"/>
              </a:rPr>
              <a:t>ανομή γαιών στους ακτήμονες</a:t>
            </a:r>
            <a:endParaRPr lang="en-US" sz="2100" dirty="0">
              <a:sym typeface="Wingdings" panose="05000000000000000000" pitchFamily="2" charset="2"/>
            </a:endParaRPr>
          </a:p>
          <a:p>
            <a:r>
              <a:rPr lang="el-GR" sz="2100" dirty="0"/>
              <a:t>Πολιτικό κίνημα σε αγροτικές κοινότητες</a:t>
            </a:r>
            <a:endParaRPr lang="el-GR" sz="2100" dirty="0">
              <a:sym typeface="Wingdings" panose="05000000000000000000" pitchFamily="2" charset="2"/>
            </a:endParaRPr>
          </a:p>
        </p:txBody>
      </p:sp>
    </p:spTree>
    <p:extLst>
      <p:ext uri="{BB962C8B-B14F-4D97-AF65-F5344CB8AC3E}">
        <p14:creationId xmlns:p14="http://schemas.microsoft.com/office/powerpoint/2010/main" val="2266421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6"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23851" y="885651"/>
            <a:ext cx="2422352" cy="4624603"/>
          </a:xfrm>
        </p:spPr>
        <p:txBody>
          <a:bodyPr>
            <a:normAutofit/>
          </a:bodyPr>
          <a:lstStyle/>
          <a:p>
            <a:r>
              <a:rPr lang="en-US">
                <a:solidFill>
                  <a:srgbClr val="FFFFFF"/>
                </a:solidFill>
              </a:rPr>
              <a:t>Levellers</a:t>
            </a:r>
            <a:r>
              <a:rPr lang="el-GR">
                <a:solidFill>
                  <a:srgbClr val="FFFFFF"/>
                </a:solidFill>
              </a:rPr>
              <a:t> </a:t>
            </a:r>
            <a:r>
              <a:rPr lang="en-US">
                <a:solidFill>
                  <a:srgbClr val="FFFFFF"/>
                </a:solidFill>
              </a:rPr>
              <a:t>&amp; Diggers </a:t>
            </a:r>
            <a:r>
              <a:rPr lang="el-GR">
                <a:solidFill>
                  <a:srgbClr val="FFFFFF"/>
                </a:solidFill>
              </a:rPr>
              <a:t>(1649/50)</a:t>
            </a:r>
            <a:endParaRPr lang="en-US">
              <a:solidFill>
                <a:srgbClr val="FFFFFF"/>
              </a:solidFill>
            </a:endParaRPr>
          </a:p>
        </p:txBody>
      </p:sp>
      <p:sp>
        <p:nvSpPr>
          <p:cNvPr id="3" name="Content Placeholder 2"/>
          <p:cNvSpPr>
            <a:spLocks noGrp="1"/>
          </p:cNvSpPr>
          <p:nvPr>
            <p:ph idx="1"/>
          </p:nvPr>
        </p:nvSpPr>
        <p:spPr>
          <a:xfrm>
            <a:off x="3734031" y="885651"/>
            <a:ext cx="4893915" cy="4616849"/>
          </a:xfrm>
        </p:spPr>
        <p:txBody>
          <a:bodyPr anchor="ctr">
            <a:normAutofit/>
          </a:bodyPr>
          <a:lstStyle/>
          <a:p>
            <a:r>
              <a:rPr lang="el-GR" sz="2100" dirty="0"/>
              <a:t>Υπεράσπιση ατομικών δικαιωμάτων, μεγάλη διάδοση ιδεών τους μέσω φυλλαδίων</a:t>
            </a:r>
          </a:p>
          <a:p>
            <a:pPr lvl="1"/>
            <a:r>
              <a:rPr lang="en-US" sz="2100" i="1" dirty="0"/>
              <a:t>An Agreement of the People </a:t>
            </a:r>
            <a:r>
              <a:rPr lang="en-US" sz="2100" dirty="0"/>
              <a:t>(1647)</a:t>
            </a:r>
            <a:r>
              <a:rPr lang="el-GR" sz="2100" dirty="0"/>
              <a:t> = θρησκευτική ανεκτικότητα, διετής θητεία κοινοβουλίων, ισονομία</a:t>
            </a:r>
          </a:p>
          <a:p>
            <a:pPr lvl="1"/>
            <a:r>
              <a:rPr lang="en-US" sz="2100" dirty="0"/>
              <a:t>Gerrard Winstanley</a:t>
            </a:r>
            <a:r>
              <a:rPr lang="el-GR" sz="2100" dirty="0"/>
              <a:t>, </a:t>
            </a:r>
            <a:r>
              <a:rPr lang="en-US" sz="2100" i="1" dirty="0"/>
              <a:t>The New Law of Righteousness</a:t>
            </a:r>
            <a:r>
              <a:rPr lang="el-GR" sz="2100" i="1" dirty="0"/>
              <a:t> </a:t>
            </a:r>
            <a:r>
              <a:rPr lang="el-GR" sz="2100" dirty="0"/>
              <a:t>(1649)</a:t>
            </a:r>
            <a:r>
              <a:rPr lang="en-US" sz="2100" dirty="0"/>
              <a:t> &amp; </a:t>
            </a:r>
            <a:r>
              <a:rPr lang="en-US" sz="2100" i="1" dirty="0"/>
              <a:t>The Law of Freedom</a:t>
            </a:r>
            <a:r>
              <a:rPr lang="en-US" sz="2100" dirty="0"/>
              <a:t> (1652)</a:t>
            </a:r>
            <a:endParaRPr lang="el-GR" sz="2100" dirty="0"/>
          </a:p>
          <a:p>
            <a:r>
              <a:rPr lang="el-GR" sz="2100" dirty="0"/>
              <a:t>Απρίλιος 1649, καλλιέργεια κοινοτικών γαιών από 20 φτωχούς αγρότες στο </a:t>
            </a:r>
            <a:r>
              <a:rPr lang="en-US" sz="2100" dirty="0"/>
              <a:t>Surrey</a:t>
            </a:r>
          </a:p>
          <a:p>
            <a:r>
              <a:rPr lang="el-GR" sz="2100" dirty="0"/>
              <a:t>Μεγάλη αντίδραση, δεν κατόρθωσαν να εξελιχθούν σε μαζικό κίνημα</a:t>
            </a:r>
          </a:p>
          <a:p>
            <a:endParaRPr lang="en-US" sz="2100" dirty="0"/>
          </a:p>
        </p:txBody>
      </p:sp>
    </p:spTree>
    <p:extLst>
      <p:ext uri="{BB962C8B-B14F-4D97-AF65-F5344CB8AC3E}">
        <p14:creationId xmlns:p14="http://schemas.microsoft.com/office/powerpoint/2010/main" val="3666707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74" y="1036329"/>
            <a:ext cx="5037204" cy="478534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650991" y="1232836"/>
            <a:ext cx="3129534" cy="4392328"/>
          </a:xfrm>
          <a:prstGeom prst="rect">
            <a:avLst/>
          </a:prstGeom>
        </p:spPr>
      </p:pic>
    </p:spTree>
    <p:extLst>
      <p:ext uri="{BB962C8B-B14F-4D97-AF65-F5344CB8AC3E}">
        <p14:creationId xmlns:p14="http://schemas.microsoft.com/office/powerpoint/2010/main" val="2419449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l-GR"/>
            </a:p>
          </p:txBody>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l-GR"/>
            </a:p>
          </p:txBody>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l-GR"/>
            </a:p>
          </p:txBody>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l-GR"/>
            </a:p>
          </p:txBody>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l-GR"/>
            </a:p>
          </p:txBody>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l-GR"/>
            </a:p>
          </p:txBody>
        </p:sp>
      </p:grpSp>
      <p:sp>
        <p:nvSpPr>
          <p:cNvPr id="2" name="Title 1"/>
          <p:cNvSpPr>
            <a:spLocks noGrp="1"/>
          </p:cNvSpPr>
          <p:nvPr>
            <p:ph type="title"/>
          </p:nvPr>
        </p:nvSpPr>
        <p:spPr>
          <a:xfrm>
            <a:off x="401265" y="685800"/>
            <a:ext cx="2085203" cy="5105400"/>
          </a:xfrm>
        </p:spPr>
        <p:txBody>
          <a:bodyPr>
            <a:normAutofit/>
          </a:bodyPr>
          <a:lstStyle/>
          <a:p>
            <a:pPr marL="0" lvl="1" indent="0">
              <a:spcBef>
                <a:spcPts val="700"/>
              </a:spcBef>
              <a:buClr>
                <a:schemeClr val="accent2"/>
              </a:buClr>
              <a:buSzPct val="60000"/>
              <a:buNone/>
            </a:pPr>
            <a:r>
              <a:rPr lang="en-US" sz="1900" dirty="0">
                <a:solidFill>
                  <a:srgbClr val="FFFFFF"/>
                </a:solidFill>
              </a:rPr>
              <a:t>1649</a:t>
            </a:r>
            <a:r>
              <a:rPr lang="el-GR" sz="1900" dirty="0">
                <a:solidFill>
                  <a:srgbClr val="FFFFFF"/>
                </a:solidFill>
              </a:rPr>
              <a:t>-</a:t>
            </a:r>
            <a:r>
              <a:rPr lang="en-US" sz="1900" dirty="0">
                <a:solidFill>
                  <a:srgbClr val="FFFFFF"/>
                </a:solidFill>
              </a:rPr>
              <a:t>1653</a:t>
            </a:r>
            <a:r>
              <a:rPr lang="el-GR" sz="1900" dirty="0">
                <a:solidFill>
                  <a:srgbClr val="FFFFFF"/>
                </a:solidFill>
              </a:rPr>
              <a:t>, </a:t>
            </a:r>
            <a:r>
              <a:rPr lang="en-US" sz="1900" dirty="0">
                <a:solidFill>
                  <a:srgbClr val="FFFFFF"/>
                </a:solidFill>
              </a:rPr>
              <a:t>Commonwealth</a:t>
            </a:r>
            <a:br>
              <a:rPr lang="el-GR" sz="1900" dirty="0">
                <a:solidFill>
                  <a:srgbClr val="FFFFFF"/>
                </a:solidFill>
              </a:rPr>
            </a:br>
            <a:br>
              <a:rPr lang="el-GR" sz="1900" dirty="0">
                <a:solidFill>
                  <a:srgbClr val="FFFFFF"/>
                </a:solidFill>
              </a:rPr>
            </a:br>
            <a:r>
              <a:rPr lang="en-US" sz="1900" dirty="0">
                <a:solidFill>
                  <a:srgbClr val="FFFFFF"/>
                </a:solidFill>
              </a:rPr>
              <a:t>1653</a:t>
            </a:r>
            <a:r>
              <a:rPr lang="el-GR" sz="1900" dirty="0">
                <a:solidFill>
                  <a:srgbClr val="FFFFFF"/>
                </a:solidFill>
              </a:rPr>
              <a:t>-</a:t>
            </a:r>
            <a:r>
              <a:rPr lang="en-US" sz="1900" dirty="0">
                <a:solidFill>
                  <a:srgbClr val="FFFFFF"/>
                </a:solidFill>
              </a:rPr>
              <a:t>1658</a:t>
            </a:r>
            <a:r>
              <a:rPr lang="el-GR" sz="1900" dirty="0">
                <a:solidFill>
                  <a:srgbClr val="FFFFFF"/>
                </a:solidFill>
              </a:rPr>
              <a:t>, </a:t>
            </a:r>
            <a:r>
              <a:rPr lang="en-US" sz="1900" dirty="0">
                <a:solidFill>
                  <a:srgbClr val="FFFFFF"/>
                </a:solidFill>
              </a:rPr>
              <a:t>Protectorate</a:t>
            </a:r>
          </a:p>
        </p:txBody>
      </p:sp>
      <p:sp>
        <p:nvSpPr>
          <p:cNvPr id="4" name="Slide Number Placeholder 3"/>
          <p:cNvSpPr>
            <a:spLocks noGrp="1"/>
          </p:cNvSpPr>
          <p:nvPr>
            <p:ph type="sldNum" sz="quarter" idx="12"/>
          </p:nvPr>
        </p:nvSpPr>
        <p:spPr>
          <a:xfrm>
            <a:off x="7699176" y="6309360"/>
            <a:ext cx="816173" cy="365125"/>
          </a:xfrm>
        </p:spPr>
        <p:txBody>
          <a:bodyPr>
            <a:normAutofit/>
          </a:bodyPr>
          <a:lstStyle/>
          <a:p>
            <a:pPr>
              <a:spcAft>
                <a:spcPts val="600"/>
              </a:spcAft>
              <a:defRPr/>
            </a:pPr>
            <a:fld id="{85D9EB69-2F0A-417E-BFEF-377E820DEEE2}" type="slidenum">
              <a:rPr lang="el-GR" sz="1000">
                <a:solidFill>
                  <a:prstClr val="black">
                    <a:tint val="75000"/>
                  </a:prstClr>
                </a:solidFill>
              </a:rPr>
              <a:pPr>
                <a:spcAft>
                  <a:spcPts val="600"/>
                </a:spcAft>
                <a:defRPr/>
              </a:pPr>
              <a:t>27</a:t>
            </a:fld>
            <a:endParaRPr lang="el-GR" sz="1000">
              <a:solidFill>
                <a:prstClr val="black">
                  <a:tint val="75000"/>
                </a:prstClr>
              </a:solidFill>
            </a:endParaRPr>
          </a:p>
        </p:txBody>
      </p:sp>
      <p:graphicFrame>
        <p:nvGraphicFramePr>
          <p:cNvPr id="6" name="Content Placeholder 2">
            <a:extLst>
              <a:ext uri="{FF2B5EF4-FFF2-40B4-BE49-F238E27FC236}">
                <a16:creationId xmlns:a16="http://schemas.microsoft.com/office/drawing/2014/main" id="{0F204641-0B6F-4105-9995-20BC65B6304E}"/>
              </a:ext>
            </a:extLst>
          </p:cNvPr>
          <p:cNvGraphicFramePr>
            <a:graphicFrameLocks noGrp="1"/>
          </p:cNvGraphicFramePr>
          <p:nvPr>
            <p:ph idx="1"/>
            <p:extLst>
              <p:ext uri="{D42A27DB-BD31-4B8C-83A1-F6EECF244321}">
                <p14:modId xmlns:p14="http://schemas.microsoft.com/office/powerpoint/2010/main" val="3798933590"/>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43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imeline&#10;&#10;Description automatically generated">
            <a:extLst>
              <a:ext uri="{FF2B5EF4-FFF2-40B4-BE49-F238E27FC236}">
                <a16:creationId xmlns:a16="http://schemas.microsoft.com/office/drawing/2014/main" id="{04B5F3EB-478E-446F-80CC-C86C4647401A}"/>
              </a:ext>
            </a:extLst>
          </p:cNvPr>
          <p:cNvPicPr>
            <a:picLocks noChangeAspect="1"/>
          </p:cNvPicPr>
          <p:nvPr/>
        </p:nvPicPr>
        <p:blipFill>
          <a:blip r:embed="rId2"/>
          <a:stretch>
            <a:fillRect/>
          </a:stretch>
        </p:blipFill>
        <p:spPr>
          <a:xfrm>
            <a:off x="2134658" y="643467"/>
            <a:ext cx="4874682" cy="5571066"/>
          </a:xfrm>
          <a:prstGeom prst="rect">
            <a:avLst/>
          </a:prstGeom>
        </p:spPr>
      </p:pic>
      <p:sp>
        <p:nvSpPr>
          <p:cNvPr id="2" name="Slide Number Placeholder 1">
            <a:extLst>
              <a:ext uri="{FF2B5EF4-FFF2-40B4-BE49-F238E27FC236}">
                <a16:creationId xmlns:a16="http://schemas.microsoft.com/office/drawing/2014/main" id="{87DD0224-5C0F-4293-B4A6-4AC61A8F22F2}"/>
              </a:ext>
            </a:extLst>
          </p:cNvPr>
          <p:cNvSpPr>
            <a:spLocks noGrp="1"/>
          </p:cNvSpPr>
          <p:nvPr>
            <p:ph type="sldNum" sz="quarter" idx="12"/>
          </p:nvPr>
        </p:nvSpPr>
        <p:spPr>
          <a:xfrm>
            <a:off x="6457950" y="6356350"/>
            <a:ext cx="2057400" cy="365125"/>
          </a:xfrm>
        </p:spPr>
        <p:txBody>
          <a:bodyPr>
            <a:normAutofit/>
          </a:bodyPr>
          <a:lstStyle/>
          <a:p>
            <a:pPr>
              <a:spcAft>
                <a:spcPts val="600"/>
              </a:spcAft>
            </a:pPr>
            <a:fld id="{F9D9BFEA-A0A6-470B-9C1A-C222B6B00C5D}" type="slidenum">
              <a:rPr lang="el-GR">
                <a:solidFill>
                  <a:srgbClr val="FFFFFF"/>
                </a:solidFill>
              </a:rPr>
              <a:pPr>
                <a:spcAft>
                  <a:spcPts val="600"/>
                </a:spcAft>
              </a:pPr>
              <a:t>28</a:t>
            </a:fld>
            <a:endParaRPr lang="el-GR">
              <a:solidFill>
                <a:srgbClr val="FFFFFF"/>
              </a:solidFill>
            </a:endParaRPr>
          </a:p>
        </p:txBody>
      </p:sp>
    </p:spTree>
    <p:extLst>
      <p:ext uri="{BB962C8B-B14F-4D97-AF65-F5344CB8AC3E}">
        <p14:creationId xmlns:p14="http://schemas.microsoft.com/office/powerpoint/2010/main" val="57662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3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0482" name="Title 1"/>
          <p:cNvSpPr>
            <a:spLocks noGrp="1"/>
          </p:cNvSpPr>
          <p:nvPr>
            <p:ph type="title"/>
          </p:nvPr>
        </p:nvSpPr>
        <p:spPr>
          <a:xfrm>
            <a:off x="823851" y="885651"/>
            <a:ext cx="2422352" cy="4624603"/>
          </a:xfrm>
        </p:spPr>
        <p:txBody>
          <a:bodyPr>
            <a:normAutofit/>
          </a:bodyPr>
          <a:lstStyle/>
          <a:p>
            <a:r>
              <a:rPr lang="el-GR">
                <a:solidFill>
                  <a:srgbClr val="FFFFFF"/>
                </a:solidFill>
              </a:rPr>
              <a:t>ΓΑΛΛΙΑ</a:t>
            </a:r>
          </a:p>
        </p:txBody>
      </p:sp>
      <p:sp>
        <p:nvSpPr>
          <p:cNvPr id="4" name="Content Placeholder 3"/>
          <p:cNvSpPr>
            <a:spLocks noGrp="1"/>
          </p:cNvSpPr>
          <p:nvPr>
            <p:ph idx="1"/>
          </p:nvPr>
        </p:nvSpPr>
        <p:spPr>
          <a:xfrm>
            <a:off x="3734031" y="885651"/>
            <a:ext cx="4893915" cy="4616849"/>
          </a:xfrm>
        </p:spPr>
        <p:txBody>
          <a:bodyPr anchor="ctr">
            <a:normAutofit/>
          </a:bodyPr>
          <a:lstStyle/>
          <a:p>
            <a:pPr>
              <a:defRPr/>
            </a:pPr>
            <a:r>
              <a:rPr lang="el-GR" sz="1800"/>
              <a:t>Ενίσχυση βασιλικής εξουσίας από Ερρίκο Δ΄ (1553-1610)</a:t>
            </a:r>
          </a:p>
          <a:p>
            <a:pPr marL="708660" lvl="1" indent="-342900">
              <a:defRPr/>
            </a:pPr>
            <a:r>
              <a:rPr lang="el-GR" sz="1800"/>
              <a:t>Ανόρθωση οικονομικών από </a:t>
            </a:r>
            <a:r>
              <a:rPr lang="en-US" sz="1800"/>
              <a:t>Sully </a:t>
            </a:r>
            <a:r>
              <a:rPr lang="el-GR" sz="1800"/>
              <a:t>(</a:t>
            </a:r>
            <a:r>
              <a:rPr lang="en-US" sz="1800"/>
              <a:t>1604, </a:t>
            </a:r>
            <a:r>
              <a:rPr lang="el-GR" sz="1800"/>
              <a:t>επιβολή </a:t>
            </a:r>
            <a:r>
              <a:rPr lang="en-US" sz="1800" i="1"/>
              <a:t>paulette</a:t>
            </a:r>
            <a:r>
              <a:rPr lang="en-US" sz="1800"/>
              <a:t>). </a:t>
            </a:r>
            <a:r>
              <a:rPr lang="el-GR" sz="1800"/>
              <a:t>Μείωση στρατιωτικών δαπανών με ειρήνευση βασιλείου</a:t>
            </a:r>
          </a:p>
          <a:p>
            <a:pPr marL="708660" lvl="1" indent="-342900">
              <a:defRPr/>
            </a:pPr>
            <a:r>
              <a:rPr lang="el-GR" sz="1800"/>
              <a:t>Στήριξη </a:t>
            </a:r>
            <a:r>
              <a:rPr lang="en-US" sz="1800" i="1"/>
              <a:t>manufactures</a:t>
            </a:r>
            <a:r>
              <a:rPr lang="en-US" sz="1800"/>
              <a:t> </a:t>
            </a:r>
            <a:r>
              <a:rPr lang="el-GR" sz="1800"/>
              <a:t>για ενίσχυση εξαγωγών</a:t>
            </a:r>
          </a:p>
          <a:p>
            <a:pPr marL="708660" lvl="1" indent="-342900">
              <a:defRPr/>
            </a:pPr>
            <a:r>
              <a:rPr lang="el-GR" sz="1800"/>
              <a:t>Οδικά έργα, κανάλια, λιμάνια</a:t>
            </a:r>
            <a:r>
              <a:rPr lang="en-US" sz="1800"/>
              <a:t>, </a:t>
            </a:r>
            <a:r>
              <a:rPr lang="el-GR" sz="1800"/>
              <a:t>οχύρωση συνόρων</a:t>
            </a:r>
          </a:p>
          <a:p>
            <a:pPr marL="708660" lvl="1" indent="-342900">
              <a:defRPr/>
            </a:pPr>
            <a:r>
              <a:rPr lang="el-GR" sz="1800"/>
              <a:t>1610, δολοφονία Ερρίκου Δ΄ από φανατικό καθολικό</a:t>
            </a:r>
          </a:p>
          <a:p>
            <a:pPr>
              <a:defRPr/>
            </a:pPr>
            <a:r>
              <a:rPr lang="el-GR" sz="1800"/>
              <a:t>Λουδοβίκος ΙΓ΄ ανήλικος </a:t>
            </a:r>
            <a:r>
              <a:rPr lang="el-GR" sz="1800">
                <a:sym typeface="Wingdings"/>
              </a:rPr>
              <a:t></a:t>
            </a:r>
            <a:r>
              <a:rPr lang="el-GR" sz="1800"/>
              <a:t> Αντιβασιλεία Μαρίας των Μεδίκων (καθολική, φιλοϊσπανική πολιτική)</a:t>
            </a:r>
          </a:p>
          <a:p>
            <a:pPr marL="708660" lvl="1" indent="-342900">
              <a:defRPr/>
            </a:pPr>
            <a:r>
              <a:rPr lang="el-GR" sz="1800"/>
              <a:t>1614, Σύγκληση των Τριών Τάξεων</a:t>
            </a:r>
          </a:p>
        </p:txBody>
      </p:sp>
      <p:sp>
        <p:nvSpPr>
          <p:cNvPr id="3" name="Slide Number Placeholder 2"/>
          <p:cNvSpPr>
            <a:spLocks noGrp="1"/>
          </p:cNvSpPr>
          <p:nvPr>
            <p:ph type="sldNum" sz="quarter" idx="12"/>
          </p:nvPr>
        </p:nvSpPr>
        <p:spPr>
          <a:xfrm>
            <a:off x="8030718" y="6382512"/>
            <a:ext cx="514350" cy="320040"/>
          </a:xfrm>
        </p:spPr>
        <p:txBody>
          <a:bodyPr>
            <a:normAutofit/>
          </a:bodyPr>
          <a:lstStyle/>
          <a:p>
            <a:pPr>
              <a:spcAft>
                <a:spcPts val="600"/>
              </a:spcAft>
              <a:defRPr/>
            </a:pPr>
            <a:fld id="{834AA2C6-3ED8-45E8-94A2-ACB6A58D0965}" type="slidenum">
              <a:rPr lang="el-GR" sz="900"/>
              <a:pPr>
                <a:spcAft>
                  <a:spcPts val="600"/>
                </a:spcAft>
                <a:defRPr/>
              </a:pPr>
              <a:t>29</a:t>
            </a:fld>
            <a:endParaRPr lang="el-GR"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28650" y="963877"/>
            <a:ext cx="2620771" cy="4930246"/>
          </a:xfrm>
        </p:spPr>
        <p:txBody>
          <a:bodyPr>
            <a:normAutofit/>
          </a:bodyPr>
          <a:lstStyle/>
          <a:p>
            <a:pPr algn="r"/>
            <a:r>
              <a:rPr lang="el-GR" dirty="0">
                <a:solidFill>
                  <a:schemeClr val="accent1"/>
                </a:solidFill>
              </a:rPr>
              <a:t>Η «γενική κρίση στα μέσα του 17</a:t>
            </a:r>
            <a:r>
              <a:rPr lang="el-GR" baseline="30000" dirty="0">
                <a:solidFill>
                  <a:schemeClr val="accent1"/>
                </a:solidFill>
              </a:rPr>
              <a:t>ου</a:t>
            </a:r>
            <a:r>
              <a:rPr lang="el-GR" dirty="0">
                <a:solidFill>
                  <a:schemeClr val="accent1"/>
                </a:solidFill>
              </a:rPr>
              <a:t> αι.»</a:t>
            </a:r>
            <a:endParaRPr lang="en-US" dirty="0">
              <a:solidFill>
                <a:schemeClr val="accent1"/>
              </a:solidFill>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1"/>
          </p:nvPr>
        </p:nvSpPr>
        <p:spPr>
          <a:xfrm>
            <a:off x="3732023" y="963877"/>
            <a:ext cx="4783327" cy="4930246"/>
          </a:xfrm>
        </p:spPr>
        <p:txBody>
          <a:bodyPr anchor="ctr">
            <a:normAutofit/>
          </a:bodyPr>
          <a:lstStyle/>
          <a:p>
            <a:r>
              <a:rPr lang="el-GR" sz="2100" dirty="0"/>
              <a:t>Κλίμα / Δημογραφία / Οικονομία, φορολογία / Κοινωνία / Πολιτική</a:t>
            </a:r>
          </a:p>
          <a:p>
            <a:r>
              <a:rPr lang="el-GR" sz="2100" dirty="0"/>
              <a:t>Δεν αποτελούν αυτόνομους παράγοντες της κρίσης αλλά όψεις μιας ενιαίας πολύπλοκης διαδικασίας</a:t>
            </a:r>
          </a:p>
          <a:p>
            <a:r>
              <a:rPr lang="el-GR" sz="2100" dirty="0"/>
              <a:t>Δεν πρόκειται για μια κρίση του δυτικού καπιταλισμού ή της απολυταρχίας</a:t>
            </a:r>
          </a:p>
        </p:txBody>
      </p:sp>
      <p:sp>
        <p:nvSpPr>
          <p:cNvPr id="2" name="Slide Number Placeholder 1"/>
          <p:cNvSpPr>
            <a:spLocks noGrp="1"/>
          </p:cNvSpPr>
          <p:nvPr>
            <p:ph type="sldNum" sz="quarter" idx="12"/>
          </p:nvPr>
        </p:nvSpPr>
        <p:spPr>
          <a:xfrm>
            <a:off x="7928637" y="6033479"/>
            <a:ext cx="586712" cy="365125"/>
          </a:xfrm>
        </p:spPr>
        <p:txBody>
          <a:bodyPr>
            <a:normAutofit/>
          </a:bodyPr>
          <a:lstStyle/>
          <a:p>
            <a:pPr>
              <a:spcAft>
                <a:spcPts val="600"/>
              </a:spcAft>
            </a:pPr>
            <a:fld id="{F9D9BFEA-A0A6-470B-9C1A-C222B6B00C5D}" type="slidenum">
              <a:rPr lang="el-GR" sz="900">
                <a:solidFill>
                  <a:schemeClr val="tx1">
                    <a:alpha val="80000"/>
                  </a:schemeClr>
                </a:solidFill>
              </a:rPr>
              <a:pPr>
                <a:spcAft>
                  <a:spcPts val="600"/>
                </a:spcAft>
              </a:pPr>
              <a:t>3</a:t>
            </a:fld>
            <a:endParaRPr lang="el-GR" sz="900">
              <a:solidFill>
                <a:schemeClr val="tx1">
                  <a:alpha val="80000"/>
                </a:schemeClr>
              </a:solidFill>
            </a:endParaRPr>
          </a:p>
        </p:txBody>
      </p:sp>
    </p:spTree>
    <p:extLst>
      <p:ext uri="{BB962C8B-B14F-4D97-AF65-F5344CB8AC3E}">
        <p14:creationId xmlns:p14="http://schemas.microsoft.com/office/powerpoint/2010/main" val="4237799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Shape 50">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title"/>
          </p:nvPr>
        </p:nvSpPr>
        <p:spPr>
          <a:xfrm>
            <a:off x="701154" y="982272"/>
            <a:ext cx="2541314" cy="4560970"/>
          </a:xfrm>
        </p:spPr>
        <p:txBody>
          <a:bodyPr>
            <a:normAutofit/>
          </a:bodyPr>
          <a:lstStyle/>
          <a:p>
            <a:r>
              <a:rPr lang="el-GR" sz="3500">
                <a:solidFill>
                  <a:srgbClr val="FFFFFF"/>
                </a:solidFill>
              </a:rPr>
              <a:t>ΓΑΛΛΙΑ</a:t>
            </a:r>
            <a:endParaRPr lang="en-US" sz="3500">
              <a:solidFill>
                <a:srgbClr val="FFFFFF"/>
              </a:solidFill>
            </a:endParaRPr>
          </a:p>
        </p:txBody>
      </p:sp>
      <p:sp>
        <p:nvSpPr>
          <p:cNvPr id="53"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Content Placeholder 3"/>
          <p:cNvSpPr>
            <a:spLocks noGrp="1"/>
          </p:cNvSpPr>
          <p:nvPr>
            <p:ph idx="1"/>
          </p:nvPr>
        </p:nvSpPr>
        <p:spPr>
          <a:xfrm>
            <a:off x="3916396" y="1719618"/>
            <a:ext cx="4461623" cy="4334629"/>
          </a:xfrm>
        </p:spPr>
        <p:txBody>
          <a:bodyPr anchor="ctr">
            <a:normAutofit lnSpcReduction="10000"/>
          </a:bodyPr>
          <a:lstStyle/>
          <a:p>
            <a:pPr marL="0" indent="0">
              <a:buNone/>
            </a:pPr>
            <a:r>
              <a:rPr lang="el-GR" sz="2100" dirty="0">
                <a:solidFill>
                  <a:srgbClr val="FEFFFF"/>
                </a:solidFill>
              </a:rPr>
              <a:t>Διπλή κοινωνικοπολιτική σύγκρουση:</a:t>
            </a:r>
          </a:p>
          <a:p>
            <a:r>
              <a:rPr lang="el-GR" sz="2100" dirty="0">
                <a:solidFill>
                  <a:srgbClr val="FEFFFF"/>
                </a:solidFill>
              </a:rPr>
              <a:t>Φεουδαρχική αριστοκρατία κατά συγκεντρωτικής βασιλικής εξουσίας</a:t>
            </a:r>
          </a:p>
          <a:p>
            <a:r>
              <a:rPr lang="el-GR" sz="2100" dirty="0">
                <a:solidFill>
                  <a:srgbClr val="FEFFFF"/>
                </a:solidFill>
              </a:rPr>
              <a:t>Παλαιά αριστοκρατία ξίφους κατά νέας αριστοκρατίας αξιωμάτων </a:t>
            </a:r>
          </a:p>
          <a:p>
            <a:pPr lvl="1"/>
            <a:r>
              <a:rPr lang="fr-FR" sz="2100" i="1" dirty="0">
                <a:solidFill>
                  <a:srgbClr val="FEFFFF"/>
                </a:solidFill>
              </a:rPr>
              <a:t>Noblesse d’épée vs. Noblesse de robe</a:t>
            </a:r>
            <a:endParaRPr lang="el-GR" sz="2100" i="1" dirty="0">
              <a:solidFill>
                <a:srgbClr val="FEFFFF"/>
              </a:solidFill>
            </a:endParaRPr>
          </a:p>
          <a:p>
            <a:r>
              <a:rPr lang="el-GR" sz="2100" dirty="0">
                <a:solidFill>
                  <a:srgbClr val="FEFFFF"/>
                </a:solidFill>
              </a:rPr>
              <a:t>Συμμαχία βασιλέα με αξιωματούχους και αστούς, επικύρωση απολυταρχίας από Τρίτη Τάξη</a:t>
            </a:r>
          </a:p>
          <a:p>
            <a:r>
              <a:rPr lang="el-GR" sz="2100" dirty="0">
                <a:solidFill>
                  <a:srgbClr val="FEFFFF"/>
                </a:solidFill>
              </a:rPr>
              <a:t>Ανεξαρτησία βασιλέως Γαλλίας από Πάπα</a:t>
            </a:r>
            <a:endParaRPr lang="en-US" sz="2100" dirty="0">
              <a:solidFill>
                <a:srgbClr val="FEFFFF"/>
              </a:solidFill>
            </a:endParaRPr>
          </a:p>
        </p:txBody>
      </p:sp>
      <p:sp>
        <p:nvSpPr>
          <p:cNvPr id="2" name="Slide Number Placeholder 1"/>
          <p:cNvSpPr>
            <a:spLocks noGrp="1"/>
          </p:cNvSpPr>
          <p:nvPr>
            <p:ph type="sldNum" sz="quarter" idx="12"/>
          </p:nvPr>
        </p:nvSpPr>
        <p:spPr>
          <a:xfrm>
            <a:off x="8030718" y="6175188"/>
            <a:ext cx="514350" cy="320040"/>
          </a:xfrm>
        </p:spPr>
        <p:txBody>
          <a:bodyPr>
            <a:normAutofit/>
          </a:bodyPr>
          <a:lstStyle/>
          <a:p>
            <a:pPr>
              <a:spcAft>
                <a:spcPts val="600"/>
              </a:spcAft>
            </a:pPr>
            <a:fld id="{F9D9BFEA-A0A6-470B-9C1A-C222B6B00C5D}" type="slidenum">
              <a:rPr lang="el-GR" sz="900">
                <a:solidFill>
                  <a:srgbClr val="FFFFFF"/>
                </a:solidFill>
              </a:rPr>
              <a:pPr>
                <a:spcAft>
                  <a:spcPts val="600"/>
                </a:spcAft>
              </a:pPr>
              <a:t>30</a:t>
            </a:fld>
            <a:endParaRPr lang="el-GR" sz="900">
              <a:solidFill>
                <a:srgbClr val="FFFFFF"/>
              </a:solidFill>
            </a:endParaRPr>
          </a:p>
        </p:txBody>
      </p:sp>
    </p:spTree>
    <p:extLst>
      <p:ext uri="{BB962C8B-B14F-4D97-AF65-F5344CB8AC3E}">
        <p14:creationId xmlns:p14="http://schemas.microsoft.com/office/powerpoint/2010/main" val="2399233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Shape 151">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530" name="Title 1"/>
          <p:cNvSpPr>
            <a:spLocks noGrp="1"/>
          </p:cNvSpPr>
          <p:nvPr>
            <p:ph type="title"/>
          </p:nvPr>
        </p:nvSpPr>
        <p:spPr>
          <a:xfrm>
            <a:off x="701154" y="982272"/>
            <a:ext cx="2541314" cy="4560970"/>
          </a:xfrm>
        </p:spPr>
        <p:txBody>
          <a:bodyPr>
            <a:normAutofit/>
          </a:bodyPr>
          <a:lstStyle/>
          <a:p>
            <a:r>
              <a:rPr lang="el-GR" sz="3500">
                <a:solidFill>
                  <a:srgbClr val="FFFFFF"/>
                </a:solidFill>
              </a:rPr>
              <a:t>ΓΑΛΛΙΑ (2)</a:t>
            </a:r>
          </a:p>
        </p:txBody>
      </p:sp>
      <p:sp>
        <p:nvSpPr>
          <p:cNvPr id="154"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2532" name="Content Placeholder 3"/>
          <p:cNvSpPr>
            <a:spLocks noGrp="1"/>
          </p:cNvSpPr>
          <p:nvPr>
            <p:ph idx="1"/>
          </p:nvPr>
        </p:nvSpPr>
        <p:spPr>
          <a:xfrm>
            <a:off x="3916396" y="1719618"/>
            <a:ext cx="4461623" cy="4334629"/>
          </a:xfrm>
        </p:spPr>
        <p:txBody>
          <a:bodyPr anchor="ctr">
            <a:normAutofit/>
          </a:bodyPr>
          <a:lstStyle/>
          <a:p>
            <a:r>
              <a:rPr lang="el-GR" sz="1800" dirty="0">
                <a:solidFill>
                  <a:srgbClr val="FEFFFF"/>
                </a:solidFill>
              </a:rPr>
              <a:t>1617, Λουδοβίκος ΙΓ΄ αποτινάσσει ζυγό μητέρας του και αναλαμβάνει την εξουσία. Πρωθυπουργός, καρδινάλιος </a:t>
            </a:r>
            <a:r>
              <a:rPr lang="en-US" sz="1800" dirty="0">
                <a:solidFill>
                  <a:srgbClr val="FEFFFF"/>
                </a:solidFill>
              </a:rPr>
              <a:t>Richelieu</a:t>
            </a:r>
          </a:p>
          <a:p>
            <a:r>
              <a:rPr lang="el-GR" sz="1800" dirty="0">
                <a:solidFill>
                  <a:srgbClr val="FEFFFF"/>
                </a:solidFill>
              </a:rPr>
              <a:t>Κοινωνικές αναταραχές</a:t>
            </a:r>
          </a:p>
          <a:p>
            <a:pPr lvl="1"/>
            <a:r>
              <a:rPr lang="el-GR" sz="1800" dirty="0">
                <a:solidFill>
                  <a:srgbClr val="FEFFFF"/>
                </a:solidFill>
              </a:rPr>
              <a:t>1627-32: οξεία δημογραφική κρίση. Πανώλη, σιτοδεία. Σημαντικές απώλειες πληθυσμού (</a:t>
            </a:r>
            <a:r>
              <a:rPr lang="en-US" sz="1800" dirty="0">
                <a:solidFill>
                  <a:srgbClr val="FEFFFF"/>
                </a:solidFill>
              </a:rPr>
              <a:t>-</a:t>
            </a:r>
            <a:r>
              <a:rPr lang="el-GR" sz="1800" dirty="0">
                <a:solidFill>
                  <a:srgbClr val="FEFFFF"/>
                </a:solidFill>
              </a:rPr>
              <a:t>2 εκατ., 20% )</a:t>
            </a:r>
          </a:p>
          <a:p>
            <a:pPr lvl="1"/>
            <a:r>
              <a:rPr lang="el-GR" sz="1800" dirty="0">
                <a:solidFill>
                  <a:srgbClr val="FEFFFF"/>
                </a:solidFill>
              </a:rPr>
              <a:t>1624, 1635-37, 1638-42: λαϊκές εξεγέρσεις των </a:t>
            </a:r>
            <a:r>
              <a:rPr lang="en-US" sz="1800" i="1" dirty="0" err="1">
                <a:solidFill>
                  <a:srgbClr val="FEFFFF"/>
                </a:solidFill>
              </a:rPr>
              <a:t>Croquants</a:t>
            </a:r>
            <a:r>
              <a:rPr lang="en-US" sz="1800" dirty="0">
                <a:solidFill>
                  <a:srgbClr val="FEFFFF"/>
                </a:solidFill>
              </a:rPr>
              <a:t> (</a:t>
            </a:r>
            <a:r>
              <a:rPr lang="en-US" sz="1800" i="1" dirty="0">
                <a:solidFill>
                  <a:srgbClr val="FEFFFF"/>
                </a:solidFill>
              </a:rPr>
              <a:t>Jacqueries des </a:t>
            </a:r>
            <a:r>
              <a:rPr lang="en-US" sz="1800" i="1" dirty="0" err="1">
                <a:solidFill>
                  <a:srgbClr val="FEFFFF"/>
                </a:solidFill>
              </a:rPr>
              <a:t>Croquants</a:t>
            </a:r>
            <a:r>
              <a:rPr lang="en-US" sz="1800" b="1" dirty="0">
                <a:solidFill>
                  <a:srgbClr val="FEFFFF"/>
                </a:solidFill>
              </a:rPr>
              <a:t>, </a:t>
            </a:r>
            <a:r>
              <a:rPr lang="el-GR" sz="1800" dirty="0">
                <a:solidFill>
                  <a:srgbClr val="FEFFFF"/>
                </a:solidFill>
              </a:rPr>
              <a:t>ΝΔ Γαλλία)</a:t>
            </a:r>
            <a:endParaRPr lang="en-US" sz="1800" dirty="0">
              <a:solidFill>
                <a:srgbClr val="FEFFFF"/>
              </a:solidFill>
            </a:endParaRPr>
          </a:p>
          <a:p>
            <a:r>
              <a:rPr lang="el-GR" sz="1800" dirty="0">
                <a:solidFill>
                  <a:srgbClr val="FEFFFF"/>
                </a:solidFill>
              </a:rPr>
              <a:t>1630</a:t>
            </a:r>
            <a:r>
              <a:rPr lang="en-US" sz="1800" dirty="0">
                <a:solidFill>
                  <a:srgbClr val="FEFFFF"/>
                </a:solidFill>
              </a:rPr>
              <a:t>, </a:t>
            </a:r>
            <a:r>
              <a:rPr lang="el-GR" sz="1800" dirty="0">
                <a:solidFill>
                  <a:srgbClr val="FEFFFF"/>
                </a:solidFill>
              </a:rPr>
              <a:t>διορισμός </a:t>
            </a:r>
            <a:r>
              <a:rPr lang="en-US" sz="1800" i="1" dirty="0">
                <a:solidFill>
                  <a:srgbClr val="FEFFFF"/>
                </a:solidFill>
              </a:rPr>
              <a:t>intendants</a:t>
            </a:r>
            <a:r>
              <a:rPr lang="en-US" sz="1800" dirty="0">
                <a:solidFill>
                  <a:srgbClr val="FEFFFF"/>
                </a:solidFill>
              </a:rPr>
              <a:t> </a:t>
            </a:r>
            <a:endParaRPr lang="el-GR" sz="1800" dirty="0">
              <a:solidFill>
                <a:srgbClr val="FEFFFF"/>
              </a:solidFill>
            </a:endParaRPr>
          </a:p>
          <a:p>
            <a:pPr lvl="1"/>
            <a:r>
              <a:rPr lang="el-GR" sz="1800" dirty="0">
                <a:solidFill>
                  <a:srgbClr val="FEFFFF"/>
                </a:solidFill>
              </a:rPr>
              <a:t>Βασιλικοί αξιωματούχοι, εκτελεστικά όργανα κράτους που λογοδοτούν και υπακούν σε κεντρική εξουσία</a:t>
            </a:r>
          </a:p>
          <a:p>
            <a:endParaRPr lang="el-GR" sz="1800" dirty="0">
              <a:solidFill>
                <a:srgbClr val="FEFFFF"/>
              </a:solidFill>
            </a:endParaRPr>
          </a:p>
        </p:txBody>
      </p:sp>
      <p:sp>
        <p:nvSpPr>
          <p:cNvPr id="3" name="Slide Number Placeholder 2"/>
          <p:cNvSpPr>
            <a:spLocks noGrp="1"/>
          </p:cNvSpPr>
          <p:nvPr>
            <p:ph type="sldNum" sz="quarter" idx="12"/>
          </p:nvPr>
        </p:nvSpPr>
        <p:spPr>
          <a:xfrm>
            <a:off x="8030718" y="6175188"/>
            <a:ext cx="514350" cy="320040"/>
          </a:xfrm>
        </p:spPr>
        <p:txBody>
          <a:bodyPr>
            <a:normAutofit/>
          </a:bodyPr>
          <a:lstStyle/>
          <a:p>
            <a:pPr>
              <a:spcAft>
                <a:spcPts val="600"/>
              </a:spcAft>
              <a:defRPr/>
            </a:pPr>
            <a:fld id="{6F715DBF-675C-47F1-A89E-DFBF46991BD5}" type="slidenum">
              <a:rPr lang="el-GR" sz="900">
                <a:solidFill>
                  <a:srgbClr val="FFFFFF"/>
                </a:solidFill>
              </a:rPr>
              <a:pPr>
                <a:spcAft>
                  <a:spcPts val="600"/>
                </a:spcAft>
                <a:defRPr/>
              </a:pPr>
              <a:t>31</a:t>
            </a:fld>
            <a:endParaRPr lang="el-GR" sz="900">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Shape 140">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54" name="Title 1"/>
          <p:cNvSpPr>
            <a:spLocks noGrp="1"/>
          </p:cNvSpPr>
          <p:nvPr>
            <p:ph type="title"/>
          </p:nvPr>
        </p:nvSpPr>
        <p:spPr>
          <a:xfrm>
            <a:off x="701154" y="982272"/>
            <a:ext cx="2541314" cy="4560970"/>
          </a:xfrm>
        </p:spPr>
        <p:txBody>
          <a:bodyPr>
            <a:normAutofit/>
          </a:bodyPr>
          <a:lstStyle/>
          <a:p>
            <a:r>
              <a:rPr lang="el-GR" sz="3500">
                <a:solidFill>
                  <a:srgbClr val="FFFFFF"/>
                </a:solidFill>
              </a:rPr>
              <a:t>ΓΑΛΛΙΑ (3)</a:t>
            </a:r>
          </a:p>
        </p:txBody>
      </p:sp>
      <p:sp>
        <p:nvSpPr>
          <p:cNvPr id="143"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Content Placeholder 3"/>
          <p:cNvSpPr>
            <a:spLocks noGrp="1"/>
          </p:cNvSpPr>
          <p:nvPr>
            <p:ph idx="1"/>
          </p:nvPr>
        </p:nvSpPr>
        <p:spPr>
          <a:xfrm>
            <a:off x="3916396" y="1719618"/>
            <a:ext cx="4461623" cy="4334629"/>
          </a:xfrm>
        </p:spPr>
        <p:txBody>
          <a:bodyPr anchor="ctr">
            <a:normAutofit/>
          </a:bodyPr>
          <a:lstStyle/>
          <a:p>
            <a:pPr>
              <a:defRPr/>
            </a:pPr>
            <a:r>
              <a:rPr lang="el-GR" sz="1600" dirty="0">
                <a:solidFill>
                  <a:srgbClr val="FEFFFF"/>
                </a:solidFill>
              </a:rPr>
              <a:t>1642, θάνατος Λουδοβίκου ΙΓ΄</a:t>
            </a:r>
          </a:p>
          <a:p>
            <a:pPr>
              <a:defRPr/>
            </a:pPr>
            <a:r>
              <a:rPr lang="el-GR" sz="1600" dirty="0">
                <a:solidFill>
                  <a:srgbClr val="FEFFFF"/>
                </a:solidFill>
              </a:rPr>
              <a:t>Λουδοβίκος ΙΔ΄, ανήλικος </a:t>
            </a:r>
            <a:r>
              <a:rPr lang="el-GR" sz="1600" dirty="0">
                <a:solidFill>
                  <a:srgbClr val="FEFFFF"/>
                </a:solidFill>
                <a:sym typeface="Wingdings"/>
              </a:rPr>
              <a:t> Α</a:t>
            </a:r>
            <a:r>
              <a:rPr lang="el-GR" sz="1600" dirty="0">
                <a:solidFill>
                  <a:srgbClr val="FEFFFF"/>
                </a:solidFill>
              </a:rPr>
              <a:t>ντιβασιλεία Άννας της Αυστριακής με πρωθυπουργό τον καρδινάλιο </a:t>
            </a:r>
            <a:r>
              <a:rPr lang="en-US" sz="1600" dirty="0">
                <a:solidFill>
                  <a:srgbClr val="FEFFFF"/>
                </a:solidFill>
              </a:rPr>
              <a:t>Mazarin </a:t>
            </a:r>
          </a:p>
          <a:p>
            <a:pPr>
              <a:defRPr/>
            </a:pPr>
            <a:r>
              <a:rPr lang="el-GR" sz="1600" dirty="0">
                <a:solidFill>
                  <a:srgbClr val="FEFFFF"/>
                </a:solidFill>
              </a:rPr>
              <a:t>Προσπάθεια διάβρωσης φοροαπαλλαγών Παρισιού, δυσαρέσκεια </a:t>
            </a:r>
            <a:r>
              <a:rPr lang="en-US" sz="1600" i="1" dirty="0" err="1">
                <a:solidFill>
                  <a:srgbClr val="FEFFFF"/>
                </a:solidFill>
              </a:rPr>
              <a:t>Parlement</a:t>
            </a:r>
            <a:r>
              <a:rPr lang="en-US" sz="1600" dirty="0">
                <a:solidFill>
                  <a:srgbClr val="FEFFFF"/>
                </a:solidFill>
              </a:rPr>
              <a:t> </a:t>
            </a:r>
            <a:r>
              <a:rPr lang="el-GR" sz="1600" dirty="0">
                <a:solidFill>
                  <a:srgbClr val="FEFFFF"/>
                </a:solidFill>
              </a:rPr>
              <a:t>και εξέγερση ευγενών (1648)</a:t>
            </a:r>
          </a:p>
          <a:p>
            <a:pPr>
              <a:defRPr/>
            </a:pPr>
            <a:r>
              <a:rPr lang="el-GR" sz="1600" dirty="0">
                <a:solidFill>
                  <a:srgbClr val="FEFFFF"/>
                </a:solidFill>
              </a:rPr>
              <a:t>Ποικιλία συμφερόντων συνασπίζονται στην εξέγερση</a:t>
            </a:r>
          </a:p>
          <a:p>
            <a:pPr marL="708660" lvl="1" indent="-342900">
              <a:defRPr/>
            </a:pPr>
            <a:r>
              <a:rPr lang="el-GR" sz="1600" dirty="0">
                <a:solidFill>
                  <a:srgbClr val="FEFFFF"/>
                </a:solidFill>
              </a:rPr>
              <a:t>Αντίδραση ευγενών σε απόλυτη μοναρχία</a:t>
            </a:r>
          </a:p>
          <a:p>
            <a:pPr marL="708660" lvl="1" indent="-342900">
              <a:defRPr/>
            </a:pPr>
            <a:r>
              <a:rPr lang="el-GR" sz="1600" dirty="0">
                <a:solidFill>
                  <a:srgbClr val="FEFFFF"/>
                </a:solidFill>
              </a:rPr>
              <a:t>Πόλεις που επιθυμούν να διατηρήσουν αυτονομία τους</a:t>
            </a:r>
          </a:p>
          <a:p>
            <a:pPr marL="708660" lvl="1" indent="-342900">
              <a:defRPr/>
            </a:pPr>
            <a:r>
              <a:rPr lang="el-GR" sz="1600" dirty="0">
                <a:solidFill>
                  <a:srgbClr val="FEFFFF"/>
                </a:solidFill>
              </a:rPr>
              <a:t>Διαμαρτυρίες φτωχών κατά βαριάς φορολογίας και αντίθεση επαρχιών σε συγκεντρωτισμό μοναρχίας</a:t>
            </a:r>
          </a:p>
        </p:txBody>
      </p:sp>
      <p:sp>
        <p:nvSpPr>
          <p:cNvPr id="3" name="Slide Number Placeholder 2"/>
          <p:cNvSpPr>
            <a:spLocks noGrp="1"/>
          </p:cNvSpPr>
          <p:nvPr>
            <p:ph type="sldNum" sz="quarter" idx="12"/>
          </p:nvPr>
        </p:nvSpPr>
        <p:spPr>
          <a:xfrm>
            <a:off x="8030718" y="6175188"/>
            <a:ext cx="514350" cy="320040"/>
          </a:xfrm>
        </p:spPr>
        <p:txBody>
          <a:bodyPr>
            <a:normAutofit/>
          </a:bodyPr>
          <a:lstStyle/>
          <a:p>
            <a:pPr>
              <a:spcAft>
                <a:spcPts val="600"/>
              </a:spcAft>
              <a:defRPr/>
            </a:pPr>
            <a:fld id="{590B7B0E-D35D-4CD5-BA44-EC7DF195110B}" type="slidenum">
              <a:rPr lang="el-GR" sz="900">
                <a:solidFill>
                  <a:srgbClr val="FFFFFF"/>
                </a:solidFill>
              </a:rPr>
              <a:pPr>
                <a:spcAft>
                  <a:spcPts val="600"/>
                </a:spcAft>
                <a:defRPr/>
              </a:pPr>
              <a:t>32</a:t>
            </a:fld>
            <a:endParaRPr lang="el-GR" sz="9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640080"/>
            <a:ext cx="2462022" cy="5257800"/>
          </a:xfrm>
        </p:spPr>
        <p:txBody>
          <a:bodyPr>
            <a:normAutofit/>
          </a:bodyPr>
          <a:lstStyle/>
          <a:p>
            <a:r>
              <a:rPr lang="el-GR" sz="3400">
                <a:solidFill>
                  <a:schemeClr val="bg1"/>
                </a:solidFill>
              </a:rPr>
              <a:t>«Σφενδόνη»</a:t>
            </a:r>
            <a:br>
              <a:rPr lang="el-GR" sz="3400">
                <a:solidFill>
                  <a:schemeClr val="bg1"/>
                </a:solidFill>
              </a:rPr>
            </a:br>
            <a:r>
              <a:rPr lang="en-US" sz="3400" i="1">
                <a:solidFill>
                  <a:schemeClr val="bg1"/>
                </a:solidFill>
              </a:rPr>
              <a:t>Fronde</a:t>
            </a:r>
            <a:br>
              <a:rPr lang="en-US" sz="3400">
                <a:solidFill>
                  <a:schemeClr val="bg1"/>
                </a:solidFill>
              </a:rPr>
            </a:br>
            <a:r>
              <a:rPr lang="el-GR" sz="3400">
                <a:solidFill>
                  <a:schemeClr val="bg1"/>
                </a:solidFill>
              </a:rPr>
              <a:t>(1648-1653)</a:t>
            </a:r>
            <a:endParaRPr lang="en-US" sz="3400">
              <a:solidFill>
                <a:schemeClr val="bg1"/>
              </a:solidFill>
            </a:endParaRPr>
          </a:p>
        </p:txBody>
      </p:sp>
      <p:sp>
        <p:nvSpPr>
          <p:cNvPr id="30" name="Content Placeholder 2"/>
          <p:cNvSpPr>
            <a:spLocks noGrp="1"/>
          </p:cNvSpPr>
          <p:nvPr>
            <p:ph idx="1"/>
          </p:nvPr>
        </p:nvSpPr>
        <p:spPr>
          <a:xfrm>
            <a:off x="4018788" y="640081"/>
            <a:ext cx="4518490" cy="5257800"/>
          </a:xfrm>
        </p:spPr>
        <p:txBody>
          <a:bodyPr anchor="ctr">
            <a:normAutofit/>
          </a:bodyPr>
          <a:lstStyle/>
          <a:p>
            <a:r>
              <a:rPr lang="el-GR" sz="2100" dirty="0"/>
              <a:t>Γαλλία, η ισχυρότερη δύναμη της Ευρώπης μετά την επικράτηση στον πόλεμο κατά των Αψβούργων</a:t>
            </a:r>
          </a:p>
          <a:p>
            <a:r>
              <a:rPr lang="el-GR" sz="2100" dirty="0"/>
              <a:t>Εξέγερση εκδηλώνεται στην περίοδο της Αντιβασιλείας (κενό εξουσίας)</a:t>
            </a:r>
          </a:p>
          <a:p>
            <a:r>
              <a:rPr lang="el-GR" sz="2100" dirty="0"/>
              <a:t>Επιδίωξη ευγενών να ανακτήσουν προνόμια που τους είχε αφαιρέσει ο Ρισελιέ και να διατηρήσουν παραδοσιακές φοροαπαλλαγές και εξουσίες </a:t>
            </a:r>
            <a:r>
              <a:rPr lang="en-US" sz="2100" i="1" dirty="0" err="1"/>
              <a:t>parlements</a:t>
            </a:r>
            <a:r>
              <a:rPr lang="en-US" sz="2100" i="1" dirty="0"/>
              <a:t> </a:t>
            </a:r>
            <a:r>
              <a:rPr lang="el-GR" sz="2100" dirty="0"/>
              <a:t>(δηλ. την καταγραφή των βασιλικών διαταγμάτων και άρα τον έλεγχο της βασιλικής εξουσίας</a:t>
            </a:r>
            <a:endParaRPr lang="el-GR" sz="21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defRPr/>
            </a:pPr>
            <a:fld id="{85D9EB69-2F0A-417E-BFEF-377E820DEEE2}" type="slidenum">
              <a:rPr lang="el-GR" smtClean="0"/>
              <a:pPr>
                <a:spcAft>
                  <a:spcPts val="600"/>
                </a:spcAft>
                <a:defRPr/>
              </a:pPr>
              <a:t>33</a:t>
            </a:fld>
            <a:endParaRPr lang="el-GR"/>
          </a:p>
        </p:txBody>
      </p:sp>
    </p:spTree>
    <p:extLst>
      <p:ext uri="{BB962C8B-B14F-4D97-AF65-F5344CB8AC3E}">
        <p14:creationId xmlns:p14="http://schemas.microsoft.com/office/powerpoint/2010/main" val="321049123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2" name="Title 1"/>
          <p:cNvSpPr>
            <a:spLocks noGrp="1"/>
          </p:cNvSpPr>
          <p:nvPr>
            <p:ph type="title"/>
          </p:nvPr>
        </p:nvSpPr>
        <p:spPr>
          <a:xfrm>
            <a:off x="603504" y="640080"/>
            <a:ext cx="2462022" cy="5257800"/>
          </a:xfrm>
        </p:spPr>
        <p:txBody>
          <a:bodyPr>
            <a:normAutofit/>
          </a:bodyPr>
          <a:lstStyle/>
          <a:p>
            <a:r>
              <a:rPr lang="el-GR" sz="3400">
                <a:solidFill>
                  <a:schemeClr val="bg1"/>
                </a:solidFill>
              </a:rPr>
              <a:t>«Σφενδόνη» (2)</a:t>
            </a:r>
          </a:p>
        </p:txBody>
      </p:sp>
      <p:sp>
        <p:nvSpPr>
          <p:cNvPr id="4" name="Content Placeholder 3"/>
          <p:cNvSpPr>
            <a:spLocks noGrp="1"/>
          </p:cNvSpPr>
          <p:nvPr>
            <p:ph idx="1"/>
          </p:nvPr>
        </p:nvSpPr>
        <p:spPr>
          <a:xfrm>
            <a:off x="4018788" y="640081"/>
            <a:ext cx="4518490" cy="5257800"/>
          </a:xfrm>
        </p:spPr>
        <p:txBody>
          <a:bodyPr anchor="ctr">
            <a:normAutofit/>
          </a:bodyPr>
          <a:lstStyle/>
          <a:p>
            <a:pPr>
              <a:defRPr/>
            </a:pPr>
            <a:r>
              <a:rPr lang="el-GR" sz="2100"/>
              <a:t>Αύγ. 1648 - Μάρτιος 1649: «Σφενδόνη του Παρλαμέντου» (κατάληψη Παρισιού, οδοφράγματα)</a:t>
            </a:r>
          </a:p>
          <a:p>
            <a:pPr>
              <a:defRPr/>
            </a:pPr>
            <a:r>
              <a:rPr lang="el-GR" sz="2100"/>
              <a:t>Ιαν. – Δεκ. 1650: «Σφενδόνη των ευγενών»</a:t>
            </a:r>
          </a:p>
          <a:p>
            <a:pPr>
              <a:defRPr/>
            </a:pPr>
            <a:r>
              <a:rPr lang="el-GR" sz="2100"/>
              <a:t>Δεκ. 1650 – Σεπτ. 1651: συμμαχία των δύο εξεγερμένων μερίδων</a:t>
            </a:r>
          </a:p>
          <a:p>
            <a:pPr>
              <a:defRPr/>
            </a:pPr>
            <a:r>
              <a:rPr lang="el-GR" sz="2100"/>
              <a:t>1651, απόσυρση </a:t>
            </a:r>
            <a:r>
              <a:rPr lang="en-US" sz="2100"/>
              <a:t>Mazarin </a:t>
            </a:r>
            <a:r>
              <a:rPr lang="el-GR" sz="2100"/>
              <a:t>σε Κολωνία. Αμηχανία εξεγερμένων, αδυναμία οργάνωσης. </a:t>
            </a:r>
            <a:r>
              <a:rPr lang="en-US" sz="2100" i="1"/>
              <a:t>Mazarinades</a:t>
            </a:r>
            <a:endParaRPr lang="el-GR" sz="2100" i="1"/>
          </a:p>
          <a:p>
            <a:pPr>
              <a:defRPr/>
            </a:pPr>
            <a:r>
              <a:rPr lang="el-GR" sz="2100"/>
              <a:t>Σεπτ. 1651, ενηλικίωση Λουδοβίκου ΙΔ΄</a:t>
            </a:r>
          </a:p>
          <a:p>
            <a:pPr>
              <a:defRPr/>
            </a:pPr>
            <a:r>
              <a:rPr lang="el-GR" sz="2100"/>
              <a:t>1653, επιστροφή </a:t>
            </a:r>
            <a:r>
              <a:rPr lang="en-US" sz="2100"/>
              <a:t>Mazarin </a:t>
            </a:r>
            <a:r>
              <a:rPr lang="el-GR" sz="2100"/>
              <a:t>σε Παρίσι. Διάσπαση μετώπου εξέγερσης, απώλεια λαϊκής υποστήριξης</a:t>
            </a:r>
          </a:p>
        </p:txBody>
      </p:sp>
      <p:sp>
        <p:nvSpPr>
          <p:cNvPr id="3" name="Slide Number Placeholder 2"/>
          <p:cNvSpPr>
            <a:spLocks noGrp="1"/>
          </p:cNvSpPr>
          <p:nvPr>
            <p:ph type="sldNum" sz="quarter" idx="12"/>
          </p:nvPr>
        </p:nvSpPr>
        <p:spPr>
          <a:xfrm>
            <a:off x="6457950" y="6356350"/>
            <a:ext cx="2057400" cy="365125"/>
          </a:xfrm>
        </p:spPr>
        <p:txBody>
          <a:bodyPr>
            <a:normAutofit/>
          </a:bodyPr>
          <a:lstStyle/>
          <a:p>
            <a:pPr>
              <a:spcAft>
                <a:spcPts val="600"/>
              </a:spcAft>
              <a:defRPr/>
            </a:pPr>
            <a:fld id="{397E1B8F-CA45-477F-8F7A-0D67800417A6}" type="slidenum">
              <a:rPr lang="el-GR"/>
              <a:pPr>
                <a:spcAft>
                  <a:spcPts val="600"/>
                </a:spcAft>
                <a:defRPr/>
              </a:pPr>
              <a:t>34</a:t>
            </a:fld>
            <a:endParaRPr lang="el-G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26" name="Title 1"/>
          <p:cNvSpPr>
            <a:spLocks noGrp="1"/>
          </p:cNvSpPr>
          <p:nvPr>
            <p:ph type="title"/>
          </p:nvPr>
        </p:nvSpPr>
        <p:spPr>
          <a:xfrm>
            <a:off x="603504" y="640080"/>
            <a:ext cx="2462022" cy="5257800"/>
          </a:xfrm>
        </p:spPr>
        <p:txBody>
          <a:bodyPr>
            <a:normAutofit/>
          </a:bodyPr>
          <a:lstStyle/>
          <a:p>
            <a:r>
              <a:rPr lang="el-GR" sz="3400">
                <a:solidFill>
                  <a:schemeClr val="bg1"/>
                </a:solidFill>
              </a:rPr>
              <a:t>«Σφενδόνη» (</a:t>
            </a:r>
            <a:r>
              <a:rPr lang="en-US" sz="3400">
                <a:solidFill>
                  <a:schemeClr val="bg1"/>
                </a:solidFill>
              </a:rPr>
              <a:t>3</a:t>
            </a:r>
            <a:r>
              <a:rPr lang="el-GR" sz="3400">
                <a:solidFill>
                  <a:schemeClr val="bg1"/>
                </a:solidFill>
              </a:rPr>
              <a:t>)</a:t>
            </a:r>
          </a:p>
        </p:txBody>
      </p:sp>
      <p:sp>
        <p:nvSpPr>
          <p:cNvPr id="26628" name="Content Placeholder 3"/>
          <p:cNvSpPr>
            <a:spLocks noGrp="1"/>
          </p:cNvSpPr>
          <p:nvPr>
            <p:ph idx="1"/>
          </p:nvPr>
        </p:nvSpPr>
        <p:spPr>
          <a:xfrm>
            <a:off x="4018788" y="640081"/>
            <a:ext cx="4518490" cy="5257800"/>
          </a:xfrm>
        </p:spPr>
        <p:txBody>
          <a:bodyPr anchor="ctr">
            <a:normAutofit/>
          </a:bodyPr>
          <a:lstStyle/>
          <a:p>
            <a:r>
              <a:rPr lang="el-GR" sz="2100"/>
              <a:t>1659, Ειρήνη Πυρηναίων με Ισπανία</a:t>
            </a:r>
          </a:p>
          <a:p>
            <a:r>
              <a:rPr lang="el-GR" sz="2100"/>
              <a:t>1660, γάμος Λουδοβίκου ΙΔ΄ με Ινφάντα Μαρία Θηρεσία</a:t>
            </a:r>
          </a:p>
          <a:p>
            <a:r>
              <a:rPr lang="el-GR" sz="2100"/>
              <a:t>1661, θάνατος </a:t>
            </a:r>
            <a:r>
              <a:rPr lang="en-US" sz="2100"/>
              <a:t>Mazarin</a:t>
            </a:r>
          </a:p>
          <a:p>
            <a:r>
              <a:rPr lang="el-GR" sz="2100"/>
              <a:t>Απόφαση Λουδοβίκου ΙΔ΄ να ασκήσει προσωπικά την εξουσία</a:t>
            </a:r>
          </a:p>
          <a:p>
            <a:r>
              <a:rPr lang="el-GR" sz="2100"/>
              <a:t>Πολυδιάσπαση «Σφενδόνης», αιτία αποτυχίας της</a:t>
            </a:r>
          </a:p>
          <a:p>
            <a:r>
              <a:rPr lang="el-GR" sz="2100"/>
              <a:t>Αποτέλεσμα, η ενίσχυση της απόλυτης εξουσίας του μονάρχη</a:t>
            </a:r>
          </a:p>
        </p:txBody>
      </p:sp>
      <p:sp>
        <p:nvSpPr>
          <p:cNvPr id="3" name="Slide Number Placeholder 2"/>
          <p:cNvSpPr>
            <a:spLocks noGrp="1"/>
          </p:cNvSpPr>
          <p:nvPr>
            <p:ph type="sldNum" sz="quarter" idx="12"/>
          </p:nvPr>
        </p:nvSpPr>
        <p:spPr>
          <a:xfrm>
            <a:off x="6457950" y="6356350"/>
            <a:ext cx="2057400" cy="365125"/>
          </a:xfrm>
        </p:spPr>
        <p:txBody>
          <a:bodyPr>
            <a:normAutofit/>
          </a:bodyPr>
          <a:lstStyle/>
          <a:p>
            <a:pPr>
              <a:spcAft>
                <a:spcPts val="600"/>
              </a:spcAft>
              <a:defRPr/>
            </a:pPr>
            <a:fld id="{D480339C-B59A-462C-86D5-831B441A4FCF}" type="slidenum">
              <a:rPr lang="el-GR"/>
              <a:pPr>
                <a:spcAft>
                  <a:spcPts val="600"/>
                </a:spcAft>
                <a:defRPr/>
              </a:pPr>
              <a:t>35</a:t>
            </a:fld>
            <a:endParaRPr lang="el-GR"/>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0">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28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2">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767261"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4">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4693"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704088"/>
            <a:ext cx="2647464" cy="2980944"/>
          </a:xfrm>
        </p:spPr>
        <p:txBody>
          <a:bodyPr>
            <a:normAutofit/>
          </a:bodyPr>
          <a:lstStyle/>
          <a:p>
            <a:r>
              <a:rPr lang="el-GR" sz="3400">
                <a:solidFill>
                  <a:schemeClr val="bg1"/>
                </a:solidFill>
              </a:rPr>
              <a:t>ΟΛΛΑΝΔΙΚΗ ΔΗΜΟΚΡΑΤΙΑ</a:t>
            </a:r>
          </a:p>
        </p:txBody>
      </p:sp>
      <p:sp>
        <p:nvSpPr>
          <p:cNvPr id="3" name="Content Placeholder 2"/>
          <p:cNvSpPr>
            <a:spLocks noGrp="1"/>
          </p:cNvSpPr>
          <p:nvPr>
            <p:ph idx="1"/>
          </p:nvPr>
        </p:nvSpPr>
        <p:spPr>
          <a:xfrm>
            <a:off x="4659307" y="704088"/>
            <a:ext cx="3851470" cy="5248656"/>
          </a:xfrm>
        </p:spPr>
        <p:txBody>
          <a:bodyPr anchor="ctr">
            <a:normAutofit/>
          </a:bodyPr>
          <a:lstStyle/>
          <a:p>
            <a:r>
              <a:rPr lang="el-GR" sz="1900"/>
              <a:t>1588, ανακήρυξη 7 Ηνωμένων Επαρχιών σε Δημοκρατία</a:t>
            </a:r>
          </a:p>
          <a:p>
            <a:r>
              <a:rPr lang="el-GR" sz="1900"/>
              <a:t>1648, επίσημη αναγνώριση με Συνθήκη Βεστφαλίας</a:t>
            </a:r>
          </a:p>
          <a:p>
            <a:r>
              <a:rPr lang="el-GR" sz="1900"/>
              <a:t>Ομοσπονδιακή οργάνωση με μεγάλο βαθμό αυτονομίας, άθροισμα αστικών ολιγαρχιών</a:t>
            </a:r>
          </a:p>
          <a:p>
            <a:r>
              <a:rPr lang="en-US" sz="1900" i="1"/>
              <a:t>Stadthouder</a:t>
            </a:r>
            <a:r>
              <a:rPr lang="en-US" sz="1900"/>
              <a:t>, </a:t>
            </a:r>
            <a:r>
              <a:rPr lang="el-GR" sz="1900"/>
              <a:t>επικεφαλής κάθε επαρχίας («Θεματοφύλακας»). Συνήθως, εκλογή του ίδιου προσώπου (μέλος του Οίκου της Οράγγης)</a:t>
            </a:r>
          </a:p>
          <a:p>
            <a:r>
              <a:rPr lang="el-GR" sz="1900"/>
              <a:t>Κεντρικό όργανο, η Γενική Συνέλευση</a:t>
            </a:r>
            <a:r>
              <a:rPr lang="en-US" sz="1900"/>
              <a:t> </a:t>
            </a:r>
            <a:r>
              <a:rPr lang="el-GR" sz="1900"/>
              <a:t>των Επαρχιών</a:t>
            </a:r>
          </a:p>
          <a:p>
            <a:r>
              <a:rPr lang="el-GR" sz="1900"/>
              <a:t>Εξουσία στα χέρια των πλούσιων εμπόρων (</a:t>
            </a:r>
            <a:r>
              <a:rPr lang="en-US" sz="1900" i="1"/>
              <a:t>Regenten</a:t>
            </a:r>
            <a:r>
              <a:rPr lang="en-US" sz="1900"/>
              <a:t>)</a:t>
            </a:r>
            <a:endParaRPr lang="el-GR" sz="1900"/>
          </a:p>
        </p:txBody>
      </p:sp>
      <p:sp>
        <p:nvSpPr>
          <p:cNvPr id="4" name="Slide Number Placeholder 3"/>
          <p:cNvSpPr>
            <a:spLocks noGrp="1"/>
          </p:cNvSpPr>
          <p:nvPr>
            <p:ph type="sldNum" sz="quarter" idx="12"/>
          </p:nvPr>
        </p:nvSpPr>
        <p:spPr>
          <a:xfrm>
            <a:off x="6457950" y="6356350"/>
            <a:ext cx="2057400" cy="365125"/>
          </a:xfrm>
        </p:spPr>
        <p:txBody>
          <a:bodyPr anchor="ctr">
            <a:normAutofit/>
          </a:bodyPr>
          <a:lstStyle/>
          <a:p>
            <a:pPr>
              <a:spcAft>
                <a:spcPts val="600"/>
              </a:spcAft>
              <a:defRPr/>
            </a:pPr>
            <a:fld id="{85D9EB69-2F0A-417E-BFEF-377E820DEEE2}" type="slidenum">
              <a:rPr lang="el-GR" smtClean="0"/>
              <a:pPr>
                <a:spcAft>
                  <a:spcPts val="600"/>
                </a:spcAft>
                <a:defRPr/>
              </a:pPr>
              <a:t>36</a:t>
            </a:fld>
            <a:endParaRPr lang="el-G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5"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23851" y="885651"/>
            <a:ext cx="2422352" cy="4624603"/>
          </a:xfrm>
        </p:spPr>
        <p:txBody>
          <a:bodyPr>
            <a:normAutofit/>
          </a:bodyPr>
          <a:lstStyle/>
          <a:p>
            <a:r>
              <a:rPr lang="el-GR" sz="3100">
                <a:solidFill>
                  <a:srgbClr val="FFFFFF"/>
                </a:solidFill>
              </a:rPr>
              <a:t>Ο «Ολλανδικός Χρυσός Αιώνας»</a:t>
            </a:r>
          </a:p>
        </p:txBody>
      </p:sp>
      <p:sp>
        <p:nvSpPr>
          <p:cNvPr id="3" name="Content Placeholder 2"/>
          <p:cNvSpPr>
            <a:spLocks noGrp="1"/>
          </p:cNvSpPr>
          <p:nvPr>
            <p:ph idx="1"/>
          </p:nvPr>
        </p:nvSpPr>
        <p:spPr>
          <a:xfrm>
            <a:off x="3734031" y="885651"/>
            <a:ext cx="4893915" cy="4616849"/>
          </a:xfrm>
        </p:spPr>
        <p:txBody>
          <a:bodyPr anchor="ctr">
            <a:normAutofit/>
          </a:bodyPr>
          <a:lstStyle/>
          <a:p>
            <a:r>
              <a:rPr lang="el-GR" sz="1900"/>
              <a:t>Οικονομική άνθηση</a:t>
            </a:r>
            <a:r>
              <a:rPr lang="en-US" sz="1900"/>
              <a:t>, </a:t>
            </a:r>
            <a:r>
              <a:rPr lang="el-GR" sz="1900"/>
              <a:t>μεσάζοντες διεθνούς εμπορίου</a:t>
            </a:r>
          </a:p>
          <a:p>
            <a:r>
              <a:rPr lang="el-GR" sz="1900"/>
              <a:t>Χώρα θρησκευτικής ανοχής και ασύλου (Εβραίοι Ισπανίας, Προτεστάντες Γαλλίας, Πουριτανοί Αγγλίας)</a:t>
            </a:r>
          </a:p>
          <a:p>
            <a:r>
              <a:rPr lang="el-GR" sz="1900"/>
              <a:t>Προσέλκυση ειδικευμένων τεχνιτών </a:t>
            </a:r>
            <a:r>
              <a:rPr lang="el-GR" sz="1900">
                <a:sym typeface="Wingdings"/>
              </a:rPr>
              <a:t> ανάπτυξη υψηλού επιπέδου βιοτεχνίας, ναυπηγικής, γεωργίας</a:t>
            </a:r>
          </a:p>
          <a:p>
            <a:r>
              <a:rPr lang="el-GR" sz="1900">
                <a:sym typeface="Wingdings"/>
              </a:rPr>
              <a:t>Ανάπτυξη χρηματοπιστωτικών υποδομών και σύγχρονων εταιρικών μορφών</a:t>
            </a:r>
          </a:p>
          <a:p>
            <a:pPr lvl="1"/>
            <a:r>
              <a:rPr lang="el-GR" sz="1900"/>
              <a:t>1602, Ολλανδική Εταιρεία Ανατολικών Ινδιών </a:t>
            </a:r>
            <a:r>
              <a:rPr lang="en-US" sz="1900"/>
              <a:t>[VOC] </a:t>
            </a:r>
            <a:r>
              <a:rPr lang="el-GR" sz="1900"/>
              <a:t>&amp; δημιουργία Χρηματιστηρίου Άμστερνταμ</a:t>
            </a:r>
          </a:p>
          <a:p>
            <a:pPr lvl="1"/>
            <a:r>
              <a:rPr lang="el-GR" sz="1900" u="sng">
                <a:sym typeface="Wingdings"/>
              </a:rPr>
              <a:t>Άμστερνταμ</a:t>
            </a:r>
            <a:r>
              <a:rPr lang="el-GR" sz="1900">
                <a:sym typeface="Wingdings"/>
              </a:rPr>
              <a:t>: 1570 = 30.000 κατ. / 1700 = 200.000 κατ.</a:t>
            </a:r>
          </a:p>
        </p:txBody>
      </p:sp>
      <p:sp>
        <p:nvSpPr>
          <p:cNvPr id="4" name="Slide Number Placeholder 3"/>
          <p:cNvSpPr>
            <a:spLocks noGrp="1"/>
          </p:cNvSpPr>
          <p:nvPr>
            <p:ph type="sldNum" sz="quarter" idx="12"/>
          </p:nvPr>
        </p:nvSpPr>
        <p:spPr>
          <a:xfrm>
            <a:off x="8030718" y="6382512"/>
            <a:ext cx="514350" cy="320040"/>
          </a:xfrm>
        </p:spPr>
        <p:txBody>
          <a:bodyPr>
            <a:normAutofit/>
          </a:bodyPr>
          <a:lstStyle/>
          <a:p>
            <a:pPr>
              <a:spcAft>
                <a:spcPts val="600"/>
              </a:spcAft>
              <a:defRPr/>
            </a:pPr>
            <a:fld id="{85D9EB69-2F0A-417E-BFEF-377E820DEEE2}" type="slidenum">
              <a:rPr lang="el-GR" sz="900"/>
              <a:pPr>
                <a:spcAft>
                  <a:spcPts val="600"/>
                </a:spcAft>
                <a:defRPr/>
              </a:pPr>
              <a:t>37</a:t>
            </a:fld>
            <a:endParaRPr lang="el-GR" sz="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Shape 47">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1154" y="982272"/>
            <a:ext cx="2541314" cy="4560970"/>
          </a:xfrm>
        </p:spPr>
        <p:txBody>
          <a:bodyPr>
            <a:normAutofit/>
          </a:bodyPr>
          <a:lstStyle/>
          <a:p>
            <a:r>
              <a:rPr lang="el-GR" sz="3500">
                <a:solidFill>
                  <a:srgbClr val="FFFFFF"/>
                </a:solidFill>
              </a:rPr>
              <a:t>Εμφύλιες συγκρούσεις</a:t>
            </a:r>
          </a:p>
        </p:txBody>
      </p:sp>
      <p:sp>
        <p:nvSpPr>
          <p:cNvPr id="50"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3916396" y="1719618"/>
            <a:ext cx="4461623" cy="4334629"/>
          </a:xfrm>
        </p:spPr>
        <p:txBody>
          <a:bodyPr anchor="ctr">
            <a:normAutofit/>
          </a:bodyPr>
          <a:lstStyle/>
          <a:p>
            <a:r>
              <a:rPr lang="el-GR" sz="1800">
                <a:solidFill>
                  <a:srgbClr val="FEFFFF"/>
                </a:solidFill>
              </a:rPr>
              <a:t>Διαμάχη μεταξύ των ρεπουμπλικανών  (υπέρ ειρήνης, ομαλής διεξαγωγής εμπορίου και επαρχιακής αυτονομίας)  και των οπαδών μιας ισχυρής κεντρικής εξουσίας υπό τον Οίκο της Οράγγης και συνέχισης πολέμου κατά Αγγλίας και Γαλλίας</a:t>
            </a:r>
            <a:endParaRPr lang="en-US" sz="1800">
              <a:solidFill>
                <a:srgbClr val="FEFFFF"/>
              </a:solidFill>
            </a:endParaRPr>
          </a:p>
          <a:p>
            <a:r>
              <a:rPr lang="el-GR" sz="1800">
                <a:solidFill>
                  <a:srgbClr val="FEFFFF"/>
                </a:solidFill>
              </a:rPr>
              <a:t>Ταυτόχρονα, θρησκευτική σύγκρουση μεταξύ δογμάτων </a:t>
            </a:r>
            <a:r>
              <a:rPr lang="en-US" sz="1800">
                <a:solidFill>
                  <a:srgbClr val="FEFFFF"/>
                </a:solidFill>
              </a:rPr>
              <a:t>Arminius</a:t>
            </a:r>
            <a:r>
              <a:rPr lang="el-GR" sz="1800">
                <a:solidFill>
                  <a:srgbClr val="FEFFFF"/>
                </a:solidFill>
              </a:rPr>
              <a:t> (πιο φιλελεύθερου)</a:t>
            </a:r>
            <a:r>
              <a:rPr lang="en-US" sz="1800">
                <a:solidFill>
                  <a:srgbClr val="FEFFFF"/>
                </a:solidFill>
              </a:rPr>
              <a:t> </a:t>
            </a:r>
            <a:r>
              <a:rPr lang="el-GR" sz="1800">
                <a:solidFill>
                  <a:srgbClr val="FEFFFF"/>
                </a:solidFill>
              </a:rPr>
              <a:t>και </a:t>
            </a:r>
            <a:r>
              <a:rPr lang="en-US" sz="1800">
                <a:solidFill>
                  <a:srgbClr val="FEFFFF"/>
                </a:solidFill>
              </a:rPr>
              <a:t>Gomarus </a:t>
            </a:r>
            <a:r>
              <a:rPr lang="el-GR" sz="1800">
                <a:solidFill>
                  <a:srgbClr val="FEFFFF"/>
                </a:solidFill>
              </a:rPr>
              <a:t>(καλβινιστή) </a:t>
            </a:r>
          </a:p>
          <a:p>
            <a:r>
              <a:rPr lang="el-GR" sz="1800">
                <a:solidFill>
                  <a:srgbClr val="FEFFFF"/>
                </a:solidFill>
              </a:rPr>
              <a:t>1672, εισβολή γαλλικών στρατευμάτων Λουδοβίκου ΙΔ΄</a:t>
            </a:r>
          </a:p>
          <a:p>
            <a:r>
              <a:rPr lang="el-GR" sz="1800">
                <a:solidFill>
                  <a:srgbClr val="FEFFFF"/>
                </a:solidFill>
              </a:rPr>
              <a:t>1675, αξίωμα </a:t>
            </a:r>
            <a:r>
              <a:rPr lang="en-US" sz="1800">
                <a:solidFill>
                  <a:srgbClr val="FEFFFF"/>
                </a:solidFill>
              </a:rPr>
              <a:t>Stadthouder </a:t>
            </a:r>
            <a:r>
              <a:rPr lang="el-GR" sz="1800">
                <a:solidFill>
                  <a:srgbClr val="FEFFFF"/>
                </a:solidFill>
              </a:rPr>
              <a:t>γίνεται κληρονομικό στον Οίκο της Οράγγης</a:t>
            </a:r>
          </a:p>
        </p:txBody>
      </p:sp>
      <p:sp>
        <p:nvSpPr>
          <p:cNvPr id="4" name="Slide Number Placeholder 3"/>
          <p:cNvSpPr>
            <a:spLocks noGrp="1"/>
          </p:cNvSpPr>
          <p:nvPr>
            <p:ph type="sldNum" sz="quarter" idx="12"/>
          </p:nvPr>
        </p:nvSpPr>
        <p:spPr>
          <a:xfrm>
            <a:off x="8030718" y="6175188"/>
            <a:ext cx="514350" cy="320040"/>
          </a:xfrm>
        </p:spPr>
        <p:txBody>
          <a:bodyPr>
            <a:normAutofit/>
          </a:bodyPr>
          <a:lstStyle/>
          <a:p>
            <a:pPr>
              <a:spcAft>
                <a:spcPts val="600"/>
              </a:spcAft>
              <a:defRPr/>
            </a:pPr>
            <a:fld id="{85D9EB69-2F0A-417E-BFEF-377E820DEEE2}" type="slidenum">
              <a:rPr lang="el-GR" sz="900">
                <a:solidFill>
                  <a:srgbClr val="FFFFFF"/>
                </a:solidFill>
              </a:rPr>
              <a:pPr>
                <a:spcAft>
                  <a:spcPts val="600"/>
                </a:spcAft>
                <a:defRPr/>
              </a:pPr>
              <a:t>38</a:t>
            </a:fld>
            <a:endParaRPr lang="el-GR" sz="9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2"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763" y="433545"/>
            <a:ext cx="8354890"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600" dirty="0" err="1">
                <a:solidFill>
                  <a:srgbClr val="FFFFFF"/>
                </a:solidFill>
                <a:latin typeface="+mj-lt"/>
                <a:ea typeface="+mj-ea"/>
                <a:cs typeface="+mj-cs"/>
              </a:rPr>
              <a:t>Μέγ</a:t>
            </a:r>
            <a:r>
              <a:rPr lang="en-US" sz="2600" dirty="0">
                <a:solidFill>
                  <a:srgbClr val="FFFFFF"/>
                </a:solidFill>
                <a:latin typeface="+mj-lt"/>
                <a:ea typeface="+mj-ea"/>
                <a:cs typeface="+mj-cs"/>
              </a:rPr>
              <a:t>ας Σύμβουλος Johan de Witt</a:t>
            </a:r>
          </a:p>
          <a:p>
            <a:pPr algn="ctr">
              <a:lnSpc>
                <a:spcPct val="90000"/>
              </a:lnSpc>
              <a:spcBef>
                <a:spcPct val="0"/>
              </a:spcBef>
              <a:spcAft>
                <a:spcPts val="600"/>
              </a:spcAft>
            </a:pPr>
            <a:r>
              <a:rPr lang="en-US" sz="2600" dirty="0">
                <a:solidFill>
                  <a:srgbClr val="FFFFFF"/>
                </a:solidFill>
                <a:latin typeface="+mj-lt"/>
                <a:ea typeface="+mj-ea"/>
                <a:cs typeface="+mj-cs"/>
              </a:rPr>
              <a:t>1625-1672</a:t>
            </a:r>
          </a:p>
        </p:txBody>
      </p:sp>
      <p:cxnSp>
        <p:nvCxnSpPr>
          <p:cNvPr id="64523"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4514" name="Picture 2" descr="File:Semper Augustus Tulip 17th century.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05406" y="2426818"/>
            <a:ext cx="2578475" cy="3997637"/>
          </a:xfrm>
          <a:prstGeom prst="rect">
            <a:avLst/>
          </a:prstGeom>
          <a:noFill/>
        </p:spPr>
      </p:pic>
      <p:cxnSp>
        <p:nvCxnSpPr>
          <p:cNvPr id="64524"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4516" name="Picture 4" descr="File:Grand Pensionary Johan de Witt.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325692" y="2426818"/>
            <a:ext cx="3108162" cy="3997637"/>
          </a:xfrm>
          <a:prstGeom prst="rect">
            <a:avLst/>
          </a:prstGeom>
          <a:noFill/>
        </p:spPr>
      </p:pic>
      <p:sp>
        <p:nvSpPr>
          <p:cNvPr id="2" name="Slide Number Placeholder 1"/>
          <p:cNvSpPr>
            <a:spLocks noGrp="1"/>
          </p:cNvSpPr>
          <p:nvPr>
            <p:ph type="sldNum" sz="quarter" idx="12"/>
          </p:nvPr>
        </p:nvSpPr>
        <p:spPr>
          <a:xfrm>
            <a:off x="6452507" y="6522430"/>
            <a:ext cx="2057400" cy="347472"/>
          </a:xfrm>
        </p:spPr>
        <p:txBody>
          <a:bodyPr vert="horz" lIns="91440" tIns="45720" rIns="91440" bIns="45720" rtlCol="0" anchor="ctr">
            <a:normAutofit/>
          </a:bodyPr>
          <a:lstStyle/>
          <a:p>
            <a:pPr>
              <a:spcAft>
                <a:spcPts val="600"/>
              </a:spcAft>
              <a:defRPr/>
            </a:pPr>
            <a:fld id="{D107C9EE-6611-43C4-AF04-6D48041FBDBD}" type="slidenum">
              <a:rPr lang="en-US">
                <a:solidFill>
                  <a:srgbClr val="898989"/>
                </a:solidFill>
              </a:rPr>
              <a:pPr>
                <a:spcAft>
                  <a:spcPts val="600"/>
                </a:spcAft>
                <a:defRPr/>
              </a:pPr>
              <a:t>39</a:t>
            </a:fld>
            <a:endParaRPr lang="en-US">
              <a:solidFill>
                <a:srgbClr val="89898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l-GR">
                <a:solidFill>
                  <a:schemeClr val="accent1"/>
                </a:solidFill>
              </a:rPr>
              <a:t>Η «γενική κρίση στα μέσα του 17</a:t>
            </a:r>
            <a:r>
              <a:rPr lang="el-GR" baseline="30000">
                <a:solidFill>
                  <a:schemeClr val="accent1"/>
                </a:solidFill>
              </a:rPr>
              <a:t>ου</a:t>
            </a:r>
            <a:r>
              <a:rPr lang="el-GR">
                <a:solidFill>
                  <a:schemeClr val="accent1"/>
                </a:solidFill>
              </a:rPr>
              <a:t> αι.»</a:t>
            </a:r>
            <a:endParaRPr lang="en-US">
              <a:solidFill>
                <a:schemeClr val="accent1"/>
              </a:solidFill>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r>
              <a:rPr lang="el-GR" sz="1900"/>
              <a:t>Χρονική σύμπτωση κρίσεων που φαινομενικά έχουν τοπικά και συγκυριακά αίτια</a:t>
            </a:r>
          </a:p>
          <a:p>
            <a:pPr lvl="1"/>
            <a:r>
              <a:rPr lang="el-GR" sz="1900"/>
              <a:t>Πουριτανική Επανάσταση Αγγλίας (1640-1660)</a:t>
            </a:r>
          </a:p>
          <a:p>
            <a:pPr lvl="1"/>
            <a:r>
              <a:rPr lang="el-GR" sz="1900"/>
              <a:t>«Σφενδόνη» σε Γαλλία</a:t>
            </a:r>
          </a:p>
          <a:p>
            <a:pPr lvl="1"/>
            <a:r>
              <a:rPr lang="el-GR" sz="1900"/>
              <a:t>Πραξικόπημα σε Ενωμένες Επαρχίες και αλλαγή πολιτικής οργάνωσης</a:t>
            </a:r>
          </a:p>
          <a:p>
            <a:pPr lvl="1"/>
            <a:r>
              <a:rPr lang="el-GR" sz="1900"/>
              <a:t>Εξέγερση σε Καταλωνία και Πορτογαλία (1640), Ανδαλουσία (1641)</a:t>
            </a:r>
          </a:p>
          <a:p>
            <a:pPr lvl="1"/>
            <a:r>
              <a:rPr lang="el-GR" sz="1900"/>
              <a:t>Εξέγερση </a:t>
            </a:r>
            <a:r>
              <a:rPr lang="en-US" sz="1900"/>
              <a:t>Masaniello </a:t>
            </a:r>
            <a:r>
              <a:rPr lang="el-GR" sz="1900"/>
              <a:t>κατά Ισπανίας σε Νάπολη (1647)</a:t>
            </a:r>
          </a:p>
          <a:p>
            <a:r>
              <a:rPr lang="el-GR" sz="1900"/>
              <a:t>Αίσθηση κοινής γενικευμένης κρίσης με τοπικές εκδηλώσεις</a:t>
            </a:r>
            <a:endParaRPr lang="en-US" sz="1900"/>
          </a:p>
        </p:txBody>
      </p:sp>
      <p:sp>
        <p:nvSpPr>
          <p:cNvPr id="4" name="Slide Number Placeholder 3"/>
          <p:cNvSpPr>
            <a:spLocks noGrp="1"/>
          </p:cNvSpPr>
          <p:nvPr>
            <p:ph type="sldNum" sz="quarter" idx="12"/>
          </p:nvPr>
        </p:nvSpPr>
        <p:spPr>
          <a:xfrm>
            <a:off x="7928637" y="6033479"/>
            <a:ext cx="586712" cy="365125"/>
          </a:xfrm>
        </p:spPr>
        <p:txBody>
          <a:bodyPr>
            <a:normAutofit/>
          </a:bodyPr>
          <a:lstStyle/>
          <a:p>
            <a:pPr>
              <a:spcAft>
                <a:spcPts val="600"/>
              </a:spcAft>
              <a:defRPr/>
            </a:pPr>
            <a:fld id="{85D9EB69-2F0A-417E-BFEF-377E820DEEE2}" type="slidenum">
              <a:rPr lang="el-GR" sz="900">
                <a:solidFill>
                  <a:schemeClr val="tx1">
                    <a:alpha val="80000"/>
                  </a:schemeClr>
                </a:solidFill>
              </a:rPr>
              <a:pPr>
                <a:spcAft>
                  <a:spcPts val="600"/>
                </a:spcAft>
                <a:defRPr/>
              </a:pPr>
              <a:t>4</a:t>
            </a:fld>
            <a:endParaRPr lang="el-GR" sz="900">
              <a:solidFill>
                <a:schemeClr val="tx1">
                  <a:alpha val="80000"/>
                </a:schemeClr>
              </a:solidFill>
            </a:endParaRPr>
          </a:p>
        </p:txBody>
      </p:sp>
    </p:spTree>
    <p:extLst>
      <p:ext uri="{BB962C8B-B14F-4D97-AF65-F5344CB8AC3E}">
        <p14:creationId xmlns:p14="http://schemas.microsoft.com/office/powerpoint/2010/main" val="3205517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491490" y="365125"/>
            <a:ext cx="3840085" cy="1692794"/>
          </a:xfrm>
        </p:spPr>
        <p:txBody>
          <a:bodyPr>
            <a:normAutofit/>
          </a:bodyPr>
          <a:lstStyle/>
          <a:p>
            <a:pPr eaLnBrk="1" hangingPunct="1"/>
            <a:r>
              <a:rPr lang="el-GR"/>
              <a:t>Πόλεμοι Λουδοβίκου ΙΔ΄</a:t>
            </a:r>
          </a:p>
        </p:txBody>
      </p:sp>
      <p:cxnSp>
        <p:nvCxnSpPr>
          <p:cNvPr id="77831" name="Straight Arrow Connector 7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1"/>
          </p:nvPr>
        </p:nvSpPr>
        <p:spPr>
          <a:xfrm>
            <a:off x="491490" y="2575034"/>
            <a:ext cx="3840085" cy="3462228"/>
          </a:xfrm>
        </p:spPr>
        <p:txBody>
          <a:bodyPr>
            <a:normAutofit/>
          </a:bodyPr>
          <a:lstStyle/>
          <a:p>
            <a:pPr marL="0" indent="0" eaLnBrk="1" hangingPunct="1">
              <a:buNone/>
            </a:pPr>
            <a:r>
              <a:rPr lang="el-GR" sz="1500" u="sng" dirty="0"/>
              <a:t>Πόλεμος της Ολλανδίας (1672-1678)</a:t>
            </a:r>
          </a:p>
          <a:p>
            <a:pPr marL="339725" lvl="1" eaLnBrk="1" hangingPunct="1"/>
            <a:r>
              <a:rPr lang="el-GR" sz="1500" dirty="0"/>
              <a:t>Τελωνιακοί δασμοί </a:t>
            </a:r>
            <a:r>
              <a:rPr lang="el-GR" sz="1500" dirty="0" err="1"/>
              <a:t>Κολμπέρ</a:t>
            </a:r>
            <a:r>
              <a:rPr lang="el-GR" sz="1500" dirty="0"/>
              <a:t> αποκλείουν ολλανδικά πλοία</a:t>
            </a:r>
          </a:p>
          <a:p>
            <a:pPr marL="339725" lvl="1" eaLnBrk="1" hangingPunct="1"/>
            <a:r>
              <a:rPr lang="el-GR" sz="1500" dirty="0"/>
              <a:t>1672, δολοφονία του </a:t>
            </a:r>
            <a:r>
              <a:rPr lang="en-US" sz="1500" i="1" dirty="0" err="1"/>
              <a:t>Raadpensionaris</a:t>
            </a:r>
            <a:r>
              <a:rPr lang="en-US" sz="1500" i="1" dirty="0"/>
              <a:t> </a:t>
            </a:r>
            <a:r>
              <a:rPr lang="el-GR" sz="1500" dirty="0"/>
              <a:t>Ολλανδίας, </a:t>
            </a:r>
            <a:r>
              <a:rPr lang="en-US" sz="1500" dirty="0"/>
              <a:t>Johan de Witt. </a:t>
            </a:r>
            <a:r>
              <a:rPr lang="el-GR" sz="1500" dirty="0"/>
              <a:t>Εκλογή Γουλιέλμου Γ΄ Οράγγης ως </a:t>
            </a:r>
            <a:r>
              <a:rPr lang="en-US" sz="1500" i="1" dirty="0" err="1"/>
              <a:t>Stadhouder</a:t>
            </a:r>
            <a:endParaRPr lang="el-GR" sz="1500" dirty="0"/>
          </a:p>
          <a:p>
            <a:pPr marL="339725" lvl="1" eaLnBrk="1" hangingPunct="1"/>
            <a:r>
              <a:rPr lang="el-GR" sz="1500" dirty="0"/>
              <a:t>Κατεδάφιση φραγμάτων, πλημμύρα εδαφών. «Έτος καταστροφής» (</a:t>
            </a:r>
            <a:r>
              <a:rPr lang="en-US" sz="1500" dirty="0" err="1"/>
              <a:t>Rampjaar</a:t>
            </a:r>
            <a:r>
              <a:rPr lang="en-US" sz="1500" dirty="0"/>
              <a:t>)</a:t>
            </a:r>
          </a:p>
          <a:p>
            <a:pPr marL="339725" lvl="1" eaLnBrk="1" hangingPunct="1"/>
            <a:r>
              <a:rPr lang="en-US" sz="1500" dirty="0"/>
              <a:t>1678, </a:t>
            </a:r>
            <a:r>
              <a:rPr lang="el-GR" sz="1500" dirty="0"/>
              <a:t>Ειρήνη της </a:t>
            </a:r>
            <a:r>
              <a:rPr lang="en-US" sz="1500" dirty="0" err="1"/>
              <a:t>Nim</a:t>
            </a:r>
            <a:r>
              <a:rPr lang="fr-FR" sz="1500" dirty="0" err="1"/>
              <a:t>ègue</a:t>
            </a:r>
            <a:endParaRPr lang="el-GR" sz="1500" dirty="0"/>
          </a:p>
          <a:p>
            <a:pPr marL="692150" lvl="2" indent="-234950" eaLnBrk="1" hangingPunct="1"/>
            <a:r>
              <a:rPr lang="el-GR" sz="1500" dirty="0"/>
              <a:t>Ενοποίηση βορείων συνόρων Γαλλίας, οχυρώσεις από </a:t>
            </a:r>
            <a:r>
              <a:rPr lang="en-US" sz="1500" dirty="0"/>
              <a:t>Vauban</a:t>
            </a:r>
            <a:endParaRPr lang="el-GR" sz="1500" dirty="0"/>
          </a:p>
          <a:p>
            <a:pPr marL="692150" lvl="2" indent="-234950" eaLnBrk="1" hangingPunct="1"/>
            <a:r>
              <a:rPr lang="el-GR" sz="1500" dirty="0"/>
              <a:t>Ισπανία χάνει </a:t>
            </a:r>
            <a:r>
              <a:rPr lang="fr-FR" sz="1500" dirty="0"/>
              <a:t>Franche-Comté</a:t>
            </a:r>
            <a:r>
              <a:rPr lang="fr-FR" sz="1500" dirty="0">
                <a:latin typeface="Calibri" panose="020F0502020204030204" pitchFamily="34" charset="0"/>
              </a:rPr>
              <a:t>,</a:t>
            </a:r>
            <a:r>
              <a:rPr lang="fr-FR" sz="1500" dirty="0"/>
              <a:t> </a:t>
            </a:r>
            <a:r>
              <a:rPr lang="el-GR" sz="1500" dirty="0"/>
              <a:t>εδάφη Φλάνδρας</a:t>
            </a:r>
            <a:endParaRPr lang="en-US" sz="1500" dirty="0"/>
          </a:p>
        </p:txBody>
      </p:sp>
      <p:sp>
        <p:nvSpPr>
          <p:cNvPr id="77827" name="Slide Number Placeholder 2"/>
          <p:cNvSpPr>
            <a:spLocks noGrp="1"/>
          </p:cNvSpPr>
          <p:nvPr>
            <p:ph type="sldNum" sz="quarter" idx="12"/>
          </p:nvPr>
        </p:nvSpPr>
        <p:spPr bwMode="auto">
          <a:xfrm>
            <a:off x="5206365" y="6356350"/>
            <a:ext cx="874395" cy="365125"/>
          </a:xfrm>
        </p:spPr>
        <p:txBody>
          <a:bodyPr>
            <a:normAutofit/>
          </a:bodyPr>
          <a:lstStyle/>
          <a:p>
            <a:pPr>
              <a:spcAft>
                <a:spcPts val="600"/>
              </a:spcAft>
            </a:pPr>
            <a:fld id="{A85376B1-65D9-4014-A874-479630354EA5}" type="slidenum">
              <a:rPr lang="el-GR" smtClean="0"/>
              <a:pPr>
                <a:spcAft>
                  <a:spcPts val="600"/>
                </a:spcAft>
              </a:pPr>
              <a:t>40</a:t>
            </a:fld>
            <a:endParaRPr lang="el-GR"/>
          </a:p>
        </p:txBody>
      </p:sp>
      <p:pic>
        <p:nvPicPr>
          <p:cNvPr id="3" name="Picture 2">
            <a:extLst>
              <a:ext uri="{FF2B5EF4-FFF2-40B4-BE49-F238E27FC236}">
                <a16:creationId xmlns:a16="http://schemas.microsoft.com/office/drawing/2014/main" id="{22E02CDE-DF06-4250-A653-F2BFB8F540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l-GR" sz="3500">
                <a:solidFill>
                  <a:srgbClr val="FFFFFF"/>
                </a:solidFill>
              </a:rPr>
              <a:t>ΙΣΠΑΝΙΑ</a:t>
            </a:r>
          </a:p>
        </p:txBody>
      </p:sp>
      <p:sp>
        <p:nvSpPr>
          <p:cNvPr id="23" name="Content Placeholder 2"/>
          <p:cNvSpPr>
            <a:spLocks noGrp="1"/>
          </p:cNvSpPr>
          <p:nvPr>
            <p:ph idx="1"/>
          </p:nvPr>
        </p:nvSpPr>
        <p:spPr>
          <a:xfrm>
            <a:off x="1025718" y="2490436"/>
            <a:ext cx="7281746" cy="3567173"/>
          </a:xfrm>
        </p:spPr>
        <p:txBody>
          <a:bodyPr anchor="ctr">
            <a:normAutofit/>
          </a:bodyPr>
          <a:lstStyle/>
          <a:p>
            <a:r>
              <a:rPr lang="el-GR" sz="1900"/>
              <a:t>Εξασθένηση βασιλείου από:</a:t>
            </a:r>
          </a:p>
          <a:p>
            <a:pPr lvl="1"/>
            <a:r>
              <a:rPr lang="el-GR" sz="1900"/>
              <a:t>Διαρκή πόλεμο</a:t>
            </a:r>
          </a:p>
          <a:p>
            <a:pPr lvl="1"/>
            <a:r>
              <a:rPr lang="el-GR" sz="1900"/>
              <a:t>Απέλαση </a:t>
            </a:r>
            <a:r>
              <a:rPr lang="en-US" sz="1900"/>
              <a:t>Moriscos</a:t>
            </a:r>
            <a:r>
              <a:rPr lang="el-GR" sz="1900"/>
              <a:t> και συνεχή μετανάστευση</a:t>
            </a:r>
          </a:p>
          <a:p>
            <a:pPr lvl="1"/>
            <a:r>
              <a:rPr lang="el-GR" sz="1900"/>
              <a:t>Επιδημία πανώλης (1630), απώλεια 10% πληθυσμού</a:t>
            </a:r>
          </a:p>
          <a:p>
            <a:pPr lvl="1"/>
            <a:r>
              <a:rPr lang="el-GR" sz="1900"/>
              <a:t>Ανταγωνισμό Άγγλων και Ολλανδών</a:t>
            </a:r>
          </a:p>
          <a:p>
            <a:pPr lvl="1"/>
            <a:r>
              <a:rPr lang="el-GR" sz="1900"/>
              <a:t>Ισχυρές αυτονομιστικές τάσεις</a:t>
            </a:r>
          </a:p>
          <a:p>
            <a:r>
              <a:rPr lang="el-GR" sz="1900"/>
              <a:t>Διόγκωση γραφειοκρατίας, μηχανισμός διοίκησης διεφθαρμένος και ανεπαρκής</a:t>
            </a:r>
          </a:p>
          <a:p>
            <a:r>
              <a:rPr lang="el-GR" sz="1900"/>
              <a:t>Παρακμή βιοτεχνίας, κυριαρχία ξένων εμπόρων</a:t>
            </a:r>
          </a:p>
          <a:p>
            <a:r>
              <a:rPr lang="el-GR" sz="1900"/>
              <a:t>1590-1680, Ισπανία κηρύσσει πτώχευση 5 φορές</a:t>
            </a:r>
          </a:p>
        </p:txBody>
      </p:sp>
      <p:sp>
        <p:nvSpPr>
          <p:cNvPr id="4" name="Slide Number Placeholder 3"/>
          <p:cNvSpPr>
            <a:spLocks noGrp="1"/>
          </p:cNvSpPr>
          <p:nvPr>
            <p:ph type="sldNum" sz="quarter" idx="12"/>
          </p:nvPr>
        </p:nvSpPr>
        <p:spPr>
          <a:xfrm>
            <a:off x="8030718" y="6382512"/>
            <a:ext cx="514350" cy="320040"/>
          </a:xfrm>
        </p:spPr>
        <p:txBody>
          <a:bodyPr>
            <a:normAutofit/>
          </a:bodyPr>
          <a:lstStyle/>
          <a:p>
            <a:pPr>
              <a:spcAft>
                <a:spcPts val="600"/>
              </a:spcAft>
              <a:defRPr/>
            </a:pPr>
            <a:fld id="{85D9EB69-2F0A-417E-BFEF-377E820DEEE2}" type="slidenum">
              <a:rPr lang="el-GR" sz="900"/>
              <a:pPr>
                <a:spcAft>
                  <a:spcPts val="600"/>
                </a:spcAft>
                <a:defRPr/>
              </a:pPr>
              <a:t>41</a:t>
            </a:fld>
            <a:endParaRPr lang="el-GR" sz="9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l-GR" sz="3500">
                <a:solidFill>
                  <a:srgbClr val="FFFFFF"/>
                </a:solidFill>
              </a:rPr>
              <a:t>Παρακμή Ισπανίας</a:t>
            </a:r>
          </a:p>
        </p:txBody>
      </p:sp>
      <p:sp>
        <p:nvSpPr>
          <p:cNvPr id="3" name="Content Placeholder 2"/>
          <p:cNvSpPr>
            <a:spLocks noGrp="1"/>
          </p:cNvSpPr>
          <p:nvPr>
            <p:ph idx="1"/>
          </p:nvPr>
        </p:nvSpPr>
        <p:spPr>
          <a:xfrm>
            <a:off x="1025718" y="2490436"/>
            <a:ext cx="7281746" cy="3567173"/>
          </a:xfrm>
        </p:spPr>
        <p:txBody>
          <a:bodyPr anchor="ctr">
            <a:normAutofit/>
          </a:bodyPr>
          <a:lstStyle/>
          <a:p>
            <a:r>
              <a:rPr lang="el-GR" sz="1500" dirty="0"/>
              <a:t>1640, εξέγερση </a:t>
            </a:r>
            <a:r>
              <a:rPr lang="el-GR" sz="1500" dirty="0" err="1"/>
              <a:t>Καταλωνίας</a:t>
            </a:r>
            <a:r>
              <a:rPr lang="el-GR" sz="1500" dirty="0"/>
              <a:t> και απόσχιση από βασίλειο Ισπανίας (με υποκίνηση Ρισελιέ)</a:t>
            </a:r>
          </a:p>
          <a:p>
            <a:r>
              <a:rPr lang="el-GR" sz="1500" dirty="0"/>
              <a:t>1640, ανεξαρτητοποίηση Πορτογαλίας (με στήριξη Αγγλίας)</a:t>
            </a:r>
          </a:p>
          <a:p>
            <a:r>
              <a:rPr lang="el-GR" sz="1500" dirty="0"/>
              <a:t>Σειρά ανεπαρκών ηγεμόνων μετά τον Φίλιππο Β΄</a:t>
            </a:r>
            <a:endParaRPr lang="en-US" sz="1500" dirty="0"/>
          </a:p>
          <a:p>
            <a:pPr lvl="1"/>
            <a:r>
              <a:rPr lang="el-GR" sz="1500" b="1" dirty="0"/>
              <a:t>Φίλιππος Γ΄</a:t>
            </a:r>
            <a:r>
              <a:rPr lang="el-GR" sz="1500" dirty="0"/>
              <a:t> (1598-1621) </a:t>
            </a:r>
            <a:r>
              <a:rPr lang="el-GR" sz="1500" dirty="0">
                <a:sym typeface="Wingdings"/>
              </a:rPr>
              <a:t> εκδίωξη </a:t>
            </a:r>
            <a:r>
              <a:rPr lang="en-US" sz="1500" dirty="0">
                <a:sym typeface="Wingdings"/>
              </a:rPr>
              <a:t>Moriscos (1609-11)</a:t>
            </a:r>
          </a:p>
          <a:p>
            <a:pPr lvl="1"/>
            <a:r>
              <a:rPr lang="el-GR" sz="1500" b="1" dirty="0">
                <a:sym typeface="Wingdings"/>
              </a:rPr>
              <a:t>Φίλιππος Δ΄</a:t>
            </a:r>
            <a:r>
              <a:rPr lang="el-GR" sz="1500" dirty="0">
                <a:sym typeface="Wingdings"/>
              </a:rPr>
              <a:t> (1621-1665)  διακυβέρνηση από Δούκα </a:t>
            </a:r>
            <a:r>
              <a:rPr lang="en-US" sz="1500" dirty="0">
                <a:sym typeface="Wingdings"/>
              </a:rPr>
              <a:t>Olivares</a:t>
            </a:r>
            <a:r>
              <a:rPr lang="el-GR" sz="1500" dirty="0">
                <a:sym typeface="Wingdings"/>
              </a:rPr>
              <a:t> (</a:t>
            </a:r>
            <a:r>
              <a:rPr lang="en-US" sz="1500" i="1" dirty="0" err="1">
                <a:sym typeface="Wingdings"/>
              </a:rPr>
              <a:t>Valido</a:t>
            </a:r>
            <a:r>
              <a:rPr lang="en-US" sz="1500" dirty="0">
                <a:sym typeface="Wingdings"/>
              </a:rPr>
              <a:t>, </a:t>
            </a:r>
            <a:r>
              <a:rPr lang="el-GR" sz="1500" dirty="0">
                <a:sym typeface="Wingdings"/>
              </a:rPr>
              <a:t>1621-43)</a:t>
            </a:r>
            <a:endParaRPr lang="en-US" sz="1500" dirty="0">
              <a:sym typeface="Wingdings"/>
            </a:endParaRPr>
          </a:p>
          <a:p>
            <a:pPr lvl="2"/>
            <a:r>
              <a:rPr lang="el-GR" sz="1500" dirty="0">
                <a:sym typeface="Wingdings"/>
              </a:rPr>
              <a:t>Επανέναρξη 80ετούς Πολέμου, προσπάθεια περιορισμού προνομίων περιφερειακών βασιλείων και ενίσχυσης κεντρικής εξουσίας </a:t>
            </a:r>
          </a:p>
          <a:p>
            <a:pPr lvl="2"/>
            <a:r>
              <a:rPr lang="el-GR" sz="1500" dirty="0">
                <a:sym typeface="Wingdings"/>
              </a:rPr>
              <a:t>Απόσχιση Πορτογαλίας &amp; </a:t>
            </a:r>
            <a:r>
              <a:rPr lang="el-GR" sz="1500" dirty="0" err="1">
                <a:sym typeface="Wingdings"/>
              </a:rPr>
              <a:t>Καταλωνίας</a:t>
            </a:r>
            <a:r>
              <a:rPr lang="el-GR" sz="1500" dirty="0">
                <a:sym typeface="Wingdings"/>
              </a:rPr>
              <a:t> το 1640</a:t>
            </a:r>
          </a:p>
          <a:p>
            <a:pPr lvl="2"/>
            <a:r>
              <a:rPr lang="el-GR" sz="1500" dirty="0">
                <a:sym typeface="Wingdings"/>
              </a:rPr>
              <a:t>Αύξηση φορολογίας λόγω πολέμων, λαϊκή δυσαρέσκεια</a:t>
            </a:r>
            <a:endParaRPr lang="en-US" sz="1500" dirty="0">
              <a:sym typeface="Wingdings"/>
            </a:endParaRPr>
          </a:p>
          <a:p>
            <a:pPr lvl="2"/>
            <a:r>
              <a:rPr lang="el-GR" sz="1500" dirty="0">
                <a:sym typeface="Wingdings"/>
              </a:rPr>
              <a:t>Μεγάλος προστάτης των Τεχνών</a:t>
            </a:r>
            <a:endParaRPr lang="el-GR" sz="1500" dirty="0"/>
          </a:p>
          <a:p>
            <a:r>
              <a:rPr lang="el-GR" sz="1500" dirty="0"/>
              <a:t>Πρόβλημα διαδοχής, επεκτατικές βλέψεις Γαλλίας</a:t>
            </a:r>
          </a:p>
        </p:txBody>
      </p:sp>
      <p:sp>
        <p:nvSpPr>
          <p:cNvPr id="4" name="Slide Number Placeholder 3"/>
          <p:cNvSpPr>
            <a:spLocks noGrp="1"/>
          </p:cNvSpPr>
          <p:nvPr>
            <p:ph type="sldNum" sz="quarter" idx="12"/>
          </p:nvPr>
        </p:nvSpPr>
        <p:spPr>
          <a:xfrm>
            <a:off x="8030718" y="6382512"/>
            <a:ext cx="514350" cy="320040"/>
          </a:xfrm>
        </p:spPr>
        <p:txBody>
          <a:bodyPr>
            <a:normAutofit/>
          </a:bodyPr>
          <a:lstStyle/>
          <a:p>
            <a:pPr>
              <a:spcAft>
                <a:spcPts val="600"/>
              </a:spcAft>
              <a:defRPr/>
            </a:pPr>
            <a:fld id="{85D9EB69-2F0A-417E-BFEF-377E820DEEE2}" type="slidenum">
              <a:rPr lang="el-GR" sz="900"/>
              <a:pPr>
                <a:spcAft>
                  <a:spcPts val="600"/>
                </a:spcAft>
                <a:defRPr/>
              </a:pPr>
              <a:t>42</a:t>
            </a:fld>
            <a:endParaRPr lang="el-GR" sz="9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p:cNvSpPr>
            <a:spLocks noGrp="1"/>
          </p:cNvSpPr>
          <p:nvPr>
            <p:ph type="sldNum" sz="quarter" idx="12"/>
          </p:nvPr>
        </p:nvSpPr>
        <p:spPr>
          <a:xfrm>
            <a:off x="6603999" y="6356350"/>
            <a:ext cx="2057400" cy="365125"/>
          </a:xfrm>
        </p:spPr>
        <p:txBody>
          <a:bodyPr>
            <a:normAutofit/>
          </a:bodyPr>
          <a:lstStyle/>
          <a:p>
            <a:pPr>
              <a:spcAft>
                <a:spcPts val="600"/>
              </a:spcAft>
              <a:defRPr/>
            </a:pPr>
            <a:fld id="{D107C9EE-6611-43C4-AF04-6D48041FBDBD}" type="slidenum">
              <a:rPr lang="el-GR" smtClean="0"/>
              <a:pPr>
                <a:spcAft>
                  <a:spcPts val="600"/>
                </a:spcAft>
                <a:defRPr/>
              </a:pPr>
              <a:t>43</a:t>
            </a:fld>
            <a:endParaRPr lang="el-G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30781" y="643467"/>
            <a:ext cx="7282437"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07401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l-GR" sz="3500">
                <a:solidFill>
                  <a:srgbClr val="FFFFFF"/>
                </a:solidFill>
              </a:rPr>
              <a:t>ΣΟΥΗΔΙΑ</a:t>
            </a:r>
          </a:p>
        </p:txBody>
      </p:sp>
      <p:sp>
        <p:nvSpPr>
          <p:cNvPr id="17" name="Content Placeholder 2"/>
          <p:cNvSpPr>
            <a:spLocks noGrp="1"/>
          </p:cNvSpPr>
          <p:nvPr>
            <p:ph idx="1"/>
          </p:nvPr>
        </p:nvSpPr>
        <p:spPr>
          <a:xfrm>
            <a:off x="1025718" y="2490436"/>
            <a:ext cx="7281746" cy="3567173"/>
          </a:xfrm>
        </p:spPr>
        <p:txBody>
          <a:bodyPr anchor="ctr">
            <a:normAutofit/>
          </a:bodyPr>
          <a:lstStyle/>
          <a:p>
            <a:r>
              <a:rPr lang="el-GR" sz="2100"/>
              <a:t>Νικηφόροι πόλεμοι Γουσταύου Β΄ Αδόλφου κατά Δανίας, Πολωνίας και Ρωσίας</a:t>
            </a:r>
          </a:p>
          <a:p>
            <a:r>
              <a:rPr lang="el-GR" sz="2100"/>
              <a:t>Εξασφάλιση ελέγχου λιμανιών και εμπορίου Βαλτικής</a:t>
            </a:r>
          </a:p>
          <a:p>
            <a:r>
              <a:rPr lang="el-GR" sz="2100"/>
              <a:t>Αναδιοργάνωση γραφειοκρατικού μηχανισμού, ανάπτυξη εκπαίδευσης</a:t>
            </a:r>
          </a:p>
          <a:p>
            <a:r>
              <a:rPr lang="el-GR" sz="2100"/>
              <a:t>Μετά θάνατο Γουσταύου, προσπάθειες ευγενών να επιβάλουν ισχύ τους</a:t>
            </a:r>
          </a:p>
          <a:p>
            <a:r>
              <a:rPr lang="el-GR" sz="2100"/>
              <a:t>1632-1654, βασίλισσα Χριστίνα</a:t>
            </a:r>
          </a:p>
          <a:p>
            <a:r>
              <a:rPr lang="el-GR" sz="2100"/>
              <a:t>1721, ήττα Σουηδίας σε Μεγάλο Βόρειο Πόλεμο (1700-1721)</a:t>
            </a:r>
          </a:p>
          <a:p>
            <a:pPr>
              <a:buNone/>
            </a:pPr>
            <a:endParaRPr lang="el-GR" sz="2100"/>
          </a:p>
        </p:txBody>
      </p:sp>
      <p:sp>
        <p:nvSpPr>
          <p:cNvPr id="4" name="Slide Number Placeholder 3"/>
          <p:cNvSpPr>
            <a:spLocks noGrp="1"/>
          </p:cNvSpPr>
          <p:nvPr>
            <p:ph type="sldNum" sz="quarter" idx="12"/>
          </p:nvPr>
        </p:nvSpPr>
        <p:spPr>
          <a:xfrm>
            <a:off x="8030718" y="6382512"/>
            <a:ext cx="514350" cy="320040"/>
          </a:xfrm>
        </p:spPr>
        <p:txBody>
          <a:bodyPr>
            <a:normAutofit/>
          </a:bodyPr>
          <a:lstStyle/>
          <a:p>
            <a:pPr>
              <a:spcAft>
                <a:spcPts val="600"/>
              </a:spcAft>
              <a:defRPr/>
            </a:pPr>
            <a:fld id="{85D9EB69-2F0A-417E-BFEF-377E820DEEE2}" type="slidenum">
              <a:rPr lang="el-GR" sz="900"/>
              <a:pPr>
                <a:spcAft>
                  <a:spcPts val="600"/>
                </a:spcAft>
                <a:defRPr/>
              </a:pPr>
              <a:t>44</a:t>
            </a:fld>
            <a:endParaRPr lang="el-GR" sz="9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lumMod val="1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107C9EE-6611-43C4-AF04-6D48041FBDBD}" type="slidenum">
              <a:rPr lang="el-GR" smtClean="0"/>
              <a:pPr>
                <a:defRPr/>
              </a:pPr>
              <a:t>45</a:t>
            </a:fld>
            <a:endParaRPr lang="el-G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2895"/>
            <a:ext cx="4905786" cy="6845105"/>
          </a:xfrm>
          <a:prstGeom prst="rect">
            <a:avLst/>
          </a:prstGeom>
        </p:spPr>
      </p:pic>
      <p:sp>
        <p:nvSpPr>
          <p:cNvPr id="4" name="TextBox 3"/>
          <p:cNvSpPr txBox="1"/>
          <p:nvPr/>
        </p:nvSpPr>
        <p:spPr>
          <a:xfrm>
            <a:off x="323528" y="4653136"/>
            <a:ext cx="3168352" cy="707886"/>
          </a:xfrm>
          <a:prstGeom prst="rect">
            <a:avLst/>
          </a:prstGeom>
          <a:noFill/>
        </p:spPr>
        <p:txBody>
          <a:bodyPr wrap="square" rtlCol="0">
            <a:spAutoFit/>
          </a:bodyPr>
          <a:lstStyle/>
          <a:p>
            <a:pPr algn="ctr"/>
            <a:r>
              <a:rPr lang="el-GR" sz="2000" dirty="0"/>
              <a:t>Μεγάλος Βόρειος Πόλεμος</a:t>
            </a:r>
          </a:p>
          <a:p>
            <a:pPr algn="ctr"/>
            <a:r>
              <a:rPr lang="el-GR" sz="2000" dirty="0"/>
              <a:t>1700-1721</a:t>
            </a:r>
            <a:endParaRPr lang="en-US" sz="2000" dirty="0"/>
          </a:p>
        </p:txBody>
      </p:sp>
    </p:spTree>
    <p:extLst>
      <p:ext uri="{BB962C8B-B14F-4D97-AF65-F5344CB8AC3E}">
        <p14:creationId xmlns:p14="http://schemas.microsoft.com/office/powerpoint/2010/main" val="366393259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l-GR" sz="3500">
                <a:solidFill>
                  <a:srgbClr val="FFFFFF"/>
                </a:solidFill>
              </a:rPr>
              <a:t>ΡΩΣΙΑ</a:t>
            </a:r>
          </a:p>
        </p:txBody>
      </p:sp>
      <p:sp>
        <p:nvSpPr>
          <p:cNvPr id="3" name="Content Placeholder 2"/>
          <p:cNvSpPr>
            <a:spLocks noGrp="1"/>
          </p:cNvSpPr>
          <p:nvPr>
            <p:ph idx="1"/>
          </p:nvPr>
        </p:nvSpPr>
        <p:spPr>
          <a:xfrm>
            <a:off x="1025718" y="2490436"/>
            <a:ext cx="7281746" cy="3567173"/>
          </a:xfrm>
        </p:spPr>
        <p:txBody>
          <a:bodyPr anchor="ctr">
            <a:normAutofit/>
          </a:bodyPr>
          <a:lstStyle/>
          <a:p>
            <a:r>
              <a:rPr lang="el-GR" sz="1900"/>
              <a:t>13</a:t>
            </a:r>
            <a:r>
              <a:rPr lang="el-GR" sz="1900" baseline="30000"/>
              <a:t>ος </a:t>
            </a:r>
            <a:r>
              <a:rPr lang="el-GR" sz="1900"/>
              <a:t>- 15</a:t>
            </a:r>
            <a:r>
              <a:rPr lang="el-GR" sz="1900" baseline="30000"/>
              <a:t>ος</a:t>
            </a:r>
            <a:r>
              <a:rPr lang="el-GR" sz="1900"/>
              <a:t> αι.</a:t>
            </a:r>
            <a:r>
              <a:rPr lang="el-GR" sz="1900">
                <a:sym typeface="Wingdings"/>
              </a:rPr>
              <a:t> ταταρική κατάκτηση</a:t>
            </a:r>
          </a:p>
          <a:p>
            <a:r>
              <a:rPr lang="el-GR" sz="1900">
                <a:sym typeface="Wingdings"/>
              </a:rPr>
              <a:t>Ιβάν Γ΄ (1440-1505), συνένωση εδαφών, εκδίωξη Χρυσής Ορδής</a:t>
            </a:r>
            <a:endParaRPr lang="en-US" sz="1900"/>
          </a:p>
          <a:p>
            <a:r>
              <a:rPr lang="el-GR" sz="1900"/>
              <a:t>Ιβάν Δ΄ ο Τρομερός, «Τσάρος» (1530-1584)</a:t>
            </a:r>
          </a:p>
          <a:p>
            <a:pPr lvl="1"/>
            <a:r>
              <a:rPr lang="el-GR" sz="1900"/>
              <a:t>Επέκταση προς ανατολάς (κατάκτηση Σιβηρίας)</a:t>
            </a:r>
          </a:p>
          <a:p>
            <a:pPr lvl="1"/>
            <a:r>
              <a:rPr lang="el-GR" sz="1900"/>
              <a:t>Σύγκρουση προς δυσμάς με Σουηδία και Πολωνία</a:t>
            </a:r>
          </a:p>
          <a:p>
            <a:r>
              <a:rPr lang="el-GR" sz="1900"/>
              <a:t>1584-1613, «Περίοδος των Ταραχών»</a:t>
            </a:r>
          </a:p>
          <a:p>
            <a:r>
              <a:rPr lang="el-GR" sz="1900"/>
              <a:t>Μιχαήλ Α΄ Φιοντόροβιτς Ρομανώφ (1613-1645)</a:t>
            </a:r>
          </a:p>
          <a:p>
            <a:pPr lvl="1"/>
            <a:r>
              <a:rPr lang="el-GR" sz="1900"/>
              <a:t>Υποταγή βογιάρων  [</a:t>
            </a:r>
            <a:r>
              <a:rPr lang="el-GR" sz="1900">
                <a:hlinkClick r:id="rId3"/>
              </a:rPr>
              <a:t>Μουσόργκσκυ, Μπόρις Γκοντούνωφ (1873)</a:t>
            </a:r>
            <a:r>
              <a:rPr lang="en-US" sz="1900"/>
              <a:t>]</a:t>
            </a:r>
            <a:endParaRPr lang="el-GR" sz="1900"/>
          </a:p>
          <a:p>
            <a:r>
              <a:rPr lang="el-GR" sz="1900"/>
              <a:t>1666, σχίσμα ρωσικής εκκλησίας (</a:t>
            </a:r>
            <a:r>
              <a:rPr lang="en-US" sz="1900" i="1"/>
              <a:t>Raskol</a:t>
            </a:r>
            <a:r>
              <a:rPr lang="en-US" sz="1900"/>
              <a:t>)</a:t>
            </a:r>
            <a:endParaRPr lang="el-GR" sz="1900"/>
          </a:p>
          <a:p>
            <a:pPr>
              <a:buNone/>
            </a:pPr>
            <a:endParaRPr lang="el-GR" sz="1900"/>
          </a:p>
        </p:txBody>
      </p:sp>
      <p:sp>
        <p:nvSpPr>
          <p:cNvPr id="4" name="Slide Number Placeholder 3"/>
          <p:cNvSpPr>
            <a:spLocks noGrp="1"/>
          </p:cNvSpPr>
          <p:nvPr>
            <p:ph type="sldNum" sz="quarter" idx="12"/>
          </p:nvPr>
        </p:nvSpPr>
        <p:spPr>
          <a:xfrm>
            <a:off x="8030718" y="6382512"/>
            <a:ext cx="514350" cy="320040"/>
          </a:xfrm>
        </p:spPr>
        <p:txBody>
          <a:bodyPr>
            <a:normAutofit/>
          </a:bodyPr>
          <a:lstStyle/>
          <a:p>
            <a:pPr>
              <a:spcAft>
                <a:spcPts val="600"/>
              </a:spcAft>
              <a:defRPr/>
            </a:pPr>
            <a:fld id="{85D9EB69-2F0A-417E-BFEF-377E820DEEE2}" type="slidenum">
              <a:rPr lang="el-GR" sz="900"/>
              <a:pPr>
                <a:spcAft>
                  <a:spcPts val="600"/>
                </a:spcAft>
                <a:defRPr/>
              </a:pPr>
              <a:t>46</a:t>
            </a:fld>
            <a:endParaRPr lang="el-GR" sz="9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640080"/>
            <a:ext cx="2462022" cy="5257800"/>
          </a:xfrm>
        </p:spPr>
        <p:txBody>
          <a:bodyPr>
            <a:normAutofit/>
          </a:bodyPr>
          <a:lstStyle/>
          <a:p>
            <a:r>
              <a:rPr lang="el-GR" sz="3400">
                <a:solidFill>
                  <a:schemeClr val="bg1"/>
                </a:solidFill>
              </a:rPr>
              <a:t>Η κρίση του ουμανισμού</a:t>
            </a:r>
            <a:endParaRPr lang="en-US" sz="3400">
              <a:solidFill>
                <a:schemeClr val="bg1"/>
              </a:solidFill>
            </a:endParaRPr>
          </a:p>
        </p:txBody>
      </p:sp>
      <p:sp>
        <p:nvSpPr>
          <p:cNvPr id="4" name="Content Placeholder 3"/>
          <p:cNvSpPr>
            <a:spLocks noGrp="1"/>
          </p:cNvSpPr>
          <p:nvPr>
            <p:ph idx="1"/>
          </p:nvPr>
        </p:nvSpPr>
        <p:spPr>
          <a:xfrm>
            <a:off x="4018788" y="640081"/>
            <a:ext cx="4518490" cy="5257800"/>
          </a:xfrm>
        </p:spPr>
        <p:txBody>
          <a:bodyPr anchor="ctr">
            <a:normAutofit/>
          </a:bodyPr>
          <a:lstStyle/>
          <a:p>
            <a:pPr marL="0" indent="0">
              <a:buNone/>
            </a:pPr>
            <a:r>
              <a:rPr lang="en-GB" sz="2100" b="1" dirty="0"/>
              <a:t>Francis Bacon (1561-1603)</a:t>
            </a:r>
            <a:endParaRPr lang="el-GR" sz="2100" b="1" dirty="0"/>
          </a:p>
          <a:p>
            <a:r>
              <a:rPr lang="el-GR" sz="2100" dirty="0"/>
              <a:t>Εμπειρισμός</a:t>
            </a:r>
          </a:p>
          <a:p>
            <a:r>
              <a:rPr lang="el-GR" sz="2100" dirty="0"/>
              <a:t>Επιστημονική γνώση βασισμένη μόνο σε επαγωγικό λογισμό και παρατήρηση φυσικών φαινομένων</a:t>
            </a:r>
          </a:p>
          <a:p>
            <a:r>
              <a:rPr lang="el-GR" sz="2100" dirty="0"/>
              <a:t>Επιστήμη, όπλο κατά δεισιδαιμονιών και προκαταλήψεων, νέα ταξινόμηση γνώσης</a:t>
            </a:r>
          </a:p>
          <a:p>
            <a:pPr lvl="1"/>
            <a:r>
              <a:rPr lang="el-GR" sz="2100" dirty="0"/>
              <a:t>Μνήμη (Ιστορία) / Φαντασία (Ποίηση) / Λογική (Φιλοσοφία)</a:t>
            </a:r>
          </a:p>
          <a:p>
            <a:r>
              <a:rPr lang="el-GR" sz="2100" dirty="0"/>
              <a:t>Νομικός και βουλευτής, πολιτική σταδιοδρομία και πτώση</a:t>
            </a:r>
          </a:p>
          <a:p>
            <a:pPr lvl="1"/>
            <a:r>
              <a:rPr lang="el-GR" sz="2100" dirty="0"/>
              <a:t>1614, </a:t>
            </a:r>
            <a:r>
              <a:rPr lang="en-US" sz="2100" i="1" dirty="0"/>
              <a:t>The New Atlantis </a:t>
            </a:r>
            <a:r>
              <a:rPr lang="el-GR" sz="2100" dirty="0"/>
              <a:t>(τυπ. 1626) </a:t>
            </a:r>
          </a:p>
          <a:p>
            <a:pPr lvl="1"/>
            <a:r>
              <a:rPr lang="el-GR" sz="2100" dirty="0"/>
              <a:t>1620, </a:t>
            </a:r>
            <a:r>
              <a:rPr lang="en-US" sz="2100" i="1" dirty="0"/>
              <a:t>Novum Organum</a:t>
            </a:r>
            <a:endParaRPr lang="el-GR" sz="2100" i="1" dirty="0"/>
          </a:p>
        </p:txBody>
      </p:sp>
      <p:sp>
        <p:nvSpPr>
          <p:cNvPr id="3" name="Slide Number Placeholder 2"/>
          <p:cNvSpPr>
            <a:spLocks noGrp="1"/>
          </p:cNvSpPr>
          <p:nvPr>
            <p:ph type="sldNum" sz="quarter" idx="12"/>
          </p:nvPr>
        </p:nvSpPr>
        <p:spPr>
          <a:xfrm>
            <a:off x="6457950" y="6356351"/>
            <a:ext cx="2057400" cy="365125"/>
          </a:xfrm>
        </p:spPr>
        <p:txBody>
          <a:bodyPr>
            <a:normAutofit/>
          </a:bodyPr>
          <a:lstStyle/>
          <a:p>
            <a:pPr>
              <a:spcAft>
                <a:spcPts val="600"/>
              </a:spcAft>
            </a:pPr>
            <a:fld id="{F9D9BFEA-A0A6-470B-9C1A-C222B6B00C5D}" type="slidenum">
              <a:rPr lang="el-GR" smtClean="0"/>
              <a:pPr>
                <a:spcAft>
                  <a:spcPts val="600"/>
                </a:spcAft>
              </a:pPr>
              <a:t>47</a:t>
            </a:fld>
            <a:endParaRPr lang="el-GR" dirty="0"/>
          </a:p>
        </p:txBody>
      </p:sp>
    </p:spTree>
    <p:extLst>
      <p:ext uri="{BB962C8B-B14F-4D97-AF65-F5344CB8AC3E}">
        <p14:creationId xmlns:p14="http://schemas.microsoft.com/office/powerpoint/2010/main" val="1842860306"/>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7549" r="17547" b="-2"/>
          <a:stretch/>
        </p:blipFill>
        <p:spPr>
          <a:xfrm>
            <a:off x="3088140" y="10"/>
            <a:ext cx="6055860"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title"/>
          </p:nvPr>
        </p:nvSpPr>
        <p:spPr>
          <a:xfrm>
            <a:off x="603504" y="365125"/>
            <a:ext cx="3949616" cy="1325563"/>
          </a:xfrm>
        </p:spPr>
        <p:txBody>
          <a:bodyPr>
            <a:normAutofit/>
          </a:bodyPr>
          <a:lstStyle/>
          <a:p>
            <a:r>
              <a:rPr lang="el-GR" sz="3700"/>
              <a:t>Αριστοτέλης, </a:t>
            </a:r>
            <a:r>
              <a:rPr lang="el-GR" sz="3700" i="1"/>
              <a:t>Λογικά ή Όργανον</a:t>
            </a:r>
            <a:endParaRPr lang="en-US" sz="3700" i="1"/>
          </a:p>
        </p:txBody>
      </p:sp>
      <p:sp>
        <p:nvSpPr>
          <p:cNvPr id="4" name="Content Placeholder 3"/>
          <p:cNvSpPr>
            <a:spLocks noGrp="1"/>
          </p:cNvSpPr>
          <p:nvPr>
            <p:ph idx="1"/>
          </p:nvPr>
        </p:nvSpPr>
        <p:spPr>
          <a:xfrm>
            <a:off x="603504" y="2022601"/>
            <a:ext cx="2956124" cy="4154361"/>
          </a:xfrm>
        </p:spPr>
        <p:txBody>
          <a:bodyPr>
            <a:normAutofit/>
          </a:bodyPr>
          <a:lstStyle/>
          <a:p>
            <a:pPr marL="0" indent="0">
              <a:buNone/>
            </a:pPr>
            <a:r>
              <a:rPr lang="el-GR" sz="1700"/>
              <a:t>1. Ουσία (λ.χ. άνθρωπος, φυτό)</a:t>
            </a:r>
          </a:p>
          <a:p>
            <a:pPr marL="0" indent="0">
              <a:buNone/>
            </a:pPr>
            <a:r>
              <a:rPr lang="el-GR" sz="1700"/>
              <a:t>2. Ποσόν (δίπηχυς)</a:t>
            </a:r>
          </a:p>
          <a:p>
            <a:pPr marL="0" indent="0">
              <a:buNone/>
            </a:pPr>
            <a:r>
              <a:rPr lang="el-GR" sz="1700"/>
              <a:t>3. Ποιόν (άσπρος)</a:t>
            </a:r>
          </a:p>
          <a:p>
            <a:pPr marL="0" indent="0">
              <a:buNone/>
            </a:pPr>
            <a:r>
              <a:rPr lang="el-GR" sz="1700"/>
              <a:t>4. Προς τι (διπλάσιος)</a:t>
            </a:r>
          </a:p>
          <a:p>
            <a:pPr marL="0" indent="0">
              <a:buNone/>
            </a:pPr>
            <a:r>
              <a:rPr lang="el-GR" sz="1700"/>
              <a:t>5. Πού (στην Αθήνα)</a:t>
            </a:r>
          </a:p>
          <a:p>
            <a:pPr marL="0" indent="0">
              <a:buNone/>
            </a:pPr>
            <a:r>
              <a:rPr lang="el-GR" sz="1700"/>
              <a:t>6. Πότε (τώρα)</a:t>
            </a:r>
          </a:p>
          <a:p>
            <a:pPr marL="0" indent="0">
              <a:buNone/>
            </a:pPr>
            <a:r>
              <a:rPr lang="el-GR" sz="1700"/>
              <a:t>7. Κείσθαι (κάθομαι)</a:t>
            </a:r>
          </a:p>
          <a:p>
            <a:pPr marL="0" indent="0">
              <a:buNone/>
            </a:pPr>
            <a:r>
              <a:rPr lang="el-GR" sz="1700"/>
              <a:t>8. Έχειν (έχω οπλισθεί)</a:t>
            </a:r>
          </a:p>
          <a:p>
            <a:pPr marL="0" indent="0">
              <a:buNone/>
            </a:pPr>
            <a:r>
              <a:rPr lang="el-GR" sz="1700"/>
              <a:t>9. Ποιείν (γράφω)</a:t>
            </a:r>
          </a:p>
          <a:p>
            <a:pPr marL="0" indent="0">
              <a:buNone/>
            </a:pPr>
            <a:r>
              <a:rPr lang="el-GR" sz="1700"/>
              <a:t>10. Πάσχειν (καίομαι)</a:t>
            </a:r>
          </a:p>
        </p:txBody>
      </p:sp>
      <p:sp>
        <p:nvSpPr>
          <p:cNvPr id="2" name="Slide Number Placeholder 1"/>
          <p:cNvSpPr>
            <a:spLocks noGrp="1"/>
          </p:cNvSpPr>
          <p:nvPr>
            <p:ph type="sldNum" sz="quarter" idx="12"/>
          </p:nvPr>
        </p:nvSpPr>
        <p:spPr>
          <a:xfrm>
            <a:off x="6714105" y="6356350"/>
            <a:ext cx="569214" cy="365125"/>
          </a:xfrm>
        </p:spPr>
        <p:txBody>
          <a:bodyPr anchor="ctr">
            <a:normAutofit/>
          </a:bodyPr>
          <a:lstStyle/>
          <a:p>
            <a:pPr>
              <a:spcAft>
                <a:spcPts val="600"/>
              </a:spcAft>
            </a:pPr>
            <a:fld id="{F9D9BFEA-A0A6-470B-9C1A-C222B6B00C5D}" type="slidenum">
              <a:rPr lang="el-GR">
                <a:solidFill>
                  <a:srgbClr val="FFFFFF">
                    <a:alpha val="80000"/>
                  </a:srgbClr>
                </a:solidFill>
              </a:rPr>
              <a:pPr>
                <a:spcAft>
                  <a:spcPts val="600"/>
                </a:spcAft>
              </a:pPr>
              <a:t>48</a:t>
            </a:fld>
            <a:endParaRPr lang="el-GR">
              <a:solidFill>
                <a:srgbClr val="FFFFFF">
                  <a:alpha val="80000"/>
                </a:srgbClr>
              </a:solidFill>
            </a:endParaRPr>
          </a:p>
        </p:txBody>
      </p:sp>
    </p:spTree>
    <p:extLst>
      <p:ext uri="{BB962C8B-B14F-4D97-AF65-F5344CB8AC3E}">
        <p14:creationId xmlns:p14="http://schemas.microsoft.com/office/powerpoint/2010/main" val="984060645"/>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640080"/>
            <a:ext cx="2462022" cy="5257800"/>
          </a:xfrm>
        </p:spPr>
        <p:txBody>
          <a:bodyPr>
            <a:normAutofit/>
          </a:bodyPr>
          <a:lstStyle/>
          <a:p>
            <a:r>
              <a:rPr lang="el-GR" sz="3400">
                <a:solidFill>
                  <a:schemeClr val="bg1"/>
                </a:solidFill>
              </a:rPr>
              <a:t>Η κρίση του ουμανισμού</a:t>
            </a:r>
            <a:endParaRPr lang="en-US" sz="3400">
              <a:solidFill>
                <a:schemeClr val="bg1"/>
              </a:solidFill>
            </a:endParaRPr>
          </a:p>
        </p:txBody>
      </p:sp>
      <p:sp>
        <p:nvSpPr>
          <p:cNvPr id="4" name="Content Placeholder 3"/>
          <p:cNvSpPr>
            <a:spLocks noGrp="1"/>
          </p:cNvSpPr>
          <p:nvPr>
            <p:ph idx="1"/>
          </p:nvPr>
        </p:nvSpPr>
        <p:spPr>
          <a:xfrm>
            <a:off x="4018788" y="640081"/>
            <a:ext cx="4518490" cy="5257800"/>
          </a:xfrm>
        </p:spPr>
        <p:txBody>
          <a:bodyPr anchor="ctr">
            <a:normAutofit/>
          </a:bodyPr>
          <a:lstStyle/>
          <a:p>
            <a:pPr marL="0" indent="0">
              <a:buNone/>
            </a:pPr>
            <a:r>
              <a:rPr lang="fr-FR" sz="1900" b="1">
                <a:latin typeface="Calibri" panose="020F0502020204030204" pitchFamily="34" charset="0"/>
              </a:rPr>
              <a:t>René Descartes </a:t>
            </a:r>
            <a:r>
              <a:rPr lang="el-GR" sz="1900" b="1"/>
              <a:t>[Καρτέσιος]</a:t>
            </a:r>
            <a:r>
              <a:rPr lang="en-US" sz="1900" b="1"/>
              <a:t> (1596-1650)</a:t>
            </a:r>
          </a:p>
          <a:p>
            <a:pPr>
              <a:buClr>
                <a:schemeClr val="tx1"/>
              </a:buClr>
            </a:pPr>
            <a:r>
              <a:rPr lang="el-GR" sz="1900" i="1"/>
              <a:t>Λόγος περί μεθόδου </a:t>
            </a:r>
            <a:r>
              <a:rPr lang="el-GR" sz="1900"/>
              <a:t>(1637)</a:t>
            </a:r>
          </a:p>
          <a:p>
            <a:r>
              <a:rPr lang="el-GR" sz="1900"/>
              <a:t>Θεμελίωση ορθολογισμού, αναζήτηση καθολικής μεθόδου προς επιστημονική αλήθεια &amp; γενικού σχήματος εξήγησης του κόσμου: </a:t>
            </a:r>
            <a:r>
              <a:rPr lang="en-US" sz="1900" i="1">
                <a:latin typeface="Calibri" panose="020F0502020204030204" pitchFamily="34" charset="0"/>
              </a:rPr>
              <a:t>Cogito ergo sum</a:t>
            </a:r>
            <a:endParaRPr lang="el-GR" sz="1900">
              <a:latin typeface="Calibri" panose="020F0502020204030204" pitchFamily="34" charset="0"/>
            </a:endParaRPr>
          </a:p>
          <a:p>
            <a:pPr lvl="1"/>
            <a:r>
              <a:rPr lang="el-GR" sz="1900"/>
              <a:t>Μεθοδική αμφιβολία</a:t>
            </a:r>
          </a:p>
          <a:p>
            <a:pPr lvl="1"/>
            <a:r>
              <a:rPr lang="el-GR" sz="1900"/>
              <a:t>Προτεραιότητα ανάλυσης</a:t>
            </a:r>
          </a:p>
          <a:p>
            <a:pPr lvl="1"/>
            <a:r>
              <a:rPr lang="el-GR" sz="1900"/>
              <a:t>Επαγωγικός συλλογισμός</a:t>
            </a:r>
          </a:p>
          <a:p>
            <a:pPr lvl="1"/>
            <a:r>
              <a:rPr lang="el-GR" sz="1900"/>
              <a:t>Αναγκαιότητα συνθετικής θεώρησης</a:t>
            </a:r>
          </a:p>
          <a:p>
            <a:r>
              <a:rPr lang="el-GR" sz="1900"/>
              <a:t>Έκφραση νόμων σε μαθηματική γλώσσα</a:t>
            </a:r>
          </a:p>
          <a:p>
            <a:r>
              <a:rPr lang="el-GR" sz="1900"/>
              <a:t>Θέτει τις βάσεις της νεωτερικής επιστήμης</a:t>
            </a:r>
          </a:p>
        </p:txBody>
      </p:sp>
      <p:sp>
        <p:nvSpPr>
          <p:cNvPr id="3" name="Slide Number Placeholder 2"/>
          <p:cNvSpPr>
            <a:spLocks noGrp="1"/>
          </p:cNvSpPr>
          <p:nvPr>
            <p:ph type="sldNum" sz="quarter" idx="12"/>
          </p:nvPr>
        </p:nvSpPr>
        <p:spPr>
          <a:xfrm>
            <a:off x="6457950" y="6356350"/>
            <a:ext cx="2057400" cy="365125"/>
          </a:xfrm>
        </p:spPr>
        <p:txBody>
          <a:bodyPr>
            <a:normAutofit/>
          </a:bodyPr>
          <a:lstStyle/>
          <a:p>
            <a:pPr>
              <a:spcAft>
                <a:spcPts val="600"/>
              </a:spcAft>
            </a:pPr>
            <a:fld id="{F9D9BFEA-A0A6-470B-9C1A-C222B6B00C5D}" type="slidenum">
              <a:rPr lang="el-GR" smtClean="0"/>
              <a:pPr>
                <a:spcAft>
                  <a:spcPts val="600"/>
                </a:spcAft>
              </a:pPr>
              <a:t>49</a:t>
            </a:fld>
            <a:endParaRPr lang="el-GR"/>
          </a:p>
        </p:txBody>
      </p:sp>
    </p:spTree>
    <p:extLst>
      <p:ext uri="{BB962C8B-B14F-4D97-AF65-F5344CB8AC3E}">
        <p14:creationId xmlns:p14="http://schemas.microsoft.com/office/powerpoint/2010/main" val="179610793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l-GR">
                <a:solidFill>
                  <a:schemeClr val="accent1"/>
                </a:solidFill>
              </a:rPr>
              <a:t>Η «γενική κρίση στα μέσα του 17</a:t>
            </a:r>
            <a:r>
              <a:rPr lang="el-GR" baseline="30000">
                <a:solidFill>
                  <a:schemeClr val="accent1"/>
                </a:solidFill>
              </a:rPr>
              <a:t>ου</a:t>
            </a:r>
            <a:r>
              <a:rPr lang="el-GR">
                <a:solidFill>
                  <a:schemeClr val="accent1"/>
                </a:solidFill>
              </a:rPr>
              <a:t> αι.»</a:t>
            </a:r>
            <a:endParaRPr lang="en-US">
              <a:solidFill>
                <a:schemeClr val="accent1"/>
              </a:solidFill>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r>
              <a:rPr lang="el-GR" sz="2100" dirty="0"/>
              <a:t>Διάχυτη ανησυχία από αρχές αιώνα</a:t>
            </a:r>
          </a:p>
          <a:p>
            <a:r>
              <a:rPr lang="el-GR" sz="2100" dirty="0"/>
              <a:t>1618, πέρασμα νέου κομήτη</a:t>
            </a:r>
          </a:p>
          <a:p>
            <a:r>
              <a:rPr lang="el-GR" sz="2100" dirty="0"/>
              <a:t>Δημοφιλής κυκλική θεώρηση Ιστορίας, άνοδος και πτώση κρατών</a:t>
            </a:r>
          </a:p>
          <a:p>
            <a:r>
              <a:rPr lang="el-GR" sz="2100" dirty="0"/>
              <a:t>Σύγκλιση επιστημόνων και θεολόγων για επικείμενο τέλος του κόσμου</a:t>
            </a:r>
          </a:p>
          <a:p>
            <a:r>
              <a:rPr lang="el-GR" sz="2100" dirty="0"/>
              <a:t>Χρόνιοι πόλεμοι, βάρος φορολογίας, ήττες, διακοπή εμπορίου, οικονομική ύφεση και ανεργία</a:t>
            </a:r>
          </a:p>
          <a:p>
            <a:pPr lvl="1"/>
            <a:r>
              <a:rPr lang="el-GR" sz="2100" dirty="0"/>
              <a:t>Πόλεμοι 16</a:t>
            </a:r>
            <a:r>
              <a:rPr lang="el-GR" sz="2100" baseline="30000" dirty="0"/>
              <a:t>ου</a:t>
            </a:r>
            <a:r>
              <a:rPr lang="el-GR" sz="2100" dirty="0"/>
              <a:t> αιώνα χωρίς επιπτώσεις για αριστοκρατική και μοναρχική οργάνωση κοινωνίας</a:t>
            </a:r>
          </a:p>
        </p:txBody>
      </p:sp>
      <p:sp>
        <p:nvSpPr>
          <p:cNvPr id="4" name="Slide Number Placeholder 3"/>
          <p:cNvSpPr>
            <a:spLocks noGrp="1"/>
          </p:cNvSpPr>
          <p:nvPr>
            <p:ph type="sldNum" sz="quarter" idx="12"/>
          </p:nvPr>
        </p:nvSpPr>
        <p:spPr>
          <a:xfrm>
            <a:off x="7928637" y="6033479"/>
            <a:ext cx="586712" cy="365125"/>
          </a:xfrm>
        </p:spPr>
        <p:txBody>
          <a:bodyPr>
            <a:normAutofit/>
          </a:bodyPr>
          <a:lstStyle/>
          <a:p>
            <a:pPr>
              <a:spcAft>
                <a:spcPts val="600"/>
              </a:spcAft>
              <a:defRPr/>
            </a:pPr>
            <a:fld id="{85D9EB69-2F0A-417E-BFEF-377E820DEEE2}" type="slidenum">
              <a:rPr lang="el-GR" sz="900">
                <a:solidFill>
                  <a:schemeClr val="tx1">
                    <a:alpha val="80000"/>
                  </a:schemeClr>
                </a:solidFill>
              </a:rPr>
              <a:pPr>
                <a:spcAft>
                  <a:spcPts val="600"/>
                </a:spcAft>
                <a:defRPr/>
              </a:pPr>
              <a:t>5</a:t>
            </a:fld>
            <a:endParaRPr lang="el-GR" sz="900">
              <a:solidFill>
                <a:schemeClr val="tx1">
                  <a:alpha val="80000"/>
                </a:schemeClr>
              </a:solidFill>
            </a:endParaRPr>
          </a:p>
        </p:txBody>
      </p:sp>
    </p:spTree>
    <p:extLst>
      <p:ext uri="{BB962C8B-B14F-4D97-AF65-F5344CB8AC3E}">
        <p14:creationId xmlns:p14="http://schemas.microsoft.com/office/powerpoint/2010/main" val="1166447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640080"/>
            <a:ext cx="2462022" cy="5257800"/>
          </a:xfrm>
        </p:spPr>
        <p:txBody>
          <a:bodyPr>
            <a:normAutofit/>
          </a:bodyPr>
          <a:lstStyle/>
          <a:p>
            <a:r>
              <a:rPr lang="el-GR" sz="3400">
                <a:solidFill>
                  <a:schemeClr val="bg1"/>
                </a:solidFill>
              </a:rPr>
              <a:t>Η κρίση του ουμανισμού</a:t>
            </a:r>
            <a:endParaRPr lang="en-US" sz="3400">
              <a:solidFill>
                <a:schemeClr val="bg1"/>
              </a:solidFill>
            </a:endParaRPr>
          </a:p>
        </p:txBody>
      </p:sp>
      <p:sp>
        <p:nvSpPr>
          <p:cNvPr id="4" name="Content Placeholder 3"/>
          <p:cNvSpPr>
            <a:spLocks noGrp="1"/>
          </p:cNvSpPr>
          <p:nvPr>
            <p:ph idx="1"/>
          </p:nvPr>
        </p:nvSpPr>
        <p:spPr>
          <a:xfrm>
            <a:off x="4018788" y="640081"/>
            <a:ext cx="4518490" cy="5257800"/>
          </a:xfrm>
        </p:spPr>
        <p:txBody>
          <a:bodyPr anchor="ctr">
            <a:normAutofit/>
          </a:bodyPr>
          <a:lstStyle/>
          <a:p>
            <a:pPr marL="0" indent="0">
              <a:spcBef>
                <a:spcPts val="1800"/>
              </a:spcBef>
              <a:buNone/>
            </a:pPr>
            <a:r>
              <a:rPr lang="en-GB" sz="2100" b="1" dirty="0">
                <a:latin typeface="Calibri" panose="020F0502020204030204" pitchFamily="34" charset="0"/>
              </a:rPr>
              <a:t>Blaise Pascal (1623-1662)</a:t>
            </a:r>
          </a:p>
          <a:p>
            <a:pPr>
              <a:spcBef>
                <a:spcPts val="600"/>
              </a:spcBef>
            </a:pPr>
            <a:r>
              <a:rPr lang="el-GR" sz="2100"/>
              <a:t>Στοχασμοί, 1657-58</a:t>
            </a:r>
            <a:endParaRPr lang="en-US" sz="2100"/>
          </a:p>
          <a:p>
            <a:pPr>
              <a:spcBef>
                <a:spcPts val="600"/>
              </a:spcBef>
            </a:pPr>
            <a:r>
              <a:rPr lang="el-GR" sz="2100"/>
              <a:t>Μαθηματική ιδιοφυΐα</a:t>
            </a:r>
          </a:p>
          <a:p>
            <a:r>
              <a:rPr lang="el-GR" sz="2100">
                <a:cs typeface="Arial" pitchFamily="34" charset="0"/>
              </a:rPr>
              <a:t>Υπεροχή πίστης έναντι ανθρώπινου λόγου για γνώση Θεού</a:t>
            </a:r>
          </a:p>
          <a:p>
            <a:r>
              <a:rPr lang="el-GR" sz="2100">
                <a:cs typeface="Arial" pitchFamily="34" charset="0"/>
              </a:rPr>
              <a:t>Ανέφικτη συνολική εξήγηση</a:t>
            </a:r>
            <a:endParaRPr lang="en-US" sz="2100">
              <a:cs typeface="Arial" pitchFamily="34" charset="0"/>
            </a:endParaRPr>
          </a:p>
          <a:p>
            <a:r>
              <a:rPr lang="el-GR" sz="2100">
                <a:cs typeface="Arial" pitchFamily="34" charset="0"/>
              </a:rPr>
              <a:t>Μόνο συναγωγή φυσικών νόμων</a:t>
            </a:r>
          </a:p>
        </p:txBody>
      </p:sp>
      <p:sp>
        <p:nvSpPr>
          <p:cNvPr id="3" name="Slide Number Placeholder 2"/>
          <p:cNvSpPr>
            <a:spLocks noGrp="1"/>
          </p:cNvSpPr>
          <p:nvPr>
            <p:ph type="sldNum" sz="quarter" idx="12"/>
          </p:nvPr>
        </p:nvSpPr>
        <p:spPr>
          <a:xfrm>
            <a:off x="6457950" y="6356350"/>
            <a:ext cx="2057400" cy="365125"/>
          </a:xfrm>
        </p:spPr>
        <p:txBody>
          <a:bodyPr>
            <a:normAutofit/>
          </a:bodyPr>
          <a:lstStyle/>
          <a:p>
            <a:pPr>
              <a:spcAft>
                <a:spcPts val="600"/>
              </a:spcAft>
            </a:pPr>
            <a:fld id="{F9D9BFEA-A0A6-470B-9C1A-C222B6B00C5D}" type="slidenum">
              <a:rPr lang="el-GR" smtClean="0"/>
              <a:pPr>
                <a:spcAft>
                  <a:spcPts val="600"/>
                </a:spcAft>
              </a:pPr>
              <a:t>50</a:t>
            </a:fld>
            <a:endParaRPr lang="el-GR"/>
          </a:p>
        </p:txBody>
      </p:sp>
    </p:spTree>
    <p:extLst>
      <p:ext uri="{BB962C8B-B14F-4D97-AF65-F5344CB8AC3E}">
        <p14:creationId xmlns:p14="http://schemas.microsoft.com/office/powerpoint/2010/main" val="3871679754"/>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3490714"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7638" y="637762"/>
            <a:ext cx="2173707" cy="5576770"/>
          </a:xfrm>
        </p:spPr>
        <p:txBody>
          <a:bodyPr anchor="t">
            <a:normAutofit/>
          </a:bodyPr>
          <a:lstStyle/>
          <a:p>
            <a:r>
              <a:rPr lang="el-GR" sz="2400">
                <a:solidFill>
                  <a:schemeClr val="bg1"/>
                </a:solidFill>
              </a:rPr>
              <a:t>Εδραίωση του επιστημονικού πνεύματος</a:t>
            </a:r>
          </a:p>
        </p:txBody>
      </p:sp>
      <p:sp>
        <p:nvSpPr>
          <p:cNvPr id="3" name="Slide Number Placeholder 2"/>
          <p:cNvSpPr>
            <a:spLocks noGrp="1"/>
          </p:cNvSpPr>
          <p:nvPr>
            <p:ph type="sldNum" sz="quarter" idx="12"/>
          </p:nvPr>
        </p:nvSpPr>
        <p:spPr>
          <a:xfrm>
            <a:off x="120650" y="3246439"/>
            <a:ext cx="504718" cy="343768"/>
          </a:xfrm>
        </p:spPr>
        <p:txBody>
          <a:bodyPr anchor="ctr">
            <a:normAutofit/>
          </a:bodyPr>
          <a:lstStyle/>
          <a:p>
            <a:pPr algn="ctr">
              <a:spcAft>
                <a:spcPts val="600"/>
              </a:spcAft>
            </a:pPr>
            <a:fld id="{F9D9BFEA-A0A6-470B-9C1A-C222B6B00C5D}" type="slidenum">
              <a:rPr lang="el-GR">
                <a:solidFill>
                  <a:schemeClr val="bg1"/>
                </a:solidFill>
              </a:rPr>
              <a:pPr algn="ctr">
                <a:spcAft>
                  <a:spcPts val="600"/>
                </a:spcAft>
              </a:pPr>
              <a:t>51</a:t>
            </a:fld>
            <a:endParaRPr lang="el-GR">
              <a:solidFill>
                <a:schemeClr val="bg1"/>
              </a:solidFill>
            </a:endParaRPr>
          </a:p>
        </p:txBody>
      </p:sp>
      <p:sp>
        <p:nvSpPr>
          <p:cNvPr id="34" name="Rectangle 2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401" y="0"/>
            <a:ext cx="5654591"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3">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9982" y="643465"/>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079982" y="850052"/>
            <a:ext cx="4204029" cy="5326911"/>
          </a:xfrm>
        </p:spPr>
        <p:txBody>
          <a:bodyPr>
            <a:normAutofit/>
          </a:bodyPr>
          <a:lstStyle/>
          <a:p>
            <a:pPr marL="0" indent="0">
              <a:buNone/>
            </a:pPr>
            <a:r>
              <a:rPr lang="el-GR" sz="1800"/>
              <a:t>Σημείο εκκίνησης, η παρατήρηση συγκεκριμένων συμβάντων</a:t>
            </a:r>
          </a:p>
          <a:p>
            <a:r>
              <a:rPr lang="en-US" sz="1800" b="1"/>
              <a:t>Giordano Bruno </a:t>
            </a:r>
            <a:r>
              <a:rPr lang="en-US" sz="1800"/>
              <a:t>(</a:t>
            </a:r>
            <a:r>
              <a:rPr lang="el-GR" sz="1800"/>
              <a:t>1548-1600</a:t>
            </a:r>
            <a:r>
              <a:rPr lang="en-US" sz="1800"/>
              <a:t>)</a:t>
            </a:r>
            <a:r>
              <a:rPr lang="el-GR" sz="1800"/>
              <a:t>: υπόθεση άπειρου σύμπαντος, περιστροφή γης, ήλιος απλό άστρο όπως τα άλλα (εκτέλεση στην πυρά για μαγεία)</a:t>
            </a:r>
          </a:p>
          <a:p>
            <a:r>
              <a:rPr lang="en-US" sz="1800" b="1"/>
              <a:t>Tycho Brahe </a:t>
            </a:r>
            <a:r>
              <a:rPr lang="en-US" sz="1800"/>
              <a:t>(</a:t>
            </a:r>
            <a:r>
              <a:rPr lang="el-GR" sz="1800"/>
              <a:t>1546-1601): γαιο-ηλιοκεντρικό μοντέλο</a:t>
            </a:r>
          </a:p>
          <a:p>
            <a:r>
              <a:rPr lang="en-US" sz="1800" b="1"/>
              <a:t>Johannes Kepler </a:t>
            </a:r>
            <a:r>
              <a:rPr lang="en-US" sz="1800"/>
              <a:t>(</a:t>
            </a:r>
            <a:r>
              <a:rPr lang="el-GR" sz="1800"/>
              <a:t>1571-1630</a:t>
            </a:r>
            <a:r>
              <a:rPr lang="en-US" sz="1800"/>
              <a:t>)</a:t>
            </a:r>
            <a:r>
              <a:rPr lang="el-GR" sz="1800"/>
              <a:t>: ηλιοκεντρικό σύμπαν, ελλειπτικές τροχιές πλανητών</a:t>
            </a:r>
            <a:r>
              <a:rPr lang="en-US" sz="1800"/>
              <a:t>, </a:t>
            </a:r>
            <a:r>
              <a:rPr lang="el-GR" sz="1800"/>
              <a:t>διατύπωση μαθηματικών νόμων κίνησης πλανητών</a:t>
            </a:r>
          </a:p>
          <a:p>
            <a:r>
              <a:rPr lang="en-US" sz="1800" b="1"/>
              <a:t>Galileo Galilei </a:t>
            </a:r>
            <a:r>
              <a:rPr lang="en-US" sz="1800"/>
              <a:t>(</a:t>
            </a:r>
            <a:r>
              <a:rPr lang="el-GR" sz="1800"/>
              <a:t>1564-1642): μαθηματικοί νόμοι μηχανικής (πτώση σωμάτων, κίνηση εκκρεμούς, τροχιά βλημάτων). 1633, καταδίκη από Ιερά Εξέταση (αποκατάσταση, 1992)</a:t>
            </a:r>
            <a:endParaRPr lang="en-US" sz="1800"/>
          </a:p>
        </p:txBody>
      </p:sp>
    </p:spTree>
    <p:extLst>
      <p:ext uri="{BB962C8B-B14F-4D97-AF65-F5344CB8AC3E}">
        <p14:creationId xmlns:p14="http://schemas.microsoft.com/office/powerpoint/2010/main" val="4081109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640080"/>
            <a:ext cx="2462022" cy="5257800"/>
          </a:xfrm>
        </p:spPr>
        <p:txBody>
          <a:bodyPr>
            <a:normAutofit/>
          </a:bodyPr>
          <a:lstStyle/>
          <a:p>
            <a:r>
              <a:rPr lang="el-GR" sz="3700" dirty="0">
                <a:solidFill>
                  <a:schemeClr val="bg1"/>
                </a:solidFill>
              </a:rPr>
              <a:t>17ος αιώνας</a:t>
            </a:r>
            <a:br>
              <a:rPr lang="en-US" sz="3700" dirty="0">
                <a:solidFill>
                  <a:schemeClr val="bg1"/>
                </a:solidFill>
              </a:rPr>
            </a:br>
            <a:br>
              <a:rPr lang="en-US" sz="3700" dirty="0">
                <a:solidFill>
                  <a:schemeClr val="bg1"/>
                </a:solidFill>
              </a:rPr>
            </a:br>
            <a:r>
              <a:rPr lang="el-GR" sz="3700" dirty="0">
                <a:solidFill>
                  <a:schemeClr val="bg1"/>
                </a:solidFill>
              </a:rPr>
              <a:t>Πολιτισμός</a:t>
            </a:r>
          </a:p>
        </p:txBody>
      </p:sp>
      <p:sp>
        <p:nvSpPr>
          <p:cNvPr id="18" name="Content Placeholder 2"/>
          <p:cNvSpPr>
            <a:spLocks noGrp="1"/>
          </p:cNvSpPr>
          <p:nvPr>
            <p:ph idx="1"/>
          </p:nvPr>
        </p:nvSpPr>
        <p:spPr>
          <a:xfrm>
            <a:off x="4018788" y="640081"/>
            <a:ext cx="4518490" cy="5257800"/>
          </a:xfrm>
        </p:spPr>
        <p:txBody>
          <a:bodyPr anchor="ctr">
            <a:normAutofit/>
          </a:bodyPr>
          <a:lstStyle/>
          <a:p>
            <a:r>
              <a:rPr lang="el-GR" sz="2100" dirty="0"/>
              <a:t>Ωριμότητα πολιτισμικής έκρηξης Αναγέννησης</a:t>
            </a:r>
          </a:p>
          <a:p>
            <a:r>
              <a:rPr lang="el-GR" sz="2100" dirty="0"/>
              <a:t>Μείωση παραγωγής τυπογραφίας λόγω πολέμων</a:t>
            </a:r>
          </a:p>
          <a:p>
            <a:r>
              <a:rPr lang="el-GR" sz="2100" dirty="0"/>
              <a:t>Μεγάλη αύξηση παραγωγής θεατρικών έργων</a:t>
            </a:r>
          </a:p>
          <a:p>
            <a:r>
              <a:rPr lang="el-GR" sz="2100" dirty="0"/>
              <a:t>Λογοτεχνία</a:t>
            </a:r>
          </a:p>
          <a:p>
            <a:pPr lvl="1"/>
            <a:r>
              <a:rPr lang="el-GR" sz="2100" dirty="0"/>
              <a:t>Ανάπτυξη εθνικών γλωσσών</a:t>
            </a:r>
          </a:p>
          <a:p>
            <a:pPr lvl="1"/>
            <a:r>
              <a:rPr lang="el-GR" sz="2100" dirty="0"/>
              <a:t>Προτεραιότητα σε μορφή και επιδεξιότητα προσωδίας, διατύπωση κανόνων («Τρεις ενότητες» σε θέατρο)</a:t>
            </a:r>
          </a:p>
          <a:p>
            <a:pPr lvl="1"/>
            <a:r>
              <a:rPr lang="fr-FR" sz="2100" i="1" dirty="0"/>
              <a:t>Préciosité</a:t>
            </a:r>
            <a:r>
              <a:rPr lang="el-GR" sz="2100" i="1" dirty="0"/>
              <a:t> </a:t>
            </a:r>
            <a:r>
              <a:rPr lang="el-GR" sz="2100" dirty="0"/>
              <a:t>&amp;</a:t>
            </a:r>
            <a:r>
              <a:rPr lang="el-GR" sz="2100" i="1" dirty="0"/>
              <a:t> </a:t>
            </a:r>
            <a:r>
              <a:rPr lang="el-GR" sz="2100" dirty="0"/>
              <a:t>φιλολογικά σαλόνια</a:t>
            </a:r>
            <a:endParaRPr lang="en-US" sz="2100" dirty="0"/>
          </a:p>
          <a:p>
            <a:pPr lvl="2"/>
            <a:r>
              <a:rPr lang="el-GR" sz="2100" dirty="0"/>
              <a:t>Μολιέρος, </a:t>
            </a:r>
            <a:r>
              <a:rPr lang="en-US" sz="2100" i="1" dirty="0"/>
              <a:t>Les </a:t>
            </a:r>
            <a:r>
              <a:rPr lang="en-US" sz="2100" i="1" dirty="0" err="1"/>
              <a:t>Pr</a:t>
            </a:r>
            <a:r>
              <a:rPr lang="fr-FR" sz="2100" i="1" dirty="0" err="1"/>
              <a:t>écieuses</a:t>
            </a:r>
            <a:r>
              <a:rPr lang="fr-FR" sz="2100" i="1" dirty="0"/>
              <a:t> Ridicules </a:t>
            </a:r>
            <a:r>
              <a:rPr lang="el-GR" sz="2100" dirty="0"/>
              <a:t>(1659)</a:t>
            </a:r>
          </a:p>
        </p:txBody>
      </p:sp>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defRPr/>
            </a:pPr>
            <a:fld id="{85D9EB69-2F0A-417E-BFEF-377E820DEEE2}" type="slidenum">
              <a:rPr lang="el-GR"/>
              <a:pPr>
                <a:spcAft>
                  <a:spcPts val="600"/>
                </a:spcAft>
                <a:defRPr/>
              </a:pPr>
              <a:t>52</a:t>
            </a:fld>
            <a:endParaRPr lang="el-G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640080"/>
            <a:ext cx="2462022" cy="5257800"/>
          </a:xfrm>
        </p:spPr>
        <p:txBody>
          <a:bodyPr>
            <a:normAutofit/>
          </a:bodyPr>
          <a:lstStyle/>
          <a:p>
            <a:r>
              <a:rPr lang="el-GR" sz="4100" dirty="0">
                <a:solidFill>
                  <a:schemeClr val="bg1"/>
                </a:solidFill>
              </a:rPr>
              <a:t>17ος αιώνας</a:t>
            </a:r>
            <a:br>
              <a:rPr lang="el-GR" sz="4100" dirty="0">
                <a:solidFill>
                  <a:schemeClr val="bg1"/>
                </a:solidFill>
              </a:rPr>
            </a:br>
            <a:br>
              <a:rPr lang="el-GR" sz="4100" dirty="0">
                <a:solidFill>
                  <a:schemeClr val="bg1"/>
                </a:solidFill>
              </a:rPr>
            </a:br>
            <a:r>
              <a:rPr lang="el-GR" sz="4100" dirty="0">
                <a:solidFill>
                  <a:schemeClr val="bg1"/>
                </a:solidFill>
              </a:rPr>
              <a:t>Τέχνες και Επιστήμες</a:t>
            </a:r>
          </a:p>
        </p:txBody>
      </p:sp>
      <p:sp>
        <p:nvSpPr>
          <p:cNvPr id="3" name="Content Placeholder 2"/>
          <p:cNvSpPr>
            <a:spLocks noGrp="1"/>
          </p:cNvSpPr>
          <p:nvPr>
            <p:ph idx="1"/>
          </p:nvPr>
        </p:nvSpPr>
        <p:spPr>
          <a:xfrm>
            <a:off x="4018788" y="640081"/>
            <a:ext cx="4518490" cy="5257800"/>
          </a:xfrm>
        </p:spPr>
        <p:txBody>
          <a:bodyPr anchor="ctr">
            <a:normAutofit/>
          </a:bodyPr>
          <a:lstStyle/>
          <a:p>
            <a:pPr marL="0" indent="0">
              <a:buNone/>
            </a:pPr>
            <a:r>
              <a:rPr lang="el-GR" sz="1900" b="1" dirty="0"/>
              <a:t>Επιστήμες</a:t>
            </a:r>
          </a:p>
          <a:p>
            <a:pPr lvl="1"/>
            <a:r>
              <a:rPr lang="el-GR" sz="1900" dirty="0"/>
              <a:t>Παρατήρηση και πείραμα – Διατύπωση μαθηματικών νόμων</a:t>
            </a:r>
            <a:endParaRPr lang="en-US" sz="1900" dirty="0"/>
          </a:p>
          <a:p>
            <a:pPr lvl="1"/>
            <a:r>
              <a:rPr lang="el-GR" sz="1900" dirty="0"/>
              <a:t>Γαλιλαίος, </a:t>
            </a:r>
            <a:r>
              <a:rPr lang="el-GR" sz="1900" dirty="0" err="1"/>
              <a:t>Κέπλερ</a:t>
            </a:r>
            <a:r>
              <a:rPr lang="el-GR" sz="1900" dirty="0"/>
              <a:t>, </a:t>
            </a:r>
            <a:r>
              <a:rPr lang="en-GB" sz="1900" dirty="0"/>
              <a:t>Francis Bacon, Descartes, Pascal</a:t>
            </a:r>
            <a:endParaRPr lang="el-GR" sz="1900" dirty="0"/>
          </a:p>
          <a:p>
            <a:pPr marL="0" indent="0">
              <a:buNone/>
            </a:pPr>
            <a:r>
              <a:rPr lang="el-GR" sz="1900" b="1" dirty="0"/>
              <a:t>Καλές Τέχνες</a:t>
            </a:r>
          </a:p>
          <a:p>
            <a:pPr lvl="1"/>
            <a:r>
              <a:rPr lang="el-GR" sz="1900" dirty="0"/>
              <a:t>Συγκέντρωση καλλιτεχνών σε Ρώμη (</a:t>
            </a:r>
            <a:r>
              <a:rPr lang="en-GB" sz="1900" dirty="0" err="1"/>
              <a:t>Carrache</a:t>
            </a:r>
            <a:r>
              <a:rPr lang="en-GB" sz="1900" dirty="0"/>
              <a:t>, Caravaggio)</a:t>
            </a:r>
          </a:p>
          <a:p>
            <a:pPr lvl="1"/>
            <a:r>
              <a:rPr lang="el-GR" sz="1900" dirty="0"/>
              <a:t>Γαλλικός κλασικισμός: τάξη, σταθερότητα, καθαρότητα σχεδίου, ισορροπία σύνθεσης (</a:t>
            </a:r>
            <a:r>
              <a:rPr lang="en-GB" sz="1900" dirty="0"/>
              <a:t>Simon </a:t>
            </a:r>
            <a:r>
              <a:rPr lang="en-GB" sz="1900" dirty="0" err="1"/>
              <a:t>Vouet</a:t>
            </a:r>
            <a:r>
              <a:rPr lang="en-GB" sz="1900" dirty="0"/>
              <a:t>, Nicolas Poussin, La Tour, Le Nain)</a:t>
            </a:r>
          </a:p>
          <a:p>
            <a:pPr lvl="1"/>
            <a:r>
              <a:rPr lang="el-GR" sz="1900" dirty="0"/>
              <a:t>Ολλανδία: </a:t>
            </a:r>
            <a:r>
              <a:rPr lang="el-GR" sz="1900" dirty="0" err="1"/>
              <a:t>Ρούμπενς</a:t>
            </a:r>
            <a:r>
              <a:rPr lang="el-GR" sz="1900" dirty="0"/>
              <a:t>, Ρέμπραντ, </a:t>
            </a:r>
            <a:r>
              <a:rPr lang="en-GB" sz="1900" dirty="0"/>
              <a:t>Van Dyck, </a:t>
            </a:r>
            <a:r>
              <a:rPr lang="en-GB" sz="1900" dirty="0" err="1"/>
              <a:t>Jordaens</a:t>
            </a:r>
            <a:r>
              <a:rPr lang="en-GB" sz="1900" dirty="0"/>
              <a:t>, Franz Hals</a:t>
            </a:r>
          </a:p>
          <a:p>
            <a:pPr lvl="1"/>
            <a:r>
              <a:rPr lang="el-GR" sz="1900" dirty="0"/>
              <a:t>Ισπανία: </a:t>
            </a:r>
            <a:r>
              <a:rPr lang="en-GB" sz="1900" dirty="0"/>
              <a:t>Zurbaran, Murillo, Velasquez, Ribera</a:t>
            </a:r>
            <a:endParaRPr lang="el-GR" sz="1900" dirty="0"/>
          </a:p>
        </p:txBody>
      </p:sp>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defRPr/>
            </a:pPr>
            <a:fld id="{85D9EB69-2F0A-417E-BFEF-377E820DEEE2}" type="slidenum">
              <a:rPr lang="el-GR"/>
              <a:pPr>
                <a:spcAft>
                  <a:spcPts val="600"/>
                </a:spcAft>
                <a:defRPr/>
              </a:pPr>
              <a:t>53</a:t>
            </a:fld>
            <a:endParaRPr lang="el-G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lumMod val="1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107C9EE-6611-43C4-AF04-6D48041FBDBD}" type="slidenum">
              <a:rPr lang="el-GR" smtClean="0"/>
              <a:pPr>
                <a:defRPr/>
              </a:pPr>
              <a:t>54</a:t>
            </a:fld>
            <a:endParaRPr lang="el-GR"/>
          </a:p>
        </p:txBody>
      </p:sp>
      <p:pic>
        <p:nvPicPr>
          <p:cNvPr id="97284" name="Picture 4" descr="File:Georges de La Tour 029.jpg">
            <a:hlinkClick r:id="rId4"/>
          </p:cNvPr>
          <p:cNvPicPr>
            <a:picLocks noChangeAspect="1" noChangeArrowheads="1"/>
          </p:cNvPicPr>
          <p:nvPr/>
        </p:nvPicPr>
        <p:blipFill>
          <a:blip r:embed="rId5" cstate="print">
            <a:lum contrast="10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9221" y="332656"/>
            <a:ext cx="8915274" cy="5616624"/>
          </a:xfrm>
          <a:prstGeom prst="rect">
            <a:avLst/>
          </a:prstGeom>
          <a:noFill/>
        </p:spPr>
      </p:pic>
      <p:sp>
        <p:nvSpPr>
          <p:cNvPr id="5" name="TextBox 4"/>
          <p:cNvSpPr txBox="1"/>
          <p:nvPr/>
        </p:nvSpPr>
        <p:spPr>
          <a:xfrm>
            <a:off x="2267744" y="6021288"/>
            <a:ext cx="4536504" cy="400110"/>
          </a:xfrm>
          <a:prstGeom prst="rect">
            <a:avLst/>
          </a:prstGeom>
          <a:noFill/>
        </p:spPr>
        <p:txBody>
          <a:bodyPr wrap="square" rtlCol="0">
            <a:spAutoFit/>
          </a:bodyPr>
          <a:lstStyle/>
          <a:p>
            <a:pPr algn="ctr"/>
            <a:r>
              <a:rPr lang="en-US" sz="2000">
                <a:latin typeface="Calibri" pitchFamily="34" charset="0"/>
              </a:rPr>
              <a:t>Georges de La Tour (1593-1652)  </a:t>
            </a:r>
            <a:endParaRPr lang="el-GR" sz="2000" dirty="0">
              <a:latin typeface="Calibri"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640080"/>
            <a:ext cx="2462022" cy="5257800"/>
          </a:xfrm>
        </p:spPr>
        <p:txBody>
          <a:bodyPr>
            <a:normAutofit/>
          </a:bodyPr>
          <a:lstStyle/>
          <a:p>
            <a:r>
              <a:rPr lang="el-GR">
                <a:solidFill>
                  <a:schemeClr val="bg1"/>
                </a:solidFill>
              </a:rPr>
              <a:t>Η «γενική κρίση στα μέσα του 17</a:t>
            </a:r>
            <a:r>
              <a:rPr lang="el-GR" baseline="30000">
                <a:solidFill>
                  <a:schemeClr val="bg1"/>
                </a:solidFill>
              </a:rPr>
              <a:t>ου</a:t>
            </a:r>
            <a:r>
              <a:rPr lang="el-GR">
                <a:solidFill>
                  <a:schemeClr val="bg1"/>
                </a:solidFill>
              </a:rPr>
              <a:t> αι.»</a:t>
            </a:r>
            <a:endParaRPr lang="en-US">
              <a:solidFill>
                <a:schemeClr val="bg1"/>
              </a:solidFill>
            </a:endParaRPr>
          </a:p>
        </p:txBody>
      </p:sp>
      <p:sp>
        <p:nvSpPr>
          <p:cNvPr id="3" name="Content Placeholder 2"/>
          <p:cNvSpPr>
            <a:spLocks noGrp="1"/>
          </p:cNvSpPr>
          <p:nvPr>
            <p:ph idx="1"/>
          </p:nvPr>
        </p:nvSpPr>
        <p:spPr>
          <a:xfrm>
            <a:off x="4018788" y="640081"/>
            <a:ext cx="4518490" cy="5257800"/>
          </a:xfrm>
        </p:spPr>
        <p:txBody>
          <a:bodyPr anchor="ctr">
            <a:normAutofit/>
          </a:bodyPr>
          <a:lstStyle/>
          <a:p>
            <a:r>
              <a:rPr lang="el-GR" sz="1800" dirty="0"/>
              <a:t>Σε 17</a:t>
            </a:r>
            <a:r>
              <a:rPr lang="el-GR" sz="1800" baseline="30000" dirty="0"/>
              <a:t>ο</a:t>
            </a:r>
            <a:r>
              <a:rPr lang="el-GR" sz="1800" dirty="0"/>
              <a:t> αιώνα, διαρκής επαναστατική αναταραχή</a:t>
            </a:r>
          </a:p>
          <a:p>
            <a:r>
              <a:rPr lang="el-GR" sz="1800" dirty="0"/>
              <a:t>Βαθιά τομή 1640-1660</a:t>
            </a:r>
          </a:p>
          <a:p>
            <a:r>
              <a:rPr lang="el-GR" sz="1800" dirty="0"/>
              <a:t>Νέα εποχή από διανοητική, πολιτική και ηθική σκοπιά</a:t>
            </a:r>
          </a:p>
          <a:p>
            <a:r>
              <a:rPr lang="el-GR" sz="1800" dirty="0"/>
              <a:t>Πέρασμα από Αναγέννηση σε Διαφωτισμό</a:t>
            </a:r>
          </a:p>
          <a:p>
            <a:r>
              <a:rPr lang="el-GR" sz="1800" dirty="0"/>
              <a:t>Σοβαρές δομικές αδυναμίες ευρωπαϊκών μοναρχιών που αποκαλύπτονται υπό την πίεση των πολέμων</a:t>
            </a:r>
          </a:p>
          <a:p>
            <a:r>
              <a:rPr lang="el-GR" sz="1800" dirty="0"/>
              <a:t>Σύγκρουση μονάρχη με αντιπροσωπευτικά σώματα</a:t>
            </a:r>
          </a:p>
          <a:p>
            <a:r>
              <a:rPr lang="el-GR" sz="1800" dirty="0"/>
              <a:t>Μαρξιστική ερμηνεία: Κρίση παραγωγής, ανερχόμενη αστική τάξη </a:t>
            </a:r>
            <a:endParaRPr lang="en-US" sz="1800" dirty="0"/>
          </a:p>
          <a:p>
            <a:pPr lvl="1"/>
            <a:r>
              <a:rPr lang="en-US" sz="1800" i="1" dirty="0"/>
              <a:t>Eric Hobsbawm</a:t>
            </a:r>
            <a:r>
              <a:rPr lang="el-GR" sz="1800" dirty="0"/>
              <a:t>: Μετάβαση Αγγλίας από φεουδαρχική κοινωνία σε καπιταλισμό</a:t>
            </a:r>
            <a:r>
              <a:rPr lang="en-US" sz="1800" dirty="0"/>
              <a:t> </a:t>
            </a:r>
            <a:r>
              <a:rPr lang="el-GR" sz="1800" dirty="0"/>
              <a:t>(</a:t>
            </a:r>
            <a:r>
              <a:rPr lang="en-US" sz="1800" dirty="0"/>
              <a:t>1954)</a:t>
            </a:r>
          </a:p>
        </p:txBody>
      </p:sp>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defRPr/>
            </a:pPr>
            <a:fld id="{85D9EB69-2F0A-417E-BFEF-377E820DEEE2}" type="slidenum">
              <a:rPr lang="el-GR"/>
              <a:pPr>
                <a:spcAft>
                  <a:spcPts val="600"/>
                </a:spcAft>
                <a:defRPr/>
              </a:pPr>
              <a:t>6</a:t>
            </a:fld>
            <a:endParaRPr lang="el-GR"/>
          </a:p>
        </p:txBody>
      </p:sp>
    </p:spTree>
    <p:extLst>
      <p:ext uri="{BB962C8B-B14F-4D97-AF65-F5344CB8AC3E}">
        <p14:creationId xmlns:p14="http://schemas.microsoft.com/office/powerpoint/2010/main" val="400301101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25"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6"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575467" y="1166932"/>
            <a:ext cx="2686555" cy="4279709"/>
          </a:xfrm>
        </p:spPr>
        <p:txBody>
          <a:bodyPr anchor="ctr">
            <a:normAutofit/>
          </a:bodyPr>
          <a:lstStyle/>
          <a:p>
            <a:r>
              <a:rPr lang="en-US" sz="3600" i="1">
                <a:solidFill>
                  <a:schemeClr val="bg1"/>
                </a:solidFill>
              </a:rPr>
              <a:t>Hugh Trevor-Hope</a:t>
            </a:r>
            <a:r>
              <a:rPr lang="en-US" sz="3600">
                <a:solidFill>
                  <a:schemeClr val="bg1"/>
                </a:solidFill>
              </a:rPr>
              <a:t>: </a:t>
            </a:r>
            <a:r>
              <a:rPr lang="el-GR" sz="3600">
                <a:solidFill>
                  <a:schemeClr val="bg1"/>
                </a:solidFill>
              </a:rPr>
              <a:t>κρίση των σχέσεων κράτους-κοινωνίας (1959)</a:t>
            </a:r>
          </a:p>
        </p:txBody>
      </p:sp>
      <p:sp>
        <p:nvSpPr>
          <p:cNvPr id="3" name="Content Placeholder 2"/>
          <p:cNvSpPr>
            <a:spLocks noGrp="1"/>
          </p:cNvSpPr>
          <p:nvPr>
            <p:ph idx="1"/>
          </p:nvPr>
        </p:nvSpPr>
        <p:spPr>
          <a:xfrm>
            <a:off x="4180398" y="1166933"/>
            <a:ext cx="4287741" cy="4279709"/>
          </a:xfrm>
        </p:spPr>
        <p:txBody>
          <a:bodyPr anchor="ctr">
            <a:normAutofit/>
          </a:bodyPr>
          <a:lstStyle/>
          <a:p>
            <a:r>
              <a:rPr lang="el-GR" sz="1900" dirty="0"/>
              <a:t>Αναγέννηση = επέκταση, διεύρυνση, χωρίς δομικές αλλαγές</a:t>
            </a:r>
          </a:p>
          <a:p>
            <a:r>
              <a:rPr lang="el-GR" sz="1900" dirty="0"/>
              <a:t>Διατήρηση πολιτικών δομών και τρόπων παραγωγής</a:t>
            </a:r>
          </a:p>
          <a:p>
            <a:r>
              <a:rPr lang="el-GR" sz="1900" dirty="0"/>
              <a:t>Ενίσχυση ηγεμόνων εις βάρος άλλων παραδοσιακών κέντρων εξουσίας στην Ευρώπη, όπως οι πόλεις</a:t>
            </a:r>
          </a:p>
          <a:p>
            <a:r>
              <a:rPr lang="el-GR" sz="1900" dirty="0"/>
              <a:t>Αναγεννησιακό κράτος = διοικητικός συγκεντρωτισμός, μεγάλη και επεκτεινόμενη γραφειοκρατία, πλήθος αυλικών και αξιωματούχων</a:t>
            </a:r>
          </a:p>
          <a:p>
            <a:r>
              <a:rPr lang="el-GR" sz="1900" dirty="0"/>
              <a:t>Ελάχιστοι μισθοί, τεράστιες δυνατότητες κερδοσκοπίας από αξιώματα</a:t>
            </a:r>
          </a:p>
        </p:txBody>
      </p:sp>
      <p:sp>
        <p:nvSpPr>
          <p:cNvPr id="4" name="Slide Number Placeholder 3"/>
          <p:cNvSpPr>
            <a:spLocks noGrp="1"/>
          </p:cNvSpPr>
          <p:nvPr>
            <p:ph type="sldNum" sz="quarter" idx="12"/>
          </p:nvPr>
        </p:nvSpPr>
        <p:spPr>
          <a:xfrm>
            <a:off x="8359902" y="6035040"/>
            <a:ext cx="411480" cy="548640"/>
          </a:xfrm>
          <a:prstGeom prst="ellipse">
            <a:avLst/>
          </a:prstGeom>
          <a:solidFill>
            <a:schemeClr val="tx1">
              <a:alpha val="80000"/>
            </a:schemeClr>
          </a:solidFill>
        </p:spPr>
        <p:txBody>
          <a:bodyPr>
            <a:normAutofit/>
          </a:bodyPr>
          <a:lstStyle/>
          <a:p>
            <a:pPr algn="ctr">
              <a:spcAft>
                <a:spcPts val="600"/>
              </a:spcAft>
              <a:defRPr/>
            </a:pPr>
            <a:fld id="{85D9EB69-2F0A-417E-BFEF-377E820DEEE2}" type="slidenum">
              <a:rPr lang="el-GR">
                <a:solidFill>
                  <a:schemeClr val="bg1"/>
                </a:solidFill>
              </a:rPr>
              <a:pPr algn="ctr">
                <a:spcAft>
                  <a:spcPts val="600"/>
                </a:spcAft>
                <a:defRPr/>
              </a:pPr>
              <a:t>7</a:t>
            </a:fld>
            <a:endParaRPr lang="el-GR">
              <a:solidFill>
                <a:schemeClr val="bg1"/>
              </a:solidFill>
            </a:endParaRPr>
          </a:p>
        </p:txBody>
      </p:sp>
    </p:spTree>
    <p:extLst>
      <p:ext uri="{BB962C8B-B14F-4D97-AF65-F5344CB8AC3E}">
        <p14:creationId xmlns:p14="http://schemas.microsoft.com/office/powerpoint/2010/main" val="239516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9"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575467" y="1166932"/>
            <a:ext cx="2686555" cy="4279709"/>
          </a:xfrm>
        </p:spPr>
        <p:txBody>
          <a:bodyPr anchor="ctr">
            <a:normAutofit/>
          </a:bodyPr>
          <a:lstStyle/>
          <a:p>
            <a:r>
              <a:rPr lang="en-US" sz="3600" i="1">
                <a:solidFill>
                  <a:schemeClr val="bg1"/>
                </a:solidFill>
              </a:rPr>
              <a:t>Hugh Trevor-Hope</a:t>
            </a:r>
            <a:r>
              <a:rPr lang="en-US" sz="3600">
                <a:solidFill>
                  <a:schemeClr val="bg1"/>
                </a:solidFill>
              </a:rPr>
              <a:t>: </a:t>
            </a:r>
            <a:r>
              <a:rPr lang="el-GR" sz="3600">
                <a:solidFill>
                  <a:schemeClr val="bg1"/>
                </a:solidFill>
              </a:rPr>
              <a:t>κρίση των σχέσεων κράτους-κοινωνίας (1959)</a:t>
            </a:r>
          </a:p>
        </p:txBody>
      </p:sp>
      <p:sp>
        <p:nvSpPr>
          <p:cNvPr id="3" name="Content Placeholder 2"/>
          <p:cNvSpPr>
            <a:spLocks noGrp="1"/>
          </p:cNvSpPr>
          <p:nvPr>
            <p:ph idx="1"/>
          </p:nvPr>
        </p:nvSpPr>
        <p:spPr>
          <a:xfrm>
            <a:off x="4180398" y="1166933"/>
            <a:ext cx="4287741" cy="4279709"/>
          </a:xfrm>
        </p:spPr>
        <p:txBody>
          <a:bodyPr anchor="ctr">
            <a:normAutofit/>
          </a:bodyPr>
          <a:lstStyle/>
          <a:p>
            <a:r>
              <a:rPr lang="el-GR" sz="1900"/>
              <a:t>Ασαφής διάκριση μεταξύ «νόμιμης ανταμοιβής» και «διαφθοράς»</a:t>
            </a:r>
          </a:p>
          <a:p>
            <a:r>
              <a:rPr lang="el-GR" sz="1900"/>
              <a:t>Πολλαπλασιασμός θέσεων και τίτλων για «τακτοποίηση» συγγενών και φίλων, πώληση αξιωμάτων που ενισχύει ταμείο ηγεμόνα</a:t>
            </a:r>
          </a:p>
          <a:p>
            <a:r>
              <a:rPr lang="el-GR" sz="1900"/>
              <a:t>Κόστος επιβαρύνει κοινωνία, γραφειοκρατία από λειτουργική εξελίσσεται σε παρασιτική</a:t>
            </a:r>
          </a:p>
          <a:p>
            <a:r>
              <a:rPr lang="el-GR" sz="1900" u="sng"/>
              <a:t>Εξεγέρσεις κατά παρασιτικής γραφειοκρατίας </a:t>
            </a:r>
            <a:r>
              <a:rPr lang="el-GR" sz="1900"/>
              <a:t>αλλά και κατά δυναμικής απολυταρχίας που επιβάλλει φόρους και διαταράσσει την κοινωνική ισορροπία</a:t>
            </a:r>
            <a:endParaRPr lang="en-US" sz="1900"/>
          </a:p>
        </p:txBody>
      </p:sp>
      <p:sp>
        <p:nvSpPr>
          <p:cNvPr id="4" name="Slide Number Placeholder 3"/>
          <p:cNvSpPr>
            <a:spLocks noGrp="1"/>
          </p:cNvSpPr>
          <p:nvPr>
            <p:ph type="sldNum" sz="quarter" idx="12"/>
          </p:nvPr>
        </p:nvSpPr>
        <p:spPr>
          <a:xfrm>
            <a:off x="8359902" y="6035040"/>
            <a:ext cx="411480" cy="548640"/>
          </a:xfrm>
          <a:prstGeom prst="ellipse">
            <a:avLst/>
          </a:prstGeom>
          <a:solidFill>
            <a:schemeClr val="tx1">
              <a:alpha val="80000"/>
            </a:schemeClr>
          </a:solidFill>
        </p:spPr>
        <p:txBody>
          <a:bodyPr>
            <a:normAutofit/>
          </a:bodyPr>
          <a:lstStyle/>
          <a:p>
            <a:pPr algn="ctr">
              <a:spcAft>
                <a:spcPts val="600"/>
              </a:spcAft>
              <a:defRPr/>
            </a:pPr>
            <a:fld id="{85D9EB69-2F0A-417E-BFEF-377E820DEEE2}" type="slidenum">
              <a:rPr lang="el-GR">
                <a:solidFill>
                  <a:schemeClr val="bg1"/>
                </a:solidFill>
              </a:rPr>
              <a:pPr algn="ctr">
                <a:spcAft>
                  <a:spcPts val="600"/>
                </a:spcAft>
                <a:defRPr/>
              </a:pPr>
              <a:t>8</a:t>
            </a:fld>
            <a:endParaRPr lang="el-GR">
              <a:solidFill>
                <a:schemeClr val="bg1"/>
              </a:solidFill>
            </a:endParaRPr>
          </a:p>
        </p:txBody>
      </p:sp>
    </p:spTree>
    <p:extLst>
      <p:ext uri="{BB962C8B-B14F-4D97-AF65-F5344CB8AC3E}">
        <p14:creationId xmlns:p14="http://schemas.microsoft.com/office/powerpoint/2010/main" val="308626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9"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itle 2"/>
          <p:cNvSpPr>
            <a:spLocks noGrp="1"/>
          </p:cNvSpPr>
          <p:nvPr>
            <p:ph type="title"/>
          </p:nvPr>
        </p:nvSpPr>
        <p:spPr>
          <a:xfrm>
            <a:off x="575467" y="1166932"/>
            <a:ext cx="2686555" cy="4279709"/>
          </a:xfrm>
        </p:spPr>
        <p:txBody>
          <a:bodyPr anchor="ctr">
            <a:normAutofit/>
          </a:bodyPr>
          <a:lstStyle/>
          <a:p>
            <a:r>
              <a:rPr lang="en-US" sz="4200" i="1">
                <a:solidFill>
                  <a:schemeClr val="bg1"/>
                </a:solidFill>
              </a:rPr>
              <a:t>Jack A. Goldstone</a:t>
            </a:r>
          </a:p>
        </p:txBody>
      </p:sp>
      <p:sp>
        <p:nvSpPr>
          <p:cNvPr id="4" name="Content Placeholder 3"/>
          <p:cNvSpPr>
            <a:spLocks noGrp="1"/>
          </p:cNvSpPr>
          <p:nvPr>
            <p:ph idx="1"/>
          </p:nvPr>
        </p:nvSpPr>
        <p:spPr>
          <a:xfrm>
            <a:off x="4180398" y="1166933"/>
            <a:ext cx="4287741" cy="4279709"/>
          </a:xfrm>
        </p:spPr>
        <p:txBody>
          <a:bodyPr anchor="ctr">
            <a:normAutofit/>
          </a:bodyPr>
          <a:lstStyle/>
          <a:p>
            <a:pPr marL="0" indent="0">
              <a:buNone/>
            </a:pPr>
            <a:r>
              <a:rPr lang="el-GR" sz="1800" u="sng" dirty="0"/>
              <a:t>Δημογραφική έκρηξη </a:t>
            </a:r>
            <a:r>
              <a:rPr lang="el-GR" sz="1800" dirty="0"/>
              <a:t>σε Δύση και Ανατολή οδήγησε σε αύξηση τιμών, αντίστοιχη μείωση στα έσοδα από τη φορολογία [σταθερή τιμή], αδυναμία συντήρησης στρατού και αμφισβήτηση κεντρικής εξουσίας </a:t>
            </a:r>
          </a:p>
          <a:p>
            <a:pPr lvl="1"/>
            <a:r>
              <a:rPr lang="el-GR" sz="1800" dirty="0"/>
              <a:t>Δυτική Ευρώπη – Οθωμανική Αυτοκρατορία – Αυτοκρατορία Μινγκ</a:t>
            </a:r>
          </a:p>
          <a:p>
            <a:pPr lvl="1"/>
            <a:r>
              <a:rPr lang="el-GR" sz="1800" dirty="0"/>
              <a:t>Αντίκτυπος αυξανόμενου πληθυσμού και πληθωρισμού σε εξαιρετικά ευάλωτο φορολογικό σύστημα</a:t>
            </a:r>
            <a:endParaRPr lang="en-US" sz="1800" dirty="0"/>
          </a:p>
          <a:p>
            <a:pPr lvl="1"/>
            <a:r>
              <a:rPr lang="el-GR" sz="1800" dirty="0"/>
              <a:t>Αυξημένη κοινωνική κινητικότητα και σκληρός ανταγωνισμός για θέσεις επιρροής</a:t>
            </a:r>
            <a:endParaRPr lang="en-US" sz="1800" dirty="0"/>
          </a:p>
        </p:txBody>
      </p:sp>
      <p:sp>
        <p:nvSpPr>
          <p:cNvPr id="2" name="Slide Number Placeholder 1"/>
          <p:cNvSpPr>
            <a:spLocks noGrp="1"/>
          </p:cNvSpPr>
          <p:nvPr>
            <p:ph type="sldNum" sz="quarter" idx="12"/>
          </p:nvPr>
        </p:nvSpPr>
        <p:spPr>
          <a:xfrm>
            <a:off x="8359902" y="6035040"/>
            <a:ext cx="411480" cy="548640"/>
          </a:xfrm>
          <a:prstGeom prst="ellipse">
            <a:avLst/>
          </a:prstGeom>
          <a:solidFill>
            <a:schemeClr val="tx1">
              <a:alpha val="80000"/>
            </a:schemeClr>
          </a:solidFill>
        </p:spPr>
        <p:txBody>
          <a:bodyPr>
            <a:normAutofit fontScale="92500" lnSpcReduction="20000"/>
          </a:bodyPr>
          <a:lstStyle/>
          <a:p>
            <a:pPr algn="ctr">
              <a:spcAft>
                <a:spcPts val="600"/>
              </a:spcAft>
            </a:pPr>
            <a:fld id="{F9D9BFEA-A0A6-470B-9C1A-C222B6B00C5D}" type="slidenum">
              <a:rPr lang="el-GR">
                <a:solidFill>
                  <a:schemeClr val="bg1"/>
                </a:solidFill>
              </a:rPr>
              <a:pPr algn="ctr">
                <a:spcAft>
                  <a:spcPts val="600"/>
                </a:spcAft>
              </a:pPr>
              <a:t>9</a:t>
            </a:fld>
            <a:endParaRPr lang="el-GR">
              <a:solidFill>
                <a:schemeClr val="bg1"/>
              </a:solidFill>
            </a:endParaRPr>
          </a:p>
        </p:txBody>
      </p:sp>
    </p:spTree>
    <p:extLst>
      <p:ext uri="{BB962C8B-B14F-4D97-AF65-F5344CB8AC3E}">
        <p14:creationId xmlns:p14="http://schemas.microsoft.com/office/powerpoint/2010/main" val="246732385"/>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233</TotalTime>
  <Words>2990</Words>
  <Application>Microsoft Office PowerPoint</Application>
  <PresentationFormat>On-screen Show (4:3)</PresentationFormat>
  <Paragraphs>423</Paragraphs>
  <Slides>54</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Calibri Light</vt:lpstr>
      <vt:lpstr>Tw Cen MT</vt:lpstr>
      <vt:lpstr>2_Office Theme</vt:lpstr>
      <vt:lpstr>Ιστορία και Πολιτισμός της  Νεώτερης Ευρώπης</vt:lpstr>
      <vt:lpstr>1640-1660</vt:lpstr>
      <vt:lpstr>Η «γενική κρίση στα μέσα του 17ου αι.»</vt:lpstr>
      <vt:lpstr>Η «γενική κρίση στα μέσα του 17ου αι.»</vt:lpstr>
      <vt:lpstr>Η «γενική κρίση στα μέσα του 17ου αι.»</vt:lpstr>
      <vt:lpstr>Η «γενική κρίση στα μέσα του 17ου αι.»</vt:lpstr>
      <vt:lpstr>Hugh Trevor-Hope: κρίση των σχέσεων κράτους-κοινωνίας (1959)</vt:lpstr>
      <vt:lpstr>Hugh Trevor-Hope: κρίση των σχέσεων κράτους-κοινωνίας (1959)</vt:lpstr>
      <vt:lpstr>Jack A. Goldstone</vt:lpstr>
      <vt:lpstr>Jack A. Goldstone</vt:lpstr>
      <vt:lpstr>Η «γενική κρίση στα μέσα του 17ου αι.»</vt:lpstr>
      <vt:lpstr>Η «κρίση στα μέσα του 17ου αι.»</vt:lpstr>
      <vt:lpstr>PowerPoint Presentation</vt:lpstr>
      <vt:lpstr>ΑΓΓΛΙΑ</vt:lpstr>
      <vt:lpstr>ΑΓΓΛΙΑ (2)</vt:lpstr>
      <vt:lpstr>Ιάκωβος Α΄ Στιούαρτ [James I]</vt:lpstr>
      <vt:lpstr>PowerPoint Presentation</vt:lpstr>
      <vt:lpstr>Ιάκωβος Α΄ [James I]</vt:lpstr>
      <vt:lpstr>Κάρολος Α΄</vt:lpstr>
      <vt:lpstr>Κάρολος Α΄</vt:lpstr>
      <vt:lpstr>PowerPoint Presentation</vt:lpstr>
      <vt:lpstr>Αγγλικός εμφύλιος πόλεμος (1642-51)</vt:lpstr>
      <vt:lpstr>PowerPoint Presentation</vt:lpstr>
      <vt:lpstr>Levellers &amp; Diggers (1649/50)</vt:lpstr>
      <vt:lpstr>Levellers &amp; Diggers (1649/50)</vt:lpstr>
      <vt:lpstr>PowerPoint Presentation</vt:lpstr>
      <vt:lpstr>1649-1653, Commonwealth  1653-1658, Protectorate</vt:lpstr>
      <vt:lpstr>PowerPoint Presentation</vt:lpstr>
      <vt:lpstr>ΓΑΛΛΙΑ</vt:lpstr>
      <vt:lpstr>ΓΑΛΛΙΑ</vt:lpstr>
      <vt:lpstr>ΓΑΛΛΙΑ (2)</vt:lpstr>
      <vt:lpstr>ΓΑΛΛΙΑ (3)</vt:lpstr>
      <vt:lpstr>«Σφενδόνη» Fronde (1648-1653)</vt:lpstr>
      <vt:lpstr>«Σφενδόνη» (2)</vt:lpstr>
      <vt:lpstr>«Σφενδόνη» (3)</vt:lpstr>
      <vt:lpstr>ΟΛΛΑΝΔΙΚΗ ΔΗΜΟΚΡΑΤΙΑ</vt:lpstr>
      <vt:lpstr>Ο «Ολλανδικός Χρυσός Αιώνας»</vt:lpstr>
      <vt:lpstr>Εμφύλιες συγκρούσεις</vt:lpstr>
      <vt:lpstr>PowerPoint Presentation</vt:lpstr>
      <vt:lpstr>Πόλεμοι Λουδοβίκου ΙΔ΄</vt:lpstr>
      <vt:lpstr>ΙΣΠΑΝΙΑ</vt:lpstr>
      <vt:lpstr>Παρακμή Ισπανίας</vt:lpstr>
      <vt:lpstr>PowerPoint Presentation</vt:lpstr>
      <vt:lpstr>ΣΟΥΗΔΙΑ</vt:lpstr>
      <vt:lpstr>PowerPoint Presentation</vt:lpstr>
      <vt:lpstr>ΡΩΣΙΑ</vt:lpstr>
      <vt:lpstr>Η κρίση του ουμανισμού</vt:lpstr>
      <vt:lpstr>Αριστοτέλης, Λογικά ή Όργανον</vt:lpstr>
      <vt:lpstr>Η κρίση του ουμανισμού</vt:lpstr>
      <vt:lpstr>Η κρίση του ουμανισμού</vt:lpstr>
      <vt:lpstr>Εδραίωση του επιστημονικού πνεύματος</vt:lpstr>
      <vt:lpstr>17ος αιώνας  Πολιτισμός</vt:lpstr>
      <vt:lpstr>17ος αιώνας  Τέχνες και Επιστήμες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Ιστορία και Πολιτισμός της  Νεώτερης Ευρώπης</dc:title>
  <dc:creator>Anna Karakatsouli</dc:creator>
  <cp:lastModifiedBy>Anna Karakatsouli</cp:lastModifiedBy>
  <cp:revision>2</cp:revision>
  <dcterms:created xsi:type="dcterms:W3CDTF">2019-11-23T17:05:18Z</dcterms:created>
  <dcterms:modified xsi:type="dcterms:W3CDTF">2023-11-09T15:23:33Z</dcterms:modified>
</cp:coreProperties>
</file>