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37"/>
  </p:notesMasterIdLst>
  <p:sldIdLst>
    <p:sldId id="291" r:id="rId3"/>
    <p:sldId id="258" r:id="rId4"/>
    <p:sldId id="257" r:id="rId5"/>
    <p:sldId id="259" r:id="rId6"/>
    <p:sldId id="260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93" r:id="rId15"/>
    <p:sldId id="270" r:id="rId16"/>
    <p:sldId id="284" r:id="rId17"/>
    <p:sldId id="271" r:id="rId18"/>
    <p:sldId id="288" r:id="rId19"/>
    <p:sldId id="272" r:id="rId20"/>
    <p:sldId id="273" r:id="rId21"/>
    <p:sldId id="283" r:id="rId22"/>
    <p:sldId id="274" r:id="rId23"/>
    <p:sldId id="275" r:id="rId24"/>
    <p:sldId id="276" r:id="rId25"/>
    <p:sldId id="278" r:id="rId26"/>
    <p:sldId id="277" r:id="rId27"/>
    <p:sldId id="269" r:id="rId28"/>
    <p:sldId id="280" r:id="rId29"/>
    <p:sldId id="279" r:id="rId30"/>
    <p:sldId id="292" r:id="rId31"/>
    <p:sldId id="282" r:id="rId32"/>
    <p:sldId id="290" r:id="rId33"/>
    <p:sldId id="289" r:id="rId34"/>
    <p:sldId id="286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2F5BB-4CFE-44B9-9F4F-97F899548840}" v="28" dt="2022-12-07T18:13:4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66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39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99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88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77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96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5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8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83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0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27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913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4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830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630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3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92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279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185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92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48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6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82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31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00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36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87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6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4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6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6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0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03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79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7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6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9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6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0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83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28/11/2023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48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54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Relationship Id="rId6" Type="http://schemas.openxmlformats.org/officeDocument/2006/relationships/hyperlink" Target="//upload.wikimedia.org/wikipedia/commons/e/ea/Arkwright_Richard_1790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Arkwright-water-fram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6" Type="http://schemas.openxmlformats.org/officeDocument/2006/relationships/hyperlink" Target="//upload.wikimedia.org/wikipedia/commons/5/53/MA178788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//upload.wikimedia.org/wikipedia/commons/d/dd/Stays_and_hoops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6" Type="http://schemas.openxmlformats.org/officeDocument/2006/relationships/hyperlink" Target="//upload.wikimedia.org/wikipedia/commons/a/af/Jos%C3%A9_%C3%81lvarez_de_Toledo,_Duque_de_Alba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6/65/John_Hancock_painting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2.xml"/><Relationship Id="rId6" Type="http://schemas.openxmlformats.org/officeDocument/2006/relationships/hyperlink" Target="//upload.wikimedia.org/wikipedia/commons/5/56/1790s_men's_suits_Berlin_History_Museum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b/b8/Rose_adelaide_ducreux_color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4.xml"/><Relationship Id="rId6" Type="http://schemas.openxmlformats.org/officeDocument/2006/relationships/hyperlink" Target="//upload.wikimedia.org/wikipedia/commons/7/70/SteamEngine_Boulton&amp;Watt_1784.jp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en.wikipedia.org/wiki/File:Newcomen6325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0A9DED-A18D-6855-236C-63F917E61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r="7586"/>
          <a:stretch/>
        </p:blipFill>
        <p:spPr>
          <a:xfrm>
            <a:off x="-127" y="10"/>
            <a:ext cx="633773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el-GR" sz="3800" b="1">
                <a:solidFill>
                  <a:srgbClr val="FFFFFF"/>
                </a:solidFill>
              </a:rPr>
              <a:t>Ιστορία και Πολιτισμός της </a:t>
            </a:r>
            <a:br>
              <a:rPr lang="el-GR" sz="3800" b="1">
                <a:solidFill>
                  <a:srgbClr val="FFFFFF"/>
                </a:solidFill>
              </a:rPr>
            </a:br>
            <a:r>
              <a:rPr lang="el-GR" sz="3800" b="1">
                <a:solidFill>
                  <a:srgbClr val="FFFFFF"/>
                </a:solidFill>
              </a:rPr>
              <a:t>Νεώτερης Ευρώπης</a:t>
            </a:r>
            <a:br>
              <a:rPr lang="el-GR" sz="3800" b="1">
                <a:solidFill>
                  <a:srgbClr val="FFFFFF"/>
                </a:solidFill>
              </a:rPr>
            </a:br>
            <a:r>
              <a:rPr lang="el-GR" sz="3800" b="1">
                <a:solidFill>
                  <a:srgbClr val="FFFFFF"/>
                </a:solidFill>
              </a:rPr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5277684"/>
            <a:ext cx="3465438" cy="77549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l-GR">
                <a:solidFill>
                  <a:srgbClr val="FFFFFF"/>
                </a:solidFill>
                <a:cs typeface="Arial" charset="0"/>
              </a:rPr>
              <a:t>Άννα Καρακατσούλη</a:t>
            </a:r>
          </a:p>
          <a:p>
            <a:pPr>
              <a:spcAft>
                <a:spcPts val="600"/>
              </a:spcAft>
            </a:pPr>
            <a:r>
              <a:rPr lang="el-GR">
                <a:solidFill>
                  <a:srgbClr val="FFFFFF"/>
                </a:solidFill>
                <a:cs typeface="Arial" charset="0"/>
              </a:rPr>
              <a:t>Μάθημα 8.1 </a:t>
            </a:r>
            <a:r>
              <a:rPr lang="el-GR" baseline="30000">
                <a:solidFill>
                  <a:srgbClr val="FFFFFF"/>
                </a:solidFill>
                <a:cs typeface="Arial" charset="0"/>
              </a:rPr>
              <a:t>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39" y="669925"/>
            <a:ext cx="3476707" cy="1325563"/>
          </a:xfrm>
        </p:spPr>
        <p:txBody>
          <a:bodyPr anchor="b">
            <a:normAutofit/>
          </a:bodyPr>
          <a:lstStyle/>
          <a:p>
            <a:r>
              <a:rPr lang="el-GR" sz="3300">
                <a:solidFill>
                  <a:schemeClr val="bg1"/>
                </a:solidFill>
              </a:rPr>
              <a:t>Αγροτική ανάπτυξη σε Γαλλία (2)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7187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663440" y="2026340"/>
            <a:ext cx="44805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3439" y="2400304"/>
            <a:ext cx="3476707" cy="3441692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Έντονη αντίδραση πληθυσμού σε απόπειρες περιφράξεων κοινοτικών γαιών</a:t>
            </a:r>
          </a:p>
          <a:p>
            <a:r>
              <a:rPr lang="el-GR" sz="1600" dirty="0">
                <a:solidFill>
                  <a:schemeClr val="bg1"/>
                </a:solidFill>
              </a:rPr>
              <a:t>Διατήρηση αγρανάπαυσης, μικρή βελτίωση στρεμματικής απόδοσης</a:t>
            </a:r>
          </a:p>
          <a:p>
            <a:r>
              <a:rPr lang="el-GR" sz="1600" dirty="0">
                <a:solidFill>
                  <a:schemeClr val="bg1"/>
                </a:solidFill>
              </a:rPr>
              <a:t>Μικρή διάδοση καλαμποκιού και πατάτας</a:t>
            </a:r>
          </a:p>
          <a:p>
            <a:pPr marL="171450" lvl="1">
              <a:spcBef>
                <a:spcPts val="1200"/>
              </a:spcBef>
            </a:pPr>
            <a:r>
              <a:rPr lang="el-GR" sz="1600" dirty="0">
                <a:solidFill>
                  <a:schemeClr val="bg1"/>
                </a:solidFill>
              </a:rPr>
              <a:t>Γαλλία καλύπτει διατροφικές ανάγκες πληθυσμού της κυρίως χάρη σε ευνοϊκές κλιματολογικές συνθήκες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77811" y="6356350"/>
            <a:ext cx="9375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46269"/>
              </p:ext>
            </p:extLst>
          </p:nvPr>
        </p:nvGraphicFramePr>
        <p:xfrm>
          <a:off x="503079" y="2763774"/>
          <a:ext cx="3308668" cy="133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226">
                <a:tc>
                  <a:txBody>
                    <a:bodyPr/>
                    <a:lstStyle/>
                    <a:p>
                      <a:r>
                        <a:rPr lang="el-GR" sz="3300" b="0"/>
                        <a:t>1700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r>
                        <a:rPr lang="el-GR" sz="3300" b="0"/>
                        <a:t>20 εκατ.</a:t>
                      </a: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26">
                <a:tc>
                  <a:txBody>
                    <a:bodyPr/>
                    <a:lstStyle/>
                    <a:p>
                      <a:r>
                        <a:rPr lang="el-GR" sz="3300"/>
                        <a:t>1790</a:t>
                      </a:r>
                      <a:endParaRPr lang="el-GR" sz="3300" b="1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r>
                        <a:rPr lang="el-GR" sz="3300"/>
                        <a:t>28 εκατ.</a:t>
                      </a:r>
                      <a:endParaRPr lang="el-GR" sz="3300" b="1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925"/>
            <a:ext cx="3381709" cy="1325563"/>
          </a:xfrm>
        </p:spPr>
        <p:txBody>
          <a:bodyPr anchor="b">
            <a:normAutofit/>
          </a:bodyPr>
          <a:lstStyle/>
          <a:p>
            <a:pPr algn="r"/>
            <a:r>
              <a:rPr lang="el-GR" sz="4100">
                <a:solidFill>
                  <a:schemeClr val="bg1"/>
                </a:solidFill>
              </a:rPr>
              <a:t>Πρωτο-εκβιομηχάνιση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4500" y="2398957"/>
            <a:ext cx="7054999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u="sng" dirty="0">
                <a:solidFill>
                  <a:schemeClr val="bg1"/>
                </a:solidFill>
              </a:rPr>
              <a:t>Η βιομηχανική παραγωγή έως το 1740</a:t>
            </a:r>
            <a:endParaRPr lang="el-GR" sz="1800" dirty="0">
              <a:solidFill>
                <a:schemeClr val="bg1"/>
              </a:solidFill>
            </a:endParaRP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Αστική βιοτεχνία οργανωμένη σε συντεχνίες</a:t>
            </a:r>
          </a:p>
          <a:p>
            <a:pPr lvl="1"/>
            <a:r>
              <a:rPr lang="en-US" sz="1800" i="1" dirty="0">
                <a:solidFill>
                  <a:schemeClr val="bg1"/>
                </a:solidFill>
              </a:rPr>
              <a:t>Putting out</a:t>
            </a:r>
            <a:r>
              <a:rPr lang="el-GR" sz="1800" i="1" dirty="0">
                <a:solidFill>
                  <a:schemeClr val="bg1"/>
                </a:solidFill>
              </a:rPr>
              <a:t> / </a:t>
            </a:r>
            <a:r>
              <a:rPr lang="en-US" sz="1800" i="1" dirty="0">
                <a:solidFill>
                  <a:schemeClr val="bg1"/>
                </a:solidFill>
              </a:rPr>
              <a:t>domestic system</a:t>
            </a:r>
            <a:r>
              <a:rPr lang="el-GR" sz="1800" i="1" dirty="0">
                <a:solidFill>
                  <a:schemeClr val="bg1"/>
                </a:solidFill>
              </a:rPr>
              <a:t> </a:t>
            </a:r>
            <a:r>
              <a:rPr lang="el-GR" sz="1800" dirty="0">
                <a:solidFill>
                  <a:schemeClr val="bg1"/>
                </a:solidFill>
              </a:rPr>
              <a:t>(οικοτεχνία)</a:t>
            </a:r>
          </a:p>
          <a:p>
            <a:pPr lvl="2"/>
            <a:r>
              <a:rPr lang="el-GR" sz="1800" dirty="0">
                <a:solidFill>
                  <a:schemeClr val="bg1"/>
                </a:solidFill>
              </a:rPr>
              <a:t>Κυρίως σε υφαντουργία και μεταλλουργία (κατασκευή μαχαιριών)</a:t>
            </a:r>
          </a:p>
          <a:p>
            <a:pPr lvl="2"/>
            <a:r>
              <a:rPr lang="el-GR" sz="1800" dirty="0">
                <a:solidFill>
                  <a:schemeClr val="bg1"/>
                </a:solidFill>
              </a:rPr>
              <a:t>Τεχνίτης κατέχει μέσα παραγωγής αλλά εξαρτάται από έμπορο για πρώτες ύλες και διακίνηση προϊόντος 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Στασιμότητα προσφοράς παρά την αύξηση πληθυσμού και ζήτησης</a:t>
            </a:r>
          </a:p>
          <a:p>
            <a:pPr lvl="2"/>
            <a:r>
              <a:rPr lang="el-GR" sz="1800" dirty="0">
                <a:solidFill>
                  <a:schemeClr val="bg1"/>
                </a:solidFill>
              </a:rPr>
              <a:t>Ανεπάρκεια εργατικών χεριών, αύξηση μισθών, επιβάρυνση κόστους</a:t>
            </a:r>
          </a:p>
          <a:p>
            <a:endParaRPr lang="el-GR" sz="1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Απαρχές Βιομηχανικής Επανάστασης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«Επανάσταση» = επιτάχυνση ανάπτυξης και ριζική μεταβολή τρόπου παραγωγής</a:t>
            </a:r>
          </a:p>
          <a:p>
            <a:r>
              <a:rPr lang="el-GR" sz="1900">
                <a:solidFill>
                  <a:schemeClr val="bg1"/>
                </a:solidFill>
              </a:rPr>
              <a:t>Άνοδος βιομηχανικής αστικής τάξης με καπιταλιστική νοοτροπία</a:t>
            </a:r>
          </a:p>
          <a:p>
            <a:r>
              <a:rPr lang="el-GR" sz="1900">
                <a:solidFill>
                  <a:schemeClr val="bg1"/>
                </a:solidFill>
              </a:rPr>
              <a:t>Διαθέσιμα κεφάλαια προς επένδυση (ρόλος Τραπεζών, δουλεμπόριο)</a:t>
            </a:r>
          </a:p>
          <a:p>
            <a:r>
              <a:rPr lang="el-GR" sz="1900">
                <a:solidFill>
                  <a:schemeClr val="bg1"/>
                </a:solidFill>
              </a:rPr>
              <a:t>Αισθητή αύξηση του ενεργού πληθυσμού που εμπλέκεται στη βιομηχανική παραγωγή</a:t>
            </a:r>
          </a:p>
          <a:p>
            <a:r>
              <a:rPr lang="el-GR" sz="1900">
                <a:solidFill>
                  <a:schemeClr val="bg1"/>
                </a:solidFill>
              </a:rPr>
              <a:t>Τεχνολογικές καινοτομίες στην Αγγλία του 18</a:t>
            </a:r>
            <a:r>
              <a:rPr lang="el-GR" sz="1900" baseline="30000">
                <a:solidFill>
                  <a:schemeClr val="bg1"/>
                </a:solidFill>
              </a:rPr>
              <a:t>ου</a:t>
            </a:r>
            <a:r>
              <a:rPr lang="el-GR" sz="1900">
                <a:solidFill>
                  <a:schemeClr val="bg1"/>
                </a:solidFill>
              </a:rPr>
              <a:t> αι.: εκμηχάνιση υφαντουργίας, χρήση γαιάνθρακα, ατμομηχανή</a:t>
            </a:r>
          </a:p>
          <a:p>
            <a:r>
              <a:rPr lang="el-GR" sz="1900" b="1">
                <a:solidFill>
                  <a:schemeClr val="bg1"/>
                </a:solidFill>
              </a:rPr>
              <a:t>!</a:t>
            </a:r>
            <a:r>
              <a:rPr lang="el-GR" sz="1900">
                <a:solidFill>
                  <a:schemeClr val="bg1"/>
                </a:solidFill>
              </a:rPr>
              <a:t> Καινοτομίες = αποτέλεσμα επινοητικότητας τεχνιτών και επαγγελματιών για την επίλυση πρακτικών προβλημάτων. Κατοχύρωση διπλωμάτων ευρεσιτεχνίας</a:t>
            </a:r>
          </a:p>
          <a:p>
            <a:endParaRPr lang="el-GR" sz="19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AB5931D-EB55-D9E0-A26C-9004A119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8377"/>
            <a:ext cx="7886700" cy="1325563"/>
          </a:xfrm>
        </p:spPr>
        <p:txBody>
          <a:bodyPr>
            <a:normAutofit/>
          </a:bodyPr>
          <a:lstStyle/>
          <a:p>
            <a:r>
              <a:rPr lang="el-GR"/>
              <a:t>Η Βιομηχανική Επανάσταση 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981F66-73F9-B795-C522-1EF669D53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7456"/>
            <a:ext cx="3823335" cy="3795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100" dirty="0"/>
              <a:t>ΠΡΟΫΠΟΘΕΣΕΙΣ</a:t>
            </a:r>
          </a:p>
          <a:p>
            <a:r>
              <a:rPr lang="el-GR" sz="2100" dirty="0"/>
              <a:t>Μεγάλη και συγκεντρωμένη εργατική δύναμη</a:t>
            </a:r>
          </a:p>
          <a:p>
            <a:r>
              <a:rPr lang="el-GR" sz="2100" dirty="0"/>
              <a:t>Εργοδότης που παρέχει πρώτη ύλη και μέγα παραγωγής</a:t>
            </a:r>
          </a:p>
          <a:p>
            <a:r>
              <a:rPr lang="el-GR" sz="2100" dirty="0"/>
              <a:t>Μαζική παραγωγή ενός ή λίγων προϊόντων</a:t>
            </a:r>
          </a:p>
          <a:p>
            <a:r>
              <a:rPr lang="el-GR" sz="2100" dirty="0"/>
              <a:t>Μεγάλη αγορά για φθηνά βιομηχανικά προϊόντα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1862E3-92AC-C989-0B94-9414A267D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2177456"/>
            <a:ext cx="3823335" cy="3795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100" dirty="0"/>
              <a:t>ΧΑΡΑΚΤΗΡΙΣΤΙΚΑ</a:t>
            </a:r>
          </a:p>
          <a:p>
            <a:pPr>
              <a:spcBef>
                <a:spcPts val="700"/>
              </a:spcBef>
              <a:buSzPct val="100000"/>
            </a:pPr>
            <a:r>
              <a:rPr lang="el-GR" sz="2100" dirty="0"/>
              <a:t>Εισαγωγή μηχανών και πηγών ενέργειας άλλων από ανθρώπινη δύναμη</a:t>
            </a:r>
          </a:p>
          <a:p>
            <a:pPr>
              <a:spcBef>
                <a:spcPts val="700"/>
              </a:spcBef>
              <a:buSzPct val="100000"/>
            </a:pPr>
            <a:r>
              <a:rPr lang="el-GR" sz="2100" dirty="0"/>
              <a:t>Συγκέντρωση επιχειρήσεων</a:t>
            </a:r>
          </a:p>
          <a:p>
            <a:pPr>
              <a:spcBef>
                <a:spcPts val="700"/>
              </a:spcBef>
              <a:buSzPct val="100000"/>
            </a:pPr>
            <a:r>
              <a:rPr lang="el-GR" sz="2100" dirty="0"/>
              <a:t>Μισθωτή εργασία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BC4E9A4-B1F6-8B8F-4B4A-0323BFEA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52426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17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l-GR" sz="3100"/>
              <a:t>Βιομηχανική Επανάσταση, 1740-1780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1782981"/>
            <a:ext cx="8178799" cy="4393982"/>
          </a:xfrm>
        </p:spPr>
        <p:txBody>
          <a:bodyPr>
            <a:normAutofit/>
          </a:bodyPr>
          <a:lstStyle/>
          <a:p>
            <a:r>
              <a:rPr lang="el-GR" sz="1700"/>
              <a:t>Θεμελιώδης  μεταβολή νοοτροπιών</a:t>
            </a:r>
          </a:p>
          <a:p>
            <a:pPr lvl="1"/>
            <a:r>
              <a:rPr lang="el-GR" sz="1700"/>
              <a:t>Θαυμασμός για επιστήμες και τεχνικές, πίστη στην πρόοδο και την ευημερία</a:t>
            </a:r>
          </a:p>
          <a:p>
            <a:r>
              <a:rPr lang="el-GR" sz="1700"/>
              <a:t>Εμφάνιση νέας τάξης επιχειρηματιών (</a:t>
            </a:r>
            <a:r>
              <a:rPr lang="en-US" sz="1700"/>
              <a:t>entrepreneurs</a:t>
            </a:r>
            <a:r>
              <a:rPr lang="el-GR" sz="1700"/>
              <a:t>)</a:t>
            </a:r>
          </a:p>
          <a:p>
            <a:r>
              <a:rPr lang="el-GR" sz="1700"/>
              <a:t>Πέρασμα από χειρωνακτική εργασία σε εκμηχάνιση</a:t>
            </a:r>
          </a:p>
          <a:p>
            <a:pPr lvl="1"/>
            <a:r>
              <a:rPr lang="el-GR" sz="1700"/>
              <a:t>Νέου τύπου μονάδες  παραγωγής (</a:t>
            </a:r>
            <a:r>
              <a:rPr lang="en-US" sz="1700" i="1"/>
              <a:t>factory system</a:t>
            </a:r>
            <a:r>
              <a:rPr lang="el-GR" sz="1700"/>
              <a:t>)</a:t>
            </a:r>
          </a:p>
          <a:p>
            <a:pPr lvl="1"/>
            <a:r>
              <a:rPr lang="el-GR" sz="1700"/>
              <a:t>Συγκέντρωση στον ίδιο χώρο σημαντικού αριθμού μέσων παραγωγής και εργαζομένων μισθωτών</a:t>
            </a:r>
            <a:endParaRPr lang="en-US" sz="1700"/>
          </a:p>
          <a:p>
            <a:r>
              <a:rPr lang="el-GR" sz="1700"/>
              <a:t>Διεύρυνση κατανάλωσης (είδη διατροφής, μπαχαρικά, καφές, τσάι, ζάχαρη, αλκοολούχα ποτά, πορσελάνες, δαντέλες κλπ.). Ρόλος μόδας</a:t>
            </a:r>
          </a:p>
          <a:p>
            <a:endParaRPr lang="el-GR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98171"/>
            <a:ext cx="2971546" cy="4516360"/>
          </a:xfrm>
        </p:spPr>
        <p:txBody>
          <a:bodyPr anchor="t">
            <a:normAutofit/>
          </a:bodyPr>
          <a:lstStyle/>
          <a:p>
            <a:r>
              <a:rPr lang="en-US" sz="3100"/>
              <a:t>Jan de Vries “Industious revolution”</a:t>
            </a:r>
            <a:endParaRPr lang="el-GR" sz="3100"/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2515" y="1698170"/>
            <a:ext cx="4858884" cy="4516361"/>
          </a:xfrm>
        </p:spPr>
        <p:txBody>
          <a:bodyPr>
            <a:normAutofit/>
          </a:bodyPr>
          <a:lstStyle/>
          <a:p>
            <a:r>
              <a:rPr lang="el-GR" sz="1700"/>
              <a:t>«Επανάσταση φιλοπονίας»: ορισμένα αγαθά σε συγκεκριμένες περιοχές κρίνονται τόσο επιθυμητά ώστε οι άνθρωποι να εργάζονται περισσότερες ώρες για να τα αποκτήσουν</a:t>
            </a:r>
          </a:p>
          <a:p>
            <a:r>
              <a:rPr lang="el-GR" sz="1700"/>
              <a:t>Πρόσβαση σε μεγαλύτερο εύρος καταναλωτικών αγαθών σε χαμηλότερες τιμές (αύξηση παραγωγής, υπερπόντιο εμπόριο)</a:t>
            </a:r>
          </a:p>
          <a:p>
            <a:r>
              <a:rPr lang="el-GR" sz="1700"/>
              <a:t>Βελτίωση ποιότητας ζωής</a:t>
            </a:r>
          </a:p>
          <a:p>
            <a:r>
              <a:rPr lang="el-GR" sz="1700"/>
              <a:t>Ώθηση σε τεχνολογικές και οργανωτικές αλλαγές</a:t>
            </a:r>
          </a:p>
          <a:p>
            <a:r>
              <a:rPr lang="el-GR" sz="1700"/>
              <a:t>Αλλαγές πολύ ανομοιογενείς σε σύνολο Ευρώπης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15</a:t>
            </a:fld>
            <a:endParaRPr lang="el-GR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l-GR" sz="3100"/>
              <a:t>Η Βιομηχανική Επανάσταση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1" y="1782981"/>
            <a:ext cx="5132201" cy="4393982"/>
          </a:xfrm>
        </p:spPr>
        <p:txBody>
          <a:bodyPr>
            <a:normAutofit/>
          </a:bodyPr>
          <a:lstStyle/>
          <a:p>
            <a:r>
              <a:rPr lang="el-GR" sz="1700"/>
              <a:t>Συσσώρευση καινοτομιών</a:t>
            </a:r>
            <a:endParaRPr lang="en-US" sz="1700"/>
          </a:p>
          <a:p>
            <a:pPr lvl="1"/>
            <a:r>
              <a:rPr lang="el-GR" sz="1700"/>
              <a:t>Εφεύρεση νέων τεχνικών</a:t>
            </a:r>
          </a:p>
          <a:p>
            <a:pPr lvl="1"/>
            <a:r>
              <a:rPr lang="el-GR" sz="1700"/>
              <a:t>Βιομηχανική συγκέντρωση</a:t>
            </a:r>
          </a:p>
          <a:p>
            <a:pPr lvl="1"/>
            <a:r>
              <a:rPr lang="el-GR" sz="1700"/>
              <a:t>Αύξηση παραγωγής</a:t>
            </a:r>
          </a:p>
          <a:p>
            <a:r>
              <a:rPr lang="el-GR" sz="1700"/>
              <a:t>Σημαντικές διαφοροποιήσεις ανάμεσα στις ευρωπαϊκές χώρες</a:t>
            </a:r>
          </a:p>
          <a:p>
            <a:r>
              <a:rPr lang="el-GR" sz="1700"/>
              <a:t>Συνέπειες σε οικονομία, κοινωνικές σχέσεις, ιδεολογίες, πολιτικά συστήματα</a:t>
            </a:r>
          </a:p>
          <a:p>
            <a:r>
              <a:rPr lang="el-GR" sz="1700"/>
              <a:t>Πρωτοπορία Αγγλίας</a:t>
            </a:r>
          </a:p>
          <a:p>
            <a:pPr lvl="1"/>
            <a:r>
              <a:rPr lang="el-GR" sz="1700"/>
              <a:t>Παραγωγή υψηλής ποιότητας σε μεγάλες ποσότητες και χαμηλές τιμές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38" y="1782981"/>
            <a:ext cx="2562161" cy="3699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16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88640"/>
            <a:ext cx="347442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555646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Adam Smith</a:t>
            </a:r>
          </a:p>
          <a:p>
            <a:pPr algn="ctr"/>
            <a:r>
              <a:rPr lang="en-US" sz="2000" dirty="0"/>
              <a:t>1723-1790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476672"/>
            <a:ext cx="4022793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63093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1776</a:t>
            </a:r>
          </a:p>
        </p:txBody>
      </p:sp>
    </p:spTree>
    <p:extLst>
      <p:ext uri="{BB962C8B-B14F-4D97-AF65-F5344CB8AC3E}">
        <p14:creationId xmlns:p14="http://schemas.microsoft.com/office/powerpoint/2010/main" val="389897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Υπεροχή Αγγλίας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1916048"/>
          <a:ext cx="4103241" cy="158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ΠΑΡΑΓΩΓΗ</a:t>
                      </a:r>
                      <a:r>
                        <a:rPr lang="el-GR" sz="2000" baseline="0" dirty="0"/>
                        <a:t> ΧΥΤΟΣΙΔΗΡΟΥ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30.000 τόνοι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53.000 τόνοι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177.000 τόνοι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18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88024" y="2065673"/>
          <a:ext cx="4176464" cy="12193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2000" kern="1200" dirty="0"/>
                        <a:t>ΠΑΡΑΓΩΓΗ ΑΝΘΡΑΚΑ</a:t>
                      </a:r>
                      <a:endParaRPr kumimoji="0" lang="el-GR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3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1700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3 εκατ. τόνοι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1800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15 εκατ. τόνοι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06987"/>
              </p:ext>
            </p:extLst>
          </p:nvPr>
        </p:nvGraphicFramePr>
        <p:xfrm>
          <a:off x="2051720" y="4105488"/>
          <a:ext cx="4968552" cy="24918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51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2000" kern="1200" dirty="0"/>
                        <a:t>ΕΠΕΞΕΡΓΑΣΙΑ ΒΑΜΒΑΚΙΟΥ</a:t>
                      </a:r>
                      <a:endParaRPr kumimoji="0" lang="el-GR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5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1698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   1 εκατ. λιβρών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1780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 15 εκατ.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1800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 30 εκατ.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1810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 60 εκατ.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1820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l-GR" sz="2000" kern="1200" dirty="0"/>
                        <a:t>100 εκατ.</a:t>
                      </a:r>
                      <a:endParaRPr kumimoji="0"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98171"/>
            <a:ext cx="2971546" cy="4516360"/>
          </a:xfrm>
        </p:spPr>
        <p:txBody>
          <a:bodyPr anchor="t">
            <a:normAutofit/>
          </a:bodyPr>
          <a:lstStyle/>
          <a:p>
            <a:r>
              <a:rPr lang="el-GR" sz="3100"/>
              <a:t>Υφαντουργία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2515" y="1698170"/>
            <a:ext cx="4858884" cy="4516361"/>
          </a:xfrm>
        </p:spPr>
        <p:txBody>
          <a:bodyPr>
            <a:normAutofit/>
          </a:bodyPr>
          <a:lstStyle/>
          <a:p>
            <a:r>
              <a:rPr lang="el-GR" sz="1700"/>
              <a:t>1733, </a:t>
            </a:r>
            <a:r>
              <a:rPr lang="en-US" sz="1700"/>
              <a:t>John Kay</a:t>
            </a:r>
            <a:r>
              <a:rPr lang="el-GR" sz="1700"/>
              <a:t>: ιπτάμενη σαΐτα</a:t>
            </a:r>
          </a:p>
          <a:p>
            <a:r>
              <a:rPr lang="el-GR" sz="1700"/>
              <a:t>1760-70, </a:t>
            </a:r>
            <a:r>
              <a:rPr lang="en-US" sz="1700"/>
              <a:t>Richard Arkwright: </a:t>
            </a:r>
            <a:r>
              <a:rPr lang="el-GR" sz="1700"/>
              <a:t>μηχανικό κλωστήριο</a:t>
            </a:r>
          </a:p>
          <a:p>
            <a:r>
              <a:rPr lang="el-GR" sz="1700"/>
              <a:t>1779, </a:t>
            </a:r>
            <a:r>
              <a:rPr lang="en-US" sz="1700"/>
              <a:t>Samuel Crompton</a:t>
            </a:r>
            <a:r>
              <a:rPr lang="el-GR" sz="1700"/>
              <a:t>: </a:t>
            </a:r>
            <a:r>
              <a:rPr lang="en-US" sz="1700"/>
              <a:t>mule</a:t>
            </a:r>
            <a:r>
              <a:rPr lang="el-GR" sz="1700"/>
              <a:t>-</a:t>
            </a:r>
            <a:r>
              <a:rPr lang="en-US" sz="1700"/>
              <a:t>jenny</a:t>
            </a:r>
            <a:r>
              <a:rPr lang="el-GR" sz="1700"/>
              <a:t> (λεπτά και ανθεκτικά νήματα)</a:t>
            </a:r>
          </a:p>
          <a:p>
            <a:r>
              <a:rPr lang="el-GR" sz="1700"/>
              <a:t>1785, </a:t>
            </a:r>
            <a:r>
              <a:rPr lang="en-US" sz="1700"/>
              <a:t>Edmund Cartwright</a:t>
            </a:r>
            <a:r>
              <a:rPr lang="el-GR" sz="1700"/>
              <a:t>: ατμοκίνητος αργαλειός, πενταπλασιασμός παραγωγικότητας</a:t>
            </a:r>
            <a:endParaRPr lang="en-US" sz="1700"/>
          </a:p>
          <a:p>
            <a:r>
              <a:rPr lang="el-GR" sz="1700"/>
              <a:t>Μικρά αρχικά κεφάλαια, επανεπένδυση κερδών</a:t>
            </a:r>
          </a:p>
          <a:p>
            <a:r>
              <a:rPr lang="el-GR" sz="1700"/>
              <a:t>Αύξηση πληθυσμού </a:t>
            </a:r>
            <a:r>
              <a:rPr lang="el-GR" sz="1700">
                <a:sym typeface="Wingdings"/>
              </a:rPr>
              <a:t> αύξηση ζήτησης</a:t>
            </a:r>
          </a:p>
          <a:p>
            <a:r>
              <a:rPr lang="el-GR" sz="1700">
                <a:sym typeface="Wingdings"/>
              </a:rPr>
              <a:t>Νέα προϊόντα: εμπριμέ υφάσματα, ελαφρά βαμβακερά</a:t>
            </a:r>
          </a:p>
          <a:p>
            <a:r>
              <a:rPr lang="el-GR" sz="1700">
                <a:sym typeface="Wingdings"/>
              </a:rPr>
              <a:t>Μόδα: μεγάλη ζήτηση για κορδέλες, δαντέλες, μεταξωτά εσώρουχα, βαμβακερά Ινδίας</a:t>
            </a:r>
            <a:endParaRPr lang="el-GR" sz="1700"/>
          </a:p>
          <a:p>
            <a:endParaRPr lang="el-GR" sz="1700"/>
          </a:p>
          <a:p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19</a:t>
            </a:fld>
            <a:endParaRPr lang="el-G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7000" b="1">
                <a:solidFill>
                  <a:schemeClr val="bg1"/>
                </a:solidFill>
              </a:rPr>
              <a:t>18</a:t>
            </a:r>
            <a:r>
              <a:rPr lang="el-GR" sz="7000" b="1" baseline="30000">
                <a:solidFill>
                  <a:schemeClr val="bg1"/>
                </a:solidFill>
              </a:rPr>
              <a:t>ος</a:t>
            </a:r>
            <a:r>
              <a:rPr lang="el-GR" sz="7000" b="1">
                <a:solidFill>
                  <a:schemeClr val="bg1"/>
                </a:solidFill>
              </a:rPr>
              <a:t> αιώνας</a:t>
            </a:r>
          </a:p>
        </p:txBody>
      </p: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Πολιτικά συστήματα:</a:t>
            </a:r>
          </a:p>
          <a:p>
            <a:pPr lvl="1"/>
            <a:r>
              <a:rPr lang="el-GR" sz="1700">
                <a:solidFill>
                  <a:schemeClr val="bg1"/>
                </a:solidFill>
              </a:rPr>
              <a:t>Βασιλική απολυταρχία (Γαλλία)</a:t>
            </a:r>
          </a:p>
          <a:p>
            <a:pPr lvl="1"/>
            <a:r>
              <a:rPr lang="el-GR" sz="1700">
                <a:solidFill>
                  <a:schemeClr val="bg1"/>
                </a:solidFill>
              </a:rPr>
              <a:t>Κοινοβουλευτικό πρότυπο (Μεγάλη Βρετανία) </a:t>
            </a:r>
          </a:p>
          <a:p>
            <a:pPr lvl="1"/>
            <a:r>
              <a:rPr lang="el-GR" sz="1700">
                <a:solidFill>
                  <a:schemeClr val="bg1"/>
                </a:solidFill>
              </a:rPr>
              <a:t>Πεφωτισμένη δεσποτεία (Κεντρική και Ανατολική Ευρώπη)</a:t>
            </a:r>
          </a:p>
          <a:p>
            <a:r>
              <a:rPr lang="el-GR" sz="1700">
                <a:solidFill>
                  <a:schemeClr val="bg1"/>
                </a:solidFill>
              </a:rPr>
              <a:t>Οικονομική ανάπτυξη, Βιομηχανική Επανάσταση</a:t>
            </a:r>
          </a:p>
          <a:p>
            <a:r>
              <a:rPr lang="el-GR" sz="1700">
                <a:solidFill>
                  <a:schemeClr val="bg1"/>
                </a:solidFill>
              </a:rPr>
              <a:t>Κοινωνικοί μετασχηματισμοί. Εμφάνιση αστικής και εργατικής τάξης</a:t>
            </a:r>
          </a:p>
          <a:p>
            <a:r>
              <a:rPr lang="el-GR" sz="1700">
                <a:solidFill>
                  <a:schemeClr val="bg1"/>
                </a:solidFill>
              </a:rPr>
              <a:t>Διαφωτισμός</a:t>
            </a:r>
          </a:p>
          <a:p>
            <a:r>
              <a:rPr lang="el-GR" sz="1700">
                <a:solidFill>
                  <a:schemeClr val="bg1"/>
                </a:solidFill>
              </a:rPr>
              <a:t>Αμερικανική και Γαλλική Επανάσταση</a:t>
            </a:r>
          </a:p>
          <a:p>
            <a:pPr>
              <a:buNone/>
            </a:pPr>
            <a:endParaRPr lang="el-GR" sz="17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2050" name="Picture 2" descr="http://upload.wikimedia.org/wikipedia/commons/thumb/a/a0/Arkwright-water-frame.jpg/300px-Arkwright-water-fra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11560" y="160541"/>
            <a:ext cx="4042744" cy="65088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6237312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Μηχανικό κλωστήριο </a:t>
            </a:r>
            <a:r>
              <a:rPr lang="en-US" sz="2000" dirty="0"/>
              <a:t>Arkwright (1775)</a:t>
            </a:r>
            <a:endParaRPr lang="el-GR" sz="2000" dirty="0"/>
          </a:p>
        </p:txBody>
      </p:sp>
      <p:pic>
        <p:nvPicPr>
          <p:cNvPr id="2052" name="Picture 4" descr="File:Arkwright Richard 179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5148064" y="116632"/>
            <a:ext cx="3384376" cy="50816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522920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Richard Arkwright</a:t>
            </a:r>
          </a:p>
          <a:p>
            <a:pPr algn="ctr"/>
            <a:r>
              <a:rPr lang="en-US" sz="2000" dirty="0"/>
              <a:t>1732-1792</a:t>
            </a:r>
            <a:endParaRPr lang="el-GR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52226" name="Picture 2" descr="http://www.cottontimes.co.uk/cottonpix/cartwright%20loom%2001.gif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6958" r="8149"/>
          <a:stretch>
            <a:fillRect/>
          </a:stretch>
        </p:blipFill>
        <p:spPr bwMode="auto">
          <a:xfrm>
            <a:off x="35496" y="692696"/>
            <a:ext cx="4392488" cy="4775052"/>
          </a:xfrm>
          <a:prstGeom prst="rect">
            <a:avLst/>
          </a:prstGeom>
          <a:noFill/>
        </p:spPr>
      </p:pic>
      <p:pic>
        <p:nvPicPr>
          <p:cNvPr id="4" name="Picture 4" descr="http://www.let.leidenuniv.nl/history/ivh/m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200" y="44624"/>
            <a:ext cx="4517834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485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Mule-jenny (1779)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Ατμοκίνητος αργαλειός (1785)</a:t>
            </a:r>
          </a:p>
        </p:txBody>
      </p:sp>
      <p:pic>
        <p:nvPicPr>
          <p:cNvPr id="52228" name="Picture 4" descr="http://upload.wikimedia.org/wikipedia/commons/thumb/c/c2/Edmund_Cartwright_2.jpg/383px-Edmund_Cartwright_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868144" y="3293821"/>
            <a:ext cx="2808312" cy="351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47864" y="602128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Edmund Cartwright</a:t>
            </a:r>
          </a:p>
          <a:p>
            <a:pPr algn="r"/>
            <a:r>
              <a:rPr lang="en-US" sz="2000" dirty="0"/>
              <a:t>1743-1823</a:t>
            </a:r>
            <a:endParaRPr lang="el-GR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54274" name="Picture 2" descr="http://2.bp.blogspot.com/_Ch1uPZMSfbc/TBsxmoQu8BI/AAAAAAAAB40/Y19y76xa07g/s1600/428px-Marie_Antoinette_Adult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260648"/>
            <a:ext cx="4076700" cy="5705475"/>
          </a:xfrm>
          <a:prstGeom prst="rect">
            <a:avLst/>
          </a:prstGeom>
          <a:noFill/>
        </p:spPr>
      </p:pic>
      <p:pic>
        <p:nvPicPr>
          <p:cNvPr id="54276" name="Picture 4" descr="http://2.bp.blogspot.com/_Ch1uPZMSfbc/TBsv7Ew8vPI/AAAAAAAAB4s/pEzdl8w2NxU/s1600/438px-Sackbackgown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260648"/>
            <a:ext cx="4171950" cy="5715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61653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Γαλλία, 1775-1780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56322" name="Picture 2" descr="File:Stays and hoop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7504" y="332656"/>
            <a:ext cx="4419600" cy="5705476"/>
          </a:xfrm>
          <a:prstGeom prst="rect">
            <a:avLst/>
          </a:prstGeom>
          <a:noFill/>
        </p:spPr>
      </p:pic>
      <p:pic>
        <p:nvPicPr>
          <p:cNvPr id="56324" name="Picture 4" descr="File:MA17878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32656"/>
            <a:ext cx="4495800" cy="5705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60212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Marie-Antoinette </a:t>
            </a:r>
            <a:r>
              <a:rPr lang="el-GR" sz="2000" dirty="0"/>
              <a:t>(</a:t>
            </a:r>
            <a:r>
              <a:rPr lang="en-US" sz="2000" dirty="0"/>
              <a:t>1787-88</a:t>
            </a:r>
            <a:r>
              <a:rPr lang="el-GR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0212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Κορσές, Αγγλία, </a:t>
            </a:r>
            <a:r>
              <a:rPr lang="el-GR" sz="2000" dirty="0" err="1"/>
              <a:t>περ</a:t>
            </a:r>
            <a:r>
              <a:rPr lang="el-GR" sz="2000" dirty="0"/>
              <a:t>. 1780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0418" name="Picture 2" descr="File:John Hancock paint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4581525" cy="5705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61653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1765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61653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1795</a:t>
            </a:r>
          </a:p>
        </p:txBody>
      </p:sp>
      <p:pic>
        <p:nvPicPr>
          <p:cNvPr id="8" name="Picture 4" descr="File:José Álvarez de Toledo, Duque de Alb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26712"/>
            <a:ext cx="3528392" cy="603859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58370" name="Picture 2" descr="File:Rose adelaide ducreux col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r="2031"/>
          <a:stretch>
            <a:fillRect/>
          </a:stretch>
        </p:blipFill>
        <p:spPr bwMode="auto">
          <a:xfrm>
            <a:off x="539552" y="188640"/>
            <a:ext cx="3960440" cy="6048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623731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err="1"/>
              <a:t>περ</a:t>
            </a:r>
            <a:r>
              <a:rPr lang="el-GR" sz="2000" dirty="0"/>
              <a:t>. 1791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62373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Δεκαετία 1790</a:t>
            </a:r>
          </a:p>
        </p:txBody>
      </p:sp>
      <p:pic>
        <p:nvPicPr>
          <p:cNvPr id="7" name="Picture 2" descr="File:1790s men's suits Berlin History Muse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805603" y="188640"/>
            <a:ext cx="4032448" cy="604867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2600" y="1698171"/>
            <a:ext cx="2971546" cy="4516360"/>
          </a:xfrm>
        </p:spPr>
        <p:txBody>
          <a:bodyPr anchor="t">
            <a:normAutofit/>
          </a:bodyPr>
          <a:lstStyle/>
          <a:p>
            <a:r>
              <a:rPr lang="el-GR" sz="3100"/>
              <a:t>Μεταλλουργία, 1740-1780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2515" y="1698170"/>
            <a:ext cx="4858884" cy="45163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1700"/>
              <a:t>Σταδιακή υποκατάσταση ξυλάνθρακα από γαιάνθρακα</a:t>
            </a:r>
          </a:p>
          <a:p>
            <a:pPr lvl="1"/>
            <a:r>
              <a:rPr lang="el-GR" sz="1700"/>
              <a:t>Μείωση δασών από υπερεκμετάλλευση</a:t>
            </a:r>
          </a:p>
          <a:p>
            <a:pPr lvl="1"/>
            <a:r>
              <a:rPr lang="el-GR" sz="1700"/>
              <a:t>1705-1720, αδελφοί </a:t>
            </a:r>
            <a:r>
              <a:rPr lang="en-US" sz="1700"/>
              <a:t>Darby </a:t>
            </a:r>
            <a:r>
              <a:rPr lang="el-GR" sz="1700"/>
              <a:t>αντικαθιστούν ξυλοκάρβουνο με γαιάνθρακα σε σιδηρουργία</a:t>
            </a:r>
          </a:p>
          <a:p>
            <a:pPr lvl="2"/>
            <a:r>
              <a:rPr lang="el-GR" sz="1700"/>
              <a:t>Χρήση υψικαμίνων, πιο άφθονο και καλύτερης ποιότητας ατσάλι</a:t>
            </a:r>
          </a:p>
          <a:p>
            <a:pPr>
              <a:spcBef>
                <a:spcPts val="0"/>
              </a:spcBef>
            </a:pPr>
            <a:r>
              <a:rPr lang="el-GR" sz="1700"/>
              <a:t>Εφεύρεση ατμομηχανής, αρχικά σε ανθρακωρυχεία</a:t>
            </a:r>
          </a:p>
          <a:p>
            <a:pPr>
              <a:spcBef>
                <a:spcPts val="0"/>
              </a:spcBef>
            </a:pPr>
            <a:r>
              <a:rPr lang="el-GR" sz="1700"/>
              <a:t>Βελτίωση πιστωτικού συστήματος</a:t>
            </a:r>
          </a:p>
          <a:p>
            <a:pPr lvl="1"/>
            <a:r>
              <a:rPr lang="el-GR" sz="1700"/>
              <a:t>Κινητοποίηση διαθέσιμων κεφαλαίων, δημιουργία δικτύου νέων τραπεζών. Διάδοση χαρτονομισμάτων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26</a:t>
            </a:fld>
            <a:endParaRPr lang="el-GR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573325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Ατμοκίνητη κατασκευή </a:t>
            </a:r>
            <a:r>
              <a:rPr lang="en-US" sz="2000" dirty="0">
                <a:latin typeface="Calibri" panose="020F0502020204030204" pitchFamily="34" charset="0"/>
              </a:rPr>
              <a:t>Thomas </a:t>
            </a:r>
            <a:r>
              <a:rPr lang="en-US" sz="2000" dirty="0" err="1">
                <a:latin typeface="Calibri" panose="020F0502020204030204" pitchFamily="34" charset="0"/>
              </a:rPr>
              <a:t>Newcomen</a:t>
            </a:r>
            <a:r>
              <a:rPr lang="en-US" sz="2000" dirty="0">
                <a:latin typeface="Calibri" panose="020F0502020204030204" pitchFamily="34" charset="0"/>
              </a:rPr>
              <a:t> (1712)</a:t>
            </a: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62468" name="Picture 4" descr="http://upload.wikimedia.org/wikipedia/commons/thumb/3/31/Newcomen6325.png/220px-Newcomen632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109033"/>
            <a:ext cx="3528392" cy="4602950"/>
          </a:xfrm>
          <a:prstGeom prst="rect">
            <a:avLst/>
          </a:prstGeom>
          <a:noFill/>
        </p:spPr>
      </p:pic>
      <p:pic>
        <p:nvPicPr>
          <p:cNvPr id="62470" name="Picture 6" descr="File:SteamEngine Boulton&amp;Watt 178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3973388" y="306288"/>
            <a:ext cx="49911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603348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Ατμομηχανή </a:t>
            </a:r>
            <a:r>
              <a:rPr lang="en-US" sz="2000" dirty="0" err="1">
                <a:latin typeface="Calibri" panose="020F0502020204030204" pitchFamily="34" charset="0"/>
              </a:rPr>
              <a:t>Boulton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και </a:t>
            </a:r>
            <a:r>
              <a:rPr lang="en-US" sz="2000" dirty="0">
                <a:latin typeface="Calibri" panose="020F0502020204030204" pitchFamily="34" charset="0"/>
              </a:rPr>
              <a:t>Watt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r>
              <a:rPr lang="el-GR" sz="2000" dirty="0"/>
              <a:t>(1784)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1792"/>
            <a:ext cx="3742417" cy="5413248"/>
          </a:xfrm>
        </p:spPr>
        <p:txBody>
          <a:bodyPr>
            <a:normAutofit/>
          </a:bodyPr>
          <a:lstStyle/>
          <a:p>
            <a:r>
              <a:rPr lang="el-GR" sz="3100"/>
              <a:t>Διαφοροποίηση Γαλλίας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2038" y="3077763"/>
            <a:ext cx="1345385" cy="501308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43" y="2812571"/>
            <a:ext cx="418137" cy="31360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381627" y="4124955"/>
            <a:ext cx="476502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391" y="4621062"/>
            <a:ext cx="168260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7631757" y="5597890"/>
            <a:ext cx="2237205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179492" y="5385682"/>
            <a:ext cx="841505" cy="63112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643466"/>
            <a:ext cx="4089399" cy="5571065"/>
          </a:xfrm>
          <a:noFill/>
        </p:spPr>
        <p:txBody>
          <a:bodyPr anchor="ctr">
            <a:normAutofit/>
          </a:bodyPr>
          <a:lstStyle/>
          <a:p>
            <a:r>
              <a:rPr lang="el-GR" sz="1700"/>
              <a:t>Παραδοσιακή βιοτεχνία οργανωμένη σε συντεχνίες πόλεων και αγροτική βιοτεχνία</a:t>
            </a:r>
          </a:p>
          <a:p>
            <a:r>
              <a:rPr lang="el-GR" sz="1700"/>
              <a:t>Αφθονία ξυλείας και εργατικών χεριών</a:t>
            </a:r>
          </a:p>
          <a:p>
            <a:r>
              <a:rPr lang="el-GR" sz="1700"/>
              <a:t>Εφικτή εκτατική αντί για εντατική ανάπτυξη</a:t>
            </a:r>
          </a:p>
          <a:p>
            <a:r>
              <a:rPr lang="el-GR" sz="1700"/>
              <a:t>Τοπική παραγωγή αυτόνομη και αυτάρκης</a:t>
            </a:r>
          </a:p>
          <a:p>
            <a:r>
              <a:rPr lang="el-GR" sz="1700"/>
              <a:t>Ισχύς συντεχνιών</a:t>
            </a:r>
          </a:p>
          <a:p>
            <a:r>
              <a:rPr lang="el-GR" sz="1700"/>
              <a:t>Πληθώρα μικροκαλλιεργητών</a:t>
            </a:r>
          </a:p>
          <a:p>
            <a:r>
              <a:rPr lang="el-GR" sz="1700"/>
              <a:t>Εισαγωγή καινοτομιών με καθυστέρηση περίπου δύο δεκαετιών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6323" y="6356350"/>
            <a:ext cx="12250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28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321734"/>
            <a:ext cx="5168390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Ανάπτυξη εμπορίου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600" y="1782981"/>
            <a:ext cx="5168390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Βελτίωση ποτάμιων και χερσαίων επικοινωνιών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1760-1800 </a:t>
            </a:r>
            <a:r>
              <a:rPr lang="en-US" sz="1700">
                <a:sym typeface="Symbol"/>
              </a:rPr>
              <a:t></a:t>
            </a:r>
            <a:r>
              <a:rPr lang="en-US" sz="1700"/>
              <a:t> «Πυρετός των καναλιών», μεγάλα έργα ποτάμιας ναυσιπλοΐας σε Μεγ. Βρετανία που μειώνουν χρόνο και κόστος μεταφορών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Βελτίωση οδικού δικτύου με πολλαπλασιασμό διοδίων (</a:t>
            </a:r>
            <a:r>
              <a:rPr lang="en-US" sz="1700" i="1"/>
              <a:t>turnpike roads</a:t>
            </a:r>
            <a:r>
              <a:rPr lang="en-US" sz="170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317" r="23231"/>
          <a:stretch/>
        </p:blipFill>
        <p:spPr>
          <a:xfrm>
            <a:off x="6097404" y="10"/>
            <a:ext cx="3046596" cy="6857990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9646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l-GR" sz="3300">
                <a:solidFill>
                  <a:schemeClr val="bg1"/>
                </a:solidFill>
              </a:rPr>
              <a:t>Οικονομική ανάπτυξη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3326" y="1909192"/>
            <a:ext cx="3439885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>
                <a:solidFill>
                  <a:schemeClr val="bg1"/>
                </a:solidFill>
              </a:rPr>
              <a:t>Αρχές 18</a:t>
            </a:r>
            <a:r>
              <a:rPr lang="el-GR" sz="1700" baseline="30000">
                <a:solidFill>
                  <a:schemeClr val="bg1"/>
                </a:solidFill>
              </a:rPr>
              <a:t>ου</a:t>
            </a:r>
            <a:r>
              <a:rPr lang="el-GR" sz="1700">
                <a:solidFill>
                  <a:schemeClr val="bg1"/>
                </a:solidFill>
              </a:rPr>
              <a:t> αιώνα</a:t>
            </a:r>
          </a:p>
          <a:p>
            <a:pPr marL="285750" lvl="1"/>
            <a:r>
              <a:rPr lang="el-GR" sz="1700">
                <a:solidFill>
                  <a:schemeClr val="bg1"/>
                </a:solidFill>
              </a:rPr>
              <a:t>Επιστροφή ευνοϊκής συγκυρίας</a:t>
            </a:r>
          </a:p>
          <a:p>
            <a:pPr marL="285750" lvl="1"/>
            <a:r>
              <a:rPr lang="el-GR" sz="1700">
                <a:solidFill>
                  <a:schemeClr val="bg1"/>
                </a:solidFill>
              </a:rPr>
              <a:t>Θεαματική δημογραφική άνοδος</a:t>
            </a:r>
          </a:p>
          <a:p>
            <a:pPr marL="285750" lvl="1"/>
            <a:r>
              <a:rPr lang="el-GR" sz="1700">
                <a:solidFill>
                  <a:schemeClr val="bg1"/>
                </a:solidFill>
              </a:rPr>
              <a:t>Καινοτομίες σε παραγωγή</a:t>
            </a:r>
          </a:p>
          <a:p>
            <a:pPr marL="285750" lvl="1"/>
            <a:r>
              <a:rPr lang="el-GR" sz="1700">
                <a:solidFill>
                  <a:schemeClr val="bg1"/>
                </a:solidFill>
              </a:rPr>
              <a:t>Αυξανόμενη ζήτηση για καταναλωτικά αγαθά</a:t>
            </a:r>
          </a:p>
          <a:p>
            <a:pPr marL="0" indent="0">
              <a:buNone/>
            </a:pPr>
            <a:r>
              <a:rPr lang="el-GR" sz="1700">
                <a:solidFill>
                  <a:schemeClr val="bg1"/>
                </a:solidFill>
              </a:rPr>
              <a:t>Πληθυσμιακή αύξηση για πρώτη φορά γενική και παρατεταμένη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85126"/>
              </p:ext>
            </p:extLst>
          </p:nvPr>
        </p:nvGraphicFramePr>
        <p:xfrm>
          <a:off x="5322125" y="2498598"/>
          <a:ext cx="3393839" cy="18608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942">
                <a:tc>
                  <a:txBody>
                    <a:bodyPr/>
                    <a:lstStyle/>
                    <a:p>
                      <a:pPr algn="ctr"/>
                      <a:r>
                        <a:rPr lang="el-GR" sz="3300" b="0" dirty="0"/>
                        <a:t>1700</a:t>
                      </a:r>
                      <a:endParaRPr lang="el-GR" sz="3300" b="0" dirty="0">
                        <a:solidFill>
                          <a:schemeClr val="bg1"/>
                        </a:solidFill>
                      </a:endParaRPr>
                    </a:p>
                  </a:txBody>
                  <a:tcPr marL="125730" marR="125730" marT="62865" marB="62865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3300" b="0" dirty="0"/>
                        <a:t>92 εκατ.</a:t>
                      </a:r>
                      <a:endParaRPr lang="el-GR" sz="3300" b="0" dirty="0">
                        <a:solidFill>
                          <a:schemeClr val="bg1"/>
                        </a:solidFill>
                      </a:endParaRPr>
                    </a:p>
                  </a:txBody>
                  <a:tcPr marL="125730" marR="125730" marT="62865" marB="62865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862">
                <a:tc>
                  <a:txBody>
                    <a:bodyPr/>
                    <a:lstStyle/>
                    <a:p>
                      <a:pPr algn="ctr"/>
                      <a:r>
                        <a:rPr lang="el-GR" sz="3300" dirty="0">
                          <a:solidFill>
                            <a:schemeClr val="bg2"/>
                          </a:solidFill>
                        </a:rPr>
                        <a:t>1800</a:t>
                      </a:r>
                      <a:endParaRPr lang="el-GR" sz="3300" b="1" dirty="0">
                        <a:solidFill>
                          <a:schemeClr val="bg2"/>
                        </a:solidFill>
                      </a:endParaRPr>
                    </a:p>
                  </a:txBody>
                  <a:tcPr marL="125730" marR="125730" marT="62865" marB="62865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3300" dirty="0">
                          <a:solidFill>
                            <a:schemeClr val="bg2"/>
                          </a:solidFill>
                        </a:rPr>
                        <a:t>145 εκατ.  (+ 58%)</a:t>
                      </a:r>
                      <a:endParaRPr lang="el-GR" sz="3300" b="1" dirty="0">
                        <a:solidFill>
                          <a:schemeClr val="bg2"/>
                        </a:solidFill>
                      </a:endParaRPr>
                    </a:p>
                  </a:txBody>
                  <a:tcPr marL="125730" marR="125730" marT="62865" marB="62865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853" y="1698171"/>
            <a:ext cx="2971546" cy="4516360"/>
          </a:xfrm>
        </p:spPr>
        <p:txBody>
          <a:bodyPr anchor="t">
            <a:normAutofit/>
          </a:bodyPr>
          <a:lstStyle/>
          <a:p>
            <a:r>
              <a:rPr lang="el-GR" sz="3100"/>
              <a:t>Διηπειρωτικό εμπόριο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1698170"/>
            <a:ext cx="4858885" cy="4516361"/>
          </a:xfrm>
        </p:spPr>
        <p:txBody>
          <a:bodyPr>
            <a:normAutofit/>
          </a:bodyPr>
          <a:lstStyle/>
          <a:p>
            <a:r>
              <a:rPr lang="el-GR" sz="1700"/>
              <a:t>1736, το πρώτο χρονόμετρο ακριβείας σε Μεγ. Βρετανία (</a:t>
            </a:r>
            <a:r>
              <a:rPr lang="en-US" sz="1700"/>
              <a:t>John Harrison</a:t>
            </a:r>
            <a:r>
              <a:rPr lang="el-GR" sz="1700"/>
              <a:t>)</a:t>
            </a:r>
          </a:p>
          <a:p>
            <a:r>
              <a:rPr lang="el-GR" sz="1700"/>
              <a:t>1750, τελειοποίηση εξάντα</a:t>
            </a:r>
          </a:p>
          <a:p>
            <a:r>
              <a:rPr lang="el-GR" sz="1700"/>
              <a:t>Ναυπήγηση μεγαλύτερων πλοίων</a:t>
            </a:r>
          </a:p>
          <a:p>
            <a:pPr lvl="1"/>
            <a:r>
              <a:rPr lang="el-GR" sz="1700"/>
              <a:t>Πιο εκτεταμένο και περίπλοκο σύστημα ιστών, θωράκιση με φύλλα χαλκού</a:t>
            </a:r>
          </a:p>
          <a:p>
            <a:r>
              <a:rPr lang="el-GR" sz="1700"/>
              <a:t>Διπλασιασμός αξίας χονδρεμπορίου μεταξύ 1720 και 1780</a:t>
            </a:r>
          </a:p>
          <a:p>
            <a:r>
              <a:rPr lang="el-GR" sz="1700"/>
              <a:t>Τριγωνικό εμπόριο με αποικίες: Αγγλία – Αφρική – Αμερική</a:t>
            </a:r>
          </a:p>
          <a:p>
            <a:r>
              <a:rPr lang="el-GR" sz="1700"/>
              <a:t>Εμφανής υπεροχή βρετανικού στόλου, τετραπλασιάζεται κατά τη διάρκεια του 18ου αι.</a:t>
            </a:r>
          </a:p>
          <a:p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2034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30</a:t>
            </a:fld>
            <a:endParaRPr lang="el-G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81" y="643467"/>
            <a:ext cx="6779436" cy="557106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02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04" y="643467"/>
            <a:ext cx="7987190" cy="557106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69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2484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Longitude Prize, 1765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0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3830" cy="1325563"/>
          </a:xfrm>
        </p:spPr>
        <p:txBody>
          <a:bodyPr/>
          <a:lstStyle/>
          <a:p>
            <a:r>
              <a:rPr lang="el-GR" b="1" dirty="0"/>
              <a:t>Μετατόπιση παγκόσμιου οικονομικού κέντρου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747975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34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10961"/>
              </p:ext>
            </p:extLst>
          </p:nvPr>
        </p:nvGraphicFramePr>
        <p:xfrm>
          <a:off x="1907704" y="1988840"/>
          <a:ext cx="5328592" cy="31683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3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1500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600" b="1" dirty="0"/>
                        <a:t>Γένοβα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1600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600" b="1" dirty="0"/>
                        <a:t>Αμβέρσα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1700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600" b="1" dirty="0"/>
                        <a:t>Άμστερνταμ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1800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600" b="1" dirty="0"/>
                        <a:t>Λονδίνο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0" y="448721"/>
            <a:ext cx="3535497" cy="1225650"/>
          </a:xfrm>
        </p:spPr>
        <p:txBody>
          <a:bodyPr anchor="b">
            <a:normAutofit/>
          </a:bodyPr>
          <a:lstStyle/>
          <a:p>
            <a:r>
              <a:rPr lang="el-GR" sz="3300">
                <a:solidFill>
                  <a:schemeClr val="bg1"/>
                </a:solidFill>
              </a:rPr>
              <a:t>Δημογραφική άνοδος</a:t>
            </a:r>
          </a:p>
        </p:txBody>
      </p:sp>
      <p:cxnSp>
        <p:nvCxnSpPr>
          <p:cNvPr id="46" name="Straight Connector 4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5850" y="1909192"/>
            <a:ext cx="3535497" cy="3647710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Μεγάλη διαφοροποίηση ανά χώρες </a:t>
            </a:r>
          </a:p>
          <a:p>
            <a:r>
              <a:rPr lang="el-GR" sz="1700">
                <a:solidFill>
                  <a:schemeClr val="bg1"/>
                </a:solidFill>
              </a:rPr>
              <a:t>Σταδιακή μείωση θνησιμότητας, αύξηση προσδόκιμου ζωής</a:t>
            </a:r>
          </a:p>
          <a:p>
            <a:pPr lvl="1"/>
            <a:r>
              <a:rPr lang="el-GR" sz="1700">
                <a:solidFill>
                  <a:schemeClr val="bg1"/>
                </a:solidFill>
              </a:rPr>
              <a:t>Ύφεση μεγάλων κρίσεων, λιγότερο οξείες σιτοδείες, περιορισμός πολέμων, ανάπτυξη συγκοινωνιών </a:t>
            </a:r>
            <a:r>
              <a:rPr lang="el-GR" sz="1700">
                <a:solidFill>
                  <a:schemeClr val="bg1"/>
                </a:solidFill>
                <a:sym typeface="Symbol"/>
              </a:rPr>
              <a:t></a:t>
            </a:r>
            <a:r>
              <a:rPr lang="el-GR" sz="1700">
                <a:solidFill>
                  <a:schemeClr val="bg1"/>
                </a:solidFill>
              </a:rPr>
              <a:t> καλύτερη κυκλοφορία αγαθών</a:t>
            </a:r>
          </a:p>
          <a:p>
            <a:r>
              <a:rPr lang="el-GR" sz="1700">
                <a:solidFill>
                  <a:schemeClr val="bg1"/>
                </a:solidFill>
              </a:rPr>
              <a:t>Βελτίωση δημόσιας υγιεινής και φροντίδας νεογνών</a:t>
            </a:r>
          </a:p>
          <a:p>
            <a:r>
              <a:rPr lang="el-GR" sz="1700">
                <a:solidFill>
                  <a:schemeClr val="bg1"/>
                </a:solidFill>
              </a:rPr>
              <a:t>Πρόοδος ιατρικών πρακτικών</a:t>
            </a:r>
          </a:p>
          <a:p>
            <a:endParaRPr lang="el-GR" sz="1700">
              <a:solidFill>
                <a:schemeClr val="bg1"/>
              </a:solidFill>
            </a:endParaRPr>
          </a:p>
          <a:p>
            <a:pPr lvl="1"/>
            <a:endParaRPr lang="el-GR" sz="1700">
              <a:solidFill>
                <a:schemeClr val="bg1"/>
              </a:solidFill>
            </a:endParaRPr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5707672"/>
            <a:ext cx="35354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15380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9D9BFEA-A0A6-470B-9C1A-C222B6B00C5D}" type="slidenum">
              <a:rPr lang="el-GR" smtClean="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23034"/>
              </p:ext>
            </p:extLst>
          </p:nvPr>
        </p:nvGraphicFramePr>
        <p:xfrm>
          <a:off x="277534" y="1159551"/>
          <a:ext cx="3691323" cy="453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606">
                <a:tc>
                  <a:txBody>
                    <a:bodyPr/>
                    <a:lstStyle/>
                    <a:p>
                      <a:r>
                        <a:rPr lang="el-GR" sz="3300" b="0"/>
                        <a:t>Σουηδία, Αγγλία, Ρωσία</a:t>
                      </a:r>
                      <a:endParaRPr lang="el-GR" sz="3300" b="0">
                        <a:solidFill>
                          <a:schemeClr val="bg1"/>
                        </a:solidFill>
                      </a:endParaRPr>
                    </a:p>
                  </a:txBody>
                  <a:tcPr marL="135272" marR="135272" marT="67635" marB="67635"/>
                </a:tc>
                <a:tc>
                  <a:txBody>
                    <a:bodyPr/>
                    <a:lstStyle/>
                    <a:p>
                      <a:r>
                        <a:rPr lang="el-GR" sz="3300" b="0"/>
                        <a:t>+ 65%</a:t>
                      </a:r>
                      <a:endParaRPr lang="el-GR" sz="3300" b="0">
                        <a:solidFill>
                          <a:schemeClr val="bg1"/>
                        </a:solidFill>
                      </a:endParaRPr>
                    </a:p>
                  </a:txBody>
                  <a:tcPr marL="135272" marR="135272" marT="67635" marB="676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606">
                <a:tc>
                  <a:txBody>
                    <a:bodyPr/>
                    <a:lstStyle/>
                    <a:p>
                      <a:r>
                        <a:rPr lang="el-GR" sz="3300"/>
                        <a:t>Ιταλικά και γερμανικά κράτη</a:t>
                      </a:r>
                      <a:endParaRPr lang="el-GR" sz="3300" b="1"/>
                    </a:p>
                  </a:txBody>
                  <a:tcPr marL="135272" marR="135272" marT="67635" marB="67635"/>
                </a:tc>
                <a:tc>
                  <a:txBody>
                    <a:bodyPr/>
                    <a:lstStyle/>
                    <a:p>
                      <a:r>
                        <a:rPr lang="el-GR" sz="3300"/>
                        <a:t>+ 50%</a:t>
                      </a:r>
                      <a:endParaRPr lang="el-GR" sz="3300" b="1"/>
                    </a:p>
                  </a:txBody>
                  <a:tcPr marL="135272" marR="135272" marT="67635" marB="676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686">
                <a:tc>
                  <a:txBody>
                    <a:bodyPr/>
                    <a:lstStyle/>
                    <a:p>
                      <a:r>
                        <a:rPr lang="el-GR" sz="3300"/>
                        <a:t>Γαλλία</a:t>
                      </a:r>
                      <a:endParaRPr lang="el-GR" sz="3300" b="1"/>
                    </a:p>
                  </a:txBody>
                  <a:tcPr marL="135272" marR="135272" marT="67635" marB="67635"/>
                </a:tc>
                <a:tc>
                  <a:txBody>
                    <a:bodyPr/>
                    <a:lstStyle/>
                    <a:p>
                      <a:r>
                        <a:rPr lang="el-GR" sz="3300" dirty="0"/>
                        <a:t>+ 32%</a:t>
                      </a:r>
                      <a:endParaRPr lang="el-GR" sz="3300" b="1" dirty="0"/>
                    </a:p>
                  </a:txBody>
                  <a:tcPr marL="135272" marR="135272" marT="67635" marB="676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3900">
                <a:solidFill>
                  <a:schemeClr val="bg1"/>
                </a:solidFill>
              </a:rPr>
              <a:t>Δημογραφική άνοδος (2)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Νέες διατροφικές συνήθειες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Αύξηση πρωτεϊνών (κρέας, ψάρια Ατλαντικού)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Βελτίωση κλιματολογικών συνθηκών, αύξηση παραγωγής σιτηρών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Κατανάλωση νέων λαχανικών (καλαμπόκι, ντομάτα, πατάτα: </a:t>
            </a:r>
            <a:r>
              <a:rPr lang="en-US" sz="1600">
                <a:solidFill>
                  <a:schemeClr val="bg1"/>
                </a:solidFill>
              </a:rPr>
              <a:t>      </a:t>
            </a:r>
            <a:r>
              <a:rPr lang="el-GR" sz="1600">
                <a:solidFill>
                  <a:schemeClr val="bg1"/>
                </a:solidFill>
              </a:rPr>
              <a:t>φυτά εκτός Βίβλου!)</a:t>
            </a:r>
          </a:p>
          <a:p>
            <a:r>
              <a:rPr lang="el-GR" sz="1600">
                <a:solidFill>
                  <a:schemeClr val="bg1"/>
                </a:solidFill>
              </a:rPr>
              <a:t>Εξυγίανση πόλεων, αποξήρανση βάλτων</a:t>
            </a:r>
          </a:p>
          <a:p>
            <a:r>
              <a:rPr lang="el-GR" sz="1600">
                <a:solidFill>
                  <a:schemeClr val="bg1"/>
                </a:solidFill>
              </a:rPr>
              <a:t>Εξάλειψη πανώλης (εφαρμογή καραντίνας)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Τελευταία επιδημία: Μασσαλία, 1720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Σπανιότερος ο συνδυασμός λιμού και λοιμού (τελευταία τέτοια κρίση, 1740-1742)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Thomas Robert Malthus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1766-1834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30" y="675308"/>
            <a:ext cx="2569206" cy="326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9296" y="1395176"/>
            <a:ext cx="2574993" cy="18227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68" t="7560" r="1790" b="8021"/>
          <a:stretch/>
        </p:blipFill>
        <p:spPr>
          <a:xfrm>
            <a:off x="6396261" y="330045"/>
            <a:ext cx="2450000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2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5400">
                <a:solidFill>
                  <a:schemeClr val="bg1"/>
                </a:solidFill>
              </a:rPr>
              <a:t>Αγροτική ανάπτυξη σε Αγγλία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Πάνω από το 80% του πληθυσμού παραμένει αγροτικός</a:t>
            </a:r>
          </a:p>
          <a:p>
            <a:r>
              <a:rPr lang="el-GR" sz="1600">
                <a:solidFill>
                  <a:schemeClr val="bg1"/>
                </a:solidFill>
              </a:rPr>
              <a:t>Διάδοση νέων καλλιεργειών: παντζάρια για ζωοτροφές, πατάτα</a:t>
            </a:r>
          </a:p>
          <a:p>
            <a:r>
              <a:rPr lang="el-GR" sz="1600">
                <a:solidFill>
                  <a:schemeClr val="bg1"/>
                </a:solidFill>
              </a:rPr>
              <a:t>Εγκατάλειψη αγρανάπαυσης, κυκλική εναλλαγή καλλιεργειών, επιλεκτική αναπαραγωγή φυτών</a:t>
            </a:r>
          </a:p>
          <a:p>
            <a:r>
              <a:rPr lang="el-GR" sz="1600">
                <a:solidFill>
                  <a:schemeClr val="bg1"/>
                </a:solidFill>
              </a:rPr>
              <a:t>Βελτίωση κτηνοτροφίας σε ποιότητα και ποσότητα 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Αύξηση φυσικών λιπασμάτων, βελτίωση απόδοσης γης</a:t>
            </a:r>
            <a:endParaRPr lang="en-US" sz="1600">
              <a:solidFill>
                <a:schemeClr val="bg1"/>
              </a:solidFill>
            </a:endParaRPr>
          </a:p>
          <a:p>
            <a:r>
              <a:rPr lang="el-GR" sz="1600">
                <a:solidFill>
                  <a:schemeClr val="bg1"/>
                </a:solidFill>
              </a:rPr>
              <a:t>Μεγάλα αποξηραντικά έργα (1630-40)</a:t>
            </a:r>
          </a:p>
          <a:p>
            <a:r>
              <a:rPr lang="el-GR" sz="1600">
                <a:solidFill>
                  <a:schemeClr val="bg1"/>
                </a:solidFill>
              </a:rPr>
              <a:t>Εντατικοποίηση κινήματος περιφράξεων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Ατομική ιδιοποίηση γης, ανάπτυξη μεγάλης καλλιέργειας</a:t>
            </a:r>
          </a:p>
          <a:p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5400">
                <a:solidFill>
                  <a:schemeClr val="bg1"/>
                </a:solidFill>
              </a:rPr>
              <a:t>Αγροτική ανάπτυξη σε Αγγλία (2)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171450" lvl="1">
              <a:spcBef>
                <a:spcPts val="750"/>
              </a:spcBef>
              <a:buSzPct val="100000"/>
            </a:pPr>
            <a:r>
              <a:rPr lang="el-GR" sz="1600">
                <a:solidFill>
                  <a:schemeClr val="bg1"/>
                </a:solidFill>
              </a:rPr>
              <a:t>Μεγάλη ανάπτυξη μελετών αγρονομίας</a:t>
            </a:r>
            <a:endParaRPr lang="en-US" sz="1600">
              <a:solidFill>
                <a:schemeClr val="bg1"/>
              </a:solidFill>
            </a:endParaRPr>
          </a:p>
          <a:p>
            <a:pPr lvl="1"/>
            <a:r>
              <a:rPr lang="el-GR" sz="16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Arthur Young</a:t>
            </a:r>
            <a:r>
              <a:rPr lang="el-GR" sz="16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(</a:t>
            </a:r>
            <a:r>
              <a:rPr lang="el-GR" sz="1600">
                <a:solidFill>
                  <a:schemeClr val="bg1"/>
                </a:solidFill>
              </a:rPr>
              <a:t>1741-1820)</a:t>
            </a:r>
          </a:p>
          <a:p>
            <a:pPr marL="171450" lvl="1">
              <a:spcBef>
                <a:spcPts val="750"/>
              </a:spcBef>
              <a:buSzPct val="100000"/>
            </a:pPr>
            <a:r>
              <a:rPr lang="el-GR" sz="1600">
                <a:solidFill>
                  <a:schemeClr val="bg1"/>
                </a:solidFill>
              </a:rPr>
              <a:t>Τεχνολογικές βελτιώσεις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Jethro Tull</a:t>
            </a:r>
            <a:r>
              <a:rPr lang="el-GR" sz="1600">
                <a:solidFill>
                  <a:schemeClr val="bg1"/>
                </a:solidFill>
              </a:rPr>
              <a:t> (1674-1743): σπαρτική μηχανή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Λόρδος</a:t>
            </a:r>
            <a:r>
              <a:rPr lang="en-US" sz="1600">
                <a:solidFill>
                  <a:schemeClr val="bg1"/>
                </a:solidFill>
              </a:rPr>
              <a:t> Charles Townshend</a:t>
            </a:r>
            <a:r>
              <a:rPr lang="el-GR" sz="1600">
                <a:solidFill>
                  <a:schemeClr val="bg1"/>
                </a:solidFill>
              </a:rPr>
              <a:t> (1674–1738): εναλλαγή καλλιεργειών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Robert Bakewell</a:t>
            </a:r>
            <a:r>
              <a:rPr lang="el-GR" sz="1600">
                <a:solidFill>
                  <a:schemeClr val="bg1"/>
                </a:solidFill>
              </a:rPr>
              <a:t> (1725-1795)</a:t>
            </a:r>
            <a:r>
              <a:rPr lang="en-US" sz="1600">
                <a:solidFill>
                  <a:schemeClr val="bg1"/>
                </a:solidFill>
              </a:rPr>
              <a:t>: </a:t>
            </a:r>
            <a:r>
              <a:rPr lang="el-GR" sz="1600">
                <a:solidFill>
                  <a:schemeClr val="bg1"/>
                </a:solidFill>
              </a:rPr>
              <a:t>βελτίωση σταβλισμού ζώων, επιλεκτικές διασταυρώσεις</a:t>
            </a:r>
          </a:p>
          <a:p>
            <a:pPr marL="171450" lvl="1">
              <a:spcBef>
                <a:spcPts val="750"/>
              </a:spcBef>
              <a:buSzPct val="100000"/>
            </a:pPr>
            <a:r>
              <a:rPr lang="el-GR" sz="1600">
                <a:solidFill>
                  <a:schemeClr val="bg1"/>
                </a:solidFill>
              </a:rPr>
              <a:t>Πολλαπλασιασμός περιφράξεων με απόφαση Κοινοβουλίου (</a:t>
            </a:r>
            <a:r>
              <a:rPr lang="en-US" sz="1600" i="1">
                <a:solidFill>
                  <a:schemeClr val="bg1"/>
                </a:solidFill>
              </a:rPr>
              <a:t>enclosures</a:t>
            </a:r>
            <a:r>
              <a:rPr lang="en-US" sz="1600">
                <a:solidFill>
                  <a:schemeClr val="bg1"/>
                </a:solidFill>
              </a:rPr>
              <a:t>)</a:t>
            </a:r>
            <a:endParaRPr lang="el-GR" sz="1600">
              <a:solidFill>
                <a:schemeClr val="bg1"/>
              </a:solidFill>
            </a:endParaRP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Μ</a:t>
            </a:r>
            <a:r>
              <a:rPr lang="el-GR" sz="1600">
                <a:solidFill>
                  <a:schemeClr val="bg1"/>
                </a:solidFill>
              </a:rPr>
              <a:t>εγάλος αριθμός ακτημόνων καλλιεργητών μετατρέπονται σε εργάτες γης</a:t>
            </a:r>
          </a:p>
          <a:p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5400">
                <a:solidFill>
                  <a:schemeClr val="bg1"/>
                </a:solidFill>
              </a:rPr>
              <a:t>Αγροτική ανάπτυξη σε Γαλλία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700">
                <a:solidFill>
                  <a:schemeClr val="bg1"/>
                </a:solidFill>
              </a:rPr>
              <a:t>Φυσιοκράτες</a:t>
            </a:r>
          </a:p>
          <a:p>
            <a:pPr lvl="1"/>
            <a:r>
              <a:rPr lang="el-GR" sz="1700">
                <a:solidFill>
                  <a:schemeClr val="bg1"/>
                </a:solidFill>
              </a:rPr>
              <a:t>Η γεωργία θεωρείται η μόνη βάση της δύναμης των κρατών και παραγωγός πλούτου (≠ μερκαντιλισμός </a:t>
            </a:r>
            <a:r>
              <a:rPr lang="en-US" sz="1700">
                <a:solidFill>
                  <a:schemeClr val="bg1"/>
                </a:solidFill>
              </a:rPr>
              <a:t>Colbert</a:t>
            </a:r>
            <a:r>
              <a:rPr lang="el-GR" sz="170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r-FR" sz="1700">
                <a:solidFill>
                  <a:schemeClr val="bg1"/>
                </a:solidFill>
              </a:rPr>
              <a:t>François Quesnay </a:t>
            </a:r>
            <a:r>
              <a:rPr lang="el-GR" sz="1700">
                <a:solidFill>
                  <a:schemeClr val="bg1"/>
                </a:solidFill>
              </a:rPr>
              <a:t>(1694-1774): αναλογία μεταξύ κυκλικής κυκλοφορίας αγαθών και κυκλοφορίας αίματος</a:t>
            </a:r>
          </a:p>
          <a:p>
            <a:r>
              <a:rPr lang="el-GR" sz="1700">
                <a:solidFill>
                  <a:schemeClr val="bg1"/>
                </a:solidFill>
              </a:rPr>
              <a:t>Πολλαπλασιασμός θεωρητικών έργων</a:t>
            </a:r>
          </a:p>
          <a:p>
            <a:r>
              <a:rPr lang="el-GR" sz="1700">
                <a:solidFill>
                  <a:schemeClr val="bg1"/>
                </a:solidFill>
              </a:rPr>
              <a:t>Ενθάρρυνση δημιουργίας Βασιλικών Γεωργικών Εταιρειών στις περισσότερες επαρχίες</a:t>
            </a:r>
          </a:p>
          <a:p>
            <a:r>
              <a:rPr lang="el-GR" sz="1700">
                <a:solidFill>
                  <a:schemeClr val="bg1"/>
                </a:solidFill>
              </a:rPr>
              <a:t>Εκχέρσωση εκτάσεων (με μικρό όφελος και εις βάρος δασών)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1258</Words>
  <Application>Microsoft Office PowerPoint</Application>
  <PresentationFormat>Προβολή στην οθόνη (4:3)</PresentationFormat>
  <Paragraphs>282</Paragraphs>
  <Slides>34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2_Office Theme</vt:lpstr>
      <vt:lpstr>Ιστορία και Πολιτισμός της  Νεώτερης Ευρώπης 1492-1789</vt:lpstr>
      <vt:lpstr>18ος αιώνας</vt:lpstr>
      <vt:lpstr>Οικονομική ανάπτυξη</vt:lpstr>
      <vt:lpstr>Δημογραφική άνοδος</vt:lpstr>
      <vt:lpstr>Δημογραφική άνοδος (2)</vt:lpstr>
      <vt:lpstr>Παρουσίαση του PowerPoint</vt:lpstr>
      <vt:lpstr>Αγροτική ανάπτυξη σε Αγγλία </vt:lpstr>
      <vt:lpstr>Αγροτική ανάπτυξη σε Αγγλία (2)</vt:lpstr>
      <vt:lpstr>Αγροτική ανάπτυξη σε Γαλλία</vt:lpstr>
      <vt:lpstr>Αγροτική ανάπτυξη σε Γαλλία (2)</vt:lpstr>
      <vt:lpstr>Πρωτο-εκβιομηχάνιση</vt:lpstr>
      <vt:lpstr>Απαρχές Βιομηχανικής Επανάστασης</vt:lpstr>
      <vt:lpstr>Η Βιομηχανική Επανάσταση </vt:lpstr>
      <vt:lpstr>Βιομηχανική Επανάσταση, 1740-1780</vt:lpstr>
      <vt:lpstr>Jan de Vries “Industious revolution”</vt:lpstr>
      <vt:lpstr>Η Βιομηχανική Επανάσταση (3)</vt:lpstr>
      <vt:lpstr>Παρουσίαση του PowerPoint</vt:lpstr>
      <vt:lpstr>Υπεροχή Αγγλίας</vt:lpstr>
      <vt:lpstr>Υφαντουργία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Μεταλλουργία, 1740-1780</vt:lpstr>
      <vt:lpstr>Παρουσίαση του PowerPoint</vt:lpstr>
      <vt:lpstr>Διαφοροποίηση Γαλλίας</vt:lpstr>
      <vt:lpstr>Ανάπτυξη εμπορίου</vt:lpstr>
      <vt:lpstr>Διηπειρωτικό εμπόριο</vt:lpstr>
      <vt:lpstr>Παρουσίαση του PowerPoint</vt:lpstr>
      <vt:lpstr>Παρουσίαση του PowerPoint</vt:lpstr>
      <vt:lpstr>Παρουσίαση του PowerPoint</vt:lpstr>
      <vt:lpstr>Μετατόπιση παγκόσμιου οικονομικού κέντρου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Anna Karakatsouli</dc:creator>
  <cp:lastModifiedBy>Anna Karakatsouli</cp:lastModifiedBy>
  <cp:revision>3</cp:revision>
  <dcterms:created xsi:type="dcterms:W3CDTF">2019-12-08T10:20:23Z</dcterms:created>
  <dcterms:modified xsi:type="dcterms:W3CDTF">2023-11-28T17:58:18Z</dcterms:modified>
</cp:coreProperties>
</file>