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8"/>
  </p:notesMasterIdLst>
  <p:sldIdLst>
    <p:sldId id="278" r:id="rId3"/>
    <p:sldId id="257" r:id="rId4"/>
    <p:sldId id="262" r:id="rId5"/>
    <p:sldId id="285" r:id="rId6"/>
    <p:sldId id="288" r:id="rId7"/>
    <p:sldId id="265" r:id="rId8"/>
    <p:sldId id="266" r:id="rId9"/>
    <p:sldId id="279" r:id="rId10"/>
    <p:sldId id="269" r:id="rId11"/>
    <p:sldId id="270" r:id="rId12"/>
    <p:sldId id="276" r:id="rId13"/>
    <p:sldId id="287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04275-9630-4061-930A-C714DD8E1E6D}" v="1" dt="2023-12-07T12:42:33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2CD04275-9630-4061-930A-C714DD8E1E6D}"/>
    <pc:docChg chg="undo custSel addSld delSld modSld">
      <pc:chgData name="Anna Karakatsouli" userId="d7ec0d07f17b5ab2" providerId="LiveId" clId="{2CD04275-9630-4061-930A-C714DD8E1E6D}" dt="2023-12-07T12:44:06.580" v="33" actId="26606"/>
      <pc:docMkLst>
        <pc:docMk/>
      </pc:docMkLst>
      <pc:sldChg chg="del">
        <pc:chgData name="Anna Karakatsouli" userId="d7ec0d07f17b5ab2" providerId="LiveId" clId="{2CD04275-9630-4061-930A-C714DD8E1E6D}" dt="2023-12-07T12:41:14.114" v="0" actId="47"/>
        <pc:sldMkLst>
          <pc:docMk/>
          <pc:sldMk cId="0" sldId="258"/>
        </pc:sldMkLst>
      </pc:sldChg>
      <pc:sldChg chg="del">
        <pc:chgData name="Anna Karakatsouli" userId="d7ec0d07f17b5ab2" providerId="LiveId" clId="{2CD04275-9630-4061-930A-C714DD8E1E6D}" dt="2023-12-07T12:41:14.873" v="1" actId="47"/>
        <pc:sldMkLst>
          <pc:docMk/>
          <pc:sldMk cId="0" sldId="259"/>
        </pc:sldMkLst>
      </pc:sldChg>
      <pc:sldChg chg="del">
        <pc:chgData name="Anna Karakatsouli" userId="d7ec0d07f17b5ab2" providerId="LiveId" clId="{2CD04275-9630-4061-930A-C714DD8E1E6D}" dt="2023-12-07T12:41:18.409" v="3" actId="47"/>
        <pc:sldMkLst>
          <pc:docMk/>
          <pc:sldMk cId="0" sldId="261"/>
        </pc:sldMkLst>
      </pc:sldChg>
      <pc:sldChg chg="del">
        <pc:chgData name="Anna Karakatsouli" userId="d7ec0d07f17b5ab2" providerId="LiveId" clId="{2CD04275-9630-4061-930A-C714DD8E1E6D}" dt="2023-12-07T12:41:52.972" v="19" actId="47"/>
        <pc:sldMkLst>
          <pc:docMk/>
          <pc:sldMk cId="0" sldId="263"/>
        </pc:sldMkLst>
      </pc:sldChg>
      <pc:sldChg chg="del">
        <pc:chgData name="Anna Karakatsouli" userId="d7ec0d07f17b5ab2" providerId="LiveId" clId="{2CD04275-9630-4061-930A-C714DD8E1E6D}" dt="2023-12-07T12:41:56.068" v="20" actId="47"/>
        <pc:sldMkLst>
          <pc:docMk/>
          <pc:sldMk cId="0" sldId="264"/>
        </pc:sldMkLst>
      </pc:sldChg>
      <pc:sldChg chg="del">
        <pc:chgData name="Anna Karakatsouli" userId="d7ec0d07f17b5ab2" providerId="LiveId" clId="{2CD04275-9630-4061-930A-C714DD8E1E6D}" dt="2023-12-07T12:42:40.618" v="23" actId="47"/>
        <pc:sldMkLst>
          <pc:docMk/>
          <pc:sldMk cId="0" sldId="268"/>
        </pc:sldMkLst>
      </pc:sldChg>
      <pc:sldChg chg="del">
        <pc:chgData name="Anna Karakatsouli" userId="d7ec0d07f17b5ab2" providerId="LiveId" clId="{2CD04275-9630-4061-930A-C714DD8E1E6D}" dt="2023-12-07T12:42:48.992" v="25" actId="47"/>
        <pc:sldMkLst>
          <pc:docMk/>
          <pc:sldMk cId="0" sldId="271"/>
        </pc:sldMkLst>
      </pc:sldChg>
      <pc:sldChg chg="del">
        <pc:chgData name="Anna Karakatsouli" userId="d7ec0d07f17b5ab2" providerId="LiveId" clId="{2CD04275-9630-4061-930A-C714DD8E1E6D}" dt="2023-12-07T12:42:57.481" v="28" actId="47"/>
        <pc:sldMkLst>
          <pc:docMk/>
          <pc:sldMk cId="828436252" sldId="280"/>
        </pc:sldMkLst>
      </pc:sldChg>
      <pc:sldChg chg="del">
        <pc:chgData name="Anna Karakatsouli" userId="d7ec0d07f17b5ab2" providerId="LiveId" clId="{2CD04275-9630-4061-930A-C714DD8E1E6D}" dt="2023-12-07T12:42:54.210" v="27" actId="47"/>
        <pc:sldMkLst>
          <pc:docMk/>
          <pc:sldMk cId="2246593093" sldId="281"/>
        </pc:sldMkLst>
      </pc:sldChg>
      <pc:sldChg chg="del">
        <pc:chgData name="Anna Karakatsouli" userId="d7ec0d07f17b5ab2" providerId="LiveId" clId="{2CD04275-9630-4061-930A-C714DD8E1E6D}" dt="2023-12-07T12:42:49.687" v="26" actId="47"/>
        <pc:sldMkLst>
          <pc:docMk/>
          <pc:sldMk cId="2782618253" sldId="282"/>
        </pc:sldMkLst>
      </pc:sldChg>
      <pc:sldChg chg="del">
        <pc:chgData name="Anna Karakatsouli" userId="d7ec0d07f17b5ab2" providerId="LiveId" clId="{2CD04275-9630-4061-930A-C714DD8E1E6D}" dt="2023-12-07T12:41:15.539" v="2" actId="47"/>
        <pc:sldMkLst>
          <pc:docMk/>
          <pc:sldMk cId="1677469564" sldId="283"/>
        </pc:sldMkLst>
      </pc:sldChg>
      <pc:sldChg chg="del">
        <pc:chgData name="Anna Karakatsouli" userId="d7ec0d07f17b5ab2" providerId="LiveId" clId="{2CD04275-9630-4061-930A-C714DD8E1E6D}" dt="2023-12-07T12:42:45.528" v="24" actId="47"/>
        <pc:sldMkLst>
          <pc:docMk/>
          <pc:sldMk cId="1641194552" sldId="284"/>
        </pc:sldMkLst>
      </pc:sldChg>
      <pc:sldChg chg="del">
        <pc:chgData name="Anna Karakatsouli" userId="d7ec0d07f17b5ab2" providerId="LiveId" clId="{2CD04275-9630-4061-930A-C714DD8E1E6D}" dt="2023-12-07T12:42:38.677" v="22" actId="47"/>
        <pc:sldMkLst>
          <pc:docMk/>
          <pc:sldMk cId="1417821716" sldId="286"/>
        </pc:sldMkLst>
      </pc:sldChg>
      <pc:sldChg chg="addSp delSp modSp new mod setBg modClrScheme chgLayout">
        <pc:chgData name="Anna Karakatsouli" userId="d7ec0d07f17b5ab2" providerId="LiveId" clId="{2CD04275-9630-4061-930A-C714DD8E1E6D}" dt="2023-12-07T12:44:06.580" v="33" actId="26606"/>
        <pc:sldMkLst>
          <pc:docMk/>
          <pc:sldMk cId="2102049456" sldId="288"/>
        </pc:sldMkLst>
        <pc:spChg chg="mod or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2" creationId="{BAEE76E3-A937-50EC-1D98-3372B3AD7706}"/>
          </ac:spMkLst>
        </pc:spChg>
        <pc:spChg chg="mod or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3" creationId="{46D428AB-D23E-F521-5A31-778B84649B1C}"/>
          </ac:spMkLst>
        </pc:spChg>
        <pc:spChg chg="add del mod or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4" creationId="{5D7DD9FD-8614-9C71-024C-BD5DF8E0365E}"/>
          </ac:spMkLst>
        </pc:spChg>
        <pc:spChg chg="ad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9" creationId="{84697CDA-BDB7-4883-B48B-1D4EDB2F0E93}"/>
          </ac:spMkLst>
        </pc:spChg>
        <pc:spChg chg="ad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10" creationId="{5D7DD9FD-8614-9C71-024C-BD5DF8E0365E}"/>
          </ac:spMkLst>
        </pc:spChg>
        <pc:spChg chg="ad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11" creationId="{11026190-6B62-46DB-B5FF-9E0FF9BDCDC6}"/>
          </ac:spMkLst>
        </pc:spChg>
        <pc:spChg chg="ad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13" creationId="{66DA0389-D66E-4727-8EFB-E60E6C412FC8}"/>
          </ac:spMkLst>
        </pc:spChg>
        <pc:spChg chg="add">
          <ac:chgData name="Anna Karakatsouli" userId="d7ec0d07f17b5ab2" providerId="LiveId" clId="{2CD04275-9630-4061-930A-C714DD8E1E6D}" dt="2023-12-07T12:44:06.580" v="33" actId="26606"/>
          <ac:spMkLst>
            <pc:docMk/>
            <pc:sldMk cId="2102049456" sldId="288"/>
            <ac:spMk id="15" creationId="{B24A3A03-2C4E-45B5-B388-FAD638CDF0A1}"/>
          </ac:spMkLst>
        </pc:spChg>
        <pc:graphicFrameChg chg="add del">
          <ac:chgData name="Anna Karakatsouli" userId="d7ec0d07f17b5ab2" providerId="LiveId" clId="{2CD04275-9630-4061-930A-C714DD8E1E6D}" dt="2023-12-07T12:43:56.475" v="30" actId="26606"/>
          <ac:graphicFrameMkLst>
            <pc:docMk/>
            <pc:sldMk cId="2102049456" sldId="288"/>
            <ac:graphicFrameMk id="6" creationId="{5E126A33-A2A7-033F-7648-86A60B6ECBFC}"/>
          </ac:graphicFrameMkLst>
        </pc:graphicFrameChg>
        <pc:graphicFrameChg chg="add del">
          <ac:chgData name="Anna Karakatsouli" userId="d7ec0d07f17b5ab2" providerId="LiveId" clId="{2CD04275-9630-4061-930A-C714DD8E1E6D}" dt="2023-12-07T12:44:06.492" v="32" actId="26606"/>
          <ac:graphicFrameMkLst>
            <pc:docMk/>
            <pc:sldMk cId="2102049456" sldId="288"/>
            <ac:graphicFrameMk id="8" creationId="{487C9F77-1702-5C58-3059-7325E912770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7/12/2023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6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4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7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69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71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54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48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92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96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7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92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92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5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9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1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9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4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6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7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81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9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11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8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6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6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554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195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jpeg"/><Relationship Id="rId5" Type="http://schemas.openxmlformats.org/officeDocument/2006/relationships/hyperlink" Target="http://en.wikipedia.org/wiki/File:DOI_Rousseau.jpg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e/eb/Fragonard,_The_Swin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Stjg0-ZcNEY" TargetMode="External"/><Relationship Id="rId2" Type="http://schemas.openxmlformats.org/officeDocument/2006/relationships/hyperlink" Target="http://www.youtube.com/watch?v=bDa3J2KJqxM&amp;feature=relmf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www.youtube.com/watch?feature=player_embedded&amp;v=Stjg0-ZcNE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en.wikipedia.org/wiki/File:Candide175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692" y="4525347"/>
            <a:ext cx="5204792" cy="1737360"/>
          </a:xfrm>
        </p:spPr>
        <p:txBody>
          <a:bodyPr anchor="ctr">
            <a:normAutofit/>
          </a:bodyPr>
          <a:lstStyle/>
          <a:p>
            <a:pPr algn="r"/>
            <a:r>
              <a:rPr lang="el-GR" sz="3300" b="1"/>
              <a:t>Ιστορία και Πολιτισμός της </a:t>
            </a:r>
            <a:br>
              <a:rPr lang="el-GR" sz="3300" b="1"/>
            </a:br>
            <a:r>
              <a:rPr lang="el-GR" sz="3300" b="1" err="1"/>
              <a:t>Νεώτερης</a:t>
            </a:r>
            <a:r>
              <a:rPr lang="el-GR" sz="3300" b="1"/>
              <a:t> Ευρώπης</a:t>
            </a:r>
            <a:br>
              <a:rPr lang="el-GR" sz="3300" b="1"/>
            </a:br>
            <a:r>
              <a:rPr lang="el-GR" sz="3300" b="1"/>
              <a:t>1492-1789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8071" y="4525347"/>
            <a:ext cx="2408466" cy="173736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>
                <a:cs typeface="Arial" charset="0"/>
              </a:rPr>
              <a:t>Άννα Καρακατσούλη</a:t>
            </a:r>
          </a:p>
          <a:p>
            <a:pPr>
              <a:spcAft>
                <a:spcPts val="600"/>
              </a:spcAft>
            </a:pPr>
            <a:r>
              <a:rPr lang="el-GR">
                <a:cs typeface="Arial" charset="0"/>
              </a:rPr>
              <a:t>Μάθημα 8.2 </a:t>
            </a:r>
            <a:r>
              <a:rPr lang="el-GR" baseline="30000">
                <a:cs typeface="Arial" charset="0"/>
              </a:rPr>
              <a:t>ο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620480"/>
            <a:ext cx="168285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0" y="2466604"/>
            <a:ext cx="721797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1" y="2327988"/>
            <a:ext cx="220272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0294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3575" y="6350238"/>
            <a:ext cx="274320" cy="365125"/>
          </a:xfrm>
          <a:prstGeom prst="ellipse">
            <a:avLst/>
          </a:prstGeom>
          <a:solidFill>
            <a:srgbClr val="595959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l-GR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5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08EDA0-D5F6-4481-BBA8-966D95EC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CC23B4B4-906F-45F7-A1BD-F1DBF97EB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4CD72A2D-5584-4CC0-828C-F46BC4260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051"/>
          <a:stretch/>
        </p:blipFill>
        <p:spPr>
          <a:xfrm>
            <a:off x="5102735" y="1065276"/>
            <a:ext cx="3547660" cy="472744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1D4DBC-180F-4364-A77A-427818EEA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79919B-BEE8-434A-89DF-BE8E28142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9CD2586-0E0D-473F-B583-24719041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BAE38B-57E3-40D2-B225-F815D1C8D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0F9843-D824-455E-9174-8418FDCE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B526B7-0747-48BB-BDD0-E9E358F09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5E2A43-EBD9-4E2B-8167-6EFCC3646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E56EB6-9B75-4BB0-A6E5-071CDEFC2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4269714" cy="2594302"/>
          </a:xfrm>
        </p:spPr>
        <p:txBody>
          <a:bodyPr anchor="b">
            <a:normAutofit/>
          </a:bodyPr>
          <a:lstStyle/>
          <a:p>
            <a:r>
              <a:rPr lang="en-US" sz="4200">
                <a:solidFill>
                  <a:schemeClr val="bg1"/>
                </a:solidFill>
                <a:latin typeface="Calibri" panose="020F0502020204030204" pitchFamily="34" charset="0"/>
              </a:rPr>
              <a:t>Denis Diderot </a:t>
            </a:r>
            <a:r>
              <a:rPr lang="el-GR" sz="4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US" sz="4200">
                <a:solidFill>
                  <a:schemeClr val="bg1"/>
                </a:solidFill>
                <a:latin typeface="Calibri" panose="020F0502020204030204" pitchFamily="34" charset="0"/>
              </a:rPr>
              <a:t>1713-1784</a:t>
            </a:r>
            <a:r>
              <a:rPr lang="el-GR" sz="420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9787" y="3566810"/>
            <a:ext cx="4269715" cy="2651110"/>
          </a:xfrm>
        </p:spPr>
        <p:txBody>
          <a:bodyPr anchor="t">
            <a:normAutofit/>
          </a:bodyPr>
          <a:lstStyle/>
          <a:p>
            <a:pPr marL="342900" lvl="1"/>
            <a:r>
              <a:rPr lang="el-GR" sz="1600">
                <a:solidFill>
                  <a:schemeClr val="tx2"/>
                </a:solidFill>
              </a:rPr>
              <a:t>1749</a:t>
            </a:r>
            <a:r>
              <a:rPr lang="fr-FR" sz="1600">
                <a:solidFill>
                  <a:schemeClr val="tx2"/>
                </a:solidFill>
              </a:rPr>
              <a:t>, </a:t>
            </a:r>
            <a:r>
              <a:rPr lang="fr-FR" sz="1600" i="1">
                <a:solidFill>
                  <a:schemeClr val="tx2"/>
                </a:solidFill>
              </a:rPr>
              <a:t>Lettre sur les aveugles</a:t>
            </a:r>
            <a:endParaRPr lang="el-GR" sz="1600">
              <a:solidFill>
                <a:schemeClr val="tx2"/>
              </a:solidFill>
            </a:endParaRPr>
          </a:p>
          <a:p>
            <a:pPr marL="342900" lvl="1"/>
            <a:r>
              <a:rPr lang="el-GR" sz="1600">
                <a:solidFill>
                  <a:schemeClr val="tx2"/>
                </a:solidFill>
              </a:rPr>
              <a:t>1751-1772, </a:t>
            </a:r>
            <a:r>
              <a:rPr lang="el-GR" sz="1600" i="1">
                <a:solidFill>
                  <a:schemeClr val="tx2"/>
                </a:solidFill>
              </a:rPr>
              <a:t>Εγκυκλοπαίδεια</a:t>
            </a:r>
          </a:p>
          <a:p>
            <a:pPr marL="685800" lvl="2"/>
            <a:r>
              <a:rPr lang="el-GR" sz="1600">
                <a:solidFill>
                  <a:schemeClr val="tx2"/>
                </a:solidFill>
              </a:rPr>
              <a:t>33 τόμοι, οι 11 με εικόνες) σε συνεργασία με </a:t>
            </a:r>
            <a:r>
              <a:rPr lang="en-US" sz="1600">
                <a:solidFill>
                  <a:schemeClr val="tx2"/>
                </a:solidFill>
              </a:rPr>
              <a:t>d’Alembert (1717-1783)</a:t>
            </a:r>
          </a:p>
          <a:p>
            <a:pPr marL="685800" lvl="2"/>
            <a:r>
              <a:rPr lang="el-GR" sz="1600">
                <a:solidFill>
                  <a:schemeClr val="tx2"/>
                </a:solidFill>
              </a:rPr>
              <a:t>Πάνω από 150 συντάκτες</a:t>
            </a:r>
          </a:p>
          <a:p>
            <a:pPr marL="342900" lvl="1"/>
            <a:r>
              <a:rPr lang="el-GR" sz="1600">
                <a:solidFill>
                  <a:schemeClr val="tx2"/>
                </a:solidFill>
              </a:rPr>
              <a:t>1757, </a:t>
            </a:r>
            <a:r>
              <a:rPr lang="en-US" sz="1600" i="1">
                <a:solidFill>
                  <a:schemeClr val="tx2"/>
                </a:solidFill>
              </a:rPr>
              <a:t>Le Fils naturel </a:t>
            </a:r>
            <a:r>
              <a:rPr lang="en-US" sz="1600">
                <a:solidFill>
                  <a:schemeClr val="tx2"/>
                </a:solidFill>
              </a:rPr>
              <a:t>[drame bourgeois]</a:t>
            </a:r>
            <a:endParaRPr lang="el-GR" sz="1600">
              <a:solidFill>
                <a:schemeClr val="tx2"/>
              </a:solidFill>
            </a:endParaRPr>
          </a:p>
          <a:p>
            <a:pPr marL="342900" lvl="1"/>
            <a:r>
              <a:rPr lang="el-GR" sz="1600">
                <a:solidFill>
                  <a:schemeClr val="tx2"/>
                </a:solidFill>
              </a:rPr>
              <a:t>1773-1774, παραμονή σε Αυλή Αικατερίνης Β΄</a:t>
            </a:r>
          </a:p>
          <a:p>
            <a:pPr>
              <a:buNone/>
            </a:pPr>
            <a:endParaRPr lang="el-GR" sz="160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61654" y="621792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4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l-GR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440827" cy="5162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5733256"/>
            <a:ext cx="59766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u="sng" dirty="0"/>
              <a:t>Προς Αγία Πετρούπολη</a:t>
            </a:r>
            <a:r>
              <a:rPr lang="el-GR" sz="2000" dirty="0"/>
              <a:t>: 11 Ιουνίου - 8 Οκτωβρίου</a:t>
            </a:r>
            <a:r>
              <a:rPr lang="en-US" sz="2000" dirty="0"/>
              <a:t> </a:t>
            </a:r>
            <a:r>
              <a:rPr lang="el-GR" sz="2000" dirty="0"/>
              <a:t>1773</a:t>
            </a:r>
          </a:p>
          <a:p>
            <a:r>
              <a:rPr lang="el-GR" sz="2000" u="sng" dirty="0"/>
              <a:t>Προς Παρίσι</a:t>
            </a:r>
            <a:r>
              <a:rPr lang="el-GR" sz="2000" dirty="0"/>
              <a:t>: 5 Μαρτίου - 21 Οκτωβρίου 1774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5422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26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891712"/>
            <a:ext cx="3982212" cy="5160789"/>
          </a:xfrm>
        </p:spPr>
        <p:txBody>
          <a:bodyPr anchor="ctr">
            <a:normAutofit/>
          </a:bodyPr>
          <a:lstStyle/>
          <a:p>
            <a:r>
              <a:rPr lang="fr-FR" sz="4200">
                <a:solidFill>
                  <a:schemeClr val="bg1"/>
                </a:solidFill>
                <a:latin typeface="Calibri" panose="020F0502020204030204" pitchFamily="34" charset="0"/>
              </a:rPr>
              <a:t>Jean-Jacques Rousseau </a:t>
            </a:r>
            <a:r>
              <a:rPr lang="el-GR" sz="4200">
                <a:solidFill>
                  <a:schemeClr val="bg1"/>
                </a:solidFill>
                <a:latin typeface="Calibri" panose="020F0502020204030204" pitchFamily="34" charset="0"/>
              </a:rPr>
              <a:t>(1712</a:t>
            </a:r>
            <a:r>
              <a:rPr lang="fr-FR" sz="42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l-GR" sz="4200">
                <a:solidFill>
                  <a:schemeClr val="bg1"/>
                </a:solidFill>
                <a:latin typeface="Calibri" panose="020F0502020204030204" pitchFamily="34" charset="0"/>
              </a:rPr>
              <a:t>1778)</a:t>
            </a:r>
            <a:endParaRPr lang="el-GR" sz="4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226" y="891713"/>
            <a:ext cx="3438662" cy="5160790"/>
          </a:xfrm>
        </p:spPr>
        <p:txBody>
          <a:bodyPr anchor="ctr">
            <a:normAutofit/>
          </a:bodyPr>
          <a:lstStyle/>
          <a:p>
            <a:pPr marL="171450" lvl="1"/>
            <a:r>
              <a:rPr lang="el-GR" sz="1600">
                <a:solidFill>
                  <a:schemeClr val="bg1"/>
                </a:solidFill>
              </a:rPr>
              <a:t>1750</a:t>
            </a:r>
            <a:r>
              <a:rPr lang="fr-FR" sz="1600">
                <a:solidFill>
                  <a:schemeClr val="bg1"/>
                </a:solidFill>
              </a:rPr>
              <a:t>, </a:t>
            </a:r>
            <a:r>
              <a:rPr lang="el-GR" sz="1600" i="1">
                <a:solidFill>
                  <a:schemeClr val="bg1"/>
                </a:solidFill>
              </a:rPr>
              <a:t>Λόγος περί επιστημών και τεχνών</a:t>
            </a:r>
            <a:endParaRPr lang="el-GR" sz="1600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1754, </a:t>
            </a:r>
            <a:r>
              <a:rPr lang="el-GR" sz="1600" i="1">
                <a:solidFill>
                  <a:schemeClr val="bg1"/>
                </a:solidFill>
              </a:rPr>
              <a:t>Λόγος περί ανισότητας</a:t>
            </a:r>
            <a:endParaRPr lang="el-GR" sz="1600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1761, </a:t>
            </a:r>
            <a:r>
              <a:rPr lang="el-GR" sz="1600" i="1">
                <a:solidFill>
                  <a:schemeClr val="bg1"/>
                </a:solidFill>
              </a:rPr>
              <a:t>Ιουλία, ή Η νέα Ελοΐζα</a:t>
            </a:r>
            <a:endParaRPr lang="el-GR" sz="1600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1762, </a:t>
            </a:r>
            <a:r>
              <a:rPr lang="el-GR" sz="1600" i="1">
                <a:solidFill>
                  <a:schemeClr val="bg1"/>
                </a:solidFill>
              </a:rPr>
              <a:t>Αιμίλιος, ή Περί εκπαιδεύσεως</a:t>
            </a:r>
            <a:endParaRPr lang="el-GR" sz="1600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1762, </a:t>
            </a:r>
            <a:r>
              <a:rPr lang="fr-FR" sz="1600" i="1">
                <a:solidFill>
                  <a:schemeClr val="bg1"/>
                </a:solidFill>
              </a:rPr>
              <a:t>Du contrat social</a:t>
            </a:r>
          </a:p>
          <a:p>
            <a:pPr marL="457200" lvl="2"/>
            <a:r>
              <a:rPr lang="el-GR" sz="1600">
                <a:solidFill>
                  <a:schemeClr val="bg1"/>
                </a:solidFill>
              </a:rPr>
              <a:t>Πρωταρχικές κοινωνίες καλές, εκφυλίστηκαν από την ανισότητα και τον ανταγωνισμό μεταξύ των ανθρώπων</a:t>
            </a:r>
          </a:p>
          <a:p>
            <a:pPr marL="457200" lvl="2"/>
            <a:r>
              <a:rPr lang="el-GR" sz="1600">
                <a:solidFill>
                  <a:schemeClr val="bg1"/>
                </a:solidFill>
              </a:rPr>
              <a:t>Κοινωνικό συμβόλαιο βάσει «γενικής βούλησης»</a:t>
            </a: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1782, </a:t>
            </a:r>
            <a:r>
              <a:rPr lang="el-GR" sz="1600" i="1">
                <a:solidFill>
                  <a:schemeClr val="bg1"/>
                </a:solidFill>
              </a:rPr>
              <a:t>Εξομολογήσεις</a:t>
            </a:r>
            <a:endParaRPr lang="el-GR" sz="1600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1782, </a:t>
            </a:r>
            <a:r>
              <a:rPr lang="el-GR" sz="1600" i="1">
                <a:solidFill>
                  <a:schemeClr val="bg1"/>
                </a:solidFill>
              </a:rPr>
              <a:t>Ονειροπολήσεις ενός μοναχικού περιπατητή</a:t>
            </a:r>
            <a:endParaRPr lang="el-GR" sz="16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1654" y="621792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4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l-GR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5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ece205.wikispaces.com/file/view/rousseau.jpg/95734254/rousse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71" y="321734"/>
            <a:ext cx="3597733" cy="2905170"/>
          </a:xfrm>
          <a:prstGeom prst="rect">
            <a:avLst/>
          </a:prstGeom>
          <a:noFill/>
        </p:spPr>
      </p:pic>
      <p:pic>
        <p:nvPicPr>
          <p:cNvPr id="50182" name="Picture 6" descr="http://upload.wikimedia.org/wikipedia/commons/thumb/0/06/DOI_Rousseau.jpg/350px-DOI_Roussea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74" y="3631096"/>
            <a:ext cx="3475525" cy="2760560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13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B53F0-299D-4490-B13B-61AABFAC6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1025" y="520407"/>
            <a:ext cx="4070073" cy="56725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2060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1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2064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5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4" descr="http://hoocher.com/Angelika_Kauffmann/Johann_Joachim_Winckelman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4965" b="1"/>
          <a:stretch/>
        </p:blipFill>
        <p:spPr bwMode="auto">
          <a:xfrm>
            <a:off x="5312107" y="841663"/>
            <a:ext cx="3124613" cy="5185923"/>
          </a:xfrm>
          <a:prstGeom prst="rect">
            <a:avLst/>
          </a:prstGeom>
          <a:noFill/>
        </p:spPr>
      </p:pic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819015"/>
            <a:ext cx="4366152" cy="2353362"/>
          </a:xfrm>
        </p:spPr>
        <p:txBody>
          <a:bodyPr anchor="b">
            <a:normAutofit/>
          </a:bodyPr>
          <a:lstStyle/>
          <a:p>
            <a:r>
              <a:rPr lang="el-GR" sz="4200">
                <a:solidFill>
                  <a:schemeClr val="bg1"/>
                </a:solidFill>
              </a:rPr>
              <a:t>Αρχαιολογικές ανακαλύψεις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1238" y="3442089"/>
            <a:ext cx="4366152" cy="2596896"/>
          </a:xfrm>
        </p:spPr>
        <p:txBody>
          <a:bodyPr anchor="t">
            <a:normAutofit/>
          </a:bodyPr>
          <a:lstStyle/>
          <a:p>
            <a:r>
              <a:rPr lang="el-GR" sz="1600">
                <a:solidFill>
                  <a:schemeClr val="bg1"/>
                </a:solidFill>
              </a:rPr>
              <a:t>1738, </a:t>
            </a:r>
            <a:r>
              <a:rPr lang="en-US" sz="1600">
                <a:solidFill>
                  <a:schemeClr val="bg1"/>
                </a:solidFill>
              </a:rPr>
              <a:t>Herculaneum</a:t>
            </a:r>
          </a:p>
          <a:p>
            <a:r>
              <a:rPr lang="el-GR" sz="1600">
                <a:solidFill>
                  <a:schemeClr val="bg1"/>
                </a:solidFill>
              </a:rPr>
              <a:t>1748</a:t>
            </a:r>
            <a:r>
              <a:rPr lang="en-US" sz="1600">
                <a:solidFill>
                  <a:schemeClr val="bg1"/>
                </a:solidFill>
              </a:rPr>
              <a:t>, </a:t>
            </a:r>
            <a:r>
              <a:rPr lang="el-GR" sz="1600">
                <a:solidFill>
                  <a:schemeClr val="bg1"/>
                </a:solidFill>
              </a:rPr>
              <a:t>Πομπηία</a:t>
            </a:r>
          </a:p>
          <a:p>
            <a:r>
              <a:rPr lang="en-US" sz="1600">
                <a:solidFill>
                  <a:schemeClr val="bg1"/>
                </a:solidFill>
              </a:rPr>
              <a:t>Johann Joachim Winckelmann (</a:t>
            </a:r>
            <a:r>
              <a:rPr lang="el-GR" sz="1600">
                <a:solidFill>
                  <a:schemeClr val="bg1"/>
                </a:solidFill>
              </a:rPr>
              <a:t>1717-1768</a:t>
            </a:r>
            <a:r>
              <a:rPr lang="en-US" sz="1600">
                <a:solidFill>
                  <a:schemeClr val="bg1"/>
                </a:solidFill>
              </a:rPr>
              <a:t>)</a:t>
            </a:r>
            <a:endParaRPr lang="el-GR" sz="1600">
              <a:solidFill>
                <a:schemeClr val="bg1"/>
              </a:solidFill>
            </a:endParaRPr>
          </a:p>
          <a:p>
            <a:pPr lvl="1"/>
            <a:r>
              <a:rPr lang="de-DE" sz="1600" i="1">
                <a:solidFill>
                  <a:schemeClr val="bg1"/>
                </a:solidFill>
              </a:rPr>
              <a:t>Anmerkungen über die Baukunst der Alten</a:t>
            </a:r>
            <a:r>
              <a:rPr lang="el-GR" sz="1600" i="1">
                <a:solidFill>
                  <a:schemeClr val="bg1"/>
                </a:solidFill>
              </a:rPr>
              <a:t> </a:t>
            </a:r>
            <a:r>
              <a:rPr lang="el-GR" sz="1600">
                <a:solidFill>
                  <a:schemeClr val="bg1"/>
                </a:solidFill>
              </a:rPr>
              <a:t>(1762)</a:t>
            </a:r>
          </a:p>
          <a:p>
            <a:pPr lvl="1"/>
            <a:r>
              <a:rPr lang="de-DE" sz="1600" i="1">
                <a:solidFill>
                  <a:schemeClr val="bg1"/>
                </a:solidFill>
              </a:rPr>
              <a:t>Geschichte der Kunst des Altertums</a:t>
            </a:r>
            <a:r>
              <a:rPr lang="el-GR" sz="1600" i="1">
                <a:solidFill>
                  <a:schemeClr val="bg1"/>
                </a:solidFill>
              </a:rPr>
              <a:t> </a:t>
            </a:r>
            <a:r>
              <a:rPr lang="el-GR" sz="1600">
                <a:solidFill>
                  <a:schemeClr val="bg1"/>
                </a:solidFill>
              </a:rPr>
              <a:t>(1763): χρονολογική παρουσίαση εξέλιξης αρχαίας τέχνης, κορύφωση 5ου αιώνα π.Χ.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61654" y="621792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4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el-GR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52226" name="Picture 2" descr="Fichier:Fragonard, The Sw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92" y="0"/>
            <a:ext cx="5300032" cy="6794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7332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Jean-Honor</a:t>
            </a:r>
            <a:r>
              <a:rPr lang="fr-FR" sz="2000" dirty="0"/>
              <a:t>é </a:t>
            </a:r>
            <a:r>
              <a:rPr lang="en-US" sz="2000" dirty="0"/>
              <a:t>Fragonard (1767-68)</a:t>
            </a:r>
            <a:endParaRPr lang="el-GR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Jürgen Habermas</a:t>
            </a:r>
            <a:r>
              <a:rPr lang="el-GR" sz="3500">
                <a:solidFill>
                  <a:srgbClr val="FFFFFF"/>
                </a:solidFill>
              </a:rPr>
              <a:t>: «Δημόσια σφαίρα»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Διεύρυνση παλαιότερων επίσημων και ανεπίσημων ομάδων συζήτησης &amp; ανταλλαγής απόψεων. Ακαδημίες και Εταιρείες</a:t>
            </a:r>
          </a:p>
          <a:p>
            <a:r>
              <a:rPr lang="el-GR" sz="1700"/>
              <a:t>18ος αι. </a:t>
            </a:r>
            <a:r>
              <a:rPr lang="el-GR" sz="1700">
                <a:sym typeface="Wingdings"/>
              </a:rPr>
              <a:t> Δημιουργία χώρων διαλόγου</a:t>
            </a:r>
            <a:endParaRPr lang="el-GR" sz="1700"/>
          </a:p>
          <a:p>
            <a:pPr lvl="1"/>
            <a:r>
              <a:rPr lang="el-GR" sz="1700">
                <a:sym typeface="Wingdings"/>
              </a:rPr>
              <a:t>Πρόσβαση στη γνώση ευρύτερου κοινού</a:t>
            </a:r>
          </a:p>
          <a:p>
            <a:pPr lvl="1"/>
            <a:r>
              <a:rPr lang="el-GR" sz="1700">
                <a:sym typeface="Wingdings"/>
              </a:rPr>
              <a:t>Ανάπτυξη Τύπου, ημερήσιου και περιοδικού</a:t>
            </a:r>
          </a:p>
          <a:p>
            <a:pPr lvl="1"/>
            <a:r>
              <a:rPr lang="el-GR" sz="1700">
                <a:sym typeface="Wingdings"/>
              </a:rPr>
              <a:t>Δημιουργία συλλογών φυσικών αντικειμένων  (</a:t>
            </a:r>
            <a:r>
              <a:rPr lang="en-US" sz="1700" i="1">
                <a:sym typeface="Wingdings"/>
              </a:rPr>
              <a:t>Wunderkammer</a:t>
            </a:r>
            <a:r>
              <a:rPr lang="en-US" sz="1700">
                <a:sym typeface="Wingdings"/>
              </a:rPr>
              <a:t>) </a:t>
            </a:r>
            <a:r>
              <a:rPr lang="el-GR" sz="1700">
                <a:sym typeface="Wingdings"/>
              </a:rPr>
              <a:t>που ανοίγουν στο κοινό ( μουσεία)</a:t>
            </a:r>
          </a:p>
          <a:p>
            <a:pPr lvl="1"/>
            <a:r>
              <a:rPr lang="el-GR" sz="1700">
                <a:sym typeface="Wingdings"/>
              </a:rPr>
              <a:t>Όμιλοι συζητήσεων σε πανεπιστήμια, λέσχες, Εταιρείες, μασονικές στοές, λογοτεχνικά σαλόνια</a:t>
            </a:r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«Δημόσια σφαίρα»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Οργάνωση διαλέξεων, συναυλιών, εκθέσεων τέχνης για το κοινό με εισιτήριο</a:t>
            </a:r>
          </a:p>
          <a:p>
            <a:r>
              <a:rPr lang="el-GR" sz="1700"/>
              <a:t>Κυκλοφορία εντύπων πολιτικής, επιστημονικής, καλλιτεχνικής ενημέρωσης και κριτικής. Λογοτεχνικά περιοδικά μεγάλης κυκλοφορίας</a:t>
            </a:r>
            <a:r>
              <a:rPr lang="en-US" sz="1700"/>
              <a:t> (</a:t>
            </a:r>
            <a:r>
              <a:rPr lang="en-US" sz="1700" i="1"/>
              <a:t>The Tatler, The Spectator</a:t>
            </a:r>
            <a:r>
              <a:rPr lang="en-US" sz="1700"/>
              <a:t>) </a:t>
            </a:r>
            <a:r>
              <a:rPr lang="el-GR" sz="1700"/>
              <a:t>με δημοσίευση επιστολών αναγνωστών και συμμετοχή σε δημόσιο διάλογο</a:t>
            </a:r>
          </a:p>
          <a:p>
            <a:r>
              <a:rPr lang="el-GR" sz="1700"/>
              <a:t>Άκαρπες προσπάθειες λογοκρισίας</a:t>
            </a:r>
          </a:p>
          <a:p>
            <a:r>
              <a:rPr lang="el-GR" sz="1700"/>
              <a:t>Οργάνωση ταχυδρομείων </a:t>
            </a:r>
            <a:r>
              <a:rPr lang="el-GR" sz="1700">
                <a:sym typeface="Wingdings"/>
              </a:rPr>
              <a:t> τακτική διακίνηση συνδρομητικών εντύπων στην Ευρώπη (καφενεία)</a:t>
            </a:r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«Δημόσια σφαίρα»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Σαλόνια = χώροι ανάπτυξης και διάδοσης των φιλοσοφικών και πολιτικών ιδεών Διαφωτισμού</a:t>
            </a:r>
          </a:p>
          <a:p>
            <a:r>
              <a:rPr lang="el-GR" sz="1700"/>
              <a:t>Δημιουργία «κοινής γνώμης»</a:t>
            </a:r>
          </a:p>
          <a:p>
            <a:r>
              <a:rPr lang="el-GR" sz="1700"/>
              <a:t>Γέννηση ενός αστικού κοινού που διέθετε μέρος του εισοδήματός του για καλλιτεχνικά έργα και έντυπα</a:t>
            </a:r>
          </a:p>
          <a:p>
            <a:r>
              <a:rPr lang="el-GR" sz="1700"/>
              <a:t>Σταδιακή αποδέσμευση καλλιτέχνη από μαικήνα-ευγενή και αυλική εύνοια</a:t>
            </a:r>
          </a:p>
          <a:p>
            <a:r>
              <a:rPr lang="el-GR" sz="1700"/>
              <a:t>Μεγαλύτερη ανεξαρτησία καλλιτεχνικής δημιουργίας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8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519" y="870265"/>
            <a:ext cx="7246962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AEE76E3-A937-50EC-1D98-3372B3AD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13" y="1118473"/>
            <a:ext cx="6693294" cy="10378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LINKS</a:t>
            </a:r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2411" y="662268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Θέση περιεχομένου 3">
            <a:extLst>
              <a:ext uri="{FF2B5EF4-FFF2-40B4-BE49-F238E27FC236}">
                <a16:creationId xmlns:a16="http://schemas.microsoft.com/office/drawing/2014/main" id="{5D7DD9FD-8614-9C71-024C-BD5DF8E0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482" y="2924174"/>
            <a:ext cx="6205035" cy="2828925"/>
          </a:xfrm>
        </p:spPr>
        <p:txBody>
          <a:bodyPr>
            <a:normAutofit/>
          </a:bodyPr>
          <a:lstStyle/>
          <a:p>
            <a:r>
              <a:rPr lang="el-GR" sz="1700">
                <a:hlinkClick r:id="rId2"/>
              </a:rPr>
              <a:t>Haendel, Μουσική για τα βασιλικά πυροτεχνήματα</a:t>
            </a:r>
            <a:endParaRPr lang="el-GR" sz="1700"/>
          </a:p>
          <a:p>
            <a:r>
              <a:rPr lang="el-GR" sz="1700">
                <a:hlinkClick r:id="rId3"/>
              </a:rPr>
              <a:t>Τι είναι τα φυσικά δικαιώματα;</a:t>
            </a:r>
            <a:endParaRPr lang="en-US" sz="170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6D428AB-D23E-F521-5A31-778B8464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/>
              <a:pPr>
                <a:spcAft>
                  <a:spcPts val="600"/>
                </a:spcAft>
              </a:pPr>
              <a:t>5</a:t>
            </a:fld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210204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rgbClr val="FFFFFF"/>
                </a:solidFill>
              </a:rPr>
              <a:t>ΔΙΑΦΩΤΙΣΜΟΣ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rgbClr val="FFFFFF"/>
                </a:solidFill>
              </a:rPr>
              <a:t>Lumi</a:t>
            </a:r>
            <a:r>
              <a:rPr lang="el-GR" sz="2000" i="1" dirty="0">
                <a:solidFill>
                  <a:srgbClr val="FFFFFF"/>
                </a:solidFill>
              </a:rPr>
              <a:t>è</a:t>
            </a:r>
            <a:r>
              <a:rPr lang="en-US" sz="2000" i="1" dirty="0">
                <a:solidFill>
                  <a:srgbClr val="FFFFFF"/>
                </a:solidFill>
              </a:rPr>
              <a:t>res</a:t>
            </a:r>
            <a:r>
              <a:rPr lang="el-GR" sz="2000" i="1" dirty="0">
                <a:solidFill>
                  <a:srgbClr val="FFFFFF"/>
                </a:solidFill>
              </a:rPr>
              <a:t>, </a:t>
            </a:r>
            <a:r>
              <a:rPr lang="en-US" sz="2000" i="1" dirty="0">
                <a:solidFill>
                  <a:srgbClr val="FFFFFF"/>
                </a:solidFill>
              </a:rPr>
              <a:t>Enlightenment</a:t>
            </a:r>
            <a:r>
              <a:rPr lang="el-GR" sz="2000" i="1" dirty="0">
                <a:solidFill>
                  <a:srgbClr val="FFFFFF"/>
                </a:solidFill>
              </a:rPr>
              <a:t>, </a:t>
            </a:r>
            <a:r>
              <a:rPr lang="en-US" sz="2000" i="1" dirty="0" err="1">
                <a:solidFill>
                  <a:srgbClr val="FFFFFF"/>
                </a:solidFill>
              </a:rPr>
              <a:t>Aufkl</a:t>
            </a:r>
            <a:r>
              <a:rPr lang="el-GR" sz="2000" i="1" dirty="0">
                <a:solidFill>
                  <a:srgbClr val="FFFFFF"/>
                </a:solidFill>
              </a:rPr>
              <a:t>ä</a:t>
            </a:r>
            <a:r>
              <a:rPr lang="en-US" sz="2000" i="1" dirty="0">
                <a:solidFill>
                  <a:srgbClr val="FFFFFF"/>
                </a:solidFill>
              </a:rPr>
              <a:t>rung</a:t>
            </a:r>
            <a:r>
              <a:rPr lang="el-GR" sz="2000" i="1" dirty="0">
                <a:solidFill>
                  <a:srgbClr val="FFFFFF"/>
                </a:solidFill>
              </a:rPr>
              <a:t>, </a:t>
            </a:r>
            <a:r>
              <a:rPr lang="en-US" sz="2000" i="1" dirty="0" err="1">
                <a:solidFill>
                  <a:srgbClr val="FFFFFF"/>
                </a:solidFill>
              </a:rPr>
              <a:t>Illuminismo</a:t>
            </a:r>
            <a:r>
              <a:rPr lang="el-GR" sz="2000" i="1" dirty="0">
                <a:solidFill>
                  <a:srgbClr val="FFFFFF"/>
                </a:solidFill>
              </a:rPr>
              <a:t>, Διαφωτισμός</a:t>
            </a:r>
            <a:endParaRPr lang="el-GR" sz="2000" dirty="0">
              <a:solidFill>
                <a:srgbClr val="FFFFFF"/>
              </a:solidFill>
            </a:endParaRPr>
          </a:p>
          <a:p>
            <a:r>
              <a:rPr lang="el-GR" sz="2000" dirty="0">
                <a:solidFill>
                  <a:srgbClr val="FFFFFF"/>
                </a:solidFill>
              </a:rPr>
              <a:t>Αυτονομία και απελευθέρωση ανθρώπινου πνεύματος: η «εποχή του ορθού λόγου»</a:t>
            </a:r>
          </a:p>
          <a:p>
            <a:r>
              <a:rPr lang="el-GR" sz="2000" dirty="0">
                <a:solidFill>
                  <a:srgbClr val="FFFFFF"/>
                </a:solidFill>
              </a:rPr>
              <a:t>Θρίαμβος του κριτικού πνεύματος, εναντίον κάθε αυθεντίας και δεσμών προκαταλήψεων (Εκκλησία)</a:t>
            </a:r>
          </a:p>
          <a:p>
            <a:r>
              <a:rPr lang="el-GR" sz="2000" dirty="0">
                <a:solidFill>
                  <a:srgbClr val="FFFFFF"/>
                </a:solidFill>
              </a:rPr>
              <a:t>Ο άνθρωπος γνωρίζει τη φύση με τις αισθήσεις του και τη μελετά με τη λογική του</a:t>
            </a:r>
          </a:p>
          <a:p>
            <a:r>
              <a:rPr lang="el-GR" sz="2000" dirty="0">
                <a:solidFill>
                  <a:srgbClr val="FFFFFF"/>
                </a:solidFill>
              </a:rPr>
              <a:t>Τελικός σκοπός, η ευτυχία του ανθρώπου</a:t>
            </a:r>
          </a:p>
          <a:p>
            <a:r>
              <a:rPr lang="el-GR" sz="2000" dirty="0">
                <a:solidFill>
                  <a:srgbClr val="FFFFFF"/>
                </a:solidFill>
              </a:rPr>
              <a:t>Υπεράσπιση </a:t>
            </a:r>
            <a:r>
              <a:rPr lang="el-GR" sz="2000" dirty="0">
                <a:solidFill>
                  <a:srgbClr val="FFFFFF"/>
                </a:solidFill>
                <a:hlinkClick r:id="rId4"/>
              </a:rPr>
              <a:t>φυσικών δικαιωμάτων</a:t>
            </a:r>
            <a:r>
              <a:rPr lang="el-GR" sz="2000" dirty="0">
                <a:solidFill>
                  <a:srgbClr val="FFFFFF"/>
                </a:solidFill>
              </a:rPr>
              <a:t>: ελευθερία, ισονομία, οικουμενικότητα </a:t>
            </a:r>
          </a:p>
          <a:p>
            <a:r>
              <a:rPr lang="el-GR" sz="2000" dirty="0">
                <a:solidFill>
                  <a:srgbClr val="FFFFFF"/>
                </a:solidFill>
              </a:rPr>
              <a:t>Ενοποιητικό στοιχείο, η ιδέα της προόδου (</a:t>
            </a:r>
            <a:r>
              <a:rPr lang="en-US" sz="2000" dirty="0">
                <a:solidFill>
                  <a:srgbClr val="FFFFFF"/>
                </a:solidFill>
              </a:rPr>
              <a:t>Condorcet</a:t>
            </a:r>
            <a:r>
              <a:rPr lang="el-GR" sz="2000" dirty="0">
                <a:solidFill>
                  <a:srgbClr val="FFFFFF"/>
                </a:solidFill>
              </a:rPr>
              <a:t>, 1795)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l-GR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sz="3700">
                <a:solidFill>
                  <a:srgbClr val="FFFFFF"/>
                </a:solidFill>
              </a:rPr>
              <a:t>Baron de Montesquieu </a:t>
            </a:r>
            <a:r>
              <a:rPr lang="el-GR" sz="3700">
                <a:solidFill>
                  <a:srgbClr val="FFFFFF"/>
                </a:solidFill>
              </a:rPr>
              <a:t>(1689-1755)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pPr marL="171450" lvl="1"/>
            <a:r>
              <a:rPr lang="fr-FR">
                <a:solidFill>
                  <a:srgbClr val="FFFFFF"/>
                </a:solidFill>
              </a:rPr>
              <a:t>1721, </a:t>
            </a:r>
            <a:r>
              <a:rPr lang="fr-FR" i="1">
                <a:solidFill>
                  <a:srgbClr val="FFFFFF"/>
                </a:solidFill>
              </a:rPr>
              <a:t>Lettres persanes</a:t>
            </a:r>
            <a:endParaRPr lang="el-GR">
              <a:solidFill>
                <a:srgbClr val="FFFFFF"/>
              </a:solidFill>
            </a:endParaRPr>
          </a:p>
          <a:p>
            <a:pPr marL="171450" lvl="1"/>
            <a:r>
              <a:rPr lang="fr-FR">
                <a:solidFill>
                  <a:srgbClr val="FFFFFF"/>
                </a:solidFill>
              </a:rPr>
              <a:t>1734, </a:t>
            </a:r>
            <a:r>
              <a:rPr lang="fr-FR" i="1">
                <a:solidFill>
                  <a:srgbClr val="FFFFFF"/>
                </a:solidFill>
              </a:rPr>
              <a:t>Considérations sur les causes de la grandeur des Romains et de leur décadence</a:t>
            </a:r>
            <a:endParaRPr lang="el-GR">
              <a:solidFill>
                <a:srgbClr val="FFFFFF"/>
              </a:solidFill>
            </a:endParaRPr>
          </a:p>
          <a:p>
            <a:pPr marL="171450" lvl="1"/>
            <a:r>
              <a:rPr lang="el-GR">
                <a:solidFill>
                  <a:srgbClr val="FFFFFF"/>
                </a:solidFill>
              </a:rPr>
              <a:t>1748, </a:t>
            </a:r>
            <a:r>
              <a:rPr lang="fr-FR" i="1">
                <a:solidFill>
                  <a:srgbClr val="FFFFFF"/>
                </a:solidFill>
              </a:rPr>
              <a:t>L</a:t>
            </a:r>
            <a:r>
              <a:rPr lang="el-GR" i="1">
                <a:solidFill>
                  <a:srgbClr val="FFFFFF"/>
                </a:solidFill>
              </a:rPr>
              <a:t>’</a:t>
            </a:r>
            <a:r>
              <a:rPr lang="fr-FR" i="1">
                <a:solidFill>
                  <a:srgbClr val="FFFFFF"/>
                </a:solidFill>
              </a:rPr>
              <a:t>Esprit des lois</a:t>
            </a:r>
            <a:r>
              <a:rPr lang="el-GR">
                <a:solidFill>
                  <a:srgbClr val="FFFFFF"/>
                </a:solidFill>
              </a:rPr>
              <a:t> (22 εκδόσεις σε 7 χρόνια): </a:t>
            </a:r>
          </a:p>
          <a:p>
            <a:pPr marL="457200" lvl="2"/>
            <a:r>
              <a:rPr lang="el-GR">
                <a:solidFill>
                  <a:srgbClr val="FFFFFF"/>
                </a:solidFill>
              </a:rPr>
              <a:t>Συστηματική μελέτη όλων των πολιτευμάτων </a:t>
            </a:r>
          </a:p>
          <a:p>
            <a:pPr marL="914400" lvl="3"/>
            <a:r>
              <a:rPr lang="el-GR">
                <a:solidFill>
                  <a:srgbClr val="FFFFFF"/>
                </a:solidFill>
              </a:rPr>
              <a:t>Μοναρχία – Τιμή / Δημοκρατία – Αρετή / Δεσποτισμός – Φόβος </a:t>
            </a:r>
          </a:p>
          <a:p>
            <a:pPr marL="457200" lvl="2"/>
            <a:r>
              <a:rPr lang="el-GR">
                <a:solidFill>
                  <a:srgbClr val="FFFFFF"/>
                </a:solidFill>
              </a:rPr>
              <a:t>Υπέρ μιας μετριασμένης μοναρχίας με ενδιάμεσα σώματα και διάκριση των εξουσιών</a:t>
            </a:r>
          </a:p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l-GR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891712"/>
            <a:ext cx="3982212" cy="5160789"/>
          </a:xfrm>
        </p:spPr>
        <p:txBody>
          <a:bodyPr anchor="ctr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Voltaire </a:t>
            </a:r>
            <a:br>
              <a:rPr lang="en-US" sz="4200">
                <a:solidFill>
                  <a:schemeClr val="bg1"/>
                </a:solidFill>
              </a:rPr>
            </a:br>
            <a:r>
              <a:rPr lang="el-GR" sz="4200">
                <a:solidFill>
                  <a:schemeClr val="bg1"/>
                </a:solidFill>
              </a:rPr>
              <a:t>(1694-1778)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226" y="891713"/>
            <a:ext cx="3438662" cy="5160790"/>
          </a:xfrm>
        </p:spPr>
        <p:txBody>
          <a:bodyPr anchor="ctr">
            <a:normAutofit/>
          </a:bodyPr>
          <a:lstStyle/>
          <a:p>
            <a:pPr marL="171450" lvl="1"/>
            <a:r>
              <a:rPr lang="el-GR" sz="1600">
                <a:solidFill>
                  <a:schemeClr val="bg1"/>
                </a:solidFill>
              </a:rPr>
              <a:t>1726-1729, παραμονή σε Αγγλία και ενθουσιασμός για πολίτευμά της</a:t>
            </a: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1734</a:t>
            </a:r>
            <a:r>
              <a:rPr lang="fr-FR" sz="1600">
                <a:solidFill>
                  <a:schemeClr val="bg1"/>
                </a:solidFill>
              </a:rPr>
              <a:t>, </a:t>
            </a:r>
            <a:r>
              <a:rPr lang="fr-FR" sz="1600" i="1">
                <a:solidFill>
                  <a:schemeClr val="bg1"/>
                </a:solidFill>
              </a:rPr>
              <a:t>Lettres philosophiques</a:t>
            </a:r>
            <a:endParaRPr lang="el-GR" sz="1600" i="1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1751, </a:t>
            </a:r>
            <a:r>
              <a:rPr lang="fr-FR" sz="1600" i="1">
                <a:solidFill>
                  <a:schemeClr val="bg1"/>
                </a:solidFill>
              </a:rPr>
              <a:t>Le Siècle de Louis XIV</a:t>
            </a:r>
            <a:r>
              <a:rPr lang="el-GR" sz="1600" i="1">
                <a:solidFill>
                  <a:schemeClr val="bg1"/>
                </a:solidFill>
              </a:rPr>
              <a:t> </a:t>
            </a:r>
            <a:r>
              <a:rPr lang="el-GR" sz="1600">
                <a:solidFill>
                  <a:schemeClr val="bg1"/>
                </a:solidFill>
              </a:rPr>
              <a:t>(δυσμενής αντιδιαστολή με Λουδοβίκο ΙΕ΄)</a:t>
            </a: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1751-1755, παραμονή σε Αυλή Φρειδερίκου Β΄ Πρωσίας</a:t>
            </a: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1752, </a:t>
            </a:r>
            <a:r>
              <a:rPr lang="fr-FR" sz="1600" i="1">
                <a:solidFill>
                  <a:schemeClr val="bg1"/>
                </a:solidFill>
              </a:rPr>
              <a:t>Micromégas</a:t>
            </a:r>
            <a:endParaRPr lang="el-GR" sz="1600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1758, εγκαθίσταται σε </a:t>
            </a:r>
            <a:r>
              <a:rPr lang="en-US" sz="1600">
                <a:solidFill>
                  <a:schemeClr val="bg1"/>
                </a:solidFill>
              </a:rPr>
              <a:t>Ferney</a:t>
            </a:r>
            <a:r>
              <a:rPr lang="el-GR" sz="1600">
                <a:solidFill>
                  <a:schemeClr val="bg1"/>
                </a:solidFill>
              </a:rPr>
              <a:t>, στα γαλλο-ελβετικά σύνορα</a:t>
            </a: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1759</a:t>
            </a:r>
            <a:r>
              <a:rPr lang="fr-FR" sz="1600">
                <a:solidFill>
                  <a:schemeClr val="bg1"/>
                </a:solidFill>
              </a:rPr>
              <a:t>, </a:t>
            </a:r>
            <a:r>
              <a:rPr lang="fr-FR" sz="1600" i="1">
                <a:solidFill>
                  <a:schemeClr val="bg1"/>
                </a:solidFill>
              </a:rPr>
              <a:t>Candide ou l’optimisme</a:t>
            </a:r>
            <a:endParaRPr lang="el-GR" sz="1600" i="1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1763</a:t>
            </a:r>
            <a:r>
              <a:rPr lang="fr-FR" sz="1600">
                <a:solidFill>
                  <a:schemeClr val="bg1"/>
                </a:solidFill>
              </a:rPr>
              <a:t>, </a:t>
            </a:r>
            <a:r>
              <a:rPr lang="el-GR" sz="1600">
                <a:solidFill>
                  <a:schemeClr val="bg1"/>
                </a:solidFill>
              </a:rPr>
              <a:t>υπόθεση </a:t>
            </a:r>
            <a:r>
              <a:rPr lang="fr-FR" sz="1600">
                <a:solidFill>
                  <a:schemeClr val="bg1"/>
                </a:solidFill>
              </a:rPr>
              <a:t>Calas</a:t>
            </a:r>
            <a:r>
              <a:rPr lang="fr-FR" sz="1600" i="1">
                <a:solidFill>
                  <a:schemeClr val="bg1"/>
                </a:solidFill>
              </a:rPr>
              <a:t>, Traité sur la tolérance</a:t>
            </a:r>
            <a:endParaRPr lang="el-GR" sz="1600" i="1">
              <a:solidFill>
                <a:schemeClr val="bg1"/>
              </a:solidFill>
            </a:endParaRPr>
          </a:p>
          <a:p>
            <a:pPr marL="171450" lvl="1"/>
            <a:r>
              <a:rPr lang="el-GR" sz="1600">
                <a:solidFill>
                  <a:schemeClr val="bg1"/>
                </a:solidFill>
              </a:rPr>
              <a:t>1764</a:t>
            </a:r>
            <a:r>
              <a:rPr lang="fr-FR" sz="1600">
                <a:solidFill>
                  <a:schemeClr val="bg1"/>
                </a:solidFill>
              </a:rPr>
              <a:t>, </a:t>
            </a:r>
            <a:r>
              <a:rPr lang="fr-FR" sz="1600" i="1">
                <a:solidFill>
                  <a:schemeClr val="bg1"/>
                </a:solidFill>
              </a:rPr>
              <a:t>Dictionnaire philosophique</a:t>
            </a:r>
            <a:endParaRPr lang="el-GR" sz="16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1654" y="621792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F9D9BFEA-A0A6-470B-9C1A-C222B6B00C5D}" type="slidenum">
              <a:rPr lang="el-GR" sz="14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l-GR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0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41995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2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4" name="Rectangle 41997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6"/>
            <a:ext cx="2641911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91" name="Picture 7" descr="Title page of the 1759 edition published by Sirène in Paris">
            <a:hlinkClick r:id="rId4" tooltip="Title page of the 1759 edition published by Sirène in Paris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1269687"/>
            <a:ext cx="2159312" cy="4318624"/>
          </a:xfrm>
          <a:prstGeom prst="rect">
            <a:avLst/>
          </a:prstGeom>
          <a:noFill/>
        </p:spPr>
      </p:pic>
      <p:sp>
        <p:nvSpPr>
          <p:cNvPr id="41995" name="Rectangle 41999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5161" y="643466"/>
            <a:ext cx="2641911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http://1.bp.blogspot.com/-egFdJHYWs1E/TfJjQVcj-kI/AAAAAAAAASw/KOjfir_8i2Y/s1600/450px-PICT46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982" y="1918829"/>
            <a:ext cx="2160270" cy="3021356"/>
          </a:xfrm>
          <a:prstGeom prst="rect">
            <a:avLst/>
          </a:prstGeom>
          <a:noFill/>
        </p:spPr>
      </p:pic>
      <p:sp>
        <p:nvSpPr>
          <p:cNvPr id="41997" name="Rectangle 42001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7135" y="643466"/>
            <a:ext cx="2641911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9" name="Picture 5" descr="C:\Users\Anna K\Desktop\Pictures\1492-1789\Voltai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55" y="2324537"/>
            <a:ext cx="2160270" cy="220892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9</a:t>
            </a:fld>
            <a:endParaRPr lang="el-GR"/>
          </a:p>
        </p:txBody>
      </p:sp>
      <p:sp>
        <p:nvSpPr>
          <p:cNvPr id="41988" name="AutoShape 4" descr="data:image/jpeg;base64,/9j/4AAQSkZJRgABAQAAAQABAAD/2wCEAAkGBhQSEBUUExIUFRUWFhcWFxcYFxsXGBcYFxcYGBgdFxgXHCYgGRwjHBgXHy8gIycpLCwtFx4xNjAqNSYrLCoBCQoKBQUFDQUFDSkYEhgpKSkpKSkpKSkpKSkpKSkpKSkpKSkpKSkpKSkpKSkpKSkpKSkpKSkpKSkpKSkpKSkpKf/AABEIAOMA3gMBIgACEQEDEQH/xAAcAAABBQEBAQAAAAAAAAAAAAAEAAEDBQYHAgj/xABFEAACAQMCBAMDCAcIAgEFAQABAhEDEiEAMQQFIkEGUWETMnE0QnOBkaGy0QcVI1OTsfAUJDNSVGJyweHx0iVDY5KiFv/EABQBAQAAAAAAAAAAAAAAAAAAAAD/xAAUEQEAAAAAAAAAAAAAAAAAAAAA/9oADAMBAAIRAxEAPwDqnJuTUDw1EmhRJNKmSfZpvYPTRn6k4f8A09H+Gn5aXJPktH6Gn+BdG6AL9ScP/p6P8NPy0v1Jw/8Ap6P8NPy0bpaAH9ScP/p6P8NPy0jyWh/p6P8ADT8tHaR0AP6k4f8A09H+Gn5af9SUP9PR/hp+WjNKNAH+paH+no/w0/LS/UlD/T0f4aflozUNTiQJzt/XfQQ/qWh/p6P8NPy15bk/Dj/7FH+Gn5aAq89hypB2mNsXBRPeST8MiNAtzKszGAMYkr3tDdKz1CMXTuw7SQF3+qOH/cUf4af/AB045Pw/7ih/DT8tV3D8Iyypqs8mYJMgSdyImTgeYX0MmDh43Zuwi4kbk4k+pHwA8tBP+puH/cUf4aflpfqXh/3FH+Gn5aF4fhGEEO8gkCWJBxAmd9gfrOiLyCI27+XfPloPX6kofuKP8NPy0v1LQ/cUf4aflrzV5iASPKJnAyY3Pf8ArvolKoOgg/UtD9xR/hp+Wl+paH7ij/DT8tFjTxoA/wBSUP3FH+En/wAdL9SUP3FH+Gn5aN0tAF+pKH7ij/DT8tN+paH7ij/DT8tHabQBfqSh/p6P8NPy0v1LQ/cUf4aflo3THQB/qWh/p6P8NPy1nPHnKqK8MpWjSU+1USKaj5j+Q9Na+dZn9IPyVfpl/BU0F5yT5LQ+ip/gXRhGg+SfJaP0NP8AAujDoFpaWn0DaWlpaB9KdLQXNeYexpl7Sc9oxvnJH9HQBeJOfihTIUi8jBJEJIMMwmSME4BPScHWTq+JFNBSAQrWiWMkgssuMbWtMsVgqDGsj4v8Wlqzhw8nCXSFmnVZgFEjcCYJMmBGBqv5Z4qAkBajliy3IC5IdFAzcrAgC24bADY7huuUcRNVnIktuQASwMkGR2t85HTOdXPDc7uaYPzPLp8w2JGRMkd4mdYCpxbLVDexqMVS01mpuWJ96C1pIDFjDfCZwdXvLabFoagyMVEkgnMgWs9MQ+xx54HnoNDwvPGuKlckk9KtEYjtAIETmDJI7wTwvHOzQSc5HTBgkdiAZG2JwRknQfDUCL4EAiBkqcAR80Qe09WwMjRNO8ARTC5yBt0ztaBnYifIQNAevGEdIyRjMmfMz5RqTheZMVlwJ7D7huAe3l376phzMqAppN3I9yCVBfBLQSMkxHfOj+G4lSJMYzAEhDMkyPiPt9dBPTvqAy0GfmH3du5E/b599E0aDqqgtJAgnacRgEH+c6C4jjCq/s1uM+YnO5IHln7O+iOFrgwHYXNOJ8s4WdvXfQF8PxEsfL4EDGO+/fRaPOquvTH+YCMnbz7xGP63164LiBBIIA3gAz5EsD5xv6aCz0teabgiR8dPOgfTaWloFpaWloFrM/pC+Sr9Mv4KmtPrMfpC+Sr9Kv4KmgvOR/JqH0VP8C6N0DyT5NQ+ip/gGjdA+lrzp9AtLTE6adAncAEkwACSfIDXL/H3j6mrmmrFuiRaMYMsSSCIAE7HYdjroXOOKspN36TiYn0ntPnr5uo8K3EcdaimoEKnrQBoQjBXIgEQdv8AcYnQHcg8K1OLdWgilbCoYXAEC8T1G4bAyY3A10/lvgukiqLfdmIC4m4YwcQ7Dfb1J0byHk4pIoE+fUBcf+UAAkZGRMdycnRUqWgAp8rUZAE/AfVsNh5anXgx5en8vy0b7PTW6CNaUa9injUoXXuzQC1KQOJgeXn8R31lvEHKvZKatNQSsmAPMZtEwSd7cSe851sWGheKpyD/AO/uO+gyfJ+buUWUBXbpuef+UgBbh1YB774kt+K64z1HJH1AKSCCIJmZ+y6NZXndE0uJhTTpklWDsqm2LsKpIhoOIIOcmNKhXrEq9Vqk0zLLA2UZhRAi5cyD2IOSSHRKnNKa2qzqrFSQgkuQNzjPfy7jUVVQRcGYKSA0MoEQZBu2yQIwdU/LK3D1B/iIS1xNzSWvIYkMZDrlRgmBgnVtTdTSARrrYQt3xCk53xn19dAfwnG4WQVnAU989s/WB5eWrPVDxFQoofEf7oBWQPP4n79W/CvKid9BPpaWloFpaWloFOsx+kI/3VfpV/BU1p9Zn9IQ/uq/TL+CpoLvknyWj9DT/AujdBckP91o/Q0/wLo0nQKNKNNOlOgfXljA160LzKpbTJmPWY+06Dl/6VvF4og0lc3MsicXAlTAAiAAJuM4f7KD9F3AA5nqMMT0nqnMQOwtEdvKImn8b8cS60iX/wCJ6QC0EXWmWck3ksYkGMAa2ngemVYqNjvK2zthbzcIj3CMTjudB0Hhqe39fDRo1FRXUmg9nTA6V2nOg9KNSTqNTr2dAzaFrbbaJY6ErHQc+8fcuuUN19JJMGMBZEMpBTcbQGiDsDrKcsqVPYyyQUVlQktkXGSBMAKGtImQZABzrdeMaD2ShyMnCmR6sx6fmk5ghTM6yfCPTYBZBCrTCmPcguJBkth2gqdoMDOAl5L4Laqxct7NCxEBRLYMqFGCJgdyBM5GNtS5V7FQRefZicGMA/NAxIUnECfrEZrguNSgET2nTcAFuYYGY6gCTcMwQCAZAA14HhytWqX8TxVcsZPSSi5EBUCAFYJGxkgd5MBu6XPaToTepK4O5IcT6YPfYx8NGcFzJTaCRMSYO0GMjtrB8lo1DVelIYLchqKqg9JiCAMhiCuYjq9CdrwvCBCACMiVGdvLOIGIxgaC8Vp0+q7huYC4qcRbvvc0wPjA8/uIOrHQLT6bS0D6zH6Qvkq/TL+CprTazP6Qfkq/TL+CpoLzknyWj9DT/AujdBck+S0Poaf4F0boG0tPpaBtVHifj1pcM7OCQAdu0KT3x2+8Dvq41QeKOBapSYKRcDTYetjhjBkQSARvj030HzxznmZdwxYQjEJa4YuSPeZgxaSCJJMC5hAIM9O8F0YZioJzkmCQDgAMoBcQuGMlgfrPMeccuZeIVTBDMiggMtwyTaLegdQlZ3cHMMRu+Q+K6PDKBVZQzRi6IEG02MTbjyjZRmBIdVpHUo1Tcn8R0OIWaVZHzGMmT96+eRnOrU1we+glt0gdQVK8DVPx3ialSm54jfbB8jnByN9BokbUgOufH9KnDBrZY4mQMfCTrScP4w4c01e8wYyFJA2HVG2SM7DQXlQY0JUM69UeZ06nuuDOcH/rQlbB7x8P/GgoPGAIoscERnyGI3B6fPttuNc65DwzVEYk0yLypRp9nDdoWLGMXZUzgnJBHQvFy/3diLtx57CGyJkr05AzB1guDqmmCWuQe0kssPawi9WQrcaZbFxutwRoLGlyEtRT9mWZmWAA5SkzsBCqpKYljJGYgi3VtyTw7UqcEpFaop/aAMCacWkqsABbFNoJURufTVGjsS1MNSOCJB6gYzEoBSPUGntHUYnW64XnKU0RCCowowerMDpGbRIlh69gdARyKotOjYSDbILSuY3JjZp33MnQyc4atVinDKoZZVgQ52OCZWNsqd9xkGq4SqzkrcGZWW4suTButhuzdIBxALGZ1dnw9TrGlVCKjKQWAAtME3CPjMEHuZmSNBZUeCCEtJJktg4AYwbZyI3gnfy2Fxw1YMozJyPjBIn640EOBASMwCCZMnEGTPfv9WvVDoaFUAE+md4yTPY/DQWOn15Uzp9A+sx+kL5Kv0y/gqa02sz+kH5Kv0q/gqaC85J8lo/Q0/wLoyNB8k+S0Poqf4F0ZoENLS0o0EVaoRsJ/wCvjrC+IuZsyvJFRcstiuhplFuALLWDVQSu6qQcdtannFdVVr5IWm1QqPnhAZBgGf8AyNcr8Q8bWpBbqFyP1klwlpck2IjbFFMXMNlE+oYTjOLavxACs97YBYlqlpWbmdlEx1AHcdgI1d8J4Oo1FtZnWqFB6jBLEqcAAzN0A+o1manFzxYdOqWV/emTGfhmcwO2BnWy5Ty+qeHatTc8OAVChKas1pcBmvhnYqpMxGQTOCdAFxfgqpwrX8NxSXQMSA3YsMgfOHcRtJG+t/4L8Wf2mkoqGaqm1huQQB2xB38/d3yJx1DmHF1lPDcRTHFKs1Cxh2RFAtem1JZDrkAGbi2AIJ0T4Y4b/wCoUGVXY5LsVsuVlPvJ2YMQ0nJgz5AOl8wouRvCgZEAxB3MjsMx/Ptg+d8spyFZCGMWlmZgoN/zdwBJHcdW+411EqIAjWe8TchDoaqq3tOkLDBZ6vNwQDB+vY6DC1eV0lez+zvUMqv7NVcBhGGYgETbEgnBzEmTl5HSCs6JX4Zipy6VAokQJIwALiYJkTuO1kfDaPQcmWqFTADllUja0KwXYDLDOJ1muT8k45KrrwtVwC6lWZavSoMRU9oPZ22kyIJJgYGguRyetPyi5lMgwUIAKyJTYGFg7fEMRrR8Bx9QBadXFTzJuBEqsk3Cdx3zO3bVLwHLuJ9tf7EqM+0sKezZ5tNSkDmSBNp7x660tLl5fdbSBExEyc4E+QxO31aCHmdCabSYEEggbHcAkg5BgyR2+OuWVq602aVZkJP+Hb0XQOkquYL/ADoIJ2wZ61xtILTJzJUgDeYUmDHwO+Ncn5jxbJVLTNikywX/ABIMlWn3gLBIYkyBJ0Cv4h61JVbNS8k+zUOtrEsWCGIJBg79Z7bbHg59qEp+yZUCl16xUCsfewYO+21sgAax3G80AHSiU6rkHIDCRfLCZmm0g3DA3EETq15Hw/EvTuak6gpAF137I2q1oZpO0hjP1TLBs+P5UqL7RVO7AgklADEEKZgE25WCenYTHrjedvwvs1FJnDk5RSZxIhMWsSYgnP3Chq82qVQaarGYCkHBChsgrabSFEsAMqQckataHOaFOlToM/SoUzBIG8yI7uQLe0+h0Fn/AP6F2BtBBEXYwp3tKkgg9vIRudeuE4xy5apcqKAVAl5IuiOgFpumQSOkeuklak7yxU2wiTBIvBDC6ZIMbA4sOjBUSbRGYI6TmMhSZyZ7mcT9YXXCqQome5zvkzqbQfAk56iwORtAwMCBtuc+fw0YNA8azH6Qvkq/Sr+CprT6zP6Qvkq/TL+CpoLvkh/u1D6Kn+BdG6C5J8lo/RU/wLownQKdKdLTaALm3ALWpMjAkEEGDByCMHscnOuZ+M+Wn+zulNHY+zWB0r7KxWIUMxvcFbpQE7YwTrq1c48vPXI/GHMETiGUU4DKxmWUlgQFn2RuIaHSDA/ZicZIczo8EF41VOYfZST7uwlxk43Ij6tdO8NUKtBz+xfrE3I8K+ZLCliJBuMAkfdrnvK+KT+25siGjptWZwVwIlYgGZkBpyddy5JY9NZhjkGd5BjvH2bZMY0ElWoVps1xgSdzEjtbJnbY7/ypvAnJ8PXYdVRjEgSFXG/raD9mTg6I8V8x/Z+ySC7HCgwTmAMGZMGO0jPkbrkHCGlQpoYkKJ+PftoLEU51HxXA+0QqSROx8jnMTnfbRKtH9f1/R0r476DJ1uQOjkmWOLHQkGBsDJwRkeUH4jVxw9I4i4AaNatmJxprvXQe1o4jtr37IDTJV1BxHEDQVfiepbQqEf5T3j0xiJHmcY1xitRT2r3JggiG6SSWUCagAwSwBgYnfu3VPEfMwKTnEg4znGMdJznYj699cR5lx01SV7AgpiGnfHcFQpgAAGO24ak8LTRYDLNyAE2zkxUPu3EuVGOk597qA1ouG5RRe90eDDlpMEQ0BpMNTtKhYyIXWN4Dw+ajipWdQsG/5+SQDaDALE2kwMYnM6seC4JKjWU0CoXC3sWZlLSVZiGSIiCVIMHJBAGg6BQo8PXFtystqgkAgT3KuIO4Yz5qRiTOY5byCknE1ldmMVUpLbm68NZkJsCrIQ5aSBN2CYOA4aupZaQIJAZVySCfeJYsAe4ABEBlnK5tKHL6vCUy7USTJe4OHJMNlryIwYA6iNgTsAI5hyI0UVUClXaIYAXvNwDEowjsGIkG0DIk2PA06rkkOpwkoGcBRBJN83E3FdiMSYzrF8f4retVQsAfZOxVJGXIIBIAhQFLCTMSGEkkG/5NzZiys1NxaljmAGqsWvAa6DA61iAROMNoN5yasw6XDXYliFhjt83Hzf8A1q41R8DxYaPSQRMwAQO2DmNvPtq8XQPGsx+kL5Kv0q/gqa1Gsx+kP5Kn0q/gqaC75J8lofQ0/wAC6NjQXJPk1D6Kn+BdGaB9LTRpRoB+PBsPwg5AwdyJBEj1xrjnjngat7sINyMbTY0hnsZkFoeGCqWEFerH+bXXuNqFVJ8vux59pOuUeO+EQPTKwxLD9t0lVcELaIk+6w7m0KJMAghzCnK1FqGSFJyboIzJkwTMj1+vXS+Q85IRRKqIMAmbiOkwcdOQDg/cQefc249XboSNxMHIaIyyg7CI9PiToPC/E30YuI9mxBiMrb0kyI2LiTAAG+NBvuS8Sj8ciMdqbuoPVJFlomSAQrTAMffrZ0OIQDJXGTHbz21w7xGjqy1BMqQVk7kyMyQQSBsAInERGoPD3iqufa0KitVSqtzBmJZAsEkEEErZMpIGfjIdoreNeDDlDxFK4drxjHnt30Vw/NUrmKZlYkkDEHAz2Ppqg5b4P4M0LXopUuFxJgESBhSkEKBAEbYjWi4Dl9KgltJAg3MTn1JOSfU6AXiq4pNLQq92MAd/syRv/wCde/1ogi5lHYZ77R9ujK4Vh1ARgx6jyjP16znM+CFPJBKyOvYqwbBJUCIBIEm0SQRDaC+asI/r+eqrmvMFRSTkd+8RE4HUfqBxO40LSeoAJqBw2QfNcHIB8oysjue+ouYK1kECdhKSTbcy9KsCQBOBJjJAzoMJ4r5oWNuMQpWAIJuDbq0iV/ygmwSsRrLUKChXuABkUwfdAMBgSTjew5WTOT2Nz4h4cKWDAKSbQYleshupiJYQRgiQCpjrEZw1XLWmy4mBEm4SSAAgj3iIOCNuxgL1ufMFUBpQ52Bc2kyWAmSAFMgwM7wV0MPF4VCsgmCApVYGRi5RcV97c43Xto3lfIDWfqDVHhWZQVwYeL6j4JE9iDm4YAJbm/hClOEdcmQrFiAxNuG2+AkbxsToDeR88q1qbBXKM0MrgNkB3FQXzcJ6ck9lBaNaHlXHcXSLqXqV6ZPzjeOoGAGdcAwJzEmLc4xnK+HPDuaTETurhmW6CSGRgCRjBwfegwJOrqtzMiKlVr4Zo+dgTcBTxactPVsSYEToDxymi1WpUrpUdSxsRACCge3uQYlYIiOlQMjWg5JwPBVVPskejUUe60hkkGIjpeLid2kNmRA1m/DXiSm3D2kAlgodOmblLSWLsGdCCoLAsZYk7590a6UKqvTIBIDzcB+zshmT5wum2VJGATaNBuOWUGpuAeoli12xJMzAvJ8+5idoOtRwdUlRIg5xM7HGuXcu8Y+2JpKxZspaPeYKsFgwB6YBIJkz3EidvyrnIdyFyC0AgGDA6ye65EZ740GjGsz+kE/3VfpV/BU1o0bWb/SF8lX6ZfwVNBeck+TUPoqf4F0boLkh/u1D6Gn+BdGk6Bp086adNdoBuMpCJIJ9RMjziM5xtrmPjGlVVSGDMvtC4dgMhgJAUEFrbPnCIbaBrqpbVFz/AIEVEKlA6kTGDBjtOQf9wznvtoOJcVQouCS0hUAZgEEsSQmJBi0J09JkekHz4SeyuaRgKwzBUZUtaZIYSdoG+06l5/4fqUgHtandkJkNYQDMtJXMggtuVnOqWvXKwySLWk4OX878kEkeY3EeegvvEnNQtZqboFprIBInfcQIEgW9wY77am8F814U1WQvYzXBLhCEHESDMkecEzHlorhrOLoyWlmXIDZWCSMYyTIBMKDJiAQfQoXIKdTg0cJ0zatrEA5LESBMzKmCfUSG54bxXwdG2i/ELeoiQrEY82UELgTvj6tHP4hpMpalxFFh1HpqIdsjBbGw3xnWS5Lz40za3CKihoLBVAkGGPRChQdyJHwm0bPguGRzeadMne60CDHnHl/LQZLnXjx6TJ7Oi9cEwzrcEGRb15QhpBJnzB76tuB4k11JKsUqJKmI6WkQcHOZ/oRqnogi3Menb4eWhP7II/7Pf7BB7THbQVXDLFMLMkAACQ2Nu+T7sTH27aF4uZBtYCNx6DGNj3IkEi3zIi3sEwdjiJ8vKPjOPhO2g+ZkFTDYIO+xBB22Vt+5xA88hzjxpTLqYyBTMsQTgCc4vHY4iCjT3BwdOoVqMTk2mbbemenJAiRMlhJ7751rPGfEZaFWfeAhTterks4lp+bvEm07aw5qEPJOZzO/qTBEn68nJ89BvvAXNaclGMHvBJAmRPUCW22/3KIJgC88Q0AqOUV2MhldECpcATdtDT1gwvpE51y7hKrqQykCcEmSBdC52HqO+NzGtBznjOJ9kB7VkBBNi4ISfnEAuewMkbCexIH8U6PSSXucpup6QvSILY8jGJAPwBN8M8sNwcLfgNYAlxNuALiQ5IUkqCpyRvrLK1WpTBq1XJXabpAVAx29CI23MkATq75LzRqLFahJpqxRmU+7BaC4BAcXMO+8xnQWXPeAS8tTo+zaOllCi4xjtA6N7SSLSCOkjUXBcJTYqeIpxTwSag6JIMdrRUGJnBEYA0T4k5+A6tahKyGglrheM3UisyArE5i7MGIg5pXPGUb6dtsAuzHqUyzlrcmf2mMySBB0Gr4zwajWshYefWcG4DpBBB6oBDFoxGNXXJ61OkjKtNQ6tY0DLRGeo4kEneBntrF0fF9ikN7wFoUspLG4CMbNCziZOIYgkncB4hEF7gzExbsc2qBc6jqAWAGJEmJAtOg6Zw3FTuYPb1+Hnqm8ft/dV+lX8FTU3B8T80CYuYqImCTbIJgTv9+NA+OnnhVzg1UPr7lTQaXknyWj9DT/AALo3QfJB/dqP0VP8C6NJ0DHXktGnOvEf1/3GgU+mheJqGG2NoJ9cCfXRH2ahLCO59Cc/DP/AH56DnfiDh2oAXr7RbYB7d7B3MiYnaBmMnXPOa8KQCQlqAAqWWLgbQNpk5zsJJ12LnNGqEIS5rRgTB+N03XKNmFxwDjXJ+c8PVDG6iy5m04yWxkSMkquBsPQnQS+B+bMWNImYjpI2Weqe0bGImTrf0uUs69T27ZgMAZIaSZmI7t3321x7lnMBTrK4AyYJJB9cHcZESOxPnrs3J+YK9MZywum6DjPkJE91mJyI0EfCeFOJV7vbUnW6QGFRXgMIDVLsnfNp+8EaLgOAqKFuMEROQ0x2JIEjJG0+vm3CV17GCOxOe0/fAwPLR6V/wCtv56D26+vwzH/AL0FXqWDMYnM+nx8vt9NS8RxajyJ9TGw9fgdZ/iucI0Q1sEyAVKiJPUciPSVy2gNbiLBvkxgEGCTBMzkSRsD3wZjWX59zhIYXjA6upWkEAQ1pwZIBltokEHAHiXxYtNSpksQVUFZ3FpWbj1A3hiv2GZ1QUOT8ZxzXlTSQ3m5iYCnv1AkkZyc5MbRoM3zvj5XI2GPInKtsOoRJk5kgTC6oOCQF8yB6CfXb6taPj+TDqIIcic+douM4tDY2uHceus+1KDMA5gZEyANwDPf6s+WgPr8vCgFGIyCuTdmAIFsMSIIhshsbHVjy2jxJ2tUBcEoQAP9rMuJ2JB2O/bQ1Cm1VwWUzGSWAOQcEKklT/tXZhvjWpXmHFcOoDUaQpPFjAyNictTAeSpgOYgGdtBV8Fw7glHg1H3ksS7XTTKg4dekAASDccHtYcRSVgXVwlzC4QhUM0zaSbgxMe8MTu1uM9zbiizKyEg5MSIIBx0nB3IyPPA0bw9ar7Mn2QYhQS/UwF0jqAJi5QR2nF2dgs+ccV/d4QGd1hZmYWSXywsY9YXM4ECTn6FMUipFFS2MkysyDsp2hlE4O8xmLjh+ZkZqqYkYwqSw3nIJOcmT5aE5lzVanV7J7fICQtxMhSVAjqYRBBPcjQScm5rUrV7XghiLzHs7SN4tjpVQTsQAAxBtJOv43lVMITVqCsYuVQRmNrVU2uxYiYExVEnAnP+HvD6VlvQXdQNrrlTEACFBWSZuDLtEHB1BxXA1jVRUBJaDTS614aps7AyxDSCoO4uJwZDqfKaxAtsKiBhnLmZGGnM7QTOBgai8aVLuFXpuHtUjFywUc48t/56qOGDU2YKKlKvF5BYkPkKxJutaC28dswIBJ8VcWpo2g2n2im0xBFri4C7YmR9R+sOhck+TUPoqf4F0boLknyWh9FT/Aui2bQeWfz15Zu3/jSc/wA9vP8AoeWowfj9/wAc6DypYLk3MJnFs7kREx2GvNRpxBPof6j1+rXq7tE/VPl94OfhGh3qdM+9j7cH3owNuwjHrgAOZIo3uzjvsSB2BIOOwzEH05t4p4H2gWowt95ahqyVpkuYaGZR1GcnpkHYkT0XmFgW5gLFBYGMEW7wpWf+O+T0xnWE8R8SgckQhGDKge0YEmOg4bIbqB6WaR20HL6pKFgQARDQRkTntiP+WrrlPitqZWwgZ90yPj3G4iJO6+ZyDzPgwpKmBGDYABLQ48rhGR2EiMar6qEscERMjpWIknpAAGZxGNtBvOD8bV0MR7QDe0sW2IOAT2AgSFnAwNW9Px8CvVTfO4ZfMgAmYVhcxwpMQcxtzflns+8XBpBaR2AAvUgjPc4GJ3xZ0uXIYZVuhlkBCRE5DAgBhkZByG2yNBdcz8c1Hc+wBqSDCgtKg3ROIaJGwYCDnY6tOX8p5lxZ/aFKakTMSR5CGgHYbyPQkHVr4d4ClRpKW/ZgKbg1QCdhsqq10AHpGe4PSdbbgwtgKwFImTG24K4A+uIjOgp+T+DqXDwSl9QAC8gE7R0kgKB5nAwMYnVhxNAVFKqgqTAJqZQd/Lq+rRqkQbBdn3nJt9Y8/wCs6ovE/jKhwqxUqguYAXINpxKoBtueplBj3h2DmnjPlXsKhVyjMFVhYDblmAuBHTJEQSQQNwdYU8QxmLrbgAJDQJlRFsbExaBmfhqw5nzY1arNkSbt5JI7lp3gDI77aqncLt3ggmcwcgeQGZPpoNHyOhWlfYrTbOS7AHf52BIJE7k4JEba0XHc4ey6tTFI4tNykQSSsMJLrFszP/GInL8k8VewX3KTESAWCsfPAOwmcBhuPLPrmXNDVZmC2k5tBtVZgAhST8ZB7puNBHRqMnEsodChOLpC9RAtjt0kiDiARvGtxR4kU6YimykQJBRlY9vdNhUHq7Gceo5e1CYxETvmTv8AN/7OrKtxY6lQFae3dbgP8wctJgxE4wM40BHPOKR5AAUXDGFB7GIMDHmDvv21NT8MitRR6RvuYqx6pVgozAU9PvHzJBidU/6v9opKEm0edw3OJ+Cny7CCRluD5oaYIDe9NwDOkn4LgjH37DQdN5TwgoQCxMUChIIuEsWAFuGYSoJgZJMzjWe57zECpS6b6ZY9I7B2JIUDqgQMSRN2Bgaqk8QgNMli3vEHtGOp1EER/wD0dpgW3KAazit7V0tBMqOmmpgopJUqBliWnEgkDQW9ChQP7fhlkLaHpE1FIbzIbK1LZKstwJpwCJKtY+I+Pp/2f2ZYFkqi60F/30dMSPuzOMjUTKGMRUawkBmpFqeBKgVKdNmFpP8AhvCgn5vau5zFFLS0FPYpciL7NxbUYEp1C7JNywMsOw0HauSn+60foqf4F0TUqgb/AFny+Og+UN/daPpRp/gXXviPdJYARJ+aRif82P5b9tBK9SNuo+picdsfDUNSrnZsjEgdoxjImfhqOo0DAAggWkEA5k2gTJ3wCdu2vHtYEgEZkAwCSSMQZAJBmMfbOglqcQB3HrmI2H1d/s30PVqiBODJjHcDttd/714qyXBB28jO4IDBYz84EHyHcaH4kQQenpBgFZO1otjIOSOkr7x0A/MSTSNqyxUiCHBYfOEqZEgkeQbzOsNzPgLfaNTAEFLsBzMkMWmVeJPvBTjMgC7ZwWU2gnpJ6gsnIMXF5iAQQckGbgRJpxyY1Kn7UvIk3mCLeqPmYCTIMkyRviA51zLgGCgrRv3AZBfg3XAoxkAD53YAeZjN8QkZCgCbf93unNrE4zuCYPkY19BcJyqnRZhSqrTkNU9nuWWCpPSQYkoAQAQQcktqp55yBeOWk9RUKDBembKst0kq8Q8bFWUTCwRoOL8nrlKqkA2sQvQxUyCIxO91pg43jtGr4dQAlwqRauWZ0ERgwuTABHaApyQs60L+HOFA9mUhabK1OoZ4dlwoLP7UTxEOB1BViYEbCv57wS07Xp16bPbcWLFU6yQtpWahYQmGY3L6aCy5BXFNLbCigKtyJaxbYAuTiDHX7Me8CWM9Vo3iZVBDEUlgEtdLuAB70rLGIMDsw2Gdc5rccwMqylUJ95iACGkAAnpEkgEnIYg4VjoHnPFOT1SCGxIK4JkDqwoOSIkZ23JDU88/SJUdGo8OpopBJaS1V/dmSSCpwQWyTA27Yfi6zFpaTJksTkz5z1Nldye2w20y0zO+Z93JIyLrSoxAGTA7xOoajziRJMEZAnzz/XpoIrpOIGD5/HvoerULeU+fn/WMan9oD3H9DUNYAGRj6/5Z0Fly7lAqbKpwZLFgcSpICTsSDkYt2jd+N5S1A7TnurWiJkhmVT3U5HmcwRqCnxToAVe27vEFrZXJOJgnPqc6hHGNFrGTO53BBJ+vJJ+szoBxUIPSR5fHPaR8NEspZVVbrvnAQTIOTAAJk5zkREkAQCwyY0RTMx1bds7CSfvnGguuScGabmVJPTcDChafzrydrpKj50BjjVHzFIc5+/aOxk9tvq1dUOMVB0sKfaQSDkMMHqMEGY2DeUhtVvOVlwSCpKzadwBgFjJNxgzP8o0Hjg6oRpIO8dJtMkQd+1s9vs1q+B5lSemGRBTZDLO3UehWLSSOsMoE3AAEjMAax3C1bSDmQQRiYjvv/wBH69HUeLyIJLAqQzxC2qFiCcgAAARsBAERoNM3HrTqKeHqMlUEzBYozqQySbssV6WGcLn3hDc2rmsEcmooCgBupQZLMQCVNyiRbOY89U3BMRFW9CBLFbrHBk4xDBwdnzuMESNXnMeZJH7O6ZWbXIVxbcGe0FbxeyyAJgmFyNB3flb/AN2oAjelSg9v8Nfj8Nu+nrVGDwVJU7PcWF0xDLHSCB6gExidC8uf+70Q1xDUqawAdjSTuuRk/GCfjqPiU3KLE/OHxPvRJw09WR1RmI0Ba8SPPpgYJM7SJLMMkx575wZ1BxZYD3GwDEVALxjALfOOTBgE/O76CqV1tYW3AM5IYtSggM2PadUtAO4WACDAA01YiwsYWZabVBO5IWDZdIDBgPIkHQE0K1wUjeIMsGKjGGBxdi05GbvXXqlTPTYUABwDIUiATaVBUC0YMY+B1C9ZVEFmAU4U7YaQRaIYyDGYjcfOJPBkOCrMXsJRgVYWsjN1qHMsBIUkT7p9YAhOFITpUE/7wIOdzaM/Eb41Ci2N7NemULDyBQgEtsSSDHl06Fqc0/s5CsrilsHABVTAgArOCSR1QMDOpuY1AyLUUqyqQZNoFrDquLDAtk75GZ3kM9W41RXHs6TPW4gCoxcsvsqVMlSDjE2gKi5ubbeQOL54vB1XapWKUnIaD1M8hUIschsLEp2LZOBA/in9ICUSy00pvXJCu4DCkoBkA3Zqx1bQomQdYGs7u97Fy+5Yg5uMdAAgYOTgEeudBfcd4sZnI4S/h1uY2rUZmIMf4lINaBC+RABUCTcTnawklmiWMw61GYzIYm5ZY7bHBK4BGnWhMAIrEKczhkuJItpsLmM9jAxmdDEFWJQhBdgyeq2cxeQSLxjPbcA6BqlUg3K4F5IVhaLpJYh2dpItaIY5ugkgZgq01LECIhotyAA8wLYBIOZl8R5SPLJh9wYgwAYhhdcpyOoDzgGMzgPiKeNwJOBE9MnILTgEEb50HviXBGMAie5E57mfhjzzmTqN6IjYjG+vLUjMyBO8+uxubsfOe5174eiT3Bn45ntAjO+Pz0A6pnTVFMT9/wBX9fZoulw1xxk4GA0zPcAEmY01WlA3ESQO3aSYOfuzoPHCcYVxMqZlT3wJn0OR9QOo+IqYIAwR3yQP6886h9j5n7vX1/8AGnSkRjaQSDjtM5n44nProPAGY0Rw7hTkAg/X+X9eW+vLUIEg+oO0+c9WCPIZ17WiSMfafTyxP/vQFpxAGUIXeAQAew94mJgztOPPOolbzBAYgbE2wQCRtdicfyxrxRoBjHvXEDsIJn/MY7d/tGvSUerpncdQUkggTsx3In4kdgZ0A7KJMAeYM+v9Y01NsmSYGcZ9BGfONEsrEDIAKsIEGY7FBJDYmT5D0JH4inGfOe2I7FfsP2aC55VzVRUDsqu4BAvsIJO8s8CRuAQSSTnOoa9TzVxtbMCVEjykZBwJG/lmtoVY8htiJk477jE5Bn7Z0a3EmoJZMzgyQq+aqpwJJBOe3roPo3gmP9mokITKUwVED/7a5kfUdi0HGw0EeKb2nQ3ve5dcXKxDIS4gMGkQ3UAw6QBpuWuPYo0oYp0lJUPdaQCgYZU7mCAQTIAXMxcQ6CbmW2CWsQFQCAtzFbjBtIBaQbQLhABCWhzC8Agg73eztdR0XNaWClArggwN1aRMx4TiBcV9ozAyGDD9otvuxZYxUqBJJIBIBwdC06qkgBSXW65qYpAowC3qygBqTAAAkACR1GDOobHBiAWAL2W+zBtlLYqKqAOpEmmUOFwbZ0FvTtLhCwKkPNNgjLuLiwVTBgt0sYLD46uQsA5DdRIcLdB3ggRaZOxwJjvGqXlvEFUZgBho6iq0wPZqRc8Som4CRMkCIYHU1Z+IuJp0nICiGupier/Mr5HvTkQAuCSw0BPHUxYSyg9BulelgoxcCY27NiV+zkfMefe39rToGovDiFkl2LksDJ3EDqhcGGzdAGrTxfzLiGhKrOoaUgIk1MMtzGk+bQxJBt99cHWMgQsk9Qb3lY23sIuAYxLIHLDJmIcEaCajT6lItE7mw25UEQTcpGG3GZM592Owr7zAQgEMApG4wTcyxIgDsJgDaKo8VBOOrzlR1e6SoErjt2xp34t2WAAJPV2VcdIlmMDp3gZG+gIZgekkXCWuJD+8txBUtabp3VeyzoaqJ2aFt2YqGYFgYVSJnp+7yKrrzW4oLMEDAyC9jMOqSCrCoIgRjJntJfha9xyoUKLoAZUIAklojHSvcQR3JnQRPTvXfeOgsxDEgkMADMkFskCLzGx0JxCgbsRm03GwhRjMySDtMY2jbRteywzaVYIVulszcdiYmWHUQWBF2c6FagDFuLrSPnf5oIIInIjAIBMTjIDsoxsZG+AMYi6SDtAI89jjXsdIzmVg4JKwJPeRA/n5Z1MKDKwuU3GAOpwSAuB0rJAIzEHIBjUb0CpypUSrhKnTcrTs3fB3G8emgVoDZBJPeCCCGgyoEkH+YO+lsT0m0HqBBug9pgAntnykCNM6kdII2hZHzQZwyiCbh98TGiwSbiFBAUgG2ooEE7dROVRh1AjBnadBXVmYyw2//UkYjYeYG5P1TrzTokkSy+cm595MmAY2J+I0ZxFLyUD5tr2gqY3utEg5iDv5xryqEANYwXpBwuVJjLAXGesRAPaTbOg8URgRM2dj2/8AyLEkSBsYBIx2Mq8QiXK8krAELkjMmZgRJgnInbGBq/GAKVUkndibSLgCvQbA22bsHfeZ0uD5fIm5SYJgEGAAd4U9wDBgEfcBCcwpAtclRiTIm1CN5DFRmSVPbYYxOpV4umbeg0xbJG6sZtw1hIG5EhgCsZk6CPB3NC5xMYHa5gYJxExk7asqHBgiw2tAgLAQFhJywcPMTGM7EbHQea1Wh7oqgiCNm8wRgLBA2METGI30Fx/DDDCyGEgKe8SQIm3OAp3+I1JwvK297dcEx1HudgRDY2wRE4jXjiuHekxMDOTfDbYkkgg777ifSdBVtKmDgjEEQZ9R56JpvIET3nffHmdzGpOKphxepAIywuGc/MBE95I9dD8MIOT20HWE59Wp0qVjKsBVEU0GLCT83MmZPeTOg6HiribF/aDNY04FNAthLgi0LAmMmJOT302loBaniKvJlwxWooUsiOVBcDpLKSMDEbdonUB8R1xRo9YzeDKIZtmN1/2r8bROn0tBZ8Hz2sppsKhJlQSwDSHVgwNwMg+Rxqar4hruiO1SWKXe6sSoYqQIhYKjb18zLaWgznO+Z1KtRvaENagiVXEuSe3mT93kNVNXiGARgYJBnA2kgiNoIJkbHS0tB6r8YyghTGewAPUguAMSAfLbXjheOcFIMXQCYExMQDEqPQRp9LQeDTHX/wAkx2zvjvq84zg1RltBXYwGIE3zMTG4H2aWloM9xfEt7QkEg+mN99viftOvZY/tFnChiAMZLp5fAfYPLS0tBEHyxxNy9h557d4E+caIdrapVYAMkiBmJj+Q+zS0tBNwVT/DmDjYgEf4ijIiD6+eo6giiGA6iRJ7nB+/10+loIOZH2dUhIHSOwPzZgk7g9x3Eg4Oh3ANHYe+V2G1oMDy/wDQ7abS0EApgbD/AL/no2lxbABQYDAsYABkBsggSPqjv56WloCmqFVYqYJWkT5Ek5kbHRfDH9hcckbE5iXQGJ2m47abS0BgUGowIBBfIO3vJsO2/byHkNVXG8USyLCAN7OQqKszk+6Bme++lpaCupoC5EYn4bHz1ZLwKWzb5dz3nTaWg//Z"/>
          <p:cNvSpPr>
            <a:spLocks noChangeAspect="1" noChangeArrowheads="1"/>
          </p:cNvSpPr>
          <p:nvPr/>
        </p:nvSpPr>
        <p:spPr bwMode="auto">
          <a:xfrm>
            <a:off x="63500" y="-10493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650</Words>
  <Application>Microsoft Office PowerPoint</Application>
  <PresentationFormat>Προβολή στην οθόνη (4:3)</PresentationFormat>
  <Paragraphs>101</Paragraphs>
  <Slides>15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2_Office Theme</vt:lpstr>
      <vt:lpstr>Ιστορία και Πολιτισμός της  Νεώτερης Ευρώπης 1492-1789</vt:lpstr>
      <vt:lpstr>Jürgen Habermas: «Δημόσια σφαίρα»</vt:lpstr>
      <vt:lpstr>«Δημόσια σφαίρα» (2)</vt:lpstr>
      <vt:lpstr>«Δημόσια σφαίρα» (3)</vt:lpstr>
      <vt:lpstr>LINKS</vt:lpstr>
      <vt:lpstr>ΔΙΑΦΩΤΙΣΜΟΣ</vt:lpstr>
      <vt:lpstr>Baron de Montesquieu (1689-1755)</vt:lpstr>
      <vt:lpstr>Voltaire  (1694-1778)</vt:lpstr>
      <vt:lpstr>Παρουσίαση του PowerPoint</vt:lpstr>
      <vt:lpstr>Denis Diderot (1713-1784)</vt:lpstr>
      <vt:lpstr>Παρουσίαση του PowerPoint</vt:lpstr>
      <vt:lpstr>Jean-Jacques Rousseau (1712-1778)</vt:lpstr>
      <vt:lpstr>Παρουσίαση του PowerPoint</vt:lpstr>
      <vt:lpstr>Αρχαιολογικές ανακαλύψεις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και Πολιτισμός της  Νεώτερης Ευρώπης 1492-1789</dc:title>
  <dc:creator>ankaraka@o365.uoa.gr</dc:creator>
  <cp:lastModifiedBy>Anna Karakatsouli</cp:lastModifiedBy>
  <cp:revision>2</cp:revision>
  <dcterms:created xsi:type="dcterms:W3CDTF">2020-12-06T15:20:43Z</dcterms:created>
  <dcterms:modified xsi:type="dcterms:W3CDTF">2023-12-07T12:44:14Z</dcterms:modified>
</cp:coreProperties>
</file>