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12.xml" ContentType="application/vnd.openxmlformats-officedocument.themeOverride+xml"/>
  <Override PartName="/ppt/theme/themeOverride21.xml" ContentType="application/vnd.openxmlformats-officedocument.themeOverride+xml"/>
  <Override PartName="/ppt/theme/themeOverride30.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heme/themeOverride19.xml" ContentType="application/vnd.openxmlformats-officedocument.themeOverride+xml"/>
  <Override PartName="/ppt/theme/themeOverride17.xml" ContentType="application/vnd.openxmlformats-officedocument.themeOverride+xml"/>
  <Override PartName="/ppt/theme/themeOverride28.xml" ContentType="application/vnd.openxmlformats-officedocument.themeOverride+xml"/>
  <Override PartName="/ppt/theme/themeOverride15.xml" ContentType="application/vnd.openxmlformats-officedocument.themeOverride+xml"/>
  <Override PartName="/ppt/theme/themeOverride24.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9.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32.xml" ContentType="application/vnd.openxmlformats-officedocument.themeOverr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Override8.xml" ContentType="application/vnd.openxmlformats-officedocument.themeOverride+xml"/>
  <Override PartName="/ppt/theme/themeOverride11.xml" ContentType="application/vnd.openxmlformats-officedocument.themeOverride+xml"/>
  <Default Extension="png" ContentType="image/png"/>
  <Override PartName="/ppt/theme/themeOverride20.xml" ContentType="application/vnd.openxmlformats-officedocument.themeOverride+xml"/>
  <Override PartName="/ppt/theme/themeOverride3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heme/themeOverride29.xml" ContentType="application/vnd.openxmlformats-officedocument.themeOverride+xml"/>
  <Override PartName="/ppt/slideLayouts/slideLayout10.xml" ContentType="application/vnd.openxmlformats-officedocument.presentationml.slideLayout+xml"/>
  <Default Extension="gif" ContentType="image/gif"/>
  <Override PartName="/ppt/theme/themeOverride18.xml" ContentType="application/vnd.openxmlformats-officedocument.themeOverride+xml"/>
  <Override PartName="/ppt/theme/themeOverride27.xml" ContentType="application/vnd.openxmlformats-officedocument.themeOverride+xml"/>
  <Override PartName="/ppt/theme/themeOverride16.xml" ContentType="application/vnd.openxmlformats-officedocument.themeOverride+xml"/>
  <Override PartName="/ppt/theme/themeOverride25.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0" r:id="rId7"/>
    <p:sldId id="261" r:id="rId8"/>
    <p:sldId id="264" r:id="rId9"/>
    <p:sldId id="265" r:id="rId10"/>
    <p:sldId id="266" r:id="rId11"/>
    <p:sldId id="267" r:id="rId12"/>
    <p:sldId id="262" r:id="rId13"/>
    <p:sldId id="270" r:id="rId14"/>
    <p:sldId id="276" r:id="rId15"/>
    <p:sldId id="277" r:id="rId16"/>
    <p:sldId id="278" r:id="rId17"/>
    <p:sldId id="285" r:id="rId18"/>
    <p:sldId id="286" r:id="rId19"/>
    <p:sldId id="279" r:id="rId20"/>
    <p:sldId id="280" r:id="rId21"/>
    <p:sldId id="281" r:id="rId22"/>
    <p:sldId id="282" r:id="rId23"/>
    <p:sldId id="283" r:id="rId24"/>
    <p:sldId id="287" r:id="rId25"/>
    <p:sldId id="288" r:id="rId26"/>
    <p:sldId id="289" r:id="rId27"/>
    <p:sldId id="284" r:id="rId28"/>
    <p:sldId id="273" r:id="rId29"/>
    <p:sldId id="274" r:id="rId30"/>
    <p:sldId id="272" r:id="rId31"/>
    <p:sldId id="290" r:id="rId32"/>
    <p:sldId id="271" r:id="rId33"/>
    <p:sldId id="269" r:id="rId34"/>
    <p:sldId id="268"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7/4/2019</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7/4/2019</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7/4/2019</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7/4/2019</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7/4/2019</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7/4/2019</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7/4/2019</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7/4/2019</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7/4/2019</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7/4/2019</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7/4/2019</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7/4/2019</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9.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3 - Τίτλος"/>
          <p:cNvSpPr>
            <a:spLocks noGrp="1"/>
          </p:cNvSpPr>
          <p:nvPr>
            <p:ph type="title"/>
          </p:nvPr>
        </p:nvSpPr>
        <p:spPr>
          <a:xfrm>
            <a:off x="467544" y="476672"/>
            <a:ext cx="8229600" cy="1143000"/>
          </a:xfrm>
        </p:spPr>
        <p:txBody>
          <a:bodyPr/>
          <a:lstStyle/>
          <a:p>
            <a:r>
              <a:rPr lang="en-GB" dirty="0" smtClean="0">
                <a:solidFill>
                  <a:schemeClr val="bg1"/>
                </a:solidFill>
              </a:rPr>
              <a:t>Giordano Bruno (1548-</a:t>
            </a:r>
            <a:r>
              <a:rPr lang="el-GR" dirty="0" smtClean="0">
                <a:solidFill>
                  <a:schemeClr val="bg1"/>
                </a:solidFill>
              </a:rPr>
              <a:t>1600)</a:t>
            </a:r>
            <a:endParaRPr lang="el-GR" dirty="0">
              <a:solidFill>
                <a:schemeClr val="bg1"/>
              </a:solidFill>
            </a:endParaRPr>
          </a:p>
        </p:txBody>
      </p:sp>
      <p:sp>
        <p:nvSpPr>
          <p:cNvPr id="11" name="9 - Υπότιτλος"/>
          <p:cNvSpPr txBox="1">
            <a:spLocks/>
          </p:cNvSpPr>
          <p:nvPr/>
        </p:nvSpPr>
        <p:spPr>
          <a:xfrm>
            <a:off x="1556048" y="4085456"/>
            <a:ext cx="6368752" cy="170574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26" name="Picture 2" descr="C:\Users\acer\Desktop\ΕΚΠΑ\ΙΣΤΟΡΙΑ ΚΑΙ ΠΟΛΙΤΙΣΜΟΣ ΝΕΩΤΕΡΗΣ ΕΥΡΩΠΗΣ\Παρουσίαση\φωτο\IMG_0121α1.jpg"/>
          <p:cNvPicPr>
            <a:picLocks noChangeAspect="1" noChangeArrowheads="1"/>
          </p:cNvPicPr>
          <p:nvPr/>
        </p:nvPicPr>
        <p:blipFill>
          <a:blip r:embed="rId2" cstate="print"/>
          <a:srcRect/>
          <a:stretch>
            <a:fillRect/>
          </a:stretch>
        </p:blipFill>
        <p:spPr bwMode="auto">
          <a:xfrm>
            <a:off x="2967872" y="1700808"/>
            <a:ext cx="3208257" cy="4392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C:\Users\acer\Desktop\Giordano_Bruno_Campo_dei_Fiori_cropped.jpg"/>
          <p:cNvPicPr>
            <a:picLocks noChangeAspect="1" noChangeArrowheads="1"/>
          </p:cNvPicPr>
          <p:nvPr/>
        </p:nvPicPr>
        <p:blipFill>
          <a:blip r:embed="rId3" cstate="print"/>
          <a:srcRect/>
          <a:stretch>
            <a:fillRect/>
          </a:stretch>
        </p:blipFill>
        <p:spPr bwMode="auto">
          <a:xfrm>
            <a:off x="1504950" y="1052736"/>
            <a:ext cx="6134100" cy="451485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5589240"/>
            <a:ext cx="8229600" cy="1070992"/>
          </a:xfrm>
        </p:spPr>
        <p:txBody>
          <a:bodyPr>
            <a:normAutofit/>
          </a:bodyPr>
          <a:lstStyle/>
          <a:p>
            <a:r>
              <a:rPr lang="el-GR" sz="2400" dirty="0" smtClean="0">
                <a:solidFill>
                  <a:schemeClr val="bg1"/>
                </a:solidFill>
              </a:rPr>
              <a:t>Ανάγλυφο στη βάση του αγάλματος</a:t>
            </a:r>
            <a:endParaRPr lang="el-GR" sz="2400" dirty="0">
              <a:solidFill>
                <a:schemeClr val="bg1"/>
              </a:solidFill>
            </a:endParaRPr>
          </a:p>
        </p:txBody>
      </p:sp>
      <p:pic>
        <p:nvPicPr>
          <p:cNvPr id="5122" name="Picture 2" descr="C:\Users\acer\Desktop\800px-Relief_Bruno_Campo_dei_Fiori_n1.jpg"/>
          <p:cNvPicPr>
            <a:picLocks noChangeAspect="1" noChangeArrowheads="1"/>
          </p:cNvPicPr>
          <p:nvPr/>
        </p:nvPicPr>
        <p:blipFill>
          <a:blip r:embed="rId3" cstate="print"/>
          <a:srcRect/>
          <a:stretch>
            <a:fillRect/>
          </a:stretch>
        </p:blipFill>
        <p:spPr bwMode="auto">
          <a:xfrm>
            <a:off x="535162" y="476672"/>
            <a:ext cx="8073677" cy="4968552"/>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 Τίτλος"/>
          <p:cNvSpPr>
            <a:spLocks noGrp="1"/>
          </p:cNvSpPr>
          <p:nvPr>
            <p:ph type="title"/>
          </p:nvPr>
        </p:nvSpPr>
        <p:spPr>
          <a:xfrm>
            <a:off x="1691680" y="5301208"/>
            <a:ext cx="5486400" cy="1142802"/>
          </a:xfrm>
        </p:spPr>
        <p:txBody>
          <a:bodyPr>
            <a:normAutofit/>
          </a:bodyPr>
          <a:lstStyle/>
          <a:p>
            <a:pPr algn="ctr"/>
            <a:r>
              <a:rPr lang="en-GB" sz="2400" b="0" dirty="0" err="1" smtClean="0">
                <a:solidFill>
                  <a:schemeClr val="bg1"/>
                </a:solidFill>
              </a:rPr>
              <a:t>Philotheus</a:t>
            </a:r>
            <a:r>
              <a:rPr lang="en-GB" sz="2400" b="0" dirty="0" smtClean="0">
                <a:solidFill>
                  <a:schemeClr val="bg1"/>
                </a:solidFill>
              </a:rPr>
              <a:t> </a:t>
            </a:r>
            <a:r>
              <a:rPr lang="en-GB" sz="2400" b="0" dirty="0" err="1" smtClean="0">
                <a:solidFill>
                  <a:schemeClr val="bg1"/>
                </a:solidFill>
              </a:rPr>
              <a:t>Jordanus</a:t>
            </a:r>
            <a:r>
              <a:rPr lang="en-GB" sz="2400" b="0" dirty="0" smtClean="0">
                <a:solidFill>
                  <a:schemeClr val="bg1"/>
                </a:solidFill>
              </a:rPr>
              <a:t> </a:t>
            </a:r>
            <a:r>
              <a:rPr lang="en-GB" sz="2400" b="0" dirty="0" err="1" smtClean="0">
                <a:solidFill>
                  <a:schemeClr val="bg1"/>
                </a:solidFill>
              </a:rPr>
              <a:t>Brunus</a:t>
            </a:r>
            <a:r>
              <a:rPr lang="en-GB" sz="2400" b="0" dirty="0" smtClean="0">
                <a:solidFill>
                  <a:schemeClr val="bg1"/>
                </a:solidFill>
              </a:rPr>
              <a:t> </a:t>
            </a:r>
            <a:r>
              <a:rPr lang="en-GB" sz="2400" b="0" dirty="0" err="1" smtClean="0">
                <a:solidFill>
                  <a:schemeClr val="bg1"/>
                </a:solidFill>
              </a:rPr>
              <a:t>Nolanus</a:t>
            </a:r>
            <a:r>
              <a:rPr lang="en-GB" sz="2400" b="0" dirty="0" smtClean="0">
                <a:solidFill>
                  <a:schemeClr val="bg1"/>
                </a:solidFill>
              </a:rPr>
              <a:t>,</a:t>
            </a:r>
            <a:br>
              <a:rPr lang="en-GB" sz="2400" b="0" dirty="0" smtClean="0">
                <a:solidFill>
                  <a:schemeClr val="bg1"/>
                </a:solidFill>
              </a:rPr>
            </a:br>
            <a:r>
              <a:rPr lang="en-GB" sz="2400" b="0" dirty="0" err="1" smtClean="0">
                <a:solidFill>
                  <a:schemeClr val="bg1"/>
                </a:solidFill>
              </a:rPr>
              <a:t>magis</a:t>
            </a:r>
            <a:r>
              <a:rPr lang="en-GB" sz="2400" b="0" dirty="0" smtClean="0">
                <a:solidFill>
                  <a:schemeClr val="bg1"/>
                </a:solidFill>
              </a:rPr>
              <a:t> </a:t>
            </a:r>
            <a:r>
              <a:rPr lang="en-GB" sz="2400" b="0" dirty="0" err="1" smtClean="0">
                <a:solidFill>
                  <a:schemeClr val="bg1"/>
                </a:solidFill>
              </a:rPr>
              <a:t>elaborata</a:t>
            </a:r>
            <a:r>
              <a:rPr lang="en-GB" sz="2400" b="0" dirty="0" smtClean="0">
                <a:solidFill>
                  <a:schemeClr val="bg1"/>
                </a:solidFill>
              </a:rPr>
              <a:t> </a:t>
            </a:r>
            <a:r>
              <a:rPr lang="en-GB" sz="2400" b="0" dirty="0" err="1" smtClean="0">
                <a:solidFill>
                  <a:schemeClr val="bg1"/>
                </a:solidFill>
              </a:rPr>
              <a:t>Theologia</a:t>
            </a:r>
            <a:r>
              <a:rPr lang="en-GB" sz="2400" b="0" dirty="0" smtClean="0">
                <a:solidFill>
                  <a:schemeClr val="bg1"/>
                </a:solidFill>
              </a:rPr>
              <a:t> Doctor</a:t>
            </a:r>
            <a:endParaRPr lang="el-GR" sz="2400" b="0" dirty="0">
              <a:solidFill>
                <a:schemeClr val="bg1"/>
              </a:solidFill>
            </a:endParaRPr>
          </a:p>
        </p:txBody>
      </p:sp>
      <p:pic>
        <p:nvPicPr>
          <p:cNvPr id="2050" name="Picture 2" descr="C:\Users\acer\Desktop\Giordano_Bruno.jpg"/>
          <p:cNvPicPr>
            <a:picLocks noChangeAspect="1" noChangeArrowheads="1"/>
          </p:cNvPicPr>
          <p:nvPr/>
        </p:nvPicPr>
        <p:blipFill>
          <a:blip r:embed="rId3" cstate="print"/>
          <a:srcRect/>
          <a:stretch>
            <a:fillRect/>
          </a:stretch>
        </p:blipFill>
        <p:spPr bwMode="auto">
          <a:xfrm>
            <a:off x="2627784" y="908720"/>
            <a:ext cx="3683000" cy="414020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764704"/>
            <a:ext cx="8229600" cy="5361459"/>
          </a:xfrm>
        </p:spPr>
        <p:txBody>
          <a:bodyPr>
            <a:normAutofit/>
          </a:bodyPr>
          <a:lstStyle/>
          <a:p>
            <a:pPr algn="ctr">
              <a:buNone/>
            </a:pPr>
            <a:r>
              <a:rPr lang="el-GR" sz="2400" dirty="0" smtClean="0">
                <a:solidFill>
                  <a:schemeClr val="bg1"/>
                </a:solidFill>
              </a:rPr>
              <a:t>Δύο αποσπάσματα</a:t>
            </a:r>
          </a:p>
          <a:p>
            <a:pPr algn="ctr">
              <a:buNone/>
            </a:pPr>
            <a:endParaRPr lang="el-GR" sz="2400" dirty="0" smtClean="0">
              <a:solidFill>
                <a:schemeClr val="bg1"/>
              </a:solidFill>
            </a:endParaRPr>
          </a:p>
          <a:p>
            <a:pPr>
              <a:buNone/>
            </a:pPr>
            <a:r>
              <a:rPr lang="el-GR" sz="2400" dirty="0" smtClean="0">
                <a:solidFill>
                  <a:schemeClr val="bg1"/>
                </a:solidFill>
              </a:rPr>
              <a:t>«Ο </a:t>
            </a:r>
            <a:r>
              <a:rPr lang="en-GB" sz="2400" dirty="0" err="1" smtClean="0">
                <a:solidFill>
                  <a:schemeClr val="bg1"/>
                </a:solidFill>
              </a:rPr>
              <a:t>Philotheus</a:t>
            </a:r>
            <a:r>
              <a:rPr lang="en-GB" sz="2400" dirty="0" smtClean="0">
                <a:solidFill>
                  <a:schemeClr val="bg1"/>
                </a:solidFill>
              </a:rPr>
              <a:t> </a:t>
            </a:r>
            <a:r>
              <a:rPr lang="en-GB" sz="2400" dirty="0" err="1" smtClean="0">
                <a:solidFill>
                  <a:schemeClr val="bg1"/>
                </a:solidFill>
              </a:rPr>
              <a:t>Jordanus</a:t>
            </a:r>
            <a:r>
              <a:rPr lang="en-GB" sz="2400" dirty="0" smtClean="0">
                <a:solidFill>
                  <a:schemeClr val="bg1"/>
                </a:solidFill>
              </a:rPr>
              <a:t> </a:t>
            </a:r>
            <a:r>
              <a:rPr lang="en-GB" sz="2400" dirty="0" err="1" smtClean="0">
                <a:solidFill>
                  <a:schemeClr val="bg1"/>
                </a:solidFill>
              </a:rPr>
              <a:t>Brunus</a:t>
            </a:r>
            <a:r>
              <a:rPr lang="en-GB" sz="2400" dirty="0" smtClean="0">
                <a:solidFill>
                  <a:schemeClr val="bg1"/>
                </a:solidFill>
              </a:rPr>
              <a:t> </a:t>
            </a:r>
            <a:r>
              <a:rPr lang="en-GB" sz="2400" dirty="0" err="1" smtClean="0">
                <a:solidFill>
                  <a:schemeClr val="bg1"/>
                </a:solidFill>
              </a:rPr>
              <a:t>Nolanus</a:t>
            </a:r>
            <a:r>
              <a:rPr lang="el-GR" sz="2400" dirty="0" smtClean="0">
                <a:solidFill>
                  <a:schemeClr val="bg1"/>
                </a:solidFill>
              </a:rPr>
              <a:t>, διδάκτωρ της πιο δυσνόητης θεολογίας, καθηγητής της πιο καθαρής και της πιο αβλαβούς σοφίας, διάσημος στις μεγαλύτερες ακαδημίες της Ευρώπης, αναγνωρισμένος φιλόσοφος, που τον υποδέχονται με τιμές, γνωστός σε όλους παρεκτός στους βάρβαρους και τους άξεστους, </a:t>
            </a:r>
            <a:r>
              <a:rPr lang="el-GR" sz="2400" dirty="0" err="1" smtClean="0">
                <a:solidFill>
                  <a:schemeClr val="bg1"/>
                </a:solidFill>
              </a:rPr>
              <a:t>εξημερωτής</a:t>
            </a:r>
            <a:r>
              <a:rPr lang="el-GR" sz="2400" dirty="0" smtClean="0">
                <a:solidFill>
                  <a:schemeClr val="bg1"/>
                </a:solidFill>
              </a:rPr>
              <a:t> της θρασείας και δύστροπης άγνοιας, </a:t>
            </a:r>
            <a:r>
              <a:rPr lang="el-GR" sz="2400" dirty="0" err="1" smtClean="0">
                <a:solidFill>
                  <a:schemeClr val="bg1"/>
                </a:solidFill>
              </a:rPr>
              <a:t>αφυπνιστής</a:t>
            </a:r>
            <a:r>
              <a:rPr lang="el-GR" sz="2400" dirty="0" smtClean="0">
                <a:solidFill>
                  <a:schemeClr val="bg1"/>
                </a:solidFill>
              </a:rPr>
              <a:t> των ναρκωμένων ψυχών, υποστηρικτής μιας καθολικής φιλανθρωπίας… είναι μισητός στους διαλαλητές της ανοησίας και τους υποκριτές, αλλά αναζητείται από τους έντιμους και τους επιμελείς».</a:t>
            </a:r>
            <a:endParaRPr lang="el-GR" sz="24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20688"/>
            <a:ext cx="8229600" cy="5505475"/>
          </a:xfrm>
        </p:spPr>
        <p:txBody>
          <a:bodyPr>
            <a:normAutofit lnSpcReduction="10000"/>
          </a:bodyPr>
          <a:lstStyle/>
          <a:p>
            <a:r>
              <a:rPr lang="el-GR" sz="2400" dirty="0" smtClean="0">
                <a:solidFill>
                  <a:schemeClr val="bg1"/>
                </a:solidFill>
              </a:rPr>
              <a:t>«Ο </a:t>
            </a:r>
            <a:r>
              <a:rPr lang="en-GB" sz="2400" dirty="0" err="1" smtClean="0">
                <a:solidFill>
                  <a:schemeClr val="bg1"/>
                </a:solidFill>
              </a:rPr>
              <a:t>Nolanus</a:t>
            </a:r>
            <a:r>
              <a:rPr lang="en-GB" sz="2400" dirty="0" smtClean="0">
                <a:solidFill>
                  <a:schemeClr val="bg1"/>
                </a:solidFill>
              </a:rPr>
              <a:t>, </a:t>
            </a:r>
            <a:r>
              <a:rPr lang="el-GR" sz="2400" dirty="0" smtClean="0">
                <a:solidFill>
                  <a:schemeClr val="bg1"/>
                </a:solidFill>
              </a:rPr>
              <a:t>ο </a:t>
            </a:r>
            <a:r>
              <a:rPr lang="en-GB" sz="2400" dirty="0" smtClean="0">
                <a:solidFill>
                  <a:schemeClr val="bg1"/>
                </a:solidFill>
              </a:rPr>
              <a:t>Bruno </a:t>
            </a:r>
            <a:r>
              <a:rPr lang="el-GR" sz="2400" dirty="0" smtClean="0">
                <a:solidFill>
                  <a:schemeClr val="bg1"/>
                </a:solidFill>
              </a:rPr>
              <a:t>από την </a:t>
            </a:r>
            <a:r>
              <a:rPr lang="en-GB" sz="2400" dirty="0" smtClean="0">
                <a:solidFill>
                  <a:schemeClr val="bg1"/>
                </a:solidFill>
              </a:rPr>
              <a:t>Nola, </a:t>
            </a:r>
            <a:r>
              <a:rPr lang="el-GR" sz="2400" dirty="0" smtClean="0">
                <a:solidFill>
                  <a:schemeClr val="bg1"/>
                </a:solidFill>
              </a:rPr>
              <a:t>απελευθέρωσε την ψυχή του ανθρώπου, καθώς και την γνώση του, που ήταν κλεισμένη στην στενή φυλακή της ατμόσφαιρας, από όπου μπορούσε με δυσκολία μόνο, σαν μέσα από χαραμάδα, να δει τα μακρινά αστέρια· τα φτερά της ήταν περικομμένα, έτσι ώστε να μην μπορεί να πετάξει και να περάσει μέσα από το πέπλο των νεφών και να δει εκείνο που πράγματι βρίσκεται εκεί… Αλλά ο </a:t>
            </a:r>
            <a:r>
              <a:rPr lang="en-GB" sz="2400" dirty="0" smtClean="0">
                <a:solidFill>
                  <a:schemeClr val="bg1"/>
                </a:solidFill>
              </a:rPr>
              <a:t>Bruno</a:t>
            </a:r>
            <a:r>
              <a:rPr lang="el-GR" sz="2400" dirty="0" smtClean="0">
                <a:solidFill>
                  <a:schemeClr val="bg1"/>
                </a:solidFill>
              </a:rPr>
              <a:t> με το μάτι της αίσθησης και του λόγου, με το κλειδί της ακούραστης αναζήτησης, άνοιξε εκείνες τις πύλες της φυλακής για την αλήθεια που μπορούσε ο άνθρωπος ν’ ανοίξει, ξεγύμνωσε την φύση που ήταν καλυμμένη και αποκομμένη από την δυνατότητα να ιδωθεί, δίνοντας μάτια στους τυφλοπόντικες, παρέχοντας φως στους τυφλούς… λύνοντας την γλώσσα των άλαλων, οι οποίοι δεν μπορούσαν ούτε τολμούσαν να εκφράσουν τα βαθιά αισθήματά τους».</a:t>
            </a:r>
            <a:endParaRPr lang="el-GR" sz="24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sz="2400" dirty="0" smtClean="0">
                <a:solidFill>
                  <a:schemeClr val="bg1"/>
                </a:solidFill>
              </a:rPr>
              <a:t>Τι  ήταν λοιπόν ο </a:t>
            </a:r>
            <a:r>
              <a:rPr lang="el-GR" sz="2400" dirty="0" err="1" smtClean="0">
                <a:solidFill>
                  <a:schemeClr val="bg1"/>
                </a:solidFill>
              </a:rPr>
              <a:t>Μπρούνο</a:t>
            </a:r>
            <a:r>
              <a:rPr lang="el-GR" sz="2400" dirty="0" smtClean="0">
                <a:solidFill>
                  <a:schemeClr val="bg1"/>
                </a:solidFill>
              </a:rPr>
              <a:t>;</a:t>
            </a:r>
          </a:p>
        </p:txBody>
      </p:sp>
      <p:sp>
        <p:nvSpPr>
          <p:cNvPr id="3" name="2 - Θέση περιεχομένου"/>
          <p:cNvSpPr>
            <a:spLocks noGrp="1"/>
          </p:cNvSpPr>
          <p:nvPr>
            <p:ph sz="half" idx="1"/>
          </p:nvPr>
        </p:nvSpPr>
        <p:spPr/>
        <p:txBody>
          <a:bodyPr>
            <a:normAutofit/>
          </a:bodyPr>
          <a:lstStyle/>
          <a:p>
            <a:r>
              <a:rPr lang="el-GR" sz="2400" dirty="0" smtClean="0">
                <a:solidFill>
                  <a:schemeClr val="bg1"/>
                </a:solidFill>
              </a:rPr>
              <a:t>Υπερφίαλος αλαζόνας;</a:t>
            </a:r>
          </a:p>
          <a:p>
            <a:r>
              <a:rPr lang="el-GR" sz="2400" dirty="0" smtClean="0">
                <a:solidFill>
                  <a:schemeClr val="bg1"/>
                </a:solidFill>
              </a:rPr>
              <a:t>Κολασμένος;</a:t>
            </a:r>
          </a:p>
          <a:p>
            <a:r>
              <a:rPr lang="el-GR" sz="2400" dirty="0" smtClean="0">
                <a:solidFill>
                  <a:schemeClr val="bg1"/>
                </a:solidFill>
              </a:rPr>
              <a:t>Ματαιόδοξος τσαρλατάνος;</a:t>
            </a:r>
          </a:p>
          <a:p>
            <a:r>
              <a:rPr lang="el-GR" sz="2400" dirty="0" smtClean="0">
                <a:solidFill>
                  <a:schemeClr val="bg1"/>
                </a:solidFill>
              </a:rPr>
              <a:t>Βάλθηκε να υπονομεύσει το κύρος της Εκκλησίας;</a:t>
            </a:r>
            <a:endParaRPr lang="el-GR" sz="2400" dirty="0">
              <a:solidFill>
                <a:schemeClr val="bg1"/>
              </a:solidFill>
            </a:endParaRPr>
          </a:p>
        </p:txBody>
      </p:sp>
      <p:sp>
        <p:nvSpPr>
          <p:cNvPr id="5" name="4 - Θέση περιεχομένου"/>
          <p:cNvSpPr>
            <a:spLocks noGrp="1"/>
          </p:cNvSpPr>
          <p:nvPr>
            <p:ph sz="half" idx="2"/>
          </p:nvPr>
        </p:nvSpPr>
        <p:spPr/>
        <p:txBody>
          <a:bodyPr>
            <a:normAutofit/>
          </a:bodyPr>
          <a:lstStyle/>
          <a:p>
            <a:r>
              <a:rPr lang="el-GR" sz="2400" dirty="0" smtClean="0">
                <a:solidFill>
                  <a:schemeClr val="bg1"/>
                </a:solidFill>
              </a:rPr>
              <a:t>Ανήσυχος διανοούμενος;</a:t>
            </a:r>
          </a:p>
          <a:p>
            <a:r>
              <a:rPr lang="el-GR" sz="2400" dirty="0" smtClean="0">
                <a:solidFill>
                  <a:schemeClr val="bg1"/>
                </a:solidFill>
              </a:rPr>
              <a:t>Απολογητής της φυσικής μαγείας;</a:t>
            </a:r>
          </a:p>
          <a:p>
            <a:r>
              <a:rPr lang="el-GR" sz="2400" dirty="0" smtClean="0">
                <a:solidFill>
                  <a:schemeClr val="bg1"/>
                </a:solidFill>
              </a:rPr>
              <a:t>Εμφορούνταν από αληθινά ιδανικά του πνεύματος;</a:t>
            </a:r>
            <a:endParaRPr lang="el-GR" sz="24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Horizontal)">
                                      <p:cBhvr>
                                        <p:cTn id="10" dur="500"/>
                                        <p:tgtEl>
                                          <p:spTgt spid="3">
                                            <p:txEl>
                                              <p:pRg st="1" end="1"/>
                                            </p:txEl>
                                          </p:spTgt>
                                        </p:tgtEl>
                                      </p:cBhvr>
                                    </p:animEffect>
                                  </p:childTnLst>
                                </p:cTn>
                              </p:par>
                              <p:par>
                                <p:cTn id="11" presetID="16" presetClass="entr" presetSubtype="2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Horizontal)">
                                      <p:cBhvr>
                                        <p:cTn id="13" dur="500"/>
                                        <p:tgtEl>
                                          <p:spTgt spid="3">
                                            <p:txEl>
                                              <p:pRg st="2" end="2"/>
                                            </p:txEl>
                                          </p:spTgt>
                                        </p:tgtEl>
                                      </p:cBhvr>
                                    </p:animEffect>
                                  </p:childTnLst>
                                </p:cTn>
                              </p:par>
                              <p:par>
                                <p:cTn id="14" presetID="16" presetClass="entr" presetSubtype="2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barn(inHorizontal)">
                                      <p:cBhvr>
                                        <p:cTn id="21" dur="500"/>
                                        <p:tgtEl>
                                          <p:spTgt spid="5">
                                            <p:txEl>
                                              <p:pRg st="0" end="0"/>
                                            </p:txEl>
                                          </p:spTgt>
                                        </p:tgtEl>
                                      </p:cBhvr>
                                    </p:animEffect>
                                  </p:childTnLst>
                                </p:cTn>
                              </p:par>
                              <p:par>
                                <p:cTn id="22" presetID="16" presetClass="entr" presetSubtype="26"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arn(inHorizontal)">
                                      <p:cBhvr>
                                        <p:cTn id="24" dur="500"/>
                                        <p:tgtEl>
                                          <p:spTgt spid="5">
                                            <p:txEl>
                                              <p:pRg st="1" end="1"/>
                                            </p:txEl>
                                          </p:spTgt>
                                        </p:tgtEl>
                                      </p:cBhvr>
                                    </p:animEffect>
                                  </p:childTnLst>
                                </p:cTn>
                              </p:par>
                              <p:par>
                                <p:cTn id="25" presetID="16" presetClass="entr" presetSubtype="26"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arn(inHorizontal)">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20688"/>
            <a:ext cx="8229600" cy="5505475"/>
          </a:xfrm>
        </p:spPr>
        <p:txBody>
          <a:bodyPr>
            <a:normAutofit fontScale="92500" lnSpcReduction="10000"/>
          </a:bodyPr>
          <a:lstStyle/>
          <a:p>
            <a:pPr algn="ctr">
              <a:buNone/>
            </a:pPr>
            <a:r>
              <a:rPr lang="el-GR" sz="2400" dirty="0" smtClean="0">
                <a:solidFill>
                  <a:schemeClr val="bg1"/>
                </a:solidFill>
              </a:rPr>
              <a:t>Ο Θεός της φύσης</a:t>
            </a:r>
          </a:p>
          <a:p>
            <a:r>
              <a:rPr lang="el-GR" sz="2400" dirty="0" smtClean="0">
                <a:solidFill>
                  <a:schemeClr val="bg1"/>
                </a:solidFill>
              </a:rPr>
              <a:t>Μία παγκόσμια θρησκεία αγάπης</a:t>
            </a:r>
          </a:p>
          <a:p>
            <a:r>
              <a:rPr lang="el-GR" sz="2400" dirty="0" smtClean="0">
                <a:solidFill>
                  <a:schemeClr val="bg1"/>
                </a:solidFill>
              </a:rPr>
              <a:t>Η αξία της αρχαιότητας (Μαθητής του Πυθαγόρα και των αρχαίων δασκάλων σοφίας)</a:t>
            </a:r>
          </a:p>
          <a:p>
            <a:r>
              <a:rPr lang="el-GR" sz="2400" dirty="0" smtClean="0">
                <a:solidFill>
                  <a:schemeClr val="bg1"/>
                </a:solidFill>
              </a:rPr>
              <a:t>Η σοφία και η αλήθεια έχουν αποκαλυφθεί από παλιά</a:t>
            </a:r>
          </a:p>
          <a:p>
            <a:r>
              <a:rPr lang="el-GR" sz="2400" dirty="0" smtClean="0">
                <a:solidFill>
                  <a:schemeClr val="bg1"/>
                </a:solidFill>
              </a:rPr>
              <a:t>Άρα αναζήτηση στην αρχαία Αίγυπτο</a:t>
            </a:r>
          </a:p>
          <a:p>
            <a:r>
              <a:rPr lang="el-GR" sz="2400" dirty="0" smtClean="0">
                <a:solidFill>
                  <a:schemeClr val="bg1"/>
                </a:solidFill>
              </a:rPr>
              <a:t>Πληρέστερη θρησκεία = εναρμονισμένη + συναφής με τη 							      φύση</a:t>
            </a:r>
          </a:p>
          <a:p>
            <a:r>
              <a:rPr lang="el-GR" sz="2400" dirty="0" smtClean="0">
                <a:solidFill>
                  <a:schemeClr val="bg1"/>
                </a:solidFill>
              </a:rPr>
              <a:t>Η φύση σε όλες τις μορφές της έχει μέσα της ψυχή</a:t>
            </a:r>
          </a:p>
          <a:p>
            <a:r>
              <a:rPr lang="el-GR" sz="2400" dirty="0" smtClean="0">
                <a:solidFill>
                  <a:schemeClr val="bg1"/>
                </a:solidFill>
              </a:rPr>
              <a:t>Η προσέγγιση της φύσης και η αποκάλυψη των μυστικών δυνάμεών της μπορούν να επιτευχθούν μόνο μέσω της άσκησης της μαγείας</a:t>
            </a:r>
          </a:p>
          <a:p>
            <a:r>
              <a:rPr lang="el-GR" sz="2400" dirty="0" smtClean="0">
                <a:solidFill>
                  <a:schemeClr val="bg1"/>
                </a:solidFill>
              </a:rPr>
              <a:t>Οι αρχαίοι Αιγύπτιοι αξιοποιούσαν, κατά τρόπο μαγικό, πράγματα της φύσης όπου ήταν κρυμμένες οι θείες δυνάμεις</a:t>
            </a:r>
          </a:p>
          <a:p>
            <a:r>
              <a:rPr lang="el-GR" sz="2400" dirty="0" smtClean="0">
                <a:solidFill>
                  <a:schemeClr val="bg1"/>
                </a:solidFill>
              </a:rPr>
              <a:t>Δίδαξε τη φιλοσοφία της Ανατολής στη Δύση</a:t>
            </a:r>
          </a:p>
          <a:p>
            <a:endParaRPr lang="el-GR"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a:bodyPr>
          <a:lstStyle/>
          <a:p>
            <a:r>
              <a:rPr lang="el-GR" sz="2400" dirty="0" smtClean="0">
                <a:solidFill>
                  <a:schemeClr val="bg1"/>
                </a:solidFill>
              </a:rPr>
              <a:t>Η μεταφυσική</a:t>
            </a:r>
            <a:endParaRPr lang="el-GR" sz="2400" dirty="0">
              <a:solidFill>
                <a:schemeClr val="bg1"/>
              </a:solidFill>
            </a:endParaRPr>
          </a:p>
        </p:txBody>
      </p:sp>
      <p:sp>
        <p:nvSpPr>
          <p:cNvPr id="3" name="2 - Θέση περιεχομένου"/>
          <p:cNvSpPr>
            <a:spLocks noGrp="1"/>
          </p:cNvSpPr>
          <p:nvPr>
            <p:ph idx="1"/>
          </p:nvPr>
        </p:nvSpPr>
        <p:spPr>
          <a:xfrm>
            <a:off x="457200" y="836712"/>
            <a:ext cx="8229600" cy="5289451"/>
          </a:xfrm>
        </p:spPr>
        <p:txBody>
          <a:bodyPr>
            <a:normAutofit/>
          </a:bodyPr>
          <a:lstStyle/>
          <a:p>
            <a:r>
              <a:rPr lang="el-GR" sz="2400" dirty="0" smtClean="0">
                <a:solidFill>
                  <a:schemeClr val="bg1"/>
                </a:solidFill>
              </a:rPr>
              <a:t>Ο ξυλουργός έχει το ξύλο για πρώτη ύλη</a:t>
            </a:r>
          </a:p>
          <a:p>
            <a:r>
              <a:rPr lang="el-GR" sz="2400" dirty="0" smtClean="0">
                <a:solidFill>
                  <a:schemeClr val="bg1"/>
                </a:solidFill>
              </a:rPr>
              <a:t>Η φύση έχει τη φυσική ύλη (ένα υπόστρωμα που δεν διακρίνεται, σχηματίζεται στην αιωνιότητα)</a:t>
            </a:r>
          </a:p>
          <a:p>
            <a:r>
              <a:rPr lang="el-GR" sz="2400" dirty="0" smtClean="0">
                <a:solidFill>
                  <a:schemeClr val="bg1"/>
                </a:solidFill>
              </a:rPr>
              <a:t>Η παγκόσμια φυσική αιτία συμβάλλει στη δημιουργία των πραγμάτων (η παγκόσμια διάνοια). Διακρίνεται σε</a:t>
            </a:r>
          </a:p>
          <a:p>
            <a:pPr>
              <a:buNone/>
            </a:pPr>
            <a:r>
              <a:rPr lang="el-GR" sz="2400" dirty="0" smtClean="0">
                <a:solidFill>
                  <a:schemeClr val="bg1"/>
                </a:solidFill>
              </a:rPr>
              <a:t>	- ικανή:</a:t>
            </a:r>
          </a:p>
          <a:p>
            <a:pPr>
              <a:buNone/>
            </a:pPr>
            <a:r>
              <a:rPr lang="el-GR" sz="2400" dirty="0" smtClean="0">
                <a:solidFill>
                  <a:schemeClr val="bg1"/>
                </a:solidFill>
              </a:rPr>
              <a:t>[Υποκινητής και ταραχοποιός του σύμπαντος-πυθαγόρειοι]</a:t>
            </a:r>
          </a:p>
          <a:p>
            <a:pPr>
              <a:buNone/>
            </a:pPr>
            <a:r>
              <a:rPr lang="el-GR" sz="2400" dirty="0" smtClean="0">
                <a:solidFill>
                  <a:schemeClr val="bg1"/>
                </a:solidFill>
              </a:rPr>
              <a:t>[παγκόσμιος τεχνίτης-πλατωνικοί]</a:t>
            </a:r>
          </a:p>
          <a:p>
            <a:pPr>
              <a:buNone/>
            </a:pPr>
            <a:r>
              <a:rPr lang="el-GR" sz="2400" dirty="0" smtClean="0">
                <a:solidFill>
                  <a:schemeClr val="bg1"/>
                </a:solidFill>
              </a:rPr>
              <a:t>[εσωτερικός τεχνίτης-</a:t>
            </a:r>
            <a:r>
              <a:rPr lang="en-GB" sz="2400" dirty="0" smtClean="0">
                <a:solidFill>
                  <a:schemeClr val="bg1"/>
                </a:solidFill>
              </a:rPr>
              <a:t>Bruno]</a:t>
            </a:r>
          </a:p>
          <a:p>
            <a:pPr>
              <a:buNone/>
            </a:pPr>
            <a:r>
              <a:rPr lang="en-GB" sz="2400" dirty="0" smtClean="0">
                <a:solidFill>
                  <a:schemeClr val="bg1"/>
                </a:solidFill>
              </a:rPr>
              <a:t>	- </a:t>
            </a:r>
            <a:r>
              <a:rPr lang="el-GR" sz="2400" dirty="0" smtClean="0">
                <a:solidFill>
                  <a:schemeClr val="bg1"/>
                </a:solidFill>
              </a:rPr>
              <a:t>μορφική: όλα όσα εμπεριέχει για να δημιουργήσει με αρχιτεκτονικό τρόπο</a:t>
            </a:r>
          </a:p>
          <a:p>
            <a:pPr>
              <a:buNone/>
            </a:pPr>
            <a:r>
              <a:rPr lang="el-GR" sz="2400" dirty="0" smtClean="0">
                <a:solidFill>
                  <a:schemeClr val="bg1"/>
                </a:solidFill>
              </a:rPr>
              <a:t>	- τελική: ο σκοπός = η τελειότητα του σύμπαντος</a:t>
            </a:r>
          </a:p>
          <a:p>
            <a:pPr>
              <a:buNone/>
            </a:pPr>
            <a:endParaRPr lang="el-GR" sz="24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l-GR" sz="2400" dirty="0" smtClean="0">
                <a:solidFill>
                  <a:schemeClr val="bg1"/>
                </a:solidFill>
              </a:rPr>
              <a:t>Ο κόσμος είναι έμψυχος (επιρροή από Πλωτίνο 203-270 / ιδρυτής της νεοπλατωνικής σχολής)</a:t>
            </a:r>
          </a:p>
          <a:p>
            <a:r>
              <a:rPr lang="el-GR" sz="2400" dirty="0" smtClean="0">
                <a:solidFill>
                  <a:schemeClr val="bg1"/>
                </a:solidFill>
              </a:rPr>
              <a:t>Η παγκόσμια ψυχή δίνει ψυχή και ζωή σε όλα τα μέρη του σύμπαντος = αρχή και αιτία των φυσικών πραγμάτων</a:t>
            </a:r>
            <a:endParaRPr lang="el-GR" sz="24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672"/>
            <a:ext cx="8229600" cy="6381328"/>
          </a:xfrm>
        </p:spPr>
        <p:txBody>
          <a:bodyPr>
            <a:normAutofit fontScale="92500" lnSpcReduction="20000"/>
          </a:bodyPr>
          <a:lstStyle/>
          <a:p>
            <a:pPr algn="ctr">
              <a:buNone/>
            </a:pPr>
            <a:r>
              <a:rPr lang="el-GR" sz="2400" dirty="0" smtClean="0">
                <a:solidFill>
                  <a:schemeClr val="bg1"/>
                </a:solidFill>
              </a:rPr>
              <a:t>Η τέχνη της μνήμης</a:t>
            </a:r>
          </a:p>
          <a:p>
            <a:r>
              <a:rPr lang="el-GR" sz="2400" dirty="0" smtClean="0">
                <a:solidFill>
                  <a:schemeClr val="bg1"/>
                </a:solidFill>
              </a:rPr>
              <a:t>Καταβολές στην προσωκρατική εποχή</a:t>
            </a:r>
          </a:p>
          <a:p>
            <a:pPr>
              <a:buNone/>
            </a:pPr>
            <a:r>
              <a:rPr lang="el-GR" sz="2400" dirty="0" smtClean="0">
                <a:solidFill>
                  <a:schemeClr val="bg1"/>
                </a:solidFill>
              </a:rPr>
              <a:t>	Κικέρων: περιστατικό με τον ποιητή Σιμωνίδη τον </a:t>
            </a:r>
            <a:r>
              <a:rPr lang="el-GR" sz="2400" dirty="0" err="1" smtClean="0">
                <a:solidFill>
                  <a:schemeClr val="bg1"/>
                </a:solidFill>
              </a:rPr>
              <a:t>Κείο</a:t>
            </a:r>
            <a:r>
              <a:rPr lang="el-GR" sz="2400" dirty="0" smtClean="0">
                <a:solidFill>
                  <a:schemeClr val="bg1"/>
                </a:solidFill>
              </a:rPr>
              <a:t> (556-469 </a:t>
            </a:r>
            <a:r>
              <a:rPr lang="el-GR" sz="2400" dirty="0" err="1" smtClean="0">
                <a:solidFill>
                  <a:schemeClr val="bg1"/>
                </a:solidFill>
              </a:rPr>
              <a:t>π.Χ.</a:t>
            </a:r>
            <a:r>
              <a:rPr lang="el-GR" sz="2400" dirty="0" smtClean="0">
                <a:solidFill>
                  <a:schemeClr val="bg1"/>
                </a:solidFill>
              </a:rPr>
              <a:t>) –  ποίημα για τον οικοδεσπότη + Κάστορα και Πολυδεύκη</a:t>
            </a:r>
          </a:p>
          <a:p>
            <a:pPr>
              <a:buNone/>
            </a:pPr>
            <a:r>
              <a:rPr lang="el-GR" sz="2400" dirty="0" smtClean="0">
                <a:solidFill>
                  <a:schemeClr val="bg1"/>
                </a:solidFill>
              </a:rPr>
              <a:t>	(ζωτικής σημασίας για τους ρήτορες)</a:t>
            </a:r>
          </a:p>
          <a:p>
            <a:r>
              <a:rPr lang="el-GR" sz="2400" dirty="0" smtClean="0">
                <a:solidFill>
                  <a:schemeClr val="bg1"/>
                </a:solidFill>
              </a:rPr>
              <a:t>Αριστοτέλης (384-322 </a:t>
            </a:r>
            <a:r>
              <a:rPr lang="el-GR" sz="2400" dirty="0" err="1" smtClean="0">
                <a:solidFill>
                  <a:schemeClr val="bg1"/>
                </a:solidFill>
              </a:rPr>
              <a:t>π.Χ.</a:t>
            </a:r>
            <a:r>
              <a:rPr lang="el-GR" sz="2400" dirty="0" smtClean="0">
                <a:solidFill>
                  <a:schemeClr val="bg1"/>
                </a:solidFill>
              </a:rPr>
              <a:t>): η ψυχή μας σκέφτεται πάντοτε με εικόνες [βασικές λειτουργίες της ψυχής: αίσθηση-φαντασία-νους: (σχηματίζει τις αφηρημένες ιδέες ή έννοιες)]</a:t>
            </a:r>
          </a:p>
          <a:p>
            <a:r>
              <a:rPr lang="el-GR" sz="2400" dirty="0" smtClean="0">
                <a:solidFill>
                  <a:schemeClr val="bg1"/>
                </a:solidFill>
              </a:rPr>
              <a:t>Αναγέννηση: κλάδος της φιλοσοφίας (μεταφυσική και γνωσιολογική θεωρία για τον κόσμο)</a:t>
            </a:r>
          </a:p>
          <a:p>
            <a:r>
              <a:rPr lang="el-GR" sz="2400" dirty="0" smtClean="0">
                <a:solidFill>
                  <a:schemeClr val="bg1"/>
                </a:solidFill>
              </a:rPr>
              <a:t>Πλάτων: την αλήθεια για την ουσία των πραγμάτων του κόσμου, οι άνθρωποι μπορούν να τη γνωρίσουν όχι εμπειρικώς αλλά κατά τρόπο μεταφυσικό – ανακαλώντας στην μνήμη τους τις ιδέες των πραγμάτων που ο νους τους είχε γνωρίσει πριν έλθουν στον κόσμο αυτό (η μνήμη είναι έμφυτη).</a:t>
            </a:r>
          </a:p>
          <a:p>
            <a:r>
              <a:rPr lang="el-GR" sz="2400" dirty="0" smtClean="0">
                <a:solidFill>
                  <a:schemeClr val="bg1"/>
                </a:solidFill>
              </a:rPr>
              <a:t>Μάγοι της Αναγέννησης: η μνήμη για να λειτουργήσει χρειάζεται τη βοήθεια τεχνικών μεθόδων: συνδυασμοί με εικόνες, οικοδομήματα ή διατάξεις πραγμάτων, εμποτισμένα με μαγικές δυνάμεις (!!!)           ανακάλυψη των μυστικών του κόσμου (λειτουργούν όπως τα φυλακτά).</a:t>
            </a:r>
          </a:p>
        </p:txBody>
      </p:sp>
      <p:cxnSp>
        <p:nvCxnSpPr>
          <p:cNvPr id="5" name="4 - Ευθύγραμμο βέλος σύνδεσης"/>
          <p:cNvCxnSpPr/>
          <p:nvPr/>
        </p:nvCxnSpPr>
        <p:spPr>
          <a:xfrm>
            <a:off x="2555776" y="5949280"/>
            <a:ext cx="504056" cy="0"/>
          </a:xfrm>
          <a:prstGeom prst="straightConnector1">
            <a:avLst/>
          </a:prstGeom>
          <a:ln>
            <a:solidFill>
              <a:schemeClr val="bg1"/>
            </a:solidFill>
            <a:tailEnd type="arrow"/>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67544" y="908720"/>
            <a:ext cx="8229600" cy="5505475"/>
          </a:xfrm>
        </p:spPr>
        <p:txBody>
          <a:bodyPr>
            <a:normAutofit/>
          </a:bodyPr>
          <a:lstStyle/>
          <a:p>
            <a:pPr marL="457200" indent="-457200">
              <a:buAutoNum type="arabicPlain" startAt="1548"/>
            </a:pPr>
            <a:r>
              <a:rPr lang="el-GR" sz="2400" dirty="0" smtClean="0">
                <a:solidFill>
                  <a:schemeClr val="bg1"/>
                </a:solidFill>
              </a:rPr>
              <a:t> 	Γέννηση: </a:t>
            </a:r>
            <a:r>
              <a:rPr lang="en-GB" sz="2400" dirty="0" smtClean="0">
                <a:solidFill>
                  <a:schemeClr val="bg1"/>
                </a:solidFill>
              </a:rPr>
              <a:t>Nola</a:t>
            </a:r>
            <a:r>
              <a:rPr lang="el-GR" sz="2400" dirty="0" smtClean="0">
                <a:solidFill>
                  <a:schemeClr val="bg1"/>
                </a:solidFill>
              </a:rPr>
              <a:t> (κοντά στη Νάπολη), Ιταλία</a:t>
            </a:r>
          </a:p>
          <a:p>
            <a:pPr marL="457200" indent="-457200">
              <a:buNone/>
            </a:pPr>
            <a:r>
              <a:rPr lang="el-GR" sz="2400" dirty="0" smtClean="0">
                <a:solidFill>
                  <a:schemeClr val="bg1"/>
                </a:solidFill>
              </a:rPr>
              <a:t>11 ετών: Νάπολη, σπουδές φιλολογίας, λογικής, διαλεκτικής</a:t>
            </a:r>
          </a:p>
          <a:p>
            <a:pPr marL="457200" indent="-457200">
              <a:buNone/>
            </a:pPr>
            <a:r>
              <a:rPr lang="el-GR" sz="2400" dirty="0" smtClean="0">
                <a:solidFill>
                  <a:schemeClr val="bg1"/>
                </a:solidFill>
              </a:rPr>
              <a:t>15    »    : τάγμα Δομινικανών (περίοδος δοκιμασίας)</a:t>
            </a:r>
          </a:p>
          <a:p>
            <a:pPr marL="457200" indent="-457200">
              <a:buFont typeface="Arial" pitchFamily="34" charset="0"/>
              <a:buAutoNum type="arabicPlain" startAt="17"/>
            </a:pPr>
            <a:r>
              <a:rPr lang="en-GB" sz="2400" dirty="0" smtClean="0">
                <a:solidFill>
                  <a:schemeClr val="bg1"/>
                </a:solidFill>
              </a:rPr>
              <a:t>  </a:t>
            </a:r>
            <a:r>
              <a:rPr lang="el-GR" sz="2400" dirty="0" smtClean="0">
                <a:solidFill>
                  <a:schemeClr val="bg1"/>
                </a:solidFill>
              </a:rPr>
              <a:t>»    : εισέρχεται στις τάξεις του τάγματος (Γιατί;)</a:t>
            </a:r>
          </a:p>
          <a:p>
            <a:pPr marL="457200" indent="-457200">
              <a:buNone/>
            </a:pPr>
            <a:r>
              <a:rPr lang="el-GR" sz="2400" dirty="0" smtClean="0">
                <a:solidFill>
                  <a:schemeClr val="bg1"/>
                </a:solidFill>
              </a:rPr>
              <a:t>α) θαυμασμός προς τον Θωμά τον Ακινάτη (13</a:t>
            </a:r>
            <a:r>
              <a:rPr lang="el-GR" sz="2400" baseline="30000" dirty="0" smtClean="0">
                <a:solidFill>
                  <a:schemeClr val="bg1"/>
                </a:solidFill>
              </a:rPr>
              <a:t>ος</a:t>
            </a:r>
            <a:r>
              <a:rPr lang="el-GR" sz="2400" dirty="0" smtClean="0">
                <a:solidFill>
                  <a:schemeClr val="bg1"/>
                </a:solidFill>
              </a:rPr>
              <a:t> αι.);</a:t>
            </a:r>
          </a:p>
          <a:p>
            <a:pPr marL="457200" indent="-457200">
              <a:buNone/>
            </a:pPr>
            <a:r>
              <a:rPr lang="el-GR" sz="2400" dirty="0" smtClean="0">
                <a:solidFill>
                  <a:schemeClr val="bg1"/>
                </a:solidFill>
              </a:rPr>
              <a:t>β) δυνατότητα μόρφωσης παιδιών φτωχών οικογενειών;</a:t>
            </a:r>
          </a:p>
          <a:p>
            <a:pPr marL="457200" indent="-457200">
              <a:buNone/>
            </a:pPr>
            <a:endParaRPr lang="el-GR" sz="2400" dirty="0" smtClean="0">
              <a:solidFill>
                <a:schemeClr val="bg1"/>
              </a:solidFill>
            </a:endParaRPr>
          </a:p>
          <a:p>
            <a:pPr marL="457200" indent="-457200">
              <a:buNone/>
            </a:pPr>
            <a:r>
              <a:rPr lang="el-GR" sz="2400" dirty="0" smtClean="0">
                <a:solidFill>
                  <a:schemeClr val="bg1"/>
                </a:solidFill>
              </a:rPr>
              <a:t>                  αλλαγή ονόματος </a:t>
            </a:r>
            <a:r>
              <a:rPr lang="en-GB" sz="2400" dirty="0" smtClean="0">
                <a:solidFill>
                  <a:schemeClr val="bg1"/>
                </a:solidFill>
              </a:rPr>
              <a:t>Filippo</a:t>
            </a:r>
            <a:r>
              <a:rPr lang="el-GR" sz="2400" dirty="0" smtClean="0">
                <a:solidFill>
                  <a:schemeClr val="bg1"/>
                </a:solidFill>
              </a:rPr>
              <a:t> ---</a:t>
            </a:r>
            <a:r>
              <a:rPr lang="en-GB" sz="2400" dirty="0" smtClean="0">
                <a:solidFill>
                  <a:schemeClr val="bg1"/>
                </a:solidFill>
              </a:rPr>
              <a:t> Giordano</a:t>
            </a:r>
            <a:endParaRPr lang="el-GR" sz="2400" dirty="0" smtClean="0">
              <a:solidFill>
                <a:schemeClr val="bg1"/>
              </a:solidFill>
            </a:endParaRPr>
          </a:p>
          <a:p>
            <a:pPr marL="457200" indent="-457200">
              <a:buNone/>
            </a:pPr>
            <a:r>
              <a:rPr lang="en-GB" sz="1600" dirty="0" smtClean="0">
                <a:solidFill>
                  <a:schemeClr val="bg1"/>
                </a:solidFill>
              </a:rPr>
              <a:t>		      </a:t>
            </a:r>
            <a:r>
              <a:rPr lang="el-GR" sz="2400" dirty="0" smtClean="0">
                <a:solidFill>
                  <a:schemeClr val="bg1"/>
                </a:solidFill>
              </a:rPr>
              <a:t>μελετά φιλοσοφία, λογική, θεολογία, φιλολογία</a:t>
            </a:r>
          </a:p>
          <a:p>
            <a:pPr marL="457200" indent="-457200">
              <a:buNone/>
            </a:pPr>
            <a:r>
              <a:rPr lang="el-GR" sz="2400" dirty="0" smtClean="0">
                <a:solidFill>
                  <a:schemeClr val="bg1"/>
                </a:solidFill>
              </a:rPr>
              <a:t>1576 (28 ετών): κατηγορήθηκε ως αιρετικός</a:t>
            </a:r>
          </a:p>
          <a:p>
            <a:pPr marL="457200" indent="-457200">
              <a:buNone/>
            </a:pPr>
            <a:r>
              <a:rPr lang="el-GR" sz="2400" dirty="0" smtClean="0">
                <a:solidFill>
                  <a:schemeClr val="bg1"/>
                </a:solidFill>
              </a:rPr>
              <a:t>(ανυπακοή στις μοναστικές αρχές - 130 κατηγορίες αίρεσης)</a:t>
            </a:r>
          </a:p>
          <a:p>
            <a:pPr marL="457200" indent="-457200"/>
            <a:r>
              <a:rPr lang="el-GR" sz="2400" dirty="0" smtClean="0">
                <a:solidFill>
                  <a:schemeClr val="bg1"/>
                </a:solidFill>
              </a:rPr>
              <a:t>αρχή ταξιδιών πρώτα στην Ιταλία και μετά στην Ευρώπη</a:t>
            </a:r>
          </a:p>
          <a:p>
            <a:pPr marL="457200" indent="-457200">
              <a:buNone/>
            </a:pPr>
            <a:endParaRPr lang="el-GR" sz="2400" dirty="0" smtClean="0">
              <a:solidFill>
                <a:schemeClr val="bg1"/>
              </a:solidFill>
            </a:endParaRPr>
          </a:p>
          <a:p>
            <a:pPr marL="457200" indent="-457200">
              <a:buAutoNum type="arabicPlain" startAt="17"/>
            </a:pPr>
            <a:endParaRPr lang="el-GR" sz="2400" dirty="0" smtClean="0">
              <a:solidFill>
                <a:schemeClr val="bg1"/>
              </a:solidFill>
            </a:endParaRPr>
          </a:p>
          <a:p>
            <a:pPr>
              <a:buNone/>
            </a:pPr>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2000"/>
                                        <p:tgtEl>
                                          <p:spTgt spid="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fade">
                                      <p:cBhvr>
                                        <p:cTn id="10" dur="2000"/>
                                        <p:tgtEl>
                                          <p:spTgt spid="5">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animEffect transition="in" filter="fade">
                                      <p:cBhvr>
                                        <p:cTn id="15" dur="2000"/>
                                        <p:tgtEl>
                                          <p:spTgt spid="5">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8" end="8"/>
                                            </p:txEl>
                                          </p:spTgt>
                                        </p:tgtEl>
                                        <p:attrNameLst>
                                          <p:attrName>style.visibility</p:attrName>
                                        </p:attrNameLst>
                                      </p:cBhvr>
                                      <p:to>
                                        <p:strVal val="visible"/>
                                      </p:to>
                                    </p:set>
                                    <p:animEffect transition="in" filter="fade">
                                      <p:cBhvr>
                                        <p:cTn id="18" dur="2000"/>
                                        <p:tgtEl>
                                          <p:spTgt spid="5">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animEffect transition="in" filter="fade">
                                      <p:cBhvr>
                                        <p:cTn id="21" dur="2000"/>
                                        <p:tgtEl>
                                          <p:spTgt spid="5">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10" end="10"/>
                                            </p:txEl>
                                          </p:spTgt>
                                        </p:tgtEl>
                                        <p:attrNameLst>
                                          <p:attrName>style.visibility</p:attrName>
                                        </p:attrNameLst>
                                      </p:cBhvr>
                                      <p:to>
                                        <p:strVal val="visible"/>
                                      </p:to>
                                    </p:set>
                                    <p:animEffect transition="in" filter="fade">
                                      <p:cBhvr>
                                        <p:cTn id="24" dur="2000"/>
                                        <p:tgtEl>
                                          <p:spTgt spid="5">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animEffect transition="in" filter="fade">
                                      <p:cBhvr>
                                        <p:cTn id="27" dur="20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10 - Τίτλος"/>
          <p:cNvSpPr>
            <a:spLocks noGrp="1"/>
          </p:cNvSpPr>
          <p:nvPr>
            <p:ph type="title"/>
          </p:nvPr>
        </p:nvSpPr>
        <p:spPr>
          <a:xfrm>
            <a:off x="395536" y="476672"/>
            <a:ext cx="8229600" cy="1440160"/>
          </a:xfrm>
        </p:spPr>
        <p:txBody>
          <a:bodyPr>
            <a:normAutofit fontScale="90000"/>
          </a:bodyPr>
          <a:lstStyle/>
          <a:p>
            <a:r>
              <a:rPr lang="el-GR" sz="2700" dirty="0" smtClean="0">
                <a:solidFill>
                  <a:schemeClr val="bg1"/>
                </a:solidFill>
              </a:rPr>
              <a:t/>
            </a:r>
            <a:br>
              <a:rPr lang="el-GR" sz="2700" dirty="0" smtClean="0">
                <a:solidFill>
                  <a:schemeClr val="bg1"/>
                </a:solidFill>
              </a:rPr>
            </a:br>
            <a:r>
              <a:rPr lang="en-GB" sz="2700" dirty="0" err="1" smtClean="0">
                <a:solidFill>
                  <a:schemeClr val="bg1"/>
                </a:solidFill>
              </a:rPr>
              <a:t>Giulio</a:t>
            </a:r>
            <a:r>
              <a:rPr lang="en-GB" sz="2700" dirty="0" smtClean="0">
                <a:solidFill>
                  <a:schemeClr val="bg1"/>
                </a:solidFill>
              </a:rPr>
              <a:t> </a:t>
            </a:r>
            <a:r>
              <a:rPr lang="en-GB" sz="2700" dirty="0" err="1" smtClean="0">
                <a:solidFill>
                  <a:schemeClr val="bg1"/>
                </a:solidFill>
              </a:rPr>
              <a:t>Camillo</a:t>
            </a:r>
            <a:r>
              <a:rPr lang="en-GB" sz="2700" dirty="0" smtClean="0">
                <a:solidFill>
                  <a:schemeClr val="bg1"/>
                </a:solidFill>
              </a:rPr>
              <a:t> </a:t>
            </a:r>
            <a:r>
              <a:rPr lang="en-GB" sz="2700" dirty="0" err="1" smtClean="0">
                <a:solidFill>
                  <a:schemeClr val="bg1"/>
                </a:solidFill>
              </a:rPr>
              <a:t>Delminio</a:t>
            </a:r>
            <a:r>
              <a:rPr lang="en-GB" sz="2700" dirty="0" smtClean="0">
                <a:solidFill>
                  <a:schemeClr val="bg1"/>
                </a:solidFill>
              </a:rPr>
              <a:t> (1480-1544)</a:t>
            </a:r>
            <a:br>
              <a:rPr lang="en-GB" sz="2700" dirty="0" smtClean="0">
                <a:solidFill>
                  <a:schemeClr val="bg1"/>
                </a:solidFill>
              </a:rPr>
            </a:br>
            <a:r>
              <a:rPr lang="el-GR" sz="2700" dirty="0" smtClean="0">
                <a:solidFill>
                  <a:schemeClr val="bg1"/>
                </a:solidFill>
              </a:rPr>
              <a:t>Το θέατρο της μνήμης</a:t>
            </a:r>
            <a:br>
              <a:rPr lang="el-GR" sz="2700" dirty="0" smtClean="0">
                <a:solidFill>
                  <a:schemeClr val="bg1"/>
                </a:solidFill>
              </a:rPr>
            </a:br>
            <a:r>
              <a:rPr lang="el-GR" sz="2700" dirty="0" smtClean="0">
                <a:solidFill>
                  <a:schemeClr val="bg1"/>
                </a:solidFill>
              </a:rPr>
              <a:t>(ξύλινη μακέτα θεάτρου-χωρούσε δύο ανθρώπους-</a:t>
            </a:r>
            <a:br>
              <a:rPr lang="el-GR" sz="2700" dirty="0" smtClean="0">
                <a:solidFill>
                  <a:schemeClr val="bg1"/>
                </a:solidFill>
              </a:rPr>
            </a:br>
            <a:r>
              <a:rPr lang="el-GR" sz="2700" dirty="0" smtClean="0">
                <a:solidFill>
                  <a:schemeClr val="bg1"/>
                </a:solidFill>
              </a:rPr>
              <a:t>αναπαρίσταντο όλες οι βαθιές αλήθειες για τον κόσμο-ανάγλυφες: αναβίωση)</a:t>
            </a:r>
            <a:r>
              <a:rPr lang="el-GR" dirty="0" smtClean="0">
                <a:solidFill>
                  <a:schemeClr val="bg1"/>
                </a:solidFill>
              </a:rPr>
              <a:t/>
            </a:r>
            <a:br>
              <a:rPr lang="el-GR" dirty="0" smtClean="0">
                <a:solidFill>
                  <a:schemeClr val="bg1"/>
                </a:solidFill>
              </a:rPr>
            </a:br>
            <a:endParaRPr lang="el-GR" dirty="0"/>
          </a:p>
        </p:txBody>
      </p:sp>
      <p:pic>
        <p:nvPicPr>
          <p:cNvPr id="1028" name="Picture 4"/>
          <p:cNvPicPr>
            <a:picLocks noGrp="1" noChangeAspect="1" noChangeArrowheads="1"/>
          </p:cNvPicPr>
          <p:nvPr>
            <p:ph idx="1"/>
          </p:nvPr>
        </p:nvPicPr>
        <p:blipFill>
          <a:blip r:embed="rId3" cstate="print"/>
          <a:srcRect/>
          <a:stretch>
            <a:fillRect/>
          </a:stretch>
        </p:blipFill>
        <p:spPr bwMode="auto">
          <a:xfrm>
            <a:off x="1547664" y="2060848"/>
            <a:ext cx="6115050" cy="4495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20688"/>
            <a:ext cx="8229600" cy="5505475"/>
          </a:xfrm>
        </p:spPr>
        <p:txBody>
          <a:bodyPr>
            <a:normAutofit/>
          </a:bodyPr>
          <a:lstStyle/>
          <a:p>
            <a:r>
              <a:rPr lang="en-GB" sz="2400" dirty="0" err="1" smtClean="0">
                <a:solidFill>
                  <a:schemeClr val="bg1"/>
                </a:solidFill>
              </a:rPr>
              <a:t>Camillo</a:t>
            </a:r>
            <a:r>
              <a:rPr lang="el-GR" sz="2400" dirty="0" smtClean="0">
                <a:solidFill>
                  <a:schemeClr val="bg1"/>
                </a:solidFill>
              </a:rPr>
              <a:t>:</a:t>
            </a:r>
            <a:r>
              <a:rPr lang="en-GB" sz="2400" dirty="0" smtClean="0">
                <a:solidFill>
                  <a:schemeClr val="bg1"/>
                </a:solidFill>
              </a:rPr>
              <a:t> </a:t>
            </a:r>
            <a:r>
              <a:rPr lang="el-GR" sz="2400" dirty="0" smtClean="0">
                <a:solidFill>
                  <a:schemeClr val="bg1"/>
                </a:solidFill>
              </a:rPr>
              <a:t>στην Αίγυπτο όταν έφταναν να δώσουν σε κάποιο άγαλμα τις τέλειες αναλογίες, φαινόταν αυτό ν’ αποκτά αγγελική ψυχή. Ήταν αδύνατον τέτοια τελειότητα να είναι άψυχη.</a:t>
            </a:r>
          </a:p>
          <a:p>
            <a:r>
              <a:rPr lang="el-GR" sz="2400" dirty="0" smtClean="0">
                <a:solidFill>
                  <a:schemeClr val="bg1"/>
                </a:solidFill>
              </a:rPr>
              <a:t>Έρασμος: με την κυκλοφορία των τυπωμένων βιβλίων, η μαγική τέχνη της μνήμης είναι πλέον άχρηστη.</a:t>
            </a:r>
          </a:p>
          <a:p>
            <a:r>
              <a:rPr lang="el-GR" sz="2400" dirty="0" smtClean="0">
                <a:solidFill>
                  <a:schemeClr val="bg1"/>
                </a:solidFill>
              </a:rPr>
              <a:t>Μάγοι της Αναγέννησης: η τέχνη της μνήμης έχει μεταφυσικό χαρακτήρα. Ένα σύστημα τεχνητής μνήμης δεν είναι παρά η αποτύπωση της ιστορίας της δημιουργίας και της δομής του κόσμου (πώς δημιουργήθηκε και με ποιες δυνάμεις). – Στόχος: να αναβιώσουν στη μνήμη των ανθρώπων τον τρόπο που δημιουργήθηκε το σύμπαν, και τις μυστικές αλήθειες που έκρυβε αυτό μέσα.</a:t>
            </a:r>
            <a:endParaRPr lang="el-GR" sz="24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C:\Users\acer\Desktop\ΕΚΠΑ\ΙΣΤΟΡΙΑ ΚΑΙ ΠΟΛΙΤΙΣΜΟΣ ΝΕΩΤΕΡΗΣ ΕΥΡΩΠΗΣ\Παρουσίαση\φωτο\IMG_0121γ.JPG"/>
          <p:cNvPicPr>
            <a:picLocks noChangeAspect="1" noChangeArrowheads="1"/>
          </p:cNvPicPr>
          <p:nvPr/>
        </p:nvPicPr>
        <p:blipFill>
          <a:blip r:embed="rId3" cstate="print"/>
          <a:srcRect/>
          <a:stretch>
            <a:fillRect/>
          </a:stretch>
        </p:blipFill>
        <p:spPr bwMode="auto">
          <a:xfrm>
            <a:off x="1979712" y="548680"/>
            <a:ext cx="5300957" cy="597600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endParaRPr lang="el-GR" dirty="0"/>
          </a:p>
        </p:txBody>
      </p:sp>
      <p:sp>
        <p:nvSpPr>
          <p:cNvPr id="3" name="2 - Θέση περιεχομένου"/>
          <p:cNvSpPr>
            <a:spLocks noGrp="1"/>
          </p:cNvSpPr>
          <p:nvPr>
            <p:ph idx="1"/>
          </p:nvPr>
        </p:nvSpPr>
        <p:spPr>
          <a:xfrm>
            <a:off x="457200" y="548680"/>
            <a:ext cx="8229600" cy="5577483"/>
          </a:xfrm>
        </p:spPr>
        <p:txBody>
          <a:bodyPr>
            <a:normAutofit/>
          </a:bodyPr>
          <a:lstStyle/>
          <a:p>
            <a:r>
              <a:rPr lang="el-GR" sz="2400" dirty="0" smtClean="0">
                <a:solidFill>
                  <a:schemeClr val="bg1"/>
                </a:solidFill>
              </a:rPr>
              <a:t>Κάθε γράμμα = εικόνα μνήμης</a:t>
            </a:r>
          </a:p>
          <a:p>
            <a:pPr>
              <a:buNone/>
            </a:pPr>
            <a:r>
              <a:rPr lang="el-GR" sz="2400" dirty="0" smtClean="0">
                <a:solidFill>
                  <a:schemeClr val="bg1"/>
                </a:solidFill>
              </a:rPr>
              <a:t>Από τον εσωτερικό προς τον εξωτερικό κύκλο:</a:t>
            </a:r>
          </a:p>
          <a:p>
            <a:pPr>
              <a:buNone/>
            </a:pPr>
            <a:r>
              <a:rPr lang="el-GR" sz="2400" dirty="0" smtClean="0">
                <a:solidFill>
                  <a:schemeClr val="bg1"/>
                </a:solidFill>
              </a:rPr>
              <a:t>παραστάσεις άστρων, φυτών, ζώων, μετάλλων, τεχνών, επιστημών</a:t>
            </a:r>
          </a:p>
          <a:p>
            <a:pPr>
              <a:buNone/>
            </a:pPr>
            <a:r>
              <a:rPr lang="el-GR" sz="2400" dirty="0" smtClean="0">
                <a:solidFill>
                  <a:schemeClr val="bg1"/>
                </a:solidFill>
              </a:rPr>
              <a:t>Οι κύκλοι κινούνται</a:t>
            </a:r>
          </a:p>
          <a:p>
            <a:pPr>
              <a:buNone/>
            </a:pPr>
            <a:r>
              <a:rPr lang="el-GR" sz="2400" dirty="0" smtClean="0">
                <a:solidFill>
                  <a:schemeClr val="bg1"/>
                </a:solidFill>
              </a:rPr>
              <a:t>Δημιουργία συνδυασμών, συλλαβών, λέξεων</a:t>
            </a:r>
          </a:p>
          <a:p>
            <a:pPr>
              <a:buNone/>
            </a:pPr>
            <a:r>
              <a:rPr lang="el-GR" sz="2400" dirty="0" smtClean="0">
                <a:solidFill>
                  <a:schemeClr val="bg1"/>
                </a:solidFill>
              </a:rPr>
              <a:t>Από ένα πεπερασμένο πλήθος εικόνων έχουμε τη δυνατότητα απομνημόνευσης άπειρου πλήθους λέξεων</a:t>
            </a:r>
          </a:p>
          <a:p>
            <a:pPr>
              <a:buNone/>
            </a:pPr>
            <a:endParaRPr lang="el-GR" sz="24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04664"/>
            <a:ext cx="8229600" cy="5721499"/>
          </a:xfrm>
        </p:spPr>
        <p:txBody>
          <a:bodyPr>
            <a:normAutofit lnSpcReduction="10000"/>
          </a:bodyPr>
          <a:lstStyle/>
          <a:p>
            <a:pPr algn="ctr">
              <a:buNone/>
            </a:pPr>
            <a:r>
              <a:rPr lang="el-GR" sz="2400" dirty="0" smtClean="0">
                <a:solidFill>
                  <a:schemeClr val="bg1"/>
                </a:solidFill>
              </a:rPr>
              <a:t>Η μαγεία</a:t>
            </a:r>
          </a:p>
          <a:p>
            <a:r>
              <a:rPr lang="el-GR" sz="2400" dirty="0" smtClean="0">
                <a:solidFill>
                  <a:schemeClr val="bg1"/>
                </a:solidFill>
              </a:rPr>
              <a:t>Υπάρχουν διαστάσεις όπου κατοικούν οι νεκροί και τα διάφορα πνεύματα, οι ελπίδες και οι επικλήσεις</a:t>
            </a:r>
          </a:p>
          <a:p>
            <a:r>
              <a:rPr lang="el-GR" sz="2400" dirty="0" smtClean="0">
                <a:solidFill>
                  <a:schemeClr val="bg1"/>
                </a:solidFill>
              </a:rPr>
              <a:t>Στόχος: να βγει ο άνθρωπος από τα πάθη, στο ηλιακό φως</a:t>
            </a:r>
          </a:p>
          <a:p>
            <a:pPr>
              <a:buNone/>
            </a:pPr>
            <a:r>
              <a:rPr lang="el-GR" sz="2400" dirty="0" smtClean="0">
                <a:solidFill>
                  <a:schemeClr val="bg1"/>
                </a:solidFill>
              </a:rPr>
              <a:t>	(</a:t>
            </a:r>
            <a:r>
              <a:rPr lang="el-GR" sz="2400" dirty="0" err="1" smtClean="0">
                <a:solidFill>
                  <a:schemeClr val="bg1"/>
                </a:solidFill>
              </a:rPr>
              <a:t>πρβλ</a:t>
            </a:r>
            <a:r>
              <a:rPr lang="el-GR" sz="2400" dirty="0" smtClean="0">
                <a:solidFill>
                  <a:schemeClr val="bg1"/>
                </a:solidFill>
              </a:rPr>
              <a:t>. σπήλαιο Πλάτωνα)</a:t>
            </a:r>
          </a:p>
          <a:p>
            <a:r>
              <a:rPr lang="el-GR" sz="2400" dirty="0" smtClean="0">
                <a:solidFill>
                  <a:schemeClr val="bg1"/>
                </a:solidFill>
              </a:rPr>
              <a:t>Ο μάγος επικοινωνεί με τις θεότητες χρησιμοποιώντας κάποια ειδική γλώσσα. Κατασκευάζει ορισμένες εικόνες, περιγράφει τα χαρακτηριστικά και τις τελετές που συνίστανται σε καθορισμένες χειρονομίες και τελετουργίες και αυτή είναι η γλώσσα των θεών η οποία παραμένει πάντοτε αναλλοίωτη.</a:t>
            </a:r>
          </a:p>
          <a:p>
            <a:r>
              <a:rPr lang="el-GR" sz="2400" dirty="0" smtClean="0">
                <a:solidFill>
                  <a:schemeClr val="bg1"/>
                </a:solidFill>
              </a:rPr>
              <a:t>Οι θεότητες μιλούν μέσω οραμάτων και ονείρων</a:t>
            </a:r>
          </a:p>
          <a:p>
            <a:r>
              <a:rPr lang="el-GR" sz="2400" dirty="0" smtClean="0">
                <a:solidFill>
                  <a:schemeClr val="bg1"/>
                </a:solidFill>
              </a:rPr>
              <a:t>Ο μάγος πρέπει να έχει υπόψη του ότι τα σώματα έχουν ένα κοινό υπόστρωμα, κινούνται και έλκονται. Επίσης να γνωρίζει τις κατηγορίες των πνευμάτων και τις πολλαπλές δεσμεύσεις.</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48680"/>
            <a:ext cx="8229600" cy="5577483"/>
          </a:xfrm>
        </p:spPr>
        <p:txBody>
          <a:bodyPr>
            <a:normAutofit lnSpcReduction="10000"/>
          </a:bodyPr>
          <a:lstStyle/>
          <a:p>
            <a:r>
              <a:rPr lang="el-GR" sz="2400" dirty="0" smtClean="0">
                <a:solidFill>
                  <a:schemeClr val="bg1"/>
                </a:solidFill>
              </a:rPr>
              <a:t>Τα πράγματα έχουν ψυχή, επηρεάζονται μεταξύ τους</a:t>
            </a:r>
          </a:p>
          <a:p>
            <a:pPr>
              <a:buNone/>
            </a:pPr>
            <a:r>
              <a:rPr lang="el-GR" sz="2400" dirty="0" smtClean="0">
                <a:solidFill>
                  <a:schemeClr val="bg1"/>
                </a:solidFill>
              </a:rPr>
              <a:t>	(το διαμάντι δίνει γενναιοφροσύνη στην ψυχή αυτού που το φορεί)</a:t>
            </a:r>
          </a:p>
          <a:p>
            <a:r>
              <a:rPr lang="el-GR" sz="2400" dirty="0" smtClean="0">
                <a:solidFill>
                  <a:schemeClr val="bg1"/>
                </a:solidFill>
              </a:rPr>
              <a:t>Ύπαρξη πνευμάτων της γης (Σάτυροι, Σιληνοί, Νάνοι) και του νερού (Νύμφες, Νηρηίδες), του αέρα, της φωτιάς και του</a:t>
            </a:r>
            <a:br>
              <a:rPr lang="el-GR" sz="2400" dirty="0" smtClean="0">
                <a:solidFill>
                  <a:schemeClr val="bg1"/>
                </a:solidFill>
              </a:rPr>
            </a:br>
            <a:r>
              <a:rPr lang="el-GR" sz="2400" dirty="0" smtClean="0">
                <a:solidFill>
                  <a:schemeClr val="bg1"/>
                </a:solidFill>
              </a:rPr>
              <a:t>αιθέρα, πνεύματα που στηρίζουν τα άστρα, καθώς και τους θεούς του Ολύμπου.</a:t>
            </a:r>
          </a:p>
          <a:p>
            <a:r>
              <a:rPr lang="el-GR" sz="2400" dirty="0" smtClean="0">
                <a:solidFill>
                  <a:schemeClr val="bg1"/>
                </a:solidFill>
              </a:rPr>
              <a:t>Πολλαπλή δέσμευση των πνευμάτων: Η πίστη, η επίκληση, η αγάπη και το φλογερό πάθος του δεσμεύοντος, είναι απαραίτητες προϋποθέσεις για την επιτυχία του σκοπού του έργου </a:t>
            </a:r>
          </a:p>
          <a:p>
            <a:r>
              <a:rPr lang="el-GR" sz="2400" dirty="0" smtClean="0">
                <a:solidFill>
                  <a:schemeClr val="bg1"/>
                </a:solidFill>
              </a:rPr>
              <a:t>Η πίστη, είναι εκείνη που ανοίγει τους δρόμους της φαντασίας, που είναι η πραγματική πύλη των συναισθημάτων και η δέσμευση των δεσμεύσεων.</a:t>
            </a:r>
            <a:br>
              <a:rPr lang="el-GR" sz="2400" dirty="0" smtClean="0">
                <a:solidFill>
                  <a:schemeClr val="bg1"/>
                </a:solidFill>
              </a:rPr>
            </a:br>
            <a:endParaRPr lang="el-GR" sz="2400" dirty="0" smtClean="0">
              <a:solidFill>
                <a:schemeClr val="bg1"/>
              </a:solidFill>
            </a:endParaRPr>
          </a:p>
          <a:p>
            <a:endParaRPr lang="el-GR"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48680"/>
            <a:ext cx="8229600" cy="6120680"/>
          </a:xfrm>
        </p:spPr>
        <p:txBody>
          <a:bodyPr>
            <a:normAutofit fontScale="92500" lnSpcReduction="20000"/>
          </a:bodyPr>
          <a:lstStyle/>
          <a:p>
            <a:r>
              <a:rPr lang="el-GR" sz="2400" dirty="0" smtClean="0">
                <a:solidFill>
                  <a:schemeClr val="bg1"/>
                </a:solidFill>
              </a:rPr>
              <a:t>Ο Πλωτίνος, επιβεβαιώνει ότι τόσο οι ανόητοι όσο και οι</a:t>
            </a:r>
            <a:br>
              <a:rPr lang="el-GR" sz="2400" dirty="0" smtClean="0">
                <a:solidFill>
                  <a:schemeClr val="bg1"/>
                </a:solidFill>
              </a:rPr>
            </a:br>
            <a:r>
              <a:rPr lang="el-GR" sz="2400" dirty="0" smtClean="0">
                <a:solidFill>
                  <a:schemeClr val="bg1"/>
                </a:solidFill>
              </a:rPr>
              <a:t>σοφοί μπορούν να δεσμευθούν. Η διαφορά βρίσκεται στο ότι</a:t>
            </a:r>
            <a:br>
              <a:rPr lang="el-GR" sz="2400" dirty="0" smtClean="0">
                <a:solidFill>
                  <a:schemeClr val="bg1"/>
                </a:solidFill>
              </a:rPr>
            </a:br>
            <a:r>
              <a:rPr lang="el-GR" sz="2400" dirty="0" smtClean="0">
                <a:solidFill>
                  <a:schemeClr val="bg1"/>
                </a:solidFill>
              </a:rPr>
              <a:t>κάποιοι διαθέτουν αρχές, οι οποίες έχουν τη δύναμη να</a:t>
            </a:r>
            <a:br>
              <a:rPr lang="el-GR" sz="2400" dirty="0" smtClean="0">
                <a:solidFill>
                  <a:schemeClr val="bg1"/>
                </a:solidFill>
              </a:rPr>
            </a:br>
            <a:r>
              <a:rPr lang="el-GR" sz="2400" dirty="0" smtClean="0">
                <a:solidFill>
                  <a:schemeClr val="bg1"/>
                </a:solidFill>
              </a:rPr>
              <a:t>απωθήσουν και να απομακρύνουν τις μαγικές δυνάμεις.</a:t>
            </a:r>
          </a:p>
          <a:p>
            <a:r>
              <a:rPr lang="el-GR" sz="2400" dirty="0" smtClean="0">
                <a:solidFill>
                  <a:schemeClr val="bg1"/>
                </a:solidFill>
              </a:rPr>
              <a:t>Ο δημιουργός, δεσμεύει με την τέχνη</a:t>
            </a:r>
          </a:p>
          <a:p>
            <a:r>
              <a:rPr lang="el-GR" sz="2400" dirty="0" smtClean="0">
                <a:solidFill>
                  <a:schemeClr val="bg1"/>
                </a:solidFill>
              </a:rPr>
              <a:t>Το ίδιο πράγμα δεσμεύει με τον ίδιο τρόπο αντίθετα πράγματα: Ένα παράδειγμα, είναι αυτός, ο οποίος δεσμεύεται από τον έρωτα. Αυτός θα φωνάζει και θα σωπαίνει, θα νιώθει χαρά και θλίψη, θα ελπίζει και θα νιώθει απόγνωση, φόβο και τόλμη, οργή και ηπιότητα</a:t>
            </a:r>
          </a:p>
          <a:p>
            <a:r>
              <a:rPr lang="el-GR" sz="2400" dirty="0" smtClean="0">
                <a:solidFill>
                  <a:schemeClr val="bg1"/>
                </a:solidFill>
              </a:rPr>
              <a:t>Επιδεξιότητα του δεσμεύοντος: Όπως οι αδαείς παρασύρονται από έναν κόλακα, έτσι και οι δεσμεύσεις κατασκευάζονται και στηρίζονται με διάφορες επινοήσεις</a:t>
            </a:r>
          </a:p>
          <a:p>
            <a:r>
              <a:rPr lang="el-GR" sz="2400" dirty="0" smtClean="0">
                <a:solidFill>
                  <a:schemeClr val="bg1"/>
                </a:solidFill>
              </a:rPr>
              <a:t>Όπλα του δεσμεύοντος: Τα όπλα του δεσμεύοντος είναι: η διορατικότητα, η σωφροσύνη και η τέχνη, αλλά και η περίσταση και τα πράγματα, καθώς και το πεπρωμένο, η φύση και η εύνοια των θεών</a:t>
            </a:r>
          </a:p>
          <a:p>
            <a:r>
              <a:rPr lang="el-GR" sz="2400" dirty="0" smtClean="0">
                <a:solidFill>
                  <a:schemeClr val="bg1"/>
                </a:solidFill>
              </a:rPr>
              <a:t>Οι Ισπανοί δεσμεύονται περισσότερο από την Αφροδίτη σε σχέση με τους Γερμανούς, ενώ οι Γάλλοι εκνευρίζονται πιο εύκολα. </a:t>
            </a:r>
            <a:endParaRPr lang="el-GR" sz="24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solidFill>
                  <a:schemeClr val="bg1"/>
                </a:solidFill>
              </a:rPr>
              <a:t>Άλλες απόψεις</a:t>
            </a:r>
            <a:endParaRPr lang="el-GR" sz="2400" dirty="0">
              <a:solidFill>
                <a:schemeClr val="bg1"/>
              </a:solidFill>
            </a:endParaRPr>
          </a:p>
        </p:txBody>
      </p:sp>
      <p:sp>
        <p:nvSpPr>
          <p:cNvPr id="3" name="2 - Θέση περιεχομένου"/>
          <p:cNvSpPr>
            <a:spLocks noGrp="1"/>
          </p:cNvSpPr>
          <p:nvPr>
            <p:ph idx="1"/>
          </p:nvPr>
        </p:nvSpPr>
        <p:spPr/>
        <p:txBody>
          <a:bodyPr>
            <a:normAutofit/>
          </a:bodyPr>
          <a:lstStyle/>
          <a:p>
            <a:r>
              <a:rPr lang="el-GR" sz="2400" dirty="0" smtClean="0">
                <a:solidFill>
                  <a:schemeClr val="bg1"/>
                </a:solidFill>
              </a:rPr>
              <a:t>ο έρωτας είναι μία φυσική δύναμη, που οδηγεί τα όντα στην πληρότητά τους και βοηθά το καθένα να βιώνει την ενότητα μέσα από την εναρμόνιση των αντιθέτων.</a:t>
            </a:r>
            <a:br>
              <a:rPr lang="el-GR" sz="2400" dirty="0" smtClean="0">
                <a:solidFill>
                  <a:schemeClr val="bg1"/>
                </a:solidFill>
              </a:rPr>
            </a:br>
            <a:endParaRPr lang="el-GR" sz="24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188640"/>
            <a:ext cx="8784976" cy="6453336"/>
          </a:xfrm>
        </p:spPr>
        <p:txBody>
          <a:bodyPr>
            <a:noAutofit/>
          </a:bodyPr>
          <a:lstStyle/>
          <a:p>
            <a:pPr algn="ctr">
              <a:buNone/>
            </a:pPr>
            <a:r>
              <a:rPr lang="el-GR" sz="2400" dirty="0" err="1" smtClean="0">
                <a:solidFill>
                  <a:schemeClr val="bg1"/>
                </a:solidFill>
              </a:rPr>
              <a:t>Ηλιοκεντρισμός</a:t>
            </a:r>
            <a:endParaRPr lang="el-GR" sz="2400" dirty="0" smtClean="0">
              <a:solidFill>
                <a:schemeClr val="bg1"/>
              </a:solidFill>
            </a:endParaRPr>
          </a:p>
          <a:p>
            <a:r>
              <a:rPr lang="el-GR" sz="2400" dirty="0" smtClean="0">
                <a:solidFill>
                  <a:schemeClr val="bg1"/>
                </a:solidFill>
              </a:rPr>
              <a:t>1543 Κοπέρνικος (1473-1543):</a:t>
            </a:r>
          </a:p>
          <a:p>
            <a:pPr>
              <a:buNone/>
            </a:pPr>
            <a:r>
              <a:rPr lang="el-GR" sz="2400" dirty="0" smtClean="0">
                <a:solidFill>
                  <a:schemeClr val="bg1"/>
                </a:solidFill>
              </a:rPr>
              <a:t>	Η Γη είναι ένας από τους πλανήτες που περιστρέφονται γύρω από τον Ήλιο (απόδειξη με μαθηματικούς υπολογισμούς)</a:t>
            </a:r>
          </a:p>
          <a:p>
            <a:r>
              <a:rPr lang="el-GR" sz="2400" dirty="0" smtClean="0">
                <a:solidFill>
                  <a:schemeClr val="bg1"/>
                </a:solidFill>
              </a:rPr>
              <a:t>Αριστοτέλης: «η γη βρίσκεται στο κέντρο του σύμπαντος και είναι ακίνητη»</a:t>
            </a:r>
            <a:r>
              <a:rPr lang="en-GB" sz="2400" dirty="0" smtClean="0">
                <a:solidFill>
                  <a:schemeClr val="bg1"/>
                </a:solidFill>
              </a:rPr>
              <a:t> </a:t>
            </a:r>
            <a:r>
              <a:rPr lang="el-GR" sz="1800" dirty="0" smtClean="0">
                <a:solidFill>
                  <a:schemeClr val="bg1"/>
                </a:solidFill>
              </a:rPr>
              <a:t>(</a:t>
            </a:r>
            <a:r>
              <a:rPr lang="el-GR" sz="1800" i="1" dirty="0" err="1" smtClean="0">
                <a:solidFill>
                  <a:schemeClr val="bg1"/>
                </a:solidFill>
              </a:rPr>
              <a:t>Περὶ</a:t>
            </a:r>
            <a:r>
              <a:rPr lang="el-GR" sz="1800" i="1" dirty="0" smtClean="0">
                <a:solidFill>
                  <a:schemeClr val="bg1"/>
                </a:solidFill>
              </a:rPr>
              <a:t> </a:t>
            </a:r>
            <a:r>
              <a:rPr lang="el-GR" sz="1800" i="1" dirty="0" err="1" smtClean="0">
                <a:solidFill>
                  <a:schemeClr val="bg1"/>
                </a:solidFill>
              </a:rPr>
              <a:t>οὐρανοῦ</a:t>
            </a:r>
            <a:r>
              <a:rPr lang="el-GR" sz="1800" dirty="0" smtClean="0">
                <a:solidFill>
                  <a:schemeClr val="bg1"/>
                </a:solidFill>
              </a:rPr>
              <a:t>, 296</a:t>
            </a:r>
            <a:r>
              <a:rPr lang="en-GB" sz="1800" dirty="0" smtClean="0">
                <a:solidFill>
                  <a:schemeClr val="bg1"/>
                </a:solidFill>
              </a:rPr>
              <a:t>b-20, </a:t>
            </a:r>
            <a:r>
              <a:rPr lang="el-GR" sz="1800" dirty="0" err="1" smtClean="0">
                <a:solidFill>
                  <a:schemeClr val="bg1"/>
                </a:solidFill>
              </a:rPr>
              <a:t>μτφρ</a:t>
            </a:r>
            <a:r>
              <a:rPr lang="el-GR" sz="1800" dirty="0" smtClean="0">
                <a:solidFill>
                  <a:schemeClr val="bg1"/>
                </a:solidFill>
              </a:rPr>
              <a:t>. Π. </a:t>
            </a:r>
            <a:r>
              <a:rPr lang="el-GR" sz="1800" dirty="0" err="1" smtClean="0">
                <a:solidFill>
                  <a:schemeClr val="bg1"/>
                </a:solidFill>
              </a:rPr>
              <a:t>Παναγιώτου</a:t>
            </a:r>
            <a:r>
              <a:rPr lang="el-GR" sz="1800" dirty="0" smtClean="0">
                <a:solidFill>
                  <a:schemeClr val="bg1"/>
                </a:solidFill>
              </a:rPr>
              <a:t>)</a:t>
            </a:r>
          </a:p>
          <a:p>
            <a:r>
              <a:rPr lang="el-GR" sz="2400" dirty="0" smtClean="0">
                <a:solidFill>
                  <a:schemeClr val="bg1"/>
                </a:solidFill>
              </a:rPr>
              <a:t>Βίβλος: ο Ιησούς του </a:t>
            </a:r>
            <a:r>
              <a:rPr lang="el-GR" sz="2400" dirty="0" err="1" smtClean="0">
                <a:solidFill>
                  <a:schemeClr val="bg1"/>
                </a:solidFill>
              </a:rPr>
              <a:t>Ναυή</a:t>
            </a:r>
            <a:r>
              <a:rPr lang="el-GR" sz="2400" dirty="0" smtClean="0">
                <a:solidFill>
                  <a:schemeClr val="bg1"/>
                </a:solidFill>
              </a:rPr>
              <a:t> (16</a:t>
            </a:r>
            <a:r>
              <a:rPr lang="el-GR" sz="2400" baseline="30000" dirty="0" smtClean="0">
                <a:solidFill>
                  <a:schemeClr val="bg1"/>
                </a:solidFill>
              </a:rPr>
              <a:t>ος</a:t>
            </a:r>
            <a:r>
              <a:rPr lang="el-GR" sz="2400" dirty="0" smtClean="0">
                <a:solidFill>
                  <a:schemeClr val="bg1"/>
                </a:solidFill>
              </a:rPr>
              <a:t>-13</a:t>
            </a:r>
            <a:r>
              <a:rPr lang="el-GR" sz="2400" baseline="30000" dirty="0" smtClean="0">
                <a:solidFill>
                  <a:schemeClr val="bg1"/>
                </a:solidFill>
              </a:rPr>
              <a:t>ος</a:t>
            </a:r>
            <a:r>
              <a:rPr lang="el-GR" sz="2400" dirty="0" smtClean="0">
                <a:solidFill>
                  <a:schemeClr val="bg1"/>
                </a:solidFill>
              </a:rPr>
              <a:t> αι. </a:t>
            </a:r>
            <a:r>
              <a:rPr lang="el-GR" sz="2400" dirty="0" err="1" smtClean="0">
                <a:solidFill>
                  <a:schemeClr val="bg1"/>
                </a:solidFill>
              </a:rPr>
              <a:t>π.Χ.</a:t>
            </a:r>
            <a:r>
              <a:rPr lang="el-GR" sz="2400" dirty="0" smtClean="0">
                <a:solidFill>
                  <a:schemeClr val="bg1"/>
                </a:solidFill>
              </a:rPr>
              <a:t>) διατάζει τον Ήλιο να μείνει ακίνητος</a:t>
            </a:r>
          </a:p>
          <a:p>
            <a:r>
              <a:rPr lang="el-GR" sz="2400" dirty="0" smtClean="0">
                <a:solidFill>
                  <a:schemeClr val="bg1"/>
                </a:solidFill>
              </a:rPr>
              <a:t>Σύνοδος του </a:t>
            </a:r>
            <a:r>
              <a:rPr lang="el-GR" sz="2400" dirty="0" err="1" smtClean="0">
                <a:solidFill>
                  <a:schemeClr val="bg1"/>
                </a:solidFill>
              </a:rPr>
              <a:t>Τρέντο</a:t>
            </a:r>
            <a:r>
              <a:rPr lang="el-GR" sz="2400" dirty="0" smtClean="0">
                <a:solidFill>
                  <a:schemeClr val="bg1"/>
                </a:solidFill>
              </a:rPr>
              <a:t> (1545-1563): κανείς δεν έχει δικαίωμα να ερμηνεύει την Αγία Γραφή-μόνον οι Πατέρες</a:t>
            </a:r>
          </a:p>
          <a:p>
            <a:r>
              <a:rPr lang="el-GR" sz="2400" dirty="0" smtClean="0">
                <a:solidFill>
                  <a:schemeClr val="bg1"/>
                </a:solidFill>
              </a:rPr>
              <a:t>Λούθηρος (1483-1546): καταδικάζει τον </a:t>
            </a:r>
            <a:r>
              <a:rPr lang="el-GR" sz="2400" dirty="0" err="1" smtClean="0">
                <a:solidFill>
                  <a:schemeClr val="bg1"/>
                </a:solidFill>
              </a:rPr>
              <a:t>ηλιοκεντρισμό</a:t>
            </a:r>
            <a:endParaRPr lang="el-GR" sz="2400" dirty="0" smtClean="0">
              <a:solidFill>
                <a:schemeClr val="bg1"/>
              </a:solidFill>
            </a:endParaRPr>
          </a:p>
          <a:p>
            <a:r>
              <a:rPr lang="el-GR" sz="2400" dirty="0" smtClean="0">
                <a:solidFill>
                  <a:schemeClr val="bg1"/>
                </a:solidFill>
              </a:rPr>
              <a:t>Καλβίνος (1509-1564):  ο Θεός προσάρμοσε τη γλώσσα του-όχι έννοιες αστρονομίας στην Αγία Γραφή</a:t>
            </a:r>
          </a:p>
          <a:p>
            <a:pPr>
              <a:buNone/>
            </a:pPr>
            <a:r>
              <a:rPr lang="el-GR" sz="2400" dirty="0" smtClean="0">
                <a:solidFill>
                  <a:schemeClr val="bg1"/>
                </a:solidFill>
              </a:rPr>
              <a:t/>
            </a:r>
            <a:br>
              <a:rPr lang="el-GR" sz="2400" dirty="0" smtClean="0">
                <a:solidFill>
                  <a:schemeClr val="bg1"/>
                </a:solidFill>
              </a:rPr>
            </a:br>
            <a:r>
              <a:rPr lang="el-GR" sz="2400" dirty="0" smtClean="0">
                <a:solidFill>
                  <a:schemeClr val="bg1"/>
                </a:solidFill>
              </a:rPr>
              <a:t/>
            </a:r>
            <a:br>
              <a:rPr lang="el-GR" sz="2400" dirty="0" smtClean="0">
                <a:solidFill>
                  <a:schemeClr val="bg1"/>
                </a:solidFill>
              </a:rPr>
            </a:br>
            <a:endParaRPr lang="el-GR" sz="24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92696"/>
            <a:ext cx="8229600" cy="5433467"/>
          </a:xfrm>
        </p:spPr>
        <p:txBody>
          <a:bodyPr>
            <a:normAutofit fontScale="92500" lnSpcReduction="10000"/>
          </a:bodyPr>
          <a:lstStyle/>
          <a:p>
            <a:pPr algn="ctr">
              <a:buNone/>
            </a:pPr>
            <a:r>
              <a:rPr lang="el-GR" sz="2400" dirty="0" smtClean="0">
                <a:solidFill>
                  <a:schemeClr val="bg1"/>
                </a:solidFill>
              </a:rPr>
              <a:t>Το απέραντο σύμπαν</a:t>
            </a:r>
          </a:p>
          <a:p>
            <a:r>
              <a:rPr lang="el-GR" sz="2400" dirty="0" smtClean="0">
                <a:solidFill>
                  <a:schemeClr val="bg1"/>
                </a:solidFill>
              </a:rPr>
              <a:t>Ο </a:t>
            </a:r>
            <a:r>
              <a:rPr lang="el-GR" sz="2400" dirty="0" err="1" smtClean="0">
                <a:solidFill>
                  <a:schemeClr val="bg1"/>
                </a:solidFill>
              </a:rPr>
              <a:t>Μπρούνο</a:t>
            </a:r>
            <a:r>
              <a:rPr lang="el-GR" sz="2400" dirty="0" smtClean="0">
                <a:solidFill>
                  <a:schemeClr val="bg1"/>
                </a:solidFill>
              </a:rPr>
              <a:t> επεκτείνει τη θεωρία του Κοπέρνικου σε πολυάριθμα ηλιακά συστήματα</a:t>
            </a:r>
          </a:p>
          <a:p>
            <a:pPr>
              <a:buNone/>
            </a:pPr>
            <a:r>
              <a:rPr lang="el-GR" sz="2400" dirty="0" smtClean="0">
                <a:solidFill>
                  <a:schemeClr val="bg1"/>
                </a:solidFill>
              </a:rPr>
              <a:t>	(όχι μέσω της επιστήμης - ΔΕΝ είναι επιστήμων, αστρονόμος αλλά μέσω της φιλοσοφίας και της δύναμης της μαγείας).</a:t>
            </a:r>
          </a:p>
          <a:p>
            <a:r>
              <a:rPr lang="el-GR" sz="2400" dirty="0" smtClean="0">
                <a:solidFill>
                  <a:schemeClr val="bg1"/>
                </a:solidFill>
              </a:rPr>
              <a:t>Επιρροές από:</a:t>
            </a:r>
          </a:p>
          <a:p>
            <a:pPr>
              <a:buNone/>
            </a:pPr>
            <a:r>
              <a:rPr lang="en-GB" sz="2400" dirty="0" smtClean="0">
                <a:solidFill>
                  <a:schemeClr val="bg1"/>
                </a:solidFill>
              </a:rPr>
              <a:t>	→  </a:t>
            </a:r>
            <a:r>
              <a:rPr lang="el-GR" sz="2400" dirty="0" smtClean="0">
                <a:solidFill>
                  <a:schemeClr val="bg1"/>
                </a:solidFill>
              </a:rPr>
              <a:t>Νεοπλατωνική φιλοσοφία (έμψυχο σύμπαν)</a:t>
            </a:r>
          </a:p>
          <a:p>
            <a:pPr>
              <a:buNone/>
            </a:pPr>
            <a:r>
              <a:rPr lang="en-GB" sz="2400" dirty="0" smtClean="0">
                <a:solidFill>
                  <a:schemeClr val="bg1"/>
                </a:solidFill>
              </a:rPr>
              <a:t>	→  </a:t>
            </a:r>
            <a:r>
              <a:rPr lang="el-GR" sz="2400" dirty="0" smtClean="0">
                <a:solidFill>
                  <a:schemeClr val="bg1"/>
                </a:solidFill>
              </a:rPr>
              <a:t>Ερμή Τρισμέγιστο (4</a:t>
            </a:r>
            <a:r>
              <a:rPr lang="el-GR" sz="2400" baseline="30000" dirty="0" smtClean="0">
                <a:solidFill>
                  <a:schemeClr val="bg1"/>
                </a:solidFill>
              </a:rPr>
              <a:t>ος</a:t>
            </a:r>
            <a:r>
              <a:rPr lang="el-GR" sz="2400" dirty="0" smtClean="0">
                <a:solidFill>
                  <a:schemeClr val="bg1"/>
                </a:solidFill>
              </a:rPr>
              <a:t>-1</a:t>
            </a:r>
            <a:r>
              <a:rPr lang="el-GR" sz="2400" baseline="30000" dirty="0" smtClean="0">
                <a:solidFill>
                  <a:schemeClr val="bg1"/>
                </a:solidFill>
              </a:rPr>
              <a:t>ος</a:t>
            </a:r>
            <a:r>
              <a:rPr lang="el-GR" sz="2400" dirty="0" smtClean="0">
                <a:solidFill>
                  <a:schemeClr val="bg1"/>
                </a:solidFill>
              </a:rPr>
              <a:t> αι. </a:t>
            </a:r>
            <a:r>
              <a:rPr lang="el-GR" sz="2400" dirty="0" err="1" smtClean="0">
                <a:solidFill>
                  <a:schemeClr val="bg1"/>
                </a:solidFill>
              </a:rPr>
              <a:t>π.Χ.</a:t>
            </a:r>
            <a:r>
              <a:rPr lang="el-GR" sz="2400" dirty="0" smtClean="0">
                <a:solidFill>
                  <a:schemeClr val="bg1"/>
                </a:solidFill>
              </a:rPr>
              <a:t>) = Ο θεός </a:t>
            </a:r>
            <a:r>
              <a:rPr lang="el-GR" sz="2400" dirty="0" err="1" smtClean="0">
                <a:solidFill>
                  <a:schemeClr val="bg1"/>
                </a:solidFill>
              </a:rPr>
              <a:t>Θοθ</a:t>
            </a:r>
            <a:r>
              <a:rPr lang="el-GR" sz="2400" dirty="0" smtClean="0">
                <a:solidFill>
                  <a:schemeClr val="bg1"/>
                </a:solidFill>
              </a:rPr>
              <a:t>: κείμενα μετέφρασε στα ελληνικά ο Μανέθων (3</a:t>
            </a:r>
            <a:r>
              <a:rPr lang="el-GR" sz="2400" baseline="30000" dirty="0" smtClean="0">
                <a:solidFill>
                  <a:schemeClr val="bg1"/>
                </a:solidFill>
              </a:rPr>
              <a:t>ος</a:t>
            </a:r>
            <a:r>
              <a:rPr lang="el-GR" sz="2400" dirty="0" smtClean="0">
                <a:solidFill>
                  <a:schemeClr val="bg1"/>
                </a:solidFill>
              </a:rPr>
              <a:t> αι. </a:t>
            </a:r>
            <a:r>
              <a:rPr lang="el-GR" sz="2400" dirty="0" err="1" smtClean="0">
                <a:solidFill>
                  <a:schemeClr val="bg1"/>
                </a:solidFill>
              </a:rPr>
              <a:t>π.Χ.</a:t>
            </a:r>
            <a:r>
              <a:rPr lang="el-GR" sz="2400" dirty="0" smtClean="0">
                <a:solidFill>
                  <a:schemeClr val="bg1"/>
                </a:solidFill>
              </a:rPr>
              <a:t>)</a:t>
            </a:r>
          </a:p>
          <a:p>
            <a:r>
              <a:rPr lang="el-GR" sz="2400" dirty="0" smtClean="0">
                <a:solidFill>
                  <a:schemeClr val="bg1"/>
                </a:solidFill>
              </a:rPr>
              <a:t>Πρόδρομοι: </a:t>
            </a:r>
            <a:r>
              <a:rPr lang="el-GR" sz="2400" dirty="0" err="1" smtClean="0">
                <a:solidFill>
                  <a:schemeClr val="bg1"/>
                </a:solidFill>
              </a:rPr>
              <a:t>Λουκρήτιος</a:t>
            </a:r>
            <a:r>
              <a:rPr lang="el-GR" sz="2400" dirty="0" smtClean="0">
                <a:solidFill>
                  <a:schemeClr val="bg1"/>
                </a:solidFill>
              </a:rPr>
              <a:t> </a:t>
            </a:r>
            <a:r>
              <a:rPr lang="en-GB" sz="2400" dirty="0" smtClean="0">
                <a:solidFill>
                  <a:schemeClr val="bg1"/>
                </a:solidFill>
              </a:rPr>
              <a:t>(1</a:t>
            </a:r>
            <a:r>
              <a:rPr lang="el-GR" sz="2400" baseline="30000" dirty="0" err="1" smtClean="0">
                <a:solidFill>
                  <a:schemeClr val="bg1"/>
                </a:solidFill>
              </a:rPr>
              <a:t>ος</a:t>
            </a:r>
            <a:r>
              <a:rPr lang="el-GR" sz="2400" dirty="0" smtClean="0">
                <a:solidFill>
                  <a:schemeClr val="bg1"/>
                </a:solidFill>
              </a:rPr>
              <a:t> αι. </a:t>
            </a:r>
            <a:r>
              <a:rPr lang="el-GR" sz="2400" dirty="0" err="1" smtClean="0">
                <a:solidFill>
                  <a:schemeClr val="bg1"/>
                </a:solidFill>
              </a:rPr>
              <a:t>π.Χ</a:t>
            </a:r>
            <a:r>
              <a:rPr lang="en-GB" sz="2400" dirty="0" smtClean="0">
                <a:solidFill>
                  <a:schemeClr val="bg1"/>
                </a:solidFill>
              </a:rPr>
              <a:t>.), </a:t>
            </a:r>
            <a:r>
              <a:rPr lang="en-GB" sz="2400" dirty="0" err="1" smtClean="0">
                <a:solidFill>
                  <a:schemeClr val="bg1"/>
                </a:solidFill>
              </a:rPr>
              <a:t>Cusanus</a:t>
            </a:r>
            <a:r>
              <a:rPr lang="el-GR" sz="2400" dirty="0" smtClean="0">
                <a:solidFill>
                  <a:schemeClr val="bg1"/>
                </a:solidFill>
              </a:rPr>
              <a:t> (1401-1464)</a:t>
            </a:r>
          </a:p>
          <a:p>
            <a:r>
              <a:rPr lang="el-GR" sz="2400" dirty="0" smtClean="0">
                <a:solidFill>
                  <a:schemeClr val="bg1"/>
                </a:solidFill>
              </a:rPr>
              <a:t>Είναι ο </a:t>
            </a:r>
            <a:r>
              <a:rPr lang="el-GR" sz="2400" u="sng" dirty="0" smtClean="0">
                <a:solidFill>
                  <a:schemeClr val="bg1"/>
                </a:solidFill>
              </a:rPr>
              <a:t>κύριος εκπρόσωπος </a:t>
            </a:r>
            <a:r>
              <a:rPr lang="el-GR" sz="2400" dirty="0" smtClean="0">
                <a:solidFill>
                  <a:schemeClr val="bg1"/>
                </a:solidFill>
              </a:rPr>
              <a:t>της θεωρίας του απέραντου και αποκεντρωμένου σύμπαντος, όπου όμως «κάθε μηδαμινό πράγμα, όσο ασήμαντο και αν είναι, έχει αξία …επειδή τα μεγάλα πράγματα συντίθενται από τα μικρά, τα μικρά από τα μικρότερα και τα τελευταία αυτά από τα άτομα».</a:t>
            </a:r>
          </a:p>
          <a:p>
            <a:pPr>
              <a:buNone/>
            </a:pPr>
            <a:endParaRPr lang="el-GR" sz="2400" dirty="0" smtClean="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500"/>
                                        <p:tgtEl>
                                          <p:spTgt spid="3">
                                            <p:txEl>
                                              <p:pRg st="3" end="3"/>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ox(in)">
                                      <p:cBhvr>
                                        <p:cTn id="15" dur="500"/>
                                        <p:tgtEl>
                                          <p:spTgt spid="3">
                                            <p:txEl>
                                              <p:pRg st="4" end="4"/>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ox(in)">
                                      <p:cBhvr>
                                        <p:cTn id="18" dur="500"/>
                                        <p:tgtEl>
                                          <p:spTgt spid="3">
                                            <p:txEl>
                                              <p:pRg st="5" end="5"/>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ox(in)">
                                      <p:cBhvr>
                                        <p:cTn id="21" dur="500"/>
                                        <p:tgtEl>
                                          <p:spTgt spid="3">
                                            <p:txEl>
                                              <p:pRg st="6" end="6"/>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ox(in)">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92696"/>
            <a:ext cx="8229600" cy="5760640"/>
          </a:xfrm>
        </p:spPr>
        <p:txBody>
          <a:bodyPr>
            <a:normAutofit fontScale="92500" lnSpcReduction="10000"/>
          </a:bodyPr>
          <a:lstStyle/>
          <a:p>
            <a:pPr>
              <a:buNone/>
            </a:pPr>
            <a:r>
              <a:rPr lang="el-GR" sz="2400" dirty="0" smtClean="0">
                <a:solidFill>
                  <a:schemeClr val="bg1"/>
                </a:solidFill>
              </a:rPr>
              <a:t>Γενεύη: προσχωρεί στον καλβινισμό</a:t>
            </a:r>
            <a:endParaRPr lang="el-GR" sz="1600" dirty="0" smtClean="0">
              <a:solidFill>
                <a:schemeClr val="bg1"/>
              </a:solidFill>
            </a:endParaRPr>
          </a:p>
          <a:p>
            <a:pPr>
              <a:buNone/>
            </a:pPr>
            <a:r>
              <a:rPr lang="el-GR" sz="2400" dirty="0" smtClean="0">
                <a:solidFill>
                  <a:schemeClr val="bg1"/>
                </a:solidFill>
              </a:rPr>
              <a:t>Γαλλία: 1579-1581 Τουλούζη</a:t>
            </a:r>
          </a:p>
          <a:p>
            <a:pPr>
              <a:buNone/>
            </a:pPr>
            <a:r>
              <a:rPr lang="el-GR" sz="2400" dirty="0" smtClean="0">
                <a:solidFill>
                  <a:schemeClr val="bg1"/>
                </a:solidFill>
              </a:rPr>
              <a:t>			(διδακτορικό στη Θεολογία-έδρα στο πανεπιστήμιο)</a:t>
            </a:r>
          </a:p>
          <a:p>
            <a:pPr>
              <a:buNone/>
            </a:pPr>
            <a:r>
              <a:rPr lang="el-GR" sz="2400" dirty="0" smtClean="0">
                <a:solidFill>
                  <a:schemeClr val="bg1"/>
                </a:solidFill>
              </a:rPr>
              <a:t>		1581 (33 ετών) Παρίσι, καθηγητής</a:t>
            </a:r>
          </a:p>
          <a:p>
            <a:pPr>
              <a:buNone/>
            </a:pPr>
            <a:r>
              <a:rPr lang="el-GR" sz="2400" dirty="0" smtClean="0">
                <a:solidFill>
                  <a:schemeClr val="bg1"/>
                </a:solidFill>
              </a:rPr>
              <a:t>			(ομιλίες για Θωμά Ακινάτη, τέχνη της μνήμης)</a:t>
            </a:r>
          </a:p>
          <a:p>
            <a:pPr>
              <a:buNone/>
            </a:pPr>
            <a:r>
              <a:rPr lang="el-GR" sz="2400" dirty="0" smtClean="0">
                <a:solidFill>
                  <a:schemeClr val="bg1"/>
                </a:solidFill>
              </a:rPr>
              <a:t>		1582  (1 κωμωδία, 2 εργασίες)</a:t>
            </a:r>
          </a:p>
          <a:p>
            <a:pPr>
              <a:buNone/>
            </a:pPr>
            <a:r>
              <a:rPr lang="el-GR" sz="2400" dirty="0" smtClean="0">
                <a:solidFill>
                  <a:schemeClr val="bg1"/>
                </a:solidFill>
              </a:rPr>
              <a:t>Αγγλία: 1583 (συγγραφική δραστηριότητα)</a:t>
            </a:r>
          </a:p>
          <a:p>
            <a:pPr>
              <a:buNone/>
            </a:pPr>
            <a:r>
              <a:rPr lang="el-GR" sz="2400" dirty="0" smtClean="0">
                <a:solidFill>
                  <a:schemeClr val="bg1"/>
                </a:solidFill>
              </a:rPr>
              <a:t>	[Άπειρο σύμπαν, άπειροι κόσμοι, ο καθένας έχει τον ήλιο του, ο ήλιος = ένα άστρο ανάμεσα στα άλλα]</a:t>
            </a:r>
          </a:p>
          <a:p>
            <a:pPr>
              <a:buNone/>
            </a:pPr>
            <a:r>
              <a:rPr lang="el-GR" sz="2400" dirty="0" smtClean="0">
                <a:solidFill>
                  <a:schemeClr val="bg1"/>
                </a:solidFill>
              </a:rPr>
              <a:t>Γαλλία: 1585 (στην κατοχή του μία μηχανή μνημοτεχνικής)</a:t>
            </a:r>
          </a:p>
          <a:p>
            <a:pPr>
              <a:buNone/>
            </a:pPr>
            <a:r>
              <a:rPr lang="el-GR" sz="2400" dirty="0" smtClean="0">
                <a:solidFill>
                  <a:schemeClr val="bg1"/>
                </a:solidFill>
              </a:rPr>
              <a:t>			μάθηση</a:t>
            </a:r>
          </a:p>
          <a:p>
            <a:pPr>
              <a:buNone/>
            </a:pPr>
            <a:r>
              <a:rPr lang="el-GR" sz="2400" dirty="0" smtClean="0">
                <a:solidFill>
                  <a:schemeClr val="bg1"/>
                </a:solidFill>
              </a:rPr>
              <a:t>			αγάπη		οδηγούν στη θρησκεία</a:t>
            </a:r>
          </a:p>
          <a:p>
            <a:pPr>
              <a:buNone/>
            </a:pPr>
            <a:r>
              <a:rPr lang="el-GR" sz="2400" dirty="0" smtClean="0">
                <a:solidFill>
                  <a:schemeClr val="bg1"/>
                </a:solidFill>
              </a:rPr>
              <a:t>			τέχνη</a:t>
            </a:r>
          </a:p>
          <a:p>
            <a:pPr>
              <a:buNone/>
            </a:pPr>
            <a:r>
              <a:rPr lang="el-GR" sz="2400" dirty="0" smtClean="0">
                <a:solidFill>
                  <a:schemeClr val="bg1"/>
                </a:solidFill>
              </a:rPr>
              <a:t>			μαγεία</a:t>
            </a:r>
          </a:p>
          <a:p>
            <a:pPr>
              <a:buNone/>
            </a:pPr>
            <a:r>
              <a:rPr lang="el-GR" sz="2400" dirty="0" smtClean="0">
                <a:solidFill>
                  <a:schemeClr val="bg1"/>
                </a:solidFill>
              </a:rPr>
              <a:t>Ταραχές από φοιτητές εναντίον των διδασκαλιών του - φεύγει</a:t>
            </a:r>
            <a:endParaRPr lang="el-GR" sz="2400" dirty="0">
              <a:solidFill>
                <a:schemeClr val="bg1"/>
              </a:solidFill>
            </a:endParaRPr>
          </a:p>
        </p:txBody>
      </p:sp>
      <p:sp>
        <p:nvSpPr>
          <p:cNvPr id="4" name="3 - Δεξιό άγκιστρο"/>
          <p:cNvSpPr/>
          <p:nvPr/>
        </p:nvSpPr>
        <p:spPr>
          <a:xfrm>
            <a:off x="3419872" y="4437112"/>
            <a:ext cx="504056" cy="1296144"/>
          </a:xfrm>
          <a:prstGeom prst="rightBrace">
            <a:avLst>
              <a:gd name="adj1" fmla="val 8333"/>
              <a:gd name="adj2" fmla="val 40295"/>
            </a:avLst>
          </a:prstGeom>
          <a:noFill/>
          <a:ln w="57150">
            <a:solidFill>
              <a:schemeClr val="bg1"/>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l-GR" dirty="0">
              <a:ln>
                <a:solidFill>
                  <a:schemeClr val="bg1"/>
                </a:solidFill>
              </a:ln>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48680"/>
            <a:ext cx="8229600" cy="5577483"/>
          </a:xfrm>
        </p:spPr>
        <p:txBody>
          <a:bodyPr>
            <a:normAutofit/>
          </a:bodyPr>
          <a:lstStyle/>
          <a:p>
            <a:pPr algn="ctr">
              <a:buNone/>
            </a:pPr>
            <a:r>
              <a:rPr lang="el-GR" sz="2400" dirty="0" smtClean="0">
                <a:solidFill>
                  <a:schemeClr val="bg1"/>
                </a:solidFill>
              </a:rPr>
              <a:t>Απόσπασμα από </a:t>
            </a:r>
            <a:r>
              <a:rPr lang="el-GR" sz="2400" dirty="0" err="1" smtClean="0">
                <a:solidFill>
                  <a:schemeClr val="bg1"/>
                </a:solidFill>
              </a:rPr>
              <a:t>ερμικό</a:t>
            </a:r>
            <a:r>
              <a:rPr lang="el-GR" sz="2400" dirty="0" smtClean="0">
                <a:solidFill>
                  <a:schemeClr val="bg1"/>
                </a:solidFill>
              </a:rPr>
              <a:t> κείμενο</a:t>
            </a:r>
          </a:p>
          <a:p>
            <a:pPr>
              <a:buNone/>
            </a:pPr>
            <a:r>
              <a:rPr lang="el-GR" sz="2400" dirty="0" smtClean="0">
                <a:solidFill>
                  <a:schemeClr val="bg1"/>
                </a:solidFill>
              </a:rPr>
              <a:t>-Δεν πεθαίνουν, πατέρα, τα ζωντανά όντα στον κόσμο, μολονότι αποτελούν τμήματα του κόσμου;</a:t>
            </a:r>
          </a:p>
          <a:p>
            <a:pPr>
              <a:buNone/>
            </a:pPr>
            <a:r>
              <a:rPr lang="el-GR" sz="2400" dirty="0" smtClean="0">
                <a:solidFill>
                  <a:schemeClr val="bg1"/>
                </a:solidFill>
              </a:rPr>
              <a:t>-[…] Τα ζωντανά όντα δεν πεθαίνουν· απλώς, καθώς είναι σύνθετα σώματα, διαλύονται. Η διάλυση αυτή δεν είναι θάνατος, αλλά διάλυση ενός μείγματος. Και αν πρόκειται να διαλυθούν, δεν καταστρέφονται, αλλά ανανεώνονται. Τι είναι, στ’ αλήθεια, η ενέργεια της ζωής; Δεν είναι κίνηση; Ή τι υπάρχει στον κόσμο που μένει ακίνητο; Τίποτε, παιδί μου.</a:t>
            </a:r>
          </a:p>
          <a:p>
            <a:pPr>
              <a:buNone/>
            </a:pPr>
            <a:r>
              <a:rPr lang="el-GR" sz="2400" dirty="0" smtClean="0">
                <a:solidFill>
                  <a:schemeClr val="bg1"/>
                </a:solidFill>
              </a:rPr>
              <a:t>-Αλλά, πατέρα, η Γη τουλάχιστον δεν φαίνεται να είναι ακίνητη;</a:t>
            </a:r>
          </a:p>
          <a:p>
            <a:pPr>
              <a:buNone/>
            </a:pPr>
            <a:r>
              <a:rPr lang="el-GR" sz="2400" dirty="0" smtClean="0">
                <a:solidFill>
                  <a:schemeClr val="bg1"/>
                </a:solidFill>
              </a:rPr>
              <a:t>-Όχι, παιδί μου. Κατ’ αντίθεσιν προς όλα τα όντα, ούσα σταθερή, αυτή υπόκειται σε πλήθος κινήσεων. [….] Όλα τα πράγματα στον κόσμο, μηδενός εξαιρουμένου, βρίσκονται εν κινήσει, είτε </a:t>
            </a:r>
            <a:r>
              <a:rPr lang="el-GR" sz="2400" dirty="0" err="1" smtClean="0">
                <a:solidFill>
                  <a:schemeClr val="bg1"/>
                </a:solidFill>
              </a:rPr>
              <a:t>ελαττούμενα</a:t>
            </a:r>
            <a:r>
              <a:rPr lang="el-GR" sz="2400" dirty="0" smtClean="0">
                <a:solidFill>
                  <a:schemeClr val="bg1"/>
                </a:solidFill>
              </a:rPr>
              <a:t> είτε αυξανόμενα.</a:t>
            </a:r>
            <a:endParaRPr lang="el-GR" sz="24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a:bodyPr>
          <a:lstStyle/>
          <a:p>
            <a:r>
              <a:rPr lang="el-GR" sz="2400" dirty="0" err="1" smtClean="0">
                <a:solidFill>
                  <a:schemeClr val="bg1"/>
                </a:solidFill>
              </a:rPr>
              <a:t>Λουκρήτιος</a:t>
            </a:r>
            <a:r>
              <a:rPr lang="el-GR" sz="2400" dirty="0" smtClean="0">
                <a:solidFill>
                  <a:schemeClr val="bg1"/>
                </a:solidFill>
              </a:rPr>
              <a:t>, </a:t>
            </a:r>
            <a:r>
              <a:rPr lang="el-GR" sz="2400" i="1" dirty="0" smtClean="0">
                <a:solidFill>
                  <a:schemeClr val="bg1"/>
                </a:solidFill>
              </a:rPr>
              <a:t>Για την φύση των πραγμάτων </a:t>
            </a:r>
            <a:endParaRPr lang="el-GR" sz="2400" i="1" dirty="0">
              <a:solidFill>
                <a:schemeClr val="bg1"/>
              </a:solidFill>
            </a:endParaRPr>
          </a:p>
        </p:txBody>
      </p:sp>
      <p:sp>
        <p:nvSpPr>
          <p:cNvPr id="3" name="2 - Θέση περιεχομένου"/>
          <p:cNvSpPr>
            <a:spLocks noGrp="1"/>
          </p:cNvSpPr>
          <p:nvPr>
            <p:ph idx="1"/>
          </p:nvPr>
        </p:nvSpPr>
        <p:spPr>
          <a:xfrm>
            <a:off x="457200" y="908720"/>
            <a:ext cx="8229600" cy="5217443"/>
          </a:xfrm>
        </p:spPr>
        <p:txBody>
          <a:bodyPr>
            <a:normAutofit/>
          </a:bodyPr>
          <a:lstStyle/>
          <a:p>
            <a:r>
              <a:rPr lang="el-GR" sz="2400" dirty="0" smtClean="0">
                <a:solidFill>
                  <a:schemeClr val="bg1"/>
                </a:solidFill>
              </a:rPr>
              <a:t>Το σύμπαν δεν είναι περιορισμένο σε καμία του κατεύθυνση. Γιατί αν ήταν, θα ‘πρεπε να έχει κάποιο άκρο. Όμως το βλέπουμε πως ένα πράγμα δεν μπορεί κάπου να τελειώνει, αν δεν υπάρχει κάτι πέρα απ’ αυτό που να το περιορίζει, έτσι που να φαίνεται πως υπάρχει κάποιο σημείο που η όρασή μας δεν μπορεί να ξεπεράσει. (Ι 958-962)</a:t>
            </a:r>
          </a:p>
          <a:p>
            <a:r>
              <a:rPr lang="el-GR" sz="2400" dirty="0" smtClean="0">
                <a:solidFill>
                  <a:schemeClr val="bg1"/>
                </a:solidFill>
              </a:rPr>
              <a:t>Αν το διάστημα απλώνεται δίχως όρια προς κάθε κατεύθυνση, και άτομα αναρίθμητα με χίλιους δυο τρόπους παρασυρμένα σε μια αδιάκοπη κίνηση πετούν σ’ όλα τα μήκη και τα βάθη του σύμπαντος, με κανένα τρόπο μη το δεχτείς ως πιθανό πως η δική μας γη και ο δικός μας ουρανός είναι τα μόνα που έχουν δημιουργηθεί, και πως όλη η υπόλοιπη ύλη έξω από αυτά μένει αδρανής. (</a:t>
            </a:r>
            <a:r>
              <a:rPr lang="el-GR" sz="2400" smtClean="0">
                <a:solidFill>
                  <a:schemeClr val="bg1"/>
                </a:solidFill>
              </a:rPr>
              <a:t>ΙΙ 1052-1057)</a:t>
            </a:r>
            <a:endParaRPr lang="el-GR" sz="24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672"/>
            <a:ext cx="8229600" cy="5649491"/>
          </a:xfrm>
        </p:spPr>
        <p:txBody>
          <a:bodyPr>
            <a:normAutofit/>
          </a:bodyPr>
          <a:lstStyle/>
          <a:p>
            <a:r>
              <a:rPr lang="el-GR" sz="2400" dirty="0" smtClean="0">
                <a:solidFill>
                  <a:schemeClr val="bg1"/>
                </a:solidFill>
              </a:rPr>
              <a:t>«Ένας απέραντος Θεός θα μπορούσε να κάνει μόνο μια απέραντη υφήλιο που περιέχει έναν απέραντο αριθμό κόσμων»</a:t>
            </a:r>
          </a:p>
          <a:p>
            <a:r>
              <a:rPr lang="el-GR" sz="2400" dirty="0" smtClean="0">
                <a:solidFill>
                  <a:schemeClr val="bg1"/>
                </a:solidFill>
              </a:rPr>
              <a:t>«Η Αγία Γραφή είναι το κύριο εμπόδιο για την ανάπτυξη μιας καινούριας κοσμολογίας»</a:t>
            </a:r>
          </a:p>
          <a:p>
            <a:r>
              <a:rPr lang="el-GR" sz="2400" dirty="0" smtClean="0">
                <a:solidFill>
                  <a:schemeClr val="bg1"/>
                </a:solidFill>
              </a:rPr>
              <a:t>Η νέα κοσμολογία έθιξε (απείλησε) βασικά δόγματα της Εκκλησίας: Θεία Ευχαριστία, μετά θάνατον ζωή, αθανασία της ψυχής.</a:t>
            </a:r>
          </a:p>
          <a:p>
            <a:endParaRPr lang="el-GR" sz="2400" dirty="0" smtClean="0">
              <a:solidFill>
                <a:schemeClr val="bg1"/>
              </a:solidFill>
            </a:endParaRPr>
          </a:p>
          <a:p>
            <a:r>
              <a:rPr lang="el-GR" sz="2400" dirty="0" smtClean="0">
                <a:solidFill>
                  <a:schemeClr val="bg1"/>
                </a:solidFill>
              </a:rPr>
              <a:t>Διώχθηκε και από τους δύο αντιπάλους Καθολικούς-Καλβινιστές</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48680"/>
            <a:ext cx="8229600" cy="5577483"/>
          </a:xfrm>
        </p:spPr>
        <p:txBody>
          <a:bodyPr>
            <a:normAutofit/>
          </a:bodyPr>
          <a:lstStyle/>
          <a:p>
            <a:pPr>
              <a:buNone/>
            </a:pPr>
            <a:r>
              <a:rPr lang="el-GR" sz="2400" dirty="0" smtClean="0">
                <a:solidFill>
                  <a:schemeClr val="bg1"/>
                </a:solidFill>
              </a:rPr>
              <a:t>Ενδείξεις για πιθανές επιδράσεις του έργου του </a:t>
            </a:r>
            <a:r>
              <a:rPr lang="el-GR" sz="2400" dirty="0" err="1" smtClean="0">
                <a:solidFill>
                  <a:schemeClr val="bg1"/>
                </a:solidFill>
              </a:rPr>
              <a:t>Μπρούνο</a:t>
            </a:r>
            <a:r>
              <a:rPr lang="el-GR" sz="2400" dirty="0" smtClean="0">
                <a:solidFill>
                  <a:schemeClr val="bg1"/>
                </a:solidFill>
              </a:rPr>
              <a:t>:</a:t>
            </a:r>
          </a:p>
          <a:p>
            <a:pPr>
              <a:buNone/>
            </a:pPr>
            <a:r>
              <a:rPr lang="el-GR" sz="2400" dirty="0" smtClean="0">
                <a:solidFill>
                  <a:schemeClr val="bg1"/>
                </a:solidFill>
              </a:rPr>
              <a:t>(δεν μνημονεύουν το όνομά του [!!!]-φόβος αντιδράσεων[;;;])</a:t>
            </a:r>
          </a:p>
          <a:p>
            <a:r>
              <a:rPr lang="el-GR" sz="2400" dirty="0" smtClean="0">
                <a:solidFill>
                  <a:schemeClr val="bg1"/>
                </a:solidFill>
              </a:rPr>
              <a:t>Γαλιλαίος (1564-1642)</a:t>
            </a:r>
          </a:p>
          <a:p>
            <a:pPr>
              <a:buNone/>
            </a:pPr>
            <a:r>
              <a:rPr lang="el-GR" sz="2400" dirty="0" smtClean="0">
                <a:solidFill>
                  <a:schemeClr val="bg1"/>
                </a:solidFill>
              </a:rPr>
              <a:t>	(Εφεύρεση και εξέλιξη των οργάνων: πυξίδα.</a:t>
            </a:r>
          </a:p>
          <a:p>
            <a:pPr>
              <a:buNone/>
            </a:pPr>
            <a:r>
              <a:rPr lang="el-GR" sz="2400" dirty="0" smtClean="0">
                <a:solidFill>
                  <a:schemeClr val="bg1"/>
                </a:solidFill>
              </a:rPr>
              <a:t>	Πειραματική μέθοδος: πτώση πέτρας από κατάρτι πλοίου σε σχέση με το αν η γη περιστρέφεται ή όχι.</a:t>
            </a:r>
          </a:p>
          <a:p>
            <a:pPr>
              <a:buNone/>
            </a:pPr>
            <a:r>
              <a:rPr lang="el-GR" sz="2400" dirty="0" smtClean="0">
                <a:solidFill>
                  <a:schemeClr val="bg1"/>
                </a:solidFill>
              </a:rPr>
              <a:t>	Η σχέση της εικόνας του κόσμου που μπορεί να συλλάβει το μυαλό μας με τον πραγματικό κόσμο)</a:t>
            </a:r>
          </a:p>
          <a:p>
            <a:r>
              <a:rPr lang="en-GB" sz="2400" dirty="0" smtClean="0">
                <a:solidFill>
                  <a:schemeClr val="bg1"/>
                </a:solidFill>
              </a:rPr>
              <a:t>Descartes  </a:t>
            </a:r>
            <a:r>
              <a:rPr lang="el-GR" sz="2400" dirty="0" smtClean="0">
                <a:solidFill>
                  <a:schemeClr val="bg1"/>
                </a:solidFill>
              </a:rPr>
              <a:t>(Καρτέσιος, 1596-1650)</a:t>
            </a:r>
          </a:p>
          <a:p>
            <a:pPr>
              <a:buNone/>
            </a:pPr>
            <a:r>
              <a:rPr lang="el-GR" sz="2400" dirty="0" smtClean="0">
                <a:solidFill>
                  <a:schemeClr val="bg1"/>
                </a:solidFill>
              </a:rPr>
              <a:t>	Η μέθοδος της καθολικής αμφιβολίας: δεν πρέπει να υιοθετείται μία φιλοσοφική θέση εάν δεν έχει πρώτα θεμελιωθεί λογικά </a:t>
            </a:r>
          </a:p>
          <a:p>
            <a:endParaRPr lang="el-GR" sz="2400" dirty="0" smtClean="0">
              <a:solidFill>
                <a:schemeClr val="bg1"/>
              </a:solidFill>
            </a:endParaRPr>
          </a:p>
          <a:p>
            <a:endParaRPr lang="el-GR"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5661248"/>
            <a:ext cx="8229600" cy="1008112"/>
          </a:xfrm>
        </p:spPr>
        <p:txBody>
          <a:bodyPr>
            <a:normAutofit/>
          </a:bodyPr>
          <a:lstStyle/>
          <a:p>
            <a:r>
              <a:rPr lang="el-GR" sz="2400" dirty="0" smtClean="0">
                <a:solidFill>
                  <a:schemeClr val="bg1"/>
                </a:solidFill>
              </a:rPr>
              <a:t>Άγαλμα του</a:t>
            </a:r>
            <a:r>
              <a:rPr lang="de-DE" sz="2400" dirty="0" smtClean="0">
                <a:solidFill>
                  <a:schemeClr val="bg1"/>
                </a:solidFill>
              </a:rPr>
              <a:t> Alexander Polzin, 2008,</a:t>
            </a:r>
            <a:r>
              <a:rPr lang="el-GR" sz="2400" dirty="0" smtClean="0">
                <a:solidFill>
                  <a:schemeClr val="bg1"/>
                </a:solidFill>
              </a:rPr>
              <a:t/>
            </a:r>
            <a:br>
              <a:rPr lang="el-GR" sz="2400" dirty="0" smtClean="0">
                <a:solidFill>
                  <a:schemeClr val="bg1"/>
                </a:solidFill>
              </a:rPr>
            </a:br>
            <a:r>
              <a:rPr lang="de-DE" sz="2400" dirty="0" smtClean="0">
                <a:solidFill>
                  <a:schemeClr val="bg1"/>
                </a:solidFill>
              </a:rPr>
              <a:t> Potsdamer Platz, Berlin-Tiergarten</a:t>
            </a:r>
            <a:r>
              <a:rPr lang="el-GR" sz="2400" dirty="0" smtClean="0">
                <a:solidFill>
                  <a:schemeClr val="bg1"/>
                </a:solidFill>
              </a:rPr>
              <a:t> </a:t>
            </a:r>
            <a:endParaRPr lang="el-GR" sz="2400" dirty="0">
              <a:solidFill>
                <a:schemeClr val="bg1"/>
              </a:solidFill>
            </a:endParaRPr>
          </a:p>
        </p:txBody>
      </p:sp>
      <p:pic>
        <p:nvPicPr>
          <p:cNvPr id="6146" name="Picture 2" descr="C:\Users\acer\Desktop\Skulptur_Potsdamer_Platz_(Tierg)_Giordano_Bruno_Alexander_Polzin.jpg"/>
          <p:cNvPicPr>
            <a:picLocks noChangeAspect="1" noChangeArrowheads="1"/>
          </p:cNvPicPr>
          <p:nvPr/>
        </p:nvPicPr>
        <p:blipFill>
          <a:blip r:embed="rId3" cstate="print"/>
          <a:srcRect/>
          <a:stretch>
            <a:fillRect/>
          </a:stretch>
        </p:blipFill>
        <p:spPr bwMode="auto">
          <a:xfrm>
            <a:off x="3462338" y="493713"/>
            <a:ext cx="1859346" cy="514800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Users\acer\Desktop\GiordanoBrunomnemonic.gif"/>
          <p:cNvPicPr>
            <a:picLocks noGrp="1" noChangeAspect="1" noChangeArrowheads="1"/>
          </p:cNvPicPr>
          <p:nvPr>
            <p:ph type="pic" idx="1"/>
          </p:nvPr>
        </p:nvPicPr>
        <p:blipFill>
          <a:blip r:embed="rId3" cstate="print"/>
          <a:stretch>
            <a:fillRect/>
          </a:stretch>
        </p:blipFill>
        <p:spPr bwMode="auto">
          <a:xfrm>
            <a:off x="2699792" y="548680"/>
            <a:ext cx="3727597" cy="5148000"/>
          </a:xfrm>
          <a:prstGeom prst="rect">
            <a:avLst/>
          </a:prstGeom>
          <a:noFill/>
        </p:spPr>
      </p:pic>
      <p:sp>
        <p:nvSpPr>
          <p:cNvPr id="6" name="5 - Θέση κειμένου"/>
          <p:cNvSpPr>
            <a:spLocks noGrp="1"/>
          </p:cNvSpPr>
          <p:nvPr>
            <p:ph type="body" sz="half" idx="2"/>
          </p:nvPr>
        </p:nvSpPr>
        <p:spPr>
          <a:xfrm>
            <a:off x="539552" y="5805264"/>
            <a:ext cx="8208912" cy="588838"/>
          </a:xfrm>
        </p:spPr>
        <p:txBody>
          <a:bodyPr>
            <a:normAutofit fontScale="85000" lnSpcReduction="20000"/>
          </a:bodyPr>
          <a:lstStyle/>
          <a:p>
            <a:pPr algn="ctr"/>
            <a:r>
              <a:rPr lang="el-GR" sz="2000" dirty="0" smtClean="0">
                <a:solidFill>
                  <a:schemeClr val="bg1"/>
                </a:solidFill>
              </a:rPr>
              <a:t>Μία από τις μνημονικές μηχανές του </a:t>
            </a:r>
            <a:r>
              <a:rPr lang="en-GB" sz="2000" dirty="0" smtClean="0">
                <a:solidFill>
                  <a:schemeClr val="bg1"/>
                </a:solidFill>
              </a:rPr>
              <a:t>Giordano Bruno (</a:t>
            </a:r>
            <a:r>
              <a:rPr lang="el-GR" sz="2000" dirty="0" smtClean="0">
                <a:solidFill>
                  <a:schemeClr val="bg1"/>
                </a:solidFill>
              </a:rPr>
              <a:t>ξυλογραφία)</a:t>
            </a:r>
          </a:p>
          <a:p>
            <a:pPr algn="ctr"/>
            <a:r>
              <a:rPr lang="el-GR" sz="2000" dirty="0" smtClean="0">
                <a:solidFill>
                  <a:schemeClr val="bg1"/>
                </a:solidFill>
              </a:rPr>
              <a:t>Στα τόξα είναι τα τέσσερα στοιχεία: γη, αέρας φωτιά, νερό</a:t>
            </a:r>
            <a:endParaRPr lang="el-GR" sz="20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620688"/>
            <a:ext cx="8219256" cy="5505475"/>
          </a:xfrm>
        </p:spPr>
        <p:txBody>
          <a:bodyPr>
            <a:normAutofit/>
          </a:bodyPr>
          <a:lstStyle/>
          <a:p>
            <a:pPr>
              <a:buNone/>
            </a:pPr>
            <a:r>
              <a:rPr lang="el-GR" sz="2400" dirty="0" smtClean="0">
                <a:solidFill>
                  <a:schemeClr val="bg1"/>
                </a:solidFill>
              </a:rPr>
              <a:t>Γερμανία: 1586-1588, Πανεπιστήμιο </a:t>
            </a:r>
            <a:r>
              <a:rPr lang="en-GB" sz="2400" dirty="0" smtClean="0">
                <a:solidFill>
                  <a:schemeClr val="bg1"/>
                </a:solidFill>
              </a:rPr>
              <a:t>Wittenberg</a:t>
            </a:r>
            <a:endParaRPr lang="el-GR" sz="2400" dirty="0" smtClean="0">
              <a:solidFill>
                <a:schemeClr val="bg1"/>
              </a:solidFill>
            </a:endParaRPr>
          </a:p>
          <a:p>
            <a:pPr>
              <a:buNone/>
            </a:pPr>
            <a:r>
              <a:rPr lang="el-GR" sz="2400" dirty="0" smtClean="0">
                <a:solidFill>
                  <a:schemeClr val="bg1"/>
                </a:solidFill>
              </a:rPr>
              <a:t>			δημοσίευση εργασιών</a:t>
            </a:r>
          </a:p>
          <a:p>
            <a:pPr>
              <a:buNone/>
            </a:pPr>
            <a:r>
              <a:rPr lang="el-GR" sz="2400" dirty="0" smtClean="0">
                <a:solidFill>
                  <a:schemeClr val="bg1"/>
                </a:solidFill>
              </a:rPr>
              <a:t>Πράγα: 1588, αφιερώνει βιβλίο στον αυτοκράτορα Ροδόλφο Β΄:</a:t>
            </a:r>
          </a:p>
          <a:p>
            <a:pPr>
              <a:buNone/>
            </a:pPr>
            <a:r>
              <a:rPr lang="el-GR" sz="2400" dirty="0" smtClean="0">
                <a:solidFill>
                  <a:schemeClr val="bg1"/>
                </a:solidFill>
              </a:rPr>
              <a:t>		Γεωμετρικά διαγράμματα για την κατανόηση της 	δημιουργίας του σύμπαντος</a:t>
            </a:r>
          </a:p>
          <a:p>
            <a:pPr>
              <a:buNone/>
            </a:pPr>
            <a:r>
              <a:rPr lang="el-GR" sz="2400" dirty="0" smtClean="0">
                <a:solidFill>
                  <a:schemeClr val="bg1"/>
                </a:solidFill>
              </a:rPr>
              <a:t>Αφιέρωση: Προσβλέπω σε μία παγκόσμια θρησκεία αγάπης που </a:t>
            </a:r>
            <a:r>
              <a:rPr lang="en-GB" sz="2400" dirty="0" smtClean="0">
                <a:solidFill>
                  <a:schemeClr val="bg1"/>
                </a:solidFill>
              </a:rPr>
              <a:t>		</a:t>
            </a:r>
            <a:r>
              <a:rPr lang="el-GR" sz="2400" dirty="0" smtClean="0">
                <a:solidFill>
                  <a:schemeClr val="bg1"/>
                </a:solidFill>
              </a:rPr>
              <a:t>θα ενώνει τους ανθρώπους με τον νόμο της</a:t>
            </a:r>
            <a:r>
              <a:rPr lang="en-GB" sz="2400" dirty="0" smtClean="0">
                <a:solidFill>
                  <a:schemeClr val="bg1"/>
                </a:solidFill>
              </a:rPr>
              <a:t> 		</a:t>
            </a:r>
            <a:r>
              <a:rPr lang="el-GR" sz="2400" dirty="0" smtClean="0">
                <a:solidFill>
                  <a:schemeClr val="bg1"/>
                </a:solidFill>
              </a:rPr>
              <a:t>αγάπης και</a:t>
            </a:r>
            <a:r>
              <a:rPr lang="en-GB" sz="2400" dirty="0" smtClean="0">
                <a:solidFill>
                  <a:schemeClr val="bg1"/>
                </a:solidFill>
              </a:rPr>
              <a:t> </a:t>
            </a:r>
            <a:r>
              <a:rPr lang="el-GR" sz="2400" dirty="0" smtClean="0">
                <a:solidFill>
                  <a:schemeClr val="bg1"/>
                </a:solidFill>
              </a:rPr>
              <a:t>δεν θα οδηγεί τα έθνη και τις </a:t>
            </a:r>
            <a:r>
              <a:rPr lang="en-GB" sz="2400" dirty="0" smtClean="0">
                <a:solidFill>
                  <a:schemeClr val="bg1"/>
                </a:solidFill>
              </a:rPr>
              <a:t>			</a:t>
            </a:r>
            <a:r>
              <a:rPr lang="el-GR" sz="2400" dirty="0" smtClean="0">
                <a:solidFill>
                  <a:schemeClr val="bg1"/>
                </a:solidFill>
              </a:rPr>
              <a:t>κοινωνίες σε</a:t>
            </a:r>
            <a:r>
              <a:rPr lang="en-GB" sz="2400" dirty="0" smtClean="0">
                <a:solidFill>
                  <a:schemeClr val="bg1"/>
                </a:solidFill>
              </a:rPr>
              <a:t> </a:t>
            </a:r>
            <a:r>
              <a:rPr lang="el-GR" sz="2400" dirty="0" smtClean="0">
                <a:solidFill>
                  <a:schemeClr val="bg1"/>
                </a:solidFill>
              </a:rPr>
              <a:t>πόλεμο και</a:t>
            </a:r>
            <a:r>
              <a:rPr lang="en-GB" sz="2400" dirty="0" smtClean="0">
                <a:solidFill>
                  <a:schemeClr val="bg1"/>
                </a:solidFill>
              </a:rPr>
              <a:t> </a:t>
            </a:r>
            <a:r>
              <a:rPr lang="el-GR" sz="2400" dirty="0" smtClean="0">
                <a:solidFill>
                  <a:schemeClr val="bg1"/>
                </a:solidFill>
              </a:rPr>
              <a:t>διάσπαση</a:t>
            </a:r>
          </a:p>
          <a:p>
            <a:pPr>
              <a:buNone/>
            </a:pPr>
            <a:r>
              <a:rPr lang="en-GB" sz="2400" dirty="0" err="1" smtClean="0">
                <a:solidFill>
                  <a:schemeClr val="bg1"/>
                </a:solidFill>
              </a:rPr>
              <a:t>Helmstadt</a:t>
            </a:r>
            <a:r>
              <a:rPr lang="el-GR" sz="2400" dirty="0" smtClean="0">
                <a:solidFill>
                  <a:schemeClr val="bg1"/>
                </a:solidFill>
              </a:rPr>
              <a:t> : 1589, 2 έργα για τη μαγεία</a:t>
            </a:r>
          </a:p>
          <a:p>
            <a:pPr>
              <a:buNone/>
            </a:pPr>
            <a:r>
              <a:rPr lang="el-GR" sz="2400" dirty="0" smtClean="0">
                <a:solidFill>
                  <a:schemeClr val="bg1"/>
                </a:solidFill>
              </a:rPr>
              <a:t>Φρανκφούρτη: εκτύπωση βιβλίων</a:t>
            </a:r>
          </a:p>
          <a:p>
            <a:pPr>
              <a:buNone/>
            </a:pPr>
            <a:r>
              <a:rPr lang="el-GR" sz="2400" dirty="0" smtClean="0">
                <a:solidFill>
                  <a:schemeClr val="bg1"/>
                </a:solidFill>
              </a:rPr>
              <a:t>			3 λατινικά ποιήματα</a:t>
            </a:r>
            <a:endParaRPr lang="en-GB" sz="2400" dirty="0" smtClean="0">
              <a:solidFill>
                <a:schemeClr val="bg1"/>
              </a:solidFill>
            </a:endParaRPr>
          </a:p>
          <a:p>
            <a:pPr>
              <a:buNone/>
            </a:pPr>
            <a:r>
              <a:rPr lang="el-GR" sz="2400" dirty="0" smtClean="0">
                <a:solidFill>
                  <a:schemeClr val="bg1"/>
                </a:solidFill>
              </a:rPr>
              <a:t>Ζυρίχη</a:t>
            </a:r>
          </a:p>
        </p:txBody>
      </p:sp>
      <p:sp>
        <p:nvSpPr>
          <p:cNvPr id="5" name="4 - Ορθογώνιο"/>
          <p:cNvSpPr/>
          <p:nvPr/>
        </p:nvSpPr>
        <p:spPr>
          <a:xfrm>
            <a:off x="467544" y="2780928"/>
            <a:ext cx="8136904" cy="1512168"/>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20688"/>
            <a:ext cx="8229600" cy="5505475"/>
          </a:xfrm>
        </p:spPr>
        <p:txBody>
          <a:bodyPr>
            <a:normAutofit fontScale="92500"/>
          </a:bodyPr>
          <a:lstStyle/>
          <a:p>
            <a:pPr algn="ctr">
              <a:buNone/>
            </a:pPr>
            <a:r>
              <a:rPr lang="el-GR" sz="2400" dirty="0" smtClean="0">
                <a:solidFill>
                  <a:schemeClr val="bg1"/>
                </a:solidFill>
              </a:rPr>
              <a:t>Ποιήματα</a:t>
            </a:r>
          </a:p>
          <a:p>
            <a:pPr marL="457200" indent="-457200">
              <a:buNone/>
            </a:pPr>
            <a:r>
              <a:rPr lang="el-GR" sz="2400" dirty="0" smtClean="0">
                <a:solidFill>
                  <a:schemeClr val="bg1"/>
                </a:solidFill>
              </a:rPr>
              <a:t>1. Ο κόσμος είναι άπειρος, δεν έχει έσχατα σύνορα (</a:t>
            </a:r>
            <a:r>
              <a:rPr lang="el-GR" sz="2400" dirty="0" err="1" smtClean="0">
                <a:solidFill>
                  <a:schemeClr val="bg1"/>
                </a:solidFill>
              </a:rPr>
              <a:t>Λουκρήτιος</a:t>
            </a:r>
            <a:r>
              <a:rPr lang="el-GR" sz="2400" dirty="0" smtClean="0">
                <a:solidFill>
                  <a:schemeClr val="bg1"/>
                </a:solidFill>
              </a:rPr>
              <a:t>)</a:t>
            </a:r>
          </a:p>
          <a:p>
            <a:pPr marL="457200" indent="-457200">
              <a:buNone/>
            </a:pPr>
            <a:r>
              <a:rPr lang="el-GR" sz="2400" dirty="0" smtClean="0">
                <a:solidFill>
                  <a:schemeClr val="bg1"/>
                </a:solidFill>
              </a:rPr>
              <a:t>2. Άτομα = τα μικρότερα δυνατά σημεία της ύλης (Λεύκιππος,</a:t>
            </a:r>
          </a:p>
          <a:p>
            <a:pPr marL="457200" indent="-457200" algn="r">
              <a:buNone/>
            </a:pPr>
            <a:r>
              <a:rPr lang="el-GR" sz="2400" dirty="0" smtClean="0">
                <a:solidFill>
                  <a:schemeClr val="bg1"/>
                </a:solidFill>
              </a:rPr>
              <a:t>      Δημόκριτος)</a:t>
            </a:r>
          </a:p>
          <a:p>
            <a:pPr marL="457200" indent="-457200">
              <a:buNone/>
            </a:pPr>
            <a:r>
              <a:rPr lang="el-GR" sz="2400" dirty="0" smtClean="0">
                <a:solidFill>
                  <a:schemeClr val="bg1"/>
                </a:solidFill>
              </a:rPr>
              <a:t>3. Μελέτη για: αριθμούς, σχήματα και τα νοήματά τους</a:t>
            </a:r>
          </a:p>
          <a:p>
            <a:pPr marL="457200" indent="-457200">
              <a:buNone/>
            </a:pPr>
            <a:endParaRPr lang="el-GR" sz="2400" dirty="0" smtClean="0">
              <a:solidFill>
                <a:schemeClr val="bg1"/>
              </a:solidFill>
            </a:endParaRPr>
          </a:p>
          <a:p>
            <a:pPr marL="457200" indent="-457200">
              <a:buFontTx/>
              <a:buChar char="-"/>
            </a:pPr>
            <a:r>
              <a:rPr lang="el-GR" sz="2400" dirty="0" smtClean="0">
                <a:solidFill>
                  <a:schemeClr val="bg1"/>
                </a:solidFill>
              </a:rPr>
              <a:t>1591: 43 ετών επιστρέφει στη Βενετία (Γιατί;)</a:t>
            </a:r>
          </a:p>
          <a:p>
            <a:pPr marL="457200" indent="-457200">
              <a:buNone/>
            </a:pPr>
            <a:r>
              <a:rPr lang="el-GR" sz="2400" dirty="0" smtClean="0">
                <a:solidFill>
                  <a:schemeClr val="bg1"/>
                </a:solidFill>
              </a:rPr>
              <a:t>Πάπας </a:t>
            </a:r>
            <a:r>
              <a:rPr lang="el-GR" sz="2400" dirty="0" err="1" smtClean="0">
                <a:solidFill>
                  <a:schemeClr val="bg1"/>
                </a:solidFill>
              </a:rPr>
              <a:t>Κλήμης</a:t>
            </a:r>
            <a:r>
              <a:rPr lang="el-GR" sz="2400" dirty="0" smtClean="0">
                <a:solidFill>
                  <a:schemeClr val="bg1"/>
                </a:solidFill>
              </a:rPr>
              <a:t> Θ΄ (καλεί τον </a:t>
            </a:r>
            <a:r>
              <a:rPr lang="en-GB" sz="2400" dirty="0" smtClean="0">
                <a:solidFill>
                  <a:schemeClr val="bg1"/>
                </a:solidFill>
              </a:rPr>
              <a:t>Francesco </a:t>
            </a:r>
            <a:r>
              <a:rPr lang="en-GB" sz="2400" dirty="0" err="1" smtClean="0">
                <a:solidFill>
                  <a:schemeClr val="bg1"/>
                </a:solidFill>
              </a:rPr>
              <a:t>Patrizi</a:t>
            </a:r>
            <a:r>
              <a:rPr lang="en-GB" sz="2400" dirty="0" smtClean="0">
                <a:solidFill>
                  <a:schemeClr val="bg1"/>
                </a:solidFill>
              </a:rPr>
              <a:t>, </a:t>
            </a:r>
            <a:r>
              <a:rPr lang="el-GR" sz="2400" dirty="0" err="1" smtClean="0">
                <a:solidFill>
                  <a:schemeClr val="bg1"/>
                </a:solidFill>
              </a:rPr>
              <a:t>ερμική</a:t>
            </a:r>
            <a:r>
              <a:rPr lang="el-GR" sz="2400" dirty="0" smtClean="0">
                <a:solidFill>
                  <a:schemeClr val="bg1"/>
                </a:solidFill>
              </a:rPr>
              <a:t> φιλοσοφία</a:t>
            </a:r>
            <a:r>
              <a:rPr lang="el-GR" sz="2400" dirty="0" smtClean="0">
                <a:solidFill>
                  <a:schemeClr val="bg1"/>
                </a:solidFill>
              </a:rPr>
              <a:t>)</a:t>
            </a:r>
          </a:p>
          <a:p>
            <a:pPr marL="457200" indent="-457200">
              <a:buNone/>
            </a:pPr>
            <a:r>
              <a:rPr lang="el-GR" sz="2400" dirty="0" smtClean="0">
                <a:solidFill>
                  <a:schemeClr val="bg1"/>
                </a:solidFill>
              </a:rPr>
              <a:t>Ερρίκος της Ναβάρας (Γαλλία): πραγματιστής, όχι δογματικός</a:t>
            </a:r>
            <a:endParaRPr lang="el-GR" sz="2400" dirty="0" smtClean="0">
              <a:solidFill>
                <a:schemeClr val="bg1"/>
              </a:solidFill>
            </a:endParaRPr>
          </a:p>
          <a:p>
            <a:pPr marL="457200" indent="-457200">
              <a:buNone/>
            </a:pPr>
            <a:r>
              <a:rPr lang="el-GR" sz="2400" dirty="0" smtClean="0">
                <a:solidFill>
                  <a:schemeClr val="bg1"/>
                </a:solidFill>
              </a:rPr>
              <a:t>Άρα ανεκτικότητα;</a:t>
            </a:r>
          </a:p>
          <a:p>
            <a:pPr marL="457200" indent="-457200">
              <a:buFontTx/>
              <a:buChar char="-"/>
            </a:pPr>
            <a:r>
              <a:rPr lang="en-GB" sz="2400" dirty="0" err="1" smtClean="0">
                <a:solidFill>
                  <a:schemeClr val="bg1"/>
                </a:solidFill>
              </a:rPr>
              <a:t>Giovani</a:t>
            </a:r>
            <a:r>
              <a:rPr lang="en-GB" sz="2400" dirty="0" smtClean="0">
                <a:solidFill>
                  <a:schemeClr val="bg1"/>
                </a:solidFill>
              </a:rPr>
              <a:t> </a:t>
            </a:r>
            <a:r>
              <a:rPr lang="en-GB" sz="2400" dirty="0" err="1" smtClean="0">
                <a:solidFill>
                  <a:schemeClr val="bg1"/>
                </a:solidFill>
              </a:rPr>
              <a:t>Moceningo</a:t>
            </a:r>
            <a:r>
              <a:rPr lang="en-GB" sz="2400" dirty="0" smtClean="0">
                <a:solidFill>
                  <a:schemeClr val="bg1"/>
                </a:solidFill>
              </a:rPr>
              <a:t> </a:t>
            </a:r>
            <a:r>
              <a:rPr lang="el-GR" sz="2400" dirty="0" smtClean="0">
                <a:solidFill>
                  <a:schemeClr val="bg1"/>
                </a:solidFill>
              </a:rPr>
              <a:t>(ευγενής από τη Βενετία)</a:t>
            </a:r>
          </a:p>
          <a:p>
            <a:pPr marL="457200" indent="-457200">
              <a:buNone/>
            </a:pPr>
            <a:r>
              <a:rPr lang="el-GR" sz="2400" dirty="0" smtClean="0">
                <a:solidFill>
                  <a:schemeClr val="bg1"/>
                </a:solidFill>
              </a:rPr>
              <a:t>	τον καλεί για να του διδάξει την τέχνη της μνήμης</a:t>
            </a:r>
          </a:p>
          <a:p>
            <a:pPr marL="457200" indent="-457200">
              <a:buNone/>
            </a:pPr>
            <a:r>
              <a:rPr lang="el-GR" sz="2400" dirty="0" smtClean="0">
                <a:solidFill>
                  <a:schemeClr val="bg1"/>
                </a:solidFill>
              </a:rPr>
              <a:t>- Ετοιμάζει το βιβλίο: </a:t>
            </a:r>
            <a:r>
              <a:rPr lang="el-GR" sz="2400" i="1" dirty="0" smtClean="0">
                <a:solidFill>
                  <a:schemeClr val="bg1"/>
                </a:solidFill>
              </a:rPr>
              <a:t>Οι επτά ελεύθερες τέχνες</a:t>
            </a:r>
          </a:p>
          <a:p>
            <a:pPr marL="457200" indent="-457200">
              <a:buFontTx/>
              <a:buChar char="-"/>
            </a:pPr>
            <a:endParaRPr lang="el-GR" sz="2400" i="1" dirty="0">
              <a:solidFill>
                <a:schemeClr val="bg1"/>
              </a:solidFill>
            </a:endParaRPr>
          </a:p>
        </p:txBody>
      </p:sp>
      <p:sp>
        <p:nvSpPr>
          <p:cNvPr id="4" name="3 - Ορθογώνιο"/>
          <p:cNvSpPr/>
          <p:nvPr/>
        </p:nvSpPr>
        <p:spPr>
          <a:xfrm>
            <a:off x="395536" y="620688"/>
            <a:ext cx="8280920" cy="230425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arn(inHorizontal)">
                                      <p:cBhvr>
                                        <p:cTn id="7" dur="500"/>
                                        <p:tgtEl>
                                          <p:spTgt spid="3">
                                            <p:txEl>
                                              <p:pRg st="6" end="6"/>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arn(inHorizontal)">
                                      <p:cBhvr>
                                        <p:cTn id="10" dur="500"/>
                                        <p:tgtEl>
                                          <p:spTgt spid="3">
                                            <p:txEl>
                                              <p:pRg st="7" end="7"/>
                                            </p:txEl>
                                          </p:spTgt>
                                        </p:tgtEl>
                                      </p:cBhvr>
                                    </p:animEffect>
                                  </p:childTnLst>
                                </p:cTn>
                              </p:par>
                              <p:par>
                                <p:cTn id="11" presetID="16" presetClass="entr" presetSubtype="26"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barn(inHorizontal)">
                                      <p:cBhvr>
                                        <p:cTn id="13" dur="500"/>
                                        <p:tgtEl>
                                          <p:spTgt spid="3">
                                            <p:txEl>
                                              <p:pRg st="8" end="8"/>
                                            </p:txEl>
                                          </p:spTgt>
                                        </p:tgtEl>
                                      </p:cBhvr>
                                    </p:animEffect>
                                  </p:childTnLst>
                                </p:cTn>
                              </p:par>
                              <p:par>
                                <p:cTn id="14" presetID="16" presetClass="entr" presetSubtype="26"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barn(inHorizontal)">
                                      <p:cBhvr>
                                        <p:cTn id="16" dur="500"/>
                                        <p:tgtEl>
                                          <p:spTgt spid="3">
                                            <p:txEl>
                                              <p:pRg st="9" end="9"/>
                                            </p:txEl>
                                          </p:spTgt>
                                        </p:tgtEl>
                                      </p:cBhvr>
                                    </p:animEffect>
                                  </p:childTnLst>
                                </p:cTn>
                              </p:par>
                              <p:par>
                                <p:cTn id="17" presetID="16" presetClass="entr" presetSubtype="26"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barn(inHorizontal)">
                                      <p:cBhvr>
                                        <p:cTn id="19" dur="500"/>
                                        <p:tgtEl>
                                          <p:spTgt spid="3">
                                            <p:txEl>
                                              <p:pRg st="10" end="10"/>
                                            </p:txEl>
                                          </p:spTgt>
                                        </p:tgtEl>
                                      </p:cBhvr>
                                    </p:animEffect>
                                  </p:childTnLst>
                                </p:cTn>
                              </p:par>
                              <p:par>
                                <p:cTn id="20" presetID="16" presetClass="entr" presetSubtype="26" fill="hold" nodeType="with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barn(inHorizontal)">
                                      <p:cBhvr>
                                        <p:cTn id="22" dur="500"/>
                                        <p:tgtEl>
                                          <p:spTgt spid="3">
                                            <p:txEl>
                                              <p:pRg st="11" end="11"/>
                                            </p:txEl>
                                          </p:spTgt>
                                        </p:tgtEl>
                                      </p:cBhvr>
                                    </p:animEffect>
                                  </p:childTnLst>
                                </p:cTn>
                              </p:par>
                              <p:par>
                                <p:cTn id="23" presetID="16" presetClass="entr" presetSubtype="26"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Effect transition="in" filter="barn(inHorizontal)">
                                      <p:cBhvr>
                                        <p:cTn id="2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2" y="692696"/>
            <a:ext cx="8229600" cy="5433467"/>
          </a:xfrm>
        </p:spPr>
        <p:txBody>
          <a:bodyPr>
            <a:normAutofit/>
          </a:bodyPr>
          <a:lstStyle/>
          <a:p>
            <a:pPr>
              <a:buFontTx/>
              <a:buChar char="-"/>
            </a:pPr>
            <a:r>
              <a:rPr lang="el-GR" sz="2400" dirty="0" smtClean="0">
                <a:solidFill>
                  <a:schemeClr val="bg1"/>
                </a:solidFill>
              </a:rPr>
              <a:t>1592: Ο </a:t>
            </a:r>
            <a:r>
              <a:rPr lang="en-GB" sz="2400" dirty="0" err="1" smtClean="0">
                <a:solidFill>
                  <a:schemeClr val="bg1"/>
                </a:solidFill>
              </a:rPr>
              <a:t>Moceningo</a:t>
            </a:r>
            <a:r>
              <a:rPr lang="en-GB" sz="2400" dirty="0" smtClean="0">
                <a:solidFill>
                  <a:schemeClr val="bg1"/>
                </a:solidFill>
              </a:rPr>
              <a:t> </a:t>
            </a:r>
            <a:r>
              <a:rPr lang="el-GR" sz="2400" dirty="0" smtClean="0">
                <a:solidFill>
                  <a:schemeClr val="bg1"/>
                </a:solidFill>
              </a:rPr>
              <a:t>τον προδίδει στην Ιερά Εξέταση</a:t>
            </a:r>
            <a:endParaRPr lang="el-GR" sz="2400" i="1" dirty="0" smtClean="0">
              <a:solidFill>
                <a:schemeClr val="bg1"/>
              </a:solidFill>
            </a:endParaRPr>
          </a:p>
          <a:p>
            <a:pPr>
              <a:buFontTx/>
              <a:buChar char="-"/>
            </a:pPr>
            <a:r>
              <a:rPr lang="el-GR" sz="2400" dirty="0" smtClean="0">
                <a:solidFill>
                  <a:schemeClr val="bg1"/>
                </a:solidFill>
              </a:rPr>
              <a:t>26/5/1592 (44 ετών): σύλληψη από Ιερά Εξέταση Βενετίας</a:t>
            </a:r>
          </a:p>
          <a:p>
            <a:pPr>
              <a:buNone/>
            </a:pPr>
            <a:r>
              <a:rPr lang="el-GR" sz="2400" dirty="0" smtClean="0">
                <a:solidFill>
                  <a:schemeClr val="bg1"/>
                </a:solidFill>
              </a:rPr>
              <a:t>Φεβ. 1593: Φυλακές Ρώμης</a:t>
            </a:r>
          </a:p>
          <a:p>
            <a:pPr>
              <a:buNone/>
            </a:pPr>
            <a:r>
              <a:rPr lang="el-GR" sz="2400" dirty="0" smtClean="0">
                <a:solidFill>
                  <a:schemeClr val="bg1"/>
                </a:solidFill>
              </a:rPr>
              <a:t>	(7 χρόνια σκληρής απομόνωσης – εξασθένιση της υγείας)</a:t>
            </a:r>
          </a:p>
          <a:p>
            <a:pPr algn="ctr">
              <a:buNone/>
            </a:pPr>
            <a:r>
              <a:rPr lang="el-GR" sz="2400" dirty="0" smtClean="0">
                <a:solidFill>
                  <a:schemeClr val="bg1"/>
                </a:solidFill>
              </a:rPr>
              <a:t>Αρνείται να αποκηρύξει τις ιδέες του</a:t>
            </a:r>
          </a:p>
          <a:p>
            <a:pPr>
              <a:buNone/>
            </a:pPr>
            <a:r>
              <a:rPr lang="el-GR" sz="2400" dirty="0" smtClean="0">
                <a:solidFill>
                  <a:schemeClr val="bg1"/>
                </a:solidFill>
              </a:rPr>
              <a:t>17/2/1600 (52 ετών): καίγεται ζωντανός (</a:t>
            </a:r>
            <a:r>
              <a:rPr lang="en-GB" sz="2400" dirty="0" smtClean="0">
                <a:solidFill>
                  <a:schemeClr val="bg1"/>
                </a:solidFill>
              </a:rPr>
              <a:t>Campo de</a:t>
            </a:r>
            <a:r>
              <a:rPr lang="el-GR" sz="2400" dirty="0" smtClean="0">
                <a:solidFill>
                  <a:schemeClr val="bg1"/>
                </a:solidFill>
              </a:rPr>
              <a:t>’</a:t>
            </a:r>
            <a:r>
              <a:rPr lang="en-GB" sz="2400" dirty="0" smtClean="0">
                <a:solidFill>
                  <a:schemeClr val="bg1"/>
                </a:solidFill>
              </a:rPr>
              <a:t> </a:t>
            </a:r>
            <a:r>
              <a:rPr lang="en-GB" sz="2400" dirty="0" err="1" smtClean="0">
                <a:solidFill>
                  <a:schemeClr val="bg1"/>
                </a:solidFill>
              </a:rPr>
              <a:t>Fiori</a:t>
            </a:r>
            <a:r>
              <a:rPr lang="en-GB" sz="2400" dirty="0" smtClean="0">
                <a:solidFill>
                  <a:schemeClr val="bg1"/>
                </a:solidFill>
              </a:rPr>
              <a:t>, </a:t>
            </a:r>
            <a:r>
              <a:rPr lang="el-GR" sz="2400" dirty="0" smtClean="0">
                <a:solidFill>
                  <a:schemeClr val="bg1"/>
                </a:solidFill>
              </a:rPr>
              <a:t>Ρώμη)</a:t>
            </a:r>
          </a:p>
          <a:p>
            <a:pPr>
              <a:buNone/>
            </a:pPr>
            <a:endParaRPr lang="el-GR" sz="2400" dirty="0" smtClean="0">
              <a:solidFill>
                <a:schemeClr val="bg1"/>
              </a:solidFill>
            </a:endParaRPr>
          </a:p>
          <a:p>
            <a:pPr>
              <a:buNone/>
            </a:pPr>
            <a:r>
              <a:rPr lang="el-GR" sz="2400" dirty="0" smtClean="0">
                <a:solidFill>
                  <a:schemeClr val="bg1"/>
                </a:solidFill>
              </a:rPr>
              <a:t>     Ίσως ο φόβος σας να με καταδικάσετε, να είναι μεγαλύτερος από τον δικό μου, στο να δεχτώ την απόφαση σας.</a:t>
            </a:r>
          </a:p>
          <a:p>
            <a:pPr>
              <a:buNone/>
            </a:pPr>
            <a:endParaRPr lang="el-GR" sz="2400" dirty="0" smtClean="0">
              <a:solidFill>
                <a:schemeClr val="bg1"/>
              </a:solidFill>
            </a:endParaRPr>
          </a:p>
          <a:p>
            <a:pPr>
              <a:buNone/>
            </a:pPr>
            <a:r>
              <a:rPr lang="el-GR" sz="2400" dirty="0" smtClean="0">
                <a:solidFill>
                  <a:schemeClr val="bg1"/>
                </a:solidFill>
              </a:rPr>
              <a:t>  </a:t>
            </a:r>
            <a:endParaRPr lang="el-GR" sz="2400" dirty="0">
              <a:solidFill>
                <a:schemeClr val="bg1"/>
              </a:solidFill>
            </a:endParaRPr>
          </a:p>
        </p:txBody>
      </p:sp>
      <p:sp>
        <p:nvSpPr>
          <p:cNvPr id="4" name="3 - Ορθογώνιο"/>
          <p:cNvSpPr/>
          <p:nvPr/>
        </p:nvSpPr>
        <p:spPr>
          <a:xfrm>
            <a:off x="827584" y="3717032"/>
            <a:ext cx="7776864" cy="936104"/>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ox(in)">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021288"/>
            <a:ext cx="8229600" cy="638944"/>
          </a:xfrm>
        </p:spPr>
        <p:txBody>
          <a:bodyPr>
            <a:normAutofit fontScale="90000"/>
          </a:bodyPr>
          <a:lstStyle/>
          <a:p>
            <a:r>
              <a:rPr lang="en-GB" sz="2400" dirty="0" smtClean="0">
                <a:solidFill>
                  <a:schemeClr val="bg1"/>
                </a:solidFill>
              </a:rPr>
              <a:t>Campo de</a:t>
            </a:r>
            <a:r>
              <a:rPr lang="el-GR" sz="2400" dirty="0" smtClean="0">
                <a:solidFill>
                  <a:schemeClr val="bg1"/>
                </a:solidFill>
              </a:rPr>
              <a:t>’</a:t>
            </a:r>
            <a:r>
              <a:rPr lang="en-GB" sz="2400" dirty="0" smtClean="0">
                <a:solidFill>
                  <a:schemeClr val="bg1"/>
                </a:solidFill>
              </a:rPr>
              <a:t> </a:t>
            </a:r>
            <a:r>
              <a:rPr lang="en-GB" sz="2400" dirty="0" err="1" smtClean="0">
                <a:solidFill>
                  <a:schemeClr val="bg1"/>
                </a:solidFill>
              </a:rPr>
              <a:t>Fiori</a:t>
            </a:r>
            <a:r>
              <a:rPr lang="en-GB" sz="2400" dirty="0" smtClean="0">
                <a:solidFill>
                  <a:schemeClr val="bg1"/>
                </a:solidFill>
              </a:rPr>
              <a:t>, </a:t>
            </a:r>
            <a:r>
              <a:rPr lang="el-GR" sz="2400" dirty="0" smtClean="0">
                <a:solidFill>
                  <a:schemeClr val="bg1"/>
                </a:solidFill>
              </a:rPr>
              <a:t>Ρώμη</a:t>
            </a:r>
            <a:br>
              <a:rPr lang="el-GR" sz="2400" dirty="0" smtClean="0">
                <a:solidFill>
                  <a:schemeClr val="bg1"/>
                </a:solidFill>
              </a:rPr>
            </a:br>
            <a:r>
              <a:rPr lang="el-GR" sz="2400" dirty="0" smtClean="0">
                <a:solidFill>
                  <a:schemeClr val="bg1"/>
                </a:solidFill>
              </a:rPr>
              <a:t>Τοποθετήθηκε από ιταλικούς μασονικούς κύκλους, 1889</a:t>
            </a:r>
            <a:endParaRPr lang="el-GR" sz="2400" dirty="0">
              <a:solidFill>
                <a:schemeClr val="bg1"/>
              </a:solidFill>
            </a:endParaRPr>
          </a:p>
        </p:txBody>
      </p:sp>
      <p:pic>
        <p:nvPicPr>
          <p:cNvPr id="2050" name="Picture 2" descr="C:\Users\acer\Desktop\800px-Brunostatue.jpg"/>
          <p:cNvPicPr>
            <a:picLocks noChangeAspect="1" noChangeArrowheads="1"/>
          </p:cNvPicPr>
          <p:nvPr/>
        </p:nvPicPr>
        <p:blipFill>
          <a:blip r:embed="rId3" cstate="print"/>
          <a:srcRect/>
          <a:stretch>
            <a:fillRect/>
          </a:stretch>
        </p:blipFill>
        <p:spPr bwMode="auto">
          <a:xfrm>
            <a:off x="876635" y="260648"/>
            <a:ext cx="7390730" cy="558000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C:\Users\acer\Desktop\320px-Giordano_Bruno_Campo_dei_Fiori.jpg"/>
          <p:cNvPicPr>
            <a:picLocks noChangeAspect="1" noChangeArrowheads="1"/>
          </p:cNvPicPr>
          <p:nvPr/>
        </p:nvPicPr>
        <p:blipFill>
          <a:blip r:embed="rId3" cstate="print"/>
          <a:srcRect/>
          <a:stretch>
            <a:fillRect/>
          </a:stretch>
        </p:blipFill>
        <p:spPr bwMode="auto">
          <a:xfrm>
            <a:off x="3048000" y="404664"/>
            <a:ext cx="3048000" cy="5553075"/>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1060</TotalTime>
  <Words>1234</Words>
  <Application>Microsoft Office PowerPoint</Application>
  <PresentationFormat>Προβολή στην οθόνη (4:3)</PresentationFormat>
  <Paragraphs>188</Paragraphs>
  <Slides>34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Θέμα του Office</vt:lpstr>
      <vt:lpstr>Giordano Bruno (1548-1600)</vt:lpstr>
      <vt:lpstr>Διαφάνεια 2</vt:lpstr>
      <vt:lpstr>Διαφάνεια 3</vt:lpstr>
      <vt:lpstr>Διαφάνεια 4</vt:lpstr>
      <vt:lpstr>Διαφάνεια 5</vt:lpstr>
      <vt:lpstr>Διαφάνεια 6</vt:lpstr>
      <vt:lpstr>Διαφάνεια 7</vt:lpstr>
      <vt:lpstr>Campo de’ Fiori, Ρώμη Τοποθετήθηκε από ιταλικούς μασονικούς κύκλους, 1889</vt:lpstr>
      <vt:lpstr>Διαφάνεια 9</vt:lpstr>
      <vt:lpstr>Διαφάνεια 10</vt:lpstr>
      <vt:lpstr>Ανάγλυφο στη βάση του αγάλματος</vt:lpstr>
      <vt:lpstr>Philotheus Jordanus Brunus Nolanus, magis elaborata Theologia Doctor</vt:lpstr>
      <vt:lpstr>Διαφάνεια 13</vt:lpstr>
      <vt:lpstr>Διαφάνεια 14</vt:lpstr>
      <vt:lpstr>Τι  ήταν λοιπόν ο Μπρούνο;</vt:lpstr>
      <vt:lpstr>Διαφάνεια 16</vt:lpstr>
      <vt:lpstr>Η μεταφυσική</vt:lpstr>
      <vt:lpstr>Διαφάνεια 18</vt:lpstr>
      <vt:lpstr>Διαφάνεια 19</vt:lpstr>
      <vt:lpstr> Giulio Camillo Delminio (1480-1544) Το θέατρο της μνήμης (ξύλινη μακέτα θεάτρου-χωρούσε δύο ανθρώπους- αναπαρίσταντο όλες οι βαθιές αλήθειες για τον κόσμο-ανάγλυφες: αναβίωση) </vt:lpstr>
      <vt:lpstr>Διαφάνεια 21</vt:lpstr>
      <vt:lpstr>Διαφάνεια 22</vt:lpstr>
      <vt:lpstr>= </vt:lpstr>
      <vt:lpstr>Διαφάνεια 24</vt:lpstr>
      <vt:lpstr>Διαφάνεια 25</vt:lpstr>
      <vt:lpstr>Διαφάνεια 26</vt:lpstr>
      <vt:lpstr>Άλλες απόψεις</vt:lpstr>
      <vt:lpstr>Διαφάνεια 28</vt:lpstr>
      <vt:lpstr>Διαφάνεια 29</vt:lpstr>
      <vt:lpstr>Διαφάνεια 30</vt:lpstr>
      <vt:lpstr>Λουκρήτιος, Για την φύση των πραγμάτων </vt:lpstr>
      <vt:lpstr>Διαφάνεια 32</vt:lpstr>
      <vt:lpstr>Διαφάνεια 33</vt:lpstr>
      <vt:lpstr>Άγαλμα του Alexander Polzin, 2008,  Potsdamer Platz, Berlin-Tiergarten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Jiordano Bruno (1548-</dc:title>
  <dc:creator>acer</dc:creator>
  <cp:lastModifiedBy>acer</cp:lastModifiedBy>
  <cp:revision>110</cp:revision>
  <dcterms:created xsi:type="dcterms:W3CDTF">2019-04-02T21:41:26Z</dcterms:created>
  <dcterms:modified xsi:type="dcterms:W3CDTF">2019-04-07T19:37:08Z</dcterms:modified>
</cp:coreProperties>
</file>