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40"/>
  </p:notesMasterIdLst>
  <p:sldIdLst>
    <p:sldId id="256" r:id="rId2"/>
    <p:sldId id="362" r:id="rId3"/>
    <p:sldId id="363" r:id="rId4"/>
    <p:sldId id="360" r:id="rId5"/>
    <p:sldId id="257" r:id="rId6"/>
    <p:sldId id="259" r:id="rId7"/>
    <p:sldId id="277" r:id="rId8"/>
    <p:sldId id="335" r:id="rId9"/>
    <p:sldId id="345" r:id="rId10"/>
    <p:sldId id="273" r:id="rId11"/>
    <p:sldId id="261" r:id="rId12"/>
    <p:sldId id="275" r:id="rId13"/>
    <p:sldId id="336" r:id="rId14"/>
    <p:sldId id="258" r:id="rId15"/>
    <p:sldId id="280" r:id="rId16"/>
    <p:sldId id="260" r:id="rId17"/>
    <p:sldId id="276" r:id="rId18"/>
    <p:sldId id="281" r:id="rId19"/>
    <p:sldId id="282" r:id="rId20"/>
    <p:sldId id="337" r:id="rId21"/>
    <p:sldId id="262" r:id="rId22"/>
    <p:sldId id="344" r:id="rId23"/>
    <p:sldId id="330" r:id="rId24"/>
    <p:sldId id="283" r:id="rId25"/>
    <p:sldId id="338" r:id="rId26"/>
    <p:sldId id="288" r:id="rId27"/>
    <p:sldId id="349" r:id="rId28"/>
    <p:sldId id="294" r:id="rId29"/>
    <p:sldId id="339" r:id="rId30"/>
    <p:sldId id="295" r:id="rId31"/>
    <p:sldId id="297" r:id="rId32"/>
    <p:sldId id="340" r:id="rId33"/>
    <p:sldId id="299" r:id="rId34"/>
    <p:sldId id="341" r:id="rId35"/>
    <p:sldId id="301" r:id="rId36"/>
    <p:sldId id="342" r:id="rId37"/>
    <p:sldId id="364" r:id="rId38"/>
    <p:sldId id="34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084A1B-952C-4C34-9041-E7C8C356DB4C}" v="11" dt="2023-10-03T14:23:25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44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CC084A1B-952C-4C34-9041-E7C8C356DB4C}"/>
    <pc:docChg chg="undo custSel addSld delSld modSld sldOrd">
      <pc:chgData name="Anna Karakatsouli" userId="d7ec0d07f17b5ab2" providerId="LiveId" clId="{CC084A1B-952C-4C34-9041-E7C8C356DB4C}" dt="2023-10-03T14:28:00.367" v="73"/>
      <pc:docMkLst>
        <pc:docMk/>
      </pc:docMkLst>
      <pc:sldChg chg="addSp delSp modSp mod setBg modAnim">
        <pc:chgData name="Anna Karakatsouli" userId="d7ec0d07f17b5ab2" providerId="LiveId" clId="{CC084A1B-952C-4C34-9041-E7C8C356DB4C}" dt="2023-10-03T14:23:09.079" v="19" actId="26606"/>
        <pc:sldMkLst>
          <pc:docMk/>
          <pc:sldMk cId="384459196" sldId="257"/>
        </pc:sldMkLst>
        <pc:spChg chg="mod">
          <ac:chgData name="Anna Karakatsouli" userId="d7ec0d07f17b5ab2" providerId="LiveId" clId="{CC084A1B-952C-4C34-9041-E7C8C356DB4C}" dt="2023-10-03T14:23:09.079" v="19" actId="26606"/>
          <ac:spMkLst>
            <pc:docMk/>
            <pc:sldMk cId="384459196" sldId="257"/>
            <ac:spMk id="2" creationId="{00000000-0000-0000-0000-000000000000}"/>
          </ac:spMkLst>
        </pc:spChg>
        <pc:spChg chg="add del">
          <ac:chgData name="Anna Karakatsouli" userId="d7ec0d07f17b5ab2" providerId="LiveId" clId="{CC084A1B-952C-4C34-9041-E7C8C356DB4C}" dt="2023-10-03T14:23:09.079" v="19" actId="26606"/>
          <ac:spMkLst>
            <pc:docMk/>
            <pc:sldMk cId="384459196" sldId="257"/>
            <ac:spMk id="3" creationId="{00000000-0000-0000-0000-000000000000}"/>
          </ac:spMkLst>
        </pc:spChg>
        <pc:spChg chg="add del">
          <ac:chgData name="Anna Karakatsouli" userId="d7ec0d07f17b5ab2" providerId="LiveId" clId="{CC084A1B-952C-4C34-9041-E7C8C356DB4C}" dt="2023-10-03T14:23:09.067" v="18" actId="26606"/>
          <ac:spMkLst>
            <pc:docMk/>
            <pc:sldMk cId="384459196" sldId="257"/>
            <ac:spMk id="10" creationId="{80516254-1D9F-4F3A-9870-3A3280BE2BFE}"/>
          </ac:spMkLst>
        </pc:spChg>
        <pc:spChg chg="add del">
          <ac:chgData name="Anna Karakatsouli" userId="d7ec0d07f17b5ab2" providerId="LiveId" clId="{CC084A1B-952C-4C34-9041-E7C8C356DB4C}" dt="2023-10-03T14:23:09.067" v="18" actId="26606"/>
          <ac:spMkLst>
            <pc:docMk/>
            <pc:sldMk cId="384459196" sldId="257"/>
            <ac:spMk id="11" creationId="{00000000-0000-0000-0000-000000000000}"/>
          </ac:spMkLst>
        </pc:spChg>
        <pc:spChg chg="add del">
          <ac:chgData name="Anna Karakatsouli" userId="d7ec0d07f17b5ab2" providerId="LiveId" clId="{CC084A1B-952C-4C34-9041-E7C8C356DB4C}" dt="2023-10-03T14:23:09.067" v="18" actId="26606"/>
          <ac:spMkLst>
            <pc:docMk/>
            <pc:sldMk cId="384459196" sldId="257"/>
            <ac:spMk id="12" creationId="{FC14672B-27A5-4CDA-ABAF-5E4CF4B41C23}"/>
          </ac:spMkLst>
        </pc:spChg>
        <pc:spChg chg="add del">
          <ac:chgData name="Anna Karakatsouli" userId="d7ec0d07f17b5ab2" providerId="LiveId" clId="{CC084A1B-952C-4C34-9041-E7C8C356DB4C}" dt="2023-10-03T14:23:09.067" v="18" actId="26606"/>
          <ac:spMkLst>
            <pc:docMk/>
            <pc:sldMk cId="384459196" sldId="257"/>
            <ac:spMk id="16" creationId="{9A206779-5C74-4555-94BC-5845C92EC3A8}"/>
          </ac:spMkLst>
        </pc:spChg>
        <pc:spChg chg="add">
          <ac:chgData name="Anna Karakatsouli" userId="d7ec0d07f17b5ab2" providerId="LiveId" clId="{CC084A1B-952C-4C34-9041-E7C8C356DB4C}" dt="2023-10-03T14:23:09.079" v="19" actId="26606"/>
          <ac:spMkLst>
            <pc:docMk/>
            <pc:sldMk cId="384459196" sldId="257"/>
            <ac:spMk id="18" creationId="{5DB23C2B-2054-4D8B-9E98-9190F8E05EAD}"/>
          </ac:spMkLst>
        </pc:spChg>
        <pc:spChg chg="add">
          <ac:chgData name="Anna Karakatsouli" userId="d7ec0d07f17b5ab2" providerId="LiveId" clId="{CC084A1B-952C-4C34-9041-E7C8C356DB4C}" dt="2023-10-03T14:23:09.079" v="19" actId="26606"/>
          <ac:spMkLst>
            <pc:docMk/>
            <pc:sldMk cId="384459196" sldId="257"/>
            <ac:spMk id="19" creationId="{8797B5BC-9873-45F9-97D6-298FB5AF08FF}"/>
          </ac:spMkLst>
        </pc:spChg>
        <pc:spChg chg="add">
          <ac:chgData name="Anna Karakatsouli" userId="d7ec0d07f17b5ab2" providerId="LiveId" clId="{CC084A1B-952C-4C34-9041-E7C8C356DB4C}" dt="2023-10-03T14:23:09.079" v="19" actId="26606"/>
          <ac:spMkLst>
            <pc:docMk/>
            <pc:sldMk cId="384459196" sldId="257"/>
            <ac:spMk id="20" creationId="{00000000-0000-0000-0000-000000000000}"/>
          </ac:spMkLst>
        </pc:spChg>
        <pc:spChg chg="add">
          <ac:chgData name="Anna Karakatsouli" userId="d7ec0d07f17b5ab2" providerId="LiveId" clId="{CC084A1B-952C-4C34-9041-E7C8C356DB4C}" dt="2023-10-03T14:23:09.079" v="19" actId="26606"/>
          <ac:spMkLst>
            <pc:docMk/>
            <pc:sldMk cId="384459196" sldId="257"/>
            <ac:spMk id="21" creationId="{665C2FCD-09A4-4B4B-AA73-F330DFE91799}"/>
          </ac:spMkLst>
        </pc:spChg>
        <pc:graphicFrameChg chg="add del">
          <ac:chgData name="Anna Karakatsouli" userId="d7ec0d07f17b5ab2" providerId="LiveId" clId="{CC084A1B-952C-4C34-9041-E7C8C356DB4C}" dt="2023-10-03T14:23:00.428" v="14" actId="26606"/>
          <ac:graphicFrameMkLst>
            <pc:docMk/>
            <pc:sldMk cId="384459196" sldId="257"/>
            <ac:graphicFrameMk id="7" creationId="{67D4D90A-C23D-FF58-6A59-D8543476E381}"/>
          </ac:graphicFrameMkLst>
        </pc:graphicFrameChg>
        <pc:graphicFrameChg chg="add del">
          <ac:chgData name="Anna Karakatsouli" userId="d7ec0d07f17b5ab2" providerId="LiveId" clId="{CC084A1B-952C-4C34-9041-E7C8C356DB4C}" dt="2023-10-03T14:23:06.763" v="16" actId="26606"/>
          <ac:graphicFrameMkLst>
            <pc:docMk/>
            <pc:sldMk cId="384459196" sldId="257"/>
            <ac:graphicFrameMk id="9" creationId="{264D41AF-AC4B-3BC4-5F70-A9C3C5C57579}"/>
          </ac:graphicFrameMkLst>
        </pc:graphicFrameChg>
        <pc:picChg chg="del">
          <ac:chgData name="Anna Karakatsouli" userId="d7ec0d07f17b5ab2" providerId="LiveId" clId="{CC084A1B-952C-4C34-9041-E7C8C356DB4C}" dt="2023-10-03T14:22:42.741" v="9" actId="478"/>
          <ac:picMkLst>
            <pc:docMk/>
            <pc:sldMk cId="384459196" sldId="257"/>
            <ac:picMk id="8" creationId="{C6B560C4-92C3-32F3-B0B8-3A2882A1E3DA}"/>
          </ac:picMkLst>
        </pc:picChg>
        <pc:cxnChg chg="add del">
          <ac:chgData name="Anna Karakatsouli" userId="d7ec0d07f17b5ab2" providerId="LiveId" clId="{CC084A1B-952C-4C34-9041-E7C8C356DB4C}" dt="2023-10-03T14:23:09.067" v="18" actId="26606"/>
          <ac:cxnSpMkLst>
            <pc:docMk/>
            <pc:sldMk cId="384459196" sldId="257"/>
            <ac:cxnSpMk id="14" creationId="{8D89589C-2C90-4407-A995-05EC3DD7AB14}"/>
          </ac:cxnSpMkLst>
        </pc:cxnChg>
      </pc:sldChg>
      <pc:sldChg chg="del">
        <pc:chgData name="Anna Karakatsouli" userId="d7ec0d07f17b5ab2" providerId="LiveId" clId="{CC084A1B-952C-4C34-9041-E7C8C356DB4C}" dt="2023-10-03T14:24:37.333" v="35" actId="47"/>
        <pc:sldMkLst>
          <pc:docMk/>
          <pc:sldMk cId="730102189" sldId="268"/>
        </pc:sldMkLst>
      </pc:sldChg>
      <pc:sldChg chg="del">
        <pc:chgData name="Anna Karakatsouli" userId="d7ec0d07f17b5ab2" providerId="LiveId" clId="{CC084A1B-952C-4C34-9041-E7C8C356DB4C}" dt="2023-10-03T14:24:38.805" v="36" actId="47"/>
        <pc:sldMkLst>
          <pc:docMk/>
          <pc:sldMk cId="1386207622" sldId="279"/>
        </pc:sldMkLst>
      </pc:sldChg>
      <pc:sldChg chg="del">
        <pc:chgData name="Anna Karakatsouli" userId="d7ec0d07f17b5ab2" providerId="LiveId" clId="{CC084A1B-952C-4C34-9041-E7C8C356DB4C}" dt="2023-10-03T14:25:24.449" v="41" actId="47"/>
        <pc:sldMkLst>
          <pc:docMk/>
          <pc:sldMk cId="2119627926" sldId="284"/>
        </pc:sldMkLst>
      </pc:sldChg>
      <pc:sldChg chg="del">
        <pc:chgData name="Anna Karakatsouli" userId="d7ec0d07f17b5ab2" providerId="LiveId" clId="{CC084A1B-952C-4C34-9041-E7C8C356DB4C}" dt="2023-10-03T14:25:26.739" v="43" actId="47"/>
        <pc:sldMkLst>
          <pc:docMk/>
          <pc:sldMk cId="2116304550" sldId="285"/>
        </pc:sldMkLst>
      </pc:sldChg>
      <pc:sldChg chg="del">
        <pc:chgData name="Anna Karakatsouli" userId="d7ec0d07f17b5ab2" providerId="LiveId" clId="{CC084A1B-952C-4C34-9041-E7C8C356DB4C}" dt="2023-10-03T14:25:29.285" v="44" actId="47"/>
        <pc:sldMkLst>
          <pc:docMk/>
          <pc:sldMk cId="3350292524" sldId="286"/>
        </pc:sldMkLst>
      </pc:sldChg>
      <pc:sldChg chg="del">
        <pc:chgData name="Anna Karakatsouli" userId="d7ec0d07f17b5ab2" providerId="LiveId" clId="{CC084A1B-952C-4C34-9041-E7C8C356DB4C}" dt="2023-10-03T14:24:43.889" v="37" actId="47"/>
        <pc:sldMkLst>
          <pc:docMk/>
          <pc:sldMk cId="2506732234" sldId="287"/>
        </pc:sldMkLst>
      </pc:sldChg>
      <pc:sldChg chg="del">
        <pc:chgData name="Anna Karakatsouli" userId="d7ec0d07f17b5ab2" providerId="LiveId" clId="{CC084A1B-952C-4C34-9041-E7C8C356DB4C}" dt="2023-10-03T14:25:33.595" v="46" actId="47"/>
        <pc:sldMkLst>
          <pc:docMk/>
          <pc:sldMk cId="416850182" sldId="289"/>
        </pc:sldMkLst>
      </pc:sldChg>
      <pc:sldChg chg="del">
        <pc:chgData name="Anna Karakatsouli" userId="d7ec0d07f17b5ab2" providerId="LiveId" clId="{CC084A1B-952C-4C34-9041-E7C8C356DB4C}" dt="2023-10-03T14:25:34.705" v="47" actId="47"/>
        <pc:sldMkLst>
          <pc:docMk/>
          <pc:sldMk cId="1970412641" sldId="290"/>
        </pc:sldMkLst>
      </pc:sldChg>
      <pc:sldChg chg="del">
        <pc:chgData name="Anna Karakatsouli" userId="d7ec0d07f17b5ab2" providerId="LiveId" clId="{CC084A1B-952C-4C34-9041-E7C8C356DB4C}" dt="2023-10-03T14:25:47.824" v="51" actId="47"/>
        <pc:sldMkLst>
          <pc:docMk/>
          <pc:sldMk cId="1801989360" sldId="291"/>
        </pc:sldMkLst>
      </pc:sldChg>
      <pc:sldChg chg="del">
        <pc:chgData name="Anna Karakatsouli" userId="d7ec0d07f17b5ab2" providerId="LiveId" clId="{CC084A1B-952C-4C34-9041-E7C8C356DB4C}" dt="2023-10-03T14:25:44.253" v="49" actId="47"/>
        <pc:sldMkLst>
          <pc:docMk/>
          <pc:sldMk cId="3679242814" sldId="292"/>
        </pc:sldMkLst>
      </pc:sldChg>
      <pc:sldChg chg="del">
        <pc:chgData name="Anna Karakatsouli" userId="d7ec0d07f17b5ab2" providerId="LiveId" clId="{CC084A1B-952C-4C34-9041-E7C8C356DB4C}" dt="2023-10-03T14:25:45.546" v="50" actId="47"/>
        <pc:sldMkLst>
          <pc:docMk/>
          <pc:sldMk cId="84193591" sldId="293"/>
        </pc:sldMkLst>
      </pc:sldChg>
      <pc:sldChg chg="del">
        <pc:chgData name="Anna Karakatsouli" userId="d7ec0d07f17b5ab2" providerId="LiveId" clId="{CC084A1B-952C-4C34-9041-E7C8C356DB4C}" dt="2023-10-03T14:27:03.911" v="66" actId="47"/>
        <pc:sldMkLst>
          <pc:docMk/>
          <pc:sldMk cId="3651065454" sldId="296"/>
        </pc:sldMkLst>
      </pc:sldChg>
      <pc:sldChg chg="modSp mod">
        <pc:chgData name="Anna Karakatsouli" userId="d7ec0d07f17b5ab2" providerId="LiveId" clId="{CC084A1B-952C-4C34-9041-E7C8C356DB4C}" dt="2023-10-03T14:26:51.327" v="62" actId="20577"/>
        <pc:sldMkLst>
          <pc:docMk/>
          <pc:sldMk cId="1448436972" sldId="297"/>
        </pc:sldMkLst>
        <pc:spChg chg="mod">
          <ac:chgData name="Anna Karakatsouli" userId="d7ec0d07f17b5ab2" providerId="LiveId" clId="{CC084A1B-952C-4C34-9041-E7C8C356DB4C}" dt="2023-10-03T14:26:51.327" v="62" actId="20577"/>
          <ac:spMkLst>
            <pc:docMk/>
            <pc:sldMk cId="1448436972" sldId="297"/>
            <ac:spMk id="3" creationId="{00000000-0000-0000-0000-000000000000}"/>
          </ac:spMkLst>
        </pc:spChg>
      </pc:sldChg>
      <pc:sldChg chg="del">
        <pc:chgData name="Anna Karakatsouli" userId="d7ec0d07f17b5ab2" providerId="LiveId" clId="{CC084A1B-952C-4C34-9041-E7C8C356DB4C}" dt="2023-10-03T14:27:00.807" v="64" actId="47"/>
        <pc:sldMkLst>
          <pc:docMk/>
          <pc:sldMk cId="327337031" sldId="298"/>
        </pc:sldMkLst>
      </pc:sldChg>
      <pc:sldChg chg="del">
        <pc:chgData name="Anna Karakatsouli" userId="d7ec0d07f17b5ab2" providerId="LiveId" clId="{CC084A1B-952C-4C34-9041-E7C8C356DB4C}" dt="2023-10-03T14:26:19.930" v="56" actId="47"/>
        <pc:sldMkLst>
          <pc:docMk/>
          <pc:sldMk cId="1388579945" sldId="300"/>
        </pc:sldMkLst>
      </pc:sldChg>
      <pc:sldChg chg="del">
        <pc:chgData name="Anna Karakatsouli" userId="d7ec0d07f17b5ab2" providerId="LiveId" clId="{CC084A1B-952C-4C34-9041-E7C8C356DB4C}" dt="2023-10-03T14:27:04.804" v="67" actId="47"/>
        <pc:sldMkLst>
          <pc:docMk/>
          <pc:sldMk cId="318612949" sldId="302"/>
        </pc:sldMkLst>
      </pc:sldChg>
      <pc:sldChg chg="del">
        <pc:chgData name="Anna Karakatsouli" userId="d7ec0d07f17b5ab2" providerId="LiveId" clId="{CC084A1B-952C-4C34-9041-E7C8C356DB4C}" dt="2023-10-03T14:26:17.429" v="55" actId="47"/>
        <pc:sldMkLst>
          <pc:docMk/>
          <pc:sldMk cId="558891378" sldId="303"/>
        </pc:sldMkLst>
      </pc:sldChg>
      <pc:sldChg chg="del">
        <pc:chgData name="Anna Karakatsouli" userId="d7ec0d07f17b5ab2" providerId="LiveId" clId="{CC084A1B-952C-4C34-9041-E7C8C356DB4C}" dt="2023-10-03T14:26:58.965" v="63" actId="47"/>
        <pc:sldMkLst>
          <pc:docMk/>
          <pc:sldMk cId="125921286" sldId="329"/>
        </pc:sldMkLst>
      </pc:sldChg>
      <pc:sldChg chg="del">
        <pc:chgData name="Anna Karakatsouli" userId="d7ec0d07f17b5ab2" providerId="LiveId" clId="{CC084A1B-952C-4C34-9041-E7C8C356DB4C}" dt="2023-10-03T14:25:48.686" v="52" actId="47"/>
        <pc:sldMkLst>
          <pc:docMk/>
          <pc:sldMk cId="4254587342" sldId="331"/>
        </pc:sldMkLst>
      </pc:sldChg>
      <pc:sldChg chg="del">
        <pc:chgData name="Anna Karakatsouli" userId="d7ec0d07f17b5ab2" providerId="LiveId" clId="{CC084A1B-952C-4C34-9041-E7C8C356DB4C}" dt="2023-10-03T14:25:49.906" v="53" actId="47"/>
        <pc:sldMkLst>
          <pc:docMk/>
          <pc:sldMk cId="212933904" sldId="332"/>
        </pc:sldMkLst>
      </pc:sldChg>
      <pc:sldChg chg="modSp mod">
        <pc:chgData name="Anna Karakatsouli" userId="d7ec0d07f17b5ab2" providerId="LiveId" clId="{CC084A1B-952C-4C34-9041-E7C8C356DB4C}" dt="2023-10-03T14:26:30.801" v="59" actId="21"/>
        <pc:sldMkLst>
          <pc:docMk/>
          <pc:sldMk cId="3778866279" sldId="341"/>
        </pc:sldMkLst>
        <pc:spChg chg="mod">
          <ac:chgData name="Anna Karakatsouli" userId="d7ec0d07f17b5ab2" providerId="LiveId" clId="{CC084A1B-952C-4C34-9041-E7C8C356DB4C}" dt="2023-10-03T14:26:30.801" v="59" actId="21"/>
          <ac:spMkLst>
            <pc:docMk/>
            <pc:sldMk cId="3778866279" sldId="341"/>
            <ac:spMk id="3" creationId="{00000000-0000-0000-0000-000000000000}"/>
          </ac:spMkLst>
        </pc:spChg>
      </pc:sldChg>
      <pc:sldChg chg="addSp delSp modSp mod setBg">
        <pc:chgData name="Anna Karakatsouli" userId="d7ec0d07f17b5ab2" providerId="LiveId" clId="{CC084A1B-952C-4C34-9041-E7C8C356DB4C}" dt="2023-10-03T14:27:52.290" v="71" actId="26606"/>
        <pc:sldMkLst>
          <pc:docMk/>
          <pc:sldMk cId="3711029908" sldId="343"/>
        </pc:sldMkLst>
        <pc:spChg chg="mod ord">
          <ac:chgData name="Anna Karakatsouli" userId="d7ec0d07f17b5ab2" providerId="LiveId" clId="{CC084A1B-952C-4C34-9041-E7C8C356DB4C}" dt="2023-10-03T14:27:52.290" v="71" actId="26606"/>
          <ac:spMkLst>
            <pc:docMk/>
            <pc:sldMk cId="3711029908" sldId="343"/>
            <ac:spMk id="2" creationId="{00000000-0000-0000-0000-000000000000}"/>
          </ac:spMkLst>
        </pc:spChg>
        <pc:spChg chg="add">
          <ac:chgData name="Anna Karakatsouli" userId="d7ec0d07f17b5ab2" providerId="LiveId" clId="{CC084A1B-952C-4C34-9041-E7C8C356DB4C}" dt="2023-10-03T14:27:52.290" v="71" actId="26606"/>
          <ac:spMkLst>
            <pc:docMk/>
            <pc:sldMk cId="3711029908" sldId="343"/>
            <ac:spMk id="8" creationId="{F754C990-9493-43C5-A08F-2B9A55F7DF0A}"/>
          </ac:spMkLst>
        </pc:spChg>
        <pc:spChg chg="add">
          <ac:chgData name="Anna Karakatsouli" userId="d7ec0d07f17b5ab2" providerId="LiveId" clId="{CC084A1B-952C-4C34-9041-E7C8C356DB4C}" dt="2023-10-03T14:27:52.290" v="71" actId="26606"/>
          <ac:spMkLst>
            <pc:docMk/>
            <pc:sldMk cId="3711029908" sldId="343"/>
            <ac:spMk id="10" creationId="{B176A2F0-4868-448D-8624-668A960A0E45}"/>
          </ac:spMkLst>
        </pc:spChg>
        <pc:picChg chg="mod">
          <ac:chgData name="Anna Karakatsouli" userId="d7ec0d07f17b5ab2" providerId="LiveId" clId="{CC084A1B-952C-4C34-9041-E7C8C356DB4C}" dt="2023-10-03T14:27:52.290" v="71" actId="26606"/>
          <ac:picMkLst>
            <pc:docMk/>
            <pc:sldMk cId="3711029908" sldId="343"/>
            <ac:picMk id="3" creationId="{00000000-0000-0000-0000-000000000000}"/>
          </ac:picMkLst>
        </pc:picChg>
        <pc:picChg chg="del">
          <ac:chgData name="Anna Karakatsouli" userId="d7ec0d07f17b5ab2" providerId="LiveId" clId="{CC084A1B-952C-4C34-9041-E7C8C356DB4C}" dt="2023-10-03T14:27:46.738" v="70" actId="478"/>
          <ac:picMkLst>
            <pc:docMk/>
            <pc:sldMk cId="3711029908" sldId="343"/>
            <ac:picMk id="4" creationId="{00000000-0000-0000-0000-000000000000}"/>
          </ac:picMkLst>
        </pc:picChg>
      </pc:sldChg>
      <pc:sldChg chg="del">
        <pc:chgData name="Anna Karakatsouli" userId="d7ec0d07f17b5ab2" providerId="LiveId" clId="{CC084A1B-952C-4C34-9041-E7C8C356DB4C}" dt="2023-10-03T14:25:40.456" v="48" actId="47"/>
        <pc:sldMkLst>
          <pc:docMk/>
          <pc:sldMk cId="3177247249" sldId="346"/>
        </pc:sldMkLst>
      </pc:sldChg>
      <pc:sldChg chg="del">
        <pc:chgData name="Anna Karakatsouli" userId="d7ec0d07f17b5ab2" providerId="LiveId" clId="{CC084A1B-952C-4C34-9041-E7C8C356DB4C}" dt="2023-10-03T14:27:02.957" v="65" actId="47"/>
        <pc:sldMkLst>
          <pc:docMk/>
          <pc:sldMk cId="2678405132" sldId="347"/>
        </pc:sldMkLst>
      </pc:sldChg>
      <pc:sldChg chg="del">
        <pc:chgData name="Anna Karakatsouli" userId="d7ec0d07f17b5ab2" providerId="LiveId" clId="{CC084A1B-952C-4C34-9041-E7C8C356DB4C}" dt="2023-10-03T14:25:32.248" v="45" actId="47"/>
        <pc:sldMkLst>
          <pc:docMk/>
          <pc:sldMk cId="1231295170" sldId="348"/>
        </pc:sldMkLst>
      </pc:sldChg>
      <pc:sldChg chg="del">
        <pc:chgData name="Anna Karakatsouli" userId="d7ec0d07f17b5ab2" providerId="LiveId" clId="{CC084A1B-952C-4C34-9041-E7C8C356DB4C}" dt="2023-10-03T14:25:25.865" v="42" actId="47"/>
        <pc:sldMkLst>
          <pc:docMk/>
          <pc:sldMk cId="3228263148" sldId="350"/>
        </pc:sldMkLst>
      </pc:sldChg>
      <pc:sldChg chg="del">
        <pc:chgData name="Anna Karakatsouli" userId="d7ec0d07f17b5ab2" providerId="LiveId" clId="{CC084A1B-952C-4C34-9041-E7C8C356DB4C}" dt="2023-10-03T14:23:46.818" v="23" actId="47"/>
        <pc:sldMkLst>
          <pc:docMk/>
          <pc:sldMk cId="1007831585" sldId="351"/>
        </pc:sldMkLst>
      </pc:sldChg>
      <pc:sldChg chg="del">
        <pc:chgData name="Anna Karakatsouli" userId="d7ec0d07f17b5ab2" providerId="LiveId" clId="{CC084A1B-952C-4C34-9041-E7C8C356DB4C}" dt="2023-10-03T14:23:45.700" v="22" actId="47"/>
        <pc:sldMkLst>
          <pc:docMk/>
          <pc:sldMk cId="13378238" sldId="352"/>
        </pc:sldMkLst>
      </pc:sldChg>
      <pc:sldChg chg="del">
        <pc:chgData name="Anna Karakatsouli" userId="d7ec0d07f17b5ab2" providerId="LiveId" clId="{CC084A1B-952C-4C34-9041-E7C8C356DB4C}" dt="2023-10-03T14:23:42.820" v="21" actId="47"/>
        <pc:sldMkLst>
          <pc:docMk/>
          <pc:sldMk cId="2951857024" sldId="353"/>
        </pc:sldMkLst>
      </pc:sldChg>
      <pc:sldChg chg="del">
        <pc:chgData name="Anna Karakatsouli" userId="d7ec0d07f17b5ab2" providerId="LiveId" clId="{CC084A1B-952C-4C34-9041-E7C8C356DB4C}" dt="2023-10-03T14:23:40.564" v="20" actId="47"/>
        <pc:sldMkLst>
          <pc:docMk/>
          <pc:sldMk cId="3032050763" sldId="354"/>
        </pc:sldMkLst>
      </pc:sldChg>
      <pc:sldChg chg="del">
        <pc:chgData name="Anna Karakatsouli" userId="d7ec0d07f17b5ab2" providerId="LiveId" clId="{CC084A1B-952C-4C34-9041-E7C8C356DB4C}" dt="2023-10-03T14:23:47.613" v="24" actId="47"/>
        <pc:sldMkLst>
          <pc:docMk/>
          <pc:sldMk cId="1529813613" sldId="355"/>
        </pc:sldMkLst>
      </pc:sldChg>
      <pc:sldChg chg="del">
        <pc:chgData name="Anna Karakatsouli" userId="d7ec0d07f17b5ab2" providerId="LiveId" clId="{CC084A1B-952C-4C34-9041-E7C8C356DB4C}" dt="2023-10-03T14:23:48.572" v="25" actId="47"/>
        <pc:sldMkLst>
          <pc:docMk/>
          <pc:sldMk cId="1738599087" sldId="356"/>
        </pc:sldMkLst>
      </pc:sldChg>
      <pc:sldChg chg="del">
        <pc:chgData name="Anna Karakatsouli" userId="d7ec0d07f17b5ab2" providerId="LiveId" clId="{CC084A1B-952C-4C34-9041-E7C8C356DB4C}" dt="2023-10-03T14:24:27.118" v="33" actId="47"/>
        <pc:sldMkLst>
          <pc:docMk/>
          <pc:sldMk cId="2939765758" sldId="357"/>
        </pc:sldMkLst>
      </pc:sldChg>
      <pc:sldChg chg="del">
        <pc:chgData name="Anna Karakatsouli" userId="d7ec0d07f17b5ab2" providerId="LiveId" clId="{CC084A1B-952C-4C34-9041-E7C8C356DB4C}" dt="2023-10-03T14:26:23.027" v="58" actId="47"/>
        <pc:sldMkLst>
          <pc:docMk/>
          <pc:sldMk cId="942927440" sldId="358"/>
        </pc:sldMkLst>
      </pc:sldChg>
      <pc:sldChg chg="del">
        <pc:chgData name="Anna Karakatsouli" userId="d7ec0d07f17b5ab2" providerId="LiveId" clId="{CC084A1B-952C-4C34-9041-E7C8C356DB4C}" dt="2023-10-03T14:26:22.019" v="57" actId="47"/>
        <pc:sldMkLst>
          <pc:docMk/>
          <pc:sldMk cId="1470048076" sldId="359"/>
        </pc:sldMkLst>
      </pc:sldChg>
      <pc:sldChg chg="addSp delSp modSp mod setBg modAnim">
        <pc:chgData name="Anna Karakatsouli" userId="d7ec0d07f17b5ab2" providerId="LiveId" clId="{CC084A1B-952C-4C34-9041-E7C8C356DB4C}" dt="2023-10-03T14:22:36.675" v="8"/>
        <pc:sldMkLst>
          <pc:docMk/>
          <pc:sldMk cId="1253379835" sldId="360"/>
        </pc:sldMkLst>
        <pc:spChg chg="mod">
          <ac:chgData name="Anna Karakatsouli" userId="d7ec0d07f17b5ab2" providerId="LiveId" clId="{CC084A1B-952C-4C34-9041-E7C8C356DB4C}" dt="2023-10-03T14:21:55.557" v="1" actId="26606"/>
          <ac:spMkLst>
            <pc:docMk/>
            <pc:sldMk cId="1253379835" sldId="360"/>
            <ac:spMk id="2" creationId="{00000000-0000-0000-0000-000000000000}"/>
          </ac:spMkLst>
        </pc:spChg>
        <pc:spChg chg="mod">
          <ac:chgData name="Anna Karakatsouli" userId="d7ec0d07f17b5ab2" providerId="LiveId" clId="{CC084A1B-952C-4C34-9041-E7C8C356DB4C}" dt="2023-10-03T14:21:55.557" v="1" actId="26606"/>
          <ac:spMkLst>
            <pc:docMk/>
            <pc:sldMk cId="1253379835" sldId="360"/>
            <ac:spMk id="3" creationId="{00000000-0000-0000-0000-000000000000}"/>
          </ac:spMkLst>
        </pc:spChg>
        <pc:spChg chg="mod">
          <ac:chgData name="Anna Karakatsouli" userId="d7ec0d07f17b5ab2" providerId="LiveId" clId="{CC084A1B-952C-4C34-9041-E7C8C356DB4C}" dt="2023-10-03T14:21:55.557" v="1" actId="26606"/>
          <ac:spMkLst>
            <pc:docMk/>
            <pc:sldMk cId="1253379835" sldId="360"/>
            <ac:spMk id="5" creationId="{00000000-0000-0000-0000-000000000000}"/>
          </ac:spMkLst>
        </pc:spChg>
        <pc:spChg chg="add">
          <ac:chgData name="Anna Karakatsouli" userId="d7ec0d07f17b5ab2" providerId="LiveId" clId="{CC084A1B-952C-4C34-9041-E7C8C356DB4C}" dt="2023-10-03T14:21:55.557" v="1" actId="26606"/>
          <ac:spMkLst>
            <pc:docMk/>
            <pc:sldMk cId="1253379835" sldId="360"/>
            <ac:spMk id="11" creationId="{DADC4F84-175A-4AB1-916C-1E5796E1E0D3}"/>
          </ac:spMkLst>
        </pc:spChg>
        <pc:picChg chg="del">
          <ac:chgData name="Anna Karakatsouli" userId="d7ec0d07f17b5ab2" providerId="LiveId" clId="{CC084A1B-952C-4C34-9041-E7C8C356DB4C}" dt="2023-10-03T14:21:42.289" v="0" actId="478"/>
          <ac:picMkLst>
            <pc:docMk/>
            <pc:sldMk cId="1253379835" sldId="360"/>
            <ac:picMk id="4" creationId="{00000000-0000-0000-0000-000000000000}"/>
          </ac:picMkLst>
        </pc:picChg>
        <pc:picChg chg="add">
          <ac:chgData name="Anna Karakatsouli" userId="d7ec0d07f17b5ab2" providerId="LiveId" clId="{CC084A1B-952C-4C34-9041-E7C8C356DB4C}" dt="2023-10-03T14:21:55.557" v="1" actId="26606"/>
          <ac:picMkLst>
            <pc:docMk/>
            <pc:sldMk cId="1253379835" sldId="360"/>
            <ac:picMk id="7" creationId="{E039041C-F249-8B6A-9C49-A20DC82893D2}"/>
          </ac:picMkLst>
        </pc:picChg>
      </pc:sldChg>
      <pc:sldChg chg="del">
        <pc:chgData name="Anna Karakatsouli" userId="d7ec0d07f17b5ab2" providerId="LiveId" clId="{CC084A1B-952C-4C34-9041-E7C8C356DB4C}" dt="2023-10-03T14:24:28.903" v="34" actId="47"/>
        <pc:sldMkLst>
          <pc:docMk/>
          <pc:sldMk cId="3285594012" sldId="361"/>
        </pc:sldMkLst>
      </pc:sldChg>
      <pc:sldChg chg="modSp new mod ord">
        <pc:chgData name="Anna Karakatsouli" userId="d7ec0d07f17b5ab2" providerId="LiveId" clId="{CC084A1B-952C-4C34-9041-E7C8C356DB4C}" dt="2023-10-03T14:28:00.367" v="73"/>
        <pc:sldMkLst>
          <pc:docMk/>
          <pc:sldMk cId="1311206494" sldId="364"/>
        </pc:sldMkLst>
        <pc:spChg chg="mod">
          <ac:chgData name="Anna Karakatsouli" userId="d7ec0d07f17b5ab2" providerId="LiveId" clId="{CC084A1B-952C-4C34-9041-E7C8C356DB4C}" dt="2023-10-03T14:24:12.816" v="31" actId="20577"/>
          <ac:spMkLst>
            <pc:docMk/>
            <pc:sldMk cId="1311206494" sldId="364"/>
            <ac:spMk id="2" creationId="{4E4C3424-F8C3-D6EC-0DD2-916F5F50BC98}"/>
          </ac:spMkLst>
        </pc:spChg>
        <pc:spChg chg="mod">
          <ac:chgData name="Anna Karakatsouli" userId="d7ec0d07f17b5ab2" providerId="LiveId" clId="{CC084A1B-952C-4C34-9041-E7C8C356DB4C}" dt="2023-10-03T14:26:39.275" v="61"/>
          <ac:spMkLst>
            <pc:docMk/>
            <pc:sldMk cId="1311206494" sldId="364"/>
            <ac:spMk id="3" creationId="{A6FC9CFD-8203-85FE-117C-35AB8F77BC3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1C1AF2-0E19-474D-9AF6-352CDEBDD7C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CBAAE7A-2114-4A3F-B414-94A67D0FE492}">
      <dgm:prSet phldrT="[Text]" custT="1"/>
      <dgm:spPr/>
      <dgm:t>
        <a:bodyPr/>
        <a:lstStyle/>
        <a:p>
          <a:r>
            <a:rPr lang="el-GR" sz="2400" dirty="0"/>
            <a:t>Γραφή</a:t>
          </a:r>
        </a:p>
      </dgm:t>
    </dgm:pt>
    <dgm:pt modelId="{80EBE2B6-9176-45B8-AF15-5B739A5452D9}" type="parTrans" cxnId="{88C39748-F623-4E95-B8A9-E7B08D8BC455}">
      <dgm:prSet/>
      <dgm:spPr/>
      <dgm:t>
        <a:bodyPr/>
        <a:lstStyle/>
        <a:p>
          <a:endParaRPr lang="el-GR"/>
        </a:p>
      </dgm:t>
    </dgm:pt>
    <dgm:pt modelId="{73695758-8D0A-41CE-8F06-7FA5FD608F65}" type="sibTrans" cxnId="{88C39748-F623-4E95-B8A9-E7B08D8BC455}">
      <dgm:prSet/>
      <dgm:spPr/>
      <dgm:t>
        <a:bodyPr/>
        <a:lstStyle/>
        <a:p>
          <a:endParaRPr lang="el-GR"/>
        </a:p>
      </dgm:t>
    </dgm:pt>
    <dgm:pt modelId="{17370C8D-FE9A-420A-BBAB-B557951C38E9}">
      <dgm:prSet phldrT="[Text]" custT="1"/>
      <dgm:spPr/>
      <dgm:t>
        <a:bodyPr/>
        <a:lstStyle/>
        <a:p>
          <a:r>
            <a:rPr lang="el-GR" sz="2400" dirty="0"/>
            <a:t>Κώδικας</a:t>
          </a:r>
        </a:p>
        <a:p>
          <a:r>
            <a:rPr lang="el-GR" sz="2400" dirty="0"/>
            <a:t>Κύλινδρος</a:t>
          </a:r>
        </a:p>
      </dgm:t>
    </dgm:pt>
    <dgm:pt modelId="{C688720E-60F3-499C-B036-AD95464EDF99}" type="parTrans" cxnId="{75D4A12F-3B2F-4BB8-B6A0-EADD683EDD52}">
      <dgm:prSet/>
      <dgm:spPr/>
      <dgm:t>
        <a:bodyPr/>
        <a:lstStyle/>
        <a:p>
          <a:endParaRPr lang="el-GR"/>
        </a:p>
      </dgm:t>
    </dgm:pt>
    <dgm:pt modelId="{02D28EE8-4080-41C5-8247-EB847B7A1F41}" type="sibTrans" cxnId="{75D4A12F-3B2F-4BB8-B6A0-EADD683EDD52}">
      <dgm:prSet/>
      <dgm:spPr/>
      <dgm:t>
        <a:bodyPr/>
        <a:lstStyle/>
        <a:p>
          <a:endParaRPr lang="el-GR"/>
        </a:p>
      </dgm:t>
    </dgm:pt>
    <dgm:pt modelId="{F2E4CBEA-333C-4BD7-8300-7FC80E2B5730}">
      <dgm:prSet phldrT="[Text]" custT="1"/>
      <dgm:spPr/>
      <dgm:t>
        <a:bodyPr/>
        <a:lstStyle/>
        <a:p>
          <a:r>
            <a:rPr lang="el-GR" sz="2400" dirty="0"/>
            <a:t>Τυπογραφία</a:t>
          </a:r>
        </a:p>
      </dgm:t>
    </dgm:pt>
    <dgm:pt modelId="{0E529F50-610C-4DF6-9268-B74EE9237CD1}" type="parTrans" cxnId="{CC38CFC6-92E7-4B0E-A5EF-9571AA8A45AF}">
      <dgm:prSet/>
      <dgm:spPr/>
      <dgm:t>
        <a:bodyPr/>
        <a:lstStyle/>
        <a:p>
          <a:endParaRPr lang="el-GR"/>
        </a:p>
      </dgm:t>
    </dgm:pt>
    <dgm:pt modelId="{0FCD772A-A65E-424E-A92F-B342DBA81F5A}" type="sibTrans" cxnId="{CC38CFC6-92E7-4B0E-A5EF-9571AA8A45AF}">
      <dgm:prSet/>
      <dgm:spPr/>
      <dgm:t>
        <a:bodyPr/>
        <a:lstStyle/>
        <a:p>
          <a:endParaRPr lang="el-GR"/>
        </a:p>
      </dgm:t>
    </dgm:pt>
    <dgm:pt modelId="{46E712EC-B044-45E7-BE80-3B46172FBAD0}">
      <dgm:prSet phldrT="[Text]" custT="1"/>
      <dgm:spPr/>
      <dgm:t>
        <a:bodyPr/>
        <a:lstStyle/>
        <a:p>
          <a:r>
            <a:rPr lang="el-GR" sz="2200" dirty="0"/>
            <a:t>Έντυπα μαζικής κυκλοφορίας</a:t>
          </a:r>
        </a:p>
      </dgm:t>
    </dgm:pt>
    <dgm:pt modelId="{75E0EAE1-00BB-47A6-AC59-0D41C50C40AC}" type="parTrans" cxnId="{8C536224-9731-435F-9872-DCE3CA3FD12E}">
      <dgm:prSet/>
      <dgm:spPr/>
      <dgm:t>
        <a:bodyPr/>
        <a:lstStyle/>
        <a:p>
          <a:endParaRPr lang="el-GR"/>
        </a:p>
      </dgm:t>
    </dgm:pt>
    <dgm:pt modelId="{E14A6CAB-46CA-4547-AFAB-6EFDD1D79D80}" type="sibTrans" cxnId="{8C536224-9731-435F-9872-DCE3CA3FD12E}">
      <dgm:prSet/>
      <dgm:spPr/>
      <dgm:t>
        <a:bodyPr/>
        <a:lstStyle/>
        <a:p>
          <a:endParaRPr lang="el-GR"/>
        </a:p>
      </dgm:t>
    </dgm:pt>
    <dgm:pt modelId="{42C884D0-C70E-4415-ABBC-831A70D8D5E7}">
      <dgm:prSet phldrT="[Text]" custT="1"/>
      <dgm:spPr/>
      <dgm:t>
        <a:bodyPr/>
        <a:lstStyle/>
        <a:p>
          <a:r>
            <a:rPr lang="el-GR" sz="2400" dirty="0"/>
            <a:t>Ψηφιακές</a:t>
          </a:r>
          <a:r>
            <a:rPr lang="el-GR" sz="2900" dirty="0"/>
            <a:t> </a:t>
          </a:r>
          <a:r>
            <a:rPr lang="el-GR" sz="2400" dirty="0"/>
            <a:t>εκδόσεις</a:t>
          </a:r>
        </a:p>
      </dgm:t>
    </dgm:pt>
    <dgm:pt modelId="{616BFC40-691B-4CDF-A41D-08DADE3094E7}" type="parTrans" cxnId="{4FB37D58-3A4B-4A02-8415-2A0B639A0A93}">
      <dgm:prSet/>
      <dgm:spPr/>
      <dgm:t>
        <a:bodyPr/>
        <a:lstStyle/>
        <a:p>
          <a:endParaRPr lang="el-GR"/>
        </a:p>
      </dgm:t>
    </dgm:pt>
    <dgm:pt modelId="{5DAD5A7D-364D-46F9-ADDC-188AA04C881F}" type="sibTrans" cxnId="{4FB37D58-3A4B-4A02-8415-2A0B639A0A93}">
      <dgm:prSet/>
      <dgm:spPr/>
      <dgm:t>
        <a:bodyPr/>
        <a:lstStyle/>
        <a:p>
          <a:endParaRPr lang="el-GR"/>
        </a:p>
      </dgm:t>
    </dgm:pt>
    <dgm:pt modelId="{BC84BB8C-7B37-4C12-B9D6-A636B0EB4A42}" type="pres">
      <dgm:prSet presAssocID="{5D1C1AF2-0E19-474D-9AF6-352CDEBDD7CB}" presName="Name0" presStyleCnt="0">
        <dgm:presLayoutVars>
          <dgm:dir/>
          <dgm:resizeHandles val="exact"/>
        </dgm:presLayoutVars>
      </dgm:prSet>
      <dgm:spPr/>
    </dgm:pt>
    <dgm:pt modelId="{0B9EB199-83CF-4284-874C-B386B4410497}" type="pres">
      <dgm:prSet presAssocID="{2CBAAE7A-2114-4A3F-B414-94A67D0FE492}" presName="parTxOnly" presStyleLbl="node1" presStyleIdx="0" presStyleCnt="5">
        <dgm:presLayoutVars>
          <dgm:bulletEnabled val="1"/>
        </dgm:presLayoutVars>
      </dgm:prSet>
      <dgm:spPr/>
    </dgm:pt>
    <dgm:pt modelId="{53D39D2D-CFF8-464C-99D6-7ED7F7B543AC}" type="pres">
      <dgm:prSet presAssocID="{73695758-8D0A-41CE-8F06-7FA5FD608F65}" presName="parSpace" presStyleCnt="0"/>
      <dgm:spPr/>
    </dgm:pt>
    <dgm:pt modelId="{FF78EAAF-E145-44B0-A6A0-DDF20B8DF00A}" type="pres">
      <dgm:prSet presAssocID="{17370C8D-FE9A-420A-BBAB-B557951C38E9}" presName="parTxOnly" presStyleLbl="node1" presStyleIdx="1" presStyleCnt="5">
        <dgm:presLayoutVars>
          <dgm:bulletEnabled val="1"/>
        </dgm:presLayoutVars>
      </dgm:prSet>
      <dgm:spPr/>
    </dgm:pt>
    <dgm:pt modelId="{28986C88-11D3-417B-90F3-FA4AC61C91F8}" type="pres">
      <dgm:prSet presAssocID="{02D28EE8-4080-41C5-8247-EB847B7A1F41}" presName="parSpace" presStyleCnt="0"/>
      <dgm:spPr/>
    </dgm:pt>
    <dgm:pt modelId="{E77FC295-988E-4BFD-8F69-97306508A6A0}" type="pres">
      <dgm:prSet presAssocID="{F2E4CBEA-333C-4BD7-8300-7FC80E2B5730}" presName="parTxOnly" presStyleLbl="node1" presStyleIdx="2" presStyleCnt="5">
        <dgm:presLayoutVars>
          <dgm:bulletEnabled val="1"/>
        </dgm:presLayoutVars>
      </dgm:prSet>
      <dgm:spPr/>
    </dgm:pt>
    <dgm:pt modelId="{87CB8BBB-8989-4C8A-8849-FFD39B37D4C5}" type="pres">
      <dgm:prSet presAssocID="{0FCD772A-A65E-424E-A92F-B342DBA81F5A}" presName="parSpace" presStyleCnt="0"/>
      <dgm:spPr/>
    </dgm:pt>
    <dgm:pt modelId="{8B302697-C1F6-475E-B347-700C7EB0D42C}" type="pres">
      <dgm:prSet presAssocID="{46E712EC-B044-45E7-BE80-3B46172FBAD0}" presName="parTxOnly" presStyleLbl="node1" presStyleIdx="3" presStyleCnt="5">
        <dgm:presLayoutVars>
          <dgm:bulletEnabled val="1"/>
        </dgm:presLayoutVars>
      </dgm:prSet>
      <dgm:spPr/>
    </dgm:pt>
    <dgm:pt modelId="{BDF8CF98-7B63-4922-83F1-C4E1A8BCC081}" type="pres">
      <dgm:prSet presAssocID="{E14A6CAB-46CA-4547-AFAB-6EFDD1D79D80}" presName="parSpace" presStyleCnt="0"/>
      <dgm:spPr/>
    </dgm:pt>
    <dgm:pt modelId="{6999D643-3698-47B0-B6C6-E5775AE2935B}" type="pres">
      <dgm:prSet presAssocID="{42C884D0-C70E-4415-ABBC-831A70D8D5E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8C536224-9731-435F-9872-DCE3CA3FD12E}" srcId="{5D1C1AF2-0E19-474D-9AF6-352CDEBDD7CB}" destId="{46E712EC-B044-45E7-BE80-3B46172FBAD0}" srcOrd="3" destOrd="0" parTransId="{75E0EAE1-00BB-47A6-AC59-0D41C50C40AC}" sibTransId="{E14A6CAB-46CA-4547-AFAB-6EFDD1D79D80}"/>
    <dgm:cxn modelId="{75D4A12F-3B2F-4BB8-B6A0-EADD683EDD52}" srcId="{5D1C1AF2-0E19-474D-9AF6-352CDEBDD7CB}" destId="{17370C8D-FE9A-420A-BBAB-B557951C38E9}" srcOrd="1" destOrd="0" parTransId="{C688720E-60F3-499C-B036-AD95464EDF99}" sibTransId="{02D28EE8-4080-41C5-8247-EB847B7A1F41}"/>
    <dgm:cxn modelId="{88C39748-F623-4E95-B8A9-E7B08D8BC455}" srcId="{5D1C1AF2-0E19-474D-9AF6-352CDEBDD7CB}" destId="{2CBAAE7A-2114-4A3F-B414-94A67D0FE492}" srcOrd="0" destOrd="0" parTransId="{80EBE2B6-9176-45B8-AF15-5B739A5452D9}" sibTransId="{73695758-8D0A-41CE-8F06-7FA5FD608F65}"/>
    <dgm:cxn modelId="{71A5BE77-5DFE-430C-862E-41F5376C6E38}" type="presOf" srcId="{46E712EC-B044-45E7-BE80-3B46172FBAD0}" destId="{8B302697-C1F6-475E-B347-700C7EB0D42C}" srcOrd="0" destOrd="0" presId="urn:microsoft.com/office/officeart/2005/8/layout/hChevron3"/>
    <dgm:cxn modelId="{4FB37D58-3A4B-4A02-8415-2A0B639A0A93}" srcId="{5D1C1AF2-0E19-474D-9AF6-352CDEBDD7CB}" destId="{42C884D0-C70E-4415-ABBC-831A70D8D5E7}" srcOrd="4" destOrd="0" parTransId="{616BFC40-691B-4CDF-A41D-08DADE3094E7}" sibTransId="{5DAD5A7D-364D-46F9-ADDC-188AA04C881F}"/>
    <dgm:cxn modelId="{85B3CF78-21E1-4475-99B2-FF0D81CB8222}" type="presOf" srcId="{F2E4CBEA-333C-4BD7-8300-7FC80E2B5730}" destId="{E77FC295-988E-4BFD-8F69-97306508A6A0}" srcOrd="0" destOrd="0" presId="urn:microsoft.com/office/officeart/2005/8/layout/hChevron3"/>
    <dgm:cxn modelId="{AE262C87-260D-4F87-BACB-030F29C1792E}" type="presOf" srcId="{17370C8D-FE9A-420A-BBAB-B557951C38E9}" destId="{FF78EAAF-E145-44B0-A6A0-DDF20B8DF00A}" srcOrd="0" destOrd="0" presId="urn:microsoft.com/office/officeart/2005/8/layout/hChevron3"/>
    <dgm:cxn modelId="{750F54B5-13AC-47CD-8BF8-0C26B9460E4E}" type="presOf" srcId="{5D1C1AF2-0E19-474D-9AF6-352CDEBDD7CB}" destId="{BC84BB8C-7B37-4C12-B9D6-A636B0EB4A42}" srcOrd="0" destOrd="0" presId="urn:microsoft.com/office/officeart/2005/8/layout/hChevron3"/>
    <dgm:cxn modelId="{CC38CFC6-92E7-4B0E-A5EF-9571AA8A45AF}" srcId="{5D1C1AF2-0E19-474D-9AF6-352CDEBDD7CB}" destId="{F2E4CBEA-333C-4BD7-8300-7FC80E2B5730}" srcOrd="2" destOrd="0" parTransId="{0E529F50-610C-4DF6-9268-B74EE9237CD1}" sibTransId="{0FCD772A-A65E-424E-A92F-B342DBA81F5A}"/>
    <dgm:cxn modelId="{BFB845EF-7B0C-4F42-9C83-E7F39C3316E8}" type="presOf" srcId="{2CBAAE7A-2114-4A3F-B414-94A67D0FE492}" destId="{0B9EB199-83CF-4284-874C-B386B4410497}" srcOrd="0" destOrd="0" presId="urn:microsoft.com/office/officeart/2005/8/layout/hChevron3"/>
    <dgm:cxn modelId="{3BCF89F8-E53C-4E3C-94BE-02740125A536}" type="presOf" srcId="{42C884D0-C70E-4415-ABBC-831A70D8D5E7}" destId="{6999D643-3698-47B0-B6C6-E5775AE2935B}" srcOrd="0" destOrd="0" presId="urn:microsoft.com/office/officeart/2005/8/layout/hChevron3"/>
    <dgm:cxn modelId="{A0944813-80F1-46A1-954E-554A79D5C391}" type="presParOf" srcId="{BC84BB8C-7B37-4C12-B9D6-A636B0EB4A42}" destId="{0B9EB199-83CF-4284-874C-B386B4410497}" srcOrd="0" destOrd="0" presId="urn:microsoft.com/office/officeart/2005/8/layout/hChevron3"/>
    <dgm:cxn modelId="{D3F2CDFF-126F-445F-967A-9DE40286FD65}" type="presParOf" srcId="{BC84BB8C-7B37-4C12-B9D6-A636B0EB4A42}" destId="{53D39D2D-CFF8-464C-99D6-7ED7F7B543AC}" srcOrd="1" destOrd="0" presId="urn:microsoft.com/office/officeart/2005/8/layout/hChevron3"/>
    <dgm:cxn modelId="{706D4BBA-034F-4588-A081-53B118E78DB5}" type="presParOf" srcId="{BC84BB8C-7B37-4C12-B9D6-A636B0EB4A42}" destId="{FF78EAAF-E145-44B0-A6A0-DDF20B8DF00A}" srcOrd="2" destOrd="0" presId="urn:microsoft.com/office/officeart/2005/8/layout/hChevron3"/>
    <dgm:cxn modelId="{2A6C0C42-C934-42AD-8013-78635DED99B2}" type="presParOf" srcId="{BC84BB8C-7B37-4C12-B9D6-A636B0EB4A42}" destId="{28986C88-11D3-417B-90F3-FA4AC61C91F8}" srcOrd="3" destOrd="0" presId="urn:microsoft.com/office/officeart/2005/8/layout/hChevron3"/>
    <dgm:cxn modelId="{D4FB67B9-F86C-4868-AA28-EF6AF14B1819}" type="presParOf" srcId="{BC84BB8C-7B37-4C12-B9D6-A636B0EB4A42}" destId="{E77FC295-988E-4BFD-8F69-97306508A6A0}" srcOrd="4" destOrd="0" presId="urn:microsoft.com/office/officeart/2005/8/layout/hChevron3"/>
    <dgm:cxn modelId="{5875E4D4-960D-445B-9B21-84D33AC2231F}" type="presParOf" srcId="{BC84BB8C-7B37-4C12-B9D6-A636B0EB4A42}" destId="{87CB8BBB-8989-4C8A-8849-FFD39B37D4C5}" srcOrd="5" destOrd="0" presId="urn:microsoft.com/office/officeart/2005/8/layout/hChevron3"/>
    <dgm:cxn modelId="{0CA76999-18A8-4938-86AC-5CCD7704DAA0}" type="presParOf" srcId="{BC84BB8C-7B37-4C12-B9D6-A636B0EB4A42}" destId="{8B302697-C1F6-475E-B347-700C7EB0D42C}" srcOrd="6" destOrd="0" presId="urn:microsoft.com/office/officeart/2005/8/layout/hChevron3"/>
    <dgm:cxn modelId="{97615F25-AE25-4576-AA76-DEBB791895FC}" type="presParOf" srcId="{BC84BB8C-7B37-4C12-B9D6-A636B0EB4A42}" destId="{BDF8CF98-7B63-4922-83F1-C4E1A8BCC081}" srcOrd="7" destOrd="0" presId="urn:microsoft.com/office/officeart/2005/8/layout/hChevron3"/>
    <dgm:cxn modelId="{0B6BBD8F-1835-4743-AAFA-A17D7FD7070C}" type="presParOf" srcId="{BC84BB8C-7B37-4C12-B9D6-A636B0EB4A42}" destId="{6999D643-3698-47B0-B6C6-E5775AE2935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EB199-83CF-4284-874C-B386B4410497}">
      <dsp:nvSpPr>
        <dsp:cNvPr id="0" name=""/>
        <dsp:cNvSpPr/>
      </dsp:nvSpPr>
      <dsp:spPr>
        <a:xfrm>
          <a:off x="1481" y="2696030"/>
          <a:ext cx="2889323" cy="11557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Γραφή</a:t>
          </a:r>
        </a:p>
      </dsp:txBody>
      <dsp:txXfrm>
        <a:off x="1481" y="2696030"/>
        <a:ext cx="2600391" cy="1155729"/>
      </dsp:txXfrm>
    </dsp:sp>
    <dsp:sp modelId="{FF78EAAF-E145-44B0-A6A0-DDF20B8DF00A}">
      <dsp:nvSpPr>
        <dsp:cNvPr id="0" name=""/>
        <dsp:cNvSpPr/>
      </dsp:nvSpPr>
      <dsp:spPr>
        <a:xfrm>
          <a:off x="2312940" y="2696030"/>
          <a:ext cx="2889323" cy="115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Κώδικας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Κύλινδρος</a:t>
          </a:r>
        </a:p>
      </dsp:txBody>
      <dsp:txXfrm>
        <a:off x="2890805" y="2696030"/>
        <a:ext cx="1733594" cy="1155729"/>
      </dsp:txXfrm>
    </dsp:sp>
    <dsp:sp modelId="{E77FC295-988E-4BFD-8F69-97306508A6A0}">
      <dsp:nvSpPr>
        <dsp:cNvPr id="0" name=""/>
        <dsp:cNvSpPr/>
      </dsp:nvSpPr>
      <dsp:spPr>
        <a:xfrm>
          <a:off x="4624400" y="2696030"/>
          <a:ext cx="2889323" cy="115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Τυπογραφία</a:t>
          </a:r>
        </a:p>
      </dsp:txBody>
      <dsp:txXfrm>
        <a:off x="5202265" y="2696030"/>
        <a:ext cx="1733594" cy="1155729"/>
      </dsp:txXfrm>
    </dsp:sp>
    <dsp:sp modelId="{8B302697-C1F6-475E-B347-700C7EB0D42C}">
      <dsp:nvSpPr>
        <dsp:cNvPr id="0" name=""/>
        <dsp:cNvSpPr/>
      </dsp:nvSpPr>
      <dsp:spPr>
        <a:xfrm>
          <a:off x="6935859" y="2696030"/>
          <a:ext cx="2889323" cy="115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Έντυπα μαζικής κυκλοφορίας</a:t>
          </a:r>
        </a:p>
      </dsp:txBody>
      <dsp:txXfrm>
        <a:off x="7513724" y="2696030"/>
        <a:ext cx="1733594" cy="1155729"/>
      </dsp:txXfrm>
    </dsp:sp>
    <dsp:sp modelId="{6999D643-3698-47B0-B6C6-E5775AE2935B}">
      <dsp:nvSpPr>
        <dsp:cNvPr id="0" name=""/>
        <dsp:cNvSpPr/>
      </dsp:nvSpPr>
      <dsp:spPr>
        <a:xfrm>
          <a:off x="9247318" y="2696030"/>
          <a:ext cx="2889323" cy="115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Ψηφιακές</a:t>
          </a:r>
          <a:r>
            <a:rPr lang="el-GR" sz="2900" kern="1200" dirty="0"/>
            <a:t> </a:t>
          </a:r>
          <a:r>
            <a:rPr lang="el-GR" sz="2400" kern="1200" dirty="0"/>
            <a:t>εκδόσεις</a:t>
          </a:r>
        </a:p>
      </dsp:txBody>
      <dsp:txXfrm>
        <a:off x="9825183" y="2696030"/>
        <a:ext cx="1733594" cy="1155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83A0F-550A-460D-914F-987DFCACA231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09FE-A7D2-4E48-AE12-D5C23C1F6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7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09FE-A7D2-4E48-AE12-D5C23C1F65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1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09FE-A7D2-4E48-AE12-D5C23C1F65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09FE-A7D2-4E48-AE12-D5C23C1F65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1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09FE-A7D2-4E48-AE12-D5C23C1F65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3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09FE-A7D2-4E48-AE12-D5C23C1F65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0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C0FF-D87A-4FB0-B233-A8F6EC725BC0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854-27C7-4157-B66E-71B0F7AA2C86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BD5E-10FC-4D1D-AF54-822135FE3D20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19D9-65E3-4B48-9070-0934D31061B0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B4E7-151B-45D5-A253-B68BD5417514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767A-6904-4F80-BB3B-6CB7620363A5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1E0B-98C3-4CCD-9B8E-BA3E3B9F89A7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6991-3F21-4F7B-A80D-D2CF31DAD754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861-4656-4A13-B566-8A8B3A40E882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FA45-A329-48A3-99B5-CDE62FDE3C17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3965-FF14-4F6A-8ADF-FF2FA358C1CE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6B71F7DC-2079-4F57-98D1-B7CC0321A66D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hl.theatre.uoa.gr/draseis_gia_to_biblio/to_periodiko_ano_kato_telei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los365.grnet.g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oc.uoa.gr/syndesh-sto-diktyo/eikoniko-idiwtiko-diktyo-vp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uNfdHNTv9o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961268901433713" TargetMode="External"/><Relationship Id="rId2" Type="http://schemas.openxmlformats.org/officeDocument/2006/relationships/hyperlink" Target="https://www.youtube.com/watch?v=5aUbGoK1zh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uNfdHNTv9o" TargetMode="External"/><Relationship Id="rId4" Type="http://schemas.openxmlformats.org/officeDocument/2006/relationships/hyperlink" Target="https://www.youtube.com/watch?v=pQHX-SjgQvQ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MZcp0EQO2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Νεώτερη</a:t>
            </a:r>
            <a:r>
              <a:rPr lang="el-GR" dirty="0"/>
              <a:t> και Σύγχρονη Ιστορία του Βιβλίου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Μάθημα 1</a:t>
            </a:r>
            <a:r>
              <a:rPr lang="el-GR" baseline="30000" dirty="0"/>
              <a:t>ο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79429" y="5148943"/>
            <a:ext cx="234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hlinkClick r:id="rId3"/>
              </a:rPr>
              <a:t>ΑΝΩ ΚΑΤΩ ΤΕΛΕΙΑ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255" y="3152067"/>
            <a:ext cx="2161032" cy="1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Marshall </a:t>
            </a:r>
            <a:r>
              <a:rPr lang="en-US" dirty="0" err="1"/>
              <a:t>MacLuhan</a:t>
            </a:r>
            <a:r>
              <a:rPr lang="en-US" dirty="0"/>
              <a:t>, </a:t>
            </a:r>
            <a:br>
              <a:rPr lang="en-US" dirty="0"/>
            </a:br>
            <a:r>
              <a:rPr lang="en-US" i="0" dirty="0"/>
              <a:t>The Gutenberg Galaxy </a:t>
            </a:r>
            <a:r>
              <a:rPr lang="en-US" dirty="0"/>
              <a:t>(1962)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650" y="996259"/>
            <a:ext cx="3203107" cy="48654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8075" y="868680"/>
            <a:ext cx="4010025" cy="5120640"/>
          </a:xfrm>
        </p:spPr>
        <p:txBody>
          <a:bodyPr/>
          <a:lstStyle/>
          <a:p>
            <a:pPr marL="0" indent="0" algn="ctr">
              <a:buNone/>
            </a:pPr>
            <a:r>
              <a:rPr lang="el-GR" sz="2600" dirty="0"/>
              <a:t>Τέσσερις ιστορικές εποχές</a:t>
            </a:r>
            <a:r>
              <a:rPr lang="en-US" sz="2600" dirty="0"/>
              <a:t>:</a:t>
            </a:r>
          </a:p>
          <a:p>
            <a:pPr algn="ctr"/>
            <a:r>
              <a:rPr lang="el-GR" sz="2200" dirty="0"/>
              <a:t>Προφορική κουλτούρα</a:t>
            </a:r>
            <a:endParaRPr lang="en-US" sz="2200" dirty="0"/>
          </a:p>
          <a:p>
            <a:pPr algn="ctr"/>
            <a:r>
              <a:rPr lang="el-GR" sz="2200" dirty="0"/>
              <a:t>Χειρόγραφη κουλτούρα</a:t>
            </a:r>
            <a:endParaRPr lang="en-US" sz="2200" dirty="0"/>
          </a:p>
          <a:p>
            <a:pPr algn="ctr"/>
            <a:r>
              <a:rPr lang="el-GR" sz="2200" dirty="0"/>
              <a:t>Γουτεμβέργειος Γαλαξίας</a:t>
            </a:r>
            <a:endParaRPr lang="en-US" sz="2200" dirty="0"/>
          </a:p>
          <a:p>
            <a:pPr algn="ctr"/>
            <a:r>
              <a:rPr lang="el-GR" sz="2200" dirty="0"/>
              <a:t>Ψηφιακή εποχή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μας ενδιαφέρει το βιβλίο;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27364"/>
            <a:ext cx="7675032" cy="5330536"/>
          </a:xfrm>
        </p:spPr>
        <p:txBody>
          <a:bodyPr>
            <a:normAutofit/>
          </a:bodyPr>
          <a:lstStyle/>
          <a:p>
            <a:r>
              <a:rPr lang="el-GR" sz="2600" dirty="0">
                <a:sym typeface="Symbol" panose="05050102010706020507" pitchFamily="18" charset="2"/>
              </a:rPr>
              <a:t>Άμεση σύνδεση εξέλιξης βιβλίου με πολιτικές δομές και κοινωνικές ανάγκες</a:t>
            </a:r>
          </a:p>
          <a:p>
            <a:pPr lvl="1">
              <a:lnSpc>
                <a:spcPct val="100000"/>
              </a:lnSpc>
            </a:pPr>
            <a:r>
              <a:rPr lang="el-GR" sz="2400" dirty="0">
                <a:sym typeface="Symbol" panose="05050102010706020507" pitchFamily="18" charset="2"/>
              </a:rPr>
              <a:t>Π.χ., πέρασμα από βιβλίο Παλαιού Καθεστώτος σε εκβιομηχάνιση παραγωγής </a:t>
            </a:r>
            <a:r>
              <a:rPr lang="el-GR" sz="2400" dirty="0">
                <a:sym typeface="Wingdings" panose="05000000000000000000" pitchFamily="2" charset="2"/>
              </a:rPr>
              <a:t> τεχνική πρόοδος &amp; μαζική συμμετοχή σε πολιτική</a:t>
            </a:r>
          </a:p>
          <a:p>
            <a:r>
              <a:rPr lang="el-GR" sz="2600" dirty="0">
                <a:sym typeface="Wingdings" panose="05000000000000000000" pitchFamily="2" charset="2"/>
              </a:rPr>
              <a:t>Συνδυασμός τεχνολογικής καινοτομίας με κοινωνικές συνθήκες και οικονομικές όψεις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Ιστορία του βιβλίου;</a:t>
            </a:r>
            <a:br>
              <a:rPr lang="el-GR" dirty="0"/>
            </a:br>
            <a:r>
              <a:rPr lang="el-GR" dirty="0"/>
              <a:t>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716973"/>
            <a:ext cx="7560733" cy="5444835"/>
          </a:xfrm>
        </p:spPr>
        <p:txBody>
          <a:bodyPr>
            <a:normAutofit/>
          </a:bodyPr>
          <a:lstStyle/>
          <a:p>
            <a:r>
              <a:rPr lang="el-GR" sz="2600" dirty="0"/>
              <a:t>Νέος διεπιστημονικός κλάδος</a:t>
            </a:r>
          </a:p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“Books make history”</a:t>
            </a:r>
          </a:p>
          <a:p>
            <a:pPr lvl="1"/>
            <a:r>
              <a:rPr lang="en-US" sz="2200" dirty="0"/>
              <a:t>Elisabeth Eisenstein, </a:t>
            </a:r>
            <a:r>
              <a:rPr lang="en-US" sz="2200" i="1" dirty="0"/>
              <a:t>The Printing Press as an Agent of Change </a:t>
            </a:r>
            <a:r>
              <a:rPr lang="en-US" sz="2200" dirty="0"/>
              <a:t>(1979) = </a:t>
            </a:r>
            <a:r>
              <a:rPr lang="el-GR" sz="2200" dirty="0"/>
              <a:t>επιπτώσεις από ανακάλυψη τυπογραφίας σε Επιστημονική Επανάσταση, Μεταρρύθμιση και Αναγέννηση</a:t>
            </a:r>
          </a:p>
          <a:p>
            <a:pPr lvl="1"/>
            <a:r>
              <a:rPr lang="el-GR" sz="2200" dirty="0"/>
              <a:t>Ρόλος εντύπου σε Γαλλική Επανάσταση / αντικαθεστωτικών εκδόσεων (</a:t>
            </a:r>
            <a:r>
              <a:rPr lang="en-US" sz="2200" i="1" dirty="0"/>
              <a:t>samizdat</a:t>
            </a:r>
            <a:r>
              <a:rPr lang="en-US" sz="2200" dirty="0"/>
              <a:t>) </a:t>
            </a:r>
            <a:r>
              <a:rPr lang="el-GR" sz="2200" dirty="0"/>
              <a:t>σε πτώση κομμουνιστικών καθεστώτων</a:t>
            </a:r>
          </a:p>
          <a:p>
            <a:pPr lvl="1"/>
            <a:r>
              <a:rPr lang="el-GR" sz="2200" dirty="0"/>
              <a:t>Σύνδεση καθυστέρησης εκσυγχρονισμού σε Μέση Ανατολή με λογοκρισία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73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Ιστορία του βιβλίου;</a:t>
            </a:r>
            <a:br>
              <a:rPr lang="el-GR" dirty="0"/>
            </a:br>
            <a:r>
              <a:rPr lang="el-GR" dirty="0"/>
              <a:t>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716973"/>
            <a:ext cx="7415259" cy="5444835"/>
          </a:xfrm>
        </p:spPr>
        <p:txBody>
          <a:bodyPr>
            <a:normAutofit/>
          </a:bodyPr>
          <a:lstStyle/>
          <a:p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“Books are made by history”</a:t>
            </a:r>
            <a:endParaRPr lang="el-G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2200" dirty="0"/>
              <a:t>Διαμόρφωση εντύπου από οικονομικούς, πολιτικούς, κοινωνικούς και πολιτισμικούς παράγοντες</a:t>
            </a:r>
          </a:p>
          <a:p>
            <a:pPr lvl="1"/>
            <a:r>
              <a:rPr lang="el-GR" sz="2200" dirty="0"/>
              <a:t>Δημιούργημα συγγραφέα αλλά και ολόκληρου του «κυκλώματος του βιβλίου»</a:t>
            </a:r>
          </a:p>
          <a:p>
            <a:pPr lvl="1"/>
            <a:r>
              <a:rPr lang="el-GR" sz="2200" dirty="0"/>
              <a:t>Ρόλος κριτικών, βιβλιοπωλών και  εκπαιδευτικών σε αναγνώριση κάποιου τίτλου</a:t>
            </a:r>
          </a:p>
          <a:p>
            <a:pPr lvl="1"/>
            <a:r>
              <a:rPr lang="el-GR" sz="2200" dirty="0"/>
              <a:t>Απαιτήσεις αναγνωστών, νομοθεσία περί πνευματικών δικαιωμάτων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8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Ιστορία του βιβλίου;</a:t>
            </a:r>
            <a:br>
              <a:rPr lang="el-GR" dirty="0"/>
            </a:br>
            <a:r>
              <a:rPr lang="el-GR" dirty="0"/>
              <a:t>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37755"/>
            <a:ext cx="7315200" cy="5392881"/>
          </a:xfrm>
        </p:spPr>
        <p:txBody>
          <a:bodyPr>
            <a:normAutofit/>
          </a:bodyPr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ΑΓΓΛΟΣΑΞΟΝΙΚΗ ΣΧΟΛΗ</a:t>
            </a:r>
          </a:p>
          <a:p>
            <a:pPr lvl="1">
              <a:spcAft>
                <a:spcPts val="600"/>
              </a:spcAft>
            </a:pPr>
            <a:r>
              <a:rPr lang="el-GR" sz="2400" dirty="0"/>
              <a:t>Αφετηρία, η προσπάθεια αποκατάστασης των αυθεντικών σαιξπηρικών κειμένων</a:t>
            </a:r>
          </a:p>
          <a:p>
            <a:pPr lvl="1">
              <a:spcAft>
                <a:spcPts val="600"/>
              </a:spcAft>
            </a:pPr>
            <a:r>
              <a:rPr lang="el-GR" sz="2400" dirty="0"/>
              <a:t>Βιβλιογραφική προσέγγιση 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l-GR" sz="2400" dirty="0"/>
              <a:t>Μελέτη γενεαλογίας και παραλλαγών εντύπων βάσει της εξωτερικής εμφάνισης και της υλικής διάταξης του κειμένου</a:t>
            </a:r>
          </a:p>
          <a:p>
            <a:pPr lvl="1">
              <a:spcAft>
                <a:spcPts val="600"/>
              </a:spcAft>
            </a:pPr>
            <a:r>
              <a:rPr lang="el-GR" sz="2400" dirty="0"/>
              <a:t>Βασικό εργαλείο, κατάλογοι βιβλιοθηκών</a:t>
            </a:r>
            <a:r>
              <a:rPr lang="en-US" sz="2400" dirty="0"/>
              <a:t> </a:t>
            </a:r>
            <a:r>
              <a:rPr lang="el-GR" sz="2400" dirty="0"/>
              <a:t>και ευρετήρια</a:t>
            </a:r>
            <a:endParaRPr lang="en-US" sz="2400" dirty="0"/>
          </a:p>
          <a:p>
            <a:pPr lvl="2">
              <a:spcAft>
                <a:spcPts val="600"/>
              </a:spcAft>
            </a:pPr>
            <a:r>
              <a:rPr lang="en-US" sz="2200" dirty="0"/>
              <a:t>OPAC = Open Public Access Catalogue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8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0351" cy="4601183"/>
          </a:xfrm>
        </p:spPr>
        <p:txBody>
          <a:bodyPr/>
          <a:lstStyle/>
          <a:p>
            <a:r>
              <a:rPr lang="el-GR" dirty="0"/>
              <a:t>Αγγλοσαξονική Σχολή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56932"/>
            <a:ext cx="7366422" cy="5681980"/>
          </a:xfrm>
        </p:spPr>
        <p:txBody>
          <a:bodyPr>
            <a:normAutofit/>
          </a:bodyPr>
          <a:lstStyle/>
          <a:p>
            <a:pPr lvl="1"/>
            <a:r>
              <a:rPr lang="el-GR" sz="2600" dirty="0"/>
              <a:t>Συστηματική βιβλιογραφία (</a:t>
            </a:r>
            <a:r>
              <a:rPr lang="en-US" sz="2600" dirty="0"/>
              <a:t>enumerative bibliography)</a:t>
            </a:r>
          </a:p>
          <a:p>
            <a:pPr lvl="2"/>
            <a:r>
              <a:rPr lang="el-GR" sz="2000" dirty="0" err="1"/>
              <a:t>Καταλογογράφηση</a:t>
            </a:r>
            <a:r>
              <a:rPr lang="el-GR" sz="2000" dirty="0"/>
              <a:t> βιβλίων ανά χρονολογία / γλώσσα / τυπογράφο, εκδότη, βιβλιοδέτη / τίτλο, συγγραφέα / κατηγορία</a:t>
            </a:r>
          </a:p>
          <a:p>
            <a:pPr lvl="2"/>
            <a:r>
              <a:rPr lang="el-GR" sz="2000" dirty="0"/>
              <a:t>Ταύτιση συγγραφέα, έκδοσης, τόπου έκδοσης, εκδότη, χρονολογίας</a:t>
            </a:r>
          </a:p>
          <a:p>
            <a:pPr lvl="1"/>
            <a:r>
              <a:rPr lang="el-GR" sz="2600" dirty="0"/>
              <a:t>Αναλυτική βιβλιογραφία (</a:t>
            </a:r>
            <a:r>
              <a:rPr lang="en-US" sz="2600" dirty="0"/>
              <a:t>analytical bibliography)</a:t>
            </a:r>
          </a:p>
          <a:p>
            <a:pPr lvl="2">
              <a:lnSpc>
                <a:spcPct val="100000"/>
              </a:lnSpc>
            </a:pPr>
            <a:r>
              <a:rPr lang="el-GR" sz="2000" dirty="0"/>
              <a:t>Εστίαση σε λάθη και διαφοροποιήσεις μεταξύ εκδόσεων και σε παραλλαγές που σχετίζονται με συνθήκες παραγωγής. Ανασύσταση «ιδεατού αντιτύπου»</a:t>
            </a:r>
          </a:p>
          <a:p>
            <a:pPr lvl="1"/>
            <a:r>
              <a:rPr lang="el-GR" sz="2600" dirty="0"/>
              <a:t>Περιγραφική βιβλιογραφία (</a:t>
            </a:r>
            <a:r>
              <a:rPr lang="en-US" sz="2600" dirty="0"/>
              <a:t>descriptive bibliography)</a:t>
            </a:r>
          </a:p>
          <a:p>
            <a:pPr lvl="2">
              <a:lnSpc>
                <a:spcPct val="110000"/>
              </a:lnSpc>
            </a:pPr>
            <a:r>
              <a:rPr lang="el-GR" sz="2000" dirty="0"/>
              <a:t>Εξαντλητική περιγραφή  και σύγκριση αντιτύπων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4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Ιστορία του βιβλίου;</a:t>
            </a:r>
            <a:br>
              <a:rPr lang="el-GR" dirty="0"/>
            </a:br>
            <a:r>
              <a:rPr lang="en-US" dirty="0"/>
              <a:t>3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675409"/>
            <a:ext cx="7315200" cy="57520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ΓΑΛΛΙΚΗ ΣΧΟΛΗ</a:t>
            </a:r>
          </a:p>
          <a:p>
            <a:pPr lvl="1">
              <a:spcAft>
                <a:spcPts val="600"/>
              </a:spcAft>
            </a:pPr>
            <a:r>
              <a:rPr lang="el-GR" sz="2200" dirty="0"/>
              <a:t>17</a:t>
            </a:r>
            <a:r>
              <a:rPr lang="el-GR" sz="2200" baseline="30000" dirty="0"/>
              <a:t>ος</a:t>
            </a:r>
            <a:r>
              <a:rPr lang="el-GR" sz="2200" dirty="0"/>
              <a:t>-18</a:t>
            </a:r>
            <a:r>
              <a:rPr lang="el-GR" sz="2200" baseline="30000" dirty="0"/>
              <a:t>ος</a:t>
            </a:r>
            <a:r>
              <a:rPr lang="el-GR" sz="2200" dirty="0"/>
              <a:t> αι., σύνταξη καταλόγων και μονογραφιών για συλλέκτες και βιβλιόφιλους, δημοπρασίες</a:t>
            </a:r>
          </a:p>
          <a:p>
            <a:pPr lvl="1">
              <a:spcAft>
                <a:spcPts val="600"/>
              </a:spcAft>
            </a:pPr>
            <a:r>
              <a:rPr lang="el-GR" sz="2200" dirty="0"/>
              <a:t>1740, επέτειος τριών αιώνων τυπογραφίας. Στροφή  έρευνας σε αρχειακό υλικό, μελέτη μεγάλων τυπογράφων παρελθόντος</a:t>
            </a:r>
          </a:p>
          <a:p>
            <a:pPr lvl="1">
              <a:spcAft>
                <a:spcPts val="600"/>
              </a:spcAft>
            </a:pPr>
            <a:r>
              <a:rPr lang="el-GR" sz="2200" dirty="0"/>
              <a:t>19</a:t>
            </a:r>
            <a:r>
              <a:rPr lang="el-GR" sz="2200" baseline="30000" dirty="0"/>
              <a:t>ος</a:t>
            </a:r>
            <a:r>
              <a:rPr lang="el-GR" sz="2200" dirty="0"/>
              <a:t> αι., κέντρο ενδιαφέροντος, το βιβλίο-αντικείμενο (συνθήκες παραγωγής, υλική του μορφή, κυκλοφορία και δομές διανομής, ιστορία βιβλιοθηκών)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Lucien </a:t>
            </a:r>
            <a:r>
              <a:rPr lang="en-US" sz="2200" dirty="0" err="1"/>
              <a:t>Febvre</a:t>
            </a:r>
            <a:r>
              <a:rPr lang="en-US" sz="2200" dirty="0"/>
              <a:t>, Henri-Jean Martin</a:t>
            </a:r>
            <a:r>
              <a:rPr lang="el-GR" sz="2200" dirty="0"/>
              <a:t> = σύνδεση ιστορίας του βιβλίου με κοινωνική ιστορία (Σχολή των </a:t>
            </a:r>
            <a:r>
              <a:rPr lang="en-US" sz="2200" i="1" dirty="0" err="1"/>
              <a:t>Annales</a:t>
            </a:r>
            <a:r>
              <a:rPr lang="en-US" sz="2200" dirty="0"/>
              <a:t>)</a:t>
            </a:r>
            <a:endParaRPr lang="el-GR" sz="2200" dirty="0"/>
          </a:p>
          <a:p>
            <a:pPr lvl="1"/>
            <a:r>
              <a:rPr lang="el-G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Ιστορία του βιβλίου συνδέεται με:</a:t>
            </a:r>
          </a:p>
          <a:p>
            <a:pPr lvl="2"/>
            <a:r>
              <a:rPr lang="el-GR" sz="1800" dirty="0"/>
              <a:t>Οικονομική ιστορία (συνθήκες παραγωγής και κυκλοφορίας βιβλίων)</a:t>
            </a:r>
          </a:p>
          <a:p>
            <a:pPr lvl="2"/>
            <a:r>
              <a:rPr lang="el-GR" sz="1800" dirty="0"/>
              <a:t>Πολιτισμική ιστορία (δημιουργία, πρόσληψη, προσαρμογή κειμένων)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53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242" y="280555"/>
            <a:ext cx="11846738" cy="6338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464" y="581891"/>
            <a:ext cx="208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Robert </a:t>
            </a:r>
            <a:r>
              <a:rPr lang="en-US" sz="2000" dirty="0" err="1">
                <a:solidFill>
                  <a:schemeClr val="bg1"/>
                </a:solidFill>
              </a:rPr>
              <a:t>Darnton</a:t>
            </a:r>
            <a:r>
              <a:rPr lang="en-US" sz="2000" dirty="0">
                <a:solidFill>
                  <a:schemeClr val="bg1"/>
                </a:solidFill>
              </a:rPr>
              <a:t> (1982) </a:t>
            </a:r>
          </a:p>
        </p:txBody>
      </p:sp>
    </p:spTree>
    <p:extLst>
      <p:ext uri="{BB962C8B-B14F-4D97-AF65-F5344CB8AC3E}">
        <p14:creationId xmlns:p14="http://schemas.microsoft.com/office/powerpoint/2010/main" val="3529543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123837"/>
            <a:ext cx="3221181" cy="4601183"/>
          </a:xfrm>
        </p:spPr>
        <p:txBody>
          <a:bodyPr/>
          <a:lstStyle/>
          <a:p>
            <a:r>
              <a:rPr lang="en-US" dirty="0"/>
              <a:t>Robert </a:t>
            </a:r>
            <a:r>
              <a:rPr lang="en-US" dirty="0" err="1"/>
              <a:t>Darnton</a:t>
            </a:r>
            <a:r>
              <a:rPr lang="en-US" dirty="0"/>
              <a:t>, “What is the History of Books?” (1982)</a:t>
            </a:r>
            <a:br>
              <a:rPr lang="el-GR" dirty="0"/>
            </a:br>
            <a:r>
              <a:rPr lang="el-GR" dirty="0"/>
              <a:t>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877" y="498764"/>
            <a:ext cx="7315200" cy="6182591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/>
              <a:t>Ι. ΣΥΓΓΡΑΦΕΙΣ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l-GR" sz="2200" dirty="0"/>
              <a:t>Από </a:t>
            </a:r>
            <a:r>
              <a:rPr lang="el-GR" sz="2200" dirty="0" err="1"/>
              <a:t>πατρωνεία</a:t>
            </a:r>
            <a:r>
              <a:rPr lang="el-GR" sz="2200" dirty="0"/>
              <a:t>, σε αυτόνομο συγγραφέα που ζει από τα έργα του. Πώς αποδεσμεύτηκαν;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l-GR" sz="2200" dirty="0"/>
              <a:t>Σε τι συνίσταται η λογοτεχνική καριέρα;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l-GR" sz="2200" dirty="0"/>
              <a:t>Πώς διαπραγματεύονται με τους εκδότες;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l-GR" sz="2200" dirty="0"/>
              <a:t>Ποια η σχέση τους με τους εκδότες;</a:t>
            </a:r>
          </a:p>
          <a:p>
            <a:pPr marL="0" indent="0">
              <a:buNone/>
            </a:pPr>
            <a:r>
              <a:rPr lang="el-GR" sz="2800" dirty="0"/>
              <a:t>ΙΙ. ΕΚΔΟΤΕΣ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l-GR" sz="2200" dirty="0"/>
              <a:t>Διάκριση ρόλου και λειτουργίας από τυπογράφο και βιβλιοπώλη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l-GR" sz="2200" dirty="0"/>
              <a:t>Διαπραγμάτευση συμβολαίων με συγγραφείς, συμφωνιών με βιβλιοπώλες, συμβιβασμών με πολιτικές αρχές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l-GR" sz="2200" dirty="0"/>
              <a:t>Οικονομική διαχείριση εκδοτικής επιχείρησης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l-GR" sz="2200" dirty="0"/>
              <a:t>Πολιτική προώθησης εκδόσεων</a:t>
            </a:r>
          </a:p>
          <a:p>
            <a:pPr lvl="1"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l-GR" sz="2200" dirty="0"/>
              <a:t>Πρόβλημα αρχείων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71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</a:t>
            </a:r>
            <a:r>
              <a:rPr lang="en-US" dirty="0" err="1"/>
              <a:t>Darnton</a:t>
            </a:r>
            <a:r>
              <a:rPr lang="en-US" dirty="0"/>
              <a:t>, “What is the History of Books?” (1982)</a:t>
            </a:r>
            <a:br>
              <a:rPr lang="el-GR" dirty="0"/>
            </a:br>
            <a:r>
              <a:rPr lang="el-GR" dirty="0"/>
              <a:t>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749806"/>
            <a:ext cx="7571124" cy="539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ΙΙΙ. ΤΥΠΟΓΡΑΦΟΙ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l-GR" sz="2200" dirty="0"/>
              <a:t>Το καλύτερα μελετημένο τμήμα του κυκλώματος (από αναλυτική βιβλιογραφία)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l-GR" sz="2200" dirty="0"/>
              <a:t>Λειτουργία τυπογραφείων, σταδιακή εκμηχάνιση και εκσυγχρονισμός, εργασιακές σχέσεις</a:t>
            </a:r>
          </a:p>
          <a:p>
            <a:pPr marL="0" indent="0">
              <a:buNone/>
            </a:pPr>
            <a:r>
              <a:rPr lang="en-US" sz="2800" dirty="0"/>
              <a:t>IV. </a:t>
            </a:r>
            <a:r>
              <a:rPr lang="el-GR" sz="2800" dirty="0"/>
              <a:t>ΔΙΑΚΙΝΗΣΗ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l-GR" sz="2200" dirty="0"/>
              <a:t>Μέσα μεταφοράς (άμαξες, κανάλια, σιδηρόδρομος, ταχυδρομείο)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l-GR" sz="2200" dirty="0"/>
              <a:t>Υψηλό κόστος αποστολής, τεχνικά εμπόδια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l-GR" sz="2200" dirty="0"/>
              <a:t>Λαθρεμπόριο απαγορευμένων βιβλίων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9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58C22-2BBB-4CC7-AC94-BA42B45B4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E714D6-B8AE-4EAF-80CA-1900AE364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D5A4803-8B63-4214-9997-748193E3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rawings on a glass window">
            <a:extLst>
              <a:ext uri="{FF2B5EF4-FFF2-40B4-BE49-F238E27FC236}">
                <a16:creationId xmlns:a16="http://schemas.microsoft.com/office/drawing/2014/main" id="{82CFF188-F614-5FB2-3662-F91805F309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DCF89B-7799-4A5F-B7DC-F66A36348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EA9365-37BA-0A68-9143-6FA3D65C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spc="-100"/>
              <a:t>Office 365 ΕΚΠΑ</a:t>
            </a:r>
            <a:br>
              <a:rPr lang="en-US" sz="2600" spc="-100"/>
            </a:br>
            <a:br>
              <a:rPr lang="en-US" sz="2600" spc="-100"/>
            </a:br>
            <a:r>
              <a:rPr lang="en-US" sz="2600" spc="-100">
                <a:hlinkClick r:id="rId3"/>
              </a:rPr>
              <a:t>https://delos365.grnet.gr/</a:t>
            </a:r>
            <a:endParaRPr lang="en-US" sz="2600" spc="-1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9EB4D-B4BF-EBCB-F2D6-569A927A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9D9BFEA-A0A6-470B-9C1A-C222B6B00C5D}" type="slidenum">
              <a:rPr lang="en-US">
                <a:solidFill>
                  <a:schemeClr val="accent1">
                    <a:lumMod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</a:t>
            </a:r>
            <a:r>
              <a:rPr lang="en-US" dirty="0" err="1"/>
              <a:t>Darnton</a:t>
            </a:r>
            <a:r>
              <a:rPr lang="en-US" dirty="0"/>
              <a:t>, “What is the History of Books?” (1982)</a:t>
            </a:r>
            <a:br>
              <a:rPr lang="el-GR" dirty="0"/>
            </a:br>
            <a:r>
              <a:rPr lang="el-GR" dirty="0"/>
              <a:t>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749806"/>
            <a:ext cx="7571124" cy="539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V. </a:t>
            </a:r>
            <a:r>
              <a:rPr lang="el-GR" sz="2800" dirty="0"/>
              <a:t>ΒΙΒΛΙΟΠΩΛΕΣ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l-GR" sz="2200" dirty="0"/>
              <a:t>Εμπορικά δίκτυα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l-GR" sz="2200" dirty="0"/>
              <a:t>Ρόλος τους σε τοπική κοινωνία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l-GR" sz="2200" dirty="0"/>
              <a:t>Σύγκριση επαρχίας &amp; πρωτεύουσας</a:t>
            </a:r>
          </a:p>
          <a:p>
            <a:pPr marL="0" indent="0">
              <a:buNone/>
            </a:pPr>
            <a:r>
              <a:rPr lang="en-US" sz="2800" dirty="0"/>
              <a:t>VI. </a:t>
            </a:r>
            <a:r>
              <a:rPr lang="el-GR" sz="2800" dirty="0"/>
              <a:t>ΑΝΑΓΝΩΣΤΕΣ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l-GR" sz="2200" dirty="0"/>
              <a:t>Εξέλιξη ανάγνωσης από μεγαλόφωνη σε σιωπηλή           (</a:t>
            </a:r>
            <a:r>
              <a:rPr lang="el-GR" sz="2200" dirty="0">
                <a:sym typeface="Symbol" panose="05050102010706020507" pitchFamily="18" charset="2"/>
              </a:rPr>
              <a:t> γνώση γραφής)</a:t>
            </a:r>
            <a:endParaRPr lang="el-GR" sz="22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el-GR" sz="2200" dirty="0"/>
              <a:t>Διάκριση ανάγνωσης σε εντατική και εκτατική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l-GR" sz="2200" dirty="0"/>
              <a:t>Απελευθέρωση από συγγραφέα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3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μακρά διάρκεια της ιστορίας του βιβλίου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519545"/>
            <a:ext cx="7315200" cy="5839691"/>
          </a:xfrm>
        </p:spPr>
        <p:txBody>
          <a:bodyPr/>
          <a:lstStyle/>
          <a:p>
            <a:r>
              <a:rPr lang="el-GR" sz="2800" dirty="0"/>
              <a:t>Ι. Πέρασμα από Μεσαίωνα σε </a:t>
            </a:r>
            <a:r>
              <a:rPr lang="el-GR" sz="2800" dirty="0" err="1"/>
              <a:t>νεώτερη</a:t>
            </a:r>
            <a:r>
              <a:rPr lang="el-GR" sz="2800" dirty="0"/>
              <a:t> εποχή</a:t>
            </a:r>
          </a:p>
          <a:p>
            <a:pPr lvl="1"/>
            <a:r>
              <a:rPr lang="el-GR" sz="2200" dirty="0"/>
              <a:t>τ. 15</a:t>
            </a:r>
            <a:r>
              <a:rPr lang="el-GR" sz="2200" baseline="30000" dirty="0"/>
              <a:t>ου</a:t>
            </a:r>
            <a:r>
              <a:rPr lang="el-GR" sz="2200" dirty="0"/>
              <a:t> αι.: Άλωση Κωνσταντινούπολης, Μεγάλες Ανακαλύψεις, τυπογραφία</a:t>
            </a:r>
          </a:p>
          <a:p>
            <a:r>
              <a:rPr lang="el-GR" sz="2800" dirty="0"/>
              <a:t>ΙΙ. Από τη </a:t>
            </a:r>
            <a:r>
              <a:rPr lang="el-GR" sz="2800" dirty="0" err="1"/>
              <a:t>νεώτερη</a:t>
            </a:r>
            <a:r>
              <a:rPr lang="el-GR" sz="2800" dirty="0"/>
              <a:t> στη σύγχρονη εποχή</a:t>
            </a:r>
          </a:p>
          <a:p>
            <a:pPr lvl="1"/>
            <a:r>
              <a:rPr lang="el-GR" sz="2200" dirty="0"/>
              <a:t>1789: Γαλλική Επανάσταση</a:t>
            </a:r>
          </a:p>
          <a:p>
            <a:pPr lvl="1"/>
            <a:r>
              <a:rPr lang="el-GR" sz="2200" dirty="0"/>
              <a:t>Συστηματική χρήση εντύπου σε διοικητική οργάνωση και πολιτική προπαγάνδα</a:t>
            </a:r>
          </a:p>
          <a:p>
            <a:pPr lvl="1"/>
            <a:r>
              <a:rPr lang="el-GR" sz="2200" dirty="0"/>
              <a:t>Τεχνολογική πρόοδος</a:t>
            </a:r>
          </a:p>
          <a:p>
            <a:r>
              <a:rPr lang="el-GR" sz="2800" dirty="0"/>
              <a:t>ΙΙΙ. 3η «επανάσταση του βιβλίου»</a:t>
            </a:r>
          </a:p>
          <a:p>
            <a:pPr lvl="1"/>
            <a:r>
              <a:rPr lang="el-GR" sz="2200" dirty="0"/>
              <a:t>Ηλεκτρονικοί υπολογιστές, διαδίκτυο</a:t>
            </a:r>
          </a:p>
          <a:p>
            <a:pPr lvl="1"/>
            <a:r>
              <a:rPr lang="el-GR" sz="2200" dirty="0"/>
              <a:t>Νέα μέσα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κάνει ο εκδότης;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Επιλέγει περιεχόμενο</a:t>
            </a:r>
          </a:p>
          <a:p>
            <a:r>
              <a:rPr lang="el-GR" sz="2800" dirty="0"/>
              <a:t>Το διαμορφώνει σε μορφή βιβλίου</a:t>
            </a:r>
          </a:p>
          <a:p>
            <a:r>
              <a:rPr lang="el-GR" sz="2800" dirty="0"/>
              <a:t>Το προωθεί προς πώληση</a:t>
            </a:r>
          </a:p>
          <a:p>
            <a:r>
              <a:rPr lang="el-GR" sz="2800" dirty="0"/>
              <a:t>Ποιο το μέλλον των εκδοτών στην ψηφιακή εποχή;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393" y="1298448"/>
            <a:ext cx="7572479" cy="3255264"/>
          </a:xfrm>
        </p:spPr>
        <p:txBody>
          <a:bodyPr/>
          <a:lstStyle/>
          <a:p>
            <a:r>
              <a:rPr lang="el-GR" dirty="0"/>
              <a:t>Η εμφάνιση της γραφής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89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εμφάνιση της γραφής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705" y="770590"/>
            <a:ext cx="7315200" cy="5492242"/>
          </a:xfrm>
        </p:spPr>
        <p:txBody>
          <a:bodyPr>
            <a:normAutofit/>
          </a:bodyPr>
          <a:lstStyle/>
          <a:p>
            <a:r>
              <a:rPr lang="el-GR" sz="2600" dirty="0"/>
              <a:t>Ανάγκη οργάνωσης πιο πολύπλοκων κοινωνιών με διοικητικές και οικονομικές ανάγκες που υπερβαίνουν διάρκεια προφορικού λόγου</a:t>
            </a:r>
          </a:p>
          <a:p>
            <a:r>
              <a:rPr lang="el-GR" sz="2600" dirty="0"/>
              <a:t>Ξεπερασμένη η διάκριση Προϊστορίας (χωρίς γραφή) και Ιστορίας (με γραφή). Μακρά συνύπαρξη των δύο συστημάτων, μετάβαση πολύ πιο περίπλοκη</a:t>
            </a:r>
          </a:p>
          <a:p>
            <a:pPr lvl="1"/>
            <a:r>
              <a:rPr lang="el-GR" sz="2400" dirty="0"/>
              <a:t>Ζωγραφική των σπηλαίων = σύστημα κωδικοποιημένων αναπαραστάσεων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32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εμφάνιση της γραφής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705" y="770590"/>
            <a:ext cx="7315200" cy="54922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l-GR" sz="3200" dirty="0"/>
              <a:t>Τρεις τύποι γραφής</a:t>
            </a: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ΕΙΚΟΝΟΓΡΑΜΜΑΤΑ</a:t>
            </a:r>
            <a:r>
              <a:rPr lang="el-GR" sz="2400" dirty="0"/>
              <a:t> (3300 π.Χ., Σουμέριοι / σφηνοειδής γραφή). Πήλινες πινακίδες για γραφειοκρατία ναού</a:t>
            </a: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ΙΔΕΟΓΡΑΜΜΑΤΑ</a:t>
            </a:r>
            <a:r>
              <a:rPr lang="el-GR" sz="2400" dirty="0"/>
              <a:t> (αναπαράσταση ήχου και δημιουργία νέων λέξεων)</a:t>
            </a:r>
            <a:r>
              <a:rPr lang="en-US" sz="2400" dirty="0"/>
              <a:t>. </a:t>
            </a:r>
            <a:r>
              <a:rPr lang="el-GR" sz="2400" dirty="0"/>
              <a:t>Επέκταση σε καταγραφή νομικών πράξεων &amp; πολιτικών γεγονότων, αφιερώσεων στους θεούς, ύμνοι &amp; ξόρκια</a:t>
            </a: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ΣΥΛΛΑΒΙΚΕΣ ΓΡΑΦΕΣ</a:t>
            </a:r>
          </a:p>
          <a:p>
            <a:r>
              <a:rPr lang="el-GR" sz="2400" dirty="0"/>
              <a:t>Εφαρμόζεται συνδυασμός συστημάτων γραφής </a:t>
            </a:r>
            <a:r>
              <a:rPr lang="el-GR" sz="2400" dirty="0">
                <a:sym typeface="Symbol" panose="05050102010706020507" pitchFamily="18" charset="2"/>
              </a:rPr>
              <a:t> εξαιρετικά περίπλοκο σύστημα που ευνοεί εξειδίκευση (π.χ. γραφείς αρχαίας Αιγύπτου)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1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Αλφαβητική γραφή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69268" y="270164"/>
            <a:ext cx="7315200" cy="6380018"/>
          </a:xfrm>
        </p:spPr>
        <p:txBody>
          <a:bodyPr/>
          <a:lstStyle/>
          <a:p>
            <a:r>
              <a:rPr lang="el-GR" sz="2400" dirty="0"/>
              <a:t>Φοινικική, 13</a:t>
            </a:r>
            <a:r>
              <a:rPr lang="el-GR" sz="2400" baseline="30000" dirty="0"/>
              <a:t>ος</a:t>
            </a:r>
            <a:r>
              <a:rPr lang="el-GR" sz="2400" dirty="0"/>
              <a:t> αι. π.Χ.: 24 σημεία γραφής που δηλώνουν σύμφωνα</a:t>
            </a:r>
          </a:p>
          <a:p>
            <a:r>
              <a:rPr lang="el-GR" sz="2400" dirty="0"/>
              <a:t>Ελληνική, τέλη 10</a:t>
            </a:r>
            <a:r>
              <a:rPr lang="el-GR" sz="2400" baseline="30000" dirty="0"/>
              <a:t>ου</a:t>
            </a:r>
            <a:r>
              <a:rPr lang="el-GR" sz="2400" dirty="0"/>
              <a:t> αι. π.Χ.: προσαρμογή φοινικικού αλφαβήτου, περιττά συμφωνικά σημεία δηλώνουν πλέον φωνήεντα</a:t>
            </a:r>
          </a:p>
          <a:p>
            <a:pPr lvl="1"/>
            <a:r>
              <a:rPr lang="el-GR" sz="2000" dirty="0"/>
              <a:t>Ανάγκη δήλωσης πτώσης για να γίνεται κατανοητή η λειτουργία της λέξης στην πρόταση</a:t>
            </a:r>
          </a:p>
          <a:p>
            <a:pPr lvl="1"/>
            <a:r>
              <a:rPr lang="el-GR" sz="2000" dirty="0"/>
              <a:t>Δυνατότητα απόδοσης κάθε ινδοευρωπαϊκής γλώσσας</a:t>
            </a:r>
          </a:p>
          <a:p>
            <a:r>
              <a:rPr lang="el-GR" sz="2400" dirty="0"/>
              <a:t>7ος αι. π.Χ., προσαρμογή σε ετρουσκική γλώσσα</a:t>
            </a:r>
            <a:endParaRPr lang="en-US" sz="2400" dirty="0"/>
          </a:p>
          <a:p>
            <a:r>
              <a:rPr lang="el-GR" sz="2400" dirty="0"/>
              <a:t>Διάδοση λατινική γραφής με Ρωμαϊκή Αυτοκρατορία και χριστιανική εκκλησία</a:t>
            </a:r>
          </a:p>
          <a:p>
            <a:r>
              <a:rPr lang="el-GR" sz="2400" dirty="0"/>
              <a:t>3ος αι.</a:t>
            </a:r>
            <a:r>
              <a:rPr lang="en-US" sz="2400" dirty="0"/>
              <a:t> </a:t>
            </a:r>
            <a:r>
              <a:rPr lang="el-GR" sz="2400" dirty="0"/>
              <a:t>μ.Χ., κοπτικό αλφάβητο</a:t>
            </a:r>
          </a:p>
          <a:p>
            <a:r>
              <a:rPr lang="el-GR" sz="2400" dirty="0"/>
              <a:t>9ος αι., κυριλλικό αλφάβητο / Ίδια σύμβολα, άλλοι ήχοι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28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267C51-CFD5-FE6A-FCB1-3610072C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42F84-1B8B-5301-BB81-3DD40FF81D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95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Πάπυρος και κώδικας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083" y="685799"/>
            <a:ext cx="7736607" cy="5413665"/>
          </a:xfrm>
        </p:spPr>
        <p:txBody>
          <a:bodyPr>
            <a:normAutofit/>
          </a:bodyPr>
          <a:lstStyle/>
          <a:p>
            <a:r>
              <a:rPr lang="el-GR" sz="2600" dirty="0"/>
              <a:t>Χρήση παπύρων για κείμενα αναφοράς που διαβάζονται συχνά</a:t>
            </a:r>
            <a:r>
              <a:rPr lang="en-US" sz="2600" dirty="0"/>
              <a:t> &amp; </a:t>
            </a:r>
            <a:r>
              <a:rPr lang="el-GR" sz="2600" dirty="0"/>
              <a:t>ξύλινων κερωμένων πινακίδων για καθημερινές πρακτικές ανάγκες</a:t>
            </a:r>
          </a:p>
          <a:p>
            <a:r>
              <a:rPr lang="el-GR" sz="2600" dirty="0"/>
              <a:t>Δύο όψεις (</a:t>
            </a:r>
            <a:r>
              <a:rPr lang="en-US" sz="2600" dirty="0"/>
              <a:t>recto &amp; verso), </a:t>
            </a:r>
            <a:r>
              <a:rPr lang="el-GR" sz="2600" dirty="0"/>
              <a:t>γραφή μόνο στη μία</a:t>
            </a:r>
            <a:r>
              <a:rPr lang="en-US" sz="2600" dirty="0"/>
              <a:t>, </a:t>
            </a:r>
            <a:r>
              <a:rPr lang="el-GR" sz="2600" dirty="0"/>
              <a:t>κύλινδροι μέχρι 6</a:t>
            </a:r>
            <a:r>
              <a:rPr lang="en-US" sz="2600" dirty="0"/>
              <a:t> </a:t>
            </a:r>
            <a:r>
              <a:rPr lang="el-GR" sz="2600" dirty="0"/>
              <a:t>μέτρα</a:t>
            </a:r>
            <a:r>
              <a:rPr lang="en-US" sz="2600" dirty="0"/>
              <a:t> </a:t>
            </a:r>
            <a:r>
              <a:rPr lang="el-GR" sz="2600" dirty="0"/>
              <a:t>μήκος</a:t>
            </a:r>
          </a:p>
          <a:p>
            <a:r>
              <a:rPr lang="en-US" sz="2600" dirty="0" err="1"/>
              <a:t>Volumen</a:t>
            </a:r>
            <a:r>
              <a:rPr lang="en-US" sz="2600" dirty="0"/>
              <a:t> / </a:t>
            </a:r>
            <a:r>
              <a:rPr lang="en-US" sz="2600" dirty="0" err="1"/>
              <a:t>Rotulus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33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Πάπυρος και κώδικας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083" y="301337"/>
            <a:ext cx="7736607" cy="6421582"/>
          </a:xfrm>
        </p:spPr>
        <p:txBody>
          <a:bodyPr>
            <a:normAutofit/>
          </a:bodyPr>
          <a:lstStyle/>
          <a:p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Βιβλιοθήκη Αλεξάνδρειας</a:t>
            </a:r>
          </a:p>
          <a:p>
            <a:pPr lvl="1"/>
            <a:r>
              <a:rPr lang="el-GR" sz="2200" dirty="0"/>
              <a:t>3</a:t>
            </a:r>
            <a:r>
              <a:rPr lang="el-GR" sz="2200" baseline="30000" dirty="0"/>
              <a:t>ος</a:t>
            </a:r>
            <a:r>
              <a:rPr lang="el-GR" sz="2200" dirty="0"/>
              <a:t> αι. π.Χ., ποιητικά έργα αντιγράφονται «κατά </a:t>
            </a:r>
            <a:r>
              <a:rPr lang="el-GR" sz="2200" dirty="0" err="1"/>
              <a:t>στίχον</a:t>
            </a:r>
            <a:r>
              <a:rPr lang="el-GR" sz="2200" dirty="0"/>
              <a:t>» (αντίληψη μετρικής)</a:t>
            </a:r>
          </a:p>
          <a:p>
            <a:pPr lvl="1"/>
            <a:r>
              <a:rPr lang="el-GR" sz="2200" dirty="0"/>
              <a:t>2</a:t>
            </a:r>
            <a:r>
              <a:rPr lang="el-GR" sz="2200" baseline="30000" dirty="0"/>
              <a:t>ος</a:t>
            </a:r>
            <a:r>
              <a:rPr lang="el-GR" sz="2200" dirty="0"/>
              <a:t> αι. π.Χ., εισαγωγή σημείων τονισμού</a:t>
            </a:r>
          </a:p>
          <a:p>
            <a:pPr lvl="1"/>
            <a:r>
              <a:rPr lang="el-GR" sz="2200" dirty="0"/>
              <a:t>Ελλιπής μεταφορά κειμένων σε νέο μέσο</a:t>
            </a:r>
            <a:endParaRPr lang="en-US" sz="2200" dirty="0"/>
          </a:p>
          <a:p>
            <a:pPr lvl="2"/>
            <a:r>
              <a:rPr lang="el-GR" sz="1800" dirty="0"/>
              <a:t>Πάπυρος </a:t>
            </a:r>
            <a:r>
              <a:rPr lang="el-GR" sz="1800" dirty="0">
                <a:sym typeface="Symbol" panose="05050102010706020507" pitchFamily="18" charset="2"/>
              </a:rPr>
              <a:t> Κώδικας  Μικρογράμματη γραφή  Έντυπο        </a:t>
            </a:r>
            <a:r>
              <a:rPr lang="en-US" sz="1800" dirty="0">
                <a:sym typeface="Symbol" panose="05050102010706020507" pitchFamily="18" charset="2"/>
              </a:rPr>
              <a:t>e-book</a:t>
            </a:r>
            <a:endParaRPr lang="el-GR" sz="1800" dirty="0">
              <a:sym typeface="Symbol" panose="05050102010706020507" pitchFamily="18" charset="2"/>
            </a:endParaRPr>
          </a:p>
          <a:p>
            <a:pPr lvl="1"/>
            <a:r>
              <a:rPr lang="el-GR" sz="2200" dirty="0">
                <a:sym typeface="Symbol" panose="05050102010706020507" pitchFamily="18" charset="2"/>
              </a:rPr>
              <a:t>Αλλαγή από πάπυρο σε κώδικα συμβαδίζει με διάδοση Χριστιανισμού</a:t>
            </a:r>
          </a:p>
          <a:p>
            <a:pPr lvl="2"/>
            <a:r>
              <a:rPr lang="el-GR" sz="1800" dirty="0">
                <a:sym typeface="Symbol" panose="05050102010706020507" pitchFamily="18" charset="2"/>
              </a:rPr>
              <a:t>Διαφοροποίηση από εβραϊκή παράδοση (Παλαιά Διαθήκη σε κυλίνδρους)</a:t>
            </a:r>
          </a:p>
          <a:p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Ρωμαϊκή Αυτοκρατορία</a:t>
            </a:r>
          </a:p>
          <a:p>
            <a:pPr lvl="1"/>
            <a:r>
              <a:rPr lang="el-GR" sz="2200" dirty="0">
                <a:sym typeface="Symbol" panose="05050102010706020507" pitchFamily="18" charset="2"/>
              </a:rPr>
              <a:t>Κυκλοφορία &amp; εμπορία βιβλίων, δημόσιες και ιδιωτικές βιβλιοθήκες</a:t>
            </a:r>
          </a:p>
          <a:p>
            <a:pPr lvl="1"/>
            <a:r>
              <a:rPr lang="el-GR" sz="2200" dirty="0">
                <a:sym typeface="Symbol" panose="05050102010706020507" pitchFamily="18" charset="2"/>
              </a:rPr>
              <a:t>Πολυάριθμες επιγραφές = ένδειξη αλφαβητισμού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5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FC10-C3C3-6D06-3552-B935EBBE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Σύνδεση μέσω Εικονικού Ιδιωτικού Δικτύου (VPN)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6235-B8B0-EE9F-8C95-BA4F15CDD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hlinkClick r:id="rId2"/>
              </a:rPr>
              <a:t>http://www.noc.uoa.gr/syndesh-sto-diktyo/eikoniko-idiwtiko-diktyo-vpn.html</a:t>
            </a:r>
            <a:r>
              <a:rPr lang="en-US"/>
              <a:t> </a:t>
            </a:r>
          </a:p>
        </p:txBody>
      </p:sp>
      <p:pic>
        <p:nvPicPr>
          <p:cNvPr id="8" name="Graphic 7" descr="Wireless">
            <a:extLst>
              <a:ext uri="{FF2B5EF4-FFF2-40B4-BE49-F238E27FC236}">
                <a16:creationId xmlns:a16="http://schemas.microsoft.com/office/drawing/2014/main" id="{2E82EC6F-C86F-192C-6346-2AD9BAE64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8120" y="1691640"/>
            <a:ext cx="3474720" cy="34747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3CEF3-7D45-3FD4-E7DF-37861CBB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F9D9BFEA-A0A6-470B-9C1A-C222B6B00C5D}" type="slidenum">
              <a:rPr lang="en-US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30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346" y="696190"/>
            <a:ext cx="6900068" cy="5465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86" y="1164138"/>
            <a:ext cx="3389587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29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Κώδικας (</a:t>
            </a:r>
            <a:r>
              <a:rPr lang="en-US" dirty="0"/>
              <a:t>codex)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06581"/>
            <a:ext cx="7315200" cy="5424055"/>
          </a:xfrm>
        </p:spPr>
        <p:txBody>
          <a:bodyPr>
            <a:normAutofit/>
          </a:bodyPr>
          <a:lstStyle/>
          <a:p>
            <a:r>
              <a:rPr lang="el-GR" sz="2800" dirty="0"/>
              <a:t>Διπλωμένο και δεμένο βιβλίο από περγαμηνή</a:t>
            </a:r>
          </a:p>
          <a:p>
            <a:r>
              <a:rPr lang="el-GR" sz="2800" dirty="0"/>
              <a:t>Επιτρέπει γραφή και στις δύο όψεις</a:t>
            </a:r>
          </a:p>
          <a:p>
            <a:r>
              <a:rPr lang="el-GR" sz="2800" dirty="0"/>
              <a:t>Ανάπτυξη βιβλιοδεσίας</a:t>
            </a:r>
          </a:p>
          <a:p>
            <a:r>
              <a:rPr lang="el-GR" sz="2800" dirty="0"/>
              <a:t>Δυνατότητα αρίθμησης σελίδων και παραπομπών και σημειώσεων στο περιθώριο κατά τη διάρκεια της ανάγνωσης</a:t>
            </a:r>
          </a:p>
          <a:p>
            <a:r>
              <a:rPr lang="el-GR" sz="2800" dirty="0"/>
              <a:t>Πλήρης επικράτηση τον 4</a:t>
            </a:r>
            <a:r>
              <a:rPr lang="el-GR" sz="2800" baseline="30000" dirty="0"/>
              <a:t>ο</a:t>
            </a:r>
            <a:r>
              <a:rPr lang="el-GR" sz="2800" dirty="0"/>
              <a:t>-5</a:t>
            </a:r>
            <a:r>
              <a:rPr lang="el-GR" sz="2800" baseline="30000" dirty="0"/>
              <a:t>ο</a:t>
            </a:r>
            <a:r>
              <a:rPr lang="el-GR" sz="2800" dirty="0"/>
              <a:t> αι.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36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Κώδικας (</a:t>
            </a:r>
            <a:r>
              <a:rPr lang="en-US" dirty="0"/>
              <a:t>codex)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06581"/>
            <a:ext cx="7315200" cy="5424055"/>
          </a:xfrm>
        </p:spPr>
        <p:txBody>
          <a:bodyPr>
            <a:normAutofit/>
          </a:bodyPr>
          <a:lstStyle/>
          <a:p>
            <a:r>
              <a:rPr lang="el-GR" sz="2400" dirty="0"/>
              <a:t>Καθοριστικός ρόλος Εκκλησίας</a:t>
            </a:r>
          </a:p>
          <a:p>
            <a:r>
              <a:rPr lang="el-GR" sz="2400" dirty="0"/>
              <a:t>Ο μόνος θεσμός που επιβιώνει συμπαγής από κατάρρευση ρωμαϊκού κόσμου</a:t>
            </a:r>
          </a:p>
          <a:p>
            <a:r>
              <a:rPr lang="el-GR" sz="2400" dirty="0"/>
              <a:t>Ο κυριότερος μεσολαβητής για τη διάσωση των κειμένων της αρχαίας γραμματείας</a:t>
            </a:r>
            <a:endParaRPr lang="en-US" sz="2400" dirty="0"/>
          </a:p>
          <a:p>
            <a:r>
              <a:rPr lang="el-GR" sz="2400" dirty="0"/>
              <a:t>Κυριαρχία λατινικής γλώσσας</a:t>
            </a:r>
          </a:p>
          <a:p>
            <a:r>
              <a:rPr lang="el-GR" sz="2400" dirty="0"/>
              <a:t>Ίδρυση μονών με βιβλιοθήκες = καταφύγια γραπτού πολιτισμού και αρχαίας παράδοσης. </a:t>
            </a:r>
            <a:r>
              <a:rPr lang="en-US" sz="2400" dirty="0"/>
              <a:t>Scriptoria</a:t>
            </a:r>
            <a:endParaRPr lang="el-GR" sz="2400" dirty="0"/>
          </a:p>
          <a:p>
            <a:r>
              <a:rPr lang="el-GR" sz="2400" dirty="0"/>
              <a:t>787, Σύνοδος Νικαίας </a:t>
            </a:r>
            <a:r>
              <a:rPr lang="el-GR" sz="2400" dirty="0">
                <a:sym typeface="Symbol" panose="05050102010706020507" pitchFamily="18" charset="2"/>
              </a:rPr>
              <a:t> τέλος Εικονομαχίας, επιστροφή εικονογράφησης στα χειρόγραφα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23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Καρολίγγεια</a:t>
            </a:r>
            <a:r>
              <a:rPr lang="el-GR" dirty="0"/>
              <a:t> Αναγέννηση, 8</a:t>
            </a:r>
            <a:r>
              <a:rPr lang="el-GR" baseline="30000" dirty="0"/>
              <a:t>ος</a:t>
            </a:r>
            <a:r>
              <a:rPr lang="el-GR" dirty="0"/>
              <a:t>-9</a:t>
            </a:r>
            <a:r>
              <a:rPr lang="el-GR" baseline="30000" dirty="0"/>
              <a:t>ος</a:t>
            </a:r>
            <a:r>
              <a:rPr lang="el-GR" dirty="0"/>
              <a:t> αι.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877" y="740784"/>
            <a:ext cx="7315200" cy="5891646"/>
          </a:xfrm>
        </p:spPr>
        <p:txBody>
          <a:bodyPr>
            <a:normAutofit/>
          </a:bodyPr>
          <a:lstStyle/>
          <a:p>
            <a:r>
              <a:rPr lang="el-GR" sz="2600" dirty="0"/>
              <a:t>Τέλη 8</a:t>
            </a:r>
            <a:r>
              <a:rPr lang="el-GR" sz="2600" baseline="30000" dirty="0"/>
              <a:t>ου</a:t>
            </a:r>
            <a:r>
              <a:rPr lang="el-GR" sz="2600" dirty="0"/>
              <a:t> αι., </a:t>
            </a:r>
            <a:r>
              <a:rPr lang="el-GR" sz="2600" dirty="0" err="1"/>
              <a:t>Καρολίγγεια</a:t>
            </a:r>
            <a:r>
              <a:rPr lang="el-GR" sz="2600" dirty="0"/>
              <a:t> Αναγέννηση (</a:t>
            </a:r>
            <a:r>
              <a:rPr lang="en-US" sz="2600" dirty="0" err="1"/>
              <a:t>Renovatio</a:t>
            </a:r>
            <a:r>
              <a:rPr lang="en-US" sz="2600" dirty="0"/>
              <a:t> </a:t>
            </a:r>
            <a:r>
              <a:rPr lang="en-US" sz="2600" dirty="0" err="1"/>
              <a:t>imperii</a:t>
            </a:r>
            <a:r>
              <a:rPr lang="en-US" sz="2600" dirty="0"/>
              <a:t>)</a:t>
            </a:r>
            <a:r>
              <a:rPr lang="el-GR" sz="2600" dirty="0"/>
              <a:t>: στόχος η παλινόρθωση της αυτοκρατορίας</a:t>
            </a:r>
            <a:endParaRPr lang="en-US" sz="2600" dirty="0"/>
          </a:p>
          <a:p>
            <a:pPr lvl="1"/>
            <a:r>
              <a:rPr lang="el-GR" sz="2200" dirty="0"/>
              <a:t>Αναδιοργάνωση Εκκλησίας</a:t>
            </a:r>
          </a:p>
          <a:p>
            <a:pPr lvl="1"/>
            <a:r>
              <a:rPr lang="el-GR" sz="2200" dirty="0"/>
              <a:t>Επιστροφή σε κλασικό λατινικό πολιτισμό</a:t>
            </a:r>
          </a:p>
          <a:p>
            <a:pPr lvl="1"/>
            <a:r>
              <a:rPr lang="el-GR" sz="2200" dirty="0"/>
              <a:t>Διδασκαλία και διάσωση αρχαίων κειμένων</a:t>
            </a:r>
          </a:p>
          <a:p>
            <a:r>
              <a:rPr lang="el-GR" sz="2600" dirty="0"/>
              <a:t>Τελειοποίηση </a:t>
            </a:r>
            <a:r>
              <a:rPr lang="el-GR" sz="2600" dirty="0" err="1"/>
              <a:t>καρολίγγειας</a:t>
            </a:r>
            <a:r>
              <a:rPr lang="el-GR" sz="2600" dirty="0"/>
              <a:t> μικρογράμματης γραφής</a:t>
            </a:r>
          </a:p>
          <a:p>
            <a:pPr lvl="1"/>
            <a:r>
              <a:rPr lang="el-GR" sz="2200" dirty="0"/>
              <a:t>Χωρισμός λέξεων, περιορισμός συντομογραφιών</a:t>
            </a:r>
          </a:p>
          <a:p>
            <a:pPr lvl="1"/>
            <a:r>
              <a:rPr lang="el-GR" sz="2200" dirty="0"/>
              <a:t>Βελτιώσεις σε διάταξη κειμένου για διευκόλυνση σιωπηρής ανάγνωσης, τα πρώτα σημεία στίξης. </a:t>
            </a:r>
            <a:r>
              <a:rPr lang="el-GR" sz="2200" dirty="0" err="1"/>
              <a:t>Επισεσυρμένη</a:t>
            </a:r>
            <a:r>
              <a:rPr lang="el-GR" sz="2200" dirty="0"/>
              <a:t> γραφή</a:t>
            </a:r>
          </a:p>
          <a:p>
            <a:pPr lvl="1"/>
            <a:r>
              <a:rPr lang="el-GR" sz="2200" dirty="0"/>
              <a:t>9.000 σωζόμενα χειρόγραφα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28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Καρολίγγεια</a:t>
            </a:r>
            <a:r>
              <a:rPr lang="el-GR" dirty="0"/>
              <a:t> Αναγέννηση, 8</a:t>
            </a:r>
            <a:r>
              <a:rPr lang="el-GR" baseline="30000" dirty="0"/>
              <a:t>ος</a:t>
            </a:r>
            <a:r>
              <a:rPr lang="el-GR" dirty="0"/>
              <a:t>-9</a:t>
            </a:r>
            <a:r>
              <a:rPr lang="el-GR" baseline="30000" dirty="0"/>
              <a:t>ος</a:t>
            </a:r>
            <a:r>
              <a:rPr lang="el-GR" dirty="0"/>
              <a:t> αι.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Κατασκευή βιβλίου</a:t>
            </a:r>
          </a:p>
          <a:p>
            <a:pPr lvl="1"/>
            <a:r>
              <a:rPr lang="el-GR" sz="2200" dirty="0"/>
              <a:t>Προετοιμασία δερμάτων (ακριβό και σπάνιο υλικό, παλίμψηστα)</a:t>
            </a:r>
          </a:p>
          <a:p>
            <a:pPr lvl="1"/>
            <a:r>
              <a:rPr lang="el-GR" sz="2200" dirty="0"/>
              <a:t>Δίπλωση φύλλων</a:t>
            </a:r>
          </a:p>
          <a:p>
            <a:pPr lvl="1"/>
            <a:r>
              <a:rPr lang="el-GR" sz="2200" dirty="0" err="1"/>
              <a:t>Χαράκωση</a:t>
            </a:r>
            <a:r>
              <a:rPr lang="el-GR" sz="2200" dirty="0"/>
              <a:t> φύλλων και χάραξη περιθωρίων</a:t>
            </a:r>
          </a:p>
          <a:p>
            <a:pPr lvl="1"/>
            <a:r>
              <a:rPr lang="el-GR" sz="2200" dirty="0"/>
              <a:t>Αντιγραφή κειμένου</a:t>
            </a:r>
          </a:p>
          <a:p>
            <a:pPr lvl="1"/>
            <a:r>
              <a:rPr lang="el-GR" sz="2200" dirty="0"/>
              <a:t>Εικονογράφηση, διακόσμηση</a:t>
            </a:r>
          </a:p>
          <a:p>
            <a:pPr lvl="1"/>
            <a:r>
              <a:rPr lang="el-GR" sz="2200" dirty="0"/>
              <a:t>Βιβλιοδεσία</a:t>
            </a:r>
            <a:endParaRPr lang="en-US" sz="2200" dirty="0"/>
          </a:p>
          <a:p>
            <a:pPr marL="502920" lvl="1" indent="0">
              <a:buNone/>
            </a:pPr>
            <a:endParaRPr lang="en-US" sz="2000" dirty="0">
              <a:hlinkClick r:id="rId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66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10</a:t>
            </a:r>
            <a:r>
              <a:rPr lang="el-GR" baseline="30000" dirty="0"/>
              <a:t>ος</a:t>
            </a:r>
            <a:r>
              <a:rPr lang="el-GR" dirty="0"/>
              <a:t> αι.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765810"/>
            <a:ext cx="7315200" cy="5463540"/>
          </a:xfrm>
        </p:spPr>
        <p:txBody>
          <a:bodyPr>
            <a:normAutofit/>
          </a:bodyPr>
          <a:lstStyle/>
          <a:p>
            <a:r>
              <a:rPr lang="el-GR" sz="2800" dirty="0"/>
              <a:t>10</a:t>
            </a:r>
            <a:r>
              <a:rPr lang="el-GR" sz="2800" baseline="30000" dirty="0"/>
              <a:t>ος</a:t>
            </a:r>
            <a:r>
              <a:rPr lang="el-GR" sz="2800" dirty="0"/>
              <a:t> αι., διαμελισμός Αυτοκρατορίας Καρλομάγνου</a:t>
            </a:r>
          </a:p>
          <a:p>
            <a:pPr lvl="1"/>
            <a:r>
              <a:rPr lang="el-GR" sz="2200" dirty="0"/>
              <a:t>Διάσπαση εξουσίας, κατακερματισμός επικράτειας</a:t>
            </a:r>
          </a:p>
          <a:p>
            <a:pPr lvl="1"/>
            <a:r>
              <a:rPr lang="el-GR" sz="2200" dirty="0"/>
              <a:t>Επιδρομές Σαρακηνών, Ούγγρων, Νορμανδών</a:t>
            </a:r>
          </a:p>
          <a:p>
            <a:pPr lvl="1"/>
            <a:r>
              <a:rPr lang="el-GR" sz="2200" dirty="0"/>
              <a:t>Ανάπτυξη φεουδαρχίας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47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11</a:t>
            </a:r>
            <a:r>
              <a:rPr lang="el-GR" baseline="30000" dirty="0"/>
              <a:t>ος</a:t>
            </a:r>
            <a:r>
              <a:rPr lang="el-GR" dirty="0"/>
              <a:t> αι.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519545"/>
            <a:ext cx="7487996" cy="6120245"/>
          </a:xfrm>
        </p:spPr>
        <p:txBody>
          <a:bodyPr>
            <a:normAutofit/>
          </a:bodyPr>
          <a:lstStyle/>
          <a:p>
            <a:r>
              <a:rPr lang="el-GR" sz="2800" dirty="0"/>
              <a:t>11</a:t>
            </a:r>
            <a:r>
              <a:rPr lang="el-GR" sz="2800" baseline="30000" dirty="0"/>
              <a:t>ος</a:t>
            </a:r>
            <a:r>
              <a:rPr lang="el-GR" sz="2800" dirty="0"/>
              <a:t> αι., δημογραφική και οικονομική ανάπτυξη</a:t>
            </a:r>
          </a:p>
          <a:p>
            <a:pPr lvl="1"/>
            <a:r>
              <a:rPr lang="el-GR" sz="2200" dirty="0"/>
              <a:t>Ρομανική τέχνη</a:t>
            </a:r>
          </a:p>
          <a:p>
            <a:pPr lvl="1"/>
            <a:r>
              <a:rPr lang="el-GR" sz="2200" dirty="0"/>
              <a:t>Εκχερσώσεις και συστηματική καλλιέργεια γης</a:t>
            </a:r>
          </a:p>
          <a:p>
            <a:pPr lvl="1"/>
            <a:r>
              <a:rPr lang="el-GR" sz="2200" dirty="0"/>
              <a:t>Άνθηση των πόλεων (Β. Ιταλία) και αστικής τάξης</a:t>
            </a:r>
          </a:p>
          <a:p>
            <a:pPr lvl="1"/>
            <a:r>
              <a:rPr lang="el-GR" sz="2200" dirty="0"/>
              <a:t>Ίδρυση Πανεπιστημίων </a:t>
            </a:r>
            <a:r>
              <a:rPr lang="el-GR" sz="2200" dirty="0">
                <a:sym typeface="Wingdings" panose="05000000000000000000" pitchFamily="2" charset="2"/>
              </a:rPr>
              <a:t> βιβλίο παύει να αφορά μόνον κληρικούς</a:t>
            </a:r>
          </a:p>
          <a:p>
            <a:pPr lvl="1"/>
            <a:r>
              <a:rPr lang="el-GR" sz="2200" dirty="0">
                <a:sym typeface="Wingdings" panose="05000000000000000000" pitchFamily="2" charset="2"/>
              </a:rPr>
              <a:t>Δημιουργία εργαστηρίων αντιγραφέων γύρω από πανεπιστήμια (</a:t>
            </a:r>
            <a:r>
              <a:rPr lang="en-US" sz="2200" dirty="0">
                <a:sym typeface="Wingdings" panose="05000000000000000000" pitchFamily="2" charset="2"/>
              </a:rPr>
              <a:t>exemplar/</a:t>
            </a:r>
            <a:r>
              <a:rPr lang="en-US" sz="2200" dirty="0" err="1">
                <a:sym typeface="Wingdings" panose="05000000000000000000" pitchFamily="2" charset="2"/>
              </a:rPr>
              <a:t>pecia</a:t>
            </a:r>
            <a:r>
              <a:rPr lang="en-US" sz="2200" dirty="0">
                <a:sym typeface="Wingdings" panose="05000000000000000000" pitchFamily="2" charset="2"/>
              </a:rPr>
              <a:t>) </a:t>
            </a:r>
            <a:r>
              <a:rPr lang="el-GR" sz="2200" dirty="0">
                <a:sym typeface="Wingdings" panose="05000000000000000000" pitchFamily="2" charset="2"/>
              </a:rPr>
              <a:t>και καταστημάτων γραφικής ύλης</a:t>
            </a:r>
          </a:p>
          <a:p>
            <a:pPr lvl="1"/>
            <a:r>
              <a:rPr lang="el-GR" sz="2200" dirty="0">
                <a:sym typeface="Wingdings" panose="05000000000000000000" pitchFamily="2" charset="2"/>
              </a:rPr>
              <a:t>Άνοδος νομικών, διοικητών και αστικής τάξης  ανάγκη κειμένων για διοίκηση και ψυχαγωγία</a:t>
            </a:r>
          </a:p>
          <a:p>
            <a:pPr lvl="1"/>
            <a:r>
              <a:rPr lang="el-GR" sz="2200" dirty="0">
                <a:sym typeface="Wingdings" panose="05000000000000000000" pitchFamily="2" charset="2"/>
              </a:rPr>
              <a:t>Ανάπτυξη εμπορικής αλληλογραφίας, γενίκευση γραφής</a:t>
            </a:r>
          </a:p>
          <a:p>
            <a:pPr lvl="1"/>
            <a:r>
              <a:rPr lang="el-GR" sz="2200" dirty="0">
                <a:sym typeface="Wingdings" panose="05000000000000000000" pitchFamily="2" charset="2"/>
              </a:rPr>
              <a:t>Δημιουργία εκπαιδευτικών δομών, Κολλέγια</a:t>
            </a:r>
          </a:p>
          <a:p>
            <a:pPr lvl="1"/>
            <a:r>
              <a:rPr lang="el-GR" sz="2200" dirty="0">
                <a:sym typeface="Wingdings" panose="05000000000000000000" pitchFamily="2" charset="2"/>
              </a:rPr>
              <a:t>Συγκρότηση βιβλιοθηκών από πρίγκιπες  Βιβλίο, αντικείμενο εμπορίου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29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3424-F8C3-D6EC-0DD2-916F5F50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C9CFD-8203-85FE-117C-35AB8F77B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FFFF"/>
                </a:solidFill>
                <a:hlinkClick r:id="rId2"/>
              </a:rPr>
              <a:t>Η επ</a:t>
            </a:r>
            <a:r>
              <a:rPr lang="en-US" sz="2000" dirty="0" err="1">
                <a:solidFill>
                  <a:srgbClr val="FFFFFF"/>
                </a:solidFill>
                <a:hlinkClick r:id="rId2"/>
              </a:rPr>
              <a:t>ιστροφή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 των </a:t>
            </a:r>
            <a:r>
              <a:rPr lang="en-US" sz="2000" dirty="0" err="1">
                <a:solidFill>
                  <a:srgbClr val="FFFFFF"/>
                </a:solidFill>
                <a:hlinkClick r:id="rId2"/>
              </a:rPr>
              <a:t>χειρογράφων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 </a:t>
            </a:r>
            <a:r>
              <a:rPr lang="en-US" sz="2000" dirty="0" err="1">
                <a:solidFill>
                  <a:srgbClr val="FFFFFF"/>
                </a:solidFill>
                <a:hlinkClick r:id="rId2"/>
              </a:rPr>
              <a:t>της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 </a:t>
            </a:r>
            <a:r>
              <a:rPr lang="en-US" sz="2000" dirty="0" err="1">
                <a:solidFill>
                  <a:srgbClr val="FFFFFF"/>
                </a:solidFill>
                <a:hlinkClick r:id="rId2"/>
              </a:rPr>
              <a:t>συλλογής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 </a:t>
            </a:r>
            <a:r>
              <a:rPr lang="en-US" sz="2000" dirty="0" err="1">
                <a:solidFill>
                  <a:srgbClr val="FFFFFF"/>
                </a:solidFill>
                <a:hlinkClick r:id="rId2"/>
              </a:rPr>
              <a:t>του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 </a:t>
            </a:r>
            <a:r>
              <a:rPr lang="en-US" sz="2000" dirty="0" err="1">
                <a:solidFill>
                  <a:srgbClr val="FFFFFF"/>
                </a:solidFill>
                <a:hlinkClick r:id="rId2"/>
              </a:rPr>
              <a:t>Árni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 </a:t>
            </a:r>
            <a:r>
              <a:rPr lang="en-US" sz="2000" dirty="0" err="1">
                <a:solidFill>
                  <a:srgbClr val="FFFFFF"/>
                </a:solidFill>
                <a:hlinkClick r:id="rId2"/>
              </a:rPr>
              <a:t>Magnússon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 </a:t>
            </a:r>
            <a:r>
              <a:rPr lang="en-US" sz="2000" dirty="0" err="1">
                <a:solidFill>
                  <a:srgbClr val="FFFFFF"/>
                </a:solidFill>
                <a:hlinkClick r:id="rId2"/>
              </a:rPr>
              <a:t>στην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 </a:t>
            </a:r>
            <a:r>
              <a:rPr lang="en-US" sz="2000" dirty="0" err="1">
                <a:solidFill>
                  <a:srgbClr val="FFFFFF"/>
                </a:solidFill>
                <a:hlinkClick r:id="rId2"/>
              </a:rPr>
              <a:t>Ισλ</a:t>
            </a:r>
            <a:r>
              <a:rPr lang="en-US" sz="2000" dirty="0">
                <a:solidFill>
                  <a:srgbClr val="FFFFFF"/>
                </a:solidFill>
                <a:hlinkClick r:id="rId2"/>
              </a:rPr>
              <a:t>ανδία από την Δανία (1971)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r>
              <a:rPr lang="en-US" dirty="0">
                <a:hlinkClick r:id="rId3"/>
              </a:rPr>
              <a:t>BBC: </a:t>
            </a:r>
            <a:r>
              <a:rPr lang="el-GR" dirty="0">
                <a:hlinkClick r:id="rId3"/>
              </a:rPr>
              <a:t>Η σφηνοειδής γραφή</a:t>
            </a:r>
            <a:endParaRPr lang="en-US" dirty="0"/>
          </a:p>
          <a:p>
            <a:r>
              <a:rPr lang="en-US" sz="2000" dirty="0">
                <a:solidFill>
                  <a:schemeClr val="tx1"/>
                </a:solidFill>
                <a:hlinkClick r:id="rId4"/>
              </a:rPr>
              <a:t>Medieval helpdesk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l-GR" sz="2000" dirty="0">
                <a:hlinkClick r:id="rId5"/>
              </a:rPr>
              <a:t>Πώς κατασκευάζεται ένας χειρόγραφος κώδικας;</a:t>
            </a:r>
            <a:r>
              <a:rPr lang="el-GR" sz="2000" dirty="0"/>
              <a:t> </a:t>
            </a:r>
          </a:p>
          <a:p>
            <a:endParaRPr lang="el-GR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F1FFB-BAEC-7BAB-B914-0D79E84B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06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54C990-9493-43C5-A08F-2B9A55F7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76A2F0-4868-448D-8624-668A960A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92705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rawing of a person holding a flower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40" y="804334"/>
            <a:ext cx="7923520" cy="524933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97294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2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DC4F84-175A-4AB1-916C-1E5796E1E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Στοίβα ανοιχτών βιβλίων">
            <a:extLst>
              <a:ext uri="{FF2B5EF4-FFF2-40B4-BE49-F238E27FC236}">
                <a16:creationId xmlns:a16="http://schemas.microsoft.com/office/drawing/2014/main" id="{E039041C-F249-8B6A-9C49-A20DC82893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1113" cy="4601183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/>
                </a:solidFill>
              </a:rPr>
              <a:t>Τι είναι βιβλίο;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Φύλλα χαρτί, χειρόγραφα ή τυπωμένα, εικονογραφημένα ή μη, δεμένα μαζί με εξώφυλλο</a:t>
            </a:r>
          </a:p>
          <a:p>
            <a:r>
              <a:rPr lang="el-GR" dirty="0">
                <a:solidFill>
                  <a:schemeClr val="tx1"/>
                </a:solidFill>
              </a:rPr>
              <a:t>«Ροκανίδια δεμένα σε πετσί αγελάδας»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UNESCO</a:t>
            </a:r>
            <a:r>
              <a:rPr lang="el-GR" dirty="0">
                <a:solidFill>
                  <a:schemeClr val="tx1"/>
                </a:solidFill>
              </a:rPr>
              <a:t> (1964)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l-GR" dirty="0">
                <a:solidFill>
                  <a:schemeClr val="tx1"/>
                </a:solidFill>
              </a:rPr>
              <a:t>Έντυπη, μη περιοδική έκδοση, τουλάχιστον </a:t>
            </a:r>
            <a:r>
              <a:rPr lang="en-US" dirty="0">
                <a:solidFill>
                  <a:schemeClr val="tx1"/>
                </a:solidFill>
              </a:rPr>
              <a:t>49</a:t>
            </a:r>
            <a:r>
              <a:rPr lang="el-GR" dirty="0">
                <a:solidFill>
                  <a:schemeClr val="tx1"/>
                </a:solidFill>
              </a:rPr>
              <a:t> σελίδων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l-GR" dirty="0">
                <a:solidFill>
                  <a:schemeClr val="tx1"/>
                </a:solidFill>
              </a:rPr>
              <a:t>που απευθύνεται στο κοινό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l-GR" dirty="0">
                <a:solidFill>
                  <a:schemeClr val="tx1"/>
                </a:solidFill>
              </a:rPr>
              <a:t>Βίβλος –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ΒΙΒΛΙΟ</a:t>
            </a:r>
            <a:r>
              <a:rPr lang="en-US" dirty="0">
                <a:solidFill>
                  <a:schemeClr val="tx1"/>
                </a:solidFill>
              </a:rPr>
              <a:t> [</a:t>
            </a:r>
            <a:r>
              <a:rPr lang="el-GR" dirty="0">
                <a:solidFill>
                  <a:schemeClr val="tx1"/>
                </a:solidFill>
              </a:rPr>
              <a:t>= πάπυρος Αιγύπτου]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Bokis</a:t>
            </a:r>
            <a:r>
              <a:rPr lang="el-GR" dirty="0">
                <a:solidFill>
                  <a:schemeClr val="tx1"/>
                </a:solidFill>
              </a:rPr>
              <a:t> – </a:t>
            </a:r>
            <a:r>
              <a:rPr lang="en-US" dirty="0">
                <a:solidFill>
                  <a:schemeClr val="tx1"/>
                </a:solidFill>
              </a:rPr>
              <a:t>book – </a:t>
            </a:r>
            <a:r>
              <a:rPr lang="az-Cyrl-AZ" dirty="0">
                <a:solidFill>
                  <a:schemeClr val="tx1"/>
                </a:solidFill>
              </a:rPr>
              <a:t>буква</a:t>
            </a:r>
            <a:r>
              <a:rPr lang="en-US" dirty="0">
                <a:solidFill>
                  <a:schemeClr val="tx1"/>
                </a:solidFill>
              </a:rPr>
              <a:t> – Buch</a:t>
            </a:r>
            <a:r>
              <a:rPr lang="el-GR" dirty="0">
                <a:solidFill>
                  <a:schemeClr val="tx1"/>
                </a:solidFill>
              </a:rPr>
              <a:t> [= οξιά]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LIBER – livre – </a:t>
            </a:r>
            <a:r>
              <a:rPr lang="en-US" dirty="0" err="1">
                <a:solidFill>
                  <a:schemeClr val="tx1"/>
                </a:solidFill>
              </a:rPr>
              <a:t>livro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libro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[= φλοιός]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*</a:t>
            </a:r>
            <a:r>
              <a:rPr lang="en-US" dirty="0" err="1">
                <a:solidFill>
                  <a:schemeClr val="tx1"/>
                </a:solidFill>
              </a:rPr>
              <a:t>skrb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(σανσκρ.) – </a:t>
            </a:r>
            <a:r>
              <a:rPr lang="en-US" dirty="0" err="1">
                <a:solidFill>
                  <a:schemeClr val="tx1"/>
                </a:solidFill>
              </a:rPr>
              <a:t>scribere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fr-FR" dirty="0">
                <a:solidFill>
                  <a:schemeClr val="tx1"/>
                </a:solidFill>
              </a:rPr>
              <a:t>écrire, </a:t>
            </a:r>
            <a:r>
              <a:rPr lang="fr-FR" dirty="0" err="1">
                <a:solidFill>
                  <a:schemeClr val="tx1"/>
                </a:solidFill>
              </a:rPr>
              <a:t>schreiben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el-GR" dirty="0" err="1">
                <a:solidFill>
                  <a:schemeClr val="tx1"/>
                </a:solidFill>
              </a:rPr>
              <a:t>γράφειν</a:t>
            </a:r>
            <a:r>
              <a:rPr lang="en-US" dirty="0">
                <a:solidFill>
                  <a:schemeClr val="tx1"/>
                </a:solidFill>
              </a:rPr>
              <a:t> [=</a:t>
            </a:r>
            <a:r>
              <a:rPr lang="el-GR" dirty="0">
                <a:solidFill>
                  <a:schemeClr val="tx1"/>
                </a:solidFill>
              </a:rPr>
              <a:t> χάραξη σημείων σε επιφάνεια]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7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l-GR" sz="3300"/>
              <a:t>Μέσο μαζικής επικοινωνίας σε αντιστοιχία με διευρυμένη συμμετοχή κοινωνίας :</a:t>
            </a:r>
            <a:endParaRPr lang="en-US" sz="330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l-GR"/>
              <a:t>Θρησκεία (Μεταρρύθμιση)</a:t>
            </a:r>
          </a:p>
          <a:p>
            <a:r>
              <a:rPr lang="el-GR"/>
              <a:t>Πολιτική (δημοκρατία)</a:t>
            </a:r>
            <a:endParaRPr lang="en-US"/>
          </a:p>
          <a:p>
            <a:r>
              <a:rPr lang="el-GR"/>
              <a:t>Οικονομία (μαζική κατανάλωση)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66" y="191870"/>
            <a:ext cx="4178172" cy="6459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064" y="199192"/>
            <a:ext cx="3904198" cy="64596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0726" y="6015692"/>
            <a:ext cx="100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1953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49440" y="261860"/>
            <a:ext cx="93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1983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1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βιβλίο;</a:t>
            </a:r>
            <a:br>
              <a:rPr lang="el-GR" dirty="0"/>
            </a:br>
            <a:r>
              <a:rPr lang="el-GR" dirty="0"/>
              <a:t>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509154"/>
            <a:ext cx="7315200" cy="5881255"/>
          </a:xfrm>
        </p:spPr>
        <p:txBody>
          <a:bodyPr>
            <a:normAutofit/>
          </a:bodyPr>
          <a:lstStyle/>
          <a:p>
            <a:r>
              <a:rPr lang="el-GR" sz="2600" dirty="0"/>
              <a:t>Έμφαση σε υλική υπόσταση βιβλίου</a:t>
            </a:r>
            <a:r>
              <a:rPr lang="en-US" sz="2600" dirty="0"/>
              <a:t> (</a:t>
            </a:r>
            <a:r>
              <a:rPr lang="en-US" sz="2600" i="1" dirty="0"/>
              <a:t>bookhood</a:t>
            </a:r>
            <a:r>
              <a:rPr lang="en-US" sz="2600" dirty="0"/>
              <a:t>)</a:t>
            </a:r>
            <a:r>
              <a:rPr lang="el-GR" sz="2600" dirty="0"/>
              <a:t>:</a:t>
            </a:r>
          </a:p>
          <a:p>
            <a:pPr lvl="1"/>
            <a:r>
              <a:rPr lang="el-GR" sz="2200" dirty="0"/>
              <a:t>Γραπτό κείμενο = σταθερή, παγιωμένη μορφή               (</a:t>
            </a:r>
            <a:r>
              <a:rPr lang="el-GR" sz="2200" dirty="0">
                <a:sym typeface="Symbol" panose="05050102010706020507" pitchFamily="18" charset="2"/>
              </a:rPr>
              <a:t> προφορική παράδοση)</a:t>
            </a:r>
            <a:endParaRPr lang="el-GR" sz="2200" dirty="0"/>
          </a:p>
          <a:p>
            <a:pPr lvl="1"/>
            <a:r>
              <a:rPr lang="el-GR" sz="2200" dirty="0"/>
              <a:t>Κείμενο μετατρέπεται σε αντικείμενο με συγκεκριμένη μορφή</a:t>
            </a:r>
          </a:p>
          <a:p>
            <a:pPr lvl="2"/>
            <a:r>
              <a:rPr lang="el-GR" sz="2000" dirty="0"/>
              <a:t>Πήλινες πινακίδες, ρολό παπύρου, </a:t>
            </a:r>
            <a:r>
              <a:rPr lang="el-GR" sz="2000" dirty="0" err="1"/>
              <a:t>περγαμηνός</a:t>
            </a:r>
            <a:r>
              <a:rPr lang="el-GR" sz="2000" dirty="0"/>
              <a:t> κώδικας, βιβλίο τυπωμένο σε χαρτί, κείμενο σε οθόνη</a:t>
            </a:r>
          </a:p>
          <a:p>
            <a:r>
              <a:rPr lang="el-GR" sz="2400" dirty="0"/>
              <a:t>Υλική μορφή διαμορφώνει κόστος και ανθεκτικότητα βιβλίου και επηρεάζει πρόσληψη νοήματος </a:t>
            </a:r>
          </a:p>
          <a:p>
            <a:pPr lvl="1"/>
            <a:r>
              <a:rPr lang="el-GR" sz="2200" dirty="0"/>
              <a:t>Π.χ., «κλασικά βιβλία»</a:t>
            </a:r>
          </a:p>
          <a:p>
            <a:r>
              <a:rPr lang="el-GR" sz="2400" dirty="0"/>
              <a:t>Ζητήματα παραγωγής, διακίνησης βιβλίων και πρόσβασης σε αυτά </a:t>
            </a:r>
            <a:endParaRPr lang="en-US" sz="2400" dirty="0"/>
          </a:p>
          <a:p>
            <a:pPr lvl="1"/>
            <a:r>
              <a:rPr lang="el-GR" sz="2200" dirty="0"/>
              <a:t>Βιβλιοθήκες, αναγνωστήρια, βιβλιοπωλεία, ...</a:t>
            </a:r>
            <a:endParaRPr lang="en-US" sz="2200" dirty="0"/>
          </a:p>
          <a:p>
            <a:r>
              <a:rPr lang="el-GR" sz="2400" dirty="0"/>
              <a:t>Κοινωνική λειτουργία βιβλίων</a:t>
            </a:r>
          </a:p>
          <a:p>
            <a:pPr lvl="1"/>
            <a:r>
              <a:rPr lang="el-GR" sz="2200" dirty="0"/>
              <a:t>Δώρα / Δημόσια εικόνα ατόμου / Εθνική ταυτότητα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μας ενδιαφέρει το βιβλίο;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581891"/>
            <a:ext cx="7675032" cy="5725391"/>
          </a:xfrm>
        </p:spPr>
        <p:txBody>
          <a:bodyPr>
            <a:normAutofit/>
          </a:bodyPr>
          <a:lstStyle/>
          <a:p>
            <a:r>
              <a:rPr lang="el-GR" sz="2600" dirty="0"/>
              <a:t>Πηγή ιστορικής γνώσης μέσω περιεχομένου του</a:t>
            </a:r>
          </a:p>
          <a:p>
            <a:r>
              <a:rPr lang="el-GR" sz="2600" dirty="0"/>
              <a:t>Μελέτη κειμένου, πρόσληψης και διάδοσής του</a:t>
            </a:r>
          </a:p>
          <a:p>
            <a:r>
              <a:rPr lang="el-GR" sz="2600" dirty="0"/>
              <a:t>Οικονομικές σχέσεις σε κόσμο βιβλίου</a:t>
            </a:r>
          </a:p>
          <a:p>
            <a:r>
              <a:rPr lang="el-GR" sz="2600" dirty="0"/>
              <a:t>Ιστορία φυσικού αντικειμένου και παραγωγής του</a:t>
            </a:r>
          </a:p>
          <a:p>
            <a:r>
              <a:rPr lang="el-GR" sz="2600" dirty="0"/>
              <a:t>Μέσο μαζικής επικοινωνίας (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 Revolution</a:t>
            </a:r>
            <a:r>
              <a:rPr lang="en-US" sz="2600" dirty="0"/>
              <a:t>)</a:t>
            </a:r>
            <a:endParaRPr lang="el-GR" sz="2600" dirty="0"/>
          </a:p>
          <a:p>
            <a:pPr lvl="1"/>
            <a:r>
              <a:rPr lang="el-GR" sz="2200" dirty="0"/>
              <a:t>Εκμάθηση γραφής, άρρηκτα συνδεδεμένη με συγκρότηση σκέψης</a:t>
            </a:r>
          </a:p>
          <a:p>
            <a:r>
              <a:rPr lang="en-US" sz="2400" dirty="0"/>
              <a:t>Orality </a:t>
            </a:r>
            <a:r>
              <a:rPr lang="en-US" sz="2400" dirty="0">
                <a:sym typeface="Symbol" panose="05050102010706020507" pitchFamily="18" charset="2"/>
              </a:rPr>
              <a:t> Script  Print  Digital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4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CA45D-E53B-406C-9913-8F449AA34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472D54A-977F-4BBA-919C-399F1491179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29494689"/>
              </p:ext>
            </p:extLst>
          </p:nvPr>
        </p:nvGraphicFramePr>
        <p:xfrm>
          <a:off x="26938" y="0"/>
          <a:ext cx="12138124" cy="654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77617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1765</Words>
  <Application>Microsoft Office PowerPoint</Application>
  <PresentationFormat>Widescreen</PresentationFormat>
  <Paragraphs>265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Corbel</vt:lpstr>
      <vt:lpstr>Symbol</vt:lpstr>
      <vt:lpstr>Wingdings 2</vt:lpstr>
      <vt:lpstr>Frame</vt:lpstr>
      <vt:lpstr>Νεώτερη και Σύγχρονη Ιστορία του Βιβλίου</vt:lpstr>
      <vt:lpstr>Office 365 ΕΚΠΑ  https://delos365.grnet.gr/</vt:lpstr>
      <vt:lpstr>Σύνδεση μέσω Εικονικού Ιδιωτικού Δικτύου (VPN)</vt:lpstr>
      <vt:lpstr>Τι είναι βιβλίο;</vt:lpstr>
      <vt:lpstr>Μέσο μαζικής επικοινωνίας σε αντιστοιχία με διευρυμένη συμμετοχή κοινωνίας :</vt:lpstr>
      <vt:lpstr>PowerPoint Presentation</vt:lpstr>
      <vt:lpstr>Τι είναι βιβλίο; 2.</vt:lpstr>
      <vt:lpstr>Γιατί μας ενδιαφέρει το βιβλίο; </vt:lpstr>
      <vt:lpstr>PowerPoint Presentation</vt:lpstr>
      <vt:lpstr>Marshall MacLuhan,  The Gutenberg Galaxy (1962)</vt:lpstr>
      <vt:lpstr>Γιατί μας ενδιαφέρει το βιβλίο; </vt:lpstr>
      <vt:lpstr>Τι είναι η Ιστορία του βιβλίου; 1.</vt:lpstr>
      <vt:lpstr>Τι είναι η Ιστορία του βιβλίου; 2.</vt:lpstr>
      <vt:lpstr>Τι είναι η Ιστορία του βιβλίου; 3.</vt:lpstr>
      <vt:lpstr>Αγγλοσαξονική Σχολή</vt:lpstr>
      <vt:lpstr>Τι είναι η Ιστορία του βιβλίου; 3.</vt:lpstr>
      <vt:lpstr>PowerPoint Presentation</vt:lpstr>
      <vt:lpstr>Robert Darnton, “What is the History of Books?” (1982) 1.</vt:lpstr>
      <vt:lpstr>Robert Darnton, “What is the History of Books?” (1982) 2.</vt:lpstr>
      <vt:lpstr>Robert Darnton, “What is the History of Books?” (1982) 3.</vt:lpstr>
      <vt:lpstr>Η μακρά διάρκεια της ιστορίας του βιβλίου</vt:lpstr>
      <vt:lpstr>Τι κάνει ο εκδότης;</vt:lpstr>
      <vt:lpstr>Η εμφάνιση της γραφής</vt:lpstr>
      <vt:lpstr>Η εμφάνιση της γραφής</vt:lpstr>
      <vt:lpstr>Η εμφάνιση της γραφής</vt:lpstr>
      <vt:lpstr>Αλφαβητική γραφή</vt:lpstr>
      <vt:lpstr>PowerPoint Presentation</vt:lpstr>
      <vt:lpstr>Πάπυρος και κώδικας</vt:lpstr>
      <vt:lpstr>Πάπυρος και κώδικας</vt:lpstr>
      <vt:lpstr>PowerPoint Presentation</vt:lpstr>
      <vt:lpstr>Κώδικας (codex)</vt:lpstr>
      <vt:lpstr>Κώδικας (codex)</vt:lpstr>
      <vt:lpstr>Καρολίγγεια Αναγέννηση, 8ος-9ος αι.</vt:lpstr>
      <vt:lpstr>Καρολίγγεια Αναγέννηση, 8ος-9ος αι.</vt:lpstr>
      <vt:lpstr>10ος αι.</vt:lpstr>
      <vt:lpstr>11ος αι.</vt:lpstr>
      <vt:lpstr>LINKS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- 1450</dc:title>
  <dc:creator>Anna Karakatsouli</dc:creator>
  <cp:lastModifiedBy>Anna Karakatsouli</cp:lastModifiedBy>
  <cp:revision>120</cp:revision>
  <dcterms:created xsi:type="dcterms:W3CDTF">2014-04-20T07:40:57Z</dcterms:created>
  <dcterms:modified xsi:type="dcterms:W3CDTF">2023-10-03T14:28:10Z</dcterms:modified>
</cp:coreProperties>
</file>