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43"/>
  </p:notesMasterIdLst>
  <p:sldIdLst>
    <p:sldId id="256" r:id="rId2"/>
    <p:sldId id="364" r:id="rId3"/>
    <p:sldId id="363" r:id="rId4"/>
    <p:sldId id="346" r:id="rId5"/>
    <p:sldId id="386" r:id="rId6"/>
    <p:sldId id="352" r:id="rId7"/>
    <p:sldId id="381" r:id="rId8"/>
    <p:sldId id="353" r:id="rId9"/>
    <p:sldId id="354" r:id="rId10"/>
    <p:sldId id="365" r:id="rId11"/>
    <p:sldId id="286" r:id="rId12"/>
    <p:sldId id="303" r:id="rId13"/>
    <p:sldId id="372" r:id="rId14"/>
    <p:sldId id="366" r:id="rId15"/>
    <p:sldId id="376" r:id="rId16"/>
    <p:sldId id="392" r:id="rId17"/>
    <p:sldId id="370" r:id="rId18"/>
    <p:sldId id="393" r:id="rId19"/>
    <p:sldId id="371" r:id="rId20"/>
    <p:sldId id="373" r:id="rId21"/>
    <p:sldId id="374" r:id="rId22"/>
    <p:sldId id="391" r:id="rId23"/>
    <p:sldId id="334" r:id="rId24"/>
    <p:sldId id="335" r:id="rId25"/>
    <p:sldId id="338" r:id="rId26"/>
    <p:sldId id="369" r:id="rId27"/>
    <p:sldId id="378" r:id="rId28"/>
    <p:sldId id="383" r:id="rId29"/>
    <p:sldId id="379" r:id="rId30"/>
    <p:sldId id="356" r:id="rId31"/>
    <p:sldId id="384" r:id="rId32"/>
    <p:sldId id="357" r:id="rId33"/>
    <p:sldId id="358" r:id="rId34"/>
    <p:sldId id="359" r:id="rId35"/>
    <p:sldId id="380" r:id="rId36"/>
    <p:sldId id="280" r:id="rId37"/>
    <p:sldId id="309" r:id="rId38"/>
    <p:sldId id="281" r:id="rId39"/>
    <p:sldId id="307" r:id="rId40"/>
    <p:sldId id="300" r:id="rId41"/>
    <p:sldId id="38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sorterViewPr>
    <p:cViewPr>
      <p:scale>
        <a:sx n="100" d="100"/>
        <a:sy n="100" d="100"/>
      </p:scale>
      <p:origin x="0" y="-8923"/>
    </p:cViewPr>
  </p:sorterViewPr>
  <p:notesViewPr>
    <p:cSldViewPr snapToGrid="0">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arakatsouli" userId="d7ec0d07f17b5ab2" providerId="LiveId" clId="{B981EB3A-4CCA-4E72-A20C-45CA2C06DCE9}"/>
    <pc:docChg chg="delSld">
      <pc:chgData name="Anna Karakatsouli" userId="d7ec0d07f17b5ab2" providerId="LiveId" clId="{B981EB3A-4CCA-4E72-A20C-45CA2C06DCE9}" dt="2023-10-24T15:08:58.895" v="19" actId="47"/>
      <pc:docMkLst>
        <pc:docMk/>
      </pc:docMkLst>
      <pc:sldChg chg="del">
        <pc:chgData name="Anna Karakatsouli" userId="d7ec0d07f17b5ab2" providerId="LiveId" clId="{B981EB3A-4CCA-4E72-A20C-45CA2C06DCE9}" dt="2023-10-24T15:08:20.686" v="6" actId="47"/>
        <pc:sldMkLst>
          <pc:docMk/>
          <pc:sldMk cId="1109468571" sldId="264"/>
        </pc:sldMkLst>
      </pc:sldChg>
      <pc:sldChg chg="del">
        <pc:chgData name="Anna Karakatsouli" userId="d7ec0d07f17b5ab2" providerId="LiveId" clId="{B981EB3A-4CCA-4E72-A20C-45CA2C06DCE9}" dt="2023-10-24T15:08:20.686" v="6" actId="47"/>
        <pc:sldMkLst>
          <pc:docMk/>
          <pc:sldMk cId="3393248831" sldId="265"/>
        </pc:sldMkLst>
      </pc:sldChg>
      <pc:sldChg chg="del">
        <pc:chgData name="Anna Karakatsouli" userId="d7ec0d07f17b5ab2" providerId="LiveId" clId="{B981EB3A-4CCA-4E72-A20C-45CA2C06DCE9}" dt="2023-10-24T15:08:20.686" v="6" actId="47"/>
        <pc:sldMkLst>
          <pc:docMk/>
          <pc:sldMk cId="3390953035" sldId="266"/>
        </pc:sldMkLst>
      </pc:sldChg>
      <pc:sldChg chg="del">
        <pc:chgData name="Anna Karakatsouli" userId="d7ec0d07f17b5ab2" providerId="LiveId" clId="{B981EB3A-4CCA-4E72-A20C-45CA2C06DCE9}" dt="2023-10-24T15:08:20.686" v="6" actId="47"/>
        <pc:sldMkLst>
          <pc:docMk/>
          <pc:sldMk cId="1459432637" sldId="273"/>
        </pc:sldMkLst>
      </pc:sldChg>
      <pc:sldChg chg="del">
        <pc:chgData name="Anna Karakatsouli" userId="d7ec0d07f17b5ab2" providerId="LiveId" clId="{B981EB3A-4CCA-4E72-A20C-45CA2C06DCE9}" dt="2023-10-24T15:08:20.686" v="6" actId="47"/>
        <pc:sldMkLst>
          <pc:docMk/>
          <pc:sldMk cId="2799309825" sldId="274"/>
        </pc:sldMkLst>
      </pc:sldChg>
      <pc:sldChg chg="del">
        <pc:chgData name="Anna Karakatsouli" userId="d7ec0d07f17b5ab2" providerId="LiveId" clId="{B981EB3A-4CCA-4E72-A20C-45CA2C06DCE9}" dt="2023-10-24T15:08:55.155" v="16" actId="47"/>
        <pc:sldMkLst>
          <pc:docMk/>
          <pc:sldMk cId="4195110407" sldId="282"/>
        </pc:sldMkLst>
      </pc:sldChg>
      <pc:sldChg chg="del">
        <pc:chgData name="Anna Karakatsouli" userId="d7ec0d07f17b5ab2" providerId="LiveId" clId="{B981EB3A-4CCA-4E72-A20C-45CA2C06DCE9}" dt="2023-10-24T15:08:56.204" v="17" actId="47"/>
        <pc:sldMkLst>
          <pc:docMk/>
          <pc:sldMk cId="4079692416" sldId="283"/>
        </pc:sldMkLst>
      </pc:sldChg>
      <pc:sldChg chg="del">
        <pc:chgData name="Anna Karakatsouli" userId="d7ec0d07f17b5ab2" providerId="LiveId" clId="{B981EB3A-4CCA-4E72-A20C-45CA2C06DCE9}" dt="2023-10-24T15:08:57.955" v="18" actId="47"/>
        <pc:sldMkLst>
          <pc:docMk/>
          <pc:sldMk cId="4142113654" sldId="284"/>
        </pc:sldMkLst>
      </pc:sldChg>
      <pc:sldChg chg="del">
        <pc:chgData name="Anna Karakatsouli" userId="d7ec0d07f17b5ab2" providerId="LiveId" clId="{B981EB3A-4CCA-4E72-A20C-45CA2C06DCE9}" dt="2023-10-24T15:08:13.582" v="4" actId="47"/>
        <pc:sldMkLst>
          <pc:docMk/>
          <pc:sldMk cId="1341147211" sldId="289"/>
        </pc:sldMkLst>
      </pc:sldChg>
      <pc:sldChg chg="del">
        <pc:chgData name="Anna Karakatsouli" userId="d7ec0d07f17b5ab2" providerId="LiveId" clId="{B981EB3A-4CCA-4E72-A20C-45CA2C06DCE9}" dt="2023-10-24T15:08:50.466" v="14" actId="47"/>
        <pc:sldMkLst>
          <pc:docMk/>
          <pc:sldMk cId="1813046570" sldId="306"/>
        </pc:sldMkLst>
      </pc:sldChg>
      <pc:sldChg chg="del">
        <pc:chgData name="Anna Karakatsouli" userId="d7ec0d07f17b5ab2" providerId="LiveId" clId="{B981EB3A-4CCA-4E72-A20C-45CA2C06DCE9}" dt="2023-10-24T15:08:58.895" v="19" actId="47"/>
        <pc:sldMkLst>
          <pc:docMk/>
          <pc:sldMk cId="453457538" sldId="308"/>
        </pc:sldMkLst>
      </pc:sldChg>
      <pc:sldChg chg="del">
        <pc:chgData name="Anna Karakatsouli" userId="d7ec0d07f17b5ab2" providerId="LiveId" clId="{B981EB3A-4CCA-4E72-A20C-45CA2C06DCE9}" dt="2023-10-24T15:08:20.686" v="6" actId="47"/>
        <pc:sldMkLst>
          <pc:docMk/>
          <pc:sldMk cId="2531081887" sldId="333"/>
        </pc:sldMkLst>
      </pc:sldChg>
      <pc:sldChg chg="del">
        <pc:chgData name="Anna Karakatsouli" userId="d7ec0d07f17b5ab2" providerId="LiveId" clId="{B981EB3A-4CCA-4E72-A20C-45CA2C06DCE9}" dt="2023-10-24T15:08:38.171" v="9" actId="47"/>
        <pc:sldMkLst>
          <pc:docMk/>
          <pc:sldMk cId="667326534" sldId="339"/>
        </pc:sldMkLst>
      </pc:sldChg>
      <pc:sldChg chg="del">
        <pc:chgData name="Anna Karakatsouli" userId="d7ec0d07f17b5ab2" providerId="LiveId" clId="{B981EB3A-4CCA-4E72-A20C-45CA2C06DCE9}" dt="2023-10-24T15:08:39.605" v="10" actId="47"/>
        <pc:sldMkLst>
          <pc:docMk/>
          <pc:sldMk cId="876824769" sldId="340"/>
        </pc:sldMkLst>
      </pc:sldChg>
      <pc:sldChg chg="del">
        <pc:chgData name="Anna Karakatsouli" userId="d7ec0d07f17b5ab2" providerId="LiveId" clId="{B981EB3A-4CCA-4E72-A20C-45CA2C06DCE9}" dt="2023-10-24T15:08:00.167" v="0" actId="47"/>
        <pc:sldMkLst>
          <pc:docMk/>
          <pc:sldMk cId="3598209076" sldId="347"/>
        </pc:sldMkLst>
      </pc:sldChg>
      <pc:sldChg chg="del">
        <pc:chgData name="Anna Karakatsouli" userId="d7ec0d07f17b5ab2" providerId="LiveId" clId="{B981EB3A-4CCA-4E72-A20C-45CA2C06DCE9}" dt="2023-10-24T15:08:00.167" v="0" actId="47"/>
        <pc:sldMkLst>
          <pc:docMk/>
          <pc:sldMk cId="2778839935" sldId="348"/>
        </pc:sldMkLst>
      </pc:sldChg>
      <pc:sldChg chg="del">
        <pc:chgData name="Anna Karakatsouli" userId="d7ec0d07f17b5ab2" providerId="LiveId" clId="{B981EB3A-4CCA-4E72-A20C-45CA2C06DCE9}" dt="2023-10-24T15:08:00.167" v="0" actId="47"/>
        <pc:sldMkLst>
          <pc:docMk/>
          <pc:sldMk cId="1443782267" sldId="349"/>
        </pc:sldMkLst>
      </pc:sldChg>
      <pc:sldChg chg="del">
        <pc:chgData name="Anna Karakatsouli" userId="d7ec0d07f17b5ab2" providerId="LiveId" clId="{B981EB3A-4CCA-4E72-A20C-45CA2C06DCE9}" dt="2023-10-24T15:08:00.167" v="0" actId="47"/>
        <pc:sldMkLst>
          <pc:docMk/>
          <pc:sldMk cId="2061037463" sldId="350"/>
        </pc:sldMkLst>
      </pc:sldChg>
      <pc:sldChg chg="del">
        <pc:chgData name="Anna Karakatsouli" userId="d7ec0d07f17b5ab2" providerId="LiveId" clId="{B981EB3A-4CCA-4E72-A20C-45CA2C06DCE9}" dt="2023-10-24T15:08:00.167" v="0" actId="47"/>
        <pc:sldMkLst>
          <pc:docMk/>
          <pc:sldMk cId="3358236422" sldId="351"/>
        </pc:sldMkLst>
      </pc:sldChg>
      <pc:sldChg chg="del">
        <pc:chgData name="Anna Karakatsouli" userId="d7ec0d07f17b5ab2" providerId="LiveId" clId="{B981EB3A-4CCA-4E72-A20C-45CA2C06DCE9}" dt="2023-10-24T15:08:14.149" v="5" actId="47"/>
        <pc:sldMkLst>
          <pc:docMk/>
          <pc:sldMk cId="2942849985" sldId="355"/>
        </pc:sldMkLst>
      </pc:sldChg>
      <pc:sldChg chg="del">
        <pc:chgData name="Anna Karakatsouli" userId="d7ec0d07f17b5ab2" providerId="LiveId" clId="{B981EB3A-4CCA-4E72-A20C-45CA2C06DCE9}" dt="2023-10-24T15:08:44.603" v="11" actId="47"/>
        <pc:sldMkLst>
          <pc:docMk/>
          <pc:sldMk cId="3039944672" sldId="360"/>
        </pc:sldMkLst>
      </pc:sldChg>
      <pc:sldChg chg="del">
        <pc:chgData name="Anna Karakatsouli" userId="d7ec0d07f17b5ab2" providerId="LiveId" clId="{B981EB3A-4CCA-4E72-A20C-45CA2C06DCE9}" dt="2023-10-24T15:08:45.837" v="12" actId="47"/>
        <pc:sldMkLst>
          <pc:docMk/>
          <pc:sldMk cId="1504806124" sldId="361"/>
        </pc:sldMkLst>
      </pc:sldChg>
      <pc:sldChg chg="del">
        <pc:chgData name="Anna Karakatsouli" userId="d7ec0d07f17b5ab2" providerId="LiveId" clId="{B981EB3A-4CCA-4E72-A20C-45CA2C06DCE9}" dt="2023-10-24T15:08:32.204" v="8" actId="47"/>
        <pc:sldMkLst>
          <pc:docMk/>
          <pc:sldMk cId="637431674" sldId="375"/>
        </pc:sldMkLst>
      </pc:sldChg>
      <pc:sldChg chg="del">
        <pc:chgData name="Anna Karakatsouli" userId="d7ec0d07f17b5ab2" providerId="LiveId" clId="{B981EB3A-4CCA-4E72-A20C-45CA2C06DCE9}" dt="2023-10-24T15:08:23.318" v="7" actId="47"/>
        <pc:sldMkLst>
          <pc:docMk/>
          <pc:sldMk cId="3973744090" sldId="377"/>
        </pc:sldMkLst>
      </pc:sldChg>
      <pc:sldChg chg="del">
        <pc:chgData name="Anna Karakatsouli" userId="d7ec0d07f17b5ab2" providerId="LiveId" clId="{B981EB3A-4CCA-4E72-A20C-45CA2C06DCE9}" dt="2023-10-24T15:08:07.422" v="1" actId="47"/>
        <pc:sldMkLst>
          <pc:docMk/>
          <pc:sldMk cId="2183033830" sldId="382"/>
        </pc:sldMkLst>
      </pc:sldChg>
      <pc:sldChg chg="del">
        <pc:chgData name="Anna Karakatsouli" userId="d7ec0d07f17b5ab2" providerId="LiveId" clId="{B981EB3A-4CCA-4E72-A20C-45CA2C06DCE9}" dt="2023-10-24T15:08:47.627" v="13" actId="47"/>
        <pc:sldMkLst>
          <pc:docMk/>
          <pc:sldMk cId="1289313434" sldId="385"/>
        </pc:sldMkLst>
      </pc:sldChg>
      <pc:sldChg chg="del">
        <pc:chgData name="Anna Karakatsouli" userId="d7ec0d07f17b5ab2" providerId="LiveId" clId="{B981EB3A-4CCA-4E72-A20C-45CA2C06DCE9}" dt="2023-10-24T15:08:54.483" v="15" actId="47"/>
        <pc:sldMkLst>
          <pc:docMk/>
          <pc:sldMk cId="2327098278" sldId="387"/>
        </pc:sldMkLst>
      </pc:sldChg>
      <pc:sldChg chg="del">
        <pc:chgData name="Anna Karakatsouli" userId="d7ec0d07f17b5ab2" providerId="LiveId" clId="{B981EB3A-4CCA-4E72-A20C-45CA2C06DCE9}" dt="2023-10-24T15:08:10.549" v="2" actId="47"/>
        <pc:sldMkLst>
          <pc:docMk/>
          <pc:sldMk cId="2483093931" sldId="388"/>
        </pc:sldMkLst>
      </pc:sldChg>
      <pc:sldChg chg="del">
        <pc:chgData name="Anna Karakatsouli" userId="d7ec0d07f17b5ab2" providerId="LiveId" clId="{B981EB3A-4CCA-4E72-A20C-45CA2C06DCE9}" dt="2023-10-24T15:08:11.304" v="3" actId="47"/>
        <pc:sldMkLst>
          <pc:docMk/>
          <pc:sldMk cId="3035234228" sldId="39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D0CA6-E644-402E-94BB-52E95793ABDB}"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300E7255-4F1E-4859-8F25-A942FEF87399}">
      <dgm:prSet/>
      <dgm:spPr/>
      <dgm:t>
        <a:bodyPr/>
        <a:lstStyle/>
        <a:p>
          <a:r>
            <a:rPr lang="el-GR"/>
            <a:t>Οργάνωση ταχυδρομείων </a:t>
          </a:r>
          <a:r>
            <a:rPr lang="el-GR">
              <a:sym typeface="Wingdings" panose="05000000000000000000" pitchFamily="2" charset="2"/>
            </a:rPr>
            <a:t></a:t>
          </a:r>
          <a:r>
            <a:rPr lang="el-GR"/>
            <a:t> τακτική διακίνηση συνδρομητικών εντύπων στην Ευρώπη (καφενεία)</a:t>
          </a:r>
          <a:endParaRPr lang="en-US"/>
        </a:p>
      </dgm:t>
    </dgm:pt>
    <dgm:pt modelId="{1D40758E-7F41-43C3-8C43-763B99F65E97}" type="parTrans" cxnId="{3376FB3E-2DEA-47A7-B0EB-5E53E37FCAAC}">
      <dgm:prSet/>
      <dgm:spPr/>
      <dgm:t>
        <a:bodyPr/>
        <a:lstStyle/>
        <a:p>
          <a:endParaRPr lang="en-US"/>
        </a:p>
      </dgm:t>
    </dgm:pt>
    <dgm:pt modelId="{9EC119C4-22A3-471F-8316-CCAD712DD651}" type="sibTrans" cxnId="{3376FB3E-2DEA-47A7-B0EB-5E53E37FCAAC}">
      <dgm:prSet/>
      <dgm:spPr/>
      <dgm:t>
        <a:bodyPr/>
        <a:lstStyle/>
        <a:p>
          <a:endParaRPr lang="en-US"/>
        </a:p>
      </dgm:t>
    </dgm:pt>
    <dgm:pt modelId="{51B80A57-8407-4AC6-94C8-69B9742F8763}">
      <dgm:prSet/>
      <dgm:spPr/>
      <dgm:t>
        <a:bodyPr/>
        <a:lstStyle/>
        <a:p>
          <a:r>
            <a:rPr lang="el-GR" dirty="0"/>
            <a:t>Συλλογές και βιβλιοθήκες ανοικτές στο κοινό (1602, </a:t>
          </a:r>
          <a:r>
            <a:rPr lang="en-US" dirty="0"/>
            <a:t>Bodleian</a:t>
          </a:r>
          <a:r>
            <a:rPr lang="el-GR" dirty="0"/>
            <a:t>, Οξφόρδη</a:t>
          </a:r>
          <a:r>
            <a:rPr lang="en-US" dirty="0"/>
            <a:t>)</a:t>
          </a:r>
        </a:p>
      </dgm:t>
    </dgm:pt>
    <dgm:pt modelId="{3BA0FF31-4BF8-4674-9BBA-63C2172AE285}" type="parTrans" cxnId="{FC1FD7A1-8DA6-4B00-8A97-F9B879641441}">
      <dgm:prSet/>
      <dgm:spPr/>
      <dgm:t>
        <a:bodyPr/>
        <a:lstStyle/>
        <a:p>
          <a:endParaRPr lang="en-US"/>
        </a:p>
      </dgm:t>
    </dgm:pt>
    <dgm:pt modelId="{61C40C1B-E0F2-426F-9B27-C89F006BA686}" type="sibTrans" cxnId="{FC1FD7A1-8DA6-4B00-8A97-F9B879641441}">
      <dgm:prSet/>
      <dgm:spPr/>
      <dgm:t>
        <a:bodyPr/>
        <a:lstStyle/>
        <a:p>
          <a:endParaRPr lang="en-US"/>
        </a:p>
      </dgm:t>
    </dgm:pt>
    <dgm:pt modelId="{285F566B-9AEB-4844-843D-2F5F4062AC58}">
      <dgm:prSet/>
      <dgm:spPr/>
      <dgm:t>
        <a:bodyPr/>
        <a:lstStyle/>
        <a:p>
          <a:r>
            <a:rPr lang="el-GR"/>
            <a:t>Άκαρπες προσπάθειες λογοκρισίας</a:t>
          </a:r>
          <a:endParaRPr lang="en-US"/>
        </a:p>
      </dgm:t>
    </dgm:pt>
    <dgm:pt modelId="{32BF585F-32F0-40BE-A652-A52E560B3AB1}" type="parTrans" cxnId="{23149F97-E946-4670-8B29-542C889192A2}">
      <dgm:prSet/>
      <dgm:spPr/>
      <dgm:t>
        <a:bodyPr/>
        <a:lstStyle/>
        <a:p>
          <a:endParaRPr lang="en-US"/>
        </a:p>
      </dgm:t>
    </dgm:pt>
    <dgm:pt modelId="{0AC7BB9E-D84F-4062-A9E3-17D64CD156F6}" type="sibTrans" cxnId="{23149F97-E946-4670-8B29-542C889192A2}">
      <dgm:prSet/>
      <dgm:spPr/>
      <dgm:t>
        <a:bodyPr/>
        <a:lstStyle/>
        <a:p>
          <a:endParaRPr lang="en-US"/>
        </a:p>
      </dgm:t>
    </dgm:pt>
    <dgm:pt modelId="{57E8637F-DE94-46F2-B0B2-907CDFB8778B}">
      <dgm:prSet/>
      <dgm:spPr/>
      <dgm:t>
        <a:bodyPr/>
        <a:lstStyle/>
        <a:p>
          <a:r>
            <a:rPr lang="el-GR"/>
            <a:t>Σαλόνια = χώροι ανάπτυξης και διάδοσης των φιλοσοφικών και πολιτικών ιδεών Διαφωτισμού</a:t>
          </a:r>
          <a:endParaRPr lang="en-US"/>
        </a:p>
      </dgm:t>
    </dgm:pt>
    <dgm:pt modelId="{DD269E55-4EBE-458A-9989-A3A230EB347B}" type="parTrans" cxnId="{CDA8F764-5EA6-47A2-9A27-721BC3EDF170}">
      <dgm:prSet/>
      <dgm:spPr/>
      <dgm:t>
        <a:bodyPr/>
        <a:lstStyle/>
        <a:p>
          <a:endParaRPr lang="en-US"/>
        </a:p>
      </dgm:t>
    </dgm:pt>
    <dgm:pt modelId="{A16983C7-2D9D-4AAB-A445-35D590EF9D0A}" type="sibTrans" cxnId="{CDA8F764-5EA6-47A2-9A27-721BC3EDF170}">
      <dgm:prSet/>
      <dgm:spPr/>
      <dgm:t>
        <a:bodyPr/>
        <a:lstStyle/>
        <a:p>
          <a:endParaRPr lang="en-US"/>
        </a:p>
      </dgm:t>
    </dgm:pt>
    <dgm:pt modelId="{3F3497B7-1729-47D3-9A71-D903F97CC4E9}" type="pres">
      <dgm:prSet presAssocID="{4C0D0CA6-E644-402E-94BB-52E95793ABDB}" presName="vert0" presStyleCnt="0">
        <dgm:presLayoutVars>
          <dgm:dir/>
          <dgm:animOne val="branch"/>
          <dgm:animLvl val="lvl"/>
        </dgm:presLayoutVars>
      </dgm:prSet>
      <dgm:spPr/>
    </dgm:pt>
    <dgm:pt modelId="{76A7374C-9098-4175-89C6-14DBCD838B01}" type="pres">
      <dgm:prSet presAssocID="{300E7255-4F1E-4859-8F25-A942FEF87399}" presName="thickLine" presStyleLbl="alignNode1" presStyleIdx="0" presStyleCnt="4"/>
      <dgm:spPr/>
    </dgm:pt>
    <dgm:pt modelId="{3B5E8F6E-0E9E-4D6A-9A36-0B0256EB7B0A}" type="pres">
      <dgm:prSet presAssocID="{300E7255-4F1E-4859-8F25-A942FEF87399}" presName="horz1" presStyleCnt="0"/>
      <dgm:spPr/>
    </dgm:pt>
    <dgm:pt modelId="{1D0C3F97-0769-4954-8D12-4B9BF0E1B88D}" type="pres">
      <dgm:prSet presAssocID="{300E7255-4F1E-4859-8F25-A942FEF87399}" presName="tx1" presStyleLbl="revTx" presStyleIdx="0" presStyleCnt="4"/>
      <dgm:spPr/>
    </dgm:pt>
    <dgm:pt modelId="{474C2D2D-F8F5-4AB3-B905-BF7D0A90C4B1}" type="pres">
      <dgm:prSet presAssocID="{300E7255-4F1E-4859-8F25-A942FEF87399}" presName="vert1" presStyleCnt="0"/>
      <dgm:spPr/>
    </dgm:pt>
    <dgm:pt modelId="{507C9379-ABDA-40DD-B586-E3C3BAF34E83}" type="pres">
      <dgm:prSet presAssocID="{51B80A57-8407-4AC6-94C8-69B9742F8763}" presName="thickLine" presStyleLbl="alignNode1" presStyleIdx="1" presStyleCnt="4"/>
      <dgm:spPr/>
    </dgm:pt>
    <dgm:pt modelId="{7A9540D6-7948-4E80-A872-7A0F12F77FE4}" type="pres">
      <dgm:prSet presAssocID="{51B80A57-8407-4AC6-94C8-69B9742F8763}" presName="horz1" presStyleCnt="0"/>
      <dgm:spPr/>
    </dgm:pt>
    <dgm:pt modelId="{361A6A64-2C8B-4632-AF5E-19BCD7B07814}" type="pres">
      <dgm:prSet presAssocID="{51B80A57-8407-4AC6-94C8-69B9742F8763}" presName="tx1" presStyleLbl="revTx" presStyleIdx="1" presStyleCnt="4"/>
      <dgm:spPr/>
    </dgm:pt>
    <dgm:pt modelId="{959C1700-4A83-49AB-8A04-0FDD7C839C0B}" type="pres">
      <dgm:prSet presAssocID="{51B80A57-8407-4AC6-94C8-69B9742F8763}" presName="vert1" presStyleCnt="0"/>
      <dgm:spPr/>
    </dgm:pt>
    <dgm:pt modelId="{32F93991-CDFD-4CC3-A8F8-EC7A553E4393}" type="pres">
      <dgm:prSet presAssocID="{285F566B-9AEB-4844-843D-2F5F4062AC58}" presName="thickLine" presStyleLbl="alignNode1" presStyleIdx="2" presStyleCnt="4"/>
      <dgm:spPr/>
    </dgm:pt>
    <dgm:pt modelId="{C7DB8ABB-554D-4E1D-A598-8D8C05BAA150}" type="pres">
      <dgm:prSet presAssocID="{285F566B-9AEB-4844-843D-2F5F4062AC58}" presName="horz1" presStyleCnt="0"/>
      <dgm:spPr/>
    </dgm:pt>
    <dgm:pt modelId="{32DDA5DB-9C4A-486B-A31E-14769B6A3FED}" type="pres">
      <dgm:prSet presAssocID="{285F566B-9AEB-4844-843D-2F5F4062AC58}" presName="tx1" presStyleLbl="revTx" presStyleIdx="2" presStyleCnt="4"/>
      <dgm:spPr/>
    </dgm:pt>
    <dgm:pt modelId="{E5301DAC-0774-4867-AC53-D7F8D7E62BCA}" type="pres">
      <dgm:prSet presAssocID="{285F566B-9AEB-4844-843D-2F5F4062AC58}" presName="vert1" presStyleCnt="0"/>
      <dgm:spPr/>
    </dgm:pt>
    <dgm:pt modelId="{4AD17F13-78AC-4230-A05E-F9FFF6CD06E5}" type="pres">
      <dgm:prSet presAssocID="{57E8637F-DE94-46F2-B0B2-907CDFB8778B}" presName="thickLine" presStyleLbl="alignNode1" presStyleIdx="3" presStyleCnt="4"/>
      <dgm:spPr/>
    </dgm:pt>
    <dgm:pt modelId="{777CF6F1-E5E8-4EB6-A4CF-321B030B4987}" type="pres">
      <dgm:prSet presAssocID="{57E8637F-DE94-46F2-B0B2-907CDFB8778B}" presName="horz1" presStyleCnt="0"/>
      <dgm:spPr/>
    </dgm:pt>
    <dgm:pt modelId="{A4200AE8-6836-4E33-B3FE-B0C8A24CA617}" type="pres">
      <dgm:prSet presAssocID="{57E8637F-DE94-46F2-B0B2-907CDFB8778B}" presName="tx1" presStyleLbl="revTx" presStyleIdx="3" presStyleCnt="4"/>
      <dgm:spPr/>
    </dgm:pt>
    <dgm:pt modelId="{9747C7B4-55C6-4355-8F51-C11C92851C3E}" type="pres">
      <dgm:prSet presAssocID="{57E8637F-DE94-46F2-B0B2-907CDFB8778B}" presName="vert1" presStyleCnt="0"/>
      <dgm:spPr/>
    </dgm:pt>
  </dgm:ptLst>
  <dgm:cxnLst>
    <dgm:cxn modelId="{37C38330-087D-44AE-89E6-52E0BB32B4D0}" type="presOf" srcId="{51B80A57-8407-4AC6-94C8-69B9742F8763}" destId="{361A6A64-2C8B-4632-AF5E-19BCD7B07814}" srcOrd="0" destOrd="0" presId="urn:microsoft.com/office/officeart/2008/layout/LinedList"/>
    <dgm:cxn modelId="{3376FB3E-2DEA-47A7-B0EB-5E53E37FCAAC}" srcId="{4C0D0CA6-E644-402E-94BB-52E95793ABDB}" destId="{300E7255-4F1E-4859-8F25-A942FEF87399}" srcOrd="0" destOrd="0" parTransId="{1D40758E-7F41-43C3-8C43-763B99F65E97}" sibTransId="{9EC119C4-22A3-471F-8316-CCAD712DD651}"/>
    <dgm:cxn modelId="{CDA8F764-5EA6-47A2-9A27-721BC3EDF170}" srcId="{4C0D0CA6-E644-402E-94BB-52E95793ABDB}" destId="{57E8637F-DE94-46F2-B0B2-907CDFB8778B}" srcOrd="3" destOrd="0" parTransId="{DD269E55-4EBE-458A-9989-A3A230EB347B}" sibTransId="{A16983C7-2D9D-4AAB-A445-35D590EF9D0A}"/>
    <dgm:cxn modelId="{F16B7779-F0DD-438A-AE19-B80CD7D0B756}" type="presOf" srcId="{57E8637F-DE94-46F2-B0B2-907CDFB8778B}" destId="{A4200AE8-6836-4E33-B3FE-B0C8A24CA617}" srcOrd="0" destOrd="0" presId="urn:microsoft.com/office/officeart/2008/layout/LinedList"/>
    <dgm:cxn modelId="{E0BC4889-1C1D-40F3-9094-83DE95CFD519}" type="presOf" srcId="{300E7255-4F1E-4859-8F25-A942FEF87399}" destId="{1D0C3F97-0769-4954-8D12-4B9BF0E1B88D}" srcOrd="0" destOrd="0" presId="urn:microsoft.com/office/officeart/2008/layout/LinedList"/>
    <dgm:cxn modelId="{23149F97-E946-4670-8B29-542C889192A2}" srcId="{4C0D0CA6-E644-402E-94BB-52E95793ABDB}" destId="{285F566B-9AEB-4844-843D-2F5F4062AC58}" srcOrd="2" destOrd="0" parTransId="{32BF585F-32F0-40BE-A652-A52E560B3AB1}" sibTransId="{0AC7BB9E-D84F-4062-A9E3-17D64CD156F6}"/>
    <dgm:cxn modelId="{34423E9B-22ED-4045-879F-064AF2A64EA2}" type="presOf" srcId="{4C0D0CA6-E644-402E-94BB-52E95793ABDB}" destId="{3F3497B7-1729-47D3-9A71-D903F97CC4E9}" srcOrd="0" destOrd="0" presId="urn:microsoft.com/office/officeart/2008/layout/LinedList"/>
    <dgm:cxn modelId="{FC1FD7A1-8DA6-4B00-8A97-F9B879641441}" srcId="{4C0D0CA6-E644-402E-94BB-52E95793ABDB}" destId="{51B80A57-8407-4AC6-94C8-69B9742F8763}" srcOrd="1" destOrd="0" parTransId="{3BA0FF31-4BF8-4674-9BBA-63C2172AE285}" sibTransId="{61C40C1B-E0F2-426F-9B27-C89F006BA686}"/>
    <dgm:cxn modelId="{6F7843E2-A33C-40FD-AE8B-C1BA697A602F}" type="presOf" srcId="{285F566B-9AEB-4844-843D-2F5F4062AC58}" destId="{32DDA5DB-9C4A-486B-A31E-14769B6A3FED}" srcOrd="0" destOrd="0" presId="urn:microsoft.com/office/officeart/2008/layout/LinedList"/>
    <dgm:cxn modelId="{705BA9E0-3B37-463B-90BC-A82C1C0CB2B7}" type="presParOf" srcId="{3F3497B7-1729-47D3-9A71-D903F97CC4E9}" destId="{76A7374C-9098-4175-89C6-14DBCD838B01}" srcOrd="0" destOrd="0" presId="urn:microsoft.com/office/officeart/2008/layout/LinedList"/>
    <dgm:cxn modelId="{272C006C-001D-40B8-990F-3DBC7F6C4920}" type="presParOf" srcId="{3F3497B7-1729-47D3-9A71-D903F97CC4E9}" destId="{3B5E8F6E-0E9E-4D6A-9A36-0B0256EB7B0A}" srcOrd="1" destOrd="0" presId="urn:microsoft.com/office/officeart/2008/layout/LinedList"/>
    <dgm:cxn modelId="{35663112-B7AA-4B64-BE9F-F764410E7D37}" type="presParOf" srcId="{3B5E8F6E-0E9E-4D6A-9A36-0B0256EB7B0A}" destId="{1D0C3F97-0769-4954-8D12-4B9BF0E1B88D}" srcOrd="0" destOrd="0" presId="urn:microsoft.com/office/officeart/2008/layout/LinedList"/>
    <dgm:cxn modelId="{25B4959D-053A-4696-A012-A5B496C2DE57}" type="presParOf" srcId="{3B5E8F6E-0E9E-4D6A-9A36-0B0256EB7B0A}" destId="{474C2D2D-F8F5-4AB3-B905-BF7D0A90C4B1}" srcOrd="1" destOrd="0" presId="urn:microsoft.com/office/officeart/2008/layout/LinedList"/>
    <dgm:cxn modelId="{0B93A169-BD9E-4075-AB1A-DDC1FF1CF27E}" type="presParOf" srcId="{3F3497B7-1729-47D3-9A71-D903F97CC4E9}" destId="{507C9379-ABDA-40DD-B586-E3C3BAF34E83}" srcOrd="2" destOrd="0" presId="urn:microsoft.com/office/officeart/2008/layout/LinedList"/>
    <dgm:cxn modelId="{DF0C1A25-FF34-4D2F-B66D-6C3F02536517}" type="presParOf" srcId="{3F3497B7-1729-47D3-9A71-D903F97CC4E9}" destId="{7A9540D6-7948-4E80-A872-7A0F12F77FE4}" srcOrd="3" destOrd="0" presId="urn:microsoft.com/office/officeart/2008/layout/LinedList"/>
    <dgm:cxn modelId="{4BCA0A85-0D6C-4E97-9BB4-516681BF53D5}" type="presParOf" srcId="{7A9540D6-7948-4E80-A872-7A0F12F77FE4}" destId="{361A6A64-2C8B-4632-AF5E-19BCD7B07814}" srcOrd="0" destOrd="0" presId="urn:microsoft.com/office/officeart/2008/layout/LinedList"/>
    <dgm:cxn modelId="{4776C473-BEDA-4FED-A03D-57A86A24B305}" type="presParOf" srcId="{7A9540D6-7948-4E80-A872-7A0F12F77FE4}" destId="{959C1700-4A83-49AB-8A04-0FDD7C839C0B}" srcOrd="1" destOrd="0" presId="urn:microsoft.com/office/officeart/2008/layout/LinedList"/>
    <dgm:cxn modelId="{99D840D7-A339-42DE-8223-57BEC94BFBF8}" type="presParOf" srcId="{3F3497B7-1729-47D3-9A71-D903F97CC4E9}" destId="{32F93991-CDFD-4CC3-A8F8-EC7A553E4393}" srcOrd="4" destOrd="0" presId="urn:microsoft.com/office/officeart/2008/layout/LinedList"/>
    <dgm:cxn modelId="{5C3D6F8E-4DCC-43A4-B96E-B3B067A6E3AE}" type="presParOf" srcId="{3F3497B7-1729-47D3-9A71-D903F97CC4E9}" destId="{C7DB8ABB-554D-4E1D-A598-8D8C05BAA150}" srcOrd="5" destOrd="0" presId="urn:microsoft.com/office/officeart/2008/layout/LinedList"/>
    <dgm:cxn modelId="{149ABCCD-7AD1-4C03-AD3B-94D68464CEEF}" type="presParOf" srcId="{C7DB8ABB-554D-4E1D-A598-8D8C05BAA150}" destId="{32DDA5DB-9C4A-486B-A31E-14769B6A3FED}" srcOrd="0" destOrd="0" presId="urn:microsoft.com/office/officeart/2008/layout/LinedList"/>
    <dgm:cxn modelId="{25D6ADD9-1058-4EB3-8735-CADEE358AC16}" type="presParOf" srcId="{C7DB8ABB-554D-4E1D-A598-8D8C05BAA150}" destId="{E5301DAC-0774-4867-AC53-D7F8D7E62BCA}" srcOrd="1" destOrd="0" presId="urn:microsoft.com/office/officeart/2008/layout/LinedList"/>
    <dgm:cxn modelId="{A626392F-E818-4448-8118-320D8188160D}" type="presParOf" srcId="{3F3497B7-1729-47D3-9A71-D903F97CC4E9}" destId="{4AD17F13-78AC-4230-A05E-F9FFF6CD06E5}" srcOrd="6" destOrd="0" presId="urn:microsoft.com/office/officeart/2008/layout/LinedList"/>
    <dgm:cxn modelId="{491C0567-0B47-4C86-9702-EF20E7502D61}" type="presParOf" srcId="{3F3497B7-1729-47D3-9A71-D903F97CC4E9}" destId="{777CF6F1-E5E8-4EB6-A4CF-321B030B4987}" srcOrd="7" destOrd="0" presId="urn:microsoft.com/office/officeart/2008/layout/LinedList"/>
    <dgm:cxn modelId="{35C7B117-85E9-4736-B760-2ED0A5F13F4E}" type="presParOf" srcId="{777CF6F1-E5E8-4EB6-A4CF-321B030B4987}" destId="{A4200AE8-6836-4E33-B3FE-B0C8A24CA617}" srcOrd="0" destOrd="0" presId="urn:microsoft.com/office/officeart/2008/layout/LinedList"/>
    <dgm:cxn modelId="{B8AE8D8D-4240-461C-A3AD-D8D02719825B}" type="presParOf" srcId="{777CF6F1-E5E8-4EB6-A4CF-321B030B4987}" destId="{9747C7B4-55C6-4355-8F51-C11C92851C3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7374C-9098-4175-89C6-14DBCD838B01}">
      <dsp:nvSpPr>
        <dsp:cNvPr id="0" name=""/>
        <dsp:cNvSpPr/>
      </dsp:nvSpPr>
      <dsp:spPr>
        <a:xfrm>
          <a:off x="0" y="0"/>
          <a:ext cx="6711950" cy="0"/>
        </a:xfrm>
        <a:prstGeom prst="line">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D0C3F97-0769-4954-8D12-4B9BF0E1B88D}">
      <dsp:nvSpPr>
        <dsp:cNvPr id="0" name=""/>
        <dsp:cNvSpPr/>
      </dsp:nvSpPr>
      <dsp:spPr>
        <a:xfrm>
          <a:off x="0" y="0"/>
          <a:ext cx="6711950" cy="1005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t>Οργάνωση ταχυδρομείων </a:t>
          </a:r>
          <a:r>
            <a:rPr lang="el-GR" sz="2400" kern="1200">
              <a:sym typeface="Wingdings" panose="05000000000000000000" pitchFamily="2" charset="2"/>
            </a:rPr>
            <a:t></a:t>
          </a:r>
          <a:r>
            <a:rPr lang="el-GR" sz="2400" kern="1200"/>
            <a:t> τακτική διακίνηση συνδρομητικών εντύπων στην Ευρώπη (καφενεία)</a:t>
          </a:r>
          <a:endParaRPr lang="en-US" sz="2400" kern="1200"/>
        </a:p>
      </dsp:txBody>
      <dsp:txXfrm>
        <a:off x="0" y="0"/>
        <a:ext cx="6711950" cy="1005284"/>
      </dsp:txXfrm>
    </dsp:sp>
    <dsp:sp modelId="{507C9379-ABDA-40DD-B586-E3C3BAF34E83}">
      <dsp:nvSpPr>
        <dsp:cNvPr id="0" name=""/>
        <dsp:cNvSpPr/>
      </dsp:nvSpPr>
      <dsp:spPr>
        <a:xfrm>
          <a:off x="0" y="1005284"/>
          <a:ext cx="6711950" cy="0"/>
        </a:xfrm>
        <a:prstGeom prst="line">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61A6A64-2C8B-4632-AF5E-19BCD7B07814}">
      <dsp:nvSpPr>
        <dsp:cNvPr id="0" name=""/>
        <dsp:cNvSpPr/>
      </dsp:nvSpPr>
      <dsp:spPr>
        <a:xfrm>
          <a:off x="0" y="1005284"/>
          <a:ext cx="6711950" cy="1005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t>Συλλογές και βιβλιοθήκες ανοικτές στο κοινό (1602, </a:t>
          </a:r>
          <a:r>
            <a:rPr lang="en-US" sz="2400" kern="1200" dirty="0"/>
            <a:t>Bodleian</a:t>
          </a:r>
          <a:r>
            <a:rPr lang="el-GR" sz="2400" kern="1200" dirty="0"/>
            <a:t>, Οξφόρδη</a:t>
          </a:r>
          <a:r>
            <a:rPr lang="en-US" sz="2400" kern="1200" dirty="0"/>
            <a:t>)</a:t>
          </a:r>
        </a:p>
      </dsp:txBody>
      <dsp:txXfrm>
        <a:off x="0" y="1005284"/>
        <a:ext cx="6711950" cy="1005284"/>
      </dsp:txXfrm>
    </dsp:sp>
    <dsp:sp modelId="{32F93991-CDFD-4CC3-A8F8-EC7A553E4393}">
      <dsp:nvSpPr>
        <dsp:cNvPr id="0" name=""/>
        <dsp:cNvSpPr/>
      </dsp:nvSpPr>
      <dsp:spPr>
        <a:xfrm>
          <a:off x="0" y="2010569"/>
          <a:ext cx="6711950" cy="0"/>
        </a:xfrm>
        <a:prstGeom prst="line">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2DDA5DB-9C4A-486B-A31E-14769B6A3FED}">
      <dsp:nvSpPr>
        <dsp:cNvPr id="0" name=""/>
        <dsp:cNvSpPr/>
      </dsp:nvSpPr>
      <dsp:spPr>
        <a:xfrm>
          <a:off x="0" y="2010569"/>
          <a:ext cx="6711950" cy="1005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t>Άκαρπες προσπάθειες λογοκρισίας</a:t>
          </a:r>
          <a:endParaRPr lang="en-US" sz="2400" kern="1200"/>
        </a:p>
      </dsp:txBody>
      <dsp:txXfrm>
        <a:off x="0" y="2010569"/>
        <a:ext cx="6711950" cy="1005284"/>
      </dsp:txXfrm>
    </dsp:sp>
    <dsp:sp modelId="{4AD17F13-78AC-4230-A05E-F9FFF6CD06E5}">
      <dsp:nvSpPr>
        <dsp:cNvPr id="0" name=""/>
        <dsp:cNvSpPr/>
      </dsp:nvSpPr>
      <dsp:spPr>
        <a:xfrm>
          <a:off x="0" y="3015853"/>
          <a:ext cx="6711950" cy="0"/>
        </a:xfrm>
        <a:prstGeom prst="line">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4200AE8-6836-4E33-B3FE-B0C8A24CA617}">
      <dsp:nvSpPr>
        <dsp:cNvPr id="0" name=""/>
        <dsp:cNvSpPr/>
      </dsp:nvSpPr>
      <dsp:spPr>
        <a:xfrm>
          <a:off x="0" y="3015853"/>
          <a:ext cx="6711950" cy="1005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t>Σαλόνια = χώροι ανάπτυξης και διάδοσης των φιλοσοφικών και πολιτικών ιδεών Διαφωτισμού</a:t>
          </a:r>
          <a:endParaRPr lang="en-US" sz="2400" kern="1200"/>
        </a:p>
      </dsp:txBody>
      <dsp:txXfrm>
        <a:off x="0" y="3015853"/>
        <a:ext cx="6711950" cy="100528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83A0F-550A-460D-914F-987DFCACA231}"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309FE-A7D2-4E48-AE12-D5C23C1F65F7}" type="slidenum">
              <a:rPr lang="en-US" smtClean="0"/>
              <a:t>‹#›</a:t>
            </a:fld>
            <a:endParaRPr lang="en-US"/>
          </a:p>
        </p:txBody>
      </p:sp>
    </p:spTree>
    <p:extLst>
      <p:ext uri="{BB962C8B-B14F-4D97-AF65-F5344CB8AC3E}">
        <p14:creationId xmlns:p14="http://schemas.microsoft.com/office/powerpoint/2010/main" val="81987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309FE-A7D2-4E48-AE12-D5C23C1F65F7}" type="slidenum">
              <a:rPr lang="en-US" smtClean="0"/>
              <a:t>1</a:t>
            </a:fld>
            <a:endParaRPr lang="en-US"/>
          </a:p>
        </p:txBody>
      </p:sp>
    </p:spTree>
    <p:extLst>
      <p:ext uri="{BB962C8B-B14F-4D97-AF65-F5344CB8AC3E}">
        <p14:creationId xmlns:p14="http://schemas.microsoft.com/office/powerpoint/2010/main" val="221971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AD8370B-64A5-4F3F-8205-4003CCFD31F9}" type="slidenum">
              <a:rPr lang="el-GR" smtClean="0"/>
              <a:pPr/>
              <a:t>4</a:t>
            </a:fld>
            <a:endParaRPr lang="el-GR"/>
          </a:p>
        </p:txBody>
      </p:sp>
    </p:spTree>
    <p:extLst>
      <p:ext uri="{BB962C8B-B14F-4D97-AF65-F5344CB8AC3E}">
        <p14:creationId xmlns:p14="http://schemas.microsoft.com/office/powerpoint/2010/main" val="218316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AD8370B-64A5-4F3F-8205-4003CCFD31F9}" type="slidenum">
              <a:rPr lang="el-GR" smtClean="0"/>
              <a:pPr/>
              <a:t>8</a:t>
            </a:fld>
            <a:endParaRPr lang="el-GR"/>
          </a:p>
        </p:txBody>
      </p:sp>
    </p:spTree>
    <p:extLst>
      <p:ext uri="{BB962C8B-B14F-4D97-AF65-F5344CB8AC3E}">
        <p14:creationId xmlns:p14="http://schemas.microsoft.com/office/powerpoint/2010/main" val="165984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AD8370B-64A5-4F3F-8205-4003CCFD31F9}" type="slidenum">
              <a:rPr lang="el-GR" smtClean="0"/>
              <a:pPr/>
              <a:t>9</a:t>
            </a:fld>
            <a:endParaRPr lang="el-GR"/>
          </a:p>
        </p:txBody>
      </p:sp>
    </p:spTree>
    <p:extLst>
      <p:ext uri="{BB962C8B-B14F-4D97-AF65-F5344CB8AC3E}">
        <p14:creationId xmlns:p14="http://schemas.microsoft.com/office/powerpoint/2010/main" val="309014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AD8370B-64A5-4F3F-8205-4003CCFD31F9}" type="slidenum">
              <a:rPr lang="el-GR" smtClean="0"/>
              <a:pPr/>
              <a:t>10</a:t>
            </a:fld>
            <a:endParaRPr lang="el-GR"/>
          </a:p>
        </p:txBody>
      </p:sp>
    </p:spTree>
    <p:extLst>
      <p:ext uri="{BB962C8B-B14F-4D97-AF65-F5344CB8AC3E}">
        <p14:creationId xmlns:p14="http://schemas.microsoft.com/office/powerpoint/2010/main" val="43756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AD8370B-64A5-4F3F-8205-4003CCFD31F9}" type="slidenum">
              <a:rPr lang="el-GR" smtClean="0"/>
              <a:pPr/>
              <a:t>11</a:t>
            </a:fld>
            <a:endParaRPr lang="el-GR"/>
          </a:p>
        </p:txBody>
      </p:sp>
    </p:spTree>
    <p:extLst>
      <p:ext uri="{BB962C8B-B14F-4D97-AF65-F5344CB8AC3E}">
        <p14:creationId xmlns:p14="http://schemas.microsoft.com/office/powerpoint/2010/main" val="279456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B4C0FF-D87A-4FB0-B233-A8F6EC725BC0}" type="datetime1">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C90854-27C7-4157-B66E-71B0F7AA2C86}" type="datetime1">
              <a:rPr lang="en-US" smtClean="0"/>
              <a:t>10/24/2023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DFBD5E-10FC-4D1D-AF54-822135FE3D20}" type="datetime1">
              <a:rPr lang="en-US" smtClean="0"/>
              <a:t>10/24/2023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CA19D9-65E3-4B48-9070-0934D31061B0}" type="datetime1">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A3B4E7-151B-45D5-A253-B68BD5417514}" type="datetime1">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71E767A-6904-4F80-BB3B-6CB7620363A5}" type="datetime1">
              <a:rPr lang="en-US" smtClean="0"/>
              <a:t>10/24/2023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05FE1E0B-98C3-4CCD-9B8E-BA3E3B9F89A7}" type="datetime1">
              <a:rPr lang="en-US" smtClean="0"/>
              <a:t>10/24/2023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7516991-3F21-4F7B-A80D-D2CF31DAD754}" type="datetime1">
              <a:rPr lang="en-US" smtClean="0"/>
              <a:t>10/24/2023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3E3B861-4656-4A13-B566-8A8B3A40E882}" type="datetime1">
              <a:rPr lang="en-US" smtClean="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300FA45-A329-48A3-99B5-CDE62FDE3C17}" type="datetime1">
              <a:rPr lang="en-US" smtClean="0"/>
              <a:t>10/24/2023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9E13965-FF14-4F6A-8ADF-FF2FA358C1CE}" type="datetime1">
              <a:rPr lang="en-US" smtClean="0"/>
              <a:t>10/24/2023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6B71F7DC-2079-4F57-98D1-B7CC0321A66D}" type="datetime1">
              <a:rPr lang="en-US" smtClean="0"/>
              <a:t>10/24/2023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publishing.cdlib.org/ucpressebooks/view?docId=ft0z09n7hf;brand=ucpres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err="1"/>
              <a:t>Νεώτερη</a:t>
            </a:r>
            <a:r>
              <a:rPr lang="el-GR" dirty="0"/>
              <a:t> και Σύγχρονη Ιστορία του Βιβλίου</a:t>
            </a:r>
            <a:endParaRPr lang="en-US" dirty="0"/>
          </a:p>
        </p:txBody>
      </p:sp>
      <p:sp>
        <p:nvSpPr>
          <p:cNvPr id="3" name="Subtitle 2"/>
          <p:cNvSpPr>
            <a:spLocks noGrp="1"/>
          </p:cNvSpPr>
          <p:nvPr>
            <p:ph type="subTitle" idx="1"/>
          </p:nvPr>
        </p:nvSpPr>
        <p:spPr/>
        <p:txBody>
          <a:bodyPr/>
          <a:lstStyle/>
          <a:p>
            <a:r>
              <a:rPr lang="el-GR" dirty="0"/>
              <a:t>Μάθημα 4</a:t>
            </a:r>
            <a:r>
              <a:rPr lang="el-GR" baseline="30000" dirty="0"/>
              <a:t>ο</a:t>
            </a:r>
            <a:endParaRPr lang="en-US" dirty="0"/>
          </a:p>
        </p:txBody>
      </p:sp>
    </p:spTree>
    <p:extLst>
      <p:ext uri="{BB962C8B-B14F-4D97-AF65-F5344CB8AC3E}">
        <p14:creationId xmlns:p14="http://schemas.microsoft.com/office/powerpoint/2010/main" val="138387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a:solidFill>
                  <a:schemeClr val="tx1">
                    <a:lumMod val="85000"/>
                    <a:lumOff val="15000"/>
                  </a:schemeClr>
                </a:solidFill>
              </a:rPr>
              <a:t>«Δημόσια σφαίρα»</a:t>
            </a: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nvPr>
        </p:nvSpPr>
        <p:spPr>
          <a:xfrm>
            <a:off x="5289229" y="864108"/>
            <a:ext cx="5910677" cy="5120640"/>
          </a:xfrm>
        </p:spPr>
        <p:txBody>
          <a:bodyPr>
            <a:normAutofit/>
          </a:bodyPr>
          <a:lstStyle/>
          <a:p>
            <a:r>
              <a:rPr lang="el-GR"/>
              <a:t>Δημιουργία «κοινής γνώμης»</a:t>
            </a:r>
          </a:p>
          <a:p>
            <a:r>
              <a:rPr lang="el-GR"/>
              <a:t>Γέννηση ενός αστικού κοινού που διέθετε μέρος του εισοδήματός του για καλλιτεχνικά έργα και έντυπα</a:t>
            </a:r>
          </a:p>
          <a:p>
            <a:r>
              <a:rPr lang="el-GR"/>
              <a:t>Σταδιακή αποδέσμευση καλλιτέχνη από μαικήνα-ευγενή και αυλική εύνοια</a:t>
            </a:r>
          </a:p>
          <a:p>
            <a:r>
              <a:rPr lang="el-GR"/>
              <a:t>Μεγαλύτερη ανεξαρτησία πνευματικής δημιουργίας, εμφάνιση «μεγάλων συγγραφέων» (</a:t>
            </a:r>
            <a:r>
              <a:rPr lang="en-US"/>
              <a:t>Voltaire, Rousseau)</a:t>
            </a:r>
            <a:endParaRPr lang="el-GR"/>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10634135" y="6356350"/>
            <a:ext cx="1530927" cy="365125"/>
          </a:xfrm>
        </p:spPr>
        <p:txBody>
          <a:bodyPr>
            <a:normAutofit/>
          </a:bodyPr>
          <a:lstStyle/>
          <a:p>
            <a:pPr>
              <a:spcAft>
                <a:spcPts val="600"/>
              </a:spcAft>
            </a:pPr>
            <a:fld id="{F9D9BFEA-A0A6-470B-9C1A-C222B6B00C5D}" type="slidenum">
              <a:rPr lang="el-GR" smtClean="0"/>
              <a:pPr>
                <a:spcAft>
                  <a:spcPts val="600"/>
                </a:spcAft>
              </a:pPr>
              <a:t>10</a:t>
            </a:fld>
            <a:endParaRPr lang="el-GR"/>
          </a:p>
        </p:txBody>
      </p:sp>
    </p:spTree>
    <p:extLst>
      <p:ext uri="{BB962C8B-B14F-4D97-AF65-F5344CB8AC3E}">
        <p14:creationId xmlns:p14="http://schemas.microsoft.com/office/powerpoint/2010/main" val="278436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600754" y="1087374"/>
            <a:ext cx="8983489" cy="1000978"/>
          </a:xfrm>
        </p:spPr>
        <p:txBody>
          <a:bodyPr>
            <a:normAutofit/>
          </a:bodyPr>
          <a:lstStyle/>
          <a:p>
            <a:r>
              <a:rPr lang="el-GR" sz="3600"/>
              <a:t>ΔΙΑΦΩΤΙΣΜΟΣ</a:t>
            </a:r>
          </a:p>
        </p:txBody>
      </p:sp>
      <p:sp>
        <p:nvSpPr>
          <p:cNvPr id="19" name="Rectangle 12">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0" name="Rectangle 14">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7" name="Rectangle 16">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1" name="Content Placeholder 3"/>
          <p:cNvSpPr>
            <a:spLocks noGrp="1"/>
          </p:cNvSpPr>
          <p:nvPr>
            <p:ph idx="1"/>
          </p:nvPr>
        </p:nvSpPr>
        <p:spPr>
          <a:xfrm>
            <a:off x="1600753" y="2535446"/>
            <a:ext cx="8983489" cy="3554457"/>
          </a:xfrm>
        </p:spPr>
        <p:txBody>
          <a:bodyPr>
            <a:normAutofit/>
          </a:bodyPr>
          <a:lstStyle/>
          <a:p>
            <a:r>
              <a:rPr lang="el-GR" sz="2000">
                <a:solidFill>
                  <a:schemeClr val="tx1"/>
                </a:solidFill>
              </a:rPr>
              <a:t>Αυτονομία και απελευθέρωση ανθρώπινου πνεύματος: η «εποχή του ορθού λόγου»</a:t>
            </a:r>
          </a:p>
          <a:p>
            <a:r>
              <a:rPr lang="el-GR" sz="2000">
                <a:solidFill>
                  <a:schemeClr val="tx1"/>
                </a:solidFill>
              </a:rPr>
              <a:t>Θρίαμβος του κριτικού πνεύματος, εναντίον κάθε αυθεντίας και δεσμών προκαταλήψεων (Εκκλησία)</a:t>
            </a:r>
          </a:p>
          <a:p>
            <a:r>
              <a:rPr lang="el-GR" sz="2000">
                <a:solidFill>
                  <a:schemeClr val="tx1"/>
                </a:solidFill>
              </a:rPr>
              <a:t>Ο άνθρωπος γνωρίζει τη φύση με τις αισθήσεις του και τη μελετά με τη λογική του</a:t>
            </a:r>
          </a:p>
          <a:p>
            <a:r>
              <a:rPr lang="el-GR" sz="2000">
                <a:solidFill>
                  <a:schemeClr val="tx1"/>
                </a:solidFill>
              </a:rPr>
              <a:t>Τελικός σκοπός, η ευτυχία του ανθρώπου</a:t>
            </a:r>
          </a:p>
          <a:p>
            <a:r>
              <a:rPr lang="el-GR" sz="2000">
                <a:solidFill>
                  <a:schemeClr val="tx1"/>
                </a:solidFill>
              </a:rPr>
              <a:t>Υπεράσπιση φυσικών δικαιωμάτων: ελευθερία, ισονομία, οικουμενικότητα </a:t>
            </a:r>
          </a:p>
          <a:p>
            <a:r>
              <a:rPr lang="el-GR" sz="2000">
                <a:solidFill>
                  <a:schemeClr val="tx1"/>
                </a:solidFill>
              </a:rPr>
              <a:t>Ενοποιητικό στοιχείο, η ιδέα της προόδου (</a:t>
            </a:r>
            <a:r>
              <a:rPr lang="en-US" sz="2000">
                <a:solidFill>
                  <a:schemeClr val="tx1"/>
                </a:solidFill>
              </a:rPr>
              <a:t>Condorcet</a:t>
            </a:r>
            <a:r>
              <a:rPr lang="el-GR" sz="2000">
                <a:solidFill>
                  <a:schemeClr val="tx1"/>
                </a:solidFill>
              </a:rPr>
              <a:t>, 1795)</a:t>
            </a:r>
          </a:p>
        </p:txBody>
      </p:sp>
      <p:sp>
        <p:nvSpPr>
          <p:cNvPr id="3" name="Slide Number Placeholder 2"/>
          <p:cNvSpPr>
            <a:spLocks noGrp="1"/>
          </p:cNvSpPr>
          <p:nvPr>
            <p:ph type="sldNum" sz="quarter" idx="12"/>
          </p:nvPr>
        </p:nvSpPr>
        <p:spPr>
          <a:xfrm>
            <a:off x="10634135" y="6356350"/>
            <a:ext cx="1530927" cy="365125"/>
          </a:xfrm>
        </p:spPr>
        <p:txBody>
          <a:bodyPr>
            <a:normAutofit/>
          </a:bodyPr>
          <a:lstStyle/>
          <a:p>
            <a:pPr>
              <a:spcAft>
                <a:spcPts val="600"/>
              </a:spcAft>
            </a:pPr>
            <a:fld id="{F9D9BFEA-A0A6-470B-9C1A-C222B6B00C5D}" type="slidenum">
              <a:rPr lang="el-GR" sz="1200" smtClean="0"/>
              <a:pPr>
                <a:spcAft>
                  <a:spcPts val="600"/>
                </a:spcAft>
              </a:pPr>
              <a:t>11</a:t>
            </a:fld>
            <a:endParaRPr lang="el-GR" sz="1200"/>
          </a:p>
        </p:txBody>
      </p:sp>
    </p:spTree>
    <p:extLst>
      <p:ext uri="{BB962C8B-B14F-4D97-AF65-F5344CB8AC3E}">
        <p14:creationId xmlns:p14="http://schemas.microsoft.com/office/powerpoint/2010/main" val="109629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494260" y="1683144"/>
            <a:ext cx="2774922" cy="3491712"/>
          </a:xfrm>
        </p:spPr>
        <p:txBody>
          <a:bodyPr>
            <a:normAutofit/>
          </a:bodyPr>
          <a:lstStyle/>
          <a:p>
            <a:r>
              <a:rPr lang="el-GR" sz="3600"/>
              <a:t>Βιβλίο &amp; Διαφωτισμός</a:t>
            </a:r>
            <a:endParaRPr lang="en-US" sz="3600"/>
          </a:p>
        </p:txBody>
      </p:sp>
      <p:sp>
        <p:nvSpPr>
          <p:cNvPr id="3" name="Content Placeholder 2"/>
          <p:cNvSpPr>
            <a:spLocks noGrp="1"/>
          </p:cNvSpPr>
          <p:nvPr>
            <p:ph idx="1"/>
          </p:nvPr>
        </p:nvSpPr>
        <p:spPr>
          <a:xfrm>
            <a:off x="4361606" y="1683143"/>
            <a:ext cx="6627377" cy="3491713"/>
          </a:xfrm>
        </p:spPr>
        <p:txBody>
          <a:bodyPr>
            <a:normAutofit/>
          </a:bodyPr>
          <a:lstStyle/>
          <a:p>
            <a:r>
              <a:rPr lang="el-GR" dirty="0"/>
              <a:t>Διευρυμένο κοινό που παρακολουθεί παραγωγή και ενημερώνεται γρήγορα για νέες εκδόσεις</a:t>
            </a:r>
            <a:endParaRPr lang="en-US" dirty="0"/>
          </a:p>
          <a:p>
            <a:r>
              <a:rPr lang="el-GR" dirty="0"/>
              <a:t>«Ορθός λόγος» </a:t>
            </a:r>
            <a:r>
              <a:rPr lang="en-US" dirty="0"/>
              <a:t>(</a:t>
            </a:r>
            <a:r>
              <a:rPr lang="fr-FR" dirty="0"/>
              <a:t>« la déesse </a:t>
            </a:r>
            <a:r>
              <a:rPr lang="en-US" dirty="0"/>
              <a:t>Raison </a:t>
            </a:r>
            <a:r>
              <a:rPr lang="fr-FR" dirty="0"/>
              <a:t>»</a:t>
            </a:r>
            <a:r>
              <a:rPr lang="en-US" dirty="0"/>
              <a:t>)</a:t>
            </a:r>
            <a:endParaRPr lang="el-GR" dirty="0"/>
          </a:p>
          <a:p>
            <a:r>
              <a:rPr lang="el-GR" dirty="0"/>
              <a:t>Πρόοδος εκπαίδευσης από 17</a:t>
            </a:r>
            <a:r>
              <a:rPr lang="el-GR" baseline="30000" dirty="0"/>
              <a:t>ο</a:t>
            </a:r>
            <a:r>
              <a:rPr lang="el-GR" dirty="0"/>
              <a:t> αι.</a:t>
            </a:r>
          </a:p>
          <a:p>
            <a:pPr lvl="1"/>
            <a:r>
              <a:rPr lang="el-GR" dirty="0"/>
              <a:t>1619, υποχρεωτική σε Σαξονία-Βαϊμάρη. Πρόνοια για εκτύπωση σχολικών βιβλίων</a:t>
            </a:r>
            <a:endParaRPr lang="en-US" dirty="0"/>
          </a:p>
          <a:p>
            <a:pPr lvl="1"/>
            <a:r>
              <a:rPr lang="el-GR" dirty="0"/>
              <a:t>Σχολεία Ιησουϊτών</a:t>
            </a:r>
          </a:p>
          <a:p>
            <a:pPr lvl="1"/>
            <a:r>
              <a:rPr lang="el-GR" dirty="0"/>
              <a:t>Ανάπτυξη Πανεπιστημίων (Λειψία, </a:t>
            </a:r>
            <a:r>
              <a:rPr lang="en-US" dirty="0"/>
              <a:t>Göttingen)</a:t>
            </a:r>
            <a:endParaRPr lang="el-GR" dirty="0"/>
          </a:p>
        </p:txBody>
      </p:sp>
      <p:sp>
        <p:nvSpPr>
          <p:cNvPr id="17"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12</a:t>
            </a:fld>
            <a:endParaRPr lang="en-US" sz="1200"/>
          </a:p>
        </p:txBody>
      </p:sp>
    </p:spTree>
    <p:extLst>
      <p:ext uri="{BB962C8B-B14F-4D97-AF65-F5344CB8AC3E}">
        <p14:creationId xmlns:p14="http://schemas.microsoft.com/office/powerpoint/2010/main" val="419070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10" y="1123837"/>
            <a:ext cx="3113736" cy="4601183"/>
          </a:xfrm>
        </p:spPr>
        <p:txBody>
          <a:bodyPr>
            <a:normAutofit/>
          </a:bodyPr>
          <a:lstStyle/>
          <a:p>
            <a:r>
              <a:rPr lang="el-GR" sz="3200" dirty="0" err="1"/>
              <a:t>Εγγραμματοσύνη</a:t>
            </a:r>
            <a:endParaRPr lang="en-US" sz="3200" dirty="0"/>
          </a:p>
        </p:txBody>
      </p:sp>
      <p:graphicFrame>
        <p:nvGraphicFramePr>
          <p:cNvPr id="5" name="Content Placeholder 4"/>
          <p:cNvGraphicFramePr>
            <a:graphicFrameLocks noGrp="1"/>
          </p:cNvGraphicFramePr>
          <p:nvPr>
            <p:ph idx="1"/>
          </p:nvPr>
        </p:nvGraphicFramePr>
        <p:xfrm>
          <a:off x="3868738" y="1081809"/>
          <a:ext cx="6802726" cy="1584960"/>
        </p:xfrm>
        <a:graphic>
          <a:graphicData uri="http://schemas.openxmlformats.org/drawingml/2006/table">
            <a:tbl>
              <a:tblPr firstRow="1" bandRow="1">
                <a:tableStyleId>{3B4B98B0-60AC-42C2-AFA5-B58CD77FA1E5}</a:tableStyleId>
              </a:tblPr>
              <a:tblGrid>
                <a:gridCol w="2120769">
                  <a:extLst>
                    <a:ext uri="{9D8B030D-6E8A-4147-A177-3AD203B41FA5}">
                      <a16:colId xmlns:a16="http://schemas.microsoft.com/office/drawing/2014/main" val="20000"/>
                    </a:ext>
                  </a:extLst>
                </a:gridCol>
                <a:gridCol w="4681957">
                  <a:extLst>
                    <a:ext uri="{9D8B030D-6E8A-4147-A177-3AD203B41FA5}">
                      <a16:colId xmlns:a16="http://schemas.microsoft.com/office/drawing/2014/main" val="20001"/>
                    </a:ext>
                  </a:extLst>
                </a:gridCol>
              </a:tblGrid>
              <a:tr h="370840">
                <a:tc>
                  <a:txBody>
                    <a:bodyPr/>
                    <a:lstStyle/>
                    <a:p>
                      <a:r>
                        <a:rPr lang="el-GR" sz="2000" b="0" dirty="0"/>
                        <a:t>1701-1710</a:t>
                      </a:r>
                      <a:endParaRPr lang="en-US" sz="2000" b="0" dirty="0"/>
                    </a:p>
                  </a:txBody>
                  <a:tcPr marL="117108" marR="117108"/>
                </a:tc>
                <a:tc>
                  <a:txBody>
                    <a:bodyPr/>
                    <a:lstStyle/>
                    <a:p>
                      <a:r>
                        <a:rPr lang="el-GR" sz="2000" b="0" dirty="0"/>
                        <a:t>64 νέα περιοδικά σε γερμανικά</a:t>
                      </a:r>
                      <a:r>
                        <a:rPr lang="el-GR" sz="2000" b="0" baseline="0" dirty="0"/>
                        <a:t> κράτη</a:t>
                      </a:r>
                      <a:endParaRPr lang="en-US" sz="2000" b="0" dirty="0"/>
                    </a:p>
                  </a:txBody>
                  <a:tcPr marL="117108" marR="117108"/>
                </a:tc>
                <a:extLst>
                  <a:ext uri="{0D108BD9-81ED-4DB2-BD59-A6C34878D82A}">
                    <a16:rowId xmlns:a16="http://schemas.microsoft.com/office/drawing/2014/main" val="10000"/>
                  </a:ext>
                </a:extLst>
              </a:tr>
              <a:tr h="370840">
                <a:tc>
                  <a:txBody>
                    <a:bodyPr/>
                    <a:lstStyle/>
                    <a:p>
                      <a:r>
                        <a:rPr lang="el-GR" sz="2000" dirty="0"/>
                        <a:t>1741-1750</a:t>
                      </a:r>
                      <a:endParaRPr lang="en-US" sz="2000" dirty="0"/>
                    </a:p>
                  </a:txBody>
                  <a:tcPr marL="117108" marR="117108"/>
                </a:tc>
                <a:tc>
                  <a:txBody>
                    <a:bodyPr/>
                    <a:lstStyle/>
                    <a:p>
                      <a:r>
                        <a:rPr lang="el-GR" sz="2000" dirty="0"/>
                        <a:t>260 </a:t>
                      </a:r>
                      <a:endParaRPr lang="en-US" sz="2000" dirty="0"/>
                    </a:p>
                  </a:txBody>
                  <a:tcPr marL="117108" marR="117108"/>
                </a:tc>
                <a:extLst>
                  <a:ext uri="{0D108BD9-81ED-4DB2-BD59-A6C34878D82A}">
                    <a16:rowId xmlns:a16="http://schemas.microsoft.com/office/drawing/2014/main" val="10001"/>
                  </a:ext>
                </a:extLst>
              </a:tr>
              <a:tr h="370840">
                <a:tc>
                  <a:txBody>
                    <a:bodyPr/>
                    <a:lstStyle/>
                    <a:p>
                      <a:r>
                        <a:rPr lang="el-GR" sz="2000" dirty="0"/>
                        <a:t>1781-1790</a:t>
                      </a:r>
                      <a:endParaRPr lang="en-US" sz="2000" dirty="0"/>
                    </a:p>
                  </a:txBody>
                  <a:tcPr marL="117108" marR="117108"/>
                </a:tc>
                <a:tc>
                  <a:txBody>
                    <a:bodyPr/>
                    <a:lstStyle/>
                    <a:p>
                      <a:r>
                        <a:rPr lang="el-GR" sz="2000" dirty="0"/>
                        <a:t>1.225</a:t>
                      </a:r>
                      <a:endParaRPr lang="en-US" sz="2000" dirty="0"/>
                    </a:p>
                  </a:txBody>
                  <a:tcPr marL="117108" marR="117108"/>
                </a:tc>
                <a:extLst>
                  <a:ext uri="{0D108BD9-81ED-4DB2-BD59-A6C34878D82A}">
                    <a16:rowId xmlns:a16="http://schemas.microsoft.com/office/drawing/2014/main" val="10002"/>
                  </a:ext>
                </a:extLst>
              </a:tr>
              <a:tr h="370840">
                <a:tc>
                  <a:txBody>
                    <a:bodyPr/>
                    <a:lstStyle/>
                    <a:p>
                      <a:r>
                        <a:rPr lang="el-GR" sz="2000" b="1" dirty="0"/>
                        <a:t>1700-1790</a:t>
                      </a:r>
                      <a:endParaRPr lang="en-US" sz="2000" b="1" dirty="0"/>
                    </a:p>
                  </a:txBody>
                  <a:tcPr marL="117108" marR="117108"/>
                </a:tc>
                <a:tc>
                  <a:txBody>
                    <a:bodyPr/>
                    <a:lstStyle/>
                    <a:p>
                      <a:r>
                        <a:rPr lang="el-GR" sz="2000" b="1" dirty="0"/>
                        <a:t>3.494 νέα</a:t>
                      </a:r>
                      <a:r>
                        <a:rPr lang="el-GR" sz="2000" b="1" baseline="0" dirty="0"/>
                        <a:t> περιοδικά συνολικά</a:t>
                      </a:r>
                      <a:endParaRPr lang="en-US" sz="2000" b="1" dirty="0"/>
                    </a:p>
                  </a:txBody>
                  <a:tcPr marL="117108" marR="117108"/>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4FAB73BC-B049-4115-A692-8D63A059BFB8}" type="slidenum">
              <a:rPr lang="en-US" smtClean="0"/>
              <a:pPr/>
              <a:t>13</a:t>
            </a:fld>
            <a:endParaRPr lang="en-US" dirty="0"/>
          </a:p>
        </p:txBody>
      </p:sp>
      <p:graphicFrame>
        <p:nvGraphicFramePr>
          <p:cNvPr id="6" name="Table 5"/>
          <p:cNvGraphicFramePr>
            <a:graphicFrameLocks noGrp="1"/>
          </p:cNvGraphicFramePr>
          <p:nvPr/>
        </p:nvGraphicFramePr>
        <p:xfrm>
          <a:off x="3859761" y="3201015"/>
          <a:ext cx="6748318" cy="1097280"/>
        </p:xfrm>
        <a:graphic>
          <a:graphicData uri="http://schemas.openxmlformats.org/drawingml/2006/table">
            <a:tbl>
              <a:tblPr firstRow="1" bandRow="1">
                <a:tableStyleId>{3B4B98B0-60AC-42C2-AFA5-B58CD77FA1E5}</a:tableStyleId>
              </a:tblPr>
              <a:tblGrid>
                <a:gridCol w="902261">
                  <a:extLst>
                    <a:ext uri="{9D8B030D-6E8A-4147-A177-3AD203B41FA5}">
                      <a16:colId xmlns:a16="http://schemas.microsoft.com/office/drawing/2014/main" val="20000"/>
                    </a:ext>
                  </a:extLst>
                </a:gridCol>
                <a:gridCol w="4206302">
                  <a:extLst>
                    <a:ext uri="{9D8B030D-6E8A-4147-A177-3AD203B41FA5}">
                      <a16:colId xmlns:a16="http://schemas.microsoft.com/office/drawing/2014/main" val="20001"/>
                    </a:ext>
                  </a:extLst>
                </a:gridCol>
                <a:gridCol w="1639755">
                  <a:extLst>
                    <a:ext uri="{9D8B030D-6E8A-4147-A177-3AD203B41FA5}">
                      <a16:colId xmlns:a16="http://schemas.microsoft.com/office/drawing/2014/main" val="20002"/>
                    </a:ext>
                  </a:extLst>
                </a:gridCol>
              </a:tblGrid>
              <a:tr h="370840">
                <a:tc>
                  <a:txBody>
                    <a:bodyPr/>
                    <a:lstStyle/>
                    <a:p>
                      <a:r>
                        <a:rPr lang="el-GR" sz="2000" b="0" dirty="0"/>
                        <a:t>1680</a:t>
                      </a:r>
                      <a:endParaRPr lang="en-US" sz="2000" b="0" dirty="0"/>
                    </a:p>
                  </a:txBody>
                  <a:tcPr/>
                </a:tc>
                <a:tc>
                  <a:txBody>
                    <a:bodyPr/>
                    <a:lstStyle/>
                    <a:p>
                      <a:r>
                        <a:rPr lang="el-GR" sz="2000" b="0" dirty="0"/>
                        <a:t>29% Γάλλων ανδρών γνωρίζει ανάγνωση</a:t>
                      </a:r>
                      <a:endParaRPr lang="en-US" sz="2000" b="0" dirty="0"/>
                    </a:p>
                  </a:txBody>
                  <a:tcPr/>
                </a:tc>
                <a:tc>
                  <a:txBody>
                    <a:bodyPr/>
                    <a:lstStyle/>
                    <a:p>
                      <a:r>
                        <a:rPr lang="el-GR" sz="2000" b="0" dirty="0"/>
                        <a:t>14% γυναικών</a:t>
                      </a:r>
                      <a:endParaRPr lang="en-US" sz="2000" b="0" dirty="0"/>
                    </a:p>
                  </a:txBody>
                  <a:tcPr/>
                </a:tc>
                <a:extLst>
                  <a:ext uri="{0D108BD9-81ED-4DB2-BD59-A6C34878D82A}">
                    <a16:rowId xmlns:a16="http://schemas.microsoft.com/office/drawing/2014/main" val="10000"/>
                  </a:ext>
                </a:extLst>
              </a:tr>
              <a:tr h="370840">
                <a:tc>
                  <a:txBody>
                    <a:bodyPr/>
                    <a:lstStyle/>
                    <a:p>
                      <a:r>
                        <a:rPr lang="el-GR" sz="2000" dirty="0"/>
                        <a:t>1780</a:t>
                      </a:r>
                      <a:endParaRPr lang="en-US" sz="2000" dirty="0"/>
                    </a:p>
                  </a:txBody>
                  <a:tcPr/>
                </a:tc>
                <a:tc>
                  <a:txBody>
                    <a:bodyPr/>
                    <a:lstStyle/>
                    <a:p>
                      <a:r>
                        <a:rPr lang="el-GR" sz="2000" dirty="0"/>
                        <a:t>47%</a:t>
                      </a:r>
                      <a:endParaRPr lang="en-US" sz="2000" dirty="0"/>
                    </a:p>
                  </a:txBody>
                  <a:tcPr/>
                </a:tc>
                <a:tc>
                  <a:txBody>
                    <a:bodyPr/>
                    <a:lstStyle/>
                    <a:p>
                      <a:r>
                        <a:rPr lang="el-GR" sz="2000" dirty="0"/>
                        <a:t>27%</a:t>
                      </a:r>
                      <a:endParaRPr lang="en-US" sz="2000"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3902365" y="4709775"/>
          <a:ext cx="6862617" cy="1097280"/>
        </p:xfrm>
        <a:graphic>
          <a:graphicData uri="http://schemas.openxmlformats.org/drawingml/2006/table">
            <a:tbl>
              <a:tblPr firstRow="1" bandRow="1">
                <a:tableStyleId>{3B4B98B0-60AC-42C2-AFA5-B58CD77FA1E5}</a:tableStyleId>
              </a:tblPr>
              <a:tblGrid>
                <a:gridCol w="835890">
                  <a:extLst>
                    <a:ext uri="{9D8B030D-6E8A-4147-A177-3AD203B41FA5}">
                      <a16:colId xmlns:a16="http://schemas.microsoft.com/office/drawing/2014/main" val="20000"/>
                    </a:ext>
                  </a:extLst>
                </a:gridCol>
                <a:gridCol w="3948545">
                  <a:extLst>
                    <a:ext uri="{9D8B030D-6E8A-4147-A177-3AD203B41FA5}">
                      <a16:colId xmlns:a16="http://schemas.microsoft.com/office/drawing/2014/main" val="20001"/>
                    </a:ext>
                  </a:extLst>
                </a:gridCol>
                <a:gridCol w="2078182">
                  <a:extLst>
                    <a:ext uri="{9D8B030D-6E8A-4147-A177-3AD203B41FA5}">
                      <a16:colId xmlns:a16="http://schemas.microsoft.com/office/drawing/2014/main" val="20002"/>
                    </a:ext>
                  </a:extLst>
                </a:gridCol>
              </a:tblGrid>
              <a:tr h="370840">
                <a:tc>
                  <a:txBody>
                    <a:bodyPr/>
                    <a:lstStyle/>
                    <a:p>
                      <a:r>
                        <a:rPr lang="el-GR" sz="2000" b="0" dirty="0"/>
                        <a:t>1730</a:t>
                      </a:r>
                      <a:endParaRPr lang="en-US" sz="2000" b="0" dirty="0"/>
                    </a:p>
                  </a:txBody>
                  <a:tcPr/>
                </a:tc>
                <a:tc>
                  <a:txBody>
                    <a:bodyPr/>
                    <a:lstStyle/>
                    <a:p>
                      <a:r>
                        <a:rPr lang="el-GR" sz="2000" b="0" dirty="0"/>
                        <a:t>76% ανδρών υπογράφει συμβόλαιο γάμου</a:t>
                      </a:r>
                      <a:r>
                        <a:rPr lang="el-GR" sz="2000" b="0" baseline="0" dirty="0"/>
                        <a:t> σε Άμστερνταμ</a:t>
                      </a:r>
                      <a:endParaRPr lang="en-US" sz="2000" b="0" dirty="0"/>
                    </a:p>
                  </a:txBody>
                  <a:tcPr/>
                </a:tc>
                <a:tc>
                  <a:txBody>
                    <a:bodyPr/>
                    <a:lstStyle/>
                    <a:p>
                      <a:r>
                        <a:rPr lang="el-GR" sz="2000" b="0" dirty="0"/>
                        <a:t>51% </a:t>
                      </a:r>
                      <a:r>
                        <a:rPr lang="el-GR" sz="2000" b="0" baseline="0" dirty="0"/>
                        <a:t>γυναικών</a:t>
                      </a:r>
                      <a:endParaRPr lang="en-US" sz="2000" b="0" dirty="0"/>
                    </a:p>
                  </a:txBody>
                  <a:tcPr/>
                </a:tc>
                <a:extLst>
                  <a:ext uri="{0D108BD9-81ED-4DB2-BD59-A6C34878D82A}">
                    <a16:rowId xmlns:a16="http://schemas.microsoft.com/office/drawing/2014/main" val="10000"/>
                  </a:ext>
                </a:extLst>
              </a:tr>
              <a:tr h="370840">
                <a:tc>
                  <a:txBody>
                    <a:bodyPr/>
                    <a:lstStyle/>
                    <a:p>
                      <a:r>
                        <a:rPr lang="el-GR" sz="2000" dirty="0"/>
                        <a:t>1780</a:t>
                      </a:r>
                      <a:endParaRPr lang="en-US" sz="2000" dirty="0"/>
                    </a:p>
                  </a:txBody>
                  <a:tcPr/>
                </a:tc>
                <a:tc>
                  <a:txBody>
                    <a:bodyPr/>
                    <a:lstStyle/>
                    <a:p>
                      <a:r>
                        <a:rPr lang="el-GR" sz="2000" dirty="0"/>
                        <a:t>85% ανδρών</a:t>
                      </a:r>
                      <a:endParaRPr lang="en-US" sz="2000" dirty="0"/>
                    </a:p>
                  </a:txBody>
                  <a:tcPr/>
                </a:tc>
                <a:tc>
                  <a:txBody>
                    <a:bodyPr/>
                    <a:lstStyle/>
                    <a:p>
                      <a:r>
                        <a:rPr lang="el-GR" sz="2000" dirty="0"/>
                        <a:t>64% γυναικών</a:t>
                      </a:r>
                      <a:endParaRPr lang="en-US" sz="20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27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494260" y="1683144"/>
            <a:ext cx="2774922" cy="3491712"/>
          </a:xfrm>
        </p:spPr>
        <p:txBody>
          <a:bodyPr>
            <a:normAutofit/>
          </a:bodyPr>
          <a:lstStyle/>
          <a:p>
            <a:r>
              <a:rPr lang="el-GR" dirty="0"/>
              <a:t>Συγγραφείς</a:t>
            </a:r>
            <a:endParaRPr lang="en-US" dirty="0"/>
          </a:p>
        </p:txBody>
      </p:sp>
      <p:sp>
        <p:nvSpPr>
          <p:cNvPr id="3" name="Content Placeholder 2"/>
          <p:cNvSpPr>
            <a:spLocks noGrp="1"/>
          </p:cNvSpPr>
          <p:nvPr>
            <p:ph idx="1"/>
          </p:nvPr>
        </p:nvSpPr>
        <p:spPr>
          <a:xfrm>
            <a:off x="4361606" y="1683143"/>
            <a:ext cx="6627377" cy="3491713"/>
          </a:xfrm>
        </p:spPr>
        <p:txBody>
          <a:bodyPr>
            <a:normAutofit/>
          </a:bodyPr>
          <a:lstStyle/>
          <a:p>
            <a:r>
              <a:rPr lang="el-GR"/>
              <a:t>Χειραφέτηση συγγραφέων</a:t>
            </a:r>
          </a:p>
          <a:p>
            <a:r>
              <a:rPr lang="el-GR"/>
              <a:t>Διεκδίκηση αμοιβής ανάλογα με πωλήσεις</a:t>
            </a:r>
          </a:p>
          <a:p>
            <a:r>
              <a:rPr lang="el-GR"/>
              <a:t>Επιθετική κλεψιτυπία, έντονος ανταγωνισμός εκδοτών σε διεθνή αγορά</a:t>
            </a:r>
          </a:p>
          <a:p>
            <a:r>
              <a:rPr lang="el-GR"/>
              <a:t>Σκληρή διαπραγμάτευση με εκδότες</a:t>
            </a:r>
          </a:p>
          <a:p>
            <a:r>
              <a:rPr lang="el-GR"/>
              <a:t>Σταδιακή συνειδητοποίηση ότι κείμενο ανήκει σε συγγραφέα του</a:t>
            </a:r>
          </a:p>
          <a:p>
            <a:pPr lvl="1"/>
            <a:r>
              <a:rPr lang="en-US"/>
              <a:t>Diderot, </a:t>
            </a:r>
            <a:r>
              <a:rPr lang="en-US" i="1" err="1"/>
              <a:t>Lettre</a:t>
            </a:r>
            <a:r>
              <a:rPr lang="en-US" i="1"/>
              <a:t> sur le commerce de la </a:t>
            </a:r>
            <a:r>
              <a:rPr lang="en-US" i="1" err="1"/>
              <a:t>librairie</a:t>
            </a:r>
            <a:r>
              <a:rPr lang="en-US" i="1"/>
              <a:t> </a:t>
            </a:r>
            <a:r>
              <a:rPr lang="en-US"/>
              <a:t>(1763)</a:t>
            </a:r>
            <a:r>
              <a:rPr lang="el-GR"/>
              <a:t>: κατά παραγγελία τυπογράφων Παρισιού</a:t>
            </a:r>
            <a:endParaRPr lang="en-US"/>
          </a:p>
        </p:txBody>
      </p:sp>
      <p:sp>
        <p:nvSpPr>
          <p:cNvPr id="26" name="Freeform: Shape 25">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14</a:t>
            </a:fld>
            <a:endParaRPr lang="en-US"/>
          </a:p>
        </p:txBody>
      </p:sp>
    </p:spTree>
    <p:extLst>
      <p:ext uri="{BB962C8B-B14F-4D97-AF65-F5344CB8AC3E}">
        <p14:creationId xmlns:p14="http://schemas.microsoft.com/office/powerpoint/2010/main" val="3386454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6" name="Rectangle 10">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643467" y="1123837"/>
            <a:ext cx="3073914" cy="4601183"/>
          </a:xfrm>
        </p:spPr>
        <p:txBody>
          <a:bodyPr>
            <a:normAutofit/>
          </a:bodyPr>
          <a:lstStyle/>
          <a:p>
            <a:pPr algn="r"/>
            <a:r>
              <a:rPr lang="en-US">
                <a:solidFill>
                  <a:schemeClr val="tx1">
                    <a:lumMod val="85000"/>
                    <a:lumOff val="15000"/>
                  </a:schemeClr>
                </a:solidFill>
              </a:rPr>
              <a:t>Claude Joseph Panckoucke</a:t>
            </a:r>
            <a:br>
              <a:rPr lang="en-US">
                <a:solidFill>
                  <a:schemeClr val="tx1">
                    <a:lumMod val="85000"/>
                    <a:lumOff val="15000"/>
                  </a:schemeClr>
                </a:solidFill>
              </a:rPr>
            </a:br>
            <a:r>
              <a:rPr lang="en-US">
                <a:solidFill>
                  <a:schemeClr val="tx1">
                    <a:lumMod val="85000"/>
                    <a:lumOff val="15000"/>
                  </a:schemeClr>
                </a:solidFill>
              </a:rPr>
              <a:t>1736-1798</a:t>
            </a:r>
          </a:p>
        </p:txBody>
      </p:sp>
      <p:cxnSp>
        <p:nvCxnSpPr>
          <p:cNvPr id="17"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393580" y="864108"/>
            <a:ext cx="6144367" cy="5120640"/>
          </a:xfrm>
        </p:spPr>
        <p:txBody>
          <a:bodyPr>
            <a:normAutofit/>
          </a:bodyPr>
          <a:lstStyle/>
          <a:p>
            <a:r>
              <a:rPr lang="el-GR"/>
              <a:t>Πρότυπο του σύγχρονου εκδότη</a:t>
            </a:r>
          </a:p>
          <a:p>
            <a:r>
              <a:rPr lang="el-GR"/>
              <a:t>Βιβλιοπώλης και επίσημος εκδότης του Βασιλικού Τυπογραφείου και της Βασιλικής Ακαδημίας Επιστημών</a:t>
            </a:r>
          </a:p>
          <a:p>
            <a:r>
              <a:rPr lang="el-GR"/>
              <a:t>Εκδίδει Διαφωτιστές και μεγάλα έργα αναφοράς</a:t>
            </a:r>
          </a:p>
          <a:p>
            <a:pPr lvl="1"/>
            <a:r>
              <a:rPr lang="en-US" i="1" err="1"/>
              <a:t>Encyclopédie</a:t>
            </a:r>
            <a:r>
              <a:rPr lang="en-US" i="1"/>
              <a:t> </a:t>
            </a:r>
            <a:r>
              <a:rPr lang="en-US" i="1" err="1"/>
              <a:t>méthodique</a:t>
            </a:r>
            <a:r>
              <a:rPr lang="el-GR" i="1"/>
              <a:t> </a:t>
            </a:r>
            <a:r>
              <a:rPr lang="el-GR"/>
              <a:t>(210 τόμοι, 1782-1832): θεματική και όχι αλφαβητική</a:t>
            </a:r>
          </a:p>
          <a:p>
            <a:pPr lvl="1"/>
            <a:r>
              <a:rPr lang="fr-FR" i="1"/>
              <a:t>Grand Vocabulaire français contenant l'explication de chaque mot</a:t>
            </a:r>
            <a:r>
              <a:rPr lang="el-GR" i="1"/>
              <a:t> </a:t>
            </a:r>
            <a:r>
              <a:rPr lang="el-GR"/>
              <a:t>(30 τόμοι, 1767-74)</a:t>
            </a:r>
          </a:p>
          <a:p>
            <a:r>
              <a:rPr lang="el-GR"/>
              <a:t>Ιδρύει δύο περιοδικά, τα </a:t>
            </a:r>
            <a:r>
              <a:rPr lang="fr-FR" i="1"/>
              <a:t>Mercure de France </a:t>
            </a:r>
            <a:r>
              <a:rPr lang="el-GR"/>
              <a:t>και </a:t>
            </a:r>
            <a:r>
              <a:rPr lang="fr-FR" i="1"/>
              <a:t>Moniteur Universel </a:t>
            </a:r>
          </a:p>
          <a:p>
            <a:r>
              <a:rPr lang="el-GR"/>
              <a:t>Αποκτά τυπογραφείο λόγω δυσχερειών Επανάστασης: 27 πιεστήρια, 100 εργάτες (1794)</a:t>
            </a: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15</a:t>
            </a:fld>
            <a:endParaRPr lang="en-US"/>
          </a:p>
        </p:txBody>
      </p:sp>
    </p:spTree>
    <p:extLst>
      <p:ext uri="{BB962C8B-B14F-4D97-AF65-F5344CB8AC3E}">
        <p14:creationId xmlns:p14="http://schemas.microsoft.com/office/powerpoint/2010/main" val="426429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333E-2DE5-E028-2E34-064339B3C84E}"/>
              </a:ext>
            </a:extLst>
          </p:cNvPr>
          <p:cNvSpPr>
            <a:spLocks noGrp="1"/>
          </p:cNvSpPr>
          <p:nvPr>
            <p:ph type="title"/>
          </p:nvPr>
        </p:nvSpPr>
        <p:spPr/>
        <p:txBody>
          <a:bodyPr>
            <a:normAutofit/>
          </a:bodyPr>
          <a:lstStyle/>
          <a:p>
            <a:pPr algn="r"/>
            <a:r>
              <a:rPr lang="el-GR" dirty="0">
                <a:solidFill>
                  <a:schemeClr val="tx1">
                    <a:lumMod val="85000"/>
                    <a:lumOff val="15000"/>
                  </a:schemeClr>
                </a:solidFill>
              </a:rPr>
              <a:t>Τι διάβαζε το κοινό του Διαφωτισμού;</a:t>
            </a:r>
          </a:p>
        </p:txBody>
      </p:sp>
      <p:sp>
        <p:nvSpPr>
          <p:cNvPr id="3" name="Content Placeholder 2">
            <a:extLst>
              <a:ext uri="{FF2B5EF4-FFF2-40B4-BE49-F238E27FC236}">
                <a16:creationId xmlns:a16="http://schemas.microsoft.com/office/drawing/2014/main" id="{F2169F7C-EE6B-D090-8A11-5B2ACB043D7D}"/>
              </a:ext>
            </a:extLst>
          </p:cNvPr>
          <p:cNvSpPr>
            <a:spLocks noGrp="1"/>
          </p:cNvSpPr>
          <p:nvPr>
            <p:ph idx="1"/>
          </p:nvPr>
        </p:nvSpPr>
        <p:spPr/>
        <p:txBody>
          <a:bodyPr>
            <a:normAutofit/>
          </a:bodyPr>
          <a:lstStyle/>
          <a:p>
            <a:r>
              <a:rPr lang="el-GR" sz="1600" dirty="0"/>
              <a:t>Συγκέντρωση ποσοτικών δεδομένων από ιδιωτικές βιβλιοθήκες, βιβλιοκρισίες και αιτήσεις εκδοτών προς τις υπηρεσίες λογοκρισίας</a:t>
            </a:r>
          </a:p>
          <a:p>
            <a:r>
              <a:rPr lang="el-GR" sz="1600" dirty="0"/>
              <a:t>Προβληματική κατηγοριοποίηση βιβλίων 18</a:t>
            </a:r>
            <a:r>
              <a:rPr lang="el-GR" sz="1600" baseline="30000" dirty="0"/>
              <a:t>ου</a:t>
            </a:r>
            <a:r>
              <a:rPr lang="el-GR" sz="1600" dirty="0"/>
              <a:t> αι., ελλιπή στοιχεία</a:t>
            </a:r>
          </a:p>
          <a:p>
            <a:pPr lvl="1"/>
            <a:r>
              <a:rPr lang="en-US" sz="1400" dirty="0"/>
              <a:t>Fr. Furet: </a:t>
            </a:r>
            <a:r>
              <a:rPr lang="el-GR" sz="1400" dirty="0"/>
              <a:t>αύξηση επιστημονικών και μείωση θεολογικών τίτλων</a:t>
            </a:r>
          </a:p>
          <a:p>
            <a:r>
              <a:rPr lang="el-GR" sz="1600" dirty="0"/>
              <a:t> «Παραδοσιακή» λογοτεχνία υπερτερεί έναντι «Φιλοσόφων»</a:t>
            </a:r>
          </a:p>
          <a:p>
            <a:r>
              <a:rPr lang="el-GR" sz="1600" dirty="0"/>
              <a:t>Νόμιμες και λαθραίες εκδόσεις</a:t>
            </a:r>
          </a:p>
          <a:p>
            <a:pPr lvl="1"/>
            <a:r>
              <a:rPr lang="el-GR" sz="1400" dirty="0"/>
              <a:t>Νόμιμες εκδόσεις, μονοπώλιο των τυπογράφων του Παρισιού (από 1666)</a:t>
            </a:r>
          </a:p>
          <a:p>
            <a:pPr lvl="1"/>
            <a:r>
              <a:rPr lang="el-GR" sz="1400" dirty="0"/>
              <a:t>Συντηρητικές επιλογές για διαφύλαξη προνομίων και εξασφάλιση αγοράς</a:t>
            </a:r>
          </a:p>
          <a:p>
            <a:r>
              <a:rPr lang="el-GR" sz="1600" dirty="0"/>
              <a:t>Συντεχνιακές εκδόσεις δεν μπορούν να ανταποκριθούν σε αυξημένη ζήτηση και αλλαγή προτιμήσεων κοινού</a:t>
            </a:r>
          </a:p>
          <a:p>
            <a:r>
              <a:rPr lang="en-US" sz="1600" dirty="0"/>
              <a:t>1777, </a:t>
            </a:r>
            <a:r>
              <a:rPr lang="el-GR" sz="1600" dirty="0"/>
              <a:t>νομοθεσία </a:t>
            </a:r>
            <a:r>
              <a:rPr lang="en-US" sz="1600" dirty="0"/>
              <a:t>Necker </a:t>
            </a:r>
            <a:r>
              <a:rPr lang="el-GR" sz="1600" dirty="0"/>
              <a:t>προς όφελος συγγραφέων</a:t>
            </a:r>
            <a:endParaRPr lang="en-US" sz="1600" dirty="0"/>
          </a:p>
          <a:p>
            <a:pPr lvl="1"/>
            <a:r>
              <a:rPr lang="el-GR" sz="1400" dirty="0"/>
              <a:t>Δικαιώματα συγγραφέων αέναα, δικαιώματα εκδοτών δεκαετή</a:t>
            </a:r>
          </a:p>
          <a:p>
            <a:r>
              <a:rPr lang="el-GR" sz="1600" dirty="0"/>
              <a:t>Ανταγωνισμός τυπογράφων εκτός Γαλλίας (απαγορευμένα και κλεψίτυπα)</a:t>
            </a:r>
          </a:p>
          <a:p>
            <a:r>
              <a:rPr lang="en-US" sz="1600" dirty="0"/>
              <a:t>1791, 1793: </a:t>
            </a:r>
            <a:r>
              <a:rPr lang="fr-FR" sz="1600" dirty="0"/>
              <a:t>Déclarations des droits du génie</a:t>
            </a:r>
            <a:endParaRPr lang="el-GR" sz="1600" dirty="0"/>
          </a:p>
          <a:p>
            <a:pPr lvl="1"/>
            <a:r>
              <a:rPr lang="el-GR" sz="1400" dirty="0"/>
              <a:t>Συγγραφέας καθίσταται κύριος των πνευματικών του δικαιωμάτων όσο ζει και οι κληρονόμοι του επί 10 χρόνια</a:t>
            </a:r>
          </a:p>
        </p:txBody>
      </p:sp>
      <p:sp>
        <p:nvSpPr>
          <p:cNvPr id="4" name="Slide Number Placeholder 3">
            <a:extLst>
              <a:ext uri="{FF2B5EF4-FFF2-40B4-BE49-F238E27FC236}">
                <a16:creationId xmlns:a16="http://schemas.microsoft.com/office/drawing/2014/main" id="{0CBE946E-5D1A-545E-4B50-1E893A391F2D}"/>
              </a:ext>
            </a:extLst>
          </p:cNvPr>
          <p:cNvSpPr>
            <a:spLocks noGrp="1"/>
          </p:cNvSpPr>
          <p:nvPr>
            <p:ph type="sldNum" sz="quarter" idx="12"/>
          </p:nvPr>
        </p:nvSpPr>
        <p:spPr/>
        <p:txBody>
          <a:bodyPr>
            <a:normAutofit/>
          </a:bodyPr>
          <a:lstStyle/>
          <a:p>
            <a:pPr>
              <a:spcAft>
                <a:spcPts val="600"/>
              </a:spcAft>
            </a:pPr>
            <a:fld id="{4FAB73BC-B049-4115-A692-8D63A059BFB8}" type="slidenum">
              <a:rPr lang="en-US" smtClean="0"/>
              <a:pPr>
                <a:spcAft>
                  <a:spcPts val="600"/>
                </a:spcAft>
              </a:pPr>
              <a:t>16</a:t>
            </a:fld>
            <a:endParaRPr lang="en-US"/>
          </a:p>
        </p:txBody>
      </p:sp>
    </p:spTree>
    <p:extLst>
      <p:ext uri="{BB962C8B-B14F-4D97-AF65-F5344CB8AC3E}">
        <p14:creationId xmlns:p14="http://schemas.microsoft.com/office/powerpoint/2010/main" val="3480288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Content Placeholder 2"/>
          <p:cNvSpPr>
            <a:spLocks noGrp="1"/>
          </p:cNvSpPr>
          <p:nvPr>
            <p:ph idx="1"/>
          </p:nvPr>
        </p:nvSpPr>
        <p:spPr>
          <a:xfrm>
            <a:off x="1264150" y="1496500"/>
            <a:ext cx="6461231" cy="4340881"/>
          </a:xfrm>
        </p:spPr>
        <p:txBody>
          <a:bodyPr>
            <a:normAutofit lnSpcReduction="10000"/>
          </a:bodyPr>
          <a:lstStyle/>
          <a:p>
            <a:r>
              <a:rPr lang="el-GR"/>
              <a:t>Ανεκτικότητα λογοκρισίας</a:t>
            </a:r>
          </a:p>
          <a:p>
            <a:pPr lvl="1"/>
            <a:r>
              <a:rPr lang="fr-FR"/>
              <a:t>Permission tacite, permission simple, permission de la Police, tolérance…</a:t>
            </a:r>
          </a:p>
          <a:p>
            <a:r>
              <a:rPr lang="el-GR"/>
              <a:t>Εκτύπωση έργων με πλαστά σήματα τυπογράφου και ψευδή τόπο έκδοσης και ανύπαρκτους εκδότες</a:t>
            </a:r>
          </a:p>
          <a:p>
            <a:pPr lvl="1"/>
            <a:r>
              <a:rPr lang="el-GR"/>
              <a:t>Έργα </a:t>
            </a:r>
            <a:r>
              <a:rPr lang="en-US"/>
              <a:t>Holbach, Spinoza, </a:t>
            </a:r>
            <a:r>
              <a:rPr lang="el-GR"/>
              <a:t>κλπ.</a:t>
            </a:r>
            <a:endParaRPr lang="en-US"/>
          </a:p>
          <a:p>
            <a:pPr lvl="1"/>
            <a:r>
              <a:rPr lang="en-US"/>
              <a:t>Jonathan Swift, </a:t>
            </a:r>
            <a:r>
              <a:rPr lang="fr-FR" i="1"/>
              <a:t>Traité des dissensions entre nobles et le peuple</a:t>
            </a:r>
            <a:r>
              <a:rPr lang="fr-FR"/>
              <a:t>, </a:t>
            </a:r>
            <a:r>
              <a:rPr lang="el-GR"/>
              <a:t>εκδ. </a:t>
            </a:r>
            <a:r>
              <a:rPr lang="fr-FR"/>
              <a:t>Alethobathopseudopolis, chez Bold Truth, 1773</a:t>
            </a:r>
            <a:endParaRPr lang="el-GR"/>
          </a:p>
          <a:p>
            <a:r>
              <a:rPr lang="el-GR"/>
              <a:t>Κυκλοφορία καταλόγων απαγορευμένων έργων</a:t>
            </a:r>
          </a:p>
          <a:p>
            <a:r>
              <a:rPr lang="el-GR"/>
              <a:t>Παράνομες εκδόσεις σε Ολλανδία και Ελβετία</a:t>
            </a:r>
          </a:p>
          <a:p>
            <a:pPr lvl="1"/>
            <a:r>
              <a:rPr lang="fr-FR"/>
              <a:t>Société Typographique de Neuchâtel</a:t>
            </a:r>
            <a:endParaRPr lang="el-GR"/>
          </a:p>
          <a:p>
            <a:r>
              <a:rPr lang="en-US">
                <a:hlinkClick r:id="rId2"/>
              </a:rPr>
              <a:t>Carla Hesse</a:t>
            </a:r>
            <a:r>
              <a:rPr lang="el-GR">
                <a:hlinkClick r:id="rId2"/>
              </a:rPr>
              <a:t>, </a:t>
            </a:r>
            <a:r>
              <a:rPr lang="en-US" i="1">
                <a:hlinkClick r:id="rId2"/>
              </a:rPr>
              <a:t>Publishing and Cultural Politics in Revolutionary Paris, 1789–1810</a:t>
            </a:r>
            <a:r>
              <a:rPr lang="el-GR">
                <a:hlinkClick r:id="rId2"/>
              </a:rPr>
              <a:t>, </a:t>
            </a:r>
            <a:r>
              <a:rPr lang="en-US">
                <a:hlinkClick r:id="rId2"/>
              </a:rPr>
              <a:t>University of California Press, 1991</a:t>
            </a:r>
            <a:endParaRPr lang="en-US" dirty="0"/>
          </a:p>
        </p:txBody>
      </p:sp>
      <p:sp>
        <p:nvSpPr>
          <p:cNvPr id="13" name="Freeform: Shape 12">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8982805" y="1865740"/>
            <a:ext cx="2947482" cy="3126520"/>
          </a:xfrm>
        </p:spPr>
        <p:txBody>
          <a:bodyPr>
            <a:normAutofit/>
          </a:bodyPr>
          <a:lstStyle/>
          <a:p>
            <a:r>
              <a:rPr lang="el-GR" sz="3600"/>
              <a:t>Λογοκρισία</a:t>
            </a:r>
            <a:r>
              <a:rPr lang="en-US" sz="3600"/>
              <a:t> </a:t>
            </a:r>
            <a:r>
              <a:rPr lang="el-GR" sz="3600"/>
              <a:t>στο Παλαιό Καθεστώς</a:t>
            </a:r>
            <a:endParaRPr lang="en-US" sz="3600"/>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17</a:t>
            </a:fld>
            <a:endParaRPr lang="en-US" sz="1200"/>
          </a:p>
        </p:txBody>
      </p:sp>
    </p:spTree>
    <p:extLst>
      <p:ext uri="{BB962C8B-B14F-4D97-AF65-F5344CB8AC3E}">
        <p14:creationId xmlns:p14="http://schemas.microsoft.com/office/powerpoint/2010/main" val="3005964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11A0068-FEF4-44DB-A95E-01F94BBC0E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3FB93D-F8D4-4DFA-9893-8D6D5C523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 y="758952"/>
            <a:ext cx="262395"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pic>
        <p:nvPicPr>
          <p:cNvPr id="5" name="Picture 4" descr="A close-up of a book&#10;&#10;Description automatically generated">
            <a:extLst>
              <a:ext uri="{FF2B5EF4-FFF2-40B4-BE49-F238E27FC236}">
                <a16:creationId xmlns:a16="http://schemas.microsoft.com/office/drawing/2014/main" id="{B59AC3AA-0138-1ED8-7AAA-AFBECDB51E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45792" y="758952"/>
            <a:ext cx="2690475" cy="4287610"/>
          </a:xfrm>
          <a:prstGeom prst="rect">
            <a:avLst/>
          </a:prstGeom>
        </p:spPr>
      </p:pic>
      <p:sp>
        <p:nvSpPr>
          <p:cNvPr id="21" name="Rectangle 20">
            <a:extLst>
              <a:ext uri="{FF2B5EF4-FFF2-40B4-BE49-F238E27FC236}">
                <a16:creationId xmlns:a16="http://schemas.microsoft.com/office/drawing/2014/main" id="{4A635A8B-6A6F-406F-ABC4-98B5D0CDE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594" y="758951"/>
            <a:ext cx="5535397" cy="882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0EB721-D3D5-4018-8E2F-A95DA7F5D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30" y="5207429"/>
            <a:ext cx="5535397" cy="882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ook cover with a person lying on a bed&#10;&#10;Description automatically generated">
            <a:extLst>
              <a:ext uri="{FF2B5EF4-FFF2-40B4-BE49-F238E27FC236}">
                <a16:creationId xmlns:a16="http://schemas.microsoft.com/office/drawing/2014/main" id="{9DFE5992-168E-C5E1-B417-816A0065F54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397348" y="1802294"/>
            <a:ext cx="2979888" cy="4287610"/>
          </a:xfrm>
          <a:prstGeom prst="rect">
            <a:avLst/>
          </a:prstGeom>
        </p:spPr>
      </p:pic>
      <p:sp>
        <p:nvSpPr>
          <p:cNvPr id="25" name="Rectangle 24">
            <a:extLst>
              <a:ext uri="{FF2B5EF4-FFF2-40B4-BE49-F238E27FC236}">
                <a16:creationId xmlns:a16="http://schemas.microsoft.com/office/drawing/2014/main" id="{A213CA47-0818-4DE3-ACFB-6688B78198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Slide Number Placeholder 1">
            <a:extLst>
              <a:ext uri="{FF2B5EF4-FFF2-40B4-BE49-F238E27FC236}">
                <a16:creationId xmlns:a16="http://schemas.microsoft.com/office/drawing/2014/main" id="{2939D5E5-E047-0063-378F-CDA65FE56537}"/>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a:pPr>
                <a:spcAft>
                  <a:spcPts val="600"/>
                </a:spcAft>
              </a:pPr>
              <a:t>18</a:t>
            </a:fld>
            <a:endParaRPr lang="en-US"/>
          </a:p>
        </p:txBody>
      </p:sp>
    </p:spTree>
    <p:extLst>
      <p:ext uri="{BB962C8B-B14F-4D97-AF65-F5344CB8AC3E}">
        <p14:creationId xmlns:p14="http://schemas.microsoft.com/office/powerpoint/2010/main" val="1565036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Content Placeholder 2"/>
          <p:cNvSpPr>
            <a:spLocks noGrp="1"/>
          </p:cNvSpPr>
          <p:nvPr>
            <p:ph idx="1"/>
          </p:nvPr>
        </p:nvSpPr>
        <p:spPr>
          <a:xfrm>
            <a:off x="1264150" y="1496500"/>
            <a:ext cx="6461231" cy="4100735"/>
          </a:xfrm>
        </p:spPr>
        <p:txBody>
          <a:bodyPr>
            <a:normAutofit fontScale="92500" lnSpcReduction="10000"/>
          </a:bodyPr>
          <a:lstStyle/>
          <a:p>
            <a:pPr>
              <a:spcAft>
                <a:spcPts val="600"/>
              </a:spcAft>
            </a:pPr>
            <a:r>
              <a:rPr lang="en-US" dirty="0"/>
              <a:t>1792, </a:t>
            </a:r>
            <a:r>
              <a:rPr lang="el-GR" dirty="0"/>
              <a:t>δημιουργία Γραφείου Πνευματικών Δραστηριοτήτων (</a:t>
            </a:r>
            <a:r>
              <a:rPr lang="en-US" dirty="0"/>
              <a:t>Bureau d’ esprit public</a:t>
            </a:r>
            <a:r>
              <a:rPr lang="el-GR" dirty="0"/>
              <a:t>), επαναφορά λογοκρισίας</a:t>
            </a:r>
            <a:endParaRPr lang="en-US" dirty="0"/>
          </a:p>
          <a:p>
            <a:pPr>
              <a:spcAft>
                <a:spcPts val="600"/>
              </a:spcAft>
            </a:pPr>
            <a:r>
              <a:rPr lang="el-GR" sz="2000" dirty="0"/>
              <a:t>1810/11, νομιμοποίηση προληπτικής λογοκρισίας από 1</a:t>
            </a:r>
            <a:r>
              <a:rPr lang="el-GR" sz="2000" baseline="30000" dirty="0"/>
              <a:t>η</a:t>
            </a:r>
            <a:r>
              <a:rPr lang="el-GR" sz="2000" dirty="0"/>
              <a:t> Αυτοκρατορία</a:t>
            </a:r>
          </a:p>
          <a:p>
            <a:pPr>
              <a:spcAft>
                <a:spcPts val="600"/>
              </a:spcAft>
            </a:pPr>
            <a:r>
              <a:rPr lang="el-GR" sz="2000" dirty="0"/>
              <a:t> Δημιουργία ειδικής διεύθυνσης σε Υπουργείο Εσωτερικών</a:t>
            </a:r>
          </a:p>
          <a:p>
            <a:r>
              <a:rPr lang="el-GR" sz="2000" dirty="0"/>
              <a:t>Περιορισμός αριθμού τυπογραφικών εργαστηρίων (υποχρεωτικό δίπλωμα)</a:t>
            </a:r>
          </a:p>
          <a:p>
            <a:r>
              <a:rPr lang="el-GR" sz="2000" dirty="0"/>
              <a:t>Καταγραφή και επιτήρηση βιβλιοπωλών και πλανόδιων πωλητών</a:t>
            </a:r>
          </a:p>
          <a:p>
            <a:r>
              <a:rPr lang="el-GR" sz="2000" dirty="0"/>
              <a:t>Έλεγχος εισαγωγών «ξένων βιβλίων»</a:t>
            </a:r>
          </a:p>
          <a:p>
            <a:r>
              <a:rPr lang="el-GR" sz="2000" dirty="0"/>
              <a:t>Δημιουργία της </a:t>
            </a:r>
            <a:r>
              <a:rPr lang="el-GR" sz="2000" i="1" dirty="0"/>
              <a:t>Βιβλιογραφίας της Γαλλίας</a:t>
            </a:r>
            <a:endParaRPr lang="en-US" sz="2000" i="1" dirty="0"/>
          </a:p>
        </p:txBody>
      </p:sp>
      <p:sp>
        <p:nvSpPr>
          <p:cNvPr id="13" name="Freeform: Shape 12">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8982805" y="1865740"/>
            <a:ext cx="2947482" cy="3126520"/>
          </a:xfrm>
        </p:spPr>
        <p:txBody>
          <a:bodyPr>
            <a:normAutofit/>
          </a:bodyPr>
          <a:lstStyle/>
          <a:p>
            <a:r>
              <a:rPr lang="el-GR" sz="3600"/>
              <a:t>Λογοκρισία στην</a:t>
            </a:r>
            <a:br>
              <a:rPr lang="el-GR" sz="3600"/>
            </a:br>
            <a:r>
              <a:rPr lang="el-GR" sz="3600"/>
              <a:t>Πρώτη Αυτοκρατορία</a:t>
            </a:r>
            <a:endParaRPr lang="en-US" sz="3600"/>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19</a:t>
            </a:fld>
            <a:endParaRPr lang="en-US" sz="1200"/>
          </a:p>
        </p:txBody>
      </p:sp>
    </p:spTree>
    <p:extLst>
      <p:ext uri="{BB962C8B-B14F-4D97-AF65-F5344CB8AC3E}">
        <p14:creationId xmlns:p14="http://schemas.microsoft.com/office/powerpoint/2010/main" val="3262324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494260" y="1683144"/>
            <a:ext cx="2774922" cy="3491712"/>
          </a:xfrm>
        </p:spPr>
        <p:txBody>
          <a:bodyPr>
            <a:normAutofit/>
          </a:bodyPr>
          <a:lstStyle/>
          <a:p>
            <a:r>
              <a:rPr lang="en-US" sz="3600"/>
              <a:t>“Reading Revolution” </a:t>
            </a:r>
            <a:r>
              <a:rPr lang="el-GR" sz="3600"/>
              <a:t>18</a:t>
            </a:r>
            <a:r>
              <a:rPr lang="el-GR" sz="3600" baseline="30000"/>
              <a:t>ου</a:t>
            </a:r>
            <a:r>
              <a:rPr lang="el-GR" sz="3600"/>
              <a:t> αι.</a:t>
            </a:r>
            <a:br>
              <a:rPr lang="el-GR" sz="3600"/>
            </a:br>
            <a:br>
              <a:rPr lang="el-GR" sz="3600"/>
            </a:br>
            <a:r>
              <a:rPr lang="en-US" sz="3600"/>
              <a:t>Rolf </a:t>
            </a:r>
            <a:r>
              <a:rPr lang="en-US" sz="3600" err="1"/>
              <a:t>Engelsing</a:t>
            </a:r>
            <a:endParaRPr lang="en-US" sz="3600"/>
          </a:p>
        </p:txBody>
      </p:sp>
      <p:sp>
        <p:nvSpPr>
          <p:cNvPr id="3" name="Content Placeholder 2"/>
          <p:cNvSpPr>
            <a:spLocks noGrp="1"/>
          </p:cNvSpPr>
          <p:nvPr>
            <p:ph idx="1"/>
          </p:nvPr>
        </p:nvSpPr>
        <p:spPr>
          <a:xfrm>
            <a:off x="4361606" y="1683143"/>
            <a:ext cx="6627377" cy="3491713"/>
          </a:xfrm>
        </p:spPr>
        <p:txBody>
          <a:bodyPr>
            <a:normAutofit/>
          </a:bodyPr>
          <a:lstStyle/>
          <a:p>
            <a:r>
              <a:rPr lang="el-GR" dirty="0">
                <a:effectLst>
                  <a:outerShdw blurRad="38100" dist="38100" dir="2700000" algn="tl">
                    <a:srgbClr val="000000">
                      <a:alpha val="43137"/>
                    </a:srgbClr>
                  </a:outerShdw>
                </a:effectLst>
              </a:rPr>
              <a:t>18</a:t>
            </a:r>
            <a:r>
              <a:rPr lang="el-GR" baseline="30000" dirty="0">
                <a:effectLst>
                  <a:outerShdw blurRad="38100" dist="38100" dir="2700000" algn="tl">
                    <a:srgbClr val="000000">
                      <a:alpha val="43137"/>
                    </a:srgbClr>
                  </a:outerShdw>
                </a:effectLst>
              </a:rPr>
              <a:t>ος</a:t>
            </a:r>
            <a:r>
              <a:rPr lang="el-GR" dirty="0">
                <a:effectLst>
                  <a:outerShdw blurRad="38100" dist="38100" dir="2700000" algn="tl">
                    <a:srgbClr val="000000">
                      <a:alpha val="43137"/>
                    </a:srgbClr>
                  </a:outerShdw>
                </a:effectLst>
              </a:rPr>
              <a:t> αιώνας</a:t>
            </a:r>
          </a:p>
          <a:p>
            <a:pPr lvl="1"/>
            <a:r>
              <a:rPr lang="el-GR" dirty="0">
                <a:effectLst>
                  <a:outerShdw blurRad="38100" dist="38100" dir="2700000" algn="tl">
                    <a:srgbClr val="000000">
                      <a:alpha val="43137"/>
                    </a:srgbClr>
                  </a:outerShdw>
                </a:effectLst>
              </a:rPr>
              <a:t>ΑΓΓΛΙΑ</a:t>
            </a:r>
            <a:r>
              <a:rPr lang="el-GR" dirty="0"/>
              <a:t> = βιομηχανική επανάσταση</a:t>
            </a:r>
            <a:endParaRPr lang="el-GR" dirty="0">
              <a:effectLst>
                <a:outerShdw blurRad="38100" dist="38100" dir="2700000" algn="tl">
                  <a:srgbClr val="000000">
                    <a:alpha val="43137"/>
                  </a:srgbClr>
                </a:outerShdw>
              </a:effectLst>
            </a:endParaRPr>
          </a:p>
          <a:p>
            <a:pPr lvl="1"/>
            <a:r>
              <a:rPr lang="el-GR" dirty="0">
                <a:effectLst>
                  <a:outerShdw blurRad="38100" dist="38100" dir="2700000" algn="tl">
                    <a:srgbClr val="000000">
                      <a:alpha val="43137"/>
                    </a:srgbClr>
                  </a:outerShdw>
                </a:effectLst>
              </a:rPr>
              <a:t>ΓΑΛΛΙΑ</a:t>
            </a:r>
            <a:r>
              <a:rPr lang="el-GR" dirty="0"/>
              <a:t> = πολιτική επανάσταση</a:t>
            </a:r>
          </a:p>
          <a:p>
            <a:pPr lvl="1"/>
            <a:r>
              <a:rPr lang="el-GR" dirty="0">
                <a:effectLst>
                  <a:outerShdw blurRad="38100" dist="38100" dir="2700000" algn="tl">
                    <a:srgbClr val="000000">
                      <a:alpha val="43137"/>
                    </a:srgbClr>
                  </a:outerShdw>
                </a:effectLst>
              </a:rPr>
              <a:t>ΓΕΡΜΑΝΙΑ </a:t>
            </a:r>
            <a:r>
              <a:rPr lang="el-GR" dirty="0"/>
              <a:t>= αναγνωστική επανάσταση</a:t>
            </a:r>
            <a:endParaRPr lang="en-US" dirty="0"/>
          </a:p>
        </p:txBody>
      </p:sp>
      <p:sp>
        <p:nvSpPr>
          <p:cNvPr id="13"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2</a:t>
            </a:fld>
            <a:endParaRPr lang="en-US" sz="1200"/>
          </a:p>
        </p:txBody>
      </p:sp>
    </p:spTree>
    <p:extLst>
      <p:ext uri="{BB962C8B-B14F-4D97-AF65-F5344CB8AC3E}">
        <p14:creationId xmlns:p14="http://schemas.microsoft.com/office/powerpoint/2010/main" val="726999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600754" y="1087374"/>
            <a:ext cx="8983489" cy="1000978"/>
          </a:xfrm>
        </p:spPr>
        <p:txBody>
          <a:bodyPr>
            <a:normAutofit/>
          </a:bodyPr>
          <a:lstStyle/>
          <a:p>
            <a:r>
              <a:rPr lang="el-GR" dirty="0"/>
              <a:t>Μορφή του βιβλίου</a:t>
            </a:r>
            <a:endParaRPr lang="en-US" dirty="0"/>
          </a:p>
        </p:txBody>
      </p:sp>
      <p:sp>
        <p:nvSpPr>
          <p:cNvPr id="13" name="Rectangle 12">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5" name="Rectangle 14">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7" name="Rectangle 16">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1600753" y="2535446"/>
            <a:ext cx="8983489" cy="3554457"/>
          </a:xfrm>
        </p:spPr>
        <p:txBody>
          <a:bodyPr>
            <a:normAutofit/>
          </a:bodyPr>
          <a:lstStyle/>
          <a:p>
            <a:r>
              <a:rPr lang="el-GR" dirty="0">
                <a:solidFill>
                  <a:schemeClr val="tx1"/>
                </a:solidFill>
              </a:rPr>
              <a:t>Κυρίαρχη τάση για σμίκρυνση μεγέθους τόμων </a:t>
            </a:r>
            <a:r>
              <a:rPr lang="el-GR" dirty="0">
                <a:solidFill>
                  <a:schemeClr val="tx1"/>
                </a:solidFill>
                <a:sym typeface="Wingdings" panose="05000000000000000000" pitchFamily="2" charset="2"/>
              </a:rPr>
              <a:t></a:t>
            </a:r>
          </a:p>
          <a:p>
            <a:pPr lvl="1"/>
            <a:r>
              <a:rPr lang="el-GR" dirty="0">
                <a:solidFill>
                  <a:schemeClr val="tx1"/>
                </a:solidFill>
                <a:sym typeface="Wingdings" panose="05000000000000000000" pitchFamily="2" charset="2"/>
              </a:rPr>
              <a:t>Μεγαλύτερη τυπογραφική πυκνότητα</a:t>
            </a:r>
          </a:p>
          <a:p>
            <a:pPr lvl="1"/>
            <a:r>
              <a:rPr lang="el-GR" dirty="0">
                <a:solidFill>
                  <a:schemeClr val="tx1"/>
                </a:solidFill>
                <a:sym typeface="Wingdings" panose="05000000000000000000" pitchFamily="2" charset="2"/>
              </a:rPr>
              <a:t>Μικρότερο κόστος </a:t>
            </a:r>
          </a:p>
          <a:p>
            <a:pPr lvl="1"/>
            <a:r>
              <a:rPr lang="el-GR" dirty="0">
                <a:solidFill>
                  <a:schemeClr val="tx1"/>
                </a:solidFill>
                <a:sym typeface="Wingdings" panose="05000000000000000000" pitchFamily="2" charset="2"/>
              </a:rPr>
              <a:t>Μεγαλύτερη χρηστικότητα</a:t>
            </a:r>
          </a:p>
          <a:p>
            <a:r>
              <a:rPr lang="el-GR" dirty="0">
                <a:solidFill>
                  <a:schemeClr val="tx1"/>
                </a:solidFill>
                <a:sym typeface="Wingdings" panose="05000000000000000000" pitchFamily="2" charset="2"/>
              </a:rPr>
              <a:t>Εμφάνιση κερδοσκοπίας: έκδοση πρώτα σε μικρό σχήμα και στη συνέχεια σε μεγάλο για διεύρυνση κοινού</a:t>
            </a:r>
          </a:p>
          <a:p>
            <a:r>
              <a:rPr lang="el-GR" dirty="0">
                <a:solidFill>
                  <a:schemeClr val="tx1"/>
                </a:solidFill>
                <a:sym typeface="Wingdings" panose="05000000000000000000" pitchFamily="2" charset="2"/>
              </a:rPr>
              <a:t>18</a:t>
            </a:r>
            <a:r>
              <a:rPr lang="el-GR" baseline="30000" dirty="0">
                <a:solidFill>
                  <a:schemeClr val="tx1"/>
                </a:solidFill>
                <a:sym typeface="Wingdings" panose="05000000000000000000" pitchFamily="2" charset="2"/>
              </a:rPr>
              <a:t>ος</a:t>
            </a:r>
            <a:r>
              <a:rPr lang="el-GR" dirty="0">
                <a:solidFill>
                  <a:schemeClr val="tx1"/>
                </a:solidFill>
                <a:sym typeface="Wingdings" panose="05000000000000000000" pitchFamily="2" charset="2"/>
              </a:rPr>
              <a:t> αι., θρίαμβος μικρών σχημάτων (8</a:t>
            </a:r>
            <a:r>
              <a:rPr lang="el-GR" baseline="30000" dirty="0">
                <a:solidFill>
                  <a:schemeClr val="tx1"/>
                </a:solidFill>
                <a:sym typeface="Wingdings" panose="05000000000000000000" pitchFamily="2" charset="2"/>
              </a:rPr>
              <a:t>ο</a:t>
            </a:r>
            <a:r>
              <a:rPr lang="el-GR" dirty="0">
                <a:solidFill>
                  <a:schemeClr val="tx1"/>
                </a:solidFill>
                <a:sym typeface="Wingdings" panose="05000000000000000000" pitchFamily="2" charset="2"/>
              </a:rPr>
              <a:t>, 12</a:t>
            </a:r>
            <a:r>
              <a:rPr lang="el-GR" baseline="30000" dirty="0">
                <a:solidFill>
                  <a:schemeClr val="tx1"/>
                </a:solidFill>
                <a:sym typeface="Wingdings" panose="05000000000000000000" pitchFamily="2" charset="2"/>
              </a:rPr>
              <a:t>ο</a:t>
            </a:r>
            <a:r>
              <a:rPr lang="el-GR" dirty="0">
                <a:solidFill>
                  <a:schemeClr val="tx1"/>
                </a:solidFill>
                <a:sym typeface="Wingdings" panose="05000000000000000000" pitchFamily="2" charset="2"/>
              </a:rPr>
              <a:t>, ενίοτε 16</a:t>
            </a:r>
            <a:r>
              <a:rPr lang="el-GR" baseline="30000" dirty="0">
                <a:solidFill>
                  <a:schemeClr val="tx1"/>
                </a:solidFill>
                <a:sym typeface="Wingdings" panose="05000000000000000000" pitchFamily="2" charset="2"/>
              </a:rPr>
              <a:t>ο</a:t>
            </a:r>
            <a:r>
              <a:rPr lang="el-GR" dirty="0">
                <a:solidFill>
                  <a:schemeClr val="tx1"/>
                </a:solidFill>
                <a:sym typeface="Wingdings" panose="05000000000000000000" pitchFamily="2" charset="2"/>
              </a:rPr>
              <a:t>, σπάνια 24</a:t>
            </a:r>
            <a:r>
              <a:rPr lang="el-GR" baseline="30000" dirty="0">
                <a:solidFill>
                  <a:schemeClr val="tx1"/>
                </a:solidFill>
                <a:sym typeface="Wingdings" panose="05000000000000000000" pitchFamily="2" charset="2"/>
              </a:rPr>
              <a:t>ο</a:t>
            </a:r>
            <a:r>
              <a:rPr lang="el-GR" dirty="0">
                <a:solidFill>
                  <a:schemeClr val="tx1"/>
                </a:solidFill>
                <a:sym typeface="Wingdings" panose="05000000000000000000" pitchFamily="2" charset="2"/>
              </a:rPr>
              <a:t>)</a:t>
            </a:r>
          </a:p>
          <a:p>
            <a:pPr lvl="1"/>
            <a:r>
              <a:rPr lang="el-GR" dirty="0">
                <a:solidFill>
                  <a:schemeClr val="tx1"/>
                </a:solidFill>
                <a:sym typeface="Wingdings" panose="05000000000000000000" pitchFamily="2" charset="2"/>
              </a:rPr>
              <a:t>! Δείκτης αύξησης και διεύρυνσης κοινού</a:t>
            </a:r>
          </a:p>
          <a:p>
            <a:r>
              <a:rPr lang="el-GR" dirty="0">
                <a:solidFill>
                  <a:schemeClr val="tx1"/>
                </a:solidFill>
                <a:sym typeface="Wingdings" panose="05000000000000000000" pitchFamily="2" charset="2"/>
              </a:rPr>
              <a:t>Χαμηλά τιράζ (1000-1200 αντ.) / Ανταγωνισμός κλεψίτυπων</a:t>
            </a:r>
            <a:endParaRPr lang="en-US" dirty="0">
              <a:solidFill>
                <a:schemeClr val="tx1"/>
              </a:solidFill>
            </a:endParaRP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20</a:t>
            </a:fld>
            <a:endParaRPr lang="en-US"/>
          </a:p>
        </p:txBody>
      </p:sp>
    </p:spTree>
    <p:extLst>
      <p:ext uri="{BB962C8B-B14F-4D97-AF65-F5344CB8AC3E}">
        <p14:creationId xmlns:p14="http://schemas.microsoft.com/office/powerpoint/2010/main" val="3276061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3" name="Picture 2"/>
          <p:cNvPicPr>
            <a:picLocks noChangeAspect="1"/>
          </p:cNvPicPr>
          <p:nvPr/>
        </p:nvPicPr>
        <p:blipFill>
          <a:blip r:embed="rId2">
            <a:lum contrast="9000"/>
            <a:extLst>
              <a:ext uri="{28A0092B-C50C-407E-A947-70E740481C1C}">
                <a14:useLocalDpi xmlns:a14="http://schemas.microsoft.com/office/drawing/2010/main" val="0"/>
              </a:ext>
            </a:extLst>
          </a:blip>
          <a:stretch>
            <a:fillRect/>
          </a:stretch>
        </p:blipFill>
        <p:spPr>
          <a:xfrm>
            <a:off x="602673" y="176644"/>
            <a:ext cx="5008418" cy="6590023"/>
          </a:xfrm>
          <a:prstGeom prst="rect">
            <a:avLst/>
          </a:prstGeom>
        </p:spPr>
      </p:pic>
      <p:pic>
        <p:nvPicPr>
          <p:cNvPr id="4" name="Picture 3"/>
          <p:cNvPicPr>
            <a:picLocks noChangeAspect="1"/>
          </p:cNvPicPr>
          <p:nvPr/>
        </p:nvPicPr>
        <p:blipFill>
          <a:blip r:embed="rId3">
            <a:lum contrast="8000"/>
            <a:extLst>
              <a:ext uri="{28A0092B-C50C-407E-A947-70E740481C1C}">
                <a14:useLocalDpi xmlns:a14="http://schemas.microsoft.com/office/drawing/2010/main" val="0"/>
              </a:ext>
            </a:extLst>
          </a:blip>
          <a:stretch>
            <a:fillRect/>
          </a:stretch>
        </p:blipFill>
        <p:spPr>
          <a:xfrm>
            <a:off x="5749695" y="935182"/>
            <a:ext cx="6324364" cy="5330536"/>
          </a:xfrm>
          <a:prstGeom prst="rect">
            <a:avLst/>
          </a:prstGeom>
        </p:spPr>
      </p:pic>
    </p:spTree>
    <p:extLst>
      <p:ext uri="{BB962C8B-B14F-4D97-AF65-F5344CB8AC3E}">
        <p14:creationId xmlns:p14="http://schemas.microsoft.com/office/powerpoint/2010/main" val="91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658C22-2BBB-4CC7-AC94-BA42B45B4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1" name="Rectangle 20">
            <a:extLst>
              <a:ext uri="{FF2B5EF4-FFF2-40B4-BE49-F238E27FC236}">
                <a16:creationId xmlns:a16="http://schemas.microsoft.com/office/drawing/2014/main" id="{26E714D6-B8AE-4EAF-80CA-1900AE364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useBgFill="1">
        <p:nvSpPr>
          <p:cNvPr id="22" name="Rectangle 21">
            <a:extLst>
              <a:ext uri="{FF2B5EF4-FFF2-40B4-BE49-F238E27FC236}">
                <a16:creationId xmlns:a16="http://schemas.microsoft.com/office/drawing/2014/main" id="{5E40FA13-8792-401C-A9B1-AFB63F508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at a desk&#10;&#10;Description automatically generated">
            <a:extLst>
              <a:ext uri="{FF2B5EF4-FFF2-40B4-BE49-F238E27FC236}">
                <a16:creationId xmlns:a16="http://schemas.microsoft.com/office/drawing/2014/main" id="{43F443AB-A612-7986-1989-573E7E022266}"/>
              </a:ext>
            </a:extLst>
          </p:cNvPr>
          <p:cNvPicPr>
            <a:picLocks noChangeAspect="1"/>
          </p:cNvPicPr>
          <p:nvPr/>
        </p:nvPicPr>
        <p:blipFill rotWithShape="1">
          <a:blip r:embed="rId2"/>
          <a:srcRect t="32147" r="3925" b="31230"/>
          <a:stretch/>
        </p:blipFill>
        <p:spPr>
          <a:xfrm>
            <a:off x="20" y="-1"/>
            <a:ext cx="12188932" cy="6858000"/>
          </a:xfrm>
          <a:prstGeom prst="rect">
            <a:avLst/>
          </a:prstGeom>
        </p:spPr>
      </p:pic>
      <p:sp>
        <p:nvSpPr>
          <p:cNvPr id="23" name="Rectangle 22">
            <a:extLst>
              <a:ext uri="{FF2B5EF4-FFF2-40B4-BE49-F238E27FC236}">
                <a16:creationId xmlns:a16="http://schemas.microsoft.com/office/drawing/2014/main" id="{E84323AF-559C-4105-8782-F6C3FBB1F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a:extLst>
              <a:ext uri="{FF2B5EF4-FFF2-40B4-BE49-F238E27FC236}">
                <a16:creationId xmlns:a16="http://schemas.microsoft.com/office/drawing/2014/main" id="{491C24B9-D92A-0BB4-B08E-63E8918B1070}"/>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a:solidFill>
                  <a:schemeClr val="tx1"/>
                </a:solidFill>
              </a:rPr>
              <a:t>Διακίνηση βιβλίου</a:t>
            </a:r>
          </a:p>
        </p:txBody>
      </p:sp>
      <p:sp>
        <p:nvSpPr>
          <p:cNvPr id="3" name="Text Placeholder 2">
            <a:extLst>
              <a:ext uri="{FF2B5EF4-FFF2-40B4-BE49-F238E27FC236}">
                <a16:creationId xmlns:a16="http://schemas.microsoft.com/office/drawing/2014/main" id="{175FD75E-E8F4-D4E4-07B0-5111CEE5CECA}"/>
              </a:ext>
            </a:extLst>
          </p:cNvPr>
          <p:cNvSpPr>
            <a:spLocks noGrp="1"/>
          </p:cNvSpPr>
          <p:nvPr>
            <p:ph type="body" idx="1"/>
          </p:nvPr>
        </p:nvSpPr>
        <p:spPr>
          <a:xfrm>
            <a:off x="364724" y="4260714"/>
            <a:ext cx="3331786" cy="1032093"/>
          </a:xfrm>
        </p:spPr>
        <p:txBody>
          <a:bodyPr vert="horz" lIns="91440" tIns="45720" rIns="91440" bIns="45720" rtlCol="0" anchor="t">
            <a:normAutofit/>
          </a:bodyPr>
          <a:lstStyle/>
          <a:p>
            <a:r>
              <a:rPr lang="en-US">
                <a:solidFill>
                  <a:schemeClr val="tx1"/>
                </a:solidFill>
              </a:rPr>
              <a:t>18ος αι.</a:t>
            </a:r>
          </a:p>
        </p:txBody>
      </p:sp>
      <p:sp>
        <p:nvSpPr>
          <p:cNvPr id="4" name="Slide Number Placeholder 3">
            <a:extLst>
              <a:ext uri="{FF2B5EF4-FFF2-40B4-BE49-F238E27FC236}">
                <a16:creationId xmlns:a16="http://schemas.microsoft.com/office/drawing/2014/main" id="{7DD933AE-5C8D-44A8-3568-76A44DF8CF8E}"/>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2878963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600754" y="1087374"/>
            <a:ext cx="8983489" cy="1000978"/>
          </a:xfrm>
        </p:spPr>
        <p:txBody>
          <a:bodyPr>
            <a:normAutofit/>
          </a:bodyPr>
          <a:lstStyle/>
          <a:p>
            <a:r>
              <a:rPr lang="el-GR"/>
              <a:t>Δομές διακίνησης	</a:t>
            </a:r>
            <a:endParaRPr lang="en-US"/>
          </a:p>
        </p:txBody>
      </p:sp>
      <p:sp>
        <p:nvSpPr>
          <p:cNvPr id="24" name="Rectangle 23">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6" name="Rectangle 25">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8" name="Rectangle 27">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1600753" y="2535446"/>
            <a:ext cx="8983489" cy="3554457"/>
          </a:xfrm>
        </p:spPr>
        <p:txBody>
          <a:bodyPr>
            <a:normAutofit/>
          </a:bodyPr>
          <a:lstStyle/>
          <a:p>
            <a:r>
              <a:rPr lang="el-GR">
                <a:solidFill>
                  <a:schemeClr val="tx1"/>
                </a:solidFill>
              </a:rPr>
              <a:t>Βιβλιοπωλεία</a:t>
            </a:r>
          </a:p>
          <a:p>
            <a:pPr lvl="1"/>
            <a:r>
              <a:rPr lang="el-GR">
                <a:solidFill>
                  <a:schemeClr val="tx1"/>
                </a:solidFill>
              </a:rPr>
              <a:t>Κλειστοί χώροι χωρίς προθήκες</a:t>
            </a:r>
          </a:p>
          <a:p>
            <a:pPr lvl="1"/>
            <a:r>
              <a:rPr lang="el-GR">
                <a:solidFill>
                  <a:schemeClr val="tx1"/>
                </a:solidFill>
              </a:rPr>
              <a:t>Παράθυρο στον δρόμο</a:t>
            </a:r>
          </a:p>
          <a:p>
            <a:pPr lvl="1"/>
            <a:r>
              <a:rPr lang="el-GR">
                <a:solidFill>
                  <a:schemeClr val="tx1"/>
                </a:solidFill>
              </a:rPr>
              <a:t>Ράφια και τραπέζια ως εκθετήρια</a:t>
            </a:r>
          </a:p>
          <a:p>
            <a:pPr lvl="1"/>
            <a:r>
              <a:rPr lang="el-GR">
                <a:solidFill>
                  <a:schemeClr val="tx1"/>
                </a:solidFill>
              </a:rPr>
              <a:t>Σε μεγαλύτερες πόλεις, ειδικευμένα βιβλιοπωλεία σε παραγγελίες για ειδικό κοινό</a:t>
            </a:r>
          </a:p>
          <a:p>
            <a:pPr lvl="2"/>
            <a:r>
              <a:rPr lang="el-GR">
                <a:solidFill>
                  <a:schemeClr val="tx1"/>
                </a:solidFill>
              </a:rPr>
              <a:t>Παλαιά βιβλία, μουσική, χαρακτικά, αντικείμενα τέχνης</a:t>
            </a:r>
          </a:p>
          <a:p>
            <a:pPr lvl="1"/>
            <a:r>
              <a:rPr lang="el-GR">
                <a:solidFill>
                  <a:schemeClr val="tx1"/>
                </a:solidFill>
              </a:rPr>
              <a:t>Κύκλοι λογίων και φιλότεχνων γύρω από εμπόριο παλαιών βιβλίων</a:t>
            </a: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23</a:t>
            </a:fld>
            <a:endParaRPr lang="en-US"/>
          </a:p>
        </p:txBody>
      </p:sp>
    </p:spTree>
    <p:extLst>
      <p:ext uri="{BB962C8B-B14F-4D97-AF65-F5344CB8AC3E}">
        <p14:creationId xmlns:p14="http://schemas.microsoft.com/office/powerpoint/2010/main" val="114417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600754" y="1087374"/>
            <a:ext cx="8983489" cy="1000978"/>
          </a:xfrm>
        </p:spPr>
        <p:txBody>
          <a:bodyPr>
            <a:normAutofit/>
          </a:bodyPr>
          <a:lstStyle/>
          <a:p>
            <a:r>
              <a:rPr lang="el-GR"/>
              <a:t>Δομές διακίνησης	</a:t>
            </a:r>
            <a:endParaRPr lang="en-US"/>
          </a:p>
        </p:txBody>
      </p:sp>
      <p:sp>
        <p:nvSpPr>
          <p:cNvPr id="30" name="Rectangle 29">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2" name="Rectangle 31">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4" name="Rectangle 33">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1600753" y="2535446"/>
            <a:ext cx="8983489" cy="3554457"/>
          </a:xfrm>
        </p:spPr>
        <p:txBody>
          <a:bodyPr>
            <a:normAutofit/>
          </a:bodyPr>
          <a:lstStyle/>
          <a:p>
            <a:r>
              <a:rPr lang="el-GR">
                <a:solidFill>
                  <a:schemeClr val="tx1"/>
                </a:solidFill>
              </a:rPr>
              <a:t>Αναγνωστήρια (</a:t>
            </a:r>
            <a:r>
              <a:rPr lang="en-US" i="1">
                <a:solidFill>
                  <a:schemeClr val="tx1"/>
                </a:solidFill>
              </a:rPr>
              <a:t>Cabinets de lecture</a:t>
            </a:r>
            <a:r>
              <a:rPr lang="en-US">
                <a:solidFill>
                  <a:schemeClr val="tx1"/>
                </a:solidFill>
              </a:rPr>
              <a:t>)</a:t>
            </a:r>
            <a:endParaRPr lang="el-GR">
              <a:solidFill>
                <a:schemeClr val="tx1"/>
              </a:solidFill>
            </a:endParaRPr>
          </a:p>
          <a:p>
            <a:pPr lvl="1"/>
            <a:r>
              <a:rPr lang="el-GR">
                <a:solidFill>
                  <a:schemeClr val="tx1"/>
                </a:solidFill>
              </a:rPr>
              <a:t>Εμφανίζονται στα μέσα του 17</a:t>
            </a:r>
            <a:r>
              <a:rPr lang="el-GR" baseline="30000">
                <a:solidFill>
                  <a:schemeClr val="tx1"/>
                </a:solidFill>
              </a:rPr>
              <a:t>ου</a:t>
            </a:r>
            <a:r>
              <a:rPr lang="el-GR">
                <a:solidFill>
                  <a:schemeClr val="tx1"/>
                </a:solidFill>
              </a:rPr>
              <a:t> αι.</a:t>
            </a:r>
          </a:p>
          <a:p>
            <a:pPr lvl="1"/>
            <a:r>
              <a:rPr lang="el-GR">
                <a:solidFill>
                  <a:schemeClr val="tx1"/>
                </a:solidFill>
              </a:rPr>
              <a:t>Προσφέρουν πρόσβαση σε βιβλία και περιοδικά έναντι συνδρομής</a:t>
            </a:r>
          </a:p>
          <a:p>
            <a:pPr lvl="1"/>
            <a:r>
              <a:rPr lang="el-GR">
                <a:solidFill>
                  <a:schemeClr val="tx1"/>
                </a:solidFill>
              </a:rPr>
              <a:t>Συχνά αποτελούν παραρτήματα βιβλιοπωλείων που διακινούν απούλητα αντίτυπα</a:t>
            </a:r>
          </a:p>
          <a:p>
            <a:r>
              <a:rPr lang="el-GR">
                <a:solidFill>
                  <a:schemeClr val="tx1"/>
                </a:solidFill>
              </a:rPr>
              <a:t>Ενοικίαση βιβλίων</a:t>
            </a:r>
          </a:p>
          <a:p>
            <a:pPr lvl="1"/>
            <a:r>
              <a:rPr lang="el-GR">
                <a:solidFill>
                  <a:schemeClr val="tx1"/>
                </a:solidFill>
              </a:rPr>
              <a:t>Με τη μέρα ή και την ώρα, αν ένα έργο είναι πολύ δημοφιλές</a:t>
            </a:r>
          </a:p>
          <a:p>
            <a:r>
              <a:rPr lang="el-GR">
                <a:solidFill>
                  <a:schemeClr val="tx1"/>
                </a:solidFill>
              </a:rPr>
              <a:t>Παραπήγματα</a:t>
            </a:r>
          </a:p>
          <a:p>
            <a:pPr lvl="1"/>
            <a:r>
              <a:rPr lang="el-GR">
                <a:solidFill>
                  <a:schemeClr val="tx1"/>
                </a:solidFill>
              </a:rPr>
              <a:t>Πώληση βιβλίων σε πάγκους σε πολυσύχναστα σημεία των πόλεων και σε εμπορικές στοές (1770, </a:t>
            </a:r>
            <a:r>
              <a:rPr lang="en-US">
                <a:solidFill>
                  <a:schemeClr val="tx1"/>
                </a:solidFill>
              </a:rPr>
              <a:t>Palais Royal)</a:t>
            </a: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24</a:t>
            </a:fld>
            <a:endParaRPr lang="en-US"/>
          </a:p>
        </p:txBody>
      </p:sp>
    </p:spTree>
    <p:extLst>
      <p:ext uri="{BB962C8B-B14F-4D97-AF65-F5344CB8AC3E}">
        <p14:creationId xmlns:p14="http://schemas.microsoft.com/office/powerpoint/2010/main" val="2676316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dirty="0">
                <a:solidFill>
                  <a:schemeClr val="tx1">
                    <a:lumMod val="85000"/>
                    <a:lumOff val="15000"/>
                  </a:schemeClr>
                </a:solidFill>
              </a:rPr>
              <a:t>ΓΑΛΛΙΑ</a:t>
            </a:r>
            <a:endParaRPr lang="en-US" dirty="0">
              <a:solidFill>
                <a:schemeClr val="tx1">
                  <a:lumMod val="85000"/>
                  <a:lumOff val="15000"/>
                </a:schemeClr>
              </a:solidFill>
            </a:endParaRPr>
          </a:p>
        </p:txBody>
      </p:sp>
      <p:sp>
        <p:nvSpPr>
          <p:cNvPr id="20" name="Rectangle 1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22" name="Straight Connector 2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b="1" dirty="0"/>
              <a:t>18</a:t>
            </a:r>
            <a:r>
              <a:rPr lang="el-GR" b="1" baseline="30000" dirty="0"/>
              <a:t>ος</a:t>
            </a:r>
            <a:r>
              <a:rPr lang="el-GR" b="1" dirty="0"/>
              <a:t> αι. = ο «Μεγάλος Αιώνας» του πλανόδιου εμπορίου βιβλίου</a:t>
            </a:r>
          </a:p>
          <a:p>
            <a:r>
              <a:rPr lang="el-GR" dirty="0"/>
              <a:t>Αναγνώστες δεν έχουν την οικονομική δυνατότητα να στηρίξουν κανονικό βιβλιοπωλείο</a:t>
            </a:r>
          </a:p>
          <a:p>
            <a:r>
              <a:rPr lang="el-GR" dirty="0"/>
              <a:t>Κοινό χαμηλής μόρφωσης που ενδιαφέρεται για ειδικά έντυπα</a:t>
            </a:r>
          </a:p>
          <a:p>
            <a:pPr lvl="1"/>
            <a:r>
              <a:rPr lang="el-GR" dirty="0"/>
              <a:t>Θρησκευτικά βιβλία, πρακτικά εγχειρίδια, αλμανάκ, εικόνες, φτηνές εφημερίδες, κλπ.</a:t>
            </a:r>
          </a:p>
          <a:p>
            <a:r>
              <a:rPr lang="el-GR" dirty="0"/>
              <a:t>Κυκλοφορία απαγορευμένων βιβλίων ή κλεψίτυπων</a:t>
            </a:r>
          </a:p>
        </p:txBody>
      </p:sp>
      <p:sp>
        <p:nvSpPr>
          <p:cNvPr id="24" name="Rectangle 2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25</a:t>
            </a:fld>
            <a:endParaRPr lang="en-US"/>
          </a:p>
        </p:txBody>
      </p:sp>
    </p:spTree>
    <p:extLst>
      <p:ext uri="{BB962C8B-B14F-4D97-AF65-F5344CB8AC3E}">
        <p14:creationId xmlns:p14="http://schemas.microsoft.com/office/powerpoint/2010/main" val="239077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494260" y="1683144"/>
            <a:ext cx="2774922" cy="3491712"/>
          </a:xfrm>
        </p:spPr>
        <p:txBody>
          <a:bodyPr>
            <a:normAutofit/>
          </a:bodyPr>
          <a:lstStyle/>
          <a:p>
            <a:r>
              <a:rPr lang="el-GR" sz="3600" dirty="0"/>
              <a:t>ΓΑΛΛΙΑ</a:t>
            </a:r>
            <a:endParaRPr lang="en-US" sz="3600" dirty="0"/>
          </a:p>
        </p:txBody>
      </p:sp>
      <p:sp>
        <p:nvSpPr>
          <p:cNvPr id="3" name="Content Placeholder 2"/>
          <p:cNvSpPr>
            <a:spLocks noGrp="1"/>
          </p:cNvSpPr>
          <p:nvPr>
            <p:ph idx="1"/>
          </p:nvPr>
        </p:nvSpPr>
        <p:spPr>
          <a:xfrm>
            <a:off x="4361606" y="1683143"/>
            <a:ext cx="6627377" cy="3491713"/>
          </a:xfrm>
        </p:spPr>
        <p:txBody>
          <a:bodyPr>
            <a:normAutofit/>
          </a:bodyPr>
          <a:lstStyle/>
          <a:p>
            <a:r>
              <a:rPr lang="el-GR" b="1" dirty="0"/>
              <a:t>Δομή πλανόδιου εμπορίου</a:t>
            </a:r>
          </a:p>
          <a:p>
            <a:pPr lvl="1"/>
            <a:r>
              <a:rPr lang="el-GR" dirty="0"/>
              <a:t>Περιστασιακοί πλανόδιοι μικρέμποροι που δρουν σε περιορισμένο γεωγραφικό  πλαίσιο όταν δεν υπάρχουν αγροτικές εργασίες (αλμανάκ, ημερολόγια)</a:t>
            </a:r>
          </a:p>
          <a:p>
            <a:pPr lvl="1"/>
            <a:r>
              <a:rPr lang="el-GR" dirty="0"/>
              <a:t>Μεσάζοντες με δικά τους δίκτυα πωλητών</a:t>
            </a:r>
          </a:p>
          <a:p>
            <a:pPr lvl="1"/>
            <a:r>
              <a:rPr lang="el-GR" dirty="0"/>
              <a:t>Πλανόδιοι πωλητές σε μόνιμη βάση (απαγορευμένα έργα)</a:t>
            </a:r>
          </a:p>
          <a:p>
            <a:pPr lvl="1"/>
            <a:r>
              <a:rPr lang="el-GR" dirty="0"/>
              <a:t>Πλανόδιοι μεγαλέμποροι (γύρος Γαλλίας)</a:t>
            </a:r>
          </a:p>
          <a:p>
            <a:r>
              <a:rPr lang="el-GR" dirty="0"/>
              <a:t>Μετά 1870, διάδοση σιδηροδρόμων και φθηνός περιοδικός Τύπος αλλάζουν τις συνθήκες εμπορίου</a:t>
            </a:r>
            <a:endParaRPr lang="en-US" dirty="0"/>
          </a:p>
        </p:txBody>
      </p:sp>
      <p:sp>
        <p:nvSpPr>
          <p:cNvPr id="13"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26</a:t>
            </a:fld>
            <a:endParaRPr lang="en-US" sz="1200"/>
          </a:p>
        </p:txBody>
      </p:sp>
    </p:spTree>
    <p:extLst>
      <p:ext uri="{BB962C8B-B14F-4D97-AF65-F5344CB8AC3E}">
        <p14:creationId xmlns:p14="http://schemas.microsoft.com/office/powerpoint/2010/main" val="383093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6A2FFA7-AD1B-4F18-ADD0-77D4CAEC3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running away from a crowd&#10;&#10;Description automatically generated">
            <a:extLst>
              <a:ext uri="{FF2B5EF4-FFF2-40B4-BE49-F238E27FC236}">
                <a16:creationId xmlns:a16="http://schemas.microsoft.com/office/drawing/2014/main" id="{740F32ED-B735-71DD-DD96-93D94FC6D8C2}"/>
              </a:ext>
            </a:extLst>
          </p:cNvPr>
          <p:cNvPicPr>
            <a:picLocks noChangeAspect="1"/>
          </p:cNvPicPr>
          <p:nvPr/>
        </p:nvPicPr>
        <p:blipFill rotWithShape="1">
          <a:blip r:embed="rId2"/>
          <a:srcRect t="30823" r="9092" b="8104"/>
          <a:stretch/>
        </p:blipFill>
        <p:spPr>
          <a:xfrm>
            <a:off x="20" y="1"/>
            <a:ext cx="12188932" cy="6858000"/>
          </a:xfrm>
          <a:prstGeom prst="rect">
            <a:avLst/>
          </a:prstGeom>
        </p:spPr>
      </p:pic>
      <p:sp>
        <p:nvSpPr>
          <p:cNvPr id="34" name="Rectangle 33">
            <a:extLst>
              <a:ext uri="{FF2B5EF4-FFF2-40B4-BE49-F238E27FC236}">
                <a16:creationId xmlns:a16="http://schemas.microsoft.com/office/drawing/2014/main" id="{353ADD76-2BDE-4B34-BBF2-F6E3C0DDA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289248" y="1123837"/>
            <a:ext cx="6451110" cy="1255469"/>
          </a:xfrm>
        </p:spPr>
        <p:txBody>
          <a:bodyPr>
            <a:normAutofit/>
          </a:bodyPr>
          <a:lstStyle/>
          <a:p>
            <a:r>
              <a:rPr lang="el-GR"/>
              <a:t>Γαλλική Επανάσταση - 1789</a:t>
            </a:r>
            <a:br>
              <a:rPr lang="en-US"/>
            </a:br>
            <a:endParaRPr lang="en-US"/>
          </a:p>
        </p:txBody>
      </p:sp>
      <p:sp>
        <p:nvSpPr>
          <p:cNvPr id="3" name="Content Placeholder 2"/>
          <p:cNvSpPr>
            <a:spLocks noGrp="1"/>
          </p:cNvSpPr>
          <p:nvPr>
            <p:ph idx="1"/>
          </p:nvPr>
        </p:nvSpPr>
        <p:spPr>
          <a:xfrm>
            <a:off x="289248" y="2510395"/>
            <a:ext cx="6451109" cy="3274586"/>
          </a:xfrm>
        </p:spPr>
        <p:txBody>
          <a:bodyPr anchor="t">
            <a:normAutofit/>
          </a:bodyPr>
          <a:lstStyle/>
          <a:p>
            <a:r>
              <a:rPr lang="el-GR">
                <a:solidFill>
                  <a:srgbClr val="FFFFFF"/>
                </a:solidFill>
              </a:rPr>
              <a:t>Κατάργηση Σωματείου Εκδοτών Παρισιού και απελευθέρωση επαγγέλματος (Μάρτιος 1791)</a:t>
            </a:r>
          </a:p>
          <a:p>
            <a:r>
              <a:rPr lang="el-GR">
                <a:solidFill>
                  <a:srgbClr val="FFFFFF"/>
                </a:solidFill>
              </a:rPr>
              <a:t>Εντυπωσιακή αύξηση εκδόσεων σε πλακέτες και ειδησεογραφικών εντύπων</a:t>
            </a:r>
          </a:p>
          <a:p>
            <a:r>
              <a:rPr lang="el-GR">
                <a:solidFill>
                  <a:srgbClr val="FFFFFF"/>
                </a:solidFill>
              </a:rPr>
              <a:t>Με κατάργηση παλαιών αδειών χάνουν την αξία τους οι εκδόσεις του Παλαιού Καθεστώτος και τα θρησκευτικά βιβλία</a:t>
            </a:r>
          </a:p>
          <a:p>
            <a:r>
              <a:rPr lang="el-GR">
                <a:solidFill>
                  <a:srgbClr val="FFFFFF"/>
                </a:solidFill>
              </a:rPr>
              <a:t>Απώλεια παραδοσιακών μεγάλων αγοραστών (ευγενείς, βιβλιοθήκες μονών)</a:t>
            </a:r>
          </a:p>
        </p:txBody>
      </p:sp>
      <p:sp>
        <p:nvSpPr>
          <p:cNvPr id="36" name="Rectangle 35">
            <a:extLst>
              <a:ext uri="{FF2B5EF4-FFF2-40B4-BE49-F238E27FC236}">
                <a16:creationId xmlns:a16="http://schemas.microsoft.com/office/drawing/2014/main" id="{E44BA2E8-EBF6-4D04-87F1-3F81C80AA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a:solidFill>
                  <a:srgbClr val="FFFFFF"/>
                </a:solidFill>
              </a:rPr>
              <a:pPr>
                <a:spcAft>
                  <a:spcPts val="600"/>
                </a:spcAft>
              </a:pPr>
              <a:t>27</a:t>
            </a:fld>
            <a:endParaRPr lang="en-US">
              <a:solidFill>
                <a:srgbClr val="FFFFFF"/>
              </a:solidFill>
            </a:endParaRPr>
          </a:p>
        </p:txBody>
      </p:sp>
    </p:spTree>
    <p:extLst>
      <p:ext uri="{BB962C8B-B14F-4D97-AF65-F5344CB8AC3E}">
        <p14:creationId xmlns:p14="http://schemas.microsoft.com/office/powerpoint/2010/main" val="354777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Γαλλική Επανάσταση</a:t>
            </a:r>
            <a:br>
              <a:rPr lang="en-US" dirty="0"/>
            </a:br>
            <a:endParaRPr lang="en-US" dirty="0"/>
          </a:p>
        </p:txBody>
      </p:sp>
      <p:sp>
        <p:nvSpPr>
          <p:cNvPr id="3" name="Content Placeholder 2"/>
          <p:cNvSpPr>
            <a:spLocks noGrp="1"/>
          </p:cNvSpPr>
          <p:nvPr>
            <p:ph idx="1"/>
          </p:nvPr>
        </p:nvSpPr>
        <p:spPr/>
        <p:txBody>
          <a:bodyPr/>
          <a:lstStyle/>
          <a:p>
            <a:r>
              <a:rPr lang="el-GR" dirty="0"/>
              <a:t>Πολλαπλασιασμός χρεοκοπιών αλλά και νέων εκδοτών</a:t>
            </a:r>
          </a:p>
          <a:p>
            <a:endParaRPr lang="el-GR" dirty="0"/>
          </a:p>
          <a:p>
            <a:endParaRPr lang="el-GR" dirty="0"/>
          </a:p>
          <a:p>
            <a:endParaRPr lang="en-US" dirty="0"/>
          </a:p>
          <a:p>
            <a:r>
              <a:rPr lang="el-GR" dirty="0"/>
              <a:t>Επιδίωξη απομάκρυνσης από πρότυπα Παλαιού Καθεστώτος</a:t>
            </a:r>
          </a:p>
          <a:p>
            <a:r>
              <a:rPr lang="el-GR" dirty="0"/>
              <a:t>Χρήση λαϊκών εκφράσεων και γελοιογραφίας</a:t>
            </a:r>
          </a:p>
          <a:p>
            <a:r>
              <a:rPr lang="el-GR" dirty="0"/>
              <a:t>Λεηλασία και καταστροφή βιβλιοθηκών ευγενών και μοναστηριών</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20005747"/>
              </p:ext>
            </p:extLst>
          </p:nvPr>
        </p:nvGraphicFramePr>
        <p:xfrm>
          <a:off x="4401704" y="2295168"/>
          <a:ext cx="5584536" cy="1010920"/>
        </p:xfrm>
        <a:graphic>
          <a:graphicData uri="http://schemas.openxmlformats.org/drawingml/2006/table">
            <a:tbl>
              <a:tblPr firstRow="1" bandRow="1">
                <a:tableStyleId>{3B4B98B0-60AC-42C2-AFA5-B58CD77FA1E5}</a:tableStyleId>
              </a:tblPr>
              <a:tblGrid>
                <a:gridCol w="2879310">
                  <a:extLst>
                    <a:ext uri="{9D8B030D-6E8A-4147-A177-3AD203B41FA5}">
                      <a16:colId xmlns:a16="http://schemas.microsoft.com/office/drawing/2014/main" val="20000"/>
                    </a:ext>
                  </a:extLst>
                </a:gridCol>
                <a:gridCol w="1427145">
                  <a:extLst>
                    <a:ext uri="{9D8B030D-6E8A-4147-A177-3AD203B41FA5}">
                      <a16:colId xmlns:a16="http://schemas.microsoft.com/office/drawing/2014/main" val="20001"/>
                    </a:ext>
                  </a:extLst>
                </a:gridCol>
                <a:gridCol w="1278081">
                  <a:extLst>
                    <a:ext uri="{9D8B030D-6E8A-4147-A177-3AD203B41FA5}">
                      <a16:colId xmlns:a16="http://schemas.microsoft.com/office/drawing/2014/main" val="20002"/>
                    </a:ext>
                  </a:extLst>
                </a:gridCol>
              </a:tblGrid>
              <a:tr h="370840">
                <a:tc>
                  <a:txBody>
                    <a:bodyPr/>
                    <a:lstStyle/>
                    <a:p>
                      <a:pPr algn="ctr"/>
                      <a:r>
                        <a:rPr lang="el-GR" sz="1800" dirty="0"/>
                        <a:t>1780</a:t>
                      </a:r>
                      <a:endParaRPr lang="en-US" sz="1800" dirty="0"/>
                    </a:p>
                  </a:txBody>
                  <a:tcPr/>
                </a:tc>
                <a:tc>
                  <a:txBody>
                    <a:bodyPr/>
                    <a:lstStyle/>
                    <a:p>
                      <a:pPr algn="ctr"/>
                      <a:r>
                        <a:rPr lang="el-GR" sz="1800" dirty="0"/>
                        <a:t>1789-90</a:t>
                      </a:r>
                      <a:endParaRPr lang="en-US" sz="1800" dirty="0"/>
                    </a:p>
                  </a:txBody>
                  <a:tcPr/>
                </a:tc>
                <a:tc>
                  <a:txBody>
                    <a:bodyPr/>
                    <a:lstStyle/>
                    <a:p>
                      <a:pPr algn="ctr"/>
                      <a:r>
                        <a:rPr lang="el-GR" sz="1800" dirty="0"/>
                        <a:t>1798</a:t>
                      </a:r>
                      <a:endParaRPr lang="en-US" sz="1800" dirty="0"/>
                    </a:p>
                  </a:txBody>
                  <a:tcPr/>
                </a:tc>
                <a:extLst>
                  <a:ext uri="{0D108BD9-81ED-4DB2-BD59-A6C34878D82A}">
                    <a16:rowId xmlns:a16="http://schemas.microsoft.com/office/drawing/2014/main" val="10000"/>
                  </a:ext>
                </a:extLst>
              </a:tr>
              <a:tr h="370840">
                <a:tc>
                  <a:txBody>
                    <a:bodyPr/>
                    <a:lstStyle/>
                    <a:p>
                      <a:pPr algn="ctr">
                        <a:spcAft>
                          <a:spcPts val="1200"/>
                        </a:spcAft>
                      </a:pPr>
                      <a:r>
                        <a:rPr lang="el-GR" sz="1800" dirty="0"/>
                        <a:t>36 τυπογραφικά εργαστήρια σε Παρίσι</a:t>
                      </a:r>
                      <a:endParaRPr lang="en-US" sz="1800" dirty="0"/>
                    </a:p>
                  </a:txBody>
                  <a:tcPr/>
                </a:tc>
                <a:tc>
                  <a:txBody>
                    <a:bodyPr/>
                    <a:lstStyle/>
                    <a:p>
                      <a:pPr algn="ctr"/>
                      <a:r>
                        <a:rPr lang="el-GR" sz="1800" dirty="0"/>
                        <a:t>47</a:t>
                      </a:r>
                      <a:endParaRPr lang="en-US" sz="1800" dirty="0"/>
                    </a:p>
                  </a:txBody>
                  <a:tcPr/>
                </a:tc>
                <a:tc>
                  <a:txBody>
                    <a:bodyPr/>
                    <a:lstStyle/>
                    <a:p>
                      <a:pPr algn="ctr"/>
                      <a:r>
                        <a:rPr lang="el-GR" sz="1800" dirty="0"/>
                        <a:t>220</a:t>
                      </a:r>
                      <a:endParaRPr lang="en-US"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163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sz="3600">
                <a:solidFill>
                  <a:schemeClr val="tx1">
                    <a:lumMod val="85000"/>
                    <a:lumOff val="15000"/>
                  </a:schemeClr>
                </a:solidFill>
              </a:rPr>
              <a:t>Εθνική συγκρότηση</a:t>
            </a:r>
            <a:br>
              <a:rPr lang="el-GR" sz="3600">
                <a:solidFill>
                  <a:schemeClr val="tx1">
                    <a:lumMod val="85000"/>
                    <a:lumOff val="15000"/>
                  </a:schemeClr>
                </a:solidFill>
              </a:rPr>
            </a:br>
            <a:br>
              <a:rPr lang="el-GR" sz="3600">
                <a:solidFill>
                  <a:schemeClr val="tx1">
                    <a:lumMod val="85000"/>
                    <a:lumOff val="15000"/>
                  </a:schemeClr>
                </a:solidFill>
              </a:rPr>
            </a:br>
            <a:r>
              <a:rPr lang="el-GR" sz="3600" b="1">
                <a:solidFill>
                  <a:schemeClr val="tx1">
                    <a:lumMod val="85000"/>
                    <a:lumOff val="15000"/>
                  </a:schemeClr>
                </a:solidFill>
              </a:rPr>
              <a:t>ΓΑΛΛΙΑ</a:t>
            </a:r>
            <a:br>
              <a:rPr lang="el-GR" sz="3600" b="1">
                <a:solidFill>
                  <a:schemeClr val="tx1">
                    <a:lumMod val="85000"/>
                    <a:lumOff val="15000"/>
                  </a:schemeClr>
                </a:solidFill>
              </a:rPr>
            </a:br>
            <a:endParaRPr lang="en-US" sz="3600">
              <a:solidFill>
                <a:schemeClr val="tx1">
                  <a:lumMod val="85000"/>
                  <a:lumOff val="15000"/>
                </a:schemeClr>
              </a:solidFill>
            </a:endParaRP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a:t>Αποδιοργάνωση παραδοσιακής αγοράς βιβλίου από Επανάσταση</a:t>
            </a:r>
          </a:p>
          <a:p>
            <a:r>
              <a:rPr lang="el-GR"/>
              <a:t>Ανάγκη για διαφοροποίηση προϊόντος για προσέλκυση αναγνωστών</a:t>
            </a:r>
            <a:endParaRPr lang="en-US"/>
          </a:p>
          <a:p>
            <a:r>
              <a:rPr lang="el-GR"/>
              <a:t>Ρόλος πολιτικού παράγοντα σε σύσταση εθνικής αγοράς του εντύπου</a:t>
            </a:r>
          </a:p>
          <a:p>
            <a:pPr lvl="1"/>
            <a:r>
              <a:rPr lang="el-GR"/>
              <a:t> Πολίτης – εκλογέας – αναγνώστης</a:t>
            </a:r>
          </a:p>
          <a:p>
            <a:r>
              <a:rPr lang="el-GR"/>
              <a:t>Ειδικά εκδοτικά προγράμματα προς ενδυνάμωση εθνικής ταυτότητας</a:t>
            </a:r>
          </a:p>
          <a:p>
            <a:pPr lvl="1"/>
            <a:r>
              <a:rPr lang="el-GR"/>
              <a:t>Μεγάλες σειρές εθνικής λογοτεχνίας, λεξικά, εθνικές εγκυκλοπαίδειες</a:t>
            </a:r>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29</a:t>
            </a:fld>
            <a:endParaRPr lang="en-US" sz="1200"/>
          </a:p>
        </p:txBody>
      </p:sp>
    </p:spTree>
    <p:extLst>
      <p:ext uri="{BB962C8B-B14F-4D97-AF65-F5344CB8AC3E}">
        <p14:creationId xmlns:p14="http://schemas.microsoft.com/office/powerpoint/2010/main" val="18587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326861C3-901A-4432-8CE0-A6D1961BD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A308BABA-FFC6-4FBA-A31C-4A760D3A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5608255"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289248" y="1123837"/>
            <a:ext cx="4998963" cy="1255469"/>
          </a:xfrm>
        </p:spPr>
        <p:txBody>
          <a:bodyPr>
            <a:normAutofit/>
          </a:bodyPr>
          <a:lstStyle/>
          <a:p>
            <a:r>
              <a:rPr lang="en-US" sz="2800"/>
              <a:t>“Reading Revolution” </a:t>
            </a:r>
            <a:r>
              <a:rPr lang="el-GR" sz="2800"/>
              <a:t>18</a:t>
            </a:r>
            <a:r>
              <a:rPr lang="el-GR" sz="2800" baseline="30000"/>
              <a:t>ου</a:t>
            </a:r>
            <a:r>
              <a:rPr lang="el-GR" sz="2800"/>
              <a:t> αι.</a:t>
            </a:r>
            <a:br>
              <a:rPr lang="el-GR" sz="2800"/>
            </a:br>
            <a:br>
              <a:rPr lang="el-GR" sz="2800"/>
            </a:br>
            <a:r>
              <a:rPr lang="en-US" sz="2800"/>
              <a:t>Rolf </a:t>
            </a:r>
            <a:r>
              <a:rPr lang="en-US" sz="2800" err="1"/>
              <a:t>Engelsing</a:t>
            </a:r>
            <a:endParaRPr lang="en-US" sz="2800"/>
          </a:p>
        </p:txBody>
      </p:sp>
      <p:sp>
        <p:nvSpPr>
          <p:cNvPr id="3" name="Content Placeholder 2"/>
          <p:cNvSpPr>
            <a:spLocks noGrp="1"/>
          </p:cNvSpPr>
          <p:nvPr>
            <p:ph idx="1"/>
          </p:nvPr>
        </p:nvSpPr>
        <p:spPr>
          <a:xfrm>
            <a:off x="289249" y="2510395"/>
            <a:ext cx="4998962" cy="3274586"/>
          </a:xfrm>
        </p:spPr>
        <p:txBody>
          <a:bodyPr anchor="t">
            <a:normAutofit/>
          </a:bodyPr>
          <a:lstStyle/>
          <a:p>
            <a:pPr>
              <a:spcAft>
                <a:spcPts val="600"/>
              </a:spcAft>
            </a:pPr>
            <a:r>
              <a:rPr lang="el-GR" sz="1400">
                <a:solidFill>
                  <a:srgbClr val="FFFFFF"/>
                </a:solidFill>
                <a:effectLst>
                  <a:outerShdw blurRad="38100" dist="38100" dir="2700000" algn="tl">
                    <a:srgbClr val="000000">
                      <a:alpha val="43137"/>
                    </a:srgbClr>
                  </a:outerShdw>
                </a:effectLst>
              </a:rPr>
              <a:t>Από την εντατική στην εκτατική ανάγνωση</a:t>
            </a:r>
            <a:endParaRPr lang="en-US" sz="1400">
              <a:solidFill>
                <a:srgbClr val="FFFFFF"/>
              </a:solidFill>
              <a:effectLst>
                <a:outerShdw blurRad="38100" dist="38100" dir="2700000" algn="tl">
                  <a:srgbClr val="000000">
                    <a:alpha val="43137"/>
                  </a:srgbClr>
                </a:outerShdw>
              </a:effectLst>
            </a:endParaRPr>
          </a:p>
          <a:p>
            <a:pPr lvl="1">
              <a:spcAft>
                <a:spcPts val="600"/>
              </a:spcAft>
            </a:pPr>
            <a:r>
              <a:rPr lang="el-GR" sz="1400">
                <a:solidFill>
                  <a:srgbClr val="FFFFFF"/>
                </a:solidFill>
              </a:rPr>
              <a:t>Αύξηση αριθμού αναγνωστών</a:t>
            </a:r>
          </a:p>
          <a:p>
            <a:pPr lvl="1">
              <a:spcAft>
                <a:spcPts val="600"/>
              </a:spcAft>
            </a:pPr>
            <a:r>
              <a:rPr lang="el-GR" sz="1400">
                <a:solidFill>
                  <a:srgbClr val="FFFFFF"/>
                </a:solidFill>
              </a:rPr>
              <a:t>Εξαιρετική αύξηση και διαφοροποίηση τίτλων</a:t>
            </a:r>
          </a:p>
          <a:p>
            <a:pPr lvl="1">
              <a:spcAft>
                <a:spcPts val="600"/>
              </a:spcAft>
            </a:pPr>
            <a:r>
              <a:rPr lang="el-GR" sz="1400">
                <a:solidFill>
                  <a:srgbClr val="FFFFFF"/>
                </a:solidFill>
              </a:rPr>
              <a:t>Κυριαρχία καθομιλουμένων γλωσσών</a:t>
            </a:r>
          </a:p>
          <a:p>
            <a:pPr lvl="1">
              <a:spcAft>
                <a:spcPts val="600"/>
              </a:spcAft>
            </a:pPr>
            <a:r>
              <a:rPr lang="el-GR" sz="1400">
                <a:solidFill>
                  <a:srgbClr val="FFFFFF"/>
                </a:solidFill>
              </a:rPr>
              <a:t>Νέα είδη στην αγορά: περιοδικά, μυθιστορήματα, γενικά έργα</a:t>
            </a:r>
          </a:p>
          <a:p>
            <a:pPr lvl="1">
              <a:spcAft>
                <a:spcPts val="600"/>
              </a:spcAft>
            </a:pPr>
            <a:r>
              <a:rPr lang="el-GR" sz="1400">
                <a:solidFill>
                  <a:srgbClr val="FFFFFF"/>
                </a:solidFill>
              </a:rPr>
              <a:t>Πρόσβαση σε οικονομικά ασθενέστερους αναγνώστες μέσω δανειστικών βιβλιοθηκών</a:t>
            </a:r>
          </a:p>
          <a:p>
            <a:pPr lvl="1">
              <a:spcAft>
                <a:spcPts val="600"/>
              </a:spcAft>
            </a:pPr>
            <a:r>
              <a:rPr lang="el-GR" sz="1400">
                <a:solidFill>
                  <a:srgbClr val="FFFFFF"/>
                </a:solidFill>
              </a:rPr>
              <a:t>Εμφάνιση αναγνωστικών εταιρειών</a:t>
            </a:r>
          </a:p>
          <a:p>
            <a:pPr>
              <a:spcAft>
                <a:spcPts val="600"/>
              </a:spcAft>
            </a:pPr>
            <a:r>
              <a:rPr lang="de-DE" sz="1400" i="1">
                <a:solidFill>
                  <a:srgbClr val="FFFFFF"/>
                </a:solidFill>
              </a:rPr>
              <a:t>Der Bürger als Leser: Lesergeschichte in Deutschland 1500-1800 </a:t>
            </a:r>
            <a:r>
              <a:rPr lang="de-DE" sz="1400">
                <a:solidFill>
                  <a:srgbClr val="FFFFFF"/>
                </a:solidFill>
              </a:rPr>
              <a:t>(197</a:t>
            </a:r>
            <a:r>
              <a:rPr lang="el-GR" sz="1400">
                <a:solidFill>
                  <a:srgbClr val="FFFFFF"/>
                </a:solidFill>
              </a:rPr>
              <a:t>1</a:t>
            </a:r>
            <a:r>
              <a:rPr lang="de-DE" sz="1400">
                <a:solidFill>
                  <a:srgbClr val="FFFFFF"/>
                </a:solidFill>
              </a:rPr>
              <a:t>) </a:t>
            </a:r>
          </a:p>
        </p:txBody>
      </p:sp>
      <p:pic>
        <p:nvPicPr>
          <p:cNvPr id="5" name="Picture 4" descr="A person sitting in a chair&#10;&#10;Description automatically generated with medium confidence">
            <a:extLst>
              <a:ext uri="{FF2B5EF4-FFF2-40B4-BE49-F238E27FC236}">
                <a16:creationId xmlns:a16="http://schemas.microsoft.com/office/drawing/2014/main" id="{D79D25AA-8417-4231-8AFD-B083758C9187}"/>
              </a:ext>
            </a:extLst>
          </p:cNvPr>
          <p:cNvPicPr>
            <a:picLocks noChangeAspect="1"/>
          </p:cNvPicPr>
          <p:nvPr/>
        </p:nvPicPr>
        <p:blipFill>
          <a:blip r:embed="rId2"/>
          <a:stretch>
            <a:fillRect/>
          </a:stretch>
        </p:blipFill>
        <p:spPr>
          <a:xfrm>
            <a:off x="7152845" y="758952"/>
            <a:ext cx="3118430" cy="5330650"/>
          </a:xfrm>
          <a:prstGeom prst="rect">
            <a:avLst/>
          </a:prstGeom>
        </p:spPr>
      </p:pic>
      <p:sp>
        <p:nvSpPr>
          <p:cNvPr id="26" name="Rectangle 21">
            <a:extLst>
              <a:ext uri="{FF2B5EF4-FFF2-40B4-BE49-F238E27FC236}">
                <a16:creationId xmlns:a16="http://schemas.microsoft.com/office/drawing/2014/main" id="{DAE8CF35-4F57-4B34-80F2-70ADD8764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3</a:t>
            </a:fld>
            <a:endParaRPr lang="en-US"/>
          </a:p>
        </p:txBody>
      </p:sp>
    </p:spTree>
    <p:extLst>
      <p:ext uri="{BB962C8B-B14F-4D97-AF65-F5344CB8AC3E}">
        <p14:creationId xmlns:p14="http://schemas.microsoft.com/office/powerpoint/2010/main" val="3517119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dirty="0">
                <a:solidFill>
                  <a:schemeClr val="tx1">
                    <a:lumMod val="85000"/>
                    <a:lumOff val="15000"/>
                  </a:schemeClr>
                </a:solidFill>
              </a:rPr>
              <a:t>Εθνική ενοποίηση</a:t>
            </a:r>
            <a:br>
              <a:rPr lang="el-GR" dirty="0">
                <a:solidFill>
                  <a:schemeClr val="tx1">
                    <a:lumMod val="85000"/>
                    <a:lumOff val="15000"/>
                  </a:schemeClr>
                </a:solidFill>
              </a:rPr>
            </a:br>
            <a:br>
              <a:rPr lang="el-GR" dirty="0">
                <a:solidFill>
                  <a:schemeClr val="tx1">
                    <a:lumMod val="85000"/>
                    <a:lumOff val="15000"/>
                  </a:schemeClr>
                </a:solidFill>
              </a:rPr>
            </a:br>
            <a:r>
              <a:rPr lang="el-GR" dirty="0">
                <a:solidFill>
                  <a:schemeClr val="tx1">
                    <a:lumMod val="85000"/>
                    <a:lumOff val="15000"/>
                  </a:schemeClr>
                </a:solidFill>
              </a:rPr>
              <a:t>ΓΕΡΜΑΝΙΑ</a:t>
            </a:r>
            <a:endParaRPr lang="en-US" dirty="0">
              <a:solidFill>
                <a:schemeClr val="tx1">
                  <a:lumMod val="85000"/>
                  <a:lumOff val="15000"/>
                </a:schemeClr>
              </a:solidFill>
            </a:endParaRPr>
          </a:p>
        </p:txBody>
      </p:sp>
      <p:sp>
        <p:nvSpPr>
          <p:cNvPr id="10"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2"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a:t>Ενίσχυση διεθνών εκθέσεων βιβλίου</a:t>
            </a:r>
          </a:p>
          <a:p>
            <a:r>
              <a:rPr lang="el-GR"/>
              <a:t>Μειονέκτημα της Φρανκφούρτης, η ισχυρή παρουσία της καθολικής λογοκρισίας</a:t>
            </a:r>
          </a:p>
          <a:p>
            <a:pPr lvl="1"/>
            <a:r>
              <a:rPr lang="el-GR"/>
              <a:t>Στον τελευταίο κατάλογο του 1750 μόνο 72 τίτλοι ενώ η παραγωγή των γερμανικών κρατών ανέρχεται σε 1.350</a:t>
            </a:r>
          </a:p>
          <a:p>
            <a:r>
              <a:rPr lang="el-GR"/>
              <a:t>Δυναμική άνοδος Λειψίας</a:t>
            </a:r>
          </a:p>
          <a:p>
            <a:pPr lvl="1"/>
            <a:r>
              <a:rPr lang="el-GR"/>
              <a:t>Σε προτεσταντική Σαξονία, κέντρο Διαφωτισμού</a:t>
            </a:r>
          </a:p>
          <a:p>
            <a:pPr lvl="1"/>
            <a:r>
              <a:rPr lang="el-GR"/>
              <a:t>Ανάπτυξη καταλόγων εκθέσεων Λειψίας</a:t>
            </a:r>
          </a:p>
          <a:p>
            <a:pPr lvl="2"/>
            <a:r>
              <a:rPr lang="el-GR"/>
              <a:t>1755, 1.231 τίτλοι</a:t>
            </a:r>
          </a:p>
          <a:p>
            <a:pPr lvl="2"/>
            <a:r>
              <a:rPr lang="el-GR"/>
              <a:t>1775, 2.025 τίτλοι</a:t>
            </a:r>
          </a:p>
          <a:p>
            <a:pPr lvl="2"/>
            <a:r>
              <a:rPr lang="el-GR"/>
              <a:t>1795, 3.368 τίτλοι</a:t>
            </a:r>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30</a:t>
            </a:fld>
            <a:endParaRPr lang="en-US"/>
          </a:p>
        </p:txBody>
      </p:sp>
    </p:spTree>
    <p:extLst>
      <p:ext uri="{BB962C8B-B14F-4D97-AF65-F5344CB8AC3E}">
        <p14:creationId xmlns:p14="http://schemas.microsoft.com/office/powerpoint/2010/main" val="1180572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a:solidFill>
                  <a:schemeClr val="tx1">
                    <a:lumMod val="85000"/>
                    <a:lumOff val="15000"/>
                  </a:schemeClr>
                </a:solidFill>
              </a:rPr>
              <a:t>ΓΕΡΜΑΝΙΑ</a:t>
            </a:r>
            <a:endParaRPr lang="en-US">
              <a:solidFill>
                <a:schemeClr val="tx1">
                  <a:lumMod val="85000"/>
                  <a:lumOff val="15000"/>
                </a:schemeClr>
              </a:solidFill>
            </a:endParaRPr>
          </a:p>
        </p:txBody>
      </p:sp>
      <p:sp>
        <p:nvSpPr>
          <p:cNvPr id="20" name="Rectangle 1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22" name="Straight Connector 2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a:t>Πωλήσεις βιβλίων μέσω εμπορικών αντιπροσώπων</a:t>
            </a:r>
          </a:p>
          <a:p>
            <a:r>
              <a:rPr lang="en-US" err="1"/>
              <a:t>Buchmesse</a:t>
            </a:r>
            <a:r>
              <a:rPr lang="en-US"/>
              <a:t> </a:t>
            </a:r>
            <a:r>
              <a:rPr lang="el-GR"/>
              <a:t>παύει να αποτελεί κέντρο προμήθειας βιβλίων</a:t>
            </a:r>
          </a:p>
          <a:p>
            <a:r>
              <a:rPr lang="el-GR"/>
              <a:t>Οξύ πρόβλημα κλεψιτυπίας λόγω πολιτικού κατακερματισμού</a:t>
            </a:r>
            <a:endParaRPr lang="en-US"/>
          </a:p>
        </p:txBody>
      </p:sp>
      <p:sp>
        <p:nvSpPr>
          <p:cNvPr id="24" name="Rectangle 2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31</a:t>
            </a:fld>
            <a:endParaRPr lang="en-US"/>
          </a:p>
        </p:txBody>
      </p:sp>
    </p:spTree>
    <p:extLst>
      <p:ext uri="{BB962C8B-B14F-4D97-AF65-F5344CB8AC3E}">
        <p14:creationId xmlns:p14="http://schemas.microsoft.com/office/powerpoint/2010/main" val="835832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6861C3-901A-4432-8CE0-A6D1961BD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08BABA-FFC6-4FBA-A31C-4A760D3A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5608255"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Title 3"/>
          <p:cNvSpPr>
            <a:spLocks noGrp="1"/>
          </p:cNvSpPr>
          <p:nvPr>
            <p:ph type="title"/>
          </p:nvPr>
        </p:nvSpPr>
        <p:spPr>
          <a:xfrm>
            <a:off x="289248" y="1123837"/>
            <a:ext cx="4998963" cy="1255469"/>
          </a:xfrm>
        </p:spPr>
        <p:txBody>
          <a:bodyPr>
            <a:normAutofit/>
          </a:bodyPr>
          <a:lstStyle/>
          <a:p>
            <a:r>
              <a:rPr lang="en-US" dirty="0">
                <a:solidFill>
                  <a:srgbClr val="FFFFFF"/>
                </a:solidFill>
              </a:rPr>
              <a:t>Philipp Erasmus Reich</a:t>
            </a:r>
            <a:r>
              <a:rPr lang="el-GR" dirty="0">
                <a:solidFill>
                  <a:srgbClr val="FFFFFF"/>
                </a:solidFill>
              </a:rPr>
              <a:t> (</a:t>
            </a:r>
            <a:r>
              <a:rPr lang="en-US" dirty="0">
                <a:solidFill>
                  <a:srgbClr val="FFFFFF"/>
                </a:solidFill>
              </a:rPr>
              <a:t>1717-1787</a:t>
            </a:r>
            <a:r>
              <a:rPr lang="el-GR" dirty="0">
                <a:solidFill>
                  <a:srgbClr val="FFFFFF"/>
                </a:solidFill>
              </a:rPr>
              <a:t>)</a:t>
            </a:r>
            <a:endParaRPr lang="en-US" dirty="0"/>
          </a:p>
        </p:txBody>
      </p:sp>
      <p:sp>
        <p:nvSpPr>
          <p:cNvPr id="5" name="Content Placeholder 4"/>
          <p:cNvSpPr>
            <a:spLocks noGrp="1"/>
          </p:cNvSpPr>
          <p:nvPr>
            <p:ph idx="1"/>
          </p:nvPr>
        </p:nvSpPr>
        <p:spPr>
          <a:xfrm>
            <a:off x="289249" y="2510395"/>
            <a:ext cx="4998962" cy="3274586"/>
          </a:xfrm>
        </p:spPr>
        <p:txBody>
          <a:bodyPr anchor="t">
            <a:normAutofit/>
          </a:bodyPr>
          <a:lstStyle/>
          <a:p>
            <a:r>
              <a:rPr lang="el-GR" dirty="0">
                <a:solidFill>
                  <a:srgbClr val="FFFFFF"/>
                </a:solidFill>
              </a:rPr>
              <a:t>1732-1744, μαθητεία σε εκδόσεις </a:t>
            </a:r>
            <a:r>
              <a:rPr lang="en-US" dirty="0" err="1">
                <a:solidFill>
                  <a:srgbClr val="FFFFFF"/>
                </a:solidFill>
              </a:rPr>
              <a:t>Andreae</a:t>
            </a:r>
            <a:r>
              <a:rPr lang="en-US" dirty="0">
                <a:solidFill>
                  <a:srgbClr val="FFFFFF"/>
                </a:solidFill>
              </a:rPr>
              <a:t> &amp; </a:t>
            </a:r>
            <a:r>
              <a:rPr lang="en-US" dirty="0" err="1">
                <a:solidFill>
                  <a:srgbClr val="FFFFFF"/>
                </a:solidFill>
              </a:rPr>
              <a:t>Hort</a:t>
            </a:r>
            <a:r>
              <a:rPr lang="el-GR" dirty="0">
                <a:solidFill>
                  <a:srgbClr val="FFFFFF"/>
                </a:solidFill>
              </a:rPr>
              <a:t> Λειψίας</a:t>
            </a:r>
          </a:p>
          <a:p>
            <a:r>
              <a:rPr lang="el-GR" dirty="0">
                <a:solidFill>
                  <a:srgbClr val="FFFFFF"/>
                </a:solidFill>
              </a:rPr>
              <a:t>1744-1746, αναλαμβάνει κατάστημα </a:t>
            </a:r>
            <a:r>
              <a:rPr lang="en-US" dirty="0" err="1">
                <a:solidFill>
                  <a:srgbClr val="FFFFFF"/>
                </a:solidFill>
              </a:rPr>
              <a:t>Weidmann</a:t>
            </a:r>
            <a:r>
              <a:rPr lang="el-GR" dirty="0">
                <a:solidFill>
                  <a:srgbClr val="FFFFFF"/>
                </a:solidFill>
              </a:rPr>
              <a:t> στη Στοκχόλμη</a:t>
            </a:r>
          </a:p>
          <a:p>
            <a:r>
              <a:rPr lang="en-US" dirty="0">
                <a:solidFill>
                  <a:srgbClr val="FFFFFF"/>
                </a:solidFill>
              </a:rPr>
              <a:t>174</a:t>
            </a:r>
            <a:r>
              <a:rPr lang="el-GR" dirty="0">
                <a:solidFill>
                  <a:srgbClr val="FFFFFF"/>
                </a:solidFill>
              </a:rPr>
              <a:t>6-</a:t>
            </a:r>
            <a:r>
              <a:rPr lang="en-US" dirty="0">
                <a:solidFill>
                  <a:srgbClr val="FFFFFF"/>
                </a:solidFill>
              </a:rPr>
              <a:t>1787</a:t>
            </a:r>
            <a:r>
              <a:rPr lang="el-GR" dirty="0">
                <a:solidFill>
                  <a:srgbClr val="FFFFFF"/>
                </a:solidFill>
              </a:rPr>
              <a:t>, διευθυντής του </a:t>
            </a:r>
            <a:r>
              <a:rPr lang="en-US" dirty="0" err="1">
                <a:solidFill>
                  <a:srgbClr val="FFFFFF"/>
                </a:solidFill>
              </a:rPr>
              <a:t>Weidmannsche</a:t>
            </a:r>
            <a:r>
              <a:rPr lang="en-US" dirty="0">
                <a:solidFill>
                  <a:srgbClr val="FFFFFF"/>
                </a:solidFill>
              </a:rPr>
              <a:t> </a:t>
            </a:r>
            <a:r>
              <a:rPr lang="en-US" dirty="0" err="1">
                <a:solidFill>
                  <a:srgbClr val="FFFFFF"/>
                </a:solidFill>
              </a:rPr>
              <a:t>Verlagsbuchhandlung</a:t>
            </a:r>
            <a:r>
              <a:rPr lang="en-US" dirty="0">
                <a:solidFill>
                  <a:srgbClr val="FFFFFF"/>
                </a:solidFill>
              </a:rPr>
              <a:t> </a:t>
            </a:r>
            <a:r>
              <a:rPr lang="el-GR" dirty="0">
                <a:solidFill>
                  <a:srgbClr val="FFFFFF"/>
                </a:solidFill>
              </a:rPr>
              <a:t>στη Λειψία</a:t>
            </a:r>
          </a:p>
        </p:txBody>
      </p:sp>
      <p:pic>
        <p:nvPicPr>
          <p:cNvPr id="3" name="Picture 2" descr="A portrait of a person&#10;&#10;Description automatically generated with medium confidence"/>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613117" y="758952"/>
            <a:ext cx="4197886" cy="5330650"/>
          </a:xfrm>
          <a:prstGeom prst="rect">
            <a:avLst/>
          </a:prstGeom>
        </p:spPr>
      </p:pic>
      <p:sp>
        <p:nvSpPr>
          <p:cNvPr id="14" name="Rectangle 13">
            <a:extLst>
              <a:ext uri="{FF2B5EF4-FFF2-40B4-BE49-F238E27FC236}">
                <a16:creationId xmlns:a16="http://schemas.microsoft.com/office/drawing/2014/main" id="{DAE8CF35-4F57-4B34-80F2-70ADD8764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Slide Number Placeholder 1"/>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32</a:t>
            </a:fld>
            <a:endParaRPr lang="en-US"/>
          </a:p>
        </p:txBody>
      </p:sp>
    </p:spTree>
    <p:extLst>
      <p:ext uri="{BB962C8B-B14F-4D97-AF65-F5344CB8AC3E}">
        <p14:creationId xmlns:p14="http://schemas.microsoft.com/office/powerpoint/2010/main" val="3008266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6" name="Title 5"/>
          <p:cNvSpPr>
            <a:spLocks noGrp="1"/>
          </p:cNvSpPr>
          <p:nvPr>
            <p:ph type="title"/>
          </p:nvPr>
        </p:nvSpPr>
        <p:spPr>
          <a:xfrm>
            <a:off x="1539116" y="864108"/>
            <a:ext cx="3073914" cy="5120639"/>
          </a:xfrm>
        </p:spPr>
        <p:txBody>
          <a:bodyPr>
            <a:normAutofit/>
          </a:bodyPr>
          <a:lstStyle/>
          <a:p>
            <a:pPr algn="r"/>
            <a:r>
              <a:rPr lang="en-US">
                <a:solidFill>
                  <a:schemeClr val="tx1">
                    <a:lumMod val="85000"/>
                    <a:lumOff val="15000"/>
                  </a:schemeClr>
                </a:solidFill>
              </a:rPr>
              <a:t>Philipp Erasmus Reich</a:t>
            </a:r>
          </a:p>
        </p:txBody>
      </p:sp>
      <p:sp>
        <p:nvSpPr>
          <p:cNvPr id="33" name="Rectangle 32">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35" name="Straight Connector 34">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5289229" y="864108"/>
            <a:ext cx="5910677" cy="5120640"/>
          </a:xfrm>
        </p:spPr>
        <p:txBody>
          <a:bodyPr>
            <a:normAutofit/>
          </a:bodyPr>
          <a:lstStyle/>
          <a:p>
            <a:r>
              <a:rPr lang="el-GR"/>
              <a:t>Υπό τη διεύθυνσή του γίνεται ο μεγαλύτερος γερμανικός εκδοτικός οίκος του 18</a:t>
            </a:r>
            <a:r>
              <a:rPr lang="el-GR" baseline="30000"/>
              <a:t>ου</a:t>
            </a:r>
            <a:r>
              <a:rPr lang="el-GR"/>
              <a:t> αι.</a:t>
            </a:r>
          </a:p>
          <a:p>
            <a:r>
              <a:rPr lang="el-GR"/>
              <a:t>Σύνδεση με νέους, άγνωστους ακόμα συγγραφείς, δημιουργία σχέσεων εμπιστοσύνης: </a:t>
            </a:r>
            <a:r>
              <a:rPr lang="en-US"/>
              <a:t>“</a:t>
            </a:r>
            <a:r>
              <a:rPr lang="en-US" err="1"/>
              <a:t>Verlag</a:t>
            </a:r>
            <a:r>
              <a:rPr lang="en-US"/>
              <a:t> der </a:t>
            </a:r>
            <a:r>
              <a:rPr lang="en-US" err="1"/>
              <a:t>Autoren</a:t>
            </a:r>
            <a:r>
              <a:rPr lang="en-US"/>
              <a:t>”</a:t>
            </a:r>
            <a:endParaRPr lang="el-GR"/>
          </a:p>
          <a:p>
            <a:r>
              <a:rPr lang="el-GR"/>
              <a:t>Κύκλος έμπιστων συνεργατών, φιλία με </a:t>
            </a:r>
            <a:r>
              <a:rPr lang="en-US"/>
              <a:t>Samuel Richardson</a:t>
            </a:r>
            <a:endParaRPr lang="el-GR"/>
          </a:p>
          <a:p>
            <a:r>
              <a:rPr lang="el-GR"/>
              <a:t>Μεταφορά έκθεσης βιβλίου από Φρανκφούρτη σε Λειψία</a:t>
            </a:r>
            <a:endParaRPr lang="en-US"/>
          </a:p>
          <a:p>
            <a:r>
              <a:rPr lang="en-US"/>
              <a:t>1759, </a:t>
            </a:r>
            <a:r>
              <a:rPr lang="el-GR"/>
              <a:t>αναλαμβάνει εκτύπωση καταλόγου έκθεσης</a:t>
            </a:r>
          </a:p>
          <a:p>
            <a:r>
              <a:rPr lang="el-GR"/>
              <a:t>1765, ίδρυση «Γερμανικής Ένωσης Βιβλιοπωλών» (</a:t>
            </a:r>
            <a:r>
              <a:rPr lang="en-US" err="1"/>
              <a:t>Buchhandlungsgesellschaft</a:t>
            </a:r>
            <a:r>
              <a:rPr lang="el-GR"/>
              <a:t> </a:t>
            </a:r>
            <a:r>
              <a:rPr lang="en-US"/>
              <a:t>in Deutschland</a:t>
            </a:r>
            <a:r>
              <a:rPr lang="el-GR"/>
              <a:t>),</a:t>
            </a:r>
            <a:r>
              <a:rPr lang="en-US"/>
              <a:t> </a:t>
            </a:r>
            <a:r>
              <a:rPr lang="el-GR"/>
              <a:t>με έδρα στη Λειψία, για έλεγχο κλεψιτυπίας</a:t>
            </a:r>
          </a:p>
          <a:p>
            <a:r>
              <a:rPr lang="el-GR"/>
              <a:t>Αναμόρφωση και </a:t>
            </a:r>
            <a:r>
              <a:rPr lang="el-GR" err="1"/>
              <a:t>εκχρηματισμός</a:t>
            </a:r>
            <a:r>
              <a:rPr lang="el-GR"/>
              <a:t> βιβλιεμπορίου (</a:t>
            </a:r>
            <a:r>
              <a:rPr lang="en-US" err="1"/>
              <a:t>Nettohandel</a:t>
            </a:r>
            <a:r>
              <a:rPr lang="en-US"/>
              <a:t>)</a:t>
            </a:r>
            <a:endParaRPr lang="el-GR"/>
          </a:p>
        </p:txBody>
      </p:sp>
      <p:sp>
        <p:nvSpPr>
          <p:cNvPr id="37" name="Rectangle 36">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33</a:t>
            </a:fld>
            <a:endParaRPr lang="en-US"/>
          </a:p>
        </p:txBody>
      </p:sp>
    </p:spTree>
    <p:extLst>
      <p:ext uri="{BB962C8B-B14F-4D97-AF65-F5344CB8AC3E}">
        <p14:creationId xmlns:p14="http://schemas.microsoft.com/office/powerpoint/2010/main" val="39915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Content Placeholder 2"/>
          <p:cNvSpPr>
            <a:spLocks noGrp="1"/>
          </p:cNvSpPr>
          <p:nvPr>
            <p:ph idx="1"/>
          </p:nvPr>
        </p:nvSpPr>
        <p:spPr>
          <a:xfrm>
            <a:off x="1264150" y="1496501"/>
            <a:ext cx="6461231" cy="3864998"/>
          </a:xfrm>
        </p:spPr>
        <p:txBody>
          <a:bodyPr>
            <a:normAutofit/>
          </a:bodyPr>
          <a:lstStyle/>
          <a:p>
            <a:r>
              <a:rPr lang="el-GR" sz="1700" dirty="0"/>
              <a:t>Μέχρι μέσα 17</a:t>
            </a:r>
            <a:r>
              <a:rPr lang="el-GR" sz="1700" baseline="30000" dirty="0"/>
              <a:t>ου</a:t>
            </a:r>
            <a:r>
              <a:rPr lang="el-GR" sz="1700" dirty="0"/>
              <a:t> αι., πληρωμές με ανταλλαγές τυπωμένων φύλλων ισόποσης αξίας</a:t>
            </a:r>
          </a:p>
          <a:p>
            <a:pPr lvl="1"/>
            <a:r>
              <a:rPr lang="el-GR" sz="1700" dirty="0"/>
              <a:t>Ταύτιση τυπογράφου, βιβλιοπώλη και εκδότη</a:t>
            </a:r>
          </a:p>
          <a:p>
            <a:r>
              <a:rPr lang="el-GR" sz="1700" dirty="0"/>
              <a:t>Από 1750, ανάθεση εκτύπωσης σε ειδικευμένους τυπογράφους</a:t>
            </a:r>
          </a:p>
          <a:p>
            <a:r>
              <a:rPr lang="el-GR" sz="1700" dirty="0"/>
              <a:t>Νέα μέσα διακίνησης βιβλίου (</a:t>
            </a:r>
            <a:r>
              <a:rPr lang="en-US" sz="1700" dirty="0" err="1"/>
              <a:t>Lesegesellschaften</a:t>
            </a:r>
            <a:r>
              <a:rPr lang="en-US" sz="1700" dirty="0"/>
              <a:t>, </a:t>
            </a:r>
            <a:r>
              <a:rPr lang="en-US" sz="1700" dirty="0" err="1"/>
              <a:t>Leihbibliotheken</a:t>
            </a:r>
            <a:r>
              <a:rPr lang="en-US" sz="1700" dirty="0"/>
              <a:t>) </a:t>
            </a:r>
            <a:endParaRPr lang="el-GR" sz="1700" dirty="0"/>
          </a:p>
          <a:p>
            <a:r>
              <a:rPr lang="el-GR" sz="1700" dirty="0"/>
              <a:t>Αγορές τοις μετρητοίς σε ετήσια βάση με σημαντικές εκπτώσεις και κατάργηση δικαιώματος επιστροφής</a:t>
            </a:r>
          </a:p>
          <a:p>
            <a:r>
              <a:rPr lang="el-GR" sz="1700" dirty="0"/>
              <a:t>Επικέντρωση σε πώληση, χονδρική και λιανική</a:t>
            </a:r>
          </a:p>
          <a:p>
            <a:r>
              <a:rPr lang="el-GR" sz="1700" dirty="0"/>
              <a:t>Παραγωγή σε χώρες με χαμηλό μισθολογικό κόστος</a:t>
            </a:r>
            <a:endParaRPr lang="en-US" sz="1700" dirty="0"/>
          </a:p>
        </p:txBody>
      </p:sp>
      <p:sp>
        <p:nvSpPr>
          <p:cNvPr id="13" name="Freeform: Shape 12">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8982805" y="1865740"/>
            <a:ext cx="2947482" cy="3126520"/>
          </a:xfrm>
        </p:spPr>
        <p:txBody>
          <a:bodyPr>
            <a:normAutofit/>
          </a:bodyPr>
          <a:lstStyle/>
          <a:p>
            <a:r>
              <a:rPr lang="en-US" sz="3600"/>
              <a:t>“</a:t>
            </a:r>
            <a:r>
              <a:rPr lang="en-US" sz="3600" err="1"/>
              <a:t>Nettohandel</a:t>
            </a:r>
            <a:r>
              <a:rPr lang="en-US" sz="3600"/>
              <a:t>”</a:t>
            </a:r>
            <a:br>
              <a:rPr lang="el-GR" sz="3600"/>
            </a:br>
            <a:br>
              <a:rPr lang="en-US" sz="3600"/>
            </a:br>
            <a:r>
              <a:rPr lang="el-GR" sz="3600"/>
              <a:t>ΓΕΡΜΑΝΙΑ</a:t>
            </a:r>
            <a:endParaRPr lang="en-US" sz="3600"/>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34</a:t>
            </a:fld>
            <a:endParaRPr lang="en-US" sz="1200"/>
          </a:p>
        </p:txBody>
      </p:sp>
    </p:spTree>
    <p:extLst>
      <p:ext uri="{BB962C8B-B14F-4D97-AF65-F5344CB8AC3E}">
        <p14:creationId xmlns:p14="http://schemas.microsoft.com/office/powerpoint/2010/main" val="4292966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sz="3600">
                <a:solidFill>
                  <a:schemeClr val="tx1">
                    <a:lumMod val="85000"/>
                    <a:lumOff val="15000"/>
                  </a:schemeClr>
                </a:solidFill>
              </a:rPr>
              <a:t>Εθνική συγκρότηση</a:t>
            </a:r>
            <a:br>
              <a:rPr lang="el-GR" sz="3600">
                <a:solidFill>
                  <a:schemeClr val="tx1">
                    <a:lumMod val="85000"/>
                    <a:lumOff val="15000"/>
                  </a:schemeClr>
                </a:solidFill>
              </a:rPr>
            </a:br>
            <a:br>
              <a:rPr lang="el-GR" sz="3600">
                <a:solidFill>
                  <a:schemeClr val="tx1">
                    <a:lumMod val="85000"/>
                    <a:lumOff val="15000"/>
                  </a:schemeClr>
                </a:solidFill>
              </a:rPr>
            </a:br>
            <a:r>
              <a:rPr lang="el-GR" sz="3600" b="1">
                <a:solidFill>
                  <a:schemeClr val="tx1">
                    <a:lumMod val="85000"/>
                    <a:lumOff val="15000"/>
                  </a:schemeClr>
                </a:solidFill>
              </a:rPr>
              <a:t>ΓΕΡΜΑΝΙΑ</a:t>
            </a:r>
            <a:br>
              <a:rPr lang="el-GR" sz="3600" b="1">
                <a:solidFill>
                  <a:schemeClr val="tx1">
                    <a:lumMod val="85000"/>
                    <a:lumOff val="15000"/>
                  </a:schemeClr>
                </a:solidFill>
              </a:rPr>
            </a:br>
            <a:endParaRPr lang="en-US" sz="3600">
              <a:solidFill>
                <a:schemeClr val="tx1">
                  <a:lumMod val="85000"/>
                  <a:lumOff val="15000"/>
                </a:schemeClr>
              </a:solidFill>
            </a:endParaRP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sz="2000"/>
              <a:t>Απουσία πολιτικής ενότητας, κοινή γερμανική εκδοτική κίνηση</a:t>
            </a:r>
            <a:r>
              <a:rPr lang="en-US" sz="2000"/>
              <a:t> </a:t>
            </a:r>
            <a:r>
              <a:rPr lang="el-GR" sz="2000"/>
              <a:t>αποτελεί κεντρικό στοιχείο εθνικής ταυτότητας</a:t>
            </a:r>
          </a:p>
          <a:p>
            <a:r>
              <a:rPr lang="el-GR" sz="2000"/>
              <a:t>Θεμελίωση γερμανικού έθνους σε </a:t>
            </a:r>
            <a:r>
              <a:rPr lang="el-GR" sz="2000" err="1"/>
              <a:t>προϋπάρχον</a:t>
            </a:r>
            <a:r>
              <a:rPr lang="el-GR" sz="2000"/>
              <a:t> αναγνωστικό κοινό (σημασία πολιτισμικής ταυτότητας)</a:t>
            </a:r>
          </a:p>
          <a:p>
            <a:r>
              <a:rPr lang="el-GR" sz="2000"/>
              <a:t>Αδελφοί </a:t>
            </a:r>
            <a:r>
              <a:rPr lang="en-US" sz="2000"/>
              <a:t>Grimm (1812)</a:t>
            </a:r>
            <a:endParaRPr lang="el-GR" sz="2000"/>
          </a:p>
          <a:p>
            <a:r>
              <a:rPr lang="el-GR" sz="2000"/>
              <a:t>Οργάνωση επαγγελματιών εντύπου σε ενώσεις</a:t>
            </a:r>
          </a:p>
          <a:p>
            <a:r>
              <a:rPr lang="el-GR" sz="2000"/>
              <a:t>Σύνδεση μεταρρύθμισης στο βιβλίο με αίτημα εκδημοκρατισμού κοινωνίας &amp; ελευθερίας Τύπου</a:t>
            </a:r>
            <a:endParaRPr lang="en-US" sz="2000"/>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z="1200" smtClean="0"/>
              <a:pPr>
                <a:spcAft>
                  <a:spcPts val="600"/>
                </a:spcAft>
              </a:pPr>
              <a:t>35</a:t>
            </a:fld>
            <a:endParaRPr lang="en-US" sz="1200"/>
          </a:p>
        </p:txBody>
      </p:sp>
    </p:spTree>
    <p:extLst>
      <p:ext uri="{BB962C8B-B14F-4D97-AF65-F5344CB8AC3E}">
        <p14:creationId xmlns:p14="http://schemas.microsoft.com/office/powerpoint/2010/main" val="923178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sz="3600" dirty="0">
                <a:solidFill>
                  <a:schemeClr val="tx1">
                    <a:lumMod val="85000"/>
                    <a:lumOff val="15000"/>
                  </a:schemeClr>
                </a:solidFill>
              </a:rPr>
              <a:t>ΑΓΓΛΙΑ</a:t>
            </a:r>
            <a:br>
              <a:rPr lang="el-GR" sz="3600" dirty="0">
                <a:solidFill>
                  <a:schemeClr val="tx1">
                    <a:lumMod val="85000"/>
                    <a:lumOff val="15000"/>
                  </a:schemeClr>
                </a:solidFill>
              </a:rPr>
            </a:br>
            <a:endParaRPr lang="en-US" sz="3600" dirty="0">
              <a:solidFill>
                <a:schemeClr val="tx1">
                  <a:lumMod val="85000"/>
                  <a:lumOff val="15000"/>
                </a:schemeClr>
              </a:solidFill>
            </a:endParaRP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sz="2000" dirty="0"/>
              <a:t>1695, οριστική εκπνοή </a:t>
            </a:r>
            <a:r>
              <a:rPr lang="en-US" sz="2000" dirty="0"/>
              <a:t>Licensing Act </a:t>
            </a:r>
            <a:endParaRPr lang="el-GR" sz="2000" dirty="0"/>
          </a:p>
          <a:p>
            <a:pPr lvl="1"/>
            <a:r>
              <a:rPr lang="el-GR" dirty="0"/>
              <a:t>Άδεια σε τυπογραφεία εκτός Λονδίνου (μέχρι 1700 ιδρύονται νέα σε </a:t>
            </a:r>
            <a:r>
              <a:rPr lang="en-US" dirty="0"/>
              <a:t>Bristol, Plymouth, Shrewsbury, Exeter)</a:t>
            </a:r>
            <a:endParaRPr lang="el-GR" dirty="0"/>
          </a:p>
          <a:p>
            <a:r>
              <a:rPr lang="el-GR" sz="2000" dirty="0"/>
              <a:t>Αξιοποίηση υπαρχόντων δικτύων λιανικού εμπορίου και κυρίως δικτύου διανομής Τύπου</a:t>
            </a:r>
          </a:p>
          <a:p>
            <a:r>
              <a:rPr lang="el-GR" sz="2000" dirty="0"/>
              <a:t>Αύξηση αριθμού πρακτορείων επαρχιακών εφημερίδων</a:t>
            </a:r>
          </a:p>
          <a:p>
            <a:r>
              <a:rPr lang="el-GR" sz="2000" dirty="0"/>
              <a:t>Διαφήμιση νέων εκδόσεων σε εφημερίδες, παραγγελίες μέσω τοπικών πρακτόρων</a:t>
            </a:r>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FAB73BC-B049-4115-A692-8D63A059BFB8}" type="slidenum">
              <a:rPr kumimoji="0" lang="en-US" sz="1200" b="1" i="0" u="none" strike="noStrike" kern="1200" cap="none" spc="0" normalizeH="0" baseline="0" noProof="0" smtClean="0">
                <a:ln>
                  <a:noFill/>
                </a:ln>
                <a:solidFill>
                  <a:srgbClr val="818E9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36</a:t>
            </a:fld>
            <a:endParaRPr kumimoji="0" lang="en-US" sz="1200" b="1" i="0" u="none" strike="noStrike" kern="1200" cap="none" spc="0" normalizeH="0" baseline="0" noProof="0">
              <a:ln>
                <a:noFill/>
              </a:ln>
              <a:solidFill>
                <a:srgbClr val="818E9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7228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sz="3600" dirty="0">
                <a:solidFill>
                  <a:schemeClr val="tx1">
                    <a:lumMod val="85000"/>
                    <a:lumOff val="15000"/>
                  </a:schemeClr>
                </a:solidFill>
              </a:rPr>
              <a:t>ΑΓΓΛΙΑ</a:t>
            </a:r>
            <a:endParaRPr lang="en-US" sz="3600" dirty="0">
              <a:solidFill>
                <a:schemeClr val="tx1">
                  <a:lumMod val="85000"/>
                  <a:lumOff val="15000"/>
                </a:schemeClr>
              </a:solidFill>
            </a:endParaRP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dirty="0"/>
              <a:t>Ανοικτή πίστωση επαρχιακών </a:t>
            </a:r>
            <a:r>
              <a:rPr lang="el-GR" dirty="0" err="1"/>
              <a:t>λιανεμπόρων</a:t>
            </a:r>
            <a:r>
              <a:rPr lang="el-GR" dirty="0"/>
              <a:t> με βιβλιοπώλες Λονδίνου</a:t>
            </a:r>
          </a:p>
          <a:p>
            <a:r>
              <a:rPr lang="el-GR" dirty="0"/>
              <a:t>Δημοσίευση καταλόγου νέων εκδόσεων σε </a:t>
            </a:r>
            <a:r>
              <a:rPr lang="en-US" i="1" dirty="0"/>
              <a:t>The Gentleman’s Magazine</a:t>
            </a:r>
          </a:p>
          <a:p>
            <a:pPr lvl="1"/>
            <a:r>
              <a:rPr lang="en-US" dirty="0"/>
              <a:t>1773, </a:t>
            </a:r>
            <a:r>
              <a:rPr lang="en-US" i="1" dirty="0"/>
              <a:t>A Complete Catalogue of Modern Books</a:t>
            </a:r>
          </a:p>
          <a:p>
            <a:r>
              <a:rPr lang="el-GR" dirty="0"/>
              <a:t>1775-1800, εμφάνιση ειδικευμένου χονδρεμπορίου βιβλίων</a:t>
            </a:r>
          </a:p>
          <a:p>
            <a:pPr lvl="1">
              <a:spcBef>
                <a:spcPts val="400"/>
              </a:spcBef>
            </a:pPr>
            <a:r>
              <a:rPr lang="en-US" dirty="0"/>
              <a:t>John </a:t>
            </a:r>
            <a:r>
              <a:rPr lang="en-US" dirty="0" err="1"/>
              <a:t>Pendred</a:t>
            </a:r>
            <a:r>
              <a:rPr lang="en-US" dirty="0"/>
              <a:t>, </a:t>
            </a:r>
            <a:r>
              <a:rPr lang="en-US" i="1" dirty="0"/>
              <a:t>The London and Country Printers, Booksellers, and Stationers Vade Mecum</a:t>
            </a:r>
            <a:r>
              <a:rPr lang="en-US" dirty="0"/>
              <a:t>, 1785</a:t>
            </a:r>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FAB73BC-B049-4115-A692-8D63A059BFB8}" type="slidenum">
              <a:rPr kumimoji="0" lang="en-US" sz="1200" b="1" i="0" u="none" strike="noStrike" kern="1200" cap="none" spc="0" normalizeH="0" baseline="0" noProof="0" smtClean="0">
                <a:ln>
                  <a:noFill/>
                </a:ln>
                <a:solidFill>
                  <a:srgbClr val="818E9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37</a:t>
            </a:fld>
            <a:endParaRPr kumimoji="0" lang="en-US" sz="1200" b="1" i="0" u="none" strike="noStrike" kern="1200" cap="none" spc="0" normalizeH="0" baseline="0" noProof="0">
              <a:ln>
                <a:noFill/>
              </a:ln>
              <a:solidFill>
                <a:srgbClr val="818E9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80801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sz="3600" dirty="0">
                <a:solidFill>
                  <a:schemeClr val="tx1">
                    <a:lumMod val="85000"/>
                    <a:lumOff val="15000"/>
                  </a:schemeClr>
                </a:solidFill>
              </a:rPr>
              <a:t>ΑΓΓΛΙΑ</a:t>
            </a:r>
            <a:endParaRPr lang="en-US" sz="3600" dirty="0">
              <a:solidFill>
                <a:schemeClr val="tx1">
                  <a:lumMod val="85000"/>
                  <a:lumOff val="15000"/>
                </a:schemeClr>
              </a:solidFill>
            </a:endParaRP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dirty="0"/>
              <a:t>18</a:t>
            </a:r>
            <a:r>
              <a:rPr lang="el-GR" baseline="30000" dirty="0"/>
              <a:t>ος</a:t>
            </a:r>
            <a:r>
              <a:rPr lang="el-GR" dirty="0"/>
              <a:t> αι. = μοντέλο βιβλιοπώλη-εκδότη</a:t>
            </a:r>
          </a:p>
          <a:p>
            <a:r>
              <a:rPr lang="el-GR" dirty="0"/>
              <a:t>Σταδιακή διαφοροποίηση ρόλων</a:t>
            </a:r>
            <a:endParaRPr lang="en-US" dirty="0"/>
          </a:p>
          <a:p>
            <a:pPr lvl="1"/>
            <a:r>
              <a:rPr lang="en-US" dirty="0"/>
              <a:t>James </a:t>
            </a:r>
            <a:r>
              <a:rPr lang="en-US" dirty="0" err="1"/>
              <a:t>Lackington</a:t>
            </a:r>
            <a:r>
              <a:rPr lang="en-US" dirty="0"/>
              <a:t> (1746-1815), “Temple of the Muses”</a:t>
            </a:r>
          </a:p>
          <a:p>
            <a:pPr lvl="1"/>
            <a:r>
              <a:rPr lang="el-GR" dirty="0"/>
              <a:t>Διαμεσολαβεί μεταξύ εκδότη και αναγνώστη</a:t>
            </a:r>
          </a:p>
          <a:p>
            <a:r>
              <a:rPr lang="el-GR" dirty="0"/>
              <a:t>Σε επαρχιακή αγορά, κυριαρχία Βίβλων, </a:t>
            </a:r>
            <a:r>
              <a:rPr lang="el-GR" dirty="0" err="1"/>
              <a:t>προσευχηταρίων</a:t>
            </a:r>
            <a:r>
              <a:rPr lang="el-GR" dirty="0"/>
              <a:t> και σχολικών εγχειριδίων. Δυνατότητα παραγγελίας τίτλων</a:t>
            </a:r>
          </a:p>
          <a:p>
            <a:r>
              <a:rPr lang="el-GR" dirty="0"/>
              <a:t>Σταθερές τιμές βιβλίου, κόστος υψηλό σε σχέση με μισθούς</a:t>
            </a:r>
          </a:p>
          <a:p>
            <a:r>
              <a:rPr lang="el-GR" dirty="0"/>
              <a:t>Πολλαπλασιασμός φθηνών εκδόσεων στα τέλη του αιώνα λόγω μεγαλύτερου ανταγωνισμού</a:t>
            </a:r>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FAB73BC-B049-4115-A692-8D63A059BFB8}" type="slidenum">
              <a:rPr kumimoji="0" lang="en-US" sz="1200" b="1" i="0" u="none" strike="noStrike" kern="1200" cap="none" spc="0" normalizeH="0" baseline="0" noProof="0" smtClean="0">
                <a:ln>
                  <a:noFill/>
                </a:ln>
                <a:solidFill>
                  <a:srgbClr val="818E9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38</a:t>
            </a:fld>
            <a:endParaRPr kumimoji="0" lang="en-US" sz="1200" b="1" i="0" u="none" strike="noStrike" kern="1200" cap="none" spc="0" normalizeH="0" baseline="0" noProof="0">
              <a:ln>
                <a:noFill/>
              </a:ln>
              <a:solidFill>
                <a:srgbClr val="818E9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44136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8280736" y="1405464"/>
            <a:ext cx="3242383" cy="4690532"/>
          </a:xfrm>
        </p:spPr>
        <p:txBody>
          <a:bodyPr anchor="b">
            <a:normAutofit/>
          </a:bodyPr>
          <a:lstStyle/>
          <a:p>
            <a:pPr algn="r"/>
            <a:r>
              <a:rPr lang="el-GR" sz="3600" dirty="0">
                <a:solidFill>
                  <a:schemeClr val="accent1"/>
                </a:solidFill>
              </a:rPr>
              <a:t>Διάδοση ανάγνωσης</a:t>
            </a:r>
            <a:endParaRPr lang="en-US" sz="3600" dirty="0">
              <a:solidFill>
                <a:schemeClr val="accent1"/>
              </a:solidFill>
            </a:endParaRPr>
          </a:p>
        </p:txBody>
      </p:sp>
      <p:sp>
        <p:nvSpPr>
          <p:cNvPr id="20" name="Rectangle 10">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447802" y="1405464"/>
            <a:ext cx="6682071" cy="4690532"/>
          </a:xfrm>
        </p:spPr>
        <p:txBody>
          <a:bodyPr anchor="t">
            <a:normAutofit/>
          </a:bodyPr>
          <a:lstStyle/>
          <a:p>
            <a:pPr marL="0" indent="0">
              <a:buNone/>
            </a:pPr>
            <a:r>
              <a:rPr lang="en-US" sz="2000" i="1" dirty="0"/>
              <a:t>I suppose that more than four times the number of books are sold now than were sold twenty years since. The poorer sort of farmers, and even the poor country people in general, who before that period spent their winter evenings in related stories of witches, ghosts, hobgoblins, and c. now shorten the winter nights by hearing their sons and daughters read tales, romances, and c. and on entering their houses, you may see Tim Jones, Roderick Random, and other entertaining books stuck up on their bacon racks, and c. If John goes to town with a load of hay, he is charged to be sure not to forget to bring home "Peregrine Pickle's adventures“; and when Dolly is sent to market to sell her eggs, she is commissioned to purchase "The history of Pamela Andrews." In short</a:t>
            </a:r>
            <a:r>
              <a:rPr lang="el-GR" sz="2000" i="1" dirty="0"/>
              <a:t>,</a:t>
            </a:r>
            <a:r>
              <a:rPr lang="en-US" sz="2000" i="1" dirty="0"/>
              <a:t> all ranks and degrees now READ. But most rapid increase of the sale of books has been since the termination of the late war.</a:t>
            </a:r>
            <a:endParaRPr lang="el-GR" sz="2000" i="1" dirty="0"/>
          </a:p>
          <a:p>
            <a:pPr marL="0" indent="0">
              <a:buNone/>
            </a:pPr>
            <a:r>
              <a:rPr lang="en-US" sz="2000" dirty="0"/>
              <a:t>James </a:t>
            </a:r>
            <a:r>
              <a:rPr lang="en-US" sz="2000" dirty="0" err="1"/>
              <a:t>Lackington</a:t>
            </a:r>
            <a:r>
              <a:rPr lang="el-GR" sz="2000" dirty="0"/>
              <a:t>, βιβλιοπώλης</a:t>
            </a:r>
            <a:r>
              <a:rPr lang="en-US" sz="2000" dirty="0"/>
              <a:t> (1792</a:t>
            </a:r>
            <a:r>
              <a:rPr lang="el-GR" sz="2000" dirty="0"/>
              <a:t>)</a:t>
            </a:r>
            <a:endParaRPr lang="en-US" sz="2000" dirty="0"/>
          </a:p>
        </p:txBody>
      </p:sp>
      <p:sp>
        <p:nvSpPr>
          <p:cNvPr id="21" name="Rectangle 12">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FAB73BC-B049-4115-A692-8D63A059BFB8}" type="slidenum">
              <a:rPr kumimoji="0" lang="en-US" sz="1200" b="1" i="0" u="none" strike="noStrike" kern="1200" cap="none" spc="0" normalizeH="0" baseline="0" noProof="0" smtClean="0">
                <a:ln>
                  <a:noFill/>
                </a:ln>
                <a:solidFill>
                  <a:srgbClr val="818E9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39</a:t>
            </a:fld>
            <a:endParaRPr kumimoji="0" lang="en-US" sz="1200" b="1" i="0" u="none" strike="noStrike" kern="1200" cap="none" spc="0" normalizeH="0" baseline="0" noProof="0">
              <a:ln>
                <a:noFill/>
              </a:ln>
              <a:solidFill>
                <a:srgbClr val="818E9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9445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5"/>
          <p:cNvSpPr>
            <a:spLocks noGrp="1"/>
          </p:cNvSpPr>
          <p:nvPr>
            <p:ph type="title"/>
          </p:nvPr>
        </p:nvSpPr>
        <p:spPr>
          <a:xfrm>
            <a:off x="1600754" y="1087374"/>
            <a:ext cx="8983489" cy="1000978"/>
          </a:xfrm>
        </p:spPr>
        <p:txBody>
          <a:bodyPr>
            <a:normAutofit/>
          </a:bodyPr>
          <a:lstStyle/>
          <a:p>
            <a:r>
              <a:rPr lang="en-US" sz="3300"/>
              <a:t>Jürgen </a:t>
            </a:r>
            <a:r>
              <a:rPr lang="en-US" sz="3300" err="1"/>
              <a:t>Habermas</a:t>
            </a:r>
            <a:br>
              <a:rPr lang="en-US" sz="3300"/>
            </a:br>
            <a:r>
              <a:rPr lang="en-US" sz="3300"/>
              <a:t>«</a:t>
            </a:r>
            <a:r>
              <a:rPr lang="el-GR" sz="3300"/>
              <a:t>Δημόσια σφαίρα»</a:t>
            </a:r>
            <a:endParaRPr lang="en-US" sz="3300"/>
          </a:p>
        </p:txBody>
      </p:sp>
      <p:sp>
        <p:nvSpPr>
          <p:cNvPr id="15" name="Rectangle 14">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7" name="Rectangle 16">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9" name="Rectangle 18">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Content Placeholder 3"/>
          <p:cNvSpPr>
            <a:spLocks noGrp="1"/>
          </p:cNvSpPr>
          <p:nvPr>
            <p:ph idx="1"/>
          </p:nvPr>
        </p:nvSpPr>
        <p:spPr>
          <a:xfrm>
            <a:off x="1600753" y="2535446"/>
            <a:ext cx="8983489" cy="3554457"/>
          </a:xfrm>
        </p:spPr>
        <p:txBody>
          <a:bodyPr>
            <a:normAutofit/>
          </a:bodyPr>
          <a:lstStyle/>
          <a:p>
            <a:r>
              <a:rPr lang="de-DE" sz="1500" i="1">
                <a:solidFill>
                  <a:schemeClr val="tx1"/>
                </a:solidFill>
              </a:rPr>
              <a:t>Strukturwandel der Öffentlichkeit. Untersuchungen zu einer Kategorie der bürgerlichen Gesellschaft</a:t>
            </a:r>
            <a:r>
              <a:rPr lang="el-GR" sz="1500" i="1">
                <a:solidFill>
                  <a:schemeClr val="tx1"/>
                </a:solidFill>
              </a:rPr>
              <a:t> </a:t>
            </a:r>
            <a:r>
              <a:rPr lang="el-GR" sz="1500">
                <a:solidFill>
                  <a:schemeClr val="tx1"/>
                </a:solidFill>
              </a:rPr>
              <a:t>(1962)</a:t>
            </a:r>
          </a:p>
          <a:p>
            <a:r>
              <a:rPr lang="el-GR" sz="1500">
                <a:solidFill>
                  <a:schemeClr val="tx1"/>
                </a:solidFill>
              </a:rPr>
              <a:t>Διεύρυνση παλαιότερων επίσημων και ανεπίσημων ομάδων συζήτησης &amp; ανταλλαγής απόψεων. Ακαδημίες και Εταιρείες</a:t>
            </a:r>
          </a:p>
          <a:p>
            <a:r>
              <a:rPr lang="el-GR" sz="1500">
                <a:solidFill>
                  <a:schemeClr val="tx1"/>
                </a:solidFill>
              </a:rPr>
              <a:t>18ος αι. </a:t>
            </a:r>
            <a:r>
              <a:rPr lang="el-GR" sz="1500">
                <a:solidFill>
                  <a:schemeClr val="tx1"/>
                </a:solidFill>
                <a:sym typeface="Wingdings"/>
              </a:rPr>
              <a:t> Δημιουργία χώρων διαλόγου</a:t>
            </a:r>
            <a:endParaRPr lang="el-GR" sz="1500">
              <a:solidFill>
                <a:schemeClr val="tx1"/>
              </a:solidFill>
            </a:endParaRPr>
          </a:p>
          <a:p>
            <a:pPr lvl="1"/>
            <a:r>
              <a:rPr lang="el-GR" sz="1500">
                <a:solidFill>
                  <a:schemeClr val="tx1"/>
                </a:solidFill>
                <a:sym typeface="Wingdings"/>
              </a:rPr>
              <a:t>Πρόσβαση στη γνώση ευρύτερου κοινού</a:t>
            </a:r>
          </a:p>
          <a:p>
            <a:pPr lvl="1"/>
            <a:r>
              <a:rPr lang="el-GR" sz="1500">
                <a:solidFill>
                  <a:schemeClr val="tx1"/>
                </a:solidFill>
                <a:sym typeface="Wingdings"/>
              </a:rPr>
              <a:t>Ανάπτυξη Τύπου, ημερήσιου και περιοδικού</a:t>
            </a:r>
          </a:p>
          <a:p>
            <a:pPr lvl="1"/>
            <a:r>
              <a:rPr lang="el-GR" sz="1500">
                <a:solidFill>
                  <a:schemeClr val="tx1"/>
                </a:solidFill>
                <a:sym typeface="Wingdings"/>
              </a:rPr>
              <a:t>Δημιουργία συλλογών φυσικών αντικειμένων  (</a:t>
            </a:r>
            <a:r>
              <a:rPr lang="en-US" sz="1500" i="1">
                <a:solidFill>
                  <a:schemeClr val="tx1"/>
                </a:solidFill>
                <a:sym typeface="Wingdings"/>
              </a:rPr>
              <a:t>Wunderkammern</a:t>
            </a:r>
            <a:r>
              <a:rPr lang="en-US" sz="1500">
                <a:solidFill>
                  <a:schemeClr val="tx1"/>
                </a:solidFill>
                <a:sym typeface="Wingdings"/>
              </a:rPr>
              <a:t>) </a:t>
            </a:r>
            <a:r>
              <a:rPr lang="el-GR" sz="1500">
                <a:solidFill>
                  <a:schemeClr val="tx1"/>
                </a:solidFill>
                <a:sym typeface="Wingdings"/>
              </a:rPr>
              <a:t>που ανοίγουν στο κοινό ( μουσεία)</a:t>
            </a:r>
          </a:p>
          <a:p>
            <a:pPr lvl="1"/>
            <a:r>
              <a:rPr lang="el-GR" sz="1500">
                <a:solidFill>
                  <a:schemeClr val="tx1"/>
                </a:solidFill>
                <a:sym typeface="Wingdings"/>
              </a:rPr>
              <a:t>Όμιλοι συζητήσεων σε πανεπιστήμια, λέσχες, Εταιρείες, μασονικές στοές, λογοτεχνικά σαλόνια</a:t>
            </a:r>
            <a:endParaRPr lang="en-US" sz="1500">
              <a:solidFill>
                <a:schemeClr val="tx1"/>
              </a:solidFill>
              <a:sym typeface="Wingdings"/>
            </a:endParaRPr>
          </a:p>
          <a:p>
            <a:r>
              <a:rPr lang="el-GR" sz="1500">
                <a:solidFill>
                  <a:schemeClr val="tx1"/>
                </a:solidFill>
              </a:rPr>
              <a:t>Οργάνωση διαλέξεων, συναυλιών, εκθέσεων τέχνης για το κοινό με εισιτήριο</a:t>
            </a:r>
          </a:p>
        </p:txBody>
      </p:sp>
      <p:sp>
        <p:nvSpPr>
          <p:cNvPr id="3" name="Slide Number Placeholder 2"/>
          <p:cNvSpPr>
            <a:spLocks noGrp="1"/>
          </p:cNvSpPr>
          <p:nvPr>
            <p:ph type="sldNum" sz="quarter" idx="12"/>
          </p:nvPr>
        </p:nvSpPr>
        <p:spPr>
          <a:xfrm>
            <a:off x="10634135" y="6356350"/>
            <a:ext cx="1530927" cy="365125"/>
          </a:xfrm>
        </p:spPr>
        <p:txBody>
          <a:bodyPr>
            <a:normAutofit/>
          </a:bodyPr>
          <a:lstStyle/>
          <a:p>
            <a:pPr>
              <a:spcAft>
                <a:spcPts val="600"/>
              </a:spcAft>
            </a:pPr>
            <a:fld id="{F9D9BFEA-A0A6-470B-9C1A-C222B6B00C5D}" type="slidenum">
              <a:rPr lang="el-GR" sz="1200" smtClean="0"/>
              <a:pPr>
                <a:spcAft>
                  <a:spcPts val="600"/>
                </a:spcAft>
              </a:pPr>
              <a:t>4</a:t>
            </a:fld>
            <a:endParaRPr lang="el-GR" sz="1200"/>
          </a:p>
        </p:txBody>
      </p:sp>
    </p:spTree>
    <p:extLst>
      <p:ext uri="{BB962C8B-B14F-4D97-AF65-F5344CB8AC3E}">
        <p14:creationId xmlns:p14="http://schemas.microsoft.com/office/powerpoint/2010/main" val="2247331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r>
              <a:rPr lang="el-GR" dirty="0">
                <a:solidFill>
                  <a:schemeClr val="tx1">
                    <a:lumMod val="85000"/>
                    <a:lumOff val="15000"/>
                  </a:schemeClr>
                </a:solidFill>
              </a:rPr>
              <a:t>Δανειστικές βιβλιοθήκες</a:t>
            </a:r>
            <a:endParaRPr lang="en-US" dirty="0">
              <a:solidFill>
                <a:schemeClr val="tx1">
                  <a:lumMod val="85000"/>
                  <a:lumOff val="15000"/>
                </a:schemeClr>
              </a:solidFill>
            </a:endParaRPr>
          </a:p>
        </p:txBody>
      </p:sp>
      <p:sp>
        <p:nvSpPr>
          <p:cNvPr id="19"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20"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a:spLocks noGrp="1"/>
          </p:cNvSpPr>
          <p:nvPr>
            <p:ph idx="1"/>
          </p:nvPr>
        </p:nvSpPr>
        <p:spPr>
          <a:xfrm>
            <a:off x="5289229" y="864108"/>
            <a:ext cx="5910677" cy="5120640"/>
          </a:xfrm>
        </p:spPr>
        <p:txBody>
          <a:bodyPr>
            <a:normAutofit/>
          </a:bodyPr>
          <a:lstStyle/>
          <a:p>
            <a:r>
              <a:rPr lang="el-GR" dirty="0"/>
              <a:t>1661, </a:t>
            </a:r>
            <a:r>
              <a:rPr lang="en-US" dirty="0"/>
              <a:t>Francis Kirkman</a:t>
            </a:r>
            <a:r>
              <a:rPr lang="el-GR" dirty="0"/>
              <a:t> εγκαινιάζει την πρώτη </a:t>
            </a:r>
            <a:r>
              <a:rPr lang="en-US" dirty="0"/>
              <a:t>“Circulating Library”</a:t>
            </a:r>
          </a:p>
          <a:p>
            <a:r>
              <a:rPr lang="el-GR" dirty="0"/>
              <a:t>Περίπου 1000 δανειστικές βιβλιοθήκες μέχρι τα τέλη του 18ου αι., ιδιαίτερα δημοφιλείς σε περιοχές παραθερισμού</a:t>
            </a:r>
          </a:p>
          <a:p>
            <a:r>
              <a:rPr lang="el-GR" dirty="0"/>
              <a:t>Μαζικοί αγοραστές βιβλίων</a:t>
            </a:r>
          </a:p>
          <a:p>
            <a:pPr lvl="1"/>
            <a:r>
              <a:rPr lang="el-GR" dirty="0"/>
              <a:t>1770, βιβλιοθήκες αγοράζουν 400 αντ. στα 1000</a:t>
            </a:r>
            <a:endParaRPr lang="en-US" dirty="0"/>
          </a:p>
          <a:p>
            <a:r>
              <a:rPr lang="el-GR" dirty="0"/>
              <a:t>Εμφάνιση εκδοτών με ειδίκευση σε τίτλους για δανειστικές βιβλιοθήκες</a:t>
            </a:r>
          </a:p>
          <a:p>
            <a:r>
              <a:rPr lang="el-GR" dirty="0"/>
              <a:t>1790, </a:t>
            </a:r>
            <a:r>
              <a:rPr lang="en-US" dirty="0"/>
              <a:t>William Lane</a:t>
            </a:r>
            <a:r>
              <a:rPr lang="el-GR" dirty="0"/>
              <a:t> δημιουργεί</a:t>
            </a:r>
            <a:r>
              <a:rPr lang="en-US" dirty="0"/>
              <a:t> “Minerva Press” (</a:t>
            </a:r>
            <a:r>
              <a:rPr lang="el-GR" dirty="0"/>
              <a:t>γοτθικό μυθιστόρημα τρόμου</a:t>
            </a:r>
            <a:r>
              <a:rPr lang="en-US" dirty="0"/>
              <a:t>)</a:t>
            </a:r>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FAB73BC-B049-4115-A692-8D63A059BFB8}" type="slidenum">
              <a:rPr kumimoji="0" lang="en-US" sz="1200" b="1" i="0" u="none" strike="noStrike" kern="1200" cap="none" spc="0" normalizeH="0" baseline="0" noProof="0" smtClean="0">
                <a:ln>
                  <a:noFill/>
                </a:ln>
                <a:solidFill>
                  <a:srgbClr val="818E9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40</a:t>
            </a:fld>
            <a:endParaRPr kumimoji="0" lang="en-US" sz="1200" b="1" i="0" u="none" strike="noStrike" kern="1200" cap="none" spc="0" normalizeH="0" baseline="0" noProof="0">
              <a:ln>
                <a:noFill/>
              </a:ln>
              <a:solidFill>
                <a:srgbClr val="818E9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19182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4DA05E1-7869-4FBE-837E-1B62E9D78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5" name="Rectangle 44">
            <a:extLst>
              <a:ext uri="{FF2B5EF4-FFF2-40B4-BE49-F238E27FC236}">
                <a16:creationId xmlns:a16="http://schemas.microsoft.com/office/drawing/2014/main" id="{89BAAE7D-1EA6-4D3B-96B5-43F5B6178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useBgFill="1">
        <p:nvSpPr>
          <p:cNvPr id="46" name="Rectangle 45">
            <a:extLst>
              <a:ext uri="{FF2B5EF4-FFF2-40B4-BE49-F238E27FC236}">
                <a16:creationId xmlns:a16="http://schemas.microsoft.com/office/drawing/2014/main" id="{3CD47BD6-B753-40AF-80C8-F8DFCC548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B67A1B2-B419-43BE-A0CA-9E2404A1A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6" name="TextBox 15">
            <a:extLst>
              <a:ext uri="{FF2B5EF4-FFF2-40B4-BE49-F238E27FC236}">
                <a16:creationId xmlns:a16="http://schemas.microsoft.com/office/drawing/2014/main" id="{3CA8CE33-B313-6135-001C-A78DB9A0E924}"/>
              </a:ext>
            </a:extLst>
          </p:cNvPr>
          <p:cNvSpPr txBox="1"/>
          <p:nvPr/>
        </p:nvSpPr>
        <p:spPr>
          <a:xfrm>
            <a:off x="1069849" y="1298448"/>
            <a:ext cx="3258688"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buClr>
                <a:schemeClr val="accent1"/>
              </a:buClr>
              <a:tabLst>
                <a:tab pos="1143000" algn="l"/>
              </a:tabLst>
            </a:pPr>
            <a:r>
              <a:rPr lang="en-US" sz="4600" spc="-100" dirty="0" err="1">
                <a:solidFill>
                  <a:srgbClr val="FFFFFF"/>
                </a:solidFill>
                <a:latin typeface="+mj-lt"/>
                <a:ea typeface="+mj-ea"/>
                <a:cs typeface="+mj-cs"/>
              </a:rPr>
              <a:t>Ιδιωτική</a:t>
            </a:r>
            <a:r>
              <a:rPr lang="en-US" sz="4600" spc="-100" dirty="0">
                <a:solidFill>
                  <a:srgbClr val="FFFFFF"/>
                </a:solidFill>
                <a:latin typeface="+mj-lt"/>
                <a:ea typeface="+mj-ea"/>
                <a:cs typeface="+mj-cs"/>
              </a:rPr>
              <a:t> βιβ</a:t>
            </a:r>
            <a:r>
              <a:rPr lang="en-US" sz="4600" spc="-100" dirty="0" err="1">
                <a:solidFill>
                  <a:srgbClr val="FFFFFF"/>
                </a:solidFill>
                <a:latin typeface="+mj-lt"/>
                <a:ea typeface="+mj-ea"/>
                <a:cs typeface="+mj-cs"/>
              </a:rPr>
              <a:t>λιοθήκη</a:t>
            </a:r>
            <a:r>
              <a:rPr lang="en-US" sz="4600" spc="-100" dirty="0">
                <a:solidFill>
                  <a:srgbClr val="FFFFFF"/>
                </a:solidFill>
                <a:latin typeface="+mj-lt"/>
                <a:ea typeface="+mj-ea"/>
                <a:cs typeface="+mj-cs"/>
              </a:rPr>
              <a:t>, </a:t>
            </a:r>
          </a:p>
          <a:p>
            <a:pPr defTabSz="914400">
              <a:lnSpc>
                <a:spcPct val="90000"/>
              </a:lnSpc>
              <a:spcBef>
                <a:spcPct val="0"/>
              </a:spcBef>
              <a:spcAft>
                <a:spcPts val="600"/>
              </a:spcAft>
              <a:buClr>
                <a:schemeClr val="accent1"/>
              </a:buClr>
              <a:tabLst>
                <a:tab pos="1143000" algn="l"/>
              </a:tabLst>
            </a:pPr>
            <a:r>
              <a:rPr lang="en-US" sz="4600" spc="-100" dirty="0">
                <a:solidFill>
                  <a:srgbClr val="FFFFFF"/>
                </a:solidFill>
                <a:latin typeface="+mj-lt"/>
                <a:ea typeface="+mj-ea"/>
                <a:cs typeface="+mj-cs"/>
              </a:rPr>
              <a:t>Bouillon, 18ος αιώνας</a:t>
            </a:r>
          </a:p>
        </p:txBody>
      </p:sp>
      <p:pic>
        <p:nvPicPr>
          <p:cNvPr id="3" name="Picture 2">
            <a:extLst>
              <a:ext uri="{FF2B5EF4-FFF2-40B4-BE49-F238E27FC236}">
                <a16:creationId xmlns:a16="http://schemas.microsoft.com/office/drawing/2014/main" id="{716558A9-7E8E-63A6-8D9A-3A4A82F73BD1}"/>
              </a:ext>
            </a:extLst>
          </p:cNvPr>
          <p:cNvPicPr>
            <a:picLocks noChangeAspect="1"/>
          </p:cNvPicPr>
          <p:nvPr/>
        </p:nvPicPr>
        <p:blipFill>
          <a:blip r:embed="rId2"/>
          <a:stretch>
            <a:fillRect/>
          </a:stretch>
        </p:blipFill>
        <p:spPr>
          <a:xfrm>
            <a:off x="5120640" y="1299847"/>
            <a:ext cx="6367271" cy="4250153"/>
          </a:xfrm>
          <a:prstGeom prst="rect">
            <a:avLst/>
          </a:prstGeom>
        </p:spPr>
      </p:pic>
      <p:sp>
        <p:nvSpPr>
          <p:cNvPr id="48" name="Rectangle 47">
            <a:extLst>
              <a:ext uri="{FF2B5EF4-FFF2-40B4-BE49-F238E27FC236}">
                <a16:creationId xmlns:a16="http://schemas.microsoft.com/office/drawing/2014/main" id="{DE981F49-E49B-4139-932F-55F09B423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Slide Number Placeholder 1">
            <a:extLst>
              <a:ext uri="{FF2B5EF4-FFF2-40B4-BE49-F238E27FC236}">
                <a16:creationId xmlns:a16="http://schemas.microsoft.com/office/drawing/2014/main" id="{73BD84C1-BC3B-7EA8-FE2B-4E0B395C8083}"/>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41</a:t>
            </a:fld>
            <a:endParaRPr lang="en-US"/>
          </a:p>
        </p:txBody>
      </p:sp>
    </p:spTree>
    <p:extLst>
      <p:ext uri="{BB962C8B-B14F-4D97-AF65-F5344CB8AC3E}">
        <p14:creationId xmlns:p14="http://schemas.microsoft.com/office/powerpoint/2010/main" val="3181699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458D13FF-5943-4F25-BAA2-9A3E6B21AB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09820" y="771434"/>
            <a:ext cx="9372361" cy="5271953"/>
          </a:xfrm>
          <a:prstGeom prst="rect">
            <a:avLst/>
          </a:prstGeom>
        </p:spPr>
      </p:pic>
      <p:sp>
        <p:nvSpPr>
          <p:cNvPr id="2" name="Slide Number Placeholder 1">
            <a:extLst>
              <a:ext uri="{FF2B5EF4-FFF2-40B4-BE49-F238E27FC236}">
                <a16:creationId xmlns:a16="http://schemas.microsoft.com/office/drawing/2014/main" id="{3D38C665-4E8C-4188-9B75-B5C0498CEED0}"/>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4225419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br>
              <a:rPr lang="en-US">
                <a:solidFill>
                  <a:schemeClr val="tx1">
                    <a:lumMod val="85000"/>
                    <a:lumOff val="15000"/>
                  </a:schemeClr>
                </a:solidFill>
              </a:rPr>
            </a:br>
            <a:r>
              <a:rPr lang="en-US">
                <a:solidFill>
                  <a:schemeClr val="tx1">
                    <a:lumMod val="85000"/>
                    <a:lumOff val="15000"/>
                  </a:schemeClr>
                </a:solidFill>
              </a:rPr>
              <a:t>«</a:t>
            </a:r>
            <a:r>
              <a:rPr lang="el-GR">
                <a:solidFill>
                  <a:schemeClr val="tx1">
                    <a:lumMod val="85000"/>
                    <a:lumOff val="15000"/>
                  </a:schemeClr>
                </a:solidFill>
              </a:rPr>
              <a:t>Δημόσια σφαίρα»</a:t>
            </a:r>
            <a:endParaRPr lang="en-US">
              <a:solidFill>
                <a:schemeClr val="tx1">
                  <a:lumMod val="85000"/>
                  <a:lumOff val="15000"/>
                </a:schemeClr>
              </a:solidFill>
            </a:endParaRP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a:t>Κυκλοφορία εντύπων πολιτικής, επιστημονικής, καλλιτεχνικής ενημέρωσης και κριτικής</a:t>
            </a:r>
            <a:endParaRPr lang="en-US"/>
          </a:p>
          <a:p>
            <a:r>
              <a:rPr lang="el-GR"/>
              <a:t>Λογοτεχνικά περιοδικά μεγάλης κυκλοφορίας</a:t>
            </a:r>
            <a:r>
              <a:rPr lang="en-US"/>
              <a:t> </a:t>
            </a:r>
            <a:r>
              <a:rPr lang="el-GR"/>
              <a:t>με δημοσίευση επιστολών αναγνωστών και συμμετοχή στον δημόσιο διάλογο</a:t>
            </a:r>
          </a:p>
          <a:p>
            <a:pPr lvl="1"/>
            <a:r>
              <a:rPr lang="en-US" i="1"/>
              <a:t>The </a:t>
            </a:r>
            <a:r>
              <a:rPr lang="en-US" i="1" err="1"/>
              <a:t>Tatler</a:t>
            </a:r>
            <a:r>
              <a:rPr lang="el-GR" i="1"/>
              <a:t>, </a:t>
            </a:r>
            <a:r>
              <a:rPr lang="el-GR" err="1"/>
              <a:t>ιδρ</a:t>
            </a:r>
            <a:r>
              <a:rPr lang="el-GR"/>
              <a:t>.</a:t>
            </a:r>
            <a:r>
              <a:rPr lang="el-GR" i="1"/>
              <a:t> </a:t>
            </a:r>
            <a:r>
              <a:rPr lang="el-GR"/>
              <a:t>1709</a:t>
            </a:r>
          </a:p>
          <a:p>
            <a:pPr lvl="1"/>
            <a:r>
              <a:rPr lang="en-US" i="1"/>
              <a:t>The Spectator</a:t>
            </a:r>
            <a:r>
              <a:rPr lang="el-GR" i="1"/>
              <a:t>, </a:t>
            </a:r>
            <a:r>
              <a:rPr lang="el-GR" err="1"/>
              <a:t>ιδρ</a:t>
            </a:r>
            <a:r>
              <a:rPr lang="el-GR"/>
              <a:t>. 1711</a:t>
            </a:r>
            <a:endParaRPr lang="en-US"/>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6</a:t>
            </a:fld>
            <a:endParaRPr lang="en-US"/>
          </a:p>
        </p:txBody>
      </p:sp>
    </p:spTree>
    <p:extLst>
      <p:ext uri="{BB962C8B-B14F-4D97-AF65-F5344CB8AC3E}">
        <p14:creationId xmlns:p14="http://schemas.microsoft.com/office/powerpoint/2010/main" val="293073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1539116" y="864108"/>
            <a:ext cx="3073914" cy="5120639"/>
          </a:xfrm>
        </p:spPr>
        <p:txBody>
          <a:bodyPr>
            <a:normAutofit/>
          </a:bodyPr>
          <a:lstStyle/>
          <a:p>
            <a:pPr algn="r"/>
            <a:br>
              <a:rPr lang="en-US">
                <a:solidFill>
                  <a:schemeClr val="tx1">
                    <a:lumMod val="85000"/>
                    <a:lumOff val="15000"/>
                  </a:schemeClr>
                </a:solidFill>
              </a:rPr>
            </a:br>
            <a:r>
              <a:rPr lang="en-US">
                <a:solidFill>
                  <a:schemeClr val="tx1">
                    <a:lumMod val="85000"/>
                    <a:lumOff val="15000"/>
                  </a:schemeClr>
                </a:solidFill>
              </a:rPr>
              <a:t>«</a:t>
            </a:r>
            <a:r>
              <a:rPr lang="el-GR">
                <a:solidFill>
                  <a:schemeClr val="tx1">
                    <a:lumMod val="85000"/>
                    <a:lumOff val="15000"/>
                  </a:schemeClr>
                </a:solidFill>
              </a:rPr>
              <a:t>Δημόσια σφαίρα»</a:t>
            </a:r>
            <a:endParaRPr lang="en-US">
              <a:solidFill>
                <a:schemeClr val="tx1">
                  <a:lumMod val="85000"/>
                  <a:lumOff val="15000"/>
                </a:schemeClr>
              </a:solidFill>
            </a:endParaRP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89229" y="864108"/>
            <a:ext cx="5910677" cy="5120640"/>
          </a:xfrm>
        </p:spPr>
        <p:txBody>
          <a:bodyPr>
            <a:normAutofit/>
          </a:bodyPr>
          <a:lstStyle/>
          <a:p>
            <a:r>
              <a:rPr lang="el-GR" dirty="0"/>
              <a:t>Επιστημονικά περιοδικά</a:t>
            </a:r>
          </a:p>
          <a:p>
            <a:pPr lvl="1">
              <a:spcAft>
                <a:spcPts val="150"/>
              </a:spcAft>
            </a:pPr>
            <a:r>
              <a:rPr lang="en-US" i="1" dirty="0"/>
              <a:t>Philosophical Transactions </a:t>
            </a:r>
            <a:r>
              <a:rPr lang="en-US" dirty="0"/>
              <a:t>(</a:t>
            </a:r>
            <a:r>
              <a:rPr lang="el-GR" dirty="0"/>
              <a:t>Λονδίνο, 1665)</a:t>
            </a:r>
          </a:p>
          <a:p>
            <a:pPr lvl="1">
              <a:spcAft>
                <a:spcPts val="150"/>
              </a:spcAft>
            </a:pPr>
            <a:r>
              <a:rPr lang="en-US" i="1" dirty="0"/>
              <a:t>Journal des Savants </a:t>
            </a:r>
            <a:r>
              <a:rPr lang="en-US" dirty="0"/>
              <a:t>(</a:t>
            </a:r>
            <a:r>
              <a:rPr lang="el-GR" dirty="0"/>
              <a:t>Παρίσι, 1665)</a:t>
            </a:r>
          </a:p>
          <a:p>
            <a:pPr lvl="1">
              <a:spcAft>
                <a:spcPts val="150"/>
              </a:spcAft>
            </a:pPr>
            <a:r>
              <a:rPr lang="en-US" i="1" dirty="0"/>
              <a:t>Acta </a:t>
            </a:r>
            <a:r>
              <a:rPr lang="en-US" i="1" dirty="0" err="1"/>
              <a:t>Eruditorum</a:t>
            </a:r>
            <a:r>
              <a:rPr lang="en-US" i="1" dirty="0"/>
              <a:t> </a:t>
            </a:r>
            <a:r>
              <a:rPr lang="en-US" dirty="0"/>
              <a:t>(</a:t>
            </a:r>
            <a:r>
              <a:rPr lang="el-GR" dirty="0"/>
              <a:t>Λειψία, 1682)</a:t>
            </a:r>
          </a:p>
          <a:p>
            <a:pPr lvl="1"/>
            <a:r>
              <a:rPr lang="en-US" i="1" dirty="0"/>
              <a:t>Nouvelles de la </a:t>
            </a:r>
            <a:r>
              <a:rPr lang="fr-FR" i="1" dirty="0"/>
              <a:t>république des lettres </a:t>
            </a:r>
            <a:r>
              <a:rPr lang="el-GR" dirty="0"/>
              <a:t>(Άμστερνταμ, 1685)</a:t>
            </a:r>
            <a:endParaRPr lang="en-US" dirty="0"/>
          </a:p>
          <a:p>
            <a:pPr lvl="1"/>
            <a:r>
              <a:rPr lang="en-US" i="1" dirty="0" err="1"/>
              <a:t>Giornale</a:t>
            </a:r>
            <a:r>
              <a:rPr lang="en-US" i="1" dirty="0"/>
              <a:t> de </a:t>
            </a:r>
            <a:r>
              <a:rPr lang="en-US" i="1" dirty="0" err="1"/>
              <a:t>letterati</a:t>
            </a:r>
            <a:r>
              <a:rPr lang="en-US" i="1" dirty="0"/>
              <a:t> </a:t>
            </a:r>
            <a:r>
              <a:rPr lang="en-US" dirty="0"/>
              <a:t>(</a:t>
            </a:r>
            <a:r>
              <a:rPr lang="el-GR" dirty="0"/>
              <a:t>Ρώμη, 1668)</a:t>
            </a:r>
          </a:p>
          <a:p>
            <a:r>
              <a:rPr lang="el-GR" dirty="0"/>
              <a:t>Εξειδικευμένα περιοδικά</a:t>
            </a:r>
          </a:p>
          <a:p>
            <a:pPr lvl="1"/>
            <a:r>
              <a:rPr lang="fr-FR" i="1" dirty="0"/>
              <a:t>Journal économique </a:t>
            </a:r>
            <a:r>
              <a:rPr lang="fr-FR" dirty="0"/>
              <a:t>(1751)</a:t>
            </a:r>
          </a:p>
          <a:p>
            <a:pPr lvl="1"/>
            <a:r>
              <a:rPr lang="fr-FR" i="1" dirty="0"/>
              <a:t>Magasin des enfants </a:t>
            </a:r>
            <a:r>
              <a:rPr lang="fr-FR" dirty="0"/>
              <a:t>(1756)</a:t>
            </a:r>
          </a:p>
          <a:p>
            <a:pPr lvl="1"/>
            <a:r>
              <a:rPr lang="fr-FR" i="1" dirty="0"/>
              <a:t>Pomona</a:t>
            </a:r>
            <a:r>
              <a:rPr lang="fr-FR" dirty="0"/>
              <a:t> (1784)</a:t>
            </a:r>
            <a:endParaRPr lang="el-GR" dirty="0"/>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7</a:t>
            </a:fld>
            <a:endParaRPr lang="en-US"/>
          </a:p>
        </p:txBody>
      </p:sp>
    </p:spTree>
    <p:extLst>
      <p:ext uri="{BB962C8B-B14F-4D97-AF65-F5344CB8AC3E}">
        <p14:creationId xmlns:p14="http://schemas.microsoft.com/office/powerpoint/2010/main" val="200646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D9BFEA-A0A6-470B-9C1A-C222B6B00C5D}" type="slidenum">
              <a:rPr lang="el-GR" smtClean="0"/>
              <a:pPr/>
              <a:t>8</a:t>
            </a:fld>
            <a:endParaRPr lang="el-GR"/>
          </a:p>
        </p:txBody>
      </p:sp>
      <p:pic>
        <p:nvPicPr>
          <p:cNvPr id="23554" name="Picture 2" descr="http://images.rarenewspapers.com/ebayimgs/webimages/203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2" y="345232"/>
            <a:ext cx="3043148" cy="4675228"/>
          </a:xfrm>
          <a:prstGeom prst="rect">
            <a:avLst/>
          </a:prstGeom>
          <a:noFill/>
        </p:spPr>
      </p:pic>
      <p:sp>
        <p:nvSpPr>
          <p:cNvPr id="4" name="TextBox 3"/>
          <p:cNvSpPr txBox="1"/>
          <p:nvPr/>
        </p:nvSpPr>
        <p:spPr>
          <a:xfrm>
            <a:off x="1058642" y="5103587"/>
            <a:ext cx="1512168" cy="707886"/>
          </a:xfrm>
          <a:prstGeom prst="rect">
            <a:avLst/>
          </a:prstGeom>
          <a:noFill/>
        </p:spPr>
        <p:txBody>
          <a:bodyPr wrap="square" rtlCol="0">
            <a:spAutoFit/>
          </a:bodyPr>
          <a:lstStyle/>
          <a:p>
            <a:pPr algn="ctr"/>
            <a:r>
              <a:rPr lang="en-US" sz="2000" i="1" dirty="0"/>
              <a:t>The </a:t>
            </a:r>
            <a:r>
              <a:rPr lang="en-US" sz="2000" i="1" dirty="0" err="1"/>
              <a:t>Tatler</a:t>
            </a:r>
            <a:endParaRPr lang="el-GR" sz="2000" i="1" dirty="0"/>
          </a:p>
          <a:p>
            <a:pPr algn="ctr"/>
            <a:r>
              <a:rPr lang="el-GR" sz="2000" dirty="0" err="1"/>
              <a:t>Ιδρ</a:t>
            </a:r>
            <a:r>
              <a:rPr lang="el-GR" sz="2000" dirty="0"/>
              <a:t>. 1709</a:t>
            </a:r>
          </a:p>
        </p:txBody>
      </p:sp>
      <p:pic>
        <p:nvPicPr>
          <p:cNvPr id="23556" name="Picture 4" descr="http://alexamcg.com/lloy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470" y="1484784"/>
            <a:ext cx="6542354" cy="4896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2702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E78239-D1AA-4363-A29F-EAE5EAFB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013"/>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33FFD14-5A9F-4A16-B322-FC579C2EE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8008542" cy="5330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7" name="Rectangle 16">
            <a:extLst>
              <a:ext uri="{FF2B5EF4-FFF2-40B4-BE49-F238E27FC236}">
                <a16:creationId xmlns:a16="http://schemas.microsoft.com/office/drawing/2014/main" id="{863A2C81-E536-42E0-B937-14ACD6F2E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6729"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9648" y="1123837"/>
            <a:ext cx="2947482" cy="4601183"/>
          </a:xfrm>
        </p:spPr>
        <p:txBody>
          <a:bodyPr>
            <a:normAutofit/>
          </a:bodyPr>
          <a:lstStyle/>
          <a:p>
            <a:r>
              <a:rPr lang="el-GR"/>
              <a:t>«Δημόσια σφαίρα»</a:t>
            </a:r>
          </a:p>
        </p:txBody>
      </p:sp>
      <p:sp>
        <p:nvSpPr>
          <p:cNvPr id="19" name="Rectangle 18">
            <a:extLst>
              <a:ext uri="{FF2B5EF4-FFF2-40B4-BE49-F238E27FC236}">
                <a16:creationId xmlns:a16="http://schemas.microsoft.com/office/drawing/2014/main" id="{2CEBD472-AC5D-4393-8BDB-66634BCB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Slide Number Placeholder 2"/>
          <p:cNvSpPr>
            <a:spLocks noGrp="1"/>
          </p:cNvSpPr>
          <p:nvPr>
            <p:ph type="sldNum" sz="quarter" idx="12"/>
          </p:nvPr>
        </p:nvSpPr>
        <p:spPr>
          <a:xfrm>
            <a:off x="10634135" y="6356350"/>
            <a:ext cx="1530927" cy="365125"/>
          </a:xfrm>
        </p:spPr>
        <p:txBody>
          <a:bodyPr>
            <a:normAutofit/>
          </a:bodyPr>
          <a:lstStyle/>
          <a:p>
            <a:pPr>
              <a:spcAft>
                <a:spcPts val="600"/>
              </a:spcAft>
            </a:pPr>
            <a:fld id="{F9D9BFEA-A0A6-470B-9C1A-C222B6B00C5D}" type="slidenum">
              <a:rPr lang="el-GR" smtClean="0"/>
              <a:pPr>
                <a:spcAft>
                  <a:spcPts val="600"/>
                </a:spcAft>
              </a:pPr>
              <a:t>9</a:t>
            </a:fld>
            <a:endParaRPr lang="el-GR"/>
          </a:p>
        </p:txBody>
      </p:sp>
      <p:graphicFrame>
        <p:nvGraphicFramePr>
          <p:cNvPr id="8" name="Content Placeholder 3">
            <a:extLst>
              <a:ext uri="{FF2B5EF4-FFF2-40B4-BE49-F238E27FC236}">
                <a16:creationId xmlns:a16="http://schemas.microsoft.com/office/drawing/2014/main" id="{0A4A6E3E-3343-40D6-A499-983C75C1EF1A}"/>
              </a:ext>
            </a:extLst>
          </p:cNvPr>
          <p:cNvGraphicFramePr>
            <a:graphicFrameLocks noGrp="1"/>
          </p:cNvGraphicFramePr>
          <p:nvPr>
            <p:ph idx="1"/>
            <p:extLst>
              <p:ext uri="{D42A27DB-BD31-4B8C-83A1-F6EECF244321}">
                <p14:modId xmlns:p14="http://schemas.microsoft.com/office/powerpoint/2010/main" val="2841396330"/>
              </p:ext>
            </p:extLst>
          </p:nvPr>
        </p:nvGraphicFramePr>
        <p:xfrm>
          <a:off x="650875" y="1425575"/>
          <a:ext cx="6711950" cy="4021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5503389"/>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2195</Words>
  <Application>Microsoft Office PowerPoint</Application>
  <PresentationFormat>Widescreen</PresentationFormat>
  <Paragraphs>320</Paragraphs>
  <Slides>41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Corbel</vt:lpstr>
      <vt:lpstr>Wingdings</vt:lpstr>
      <vt:lpstr>Wingdings 2</vt:lpstr>
      <vt:lpstr>Frame</vt:lpstr>
      <vt:lpstr>Νεώτερη και Σύγχρονη Ιστορία του Βιβλίου</vt:lpstr>
      <vt:lpstr>“Reading Revolution” 18ου αι.  Rolf Engelsing</vt:lpstr>
      <vt:lpstr>“Reading Revolution” 18ου αι.  Rolf Engelsing</vt:lpstr>
      <vt:lpstr>Jürgen Habermas «Δημόσια σφαίρα»</vt:lpstr>
      <vt:lpstr>PowerPoint Presentation</vt:lpstr>
      <vt:lpstr> «Δημόσια σφαίρα»</vt:lpstr>
      <vt:lpstr> «Δημόσια σφαίρα»</vt:lpstr>
      <vt:lpstr>PowerPoint Presentation</vt:lpstr>
      <vt:lpstr>«Δημόσια σφαίρα»</vt:lpstr>
      <vt:lpstr>«Δημόσια σφαίρα»</vt:lpstr>
      <vt:lpstr>ΔΙΑΦΩΤΙΣΜΟΣ</vt:lpstr>
      <vt:lpstr>Βιβλίο &amp; Διαφωτισμός</vt:lpstr>
      <vt:lpstr>Εγγραμματοσύνη</vt:lpstr>
      <vt:lpstr>Συγγραφείς</vt:lpstr>
      <vt:lpstr>Claude Joseph Panckoucke 1736-1798</vt:lpstr>
      <vt:lpstr>Τι διάβαζε το κοινό του Διαφωτισμού;</vt:lpstr>
      <vt:lpstr>Λογοκρισία στο Παλαιό Καθεστώς</vt:lpstr>
      <vt:lpstr>PowerPoint Presentation</vt:lpstr>
      <vt:lpstr>Λογοκρισία στην Πρώτη Αυτοκρατορία</vt:lpstr>
      <vt:lpstr>Μορφή του βιβλίου</vt:lpstr>
      <vt:lpstr>PowerPoint Presentation</vt:lpstr>
      <vt:lpstr>Διακίνηση βιβλίου</vt:lpstr>
      <vt:lpstr>Δομές διακίνησης </vt:lpstr>
      <vt:lpstr>Δομές διακίνησης </vt:lpstr>
      <vt:lpstr>ΓΑΛΛΙΑ</vt:lpstr>
      <vt:lpstr>ΓΑΛΛΙΑ</vt:lpstr>
      <vt:lpstr>Γαλλική Επανάσταση - 1789 </vt:lpstr>
      <vt:lpstr>Γαλλική Επανάσταση </vt:lpstr>
      <vt:lpstr>Εθνική συγκρότηση  ΓΑΛΛΙΑ </vt:lpstr>
      <vt:lpstr>Εθνική ενοποίηση  ΓΕΡΜΑΝΙΑ</vt:lpstr>
      <vt:lpstr>ΓΕΡΜΑΝΙΑ</vt:lpstr>
      <vt:lpstr>Philipp Erasmus Reich (1717-1787)</vt:lpstr>
      <vt:lpstr>Philipp Erasmus Reich</vt:lpstr>
      <vt:lpstr>“Nettohandel”  ΓΕΡΜΑΝΙΑ</vt:lpstr>
      <vt:lpstr>Εθνική συγκρότηση  ΓΕΡΜΑΝΙΑ </vt:lpstr>
      <vt:lpstr>ΑΓΓΛΙΑ </vt:lpstr>
      <vt:lpstr>ΑΓΓΛΙΑ</vt:lpstr>
      <vt:lpstr>ΑΓΓΛΙΑ</vt:lpstr>
      <vt:lpstr>Διάδοση ανάγνωσης</vt:lpstr>
      <vt:lpstr>Δανειστικές βιβλιοθήκες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Νεώτερη και Σύγχρονη Ιστορία του Βιβλίου</dc:title>
  <dc:creator>Anna Karakatsouli</dc:creator>
  <cp:lastModifiedBy>Anna Karakatsouli</cp:lastModifiedBy>
  <cp:revision>2</cp:revision>
  <dcterms:created xsi:type="dcterms:W3CDTF">2019-11-05T17:09:51Z</dcterms:created>
  <dcterms:modified xsi:type="dcterms:W3CDTF">2023-10-24T15:09:01Z</dcterms:modified>
</cp:coreProperties>
</file>