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0" r:id="rId3"/>
    <p:sldId id="351" r:id="rId4"/>
    <p:sldId id="352" r:id="rId5"/>
    <p:sldId id="353" r:id="rId6"/>
    <p:sldId id="354" r:id="rId7"/>
    <p:sldId id="356" r:id="rId8"/>
    <p:sldId id="357" r:id="rId9"/>
    <p:sldId id="360" r:id="rId10"/>
    <p:sldId id="361" r:id="rId11"/>
    <p:sldId id="363" r:id="rId12"/>
    <p:sldId id="365" r:id="rId13"/>
    <p:sldId id="370" r:id="rId14"/>
    <p:sldId id="371" r:id="rId15"/>
    <p:sldId id="372" r:id="rId16"/>
    <p:sldId id="375" r:id="rId17"/>
    <p:sldId id="376" r:id="rId18"/>
    <p:sldId id="373" r:id="rId19"/>
    <p:sldId id="374" r:id="rId20"/>
    <p:sldId id="390" r:id="rId21"/>
    <p:sldId id="3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78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BEE29459-B8FA-410C-9669-712DE3B6BE21}"/>
    <pc:docChg chg="delSld">
      <pc:chgData name="Anna Karakatsouli" userId="d7ec0d07f17b5ab2" providerId="LiveId" clId="{BEE29459-B8FA-410C-9669-712DE3B6BE21}" dt="2021-11-25T17:29:27.774" v="13" actId="47"/>
      <pc:docMkLst>
        <pc:docMk/>
      </pc:docMkLst>
      <pc:sldChg chg="del">
        <pc:chgData name="Anna Karakatsouli" userId="d7ec0d07f17b5ab2" providerId="LiveId" clId="{BEE29459-B8FA-410C-9669-712DE3B6BE21}" dt="2021-11-25T17:28:58.636" v="0" actId="47"/>
        <pc:sldMkLst>
          <pc:docMk/>
          <pc:sldMk cId="1952057614" sldId="355"/>
        </pc:sldMkLst>
      </pc:sldChg>
      <pc:sldChg chg="del">
        <pc:chgData name="Anna Karakatsouli" userId="d7ec0d07f17b5ab2" providerId="LiveId" clId="{BEE29459-B8FA-410C-9669-712DE3B6BE21}" dt="2021-11-25T17:29:01.054" v="1" actId="47"/>
        <pc:sldMkLst>
          <pc:docMk/>
          <pc:sldMk cId="3096922662" sldId="358"/>
        </pc:sldMkLst>
      </pc:sldChg>
      <pc:sldChg chg="del">
        <pc:chgData name="Anna Karakatsouli" userId="d7ec0d07f17b5ab2" providerId="LiveId" clId="{BEE29459-B8FA-410C-9669-712DE3B6BE21}" dt="2021-11-25T17:29:01.956" v="2" actId="47"/>
        <pc:sldMkLst>
          <pc:docMk/>
          <pc:sldMk cId="3041752359" sldId="359"/>
        </pc:sldMkLst>
      </pc:sldChg>
      <pc:sldChg chg="del">
        <pc:chgData name="Anna Karakatsouli" userId="d7ec0d07f17b5ab2" providerId="LiveId" clId="{BEE29459-B8FA-410C-9669-712DE3B6BE21}" dt="2021-11-25T17:29:06.168" v="4" actId="47"/>
        <pc:sldMkLst>
          <pc:docMk/>
          <pc:sldMk cId="569950407" sldId="362"/>
        </pc:sldMkLst>
      </pc:sldChg>
      <pc:sldChg chg="del">
        <pc:chgData name="Anna Karakatsouli" userId="d7ec0d07f17b5ab2" providerId="LiveId" clId="{BEE29459-B8FA-410C-9669-712DE3B6BE21}" dt="2021-11-25T17:29:07.794" v="5" actId="47"/>
        <pc:sldMkLst>
          <pc:docMk/>
          <pc:sldMk cId="1077704429" sldId="364"/>
        </pc:sldMkLst>
      </pc:sldChg>
      <pc:sldChg chg="del">
        <pc:chgData name="Anna Karakatsouli" userId="d7ec0d07f17b5ab2" providerId="LiveId" clId="{BEE29459-B8FA-410C-9669-712DE3B6BE21}" dt="2021-11-25T17:29:04.102" v="3" actId="47"/>
        <pc:sldMkLst>
          <pc:docMk/>
          <pc:sldMk cId="283009819" sldId="369"/>
        </pc:sldMkLst>
      </pc:sldChg>
      <pc:sldChg chg="del">
        <pc:chgData name="Anna Karakatsouli" userId="d7ec0d07f17b5ab2" providerId="LiveId" clId="{BEE29459-B8FA-410C-9669-712DE3B6BE21}" dt="2021-11-25T17:29:16.584" v="6" actId="47"/>
        <pc:sldMkLst>
          <pc:docMk/>
          <pc:sldMk cId="888082508" sldId="384"/>
        </pc:sldMkLst>
      </pc:sldChg>
      <pc:sldChg chg="del">
        <pc:chgData name="Anna Karakatsouli" userId="d7ec0d07f17b5ab2" providerId="LiveId" clId="{BEE29459-B8FA-410C-9669-712DE3B6BE21}" dt="2021-11-25T17:29:17.451" v="7" actId="47"/>
        <pc:sldMkLst>
          <pc:docMk/>
          <pc:sldMk cId="4091919904" sldId="385"/>
        </pc:sldMkLst>
      </pc:sldChg>
      <pc:sldChg chg="del">
        <pc:chgData name="Anna Karakatsouli" userId="d7ec0d07f17b5ab2" providerId="LiveId" clId="{BEE29459-B8FA-410C-9669-712DE3B6BE21}" dt="2021-11-25T17:29:20.811" v="10" actId="47"/>
        <pc:sldMkLst>
          <pc:docMk/>
          <pc:sldMk cId="3249388756" sldId="386"/>
        </pc:sldMkLst>
      </pc:sldChg>
      <pc:sldChg chg="del">
        <pc:chgData name="Anna Karakatsouli" userId="d7ec0d07f17b5ab2" providerId="LiveId" clId="{BEE29459-B8FA-410C-9669-712DE3B6BE21}" dt="2021-11-25T17:29:27.774" v="13" actId="47"/>
        <pc:sldMkLst>
          <pc:docMk/>
          <pc:sldMk cId="3198270635" sldId="387"/>
        </pc:sldMkLst>
      </pc:sldChg>
      <pc:sldChg chg="del">
        <pc:chgData name="Anna Karakatsouli" userId="d7ec0d07f17b5ab2" providerId="LiveId" clId="{BEE29459-B8FA-410C-9669-712DE3B6BE21}" dt="2021-11-25T17:29:19.031" v="8" actId="47"/>
        <pc:sldMkLst>
          <pc:docMk/>
          <pc:sldMk cId="99834599" sldId="388"/>
        </pc:sldMkLst>
      </pc:sldChg>
      <pc:sldChg chg="del">
        <pc:chgData name="Anna Karakatsouli" userId="d7ec0d07f17b5ab2" providerId="LiveId" clId="{BEE29459-B8FA-410C-9669-712DE3B6BE21}" dt="2021-11-25T17:29:19.909" v="9" actId="47"/>
        <pc:sldMkLst>
          <pc:docMk/>
          <pc:sldMk cId="1799545274" sldId="389"/>
        </pc:sldMkLst>
      </pc:sldChg>
      <pc:sldChg chg="del">
        <pc:chgData name="Anna Karakatsouli" userId="d7ec0d07f17b5ab2" providerId="LiveId" clId="{BEE29459-B8FA-410C-9669-712DE3B6BE21}" dt="2021-11-25T17:29:26.363" v="12" actId="47"/>
        <pc:sldMkLst>
          <pc:docMk/>
          <pc:sldMk cId="3696330267" sldId="391"/>
        </pc:sldMkLst>
      </pc:sldChg>
      <pc:sldChg chg="del">
        <pc:chgData name="Anna Karakatsouli" userId="d7ec0d07f17b5ab2" providerId="LiveId" clId="{BEE29459-B8FA-410C-9669-712DE3B6BE21}" dt="2021-11-25T17:29:23.536" v="11" actId="47"/>
        <pc:sldMkLst>
          <pc:docMk/>
          <pc:sldMk cId="1785830088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FF98B-7E73-4D29-8AF2-F58AD6964F0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BB5CC-B9A4-425C-AD99-FF1BB2EB2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61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3A0F-550A-460D-914F-987DFCACA231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09FE-A7D2-4E48-AE12-D5C23C1F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C0FF-D87A-4FB0-B233-A8F6EC725BC0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854-27C7-4157-B66E-71B0F7AA2C86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BD5E-10FC-4D1D-AF54-822135FE3D20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19D9-65E3-4B48-9070-0934D31061B0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B4E7-151B-45D5-A253-B68BD5417514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767A-6904-4F80-BB3B-6CB7620363A5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E0B-98C3-4CCD-9B8E-BA3E3B9F89A7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6991-3F21-4F7B-A80D-D2CF31DAD754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861-4656-4A13-B566-8A8B3A40E882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FA45-A329-48A3-99B5-CDE62FDE3C17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3965-FF14-4F6A-8ADF-FF2FA358C1CE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6B71F7DC-2079-4F57-98D1-B7CC0321A66D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TytvWs5nV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Νεώτερη</a:t>
            </a:r>
            <a:r>
              <a:rPr lang="el-GR" dirty="0"/>
              <a:t> και Σύγχρονη Ιστορία του Βιβλίου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Μάθημα 6.2</a:t>
            </a:r>
            <a:r>
              <a:rPr lang="el-GR" baseline="30000" dirty="0"/>
              <a:t>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“New business model”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/>
              <a:t>1870-1880, νέο κύμα φθηνού λογοτεχνικού βιβλίου </a:t>
            </a:r>
          </a:p>
          <a:p>
            <a:r>
              <a:rPr lang="el-GR"/>
              <a:t>1877, </a:t>
            </a:r>
            <a:r>
              <a:rPr lang="en-US"/>
              <a:t>George Munro’s Seaside Library</a:t>
            </a:r>
          </a:p>
          <a:p>
            <a:pPr lvl="1"/>
            <a:r>
              <a:rPr lang="el-GR"/>
              <a:t>Ανατύπωση ξένων μυθιστορημάτων χωρίς καταβολή δικαιωμάτων</a:t>
            </a:r>
          </a:p>
          <a:p>
            <a:pPr lvl="1"/>
            <a:r>
              <a:rPr lang="el-GR"/>
              <a:t>Σχήμα περιοδικού</a:t>
            </a:r>
          </a:p>
          <a:p>
            <a:pPr lvl="1"/>
            <a:r>
              <a:rPr lang="el-GR"/>
              <a:t>Διακινείται με ταχυδρομικά τέλη Τύπου</a:t>
            </a:r>
          </a:p>
          <a:p>
            <a:pPr lvl="1"/>
            <a:r>
              <a:rPr lang="el-GR"/>
              <a:t>Τεράστια επιτυχία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Εκσυγχρονισμός</a:t>
            </a:r>
            <a:br>
              <a:rPr lang="el-GR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1890-1970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/>
              <a:t>“New and more”</a:t>
            </a:r>
          </a:p>
          <a:p>
            <a:r>
              <a:rPr lang="el-GR" dirty="0"/>
              <a:t>Περισσότεροι εκδοτικοί οίκοι με νέες μορφές οργάνωσης, εκδότες από νέες κοινωνικές ομάδες</a:t>
            </a:r>
          </a:p>
          <a:p>
            <a:r>
              <a:rPr lang="el-GR" dirty="0"/>
              <a:t>Βιβλία από περισσότερα είδη και σχήματα προς ένα επεκτεινόμενο κοινό</a:t>
            </a:r>
          </a:p>
          <a:p>
            <a:r>
              <a:rPr lang="el-GR" dirty="0"/>
              <a:t>Καινοτομίες σε διακίνηση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2" y="0"/>
            <a:ext cx="9589477" cy="6780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75719" y="279249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NY Herald</a:t>
            </a:r>
          </a:p>
          <a:p>
            <a:r>
              <a:rPr lang="en-US" sz="2400" dirty="0"/>
              <a:t>Electrotyping</a:t>
            </a:r>
          </a:p>
          <a:p>
            <a:r>
              <a:rPr lang="en-US" sz="2400" dirty="0"/>
              <a:t>1902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5712" y="4719843"/>
            <a:ext cx="2146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hlinkClick r:id="rId4"/>
              </a:rPr>
              <a:t>Η τεχνική της </a:t>
            </a:r>
            <a:r>
              <a:rPr lang="el-GR" sz="2200" dirty="0" err="1">
                <a:hlinkClick r:id="rId4"/>
              </a:rPr>
              <a:t>ηλεκτρο</a:t>
            </a:r>
            <a:r>
              <a:rPr lang="el-GR" sz="2200" dirty="0">
                <a:hlinkClick r:id="rId4"/>
              </a:rPr>
              <a:t>-επιμετάλλωσης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0074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DBA180-F7F5-43E0-B455-5FC16E25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A42AC7-0102-4C6B-A360-D98DDCD5D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8874233" cy="5334001"/>
          </a:xfrm>
          <a:custGeom>
            <a:avLst/>
            <a:gdLst>
              <a:gd name="connsiteX0" fmla="*/ 0 w 8874233"/>
              <a:gd name="connsiteY0" fmla="*/ 0 h 5334001"/>
              <a:gd name="connsiteX1" fmla="*/ 1126566 w 8874233"/>
              <a:gd name="connsiteY1" fmla="*/ 0 h 5334001"/>
              <a:gd name="connsiteX2" fmla="*/ 7534656 w 8874233"/>
              <a:gd name="connsiteY2" fmla="*/ 0 h 5334001"/>
              <a:gd name="connsiteX3" fmla="*/ 8874233 w 8874233"/>
              <a:gd name="connsiteY3" fmla="*/ 0 h 5334001"/>
              <a:gd name="connsiteX4" fmla="*/ 7858591 w 8874233"/>
              <a:gd name="connsiteY4" fmla="*/ 5334001 h 5334001"/>
              <a:gd name="connsiteX5" fmla="*/ 7534656 w 8874233"/>
              <a:gd name="connsiteY5" fmla="*/ 5334001 h 5334001"/>
              <a:gd name="connsiteX6" fmla="*/ 590 w 8874233"/>
              <a:gd name="connsiteY6" fmla="*/ 5334001 h 5334001"/>
              <a:gd name="connsiteX7" fmla="*/ 0 w 8874233"/>
              <a:gd name="connsiteY7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4233" h="5334001">
                <a:moveTo>
                  <a:pt x="0" y="0"/>
                </a:moveTo>
                <a:lnTo>
                  <a:pt x="1126566" y="0"/>
                </a:lnTo>
                <a:lnTo>
                  <a:pt x="7534656" y="0"/>
                </a:lnTo>
                <a:lnTo>
                  <a:pt x="8874233" y="0"/>
                </a:lnTo>
                <a:lnTo>
                  <a:pt x="7858591" y="5334001"/>
                </a:lnTo>
                <a:lnTo>
                  <a:pt x="7534656" y="5334001"/>
                </a:lnTo>
                <a:lnTo>
                  <a:pt x="590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469" y="758953"/>
            <a:ext cx="2786615" cy="5330952"/>
          </a:xfrm>
        </p:spPr>
        <p:txBody>
          <a:bodyPr anchor="b">
            <a:normAutofit/>
          </a:bodyPr>
          <a:lstStyle/>
          <a:p>
            <a:r>
              <a:rPr lang="el-GR">
                <a:solidFill>
                  <a:schemeClr val="accent1"/>
                </a:solidFill>
              </a:rPr>
              <a:t>ΗΠΑ</a:t>
            </a:r>
            <a:br>
              <a:rPr lang="el-GR">
                <a:solidFill>
                  <a:schemeClr val="accent1"/>
                </a:solidFill>
              </a:rPr>
            </a:br>
            <a:r>
              <a:rPr lang="el-GR">
                <a:solidFill>
                  <a:schemeClr val="accent1"/>
                </a:solidFill>
              </a:rPr>
              <a:t>20</a:t>
            </a:r>
            <a:r>
              <a:rPr lang="el-GR" baseline="30000">
                <a:solidFill>
                  <a:schemeClr val="accent1"/>
                </a:solidFill>
              </a:rPr>
              <a:t>ός</a:t>
            </a:r>
            <a:r>
              <a:rPr lang="el-GR">
                <a:solidFill>
                  <a:schemeClr val="accent1"/>
                </a:solidFill>
              </a:rPr>
              <a:t> αιώνας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864108"/>
            <a:ext cx="7180552" cy="5120640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Μικρές, τοπικές εκδοτικές επιχειρήσεις γίνονται πολυεθνικοί κολοσσοί</a:t>
            </a:r>
          </a:p>
          <a:p>
            <a:r>
              <a:rPr lang="el-GR">
                <a:solidFill>
                  <a:srgbClr val="FFFFFF"/>
                </a:solidFill>
              </a:rPr>
              <a:t>Έντονη συμμετοχή τραπεζικού κεφαλαίου</a:t>
            </a:r>
          </a:p>
          <a:p>
            <a:pPr lvl="1"/>
            <a:r>
              <a:rPr lang="el-GR">
                <a:solidFill>
                  <a:srgbClr val="FFFFFF"/>
                </a:solidFill>
              </a:rPr>
              <a:t>Διάσωση </a:t>
            </a:r>
            <a:r>
              <a:rPr lang="en-US">
                <a:solidFill>
                  <a:srgbClr val="FFFFFF"/>
                </a:solidFill>
              </a:rPr>
              <a:t>Harper Brothers</a:t>
            </a:r>
            <a:r>
              <a:rPr lang="el-GR">
                <a:solidFill>
                  <a:srgbClr val="FFFFFF"/>
                </a:solidFill>
              </a:rPr>
              <a:t> από </a:t>
            </a:r>
            <a:r>
              <a:rPr lang="en-US">
                <a:solidFill>
                  <a:srgbClr val="FFFFFF"/>
                </a:solidFill>
              </a:rPr>
              <a:t>J.P. Morgan </a:t>
            </a:r>
            <a:r>
              <a:rPr lang="el-GR">
                <a:solidFill>
                  <a:srgbClr val="FFFFFF"/>
                </a:solidFill>
              </a:rPr>
              <a:t>(1899)</a:t>
            </a:r>
          </a:p>
          <a:p>
            <a:r>
              <a:rPr lang="el-GR">
                <a:solidFill>
                  <a:srgbClr val="FFFFFF"/>
                </a:solidFill>
              </a:rPr>
              <a:t>Εκδόσεις μετατρέπονται σε αμιγώς κερδοσκοπικές επιχειρήσεις</a:t>
            </a:r>
          </a:p>
          <a:p>
            <a:r>
              <a:rPr lang="el-GR">
                <a:solidFill>
                  <a:srgbClr val="FFFFFF"/>
                </a:solidFill>
              </a:rPr>
              <a:t>Βασική πηγή κερδοφορίας, το σχολικό βιβλίο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D543-1503-4630-AAE6-E315D68A5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2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819F25-BE33-4F06-98A4-30B13832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66A897-2C7B-4691-9B61-A452185C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l-GR" dirty="0"/>
              <a:t>20</a:t>
            </a:r>
            <a:r>
              <a:rPr lang="el-GR" baseline="30000" dirty="0"/>
              <a:t>ός</a:t>
            </a:r>
            <a:r>
              <a:rPr lang="el-GR" dirty="0"/>
              <a:t> αιώνας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el-GR" sz="1400">
                <a:solidFill>
                  <a:srgbClr val="FFFFFF"/>
                </a:solidFill>
              </a:rPr>
              <a:t>Εμφάνιση και καθιέρωση σημαντικών Αμερικανών συγγραφέων</a:t>
            </a:r>
          </a:p>
          <a:p>
            <a:pPr lvl="1"/>
            <a:r>
              <a:rPr lang="en-US" sz="1400">
                <a:solidFill>
                  <a:srgbClr val="FFFFFF"/>
                </a:solidFill>
              </a:rPr>
              <a:t>Jack London, F. Scott Fitzgerald, Sinclair Lewis, Ernest Hemingway, Thomas Wolfe, Theodore Dreiser, Eleanor Porter</a:t>
            </a:r>
          </a:p>
          <a:p>
            <a:r>
              <a:rPr lang="el-GR" sz="1400">
                <a:solidFill>
                  <a:srgbClr val="FFFFFF"/>
                </a:solidFill>
              </a:rPr>
              <a:t>Επαγγελματική οργάνωση χώρου </a:t>
            </a:r>
          </a:p>
          <a:p>
            <a:pPr lvl="1"/>
            <a:r>
              <a:rPr lang="el-GR" sz="1400">
                <a:solidFill>
                  <a:srgbClr val="FFFFFF"/>
                </a:solidFill>
              </a:rPr>
              <a:t>1900, </a:t>
            </a:r>
            <a:r>
              <a:rPr lang="en-US" sz="1400">
                <a:solidFill>
                  <a:srgbClr val="FFFFFF"/>
                </a:solidFill>
              </a:rPr>
              <a:t>American Booksellers Association</a:t>
            </a:r>
          </a:p>
          <a:p>
            <a:pPr lvl="1"/>
            <a:r>
              <a:rPr lang="en-US" sz="1400">
                <a:solidFill>
                  <a:srgbClr val="FFFFFF"/>
                </a:solidFill>
              </a:rPr>
              <a:t>1901, American Publishing Association</a:t>
            </a:r>
            <a:endParaRPr lang="el-GR" sz="1400">
              <a:solidFill>
                <a:srgbClr val="FFFFFF"/>
              </a:solidFill>
            </a:endParaRPr>
          </a:p>
          <a:p>
            <a:r>
              <a:rPr lang="el-GR" sz="1400">
                <a:solidFill>
                  <a:srgbClr val="FFFFFF"/>
                </a:solidFill>
              </a:rPr>
              <a:t>Ανάπτυξη εθνικής αγοράς με επέκταση σιδηροδρομικού δικτύου και Λεσχών Βιβλίου</a:t>
            </a:r>
          </a:p>
          <a:p>
            <a:pPr lvl="1"/>
            <a:r>
              <a:rPr lang="el-GR" sz="1400">
                <a:solidFill>
                  <a:srgbClr val="FFFFFF"/>
                </a:solidFill>
              </a:rPr>
              <a:t>1926, </a:t>
            </a:r>
            <a:r>
              <a:rPr lang="en-US" sz="1400">
                <a:solidFill>
                  <a:srgbClr val="FFFFFF"/>
                </a:solidFill>
              </a:rPr>
              <a:t>Book of the Month Club</a:t>
            </a:r>
          </a:p>
          <a:p>
            <a:pPr lvl="1"/>
            <a:r>
              <a:rPr lang="en-US" sz="1400">
                <a:solidFill>
                  <a:srgbClr val="FFFFFF"/>
                </a:solidFill>
              </a:rPr>
              <a:t>1929, </a:t>
            </a:r>
            <a:r>
              <a:rPr lang="el-GR" sz="1400">
                <a:solidFill>
                  <a:srgbClr val="FFFFFF"/>
                </a:solidFill>
              </a:rPr>
              <a:t>πάνω από 100.000 μέλη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775AC7-CA09-4E01-AD35-822DC3896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503" y="1856569"/>
            <a:ext cx="2568918" cy="9962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BEF915-2D65-49DC-8E0A-B17FD9B5C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BDE1D6-7963-4C97-9371-338EE07A8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61D3DE-4AF3-4097-A6B9-B347D8B99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172" y="3344945"/>
            <a:ext cx="2122819" cy="212281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DCC4113-D1F4-40EB-AF0E-A91FAA7E1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6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dirty="0"/>
              <a:t>20</a:t>
            </a:r>
            <a:r>
              <a:rPr lang="el-GR" baseline="30000" dirty="0"/>
              <a:t>ός</a:t>
            </a:r>
            <a:r>
              <a:rPr lang="el-GR" dirty="0"/>
              <a:t> αιώνας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Νέα γενιά εκδοτών, πολλοί εβραϊκής καταγωγής</a:t>
            </a:r>
            <a:r>
              <a:rPr lang="en-US">
                <a:solidFill>
                  <a:schemeClr val="tx1"/>
                </a:solidFill>
              </a:rPr>
              <a:t>. </a:t>
            </a:r>
            <a:r>
              <a:rPr lang="el-GR">
                <a:solidFill>
                  <a:schemeClr val="tx1"/>
                </a:solidFill>
              </a:rPr>
              <a:t>Ανοιχτοί σε νέους συγγραφείς και ρεύματα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Benjamin Huebsch</a:t>
            </a:r>
            <a:r>
              <a:rPr lang="el-GR">
                <a:solidFill>
                  <a:schemeClr val="tx1"/>
                </a:solidFill>
              </a:rPr>
              <a:t> (1905)</a:t>
            </a:r>
            <a:r>
              <a:rPr lang="en-US">
                <a:solidFill>
                  <a:schemeClr val="tx1"/>
                </a:solidFill>
              </a:rPr>
              <a:t>: Maxim Gorky, James Joyce, D.H. Lawrence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Alfred &amp; Blanche Knopf</a:t>
            </a:r>
            <a:r>
              <a:rPr lang="el-GR">
                <a:solidFill>
                  <a:schemeClr val="tx1"/>
                </a:solidFill>
              </a:rPr>
              <a:t> (1915)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l-GR">
                <a:solidFill>
                  <a:schemeClr val="tx1"/>
                </a:solidFill>
              </a:rPr>
              <a:t>ευρωπαϊκή πρωτοπορία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Boni &amp; Liveright (1917): Eugene O’Neill, Ezra Pound, John Reed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3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7AD4738-6130-415F-BA58-176DA3000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67643AF-5083-45CE-BA04-BFB1A37D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464638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5" y="1123837"/>
            <a:ext cx="4204606" cy="4805200"/>
          </a:xfrm>
        </p:spPr>
        <p:txBody>
          <a:bodyPr anchor="b">
            <a:normAutofit/>
          </a:bodyPr>
          <a:lstStyle/>
          <a:p>
            <a:pPr algn="r"/>
            <a:r>
              <a:rPr lang="el-GR" sz="4000"/>
              <a:t>Λογοκρισία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800" y="1123836"/>
            <a:ext cx="6194685" cy="4805201"/>
          </a:xfrm>
        </p:spPr>
        <p:txBody>
          <a:bodyPr anchor="t">
            <a:normAutofit/>
          </a:bodyPr>
          <a:lstStyle/>
          <a:p>
            <a:r>
              <a:rPr lang="el-GR"/>
              <a:t>1857, </a:t>
            </a:r>
            <a:r>
              <a:rPr lang="en-US"/>
              <a:t>Obscene Publication Act</a:t>
            </a:r>
          </a:p>
          <a:p>
            <a:pPr lvl="1"/>
            <a:r>
              <a:rPr lang="el-GR"/>
              <a:t>1914, </a:t>
            </a:r>
            <a:r>
              <a:rPr lang="en-US"/>
              <a:t>James Joyce, </a:t>
            </a:r>
            <a:r>
              <a:rPr lang="el-GR" i="1"/>
              <a:t>Δουβλινέζοι</a:t>
            </a:r>
          </a:p>
          <a:p>
            <a:r>
              <a:rPr lang="el-GR"/>
              <a:t>Μάχη εκδοτών για κατάργηση λογοκρισίας</a:t>
            </a:r>
          </a:p>
          <a:p>
            <a:pPr lvl="1"/>
            <a:r>
              <a:rPr lang="el-GR"/>
              <a:t>1932, </a:t>
            </a:r>
            <a:r>
              <a:rPr lang="en-US"/>
              <a:t>National Committee on Freedom from Censorship</a:t>
            </a:r>
          </a:p>
          <a:p>
            <a:r>
              <a:rPr lang="el-GR"/>
              <a:t>1953, αθώωση </a:t>
            </a:r>
            <a:r>
              <a:rPr lang="en-US"/>
              <a:t>Stanley Kauffmann, The </a:t>
            </a:r>
            <a:r>
              <a:rPr lang="en-US" i="1"/>
              <a:t>Philanderer</a:t>
            </a:r>
          </a:p>
          <a:p>
            <a:pPr lvl="1"/>
            <a:r>
              <a:rPr lang="el-GR"/>
              <a:t>Εκτίμηση λογοτεχνικής αξίας έργου και όχι καταδίκη για μερικές τολμηρές σκηνές</a:t>
            </a:r>
          </a:p>
          <a:p>
            <a:r>
              <a:rPr lang="el-GR"/>
              <a:t>1959, νέα </a:t>
            </a:r>
            <a:r>
              <a:rPr lang="en-US"/>
              <a:t>Obscene Publication Act</a:t>
            </a:r>
            <a:r>
              <a:rPr lang="el-GR"/>
              <a:t> που εξαιρεί έργα με γνήσια λογοτεχνική αξία</a:t>
            </a:r>
          </a:p>
          <a:p>
            <a:r>
              <a:rPr lang="el-GR"/>
              <a:t>1959, </a:t>
            </a:r>
            <a:r>
              <a:rPr lang="en-US" i="1"/>
              <a:t>Lady Chatterley’s Lover </a:t>
            </a:r>
            <a:r>
              <a:rPr lang="el-GR"/>
              <a:t>κυκλοφορεί χωρίς περικοπές από </a:t>
            </a:r>
            <a:r>
              <a:rPr lang="en-US"/>
              <a:t>Penguin </a:t>
            </a:r>
            <a:r>
              <a:rPr lang="el-GR"/>
              <a:t>με </a:t>
            </a:r>
            <a:r>
              <a:rPr lang="en-US"/>
              <a:t>3s 6d</a:t>
            </a:r>
            <a:endParaRPr lang="el-GR"/>
          </a:p>
          <a:p>
            <a:pPr lvl="1"/>
            <a:r>
              <a:rPr lang="el-GR"/>
              <a:t>Θρίαμβος σε δίκη</a:t>
            </a:r>
            <a:r>
              <a:rPr lang="en-US"/>
              <a:t> (1960)</a:t>
            </a:r>
            <a:endParaRPr lang="el-GR"/>
          </a:p>
          <a:p>
            <a:pPr lvl="1"/>
            <a:r>
              <a:rPr lang="el-GR"/>
              <a:t>2 εκατ. αντίτυπα σε 6 εβδομάδες</a:t>
            </a:r>
          </a:p>
          <a:p>
            <a:pPr lvl="1"/>
            <a:r>
              <a:rPr lang="el-GR"/>
              <a:t>Ο </a:t>
            </a:r>
            <a:r>
              <a:rPr lang="en-US"/>
              <a:t>Penguin </a:t>
            </a:r>
            <a:r>
              <a:rPr lang="el-GR"/>
              <a:t>μπαίνει στο Χρηματιστήριο</a:t>
            </a:r>
            <a:endParaRPr lang="en-US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C7E0005-C596-4A5C-BAFA-6C5CFA03A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3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FB26DF-1058-4FF2-A7D8-CC9D04982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7140" y="758952"/>
            <a:ext cx="7228410" cy="53309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663E57-5EFE-40CA-99A5-7BDB9590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r>
            <a:r>
              <a:rPr lang="el-GR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ός</a:t>
            </a: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 αιώνας</a:t>
            </a: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Εξέλιξη αγοράς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>
                <a:sym typeface="Wingdings" panose="05000000000000000000" pitchFamily="2" charset="2"/>
              </a:rPr>
              <a:t>Shift from a demand-led book economy to a supply-led one</a:t>
            </a:r>
          </a:p>
          <a:p>
            <a:r>
              <a:rPr lang="el-GR">
                <a:sym typeface="Wingdings" panose="05000000000000000000" pitchFamily="2" charset="2"/>
              </a:rPr>
              <a:t>Ανταγωνισμός λοιπών μέσων μαζικής επικοινωνίας &amp; ψυχαγωγίας</a:t>
            </a:r>
          </a:p>
          <a:p>
            <a:pPr lvl="1"/>
            <a:r>
              <a:rPr lang="el-GR">
                <a:sym typeface="Wingdings" panose="05000000000000000000" pitchFamily="2" charset="2"/>
              </a:rPr>
              <a:t>Εφημερίδες μαζικής κυκλοφορίας, κινηματογράφος, ραδιόφωνο</a:t>
            </a:r>
          </a:p>
          <a:p>
            <a:pPr lvl="1"/>
            <a:r>
              <a:rPr lang="el-GR">
                <a:sym typeface="Wingdings" panose="05000000000000000000" pitchFamily="2" charset="2"/>
              </a:rPr>
              <a:t>Μεταφορά βιβλίων σε κινηματογράφο, έκδοση σε συνέχειες στον Τύπο</a:t>
            </a:r>
          </a:p>
          <a:p>
            <a:r>
              <a:rPr lang="el-GR">
                <a:sym typeface="Wingdings" panose="05000000000000000000" pitchFamily="2" charset="2"/>
              </a:rPr>
              <a:t>Κρίση υπερπαραγωγής (τεχνολογική πρόοδος)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1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Εξέλιξη αγοράς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dirty="0">
                <a:sym typeface="Wingdings" panose="05000000000000000000" pitchFamily="2" charset="2"/>
              </a:rPr>
              <a:t>Οικονομική κρίση 1930</a:t>
            </a:r>
          </a:p>
          <a:p>
            <a:r>
              <a:rPr lang="el-GR" dirty="0">
                <a:sym typeface="Wingdings" panose="05000000000000000000" pitchFamily="2" charset="2"/>
              </a:rPr>
              <a:t>Μεγαλύτερη έμφαση σε </a:t>
            </a:r>
            <a:r>
              <a:rPr lang="en-US" dirty="0">
                <a:sym typeface="Wingdings" panose="05000000000000000000" pitchFamily="2" charset="2"/>
              </a:rPr>
              <a:t>marketing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Εντυπωσιακά εξώφυλλα</a:t>
            </a:r>
          </a:p>
          <a:p>
            <a:r>
              <a:rPr lang="el-GR" dirty="0">
                <a:sym typeface="Wingdings" panose="05000000000000000000" pitchFamily="2" charset="2"/>
              </a:rPr>
              <a:t>Βιβλιοθήκες σε εσωτερική διακόσμηση σπιτιών</a:t>
            </a:r>
          </a:p>
          <a:p>
            <a:r>
              <a:rPr lang="el-GR" dirty="0">
                <a:sym typeface="Wingdings" panose="05000000000000000000" pitchFamily="2" charset="2"/>
              </a:rPr>
              <a:t>Καθιέρωση Εορτών Βιβλίου</a:t>
            </a:r>
          </a:p>
          <a:p>
            <a:r>
              <a:rPr lang="el-GR" dirty="0">
                <a:sym typeface="Wingdings" panose="05000000000000000000" pitchFamily="2" charset="2"/>
              </a:rPr>
              <a:t>Αλλαγές σε όψη βιβλιοπωλείων: επιμελημένες βιτρίνες, νέα διακόσμηση, ελεύθερη πρόσβαση σε βιβλία</a:t>
            </a:r>
          </a:p>
          <a:p>
            <a:r>
              <a:rPr lang="el-GR" dirty="0">
                <a:sym typeface="Wingdings" panose="05000000000000000000" pitchFamily="2" charset="2"/>
              </a:rPr>
              <a:t>Ανταγωνισμός από λοιπά σημεία διάθεσης φθηνού εντύπου (κιόσκια σιδηροδρομικών σταθμών, πολυκαταστήματα, λέσχες βιβλίου, κ.ά.)</a:t>
            </a:r>
            <a:endParaRPr lang="en-US" dirty="0"/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Autofit/>
          </a:bodyPr>
          <a:lstStyle/>
          <a:p>
            <a:r>
              <a:rPr lang="el-GR" sz="3300" dirty="0"/>
              <a:t>Ο βιομηχανικός 19</a:t>
            </a:r>
            <a:r>
              <a:rPr lang="el-GR" sz="3300" baseline="30000" dirty="0"/>
              <a:t>ος</a:t>
            </a:r>
            <a:r>
              <a:rPr lang="el-GR" sz="3300" dirty="0"/>
              <a:t> αιώνας: ΗΠΑ</a:t>
            </a:r>
            <a:endParaRPr lang="en-US" sz="3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Διάχυτη η αίσθηση περί απουσίας αμερικανικής λογοτεχνικής παραγωγής</a:t>
            </a:r>
          </a:p>
          <a:p>
            <a:r>
              <a:rPr lang="el-GR">
                <a:solidFill>
                  <a:schemeClr val="tx1"/>
                </a:solidFill>
              </a:rPr>
              <a:t>ΗΠΑ = πολιτισμική αποικία του Παλαιού Κόσμου</a:t>
            </a:r>
          </a:p>
          <a:p>
            <a:r>
              <a:rPr lang="el-GR">
                <a:solidFill>
                  <a:schemeClr val="tx1"/>
                </a:solidFill>
              </a:rPr>
              <a:t>Τοπική &amp; κοσμοπολιτική κουλτούρα, όχι εθνική</a:t>
            </a:r>
          </a:p>
          <a:p>
            <a:r>
              <a:rPr lang="el-GR">
                <a:solidFill>
                  <a:schemeClr val="tx1"/>
                </a:solidFill>
              </a:rPr>
              <a:t>Επιδίωξη εθνικής διαφοροποίησης για ΗΠΑ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‘Building a national literature’</a:t>
            </a: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5B85D0-C959-4E18-A9C7-1A041E46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ΕΣΣΔ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C0AD30-4E76-4DE4-B601-E93A07598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87"/>
          <a:stretch/>
        </p:blipFill>
        <p:spPr>
          <a:xfrm>
            <a:off x="6327841" y="3103124"/>
            <a:ext cx="4206911" cy="18579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186B7-9AF4-48E0-8D59-CFAB98BA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1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ΕΣΣΔ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r>
              <a:rPr lang="el-GR"/>
              <a:t>Κεντρικός έλεγχος οικονομίας</a:t>
            </a:r>
            <a:endParaRPr lang="en-US"/>
          </a:p>
          <a:p>
            <a:r>
              <a:rPr lang="el-GR"/>
              <a:t>Κρατική η πλήρης αλυσίδα παραγωγής βιβλίου και η διακίνησή του</a:t>
            </a:r>
            <a:endParaRPr lang="en-US"/>
          </a:p>
          <a:p>
            <a:r>
              <a:rPr lang="el-GR"/>
              <a:t>1954-1980, </a:t>
            </a:r>
            <a:r>
              <a:rPr lang="en-US"/>
              <a:t>80%</a:t>
            </a:r>
            <a:r>
              <a:rPr lang="el-GR"/>
              <a:t> των βιβλίων στην ΕΣΣΔ είναι κρατικές εκδόσεις</a:t>
            </a:r>
          </a:p>
          <a:p>
            <a:r>
              <a:rPr lang="en-US"/>
              <a:t>1</a:t>
            </a:r>
            <a:r>
              <a:rPr lang="el-GR"/>
              <a:t>9</a:t>
            </a:r>
            <a:r>
              <a:rPr lang="en-US"/>
              <a:t>19, </a:t>
            </a:r>
            <a:r>
              <a:rPr lang="az-Cyrl-AZ"/>
              <a:t>Госиздат</a:t>
            </a:r>
            <a:r>
              <a:rPr lang="en-US"/>
              <a:t> </a:t>
            </a:r>
            <a:r>
              <a:rPr lang="el-GR"/>
              <a:t>(«Κρατικές Εκδόσεις»)</a:t>
            </a:r>
          </a:p>
          <a:p>
            <a:r>
              <a:rPr lang="el-GR"/>
              <a:t>Λογοκρισία από </a:t>
            </a:r>
            <a:r>
              <a:rPr lang="en-US" err="1"/>
              <a:t>Glavlit</a:t>
            </a:r>
            <a:r>
              <a:rPr lang="en-US"/>
              <a:t> [</a:t>
            </a:r>
            <a:r>
              <a:rPr lang="ru-RU"/>
              <a:t>Главное управление по охране государственных тайн в печати при СМ СССР</a:t>
            </a:r>
            <a:r>
              <a:rPr lang="en-US"/>
              <a:t>]</a:t>
            </a:r>
            <a:endParaRPr lang="el-GR"/>
          </a:p>
          <a:p>
            <a:r>
              <a:rPr lang="el-GR"/>
              <a:t>Παράνομη παραγωγή και κυκλοφορία πολιτικών και λογοτεχνικών κειμένων αντιφρονούντων (</a:t>
            </a:r>
            <a:r>
              <a:rPr lang="ru-RU"/>
              <a:t>самизда́т</a:t>
            </a:r>
            <a:r>
              <a:rPr lang="en-US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4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ΗΠΑ</a:t>
            </a: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Ρόλος Τύπου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r>
              <a:rPr lang="el-GR" dirty="0"/>
              <a:t>Χαμηλή τιμή εφημερίδων</a:t>
            </a:r>
          </a:p>
          <a:p>
            <a:pPr lvl="1"/>
            <a:r>
              <a:rPr lang="el-GR" dirty="0"/>
              <a:t>Κεντρικό εργαλείο συγκρότησης εθνικής ταυτότητας νεαρού έθνους</a:t>
            </a:r>
          </a:p>
          <a:p>
            <a:pPr lvl="1"/>
            <a:r>
              <a:rPr lang="el-GR" dirty="0"/>
              <a:t>Επιχορηγήσεις, αγγελίες, διαφημίσεις</a:t>
            </a:r>
            <a:endParaRPr lang="en-US" dirty="0"/>
          </a:p>
          <a:p>
            <a:r>
              <a:rPr lang="en-US" dirty="0"/>
              <a:t>1792, Post Office Act</a:t>
            </a:r>
          </a:p>
          <a:p>
            <a:pPr lvl="1"/>
            <a:r>
              <a:rPr lang="el-GR" dirty="0"/>
              <a:t>Ειδικά προνόμια Τύπου, χαμηλά ταχυδρομικά τέλη</a:t>
            </a:r>
          </a:p>
          <a:p>
            <a:r>
              <a:rPr lang="el-GR" dirty="0"/>
              <a:t>Ταχεία ανάπτυξη Τύπου</a:t>
            </a:r>
          </a:p>
          <a:p>
            <a:pPr lvl="1"/>
            <a:r>
              <a:rPr lang="el-GR" dirty="0"/>
              <a:t>1800, περ. 200 εφημερίδες</a:t>
            </a:r>
          </a:p>
          <a:p>
            <a:pPr lvl="1"/>
            <a:r>
              <a:rPr lang="el-GR" dirty="0"/>
              <a:t>1825, 861 εφημερίδες</a:t>
            </a:r>
          </a:p>
          <a:p>
            <a:pPr lvl="1"/>
            <a:r>
              <a:rPr lang="el-GR" dirty="0"/>
              <a:t>1840, 1.400 εφημερίδες (! διαφορετική κατάσταση σε αγροτικό Νότο)</a:t>
            </a:r>
          </a:p>
          <a:p>
            <a:r>
              <a:rPr lang="el-GR" dirty="0"/>
              <a:t>Ανάπτυξη εξειδικευμένου Τύπου</a:t>
            </a:r>
          </a:p>
          <a:p>
            <a:pPr lvl="1"/>
            <a:r>
              <a:rPr lang="el-GR" dirty="0"/>
              <a:t>Για αγρότες, χριστιανικά δόγματα, υποστηρικτές ποτοαπαγόρευσης, </a:t>
            </a:r>
            <a:r>
              <a:rPr lang="en-US" dirty="0"/>
              <a:t>Abolitionists, </a:t>
            </a:r>
            <a:r>
              <a:rPr lang="el-GR" dirty="0"/>
              <a:t>φυλές Ινδιάνων, φεμινίστριες, κλπ.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6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ΗΠΑ</a:t>
            </a: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Εκδόσεις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r>
              <a:rPr lang="en-US"/>
              <a:t>1790, Copyright Act</a:t>
            </a:r>
          </a:p>
          <a:p>
            <a:pPr lvl="1"/>
            <a:r>
              <a:rPr lang="el-GR"/>
              <a:t>Προστατεύει μόνο Αμερικανούς συγγραφείς</a:t>
            </a:r>
          </a:p>
          <a:p>
            <a:pPr lvl="1"/>
            <a:r>
              <a:rPr lang="el-GR"/>
              <a:t>Διάρκεια 14 έτη ανανεώσιμα για άλλα 14 εάν ζει ο συγγραφέας</a:t>
            </a:r>
          </a:p>
          <a:p>
            <a:pPr lvl="1"/>
            <a:r>
              <a:rPr lang="el-GR"/>
              <a:t>Ελεύθερη ανατύπωση βρετανικών και ευρωπαϊκών βιβλίων</a:t>
            </a:r>
          </a:p>
          <a:p>
            <a:r>
              <a:rPr lang="el-GR"/>
              <a:t>Αμερικανοί εκδότες παρεμβαίνουν ελεύθερα στα κείμενα για να περικόψουν έκταση και κόστος (3-</a:t>
            </a:r>
            <a:r>
              <a:rPr lang="en-US" err="1"/>
              <a:t>deckers</a:t>
            </a:r>
            <a:r>
              <a:rPr lang="en-US"/>
              <a:t> = </a:t>
            </a:r>
            <a:r>
              <a:rPr lang="el-GR"/>
              <a:t>2 τόμοι)</a:t>
            </a:r>
            <a:endParaRPr lang="en-US"/>
          </a:p>
          <a:p>
            <a:pPr lvl="1"/>
            <a:r>
              <a:rPr lang="en-US"/>
              <a:t>1820, 70% </a:t>
            </a:r>
            <a:r>
              <a:rPr lang="el-GR"/>
              <a:t>πειρατικές εκδόσεις</a:t>
            </a:r>
          </a:p>
          <a:p>
            <a:pPr lvl="1"/>
            <a:r>
              <a:rPr lang="el-GR"/>
              <a:t>1850, 43%</a:t>
            </a:r>
            <a:endParaRPr lang="en-US"/>
          </a:p>
          <a:p>
            <a:r>
              <a:rPr lang="el-GR"/>
              <a:t>Μέσα δεκαετίας 1840, </a:t>
            </a:r>
            <a:r>
              <a:rPr lang="en-US"/>
              <a:t>“story papers”</a:t>
            </a:r>
            <a:endParaRPr lang="el-GR"/>
          </a:p>
          <a:p>
            <a:pPr lvl="1"/>
            <a:r>
              <a:rPr lang="el-GR"/>
              <a:t>Φθηνές εκδόσεις ξένων μυθιστορημάτων σε σχήμα εφημερίδας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ΗΠΑ</a:t>
            </a: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Εκδόσεις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r>
              <a:rPr lang="el-GR"/>
              <a:t>1</a:t>
            </a:r>
            <a:r>
              <a:rPr lang="el-GR" baseline="30000"/>
              <a:t>ο</a:t>
            </a:r>
            <a:r>
              <a:rPr lang="el-GR"/>
              <a:t> ήμισυ 19</a:t>
            </a:r>
            <a:r>
              <a:rPr lang="el-GR" baseline="30000"/>
              <a:t>ου</a:t>
            </a:r>
            <a:r>
              <a:rPr lang="el-GR"/>
              <a:t> αι. = μεγάλη οικονομική ανάπτυξη ΗΠΑ</a:t>
            </a:r>
          </a:p>
          <a:p>
            <a:pPr lvl="1"/>
            <a:r>
              <a:rPr lang="el-GR"/>
              <a:t>Ευημερία μέσης τάξης, αυξανόμενη ζήτηση βιβλίων και καταναλωτικών αγαθών</a:t>
            </a:r>
          </a:p>
          <a:p>
            <a:pPr lvl="1"/>
            <a:r>
              <a:rPr lang="el-GR"/>
              <a:t>Άγριος ανταγωνισμός για εξασφάλιση προβαδίσματος σε αγορά</a:t>
            </a:r>
            <a:endParaRPr lang="en-US"/>
          </a:p>
          <a:p>
            <a:r>
              <a:rPr lang="en-US"/>
              <a:t>1820-1850, </a:t>
            </a:r>
            <a:r>
              <a:rPr lang="el-GR"/>
              <a:t>μεγάλη άνθιση θρησκευτικού βιβλίου</a:t>
            </a:r>
          </a:p>
          <a:p>
            <a:r>
              <a:rPr lang="el-GR"/>
              <a:t>Έναυσμα για εισαγωγή τεχνολογικών &amp; επιχειρηματικών καινοτομιών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ΗΠΑ</a:t>
            </a: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Θρησκευτικό έντυπο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Great Awakening (1790-1860)</a:t>
            </a:r>
            <a:endParaRPr lang="el-GR"/>
          </a:p>
          <a:p>
            <a:r>
              <a:rPr lang="el-GR"/>
              <a:t>Μεγάλη προτεσταντική κίνηση προετοιμασίας πιστών για δεύτερη  Έλευση Κυρίου</a:t>
            </a:r>
          </a:p>
          <a:p>
            <a:r>
              <a:rPr lang="el-GR"/>
              <a:t>Φιλανθρωπικές εταιρείες με έντονη τυπογραφική δραστηριότητα</a:t>
            </a:r>
          </a:p>
          <a:p>
            <a:pPr lvl="1"/>
            <a:r>
              <a:rPr lang="en-US"/>
              <a:t>American Bible Society, American Tract Society, American Sunday School Union</a:t>
            </a:r>
          </a:p>
          <a:p>
            <a:r>
              <a:rPr lang="el-GR"/>
              <a:t>Παραγωγή εκατομμυρίων φυλλαδίων</a:t>
            </a:r>
          </a:p>
          <a:p>
            <a:r>
              <a:rPr lang="el-GR"/>
              <a:t>Πρώτη χρήση ατμοκίνητων πιεστηρίων και ατμοκίνησης</a:t>
            </a:r>
          </a:p>
          <a:p>
            <a:r>
              <a:rPr lang="el-GR"/>
              <a:t>Εκτενές δίκτυο πλανόδιων πωλητών/ευαγγελιστών από ιερείς και σπουδαστές Θεολογίας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6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Ανάπτυξη Τύπου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“Penny Press”</a:t>
            </a:r>
          </a:p>
          <a:p>
            <a:r>
              <a:rPr lang="el-GR"/>
              <a:t>Από δεκαετία 1830</a:t>
            </a:r>
            <a:endParaRPr lang="en-US"/>
          </a:p>
          <a:p>
            <a:r>
              <a:rPr lang="el-GR"/>
              <a:t>Μικρό μέγεθος (</a:t>
            </a:r>
            <a:r>
              <a:rPr lang="en-US"/>
              <a:t>tabloid)</a:t>
            </a:r>
            <a:r>
              <a:rPr lang="el-GR"/>
              <a:t>, χαμηλή τιμή, ανεξάρτητη πολιτική</a:t>
            </a:r>
          </a:p>
          <a:p>
            <a:r>
              <a:rPr lang="el-GR"/>
              <a:t>Λαϊκισμός</a:t>
            </a:r>
          </a:p>
          <a:p>
            <a:r>
              <a:rPr lang="el-GR"/>
              <a:t>Εγκλήματα, σεξ, βία</a:t>
            </a:r>
          </a:p>
          <a:p>
            <a:r>
              <a:rPr lang="el-GR"/>
              <a:t>Νέα υψηλής κοινωνίας, αθλητικά (μποξ, ιπποδρομίες, αγώνες ιστιοφόρων)</a:t>
            </a:r>
          </a:p>
          <a:p>
            <a:r>
              <a:rPr lang="el-GR"/>
              <a:t>Κίνηση Χρηματιστηρίου</a:t>
            </a:r>
          </a:p>
          <a:p>
            <a:r>
              <a:rPr lang="en-US"/>
              <a:t>Show business, </a:t>
            </a:r>
            <a:r>
              <a:rPr lang="el-GR"/>
              <a:t>διασημότητες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2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Ανάπτυξη Τύπου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l-GR"/>
              <a:t>1833, </a:t>
            </a:r>
            <a:r>
              <a:rPr lang="en-US"/>
              <a:t>Benjamin Day, </a:t>
            </a:r>
            <a:r>
              <a:rPr lang="en-US" i="1"/>
              <a:t>New York Sun </a:t>
            </a:r>
          </a:p>
          <a:p>
            <a:pPr lvl="1"/>
            <a:r>
              <a:rPr lang="el-GR"/>
              <a:t>Κοινό σε μεσαία και εργατικά στρώματα ΝΥ</a:t>
            </a:r>
          </a:p>
          <a:p>
            <a:r>
              <a:rPr lang="en-US"/>
              <a:t>1835, James Bennett, </a:t>
            </a:r>
            <a:r>
              <a:rPr lang="en-US" i="1"/>
              <a:t>New York Herald</a:t>
            </a:r>
          </a:p>
          <a:p>
            <a:pPr lvl="1"/>
            <a:r>
              <a:rPr lang="en-US"/>
              <a:t>Scoops &amp; sensations </a:t>
            </a:r>
            <a:r>
              <a:rPr lang="el-GR"/>
              <a:t>(! τηλέγραφος)</a:t>
            </a:r>
          </a:p>
          <a:p>
            <a:r>
              <a:rPr lang="el-GR"/>
              <a:t>Μεγάλη διασπορά εκδοτών και τυπογραφείων</a:t>
            </a:r>
          </a:p>
          <a:p>
            <a:pPr lvl="1"/>
            <a:r>
              <a:rPr lang="el-GR"/>
              <a:t>Υψηλό μεταφορικό κόστος</a:t>
            </a:r>
          </a:p>
          <a:p>
            <a:pPr lvl="1"/>
            <a:r>
              <a:rPr lang="el-GR"/>
              <a:t>Ελευθερία ανατυπώσεων</a:t>
            </a:r>
          </a:p>
          <a:p>
            <a:pPr lvl="1"/>
            <a:r>
              <a:rPr lang="el-GR"/>
              <a:t>Άτυπος σεβασμός δικαιωμάτων πρώτου εκδότη σε αμερικανική αγορά (</a:t>
            </a:r>
            <a:r>
              <a:rPr lang="en-US"/>
              <a:t>“courtesy of trade”)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FA5356A-3538-4907-94A4-C8E424E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9268" y="4704734"/>
            <a:ext cx="7616950" cy="1394313"/>
          </a:xfrm>
        </p:spPr>
        <p:txBody>
          <a:bodyPr anchor="b">
            <a:normAutofit/>
          </a:bodyPr>
          <a:lstStyle/>
          <a:p>
            <a:r>
              <a:rPr lang="en-US" sz="4400">
                <a:solidFill>
                  <a:schemeClr val="accent1"/>
                </a:solidFill>
              </a:rPr>
              <a:t>“New business model”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A751B43-BCEE-4BC8-B138-B3BB87C18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1"/>
            <a:ext cx="3708400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9268" y="758952"/>
            <a:ext cx="7616950" cy="3680314"/>
          </a:xfrm>
        </p:spPr>
        <p:txBody>
          <a:bodyPr anchor="ctr">
            <a:normAutofit/>
          </a:bodyPr>
          <a:lstStyle/>
          <a:p>
            <a:r>
              <a:rPr lang="en-US" dirty="0"/>
              <a:t>“Flexibility and speed”</a:t>
            </a:r>
          </a:p>
          <a:p>
            <a:r>
              <a:rPr lang="el-GR" dirty="0"/>
              <a:t>Τεχνολογική καινοτομία σε όλους τους τομείς</a:t>
            </a:r>
          </a:p>
          <a:p>
            <a:pPr lvl="1"/>
            <a:r>
              <a:rPr lang="el-GR" dirty="0"/>
              <a:t>Ατμοκίνηση σε χαρτοβιομηχανία</a:t>
            </a:r>
          </a:p>
          <a:p>
            <a:pPr lvl="1"/>
            <a:r>
              <a:rPr lang="el-GR" dirty="0"/>
              <a:t>Στερεοτυπία</a:t>
            </a:r>
          </a:p>
          <a:p>
            <a:pPr lvl="1"/>
            <a:r>
              <a:rPr lang="el-GR" dirty="0"/>
              <a:t>Πανόδετα βιβλία με πλούσια εικονογράφηση</a:t>
            </a:r>
          </a:p>
          <a:p>
            <a:r>
              <a:rPr lang="el-GR" dirty="0"/>
              <a:t>Ανάπτυξη σιδηροδρόμων (1830-1870)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 </a:t>
            </a:r>
            <a:r>
              <a:rPr lang="el-GR" dirty="0"/>
              <a:t>Δημιουργία εθνικής αγοράς βιβλίου με κέντρο το Μανχάταν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88B4A48-8749-414E-ACEB-62F9B1D4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07952" y="758951"/>
            <a:ext cx="384048" cy="368768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73465-2DBE-4D7B-B54D-18CA38D81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572000"/>
            <a:ext cx="3708398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5A17C8-1CD9-40A8-B61D-CCC2B885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07952" y="4572000"/>
            <a:ext cx="384048" cy="1517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561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950</Words>
  <Application>Microsoft Office PowerPoint</Application>
  <PresentationFormat>Widescreen</PresentationFormat>
  <Paragraphs>161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Wingdings 2</vt:lpstr>
      <vt:lpstr>Frame</vt:lpstr>
      <vt:lpstr>Νεώτερη και Σύγχρονη Ιστορία του Βιβλίου</vt:lpstr>
      <vt:lpstr>Ο βιομηχανικός 19ος αιώνας: ΗΠΑ</vt:lpstr>
      <vt:lpstr>ΗΠΑ  Ρόλος Τύπου</vt:lpstr>
      <vt:lpstr>ΗΠΑ  Εκδόσεις</vt:lpstr>
      <vt:lpstr>ΗΠΑ  Εκδόσεις</vt:lpstr>
      <vt:lpstr>ΗΠΑ  Θρησκευτικό έντυπο</vt:lpstr>
      <vt:lpstr>Ανάπτυξη Τύπου</vt:lpstr>
      <vt:lpstr>Ανάπτυξη Τύπου</vt:lpstr>
      <vt:lpstr>“New business model”</vt:lpstr>
      <vt:lpstr>“New business model”</vt:lpstr>
      <vt:lpstr>Εκσυγχρονισμός 1890-1970</vt:lpstr>
      <vt:lpstr>PowerPoint Presentation</vt:lpstr>
      <vt:lpstr>ΗΠΑ 20ός αιώνας</vt:lpstr>
      <vt:lpstr>20ός αιώνας</vt:lpstr>
      <vt:lpstr>20ός αιώνας</vt:lpstr>
      <vt:lpstr>Λογοκρισία</vt:lpstr>
      <vt:lpstr>PowerPoint Presentation</vt:lpstr>
      <vt:lpstr>20ός αιώνας  Εξέλιξη αγοράς</vt:lpstr>
      <vt:lpstr>Εξέλιξη αγοράς</vt:lpstr>
      <vt:lpstr>ΕΣΣΔ</vt:lpstr>
      <vt:lpstr>ΕΣΣΔ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Νεώτερη και Σύγχρονη Ιστορία του Βιβλίου</dc:title>
  <dc:creator>Anna Karakatsouli</dc:creator>
  <cp:lastModifiedBy>Anna Karakatsouli</cp:lastModifiedBy>
  <cp:revision>2</cp:revision>
  <dcterms:created xsi:type="dcterms:W3CDTF">2020-11-24T19:03:23Z</dcterms:created>
  <dcterms:modified xsi:type="dcterms:W3CDTF">2021-11-25T17:29:52Z</dcterms:modified>
</cp:coreProperties>
</file>