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1"/>
  </p:sldMasterIdLst>
  <p:notesMasterIdLst>
    <p:notesMasterId r:id="rId49"/>
  </p:notesMasterIdLst>
  <p:sldIdLst>
    <p:sldId id="256" r:id="rId2"/>
    <p:sldId id="317" r:id="rId3"/>
    <p:sldId id="320" r:id="rId4"/>
    <p:sldId id="435" r:id="rId5"/>
    <p:sldId id="437" r:id="rId6"/>
    <p:sldId id="436" r:id="rId7"/>
    <p:sldId id="324" r:id="rId8"/>
    <p:sldId id="445" r:id="rId9"/>
    <p:sldId id="422" r:id="rId10"/>
    <p:sldId id="412" r:id="rId11"/>
    <p:sldId id="413" r:id="rId12"/>
    <p:sldId id="443" r:id="rId13"/>
    <p:sldId id="438" r:id="rId14"/>
    <p:sldId id="439" r:id="rId15"/>
    <p:sldId id="417" r:id="rId16"/>
    <p:sldId id="423" r:id="rId17"/>
    <p:sldId id="418" r:id="rId18"/>
    <p:sldId id="419" r:id="rId19"/>
    <p:sldId id="426" r:id="rId20"/>
    <p:sldId id="427" r:id="rId21"/>
    <p:sldId id="441" r:id="rId22"/>
    <p:sldId id="368" r:id="rId23"/>
    <p:sldId id="369" r:id="rId24"/>
    <p:sldId id="370" r:id="rId25"/>
    <p:sldId id="371" r:id="rId26"/>
    <p:sldId id="390" r:id="rId27"/>
    <p:sldId id="382" r:id="rId28"/>
    <p:sldId id="389" r:id="rId29"/>
    <p:sldId id="392" r:id="rId30"/>
    <p:sldId id="377" r:id="rId31"/>
    <p:sldId id="450" r:id="rId32"/>
    <p:sldId id="378" r:id="rId33"/>
    <p:sldId id="379" r:id="rId34"/>
    <p:sldId id="380" r:id="rId35"/>
    <p:sldId id="381" r:id="rId36"/>
    <p:sldId id="373" r:id="rId37"/>
    <p:sldId id="403" r:id="rId38"/>
    <p:sldId id="440" r:id="rId39"/>
    <p:sldId id="404" r:id="rId40"/>
    <p:sldId id="405" r:id="rId41"/>
    <p:sldId id="302" r:id="rId42"/>
    <p:sldId id="406" r:id="rId43"/>
    <p:sldId id="303" r:id="rId44"/>
    <p:sldId id="304" r:id="rId45"/>
    <p:sldId id="306" r:id="rId46"/>
    <p:sldId id="307" r:id="rId47"/>
    <p:sldId id="410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3F9564-BC13-4AA5-B567-A718E696D6BD}" v="6" dt="2025-11-18T16:03:43.9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74" d="100"/>
          <a:sy n="74" d="100"/>
        </p:scale>
        <p:origin x="902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0507"/>
    </p:cViewPr>
  </p:sorterViewPr>
  <p:notesViewPr>
    <p:cSldViewPr snapToGrid="0">
      <p:cViewPr varScale="1">
        <p:scale>
          <a:sx n="70" d="100"/>
          <a:sy n="70" d="100"/>
        </p:scale>
        <p:origin x="324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Karakatsouli" userId="d7ec0d07f17b5ab2" providerId="LiveId" clId="{4103EC76-2116-4258-804B-C95DC4B1EFE5}"/>
    <pc:docChg chg="addSld delSld modSld">
      <pc:chgData name="Anna Karakatsouli" userId="d7ec0d07f17b5ab2" providerId="LiveId" clId="{4103EC76-2116-4258-804B-C95DC4B1EFE5}" dt="2025-11-18T16:03:51.480" v="45" actId="47"/>
      <pc:docMkLst>
        <pc:docMk/>
      </pc:docMkLst>
      <pc:sldChg chg="del">
        <pc:chgData name="Anna Karakatsouli" userId="d7ec0d07f17b5ab2" providerId="LiveId" clId="{4103EC76-2116-4258-804B-C95DC4B1EFE5}" dt="2025-11-18T16:03:19.969" v="37" actId="47"/>
        <pc:sldMkLst>
          <pc:docMk/>
          <pc:sldMk cId="4244676855" sldId="305"/>
        </pc:sldMkLst>
      </pc:sldChg>
      <pc:sldChg chg="del">
        <pc:chgData name="Anna Karakatsouli" userId="d7ec0d07f17b5ab2" providerId="LiveId" clId="{4103EC76-2116-4258-804B-C95DC4B1EFE5}" dt="2025-11-18T16:03:24.377" v="39" actId="47"/>
        <pc:sldMkLst>
          <pc:docMk/>
          <pc:sldMk cId="3944216374" sldId="308"/>
        </pc:sldMkLst>
      </pc:sldChg>
      <pc:sldChg chg="del">
        <pc:chgData name="Anna Karakatsouli" userId="d7ec0d07f17b5ab2" providerId="LiveId" clId="{4103EC76-2116-4258-804B-C95DC4B1EFE5}" dt="2025-11-18T16:03:25.632" v="40" actId="47"/>
        <pc:sldMkLst>
          <pc:docMk/>
          <pc:sldMk cId="2253175650" sldId="309"/>
        </pc:sldMkLst>
      </pc:sldChg>
      <pc:sldChg chg="del">
        <pc:chgData name="Anna Karakatsouli" userId="d7ec0d07f17b5ab2" providerId="LiveId" clId="{4103EC76-2116-4258-804B-C95DC4B1EFE5}" dt="2025-11-18T16:03:23.359" v="38" actId="47"/>
        <pc:sldMkLst>
          <pc:docMk/>
          <pc:sldMk cId="3134274380" sldId="311"/>
        </pc:sldMkLst>
      </pc:sldChg>
      <pc:sldChg chg="del">
        <pc:chgData name="Anna Karakatsouli" userId="d7ec0d07f17b5ab2" providerId="LiveId" clId="{4103EC76-2116-4258-804B-C95DC4B1EFE5}" dt="2025-11-18T15:59:12.279" v="0" actId="47"/>
        <pc:sldMkLst>
          <pc:docMk/>
          <pc:sldMk cId="26845555" sldId="318"/>
        </pc:sldMkLst>
      </pc:sldChg>
      <pc:sldChg chg="del">
        <pc:chgData name="Anna Karakatsouli" userId="d7ec0d07f17b5ab2" providerId="LiveId" clId="{4103EC76-2116-4258-804B-C95DC4B1EFE5}" dt="2025-11-18T15:59:12.279" v="0" actId="47"/>
        <pc:sldMkLst>
          <pc:docMk/>
          <pc:sldMk cId="3128775099" sldId="319"/>
        </pc:sldMkLst>
      </pc:sldChg>
      <pc:sldChg chg="del">
        <pc:chgData name="Anna Karakatsouli" userId="d7ec0d07f17b5ab2" providerId="LiveId" clId="{4103EC76-2116-4258-804B-C95DC4B1EFE5}" dt="2025-11-18T15:59:18.692" v="1" actId="47"/>
        <pc:sldMkLst>
          <pc:docMk/>
          <pc:sldMk cId="2181959330" sldId="321"/>
        </pc:sldMkLst>
      </pc:sldChg>
      <pc:sldChg chg="del">
        <pc:chgData name="Anna Karakatsouli" userId="d7ec0d07f17b5ab2" providerId="LiveId" clId="{4103EC76-2116-4258-804B-C95DC4B1EFE5}" dt="2025-11-18T15:59:18.692" v="1" actId="47"/>
        <pc:sldMkLst>
          <pc:docMk/>
          <pc:sldMk cId="806978213" sldId="322"/>
        </pc:sldMkLst>
      </pc:sldChg>
      <pc:sldChg chg="del">
        <pc:chgData name="Anna Karakatsouli" userId="d7ec0d07f17b5ab2" providerId="LiveId" clId="{4103EC76-2116-4258-804B-C95DC4B1EFE5}" dt="2025-11-18T15:59:18.692" v="1" actId="47"/>
        <pc:sldMkLst>
          <pc:docMk/>
          <pc:sldMk cId="2853513874" sldId="323"/>
        </pc:sldMkLst>
      </pc:sldChg>
      <pc:sldChg chg="del">
        <pc:chgData name="Anna Karakatsouli" userId="d7ec0d07f17b5ab2" providerId="LiveId" clId="{4103EC76-2116-4258-804B-C95DC4B1EFE5}" dt="2025-11-18T15:59:18.692" v="1" actId="47"/>
        <pc:sldMkLst>
          <pc:docMk/>
          <pc:sldMk cId="2811314214" sldId="325"/>
        </pc:sldMkLst>
      </pc:sldChg>
      <pc:sldChg chg="del">
        <pc:chgData name="Anna Karakatsouli" userId="d7ec0d07f17b5ab2" providerId="LiveId" clId="{4103EC76-2116-4258-804B-C95DC4B1EFE5}" dt="2025-11-18T15:59:18.692" v="1" actId="47"/>
        <pc:sldMkLst>
          <pc:docMk/>
          <pc:sldMk cId="4117102624" sldId="326"/>
        </pc:sldMkLst>
      </pc:sldChg>
      <pc:sldChg chg="del">
        <pc:chgData name="Anna Karakatsouli" userId="d7ec0d07f17b5ab2" providerId="LiveId" clId="{4103EC76-2116-4258-804B-C95DC4B1EFE5}" dt="2025-11-18T15:59:27.251" v="2" actId="47"/>
        <pc:sldMkLst>
          <pc:docMk/>
          <pc:sldMk cId="1989367141" sldId="327"/>
        </pc:sldMkLst>
      </pc:sldChg>
      <pc:sldChg chg="del">
        <pc:chgData name="Anna Karakatsouli" userId="d7ec0d07f17b5ab2" providerId="LiveId" clId="{4103EC76-2116-4258-804B-C95DC4B1EFE5}" dt="2025-11-18T15:59:27.251" v="2" actId="47"/>
        <pc:sldMkLst>
          <pc:docMk/>
          <pc:sldMk cId="3106732490" sldId="328"/>
        </pc:sldMkLst>
      </pc:sldChg>
      <pc:sldChg chg="del">
        <pc:chgData name="Anna Karakatsouli" userId="d7ec0d07f17b5ab2" providerId="LiveId" clId="{4103EC76-2116-4258-804B-C95DC4B1EFE5}" dt="2025-11-18T15:59:27.251" v="2" actId="47"/>
        <pc:sldMkLst>
          <pc:docMk/>
          <pc:sldMk cId="1251919004" sldId="329"/>
        </pc:sldMkLst>
      </pc:sldChg>
      <pc:sldChg chg="del">
        <pc:chgData name="Anna Karakatsouli" userId="d7ec0d07f17b5ab2" providerId="LiveId" clId="{4103EC76-2116-4258-804B-C95DC4B1EFE5}" dt="2025-11-18T15:59:27.251" v="2" actId="47"/>
        <pc:sldMkLst>
          <pc:docMk/>
          <pc:sldMk cId="2779869413" sldId="330"/>
        </pc:sldMkLst>
      </pc:sldChg>
      <pc:sldChg chg="del">
        <pc:chgData name="Anna Karakatsouli" userId="d7ec0d07f17b5ab2" providerId="LiveId" clId="{4103EC76-2116-4258-804B-C95DC4B1EFE5}" dt="2025-11-18T16:00:19.291" v="9" actId="47"/>
        <pc:sldMkLst>
          <pc:docMk/>
          <pc:sldMk cId="3300543146" sldId="347"/>
        </pc:sldMkLst>
      </pc:sldChg>
      <pc:sldChg chg="del">
        <pc:chgData name="Anna Karakatsouli" userId="d7ec0d07f17b5ab2" providerId="LiveId" clId="{4103EC76-2116-4258-804B-C95DC4B1EFE5}" dt="2025-11-18T16:00:19.291" v="9" actId="47"/>
        <pc:sldMkLst>
          <pc:docMk/>
          <pc:sldMk cId="939776256" sldId="348"/>
        </pc:sldMkLst>
      </pc:sldChg>
      <pc:sldChg chg="del">
        <pc:chgData name="Anna Karakatsouli" userId="d7ec0d07f17b5ab2" providerId="LiveId" clId="{4103EC76-2116-4258-804B-C95DC4B1EFE5}" dt="2025-11-18T16:03:06.968" v="34" actId="47"/>
        <pc:sldMkLst>
          <pc:docMk/>
          <pc:sldMk cId="1947335755" sldId="357"/>
        </pc:sldMkLst>
      </pc:sldChg>
      <pc:sldChg chg="del">
        <pc:chgData name="Anna Karakatsouli" userId="d7ec0d07f17b5ab2" providerId="LiveId" clId="{4103EC76-2116-4258-804B-C95DC4B1EFE5}" dt="2025-11-18T16:00:26.346" v="12" actId="47"/>
        <pc:sldMkLst>
          <pc:docMk/>
          <pc:sldMk cId="3543412069" sldId="372"/>
        </pc:sldMkLst>
      </pc:sldChg>
      <pc:sldChg chg="del">
        <pc:chgData name="Anna Karakatsouli" userId="d7ec0d07f17b5ab2" providerId="LiveId" clId="{4103EC76-2116-4258-804B-C95DC4B1EFE5}" dt="2025-11-18T16:03:14.918" v="36" actId="47"/>
        <pc:sldMkLst>
          <pc:docMk/>
          <pc:sldMk cId="4166272083" sldId="374"/>
        </pc:sldMkLst>
      </pc:sldChg>
      <pc:sldChg chg="del">
        <pc:chgData name="Anna Karakatsouli" userId="d7ec0d07f17b5ab2" providerId="LiveId" clId="{4103EC76-2116-4258-804B-C95DC4B1EFE5}" dt="2025-11-18T16:03:14.918" v="36" actId="47"/>
        <pc:sldMkLst>
          <pc:docMk/>
          <pc:sldMk cId="2804206462" sldId="375"/>
        </pc:sldMkLst>
      </pc:sldChg>
      <pc:sldChg chg="del">
        <pc:chgData name="Anna Karakatsouli" userId="d7ec0d07f17b5ab2" providerId="LiveId" clId="{4103EC76-2116-4258-804B-C95DC4B1EFE5}" dt="2025-11-18T16:03:14.918" v="36" actId="47"/>
        <pc:sldMkLst>
          <pc:docMk/>
          <pc:sldMk cId="321919864" sldId="376"/>
        </pc:sldMkLst>
      </pc:sldChg>
      <pc:sldChg chg="del">
        <pc:chgData name="Anna Karakatsouli" userId="d7ec0d07f17b5ab2" providerId="LiveId" clId="{4103EC76-2116-4258-804B-C95DC4B1EFE5}" dt="2025-11-18T16:00:34.091" v="13" actId="47"/>
        <pc:sldMkLst>
          <pc:docMk/>
          <pc:sldMk cId="888082508" sldId="384"/>
        </pc:sldMkLst>
      </pc:sldChg>
      <pc:sldChg chg="del">
        <pc:chgData name="Anna Karakatsouli" userId="d7ec0d07f17b5ab2" providerId="LiveId" clId="{4103EC76-2116-4258-804B-C95DC4B1EFE5}" dt="2025-11-18T16:00:34.091" v="13" actId="47"/>
        <pc:sldMkLst>
          <pc:docMk/>
          <pc:sldMk cId="4091919904" sldId="385"/>
        </pc:sldMkLst>
      </pc:sldChg>
      <pc:sldChg chg="del">
        <pc:chgData name="Anna Karakatsouli" userId="d7ec0d07f17b5ab2" providerId="LiveId" clId="{4103EC76-2116-4258-804B-C95DC4B1EFE5}" dt="2025-11-18T16:00:38.365" v="14" actId="47"/>
        <pc:sldMkLst>
          <pc:docMk/>
          <pc:sldMk cId="3249388756" sldId="386"/>
        </pc:sldMkLst>
      </pc:sldChg>
      <pc:sldChg chg="del">
        <pc:chgData name="Anna Karakatsouli" userId="d7ec0d07f17b5ab2" providerId="LiveId" clId="{4103EC76-2116-4258-804B-C95DC4B1EFE5}" dt="2025-11-18T16:00:41.674" v="15" actId="47"/>
        <pc:sldMkLst>
          <pc:docMk/>
          <pc:sldMk cId="3198270635" sldId="387"/>
        </pc:sldMkLst>
      </pc:sldChg>
      <pc:sldChg chg="del">
        <pc:chgData name="Anna Karakatsouli" userId="d7ec0d07f17b5ab2" providerId="LiveId" clId="{4103EC76-2116-4258-804B-C95DC4B1EFE5}" dt="2025-11-18T16:00:34.091" v="13" actId="47"/>
        <pc:sldMkLst>
          <pc:docMk/>
          <pc:sldMk cId="99834599" sldId="388"/>
        </pc:sldMkLst>
      </pc:sldChg>
      <pc:sldChg chg="del">
        <pc:chgData name="Anna Karakatsouli" userId="d7ec0d07f17b5ab2" providerId="LiveId" clId="{4103EC76-2116-4258-804B-C95DC4B1EFE5}" dt="2025-11-18T16:02:31.473" v="29" actId="47"/>
        <pc:sldMkLst>
          <pc:docMk/>
          <pc:sldMk cId="3696330267" sldId="391"/>
        </pc:sldMkLst>
      </pc:sldChg>
      <pc:sldChg chg="del">
        <pc:chgData name="Anna Karakatsouli" userId="d7ec0d07f17b5ab2" providerId="LiveId" clId="{4103EC76-2116-4258-804B-C95DC4B1EFE5}" dt="2025-11-18T16:00:43.118" v="16" actId="47"/>
        <pc:sldMkLst>
          <pc:docMk/>
          <pc:sldMk cId="924579956" sldId="393"/>
        </pc:sldMkLst>
      </pc:sldChg>
      <pc:sldChg chg="del">
        <pc:chgData name="Anna Karakatsouli" userId="d7ec0d07f17b5ab2" providerId="LiveId" clId="{4103EC76-2116-4258-804B-C95DC4B1EFE5}" dt="2025-11-18T16:00:19.291" v="9" actId="47"/>
        <pc:sldMkLst>
          <pc:docMk/>
          <pc:sldMk cId="4034874846" sldId="398"/>
        </pc:sldMkLst>
      </pc:sldChg>
      <pc:sldChg chg="del">
        <pc:chgData name="Anna Karakatsouli" userId="d7ec0d07f17b5ab2" providerId="LiveId" clId="{4103EC76-2116-4258-804B-C95DC4B1EFE5}" dt="2025-11-18T16:00:19.291" v="9" actId="47"/>
        <pc:sldMkLst>
          <pc:docMk/>
          <pc:sldMk cId="2149169657" sldId="399"/>
        </pc:sldMkLst>
      </pc:sldChg>
      <pc:sldChg chg="del">
        <pc:chgData name="Anna Karakatsouli" userId="d7ec0d07f17b5ab2" providerId="LiveId" clId="{4103EC76-2116-4258-804B-C95DC4B1EFE5}" dt="2025-11-18T16:00:19.291" v="9" actId="47"/>
        <pc:sldMkLst>
          <pc:docMk/>
          <pc:sldMk cId="429494888" sldId="400"/>
        </pc:sldMkLst>
      </pc:sldChg>
      <pc:sldChg chg="del">
        <pc:chgData name="Anna Karakatsouli" userId="d7ec0d07f17b5ab2" providerId="LiveId" clId="{4103EC76-2116-4258-804B-C95DC4B1EFE5}" dt="2025-11-18T16:00:22.037" v="10" actId="47"/>
        <pc:sldMkLst>
          <pc:docMk/>
          <pc:sldMk cId="3583891683" sldId="401"/>
        </pc:sldMkLst>
      </pc:sldChg>
      <pc:sldChg chg="del">
        <pc:chgData name="Anna Karakatsouli" userId="d7ec0d07f17b5ab2" providerId="LiveId" clId="{4103EC76-2116-4258-804B-C95DC4B1EFE5}" dt="2025-11-18T16:00:19.291" v="9" actId="47"/>
        <pc:sldMkLst>
          <pc:docMk/>
          <pc:sldMk cId="2564944010" sldId="402"/>
        </pc:sldMkLst>
      </pc:sldChg>
      <pc:sldChg chg="del">
        <pc:chgData name="Anna Karakatsouli" userId="d7ec0d07f17b5ab2" providerId="LiveId" clId="{4103EC76-2116-4258-804B-C95DC4B1EFE5}" dt="2025-11-18T16:01:25.203" v="25" actId="47"/>
        <pc:sldMkLst>
          <pc:docMk/>
          <pc:sldMk cId="2178145738" sldId="411"/>
        </pc:sldMkLst>
      </pc:sldChg>
      <pc:sldChg chg="del">
        <pc:chgData name="Anna Karakatsouli" userId="d7ec0d07f17b5ab2" providerId="LiveId" clId="{4103EC76-2116-4258-804B-C95DC4B1EFE5}" dt="2025-11-18T15:59:56.525" v="4" actId="47"/>
        <pc:sldMkLst>
          <pc:docMk/>
          <pc:sldMk cId="1333602091" sldId="414"/>
        </pc:sldMkLst>
      </pc:sldChg>
      <pc:sldChg chg="del">
        <pc:chgData name="Anna Karakatsouli" userId="d7ec0d07f17b5ab2" providerId="LiveId" clId="{4103EC76-2116-4258-804B-C95DC4B1EFE5}" dt="2025-11-18T15:59:56.525" v="4" actId="47"/>
        <pc:sldMkLst>
          <pc:docMk/>
          <pc:sldMk cId="2205717990" sldId="415"/>
        </pc:sldMkLst>
      </pc:sldChg>
      <pc:sldChg chg="del">
        <pc:chgData name="Anna Karakatsouli" userId="d7ec0d07f17b5ab2" providerId="LiveId" clId="{4103EC76-2116-4258-804B-C95DC4B1EFE5}" dt="2025-11-18T15:59:56.525" v="4" actId="47"/>
        <pc:sldMkLst>
          <pc:docMk/>
          <pc:sldMk cId="3602908757" sldId="416"/>
        </pc:sldMkLst>
      </pc:sldChg>
      <pc:sldChg chg="del">
        <pc:chgData name="Anna Karakatsouli" userId="d7ec0d07f17b5ab2" providerId="LiveId" clId="{4103EC76-2116-4258-804B-C95DC4B1EFE5}" dt="2025-11-18T16:00:06.428" v="7" actId="47"/>
        <pc:sldMkLst>
          <pc:docMk/>
          <pc:sldMk cId="1556974491" sldId="420"/>
        </pc:sldMkLst>
      </pc:sldChg>
      <pc:sldChg chg="del">
        <pc:chgData name="Anna Karakatsouli" userId="d7ec0d07f17b5ab2" providerId="LiveId" clId="{4103EC76-2116-4258-804B-C95DC4B1EFE5}" dt="2025-11-18T16:00:03.065" v="5" actId="47"/>
        <pc:sldMkLst>
          <pc:docMk/>
          <pc:sldMk cId="2010490563" sldId="424"/>
        </pc:sldMkLst>
      </pc:sldChg>
      <pc:sldChg chg="del">
        <pc:chgData name="Anna Karakatsouli" userId="d7ec0d07f17b5ab2" providerId="LiveId" clId="{4103EC76-2116-4258-804B-C95DC4B1EFE5}" dt="2025-11-18T16:00:03.964" v="6" actId="47"/>
        <pc:sldMkLst>
          <pc:docMk/>
          <pc:sldMk cId="2259086595" sldId="425"/>
        </pc:sldMkLst>
      </pc:sldChg>
      <pc:sldChg chg="del">
        <pc:chgData name="Anna Karakatsouli" userId="d7ec0d07f17b5ab2" providerId="LiveId" clId="{4103EC76-2116-4258-804B-C95DC4B1EFE5}" dt="2025-11-18T16:00:11.745" v="8" actId="47"/>
        <pc:sldMkLst>
          <pc:docMk/>
          <pc:sldMk cId="76531926" sldId="428"/>
        </pc:sldMkLst>
      </pc:sldChg>
      <pc:sldChg chg="del">
        <pc:chgData name="Anna Karakatsouli" userId="d7ec0d07f17b5ab2" providerId="LiveId" clId="{4103EC76-2116-4258-804B-C95DC4B1EFE5}" dt="2025-11-18T16:00:11.745" v="8" actId="47"/>
        <pc:sldMkLst>
          <pc:docMk/>
          <pc:sldMk cId="3147584680" sldId="429"/>
        </pc:sldMkLst>
      </pc:sldChg>
      <pc:sldChg chg="del">
        <pc:chgData name="Anna Karakatsouli" userId="d7ec0d07f17b5ab2" providerId="LiveId" clId="{4103EC76-2116-4258-804B-C95DC4B1EFE5}" dt="2025-11-18T16:00:11.745" v="8" actId="47"/>
        <pc:sldMkLst>
          <pc:docMk/>
          <pc:sldMk cId="3509310756" sldId="430"/>
        </pc:sldMkLst>
      </pc:sldChg>
      <pc:sldChg chg="del">
        <pc:chgData name="Anna Karakatsouli" userId="d7ec0d07f17b5ab2" providerId="LiveId" clId="{4103EC76-2116-4258-804B-C95DC4B1EFE5}" dt="2025-11-18T16:00:24.975" v="11" actId="47"/>
        <pc:sldMkLst>
          <pc:docMk/>
          <pc:sldMk cId="2019514381" sldId="431"/>
        </pc:sldMkLst>
      </pc:sldChg>
      <pc:sldChg chg="del">
        <pc:chgData name="Anna Karakatsouli" userId="d7ec0d07f17b5ab2" providerId="LiveId" clId="{4103EC76-2116-4258-804B-C95DC4B1EFE5}" dt="2025-11-18T15:59:27.251" v="2" actId="47"/>
        <pc:sldMkLst>
          <pc:docMk/>
          <pc:sldMk cId="3882022498" sldId="432"/>
        </pc:sldMkLst>
      </pc:sldChg>
      <pc:sldChg chg="del">
        <pc:chgData name="Anna Karakatsouli" userId="d7ec0d07f17b5ab2" providerId="LiveId" clId="{4103EC76-2116-4258-804B-C95DC4B1EFE5}" dt="2025-11-18T15:59:27.251" v="2" actId="47"/>
        <pc:sldMkLst>
          <pc:docMk/>
          <pc:sldMk cId="1680721374" sldId="433"/>
        </pc:sldMkLst>
      </pc:sldChg>
      <pc:sldChg chg="del">
        <pc:chgData name="Anna Karakatsouli" userId="d7ec0d07f17b5ab2" providerId="LiveId" clId="{4103EC76-2116-4258-804B-C95DC4B1EFE5}" dt="2025-11-18T15:59:27.251" v="2" actId="47"/>
        <pc:sldMkLst>
          <pc:docMk/>
          <pc:sldMk cId="1405987779" sldId="434"/>
        </pc:sldMkLst>
      </pc:sldChg>
      <pc:sldChg chg="del">
        <pc:chgData name="Anna Karakatsouli" userId="d7ec0d07f17b5ab2" providerId="LiveId" clId="{4103EC76-2116-4258-804B-C95DC4B1EFE5}" dt="2025-11-18T15:59:33.986" v="3" actId="47"/>
        <pc:sldMkLst>
          <pc:docMk/>
          <pc:sldMk cId="3665413452" sldId="444"/>
        </pc:sldMkLst>
      </pc:sldChg>
      <pc:sldChg chg="del">
        <pc:chgData name="Anna Karakatsouli" userId="d7ec0d07f17b5ab2" providerId="LiveId" clId="{4103EC76-2116-4258-804B-C95DC4B1EFE5}" dt="2025-11-18T16:03:07.828" v="35" actId="47"/>
        <pc:sldMkLst>
          <pc:docMk/>
          <pc:sldMk cId="1485707921" sldId="446"/>
        </pc:sldMkLst>
      </pc:sldChg>
      <pc:sldChg chg="del">
        <pc:chgData name="Anna Karakatsouli" userId="d7ec0d07f17b5ab2" providerId="LiveId" clId="{4103EC76-2116-4258-804B-C95DC4B1EFE5}" dt="2025-11-18T16:02:47.884" v="31" actId="47"/>
        <pc:sldMkLst>
          <pc:docMk/>
          <pc:sldMk cId="1948484073" sldId="447"/>
        </pc:sldMkLst>
      </pc:sldChg>
      <pc:sldChg chg="del">
        <pc:chgData name="Anna Karakatsouli" userId="d7ec0d07f17b5ab2" providerId="LiveId" clId="{4103EC76-2116-4258-804B-C95DC4B1EFE5}" dt="2025-11-18T16:00:47.085" v="17" actId="47"/>
        <pc:sldMkLst>
          <pc:docMk/>
          <pc:sldMk cId="994610751" sldId="448"/>
        </pc:sldMkLst>
      </pc:sldChg>
      <pc:sldChg chg="modSp del mod">
        <pc:chgData name="Anna Karakatsouli" userId="d7ec0d07f17b5ab2" providerId="LiveId" clId="{4103EC76-2116-4258-804B-C95DC4B1EFE5}" dt="2025-11-18T16:03:51.480" v="45" actId="47"/>
        <pc:sldMkLst>
          <pc:docMk/>
          <pc:sldMk cId="2848143379" sldId="449"/>
        </pc:sldMkLst>
        <pc:spChg chg="mod">
          <ac:chgData name="Anna Karakatsouli" userId="d7ec0d07f17b5ab2" providerId="LiveId" clId="{4103EC76-2116-4258-804B-C95DC4B1EFE5}" dt="2025-11-18T16:03:34.201" v="41" actId="113"/>
          <ac:spMkLst>
            <pc:docMk/>
            <pc:sldMk cId="2848143379" sldId="449"/>
            <ac:spMk id="4" creationId="{9B339522-52F2-5DC7-EEA6-D0BC71404D68}"/>
          </ac:spMkLst>
        </pc:spChg>
      </pc:sldChg>
      <pc:sldChg chg="modSp new mod">
        <pc:chgData name="Anna Karakatsouli" userId="d7ec0d07f17b5ab2" providerId="LiveId" clId="{4103EC76-2116-4258-804B-C95DC4B1EFE5}" dt="2025-11-18T16:03:45.218" v="44" actId="5793"/>
        <pc:sldMkLst>
          <pc:docMk/>
          <pc:sldMk cId="132997968" sldId="450"/>
        </pc:sldMkLst>
        <pc:spChg chg="mod">
          <ac:chgData name="Anna Karakatsouli" userId="d7ec0d07f17b5ab2" providerId="LiveId" clId="{4103EC76-2116-4258-804B-C95DC4B1EFE5}" dt="2025-11-18T16:00:57.451" v="23" actId="20577"/>
          <ac:spMkLst>
            <pc:docMk/>
            <pc:sldMk cId="132997968" sldId="450"/>
            <ac:spMk id="2" creationId="{872EBE61-CFA4-B5B9-3817-F624BE260A4A}"/>
          </ac:spMkLst>
        </pc:spChg>
        <pc:spChg chg="mod">
          <ac:chgData name="Anna Karakatsouli" userId="d7ec0d07f17b5ab2" providerId="LiveId" clId="{4103EC76-2116-4258-804B-C95DC4B1EFE5}" dt="2025-11-18T16:03:45.218" v="44" actId="5793"/>
          <ac:spMkLst>
            <pc:docMk/>
            <pc:sldMk cId="132997968" sldId="450"/>
            <ac:spMk id="3" creationId="{23C8E7EE-A43D-1609-837F-2765CD70DA4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B4B60A-7EF7-42E3-AD87-6D173DC36AF2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E6F0FBB-2DD6-450B-A430-1CA824F6577A}">
      <dgm:prSet/>
      <dgm:spPr/>
      <dgm:t>
        <a:bodyPr/>
        <a:lstStyle/>
        <a:p>
          <a:r>
            <a:rPr lang="el-GR"/>
            <a:t>Διακοπή παγκοσμίου εμπορίου και εισαγωγών αγγλόφωνου βιβλίου σε κατεχόμενη Ευρώπη</a:t>
          </a:r>
          <a:endParaRPr lang="en-US"/>
        </a:p>
      </dgm:t>
    </dgm:pt>
    <dgm:pt modelId="{44E903A8-7A32-4E0B-94E2-4A62A4F17CE3}" type="parTrans" cxnId="{69CD9E45-44F7-4B74-87F5-170BCA7C9A8A}">
      <dgm:prSet/>
      <dgm:spPr/>
      <dgm:t>
        <a:bodyPr/>
        <a:lstStyle/>
        <a:p>
          <a:endParaRPr lang="en-US"/>
        </a:p>
      </dgm:t>
    </dgm:pt>
    <dgm:pt modelId="{E6FCC7E5-A8C9-48BF-A9D1-103BC5F3A419}" type="sibTrans" cxnId="{69CD9E45-44F7-4B74-87F5-170BCA7C9A8A}">
      <dgm:prSet/>
      <dgm:spPr/>
      <dgm:t>
        <a:bodyPr/>
        <a:lstStyle/>
        <a:p>
          <a:endParaRPr lang="en-US"/>
        </a:p>
      </dgm:t>
    </dgm:pt>
    <dgm:pt modelId="{A9F08581-EC61-49E1-8301-7C4F3F0D3817}">
      <dgm:prSet/>
      <dgm:spPr/>
      <dgm:t>
        <a:bodyPr/>
        <a:lstStyle/>
        <a:p>
          <a:r>
            <a:rPr lang="el-GR"/>
            <a:t>Διώξεις και εξορία Εβραίων συγγραφέων</a:t>
          </a:r>
          <a:endParaRPr lang="en-US"/>
        </a:p>
      </dgm:t>
    </dgm:pt>
    <dgm:pt modelId="{4B9B23FB-5F76-49B6-8968-AB66F4CAD3C5}" type="parTrans" cxnId="{5B7D0D5D-0311-4D6C-AC6C-363AD26603CC}">
      <dgm:prSet/>
      <dgm:spPr/>
      <dgm:t>
        <a:bodyPr/>
        <a:lstStyle/>
        <a:p>
          <a:endParaRPr lang="en-US"/>
        </a:p>
      </dgm:t>
    </dgm:pt>
    <dgm:pt modelId="{3C1AD8D8-7B45-44D3-BEE4-EDA0AAC4F362}" type="sibTrans" cxnId="{5B7D0D5D-0311-4D6C-AC6C-363AD26603CC}">
      <dgm:prSet/>
      <dgm:spPr/>
      <dgm:t>
        <a:bodyPr/>
        <a:lstStyle/>
        <a:p>
          <a:endParaRPr lang="en-US"/>
        </a:p>
      </dgm:t>
    </dgm:pt>
    <dgm:pt modelId="{33B47DFC-B607-4588-8AE1-10F7A7E8ECE8}">
      <dgm:prSet/>
      <dgm:spPr/>
      <dgm:t>
        <a:bodyPr/>
        <a:lstStyle/>
        <a:p>
          <a:r>
            <a:rPr lang="el-GR"/>
            <a:t>Ελλείψεις χαρτιού</a:t>
          </a:r>
          <a:endParaRPr lang="en-US"/>
        </a:p>
      </dgm:t>
    </dgm:pt>
    <dgm:pt modelId="{FFE63101-E915-48E2-B831-73351E4B25AB}" type="parTrans" cxnId="{3E6305CC-CE10-4CE5-B5D2-E2855D51FA50}">
      <dgm:prSet/>
      <dgm:spPr/>
      <dgm:t>
        <a:bodyPr/>
        <a:lstStyle/>
        <a:p>
          <a:endParaRPr lang="en-US"/>
        </a:p>
      </dgm:t>
    </dgm:pt>
    <dgm:pt modelId="{DBFE3EC5-AA2E-49CF-BD51-2474E11D00FC}" type="sibTrans" cxnId="{3E6305CC-CE10-4CE5-B5D2-E2855D51FA50}">
      <dgm:prSet/>
      <dgm:spPr/>
      <dgm:t>
        <a:bodyPr/>
        <a:lstStyle/>
        <a:p>
          <a:endParaRPr lang="en-US"/>
        </a:p>
      </dgm:t>
    </dgm:pt>
    <dgm:pt modelId="{6882DB7C-1D9A-4167-AE16-B4BF77BC93F7}">
      <dgm:prSet/>
      <dgm:spPr/>
      <dgm:t>
        <a:bodyPr/>
        <a:lstStyle/>
        <a:p>
          <a:r>
            <a:rPr lang="el-GR"/>
            <a:t>Λογοκρισία αρχών Κατοχής</a:t>
          </a:r>
          <a:endParaRPr lang="en-US"/>
        </a:p>
      </dgm:t>
    </dgm:pt>
    <dgm:pt modelId="{2510CCB9-5B0A-4F5D-A3BC-4EB55EEECBE7}" type="parTrans" cxnId="{5E99932A-F386-4C51-AA9C-CF3BCC732D19}">
      <dgm:prSet/>
      <dgm:spPr/>
      <dgm:t>
        <a:bodyPr/>
        <a:lstStyle/>
        <a:p>
          <a:endParaRPr lang="en-US"/>
        </a:p>
      </dgm:t>
    </dgm:pt>
    <dgm:pt modelId="{1232A5B9-5D27-4C85-97E8-18F758EAD320}" type="sibTrans" cxnId="{5E99932A-F386-4C51-AA9C-CF3BCC732D19}">
      <dgm:prSet/>
      <dgm:spPr/>
      <dgm:t>
        <a:bodyPr/>
        <a:lstStyle/>
        <a:p>
          <a:endParaRPr lang="en-US"/>
        </a:p>
      </dgm:t>
    </dgm:pt>
    <dgm:pt modelId="{238C4DDC-972D-47B4-8A35-A3E3750AF23A}" type="pres">
      <dgm:prSet presAssocID="{FAB4B60A-7EF7-42E3-AD87-6D173DC36AF2}" presName="vert0" presStyleCnt="0">
        <dgm:presLayoutVars>
          <dgm:dir/>
          <dgm:animOne val="branch"/>
          <dgm:animLvl val="lvl"/>
        </dgm:presLayoutVars>
      </dgm:prSet>
      <dgm:spPr/>
    </dgm:pt>
    <dgm:pt modelId="{781C67E4-6263-4086-90BE-17AA94602006}" type="pres">
      <dgm:prSet presAssocID="{EE6F0FBB-2DD6-450B-A430-1CA824F6577A}" presName="thickLine" presStyleLbl="alignNode1" presStyleIdx="0" presStyleCnt="4"/>
      <dgm:spPr/>
    </dgm:pt>
    <dgm:pt modelId="{8A2337E3-58C1-4E65-B401-3AB050FA9A82}" type="pres">
      <dgm:prSet presAssocID="{EE6F0FBB-2DD6-450B-A430-1CA824F6577A}" presName="horz1" presStyleCnt="0"/>
      <dgm:spPr/>
    </dgm:pt>
    <dgm:pt modelId="{A55AE79E-41A5-4F31-A7B6-B039C8B3A74C}" type="pres">
      <dgm:prSet presAssocID="{EE6F0FBB-2DD6-450B-A430-1CA824F6577A}" presName="tx1" presStyleLbl="revTx" presStyleIdx="0" presStyleCnt="4"/>
      <dgm:spPr/>
    </dgm:pt>
    <dgm:pt modelId="{EBBF8377-BE49-4278-BF01-833D34C04432}" type="pres">
      <dgm:prSet presAssocID="{EE6F0FBB-2DD6-450B-A430-1CA824F6577A}" presName="vert1" presStyleCnt="0"/>
      <dgm:spPr/>
    </dgm:pt>
    <dgm:pt modelId="{0755806F-756E-4B7D-80E5-02781D627D35}" type="pres">
      <dgm:prSet presAssocID="{A9F08581-EC61-49E1-8301-7C4F3F0D3817}" presName="thickLine" presStyleLbl="alignNode1" presStyleIdx="1" presStyleCnt="4"/>
      <dgm:spPr/>
    </dgm:pt>
    <dgm:pt modelId="{4C5BF218-AF64-4179-9B85-5D4F45F96FE3}" type="pres">
      <dgm:prSet presAssocID="{A9F08581-EC61-49E1-8301-7C4F3F0D3817}" presName="horz1" presStyleCnt="0"/>
      <dgm:spPr/>
    </dgm:pt>
    <dgm:pt modelId="{A970CA2B-D595-4F28-A1E4-46BEB703C8F9}" type="pres">
      <dgm:prSet presAssocID="{A9F08581-EC61-49E1-8301-7C4F3F0D3817}" presName="tx1" presStyleLbl="revTx" presStyleIdx="1" presStyleCnt="4"/>
      <dgm:spPr/>
    </dgm:pt>
    <dgm:pt modelId="{DC8710F5-C320-4442-AAE4-DC4B0F00907A}" type="pres">
      <dgm:prSet presAssocID="{A9F08581-EC61-49E1-8301-7C4F3F0D3817}" presName="vert1" presStyleCnt="0"/>
      <dgm:spPr/>
    </dgm:pt>
    <dgm:pt modelId="{4B486CAD-2090-4828-93E0-CF8D9CE1CA11}" type="pres">
      <dgm:prSet presAssocID="{33B47DFC-B607-4588-8AE1-10F7A7E8ECE8}" presName="thickLine" presStyleLbl="alignNode1" presStyleIdx="2" presStyleCnt="4"/>
      <dgm:spPr/>
    </dgm:pt>
    <dgm:pt modelId="{96D763E1-0CDA-41DB-8CB7-C3AC69015D5D}" type="pres">
      <dgm:prSet presAssocID="{33B47DFC-B607-4588-8AE1-10F7A7E8ECE8}" presName="horz1" presStyleCnt="0"/>
      <dgm:spPr/>
    </dgm:pt>
    <dgm:pt modelId="{FD9FFEA2-F79A-405D-942B-81DA20B653F6}" type="pres">
      <dgm:prSet presAssocID="{33B47DFC-B607-4588-8AE1-10F7A7E8ECE8}" presName="tx1" presStyleLbl="revTx" presStyleIdx="2" presStyleCnt="4"/>
      <dgm:spPr/>
    </dgm:pt>
    <dgm:pt modelId="{B4254F04-BF26-45B3-93F7-D33DCB9F9AC1}" type="pres">
      <dgm:prSet presAssocID="{33B47DFC-B607-4588-8AE1-10F7A7E8ECE8}" presName="vert1" presStyleCnt="0"/>
      <dgm:spPr/>
    </dgm:pt>
    <dgm:pt modelId="{F0D08D18-36A7-476E-B625-E6E77D2DF904}" type="pres">
      <dgm:prSet presAssocID="{6882DB7C-1D9A-4167-AE16-B4BF77BC93F7}" presName="thickLine" presStyleLbl="alignNode1" presStyleIdx="3" presStyleCnt="4"/>
      <dgm:spPr/>
    </dgm:pt>
    <dgm:pt modelId="{669F04EB-FC4A-4D35-A735-1C6E1DC1D48B}" type="pres">
      <dgm:prSet presAssocID="{6882DB7C-1D9A-4167-AE16-B4BF77BC93F7}" presName="horz1" presStyleCnt="0"/>
      <dgm:spPr/>
    </dgm:pt>
    <dgm:pt modelId="{5C6D5601-3111-412C-AA2D-84153344F037}" type="pres">
      <dgm:prSet presAssocID="{6882DB7C-1D9A-4167-AE16-B4BF77BC93F7}" presName="tx1" presStyleLbl="revTx" presStyleIdx="3" presStyleCnt="4"/>
      <dgm:spPr/>
    </dgm:pt>
    <dgm:pt modelId="{775CD834-0970-4336-BF32-4A4D636BE395}" type="pres">
      <dgm:prSet presAssocID="{6882DB7C-1D9A-4167-AE16-B4BF77BC93F7}" presName="vert1" presStyleCnt="0"/>
      <dgm:spPr/>
    </dgm:pt>
  </dgm:ptLst>
  <dgm:cxnLst>
    <dgm:cxn modelId="{5E99932A-F386-4C51-AA9C-CF3BCC732D19}" srcId="{FAB4B60A-7EF7-42E3-AD87-6D173DC36AF2}" destId="{6882DB7C-1D9A-4167-AE16-B4BF77BC93F7}" srcOrd="3" destOrd="0" parTransId="{2510CCB9-5B0A-4F5D-A3BC-4EB55EEECBE7}" sibTransId="{1232A5B9-5D27-4C85-97E8-18F758EAD320}"/>
    <dgm:cxn modelId="{5B7D0D5D-0311-4D6C-AC6C-363AD26603CC}" srcId="{FAB4B60A-7EF7-42E3-AD87-6D173DC36AF2}" destId="{A9F08581-EC61-49E1-8301-7C4F3F0D3817}" srcOrd="1" destOrd="0" parTransId="{4B9B23FB-5F76-49B6-8968-AB66F4CAD3C5}" sibTransId="{3C1AD8D8-7B45-44D3-BEE4-EDA0AAC4F362}"/>
    <dgm:cxn modelId="{69CD9E45-44F7-4B74-87F5-170BCA7C9A8A}" srcId="{FAB4B60A-7EF7-42E3-AD87-6D173DC36AF2}" destId="{EE6F0FBB-2DD6-450B-A430-1CA824F6577A}" srcOrd="0" destOrd="0" parTransId="{44E903A8-7A32-4E0B-94E2-4A62A4F17CE3}" sibTransId="{E6FCC7E5-A8C9-48BF-A9D1-103BC5F3A419}"/>
    <dgm:cxn modelId="{C6B1FA6A-4119-4440-9216-2E32E34A84B9}" type="presOf" srcId="{FAB4B60A-7EF7-42E3-AD87-6D173DC36AF2}" destId="{238C4DDC-972D-47B4-8A35-A3E3750AF23A}" srcOrd="0" destOrd="0" presId="urn:microsoft.com/office/officeart/2008/layout/LinedList"/>
    <dgm:cxn modelId="{8DFD0391-E19E-478B-A226-0E008299780C}" type="presOf" srcId="{A9F08581-EC61-49E1-8301-7C4F3F0D3817}" destId="{A970CA2B-D595-4F28-A1E4-46BEB703C8F9}" srcOrd="0" destOrd="0" presId="urn:microsoft.com/office/officeart/2008/layout/LinedList"/>
    <dgm:cxn modelId="{EA42F5BB-9569-4359-8767-56625FA06FC6}" type="presOf" srcId="{33B47DFC-B607-4588-8AE1-10F7A7E8ECE8}" destId="{FD9FFEA2-F79A-405D-942B-81DA20B653F6}" srcOrd="0" destOrd="0" presId="urn:microsoft.com/office/officeart/2008/layout/LinedList"/>
    <dgm:cxn modelId="{3750A6C8-7969-4F7E-9E0D-2BB96A733226}" type="presOf" srcId="{6882DB7C-1D9A-4167-AE16-B4BF77BC93F7}" destId="{5C6D5601-3111-412C-AA2D-84153344F037}" srcOrd="0" destOrd="0" presId="urn:microsoft.com/office/officeart/2008/layout/LinedList"/>
    <dgm:cxn modelId="{3E6305CC-CE10-4CE5-B5D2-E2855D51FA50}" srcId="{FAB4B60A-7EF7-42E3-AD87-6D173DC36AF2}" destId="{33B47DFC-B607-4588-8AE1-10F7A7E8ECE8}" srcOrd="2" destOrd="0" parTransId="{FFE63101-E915-48E2-B831-73351E4B25AB}" sibTransId="{DBFE3EC5-AA2E-49CF-BD51-2474E11D00FC}"/>
    <dgm:cxn modelId="{CA6A25DB-83C2-45F0-A9F1-FB9B293AE3B6}" type="presOf" srcId="{EE6F0FBB-2DD6-450B-A430-1CA824F6577A}" destId="{A55AE79E-41A5-4F31-A7B6-B039C8B3A74C}" srcOrd="0" destOrd="0" presId="urn:microsoft.com/office/officeart/2008/layout/LinedList"/>
    <dgm:cxn modelId="{5F133310-7101-44DB-BA17-653D4DDCCB47}" type="presParOf" srcId="{238C4DDC-972D-47B4-8A35-A3E3750AF23A}" destId="{781C67E4-6263-4086-90BE-17AA94602006}" srcOrd="0" destOrd="0" presId="urn:microsoft.com/office/officeart/2008/layout/LinedList"/>
    <dgm:cxn modelId="{19E24F1F-FE0D-48C5-A48F-E8EDC9C641C7}" type="presParOf" srcId="{238C4DDC-972D-47B4-8A35-A3E3750AF23A}" destId="{8A2337E3-58C1-4E65-B401-3AB050FA9A82}" srcOrd="1" destOrd="0" presId="urn:microsoft.com/office/officeart/2008/layout/LinedList"/>
    <dgm:cxn modelId="{B63AECD8-7936-43B0-AC33-1E621E73E529}" type="presParOf" srcId="{8A2337E3-58C1-4E65-B401-3AB050FA9A82}" destId="{A55AE79E-41A5-4F31-A7B6-B039C8B3A74C}" srcOrd="0" destOrd="0" presId="urn:microsoft.com/office/officeart/2008/layout/LinedList"/>
    <dgm:cxn modelId="{EFEF625C-170C-4A1B-9522-9F51C6DD1088}" type="presParOf" srcId="{8A2337E3-58C1-4E65-B401-3AB050FA9A82}" destId="{EBBF8377-BE49-4278-BF01-833D34C04432}" srcOrd="1" destOrd="0" presId="urn:microsoft.com/office/officeart/2008/layout/LinedList"/>
    <dgm:cxn modelId="{A2C682ED-A453-4219-B128-3F99136CA82B}" type="presParOf" srcId="{238C4DDC-972D-47B4-8A35-A3E3750AF23A}" destId="{0755806F-756E-4B7D-80E5-02781D627D35}" srcOrd="2" destOrd="0" presId="urn:microsoft.com/office/officeart/2008/layout/LinedList"/>
    <dgm:cxn modelId="{CEEEEBD5-4A55-4C0B-95A2-5FB528A5E245}" type="presParOf" srcId="{238C4DDC-972D-47B4-8A35-A3E3750AF23A}" destId="{4C5BF218-AF64-4179-9B85-5D4F45F96FE3}" srcOrd="3" destOrd="0" presId="urn:microsoft.com/office/officeart/2008/layout/LinedList"/>
    <dgm:cxn modelId="{87FF1460-1D0D-43C7-B4BF-5020059D1A4D}" type="presParOf" srcId="{4C5BF218-AF64-4179-9B85-5D4F45F96FE3}" destId="{A970CA2B-D595-4F28-A1E4-46BEB703C8F9}" srcOrd="0" destOrd="0" presId="urn:microsoft.com/office/officeart/2008/layout/LinedList"/>
    <dgm:cxn modelId="{29D875F0-98FB-4911-8010-14EA48E3EB83}" type="presParOf" srcId="{4C5BF218-AF64-4179-9B85-5D4F45F96FE3}" destId="{DC8710F5-C320-4442-AAE4-DC4B0F00907A}" srcOrd="1" destOrd="0" presId="urn:microsoft.com/office/officeart/2008/layout/LinedList"/>
    <dgm:cxn modelId="{E78DAD3C-C7ED-4088-A4EC-E68A6ACCFA3A}" type="presParOf" srcId="{238C4DDC-972D-47B4-8A35-A3E3750AF23A}" destId="{4B486CAD-2090-4828-93E0-CF8D9CE1CA11}" srcOrd="4" destOrd="0" presId="urn:microsoft.com/office/officeart/2008/layout/LinedList"/>
    <dgm:cxn modelId="{9B8BA684-58DB-48B8-9B08-7629ED3A76DE}" type="presParOf" srcId="{238C4DDC-972D-47B4-8A35-A3E3750AF23A}" destId="{96D763E1-0CDA-41DB-8CB7-C3AC69015D5D}" srcOrd="5" destOrd="0" presId="urn:microsoft.com/office/officeart/2008/layout/LinedList"/>
    <dgm:cxn modelId="{7992BE45-31B4-4E7E-9F4A-1E4FCBCF2561}" type="presParOf" srcId="{96D763E1-0CDA-41DB-8CB7-C3AC69015D5D}" destId="{FD9FFEA2-F79A-405D-942B-81DA20B653F6}" srcOrd="0" destOrd="0" presId="urn:microsoft.com/office/officeart/2008/layout/LinedList"/>
    <dgm:cxn modelId="{7A0F7CD3-E644-4AB5-8183-9B412F6DFC26}" type="presParOf" srcId="{96D763E1-0CDA-41DB-8CB7-C3AC69015D5D}" destId="{B4254F04-BF26-45B3-93F7-D33DCB9F9AC1}" srcOrd="1" destOrd="0" presId="urn:microsoft.com/office/officeart/2008/layout/LinedList"/>
    <dgm:cxn modelId="{0530CC4D-75B1-4D43-9451-675641D736EF}" type="presParOf" srcId="{238C4DDC-972D-47B4-8A35-A3E3750AF23A}" destId="{F0D08D18-36A7-476E-B625-E6E77D2DF904}" srcOrd="6" destOrd="0" presId="urn:microsoft.com/office/officeart/2008/layout/LinedList"/>
    <dgm:cxn modelId="{8010D94C-8ABE-4399-9603-382F69E13DBF}" type="presParOf" srcId="{238C4DDC-972D-47B4-8A35-A3E3750AF23A}" destId="{669F04EB-FC4A-4D35-A735-1C6E1DC1D48B}" srcOrd="7" destOrd="0" presId="urn:microsoft.com/office/officeart/2008/layout/LinedList"/>
    <dgm:cxn modelId="{7FA47D64-D603-4DDA-8641-2B326E1786CC}" type="presParOf" srcId="{669F04EB-FC4A-4D35-A735-1C6E1DC1D48B}" destId="{5C6D5601-3111-412C-AA2D-84153344F037}" srcOrd="0" destOrd="0" presId="urn:microsoft.com/office/officeart/2008/layout/LinedList"/>
    <dgm:cxn modelId="{E07C2A4B-86B5-42F1-BE33-B86E6FA4BD2A}" type="presParOf" srcId="{669F04EB-FC4A-4D35-A735-1C6E1DC1D48B}" destId="{775CD834-0970-4336-BF32-4A4D636BE39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C67E4-6263-4086-90BE-17AA94602006}">
      <dsp:nvSpPr>
        <dsp:cNvPr id="0" name=""/>
        <dsp:cNvSpPr/>
      </dsp:nvSpPr>
      <dsp:spPr>
        <a:xfrm>
          <a:off x="0" y="0"/>
          <a:ext cx="73152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55AE79E-41A5-4F31-A7B6-B039C8B3A74C}">
      <dsp:nvSpPr>
        <dsp:cNvPr id="0" name=""/>
        <dsp:cNvSpPr/>
      </dsp:nvSpPr>
      <dsp:spPr>
        <a:xfrm>
          <a:off x="0" y="0"/>
          <a:ext cx="7315200" cy="128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/>
            <a:t>Διακοπή παγκοσμίου εμπορίου και εισαγωγών αγγλόφωνου βιβλίου σε κατεχόμενη Ευρώπη</a:t>
          </a:r>
          <a:endParaRPr lang="en-US" sz="2800" kern="1200"/>
        </a:p>
      </dsp:txBody>
      <dsp:txXfrm>
        <a:off x="0" y="0"/>
        <a:ext cx="7315200" cy="1280318"/>
      </dsp:txXfrm>
    </dsp:sp>
    <dsp:sp modelId="{0755806F-756E-4B7D-80E5-02781D627D35}">
      <dsp:nvSpPr>
        <dsp:cNvPr id="0" name=""/>
        <dsp:cNvSpPr/>
      </dsp:nvSpPr>
      <dsp:spPr>
        <a:xfrm>
          <a:off x="0" y="1280318"/>
          <a:ext cx="73152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70CA2B-D595-4F28-A1E4-46BEB703C8F9}">
      <dsp:nvSpPr>
        <dsp:cNvPr id="0" name=""/>
        <dsp:cNvSpPr/>
      </dsp:nvSpPr>
      <dsp:spPr>
        <a:xfrm>
          <a:off x="0" y="1280318"/>
          <a:ext cx="7315200" cy="128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/>
            <a:t>Διώξεις και εξορία Εβραίων συγγραφέων</a:t>
          </a:r>
          <a:endParaRPr lang="en-US" sz="2800" kern="1200"/>
        </a:p>
      </dsp:txBody>
      <dsp:txXfrm>
        <a:off x="0" y="1280318"/>
        <a:ext cx="7315200" cy="1280318"/>
      </dsp:txXfrm>
    </dsp:sp>
    <dsp:sp modelId="{4B486CAD-2090-4828-93E0-CF8D9CE1CA11}">
      <dsp:nvSpPr>
        <dsp:cNvPr id="0" name=""/>
        <dsp:cNvSpPr/>
      </dsp:nvSpPr>
      <dsp:spPr>
        <a:xfrm>
          <a:off x="0" y="2560637"/>
          <a:ext cx="73152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9FFEA2-F79A-405D-942B-81DA20B653F6}">
      <dsp:nvSpPr>
        <dsp:cNvPr id="0" name=""/>
        <dsp:cNvSpPr/>
      </dsp:nvSpPr>
      <dsp:spPr>
        <a:xfrm>
          <a:off x="0" y="2560637"/>
          <a:ext cx="7315200" cy="128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/>
            <a:t>Ελλείψεις χαρτιού</a:t>
          </a:r>
          <a:endParaRPr lang="en-US" sz="2800" kern="1200"/>
        </a:p>
      </dsp:txBody>
      <dsp:txXfrm>
        <a:off x="0" y="2560637"/>
        <a:ext cx="7315200" cy="1280318"/>
      </dsp:txXfrm>
    </dsp:sp>
    <dsp:sp modelId="{F0D08D18-36A7-476E-B625-E6E77D2DF904}">
      <dsp:nvSpPr>
        <dsp:cNvPr id="0" name=""/>
        <dsp:cNvSpPr/>
      </dsp:nvSpPr>
      <dsp:spPr>
        <a:xfrm>
          <a:off x="0" y="3840956"/>
          <a:ext cx="73152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6D5601-3111-412C-AA2D-84153344F037}">
      <dsp:nvSpPr>
        <dsp:cNvPr id="0" name=""/>
        <dsp:cNvSpPr/>
      </dsp:nvSpPr>
      <dsp:spPr>
        <a:xfrm>
          <a:off x="0" y="3840956"/>
          <a:ext cx="7315200" cy="128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/>
            <a:t>Λογοκρισία αρχών Κατοχής</a:t>
          </a:r>
          <a:endParaRPr lang="en-US" sz="2800" kern="1200"/>
        </a:p>
      </dsp:txBody>
      <dsp:txXfrm>
        <a:off x="0" y="3840956"/>
        <a:ext cx="7315200" cy="1280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83A0F-550A-460D-914F-987DFCACA231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309FE-A7D2-4E48-AE12-D5C23C1F6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78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309FE-A7D2-4E48-AE12-D5C23C1F65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15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4C0FF-D87A-4FB0-B233-A8F6EC725BC0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0854-27C7-4157-B66E-71B0F7AA2C86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BD5E-10FC-4D1D-AF54-822135FE3D20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A19D9-65E3-4B48-9070-0934D31061B0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B4E7-151B-45D5-A253-B68BD5417514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E767A-6904-4F80-BB3B-6CB7620363A5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E0B-98C3-4CCD-9B8E-BA3E3B9F89A7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6991-3F21-4F7B-A80D-D2CF31DAD754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3B861-4656-4A13-B566-8A8B3A40E882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FA45-A329-48A3-99B5-CDE62FDE3C17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50000"/>
              <a:lumOff val="5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3965-FF14-4F6A-8ADF-FF2FA358C1CE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6B71F7DC-2079-4F57-98D1-B7CC0321A66D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20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8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smithsonianmag.com/history/cold-war-government-funded-publishing-house-took-american-literature-world-180969624/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r.cantook.com/edgt/sample/aHR0cHM6Ly9lZGlnaXRhLmNhbnRvb2submV0L3NhbXBsZS8zMjQ1Mi93ZWJfcmVhZGVyX21hbmlmZXN0P2Zvcm1hdF9uYXR1cmU9ZXB1YiZzaWdpZD0xNzI2MzE2NTM2JnNpZ25hdHVyZT0yZDhjMDAwNGJhNGJjNGFhOGRhNmVlNWY0ZTBkYzM4NGQzMmZiNGMyODAzOTMwZDEwYzY2YjIwZjA5ZDFjYTE0" TargetMode="External"/><Relationship Id="rId2" Type="http://schemas.openxmlformats.org/officeDocument/2006/relationships/hyperlink" Target="https://www.youtube.com/watch?v=sW7wsXuw2c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iveable.me/mass-media-society/unit-3/books-publishing-industry-digital-transformation/study-guide/9I9T10UEDcEjLpUF" TargetMode="External"/><Relationship Id="rId5" Type="http://schemas.openxmlformats.org/officeDocument/2006/relationships/hyperlink" Target="https://www.bigissue.com/culture/books/cia-book-club-cold-war-soviet-union/" TargetMode="External"/><Relationship Id="rId4" Type="http://schemas.openxmlformats.org/officeDocument/2006/relationships/hyperlink" Target="https://www.smithsonianmag.com/history/cold-war-government-funded-publishing-house-took-american-literature-world-180969624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err="1"/>
              <a:t>Νεώτερη</a:t>
            </a:r>
            <a:r>
              <a:rPr lang="el-GR" dirty="0"/>
              <a:t> και Σύγχρονη Ιστορία του Βιβλίου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/>
              <a:t>Μάθημα 7</a:t>
            </a:r>
            <a:r>
              <a:rPr lang="el-GR" baseline="30000"/>
              <a:t>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877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l-GR" sz="3100" dirty="0"/>
              <a:t>Βιβλία τσέπης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7" y="628073"/>
            <a:ext cx="3585891" cy="4474761"/>
          </a:xfrm>
        </p:spPr>
        <p:txBody>
          <a:bodyPr>
            <a:normAutofit/>
          </a:bodyPr>
          <a:lstStyle/>
          <a:p>
            <a:r>
              <a:rPr lang="en-US" sz="1400" dirty="0"/>
              <a:t>1935, Allen Lane, “Penguin Books” </a:t>
            </a:r>
            <a:r>
              <a:rPr lang="el-GR" sz="1400" dirty="0"/>
              <a:t>(αρχικά τμήμα </a:t>
            </a:r>
            <a:r>
              <a:rPr lang="en-US" sz="1400" dirty="0"/>
              <a:t>Bodley Head)</a:t>
            </a:r>
          </a:p>
          <a:p>
            <a:r>
              <a:rPr lang="en-US" sz="1400" dirty="0"/>
              <a:t>1937, “Pelican Books” (non-fiction)</a:t>
            </a:r>
          </a:p>
          <a:p>
            <a:r>
              <a:rPr lang="el-GR" sz="1400" dirty="0"/>
              <a:t>Ριζοσπαστικές καινοτομίες </a:t>
            </a:r>
            <a:r>
              <a:rPr lang="en-US" sz="1400" dirty="0"/>
              <a:t>Lane </a:t>
            </a:r>
            <a:r>
              <a:rPr lang="el-GR" sz="1400" dirty="0"/>
              <a:t>σε στρατηγική </a:t>
            </a:r>
            <a:r>
              <a:rPr lang="en-US" sz="1400" dirty="0"/>
              <a:t>marketing</a:t>
            </a:r>
          </a:p>
          <a:p>
            <a:pPr lvl="1"/>
            <a:r>
              <a:rPr lang="el-GR" sz="1400" dirty="0"/>
              <a:t>Πολύ χαμηλή τιμή (</a:t>
            </a:r>
            <a:r>
              <a:rPr lang="en-US" sz="1400" dirty="0"/>
              <a:t>6 p.)</a:t>
            </a:r>
            <a:endParaRPr lang="el-GR" sz="1400" dirty="0"/>
          </a:p>
          <a:p>
            <a:pPr lvl="1"/>
            <a:r>
              <a:rPr lang="el-GR" sz="1400" dirty="0"/>
              <a:t>Πολύ μεγάλος αριθμός αντιτύπων (αρχική εκτύπωση σε 20.000 αντ. με απόσβεση κόστους στα 17.500)</a:t>
            </a:r>
          </a:p>
          <a:p>
            <a:pPr lvl="1"/>
            <a:r>
              <a:rPr lang="el-GR" sz="1400" dirty="0"/>
              <a:t>Αντισυμβατικά σημεία πώλησης (π.χ. </a:t>
            </a:r>
            <a:r>
              <a:rPr lang="en-US" sz="1400" dirty="0"/>
              <a:t>Woolworth’s)</a:t>
            </a:r>
          </a:p>
          <a:p>
            <a:r>
              <a:rPr lang="el-GR" sz="1400" dirty="0"/>
              <a:t>Επιλογή συγγραφέων που συνδύαζαν λογοτεχνικό ταλέντο με ευρεία απήχηση (</a:t>
            </a:r>
            <a:r>
              <a:rPr lang="en-US" sz="1400" dirty="0"/>
              <a:t>Mary Webb, Ernest Hemingway, Dorothy L. Sayers, </a:t>
            </a:r>
            <a:r>
              <a:rPr lang="el-GR" sz="1400" dirty="0"/>
              <a:t>κλπ.</a:t>
            </a:r>
            <a:r>
              <a:rPr lang="en-US" sz="1400" dirty="0"/>
              <a:t>)</a:t>
            </a:r>
          </a:p>
          <a:p>
            <a:r>
              <a:rPr lang="en-US" sz="1400" dirty="0"/>
              <a:t>1945, “Penguin Classics”: </a:t>
            </a:r>
            <a:r>
              <a:rPr lang="el-GR" sz="1400" dirty="0"/>
              <a:t>1</a:t>
            </a:r>
            <a:r>
              <a:rPr lang="el-GR" sz="1400" baseline="30000" dirty="0"/>
              <a:t>ος</a:t>
            </a:r>
            <a:r>
              <a:rPr lang="el-GR" sz="1400" dirty="0"/>
              <a:t> τόμος, Οδύσσεια (1 εκατ. αντίτυπα σε 15 χρόνια)</a:t>
            </a:r>
            <a:endParaRPr lang="en-US" sz="1400" dirty="0"/>
          </a:p>
        </p:txBody>
      </p:sp>
      <p:pic>
        <p:nvPicPr>
          <p:cNvPr id="5" name="Picture 4" descr="A line of penguins with numbers&#10;&#10;Description automatically generated">
            <a:extLst>
              <a:ext uri="{FF2B5EF4-FFF2-40B4-BE49-F238E27FC236}">
                <a16:creationId xmlns:a16="http://schemas.microsoft.com/office/drawing/2014/main" id="{9C6F5E7A-AE2C-2D74-DE5D-902A692E9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232" y="5102834"/>
            <a:ext cx="5093160" cy="993166"/>
          </a:xfrm>
          <a:prstGeom prst="rect">
            <a:avLst/>
          </a:prstGeom>
        </p:spPr>
      </p:pic>
      <p:pic>
        <p:nvPicPr>
          <p:cNvPr id="6" name="Picture 5" descr="A person smiling and pointing at a book&#10;&#10;Description automatically generated">
            <a:extLst>
              <a:ext uri="{FF2B5EF4-FFF2-40B4-BE49-F238E27FC236}">
                <a16:creationId xmlns:a16="http://schemas.microsoft.com/office/drawing/2014/main" id="{1D87A68B-AEB6-2316-1C7E-D354B0248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55" r="36154"/>
          <a:stretch/>
        </p:blipFill>
        <p:spPr>
          <a:xfrm>
            <a:off x="7952509" y="1403927"/>
            <a:ext cx="3408771" cy="29337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334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B45ABDE-2EA6-40F6-9A5A-05AF18776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Picture 5" descr="Ημερολόγιο σε τραπέζι">
            <a:extLst>
              <a:ext uri="{FF2B5EF4-FFF2-40B4-BE49-F238E27FC236}">
                <a16:creationId xmlns:a16="http://schemas.microsoft.com/office/drawing/2014/main" id="{8E4BDC9C-9BFC-2C02-8150-0DA50E37D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</a:blip>
          <a:srcRect r="-1" b="15708"/>
          <a:stretch/>
        </p:blipFill>
        <p:spPr>
          <a:xfrm>
            <a:off x="10960" y="-4572"/>
            <a:ext cx="1218895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9258D3F-3594-4FF6-8C83-16F29A862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l-GR" sz="3100" dirty="0"/>
              <a:t>Βιβλία τσέπης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r>
              <a:rPr lang="el-GR" dirty="0"/>
              <a:t>Στρατηγικές αγοράς μαζικής κατανάλωσης</a:t>
            </a:r>
          </a:p>
          <a:p>
            <a:r>
              <a:rPr lang="el-GR" dirty="0"/>
              <a:t>Ανταγωνισμός </a:t>
            </a:r>
          </a:p>
          <a:p>
            <a:pPr lvl="1"/>
            <a:r>
              <a:rPr lang="en-US" dirty="0"/>
              <a:t>1944, Pan Books (1965, 21 </a:t>
            </a:r>
            <a:r>
              <a:rPr lang="el-GR" dirty="0"/>
              <a:t>εκατ. αντ., </a:t>
            </a:r>
            <a:r>
              <a:rPr lang="en-US" dirty="0"/>
              <a:t>James Bond = </a:t>
            </a:r>
            <a:r>
              <a:rPr lang="el-GR" dirty="0"/>
              <a:t>6 εκατ.)</a:t>
            </a:r>
          </a:p>
          <a:p>
            <a:pPr lvl="1"/>
            <a:r>
              <a:rPr lang="el-GR" dirty="0"/>
              <a:t>196</a:t>
            </a:r>
            <a:r>
              <a:rPr lang="en-US" dirty="0"/>
              <a:t>9, Penguin </a:t>
            </a:r>
            <a:r>
              <a:rPr lang="el-GR" dirty="0"/>
              <a:t>πρώτοι σε πωλήσεις (27 εκατ./έτος) αλλά επίσης </a:t>
            </a:r>
            <a:r>
              <a:rPr lang="en-US" dirty="0"/>
              <a:t>Fontana</a:t>
            </a:r>
            <a:r>
              <a:rPr lang="el-GR" dirty="0"/>
              <a:t> (13 εκατ.)</a:t>
            </a:r>
            <a:r>
              <a:rPr lang="en-US" dirty="0"/>
              <a:t>, Corgi (13 </a:t>
            </a:r>
            <a:r>
              <a:rPr lang="el-GR" dirty="0"/>
              <a:t>εκατ.), </a:t>
            </a:r>
            <a:r>
              <a:rPr lang="en-US" dirty="0"/>
              <a:t>Panther (</a:t>
            </a:r>
            <a:r>
              <a:rPr lang="el-GR" dirty="0"/>
              <a:t>9 εκατ.)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BD14D8-D35D-4C1B-9EBB-1F2F8FA63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763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B2CBBB-AF1C-447A-BF6F-B18A7233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497D1-E12B-468D-8A3E-DA12159B8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85B6140-C717-4849-97CF-DF5F57D55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B12541-9ED8-4D5C-91D5-BC28195BC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488B4B-20F9-1643-CEE1-BE7DB7D0CAA9}"/>
              </a:ext>
            </a:extLst>
          </p:cNvPr>
          <p:cNvSpPr txBox="1"/>
          <p:nvPr/>
        </p:nvSpPr>
        <p:spPr>
          <a:xfrm>
            <a:off x="289248" y="2510395"/>
            <a:ext cx="6451109" cy="32745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</a:pPr>
            <a:r>
              <a:rPr lang="en-US" dirty="0" err="1">
                <a:solidFill>
                  <a:srgbClr val="FFFFFF"/>
                </a:solidFill>
              </a:rPr>
              <a:t>Το</a:t>
            </a:r>
            <a:r>
              <a:rPr lang="en-US" i="1" dirty="0">
                <a:solidFill>
                  <a:srgbClr val="FFFFFF"/>
                </a:solidFill>
              </a:rPr>
              <a:t> Casino Royale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κυκλοφόρησε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στις</a:t>
            </a:r>
            <a:r>
              <a:rPr lang="en-US" dirty="0">
                <a:solidFill>
                  <a:srgbClr val="FFFFFF"/>
                </a:solidFill>
              </a:rPr>
              <a:t> 13 Απ</a:t>
            </a:r>
            <a:r>
              <a:rPr lang="en-US" dirty="0" err="1">
                <a:solidFill>
                  <a:srgbClr val="FFFFFF"/>
                </a:solidFill>
              </a:rPr>
              <a:t>ριλίου</a:t>
            </a:r>
            <a:r>
              <a:rPr lang="en-US" dirty="0">
                <a:solidFill>
                  <a:srgbClr val="FFFFFF"/>
                </a:solidFill>
              </a:rPr>
              <a:t> 1953 </a:t>
            </a:r>
            <a:r>
              <a:rPr lang="en-US" dirty="0" err="1">
                <a:solidFill>
                  <a:srgbClr val="FFFFFF"/>
                </a:solidFill>
              </a:rPr>
              <a:t>στο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Ηνωμένο</a:t>
            </a:r>
            <a:r>
              <a:rPr lang="en-US" dirty="0">
                <a:solidFill>
                  <a:srgbClr val="FFFFFF"/>
                </a:solidFill>
              </a:rPr>
              <a:t> Βα</a:t>
            </a:r>
            <a:r>
              <a:rPr lang="en-US" dirty="0" err="1">
                <a:solidFill>
                  <a:srgbClr val="FFFFFF"/>
                </a:solidFill>
              </a:rPr>
              <a:t>σίλειο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σε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σκληρόδετη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έκδοση</a:t>
            </a:r>
            <a:r>
              <a:rPr lang="en-US" dirty="0">
                <a:solidFill>
                  <a:srgbClr val="FFFFFF"/>
                </a:solidFill>
              </a:rPr>
              <a:t> από </a:t>
            </a:r>
            <a:r>
              <a:rPr lang="en-US" dirty="0" err="1">
                <a:solidFill>
                  <a:srgbClr val="FFFFFF"/>
                </a:solidFill>
              </a:rPr>
              <a:t>τον</a:t>
            </a:r>
            <a:r>
              <a:rPr lang="en-US" dirty="0">
                <a:solidFill>
                  <a:srgbClr val="FFFFFF"/>
                </a:solidFill>
              </a:rPr>
              <a:t> Jonathan Cape </a:t>
            </a:r>
            <a:r>
              <a:rPr lang="en-US" dirty="0" err="1">
                <a:solidFill>
                  <a:srgbClr val="FFFFFF"/>
                </a:solidFill>
              </a:rPr>
              <a:t>με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εξώφυλλο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σχεδι</a:t>
            </a:r>
            <a:r>
              <a:rPr lang="en-US" dirty="0">
                <a:solidFill>
                  <a:srgbClr val="FFFFFF"/>
                </a:solidFill>
              </a:rPr>
              <a:t>ασμένο από τον ίδιο τον Ian Fleming. 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</a:pPr>
            <a:r>
              <a:rPr lang="en-US" dirty="0">
                <a:solidFill>
                  <a:srgbClr val="FFFFFF"/>
                </a:solidFill>
              </a:rPr>
              <a:t>Ο Cape </a:t>
            </a:r>
            <a:r>
              <a:rPr lang="en-US" dirty="0" err="1">
                <a:solidFill>
                  <a:srgbClr val="FFFFFF"/>
                </a:solidFill>
              </a:rPr>
              <a:t>τύ</a:t>
            </a:r>
            <a:r>
              <a:rPr lang="en-US" dirty="0">
                <a:solidFill>
                  <a:srgbClr val="FFFFFF"/>
                </a:solidFill>
              </a:rPr>
              <a:t>πωσε 4.728 αντίτυπα που πουλήθηκαν σε λιγότερο από έναν μήνα. Η ανα</a:t>
            </a:r>
            <a:r>
              <a:rPr lang="en-US" dirty="0" err="1">
                <a:solidFill>
                  <a:srgbClr val="FFFFFF"/>
                </a:solidFill>
              </a:rPr>
              <a:t>τύ</a:t>
            </a:r>
            <a:r>
              <a:rPr lang="en-US" dirty="0">
                <a:solidFill>
                  <a:srgbClr val="FFFFFF"/>
                </a:solidFill>
              </a:rPr>
              <a:t>πωση εξαντλήθηκε τον ίδιο μήνα όπως και η 3</a:t>
            </a:r>
            <a:r>
              <a:rPr lang="en-US" baseline="30000" dirty="0">
                <a:solidFill>
                  <a:srgbClr val="FFFFFF"/>
                </a:solidFill>
              </a:rPr>
              <a:t>η</a:t>
            </a:r>
            <a:r>
              <a:rPr lang="en-US" dirty="0">
                <a:solidFill>
                  <a:srgbClr val="FFFFFF"/>
                </a:solidFill>
              </a:rPr>
              <a:t> έκδοση σε πάνω από 8.000 αντίτυπα τον Μάιο 1954. 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</a:pPr>
            <a:r>
              <a:rPr lang="en-US" dirty="0" err="1">
                <a:solidFill>
                  <a:srgbClr val="FFFFFF"/>
                </a:solidFill>
              </a:rPr>
              <a:t>Χάρη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στις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υψηλές</a:t>
            </a:r>
            <a:r>
              <a:rPr lang="en-US" dirty="0">
                <a:solidFill>
                  <a:srgbClr val="FFFFFF"/>
                </a:solidFill>
              </a:rPr>
              <a:t> π</a:t>
            </a:r>
            <a:r>
              <a:rPr lang="en-US" dirty="0" err="1">
                <a:solidFill>
                  <a:srgbClr val="FFFFFF"/>
                </a:solidFill>
              </a:rPr>
              <a:t>ωλήσεις</a:t>
            </a:r>
            <a:r>
              <a:rPr lang="en-US" dirty="0">
                <a:solidFill>
                  <a:srgbClr val="FFFFFF"/>
                </a:solidFill>
              </a:rPr>
              <a:t>, ο Cape π</a:t>
            </a:r>
            <a:r>
              <a:rPr lang="en-US" dirty="0" err="1">
                <a:solidFill>
                  <a:srgbClr val="FFFFFF"/>
                </a:solidFill>
              </a:rPr>
              <a:t>ρόσφερε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στον</a:t>
            </a:r>
            <a:r>
              <a:rPr lang="en-US" dirty="0">
                <a:solidFill>
                  <a:srgbClr val="FFFFFF"/>
                </a:solidFill>
              </a:rPr>
              <a:t> Fleming </a:t>
            </a:r>
            <a:r>
              <a:rPr lang="en-US" dirty="0" err="1">
                <a:solidFill>
                  <a:srgbClr val="FFFFFF"/>
                </a:solidFill>
              </a:rPr>
              <a:t>συμ</a:t>
            </a:r>
            <a:r>
              <a:rPr lang="en-US" dirty="0">
                <a:solidFill>
                  <a:srgbClr val="FFFFFF"/>
                </a:solidFill>
              </a:rPr>
              <a:t>βόλαιο για τρία βιβλία. </a:t>
            </a:r>
            <a:r>
              <a:rPr lang="en-US" dirty="0" err="1">
                <a:solidFill>
                  <a:srgbClr val="FFFFFF"/>
                </a:solidFill>
              </a:rPr>
              <a:t>Τον</a:t>
            </a:r>
            <a:r>
              <a:rPr lang="en-US" dirty="0">
                <a:solidFill>
                  <a:srgbClr val="FFFFFF"/>
                </a:solidFill>
              </a:rPr>
              <a:t> Απ</a:t>
            </a:r>
            <a:r>
              <a:rPr lang="en-US" dirty="0" err="1">
                <a:solidFill>
                  <a:srgbClr val="FFFFFF"/>
                </a:solidFill>
              </a:rPr>
              <a:t>ρίλιο</a:t>
            </a:r>
            <a:r>
              <a:rPr lang="en-US" dirty="0">
                <a:solidFill>
                  <a:srgbClr val="FFFFFF"/>
                </a:solidFill>
              </a:rPr>
              <a:t> 1955, τα Pan Books </a:t>
            </a:r>
            <a:r>
              <a:rPr lang="en-US" dirty="0" err="1">
                <a:solidFill>
                  <a:srgbClr val="FFFFFF"/>
                </a:solidFill>
              </a:rPr>
              <a:t>το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κυκλοφόρησ</a:t>
            </a:r>
            <a:r>
              <a:rPr lang="en-US" dirty="0">
                <a:solidFill>
                  <a:srgbClr val="FFFFFF"/>
                </a:solidFill>
              </a:rPr>
              <a:t>αν σε χαρτόδετη έκδοση που πούλησε 41.000 αντίτυπα τον πρώτο χρόνο.</a:t>
            </a:r>
          </a:p>
        </p:txBody>
      </p:sp>
      <p:pic>
        <p:nvPicPr>
          <p:cNvPr id="3" name="Picture 2" descr="A book cover of a casino royale&#10;&#10;AI-generated content may be incorrect.">
            <a:extLst>
              <a:ext uri="{FF2B5EF4-FFF2-40B4-BE49-F238E27FC236}">
                <a16:creationId xmlns:a16="http://schemas.microsoft.com/office/drawing/2014/main" id="{F8EF8869-C653-2948-46DC-AF6BE319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2479" r="3" b="5261"/>
          <a:stretch>
            <a:fillRect/>
          </a:stretch>
        </p:blipFill>
        <p:spPr>
          <a:xfrm>
            <a:off x="7545032" y="759599"/>
            <a:ext cx="3778286" cy="53306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48FDCDC-1FA4-49FA-98EE-BC36A11F1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5D0A6E-5E13-E890-154C-DC65DAA05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03B6A-8922-427E-6670-3B62FB034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484" y="891145"/>
            <a:ext cx="7048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02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17AD4738-6130-415F-BA58-176DA3000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567643AF-5083-45CE-BA04-BFB1A37D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464638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465" y="1123837"/>
            <a:ext cx="4204606" cy="4805200"/>
          </a:xfrm>
        </p:spPr>
        <p:txBody>
          <a:bodyPr anchor="b">
            <a:normAutofit/>
          </a:bodyPr>
          <a:lstStyle/>
          <a:p>
            <a:pPr algn="r"/>
            <a:r>
              <a:rPr lang="el-GR" sz="4000"/>
              <a:t>Λογοκρισία</a:t>
            </a:r>
            <a:endParaRPr 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800" y="1123836"/>
            <a:ext cx="6194685" cy="4966068"/>
          </a:xfrm>
        </p:spPr>
        <p:txBody>
          <a:bodyPr anchor="t">
            <a:normAutofit/>
          </a:bodyPr>
          <a:lstStyle/>
          <a:p>
            <a:r>
              <a:rPr lang="el-GR" dirty="0"/>
              <a:t>1857, </a:t>
            </a:r>
            <a:r>
              <a:rPr lang="en-US" dirty="0"/>
              <a:t>Obscene Publication Act</a:t>
            </a:r>
            <a:r>
              <a:rPr lang="el-GR" dirty="0"/>
              <a:t> </a:t>
            </a:r>
            <a:r>
              <a:rPr lang="en-US" dirty="0"/>
              <a:t>(UK)</a:t>
            </a:r>
          </a:p>
          <a:p>
            <a:pPr lvl="1"/>
            <a:r>
              <a:rPr lang="el-GR" dirty="0"/>
              <a:t>1914, </a:t>
            </a:r>
            <a:r>
              <a:rPr lang="en-US" dirty="0"/>
              <a:t>James Joyce, </a:t>
            </a:r>
            <a:r>
              <a:rPr lang="el-GR" i="1" dirty="0" err="1"/>
              <a:t>Δουβλινέζοι</a:t>
            </a:r>
            <a:endParaRPr lang="el-GR" i="1" dirty="0"/>
          </a:p>
          <a:p>
            <a:r>
              <a:rPr lang="el-GR" dirty="0"/>
              <a:t>1953, αθώωση </a:t>
            </a:r>
            <a:r>
              <a:rPr lang="en-US" dirty="0"/>
              <a:t>Stanley Kauffmann, The </a:t>
            </a:r>
            <a:r>
              <a:rPr lang="en-US" i="1" dirty="0"/>
              <a:t>Philanderer</a:t>
            </a:r>
            <a:endParaRPr lang="en-US" dirty="0"/>
          </a:p>
          <a:p>
            <a:pPr lvl="1"/>
            <a:r>
              <a:rPr lang="el-GR" dirty="0"/>
              <a:t>Εκτίμηση λογοτεχνικής αξίας έργου και όχι καταδίκη για μερικές τολμηρές σκηνές</a:t>
            </a:r>
          </a:p>
          <a:p>
            <a:r>
              <a:rPr lang="el-GR" dirty="0"/>
              <a:t>1959, νέα </a:t>
            </a:r>
            <a:r>
              <a:rPr lang="en-US" dirty="0"/>
              <a:t>Obscene Publication Act</a:t>
            </a:r>
            <a:r>
              <a:rPr lang="el-GR" dirty="0"/>
              <a:t> που εξαιρεί έργα με γνήσια λογοτεχνική αξία</a:t>
            </a:r>
          </a:p>
          <a:p>
            <a:r>
              <a:rPr lang="el-GR" dirty="0"/>
              <a:t>1959, </a:t>
            </a:r>
            <a:r>
              <a:rPr lang="en-US" i="1" dirty="0"/>
              <a:t>Lady Chatterley’s Lover </a:t>
            </a:r>
            <a:r>
              <a:rPr lang="el-GR" dirty="0"/>
              <a:t>κυκλοφορεί χωρίς περικοπές από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Penguin</a:t>
            </a:r>
            <a:r>
              <a:rPr lang="en-US" dirty="0"/>
              <a:t> </a:t>
            </a:r>
            <a:r>
              <a:rPr lang="el-GR" dirty="0"/>
              <a:t>με </a:t>
            </a:r>
            <a:r>
              <a:rPr lang="en-US" dirty="0"/>
              <a:t>3s 6d</a:t>
            </a:r>
            <a:endParaRPr lang="el-GR" dirty="0"/>
          </a:p>
          <a:p>
            <a:pPr lvl="1"/>
            <a:r>
              <a:rPr lang="el-GR" dirty="0"/>
              <a:t>Θρίαμβος σε δίκη</a:t>
            </a:r>
            <a:r>
              <a:rPr lang="en-US" dirty="0"/>
              <a:t> (1960)</a:t>
            </a:r>
            <a:endParaRPr lang="el-GR" dirty="0"/>
          </a:p>
          <a:p>
            <a:pPr lvl="1"/>
            <a:r>
              <a:rPr lang="el-GR" dirty="0"/>
              <a:t>2 εκατ. αντίτυπα σε 6 εβδομάδες</a:t>
            </a:r>
          </a:p>
          <a:p>
            <a:pPr lvl="1"/>
            <a:r>
              <a:rPr lang="el-GR" dirty="0"/>
              <a:t>Ο </a:t>
            </a:r>
            <a:r>
              <a:rPr lang="en-US" dirty="0"/>
              <a:t>Penguin </a:t>
            </a:r>
            <a:r>
              <a:rPr lang="el-GR" dirty="0"/>
              <a:t>μπαίνει στο Χρηματιστήριο</a:t>
            </a:r>
            <a:endParaRPr lang="en-US" dirty="0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CC7E0005-C596-4A5C-BAFA-6C5CFA03A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233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FB26DF-1058-4FF2-A7D8-CC9D04982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7140" y="758952"/>
            <a:ext cx="7228410" cy="53309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663E57-5EFE-40CA-99A5-7BDB95908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703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Διακίνηση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Φθηνό έντυπο και βιβλία τσέπης διακινούνται μέσω περιπτέρων και καπνοπωλείων</a:t>
            </a:r>
          </a:p>
          <a:p>
            <a:r>
              <a:rPr lang="el-GR" dirty="0"/>
              <a:t>Βιβλιοθήκες παραμένουν σημαντικές μέχρι Β΄ Π.Π.</a:t>
            </a:r>
          </a:p>
          <a:p>
            <a:r>
              <a:rPr lang="el-GR" dirty="0"/>
              <a:t>Ιδιαίτερη ανάπτυξη κατά τη διάρκεια της οικονομικής κρίσης του 1930</a:t>
            </a:r>
          </a:p>
          <a:p>
            <a:pPr lvl="1"/>
            <a:r>
              <a:rPr lang="el-GR" dirty="0"/>
              <a:t>1932, Γερμανία = 18.000 δανειστικές βιβλιοθήκες</a:t>
            </a:r>
            <a:endParaRPr lang="en-US" dirty="0"/>
          </a:p>
          <a:p>
            <a:r>
              <a:rPr lang="el-GR" dirty="0"/>
              <a:t>Λέσχες βιβλίου (</a:t>
            </a:r>
            <a:r>
              <a:rPr lang="en-US" dirty="0"/>
              <a:t>Book Clubs)</a:t>
            </a:r>
            <a:endParaRPr lang="el-GR" dirty="0"/>
          </a:p>
          <a:p>
            <a:pPr lvl="1"/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155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Δανειστικές βιβλιοθήκες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1931, το πρώτο </a:t>
            </a:r>
            <a:r>
              <a:rPr lang="en-US" dirty="0" err="1"/>
              <a:t>bibliobus</a:t>
            </a:r>
            <a:r>
              <a:rPr lang="en-US" dirty="0"/>
              <a:t> </a:t>
            </a:r>
            <a:r>
              <a:rPr lang="el-GR" dirty="0"/>
              <a:t>σε </a:t>
            </a:r>
            <a:r>
              <a:rPr lang="en-US" dirty="0"/>
              <a:t>Manchester</a:t>
            </a:r>
            <a:endParaRPr lang="el-GR" dirty="0"/>
          </a:p>
          <a:p>
            <a:r>
              <a:rPr lang="el-GR" dirty="0"/>
              <a:t>Δημιουργία δανειστικών βιβλιοθηκών από ανθρακωρύχους σε Νότια Ουαλία (πάνω από 100 το 1934)</a:t>
            </a:r>
            <a:endParaRPr lang="en-US" dirty="0"/>
          </a:p>
          <a:p>
            <a:r>
              <a:rPr lang="el-GR" dirty="0"/>
              <a:t>Αύξηση επισκεπτών βιβλιοθηκών και κάλυψης πληθυσμού</a:t>
            </a:r>
          </a:p>
          <a:p>
            <a:pPr lvl="1"/>
            <a:r>
              <a:rPr lang="el-GR" dirty="0"/>
              <a:t>1884-85, 23% πληθυσμού</a:t>
            </a:r>
          </a:p>
          <a:p>
            <a:pPr lvl="1"/>
            <a:r>
              <a:rPr lang="el-GR" dirty="0"/>
              <a:t>1913-14, 60%</a:t>
            </a:r>
          </a:p>
          <a:p>
            <a:pPr lvl="1"/>
            <a:r>
              <a:rPr lang="el-GR" dirty="0"/>
              <a:t>1934-35, σχεδόν 100%</a:t>
            </a:r>
          </a:p>
          <a:p>
            <a:r>
              <a:rPr lang="el-GR" dirty="0"/>
              <a:t>Μεγαλύτερη ζήτηση κατά τη διάρκεια του Β΄ Π.Π.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41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74" y="1123837"/>
            <a:ext cx="3127662" cy="4601183"/>
          </a:xfrm>
        </p:spPr>
        <p:txBody>
          <a:bodyPr/>
          <a:lstStyle/>
          <a:p>
            <a:r>
              <a:rPr lang="el-GR" dirty="0"/>
              <a:t>Λέσχες βιβλίου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Καθοδήγηση σε λιγότερο έμπειρους αναγνώστες, χαμηλή τιμή</a:t>
            </a:r>
          </a:p>
          <a:p>
            <a:r>
              <a:rPr lang="en-US" dirty="0"/>
              <a:t>1905, Times Book Club</a:t>
            </a:r>
          </a:p>
          <a:p>
            <a:pPr lvl="1"/>
            <a:r>
              <a:rPr lang="el-GR" dirty="0"/>
              <a:t>Συνδρομητές σε εφημερίδα μπορούσαν να δανειστούν βιβλία από τη λέσχη ή να τα αγοράσουν με μεγάλη έκπτωση</a:t>
            </a:r>
          </a:p>
          <a:p>
            <a:r>
              <a:rPr lang="el-GR" dirty="0"/>
              <a:t>ΗΠΑ</a:t>
            </a:r>
            <a:r>
              <a:rPr lang="en-US" dirty="0"/>
              <a:t>: Book of the Month Club</a:t>
            </a:r>
            <a:r>
              <a:rPr lang="el-GR" dirty="0"/>
              <a:t> (1926)</a:t>
            </a:r>
            <a:r>
              <a:rPr lang="en-US" dirty="0"/>
              <a:t>, Literary Guild </a:t>
            </a:r>
            <a:r>
              <a:rPr lang="el-GR" dirty="0"/>
              <a:t>(1927)</a:t>
            </a:r>
          </a:p>
          <a:p>
            <a:pPr lvl="1"/>
            <a:r>
              <a:rPr lang="el-GR" dirty="0"/>
              <a:t>Τυπώνουν οι ίδιοι τα βιβλία τους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257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036" y="1123837"/>
            <a:ext cx="3013365" cy="4601183"/>
          </a:xfrm>
        </p:spPr>
        <p:txBody>
          <a:bodyPr/>
          <a:lstStyle/>
          <a:p>
            <a:r>
              <a:rPr lang="el-GR" dirty="0"/>
              <a:t>Λέσχες βιβλίου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Δημιουργία κύκλου αναγνωστών με παρόμοια γούστα</a:t>
            </a:r>
          </a:p>
          <a:p>
            <a:r>
              <a:rPr lang="el-GR" dirty="0"/>
              <a:t>Αρχικά, υποχρέωση μελών να αγοράζουν κάθε τίτλο</a:t>
            </a:r>
          </a:p>
          <a:p>
            <a:r>
              <a:rPr lang="el-GR" dirty="0"/>
              <a:t>Ελαχιστοποίηση ρίσκου </a:t>
            </a:r>
            <a:r>
              <a:rPr lang="el-GR" dirty="0" err="1"/>
              <a:t>υπερ</a:t>
            </a:r>
            <a:r>
              <a:rPr lang="el-GR" dirty="0"/>
              <a:t>- ή </a:t>
            </a:r>
            <a:r>
              <a:rPr lang="el-GR" dirty="0" err="1"/>
              <a:t>υπο</a:t>
            </a:r>
            <a:r>
              <a:rPr lang="el-GR" dirty="0"/>
              <a:t>-παραγωγής</a:t>
            </a:r>
          </a:p>
          <a:p>
            <a:r>
              <a:rPr lang="el-GR" dirty="0"/>
              <a:t>Γαλλία, 1924 / Ολλανδία, 1937 / Ιταλία, 1960</a:t>
            </a:r>
          </a:p>
          <a:p>
            <a:r>
              <a:rPr lang="el-GR" dirty="0"/>
              <a:t>Γερμανία, 1960 = 15 λέσχες βιβλίου</a:t>
            </a:r>
            <a:r>
              <a:rPr lang="en-US" dirty="0"/>
              <a:t> </a:t>
            </a:r>
            <a:r>
              <a:rPr lang="el-GR" dirty="0"/>
              <a:t>με 5 εκατ. μέλη, 20% συνολικών πωλήσεων βιβλίων</a:t>
            </a:r>
          </a:p>
          <a:p>
            <a:pPr lvl="1"/>
            <a:r>
              <a:rPr lang="el-GR" dirty="0"/>
              <a:t>1990 = 6,5 εκατ. μέλη (</a:t>
            </a:r>
            <a:r>
              <a:rPr lang="en-US" dirty="0"/>
              <a:t>Bertelsmann)</a:t>
            </a:r>
          </a:p>
          <a:p>
            <a:r>
              <a:rPr lang="el-GR" dirty="0"/>
              <a:t>1970</a:t>
            </a:r>
            <a:r>
              <a:rPr lang="en-US" dirty="0"/>
              <a:t>s = </a:t>
            </a:r>
            <a:r>
              <a:rPr lang="el-GR" dirty="0"/>
              <a:t>περιλαμβάνουν τίτλους άλλων εκδοτών σε χαμηλή τιμή. Μεγαλύτερη ποικιλία επιλογών</a:t>
            </a:r>
          </a:p>
          <a:p>
            <a:pPr lvl="1"/>
            <a:r>
              <a:rPr lang="el-GR" dirty="0"/>
              <a:t>Μέλη δεσμεύονται να αγοράζουν έναν ελάχιστο αριθμό τίτλων (π.χ. 1 ανά τριμηνία), δυνατότητα προμήθειας της</a:t>
            </a:r>
            <a:r>
              <a:rPr lang="fr-FR" dirty="0"/>
              <a:t> </a:t>
            </a:r>
            <a:r>
              <a:rPr lang="en-US" dirty="0"/>
              <a:t>“club selection”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64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27" y="1123837"/>
            <a:ext cx="3106882" cy="4601183"/>
          </a:xfrm>
        </p:spPr>
        <p:txBody>
          <a:bodyPr/>
          <a:lstStyle/>
          <a:p>
            <a:r>
              <a:rPr lang="el-GR" dirty="0"/>
              <a:t>Λέσχες βιβλίου</a:t>
            </a:r>
            <a:br>
              <a:rPr lang="el-GR" dirty="0"/>
            </a:br>
            <a:br>
              <a:rPr lang="el-GR" dirty="0"/>
            </a:br>
            <a:r>
              <a:rPr lang="el-GR" dirty="0"/>
              <a:t>ΑΓΓΛΙΑ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1929, Book Society</a:t>
            </a:r>
            <a:endParaRPr lang="el-GR" dirty="0"/>
          </a:p>
          <a:p>
            <a:pPr lvl="1"/>
            <a:r>
              <a:rPr lang="el-GR" dirty="0"/>
              <a:t>Μαζικές προμήθειες από εκδότες</a:t>
            </a:r>
            <a:r>
              <a:rPr lang="en-US" dirty="0"/>
              <a:t> </a:t>
            </a:r>
            <a:r>
              <a:rPr lang="el-GR" dirty="0"/>
              <a:t>με μεγάλη έκπτωση</a:t>
            </a:r>
          </a:p>
          <a:p>
            <a:r>
              <a:rPr lang="el-GR" dirty="0"/>
              <a:t>1936, </a:t>
            </a:r>
            <a:r>
              <a:rPr lang="en-US" dirty="0"/>
              <a:t>Left Book Club</a:t>
            </a:r>
            <a:endParaRPr lang="el-GR" dirty="0"/>
          </a:p>
          <a:p>
            <a:pPr lvl="1"/>
            <a:r>
              <a:rPr lang="el-GR" dirty="0"/>
              <a:t>Έκδοση πρωτότυπων έργων με διακριτά πορτοκαλί εξώφυλλα</a:t>
            </a:r>
          </a:p>
          <a:p>
            <a:pPr lvl="1"/>
            <a:r>
              <a:rPr lang="el-GR" dirty="0"/>
              <a:t>Ένας τίτλος ανά μήνα μόνο για μέλη, περιοδικό και ετήσια συγκέντρωση</a:t>
            </a:r>
          </a:p>
          <a:p>
            <a:pPr lvl="1"/>
            <a:r>
              <a:rPr lang="el-GR" dirty="0"/>
              <a:t>1939, 50.000 μέλη</a:t>
            </a:r>
          </a:p>
          <a:p>
            <a:r>
              <a:rPr lang="el-GR" dirty="0"/>
              <a:t>1937, </a:t>
            </a:r>
            <a:r>
              <a:rPr lang="en-US" dirty="0"/>
              <a:t>The Readers’ Union</a:t>
            </a:r>
          </a:p>
          <a:p>
            <a:pPr lvl="1"/>
            <a:r>
              <a:rPr lang="el-GR" dirty="0"/>
              <a:t>Ανατυπώσεις με μεγάλη έκπτωση</a:t>
            </a:r>
            <a:endParaRPr lang="en-US" dirty="0"/>
          </a:p>
          <a:p>
            <a:r>
              <a:rPr lang="el-GR" dirty="0"/>
              <a:t>1968, άδεια σε </a:t>
            </a:r>
            <a:r>
              <a:rPr lang="en-US" dirty="0"/>
              <a:t>Book Clubs </a:t>
            </a:r>
            <a:r>
              <a:rPr lang="el-GR" dirty="0"/>
              <a:t>από </a:t>
            </a:r>
            <a:r>
              <a:rPr lang="en-US" dirty="0"/>
              <a:t>Publishers’ Association </a:t>
            </a:r>
            <a:r>
              <a:rPr lang="el-GR" dirty="0"/>
              <a:t>και </a:t>
            </a:r>
            <a:r>
              <a:rPr lang="en-US" dirty="0"/>
              <a:t>Booksellers Association</a:t>
            </a:r>
            <a:r>
              <a:rPr lang="el-GR" dirty="0"/>
              <a:t> να κυκλοφορούν βιβλία για μέλη τους ταυτόχρονα με εμπορική έκδοση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347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20</a:t>
            </a:r>
            <a:r>
              <a:rPr lang="el-GR" baseline="30000" dirty="0">
                <a:solidFill>
                  <a:schemeClr val="tx1"/>
                </a:solidFill>
              </a:rPr>
              <a:t>ός </a:t>
            </a:r>
            <a:r>
              <a:rPr lang="el-GR" dirty="0">
                <a:solidFill>
                  <a:schemeClr val="tx1"/>
                </a:solidFill>
              </a:rPr>
              <a:t>αιώνας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l-GR" dirty="0">
                <a:solidFill>
                  <a:schemeClr val="tx1"/>
                </a:solidFill>
              </a:rPr>
              <a:t>Φθηνές εκδόσεις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1910, Παρίσι = 5 εκατ. φύλλα εφημερίδων ημερησίως (πληθυσμός περ. 2,5 εκατ.)</a:t>
            </a:r>
          </a:p>
          <a:p>
            <a:pPr lvl="1"/>
            <a:r>
              <a:rPr lang="en-US" dirty="0"/>
              <a:t>Le Petit </a:t>
            </a:r>
            <a:r>
              <a:rPr lang="en-US" dirty="0" err="1"/>
              <a:t>Parisien</a:t>
            </a:r>
            <a:r>
              <a:rPr lang="en-US" dirty="0"/>
              <a:t> = </a:t>
            </a:r>
            <a:r>
              <a:rPr lang="el-GR" dirty="0"/>
              <a:t>1,5 εκατ. φύλλα ημερησίως</a:t>
            </a:r>
          </a:p>
          <a:p>
            <a:r>
              <a:rPr lang="el-GR" dirty="0"/>
              <a:t>Πτώση κόστους </a:t>
            </a:r>
            <a:r>
              <a:rPr lang="el-GR" dirty="0">
                <a:sym typeface="Wingdings" panose="05000000000000000000" pitchFamily="2" charset="2"/>
              </a:rPr>
              <a:t> διάδοση προσωπικής κατοχής βιβλίων</a:t>
            </a:r>
          </a:p>
          <a:p>
            <a:r>
              <a:rPr lang="el-GR" dirty="0">
                <a:sym typeface="Wingdings" panose="05000000000000000000" pitchFamily="2" charset="2"/>
              </a:rPr>
              <a:t>Φθηνές σειρές βιβλίων σε όλη την Ευρώπη, συνεχίζουν παράδοση 19</a:t>
            </a:r>
            <a:r>
              <a:rPr lang="el-GR" baseline="30000" dirty="0">
                <a:sym typeface="Wingdings" panose="05000000000000000000" pitchFamily="2" charset="2"/>
              </a:rPr>
              <a:t>ου</a:t>
            </a:r>
            <a:r>
              <a:rPr lang="el-GR" dirty="0">
                <a:sym typeface="Wingdings" panose="05000000000000000000" pitchFamily="2" charset="2"/>
              </a:rPr>
              <a:t> αιώνα</a:t>
            </a:r>
          </a:p>
          <a:p>
            <a:pPr lvl="1"/>
            <a:r>
              <a:rPr lang="en-US" dirty="0" err="1">
                <a:sym typeface="Wingdings" panose="05000000000000000000" pitchFamily="2" charset="2"/>
              </a:rPr>
              <a:t>Reclam</a:t>
            </a:r>
            <a:r>
              <a:rPr lang="en-US" dirty="0">
                <a:sym typeface="Wingdings" panose="05000000000000000000" pitchFamily="2" charset="2"/>
              </a:rPr>
              <a:t>, Universal-</a:t>
            </a:r>
            <a:r>
              <a:rPr lang="en-US" dirty="0" err="1">
                <a:sym typeface="Wingdings" panose="05000000000000000000" pitchFamily="2" charset="2"/>
              </a:rPr>
              <a:t>Bibliothek</a:t>
            </a:r>
            <a:r>
              <a:rPr lang="en-US" dirty="0">
                <a:sym typeface="Wingdings" panose="05000000000000000000" pitchFamily="2" charset="2"/>
              </a:rPr>
              <a:t> (1867- 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“</a:t>
            </a:r>
            <a:r>
              <a:rPr lang="en-US" dirty="0" err="1">
                <a:sym typeface="Wingdings" panose="05000000000000000000" pitchFamily="2" charset="2"/>
              </a:rPr>
              <a:t>Voor</a:t>
            </a:r>
            <a:r>
              <a:rPr lang="en-US" dirty="0">
                <a:sym typeface="Wingdings" panose="05000000000000000000" pitchFamily="2" charset="2"/>
              </a:rPr>
              <a:t> den Coup</a:t>
            </a:r>
            <a:r>
              <a:rPr lang="fr-FR" dirty="0">
                <a:sym typeface="Wingdings" panose="05000000000000000000" pitchFamily="2" charset="2"/>
              </a:rPr>
              <a:t>é</a:t>
            </a:r>
            <a:r>
              <a:rPr lang="en-US" dirty="0">
                <a:sym typeface="Wingdings" panose="05000000000000000000" pitchFamily="2" charset="2"/>
              </a:rPr>
              <a:t>” </a:t>
            </a:r>
            <a:r>
              <a:rPr lang="el-GR" dirty="0">
                <a:sym typeface="Wingdings" panose="05000000000000000000" pitchFamily="2" charset="2"/>
              </a:rPr>
              <a:t>(Ολλανδία, 1893-1918)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“</a:t>
            </a:r>
            <a:r>
              <a:rPr lang="en-US" dirty="0" err="1">
                <a:sym typeface="Wingdings" panose="05000000000000000000" pitchFamily="2" charset="2"/>
              </a:rPr>
              <a:t>Verdandis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småskrifter</a:t>
            </a:r>
            <a:r>
              <a:rPr lang="en-US" dirty="0">
                <a:sym typeface="Wingdings" panose="05000000000000000000" pitchFamily="2" charset="2"/>
              </a:rPr>
              <a:t>” (</a:t>
            </a:r>
            <a:r>
              <a:rPr lang="el-GR" dirty="0">
                <a:sym typeface="Wingdings" panose="05000000000000000000" pitchFamily="2" charset="2"/>
              </a:rPr>
              <a:t>Σουηδία, 1887-1920</a:t>
            </a:r>
            <a:r>
              <a:rPr lang="en-US" dirty="0">
                <a:sym typeface="Wingdings" panose="05000000000000000000" pitchFamily="2" charset="2"/>
              </a:rPr>
              <a:t>s, </a:t>
            </a:r>
            <a:r>
              <a:rPr lang="el-GR" dirty="0">
                <a:sym typeface="Wingdings" panose="05000000000000000000" pitchFamily="2" charset="2"/>
              </a:rPr>
              <a:t>εκλαϊκευτικά επιστημονικά έργα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l-GR" dirty="0">
              <a:sym typeface="Wingdings" panose="05000000000000000000" pitchFamily="2" charset="2"/>
            </a:endParaRPr>
          </a:p>
          <a:p>
            <a:pPr lvl="1"/>
            <a:r>
              <a:rPr lang="fr-FR" dirty="0" err="1">
                <a:sym typeface="Wingdings" panose="05000000000000000000" pitchFamily="2" charset="2"/>
              </a:rPr>
              <a:t>Arthème</a:t>
            </a:r>
            <a:r>
              <a:rPr lang="fr-FR" dirty="0">
                <a:sym typeface="Wingdings" panose="05000000000000000000" pitchFamily="2" charset="2"/>
              </a:rPr>
              <a:t> Fayard, Le Livre Populaire </a:t>
            </a:r>
            <a:r>
              <a:rPr lang="el-GR" dirty="0">
                <a:sym typeface="Wingdings" panose="05000000000000000000" pitchFamily="2" charset="2"/>
              </a:rPr>
              <a:t>(1904)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102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/>
              <a:t>Διαφοροποίηση εκδοτών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Διεύρυνση χάσματος μεταξύ ελίτ και λαϊκής κουλτούρας</a:t>
            </a:r>
          </a:p>
          <a:p>
            <a:r>
              <a:rPr lang="el-GR" dirty="0"/>
              <a:t>Εμφάνιση </a:t>
            </a:r>
            <a:r>
              <a:rPr lang="en-US" dirty="0" err="1"/>
              <a:t>Kulturverleger</a:t>
            </a:r>
            <a:r>
              <a:rPr lang="en-US" dirty="0"/>
              <a:t>, </a:t>
            </a:r>
            <a:r>
              <a:rPr lang="el-GR" dirty="0"/>
              <a:t>του εκδότη που προασπίζεται την πολιτισμική αποστολή του</a:t>
            </a:r>
          </a:p>
          <a:p>
            <a:pPr lvl="1"/>
            <a:r>
              <a:rPr lang="en-US" dirty="0"/>
              <a:t>Stephan Georg: Ibsen, Zola, Thomas Mann, Hermann </a:t>
            </a:r>
            <a:r>
              <a:rPr lang="en-US" dirty="0" err="1"/>
              <a:t>Hesse</a:t>
            </a:r>
            <a:r>
              <a:rPr lang="en-US" dirty="0"/>
              <a:t>, Arthur Schnitzler</a:t>
            </a:r>
          </a:p>
          <a:p>
            <a:pPr lvl="1"/>
            <a:r>
              <a:rPr lang="en-US" dirty="0"/>
              <a:t>Kurt Wolff: Frantz Kafka</a:t>
            </a:r>
          </a:p>
          <a:p>
            <a:pPr lvl="1"/>
            <a:r>
              <a:rPr lang="en-US" dirty="0" err="1"/>
              <a:t>Gallimard</a:t>
            </a:r>
            <a:r>
              <a:rPr lang="en-US" dirty="0"/>
              <a:t>, Nouvelle Revue </a:t>
            </a:r>
            <a:r>
              <a:rPr lang="en-US" dirty="0" err="1"/>
              <a:t>Française</a:t>
            </a:r>
            <a:r>
              <a:rPr lang="en-US" dirty="0"/>
              <a:t> </a:t>
            </a:r>
            <a:r>
              <a:rPr lang="el-GR" dirty="0"/>
              <a:t>(1911)</a:t>
            </a:r>
            <a:endParaRPr lang="en-US" dirty="0"/>
          </a:p>
          <a:p>
            <a:pPr lvl="1"/>
            <a:r>
              <a:rPr lang="en-US" dirty="0"/>
              <a:t>Editions de la </a:t>
            </a:r>
            <a:r>
              <a:rPr lang="fr-FR" dirty="0"/>
              <a:t>Pléiade (Jacques </a:t>
            </a:r>
            <a:r>
              <a:rPr lang="fr-FR" dirty="0" err="1"/>
              <a:t>Schiffrin</a:t>
            </a:r>
            <a:r>
              <a:rPr lang="fr-FR" dirty="0"/>
              <a:t>, 1931)</a:t>
            </a:r>
            <a:r>
              <a:rPr lang="el-GR" dirty="0"/>
              <a:t>. Εξαγοράζεται από </a:t>
            </a:r>
            <a:r>
              <a:rPr lang="en-US" dirty="0" err="1"/>
              <a:t>Gallimard</a:t>
            </a:r>
            <a:r>
              <a:rPr lang="en-US" dirty="0"/>
              <a:t> </a:t>
            </a:r>
            <a:r>
              <a:rPr lang="el-GR" dirty="0"/>
              <a:t>το 1933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50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F1D7602-6D2D-46C2-A7B2-434F3678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539253-EA7C-41D9-9930-0923683AA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1219810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3467" y="1123837"/>
            <a:ext cx="3073914" cy="4601183"/>
          </a:xfrm>
        </p:spPr>
        <p:txBody>
          <a:bodyPr>
            <a:normAutofit/>
          </a:bodyPr>
          <a:lstStyle/>
          <a:p>
            <a:pPr algn="r"/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Μεγάλη Ύφεση</a:t>
            </a:r>
            <a:b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</a:b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1930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480" y="2085681"/>
            <a:ext cx="0" cy="26866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93580" y="864108"/>
            <a:ext cx="6144367" cy="5120640"/>
          </a:xfrm>
        </p:spPr>
        <p:txBody>
          <a:bodyPr>
            <a:normAutofit/>
          </a:bodyPr>
          <a:lstStyle/>
          <a:p>
            <a:r>
              <a:rPr lang="el-GR" dirty="0">
                <a:sym typeface="Wingdings" panose="05000000000000000000" pitchFamily="2" charset="2"/>
              </a:rPr>
              <a:t>Παγκόσμια κρίση, κατάρρευση πωλήσεων</a:t>
            </a:r>
          </a:p>
          <a:p>
            <a:r>
              <a:rPr lang="el-GR" dirty="0">
                <a:sym typeface="Wingdings" panose="05000000000000000000" pitchFamily="2" charset="2"/>
              </a:rPr>
              <a:t>Μεγαλύτερη έμφαση σε </a:t>
            </a:r>
            <a:r>
              <a:rPr lang="en-US" dirty="0">
                <a:sym typeface="Wingdings" panose="05000000000000000000" pitchFamily="2" charset="2"/>
              </a:rPr>
              <a:t>marketing</a:t>
            </a:r>
            <a:endParaRPr lang="el-GR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Εντυπωσιακά εξώφυλλα</a:t>
            </a:r>
          </a:p>
          <a:p>
            <a:r>
              <a:rPr lang="el-GR" dirty="0">
                <a:sym typeface="Wingdings" panose="05000000000000000000" pitchFamily="2" charset="2"/>
              </a:rPr>
              <a:t>Βιβλιοθήκες σε εσωτερική διακόσμηση σπιτιών</a:t>
            </a:r>
          </a:p>
          <a:p>
            <a:r>
              <a:rPr lang="el-GR" dirty="0">
                <a:sym typeface="Wingdings" panose="05000000000000000000" pitchFamily="2" charset="2"/>
              </a:rPr>
              <a:t>Καθιέρωση Εορτών Βιβλίου</a:t>
            </a:r>
          </a:p>
          <a:p>
            <a:r>
              <a:rPr lang="el-GR" dirty="0">
                <a:sym typeface="Wingdings" panose="05000000000000000000" pitchFamily="2" charset="2"/>
              </a:rPr>
              <a:t>Αλλαγές σε όψη βιβλιοπωλείων: επιμελημένες βιτρίνες, νέα διακόσμηση, ελεύθερη πρόσβαση σε βιβλία</a:t>
            </a:r>
          </a:p>
          <a:p>
            <a:r>
              <a:rPr lang="el-GR" dirty="0">
                <a:sym typeface="Wingdings" panose="05000000000000000000" pitchFamily="2" charset="2"/>
              </a:rPr>
              <a:t>Ανταγωνισμός από λοιπά σημεία διάθεσης φθηνού εντύπου (κιόσκια σιδηροδρομικών σταθμών, πολυκαταστήματα, λέσχες βιβλίου, κ.ά.)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022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Β΄ Παγκόσμιος Πόλεμος</a:t>
            </a:r>
            <a:br>
              <a:rPr lang="el-GR" dirty="0"/>
            </a:br>
            <a:r>
              <a:rPr lang="el-GR" dirty="0"/>
              <a:t>(1939-1945)</a:t>
            </a:r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51E2CEE-6ADF-4D0C-97B2-C4FC3EAB39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143781"/>
              </p:ext>
            </p:extLst>
          </p:nvPr>
        </p:nvGraphicFramePr>
        <p:xfrm>
          <a:off x="3868738" y="863600"/>
          <a:ext cx="731520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90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l-GR" dirty="0"/>
              <a:t>Κατοχή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7" y="864108"/>
            <a:ext cx="3585891" cy="5120640"/>
          </a:xfrm>
        </p:spPr>
        <p:txBody>
          <a:bodyPr>
            <a:normAutofit/>
          </a:bodyPr>
          <a:lstStyle/>
          <a:p>
            <a:r>
              <a:rPr lang="el-GR" dirty="0"/>
              <a:t>Κατάσχεση εκδοτικών οίκων εβραϊκής ιδιοκτησίας</a:t>
            </a:r>
            <a:r>
              <a:rPr lang="en-US" dirty="0"/>
              <a:t> (</a:t>
            </a:r>
            <a:r>
              <a:rPr lang="en-US" dirty="0" err="1"/>
              <a:t>aryanisation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Calmann-Lévy</a:t>
            </a:r>
            <a:r>
              <a:rPr lang="en-US" dirty="0"/>
              <a:t>, </a:t>
            </a:r>
            <a:r>
              <a:rPr lang="en-US" dirty="0" err="1"/>
              <a:t>Ferenczi</a:t>
            </a:r>
            <a:r>
              <a:rPr lang="en-US" dirty="0"/>
              <a:t> </a:t>
            </a:r>
          </a:p>
          <a:p>
            <a:r>
              <a:rPr lang="el-GR" dirty="0"/>
              <a:t>Λογοκρισία και προπαγάνδα</a:t>
            </a:r>
            <a:r>
              <a:rPr lang="en-US" dirty="0"/>
              <a:t> (Propaganda </a:t>
            </a:r>
            <a:r>
              <a:rPr lang="en-US" dirty="0" err="1"/>
              <a:t>Abteilung</a:t>
            </a:r>
            <a:r>
              <a:rPr lang="en-US" dirty="0"/>
              <a:t>)</a:t>
            </a:r>
          </a:p>
          <a:p>
            <a:r>
              <a:rPr lang="en-US" dirty="0"/>
              <a:t>1942, </a:t>
            </a:r>
            <a:r>
              <a:rPr lang="en-US" dirty="0" err="1"/>
              <a:t>Vercors</a:t>
            </a:r>
            <a:r>
              <a:rPr lang="en-US" dirty="0"/>
              <a:t>, </a:t>
            </a:r>
            <a:r>
              <a:rPr lang="en-US" i="1" dirty="0"/>
              <a:t>Le silence de la </a:t>
            </a:r>
            <a:r>
              <a:rPr lang="en-US" i="1" dirty="0" err="1"/>
              <a:t>mer</a:t>
            </a:r>
            <a:r>
              <a:rPr lang="en-US" dirty="0"/>
              <a:t>, Les Editions de Minuit</a:t>
            </a:r>
          </a:p>
          <a:p>
            <a:r>
              <a:rPr lang="en-US" dirty="0"/>
              <a:t>1943</a:t>
            </a:r>
            <a:r>
              <a:rPr lang="el-GR" dirty="0"/>
              <a:t>-1944</a:t>
            </a:r>
            <a:r>
              <a:rPr lang="en-US" dirty="0"/>
              <a:t>, </a:t>
            </a:r>
            <a:r>
              <a:rPr lang="fr-FR" i="1" dirty="0"/>
              <a:t>Le Téméraire: Journal pour la jeunesse</a:t>
            </a:r>
            <a:r>
              <a:rPr lang="el-GR" dirty="0"/>
              <a:t>: 100-150.000 αντ.</a:t>
            </a:r>
            <a:endParaRPr lang="en-US" dirty="0"/>
          </a:p>
          <a:p>
            <a:r>
              <a:rPr lang="el-GR" dirty="0"/>
              <a:t>Εκκαθαρίσεις μετά την Απελευθέρωση</a:t>
            </a:r>
          </a:p>
          <a:p>
            <a:pPr lvl="1"/>
            <a:r>
              <a:rPr lang="en-US" dirty="0"/>
              <a:t>Robert </a:t>
            </a:r>
            <a:r>
              <a:rPr lang="en-US" dirty="0" err="1"/>
              <a:t>Brasillach</a:t>
            </a:r>
            <a:r>
              <a:rPr lang="en-US" dirty="0"/>
              <a:t>, Robert </a:t>
            </a:r>
            <a:r>
              <a:rPr lang="en-US" dirty="0" err="1"/>
              <a:t>Denoël</a:t>
            </a:r>
            <a:r>
              <a:rPr lang="en-US" dirty="0"/>
              <a:t>, Bernard </a:t>
            </a:r>
            <a:r>
              <a:rPr lang="en-US" dirty="0" err="1"/>
              <a:t>Grasset</a:t>
            </a:r>
            <a:endParaRPr lang="el-GR" dirty="0"/>
          </a:p>
        </p:txBody>
      </p:sp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91A2FEB0-E460-47FC-8DC4-170F53967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20" y="1135455"/>
            <a:ext cx="3474720" cy="45870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74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Β΄ Παγκόσμιος Πόλεμος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1943-1946, </a:t>
            </a:r>
            <a:r>
              <a:rPr lang="el-GR"/>
              <a:t>ειδικές εκδόσεις από Βρετ. και Αμερ. Υπηρεσίες Προπαγάνδας για διανομή σε κατεχόμενη Ευρώπη</a:t>
            </a:r>
            <a:r>
              <a:rPr lang="en-US"/>
              <a:t> (Army Services Editions, ASE)</a:t>
            </a:r>
          </a:p>
          <a:p>
            <a:pPr lvl="1"/>
            <a:r>
              <a:rPr lang="el-GR"/>
              <a:t>Δωρεάν χαρτόδετα βιβλία για στρατιώτες κατά τη διάρκεια του πολέμου</a:t>
            </a:r>
          </a:p>
          <a:p>
            <a:pPr lvl="1"/>
            <a:r>
              <a:rPr lang="el-GR"/>
              <a:t>Χωρίς εξώφυλλο, σε σχήμα που να χωράει σε τσέπη στολής</a:t>
            </a:r>
          </a:p>
          <a:p>
            <a:pPr lvl="1"/>
            <a:r>
              <a:rPr lang="el-GR"/>
              <a:t>Εξοικείωση με μικρό σχήμα και χάρτινο δέσιμο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54" y="114300"/>
            <a:ext cx="9119834" cy="653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7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25B85D0-C959-4E18-A9C7-1A041E464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176" y="643467"/>
            <a:ext cx="7514892" cy="3344127"/>
          </a:xfrm>
        </p:spPr>
        <p:txBody>
          <a:bodyPr/>
          <a:lstStyle/>
          <a:p>
            <a:pPr defTabSz="932688"/>
            <a:r>
              <a:rPr lang="el-GR" sz="6018" b="0" kern="1200" spc="-102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ΕΣΣΔ</a:t>
            </a:r>
            <a:endParaRPr lang="el-GR"/>
          </a:p>
        </p:txBody>
      </p:sp>
      <p:pic>
        <p:nvPicPr>
          <p:cNvPr id="11" name="Picture 10" descr="A group of books on a shelf&#10;&#10;Description automatically generated">
            <a:extLst>
              <a:ext uri="{FF2B5EF4-FFF2-40B4-BE49-F238E27FC236}">
                <a16:creationId xmlns:a16="http://schemas.microsoft.com/office/drawing/2014/main" id="{39C0AD30-4E76-4DE4-B601-E93A07598C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5487"/>
          <a:stretch/>
        </p:blipFill>
        <p:spPr>
          <a:xfrm>
            <a:off x="4361257" y="2497407"/>
            <a:ext cx="4321752" cy="19087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186B7-9AF4-48E0-8D59-CFAB98BA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5104" y="5839441"/>
            <a:ext cx="1572719" cy="375092"/>
          </a:xfrm>
        </p:spPr>
        <p:txBody>
          <a:bodyPr/>
          <a:lstStyle/>
          <a:p>
            <a:pPr marL="0" marR="0" lvl="0" indent="0" algn="r" defTabSz="466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24" b="1" i="0" u="none" strike="noStrike" kern="1200" cap="none" spc="0" normalizeH="0" baseline="0" noProof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663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819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1D7602-6D2D-46C2-A7B2-434F3678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539253-EA7C-41D9-9930-0923683AA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1219810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1123837"/>
            <a:ext cx="3073914" cy="4601183"/>
          </a:xfrm>
        </p:spPr>
        <p:txBody>
          <a:bodyPr>
            <a:normAutofit/>
          </a:bodyPr>
          <a:lstStyle/>
          <a:p>
            <a:pPr algn="r"/>
            <a:r>
              <a:rPr lang="el-GR">
                <a:solidFill>
                  <a:schemeClr val="tx1">
                    <a:lumMod val="85000"/>
                    <a:lumOff val="15000"/>
                  </a:schemeClr>
                </a:solidFill>
              </a:rPr>
              <a:t>ΕΣΣΔ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480" y="2085681"/>
            <a:ext cx="0" cy="26866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3580" y="864108"/>
            <a:ext cx="6144367" cy="5120640"/>
          </a:xfrm>
        </p:spPr>
        <p:txBody>
          <a:bodyPr>
            <a:normAutofit/>
          </a:bodyPr>
          <a:lstStyle/>
          <a:p>
            <a:r>
              <a:rPr lang="el-GR" dirty="0"/>
              <a:t>Κεντρικός έλεγχος οικονομίας</a:t>
            </a:r>
            <a:endParaRPr lang="en-US" dirty="0"/>
          </a:p>
          <a:p>
            <a:r>
              <a:rPr lang="el-GR" dirty="0"/>
              <a:t>Κρατική η πλήρης αλυσίδα παραγωγής βιβλίου και η διακίνησή του</a:t>
            </a:r>
            <a:endParaRPr lang="en-US" dirty="0"/>
          </a:p>
          <a:p>
            <a:r>
              <a:rPr lang="en-US" dirty="0"/>
              <a:t>1</a:t>
            </a:r>
            <a:r>
              <a:rPr lang="el-GR" dirty="0"/>
              <a:t>9</a:t>
            </a:r>
            <a:r>
              <a:rPr lang="en-US" dirty="0"/>
              <a:t>19, </a:t>
            </a:r>
            <a:r>
              <a:rPr lang="az-Cyrl-AZ" dirty="0"/>
              <a:t>Госиздат</a:t>
            </a:r>
            <a:r>
              <a:rPr lang="en-US" dirty="0"/>
              <a:t> </a:t>
            </a:r>
            <a:r>
              <a:rPr lang="el-GR" dirty="0"/>
              <a:t>(«Κρατικές Εκδόσεις»)</a:t>
            </a:r>
          </a:p>
          <a:p>
            <a:r>
              <a:rPr lang="el-GR" dirty="0"/>
              <a:t>Λογοκρισία από </a:t>
            </a:r>
            <a:r>
              <a:rPr lang="en-US" dirty="0" err="1"/>
              <a:t>Glavlit</a:t>
            </a:r>
            <a:r>
              <a:rPr lang="en-US" dirty="0"/>
              <a:t> [</a:t>
            </a:r>
            <a:r>
              <a:rPr lang="ru-RU" dirty="0"/>
              <a:t>Главное управление по охране государственных тайн в печати при СМ СССР</a:t>
            </a:r>
            <a:r>
              <a:rPr lang="en-US" dirty="0"/>
              <a:t>]</a:t>
            </a:r>
            <a:endParaRPr lang="el-GR" dirty="0"/>
          </a:p>
          <a:p>
            <a:r>
              <a:rPr lang="el-GR" dirty="0"/>
              <a:t>Παράνομη παραγωγή και κυκλοφορία πολιτικών και λογοτεχνικών κειμένων αντιφρονούντων (</a:t>
            </a:r>
            <a:r>
              <a:rPr lang="ru-RU" dirty="0"/>
              <a:t>самизда́т</a:t>
            </a:r>
            <a:r>
              <a:rPr lang="en-US" dirty="0"/>
              <a:t>)</a:t>
            </a:r>
            <a:endParaRPr lang="el-GR" dirty="0"/>
          </a:p>
          <a:p>
            <a:r>
              <a:rPr lang="el-GR" dirty="0"/>
              <a:t>1954-1980, </a:t>
            </a:r>
            <a:r>
              <a:rPr lang="en-US" dirty="0"/>
              <a:t>80%</a:t>
            </a:r>
            <a:r>
              <a:rPr lang="el-GR" dirty="0"/>
              <a:t> των βιβλίων στην ΕΣΣΔ είναι κρατικές εκδόσεις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845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957" y="174171"/>
            <a:ext cx="7239000" cy="259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7657" y="2852057"/>
            <a:ext cx="3537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Ilia Ehrenburg,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My Paris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1933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3000" y="3146651"/>
            <a:ext cx="7239000" cy="35909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1601" y="5355771"/>
            <a:ext cx="345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Anton Chekhov, 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Ο </a:t>
            </a:r>
            <a:r>
              <a:rPr kumimoji="0" lang="el-G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βυσσινόκηπος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1933–1935</a:t>
            </a:r>
          </a:p>
        </p:txBody>
      </p:sp>
    </p:spTree>
    <p:extLst>
      <p:ext uri="{BB962C8B-B14F-4D97-AF65-F5344CB8AC3E}">
        <p14:creationId xmlns:p14="http://schemas.microsoft.com/office/powerpoint/2010/main" val="1799545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4619B4-19FB-4550-A984-26BA92FFD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1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EF52E4-EF5D-433B-909A-76D4D87B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6DC629-CCE0-4055-A701-869C1250F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144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EF05BA-C3BC-4163-873F-C124AE83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791112-B862-42F5-B01D-4AEE39222EF8}"/>
              </a:ext>
            </a:extLst>
          </p:cNvPr>
          <p:cNvSpPr txBox="1"/>
          <p:nvPr/>
        </p:nvSpPr>
        <p:spPr>
          <a:xfrm>
            <a:off x="612843" y="136525"/>
            <a:ext cx="4863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Ο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Πάστερνακ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το 1924 με τους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Λίλυα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Μπρικ,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Σεργκεί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Αϊζενστάιν και Βλαντιμίρ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Μαγιακόφσκι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830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Μαζική κυκλοφορία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Εποχή των μαζών, βιβλίο – μέσο μαζικής επικοινωνίας</a:t>
            </a:r>
          </a:p>
          <a:p>
            <a:r>
              <a:rPr lang="el-GR" dirty="0"/>
              <a:t>Τεράστια κυκλοφορία </a:t>
            </a:r>
            <a:r>
              <a:rPr lang="en-US" dirty="0"/>
              <a:t>“penny </a:t>
            </a:r>
            <a:r>
              <a:rPr lang="en-US" dirty="0" err="1"/>
              <a:t>dreadfuls</a:t>
            </a:r>
            <a:r>
              <a:rPr lang="en-US" dirty="0"/>
              <a:t>” (</a:t>
            </a:r>
            <a:r>
              <a:rPr lang="en-US" dirty="0" err="1"/>
              <a:t>Groschenhefte</a:t>
            </a:r>
            <a:r>
              <a:rPr lang="en-US" dirty="0"/>
              <a:t>, romans </a:t>
            </a:r>
            <a:r>
              <a:rPr lang="fr-FR" dirty="0"/>
              <a:t>à quatre sous)</a:t>
            </a:r>
          </a:p>
          <a:p>
            <a:pPr lvl="1"/>
            <a:r>
              <a:rPr lang="el-GR" dirty="0"/>
              <a:t>Μέγεθος ζήτησης επιβάλλει αναζήτηση κειμένων σε άλλες χώρες</a:t>
            </a:r>
          </a:p>
          <a:p>
            <a:pPr lvl="1"/>
            <a:r>
              <a:rPr lang="el-GR" dirty="0"/>
              <a:t>Μεταφράσεις και διασκευές</a:t>
            </a:r>
          </a:p>
          <a:p>
            <a:pPr lvl="1"/>
            <a:r>
              <a:rPr lang="el-GR" dirty="0"/>
              <a:t>Παρόμοιες σειρές σε διάφορες χώρες</a:t>
            </a:r>
          </a:p>
          <a:p>
            <a:pPr lvl="1"/>
            <a:r>
              <a:rPr lang="en-US" dirty="0"/>
              <a:t>FR: </a:t>
            </a:r>
            <a:r>
              <a:rPr lang="en-US" i="1" dirty="0"/>
              <a:t>Journal des voyages et des </a:t>
            </a:r>
            <a:r>
              <a:rPr lang="en-US" i="1" dirty="0" err="1"/>
              <a:t>aventures</a:t>
            </a:r>
            <a:r>
              <a:rPr lang="en-US" i="1" dirty="0"/>
              <a:t> de </a:t>
            </a:r>
            <a:r>
              <a:rPr lang="en-US" i="1" dirty="0" err="1"/>
              <a:t>terre</a:t>
            </a:r>
            <a:r>
              <a:rPr lang="en-US" i="1" dirty="0"/>
              <a:t> et de </a:t>
            </a:r>
            <a:r>
              <a:rPr lang="en-US" i="1" dirty="0" err="1"/>
              <a:t>mer</a:t>
            </a:r>
            <a:r>
              <a:rPr lang="en-US" i="1" dirty="0"/>
              <a:t> </a:t>
            </a:r>
            <a:r>
              <a:rPr lang="en-US" dirty="0"/>
              <a:t>(1877-1929)</a:t>
            </a:r>
          </a:p>
          <a:p>
            <a:pPr lvl="1"/>
            <a:r>
              <a:rPr lang="en-US" dirty="0"/>
              <a:t>IT: </a:t>
            </a:r>
            <a:r>
              <a:rPr lang="en-US" i="1" dirty="0" err="1"/>
              <a:t>Giornale</a:t>
            </a:r>
            <a:r>
              <a:rPr lang="en-US" i="1" dirty="0"/>
              <a:t> </a:t>
            </a:r>
            <a:r>
              <a:rPr lang="en-US" i="1" dirty="0" err="1"/>
              <a:t>illustrato</a:t>
            </a:r>
            <a:r>
              <a:rPr lang="en-US" i="1" dirty="0"/>
              <a:t> </a:t>
            </a:r>
            <a:r>
              <a:rPr lang="en-US" i="1" dirty="0" err="1"/>
              <a:t>dei</a:t>
            </a:r>
            <a:r>
              <a:rPr lang="en-US" i="1" dirty="0"/>
              <a:t> </a:t>
            </a:r>
            <a:r>
              <a:rPr lang="en-US" i="1" dirty="0" err="1"/>
              <a:t>viaggi</a:t>
            </a:r>
            <a:r>
              <a:rPr lang="en-US" i="1" dirty="0"/>
              <a:t> e </a:t>
            </a:r>
            <a:r>
              <a:rPr lang="en-US" i="1" dirty="0" err="1"/>
              <a:t>delle</a:t>
            </a:r>
            <a:r>
              <a:rPr lang="en-US" i="1" dirty="0"/>
              <a:t> </a:t>
            </a:r>
            <a:r>
              <a:rPr lang="en-US" i="1" dirty="0" err="1"/>
              <a:t>avventure</a:t>
            </a:r>
            <a:r>
              <a:rPr lang="en-US" i="1" dirty="0"/>
              <a:t> di terra e di mare </a:t>
            </a:r>
            <a:r>
              <a:rPr lang="en-US" dirty="0"/>
              <a:t>(1878-1931)</a:t>
            </a:r>
          </a:p>
          <a:p>
            <a:r>
              <a:rPr lang="el-GR" dirty="0"/>
              <a:t>Δημοφιλείς οι σειρές με τον ίδιο ήρωα σε διάφορες περιπέτειες</a:t>
            </a:r>
            <a:endParaRPr lang="en-US" dirty="0"/>
          </a:p>
          <a:p>
            <a:r>
              <a:rPr lang="el-GR" dirty="0"/>
              <a:t>Θρίλερ, γουέστερν, αστυνομικά, κλπ.</a:t>
            </a:r>
          </a:p>
          <a:p>
            <a:pPr lvl="1"/>
            <a:r>
              <a:rPr lang="en-US" dirty="0"/>
              <a:t>Buffalo Bill series (NY, 1882 ?)</a:t>
            </a:r>
          </a:p>
          <a:p>
            <a:pPr lvl="1"/>
            <a:r>
              <a:rPr lang="en-US" dirty="0"/>
              <a:t>Nick Carter series (NY, 1886)</a:t>
            </a:r>
            <a:endParaRPr lang="el-GR" dirty="0"/>
          </a:p>
          <a:p>
            <a:pPr lvl="1"/>
            <a:r>
              <a:rPr lang="en-US" dirty="0"/>
              <a:t>Lord Lister series</a:t>
            </a:r>
            <a:r>
              <a:rPr lang="el-GR" dirty="0"/>
              <a:t> (Βερολίνο, 1908)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63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l-GR" dirty="0"/>
              <a:t>Μετά τον </a:t>
            </a:r>
            <a:br>
              <a:rPr lang="el-GR" dirty="0"/>
            </a:br>
            <a:r>
              <a:rPr lang="el-GR" dirty="0"/>
              <a:t>Β΄ Π.Π.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69267" y="864108"/>
            <a:ext cx="3585891" cy="5120640"/>
          </a:xfrm>
        </p:spPr>
        <p:txBody>
          <a:bodyPr>
            <a:normAutofit/>
          </a:bodyPr>
          <a:lstStyle/>
          <a:p>
            <a:r>
              <a:rPr lang="el-GR" dirty="0"/>
              <a:t>Αγγλικά γίνονται </a:t>
            </a:r>
            <a:r>
              <a:rPr lang="en-US" dirty="0"/>
              <a:t>lingua franca </a:t>
            </a:r>
            <a:r>
              <a:rPr lang="el-GR" dirty="0"/>
              <a:t>στην Ευρώπη</a:t>
            </a:r>
            <a:endParaRPr lang="en-US" dirty="0"/>
          </a:p>
          <a:p>
            <a:r>
              <a:rPr lang="el-GR" dirty="0"/>
              <a:t>Αυξημένο ενδιαφέρον για αγγλική και αμερικανική κουλτούρα</a:t>
            </a:r>
          </a:p>
          <a:p>
            <a:r>
              <a:rPr lang="el-GR" dirty="0"/>
              <a:t>Προπαγάνδα Ψυχρού Πολέμου (</a:t>
            </a:r>
            <a:r>
              <a:rPr lang="en-US" dirty="0">
                <a:hlinkClick r:id="rId2"/>
              </a:rPr>
              <a:t>Franklin Publications</a:t>
            </a:r>
            <a:r>
              <a:rPr lang="en-US" dirty="0"/>
              <a:t>)</a:t>
            </a:r>
            <a:endParaRPr lang="el-GR" dirty="0"/>
          </a:p>
          <a:p>
            <a:r>
              <a:rPr lang="el-GR" dirty="0"/>
              <a:t>Πληθώρα νέων εκδόσεων &amp; αναθεωρήσεων εθνικής ιστορίας </a:t>
            </a:r>
          </a:p>
          <a:p>
            <a:r>
              <a:rPr lang="el-GR" dirty="0"/>
              <a:t>Νέα σχολικά εγχειρίδια</a:t>
            </a:r>
          </a:p>
          <a:p>
            <a:r>
              <a:rPr lang="el-GR" dirty="0"/>
              <a:t>Ανταπόκριση εκδοτών (</a:t>
            </a:r>
            <a:r>
              <a:rPr lang="en-US" dirty="0" err="1"/>
              <a:t>Tauschnitz</a:t>
            </a:r>
            <a:r>
              <a:rPr lang="en-US" dirty="0"/>
              <a:t>, Albatross</a:t>
            </a:r>
            <a:r>
              <a:rPr lang="el-GR" dirty="0"/>
              <a:t> </a:t>
            </a:r>
            <a:r>
              <a:rPr lang="en-US" dirty="0"/>
              <a:t>Books, Star Editions, etc.)</a:t>
            </a:r>
          </a:p>
        </p:txBody>
      </p:sp>
      <p:pic>
        <p:nvPicPr>
          <p:cNvPr id="5" name="Picture 4" descr="Diagram, schematic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16" y="868680"/>
            <a:ext cx="3178328" cy="51206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85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EBE61-CFA4-B5B9-3817-F624BE260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8E7EE-A43D-1609-837F-2765CD70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  <a:hlinkClick r:id="rId2"/>
              </a:rPr>
              <a:t>Oxford University Press, 1925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spc="-100" dirty="0">
                <a:solidFill>
                  <a:srgbClr val="FFFFFF"/>
                </a:solidFill>
                <a:hlinkClick r:id="rId3"/>
              </a:rPr>
              <a:t>Dr Zhivago (1957)</a:t>
            </a:r>
            <a:endParaRPr lang="en-US" spc="-100" dirty="0">
              <a:solidFill>
                <a:srgbClr val="FFFFFF"/>
              </a:solidFill>
            </a:endParaRPr>
          </a:p>
          <a:p>
            <a:r>
              <a:rPr lang="en-US" dirty="0">
                <a:hlinkClick r:id="rId4"/>
              </a:rPr>
              <a:t>Franklin Publications </a:t>
            </a:r>
            <a:endParaRPr lang="en-US" dirty="0"/>
          </a:p>
          <a:p>
            <a:r>
              <a:rPr lang="en-US" dirty="0">
                <a:solidFill>
                  <a:srgbClr val="FFFFFF"/>
                </a:solidFill>
                <a:hlinkClick r:id="rId5"/>
              </a:rPr>
              <a:t>How the CIA book club became one of the Cold War's most important weapons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hlinkClick r:id="rId6"/>
              </a:rPr>
              <a:t>Publishing industry and digital transformation</a:t>
            </a: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endParaRPr lang="en-US" spc="-100" dirty="0">
              <a:solidFill>
                <a:srgbClr val="FFFFFF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DFF40-D4F0-5991-357E-11A014FAB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97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Μετά τον </a:t>
            </a:r>
            <a:br>
              <a:rPr lang="el-GR" dirty="0"/>
            </a:br>
            <a:r>
              <a:rPr lang="el-GR" dirty="0"/>
              <a:t>Β΄ Π.Π.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Βρετανοί εκδότες οργανώνουν δίκτυο αντιπροσώπων σε ηπειρωτική Ευρώπη</a:t>
            </a:r>
          </a:p>
          <a:p>
            <a:r>
              <a:rPr lang="el-GR" dirty="0"/>
              <a:t>Πολλαπλασιασμός μεταφράσεων από τα αγγλικά</a:t>
            </a:r>
          </a:p>
          <a:p>
            <a:r>
              <a:rPr lang="el-GR" dirty="0"/>
              <a:t>Ξεχωρίζουν μελλοντικοί κολοσσοί</a:t>
            </a:r>
            <a:endParaRPr lang="fr-FR" dirty="0"/>
          </a:p>
          <a:p>
            <a:pPr lvl="1"/>
            <a:r>
              <a:rPr lang="en-US" dirty="0"/>
              <a:t>Hachette (</a:t>
            </a:r>
            <a:r>
              <a:rPr lang="el-GR" dirty="0" err="1"/>
              <a:t>ιδρ</a:t>
            </a:r>
            <a:r>
              <a:rPr lang="en-US" dirty="0"/>
              <a:t>. 1826), Bertelsmann (1835), Wolters Kluwer (1836), Springer (1842), Reed Elsevier (Elsevier, 1880; Reed, 1894)</a:t>
            </a:r>
          </a:p>
          <a:p>
            <a:r>
              <a:rPr lang="el-GR" dirty="0"/>
              <a:t>Ίδρυση θυγατρικών σε ΗΠΑ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6194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Επίδραση </a:t>
            </a:r>
            <a:br>
              <a:rPr lang="el-GR" dirty="0"/>
            </a:br>
            <a:r>
              <a:rPr lang="el-GR" dirty="0"/>
              <a:t>Β΄ Π.Π. σε ΗΠΑ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Τέλος πολέμου = εκπληκτική αύξηση φιλαναγνωσίας και εκδοτικής παραγωγής</a:t>
            </a:r>
          </a:p>
          <a:p>
            <a:r>
              <a:rPr lang="el-GR" dirty="0"/>
              <a:t>1944, </a:t>
            </a:r>
            <a:r>
              <a:rPr lang="en-US" dirty="0"/>
              <a:t>GI Bill = </a:t>
            </a:r>
            <a:r>
              <a:rPr lang="el-GR" dirty="0"/>
              <a:t>οικονομική βοήθεια σε βετεράνους πολέμου για να σπουδάσουν στα κολλέγια</a:t>
            </a:r>
          </a:p>
          <a:p>
            <a:r>
              <a:rPr lang="el-GR" dirty="0"/>
              <a:t>1940-1950, αύξηση εγγραφών κατά 78%</a:t>
            </a:r>
          </a:p>
          <a:p>
            <a:r>
              <a:rPr lang="el-GR" dirty="0"/>
              <a:t>Ανταγωνισμός Ψυχρού Πολέμου &amp; εκτόξευση Σπούτνικ (1957) οδηγούν σε αυξημένα κονδύλια για σχολικές βιβλιοθήκες, καινοτομία σε έρευνα και εργαστήρια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868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/>
          </a:bodyPr>
          <a:lstStyle/>
          <a:p>
            <a:r>
              <a:rPr lang="el-GR" sz="3300"/>
              <a:t>Επίδραση </a:t>
            </a:r>
            <a:br>
              <a:rPr lang="el-GR" sz="3300"/>
            </a:br>
            <a:r>
              <a:rPr lang="el-GR" sz="3300"/>
              <a:t>Β΄ Π.Π. σε ΗΠΑ</a:t>
            </a:r>
            <a:endParaRPr lang="en-US" sz="33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</p:spPr>
        <p:txBody>
          <a:bodyPr>
            <a:normAutofit/>
          </a:bodyPr>
          <a:lstStyle/>
          <a:p>
            <a:r>
              <a:rPr lang="el-GR">
                <a:solidFill>
                  <a:schemeClr val="tx1"/>
                </a:solidFill>
              </a:rPr>
              <a:t>Επιστροφή βετεράνων </a:t>
            </a:r>
            <a:r>
              <a:rPr lang="el-GR">
                <a:solidFill>
                  <a:schemeClr val="tx1"/>
                </a:solidFill>
                <a:sym typeface="Wingdings" panose="05000000000000000000" pitchFamily="2" charset="2"/>
              </a:rPr>
              <a:t> αύξηση γεννήσεων (</a:t>
            </a:r>
            <a:r>
              <a:rPr lang="en-US">
                <a:solidFill>
                  <a:schemeClr val="tx1"/>
                </a:solidFill>
                <a:sym typeface="Wingdings" panose="05000000000000000000" pitchFamily="2" charset="2"/>
              </a:rPr>
              <a:t>“baby boom”)</a:t>
            </a:r>
          </a:p>
          <a:p>
            <a:r>
              <a:rPr lang="el-GR">
                <a:solidFill>
                  <a:schemeClr val="tx1"/>
                </a:solidFill>
              </a:rPr>
              <a:t>Ανάγκη για πολύ περισσότερα εγχειρίδια</a:t>
            </a:r>
          </a:p>
          <a:p>
            <a:r>
              <a:rPr lang="el-GR">
                <a:solidFill>
                  <a:schemeClr val="tx1"/>
                </a:solidFill>
                <a:sym typeface="Wingdings" panose="05000000000000000000" pitchFamily="2" charset="2"/>
              </a:rPr>
              <a:t>Μεγάλη άνοδος παιδικού και σχολικού βιβλίου</a:t>
            </a:r>
          </a:p>
          <a:p>
            <a:pPr lvl="1"/>
            <a:r>
              <a:rPr lang="en-US">
                <a:solidFill>
                  <a:schemeClr val="tx1"/>
                </a:solidFill>
                <a:sym typeface="Wingdings" panose="05000000000000000000" pitchFamily="2" charset="2"/>
              </a:rPr>
              <a:t>Golden Books (1942)</a:t>
            </a:r>
            <a:endParaRPr lang="el-GR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l-GR">
                <a:solidFill>
                  <a:schemeClr val="tx1"/>
                </a:solidFill>
                <a:sym typeface="Wingdings" panose="05000000000000000000" pitchFamily="2" charset="2"/>
              </a:rPr>
              <a:t>Δημιουργία πανεπιστημιακών εκδοτικών οίκων</a:t>
            </a:r>
          </a:p>
          <a:p>
            <a:pPr lvl="1"/>
            <a:r>
              <a:rPr lang="en-US">
                <a:solidFill>
                  <a:schemeClr val="tx1"/>
                </a:solidFill>
                <a:sym typeface="Wingdings" panose="05000000000000000000" pitchFamily="2" charset="2"/>
              </a:rPr>
              <a:t>1929</a:t>
            </a:r>
            <a:r>
              <a:rPr lang="el-GR">
                <a:solidFill>
                  <a:schemeClr val="tx1"/>
                </a:solidFill>
                <a:sym typeface="Wingdings" panose="05000000000000000000" pitchFamily="2" charset="2"/>
              </a:rPr>
              <a:t>, 20 παν/μιακοί οίκοι</a:t>
            </a:r>
          </a:p>
          <a:p>
            <a:pPr lvl="1"/>
            <a:r>
              <a:rPr lang="el-GR">
                <a:solidFill>
                  <a:schemeClr val="tx1"/>
                </a:solidFill>
                <a:sym typeface="Wingdings" panose="05000000000000000000" pitchFamily="2" charset="2"/>
              </a:rPr>
              <a:t>1949, 44 παν/μιακοί οίκοι</a:t>
            </a:r>
          </a:p>
          <a:p>
            <a:r>
              <a:rPr lang="el-GR">
                <a:solidFill>
                  <a:schemeClr val="tx1"/>
                </a:solidFill>
              </a:rPr>
              <a:t>Άνοδος παγκόσμιας ζήτησης για αμερικανικό βιβλίο, αύξηση εξαγωγών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94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Paperbacks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Από δεκαετία 1930 χαρτόδετα βιβλία περνούν σε ποιοτικούς τίτλους και υιοθετούνται από γενικούς εμπορικούς οίκους</a:t>
            </a:r>
          </a:p>
          <a:p>
            <a:r>
              <a:rPr lang="el-GR" dirty="0"/>
              <a:t>Εκδίδουν πρωτότυπα έργα και ανατυπώσεις</a:t>
            </a:r>
          </a:p>
          <a:p>
            <a:r>
              <a:rPr lang="el-GR" dirty="0"/>
              <a:t>Πώληση και εκτός βιβλιοπωλείων, εξαιρετικά εκτεταμένα και αποδοτικά δίκτυα πώλησης</a:t>
            </a:r>
          </a:p>
          <a:p>
            <a:r>
              <a:rPr lang="el-GR" dirty="0"/>
              <a:t>Πολύ χαμηλή τιμή </a:t>
            </a:r>
            <a:r>
              <a:rPr lang="el-GR" dirty="0">
                <a:sym typeface="Wingdings" panose="05000000000000000000" pitchFamily="2" charset="2"/>
              </a:rPr>
              <a:t> πολύ υψηλά τιράζ για απόσβεση (ελάχιστο αρχικό τιράζ τα 150.000 αντ.)</a:t>
            </a:r>
          </a:p>
          <a:p>
            <a:r>
              <a:rPr lang="el-GR" dirty="0"/>
              <a:t>ΗΠΑ = τιράζ 3 ή 4 φορές μεγαλύτερα από βρετανικά (750-1000 αντίτυπα), τιμές χαμηλότερες κατά 1/3 ή ¼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Έκδοση ανθεκτικότερων </a:t>
            </a:r>
            <a:r>
              <a:rPr lang="en-US" dirty="0">
                <a:sym typeface="Wingdings" panose="05000000000000000000" pitchFamily="2" charset="2"/>
              </a:rPr>
              <a:t>paperbacks </a:t>
            </a:r>
            <a:r>
              <a:rPr lang="el-GR" dirty="0">
                <a:sym typeface="Wingdings" panose="05000000000000000000" pitchFamily="2" charset="2"/>
              </a:rPr>
              <a:t>για φοιτητική χρήση (π.χ. </a:t>
            </a:r>
            <a:r>
              <a:rPr lang="en-US" dirty="0">
                <a:sym typeface="Wingdings" panose="05000000000000000000" pitchFamily="2" charset="2"/>
              </a:rPr>
              <a:t>Pelican)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443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/>
          </a:bodyPr>
          <a:lstStyle/>
          <a:p>
            <a:r>
              <a:rPr lang="el-GR" dirty="0"/>
              <a:t>1950</a:t>
            </a:r>
            <a:r>
              <a:rPr lang="en-US" dirty="0"/>
              <a:t>s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Απογείωση εκδοτικής δραστηριότητας με αποκατάσταση προμήθειας χαρτιού</a:t>
            </a:r>
          </a:p>
          <a:p>
            <a:r>
              <a:rPr lang="el-GR" dirty="0">
                <a:solidFill>
                  <a:schemeClr val="tx1"/>
                </a:solidFill>
              </a:rPr>
              <a:t>Γενίκευση και σε Ευρώπη του βιβλίου τσέπης μαζικής παραγωγής</a:t>
            </a:r>
          </a:p>
          <a:p>
            <a:pPr lvl="1"/>
            <a:r>
              <a:rPr lang="el-GR" dirty="0">
                <a:solidFill>
                  <a:schemeClr val="tx1"/>
                </a:solidFill>
              </a:rPr>
              <a:t>1949, Βέλγιο: </a:t>
            </a:r>
            <a:r>
              <a:rPr lang="en-US" dirty="0" err="1">
                <a:solidFill>
                  <a:schemeClr val="tx1"/>
                </a:solidFill>
              </a:rPr>
              <a:t>Biblioth</a:t>
            </a:r>
            <a:r>
              <a:rPr lang="fr-FR" dirty="0" err="1">
                <a:solidFill>
                  <a:schemeClr val="tx1"/>
                </a:solidFill>
              </a:rPr>
              <a:t>èque</a:t>
            </a:r>
            <a:r>
              <a:rPr lang="fr-FR" dirty="0">
                <a:solidFill>
                  <a:schemeClr val="tx1"/>
                </a:solidFill>
              </a:rPr>
              <a:t> Marabout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1950, </a:t>
            </a:r>
            <a:r>
              <a:rPr lang="el-GR" dirty="0">
                <a:solidFill>
                  <a:schemeClr val="tx1"/>
                </a:solidFill>
              </a:rPr>
              <a:t>Γερμανία: </a:t>
            </a:r>
            <a:r>
              <a:rPr lang="fr-FR" dirty="0" err="1">
                <a:solidFill>
                  <a:schemeClr val="tx1"/>
                </a:solidFill>
              </a:rPr>
              <a:t>Rowohlt</a:t>
            </a:r>
            <a:r>
              <a:rPr lang="fr-FR" dirty="0">
                <a:solidFill>
                  <a:schemeClr val="tx1"/>
                </a:solidFill>
              </a:rPr>
              <a:t> Rotations-Romane (Ro-Ro-Ro)</a:t>
            </a:r>
            <a:r>
              <a:rPr lang="el-GR" dirty="0">
                <a:solidFill>
                  <a:schemeClr val="tx1"/>
                </a:solidFill>
              </a:rPr>
              <a:t>. Άδεια κυκλοφορίας σε όλες τις κατεχόμενες ζώνες της Γερμανίας</a:t>
            </a:r>
          </a:p>
          <a:p>
            <a:pPr lvl="1"/>
            <a:r>
              <a:rPr lang="el-GR" dirty="0">
                <a:solidFill>
                  <a:schemeClr val="tx1"/>
                </a:solidFill>
              </a:rPr>
              <a:t>1951, Ολλανδία: </a:t>
            </a:r>
            <a:r>
              <a:rPr lang="en-US" dirty="0">
                <a:solidFill>
                  <a:schemeClr val="tx1"/>
                </a:solidFill>
              </a:rPr>
              <a:t>Prisma pockets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1953, </a:t>
            </a:r>
            <a:r>
              <a:rPr lang="el-GR" dirty="0">
                <a:solidFill>
                  <a:schemeClr val="tx1"/>
                </a:solidFill>
              </a:rPr>
              <a:t>Γαλλία: </a:t>
            </a:r>
            <a:r>
              <a:rPr lang="en-US" dirty="0">
                <a:solidFill>
                  <a:schemeClr val="tx1"/>
                </a:solidFill>
              </a:rPr>
              <a:t>Livre de Poche</a:t>
            </a:r>
            <a:endParaRPr lang="el-GR" dirty="0">
              <a:solidFill>
                <a:schemeClr val="tx1"/>
              </a:solidFill>
            </a:endParaRPr>
          </a:p>
          <a:p>
            <a:pPr lvl="1"/>
            <a:r>
              <a:rPr lang="el-GR" dirty="0">
                <a:solidFill>
                  <a:schemeClr val="tx1"/>
                </a:solidFill>
              </a:rPr>
              <a:t>1965, Ιταλία: </a:t>
            </a:r>
            <a:r>
              <a:rPr lang="en-US" dirty="0" err="1">
                <a:solidFill>
                  <a:schemeClr val="tx1"/>
                </a:solidFill>
              </a:rPr>
              <a:t>Mondatori</a:t>
            </a:r>
            <a:endParaRPr lang="el-GR" dirty="0">
              <a:solidFill>
                <a:schemeClr val="tx1"/>
              </a:solidFill>
            </a:endParaRPr>
          </a:p>
          <a:p>
            <a:r>
              <a:rPr lang="el-GR" dirty="0">
                <a:solidFill>
                  <a:schemeClr val="tx1"/>
                </a:solidFill>
              </a:rPr>
              <a:t>Εκτύπωση σε μεγάλα τιράζ (άνω των 55.000 αντ.), ταυτόχρονα και από τις δύο όψεις του χαρτιού, με καινοτόμα «κολλητή» βιβλιοδεσία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l-GR" dirty="0">
                <a:solidFill>
                  <a:schemeClr val="tx1"/>
                </a:solidFill>
              </a:rPr>
              <a:t>τεχνική </a:t>
            </a:r>
            <a:r>
              <a:rPr lang="en-US" dirty="0" err="1">
                <a:solidFill>
                  <a:schemeClr val="tx1"/>
                </a:solidFill>
              </a:rPr>
              <a:t>Lumbeck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55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 and a book&#10;&#10;Description automatically generated">
            <a:extLst>
              <a:ext uri="{FF2B5EF4-FFF2-40B4-BE49-F238E27FC236}">
                <a16:creationId xmlns:a16="http://schemas.microsoft.com/office/drawing/2014/main" id="{2B8BC361-2502-01B4-119D-54C64891C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47987"/>
            <a:ext cx="10905066" cy="43620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06FD58-2B20-1CEE-B8E4-6F652CE8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D35B4E-96D7-CEC3-54BB-F62E0A5D9BA4}"/>
              </a:ext>
            </a:extLst>
          </p:cNvPr>
          <p:cNvSpPr txBox="1"/>
          <p:nvPr/>
        </p:nvSpPr>
        <p:spPr>
          <a:xfrm>
            <a:off x="4135581" y="5970617"/>
            <a:ext cx="4010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Éditions Maspero, 1959-1983</a:t>
            </a:r>
          </a:p>
        </p:txBody>
      </p:sp>
    </p:spTree>
    <p:extLst>
      <p:ext uri="{BB962C8B-B14F-4D97-AF65-F5344CB8AC3E}">
        <p14:creationId xmlns:p14="http://schemas.microsoft.com/office/powerpoint/2010/main" val="284809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>
            <a:normAutofit/>
          </a:bodyPr>
          <a:lstStyle/>
          <a:p>
            <a:pPr algn="r"/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Εξέλιξη αγοράς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89229" y="864108"/>
            <a:ext cx="5910677" cy="5120640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Shift from a demand-led book economy to a supply-led one</a:t>
            </a:r>
          </a:p>
          <a:p>
            <a:r>
              <a:rPr lang="el-GR" dirty="0">
                <a:sym typeface="Wingdings" panose="05000000000000000000" pitchFamily="2" charset="2"/>
              </a:rPr>
              <a:t>Ανταγωνισμός λοιπών μέσων μαζικής επικοινωνίας &amp; ψυχαγωγίας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Εφημερίδες μαζικής κυκλοφορίας, κινηματογράφος, ραδιόφωνο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Μεταφορά βιβλίων σε κινηματογράφο, έκδοση σε συνέχειες στον Τύπο</a:t>
            </a:r>
          </a:p>
          <a:p>
            <a:r>
              <a:rPr lang="el-GR" dirty="0">
                <a:sym typeface="Wingdings" panose="05000000000000000000" pitchFamily="2" charset="2"/>
              </a:rPr>
              <a:t>Κρίση υπερπαραγωγής (τεχνολογική πρόοδος)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6134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102E8E4-3982-4884-AA0F-68EC37047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0736" y="1405464"/>
            <a:ext cx="3242383" cy="4690532"/>
          </a:xfrm>
        </p:spPr>
        <p:txBody>
          <a:bodyPr anchor="b"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1960s</a:t>
            </a:r>
            <a:r>
              <a:rPr lang="el-GR">
                <a:solidFill>
                  <a:schemeClr val="accent1"/>
                </a:solidFill>
              </a:rPr>
              <a:t> – </a:t>
            </a:r>
            <a:r>
              <a:rPr lang="en-US">
                <a:solidFill>
                  <a:schemeClr val="accent1"/>
                </a:solidFill>
              </a:rPr>
              <a:t>1970s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EB3F61-F91A-45E6-81DA-F22A4CBAC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8"/>
            <a:ext cx="1286934" cy="5333999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2" y="1405464"/>
            <a:ext cx="6682071" cy="4690532"/>
          </a:xfrm>
        </p:spPr>
        <p:txBody>
          <a:bodyPr anchor="t">
            <a:normAutofit/>
          </a:bodyPr>
          <a:lstStyle/>
          <a:p>
            <a:r>
              <a:rPr lang="el-GR" dirty="0"/>
              <a:t>Συγχωνεύσεις σε διεθνείς ομίλους</a:t>
            </a:r>
            <a:r>
              <a:rPr lang="en-US" dirty="0"/>
              <a:t>, </a:t>
            </a:r>
            <a:r>
              <a:rPr lang="el-GR" dirty="0"/>
              <a:t>οικονομία κλίμακος</a:t>
            </a:r>
          </a:p>
          <a:p>
            <a:r>
              <a:rPr lang="el-GR" dirty="0"/>
              <a:t>Συγκέντρωση διαφορετικών </a:t>
            </a:r>
            <a:r>
              <a:rPr lang="en-US" dirty="0"/>
              <a:t>“media platforms”. </a:t>
            </a:r>
            <a:r>
              <a:rPr lang="el-GR" dirty="0"/>
              <a:t>Π.χ.:</a:t>
            </a:r>
          </a:p>
          <a:p>
            <a:pPr lvl="1"/>
            <a:r>
              <a:rPr lang="en-US" dirty="0"/>
              <a:t>Random House </a:t>
            </a:r>
            <a:r>
              <a:rPr lang="el-GR" dirty="0"/>
              <a:t>απορρόφησε </a:t>
            </a:r>
            <a:r>
              <a:rPr lang="en-US" dirty="0"/>
              <a:t>Alfred Knopf (1960), Pantheon Books (1961). </a:t>
            </a:r>
            <a:r>
              <a:rPr lang="el-GR" dirty="0"/>
              <a:t>Πώλησή τους σε </a:t>
            </a:r>
            <a:r>
              <a:rPr lang="en-US" dirty="0"/>
              <a:t>Radio Corporation of America (RCA, 1966)</a:t>
            </a:r>
          </a:p>
          <a:p>
            <a:pPr lvl="1"/>
            <a:r>
              <a:rPr lang="en-US" dirty="0"/>
              <a:t>Thomas Nelson &amp; Sons (</a:t>
            </a:r>
            <a:r>
              <a:rPr lang="el-GR" dirty="0" err="1"/>
              <a:t>ιδρ</a:t>
            </a:r>
            <a:r>
              <a:rPr lang="el-GR" dirty="0"/>
              <a:t>. 1798) πωλήθηκε σε </a:t>
            </a:r>
            <a:r>
              <a:rPr lang="en-US" dirty="0"/>
              <a:t>Thomson Multimedia (1962) </a:t>
            </a:r>
            <a:r>
              <a:rPr lang="el-GR" dirty="0"/>
              <a:t>και στη συνέχεια διαμελίστηκε</a:t>
            </a:r>
          </a:p>
          <a:p>
            <a:pPr lvl="1"/>
            <a:r>
              <a:rPr lang="en-US" dirty="0"/>
              <a:t>Longman </a:t>
            </a:r>
            <a:r>
              <a:rPr lang="el-GR" dirty="0"/>
              <a:t>συγχωνεύθηκε με </a:t>
            </a:r>
            <a:r>
              <a:rPr lang="en-US" dirty="0"/>
              <a:t>Pearson (1968) </a:t>
            </a:r>
            <a:r>
              <a:rPr lang="el-GR" dirty="0"/>
              <a:t>που απορρόφησε </a:t>
            </a:r>
            <a:r>
              <a:rPr lang="en-US" dirty="0"/>
              <a:t>Penguin</a:t>
            </a:r>
            <a:r>
              <a:rPr lang="el-GR" dirty="0"/>
              <a:t> (1970)</a:t>
            </a:r>
          </a:p>
          <a:p>
            <a:pPr lvl="2"/>
            <a:r>
              <a:rPr lang="el-GR" dirty="0"/>
              <a:t>Μεταπώληση </a:t>
            </a:r>
            <a:r>
              <a:rPr lang="en-US" dirty="0"/>
              <a:t>Penguin </a:t>
            </a:r>
            <a:r>
              <a:rPr lang="el-GR" dirty="0"/>
              <a:t>σε </a:t>
            </a:r>
            <a:r>
              <a:rPr lang="en-US" dirty="0"/>
              <a:t>Bertelsmann</a:t>
            </a:r>
            <a:r>
              <a:rPr lang="el-GR" dirty="0"/>
              <a:t> (Δεκ. 2019). Καμιά από τις </a:t>
            </a:r>
            <a:r>
              <a:rPr lang="en-US" dirty="0"/>
              <a:t>‘Big Five’ </a:t>
            </a:r>
            <a:r>
              <a:rPr lang="el-GR" dirty="0"/>
              <a:t>των αγγλόφωνων εκδόσεων δεν ανήκει σε βρετανική εταιρεία πλέον!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D1CB9A-4C6B-4843-B8E9-CD0071D37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814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EDBA180-F7F5-43E0-B455-5FC16E257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CA42AC7-0102-4C6B-A360-D98DDCD5D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8874233" cy="5334001"/>
          </a:xfrm>
          <a:custGeom>
            <a:avLst/>
            <a:gdLst>
              <a:gd name="connsiteX0" fmla="*/ 0 w 8874233"/>
              <a:gd name="connsiteY0" fmla="*/ 0 h 5334001"/>
              <a:gd name="connsiteX1" fmla="*/ 1126566 w 8874233"/>
              <a:gd name="connsiteY1" fmla="*/ 0 h 5334001"/>
              <a:gd name="connsiteX2" fmla="*/ 7534656 w 8874233"/>
              <a:gd name="connsiteY2" fmla="*/ 0 h 5334001"/>
              <a:gd name="connsiteX3" fmla="*/ 8874233 w 8874233"/>
              <a:gd name="connsiteY3" fmla="*/ 0 h 5334001"/>
              <a:gd name="connsiteX4" fmla="*/ 7858591 w 8874233"/>
              <a:gd name="connsiteY4" fmla="*/ 5334001 h 5334001"/>
              <a:gd name="connsiteX5" fmla="*/ 7534656 w 8874233"/>
              <a:gd name="connsiteY5" fmla="*/ 5334001 h 5334001"/>
              <a:gd name="connsiteX6" fmla="*/ 590 w 8874233"/>
              <a:gd name="connsiteY6" fmla="*/ 5334001 h 5334001"/>
              <a:gd name="connsiteX7" fmla="*/ 0 w 8874233"/>
              <a:gd name="connsiteY7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74233" h="5334001">
                <a:moveTo>
                  <a:pt x="0" y="0"/>
                </a:moveTo>
                <a:lnTo>
                  <a:pt x="1126566" y="0"/>
                </a:lnTo>
                <a:lnTo>
                  <a:pt x="7534656" y="0"/>
                </a:lnTo>
                <a:lnTo>
                  <a:pt x="8874233" y="0"/>
                </a:lnTo>
                <a:lnTo>
                  <a:pt x="7858591" y="5334001"/>
                </a:lnTo>
                <a:lnTo>
                  <a:pt x="7534656" y="5334001"/>
                </a:lnTo>
                <a:lnTo>
                  <a:pt x="590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0469" y="758953"/>
            <a:ext cx="2786615" cy="5330952"/>
          </a:xfrm>
        </p:spPr>
        <p:txBody>
          <a:bodyPr anchor="b">
            <a:normAutofit/>
          </a:bodyPr>
          <a:lstStyle/>
          <a:p>
            <a:r>
              <a:rPr lang="el-GR" dirty="0">
                <a:solidFill>
                  <a:schemeClr val="accent1"/>
                </a:solidFill>
              </a:rPr>
              <a:t>Εκδότες (ΗΠΑ)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7" y="864108"/>
            <a:ext cx="7180552" cy="512064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FFFFFF"/>
                </a:solidFill>
              </a:rPr>
              <a:t>Έντονη συμμετοχή τραπεζικού κεφαλαίου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1899, </a:t>
            </a:r>
            <a:r>
              <a:rPr lang="el-GR" dirty="0">
                <a:solidFill>
                  <a:srgbClr val="FFFFFF"/>
                </a:solidFill>
              </a:rPr>
              <a:t>διάσωση </a:t>
            </a:r>
            <a:r>
              <a:rPr lang="en-US" dirty="0">
                <a:solidFill>
                  <a:srgbClr val="FFFFFF"/>
                </a:solidFill>
              </a:rPr>
              <a:t>Harper Brothers</a:t>
            </a:r>
            <a:r>
              <a:rPr lang="el-GR" dirty="0">
                <a:solidFill>
                  <a:srgbClr val="FFFFFF"/>
                </a:solidFill>
              </a:rPr>
              <a:t> από </a:t>
            </a:r>
            <a:r>
              <a:rPr lang="en-US" dirty="0">
                <a:solidFill>
                  <a:srgbClr val="FFFFFF"/>
                </a:solidFill>
              </a:rPr>
              <a:t>J.P. Morgan</a:t>
            </a:r>
            <a:endParaRPr lang="el-GR" dirty="0">
              <a:solidFill>
                <a:srgbClr val="FFFFFF"/>
              </a:solidFill>
            </a:endParaRPr>
          </a:p>
          <a:p>
            <a:r>
              <a:rPr lang="el-GR" dirty="0">
                <a:solidFill>
                  <a:srgbClr val="FFFFFF"/>
                </a:solidFill>
              </a:rPr>
              <a:t>Εκδόσεις μετατρέπονται σε αμιγώς κερδοσκοπικές επιχειρήσεις</a:t>
            </a:r>
          </a:p>
          <a:p>
            <a:r>
              <a:rPr lang="el-GR" dirty="0">
                <a:solidFill>
                  <a:srgbClr val="FFFFFF"/>
                </a:solidFill>
              </a:rPr>
              <a:t>Μικρές, τοπικές εκδοτικές επιχειρήσεις γίνονται πολυεθνικοί κολοσσοί</a:t>
            </a:r>
          </a:p>
          <a:p>
            <a:r>
              <a:rPr lang="el-GR" dirty="0">
                <a:solidFill>
                  <a:srgbClr val="FFFFFF"/>
                </a:solidFill>
              </a:rPr>
              <a:t>Βασική πηγή κερδοφορίας, το σχολικό βιβλίο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EAD543-1503-4630-AAE6-E315D68A5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8298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102E8E4-3982-4884-AA0F-68EC37047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0736" y="1405464"/>
            <a:ext cx="3242383" cy="4690532"/>
          </a:xfrm>
        </p:spPr>
        <p:txBody>
          <a:bodyPr anchor="b"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1960s</a:t>
            </a:r>
            <a:r>
              <a:rPr lang="el-GR">
                <a:solidFill>
                  <a:schemeClr val="accent1"/>
                </a:solidFill>
              </a:rPr>
              <a:t> – </a:t>
            </a:r>
            <a:r>
              <a:rPr lang="en-US">
                <a:solidFill>
                  <a:schemeClr val="accent1"/>
                </a:solidFill>
              </a:rPr>
              <a:t>1970s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EB3F61-F91A-45E6-81DA-F22A4CBAC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8"/>
            <a:ext cx="1286934" cy="5333999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2" y="1405464"/>
            <a:ext cx="6682071" cy="4690532"/>
          </a:xfrm>
        </p:spPr>
        <p:txBody>
          <a:bodyPr anchor="t">
            <a:normAutofit/>
          </a:bodyPr>
          <a:lstStyle/>
          <a:p>
            <a:r>
              <a:rPr lang="el-GR" dirty="0"/>
              <a:t>Γενικές τάσεις σε παγκόσμια αγορά βιβλίου</a:t>
            </a:r>
          </a:p>
          <a:p>
            <a:pPr lvl="1"/>
            <a:r>
              <a:rPr lang="el-GR" dirty="0"/>
              <a:t>Μετακίνηση από </a:t>
            </a:r>
            <a:r>
              <a:rPr lang="en-US" dirty="0"/>
              <a:t>fiction </a:t>
            </a:r>
            <a:r>
              <a:rPr lang="el-GR" dirty="0"/>
              <a:t>σε</a:t>
            </a:r>
            <a:r>
              <a:rPr lang="en-US" dirty="0"/>
              <a:t> non-fiction (“functional books”)</a:t>
            </a:r>
          </a:p>
          <a:p>
            <a:pPr lvl="1"/>
            <a:r>
              <a:rPr lang="el-GR" dirty="0"/>
              <a:t>Ανάπτυξη δικτύων διακίνησης πέραν των βιβλιοπωλείων</a:t>
            </a:r>
          </a:p>
          <a:p>
            <a:pPr lvl="1"/>
            <a:r>
              <a:rPr lang="el-GR" dirty="0"/>
              <a:t>Μεγάλες βιβλιοπωλικές αλυσίδες σε εμπορικά κέντρα (</a:t>
            </a:r>
            <a:r>
              <a:rPr lang="en-US" dirty="0"/>
              <a:t>Barnes </a:t>
            </a:r>
            <a:r>
              <a:rPr lang="el-GR" dirty="0"/>
              <a:t>&amp; </a:t>
            </a:r>
            <a:r>
              <a:rPr lang="en-US" dirty="0"/>
              <a:t>Noble</a:t>
            </a:r>
            <a:r>
              <a:rPr lang="el-GR" dirty="0"/>
              <a:t>,</a:t>
            </a:r>
            <a:r>
              <a:rPr lang="en-US" dirty="0"/>
              <a:t> Waldenbooks</a:t>
            </a:r>
            <a:r>
              <a:rPr lang="el-GR" dirty="0"/>
              <a:t>)</a:t>
            </a:r>
          </a:p>
          <a:p>
            <a:pPr lvl="1"/>
            <a:r>
              <a:rPr lang="el-GR" dirty="0"/>
              <a:t>Κυριαρχία </a:t>
            </a:r>
            <a:r>
              <a:rPr lang="en-US" dirty="0"/>
              <a:t>paperbacks</a:t>
            </a:r>
            <a:r>
              <a:rPr lang="el-GR" dirty="0"/>
              <a:t>, μεγαλύτερο αναγνωστικό κοινό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D1CB9A-4C6B-4843-B8E9-CD0071D37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267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“Engulf and Devour”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9229" y="864108"/>
            <a:ext cx="5910677" cy="5120640"/>
          </a:xfrm>
        </p:spPr>
        <p:txBody>
          <a:bodyPr>
            <a:normAutofit/>
          </a:bodyPr>
          <a:lstStyle/>
          <a:p>
            <a:r>
              <a:rPr lang="el-GR" dirty="0"/>
              <a:t>Εκδοτικές επιχειρήσεις μπαίνουν στο Χρηματιστήριο αναζητώντας πόρους ώστε να αυξήσουν κεφάλαιό τους</a:t>
            </a:r>
          </a:p>
          <a:p>
            <a:r>
              <a:rPr lang="el-GR" dirty="0"/>
              <a:t>Ανταπόκριση από :</a:t>
            </a:r>
          </a:p>
          <a:p>
            <a:pPr lvl="1"/>
            <a:r>
              <a:rPr lang="el-GR" dirty="0"/>
              <a:t>Εκδότες περιοδικού και ημερήσιου Τύπου, ως συγγενείς επιχειρήσεις</a:t>
            </a:r>
          </a:p>
          <a:p>
            <a:pPr lvl="1"/>
            <a:r>
              <a:rPr lang="el-GR" dirty="0"/>
              <a:t>Κινηματογραφικές εταιρείες για την εξασφάλιση υλικού για σενάρια</a:t>
            </a:r>
          </a:p>
          <a:p>
            <a:pPr lvl="1"/>
            <a:r>
              <a:rPr lang="el-GR" dirty="0"/>
              <a:t>Ξένους εκδότες που επιθυμούν να μπουν σε αμερικανική αγορά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474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“Engulf and Devour”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9229" y="864108"/>
            <a:ext cx="5910677" cy="5120640"/>
          </a:xfrm>
        </p:spPr>
        <p:txBody>
          <a:bodyPr>
            <a:normAutofit/>
          </a:bodyPr>
          <a:lstStyle/>
          <a:p>
            <a:r>
              <a:rPr lang="el-GR" dirty="0"/>
              <a:t>Κύμα συγχωνεύσεων μεταξύ εκδοτικών επιχειρήσεων</a:t>
            </a:r>
          </a:p>
          <a:p>
            <a:r>
              <a:rPr lang="el-GR" dirty="0"/>
              <a:t>Σκοπός, η διαφοροποίηση του καταλόγου τους, π.χ. εξαγορά οίκων </a:t>
            </a:r>
            <a:r>
              <a:rPr lang="en-US" dirty="0"/>
              <a:t>paperbacks</a:t>
            </a:r>
            <a:r>
              <a:rPr lang="el-GR" dirty="0"/>
              <a:t> ή σχολικών βιβλίων αντί για δημιουργία δική τους σειράς</a:t>
            </a:r>
          </a:p>
          <a:p>
            <a:pPr lvl="1"/>
            <a:r>
              <a:rPr lang="en-US" dirty="0"/>
              <a:t>Random House $ Ballantine</a:t>
            </a:r>
          </a:p>
          <a:p>
            <a:pPr lvl="1"/>
            <a:r>
              <a:rPr lang="en-US" dirty="0"/>
              <a:t>Holt, Rinehart &amp; Winston $ Bantam, Popular Library</a:t>
            </a:r>
          </a:p>
          <a:p>
            <a:pPr lvl="1"/>
            <a:r>
              <a:rPr lang="en-US" dirty="0"/>
              <a:t>Doubleday $ Dell</a:t>
            </a:r>
            <a:endParaRPr lang="el-GR" dirty="0"/>
          </a:p>
          <a:p>
            <a:pPr lvl="1"/>
            <a:r>
              <a:rPr lang="en-US" dirty="0"/>
              <a:t>Harper’s $ Row, Peterson</a:t>
            </a:r>
            <a:endParaRPr lang="el-GR" dirty="0"/>
          </a:p>
          <a:p>
            <a:r>
              <a:rPr lang="el-GR" dirty="0"/>
              <a:t>Επίσης, η αύξηση του κύκλου εργασιών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0134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102E8E4-3982-4884-AA0F-68EC37047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0736" y="1405464"/>
            <a:ext cx="3242383" cy="4690532"/>
          </a:xfrm>
        </p:spPr>
        <p:txBody>
          <a:bodyPr anchor="b">
            <a:normAutofit/>
          </a:bodyPr>
          <a:lstStyle/>
          <a:p>
            <a:pPr algn="r"/>
            <a:r>
              <a:rPr lang="el-GR" dirty="0">
                <a:solidFill>
                  <a:schemeClr val="accent1"/>
                </a:solidFill>
              </a:rPr>
              <a:t>Συγχωνεύσεις και εξαγορές εκδοτικών οίκων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EB3F61-F91A-45E6-81DA-F22A4CBAC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8"/>
            <a:ext cx="1286934" cy="5333999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2" y="1405464"/>
            <a:ext cx="6682071" cy="4690532"/>
          </a:xfrm>
        </p:spPr>
        <p:txBody>
          <a:bodyPr anchor="t">
            <a:normAutofit/>
          </a:bodyPr>
          <a:lstStyle/>
          <a:p>
            <a:r>
              <a:rPr lang="el-GR" dirty="0"/>
              <a:t>Πωλήσεις παλαιότερων οίκων όταν ιδρυτές συνταξιοδοτούνται</a:t>
            </a:r>
          </a:p>
          <a:p>
            <a:pPr lvl="1"/>
            <a:r>
              <a:rPr lang="en-US" dirty="0"/>
              <a:t>Alfred &amp; Blanche Knopf </a:t>
            </a:r>
            <a:r>
              <a:rPr lang="en-US" dirty="0">
                <a:sym typeface="Wingdings" panose="05000000000000000000" pitchFamily="2" charset="2"/>
              </a:rPr>
              <a:t> Random House (1960)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Kurt &amp; Helen Wolff (“Pantheon”)  Random House (1961)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New American Library  Times Mirror (1963)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Harry Abrams  Times Mirror (1966)</a:t>
            </a:r>
            <a:endParaRPr lang="el-GR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Εξαγορές εκδοτικών οίκων από τεχνολογικές εταιρείες για εξασφάλιση εκπαιδευτικού υλικού για </a:t>
            </a:r>
            <a:r>
              <a:rPr lang="en-US" dirty="0">
                <a:sym typeface="Wingdings" panose="05000000000000000000" pitchFamily="2" charset="2"/>
              </a:rPr>
              <a:t>multimedia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Xerox, General Electric, etc.</a:t>
            </a:r>
            <a:endParaRPr lang="el-GR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Λάθος εκτίμηση αγοράς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l-GR" dirty="0"/>
              <a:t>Εγκατάλειψη αυτών των συνεργασιών τη δεκαετία του 1980, όταν δεν επαληθεύτηκαν οι προβλέψεις για αυξανόμενη χρήση Η/Υ σε εκπαίδευση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D1CB9A-4C6B-4843-B8E9-CD0071D37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9520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7AD4738-6130-415F-BA58-176DA3000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7643AF-5083-45CE-BA04-BFB1A37D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464638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465" y="1123837"/>
            <a:ext cx="4204606" cy="4805200"/>
          </a:xfrm>
        </p:spPr>
        <p:txBody>
          <a:bodyPr anchor="b">
            <a:normAutofit/>
          </a:bodyPr>
          <a:lstStyle/>
          <a:p>
            <a:pPr algn="r"/>
            <a:r>
              <a:rPr lang="el-GR" sz="4000"/>
              <a:t>Επιβίωση ανεξάρτητων εκδοτών</a:t>
            </a:r>
            <a:endParaRPr 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800" y="1123836"/>
            <a:ext cx="6194685" cy="4805201"/>
          </a:xfrm>
        </p:spPr>
        <p:txBody>
          <a:bodyPr anchor="t">
            <a:normAutofit/>
          </a:bodyPr>
          <a:lstStyle/>
          <a:p>
            <a:r>
              <a:rPr lang="en-US"/>
              <a:t>Wiley, McGraw-Hill = </a:t>
            </a:r>
            <a:r>
              <a:rPr lang="el-GR"/>
              <a:t>οικογενειακής ιδιοκτησίας</a:t>
            </a:r>
          </a:p>
          <a:p>
            <a:r>
              <a:rPr lang="en-US"/>
              <a:t>Workman Publishing (1968) = </a:t>
            </a:r>
            <a:r>
              <a:rPr lang="el-GR"/>
              <a:t>συνταγές μαγειρικής, γάτες και ημερολόγια, προσθήκη λογοτεχνίας σε κατάλογο με εξαγορά </a:t>
            </a:r>
            <a:r>
              <a:rPr lang="en-US"/>
              <a:t>Algonquin (1989)</a:t>
            </a:r>
            <a:endParaRPr lang="el-GR"/>
          </a:p>
          <a:p>
            <a:pPr lvl="1"/>
            <a:r>
              <a:rPr lang="en-US" i="1"/>
              <a:t>What to Expect When You’re Expecting </a:t>
            </a:r>
            <a:r>
              <a:rPr lang="en-US"/>
              <a:t>(1984) = </a:t>
            </a:r>
            <a:r>
              <a:rPr lang="el-GR"/>
              <a:t>1</a:t>
            </a:r>
            <a:r>
              <a:rPr lang="en-US"/>
              <a:t>4</a:t>
            </a:r>
            <a:r>
              <a:rPr lang="el-GR"/>
              <a:t> εκατ. Αντίτυπα</a:t>
            </a:r>
          </a:p>
          <a:p>
            <a:r>
              <a:rPr lang="en-US"/>
              <a:t>Ten Speed Press (1970) = </a:t>
            </a:r>
            <a:r>
              <a:rPr lang="el-GR"/>
              <a:t>βιβλία για ποδηλασία</a:t>
            </a:r>
          </a:p>
          <a:p>
            <a:pPr lvl="1"/>
            <a:r>
              <a:rPr lang="en-US" i="1"/>
              <a:t>What Color is Your Parachute? </a:t>
            </a:r>
            <a:r>
              <a:rPr lang="en-US"/>
              <a:t>(1972)</a:t>
            </a:r>
          </a:p>
          <a:p>
            <a:r>
              <a:rPr lang="el-GR"/>
              <a:t>Εξειδίκευση σε μικρές αγορές (</a:t>
            </a:r>
            <a:r>
              <a:rPr lang="en-US"/>
              <a:t>“niche markets”</a:t>
            </a:r>
            <a:r>
              <a:rPr lang="el-GR"/>
              <a:t>)</a:t>
            </a:r>
          </a:p>
          <a:p>
            <a:pPr lvl="1"/>
            <a:r>
              <a:rPr lang="el-GR"/>
              <a:t>Τοπικό κοινό, μειονότητες, θρησκευτικές ομάδες</a:t>
            </a:r>
          </a:p>
          <a:p>
            <a:r>
              <a:rPr lang="el-GR"/>
              <a:t>Εκδόσεις μη κερδοσκοπικών οργανισμών</a:t>
            </a:r>
          </a:p>
          <a:p>
            <a:pPr lvl="1"/>
            <a:r>
              <a:rPr lang="el-GR"/>
              <a:t>Πανεπιστήμια, μουσεία, επιστημονικές εταιρείες, ερευνητικά κέντρα</a:t>
            </a:r>
          </a:p>
          <a:p>
            <a:pPr lvl="1"/>
            <a:r>
              <a:rPr lang="el-GR"/>
              <a:t>Πολιτισμική επιρροή πολύ μεγαλύτερη μεγέθους τους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7E0005-C596-4A5C-BAFA-6C5CFA03A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5582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>
            <a:normAutofit/>
          </a:bodyPr>
          <a:lstStyle/>
          <a:p>
            <a:pPr algn="r"/>
            <a:r>
              <a:rPr lang="el-GR" sz="3300">
                <a:solidFill>
                  <a:schemeClr val="tx1">
                    <a:lumMod val="85000"/>
                    <a:lumOff val="15000"/>
                  </a:schemeClr>
                </a:solidFill>
              </a:rPr>
              <a:t>Συνέπειες συγχωνεύσεων και εξαγορών</a:t>
            </a:r>
            <a:endParaRPr lang="en-US" sz="33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9229" y="864108"/>
            <a:ext cx="5910677" cy="5120640"/>
          </a:xfrm>
        </p:spPr>
        <p:txBody>
          <a:bodyPr>
            <a:normAutofit/>
          </a:bodyPr>
          <a:lstStyle/>
          <a:p>
            <a:r>
              <a:rPr lang="el-GR" dirty="0"/>
              <a:t>Δυσκολία εξεύρεσης εκδότη για πρώτο βιβλίο συγγραφέων, ιδίως για </a:t>
            </a:r>
            <a:r>
              <a:rPr lang="en-US" dirty="0"/>
              <a:t>mid-list </a:t>
            </a:r>
            <a:r>
              <a:rPr lang="el-GR" dirty="0"/>
              <a:t>τίτλους  (= πωλήσεις κάτω από 10.000 αντ.)</a:t>
            </a:r>
          </a:p>
          <a:p>
            <a:r>
              <a:rPr lang="el-GR" dirty="0"/>
              <a:t>Διατήρηση ιδιαίτερης φυσιογνωμίας οίκων μετά τη συγχώνευση εφ’ όσον ανταποκρίνονται σε προβλεπόμενες εισπράξεις</a:t>
            </a:r>
          </a:p>
          <a:p>
            <a:r>
              <a:rPr lang="el-GR" dirty="0"/>
              <a:t>Κριτήριο κερδοφορίας υπερέχει λογοτεχνικής αξίας</a:t>
            </a:r>
          </a:p>
          <a:p>
            <a:r>
              <a:rPr lang="el-GR" dirty="0"/>
              <a:t>Ανασφάλεια για επιβίωση επωνυμίας (</a:t>
            </a:r>
            <a:r>
              <a:rPr lang="en-US" dirty="0"/>
              <a:t>imprint) </a:t>
            </a:r>
            <a:r>
              <a:rPr lang="el-GR" dirty="0"/>
              <a:t>εντός του Ομίλου καθώς κρίνεται κυρίως με οικονομικά κριτήρια</a:t>
            </a:r>
            <a:r>
              <a:rPr lang="en-US" dirty="0"/>
              <a:t> (bottom line)</a:t>
            </a:r>
            <a:endParaRPr lang="el-GR" dirty="0"/>
          </a:p>
          <a:p>
            <a:r>
              <a:rPr lang="el-GR" dirty="0"/>
              <a:t>Αντικατάσταση προσωπικών και φιλικών σχέσεων συγγραφέα-εκδότη από επαγγελματικές σχέσεις μεταξύ λογοτεχνικού πράκτορα και Τμήματος Συμβολαίων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736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102E8E4-3982-4884-AA0F-68EC37047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0736" y="1405464"/>
            <a:ext cx="3242383" cy="4690532"/>
          </a:xfrm>
        </p:spPr>
        <p:txBody>
          <a:bodyPr anchor="b">
            <a:normAutofit/>
          </a:bodyPr>
          <a:lstStyle/>
          <a:p>
            <a:pPr algn="r"/>
            <a:r>
              <a:rPr lang="el-GR" dirty="0">
                <a:solidFill>
                  <a:schemeClr val="accent1"/>
                </a:solidFill>
              </a:rPr>
              <a:t>Τεχνολογικές εξελίξεις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EB3F61-F91A-45E6-81DA-F22A4CBAC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8"/>
            <a:ext cx="1286934" cy="5333999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2" y="1405464"/>
            <a:ext cx="6682071" cy="4690532"/>
          </a:xfrm>
        </p:spPr>
        <p:txBody>
          <a:bodyPr anchor="t">
            <a:normAutofit/>
          </a:bodyPr>
          <a:lstStyle/>
          <a:p>
            <a:r>
              <a:rPr lang="el-GR"/>
              <a:t>Φωτομηχανικά συστήματα </a:t>
            </a:r>
            <a:r>
              <a:rPr lang="en-US"/>
              <a:t>(Offset) </a:t>
            </a:r>
            <a:r>
              <a:rPr lang="el-GR"/>
              <a:t>αντικαθιστούν τα μεταλλικά τυπογραφικά στοιχεία</a:t>
            </a:r>
            <a:r>
              <a:rPr lang="en-US"/>
              <a:t> </a:t>
            </a:r>
          </a:p>
          <a:p>
            <a:r>
              <a:rPr lang="el-GR"/>
              <a:t>Διάδοση ηλεκτρονικών υπολογιστών σε όλα τα στάδια της εκδοτικής διαδικασίας</a:t>
            </a:r>
          </a:p>
          <a:p>
            <a:r>
              <a:rPr lang="el-GR"/>
              <a:t>Πρώτη χρήση Η/Υ (</a:t>
            </a:r>
            <a:r>
              <a:rPr lang="en-US" err="1"/>
              <a:t>compugraphic</a:t>
            </a:r>
            <a:r>
              <a:rPr lang="en-US"/>
              <a:t> machines) </a:t>
            </a:r>
            <a:r>
              <a:rPr lang="el-GR"/>
              <a:t>σε λεξικά, εγκυκλοπαίδειες, καταλόγους που απαιτούν χειρισμό μεγάλων βάσεων δεδομένων και έχουν τυποποιημένο </a:t>
            </a:r>
            <a:r>
              <a:rPr lang="en-US"/>
              <a:t>layout</a:t>
            </a:r>
            <a:endParaRPr lang="el-G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D1CB9A-4C6B-4843-B8E9-CD0071D37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4467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102E8E4-3982-4884-AA0F-68EC37047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0736" y="1405464"/>
            <a:ext cx="3242383" cy="4690532"/>
          </a:xfrm>
        </p:spPr>
        <p:txBody>
          <a:bodyPr anchor="b">
            <a:normAutofit/>
          </a:bodyPr>
          <a:lstStyle/>
          <a:p>
            <a:pPr algn="r"/>
            <a:r>
              <a:rPr lang="el-GR">
                <a:solidFill>
                  <a:schemeClr val="accent1"/>
                </a:solidFill>
              </a:rPr>
              <a:t>Τεχνολογικές εξελίξεις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EB3F61-F91A-45E6-81DA-F22A4CBAC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8"/>
            <a:ext cx="1286934" cy="5333999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2" y="1405464"/>
            <a:ext cx="6682071" cy="4690532"/>
          </a:xfrm>
        </p:spPr>
        <p:txBody>
          <a:bodyPr anchor="t">
            <a:normAutofit/>
          </a:bodyPr>
          <a:lstStyle/>
          <a:p>
            <a:r>
              <a:rPr lang="el-GR"/>
              <a:t>Ανάπτυξη ηλεκτρονικών εργαλείων</a:t>
            </a:r>
          </a:p>
          <a:p>
            <a:pPr lvl="1"/>
            <a:r>
              <a:rPr lang="el-GR"/>
              <a:t>Αρχικά για έκδοση </a:t>
            </a:r>
            <a:r>
              <a:rPr lang="en-US"/>
              <a:t>Oxford Shakespeare </a:t>
            </a:r>
            <a:r>
              <a:rPr lang="el-GR"/>
              <a:t>και </a:t>
            </a:r>
            <a:r>
              <a:rPr lang="en-US"/>
              <a:t>Oxford English Dictionary</a:t>
            </a:r>
            <a:endParaRPr lang="el-GR"/>
          </a:p>
          <a:p>
            <a:pPr lvl="1"/>
            <a:r>
              <a:rPr lang="en-US"/>
              <a:t>SGML (Standard Generalized Mark-Up Language) </a:t>
            </a:r>
            <a:r>
              <a:rPr lang="el-GR"/>
              <a:t>από </a:t>
            </a:r>
            <a:r>
              <a:rPr lang="en-US"/>
              <a:t>IMB </a:t>
            </a:r>
            <a:r>
              <a:rPr lang="el-GR"/>
              <a:t>σε </a:t>
            </a:r>
            <a:r>
              <a:rPr lang="en-US"/>
              <a:t>1960s</a:t>
            </a:r>
            <a:endParaRPr lang="el-GR"/>
          </a:p>
          <a:p>
            <a:pPr lvl="1"/>
            <a:r>
              <a:rPr lang="en-US"/>
              <a:t>Miles 33 system </a:t>
            </a:r>
            <a:r>
              <a:rPr lang="el-GR"/>
              <a:t>για έκδοση Πρακτικών Κοινοβουλίου</a:t>
            </a:r>
          </a:p>
          <a:p>
            <a:pPr lvl="1"/>
            <a:r>
              <a:rPr lang="el-GR"/>
              <a:t>198</a:t>
            </a:r>
            <a:r>
              <a:rPr lang="en-US"/>
              <a:t>1</a:t>
            </a:r>
            <a:r>
              <a:rPr lang="el-GR"/>
              <a:t>, </a:t>
            </a:r>
            <a:r>
              <a:rPr lang="en-US"/>
              <a:t>“What you see is what you get” software (WYSIWYG)</a:t>
            </a:r>
            <a:endParaRPr lang="el-GR"/>
          </a:p>
          <a:p>
            <a:r>
              <a:rPr lang="el-GR"/>
              <a:t>Γεωγραφική διασπορά σταδίων επεξεργασίας κειμένου, παγκοσμιοποίηση διαδικασίας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D1CB9A-4C6B-4843-B8E9-CD0071D37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724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/>
          </a:bodyPr>
          <a:lstStyle/>
          <a:p>
            <a:r>
              <a:rPr lang="el-GR" dirty="0"/>
              <a:t>Εκδότες (ΗΠΑ)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Νέα γενιά εκδοτών, πολλοί εβραϊκής καταγωγής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l-GR" dirty="0">
                <a:solidFill>
                  <a:schemeClr val="tx1"/>
                </a:solidFill>
              </a:rPr>
              <a:t>Ανοιχτοί σε νέους συγγραφείς και ρεύματα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Benjamin Huebsch</a:t>
            </a:r>
            <a:r>
              <a:rPr lang="el-GR" b="1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(1905)</a:t>
            </a:r>
            <a:r>
              <a:rPr lang="en-US" dirty="0">
                <a:solidFill>
                  <a:schemeClr val="tx1"/>
                </a:solidFill>
              </a:rPr>
              <a:t>: Maxim Gorky, James Joyce, D.H. Lawrence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Alfred &amp; Blanche Knopf</a:t>
            </a:r>
            <a:r>
              <a:rPr lang="el-GR" b="1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(1915)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l-GR" dirty="0">
                <a:solidFill>
                  <a:schemeClr val="tx1"/>
                </a:solidFill>
              </a:rPr>
              <a:t>ευρωπαϊκή πρωτοπορία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Boni &amp; Liveright </a:t>
            </a:r>
            <a:r>
              <a:rPr lang="en-US" dirty="0">
                <a:solidFill>
                  <a:schemeClr val="tx1"/>
                </a:solidFill>
              </a:rPr>
              <a:t>(1917): Eugene O’Neill, Ezra Pound, John Reed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535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7819F25-BE33-4F06-98A4-30B138320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66A897-2C7B-4691-9B61-A452185C9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5608255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8" y="1123837"/>
            <a:ext cx="4998963" cy="1255469"/>
          </a:xfrm>
        </p:spPr>
        <p:txBody>
          <a:bodyPr>
            <a:normAutofit/>
          </a:bodyPr>
          <a:lstStyle/>
          <a:p>
            <a:r>
              <a:rPr lang="el-GR" dirty="0"/>
              <a:t>Συγγραφείς (ΗΠΑ)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249" y="2510395"/>
            <a:ext cx="4998962" cy="3274586"/>
          </a:xfrm>
        </p:spPr>
        <p:txBody>
          <a:bodyPr anchor="t">
            <a:normAutofit lnSpcReduction="10000"/>
          </a:bodyPr>
          <a:lstStyle/>
          <a:p>
            <a:r>
              <a:rPr lang="el-GR" sz="1400" dirty="0">
                <a:solidFill>
                  <a:srgbClr val="FFFFFF"/>
                </a:solidFill>
              </a:rPr>
              <a:t>Εμφάνιση και καθιέρωση σημαντικών Αμερικανών συγγραφέων</a:t>
            </a:r>
          </a:p>
          <a:p>
            <a:pPr lvl="1"/>
            <a:r>
              <a:rPr lang="en-US" sz="1400" dirty="0">
                <a:solidFill>
                  <a:srgbClr val="FFFFFF"/>
                </a:solidFill>
              </a:rPr>
              <a:t>Jack London, F. Scott Fitzgerald, Sinclair Lewis, Ernest Hemingway, Thomas Wolfe, Theodore Dreiser, Eleanor Porter</a:t>
            </a:r>
          </a:p>
          <a:p>
            <a:pPr lvl="1"/>
            <a:r>
              <a:rPr lang="en-US" sz="1400" dirty="0">
                <a:solidFill>
                  <a:srgbClr val="FFFFFF"/>
                </a:solidFill>
              </a:rPr>
              <a:t>International Copyright Act (1891)</a:t>
            </a:r>
          </a:p>
          <a:p>
            <a:r>
              <a:rPr lang="el-GR" sz="1400" dirty="0">
                <a:solidFill>
                  <a:srgbClr val="FFFFFF"/>
                </a:solidFill>
              </a:rPr>
              <a:t>Επαγγελματική οργάνωση χώρου </a:t>
            </a:r>
          </a:p>
          <a:p>
            <a:pPr lvl="1"/>
            <a:r>
              <a:rPr lang="el-GR" sz="1400" dirty="0">
                <a:solidFill>
                  <a:srgbClr val="FFFFFF"/>
                </a:solidFill>
              </a:rPr>
              <a:t>1900, </a:t>
            </a:r>
            <a:r>
              <a:rPr lang="en-US" sz="1400" dirty="0">
                <a:solidFill>
                  <a:srgbClr val="FFFFFF"/>
                </a:solidFill>
              </a:rPr>
              <a:t>American Booksellers Association</a:t>
            </a:r>
          </a:p>
          <a:p>
            <a:pPr lvl="1"/>
            <a:r>
              <a:rPr lang="en-US" sz="1400" dirty="0">
                <a:solidFill>
                  <a:srgbClr val="FFFFFF"/>
                </a:solidFill>
              </a:rPr>
              <a:t>1901, American Publishing Association</a:t>
            </a:r>
            <a:endParaRPr lang="el-GR" sz="1400" dirty="0">
              <a:solidFill>
                <a:srgbClr val="FFFFFF"/>
              </a:solidFill>
            </a:endParaRPr>
          </a:p>
          <a:p>
            <a:r>
              <a:rPr lang="el-GR" sz="1400" dirty="0">
                <a:solidFill>
                  <a:srgbClr val="FFFFFF"/>
                </a:solidFill>
              </a:rPr>
              <a:t>Ανάπτυξη εθνικής αγοράς με επέκταση σιδηροδρομικού δικτύου και Λεσχών Βιβλίου</a:t>
            </a:r>
          </a:p>
          <a:p>
            <a:pPr lvl="1"/>
            <a:r>
              <a:rPr lang="el-GR" sz="1400" dirty="0">
                <a:solidFill>
                  <a:srgbClr val="FFFFFF"/>
                </a:solidFill>
              </a:rPr>
              <a:t>1926, </a:t>
            </a:r>
            <a:r>
              <a:rPr lang="en-US" sz="1400" dirty="0">
                <a:solidFill>
                  <a:srgbClr val="FFFFFF"/>
                </a:solidFill>
              </a:rPr>
              <a:t>Book of the Month Club</a:t>
            </a:r>
          </a:p>
          <a:p>
            <a:pPr lvl="1"/>
            <a:r>
              <a:rPr lang="en-US" sz="1400" dirty="0">
                <a:solidFill>
                  <a:srgbClr val="FFFFFF"/>
                </a:solidFill>
              </a:rPr>
              <a:t>1929, </a:t>
            </a:r>
            <a:r>
              <a:rPr lang="el-GR" sz="1400" dirty="0">
                <a:solidFill>
                  <a:srgbClr val="FFFFFF"/>
                </a:solidFill>
              </a:rPr>
              <a:t>πάνω από 100.000 μέλη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775AC7-CA09-4E01-AD35-822DC3896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497" y="758952"/>
            <a:ext cx="2842930" cy="3191490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accent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503" y="1856569"/>
            <a:ext cx="2568918" cy="99625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EBEF915-2D65-49DC-8E0A-B17FD9B5C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1252" y="758952"/>
            <a:ext cx="2396659" cy="1830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BDE1D6-7963-4C97-9371-338EE07A8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2153" y="4090151"/>
            <a:ext cx="2836274" cy="19997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61D3DE-4AF3-4097-A6B9-B347D8B99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1252" y="2722807"/>
            <a:ext cx="2396659" cy="3367097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accent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172" y="3344945"/>
            <a:ext cx="2122819" cy="212281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DCC4113-D1F4-40EB-AF0E-A91FAA7E1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868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Cartoons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7" y="864108"/>
            <a:ext cx="3585891" cy="5120640"/>
          </a:xfrm>
        </p:spPr>
        <p:txBody>
          <a:bodyPr>
            <a:normAutofit/>
          </a:bodyPr>
          <a:lstStyle/>
          <a:p>
            <a:r>
              <a:rPr lang="en-US"/>
              <a:t>1889, La </a:t>
            </a:r>
            <a:r>
              <a:rPr lang="en-US" err="1"/>
              <a:t>famille</a:t>
            </a:r>
            <a:r>
              <a:rPr lang="en-US"/>
              <a:t> </a:t>
            </a:r>
            <a:r>
              <a:rPr lang="en-US" err="1"/>
              <a:t>Fenouillard</a:t>
            </a:r>
            <a:r>
              <a:rPr lang="en-US"/>
              <a:t> (FR)</a:t>
            </a:r>
          </a:p>
          <a:p>
            <a:r>
              <a:rPr lang="el-GR"/>
              <a:t>Έντονη αμερικανική επιρροή</a:t>
            </a:r>
          </a:p>
          <a:p>
            <a:pPr lvl="1"/>
            <a:r>
              <a:rPr lang="en-US"/>
              <a:t>Buster Brown (1902-1926)</a:t>
            </a:r>
          </a:p>
          <a:p>
            <a:pPr lvl="1"/>
            <a:r>
              <a:rPr lang="en-US"/>
              <a:t>Felix the Cat (1931)</a:t>
            </a:r>
          </a:p>
          <a:p>
            <a:pPr lvl="1"/>
            <a:r>
              <a:rPr lang="en-US"/>
              <a:t>Journal de Mickey (1934)</a:t>
            </a:r>
          </a:p>
          <a:p>
            <a:r>
              <a:rPr lang="el-GR"/>
              <a:t>Γρήγορη ευρωπαϊκή αντίδραση</a:t>
            </a:r>
          </a:p>
          <a:p>
            <a:pPr lvl="1"/>
            <a:r>
              <a:rPr lang="fr-FR"/>
              <a:t>Hergé, Tintin </a:t>
            </a:r>
            <a:r>
              <a:rPr lang="el-GR"/>
              <a:t>(</a:t>
            </a:r>
            <a:r>
              <a:rPr lang="en-US" err="1"/>
              <a:t>Casterman</a:t>
            </a:r>
            <a:r>
              <a:rPr lang="en-US"/>
              <a:t>, 1929)</a:t>
            </a:r>
          </a:p>
        </p:txBody>
      </p:sp>
      <p:pic>
        <p:nvPicPr>
          <p:cNvPr id="8" name="Graphic 7" descr="Cat">
            <a:extLst>
              <a:ext uri="{FF2B5EF4-FFF2-40B4-BE49-F238E27FC236}">
                <a16:creationId xmlns:a16="http://schemas.microsoft.com/office/drawing/2014/main" id="{398715D6-2C73-0BA1-28B3-82A34BF88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8120" y="1691640"/>
            <a:ext cx="3474720" cy="34747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060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38AB9-288A-44C6-626A-4D710C400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072172" cy="4601183"/>
          </a:xfrm>
        </p:spPr>
        <p:txBody>
          <a:bodyPr>
            <a:normAutofit/>
          </a:bodyPr>
          <a:lstStyle/>
          <a:p>
            <a:r>
              <a:rPr lang="el-GR" dirty="0"/>
              <a:t>Α΄ Παγκόσμιος Πόλεμος</a:t>
            </a:r>
            <a:br>
              <a:rPr lang="el-GR" dirty="0"/>
            </a:br>
            <a:r>
              <a:rPr lang="el-GR" dirty="0"/>
              <a:t>(1914-1918)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78769-0544-35B7-09A2-A7ACFFA53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3585891" cy="5120640"/>
          </a:xfrm>
        </p:spPr>
        <p:txBody>
          <a:bodyPr>
            <a:normAutofit/>
          </a:bodyPr>
          <a:lstStyle/>
          <a:p>
            <a:r>
              <a:rPr lang="el-GR" dirty="0"/>
              <a:t>Επιβολή δελτίου σε προμήθεια χαρτιού</a:t>
            </a:r>
            <a:endParaRPr lang="en-US" dirty="0"/>
          </a:p>
          <a:p>
            <a:r>
              <a:rPr lang="el-GR" dirty="0"/>
              <a:t>Διακοπή διεθνούς εμπορίου</a:t>
            </a:r>
          </a:p>
          <a:p>
            <a:r>
              <a:rPr lang="el-GR" dirty="0"/>
              <a:t>Βιβλία προπαγάνδας και πατριωτικά βιβλία από εμπορικούς εκδοτικούς οίκους</a:t>
            </a:r>
          </a:p>
          <a:p>
            <a:r>
              <a:rPr lang="el-GR" dirty="0"/>
              <a:t>Εμπόδια σε κυκλοφορία πασιφιστικών τίτλων</a:t>
            </a:r>
          </a:p>
          <a:p>
            <a:r>
              <a:rPr lang="el-GR" dirty="0"/>
              <a:t>Δωρεές και αγορά τόμων από </a:t>
            </a:r>
            <a:r>
              <a:rPr lang="en-US" dirty="0"/>
              <a:t>Library War Service</a:t>
            </a:r>
            <a:r>
              <a:rPr lang="el-GR" dirty="0"/>
              <a:t> (ΗΠΑ) για αποστολή στο μέτωπο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BD0BC-C419-770D-DD11-F04D88EDC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20" y="1808912"/>
            <a:ext cx="3474720" cy="32401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02B4C-2DA4-0A20-B8C1-34A5D7762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55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3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 descr="A poster of a soldier carrying a stack of books&#10;&#10;Description automatically generated">
            <a:extLst>
              <a:ext uri="{FF2B5EF4-FFF2-40B4-BE49-F238E27FC236}">
                <a16:creationId xmlns:a16="http://schemas.microsoft.com/office/drawing/2014/main" id="{F22F11CB-F111-2301-CB7D-473D0750D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0126" y="771434"/>
            <a:ext cx="3571748" cy="527195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45EBE0-D549-47AA-D198-082CF9E63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9047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353904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A3F38"/>
      </a:dk2>
      <a:lt2>
        <a:srgbClr val="EEEDCB"/>
      </a:lt2>
      <a:accent1>
        <a:srgbClr val="818E9F"/>
      </a:accent1>
      <a:accent2>
        <a:srgbClr val="D26400"/>
      </a:accent2>
      <a:accent3>
        <a:srgbClr val="C3BA45"/>
      </a:accent3>
      <a:accent4>
        <a:srgbClr val="8A8552"/>
      </a:accent4>
      <a:accent5>
        <a:srgbClr val="F3B843"/>
      </a:accent5>
      <a:accent6>
        <a:srgbClr val="786C71"/>
      </a:accent6>
      <a:hlink>
        <a:srgbClr val="46A7CA"/>
      </a:hlink>
      <a:folHlink>
        <a:srgbClr val="B2B2B2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9935E573-C197-41A8-BCA1-5D5F62C560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rame">
    <a:dk1>
      <a:sysClr val="windowText" lastClr="000000"/>
    </a:dk1>
    <a:lt1>
      <a:sysClr val="window" lastClr="FFFFFF"/>
    </a:lt1>
    <a:dk2>
      <a:srgbClr val="4A3F38"/>
    </a:dk2>
    <a:lt2>
      <a:srgbClr val="EEEDCB"/>
    </a:lt2>
    <a:accent1>
      <a:srgbClr val="818E9F"/>
    </a:accent1>
    <a:accent2>
      <a:srgbClr val="D26400"/>
    </a:accent2>
    <a:accent3>
      <a:srgbClr val="C3BA45"/>
    </a:accent3>
    <a:accent4>
      <a:srgbClr val="8A8552"/>
    </a:accent4>
    <a:accent5>
      <a:srgbClr val="F3B843"/>
    </a:accent5>
    <a:accent6>
      <a:srgbClr val="786C71"/>
    </a:accent6>
    <a:hlink>
      <a:srgbClr val="46A7CA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2666</Words>
  <Application>Microsoft Office PowerPoint</Application>
  <PresentationFormat>Widescreen</PresentationFormat>
  <Paragraphs>339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Corbel</vt:lpstr>
      <vt:lpstr>Wingdings</vt:lpstr>
      <vt:lpstr>Wingdings 2</vt:lpstr>
      <vt:lpstr>Frame</vt:lpstr>
      <vt:lpstr>Νεώτερη και Σύγχρονη Ιστορία του Βιβλίου</vt:lpstr>
      <vt:lpstr>20ός αιώνας  Φθηνές εκδόσεις</vt:lpstr>
      <vt:lpstr>Μαζική κυκλοφορία</vt:lpstr>
      <vt:lpstr>Εκδότες (ΗΠΑ)</vt:lpstr>
      <vt:lpstr>Εκδότες (ΗΠΑ)</vt:lpstr>
      <vt:lpstr>Συγγραφείς (ΗΠΑ)</vt:lpstr>
      <vt:lpstr>Cartoons</vt:lpstr>
      <vt:lpstr>Α΄ Παγκόσμιος Πόλεμος (1914-1918)</vt:lpstr>
      <vt:lpstr>PowerPoint Presentation</vt:lpstr>
      <vt:lpstr>Βιβλία τσέπης</vt:lpstr>
      <vt:lpstr>Βιβλία τσέπης</vt:lpstr>
      <vt:lpstr>PowerPoint Presentation</vt:lpstr>
      <vt:lpstr>Λογοκρισία</vt:lpstr>
      <vt:lpstr>PowerPoint Presentation</vt:lpstr>
      <vt:lpstr>Διακίνηση</vt:lpstr>
      <vt:lpstr>Δανειστικές βιβλιοθήκες</vt:lpstr>
      <vt:lpstr>Λέσχες βιβλίου</vt:lpstr>
      <vt:lpstr>Λέσχες βιβλίου</vt:lpstr>
      <vt:lpstr>Λέσχες βιβλίου  ΑΓΓΛΙΑ</vt:lpstr>
      <vt:lpstr>Διαφοροποίηση εκδοτών</vt:lpstr>
      <vt:lpstr>Μεγάλη Ύφεση 1930</vt:lpstr>
      <vt:lpstr>Β΄ Παγκόσμιος Πόλεμος (1939-1945)</vt:lpstr>
      <vt:lpstr>Κατοχή</vt:lpstr>
      <vt:lpstr>Β΄ Παγκόσμιος Πόλεμος</vt:lpstr>
      <vt:lpstr>PowerPoint Presentation</vt:lpstr>
      <vt:lpstr>ΕΣΣΔ</vt:lpstr>
      <vt:lpstr>ΕΣΣΔ</vt:lpstr>
      <vt:lpstr>PowerPoint Presentation</vt:lpstr>
      <vt:lpstr>PowerPoint Presentation</vt:lpstr>
      <vt:lpstr>Μετά τον  Β΄ Π.Π.</vt:lpstr>
      <vt:lpstr>LINKS</vt:lpstr>
      <vt:lpstr>Μετά τον  Β΄ Π.Π.</vt:lpstr>
      <vt:lpstr>Επίδραση  Β΄ Π.Π. σε ΗΠΑ</vt:lpstr>
      <vt:lpstr>Επίδραση  Β΄ Π.Π. σε ΗΠΑ</vt:lpstr>
      <vt:lpstr>Paperbacks</vt:lpstr>
      <vt:lpstr>1950s</vt:lpstr>
      <vt:lpstr>PowerPoint Presentation</vt:lpstr>
      <vt:lpstr>Εξέλιξη αγοράς</vt:lpstr>
      <vt:lpstr>1960s – 1970s</vt:lpstr>
      <vt:lpstr>1960s – 1970s</vt:lpstr>
      <vt:lpstr>“Engulf and Devour”</vt:lpstr>
      <vt:lpstr>“Engulf and Devour”</vt:lpstr>
      <vt:lpstr>Συγχωνεύσεις και εξαγορές εκδοτικών οίκων</vt:lpstr>
      <vt:lpstr>Επιβίωση ανεξάρτητων εκδοτών</vt:lpstr>
      <vt:lpstr>Συνέπειες συγχωνεύσεων και εξαγορών</vt:lpstr>
      <vt:lpstr>Τεχνολογικές εξελίξεις</vt:lpstr>
      <vt:lpstr>Τεχνολογικές εξελίξεις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Νεώτερη και Σύγχρονη Ιστορία του Βιβλίου</dc:title>
  <dc:creator>Anna Karakatsouli</dc:creator>
  <cp:lastModifiedBy>Anna Karakatsouli</cp:lastModifiedBy>
  <cp:revision>3</cp:revision>
  <dcterms:created xsi:type="dcterms:W3CDTF">2019-12-18T06:47:04Z</dcterms:created>
  <dcterms:modified xsi:type="dcterms:W3CDTF">2025-11-18T16:03:59Z</dcterms:modified>
</cp:coreProperties>
</file>